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3.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4.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5.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6.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7.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8.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9.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notesSlides/notesSlide10.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notesSlides/notesSlide11.xml" ContentType="application/vnd.openxmlformats-officedocument.presentationml.notesSlide+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notesSlides/notesSlide12.xml" ContentType="application/vnd.openxmlformats-officedocument.presentationml.notesSlide+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notesSlides/notesSlide13.xml" ContentType="application/vnd.openxmlformats-officedocument.presentationml.notesSlide+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notesSlides/notesSlide14.xml" ContentType="application/vnd.openxmlformats-officedocument.presentationml.notesSlide+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notesSlides/notesSlide15.xml" ContentType="application/vnd.openxmlformats-officedocument.presentationml.notesSlide+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notesSlides/notesSlide16.xml" ContentType="application/vnd.openxmlformats-officedocument.presentationml.notesSlide+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notesSlides/notesSlide17.xml" ContentType="application/vnd.openxmlformats-officedocument.presentationml.notesSlide+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notesSlides/notesSlide18.xml" ContentType="application/vnd.openxmlformats-officedocument.presentationml.notesSlide+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4"/>
  </p:notesMasterIdLst>
  <p:handoutMasterIdLst>
    <p:handoutMasterId r:id="rId25"/>
  </p:handoutMasterIdLst>
  <p:sldIdLst>
    <p:sldId id="285" r:id="rId5"/>
    <p:sldId id="257" r:id="rId6"/>
    <p:sldId id="258" r:id="rId7"/>
    <p:sldId id="286" r:id="rId8"/>
    <p:sldId id="288" r:id="rId9"/>
    <p:sldId id="289" r:id="rId10"/>
    <p:sldId id="290" r:id="rId11"/>
    <p:sldId id="292" r:id="rId12"/>
    <p:sldId id="291" r:id="rId13"/>
    <p:sldId id="298" r:id="rId14"/>
    <p:sldId id="293" r:id="rId15"/>
    <p:sldId id="294" r:id="rId16"/>
    <p:sldId id="299" r:id="rId17"/>
    <p:sldId id="295" r:id="rId18"/>
    <p:sldId id="296" r:id="rId19"/>
    <p:sldId id="300" r:id="rId20"/>
    <p:sldId id="297" r:id="rId21"/>
    <p:sldId id="287" r:id="rId22"/>
    <p:sldId id="263"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008061"/>
    <a:srgbClr val="003976"/>
    <a:srgbClr val="FFFFFF"/>
    <a:srgbClr val="8D632F"/>
    <a:srgbClr val="FFF6E7"/>
    <a:srgbClr val="8D6347"/>
    <a:srgbClr val="9D0000"/>
    <a:srgbClr val="855939"/>
    <a:srgbClr val="6037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285F6D-C7A0-4A1C-855E-292C34B08E36}" v="16" dt="2022-10-03T13:42:10.6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71" d="100"/>
          <a:sy n="71" d="100"/>
        </p:scale>
        <p:origin x="78" y="942"/>
      </p:cViewPr>
      <p:guideLst/>
    </p:cSldViewPr>
  </p:slideViewPr>
  <p:notesTextViewPr>
    <p:cViewPr>
      <p:scale>
        <a:sx n="3" d="2"/>
        <a:sy n="3" d="2"/>
      </p:scale>
      <p:origin x="0" y="0"/>
    </p:cViewPr>
  </p:notesTextViewPr>
  <p:sorterViewPr>
    <p:cViewPr>
      <p:scale>
        <a:sx n="100" d="100"/>
        <a:sy n="100" d="100"/>
      </p:scale>
      <p:origin x="0" y="-6125"/>
    </p:cViewPr>
  </p:sorterViewPr>
  <p:notesViewPr>
    <p:cSldViewPr snapToGrid="0" showGuides="1">
      <p:cViewPr>
        <p:scale>
          <a:sx n="50" d="100"/>
          <a:sy n="50" d="100"/>
        </p:scale>
        <p:origin x="2640" y="3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B635C87-2E62-4093-9A27-E98FC63FAB8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A5AAF69-BA68-4C49-8B47-9FD6ED6C539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99A152F-86C0-448B-A54E-0E2D8D8754BB}" type="datetimeFigureOut">
              <a:rPr lang="en-US" smtClean="0"/>
              <a:t>10/3/2022</a:t>
            </a:fld>
            <a:endParaRPr lang="en-US" dirty="0"/>
          </a:p>
        </p:txBody>
      </p:sp>
      <p:sp>
        <p:nvSpPr>
          <p:cNvPr id="4" name="Footer Placeholder 3">
            <a:extLst>
              <a:ext uri="{FF2B5EF4-FFF2-40B4-BE49-F238E27FC236}">
                <a16:creationId xmlns:a16="http://schemas.microsoft.com/office/drawing/2014/main" id="{37C6C3CB-CCFF-4F2E-B237-337C69FBB6D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EF750B0-2FB2-4047-BE00-43B13750ABB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71E503E-9C9E-4EC6-B8AF-91FC09DF0C7B}" type="slidenum">
              <a:rPr lang="en-US" smtClean="0"/>
              <a:t>‹#›</a:t>
            </a:fld>
            <a:endParaRPr lang="en-US" dirty="0"/>
          </a:p>
        </p:txBody>
      </p:sp>
    </p:spTree>
    <p:extLst>
      <p:ext uri="{BB962C8B-B14F-4D97-AF65-F5344CB8AC3E}">
        <p14:creationId xmlns:p14="http://schemas.microsoft.com/office/powerpoint/2010/main" val="14792847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00077E-5661-4679-A0C9-7CAF4697BC9A}" type="datetimeFigureOut">
              <a:rPr lang="en-US" noProof="0" smtClean="0"/>
              <a:t>10/3/2022</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E59743-683C-4279-9E83-23C937C99CF6}" type="slidenum">
              <a:rPr lang="en-US" noProof="0" smtClean="0"/>
              <a:t>‹#›</a:t>
            </a:fld>
            <a:endParaRPr lang="en-US" noProof="0" dirty="0"/>
          </a:p>
        </p:txBody>
      </p:sp>
    </p:spTree>
    <p:extLst>
      <p:ext uri="{BB962C8B-B14F-4D97-AF65-F5344CB8AC3E}">
        <p14:creationId xmlns:p14="http://schemas.microsoft.com/office/powerpoint/2010/main" val="2819313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E59743-683C-4279-9E83-23C937C99CF6}" type="slidenum">
              <a:rPr lang="en-US" smtClean="0"/>
              <a:t>1</a:t>
            </a:fld>
            <a:endParaRPr lang="en-US"/>
          </a:p>
        </p:txBody>
      </p:sp>
    </p:spTree>
    <p:extLst>
      <p:ext uri="{BB962C8B-B14F-4D97-AF65-F5344CB8AC3E}">
        <p14:creationId xmlns:p14="http://schemas.microsoft.com/office/powerpoint/2010/main" val="2386184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AE59743-683C-4279-9E83-23C937C99CF6}" type="slidenum">
              <a:rPr lang="en-US" noProof="0" smtClean="0"/>
              <a:t>10</a:t>
            </a:fld>
            <a:endParaRPr lang="en-US" noProof="0" dirty="0"/>
          </a:p>
        </p:txBody>
      </p:sp>
    </p:spTree>
    <p:extLst>
      <p:ext uri="{BB962C8B-B14F-4D97-AF65-F5344CB8AC3E}">
        <p14:creationId xmlns:p14="http://schemas.microsoft.com/office/powerpoint/2010/main" val="14413485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AE59743-683C-4279-9E83-23C937C99CF6}" type="slidenum">
              <a:rPr lang="en-US" noProof="0" smtClean="0"/>
              <a:t>11</a:t>
            </a:fld>
            <a:endParaRPr lang="en-US" noProof="0" dirty="0"/>
          </a:p>
        </p:txBody>
      </p:sp>
    </p:spTree>
    <p:extLst>
      <p:ext uri="{BB962C8B-B14F-4D97-AF65-F5344CB8AC3E}">
        <p14:creationId xmlns:p14="http://schemas.microsoft.com/office/powerpoint/2010/main" val="4215753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AE59743-683C-4279-9E83-23C937C99CF6}" type="slidenum">
              <a:rPr lang="en-US" noProof="0" smtClean="0"/>
              <a:t>12</a:t>
            </a:fld>
            <a:endParaRPr lang="en-US" noProof="0" dirty="0"/>
          </a:p>
        </p:txBody>
      </p:sp>
    </p:spTree>
    <p:extLst>
      <p:ext uri="{BB962C8B-B14F-4D97-AF65-F5344CB8AC3E}">
        <p14:creationId xmlns:p14="http://schemas.microsoft.com/office/powerpoint/2010/main" val="37458611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AE59743-683C-4279-9E83-23C937C99CF6}" type="slidenum">
              <a:rPr lang="en-US" noProof="0" smtClean="0"/>
              <a:t>13</a:t>
            </a:fld>
            <a:endParaRPr lang="en-US" noProof="0" dirty="0"/>
          </a:p>
        </p:txBody>
      </p:sp>
    </p:spTree>
    <p:extLst>
      <p:ext uri="{BB962C8B-B14F-4D97-AF65-F5344CB8AC3E}">
        <p14:creationId xmlns:p14="http://schemas.microsoft.com/office/powerpoint/2010/main" val="16626803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AE59743-683C-4279-9E83-23C937C99CF6}" type="slidenum">
              <a:rPr lang="en-US" noProof="0" smtClean="0"/>
              <a:t>14</a:t>
            </a:fld>
            <a:endParaRPr lang="en-US" noProof="0" dirty="0"/>
          </a:p>
        </p:txBody>
      </p:sp>
    </p:spTree>
    <p:extLst>
      <p:ext uri="{BB962C8B-B14F-4D97-AF65-F5344CB8AC3E}">
        <p14:creationId xmlns:p14="http://schemas.microsoft.com/office/powerpoint/2010/main" val="21009436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AE59743-683C-4279-9E83-23C937C99CF6}" type="slidenum">
              <a:rPr lang="en-US" noProof="0" smtClean="0"/>
              <a:t>15</a:t>
            </a:fld>
            <a:endParaRPr lang="en-US" noProof="0" dirty="0"/>
          </a:p>
        </p:txBody>
      </p:sp>
    </p:spTree>
    <p:extLst>
      <p:ext uri="{BB962C8B-B14F-4D97-AF65-F5344CB8AC3E}">
        <p14:creationId xmlns:p14="http://schemas.microsoft.com/office/powerpoint/2010/main" val="335775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AE59743-683C-4279-9E83-23C937C99CF6}" type="slidenum">
              <a:rPr lang="en-US" noProof="0" smtClean="0"/>
              <a:t>16</a:t>
            </a:fld>
            <a:endParaRPr lang="en-US" noProof="0" dirty="0"/>
          </a:p>
        </p:txBody>
      </p:sp>
    </p:spTree>
    <p:extLst>
      <p:ext uri="{BB962C8B-B14F-4D97-AF65-F5344CB8AC3E}">
        <p14:creationId xmlns:p14="http://schemas.microsoft.com/office/powerpoint/2010/main" val="33671880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AE59743-683C-4279-9E83-23C937C99CF6}" type="slidenum">
              <a:rPr lang="en-US" noProof="0" smtClean="0"/>
              <a:t>17</a:t>
            </a:fld>
            <a:endParaRPr lang="en-US" noProof="0" dirty="0"/>
          </a:p>
        </p:txBody>
      </p:sp>
    </p:spTree>
    <p:extLst>
      <p:ext uri="{BB962C8B-B14F-4D97-AF65-F5344CB8AC3E}">
        <p14:creationId xmlns:p14="http://schemas.microsoft.com/office/powerpoint/2010/main" val="849093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AE59743-683C-4279-9E83-23C937C99CF6}" type="slidenum">
              <a:rPr lang="en-US" noProof="0" smtClean="0"/>
              <a:t>18</a:t>
            </a:fld>
            <a:endParaRPr lang="en-US" noProof="0" dirty="0"/>
          </a:p>
        </p:txBody>
      </p:sp>
    </p:spTree>
    <p:extLst>
      <p:ext uri="{BB962C8B-B14F-4D97-AF65-F5344CB8AC3E}">
        <p14:creationId xmlns:p14="http://schemas.microsoft.com/office/powerpoint/2010/main" val="11253068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AE59743-683C-4279-9E83-23C937C99CF6}" type="slidenum">
              <a:rPr lang="en-US" noProof="0" smtClean="0"/>
              <a:t>19</a:t>
            </a:fld>
            <a:endParaRPr lang="en-US" noProof="0" dirty="0"/>
          </a:p>
        </p:txBody>
      </p:sp>
    </p:spTree>
    <p:extLst>
      <p:ext uri="{BB962C8B-B14F-4D97-AF65-F5344CB8AC3E}">
        <p14:creationId xmlns:p14="http://schemas.microsoft.com/office/powerpoint/2010/main" val="880084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AE59743-683C-4279-9E83-23C937C99CF6}" type="slidenum">
              <a:rPr lang="en-US" noProof="0" smtClean="0"/>
              <a:t>2</a:t>
            </a:fld>
            <a:endParaRPr lang="en-US" noProof="0" dirty="0"/>
          </a:p>
        </p:txBody>
      </p:sp>
    </p:spTree>
    <p:extLst>
      <p:ext uri="{BB962C8B-B14F-4D97-AF65-F5344CB8AC3E}">
        <p14:creationId xmlns:p14="http://schemas.microsoft.com/office/powerpoint/2010/main" val="4057021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AE59743-683C-4279-9E83-23C937C99CF6}" type="slidenum">
              <a:rPr lang="en-US" noProof="0" smtClean="0"/>
              <a:t>3</a:t>
            </a:fld>
            <a:endParaRPr lang="en-US" noProof="0" dirty="0"/>
          </a:p>
        </p:txBody>
      </p:sp>
    </p:spTree>
    <p:extLst>
      <p:ext uri="{BB962C8B-B14F-4D97-AF65-F5344CB8AC3E}">
        <p14:creationId xmlns:p14="http://schemas.microsoft.com/office/powerpoint/2010/main" val="2713042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AE59743-683C-4279-9E83-23C937C99CF6}" type="slidenum">
              <a:rPr lang="en-US" noProof="0" smtClean="0"/>
              <a:t>4</a:t>
            </a:fld>
            <a:endParaRPr lang="en-US" noProof="0" dirty="0"/>
          </a:p>
        </p:txBody>
      </p:sp>
    </p:spTree>
    <p:extLst>
      <p:ext uri="{BB962C8B-B14F-4D97-AF65-F5344CB8AC3E}">
        <p14:creationId xmlns:p14="http://schemas.microsoft.com/office/powerpoint/2010/main" val="13047693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AE59743-683C-4279-9E83-23C937C99CF6}" type="slidenum">
              <a:rPr lang="en-US" noProof="0" smtClean="0"/>
              <a:t>5</a:t>
            </a:fld>
            <a:endParaRPr lang="en-US" noProof="0" dirty="0"/>
          </a:p>
        </p:txBody>
      </p:sp>
    </p:spTree>
    <p:extLst>
      <p:ext uri="{BB962C8B-B14F-4D97-AF65-F5344CB8AC3E}">
        <p14:creationId xmlns:p14="http://schemas.microsoft.com/office/powerpoint/2010/main" val="3622976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AE59743-683C-4279-9E83-23C937C99CF6}" type="slidenum">
              <a:rPr lang="en-US" noProof="0" smtClean="0"/>
              <a:t>6</a:t>
            </a:fld>
            <a:endParaRPr lang="en-US" noProof="0" dirty="0"/>
          </a:p>
        </p:txBody>
      </p:sp>
    </p:spTree>
    <p:extLst>
      <p:ext uri="{BB962C8B-B14F-4D97-AF65-F5344CB8AC3E}">
        <p14:creationId xmlns:p14="http://schemas.microsoft.com/office/powerpoint/2010/main" val="2751945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AE59743-683C-4279-9E83-23C937C99CF6}" type="slidenum">
              <a:rPr lang="en-US" noProof="0" smtClean="0"/>
              <a:t>7</a:t>
            </a:fld>
            <a:endParaRPr lang="en-US" noProof="0" dirty="0"/>
          </a:p>
        </p:txBody>
      </p:sp>
    </p:spTree>
    <p:extLst>
      <p:ext uri="{BB962C8B-B14F-4D97-AF65-F5344CB8AC3E}">
        <p14:creationId xmlns:p14="http://schemas.microsoft.com/office/powerpoint/2010/main" val="2756730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AE59743-683C-4279-9E83-23C937C99CF6}" type="slidenum">
              <a:rPr lang="en-US" noProof="0" smtClean="0"/>
              <a:t>8</a:t>
            </a:fld>
            <a:endParaRPr lang="en-US" noProof="0" dirty="0"/>
          </a:p>
        </p:txBody>
      </p:sp>
    </p:spTree>
    <p:extLst>
      <p:ext uri="{BB962C8B-B14F-4D97-AF65-F5344CB8AC3E}">
        <p14:creationId xmlns:p14="http://schemas.microsoft.com/office/powerpoint/2010/main" val="1603496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AE59743-683C-4279-9E83-23C937C99CF6}" type="slidenum">
              <a:rPr lang="en-US" noProof="0" smtClean="0"/>
              <a:t>9</a:t>
            </a:fld>
            <a:endParaRPr lang="en-US" noProof="0" dirty="0"/>
          </a:p>
        </p:txBody>
      </p:sp>
    </p:spTree>
    <p:extLst>
      <p:ext uri="{BB962C8B-B14F-4D97-AF65-F5344CB8AC3E}">
        <p14:creationId xmlns:p14="http://schemas.microsoft.com/office/powerpoint/2010/main" val="9210607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pic>
        <p:nvPicPr>
          <p:cNvPr id="8" name="Picture 7" descr="A body of water with a mountain in the background&#10;&#10;Description automatically generated">
            <a:extLst>
              <a:ext uri="{FF2B5EF4-FFF2-40B4-BE49-F238E27FC236}">
                <a16:creationId xmlns:a16="http://schemas.microsoft.com/office/drawing/2014/main" id="{80EB31D2-3466-4C84-8994-95941221EA8D}"/>
              </a:ext>
            </a:extLst>
          </p:cNvPr>
          <p:cNvPicPr>
            <a:picLocks noChangeAspect="1"/>
          </p:cNvPicPr>
          <p:nvPr userDrawn="1"/>
        </p:nvPicPr>
        <p:blipFill>
          <a:blip r:embed="rId2"/>
          <a:stretch>
            <a:fillRect/>
          </a:stretch>
        </p:blipFill>
        <p:spPr>
          <a:xfrm>
            <a:off x="5181600" y="0"/>
            <a:ext cx="7010400" cy="6858000"/>
          </a:xfrm>
          <a:prstGeom prst="rect">
            <a:avLst/>
          </a:prstGeom>
        </p:spPr>
      </p:pic>
      <p:sp>
        <p:nvSpPr>
          <p:cNvPr id="7" name="Rectangle 6" descr="Brush stroke mask">
            <a:extLst>
              <a:ext uri="{FF2B5EF4-FFF2-40B4-BE49-F238E27FC236}">
                <a16:creationId xmlns:a16="http://schemas.microsoft.com/office/drawing/2014/main" id="{09350598-7231-484F-ABFF-7D42DB8424F0}"/>
              </a:ext>
            </a:extLst>
          </p:cNvPr>
          <p:cNvSpPr/>
          <p:nvPr userDrawn="1"/>
        </p:nvSpPr>
        <p:spPr>
          <a:xfrm>
            <a:off x="0" y="0"/>
            <a:ext cx="12192000" cy="6858000"/>
          </a:xfrm>
          <a:prstGeom prst="rect">
            <a:avLst/>
          </a:prstGeom>
          <a:blipFill>
            <a:blip r:embed="rId3"/>
            <a:stretch>
              <a:fillRect l="-5688"/>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rgbClr val="FFFFFF"/>
              </a:solidFill>
            </a:endParaRPr>
          </a:p>
        </p:txBody>
      </p:sp>
      <p:sp>
        <p:nvSpPr>
          <p:cNvPr id="2" name="Title 1">
            <a:extLst>
              <a:ext uri="{FF2B5EF4-FFF2-40B4-BE49-F238E27FC236}">
                <a16:creationId xmlns:a16="http://schemas.microsoft.com/office/drawing/2014/main" id="{6CCBC4D2-04A1-4388-B041-D25EA3246FEE}"/>
              </a:ext>
            </a:extLst>
          </p:cNvPr>
          <p:cNvSpPr>
            <a:spLocks noGrp="1"/>
          </p:cNvSpPr>
          <p:nvPr>
            <p:ph type="ctrTitle" hasCustomPrompt="1"/>
          </p:nvPr>
        </p:nvSpPr>
        <p:spPr>
          <a:xfrm>
            <a:off x="803275" y="651872"/>
            <a:ext cx="6238970" cy="1967770"/>
          </a:xfrm>
        </p:spPr>
        <p:txBody>
          <a:bodyPr anchor="b">
            <a:normAutofit/>
          </a:bodyPr>
          <a:lstStyle>
            <a:lvl1pPr algn="l">
              <a:lnSpc>
                <a:spcPct val="85000"/>
              </a:lnSpc>
              <a:defRPr sz="5500">
                <a:solidFill>
                  <a:srgbClr val="003976"/>
                </a:solidFill>
              </a:defRPr>
            </a:lvl1pPr>
          </a:lstStyle>
          <a:p>
            <a:r>
              <a:rPr lang="en-US" noProof="0" dirty="0"/>
              <a:t>2022 CFMA Conference</a:t>
            </a:r>
          </a:p>
        </p:txBody>
      </p:sp>
      <p:sp>
        <p:nvSpPr>
          <p:cNvPr id="3" name="Subtitle 2">
            <a:extLst>
              <a:ext uri="{FF2B5EF4-FFF2-40B4-BE49-F238E27FC236}">
                <a16:creationId xmlns:a16="http://schemas.microsoft.com/office/drawing/2014/main" id="{7822EDEE-795E-4F38-9546-83FC7F925318}"/>
              </a:ext>
            </a:extLst>
          </p:cNvPr>
          <p:cNvSpPr>
            <a:spLocks noGrp="1"/>
          </p:cNvSpPr>
          <p:nvPr>
            <p:ph type="subTitle" idx="1" hasCustomPrompt="1"/>
          </p:nvPr>
        </p:nvSpPr>
        <p:spPr>
          <a:xfrm>
            <a:off x="816923" y="5646875"/>
            <a:ext cx="6870809" cy="505934"/>
          </a:xfrm>
        </p:spPr>
        <p:txBody>
          <a:bodyPr>
            <a:noAutofit/>
          </a:bodyPr>
          <a:lstStyle>
            <a:lvl1pPr marL="0" indent="0" algn="l">
              <a:buNone/>
              <a:defRPr sz="3200" i="0">
                <a:solidFill>
                  <a:srgbClr val="00806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WIFI Sponsor: Rubin Brown</a:t>
            </a:r>
          </a:p>
        </p:txBody>
      </p:sp>
      <p:cxnSp>
        <p:nvCxnSpPr>
          <p:cNvPr id="12" name="Straight Connector 11">
            <a:extLst>
              <a:ext uri="{FF2B5EF4-FFF2-40B4-BE49-F238E27FC236}">
                <a16:creationId xmlns:a16="http://schemas.microsoft.com/office/drawing/2014/main" id="{F70EFB6A-EF00-4DD9-9184-AFC328D0236C}"/>
              </a:ext>
            </a:extLst>
          </p:cNvPr>
          <p:cNvCxnSpPr>
            <a:cxnSpLocks/>
          </p:cNvCxnSpPr>
          <p:nvPr userDrawn="1"/>
        </p:nvCxnSpPr>
        <p:spPr>
          <a:xfrm>
            <a:off x="824025" y="5453416"/>
            <a:ext cx="6218220" cy="0"/>
          </a:xfrm>
          <a:prstGeom prst="line">
            <a:avLst/>
          </a:prstGeom>
          <a:ln w="25400">
            <a:solidFill>
              <a:srgbClr val="8D632F"/>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98924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2399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Number Circles">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80018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ubtitle, and 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321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02663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ree Blocks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26187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mparison with Logo">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78142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Tree>
    <p:extLst>
      <p:ext uri="{BB962C8B-B14F-4D97-AF65-F5344CB8AC3E}">
        <p14:creationId xmlns:p14="http://schemas.microsoft.com/office/powerpoint/2010/main" val="6266313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62446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am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11870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g team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1673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with logo ">
    <p:spTree>
      <p:nvGrpSpPr>
        <p:cNvPr id="1" name=""/>
        <p:cNvGrpSpPr/>
        <p:nvPr/>
      </p:nvGrpSpPr>
      <p:grpSpPr>
        <a:xfrm>
          <a:off x="0" y="0"/>
          <a:ext cx="0" cy="0"/>
          <a:chOff x="0" y="0"/>
          <a:chExt cx="0" cy="0"/>
        </a:xfrm>
      </p:grpSpPr>
      <p:pic>
        <p:nvPicPr>
          <p:cNvPr id="13" name="Picture 12" descr="A body of water with a mountain in the background&#10;&#10;Description automatically generated">
            <a:extLst>
              <a:ext uri="{FF2B5EF4-FFF2-40B4-BE49-F238E27FC236}">
                <a16:creationId xmlns:a16="http://schemas.microsoft.com/office/drawing/2014/main" id="{C29D2258-1B95-4162-A17C-D00BCD020817}"/>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8" name="Rectangle 7" descr="Brush stroke spot">
            <a:extLst>
              <a:ext uri="{FF2B5EF4-FFF2-40B4-BE49-F238E27FC236}">
                <a16:creationId xmlns:a16="http://schemas.microsoft.com/office/drawing/2014/main" id="{7C197BE4-2E4C-4177-8440-BB95B0A4C7FB}"/>
              </a:ext>
            </a:extLst>
          </p:cNvPr>
          <p:cNvSpPr/>
          <p:nvPr userDrawn="1"/>
        </p:nvSpPr>
        <p:spPr>
          <a:xfrm>
            <a:off x="3270126" y="0"/>
            <a:ext cx="6611112" cy="6858000"/>
          </a:xfrm>
          <a:prstGeom prst="rect">
            <a:avLst/>
          </a:prstGeom>
          <a:blipFill>
            <a:blip r:embed="rId3"/>
            <a:stretch>
              <a:fillRect l="-22" r="-2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Slide Number Placeholder 5">
            <a:extLst>
              <a:ext uri="{FF2B5EF4-FFF2-40B4-BE49-F238E27FC236}">
                <a16:creationId xmlns:a16="http://schemas.microsoft.com/office/drawing/2014/main" id="{6308FC7C-F5F3-4D82-ADCB-B64F9FBB21A1}"/>
              </a:ext>
            </a:extLst>
          </p:cNvPr>
          <p:cNvSpPr>
            <a:spLocks noGrp="1"/>
          </p:cNvSpPr>
          <p:nvPr>
            <p:ph type="sldNum" sz="quarter" idx="12"/>
          </p:nvPr>
        </p:nvSpPr>
        <p:spPr/>
        <p:txBody>
          <a:bodyPr/>
          <a:lstStyle/>
          <a:p>
            <a:fld id="{F470E458-E7C2-4395-B75D-476A174CEE45}" type="slidenum">
              <a:rPr lang="en-US" noProof="0" smtClean="0"/>
              <a:t>‹#›</a:t>
            </a:fld>
            <a:endParaRPr lang="en-US" noProof="0" dirty="0"/>
          </a:p>
        </p:txBody>
      </p:sp>
      <p:cxnSp>
        <p:nvCxnSpPr>
          <p:cNvPr id="11" name="Straight Connector 10">
            <a:extLst>
              <a:ext uri="{FF2B5EF4-FFF2-40B4-BE49-F238E27FC236}">
                <a16:creationId xmlns:a16="http://schemas.microsoft.com/office/drawing/2014/main" id="{C90D35E8-D43B-49F9-9465-A7A8F698FC8A}"/>
              </a:ext>
            </a:extLst>
          </p:cNvPr>
          <p:cNvCxnSpPr/>
          <p:nvPr userDrawn="1"/>
        </p:nvCxnSpPr>
        <p:spPr>
          <a:xfrm>
            <a:off x="4989576" y="4457209"/>
            <a:ext cx="2212848" cy="0"/>
          </a:xfrm>
          <a:prstGeom prst="line">
            <a:avLst/>
          </a:prstGeom>
          <a:ln w="12700"/>
        </p:spPr>
        <p:style>
          <a:lnRef idx="3">
            <a:schemeClr val="accent1"/>
          </a:lnRef>
          <a:fillRef idx="0">
            <a:schemeClr val="accent1"/>
          </a:fillRef>
          <a:effectRef idx="2">
            <a:schemeClr val="accent1"/>
          </a:effectRef>
          <a:fontRef idx="minor">
            <a:schemeClr val="tx1"/>
          </a:fontRef>
        </p:style>
      </p:cxnSp>
      <p:sp>
        <p:nvSpPr>
          <p:cNvPr id="12" name="Subtitle 2">
            <a:extLst>
              <a:ext uri="{FF2B5EF4-FFF2-40B4-BE49-F238E27FC236}">
                <a16:creationId xmlns:a16="http://schemas.microsoft.com/office/drawing/2014/main" id="{C863CA31-4E68-4CD7-9214-51D7BBC1FA1F}"/>
              </a:ext>
            </a:extLst>
          </p:cNvPr>
          <p:cNvSpPr>
            <a:spLocks noGrp="1"/>
          </p:cNvSpPr>
          <p:nvPr>
            <p:ph type="subTitle" idx="15" hasCustomPrompt="1"/>
          </p:nvPr>
        </p:nvSpPr>
        <p:spPr>
          <a:xfrm>
            <a:off x="3529264" y="4494894"/>
            <a:ext cx="5133473" cy="526312"/>
          </a:xfrm>
        </p:spPr>
        <p:txBody>
          <a:bodyPr anchor="ctr" anchorCtr="0">
            <a:normAutofit/>
          </a:bodyPr>
          <a:lstStyle>
            <a:lvl1pPr marL="0" indent="0" algn="ctr">
              <a:buNone/>
              <a:defRPr sz="2400" i="0">
                <a:solidFill>
                  <a:srgbClr val="00806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Speaker</a:t>
            </a:r>
          </a:p>
        </p:txBody>
      </p:sp>
      <p:sp>
        <p:nvSpPr>
          <p:cNvPr id="14" name="Title 1">
            <a:extLst>
              <a:ext uri="{FF2B5EF4-FFF2-40B4-BE49-F238E27FC236}">
                <a16:creationId xmlns:a16="http://schemas.microsoft.com/office/drawing/2014/main" id="{CCAEEA74-ABCB-45B1-A352-71E9CCD670DE}"/>
              </a:ext>
            </a:extLst>
          </p:cNvPr>
          <p:cNvSpPr>
            <a:spLocks noGrp="1"/>
          </p:cNvSpPr>
          <p:nvPr>
            <p:ph type="ctrTitle" hasCustomPrompt="1"/>
          </p:nvPr>
        </p:nvSpPr>
        <p:spPr>
          <a:xfrm>
            <a:off x="3709792" y="3306697"/>
            <a:ext cx="4772417" cy="1102291"/>
          </a:xfrm>
        </p:spPr>
        <p:txBody>
          <a:bodyPr anchor="b" anchorCtr="0">
            <a:normAutofit/>
          </a:bodyPr>
          <a:lstStyle>
            <a:lvl1pPr algn="ctr">
              <a:defRPr sz="3600">
                <a:solidFill>
                  <a:srgbClr val="003976"/>
                </a:solidFill>
              </a:defRPr>
            </a:lvl1pPr>
          </a:lstStyle>
          <a:p>
            <a:r>
              <a:rPr lang="en-US" noProof="0" dirty="0"/>
              <a:t>Session Title</a:t>
            </a:r>
          </a:p>
        </p:txBody>
      </p:sp>
      <p:sp>
        <p:nvSpPr>
          <p:cNvPr id="15" name="TextBox 14">
            <a:extLst>
              <a:ext uri="{FF2B5EF4-FFF2-40B4-BE49-F238E27FC236}">
                <a16:creationId xmlns:a16="http://schemas.microsoft.com/office/drawing/2014/main" id="{1758867E-C2A1-4B9E-8767-EEC2EF081300}"/>
              </a:ext>
            </a:extLst>
          </p:cNvPr>
          <p:cNvSpPr txBox="1"/>
          <p:nvPr userDrawn="1"/>
        </p:nvSpPr>
        <p:spPr>
          <a:xfrm>
            <a:off x="4334933" y="1794933"/>
            <a:ext cx="3505200" cy="523220"/>
          </a:xfrm>
          <a:prstGeom prst="rect">
            <a:avLst/>
          </a:prstGeom>
          <a:noFill/>
        </p:spPr>
        <p:txBody>
          <a:bodyPr wrap="square" rtlCol="0">
            <a:spAutoFit/>
          </a:bodyPr>
          <a:lstStyle/>
          <a:p>
            <a:r>
              <a:rPr lang="en-US" sz="2800" dirty="0"/>
              <a:t>(replace with logo)</a:t>
            </a:r>
          </a:p>
        </p:txBody>
      </p:sp>
    </p:spTree>
    <p:extLst>
      <p:ext uri="{BB962C8B-B14F-4D97-AF65-F5344CB8AC3E}">
        <p14:creationId xmlns:p14="http://schemas.microsoft.com/office/powerpoint/2010/main" val="18555914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e char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55235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Image, and Content 2">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98657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anks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16088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Appendix Cover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79289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42974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wo text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90661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hone 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33868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19443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01169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3250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out Us">
    <p:spTree>
      <p:nvGrpSpPr>
        <p:cNvPr id="1" name=""/>
        <p:cNvGrpSpPr/>
        <p:nvPr/>
      </p:nvGrpSpPr>
      <p:grpSpPr>
        <a:xfrm>
          <a:off x="0" y="0"/>
          <a:ext cx="0" cy="0"/>
          <a:chOff x="0" y="0"/>
          <a:chExt cx="0" cy="0"/>
        </a:xfrm>
      </p:grpSpPr>
      <p:pic>
        <p:nvPicPr>
          <p:cNvPr id="13" name="Picture 12" descr="A close up of a sign&#10;&#10;Description automatically generated">
            <a:extLst>
              <a:ext uri="{FF2B5EF4-FFF2-40B4-BE49-F238E27FC236}">
                <a16:creationId xmlns:a16="http://schemas.microsoft.com/office/drawing/2014/main" id="{303A5BDC-BF92-4A20-9C94-02EF8D0D0E7E}"/>
              </a:ext>
            </a:extLst>
          </p:cNvPr>
          <p:cNvPicPr>
            <a:picLocks noChangeAspect="1"/>
          </p:cNvPicPr>
          <p:nvPr userDrawn="1"/>
        </p:nvPicPr>
        <p:blipFill>
          <a:blip r:embed="rId2"/>
          <a:stretch>
            <a:fillRect/>
          </a:stretch>
        </p:blipFill>
        <p:spPr>
          <a:xfrm>
            <a:off x="275736" y="5964846"/>
            <a:ext cx="1958432" cy="660402"/>
          </a:xfrm>
          <a:prstGeom prst="rect">
            <a:avLst/>
          </a:prstGeom>
        </p:spPr>
      </p:pic>
    </p:spTree>
    <p:extLst>
      <p:ext uri="{BB962C8B-B14F-4D97-AF65-F5344CB8AC3E}">
        <p14:creationId xmlns:p14="http://schemas.microsoft.com/office/powerpoint/2010/main" val="40254781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0512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512689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11915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02089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C093815F-F490-4307-9E87-AAF436C71A68}"/>
              </a:ext>
            </a:extLst>
          </p:cNvPr>
          <p:cNvSpPr>
            <a:spLocks noGrp="1"/>
          </p:cNvSpPr>
          <p:nvPr>
            <p:ph type="sldNum" sz="quarter" idx="12"/>
          </p:nvPr>
        </p:nvSpPr>
        <p:spPr/>
        <p:txBody>
          <a:bodyPr/>
          <a:lstStyle/>
          <a:p>
            <a:fld id="{F470E458-E7C2-4395-B75D-476A174CEE45}" type="slidenum">
              <a:rPr lang="en-US" noProof="0" smtClean="0"/>
              <a:t>‹#›</a:t>
            </a:fld>
            <a:endParaRPr lang="en-US" noProof="0" dirty="0"/>
          </a:p>
        </p:txBody>
      </p:sp>
    </p:spTree>
    <p:extLst>
      <p:ext uri="{BB962C8B-B14F-4D97-AF65-F5344CB8AC3E}">
        <p14:creationId xmlns:p14="http://schemas.microsoft.com/office/powerpoint/2010/main" val="61875046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C093815F-F490-4307-9E87-AAF436C71A68}"/>
              </a:ext>
            </a:extLst>
          </p:cNvPr>
          <p:cNvSpPr>
            <a:spLocks noGrp="1"/>
          </p:cNvSpPr>
          <p:nvPr>
            <p:ph type="sldNum" sz="quarter" idx="12"/>
          </p:nvPr>
        </p:nvSpPr>
        <p:spPr/>
        <p:txBody>
          <a:bodyPr/>
          <a:lstStyle/>
          <a:p>
            <a:fld id="{F470E458-E7C2-4395-B75D-476A174CEE45}" type="slidenum">
              <a:rPr lang="en-US" noProof="0" smtClean="0"/>
              <a:t>‹#›</a:t>
            </a:fld>
            <a:endParaRPr lang="en-US" noProof="0" dirty="0"/>
          </a:p>
        </p:txBody>
      </p:sp>
    </p:spTree>
    <p:extLst>
      <p:ext uri="{BB962C8B-B14F-4D97-AF65-F5344CB8AC3E}">
        <p14:creationId xmlns:p14="http://schemas.microsoft.com/office/powerpoint/2010/main" val="9060815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498604B-E739-4608-A505-18C0674AB395}"/>
              </a:ext>
            </a:extLst>
          </p:cNvPr>
          <p:cNvSpPr>
            <a:spLocks noGrp="1"/>
          </p:cNvSpPr>
          <p:nvPr>
            <p:ph type="sldNum" sz="quarter" idx="12"/>
          </p:nvPr>
        </p:nvSpPr>
        <p:spPr/>
        <p:txBody>
          <a:bodyPr/>
          <a:lstStyle/>
          <a:p>
            <a:fld id="{F470E458-E7C2-4395-B75D-476A174CEE45}" type="slidenum">
              <a:rPr lang="en-US" noProof="0" smtClean="0"/>
              <a:t>‹#›</a:t>
            </a:fld>
            <a:endParaRPr lang="en-US" noProof="0" dirty="0"/>
          </a:p>
        </p:txBody>
      </p:sp>
    </p:spTree>
    <p:extLst>
      <p:ext uri="{BB962C8B-B14F-4D97-AF65-F5344CB8AC3E}">
        <p14:creationId xmlns:p14="http://schemas.microsoft.com/office/powerpoint/2010/main" val="2279521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Title, and Image">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83F0F4E3-5500-460C-AB20-C7CE0A3FBAD0}"/>
              </a:ext>
            </a:extLst>
          </p:cNvPr>
          <p:cNvSpPr>
            <a:spLocks noGrp="1"/>
          </p:cNvSpPr>
          <p:nvPr>
            <p:ph type="sldNum" sz="quarter" idx="12"/>
          </p:nvPr>
        </p:nvSpPr>
        <p:spPr/>
        <p:txBody>
          <a:bodyPr/>
          <a:lstStyle/>
          <a:p>
            <a:fld id="{F470E458-E7C2-4395-B75D-476A174CEE45}" type="slidenum">
              <a:rPr lang="en-US" noProof="0" smtClean="0"/>
              <a:t>‹#›</a:t>
            </a:fld>
            <a:endParaRPr lang="en-US" noProof="0" dirty="0"/>
          </a:p>
        </p:txBody>
      </p:sp>
      <p:sp>
        <p:nvSpPr>
          <p:cNvPr id="10" name="Oval 9">
            <a:extLst>
              <a:ext uri="{FF2B5EF4-FFF2-40B4-BE49-F238E27FC236}">
                <a16:creationId xmlns:a16="http://schemas.microsoft.com/office/drawing/2014/main" id="{1EDFCD21-B871-4944-9E6C-ABFDA63AC6FD}"/>
              </a:ext>
            </a:extLst>
          </p:cNvPr>
          <p:cNvSpPr/>
          <p:nvPr userDrawn="1"/>
        </p:nvSpPr>
        <p:spPr>
          <a:xfrm>
            <a:off x="11066240" y="5998544"/>
            <a:ext cx="320040" cy="320040"/>
          </a:xfrm>
          <a:prstGeom prst="ellipse">
            <a:avLst/>
          </a:prstGeom>
          <a:noFill/>
          <a:ln w="6350">
            <a:solidFill>
              <a:srgbClr val="8D63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pic>
        <p:nvPicPr>
          <p:cNvPr id="11" name="Picture 10" descr="A close up of a sign&#10;&#10;Description automatically generated">
            <a:extLst>
              <a:ext uri="{FF2B5EF4-FFF2-40B4-BE49-F238E27FC236}">
                <a16:creationId xmlns:a16="http://schemas.microsoft.com/office/drawing/2014/main" id="{DEFF4D05-E958-4AB3-85C6-CEBC78E87B37}"/>
              </a:ext>
            </a:extLst>
          </p:cNvPr>
          <p:cNvPicPr>
            <a:picLocks noChangeAspect="1"/>
          </p:cNvPicPr>
          <p:nvPr userDrawn="1"/>
        </p:nvPicPr>
        <p:blipFill>
          <a:blip r:embed="rId2"/>
          <a:stretch>
            <a:fillRect/>
          </a:stretch>
        </p:blipFill>
        <p:spPr>
          <a:xfrm>
            <a:off x="803275" y="5668343"/>
            <a:ext cx="1958432" cy="660402"/>
          </a:xfrm>
          <a:prstGeom prst="rect">
            <a:avLst/>
          </a:prstGeom>
        </p:spPr>
      </p:pic>
    </p:spTree>
    <p:extLst>
      <p:ext uri="{BB962C8B-B14F-4D97-AF65-F5344CB8AC3E}">
        <p14:creationId xmlns:p14="http://schemas.microsoft.com/office/powerpoint/2010/main" val="4051821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Content, and Image">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04CCF696-3C50-45B5-BF9E-733C5D210A50}"/>
              </a:ext>
            </a:extLst>
          </p:cNvPr>
          <p:cNvSpPr>
            <a:spLocks noGrp="1"/>
          </p:cNvSpPr>
          <p:nvPr>
            <p:ph type="sldNum" sz="quarter" idx="12"/>
          </p:nvPr>
        </p:nvSpPr>
        <p:spPr/>
        <p:txBody>
          <a:bodyPr/>
          <a:lstStyle>
            <a:lvl1pPr>
              <a:defRPr>
                <a:solidFill>
                  <a:srgbClr val="FFFFFF"/>
                </a:solidFill>
              </a:defRPr>
            </a:lvl1pPr>
          </a:lstStyle>
          <a:p>
            <a:fld id="{F470E458-E7C2-4395-B75D-476A174CEE45}" type="slidenum">
              <a:rPr lang="en-US" noProof="0" smtClean="0"/>
              <a:pPr/>
              <a:t>‹#›</a:t>
            </a:fld>
            <a:endParaRPr lang="en-US" noProof="0" dirty="0"/>
          </a:p>
        </p:txBody>
      </p:sp>
      <p:sp>
        <p:nvSpPr>
          <p:cNvPr id="11" name="Oval 10">
            <a:extLst>
              <a:ext uri="{FF2B5EF4-FFF2-40B4-BE49-F238E27FC236}">
                <a16:creationId xmlns:a16="http://schemas.microsoft.com/office/drawing/2014/main" id="{8D0DD7A6-4E62-41D2-9037-F6ADD1C3BF56}"/>
              </a:ext>
            </a:extLst>
          </p:cNvPr>
          <p:cNvSpPr/>
          <p:nvPr userDrawn="1"/>
        </p:nvSpPr>
        <p:spPr>
          <a:xfrm>
            <a:off x="11066240" y="5998544"/>
            <a:ext cx="320040" cy="320040"/>
          </a:xfrm>
          <a:prstGeom prst="ellipse">
            <a:avLst/>
          </a:prstGeom>
          <a:noFill/>
          <a:ln w="63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pic>
        <p:nvPicPr>
          <p:cNvPr id="12" name="Picture 11" descr="A close up of a sign&#10;&#10;Description automatically generated">
            <a:extLst>
              <a:ext uri="{FF2B5EF4-FFF2-40B4-BE49-F238E27FC236}">
                <a16:creationId xmlns:a16="http://schemas.microsoft.com/office/drawing/2014/main" id="{049A5280-EA12-4329-A19B-467B129247A5}"/>
              </a:ext>
            </a:extLst>
          </p:cNvPr>
          <p:cNvPicPr>
            <a:picLocks noChangeAspect="1"/>
          </p:cNvPicPr>
          <p:nvPr userDrawn="1"/>
        </p:nvPicPr>
        <p:blipFill>
          <a:blip r:embed="rId2"/>
          <a:stretch>
            <a:fillRect/>
          </a:stretch>
        </p:blipFill>
        <p:spPr>
          <a:xfrm>
            <a:off x="805720" y="5648323"/>
            <a:ext cx="1958432" cy="660402"/>
          </a:xfrm>
          <a:prstGeom prst="rect">
            <a:avLst/>
          </a:prstGeom>
        </p:spPr>
      </p:pic>
    </p:spTree>
    <p:extLst>
      <p:ext uri="{BB962C8B-B14F-4D97-AF65-F5344CB8AC3E}">
        <p14:creationId xmlns:p14="http://schemas.microsoft.com/office/powerpoint/2010/main" val="1826842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AF7FE2BF-F092-4959-8655-90D829347C26}"/>
              </a:ext>
            </a:extLst>
          </p:cNvPr>
          <p:cNvSpPr>
            <a:spLocks noGrp="1"/>
          </p:cNvSpPr>
          <p:nvPr>
            <p:ph type="sldNum" sz="quarter" idx="12"/>
          </p:nvPr>
        </p:nvSpPr>
        <p:spPr/>
        <p:txBody>
          <a:bodyPr/>
          <a:lstStyle/>
          <a:p>
            <a:fld id="{F470E458-E7C2-4395-B75D-476A174CEE45}" type="slidenum">
              <a:rPr lang="en-US" noProof="0" smtClean="0"/>
              <a:t>‹#›</a:t>
            </a:fld>
            <a:endParaRPr lang="en-US" noProof="0" dirty="0"/>
          </a:p>
        </p:txBody>
      </p:sp>
      <p:pic>
        <p:nvPicPr>
          <p:cNvPr id="29" name="Picture 28" descr="A close up of a sign&#10;&#10;Description automatically generated">
            <a:extLst>
              <a:ext uri="{FF2B5EF4-FFF2-40B4-BE49-F238E27FC236}">
                <a16:creationId xmlns:a16="http://schemas.microsoft.com/office/drawing/2014/main" id="{C17FB37C-6EEA-41FA-AE38-C3D5A3095B16}"/>
              </a:ext>
            </a:extLst>
          </p:cNvPr>
          <p:cNvPicPr>
            <a:picLocks noChangeAspect="1"/>
          </p:cNvPicPr>
          <p:nvPr userDrawn="1"/>
        </p:nvPicPr>
        <p:blipFill>
          <a:blip r:embed="rId2"/>
          <a:stretch>
            <a:fillRect/>
          </a:stretch>
        </p:blipFill>
        <p:spPr>
          <a:xfrm>
            <a:off x="890563" y="5601188"/>
            <a:ext cx="1958432" cy="660402"/>
          </a:xfrm>
          <a:prstGeom prst="rect">
            <a:avLst/>
          </a:prstGeom>
        </p:spPr>
      </p:pic>
    </p:spTree>
    <p:extLst>
      <p:ext uri="{BB962C8B-B14F-4D97-AF65-F5344CB8AC3E}">
        <p14:creationId xmlns:p14="http://schemas.microsoft.com/office/powerpoint/2010/main" val="2466596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nd Computer Image">
    <p:spTree>
      <p:nvGrpSpPr>
        <p:cNvPr id="1" name=""/>
        <p:cNvGrpSpPr/>
        <p:nvPr/>
      </p:nvGrpSpPr>
      <p:grpSpPr>
        <a:xfrm>
          <a:off x="0" y="0"/>
          <a:ext cx="0" cy="0"/>
          <a:chOff x="0" y="0"/>
          <a:chExt cx="0" cy="0"/>
        </a:xfrm>
      </p:grpSpPr>
      <p:pic>
        <p:nvPicPr>
          <p:cNvPr id="19" name="Picture 18" descr="A close up of a sign&#10;&#10;Description automatically generated">
            <a:extLst>
              <a:ext uri="{FF2B5EF4-FFF2-40B4-BE49-F238E27FC236}">
                <a16:creationId xmlns:a16="http://schemas.microsoft.com/office/drawing/2014/main" id="{4BA84065-FBFB-40C1-AF17-93C788C00BE0}"/>
              </a:ext>
            </a:extLst>
          </p:cNvPr>
          <p:cNvPicPr>
            <a:picLocks noChangeAspect="1"/>
          </p:cNvPicPr>
          <p:nvPr userDrawn="1"/>
        </p:nvPicPr>
        <p:blipFill>
          <a:blip r:embed="rId2"/>
          <a:stretch>
            <a:fillRect/>
          </a:stretch>
        </p:blipFill>
        <p:spPr>
          <a:xfrm>
            <a:off x="899990" y="5601188"/>
            <a:ext cx="1958432" cy="660402"/>
          </a:xfrm>
          <a:prstGeom prst="rect">
            <a:avLst/>
          </a:prstGeom>
        </p:spPr>
      </p:pic>
    </p:spTree>
    <p:extLst>
      <p:ext uri="{BB962C8B-B14F-4D97-AF65-F5344CB8AC3E}">
        <p14:creationId xmlns:p14="http://schemas.microsoft.com/office/powerpoint/2010/main" val="3187464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pic>
        <p:nvPicPr>
          <p:cNvPr id="11" name="Picture 10" descr="A body of water with a mountain in the background&#10;&#10;Description automatically generated">
            <a:extLst>
              <a:ext uri="{FF2B5EF4-FFF2-40B4-BE49-F238E27FC236}">
                <a16:creationId xmlns:a16="http://schemas.microsoft.com/office/drawing/2014/main" id="{8F4E395B-03B3-489C-A3F1-AB5BA48B1650}"/>
              </a:ext>
            </a:extLst>
          </p:cNvPr>
          <p:cNvPicPr>
            <a:picLocks noChangeAspect="1"/>
          </p:cNvPicPr>
          <p:nvPr userDrawn="1"/>
        </p:nvPicPr>
        <p:blipFill>
          <a:blip r:embed="rId2"/>
          <a:stretch>
            <a:fillRect/>
          </a:stretch>
        </p:blipFill>
        <p:spPr>
          <a:xfrm>
            <a:off x="-1" y="-1"/>
            <a:ext cx="12191999" cy="6857999"/>
          </a:xfrm>
          <a:prstGeom prst="rect">
            <a:avLst/>
          </a:prstGeom>
        </p:spPr>
      </p:pic>
      <p:sp>
        <p:nvSpPr>
          <p:cNvPr id="6" name="Rectangle 5" descr="Brush stroke mask">
            <a:extLst>
              <a:ext uri="{FF2B5EF4-FFF2-40B4-BE49-F238E27FC236}">
                <a16:creationId xmlns:a16="http://schemas.microsoft.com/office/drawing/2014/main" id="{711F6639-CBD0-4C8A-8EF9-F2CC36C9EF71}"/>
              </a:ext>
            </a:extLst>
          </p:cNvPr>
          <p:cNvSpPr/>
          <p:nvPr userDrawn="1"/>
        </p:nvSpPr>
        <p:spPr>
          <a:xfrm>
            <a:off x="0" y="0"/>
            <a:ext cx="12192000" cy="6858000"/>
          </a:xfrm>
          <a:prstGeom prst="rect">
            <a:avLst/>
          </a:prstGeom>
          <a:blipFill>
            <a:blip r:embed="rId3"/>
            <a:stretch>
              <a:fillRect l="-22" r="-2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0" noProof="0" dirty="0"/>
          </a:p>
        </p:txBody>
      </p:sp>
      <p:sp>
        <p:nvSpPr>
          <p:cNvPr id="2" name="Title 1">
            <a:extLst>
              <a:ext uri="{FF2B5EF4-FFF2-40B4-BE49-F238E27FC236}">
                <a16:creationId xmlns:a16="http://schemas.microsoft.com/office/drawing/2014/main" id="{16041A2D-ABDE-480C-AB32-045C19139898}"/>
              </a:ext>
            </a:extLst>
          </p:cNvPr>
          <p:cNvSpPr>
            <a:spLocks noGrp="1"/>
          </p:cNvSpPr>
          <p:nvPr>
            <p:ph type="title" hasCustomPrompt="1"/>
          </p:nvPr>
        </p:nvSpPr>
        <p:spPr>
          <a:xfrm>
            <a:off x="838206" y="4059533"/>
            <a:ext cx="10515600" cy="809566"/>
          </a:xfrm>
        </p:spPr>
        <p:txBody>
          <a:bodyPr/>
          <a:lstStyle>
            <a:lvl1pPr algn="ctr">
              <a:defRPr>
                <a:solidFill>
                  <a:srgbClr val="003976"/>
                </a:solidFill>
              </a:defRPr>
            </a:lvl1pPr>
          </a:lstStyle>
          <a:p>
            <a:r>
              <a:rPr lang="en-US" noProof="0" dirty="0"/>
              <a:t>Session Password</a:t>
            </a:r>
          </a:p>
        </p:txBody>
      </p:sp>
      <p:sp>
        <p:nvSpPr>
          <p:cNvPr id="5" name="Slide Number Placeholder 4">
            <a:extLst>
              <a:ext uri="{FF2B5EF4-FFF2-40B4-BE49-F238E27FC236}">
                <a16:creationId xmlns:a16="http://schemas.microsoft.com/office/drawing/2014/main" id="{75F94F75-329A-4132-BE8F-030145C9711E}"/>
              </a:ext>
            </a:extLst>
          </p:cNvPr>
          <p:cNvSpPr>
            <a:spLocks noGrp="1"/>
          </p:cNvSpPr>
          <p:nvPr>
            <p:ph type="sldNum" sz="quarter" idx="12"/>
          </p:nvPr>
        </p:nvSpPr>
        <p:spPr/>
        <p:txBody>
          <a:bodyPr/>
          <a:lstStyle/>
          <a:p>
            <a:fld id="{F470E458-E7C2-4395-B75D-476A174CEE45}" type="slidenum">
              <a:rPr lang="en-US" noProof="0" smtClean="0"/>
              <a:t>‹#›</a:t>
            </a:fld>
            <a:endParaRPr lang="en-US" noProof="0" dirty="0"/>
          </a:p>
        </p:txBody>
      </p:sp>
      <p:sp>
        <p:nvSpPr>
          <p:cNvPr id="8" name="Oval 7">
            <a:extLst>
              <a:ext uri="{FF2B5EF4-FFF2-40B4-BE49-F238E27FC236}">
                <a16:creationId xmlns:a16="http://schemas.microsoft.com/office/drawing/2014/main" id="{B3648138-4C46-4CBA-BAE1-4631A0564817}"/>
              </a:ext>
            </a:extLst>
          </p:cNvPr>
          <p:cNvSpPr/>
          <p:nvPr userDrawn="1"/>
        </p:nvSpPr>
        <p:spPr>
          <a:xfrm>
            <a:off x="11066240" y="5998544"/>
            <a:ext cx="320040" cy="320040"/>
          </a:xfrm>
          <a:prstGeom prst="ellipse">
            <a:avLst/>
          </a:prstGeom>
          <a:noFill/>
          <a:ln w="6350">
            <a:solidFill>
              <a:srgbClr val="8D63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Picture Placeholder 2">
            <a:extLst>
              <a:ext uri="{FF2B5EF4-FFF2-40B4-BE49-F238E27FC236}">
                <a16:creationId xmlns:a16="http://schemas.microsoft.com/office/drawing/2014/main" id="{68E6C031-0B7B-4A1F-B78B-87ACBE781CBE}"/>
              </a:ext>
            </a:extLst>
          </p:cNvPr>
          <p:cNvSpPr>
            <a:spLocks noGrp="1"/>
          </p:cNvSpPr>
          <p:nvPr>
            <p:ph type="pic" sz="quarter" idx="56"/>
          </p:nvPr>
        </p:nvSpPr>
        <p:spPr>
          <a:xfrm>
            <a:off x="943519" y="5736021"/>
            <a:ext cx="824400" cy="571500"/>
          </a:xfrm>
        </p:spPr>
        <p:txBody>
          <a:bodyPr anchor="ctr" anchorCtr="0">
            <a:noAutofit/>
          </a:bodyPr>
          <a:lstStyle>
            <a:lvl1pPr marL="0" indent="0" algn="ctr">
              <a:buNone/>
              <a:defRPr sz="400">
                <a:solidFill>
                  <a:schemeClr val="tx2"/>
                </a:solidFill>
              </a:defRPr>
            </a:lvl1pPr>
          </a:lstStyle>
          <a:p>
            <a:r>
              <a:rPr lang="en-US" noProof="0"/>
              <a:t>Click icon to add picture</a:t>
            </a:r>
            <a:endParaRPr lang="en-US" noProof="0" dirty="0"/>
          </a:p>
        </p:txBody>
      </p:sp>
      <p:cxnSp>
        <p:nvCxnSpPr>
          <p:cNvPr id="14" name="Straight Connector 13">
            <a:extLst>
              <a:ext uri="{FF2B5EF4-FFF2-40B4-BE49-F238E27FC236}">
                <a16:creationId xmlns:a16="http://schemas.microsoft.com/office/drawing/2014/main" id="{823827E5-BBC8-407C-8683-18B54D1003FD}"/>
              </a:ext>
            </a:extLst>
          </p:cNvPr>
          <p:cNvCxnSpPr/>
          <p:nvPr userDrawn="1"/>
        </p:nvCxnSpPr>
        <p:spPr>
          <a:xfrm>
            <a:off x="3738000" y="4823455"/>
            <a:ext cx="4716000" cy="0"/>
          </a:xfrm>
          <a:prstGeom prst="line">
            <a:avLst/>
          </a:prstGeom>
          <a:ln w="12700"/>
        </p:spPr>
        <p:style>
          <a:lnRef idx="3">
            <a:schemeClr val="accent1"/>
          </a:lnRef>
          <a:fillRef idx="0">
            <a:schemeClr val="accent1"/>
          </a:fillRef>
          <a:effectRef idx="2">
            <a:schemeClr val="accent1"/>
          </a:effectRef>
          <a:fontRef idx="minor">
            <a:schemeClr val="tx1"/>
          </a:fontRef>
        </p:style>
      </p:cxnSp>
      <p:sp>
        <p:nvSpPr>
          <p:cNvPr id="15" name="Subtitle 2">
            <a:extLst>
              <a:ext uri="{FF2B5EF4-FFF2-40B4-BE49-F238E27FC236}">
                <a16:creationId xmlns:a16="http://schemas.microsoft.com/office/drawing/2014/main" id="{07FA0C7A-BDB4-41ED-8B06-85890DD70D92}"/>
              </a:ext>
            </a:extLst>
          </p:cNvPr>
          <p:cNvSpPr>
            <a:spLocks noGrp="1"/>
          </p:cNvSpPr>
          <p:nvPr>
            <p:ph type="subTitle" idx="15" hasCustomPrompt="1"/>
          </p:nvPr>
        </p:nvSpPr>
        <p:spPr>
          <a:xfrm>
            <a:off x="838200" y="4901618"/>
            <a:ext cx="10515600" cy="526312"/>
          </a:xfrm>
        </p:spPr>
        <p:txBody>
          <a:bodyPr anchor="ctr" anchorCtr="0">
            <a:normAutofit/>
          </a:bodyPr>
          <a:lstStyle>
            <a:lvl1pPr marL="0" indent="0" algn="ctr">
              <a:buNone/>
              <a:defRPr sz="2400" i="0">
                <a:solidFill>
                  <a:srgbClr val="00806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(must record password for CPE credits)</a:t>
            </a:r>
          </a:p>
        </p:txBody>
      </p:sp>
    </p:spTree>
    <p:extLst>
      <p:ext uri="{BB962C8B-B14F-4D97-AF65-F5344CB8AC3E}">
        <p14:creationId xmlns:p14="http://schemas.microsoft.com/office/powerpoint/2010/main" val="2245020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8543371"/>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EE8E21-DA8C-48C2-84A8-3E52CDB57D58}"/>
              </a:ext>
            </a:extLst>
          </p:cNvPr>
          <p:cNvSpPr>
            <a:spLocks noGrp="1"/>
          </p:cNvSpPr>
          <p:nvPr>
            <p:ph type="title"/>
          </p:nvPr>
        </p:nvSpPr>
        <p:spPr>
          <a:xfrm>
            <a:off x="838206" y="365125"/>
            <a:ext cx="10515600" cy="1325563"/>
          </a:xfrm>
          <a:prstGeom prst="rect">
            <a:avLst/>
          </a:prstGeom>
        </p:spPr>
        <p:txBody>
          <a:bodyPr vert="horz" lIns="91440" tIns="45720" rIns="91440" bIns="45720" rtlCol="0" anchor="ctr">
            <a:normAutofit/>
          </a:bodyPr>
          <a:lstStyle/>
          <a:p>
            <a:r>
              <a:rPr lang="en-US" noProof="0" dirty="0"/>
              <a:t>Click to edit Master title style</a:t>
            </a:r>
          </a:p>
        </p:txBody>
      </p:sp>
      <p:sp>
        <p:nvSpPr>
          <p:cNvPr id="3" name="Text Placeholder 2">
            <a:extLst>
              <a:ext uri="{FF2B5EF4-FFF2-40B4-BE49-F238E27FC236}">
                <a16:creationId xmlns:a16="http://schemas.microsoft.com/office/drawing/2014/main" id="{7AC391D3-C433-4A10-BCCB-AC8D646401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Slide Number Placeholder 5">
            <a:extLst>
              <a:ext uri="{FF2B5EF4-FFF2-40B4-BE49-F238E27FC236}">
                <a16:creationId xmlns:a16="http://schemas.microsoft.com/office/drawing/2014/main" id="{E935D5E2-D6AF-47D7-B943-C9FAB666BA67}"/>
              </a:ext>
            </a:extLst>
          </p:cNvPr>
          <p:cNvSpPr>
            <a:spLocks noGrp="1"/>
          </p:cNvSpPr>
          <p:nvPr>
            <p:ph type="sldNum" sz="quarter" idx="4"/>
          </p:nvPr>
        </p:nvSpPr>
        <p:spPr>
          <a:xfrm>
            <a:off x="11042882" y="5976001"/>
            <a:ext cx="366756" cy="365125"/>
          </a:xfrm>
          <a:prstGeom prst="rect">
            <a:avLst/>
          </a:prstGeom>
        </p:spPr>
        <p:txBody>
          <a:bodyPr vert="horz" lIns="91440" tIns="45720" rIns="91440" bIns="45720" rtlCol="0" anchor="ctr"/>
          <a:lstStyle>
            <a:lvl1pPr algn="ctr">
              <a:defRPr sz="1000">
                <a:solidFill>
                  <a:schemeClr val="tx1"/>
                </a:solidFill>
              </a:defRPr>
            </a:lvl1pPr>
          </a:lstStyle>
          <a:p>
            <a:fld id="{F470E458-E7C2-4395-B75D-476A174CEE45}" type="slidenum">
              <a:rPr lang="en-US" noProof="0" smtClean="0"/>
              <a:pPr/>
              <a:t>‹#›</a:t>
            </a:fld>
            <a:endParaRPr lang="en-US" noProof="0" dirty="0"/>
          </a:p>
        </p:txBody>
      </p:sp>
      <p:sp>
        <p:nvSpPr>
          <p:cNvPr id="7" name="Oval 6">
            <a:extLst>
              <a:ext uri="{FF2B5EF4-FFF2-40B4-BE49-F238E27FC236}">
                <a16:creationId xmlns:a16="http://schemas.microsoft.com/office/drawing/2014/main" id="{AA0AC1CF-7888-4B0B-B751-F9C83F4B7C06}"/>
              </a:ext>
            </a:extLst>
          </p:cNvPr>
          <p:cNvSpPr/>
          <p:nvPr userDrawn="1"/>
        </p:nvSpPr>
        <p:spPr>
          <a:xfrm>
            <a:off x="11066240" y="5998544"/>
            <a:ext cx="320040" cy="320040"/>
          </a:xfrm>
          <a:prstGeom prst="ellipse">
            <a:avLst/>
          </a:prstGeom>
          <a:no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654073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6" r:id="rId4"/>
    <p:sldLayoutId id="2147483657" r:id="rId5"/>
    <p:sldLayoutId id="2147483658" r:id="rId6"/>
    <p:sldLayoutId id="2147483659" r:id="rId7"/>
    <p:sldLayoutId id="2147483654" r:id="rId8"/>
    <p:sldLayoutId id="2147483652" r:id="rId9"/>
    <p:sldLayoutId id="2147483660" r:id="rId10"/>
    <p:sldLayoutId id="2147483661" r:id="rId11"/>
    <p:sldLayoutId id="2147483662" r:id="rId12"/>
    <p:sldLayoutId id="2147483663" r:id="rId13"/>
    <p:sldLayoutId id="2147483664" r:id="rId14"/>
    <p:sldLayoutId id="2147483665" r:id="rId15"/>
    <p:sldLayoutId id="2147483666" r:id="rId16"/>
    <p:sldLayoutId id="2147483667" r:id="rId17"/>
    <p:sldLayoutId id="2147483668" r:id="rId18"/>
    <p:sldLayoutId id="2147483669" r:id="rId19"/>
    <p:sldLayoutId id="2147483670" r:id="rId20"/>
    <p:sldLayoutId id="2147483671" r:id="rId21"/>
    <p:sldLayoutId id="2147483672" r:id="rId22"/>
    <p:sldLayoutId id="2147483673" r:id="rId23"/>
    <p:sldLayoutId id="2147483674" r:id="rId24"/>
    <p:sldLayoutId id="2147483676" r:id="rId25"/>
    <p:sldLayoutId id="2147483675" r:id="rId26"/>
    <p:sldLayoutId id="2147483677" r:id="rId27"/>
    <p:sldLayoutId id="2147483681" r:id="rId28"/>
    <p:sldLayoutId id="2147483680" r:id="rId29"/>
    <p:sldLayoutId id="2147483682" r:id="rId30"/>
    <p:sldLayoutId id="2147483683" r:id="rId31"/>
    <p:sldLayoutId id="2147483684" r:id="rId32"/>
    <p:sldLayoutId id="2147483685" r:id="rId33"/>
    <p:sldLayoutId id="2147483686" r:id="rId34"/>
    <p:sldLayoutId id="2147483687" r:id="rId35"/>
    <p:sldLayoutId id="2147483655" r:id="rId36"/>
  </p:sldLayoutIdLst>
  <p:hf hdr="0" ftr="0" dt="0"/>
  <p:txStyles>
    <p:titleStyle>
      <a:lvl1pPr algn="l" defTabSz="914400" rtl="0" eaLnBrk="1" latinLnBrk="0" hangingPunct="1">
        <a:lnSpc>
          <a:spcPct val="90000"/>
        </a:lnSpc>
        <a:spcBef>
          <a:spcPct val="0"/>
        </a:spcBef>
        <a:buNone/>
        <a:defRPr sz="3600" b="1" kern="1200">
          <a:solidFill>
            <a:srgbClr val="003976"/>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rgbClr val="00806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4">
          <p15:clr>
            <a:srgbClr val="F26B43"/>
          </p15:clr>
        </p15:guide>
        <p15:guide id="2" pos="7174">
          <p15:clr>
            <a:srgbClr val="F26B43"/>
          </p15:clr>
        </p15:guide>
        <p15:guide id="3" orient="horz" pos="3974">
          <p15:clr>
            <a:srgbClr val="F26B43"/>
          </p15:clr>
        </p15:guide>
        <p15:guide id="4" pos="506">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5" Type="http://schemas.openxmlformats.org/officeDocument/2006/relationships/notesSlide" Target="../notesSlides/notesSlide10.xml"/><Relationship Id="rId4"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tags" Target="../tags/tag59.xml"/><Relationship Id="rId13" Type="http://schemas.openxmlformats.org/officeDocument/2006/relationships/notesSlide" Target="../notesSlides/notesSlide11.xml"/><Relationship Id="rId18" Type="http://schemas.openxmlformats.org/officeDocument/2006/relationships/image" Target="../media/image24.png"/><Relationship Id="rId3" Type="http://schemas.openxmlformats.org/officeDocument/2006/relationships/tags" Target="../tags/tag54.xml"/><Relationship Id="rId21" Type="http://schemas.openxmlformats.org/officeDocument/2006/relationships/image" Target="../media/image27.svg"/><Relationship Id="rId7" Type="http://schemas.openxmlformats.org/officeDocument/2006/relationships/tags" Target="../tags/tag58.xml"/><Relationship Id="rId12" Type="http://schemas.openxmlformats.org/officeDocument/2006/relationships/slideLayout" Target="../slideLayouts/slideLayout3.xml"/><Relationship Id="rId17" Type="http://schemas.openxmlformats.org/officeDocument/2006/relationships/image" Target="../media/image23.svg"/><Relationship Id="rId2" Type="http://schemas.openxmlformats.org/officeDocument/2006/relationships/tags" Target="../tags/tag53.xml"/><Relationship Id="rId16" Type="http://schemas.openxmlformats.org/officeDocument/2006/relationships/image" Target="../media/image22.png"/><Relationship Id="rId20" Type="http://schemas.openxmlformats.org/officeDocument/2006/relationships/image" Target="../media/image26.png"/><Relationship Id="rId1" Type="http://schemas.openxmlformats.org/officeDocument/2006/relationships/tags" Target="../tags/tag52.xml"/><Relationship Id="rId6" Type="http://schemas.openxmlformats.org/officeDocument/2006/relationships/tags" Target="../tags/tag57.xml"/><Relationship Id="rId11" Type="http://schemas.openxmlformats.org/officeDocument/2006/relationships/tags" Target="../tags/tag62.xml"/><Relationship Id="rId5" Type="http://schemas.openxmlformats.org/officeDocument/2006/relationships/tags" Target="../tags/tag56.xml"/><Relationship Id="rId15" Type="http://schemas.openxmlformats.org/officeDocument/2006/relationships/image" Target="../media/image21.svg"/><Relationship Id="rId10" Type="http://schemas.openxmlformats.org/officeDocument/2006/relationships/tags" Target="../tags/tag61.xml"/><Relationship Id="rId19" Type="http://schemas.openxmlformats.org/officeDocument/2006/relationships/image" Target="../media/image25.svg"/><Relationship Id="rId4" Type="http://schemas.openxmlformats.org/officeDocument/2006/relationships/tags" Target="../tags/tag55.xml"/><Relationship Id="rId9" Type="http://schemas.openxmlformats.org/officeDocument/2006/relationships/tags" Target="../tags/tag60.xml"/><Relationship Id="rId14" Type="http://schemas.openxmlformats.org/officeDocument/2006/relationships/image" Target="../media/image20.png"/></Relationships>
</file>

<file path=ppt/slides/_rels/slide12.xml.rels><?xml version="1.0" encoding="UTF-8" standalone="yes"?>
<Relationships xmlns="http://schemas.openxmlformats.org/package/2006/relationships"><Relationship Id="rId3" Type="http://schemas.openxmlformats.org/officeDocument/2006/relationships/tags" Target="../tags/tag65.xml"/><Relationship Id="rId7" Type="http://schemas.openxmlformats.org/officeDocument/2006/relationships/notesSlide" Target="../notesSlides/notesSlide12.xml"/><Relationship Id="rId2" Type="http://schemas.openxmlformats.org/officeDocument/2006/relationships/tags" Target="../tags/tag64.xml"/><Relationship Id="rId1" Type="http://schemas.openxmlformats.org/officeDocument/2006/relationships/tags" Target="../tags/tag63.xml"/><Relationship Id="rId6" Type="http://schemas.openxmlformats.org/officeDocument/2006/relationships/slideLayout" Target="../slideLayouts/slideLayout3.xml"/><Relationship Id="rId5" Type="http://schemas.openxmlformats.org/officeDocument/2006/relationships/tags" Target="../tags/tag67.xml"/><Relationship Id="rId4" Type="http://schemas.openxmlformats.org/officeDocument/2006/relationships/tags" Target="../tags/tag66.xml"/></Relationships>
</file>

<file path=ppt/slides/_rels/slide13.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5" Type="http://schemas.openxmlformats.org/officeDocument/2006/relationships/notesSlide" Target="../notesSlides/notesSlide13.xml"/><Relationship Id="rId4"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tags" Target="../tags/tag78.xml"/><Relationship Id="rId13" Type="http://schemas.openxmlformats.org/officeDocument/2006/relationships/tags" Target="../tags/tag83.xml"/><Relationship Id="rId3" Type="http://schemas.openxmlformats.org/officeDocument/2006/relationships/tags" Target="../tags/tag73.xml"/><Relationship Id="rId7" Type="http://schemas.openxmlformats.org/officeDocument/2006/relationships/tags" Target="../tags/tag77.xml"/><Relationship Id="rId12" Type="http://schemas.openxmlformats.org/officeDocument/2006/relationships/tags" Target="../tags/tag82.xml"/><Relationship Id="rId17" Type="http://schemas.openxmlformats.org/officeDocument/2006/relationships/notesSlide" Target="../notesSlides/notesSlide14.xml"/><Relationship Id="rId2" Type="http://schemas.openxmlformats.org/officeDocument/2006/relationships/tags" Target="../tags/tag72.xml"/><Relationship Id="rId16" Type="http://schemas.openxmlformats.org/officeDocument/2006/relationships/slideLayout" Target="../slideLayouts/slideLayout3.xml"/><Relationship Id="rId1" Type="http://schemas.openxmlformats.org/officeDocument/2006/relationships/tags" Target="../tags/tag71.xml"/><Relationship Id="rId6" Type="http://schemas.openxmlformats.org/officeDocument/2006/relationships/tags" Target="../tags/tag76.xml"/><Relationship Id="rId11" Type="http://schemas.openxmlformats.org/officeDocument/2006/relationships/tags" Target="../tags/tag81.xml"/><Relationship Id="rId5" Type="http://schemas.openxmlformats.org/officeDocument/2006/relationships/tags" Target="../tags/tag75.xml"/><Relationship Id="rId15" Type="http://schemas.openxmlformats.org/officeDocument/2006/relationships/tags" Target="../tags/tag85.xml"/><Relationship Id="rId10" Type="http://schemas.openxmlformats.org/officeDocument/2006/relationships/tags" Target="../tags/tag80.xml"/><Relationship Id="rId4" Type="http://schemas.openxmlformats.org/officeDocument/2006/relationships/tags" Target="../tags/tag74.xml"/><Relationship Id="rId9" Type="http://schemas.openxmlformats.org/officeDocument/2006/relationships/tags" Target="../tags/tag79.xml"/><Relationship Id="rId14" Type="http://schemas.openxmlformats.org/officeDocument/2006/relationships/tags" Target="../tags/tag84.xml"/></Relationships>
</file>

<file path=ppt/slides/_rels/slide15.xml.rels><?xml version="1.0" encoding="UTF-8" standalone="yes"?>
<Relationships xmlns="http://schemas.openxmlformats.org/package/2006/relationships"><Relationship Id="rId8" Type="http://schemas.openxmlformats.org/officeDocument/2006/relationships/tags" Target="../tags/tag93.xml"/><Relationship Id="rId13" Type="http://schemas.openxmlformats.org/officeDocument/2006/relationships/tags" Target="../tags/tag98.xml"/><Relationship Id="rId18" Type="http://schemas.openxmlformats.org/officeDocument/2006/relationships/notesSlide" Target="../notesSlides/notesSlide15.xml"/><Relationship Id="rId3" Type="http://schemas.openxmlformats.org/officeDocument/2006/relationships/tags" Target="../tags/tag88.xml"/><Relationship Id="rId7" Type="http://schemas.openxmlformats.org/officeDocument/2006/relationships/tags" Target="../tags/tag92.xml"/><Relationship Id="rId12" Type="http://schemas.openxmlformats.org/officeDocument/2006/relationships/tags" Target="../tags/tag97.xml"/><Relationship Id="rId17" Type="http://schemas.openxmlformats.org/officeDocument/2006/relationships/slideLayout" Target="../slideLayouts/slideLayout3.xml"/><Relationship Id="rId2" Type="http://schemas.openxmlformats.org/officeDocument/2006/relationships/tags" Target="../tags/tag87.xml"/><Relationship Id="rId16" Type="http://schemas.openxmlformats.org/officeDocument/2006/relationships/tags" Target="../tags/tag101.xml"/><Relationship Id="rId1" Type="http://schemas.openxmlformats.org/officeDocument/2006/relationships/tags" Target="../tags/tag86.xml"/><Relationship Id="rId6" Type="http://schemas.openxmlformats.org/officeDocument/2006/relationships/tags" Target="../tags/tag91.xml"/><Relationship Id="rId11" Type="http://schemas.openxmlformats.org/officeDocument/2006/relationships/tags" Target="../tags/tag96.xml"/><Relationship Id="rId5" Type="http://schemas.openxmlformats.org/officeDocument/2006/relationships/tags" Target="../tags/tag90.xml"/><Relationship Id="rId15" Type="http://schemas.openxmlformats.org/officeDocument/2006/relationships/tags" Target="../tags/tag100.xml"/><Relationship Id="rId10" Type="http://schemas.openxmlformats.org/officeDocument/2006/relationships/tags" Target="../tags/tag95.xml"/><Relationship Id="rId4" Type="http://schemas.openxmlformats.org/officeDocument/2006/relationships/tags" Target="../tags/tag89.xml"/><Relationship Id="rId9" Type="http://schemas.openxmlformats.org/officeDocument/2006/relationships/tags" Target="../tags/tag94.xml"/><Relationship Id="rId14" Type="http://schemas.openxmlformats.org/officeDocument/2006/relationships/tags" Target="../tags/tag99.xml"/></Relationships>
</file>

<file path=ppt/slides/_rels/slide16.xml.rels><?xml version="1.0" encoding="UTF-8" standalone="yes"?>
<Relationships xmlns="http://schemas.openxmlformats.org/package/2006/relationships"><Relationship Id="rId3" Type="http://schemas.openxmlformats.org/officeDocument/2006/relationships/tags" Target="../tags/tag104.xml"/><Relationship Id="rId2" Type="http://schemas.openxmlformats.org/officeDocument/2006/relationships/tags" Target="../tags/tag103.xml"/><Relationship Id="rId1" Type="http://schemas.openxmlformats.org/officeDocument/2006/relationships/tags" Target="../tags/tag102.xml"/><Relationship Id="rId5" Type="http://schemas.openxmlformats.org/officeDocument/2006/relationships/notesSlide" Target="../notesSlides/notesSlide16.xml"/><Relationship Id="rId4"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tags" Target="../tags/tag107.xml"/><Relationship Id="rId2" Type="http://schemas.openxmlformats.org/officeDocument/2006/relationships/tags" Target="../tags/tag106.xml"/><Relationship Id="rId1" Type="http://schemas.openxmlformats.org/officeDocument/2006/relationships/tags" Target="../tags/tag105.xml"/><Relationship Id="rId6" Type="http://schemas.openxmlformats.org/officeDocument/2006/relationships/notesSlide" Target="../notesSlides/notesSlide17.xml"/><Relationship Id="rId5" Type="http://schemas.openxmlformats.org/officeDocument/2006/relationships/slideLayout" Target="../slideLayouts/slideLayout3.xml"/><Relationship Id="rId4" Type="http://schemas.openxmlformats.org/officeDocument/2006/relationships/tags" Target="../tags/tag108.xml"/></Relationships>
</file>

<file path=ppt/slides/_rels/slide18.xml.rels><?xml version="1.0" encoding="UTF-8" standalone="yes"?>
<Relationships xmlns="http://schemas.openxmlformats.org/package/2006/relationships"><Relationship Id="rId3" Type="http://schemas.openxmlformats.org/officeDocument/2006/relationships/tags" Target="../tags/tag111.xml"/><Relationship Id="rId2" Type="http://schemas.openxmlformats.org/officeDocument/2006/relationships/tags" Target="../tags/tag110.xml"/><Relationship Id="rId1" Type="http://schemas.openxmlformats.org/officeDocument/2006/relationships/tags" Target="../tags/tag109.xml"/><Relationship Id="rId6" Type="http://schemas.openxmlformats.org/officeDocument/2006/relationships/notesSlide" Target="../notesSlides/notesSlide18.xml"/><Relationship Id="rId5" Type="http://schemas.openxmlformats.org/officeDocument/2006/relationships/slideLayout" Target="../slideLayouts/slideLayout3.xml"/><Relationship Id="rId4" Type="http://schemas.openxmlformats.org/officeDocument/2006/relationships/tags" Target="../tags/tag112.xml"/></Relationships>
</file>

<file path=ppt/slides/_rels/slide19.xml.rels><?xml version="1.0" encoding="UTF-8" standalone="yes"?>
<Relationships xmlns="http://schemas.openxmlformats.org/package/2006/relationships"><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tags" Target="../tags/tag113.xml"/><Relationship Id="rId6" Type="http://schemas.openxmlformats.org/officeDocument/2006/relationships/notesSlide" Target="../notesSlides/notesSlide19.xml"/><Relationship Id="rId5" Type="http://schemas.openxmlformats.org/officeDocument/2006/relationships/slideLayout" Target="../slideLayouts/slideLayout8.xml"/><Relationship Id="rId4" Type="http://schemas.openxmlformats.org/officeDocument/2006/relationships/tags" Target="../tags/tag116.xml"/></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tags" Target="../tags/tag6.xml"/><Relationship Id="rId7" Type="http://schemas.openxmlformats.org/officeDocument/2006/relationships/notesSlide" Target="../notesSlides/notesSlide2.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slideLayout" Target="../slideLayouts/slideLayout2.xml"/><Relationship Id="rId5" Type="http://schemas.openxmlformats.org/officeDocument/2006/relationships/tags" Target="../tags/tag8.xml"/><Relationship Id="rId4" Type="http://schemas.openxmlformats.org/officeDocument/2006/relationships/tags" Target="../tags/tag7.xml"/></Relationships>
</file>

<file path=ppt/slides/_rels/slide3.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notesSlide" Target="../notesSlides/notesSlide3.xml"/><Relationship Id="rId5" Type="http://schemas.openxmlformats.org/officeDocument/2006/relationships/slideLayout" Target="../slideLayouts/slideLayout3.xml"/><Relationship Id="rId4" Type="http://schemas.openxmlformats.org/officeDocument/2006/relationships/tags" Target="../tags/tag12.xml"/></Relationships>
</file>

<file path=ppt/slides/_rels/slide4.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notesSlide" Target="../notesSlides/notesSlide4.xml"/><Relationship Id="rId4"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notesSlide" Target="../notesSlides/notesSlide5.xml"/><Relationship Id="rId5" Type="http://schemas.openxmlformats.org/officeDocument/2006/relationships/slideLayout" Target="../slideLayouts/slideLayout3.xml"/><Relationship Id="rId4" Type="http://schemas.openxmlformats.org/officeDocument/2006/relationships/tags" Target="../tags/tag19.xml"/></Relationships>
</file>

<file path=ppt/slides/_rels/slide6.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tags" Target="../tags/tag22.xml"/><Relationship Id="rId7" Type="http://schemas.openxmlformats.org/officeDocument/2006/relationships/notesSlide" Target="../notesSlides/notesSlide6.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slideLayout" Target="../slideLayouts/slideLayout3.xml"/><Relationship Id="rId5" Type="http://schemas.openxmlformats.org/officeDocument/2006/relationships/tags" Target="../tags/tag24.xml"/><Relationship Id="rId4" Type="http://schemas.openxmlformats.org/officeDocument/2006/relationships/tags" Target="../tags/tag23.xml"/></Relationships>
</file>

<file path=ppt/slides/_rels/slide7.xml.rels><?xml version="1.0" encoding="UTF-8" standalone="yes"?>
<Relationships xmlns="http://schemas.openxmlformats.org/package/2006/relationships"><Relationship Id="rId8" Type="http://schemas.openxmlformats.org/officeDocument/2006/relationships/tags" Target="../tags/tag32.xml"/><Relationship Id="rId13" Type="http://schemas.openxmlformats.org/officeDocument/2006/relationships/tags" Target="../tags/tag37.xml"/><Relationship Id="rId18" Type="http://schemas.openxmlformats.org/officeDocument/2006/relationships/image" Target="../media/image10.png"/><Relationship Id="rId3" Type="http://schemas.openxmlformats.org/officeDocument/2006/relationships/tags" Target="../tags/tag27.xml"/><Relationship Id="rId21" Type="http://schemas.openxmlformats.org/officeDocument/2006/relationships/image" Target="../media/image13.svg"/><Relationship Id="rId7" Type="http://schemas.openxmlformats.org/officeDocument/2006/relationships/tags" Target="../tags/tag31.xml"/><Relationship Id="rId12" Type="http://schemas.openxmlformats.org/officeDocument/2006/relationships/tags" Target="../tags/tag36.xml"/><Relationship Id="rId17" Type="http://schemas.openxmlformats.org/officeDocument/2006/relationships/image" Target="../media/image9.svg"/><Relationship Id="rId2" Type="http://schemas.openxmlformats.org/officeDocument/2006/relationships/tags" Target="../tags/tag26.xml"/><Relationship Id="rId16" Type="http://schemas.openxmlformats.org/officeDocument/2006/relationships/image" Target="../media/image8.png"/><Relationship Id="rId20" Type="http://schemas.openxmlformats.org/officeDocument/2006/relationships/image" Target="../media/image12.png"/><Relationship Id="rId1" Type="http://schemas.openxmlformats.org/officeDocument/2006/relationships/tags" Target="../tags/tag25.xml"/><Relationship Id="rId6" Type="http://schemas.openxmlformats.org/officeDocument/2006/relationships/tags" Target="../tags/tag30.xml"/><Relationship Id="rId11" Type="http://schemas.openxmlformats.org/officeDocument/2006/relationships/tags" Target="../tags/tag35.xml"/><Relationship Id="rId5" Type="http://schemas.openxmlformats.org/officeDocument/2006/relationships/tags" Target="../tags/tag29.xml"/><Relationship Id="rId15" Type="http://schemas.openxmlformats.org/officeDocument/2006/relationships/notesSlide" Target="../notesSlides/notesSlide7.xml"/><Relationship Id="rId23" Type="http://schemas.openxmlformats.org/officeDocument/2006/relationships/image" Target="../media/image15.svg"/><Relationship Id="rId10" Type="http://schemas.openxmlformats.org/officeDocument/2006/relationships/tags" Target="../tags/tag34.xml"/><Relationship Id="rId19" Type="http://schemas.openxmlformats.org/officeDocument/2006/relationships/image" Target="../media/image11.svg"/><Relationship Id="rId4" Type="http://schemas.openxmlformats.org/officeDocument/2006/relationships/tags" Target="../tags/tag28.xml"/><Relationship Id="rId9" Type="http://schemas.openxmlformats.org/officeDocument/2006/relationships/tags" Target="../tags/tag33.xml"/><Relationship Id="rId14" Type="http://schemas.openxmlformats.org/officeDocument/2006/relationships/slideLayout" Target="../slideLayouts/slideLayout3.xml"/><Relationship Id="rId22"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notesSlide" Target="../notesSlides/notesSlide8.xml"/><Relationship Id="rId4"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tags" Target="../tags/tag48.xml"/><Relationship Id="rId13" Type="http://schemas.openxmlformats.org/officeDocument/2006/relationships/image" Target="../media/image18.png"/><Relationship Id="rId3" Type="http://schemas.openxmlformats.org/officeDocument/2006/relationships/tags" Target="../tags/tag43.xml"/><Relationship Id="rId7" Type="http://schemas.openxmlformats.org/officeDocument/2006/relationships/tags" Target="../tags/tag47.xml"/><Relationship Id="rId12" Type="http://schemas.openxmlformats.org/officeDocument/2006/relationships/image" Target="../media/image17.svg"/><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tags" Target="../tags/tag46.xml"/><Relationship Id="rId11" Type="http://schemas.openxmlformats.org/officeDocument/2006/relationships/image" Target="../media/image16.png"/><Relationship Id="rId5" Type="http://schemas.openxmlformats.org/officeDocument/2006/relationships/tags" Target="../tags/tag45.xml"/><Relationship Id="rId10" Type="http://schemas.openxmlformats.org/officeDocument/2006/relationships/notesSlide" Target="../notesSlides/notesSlide9.xml"/><Relationship Id="rId4" Type="http://schemas.openxmlformats.org/officeDocument/2006/relationships/tags" Target="../tags/tag44.xml"/><Relationship Id="rId9" Type="http://schemas.openxmlformats.org/officeDocument/2006/relationships/slideLayout" Target="../slideLayouts/slideLayout3.xml"/><Relationship Id="rId14" Type="http://schemas.openxmlformats.org/officeDocument/2006/relationships/image" Target="../media/image19.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42A8B4B-D39B-410E-ADD9-09075D81932F}"/>
              </a:ext>
            </a:extLst>
          </p:cNvPr>
          <p:cNvSpPr>
            <a:spLocks noGrp="1"/>
          </p:cNvSpPr>
          <p:nvPr>
            <p:ph type="ctrTitle"/>
            <p:custDataLst>
              <p:tags r:id="rId2"/>
            </p:custDataLst>
          </p:nvPr>
        </p:nvSpPr>
        <p:spPr/>
        <p:txBody>
          <a:bodyPr/>
          <a:lstStyle/>
          <a:p>
            <a:r>
              <a:rPr lang="en-US" dirty="0"/>
              <a:t>2022 CFMA Conference</a:t>
            </a:r>
          </a:p>
        </p:txBody>
      </p:sp>
      <p:sp>
        <p:nvSpPr>
          <p:cNvPr id="8" name="Subtitle 7">
            <a:extLst>
              <a:ext uri="{FF2B5EF4-FFF2-40B4-BE49-F238E27FC236}">
                <a16:creationId xmlns:a16="http://schemas.microsoft.com/office/drawing/2014/main" id="{2A5B7DB3-8E34-4C6E-B316-16FB09600D22}"/>
              </a:ext>
            </a:extLst>
          </p:cNvPr>
          <p:cNvSpPr>
            <a:spLocks noGrp="1"/>
          </p:cNvSpPr>
          <p:nvPr>
            <p:ph type="subTitle" idx="1"/>
            <p:custDataLst>
              <p:tags r:id="rId3"/>
            </p:custDataLst>
          </p:nvPr>
        </p:nvSpPr>
        <p:spPr/>
        <p:txBody>
          <a:bodyPr/>
          <a:lstStyle/>
          <a:p>
            <a:r>
              <a:rPr lang="en-US" dirty="0"/>
              <a:t>WIFI Sponsor: Rubin Brown</a:t>
            </a:r>
          </a:p>
        </p:txBody>
      </p:sp>
    </p:spTree>
    <p:custDataLst>
      <p:tags r:id="rId1"/>
    </p:custDataLst>
    <p:extLst>
      <p:ext uri="{BB962C8B-B14F-4D97-AF65-F5344CB8AC3E}">
        <p14:creationId xmlns:p14="http://schemas.microsoft.com/office/powerpoint/2010/main" val="2457492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09C25A8-B8DD-4EB6-91B0-C2BB5DA7F8D1}"/>
              </a:ext>
            </a:extLst>
          </p:cNvPr>
          <p:cNvSpPr>
            <a:spLocks noGrp="1"/>
          </p:cNvSpPr>
          <p:nvPr>
            <p:ph type="sldNum" sz="quarter" idx="4294967295"/>
            <p:custDataLst>
              <p:tags r:id="rId2"/>
            </p:custDataLst>
          </p:nvPr>
        </p:nvSpPr>
        <p:spPr>
          <a:xfrm>
            <a:off x="11042882" y="5976001"/>
            <a:ext cx="366756" cy="365125"/>
          </a:xfrm>
        </p:spPr>
        <p:txBody>
          <a:bodyPr/>
          <a:lstStyle/>
          <a:p>
            <a:r>
              <a:rPr lang="en-US" dirty="0">
                <a:solidFill>
                  <a:srgbClr val="FFFFFF"/>
                </a:solidFill>
              </a:rPr>
              <a:t>0</a:t>
            </a:r>
            <a:fld id="{F470E458-E7C2-4395-B75D-476A174CEE45}" type="slidenum">
              <a:rPr lang="en-US" smtClean="0">
                <a:solidFill>
                  <a:srgbClr val="FFFFFF"/>
                </a:solidFill>
              </a:rPr>
              <a:pPr/>
              <a:t>10</a:t>
            </a:fld>
            <a:endParaRPr lang="en-US" dirty="0">
              <a:solidFill>
                <a:srgbClr val="FFFFFF"/>
              </a:solidFill>
            </a:endParaRPr>
          </a:p>
        </p:txBody>
      </p:sp>
      <p:sp>
        <p:nvSpPr>
          <p:cNvPr id="3" name="Title 1">
            <a:extLst>
              <a:ext uri="{FF2B5EF4-FFF2-40B4-BE49-F238E27FC236}">
                <a16:creationId xmlns:a16="http://schemas.microsoft.com/office/drawing/2014/main" id="{81732EA9-3026-42DE-BAB6-E02284DA1037}"/>
              </a:ext>
            </a:extLst>
          </p:cNvPr>
          <p:cNvSpPr txBox="1">
            <a:spLocks/>
          </p:cNvSpPr>
          <p:nvPr>
            <p:custDataLst>
              <p:tags r:id="rId3"/>
            </p:custDataLst>
          </p:nvPr>
        </p:nvSpPr>
        <p:spPr>
          <a:xfrm>
            <a:off x="287338" y="1379538"/>
            <a:ext cx="6888525" cy="525462"/>
          </a:xfrm>
          <a:prstGeom prst="rect">
            <a:avLst/>
          </a:prstGeom>
        </p:spPr>
        <p:txBody>
          <a:bodyPr/>
          <a:lstStyle>
            <a:lvl1pPr algn="l" defTabSz="914400" rtl="0" eaLnBrk="1" latinLnBrk="0" hangingPunct="1">
              <a:lnSpc>
                <a:spcPct val="90000"/>
              </a:lnSpc>
              <a:spcBef>
                <a:spcPct val="0"/>
              </a:spcBef>
              <a:buNone/>
              <a:defRPr sz="3600" b="1" kern="1200">
                <a:solidFill>
                  <a:srgbClr val="003976"/>
                </a:solidFill>
                <a:latin typeface="+mj-lt"/>
                <a:ea typeface="+mj-ea"/>
                <a:cs typeface="+mj-cs"/>
              </a:defRPr>
            </a:lvl1pPr>
          </a:lstStyle>
          <a:p>
            <a:r>
              <a:rPr lang="en-US" sz="6000" dirty="0"/>
              <a:t>Why should a seller consider sell-side financial due diligence?</a:t>
            </a:r>
          </a:p>
        </p:txBody>
      </p:sp>
    </p:spTree>
    <p:custDataLst>
      <p:tags r:id="rId1"/>
    </p:custDataLst>
    <p:extLst>
      <p:ext uri="{BB962C8B-B14F-4D97-AF65-F5344CB8AC3E}">
        <p14:creationId xmlns:p14="http://schemas.microsoft.com/office/powerpoint/2010/main" val="1837075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09C25A8-B8DD-4EB6-91B0-C2BB5DA7F8D1}"/>
              </a:ext>
            </a:extLst>
          </p:cNvPr>
          <p:cNvSpPr>
            <a:spLocks noGrp="1"/>
          </p:cNvSpPr>
          <p:nvPr>
            <p:ph type="sldNum" sz="quarter" idx="4294967295"/>
            <p:custDataLst>
              <p:tags r:id="rId2"/>
            </p:custDataLst>
          </p:nvPr>
        </p:nvSpPr>
        <p:spPr>
          <a:xfrm>
            <a:off x="11042882" y="5976001"/>
            <a:ext cx="366756" cy="365125"/>
          </a:xfrm>
        </p:spPr>
        <p:txBody>
          <a:bodyPr/>
          <a:lstStyle/>
          <a:p>
            <a:r>
              <a:rPr lang="en-US" dirty="0">
                <a:solidFill>
                  <a:srgbClr val="FFFFFF"/>
                </a:solidFill>
              </a:rPr>
              <a:t>0</a:t>
            </a:r>
            <a:fld id="{F470E458-E7C2-4395-B75D-476A174CEE45}" type="slidenum">
              <a:rPr lang="en-US" smtClean="0">
                <a:solidFill>
                  <a:srgbClr val="FFFFFF"/>
                </a:solidFill>
              </a:rPr>
              <a:pPr/>
              <a:t>11</a:t>
            </a:fld>
            <a:endParaRPr lang="en-US" dirty="0">
              <a:solidFill>
                <a:srgbClr val="FFFFFF"/>
              </a:solidFill>
            </a:endParaRPr>
          </a:p>
        </p:txBody>
      </p:sp>
      <p:sp>
        <p:nvSpPr>
          <p:cNvPr id="3" name="Title 1">
            <a:extLst>
              <a:ext uri="{FF2B5EF4-FFF2-40B4-BE49-F238E27FC236}">
                <a16:creationId xmlns:a16="http://schemas.microsoft.com/office/drawing/2014/main" id="{994D422E-C367-4B32-8B42-A5C06C9D7E55}"/>
              </a:ext>
            </a:extLst>
          </p:cNvPr>
          <p:cNvSpPr txBox="1">
            <a:spLocks/>
          </p:cNvSpPr>
          <p:nvPr>
            <p:custDataLst>
              <p:tags r:id="rId3"/>
            </p:custDataLst>
          </p:nvPr>
        </p:nvSpPr>
        <p:spPr>
          <a:xfrm>
            <a:off x="415637" y="-3175"/>
            <a:ext cx="8312727" cy="806824"/>
          </a:xfrm>
          <a:prstGeom prst="rect">
            <a:avLst/>
          </a:prstGeom>
        </p:spPr>
        <p:txBody>
          <a:bodyPr/>
          <a:lstStyle>
            <a:lvl1pPr algn="l" defTabSz="914400" rtl="0" eaLnBrk="1" latinLnBrk="0" hangingPunct="1">
              <a:lnSpc>
                <a:spcPct val="90000"/>
              </a:lnSpc>
              <a:spcBef>
                <a:spcPct val="0"/>
              </a:spcBef>
              <a:buNone/>
              <a:defRPr sz="3600" b="1" kern="1200">
                <a:solidFill>
                  <a:srgbClr val="003976"/>
                </a:solidFill>
                <a:latin typeface="+mj-lt"/>
                <a:ea typeface="+mj-ea"/>
                <a:cs typeface="+mj-cs"/>
              </a:defRPr>
            </a:lvl1pPr>
          </a:lstStyle>
          <a:p>
            <a:r>
              <a:rPr lang="en-US" dirty="0"/>
              <a:t>Benefits of Sell-Side Due Diligence</a:t>
            </a:r>
          </a:p>
        </p:txBody>
      </p:sp>
      <p:sp>
        <p:nvSpPr>
          <p:cNvPr id="4" name="Rectangle 3">
            <a:extLst>
              <a:ext uri="{FF2B5EF4-FFF2-40B4-BE49-F238E27FC236}">
                <a16:creationId xmlns:a16="http://schemas.microsoft.com/office/drawing/2014/main" id="{0A556068-E9B0-4B51-8A81-5598F01A38CB}"/>
              </a:ext>
            </a:extLst>
          </p:cNvPr>
          <p:cNvSpPr/>
          <p:nvPr>
            <p:custDataLst>
              <p:tags r:id="rId4"/>
            </p:custDataLst>
          </p:nvPr>
        </p:nvSpPr>
        <p:spPr>
          <a:xfrm>
            <a:off x="4068717" y="660343"/>
            <a:ext cx="4019550" cy="1364476"/>
          </a:xfrm>
          <a:prstGeom prst="rect">
            <a:avLst/>
          </a:prstGeom>
        </p:spPr>
        <p:txBody>
          <a:bodyPr wrap="square" lIns="0" tIns="0" rIns="0" bIns="0">
            <a:spAutoFit/>
          </a:bodyPr>
          <a:lstStyle/>
          <a:p>
            <a:pPr algn="ctr" defTabSz="1106412" eaLnBrk="0" hangingPunct="0">
              <a:spcAft>
                <a:spcPts val="529"/>
              </a:spcAft>
            </a:pPr>
            <a:r>
              <a:rPr lang="en-US" sz="1600" b="1" kern="0" dirty="0">
                <a:solidFill>
                  <a:srgbClr val="ED1A3B"/>
                </a:solidFill>
                <a:latin typeface="Trebuchet MS"/>
                <a:ea typeface="Calibri" panose="020F0502020204030204" pitchFamily="34" charset="0"/>
                <a:cs typeface="Times New Roman" panose="02020603050405020304" pitchFamily="18" charset="0"/>
              </a:rPr>
              <a:t>SELLER KEEPS CONTROL OF PROCESS</a:t>
            </a:r>
          </a:p>
          <a:p>
            <a:pPr marL="166416" indent="-166416" defTabSz="987637">
              <a:spcAft>
                <a:spcPts val="529"/>
              </a:spcAft>
              <a:buClr>
                <a:srgbClr val="ED1A3B"/>
              </a:buClr>
              <a:buSzPct val="80000"/>
              <a:buFont typeface="Wingdings 3" panose="05040102010807070707" pitchFamily="18" charset="2"/>
              <a:buChar char="u"/>
            </a:pPr>
            <a:r>
              <a:rPr lang="en-US" sz="1400" dirty="0">
                <a:solidFill>
                  <a:srgbClr val="404040"/>
                </a:solidFill>
                <a:latin typeface="Trebuchet MS"/>
              </a:rPr>
              <a:t>Seller maintains access to outputs</a:t>
            </a:r>
          </a:p>
          <a:p>
            <a:pPr marL="166416" indent="-166416" defTabSz="987637">
              <a:spcAft>
                <a:spcPts val="529"/>
              </a:spcAft>
              <a:buClr>
                <a:srgbClr val="ED1A3B"/>
              </a:buClr>
              <a:buSzPct val="80000"/>
              <a:buFont typeface="Wingdings 3" panose="05040102010807070707" pitchFamily="18" charset="2"/>
              <a:buChar char="u"/>
            </a:pPr>
            <a:r>
              <a:rPr lang="en-US" sz="1400" dirty="0">
                <a:solidFill>
                  <a:srgbClr val="404040"/>
                </a:solidFill>
                <a:latin typeface="Trebuchet MS"/>
              </a:rPr>
              <a:t>Lessens purchasers driving the process</a:t>
            </a:r>
          </a:p>
          <a:p>
            <a:pPr marL="166416" indent="-166416" defTabSz="987637">
              <a:spcAft>
                <a:spcPts val="529"/>
              </a:spcAft>
              <a:buClr>
                <a:srgbClr val="ED1A3B"/>
              </a:buClr>
              <a:buSzPct val="80000"/>
              <a:buFont typeface="Wingdings 3" panose="05040102010807070707" pitchFamily="18" charset="2"/>
              <a:buChar char="u"/>
            </a:pPr>
            <a:r>
              <a:rPr lang="en-US" sz="1400" dirty="0">
                <a:solidFill>
                  <a:srgbClr val="404040"/>
                </a:solidFill>
                <a:latin typeface="Trebuchet MS"/>
              </a:rPr>
              <a:t>Fewer surprises</a:t>
            </a:r>
          </a:p>
          <a:p>
            <a:pPr marL="166416" indent="-166416" defTabSz="987637">
              <a:spcAft>
                <a:spcPts val="529"/>
              </a:spcAft>
              <a:buClr>
                <a:srgbClr val="ED1A3B"/>
              </a:buClr>
              <a:buSzPct val="80000"/>
              <a:buFont typeface="Wingdings 3" panose="05040102010807070707" pitchFamily="18" charset="2"/>
              <a:buChar char="u"/>
            </a:pPr>
            <a:r>
              <a:rPr lang="en-US" sz="1400" dirty="0">
                <a:solidFill>
                  <a:srgbClr val="404040"/>
                </a:solidFill>
                <a:latin typeface="Trebuchet MS"/>
              </a:rPr>
              <a:t>Prospective investors get identical information</a:t>
            </a:r>
            <a:endParaRPr lang="en-US" sz="1100" dirty="0">
              <a:solidFill>
                <a:srgbClr val="404040"/>
              </a:solidFill>
              <a:latin typeface="Trebuchet MS"/>
            </a:endParaRPr>
          </a:p>
        </p:txBody>
      </p:sp>
      <p:sp>
        <p:nvSpPr>
          <p:cNvPr id="6" name="Rectangle 5">
            <a:extLst>
              <a:ext uri="{FF2B5EF4-FFF2-40B4-BE49-F238E27FC236}">
                <a16:creationId xmlns:a16="http://schemas.microsoft.com/office/drawing/2014/main" id="{B2F02F43-66E0-4DD1-AB91-F9CB58EBF9C2}"/>
              </a:ext>
            </a:extLst>
          </p:cNvPr>
          <p:cNvSpPr/>
          <p:nvPr>
            <p:custDataLst>
              <p:tags r:id="rId5"/>
            </p:custDataLst>
          </p:nvPr>
        </p:nvSpPr>
        <p:spPr>
          <a:xfrm>
            <a:off x="7562803" y="4305784"/>
            <a:ext cx="4124371" cy="1364476"/>
          </a:xfrm>
          <a:prstGeom prst="rect">
            <a:avLst/>
          </a:prstGeom>
        </p:spPr>
        <p:txBody>
          <a:bodyPr wrap="square" lIns="0" tIns="0" rIns="0" bIns="0">
            <a:spAutoFit/>
          </a:bodyPr>
          <a:lstStyle/>
          <a:p>
            <a:pPr algn="ctr" defTabSz="1106412" eaLnBrk="0" hangingPunct="0">
              <a:spcAft>
                <a:spcPts val="529"/>
              </a:spcAft>
            </a:pPr>
            <a:r>
              <a:rPr lang="en-US" sz="1600" b="1" kern="0" dirty="0">
                <a:solidFill>
                  <a:srgbClr val="657C91"/>
                </a:solidFill>
                <a:latin typeface="Trebuchet MS"/>
                <a:cs typeface="Times New Roman" panose="02020603050405020304" pitchFamily="18" charset="0"/>
              </a:rPr>
              <a:t>ENHANCE VALUE</a:t>
            </a:r>
          </a:p>
          <a:p>
            <a:pPr marL="166416" indent="-166416" defTabSz="987637">
              <a:spcAft>
                <a:spcPts val="529"/>
              </a:spcAft>
              <a:buClr>
                <a:srgbClr val="ED1A3B"/>
              </a:buClr>
              <a:buSzPct val="80000"/>
              <a:buFont typeface="Wingdings 3" panose="05040102010807070707" pitchFamily="18" charset="2"/>
              <a:buChar char="u"/>
              <a:defRPr/>
            </a:pPr>
            <a:r>
              <a:rPr lang="en-US" sz="1400" dirty="0">
                <a:solidFill>
                  <a:srgbClr val="404040"/>
                </a:solidFill>
                <a:latin typeface="Trebuchet MS"/>
              </a:rPr>
              <a:t>Lowers bid cost, increasing number of bids</a:t>
            </a:r>
          </a:p>
          <a:p>
            <a:pPr marL="166416" indent="-166416" defTabSz="987637">
              <a:spcAft>
                <a:spcPts val="529"/>
              </a:spcAft>
              <a:buClr>
                <a:srgbClr val="ED1A3B"/>
              </a:buClr>
              <a:buSzPct val="80000"/>
              <a:buFont typeface="Wingdings 3" panose="05040102010807070707" pitchFamily="18" charset="2"/>
              <a:buChar char="u"/>
              <a:defRPr/>
            </a:pPr>
            <a:r>
              <a:rPr lang="en-US" sz="1400" dirty="0">
                <a:solidFill>
                  <a:srgbClr val="404040"/>
                </a:solidFill>
                <a:latin typeface="Trebuchet MS"/>
              </a:rPr>
              <a:t>Maintains competition to maximize price</a:t>
            </a:r>
          </a:p>
          <a:p>
            <a:pPr marL="166416" indent="-166416" defTabSz="987637">
              <a:spcAft>
                <a:spcPts val="529"/>
              </a:spcAft>
              <a:buClr>
                <a:srgbClr val="ED1A3B"/>
              </a:buClr>
              <a:buSzPct val="80000"/>
              <a:buFont typeface="Wingdings 3" panose="05040102010807070707" pitchFamily="18" charset="2"/>
              <a:buChar char="u"/>
              <a:defRPr/>
            </a:pPr>
            <a:r>
              <a:rPr lang="en-US" sz="1400" dirty="0">
                <a:solidFill>
                  <a:srgbClr val="404040"/>
                </a:solidFill>
                <a:latin typeface="Trebuchet MS"/>
              </a:rPr>
              <a:t>Minimizes the risk of price deterioration</a:t>
            </a:r>
          </a:p>
          <a:p>
            <a:pPr marL="166416" indent="-166416" defTabSz="987637">
              <a:spcAft>
                <a:spcPts val="529"/>
              </a:spcAft>
              <a:buClr>
                <a:srgbClr val="ED1A3B"/>
              </a:buClr>
              <a:buSzPct val="80000"/>
              <a:buFont typeface="Wingdings 3" panose="05040102010807070707" pitchFamily="18" charset="2"/>
              <a:buChar char="u"/>
              <a:defRPr/>
            </a:pPr>
            <a:r>
              <a:rPr lang="en-US" sz="1400" dirty="0">
                <a:solidFill>
                  <a:srgbClr val="404040"/>
                </a:solidFill>
                <a:latin typeface="Trebuchet MS"/>
              </a:rPr>
              <a:t>Optimizes deal structure</a:t>
            </a:r>
          </a:p>
        </p:txBody>
      </p:sp>
      <p:sp>
        <p:nvSpPr>
          <p:cNvPr id="7" name="Rectangle 6">
            <a:extLst>
              <a:ext uri="{FF2B5EF4-FFF2-40B4-BE49-F238E27FC236}">
                <a16:creationId xmlns:a16="http://schemas.microsoft.com/office/drawing/2014/main" id="{6AADB212-B1DC-439F-9B1F-B15EC3A2DD48}"/>
              </a:ext>
            </a:extLst>
          </p:cNvPr>
          <p:cNvSpPr/>
          <p:nvPr>
            <p:custDataLst>
              <p:tags r:id="rId6"/>
            </p:custDataLst>
          </p:nvPr>
        </p:nvSpPr>
        <p:spPr>
          <a:xfrm>
            <a:off x="1057276" y="4305783"/>
            <a:ext cx="4334840" cy="1733808"/>
          </a:xfrm>
          <a:prstGeom prst="rect">
            <a:avLst/>
          </a:prstGeom>
        </p:spPr>
        <p:txBody>
          <a:bodyPr wrap="square" lIns="0" tIns="0" rIns="0" bIns="0">
            <a:spAutoFit/>
          </a:bodyPr>
          <a:lstStyle/>
          <a:p>
            <a:pPr defTabSz="1106412" eaLnBrk="0" hangingPunct="0">
              <a:spcAft>
                <a:spcPts val="529"/>
              </a:spcAft>
            </a:pPr>
            <a:r>
              <a:rPr lang="en-US" sz="1600" b="1" kern="0" dirty="0">
                <a:solidFill>
                  <a:srgbClr val="02A5E2"/>
                </a:solidFill>
                <a:latin typeface="Trebuchet MS"/>
                <a:ea typeface="Calibri" panose="020F0502020204030204" pitchFamily="34" charset="0"/>
                <a:cs typeface="Times New Roman" panose="02020603050405020304" pitchFamily="18" charset="0"/>
              </a:rPr>
              <a:t>REDUCE TIME</a:t>
            </a:r>
          </a:p>
          <a:p>
            <a:pPr marL="166416" indent="-166416" defTabSz="987637">
              <a:spcAft>
                <a:spcPts val="529"/>
              </a:spcAft>
              <a:buClr>
                <a:srgbClr val="ED1A3B"/>
              </a:buClr>
              <a:buSzPct val="80000"/>
              <a:buFont typeface="Wingdings 3" panose="05040102010807070707" pitchFamily="18" charset="2"/>
              <a:buChar char="u"/>
              <a:defRPr/>
            </a:pPr>
            <a:r>
              <a:rPr lang="en-US" sz="1400" dirty="0">
                <a:solidFill>
                  <a:srgbClr val="404040"/>
                </a:solidFill>
                <a:latin typeface="Trebuchet MS"/>
              </a:rPr>
              <a:t>Simplifies process</a:t>
            </a:r>
          </a:p>
          <a:p>
            <a:pPr marL="166416" indent="-166416" defTabSz="987637">
              <a:spcAft>
                <a:spcPts val="529"/>
              </a:spcAft>
              <a:buClr>
                <a:srgbClr val="ED1A3B"/>
              </a:buClr>
              <a:buSzPct val="80000"/>
              <a:buFont typeface="Wingdings 3" panose="05040102010807070707" pitchFamily="18" charset="2"/>
              <a:buChar char="u"/>
              <a:defRPr/>
            </a:pPr>
            <a:r>
              <a:rPr lang="en-US" sz="1400" dirty="0">
                <a:solidFill>
                  <a:srgbClr val="404040"/>
                </a:solidFill>
                <a:latin typeface="Trebuchet MS"/>
              </a:rPr>
              <a:t>Lessens the amount of time management spends with buyers and their advisors</a:t>
            </a:r>
          </a:p>
          <a:p>
            <a:pPr marL="166416" indent="-166416" defTabSz="987637">
              <a:spcAft>
                <a:spcPts val="529"/>
              </a:spcAft>
              <a:buClr>
                <a:srgbClr val="ED1A3B"/>
              </a:buClr>
              <a:buSzPct val="80000"/>
              <a:buFont typeface="Wingdings 3" panose="05040102010807070707" pitchFamily="18" charset="2"/>
              <a:buChar char="u"/>
              <a:defRPr/>
            </a:pPr>
            <a:r>
              <a:rPr lang="en-US" sz="1400" dirty="0">
                <a:solidFill>
                  <a:srgbClr val="404040"/>
                </a:solidFill>
                <a:latin typeface="Trebuchet MS"/>
              </a:rPr>
              <a:t>Speeds up the buyer’s due diligence process</a:t>
            </a:r>
          </a:p>
          <a:p>
            <a:pPr marL="151287" indent="-151287" defTabSz="1106412" eaLnBrk="0" hangingPunct="0">
              <a:spcAft>
                <a:spcPts val="265"/>
              </a:spcAft>
              <a:buClr>
                <a:srgbClr val="ED1A3B"/>
              </a:buClr>
              <a:buSzPct val="80000"/>
              <a:buFont typeface="Wingdings 3" panose="05040102010807070707" pitchFamily="18" charset="2"/>
              <a:buChar char="u"/>
              <a:defRPr/>
            </a:pPr>
            <a:endParaRPr lang="en-US" sz="2400" kern="0" dirty="0">
              <a:solidFill>
                <a:srgbClr val="404040"/>
              </a:solidFill>
              <a:latin typeface="Trebuchet MS"/>
              <a:ea typeface="Calibri" panose="020F0502020204030204" pitchFamily="34" charset="0"/>
              <a:cs typeface="Times New Roman" panose="02020603050405020304" pitchFamily="18" charset="0"/>
            </a:endParaRPr>
          </a:p>
        </p:txBody>
      </p:sp>
      <p:grpSp>
        <p:nvGrpSpPr>
          <p:cNvPr id="8" name="Group 7">
            <a:extLst>
              <a:ext uri="{FF2B5EF4-FFF2-40B4-BE49-F238E27FC236}">
                <a16:creationId xmlns:a16="http://schemas.microsoft.com/office/drawing/2014/main" id="{201DB87C-5E59-4C56-A3A7-231D727B4CA7}"/>
              </a:ext>
            </a:extLst>
          </p:cNvPr>
          <p:cNvGrpSpPr/>
          <p:nvPr>
            <p:custDataLst>
              <p:tags r:id="rId7"/>
            </p:custDataLst>
          </p:nvPr>
        </p:nvGrpSpPr>
        <p:grpSpPr>
          <a:xfrm>
            <a:off x="4587328" y="2093835"/>
            <a:ext cx="2953496" cy="3141832"/>
            <a:chOff x="3565732" y="3228960"/>
            <a:chExt cx="3347296" cy="3560743"/>
          </a:xfrm>
        </p:grpSpPr>
        <p:grpSp>
          <p:nvGrpSpPr>
            <p:cNvPr id="9" name="Graphic 6">
              <a:extLst>
                <a:ext uri="{FF2B5EF4-FFF2-40B4-BE49-F238E27FC236}">
                  <a16:creationId xmlns:a16="http://schemas.microsoft.com/office/drawing/2014/main" id="{7C14D330-BAD4-463B-B966-EDD068560939}"/>
                </a:ext>
              </a:extLst>
            </p:cNvPr>
            <p:cNvGrpSpPr/>
            <p:nvPr/>
          </p:nvGrpSpPr>
          <p:grpSpPr>
            <a:xfrm>
              <a:off x="3565732" y="3228960"/>
              <a:ext cx="3347296" cy="3560743"/>
              <a:chOff x="3363191" y="4052887"/>
              <a:chExt cx="4243093" cy="4513665"/>
            </a:xfrm>
          </p:grpSpPr>
          <p:sp>
            <p:nvSpPr>
              <p:cNvPr id="11" name="Freeform: Shape 10">
                <a:extLst>
                  <a:ext uri="{FF2B5EF4-FFF2-40B4-BE49-F238E27FC236}">
                    <a16:creationId xmlns:a16="http://schemas.microsoft.com/office/drawing/2014/main" id="{B1395301-571A-4CC0-8F33-7A0DEDC53F4D}"/>
                  </a:ext>
                </a:extLst>
              </p:cNvPr>
              <p:cNvSpPr/>
              <p:nvPr/>
            </p:nvSpPr>
            <p:spPr>
              <a:xfrm>
                <a:off x="3647726" y="4320455"/>
                <a:ext cx="3678679" cy="2117117"/>
              </a:xfrm>
              <a:custGeom>
                <a:avLst/>
                <a:gdLst>
                  <a:gd name="connsiteX0" fmla="*/ 1841592 w 3678679"/>
                  <a:gd name="connsiteY0" fmla="*/ 0 h 2117117"/>
                  <a:gd name="connsiteX1" fmla="*/ 3683034 w 3678679"/>
                  <a:gd name="connsiteY1" fmla="*/ 1062913 h 2117117"/>
                  <a:gd name="connsiteX2" fmla="*/ 1841592 w 3678679"/>
                  <a:gd name="connsiteY2" fmla="*/ 2126126 h 2117117"/>
                  <a:gd name="connsiteX3" fmla="*/ 0 w 3678679"/>
                  <a:gd name="connsiteY3" fmla="*/ 1062913 h 2117117"/>
                  <a:gd name="connsiteX4" fmla="*/ 1841592 w 3678679"/>
                  <a:gd name="connsiteY4" fmla="*/ 0 h 21171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78679" h="2117117">
                    <a:moveTo>
                      <a:pt x="1841592" y="0"/>
                    </a:moveTo>
                    <a:cubicBezTo>
                      <a:pt x="2628529" y="0"/>
                      <a:pt x="3315466" y="427478"/>
                      <a:pt x="3683034" y="1062913"/>
                    </a:cubicBezTo>
                    <a:lnTo>
                      <a:pt x="1841592" y="2126126"/>
                    </a:lnTo>
                    <a:lnTo>
                      <a:pt x="0" y="1062913"/>
                    </a:lnTo>
                    <a:cubicBezTo>
                      <a:pt x="367718" y="427628"/>
                      <a:pt x="1054655" y="0"/>
                      <a:pt x="1841592" y="0"/>
                    </a:cubicBezTo>
                    <a:close/>
                  </a:path>
                </a:pathLst>
              </a:custGeom>
              <a:solidFill>
                <a:srgbClr val="ED1A3B"/>
              </a:solidFill>
              <a:ln w="15011" cap="flat">
                <a:noFill/>
                <a:prstDash val="solid"/>
                <a:miter/>
              </a:ln>
            </p:spPr>
            <p:txBody>
              <a:bodyPr rtlCol="0" anchor="ctr"/>
              <a:lstStyle/>
              <a:p>
                <a:pPr defTabSz="1106412">
                  <a:defRPr/>
                </a:pPr>
                <a:endParaRPr lang="en-US" sz="2179" kern="0" dirty="0">
                  <a:solidFill>
                    <a:srgbClr val="404040"/>
                  </a:solidFill>
                  <a:latin typeface="Trebuchet MS"/>
                </a:endParaRPr>
              </a:p>
            </p:txBody>
          </p:sp>
          <p:sp>
            <p:nvSpPr>
              <p:cNvPr id="12" name="Freeform: Shape 11">
                <a:extLst>
                  <a:ext uri="{FF2B5EF4-FFF2-40B4-BE49-F238E27FC236}">
                    <a16:creationId xmlns:a16="http://schemas.microsoft.com/office/drawing/2014/main" id="{EED36D2C-B50C-4BA6-A760-1DDFF6DCBC3C}"/>
                  </a:ext>
                </a:extLst>
              </p:cNvPr>
              <p:cNvSpPr/>
              <p:nvPr/>
            </p:nvSpPr>
            <p:spPr>
              <a:xfrm>
                <a:off x="4933161" y="4052887"/>
                <a:ext cx="1111111" cy="555556"/>
              </a:xfrm>
              <a:custGeom>
                <a:avLst/>
                <a:gdLst>
                  <a:gd name="connsiteX0" fmla="*/ 1112313 w 1111111"/>
                  <a:gd name="connsiteY0" fmla="*/ 556156 h 555555"/>
                  <a:gd name="connsiteX1" fmla="*/ 556156 w 1111111"/>
                  <a:gd name="connsiteY1" fmla="*/ 0 h 555555"/>
                  <a:gd name="connsiteX2" fmla="*/ 0 w 1111111"/>
                  <a:gd name="connsiteY2" fmla="*/ 556156 h 555555"/>
                </a:gdLst>
                <a:ahLst/>
                <a:cxnLst>
                  <a:cxn ang="0">
                    <a:pos x="connsiteX0" y="connsiteY0"/>
                  </a:cxn>
                  <a:cxn ang="0">
                    <a:pos x="connsiteX1" y="connsiteY1"/>
                  </a:cxn>
                  <a:cxn ang="0">
                    <a:pos x="connsiteX2" y="connsiteY2"/>
                  </a:cxn>
                </a:cxnLst>
                <a:rect l="l" t="t" r="r" b="b"/>
                <a:pathLst>
                  <a:path w="1111111" h="555555">
                    <a:moveTo>
                      <a:pt x="1112313" y="556156"/>
                    </a:moveTo>
                    <a:lnTo>
                      <a:pt x="556156" y="0"/>
                    </a:lnTo>
                    <a:lnTo>
                      <a:pt x="0" y="556156"/>
                    </a:lnTo>
                    <a:close/>
                  </a:path>
                </a:pathLst>
              </a:custGeom>
              <a:solidFill>
                <a:srgbClr val="ED1A3B"/>
              </a:solidFill>
              <a:ln w="15011" cap="flat">
                <a:noFill/>
                <a:prstDash val="solid"/>
                <a:miter/>
              </a:ln>
            </p:spPr>
            <p:txBody>
              <a:bodyPr rtlCol="0" anchor="ctr"/>
              <a:lstStyle/>
              <a:p>
                <a:pPr defTabSz="1106412">
                  <a:defRPr/>
                </a:pPr>
                <a:endParaRPr lang="en-US" sz="2179" kern="0">
                  <a:solidFill>
                    <a:srgbClr val="404040"/>
                  </a:solidFill>
                  <a:latin typeface="Trebuchet MS"/>
                </a:endParaRPr>
              </a:p>
            </p:txBody>
          </p:sp>
          <p:sp>
            <p:nvSpPr>
              <p:cNvPr id="13" name="Freeform: Shape 12">
                <a:extLst>
                  <a:ext uri="{FF2B5EF4-FFF2-40B4-BE49-F238E27FC236}">
                    <a16:creationId xmlns:a16="http://schemas.microsoft.com/office/drawing/2014/main" id="{711EC459-7220-44B1-ADAF-EF8CBE7CC296}"/>
                  </a:ext>
                </a:extLst>
              </p:cNvPr>
              <p:cNvSpPr/>
              <p:nvPr/>
            </p:nvSpPr>
            <p:spPr>
              <a:xfrm>
                <a:off x="3363191" y="5383368"/>
                <a:ext cx="2117117" cy="3183184"/>
              </a:xfrm>
              <a:custGeom>
                <a:avLst/>
                <a:gdLst>
                  <a:gd name="connsiteX0" fmla="*/ 284535 w 2117117"/>
                  <a:gd name="connsiteY0" fmla="*/ 0 h 3183183"/>
                  <a:gd name="connsiteX1" fmla="*/ 839790 w 2117117"/>
                  <a:gd name="connsiteY1" fmla="*/ 320571 h 3183183"/>
                  <a:gd name="connsiteX2" fmla="*/ 2125976 w 2117117"/>
                  <a:gd name="connsiteY2" fmla="*/ 1063213 h 3183183"/>
                  <a:gd name="connsiteX3" fmla="*/ 2125976 w 2117117"/>
                  <a:gd name="connsiteY3" fmla="*/ 3189340 h 3183183"/>
                  <a:gd name="connsiteX4" fmla="*/ 0 w 2117117"/>
                  <a:gd name="connsiteY4" fmla="*/ 1063213 h 3183183"/>
                  <a:gd name="connsiteX5" fmla="*/ 284535 w 2117117"/>
                  <a:gd name="connsiteY5" fmla="*/ 0 h 3183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17117" h="3183183">
                    <a:moveTo>
                      <a:pt x="284535" y="0"/>
                    </a:moveTo>
                    <a:lnTo>
                      <a:pt x="839790" y="320571"/>
                    </a:lnTo>
                    <a:lnTo>
                      <a:pt x="2125976" y="1063213"/>
                    </a:lnTo>
                    <a:lnTo>
                      <a:pt x="2125976" y="3189340"/>
                    </a:lnTo>
                    <a:cubicBezTo>
                      <a:pt x="951952" y="3189340"/>
                      <a:pt x="0" y="2237388"/>
                      <a:pt x="0" y="1063213"/>
                    </a:cubicBezTo>
                    <a:cubicBezTo>
                      <a:pt x="0" y="675976"/>
                      <a:pt x="103604" y="312763"/>
                      <a:pt x="284535" y="0"/>
                    </a:cubicBezTo>
                    <a:close/>
                  </a:path>
                </a:pathLst>
              </a:custGeom>
              <a:solidFill>
                <a:srgbClr val="02A5E2"/>
              </a:solidFill>
              <a:ln w="15011" cap="flat">
                <a:noFill/>
                <a:prstDash val="solid"/>
                <a:miter/>
              </a:ln>
            </p:spPr>
            <p:txBody>
              <a:bodyPr rtlCol="0" anchor="ctr"/>
              <a:lstStyle/>
              <a:p>
                <a:pPr defTabSz="1106412">
                  <a:defRPr/>
                </a:pPr>
                <a:endParaRPr lang="en-US" sz="2179" kern="0" dirty="0">
                  <a:solidFill>
                    <a:srgbClr val="404040"/>
                  </a:solidFill>
                  <a:latin typeface="Trebuchet MS"/>
                </a:endParaRPr>
              </a:p>
            </p:txBody>
          </p:sp>
          <p:sp>
            <p:nvSpPr>
              <p:cNvPr id="14" name="Freeform: Shape 13">
                <a:extLst>
                  <a:ext uri="{FF2B5EF4-FFF2-40B4-BE49-F238E27FC236}">
                    <a16:creationId xmlns:a16="http://schemas.microsoft.com/office/drawing/2014/main" id="{2E1495FD-3E45-4FA6-A324-86DABADB9A2D}"/>
                  </a:ext>
                </a:extLst>
              </p:cNvPr>
              <p:cNvSpPr/>
              <p:nvPr/>
            </p:nvSpPr>
            <p:spPr>
              <a:xfrm>
                <a:off x="3416194" y="6883818"/>
                <a:ext cx="750751" cy="960961"/>
              </a:xfrm>
              <a:custGeom>
                <a:avLst/>
                <a:gdLst>
                  <a:gd name="connsiteX0" fmla="*/ 203604 w 750750"/>
                  <a:gd name="connsiteY0" fmla="*/ 0 h 960961"/>
                  <a:gd name="connsiteX1" fmla="*/ 0 w 750750"/>
                  <a:gd name="connsiteY1" fmla="*/ 759610 h 960961"/>
                  <a:gd name="connsiteX2" fmla="*/ 759760 w 750750"/>
                  <a:gd name="connsiteY2" fmla="*/ 963213 h 960961"/>
                </a:gdLst>
                <a:ahLst/>
                <a:cxnLst>
                  <a:cxn ang="0">
                    <a:pos x="connsiteX0" y="connsiteY0"/>
                  </a:cxn>
                  <a:cxn ang="0">
                    <a:pos x="connsiteX1" y="connsiteY1"/>
                  </a:cxn>
                  <a:cxn ang="0">
                    <a:pos x="connsiteX2" y="connsiteY2"/>
                  </a:cxn>
                </a:cxnLst>
                <a:rect l="l" t="t" r="r" b="b"/>
                <a:pathLst>
                  <a:path w="750750" h="960961">
                    <a:moveTo>
                      <a:pt x="203604" y="0"/>
                    </a:moveTo>
                    <a:lnTo>
                      <a:pt x="0" y="759610"/>
                    </a:lnTo>
                    <a:lnTo>
                      <a:pt x="759760" y="963213"/>
                    </a:lnTo>
                    <a:close/>
                  </a:path>
                </a:pathLst>
              </a:custGeom>
              <a:solidFill>
                <a:srgbClr val="02A5E2"/>
              </a:solidFill>
              <a:ln w="15011" cap="flat">
                <a:noFill/>
                <a:prstDash val="solid"/>
                <a:miter/>
              </a:ln>
            </p:spPr>
            <p:txBody>
              <a:bodyPr rtlCol="0" anchor="ctr"/>
              <a:lstStyle/>
              <a:p>
                <a:pPr defTabSz="1106412">
                  <a:defRPr/>
                </a:pPr>
                <a:endParaRPr lang="en-US" sz="2179" kern="0">
                  <a:solidFill>
                    <a:srgbClr val="404040"/>
                  </a:solidFill>
                  <a:latin typeface="Trebuchet MS"/>
                </a:endParaRPr>
              </a:p>
            </p:txBody>
          </p:sp>
          <p:sp>
            <p:nvSpPr>
              <p:cNvPr id="15" name="Freeform: Shape 14">
                <a:extLst>
                  <a:ext uri="{FF2B5EF4-FFF2-40B4-BE49-F238E27FC236}">
                    <a16:creationId xmlns:a16="http://schemas.microsoft.com/office/drawing/2014/main" id="{80753865-F383-4737-A6F7-3516915FCB00}"/>
                  </a:ext>
                </a:extLst>
              </p:cNvPr>
              <p:cNvSpPr/>
              <p:nvPr/>
            </p:nvSpPr>
            <p:spPr>
              <a:xfrm>
                <a:off x="5489167" y="5383368"/>
                <a:ext cx="2117117" cy="3183184"/>
              </a:xfrm>
              <a:custGeom>
                <a:avLst/>
                <a:gdLst>
                  <a:gd name="connsiteX0" fmla="*/ 1841592 w 2117117"/>
                  <a:gd name="connsiteY0" fmla="*/ 0 h 3183183"/>
                  <a:gd name="connsiteX1" fmla="*/ 2126127 w 2117117"/>
                  <a:gd name="connsiteY1" fmla="*/ 1063213 h 3183183"/>
                  <a:gd name="connsiteX2" fmla="*/ 0 w 2117117"/>
                  <a:gd name="connsiteY2" fmla="*/ 3189340 h 3183183"/>
                  <a:gd name="connsiteX3" fmla="*/ 0 w 2117117"/>
                  <a:gd name="connsiteY3" fmla="*/ 1063213 h 3183183"/>
                  <a:gd name="connsiteX4" fmla="*/ 1841592 w 2117117"/>
                  <a:gd name="connsiteY4" fmla="*/ 0 h 31831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7117" h="3183183">
                    <a:moveTo>
                      <a:pt x="1841592" y="0"/>
                    </a:moveTo>
                    <a:cubicBezTo>
                      <a:pt x="2022523" y="312763"/>
                      <a:pt x="2126127" y="675826"/>
                      <a:pt x="2126127" y="1063213"/>
                    </a:cubicBezTo>
                    <a:cubicBezTo>
                      <a:pt x="2126127" y="2237388"/>
                      <a:pt x="1174174" y="3189340"/>
                      <a:pt x="0" y="3189340"/>
                    </a:cubicBezTo>
                    <a:lnTo>
                      <a:pt x="0" y="1063213"/>
                    </a:lnTo>
                    <a:lnTo>
                      <a:pt x="1841592" y="0"/>
                    </a:lnTo>
                    <a:close/>
                  </a:path>
                </a:pathLst>
              </a:custGeom>
              <a:solidFill>
                <a:srgbClr val="657C91"/>
              </a:solidFill>
              <a:ln w="15011" cap="flat">
                <a:noFill/>
                <a:prstDash val="solid"/>
                <a:miter/>
              </a:ln>
            </p:spPr>
            <p:txBody>
              <a:bodyPr rtlCol="0" anchor="ctr"/>
              <a:lstStyle/>
              <a:p>
                <a:pPr defTabSz="1106412">
                  <a:defRPr/>
                </a:pPr>
                <a:endParaRPr lang="en-US" sz="2179" kern="0">
                  <a:solidFill>
                    <a:srgbClr val="404040"/>
                  </a:solidFill>
                  <a:latin typeface="Trebuchet MS"/>
                </a:endParaRPr>
              </a:p>
            </p:txBody>
          </p:sp>
          <p:sp>
            <p:nvSpPr>
              <p:cNvPr id="16" name="Freeform: Shape 15">
                <a:extLst>
                  <a:ext uri="{FF2B5EF4-FFF2-40B4-BE49-F238E27FC236}">
                    <a16:creationId xmlns:a16="http://schemas.microsoft.com/office/drawing/2014/main" id="{5E802EEC-F81B-4176-A324-0AFD8DB32F7E}"/>
                  </a:ext>
                </a:extLst>
              </p:cNvPr>
              <p:cNvSpPr/>
              <p:nvPr/>
            </p:nvSpPr>
            <p:spPr>
              <a:xfrm>
                <a:off x="6802681" y="6883818"/>
                <a:ext cx="750751" cy="960961"/>
              </a:xfrm>
              <a:custGeom>
                <a:avLst/>
                <a:gdLst>
                  <a:gd name="connsiteX0" fmla="*/ 0 w 750750"/>
                  <a:gd name="connsiteY0" fmla="*/ 963213 h 960961"/>
                  <a:gd name="connsiteX1" fmla="*/ 759610 w 750750"/>
                  <a:gd name="connsiteY1" fmla="*/ 759760 h 960961"/>
                  <a:gd name="connsiteX2" fmla="*/ 556156 w 750750"/>
                  <a:gd name="connsiteY2" fmla="*/ 0 h 960961"/>
                </a:gdLst>
                <a:ahLst/>
                <a:cxnLst>
                  <a:cxn ang="0">
                    <a:pos x="connsiteX0" y="connsiteY0"/>
                  </a:cxn>
                  <a:cxn ang="0">
                    <a:pos x="connsiteX1" y="connsiteY1"/>
                  </a:cxn>
                  <a:cxn ang="0">
                    <a:pos x="connsiteX2" y="connsiteY2"/>
                  </a:cxn>
                </a:cxnLst>
                <a:rect l="l" t="t" r="r" b="b"/>
                <a:pathLst>
                  <a:path w="750750" h="960961">
                    <a:moveTo>
                      <a:pt x="0" y="963213"/>
                    </a:moveTo>
                    <a:lnTo>
                      <a:pt x="759610" y="759760"/>
                    </a:lnTo>
                    <a:lnTo>
                      <a:pt x="556156" y="0"/>
                    </a:lnTo>
                    <a:close/>
                  </a:path>
                </a:pathLst>
              </a:custGeom>
              <a:solidFill>
                <a:srgbClr val="657C91"/>
              </a:solidFill>
              <a:ln w="15011" cap="flat">
                <a:noFill/>
                <a:prstDash val="solid"/>
                <a:miter/>
              </a:ln>
            </p:spPr>
            <p:txBody>
              <a:bodyPr rtlCol="0" anchor="ctr"/>
              <a:lstStyle/>
              <a:p>
                <a:pPr defTabSz="1106412">
                  <a:defRPr/>
                </a:pPr>
                <a:endParaRPr lang="en-US" sz="2179" kern="0">
                  <a:solidFill>
                    <a:srgbClr val="404040"/>
                  </a:solidFill>
                  <a:latin typeface="Trebuchet MS"/>
                </a:endParaRPr>
              </a:p>
            </p:txBody>
          </p:sp>
          <p:sp>
            <p:nvSpPr>
              <p:cNvPr id="17" name="Freeform: Shape 16">
                <a:extLst>
                  <a:ext uri="{FF2B5EF4-FFF2-40B4-BE49-F238E27FC236}">
                    <a16:creationId xmlns:a16="http://schemas.microsoft.com/office/drawing/2014/main" id="{53335AB8-084F-40B9-B162-C1BF540E147D}"/>
                  </a:ext>
                </a:extLst>
              </p:cNvPr>
              <p:cNvSpPr/>
              <p:nvPr/>
            </p:nvSpPr>
            <p:spPr>
              <a:xfrm>
                <a:off x="4092921" y="5050485"/>
                <a:ext cx="2777778" cy="2777778"/>
              </a:xfrm>
              <a:custGeom>
                <a:avLst/>
                <a:gdLst>
                  <a:gd name="connsiteX0" fmla="*/ 1396247 w 2777778"/>
                  <a:gd name="connsiteY0" fmla="*/ 2792493 h 2777778"/>
                  <a:gd name="connsiteX1" fmla="*/ 2792643 w 2777778"/>
                  <a:gd name="connsiteY1" fmla="*/ 1396246 h 2777778"/>
                  <a:gd name="connsiteX2" fmla="*/ 1396247 w 2777778"/>
                  <a:gd name="connsiteY2" fmla="*/ 0 h 2777778"/>
                  <a:gd name="connsiteX3" fmla="*/ 0 w 2777778"/>
                  <a:gd name="connsiteY3" fmla="*/ 1396246 h 2777778"/>
                  <a:gd name="connsiteX4" fmla="*/ 1396247 w 2777778"/>
                  <a:gd name="connsiteY4" fmla="*/ 2792493 h 2777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7778" h="2777778">
                    <a:moveTo>
                      <a:pt x="1396247" y="2792493"/>
                    </a:moveTo>
                    <a:cubicBezTo>
                      <a:pt x="2167418" y="2792493"/>
                      <a:pt x="2792643" y="2167418"/>
                      <a:pt x="2792643" y="1396246"/>
                    </a:cubicBezTo>
                    <a:cubicBezTo>
                      <a:pt x="2792643" y="625225"/>
                      <a:pt x="2167418" y="0"/>
                      <a:pt x="1396247" y="0"/>
                    </a:cubicBezTo>
                    <a:cubicBezTo>
                      <a:pt x="625075" y="0"/>
                      <a:pt x="0" y="625225"/>
                      <a:pt x="0" y="1396246"/>
                    </a:cubicBezTo>
                    <a:cubicBezTo>
                      <a:pt x="0" y="2167268"/>
                      <a:pt x="625075" y="2792493"/>
                      <a:pt x="1396247" y="2792493"/>
                    </a:cubicBezTo>
                    <a:close/>
                  </a:path>
                </a:pathLst>
              </a:custGeom>
              <a:solidFill>
                <a:srgbClr val="FFFFFF"/>
              </a:solidFill>
              <a:ln w="15011" cap="flat">
                <a:noFill/>
                <a:prstDash val="solid"/>
                <a:miter/>
              </a:ln>
            </p:spPr>
            <p:txBody>
              <a:bodyPr rtlCol="0" anchor="ctr"/>
              <a:lstStyle/>
              <a:p>
                <a:pPr defTabSz="1106412">
                  <a:defRPr/>
                </a:pPr>
                <a:endParaRPr lang="en-US" sz="2179" kern="0">
                  <a:solidFill>
                    <a:srgbClr val="404040"/>
                  </a:solidFill>
                  <a:latin typeface="Trebuchet MS"/>
                </a:endParaRPr>
              </a:p>
            </p:txBody>
          </p:sp>
        </p:grpSp>
        <p:sp>
          <p:nvSpPr>
            <p:cNvPr id="10" name="Rectangle 9">
              <a:extLst>
                <a:ext uri="{FF2B5EF4-FFF2-40B4-BE49-F238E27FC236}">
                  <a16:creationId xmlns:a16="http://schemas.microsoft.com/office/drawing/2014/main" id="{3B725ABF-C55F-4ED1-B201-86365F60568C}"/>
                </a:ext>
              </a:extLst>
            </p:cNvPr>
            <p:cNvSpPr/>
            <p:nvPr/>
          </p:nvSpPr>
          <p:spPr>
            <a:xfrm>
              <a:off x="4541607" y="5489558"/>
              <a:ext cx="1428223" cy="246278"/>
            </a:xfrm>
            <a:prstGeom prst="rect">
              <a:avLst/>
            </a:prstGeom>
          </p:spPr>
          <p:txBody>
            <a:bodyPr wrap="square" lIns="0" tIns="0" rIns="0" bIns="0">
              <a:spAutoFit/>
            </a:bodyPr>
            <a:lstStyle/>
            <a:p>
              <a:pPr algn="ctr" defTabSz="1106412" eaLnBrk="0" hangingPunct="0">
                <a:spcAft>
                  <a:spcPts val="265"/>
                </a:spcAft>
                <a:defRPr/>
              </a:pPr>
              <a:r>
                <a:rPr lang="en-US" sz="1412" b="1" kern="0" dirty="0">
                  <a:solidFill>
                    <a:srgbClr val="404040"/>
                  </a:solidFill>
                  <a:latin typeface="Trebuchet MS"/>
                  <a:ea typeface="Calibri" panose="020F0502020204030204" pitchFamily="34" charset="0"/>
                  <a:cs typeface="Times New Roman" panose="02020603050405020304" pitchFamily="18" charset="0"/>
                </a:rPr>
                <a:t>BENEFITS</a:t>
              </a:r>
              <a:endParaRPr lang="en-US" sz="1235" b="1" i="1" kern="0" dirty="0">
                <a:solidFill>
                  <a:srgbClr val="404040"/>
                </a:solidFill>
                <a:latin typeface="Trebuchet MS"/>
                <a:ea typeface="Calibri" panose="020F0502020204030204" pitchFamily="34" charset="0"/>
                <a:cs typeface="Times New Roman" panose="02020603050405020304" pitchFamily="18" charset="0"/>
              </a:endParaRPr>
            </a:p>
          </p:txBody>
        </p:sp>
      </p:grpSp>
      <p:pic>
        <p:nvPicPr>
          <p:cNvPr id="18" name="Graphic 17">
            <a:extLst>
              <a:ext uri="{FF2B5EF4-FFF2-40B4-BE49-F238E27FC236}">
                <a16:creationId xmlns:a16="http://schemas.microsoft.com/office/drawing/2014/main" id="{E32461FF-586B-4654-B320-27240E5B2FD4}"/>
              </a:ext>
            </a:extLst>
          </p:cNvPr>
          <p:cNvPicPr>
            <a:picLocks noChangeAspect="1"/>
          </p:cNvPicPr>
          <p:nvPr>
            <p:custDataLst>
              <p:tags r:id="rId8"/>
            </p:custDataLst>
          </p:nvPr>
        </p:nvPicPr>
        <p:blipFill>
          <a:blip r:embed="rId14">
            <a:extLst>
              <a:ext uri="{96DAC541-7B7A-43D3-8B79-37D633B846F1}">
                <asvg:svgBlip xmlns:asvg="http://schemas.microsoft.com/office/drawing/2016/SVG/main" r:embed="rId15"/>
              </a:ext>
            </a:extLst>
          </a:blip>
          <a:stretch>
            <a:fillRect/>
          </a:stretch>
        </p:blipFill>
        <p:spPr>
          <a:xfrm>
            <a:off x="5801504" y="3327166"/>
            <a:ext cx="632149" cy="645459"/>
          </a:xfrm>
          <a:prstGeom prst="rect">
            <a:avLst/>
          </a:prstGeom>
        </p:spPr>
      </p:pic>
      <p:pic>
        <p:nvPicPr>
          <p:cNvPr id="19" name="Graphic 18">
            <a:extLst>
              <a:ext uri="{FF2B5EF4-FFF2-40B4-BE49-F238E27FC236}">
                <a16:creationId xmlns:a16="http://schemas.microsoft.com/office/drawing/2014/main" id="{8AD4DDE1-F3A8-4182-9830-6A912A8E7E83}"/>
              </a:ext>
            </a:extLst>
          </p:cNvPr>
          <p:cNvPicPr>
            <a:picLocks noChangeAspect="1"/>
          </p:cNvPicPr>
          <p:nvPr>
            <p:custDataLst>
              <p:tags r:id="rId9"/>
            </p:custDataLst>
          </p:nvPr>
        </p:nvPicPr>
        <p:blipFill>
          <a:blip r:embed="rId16">
            <a:extLst>
              <a:ext uri="{96DAC541-7B7A-43D3-8B79-37D633B846F1}">
                <asvg:svgBlip xmlns:asvg="http://schemas.microsoft.com/office/drawing/2016/SVG/main" r:embed="rId17"/>
              </a:ext>
            </a:extLst>
          </a:blip>
          <a:stretch>
            <a:fillRect/>
          </a:stretch>
        </p:blipFill>
        <p:spPr>
          <a:xfrm>
            <a:off x="4834394" y="4172142"/>
            <a:ext cx="330798" cy="403412"/>
          </a:xfrm>
          <a:prstGeom prst="rect">
            <a:avLst/>
          </a:prstGeom>
        </p:spPr>
      </p:pic>
      <p:pic>
        <p:nvPicPr>
          <p:cNvPr id="20" name="Graphic 19">
            <a:extLst>
              <a:ext uri="{FF2B5EF4-FFF2-40B4-BE49-F238E27FC236}">
                <a16:creationId xmlns:a16="http://schemas.microsoft.com/office/drawing/2014/main" id="{974F63E5-4793-4B29-9B20-3AB2D6EDC3ED}"/>
              </a:ext>
            </a:extLst>
          </p:cNvPr>
          <p:cNvPicPr>
            <a:picLocks noChangeAspect="1"/>
          </p:cNvPicPr>
          <p:nvPr>
            <p:custDataLst>
              <p:tags r:id="rId10"/>
            </p:custDataLst>
          </p:nvPr>
        </p:nvPicPr>
        <p:blipFill>
          <a:blip r:embed="rId18">
            <a:extLst>
              <a:ext uri="{96DAC541-7B7A-43D3-8B79-37D633B846F1}">
                <asvg:svgBlip xmlns:asvg="http://schemas.microsoft.com/office/drawing/2016/SVG/main" r:embed="rId19"/>
              </a:ext>
            </a:extLst>
          </a:blip>
          <a:stretch>
            <a:fillRect/>
          </a:stretch>
        </p:blipFill>
        <p:spPr>
          <a:xfrm>
            <a:off x="6921372" y="4197107"/>
            <a:ext cx="448739" cy="403412"/>
          </a:xfrm>
          <a:prstGeom prst="rect">
            <a:avLst/>
          </a:prstGeom>
        </p:spPr>
      </p:pic>
      <p:pic>
        <p:nvPicPr>
          <p:cNvPr id="21" name="Graphic 20">
            <a:extLst>
              <a:ext uri="{FF2B5EF4-FFF2-40B4-BE49-F238E27FC236}">
                <a16:creationId xmlns:a16="http://schemas.microsoft.com/office/drawing/2014/main" id="{4C188E57-8481-4B60-852E-D9D806465909}"/>
              </a:ext>
            </a:extLst>
          </p:cNvPr>
          <p:cNvPicPr>
            <a:picLocks noChangeAspect="1"/>
          </p:cNvPicPr>
          <p:nvPr>
            <p:custDataLst>
              <p:tags r:id="rId11"/>
            </p:custDataLst>
          </p:nvPr>
        </p:nvPicPr>
        <p:blipFill>
          <a:blip r:embed="rId20">
            <a:extLst>
              <a:ext uri="{96DAC541-7B7A-43D3-8B79-37D633B846F1}">
                <asvg:svgBlip xmlns:asvg="http://schemas.microsoft.com/office/drawing/2016/SVG/main" r:embed="rId21"/>
              </a:ext>
            </a:extLst>
          </a:blip>
          <a:stretch>
            <a:fillRect/>
          </a:stretch>
        </p:blipFill>
        <p:spPr>
          <a:xfrm>
            <a:off x="5900650" y="2332451"/>
            <a:ext cx="433858" cy="403412"/>
          </a:xfrm>
          <a:prstGeom prst="rect">
            <a:avLst/>
          </a:prstGeom>
        </p:spPr>
      </p:pic>
    </p:spTree>
    <p:custDataLst>
      <p:tags r:id="rId1"/>
    </p:custDataLst>
    <p:extLst>
      <p:ext uri="{BB962C8B-B14F-4D97-AF65-F5344CB8AC3E}">
        <p14:creationId xmlns:p14="http://schemas.microsoft.com/office/powerpoint/2010/main" val="3067467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09C25A8-B8DD-4EB6-91B0-C2BB5DA7F8D1}"/>
              </a:ext>
            </a:extLst>
          </p:cNvPr>
          <p:cNvSpPr>
            <a:spLocks noGrp="1"/>
          </p:cNvSpPr>
          <p:nvPr>
            <p:ph type="sldNum" sz="quarter" idx="4294967295"/>
            <p:custDataLst>
              <p:tags r:id="rId2"/>
            </p:custDataLst>
          </p:nvPr>
        </p:nvSpPr>
        <p:spPr>
          <a:xfrm>
            <a:off x="11042882" y="5976001"/>
            <a:ext cx="366756" cy="365125"/>
          </a:xfrm>
        </p:spPr>
        <p:txBody>
          <a:bodyPr/>
          <a:lstStyle/>
          <a:p>
            <a:r>
              <a:rPr lang="en-US" dirty="0">
                <a:solidFill>
                  <a:srgbClr val="FFFFFF"/>
                </a:solidFill>
              </a:rPr>
              <a:t>0</a:t>
            </a:r>
            <a:fld id="{F470E458-E7C2-4395-B75D-476A174CEE45}" type="slidenum">
              <a:rPr lang="en-US" smtClean="0">
                <a:solidFill>
                  <a:srgbClr val="FFFFFF"/>
                </a:solidFill>
              </a:rPr>
              <a:pPr/>
              <a:t>12</a:t>
            </a:fld>
            <a:endParaRPr lang="en-US" dirty="0">
              <a:solidFill>
                <a:srgbClr val="FFFFFF"/>
              </a:solidFill>
            </a:endParaRPr>
          </a:p>
        </p:txBody>
      </p:sp>
      <p:sp>
        <p:nvSpPr>
          <p:cNvPr id="3" name="Title 1">
            <a:extLst>
              <a:ext uri="{FF2B5EF4-FFF2-40B4-BE49-F238E27FC236}">
                <a16:creationId xmlns:a16="http://schemas.microsoft.com/office/drawing/2014/main" id="{D207321D-9498-441E-96E0-50BCD61CE69A}"/>
              </a:ext>
            </a:extLst>
          </p:cNvPr>
          <p:cNvSpPr txBox="1">
            <a:spLocks/>
          </p:cNvSpPr>
          <p:nvPr>
            <p:custDataLst>
              <p:tags r:id="rId3"/>
            </p:custDataLst>
          </p:nvPr>
        </p:nvSpPr>
        <p:spPr>
          <a:xfrm>
            <a:off x="415637" y="-3175"/>
            <a:ext cx="8312727" cy="806824"/>
          </a:xfrm>
          <a:prstGeom prst="rect">
            <a:avLst/>
          </a:prstGeom>
        </p:spPr>
        <p:txBody>
          <a:bodyPr/>
          <a:lstStyle>
            <a:lvl1pPr algn="l" defTabSz="914400" rtl="0" eaLnBrk="1" latinLnBrk="0" hangingPunct="1">
              <a:lnSpc>
                <a:spcPct val="90000"/>
              </a:lnSpc>
              <a:spcBef>
                <a:spcPct val="0"/>
              </a:spcBef>
              <a:buNone/>
              <a:defRPr sz="3600" b="1" kern="1200">
                <a:solidFill>
                  <a:srgbClr val="003976"/>
                </a:solidFill>
                <a:latin typeface="+mj-lt"/>
                <a:ea typeface="+mj-ea"/>
                <a:cs typeface="+mj-cs"/>
              </a:defRPr>
            </a:lvl1pPr>
          </a:lstStyle>
          <a:p>
            <a:r>
              <a:rPr lang="en-US"/>
              <a:t>Sell-Side Transaction Support</a:t>
            </a:r>
            <a:endParaRPr lang="en-US" dirty="0"/>
          </a:p>
        </p:txBody>
      </p:sp>
      <p:sp>
        <p:nvSpPr>
          <p:cNvPr id="4" name="Content Placeholder 2">
            <a:extLst>
              <a:ext uri="{FF2B5EF4-FFF2-40B4-BE49-F238E27FC236}">
                <a16:creationId xmlns:a16="http://schemas.microsoft.com/office/drawing/2014/main" id="{3983E320-806C-48C3-BA47-17F8CE9B4373}"/>
              </a:ext>
            </a:extLst>
          </p:cNvPr>
          <p:cNvSpPr txBox="1">
            <a:spLocks/>
          </p:cNvSpPr>
          <p:nvPr>
            <p:custDataLst>
              <p:tags r:id="rId4"/>
            </p:custDataLst>
          </p:nvPr>
        </p:nvSpPr>
        <p:spPr>
          <a:xfrm>
            <a:off x="415635" y="545471"/>
            <a:ext cx="11290589" cy="522331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rgbClr val="00806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Both the seller and the buyer want to optimize their agendas during the due diligence process; a TAS Provider’s goal is to balance both objectives and facilitate a smooth transaction. </a:t>
            </a:r>
          </a:p>
          <a:p>
            <a:endParaRPr lang="en-US" dirty="0"/>
          </a:p>
        </p:txBody>
      </p:sp>
      <p:grpSp>
        <p:nvGrpSpPr>
          <p:cNvPr id="6" name="Group 5">
            <a:extLst>
              <a:ext uri="{FF2B5EF4-FFF2-40B4-BE49-F238E27FC236}">
                <a16:creationId xmlns:a16="http://schemas.microsoft.com/office/drawing/2014/main" id="{0084052E-F486-468D-BA2F-3CACA8043366}"/>
              </a:ext>
            </a:extLst>
          </p:cNvPr>
          <p:cNvGrpSpPr/>
          <p:nvPr>
            <p:custDataLst>
              <p:tags r:id="rId5"/>
            </p:custDataLst>
          </p:nvPr>
        </p:nvGrpSpPr>
        <p:grpSpPr>
          <a:xfrm>
            <a:off x="1101433" y="1609536"/>
            <a:ext cx="9899941" cy="4073526"/>
            <a:chOff x="4974497" y="3103882"/>
            <a:chExt cx="3953203" cy="3748760"/>
          </a:xfrm>
        </p:grpSpPr>
        <p:grpSp>
          <p:nvGrpSpPr>
            <p:cNvPr id="7" name="Group 6">
              <a:extLst>
                <a:ext uri="{FF2B5EF4-FFF2-40B4-BE49-F238E27FC236}">
                  <a16:creationId xmlns:a16="http://schemas.microsoft.com/office/drawing/2014/main" id="{F47B8789-5AC6-434D-B400-BDAFA438F54F}"/>
                </a:ext>
              </a:extLst>
            </p:cNvPr>
            <p:cNvGrpSpPr/>
            <p:nvPr/>
          </p:nvGrpSpPr>
          <p:grpSpPr>
            <a:xfrm>
              <a:off x="7664273" y="3103882"/>
              <a:ext cx="1263427" cy="3748760"/>
              <a:chOff x="6050022" y="3462868"/>
              <a:chExt cx="1366517" cy="3892930"/>
            </a:xfrm>
          </p:grpSpPr>
          <p:sp>
            <p:nvSpPr>
              <p:cNvPr id="14" name="Rectangle 13">
                <a:extLst>
                  <a:ext uri="{FF2B5EF4-FFF2-40B4-BE49-F238E27FC236}">
                    <a16:creationId xmlns:a16="http://schemas.microsoft.com/office/drawing/2014/main" id="{471B36DC-170E-4411-BA3E-E095AE5E6F08}"/>
                  </a:ext>
                </a:extLst>
              </p:cNvPr>
              <p:cNvSpPr/>
              <p:nvPr/>
            </p:nvSpPr>
            <p:spPr bwMode="auto">
              <a:xfrm>
                <a:off x="6050023" y="3462868"/>
                <a:ext cx="1366516" cy="396708"/>
              </a:xfrm>
              <a:prstGeom prst="rect">
                <a:avLst/>
              </a:prstGeom>
              <a:solidFill>
                <a:schemeClr val="tx2"/>
              </a:solidFill>
              <a:ln w="25400" cap="flat" cmpd="sng" algn="ctr">
                <a:noFill/>
                <a:prstDash val="solid"/>
                <a:round/>
                <a:headEnd type="none" w="med" len="med"/>
                <a:tailEnd type="none" w="lg" len="med"/>
              </a:ln>
              <a:effectLst/>
            </p:spPr>
            <p:txBody>
              <a:bodyPr vert="horz" wrap="square" lIns="91440" tIns="0" rIns="0" bIns="0" numCol="1" rtlCol="0" anchor="ctr" anchorCtr="0" compatLnSpc="1">
                <a:prstTxWarp prst="textNoShape">
                  <a:avLst/>
                </a:prstTxWarp>
              </a:bodyPr>
              <a:lstStyle/>
              <a:p>
                <a:pPr defTabSz="976309">
                  <a:defRPr/>
                </a:pPr>
                <a:r>
                  <a:rPr lang="en-US" sz="1600" kern="0" dirty="0">
                    <a:solidFill>
                      <a:srgbClr val="FFFFFF"/>
                    </a:solidFill>
                    <a:latin typeface="Trebuchet MS"/>
                  </a:rPr>
                  <a:t>SELL-SIDE TAS OBJECTIVES</a:t>
                </a:r>
              </a:p>
            </p:txBody>
          </p:sp>
          <p:sp>
            <p:nvSpPr>
              <p:cNvPr id="15" name="Rectangle 14">
                <a:extLst>
                  <a:ext uri="{FF2B5EF4-FFF2-40B4-BE49-F238E27FC236}">
                    <a16:creationId xmlns:a16="http://schemas.microsoft.com/office/drawing/2014/main" id="{33038E6C-8B61-48E7-B514-B3081DBA4196}"/>
                  </a:ext>
                </a:extLst>
              </p:cNvPr>
              <p:cNvSpPr/>
              <p:nvPr/>
            </p:nvSpPr>
            <p:spPr bwMode="auto">
              <a:xfrm>
                <a:off x="6050022" y="3936527"/>
                <a:ext cx="1366516" cy="3419271"/>
              </a:xfrm>
              <a:prstGeom prst="rect">
                <a:avLst/>
              </a:prstGeom>
              <a:solidFill>
                <a:srgbClr val="FFFFFF"/>
              </a:solidFill>
              <a:ln w="12700" cap="flat" cmpd="sng" algn="ctr">
                <a:solidFill>
                  <a:srgbClr val="404040">
                    <a:lumMod val="60000"/>
                    <a:lumOff val="40000"/>
                  </a:srgbClr>
                </a:solidFill>
                <a:prstDash val="solid"/>
                <a:round/>
                <a:headEnd type="none" w="med" len="med"/>
                <a:tailEnd type="none" w="lg" len="med"/>
              </a:ln>
              <a:effectLst/>
            </p:spPr>
            <p:txBody>
              <a:bodyPr vert="horz" wrap="square" lIns="0" tIns="80682" rIns="0" bIns="0" numCol="1" rtlCol="0" anchor="t" anchorCtr="0" compatLnSpc="1">
                <a:prstTxWarp prst="textNoShape">
                  <a:avLst/>
                </a:prstTxWarp>
              </a:bodyPr>
              <a:lstStyle/>
              <a:p>
                <a:pPr marL="201717" indent="-147085" defTabSz="1012075">
                  <a:spcAft>
                    <a:spcPts val="529"/>
                  </a:spcAft>
                  <a:buClr>
                    <a:srgbClr val="ED1A3B"/>
                  </a:buClr>
                  <a:buSzPct val="80000"/>
                  <a:buFont typeface="Wingdings 3" panose="05040102010807070707" pitchFamily="18" charset="2"/>
                  <a:buChar char="u"/>
                  <a:defRPr/>
                </a:pPr>
                <a:r>
                  <a:rPr lang="en-US" sz="1400" kern="0" dirty="0">
                    <a:solidFill>
                      <a:srgbClr val="404040"/>
                    </a:solidFill>
                    <a:latin typeface="Trebuchet MS"/>
                  </a:rPr>
                  <a:t>Support the “story” and preserve valuation</a:t>
                </a:r>
              </a:p>
              <a:p>
                <a:pPr marL="201717" indent="-147085" defTabSz="1012075">
                  <a:spcAft>
                    <a:spcPts val="529"/>
                  </a:spcAft>
                  <a:buClr>
                    <a:srgbClr val="ED1A3B"/>
                  </a:buClr>
                  <a:buSzPct val="80000"/>
                  <a:buFont typeface="Wingdings 3" panose="05040102010807070707" pitchFamily="18" charset="2"/>
                  <a:buChar char="u"/>
                  <a:defRPr/>
                </a:pPr>
                <a:r>
                  <a:rPr lang="en-US" sz="1400" kern="0" dirty="0">
                    <a:solidFill>
                      <a:srgbClr val="404040"/>
                    </a:solidFill>
                    <a:latin typeface="Trebuchet MS"/>
                  </a:rPr>
                  <a:t>Ensure a smooth process and add strength to the investment thesis</a:t>
                </a:r>
              </a:p>
              <a:p>
                <a:pPr marL="201717" indent="-147085" defTabSz="1012075">
                  <a:spcAft>
                    <a:spcPts val="529"/>
                  </a:spcAft>
                  <a:buClr>
                    <a:srgbClr val="ED1A3B"/>
                  </a:buClr>
                  <a:buSzPct val="80000"/>
                  <a:buFont typeface="Wingdings 3" panose="05040102010807070707" pitchFamily="18" charset="2"/>
                  <a:buChar char="u"/>
                  <a:defRPr/>
                </a:pPr>
                <a:r>
                  <a:rPr lang="en-US" sz="1400" kern="0" dirty="0">
                    <a:solidFill>
                      <a:srgbClr val="404040"/>
                    </a:solidFill>
                    <a:latin typeface="Trebuchet MS"/>
                  </a:rPr>
                  <a:t>Minimize interruptions and eliminate surprises</a:t>
                </a:r>
              </a:p>
              <a:p>
                <a:pPr marL="201717" indent="-147085" defTabSz="1012075">
                  <a:spcAft>
                    <a:spcPts val="529"/>
                  </a:spcAft>
                  <a:buClr>
                    <a:srgbClr val="ED1A3B"/>
                  </a:buClr>
                  <a:buSzPct val="80000"/>
                  <a:buFont typeface="Wingdings 3" panose="05040102010807070707" pitchFamily="18" charset="2"/>
                  <a:buChar char="u"/>
                  <a:defRPr/>
                </a:pPr>
                <a:r>
                  <a:rPr lang="en-US" sz="1400" kern="0" dirty="0">
                    <a:solidFill>
                      <a:srgbClr val="404040"/>
                    </a:solidFill>
                    <a:latin typeface="Trebuchet MS"/>
                  </a:rPr>
                  <a:t>Add credibility and put control in the hands of the seller</a:t>
                </a:r>
              </a:p>
              <a:p>
                <a:pPr marL="201717" indent="-147085" defTabSz="1012075">
                  <a:spcAft>
                    <a:spcPts val="529"/>
                  </a:spcAft>
                  <a:buClr>
                    <a:srgbClr val="ED1A3B"/>
                  </a:buClr>
                  <a:buSzPct val="80000"/>
                  <a:buFont typeface="Wingdings 3" panose="05040102010807070707" pitchFamily="18" charset="2"/>
                  <a:buChar char="u"/>
                  <a:defRPr/>
                </a:pPr>
                <a:r>
                  <a:rPr lang="en-US" sz="1400" kern="0" dirty="0">
                    <a:solidFill>
                      <a:srgbClr val="404040"/>
                    </a:solidFill>
                    <a:latin typeface="Trebuchet MS"/>
                  </a:rPr>
                  <a:t>Provide support throughout the transaction</a:t>
                </a:r>
              </a:p>
              <a:p>
                <a:pPr marL="201717" indent="-147085" defTabSz="1012075">
                  <a:spcAft>
                    <a:spcPts val="529"/>
                  </a:spcAft>
                  <a:buClr>
                    <a:srgbClr val="ED1A3B"/>
                  </a:buClr>
                  <a:buSzPct val="80000"/>
                  <a:buFont typeface="Wingdings 3" panose="05040102010807070707" pitchFamily="18" charset="2"/>
                  <a:buChar char="u"/>
                  <a:defRPr/>
                </a:pPr>
                <a:r>
                  <a:rPr lang="en-US" sz="1400" kern="0" dirty="0">
                    <a:solidFill>
                      <a:srgbClr val="404040"/>
                    </a:solidFill>
                    <a:latin typeface="Trebuchet MS"/>
                  </a:rPr>
                  <a:t>Offer insight, perspectives, and recommendations</a:t>
                </a:r>
              </a:p>
            </p:txBody>
          </p:sp>
        </p:grpSp>
        <p:grpSp>
          <p:nvGrpSpPr>
            <p:cNvPr id="8" name="Group 7">
              <a:extLst>
                <a:ext uri="{FF2B5EF4-FFF2-40B4-BE49-F238E27FC236}">
                  <a16:creationId xmlns:a16="http://schemas.microsoft.com/office/drawing/2014/main" id="{3081C0CD-58D6-4A5B-A2BD-974764374A83}"/>
                </a:ext>
              </a:extLst>
            </p:cNvPr>
            <p:cNvGrpSpPr/>
            <p:nvPr/>
          </p:nvGrpSpPr>
          <p:grpSpPr>
            <a:xfrm>
              <a:off x="6319391" y="3103882"/>
              <a:ext cx="1263429" cy="3748759"/>
              <a:chOff x="6319391" y="3103882"/>
              <a:chExt cx="1263429" cy="3748759"/>
            </a:xfrm>
          </p:grpSpPr>
          <p:sp>
            <p:nvSpPr>
              <p:cNvPr id="12" name="Rectangle 11">
                <a:extLst>
                  <a:ext uri="{FF2B5EF4-FFF2-40B4-BE49-F238E27FC236}">
                    <a16:creationId xmlns:a16="http://schemas.microsoft.com/office/drawing/2014/main" id="{BBEBDA4A-83E0-482E-AD5B-1CE234E9AC28}"/>
                  </a:ext>
                </a:extLst>
              </p:cNvPr>
              <p:cNvSpPr/>
              <p:nvPr/>
            </p:nvSpPr>
            <p:spPr bwMode="auto">
              <a:xfrm>
                <a:off x="6319392" y="3103882"/>
                <a:ext cx="1263426" cy="382015"/>
              </a:xfrm>
              <a:prstGeom prst="rect">
                <a:avLst/>
              </a:prstGeom>
              <a:solidFill>
                <a:srgbClr val="657C91"/>
              </a:solidFill>
              <a:ln w="25400" cap="flat" cmpd="sng" algn="ctr">
                <a:noFill/>
                <a:prstDash val="solid"/>
                <a:round/>
                <a:headEnd type="none" w="med" len="med"/>
                <a:tailEnd type="none" w="lg" len="med"/>
              </a:ln>
              <a:effectLst/>
            </p:spPr>
            <p:txBody>
              <a:bodyPr vert="horz" wrap="square" lIns="91440" tIns="0" rIns="0" bIns="0" numCol="1" rtlCol="0" anchor="ctr" anchorCtr="0" compatLnSpc="1">
                <a:prstTxWarp prst="textNoShape">
                  <a:avLst/>
                </a:prstTxWarp>
              </a:bodyPr>
              <a:lstStyle/>
              <a:p>
                <a:pPr defTabSz="976309">
                  <a:defRPr/>
                </a:pPr>
                <a:r>
                  <a:rPr lang="en-US" sz="1600" kern="0" dirty="0">
                    <a:solidFill>
                      <a:srgbClr val="FFFFFF"/>
                    </a:solidFill>
                    <a:latin typeface="Trebuchet MS"/>
                  </a:rPr>
                  <a:t>BUYER OBJECTIVES</a:t>
                </a:r>
              </a:p>
            </p:txBody>
          </p:sp>
          <p:sp>
            <p:nvSpPr>
              <p:cNvPr id="13" name="Rectangle 12">
                <a:extLst>
                  <a:ext uri="{FF2B5EF4-FFF2-40B4-BE49-F238E27FC236}">
                    <a16:creationId xmlns:a16="http://schemas.microsoft.com/office/drawing/2014/main" id="{007FBA35-D325-4985-AE96-15AA1CD15F52}"/>
                  </a:ext>
                </a:extLst>
              </p:cNvPr>
              <p:cNvSpPr/>
              <p:nvPr/>
            </p:nvSpPr>
            <p:spPr bwMode="auto">
              <a:xfrm>
                <a:off x="6319391" y="3560000"/>
                <a:ext cx="1263429" cy="3292641"/>
              </a:xfrm>
              <a:prstGeom prst="rect">
                <a:avLst/>
              </a:prstGeom>
              <a:solidFill>
                <a:srgbClr val="FFFFFF"/>
              </a:solidFill>
              <a:ln w="12700" cap="flat" cmpd="sng" algn="ctr">
                <a:solidFill>
                  <a:srgbClr val="657C91"/>
                </a:solidFill>
                <a:prstDash val="solid"/>
                <a:round/>
                <a:headEnd type="none" w="med" len="med"/>
                <a:tailEnd type="none" w="lg" len="med"/>
              </a:ln>
              <a:effectLst/>
            </p:spPr>
            <p:txBody>
              <a:bodyPr vert="horz" wrap="square" lIns="0" tIns="80682" rIns="0" bIns="0" numCol="1" rtlCol="0" anchor="t" anchorCtr="0" compatLnSpc="1">
                <a:prstTxWarp prst="textNoShape">
                  <a:avLst/>
                </a:prstTxWarp>
              </a:bodyPr>
              <a:lstStyle/>
              <a:p>
                <a:pPr marL="201717" indent="-147085" defTabSz="1012075">
                  <a:spcAft>
                    <a:spcPts val="529"/>
                  </a:spcAft>
                  <a:buClr>
                    <a:srgbClr val="ED1A3B"/>
                  </a:buClr>
                  <a:buSzPct val="80000"/>
                  <a:buFont typeface="Wingdings 3" panose="05040102010807070707" pitchFamily="18" charset="2"/>
                  <a:buChar char="u"/>
                  <a:defRPr/>
                </a:pPr>
                <a:r>
                  <a:rPr lang="en-US" sz="1400" kern="0" dirty="0">
                    <a:solidFill>
                      <a:srgbClr val="404040"/>
                    </a:solidFill>
                    <a:latin typeface="Trebuchet MS"/>
                  </a:rPr>
                  <a:t>Uncover any potential pitfalls, liabilities, risks</a:t>
                </a:r>
              </a:p>
              <a:p>
                <a:pPr marL="201717" indent="-147085" defTabSz="1012075">
                  <a:spcAft>
                    <a:spcPts val="529"/>
                  </a:spcAft>
                  <a:buClr>
                    <a:srgbClr val="ED1A3B"/>
                  </a:buClr>
                  <a:buSzPct val="80000"/>
                  <a:buFont typeface="Wingdings 3" panose="05040102010807070707" pitchFamily="18" charset="2"/>
                  <a:buChar char="u"/>
                  <a:defRPr/>
                </a:pPr>
                <a:r>
                  <a:rPr lang="en-US" sz="1400" kern="0" dirty="0">
                    <a:solidFill>
                      <a:srgbClr val="404040"/>
                    </a:solidFill>
                    <a:latin typeface="Trebuchet MS"/>
                  </a:rPr>
                  <a:t>Challenge sustainability of operations and earnings</a:t>
                </a:r>
              </a:p>
              <a:p>
                <a:pPr marL="201717" indent="-147085" defTabSz="1012075">
                  <a:spcAft>
                    <a:spcPts val="529"/>
                  </a:spcAft>
                  <a:buClr>
                    <a:srgbClr val="ED1A3B"/>
                  </a:buClr>
                  <a:buSzPct val="80000"/>
                  <a:buFont typeface="Wingdings 3" panose="05040102010807070707" pitchFamily="18" charset="2"/>
                  <a:buChar char="u"/>
                  <a:defRPr/>
                </a:pPr>
                <a:r>
                  <a:rPr lang="en-US" sz="1400" kern="0" dirty="0">
                    <a:solidFill>
                      <a:srgbClr val="404040"/>
                    </a:solidFill>
                    <a:latin typeface="Trebuchet MS"/>
                  </a:rPr>
                  <a:t>Question the quality of forecasts and accounting treatments</a:t>
                </a:r>
              </a:p>
              <a:p>
                <a:pPr marL="201717" indent="-147085" defTabSz="1012075">
                  <a:spcAft>
                    <a:spcPts val="529"/>
                  </a:spcAft>
                  <a:buClr>
                    <a:srgbClr val="ED1A3B"/>
                  </a:buClr>
                  <a:buSzPct val="80000"/>
                  <a:buFont typeface="Wingdings 3" panose="05040102010807070707" pitchFamily="18" charset="2"/>
                  <a:buChar char="u"/>
                  <a:defRPr/>
                </a:pPr>
                <a:r>
                  <a:rPr lang="en-US" sz="1400" kern="0" dirty="0">
                    <a:solidFill>
                      <a:srgbClr val="404040"/>
                    </a:solidFill>
                    <a:latin typeface="Trebuchet MS"/>
                  </a:rPr>
                  <a:t>Downplay historical performance</a:t>
                </a:r>
              </a:p>
              <a:p>
                <a:pPr marL="201717" indent="-147085" defTabSz="1012075">
                  <a:spcAft>
                    <a:spcPts val="529"/>
                  </a:spcAft>
                  <a:buClr>
                    <a:srgbClr val="ED1A3B"/>
                  </a:buClr>
                  <a:buSzPct val="80000"/>
                  <a:buFont typeface="Wingdings 3" panose="05040102010807070707" pitchFamily="18" charset="2"/>
                  <a:buChar char="u"/>
                  <a:defRPr/>
                </a:pPr>
                <a:r>
                  <a:rPr lang="en-US" sz="1400" kern="0" dirty="0">
                    <a:solidFill>
                      <a:srgbClr val="404040"/>
                    </a:solidFill>
                    <a:latin typeface="Trebuchet MS"/>
                  </a:rPr>
                  <a:t>Use discoveries in due diligence as negotiating leverage</a:t>
                </a:r>
              </a:p>
            </p:txBody>
          </p:sp>
        </p:grpSp>
        <p:grpSp>
          <p:nvGrpSpPr>
            <p:cNvPr id="9" name="Group 8">
              <a:extLst>
                <a:ext uri="{FF2B5EF4-FFF2-40B4-BE49-F238E27FC236}">
                  <a16:creationId xmlns:a16="http://schemas.microsoft.com/office/drawing/2014/main" id="{3EA310EB-F4B5-41FF-9367-5A5E7C73270E}"/>
                </a:ext>
              </a:extLst>
            </p:cNvPr>
            <p:cNvGrpSpPr/>
            <p:nvPr/>
          </p:nvGrpSpPr>
          <p:grpSpPr>
            <a:xfrm>
              <a:off x="4974497" y="3103882"/>
              <a:ext cx="1263427" cy="3748760"/>
              <a:chOff x="3140771" y="3462868"/>
              <a:chExt cx="1366517" cy="3892930"/>
            </a:xfrm>
          </p:grpSpPr>
          <p:sp>
            <p:nvSpPr>
              <p:cNvPr id="10" name="Rectangle 9">
                <a:extLst>
                  <a:ext uri="{FF2B5EF4-FFF2-40B4-BE49-F238E27FC236}">
                    <a16:creationId xmlns:a16="http://schemas.microsoft.com/office/drawing/2014/main" id="{1171D904-D2D3-4F32-9E37-7446C021AFF5}"/>
                  </a:ext>
                </a:extLst>
              </p:cNvPr>
              <p:cNvSpPr/>
              <p:nvPr/>
            </p:nvSpPr>
            <p:spPr bwMode="auto">
              <a:xfrm>
                <a:off x="3140772" y="3462868"/>
                <a:ext cx="1366515" cy="396708"/>
              </a:xfrm>
              <a:prstGeom prst="rect">
                <a:avLst/>
              </a:prstGeom>
              <a:solidFill>
                <a:srgbClr val="ED1A3B"/>
              </a:solidFill>
              <a:ln w="25400" cap="flat" cmpd="sng" algn="ctr">
                <a:noFill/>
                <a:prstDash val="solid"/>
                <a:round/>
                <a:headEnd type="none" w="med" len="med"/>
                <a:tailEnd type="none" w="lg" len="med"/>
              </a:ln>
              <a:effectLst/>
            </p:spPr>
            <p:txBody>
              <a:bodyPr vert="horz" wrap="square" lIns="91440" tIns="0" rIns="0" bIns="0" numCol="1" rtlCol="0" anchor="ctr" anchorCtr="0" compatLnSpc="1">
                <a:prstTxWarp prst="textNoShape">
                  <a:avLst/>
                </a:prstTxWarp>
              </a:bodyPr>
              <a:lstStyle/>
              <a:p>
                <a:pPr defTabSz="976309">
                  <a:defRPr/>
                </a:pPr>
                <a:r>
                  <a:rPr lang="en-US" sz="1600" kern="0" dirty="0">
                    <a:solidFill>
                      <a:srgbClr val="FFFFFF"/>
                    </a:solidFill>
                    <a:latin typeface="Trebuchet MS"/>
                  </a:rPr>
                  <a:t>SELLER OBJECTIVES</a:t>
                </a:r>
              </a:p>
            </p:txBody>
          </p:sp>
          <p:sp>
            <p:nvSpPr>
              <p:cNvPr id="11" name="Rectangle 10">
                <a:extLst>
                  <a:ext uri="{FF2B5EF4-FFF2-40B4-BE49-F238E27FC236}">
                    <a16:creationId xmlns:a16="http://schemas.microsoft.com/office/drawing/2014/main" id="{6E797A1F-F5B0-424F-977D-BD5228FCEA60}"/>
                  </a:ext>
                </a:extLst>
              </p:cNvPr>
              <p:cNvSpPr/>
              <p:nvPr/>
            </p:nvSpPr>
            <p:spPr bwMode="auto">
              <a:xfrm>
                <a:off x="3140771" y="3936527"/>
                <a:ext cx="1366517" cy="3419271"/>
              </a:xfrm>
              <a:prstGeom prst="rect">
                <a:avLst/>
              </a:prstGeom>
              <a:solidFill>
                <a:srgbClr val="FFFFFF"/>
              </a:solidFill>
              <a:ln w="12700" cap="flat" cmpd="sng" algn="ctr">
                <a:solidFill>
                  <a:srgbClr val="ED1A3B"/>
                </a:solidFill>
                <a:prstDash val="solid"/>
                <a:round/>
                <a:headEnd type="none" w="med" len="med"/>
                <a:tailEnd type="none" w="lg" len="med"/>
              </a:ln>
              <a:effectLst/>
            </p:spPr>
            <p:txBody>
              <a:bodyPr vert="horz" wrap="square" lIns="0" tIns="80682" rIns="0" bIns="0" numCol="1" rtlCol="0" anchor="t" anchorCtr="0" compatLnSpc="1">
                <a:prstTxWarp prst="textNoShape">
                  <a:avLst/>
                </a:prstTxWarp>
              </a:bodyPr>
              <a:lstStyle/>
              <a:p>
                <a:pPr marL="201717" indent="-147085" defTabSz="1012075">
                  <a:spcAft>
                    <a:spcPts val="529"/>
                  </a:spcAft>
                  <a:buClr>
                    <a:srgbClr val="ED1A3B"/>
                  </a:buClr>
                  <a:buSzPct val="80000"/>
                  <a:buFont typeface="Wingdings 3" panose="05040102010807070707" pitchFamily="18" charset="2"/>
                  <a:buChar char="u"/>
                  <a:defRPr/>
                </a:pPr>
                <a:r>
                  <a:rPr lang="en-US" sz="1400" kern="0" dirty="0">
                    <a:solidFill>
                      <a:srgbClr val="404040"/>
                    </a:solidFill>
                    <a:latin typeface="Trebuchet MS"/>
                  </a:rPr>
                  <a:t>Negotiate for the highest price possible</a:t>
                </a:r>
              </a:p>
              <a:p>
                <a:pPr marL="201717" indent="-147085" defTabSz="1012075">
                  <a:spcAft>
                    <a:spcPts val="529"/>
                  </a:spcAft>
                  <a:buClr>
                    <a:srgbClr val="ED1A3B"/>
                  </a:buClr>
                  <a:buSzPct val="80000"/>
                  <a:buFont typeface="Wingdings 3" panose="05040102010807070707" pitchFamily="18" charset="2"/>
                  <a:buChar char="u"/>
                  <a:defRPr/>
                </a:pPr>
                <a:r>
                  <a:rPr lang="en-US" sz="1400" kern="0" dirty="0">
                    <a:solidFill>
                      <a:srgbClr val="404040"/>
                    </a:solidFill>
                    <a:latin typeface="Trebuchet MS"/>
                  </a:rPr>
                  <a:t>Minimize management’s involvement during the process</a:t>
                </a:r>
              </a:p>
              <a:p>
                <a:pPr marL="201717" indent="-147085" defTabSz="1012075">
                  <a:spcAft>
                    <a:spcPts val="529"/>
                  </a:spcAft>
                  <a:buClr>
                    <a:srgbClr val="ED1A3B"/>
                  </a:buClr>
                  <a:buSzPct val="80000"/>
                  <a:buFont typeface="Wingdings 3" panose="05040102010807070707" pitchFamily="18" charset="2"/>
                  <a:buChar char="u"/>
                  <a:defRPr/>
                </a:pPr>
                <a:r>
                  <a:rPr lang="en-US" sz="1400" kern="0" dirty="0">
                    <a:solidFill>
                      <a:srgbClr val="404040"/>
                    </a:solidFill>
                    <a:latin typeface="Trebuchet MS"/>
                  </a:rPr>
                  <a:t>Adhere to a realistic transaction timeline</a:t>
                </a:r>
              </a:p>
              <a:p>
                <a:pPr marL="201717" indent="-147085" defTabSz="1012075">
                  <a:spcAft>
                    <a:spcPts val="529"/>
                  </a:spcAft>
                  <a:buClr>
                    <a:srgbClr val="ED1A3B"/>
                  </a:buClr>
                  <a:buSzPct val="80000"/>
                  <a:buFont typeface="Wingdings 3" panose="05040102010807070707" pitchFamily="18" charset="2"/>
                  <a:buChar char="u"/>
                  <a:defRPr/>
                </a:pPr>
                <a:r>
                  <a:rPr lang="en-US" sz="1400" kern="0" dirty="0">
                    <a:solidFill>
                      <a:srgbClr val="404040"/>
                    </a:solidFill>
                    <a:latin typeface="Trebuchet MS"/>
                  </a:rPr>
                  <a:t>Protect confidentiality and limit unnecessary access to privileged information</a:t>
                </a:r>
              </a:p>
              <a:p>
                <a:pPr marL="201717" indent="-147085" defTabSz="1012075">
                  <a:spcAft>
                    <a:spcPts val="529"/>
                  </a:spcAft>
                  <a:buClr>
                    <a:srgbClr val="ED1A3B"/>
                  </a:buClr>
                  <a:buSzPct val="80000"/>
                  <a:buFont typeface="Wingdings 3" panose="05040102010807070707" pitchFamily="18" charset="2"/>
                  <a:buChar char="u"/>
                  <a:defRPr/>
                </a:pPr>
                <a:r>
                  <a:rPr lang="en-US" sz="1400" kern="0" dirty="0">
                    <a:solidFill>
                      <a:srgbClr val="404040"/>
                    </a:solidFill>
                    <a:latin typeface="Trebuchet MS"/>
                  </a:rPr>
                  <a:t>Avoid “surprises” during the transaction</a:t>
                </a:r>
              </a:p>
            </p:txBody>
          </p:sp>
        </p:grpSp>
      </p:grpSp>
    </p:spTree>
    <p:custDataLst>
      <p:tags r:id="rId1"/>
    </p:custDataLst>
    <p:extLst>
      <p:ext uri="{BB962C8B-B14F-4D97-AF65-F5344CB8AC3E}">
        <p14:creationId xmlns:p14="http://schemas.microsoft.com/office/powerpoint/2010/main" val="1374189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09C25A8-B8DD-4EB6-91B0-C2BB5DA7F8D1}"/>
              </a:ext>
            </a:extLst>
          </p:cNvPr>
          <p:cNvSpPr>
            <a:spLocks noGrp="1"/>
          </p:cNvSpPr>
          <p:nvPr>
            <p:ph type="sldNum" sz="quarter" idx="4294967295"/>
            <p:custDataLst>
              <p:tags r:id="rId2"/>
            </p:custDataLst>
          </p:nvPr>
        </p:nvSpPr>
        <p:spPr>
          <a:xfrm>
            <a:off x="11042882" y="5976001"/>
            <a:ext cx="366756" cy="365125"/>
          </a:xfrm>
        </p:spPr>
        <p:txBody>
          <a:bodyPr/>
          <a:lstStyle/>
          <a:p>
            <a:r>
              <a:rPr lang="en-US" dirty="0">
                <a:solidFill>
                  <a:srgbClr val="FFFFFF"/>
                </a:solidFill>
              </a:rPr>
              <a:t>0</a:t>
            </a:r>
            <a:fld id="{F470E458-E7C2-4395-B75D-476A174CEE45}" type="slidenum">
              <a:rPr lang="en-US" smtClean="0">
                <a:solidFill>
                  <a:srgbClr val="FFFFFF"/>
                </a:solidFill>
              </a:rPr>
              <a:pPr/>
              <a:t>13</a:t>
            </a:fld>
            <a:endParaRPr lang="en-US" dirty="0">
              <a:solidFill>
                <a:srgbClr val="FFFFFF"/>
              </a:solidFill>
            </a:endParaRPr>
          </a:p>
        </p:txBody>
      </p:sp>
      <p:sp>
        <p:nvSpPr>
          <p:cNvPr id="3" name="Title 1">
            <a:extLst>
              <a:ext uri="{FF2B5EF4-FFF2-40B4-BE49-F238E27FC236}">
                <a16:creationId xmlns:a16="http://schemas.microsoft.com/office/drawing/2014/main" id="{81732EA9-3026-42DE-BAB6-E02284DA1037}"/>
              </a:ext>
            </a:extLst>
          </p:cNvPr>
          <p:cNvSpPr txBox="1">
            <a:spLocks/>
          </p:cNvSpPr>
          <p:nvPr>
            <p:custDataLst>
              <p:tags r:id="rId3"/>
            </p:custDataLst>
          </p:nvPr>
        </p:nvSpPr>
        <p:spPr>
          <a:xfrm>
            <a:off x="287338" y="1379538"/>
            <a:ext cx="6888525" cy="525462"/>
          </a:xfrm>
          <a:prstGeom prst="rect">
            <a:avLst/>
          </a:prstGeom>
        </p:spPr>
        <p:txBody>
          <a:bodyPr/>
          <a:lstStyle>
            <a:lvl1pPr algn="l" defTabSz="914400" rtl="0" eaLnBrk="1" latinLnBrk="0" hangingPunct="1">
              <a:lnSpc>
                <a:spcPct val="90000"/>
              </a:lnSpc>
              <a:spcBef>
                <a:spcPct val="0"/>
              </a:spcBef>
              <a:buNone/>
              <a:defRPr sz="3600" b="1" kern="1200">
                <a:solidFill>
                  <a:srgbClr val="003976"/>
                </a:solidFill>
                <a:latin typeface="+mj-lt"/>
                <a:ea typeface="+mj-ea"/>
                <a:cs typeface="+mj-cs"/>
              </a:defRPr>
            </a:lvl1pPr>
          </a:lstStyle>
          <a:p>
            <a:r>
              <a:rPr lang="en-US" sz="6000" dirty="0"/>
              <a:t>Where does financial due diligence fit into a sale process?</a:t>
            </a:r>
          </a:p>
        </p:txBody>
      </p:sp>
    </p:spTree>
    <p:custDataLst>
      <p:tags r:id="rId1"/>
    </p:custDataLst>
    <p:extLst>
      <p:ext uri="{BB962C8B-B14F-4D97-AF65-F5344CB8AC3E}">
        <p14:creationId xmlns:p14="http://schemas.microsoft.com/office/powerpoint/2010/main" val="1055503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09C25A8-B8DD-4EB6-91B0-C2BB5DA7F8D1}"/>
              </a:ext>
            </a:extLst>
          </p:cNvPr>
          <p:cNvSpPr>
            <a:spLocks noGrp="1"/>
          </p:cNvSpPr>
          <p:nvPr>
            <p:ph type="sldNum" sz="quarter" idx="4294967295"/>
            <p:custDataLst>
              <p:tags r:id="rId2"/>
            </p:custDataLst>
          </p:nvPr>
        </p:nvSpPr>
        <p:spPr>
          <a:xfrm>
            <a:off x="11042882" y="5976001"/>
            <a:ext cx="366756" cy="365125"/>
          </a:xfrm>
        </p:spPr>
        <p:txBody>
          <a:bodyPr/>
          <a:lstStyle/>
          <a:p>
            <a:r>
              <a:rPr lang="en-US" dirty="0">
                <a:solidFill>
                  <a:srgbClr val="FFFFFF"/>
                </a:solidFill>
              </a:rPr>
              <a:t>0</a:t>
            </a:r>
            <a:fld id="{F470E458-E7C2-4395-B75D-476A174CEE45}" type="slidenum">
              <a:rPr lang="en-US" smtClean="0">
                <a:solidFill>
                  <a:srgbClr val="FFFFFF"/>
                </a:solidFill>
              </a:rPr>
              <a:pPr/>
              <a:t>14</a:t>
            </a:fld>
            <a:endParaRPr lang="en-US" dirty="0">
              <a:solidFill>
                <a:srgbClr val="FFFFFF"/>
              </a:solidFill>
            </a:endParaRPr>
          </a:p>
        </p:txBody>
      </p:sp>
      <p:sp>
        <p:nvSpPr>
          <p:cNvPr id="3" name="Title 2">
            <a:extLst>
              <a:ext uri="{FF2B5EF4-FFF2-40B4-BE49-F238E27FC236}">
                <a16:creationId xmlns:a16="http://schemas.microsoft.com/office/drawing/2014/main" id="{99DC3887-86A3-4771-BD23-81200A357FDA}"/>
              </a:ext>
            </a:extLst>
          </p:cNvPr>
          <p:cNvSpPr txBox="1">
            <a:spLocks/>
          </p:cNvSpPr>
          <p:nvPr>
            <p:custDataLst>
              <p:tags r:id="rId3"/>
            </p:custDataLst>
          </p:nvPr>
        </p:nvSpPr>
        <p:spPr>
          <a:xfrm>
            <a:off x="272225" y="2414"/>
            <a:ext cx="8569325" cy="971550"/>
          </a:xfrm>
          <a:prstGeom prst="rect">
            <a:avLst/>
          </a:prstGeom>
        </p:spPr>
        <p:txBody>
          <a:bodyPr/>
          <a:lstStyle>
            <a:lvl1pPr algn="l" defTabSz="914400" rtl="0" eaLnBrk="1" latinLnBrk="0" hangingPunct="1">
              <a:lnSpc>
                <a:spcPct val="90000"/>
              </a:lnSpc>
              <a:spcBef>
                <a:spcPct val="0"/>
              </a:spcBef>
              <a:buNone/>
              <a:defRPr sz="3600" b="1" kern="1200">
                <a:solidFill>
                  <a:srgbClr val="003976"/>
                </a:solidFill>
                <a:latin typeface="+mj-lt"/>
                <a:ea typeface="+mj-ea"/>
                <a:cs typeface="+mj-cs"/>
              </a:defRPr>
            </a:lvl1pPr>
          </a:lstStyle>
          <a:p>
            <a:r>
              <a:rPr lang="en-US" dirty="0"/>
              <a:t>Due Diligence Timeline</a:t>
            </a:r>
            <a:br>
              <a:rPr lang="en-US" sz="2800" dirty="0"/>
            </a:br>
            <a:r>
              <a:rPr lang="en-US" sz="2800" dirty="0">
                <a:solidFill>
                  <a:srgbClr val="008061"/>
                </a:solidFill>
              </a:rPr>
              <a:t>Where does FDD participate in the deal continuum?</a:t>
            </a:r>
            <a:endParaRPr lang="en-US" sz="2000" dirty="0">
              <a:solidFill>
                <a:srgbClr val="008061"/>
              </a:solidFill>
            </a:endParaRPr>
          </a:p>
        </p:txBody>
      </p:sp>
      <p:grpSp>
        <p:nvGrpSpPr>
          <p:cNvPr id="4" name="Group 3">
            <a:extLst>
              <a:ext uri="{FF2B5EF4-FFF2-40B4-BE49-F238E27FC236}">
                <a16:creationId xmlns:a16="http://schemas.microsoft.com/office/drawing/2014/main" id="{2072B6AE-FC65-4EB5-84E0-B7F35D28F624}"/>
              </a:ext>
            </a:extLst>
          </p:cNvPr>
          <p:cNvGrpSpPr/>
          <p:nvPr>
            <p:custDataLst>
              <p:tags r:id="rId4"/>
            </p:custDataLst>
          </p:nvPr>
        </p:nvGrpSpPr>
        <p:grpSpPr>
          <a:xfrm>
            <a:off x="446612" y="2731535"/>
            <a:ext cx="11352594" cy="409411"/>
            <a:chOff x="522288" y="3766985"/>
            <a:chExt cx="9524522" cy="478784"/>
          </a:xfrm>
        </p:grpSpPr>
        <p:sp>
          <p:nvSpPr>
            <p:cNvPr id="6" name="Segment 7">
              <a:extLst>
                <a:ext uri="{FF2B5EF4-FFF2-40B4-BE49-F238E27FC236}">
                  <a16:creationId xmlns:a16="http://schemas.microsoft.com/office/drawing/2014/main" id="{B07089EF-E4DE-49F1-B9E9-5EF57A4CC5D5}"/>
                </a:ext>
              </a:extLst>
            </p:cNvPr>
            <p:cNvSpPr>
              <a:spLocks noChangeArrowheads="1"/>
            </p:cNvSpPr>
            <p:nvPr/>
          </p:nvSpPr>
          <p:spPr bwMode="gray">
            <a:xfrm>
              <a:off x="8061013" y="3766985"/>
              <a:ext cx="1985797" cy="478784"/>
            </a:xfrm>
            <a:prstGeom prst="homePlate">
              <a:avLst>
                <a:gd name="adj" fmla="val 44003"/>
              </a:avLst>
            </a:prstGeom>
            <a:solidFill>
              <a:srgbClr val="657C91"/>
            </a:solidFill>
            <a:ln w="19050" algn="ctr">
              <a:solidFill>
                <a:srgbClr val="F8F8F8"/>
              </a:solidFill>
              <a:miter lim="800000"/>
              <a:headEnd/>
              <a:tailEnd/>
            </a:ln>
          </p:spPr>
          <p:txBody>
            <a:bodyPr wrap="none" lIns="111164" tIns="111164" rIns="111164" bIns="111164" anchor="ctr"/>
            <a:lstStyle/>
            <a:p>
              <a:pPr algn="ctr" fontAlgn="base">
                <a:lnSpc>
                  <a:spcPct val="110000"/>
                </a:lnSpc>
                <a:spcBef>
                  <a:spcPct val="50000"/>
                </a:spcBef>
                <a:spcAft>
                  <a:spcPct val="20000"/>
                </a:spcAft>
                <a:buFont typeface="Arial" charset="0"/>
                <a:buNone/>
              </a:pPr>
              <a:r>
                <a:rPr lang="en-GB" sz="1000" b="1" dirty="0">
                  <a:solidFill>
                    <a:srgbClr val="FFFFFF"/>
                  </a:solidFill>
                  <a:cs typeface="Arial" charset="0"/>
                </a:rPr>
                <a:t>Post Transaction</a:t>
              </a:r>
            </a:p>
          </p:txBody>
        </p:sp>
        <p:sp>
          <p:nvSpPr>
            <p:cNvPr id="7" name="Segment 5">
              <a:extLst>
                <a:ext uri="{FF2B5EF4-FFF2-40B4-BE49-F238E27FC236}">
                  <a16:creationId xmlns:a16="http://schemas.microsoft.com/office/drawing/2014/main" id="{9AE0D51A-20C8-43BA-AC01-12E20199D354}"/>
                </a:ext>
              </a:extLst>
            </p:cNvPr>
            <p:cNvSpPr>
              <a:spLocks noChangeArrowheads="1"/>
            </p:cNvSpPr>
            <p:nvPr/>
          </p:nvSpPr>
          <p:spPr bwMode="gray">
            <a:xfrm>
              <a:off x="5835010" y="3766985"/>
              <a:ext cx="1333236" cy="478784"/>
            </a:xfrm>
            <a:prstGeom prst="rect">
              <a:avLst/>
            </a:prstGeom>
            <a:solidFill>
              <a:srgbClr val="657C91"/>
            </a:solidFill>
            <a:ln w="9525" algn="ctr">
              <a:solidFill>
                <a:schemeClr val="accent2"/>
              </a:solidFill>
              <a:miter lim="800000"/>
              <a:headEnd/>
              <a:tailEnd/>
            </a:ln>
          </p:spPr>
          <p:txBody>
            <a:bodyPr wrap="none" lIns="111164" tIns="111164" rIns="111164" bIns="111164" anchor="ctr"/>
            <a:lstStyle/>
            <a:p>
              <a:pPr algn="ctr" fontAlgn="base">
                <a:lnSpc>
                  <a:spcPct val="110000"/>
                </a:lnSpc>
                <a:spcBef>
                  <a:spcPct val="50000"/>
                </a:spcBef>
                <a:spcAft>
                  <a:spcPct val="20000"/>
                </a:spcAft>
                <a:buFont typeface="Arial" charset="0"/>
                <a:buNone/>
              </a:pPr>
              <a:r>
                <a:rPr lang="en-GB" sz="1000" b="1" dirty="0">
                  <a:solidFill>
                    <a:srgbClr val="FFFFFF"/>
                  </a:solidFill>
                  <a:cs typeface="Arial" charset="0"/>
                </a:rPr>
                <a:t>Buyer Diligence</a:t>
              </a:r>
            </a:p>
          </p:txBody>
        </p:sp>
        <p:sp>
          <p:nvSpPr>
            <p:cNvPr id="8" name="Segment 4">
              <a:extLst>
                <a:ext uri="{FF2B5EF4-FFF2-40B4-BE49-F238E27FC236}">
                  <a16:creationId xmlns:a16="http://schemas.microsoft.com/office/drawing/2014/main" id="{128EFF93-C31A-4125-ABC1-3CAD49FFDFFC}"/>
                </a:ext>
              </a:extLst>
            </p:cNvPr>
            <p:cNvSpPr>
              <a:spLocks noChangeArrowheads="1"/>
            </p:cNvSpPr>
            <p:nvPr/>
          </p:nvSpPr>
          <p:spPr bwMode="gray">
            <a:xfrm>
              <a:off x="4506827" y="3766985"/>
              <a:ext cx="3559993" cy="478784"/>
            </a:xfrm>
            <a:prstGeom prst="rect">
              <a:avLst/>
            </a:prstGeom>
            <a:solidFill>
              <a:srgbClr val="657C91"/>
            </a:solidFill>
            <a:ln w="19050" algn="ctr">
              <a:solidFill>
                <a:srgbClr val="F8F8F8"/>
              </a:solidFill>
              <a:miter lim="800000"/>
              <a:headEnd/>
              <a:tailEnd/>
            </a:ln>
          </p:spPr>
          <p:txBody>
            <a:bodyPr wrap="none" lIns="111164" tIns="111164" rIns="111164" bIns="111164" anchor="ctr"/>
            <a:lstStyle/>
            <a:p>
              <a:pPr algn="ctr" fontAlgn="base">
                <a:lnSpc>
                  <a:spcPct val="110000"/>
                </a:lnSpc>
                <a:spcBef>
                  <a:spcPct val="50000"/>
                </a:spcBef>
                <a:spcAft>
                  <a:spcPct val="20000"/>
                </a:spcAft>
                <a:buFont typeface="Arial" charset="0"/>
                <a:buNone/>
              </a:pPr>
              <a:r>
                <a:rPr lang="en-GB" sz="1000" b="1" dirty="0">
                  <a:solidFill>
                    <a:srgbClr val="FFFFFF"/>
                  </a:solidFill>
                  <a:cs typeface="Arial" charset="0"/>
                </a:rPr>
                <a:t>LOI &amp; Buyer Diligence &amp; PSA</a:t>
              </a:r>
            </a:p>
          </p:txBody>
        </p:sp>
        <p:sp>
          <p:nvSpPr>
            <p:cNvPr id="9" name="Segment 3">
              <a:extLst>
                <a:ext uri="{FF2B5EF4-FFF2-40B4-BE49-F238E27FC236}">
                  <a16:creationId xmlns:a16="http://schemas.microsoft.com/office/drawing/2014/main" id="{6062BB84-886B-4622-867F-9B65151F509D}"/>
                </a:ext>
              </a:extLst>
            </p:cNvPr>
            <p:cNvSpPr>
              <a:spLocks noChangeArrowheads="1"/>
            </p:cNvSpPr>
            <p:nvPr/>
          </p:nvSpPr>
          <p:spPr bwMode="gray">
            <a:xfrm>
              <a:off x="3178648" y="3766985"/>
              <a:ext cx="1333236" cy="478784"/>
            </a:xfrm>
            <a:prstGeom prst="rect">
              <a:avLst/>
            </a:prstGeom>
            <a:solidFill>
              <a:srgbClr val="657C91"/>
            </a:solidFill>
            <a:ln w="19050" algn="ctr">
              <a:solidFill>
                <a:srgbClr val="F8F8F8"/>
              </a:solidFill>
              <a:miter lim="800000"/>
              <a:headEnd/>
              <a:tailEnd/>
            </a:ln>
          </p:spPr>
          <p:txBody>
            <a:bodyPr wrap="none" lIns="111164" tIns="111164" rIns="111164" bIns="111164" anchor="ctr"/>
            <a:lstStyle/>
            <a:p>
              <a:pPr algn="ctr" fontAlgn="base">
                <a:lnSpc>
                  <a:spcPct val="110000"/>
                </a:lnSpc>
                <a:spcBef>
                  <a:spcPct val="50000"/>
                </a:spcBef>
                <a:spcAft>
                  <a:spcPct val="20000"/>
                </a:spcAft>
                <a:buFont typeface="Arial" charset="0"/>
                <a:buNone/>
              </a:pPr>
              <a:r>
                <a:rPr lang="en-GB" sz="1000" b="1" dirty="0">
                  <a:solidFill>
                    <a:srgbClr val="FFFFFF"/>
                  </a:solidFill>
                  <a:cs typeface="Arial" charset="0"/>
                </a:rPr>
                <a:t>Potential Buyers </a:t>
              </a:r>
            </a:p>
            <a:p>
              <a:pPr algn="ctr" fontAlgn="base">
                <a:buFont typeface="Arial" charset="0"/>
                <a:buNone/>
              </a:pPr>
              <a:r>
                <a:rPr lang="en-GB" sz="1000" b="1" dirty="0">
                  <a:solidFill>
                    <a:srgbClr val="FFFFFF"/>
                  </a:solidFill>
                  <a:cs typeface="Arial" charset="0"/>
                </a:rPr>
                <a:t>Identified</a:t>
              </a:r>
            </a:p>
          </p:txBody>
        </p:sp>
        <p:sp>
          <p:nvSpPr>
            <p:cNvPr id="10" name="Segment 2">
              <a:extLst>
                <a:ext uri="{FF2B5EF4-FFF2-40B4-BE49-F238E27FC236}">
                  <a16:creationId xmlns:a16="http://schemas.microsoft.com/office/drawing/2014/main" id="{1B9B7336-6847-439C-8BDC-36B2C6B26DC5}"/>
                </a:ext>
              </a:extLst>
            </p:cNvPr>
            <p:cNvSpPr>
              <a:spLocks noChangeArrowheads="1"/>
            </p:cNvSpPr>
            <p:nvPr/>
          </p:nvSpPr>
          <p:spPr bwMode="gray">
            <a:xfrm>
              <a:off x="1850468" y="3766985"/>
              <a:ext cx="1333236" cy="478784"/>
            </a:xfrm>
            <a:prstGeom prst="rect">
              <a:avLst/>
            </a:prstGeom>
            <a:solidFill>
              <a:srgbClr val="657C91"/>
            </a:solidFill>
            <a:ln w="19050" algn="ctr">
              <a:solidFill>
                <a:srgbClr val="F8F8F8"/>
              </a:solidFill>
              <a:miter lim="800000"/>
              <a:headEnd/>
              <a:tailEnd/>
            </a:ln>
          </p:spPr>
          <p:txBody>
            <a:bodyPr wrap="none" lIns="111164" tIns="111164" rIns="111164" bIns="111164" anchor="ctr"/>
            <a:lstStyle/>
            <a:p>
              <a:pPr algn="ctr" fontAlgn="base">
                <a:lnSpc>
                  <a:spcPct val="110000"/>
                </a:lnSpc>
                <a:spcBef>
                  <a:spcPct val="50000"/>
                </a:spcBef>
                <a:spcAft>
                  <a:spcPct val="20000"/>
                </a:spcAft>
                <a:buFont typeface="Arial" charset="0"/>
                <a:buNone/>
              </a:pPr>
              <a:r>
                <a:rPr lang="en-GB" sz="1000" b="1" dirty="0">
                  <a:solidFill>
                    <a:srgbClr val="FFFFFF"/>
                  </a:solidFill>
                  <a:cs typeface="Arial" charset="0"/>
                </a:rPr>
                <a:t>Marketing</a:t>
              </a:r>
            </a:p>
          </p:txBody>
        </p:sp>
        <p:sp>
          <p:nvSpPr>
            <p:cNvPr id="11" name="Segment 1">
              <a:extLst>
                <a:ext uri="{FF2B5EF4-FFF2-40B4-BE49-F238E27FC236}">
                  <a16:creationId xmlns:a16="http://schemas.microsoft.com/office/drawing/2014/main" id="{5E8E2D10-9488-47FF-88C6-255E11556204}"/>
                </a:ext>
              </a:extLst>
            </p:cNvPr>
            <p:cNvSpPr>
              <a:spLocks noChangeArrowheads="1"/>
            </p:cNvSpPr>
            <p:nvPr/>
          </p:nvSpPr>
          <p:spPr bwMode="gray">
            <a:xfrm>
              <a:off x="522288" y="3766985"/>
              <a:ext cx="1333236" cy="478784"/>
            </a:xfrm>
            <a:prstGeom prst="rect">
              <a:avLst/>
            </a:prstGeom>
            <a:solidFill>
              <a:srgbClr val="657C91"/>
            </a:solidFill>
            <a:ln w="19050" algn="ctr">
              <a:solidFill>
                <a:srgbClr val="F8F8F8"/>
              </a:solidFill>
              <a:miter lim="800000"/>
              <a:headEnd/>
              <a:tailEnd/>
            </a:ln>
          </p:spPr>
          <p:txBody>
            <a:bodyPr wrap="none" lIns="111164" tIns="111164" rIns="111164" bIns="111164" anchor="ctr"/>
            <a:lstStyle/>
            <a:p>
              <a:pPr algn="ctr" fontAlgn="base">
                <a:lnSpc>
                  <a:spcPct val="110000"/>
                </a:lnSpc>
                <a:spcBef>
                  <a:spcPct val="50000"/>
                </a:spcBef>
                <a:spcAft>
                  <a:spcPct val="20000"/>
                </a:spcAft>
                <a:buFont typeface="Arial" charset="0"/>
                <a:buNone/>
              </a:pPr>
              <a:r>
                <a:rPr lang="en-GB" sz="1000" b="1" dirty="0">
                  <a:solidFill>
                    <a:srgbClr val="FFFFFF"/>
                  </a:solidFill>
                  <a:cs typeface="Arial" charset="0"/>
                </a:rPr>
                <a:t>Company for Sale</a:t>
              </a:r>
            </a:p>
          </p:txBody>
        </p:sp>
      </p:grpSp>
      <p:cxnSp>
        <p:nvCxnSpPr>
          <p:cNvPr id="12" name="Marker">
            <a:extLst>
              <a:ext uri="{FF2B5EF4-FFF2-40B4-BE49-F238E27FC236}">
                <a16:creationId xmlns:a16="http://schemas.microsoft.com/office/drawing/2014/main" id="{A4C21DDB-2D25-4692-8B02-F198824DD36B}"/>
              </a:ext>
            </a:extLst>
          </p:cNvPr>
          <p:cNvCxnSpPr>
            <a:cxnSpLocks/>
          </p:cNvCxnSpPr>
          <p:nvPr>
            <p:custDataLst>
              <p:tags r:id="rId5"/>
            </p:custDataLst>
          </p:nvPr>
        </p:nvCxnSpPr>
        <p:spPr bwMode="gray">
          <a:xfrm flipV="1">
            <a:off x="9235471" y="1821370"/>
            <a:ext cx="0" cy="837432"/>
          </a:xfrm>
          <a:prstGeom prst="straightConnector1">
            <a:avLst/>
          </a:prstGeom>
          <a:ln w="6350">
            <a:solidFill>
              <a:schemeClr val="accent2"/>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13" name="Marker">
            <a:extLst>
              <a:ext uri="{FF2B5EF4-FFF2-40B4-BE49-F238E27FC236}">
                <a16:creationId xmlns:a16="http://schemas.microsoft.com/office/drawing/2014/main" id="{1E0A33E4-65E0-4B8C-A8C2-9C365957F5F7}"/>
              </a:ext>
            </a:extLst>
          </p:cNvPr>
          <p:cNvCxnSpPr>
            <a:cxnSpLocks/>
          </p:cNvCxnSpPr>
          <p:nvPr>
            <p:custDataLst>
              <p:tags r:id="rId6"/>
            </p:custDataLst>
          </p:nvPr>
        </p:nvCxnSpPr>
        <p:spPr bwMode="gray">
          <a:xfrm>
            <a:off x="5924556" y="3234311"/>
            <a:ext cx="0" cy="1182582"/>
          </a:xfrm>
          <a:prstGeom prst="straightConnector1">
            <a:avLst/>
          </a:prstGeom>
          <a:ln w="6350">
            <a:solidFill>
              <a:schemeClr val="accent2"/>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14" name="Marker">
            <a:extLst>
              <a:ext uri="{FF2B5EF4-FFF2-40B4-BE49-F238E27FC236}">
                <a16:creationId xmlns:a16="http://schemas.microsoft.com/office/drawing/2014/main" id="{878BEDDA-D3F9-426B-8A01-1F0366BB8F99}"/>
              </a:ext>
            </a:extLst>
          </p:cNvPr>
          <p:cNvCxnSpPr>
            <a:cxnSpLocks/>
          </p:cNvCxnSpPr>
          <p:nvPr>
            <p:custDataLst>
              <p:tags r:id="rId7"/>
            </p:custDataLst>
          </p:nvPr>
        </p:nvCxnSpPr>
        <p:spPr bwMode="gray">
          <a:xfrm flipV="1">
            <a:off x="5295404" y="1821370"/>
            <a:ext cx="0" cy="837432"/>
          </a:xfrm>
          <a:prstGeom prst="straightConnector1">
            <a:avLst/>
          </a:prstGeom>
          <a:ln w="6350">
            <a:solidFill>
              <a:schemeClr val="accent2"/>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15" name="Marker">
            <a:extLst>
              <a:ext uri="{FF2B5EF4-FFF2-40B4-BE49-F238E27FC236}">
                <a16:creationId xmlns:a16="http://schemas.microsoft.com/office/drawing/2014/main" id="{266F0218-9B06-4AE0-8358-D89CCC269C71}"/>
              </a:ext>
            </a:extLst>
          </p:cNvPr>
          <p:cNvCxnSpPr>
            <a:cxnSpLocks/>
          </p:cNvCxnSpPr>
          <p:nvPr>
            <p:custDataLst>
              <p:tags r:id="rId8"/>
            </p:custDataLst>
          </p:nvPr>
        </p:nvCxnSpPr>
        <p:spPr bwMode="gray">
          <a:xfrm>
            <a:off x="3726169" y="3234311"/>
            <a:ext cx="0" cy="1016057"/>
          </a:xfrm>
          <a:prstGeom prst="straightConnector1">
            <a:avLst/>
          </a:prstGeom>
          <a:ln w="6350">
            <a:solidFill>
              <a:schemeClr val="accent2"/>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16" name="Marker">
            <a:extLst>
              <a:ext uri="{FF2B5EF4-FFF2-40B4-BE49-F238E27FC236}">
                <a16:creationId xmlns:a16="http://schemas.microsoft.com/office/drawing/2014/main" id="{BB297F77-265B-41D0-9A3D-A6DE711DBE81}"/>
              </a:ext>
            </a:extLst>
          </p:cNvPr>
          <p:cNvCxnSpPr>
            <a:cxnSpLocks/>
          </p:cNvCxnSpPr>
          <p:nvPr>
            <p:custDataLst>
              <p:tags r:id="rId9"/>
            </p:custDataLst>
          </p:nvPr>
        </p:nvCxnSpPr>
        <p:spPr bwMode="gray">
          <a:xfrm flipV="1">
            <a:off x="2907019" y="1821370"/>
            <a:ext cx="0" cy="837431"/>
          </a:xfrm>
          <a:prstGeom prst="straightConnector1">
            <a:avLst/>
          </a:prstGeom>
          <a:ln w="6350">
            <a:solidFill>
              <a:schemeClr val="accent2"/>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642D15B8-07F9-4055-AC80-06FD1E838D2F}"/>
              </a:ext>
            </a:extLst>
          </p:cNvPr>
          <p:cNvGrpSpPr/>
          <p:nvPr>
            <p:custDataLst>
              <p:tags r:id="rId10"/>
            </p:custDataLst>
          </p:nvPr>
        </p:nvGrpSpPr>
        <p:grpSpPr>
          <a:xfrm>
            <a:off x="685909" y="1104900"/>
            <a:ext cx="10420240" cy="5038725"/>
            <a:chOff x="802133" y="1864725"/>
            <a:chExt cx="8770084" cy="5892509"/>
          </a:xfrm>
          <a:noFill/>
        </p:grpSpPr>
        <p:sp>
          <p:nvSpPr>
            <p:cNvPr id="18" name="Content Placeholder 4">
              <a:extLst>
                <a:ext uri="{FF2B5EF4-FFF2-40B4-BE49-F238E27FC236}">
                  <a16:creationId xmlns:a16="http://schemas.microsoft.com/office/drawing/2014/main" id="{C72CB59D-A8D0-4A90-98A1-162B6D1302D9}"/>
                </a:ext>
              </a:extLst>
            </p:cNvPr>
            <p:cNvSpPr txBox="1">
              <a:spLocks/>
            </p:cNvSpPr>
            <p:nvPr/>
          </p:nvSpPr>
          <p:spPr>
            <a:xfrm>
              <a:off x="802133" y="2584549"/>
              <a:ext cx="1341120" cy="505743"/>
            </a:xfrm>
            <a:prstGeom prst="rect">
              <a:avLst/>
            </a:prstGeom>
            <a:grpFill/>
            <a:ln>
              <a:solidFill>
                <a:schemeClr val="accent6"/>
              </a:solidFill>
            </a:ln>
          </p:spPr>
          <p:txBody>
            <a:bodyPr vert="horz" lIns="67724" tIns="40019" rIns="0" bIns="0" numCol="1" spcCol="360000" rtlCol="0">
              <a:noAutofit/>
            </a:bodyPr>
            <a:lstStyle>
              <a:lvl1pPr marL="0" marR="0" indent="0" algn="l" defTabSz="966246" rtl="0" eaLnBrk="1" fontAlgn="auto" latinLnBrk="0" hangingPunct="1">
                <a:lnSpc>
                  <a:spcPct val="100000"/>
                </a:lnSpc>
                <a:spcBef>
                  <a:spcPts val="600"/>
                </a:spcBef>
                <a:spcAft>
                  <a:spcPts val="0"/>
                </a:spcAft>
                <a:buClr>
                  <a:schemeClr val="accent4"/>
                </a:buClr>
                <a:buSzTx/>
                <a:buFont typeface="Arial" panose="020B0604020202020204" pitchFamily="34" charset="0"/>
                <a:buNone/>
                <a:tabLst/>
                <a:defRPr sz="900" b="1" i="0" kern="1200" baseline="0">
                  <a:solidFill>
                    <a:schemeClr val="tx2"/>
                  </a:solidFill>
                  <a:latin typeface="Trebuchet MS" panose="020B0603020202020204" pitchFamily="34" charset="0"/>
                  <a:ea typeface="+mn-ea"/>
                  <a:cs typeface="Arial" pitchFamily="34" charset="0"/>
                </a:defRPr>
              </a:lvl1pPr>
              <a:lvl2pPr marL="0" indent="0" algn="l" defTabSz="966246" rtl="0" eaLnBrk="1" latinLnBrk="0" hangingPunct="1">
                <a:lnSpc>
                  <a:spcPct val="100000"/>
                </a:lnSpc>
                <a:spcBef>
                  <a:spcPts val="600"/>
                </a:spcBef>
                <a:spcAft>
                  <a:spcPts val="0"/>
                </a:spcAft>
                <a:buClr>
                  <a:schemeClr val="accent4"/>
                </a:buClr>
                <a:buFont typeface="Arial" panose="020B0604020202020204" pitchFamily="34" charset="0"/>
                <a:buNone/>
                <a:defRPr sz="900" b="1" i="0" kern="1200" baseline="0">
                  <a:solidFill>
                    <a:schemeClr val="accent4"/>
                  </a:solidFill>
                  <a:latin typeface="Trebuchet MS" panose="020B0603020202020204" pitchFamily="34" charset="0"/>
                  <a:ea typeface="+mn-ea"/>
                  <a:cs typeface="Arial" pitchFamily="34" charset="0"/>
                </a:defRPr>
              </a:lvl2pPr>
              <a:lvl3pPr marL="0" indent="0" algn="l" defTabSz="966246" rtl="0" eaLnBrk="1" latinLnBrk="0" hangingPunct="1">
                <a:lnSpc>
                  <a:spcPct val="100000"/>
                </a:lnSpc>
                <a:spcBef>
                  <a:spcPts val="600"/>
                </a:spcBef>
                <a:spcAft>
                  <a:spcPts val="0"/>
                </a:spcAft>
                <a:buClr>
                  <a:schemeClr val="accent4"/>
                </a:buClr>
                <a:buFont typeface="Wingdings 2" panose="05020102010507070707" pitchFamily="18" charset="2"/>
                <a:buNone/>
                <a:defRPr sz="900" i="1" kern="1200">
                  <a:solidFill>
                    <a:schemeClr val="accent4"/>
                  </a:solidFill>
                  <a:latin typeface="Trebuchet MS" panose="020B0603020202020204" pitchFamily="34" charset="0"/>
                  <a:ea typeface="+mn-ea"/>
                  <a:cs typeface="Arial" pitchFamily="34" charset="0"/>
                </a:defRPr>
              </a:lvl3pPr>
              <a:lvl4pPr marL="0" indent="0" algn="l" defTabSz="966246" rtl="0" eaLnBrk="1" latinLnBrk="0" hangingPunct="1">
                <a:lnSpc>
                  <a:spcPct val="100000"/>
                </a:lnSpc>
                <a:spcBef>
                  <a:spcPts val="600"/>
                </a:spcBef>
                <a:spcAft>
                  <a:spcPts val="0"/>
                </a:spcAft>
                <a:buClr>
                  <a:schemeClr val="accent4"/>
                </a:buClr>
                <a:buFont typeface="Wingdings 2" panose="05020102010507070707" pitchFamily="18" charset="2"/>
                <a:buNone/>
                <a:defRPr sz="900" b="0" i="0" kern="1200">
                  <a:solidFill>
                    <a:schemeClr val="tx1"/>
                  </a:solidFill>
                  <a:latin typeface="Trebuchet MS" panose="020B0603020202020204" pitchFamily="34" charset="0"/>
                  <a:ea typeface="+mn-ea"/>
                  <a:cs typeface="Arial" pitchFamily="34" charset="0"/>
                </a:defRPr>
              </a:lvl4pPr>
              <a:lvl5pPr marL="144000" indent="-144000" algn="l" defTabSz="966246" rtl="0" eaLnBrk="1" latinLnBrk="0" hangingPunct="1">
                <a:lnSpc>
                  <a:spcPct val="100000"/>
                </a:lnSpc>
                <a:spcBef>
                  <a:spcPts val="600"/>
                </a:spcBef>
                <a:spcAft>
                  <a:spcPts val="0"/>
                </a:spcAft>
                <a:buClr>
                  <a:schemeClr val="tx2"/>
                </a:buClr>
                <a:buSzPct val="70000"/>
                <a:buFont typeface="Wingdings 3" panose="05040102010807070707" pitchFamily="18" charset="2"/>
                <a:buChar char=""/>
                <a:tabLst>
                  <a:tab pos="759913" algn="l"/>
                </a:tabLst>
                <a:defRPr sz="900" kern="1200">
                  <a:solidFill>
                    <a:schemeClr val="tx1"/>
                  </a:solidFill>
                  <a:latin typeface="Trebuchet MS" panose="020B0603020202020204" pitchFamily="34" charset="0"/>
                  <a:ea typeface="+mn-ea"/>
                  <a:cs typeface="Arial" pitchFamily="34" charset="0"/>
                </a:defRPr>
              </a:lvl5pPr>
              <a:lvl6pPr marL="288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baseline="0">
                  <a:solidFill>
                    <a:schemeClr val="tx1"/>
                  </a:solidFill>
                  <a:latin typeface="Trebuchet MS" panose="020B0603020202020204" pitchFamily="34" charset="0"/>
                  <a:ea typeface="+mn-ea"/>
                  <a:cs typeface="Arial" pitchFamily="34" charset="0"/>
                </a:defRPr>
              </a:lvl6pPr>
              <a:lvl7pPr marL="432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a:solidFill>
                    <a:schemeClr val="tx1"/>
                  </a:solidFill>
                  <a:latin typeface="Trebuchet MS" panose="020B0603020202020204" pitchFamily="34" charset="0"/>
                  <a:ea typeface="+mn-ea"/>
                  <a:cs typeface="Arial" pitchFamily="34" charset="0"/>
                </a:defRPr>
              </a:lvl7pPr>
              <a:lvl8pPr marL="576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a:solidFill>
                    <a:schemeClr val="tx1"/>
                  </a:solidFill>
                  <a:latin typeface="Trebuchet MS" panose="020B0603020202020204" pitchFamily="34" charset="0"/>
                  <a:ea typeface="+mn-ea"/>
                  <a:cs typeface="Arial" pitchFamily="34" charset="0"/>
                </a:defRPr>
              </a:lvl8pPr>
              <a:lvl9pPr marL="720000" indent="-144000" algn="l" defTabSz="966246" rtl="0" eaLnBrk="1" latinLnBrk="0" hangingPunct="1">
                <a:lnSpc>
                  <a:spcPct val="100000"/>
                </a:lnSpc>
                <a:spcBef>
                  <a:spcPts val="600"/>
                </a:spcBef>
                <a:spcAft>
                  <a:spcPts val="0"/>
                </a:spcAft>
                <a:buClr>
                  <a:schemeClr val="tx1"/>
                </a:buClr>
                <a:buFont typeface="Trebuchet MS" panose="020B0603020202020204" pitchFamily="34" charset="0"/>
                <a:buChar char="–"/>
                <a:defRPr sz="900" kern="1200" baseline="0">
                  <a:solidFill>
                    <a:schemeClr val="tx1"/>
                  </a:solidFill>
                  <a:latin typeface="Trebuchet MS" panose="020B0603020202020204" pitchFamily="34" charset="0"/>
                  <a:ea typeface="+mn-ea"/>
                  <a:cs typeface="Arial" pitchFamily="34" charset="0"/>
                </a:defRPr>
              </a:lvl9pPr>
            </a:lstStyle>
            <a:p>
              <a:r>
                <a:rPr lang="en-GB" sz="1200" dirty="0"/>
                <a:t>Investment Banker Selected</a:t>
              </a:r>
            </a:p>
          </p:txBody>
        </p:sp>
        <p:sp>
          <p:nvSpPr>
            <p:cNvPr id="19" name="Content Placeholder 4">
              <a:extLst>
                <a:ext uri="{FF2B5EF4-FFF2-40B4-BE49-F238E27FC236}">
                  <a16:creationId xmlns:a16="http://schemas.microsoft.com/office/drawing/2014/main" id="{7850AA36-503C-4F6E-BAAB-7345EAC5F70C}"/>
                </a:ext>
              </a:extLst>
            </p:cNvPr>
            <p:cNvSpPr txBox="1">
              <a:spLocks/>
            </p:cNvSpPr>
            <p:nvPr/>
          </p:nvSpPr>
          <p:spPr>
            <a:xfrm>
              <a:off x="2730846" y="2109782"/>
              <a:ext cx="1479337" cy="1419127"/>
            </a:xfrm>
            <a:prstGeom prst="rect">
              <a:avLst/>
            </a:prstGeom>
            <a:grpFill/>
            <a:ln>
              <a:solidFill>
                <a:schemeClr val="accent6"/>
              </a:solidFill>
            </a:ln>
          </p:spPr>
          <p:txBody>
            <a:bodyPr vert="horz" lIns="67724" tIns="40019" rIns="0" bIns="0" numCol="1" spcCol="360000" rtlCol="0">
              <a:noAutofit/>
            </a:bodyPr>
            <a:lstStyle>
              <a:lvl1pPr marL="0" marR="0" indent="0" algn="l" defTabSz="966246" rtl="0" eaLnBrk="1" fontAlgn="auto" latinLnBrk="0" hangingPunct="1">
                <a:lnSpc>
                  <a:spcPct val="100000"/>
                </a:lnSpc>
                <a:spcBef>
                  <a:spcPts val="600"/>
                </a:spcBef>
                <a:spcAft>
                  <a:spcPts val="0"/>
                </a:spcAft>
                <a:buClr>
                  <a:schemeClr val="accent4"/>
                </a:buClr>
                <a:buSzTx/>
                <a:buFont typeface="Arial" panose="020B0604020202020204" pitchFamily="34" charset="0"/>
                <a:buNone/>
                <a:tabLst/>
                <a:defRPr sz="900" b="1" i="0" kern="1200" baseline="0">
                  <a:solidFill>
                    <a:schemeClr val="tx2"/>
                  </a:solidFill>
                  <a:latin typeface="Trebuchet MS" panose="020B0603020202020204" pitchFamily="34" charset="0"/>
                  <a:ea typeface="+mn-ea"/>
                  <a:cs typeface="Arial" pitchFamily="34" charset="0"/>
                </a:defRPr>
              </a:lvl1pPr>
              <a:lvl2pPr marL="0" indent="0" algn="l" defTabSz="966246" rtl="0" eaLnBrk="1" latinLnBrk="0" hangingPunct="1">
                <a:lnSpc>
                  <a:spcPct val="100000"/>
                </a:lnSpc>
                <a:spcBef>
                  <a:spcPts val="600"/>
                </a:spcBef>
                <a:spcAft>
                  <a:spcPts val="0"/>
                </a:spcAft>
                <a:buClr>
                  <a:schemeClr val="accent4"/>
                </a:buClr>
                <a:buFont typeface="Arial" panose="020B0604020202020204" pitchFamily="34" charset="0"/>
                <a:buNone/>
                <a:defRPr sz="900" b="1" i="0" kern="1200" baseline="0">
                  <a:solidFill>
                    <a:schemeClr val="accent4"/>
                  </a:solidFill>
                  <a:latin typeface="Trebuchet MS" panose="020B0603020202020204" pitchFamily="34" charset="0"/>
                  <a:ea typeface="+mn-ea"/>
                  <a:cs typeface="Arial" pitchFamily="34" charset="0"/>
                </a:defRPr>
              </a:lvl2pPr>
              <a:lvl3pPr marL="0" indent="0" algn="l" defTabSz="966246" rtl="0" eaLnBrk="1" latinLnBrk="0" hangingPunct="1">
                <a:lnSpc>
                  <a:spcPct val="100000"/>
                </a:lnSpc>
                <a:spcBef>
                  <a:spcPts val="600"/>
                </a:spcBef>
                <a:spcAft>
                  <a:spcPts val="0"/>
                </a:spcAft>
                <a:buClr>
                  <a:schemeClr val="accent4"/>
                </a:buClr>
                <a:buFont typeface="Wingdings 2" panose="05020102010507070707" pitchFamily="18" charset="2"/>
                <a:buNone/>
                <a:defRPr sz="900" i="1" kern="1200">
                  <a:solidFill>
                    <a:schemeClr val="accent4"/>
                  </a:solidFill>
                  <a:latin typeface="Trebuchet MS" panose="020B0603020202020204" pitchFamily="34" charset="0"/>
                  <a:ea typeface="+mn-ea"/>
                  <a:cs typeface="Arial" pitchFamily="34" charset="0"/>
                </a:defRPr>
              </a:lvl3pPr>
              <a:lvl4pPr marL="0" indent="0" algn="l" defTabSz="966246" rtl="0" eaLnBrk="1" latinLnBrk="0" hangingPunct="1">
                <a:lnSpc>
                  <a:spcPct val="100000"/>
                </a:lnSpc>
                <a:spcBef>
                  <a:spcPts val="600"/>
                </a:spcBef>
                <a:spcAft>
                  <a:spcPts val="0"/>
                </a:spcAft>
                <a:buClr>
                  <a:schemeClr val="accent4"/>
                </a:buClr>
                <a:buFont typeface="Wingdings 2" panose="05020102010507070707" pitchFamily="18" charset="2"/>
                <a:buNone/>
                <a:defRPr sz="900" b="0" i="0" kern="1200">
                  <a:solidFill>
                    <a:schemeClr val="tx1"/>
                  </a:solidFill>
                  <a:latin typeface="Trebuchet MS" panose="020B0603020202020204" pitchFamily="34" charset="0"/>
                  <a:ea typeface="+mn-ea"/>
                  <a:cs typeface="Arial" pitchFamily="34" charset="0"/>
                </a:defRPr>
              </a:lvl4pPr>
              <a:lvl5pPr marL="144000" indent="-144000" algn="l" defTabSz="966246" rtl="0" eaLnBrk="1" latinLnBrk="0" hangingPunct="1">
                <a:lnSpc>
                  <a:spcPct val="100000"/>
                </a:lnSpc>
                <a:spcBef>
                  <a:spcPts val="600"/>
                </a:spcBef>
                <a:spcAft>
                  <a:spcPts val="0"/>
                </a:spcAft>
                <a:buClr>
                  <a:schemeClr val="tx2"/>
                </a:buClr>
                <a:buSzPct val="70000"/>
                <a:buFont typeface="Wingdings 3" panose="05040102010807070707" pitchFamily="18" charset="2"/>
                <a:buChar char=""/>
                <a:tabLst>
                  <a:tab pos="759913" algn="l"/>
                </a:tabLst>
                <a:defRPr sz="900" kern="1200">
                  <a:solidFill>
                    <a:schemeClr val="tx1"/>
                  </a:solidFill>
                  <a:latin typeface="Trebuchet MS" panose="020B0603020202020204" pitchFamily="34" charset="0"/>
                  <a:ea typeface="+mn-ea"/>
                  <a:cs typeface="Arial" pitchFamily="34" charset="0"/>
                </a:defRPr>
              </a:lvl5pPr>
              <a:lvl6pPr marL="288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baseline="0">
                  <a:solidFill>
                    <a:schemeClr val="tx1"/>
                  </a:solidFill>
                  <a:latin typeface="Trebuchet MS" panose="020B0603020202020204" pitchFamily="34" charset="0"/>
                  <a:ea typeface="+mn-ea"/>
                  <a:cs typeface="Arial" pitchFamily="34" charset="0"/>
                </a:defRPr>
              </a:lvl6pPr>
              <a:lvl7pPr marL="432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a:solidFill>
                    <a:schemeClr val="tx1"/>
                  </a:solidFill>
                  <a:latin typeface="Trebuchet MS" panose="020B0603020202020204" pitchFamily="34" charset="0"/>
                  <a:ea typeface="+mn-ea"/>
                  <a:cs typeface="Arial" pitchFamily="34" charset="0"/>
                </a:defRPr>
              </a:lvl7pPr>
              <a:lvl8pPr marL="576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a:solidFill>
                    <a:schemeClr val="tx1"/>
                  </a:solidFill>
                  <a:latin typeface="Trebuchet MS" panose="020B0603020202020204" pitchFamily="34" charset="0"/>
                  <a:ea typeface="+mn-ea"/>
                  <a:cs typeface="Arial" pitchFamily="34" charset="0"/>
                </a:defRPr>
              </a:lvl8pPr>
              <a:lvl9pPr marL="720000" indent="-144000" algn="l" defTabSz="966246" rtl="0" eaLnBrk="1" latinLnBrk="0" hangingPunct="1">
                <a:lnSpc>
                  <a:spcPct val="100000"/>
                </a:lnSpc>
                <a:spcBef>
                  <a:spcPts val="600"/>
                </a:spcBef>
                <a:spcAft>
                  <a:spcPts val="0"/>
                </a:spcAft>
                <a:buClr>
                  <a:schemeClr val="tx1"/>
                </a:buClr>
                <a:buFont typeface="Trebuchet MS" panose="020B0603020202020204" pitchFamily="34" charset="0"/>
                <a:buChar char="–"/>
                <a:defRPr sz="900" kern="1200" baseline="0">
                  <a:solidFill>
                    <a:schemeClr val="tx1"/>
                  </a:solidFill>
                  <a:latin typeface="Trebuchet MS" panose="020B0603020202020204" pitchFamily="34" charset="0"/>
                  <a:ea typeface="+mn-ea"/>
                  <a:cs typeface="Arial" pitchFamily="34" charset="0"/>
                </a:defRPr>
              </a:lvl9pPr>
            </a:lstStyle>
            <a:p>
              <a:r>
                <a:rPr lang="en-GB" sz="1200" dirty="0"/>
                <a:t>Bankers/Company release Teaser that typically includes a summarized high level overview of the Company.</a:t>
              </a:r>
            </a:p>
          </p:txBody>
        </p:sp>
        <p:sp>
          <p:nvSpPr>
            <p:cNvPr id="20" name="Content Placeholder 4">
              <a:extLst>
                <a:ext uri="{FF2B5EF4-FFF2-40B4-BE49-F238E27FC236}">
                  <a16:creationId xmlns:a16="http://schemas.microsoft.com/office/drawing/2014/main" id="{FAC5C545-10C0-428B-BF37-0F5A508C3D28}"/>
                </a:ext>
              </a:extLst>
            </p:cNvPr>
            <p:cNvSpPr txBox="1">
              <a:spLocks/>
            </p:cNvSpPr>
            <p:nvPr/>
          </p:nvSpPr>
          <p:spPr>
            <a:xfrm>
              <a:off x="4749628" y="2191702"/>
              <a:ext cx="1840043" cy="1337208"/>
            </a:xfrm>
            <a:prstGeom prst="rect">
              <a:avLst/>
            </a:prstGeom>
            <a:grpFill/>
            <a:ln>
              <a:solidFill>
                <a:schemeClr val="accent6"/>
              </a:solidFill>
            </a:ln>
          </p:spPr>
          <p:txBody>
            <a:bodyPr vert="horz" lIns="67724" tIns="40019" rIns="0" bIns="0" numCol="1" spcCol="360000" rtlCol="0">
              <a:noAutofit/>
            </a:bodyPr>
            <a:lstStyle>
              <a:lvl1pPr marL="0" marR="0" indent="0" algn="l" defTabSz="966246" rtl="0" eaLnBrk="1" fontAlgn="auto" latinLnBrk="0" hangingPunct="1">
                <a:lnSpc>
                  <a:spcPct val="100000"/>
                </a:lnSpc>
                <a:spcBef>
                  <a:spcPts val="600"/>
                </a:spcBef>
                <a:spcAft>
                  <a:spcPts val="0"/>
                </a:spcAft>
                <a:buClr>
                  <a:schemeClr val="accent4"/>
                </a:buClr>
                <a:buSzTx/>
                <a:buFont typeface="Arial" panose="020B0604020202020204" pitchFamily="34" charset="0"/>
                <a:buNone/>
                <a:tabLst/>
                <a:defRPr sz="900" b="1" i="0" kern="1200" baseline="0">
                  <a:solidFill>
                    <a:schemeClr val="tx2"/>
                  </a:solidFill>
                  <a:latin typeface="Trebuchet MS" panose="020B0603020202020204" pitchFamily="34" charset="0"/>
                  <a:ea typeface="+mn-ea"/>
                  <a:cs typeface="Arial" pitchFamily="34" charset="0"/>
                </a:defRPr>
              </a:lvl1pPr>
              <a:lvl2pPr marL="0" indent="0" algn="l" defTabSz="966246" rtl="0" eaLnBrk="1" latinLnBrk="0" hangingPunct="1">
                <a:lnSpc>
                  <a:spcPct val="100000"/>
                </a:lnSpc>
                <a:spcBef>
                  <a:spcPts val="600"/>
                </a:spcBef>
                <a:spcAft>
                  <a:spcPts val="0"/>
                </a:spcAft>
                <a:buClr>
                  <a:schemeClr val="accent4"/>
                </a:buClr>
                <a:buFont typeface="Arial" panose="020B0604020202020204" pitchFamily="34" charset="0"/>
                <a:buNone/>
                <a:defRPr sz="900" b="1" i="0" kern="1200" baseline="0">
                  <a:solidFill>
                    <a:schemeClr val="accent4"/>
                  </a:solidFill>
                  <a:latin typeface="Trebuchet MS" panose="020B0603020202020204" pitchFamily="34" charset="0"/>
                  <a:ea typeface="+mn-ea"/>
                  <a:cs typeface="Arial" pitchFamily="34" charset="0"/>
                </a:defRPr>
              </a:lvl2pPr>
              <a:lvl3pPr marL="0" indent="0" algn="l" defTabSz="966246" rtl="0" eaLnBrk="1" latinLnBrk="0" hangingPunct="1">
                <a:lnSpc>
                  <a:spcPct val="100000"/>
                </a:lnSpc>
                <a:spcBef>
                  <a:spcPts val="600"/>
                </a:spcBef>
                <a:spcAft>
                  <a:spcPts val="0"/>
                </a:spcAft>
                <a:buClr>
                  <a:schemeClr val="accent4"/>
                </a:buClr>
                <a:buFont typeface="Wingdings 2" panose="05020102010507070707" pitchFamily="18" charset="2"/>
                <a:buNone/>
                <a:defRPr sz="900" i="1" kern="1200">
                  <a:solidFill>
                    <a:schemeClr val="accent4"/>
                  </a:solidFill>
                  <a:latin typeface="Trebuchet MS" panose="020B0603020202020204" pitchFamily="34" charset="0"/>
                  <a:ea typeface="+mn-ea"/>
                  <a:cs typeface="Arial" pitchFamily="34" charset="0"/>
                </a:defRPr>
              </a:lvl3pPr>
              <a:lvl4pPr marL="0" indent="0" algn="l" defTabSz="966246" rtl="0" eaLnBrk="1" latinLnBrk="0" hangingPunct="1">
                <a:lnSpc>
                  <a:spcPct val="100000"/>
                </a:lnSpc>
                <a:spcBef>
                  <a:spcPts val="600"/>
                </a:spcBef>
                <a:spcAft>
                  <a:spcPts val="0"/>
                </a:spcAft>
                <a:buClr>
                  <a:schemeClr val="accent4"/>
                </a:buClr>
                <a:buFont typeface="Wingdings 2" panose="05020102010507070707" pitchFamily="18" charset="2"/>
                <a:buNone/>
                <a:defRPr sz="900" b="0" i="0" kern="1200">
                  <a:solidFill>
                    <a:schemeClr val="tx1"/>
                  </a:solidFill>
                  <a:latin typeface="Trebuchet MS" panose="020B0603020202020204" pitchFamily="34" charset="0"/>
                  <a:ea typeface="+mn-ea"/>
                  <a:cs typeface="Arial" pitchFamily="34" charset="0"/>
                </a:defRPr>
              </a:lvl4pPr>
              <a:lvl5pPr marL="144000" indent="-144000" algn="l" defTabSz="966246" rtl="0" eaLnBrk="1" latinLnBrk="0" hangingPunct="1">
                <a:lnSpc>
                  <a:spcPct val="100000"/>
                </a:lnSpc>
                <a:spcBef>
                  <a:spcPts val="600"/>
                </a:spcBef>
                <a:spcAft>
                  <a:spcPts val="0"/>
                </a:spcAft>
                <a:buClr>
                  <a:schemeClr val="tx2"/>
                </a:buClr>
                <a:buSzPct val="70000"/>
                <a:buFont typeface="Wingdings 3" panose="05040102010807070707" pitchFamily="18" charset="2"/>
                <a:buChar char=""/>
                <a:tabLst>
                  <a:tab pos="759913" algn="l"/>
                </a:tabLst>
                <a:defRPr sz="900" kern="1200">
                  <a:solidFill>
                    <a:schemeClr val="tx1"/>
                  </a:solidFill>
                  <a:latin typeface="Trebuchet MS" panose="020B0603020202020204" pitchFamily="34" charset="0"/>
                  <a:ea typeface="+mn-ea"/>
                  <a:cs typeface="Arial" pitchFamily="34" charset="0"/>
                </a:defRPr>
              </a:lvl5pPr>
              <a:lvl6pPr marL="288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baseline="0">
                  <a:solidFill>
                    <a:schemeClr val="tx1"/>
                  </a:solidFill>
                  <a:latin typeface="Trebuchet MS" panose="020B0603020202020204" pitchFamily="34" charset="0"/>
                  <a:ea typeface="+mn-ea"/>
                  <a:cs typeface="Arial" pitchFamily="34" charset="0"/>
                </a:defRPr>
              </a:lvl6pPr>
              <a:lvl7pPr marL="432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a:solidFill>
                    <a:schemeClr val="tx1"/>
                  </a:solidFill>
                  <a:latin typeface="Trebuchet MS" panose="020B0603020202020204" pitchFamily="34" charset="0"/>
                  <a:ea typeface="+mn-ea"/>
                  <a:cs typeface="Arial" pitchFamily="34" charset="0"/>
                </a:defRPr>
              </a:lvl7pPr>
              <a:lvl8pPr marL="576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a:solidFill>
                    <a:schemeClr val="tx1"/>
                  </a:solidFill>
                  <a:latin typeface="Trebuchet MS" panose="020B0603020202020204" pitchFamily="34" charset="0"/>
                  <a:ea typeface="+mn-ea"/>
                  <a:cs typeface="Arial" pitchFamily="34" charset="0"/>
                </a:defRPr>
              </a:lvl8pPr>
              <a:lvl9pPr marL="720000" indent="-144000" algn="l" defTabSz="966246" rtl="0" eaLnBrk="1" latinLnBrk="0" hangingPunct="1">
                <a:lnSpc>
                  <a:spcPct val="100000"/>
                </a:lnSpc>
                <a:spcBef>
                  <a:spcPts val="600"/>
                </a:spcBef>
                <a:spcAft>
                  <a:spcPts val="0"/>
                </a:spcAft>
                <a:buClr>
                  <a:schemeClr val="tx1"/>
                </a:buClr>
                <a:buFont typeface="Trebuchet MS" panose="020B0603020202020204" pitchFamily="34" charset="0"/>
                <a:buChar char="–"/>
                <a:defRPr sz="900" kern="1200" baseline="0">
                  <a:solidFill>
                    <a:schemeClr val="tx1"/>
                  </a:solidFill>
                  <a:latin typeface="Trebuchet MS" panose="020B0603020202020204" pitchFamily="34" charset="0"/>
                  <a:ea typeface="+mn-ea"/>
                  <a:cs typeface="Arial" pitchFamily="34" charset="0"/>
                </a:defRPr>
              </a:lvl9pPr>
            </a:lstStyle>
            <a:p>
              <a:r>
                <a:rPr lang="en-GB" sz="1200" dirty="0"/>
                <a:t>Offers are received from potential buyers and a Letter of Intent (“LOI”) is executed with selected potential buyer. Exclusivity period begins. </a:t>
              </a:r>
            </a:p>
          </p:txBody>
        </p:sp>
        <p:sp>
          <p:nvSpPr>
            <p:cNvPr id="21" name="Content Placeholder 4">
              <a:extLst>
                <a:ext uri="{FF2B5EF4-FFF2-40B4-BE49-F238E27FC236}">
                  <a16:creationId xmlns:a16="http://schemas.microsoft.com/office/drawing/2014/main" id="{D497CBC1-8573-4709-9F8C-A430808550D3}"/>
                </a:ext>
              </a:extLst>
            </p:cNvPr>
            <p:cNvSpPr txBox="1">
              <a:spLocks/>
            </p:cNvSpPr>
            <p:nvPr/>
          </p:nvSpPr>
          <p:spPr>
            <a:xfrm>
              <a:off x="8065023" y="1864725"/>
              <a:ext cx="1507194" cy="1548564"/>
            </a:xfrm>
            <a:prstGeom prst="rect">
              <a:avLst/>
            </a:prstGeom>
            <a:grpFill/>
            <a:ln>
              <a:solidFill>
                <a:schemeClr val="accent6"/>
              </a:solidFill>
            </a:ln>
          </p:spPr>
          <p:txBody>
            <a:bodyPr vert="horz" lIns="67724" tIns="40019" rIns="0" bIns="0" numCol="1" spcCol="360000" rtlCol="0">
              <a:noAutofit/>
            </a:bodyPr>
            <a:lstStyle>
              <a:lvl1pPr marL="0" marR="0" indent="0" algn="l" defTabSz="966246" rtl="0" eaLnBrk="1" fontAlgn="auto" latinLnBrk="0" hangingPunct="1">
                <a:lnSpc>
                  <a:spcPct val="100000"/>
                </a:lnSpc>
                <a:spcBef>
                  <a:spcPts val="600"/>
                </a:spcBef>
                <a:spcAft>
                  <a:spcPts val="0"/>
                </a:spcAft>
                <a:buClr>
                  <a:schemeClr val="accent4"/>
                </a:buClr>
                <a:buSzTx/>
                <a:buFont typeface="Arial" panose="020B0604020202020204" pitchFamily="34" charset="0"/>
                <a:buNone/>
                <a:tabLst/>
                <a:defRPr sz="900" b="1" i="0" kern="1200" baseline="0">
                  <a:solidFill>
                    <a:schemeClr val="tx2"/>
                  </a:solidFill>
                  <a:latin typeface="Trebuchet MS" panose="020B0603020202020204" pitchFamily="34" charset="0"/>
                  <a:ea typeface="+mn-ea"/>
                  <a:cs typeface="Arial" pitchFamily="34" charset="0"/>
                </a:defRPr>
              </a:lvl1pPr>
              <a:lvl2pPr marL="0" indent="0" algn="l" defTabSz="966246" rtl="0" eaLnBrk="1" latinLnBrk="0" hangingPunct="1">
                <a:lnSpc>
                  <a:spcPct val="100000"/>
                </a:lnSpc>
                <a:spcBef>
                  <a:spcPts val="600"/>
                </a:spcBef>
                <a:spcAft>
                  <a:spcPts val="0"/>
                </a:spcAft>
                <a:buClr>
                  <a:schemeClr val="accent4"/>
                </a:buClr>
                <a:buFont typeface="Arial" panose="020B0604020202020204" pitchFamily="34" charset="0"/>
                <a:buNone/>
                <a:defRPr sz="900" b="1" i="0" kern="1200" baseline="0">
                  <a:solidFill>
                    <a:schemeClr val="accent4"/>
                  </a:solidFill>
                  <a:latin typeface="Trebuchet MS" panose="020B0603020202020204" pitchFamily="34" charset="0"/>
                  <a:ea typeface="+mn-ea"/>
                  <a:cs typeface="Arial" pitchFamily="34" charset="0"/>
                </a:defRPr>
              </a:lvl2pPr>
              <a:lvl3pPr marL="0" indent="0" algn="l" defTabSz="966246" rtl="0" eaLnBrk="1" latinLnBrk="0" hangingPunct="1">
                <a:lnSpc>
                  <a:spcPct val="100000"/>
                </a:lnSpc>
                <a:spcBef>
                  <a:spcPts val="600"/>
                </a:spcBef>
                <a:spcAft>
                  <a:spcPts val="0"/>
                </a:spcAft>
                <a:buClr>
                  <a:schemeClr val="accent4"/>
                </a:buClr>
                <a:buFont typeface="Wingdings 2" panose="05020102010507070707" pitchFamily="18" charset="2"/>
                <a:buNone/>
                <a:defRPr sz="900" i="1" kern="1200">
                  <a:solidFill>
                    <a:schemeClr val="accent4"/>
                  </a:solidFill>
                  <a:latin typeface="Trebuchet MS" panose="020B0603020202020204" pitchFamily="34" charset="0"/>
                  <a:ea typeface="+mn-ea"/>
                  <a:cs typeface="Arial" pitchFamily="34" charset="0"/>
                </a:defRPr>
              </a:lvl3pPr>
              <a:lvl4pPr marL="0" indent="0" algn="l" defTabSz="966246" rtl="0" eaLnBrk="1" latinLnBrk="0" hangingPunct="1">
                <a:lnSpc>
                  <a:spcPct val="100000"/>
                </a:lnSpc>
                <a:spcBef>
                  <a:spcPts val="600"/>
                </a:spcBef>
                <a:spcAft>
                  <a:spcPts val="0"/>
                </a:spcAft>
                <a:buClr>
                  <a:schemeClr val="accent4"/>
                </a:buClr>
                <a:buFont typeface="Wingdings 2" panose="05020102010507070707" pitchFamily="18" charset="2"/>
                <a:buNone/>
                <a:defRPr sz="900" b="0" i="0" kern="1200">
                  <a:solidFill>
                    <a:schemeClr val="tx1"/>
                  </a:solidFill>
                  <a:latin typeface="Trebuchet MS" panose="020B0603020202020204" pitchFamily="34" charset="0"/>
                  <a:ea typeface="+mn-ea"/>
                  <a:cs typeface="Arial" pitchFamily="34" charset="0"/>
                </a:defRPr>
              </a:lvl4pPr>
              <a:lvl5pPr marL="144000" indent="-144000" algn="l" defTabSz="966246" rtl="0" eaLnBrk="1" latinLnBrk="0" hangingPunct="1">
                <a:lnSpc>
                  <a:spcPct val="100000"/>
                </a:lnSpc>
                <a:spcBef>
                  <a:spcPts val="600"/>
                </a:spcBef>
                <a:spcAft>
                  <a:spcPts val="0"/>
                </a:spcAft>
                <a:buClr>
                  <a:schemeClr val="tx2"/>
                </a:buClr>
                <a:buSzPct val="70000"/>
                <a:buFont typeface="Wingdings 3" panose="05040102010807070707" pitchFamily="18" charset="2"/>
                <a:buChar char=""/>
                <a:tabLst>
                  <a:tab pos="759913" algn="l"/>
                </a:tabLst>
                <a:defRPr sz="900" kern="1200">
                  <a:solidFill>
                    <a:schemeClr val="tx1"/>
                  </a:solidFill>
                  <a:latin typeface="Trebuchet MS" panose="020B0603020202020204" pitchFamily="34" charset="0"/>
                  <a:ea typeface="+mn-ea"/>
                  <a:cs typeface="Arial" pitchFamily="34" charset="0"/>
                </a:defRPr>
              </a:lvl5pPr>
              <a:lvl6pPr marL="288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baseline="0">
                  <a:solidFill>
                    <a:schemeClr val="tx1"/>
                  </a:solidFill>
                  <a:latin typeface="Trebuchet MS" panose="020B0603020202020204" pitchFamily="34" charset="0"/>
                  <a:ea typeface="+mn-ea"/>
                  <a:cs typeface="Arial" pitchFamily="34" charset="0"/>
                </a:defRPr>
              </a:lvl6pPr>
              <a:lvl7pPr marL="432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a:solidFill>
                    <a:schemeClr val="tx1"/>
                  </a:solidFill>
                  <a:latin typeface="Trebuchet MS" panose="020B0603020202020204" pitchFamily="34" charset="0"/>
                  <a:ea typeface="+mn-ea"/>
                  <a:cs typeface="Arial" pitchFamily="34" charset="0"/>
                </a:defRPr>
              </a:lvl7pPr>
              <a:lvl8pPr marL="576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a:solidFill>
                    <a:schemeClr val="tx1"/>
                  </a:solidFill>
                  <a:latin typeface="Trebuchet MS" panose="020B0603020202020204" pitchFamily="34" charset="0"/>
                  <a:ea typeface="+mn-ea"/>
                  <a:cs typeface="Arial" pitchFamily="34" charset="0"/>
                </a:defRPr>
              </a:lvl8pPr>
              <a:lvl9pPr marL="720000" indent="-144000" algn="l" defTabSz="966246" rtl="0" eaLnBrk="1" latinLnBrk="0" hangingPunct="1">
                <a:lnSpc>
                  <a:spcPct val="100000"/>
                </a:lnSpc>
                <a:spcBef>
                  <a:spcPts val="600"/>
                </a:spcBef>
                <a:spcAft>
                  <a:spcPts val="0"/>
                </a:spcAft>
                <a:buClr>
                  <a:schemeClr val="tx1"/>
                </a:buClr>
                <a:buFont typeface="Trebuchet MS" panose="020B0603020202020204" pitchFamily="34" charset="0"/>
                <a:buChar char="–"/>
                <a:defRPr sz="900" kern="1200" baseline="0">
                  <a:solidFill>
                    <a:schemeClr val="tx1"/>
                  </a:solidFill>
                  <a:latin typeface="Trebuchet MS" panose="020B0603020202020204" pitchFamily="34" charset="0"/>
                  <a:ea typeface="+mn-ea"/>
                  <a:cs typeface="Arial" pitchFamily="34" charset="0"/>
                </a:defRPr>
              </a:lvl9pPr>
            </a:lstStyle>
            <a:p>
              <a:r>
                <a:rPr lang="en-GB" sz="1200" dirty="0"/>
                <a:t>Negotiations finalized and purchase  agreement executed.</a:t>
              </a:r>
              <a:r>
                <a:rPr lang="en-GB" sz="1000" dirty="0"/>
                <a:t> </a:t>
              </a:r>
            </a:p>
            <a:p>
              <a:r>
                <a:rPr lang="en-GB" sz="1200" dirty="0">
                  <a:solidFill>
                    <a:srgbClr val="003976"/>
                  </a:solidFill>
                </a:rPr>
                <a:t>FDD assists with definitions of NWC and Debt</a:t>
              </a:r>
            </a:p>
          </p:txBody>
        </p:sp>
        <p:sp>
          <p:nvSpPr>
            <p:cNvPr id="22" name="Content Placeholder 4">
              <a:extLst>
                <a:ext uri="{FF2B5EF4-FFF2-40B4-BE49-F238E27FC236}">
                  <a16:creationId xmlns:a16="http://schemas.microsoft.com/office/drawing/2014/main" id="{6FA4021D-59D4-4671-97B8-402AAA2B4F7B}"/>
                </a:ext>
              </a:extLst>
            </p:cNvPr>
            <p:cNvSpPr txBox="1">
              <a:spLocks/>
            </p:cNvSpPr>
            <p:nvPr/>
          </p:nvSpPr>
          <p:spPr>
            <a:xfrm>
              <a:off x="928332" y="4677868"/>
              <a:ext cx="1639592" cy="2188247"/>
            </a:xfrm>
            <a:prstGeom prst="rect">
              <a:avLst/>
            </a:prstGeom>
            <a:grpFill/>
            <a:ln w="9525">
              <a:solidFill>
                <a:schemeClr val="accent6"/>
              </a:solidFill>
            </a:ln>
          </p:spPr>
          <p:txBody>
            <a:bodyPr vert="horz" lIns="67724" tIns="40019" rIns="0" bIns="0" numCol="1" spcCol="360000" rtlCol="0" anchor="t" anchorCtr="0">
              <a:noAutofit/>
            </a:bodyPr>
            <a:lstStyle>
              <a:lvl1pPr marL="0" marR="0" indent="0" algn="l" defTabSz="966246" rtl="0" eaLnBrk="1" fontAlgn="auto" latinLnBrk="0" hangingPunct="1">
                <a:lnSpc>
                  <a:spcPct val="100000"/>
                </a:lnSpc>
                <a:spcBef>
                  <a:spcPts val="600"/>
                </a:spcBef>
                <a:spcAft>
                  <a:spcPts val="0"/>
                </a:spcAft>
                <a:buClr>
                  <a:schemeClr val="accent4"/>
                </a:buClr>
                <a:buSzTx/>
                <a:buFont typeface="Arial" panose="020B0604020202020204" pitchFamily="34" charset="0"/>
                <a:buNone/>
                <a:tabLst/>
                <a:defRPr sz="900" b="1" i="0" kern="1200" baseline="0">
                  <a:solidFill>
                    <a:schemeClr val="tx2"/>
                  </a:solidFill>
                  <a:latin typeface="Trebuchet MS" panose="020B0603020202020204" pitchFamily="34" charset="0"/>
                  <a:ea typeface="+mn-ea"/>
                  <a:cs typeface="Arial" pitchFamily="34" charset="0"/>
                </a:defRPr>
              </a:lvl1pPr>
              <a:lvl2pPr marL="0" indent="0" algn="l" defTabSz="966246" rtl="0" eaLnBrk="1" latinLnBrk="0" hangingPunct="1">
                <a:lnSpc>
                  <a:spcPct val="100000"/>
                </a:lnSpc>
                <a:spcBef>
                  <a:spcPts val="600"/>
                </a:spcBef>
                <a:spcAft>
                  <a:spcPts val="0"/>
                </a:spcAft>
                <a:buClr>
                  <a:schemeClr val="accent4"/>
                </a:buClr>
                <a:buFont typeface="Arial" panose="020B0604020202020204" pitchFamily="34" charset="0"/>
                <a:buNone/>
                <a:defRPr sz="900" b="1" i="0" kern="1200" baseline="0">
                  <a:solidFill>
                    <a:schemeClr val="accent4"/>
                  </a:solidFill>
                  <a:latin typeface="Trebuchet MS" panose="020B0603020202020204" pitchFamily="34" charset="0"/>
                  <a:ea typeface="+mn-ea"/>
                  <a:cs typeface="Arial" pitchFamily="34" charset="0"/>
                </a:defRPr>
              </a:lvl2pPr>
              <a:lvl3pPr marL="0" indent="0" algn="l" defTabSz="966246" rtl="0" eaLnBrk="1" latinLnBrk="0" hangingPunct="1">
                <a:lnSpc>
                  <a:spcPct val="100000"/>
                </a:lnSpc>
                <a:spcBef>
                  <a:spcPts val="600"/>
                </a:spcBef>
                <a:spcAft>
                  <a:spcPts val="0"/>
                </a:spcAft>
                <a:buClr>
                  <a:schemeClr val="accent4"/>
                </a:buClr>
                <a:buFont typeface="Wingdings 2" panose="05020102010507070707" pitchFamily="18" charset="2"/>
                <a:buNone/>
                <a:defRPr sz="900" i="1" kern="1200">
                  <a:solidFill>
                    <a:schemeClr val="accent4"/>
                  </a:solidFill>
                  <a:latin typeface="Trebuchet MS" panose="020B0603020202020204" pitchFamily="34" charset="0"/>
                  <a:ea typeface="+mn-ea"/>
                  <a:cs typeface="Arial" pitchFamily="34" charset="0"/>
                </a:defRPr>
              </a:lvl3pPr>
              <a:lvl4pPr marL="0" indent="0" algn="l" defTabSz="966246" rtl="0" eaLnBrk="1" latinLnBrk="0" hangingPunct="1">
                <a:lnSpc>
                  <a:spcPct val="100000"/>
                </a:lnSpc>
                <a:spcBef>
                  <a:spcPts val="600"/>
                </a:spcBef>
                <a:spcAft>
                  <a:spcPts val="0"/>
                </a:spcAft>
                <a:buClr>
                  <a:schemeClr val="accent4"/>
                </a:buClr>
                <a:buFont typeface="Wingdings 2" panose="05020102010507070707" pitchFamily="18" charset="2"/>
                <a:buNone/>
                <a:defRPr sz="900" b="0" i="0" kern="1200">
                  <a:solidFill>
                    <a:schemeClr val="tx1"/>
                  </a:solidFill>
                  <a:latin typeface="Trebuchet MS" panose="020B0603020202020204" pitchFamily="34" charset="0"/>
                  <a:ea typeface="+mn-ea"/>
                  <a:cs typeface="Arial" pitchFamily="34" charset="0"/>
                </a:defRPr>
              </a:lvl4pPr>
              <a:lvl5pPr marL="144000" indent="-144000" algn="l" defTabSz="966246" rtl="0" eaLnBrk="1" latinLnBrk="0" hangingPunct="1">
                <a:lnSpc>
                  <a:spcPct val="100000"/>
                </a:lnSpc>
                <a:spcBef>
                  <a:spcPts val="600"/>
                </a:spcBef>
                <a:spcAft>
                  <a:spcPts val="0"/>
                </a:spcAft>
                <a:buClr>
                  <a:schemeClr val="tx2"/>
                </a:buClr>
                <a:buSzPct val="70000"/>
                <a:buFont typeface="Wingdings 3" panose="05040102010807070707" pitchFamily="18" charset="2"/>
                <a:buChar char=""/>
                <a:tabLst>
                  <a:tab pos="759913" algn="l"/>
                </a:tabLst>
                <a:defRPr sz="900" kern="1200">
                  <a:solidFill>
                    <a:schemeClr val="tx1"/>
                  </a:solidFill>
                  <a:latin typeface="Trebuchet MS" panose="020B0603020202020204" pitchFamily="34" charset="0"/>
                  <a:ea typeface="+mn-ea"/>
                  <a:cs typeface="Arial" pitchFamily="34" charset="0"/>
                </a:defRPr>
              </a:lvl5pPr>
              <a:lvl6pPr marL="288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baseline="0">
                  <a:solidFill>
                    <a:schemeClr val="tx1"/>
                  </a:solidFill>
                  <a:latin typeface="Trebuchet MS" panose="020B0603020202020204" pitchFamily="34" charset="0"/>
                  <a:ea typeface="+mn-ea"/>
                  <a:cs typeface="Arial" pitchFamily="34" charset="0"/>
                </a:defRPr>
              </a:lvl6pPr>
              <a:lvl7pPr marL="432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a:solidFill>
                    <a:schemeClr val="tx1"/>
                  </a:solidFill>
                  <a:latin typeface="Trebuchet MS" panose="020B0603020202020204" pitchFamily="34" charset="0"/>
                  <a:ea typeface="+mn-ea"/>
                  <a:cs typeface="Arial" pitchFamily="34" charset="0"/>
                </a:defRPr>
              </a:lvl7pPr>
              <a:lvl8pPr marL="576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a:solidFill>
                    <a:schemeClr val="tx1"/>
                  </a:solidFill>
                  <a:latin typeface="Trebuchet MS" panose="020B0603020202020204" pitchFamily="34" charset="0"/>
                  <a:ea typeface="+mn-ea"/>
                  <a:cs typeface="Arial" pitchFamily="34" charset="0"/>
                </a:defRPr>
              </a:lvl8pPr>
              <a:lvl9pPr marL="720000" indent="-144000" algn="l" defTabSz="966246" rtl="0" eaLnBrk="1" latinLnBrk="0" hangingPunct="1">
                <a:lnSpc>
                  <a:spcPct val="100000"/>
                </a:lnSpc>
                <a:spcBef>
                  <a:spcPts val="600"/>
                </a:spcBef>
                <a:spcAft>
                  <a:spcPts val="0"/>
                </a:spcAft>
                <a:buClr>
                  <a:schemeClr val="tx1"/>
                </a:buClr>
                <a:buFont typeface="Trebuchet MS" panose="020B0603020202020204" pitchFamily="34" charset="0"/>
                <a:buChar char="–"/>
                <a:defRPr sz="900" kern="1200" baseline="0">
                  <a:solidFill>
                    <a:schemeClr val="tx1"/>
                  </a:solidFill>
                  <a:latin typeface="Trebuchet MS" panose="020B0603020202020204" pitchFamily="34" charset="0"/>
                  <a:ea typeface="+mn-ea"/>
                  <a:cs typeface="Arial" pitchFamily="34" charset="0"/>
                </a:defRPr>
              </a:lvl9pPr>
            </a:lstStyle>
            <a:p>
              <a:r>
                <a:rPr lang="en-GB" sz="1200" dirty="0">
                  <a:solidFill>
                    <a:srgbClr val="003976"/>
                  </a:solidFill>
                </a:rPr>
                <a:t>Sell-side Transaction Advisory Services Selected</a:t>
              </a:r>
            </a:p>
            <a:p>
              <a:pPr marL="171450" indent="-171450">
                <a:buFont typeface="Arial" panose="020B0604020202020204" pitchFamily="34" charset="0"/>
                <a:buChar char="•"/>
              </a:pPr>
              <a:r>
                <a:rPr lang="en-GB" sz="1200" dirty="0">
                  <a:solidFill>
                    <a:srgbClr val="003976"/>
                  </a:solidFill>
                </a:rPr>
                <a:t>FDD </a:t>
              </a:r>
            </a:p>
            <a:p>
              <a:pPr marL="171450" indent="-171450">
                <a:buFont typeface="Arial" panose="020B0604020202020204" pitchFamily="34" charset="0"/>
                <a:buChar char="•"/>
              </a:pPr>
              <a:r>
                <a:rPr lang="en-GB" sz="1200" dirty="0">
                  <a:solidFill>
                    <a:srgbClr val="003976"/>
                  </a:solidFill>
                </a:rPr>
                <a:t>Tax </a:t>
              </a:r>
            </a:p>
            <a:p>
              <a:pPr marL="171450" indent="-171450">
                <a:buFont typeface="Arial" panose="020B0604020202020204" pitchFamily="34" charset="0"/>
                <a:buChar char="•"/>
              </a:pPr>
              <a:r>
                <a:rPr lang="en-GB" sz="1200" dirty="0">
                  <a:solidFill>
                    <a:srgbClr val="003976"/>
                  </a:solidFill>
                </a:rPr>
                <a:t>Legal</a:t>
              </a:r>
            </a:p>
            <a:p>
              <a:pPr marL="171450" indent="-171450">
                <a:buFont typeface="Arial" panose="020B0604020202020204" pitchFamily="34" charset="0"/>
                <a:buChar char="•"/>
              </a:pPr>
              <a:r>
                <a:rPr lang="en-GB" sz="1200" dirty="0">
                  <a:solidFill>
                    <a:srgbClr val="003976"/>
                  </a:solidFill>
                </a:rPr>
                <a:t>Others</a:t>
              </a:r>
            </a:p>
          </p:txBody>
        </p:sp>
        <p:sp>
          <p:nvSpPr>
            <p:cNvPr id="23" name="Content Placeholder 4">
              <a:extLst>
                <a:ext uri="{FF2B5EF4-FFF2-40B4-BE49-F238E27FC236}">
                  <a16:creationId xmlns:a16="http://schemas.microsoft.com/office/drawing/2014/main" id="{F9E39E22-25C2-4901-A09E-414088519F8C}"/>
                </a:ext>
              </a:extLst>
            </p:cNvPr>
            <p:cNvSpPr txBox="1">
              <a:spLocks/>
            </p:cNvSpPr>
            <p:nvPr/>
          </p:nvSpPr>
          <p:spPr>
            <a:xfrm>
              <a:off x="3431489" y="5001774"/>
              <a:ext cx="1555692" cy="2755460"/>
            </a:xfrm>
            <a:prstGeom prst="rect">
              <a:avLst/>
            </a:prstGeom>
            <a:grpFill/>
            <a:ln>
              <a:solidFill>
                <a:schemeClr val="accent6"/>
              </a:solidFill>
            </a:ln>
          </p:spPr>
          <p:txBody>
            <a:bodyPr vert="horz" lIns="67724" tIns="40019" rIns="0" bIns="0" numCol="1" spcCol="360000" rtlCol="0" anchor="t" anchorCtr="0">
              <a:noAutofit/>
            </a:bodyPr>
            <a:lstStyle>
              <a:lvl1pPr marL="0" marR="0" indent="0" algn="l" defTabSz="966246" rtl="0" eaLnBrk="1" fontAlgn="auto" latinLnBrk="0" hangingPunct="1">
                <a:lnSpc>
                  <a:spcPct val="100000"/>
                </a:lnSpc>
                <a:spcBef>
                  <a:spcPts val="600"/>
                </a:spcBef>
                <a:spcAft>
                  <a:spcPts val="0"/>
                </a:spcAft>
                <a:buClr>
                  <a:schemeClr val="accent4"/>
                </a:buClr>
                <a:buSzTx/>
                <a:buFont typeface="Arial" panose="020B0604020202020204" pitchFamily="34" charset="0"/>
                <a:buNone/>
                <a:tabLst/>
                <a:defRPr sz="900" b="1" i="0" kern="1200" baseline="0">
                  <a:solidFill>
                    <a:schemeClr val="tx2"/>
                  </a:solidFill>
                  <a:latin typeface="Trebuchet MS" panose="020B0603020202020204" pitchFamily="34" charset="0"/>
                  <a:ea typeface="+mn-ea"/>
                  <a:cs typeface="Arial" pitchFamily="34" charset="0"/>
                </a:defRPr>
              </a:lvl1pPr>
              <a:lvl2pPr marL="0" indent="0" algn="l" defTabSz="966246" rtl="0" eaLnBrk="1" latinLnBrk="0" hangingPunct="1">
                <a:lnSpc>
                  <a:spcPct val="100000"/>
                </a:lnSpc>
                <a:spcBef>
                  <a:spcPts val="600"/>
                </a:spcBef>
                <a:spcAft>
                  <a:spcPts val="0"/>
                </a:spcAft>
                <a:buClr>
                  <a:schemeClr val="accent4"/>
                </a:buClr>
                <a:buFont typeface="Arial" panose="020B0604020202020204" pitchFamily="34" charset="0"/>
                <a:buNone/>
                <a:defRPr sz="900" b="1" i="0" kern="1200" baseline="0">
                  <a:solidFill>
                    <a:schemeClr val="accent4"/>
                  </a:solidFill>
                  <a:latin typeface="Trebuchet MS" panose="020B0603020202020204" pitchFamily="34" charset="0"/>
                  <a:ea typeface="+mn-ea"/>
                  <a:cs typeface="Arial" pitchFamily="34" charset="0"/>
                </a:defRPr>
              </a:lvl2pPr>
              <a:lvl3pPr marL="0" indent="0" algn="l" defTabSz="966246" rtl="0" eaLnBrk="1" latinLnBrk="0" hangingPunct="1">
                <a:lnSpc>
                  <a:spcPct val="100000"/>
                </a:lnSpc>
                <a:spcBef>
                  <a:spcPts val="600"/>
                </a:spcBef>
                <a:spcAft>
                  <a:spcPts val="0"/>
                </a:spcAft>
                <a:buClr>
                  <a:schemeClr val="accent4"/>
                </a:buClr>
                <a:buFont typeface="Wingdings 2" panose="05020102010507070707" pitchFamily="18" charset="2"/>
                <a:buNone/>
                <a:defRPr sz="900" i="1" kern="1200">
                  <a:solidFill>
                    <a:schemeClr val="accent4"/>
                  </a:solidFill>
                  <a:latin typeface="Trebuchet MS" panose="020B0603020202020204" pitchFamily="34" charset="0"/>
                  <a:ea typeface="+mn-ea"/>
                  <a:cs typeface="Arial" pitchFamily="34" charset="0"/>
                </a:defRPr>
              </a:lvl3pPr>
              <a:lvl4pPr marL="0" indent="0" algn="l" defTabSz="966246" rtl="0" eaLnBrk="1" latinLnBrk="0" hangingPunct="1">
                <a:lnSpc>
                  <a:spcPct val="100000"/>
                </a:lnSpc>
                <a:spcBef>
                  <a:spcPts val="600"/>
                </a:spcBef>
                <a:spcAft>
                  <a:spcPts val="0"/>
                </a:spcAft>
                <a:buClr>
                  <a:schemeClr val="accent4"/>
                </a:buClr>
                <a:buFont typeface="Wingdings 2" panose="05020102010507070707" pitchFamily="18" charset="2"/>
                <a:buNone/>
                <a:defRPr sz="900" b="0" i="0" kern="1200">
                  <a:solidFill>
                    <a:schemeClr val="tx1"/>
                  </a:solidFill>
                  <a:latin typeface="Trebuchet MS" panose="020B0603020202020204" pitchFamily="34" charset="0"/>
                  <a:ea typeface="+mn-ea"/>
                  <a:cs typeface="Arial" pitchFamily="34" charset="0"/>
                </a:defRPr>
              </a:lvl4pPr>
              <a:lvl5pPr marL="144000" indent="-144000" algn="l" defTabSz="966246" rtl="0" eaLnBrk="1" latinLnBrk="0" hangingPunct="1">
                <a:lnSpc>
                  <a:spcPct val="100000"/>
                </a:lnSpc>
                <a:spcBef>
                  <a:spcPts val="600"/>
                </a:spcBef>
                <a:spcAft>
                  <a:spcPts val="0"/>
                </a:spcAft>
                <a:buClr>
                  <a:schemeClr val="tx2"/>
                </a:buClr>
                <a:buSzPct val="70000"/>
                <a:buFont typeface="Wingdings 3" panose="05040102010807070707" pitchFamily="18" charset="2"/>
                <a:buChar char=""/>
                <a:tabLst>
                  <a:tab pos="759913" algn="l"/>
                </a:tabLst>
                <a:defRPr sz="900" kern="1200">
                  <a:solidFill>
                    <a:schemeClr val="tx1"/>
                  </a:solidFill>
                  <a:latin typeface="Trebuchet MS" panose="020B0603020202020204" pitchFamily="34" charset="0"/>
                  <a:ea typeface="+mn-ea"/>
                  <a:cs typeface="Arial" pitchFamily="34" charset="0"/>
                </a:defRPr>
              </a:lvl5pPr>
              <a:lvl6pPr marL="288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baseline="0">
                  <a:solidFill>
                    <a:schemeClr val="tx1"/>
                  </a:solidFill>
                  <a:latin typeface="Trebuchet MS" panose="020B0603020202020204" pitchFamily="34" charset="0"/>
                  <a:ea typeface="+mn-ea"/>
                  <a:cs typeface="Arial" pitchFamily="34" charset="0"/>
                </a:defRPr>
              </a:lvl6pPr>
              <a:lvl7pPr marL="432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a:solidFill>
                    <a:schemeClr val="tx1"/>
                  </a:solidFill>
                  <a:latin typeface="Trebuchet MS" panose="020B0603020202020204" pitchFamily="34" charset="0"/>
                  <a:ea typeface="+mn-ea"/>
                  <a:cs typeface="Arial" pitchFamily="34" charset="0"/>
                </a:defRPr>
              </a:lvl7pPr>
              <a:lvl8pPr marL="576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a:solidFill>
                    <a:schemeClr val="tx1"/>
                  </a:solidFill>
                  <a:latin typeface="Trebuchet MS" panose="020B0603020202020204" pitchFamily="34" charset="0"/>
                  <a:ea typeface="+mn-ea"/>
                  <a:cs typeface="Arial" pitchFamily="34" charset="0"/>
                </a:defRPr>
              </a:lvl8pPr>
              <a:lvl9pPr marL="720000" indent="-144000" algn="l" defTabSz="966246" rtl="0" eaLnBrk="1" latinLnBrk="0" hangingPunct="1">
                <a:lnSpc>
                  <a:spcPct val="100000"/>
                </a:lnSpc>
                <a:spcBef>
                  <a:spcPts val="600"/>
                </a:spcBef>
                <a:spcAft>
                  <a:spcPts val="0"/>
                </a:spcAft>
                <a:buClr>
                  <a:schemeClr val="tx1"/>
                </a:buClr>
                <a:buFont typeface="Trebuchet MS" panose="020B0603020202020204" pitchFamily="34" charset="0"/>
                <a:buChar char="–"/>
                <a:defRPr sz="900" kern="1200" baseline="0">
                  <a:solidFill>
                    <a:schemeClr val="tx1"/>
                  </a:solidFill>
                  <a:latin typeface="Trebuchet MS" panose="020B0603020202020204" pitchFamily="34" charset="0"/>
                  <a:ea typeface="+mn-ea"/>
                  <a:cs typeface="Arial" pitchFamily="34" charset="0"/>
                </a:defRPr>
              </a:lvl9pPr>
            </a:lstStyle>
            <a:p>
              <a:r>
                <a:rPr lang="en-GB" sz="1200" dirty="0"/>
                <a:t>Field is narrowed to serious potential buyers, at times requiring an Indication of Interest (“</a:t>
              </a:r>
              <a:r>
                <a:rPr lang="en-GB" sz="1200" dirty="0" err="1"/>
                <a:t>IoI</a:t>
              </a:r>
              <a:r>
                <a:rPr lang="en-GB" sz="1200" dirty="0"/>
                <a:t>”) and bankers/Company release Confidential Information Memorandum (“CIM”).     </a:t>
              </a:r>
            </a:p>
            <a:p>
              <a:r>
                <a:rPr lang="en-GB" sz="1200" dirty="0">
                  <a:solidFill>
                    <a:srgbClr val="003976"/>
                  </a:solidFill>
                </a:rPr>
                <a:t>Sell-side FDD figures are included in CIM</a:t>
              </a:r>
            </a:p>
          </p:txBody>
        </p:sp>
      </p:grpSp>
      <p:sp>
        <p:nvSpPr>
          <p:cNvPr id="24" name="Content Placeholder 4">
            <a:extLst>
              <a:ext uri="{FF2B5EF4-FFF2-40B4-BE49-F238E27FC236}">
                <a16:creationId xmlns:a16="http://schemas.microsoft.com/office/drawing/2014/main" id="{82424EE7-F2C6-4B75-80C8-E7119082E79A}"/>
              </a:ext>
            </a:extLst>
          </p:cNvPr>
          <p:cNvSpPr txBox="1">
            <a:spLocks/>
          </p:cNvSpPr>
          <p:nvPr>
            <p:custDataLst>
              <p:tags r:id="rId11"/>
            </p:custDataLst>
          </p:nvPr>
        </p:nvSpPr>
        <p:spPr>
          <a:xfrm>
            <a:off x="6016330" y="3529977"/>
            <a:ext cx="2031508" cy="1851647"/>
          </a:xfrm>
          <a:prstGeom prst="rect">
            <a:avLst/>
          </a:prstGeom>
          <a:noFill/>
          <a:ln w="9525">
            <a:solidFill>
              <a:schemeClr val="accent6"/>
            </a:solidFill>
          </a:ln>
        </p:spPr>
        <p:txBody>
          <a:bodyPr vert="horz" lIns="67724" tIns="40019" rIns="0" bIns="0" numCol="1" spcCol="360000" rtlCol="0" anchor="t" anchorCtr="0">
            <a:noAutofit/>
          </a:bodyPr>
          <a:lstStyle>
            <a:lvl1pPr marL="0" marR="0" indent="0" algn="l" defTabSz="966246" rtl="0" eaLnBrk="1" fontAlgn="auto" latinLnBrk="0" hangingPunct="1">
              <a:lnSpc>
                <a:spcPct val="100000"/>
              </a:lnSpc>
              <a:spcBef>
                <a:spcPts val="600"/>
              </a:spcBef>
              <a:spcAft>
                <a:spcPts val="0"/>
              </a:spcAft>
              <a:buClr>
                <a:schemeClr val="accent4"/>
              </a:buClr>
              <a:buSzTx/>
              <a:buFont typeface="Arial" panose="020B0604020202020204" pitchFamily="34" charset="0"/>
              <a:buNone/>
              <a:tabLst/>
              <a:defRPr sz="900" b="1" i="0" kern="1200" baseline="0">
                <a:solidFill>
                  <a:schemeClr val="tx2"/>
                </a:solidFill>
                <a:latin typeface="Trebuchet MS" panose="020B0603020202020204" pitchFamily="34" charset="0"/>
                <a:ea typeface="+mn-ea"/>
                <a:cs typeface="Arial" pitchFamily="34" charset="0"/>
              </a:defRPr>
            </a:lvl1pPr>
            <a:lvl2pPr marL="0" indent="0" algn="l" defTabSz="966246" rtl="0" eaLnBrk="1" latinLnBrk="0" hangingPunct="1">
              <a:lnSpc>
                <a:spcPct val="100000"/>
              </a:lnSpc>
              <a:spcBef>
                <a:spcPts val="600"/>
              </a:spcBef>
              <a:spcAft>
                <a:spcPts val="0"/>
              </a:spcAft>
              <a:buClr>
                <a:schemeClr val="accent4"/>
              </a:buClr>
              <a:buFont typeface="Arial" panose="020B0604020202020204" pitchFamily="34" charset="0"/>
              <a:buNone/>
              <a:defRPr sz="900" b="1" i="0" kern="1200" baseline="0">
                <a:solidFill>
                  <a:schemeClr val="accent4"/>
                </a:solidFill>
                <a:latin typeface="Trebuchet MS" panose="020B0603020202020204" pitchFamily="34" charset="0"/>
                <a:ea typeface="+mn-ea"/>
                <a:cs typeface="Arial" pitchFamily="34" charset="0"/>
              </a:defRPr>
            </a:lvl2pPr>
            <a:lvl3pPr marL="0" indent="0" algn="l" defTabSz="966246" rtl="0" eaLnBrk="1" latinLnBrk="0" hangingPunct="1">
              <a:lnSpc>
                <a:spcPct val="100000"/>
              </a:lnSpc>
              <a:spcBef>
                <a:spcPts val="600"/>
              </a:spcBef>
              <a:spcAft>
                <a:spcPts val="0"/>
              </a:spcAft>
              <a:buClr>
                <a:schemeClr val="accent4"/>
              </a:buClr>
              <a:buFont typeface="Wingdings 2" panose="05020102010507070707" pitchFamily="18" charset="2"/>
              <a:buNone/>
              <a:defRPr sz="900" i="1" kern="1200">
                <a:solidFill>
                  <a:schemeClr val="accent4"/>
                </a:solidFill>
                <a:latin typeface="Trebuchet MS" panose="020B0603020202020204" pitchFamily="34" charset="0"/>
                <a:ea typeface="+mn-ea"/>
                <a:cs typeface="Arial" pitchFamily="34" charset="0"/>
              </a:defRPr>
            </a:lvl3pPr>
            <a:lvl4pPr marL="0" indent="0" algn="l" defTabSz="966246" rtl="0" eaLnBrk="1" latinLnBrk="0" hangingPunct="1">
              <a:lnSpc>
                <a:spcPct val="100000"/>
              </a:lnSpc>
              <a:spcBef>
                <a:spcPts val="600"/>
              </a:spcBef>
              <a:spcAft>
                <a:spcPts val="0"/>
              </a:spcAft>
              <a:buClr>
                <a:schemeClr val="accent4"/>
              </a:buClr>
              <a:buFont typeface="Wingdings 2" panose="05020102010507070707" pitchFamily="18" charset="2"/>
              <a:buNone/>
              <a:defRPr sz="900" b="0" i="0" kern="1200">
                <a:solidFill>
                  <a:schemeClr val="tx1"/>
                </a:solidFill>
                <a:latin typeface="Trebuchet MS" panose="020B0603020202020204" pitchFamily="34" charset="0"/>
                <a:ea typeface="+mn-ea"/>
                <a:cs typeface="Arial" pitchFamily="34" charset="0"/>
              </a:defRPr>
            </a:lvl4pPr>
            <a:lvl5pPr marL="144000" indent="-144000" algn="l" defTabSz="966246" rtl="0" eaLnBrk="1" latinLnBrk="0" hangingPunct="1">
              <a:lnSpc>
                <a:spcPct val="100000"/>
              </a:lnSpc>
              <a:spcBef>
                <a:spcPts val="600"/>
              </a:spcBef>
              <a:spcAft>
                <a:spcPts val="0"/>
              </a:spcAft>
              <a:buClr>
                <a:schemeClr val="tx2"/>
              </a:buClr>
              <a:buSzPct val="70000"/>
              <a:buFont typeface="Wingdings 3" panose="05040102010807070707" pitchFamily="18" charset="2"/>
              <a:buChar char=""/>
              <a:tabLst>
                <a:tab pos="759913" algn="l"/>
              </a:tabLst>
              <a:defRPr sz="900" kern="1200">
                <a:solidFill>
                  <a:schemeClr val="tx1"/>
                </a:solidFill>
                <a:latin typeface="Trebuchet MS" panose="020B0603020202020204" pitchFamily="34" charset="0"/>
                <a:ea typeface="+mn-ea"/>
                <a:cs typeface="Arial" pitchFamily="34" charset="0"/>
              </a:defRPr>
            </a:lvl5pPr>
            <a:lvl6pPr marL="288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baseline="0">
                <a:solidFill>
                  <a:schemeClr val="tx1"/>
                </a:solidFill>
                <a:latin typeface="Trebuchet MS" panose="020B0603020202020204" pitchFamily="34" charset="0"/>
                <a:ea typeface="+mn-ea"/>
                <a:cs typeface="Arial" pitchFamily="34" charset="0"/>
              </a:defRPr>
            </a:lvl6pPr>
            <a:lvl7pPr marL="432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a:solidFill>
                  <a:schemeClr val="tx1"/>
                </a:solidFill>
                <a:latin typeface="Trebuchet MS" panose="020B0603020202020204" pitchFamily="34" charset="0"/>
                <a:ea typeface="+mn-ea"/>
                <a:cs typeface="Arial" pitchFamily="34" charset="0"/>
              </a:defRPr>
            </a:lvl7pPr>
            <a:lvl8pPr marL="576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a:solidFill>
                  <a:schemeClr val="tx1"/>
                </a:solidFill>
                <a:latin typeface="Trebuchet MS" panose="020B0603020202020204" pitchFamily="34" charset="0"/>
                <a:ea typeface="+mn-ea"/>
                <a:cs typeface="Arial" pitchFamily="34" charset="0"/>
              </a:defRPr>
            </a:lvl8pPr>
            <a:lvl9pPr marL="720000" indent="-144000" algn="l" defTabSz="966246" rtl="0" eaLnBrk="1" latinLnBrk="0" hangingPunct="1">
              <a:lnSpc>
                <a:spcPct val="100000"/>
              </a:lnSpc>
              <a:spcBef>
                <a:spcPts val="600"/>
              </a:spcBef>
              <a:spcAft>
                <a:spcPts val="0"/>
              </a:spcAft>
              <a:buClr>
                <a:schemeClr val="tx1"/>
              </a:buClr>
              <a:buFont typeface="Trebuchet MS" panose="020B0603020202020204" pitchFamily="34" charset="0"/>
              <a:buChar char="–"/>
              <a:defRPr sz="900" kern="1200" baseline="0">
                <a:solidFill>
                  <a:schemeClr val="tx1"/>
                </a:solidFill>
                <a:latin typeface="Trebuchet MS" panose="020B0603020202020204" pitchFamily="34" charset="0"/>
                <a:ea typeface="+mn-ea"/>
                <a:cs typeface="Arial" pitchFamily="34" charset="0"/>
              </a:defRPr>
            </a:lvl9pPr>
          </a:lstStyle>
          <a:p>
            <a:r>
              <a:rPr lang="en-GB" sz="1000" dirty="0">
                <a:solidFill>
                  <a:schemeClr val="accent2"/>
                </a:solidFill>
              </a:rPr>
              <a:t>Buy-Side Transaction Advisory Services Selected</a:t>
            </a:r>
          </a:p>
          <a:p>
            <a:pPr marL="171450" indent="-171450">
              <a:buFont typeface="Arial" panose="020B0604020202020204" pitchFamily="34" charset="0"/>
              <a:buChar char="•"/>
            </a:pPr>
            <a:r>
              <a:rPr lang="en-GB" sz="1000" dirty="0">
                <a:solidFill>
                  <a:schemeClr val="accent2"/>
                </a:solidFill>
              </a:rPr>
              <a:t>FDD </a:t>
            </a:r>
          </a:p>
          <a:p>
            <a:pPr marL="171450" indent="-171450">
              <a:buFont typeface="Arial" panose="020B0604020202020204" pitchFamily="34" charset="0"/>
              <a:buChar char="•"/>
            </a:pPr>
            <a:r>
              <a:rPr lang="en-GB" sz="1000" dirty="0">
                <a:solidFill>
                  <a:schemeClr val="accent2"/>
                </a:solidFill>
              </a:rPr>
              <a:t>Tax </a:t>
            </a:r>
          </a:p>
          <a:p>
            <a:pPr marL="171450" indent="-171450">
              <a:buFont typeface="Arial" panose="020B0604020202020204" pitchFamily="34" charset="0"/>
              <a:buChar char="•"/>
            </a:pPr>
            <a:r>
              <a:rPr lang="en-GB" sz="1000" dirty="0">
                <a:solidFill>
                  <a:schemeClr val="accent2"/>
                </a:solidFill>
              </a:rPr>
              <a:t>Legal</a:t>
            </a:r>
          </a:p>
          <a:p>
            <a:pPr marL="171450" indent="-171450">
              <a:buFont typeface="Arial" panose="020B0604020202020204" pitchFamily="34" charset="0"/>
              <a:buChar char="•"/>
            </a:pPr>
            <a:r>
              <a:rPr lang="en-GB" sz="1000" dirty="0">
                <a:solidFill>
                  <a:schemeClr val="accent2"/>
                </a:solidFill>
              </a:rPr>
              <a:t>Environmental</a:t>
            </a:r>
          </a:p>
          <a:p>
            <a:pPr marL="171450" indent="-171450">
              <a:buFont typeface="Arial" panose="020B0604020202020204" pitchFamily="34" charset="0"/>
              <a:buChar char="•"/>
            </a:pPr>
            <a:r>
              <a:rPr lang="en-GB" sz="1000" dirty="0">
                <a:solidFill>
                  <a:schemeClr val="accent2"/>
                </a:solidFill>
              </a:rPr>
              <a:t>People/HR</a:t>
            </a:r>
          </a:p>
          <a:p>
            <a:pPr marL="171450" indent="-171450">
              <a:buFont typeface="Arial" panose="020B0604020202020204" pitchFamily="34" charset="0"/>
              <a:buChar char="•"/>
            </a:pPr>
            <a:r>
              <a:rPr lang="en-GB" sz="1000" dirty="0">
                <a:solidFill>
                  <a:schemeClr val="accent2"/>
                </a:solidFill>
              </a:rPr>
              <a:t>Others</a:t>
            </a:r>
          </a:p>
        </p:txBody>
      </p:sp>
      <p:cxnSp>
        <p:nvCxnSpPr>
          <p:cNvPr id="25" name="Marker">
            <a:extLst>
              <a:ext uri="{FF2B5EF4-FFF2-40B4-BE49-F238E27FC236}">
                <a16:creationId xmlns:a16="http://schemas.microsoft.com/office/drawing/2014/main" id="{D5C39DA7-7134-480E-9E44-31F0270DF5BE}"/>
              </a:ext>
            </a:extLst>
          </p:cNvPr>
          <p:cNvCxnSpPr>
            <a:cxnSpLocks/>
          </p:cNvCxnSpPr>
          <p:nvPr>
            <p:custDataLst>
              <p:tags r:id="rId12"/>
            </p:custDataLst>
          </p:nvPr>
        </p:nvCxnSpPr>
        <p:spPr bwMode="gray">
          <a:xfrm>
            <a:off x="698057" y="3196212"/>
            <a:ext cx="0" cy="1016057"/>
          </a:xfrm>
          <a:prstGeom prst="straightConnector1">
            <a:avLst/>
          </a:prstGeom>
          <a:ln w="6350">
            <a:solidFill>
              <a:schemeClr val="accent2"/>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26" name="Marker">
            <a:extLst>
              <a:ext uri="{FF2B5EF4-FFF2-40B4-BE49-F238E27FC236}">
                <a16:creationId xmlns:a16="http://schemas.microsoft.com/office/drawing/2014/main" id="{01C6286A-28DF-4583-A1B5-E6E61267B18B}"/>
              </a:ext>
            </a:extLst>
          </p:cNvPr>
          <p:cNvCxnSpPr>
            <a:cxnSpLocks/>
          </p:cNvCxnSpPr>
          <p:nvPr>
            <p:custDataLst>
              <p:tags r:id="rId13"/>
            </p:custDataLst>
          </p:nvPr>
        </p:nvCxnSpPr>
        <p:spPr bwMode="gray">
          <a:xfrm flipV="1">
            <a:off x="602737" y="1836587"/>
            <a:ext cx="0" cy="837430"/>
          </a:xfrm>
          <a:prstGeom prst="straightConnector1">
            <a:avLst/>
          </a:prstGeom>
          <a:ln w="6350">
            <a:solidFill>
              <a:schemeClr val="accent2"/>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27" name="Marker">
            <a:extLst>
              <a:ext uri="{FF2B5EF4-FFF2-40B4-BE49-F238E27FC236}">
                <a16:creationId xmlns:a16="http://schemas.microsoft.com/office/drawing/2014/main" id="{600E7976-66F5-48E7-B91C-9E48006A89AB}"/>
              </a:ext>
            </a:extLst>
          </p:cNvPr>
          <p:cNvCxnSpPr>
            <a:cxnSpLocks/>
          </p:cNvCxnSpPr>
          <p:nvPr>
            <p:custDataLst>
              <p:tags r:id="rId14"/>
            </p:custDataLst>
          </p:nvPr>
        </p:nvCxnSpPr>
        <p:spPr bwMode="gray">
          <a:xfrm>
            <a:off x="9798901" y="3234311"/>
            <a:ext cx="0" cy="1182581"/>
          </a:xfrm>
          <a:prstGeom prst="straightConnector1">
            <a:avLst/>
          </a:prstGeom>
          <a:ln w="6350">
            <a:solidFill>
              <a:schemeClr val="accent2"/>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28" name="Content Placeholder 4">
            <a:extLst>
              <a:ext uri="{FF2B5EF4-FFF2-40B4-BE49-F238E27FC236}">
                <a16:creationId xmlns:a16="http://schemas.microsoft.com/office/drawing/2014/main" id="{8CBDCA80-A5C2-490E-9A6E-1295B5D94E9F}"/>
              </a:ext>
            </a:extLst>
          </p:cNvPr>
          <p:cNvSpPr txBox="1">
            <a:spLocks/>
          </p:cNvSpPr>
          <p:nvPr>
            <p:custDataLst>
              <p:tags r:id="rId15"/>
            </p:custDataLst>
          </p:nvPr>
        </p:nvSpPr>
        <p:spPr>
          <a:xfrm>
            <a:off x="9861360" y="3484368"/>
            <a:ext cx="1929276" cy="1999617"/>
          </a:xfrm>
          <a:prstGeom prst="rect">
            <a:avLst/>
          </a:prstGeom>
          <a:noFill/>
          <a:ln>
            <a:solidFill>
              <a:schemeClr val="accent1"/>
            </a:solidFill>
          </a:ln>
        </p:spPr>
        <p:txBody>
          <a:bodyPr vert="horz" lIns="67724" tIns="40019" rIns="0" bIns="0" numCol="1" spcCol="360000" rtlCol="0" anchor="t" anchorCtr="0">
            <a:noAutofit/>
          </a:bodyPr>
          <a:lstStyle>
            <a:lvl1pPr marL="0" marR="0" indent="0" algn="l" defTabSz="966246" rtl="0" eaLnBrk="1" fontAlgn="auto" latinLnBrk="0" hangingPunct="1">
              <a:lnSpc>
                <a:spcPct val="100000"/>
              </a:lnSpc>
              <a:spcBef>
                <a:spcPts val="600"/>
              </a:spcBef>
              <a:spcAft>
                <a:spcPts val="0"/>
              </a:spcAft>
              <a:buClr>
                <a:schemeClr val="accent4"/>
              </a:buClr>
              <a:buSzTx/>
              <a:buFont typeface="Arial" panose="020B0604020202020204" pitchFamily="34" charset="0"/>
              <a:buNone/>
              <a:tabLst/>
              <a:defRPr sz="900" b="1" i="0" kern="1200" baseline="0">
                <a:solidFill>
                  <a:schemeClr val="tx2"/>
                </a:solidFill>
                <a:latin typeface="Trebuchet MS" panose="020B0603020202020204" pitchFamily="34" charset="0"/>
                <a:ea typeface="+mn-ea"/>
                <a:cs typeface="Arial" pitchFamily="34" charset="0"/>
              </a:defRPr>
            </a:lvl1pPr>
            <a:lvl2pPr marL="0" indent="0" algn="l" defTabSz="966246" rtl="0" eaLnBrk="1" latinLnBrk="0" hangingPunct="1">
              <a:lnSpc>
                <a:spcPct val="100000"/>
              </a:lnSpc>
              <a:spcBef>
                <a:spcPts val="600"/>
              </a:spcBef>
              <a:spcAft>
                <a:spcPts val="0"/>
              </a:spcAft>
              <a:buClr>
                <a:schemeClr val="accent4"/>
              </a:buClr>
              <a:buFont typeface="Arial" panose="020B0604020202020204" pitchFamily="34" charset="0"/>
              <a:buNone/>
              <a:defRPr sz="900" b="1" i="0" kern="1200" baseline="0">
                <a:solidFill>
                  <a:schemeClr val="accent4"/>
                </a:solidFill>
                <a:latin typeface="Trebuchet MS" panose="020B0603020202020204" pitchFamily="34" charset="0"/>
                <a:ea typeface="+mn-ea"/>
                <a:cs typeface="Arial" pitchFamily="34" charset="0"/>
              </a:defRPr>
            </a:lvl2pPr>
            <a:lvl3pPr marL="0" indent="0" algn="l" defTabSz="966246" rtl="0" eaLnBrk="1" latinLnBrk="0" hangingPunct="1">
              <a:lnSpc>
                <a:spcPct val="100000"/>
              </a:lnSpc>
              <a:spcBef>
                <a:spcPts val="600"/>
              </a:spcBef>
              <a:spcAft>
                <a:spcPts val="0"/>
              </a:spcAft>
              <a:buClr>
                <a:schemeClr val="accent4"/>
              </a:buClr>
              <a:buFont typeface="Wingdings 2" panose="05020102010507070707" pitchFamily="18" charset="2"/>
              <a:buNone/>
              <a:defRPr sz="900" i="1" kern="1200">
                <a:solidFill>
                  <a:schemeClr val="accent4"/>
                </a:solidFill>
                <a:latin typeface="Trebuchet MS" panose="020B0603020202020204" pitchFamily="34" charset="0"/>
                <a:ea typeface="+mn-ea"/>
                <a:cs typeface="Arial" pitchFamily="34" charset="0"/>
              </a:defRPr>
            </a:lvl3pPr>
            <a:lvl4pPr marL="0" indent="0" algn="l" defTabSz="966246" rtl="0" eaLnBrk="1" latinLnBrk="0" hangingPunct="1">
              <a:lnSpc>
                <a:spcPct val="100000"/>
              </a:lnSpc>
              <a:spcBef>
                <a:spcPts val="600"/>
              </a:spcBef>
              <a:spcAft>
                <a:spcPts val="0"/>
              </a:spcAft>
              <a:buClr>
                <a:schemeClr val="accent4"/>
              </a:buClr>
              <a:buFont typeface="Wingdings 2" panose="05020102010507070707" pitchFamily="18" charset="2"/>
              <a:buNone/>
              <a:defRPr sz="900" b="0" i="0" kern="1200">
                <a:solidFill>
                  <a:schemeClr val="tx1"/>
                </a:solidFill>
                <a:latin typeface="Trebuchet MS" panose="020B0603020202020204" pitchFamily="34" charset="0"/>
                <a:ea typeface="+mn-ea"/>
                <a:cs typeface="Arial" pitchFamily="34" charset="0"/>
              </a:defRPr>
            </a:lvl4pPr>
            <a:lvl5pPr marL="144000" indent="-144000" algn="l" defTabSz="966246" rtl="0" eaLnBrk="1" latinLnBrk="0" hangingPunct="1">
              <a:lnSpc>
                <a:spcPct val="100000"/>
              </a:lnSpc>
              <a:spcBef>
                <a:spcPts val="600"/>
              </a:spcBef>
              <a:spcAft>
                <a:spcPts val="0"/>
              </a:spcAft>
              <a:buClr>
                <a:schemeClr val="tx2"/>
              </a:buClr>
              <a:buSzPct val="70000"/>
              <a:buFont typeface="Wingdings 3" panose="05040102010807070707" pitchFamily="18" charset="2"/>
              <a:buChar char=""/>
              <a:tabLst>
                <a:tab pos="759913" algn="l"/>
              </a:tabLst>
              <a:defRPr sz="900" kern="1200">
                <a:solidFill>
                  <a:schemeClr val="tx1"/>
                </a:solidFill>
                <a:latin typeface="Trebuchet MS" panose="020B0603020202020204" pitchFamily="34" charset="0"/>
                <a:ea typeface="+mn-ea"/>
                <a:cs typeface="Arial" pitchFamily="34" charset="0"/>
              </a:defRPr>
            </a:lvl5pPr>
            <a:lvl6pPr marL="288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baseline="0">
                <a:solidFill>
                  <a:schemeClr val="tx1"/>
                </a:solidFill>
                <a:latin typeface="Trebuchet MS" panose="020B0603020202020204" pitchFamily="34" charset="0"/>
                <a:ea typeface="+mn-ea"/>
                <a:cs typeface="Arial" pitchFamily="34" charset="0"/>
              </a:defRPr>
            </a:lvl6pPr>
            <a:lvl7pPr marL="432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a:solidFill>
                  <a:schemeClr val="tx1"/>
                </a:solidFill>
                <a:latin typeface="Trebuchet MS" panose="020B0603020202020204" pitchFamily="34" charset="0"/>
                <a:ea typeface="+mn-ea"/>
                <a:cs typeface="Arial" pitchFamily="34" charset="0"/>
              </a:defRPr>
            </a:lvl7pPr>
            <a:lvl8pPr marL="576000" indent="-144000" algn="l" defTabSz="966246" rtl="0" eaLnBrk="1" latinLnBrk="0" hangingPunct="1">
              <a:lnSpc>
                <a:spcPct val="100000"/>
              </a:lnSpc>
              <a:spcBef>
                <a:spcPts val="600"/>
              </a:spcBef>
              <a:spcAft>
                <a:spcPts val="0"/>
              </a:spcAft>
              <a:buClr>
                <a:schemeClr val="tx2"/>
              </a:buClr>
              <a:buFont typeface="Trebuchet MS" panose="020B0603020202020204" pitchFamily="34" charset="0"/>
              <a:buChar char="◦"/>
              <a:defRPr sz="900" kern="1200">
                <a:solidFill>
                  <a:schemeClr val="tx1"/>
                </a:solidFill>
                <a:latin typeface="Trebuchet MS" panose="020B0603020202020204" pitchFamily="34" charset="0"/>
                <a:ea typeface="+mn-ea"/>
                <a:cs typeface="Arial" pitchFamily="34" charset="0"/>
              </a:defRPr>
            </a:lvl8pPr>
            <a:lvl9pPr marL="720000" indent="-144000" algn="l" defTabSz="966246" rtl="0" eaLnBrk="1" latinLnBrk="0" hangingPunct="1">
              <a:lnSpc>
                <a:spcPct val="100000"/>
              </a:lnSpc>
              <a:spcBef>
                <a:spcPts val="600"/>
              </a:spcBef>
              <a:spcAft>
                <a:spcPts val="0"/>
              </a:spcAft>
              <a:buClr>
                <a:schemeClr val="tx1"/>
              </a:buClr>
              <a:buFont typeface="Trebuchet MS" panose="020B0603020202020204" pitchFamily="34" charset="0"/>
              <a:buChar char="–"/>
              <a:defRPr sz="900" kern="1200" baseline="0">
                <a:solidFill>
                  <a:schemeClr val="tx1"/>
                </a:solidFill>
                <a:latin typeface="Trebuchet MS" panose="020B0603020202020204" pitchFamily="34" charset="0"/>
                <a:ea typeface="+mn-ea"/>
                <a:cs typeface="Arial" pitchFamily="34" charset="0"/>
              </a:defRPr>
            </a:lvl9pPr>
          </a:lstStyle>
          <a:p>
            <a:r>
              <a:rPr lang="en-GB" sz="1000" dirty="0">
                <a:solidFill>
                  <a:srgbClr val="008061"/>
                </a:solidFill>
              </a:rPr>
              <a:t>TAS to provide optional services including:</a:t>
            </a:r>
          </a:p>
          <a:p>
            <a:pPr marL="171450" indent="-171450">
              <a:buFont typeface="Arial" panose="020B0604020202020204" pitchFamily="34" charset="0"/>
              <a:buChar char="•"/>
            </a:pPr>
            <a:r>
              <a:rPr lang="en-GB" sz="1000" dirty="0">
                <a:solidFill>
                  <a:srgbClr val="008061"/>
                </a:solidFill>
              </a:rPr>
              <a:t>Post-closing assistance</a:t>
            </a:r>
          </a:p>
          <a:p>
            <a:pPr marL="171450" indent="-171450">
              <a:buFont typeface="Arial" panose="020B0604020202020204" pitchFamily="34" charset="0"/>
              <a:buChar char="•"/>
            </a:pPr>
            <a:r>
              <a:rPr lang="en-GB" sz="1000" dirty="0">
                <a:solidFill>
                  <a:srgbClr val="008061"/>
                </a:solidFill>
              </a:rPr>
              <a:t>Purchase price allocation</a:t>
            </a:r>
          </a:p>
          <a:p>
            <a:pPr marL="171450" indent="-171450">
              <a:buFont typeface="Arial" panose="020B0604020202020204" pitchFamily="34" charset="0"/>
              <a:buChar char="•"/>
            </a:pPr>
            <a:r>
              <a:rPr lang="en-GB" sz="1000" dirty="0">
                <a:solidFill>
                  <a:srgbClr val="008061"/>
                </a:solidFill>
              </a:rPr>
              <a:t>Integration Consulting</a:t>
            </a:r>
          </a:p>
          <a:p>
            <a:pPr marL="171450" indent="-171450">
              <a:buFont typeface="Arial" panose="020B0604020202020204" pitchFamily="34" charset="0"/>
              <a:buChar char="•"/>
            </a:pPr>
            <a:r>
              <a:rPr lang="en-GB" sz="1000" dirty="0">
                <a:solidFill>
                  <a:srgbClr val="008061"/>
                </a:solidFill>
              </a:rPr>
              <a:t>Audit/Tax Compliance</a:t>
            </a:r>
          </a:p>
        </p:txBody>
      </p:sp>
    </p:spTree>
    <p:custDataLst>
      <p:tags r:id="rId1"/>
    </p:custDataLst>
    <p:extLst>
      <p:ext uri="{BB962C8B-B14F-4D97-AF65-F5344CB8AC3E}">
        <p14:creationId xmlns:p14="http://schemas.microsoft.com/office/powerpoint/2010/main" val="2111020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09C25A8-B8DD-4EB6-91B0-C2BB5DA7F8D1}"/>
              </a:ext>
            </a:extLst>
          </p:cNvPr>
          <p:cNvSpPr>
            <a:spLocks noGrp="1"/>
          </p:cNvSpPr>
          <p:nvPr>
            <p:ph type="sldNum" sz="quarter" idx="4294967295"/>
            <p:custDataLst>
              <p:tags r:id="rId2"/>
            </p:custDataLst>
          </p:nvPr>
        </p:nvSpPr>
        <p:spPr>
          <a:xfrm>
            <a:off x="11042882" y="5976001"/>
            <a:ext cx="366756" cy="365125"/>
          </a:xfrm>
        </p:spPr>
        <p:txBody>
          <a:bodyPr/>
          <a:lstStyle/>
          <a:p>
            <a:r>
              <a:rPr lang="en-US" dirty="0">
                <a:solidFill>
                  <a:srgbClr val="FFFFFF"/>
                </a:solidFill>
              </a:rPr>
              <a:t>0</a:t>
            </a:r>
            <a:fld id="{F470E458-E7C2-4395-B75D-476A174CEE45}" type="slidenum">
              <a:rPr lang="en-US" smtClean="0">
                <a:solidFill>
                  <a:srgbClr val="FFFFFF"/>
                </a:solidFill>
              </a:rPr>
              <a:pPr/>
              <a:t>15</a:t>
            </a:fld>
            <a:endParaRPr lang="en-US" dirty="0">
              <a:solidFill>
                <a:srgbClr val="FFFFFF"/>
              </a:solidFill>
            </a:endParaRPr>
          </a:p>
        </p:txBody>
      </p:sp>
      <p:grpSp>
        <p:nvGrpSpPr>
          <p:cNvPr id="3" name="Group 2">
            <a:extLst>
              <a:ext uri="{FF2B5EF4-FFF2-40B4-BE49-F238E27FC236}">
                <a16:creationId xmlns:a16="http://schemas.microsoft.com/office/drawing/2014/main" id="{4C1490C0-92C3-483A-B62C-C04CF3DE7642}"/>
              </a:ext>
            </a:extLst>
          </p:cNvPr>
          <p:cNvGrpSpPr>
            <a:grpSpLocks noChangeAspect="1"/>
          </p:cNvGrpSpPr>
          <p:nvPr>
            <p:custDataLst>
              <p:tags r:id="rId3"/>
            </p:custDataLst>
          </p:nvPr>
        </p:nvGrpSpPr>
        <p:grpSpPr>
          <a:xfrm rot="2719959">
            <a:off x="8062196" y="1770277"/>
            <a:ext cx="3529950" cy="3630706"/>
            <a:chOff x="883634" y="-757905"/>
            <a:chExt cx="4638816" cy="4771226"/>
          </a:xfrm>
        </p:grpSpPr>
        <p:grpSp>
          <p:nvGrpSpPr>
            <p:cNvPr id="4" name="Group 3">
              <a:extLst>
                <a:ext uri="{FF2B5EF4-FFF2-40B4-BE49-F238E27FC236}">
                  <a16:creationId xmlns:a16="http://schemas.microsoft.com/office/drawing/2014/main" id="{30E32EF1-276A-4EE6-9BBD-6483AA0C5022}"/>
                </a:ext>
              </a:extLst>
            </p:cNvPr>
            <p:cNvGrpSpPr/>
            <p:nvPr/>
          </p:nvGrpSpPr>
          <p:grpSpPr>
            <a:xfrm>
              <a:off x="883634" y="-757905"/>
              <a:ext cx="4638816" cy="4771226"/>
              <a:chOff x="1141172" y="1659428"/>
              <a:chExt cx="3063074" cy="3150505"/>
            </a:xfrm>
          </p:grpSpPr>
          <p:sp>
            <p:nvSpPr>
              <p:cNvPr id="7" name="Freeform 30">
                <a:extLst>
                  <a:ext uri="{FF2B5EF4-FFF2-40B4-BE49-F238E27FC236}">
                    <a16:creationId xmlns:a16="http://schemas.microsoft.com/office/drawing/2014/main" id="{5DA0D035-B841-4426-9E35-3DECD5646369}"/>
                  </a:ext>
                </a:extLst>
              </p:cNvPr>
              <p:cNvSpPr>
                <a:spLocks/>
              </p:cNvSpPr>
              <p:nvPr/>
            </p:nvSpPr>
            <p:spPr bwMode="auto">
              <a:xfrm rot="16201322">
                <a:off x="2629400" y="1665823"/>
                <a:ext cx="1581242" cy="1568451"/>
              </a:xfrm>
              <a:custGeom>
                <a:avLst/>
                <a:gdLst>
                  <a:gd name="T0" fmla="*/ 0 w 976"/>
                  <a:gd name="T1" fmla="*/ 0 h 968"/>
                  <a:gd name="T2" fmla="*/ 1149 w 976"/>
                  <a:gd name="T3" fmla="*/ 0 h 968"/>
                  <a:gd name="T4" fmla="*/ 1149 w 976"/>
                  <a:gd name="T5" fmla="*/ 306 h 968"/>
                  <a:gd name="T6" fmla="*/ 1275 w 976"/>
                  <a:gd name="T7" fmla="*/ 276 h 968"/>
                  <a:gd name="T8" fmla="*/ 1456 w 976"/>
                  <a:gd name="T9" fmla="*/ 419 h 968"/>
                  <a:gd name="T10" fmla="*/ 1298 w 976"/>
                  <a:gd name="T11" fmla="*/ 548 h 968"/>
                  <a:gd name="T12" fmla="*/ 1149 w 976"/>
                  <a:gd name="T13" fmla="*/ 528 h 968"/>
                  <a:gd name="T14" fmla="*/ 1149 w 976"/>
                  <a:gd name="T15" fmla="*/ 831 h 968"/>
                  <a:gd name="T16" fmla="*/ 720 w 976"/>
                  <a:gd name="T17" fmla="*/ 829 h 968"/>
                  <a:gd name="T18" fmla="*/ 761 w 976"/>
                  <a:gd name="T19" fmla="*/ 934 h 968"/>
                  <a:gd name="T20" fmla="*/ 587 w 976"/>
                  <a:gd name="T21" fmla="*/ 1050 h 968"/>
                  <a:gd name="T22" fmla="*/ 374 w 976"/>
                  <a:gd name="T23" fmla="*/ 940 h 968"/>
                  <a:gd name="T24" fmla="*/ 415 w 976"/>
                  <a:gd name="T25" fmla="*/ 827 h 968"/>
                  <a:gd name="T26" fmla="*/ 0 w 976"/>
                  <a:gd name="T27" fmla="*/ 831 h 968"/>
                  <a:gd name="T28" fmla="*/ 0 w 976"/>
                  <a:gd name="T29" fmla="*/ 0 h 96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76"/>
                  <a:gd name="T46" fmla="*/ 0 h 968"/>
                  <a:gd name="T47" fmla="*/ 976 w 976"/>
                  <a:gd name="T48" fmla="*/ 968 h 96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76" h="968">
                    <a:moveTo>
                      <a:pt x="0" y="0"/>
                    </a:moveTo>
                    <a:lnTo>
                      <a:pt x="769" y="0"/>
                    </a:lnTo>
                    <a:lnTo>
                      <a:pt x="769" y="282"/>
                    </a:lnTo>
                    <a:cubicBezTo>
                      <a:pt x="783" y="324"/>
                      <a:pt x="794" y="257"/>
                      <a:pt x="853" y="255"/>
                    </a:cubicBezTo>
                    <a:cubicBezTo>
                      <a:pt x="911" y="252"/>
                      <a:pt x="976" y="310"/>
                      <a:pt x="974" y="387"/>
                    </a:cubicBezTo>
                    <a:cubicBezTo>
                      <a:pt x="973" y="464"/>
                      <a:pt x="926" y="502"/>
                      <a:pt x="869" y="505"/>
                    </a:cubicBezTo>
                    <a:cubicBezTo>
                      <a:pt x="811" y="509"/>
                      <a:pt x="787" y="442"/>
                      <a:pt x="769" y="487"/>
                    </a:cubicBezTo>
                    <a:lnTo>
                      <a:pt x="769" y="766"/>
                    </a:lnTo>
                    <a:lnTo>
                      <a:pt x="482" y="764"/>
                    </a:lnTo>
                    <a:cubicBezTo>
                      <a:pt x="439" y="780"/>
                      <a:pt x="510" y="813"/>
                      <a:pt x="509" y="860"/>
                    </a:cubicBezTo>
                    <a:cubicBezTo>
                      <a:pt x="508" y="907"/>
                      <a:pt x="464" y="967"/>
                      <a:pt x="393" y="968"/>
                    </a:cubicBezTo>
                    <a:cubicBezTo>
                      <a:pt x="321" y="968"/>
                      <a:pt x="251" y="932"/>
                      <a:pt x="251" y="866"/>
                    </a:cubicBezTo>
                    <a:cubicBezTo>
                      <a:pt x="251" y="800"/>
                      <a:pt x="320" y="779"/>
                      <a:pt x="278" y="762"/>
                    </a:cubicBezTo>
                    <a:lnTo>
                      <a:pt x="0" y="766"/>
                    </a:lnTo>
                    <a:lnTo>
                      <a:pt x="0" y="0"/>
                    </a:lnTo>
                    <a:close/>
                  </a:path>
                </a:pathLst>
              </a:custGeom>
              <a:solidFill>
                <a:schemeClr val="accent1">
                  <a:lumMod val="20000"/>
                  <a:lumOff val="80000"/>
                </a:schemeClr>
              </a:solidFill>
              <a:ln w="25400">
                <a:solidFill>
                  <a:srgbClr val="FFFFFF"/>
                </a:solidFill>
                <a:round/>
                <a:headEnd/>
                <a:tailEnd/>
              </a:ln>
            </p:spPr>
            <p:txBody>
              <a:bodyPr wrap="none" lIns="0" tIns="0" rIns="0" bIns="0" anchor="ctr"/>
              <a:lstStyle/>
              <a:p>
                <a:pPr defTabSz="1106412">
                  <a:spcBef>
                    <a:spcPct val="20000"/>
                  </a:spcBef>
                  <a:defRPr/>
                </a:pPr>
                <a:endParaRPr lang="en-GB" sz="971" kern="0" dirty="0">
                  <a:solidFill>
                    <a:srgbClr val="002776"/>
                  </a:solidFill>
                  <a:latin typeface="Trebuchet MS"/>
                  <a:cs typeface="Arial" pitchFamily="34" charset="0"/>
                </a:endParaRPr>
              </a:p>
            </p:txBody>
          </p:sp>
          <p:sp>
            <p:nvSpPr>
              <p:cNvPr id="8" name="Freeform 16">
                <a:extLst>
                  <a:ext uri="{FF2B5EF4-FFF2-40B4-BE49-F238E27FC236}">
                    <a16:creationId xmlns:a16="http://schemas.microsoft.com/office/drawing/2014/main" id="{AB22014D-6058-42B0-A9B4-7A300DD240C8}"/>
                  </a:ext>
                </a:extLst>
              </p:cNvPr>
              <p:cNvSpPr>
                <a:spLocks/>
              </p:cNvSpPr>
              <p:nvPr/>
            </p:nvSpPr>
            <p:spPr bwMode="auto">
              <a:xfrm rot="5347656" flipV="1">
                <a:off x="2519388" y="3398599"/>
                <a:ext cx="1581242" cy="1241426"/>
              </a:xfrm>
              <a:custGeom>
                <a:avLst/>
                <a:gdLst>
                  <a:gd name="T0" fmla="*/ 0 w 2312"/>
                  <a:gd name="T1" fmla="*/ 0 h 1823"/>
                  <a:gd name="T2" fmla="*/ 397 w 2312"/>
                  <a:gd name="T3" fmla="*/ 0 h 1823"/>
                  <a:gd name="T4" fmla="*/ 397 w 2312"/>
                  <a:gd name="T5" fmla="*/ 124 h 1823"/>
                  <a:gd name="T6" fmla="*/ 440 w 2312"/>
                  <a:gd name="T7" fmla="*/ 112 h 1823"/>
                  <a:gd name="T8" fmla="*/ 503 w 2312"/>
                  <a:gd name="T9" fmla="*/ 169 h 1823"/>
                  <a:gd name="T10" fmla="*/ 448 w 2312"/>
                  <a:gd name="T11" fmla="*/ 221 h 1823"/>
                  <a:gd name="T12" fmla="*/ 397 w 2312"/>
                  <a:gd name="T13" fmla="*/ 213 h 1823"/>
                  <a:gd name="T14" fmla="*/ 397 w 2312"/>
                  <a:gd name="T15" fmla="*/ 335 h 1823"/>
                  <a:gd name="T16" fmla="*/ 251 w 2312"/>
                  <a:gd name="T17" fmla="*/ 335 h 1823"/>
                  <a:gd name="T18" fmla="*/ 261 w 2312"/>
                  <a:gd name="T19" fmla="*/ 291 h 1823"/>
                  <a:gd name="T20" fmla="*/ 199 w 2312"/>
                  <a:gd name="T21" fmla="*/ 248 h 1823"/>
                  <a:gd name="T22" fmla="*/ 133 w 2312"/>
                  <a:gd name="T23" fmla="*/ 298 h 1823"/>
                  <a:gd name="T24" fmla="*/ 146 w 2312"/>
                  <a:gd name="T25" fmla="*/ 335 h 1823"/>
                  <a:gd name="T26" fmla="*/ 0 w 2312"/>
                  <a:gd name="T27" fmla="*/ 335 h 1823"/>
                  <a:gd name="T28" fmla="*/ 0 w 2312"/>
                  <a:gd name="T29" fmla="*/ 0 h 182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312"/>
                  <a:gd name="T46" fmla="*/ 0 h 1823"/>
                  <a:gd name="T47" fmla="*/ 2312 w 2312"/>
                  <a:gd name="T48" fmla="*/ 1823 h 182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312" h="1823">
                    <a:moveTo>
                      <a:pt x="0" y="0"/>
                    </a:moveTo>
                    <a:lnTo>
                      <a:pt x="1822" y="0"/>
                    </a:lnTo>
                    <a:lnTo>
                      <a:pt x="1822" y="672"/>
                    </a:lnTo>
                    <a:cubicBezTo>
                      <a:pt x="1854" y="772"/>
                      <a:pt x="1882" y="612"/>
                      <a:pt x="2020" y="606"/>
                    </a:cubicBezTo>
                    <a:cubicBezTo>
                      <a:pt x="2158" y="600"/>
                      <a:pt x="2312" y="738"/>
                      <a:pt x="2308" y="921"/>
                    </a:cubicBezTo>
                    <a:cubicBezTo>
                      <a:pt x="2304" y="1105"/>
                      <a:pt x="2194" y="1195"/>
                      <a:pt x="2058" y="1203"/>
                    </a:cubicBezTo>
                    <a:cubicBezTo>
                      <a:pt x="1922" y="1211"/>
                      <a:pt x="1864" y="1053"/>
                      <a:pt x="1822" y="1159"/>
                    </a:cubicBezTo>
                    <a:lnTo>
                      <a:pt x="1822" y="1823"/>
                    </a:lnTo>
                    <a:lnTo>
                      <a:pt x="1151" y="1823"/>
                    </a:lnTo>
                    <a:cubicBezTo>
                      <a:pt x="1047" y="1783"/>
                      <a:pt x="1204" y="1736"/>
                      <a:pt x="1200" y="1584"/>
                    </a:cubicBezTo>
                    <a:cubicBezTo>
                      <a:pt x="1196" y="1432"/>
                      <a:pt x="1085" y="1343"/>
                      <a:pt x="916" y="1344"/>
                    </a:cubicBezTo>
                    <a:cubicBezTo>
                      <a:pt x="747" y="1345"/>
                      <a:pt x="608" y="1468"/>
                      <a:pt x="608" y="1620"/>
                    </a:cubicBezTo>
                    <a:cubicBezTo>
                      <a:pt x="608" y="1772"/>
                      <a:pt x="767" y="1791"/>
                      <a:pt x="671" y="1823"/>
                    </a:cubicBezTo>
                    <a:lnTo>
                      <a:pt x="0" y="1823"/>
                    </a:lnTo>
                    <a:lnTo>
                      <a:pt x="0" y="0"/>
                    </a:lnTo>
                    <a:close/>
                  </a:path>
                </a:pathLst>
              </a:custGeom>
              <a:solidFill>
                <a:schemeClr val="accent6">
                  <a:lumMod val="20000"/>
                  <a:lumOff val="80000"/>
                </a:schemeClr>
              </a:solidFill>
              <a:ln w="25400">
                <a:solidFill>
                  <a:srgbClr val="FFFFFF"/>
                </a:solidFill>
                <a:round/>
                <a:headEnd/>
                <a:tailEnd/>
              </a:ln>
            </p:spPr>
            <p:txBody>
              <a:bodyPr wrap="none" lIns="0" tIns="0" rIns="0" bIns="0" anchor="ctr"/>
              <a:lstStyle/>
              <a:p>
                <a:pPr defTabSz="1106412">
                  <a:spcBef>
                    <a:spcPct val="20000"/>
                  </a:spcBef>
                  <a:defRPr/>
                </a:pPr>
                <a:endParaRPr lang="en-GB" sz="971" kern="0" dirty="0">
                  <a:solidFill>
                    <a:srgbClr val="002776"/>
                  </a:solidFill>
                  <a:latin typeface="Trebuchet MS"/>
                  <a:cs typeface="Arial" pitchFamily="34" charset="0"/>
                </a:endParaRPr>
              </a:p>
            </p:txBody>
          </p:sp>
          <p:sp>
            <p:nvSpPr>
              <p:cNvPr id="9" name="Freeform 17">
                <a:extLst>
                  <a:ext uri="{FF2B5EF4-FFF2-40B4-BE49-F238E27FC236}">
                    <a16:creationId xmlns:a16="http://schemas.microsoft.com/office/drawing/2014/main" id="{7C6F3998-1EA2-43D4-BEA3-A71EBF6DDCD2}"/>
                  </a:ext>
                </a:extLst>
              </p:cNvPr>
              <p:cNvSpPr>
                <a:spLocks/>
              </p:cNvSpPr>
              <p:nvPr/>
            </p:nvSpPr>
            <p:spPr bwMode="auto">
              <a:xfrm rot="10800000">
                <a:off x="1141172" y="1668417"/>
                <a:ext cx="1581243" cy="1568450"/>
              </a:xfrm>
              <a:custGeom>
                <a:avLst/>
                <a:gdLst>
                  <a:gd name="T0" fmla="*/ 0 w 976"/>
                  <a:gd name="T1" fmla="*/ 0 h 968"/>
                  <a:gd name="T2" fmla="*/ 940 w 976"/>
                  <a:gd name="T3" fmla="*/ 0 h 968"/>
                  <a:gd name="T4" fmla="*/ 940 w 976"/>
                  <a:gd name="T5" fmla="*/ 294 h 968"/>
                  <a:gd name="T6" fmla="*/ 1043 w 976"/>
                  <a:gd name="T7" fmla="*/ 265 h 968"/>
                  <a:gd name="T8" fmla="*/ 1191 w 976"/>
                  <a:gd name="T9" fmla="*/ 403 h 968"/>
                  <a:gd name="T10" fmla="*/ 1062 w 976"/>
                  <a:gd name="T11" fmla="*/ 526 h 968"/>
                  <a:gd name="T12" fmla="*/ 940 w 976"/>
                  <a:gd name="T13" fmla="*/ 507 h 968"/>
                  <a:gd name="T14" fmla="*/ 940 w 976"/>
                  <a:gd name="T15" fmla="*/ 798 h 968"/>
                  <a:gd name="T16" fmla="*/ 589 w 976"/>
                  <a:gd name="T17" fmla="*/ 796 h 968"/>
                  <a:gd name="T18" fmla="*/ 622 w 976"/>
                  <a:gd name="T19" fmla="*/ 896 h 968"/>
                  <a:gd name="T20" fmla="*/ 480 w 976"/>
                  <a:gd name="T21" fmla="*/ 1008 h 968"/>
                  <a:gd name="T22" fmla="*/ 306 w 976"/>
                  <a:gd name="T23" fmla="*/ 902 h 968"/>
                  <a:gd name="T24" fmla="*/ 339 w 976"/>
                  <a:gd name="T25" fmla="*/ 794 h 968"/>
                  <a:gd name="T26" fmla="*/ 0 w 976"/>
                  <a:gd name="T27" fmla="*/ 798 h 968"/>
                  <a:gd name="T28" fmla="*/ 0 w 976"/>
                  <a:gd name="T29" fmla="*/ 0 h 96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76"/>
                  <a:gd name="T46" fmla="*/ 0 h 968"/>
                  <a:gd name="T47" fmla="*/ 976 w 976"/>
                  <a:gd name="T48" fmla="*/ 968 h 96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76" h="968">
                    <a:moveTo>
                      <a:pt x="0" y="0"/>
                    </a:moveTo>
                    <a:lnTo>
                      <a:pt x="769" y="0"/>
                    </a:lnTo>
                    <a:lnTo>
                      <a:pt x="769" y="282"/>
                    </a:lnTo>
                    <a:cubicBezTo>
                      <a:pt x="783" y="324"/>
                      <a:pt x="794" y="257"/>
                      <a:pt x="853" y="255"/>
                    </a:cubicBezTo>
                    <a:cubicBezTo>
                      <a:pt x="911" y="252"/>
                      <a:pt x="976" y="310"/>
                      <a:pt x="974" y="387"/>
                    </a:cubicBezTo>
                    <a:cubicBezTo>
                      <a:pt x="973" y="464"/>
                      <a:pt x="926" y="502"/>
                      <a:pt x="869" y="505"/>
                    </a:cubicBezTo>
                    <a:cubicBezTo>
                      <a:pt x="811" y="509"/>
                      <a:pt x="787" y="442"/>
                      <a:pt x="769" y="487"/>
                    </a:cubicBezTo>
                    <a:lnTo>
                      <a:pt x="769" y="766"/>
                    </a:lnTo>
                    <a:lnTo>
                      <a:pt x="482" y="764"/>
                    </a:lnTo>
                    <a:cubicBezTo>
                      <a:pt x="439" y="780"/>
                      <a:pt x="510" y="813"/>
                      <a:pt x="509" y="860"/>
                    </a:cubicBezTo>
                    <a:cubicBezTo>
                      <a:pt x="508" y="907"/>
                      <a:pt x="464" y="967"/>
                      <a:pt x="393" y="968"/>
                    </a:cubicBezTo>
                    <a:cubicBezTo>
                      <a:pt x="321" y="968"/>
                      <a:pt x="251" y="932"/>
                      <a:pt x="251" y="866"/>
                    </a:cubicBezTo>
                    <a:cubicBezTo>
                      <a:pt x="251" y="800"/>
                      <a:pt x="320" y="779"/>
                      <a:pt x="278" y="762"/>
                    </a:cubicBezTo>
                    <a:lnTo>
                      <a:pt x="0" y="766"/>
                    </a:lnTo>
                    <a:lnTo>
                      <a:pt x="0" y="0"/>
                    </a:lnTo>
                    <a:close/>
                  </a:path>
                </a:pathLst>
              </a:custGeom>
              <a:solidFill>
                <a:schemeClr val="accent6">
                  <a:lumMod val="20000"/>
                  <a:lumOff val="80000"/>
                </a:schemeClr>
              </a:solidFill>
              <a:ln w="25400">
                <a:solidFill>
                  <a:srgbClr val="FFFFFF"/>
                </a:solidFill>
                <a:round/>
                <a:headEnd/>
                <a:tailEnd/>
              </a:ln>
            </p:spPr>
            <p:txBody>
              <a:bodyPr wrap="none" lIns="0" tIns="0" rIns="0" bIns="0" anchor="ctr"/>
              <a:lstStyle/>
              <a:p>
                <a:pPr defTabSz="1106412">
                  <a:spcBef>
                    <a:spcPct val="20000"/>
                  </a:spcBef>
                  <a:defRPr/>
                </a:pPr>
                <a:endParaRPr lang="en-GB" sz="971" kern="0" dirty="0">
                  <a:solidFill>
                    <a:srgbClr val="002776"/>
                  </a:solidFill>
                  <a:latin typeface="Trebuchet MS"/>
                  <a:cs typeface="Arial" pitchFamily="34" charset="0"/>
                </a:endParaRPr>
              </a:p>
            </p:txBody>
          </p:sp>
        </p:grpSp>
        <p:sp>
          <p:nvSpPr>
            <p:cNvPr id="6" name="Freeform 30">
              <a:extLst>
                <a:ext uri="{FF2B5EF4-FFF2-40B4-BE49-F238E27FC236}">
                  <a16:creationId xmlns:a16="http://schemas.microsoft.com/office/drawing/2014/main" id="{9805B8F3-6402-4CAC-84FF-59ED5261E6C4}"/>
                </a:ext>
              </a:extLst>
            </p:cNvPr>
            <p:cNvSpPr>
              <a:spLocks/>
            </p:cNvSpPr>
            <p:nvPr/>
          </p:nvSpPr>
          <p:spPr bwMode="auto">
            <a:xfrm>
              <a:off x="1380774" y="1580600"/>
              <a:ext cx="2394684" cy="2375310"/>
            </a:xfrm>
            <a:custGeom>
              <a:avLst/>
              <a:gdLst>
                <a:gd name="T0" fmla="*/ 0 w 976"/>
                <a:gd name="T1" fmla="*/ 0 h 968"/>
                <a:gd name="T2" fmla="*/ 1149 w 976"/>
                <a:gd name="T3" fmla="*/ 0 h 968"/>
                <a:gd name="T4" fmla="*/ 1149 w 976"/>
                <a:gd name="T5" fmla="*/ 306 h 968"/>
                <a:gd name="T6" fmla="*/ 1275 w 976"/>
                <a:gd name="T7" fmla="*/ 276 h 968"/>
                <a:gd name="T8" fmla="*/ 1456 w 976"/>
                <a:gd name="T9" fmla="*/ 419 h 968"/>
                <a:gd name="T10" fmla="*/ 1298 w 976"/>
                <a:gd name="T11" fmla="*/ 548 h 968"/>
                <a:gd name="T12" fmla="*/ 1149 w 976"/>
                <a:gd name="T13" fmla="*/ 528 h 968"/>
                <a:gd name="T14" fmla="*/ 1149 w 976"/>
                <a:gd name="T15" fmla="*/ 831 h 968"/>
                <a:gd name="T16" fmla="*/ 720 w 976"/>
                <a:gd name="T17" fmla="*/ 829 h 968"/>
                <a:gd name="T18" fmla="*/ 761 w 976"/>
                <a:gd name="T19" fmla="*/ 934 h 968"/>
                <a:gd name="T20" fmla="*/ 587 w 976"/>
                <a:gd name="T21" fmla="*/ 1050 h 968"/>
                <a:gd name="T22" fmla="*/ 374 w 976"/>
                <a:gd name="T23" fmla="*/ 940 h 968"/>
                <a:gd name="T24" fmla="*/ 415 w 976"/>
                <a:gd name="T25" fmla="*/ 827 h 968"/>
                <a:gd name="T26" fmla="*/ 0 w 976"/>
                <a:gd name="T27" fmla="*/ 831 h 968"/>
                <a:gd name="T28" fmla="*/ 0 w 976"/>
                <a:gd name="T29" fmla="*/ 0 h 96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76"/>
                <a:gd name="T46" fmla="*/ 0 h 968"/>
                <a:gd name="T47" fmla="*/ 976 w 976"/>
                <a:gd name="T48" fmla="*/ 968 h 96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76" h="968">
                  <a:moveTo>
                    <a:pt x="0" y="0"/>
                  </a:moveTo>
                  <a:lnTo>
                    <a:pt x="769" y="0"/>
                  </a:lnTo>
                  <a:lnTo>
                    <a:pt x="769" y="282"/>
                  </a:lnTo>
                  <a:cubicBezTo>
                    <a:pt x="783" y="324"/>
                    <a:pt x="794" y="257"/>
                    <a:pt x="853" y="255"/>
                  </a:cubicBezTo>
                  <a:cubicBezTo>
                    <a:pt x="911" y="252"/>
                    <a:pt x="976" y="310"/>
                    <a:pt x="974" y="387"/>
                  </a:cubicBezTo>
                  <a:cubicBezTo>
                    <a:pt x="973" y="464"/>
                    <a:pt x="926" y="502"/>
                    <a:pt x="869" y="505"/>
                  </a:cubicBezTo>
                  <a:cubicBezTo>
                    <a:pt x="811" y="509"/>
                    <a:pt x="787" y="442"/>
                    <a:pt x="769" y="487"/>
                  </a:cubicBezTo>
                  <a:lnTo>
                    <a:pt x="769" y="766"/>
                  </a:lnTo>
                  <a:lnTo>
                    <a:pt x="482" y="764"/>
                  </a:lnTo>
                  <a:cubicBezTo>
                    <a:pt x="439" y="780"/>
                    <a:pt x="510" y="813"/>
                    <a:pt x="509" y="860"/>
                  </a:cubicBezTo>
                  <a:cubicBezTo>
                    <a:pt x="508" y="907"/>
                    <a:pt x="464" y="967"/>
                    <a:pt x="393" y="968"/>
                  </a:cubicBezTo>
                  <a:cubicBezTo>
                    <a:pt x="321" y="968"/>
                    <a:pt x="251" y="932"/>
                    <a:pt x="251" y="866"/>
                  </a:cubicBezTo>
                  <a:cubicBezTo>
                    <a:pt x="251" y="800"/>
                    <a:pt x="320" y="779"/>
                    <a:pt x="278" y="762"/>
                  </a:cubicBezTo>
                  <a:lnTo>
                    <a:pt x="0" y="766"/>
                  </a:lnTo>
                  <a:lnTo>
                    <a:pt x="0" y="0"/>
                  </a:lnTo>
                  <a:close/>
                </a:path>
              </a:pathLst>
            </a:custGeom>
            <a:solidFill>
              <a:schemeClr val="accent1">
                <a:lumMod val="20000"/>
                <a:lumOff val="80000"/>
              </a:schemeClr>
            </a:solidFill>
            <a:ln w="25400">
              <a:solidFill>
                <a:srgbClr val="FFFFFF"/>
              </a:solidFill>
              <a:round/>
              <a:headEnd/>
              <a:tailEnd/>
            </a:ln>
          </p:spPr>
          <p:txBody>
            <a:bodyPr wrap="none" lIns="0" tIns="0" rIns="0" bIns="0" anchor="ctr"/>
            <a:lstStyle/>
            <a:p>
              <a:pPr defTabSz="1106412">
                <a:spcBef>
                  <a:spcPct val="20000"/>
                </a:spcBef>
                <a:defRPr/>
              </a:pPr>
              <a:endParaRPr lang="en-GB" sz="971" kern="0" dirty="0">
                <a:solidFill>
                  <a:srgbClr val="002776"/>
                </a:solidFill>
                <a:latin typeface="Trebuchet MS"/>
                <a:cs typeface="Arial" pitchFamily="34" charset="0"/>
              </a:endParaRPr>
            </a:p>
          </p:txBody>
        </p:sp>
      </p:grpSp>
      <p:sp>
        <p:nvSpPr>
          <p:cNvPr id="10" name="Title 1">
            <a:extLst>
              <a:ext uri="{FF2B5EF4-FFF2-40B4-BE49-F238E27FC236}">
                <a16:creationId xmlns:a16="http://schemas.microsoft.com/office/drawing/2014/main" id="{2B0E680C-8D3E-45A5-96B7-B44BA0DB8489}"/>
              </a:ext>
            </a:extLst>
          </p:cNvPr>
          <p:cNvSpPr txBox="1">
            <a:spLocks/>
          </p:cNvSpPr>
          <p:nvPr>
            <p:custDataLst>
              <p:tags r:id="rId4"/>
            </p:custDataLst>
          </p:nvPr>
        </p:nvSpPr>
        <p:spPr>
          <a:xfrm>
            <a:off x="415637" y="-3175"/>
            <a:ext cx="8312727" cy="806824"/>
          </a:xfrm>
          <a:prstGeom prst="rect">
            <a:avLst/>
          </a:prstGeom>
        </p:spPr>
        <p:txBody>
          <a:bodyPr/>
          <a:lstStyle>
            <a:lvl1pPr algn="l" defTabSz="914400" rtl="0" eaLnBrk="1" latinLnBrk="0" hangingPunct="1">
              <a:lnSpc>
                <a:spcPct val="90000"/>
              </a:lnSpc>
              <a:spcBef>
                <a:spcPct val="0"/>
              </a:spcBef>
              <a:buNone/>
              <a:defRPr sz="3600" b="1" kern="1200">
                <a:solidFill>
                  <a:srgbClr val="003976"/>
                </a:solidFill>
                <a:latin typeface="+mj-lt"/>
                <a:ea typeface="+mj-ea"/>
                <a:cs typeface="+mj-cs"/>
              </a:defRPr>
            </a:lvl1pPr>
          </a:lstStyle>
          <a:p>
            <a:r>
              <a:rPr lang="en-US" dirty="0"/>
              <a:t>Sell-Side Transaction Support Process</a:t>
            </a:r>
          </a:p>
        </p:txBody>
      </p:sp>
      <p:sp>
        <p:nvSpPr>
          <p:cNvPr id="11" name="Content Placeholder 2">
            <a:extLst>
              <a:ext uri="{FF2B5EF4-FFF2-40B4-BE49-F238E27FC236}">
                <a16:creationId xmlns:a16="http://schemas.microsoft.com/office/drawing/2014/main" id="{95467F4B-25C4-4136-A8CA-897987DD8926}"/>
              </a:ext>
            </a:extLst>
          </p:cNvPr>
          <p:cNvSpPr txBox="1">
            <a:spLocks/>
          </p:cNvSpPr>
          <p:nvPr>
            <p:custDataLst>
              <p:tags r:id="rId5"/>
            </p:custDataLst>
          </p:nvPr>
        </p:nvSpPr>
        <p:spPr>
          <a:xfrm>
            <a:off x="415635" y="1263444"/>
            <a:ext cx="7378352" cy="45053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rgbClr val="00806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87637">
              <a:buClr>
                <a:srgbClr val="ED1A3B"/>
              </a:buClr>
              <a:buSzPct val="80000"/>
              <a:buNone/>
              <a:defRPr/>
            </a:pPr>
            <a:r>
              <a:rPr lang="en-US" sz="1800" b="1" dirty="0">
                <a:solidFill>
                  <a:schemeClr val="bg1">
                    <a:lumMod val="10000"/>
                  </a:schemeClr>
                </a:solidFill>
              </a:rPr>
              <a:t>WORKING WITH CLIENT’S LEGAL COUNSEL</a:t>
            </a:r>
          </a:p>
          <a:p>
            <a:pPr marL="151287" lvl="1" indent="-151287" defTabSz="740728">
              <a:buClr>
                <a:schemeClr val="accent1"/>
              </a:buClr>
              <a:buSzPct val="80000"/>
              <a:buFont typeface="Wingdings 3" panose="05040102010807070707" pitchFamily="18" charset="2"/>
              <a:buChar char="u"/>
              <a:defRPr/>
            </a:pPr>
            <a:r>
              <a:rPr lang="en-US" sz="1400" dirty="0">
                <a:solidFill>
                  <a:schemeClr val="bg1">
                    <a:lumMod val="10000"/>
                  </a:schemeClr>
                </a:solidFill>
              </a:rPr>
              <a:t>TAS works with client’s legal counsel to translate diligence findings into the sale and purchase agreement, e.g., providing advice on drafting the accounting policies, net working capital mechanism, TSA agreement (where applicable), and tax sections of the agreement. </a:t>
            </a:r>
          </a:p>
          <a:p>
            <a:pPr marL="151287" lvl="1" indent="-151287" defTabSz="740728">
              <a:buClr>
                <a:schemeClr val="accent1"/>
              </a:buClr>
              <a:buSzPct val="80000"/>
              <a:buFont typeface="Wingdings 3" panose="05040102010807070707" pitchFamily="18" charset="2"/>
              <a:buChar char="u"/>
              <a:defRPr/>
            </a:pPr>
            <a:r>
              <a:rPr lang="en-US" sz="1400" dirty="0">
                <a:solidFill>
                  <a:schemeClr val="bg1">
                    <a:lumMod val="10000"/>
                  </a:schemeClr>
                </a:solidFill>
              </a:rPr>
              <a:t>Provide ongoing and open discussions with the client’s legal counsel in regards to the tax representations, warranties, and disclosure schedules made in the definitive agreement.</a:t>
            </a:r>
          </a:p>
          <a:p>
            <a:pPr marL="151287" lvl="1" indent="-151287" defTabSz="740728">
              <a:buClr>
                <a:schemeClr val="accent1"/>
              </a:buClr>
              <a:buSzPct val="80000"/>
              <a:buFont typeface="Wingdings 3" panose="05040102010807070707" pitchFamily="18" charset="2"/>
              <a:buChar char="u"/>
              <a:defRPr/>
            </a:pPr>
            <a:r>
              <a:rPr lang="en-US" sz="1400" dirty="0">
                <a:solidFill>
                  <a:schemeClr val="bg1">
                    <a:lumMod val="10000"/>
                  </a:schemeClr>
                </a:solidFill>
              </a:rPr>
              <a:t>TAS works with client’s legal counsel to design and implement structuring alternatives to help ensure the post-transaction business operates in a tax efficient manner.</a:t>
            </a:r>
          </a:p>
          <a:p>
            <a:pPr marL="151287" lvl="1" indent="-151287" defTabSz="740728">
              <a:buClr>
                <a:schemeClr val="accent1"/>
              </a:buClr>
              <a:buSzPct val="80000"/>
              <a:buFont typeface="Wingdings 3" panose="05040102010807070707" pitchFamily="18" charset="2"/>
              <a:buChar char="u"/>
              <a:defRPr/>
            </a:pPr>
            <a:endParaRPr lang="en-US" sz="1200" dirty="0">
              <a:solidFill>
                <a:schemeClr val="bg1">
                  <a:lumMod val="10000"/>
                </a:schemeClr>
              </a:solidFill>
            </a:endParaRPr>
          </a:p>
          <a:p>
            <a:pPr marL="0" indent="0" defTabSz="987637">
              <a:buClr>
                <a:srgbClr val="ED1A3B"/>
              </a:buClr>
              <a:buSzPct val="80000"/>
              <a:buNone/>
              <a:defRPr/>
            </a:pPr>
            <a:r>
              <a:rPr lang="en-US" sz="1800" b="1" dirty="0">
                <a:solidFill>
                  <a:schemeClr val="bg1">
                    <a:lumMod val="10000"/>
                  </a:schemeClr>
                </a:solidFill>
              </a:rPr>
              <a:t>WORKING WITH INVESTMENT BANKERS</a:t>
            </a:r>
          </a:p>
          <a:p>
            <a:pPr marL="151287" lvl="1" indent="-151287" defTabSz="740728">
              <a:buClr>
                <a:schemeClr val="accent1"/>
              </a:buClr>
              <a:buSzPct val="80000"/>
              <a:buFont typeface="Wingdings 3" panose="05040102010807070707" pitchFamily="18" charset="2"/>
              <a:buChar char="u"/>
              <a:defRPr/>
            </a:pPr>
            <a:r>
              <a:rPr lang="en-US" sz="1400" dirty="0">
                <a:solidFill>
                  <a:schemeClr val="bg1">
                    <a:lumMod val="10000"/>
                  </a:schemeClr>
                </a:solidFill>
              </a:rPr>
              <a:t>Sell-side due diligence services complement the investment banking process.</a:t>
            </a:r>
          </a:p>
          <a:p>
            <a:pPr marL="151287" lvl="1" indent="-151287" defTabSz="740728">
              <a:buClr>
                <a:schemeClr val="accent1"/>
              </a:buClr>
              <a:buSzPct val="80000"/>
              <a:buFont typeface="Wingdings 3" panose="05040102010807070707" pitchFamily="18" charset="2"/>
              <a:buChar char="u"/>
              <a:defRPr/>
            </a:pPr>
            <a:r>
              <a:rPr lang="en-US" sz="1400" dirty="0">
                <a:solidFill>
                  <a:schemeClr val="bg1">
                    <a:lumMod val="10000"/>
                  </a:schemeClr>
                </a:solidFill>
              </a:rPr>
              <a:t>The outputs of TAS work can be leveraged as inputs to the process, whereby pro forma adjusted financials from our Quality of Earnings analysis form the basis of the financial section of the Offering Memorandum, </a:t>
            </a:r>
            <a:r>
              <a:rPr lang="en-US" sz="1400" dirty="0" err="1">
                <a:solidFill>
                  <a:schemeClr val="bg1">
                    <a:lumMod val="10000"/>
                  </a:schemeClr>
                </a:solidFill>
              </a:rPr>
              <a:t>dataroom</a:t>
            </a:r>
            <a:r>
              <a:rPr lang="en-US" sz="1400" dirty="0">
                <a:solidFill>
                  <a:schemeClr val="bg1">
                    <a:lumMod val="10000"/>
                  </a:schemeClr>
                </a:solidFill>
              </a:rPr>
              <a:t> population, etc. </a:t>
            </a:r>
          </a:p>
          <a:p>
            <a:pPr marL="151287" lvl="1" indent="-151287" defTabSz="740728">
              <a:buClr>
                <a:schemeClr val="accent1"/>
              </a:buClr>
              <a:buSzPct val="80000"/>
              <a:buFont typeface="Wingdings 3" panose="05040102010807070707" pitchFamily="18" charset="2"/>
              <a:buChar char="u"/>
              <a:defRPr/>
            </a:pPr>
            <a:r>
              <a:rPr lang="en-US" sz="1400" dirty="0">
                <a:solidFill>
                  <a:schemeClr val="bg1">
                    <a:lumMod val="10000"/>
                  </a:schemeClr>
                </a:solidFill>
              </a:rPr>
              <a:t>Minimizes surprises during buyer diligence, and gives confidence in the financials and overall risk level of the client’s tax profile.</a:t>
            </a:r>
          </a:p>
          <a:p>
            <a:pPr marL="151287" lvl="1" indent="-151287" defTabSz="740728">
              <a:buClr>
                <a:schemeClr val="accent1"/>
              </a:buClr>
              <a:buSzPct val="80000"/>
              <a:buFont typeface="Wingdings 3" panose="05040102010807070707" pitchFamily="18" charset="2"/>
              <a:buChar char="u"/>
              <a:defRPr/>
            </a:pPr>
            <a:r>
              <a:rPr lang="en-US" sz="1400" dirty="0">
                <a:solidFill>
                  <a:schemeClr val="bg1">
                    <a:lumMod val="10000"/>
                  </a:schemeClr>
                </a:solidFill>
              </a:rPr>
              <a:t>Communicate any identified tax benefits or tax attributes of the client that contribute to additional value.</a:t>
            </a:r>
          </a:p>
          <a:p>
            <a:endParaRPr lang="en-US" sz="1000" dirty="0"/>
          </a:p>
        </p:txBody>
      </p:sp>
      <p:sp>
        <p:nvSpPr>
          <p:cNvPr id="12" name="Rectangle 5">
            <a:extLst>
              <a:ext uri="{FF2B5EF4-FFF2-40B4-BE49-F238E27FC236}">
                <a16:creationId xmlns:a16="http://schemas.microsoft.com/office/drawing/2014/main" id="{8309B717-0BFF-4791-9DA2-349D7865F555}"/>
              </a:ext>
            </a:extLst>
          </p:cNvPr>
          <p:cNvSpPr>
            <a:spLocks noChangeArrowheads="1"/>
          </p:cNvSpPr>
          <p:nvPr>
            <p:custDataLst>
              <p:tags r:id="rId6"/>
            </p:custDataLst>
          </p:nvPr>
        </p:nvSpPr>
        <p:spPr bwMode="auto">
          <a:xfrm>
            <a:off x="8243630" y="2229142"/>
            <a:ext cx="3529871" cy="1877041"/>
          </a:xfrm>
          <a:prstGeom prst="rect">
            <a:avLst/>
          </a:prstGeom>
          <a:noFill/>
          <a:ln w="9525">
            <a:noFill/>
            <a:miter lim="800000"/>
            <a:headEnd/>
            <a:tailEnd/>
          </a:ln>
        </p:spPr>
        <p:txBody>
          <a:bodyPr lIns="0" tIns="0" rIns="0" bIns="0" anchor="t" anchorCtr="0"/>
          <a:lstStyle/>
          <a:p>
            <a:pPr defTabSz="987637">
              <a:spcBef>
                <a:spcPts val="97"/>
              </a:spcBef>
              <a:spcAft>
                <a:spcPts val="97"/>
              </a:spcAft>
              <a:buClr>
                <a:srgbClr val="ED1A3B"/>
              </a:buClr>
              <a:buSzPct val="80000"/>
              <a:defRPr/>
            </a:pPr>
            <a:endParaRPr lang="en-US" sz="874" kern="0" dirty="0">
              <a:solidFill>
                <a:srgbClr val="404040"/>
              </a:solidFill>
              <a:latin typeface="Trebuchet MS"/>
            </a:endParaRPr>
          </a:p>
        </p:txBody>
      </p:sp>
      <p:sp>
        <p:nvSpPr>
          <p:cNvPr id="13" name="TextBox 12">
            <a:extLst>
              <a:ext uri="{FF2B5EF4-FFF2-40B4-BE49-F238E27FC236}">
                <a16:creationId xmlns:a16="http://schemas.microsoft.com/office/drawing/2014/main" id="{EE965015-79EE-4678-A2F4-8AF26FBD3B40}"/>
              </a:ext>
            </a:extLst>
          </p:cNvPr>
          <p:cNvSpPr txBox="1"/>
          <p:nvPr>
            <p:custDataLst>
              <p:tags r:id="rId7"/>
            </p:custDataLst>
          </p:nvPr>
        </p:nvSpPr>
        <p:spPr>
          <a:xfrm>
            <a:off x="10467162" y="3304639"/>
            <a:ext cx="1078892" cy="526939"/>
          </a:xfrm>
          <a:prstGeom prst="rect">
            <a:avLst/>
          </a:prstGeom>
          <a:noFill/>
        </p:spPr>
        <p:txBody>
          <a:bodyPr wrap="square" rtlCol="0">
            <a:spAutoFit/>
          </a:bodyPr>
          <a:lstStyle/>
          <a:p>
            <a:pPr algn="ctr" defTabSz="920393"/>
            <a:r>
              <a:rPr lang="en-US" sz="1412" b="1" dirty="0">
                <a:solidFill>
                  <a:srgbClr val="404040"/>
                </a:solidFill>
                <a:latin typeface="Trebuchet MS"/>
              </a:rPr>
              <a:t>TAS Provider</a:t>
            </a:r>
          </a:p>
        </p:txBody>
      </p:sp>
      <p:sp>
        <p:nvSpPr>
          <p:cNvPr id="14" name="TextBox 13">
            <a:extLst>
              <a:ext uri="{FF2B5EF4-FFF2-40B4-BE49-F238E27FC236}">
                <a16:creationId xmlns:a16="http://schemas.microsoft.com/office/drawing/2014/main" id="{F8AE52C6-61C6-4B5A-A7C2-1FA7F3B70B7A}"/>
              </a:ext>
            </a:extLst>
          </p:cNvPr>
          <p:cNvSpPr txBox="1"/>
          <p:nvPr>
            <p:custDataLst>
              <p:tags r:id="rId8"/>
            </p:custDataLst>
          </p:nvPr>
        </p:nvSpPr>
        <p:spPr>
          <a:xfrm>
            <a:off x="9281628" y="2283773"/>
            <a:ext cx="1078892" cy="744243"/>
          </a:xfrm>
          <a:prstGeom prst="rect">
            <a:avLst/>
          </a:prstGeom>
          <a:noFill/>
        </p:spPr>
        <p:txBody>
          <a:bodyPr wrap="square" rtlCol="0">
            <a:spAutoFit/>
          </a:bodyPr>
          <a:lstStyle/>
          <a:p>
            <a:pPr algn="ctr" defTabSz="920393"/>
            <a:r>
              <a:rPr lang="en-US" sz="1412" b="1" dirty="0">
                <a:solidFill>
                  <a:srgbClr val="404040"/>
                </a:solidFill>
                <a:latin typeface="Trebuchet MS"/>
              </a:rPr>
              <a:t>Client’s</a:t>
            </a:r>
            <a:br>
              <a:rPr lang="en-US" sz="1412" b="1" dirty="0">
                <a:solidFill>
                  <a:srgbClr val="404040"/>
                </a:solidFill>
                <a:latin typeface="Trebuchet MS"/>
              </a:rPr>
            </a:br>
            <a:r>
              <a:rPr lang="en-US" sz="1412" b="1" dirty="0">
                <a:solidFill>
                  <a:srgbClr val="404040"/>
                </a:solidFill>
                <a:latin typeface="Trebuchet MS"/>
              </a:rPr>
              <a:t>Legal</a:t>
            </a:r>
          </a:p>
          <a:p>
            <a:pPr algn="ctr" defTabSz="920393"/>
            <a:r>
              <a:rPr lang="en-US" sz="1412" b="1" dirty="0">
                <a:solidFill>
                  <a:srgbClr val="404040"/>
                </a:solidFill>
                <a:latin typeface="Trebuchet MS"/>
              </a:rPr>
              <a:t>Counsel</a:t>
            </a:r>
          </a:p>
        </p:txBody>
      </p:sp>
      <p:sp>
        <p:nvSpPr>
          <p:cNvPr id="15" name="TextBox 14">
            <a:extLst>
              <a:ext uri="{FF2B5EF4-FFF2-40B4-BE49-F238E27FC236}">
                <a16:creationId xmlns:a16="http://schemas.microsoft.com/office/drawing/2014/main" id="{822AA2F5-287C-42C0-990B-080BF42F3E85}"/>
              </a:ext>
            </a:extLst>
          </p:cNvPr>
          <p:cNvSpPr txBox="1"/>
          <p:nvPr>
            <p:custDataLst>
              <p:tags r:id="rId9"/>
            </p:custDataLst>
          </p:nvPr>
        </p:nvSpPr>
        <p:spPr>
          <a:xfrm>
            <a:off x="8170667" y="3425630"/>
            <a:ext cx="1078892" cy="309637"/>
          </a:xfrm>
          <a:prstGeom prst="rect">
            <a:avLst/>
          </a:prstGeom>
          <a:noFill/>
        </p:spPr>
        <p:txBody>
          <a:bodyPr wrap="square" rtlCol="0">
            <a:spAutoFit/>
          </a:bodyPr>
          <a:lstStyle/>
          <a:p>
            <a:pPr algn="ctr" defTabSz="920393"/>
            <a:r>
              <a:rPr lang="en-US" sz="1412" b="1" dirty="0">
                <a:solidFill>
                  <a:srgbClr val="404040"/>
                </a:solidFill>
                <a:latin typeface="Trebuchet MS"/>
              </a:rPr>
              <a:t>Seller</a:t>
            </a:r>
          </a:p>
        </p:txBody>
      </p:sp>
      <p:sp>
        <p:nvSpPr>
          <p:cNvPr id="16" name="TextBox 15">
            <a:extLst>
              <a:ext uri="{FF2B5EF4-FFF2-40B4-BE49-F238E27FC236}">
                <a16:creationId xmlns:a16="http://schemas.microsoft.com/office/drawing/2014/main" id="{29E5E4D1-C438-406E-8366-3EB284AD454D}"/>
              </a:ext>
            </a:extLst>
          </p:cNvPr>
          <p:cNvSpPr txBox="1"/>
          <p:nvPr>
            <p:custDataLst>
              <p:tags r:id="rId10"/>
            </p:custDataLst>
          </p:nvPr>
        </p:nvSpPr>
        <p:spPr>
          <a:xfrm>
            <a:off x="9368402" y="4372226"/>
            <a:ext cx="1127926" cy="526939"/>
          </a:xfrm>
          <a:prstGeom prst="rect">
            <a:avLst/>
          </a:prstGeom>
          <a:noFill/>
        </p:spPr>
        <p:txBody>
          <a:bodyPr wrap="square" rtlCol="0">
            <a:spAutoFit/>
          </a:bodyPr>
          <a:lstStyle/>
          <a:p>
            <a:pPr algn="ctr" defTabSz="920393"/>
            <a:r>
              <a:rPr lang="en-US" sz="1412" b="1" dirty="0">
                <a:solidFill>
                  <a:srgbClr val="404040"/>
                </a:solidFill>
                <a:latin typeface="Trebuchet MS"/>
              </a:rPr>
              <a:t>Investment</a:t>
            </a:r>
            <a:br>
              <a:rPr lang="en-US" sz="1412" b="1" dirty="0">
                <a:solidFill>
                  <a:srgbClr val="404040"/>
                </a:solidFill>
                <a:latin typeface="Trebuchet MS"/>
              </a:rPr>
            </a:br>
            <a:r>
              <a:rPr lang="en-US" sz="1412" b="1" dirty="0">
                <a:solidFill>
                  <a:srgbClr val="404040"/>
                </a:solidFill>
                <a:latin typeface="Trebuchet MS"/>
              </a:rPr>
              <a:t>Banker</a:t>
            </a:r>
          </a:p>
        </p:txBody>
      </p:sp>
      <p:cxnSp>
        <p:nvCxnSpPr>
          <p:cNvPr id="17" name="Straight Connector 16">
            <a:extLst>
              <a:ext uri="{FF2B5EF4-FFF2-40B4-BE49-F238E27FC236}">
                <a16:creationId xmlns:a16="http://schemas.microsoft.com/office/drawing/2014/main" id="{56DB14C5-7B84-4461-86D4-5FFC01BC05C2}"/>
              </a:ext>
            </a:extLst>
          </p:cNvPr>
          <p:cNvCxnSpPr/>
          <p:nvPr>
            <p:custDataLst>
              <p:tags r:id="rId11"/>
            </p:custDataLst>
          </p:nvPr>
        </p:nvCxnSpPr>
        <p:spPr bwMode="auto">
          <a:xfrm flipV="1">
            <a:off x="8964676" y="3022086"/>
            <a:ext cx="329960" cy="379054"/>
          </a:xfrm>
          <a:prstGeom prst="line">
            <a:avLst/>
          </a:prstGeom>
          <a:solidFill>
            <a:srgbClr val="ED1A3B"/>
          </a:solidFill>
          <a:ln w="31750" cap="flat" cmpd="sng" algn="ctr">
            <a:solidFill>
              <a:srgbClr val="404040"/>
            </a:solidFill>
            <a:prstDash val="dash"/>
            <a:round/>
            <a:headEnd type="triangle" w="med" len="med"/>
            <a:tailEnd type="none" w="lg" len="med"/>
          </a:ln>
          <a:effectLst/>
        </p:spPr>
      </p:cxnSp>
      <p:cxnSp>
        <p:nvCxnSpPr>
          <p:cNvPr id="18" name="Straight Connector 17">
            <a:extLst>
              <a:ext uri="{FF2B5EF4-FFF2-40B4-BE49-F238E27FC236}">
                <a16:creationId xmlns:a16="http://schemas.microsoft.com/office/drawing/2014/main" id="{C0E26D30-33BA-48FD-83A9-04093D83FBE7}"/>
              </a:ext>
            </a:extLst>
          </p:cNvPr>
          <p:cNvCxnSpPr>
            <a:cxnSpLocks/>
          </p:cNvCxnSpPr>
          <p:nvPr>
            <p:custDataLst>
              <p:tags r:id="rId12"/>
            </p:custDataLst>
          </p:nvPr>
        </p:nvCxnSpPr>
        <p:spPr bwMode="auto">
          <a:xfrm>
            <a:off x="9001209" y="3826034"/>
            <a:ext cx="415203" cy="379207"/>
          </a:xfrm>
          <a:prstGeom prst="line">
            <a:avLst/>
          </a:prstGeom>
          <a:solidFill>
            <a:srgbClr val="ED1A3B"/>
          </a:solidFill>
          <a:ln w="31750" cap="flat" cmpd="sng" algn="ctr">
            <a:solidFill>
              <a:srgbClr val="404040"/>
            </a:solidFill>
            <a:prstDash val="dash"/>
            <a:round/>
            <a:headEnd type="triangle" w="med" len="med"/>
            <a:tailEnd type="none" w="lg" len="med"/>
          </a:ln>
          <a:effectLst/>
        </p:spPr>
      </p:cxnSp>
      <p:cxnSp>
        <p:nvCxnSpPr>
          <p:cNvPr id="19" name="Straight Arrow Connector 18">
            <a:extLst>
              <a:ext uri="{FF2B5EF4-FFF2-40B4-BE49-F238E27FC236}">
                <a16:creationId xmlns:a16="http://schemas.microsoft.com/office/drawing/2014/main" id="{57E794E3-3AEE-47AA-926C-06200FF2D8F1}"/>
              </a:ext>
            </a:extLst>
          </p:cNvPr>
          <p:cNvCxnSpPr>
            <a:cxnSpLocks/>
          </p:cNvCxnSpPr>
          <p:nvPr>
            <p:custDataLst>
              <p:tags r:id="rId13"/>
            </p:custDataLst>
          </p:nvPr>
        </p:nvCxnSpPr>
        <p:spPr bwMode="auto">
          <a:xfrm flipH="1">
            <a:off x="10365072" y="3799797"/>
            <a:ext cx="257628" cy="306385"/>
          </a:xfrm>
          <a:prstGeom prst="straightConnector1">
            <a:avLst/>
          </a:prstGeom>
          <a:solidFill>
            <a:srgbClr val="ED1A3B"/>
          </a:solidFill>
          <a:ln w="31750" cap="flat" cmpd="sng" algn="ctr">
            <a:solidFill>
              <a:srgbClr val="404040"/>
            </a:solidFill>
            <a:prstDash val="dash"/>
            <a:round/>
            <a:headEnd type="none" w="med" len="med"/>
            <a:tailEnd type="triangle"/>
          </a:ln>
          <a:effectLst/>
        </p:spPr>
      </p:cxnSp>
      <p:cxnSp>
        <p:nvCxnSpPr>
          <p:cNvPr id="20" name="Straight Arrow Connector 19">
            <a:extLst>
              <a:ext uri="{FF2B5EF4-FFF2-40B4-BE49-F238E27FC236}">
                <a16:creationId xmlns:a16="http://schemas.microsoft.com/office/drawing/2014/main" id="{F12A5DAC-BF9A-4D57-8707-B3438565EA71}"/>
              </a:ext>
            </a:extLst>
          </p:cNvPr>
          <p:cNvCxnSpPr>
            <a:cxnSpLocks/>
          </p:cNvCxnSpPr>
          <p:nvPr>
            <p:custDataLst>
              <p:tags r:id="rId14"/>
            </p:custDataLst>
          </p:nvPr>
        </p:nvCxnSpPr>
        <p:spPr bwMode="auto">
          <a:xfrm flipH="1" flipV="1">
            <a:off x="10257836" y="3048735"/>
            <a:ext cx="381503" cy="288503"/>
          </a:xfrm>
          <a:prstGeom prst="straightConnector1">
            <a:avLst/>
          </a:prstGeom>
          <a:solidFill>
            <a:srgbClr val="ED1A3B"/>
          </a:solidFill>
          <a:ln w="31750" cap="flat" cmpd="sng" algn="ctr">
            <a:solidFill>
              <a:srgbClr val="404040"/>
            </a:solidFill>
            <a:prstDash val="dash"/>
            <a:round/>
            <a:headEnd type="none" w="med" len="med"/>
            <a:tailEnd type="triangle"/>
          </a:ln>
          <a:effectLst/>
        </p:spPr>
      </p:cxnSp>
      <p:cxnSp>
        <p:nvCxnSpPr>
          <p:cNvPr id="21" name="Straight Connector 20">
            <a:extLst>
              <a:ext uri="{FF2B5EF4-FFF2-40B4-BE49-F238E27FC236}">
                <a16:creationId xmlns:a16="http://schemas.microsoft.com/office/drawing/2014/main" id="{E342F137-12EB-49D2-8D0E-2BE7D15E842C}"/>
              </a:ext>
            </a:extLst>
          </p:cNvPr>
          <p:cNvCxnSpPr/>
          <p:nvPr>
            <p:custDataLst>
              <p:tags r:id="rId15"/>
            </p:custDataLst>
          </p:nvPr>
        </p:nvCxnSpPr>
        <p:spPr bwMode="auto">
          <a:xfrm>
            <a:off x="9396844" y="3585630"/>
            <a:ext cx="963676" cy="0"/>
          </a:xfrm>
          <a:prstGeom prst="line">
            <a:avLst/>
          </a:prstGeom>
          <a:solidFill>
            <a:srgbClr val="ED1A3B"/>
          </a:solidFill>
          <a:ln w="31750" cap="flat" cmpd="sng" algn="ctr">
            <a:solidFill>
              <a:srgbClr val="404040"/>
            </a:solidFill>
            <a:prstDash val="dash"/>
            <a:round/>
            <a:headEnd type="triangle" w="med" len="med"/>
            <a:tailEnd type="none" w="lg" len="med"/>
          </a:ln>
          <a:effectLst/>
        </p:spPr>
      </p:cxnSp>
      <p:sp>
        <p:nvSpPr>
          <p:cNvPr id="22" name="Content Placeholder 2">
            <a:extLst>
              <a:ext uri="{FF2B5EF4-FFF2-40B4-BE49-F238E27FC236}">
                <a16:creationId xmlns:a16="http://schemas.microsoft.com/office/drawing/2014/main" id="{EA08AAF7-2AE8-4F39-87CC-C1B3B5CD9E55}"/>
              </a:ext>
            </a:extLst>
          </p:cNvPr>
          <p:cNvSpPr txBox="1">
            <a:spLocks/>
          </p:cNvSpPr>
          <p:nvPr>
            <p:custDataLst>
              <p:tags r:id="rId16"/>
            </p:custDataLst>
          </p:nvPr>
        </p:nvSpPr>
        <p:spPr>
          <a:xfrm>
            <a:off x="415634" y="456620"/>
            <a:ext cx="11281065" cy="77009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rgbClr val="00806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059"/>
              </a:spcAft>
              <a:buNone/>
            </a:pPr>
            <a:r>
              <a:rPr lang="en-US" sz="2400" dirty="0"/>
              <a:t>TAS providers are value-added participant in the sell-side process; teaming with clients and their other advisors to minimize surprises during buyer diligence.</a:t>
            </a:r>
          </a:p>
          <a:p>
            <a:endParaRPr lang="en-US" sz="1000" dirty="0"/>
          </a:p>
        </p:txBody>
      </p:sp>
    </p:spTree>
    <p:custDataLst>
      <p:tags r:id="rId1"/>
    </p:custDataLst>
    <p:extLst>
      <p:ext uri="{BB962C8B-B14F-4D97-AF65-F5344CB8AC3E}">
        <p14:creationId xmlns:p14="http://schemas.microsoft.com/office/powerpoint/2010/main" val="2893417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09C25A8-B8DD-4EB6-91B0-C2BB5DA7F8D1}"/>
              </a:ext>
            </a:extLst>
          </p:cNvPr>
          <p:cNvSpPr>
            <a:spLocks noGrp="1"/>
          </p:cNvSpPr>
          <p:nvPr>
            <p:ph type="sldNum" sz="quarter" idx="4294967295"/>
            <p:custDataLst>
              <p:tags r:id="rId2"/>
            </p:custDataLst>
          </p:nvPr>
        </p:nvSpPr>
        <p:spPr>
          <a:xfrm>
            <a:off x="11042882" y="5976001"/>
            <a:ext cx="366756" cy="365125"/>
          </a:xfrm>
        </p:spPr>
        <p:txBody>
          <a:bodyPr/>
          <a:lstStyle/>
          <a:p>
            <a:r>
              <a:rPr lang="en-US" dirty="0">
                <a:solidFill>
                  <a:srgbClr val="FFFFFF"/>
                </a:solidFill>
              </a:rPr>
              <a:t>0</a:t>
            </a:r>
            <a:fld id="{F470E458-E7C2-4395-B75D-476A174CEE45}" type="slidenum">
              <a:rPr lang="en-US" smtClean="0">
                <a:solidFill>
                  <a:srgbClr val="FFFFFF"/>
                </a:solidFill>
              </a:rPr>
              <a:pPr/>
              <a:t>16</a:t>
            </a:fld>
            <a:endParaRPr lang="en-US" dirty="0">
              <a:solidFill>
                <a:srgbClr val="FFFFFF"/>
              </a:solidFill>
            </a:endParaRPr>
          </a:p>
        </p:txBody>
      </p:sp>
      <p:sp>
        <p:nvSpPr>
          <p:cNvPr id="3" name="Title 1">
            <a:extLst>
              <a:ext uri="{FF2B5EF4-FFF2-40B4-BE49-F238E27FC236}">
                <a16:creationId xmlns:a16="http://schemas.microsoft.com/office/drawing/2014/main" id="{81732EA9-3026-42DE-BAB6-E02284DA1037}"/>
              </a:ext>
            </a:extLst>
          </p:cNvPr>
          <p:cNvSpPr txBox="1">
            <a:spLocks/>
          </p:cNvSpPr>
          <p:nvPr>
            <p:custDataLst>
              <p:tags r:id="rId3"/>
            </p:custDataLst>
          </p:nvPr>
        </p:nvSpPr>
        <p:spPr>
          <a:xfrm>
            <a:off x="287338" y="446088"/>
            <a:ext cx="6888525" cy="525462"/>
          </a:xfrm>
          <a:prstGeom prst="rect">
            <a:avLst/>
          </a:prstGeom>
        </p:spPr>
        <p:txBody>
          <a:bodyPr/>
          <a:lstStyle>
            <a:lvl1pPr algn="l" defTabSz="914400" rtl="0" eaLnBrk="1" latinLnBrk="0" hangingPunct="1">
              <a:lnSpc>
                <a:spcPct val="90000"/>
              </a:lnSpc>
              <a:spcBef>
                <a:spcPct val="0"/>
              </a:spcBef>
              <a:buNone/>
              <a:defRPr sz="3600" b="1" kern="1200">
                <a:solidFill>
                  <a:srgbClr val="003976"/>
                </a:solidFill>
                <a:latin typeface="+mj-lt"/>
                <a:ea typeface="+mj-ea"/>
                <a:cs typeface="+mj-cs"/>
              </a:defRPr>
            </a:lvl1pPr>
          </a:lstStyle>
          <a:p>
            <a:r>
              <a:rPr lang="en-US" sz="6000" dirty="0"/>
              <a:t>What are some of the key accounting considerations to be aware of before starting a sale process?</a:t>
            </a:r>
          </a:p>
        </p:txBody>
      </p:sp>
    </p:spTree>
    <p:custDataLst>
      <p:tags r:id="rId1"/>
    </p:custDataLst>
    <p:extLst>
      <p:ext uri="{BB962C8B-B14F-4D97-AF65-F5344CB8AC3E}">
        <p14:creationId xmlns:p14="http://schemas.microsoft.com/office/powerpoint/2010/main" val="1067338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09C25A8-B8DD-4EB6-91B0-C2BB5DA7F8D1}"/>
              </a:ext>
            </a:extLst>
          </p:cNvPr>
          <p:cNvSpPr>
            <a:spLocks noGrp="1"/>
          </p:cNvSpPr>
          <p:nvPr>
            <p:ph type="sldNum" sz="quarter" idx="4294967295"/>
            <p:custDataLst>
              <p:tags r:id="rId2"/>
            </p:custDataLst>
          </p:nvPr>
        </p:nvSpPr>
        <p:spPr>
          <a:xfrm>
            <a:off x="11042882" y="5976001"/>
            <a:ext cx="366756" cy="365125"/>
          </a:xfrm>
        </p:spPr>
        <p:txBody>
          <a:bodyPr/>
          <a:lstStyle/>
          <a:p>
            <a:r>
              <a:rPr lang="en-US" dirty="0">
                <a:solidFill>
                  <a:srgbClr val="FFFFFF"/>
                </a:solidFill>
              </a:rPr>
              <a:t>0</a:t>
            </a:r>
            <a:fld id="{F470E458-E7C2-4395-B75D-476A174CEE45}" type="slidenum">
              <a:rPr lang="en-US" smtClean="0">
                <a:solidFill>
                  <a:srgbClr val="FFFFFF"/>
                </a:solidFill>
              </a:rPr>
              <a:pPr/>
              <a:t>17</a:t>
            </a:fld>
            <a:endParaRPr lang="en-US" dirty="0">
              <a:solidFill>
                <a:srgbClr val="FFFFFF"/>
              </a:solidFill>
            </a:endParaRPr>
          </a:p>
        </p:txBody>
      </p:sp>
      <p:sp>
        <p:nvSpPr>
          <p:cNvPr id="3" name="Title 1">
            <a:extLst>
              <a:ext uri="{FF2B5EF4-FFF2-40B4-BE49-F238E27FC236}">
                <a16:creationId xmlns:a16="http://schemas.microsoft.com/office/drawing/2014/main" id="{652A8D73-156E-44AD-BA1D-24EE2BF5E41F}"/>
              </a:ext>
            </a:extLst>
          </p:cNvPr>
          <p:cNvSpPr txBox="1">
            <a:spLocks/>
          </p:cNvSpPr>
          <p:nvPr>
            <p:custDataLst>
              <p:tags r:id="rId3"/>
            </p:custDataLst>
          </p:nvPr>
        </p:nvSpPr>
        <p:spPr>
          <a:xfrm>
            <a:off x="266700" y="0"/>
            <a:ext cx="8589963" cy="958850"/>
          </a:xfrm>
          <a:prstGeom prst="rect">
            <a:avLst/>
          </a:prstGeom>
        </p:spPr>
        <p:txBody>
          <a:bodyPr/>
          <a:lstStyle>
            <a:lvl1pPr algn="l" defTabSz="914400" rtl="0" eaLnBrk="1" latinLnBrk="0" hangingPunct="1">
              <a:lnSpc>
                <a:spcPct val="90000"/>
              </a:lnSpc>
              <a:spcBef>
                <a:spcPct val="0"/>
              </a:spcBef>
              <a:buNone/>
              <a:defRPr sz="3600" b="1" kern="1200">
                <a:solidFill>
                  <a:srgbClr val="003976"/>
                </a:solidFill>
                <a:latin typeface="+mj-lt"/>
                <a:ea typeface="+mj-ea"/>
                <a:cs typeface="+mj-cs"/>
              </a:defRPr>
            </a:lvl1pPr>
          </a:lstStyle>
          <a:p>
            <a:r>
              <a:rPr lang="en-US" dirty="0"/>
              <a:t>Accounting Considerations</a:t>
            </a:r>
          </a:p>
        </p:txBody>
      </p:sp>
      <p:sp>
        <p:nvSpPr>
          <p:cNvPr id="4" name="Content Placeholder 2">
            <a:extLst>
              <a:ext uri="{FF2B5EF4-FFF2-40B4-BE49-F238E27FC236}">
                <a16:creationId xmlns:a16="http://schemas.microsoft.com/office/drawing/2014/main" id="{D4C3261A-508C-433C-A2F3-D9A5149BD52D}"/>
              </a:ext>
            </a:extLst>
          </p:cNvPr>
          <p:cNvSpPr txBox="1">
            <a:spLocks/>
          </p:cNvSpPr>
          <p:nvPr>
            <p:custDataLst>
              <p:tags r:id="rId4"/>
            </p:custDataLst>
          </p:nvPr>
        </p:nvSpPr>
        <p:spPr>
          <a:xfrm>
            <a:off x="266700" y="819810"/>
            <a:ext cx="11410950" cy="46761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rgbClr val="00806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lvl="1" indent="-285750">
              <a:spcAft>
                <a:spcPts val="441"/>
              </a:spcAft>
            </a:pPr>
            <a:r>
              <a:rPr lang="en-US" sz="2400" dirty="0">
                <a:solidFill>
                  <a:schemeClr val="bg1">
                    <a:lumMod val="10000"/>
                  </a:schemeClr>
                </a:solidFill>
              </a:rPr>
              <a:t>Does your accounting structure support telling the story of the business?</a:t>
            </a:r>
          </a:p>
          <a:p>
            <a:pPr marL="285750" lvl="1" indent="-285750">
              <a:spcAft>
                <a:spcPts val="441"/>
              </a:spcAft>
            </a:pPr>
            <a:r>
              <a:rPr lang="en-US" sz="2400" dirty="0">
                <a:solidFill>
                  <a:schemeClr val="bg1">
                    <a:lumMod val="10000"/>
                  </a:schemeClr>
                </a:solidFill>
              </a:rPr>
              <a:t>Departures from GAAP?</a:t>
            </a:r>
          </a:p>
          <a:p>
            <a:pPr marL="285750" lvl="1" indent="-285750">
              <a:spcAft>
                <a:spcPts val="441"/>
              </a:spcAft>
            </a:pPr>
            <a:r>
              <a:rPr lang="en-US" sz="2400" dirty="0">
                <a:solidFill>
                  <a:schemeClr val="bg1">
                    <a:lumMod val="10000"/>
                  </a:schemeClr>
                </a:solidFill>
              </a:rPr>
              <a:t>Changes in accounting policies and procedures during the historical period?</a:t>
            </a:r>
          </a:p>
          <a:p>
            <a:pPr marL="285750" lvl="1" indent="-285750">
              <a:spcAft>
                <a:spcPts val="441"/>
              </a:spcAft>
            </a:pPr>
            <a:r>
              <a:rPr lang="en-GB" sz="2400" dirty="0">
                <a:solidFill>
                  <a:schemeClr val="bg1">
                    <a:lumMod val="10000"/>
                  </a:schemeClr>
                </a:solidFill>
              </a:rPr>
              <a:t>Changes in the business that impact the financial “story” of the business?</a:t>
            </a:r>
            <a:endParaRPr lang="en-US" sz="2400" dirty="0">
              <a:solidFill>
                <a:schemeClr val="bg1">
                  <a:lumMod val="10000"/>
                </a:schemeClr>
              </a:solidFill>
            </a:endParaRPr>
          </a:p>
          <a:p>
            <a:pPr marL="285750" lvl="1" indent="-285750"/>
            <a:r>
              <a:rPr lang="en-US" sz="2400" dirty="0">
                <a:solidFill>
                  <a:schemeClr val="bg1">
                    <a:lumMod val="10000"/>
                  </a:schemeClr>
                </a:solidFill>
              </a:rPr>
              <a:t>Accounting IT infrastructure – </a:t>
            </a:r>
          </a:p>
          <a:p>
            <a:pPr marL="590550" lvl="2" indent="-285750"/>
            <a:r>
              <a:rPr lang="en-US" dirty="0">
                <a:solidFill>
                  <a:schemeClr val="bg1">
                    <a:lumMod val="10000"/>
                  </a:schemeClr>
                </a:solidFill>
              </a:rPr>
              <a:t>Has the business used a single accounting system used during the historical period?</a:t>
            </a:r>
          </a:p>
          <a:p>
            <a:pPr marL="920750" lvl="3" indent="-285750"/>
            <a:r>
              <a:rPr lang="en-US" dirty="0">
                <a:solidFill>
                  <a:schemeClr val="bg1">
                    <a:lumMod val="10000"/>
                  </a:schemeClr>
                </a:solidFill>
              </a:rPr>
              <a:t>If not, what access is available to previous system reports?  And, is there a detailed mapping of previous chart of accounts to current?</a:t>
            </a:r>
          </a:p>
          <a:p>
            <a:pPr marL="590550" lvl="2" indent="-285750">
              <a:spcAft>
                <a:spcPts val="441"/>
              </a:spcAft>
            </a:pPr>
            <a:r>
              <a:rPr lang="en-US" dirty="0">
                <a:solidFill>
                  <a:schemeClr val="bg1">
                    <a:lumMod val="10000"/>
                  </a:schemeClr>
                </a:solidFill>
              </a:rPr>
              <a:t>What reports are available from the current system?</a:t>
            </a:r>
          </a:p>
          <a:p>
            <a:pPr marL="285750" lvl="1" indent="-285750">
              <a:spcAft>
                <a:spcPts val="441"/>
              </a:spcAft>
            </a:pPr>
            <a:r>
              <a:rPr lang="en-US" sz="2400" dirty="0">
                <a:solidFill>
                  <a:schemeClr val="bg1">
                    <a:lumMod val="10000"/>
                  </a:schemeClr>
                </a:solidFill>
              </a:rPr>
              <a:t>Are monthly financials available and what level of detailed close is performed on a monthly basis?</a:t>
            </a:r>
          </a:p>
          <a:p>
            <a:pPr marL="285750" lvl="1" indent="-285750">
              <a:spcAft>
                <a:spcPts val="441"/>
              </a:spcAft>
            </a:pPr>
            <a:r>
              <a:rPr lang="en-US" sz="2400" dirty="0">
                <a:solidFill>
                  <a:schemeClr val="bg1">
                    <a:lumMod val="10000"/>
                  </a:schemeClr>
                </a:solidFill>
              </a:rPr>
              <a:t>Revenue recognition – how is this calculated and documented?</a:t>
            </a:r>
          </a:p>
          <a:p>
            <a:pPr marL="285750" lvl="1" indent="-285750">
              <a:spcAft>
                <a:spcPts val="441"/>
              </a:spcAft>
            </a:pPr>
            <a:r>
              <a:rPr lang="en-US" sz="2400" dirty="0">
                <a:solidFill>
                  <a:schemeClr val="bg1">
                    <a:lumMod val="10000"/>
                  </a:schemeClr>
                </a:solidFill>
              </a:rPr>
              <a:t>Potential obligations not included on the balance sheet</a:t>
            </a:r>
          </a:p>
          <a:p>
            <a:pPr marL="285750" lvl="1" indent="-285750">
              <a:spcAft>
                <a:spcPts val="441"/>
              </a:spcAft>
            </a:pPr>
            <a:endParaRPr lang="en-GB" sz="1800" dirty="0"/>
          </a:p>
        </p:txBody>
      </p:sp>
    </p:spTree>
    <p:custDataLst>
      <p:tags r:id="rId1"/>
    </p:custDataLst>
    <p:extLst>
      <p:ext uri="{BB962C8B-B14F-4D97-AF65-F5344CB8AC3E}">
        <p14:creationId xmlns:p14="http://schemas.microsoft.com/office/powerpoint/2010/main" val="4125155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09C25A8-B8DD-4EB6-91B0-C2BB5DA7F8D1}"/>
              </a:ext>
            </a:extLst>
          </p:cNvPr>
          <p:cNvSpPr>
            <a:spLocks noGrp="1"/>
          </p:cNvSpPr>
          <p:nvPr>
            <p:ph type="sldNum" sz="quarter" idx="4294967295"/>
            <p:custDataLst>
              <p:tags r:id="rId2"/>
            </p:custDataLst>
          </p:nvPr>
        </p:nvSpPr>
        <p:spPr>
          <a:xfrm>
            <a:off x="11042882" y="5976001"/>
            <a:ext cx="366756" cy="365125"/>
          </a:xfrm>
        </p:spPr>
        <p:txBody>
          <a:bodyPr/>
          <a:lstStyle/>
          <a:p>
            <a:r>
              <a:rPr lang="en-US" dirty="0">
                <a:solidFill>
                  <a:srgbClr val="FFFFFF"/>
                </a:solidFill>
              </a:rPr>
              <a:t>0</a:t>
            </a:r>
            <a:fld id="{F470E458-E7C2-4395-B75D-476A174CEE45}" type="slidenum">
              <a:rPr lang="en-US" smtClean="0">
                <a:solidFill>
                  <a:srgbClr val="FFFFFF"/>
                </a:solidFill>
              </a:rPr>
              <a:pPr/>
              <a:t>18</a:t>
            </a:fld>
            <a:endParaRPr lang="en-US" dirty="0">
              <a:solidFill>
                <a:srgbClr val="FFFFFF"/>
              </a:solidFill>
            </a:endParaRPr>
          </a:p>
        </p:txBody>
      </p:sp>
      <p:sp>
        <p:nvSpPr>
          <p:cNvPr id="3" name="Title 1">
            <a:extLst>
              <a:ext uri="{FF2B5EF4-FFF2-40B4-BE49-F238E27FC236}">
                <a16:creationId xmlns:a16="http://schemas.microsoft.com/office/drawing/2014/main" id="{BD694CF7-B5A2-4F7F-9A41-7901153D20E4}"/>
              </a:ext>
            </a:extLst>
          </p:cNvPr>
          <p:cNvSpPr txBox="1">
            <a:spLocks/>
          </p:cNvSpPr>
          <p:nvPr>
            <p:custDataLst>
              <p:tags r:id="rId3"/>
            </p:custDataLst>
          </p:nvPr>
        </p:nvSpPr>
        <p:spPr>
          <a:xfrm>
            <a:off x="266700" y="0"/>
            <a:ext cx="8589963" cy="958850"/>
          </a:xfrm>
          <a:prstGeom prst="rect">
            <a:avLst/>
          </a:prstGeom>
        </p:spPr>
        <p:txBody>
          <a:bodyPr/>
          <a:lstStyle>
            <a:lvl1pPr algn="l" defTabSz="914400" rtl="0" eaLnBrk="1" latinLnBrk="0" hangingPunct="1">
              <a:lnSpc>
                <a:spcPct val="90000"/>
              </a:lnSpc>
              <a:spcBef>
                <a:spcPct val="0"/>
              </a:spcBef>
              <a:buNone/>
              <a:defRPr sz="3600" b="1" kern="1200">
                <a:solidFill>
                  <a:srgbClr val="003976"/>
                </a:solidFill>
                <a:latin typeface="+mj-lt"/>
                <a:ea typeface="+mj-ea"/>
                <a:cs typeface="+mj-cs"/>
              </a:defRPr>
            </a:lvl1pPr>
          </a:lstStyle>
          <a:p>
            <a:r>
              <a:rPr lang="en-US" dirty="0"/>
              <a:t>Other Considerations</a:t>
            </a:r>
          </a:p>
        </p:txBody>
      </p:sp>
      <p:sp>
        <p:nvSpPr>
          <p:cNvPr id="4" name="Content Placeholder 2">
            <a:extLst>
              <a:ext uri="{FF2B5EF4-FFF2-40B4-BE49-F238E27FC236}">
                <a16:creationId xmlns:a16="http://schemas.microsoft.com/office/drawing/2014/main" id="{A78708D0-BE78-41B8-B133-80B8E48A6173}"/>
              </a:ext>
            </a:extLst>
          </p:cNvPr>
          <p:cNvSpPr txBox="1">
            <a:spLocks/>
          </p:cNvSpPr>
          <p:nvPr>
            <p:custDataLst>
              <p:tags r:id="rId4"/>
            </p:custDataLst>
          </p:nvPr>
        </p:nvSpPr>
        <p:spPr>
          <a:xfrm>
            <a:off x="266700" y="1267485"/>
            <a:ext cx="11553825" cy="46761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rgbClr val="00806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gn="ctr">
              <a:spcAft>
                <a:spcPts val="441"/>
              </a:spcAft>
              <a:buFont typeface="Arial" panose="020B0604020202020204" pitchFamily="34" charset="0"/>
              <a:buNone/>
            </a:pPr>
            <a:r>
              <a:rPr lang="en-US" sz="9600" dirty="0"/>
              <a:t>Deal Fatigue</a:t>
            </a:r>
          </a:p>
          <a:p>
            <a:pPr marL="285750" lvl="1" indent="-285750">
              <a:spcAft>
                <a:spcPts val="441"/>
              </a:spcAft>
            </a:pPr>
            <a:r>
              <a:rPr lang="en-US" sz="2400" dirty="0">
                <a:solidFill>
                  <a:schemeClr val="bg1">
                    <a:lumMod val="10000"/>
                  </a:schemeClr>
                </a:solidFill>
              </a:rPr>
              <a:t>Be prepared for a long, demanding process that will test your patience.</a:t>
            </a:r>
          </a:p>
          <a:p>
            <a:pPr marL="285750" lvl="1" indent="-285750">
              <a:spcAft>
                <a:spcPts val="441"/>
              </a:spcAft>
            </a:pPr>
            <a:r>
              <a:rPr lang="en-US" sz="2400" dirty="0">
                <a:solidFill>
                  <a:schemeClr val="bg1">
                    <a:lumMod val="10000"/>
                  </a:schemeClr>
                </a:solidFill>
              </a:rPr>
              <a:t>The more you are able to prepare alongside your ‘deal team’ of outside advisors, the smoother the process will go.</a:t>
            </a:r>
          </a:p>
          <a:p>
            <a:pPr marL="285750" lvl="1" indent="-285750">
              <a:spcAft>
                <a:spcPts val="441"/>
              </a:spcAft>
            </a:pPr>
            <a:endParaRPr lang="en-GB" sz="1800" dirty="0"/>
          </a:p>
        </p:txBody>
      </p:sp>
    </p:spTree>
    <p:custDataLst>
      <p:tags r:id="rId1"/>
    </p:custDataLst>
    <p:extLst>
      <p:ext uri="{BB962C8B-B14F-4D97-AF65-F5344CB8AC3E}">
        <p14:creationId xmlns:p14="http://schemas.microsoft.com/office/powerpoint/2010/main" val="3376004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73D73B8-0159-4360-B763-76EC226632BF}"/>
              </a:ext>
            </a:extLst>
          </p:cNvPr>
          <p:cNvSpPr>
            <a:spLocks noGrp="1"/>
          </p:cNvSpPr>
          <p:nvPr>
            <p:ph type="sldNum" sz="quarter" idx="12"/>
            <p:custDataLst>
              <p:tags r:id="rId2"/>
            </p:custDataLst>
          </p:nvPr>
        </p:nvSpPr>
        <p:spPr/>
        <p:txBody>
          <a:bodyPr/>
          <a:lstStyle/>
          <a:p>
            <a:r>
              <a:rPr lang="en-US" dirty="0"/>
              <a:t>0</a:t>
            </a:r>
            <a:fld id="{F470E458-E7C2-4395-B75D-476A174CEE45}" type="slidenum">
              <a:rPr lang="en-US" smtClean="0"/>
              <a:t>19</a:t>
            </a:fld>
            <a:endParaRPr lang="en-US" dirty="0"/>
          </a:p>
        </p:txBody>
      </p:sp>
      <p:sp>
        <p:nvSpPr>
          <p:cNvPr id="6" name="Title 5">
            <a:extLst>
              <a:ext uri="{FF2B5EF4-FFF2-40B4-BE49-F238E27FC236}">
                <a16:creationId xmlns:a16="http://schemas.microsoft.com/office/drawing/2014/main" id="{6A2ED7C9-90D1-4335-ACD1-D39A68D72C83}"/>
              </a:ext>
            </a:extLst>
          </p:cNvPr>
          <p:cNvSpPr>
            <a:spLocks noGrp="1"/>
          </p:cNvSpPr>
          <p:nvPr>
            <p:ph type="title"/>
            <p:custDataLst>
              <p:tags r:id="rId3"/>
            </p:custDataLst>
          </p:nvPr>
        </p:nvSpPr>
        <p:spPr/>
        <p:txBody>
          <a:bodyPr/>
          <a:lstStyle/>
          <a:p>
            <a:r>
              <a:rPr lang="en-US" dirty="0"/>
              <a:t>Session Password</a:t>
            </a:r>
          </a:p>
        </p:txBody>
      </p:sp>
      <p:sp>
        <p:nvSpPr>
          <p:cNvPr id="9" name="Subtitle 8">
            <a:extLst>
              <a:ext uri="{FF2B5EF4-FFF2-40B4-BE49-F238E27FC236}">
                <a16:creationId xmlns:a16="http://schemas.microsoft.com/office/drawing/2014/main" id="{F4871DB2-2AAA-4EB1-9E65-B34595535B48}"/>
              </a:ext>
            </a:extLst>
          </p:cNvPr>
          <p:cNvSpPr>
            <a:spLocks noGrp="1"/>
          </p:cNvSpPr>
          <p:nvPr>
            <p:ph type="subTitle" idx="15"/>
            <p:custDataLst>
              <p:tags r:id="rId4"/>
            </p:custDataLst>
          </p:nvPr>
        </p:nvSpPr>
        <p:spPr/>
        <p:txBody>
          <a:bodyPr/>
          <a:lstStyle/>
          <a:p>
            <a:r>
              <a:rPr lang="en-US" dirty="0"/>
              <a:t>(Must record password for CPE credit)</a:t>
            </a:r>
          </a:p>
        </p:txBody>
      </p:sp>
    </p:spTree>
    <p:custDataLst>
      <p:tags r:id="rId1"/>
    </p:custDataLst>
    <p:extLst>
      <p:ext uri="{BB962C8B-B14F-4D97-AF65-F5344CB8AC3E}">
        <p14:creationId xmlns:p14="http://schemas.microsoft.com/office/powerpoint/2010/main" val="1785038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779FCE8-C78E-4723-B68E-77327F9ACD6E}"/>
              </a:ext>
            </a:extLst>
          </p:cNvPr>
          <p:cNvSpPr>
            <a:spLocks noGrp="1"/>
          </p:cNvSpPr>
          <p:nvPr>
            <p:ph type="ctrTitle"/>
            <p:custDataLst>
              <p:tags r:id="rId2"/>
            </p:custDataLst>
          </p:nvPr>
        </p:nvSpPr>
        <p:spPr>
          <a:xfrm>
            <a:off x="3709792" y="3281530"/>
            <a:ext cx="4772417" cy="1102291"/>
          </a:xfrm>
        </p:spPr>
        <p:txBody>
          <a:bodyPr/>
          <a:lstStyle/>
          <a:p>
            <a:r>
              <a:rPr lang="en-US" dirty="0"/>
              <a:t>Sell-side Financial Due Diligence</a:t>
            </a:r>
          </a:p>
        </p:txBody>
      </p:sp>
      <p:sp>
        <p:nvSpPr>
          <p:cNvPr id="7" name="Slide Number Placeholder 6">
            <a:extLst>
              <a:ext uri="{FF2B5EF4-FFF2-40B4-BE49-F238E27FC236}">
                <a16:creationId xmlns:a16="http://schemas.microsoft.com/office/drawing/2014/main" id="{51F78032-7158-4F74-BDAC-C1E06036B7A3}"/>
              </a:ext>
            </a:extLst>
          </p:cNvPr>
          <p:cNvSpPr>
            <a:spLocks noGrp="1"/>
          </p:cNvSpPr>
          <p:nvPr>
            <p:ph type="sldNum" sz="quarter" idx="12"/>
            <p:custDataLst>
              <p:tags r:id="rId3"/>
            </p:custDataLst>
          </p:nvPr>
        </p:nvSpPr>
        <p:spPr/>
        <p:txBody>
          <a:bodyPr/>
          <a:lstStyle/>
          <a:p>
            <a:fld id="{F470E458-E7C2-4395-B75D-476A174CEE45}" type="slidenum">
              <a:rPr lang="en-US" smtClean="0"/>
              <a:pPr/>
              <a:t>2</a:t>
            </a:fld>
            <a:endParaRPr lang="en-US" dirty="0"/>
          </a:p>
        </p:txBody>
      </p:sp>
      <p:sp>
        <p:nvSpPr>
          <p:cNvPr id="9" name="Subtitle 8">
            <a:extLst>
              <a:ext uri="{FF2B5EF4-FFF2-40B4-BE49-F238E27FC236}">
                <a16:creationId xmlns:a16="http://schemas.microsoft.com/office/drawing/2014/main" id="{71D8A29A-3F08-4277-8505-BE0FA5C143FE}"/>
              </a:ext>
            </a:extLst>
          </p:cNvPr>
          <p:cNvSpPr>
            <a:spLocks noGrp="1"/>
          </p:cNvSpPr>
          <p:nvPr>
            <p:ph type="subTitle" idx="15"/>
            <p:custDataLst>
              <p:tags r:id="rId4"/>
            </p:custDataLst>
          </p:nvPr>
        </p:nvSpPr>
        <p:spPr>
          <a:xfrm>
            <a:off x="3529264" y="4494894"/>
            <a:ext cx="5133473" cy="937718"/>
          </a:xfrm>
        </p:spPr>
        <p:txBody>
          <a:bodyPr>
            <a:normAutofit/>
          </a:bodyPr>
          <a:lstStyle/>
          <a:p>
            <a:r>
              <a:rPr lang="en-US" b="1" dirty="0"/>
              <a:t>Seth Bounds</a:t>
            </a:r>
          </a:p>
          <a:p>
            <a:r>
              <a:rPr lang="en-US" b="1" dirty="0"/>
              <a:t>Director – Transaction Services</a:t>
            </a:r>
          </a:p>
        </p:txBody>
      </p:sp>
      <p:pic>
        <p:nvPicPr>
          <p:cNvPr id="4" name="Picture 3">
            <a:extLst>
              <a:ext uri="{FF2B5EF4-FFF2-40B4-BE49-F238E27FC236}">
                <a16:creationId xmlns:a16="http://schemas.microsoft.com/office/drawing/2014/main" id="{2B332A5F-1DD4-443E-A53A-6447E9C14265}"/>
              </a:ext>
            </a:extLst>
          </p:cNvPr>
          <p:cNvPicPr>
            <a:picLocks noChangeAspect="1"/>
          </p:cNvPicPr>
          <p:nvPr>
            <p:custDataLst>
              <p:tags r:id="rId5"/>
            </p:custDataLst>
          </p:nvPr>
        </p:nvPicPr>
        <p:blipFill rotWithShape="1">
          <a:blip r:embed="rId8"/>
          <a:srcRect l="14753" t="25298" r="14416" b="24864"/>
          <a:stretch/>
        </p:blipFill>
        <p:spPr>
          <a:xfrm>
            <a:off x="4213411" y="1624046"/>
            <a:ext cx="3765177" cy="1546411"/>
          </a:xfrm>
          <a:prstGeom prst="rect">
            <a:avLst/>
          </a:prstGeom>
        </p:spPr>
      </p:pic>
    </p:spTree>
    <p:custDataLst>
      <p:tags r:id="rId1"/>
    </p:custDataLst>
    <p:extLst>
      <p:ext uri="{BB962C8B-B14F-4D97-AF65-F5344CB8AC3E}">
        <p14:creationId xmlns:p14="http://schemas.microsoft.com/office/powerpoint/2010/main" val="2398228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09C25A8-B8DD-4EB6-91B0-C2BB5DA7F8D1}"/>
              </a:ext>
            </a:extLst>
          </p:cNvPr>
          <p:cNvSpPr>
            <a:spLocks noGrp="1"/>
          </p:cNvSpPr>
          <p:nvPr>
            <p:ph type="sldNum" sz="quarter" idx="4294967295"/>
            <p:custDataLst>
              <p:tags r:id="rId2"/>
            </p:custDataLst>
          </p:nvPr>
        </p:nvSpPr>
        <p:spPr>
          <a:xfrm>
            <a:off x="11042882" y="5976001"/>
            <a:ext cx="366756" cy="365125"/>
          </a:xfrm>
        </p:spPr>
        <p:txBody>
          <a:bodyPr/>
          <a:lstStyle/>
          <a:p>
            <a:r>
              <a:rPr lang="en-US" dirty="0">
                <a:solidFill>
                  <a:srgbClr val="FFFFFF"/>
                </a:solidFill>
              </a:rPr>
              <a:t>0</a:t>
            </a:r>
            <a:fld id="{F470E458-E7C2-4395-B75D-476A174CEE45}" type="slidenum">
              <a:rPr lang="en-US" smtClean="0">
                <a:solidFill>
                  <a:srgbClr val="FFFFFF"/>
                </a:solidFill>
              </a:rPr>
              <a:pPr/>
              <a:t>3</a:t>
            </a:fld>
            <a:endParaRPr lang="en-US" dirty="0">
              <a:solidFill>
                <a:srgbClr val="FFFFFF"/>
              </a:solidFill>
            </a:endParaRPr>
          </a:p>
        </p:txBody>
      </p:sp>
      <p:sp>
        <p:nvSpPr>
          <p:cNvPr id="3" name="Title 1">
            <a:extLst>
              <a:ext uri="{FF2B5EF4-FFF2-40B4-BE49-F238E27FC236}">
                <a16:creationId xmlns:a16="http://schemas.microsoft.com/office/drawing/2014/main" id="{C8FC42FC-55EB-40FE-92AE-7081BFFA3FB1}"/>
              </a:ext>
            </a:extLst>
          </p:cNvPr>
          <p:cNvSpPr txBox="1">
            <a:spLocks/>
          </p:cNvSpPr>
          <p:nvPr>
            <p:custDataLst>
              <p:tags r:id="rId3"/>
            </p:custDataLst>
          </p:nvPr>
        </p:nvSpPr>
        <p:spPr>
          <a:xfrm>
            <a:off x="266700" y="-2187"/>
            <a:ext cx="8589963" cy="958850"/>
          </a:xfrm>
          <a:prstGeom prst="rect">
            <a:avLst/>
          </a:prstGeom>
        </p:spPr>
        <p:txBody>
          <a:bodyPr/>
          <a:lstStyle>
            <a:lvl1pPr algn="l" defTabSz="914400" rtl="0" eaLnBrk="1" latinLnBrk="0" hangingPunct="1">
              <a:lnSpc>
                <a:spcPct val="90000"/>
              </a:lnSpc>
              <a:spcBef>
                <a:spcPct val="0"/>
              </a:spcBef>
              <a:buNone/>
              <a:defRPr sz="3600" b="1" kern="1200">
                <a:solidFill>
                  <a:srgbClr val="003976"/>
                </a:solidFill>
                <a:latin typeface="+mj-lt"/>
                <a:ea typeface="+mj-ea"/>
                <a:cs typeface="+mj-cs"/>
              </a:defRPr>
            </a:lvl1pPr>
          </a:lstStyle>
          <a:p>
            <a:r>
              <a:rPr lang="en-US" dirty="0"/>
              <a:t>Course Objectives</a:t>
            </a:r>
          </a:p>
        </p:txBody>
      </p:sp>
      <p:sp>
        <p:nvSpPr>
          <p:cNvPr id="4" name="Content Placeholder 2">
            <a:extLst>
              <a:ext uri="{FF2B5EF4-FFF2-40B4-BE49-F238E27FC236}">
                <a16:creationId xmlns:a16="http://schemas.microsoft.com/office/drawing/2014/main" id="{6B018023-D8D6-4E0E-8BE5-337AABACBE78}"/>
              </a:ext>
            </a:extLst>
          </p:cNvPr>
          <p:cNvSpPr txBox="1">
            <a:spLocks/>
          </p:cNvSpPr>
          <p:nvPr>
            <p:custDataLst>
              <p:tags r:id="rId4"/>
            </p:custDataLst>
          </p:nvPr>
        </p:nvSpPr>
        <p:spPr>
          <a:xfrm>
            <a:off x="266698" y="687977"/>
            <a:ext cx="11658601" cy="515112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rgbClr val="00806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Bef>
                <a:spcPts val="1200"/>
              </a:spcBef>
              <a:spcAft>
                <a:spcPts val="1200"/>
              </a:spcAft>
              <a:buClr>
                <a:schemeClr val="accent1"/>
              </a:buClr>
              <a:buFont typeface="Wingdings 3" panose="05040102010807070707" pitchFamily="18" charset="2"/>
              <a:buChar char="u"/>
            </a:pPr>
            <a:r>
              <a:rPr lang="en-US" sz="3200" dirty="0">
                <a:solidFill>
                  <a:schemeClr val="bg1">
                    <a:lumMod val="10000"/>
                  </a:schemeClr>
                </a:solidFill>
              </a:rPr>
              <a:t>To understand what financial due diligence is (and is not)</a:t>
            </a:r>
          </a:p>
          <a:p>
            <a:pPr marL="342900" indent="-342900">
              <a:spcBef>
                <a:spcPts val="1200"/>
              </a:spcBef>
              <a:spcAft>
                <a:spcPts val="1200"/>
              </a:spcAft>
              <a:buClr>
                <a:schemeClr val="accent1"/>
              </a:buClr>
              <a:buFont typeface="Wingdings 3" panose="05040102010807070707" pitchFamily="18" charset="2"/>
              <a:buChar char="u"/>
            </a:pPr>
            <a:r>
              <a:rPr lang="en-US" sz="3200" dirty="0">
                <a:solidFill>
                  <a:schemeClr val="bg1">
                    <a:lumMod val="10000"/>
                  </a:schemeClr>
                </a:solidFill>
              </a:rPr>
              <a:t>To understand how sell-side financial due diligence supports the seller </a:t>
            </a:r>
          </a:p>
          <a:p>
            <a:pPr marL="342900" indent="-342900">
              <a:spcBef>
                <a:spcPts val="1200"/>
              </a:spcBef>
              <a:spcAft>
                <a:spcPts val="1200"/>
              </a:spcAft>
              <a:buClr>
                <a:schemeClr val="accent1"/>
              </a:buClr>
              <a:buFont typeface="Wingdings 3" panose="05040102010807070707" pitchFamily="18" charset="2"/>
              <a:buChar char="u"/>
            </a:pPr>
            <a:r>
              <a:rPr lang="en-US" sz="3200" dirty="0">
                <a:solidFill>
                  <a:schemeClr val="bg1">
                    <a:lumMod val="10000"/>
                  </a:schemeClr>
                </a:solidFill>
              </a:rPr>
              <a:t>To understand how financial due diligence fits into a deal process and timeline</a:t>
            </a:r>
          </a:p>
          <a:p>
            <a:pPr marL="342900" indent="-342900">
              <a:spcBef>
                <a:spcPts val="1200"/>
              </a:spcBef>
              <a:spcAft>
                <a:spcPts val="1200"/>
              </a:spcAft>
              <a:buClr>
                <a:schemeClr val="accent1"/>
              </a:buClr>
              <a:buFont typeface="Wingdings 3" panose="05040102010807070707" pitchFamily="18" charset="2"/>
              <a:buChar char="u"/>
            </a:pPr>
            <a:r>
              <a:rPr lang="en-US" sz="3200" dirty="0">
                <a:solidFill>
                  <a:schemeClr val="bg1">
                    <a:lumMod val="10000"/>
                  </a:schemeClr>
                </a:solidFill>
              </a:rPr>
              <a:t>To understand key accounting considerations before beginning a sale process</a:t>
            </a:r>
          </a:p>
          <a:p>
            <a:endParaRPr lang="en-US" dirty="0"/>
          </a:p>
        </p:txBody>
      </p:sp>
    </p:spTree>
    <p:custDataLst>
      <p:tags r:id="rId1"/>
    </p:custDataLst>
    <p:extLst>
      <p:ext uri="{BB962C8B-B14F-4D97-AF65-F5344CB8AC3E}">
        <p14:creationId xmlns:p14="http://schemas.microsoft.com/office/powerpoint/2010/main" val="1303718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09C25A8-B8DD-4EB6-91B0-C2BB5DA7F8D1}"/>
              </a:ext>
            </a:extLst>
          </p:cNvPr>
          <p:cNvSpPr>
            <a:spLocks noGrp="1"/>
          </p:cNvSpPr>
          <p:nvPr>
            <p:ph type="sldNum" sz="quarter" idx="4294967295"/>
            <p:custDataLst>
              <p:tags r:id="rId2"/>
            </p:custDataLst>
          </p:nvPr>
        </p:nvSpPr>
        <p:spPr>
          <a:xfrm>
            <a:off x="11042882" y="5976001"/>
            <a:ext cx="366756" cy="365125"/>
          </a:xfrm>
        </p:spPr>
        <p:txBody>
          <a:bodyPr/>
          <a:lstStyle/>
          <a:p>
            <a:r>
              <a:rPr lang="en-US" dirty="0">
                <a:solidFill>
                  <a:srgbClr val="FFFFFF"/>
                </a:solidFill>
              </a:rPr>
              <a:t>0</a:t>
            </a:r>
            <a:fld id="{F470E458-E7C2-4395-B75D-476A174CEE45}" type="slidenum">
              <a:rPr lang="en-US" smtClean="0">
                <a:solidFill>
                  <a:srgbClr val="FFFFFF"/>
                </a:solidFill>
              </a:rPr>
              <a:pPr/>
              <a:t>4</a:t>
            </a:fld>
            <a:endParaRPr lang="en-US" dirty="0">
              <a:solidFill>
                <a:srgbClr val="FFFFFF"/>
              </a:solidFill>
            </a:endParaRPr>
          </a:p>
        </p:txBody>
      </p:sp>
      <p:sp>
        <p:nvSpPr>
          <p:cNvPr id="3" name="Title 1">
            <a:extLst>
              <a:ext uri="{FF2B5EF4-FFF2-40B4-BE49-F238E27FC236}">
                <a16:creationId xmlns:a16="http://schemas.microsoft.com/office/drawing/2014/main" id="{81732EA9-3026-42DE-BAB6-E02284DA1037}"/>
              </a:ext>
            </a:extLst>
          </p:cNvPr>
          <p:cNvSpPr txBox="1">
            <a:spLocks/>
          </p:cNvSpPr>
          <p:nvPr>
            <p:custDataLst>
              <p:tags r:id="rId3"/>
            </p:custDataLst>
          </p:nvPr>
        </p:nvSpPr>
        <p:spPr>
          <a:xfrm>
            <a:off x="287338" y="1379538"/>
            <a:ext cx="6888525" cy="525462"/>
          </a:xfrm>
          <a:prstGeom prst="rect">
            <a:avLst/>
          </a:prstGeom>
        </p:spPr>
        <p:txBody>
          <a:bodyPr/>
          <a:lstStyle>
            <a:lvl1pPr algn="l" defTabSz="914400" rtl="0" eaLnBrk="1" latinLnBrk="0" hangingPunct="1">
              <a:lnSpc>
                <a:spcPct val="90000"/>
              </a:lnSpc>
              <a:spcBef>
                <a:spcPct val="0"/>
              </a:spcBef>
              <a:buNone/>
              <a:defRPr sz="3600" b="1" kern="1200">
                <a:solidFill>
                  <a:srgbClr val="003976"/>
                </a:solidFill>
                <a:latin typeface="+mj-lt"/>
                <a:ea typeface="+mj-ea"/>
                <a:cs typeface="+mj-cs"/>
              </a:defRPr>
            </a:lvl1pPr>
          </a:lstStyle>
          <a:p>
            <a:r>
              <a:rPr lang="en-US" sz="6000"/>
              <a:t>What is Financial Due Diligence?</a:t>
            </a:r>
            <a:endParaRPr lang="en-US" sz="6000" dirty="0"/>
          </a:p>
        </p:txBody>
      </p:sp>
    </p:spTree>
    <p:custDataLst>
      <p:tags r:id="rId1"/>
    </p:custDataLst>
    <p:extLst>
      <p:ext uri="{BB962C8B-B14F-4D97-AF65-F5344CB8AC3E}">
        <p14:creationId xmlns:p14="http://schemas.microsoft.com/office/powerpoint/2010/main" val="2439075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09C25A8-B8DD-4EB6-91B0-C2BB5DA7F8D1}"/>
              </a:ext>
            </a:extLst>
          </p:cNvPr>
          <p:cNvSpPr>
            <a:spLocks noGrp="1"/>
          </p:cNvSpPr>
          <p:nvPr>
            <p:ph type="sldNum" sz="quarter" idx="4294967295"/>
            <p:custDataLst>
              <p:tags r:id="rId2"/>
            </p:custDataLst>
          </p:nvPr>
        </p:nvSpPr>
        <p:spPr>
          <a:xfrm>
            <a:off x="11042882" y="5976001"/>
            <a:ext cx="366756" cy="365125"/>
          </a:xfrm>
        </p:spPr>
        <p:txBody>
          <a:bodyPr/>
          <a:lstStyle/>
          <a:p>
            <a:r>
              <a:rPr lang="en-US" dirty="0">
                <a:solidFill>
                  <a:srgbClr val="FFFFFF"/>
                </a:solidFill>
              </a:rPr>
              <a:t>0</a:t>
            </a:r>
            <a:fld id="{F470E458-E7C2-4395-B75D-476A174CEE45}" type="slidenum">
              <a:rPr lang="en-US" smtClean="0">
                <a:solidFill>
                  <a:srgbClr val="FFFFFF"/>
                </a:solidFill>
              </a:rPr>
              <a:pPr/>
              <a:t>5</a:t>
            </a:fld>
            <a:endParaRPr lang="en-US" dirty="0">
              <a:solidFill>
                <a:srgbClr val="FFFFFF"/>
              </a:solidFill>
            </a:endParaRPr>
          </a:p>
        </p:txBody>
      </p:sp>
      <p:sp>
        <p:nvSpPr>
          <p:cNvPr id="3" name="Rectangle 6">
            <a:extLst>
              <a:ext uri="{FF2B5EF4-FFF2-40B4-BE49-F238E27FC236}">
                <a16:creationId xmlns:a16="http://schemas.microsoft.com/office/drawing/2014/main" id="{B10DA3CB-2E60-4F04-AE9D-85CBF066B7D2}"/>
              </a:ext>
            </a:extLst>
          </p:cNvPr>
          <p:cNvSpPr txBox="1">
            <a:spLocks noChangeArrowheads="1"/>
          </p:cNvSpPr>
          <p:nvPr>
            <p:custDataLst>
              <p:tags r:id="rId3"/>
            </p:custDataLst>
          </p:nvPr>
        </p:nvSpPr>
        <p:spPr>
          <a:xfrm>
            <a:off x="279781" y="-262"/>
            <a:ext cx="8569325" cy="958850"/>
          </a:xfrm>
          <a:prstGeom prst="rect">
            <a:avLst/>
          </a:prstGeom>
        </p:spPr>
        <p:txBody>
          <a:bodyPr/>
          <a:lstStyle>
            <a:lvl1pPr algn="l" defTabSz="914400" rtl="0" eaLnBrk="1" latinLnBrk="0" hangingPunct="1">
              <a:lnSpc>
                <a:spcPct val="90000"/>
              </a:lnSpc>
              <a:spcBef>
                <a:spcPct val="0"/>
              </a:spcBef>
              <a:buNone/>
              <a:defRPr sz="3600" b="1" kern="1200">
                <a:solidFill>
                  <a:srgbClr val="003976"/>
                </a:solidFill>
                <a:latin typeface="+mj-lt"/>
                <a:ea typeface="+mj-ea"/>
                <a:cs typeface="+mj-cs"/>
              </a:defRPr>
            </a:lvl1pPr>
          </a:lstStyle>
          <a:p>
            <a:r>
              <a:rPr lang="en-US" dirty="0"/>
              <a:t>Financial Due Diligence</a:t>
            </a:r>
            <a:br>
              <a:rPr lang="en-US" dirty="0"/>
            </a:br>
            <a:r>
              <a:rPr lang="en-US" sz="3200" dirty="0">
                <a:solidFill>
                  <a:srgbClr val="008061"/>
                </a:solidFill>
              </a:rPr>
              <a:t>What is diligence?</a:t>
            </a:r>
            <a:endParaRPr lang="en-US" sz="2000" dirty="0">
              <a:solidFill>
                <a:srgbClr val="008061"/>
              </a:solidFill>
            </a:endParaRPr>
          </a:p>
        </p:txBody>
      </p:sp>
      <p:sp>
        <p:nvSpPr>
          <p:cNvPr id="4" name="Rectangle 8">
            <a:extLst>
              <a:ext uri="{FF2B5EF4-FFF2-40B4-BE49-F238E27FC236}">
                <a16:creationId xmlns:a16="http://schemas.microsoft.com/office/drawing/2014/main" id="{BF643070-FCDF-4E68-8E4A-C3208E297A08}"/>
              </a:ext>
            </a:extLst>
          </p:cNvPr>
          <p:cNvSpPr txBox="1">
            <a:spLocks noChangeArrowheads="1"/>
          </p:cNvSpPr>
          <p:nvPr>
            <p:custDataLst>
              <p:tags r:id="rId4"/>
            </p:custDataLst>
          </p:nvPr>
        </p:nvSpPr>
        <p:spPr>
          <a:xfrm>
            <a:off x="272224" y="1166949"/>
            <a:ext cx="11571433" cy="465794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rgbClr val="00806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61963" lvl="1" indent="-342900"/>
            <a:r>
              <a:rPr lang="en-US" sz="2400" dirty="0">
                <a:solidFill>
                  <a:schemeClr val="bg1">
                    <a:lumMod val="10000"/>
                  </a:schemeClr>
                </a:solidFill>
              </a:rPr>
              <a:t>Often referred to as ‘Quality of Earnings’, this consists of a seller or buyer engaging an independent third-party (usually an accounting firm with professionals specializing in transactions) in order to undergo rigorous analysis of the business.</a:t>
            </a:r>
          </a:p>
          <a:p>
            <a:pPr marL="461963" lvl="1" indent="-342900"/>
            <a:r>
              <a:rPr lang="en-US" sz="2400" dirty="0">
                <a:solidFill>
                  <a:schemeClr val="bg1">
                    <a:lumMod val="10000"/>
                  </a:schemeClr>
                </a:solidFill>
              </a:rPr>
              <a:t>A financial diligence report will cover a range of deal-related topics such as:</a:t>
            </a:r>
          </a:p>
          <a:p>
            <a:pPr marL="766763" lvl="2" indent="-342900">
              <a:spcBef>
                <a:spcPts val="600"/>
              </a:spcBef>
            </a:pPr>
            <a:r>
              <a:rPr lang="en-US" sz="2400" u="sng" dirty="0">
                <a:solidFill>
                  <a:schemeClr val="bg1">
                    <a:lumMod val="10000"/>
                  </a:schemeClr>
                </a:solidFill>
              </a:rPr>
              <a:t>Quality of Earnings</a:t>
            </a:r>
            <a:r>
              <a:rPr lang="en-US" sz="2400" dirty="0">
                <a:solidFill>
                  <a:schemeClr val="bg1">
                    <a:lumMod val="10000"/>
                  </a:schemeClr>
                </a:solidFill>
              </a:rPr>
              <a:t> – A normalization of revenue and costs over a period of time, typically three years. This helps buyers understand recurring cash flows.</a:t>
            </a:r>
          </a:p>
          <a:p>
            <a:pPr marL="766763" lvl="2" indent="-342900">
              <a:spcBef>
                <a:spcPts val="600"/>
              </a:spcBef>
            </a:pPr>
            <a:r>
              <a:rPr lang="en-US" sz="2400" u="sng" dirty="0">
                <a:solidFill>
                  <a:schemeClr val="bg1">
                    <a:lumMod val="10000"/>
                  </a:schemeClr>
                </a:solidFill>
              </a:rPr>
              <a:t>Net Working Capital</a:t>
            </a:r>
            <a:r>
              <a:rPr lang="en-US" sz="2400" dirty="0">
                <a:solidFill>
                  <a:schemeClr val="bg1">
                    <a:lumMod val="10000"/>
                  </a:schemeClr>
                </a:solidFill>
              </a:rPr>
              <a:t> - Are near-term sources of cash (e.g., A/R) sufficient to take care of uses of cash (e.g., A/P)</a:t>
            </a:r>
          </a:p>
          <a:p>
            <a:pPr marL="766763" lvl="2" indent="-342900">
              <a:spcBef>
                <a:spcPts val="600"/>
              </a:spcBef>
            </a:pPr>
            <a:r>
              <a:rPr lang="en-US" sz="2400" u="sng" dirty="0">
                <a:solidFill>
                  <a:schemeClr val="bg1">
                    <a:lumMod val="10000"/>
                  </a:schemeClr>
                </a:solidFill>
              </a:rPr>
              <a:t>Debt and Debt-like</a:t>
            </a:r>
            <a:r>
              <a:rPr lang="en-US" sz="2400" dirty="0">
                <a:solidFill>
                  <a:schemeClr val="bg1">
                    <a:lumMod val="10000"/>
                  </a:schemeClr>
                </a:solidFill>
              </a:rPr>
              <a:t> - What obligations are on or off-balance sheet that buyers may pursue for Seller to extinguish pre-close or pay Buyer for</a:t>
            </a:r>
          </a:p>
          <a:p>
            <a:pPr marL="766763" lvl="2" indent="-342900">
              <a:spcBef>
                <a:spcPts val="600"/>
              </a:spcBef>
            </a:pPr>
            <a:r>
              <a:rPr lang="en-US" sz="2400" dirty="0">
                <a:solidFill>
                  <a:schemeClr val="bg1">
                    <a:lumMod val="10000"/>
                  </a:schemeClr>
                </a:solidFill>
              </a:rPr>
              <a:t>Discussion of KPI’s and financial trends </a:t>
            </a:r>
          </a:p>
          <a:p>
            <a:pPr marL="461963" lvl="1" indent="-342900"/>
            <a:endParaRPr lang="en-US" sz="2200" dirty="0"/>
          </a:p>
        </p:txBody>
      </p:sp>
    </p:spTree>
    <p:custDataLst>
      <p:tags r:id="rId1"/>
    </p:custDataLst>
    <p:extLst>
      <p:ext uri="{BB962C8B-B14F-4D97-AF65-F5344CB8AC3E}">
        <p14:creationId xmlns:p14="http://schemas.microsoft.com/office/powerpoint/2010/main" val="3641685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09C25A8-B8DD-4EB6-91B0-C2BB5DA7F8D1}"/>
              </a:ext>
            </a:extLst>
          </p:cNvPr>
          <p:cNvSpPr>
            <a:spLocks noGrp="1"/>
          </p:cNvSpPr>
          <p:nvPr>
            <p:ph type="sldNum" sz="quarter" idx="4294967295"/>
            <p:custDataLst>
              <p:tags r:id="rId2"/>
            </p:custDataLst>
          </p:nvPr>
        </p:nvSpPr>
        <p:spPr>
          <a:xfrm>
            <a:off x="11042882" y="5976001"/>
            <a:ext cx="366756" cy="365125"/>
          </a:xfrm>
        </p:spPr>
        <p:txBody>
          <a:bodyPr/>
          <a:lstStyle/>
          <a:p>
            <a:r>
              <a:rPr lang="en-US" dirty="0">
                <a:solidFill>
                  <a:srgbClr val="FFFFFF"/>
                </a:solidFill>
              </a:rPr>
              <a:t>0</a:t>
            </a:r>
            <a:fld id="{F470E458-E7C2-4395-B75D-476A174CEE45}" type="slidenum">
              <a:rPr lang="en-US" smtClean="0">
                <a:solidFill>
                  <a:srgbClr val="FFFFFF"/>
                </a:solidFill>
              </a:rPr>
              <a:pPr/>
              <a:t>6</a:t>
            </a:fld>
            <a:endParaRPr lang="en-US" dirty="0">
              <a:solidFill>
                <a:srgbClr val="FFFFFF"/>
              </a:solidFill>
            </a:endParaRPr>
          </a:p>
        </p:txBody>
      </p:sp>
      <p:sp>
        <p:nvSpPr>
          <p:cNvPr id="3" name="Rectangle 6">
            <a:extLst>
              <a:ext uri="{FF2B5EF4-FFF2-40B4-BE49-F238E27FC236}">
                <a16:creationId xmlns:a16="http://schemas.microsoft.com/office/drawing/2014/main" id="{1BE48DE4-6DBE-4C17-94E8-467BFBFF69EE}"/>
              </a:ext>
            </a:extLst>
          </p:cNvPr>
          <p:cNvSpPr txBox="1">
            <a:spLocks noChangeArrowheads="1"/>
          </p:cNvSpPr>
          <p:nvPr>
            <p:custDataLst>
              <p:tags r:id="rId3"/>
            </p:custDataLst>
          </p:nvPr>
        </p:nvSpPr>
        <p:spPr>
          <a:xfrm>
            <a:off x="279781" y="-262"/>
            <a:ext cx="8569325" cy="958850"/>
          </a:xfrm>
          <a:prstGeom prst="rect">
            <a:avLst/>
          </a:prstGeom>
        </p:spPr>
        <p:txBody>
          <a:bodyPr/>
          <a:lstStyle>
            <a:lvl1pPr algn="l" defTabSz="914400" rtl="0" eaLnBrk="1" latinLnBrk="0" hangingPunct="1">
              <a:lnSpc>
                <a:spcPct val="90000"/>
              </a:lnSpc>
              <a:spcBef>
                <a:spcPct val="0"/>
              </a:spcBef>
              <a:buNone/>
              <a:defRPr sz="3600" b="1" kern="1200">
                <a:solidFill>
                  <a:srgbClr val="003976"/>
                </a:solidFill>
                <a:latin typeface="+mj-lt"/>
                <a:ea typeface="+mj-ea"/>
                <a:cs typeface="+mj-cs"/>
              </a:defRPr>
            </a:lvl1pPr>
          </a:lstStyle>
          <a:p>
            <a:r>
              <a:rPr lang="en-US" dirty="0"/>
              <a:t>Financial Due Diligence</a:t>
            </a:r>
            <a:br>
              <a:rPr lang="en-US" dirty="0"/>
            </a:br>
            <a:r>
              <a:rPr lang="en-US" sz="3200" dirty="0">
                <a:solidFill>
                  <a:srgbClr val="008061"/>
                </a:solidFill>
              </a:rPr>
              <a:t>What is diligence?</a:t>
            </a:r>
            <a:endParaRPr lang="en-US" sz="2000" dirty="0">
              <a:solidFill>
                <a:srgbClr val="008061"/>
              </a:solidFill>
            </a:endParaRPr>
          </a:p>
        </p:txBody>
      </p:sp>
      <p:sp>
        <p:nvSpPr>
          <p:cNvPr id="4" name="Rectangle 8">
            <a:extLst>
              <a:ext uri="{FF2B5EF4-FFF2-40B4-BE49-F238E27FC236}">
                <a16:creationId xmlns:a16="http://schemas.microsoft.com/office/drawing/2014/main" id="{21F97B15-1A55-4984-8008-14B8983F85BD}"/>
              </a:ext>
            </a:extLst>
          </p:cNvPr>
          <p:cNvSpPr txBox="1">
            <a:spLocks noChangeArrowheads="1"/>
          </p:cNvSpPr>
          <p:nvPr>
            <p:custDataLst>
              <p:tags r:id="rId4"/>
            </p:custDataLst>
          </p:nvPr>
        </p:nvSpPr>
        <p:spPr>
          <a:xfrm>
            <a:off x="266700" y="1323702"/>
            <a:ext cx="4697186" cy="4114800"/>
          </a:xfrm>
          <a:prstGeom prst="rect">
            <a:avLst/>
          </a:prstGeom>
        </p:spPr>
        <p:txBody>
          <a:bodyPr wrap="square"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rgbClr val="00806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9063" lvl="1" indent="0">
              <a:buNone/>
            </a:pPr>
            <a:r>
              <a:rPr lang="en-US" sz="2400" dirty="0">
                <a:solidFill>
                  <a:schemeClr val="bg1">
                    <a:lumMod val="10000"/>
                  </a:schemeClr>
                </a:solidFill>
              </a:rPr>
              <a:t>The goal is to explain the “story” of the business through financial results.</a:t>
            </a:r>
          </a:p>
          <a:p>
            <a:pPr marL="461963" lvl="1" indent="-342900"/>
            <a:endParaRPr lang="en-US" sz="2400" dirty="0"/>
          </a:p>
        </p:txBody>
      </p:sp>
      <p:pic>
        <p:nvPicPr>
          <p:cNvPr id="6" name="Picture 5" descr="A picture containing text, screenshot, clipart, businesscard&#10;&#10;Description automatically generated">
            <a:extLst>
              <a:ext uri="{FF2B5EF4-FFF2-40B4-BE49-F238E27FC236}">
                <a16:creationId xmlns:a16="http://schemas.microsoft.com/office/drawing/2014/main" id="{0BB01B7E-D2E8-4139-9EF9-211A6513E5B9}"/>
              </a:ext>
            </a:extLst>
          </p:cNvPr>
          <p:cNvPicPr>
            <a:picLocks noChangeAspect="1"/>
          </p:cNvPicPr>
          <p:nvPr>
            <p:custDataLst>
              <p:tags r:id="rId5"/>
            </p:custDataLst>
          </p:nvPr>
        </p:nvPicPr>
        <p:blipFill>
          <a:blip r:embed="rId8">
            <a:extLst>
              <a:ext uri="{28A0092B-C50C-407E-A947-70E740481C1C}">
                <a14:useLocalDpi xmlns:a14="http://schemas.microsoft.com/office/drawing/2010/main" val="0"/>
              </a:ext>
            </a:extLst>
          </a:blip>
          <a:stretch>
            <a:fillRect/>
          </a:stretch>
        </p:blipFill>
        <p:spPr>
          <a:xfrm>
            <a:off x="5433545" y="74139"/>
            <a:ext cx="3958105" cy="6515399"/>
          </a:xfrm>
          <a:prstGeom prst="rect">
            <a:avLst/>
          </a:prstGeom>
          <a:noFill/>
        </p:spPr>
      </p:pic>
    </p:spTree>
    <p:custDataLst>
      <p:tags r:id="rId1"/>
    </p:custDataLst>
    <p:extLst>
      <p:ext uri="{BB962C8B-B14F-4D97-AF65-F5344CB8AC3E}">
        <p14:creationId xmlns:p14="http://schemas.microsoft.com/office/powerpoint/2010/main" val="200284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86037356-2D34-461F-9B08-B16E9B4B0610}"/>
              </a:ext>
            </a:extLst>
          </p:cNvPr>
          <p:cNvSpPr txBox="1">
            <a:spLocks/>
          </p:cNvSpPr>
          <p:nvPr>
            <p:custDataLst>
              <p:tags r:id="rId2"/>
            </p:custDataLst>
          </p:nvPr>
        </p:nvSpPr>
        <p:spPr>
          <a:xfrm>
            <a:off x="415637" y="498457"/>
            <a:ext cx="11360726" cy="535006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rgbClr val="00806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rgbClr val="00806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t>Sell-side due diligence is designed to help sellers maximize the value and minimize surprises throughout the deal evaluation, negotiating, and closing process. Procedures include:</a:t>
            </a:r>
          </a:p>
          <a:p>
            <a:endParaRPr lang="en-US" dirty="0"/>
          </a:p>
        </p:txBody>
      </p:sp>
      <p:graphicFrame>
        <p:nvGraphicFramePr>
          <p:cNvPr id="7" name="Table 6">
            <a:extLst>
              <a:ext uri="{FF2B5EF4-FFF2-40B4-BE49-F238E27FC236}">
                <a16:creationId xmlns:a16="http://schemas.microsoft.com/office/drawing/2014/main" id="{647537CD-9B9C-4C82-8E44-9CC36ACEEF7F}"/>
              </a:ext>
            </a:extLst>
          </p:cNvPr>
          <p:cNvGraphicFramePr>
            <a:graphicFrameLocks noGrp="1" noChangeAspect="1"/>
          </p:cNvGraphicFramePr>
          <p:nvPr>
            <p:custDataLst>
              <p:tags r:id="rId3"/>
            </p:custDataLst>
            <p:extLst>
              <p:ext uri="{D42A27DB-BD31-4B8C-83A1-F6EECF244321}">
                <p14:modId xmlns:p14="http://schemas.microsoft.com/office/powerpoint/2010/main" val="1166544824"/>
              </p:ext>
            </p:extLst>
          </p:nvPr>
        </p:nvGraphicFramePr>
        <p:xfrm>
          <a:off x="528500" y="1050720"/>
          <a:ext cx="11096633" cy="4985116"/>
        </p:xfrm>
        <a:graphic>
          <a:graphicData uri="http://schemas.openxmlformats.org/drawingml/2006/table">
            <a:tbl>
              <a:tblPr firstRow="1" bandRow="1"/>
              <a:tblGrid>
                <a:gridCol w="5097237">
                  <a:extLst>
                    <a:ext uri="{9D8B030D-6E8A-4147-A177-3AD203B41FA5}">
                      <a16:colId xmlns:a16="http://schemas.microsoft.com/office/drawing/2014/main" val="3840688373"/>
                    </a:ext>
                  </a:extLst>
                </a:gridCol>
                <a:gridCol w="749174">
                  <a:extLst>
                    <a:ext uri="{9D8B030D-6E8A-4147-A177-3AD203B41FA5}">
                      <a16:colId xmlns:a16="http://schemas.microsoft.com/office/drawing/2014/main" val="4172810620"/>
                    </a:ext>
                  </a:extLst>
                </a:gridCol>
                <a:gridCol w="5250222">
                  <a:extLst>
                    <a:ext uri="{9D8B030D-6E8A-4147-A177-3AD203B41FA5}">
                      <a16:colId xmlns:a16="http://schemas.microsoft.com/office/drawing/2014/main" val="3497619113"/>
                    </a:ext>
                  </a:extLst>
                </a:gridCol>
              </a:tblGrid>
              <a:tr h="2573318">
                <a:tc>
                  <a:txBody>
                    <a:bodyPr/>
                    <a:lstStyle>
                      <a:lvl1pPr marL="0" algn="l" defTabSz="1005840" rtl="0" eaLnBrk="1" latinLnBrk="0" hangingPunct="1">
                        <a:defRPr sz="1980" b="1" kern="1200">
                          <a:solidFill>
                            <a:schemeClr val="lt1"/>
                          </a:solidFill>
                          <a:latin typeface="Trebuchet MS"/>
                        </a:defRPr>
                      </a:lvl1pPr>
                      <a:lvl2pPr marL="502920" algn="l" defTabSz="1005840" rtl="0" eaLnBrk="1" latinLnBrk="0" hangingPunct="1">
                        <a:defRPr sz="1980" b="1" kern="1200">
                          <a:solidFill>
                            <a:schemeClr val="lt1"/>
                          </a:solidFill>
                          <a:latin typeface="Trebuchet MS"/>
                        </a:defRPr>
                      </a:lvl2pPr>
                      <a:lvl3pPr marL="1005840" algn="l" defTabSz="1005840" rtl="0" eaLnBrk="1" latinLnBrk="0" hangingPunct="1">
                        <a:defRPr sz="1980" b="1" kern="1200">
                          <a:solidFill>
                            <a:schemeClr val="lt1"/>
                          </a:solidFill>
                          <a:latin typeface="Trebuchet MS"/>
                        </a:defRPr>
                      </a:lvl3pPr>
                      <a:lvl4pPr marL="1508760" algn="l" defTabSz="1005840" rtl="0" eaLnBrk="1" latinLnBrk="0" hangingPunct="1">
                        <a:defRPr sz="1980" b="1" kern="1200">
                          <a:solidFill>
                            <a:schemeClr val="lt1"/>
                          </a:solidFill>
                          <a:latin typeface="Trebuchet MS"/>
                        </a:defRPr>
                      </a:lvl4pPr>
                      <a:lvl5pPr marL="2011680" algn="l" defTabSz="1005840" rtl="0" eaLnBrk="1" latinLnBrk="0" hangingPunct="1">
                        <a:defRPr sz="1980" b="1" kern="1200">
                          <a:solidFill>
                            <a:schemeClr val="lt1"/>
                          </a:solidFill>
                          <a:latin typeface="Trebuchet MS"/>
                        </a:defRPr>
                      </a:lvl5pPr>
                      <a:lvl6pPr marL="2514600" algn="l" defTabSz="1005840" rtl="0" eaLnBrk="1" latinLnBrk="0" hangingPunct="1">
                        <a:defRPr sz="1980" b="1" kern="1200">
                          <a:solidFill>
                            <a:schemeClr val="lt1"/>
                          </a:solidFill>
                          <a:latin typeface="Trebuchet MS"/>
                        </a:defRPr>
                      </a:lvl6pPr>
                      <a:lvl7pPr marL="3017520" algn="l" defTabSz="1005840" rtl="0" eaLnBrk="1" latinLnBrk="0" hangingPunct="1">
                        <a:defRPr sz="1980" b="1" kern="1200">
                          <a:solidFill>
                            <a:schemeClr val="lt1"/>
                          </a:solidFill>
                          <a:latin typeface="Trebuchet MS"/>
                        </a:defRPr>
                      </a:lvl7pPr>
                      <a:lvl8pPr marL="3520440" algn="l" defTabSz="1005840" rtl="0" eaLnBrk="1" latinLnBrk="0" hangingPunct="1">
                        <a:defRPr sz="1980" b="1" kern="1200">
                          <a:solidFill>
                            <a:schemeClr val="lt1"/>
                          </a:solidFill>
                          <a:latin typeface="Trebuchet MS"/>
                        </a:defRPr>
                      </a:lvl8pPr>
                      <a:lvl9pPr marL="4023360" algn="l" defTabSz="1005840" rtl="0" eaLnBrk="1" latinLnBrk="0" hangingPunct="1">
                        <a:defRPr sz="1980" b="1" kern="1200">
                          <a:solidFill>
                            <a:schemeClr val="lt1"/>
                          </a:solidFill>
                          <a:latin typeface="Trebuchet MS"/>
                        </a:defRPr>
                      </a:lvl9pPr>
                    </a:lstStyle>
                    <a:p>
                      <a:pPr marL="0" marR="0" lvl="0" indent="0" algn="l" defTabSz="914400" rtl="0" eaLnBrk="0" fontAlgn="base" latinLnBrk="0" hangingPunct="0">
                        <a:lnSpc>
                          <a:spcPct val="100000"/>
                        </a:lnSpc>
                        <a:spcBef>
                          <a:spcPts val="0"/>
                        </a:spcBef>
                        <a:spcAft>
                          <a:spcPts val="600"/>
                        </a:spcAft>
                        <a:buClrTx/>
                        <a:buSzTx/>
                        <a:buFontTx/>
                        <a:buNone/>
                        <a:tabLst/>
                        <a:defRPr/>
                      </a:pPr>
                      <a:r>
                        <a:rPr kumimoji="0" lang="en-US" sz="1100" b="1" i="0" u="none" strike="noStrike" kern="0" cap="none" spc="0" normalizeH="0" baseline="0" noProof="0" dirty="0">
                          <a:ln>
                            <a:noFill/>
                          </a:ln>
                          <a:solidFill>
                            <a:schemeClr val="bg1">
                              <a:lumMod val="10000"/>
                            </a:schemeClr>
                          </a:solidFill>
                          <a:effectLst/>
                          <a:uLnTx/>
                          <a:uFillTx/>
                          <a:latin typeface="+mn-lt"/>
                          <a:ea typeface="+mn-ea"/>
                          <a:cs typeface="+mn-cs"/>
                        </a:rPr>
                        <a:t>GENERAL</a:t>
                      </a:r>
                    </a:p>
                    <a:p>
                      <a:pPr marL="171450" marR="0" lvl="0" indent="-171450" algn="l" defTabSz="914400" rtl="0" eaLnBrk="0" fontAlgn="base" latinLnBrk="0" hangingPunct="0">
                        <a:lnSpc>
                          <a:spcPct val="100000"/>
                        </a:lnSpc>
                        <a:spcBef>
                          <a:spcPts val="0"/>
                        </a:spcBef>
                        <a:spcAft>
                          <a:spcPts val="300"/>
                        </a:spcAft>
                        <a:buClr>
                          <a:srgbClr val="ED1A3B"/>
                        </a:buClr>
                        <a:buSzPct val="80000"/>
                        <a:buFont typeface="Wingdings 3" panose="05040102010807070707" pitchFamily="18" charset="2"/>
                        <a:buChar char="u"/>
                        <a:tabLst/>
                        <a:defRPr/>
                      </a:pPr>
                      <a: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t>Financial and operational performance assessment to understand the value proposition and business trends for positioning purposes.</a:t>
                      </a:r>
                    </a:p>
                    <a:p>
                      <a:pPr marL="171450" marR="0" lvl="0" indent="-171450" algn="l" defTabSz="914400" rtl="0" eaLnBrk="0" fontAlgn="base" latinLnBrk="0" hangingPunct="0">
                        <a:lnSpc>
                          <a:spcPct val="100000"/>
                        </a:lnSpc>
                        <a:spcBef>
                          <a:spcPts val="0"/>
                        </a:spcBef>
                        <a:spcAft>
                          <a:spcPts val="300"/>
                        </a:spcAft>
                        <a:buClr>
                          <a:srgbClr val="ED1A3B"/>
                        </a:buClr>
                        <a:buSzPct val="80000"/>
                        <a:buFont typeface="Wingdings 3" panose="05040102010807070707" pitchFamily="18" charset="2"/>
                        <a:buChar char="u"/>
                        <a:tabLst/>
                        <a:defRPr/>
                      </a:pPr>
                      <a: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t>Identify risk factors and develop near term fixes that will enhance value.</a:t>
                      </a:r>
                    </a:p>
                    <a:p>
                      <a:pPr marL="171450" marR="0" lvl="0" indent="-171450" algn="l" defTabSz="914400" rtl="0" eaLnBrk="0" fontAlgn="base" latinLnBrk="0" hangingPunct="0">
                        <a:lnSpc>
                          <a:spcPct val="100000"/>
                        </a:lnSpc>
                        <a:spcBef>
                          <a:spcPts val="0"/>
                        </a:spcBef>
                        <a:spcAft>
                          <a:spcPts val="300"/>
                        </a:spcAft>
                        <a:buClr>
                          <a:srgbClr val="ED1A3B"/>
                        </a:buClr>
                        <a:buSzPct val="80000"/>
                        <a:buFont typeface="Wingdings 3" panose="05040102010807070707" pitchFamily="18" charset="2"/>
                        <a:buChar char="u"/>
                        <a:tabLst/>
                        <a:defRPr/>
                      </a:pPr>
                      <a: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t>Evaluate the reporting and internal control environment that impact the quality of financial information, as well as identify any potential transactional issues. </a:t>
                      </a:r>
                    </a:p>
                    <a:p>
                      <a:pPr marL="171450" marR="0" lvl="0" indent="-171450" algn="l" defTabSz="914400" rtl="0" eaLnBrk="0" fontAlgn="base" latinLnBrk="0" hangingPunct="0">
                        <a:lnSpc>
                          <a:spcPct val="100000"/>
                        </a:lnSpc>
                        <a:spcBef>
                          <a:spcPts val="0"/>
                        </a:spcBef>
                        <a:spcAft>
                          <a:spcPts val="300"/>
                        </a:spcAft>
                        <a:buClr>
                          <a:srgbClr val="ED1A3B"/>
                        </a:buClr>
                        <a:buSzPct val="80000"/>
                        <a:buFont typeface="Wingdings 3" panose="05040102010807070707" pitchFamily="18" charset="2"/>
                        <a:buChar char="u"/>
                        <a:tabLst/>
                        <a:defRPr/>
                      </a:pPr>
                      <a: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t>Consider GAAP accounting practices and changes in policy that affect the comparability of earnings or cash flows.</a:t>
                      </a:r>
                    </a:p>
                  </a:txBody>
                  <a:tcPr marL="80682" marR="640080" marT="80682" marB="0">
                    <a:lnL w="1270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657C91">
                        <a:lumMod val="20000"/>
                        <a:lumOff val="80000"/>
                        <a:alpha val="50000"/>
                      </a:srgbClr>
                    </a:solidFill>
                  </a:tcPr>
                </a:tc>
                <a:tc>
                  <a:txBody>
                    <a:bodyPr/>
                    <a:lstStyle>
                      <a:lvl1pPr marL="0" algn="l" defTabSz="1005840" rtl="0" eaLnBrk="1" latinLnBrk="0" hangingPunct="1">
                        <a:defRPr sz="1980" kern="1200">
                          <a:solidFill>
                            <a:schemeClr val="tx1"/>
                          </a:solidFill>
                          <a:latin typeface="Trebuchet MS"/>
                        </a:defRPr>
                      </a:lvl1pPr>
                      <a:lvl2pPr marL="502920" algn="l" defTabSz="1005840" rtl="0" eaLnBrk="1" latinLnBrk="0" hangingPunct="1">
                        <a:defRPr sz="1980" kern="1200">
                          <a:solidFill>
                            <a:schemeClr val="tx1"/>
                          </a:solidFill>
                          <a:latin typeface="Trebuchet MS"/>
                        </a:defRPr>
                      </a:lvl2pPr>
                      <a:lvl3pPr marL="1005840" algn="l" defTabSz="1005840" rtl="0" eaLnBrk="1" latinLnBrk="0" hangingPunct="1">
                        <a:defRPr sz="1980" kern="1200">
                          <a:solidFill>
                            <a:schemeClr val="tx1"/>
                          </a:solidFill>
                          <a:latin typeface="Trebuchet MS"/>
                        </a:defRPr>
                      </a:lvl3pPr>
                      <a:lvl4pPr marL="1508760" algn="l" defTabSz="1005840" rtl="0" eaLnBrk="1" latinLnBrk="0" hangingPunct="1">
                        <a:defRPr sz="1980" kern="1200">
                          <a:solidFill>
                            <a:schemeClr val="tx1"/>
                          </a:solidFill>
                          <a:latin typeface="Trebuchet MS"/>
                        </a:defRPr>
                      </a:lvl4pPr>
                      <a:lvl5pPr marL="2011680" algn="l" defTabSz="1005840" rtl="0" eaLnBrk="1" latinLnBrk="0" hangingPunct="1">
                        <a:defRPr sz="1980" kern="1200">
                          <a:solidFill>
                            <a:schemeClr val="tx1"/>
                          </a:solidFill>
                          <a:latin typeface="Trebuchet MS"/>
                        </a:defRPr>
                      </a:lvl5pPr>
                      <a:lvl6pPr marL="2514600" algn="l" defTabSz="1005840" rtl="0" eaLnBrk="1" latinLnBrk="0" hangingPunct="1">
                        <a:defRPr sz="1980" kern="1200">
                          <a:solidFill>
                            <a:schemeClr val="tx1"/>
                          </a:solidFill>
                          <a:latin typeface="Trebuchet MS"/>
                        </a:defRPr>
                      </a:lvl6pPr>
                      <a:lvl7pPr marL="3017520" algn="l" defTabSz="1005840" rtl="0" eaLnBrk="1" latinLnBrk="0" hangingPunct="1">
                        <a:defRPr sz="1980" kern="1200">
                          <a:solidFill>
                            <a:schemeClr val="tx1"/>
                          </a:solidFill>
                          <a:latin typeface="Trebuchet MS"/>
                        </a:defRPr>
                      </a:lvl7pPr>
                      <a:lvl8pPr marL="3520440" algn="l" defTabSz="1005840" rtl="0" eaLnBrk="1" latinLnBrk="0" hangingPunct="1">
                        <a:defRPr sz="1980" kern="1200">
                          <a:solidFill>
                            <a:schemeClr val="tx1"/>
                          </a:solidFill>
                          <a:latin typeface="Trebuchet MS"/>
                        </a:defRPr>
                      </a:lvl8pPr>
                      <a:lvl9pPr marL="4023360" algn="l" defTabSz="1005840" rtl="0" eaLnBrk="1" latinLnBrk="0" hangingPunct="1">
                        <a:defRPr sz="1980" kern="1200">
                          <a:solidFill>
                            <a:schemeClr val="tx1"/>
                          </a:solidFill>
                          <a:latin typeface="Trebuchet MS"/>
                        </a:defRPr>
                      </a:lvl9pPr>
                    </a:lstStyle>
                    <a:p>
                      <a:pPr marL="801688" marR="0" lvl="0" indent="-174625" algn="l" defTabSz="914400" rtl="0" eaLnBrk="0" fontAlgn="base" latinLnBrk="0" hangingPunct="0">
                        <a:lnSpc>
                          <a:spcPct val="100000"/>
                        </a:lnSpc>
                        <a:spcBef>
                          <a:spcPts val="0"/>
                        </a:spcBef>
                        <a:spcAft>
                          <a:spcPts val="300"/>
                        </a:spcAft>
                        <a:buClr>
                          <a:srgbClr val="ED1A3B"/>
                        </a:buClr>
                        <a:buSzPct val="80000"/>
                        <a:buFont typeface="Wingdings 3" panose="05040102010807070707" pitchFamily="18" charset="2"/>
                        <a:buChar char="u"/>
                        <a:tabLst/>
                        <a:defRPr/>
                      </a:pPr>
                      <a:endParaRPr kumimoji="0" lang="en-US" sz="900" b="0" i="0" u="none" strike="noStrike" kern="0" cap="none" spc="0" normalizeH="0" baseline="0" noProof="0" dirty="0">
                        <a:ln>
                          <a:noFill/>
                        </a:ln>
                        <a:solidFill>
                          <a:schemeClr val="bg1">
                            <a:lumMod val="10000"/>
                          </a:schemeClr>
                        </a:solidFill>
                        <a:effectLst/>
                        <a:uLnTx/>
                        <a:uFillTx/>
                        <a:latin typeface="+mn-lt"/>
                        <a:ea typeface="+mn-ea"/>
                        <a:cs typeface="+mn-cs"/>
                      </a:endParaRPr>
                    </a:p>
                  </a:txBody>
                  <a:tcPr marL="80682" marR="80682" marT="40341" marB="4034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alpha val="50000"/>
                      </a:srgbClr>
                    </a:solidFill>
                  </a:tcPr>
                </a:tc>
                <a:tc>
                  <a:txBody>
                    <a:bodyPr/>
                    <a:lstStyle>
                      <a:lvl1pPr marL="0" algn="l" defTabSz="1005840" rtl="0" eaLnBrk="1" latinLnBrk="0" hangingPunct="1">
                        <a:defRPr sz="1980" b="1" kern="1200">
                          <a:solidFill>
                            <a:schemeClr val="lt1"/>
                          </a:solidFill>
                          <a:latin typeface="Trebuchet MS"/>
                        </a:defRPr>
                      </a:lvl1pPr>
                      <a:lvl2pPr marL="502920" algn="l" defTabSz="1005840" rtl="0" eaLnBrk="1" latinLnBrk="0" hangingPunct="1">
                        <a:defRPr sz="1980" b="1" kern="1200">
                          <a:solidFill>
                            <a:schemeClr val="lt1"/>
                          </a:solidFill>
                          <a:latin typeface="Trebuchet MS"/>
                        </a:defRPr>
                      </a:lvl2pPr>
                      <a:lvl3pPr marL="1005840" algn="l" defTabSz="1005840" rtl="0" eaLnBrk="1" latinLnBrk="0" hangingPunct="1">
                        <a:defRPr sz="1980" b="1" kern="1200">
                          <a:solidFill>
                            <a:schemeClr val="lt1"/>
                          </a:solidFill>
                          <a:latin typeface="Trebuchet MS"/>
                        </a:defRPr>
                      </a:lvl3pPr>
                      <a:lvl4pPr marL="1508760" algn="l" defTabSz="1005840" rtl="0" eaLnBrk="1" latinLnBrk="0" hangingPunct="1">
                        <a:defRPr sz="1980" b="1" kern="1200">
                          <a:solidFill>
                            <a:schemeClr val="lt1"/>
                          </a:solidFill>
                          <a:latin typeface="Trebuchet MS"/>
                        </a:defRPr>
                      </a:lvl4pPr>
                      <a:lvl5pPr marL="2011680" algn="l" defTabSz="1005840" rtl="0" eaLnBrk="1" latinLnBrk="0" hangingPunct="1">
                        <a:defRPr sz="1980" b="1" kern="1200">
                          <a:solidFill>
                            <a:schemeClr val="lt1"/>
                          </a:solidFill>
                          <a:latin typeface="Trebuchet MS"/>
                        </a:defRPr>
                      </a:lvl5pPr>
                      <a:lvl6pPr marL="2514600" algn="l" defTabSz="1005840" rtl="0" eaLnBrk="1" latinLnBrk="0" hangingPunct="1">
                        <a:defRPr sz="1980" b="1" kern="1200">
                          <a:solidFill>
                            <a:schemeClr val="lt1"/>
                          </a:solidFill>
                          <a:latin typeface="Trebuchet MS"/>
                        </a:defRPr>
                      </a:lvl6pPr>
                      <a:lvl7pPr marL="3017520" algn="l" defTabSz="1005840" rtl="0" eaLnBrk="1" latinLnBrk="0" hangingPunct="1">
                        <a:defRPr sz="1980" b="1" kern="1200">
                          <a:solidFill>
                            <a:schemeClr val="lt1"/>
                          </a:solidFill>
                          <a:latin typeface="Trebuchet MS"/>
                        </a:defRPr>
                      </a:lvl7pPr>
                      <a:lvl8pPr marL="3520440" algn="l" defTabSz="1005840" rtl="0" eaLnBrk="1" latinLnBrk="0" hangingPunct="1">
                        <a:defRPr sz="1980" b="1" kern="1200">
                          <a:solidFill>
                            <a:schemeClr val="lt1"/>
                          </a:solidFill>
                          <a:latin typeface="Trebuchet MS"/>
                        </a:defRPr>
                      </a:lvl8pPr>
                      <a:lvl9pPr marL="4023360" algn="l" defTabSz="1005840" rtl="0" eaLnBrk="1" latinLnBrk="0" hangingPunct="1">
                        <a:defRPr sz="1980" b="1" kern="1200">
                          <a:solidFill>
                            <a:schemeClr val="lt1"/>
                          </a:solidFill>
                          <a:latin typeface="Trebuchet MS"/>
                        </a:defRPr>
                      </a:lvl9pPr>
                    </a:lstStyle>
                    <a:p>
                      <a:pPr marL="0" marR="0" lvl="0" indent="0" algn="l" defTabSz="914400" rtl="0" eaLnBrk="0" fontAlgn="base" latinLnBrk="0" hangingPunct="0">
                        <a:lnSpc>
                          <a:spcPct val="100000"/>
                        </a:lnSpc>
                        <a:spcBef>
                          <a:spcPts val="0"/>
                        </a:spcBef>
                        <a:spcAft>
                          <a:spcPts val="600"/>
                        </a:spcAft>
                        <a:buClrTx/>
                        <a:buSzTx/>
                        <a:buFontTx/>
                        <a:buNone/>
                        <a:tabLst/>
                        <a:defRPr/>
                      </a:pPr>
                      <a:r>
                        <a:rPr kumimoji="0" lang="en-US" sz="1100" b="1" i="0" u="none" strike="noStrike" kern="0" cap="none" spc="0" normalizeH="0" baseline="0" noProof="0" dirty="0">
                          <a:ln>
                            <a:noFill/>
                          </a:ln>
                          <a:solidFill>
                            <a:schemeClr val="bg1">
                              <a:lumMod val="10000"/>
                            </a:schemeClr>
                          </a:solidFill>
                          <a:effectLst/>
                          <a:uLnTx/>
                          <a:uFillTx/>
                          <a:latin typeface="+mn-lt"/>
                          <a:ea typeface="+mn-ea"/>
                          <a:cs typeface="+mn-cs"/>
                        </a:rPr>
                        <a:t>QUALITY OF EARNINGS</a:t>
                      </a:r>
                    </a:p>
                    <a:p>
                      <a:pPr marL="169863" marR="0" lvl="0" indent="-169863" algn="l" defTabSz="914400" rtl="0" eaLnBrk="0" fontAlgn="base" latinLnBrk="0" hangingPunct="0">
                        <a:lnSpc>
                          <a:spcPct val="100000"/>
                        </a:lnSpc>
                        <a:spcBef>
                          <a:spcPts val="0"/>
                        </a:spcBef>
                        <a:spcAft>
                          <a:spcPts val="300"/>
                        </a:spcAft>
                        <a:buClr>
                          <a:srgbClr val="ED1A3B"/>
                        </a:buClr>
                        <a:buSzPct val="80000"/>
                        <a:buFont typeface="Wingdings 3" panose="05040102010807070707" pitchFamily="18" charset="2"/>
                        <a:buChar char="u"/>
                        <a:tabLst/>
                        <a:defRPr/>
                      </a:pPr>
                      <a: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t>Assess the quality of earnings and identify any revenue recognition issues, cost capitalization issues, non-recurring charges or credits, changes in estimates, or reserves that may impact the quality of reported earnings and cash flows.  </a:t>
                      </a:r>
                    </a:p>
                    <a:p>
                      <a:pPr marL="169863" marR="0" lvl="0" indent="-169863" algn="l" defTabSz="914400" rtl="0" eaLnBrk="0" fontAlgn="base" latinLnBrk="0" hangingPunct="0">
                        <a:lnSpc>
                          <a:spcPct val="100000"/>
                        </a:lnSpc>
                        <a:spcBef>
                          <a:spcPts val="0"/>
                        </a:spcBef>
                        <a:spcAft>
                          <a:spcPts val="300"/>
                        </a:spcAft>
                        <a:buClr>
                          <a:srgbClr val="ED1A3B"/>
                        </a:buClr>
                        <a:buSzPct val="80000"/>
                        <a:buFont typeface="Wingdings 3" panose="05040102010807070707" pitchFamily="18" charset="2"/>
                        <a:buChar char="u"/>
                        <a:tabLst/>
                        <a:defRPr/>
                      </a:pPr>
                      <a: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t>Evaluate all Management/Advisor proposed EBITDA Adjustments and supporting analysis.</a:t>
                      </a:r>
                    </a:p>
                    <a:p>
                      <a:pPr marL="169863" marR="0" lvl="0" indent="-169863" algn="l" defTabSz="914400" rtl="0" eaLnBrk="0" fontAlgn="base" latinLnBrk="0" hangingPunct="0">
                        <a:lnSpc>
                          <a:spcPct val="100000"/>
                        </a:lnSpc>
                        <a:spcBef>
                          <a:spcPts val="0"/>
                        </a:spcBef>
                        <a:spcAft>
                          <a:spcPts val="300"/>
                        </a:spcAft>
                        <a:buClr>
                          <a:srgbClr val="ED1A3B"/>
                        </a:buClr>
                        <a:buSzPct val="80000"/>
                        <a:buFont typeface="Wingdings 3" panose="05040102010807070707" pitchFamily="18" charset="2"/>
                        <a:buChar char="u"/>
                        <a:tabLst/>
                        <a:defRPr/>
                      </a:pPr>
                      <a: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t>Identify additional EBITDA adjustments during our review of the income, balance sheet, and cash flow statements.</a:t>
                      </a:r>
                    </a:p>
                    <a:p>
                      <a:pPr marL="169863" marR="0" lvl="0" indent="-169863" algn="l" defTabSz="914400" rtl="0" eaLnBrk="0" fontAlgn="base" latinLnBrk="0" hangingPunct="0">
                        <a:lnSpc>
                          <a:spcPct val="100000"/>
                        </a:lnSpc>
                        <a:spcBef>
                          <a:spcPts val="0"/>
                        </a:spcBef>
                        <a:spcAft>
                          <a:spcPts val="300"/>
                        </a:spcAft>
                        <a:buClr>
                          <a:srgbClr val="ED1A3B"/>
                        </a:buClr>
                        <a:buSzPct val="80000"/>
                        <a:buFont typeface="Wingdings 3" panose="05040102010807070707" pitchFamily="18" charset="2"/>
                        <a:buChar char="u"/>
                        <a:tabLst/>
                        <a:defRPr/>
                      </a:pPr>
                      <a: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t>Analyze operating trends by major business unit, product line, and customers and bridge results to projections.</a:t>
                      </a:r>
                    </a:p>
                    <a:p>
                      <a:pPr marL="914400" marR="0" lvl="0" indent="-914400" algn="l" defTabSz="914400" rtl="0" eaLnBrk="0" fontAlgn="base" latinLnBrk="0" hangingPunct="0">
                        <a:lnSpc>
                          <a:spcPct val="100000"/>
                        </a:lnSpc>
                        <a:spcBef>
                          <a:spcPts val="0"/>
                        </a:spcBef>
                        <a:spcAft>
                          <a:spcPts val="600"/>
                        </a:spcAft>
                        <a:buClr>
                          <a:srgbClr val="ED1A3B"/>
                        </a:buClr>
                        <a:buSzPct val="80000"/>
                        <a:buFontTx/>
                        <a:buNone/>
                        <a:tabLst/>
                        <a:defRPr/>
                      </a:pPr>
                      <a:endParaRPr kumimoji="0" lang="en-US" sz="1100" b="1" i="0" u="none" strike="noStrike" kern="0" cap="none" spc="0" normalizeH="0" baseline="0" noProof="0" dirty="0">
                        <a:ln>
                          <a:noFill/>
                        </a:ln>
                        <a:solidFill>
                          <a:schemeClr val="bg1">
                            <a:lumMod val="10000"/>
                          </a:schemeClr>
                        </a:solidFill>
                        <a:effectLst/>
                        <a:uLnTx/>
                        <a:uFillTx/>
                        <a:latin typeface="Trebuchet MS"/>
                        <a:ea typeface="+mn-ea"/>
                        <a:cs typeface="+mn-cs"/>
                      </a:endParaRPr>
                    </a:p>
                  </a:txBody>
                  <a:tcPr marL="645459" marR="80682" marT="80682" marB="40341">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657C91">
                        <a:lumMod val="20000"/>
                        <a:lumOff val="80000"/>
                        <a:alpha val="50000"/>
                      </a:srgbClr>
                    </a:solidFill>
                  </a:tcPr>
                </a:tc>
                <a:extLst>
                  <a:ext uri="{0D108BD9-81ED-4DB2-BD59-A6C34878D82A}">
                    <a16:rowId xmlns:a16="http://schemas.microsoft.com/office/drawing/2014/main" val="1834175026"/>
                  </a:ext>
                </a:extLst>
              </a:tr>
              <a:tr h="2411798">
                <a:tc>
                  <a:txBody>
                    <a:bodyPr/>
                    <a:lstStyle>
                      <a:lvl1pPr marL="0" algn="l" defTabSz="1005840" rtl="0" eaLnBrk="1" latinLnBrk="0" hangingPunct="1">
                        <a:defRPr sz="1980" kern="1200">
                          <a:solidFill>
                            <a:schemeClr val="dk1"/>
                          </a:solidFill>
                          <a:latin typeface="Trebuchet MS"/>
                        </a:defRPr>
                      </a:lvl1pPr>
                      <a:lvl2pPr marL="502920" algn="l" defTabSz="1005840" rtl="0" eaLnBrk="1" latinLnBrk="0" hangingPunct="1">
                        <a:defRPr sz="1980" kern="1200">
                          <a:solidFill>
                            <a:schemeClr val="dk1"/>
                          </a:solidFill>
                          <a:latin typeface="Trebuchet MS"/>
                        </a:defRPr>
                      </a:lvl2pPr>
                      <a:lvl3pPr marL="1005840" algn="l" defTabSz="1005840" rtl="0" eaLnBrk="1" latinLnBrk="0" hangingPunct="1">
                        <a:defRPr sz="1980" kern="1200">
                          <a:solidFill>
                            <a:schemeClr val="dk1"/>
                          </a:solidFill>
                          <a:latin typeface="Trebuchet MS"/>
                        </a:defRPr>
                      </a:lvl3pPr>
                      <a:lvl4pPr marL="1508760" algn="l" defTabSz="1005840" rtl="0" eaLnBrk="1" latinLnBrk="0" hangingPunct="1">
                        <a:defRPr sz="1980" kern="1200">
                          <a:solidFill>
                            <a:schemeClr val="dk1"/>
                          </a:solidFill>
                          <a:latin typeface="Trebuchet MS"/>
                        </a:defRPr>
                      </a:lvl4pPr>
                      <a:lvl5pPr marL="2011680" algn="l" defTabSz="1005840" rtl="0" eaLnBrk="1" latinLnBrk="0" hangingPunct="1">
                        <a:defRPr sz="1980" kern="1200">
                          <a:solidFill>
                            <a:schemeClr val="dk1"/>
                          </a:solidFill>
                          <a:latin typeface="Trebuchet MS"/>
                        </a:defRPr>
                      </a:lvl5pPr>
                      <a:lvl6pPr marL="2514600" algn="l" defTabSz="1005840" rtl="0" eaLnBrk="1" latinLnBrk="0" hangingPunct="1">
                        <a:defRPr sz="1980" kern="1200">
                          <a:solidFill>
                            <a:schemeClr val="dk1"/>
                          </a:solidFill>
                          <a:latin typeface="Trebuchet MS"/>
                        </a:defRPr>
                      </a:lvl6pPr>
                      <a:lvl7pPr marL="3017520" algn="l" defTabSz="1005840" rtl="0" eaLnBrk="1" latinLnBrk="0" hangingPunct="1">
                        <a:defRPr sz="1980" kern="1200">
                          <a:solidFill>
                            <a:schemeClr val="dk1"/>
                          </a:solidFill>
                          <a:latin typeface="Trebuchet MS"/>
                        </a:defRPr>
                      </a:lvl7pPr>
                      <a:lvl8pPr marL="3520440" algn="l" defTabSz="1005840" rtl="0" eaLnBrk="1" latinLnBrk="0" hangingPunct="1">
                        <a:defRPr sz="1980" kern="1200">
                          <a:solidFill>
                            <a:schemeClr val="dk1"/>
                          </a:solidFill>
                          <a:latin typeface="Trebuchet MS"/>
                        </a:defRPr>
                      </a:lvl8pPr>
                      <a:lvl9pPr marL="4023360" algn="l" defTabSz="1005840" rtl="0" eaLnBrk="1" latinLnBrk="0" hangingPunct="1">
                        <a:defRPr sz="1980" kern="1200">
                          <a:solidFill>
                            <a:schemeClr val="dk1"/>
                          </a:solidFill>
                          <a:latin typeface="Trebuchet MS"/>
                        </a:defRPr>
                      </a:lvl9pPr>
                    </a:lstStyle>
                    <a:p>
                      <a:pPr marL="0" marR="0" lvl="0" indent="0" algn="l" defTabSz="914400" rtl="0" eaLnBrk="0" fontAlgn="base" latinLnBrk="0" hangingPunct="0">
                        <a:lnSpc>
                          <a:spcPct val="100000"/>
                        </a:lnSpc>
                        <a:spcBef>
                          <a:spcPts val="0"/>
                        </a:spcBef>
                        <a:spcAft>
                          <a:spcPts val="600"/>
                        </a:spcAft>
                        <a:buClr>
                          <a:srgbClr val="ED1A3B"/>
                        </a:buClr>
                        <a:buSzPct val="80000"/>
                        <a:buFontTx/>
                        <a:buNone/>
                        <a:tabLst/>
                        <a:defRPr/>
                      </a:pPr>
                      <a:r>
                        <a:rPr kumimoji="0" lang="en-US" sz="1100" b="1" i="0" u="none" strike="noStrike" kern="0" cap="none" spc="0" normalizeH="0" baseline="0" noProof="0" dirty="0">
                          <a:ln>
                            <a:noFill/>
                          </a:ln>
                          <a:solidFill>
                            <a:schemeClr val="bg1">
                              <a:lumMod val="10000"/>
                            </a:schemeClr>
                          </a:solidFill>
                          <a:effectLst/>
                          <a:uLnTx/>
                          <a:uFillTx/>
                          <a:latin typeface="+mn-lt"/>
                          <a:ea typeface="+mn-ea"/>
                          <a:cs typeface="+mn-cs"/>
                        </a:rPr>
                        <a:t>BALANCE SHEET</a:t>
                      </a:r>
                    </a:p>
                    <a:p>
                      <a:pPr marL="171450" marR="0" lvl="0" indent="-171450" algn="l" defTabSz="914400" rtl="0" eaLnBrk="0" fontAlgn="base" latinLnBrk="0" hangingPunct="0">
                        <a:lnSpc>
                          <a:spcPct val="100000"/>
                        </a:lnSpc>
                        <a:spcBef>
                          <a:spcPts val="0"/>
                        </a:spcBef>
                        <a:spcAft>
                          <a:spcPts val="300"/>
                        </a:spcAft>
                        <a:buClr>
                          <a:srgbClr val="ED1A3B"/>
                        </a:buClr>
                        <a:buSzPct val="80000"/>
                        <a:buFont typeface="Wingdings 3" panose="05040102010807070707" pitchFamily="18" charset="2"/>
                        <a:buChar char="u"/>
                        <a:tabLst/>
                        <a:defRPr/>
                      </a:pPr>
                      <a: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t>Analyze the quality of assets, completeness of liabilities, </a:t>
                      </a:r>
                      <a:b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br>
                      <a: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t>debt like items, and any contingent obligations.</a:t>
                      </a:r>
                    </a:p>
                    <a:p>
                      <a:pPr marL="171450" marR="0" lvl="0" indent="-171450" algn="l" defTabSz="914400" rtl="0" eaLnBrk="0" fontAlgn="base" latinLnBrk="0" hangingPunct="0">
                        <a:lnSpc>
                          <a:spcPct val="100000"/>
                        </a:lnSpc>
                        <a:spcBef>
                          <a:spcPts val="0"/>
                        </a:spcBef>
                        <a:spcAft>
                          <a:spcPts val="300"/>
                        </a:spcAft>
                        <a:buClr>
                          <a:srgbClr val="ED1A3B"/>
                        </a:buClr>
                        <a:buSzPct val="80000"/>
                        <a:buFont typeface="Wingdings 3" panose="05040102010807070707" pitchFamily="18" charset="2"/>
                        <a:buChar char="u"/>
                        <a:tabLst/>
                        <a:defRPr/>
                      </a:pPr>
                      <a: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t>Evaluate monthly working capital trends (balances and </a:t>
                      </a:r>
                      <a:b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br>
                      <a: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t>turnover statistics), with a focus on elements directly </a:t>
                      </a:r>
                      <a:b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br>
                      <a: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t>attributable to operations.  </a:t>
                      </a:r>
                    </a:p>
                    <a:p>
                      <a:pPr marL="171450" marR="0" lvl="0" indent="-171450" algn="l" defTabSz="914400" rtl="0" eaLnBrk="0" fontAlgn="base" latinLnBrk="0" hangingPunct="0">
                        <a:lnSpc>
                          <a:spcPct val="100000"/>
                        </a:lnSpc>
                        <a:spcBef>
                          <a:spcPts val="0"/>
                        </a:spcBef>
                        <a:spcAft>
                          <a:spcPts val="300"/>
                        </a:spcAft>
                        <a:buClr>
                          <a:srgbClr val="ED1A3B"/>
                        </a:buClr>
                        <a:buSzPct val="80000"/>
                        <a:buFont typeface="Wingdings 3" panose="05040102010807070707" pitchFamily="18" charset="2"/>
                        <a:buChar char="u"/>
                        <a:tabLst/>
                        <a:defRPr/>
                      </a:pPr>
                      <a: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t>Advise on a target working capital level to be included in the purchase agreement. </a:t>
                      </a:r>
                    </a:p>
                    <a:p>
                      <a:pPr marL="171450" marR="0" lvl="0" indent="-171450" algn="l" defTabSz="914400" rtl="0" eaLnBrk="0" fontAlgn="base" latinLnBrk="0" hangingPunct="0">
                        <a:lnSpc>
                          <a:spcPct val="100000"/>
                        </a:lnSpc>
                        <a:spcBef>
                          <a:spcPts val="0"/>
                        </a:spcBef>
                        <a:spcAft>
                          <a:spcPts val="300"/>
                        </a:spcAft>
                        <a:buClr>
                          <a:srgbClr val="ED1A3B"/>
                        </a:buClr>
                        <a:buSzPct val="80000"/>
                        <a:buFont typeface="Wingdings 3" panose="05040102010807070707" pitchFamily="18" charset="2"/>
                        <a:buChar char="u"/>
                        <a:tabLst/>
                        <a:defRPr/>
                      </a:pPr>
                      <a: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t>Review capital expenditure requirements and the sufficiency of the assets to deliver on the projected results.</a:t>
                      </a:r>
                    </a:p>
                  </a:txBody>
                  <a:tcPr marL="80682" marR="640080" marT="161365" marB="80682">
                    <a:lnL w="1270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657C91">
                        <a:lumMod val="20000"/>
                        <a:lumOff val="80000"/>
                        <a:alpha val="50000"/>
                      </a:srgbClr>
                    </a:solidFill>
                  </a:tcPr>
                </a:tc>
                <a:tc>
                  <a:txBody>
                    <a:bodyPr/>
                    <a:lstStyle>
                      <a:lvl1pPr marL="0" algn="l" defTabSz="1005840" rtl="0" eaLnBrk="1" latinLnBrk="0" hangingPunct="1">
                        <a:defRPr sz="1980" kern="1200">
                          <a:solidFill>
                            <a:schemeClr val="tx1"/>
                          </a:solidFill>
                          <a:latin typeface="Trebuchet MS"/>
                        </a:defRPr>
                      </a:lvl1pPr>
                      <a:lvl2pPr marL="502920" algn="l" defTabSz="1005840" rtl="0" eaLnBrk="1" latinLnBrk="0" hangingPunct="1">
                        <a:defRPr sz="1980" kern="1200">
                          <a:solidFill>
                            <a:schemeClr val="tx1"/>
                          </a:solidFill>
                          <a:latin typeface="Trebuchet MS"/>
                        </a:defRPr>
                      </a:lvl2pPr>
                      <a:lvl3pPr marL="1005840" algn="l" defTabSz="1005840" rtl="0" eaLnBrk="1" latinLnBrk="0" hangingPunct="1">
                        <a:defRPr sz="1980" kern="1200">
                          <a:solidFill>
                            <a:schemeClr val="tx1"/>
                          </a:solidFill>
                          <a:latin typeface="Trebuchet MS"/>
                        </a:defRPr>
                      </a:lvl3pPr>
                      <a:lvl4pPr marL="1508760" algn="l" defTabSz="1005840" rtl="0" eaLnBrk="1" latinLnBrk="0" hangingPunct="1">
                        <a:defRPr sz="1980" kern="1200">
                          <a:solidFill>
                            <a:schemeClr val="tx1"/>
                          </a:solidFill>
                          <a:latin typeface="Trebuchet MS"/>
                        </a:defRPr>
                      </a:lvl4pPr>
                      <a:lvl5pPr marL="2011680" algn="l" defTabSz="1005840" rtl="0" eaLnBrk="1" latinLnBrk="0" hangingPunct="1">
                        <a:defRPr sz="1980" kern="1200">
                          <a:solidFill>
                            <a:schemeClr val="tx1"/>
                          </a:solidFill>
                          <a:latin typeface="Trebuchet MS"/>
                        </a:defRPr>
                      </a:lvl5pPr>
                      <a:lvl6pPr marL="2514600" algn="l" defTabSz="1005840" rtl="0" eaLnBrk="1" latinLnBrk="0" hangingPunct="1">
                        <a:defRPr sz="1980" kern="1200">
                          <a:solidFill>
                            <a:schemeClr val="tx1"/>
                          </a:solidFill>
                          <a:latin typeface="Trebuchet MS"/>
                        </a:defRPr>
                      </a:lvl6pPr>
                      <a:lvl7pPr marL="3017520" algn="l" defTabSz="1005840" rtl="0" eaLnBrk="1" latinLnBrk="0" hangingPunct="1">
                        <a:defRPr sz="1980" kern="1200">
                          <a:solidFill>
                            <a:schemeClr val="tx1"/>
                          </a:solidFill>
                          <a:latin typeface="Trebuchet MS"/>
                        </a:defRPr>
                      </a:lvl7pPr>
                      <a:lvl8pPr marL="3520440" algn="l" defTabSz="1005840" rtl="0" eaLnBrk="1" latinLnBrk="0" hangingPunct="1">
                        <a:defRPr sz="1980" kern="1200">
                          <a:solidFill>
                            <a:schemeClr val="tx1"/>
                          </a:solidFill>
                          <a:latin typeface="Trebuchet MS"/>
                        </a:defRPr>
                      </a:lvl8pPr>
                      <a:lvl9pPr marL="4023360" algn="l" defTabSz="1005840" rtl="0" eaLnBrk="1" latinLnBrk="0" hangingPunct="1">
                        <a:defRPr sz="1980" kern="1200">
                          <a:solidFill>
                            <a:schemeClr val="tx1"/>
                          </a:solidFill>
                          <a:latin typeface="Trebuchet MS"/>
                        </a:defRPr>
                      </a:lvl9pPr>
                    </a:lstStyle>
                    <a:p>
                      <a:pPr marL="171450" marR="0" lvl="0" indent="-171450" algn="l" defTabSz="914400" rtl="0" eaLnBrk="0" fontAlgn="base" latinLnBrk="0" hangingPunct="0">
                        <a:lnSpc>
                          <a:spcPct val="100000"/>
                        </a:lnSpc>
                        <a:spcBef>
                          <a:spcPts val="0"/>
                        </a:spcBef>
                        <a:spcAft>
                          <a:spcPts val="300"/>
                        </a:spcAft>
                        <a:buClr>
                          <a:srgbClr val="ED1A3B"/>
                        </a:buClr>
                        <a:buSzPct val="80000"/>
                        <a:buFont typeface="Wingdings 3" panose="05040102010807070707" pitchFamily="18" charset="2"/>
                        <a:buChar char="u"/>
                        <a:tabLst/>
                        <a:defRPr/>
                      </a:pPr>
                      <a:endParaRPr kumimoji="0" lang="en-US" sz="900" b="0" i="0" u="none" strike="noStrike" kern="0" cap="none" spc="0" normalizeH="0" baseline="0" noProof="0" dirty="0">
                        <a:ln>
                          <a:noFill/>
                        </a:ln>
                        <a:solidFill>
                          <a:schemeClr val="bg1">
                            <a:lumMod val="10000"/>
                          </a:schemeClr>
                        </a:solidFill>
                        <a:effectLst/>
                        <a:uLnTx/>
                        <a:uFillTx/>
                        <a:latin typeface="+mn-lt"/>
                        <a:ea typeface="+mn-ea"/>
                        <a:cs typeface="+mn-cs"/>
                      </a:endParaRPr>
                    </a:p>
                  </a:txBody>
                  <a:tcPr marL="80682" marR="80682" marT="40341" marB="4034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alpha val="50000"/>
                      </a:srgbClr>
                    </a:solidFill>
                  </a:tcPr>
                </a:tc>
                <a:tc>
                  <a:txBody>
                    <a:bodyPr/>
                    <a:lstStyle>
                      <a:lvl1pPr marL="0" algn="l" defTabSz="1005840" rtl="0" eaLnBrk="1" latinLnBrk="0" hangingPunct="1">
                        <a:defRPr sz="1980" kern="1200">
                          <a:solidFill>
                            <a:schemeClr val="dk1"/>
                          </a:solidFill>
                          <a:latin typeface="Trebuchet MS"/>
                        </a:defRPr>
                      </a:lvl1pPr>
                      <a:lvl2pPr marL="502920" algn="l" defTabSz="1005840" rtl="0" eaLnBrk="1" latinLnBrk="0" hangingPunct="1">
                        <a:defRPr sz="1980" kern="1200">
                          <a:solidFill>
                            <a:schemeClr val="dk1"/>
                          </a:solidFill>
                          <a:latin typeface="Trebuchet MS"/>
                        </a:defRPr>
                      </a:lvl2pPr>
                      <a:lvl3pPr marL="1005840" algn="l" defTabSz="1005840" rtl="0" eaLnBrk="1" latinLnBrk="0" hangingPunct="1">
                        <a:defRPr sz="1980" kern="1200">
                          <a:solidFill>
                            <a:schemeClr val="dk1"/>
                          </a:solidFill>
                          <a:latin typeface="Trebuchet MS"/>
                        </a:defRPr>
                      </a:lvl3pPr>
                      <a:lvl4pPr marL="1508760" algn="l" defTabSz="1005840" rtl="0" eaLnBrk="1" latinLnBrk="0" hangingPunct="1">
                        <a:defRPr sz="1980" kern="1200">
                          <a:solidFill>
                            <a:schemeClr val="dk1"/>
                          </a:solidFill>
                          <a:latin typeface="Trebuchet MS"/>
                        </a:defRPr>
                      </a:lvl4pPr>
                      <a:lvl5pPr marL="2011680" algn="l" defTabSz="1005840" rtl="0" eaLnBrk="1" latinLnBrk="0" hangingPunct="1">
                        <a:defRPr sz="1980" kern="1200">
                          <a:solidFill>
                            <a:schemeClr val="dk1"/>
                          </a:solidFill>
                          <a:latin typeface="Trebuchet MS"/>
                        </a:defRPr>
                      </a:lvl5pPr>
                      <a:lvl6pPr marL="2514600" algn="l" defTabSz="1005840" rtl="0" eaLnBrk="1" latinLnBrk="0" hangingPunct="1">
                        <a:defRPr sz="1980" kern="1200">
                          <a:solidFill>
                            <a:schemeClr val="dk1"/>
                          </a:solidFill>
                          <a:latin typeface="Trebuchet MS"/>
                        </a:defRPr>
                      </a:lvl6pPr>
                      <a:lvl7pPr marL="3017520" algn="l" defTabSz="1005840" rtl="0" eaLnBrk="1" latinLnBrk="0" hangingPunct="1">
                        <a:defRPr sz="1980" kern="1200">
                          <a:solidFill>
                            <a:schemeClr val="dk1"/>
                          </a:solidFill>
                          <a:latin typeface="Trebuchet MS"/>
                        </a:defRPr>
                      </a:lvl7pPr>
                      <a:lvl8pPr marL="3520440" algn="l" defTabSz="1005840" rtl="0" eaLnBrk="1" latinLnBrk="0" hangingPunct="1">
                        <a:defRPr sz="1980" kern="1200">
                          <a:solidFill>
                            <a:schemeClr val="dk1"/>
                          </a:solidFill>
                          <a:latin typeface="Trebuchet MS"/>
                        </a:defRPr>
                      </a:lvl8pPr>
                      <a:lvl9pPr marL="4023360" algn="l" defTabSz="1005840" rtl="0" eaLnBrk="1" latinLnBrk="0" hangingPunct="1">
                        <a:defRPr sz="1980" kern="1200">
                          <a:solidFill>
                            <a:schemeClr val="dk1"/>
                          </a:solidFill>
                          <a:latin typeface="Trebuchet MS"/>
                        </a:defRPr>
                      </a:lvl9pPr>
                    </a:lstStyle>
                    <a:p>
                      <a:pPr marL="914400" marR="0" lvl="0" indent="-914400" algn="l" defTabSz="914400" rtl="0" eaLnBrk="0" fontAlgn="base" latinLnBrk="0" hangingPunct="0">
                        <a:lnSpc>
                          <a:spcPct val="100000"/>
                        </a:lnSpc>
                        <a:spcBef>
                          <a:spcPts val="0"/>
                        </a:spcBef>
                        <a:spcAft>
                          <a:spcPts val="600"/>
                        </a:spcAft>
                        <a:buClr>
                          <a:srgbClr val="ED1A3B"/>
                        </a:buClr>
                        <a:buSzPct val="80000"/>
                        <a:buFontTx/>
                        <a:buNone/>
                        <a:tabLst/>
                        <a:defRPr/>
                      </a:pPr>
                      <a:r>
                        <a:rPr kumimoji="0" lang="en-US" sz="1100" b="1" i="0" u="none" strike="noStrike" kern="0" cap="none" spc="0" normalizeH="0" baseline="0" noProof="0" dirty="0">
                          <a:ln>
                            <a:noFill/>
                          </a:ln>
                          <a:solidFill>
                            <a:schemeClr val="bg1">
                              <a:lumMod val="10000"/>
                            </a:schemeClr>
                          </a:solidFill>
                          <a:effectLst/>
                          <a:uLnTx/>
                          <a:uFillTx/>
                          <a:latin typeface="Trebuchet MS"/>
                          <a:ea typeface="+mn-ea"/>
                          <a:cs typeface="+mn-cs"/>
                        </a:rPr>
                        <a:t>TAX</a:t>
                      </a:r>
                    </a:p>
                    <a:p>
                      <a:pPr marL="171450" marR="0" lvl="0" indent="-171450" algn="l" defTabSz="914400" rtl="0" eaLnBrk="0" fontAlgn="base" latinLnBrk="0" hangingPunct="0">
                        <a:lnSpc>
                          <a:spcPct val="100000"/>
                        </a:lnSpc>
                        <a:spcBef>
                          <a:spcPts val="0"/>
                        </a:spcBef>
                        <a:spcAft>
                          <a:spcPts val="300"/>
                        </a:spcAft>
                        <a:buClr>
                          <a:srgbClr val="ED1A3B"/>
                        </a:buClr>
                        <a:buSzPct val="80000"/>
                        <a:buFont typeface="Wingdings 3" panose="05040102010807070707" pitchFamily="18" charset="2"/>
                        <a:buChar char="u"/>
                        <a:tabLst/>
                        <a:defRPr/>
                      </a:pPr>
                      <a: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t>High level tax analysis or deep tax due diligence.</a:t>
                      </a:r>
                    </a:p>
                    <a:p>
                      <a:pPr marL="171450" marR="0" lvl="0" indent="-171450" algn="l" defTabSz="914400" rtl="0" eaLnBrk="0" fontAlgn="base" latinLnBrk="0" hangingPunct="0">
                        <a:lnSpc>
                          <a:spcPct val="100000"/>
                        </a:lnSpc>
                        <a:spcBef>
                          <a:spcPts val="0"/>
                        </a:spcBef>
                        <a:spcAft>
                          <a:spcPts val="300"/>
                        </a:spcAft>
                        <a:buClr>
                          <a:srgbClr val="ED1A3B"/>
                        </a:buClr>
                        <a:buSzPct val="80000"/>
                        <a:buFont typeface="Wingdings 3" panose="05040102010807070707" pitchFamily="18" charset="2"/>
                        <a:buChar char="u"/>
                        <a:tabLst/>
                        <a:defRPr/>
                      </a:pPr>
                      <a: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t>Determine the optimal transaction structure of the seller and evaluate the impact on potential buyers.</a:t>
                      </a:r>
                    </a:p>
                    <a:p>
                      <a:pPr marL="171450" marR="0" lvl="0" indent="-171450" algn="l" defTabSz="914400" rtl="0" eaLnBrk="0" fontAlgn="base" latinLnBrk="0" hangingPunct="0">
                        <a:lnSpc>
                          <a:spcPct val="100000"/>
                        </a:lnSpc>
                        <a:spcBef>
                          <a:spcPts val="0"/>
                        </a:spcBef>
                        <a:spcAft>
                          <a:spcPts val="300"/>
                        </a:spcAft>
                        <a:buClr>
                          <a:srgbClr val="ED1A3B"/>
                        </a:buClr>
                        <a:buSzPct val="80000"/>
                        <a:buFont typeface="Wingdings 3" panose="05040102010807070707" pitchFamily="18" charset="2"/>
                        <a:buChar char="u"/>
                        <a:tabLst/>
                        <a:defRPr/>
                      </a:pPr>
                      <a: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t>Identify tax risks, including federal, state, and sales tax obligations.</a:t>
                      </a:r>
                    </a:p>
                    <a:p>
                      <a:pPr marL="171450" marR="0" lvl="0" indent="-171450" algn="l" defTabSz="914400" rtl="0" eaLnBrk="0" fontAlgn="base" latinLnBrk="0" hangingPunct="0">
                        <a:lnSpc>
                          <a:spcPct val="100000"/>
                        </a:lnSpc>
                        <a:spcBef>
                          <a:spcPts val="0"/>
                        </a:spcBef>
                        <a:spcAft>
                          <a:spcPts val="300"/>
                        </a:spcAft>
                        <a:buClr>
                          <a:srgbClr val="ED1A3B"/>
                        </a:buClr>
                        <a:buSzPct val="80000"/>
                        <a:buFont typeface="Wingdings 3" panose="05040102010807070707" pitchFamily="18" charset="2"/>
                        <a:buChar char="u"/>
                        <a:tabLst/>
                        <a:defRPr/>
                      </a:pPr>
                      <a: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t>Quantify potential exposures.</a:t>
                      </a:r>
                    </a:p>
                    <a:p>
                      <a:pPr marL="171450" marR="0" lvl="0" indent="-171450" algn="l" defTabSz="914400" rtl="0" eaLnBrk="0" fontAlgn="base" latinLnBrk="0" hangingPunct="0">
                        <a:lnSpc>
                          <a:spcPct val="100000"/>
                        </a:lnSpc>
                        <a:spcBef>
                          <a:spcPts val="0"/>
                        </a:spcBef>
                        <a:spcAft>
                          <a:spcPts val="300"/>
                        </a:spcAft>
                        <a:buClr>
                          <a:srgbClr val="ED1A3B"/>
                        </a:buClr>
                        <a:buSzPct val="80000"/>
                        <a:buFont typeface="Wingdings 3" panose="05040102010807070707" pitchFamily="18" charset="2"/>
                        <a:buChar char="u"/>
                        <a:tabLst/>
                        <a:defRPr/>
                      </a:pPr>
                      <a: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t>Tax valuation &amp; make whole analysis.</a:t>
                      </a:r>
                    </a:p>
                    <a:p>
                      <a:pPr marL="171450" marR="0" lvl="0" indent="-171450" algn="l" defTabSz="914400" rtl="0" eaLnBrk="0" fontAlgn="base" latinLnBrk="0" hangingPunct="0">
                        <a:lnSpc>
                          <a:spcPct val="100000"/>
                        </a:lnSpc>
                        <a:spcBef>
                          <a:spcPts val="0"/>
                        </a:spcBef>
                        <a:spcAft>
                          <a:spcPts val="300"/>
                        </a:spcAft>
                        <a:buClr>
                          <a:srgbClr val="ED1A3B"/>
                        </a:buClr>
                        <a:buSzPct val="80000"/>
                        <a:buFont typeface="Wingdings 3" panose="05040102010807070707" pitchFamily="18" charset="2"/>
                        <a:buChar char="u"/>
                        <a:tabLst/>
                        <a:defRPr/>
                      </a:pPr>
                      <a: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t>Accounting for uncertain tax positions.</a:t>
                      </a:r>
                    </a:p>
                    <a:p>
                      <a:pPr marL="171450" marR="0" lvl="0" indent="-171450" algn="l" defTabSz="914400" rtl="0" eaLnBrk="0" fontAlgn="base" latinLnBrk="0" hangingPunct="0">
                        <a:lnSpc>
                          <a:spcPct val="100000"/>
                        </a:lnSpc>
                        <a:spcBef>
                          <a:spcPts val="0"/>
                        </a:spcBef>
                        <a:spcAft>
                          <a:spcPts val="300"/>
                        </a:spcAft>
                        <a:buClr>
                          <a:srgbClr val="ED1A3B"/>
                        </a:buClr>
                        <a:buSzPct val="80000"/>
                        <a:buFont typeface="Wingdings 3" panose="05040102010807070707" pitchFamily="18" charset="2"/>
                        <a:buChar char="u"/>
                        <a:tabLst/>
                        <a:defRPr/>
                      </a:pPr>
                      <a:r>
                        <a:rPr kumimoji="0" lang="en-US" sz="1200" b="0" i="0" u="none" strike="noStrike" kern="0" cap="none" spc="0" normalizeH="0" baseline="0" noProof="0" dirty="0">
                          <a:ln>
                            <a:noFill/>
                          </a:ln>
                          <a:solidFill>
                            <a:schemeClr val="bg1">
                              <a:lumMod val="10000"/>
                            </a:schemeClr>
                          </a:solidFill>
                          <a:effectLst/>
                          <a:uLnTx/>
                          <a:uFillTx/>
                          <a:latin typeface="+mn-lt"/>
                          <a:ea typeface="+mn-ea"/>
                          <a:cs typeface="+mn-cs"/>
                        </a:rPr>
                        <a:t>Transfer pricing &amp; international tax considerations.</a:t>
                      </a:r>
                      <a:endParaRPr kumimoji="0" lang="en-US" sz="1000" b="0" i="0" u="none" strike="noStrike" kern="0" cap="none" spc="0" normalizeH="0" baseline="0" noProof="0" dirty="0">
                        <a:ln>
                          <a:noFill/>
                        </a:ln>
                        <a:solidFill>
                          <a:schemeClr val="bg1">
                            <a:lumMod val="10000"/>
                          </a:schemeClr>
                        </a:solidFill>
                        <a:effectLst/>
                        <a:uLnTx/>
                        <a:uFillTx/>
                        <a:latin typeface="+mn-lt"/>
                        <a:ea typeface="+mn-ea"/>
                        <a:cs typeface="+mn-cs"/>
                      </a:endParaRPr>
                    </a:p>
                  </a:txBody>
                  <a:tcPr marL="645459" marR="80682" marT="161365" marB="40341">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657C91">
                        <a:lumMod val="20000"/>
                        <a:lumOff val="80000"/>
                        <a:alpha val="50000"/>
                      </a:srgbClr>
                    </a:solidFill>
                  </a:tcPr>
                </a:tc>
                <a:extLst>
                  <a:ext uri="{0D108BD9-81ED-4DB2-BD59-A6C34878D82A}">
                    <a16:rowId xmlns:a16="http://schemas.microsoft.com/office/drawing/2014/main" val="2667321547"/>
                  </a:ext>
                </a:extLst>
              </a:tr>
            </a:tbl>
          </a:graphicData>
        </a:graphic>
      </p:graphicFrame>
      <p:sp>
        <p:nvSpPr>
          <p:cNvPr id="5" name="Slide Number Placeholder 4">
            <a:extLst>
              <a:ext uri="{FF2B5EF4-FFF2-40B4-BE49-F238E27FC236}">
                <a16:creationId xmlns:a16="http://schemas.microsoft.com/office/drawing/2014/main" id="{F09C25A8-B8DD-4EB6-91B0-C2BB5DA7F8D1}"/>
              </a:ext>
            </a:extLst>
          </p:cNvPr>
          <p:cNvSpPr>
            <a:spLocks noGrp="1"/>
          </p:cNvSpPr>
          <p:nvPr>
            <p:ph type="sldNum" sz="quarter" idx="4294967295"/>
            <p:custDataLst>
              <p:tags r:id="rId4"/>
            </p:custDataLst>
          </p:nvPr>
        </p:nvSpPr>
        <p:spPr>
          <a:xfrm>
            <a:off x="11042882" y="5976001"/>
            <a:ext cx="366756" cy="365125"/>
          </a:xfrm>
        </p:spPr>
        <p:txBody>
          <a:bodyPr/>
          <a:lstStyle/>
          <a:p>
            <a:r>
              <a:rPr lang="en-US" dirty="0">
                <a:solidFill>
                  <a:srgbClr val="FFFFFF"/>
                </a:solidFill>
              </a:rPr>
              <a:t>0</a:t>
            </a:r>
            <a:fld id="{F470E458-E7C2-4395-B75D-476A174CEE45}" type="slidenum">
              <a:rPr lang="en-US" smtClean="0">
                <a:solidFill>
                  <a:srgbClr val="FFFFFF"/>
                </a:solidFill>
              </a:rPr>
              <a:pPr/>
              <a:t>7</a:t>
            </a:fld>
            <a:endParaRPr lang="en-US" dirty="0">
              <a:solidFill>
                <a:srgbClr val="FFFFFF"/>
              </a:solidFill>
            </a:endParaRPr>
          </a:p>
        </p:txBody>
      </p:sp>
      <p:sp>
        <p:nvSpPr>
          <p:cNvPr id="3" name="Title 1">
            <a:extLst>
              <a:ext uri="{FF2B5EF4-FFF2-40B4-BE49-F238E27FC236}">
                <a16:creationId xmlns:a16="http://schemas.microsoft.com/office/drawing/2014/main" id="{340CA8A6-CE15-4827-94C8-13BAAEA662C4}"/>
              </a:ext>
            </a:extLst>
          </p:cNvPr>
          <p:cNvSpPr txBox="1">
            <a:spLocks/>
          </p:cNvSpPr>
          <p:nvPr>
            <p:custDataLst>
              <p:tags r:id="rId5"/>
            </p:custDataLst>
          </p:nvPr>
        </p:nvSpPr>
        <p:spPr>
          <a:xfrm>
            <a:off x="415637" y="3347"/>
            <a:ext cx="8312727" cy="806824"/>
          </a:xfrm>
          <a:prstGeom prst="rect">
            <a:avLst/>
          </a:prstGeom>
        </p:spPr>
        <p:txBody>
          <a:bodyPr/>
          <a:lstStyle>
            <a:lvl1pPr algn="l" defTabSz="914400" rtl="0" eaLnBrk="1" latinLnBrk="0" hangingPunct="1">
              <a:lnSpc>
                <a:spcPct val="90000"/>
              </a:lnSpc>
              <a:spcBef>
                <a:spcPct val="0"/>
              </a:spcBef>
              <a:buNone/>
              <a:defRPr sz="3600" b="1" kern="1200">
                <a:solidFill>
                  <a:srgbClr val="003976"/>
                </a:solidFill>
                <a:latin typeface="+mj-lt"/>
                <a:ea typeface="+mj-ea"/>
                <a:cs typeface="+mj-cs"/>
              </a:defRPr>
            </a:lvl1pPr>
          </a:lstStyle>
          <a:p>
            <a:r>
              <a:rPr lang="en-US" dirty="0"/>
              <a:t>Sell-Side Due Diligence Service</a:t>
            </a:r>
          </a:p>
        </p:txBody>
      </p:sp>
      <p:sp>
        <p:nvSpPr>
          <p:cNvPr id="8" name="Arrow: Pentagon 7">
            <a:extLst>
              <a:ext uri="{FF2B5EF4-FFF2-40B4-BE49-F238E27FC236}">
                <a16:creationId xmlns:a16="http://schemas.microsoft.com/office/drawing/2014/main" id="{A8C1390F-02A4-4B17-9B42-3DF746813BA6}"/>
              </a:ext>
            </a:extLst>
          </p:cNvPr>
          <p:cNvSpPr>
            <a:spLocks/>
          </p:cNvSpPr>
          <p:nvPr>
            <p:custDataLst>
              <p:tags r:id="rId6"/>
            </p:custDataLst>
          </p:nvPr>
        </p:nvSpPr>
        <p:spPr>
          <a:xfrm flipH="1">
            <a:off x="5064714" y="1128954"/>
            <a:ext cx="861947" cy="2402834"/>
          </a:xfrm>
          <a:prstGeom prst="homePlate">
            <a:avLst/>
          </a:prstGeom>
          <a:solidFill>
            <a:srgbClr val="ED1A3B"/>
          </a:solidFill>
          <a:ln w="25400" cap="flat" cmpd="sng" algn="ctr">
            <a:noFill/>
            <a:prstDash val="solid"/>
          </a:ln>
          <a:effectLst/>
        </p:spPr>
        <p:txBody>
          <a:bodyPr rtlCol="0" anchor="ctr"/>
          <a:lstStyle/>
          <a:p>
            <a:pPr algn="ctr" defTabSz="920393">
              <a:defRPr/>
            </a:pPr>
            <a:endParaRPr lang="en-US" sz="1853" kern="0" dirty="0">
              <a:ln>
                <a:solidFill>
                  <a:sysClr val="windowText" lastClr="000000"/>
                </a:solidFill>
              </a:ln>
              <a:solidFill>
                <a:sysClr val="windowText" lastClr="000000"/>
              </a:solidFill>
              <a:latin typeface="Trebuchet MS"/>
            </a:endParaRPr>
          </a:p>
        </p:txBody>
      </p:sp>
      <p:sp>
        <p:nvSpPr>
          <p:cNvPr id="9" name="Arrow: Pentagon 8">
            <a:extLst>
              <a:ext uri="{FF2B5EF4-FFF2-40B4-BE49-F238E27FC236}">
                <a16:creationId xmlns:a16="http://schemas.microsoft.com/office/drawing/2014/main" id="{50CAA3DB-3E7A-4309-8010-5081E31CDFAA}"/>
              </a:ext>
            </a:extLst>
          </p:cNvPr>
          <p:cNvSpPr>
            <a:spLocks/>
          </p:cNvSpPr>
          <p:nvPr>
            <p:custDataLst>
              <p:tags r:id="rId7"/>
            </p:custDataLst>
          </p:nvPr>
        </p:nvSpPr>
        <p:spPr>
          <a:xfrm>
            <a:off x="5947900" y="1127379"/>
            <a:ext cx="861947" cy="2404872"/>
          </a:xfrm>
          <a:prstGeom prst="homePlate">
            <a:avLst/>
          </a:prstGeom>
          <a:solidFill>
            <a:srgbClr val="02A5E2"/>
          </a:solidFill>
          <a:ln w="25400" cap="flat" cmpd="sng" algn="ctr">
            <a:noFill/>
            <a:prstDash val="solid"/>
          </a:ln>
          <a:effectLst/>
        </p:spPr>
        <p:txBody>
          <a:bodyPr rtlCol="0" anchor="ctr"/>
          <a:lstStyle/>
          <a:p>
            <a:pPr algn="ctr" defTabSz="920393">
              <a:defRPr/>
            </a:pPr>
            <a:endParaRPr lang="en-US" sz="1853" kern="0" dirty="0">
              <a:ln>
                <a:solidFill>
                  <a:sysClr val="windowText" lastClr="000000"/>
                </a:solidFill>
              </a:ln>
              <a:solidFill>
                <a:sysClr val="windowText" lastClr="000000"/>
              </a:solidFill>
              <a:latin typeface="Trebuchet MS"/>
            </a:endParaRPr>
          </a:p>
        </p:txBody>
      </p:sp>
      <p:sp>
        <p:nvSpPr>
          <p:cNvPr id="10" name="Arrow: Pentagon 9">
            <a:extLst>
              <a:ext uri="{FF2B5EF4-FFF2-40B4-BE49-F238E27FC236}">
                <a16:creationId xmlns:a16="http://schemas.microsoft.com/office/drawing/2014/main" id="{5B097A6F-7942-4470-BD29-92F1CD594DBA}"/>
              </a:ext>
            </a:extLst>
          </p:cNvPr>
          <p:cNvSpPr>
            <a:spLocks/>
          </p:cNvSpPr>
          <p:nvPr>
            <p:custDataLst>
              <p:tags r:id="rId8"/>
            </p:custDataLst>
          </p:nvPr>
        </p:nvSpPr>
        <p:spPr>
          <a:xfrm flipH="1">
            <a:off x="5065776" y="3678555"/>
            <a:ext cx="861947" cy="2286000"/>
          </a:xfrm>
          <a:prstGeom prst="homePlate">
            <a:avLst/>
          </a:prstGeom>
          <a:solidFill>
            <a:srgbClr val="657C91"/>
          </a:solidFill>
          <a:ln w="25400" cap="flat" cmpd="sng" algn="ctr">
            <a:noFill/>
            <a:prstDash val="solid"/>
          </a:ln>
          <a:effectLst/>
        </p:spPr>
        <p:txBody>
          <a:bodyPr rtlCol="0" anchor="ctr"/>
          <a:lstStyle/>
          <a:p>
            <a:pPr algn="ctr" defTabSz="920393">
              <a:defRPr/>
            </a:pPr>
            <a:endParaRPr lang="en-US" sz="1853" kern="0" dirty="0">
              <a:ln>
                <a:solidFill>
                  <a:sysClr val="windowText" lastClr="000000"/>
                </a:solidFill>
              </a:ln>
              <a:solidFill>
                <a:sysClr val="windowText" lastClr="000000"/>
              </a:solidFill>
              <a:latin typeface="Trebuchet MS"/>
            </a:endParaRPr>
          </a:p>
        </p:txBody>
      </p:sp>
      <p:sp>
        <p:nvSpPr>
          <p:cNvPr id="11" name="Arrow: Pentagon 10">
            <a:extLst>
              <a:ext uri="{FF2B5EF4-FFF2-40B4-BE49-F238E27FC236}">
                <a16:creationId xmlns:a16="http://schemas.microsoft.com/office/drawing/2014/main" id="{86E013E3-124D-4D6D-A8F4-00A67B7084DE}"/>
              </a:ext>
            </a:extLst>
          </p:cNvPr>
          <p:cNvSpPr>
            <a:spLocks/>
          </p:cNvSpPr>
          <p:nvPr>
            <p:custDataLst>
              <p:tags r:id="rId9"/>
            </p:custDataLst>
          </p:nvPr>
        </p:nvSpPr>
        <p:spPr>
          <a:xfrm>
            <a:off x="5952744" y="3678555"/>
            <a:ext cx="861947" cy="2286000"/>
          </a:xfrm>
          <a:prstGeom prst="homePlate">
            <a:avLst/>
          </a:prstGeom>
          <a:solidFill>
            <a:srgbClr val="404040"/>
          </a:solidFill>
          <a:ln w="25400" cap="flat" cmpd="sng" algn="ctr">
            <a:noFill/>
            <a:prstDash val="solid"/>
          </a:ln>
          <a:effectLst/>
        </p:spPr>
        <p:txBody>
          <a:bodyPr rtlCol="0" anchor="ctr"/>
          <a:lstStyle/>
          <a:p>
            <a:pPr algn="ctr" defTabSz="920393">
              <a:defRPr/>
            </a:pPr>
            <a:endParaRPr lang="en-US" sz="1853" kern="0" dirty="0">
              <a:ln>
                <a:solidFill>
                  <a:sysClr val="windowText" lastClr="000000"/>
                </a:solidFill>
              </a:ln>
              <a:solidFill>
                <a:sysClr val="windowText" lastClr="000000"/>
              </a:solidFill>
              <a:latin typeface="Trebuchet MS"/>
            </a:endParaRPr>
          </a:p>
        </p:txBody>
      </p:sp>
      <p:pic>
        <p:nvPicPr>
          <p:cNvPr id="12" name="Graphic 11">
            <a:extLst>
              <a:ext uri="{FF2B5EF4-FFF2-40B4-BE49-F238E27FC236}">
                <a16:creationId xmlns:a16="http://schemas.microsoft.com/office/drawing/2014/main" id="{E63555DD-0F7E-47F3-8811-6889E9846549}"/>
              </a:ext>
            </a:extLst>
          </p:cNvPr>
          <p:cNvPicPr>
            <a:picLocks noChangeAspect="1"/>
          </p:cNvPicPr>
          <p:nvPr>
            <p:custDataLst>
              <p:tags r:id="rId10"/>
            </p:custDataLst>
          </p:nvPr>
        </p:nvPicPr>
        <p:blipFill>
          <a:blip r:embed="rId16">
            <a:extLst>
              <a:ext uri="{96DAC541-7B7A-43D3-8B79-37D633B846F1}">
                <asvg:svgBlip xmlns:asvg="http://schemas.microsoft.com/office/drawing/2016/SVG/main" r:embed="rId17"/>
              </a:ext>
            </a:extLst>
          </a:blip>
          <a:stretch>
            <a:fillRect/>
          </a:stretch>
        </p:blipFill>
        <p:spPr>
          <a:xfrm>
            <a:off x="5385680" y="1977294"/>
            <a:ext cx="381459" cy="645459"/>
          </a:xfrm>
          <a:prstGeom prst="rect">
            <a:avLst/>
          </a:prstGeom>
        </p:spPr>
      </p:pic>
      <p:pic>
        <p:nvPicPr>
          <p:cNvPr id="13" name="Graphic 12">
            <a:extLst>
              <a:ext uri="{FF2B5EF4-FFF2-40B4-BE49-F238E27FC236}">
                <a16:creationId xmlns:a16="http://schemas.microsoft.com/office/drawing/2014/main" id="{8ECFE0C1-2ACE-4743-9AB6-7CE39246E225}"/>
              </a:ext>
            </a:extLst>
          </p:cNvPr>
          <p:cNvPicPr>
            <a:picLocks noChangeAspect="1"/>
          </p:cNvPicPr>
          <p:nvPr>
            <p:custDataLst>
              <p:tags r:id="rId11"/>
            </p:custDataLst>
          </p:nvPr>
        </p:nvPicPr>
        <p:blipFill>
          <a:blip r:embed="rId18">
            <a:extLst>
              <a:ext uri="{96DAC541-7B7A-43D3-8B79-37D633B846F1}">
                <asvg:svgBlip xmlns:asvg="http://schemas.microsoft.com/office/drawing/2016/SVG/main" r:embed="rId19"/>
              </a:ext>
            </a:extLst>
          </a:blip>
          <a:stretch>
            <a:fillRect/>
          </a:stretch>
        </p:blipFill>
        <p:spPr>
          <a:xfrm>
            <a:off x="5979592" y="2071168"/>
            <a:ext cx="688893" cy="443753"/>
          </a:xfrm>
          <a:prstGeom prst="rect">
            <a:avLst/>
          </a:prstGeom>
        </p:spPr>
      </p:pic>
      <p:pic>
        <p:nvPicPr>
          <p:cNvPr id="14" name="Graphic 13">
            <a:extLst>
              <a:ext uri="{FF2B5EF4-FFF2-40B4-BE49-F238E27FC236}">
                <a16:creationId xmlns:a16="http://schemas.microsoft.com/office/drawing/2014/main" id="{18409BF8-DB35-4B7D-8E01-322358E288FC}"/>
              </a:ext>
            </a:extLst>
          </p:cNvPr>
          <p:cNvPicPr>
            <a:picLocks noChangeAspect="1"/>
          </p:cNvPicPr>
          <p:nvPr>
            <p:custDataLst>
              <p:tags r:id="rId12"/>
            </p:custDataLst>
          </p:nvPr>
        </p:nvPicPr>
        <p:blipFill>
          <a:blip r:embed="rId20">
            <a:extLst>
              <a:ext uri="{96DAC541-7B7A-43D3-8B79-37D633B846F1}">
                <asvg:svgBlip xmlns:asvg="http://schemas.microsoft.com/office/drawing/2016/SVG/main" r:embed="rId21"/>
              </a:ext>
            </a:extLst>
          </a:blip>
          <a:stretch>
            <a:fillRect/>
          </a:stretch>
        </p:blipFill>
        <p:spPr>
          <a:xfrm>
            <a:off x="5236387" y="4559314"/>
            <a:ext cx="661595" cy="484094"/>
          </a:xfrm>
          <a:prstGeom prst="rect">
            <a:avLst/>
          </a:prstGeom>
        </p:spPr>
      </p:pic>
      <p:pic>
        <p:nvPicPr>
          <p:cNvPr id="15" name="Graphic 14">
            <a:extLst>
              <a:ext uri="{FF2B5EF4-FFF2-40B4-BE49-F238E27FC236}">
                <a16:creationId xmlns:a16="http://schemas.microsoft.com/office/drawing/2014/main" id="{28A0F0C5-CC97-48AC-9F10-9C60C0195707}"/>
              </a:ext>
            </a:extLst>
          </p:cNvPr>
          <p:cNvPicPr>
            <a:picLocks noChangeAspect="1"/>
          </p:cNvPicPr>
          <p:nvPr>
            <p:custDataLst>
              <p:tags r:id="rId13"/>
            </p:custDataLst>
          </p:nvPr>
        </p:nvPicPr>
        <p:blipFill>
          <a:blip r:embed="rId22">
            <a:extLst>
              <a:ext uri="{96DAC541-7B7A-43D3-8B79-37D633B846F1}">
                <asvg:svgBlip xmlns:asvg="http://schemas.microsoft.com/office/drawing/2016/SVG/main" r:embed="rId23"/>
              </a:ext>
            </a:extLst>
          </a:blip>
          <a:stretch>
            <a:fillRect/>
          </a:stretch>
        </p:blipFill>
        <p:spPr>
          <a:xfrm>
            <a:off x="6034558" y="4605051"/>
            <a:ext cx="571377" cy="484094"/>
          </a:xfrm>
          <a:prstGeom prst="rect">
            <a:avLst/>
          </a:prstGeom>
        </p:spPr>
      </p:pic>
    </p:spTree>
    <p:custDataLst>
      <p:tags r:id="rId1"/>
    </p:custDataLst>
    <p:extLst>
      <p:ext uri="{BB962C8B-B14F-4D97-AF65-F5344CB8AC3E}">
        <p14:creationId xmlns:p14="http://schemas.microsoft.com/office/powerpoint/2010/main" val="2626065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09C25A8-B8DD-4EB6-91B0-C2BB5DA7F8D1}"/>
              </a:ext>
            </a:extLst>
          </p:cNvPr>
          <p:cNvSpPr>
            <a:spLocks noGrp="1"/>
          </p:cNvSpPr>
          <p:nvPr>
            <p:ph type="sldNum" sz="quarter" idx="4294967295"/>
            <p:custDataLst>
              <p:tags r:id="rId2"/>
            </p:custDataLst>
          </p:nvPr>
        </p:nvSpPr>
        <p:spPr>
          <a:xfrm>
            <a:off x="11042882" y="5976001"/>
            <a:ext cx="366756" cy="365125"/>
          </a:xfrm>
        </p:spPr>
        <p:txBody>
          <a:bodyPr/>
          <a:lstStyle/>
          <a:p>
            <a:r>
              <a:rPr lang="en-US" dirty="0">
                <a:solidFill>
                  <a:srgbClr val="FFFFFF"/>
                </a:solidFill>
              </a:rPr>
              <a:t>0</a:t>
            </a:r>
            <a:fld id="{F470E458-E7C2-4395-B75D-476A174CEE45}" type="slidenum">
              <a:rPr lang="en-US" smtClean="0">
                <a:solidFill>
                  <a:srgbClr val="FFFFFF"/>
                </a:solidFill>
              </a:rPr>
              <a:pPr/>
              <a:t>8</a:t>
            </a:fld>
            <a:endParaRPr lang="en-US" dirty="0">
              <a:solidFill>
                <a:srgbClr val="FFFFFF"/>
              </a:solidFill>
            </a:endParaRPr>
          </a:p>
        </p:txBody>
      </p:sp>
      <p:sp>
        <p:nvSpPr>
          <p:cNvPr id="3" name="Title 1">
            <a:extLst>
              <a:ext uri="{FF2B5EF4-FFF2-40B4-BE49-F238E27FC236}">
                <a16:creationId xmlns:a16="http://schemas.microsoft.com/office/drawing/2014/main" id="{81732EA9-3026-42DE-BAB6-E02284DA1037}"/>
              </a:ext>
            </a:extLst>
          </p:cNvPr>
          <p:cNvSpPr txBox="1">
            <a:spLocks/>
          </p:cNvSpPr>
          <p:nvPr>
            <p:custDataLst>
              <p:tags r:id="rId3"/>
            </p:custDataLst>
          </p:nvPr>
        </p:nvSpPr>
        <p:spPr>
          <a:xfrm>
            <a:off x="287338" y="1379538"/>
            <a:ext cx="6888525" cy="525462"/>
          </a:xfrm>
          <a:prstGeom prst="rect">
            <a:avLst/>
          </a:prstGeom>
        </p:spPr>
        <p:txBody>
          <a:bodyPr/>
          <a:lstStyle>
            <a:lvl1pPr algn="l" defTabSz="914400" rtl="0" eaLnBrk="1" latinLnBrk="0" hangingPunct="1">
              <a:lnSpc>
                <a:spcPct val="90000"/>
              </a:lnSpc>
              <a:spcBef>
                <a:spcPct val="0"/>
              </a:spcBef>
              <a:buNone/>
              <a:defRPr sz="3600" b="1" kern="1200">
                <a:solidFill>
                  <a:srgbClr val="003976"/>
                </a:solidFill>
                <a:latin typeface="+mj-lt"/>
                <a:ea typeface="+mj-ea"/>
                <a:cs typeface="+mj-cs"/>
              </a:defRPr>
            </a:lvl1pPr>
          </a:lstStyle>
          <a:p>
            <a:r>
              <a:rPr lang="en-US" sz="6000" dirty="0"/>
              <a:t>How does financial due diligence compare to an audit?</a:t>
            </a:r>
          </a:p>
        </p:txBody>
      </p:sp>
    </p:spTree>
    <p:custDataLst>
      <p:tags r:id="rId1"/>
    </p:custDataLst>
    <p:extLst>
      <p:ext uri="{BB962C8B-B14F-4D97-AF65-F5344CB8AC3E}">
        <p14:creationId xmlns:p14="http://schemas.microsoft.com/office/powerpoint/2010/main" val="3881139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09C25A8-B8DD-4EB6-91B0-C2BB5DA7F8D1}"/>
              </a:ext>
            </a:extLst>
          </p:cNvPr>
          <p:cNvSpPr>
            <a:spLocks noGrp="1"/>
          </p:cNvSpPr>
          <p:nvPr>
            <p:ph type="sldNum" sz="quarter" idx="4294967295"/>
            <p:custDataLst>
              <p:tags r:id="rId2"/>
            </p:custDataLst>
          </p:nvPr>
        </p:nvSpPr>
        <p:spPr>
          <a:xfrm>
            <a:off x="11042882" y="6080776"/>
            <a:ext cx="366756" cy="365125"/>
          </a:xfrm>
        </p:spPr>
        <p:txBody>
          <a:bodyPr/>
          <a:lstStyle/>
          <a:p>
            <a:r>
              <a:rPr lang="en-US" dirty="0">
                <a:solidFill>
                  <a:srgbClr val="FFFFFF"/>
                </a:solidFill>
              </a:rPr>
              <a:t>0</a:t>
            </a:r>
            <a:fld id="{F470E458-E7C2-4395-B75D-476A174CEE45}" type="slidenum">
              <a:rPr lang="en-US" smtClean="0">
                <a:solidFill>
                  <a:srgbClr val="FFFFFF"/>
                </a:solidFill>
              </a:rPr>
              <a:pPr/>
              <a:t>9</a:t>
            </a:fld>
            <a:endParaRPr lang="en-US" dirty="0">
              <a:solidFill>
                <a:srgbClr val="FFFFFF"/>
              </a:solidFill>
            </a:endParaRPr>
          </a:p>
        </p:txBody>
      </p:sp>
      <p:sp>
        <p:nvSpPr>
          <p:cNvPr id="3" name="Title 1">
            <a:extLst>
              <a:ext uri="{FF2B5EF4-FFF2-40B4-BE49-F238E27FC236}">
                <a16:creationId xmlns:a16="http://schemas.microsoft.com/office/drawing/2014/main" id="{4AC9A7C2-32C1-413B-B437-A26547107E0F}"/>
              </a:ext>
            </a:extLst>
          </p:cNvPr>
          <p:cNvSpPr txBox="1">
            <a:spLocks/>
          </p:cNvSpPr>
          <p:nvPr>
            <p:custDataLst>
              <p:tags r:id="rId3"/>
            </p:custDataLst>
          </p:nvPr>
        </p:nvSpPr>
        <p:spPr>
          <a:xfrm>
            <a:off x="415637" y="-3175"/>
            <a:ext cx="9118888" cy="806824"/>
          </a:xfrm>
          <a:prstGeom prst="rect">
            <a:avLst/>
          </a:prstGeom>
        </p:spPr>
        <p:txBody>
          <a:bodyPr/>
          <a:lstStyle>
            <a:lvl1pPr algn="l" defTabSz="914400" rtl="0" eaLnBrk="1" latinLnBrk="0" hangingPunct="1">
              <a:lnSpc>
                <a:spcPct val="90000"/>
              </a:lnSpc>
              <a:spcBef>
                <a:spcPct val="0"/>
              </a:spcBef>
              <a:buNone/>
              <a:defRPr sz="3600" b="1" kern="1200">
                <a:solidFill>
                  <a:srgbClr val="003976"/>
                </a:solidFill>
                <a:latin typeface="+mj-lt"/>
                <a:ea typeface="+mj-ea"/>
                <a:cs typeface="+mj-cs"/>
              </a:defRPr>
            </a:lvl1pPr>
          </a:lstStyle>
          <a:p>
            <a:r>
              <a:rPr lang="en-US" dirty="0"/>
              <a:t>Audit vs Sell-Side Due Diligence </a:t>
            </a:r>
            <a:br>
              <a:rPr lang="en-US" dirty="0"/>
            </a:br>
            <a:r>
              <a:rPr lang="en-US" sz="2400" dirty="0">
                <a:solidFill>
                  <a:srgbClr val="008061"/>
                </a:solidFill>
              </a:rPr>
              <a:t>Key Differentiators: Deal process speed &amp; latest months analyzed</a:t>
            </a:r>
            <a:endParaRPr lang="en-US" dirty="0">
              <a:solidFill>
                <a:srgbClr val="008061"/>
              </a:solidFill>
            </a:endParaRPr>
          </a:p>
        </p:txBody>
      </p:sp>
      <p:sp>
        <p:nvSpPr>
          <p:cNvPr id="4" name="TextBox 3">
            <a:extLst>
              <a:ext uri="{FF2B5EF4-FFF2-40B4-BE49-F238E27FC236}">
                <a16:creationId xmlns:a16="http://schemas.microsoft.com/office/drawing/2014/main" id="{9689D884-3843-45F1-8F11-60428768B639}"/>
              </a:ext>
            </a:extLst>
          </p:cNvPr>
          <p:cNvSpPr txBox="1"/>
          <p:nvPr>
            <p:custDataLst>
              <p:tags r:id="rId4"/>
            </p:custDataLst>
          </p:nvPr>
        </p:nvSpPr>
        <p:spPr>
          <a:xfrm>
            <a:off x="2707154" y="985455"/>
            <a:ext cx="8847211" cy="2203167"/>
          </a:xfrm>
          <a:prstGeom prst="rect">
            <a:avLst/>
          </a:prstGeom>
          <a:noFill/>
        </p:spPr>
        <p:txBody>
          <a:bodyPr wrap="square" rtlCol="0">
            <a:spAutoFit/>
          </a:bodyPr>
          <a:lstStyle/>
          <a:p>
            <a:pPr marL="149887" lvl="1" indent="-149887" defTabSz="920393">
              <a:spcAft>
                <a:spcPts val="529"/>
              </a:spcAft>
              <a:buClr>
                <a:srgbClr val="ED1A3B"/>
              </a:buClr>
              <a:buFont typeface="Wingdings 3" panose="05040102010807070707" pitchFamily="18" charset="2"/>
              <a:buChar char=""/>
              <a:defRPr/>
            </a:pPr>
            <a:r>
              <a:rPr lang="en-US" sz="1200" dirty="0">
                <a:solidFill>
                  <a:srgbClr val="404040"/>
                </a:solidFill>
                <a:latin typeface="Trebuchet MS"/>
              </a:rPr>
              <a:t>Performed in accordance with the numerous standards (e.g., Generally Accepted Auditing Standards, PCAOB, COSO, GAAP, etc.) </a:t>
            </a:r>
          </a:p>
          <a:p>
            <a:pPr marL="149887" lvl="1" indent="-149887" defTabSz="920393">
              <a:spcAft>
                <a:spcPts val="529"/>
              </a:spcAft>
              <a:buClr>
                <a:srgbClr val="ED1A3B"/>
              </a:buClr>
              <a:buFont typeface="Wingdings 3" panose="05040102010807070707" pitchFamily="18" charset="2"/>
              <a:buChar char=""/>
              <a:defRPr/>
            </a:pPr>
            <a:r>
              <a:rPr lang="en-US" sz="1200" dirty="0">
                <a:solidFill>
                  <a:srgbClr val="404040"/>
                </a:solidFill>
                <a:latin typeface="Trebuchet MS"/>
              </a:rPr>
              <a:t>Give an opinion on the financial statements</a:t>
            </a:r>
          </a:p>
          <a:p>
            <a:pPr marL="149887" lvl="1" indent="-149887" defTabSz="920393">
              <a:spcAft>
                <a:spcPts val="529"/>
              </a:spcAft>
              <a:buClr>
                <a:srgbClr val="ED1A3B"/>
              </a:buClr>
              <a:buFont typeface="Wingdings 3" panose="05040102010807070707" pitchFamily="18" charset="2"/>
              <a:buChar char=""/>
              <a:defRPr/>
            </a:pPr>
            <a:r>
              <a:rPr lang="en-US" sz="1200" dirty="0">
                <a:solidFill>
                  <a:srgbClr val="404040"/>
                </a:solidFill>
                <a:latin typeface="Trebuchet MS"/>
              </a:rPr>
              <a:t>Includes testing of underlying transactions (invoices, bank reconciliations, contracts) </a:t>
            </a:r>
          </a:p>
          <a:p>
            <a:pPr marL="149887" lvl="1" indent="-149887" defTabSz="920393">
              <a:spcAft>
                <a:spcPts val="529"/>
              </a:spcAft>
              <a:buClr>
                <a:srgbClr val="ED1A3B"/>
              </a:buClr>
              <a:buFont typeface="Wingdings 3" panose="05040102010807070707" pitchFamily="18" charset="2"/>
              <a:buChar char=""/>
              <a:defRPr/>
            </a:pPr>
            <a:r>
              <a:rPr lang="en-US" sz="1200" dirty="0">
                <a:solidFill>
                  <a:srgbClr val="404040"/>
                </a:solidFill>
                <a:latin typeface="Trebuchet MS"/>
              </a:rPr>
              <a:t>Financial statements must be presented within strict guidelines</a:t>
            </a:r>
          </a:p>
          <a:p>
            <a:pPr marL="149887" lvl="1" indent="-149887" defTabSz="920393">
              <a:spcAft>
                <a:spcPts val="529"/>
              </a:spcAft>
              <a:buClr>
                <a:srgbClr val="ED1A3B"/>
              </a:buClr>
              <a:buFont typeface="Wingdings 3" panose="05040102010807070707" pitchFamily="18" charset="2"/>
              <a:buChar char=""/>
              <a:defRPr/>
            </a:pPr>
            <a:r>
              <a:rPr lang="en-US" sz="1200" dirty="0">
                <a:solidFill>
                  <a:srgbClr val="404040"/>
                </a:solidFill>
                <a:latin typeface="Trebuchet MS"/>
              </a:rPr>
              <a:t>Primarily balance sheet focus</a:t>
            </a:r>
          </a:p>
          <a:p>
            <a:pPr marL="149887" lvl="1" indent="-149887" defTabSz="920393">
              <a:spcAft>
                <a:spcPts val="529"/>
              </a:spcAft>
              <a:buClr>
                <a:srgbClr val="ED1A3B"/>
              </a:buClr>
              <a:buFont typeface="Wingdings 3" panose="05040102010807070707" pitchFamily="18" charset="2"/>
              <a:buChar char=""/>
              <a:defRPr/>
            </a:pPr>
            <a:r>
              <a:rPr lang="en-US" sz="1200" dirty="0">
                <a:solidFill>
                  <a:srgbClr val="404040"/>
                </a:solidFill>
                <a:latin typeface="Trebuchet MS"/>
              </a:rPr>
              <a:t>Primarily historical focus</a:t>
            </a:r>
          </a:p>
          <a:p>
            <a:pPr marL="149887" lvl="1" indent="-149887" defTabSz="920393">
              <a:spcAft>
                <a:spcPts val="529"/>
              </a:spcAft>
              <a:buClr>
                <a:srgbClr val="ED1A3B"/>
              </a:buClr>
              <a:buFont typeface="Wingdings 3" panose="05040102010807070707" pitchFamily="18" charset="2"/>
              <a:buChar char=""/>
              <a:defRPr/>
            </a:pPr>
            <a:r>
              <a:rPr lang="en-US" sz="1200" dirty="0">
                <a:solidFill>
                  <a:srgbClr val="404040"/>
                </a:solidFill>
                <a:latin typeface="Trebuchet MS"/>
              </a:rPr>
              <a:t>Adjustments proposed based on materiality thresholds</a:t>
            </a:r>
          </a:p>
          <a:p>
            <a:pPr marL="149887" lvl="1" indent="-149887" defTabSz="920393">
              <a:spcAft>
                <a:spcPts val="529"/>
              </a:spcAft>
              <a:buClr>
                <a:srgbClr val="ED1A3B"/>
              </a:buClr>
              <a:buFont typeface="Wingdings 3" panose="05040102010807070707" pitchFamily="18" charset="2"/>
              <a:buChar char=""/>
              <a:defRPr/>
            </a:pPr>
            <a:r>
              <a:rPr lang="en-US" sz="1200" dirty="0">
                <a:solidFill>
                  <a:srgbClr val="404040"/>
                </a:solidFill>
                <a:latin typeface="Trebuchet MS"/>
              </a:rPr>
              <a:t>Provides buyer comfort and serves as the starting point for “Deal Financials”</a:t>
            </a:r>
          </a:p>
        </p:txBody>
      </p:sp>
      <p:cxnSp>
        <p:nvCxnSpPr>
          <p:cNvPr id="6" name="Straight Connector 5">
            <a:extLst>
              <a:ext uri="{FF2B5EF4-FFF2-40B4-BE49-F238E27FC236}">
                <a16:creationId xmlns:a16="http://schemas.microsoft.com/office/drawing/2014/main" id="{66F28EE4-B49B-4814-8F73-ABF9241C4CA1}"/>
              </a:ext>
            </a:extLst>
          </p:cNvPr>
          <p:cNvCxnSpPr>
            <a:cxnSpLocks/>
          </p:cNvCxnSpPr>
          <p:nvPr>
            <p:custDataLst>
              <p:tags r:id="rId5"/>
            </p:custDataLst>
          </p:nvPr>
        </p:nvCxnSpPr>
        <p:spPr bwMode="auto">
          <a:xfrm>
            <a:off x="536482" y="3183609"/>
            <a:ext cx="11155680" cy="21019"/>
          </a:xfrm>
          <a:prstGeom prst="line">
            <a:avLst/>
          </a:prstGeom>
          <a:solidFill>
            <a:srgbClr val="ED1A3B"/>
          </a:solidFill>
          <a:ln w="12700" cap="flat" cmpd="sng" algn="ctr">
            <a:solidFill>
              <a:srgbClr val="404040"/>
            </a:solidFill>
            <a:prstDash val="solid"/>
            <a:round/>
            <a:headEnd type="none" w="med" len="med"/>
            <a:tailEnd type="none" w="lg" len="med"/>
          </a:ln>
          <a:effectLst/>
        </p:spPr>
      </p:cxnSp>
      <p:sp>
        <p:nvSpPr>
          <p:cNvPr id="7" name="TextBox 6">
            <a:extLst>
              <a:ext uri="{FF2B5EF4-FFF2-40B4-BE49-F238E27FC236}">
                <a16:creationId xmlns:a16="http://schemas.microsoft.com/office/drawing/2014/main" id="{D69EF829-2141-4389-AF75-3E29914184E9}"/>
              </a:ext>
            </a:extLst>
          </p:cNvPr>
          <p:cNvSpPr txBox="1"/>
          <p:nvPr>
            <p:custDataLst>
              <p:tags r:id="rId6"/>
            </p:custDataLst>
          </p:nvPr>
        </p:nvSpPr>
        <p:spPr>
          <a:xfrm>
            <a:off x="2707154" y="3230094"/>
            <a:ext cx="8847211" cy="2846933"/>
          </a:xfrm>
          <a:prstGeom prst="rect">
            <a:avLst/>
          </a:prstGeom>
          <a:noFill/>
        </p:spPr>
        <p:txBody>
          <a:bodyPr wrap="square" rtlCol="0">
            <a:spAutoFit/>
          </a:bodyPr>
          <a:lstStyle/>
          <a:p>
            <a:pPr marL="149887" lvl="1" indent="-149887" defTabSz="920393">
              <a:spcAft>
                <a:spcPts val="529"/>
              </a:spcAft>
              <a:buClr>
                <a:srgbClr val="ED1A3B"/>
              </a:buClr>
              <a:buFont typeface="Wingdings 3" panose="05040102010807070707" pitchFamily="18" charset="2"/>
              <a:buChar char=""/>
              <a:defRPr/>
            </a:pPr>
            <a:r>
              <a:rPr lang="en-US" sz="1200" dirty="0">
                <a:solidFill>
                  <a:srgbClr val="404040"/>
                </a:solidFill>
                <a:latin typeface="Trebuchet MS"/>
              </a:rPr>
              <a:t>Performed under an advisory capacity providing issues-based findings, observations, and recommendations; all of which may be qualitative as well as quantitative</a:t>
            </a:r>
          </a:p>
          <a:p>
            <a:pPr marL="149887" lvl="1" indent="-149887" defTabSz="920393">
              <a:spcAft>
                <a:spcPts val="529"/>
              </a:spcAft>
              <a:buClr>
                <a:srgbClr val="ED1A3B"/>
              </a:buClr>
              <a:buFont typeface="Wingdings 3" panose="05040102010807070707" pitchFamily="18" charset="2"/>
              <a:buChar char=""/>
              <a:defRPr/>
            </a:pPr>
            <a:r>
              <a:rPr lang="en-US" sz="1200" dirty="0">
                <a:solidFill>
                  <a:srgbClr val="404040"/>
                </a:solidFill>
                <a:latin typeface="Trebuchet MS"/>
              </a:rPr>
              <a:t>Do not provide assurance or opinion</a:t>
            </a:r>
          </a:p>
          <a:p>
            <a:pPr marL="149887" lvl="1" indent="-149887" defTabSz="920393">
              <a:spcAft>
                <a:spcPts val="529"/>
              </a:spcAft>
              <a:buClr>
                <a:srgbClr val="ED1A3B"/>
              </a:buClr>
              <a:buFont typeface="Wingdings 3" panose="05040102010807070707" pitchFamily="18" charset="2"/>
              <a:buChar char=""/>
              <a:defRPr/>
            </a:pPr>
            <a:r>
              <a:rPr lang="en-US" sz="1200" dirty="0">
                <a:solidFill>
                  <a:srgbClr val="404040"/>
                </a:solidFill>
                <a:latin typeface="Trebuchet MS"/>
              </a:rPr>
              <a:t>Based on most recent financial data</a:t>
            </a:r>
          </a:p>
          <a:p>
            <a:pPr marL="149887" lvl="1" indent="-149887" defTabSz="920393">
              <a:spcAft>
                <a:spcPts val="529"/>
              </a:spcAft>
              <a:buClr>
                <a:srgbClr val="ED1A3B"/>
              </a:buClr>
              <a:buFont typeface="Wingdings 3" panose="05040102010807070707" pitchFamily="18" charset="2"/>
              <a:buChar char=""/>
              <a:defRPr/>
            </a:pPr>
            <a:r>
              <a:rPr lang="en-US" sz="1200" dirty="0">
                <a:solidFill>
                  <a:srgbClr val="404040"/>
                </a:solidFill>
                <a:latin typeface="Trebuchet MS"/>
              </a:rPr>
              <a:t>Testing and rely on management assertions</a:t>
            </a:r>
          </a:p>
          <a:p>
            <a:pPr marL="149887" lvl="1" indent="-149887" defTabSz="920393">
              <a:spcAft>
                <a:spcPts val="529"/>
              </a:spcAft>
              <a:buClr>
                <a:srgbClr val="ED1A3B"/>
              </a:buClr>
              <a:buFont typeface="Wingdings 3" panose="05040102010807070707" pitchFamily="18" charset="2"/>
              <a:buChar char=""/>
              <a:defRPr/>
            </a:pPr>
            <a:r>
              <a:rPr lang="en-US" sz="1200" dirty="0">
                <a:solidFill>
                  <a:srgbClr val="404040"/>
                </a:solidFill>
                <a:latin typeface="Trebuchet MS"/>
              </a:rPr>
              <a:t>Deliverables are tailored to client’s needs and the particular transaction</a:t>
            </a:r>
          </a:p>
          <a:p>
            <a:pPr marL="149887" lvl="1" indent="-149887" defTabSz="920393" fontAlgn="auto">
              <a:spcBef>
                <a:spcPts val="100"/>
              </a:spcBef>
              <a:spcAft>
                <a:spcPts val="529"/>
              </a:spcAft>
              <a:buClr>
                <a:srgbClr val="ED1A3B"/>
              </a:buClr>
              <a:buFont typeface="Wingdings 3" panose="05040102010807070707" pitchFamily="18" charset="2"/>
              <a:buChar char=""/>
              <a:defRPr/>
            </a:pPr>
            <a:r>
              <a:rPr lang="en-US" sz="1200" dirty="0">
                <a:solidFill>
                  <a:srgbClr val="404040"/>
                </a:solidFill>
                <a:latin typeface="Trebuchet MS"/>
              </a:rPr>
              <a:t>Focused on historical P&amp;L (EBITDA), working capital and debt-like items (the three pillars of value which drive a buyer’s valuation)</a:t>
            </a:r>
          </a:p>
          <a:p>
            <a:pPr marL="149887" lvl="1" indent="-149887" defTabSz="920393">
              <a:spcAft>
                <a:spcPts val="529"/>
              </a:spcAft>
              <a:buClr>
                <a:srgbClr val="ED1A3B"/>
              </a:buClr>
              <a:buFont typeface="Wingdings 3" panose="05040102010807070707" pitchFamily="18" charset="2"/>
              <a:buChar char=""/>
              <a:defRPr/>
            </a:pPr>
            <a:r>
              <a:rPr lang="en-US" sz="1200" dirty="0">
                <a:solidFill>
                  <a:srgbClr val="404040"/>
                </a:solidFill>
                <a:latin typeface="Trebuchet MS"/>
              </a:rPr>
              <a:t>Historical focus always with the thinking of how it will affect the future</a:t>
            </a:r>
          </a:p>
          <a:p>
            <a:pPr marL="149887" lvl="1" indent="-149887" defTabSz="920393">
              <a:spcAft>
                <a:spcPts val="529"/>
              </a:spcAft>
              <a:buClr>
                <a:srgbClr val="ED1A3B"/>
              </a:buClr>
              <a:buFont typeface="Wingdings 3" panose="05040102010807070707" pitchFamily="18" charset="2"/>
              <a:buChar char=""/>
              <a:defRPr/>
            </a:pPr>
            <a:r>
              <a:rPr lang="en-US" sz="1200" dirty="0">
                <a:solidFill>
                  <a:srgbClr val="404040"/>
                </a:solidFill>
                <a:latin typeface="Trebuchet MS"/>
              </a:rPr>
              <a:t>No materiality thresholds (i.e., an adjustment viewed as immaterial for an audit could be material for </a:t>
            </a:r>
            <a:r>
              <a:rPr lang="en-US" sz="1200" dirty="0" err="1">
                <a:solidFill>
                  <a:srgbClr val="404040"/>
                </a:solidFill>
                <a:latin typeface="Trebuchet MS"/>
              </a:rPr>
              <a:t>QofE</a:t>
            </a:r>
            <a:r>
              <a:rPr lang="en-US" sz="1200" dirty="0">
                <a:solidFill>
                  <a:srgbClr val="404040"/>
                </a:solidFill>
                <a:latin typeface="Trebuchet MS"/>
              </a:rPr>
              <a:t> due to EBITDA multiples)</a:t>
            </a:r>
          </a:p>
          <a:p>
            <a:pPr marL="149887" lvl="1" indent="-149887" defTabSz="920393">
              <a:spcAft>
                <a:spcPts val="529"/>
              </a:spcAft>
              <a:buClr>
                <a:srgbClr val="ED1A3B"/>
              </a:buClr>
              <a:buFont typeface="Wingdings 3" panose="05040102010807070707" pitchFamily="18" charset="2"/>
              <a:buChar char=""/>
              <a:defRPr/>
            </a:pPr>
            <a:r>
              <a:rPr lang="en-US" sz="1200" dirty="0">
                <a:solidFill>
                  <a:srgbClr val="404040"/>
                </a:solidFill>
                <a:latin typeface="Trebuchet MS"/>
              </a:rPr>
              <a:t>Deal financials are used as the basis for buyer’s valuation and purchase price</a:t>
            </a:r>
            <a:endParaRPr lang="en-US" sz="2800" dirty="0">
              <a:solidFill>
                <a:srgbClr val="404040"/>
              </a:solidFill>
              <a:latin typeface="Trebuchet MS"/>
            </a:endParaRPr>
          </a:p>
        </p:txBody>
      </p:sp>
      <p:grpSp>
        <p:nvGrpSpPr>
          <p:cNvPr id="8" name="Group 7">
            <a:extLst>
              <a:ext uri="{FF2B5EF4-FFF2-40B4-BE49-F238E27FC236}">
                <a16:creationId xmlns:a16="http://schemas.microsoft.com/office/drawing/2014/main" id="{711E2348-4C1F-48F5-B48E-B6B0AFACC217}"/>
              </a:ext>
            </a:extLst>
          </p:cNvPr>
          <p:cNvGrpSpPr/>
          <p:nvPr>
            <p:custDataLst>
              <p:tags r:id="rId7"/>
            </p:custDataLst>
          </p:nvPr>
        </p:nvGrpSpPr>
        <p:grpSpPr>
          <a:xfrm>
            <a:off x="637635" y="3517944"/>
            <a:ext cx="1936374" cy="1936376"/>
            <a:chOff x="378927" y="5278126"/>
            <a:chExt cx="2194558" cy="2194560"/>
          </a:xfrm>
        </p:grpSpPr>
        <p:grpSp>
          <p:nvGrpSpPr>
            <p:cNvPr id="9" name="Group 8">
              <a:extLst>
                <a:ext uri="{FF2B5EF4-FFF2-40B4-BE49-F238E27FC236}">
                  <a16:creationId xmlns:a16="http://schemas.microsoft.com/office/drawing/2014/main" id="{941FA978-889F-40D2-A4FC-4D93E83F11EC}"/>
                </a:ext>
              </a:extLst>
            </p:cNvPr>
            <p:cNvGrpSpPr/>
            <p:nvPr/>
          </p:nvGrpSpPr>
          <p:grpSpPr>
            <a:xfrm>
              <a:off x="378927" y="5278126"/>
              <a:ext cx="2194558" cy="2194560"/>
              <a:chOff x="366722" y="3807390"/>
              <a:chExt cx="2060010" cy="2060010"/>
            </a:xfrm>
          </p:grpSpPr>
          <p:sp>
            <p:nvSpPr>
              <p:cNvPr id="11" name="Oval 10">
                <a:extLst>
                  <a:ext uri="{FF2B5EF4-FFF2-40B4-BE49-F238E27FC236}">
                    <a16:creationId xmlns:a16="http://schemas.microsoft.com/office/drawing/2014/main" id="{63189206-2346-4BA8-A52A-5B311AE3360B}"/>
                  </a:ext>
                </a:extLst>
              </p:cNvPr>
              <p:cNvSpPr/>
              <p:nvPr/>
            </p:nvSpPr>
            <p:spPr>
              <a:xfrm>
                <a:off x="366722" y="3807390"/>
                <a:ext cx="2060010" cy="2060010"/>
              </a:xfrm>
              <a:prstGeom prst="ellipse">
                <a:avLst/>
              </a:prstGeom>
              <a:solidFill>
                <a:srgbClr val="F2F2F2">
                  <a:lumMod val="90000"/>
                </a:srgbClr>
              </a:solidFill>
              <a:effectLst/>
            </p:spPr>
            <p:txBody>
              <a:bodyPr wrap="square" lIns="0" tIns="0" rIns="0" bIns="0" rtlCol="0" anchor="ctr">
                <a:noAutofit/>
              </a:bodyPr>
              <a:lstStyle/>
              <a:p>
                <a:pPr defTabSz="920393">
                  <a:spcBef>
                    <a:spcPct val="20000"/>
                  </a:spcBef>
                  <a:defRPr/>
                </a:pPr>
                <a:endParaRPr lang="en-US" sz="1765" kern="0" dirty="0">
                  <a:solidFill>
                    <a:srgbClr val="404040"/>
                  </a:solidFill>
                  <a:latin typeface="Trebuchet MS"/>
                </a:endParaRPr>
              </a:p>
            </p:txBody>
          </p:sp>
          <p:sp>
            <p:nvSpPr>
              <p:cNvPr id="12" name="Oval 11">
                <a:extLst>
                  <a:ext uri="{FF2B5EF4-FFF2-40B4-BE49-F238E27FC236}">
                    <a16:creationId xmlns:a16="http://schemas.microsoft.com/office/drawing/2014/main" id="{32EBBCFF-ADB9-4716-B8BB-29C09B4196CE}"/>
                  </a:ext>
                </a:extLst>
              </p:cNvPr>
              <p:cNvSpPr/>
              <p:nvPr/>
            </p:nvSpPr>
            <p:spPr>
              <a:xfrm>
                <a:off x="462877" y="3899907"/>
                <a:ext cx="1871339" cy="1871340"/>
              </a:xfrm>
              <a:prstGeom prst="ellipse">
                <a:avLst/>
              </a:prstGeom>
              <a:solidFill>
                <a:srgbClr val="FFFFFF"/>
              </a:solidFill>
              <a:effectLst/>
            </p:spPr>
            <p:txBody>
              <a:bodyPr wrap="square" lIns="0" tIns="0" rIns="0" bIns="0" rtlCol="0" anchor="ctr">
                <a:noAutofit/>
              </a:bodyPr>
              <a:lstStyle/>
              <a:p>
                <a:pPr defTabSz="920393">
                  <a:spcBef>
                    <a:spcPct val="20000"/>
                  </a:spcBef>
                  <a:defRPr/>
                </a:pPr>
                <a:endParaRPr lang="en-US" sz="1765" kern="0" dirty="0">
                  <a:solidFill>
                    <a:srgbClr val="404040"/>
                  </a:solidFill>
                  <a:latin typeface="Trebuchet MS"/>
                </a:endParaRPr>
              </a:p>
            </p:txBody>
          </p:sp>
          <p:sp>
            <p:nvSpPr>
              <p:cNvPr id="13" name="Oval 12">
                <a:extLst>
                  <a:ext uri="{FF2B5EF4-FFF2-40B4-BE49-F238E27FC236}">
                    <a16:creationId xmlns:a16="http://schemas.microsoft.com/office/drawing/2014/main" id="{F87F2ED1-4441-4D75-AEA5-5D2BF1AC8EFA}"/>
                  </a:ext>
                </a:extLst>
              </p:cNvPr>
              <p:cNvSpPr/>
              <p:nvPr/>
            </p:nvSpPr>
            <p:spPr>
              <a:xfrm>
                <a:off x="539559" y="3941957"/>
                <a:ext cx="1699598" cy="1756909"/>
              </a:xfrm>
              <a:prstGeom prst="ellipse">
                <a:avLst/>
              </a:prstGeom>
              <a:solidFill>
                <a:srgbClr val="F2F2F2"/>
              </a:solidFill>
            </p:spPr>
            <p:txBody>
              <a:bodyPr wrap="square" lIns="0" tIns="640080" rIns="0" bIns="0" rtlCol="0" anchor="ctr">
                <a:noAutofit/>
              </a:bodyPr>
              <a:lstStyle/>
              <a:p>
                <a:pPr algn="ctr" defTabSz="920393">
                  <a:spcBef>
                    <a:spcPct val="20000"/>
                  </a:spcBef>
                  <a:defRPr/>
                </a:pPr>
                <a:endParaRPr lang="en-US" sz="1412" kern="0" dirty="0">
                  <a:solidFill>
                    <a:srgbClr val="ED1A3B"/>
                  </a:solidFill>
                  <a:latin typeface="Trebuchet MS"/>
                </a:endParaRPr>
              </a:p>
              <a:p>
                <a:pPr algn="ctr" defTabSz="920393">
                  <a:spcBef>
                    <a:spcPct val="20000"/>
                  </a:spcBef>
                  <a:defRPr/>
                </a:pPr>
                <a:r>
                  <a:rPr lang="en-US" sz="1600" kern="0" dirty="0">
                    <a:solidFill>
                      <a:srgbClr val="404040"/>
                    </a:solidFill>
                    <a:latin typeface="Trebuchet MS"/>
                  </a:rPr>
                  <a:t>SELL-SIDE DUE DILIGENCE</a:t>
                </a:r>
              </a:p>
              <a:p>
                <a:pPr algn="ctr" defTabSz="920393">
                  <a:spcBef>
                    <a:spcPct val="20000"/>
                  </a:spcBef>
                  <a:defRPr/>
                </a:pPr>
                <a:r>
                  <a:rPr lang="en-US" sz="1235" kern="0" dirty="0">
                    <a:solidFill>
                      <a:srgbClr val="404040"/>
                    </a:solidFill>
                    <a:latin typeface="Trebuchet MS"/>
                  </a:rPr>
                  <a:t>“Deal Financials”</a:t>
                </a:r>
              </a:p>
              <a:p>
                <a:pPr algn="ctr" defTabSz="920393">
                  <a:spcBef>
                    <a:spcPct val="20000"/>
                  </a:spcBef>
                  <a:defRPr/>
                </a:pPr>
                <a:endParaRPr lang="en-US" sz="1765" kern="0" dirty="0">
                  <a:solidFill>
                    <a:srgbClr val="404040"/>
                  </a:solidFill>
                  <a:latin typeface="Trebuchet MS"/>
                </a:endParaRPr>
              </a:p>
            </p:txBody>
          </p:sp>
        </p:grpSp>
        <p:pic>
          <p:nvPicPr>
            <p:cNvPr id="10" name="Graphic 9">
              <a:extLst>
                <a:ext uri="{FF2B5EF4-FFF2-40B4-BE49-F238E27FC236}">
                  <a16:creationId xmlns:a16="http://schemas.microsoft.com/office/drawing/2014/main" id="{9514E8C2-C716-4EB6-B8ED-1AB6BE81E1DD}"/>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157557" y="5488925"/>
              <a:ext cx="637298" cy="603504"/>
            </a:xfrm>
            <a:prstGeom prst="rect">
              <a:avLst/>
            </a:prstGeom>
          </p:spPr>
        </p:pic>
      </p:grpSp>
      <p:grpSp>
        <p:nvGrpSpPr>
          <p:cNvPr id="14" name="Group 13">
            <a:extLst>
              <a:ext uri="{FF2B5EF4-FFF2-40B4-BE49-F238E27FC236}">
                <a16:creationId xmlns:a16="http://schemas.microsoft.com/office/drawing/2014/main" id="{5C0E7834-226D-46CD-94CC-BE7484CD1D8C}"/>
              </a:ext>
            </a:extLst>
          </p:cNvPr>
          <p:cNvGrpSpPr/>
          <p:nvPr>
            <p:custDataLst>
              <p:tags r:id="rId8"/>
            </p:custDataLst>
          </p:nvPr>
        </p:nvGrpSpPr>
        <p:grpSpPr>
          <a:xfrm>
            <a:off x="637635" y="1047704"/>
            <a:ext cx="1936376" cy="1936376"/>
            <a:chOff x="448985" y="2236267"/>
            <a:chExt cx="2194560" cy="2194560"/>
          </a:xfrm>
        </p:grpSpPr>
        <p:grpSp>
          <p:nvGrpSpPr>
            <p:cNvPr id="15" name="Group 14">
              <a:extLst>
                <a:ext uri="{FF2B5EF4-FFF2-40B4-BE49-F238E27FC236}">
                  <a16:creationId xmlns:a16="http://schemas.microsoft.com/office/drawing/2014/main" id="{C12E71E0-9F46-4AC0-A593-7D20185285ED}"/>
                </a:ext>
              </a:extLst>
            </p:cNvPr>
            <p:cNvGrpSpPr/>
            <p:nvPr/>
          </p:nvGrpSpPr>
          <p:grpSpPr>
            <a:xfrm>
              <a:off x="448985" y="2236267"/>
              <a:ext cx="2194560" cy="2194560"/>
              <a:chOff x="391133" y="1638301"/>
              <a:chExt cx="2060010" cy="2060010"/>
            </a:xfrm>
          </p:grpSpPr>
          <p:sp>
            <p:nvSpPr>
              <p:cNvPr id="17" name="Oval 16">
                <a:extLst>
                  <a:ext uri="{FF2B5EF4-FFF2-40B4-BE49-F238E27FC236}">
                    <a16:creationId xmlns:a16="http://schemas.microsoft.com/office/drawing/2014/main" id="{22FA3D64-1977-4FD1-9FB8-DF1E20C3FE49}"/>
                  </a:ext>
                </a:extLst>
              </p:cNvPr>
              <p:cNvSpPr/>
              <p:nvPr/>
            </p:nvSpPr>
            <p:spPr>
              <a:xfrm>
                <a:off x="391133" y="1638301"/>
                <a:ext cx="2060010" cy="2060010"/>
              </a:xfrm>
              <a:prstGeom prst="ellipse">
                <a:avLst/>
              </a:prstGeom>
              <a:solidFill>
                <a:srgbClr val="F2F2F2">
                  <a:lumMod val="90000"/>
                </a:srgbClr>
              </a:solidFill>
              <a:effectLst/>
            </p:spPr>
            <p:txBody>
              <a:bodyPr wrap="square" lIns="0" tIns="0" rIns="0" bIns="0" rtlCol="0" anchor="ctr">
                <a:noAutofit/>
              </a:bodyPr>
              <a:lstStyle/>
              <a:p>
                <a:pPr defTabSz="920393">
                  <a:spcBef>
                    <a:spcPct val="20000"/>
                  </a:spcBef>
                  <a:defRPr/>
                </a:pPr>
                <a:endParaRPr lang="en-US" sz="1765" kern="0" dirty="0">
                  <a:solidFill>
                    <a:srgbClr val="404040"/>
                  </a:solidFill>
                  <a:latin typeface="Trebuchet MS"/>
                </a:endParaRPr>
              </a:p>
            </p:txBody>
          </p:sp>
          <p:sp>
            <p:nvSpPr>
              <p:cNvPr id="18" name="Oval 17">
                <a:extLst>
                  <a:ext uri="{FF2B5EF4-FFF2-40B4-BE49-F238E27FC236}">
                    <a16:creationId xmlns:a16="http://schemas.microsoft.com/office/drawing/2014/main" id="{E2D49E04-8F55-4580-B75F-F4D71341298C}"/>
                  </a:ext>
                </a:extLst>
              </p:cNvPr>
              <p:cNvSpPr/>
              <p:nvPr/>
            </p:nvSpPr>
            <p:spPr>
              <a:xfrm>
                <a:off x="487287" y="1730818"/>
                <a:ext cx="1871339" cy="1871340"/>
              </a:xfrm>
              <a:prstGeom prst="ellipse">
                <a:avLst/>
              </a:prstGeom>
              <a:solidFill>
                <a:srgbClr val="FFFFFF"/>
              </a:solidFill>
              <a:effectLst/>
            </p:spPr>
            <p:txBody>
              <a:bodyPr wrap="square" lIns="0" tIns="0" rIns="0" bIns="0" rtlCol="0" anchor="ctr">
                <a:noAutofit/>
              </a:bodyPr>
              <a:lstStyle/>
              <a:p>
                <a:pPr defTabSz="920393">
                  <a:spcBef>
                    <a:spcPct val="20000"/>
                  </a:spcBef>
                  <a:defRPr/>
                </a:pPr>
                <a:endParaRPr lang="en-US" sz="1765" kern="0" dirty="0">
                  <a:solidFill>
                    <a:srgbClr val="404040"/>
                  </a:solidFill>
                  <a:latin typeface="Trebuchet MS"/>
                </a:endParaRPr>
              </a:p>
            </p:txBody>
          </p:sp>
          <p:sp>
            <p:nvSpPr>
              <p:cNvPr id="19" name="Oval 18">
                <a:extLst>
                  <a:ext uri="{FF2B5EF4-FFF2-40B4-BE49-F238E27FC236}">
                    <a16:creationId xmlns:a16="http://schemas.microsoft.com/office/drawing/2014/main" id="{D1AEAB8B-0CCB-4F89-AFC2-2B4F37C2A45D}"/>
                  </a:ext>
                </a:extLst>
              </p:cNvPr>
              <p:cNvSpPr/>
              <p:nvPr/>
            </p:nvSpPr>
            <p:spPr>
              <a:xfrm>
                <a:off x="543130" y="1815037"/>
                <a:ext cx="1763743" cy="1726320"/>
              </a:xfrm>
              <a:prstGeom prst="ellipse">
                <a:avLst/>
              </a:prstGeom>
              <a:solidFill>
                <a:srgbClr val="F2F2F2"/>
              </a:solidFill>
            </p:spPr>
            <p:txBody>
              <a:bodyPr wrap="square" lIns="0" tIns="564776" rIns="0" bIns="0" rtlCol="0" anchor="ctr">
                <a:noAutofit/>
              </a:bodyPr>
              <a:lstStyle/>
              <a:p>
                <a:pPr algn="ctr" defTabSz="920393">
                  <a:defRPr/>
                </a:pPr>
                <a:r>
                  <a:rPr lang="en-US" kern="0" dirty="0">
                    <a:solidFill>
                      <a:srgbClr val="404040"/>
                    </a:solidFill>
                    <a:latin typeface="Trebuchet MS"/>
                  </a:rPr>
                  <a:t>AUDIT</a:t>
                </a:r>
                <a:endParaRPr lang="en-US" sz="1235" kern="0" dirty="0">
                  <a:solidFill>
                    <a:srgbClr val="404040"/>
                  </a:solidFill>
                  <a:latin typeface="Trebuchet MS"/>
                </a:endParaRPr>
              </a:p>
              <a:p>
                <a:pPr algn="ctr" defTabSz="920393">
                  <a:defRPr/>
                </a:pPr>
                <a:r>
                  <a:rPr lang="en-US" sz="1235" kern="0" dirty="0">
                    <a:solidFill>
                      <a:srgbClr val="404040"/>
                    </a:solidFill>
                    <a:latin typeface="Trebuchet MS"/>
                  </a:rPr>
                  <a:t>“GAAP Financials”</a:t>
                </a:r>
                <a:endParaRPr lang="en-US" sz="1588" kern="0" dirty="0">
                  <a:solidFill>
                    <a:srgbClr val="404040"/>
                  </a:solidFill>
                  <a:latin typeface="Trebuchet MS"/>
                </a:endParaRPr>
              </a:p>
            </p:txBody>
          </p:sp>
        </p:grpSp>
        <p:pic>
          <p:nvPicPr>
            <p:cNvPr id="16" name="Graphic 15">
              <a:extLst>
                <a:ext uri="{FF2B5EF4-FFF2-40B4-BE49-F238E27FC236}">
                  <a16:creationId xmlns:a16="http://schemas.microsoft.com/office/drawing/2014/main" id="{EE715223-AA6D-49FD-A0E1-02E96614713B}"/>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234319" y="2641571"/>
              <a:ext cx="745904" cy="603504"/>
            </a:xfrm>
            <a:prstGeom prst="rect">
              <a:avLst/>
            </a:prstGeom>
          </p:spPr>
        </p:pic>
      </p:grpSp>
    </p:spTree>
    <p:custDataLst>
      <p:tags r:id="rId1"/>
    </p:custDataLst>
    <p:extLst>
      <p:ext uri="{BB962C8B-B14F-4D97-AF65-F5344CB8AC3E}">
        <p14:creationId xmlns:p14="http://schemas.microsoft.com/office/powerpoint/2010/main" val="275923574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S_COMPARE_SLIDE_ID" val="84927660-c4e3-45ea-bb83-9242c8557a62"/>
</p:tagLst>
</file>

<file path=ppt/tags/tag10.xml><?xml version="1.0" encoding="utf-8"?>
<p:tagLst xmlns:a="http://schemas.openxmlformats.org/drawingml/2006/main" xmlns:r="http://schemas.openxmlformats.org/officeDocument/2006/relationships" xmlns:p="http://schemas.openxmlformats.org/presentationml/2006/main">
  <p:tag name="PS_COMPARE_SHAPE_ID" val="ecc7f60f-550b-47f6-839e-46616061651f"/>
</p:tagLst>
</file>

<file path=ppt/tags/tag100.xml><?xml version="1.0" encoding="utf-8"?>
<p:tagLst xmlns:a="http://schemas.openxmlformats.org/drawingml/2006/main" xmlns:r="http://schemas.openxmlformats.org/officeDocument/2006/relationships" xmlns:p="http://schemas.openxmlformats.org/presentationml/2006/main">
  <p:tag name="PS_COMPARE_SHAPE_ID" val="6e8e8170-ba68-4e4f-9ade-a8f73209243e"/>
</p:tagLst>
</file>

<file path=ppt/tags/tag101.xml><?xml version="1.0" encoding="utf-8"?>
<p:tagLst xmlns:a="http://schemas.openxmlformats.org/drawingml/2006/main" xmlns:r="http://schemas.openxmlformats.org/officeDocument/2006/relationships" xmlns:p="http://schemas.openxmlformats.org/presentationml/2006/main">
  <p:tag name="PS_COMPARE_SHAPE_ID" val="7ff664c0-2ac8-4511-891d-476e5f1fd3c3"/>
</p:tagLst>
</file>

<file path=ppt/tags/tag102.xml><?xml version="1.0" encoding="utf-8"?>
<p:tagLst xmlns:a="http://schemas.openxmlformats.org/drawingml/2006/main" xmlns:r="http://schemas.openxmlformats.org/officeDocument/2006/relationships" xmlns:p="http://schemas.openxmlformats.org/presentationml/2006/main">
  <p:tag name="PS_COMPARE_SLIDE_ID" val="8057610a-6563-4520-9968-defef20e0c19"/>
</p:tagLst>
</file>

<file path=ppt/tags/tag103.xml><?xml version="1.0" encoding="utf-8"?>
<p:tagLst xmlns:a="http://schemas.openxmlformats.org/drawingml/2006/main" xmlns:r="http://schemas.openxmlformats.org/officeDocument/2006/relationships" xmlns:p="http://schemas.openxmlformats.org/presentationml/2006/main">
  <p:tag name="PS_COMPARE_SHAPE_ID" val="6433d36f-90af-4125-affa-a7b8b68aebe8"/>
</p:tagLst>
</file>

<file path=ppt/tags/tag104.xml><?xml version="1.0" encoding="utf-8"?>
<p:tagLst xmlns:a="http://schemas.openxmlformats.org/drawingml/2006/main" xmlns:r="http://schemas.openxmlformats.org/officeDocument/2006/relationships" xmlns:p="http://schemas.openxmlformats.org/presentationml/2006/main">
  <p:tag name="PS_COMPARE_SHAPE_ID" val="ac6d4294-d7b0-475c-8288-f3e6e51a0407"/>
</p:tagLst>
</file>

<file path=ppt/tags/tag105.xml><?xml version="1.0" encoding="utf-8"?>
<p:tagLst xmlns:a="http://schemas.openxmlformats.org/drawingml/2006/main" xmlns:r="http://schemas.openxmlformats.org/officeDocument/2006/relationships" xmlns:p="http://schemas.openxmlformats.org/presentationml/2006/main">
  <p:tag name="PS_COMPARE_SLIDE_ID" val="9d9c074e-7c90-4019-8b45-0c01f009e487"/>
</p:tagLst>
</file>

<file path=ppt/tags/tag106.xml><?xml version="1.0" encoding="utf-8"?>
<p:tagLst xmlns:a="http://schemas.openxmlformats.org/drawingml/2006/main" xmlns:r="http://schemas.openxmlformats.org/officeDocument/2006/relationships" xmlns:p="http://schemas.openxmlformats.org/presentationml/2006/main">
  <p:tag name="PS_COMPARE_SHAPE_ID" val="9556c314-c590-463a-bf33-b95eaf9ed42b"/>
</p:tagLst>
</file>

<file path=ppt/tags/tag107.xml><?xml version="1.0" encoding="utf-8"?>
<p:tagLst xmlns:a="http://schemas.openxmlformats.org/drawingml/2006/main" xmlns:r="http://schemas.openxmlformats.org/officeDocument/2006/relationships" xmlns:p="http://schemas.openxmlformats.org/presentationml/2006/main">
  <p:tag name="PS_COMPARE_SHAPE_ID" val="913dd81a-c102-4095-acd4-80e5d4418055"/>
</p:tagLst>
</file>

<file path=ppt/tags/tag108.xml><?xml version="1.0" encoding="utf-8"?>
<p:tagLst xmlns:a="http://schemas.openxmlformats.org/drawingml/2006/main" xmlns:r="http://schemas.openxmlformats.org/officeDocument/2006/relationships" xmlns:p="http://schemas.openxmlformats.org/presentationml/2006/main">
  <p:tag name="FULLLENGTH" val="True"/>
  <p:tag name="PS_COMPARE_SHAPE_ID" val="bd6a6d75-e57f-41df-87af-8de4101c9554"/>
</p:tagLst>
</file>

<file path=ppt/tags/tag109.xml><?xml version="1.0" encoding="utf-8"?>
<p:tagLst xmlns:a="http://schemas.openxmlformats.org/drawingml/2006/main" xmlns:r="http://schemas.openxmlformats.org/officeDocument/2006/relationships" xmlns:p="http://schemas.openxmlformats.org/presentationml/2006/main">
  <p:tag name="PS_COMPARE_SLIDE_ID" val="da8241f7-5c52-465b-be95-0b811e9f0c79"/>
</p:tagLst>
</file>

<file path=ppt/tags/tag11.xml><?xml version="1.0" encoding="utf-8"?>
<p:tagLst xmlns:a="http://schemas.openxmlformats.org/drawingml/2006/main" xmlns:r="http://schemas.openxmlformats.org/officeDocument/2006/relationships" xmlns:p="http://schemas.openxmlformats.org/presentationml/2006/main">
  <p:tag name="PS_COMPARE_SHAPE_ID" val="8895225f-ad49-4e4f-9058-9ffadd5707d9"/>
</p:tagLst>
</file>

<file path=ppt/tags/tag110.xml><?xml version="1.0" encoding="utf-8"?>
<p:tagLst xmlns:a="http://schemas.openxmlformats.org/drawingml/2006/main" xmlns:r="http://schemas.openxmlformats.org/officeDocument/2006/relationships" xmlns:p="http://schemas.openxmlformats.org/presentationml/2006/main">
  <p:tag name="PS_COMPARE_SHAPE_ID" val="2e5e8891-1b64-4428-83a2-379b6d0116f2"/>
</p:tagLst>
</file>

<file path=ppt/tags/tag111.xml><?xml version="1.0" encoding="utf-8"?>
<p:tagLst xmlns:a="http://schemas.openxmlformats.org/drawingml/2006/main" xmlns:r="http://schemas.openxmlformats.org/officeDocument/2006/relationships" xmlns:p="http://schemas.openxmlformats.org/presentationml/2006/main">
  <p:tag name="PS_COMPARE_SHAPE_ID" val="913dd81a-c102-4095-acd4-80e5d4418055"/>
</p:tagLst>
</file>

<file path=ppt/tags/tag112.xml><?xml version="1.0" encoding="utf-8"?>
<p:tagLst xmlns:a="http://schemas.openxmlformats.org/drawingml/2006/main" xmlns:r="http://schemas.openxmlformats.org/officeDocument/2006/relationships" xmlns:p="http://schemas.openxmlformats.org/presentationml/2006/main">
  <p:tag name="FULLLENGTH" val="True"/>
  <p:tag name="PS_COMPARE_SHAPE_ID" val="bd6a6d75-e57f-41df-87af-8de4101c9554"/>
</p:tagLst>
</file>

<file path=ppt/tags/tag113.xml><?xml version="1.0" encoding="utf-8"?>
<p:tagLst xmlns:a="http://schemas.openxmlformats.org/drawingml/2006/main" xmlns:r="http://schemas.openxmlformats.org/officeDocument/2006/relationships" xmlns:p="http://schemas.openxmlformats.org/presentationml/2006/main">
  <p:tag name="PS_COMPARE_SLIDE_ID" val="c9a19fd7-a518-4b79-a388-5610e429263e"/>
</p:tagLst>
</file>

<file path=ppt/tags/tag114.xml><?xml version="1.0" encoding="utf-8"?>
<p:tagLst xmlns:a="http://schemas.openxmlformats.org/drawingml/2006/main" xmlns:r="http://schemas.openxmlformats.org/officeDocument/2006/relationships" xmlns:p="http://schemas.openxmlformats.org/presentationml/2006/main">
  <p:tag name="PS_COMPARE_SHAPE_ID" val="ef31b28f-49b6-4fc0-8c8d-e67028451ad5"/>
</p:tagLst>
</file>

<file path=ppt/tags/tag115.xml><?xml version="1.0" encoding="utf-8"?>
<p:tagLst xmlns:a="http://schemas.openxmlformats.org/drawingml/2006/main" xmlns:r="http://schemas.openxmlformats.org/officeDocument/2006/relationships" xmlns:p="http://schemas.openxmlformats.org/presentationml/2006/main">
  <p:tag name="PS_COMPARE_SHAPE_ID" val="972f73bc-2bc0-49ac-b768-3afeb455848a"/>
</p:tagLst>
</file>

<file path=ppt/tags/tag116.xml><?xml version="1.0" encoding="utf-8"?>
<p:tagLst xmlns:a="http://schemas.openxmlformats.org/drawingml/2006/main" xmlns:r="http://schemas.openxmlformats.org/officeDocument/2006/relationships" xmlns:p="http://schemas.openxmlformats.org/presentationml/2006/main">
  <p:tag name="PS_COMPARE_SHAPE_ID" val="b1b05dc6-bac9-44f3-906c-0bf84c454c13"/>
</p:tagLst>
</file>

<file path=ppt/tags/tag12.xml><?xml version="1.0" encoding="utf-8"?>
<p:tagLst xmlns:a="http://schemas.openxmlformats.org/drawingml/2006/main" xmlns:r="http://schemas.openxmlformats.org/officeDocument/2006/relationships" xmlns:p="http://schemas.openxmlformats.org/presentationml/2006/main">
  <p:tag name="PS_COMPARE_SHAPE_ID" val="c03a0923-b11e-4ec0-961f-913cc7a2f864"/>
</p:tagLst>
</file>

<file path=ppt/tags/tag13.xml><?xml version="1.0" encoding="utf-8"?>
<p:tagLst xmlns:a="http://schemas.openxmlformats.org/drawingml/2006/main" xmlns:r="http://schemas.openxmlformats.org/officeDocument/2006/relationships" xmlns:p="http://schemas.openxmlformats.org/presentationml/2006/main">
  <p:tag name="PS_COMPARE_SLIDE_ID" val="4f286ae5-7cde-4785-a6ff-c5f52aeab5db"/>
</p:tagLst>
</file>

<file path=ppt/tags/tag14.xml><?xml version="1.0" encoding="utf-8"?>
<p:tagLst xmlns:a="http://schemas.openxmlformats.org/drawingml/2006/main" xmlns:r="http://schemas.openxmlformats.org/officeDocument/2006/relationships" xmlns:p="http://schemas.openxmlformats.org/presentationml/2006/main">
  <p:tag name="PS_COMPARE_SHAPE_ID" val="ae2f995b-8f09-4e64-bcf1-cbf3fd553fb8"/>
</p:tagLst>
</file>

<file path=ppt/tags/tag15.xml><?xml version="1.0" encoding="utf-8"?>
<p:tagLst xmlns:a="http://schemas.openxmlformats.org/drawingml/2006/main" xmlns:r="http://schemas.openxmlformats.org/officeDocument/2006/relationships" xmlns:p="http://schemas.openxmlformats.org/presentationml/2006/main">
  <p:tag name="PS_COMPARE_SHAPE_ID" val="ac6d4294-d7b0-475c-8288-f3e6e51a0407"/>
</p:tagLst>
</file>

<file path=ppt/tags/tag16.xml><?xml version="1.0" encoding="utf-8"?>
<p:tagLst xmlns:a="http://schemas.openxmlformats.org/drawingml/2006/main" xmlns:r="http://schemas.openxmlformats.org/officeDocument/2006/relationships" xmlns:p="http://schemas.openxmlformats.org/presentationml/2006/main">
  <p:tag name="PS_COMPARE_SLIDE_ID" val="04e6b216-7e4f-4e58-a19f-54d6abeee898"/>
</p:tagLst>
</file>

<file path=ppt/tags/tag17.xml><?xml version="1.0" encoding="utf-8"?>
<p:tagLst xmlns:a="http://schemas.openxmlformats.org/drawingml/2006/main" xmlns:r="http://schemas.openxmlformats.org/officeDocument/2006/relationships" xmlns:p="http://schemas.openxmlformats.org/presentationml/2006/main">
  <p:tag name="PS_COMPARE_SHAPE_ID" val="13824944-e95d-43a5-a71b-e8699fc8db08"/>
</p:tagLst>
</file>

<file path=ppt/tags/tag18.xml><?xml version="1.0" encoding="utf-8"?>
<p:tagLst xmlns:a="http://schemas.openxmlformats.org/drawingml/2006/main" xmlns:r="http://schemas.openxmlformats.org/officeDocument/2006/relationships" xmlns:p="http://schemas.openxmlformats.org/presentationml/2006/main">
  <p:tag name="PS_COMPARE_SHAPE_ID" val="e7a25648-4627-41f1-b656-3b7eeee273ec"/>
</p:tagLst>
</file>

<file path=ppt/tags/tag19.xml><?xml version="1.0" encoding="utf-8"?>
<p:tagLst xmlns:a="http://schemas.openxmlformats.org/drawingml/2006/main" xmlns:r="http://schemas.openxmlformats.org/officeDocument/2006/relationships" xmlns:p="http://schemas.openxmlformats.org/presentationml/2006/main">
  <p:tag name="PS_COMPARE_SHAPE_ID" val="14042588-d929-4b4d-8c27-54d06ffa7a50"/>
</p:tagLst>
</file>

<file path=ppt/tags/tag2.xml><?xml version="1.0" encoding="utf-8"?>
<p:tagLst xmlns:a="http://schemas.openxmlformats.org/drawingml/2006/main" xmlns:r="http://schemas.openxmlformats.org/officeDocument/2006/relationships" xmlns:p="http://schemas.openxmlformats.org/presentationml/2006/main">
  <p:tag name="PS_COMPARE_SHAPE_ID" val="da9a6ef7-576f-4c59-a9d2-0a0d20363745"/>
</p:tagLst>
</file>

<file path=ppt/tags/tag20.xml><?xml version="1.0" encoding="utf-8"?>
<p:tagLst xmlns:a="http://schemas.openxmlformats.org/drawingml/2006/main" xmlns:r="http://schemas.openxmlformats.org/officeDocument/2006/relationships" xmlns:p="http://schemas.openxmlformats.org/presentationml/2006/main">
  <p:tag name="PS_COMPARE_SLIDE_ID" val="b12b9119-20b6-4c26-846c-e9e8923e7a70"/>
</p:tagLst>
</file>

<file path=ppt/tags/tag21.xml><?xml version="1.0" encoding="utf-8"?>
<p:tagLst xmlns:a="http://schemas.openxmlformats.org/drawingml/2006/main" xmlns:r="http://schemas.openxmlformats.org/officeDocument/2006/relationships" xmlns:p="http://schemas.openxmlformats.org/presentationml/2006/main">
  <p:tag name="PS_COMPARE_SHAPE_ID" val="13928b93-4747-4f22-b2d5-5da5867223c4"/>
</p:tagLst>
</file>

<file path=ppt/tags/tag22.xml><?xml version="1.0" encoding="utf-8"?>
<p:tagLst xmlns:a="http://schemas.openxmlformats.org/drawingml/2006/main" xmlns:r="http://schemas.openxmlformats.org/officeDocument/2006/relationships" xmlns:p="http://schemas.openxmlformats.org/presentationml/2006/main">
  <p:tag name="PS_COMPARE_SHAPE_ID" val="e7a25648-4627-41f1-b656-3b7eeee273ec"/>
</p:tagLst>
</file>

<file path=ppt/tags/tag23.xml><?xml version="1.0" encoding="utf-8"?>
<p:tagLst xmlns:a="http://schemas.openxmlformats.org/drawingml/2006/main" xmlns:r="http://schemas.openxmlformats.org/officeDocument/2006/relationships" xmlns:p="http://schemas.openxmlformats.org/presentationml/2006/main">
  <p:tag name="PS_COMPARE_SHAPE_ID" val="14042588-d929-4b4d-8c27-54d06ffa7a50"/>
</p:tagLst>
</file>

<file path=ppt/tags/tag24.xml><?xml version="1.0" encoding="utf-8"?>
<p:tagLst xmlns:a="http://schemas.openxmlformats.org/drawingml/2006/main" xmlns:r="http://schemas.openxmlformats.org/officeDocument/2006/relationships" xmlns:p="http://schemas.openxmlformats.org/presentationml/2006/main">
  <p:tag name="PS_COMPARE_SHAPE_ID" val="5a51a9e2-20c5-4255-ab46-058ae87370e8"/>
</p:tagLst>
</file>

<file path=ppt/tags/tag25.xml><?xml version="1.0" encoding="utf-8"?>
<p:tagLst xmlns:a="http://schemas.openxmlformats.org/drawingml/2006/main" xmlns:r="http://schemas.openxmlformats.org/officeDocument/2006/relationships" xmlns:p="http://schemas.openxmlformats.org/presentationml/2006/main">
  <p:tag name="PS_COMPARE_SLIDE_ID" val="d33d19b7-a7dd-44bd-ab31-891987560690"/>
</p:tagLst>
</file>

<file path=ppt/tags/tag26.xml><?xml version="1.0" encoding="utf-8"?>
<p:tagLst xmlns:a="http://schemas.openxmlformats.org/drawingml/2006/main" xmlns:r="http://schemas.openxmlformats.org/officeDocument/2006/relationships" xmlns:p="http://schemas.openxmlformats.org/presentationml/2006/main">
  <p:tag name="PS_COMPARE_SHAPE_ID" val="69ca0f75-bbc0-4948-b05f-6a971f34da8f"/>
</p:tagLst>
</file>

<file path=ppt/tags/tag27.xml><?xml version="1.0" encoding="utf-8"?>
<p:tagLst xmlns:a="http://schemas.openxmlformats.org/drawingml/2006/main" xmlns:r="http://schemas.openxmlformats.org/officeDocument/2006/relationships" xmlns:p="http://schemas.openxmlformats.org/presentationml/2006/main">
  <p:tag name="PS_COMPARE_SHAPE_ID" val="747308a8-2b6f-40c1-91ce-8c6424589324"/>
</p:tagLst>
</file>

<file path=ppt/tags/tag28.xml><?xml version="1.0" encoding="utf-8"?>
<p:tagLst xmlns:a="http://schemas.openxmlformats.org/drawingml/2006/main" xmlns:r="http://schemas.openxmlformats.org/officeDocument/2006/relationships" xmlns:p="http://schemas.openxmlformats.org/presentationml/2006/main">
  <p:tag name="PS_COMPARE_SHAPE_ID" val="0488dee9-7c8e-48bf-a3af-4ace7a5a282f"/>
</p:tagLst>
</file>

<file path=ppt/tags/tag29.xml><?xml version="1.0" encoding="utf-8"?>
<p:tagLst xmlns:a="http://schemas.openxmlformats.org/drawingml/2006/main" xmlns:r="http://schemas.openxmlformats.org/officeDocument/2006/relationships" xmlns:p="http://schemas.openxmlformats.org/presentationml/2006/main">
  <p:tag name="PS_COMPARE_SHAPE_ID" val="637593f7-72b8-467e-93d4-dda5aa6f8a56"/>
</p:tagLst>
</file>

<file path=ppt/tags/tag3.xml><?xml version="1.0" encoding="utf-8"?>
<p:tagLst xmlns:a="http://schemas.openxmlformats.org/drawingml/2006/main" xmlns:r="http://schemas.openxmlformats.org/officeDocument/2006/relationships" xmlns:p="http://schemas.openxmlformats.org/presentationml/2006/main">
  <p:tag name="PS_COMPARE_SHAPE_ID" val="23f20700-d8e1-4e2f-a868-1865572cfce8"/>
</p:tagLst>
</file>

<file path=ppt/tags/tag30.xml><?xml version="1.0" encoding="utf-8"?>
<p:tagLst xmlns:a="http://schemas.openxmlformats.org/drawingml/2006/main" xmlns:r="http://schemas.openxmlformats.org/officeDocument/2006/relationships" xmlns:p="http://schemas.openxmlformats.org/presentationml/2006/main">
  <p:tag name="PS_COMPARE_SHAPE_ID" val="450a8b08-21cd-4d35-b4ab-688575e35e97"/>
</p:tagLst>
</file>

<file path=ppt/tags/tag31.xml><?xml version="1.0" encoding="utf-8"?>
<p:tagLst xmlns:a="http://schemas.openxmlformats.org/drawingml/2006/main" xmlns:r="http://schemas.openxmlformats.org/officeDocument/2006/relationships" xmlns:p="http://schemas.openxmlformats.org/presentationml/2006/main">
  <p:tag name="PS_COMPARE_SHAPE_ID" val="c1a56848-b0ba-4d1b-8f3d-79305fdc1633"/>
</p:tagLst>
</file>

<file path=ppt/tags/tag32.xml><?xml version="1.0" encoding="utf-8"?>
<p:tagLst xmlns:a="http://schemas.openxmlformats.org/drawingml/2006/main" xmlns:r="http://schemas.openxmlformats.org/officeDocument/2006/relationships" xmlns:p="http://schemas.openxmlformats.org/presentationml/2006/main">
  <p:tag name="PS_COMPARE_SHAPE_ID" val="70edafdd-1e99-4c1e-841a-64ff957ae32a"/>
</p:tagLst>
</file>

<file path=ppt/tags/tag33.xml><?xml version="1.0" encoding="utf-8"?>
<p:tagLst xmlns:a="http://schemas.openxmlformats.org/drawingml/2006/main" xmlns:r="http://schemas.openxmlformats.org/officeDocument/2006/relationships" xmlns:p="http://schemas.openxmlformats.org/presentationml/2006/main">
  <p:tag name="PS_COMPARE_SHAPE_ID" val="a46b3402-5071-4e7b-ad36-b853f372b07f"/>
</p:tagLst>
</file>

<file path=ppt/tags/tag34.xml><?xml version="1.0" encoding="utf-8"?>
<p:tagLst xmlns:a="http://schemas.openxmlformats.org/drawingml/2006/main" xmlns:r="http://schemas.openxmlformats.org/officeDocument/2006/relationships" xmlns:p="http://schemas.openxmlformats.org/presentationml/2006/main">
  <p:tag name="PS_COMPARE_SHAPE_ID" val="bae053b8-e785-4888-ac64-e19eca48c6bd"/>
</p:tagLst>
</file>

<file path=ppt/tags/tag35.xml><?xml version="1.0" encoding="utf-8"?>
<p:tagLst xmlns:a="http://schemas.openxmlformats.org/drawingml/2006/main" xmlns:r="http://schemas.openxmlformats.org/officeDocument/2006/relationships" xmlns:p="http://schemas.openxmlformats.org/presentationml/2006/main">
  <p:tag name="PS_COMPARE_SHAPE_ID" val="9d5a03ed-41f2-4333-8618-058e57759609"/>
</p:tagLst>
</file>

<file path=ppt/tags/tag36.xml><?xml version="1.0" encoding="utf-8"?>
<p:tagLst xmlns:a="http://schemas.openxmlformats.org/drawingml/2006/main" xmlns:r="http://schemas.openxmlformats.org/officeDocument/2006/relationships" xmlns:p="http://schemas.openxmlformats.org/presentationml/2006/main">
  <p:tag name="PS_COMPARE_SHAPE_ID" val="146e9919-9771-44c6-8270-84f3d2bbac4e"/>
</p:tagLst>
</file>

<file path=ppt/tags/tag37.xml><?xml version="1.0" encoding="utf-8"?>
<p:tagLst xmlns:a="http://schemas.openxmlformats.org/drawingml/2006/main" xmlns:r="http://schemas.openxmlformats.org/officeDocument/2006/relationships" xmlns:p="http://schemas.openxmlformats.org/presentationml/2006/main">
  <p:tag name="PS_COMPARE_SHAPE_ID" val="c24752ea-001f-44c5-a414-bad7f12aac64"/>
</p:tagLst>
</file>

<file path=ppt/tags/tag38.xml><?xml version="1.0" encoding="utf-8"?>
<p:tagLst xmlns:a="http://schemas.openxmlformats.org/drawingml/2006/main" xmlns:r="http://schemas.openxmlformats.org/officeDocument/2006/relationships" xmlns:p="http://schemas.openxmlformats.org/presentationml/2006/main">
  <p:tag name="PS_COMPARE_SLIDE_ID" val="fa966807-ba17-4c4a-aa9d-589a2240cf7e"/>
</p:tagLst>
</file>

<file path=ppt/tags/tag39.xml><?xml version="1.0" encoding="utf-8"?>
<p:tagLst xmlns:a="http://schemas.openxmlformats.org/drawingml/2006/main" xmlns:r="http://schemas.openxmlformats.org/officeDocument/2006/relationships" xmlns:p="http://schemas.openxmlformats.org/presentationml/2006/main">
  <p:tag name="PS_COMPARE_SHAPE_ID" val="9e7e560f-ecd5-43ea-8265-49c6be66b3e9"/>
</p:tagLst>
</file>

<file path=ppt/tags/tag4.xml><?xml version="1.0" encoding="utf-8"?>
<p:tagLst xmlns:a="http://schemas.openxmlformats.org/drawingml/2006/main" xmlns:r="http://schemas.openxmlformats.org/officeDocument/2006/relationships" xmlns:p="http://schemas.openxmlformats.org/presentationml/2006/main">
  <p:tag name="PS_COMPARE_SLIDE_ID" val="c376c13b-1a95-4d91-ac0c-d84d6fb2495a"/>
</p:tagLst>
</file>

<file path=ppt/tags/tag40.xml><?xml version="1.0" encoding="utf-8"?>
<p:tagLst xmlns:a="http://schemas.openxmlformats.org/drawingml/2006/main" xmlns:r="http://schemas.openxmlformats.org/officeDocument/2006/relationships" xmlns:p="http://schemas.openxmlformats.org/presentationml/2006/main">
  <p:tag name="PS_COMPARE_SHAPE_ID" val="ac6d4294-d7b0-475c-8288-f3e6e51a0407"/>
</p:tagLst>
</file>

<file path=ppt/tags/tag41.xml><?xml version="1.0" encoding="utf-8"?>
<p:tagLst xmlns:a="http://schemas.openxmlformats.org/drawingml/2006/main" xmlns:r="http://schemas.openxmlformats.org/officeDocument/2006/relationships" xmlns:p="http://schemas.openxmlformats.org/presentationml/2006/main">
  <p:tag name="PS_COMPARE_SLIDE_ID" val="4521b66c-265b-4ad8-91df-edf0b58a90d9"/>
</p:tagLst>
</file>

<file path=ppt/tags/tag42.xml><?xml version="1.0" encoding="utf-8"?>
<p:tagLst xmlns:a="http://schemas.openxmlformats.org/drawingml/2006/main" xmlns:r="http://schemas.openxmlformats.org/officeDocument/2006/relationships" xmlns:p="http://schemas.openxmlformats.org/presentationml/2006/main">
  <p:tag name="PS_COMPARE_SHAPE_ID" val="202115c7-d923-45c4-95ea-4428aaab76ac"/>
</p:tagLst>
</file>

<file path=ppt/tags/tag43.xml><?xml version="1.0" encoding="utf-8"?>
<p:tagLst xmlns:a="http://schemas.openxmlformats.org/drawingml/2006/main" xmlns:r="http://schemas.openxmlformats.org/officeDocument/2006/relationships" xmlns:p="http://schemas.openxmlformats.org/presentationml/2006/main">
  <p:tag name="PS_COMPARE_SHAPE_ID" val="bd41148b-a0e8-4751-9f75-e3e159687f33"/>
</p:tagLst>
</file>

<file path=ppt/tags/tag44.xml><?xml version="1.0" encoding="utf-8"?>
<p:tagLst xmlns:a="http://schemas.openxmlformats.org/drawingml/2006/main" xmlns:r="http://schemas.openxmlformats.org/officeDocument/2006/relationships" xmlns:p="http://schemas.openxmlformats.org/presentationml/2006/main">
  <p:tag name="PS_COMPARE_SHAPE_ID" val="462e4465-4575-4107-b23c-f663ba402d05"/>
</p:tagLst>
</file>

<file path=ppt/tags/tag45.xml><?xml version="1.0" encoding="utf-8"?>
<p:tagLst xmlns:a="http://schemas.openxmlformats.org/drawingml/2006/main" xmlns:r="http://schemas.openxmlformats.org/officeDocument/2006/relationships" xmlns:p="http://schemas.openxmlformats.org/presentationml/2006/main">
  <p:tag name="PS_COMPARE_SHAPE_ID" val="2e4b795d-4d80-448a-9c57-a255313479d5"/>
</p:tagLst>
</file>

<file path=ppt/tags/tag46.xml><?xml version="1.0" encoding="utf-8"?>
<p:tagLst xmlns:a="http://schemas.openxmlformats.org/drawingml/2006/main" xmlns:r="http://schemas.openxmlformats.org/officeDocument/2006/relationships" xmlns:p="http://schemas.openxmlformats.org/presentationml/2006/main">
  <p:tag name="PS_COMPARE_SHAPE_ID" val="f653f5c7-be9a-4fe6-a14f-2e76d171a01e"/>
</p:tagLst>
</file>

<file path=ppt/tags/tag47.xml><?xml version="1.0" encoding="utf-8"?>
<p:tagLst xmlns:a="http://schemas.openxmlformats.org/drawingml/2006/main" xmlns:r="http://schemas.openxmlformats.org/officeDocument/2006/relationships" xmlns:p="http://schemas.openxmlformats.org/presentationml/2006/main">
  <p:tag name="PS_COMPARE_SHAPE_ID" val="e32ccd7b-17b6-48dd-bdfc-325b7115ad13"/>
</p:tagLst>
</file>

<file path=ppt/tags/tag48.xml><?xml version="1.0" encoding="utf-8"?>
<p:tagLst xmlns:a="http://schemas.openxmlformats.org/drawingml/2006/main" xmlns:r="http://schemas.openxmlformats.org/officeDocument/2006/relationships" xmlns:p="http://schemas.openxmlformats.org/presentationml/2006/main">
  <p:tag name="PS_COMPARE_SHAPE_ID" val="b54d14a3-44db-46e8-9ca5-abe4c889cc98"/>
</p:tagLst>
</file>

<file path=ppt/tags/tag49.xml><?xml version="1.0" encoding="utf-8"?>
<p:tagLst xmlns:a="http://schemas.openxmlformats.org/drawingml/2006/main" xmlns:r="http://schemas.openxmlformats.org/officeDocument/2006/relationships" xmlns:p="http://schemas.openxmlformats.org/presentationml/2006/main">
  <p:tag name="PS_COMPARE_SLIDE_ID" val="05ed831e-8b2d-4ee7-94d6-bd3ba7b0a5ee"/>
</p:tagLst>
</file>

<file path=ppt/tags/tag5.xml><?xml version="1.0" encoding="utf-8"?>
<p:tagLst xmlns:a="http://schemas.openxmlformats.org/drawingml/2006/main" xmlns:r="http://schemas.openxmlformats.org/officeDocument/2006/relationships" xmlns:p="http://schemas.openxmlformats.org/presentationml/2006/main">
  <p:tag name="PS_COMPARE_SHAPE_ID" val="ad2fd5f0-a145-46c1-b9c7-e3b22921a8ec"/>
</p:tagLst>
</file>

<file path=ppt/tags/tag50.xml><?xml version="1.0" encoding="utf-8"?>
<p:tagLst xmlns:a="http://schemas.openxmlformats.org/drawingml/2006/main" xmlns:r="http://schemas.openxmlformats.org/officeDocument/2006/relationships" xmlns:p="http://schemas.openxmlformats.org/presentationml/2006/main">
  <p:tag name="PS_COMPARE_SHAPE_ID" val="29349b89-0585-4f72-8f07-1fb094d0726e"/>
</p:tagLst>
</file>

<file path=ppt/tags/tag51.xml><?xml version="1.0" encoding="utf-8"?>
<p:tagLst xmlns:a="http://schemas.openxmlformats.org/drawingml/2006/main" xmlns:r="http://schemas.openxmlformats.org/officeDocument/2006/relationships" xmlns:p="http://schemas.openxmlformats.org/presentationml/2006/main">
  <p:tag name="PS_COMPARE_SHAPE_ID" val="ac6d4294-d7b0-475c-8288-f3e6e51a0407"/>
</p:tagLst>
</file>

<file path=ppt/tags/tag52.xml><?xml version="1.0" encoding="utf-8"?>
<p:tagLst xmlns:a="http://schemas.openxmlformats.org/drawingml/2006/main" xmlns:r="http://schemas.openxmlformats.org/officeDocument/2006/relationships" xmlns:p="http://schemas.openxmlformats.org/presentationml/2006/main">
  <p:tag name="PS_COMPARE_SLIDE_ID" val="c4c720da-317b-47f4-b948-a446b21b18cf"/>
</p:tagLst>
</file>

<file path=ppt/tags/tag53.xml><?xml version="1.0" encoding="utf-8"?>
<p:tagLst xmlns:a="http://schemas.openxmlformats.org/drawingml/2006/main" xmlns:r="http://schemas.openxmlformats.org/officeDocument/2006/relationships" xmlns:p="http://schemas.openxmlformats.org/presentationml/2006/main">
  <p:tag name="PS_COMPARE_SHAPE_ID" val="748762cf-2358-47df-b22a-0a172cee4a34"/>
</p:tagLst>
</file>

<file path=ppt/tags/tag54.xml><?xml version="1.0" encoding="utf-8"?>
<p:tagLst xmlns:a="http://schemas.openxmlformats.org/drawingml/2006/main" xmlns:r="http://schemas.openxmlformats.org/officeDocument/2006/relationships" xmlns:p="http://schemas.openxmlformats.org/presentationml/2006/main">
  <p:tag name="PS_COMPARE_SHAPE_ID" val="c6c69f77-5a08-493a-994b-fcbb9fc90989"/>
</p:tagLst>
</file>

<file path=ppt/tags/tag55.xml><?xml version="1.0" encoding="utf-8"?>
<p:tagLst xmlns:a="http://schemas.openxmlformats.org/drawingml/2006/main" xmlns:r="http://schemas.openxmlformats.org/officeDocument/2006/relationships" xmlns:p="http://schemas.openxmlformats.org/presentationml/2006/main">
  <p:tag name="PS_COMPARE_SHAPE_ID" val="156b7fc8-52dc-4ab8-9864-5ba38d4740d2"/>
</p:tagLst>
</file>

<file path=ppt/tags/tag56.xml><?xml version="1.0" encoding="utf-8"?>
<p:tagLst xmlns:a="http://schemas.openxmlformats.org/drawingml/2006/main" xmlns:r="http://schemas.openxmlformats.org/officeDocument/2006/relationships" xmlns:p="http://schemas.openxmlformats.org/presentationml/2006/main">
  <p:tag name="PS_COMPARE_SHAPE_ID" val="6ae50416-c9f8-4da7-bb2c-94b5db66df92"/>
</p:tagLst>
</file>

<file path=ppt/tags/tag57.xml><?xml version="1.0" encoding="utf-8"?>
<p:tagLst xmlns:a="http://schemas.openxmlformats.org/drawingml/2006/main" xmlns:r="http://schemas.openxmlformats.org/officeDocument/2006/relationships" xmlns:p="http://schemas.openxmlformats.org/presentationml/2006/main">
  <p:tag name="PS_COMPARE_SHAPE_ID" val="94f4b219-da6e-4a61-bd6a-ea8dd9b3dcfb"/>
</p:tagLst>
</file>

<file path=ppt/tags/tag58.xml><?xml version="1.0" encoding="utf-8"?>
<p:tagLst xmlns:a="http://schemas.openxmlformats.org/drawingml/2006/main" xmlns:r="http://schemas.openxmlformats.org/officeDocument/2006/relationships" xmlns:p="http://schemas.openxmlformats.org/presentationml/2006/main">
  <p:tag name="PS_COMPARE_SHAPE_ID" val="557d675e-347c-4650-aead-d159ffd4ba0d"/>
</p:tagLst>
</file>

<file path=ppt/tags/tag59.xml><?xml version="1.0" encoding="utf-8"?>
<p:tagLst xmlns:a="http://schemas.openxmlformats.org/drawingml/2006/main" xmlns:r="http://schemas.openxmlformats.org/officeDocument/2006/relationships" xmlns:p="http://schemas.openxmlformats.org/presentationml/2006/main">
  <p:tag name="PS_COMPARE_SHAPE_ID" val="a50e74fb-c1db-4ef3-8440-2e39d5738a91"/>
</p:tagLst>
</file>

<file path=ppt/tags/tag6.xml><?xml version="1.0" encoding="utf-8"?>
<p:tagLst xmlns:a="http://schemas.openxmlformats.org/drawingml/2006/main" xmlns:r="http://schemas.openxmlformats.org/officeDocument/2006/relationships" xmlns:p="http://schemas.openxmlformats.org/presentationml/2006/main">
  <p:tag name="PS_COMPARE_SHAPE_ID" val="f787659a-e9f7-4a93-8f23-684fbd041cf4"/>
</p:tagLst>
</file>

<file path=ppt/tags/tag60.xml><?xml version="1.0" encoding="utf-8"?>
<p:tagLst xmlns:a="http://schemas.openxmlformats.org/drawingml/2006/main" xmlns:r="http://schemas.openxmlformats.org/officeDocument/2006/relationships" xmlns:p="http://schemas.openxmlformats.org/presentationml/2006/main">
  <p:tag name="PS_COMPARE_SHAPE_ID" val="d139d8a6-3b9d-440c-8516-9525c2c58b5d"/>
</p:tagLst>
</file>

<file path=ppt/tags/tag61.xml><?xml version="1.0" encoding="utf-8"?>
<p:tagLst xmlns:a="http://schemas.openxmlformats.org/drawingml/2006/main" xmlns:r="http://schemas.openxmlformats.org/officeDocument/2006/relationships" xmlns:p="http://schemas.openxmlformats.org/presentationml/2006/main">
  <p:tag name="PS_COMPARE_SHAPE_ID" val="9939fe00-30c5-47f7-85eb-8419eb906409"/>
</p:tagLst>
</file>

<file path=ppt/tags/tag62.xml><?xml version="1.0" encoding="utf-8"?>
<p:tagLst xmlns:a="http://schemas.openxmlformats.org/drawingml/2006/main" xmlns:r="http://schemas.openxmlformats.org/officeDocument/2006/relationships" xmlns:p="http://schemas.openxmlformats.org/presentationml/2006/main">
  <p:tag name="PS_COMPARE_SHAPE_ID" val="879dd5d3-d2e2-4e6e-837c-ada8fae1d98c"/>
</p:tagLst>
</file>

<file path=ppt/tags/tag63.xml><?xml version="1.0" encoding="utf-8"?>
<p:tagLst xmlns:a="http://schemas.openxmlformats.org/drawingml/2006/main" xmlns:r="http://schemas.openxmlformats.org/officeDocument/2006/relationships" xmlns:p="http://schemas.openxmlformats.org/presentationml/2006/main">
  <p:tag name="PS_COMPARE_SLIDE_ID" val="813b4d10-700b-4868-80da-ad4c402a3a53"/>
</p:tagLst>
</file>

<file path=ppt/tags/tag64.xml><?xml version="1.0" encoding="utf-8"?>
<p:tagLst xmlns:a="http://schemas.openxmlformats.org/drawingml/2006/main" xmlns:r="http://schemas.openxmlformats.org/officeDocument/2006/relationships" xmlns:p="http://schemas.openxmlformats.org/presentationml/2006/main">
  <p:tag name="PS_COMPARE_SHAPE_ID" val="30abe863-4031-44fe-b9ab-b5983caf966c"/>
</p:tagLst>
</file>

<file path=ppt/tags/tag65.xml><?xml version="1.0" encoding="utf-8"?>
<p:tagLst xmlns:a="http://schemas.openxmlformats.org/drawingml/2006/main" xmlns:r="http://schemas.openxmlformats.org/officeDocument/2006/relationships" xmlns:p="http://schemas.openxmlformats.org/presentationml/2006/main">
  <p:tag name="PS_COMPARE_SHAPE_ID" val="fc0c81ac-a42e-4061-8d85-2aec00afb84c"/>
</p:tagLst>
</file>

<file path=ppt/tags/tag66.xml><?xml version="1.0" encoding="utf-8"?>
<p:tagLst xmlns:a="http://schemas.openxmlformats.org/drawingml/2006/main" xmlns:r="http://schemas.openxmlformats.org/officeDocument/2006/relationships" xmlns:p="http://schemas.openxmlformats.org/presentationml/2006/main">
  <p:tag name="PS_COMPARE_SHAPE_ID" val="f5c6ea2d-263c-403f-8c70-d4bc4c16b8cd"/>
</p:tagLst>
</file>

<file path=ppt/tags/tag67.xml><?xml version="1.0" encoding="utf-8"?>
<p:tagLst xmlns:a="http://schemas.openxmlformats.org/drawingml/2006/main" xmlns:r="http://schemas.openxmlformats.org/officeDocument/2006/relationships" xmlns:p="http://schemas.openxmlformats.org/presentationml/2006/main">
  <p:tag name="PS_COMPARE_SHAPE_ID" val="2a6c020a-eb9f-43e9-bc96-1acb3d868169"/>
</p:tagLst>
</file>

<file path=ppt/tags/tag68.xml><?xml version="1.0" encoding="utf-8"?>
<p:tagLst xmlns:a="http://schemas.openxmlformats.org/drawingml/2006/main" xmlns:r="http://schemas.openxmlformats.org/officeDocument/2006/relationships" xmlns:p="http://schemas.openxmlformats.org/presentationml/2006/main">
  <p:tag name="PS_COMPARE_SLIDE_ID" val="b1ab5ffc-c29d-4aba-b094-6199d9a281fe"/>
</p:tagLst>
</file>

<file path=ppt/tags/tag69.xml><?xml version="1.0" encoding="utf-8"?>
<p:tagLst xmlns:a="http://schemas.openxmlformats.org/drawingml/2006/main" xmlns:r="http://schemas.openxmlformats.org/officeDocument/2006/relationships" xmlns:p="http://schemas.openxmlformats.org/presentationml/2006/main">
  <p:tag name="PS_COMPARE_SHAPE_ID" val="cd781e37-9f58-4472-a599-e2ffaf4859dc"/>
</p:tagLst>
</file>

<file path=ppt/tags/tag7.xml><?xml version="1.0" encoding="utf-8"?>
<p:tagLst xmlns:a="http://schemas.openxmlformats.org/drawingml/2006/main" xmlns:r="http://schemas.openxmlformats.org/officeDocument/2006/relationships" xmlns:p="http://schemas.openxmlformats.org/presentationml/2006/main">
  <p:tag name="PS_COMPARE_SHAPE_ID" val="1d9ce251-b729-4eab-9444-c15427080aa3"/>
</p:tagLst>
</file>

<file path=ppt/tags/tag70.xml><?xml version="1.0" encoding="utf-8"?>
<p:tagLst xmlns:a="http://schemas.openxmlformats.org/drawingml/2006/main" xmlns:r="http://schemas.openxmlformats.org/officeDocument/2006/relationships" xmlns:p="http://schemas.openxmlformats.org/presentationml/2006/main">
  <p:tag name="PS_COMPARE_SHAPE_ID" val="ac6d4294-d7b0-475c-8288-f3e6e51a0407"/>
</p:tagLst>
</file>

<file path=ppt/tags/tag71.xml><?xml version="1.0" encoding="utf-8"?>
<p:tagLst xmlns:a="http://schemas.openxmlformats.org/drawingml/2006/main" xmlns:r="http://schemas.openxmlformats.org/officeDocument/2006/relationships" xmlns:p="http://schemas.openxmlformats.org/presentationml/2006/main">
  <p:tag name="PS_COMPARE_SLIDE_ID" val="bb0214b1-c08e-475f-9ae5-4146968d13f5"/>
</p:tagLst>
</file>

<file path=ppt/tags/tag72.xml><?xml version="1.0" encoding="utf-8"?>
<p:tagLst xmlns:a="http://schemas.openxmlformats.org/drawingml/2006/main" xmlns:r="http://schemas.openxmlformats.org/officeDocument/2006/relationships" xmlns:p="http://schemas.openxmlformats.org/presentationml/2006/main">
  <p:tag name="PS_COMPARE_SHAPE_ID" val="804887b1-ff74-4511-9103-1720b6fa2025"/>
</p:tagLst>
</file>

<file path=ppt/tags/tag73.xml><?xml version="1.0" encoding="utf-8"?>
<p:tagLst xmlns:a="http://schemas.openxmlformats.org/drawingml/2006/main" xmlns:r="http://schemas.openxmlformats.org/officeDocument/2006/relationships" xmlns:p="http://schemas.openxmlformats.org/presentationml/2006/main">
  <p:tag name="PAGE_TITLE" val="True"/>
  <p:tag name="SHAPE_NAME_CACHE" val="Title 2"/>
  <p:tag name="PS_COMPARE_SHAPE_ID" val="6dee83d4-f636-4ab7-8b9d-14ff2e2da5ec"/>
</p:tagLst>
</file>

<file path=ppt/tags/tag74.xml><?xml version="1.0" encoding="utf-8"?>
<p:tagLst xmlns:a="http://schemas.openxmlformats.org/drawingml/2006/main" xmlns:r="http://schemas.openxmlformats.org/officeDocument/2006/relationships" xmlns:p="http://schemas.openxmlformats.org/presentationml/2006/main">
  <p:tag name="IMPORTABLE" val="True"/>
  <p:tag name="PS_COMPARE_SHAPE_ID" val="50735b11-2115-423b-bd5b-e804c3119dd2"/>
</p:tagLst>
</file>

<file path=ppt/tags/tag75.xml><?xml version="1.0" encoding="utf-8"?>
<p:tagLst xmlns:a="http://schemas.openxmlformats.org/drawingml/2006/main" xmlns:r="http://schemas.openxmlformats.org/officeDocument/2006/relationships" xmlns:p="http://schemas.openxmlformats.org/presentationml/2006/main">
  <p:tag name="PS_COMPARE_SHAPE_ID" val="34a2c6b8-3ab9-41a9-ace9-7f04b93f32bd"/>
</p:tagLst>
</file>

<file path=ppt/tags/tag76.xml><?xml version="1.0" encoding="utf-8"?>
<p:tagLst xmlns:a="http://schemas.openxmlformats.org/drawingml/2006/main" xmlns:r="http://schemas.openxmlformats.org/officeDocument/2006/relationships" xmlns:p="http://schemas.openxmlformats.org/presentationml/2006/main">
  <p:tag name="PS_COMPARE_SHAPE_ID" val="62a40953-7278-4bd4-aa03-bd7c77415554"/>
</p:tagLst>
</file>

<file path=ppt/tags/tag77.xml><?xml version="1.0" encoding="utf-8"?>
<p:tagLst xmlns:a="http://schemas.openxmlformats.org/drawingml/2006/main" xmlns:r="http://schemas.openxmlformats.org/officeDocument/2006/relationships" xmlns:p="http://schemas.openxmlformats.org/presentationml/2006/main">
  <p:tag name="PS_COMPARE_SHAPE_ID" val="f180fe66-1f94-4eb5-973e-284c34e5ca67"/>
</p:tagLst>
</file>

<file path=ppt/tags/tag78.xml><?xml version="1.0" encoding="utf-8"?>
<p:tagLst xmlns:a="http://schemas.openxmlformats.org/drawingml/2006/main" xmlns:r="http://schemas.openxmlformats.org/officeDocument/2006/relationships" xmlns:p="http://schemas.openxmlformats.org/presentationml/2006/main">
  <p:tag name="PS_COMPARE_SHAPE_ID" val="0e8a829b-99fc-460a-a048-bcfc0770b072"/>
</p:tagLst>
</file>

<file path=ppt/tags/tag79.xml><?xml version="1.0" encoding="utf-8"?>
<p:tagLst xmlns:a="http://schemas.openxmlformats.org/drawingml/2006/main" xmlns:r="http://schemas.openxmlformats.org/officeDocument/2006/relationships" xmlns:p="http://schemas.openxmlformats.org/presentationml/2006/main">
  <p:tag name="PS_COMPARE_SHAPE_ID" val="ba77d812-f788-48da-a261-7586ed92d6f9"/>
</p:tagLst>
</file>

<file path=ppt/tags/tag8.xml><?xml version="1.0" encoding="utf-8"?>
<p:tagLst xmlns:a="http://schemas.openxmlformats.org/drawingml/2006/main" xmlns:r="http://schemas.openxmlformats.org/officeDocument/2006/relationships" xmlns:p="http://schemas.openxmlformats.org/presentationml/2006/main">
  <p:tag name="CONTAINEDIMAGEPATH" val="C:\Users\BOUNDSSA\AppData\Local\Templafy\AddIns\PowerPointVsto\1e8f189e-4723-4039-b73c-7ff910703bf4.jpeg"/>
  <p:tag name="PS_COMPARE_SHAPE_ID" val="b156a27c-bcd8-4755-8eff-e1d08d412122"/>
</p:tagLst>
</file>

<file path=ppt/tags/tag80.xml><?xml version="1.0" encoding="utf-8"?>
<p:tagLst xmlns:a="http://schemas.openxmlformats.org/drawingml/2006/main" xmlns:r="http://schemas.openxmlformats.org/officeDocument/2006/relationships" xmlns:p="http://schemas.openxmlformats.org/presentationml/2006/main">
  <p:tag name="PS_COMPARE_SHAPE_ID" val="bac4d736-6f0b-40fa-8a7a-fa8d46512461"/>
</p:tagLst>
</file>

<file path=ppt/tags/tag81.xml><?xml version="1.0" encoding="utf-8"?>
<p:tagLst xmlns:a="http://schemas.openxmlformats.org/drawingml/2006/main" xmlns:r="http://schemas.openxmlformats.org/officeDocument/2006/relationships" xmlns:p="http://schemas.openxmlformats.org/presentationml/2006/main">
  <p:tag name="PS_COMPARE_SHAPE_ID" val="2b3d5880-fdc9-47c5-8728-5bc2692c85cb"/>
</p:tagLst>
</file>

<file path=ppt/tags/tag82.xml><?xml version="1.0" encoding="utf-8"?>
<p:tagLst xmlns:a="http://schemas.openxmlformats.org/drawingml/2006/main" xmlns:r="http://schemas.openxmlformats.org/officeDocument/2006/relationships" xmlns:p="http://schemas.openxmlformats.org/presentationml/2006/main">
  <p:tag name="PS_COMPARE_SHAPE_ID" val="4412da90-3a37-4745-9b8d-36f8b889c1c5"/>
</p:tagLst>
</file>

<file path=ppt/tags/tag83.xml><?xml version="1.0" encoding="utf-8"?>
<p:tagLst xmlns:a="http://schemas.openxmlformats.org/drawingml/2006/main" xmlns:r="http://schemas.openxmlformats.org/officeDocument/2006/relationships" xmlns:p="http://schemas.openxmlformats.org/presentationml/2006/main">
  <p:tag name="PS_COMPARE_SHAPE_ID" val="c55c9868-0738-4fd1-9748-992e0745b1cc"/>
</p:tagLst>
</file>

<file path=ppt/tags/tag84.xml><?xml version="1.0" encoding="utf-8"?>
<p:tagLst xmlns:a="http://schemas.openxmlformats.org/drawingml/2006/main" xmlns:r="http://schemas.openxmlformats.org/officeDocument/2006/relationships" xmlns:p="http://schemas.openxmlformats.org/presentationml/2006/main">
  <p:tag name="PS_COMPARE_SHAPE_ID" val="53afe63c-5eed-4ab6-8ee2-2448c0e5d3d8"/>
</p:tagLst>
</file>

<file path=ppt/tags/tag85.xml><?xml version="1.0" encoding="utf-8"?>
<p:tagLst xmlns:a="http://schemas.openxmlformats.org/drawingml/2006/main" xmlns:r="http://schemas.openxmlformats.org/officeDocument/2006/relationships" xmlns:p="http://schemas.openxmlformats.org/presentationml/2006/main">
  <p:tag name="PS_COMPARE_SHAPE_ID" val="24484f3c-e17b-40f5-85e2-0d3af86c3b4b"/>
</p:tagLst>
</file>

<file path=ppt/tags/tag86.xml><?xml version="1.0" encoding="utf-8"?>
<p:tagLst xmlns:a="http://schemas.openxmlformats.org/drawingml/2006/main" xmlns:r="http://schemas.openxmlformats.org/officeDocument/2006/relationships" xmlns:p="http://schemas.openxmlformats.org/presentationml/2006/main">
  <p:tag name="PS_COMPARE_SLIDE_ID" val="186b6dba-1138-48a0-8add-a41c80b55d33"/>
</p:tagLst>
</file>

<file path=ppt/tags/tag87.xml><?xml version="1.0" encoding="utf-8"?>
<p:tagLst xmlns:a="http://schemas.openxmlformats.org/drawingml/2006/main" xmlns:r="http://schemas.openxmlformats.org/officeDocument/2006/relationships" xmlns:p="http://schemas.openxmlformats.org/presentationml/2006/main">
  <p:tag name="PS_COMPARE_SHAPE_ID" val="39a767d8-f023-4bb6-b4e2-f047b62e6760"/>
</p:tagLst>
</file>

<file path=ppt/tags/tag88.xml><?xml version="1.0" encoding="utf-8"?>
<p:tagLst xmlns:a="http://schemas.openxmlformats.org/drawingml/2006/main" xmlns:r="http://schemas.openxmlformats.org/officeDocument/2006/relationships" xmlns:p="http://schemas.openxmlformats.org/presentationml/2006/main">
  <p:tag name="PS_COMPARE_SHAPE_ID" val="884ae2a5-9c92-495d-ac2e-ee2f1b265ad9"/>
</p:tagLst>
</file>

<file path=ppt/tags/tag89.xml><?xml version="1.0" encoding="utf-8"?>
<p:tagLst xmlns:a="http://schemas.openxmlformats.org/drawingml/2006/main" xmlns:r="http://schemas.openxmlformats.org/officeDocument/2006/relationships" xmlns:p="http://schemas.openxmlformats.org/presentationml/2006/main">
  <p:tag name="PS_COMPARE_SHAPE_ID" val="0768f766-139b-4f0c-bea8-3c3889eef208"/>
</p:tagLst>
</file>

<file path=ppt/tags/tag9.xml><?xml version="1.0" encoding="utf-8"?>
<p:tagLst xmlns:a="http://schemas.openxmlformats.org/drawingml/2006/main" xmlns:r="http://schemas.openxmlformats.org/officeDocument/2006/relationships" xmlns:p="http://schemas.openxmlformats.org/presentationml/2006/main">
  <p:tag name="PS_COMPARE_SLIDE_ID" val="a2597f34-9aba-40e6-aaa7-dd1769f712d1"/>
</p:tagLst>
</file>

<file path=ppt/tags/tag90.xml><?xml version="1.0" encoding="utf-8"?>
<p:tagLst xmlns:a="http://schemas.openxmlformats.org/drawingml/2006/main" xmlns:r="http://schemas.openxmlformats.org/officeDocument/2006/relationships" xmlns:p="http://schemas.openxmlformats.org/presentationml/2006/main">
  <p:tag name="PS_COMPARE_SHAPE_ID" val="125ce002-295e-4603-a064-e5039af5ab5d"/>
</p:tagLst>
</file>

<file path=ppt/tags/tag91.xml><?xml version="1.0" encoding="utf-8"?>
<p:tagLst xmlns:a="http://schemas.openxmlformats.org/drawingml/2006/main" xmlns:r="http://schemas.openxmlformats.org/officeDocument/2006/relationships" xmlns:p="http://schemas.openxmlformats.org/presentationml/2006/main">
  <p:tag name="PS_COMPARE_SHAPE_ID" val="d83e9479-3eae-4f1f-8f45-abc709d85fac"/>
</p:tagLst>
</file>

<file path=ppt/tags/tag92.xml><?xml version="1.0" encoding="utf-8"?>
<p:tagLst xmlns:a="http://schemas.openxmlformats.org/drawingml/2006/main" xmlns:r="http://schemas.openxmlformats.org/officeDocument/2006/relationships" xmlns:p="http://schemas.openxmlformats.org/presentationml/2006/main">
  <p:tag name="PS_COMPARE_SHAPE_ID" val="a5ee327c-9d24-4a83-b674-e3c0a75ed055"/>
</p:tagLst>
</file>

<file path=ppt/tags/tag93.xml><?xml version="1.0" encoding="utf-8"?>
<p:tagLst xmlns:a="http://schemas.openxmlformats.org/drawingml/2006/main" xmlns:r="http://schemas.openxmlformats.org/officeDocument/2006/relationships" xmlns:p="http://schemas.openxmlformats.org/presentationml/2006/main">
  <p:tag name="PS_COMPARE_SHAPE_ID" val="2f52ef1a-ec7b-409a-9470-e587fb768ca1"/>
</p:tagLst>
</file>

<file path=ppt/tags/tag94.xml><?xml version="1.0" encoding="utf-8"?>
<p:tagLst xmlns:a="http://schemas.openxmlformats.org/drawingml/2006/main" xmlns:r="http://schemas.openxmlformats.org/officeDocument/2006/relationships" xmlns:p="http://schemas.openxmlformats.org/presentationml/2006/main">
  <p:tag name="PS_COMPARE_SHAPE_ID" val="4b4aa60b-8942-4c9a-9d3c-8e65e0216ed6"/>
</p:tagLst>
</file>

<file path=ppt/tags/tag95.xml><?xml version="1.0" encoding="utf-8"?>
<p:tagLst xmlns:a="http://schemas.openxmlformats.org/drawingml/2006/main" xmlns:r="http://schemas.openxmlformats.org/officeDocument/2006/relationships" xmlns:p="http://schemas.openxmlformats.org/presentationml/2006/main">
  <p:tag name="PS_COMPARE_SHAPE_ID" val="80b385a3-ccdc-43cd-81be-e9b7ddd7b958"/>
</p:tagLst>
</file>

<file path=ppt/tags/tag96.xml><?xml version="1.0" encoding="utf-8"?>
<p:tagLst xmlns:a="http://schemas.openxmlformats.org/drawingml/2006/main" xmlns:r="http://schemas.openxmlformats.org/officeDocument/2006/relationships" xmlns:p="http://schemas.openxmlformats.org/presentationml/2006/main">
  <p:tag name="PS_COMPARE_SHAPE_ID" val="399079a9-2be0-406c-838d-75be2715236b"/>
</p:tagLst>
</file>

<file path=ppt/tags/tag97.xml><?xml version="1.0" encoding="utf-8"?>
<p:tagLst xmlns:a="http://schemas.openxmlformats.org/drawingml/2006/main" xmlns:r="http://schemas.openxmlformats.org/officeDocument/2006/relationships" xmlns:p="http://schemas.openxmlformats.org/presentationml/2006/main">
  <p:tag name="PS_COMPARE_SHAPE_ID" val="0452317f-d91e-4018-a554-d7c83dd1e33f"/>
</p:tagLst>
</file>

<file path=ppt/tags/tag98.xml><?xml version="1.0" encoding="utf-8"?>
<p:tagLst xmlns:a="http://schemas.openxmlformats.org/drawingml/2006/main" xmlns:r="http://schemas.openxmlformats.org/officeDocument/2006/relationships" xmlns:p="http://schemas.openxmlformats.org/presentationml/2006/main">
  <p:tag name="PS_COMPARE_SHAPE_ID" val="d6d7596f-cf63-49b2-819b-54a886615fc1"/>
</p:tagLst>
</file>

<file path=ppt/tags/tag99.xml><?xml version="1.0" encoding="utf-8"?>
<p:tagLst xmlns:a="http://schemas.openxmlformats.org/drawingml/2006/main" xmlns:r="http://schemas.openxmlformats.org/officeDocument/2006/relationships" xmlns:p="http://schemas.openxmlformats.org/presentationml/2006/main">
  <p:tag name="PS_COMPARE_SHAPE_ID" val="f136441d-12cc-4c1f-a3fc-ad097429131d"/>
</p:tagLst>
</file>

<file path=ppt/theme/theme1.xml><?xml version="1.0" encoding="utf-8"?>
<a:theme xmlns:a="http://schemas.openxmlformats.org/drawingml/2006/main" name="Office Theme">
  <a:themeElements>
    <a:clrScheme name="Custom 18">
      <a:dk1>
        <a:srgbClr val="9D0000"/>
      </a:dk1>
      <a:lt1>
        <a:srgbClr val="FCEDD4"/>
      </a:lt1>
      <a:dk2>
        <a:srgbClr val="8D6347"/>
      </a:dk2>
      <a:lt2>
        <a:srgbClr val="FFF0D7"/>
      </a:lt2>
      <a:accent1>
        <a:srgbClr val="8D6347"/>
      </a:accent1>
      <a:accent2>
        <a:srgbClr val="FF0000"/>
      </a:accent2>
      <a:accent3>
        <a:srgbClr val="00AEEF"/>
      </a:accent3>
      <a:accent4>
        <a:srgbClr val="577423"/>
      </a:accent4>
      <a:accent5>
        <a:srgbClr val="36748D"/>
      </a:accent5>
      <a:accent6>
        <a:srgbClr val="60370F"/>
      </a:accent6>
      <a:hlink>
        <a:srgbClr val="9C0000"/>
      </a:hlink>
      <a:folHlink>
        <a:srgbClr val="9C0000"/>
      </a:folHlink>
    </a:clrScheme>
    <a:fontScheme name="Custom 5">
      <a:majorFont>
        <a:latin typeface="Adobe Garamond Pro"/>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FF6E7"/>
        </a:solidFill>
        <a:ln>
          <a:solidFill>
            <a:srgbClr val="8D6347"/>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F16411246_Restaurant pitch deck_AAS_v5" id="{8177B436-B2DB-4F15-B992-5A4452FF1273}" vid="{ACBB9CD5-D3C7-4B74-9E01-7D9949625FE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140FF4BD-2C4F-4AE3-AE8E-A711B32C767C}">
  <ds:schemaRefs>
    <ds:schemaRef ds:uri="http://schemas.microsoft.com/sharepoint/v3/contenttype/forms"/>
  </ds:schemaRefs>
</ds:datastoreItem>
</file>

<file path=customXml/itemProps2.xml><?xml version="1.0" encoding="utf-8"?>
<ds:datastoreItem xmlns:ds="http://schemas.openxmlformats.org/officeDocument/2006/customXml" ds:itemID="{722B8795-896F-4831-ACEF-3917CDD276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D81ADB-A44A-4FB2-B0CC-58F0879A8535}">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
  <TotalTime>0</TotalTime>
  <Words>1734</Words>
  <Application>Microsoft Office PowerPoint</Application>
  <PresentationFormat>Widescreen</PresentationFormat>
  <Paragraphs>213</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Adobe Garamond Pro</vt:lpstr>
      <vt:lpstr>Arial</vt:lpstr>
      <vt:lpstr>Calibri</vt:lpstr>
      <vt:lpstr>Segoe UI</vt:lpstr>
      <vt:lpstr>Trebuchet MS</vt:lpstr>
      <vt:lpstr>Wingdings 3</vt:lpstr>
      <vt:lpstr>Office Theme</vt:lpstr>
      <vt:lpstr>2022 CFMA Conference</vt:lpstr>
      <vt:lpstr>Sell-side Financial Due Diligence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Session Password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2020-09-18T02:47:16Z</dcterms:created>
  <dcterms:modified xsi:type="dcterms:W3CDTF">2022-10-03T13:44:23Z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