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85" r:id="rId5"/>
    <p:sldId id="257" r:id="rId6"/>
    <p:sldId id="258" r:id="rId7"/>
    <p:sldId id="288" r:id="rId8"/>
    <p:sldId id="289" r:id="rId9"/>
    <p:sldId id="291" r:id="rId10"/>
    <p:sldId id="290" r:id="rId11"/>
    <p:sldId id="293" r:id="rId12"/>
    <p:sldId id="295" r:id="rId13"/>
    <p:sldId id="292" r:id="rId14"/>
    <p:sldId id="294" r:id="rId15"/>
    <p:sldId id="296" r:id="rId16"/>
    <p:sldId id="263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632F"/>
    <a:srgbClr val="008061"/>
    <a:srgbClr val="003976"/>
    <a:srgbClr val="FFFFFF"/>
    <a:srgbClr val="FFF6E7"/>
    <a:srgbClr val="8D6347"/>
    <a:srgbClr val="9D0000"/>
    <a:srgbClr val="855939"/>
    <a:srgbClr val="6037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54" autoAdjust="0"/>
    <p:restoredTop sz="96208"/>
  </p:normalViewPr>
  <p:slideViewPr>
    <p:cSldViewPr snapToGrid="0">
      <p:cViewPr>
        <p:scale>
          <a:sx n="86" d="100"/>
          <a:sy n="86" d="100"/>
        </p:scale>
        <p:origin x="-8" y="101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6125"/>
    </p:cViewPr>
  </p:sorterViewPr>
  <p:notesViewPr>
    <p:cSldViewPr snapToGrid="0" showGuides="1">
      <p:cViewPr>
        <p:scale>
          <a:sx n="50" d="100"/>
          <a:sy n="50" d="100"/>
        </p:scale>
        <p:origin x="2640" y="3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B635C87-2E62-4093-9A27-E98FC63FAB8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5AAF69-BA68-4C49-8B47-9FD6ED6C53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A152F-86C0-448B-A54E-0E2D8D8754BB}" type="datetimeFigureOut">
              <a:rPr lang="en-US" smtClean="0"/>
              <a:t>9/28/20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C6C3CB-CCFF-4F2E-B237-337C69FBB6D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F750B0-2FB2-4047-BE00-43B13750ABB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1E503E-9C9E-4EC6-B8AF-91FC09DF0C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2847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00077E-5661-4679-A0C9-7CAF4697BC9A}" type="datetimeFigureOut">
              <a:rPr lang="en-US" noProof="0" smtClean="0"/>
              <a:t>9/28/20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E59743-683C-4279-9E83-23C937C99CF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19313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59743-683C-4279-9E83-23C937C99CF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184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59743-683C-4279-9E83-23C937C99CF6}" type="slidenum">
              <a:rPr lang="en-US" noProof="0" smtClean="0"/>
              <a:t>10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429204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59743-683C-4279-9E83-23C937C99CF6}" type="slidenum">
              <a:rPr lang="en-US" noProof="0" smtClean="0"/>
              <a:t>11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286696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59743-683C-4279-9E83-23C937C99CF6}" type="slidenum">
              <a:rPr lang="en-US" noProof="0" smtClean="0"/>
              <a:t>12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852820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59743-683C-4279-9E83-23C937C99CF6}" type="slidenum">
              <a:rPr lang="en-US" noProof="0" smtClean="0"/>
              <a:t>13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80084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59743-683C-4279-9E83-23C937C99CF6}" type="slidenum">
              <a:rPr lang="en-US" noProof="0" smtClean="0"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57021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59743-683C-4279-9E83-23C937C99CF6}" type="slidenum">
              <a:rPr lang="en-US" noProof="0" smtClean="0"/>
              <a:t>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13042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59743-683C-4279-9E83-23C937C99CF6}" type="slidenum">
              <a:rPr lang="en-US" noProof="0" smtClean="0"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03327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59743-683C-4279-9E83-23C937C99CF6}" type="slidenum">
              <a:rPr lang="en-US" noProof="0" smtClean="0"/>
              <a:t>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55719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59743-683C-4279-9E83-23C937C99CF6}" type="slidenum">
              <a:rPr lang="en-US" noProof="0" smtClean="0"/>
              <a:t>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094835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59743-683C-4279-9E83-23C937C99CF6}" type="slidenum">
              <a:rPr lang="en-US" noProof="0" smtClean="0"/>
              <a:t>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501385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59743-683C-4279-9E83-23C937C99CF6}" type="slidenum">
              <a:rPr lang="en-US" noProof="0" smtClean="0"/>
              <a:t>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389873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59743-683C-4279-9E83-23C937C99CF6}" type="slidenum">
              <a:rPr lang="en-US" noProof="0" smtClean="0"/>
              <a:t>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14300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ody of water with a mountain in the background&#10;&#10;Description automatically generated">
            <a:extLst>
              <a:ext uri="{FF2B5EF4-FFF2-40B4-BE49-F238E27FC236}">
                <a16:creationId xmlns:a16="http://schemas.microsoft.com/office/drawing/2014/main" id="{80EB31D2-3466-4C84-8994-95941221EA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1600" y="0"/>
            <a:ext cx="7010400" cy="6858000"/>
          </a:xfrm>
          <a:prstGeom prst="rect">
            <a:avLst/>
          </a:prstGeom>
        </p:spPr>
      </p:pic>
      <p:sp>
        <p:nvSpPr>
          <p:cNvPr id="7" name="Rectangle 6" descr="Brush stroke mask">
            <a:extLst>
              <a:ext uri="{FF2B5EF4-FFF2-40B4-BE49-F238E27FC236}">
                <a16:creationId xmlns:a16="http://schemas.microsoft.com/office/drawing/2014/main" id="{09350598-7231-484F-ABFF-7D42DB8424F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>
              <a:fillRect l="-568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CBC4D2-04A1-4388-B041-D25EA3246FE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3275" y="651872"/>
            <a:ext cx="6238970" cy="196777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5500">
                <a:solidFill>
                  <a:srgbClr val="003976"/>
                </a:solidFill>
              </a:defRPr>
            </a:lvl1pPr>
          </a:lstStyle>
          <a:p>
            <a:r>
              <a:rPr lang="en-US" noProof="0" dirty="0"/>
              <a:t>2020 CFMA Conference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22EDEE-795E-4F38-9546-83FC7F92531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6923" y="5646875"/>
            <a:ext cx="6870809" cy="505934"/>
          </a:xfrm>
        </p:spPr>
        <p:txBody>
          <a:bodyPr>
            <a:noAutofit/>
          </a:bodyPr>
          <a:lstStyle>
            <a:lvl1pPr marL="0" indent="0" algn="l">
              <a:buNone/>
              <a:defRPr sz="3200" i="0">
                <a:solidFill>
                  <a:srgbClr val="00806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 err="1"/>
              <a:t>wifi</a:t>
            </a:r>
            <a:r>
              <a:rPr lang="en-US" noProof="0" dirty="0"/>
              <a:t> password: </a:t>
            </a:r>
            <a:r>
              <a:rPr lang="en-US" noProof="0" dirty="0" err="1"/>
              <a:t>BRAYNTaxIncentives</a:t>
            </a:r>
            <a:endParaRPr lang="en-US" noProof="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70EFB6A-EF00-4DD9-9184-AFC328D0236C}"/>
              </a:ext>
            </a:extLst>
          </p:cNvPr>
          <p:cNvCxnSpPr>
            <a:cxnSpLocks/>
          </p:cNvCxnSpPr>
          <p:nvPr userDrawn="1"/>
        </p:nvCxnSpPr>
        <p:spPr>
          <a:xfrm>
            <a:off x="824025" y="5453416"/>
            <a:ext cx="6218220" cy="0"/>
          </a:xfrm>
          <a:prstGeom prst="line">
            <a:avLst/>
          </a:prstGeom>
          <a:ln w="25400">
            <a:solidFill>
              <a:srgbClr val="8D632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8924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2399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 Circ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8001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32169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0266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lock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26187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7814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66313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62446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11870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1673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log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body of water with a mountain in the background&#10;&#10;Description automatically generated">
            <a:extLst>
              <a:ext uri="{FF2B5EF4-FFF2-40B4-BE49-F238E27FC236}">
                <a16:creationId xmlns:a16="http://schemas.microsoft.com/office/drawing/2014/main" id="{C29D2258-1B95-4162-A17C-D00BCD0208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 descr="Brush stroke spot">
            <a:extLst>
              <a:ext uri="{FF2B5EF4-FFF2-40B4-BE49-F238E27FC236}">
                <a16:creationId xmlns:a16="http://schemas.microsoft.com/office/drawing/2014/main" id="{7C197BE4-2E4C-4177-8440-BB95B0A4C7FB}"/>
              </a:ext>
            </a:extLst>
          </p:cNvPr>
          <p:cNvSpPr/>
          <p:nvPr userDrawn="1"/>
        </p:nvSpPr>
        <p:spPr>
          <a:xfrm>
            <a:off x="3270126" y="0"/>
            <a:ext cx="6611112" cy="6858000"/>
          </a:xfrm>
          <a:prstGeom prst="rect">
            <a:avLst/>
          </a:prstGeom>
          <a:blipFill>
            <a:blip r:embed="rId3"/>
            <a:stretch>
              <a:fillRect l="-22" r="-2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08FC7C-F5F3-4D82-ADCB-B64F9FBB2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E458-E7C2-4395-B75D-476A174CEE45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0D35E8-D43B-49F9-9465-A7A8F698FC8A}"/>
              </a:ext>
            </a:extLst>
          </p:cNvPr>
          <p:cNvCxnSpPr/>
          <p:nvPr userDrawn="1"/>
        </p:nvCxnSpPr>
        <p:spPr>
          <a:xfrm>
            <a:off x="4989576" y="4457209"/>
            <a:ext cx="2212848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Subtitle 2">
            <a:extLst>
              <a:ext uri="{FF2B5EF4-FFF2-40B4-BE49-F238E27FC236}">
                <a16:creationId xmlns:a16="http://schemas.microsoft.com/office/drawing/2014/main" id="{C863CA31-4E68-4CD7-9214-51D7BBC1FA1F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3529264" y="4494894"/>
            <a:ext cx="5133473" cy="52631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400" i="0">
                <a:solidFill>
                  <a:srgbClr val="00806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Speaker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CAEEA74-ABCB-45B1-A352-71E9CCD670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09792" y="3306697"/>
            <a:ext cx="4772417" cy="1102291"/>
          </a:xfrm>
        </p:spPr>
        <p:txBody>
          <a:bodyPr anchor="b" anchorCtr="0">
            <a:normAutofit/>
          </a:bodyPr>
          <a:lstStyle>
            <a:lvl1pPr algn="ctr">
              <a:defRPr sz="3600">
                <a:solidFill>
                  <a:srgbClr val="003976"/>
                </a:solidFill>
              </a:defRPr>
            </a:lvl1pPr>
          </a:lstStyle>
          <a:p>
            <a:r>
              <a:rPr lang="en-US" noProof="0" dirty="0"/>
              <a:t>Session Title</a:t>
            </a:r>
          </a:p>
        </p:txBody>
      </p:sp>
    </p:spTree>
    <p:extLst>
      <p:ext uri="{BB962C8B-B14F-4D97-AF65-F5344CB8AC3E}">
        <p14:creationId xmlns:p14="http://schemas.microsoft.com/office/powerpoint/2010/main" val="18555914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5235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,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98657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16088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79289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2974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90661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33868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19443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01169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3250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303A5BDC-BF92-4A20-9C94-02EF8D0D0E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3275" y="5648323"/>
            <a:ext cx="1958432" cy="660402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11CD7222-ED11-4A0C-8BE2-CB3B681BE72A}"/>
              </a:ext>
            </a:extLst>
          </p:cNvPr>
          <p:cNvSpPr txBox="1">
            <a:spLocks/>
          </p:cNvSpPr>
          <p:nvPr userDrawn="1"/>
        </p:nvSpPr>
        <p:spPr>
          <a:xfrm>
            <a:off x="753397" y="6352066"/>
            <a:ext cx="5610356" cy="5059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i="0" kern="1200">
                <a:solidFill>
                  <a:srgbClr val="00806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00806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0806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00806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00806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/>
              <a:t>wifi password: BRAYNTaxIncentives</a:t>
            </a:r>
          </a:p>
        </p:txBody>
      </p:sp>
    </p:spTree>
    <p:extLst>
      <p:ext uri="{BB962C8B-B14F-4D97-AF65-F5344CB8AC3E}">
        <p14:creationId xmlns:p14="http://schemas.microsoft.com/office/powerpoint/2010/main" val="40254781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0512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51268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11915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02089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93815F-F490-4307-9E87-AAF436C71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E458-E7C2-4395-B75D-476A174CEE4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187504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93815F-F490-4307-9E87-AAF436C71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E458-E7C2-4395-B75D-476A174CEE4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060815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98604B-E739-4608-A505-18C0674AB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E458-E7C2-4395-B75D-476A174CEE4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79521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Title,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F0F4E3-5500-460C-AB20-C7CE0A3FB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E458-E7C2-4395-B75D-476A174CEE45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EDFCD21-B871-4944-9E6C-ABFDA63AC6FD}"/>
              </a:ext>
            </a:extLst>
          </p:cNvPr>
          <p:cNvSpPr/>
          <p:nvPr userDrawn="1"/>
        </p:nvSpPr>
        <p:spPr>
          <a:xfrm>
            <a:off x="11066240" y="5998544"/>
            <a:ext cx="320040" cy="320040"/>
          </a:xfrm>
          <a:prstGeom prst="ellipse">
            <a:avLst/>
          </a:prstGeom>
          <a:noFill/>
          <a:ln w="6350"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DEFF4D05-E958-4AB3-85C6-CEBC78E87B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3275" y="5668343"/>
            <a:ext cx="1958432" cy="66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821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CCF696-3C50-45B5-BF9E-733C5D210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470E458-E7C2-4395-B75D-476A174CEE45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D0DD7A6-4E62-41D2-9037-F6ADD1C3BF56}"/>
              </a:ext>
            </a:extLst>
          </p:cNvPr>
          <p:cNvSpPr/>
          <p:nvPr userDrawn="1"/>
        </p:nvSpPr>
        <p:spPr>
          <a:xfrm>
            <a:off x="11066240" y="5998544"/>
            <a:ext cx="320040" cy="320040"/>
          </a:xfrm>
          <a:prstGeom prst="ellipse">
            <a:avLst/>
          </a:prstGeom>
          <a:noFill/>
          <a:ln w="63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049A5280-EA12-4329-A19B-467B129247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5720" y="5648323"/>
            <a:ext cx="1958432" cy="66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842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7FE2BF-F092-4959-8655-90D829347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E458-E7C2-4395-B75D-476A174CEE45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29" name="Picture 28" descr="A close up of a sign&#10;&#10;Description automatically generated">
            <a:extLst>
              <a:ext uri="{FF2B5EF4-FFF2-40B4-BE49-F238E27FC236}">
                <a16:creationId xmlns:a16="http://schemas.microsoft.com/office/drawing/2014/main" id="{C17FB37C-6EEA-41FA-AE38-C3D5A3095B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0563" y="5601188"/>
            <a:ext cx="1958432" cy="66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596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mput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4BA84065-FBFB-40C1-AF17-93C788C00B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9990" y="5601188"/>
            <a:ext cx="1958432" cy="66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46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ody of water with a mountain in the background&#10;&#10;Description automatically generated">
            <a:extLst>
              <a:ext uri="{FF2B5EF4-FFF2-40B4-BE49-F238E27FC236}">
                <a16:creationId xmlns:a16="http://schemas.microsoft.com/office/drawing/2014/main" id="{8F4E395B-03B3-489C-A3F1-AB5BA48B16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2191999" cy="6857999"/>
          </a:xfrm>
          <a:prstGeom prst="rect">
            <a:avLst/>
          </a:prstGeom>
        </p:spPr>
      </p:pic>
      <p:sp>
        <p:nvSpPr>
          <p:cNvPr id="6" name="Rectangle 5" descr="Brush stroke mask">
            <a:extLst>
              <a:ext uri="{FF2B5EF4-FFF2-40B4-BE49-F238E27FC236}">
                <a16:creationId xmlns:a16="http://schemas.microsoft.com/office/drawing/2014/main" id="{711F6639-CBD0-4C8A-8EF9-F2CC36C9EF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>
              <a:fillRect l="-22" r="-2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041A2D-ABDE-480C-AB32-045C191398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6" y="4059533"/>
            <a:ext cx="10515600" cy="809566"/>
          </a:xfrm>
        </p:spPr>
        <p:txBody>
          <a:bodyPr/>
          <a:lstStyle>
            <a:lvl1pPr algn="ctr">
              <a:defRPr>
                <a:solidFill>
                  <a:srgbClr val="003976"/>
                </a:solidFill>
              </a:defRPr>
            </a:lvl1pPr>
          </a:lstStyle>
          <a:p>
            <a:r>
              <a:rPr lang="en-US" noProof="0" dirty="0"/>
              <a:t>Session Password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F94F75-329A-4132-BE8F-030145C97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E458-E7C2-4395-B75D-476A174CEE45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3648138-4C46-4CBA-BAE1-4631A0564817}"/>
              </a:ext>
            </a:extLst>
          </p:cNvPr>
          <p:cNvSpPr/>
          <p:nvPr userDrawn="1"/>
        </p:nvSpPr>
        <p:spPr>
          <a:xfrm>
            <a:off x="11066240" y="5998544"/>
            <a:ext cx="320040" cy="320040"/>
          </a:xfrm>
          <a:prstGeom prst="ellipse">
            <a:avLst/>
          </a:prstGeom>
          <a:noFill/>
          <a:ln w="6350"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68E6C031-0B7B-4A1F-B78B-87ACBE781CBE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400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23827E5-BBC8-407C-8683-18B54D1003FD}"/>
              </a:ext>
            </a:extLst>
          </p:cNvPr>
          <p:cNvCxnSpPr/>
          <p:nvPr userDrawn="1"/>
        </p:nvCxnSpPr>
        <p:spPr>
          <a:xfrm>
            <a:off x="3738000" y="4823455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Subtitle 2">
            <a:extLst>
              <a:ext uri="{FF2B5EF4-FFF2-40B4-BE49-F238E27FC236}">
                <a16:creationId xmlns:a16="http://schemas.microsoft.com/office/drawing/2014/main" id="{07FA0C7A-BDB4-41ED-8B06-85890DD70D92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838200" y="4901618"/>
            <a:ext cx="10515600" cy="52631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400" i="0">
                <a:solidFill>
                  <a:srgbClr val="00806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(must record password for CPE credits)</a:t>
            </a:r>
          </a:p>
        </p:txBody>
      </p:sp>
    </p:spTree>
    <p:extLst>
      <p:ext uri="{BB962C8B-B14F-4D97-AF65-F5344CB8AC3E}">
        <p14:creationId xmlns:p14="http://schemas.microsoft.com/office/powerpoint/2010/main" val="2245020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8543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EE8E21-DA8C-48C2-84A8-3E52CDB57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6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C391D3-C433-4A10-BCCB-AC8D646401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35D5E2-D6AF-47D7-B943-C9FAB666BA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2882" y="5976001"/>
            <a:ext cx="3667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F470E458-E7C2-4395-B75D-476A174CEE45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A0AC1CF-7888-4B0B-B751-F9C83F4B7C06}"/>
              </a:ext>
            </a:extLst>
          </p:cNvPr>
          <p:cNvSpPr/>
          <p:nvPr userDrawn="1"/>
        </p:nvSpPr>
        <p:spPr>
          <a:xfrm>
            <a:off x="11066240" y="5998544"/>
            <a:ext cx="320040" cy="320040"/>
          </a:xfrm>
          <a:prstGeom prst="ellipse">
            <a:avLst/>
          </a:prstGeom>
          <a:noFill/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54073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6" r:id="rId4"/>
    <p:sldLayoutId id="2147483657" r:id="rId5"/>
    <p:sldLayoutId id="2147483658" r:id="rId6"/>
    <p:sldLayoutId id="2147483659" r:id="rId7"/>
    <p:sldLayoutId id="2147483654" r:id="rId8"/>
    <p:sldLayoutId id="2147483652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6" r:id="rId25"/>
    <p:sldLayoutId id="2147483675" r:id="rId26"/>
    <p:sldLayoutId id="2147483677" r:id="rId27"/>
    <p:sldLayoutId id="2147483681" r:id="rId28"/>
    <p:sldLayoutId id="2147483680" r:id="rId29"/>
    <p:sldLayoutId id="2147483682" r:id="rId30"/>
    <p:sldLayoutId id="2147483683" r:id="rId31"/>
    <p:sldLayoutId id="2147483684" r:id="rId32"/>
    <p:sldLayoutId id="2147483685" r:id="rId33"/>
    <p:sldLayoutId id="2147483686" r:id="rId34"/>
    <p:sldLayoutId id="2147483687" r:id="rId35"/>
    <p:sldLayoutId id="2147483655" r:id="rId3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0397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00806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806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806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806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806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4">
          <p15:clr>
            <a:srgbClr val="F26B43"/>
          </p15:clr>
        </p15:guide>
        <p15:guide id="2" pos="7174">
          <p15:clr>
            <a:srgbClr val="F26B43"/>
          </p15:clr>
        </p15:guide>
        <p15:guide id="3" orient="horz" pos="3974">
          <p15:clr>
            <a:srgbClr val="F26B43"/>
          </p15:clr>
        </p15:guide>
        <p15:guide id="4" pos="50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42A8B4B-D39B-410E-ADD9-09075D8193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2020 CFMA Conference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2A5B7DB3-8E34-4C6E-B316-16FB09600D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WIFI Password: BRAYNTaxIncentives</a:t>
            </a:r>
          </a:p>
        </p:txBody>
      </p:sp>
    </p:spTree>
    <p:extLst>
      <p:ext uri="{BB962C8B-B14F-4D97-AF65-F5344CB8AC3E}">
        <p14:creationId xmlns:p14="http://schemas.microsoft.com/office/powerpoint/2010/main" val="2457492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9C25A8-B8DD-4EB6-91B0-C2BB5DA7F8D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042882" y="5976001"/>
            <a:ext cx="366756" cy="365125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0</a:t>
            </a:r>
            <a:fld id="{F470E458-E7C2-4395-B75D-476A174CEE45}" type="slidenum">
              <a:rPr lang="en-US" smtClean="0">
                <a:solidFill>
                  <a:srgbClr val="FFFFFF"/>
                </a:solidFill>
              </a:rPr>
              <a:pPr/>
              <a:t>10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095C6792-326B-BB4E-BD59-3FFD28E24AC8}"/>
              </a:ext>
            </a:extLst>
          </p:cNvPr>
          <p:cNvSpPr txBox="1">
            <a:spLocks/>
          </p:cNvSpPr>
          <p:nvPr/>
        </p:nvSpPr>
        <p:spPr>
          <a:xfrm>
            <a:off x="372937" y="214099"/>
            <a:ext cx="11446126" cy="544236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397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Captive Market Outlook</a:t>
            </a:r>
          </a:p>
        </p:txBody>
      </p:sp>
      <p:sp>
        <p:nvSpPr>
          <p:cNvPr id="4" name="Subtitle 8">
            <a:extLst>
              <a:ext uri="{FF2B5EF4-FFF2-40B4-BE49-F238E27FC236}">
                <a16:creationId xmlns:a16="http://schemas.microsoft.com/office/drawing/2014/main" id="{636FE549-FFBF-0741-A089-18DE6B259001}"/>
              </a:ext>
            </a:extLst>
          </p:cNvPr>
          <p:cNvSpPr txBox="1">
            <a:spLocks/>
          </p:cNvSpPr>
          <p:nvPr/>
        </p:nvSpPr>
        <p:spPr>
          <a:xfrm>
            <a:off x="524413" y="749415"/>
            <a:ext cx="11143173" cy="469114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806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80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80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80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80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Recent captive growth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FBBFF2-59CD-F149-A89D-DCB3CE4D9B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085" y="1185784"/>
            <a:ext cx="7683500" cy="3467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06CE3B-4115-4740-8D42-16DA1D78A3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3062" y="2165877"/>
            <a:ext cx="3556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827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9C25A8-B8DD-4EB6-91B0-C2BB5DA7F8D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042882" y="5976001"/>
            <a:ext cx="366756" cy="365125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0</a:t>
            </a:r>
            <a:fld id="{F470E458-E7C2-4395-B75D-476A174CEE45}" type="slidenum">
              <a:rPr lang="en-US" smtClean="0">
                <a:solidFill>
                  <a:srgbClr val="FFFFFF"/>
                </a:solidFill>
              </a:rPr>
              <a:pPr/>
              <a:t>11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095C6792-326B-BB4E-BD59-3FFD28E24AC8}"/>
              </a:ext>
            </a:extLst>
          </p:cNvPr>
          <p:cNvSpPr txBox="1">
            <a:spLocks/>
          </p:cNvSpPr>
          <p:nvPr/>
        </p:nvSpPr>
        <p:spPr>
          <a:xfrm>
            <a:off x="372937" y="214099"/>
            <a:ext cx="11446126" cy="544236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397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Captive Market Outlook</a:t>
            </a:r>
          </a:p>
        </p:txBody>
      </p:sp>
      <p:sp>
        <p:nvSpPr>
          <p:cNvPr id="4" name="Subtitle 8">
            <a:extLst>
              <a:ext uri="{FF2B5EF4-FFF2-40B4-BE49-F238E27FC236}">
                <a16:creationId xmlns:a16="http://schemas.microsoft.com/office/drawing/2014/main" id="{636FE549-FFBF-0741-A089-18DE6B259001}"/>
              </a:ext>
            </a:extLst>
          </p:cNvPr>
          <p:cNvSpPr txBox="1">
            <a:spLocks/>
          </p:cNvSpPr>
          <p:nvPr/>
        </p:nvSpPr>
        <p:spPr>
          <a:xfrm>
            <a:off x="524414" y="554545"/>
            <a:ext cx="4107547" cy="469114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806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80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80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80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80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b="1" dirty="0"/>
              <a:t>Small Captives</a:t>
            </a:r>
            <a:endParaRPr lang="en-US" dirty="0"/>
          </a:p>
          <a:p>
            <a:pPr lvl="1"/>
            <a:r>
              <a:rPr lang="en-US" dirty="0"/>
              <a:t>IRS rulings have caused activity in this space to drop considerably in recent years.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IRS has several high-profile court cases that brought negative attention.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Many companies have elected to avoid the scrutiny, despite having legitimate reasons for formation.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Continued scale back.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7" name="Subtitle 8">
            <a:extLst>
              <a:ext uri="{FF2B5EF4-FFF2-40B4-BE49-F238E27FC236}">
                <a16:creationId xmlns:a16="http://schemas.microsoft.com/office/drawing/2014/main" id="{9CCCAF1C-304F-BC46-B41E-4CD765710F54}"/>
              </a:ext>
            </a:extLst>
          </p:cNvPr>
          <p:cNvSpPr txBox="1">
            <a:spLocks/>
          </p:cNvSpPr>
          <p:nvPr/>
        </p:nvSpPr>
        <p:spPr>
          <a:xfrm>
            <a:off x="4199498" y="557045"/>
            <a:ext cx="4107547" cy="469114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806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80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80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80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80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b="1" dirty="0"/>
              <a:t>Property &amp; Casualty</a:t>
            </a:r>
            <a:endParaRPr lang="en-US" dirty="0"/>
          </a:p>
          <a:p>
            <a:pPr lvl="1"/>
            <a:r>
              <a:rPr lang="en-US" dirty="0"/>
              <a:t>Hardening markets are creating significant growth in new captive formations.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Hardening market, in particular the elimination of coverage has generated expansion of existing captives.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Expansion of state domiciles seeking to take advantage of growth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Expansion of coverage offerings as market contracts.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8" name="Subtitle 8">
            <a:extLst>
              <a:ext uri="{FF2B5EF4-FFF2-40B4-BE49-F238E27FC236}">
                <a16:creationId xmlns:a16="http://schemas.microsoft.com/office/drawing/2014/main" id="{B997CBFE-2A72-5F45-9BC3-30FD3FC30234}"/>
              </a:ext>
            </a:extLst>
          </p:cNvPr>
          <p:cNvSpPr txBox="1">
            <a:spLocks/>
          </p:cNvSpPr>
          <p:nvPr/>
        </p:nvSpPr>
        <p:spPr>
          <a:xfrm>
            <a:off x="7949532" y="559545"/>
            <a:ext cx="4107547" cy="469114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806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80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80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80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80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b="1" dirty="0"/>
              <a:t>Medical Stop Loss</a:t>
            </a:r>
            <a:endParaRPr lang="en-US" dirty="0"/>
          </a:p>
          <a:p>
            <a:pPr lvl="1"/>
            <a:r>
              <a:rPr lang="en-US" dirty="0"/>
              <a:t>Rising health care costs are creating greater interest for companies seeking to control their rates.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95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9C25A8-B8DD-4EB6-91B0-C2BB5DA7F8D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042882" y="5976001"/>
            <a:ext cx="366756" cy="365125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0</a:t>
            </a:r>
            <a:fld id="{F470E458-E7C2-4395-B75D-476A174CEE45}" type="slidenum">
              <a:rPr lang="en-US" smtClean="0">
                <a:solidFill>
                  <a:srgbClr val="FFFFFF"/>
                </a:solidFill>
              </a:rPr>
              <a:pPr/>
              <a:t>12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095C6792-326B-BB4E-BD59-3FFD28E24AC8}"/>
              </a:ext>
            </a:extLst>
          </p:cNvPr>
          <p:cNvSpPr txBox="1">
            <a:spLocks/>
          </p:cNvSpPr>
          <p:nvPr/>
        </p:nvSpPr>
        <p:spPr>
          <a:xfrm>
            <a:off x="372937" y="214099"/>
            <a:ext cx="11446126" cy="544236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397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Individual Factors for Captive Growth in a Hard Market</a:t>
            </a:r>
          </a:p>
        </p:txBody>
      </p:sp>
      <p:sp>
        <p:nvSpPr>
          <p:cNvPr id="4" name="Subtitle 8">
            <a:extLst>
              <a:ext uri="{FF2B5EF4-FFF2-40B4-BE49-F238E27FC236}">
                <a16:creationId xmlns:a16="http://schemas.microsoft.com/office/drawing/2014/main" id="{636FE549-FFBF-0741-A089-18DE6B259001}"/>
              </a:ext>
            </a:extLst>
          </p:cNvPr>
          <p:cNvSpPr txBox="1">
            <a:spLocks/>
          </p:cNvSpPr>
          <p:nvPr/>
        </p:nvSpPr>
        <p:spPr>
          <a:xfrm>
            <a:off x="524415" y="749415"/>
            <a:ext cx="5571586" cy="469114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806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80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80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80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80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b="1" dirty="0"/>
              <a:t>Cost Management</a:t>
            </a:r>
          </a:p>
          <a:p>
            <a:pPr lvl="2"/>
            <a:r>
              <a:rPr lang="en-US" dirty="0"/>
              <a:t>Control Insurance Costs</a:t>
            </a:r>
          </a:p>
          <a:p>
            <a:pPr lvl="3">
              <a:buFont typeface="Wingdings" pitchFamily="2" charset="2"/>
              <a:buChar char="ü"/>
            </a:pPr>
            <a:r>
              <a:rPr lang="en-US" sz="1400" dirty="0"/>
              <a:t>Captives can perform at lower expense ratios</a:t>
            </a:r>
          </a:p>
          <a:p>
            <a:pPr lvl="2"/>
            <a:r>
              <a:rPr lang="en-US" dirty="0"/>
              <a:t>Capture Underwriting Profit</a:t>
            </a:r>
          </a:p>
          <a:p>
            <a:pPr lvl="2"/>
            <a:r>
              <a:rPr lang="en-US" dirty="0"/>
              <a:t>Price Stability</a:t>
            </a:r>
          </a:p>
          <a:p>
            <a:pPr lvl="3">
              <a:buFont typeface="Wingdings" pitchFamily="2" charset="2"/>
              <a:buChar char="ü"/>
            </a:pPr>
            <a:r>
              <a:rPr lang="en-US" sz="1400" dirty="0"/>
              <a:t>Advantageous during hard markets</a:t>
            </a:r>
          </a:p>
          <a:p>
            <a:pPr marL="457200" lvl="1" indent="0">
              <a:buNone/>
            </a:pPr>
            <a:r>
              <a:rPr lang="en-US" b="1" dirty="0"/>
              <a:t>Cash Flow</a:t>
            </a:r>
          </a:p>
          <a:p>
            <a:pPr lvl="2"/>
            <a:r>
              <a:rPr lang="en-US" dirty="0"/>
              <a:t>Retention of Premiums</a:t>
            </a:r>
          </a:p>
          <a:p>
            <a:pPr lvl="2"/>
            <a:r>
              <a:rPr lang="en-US" dirty="0"/>
              <a:t>Tax Benefits</a:t>
            </a:r>
          </a:p>
          <a:p>
            <a:pPr lvl="2"/>
            <a:r>
              <a:rPr lang="en-US" dirty="0"/>
              <a:t>Capture of Investment Income</a:t>
            </a:r>
          </a:p>
          <a:p>
            <a:pPr lvl="2"/>
            <a:r>
              <a:rPr lang="en-US" dirty="0"/>
              <a:t>Creation of Profit Center</a:t>
            </a:r>
          </a:p>
          <a:p>
            <a:pPr marL="457200" lvl="1" indent="0">
              <a:buNone/>
            </a:pPr>
            <a:endParaRPr lang="en-US" b="1" dirty="0"/>
          </a:p>
          <a:p>
            <a:pPr marL="457200" lvl="1" indent="0">
              <a:buNone/>
            </a:pPr>
            <a:endParaRPr lang="en-US" b="1" dirty="0"/>
          </a:p>
          <a:p>
            <a:endParaRPr lang="en-US" dirty="0"/>
          </a:p>
        </p:txBody>
      </p:sp>
      <p:sp>
        <p:nvSpPr>
          <p:cNvPr id="6" name="Subtitle 8">
            <a:extLst>
              <a:ext uri="{FF2B5EF4-FFF2-40B4-BE49-F238E27FC236}">
                <a16:creationId xmlns:a16="http://schemas.microsoft.com/office/drawing/2014/main" id="{E0408D63-4745-7E4B-8871-E0D19ADE9785}"/>
              </a:ext>
            </a:extLst>
          </p:cNvPr>
          <p:cNvSpPr txBox="1">
            <a:spLocks/>
          </p:cNvSpPr>
          <p:nvPr/>
        </p:nvSpPr>
        <p:spPr>
          <a:xfrm>
            <a:off x="6028303" y="751914"/>
            <a:ext cx="5571586" cy="469114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806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80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80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80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80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b="1" dirty="0"/>
              <a:t>Insurance Coverage and Services</a:t>
            </a:r>
          </a:p>
          <a:p>
            <a:pPr lvl="2"/>
            <a:r>
              <a:rPr lang="en-US" dirty="0"/>
              <a:t>Unbundling of services and increased control</a:t>
            </a:r>
          </a:p>
          <a:p>
            <a:pPr lvl="3">
              <a:buFont typeface="Wingdings" pitchFamily="2" charset="2"/>
              <a:buChar char="ü"/>
            </a:pPr>
            <a:r>
              <a:rPr lang="en-US" sz="1400" dirty="0"/>
              <a:t>Claims handling &amp; risk control are two key elements</a:t>
            </a:r>
          </a:p>
          <a:p>
            <a:pPr lvl="2"/>
            <a:r>
              <a:rPr lang="en-US" dirty="0"/>
              <a:t>Expanded coverage, flexibility and capacity</a:t>
            </a:r>
          </a:p>
          <a:p>
            <a:pPr lvl="2"/>
            <a:r>
              <a:rPr lang="en-US" dirty="0"/>
              <a:t>Direct access to alternative markets, leveraging of group purchasing power</a:t>
            </a:r>
          </a:p>
          <a:p>
            <a:pPr marL="457200" lvl="1" indent="0">
              <a:buNone/>
            </a:pPr>
            <a:endParaRPr lang="en-US" b="1" dirty="0"/>
          </a:p>
          <a:p>
            <a:pPr marL="457200" lvl="1" indent="0">
              <a:buNone/>
            </a:pPr>
            <a:endParaRPr lang="en-US" b="1" dirty="0"/>
          </a:p>
          <a:p>
            <a:pPr marL="457200" lvl="1" indent="0">
              <a:buNone/>
            </a:pPr>
            <a:endParaRPr lang="en-US" b="1" dirty="0"/>
          </a:p>
          <a:p>
            <a:pPr marL="457200" lvl="1" indent="0">
              <a:buNone/>
            </a:pPr>
            <a:endParaRPr lang="en-US" b="1" dirty="0"/>
          </a:p>
          <a:p>
            <a:pPr marL="457200" lvl="1" indent="0">
              <a:buNone/>
            </a:pPr>
            <a:endParaRPr lang="en-US" b="1" dirty="0"/>
          </a:p>
          <a:p>
            <a:pPr marL="457200" lvl="1" indent="0">
              <a:buNone/>
            </a:pPr>
            <a:endParaRPr lang="en-US" b="1" dirty="0"/>
          </a:p>
          <a:p>
            <a:pPr marL="457200" lvl="1" indent="0">
              <a:buNone/>
            </a:pP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187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3D73B8-0159-4360-B763-76EC22663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0</a:t>
            </a:r>
            <a:fld id="{F470E458-E7C2-4395-B75D-476A174CEE45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A2ED7C9-90D1-4335-ACD1-D39A68D72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Password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F4871DB2-2AAA-4EB1-9E65-B34595535B48}"/>
              </a:ext>
            </a:extLst>
          </p:cNvPr>
          <p:cNvSpPr>
            <a:spLocks noGrp="1"/>
          </p:cNvSpPr>
          <p:nvPr>
            <p:ph type="subTitle" idx="15"/>
          </p:nvPr>
        </p:nvSpPr>
        <p:spPr/>
        <p:txBody>
          <a:bodyPr/>
          <a:lstStyle/>
          <a:p>
            <a:r>
              <a:rPr lang="en-US" dirty="0"/>
              <a:t>(Must record password for CPE credit)</a:t>
            </a:r>
          </a:p>
        </p:txBody>
      </p:sp>
    </p:spTree>
    <p:extLst>
      <p:ext uri="{BB962C8B-B14F-4D97-AF65-F5344CB8AC3E}">
        <p14:creationId xmlns:p14="http://schemas.microsoft.com/office/powerpoint/2010/main" val="1785038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779FCE8-C78E-4723-B68E-77327F9ACD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9792" y="3281530"/>
            <a:ext cx="4772417" cy="1102291"/>
          </a:xfrm>
        </p:spPr>
        <p:txBody>
          <a:bodyPr>
            <a:normAutofit fontScale="90000"/>
          </a:bodyPr>
          <a:lstStyle/>
          <a:p>
            <a:r>
              <a:rPr lang="en-US" dirty="0"/>
              <a:t>THE HARD MARKET IS HERE - WHY GROUP CAPTIVES SUCCEED IN THESE MARKET CONDITIONS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F78032-7158-4F74-BDAC-C1E06036B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E458-E7C2-4395-B75D-476A174CEE4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71D8A29A-3F08-4277-8505-BE0FA5C143FE}"/>
              </a:ext>
            </a:extLst>
          </p:cNvPr>
          <p:cNvSpPr>
            <a:spLocks noGrp="1"/>
          </p:cNvSpPr>
          <p:nvPr>
            <p:ph type="subTitle" idx="15"/>
          </p:nvPr>
        </p:nvSpPr>
        <p:spPr>
          <a:xfrm>
            <a:off x="3529264" y="4494894"/>
            <a:ext cx="5133473" cy="526312"/>
          </a:xfrm>
        </p:spPr>
        <p:txBody>
          <a:bodyPr/>
          <a:lstStyle/>
          <a:p>
            <a:r>
              <a:rPr lang="en-US" dirty="0"/>
              <a:t>Jason Oswald ACI, ARM, CRIS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AD5F2E-BF27-8F41-89B4-4952C5331F1D}"/>
              </a:ext>
            </a:extLst>
          </p:cNvPr>
          <p:cNvSpPr txBox="1"/>
          <p:nvPr/>
        </p:nvSpPr>
        <p:spPr>
          <a:xfrm>
            <a:off x="5013434" y="20074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228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9C25A8-B8DD-4EB6-91B0-C2BB5DA7F8D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042882" y="5976001"/>
            <a:ext cx="366756" cy="365125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0</a:t>
            </a:r>
            <a:fld id="{F470E458-E7C2-4395-B75D-476A174CEE45}" type="slidenum">
              <a:rPr lang="en-US" smtClean="0">
                <a:solidFill>
                  <a:srgbClr val="FFFFFF"/>
                </a:solidFill>
              </a:rPr>
              <a:pPr/>
              <a:t>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095C6792-326B-BB4E-BD59-3FFD28E24AC8}"/>
              </a:ext>
            </a:extLst>
          </p:cNvPr>
          <p:cNvSpPr txBox="1">
            <a:spLocks/>
          </p:cNvSpPr>
          <p:nvPr/>
        </p:nvSpPr>
        <p:spPr>
          <a:xfrm>
            <a:off x="372937" y="214099"/>
            <a:ext cx="11446126" cy="544236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397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4" name="Subtitle 8">
            <a:extLst>
              <a:ext uri="{FF2B5EF4-FFF2-40B4-BE49-F238E27FC236}">
                <a16:creationId xmlns:a16="http://schemas.microsoft.com/office/drawing/2014/main" id="{636FE549-FFBF-0741-A089-18DE6B259001}"/>
              </a:ext>
            </a:extLst>
          </p:cNvPr>
          <p:cNvSpPr txBox="1">
            <a:spLocks/>
          </p:cNvSpPr>
          <p:nvPr/>
        </p:nvSpPr>
        <p:spPr>
          <a:xfrm>
            <a:off x="524413" y="749415"/>
            <a:ext cx="11143173" cy="469114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806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80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80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80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80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Review of the industry loss drivers that are impacting the overall market pricing, coverages and structures</a:t>
            </a:r>
          </a:p>
          <a:p>
            <a:r>
              <a:rPr lang="en-US" dirty="0"/>
              <a:t>Review the captive market outlook</a:t>
            </a:r>
          </a:p>
          <a:p>
            <a:r>
              <a:rPr lang="en-US" dirty="0"/>
              <a:t>What is a group captive?</a:t>
            </a:r>
          </a:p>
          <a:p>
            <a:r>
              <a:rPr lang="en-US" dirty="0"/>
              <a:t>Discuss the benefits of a group captive program and the value add in a hardening market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718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9C25A8-B8DD-4EB6-91B0-C2BB5DA7F8D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042882" y="5976001"/>
            <a:ext cx="366756" cy="365125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0</a:t>
            </a:r>
            <a:fld id="{F470E458-E7C2-4395-B75D-476A174CEE45}" type="slidenum">
              <a:rPr lang="en-US" smtClean="0">
                <a:solidFill>
                  <a:srgbClr val="FFFFFF"/>
                </a:solidFill>
              </a:rPr>
              <a:pPr/>
              <a:t>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095C6792-326B-BB4E-BD59-3FFD28E24AC8}"/>
              </a:ext>
            </a:extLst>
          </p:cNvPr>
          <p:cNvSpPr txBox="1">
            <a:spLocks/>
          </p:cNvSpPr>
          <p:nvPr/>
        </p:nvSpPr>
        <p:spPr>
          <a:xfrm>
            <a:off x="372937" y="214099"/>
            <a:ext cx="11446126" cy="544236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397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The Hard Market</a:t>
            </a:r>
          </a:p>
        </p:txBody>
      </p:sp>
      <p:sp>
        <p:nvSpPr>
          <p:cNvPr id="4" name="Subtitle 8">
            <a:extLst>
              <a:ext uri="{FF2B5EF4-FFF2-40B4-BE49-F238E27FC236}">
                <a16:creationId xmlns:a16="http://schemas.microsoft.com/office/drawing/2014/main" id="{636FE549-FFBF-0741-A089-18DE6B259001}"/>
              </a:ext>
            </a:extLst>
          </p:cNvPr>
          <p:cNvSpPr txBox="1">
            <a:spLocks/>
          </p:cNvSpPr>
          <p:nvPr/>
        </p:nvSpPr>
        <p:spPr>
          <a:xfrm>
            <a:off x="524413" y="749415"/>
            <a:ext cx="11143173" cy="469114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806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80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80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80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80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 general, we have experienced our 11th consecutive quarter of increased premium pricing (all account sizes and industries).</a:t>
            </a:r>
          </a:p>
          <a:p>
            <a:r>
              <a:rPr lang="en-US" dirty="0"/>
              <a:t>All lines of business, including Workers Compensation, experienced slight-to-significant premium increases.</a:t>
            </a:r>
          </a:p>
          <a:p>
            <a:pPr lvl="1"/>
            <a:r>
              <a:rPr lang="en-US" dirty="0"/>
              <a:t>The Workers’ Compensation increase becomes the first increase in the past 21 quarters.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5" name="Picture 1" descr="page3image3958794656">
            <a:extLst>
              <a:ext uri="{FF2B5EF4-FFF2-40B4-BE49-F238E27FC236}">
                <a16:creationId xmlns:a16="http://schemas.microsoft.com/office/drawing/2014/main" id="{B3CC394C-3CAC-F54F-B5BB-D7105C0BE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79" y="2514481"/>
            <a:ext cx="10014103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331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9C25A8-B8DD-4EB6-91B0-C2BB5DA7F8D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042882" y="5976001"/>
            <a:ext cx="366756" cy="365125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0</a:t>
            </a:r>
            <a:fld id="{F470E458-E7C2-4395-B75D-476A174CEE45}" type="slidenum">
              <a:rPr lang="en-US" smtClean="0">
                <a:solidFill>
                  <a:srgbClr val="FFFFFF"/>
                </a:solidFill>
              </a:rPr>
              <a:pPr/>
              <a:t>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095C6792-326B-BB4E-BD59-3FFD28E24AC8}"/>
              </a:ext>
            </a:extLst>
          </p:cNvPr>
          <p:cNvSpPr txBox="1">
            <a:spLocks/>
          </p:cNvSpPr>
          <p:nvPr/>
        </p:nvSpPr>
        <p:spPr>
          <a:xfrm>
            <a:off x="372937" y="214099"/>
            <a:ext cx="11446126" cy="544236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397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The Hard Market – Commercial Auto</a:t>
            </a:r>
          </a:p>
        </p:txBody>
      </p:sp>
      <p:sp>
        <p:nvSpPr>
          <p:cNvPr id="4" name="Subtitle 8">
            <a:extLst>
              <a:ext uri="{FF2B5EF4-FFF2-40B4-BE49-F238E27FC236}">
                <a16:creationId xmlns:a16="http://schemas.microsoft.com/office/drawing/2014/main" id="{636FE549-FFBF-0741-A089-18DE6B259001}"/>
              </a:ext>
            </a:extLst>
          </p:cNvPr>
          <p:cNvSpPr txBox="1">
            <a:spLocks/>
          </p:cNvSpPr>
          <p:nvPr/>
        </p:nvSpPr>
        <p:spPr>
          <a:xfrm>
            <a:off x="524413" y="749415"/>
            <a:ext cx="11143173" cy="469114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806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80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80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80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80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Commercial Auto recorded an average premium increase of </a:t>
            </a:r>
            <a:r>
              <a:rPr lang="en-US" b="1" dirty="0"/>
              <a:t>9.6% </a:t>
            </a:r>
            <a:r>
              <a:rPr lang="en-US" dirty="0"/>
              <a:t>in Q2 2020, the </a:t>
            </a:r>
            <a:r>
              <a:rPr lang="en-US" b="1" dirty="0"/>
              <a:t>36th consecutive quarter </a:t>
            </a:r>
            <a:r>
              <a:rPr lang="en-US" dirty="0"/>
              <a:t>of increased premium pricing. </a:t>
            </a:r>
          </a:p>
          <a:p>
            <a:pPr lvl="1"/>
            <a:r>
              <a:rPr lang="en-US" dirty="0"/>
              <a:t>Density and miles driven have been increasing over this period of time</a:t>
            </a:r>
          </a:p>
          <a:p>
            <a:pPr lvl="1"/>
            <a:r>
              <a:rPr lang="en-US" dirty="0"/>
              <a:t>Distracted driving continues to influence results</a:t>
            </a:r>
          </a:p>
          <a:p>
            <a:pPr lvl="1"/>
            <a:r>
              <a:rPr lang="en-US" dirty="0"/>
              <a:t>Increased social inflation – increase in the number of nuclear / vertical verdicts</a:t>
            </a:r>
          </a:p>
          <a:p>
            <a:pPr lvl="2"/>
            <a:r>
              <a:rPr lang="en-US" dirty="0"/>
              <a:t>Impact goes beyond the primary auto coverage and into the umbrella / excess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8"/>
            <a:r>
              <a:rPr lang="en-US" sz="1000" dirty="0">
                <a:solidFill>
                  <a:schemeClr val="bg1">
                    <a:lumMod val="10000"/>
                  </a:schemeClr>
                </a:solidFill>
              </a:rPr>
              <a:t>SOURCE: Council of Insurance Agents &amp; Brokers Commercial Property/Casualty Market Report Q2 2020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A498A0-FB86-164E-95F4-01D83B7776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415" y="2775477"/>
            <a:ext cx="6277968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578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9C25A8-B8DD-4EB6-91B0-C2BB5DA7F8D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042882" y="5976001"/>
            <a:ext cx="366756" cy="365125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0</a:t>
            </a:r>
            <a:fld id="{F470E458-E7C2-4395-B75D-476A174CEE45}" type="slidenum">
              <a:rPr lang="en-US" smtClean="0">
                <a:solidFill>
                  <a:srgbClr val="FFFFFF"/>
                </a:solidFill>
              </a:rPr>
              <a:pPr/>
              <a:t>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095C6792-326B-BB4E-BD59-3FFD28E24AC8}"/>
              </a:ext>
            </a:extLst>
          </p:cNvPr>
          <p:cNvSpPr txBox="1">
            <a:spLocks/>
          </p:cNvSpPr>
          <p:nvPr/>
        </p:nvSpPr>
        <p:spPr>
          <a:xfrm>
            <a:off x="372937" y="214099"/>
            <a:ext cx="11446126" cy="544236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397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The Hard Market – Commercial Auto</a:t>
            </a:r>
          </a:p>
        </p:txBody>
      </p:sp>
      <p:sp>
        <p:nvSpPr>
          <p:cNvPr id="4" name="Subtitle 8">
            <a:extLst>
              <a:ext uri="{FF2B5EF4-FFF2-40B4-BE49-F238E27FC236}">
                <a16:creationId xmlns:a16="http://schemas.microsoft.com/office/drawing/2014/main" id="{636FE549-FFBF-0741-A089-18DE6B259001}"/>
              </a:ext>
            </a:extLst>
          </p:cNvPr>
          <p:cNvSpPr txBox="1">
            <a:spLocks/>
          </p:cNvSpPr>
          <p:nvPr/>
        </p:nvSpPr>
        <p:spPr>
          <a:xfrm>
            <a:off x="524413" y="749415"/>
            <a:ext cx="11143173" cy="469114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806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80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80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80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80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Marks the </a:t>
            </a:r>
            <a:r>
              <a:rPr lang="en-US" b="1" dirty="0"/>
              <a:t>9</a:t>
            </a:r>
            <a:r>
              <a:rPr lang="en-US" b="1" baseline="30000" dirty="0"/>
              <a:t>th</a:t>
            </a:r>
            <a:r>
              <a:rPr lang="en-US" b="1" dirty="0"/>
              <a:t> consecutive year</a:t>
            </a:r>
            <a:r>
              <a:rPr lang="en-US" dirty="0"/>
              <a:t> that the combined ratio has exceeded the 100% threshold despite rate increases spanning 36 consecutive quarters.</a:t>
            </a:r>
          </a:p>
          <a:p>
            <a:pPr lvl="1"/>
            <a:r>
              <a:rPr lang="en-US" dirty="0"/>
              <a:t>REMINDER: Commercial Auto recorded an average premium increase of </a:t>
            </a:r>
            <a:r>
              <a:rPr lang="en-US" b="1" dirty="0"/>
              <a:t>9.6% </a:t>
            </a:r>
            <a:r>
              <a:rPr lang="en-US" dirty="0"/>
              <a:t>in Q2 2020, the </a:t>
            </a:r>
            <a:r>
              <a:rPr lang="en-US" b="1" dirty="0"/>
              <a:t>36th consecutive quarter </a:t>
            </a:r>
            <a:r>
              <a:rPr lang="en-US" dirty="0"/>
              <a:t>of increased premium pricing. </a:t>
            </a:r>
          </a:p>
          <a:p>
            <a:pPr lvl="1"/>
            <a:endParaRPr lang="en-US" dirty="0"/>
          </a:p>
          <a:p>
            <a:pPr lvl="8"/>
            <a:endParaRPr lang="en-US" sz="1000" dirty="0">
              <a:solidFill>
                <a:schemeClr val="bg1">
                  <a:lumMod val="10000"/>
                </a:schemeClr>
              </a:solidFill>
            </a:endParaRPr>
          </a:p>
          <a:p>
            <a:pPr lvl="8"/>
            <a:endParaRPr lang="en-US" sz="1000" dirty="0">
              <a:solidFill>
                <a:schemeClr val="bg1">
                  <a:lumMod val="10000"/>
                </a:schemeClr>
              </a:solidFill>
            </a:endParaRPr>
          </a:p>
          <a:p>
            <a:pPr lvl="8"/>
            <a:endParaRPr lang="en-US" sz="1000" dirty="0">
              <a:solidFill>
                <a:schemeClr val="bg1">
                  <a:lumMod val="10000"/>
                </a:schemeClr>
              </a:solidFill>
            </a:endParaRPr>
          </a:p>
          <a:p>
            <a:pPr lvl="8"/>
            <a:endParaRPr lang="en-US" sz="1000" dirty="0">
              <a:solidFill>
                <a:schemeClr val="bg1">
                  <a:lumMod val="10000"/>
                </a:schemeClr>
              </a:solidFill>
            </a:endParaRPr>
          </a:p>
          <a:p>
            <a:pPr lvl="8"/>
            <a:endParaRPr lang="en-US" sz="1000" dirty="0">
              <a:solidFill>
                <a:schemeClr val="bg1">
                  <a:lumMod val="10000"/>
                </a:schemeClr>
              </a:solidFill>
            </a:endParaRPr>
          </a:p>
          <a:p>
            <a:pPr lvl="8"/>
            <a:endParaRPr lang="en-US" sz="1000" dirty="0">
              <a:solidFill>
                <a:schemeClr val="bg1">
                  <a:lumMod val="10000"/>
                </a:schemeClr>
              </a:solidFill>
            </a:endParaRPr>
          </a:p>
          <a:p>
            <a:pPr lvl="1"/>
            <a:r>
              <a:rPr lang="en-US" sz="1200" dirty="0">
                <a:solidFill>
                  <a:schemeClr val="bg1">
                    <a:lumMod val="10000"/>
                  </a:schemeClr>
                </a:solidFill>
              </a:rPr>
              <a:t>SOURCE: NAIC US Property &amp; Casualty and Title Insurance Industries 2019 Full Year Results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2CB089-F3C5-AD47-A16F-5DB04C15DA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4870"/>
          <a:stretch/>
        </p:blipFill>
        <p:spPr>
          <a:xfrm>
            <a:off x="745840" y="2076745"/>
            <a:ext cx="11073222" cy="7582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60B35C-8EA3-D443-A42F-98FE4C6D6F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9346"/>
          <a:stretch/>
        </p:blipFill>
        <p:spPr>
          <a:xfrm>
            <a:off x="743677" y="2835046"/>
            <a:ext cx="11073222" cy="62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505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9C25A8-B8DD-4EB6-91B0-C2BB5DA7F8D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042882" y="5976001"/>
            <a:ext cx="366756" cy="365125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0</a:t>
            </a:r>
            <a:fld id="{F470E458-E7C2-4395-B75D-476A174CEE45}" type="slidenum">
              <a:rPr lang="en-US" smtClean="0">
                <a:solidFill>
                  <a:srgbClr val="FFFFFF"/>
                </a:solidFill>
              </a:rPr>
              <a:pPr/>
              <a:t>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095C6792-326B-BB4E-BD59-3FFD28E24AC8}"/>
              </a:ext>
            </a:extLst>
          </p:cNvPr>
          <p:cNvSpPr txBox="1">
            <a:spLocks/>
          </p:cNvSpPr>
          <p:nvPr/>
        </p:nvSpPr>
        <p:spPr>
          <a:xfrm>
            <a:off x="372937" y="214099"/>
            <a:ext cx="11446126" cy="544236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397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The Hard Market – Umbrella / Excess</a:t>
            </a:r>
          </a:p>
        </p:txBody>
      </p:sp>
      <p:sp>
        <p:nvSpPr>
          <p:cNvPr id="4" name="Subtitle 8">
            <a:extLst>
              <a:ext uri="{FF2B5EF4-FFF2-40B4-BE49-F238E27FC236}">
                <a16:creationId xmlns:a16="http://schemas.microsoft.com/office/drawing/2014/main" id="{636FE549-FFBF-0741-A089-18DE6B259001}"/>
              </a:ext>
            </a:extLst>
          </p:cNvPr>
          <p:cNvSpPr txBox="1">
            <a:spLocks/>
          </p:cNvSpPr>
          <p:nvPr/>
        </p:nvSpPr>
        <p:spPr>
          <a:xfrm>
            <a:off x="524413" y="749415"/>
            <a:ext cx="11143173" cy="469114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806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80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80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80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80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As previously mentioned, the Commercial Auto is heavily impacting the rise in umbrella pricing.</a:t>
            </a:r>
          </a:p>
          <a:p>
            <a:pPr lvl="1"/>
            <a:r>
              <a:rPr lang="en-US" dirty="0"/>
              <a:t>Secondarily, General Liability policies have also had an increasing influence on results.</a:t>
            </a:r>
          </a:p>
          <a:p>
            <a:r>
              <a:rPr lang="en-US" dirty="0"/>
              <a:t>Beyond pricing increases, carriers are also taking the following actions:</a:t>
            </a:r>
          </a:p>
          <a:p>
            <a:pPr lvl="1"/>
            <a:r>
              <a:rPr lang="en-US" dirty="0"/>
              <a:t>Capacity reduction</a:t>
            </a:r>
          </a:p>
          <a:p>
            <a:pPr lvl="2"/>
            <a:r>
              <a:rPr lang="en-US" dirty="0"/>
              <a:t>Fewer want the lead position</a:t>
            </a:r>
          </a:p>
          <a:p>
            <a:pPr lvl="2"/>
            <a:r>
              <a:rPr lang="en-US" dirty="0"/>
              <a:t>Movement toward attaching over a $2m / $4m or even a $5m / $10m structure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8"/>
            <a:r>
              <a:rPr lang="en-US" sz="1000" dirty="0">
                <a:solidFill>
                  <a:schemeClr val="bg1">
                    <a:lumMod val="10000"/>
                  </a:schemeClr>
                </a:solidFill>
              </a:rPr>
              <a:t>SOURCE: Council of Insurance Agents &amp; Brokers Commercial Property/Casualty Market Report Q2 2020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A51B1F-C28F-F94C-B0C2-A5DA76A851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7262" y="2910387"/>
            <a:ext cx="6501033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237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9C25A8-B8DD-4EB6-91B0-C2BB5DA7F8D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042882" y="5976001"/>
            <a:ext cx="366756" cy="365125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0</a:t>
            </a:r>
            <a:fld id="{F470E458-E7C2-4395-B75D-476A174CEE45}" type="slidenum">
              <a:rPr lang="en-US" smtClean="0">
                <a:solidFill>
                  <a:srgbClr val="FFFFFF"/>
                </a:solidFill>
              </a:rPr>
              <a:pPr/>
              <a:t>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095C6792-326B-BB4E-BD59-3FFD28E24AC8}"/>
              </a:ext>
            </a:extLst>
          </p:cNvPr>
          <p:cNvSpPr txBox="1">
            <a:spLocks/>
          </p:cNvSpPr>
          <p:nvPr/>
        </p:nvSpPr>
        <p:spPr>
          <a:xfrm>
            <a:off x="372937" y="214099"/>
            <a:ext cx="11446126" cy="544236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397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The Hard Market – Long-term View</a:t>
            </a:r>
          </a:p>
        </p:txBody>
      </p:sp>
      <p:sp>
        <p:nvSpPr>
          <p:cNvPr id="4" name="Subtitle 8">
            <a:extLst>
              <a:ext uri="{FF2B5EF4-FFF2-40B4-BE49-F238E27FC236}">
                <a16:creationId xmlns:a16="http://schemas.microsoft.com/office/drawing/2014/main" id="{636FE549-FFBF-0741-A089-18DE6B259001}"/>
              </a:ext>
            </a:extLst>
          </p:cNvPr>
          <p:cNvSpPr txBox="1">
            <a:spLocks/>
          </p:cNvSpPr>
          <p:nvPr/>
        </p:nvSpPr>
        <p:spPr>
          <a:xfrm>
            <a:off x="524413" y="749415"/>
            <a:ext cx="11143173" cy="469114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806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80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80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80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80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Most hard markets last between 2-10 years. </a:t>
            </a:r>
          </a:p>
          <a:p>
            <a:r>
              <a:rPr lang="en-US" dirty="0"/>
              <a:t>Key items for to monitor in the short term include:</a:t>
            </a:r>
          </a:p>
          <a:p>
            <a:pPr lvl="1"/>
            <a:r>
              <a:rPr lang="en-US" dirty="0"/>
              <a:t>Combined Ratio improvement</a:t>
            </a:r>
          </a:p>
          <a:p>
            <a:pPr lvl="1"/>
            <a:r>
              <a:rPr lang="en-US" dirty="0"/>
              <a:t>Rate filings </a:t>
            </a:r>
          </a:p>
          <a:p>
            <a:pPr lvl="1"/>
            <a:r>
              <a:rPr lang="en-US" dirty="0"/>
              <a:t>Investment income</a:t>
            </a:r>
          </a:p>
          <a:p>
            <a:pPr lvl="1"/>
            <a:r>
              <a:rPr lang="en-US" dirty="0"/>
              <a:t>Impacts of Covid 19</a:t>
            </a:r>
          </a:p>
          <a:p>
            <a:pPr lvl="2"/>
            <a:r>
              <a:rPr lang="en-US" dirty="0"/>
              <a:t>Revenue / payroll impacts</a:t>
            </a:r>
          </a:p>
          <a:p>
            <a:pPr lvl="2"/>
            <a:r>
              <a:rPr lang="en-US" dirty="0"/>
              <a:t>Legal battles </a:t>
            </a:r>
          </a:p>
          <a:p>
            <a:pPr lvl="2"/>
            <a:r>
              <a:rPr lang="en-US" dirty="0"/>
              <a:t>Coverages, in particular exclusions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706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9C25A8-B8DD-4EB6-91B0-C2BB5DA7F8D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042882" y="5976001"/>
            <a:ext cx="366756" cy="365125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0</a:t>
            </a:r>
            <a:fld id="{F470E458-E7C2-4395-B75D-476A174CEE45}" type="slidenum">
              <a:rPr lang="en-US" smtClean="0">
                <a:solidFill>
                  <a:srgbClr val="FFFFFF"/>
                </a:solidFill>
              </a:rPr>
              <a:pPr/>
              <a:t>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095C6792-326B-BB4E-BD59-3FFD28E24AC8}"/>
              </a:ext>
            </a:extLst>
          </p:cNvPr>
          <p:cNvSpPr txBox="1">
            <a:spLocks/>
          </p:cNvSpPr>
          <p:nvPr/>
        </p:nvSpPr>
        <p:spPr>
          <a:xfrm>
            <a:off x="372937" y="214099"/>
            <a:ext cx="11446126" cy="544236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397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Captive Introduction</a:t>
            </a:r>
          </a:p>
        </p:txBody>
      </p:sp>
      <p:sp>
        <p:nvSpPr>
          <p:cNvPr id="4" name="Subtitle 8">
            <a:extLst>
              <a:ext uri="{FF2B5EF4-FFF2-40B4-BE49-F238E27FC236}">
                <a16:creationId xmlns:a16="http://schemas.microsoft.com/office/drawing/2014/main" id="{636FE549-FFBF-0741-A089-18DE6B259001}"/>
              </a:ext>
            </a:extLst>
          </p:cNvPr>
          <p:cNvSpPr txBox="1">
            <a:spLocks/>
          </p:cNvSpPr>
          <p:nvPr/>
        </p:nvSpPr>
        <p:spPr>
          <a:xfrm>
            <a:off x="524414" y="749415"/>
            <a:ext cx="11294649" cy="469114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806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806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806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806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80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b="1" dirty="0"/>
              <a:t>Captives became an alternative risk transfer mechanism in the late 60s as a result of hard markets that were the result of:</a:t>
            </a:r>
          </a:p>
          <a:p>
            <a:pPr lvl="2"/>
            <a:r>
              <a:rPr lang="en-US" dirty="0"/>
              <a:t>Poor insurance industry results</a:t>
            </a:r>
          </a:p>
          <a:p>
            <a:pPr lvl="2"/>
            <a:r>
              <a:rPr lang="en-US" dirty="0"/>
              <a:t>Increased premiums and higher retentions</a:t>
            </a:r>
          </a:p>
          <a:p>
            <a:pPr lvl="2"/>
            <a:r>
              <a:rPr lang="en-US" dirty="0"/>
              <a:t>Reduced coverage offerings</a:t>
            </a:r>
          </a:p>
          <a:p>
            <a:pPr marL="457200" lvl="1" indent="0">
              <a:buNone/>
            </a:pPr>
            <a:endParaRPr lang="en-US" b="1" dirty="0"/>
          </a:p>
          <a:p>
            <a:pPr marL="457200" lvl="1" indent="0">
              <a:buNone/>
            </a:pPr>
            <a:r>
              <a:rPr lang="en-US" b="1" dirty="0"/>
              <a:t>A captive is a special purpose legal entity which is licensed as an insurer, and is established primarily to insure a proportion of the risks of the shareholders, often a corporate parent, group or association. </a:t>
            </a:r>
          </a:p>
          <a:p>
            <a:pPr marL="457200" lvl="1" indent="0">
              <a:buNone/>
            </a:pPr>
            <a:endParaRPr lang="en-US" b="1" dirty="0"/>
          </a:p>
          <a:p>
            <a:pPr marL="457200" lvl="1" indent="0">
              <a:buNone/>
            </a:pPr>
            <a:r>
              <a:rPr lang="en-US" b="1" dirty="0"/>
              <a:t>Creates a long-term solution to insurance requirements, while establishing a mechanism to fully capitalize on the many benefits </a:t>
            </a:r>
          </a:p>
          <a:p>
            <a:pPr marL="457200" lvl="1" indent="0">
              <a:buNone/>
            </a:pPr>
            <a:endParaRPr lang="en-US" b="1" dirty="0"/>
          </a:p>
          <a:p>
            <a:pPr marL="457200" lvl="1" indent="0">
              <a:buNone/>
            </a:pPr>
            <a:endParaRPr lang="en-US" b="1" dirty="0"/>
          </a:p>
          <a:p>
            <a:pPr marL="457200" lvl="1" indent="0">
              <a:buNone/>
            </a:pPr>
            <a:endParaRPr lang="en-US" b="1" dirty="0"/>
          </a:p>
          <a:p>
            <a:pPr marL="457200" lvl="1" indent="0">
              <a:buNone/>
            </a:pPr>
            <a:endParaRPr lang="en-US" b="1" dirty="0"/>
          </a:p>
          <a:p>
            <a:pPr marL="457200" lvl="1" indent="0">
              <a:buNone/>
            </a:pPr>
            <a:endParaRPr lang="en-US" b="1" dirty="0"/>
          </a:p>
          <a:p>
            <a:pPr marL="457200" lvl="1" indent="0">
              <a:buNone/>
            </a:pPr>
            <a:endParaRPr lang="en-US" b="1" dirty="0"/>
          </a:p>
          <a:p>
            <a:pPr marL="457200" lvl="1" indent="0">
              <a:buNone/>
            </a:pP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5736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8">
      <a:dk1>
        <a:srgbClr val="9D0000"/>
      </a:dk1>
      <a:lt1>
        <a:srgbClr val="FCEDD4"/>
      </a:lt1>
      <a:dk2>
        <a:srgbClr val="8D6347"/>
      </a:dk2>
      <a:lt2>
        <a:srgbClr val="FFF0D7"/>
      </a:lt2>
      <a:accent1>
        <a:srgbClr val="8D6347"/>
      </a:accent1>
      <a:accent2>
        <a:srgbClr val="FF0000"/>
      </a:accent2>
      <a:accent3>
        <a:srgbClr val="00AEEF"/>
      </a:accent3>
      <a:accent4>
        <a:srgbClr val="577423"/>
      </a:accent4>
      <a:accent5>
        <a:srgbClr val="36748D"/>
      </a:accent5>
      <a:accent6>
        <a:srgbClr val="60370F"/>
      </a:accent6>
      <a:hlink>
        <a:srgbClr val="9C0000"/>
      </a:hlink>
      <a:folHlink>
        <a:srgbClr val="9C0000"/>
      </a:folHlink>
    </a:clrScheme>
    <a:fontScheme name="Custom 5">
      <a:majorFont>
        <a:latin typeface="Adobe Garamond Pro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F6E7"/>
        </a:solidFill>
        <a:ln>
          <a:solidFill>
            <a:srgbClr val="8D6347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16411246_Restaurant pitch deck_AAS_v5" id="{8177B436-B2DB-4F15-B992-5A4452FF1273}" vid="{ACBB9CD5-D3C7-4B74-9E01-7D9949625FE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0D81ADB-A44A-4FB2-B0CC-58F0879A8535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16c05727-aa75-4e4a-9b5f-8a80a1165891"/>
    <ds:schemaRef ds:uri="71af3243-3dd4-4a8d-8c0d-dd76da1f02a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22B8795-896F-4831-ACEF-3917CDD276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40FF4BD-2C4F-4AE3-AE8E-A711B32C76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757</Words>
  <Application>Microsoft Macintosh PowerPoint</Application>
  <PresentationFormat>Widescreen</PresentationFormat>
  <Paragraphs>176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Adobe Garamond Pro</vt:lpstr>
      <vt:lpstr>Arial</vt:lpstr>
      <vt:lpstr>Calibri</vt:lpstr>
      <vt:lpstr>Segoe UI</vt:lpstr>
      <vt:lpstr>Wingdings</vt:lpstr>
      <vt:lpstr>Office Theme</vt:lpstr>
      <vt:lpstr>2020 CFMA Conference</vt:lpstr>
      <vt:lpstr>THE HARD MARKET IS HERE - WHY GROUP CAPTIVES SUCCEED IN THESE MARKET CONDITIONS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Session Password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2020-09-18T02:47:16Z</dcterms:created>
  <dcterms:modified xsi:type="dcterms:W3CDTF">2020-09-29T18:08:04Z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