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3"/>
  </p:notesMasterIdLst>
  <p:handoutMasterIdLst>
    <p:handoutMasterId r:id="rId44"/>
  </p:handoutMasterIdLst>
  <p:sldIdLst>
    <p:sldId id="285" r:id="rId5"/>
    <p:sldId id="258" r:id="rId6"/>
    <p:sldId id="286" r:id="rId7"/>
    <p:sldId id="288" r:id="rId8"/>
    <p:sldId id="289" r:id="rId9"/>
    <p:sldId id="294" r:id="rId10"/>
    <p:sldId id="290" r:id="rId11"/>
    <p:sldId id="291" r:id="rId12"/>
    <p:sldId id="292" r:id="rId13"/>
    <p:sldId id="295" r:id="rId14"/>
    <p:sldId id="293" r:id="rId15"/>
    <p:sldId id="287" r:id="rId16"/>
    <p:sldId id="296" r:id="rId17"/>
    <p:sldId id="297" r:id="rId18"/>
    <p:sldId id="350" r:id="rId19"/>
    <p:sldId id="343" r:id="rId20"/>
    <p:sldId id="345" r:id="rId21"/>
    <p:sldId id="298" r:id="rId22"/>
    <p:sldId id="346" r:id="rId23"/>
    <p:sldId id="347" r:id="rId24"/>
    <p:sldId id="348" r:id="rId25"/>
    <p:sldId id="349" r:id="rId26"/>
    <p:sldId id="305" r:id="rId27"/>
    <p:sldId id="299" r:id="rId28"/>
    <p:sldId id="300" r:id="rId29"/>
    <p:sldId id="301" r:id="rId30"/>
    <p:sldId id="302" r:id="rId31"/>
    <p:sldId id="303" r:id="rId32"/>
    <p:sldId id="304" r:id="rId33"/>
    <p:sldId id="306" r:id="rId34"/>
    <p:sldId id="307" r:id="rId35"/>
    <p:sldId id="312" r:id="rId36"/>
    <p:sldId id="308" r:id="rId37"/>
    <p:sldId id="309" r:id="rId38"/>
    <p:sldId id="310" r:id="rId39"/>
    <p:sldId id="311" r:id="rId40"/>
    <p:sldId id="313" r:id="rId41"/>
    <p:sldId id="263"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76"/>
    <a:srgbClr val="9D0000"/>
    <a:srgbClr val="008061"/>
    <a:srgbClr val="FFFFFF"/>
    <a:srgbClr val="8D632F"/>
    <a:srgbClr val="855939"/>
    <a:srgbClr val="60370F"/>
    <a:srgbClr val="FFF6E7"/>
    <a:srgbClr val="8D6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4A88F-3E09-4739-A349-00B96FBFE21A}" v="100" dt="2022-09-15T18:41:29.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5276" autoAdjust="0"/>
  </p:normalViewPr>
  <p:slideViewPr>
    <p:cSldViewPr snapToGrid="0">
      <p:cViewPr varScale="1">
        <p:scale>
          <a:sx n="55" d="100"/>
          <a:sy n="55" d="100"/>
        </p:scale>
        <p:origin x="1060" y="32"/>
      </p:cViewPr>
      <p:guideLst/>
    </p:cSldViewPr>
  </p:slideViewPr>
  <p:notesTextViewPr>
    <p:cViewPr>
      <p:scale>
        <a:sx n="3" d="2"/>
        <a:sy n="3" d="2"/>
      </p:scale>
      <p:origin x="0" y="0"/>
    </p:cViewPr>
  </p:notesTextViewPr>
  <p:sorterViewPr>
    <p:cViewPr>
      <p:scale>
        <a:sx n="100" d="100"/>
        <a:sy n="100" d="100"/>
      </p:scale>
      <p:origin x="0" y="-6125"/>
    </p:cViewPr>
  </p:sorterViewPr>
  <p:notesViewPr>
    <p:cSldViewPr snapToGrid="0" showGuides="1">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C9656-E717-4484-9EC4-1C57D2A26723}" type="doc">
      <dgm:prSet loTypeId="urn:microsoft.com/office/officeart/2005/8/layout/cycle5" loCatId="cycle" qsTypeId="urn:microsoft.com/office/officeart/2005/8/quickstyle/simple1" qsCatId="simple" csTypeId="urn:microsoft.com/office/officeart/2005/8/colors/accent1_4" csCatId="accent1" phldr="1"/>
      <dgm:spPr/>
      <dgm:t>
        <a:bodyPr/>
        <a:lstStyle/>
        <a:p>
          <a:endParaRPr lang="en-US"/>
        </a:p>
      </dgm:t>
    </dgm:pt>
    <dgm:pt modelId="{3579F9D6-F07D-4552-A4C9-67E7F5F2E105}">
      <dgm:prSet phldrT="[Text]"/>
      <dgm:spPr/>
      <dgm:t>
        <a:bodyPr/>
        <a:lstStyle/>
        <a:p>
          <a:r>
            <a:rPr lang="en-US" dirty="0">
              <a:latin typeface="+mj-lt"/>
              <a:ea typeface="Lato" panose="020F0502020204030203" pitchFamily="34" charset="0"/>
              <a:cs typeface="Lato" panose="020F0502020204030203" pitchFamily="34" charset="0"/>
            </a:rPr>
            <a:t>Employer</a:t>
          </a:r>
        </a:p>
      </dgm:t>
    </dgm:pt>
    <dgm:pt modelId="{BAC15009-61E1-4E64-A7F0-D10B927BCD08}" type="parTrans" cxnId="{D39F2459-8790-4FBC-97D7-19D81A002EEB}">
      <dgm:prSet/>
      <dgm:spPr/>
      <dgm:t>
        <a:bodyPr/>
        <a:lstStyle/>
        <a:p>
          <a:endParaRPr lang="en-US">
            <a:latin typeface="Oswald Regular" panose="02000503000000000000" pitchFamily="2" charset="0"/>
            <a:ea typeface="Lato" panose="020F0502020204030203" pitchFamily="34" charset="0"/>
            <a:cs typeface="Lato" panose="020F0502020204030203" pitchFamily="34" charset="0"/>
          </a:endParaRPr>
        </a:p>
      </dgm:t>
    </dgm:pt>
    <dgm:pt modelId="{59B75E0A-3930-46F1-A1E3-AF40890450EF}" type="sibTrans" cxnId="{D39F2459-8790-4FBC-97D7-19D81A002EEB}">
      <dgm:prSet/>
      <dgm:spPr/>
      <dgm:t>
        <a:bodyPr/>
        <a:lstStyle/>
        <a:p>
          <a:endParaRPr lang="en-US">
            <a:latin typeface="Oswald Regular" panose="02000503000000000000" pitchFamily="2" charset="0"/>
            <a:ea typeface="Lato" panose="020F0502020204030203" pitchFamily="34" charset="0"/>
            <a:cs typeface="Lato" panose="020F0502020204030203" pitchFamily="34" charset="0"/>
          </a:endParaRPr>
        </a:p>
      </dgm:t>
    </dgm:pt>
    <dgm:pt modelId="{B0609C52-8536-49C5-B0EC-1F3D17DF9B53}">
      <dgm:prSet phldrT="[Text]"/>
      <dgm:spPr/>
      <dgm:t>
        <a:bodyPr/>
        <a:lstStyle/>
        <a:p>
          <a:r>
            <a:rPr lang="en-US" dirty="0">
              <a:latin typeface="+mj-lt"/>
              <a:ea typeface="Lato" panose="020F0502020204030203" pitchFamily="34" charset="0"/>
              <a:cs typeface="Lato" panose="020F0502020204030203" pitchFamily="34" charset="0"/>
            </a:rPr>
            <a:t>Employee</a:t>
          </a:r>
        </a:p>
      </dgm:t>
    </dgm:pt>
    <dgm:pt modelId="{C227769A-B263-4250-8F50-190442B0632F}" type="parTrans" cxnId="{2FD7CBD9-0C27-42B2-9899-B4C4DDB87298}">
      <dgm:prSet/>
      <dgm:spPr/>
      <dgm:t>
        <a:bodyPr/>
        <a:lstStyle/>
        <a:p>
          <a:endParaRPr lang="en-US">
            <a:latin typeface="Oswald Regular" panose="02000503000000000000" pitchFamily="2" charset="0"/>
            <a:ea typeface="Lato" panose="020F0502020204030203" pitchFamily="34" charset="0"/>
            <a:cs typeface="Lato" panose="020F0502020204030203" pitchFamily="34" charset="0"/>
          </a:endParaRPr>
        </a:p>
      </dgm:t>
    </dgm:pt>
    <dgm:pt modelId="{147C5188-FDD2-49A4-B8A9-B70C906DE5BC}" type="sibTrans" cxnId="{2FD7CBD9-0C27-42B2-9899-B4C4DDB87298}">
      <dgm:prSet/>
      <dgm:spPr/>
      <dgm:t>
        <a:bodyPr/>
        <a:lstStyle/>
        <a:p>
          <a:endParaRPr lang="en-US">
            <a:latin typeface="Oswald Regular" panose="02000503000000000000" pitchFamily="2" charset="0"/>
            <a:ea typeface="Lato" panose="020F0502020204030203" pitchFamily="34" charset="0"/>
            <a:cs typeface="Lato" panose="020F0502020204030203" pitchFamily="34" charset="0"/>
          </a:endParaRPr>
        </a:p>
      </dgm:t>
    </dgm:pt>
    <dgm:pt modelId="{2F397A9C-B143-44F7-B2F8-11B7BF3725AC}">
      <dgm:prSet phldrT="[Text]"/>
      <dgm:spPr/>
      <dgm:t>
        <a:bodyPr/>
        <a:lstStyle/>
        <a:p>
          <a:r>
            <a:rPr lang="en-US" dirty="0">
              <a:latin typeface="+mj-lt"/>
              <a:ea typeface="Lato" panose="020F0502020204030203" pitchFamily="34" charset="0"/>
              <a:cs typeface="Lato" panose="020F0502020204030203" pitchFamily="34" charset="0"/>
            </a:rPr>
            <a:t>Engagement &amp; Education Strategy</a:t>
          </a:r>
        </a:p>
      </dgm:t>
    </dgm:pt>
    <dgm:pt modelId="{A931B8E7-ED89-409A-8F81-4ABC3FC31018}" type="parTrans" cxnId="{90907405-C252-4944-A25C-2FD1D40A4275}">
      <dgm:prSet/>
      <dgm:spPr/>
      <dgm:t>
        <a:bodyPr/>
        <a:lstStyle/>
        <a:p>
          <a:endParaRPr lang="en-US">
            <a:latin typeface="Oswald Regular" panose="02000503000000000000" pitchFamily="2" charset="0"/>
            <a:ea typeface="Lato" panose="020F0502020204030203" pitchFamily="34" charset="0"/>
            <a:cs typeface="Lato" panose="020F0502020204030203" pitchFamily="34" charset="0"/>
          </a:endParaRPr>
        </a:p>
      </dgm:t>
    </dgm:pt>
    <dgm:pt modelId="{91A385B5-FC60-4C25-9711-CA30DFEB3F4F}" type="sibTrans" cxnId="{90907405-C252-4944-A25C-2FD1D40A4275}">
      <dgm:prSet/>
      <dgm:spPr/>
      <dgm:t>
        <a:bodyPr/>
        <a:lstStyle/>
        <a:p>
          <a:endParaRPr lang="en-US">
            <a:latin typeface="Oswald Regular" panose="02000503000000000000" pitchFamily="2" charset="0"/>
            <a:ea typeface="Lato" panose="020F0502020204030203" pitchFamily="34" charset="0"/>
            <a:cs typeface="Lato" panose="020F0502020204030203" pitchFamily="34" charset="0"/>
          </a:endParaRPr>
        </a:p>
      </dgm:t>
    </dgm:pt>
    <dgm:pt modelId="{D421C27E-6BF5-489A-9768-1857CB2EC3BF}">
      <dgm:prSet phldrT="[Text]"/>
      <dgm:spPr/>
      <dgm:t>
        <a:bodyPr/>
        <a:lstStyle/>
        <a:p>
          <a:r>
            <a:rPr lang="en-US" dirty="0">
              <a:latin typeface="+mj-lt"/>
              <a:ea typeface="Lato" panose="020F0502020204030203" pitchFamily="34" charset="0"/>
              <a:cs typeface="Lato" panose="020F0502020204030203" pitchFamily="34" charset="0"/>
            </a:rPr>
            <a:t>Other Wellness Programs or Initiatives</a:t>
          </a:r>
        </a:p>
      </dgm:t>
    </dgm:pt>
    <dgm:pt modelId="{57C4F6D1-006C-4AAE-AA5C-8AC1B326DDBB}" type="parTrans" cxnId="{6B05C23B-7504-43CB-90A5-53CC207D31D2}">
      <dgm:prSet/>
      <dgm:spPr/>
      <dgm:t>
        <a:bodyPr/>
        <a:lstStyle/>
        <a:p>
          <a:endParaRPr lang="en-US">
            <a:latin typeface="Oswald Regular" panose="02000503000000000000" pitchFamily="2" charset="0"/>
            <a:ea typeface="Lato" panose="020F0502020204030203" pitchFamily="34" charset="0"/>
            <a:cs typeface="Lato" panose="020F0502020204030203" pitchFamily="34" charset="0"/>
          </a:endParaRPr>
        </a:p>
      </dgm:t>
    </dgm:pt>
    <dgm:pt modelId="{2E90C00D-2717-47D4-8747-4073A1C6740D}" type="sibTrans" cxnId="{6B05C23B-7504-43CB-90A5-53CC207D31D2}">
      <dgm:prSet/>
      <dgm:spPr/>
      <dgm:t>
        <a:bodyPr/>
        <a:lstStyle/>
        <a:p>
          <a:endParaRPr lang="en-US">
            <a:latin typeface="Oswald Regular" panose="02000503000000000000" pitchFamily="2" charset="0"/>
            <a:ea typeface="Lato" panose="020F0502020204030203" pitchFamily="34" charset="0"/>
            <a:cs typeface="Lato" panose="020F0502020204030203" pitchFamily="34" charset="0"/>
          </a:endParaRPr>
        </a:p>
      </dgm:t>
    </dgm:pt>
    <dgm:pt modelId="{90DC432F-69BA-4291-A517-A22DCD78C7F7}">
      <dgm:prSet phldrT="[Text]"/>
      <dgm:spPr/>
      <dgm:t>
        <a:bodyPr/>
        <a:lstStyle/>
        <a:p>
          <a:r>
            <a:rPr lang="en-US" dirty="0">
              <a:latin typeface="+mj-lt"/>
              <a:ea typeface="Lato" panose="020F0502020204030203" pitchFamily="34" charset="0"/>
              <a:cs typeface="Lato" panose="020F0502020204030203" pitchFamily="34" charset="0"/>
            </a:rPr>
            <a:t>Deploy &amp; Maintain</a:t>
          </a:r>
        </a:p>
      </dgm:t>
    </dgm:pt>
    <dgm:pt modelId="{0735EA16-EA1A-4498-9B4C-D0D5E5FA5DC5}" type="parTrans" cxnId="{5FD4AD9C-EC33-4AC2-9679-7EFE0B23BC42}">
      <dgm:prSet/>
      <dgm:spPr/>
      <dgm:t>
        <a:bodyPr/>
        <a:lstStyle/>
        <a:p>
          <a:endParaRPr lang="en-US">
            <a:latin typeface="Oswald Regular" panose="02000503000000000000" pitchFamily="2" charset="0"/>
            <a:ea typeface="Lato" panose="020F0502020204030203" pitchFamily="34" charset="0"/>
            <a:cs typeface="Lato" panose="020F0502020204030203" pitchFamily="34" charset="0"/>
          </a:endParaRPr>
        </a:p>
      </dgm:t>
    </dgm:pt>
    <dgm:pt modelId="{6A1EACCA-46B6-4C07-9308-41C53AB8252A}" type="sibTrans" cxnId="{5FD4AD9C-EC33-4AC2-9679-7EFE0B23BC42}">
      <dgm:prSet/>
      <dgm:spPr/>
      <dgm:t>
        <a:bodyPr/>
        <a:lstStyle/>
        <a:p>
          <a:endParaRPr lang="en-US">
            <a:latin typeface="Oswald Regular" panose="02000503000000000000" pitchFamily="2" charset="0"/>
            <a:ea typeface="Lato" panose="020F0502020204030203" pitchFamily="34" charset="0"/>
            <a:cs typeface="Lato" panose="020F0502020204030203" pitchFamily="34" charset="0"/>
          </a:endParaRPr>
        </a:p>
      </dgm:t>
    </dgm:pt>
    <dgm:pt modelId="{3EF7C5F2-7DD3-4646-8CA5-AE5D42AB8E34}">
      <dgm:prSet phldrT="[Text]"/>
      <dgm:spPr/>
      <dgm:t>
        <a:bodyPr/>
        <a:lstStyle/>
        <a:p>
          <a:r>
            <a:rPr lang="en-US" dirty="0">
              <a:latin typeface="+mj-lt"/>
              <a:ea typeface="Lato" panose="020F0502020204030203" pitchFamily="34" charset="0"/>
              <a:cs typeface="Lato" panose="020F0502020204030203" pitchFamily="34" charset="0"/>
            </a:rPr>
            <a:t>Reassess</a:t>
          </a:r>
        </a:p>
      </dgm:t>
    </dgm:pt>
    <dgm:pt modelId="{9D0E2F17-38E9-4FA8-9C8C-C38031B78181}" type="parTrans" cxnId="{60AE879C-1DA8-4E99-8A44-7B7F4454C27E}">
      <dgm:prSet/>
      <dgm:spPr/>
      <dgm:t>
        <a:bodyPr/>
        <a:lstStyle/>
        <a:p>
          <a:endParaRPr lang="en-US">
            <a:latin typeface="Oswald Regular" panose="02000503000000000000" pitchFamily="2" charset="0"/>
            <a:ea typeface="Lato" panose="020F0502020204030203" pitchFamily="34" charset="0"/>
            <a:cs typeface="Lato" panose="020F0502020204030203" pitchFamily="34" charset="0"/>
          </a:endParaRPr>
        </a:p>
      </dgm:t>
    </dgm:pt>
    <dgm:pt modelId="{47527CFD-A0D8-440A-9751-AEDF75D45ED8}" type="sibTrans" cxnId="{60AE879C-1DA8-4E99-8A44-7B7F4454C27E}">
      <dgm:prSet/>
      <dgm:spPr/>
      <dgm:t>
        <a:bodyPr/>
        <a:lstStyle/>
        <a:p>
          <a:endParaRPr lang="en-US">
            <a:latin typeface="Oswald Regular" panose="02000503000000000000" pitchFamily="2" charset="0"/>
            <a:ea typeface="Lato" panose="020F0502020204030203" pitchFamily="34" charset="0"/>
            <a:cs typeface="Lato" panose="020F0502020204030203" pitchFamily="34" charset="0"/>
          </a:endParaRPr>
        </a:p>
      </dgm:t>
    </dgm:pt>
    <dgm:pt modelId="{419C5E5C-83BF-44D4-93ED-89FFA99AF779}">
      <dgm:prSet/>
      <dgm:spPr/>
      <dgm:t>
        <a:bodyPr/>
        <a:lstStyle/>
        <a:p>
          <a:r>
            <a:rPr lang="en-US" dirty="0">
              <a:latin typeface="+mj-lt"/>
              <a:ea typeface="Lato" panose="020F0502020204030203" pitchFamily="34" charset="0"/>
              <a:cs typeface="Lato" panose="020F0502020204030203" pitchFamily="34" charset="0"/>
            </a:rPr>
            <a:t>Current Benefits</a:t>
          </a:r>
        </a:p>
      </dgm:t>
    </dgm:pt>
    <dgm:pt modelId="{1A067BA7-D549-405E-8434-C6A5E6FAD3EA}" type="parTrans" cxnId="{AED957A9-E252-437B-B48B-2853E7A84E53}">
      <dgm:prSet/>
      <dgm:spPr/>
      <dgm:t>
        <a:bodyPr/>
        <a:lstStyle/>
        <a:p>
          <a:endParaRPr lang="en-US">
            <a:latin typeface="Oswald Regular" panose="02000503000000000000" pitchFamily="2" charset="0"/>
            <a:ea typeface="Lato" panose="020F0502020204030203" pitchFamily="34" charset="0"/>
            <a:cs typeface="Lato" panose="020F0502020204030203" pitchFamily="34" charset="0"/>
          </a:endParaRPr>
        </a:p>
      </dgm:t>
    </dgm:pt>
    <dgm:pt modelId="{BC6789AF-3D4F-4266-A876-D2D60D20D722}" type="sibTrans" cxnId="{AED957A9-E252-437B-B48B-2853E7A84E53}">
      <dgm:prSet/>
      <dgm:spPr/>
      <dgm:t>
        <a:bodyPr/>
        <a:lstStyle/>
        <a:p>
          <a:endParaRPr lang="en-US">
            <a:latin typeface="Oswald Regular" panose="02000503000000000000" pitchFamily="2" charset="0"/>
            <a:ea typeface="Lato" panose="020F0502020204030203" pitchFamily="34" charset="0"/>
            <a:cs typeface="Lato" panose="020F0502020204030203" pitchFamily="34" charset="0"/>
          </a:endParaRPr>
        </a:p>
      </dgm:t>
    </dgm:pt>
    <dgm:pt modelId="{B9A63833-F5D5-44CC-AC61-7556CA5D3302}" type="pres">
      <dgm:prSet presAssocID="{0D3C9656-E717-4484-9EC4-1C57D2A26723}" presName="cycle" presStyleCnt="0">
        <dgm:presLayoutVars>
          <dgm:dir/>
          <dgm:resizeHandles val="exact"/>
        </dgm:presLayoutVars>
      </dgm:prSet>
      <dgm:spPr/>
    </dgm:pt>
    <dgm:pt modelId="{64E48051-BE5E-41AC-9DE5-82B53ABA621C}" type="pres">
      <dgm:prSet presAssocID="{3579F9D6-F07D-4552-A4C9-67E7F5F2E105}" presName="node" presStyleLbl="node1" presStyleIdx="0" presStyleCnt="7" custRadScaleRad="98985" custRadScaleInc="2210">
        <dgm:presLayoutVars>
          <dgm:bulletEnabled val="1"/>
        </dgm:presLayoutVars>
      </dgm:prSet>
      <dgm:spPr/>
    </dgm:pt>
    <dgm:pt modelId="{E25510F7-E594-4316-84DF-682349BC64B8}" type="pres">
      <dgm:prSet presAssocID="{3579F9D6-F07D-4552-A4C9-67E7F5F2E105}" presName="spNode" presStyleCnt="0"/>
      <dgm:spPr/>
    </dgm:pt>
    <dgm:pt modelId="{E4CC36BD-EE6E-4950-95BF-84636526E875}" type="pres">
      <dgm:prSet presAssocID="{59B75E0A-3930-46F1-A1E3-AF40890450EF}" presName="sibTrans" presStyleLbl="sibTrans1D1" presStyleIdx="0" presStyleCnt="7"/>
      <dgm:spPr/>
    </dgm:pt>
    <dgm:pt modelId="{160E5306-3DCD-407A-9A82-5A5A0F9B4412}" type="pres">
      <dgm:prSet presAssocID="{B0609C52-8536-49C5-B0EC-1F3D17DF9B53}" presName="node" presStyleLbl="node1" presStyleIdx="1" presStyleCnt="7">
        <dgm:presLayoutVars>
          <dgm:bulletEnabled val="1"/>
        </dgm:presLayoutVars>
      </dgm:prSet>
      <dgm:spPr/>
    </dgm:pt>
    <dgm:pt modelId="{13995882-BDF0-46A8-8274-EA0A568B9B8D}" type="pres">
      <dgm:prSet presAssocID="{B0609C52-8536-49C5-B0EC-1F3D17DF9B53}" presName="spNode" presStyleCnt="0"/>
      <dgm:spPr/>
    </dgm:pt>
    <dgm:pt modelId="{55DA755A-2E6D-4B68-962F-0029B45F35DE}" type="pres">
      <dgm:prSet presAssocID="{147C5188-FDD2-49A4-B8A9-B70C906DE5BC}" presName="sibTrans" presStyleLbl="sibTrans1D1" presStyleIdx="1" presStyleCnt="7"/>
      <dgm:spPr/>
    </dgm:pt>
    <dgm:pt modelId="{8CF79B21-FFAC-43DF-8C2F-504E9E924808}" type="pres">
      <dgm:prSet presAssocID="{419C5E5C-83BF-44D4-93ED-89FFA99AF779}" presName="node" presStyleLbl="node1" presStyleIdx="2" presStyleCnt="7">
        <dgm:presLayoutVars>
          <dgm:bulletEnabled val="1"/>
        </dgm:presLayoutVars>
      </dgm:prSet>
      <dgm:spPr/>
    </dgm:pt>
    <dgm:pt modelId="{5D145FD8-1F83-422A-902E-A02DFF519CE2}" type="pres">
      <dgm:prSet presAssocID="{419C5E5C-83BF-44D4-93ED-89FFA99AF779}" presName="spNode" presStyleCnt="0"/>
      <dgm:spPr/>
    </dgm:pt>
    <dgm:pt modelId="{F5875326-E8CA-46A9-8E49-DCB041439BFB}" type="pres">
      <dgm:prSet presAssocID="{BC6789AF-3D4F-4266-A876-D2D60D20D722}" presName="sibTrans" presStyleLbl="sibTrans1D1" presStyleIdx="2" presStyleCnt="7"/>
      <dgm:spPr/>
    </dgm:pt>
    <dgm:pt modelId="{4071E51F-9213-4919-B961-484FA99C50A1}" type="pres">
      <dgm:prSet presAssocID="{D421C27E-6BF5-489A-9768-1857CB2EC3BF}" presName="node" presStyleLbl="node1" presStyleIdx="3" presStyleCnt="7">
        <dgm:presLayoutVars>
          <dgm:bulletEnabled val="1"/>
        </dgm:presLayoutVars>
      </dgm:prSet>
      <dgm:spPr/>
    </dgm:pt>
    <dgm:pt modelId="{9586A245-4675-43EE-8AB1-C9DF3CDE7772}" type="pres">
      <dgm:prSet presAssocID="{D421C27E-6BF5-489A-9768-1857CB2EC3BF}" presName="spNode" presStyleCnt="0"/>
      <dgm:spPr/>
    </dgm:pt>
    <dgm:pt modelId="{78111D8C-6256-4A24-A50F-ED8F5C178AC0}" type="pres">
      <dgm:prSet presAssocID="{2E90C00D-2717-47D4-8747-4073A1C6740D}" presName="sibTrans" presStyleLbl="sibTrans1D1" presStyleIdx="3" presStyleCnt="7"/>
      <dgm:spPr/>
    </dgm:pt>
    <dgm:pt modelId="{0852A991-FDBD-49C8-A1D7-7985DBA23003}" type="pres">
      <dgm:prSet presAssocID="{2F397A9C-B143-44F7-B2F8-11B7BF3725AC}" presName="node" presStyleLbl="node1" presStyleIdx="4" presStyleCnt="7">
        <dgm:presLayoutVars>
          <dgm:bulletEnabled val="1"/>
        </dgm:presLayoutVars>
      </dgm:prSet>
      <dgm:spPr/>
    </dgm:pt>
    <dgm:pt modelId="{996D52CB-BD0F-48C7-BC08-0A622656D315}" type="pres">
      <dgm:prSet presAssocID="{2F397A9C-B143-44F7-B2F8-11B7BF3725AC}" presName="spNode" presStyleCnt="0"/>
      <dgm:spPr/>
    </dgm:pt>
    <dgm:pt modelId="{A3F02305-E60D-4D81-A3CF-D73B6946EB56}" type="pres">
      <dgm:prSet presAssocID="{91A385B5-FC60-4C25-9711-CA30DFEB3F4F}" presName="sibTrans" presStyleLbl="sibTrans1D1" presStyleIdx="4" presStyleCnt="7"/>
      <dgm:spPr/>
    </dgm:pt>
    <dgm:pt modelId="{942F773C-36E3-4478-BB02-409EEFA3B591}" type="pres">
      <dgm:prSet presAssocID="{90DC432F-69BA-4291-A517-A22DCD78C7F7}" presName="node" presStyleLbl="node1" presStyleIdx="5" presStyleCnt="7">
        <dgm:presLayoutVars>
          <dgm:bulletEnabled val="1"/>
        </dgm:presLayoutVars>
      </dgm:prSet>
      <dgm:spPr/>
    </dgm:pt>
    <dgm:pt modelId="{606803DD-19CF-4688-9AE3-1508A5F73839}" type="pres">
      <dgm:prSet presAssocID="{90DC432F-69BA-4291-A517-A22DCD78C7F7}" presName="spNode" presStyleCnt="0"/>
      <dgm:spPr/>
    </dgm:pt>
    <dgm:pt modelId="{63ECE08E-8808-4CA1-8C13-EDECBA43E5BE}" type="pres">
      <dgm:prSet presAssocID="{6A1EACCA-46B6-4C07-9308-41C53AB8252A}" presName="sibTrans" presStyleLbl="sibTrans1D1" presStyleIdx="5" presStyleCnt="7"/>
      <dgm:spPr/>
    </dgm:pt>
    <dgm:pt modelId="{4FAA9B6F-993C-495D-B2D3-14D16481586F}" type="pres">
      <dgm:prSet presAssocID="{3EF7C5F2-7DD3-4646-8CA5-AE5D42AB8E34}" presName="node" presStyleLbl="node1" presStyleIdx="6" presStyleCnt="7">
        <dgm:presLayoutVars>
          <dgm:bulletEnabled val="1"/>
        </dgm:presLayoutVars>
      </dgm:prSet>
      <dgm:spPr/>
    </dgm:pt>
    <dgm:pt modelId="{4B19B092-9CE9-40AF-B1B3-988F002B073D}" type="pres">
      <dgm:prSet presAssocID="{3EF7C5F2-7DD3-4646-8CA5-AE5D42AB8E34}" presName="spNode" presStyleCnt="0"/>
      <dgm:spPr/>
    </dgm:pt>
    <dgm:pt modelId="{736CDDF4-7918-4316-8415-A2E3D895EDF0}" type="pres">
      <dgm:prSet presAssocID="{47527CFD-A0D8-440A-9751-AEDF75D45ED8}" presName="sibTrans" presStyleLbl="sibTrans1D1" presStyleIdx="6" presStyleCnt="7"/>
      <dgm:spPr/>
    </dgm:pt>
  </dgm:ptLst>
  <dgm:cxnLst>
    <dgm:cxn modelId="{90907405-C252-4944-A25C-2FD1D40A4275}" srcId="{0D3C9656-E717-4484-9EC4-1C57D2A26723}" destId="{2F397A9C-B143-44F7-B2F8-11B7BF3725AC}" srcOrd="4" destOrd="0" parTransId="{A931B8E7-ED89-409A-8F81-4ABC3FC31018}" sibTransId="{91A385B5-FC60-4C25-9711-CA30DFEB3F4F}"/>
    <dgm:cxn modelId="{B5B09F14-4DEB-4698-93BF-B37EF8C2E075}" type="presOf" srcId="{0D3C9656-E717-4484-9EC4-1C57D2A26723}" destId="{B9A63833-F5D5-44CC-AC61-7556CA5D3302}" srcOrd="0" destOrd="0" presId="urn:microsoft.com/office/officeart/2005/8/layout/cycle5"/>
    <dgm:cxn modelId="{62167322-070B-4EF3-BB3E-D4B87278C587}" type="presOf" srcId="{91A385B5-FC60-4C25-9711-CA30DFEB3F4F}" destId="{A3F02305-E60D-4D81-A3CF-D73B6946EB56}" srcOrd="0" destOrd="0" presId="urn:microsoft.com/office/officeart/2005/8/layout/cycle5"/>
    <dgm:cxn modelId="{D7354725-BBB6-47E0-A4EE-8C2D49B3C818}" type="presOf" srcId="{6A1EACCA-46B6-4C07-9308-41C53AB8252A}" destId="{63ECE08E-8808-4CA1-8C13-EDECBA43E5BE}" srcOrd="0" destOrd="0" presId="urn:microsoft.com/office/officeart/2005/8/layout/cycle5"/>
    <dgm:cxn modelId="{F3D84A2A-723E-480C-AD96-5F1F6157E896}" type="presOf" srcId="{2F397A9C-B143-44F7-B2F8-11B7BF3725AC}" destId="{0852A991-FDBD-49C8-A1D7-7985DBA23003}" srcOrd="0" destOrd="0" presId="urn:microsoft.com/office/officeart/2005/8/layout/cycle5"/>
    <dgm:cxn modelId="{49E58C2F-91BB-4210-AD61-BA6E1FD1E45F}" type="presOf" srcId="{47527CFD-A0D8-440A-9751-AEDF75D45ED8}" destId="{736CDDF4-7918-4316-8415-A2E3D895EDF0}" srcOrd="0" destOrd="0" presId="urn:microsoft.com/office/officeart/2005/8/layout/cycle5"/>
    <dgm:cxn modelId="{6B05C23B-7504-43CB-90A5-53CC207D31D2}" srcId="{0D3C9656-E717-4484-9EC4-1C57D2A26723}" destId="{D421C27E-6BF5-489A-9768-1857CB2EC3BF}" srcOrd="3" destOrd="0" parTransId="{57C4F6D1-006C-4AAE-AA5C-8AC1B326DDBB}" sibTransId="{2E90C00D-2717-47D4-8747-4073A1C6740D}"/>
    <dgm:cxn modelId="{7C7D123D-7111-44A5-8927-2A93FF3A1AA7}" type="presOf" srcId="{B0609C52-8536-49C5-B0EC-1F3D17DF9B53}" destId="{160E5306-3DCD-407A-9A82-5A5A0F9B4412}" srcOrd="0" destOrd="0" presId="urn:microsoft.com/office/officeart/2005/8/layout/cycle5"/>
    <dgm:cxn modelId="{B6EFF046-3878-47EC-804B-2B1A18DECA04}" type="presOf" srcId="{BC6789AF-3D4F-4266-A876-D2D60D20D722}" destId="{F5875326-E8CA-46A9-8E49-DCB041439BFB}" srcOrd="0" destOrd="0" presId="urn:microsoft.com/office/officeart/2005/8/layout/cycle5"/>
    <dgm:cxn modelId="{443B5D4A-0F1A-4C8F-B946-36DDFC24A2EE}" type="presOf" srcId="{90DC432F-69BA-4291-A517-A22DCD78C7F7}" destId="{942F773C-36E3-4478-BB02-409EEFA3B591}" srcOrd="0" destOrd="0" presId="urn:microsoft.com/office/officeart/2005/8/layout/cycle5"/>
    <dgm:cxn modelId="{CE791A77-6446-4276-AC93-7E2CAC330636}" type="presOf" srcId="{59B75E0A-3930-46F1-A1E3-AF40890450EF}" destId="{E4CC36BD-EE6E-4950-95BF-84636526E875}" srcOrd="0" destOrd="0" presId="urn:microsoft.com/office/officeart/2005/8/layout/cycle5"/>
    <dgm:cxn modelId="{D39F2459-8790-4FBC-97D7-19D81A002EEB}" srcId="{0D3C9656-E717-4484-9EC4-1C57D2A26723}" destId="{3579F9D6-F07D-4552-A4C9-67E7F5F2E105}" srcOrd="0" destOrd="0" parTransId="{BAC15009-61E1-4E64-A7F0-D10B927BCD08}" sibTransId="{59B75E0A-3930-46F1-A1E3-AF40890450EF}"/>
    <dgm:cxn modelId="{987FCF93-2100-49C9-A549-A396B8CBF15D}" type="presOf" srcId="{419C5E5C-83BF-44D4-93ED-89FFA99AF779}" destId="{8CF79B21-FFAC-43DF-8C2F-504E9E924808}" srcOrd="0" destOrd="0" presId="urn:microsoft.com/office/officeart/2005/8/layout/cycle5"/>
    <dgm:cxn modelId="{60AE879C-1DA8-4E99-8A44-7B7F4454C27E}" srcId="{0D3C9656-E717-4484-9EC4-1C57D2A26723}" destId="{3EF7C5F2-7DD3-4646-8CA5-AE5D42AB8E34}" srcOrd="6" destOrd="0" parTransId="{9D0E2F17-38E9-4FA8-9C8C-C38031B78181}" sibTransId="{47527CFD-A0D8-440A-9751-AEDF75D45ED8}"/>
    <dgm:cxn modelId="{5FD4AD9C-EC33-4AC2-9679-7EFE0B23BC42}" srcId="{0D3C9656-E717-4484-9EC4-1C57D2A26723}" destId="{90DC432F-69BA-4291-A517-A22DCD78C7F7}" srcOrd="5" destOrd="0" parTransId="{0735EA16-EA1A-4498-9B4C-D0D5E5FA5DC5}" sibTransId="{6A1EACCA-46B6-4C07-9308-41C53AB8252A}"/>
    <dgm:cxn modelId="{AED957A9-E252-437B-B48B-2853E7A84E53}" srcId="{0D3C9656-E717-4484-9EC4-1C57D2A26723}" destId="{419C5E5C-83BF-44D4-93ED-89FFA99AF779}" srcOrd="2" destOrd="0" parTransId="{1A067BA7-D549-405E-8434-C6A5E6FAD3EA}" sibTransId="{BC6789AF-3D4F-4266-A876-D2D60D20D722}"/>
    <dgm:cxn modelId="{43D19AA9-546F-4A9A-A024-AC87D6D213FA}" type="presOf" srcId="{3EF7C5F2-7DD3-4646-8CA5-AE5D42AB8E34}" destId="{4FAA9B6F-993C-495D-B2D3-14D16481586F}" srcOrd="0" destOrd="0" presId="urn:microsoft.com/office/officeart/2005/8/layout/cycle5"/>
    <dgm:cxn modelId="{02B8C9AA-0C5D-4F10-BA2A-2B6F4F1DA584}" type="presOf" srcId="{147C5188-FDD2-49A4-B8A9-B70C906DE5BC}" destId="{55DA755A-2E6D-4B68-962F-0029B45F35DE}" srcOrd="0" destOrd="0" presId="urn:microsoft.com/office/officeart/2005/8/layout/cycle5"/>
    <dgm:cxn modelId="{63BF7FAE-ED35-44C7-B8FB-C9183ABA7706}" type="presOf" srcId="{3579F9D6-F07D-4552-A4C9-67E7F5F2E105}" destId="{64E48051-BE5E-41AC-9DE5-82B53ABA621C}" srcOrd="0" destOrd="0" presId="urn:microsoft.com/office/officeart/2005/8/layout/cycle5"/>
    <dgm:cxn modelId="{8421DAB5-37AF-449B-BBC3-552A4CAF2A65}" type="presOf" srcId="{D421C27E-6BF5-489A-9768-1857CB2EC3BF}" destId="{4071E51F-9213-4919-B961-484FA99C50A1}" srcOrd="0" destOrd="0" presId="urn:microsoft.com/office/officeart/2005/8/layout/cycle5"/>
    <dgm:cxn modelId="{2FD7CBD9-0C27-42B2-9899-B4C4DDB87298}" srcId="{0D3C9656-E717-4484-9EC4-1C57D2A26723}" destId="{B0609C52-8536-49C5-B0EC-1F3D17DF9B53}" srcOrd="1" destOrd="0" parTransId="{C227769A-B263-4250-8F50-190442B0632F}" sibTransId="{147C5188-FDD2-49A4-B8A9-B70C906DE5BC}"/>
    <dgm:cxn modelId="{0FA30CF1-4B61-4439-A495-4AA83CE01D39}" type="presOf" srcId="{2E90C00D-2717-47D4-8747-4073A1C6740D}" destId="{78111D8C-6256-4A24-A50F-ED8F5C178AC0}" srcOrd="0" destOrd="0" presId="urn:microsoft.com/office/officeart/2005/8/layout/cycle5"/>
    <dgm:cxn modelId="{9676100C-5EF4-4A68-8D85-8F1D81951279}" type="presParOf" srcId="{B9A63833-F5D5-44CC-AC61-7556CA5D3302}" destId="{64E48051-BE5E-41AC-9DE5-82B53ABA621C}" srcOrd="0" destOrd="0" presId="urn:microsoft.com/office/officeart/2005/8/layout/cycle5"/>
    <dgm:cxn modelId="{D4DB9C4B-37E9-41B8-9784-71BBE4CE1EE5}" type="presParOf" srcId="{B9A63833-F5D5-44CC-AC61-7556CA5D3302}" destId="{E25510F7-E594-4316-84DF-682349BC64B8}" srcOrd="1" destOrd="0" presId="urn:microsoft.com/office/officeart/2005/8/layout/cycle5"/>
    <dgm:cxn modelId="{DF9E891E-4CC4-4E8D-A0EB-D4A147BC07ED}" type="presParOf" srcId="{B9A63833-F5D5-44CC-AC61-7556CA5D3302}" destId="{E4CC36BD-EE6E-4950-95BF-84636526E875}" srcOrd="2" destOrd="0" presId="urn:microsoft.com/office/officeart/2005/8/layout/cycle5"/>
    <dgm:cxn modelId="{B7E8263C-2100-462F-913A-7C0D088DAAAA}" type="presParOf" srcId="{B9A63833-F5D5-44CC-AC61-7556CA5D3302}" destId="{160E5306-3DCD-407A-9A82-5A5A0F9B4412}" srcOrd="3" destOrd="0" presId="urn:microsoft.com/office/officeart/2005/8/layout/cycle5"/>
    <dgm:cxn modelId="{6903180C-08AA-41C2-A053-545F1F15F126}" type="presParOf" srcId="{B9A63833-F5D5-44CC-AC61-7556CA5D3302}" destId="{13995882-BDF0-46A8-8274-EA0A568B9B8D}" srcOrd="4" destOrd="0" presId="urn:microsoft.com/office/officeart/2005/8/layout/cycle5"/>
    <dgm:cxn modelId="{A8155358-A4FD-4786-85CF-D193CD22F641}" type="presParOf" srcId="{B9A63833-F5D5-44CC-AC61-7556CA5D3302}" destId="{55DA755A-2E6D-4B68-962F-0029B45F35DE}" srcOrd="5" destOrd="0" presId="urn:microsoft.com/office/officeart/2005/8/layout/cycle5"/>
    <dgm:cxn modelId="{05CA8186-959B-40F1-A54C-52592D60598B}" type="presParOf" srcId="{B9A63833-F5D5-44CC-AC61-7556CA5D3302}" destId="{8CF79B21-FFAC-43DF-8C2F-504E9E924808}" srcOrd="6" destOrd="0" presId="urn:microsoft.com/office/officeart/2005/8/layout/cycle5"/>
    <dgm:cxn modelId="{AE222DA7-DF40-4BB8-BF66-2D0E0DC30EB2}" type="presParOf" srcId="{B9A63833-F5D5-44CC-AC61-7556CA5D3302}" destId="{5D145FD8-1F83-422A-902E-A02DFF519CE2}" srcOrd="7" destOrd="0" presId="urn:microsoft.com/office/officeart/2005/8/layout/cycle5"/>
    <dgm:cxn modelId="{74346D17-3D00-4339-9094-860FCB372506}" type="presParOf" srcId="{B9A63833-F5D5-44CC-AC61-7556CA5D3302}" destId="{F5875326-E8CA-46A9-8E49-DCB041439BFB}" srcOrd="8" destOrd="0" presId="urn:microsoft.com/office/officeart/2005/8/layout/cycle5"/>
    <dgm:cxn modelId="{A42E48FD-25C8-40BD-8666-7FABC51EE031}" type="presParOf" srcId="{B9A63833-F5D5-44CC-AC61-7556CA5D3302}" destId="{4071E51F-9213-4919-B961-484FA99C50A1}" srcOrd="9" destOrd="0" presId="urn:microsoft.com/office/officeart/2005/8/layout/cycle5"/>
    <dgm:cxn modelId="{9912D9F2-7E08-40C7-8F17-0FE625C3EE73}" type="presParOf" srcId="{B9A63833-F5D5-44CC-AC61-7556CA5D3302}" destId="{9586A245-4675-43EE-8AB1-C9DF3CDE7772}" srcOrd="10" destOrd="0" presId="urn:microsoft.com/office/officeart/2005/8/layout/cycle5"/>
    <dgm:cxn modelId="{6295DE61-F1C5-4240-9589-563AA46D85F5}" type="presParOf" srcId="{B9A63833-F5D5-44CC-AC61-7556CA5D3302}" destId="{78111D8C-6256-4A24-A50F-ED8F5C178AC0}" srcOrd="11" destOrd="0" presId="urn:microsoft.com/office/officeart/2005/8/layout/cycle5"/>
    <dgm:cxn modelId="{44B81B3A-89B8-4E84-A1CD-B3052B7C1222}" type="presParOf" srcId="{B9A63833-F5D5-44CC-AC61-7556CA5D3302}" destId="{0852A991-FDBD-49C8-A1D7-7985DBA23003}" srcOrd="12" destOrd="0" presId="urn:microsoft.com/office/officeart/2005/8/layout/cycle5"/>
    <dgm:cxn modelId="{A9C04CAA-654C-4A21-86B0-AA0C3374F5A0}" type="presParOf" srcId="{B9A63833-F5D5-44CC-AC61-7556CA5D3302}" destId="{996D52CB-BD0F-48C7-BC08-0A622656D315}" srcOrd="13" destOrd="0" presId="urn:microsoft.com/office/officeart/2005/8/layout/cycle5"/>
    <dgm:cxn modelId="{E521C5B0-FEA6-4A01-8748-194A75596362}" type="presParOf" srcId="{B9A63833-F5D5-44CC-AC61-7556CA5D3302}" destId="{A3F02305-E60D-4D81-A3CF-D73B6946EB56}" srcOrd="14" destOrd="0" presId="urn:microsoft.com/office/officeart/2005/8/layout/cycle5"/>
    <dgm:cxn modelId="{4BC86BFA-642E-434B-8F10-DD4DFD93E539}" type="presParOf" srcId="{B9A63833-F5D5-44CC-AC61-7556CA5D3302}" destId="{942F773C-36E3-4478-BB02-409EEFA3B591}" srcOrd="15" destOrd="0" presId="urn:microsoft.com/office/officeart/2005/8/layout/cycle5"/>
    <dgm:cxn modelId="{3B326E6B-EF1A-4826-9D5D-E0420648C438}" type="presParOf" srcId="{B9A63833-F5D5-44CC-AC61-7556CA5D3302}" destId="{606803DD-19CF-4688-9AE3-1508A5F73839}" srcOrd="16" destOrd="0" presId="urn:microsoft.com/office/officeart/2005/8/layout/cycle5"/>
    <dgm:cxn modelId="{BFFB9A47-12A6-41DB-9BAB-C5DAC1144804}" type="presParOf" srcId="{B9A63833-F5D5-44CC-AC61-7556CA5D3302}" destId="{63ECE08E-8808-4CA1-8C13-EDECBA43E5BE}" srcOrd="17" destOrd="0" presId="urn:microsoft.com/office/officeart/2005/8/layout/cycle5"/>
    <dgm:cxn modelId="{309929F3-53A6-4FFC-BA08-C3275B5E6D21}" type="presParOf" srcId="{B9A63833-F5D5-44CC-AC61-7556CA5D3302}" destId="{4FAA9B6F-993C-495D-B2D3-14D16481586F}" srcOrd="18" destOrd="0" presId="urn:microsoft.com/office/officeart/2005/8/layout/cycle5"/>
    <dgm:cxn modelId="{56896DD8-67C2-4D8E-AE58-24F191EE8B3A}" type="presParOf" srcId="{B9A63833-F5D5-44CC-AC61-7556CA5D3302}" destId="{4B19B092-9CE9-40AF-B1B3-988F002B073D}" srcOrd="19" destOrd="0" presId="urn:microsoft.com/office/officeart/2005/8/layout/cycle5"/>
    <dgm:cxn modelId="{30549DFD-A0BD-41CB-BF8C-FD33D4E27122}" type="presParOf" srcId="{B9A63833-F5D5-44CC-AC61-7556CA5D3302}" destId="{736CDDF4-7918-4316-8415-A2E3D895EDF0}"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48051-BE5E-41AC-9DE5-82B53ABA621C}">
      <dsp:nvSpPr>
        <dsp:cNvPr id="0" name=""/>
        <dsp:cNvSpPr/>
      </dsp:nvSpPr>
      <dsp:spPr>
        <a:xfrm>
          <a:off x="2847055" y="29477"/>
          <a:ext cx="1412362" cy="918035"/>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ea typeface="Lato" panose="020F0502020204030203" pitchFamily="34" charset="0"/>
              <a:cs typeface="Lato" panose="020F0502020204030203" pitchFamily="34" charset="0"/>
            </a:rPr>
            <a:t>Employer</a:t>
          </a:r>
        </a:p>
      </dsp:txBody>
      <dsp:txXfrm>
        <a:off x="2891870" y="74292"/>
        <a:ext cx="1322732" cy="828405"/>
      </dsp:txXfrm>
    </dsp:sp>
    <dsp:sp modelId="{E4CC36BD-EE6E-4950-95BF-84636526E875}">
      <dsp:nvSpPr>
        <dsp:cNvPr id="0" name=""/>
        <dsp:cNvSpPr/>
      </dsp:nvSpPr>
      <dsp:spPr>
        <a:xfrm>
          <a:off x="976329" y="506140"/>
          <a:ext cx="5240669" cy="5240669"/>
        </a:xfrm>
        <a:custGeom>
          <a:avLst/>
          <a:gdLst/>
          <a:ahLst/>
          <a:cxnLst/>
          <a:rect l="0" t="0" r="0" b="0"/>
          <a:pathLst>
            <a:path>
              <a:moveTo>
                <a:pt x="3463453" y="139345"/>
              </a:moveTo>
              <a:arcTo wR="2620334" hR="2620334" stAng="17326163" swAng="748093"/>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60E5306-3DCD-407A-9A82-5A5A0F9B4412}">
      <dsp:nvSpPr>
        <dsp:cNvPr id="0" name=""/>
        <dsp:cNvSpPr/>
      </dsp:nvSpPr>
      <dsp:spPr>
        <a:xfrm>
          <a:off x="4878565" y="989406"/>
          <a:ext cx="1412362" cy="918035"/>
        </a:xfrm>
        <a:prstGeom prst="roundRect">
          <a:avLst/>
        </a:prstGeom>
        <a:solidFill>
          <a:schemeClr val="accent1">
            <a:shade val="50000"/>
            <a:hueOff val="-85752"/>
            <a:satOff val="-5669"/>
            <a:lumOff val="132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ea typeface="Lato" panose="020F0502020204030203" pitchFamily="34" charset="0"/>
              <a:cs typeface="Lato" panose="020F0502020204030203" pitchFamily="34" charset="0"/>
            </a:rPr>
            <a:t>Employee</a:t>
          </a:r>
        </a:p>
      </dsp:txBody>
      <dsp:txXfrm>
        <a:off x="4923380" y="1034221"/>
        <a:ext cx="1322732" cy="828405"/>
      </dsp:txXfrm>
    </dsp:sp>
    <dsp:sp modelId="{55DA755A-2E6D-4B68-962F-0029B45F35DE}">
      <dsp:nvSpPr>
        <dsp:cNvPr id="0" name=""/>
        <dsp:cNvSpPr/>
      </dsp:nvSpPr>
      <dsp:spPr>
        <a:xfrm>
          <a:off x="915751" y="461841"/>
          <a:ext cx="5240669" cy="5240669"/>
        </a:xfrm>
        <a:custGeom>
          <a:avLst/>
          <a:gdLst/>
          <a:ahLst/>
          <a:cxnLst/>
          <a:rect l="0" t="0" r="0" b="0"/>
          <a:pathLst>
            <a:path>
              <a:moveTo>
                <a:pt x="5069408" y="1688566"/>
              </a:moveTo>
              <a:arcTo wR="2620334" hR="2620334" stAng="20350218" swAng="1064251"/>
            </a:path>
          </a:pathLst>
        </a:custGeom>
        <a:noFill/>
        <a:ln w="6350" cap="flat" cmpd="sng" algn="ctr">
          <a:solidFill>
            <a:schemeClr val="accent1">
              <a:shade val="90000"/>
              <a:hueOff val="-87619"/>
              <a:satOff val="-5387"/>
              <a:lumOff val="1117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CF79B21-FFAC-43DF-8C2F-504E9E924808}">
      <dsp:nvSpPr>
        <dsp:cNvPr id="0" name=""/>
        <dsp:cNvSpPr/>
      </dsp:nvSpPr>
      <dsp:spPr>
        <a:xfrm>
          <a:off x="5384542" y="3206238"/>
          <a:ext cx="1412362" cy="918035"/>
        </a:xfrm>
        <a:prstGeom prst="roundRect">
          <a:avLst/>
        </a:prstGeom>
        <a:solidFill>
          <a:schemeClr val="accent1">
            <a:shade val="50000"/>
            <a:hueOff val="-171505"/>
            <a:satOff val="-11338"/>
            <a:lumOff val="264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ea typeface="Lato" panose="020F0502020204030203" pitchFamily="34" charset="0"/>
              <a:cs typeface="Lato" panose="020F0502020204030203" pitchFamily="34" charset="0"/>
            </a:rPr>
            <a:t>Current Benefits</a:t>
          </a:r>
        </a:p>
      </dsp:txBody>
      <dsp:txXfrm>
        <a:off x="5429357" y="3251053"/>
        <a:ext cx="1322732" cy="828405"/>
      </dsp:txXfrm>
    </dsp:sp>
    <dsp:sp modelId="{F5875326-E8CA-46A9-8E49-DCB041439BFB}">
      <dsp:nvSpPr>
        <dsp:cNvPr id="0" name=""/>
        <dsp:cNvSpPr/>
      </dsp:nvSpPr>
      <dsp:spPr>
        <a:xfrm>
          <a:off x="915751" y="461841"/>
          <a:ext cx="5240669" cy="5240669"/>
        </a:xfrm>
        <a:custGeom>
          <a:avLst/>
          <a:gdLst/>
          <a:ahLst/>
          <a:cxnLst/>
          <a:rect l="0" t="0" r="0" b="0"/>
          <a:pathLst>
            <a:path>
              <a:moveTo>
                <a:pt x="4933456" y="3851441"/>
              </a:moveTo>
              <a:arcTo wR="2620334" hR="2620334" stAng="1681388" swAng="835372"/>
            </a:path>
          </a:pathLst>
        </a:custGeom>
        <a:noFill/>
        <a:ln w="6350" cap="flat" cmpd="sng" algn="ctr">
          <a:solidFill>
            <a:schemeClr val="accent1">
              <a:shade val="90000"/>
              <a:hueOff val="-175237"/>
              <a:satOff val="-10775"/>
              <a:lumOff val="2233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071E51F-9213-4919-B961-484FA99C50A1}">
      <dsp:nvSpPr>
        <dsp:cNvPr id="0" name=""/>
        <dsp:cNvSpPr/>
      </dsp:nvSpPr>
      <dsp:spPr>
        <a:xfrm>
          <a:off x="3966825" y="4983999"/>
          <a:ext cx="1412362" cy="918035"/>
        </a:xfrm>
        <a:prstGeom prst="roundRect">
          <a:avLst/>
        </a:prstGeom>
        <a:solidFill>
          <a:schemeClr val="accent1">
            <a:shade val="50000"/>
            <a:hueOff val="-257257"/>
            <a:satOff val="-17007"/>
            <a:lumOff val="39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ea typeface="Lato" panose="020F0502020204030203" pitchFamily="34" charset="0"/>
              <a:cs typeface="Lato" panose="020F0502020204030203" pitchFamily="34" charset="0"/>
            </a:rPr>
            <a:t>Other Wellness Programs or Initiatives</a:t>
          </a:r>
        </a:p>
      </dsp:txBody>
      <dsp:txXfrm>
        <a:off x="4011640" y="5028814"/>
        <a:ext cx="1322732" cy="828405"/>
      </dsp:txXfrm>
    </dsp:sp>
    <dsp:sp modelId="{78111D8C-6256-4A24-A50F-ED8F5C178AC0}">
      <dsp:nvSpPr>
        <dsp:cNvPr id="0" name=""/>
        <dsp:cNvSpPr/>
      </dsp:nvSpPr>
      <dsp:spPr>
        <a:xfrm>
          <a:off x="915751" y="461841"/>
          <a:ext cx="5240669" cy="5240669"/>
        </a:xfrm>
        <a:custGeom>
          <a:avLst/>
          <a:gdLst/>
          <a:ahLst/>
          <a:cxnLst/>
          <a:rect l="0" t="0" r="0" b="0"/>
          <a:pathLst>
            <a:path>
              <a:moveTo>
                <a:pt x="2880313" y="5227740"/>
              </a:moveTo>
              <a:arcTo wR="2620334" hR="2620334" stAng="5058359" swAng="683283"/>
            </a:path>
          </a:pathLst>
        </a:custGeom>
        <a:noFill/>
        <a:ln w="6350" cap="flat" cmpd="sng" algn="ctr">
          <a:solidFill>
            <a:schemeClr val="accent1">
              <a:shade val="90000"/>
              <a:hueOff val="-262856"/>
              <a:satOff val="-16162"/>
              <a:lumOff val="335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852A991-FDBD-49C8-A1D7-7985DBA23003}">
      <dsp:nvSpPr>
        <dsp:cNvPr id="0" name=""/>
        <dsp:cNvSpPr/>
      </dsp:nvSpPr>
      <dsp:spPr>
        <a:xfrm>
          <a:off x="1692984" y="4983999"/>
          <a:ext cx="1412362" cy="918035"/>
        </a:xfrm>
        <a:prstGeom prst="roundRect">
          <a:avLst/>
        </a:prstGeom>
        <a:solidFill>
          <a:schemeClr val="accent1">
            <a:shade val="50000"/>
            <a:hueOff val="-257257"/>
            <a:satOff val="-17007"/>
            <a:lumOff val="39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ea typeface="Lato" panose="020F0502020204030203" pitchFamily="34" charset="0"/>
              <a:cs typeface="Lato" panose="020F0502020204030203" pitchFamily="34" charset="0"/>
            </a:rPr>
            <a:t>Engagement &amp; Education Strategy</a:t>
          </a:r>
        </a:p>
      </dsp:txBody>
      <dsp:txXfrm>
        <a:off x="1737799" y="5028814"/>
        <a:ext cx="1322732" cy="828405"/>
      </dsp:txXfrm>
    </dsp:sp>
    <dsp:sp modelId="{A3F02305-E60D-4D81-A3CF-D73B6946EB56}">
      <dsp:nvSpPr>
        <dsp:cNvPr id="0" name=""/>
        <dsp:cNvSpPr/>
      </dsp:nvSpPr>
      <dsp:spPr>
        <a:xfrm>
          <a:off x="915751" y="461841"/>
          <a:ext cx="5240669" cy="5240669"/>
        </a:xfrm>
        <a:custGeom>
          <a:avLst/>
          <a:gdLst/>
          <a:ahLst/>
          <a:cxnLst/>
          <a:rect l="0" t="0" r="0" b="0"/>
          <a:pathLst>
            <a:path>
              <a:moveTo>
                <a:pt x="671394" y="4371845"/>
              </a:moveTo>
              <a:arcTo wR="2620334" hR="2620334" stAng="8283240" swAng="835372"/>
            </a:path>
          </a:pathLst>
        </a:custGeom>
        <a:noFill/>
        <a:ln w="6350" cap="flat" cmpd="sng" algn="ctr">
          <a:solidFill>
            <a:schemeClr val="accent1">
              <a:shade val="90000"/>
              <a:hueOff val="-262856"/>
              <a:satOff val="-16162"/>
              <a:lumOff val="335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42F773C-36E3-4478-BB02-409EEFA3B591}">
      <dsp:nvSpPr>
        <dsp:cNvPr id="0" name=""/>
        <dsp:cNvSpPr/>
      </dsp:nvSpPr>
      <dsp:spPr>
        <a:xfrm>
          <a:off x="275267" y="3206238"/>
          <a:ext cx="1412362" cy="918035"/>
        </a:xfrm>
        <a:prstGeom prst="roundRect">
          <a:avLst/>
        </a:prstGeom>
        <a:solidFill>
          <a:schemeClr val="accent1">
            <a:shade val="50000"/>
            <a:hueOff val="-171505"/>
            <a:satOff val="-11338"/>
            <a:lumOff val="264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ea typeface="Lato" panose="020F0502020204030203" pitchFamily="34" charset="0"/>
              <a:cs typeface="Lato" panose="020F0502020204030203" pitchFamily="34" charset="0"/>
            </a:rPr>
            <a:t>Deploy &amp; Maintain</a:t>
          </a:r>
        </a:p>
      </dsp:txBody>
      <dsp:txXfrm>
        <a:off x="320082" y="3251053"/>
        <a:ext cx="1322732" cy="828405"/>
      </dsp:txXfrm>
    </dsp:sp>
    <dsp:sp modelId="{63ECE08E-8808-4CA1-8C13-EDECBA43E5BE}">
      <dsp:nvSpPr>
        <dsp:cNvPr id="0" name=""/>
        <dsp:cNvSpPr/>
      </dsp:nvSpPr>
      <dsp:spPr>
        <a:xfrm>
          <a:off x="915751" y="461841"/>
          <a:ext cx="5240669" cy="5240669"/>
        </a:xfrm>
        <a:custGeom>
          <a:avLst/>
          <a:gdLst/>
          <a:ahLst/>
          <a:cxnLst/>
          <a:rect l="0" t="0" r="0" b="0"/>
          <a:pathLst>
            <a:path>
              <a:moveTo>
                <a:pt x="3815" y="2478987"/>
              </a:moveTo>
              <a:arcTo wR="2620334" hR="2620334" stAng="10985531" swAng="1064251"/>
            </a:path>
          </a:pathLst>
        </a:custGeom>
        <a:noFill/>
        <a:ln w="6350" cap="flat" cmpd="sng" algn="ctr">
          <a:solidFill>
            <a:schemeClr val="accent1">
              <a:shade val="90000"/>
              <a:hueOff val="-175237"/>
              <a:satOff val="-10775"/>
              <a:lumOff val="2233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FAA9B6F-993C-495D-B2D3-14D16481586F}">
      <dsp:nvSpPr>
        <dsp:cNvPr id="0" name=""/>
        <dsp:cNvSpPr/>
      </dsp:nvSpPr>
      <dsp:spPr>
        <a:xfrm>
          <a:off x="781244" y="989406"/>
          <a:ext cx="1412362" cy="918035"/>
        </a:xfrm>
        <a:prstGeom prst="roundRect">
          <a:avLst/>
        </a:prstGeom>
        <a:solidFill>
          <a:schemeClr val="accent1">
            <a:shade val="50000"/>
            <a:hueOff val="-85752"/>
            <a:satOff val="-5669"/>
            <a:lumOff val="132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ea typeface="Lato" panose="020F0502020204030203" pitchFamily="34" charset="0"/>
              <a:cs typeface="Lato" panose="020F0502020204030203" pitchFamily="34" charset="0"/>
            </a:rPr>
            <a:t>Reassess</a:t>
          </a:r>
        </a:p>
      </dsp:txBody>
      <dsp:txXfrm>
        <a:off x="826059" y="1034221"/>
        <a:ext cx="1322732" cy="828405"/>
      </dsp:txXfrm>
    </dsp:sp>
    <dsp:sp modelId="{736CDDF4-7918-4316-8415-A2E3D895EDF0}">
      <dsp:nvSpPr>
        <dsp:cNvPr id="0" name=""/>
        <dsp:cNvSpPr/>
      </dsp:nvSpPr>
      <dsp:spPr>
        <a:xfrm>
          <a:off x="857304" y="504627"/>
          <a:ext cx="5240669" cy="5240669"/>
        </a:xfrm>
        <a:custGeom>
          <a:avLst/>
          <a:gdLst/>
          <a:ahLst/>
          <a:cxnLst/>
          <a:rect l="0" t="0" r="0" b="0"/>
          <a:pathLst>
            <a:path>
              <a:moveTo>
                <a:pt x="1265248" y="377591"/>
              </a:moveTo>
              <a:arcTo wR="2620334" hR="2620334" stAng="14331554" swAng="776600"/>
            </a:path>
          </a:pathLst>
        </a:custGeom>
        <a:noFill/>
        <a:ln w="6350" cap="flat" cmpd="sng" algn="ctr">
          <a:solidFill>
            <a:schemeClr val="accent1">
              <a:shade val="90000"/>
              <a:hueOff val="-87619"/>
              <a:satOff val="-5387"/>
              <a:lumOff val="1117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635C87-2E62-4093-9A27-E98FC63FAB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A5AAF69-BA68-4C49-8B47-9FD6ED6C5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9A152F-86C0-448B-A54E-0E2D8D8754BB}" type="datetimeFigureOut">
              <a:rPr lang="en-US" smtClean="0"/>
              <a:t>9/21/2022</a:t>
            </a:fld>
            <a:endParaRPr lang="en-US" dirty="0"/>
          </a:p>
        </p:txBody>
      </p:sp>
      <p:sp>
        <p:nvSpPr>
          <p:cNvPr id="4" name="Footer Placeholder 3">
            <a:extLst>
              <a:ext uri="{FF2B5EF4-FFF2-40B4-BE49-F238E27FC236}">
                <a16:creationId xmlns:a16="http://schemas.microsoft.com/office/drawing/2014/main" id="{37C6C3CB-CCFF-4F2E-B237-337C69FBB6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F750B0-2FB2-4047-BE00-43B13750AB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1E503E-9C9E-4EC6-B8AF-91FC09DF0C7B}" type="slidenum">
              <a:rPr lang="en-US" smtClean="0"/>
              <a:t>‹#›</a:t>
            </a:fld>
            <a:endParaRPr lang="en-US" dirty="0"/>
          </a:p>
        </p:txBody>
      </p:sp>
    </p:spTree>
    <p:extLst>
      <p:ext uri="{BB962C8B-B14F-4D97-AF65-F5344CB8AC3E}">
        <p14:creationId xmlns:p14="http://schemas.microsoft.com/office/powerpoint/2010/main" val="147928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0077E-5661-4679-A0C9-7CAF4697BC9A}" type="datetimeFigureOut">
              <a:rPr lang="en-US" noProof="0" smtClean="0"/>
              <a:t>9/21/2022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59743-683C-4279-9E83-23C937C99CF6}" type="slidenum">
              <a:rPr lang="en-US" noProof="0" smtClean="0"/>
              <a:t>‹#›</a:t>
            </a:fld>
            <a:endParaRPr lang="en-US" noProof="0" dirty="0"/>
          </a:p>
        </p:txBody>
      </p:sp>
    </p:spTree>
    <p:extLst>
      <p:ext uri="{BB962C8B-B14F-4D97-AF65-F5344CB8AC3E}">
        <p14:creationId xmlns:p14="http://schemas.microsoft.com/office/powerpoint/2010/main" val="281931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to build a Wellness Program that will connect better with your employees.</a:t>
            </a:r>
          </a:p>
          <a:p>
            <a:endParaRPr lang="en-US" dirty="0"/>
          </a:p>
        </p:txBody>
      </p:sp>
      <p:sp>
        <p:nvSpPr>
          <p:cNvPr id="4" name="Slide Number Placeholder 3"/>
          <p:cNvSpPr>
            <a:spLocks noGrp="1"/>
          </p:cNvSpPr>
          <p:nvPr>
            <p:ph type="sldNum" sz="quarter" idx="10"/>
          </p:nvPr>
        </p:nvSpPr>
        <p:spPr/>
        <p:txBody>
          <a:bodyPr/>
          <a:lstStyle/>
          <a:p>
            <a:fld id="{8AE59743-683C-4279-9E83-23C937C99CF6}" type="slidenum">
              <a:rPr lang="en-US" smtClean="0"/>
              <a:t>1</a:t>
            </a:fld>
            <a:endParaRPr lang="en-US"/>
          </a:p>
        </p:txBody>
      </p:sp>
    </p:spTree>
    <p:extLst>
      <p:ext uri="{BB962C8B-B14F-4D97-AF65-F5344CB8AC3E}">
        <p14:creationId xmlns:p14="http://schemas.microsoft.com/office/powerpoint/2010/main" val="238618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67929" rtl="0" eaLnBrk="1" fontAlgn="auto" latinLnBrk="0" hangingPunct="1">
              <a:lnSpc>
                <a:spcPct val="100000"/>
              </a:lnSpc>
              <a:spcBef>
                <a:spcPts val="0"/>
              </a:spcBef>
              <a:spcAft>
                <a:spcPts val="0"/>
              </a:spcAft>
              <a:buClrTx/>
              <a:buSzTx/>
              <a:buFontTx/>
              <a:buNone/>
              <a:tabLst/>
              <a:defRPr/>
            </a:pPr>
            <a:r>
              <a:rPr lang="en-US" dirty="0"/>
              <a:t>So what are those broader objectives that employers are looking at? &amp; employees are wanting…</a:t>
            </a:r>
          </a:p>
          <a:p>
            <a:pPr defTabSz="1067929">
              <a:defRPr/>
            </a:pPr>
            <a:endParaRPr lang="en-US" dirty="0"/>
          </a:p>
        </p:txBody>
      </p:sp>
      <p:sp>
        <p:nvSpPr>
          <p:cNvPr id="4" name="Slide Number Placeholder 3"/>
          <p:cNvSpPr>
            <a:spLocks noGrp="1"/>
          </p:cNvSpPr>
          <p:nvPr>
            <p:ph type="sldNum" sz="quarter" idx="10"/>
          </p:nvPr>
        </p:nvSpPr>
        <p:spPr/>
        <p:txBody>
          <a:bodyPr/>
          <a:lstStyle/>
          <a:p>
            <a:fld id="{8AE59743-683C-4279-9E83-23C937C99CF6}" type="slidenum">
              <a:rPr lang="en-US" smtClean="0"/>
              <a:t>10</a:t>
            </a:fld>
            <a:endParaRPr lang="en-US"/>
          </a:p>
        </p:txBody>
      </p:sp>
    </p:spTree>
    <p:extLst>
      <p:ext uri="{BB962C8B-B14F-4D97-AF65-F5344CB8AC3E}">
        <p14:creationId xmlns:p14="http://schemas.microsoft.com/office/powerpoint/2010/main" val="4052326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Employers expectations (think about)</a:t>
            </a:r>
          </a:p>
          <a:p>
            <a:endParaRPr lang="en-US" b="1" dirty="0"/>
          </a:p>
          <a:p>
            <a:r>
              <a:rPr lang="en-US" b="1" dirty="0"/>
              <a:t>Blurred Lines:</a:t>
            </a:r>
          </a:p>
          <a:p>
            <a:r>
              <a:rPr lang="en-US" dirty="0"/>
              <a:t>The never-ending work day. Add more at home working to find a dividing line between work and play. Work stress in general still has a major impact.</a:t>
            </a:r>
          </a:p>
          <a:p>
            <a:endParaRPr lang="en-US" dirty="0"/>
          </a:p>
          <a:p>
            <a:r>
              <a:rPr lang="en-US" b="1" dirty="0"/>
              <a:t>A Stressed Workforce:</a:t>
            </a:r>
          </a:p>
          <a:p>
            <a:r>
              <a:rPr lang="en-US" dirty="0"/>
              <a:t>Juggling more than just finances and health – add children, aging parents, a global pandemic, political environment, and so much more…</a:t>
            </a:r>
          </a:p>
          <a:p>
            <a:pPr marL="174913" indent="-174913">
              <a:buFont typeface="Arial" panose="020B0604020202020204" pitchFamily="34" charset="0"/>
              <a:buChar char="•"/>
            </a:pPr>
            <a:r>
              <a:rPr lang="en-US" dirty="0"/>
              <a:t>Companies lose $30 billion through absenteeism caused by work-related stress.</a:t>
            </a:r>
          </a:p>
          <a:p>
            <a:pPr marL="174913" indent="-174913">
              <a:buFont typeface="Arial" panose="020B0604020202020204" pitchFamily="34" charset="0"/>
              <a:buChar char="•"/>
            </a:pPr>
            <a:r>
              <a:rPr lang="en-US" dirty="0"/>
              <a:t>40% of employees face high stress in their jobs, which negatively affects their productivity, health and family stability</a:t>
            </a:r>
          </a:p>
          <a:p>
            <a:pPr marL="174913" indent="-174913">
              <a:buFont typeface="Arial" panose="020B0604020202020204" pitchFamily="34" charset="0"/>
              <a:buChar char="•"/>
            </a:pPr>
            <a:r>
              <a:rPr lang="en-US" dirty="0"/>
              <a:t>About 1 in 3 people say they have missed work due to stress related issues</a:t>
            </a:r>
          </a:p>
          <a:p>
            <a:endParaRPr lang="en-US" b="1" dirty="0"/>
          </a:p>
          <a:p>
            <a:r>
              <a:rPr lang="en-US" b="1" dirty="0"/>
              <a:t>Personalization:</a:t>
            </a:r>
          </a:p>
          <a:p>
            <a:r>
              <a:rPr lang="en-US" dirty="0"/>
              <a:t>Maintaining a healthy lifestyle requires daily engagement, focus and practice, but this can be challenging for many employees. </a:t>
            </a:r>
          </a:p>
          <a:p>
            <a:pPr marL="171450" indent="-171450">
              <a:buFont typeface="Arial" panose="020B0604020202020204" pitchFamily="34" charset="0"/>
              <a:buChar char="•"/>
            </a:pPr>
            <a:r>
              <a:rPr lang="en-US" dirty="0"/>
              <a:t>Three-quarters of participants in wellness programs say that incorporating a personalized, customized approach is an important part of a health, wellness and fitness program.</a:t>
            </a:r>
          </a:p>
          <a:p>
            <a:pPr marL="174913" indent="-174913">
              <a:buFont typeface="Arial" panose="020B0604020202020204" pitchFamily="34" charset="0"/>
              <a:buChar char="•"/>
            </a:pPr>
            <a:r>
              <a:rPr lang="en-US" dirty="0"/>
              <a:t>40% of people who decide not to take advantage of their workplace health, financial and wellness programs say it’s because one or more components of such programs is not relevant to them, or that the program has no apparent value. </a:t>
            </a:r>
          </a:p>
          <a:p>
            <a:pPr marL="174913" indent="-174913">
              <a:buFont typeface="Arial" panose="020B0604020202020204" pitchFamily="34" charset="0"/>
              <a:buChar char="•"/>
            </a:pPr>
            <a:r>
              <a:rPr lang="en-US" dirty="0"/>
              <a:t>&amp; the last stat is that about 25% of people report that the program is too difficult or takes too much time.</a:t>
            </a:r>
          </a:p>
          <a:p>
            <a:endParaRPr lang="en-US" dirty="0"/>
          </a:p>
          <a:p>
            <a:r>
              <a:rPr lang="en-US" dirty="0"/>
              <a:t>Well-being is not a “one-size-fits-all” solution. Every person’s path to lead a healthier life is truly unique.</a:t>
            </a:r>
          </a:p>
        </p:txBody>
      </p:sp>
      <p:sp>
        <p:nvSpPr>
          <p:cNvPr id="4" name="Slide Number Placeholder 3"/>
          <p:cNvSpPr>
            <a:spLocks noGrp="1"/>
          </p:cNvSpPr>
          <p:nvPr>
            <p:ph type="sldNum" sz="quarter" idx="5"/>
          </p:nvPr>
        </p:nvSpPr>
        <p:spPr/>
        <p:txBody>
          <a:bodyPr/>
          <a:lstStyle/>
          <a:p>
            <a:fld id="{8AE59743-683C-4279-9E83-23C937C99CF6}" type="slidenum">
              <a:rPr lang="en-US" noProof="0" smtClean="0"/>
              <a:t>11</a:t>
            </a:fld>
            <a:endParaRPr lang="en-US" noProof="0" dirty="0"/>
          </a:p>
        </p:txBody>
      </p:sp>
    </p:spTree>
    <p:extLst>
      <p:ext uri="{BB962C8B-B14F-4D97-AF65-F5344CB8AC3E}">
        <p14:creationId xmlns:p14="http://schemas.microsoft.com/office/powerpoint/2010/main" val="1352830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Gallup’s State of the Global Workplace 2021 Report </a:t>
            </a:r>
          </a:p>
          <a:p>
            <a:endParaRPr lang="en-US" dirty="0"/>
          </a:p>
          <a:p>
            <a:r>
              <a:rPr lang="en-US" dirty="0"/>
              <a:t>They are looking to their employers to offer programs that support employees across at least five primary areas:</a:t>
            </a:r>
          </a:p>
          <a:p>
            <a:pPr marL="174913" indent="-174913">
              <a:buFont typeface="Arial" panose="020B0604020202020204" pitchFamily="34" charset="0"/>
              <a:buChar char="•"/>
            </a:pPr>
            <a:r>
              <a:rPr lang="en-US" dirty="0"/>
              <a:t>Career Well-being – you like what you do every day. 				Developing employees’ strengths to foster long-term careers</a:t>
            </a:r>
          </a:p>
          <a:p>
            <a:pPr marL="174913" indent="-174913">
              <a:buFont typeface="Arial" panose="020B0604020202020204" pitchFamily="34" charset="0"/>
              <a:buChar char="•"/>
            </a:pPr>
            <a:r>
              <a:rPr lang="en-US" dirty="0"/>
              <a:t>Social well-being – You have meaningful friendships/relationships in your life		creating family-friendly policies &amp; encouraging friendships at work</a:t>
            </a:r>
          </a:p>
          <a:p>
            <a:pPr marL="174913" indent="-174913">
              <a:buFont typeface="Arial" panose="020B0604020202020204" pitchFamily="34" charset="0"/>
              <a:buChar char="•"/>
            </a:pPr>
            <a:r>
              <a:rPr lang="en-US" dirty="0"/>
              <a:t>Financial well-being – you manage your money well				Providing financial services and education</a:t>
            </a:r>
          </a:p>
          <a:p>
            <a:pPr marL="174913" indent="-174913">
              <a:buFont typeface="Arial" panose="020B0604020202020204" pitchFamily="34" charset="0"/>
              <a:buChar char="•"/>
            </a:pPr>
            <a:r>
              <a:rPr lang="en-US" dirty="0"/>
              <a:t>Physical &amp; Emotional Well-being – you have energy to get things done			encouraging physical activity &amp; making it easier to choose healthy foods (environment)</a:t>
            </a:r>
          </a:p>
          <a:p>
            <a:pPr marL="174913" indent="-174913">
              <a:buFont typeface="Arial" panose="020B0604020202020204" pitchFamily="34" charset="0"/>
              <a:buChar char="•"/>
            </a:pPr>
            <a:r>
              <a:rPr lang="en-US" dirty="0"/>
              <a:t>Community well-being – you like where you live (pandemic impact)			celebrating those who give back to the community through service</a:t>
            </a:r>
          </a:p>
          <a:p>
            <a:pPr marL="174913" indent="-174913">
              <a:buFont typeface="Arial" panose="020B0604020202020204" pitchFamily="34" charset="0"/>
              <a:buChar char="•"/>
            </a:pPr>
            <a:endParaRPr lang="en-US" dirty="0"/>
          </a:p>
          <a:p>
            <a:pPr marL="0" indent="0">
              <a:buFont typeface="Arial" panose="020B0604020202020204" pitchFamily="34" charset="0"/>
              <a:buNone/>
            </a:pPr>
            <a:r>
              <a:rPr lang="en-US" dirty="0"/>
              <a:t>Gallup found that compared with those who score high on physical wellbeing alone, those who score high on all five elements report 41% fewer unhealthy days.</a:t>
            </a:r>
          </a:p>
        </p:txBody>
      </p:sp>
      <p:sp>
        <p:nvSpPr>
          <p:cNvPr id="4" name="Slide Number Placeholder 3"/>
          <p:cNvSpPr>
            <a:spLocks noGrp="1"/>
          </p:cNvSpPr>
          <p:nvPr>
            <p:ph type="sldNum" sz="quarter" idx="5"/>
          </p:nvPr>
        </p:nvSpPr>
        <p:spPr/>
        <p:txBody>
          <a:bodyPr/>
          <a:lstStyle/>
          <a:p>
            <a:fld id="{8AE59743-683C-4279-9E83-23C937C99CF6}" type="slidenum">
              <a:rPr lang="en-US" noProof="0" smtClean="0"/>
              <a:t>12</a:t>
            </a:fld>
            <a:endParaRPr lang="en-US" noProof="0" dirty="0"/>
          </a:p>
        </p:txBody>
      </p:sp>
    </p:spTree>
    <p:extLst>
      <p:ext uri="{BB962C8B-B14F-4D97-AF65-F5344CB8AC3E}">
        <p14:creationId xmlns:p14="http://schemas.microsoft.com/office/powerpoint/2010/main" val="112530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the 5 wellbeing elements identified by employees it is makes sense to see that the top 5 strategic priorities for HR have shifted to meet the current post-pandemic environment.</a:t>
            </a:r>
          </a:p>
        </p:txBody>
      </p:sp>
      <p:sp>
        <p:nvSpPr>
          <p:cNvPr id="4" name="Slide Number Placeholder 3"/>
          <p:cNvSpPr>
            <a:spLocks noGrp="1"/>
          </p:cNvSpPr>
          <p:nvPr>
            <p:ph type="sldNum" sz="quarter" idx="5"/>
          </p:nvPr>
        </p:nvSpPr>
        <p:spPr/>
        <p:txBody>
          <a:bodyPr/>
          <a:lstStyle/>
          <a:p>
            <a:fld id="{8AE59743-683C-4279-9E83-23C937C99CF6}" type="slidenum">
              <a:rPr lang="en-US" noProof="0" smtClean="0"/>
              <a:t>13</a:t>
            </a:fld>
            <a:endParaRPr lang="en-US" noProof="0" dirty="0"/>
          </a:p>
        </p:txBody>
      </p:sp>
    </p:spTree>
    <p:extLst>
      <p:ext uri="{BB962C8B-B14F-4D97-AF65-F5344CB8AC3E}">
        <p14:creationId xmlns:p14="http://schemas.microsoft.com/office/powerpoint/2010/main" val="407013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Artemis Health Survey asked Benefit leaders “What are your organization’s top benefit goals?” </a:t>
            </a:r>
          </a:p>
          <a:p>
            <a:endParaRPr lang="en-US" dirty="0"/>
          </a:p>
          <a:p>
            <a:r>
              <a:rPr lang="en-US" dirty="0"/>
              <a:t>Not surprisingly employee health came out on top. &amp; will continue to be a top priority in the foreseeable future.</a:t>
            </a:r>
          </a:p>
          <a:p>
            <a:endParaRPr lang="en-US" dirty="0"/>
          </a:p>
          <a:p>
            <a:r>
              <a:rPr lang="en-US" dirty="0"/>
              <a:t>This was a shift from 2019 when productivity was a top priority</a:t>
            </a:r>
          </a:p>
          <a:p>
            <a:endParaRPr lang="en-US" dirty="0"/>
          </a:p>
          <a:p>
            <a:r>
              <a:rPr lang="en-US" dirty="0"/>
              <a:t>Measures of success for benefit teams based on their ability to improve:</a:t>
            </a:r>
          </a:p>
          <a:p>
            <a:endParaRPr lang="en-US" dirty="0"/>
          </a:p>
          <a:p>
            <a:pPr marL="171450" indent="-171450">
              <a:buFont typeface="Arial" panose="020B0604020202020204" pitchFamily="34" charset="0"/>
              <a:buChar char="•"/>
            </a:pPr>
            <a:r>
              <a:rPr lang="en-US" dirty="0"/>
              <a:t>Employee health and well-being (46%)</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Improve employee satisfaction (42%)</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Employee productivity (40%)</a:t>
            </a:r>
          </a:p>
        </p:txBody>
      </p:sp>
      <p:sp>
        <p:nvSpPr>
          <p:cNvPr id="4" name="Slide Number Placeholder 3"/>
          <p:cNvSpPr>
            <a:spLocks noGrp="1"/>
          </p:cNvSpPr>
          <p:nvPr>
            <p:ph type="sldNum" sz="quarter" idx="5"/>
          </p:nvPr>
        </p:nvSpPr>
        <p:spPr/>
        <p:txBody>
          <a:bodyPr/>
          <a:lstStyle/>
          <a:p>
            <a:fld id="{8AE59743-683C-4279-9E83-23C937C99CF6}" type="slidenum">
              <a:rPr lang="en-US" noProof="0" smtClean="0"/>
              <a:t>14</a:t>
            </a:fld>
            <a:endParaRPr lang="en-US" noProof="0" dirty="0"/>
          </a:p>
        </p:txBody>
      </p:sp>
    </p:spTree>
    <p:extLst>
      <p:ext uri="{BB962C8B-B14F-4D97-AF65-F5344CB8AC3E}">
        <p14:creationId xmlns:p14="http://schemas.microsoft.com/office/powerpoint/2010/main" val="3365548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you know the components of a wellness program initiative &amp; the definitions, what next? </a:t>
            </a:r>
          </a:p>
          <a:p>
            <a:endParaRPr lang="en-US" dirty="0"/>
          </a:p>
          <a:p>
            <a:r>
              <a:rPr lang="en-US" dirty="0"/>
              <a:t>How do you know what your employees really want out of their wellness offering? &amp; what will get them to engage?</a:t>
            </a:r>
          </a:p>
          <a:p>
            <a:endParaRPr lang="en-US" dirty="0"/>
          </a:p>
          <a:p>
            <a:r>
              <a:rPr lang="en-US" dirty="0"/>
              <a:t>That’s the million dollar question!</a:t>
            </a:r>
          </a:p>
          <a:p>
            <a:endParaRPr lang="en-US" dirty="0"/>
          </a:p>
          <a:p>
            <a:r>
              <a:rPr lang="en-US" dirty="0"/>
              <a:t>Get a little geeky – scientific </a:t>
            </a:r>
          </a:p>
          <a:p>
            <a:endParaRPr lang="en-US" dirty="0"/>
          </a:p>
        </p:txBody>
      </p:sp>
      <p:sp>
        <p:nvSpPr>
          <p:cNvPr id="4" name="Slide Number Placeholder 3"/>
          <p:cNvSpPr>
            <a:spLocks noGrp="1"/>
          </p:cNvSpPr>
          <p:nvPr>
            <p:ph type="sldNum" sz="quarter" idx="5"/>
          </p:nvPr>
        </p:nvSpPr>
        <p:spPr/>
        <p:txBody>
          <a:bodyPr/>
          <a:lstStyle/>
          <a:p>
            <a:fld id="{C587DBBF-C131-444E-BDDA-14C7BCC17C70}" type="slidenum">
              <a:rPr lang="en-US" smtClean="0"/>
              <a:t>15</a:t>
            </a:fld>
            <a:endParaRPr lang="en-US"/>
          </a:p>
        </p:txBody>
      </p:sp>
    </p:spTree>
    <p:extLst>
      <p:ext uri="{BB962C8B-B14F-4D97-AF65-F5344CB8AC3E}">
        <p14:creationId xmlns:p14="http://schemas.microsoft.com/office/powerpoint/2010/main" val="1019877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1088473" rtl="0" eaLnBrk="1" fontAlgn="auto" latinLnBrk="0" hangingPunct="1">
              <a:lnSpc>
                <a:spcPct val="90000"/>
              </a:lnSpc>
              <a:spcBef>
                <a:spcPts val="0"/>
              </a:spcBef>
              <a:spcAft>
                <a:spcPts val="0"/>
              </a:spcAft>
              <a:buClrTx/>
              <a:buSzTx/>
              <a:buFontTx/>
              <a:buNone/>
              <a:tabLst/>
              <a:defRPr/>
            </a:pPr>
            <a:r>
              <a:rPr lang="en-US" sz="1200" dirty="0">
                <a:solidFill>
                  <a:schemeClr val="tx1"/>
                </a:solidFill>
              </a:rPr>
              <a:t>Profit &amp; sales going down</a:t>
            </a:r>
          </a:p>
          <a:p>
            <a:pPr marL="0" marR="0" lvl="0" indent="0" algn="l" defTabSz="1088473" rtl="0" eaLnBrk="1" fontAlgn="auto" latinLnBrk="0" hangingPunct="1">
              <a:lnSpc>
                <a:spcPct val="90000"/>
              </a:lnSpc>
              <a:spcBef>
                <a:spcPts val="0"/>
              </a:spcBef>
              <a:spcAft>
                <a:spcPts val="0"/>
              </a:spcAft>
              <a:buClrTx/>
              <a:buSzTx/>
              <a:buFontTx/>
              <a:buNone/>
              <a:tabLst/>
              <a:defRPr/>
            </a:pPr>
            <a:endParaRPr lang="en-US" sz="1200" dirty="0">
              <a:solidFill>
                <a:schemeClr val="tx1"/>
              </a:solidFill>
            </a:endParaRPr>
          </a:p>
          <a:p>
            <a:pPr marL="0" marR="0" lvl="0" indent="0" algn="l" defTabSz="1088473" rtl="0" eaLnBrk="1" fontAlgn="auto" latinLnBrk="0" hangingPunct="1">
              <a:lnSpc>
                <a:spcPct val="90000"/>
              </a:lnSpc>
              <a:spcBef>
                <a:spcPts val="0"/>
              </a:spcBef>
              <a:spcAft>
                <a:spcPts val="0"/>
              </a:spcAft>
              <a:buClrTx/>
              <a:buSzTx/>
              <a:buFontTx/>
              <a:buNone/>
              <a:tabLst/>
              <a:defRPr/>
            </a:pPr>
            <a:r>
              <a:rPr lang="en-US" sz="1200" dirty="0">
                <a:solidFill>
                  <a:schemeClr val="tx1"/>
                </a:solidFill>
              </a:rPr>
              <a:t>Make no changes – all will work out - NOT</a:t>
            </a:r>
          </a:p>
          <a:p>
            <a:pPr marL="0" marR="0" lvl="0" indent="0" algn="l" defTabSz="1088473" rtl="0" eaLnBrk="1" fontAlgn="auto" latinLnBrk="0" hangingPunct="1">
              <a:lnSpc>
                <a:spcPct val="90000"/>
              </a:lnSpc>
              <a:spcBef>
                <a:spcPts val="0"/>
              </a:spcBef>
              <a:spcAft>
                <a:spcPts val="0"/>
              </a:spcAft>
              <a:buClrTx/>
              <a:buSzTx/>
              <a:buFontTx/>
              <a:buNone/>
              <a:tabLst/>
              <a:defRPr/>
            </a:pPr>
            <a:endParaRPr lang="en-US" sz="1200" dirty="0">
              <a:solidFill>
                <a:schemeClr val="tx1"/>
              </a:solidFill>
            </a:endParaRPr>
          </a:p>
          <a:p>
            <a:pPr marL="0" marR="0" lvl="0" indent="0" algn="l" defTabSz="1088473" rtl="0" eaLnBrk="1" fontAlgn="auto" latinLnBrk="0" hangingPunct="1">
              <a:lnSpc>
                <a:spcPct val="90000"/>
              </a:lnSpc>
              <a:spcBef>
                <a:spcPts val="0"/>
              </a:spcBef>
              <a:spcAft>
                <a:spcPts val="0"/>
              </a:spcAft>
              <a:buClrTx/>
              <a:buSzTx/>
              <a:buFontTx/>
              <a:buNone/>
              <a:tabLst/>
              <a:defRPr/>
            </a:pPr>
            <a:r>
              <a:rPr lang="en-US" sz="1200" dirty="0">
                <a:solidFill>
                  <a:schemeClr val="tx1"/>
                </a:solidFill>
              </a:rPr>
              <a:t>Think about a behavior you have wanted to change or have changed…</a:t>
            </a:r>
          </a:p>
          <a:p>
            <a:pPr marL="0" marR="0" lvl="0" indent="0" algn="l" defTabSz="1088473" rtl="0" eaLnBrk="1" fontAlgn="auto" latinLnBrk="0" hangingPunct="1">
              <a:lnSpc>
                <a:spcPct val="90000"/>
              </a:lnSpc>
              <a:spcBef>
                <a:spcPts val="0"/>
              </a:spcBef>
              <a:spcAft>
                <a:spcPts val="0"/>
              </a:spcAft>
              <a:buClrTx/>
              <a:buSzTx/>
              <a:buFontTx/>
              <a:buNone/>
              <a:tabLst/>
              <a:defRPr/>
            </a:pPr>
            <a:endParaRPr lang="en-US" sz="1200" dirty="0">
              <a:solidFill>
                <a:schemeClr val="tx1"/>
              </a:solidFill>
            </a:endParaRPr>
          </a:p>
          <a:p>
            <a:pPr marL="0" marR="0" lvl="0" indent="0" algn="l" defTabSz="1088473" rtl="0" eaLnBrk="1" fontAlgn="auto" latinLnBrk="0" hangingPunct="1">
              <a:lnSpc>
                <a:spcPct val="90000"/>
              </a:lnSpc>
              <a:spcBef>
                <a:spcPts val="0"/>
              </a:spcBef>
              <a:spcAft>
                <a:spcPts val="0"/>
              </a:spcAft>
              <a:buClrTx/>
              <a:buSzTx/>
              <a:buFontTx/>
              <a:buNone/>
              <a:tabLst/>
              <a:defRPr/>
            </a:pPr>
            <a:r>
              <a:rPr lang="en-US" sz="1200" dirty="0">
                <a:solidFill>
                  <a:schemeClr val="tx1"/>
                </a:solidFill>
              </a:rPr>
              <a:t>THE END GAME FOR PARTICIPANTS MUST BE BEHAVIOR CHANGE.</a:t>
            </a:r>
          </a:p>
          <a:p>
            <a:pPr marL="0" marR="0" lvl="0" indent="0" algn="l" defTabSz="1088473" rtl="0" eaLnBrk="1" fontAlgn="auto" latinLnBrk="0" hangingPunct="1">
              <a:lnSpc>
                <a:spcPct val="90000"/>
              </a:lnSpc>
              <a:spcBef>
                <a:spcPts val="0"/>
              </a:spcBef>
              <a:spcAft>
                <a:spcPts val="0"/>
              </a:spcAft>
              <a:buClrTx/>
              <a:buSzTx/>
              <a:buFontTx/>
              <a:buNone/>
              <a:tabLst/>
              <a:defRPr/>
            </a:pPr>
            <a:endParaRPr lang="en-US" sz="1200" dirty="0">
              <a:solidFill>
                <a:schemeClr val="tx1"/>
              </a:solidFill>
            </a:endParaRPr>
          </a:p>
          <a:p>
            <a:pPr marL="0" marR="0" lvl="0" indent="0" algn="l" defTabSz="1088473" rtl="0" eaLnBrk="1" fontAlgn="auto" latinLnBrk="0" hangingPunct="1">
              <a:lnSpc>
                <a:spcPct val="90000"/>
              </a:lnSpc>
              <a:spcBef>
                <a:spcPts val="0"/>
              </a:spcBef>
              <a:spcAft>
                <a:spcPts val="0"/>
              </a:spcAft>
              <a:buClrTx/>
              <a:buSzTx/>
              <a:buFontTx/>
              <a:buNone/>
              <a:tabLst/>
              <a:defRPr/>
            </a:pPr>
            <a:r>
              <a:rPr lang="en-US" sz="1200" dirty="0">
                <a:solidFill>
                  <a:schemeClr val="tx1"/>
                </a:solidFill>
              </a:rPr>
              <a:t>Let’s talk about what makes us change our behaviors…</a:t>
            </a:r>
          </a:p>
          <a:p>
            <a:endParaRPr lang="en-US" dirty="0"/>
          </a:p>
          <a:p>
            <a:endParaRPr lang="en-US" dirty="0"/>
          </a:p>
        </p:txBody>
      </p:sp>
      <p:sp>
        <p:nvSpPr>
          <p:cNvPr id="4" name="Slide Number Placeholder 3"/>
          <p:cNvSpPr>
            <a:spLocks noGrp="1"/>
          </p:cNvSpPr>
          <p:nvPr>
            <p:ph type="sldNum" sz="quarter" idx="5"/>
          </p:nvPr>
        </p:nvSpPr>
        <p:spPr/>
        <p:txBody>
          <a:bodyPr/>
          <a:lstStyle/>
          <a:p>
            <a:fld id="{FC8BD8E7-1312-41F3-99C4-6DA5AF891969}" type="slidenum">
              <a:rPr lang="en-US" smtClean="0"/>
              <a:t>16</a:t>
            </a:fld>
            <a:endParaRPr lang="en-US"/>
          </a:p>
        </p:txBody>
      </p:sp>
    </p:spTree>
    <p:extLst>
      <p:ext uri="{BB962C8B-B14F-4D97-AF65-F5344CB8AC3E}">
        <p14:creationId xmlns:p14="http://schemas.microsoft.com/office/powerpoint/2010/main" val="153887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5 stages</a:t>
            </a:r>
          </a:p>
          <a:p>
            <a:endParaRPr lang="en-US" dirty="0"/>
          </a:p>
          <a:p>
            <a:r>
              <a:rPr lang="en-US" dirty="0"/>
              <a:t>Typical order- relapse happens</a:t>
            </a:r>
          </a:p>
          <a:p>
            <a:endParaRPr lang="en-US" dirty="0"/>
          </a:p>
          <a:p>
            <a:r>
              <a:rPr lang="en-US" dirty="0"/>
              <a:t>Every behavior we go through these stages</a:t>
            </a:r>
          </a:p>
          <a:p>
            <a:endParaRPr lang="en-US" dirty="0"/>
          </a:p>
          <a:p>
            <a:r>
              <a:rPr lang="en-US" dirty="0"/>
              <a:t>Change does not equal action </a:t>
            </a:r>
          </a:p>
          <a:p>
            <a:endParaRPr lang="en-US" dirty="0"/>
          </a:p>
          <a:p>
            <a:r>
              <a:rPr lang="en-US" dirty="0"/>
              <a:t>You are still helping your employees even if you cannot tag an ROI / ROV to their change</a:t>
            </a:r>
          </a:p>
        </p:txBody>
      </p:sp>
      <p:sp>
        <p:nvSpPr>
          <p:cNvPr id="4" name="Slide Number Placeholder 3"/>
          <p:cNvSpPr>
            <a:spLocks noGrp="1"/>
          </p:cNvSpPr>
          <p:nvPr>
            <p:ph type="sldNum" sz="quarter" idx="5"/>
          </p:nvPr>
        </p:nvSpPr>
        <p:spPr/>
        <p:txBody>
          <a:bodyPr/>
          <a:lstStyle/>
          <a:p>
            <a:fld id="{FC8BD8E7-1312-41F3-99C4-6DA5AF891969}" type="slidenum">
              <a:rPr lang="en-US" smtClean="0"/>
              <a:t>17</a:t>
            </a:fld>
            <a:endParaRPr lang="en-US"/>
          </a:p>
        </p:txBody>
      </p:sp>
    </p:spTree>
    <p:extLst>
      <p:ext uri="{BB962C8B-B14F-4D97-AF65-F5344CB8AC3E}">
        <p14:creationId xmlns:p14="http://schemas.microsoft.com/office/powerpoint/2010/main" val="984148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b="1" dirty="0"/>
              <a:t>Precontemplation stage </a:t>
            </a:r>
            <a:r>
              <a:rPr lang="en-US" dirty="0"/>
              <a:t> </a:t>
            </a:r>
          </a:p>
          <a:p>
            <a:endParaRPr lang="en-US" dirty="0"/>
          </a:p>
          <a:p>
            <a:r>
              <a:rPr lang="en-US" dirty="0"/>
              <a:t>Excuses</a:t>
            </a:r>
          </a:p>
          <a:p>
            <a:r>
              <a:rPr lang="en-US" dirty="0"/>
              <a:t>I would but…</a:t>
            </a:r>
          </a:p>
          <a:p>
            <a:r>
              <a:rPr lang="en-US" dirty="0"/>
              <a:t>Not now…</a:t>
            </a:r>
          </a:p>
          <a:p>
            <a:r>
              <a:rPr lang="en-US" dirty="0"/>
              <a:t>I can’t…</a:t>
            </a:r>
          </a:p>
          <a:p>
            <a:r>
              <a:rPr lang="en-US" dirty="0"/>
              <a:t>Things are ok…</a:t>
            </a:r>
          </a:p>
          <a:p>
            <a:endParaRPr lang="en-US" dirty="0"/>
          </a:p>
          <a:p>
            <a:endParaRPr lang="en-US" dirty="0"/>
          </a:p>
          <a:p>
            <a:r>
              <a:rPr lang="en-US" dirty="0"/>
              <a:t>Key to know is that about 30 to 85% of the population at risk are in precontemplation at any point in time. </a:t>
            </a:r>
          </a:p>
          <a:p>
            <a:endParaRPr lang="en-US" dirty="0"/>
          </a:p>
          <a:p>
            <a:r>
              <a:rPr lang="en-US" dirty="0"/>
              <a:t>At risk means they are currently engaged in the negative behavior or not engaged in a good behavior (like smoking, loosing weight, or getting out of debt) </a:t>
            </a:r>
          </a:p>
          <a:p>
            <a:endParaRPr lang="en-US" dirty="0"/>
          </a:p>
          <a:p>
            <a:r>
              <a:rPr lang="en-US" dirty="0"/>
              <a:t>That can be a huge portion of the population and why we see such an issue with chronic disease and the stats we went over earlier in this presentation.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587DBBF-C131-444E-BDDA-14C7BCC17C70}" type="slidenum">
              <a:rPr lang="en-US" smtClean="0"/>
              <a:t>18</a:t>
            </a:fld>
            <a:endParaRPr lang="en-US"/>
          </a:p>
        </p:txBody>
      </p:sp>
    </p:spTree>
    <p:extLst>
      <p:ext uri="{BB962C8B-B14F-4D97-AF65-F5344CB8AC3E}">
        <p14:creationId xmlns:p14="http://schemas.microsoft.com/office/powerpoint/2010/main" val="2644222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Next is the </a:t>
            </a:r>
            <a:r>
              <a:rPr lang="en-US" b="1" dirty="0"/>
              <a:t>Contemplation stage </a:t>
            </a:r>
          </a:p>
          <a:p>
            <a:endParaRPr lang="en-US" dirty="0"/>
          </a:p>
          <a:p>
            <a:r>
              <a:rPr lang="en-US" dirty="0"/>
              <a:t>Walking the fence.</a:t>
            </a:r>
          </a:p>
          <a:p>
            <a:r>
              <a:rPr lang="en-US" dirty="0"/>
              <a:t>I’d like, but…</a:t>
            </a:r>
          </a:p>
          <a:p>
            <a:r>
              <a:rPr lang="en-US" dirty="0"/>
              <a:t>Maybe I will…</a:t>
            </a:r>
          </a:p>
          <a:p>
            <a:r>
              <a:rPr lang="en-US" dirty="0"/>
              <a:t>I will when…</a:t>
            </a:r>
          </a:p>
          <a:p>
            <a:endParaRPr lang="en-US" dirty="0"/>
          </a:p>
          <a:p>
            <a:r>
              <a:rPr lang="en-US" dirty="0"/>
              <a:t>At some point in the future…</a:t>
            </a:r>
          </a:p>
          <a:p>
            <a:endParaRPr lang="en-US" dirty="0"/>
          </a:p>
          <a:p>
            <a:r>
              <a:rPr lang="en-US" dirty="0"/>
              <a:t>They will be excited about new features you roll out but might not ever engage.</a:t>
            </a:r>
          </a:p>
          <a:p>
            <a:endParaRPr lang="en-US" dirty="0"/>
          </a:p>
          <a:p>
            <a:r>
              <a:rPr lang="en-US" dirty="0"/>
              <a:t>They are not exactly sure what to do or how to do it, and they tend to get off track really easily. </a:t>
            </a:r>
          </a:p>
          <a:p>
            <a:endParaRPr lang="en-US" dirty="0"/>
          </a:p>
          <a:p>
            <a:r>
              <a:rPr lang="en-US" dirty="0"/>
              <a:t>About 10 to 50% of people who are at risk are in contemplation at any point in time.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587DBBF-C131-444E-BDDA-14C7BCC17C70}" type="slidenum">
              <a:rPr lang="en-US" smtClean="0"/>
              <a:t>19</a:t>
            </a:fld>
            <a:endParaRPr lang="en-US"/>
          </a:p>
        </p:txBody>
      </p:sp>
    </p:spTree>
    <p:extLst>
      <p:ext uri="{BB962C8B-B14F-4D97-AF65-F5344CB8AC3E}">
        <p14:creationId xmlns:p14="http://schemas.microsoft.com/office/powerpoint/2010/main" val="335744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A common recurring comment we hear from clients and Plan Sponsors is that it is hard to tell financial advisors apart. We all talk about fees, funds and fiduciaries. We all come in with nice suits and shiny shoes and makes it hard to tell us a part. We all have charts, graphs and reports. It makes it hard to tell a good advisor from a mediocre advisor. While we do all of those things we are going to spend the day discussing what sets us apart from other advisors and how we look at things differently.</a:t>
            </a:r>
          </a:p>
          <a:p>
            <a:pPr marL="285750" indent="-285750">
              <a:buFont typeface="Arial" panose="020B0604020202020204" pitchFamily="34" charset="0"/>
              <a:buChar char="•"/>
            </a:pPr>
            <a:r>
              <a:rPr lang="en-US" dirty="0"/>
              <a:t>A lot of our differentiators come from our size. We now have over 3,350 plans representing over $80B in plan assets. We are now represented in 65 locations with a team of over 300 people.</a:t>
            </a:r>
          </a:p>
          <a:p>
            <a:pPr marL="285750" indent="-285750">
              <a:buFont typeface="Arial" panose="020B0604020202020204" pitchFamily="34" charset="0"/>
              <a:buChar char="•"/>
            </a:pPr>
            <a:r>
              <a:rPr lang="en-US" dirty="0"/>
              <a:t>This size is an asset as it gives us different demographics, experience, knowledge to better help our clients.</a:t>
            </a:r>
          </a:p>
          <a:p>
            <a:pPr marL="285750" indent="-285750">
              <a:buFont typeface="Arial" panose="020B0604020202020204" pitchFamily="34" charset="0"/>
              <a:buChar char="•"/>
            </a:pPr>
            <a:r>
              <a:rPr lang="en-US" dirty="0"/>
              <a:t>We have seen so many different scenarios it is very hard to surprise. With our intellectual capital across these branches we can address most of your plan goals, issues or concerns.</a:t>
            </a:r>
          </a:p>
          <a:p>
            <a:pPr marL="285750" indent="-285750">
              <a:buFont typeface="Arial" panose="020B0604020202020204" pitchFamily="34" charset="0"/>
              <a:buChar char="•"/>
            </a:pPr>
            <a:r>
              <a:rPr lang="en-US" dirty="0"/>
              <a:t>Our centralized support and scale allow us to give a boutique support and do a better job as an advisor because we are able to outsource some of the mundane tasks to individuals focused in that particular area.</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 If presenting to a smaller employer, emphasize the boutique experience. A large corporation with multiple locations will likely enjoy the option of many locations.</a:t>
            </a:r>
          </a:p>
          <a:p>
            <a:endParaRPr lang="en-US" dirty="0"/>
          </a:p>
        </p:txBody>
      </p:sp>
      <p:sp>
        <p:nvSpPr>
          <p:cNvPr id="4" name="Slide Number Placeholder 3"/>
          <p:cNvSpPr>
            <a:spLocks noGrp="1"/>
          </p:cNvSpPr>
          <p:nvPr>
            <p:ph type="sldNum" sz="quarter" idx="5"/>
          </p:nvPr>
        </p:nvSpPr>
        <p:spPr/>
        <p:txBody>
          <a:bodyPr/>
          <a:lstStyle/>
          <a:p>
            <a:fld id="{8AE59743-683C-4279-9E83-23C937C99CF6}" type="slidenum">
              <a:rPr lang="en-US" noProof="0" smtClean="0"/>
              <a:t>2</a:t>
            </a:fld>
            <a:endParaRPr lang="en-US" noProof="0" dirty="0"/>
          </a:p>
        </p:txBody>
      </p:sp>
    </p:spTree>
    <p:extLst>
      <p:ext uri="{BB962C8B-B14F-4D97-AF65-F5344CB8AC3E}">
        <p14:creationId xmlns:p14="http://schemas.microsoft.com/office/powerpoint/2010/main" val="2713042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b="1" dirty="0"/>
              <a:t>Preparation stage</a:t>
            </a:r>
          </a:p>
          <a:p>
            <a:endParaRPr lang="en-US" dirty="0"/>
          </a:p>
          <a:p>
            <a:r>
              <a:rPr lang="en-US" dirty="0"/>
              <a:t>Climbing down off that fence</a:t>
            </a:r>
          </a:p>
          <a:p>
            <a:r>
              <a:rPr lang="en-US" dirty="0"/>
              <a:t>I’m ready to…</a:t>
            </a:r>
          </a:p>
          <a:p>
            <a:r>
              <a:rPr lang="en-US" dirty="0"/>
              <a:t>I will…</a:t>
            </a:r>
          </a:p>
          <a:p>
            <a:r>
              <a:rPr lang="en-US" dirty="0"/>
              <a:t>It is time to…</a:t>
            </a:r>
          </a:p>
          <a:p>
            <a:endParaRPr lang="en-US" dirty="0"/>
          </a:p>
          <a:p>
            <a:r>
              <a:rPr lang="en-US" dirty="0"/>
              <a:t>Asked about some type of wellness initiative that they are interested in</a:t>
            </a:r>
          </a:p>
          <a:p>
            <a:endParaRPr lang="en-US" dirty="0"/>
          </a:p>
          <a:p>
            <a:r>
              <a:rPr lang="en-US" dirty="0"/>
              <a:t>About 5 to 35% of people who are at risk are in the preparation stage at any point in time. These are the employees you see engaging in the wellness benefits you are offering; they are the ones asking questions and are actively looking for help.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587DBBF-C131-444E-BDDA-14C7BCC17C70}" type="slidenum">
              <a:rPr lang="en-US" smtClean="0"/>
              <a:t>20</a:t>
            </a:fld>
            <a:endParaRPr lang="en-US"/>
          </a:p>
        </p:txBody>
      </p:sp>
    </p:spTree>
    <p:extLst>
      <p:ext uri="{BB962C8B-B14F-4D97-AF65-F5344CB8AC3E}">
        <p14:creationId xmlns:p14="http://schemas.microsoft.com/office/powerpoint/2010/main" val="3606189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b="1" dirty="0"/>
              <a:t>Action stage </a:t>
            </a:r>
            <a:r>
              <a:rPr lang="en-US" dirty="0"/>
              <a:t>–</a:t>
            </a:r>
          </a:p>
          <a:p>
            <a:endParaRPr lang="en-US" dirty="0"/>
          </a:p>
          <a:p>
            <a:r>
              <a:rPr lang="en-US" dirty="0"/>
              <a:t>I’m ready to…</a:t>
            </a:r>
          </a:p>
          <a:p>
            <a:r>
              <a:rPr lang="en-US" dirty="0"/>
              <a:t>I am…</a:t>
            </a:r>
          </a:p>
          <a:p>
            <a:r>
              <a:rPr lang="en-US" dirty="0"/>
              <a:t>Just getting started….</a:t>
            </a:r>
          </a:p>
          <a:p>
            <a:endParaRPr lang="en-US" dirty="0"/>
          </a:p>
          <a:p>
            <a:r>
              <a:rPr lang="en-US" dirty="0"/>
              <a:t>Anything to help them stay consistent with the behavior change they are wanting to stick with they tend to be open to participating in.</a:t>
            </a:r>
          </a:p>
          <a:p>
            <a:endParaRPr lang="en-US" dirty="0"/>
          </a:p>
          <a:p>
            <a:endParaRPr lang="en-US" dirty="0"/>
          </a:p>
        </p:txBody>
      </p:sp>
      <p:sp>
        <p:nvSpPr>
          <p:cNvPr id="4" name="Slide Number Placeholder 3"/>
          <p:cNvSpPr>
            <a:spLocks noGrp="1"/>
          </p:cNvSpPr>
          <p:nvPr>
            <p:ph type="sldNum" sz="quarter" idx="5"/>
          </p:nvPr>
        </p:nvSpPr>
        <p:spPr/>
        <p:txBody>
          <a:bodyPr/>
          <a:lstStyle/>
          <a:p>
            <a:fld id="{C587DBBF-C131-444E-BDDA-14C7BCC17C70}" type="slidenum">
              <a:rPr lang="en-US" smtClean="0"/>
              <a:t>21</a:t>
            </a:fld>
            <a:endParaRPr lang="en-US"/>
          </a:p>
        </p:txBody>
      </p:sp>
    </p:spTree>
    <p:extLst>
      <p:ext uri="{BB962C8B-B14F-4D97-AF65-F5344CB8AC3E}">
        <p14:creationId xmlns:p14="http://schemas.microsoft.com/office/powerpoint/2010/main" val="2572589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b="1" dirty="0"/>
              <a:t>Maintenance stage</a:t>
            </a:r>
            <a:r>
              <a:rPr lang="en-US" dirty="0"/>
              <a:t> – </a:t>
            </a:r>
          </a:p>
          <a:p>
            <a:endParaRPr lang="en-US" dirty="0"/>
          </a:p>
          <a:p>
            <a:r>
              <a:rPr lang="en-US" dirty="0"/>
              <a:t>I have been!</a:t>
            </a:r>
          </a:p>
          <a:p>
            <a:r>
              <a:rPr lang="en-US" dirty="0"/>
              <a:t>It’s a habit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usually only about 10-15% of the population who are in Action and Maintenance stage for any given behavior at any point in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why when you get the reports back and find that only about 10% of your employees have engaged in one particular wellness benefit might be discouraging, but now I hope you see that it is actually a good indication of the efficacy of your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587DBBF-C131-444E-BDDA-14C7BCC17C70}" type="slidenum">
              <a:rPr lang="en-US" smtClean="0"/>
              <a:t>22</a:t>
            </a:fld>
            <a:endParaRPr lang="en-US"/>
          </a:p>
        </p:txBody>
      </p:sp>
    </p:spTree>
    <p:extLst>
      <p:ext uri="{BB962C8B-B14F-4D97-AF65-F5344CB8AC3E}">
        <p14:creationId xmlns:p14="http://schemas.microsoft.com/office/powerpoint/2010/main" val="291977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an understanding of the stages of change, how do you apply this to your wellness programs?</a:t>
            </a:r>
          </a:p>
          <a:p>
            <a:endParaRPr lang="en-US" dirty="0"/>
          </a:p>
          <a:p>
            <a:r>
              <a:rPr lang="en-US" dirty="0"/>
              <a:t>Remembering that most programs are action oriented when people are not, how can you tailor your programs to better suit your employees and to meet them where they are?</a:t>
            </a:r>
          </a:p>
          <a:p>
            <a:endParaRPr lang="en-US" dirty="0"/>
          </a:p>
          <a:p>
            <a:r>
              <a:rPr lang="en-US" dirty="0"/>
              <a:t>To get more clarity – ask more questions…</a:t>
            </a:r>
          </a:p>
        </p:txBody>
      </p:sp>
      <p:sp>
        <p:nvSpPr>
          <p:cNvPr id="4" name="Slide Number Placeholder 3"/>
          <p:cNvSpPr>
            <a:spLocks noGrp="1"/>
          </p:cNvSpPr>
          <p:nvPr>
            <p:ph type="sldNum" sz="quarter" idx="10"/>
          </p:nvPr>
        </p:nvSpPr>
        <p:spPr/>
        <p:txBody>
          <a:bodyPr/>
          <a:lstStyle/>
          <a:p>
            <a:fld id="{8AE59743-683C-4279-9E83-23C937C99CF6}" type="slidenum">
              <a:rPr lang="en-US" smtClean="0"/>
              <a:t>23</a:t>
            </a:fld>
            <a:endParaRPr lang="en-US"/>
          </a:p>
        </p:txBody>
      </p:sp>
    </p:spTree>
    <p:extLst>
      <p:ext uri="{BB962C8B-B14F-4D97-AF65-F5344CB8AC3E}">
        <p14:creationId xmlns:p14="http://schemas.microsoft.com/office/powerpoint/2010/main" val="2138822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 assessment – corporate vision &amp; culture, constraints, barriers, structure, leadership style, deployment support, technology, HR staff. Answers the question – what does the employer want to and willing to support. </a:t>
            </a:r>
          </a:p>
          <a:p>
            <a:endParaRPr lang="en-US" dirty="0"/>
          </a:p>
          <a:p>
            <a:pPr lvl="1"/>
            <a:r>
              <a:rPr lang="en-US" dirty="0"/>
              <a:t>According to the HERO Health and Well-Being Best Practices Scorecard management support remains as the most impactful on participation in health &amp; well-being initiatives. Gallup’s State of the Global Workplace 2021 found that managers account for 70% of the variance in team engagement. No well-being program will be effective until employees can trust that their leaders and managers truly care about their well-being.</a:t>
            </a:r>
          </a:p>
          <a:p>
            <a:endParaRPr lang="en-US" dirty="0"/>
          </a:p>
          <a:p>
            <a:r>
              <a:rPr lang="en-US" dirty="0"/>
              <a:t>Employee assessment – Health Risk Assessment questionnaire, Interests and Intention questionnaire, &amp; focus groups. Answers the question – what are employees really looking for &amp; what will they participate in</a:t>
            </a:r>
          </a:p>
          <a:p>
            <a:endParaRPr lang="en-US" dirty="0"/>
          </a:p>
          <a:p>
            <a:r>
              <a:rPr lang="en-US" dirty="0"/>
              <a:t>Review Current Benefits – what is already available but has not been utilized?</a:t>
            </a:r>
          </a:p>
          <a:p>
            <a:endParaRPr lang="en-US" dirty="0"/>
          </a:p>
          <a:p>
            <a:r>
              <a:rPr lang="en-US" dirty="0"/>
              <a:t>Fill in the gaps – is there a wellness need that cannot be met by current benefit programs?</a:t>
            </a:r>
          </a:p>
          <a:p>
            <a:endParaRPr lang="en-US" dirty="0"/>
          </a:p>
          <a:p>
            <a:r>
              <a:rPr lang="en-US" dirty="0"/>
              <a:t>Engagement &amp; Education strategy – participant analysis – what motivates employees – what’s in it for them? What will connect with them</a:t>
            </a:r>
          </a:p>
          <a:p>
            <a:endParaRPr lang="en-US" dirty="0"/>
          </a:p>
          <a:p>
            <a:r>
              <a:rPr lang="en-US" dirty="0"/>
              <a:t>Deploy &amp; maintain – working with providers or internal wellness team create and deploy a communication strategy</a:t>
            </a:r>
          </a:p>
          <a:p>
            <a:endParaRPr lang="en-US" dirty="0"/>
          </a:p>
          <a:p>
            <a:r>
              <a:rPr lang="en-US" dirty="0"/>
              <a:t>Assess annually – redo HRA and engagement questionnaires, check in with decision makers to report &amp; support wellness initiatives – usage data from wellness providers selected</a:t>
            </a:r>
          </a:p>
          <a:p>
            <a:endParaRPr lang="en-US" dirty="0"/>
          </a:p>
          <a:p>
            <a:r>
              <a:rPr lang="en-US" dirty="0"/>
              <a:t>Repeat – it is an ongoing, evergreen process</a:t>
            </a:r>
          </a:p>
        </p:txBody>
      </p:sp>
      <p:sp>
        <p:nvSpPr>
          <p:cNvPr id="4" name="Slide Number Placeholder 3"/>
          <p:cNvSpPr>
            <a:spLocks noGrp="1"/>
          </p:cNvSpPr>
          <p:nvPr>
            <p:ph type="sldNum" sz="quarter" idx="5"/>
          </p:nvPr>
        </p:nvSpPr>
        <p:spPr/>
        <p:txBody>
          <a:bodyPr/>
          <a:lstStyle/>
          <a:p>
            <a:fld id="{8AE59743-683C-4279-9E83-23C937C99CF6}" type="slidenum">
              <a:rPr lang="en-US" noProof="0" smtClean="0"/>
              <a:t>24</a:t>
            </a:fld>
            <a:endParaRPr lang="en-US" noProof="0" dirty="0"/>
          </a:p>
        </p:txBody>
      </p:sp>
    </p:spTree>
    <p:extLst>
      <p:ext uri="{BB962C8B-B14F-4D97-AF65-F5344CB8AC3E}">
        <p14:creationId xmlns:p14="http://schemas.microsoft.com/office/powerpoint/2010/main" val="3010350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 where SMARTMap adds value.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[READ SLIDE]</a:t>
            </a:r>
          </a:p>
        </p:txBody>
      </p:sp>
      <p:sp>
        <p:nvSpPr>
          <p:cNvPr id="4" name="Slide Number Placeholder 3"/>
          <p:cNvSpPr>
            <a:spLocks noGrp="1"/>
          </p:cNvSpPr>
          <p:nvPr>
            <p:ph type="sldNum" sz="quarter" idx="5"/>
          </p:nvPr>
        </p:nvSpPr>
        <p:spPr/>
        <p:txBody>
          <a:bodyPr/>
          <a:lstStyle/>
          <a:p>
            <a:fld id="{8AE59743-683C-4279-9E83-23C937C99CF6}" type="slidenum">
              <a:rPr lang="en-US" noProof="0" smtClean="0"/>
              <a:t>25</a:t>
            </a:fld>
            <a:endParaRPr lang="en-US" noProof="0" dirty="0"/>
          </a:p>
        </p:txBody>
      </p:sp>
    </p:spTree>
    <p:extLst>
      <p:ext uri="{BB962C8B-B14F-4D97-AF65-F5344CB8AC3E}">
        <p14:creationId xmlns:p14="http://schemas.microsoft.com/office/powerpoint/2010/main" val="2889877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Our SMARTMap team will work alongside [advisor firm/name] to ensure we implement the best strategy that fits your needs. We start with: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[READ SLIDE]</a:t>
            </a:r>
          </a:p>
        </p:txBody>
      </p:sp>
      <p:sp>
        <p:nvSpPr>
          <p:cNvPr id="4" name="Slide Number Placeholder 3"/>
          <p:cNvSpPr>
            <a:spLocks noGrp="1"/>
          </p:cNvSpPr>
          <p:nvPr>
            <p:ph type="sldNum" sz="quarter" idx="5"/>
          </p:nvPr>
        </p:nvSpPr>
        <p:spPr/>
        <p:txBody>
          <a:bodyPr/>
          <a:lstStyle/>
          <a:p>
            <a:fld id="{8AE59743-683C-4279-9E83-23C937C99CF6}" type="slidenum">
              <a:rPr lang="en-US" noProof="0" smtClean="0"/>
              <a:t>26</a:t>
            </a:fld>
            <a:endParaRPr lang="en-US" noProof="0" dirty="0"/>
          </a:p>
        </p:txBody>
      </p:sp>
    </p:spTree>
    <p:extLst>
      <p:ext uri="{BB962C8B-B14F-4D97-AF65-F5344CB8AC3E}">
        <p14:creationId xmlns:p14="http://schemas.microsoft.com/office/powerpoint/2010/main" val="1682030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compiled feedback over the years from retirement plan participants and employers like you to understand the issues affecting your employees. </a:t>
            </a:r>
          </a:p>
          <a:p>
            <a:r>
              <a:rPr lang="en-US" dirty="0"/>
              <a:t>The foundation of our program includes the following modules: </a:t>
            </a:r>
          </a:p>
          <a:p>
            <a:r>
              <a:rPr lang="en-US" dirty="0"/>
              <a:t>[READ SLIDE] </a:t>
            </a:r>
          </a:p>
          <a:p>
            <a:endParaRPr lang="en-US" dirty="0"/>
          </a:p>
        </p:txBody>
      </p:sp>
      <p:sp>
        <p:nvSpPr>
          <p:cNvPr id="4" name="Slide Number Placeholder 3"/>
          <p:cNvSpPr>
            <a:spLocks noGrp="1"/>
          </p:cNvSpPr>
          <p:nvPr>
            <p:ph type="sldNum" sz="quarter" idx="5"/>
          </p:nvPr>
        </p:nvSpPr>
        <p:spPr/>
        <p:txBody>
          <a:bodyPr/>
          <a:lstStyle/>
          <a:p>
            <a:fld id="{8AE59743-683C-4279-9E83-23C937C99CF6}" type="slidenum">
              <a:rPr lang="en-US" noProof="0" smtClean="0"/>
              <a:t>27</a:t>
            </a:fld>
            <a:endParaRPr lang="en-US" noProof="0" dirty="0"/>
          </a:p>
        </p:txBody>
      </p:sp>
    </p:spTree>
    <p:extLst>
      <p:ext uri="{BB962C8B-B14F-4D97-AF65-F5344CB8AC3E}">
        <p14:creationId xmlns:p14="http://schemas.microsoft.com/office/powerpoint/2010/main" val="1489332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main priority is the financial well-being of your employees! We have a team of Financial Advocates that are available to assist them throughout their financial journey. </a:t>
            </a:r>
          </a:p>
          <a:p>
            <a:r>
              <a:rPr lang="en-US" dirty="0"/>
              <a:t>[READ SLIDE] </a:t>
            </a:r>
          </a:p>
          <a:p>
            <a:endParaRPr lang="en-US" dirty="0"/>
          </a:p>
        </p:txBody>
      </p:sp>
      <p:sp>
        <p:nvSpPr>
          <p:cNvPr id="4" name="Slide Number Placeholder 3"/>
          <p:cNvSpPr>
            <a:spLocks noGrp="1"/>
          </p:cNvSpPr>
          <p:nvPr>
            <p:ph type="sldNum" sz="quarter" idx="5"/>
          </p:nvPr>
        </p:nvSpPr>
        <p:spPr/>
        <p:txBody>
          <a:bodyPr/>
          <a:lstStyle/>
          <a:p>
            <a:fld id="{8AE59743-683C-4279-9E83-23C937C99CF6}" type="slidenum">
              <a:rPr lang="en-US" noProof="0" smtClean="0"/>
              <a:t>28</a:t>
            </a:fld>
            <a:endParaRPr lang="en-US" noProof="0" dirty="0"/>
          </a:p>
        </p:txBody>
      </p:sp>
    </p:spTree>
    <p:extLst>
      <p:ext uri="{BB962C8B-B14F-4D97-AF65-F5344CB8AC3E}">
        <p14:creationId xmlns:p14="http://schemas.microsoft.com/office/powerpoint/2010/main" val="374372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Arial"/>
                <a:ea typeface="Arial"/>
                <a:cs typeface="Arial"/>
                <a:sym typeface="Arial" panose="020B0604020202020204" pitchFamily="34" charset="0"/>
              </a:rPr>
              <a:t>We have combined cutting-edge technology with live human support to provide you the perfect combo to start personalizing your financial wellness journey.  </a:t>
            </a:r>
          </a:p>
          <a:p>
            <a:endParaRPr lang="en-US" sz="1200" dirty="0">
              <a:solidFill>
                <a:srgbClr val="000000"/>
              </a:solidFill>
              <a:effectLst/>
              <a:latin typeface="Arial"/>
              <a:ea typeface="Arial"/>
              <a:cs typeface="Arial"/>
              <a:sym typeface="Arial" panose="020B0604020202020204" pitchFamily="34" charset="0"/>
            </a:endParaRPr>
          </a:p>
          <a:p>
            <a:r>
              <a:rPr lang="en-US" sz="1200" dirty="0">
                <a:solidFill>
                  <a:srgbClr val="000000"/>
                </a:solidFill>
                <a:effectLst/>
                <a:latin typeface="Arial"/>
                <a:ea typeface="Arial"/>
                <a:cs typeface="Arial"/>
                <a:sym typeface="Arial" panose="020B0604020202020204" pitchFamily="34" charset="0"/>
              </a:rPr>
              <a:t>So, what is available to you today?  </a:t>
            </a:r>
          </a:p>
          <a:p>
            <a:endParaRPr lang="en-US" sz="1200" dirty="0">
              <a:solidFill>
                <a:srgbClr val="000000"/>
              </a:solidFill>
              <a:effectLst/>
              <a:latin typeface="Arial"/>
              <a:ea typeface="Arial"/>
              <a:cs typeface="Arial"/>
              <a:sym typeface="Arial" panose="020B0604020202020204" pitchFamily="34" charset="0"/>
            </a:endParaRPr>
          </a:p>
          <a:p>
            <a:r>
              <a:rPr lang="en-US" sz="1200" dirty="0">
                <a:solidFill>
                  <a:srgbClr val="000000"/>
                </a:solidFill>
                <a:effectLst/>
                <a:latin typeface="Arial"/>
                <a:ea typeface="Arial"/>
                <a:cs typeface="Arial"/>
                <a:sym typeface="Arial" panose="020B0604020202020204" pitchFamily="34" charset="0"/>
              </a:rPr>
              <a:t>[READ SLIDE] </a:t>
            </a:r>
          </a:p>
        </p:txBody>
      </p:sp>
      <p:sp>
        <p:nvSpPr>
          <p:cNvPr id="4" name="Slide Number Placeholder 3"/>
          <p:cNvSpPr>
            <a:spLocks noGrp="1"/>
          </p:cNvSpPr>
          <p:nvPr>
            <p:ph type="sldNum" sz="quarter" idx="5"/>
          </p:nvPr>
        </p:nvSpPr>
        <p:spPr/>
        <p:txBody>
          <a:bodyPr/>
          <a:lstStyle/>
          <a:p>
            <a:fld id="{8AE59743-683C-4279-9E83-23C937C99CF6}" type="slidenum">
              <a:rPr lang="en-US" noProof="0" smtClean="0"/>
              <a:t>29</a:t>
            </a:fld>
            <a:endParaRPr lang="en-US" noProof="0" dirty="0"/>
          </a:p>
        </p:txBody>
      </p:sp>
    </p:spTree>
    <p:extLst>
      <p:ext uri="{BB962C8B-B14F-4D97-AF65-F5344CB8AC3E}">
        <p14:creationId xmlns:p14="http://schemas.microsoft.com/office/powerpoint/2010/main" val="36903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services we offer can seem daunting to employers. We’re going to be talking about a lot of services you may not realize are available or may not currently have as part of your current plan. Whether that discussion involves investment services, education support, vendor reviews, financial wellness and participant advice, the most important consideration is the realization of our ability to take the bulk of this work off your plate by outsourcing it to us.</a:t>
            </a:r>
          </a:p>
          <a:p>
            <a:pPr marL="285750" indent="-285750">
              <a:buFont typeface="Arial" panose="020B0604020202020204" pitchFamily="34" charset="0"/>
              <a:buChar char="•"/>
            </a:pPr>
            <a:r>
              <a:rPr lang="en-US" dirty="0"/>
              <a:t>Whether it’s plan enhancement, or the addition of services not currently being utilized,  we do the heavy lifting and you can rely on us to serve as your centralized team.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AE59743-683C-4279-9E83-23C937C99CF6}" type="slidenum">
              <a:rPr lang="en-US" noProof="0" smtClean="0"/>
              <a:t>3</a:t>
            </a:fld>
            <a:endParaRPr lang="en-US" noProof="0" dirty="0"/>
          </a:p>
        </p:txBody>
      </p:sp>
    </p:spTree>
    <p:extLst>
      <p:ext uri="{BB962C8B-B14F-4D97-AF65-F5344CB8AC3E}">
        <p14:creationId xmlns:p14="http://schemas.microsoft.com/office/powerpoint/2010/main" val="1304769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dirty="0"/>
              <a:t>The SMARTMAP app combines Financial Industry best practices and just two data points (age and income) to provide you information on where you should be in 5 important areas</a:t>
            </a:r>
          </a:p>
          <a:p>
            <a:r>
              <a:rPr lang="en-US" dirty="0"/>
              <a:t>Emergency Savings</a:t>
            </a:r>
          </a:p>
          <a:p>
            <a:r>
              <a:rPr lang="en-US" dirty="0"/>
              <a:t>Budgeting</a:t>
            </a:r>
          </a:p>
          <a:p>
            <a:r>
              <a:rPr lang="en-US" dirty="0"/>
              <a:t>Insurance</a:t>
            </a:r>
          </a:p>
          <a:p>
            <a:r>
              <a:rPr lang="en-US" dirty="0"/>
              <a:t>Debt</a:t>
            </a:r>
          </a:p>
          <a:p>
            <a:r>
              <a:rPr lang="en-US" dirty="0"/>
              <a:t>Retirement</a:t>
            </a:r>
          </a:p>
          <a:p>
            <a:r>
              <a:rPr lang="en-US" dirty="0"/>
              <a:t>Our team of Advocates will provide your employees with the necessary information to download and sign up for the App, which is available in both the App store and Google store. </a:t>
            </a:r>
          </a:p>
        </p:txBody>
      </p:sp>
      <p:sp>
        <p:nvSpPr>
          <p:cNvPr id="4" name="Slide Number Placeholder 3"/>
          <p:cNvSpPr>
            <a:spLocks noGrp="1"/>
          </p:cNvSpPr>
          <p:nvPr>
            <p:ph type="sldNum" sz="quarter" idx="5"/>
          </p:nvPr>
        </p:nvSpPr>
        <p:spPr/>
        <p:txBody>
          <a:bodyPr/>
          <a:lstStyle/>
          <a:p>
            <a:fld id="{8AE59743-683C-4279-9E83-23C937C99CF6}" type="slidenum">
              <a:rPr lang="en-US" noProof="0" smtClean="0"/>
              <a:t>30</a:t>
            </a:fld>
            <a:endParaRPr lang="en-US" noProof="0" dirty="0"/>
          </a:p>
        </p:txBody>
      </p:sp>
    </p:spTree>
    <p:extLst>
      <p:ext uri="{BB962C8B-B14F-4D97-AF65-F5344CB8AC3E}">
        <p14:creationId xmlns:p14="http://schemas.microsoft.com/office/powerpoint/2010/main" val="2057275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For those looking for more advanced planning services to take a deeper dive into their financial picture, our Financial Advocates are here to help.</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Our team of advocates can work with your employees one-on-one to provide them a comprehensive report of their financial picture. We leverage the data collected through the SMARTMap App to begin the conversation. Employees who interact and engage throughout the process will receive a report with tailored recommendations on what actions to take to reach their goals. </a:t>
            </a:r>
          </a:p>
          <a:p>
            <a:r>
              <a:rPr lang="en-US" sz="1200" dirty="0">
                <a:effectLst/>
                <a:latin typeface="Calibri" panose="020F0502020204030204" pitchFamily="34" charset="0"/>
                <a:cs typeface="Times New Roman" panose="02020603050405020304" pitchFamily="18" charset="0"/>
              </a:rPr>
              <a:t>[read slide]</a:t>
            </a:r>
            <a:endParaRPr lang="en-US" dirty="0"/>
          </a:p>
        </p:txBody>
      </p:sp>
      <p:sp>
        <p:nvSpPr>
          <p:cNvPr id="4" name="Slide Number Placeholder 3"/>
          <p:cNvSpPr>
            <a:spLocks noGrp="1"/>
          </p:cNvSpPr>
          <p:nvPr>
            <p:ph type="sldNum" sz="quarter" idx="5"/>
          </p:nvPr>
        </p:nvSpPr>
        <p:spPr/>
        <p:txBody>
          <a:bodyPr/>
          <a:lstStyle/>
          <a:p>
            <a:fld id="{8AE59743-683C-4279-9E83-23C937C99CF6}" type="slidenum">
              <a:rPr lang="en-US" noProof="0" smtClean="0"/>
              <a:t>31</a:t>
            </a:fld>
            <a:endParaRPr lang="en-US" noProof="0" dirty="0"/>
          </a:p>
        </p:txBody>
      </p:sp>
    </p:spTree>
    <p:extLst>
      <p:ext uri="{BB962C8B-B14F-4D97-AF65-F5344CB8AC3E}">
        <p14:creationId xmlns:p14="http://schemas.microsoft.com/office/powerpoint/2010/main" val="3263797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know the components of a wellness program initiative &amp; the definitions, what next? </a:t>
            </a:r>
          </a:p>
          <a:p>
            <a:endParaRPr lang="en-US" dirty="0"/>
          </a:p>
          <a:p>
            <a:r>
              <a:rPr lang="en-US" dirty="0"/>
              <a:t>How do you know what your employees really want out of their wellness offering? &amp; what will get them to engage?</a:t>
            </a:r>
          </a:p>
          <a:p>
            <a:endParaRPr lang="en-US" dirty="0"/>
          </a:p>
          <a:p>
            <a:r>
              <a:rPr lang="en-US" dirty="0"/>
              <a:t>That’s the million dollar question!</a:t>
            </a:r>
          </a:p>
          <a:p>
            <a:endParaRPr lang="en-US" dirty="0"/>
          </a:p>
          <a:p>
            <a:r>
              <a:rPr lang="en-US" dirty="0"/>
              <a:t>Get a little geeky – scientific </a:t>
            </a:r>
          </a:p>
        </p:txBody>
      </p:sp>
      <p:sp>
        <p:nvSpPr>
          <p:cNvPr id="4" name="Slide Number Placeholder 3"/>
          <p:cNvSpPr>
            <a:spLocks noGrp="1"/>
          </p:cNvSpPr>
          <p:nvPr>
            <p:ph type="sldNum" sz="quarter" idx="10"/>
          </p:nvPr>
        </p:nvSpPr>
        <p:spPr/>
        <p:txBody>
          <a:bodyPr/>
          <a:lstStyle/>
          <a:p>
            <a:fld id="{8AE59743-683C-4279-9E83-23C937C99CF6}" type="slidenum">
              <a:rPr lang="en-US" smtClean="0"/>
              <a:t>32</a:t>
            </a:fld>
            <a:endParaRPr lang="en-US"/>
          </a:p>
        </p:txBody>
      </p:sp>
    </p:spTree>
    <p:extLst>
      <p:ext uri="{BB962C8B-B14F-4D97-AF65-F5344CB8AC3E}">
        <p14:creationId xmlns:p14="http://schemas.microsoft.com/office/powerpoint/2010/main" val="2945083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emergency fund--money that’s readily available to meet unexpected expenses--is really the foundation for any successful financial plan. Without money to fall back on when an unexpected expense crops up, you may be forced to tap savings that you’ve earmarked for retirement, college, or another savings goal. </a:t>
            </a:r>
          </a:p>
          <a:p>
            <a:endParaRPr lang="en-US" dirty="0"/>
          </a:p>
          <a:p>
            <a:r>
              <a:rPr lang="en-US" dirty="0"/>
              <a:t>But if you have an emergency fund, it will be much easier to handle a job loss, temporary disability, or other event that might prevent you from saving for the future or even tempt you to pile up debt.</a:t>
            </a:r>
          </a:p>
        </p:txBody>
      </p:sp>
      <p:sp>
        <p:nvSpPr>
          <p:cNvPr id="4" name="Slide Number Placeholder 3"/>
          <p:cNvSpPr>
            <a:spLocks noGrp="1"/>
          </p:cNvSpPr>
          <p:nvPr>
            <p:ph type="sldNum" sz="quarter" idx="5"/>
          </p:nvPr>
        </p:nvSpPr>
        <p:spPr/>
        <p:txBody>
          <a:bodyPr/>
          <a:lstStyle/>
          <a:p>
            <a:fld id="{8AE59743-683C-4279-9E83-23C937C99CF6}" type="slidenum">
              <a:rPr lang="en-US" noProof="0" smtClean="0"/>
              <a:t>33</a:t>
            </a:fld>
            <a:endParaRPr lang="en-US" noProof="0" dirty="0"/>
          </a:p>
        </p:txBody>
      </p:sp>
    </p:spTree>
    <p:extLst>
      <p:ext uri="{BB962C8B-B14F-4D97-AF65-F5344CB8AC3E}">
        <p14:creationId xmlns:p14="http://schemas.microsoft.com/office/powerpoint/2010/main" val="1556756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should you have in your emergency fund? A popular rule of thumb is that you should have an emergency fund equal to three to six months of your living expenses. The ideal amount depends on many factors. However, we encourage you to start with an amount that fits your financial situation. (PROVIDE STRATEGY) </a:t>
            </a:r>
          </a:p>
          <a:p>
            <a:endParaRPr lang="en-US" b="1" dirty="0"/>
          </a:p>
          <a:p>
            <a:r>
              <a:rPr lang="en-US" b="1" dirty="0"/>
              <a:t>How stable is your income? Do you work in an industry where layoffs are common, or are you in a growing field? Do you have adequate health and disability insurance? Do you have other assets that you could tap without penalty in an emergency?</a:t>
            </a:r>
          </a:p>
          <a:p>
            <a:endParaRPr lang="en-US" b="1" dirty="0"/>
          </a:p>
          <a:p>
            <a:r>
              <a:rPr lang="en-US" dirty="0"/>
              <a:t>To calculate how much you need for your emergency fund, look at your budget and add up all your necessary expenses (debt payments, fixed costs, healthcare) and multiply that by the number of months you are saving for. We recommend 3-6, but even 1 month is a great start. Add this into your saving and spending plan until you’ve saved your target amount, (bucket strategy) and revisit your emergency savings goal whenever you experience a big lifestyle change (e.g. changing jobs, having a child, moving, etc.).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you keep your emergency fund is also important. In a jar is probably not the best idea. You’ll want to keep your money in an account where it’s readily available, but not so available that you spend it on things other than an emergency.  Consider an entirely separate account. Once the money is out of your checking account it is out of sight, out of mind. Keep in mind through this should not be invested money, </a:t>
            </a:r>
            <a:r>
              <a:rPr lang="en-US" b="1" dirty="0"/>
              <a:t>this needs to be easily accessible </a:t>
            </a:r>
          </a:p>
          <a:p>
            <a:endParaRPr lang="en-US" dirty="0"/>
          </a:p>
          <a:p>
            <a:r>
              <a:rPr lang="en-US" dirty="0"/>
              <a:t>There are many strategies you can use to build your emergency fund, and the keys to a successful strategy are to stay motivated and stay consistent. If you need to start small, consider trying out a passive saving strategy like “keeping the change” where you commit to saving your change from each transaction over a certain period of time – for example, saving all the change you get back from spending $20 bills for a month and adding that balance to your emergency savings. </a:t>
            </a:r>
          </a:p>
          <a:p>
            <a:r>
              <a:rPr lang="en-US" dirty="0"/>
              <a:t>Or automate a draw from your checking – a comfortable amount that you can keep consistent with.</a:t>
            </a:r>
          </a:p>
        </p:txBody>
      </p:sp>
      <p:sp>
        <p:nvSpPr>
          <p:cNvPr id="4" name="Slide Number Placeholder 3"/>
          <p:cNvSpPr>
            <a:spLocks noGrp="1"/>
          </p:cNvSpPr>
          <p:nvPr>
            <p:ph type="sldNum" sz="quarter" idx="5"/>
          </p:nvPr>
        </p:nvSpPr>
        <p:spPr/>
        <p:txBody>
          <a:bodyPr/>
          <a:lstStyle/>
          <a:p>
            <a:fld id="{8AE59743-683C-4279-9E83-23C937C99CF6}" type="slidenum">
              <a:rPr lang="en-US" noProof="0" smtClean="0"/>
              <a:t>34</a:t>
            </a:fld>
            <a:endParaRPr lang="en-US" noProof="0" dirty="0"/>
          </a:p>
        </p:txBody>
      </p:sp>
    </p:spTree>
    <p:extLst>
      <p:ext uri="{BB962C8B-B14F-4D97-AF65-F5344CB8AC3E}">
        <p14:creationId xmlns:p14="http://schemas.microsoft.com/office/powerpoint/2010/main" val="1489456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i="0" dirty="0">
                <a:effectLst/>
                <a:latin typeface="Calibri" panose="020F0502020204030204" pitchFamily="34" charset="0"/>
                <a:ea typeface="Calibri" panose="020F0502020204030204" pitchFamily="34" charset="0"/>
              </a:rPr>
              <a:t>We covered a lot today and it can be a bit overwhelming to some. But like many things, this is a marathon not a sprint, you do not need to tackle all these items at once. </a:t>
            </a:r>
          </a:p>
          <a:p>
            <a:pPr algn="l" fontAlgn="base"/>
            <a:endParaRPr lang="en-US" sz="1200" i="0" dirty="0">
              <a:effectLst/>
              <a:latin typeface="Calibri" panose="020F0502020204030204" pitchFamily="34" charset="0"/>
              <a:ea typeface="Calibri" panose="020F0502020204030204" pitchFamily="34" charset="0"/>
            </a:endParaRPr>
          </a:p>
          <a:p>
            <a:pPr algn="l" fontAlgn="base"/>
            <a:r>
              <a:rPr lang="en-US" sz="1200" i="0" dirty="0">
                <a:effectLst/>
                <a:latin typeface="Calibri" panose="020F0502020204030204" pitchFamily="34" charset="0"/>
                <a:ea typeface="Calibri" panose="020F0502020204030204" pitchFamily="34" charset="0"/>
              </a:rPr>
              <a:t>What might be helpful for you is to pick the most important topic to you at this moment and start working on that one. The one that will move the needle for you either a bit or a lot. Then move to the next one. Before you know it you will have logged a lot of miles and made significant progress toward building and completing your financial house.</a:t>
            </a:r>
          </a:p>
          <a:p>
            <a:pPr algn="l" fontAlgn="base"/>
            <a:endParaRPr lang="en-US" sz="1200" b="0" i="0" dirty="0">
              <a:solidFill>
                <a:srgbClr val="000000"/>
              </a:solidFill>
              <a:effectLst/>
              <a:latin typeface="Calibri" panose="020F0502020204030204" pitchFamily="34" charset="0"/>
            </a:endParaRPr>
          </a:p>
          <a:p>
            <a:pPr algn="l" fontAlgn="base"/>
            <a:r>
              <a:rPr lang="en-US" sz="1200" i="0" dirty="0">
                <a:effectLst/>
                <a:latin typeface="Calibri" panose="020F0502020204030204" pitchFamily="34" charset="0"/>
                <a:ea typeface="Calibri" panose="020F0502020204030204" pitchFamily="34" charset="0"/>
              </a:rPr>
              <a:t>Need or want some help – not a problem – we are here for you.</a:t>
            </a:r>
            <a:endParaRPr lang="en-US" b="0" i="0" dirty="0">
              <a:solidFill>
                <a:srgbClr val="00000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8AE59743-683C-4279-9E83-23C937C99CF6}" type="slidenum">
              <a:rPr lang="en-US" noProof="0" smtClean="0"/>
              <a:t>35</a:t>
            </a:fld>
            <a:endParaRPr lang="en-US" noProof="0" dirty="0"/>
          </a:p>
        </p:txBody>
      </p:sp>
    </p:spTree>
    <p:extLst>
      <p:ext uri="{BB962C8B-B14F-4D97-AF65-F5344CB8AC3E}">
        <p14:creationId xmlns:p14="http://schemas.microsoft.com/office/powerpoint/2010/main" val="2574569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Understand – HRA / HRI assessments, employee focus groups, wellness champions &amp;/or team to help assess employee desires, leadership questionnaire and focus groups (all levels)</a:t>
            </a:r>
          </a:p>
          <a:p>
            <a:pPr lvl="0"/>
            <a:endParaRPr lang="en-US" sz="1200" dirty="0"/>
          </a:p>
          <a:p>
            <a:pPr lvl="0"/>
            <a:r>
              <a:rPr lang="en-US" sz="1200" dirty="0"/>
              <a:t>Multi-dimensional approach &amp; integration of benefits. Remember the 5 broad categories</a:t>
            </a:r>
          </a:p>
          <a:p>
            <a:pPr lvl="0"/>
            <a:endParaRPr lang="en-US" sz="1200" dirty="0"/>
          </a:p>
          <a:p>
            <a:pPr lvl="0"/>
            <a:r>
              <a:rPr lang="en-US" sz="1200" dirty="0"/>
              <a:t>Personalized engagement</a:t>
            </a:r>
          </a:p>
          <a:p>
            <a:pPr lvl="0"/>
            <a:endParaRPr lang="en-US" sz="1200" dirty="0"/>
          </a:p>
          <a:p>
            <a:pPr lvl="0"/>
            <a:r>
              <a:rPr lang="en-US" sz="1200" dirty="0"/>
              <a:t>Review &amp; modify current benefits – you might already have to wellness initiatives you need as part of your core benefits (financial wellness &amp; EAP programs)</a:t>
            </a:r>
          </a:p>
          <a:p>
            <a:pPr lvl="0"/>
            <a:endParaRPr lang="en-US" sz="1200" dirty="0"/>
          </a:p>
          <a:p>
            <a:pPr lvl="0"/>
            <a:r>
              <a:rPr lang="en-US" sz="1200" dirty="0"/>
              <a:t>Integration of technology – we are all on overload these days – make it as easy as possible. Consider technology overlay programs or benefit providers that allow access to all benefits through one portal.</a:t>
            </a:r>
          </a:p>
          <a:p>
            <a:pPr lvl="0"/>
            <a:endParaRPr lang="en-US" sz="1200" dirty="0"/>
          </a:p>
          <a:p>
            <a:pPr lvl="0"/>
            <a:r>
              <a:rPr lang="en-US" sz="1200" dirty="0"/>
              <a:t>Rewards &amp; Incentives – where appropriate. Don’t waste your money trying to encourage pre-contemplators to make a change – they won’t bite. Where will you find the value in using rewards? Where people will really connect with them.</a:t>
            </a:r>
          </a:p>
        </p:txBody>
      </p:sp>
      <p:sp>
        <p:nvSpPr>
          <p:cNvPr id="4" name="Slide Number Placeholder 3"/>
          <p:cNvSpPr>
            <a:spLocks noGrp="1"/>
          </p:cNvSpPr>
          <p:nvPr>
            <p:ph type="sldNum" sz="quarter" idx="5"/>
          </p:nvPr>
        </p:nvSpPr>
        <p:spPr/>
        <p:txBody>
          <a:bodyPr/>
          <a:lstStyle/>
          <a:p>
            <a:fld id="{8AE59743-683C-4279-9E83-23C937C99CF6}" type="slidenum">
              <a:rPr lang="en-US" noProof="0" smtClean="0"/>
              <a:t>36</a:t>
            </a:fld>
            <a:endParaRPr lang="en-US" noProof="0" dirty="0"/>
          </a:p>
        </p:txBody>
      </p:sp>
    </p:spTree>
    <p:extLst>
      <p:ext uri="{BB962C8B-B14F-4D97-AF65-F5344CB8AC3E}">
        <p14:creationId xmlns:p14="http://schemas.microsoft.com/office/powerpoint/2010/main" val="2332642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59743-683C-4279-9E83-23C937C99CF6}" type="slidenum">
              <a:rPr lang="en-US" noProof="0" smtClean="0"/>
              <a:t>37</a:t>
            </a:fld>
            <a:endParaRPr lang="en-US" noProof="0" dirty="0"/>
          </a:p>
        </p:txBody>
      </p:sp>
    </p:spTree>
    <p:extLst>
      <p:ext uri="{BB962C8B-B14F-4D97-AF65-F5344CB8AC3E}">
        <p14:creationId xmlns:p14="http://schemas.microsoft.com/office/powerpoint/2010/main" val="2629192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38</a:t>
            </a:fld>
            <a:endParaRPr lang="en-US" noProof="0" dirty="0"/>
          </a:p>
        </p:txBody>
      </p:sp>
    </p:spTree>
    <p:extLst>
      <p:ext uri="{BB962C8B-B14F-4D97-AF65-F5344CB8AC3E}">
        <p14:creationId xmlns:p14="http://schemas.microsoft.com/office/powerpoint/2010/main" val="88008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So I have a question for you – when it comes to pulling together a wellness initiative for your organization…</a:t>
            </a:r>
          </a:p>
          <a:p>
            <a:r>
              <a:rPr lang="en-US" dirty="0"/>
              <a:t>…is this how you feel? Like you are shooting in the dark? </a:t>
            </a:r>
          </a:p>
          <a:p>
            <a:endParaRPr lang="en-US" dirty="0"/>
          </a:p>
          <a:p>
            <a:r>
              <a:rPr lang="en-US" dirty="0"/>
              <a:t>You implement programs that employees say they want only to find few use them?</a:t>
            </a:r>
          </a:p>
          <a:p>
            <a:endParaRPr lang="en-US" dirty="0"/>
          </a:p>
          <a:p>
            <a:r>
              <a:rPr lang="en-US" dirty="0"/>
              <a:t>Employees ask / suggest / even seem excited</a:t>
            </a:r>
          </a:p>
          <a:p>
            <a:r>
              <a:rPr lang="en-US" dirty="0"/>
              <a:t>No participation</a:t>
            </a:r>
          </a:p>
          <a:p>
            <a:r>
              <a:rPr lang="en-US" dirty="0"/>
              <a:t>CFO askes why spend?</a:t>
            </a:r>
          </a:p>
          <a:p>
            <a:r>
              <a:rPr lang="en-US" dirty="0"/>
              <a:t>ROI / ROV – nailing </a:t>
            </a:r>
            <a:r>
              <a:rPr lang="en-US" dirty="0" err="1"/>
              <a:t>jello</a:t>
            </a:r>
            <a:r>
              <a:rPr lang="en-US" dirty="0"/>
              <a:t> to the wall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 told you that if only 10% of employees using a program is actually considered a success – would you believe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Advisor for 20+ years to 401k plans – always hit my head in frustration about wellness plans – then I found out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 share with you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scientifically we should only expect about 5-10% participation – depending on the wellness initiative and the identified risk behavior.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end of this presentation not only will you have a better understanding, &amp; might even believe me, of why I say that – you will have strategies you can use to design and implement wellness programs that connect with and meet employees where they are at in their wellness journey.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making meaningful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AE59743-683C-4279-9E83-23C937C99CF6}" type="slidenum">
              <a:rPr lang="en-US" noProof="0" smtClean="0"/>
              <a:t>4</a:t>
            </a:fld>
            <a:endParaRPr lang="en-US" noProof="0" dirty="0"/>
          </a:p>
        </p:txBody>
      </p:sp>
    </p:spTree>
    <p:extLst>
      <p:ext uri="{BB962C8B-B14F-4D97-AF65-F5344CB8AC3E}">
        <p14:creationId xmlns:p14="http://schemas.microsoft.com/office/powerpoint/2010/main" val="201012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5</a:t>
            </a:fld>
            <a:endParaRPr lang="en-US" noProof="0" dirty="0"/>
          </a:p>
        </p:txBody>
      </p:sp>
    </p:spTree>
    <p:extLst>
      <p:ext uri="{BB962C8B-B14F-4D97-AF65-F5344CB8AC3E}">
        <p14:creationId xmlns:p14="http://schemas.microsoft.com/office/powerpoint/2010/main" val="3628281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67929">
              <a:defRPr/>
            </a:pPr>
            <a:r>
              <a:rPr lang="en-US" dirty="0"/>
              <a:t>We’ve been discussing wellness initiatives for a long time – financial wellness for more than a decade now &amp; health wellness for even longer than that. </a:t>
            </a:r>
          </a:p>
          <a:p>
            <a:pPr defTabSz="1067929">
              <a:defRPr/>
            </a:pPr>
            <a:endParaRPr lang="en-US" dirty="0"/>
          </a:p>
          <a:p>
            <a:pPr defTabSz="1067929">
              <a:defRPr/>
            </a:pPr>
            <a:r>
              <a:rPr lang="en-US" dirty="0"/>
              <a:t>Term first used in 1961 when Halbert Dunn first coined the term in his book </a:t>
            </a:r>
            <a:r>
              <a:rPr lang="en-US" i="1" dirty="0"/>
              <a:t>High Level Wellness </a:t>
            </a:r>
          </a:p>
          <a:p>
            <a:pPr defTabSz="1067929">
              <a:defRPr/>
            </a:pPr>
            <a:endParaRPr lang="en-US" dirty="0"/>
          </a:p>
          <a:p>
            <a:pPr defTabSz="1067929">
              <a:defRPr/>
            </a:pPr>
            <a:r>
              <a:rPr lang="en-US" dirty="0"/>
              <a:t>Since then, lots of progress – in fact we now have over 5,000+ companies that promise wellness of some sort…</a:t>
            </a:r>
          </a:p>
          <a:p>
            <a:pPr defTabSz="1067929">
              <a:defRPr/>
            </a:pPr>
            <a:endParaRPr lang="en-US" dirty="0"/>
          </a:p>
          <a:p>
            <a:pPr defTabSz="1067929">
              <a:defRPr/>
            </a:pPr>
            <a:r>
              <a:rPr lang="en-US" dirty="0"/>
              <a:t>Still employers feel like they are shooting in the dark – why is that? </a:t>
            </a:r>
          </a:p>
          <a:p>
            <a:pPr defTabSz="1067929">
              <a:defRPr/>
            </a:pPr>
            <a:endParaRPr lang="en-US" dirty="0"/>
          </a:p>
          <a:p>
            <a:pPr defTabSz="1067929">
              <a:defRPr/>
            </a:pPr>
            <a:r>
              <a:rPr lang="en-US" dirty="0"/>
              <a:t>Maybe a good place to start is with what we do know…</a:t>
            </a:r>
          </a:p>
        </p:txBody>
      </p:sp>
      <p:sp>
        <p:nvSpPr>
          <p:cNvPr id="4" name="Slide Number Placeholder 3"/>
          <p:cNvSpPr>
            <a:spLocks noGrp="1"/>
          </p:cNvSpPr>
          <p:nvPr>
            <p:ph type="sldNum" sz="quarter" idx="10"/>
          </p:nvPr>
        </p:nvSpPr>
        <p:spPr/>
        <p:txBody>
          <a:bodyPr/>
          <a:lstStyle/>
          <a:p>
            <a:fld id="{8AE59743-683C-4279-9E83-23C937C99CF6}" type="slidenum">
              <a:rPr lang="en-US" smtClean="0"/>
              <a:t>6</a:t>
            </a:fld>
            <a:endParaRPr lang="en-US"/>
          </a:p>
        </p:txBody>
      </p:sp>
    </p:spTree>
    <p:extLst>
      <p:ext uri="{BB962C8B-B14F-4D97-AF65-F5344CB8AC3E}">
        <p14:creationId xmlns:p14="http://schemas.microsoft.com/office/powerpoint/2010/main" val="104073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67929">
              <a:defRPr/>
            </a:pPr>
            <a:r>
              <a:rPr lang="en-US" dirty="0"/>
              <a:t>We know that employees have competing priorities.</a:t>
            </a:r>
          </a:p>
          <a:p>
            <a:pPr defTabSz="1067929">
              <a:defRPr/>
            </a:pPr>
            <a:endParaRPr lang="en-US" dirty="0"/>
          </a:p>
          <a:p>
            <a:pPr defTabSz="1067929">
              <a:defRPr/>
            </a:pPr>
            <a:r>
              <a:rPr lang="en-US" dirty="0"/>
              <a:t>We know that employers like you can have a positive impact on your employees’ overall Wellbeing through comprehensive education and solutions.  </a:t>
            </a:r>
          </a:p>
          <a:p>
            <a:pPr defTabSz="1067929">
              <a:defRPr/>
            </a:pPr>
            <a:endParaRPr lang="en-US" dirty="0"/>
          </a:p>
          <a:p>
            <a:pPr lvl="0"/>
            <a:r>
              <a:rPr lang="en-US" dirty="0"/>
              <a:t>And we also know that this topic of Wellbeing isn’t going away any time soon. If anything, the recent pandemic has increased the need for employer sponsored wellness programs. The number of employers offering comprehensive Wellness programs has risen and is expected to continue to grow in the future.</a:t>
            </a:r>
          </a:p>
          <a:p>
            <a:pPr lvl="0"/>
            <a:endParaRPr lang="en-US" dirty="0"/>
          </a:p>
          <a:p>
            <a:pPr defTabSz="1067929">
              <a:defRPr/>
            </a:pPr>
            <a:r>
              <a:rPr lang="en-US" dirty="0"/>
              <a:t>According to HR Executive Mag – of the top 5 strategic priorities for 2021 and beyond is employee wellbeing and mental health.</a:t>
            </a:r>
          </a:p>
          <a:p>
            <a:pPr defTabSz="1067929">
              <a:defRPr/>
            </a:pPr>
            <a:endParaRPr lang="en-US" dirty="0"/>
          </a:p>
          <a:p>
            <a:pPr defTabSz="1067929">
              <a:defRPr/>
            </a:pPr>
            <a:r>
              <a:rPr lang="en-US" dirty="0"/>
              <a:t>So what now?  What does this mean for your organization? &amp; for your employees? &amp; how do you select and implement programs that your employees will really use?</a:t>
            </a:r>
          </a:p>
          <a:p>
            <a:pPr defTabSz="1067929">
              <a:defRPr/>
            </a:pPr>
            <a:endParaRPr lang="en-US" dirty="0"/>
          </a:p>
          <a:p>
            <a:pPr defTabSz="1067929">
              <a:defRPr/>
            </a:pPr>
            <a:r>
              <a:rPr lang="en-US" dirty="0"/>
              <a:t>Before we get into that, let’s spend a little time recapping some of the latest research regarding the continued need for wellness programs…</a:t>
            </a:r>
          </a:p>
        </p:txBody>
      </p:sp>
      <p:sp>
        <p:nvSpPr>
          <p:cNvPr id="4" name="Slide Number Placeholder 3"/>
          <p:cNvSpPr>
            <a:spLocks noGrp="1"/>
          </p:cNvSpPr>
          <p:nvPr>
            <p:ph type="sldNum" sz="quarter" idx="5"/>
          </p:nvPr>
        </p:nvSpPr>
        <p:spPr/>
        <p:txBody>
          <a:bodyPr/>
          <a:lstStyle/>
          <a:p>
            <a:fld id="{8AE59743-683C-4279-9E83-23C937C99CF6}" type="slidenum">
              <a:rPr lang="en-US" noProof="0" smtClean="0"/>
              <a:t>7</a:t>
            </a:fld>
            <a:endParaRPr lang="en-US" noProof="0" dirty="0"/>
          </a:p>
        </p:txBody>
      </p:sp>
    </p:spTree>
    <p:extLst>
      <p:ext uri="{BB962C8B-B14F-4D97-AF65-F5344CB8AC3E}">
        <p14:creationId xmlns:p14="http://schemas.microsoft.com/office/powerpoint/2010/main" val="250232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scary stat:  worldwide, the cost of unwell workers represents 10 to 15 percent of global economic output. &amp; again, this may increase once the dust settles from this global pandemic. In the United States alone, an unhealthy workforce costs $2.2 trillion a year – a stunning 12 percent of gross domestic product.</a:t>
            </a:r>
          </a:p>
          <a:p>
            <a:endParaRPr lang="en-US" dirty="0"/>
          </a:p>
          <a:p>
            <a:r>
              <a:rPr lang="en-US" dirty="0"/>
              <a:t>Costs include:</a:t>
            </a:r>
          </a:p>
          <a:p>
            <a:r>
              <a:rPr lang="en-US" dirty="0"/>
              <a:t>$1.1 trillion for chronic diseases</a:t>
            </a:r>
          </a:p>
          <a:p>
            <a:r>
              <a:rPr lang="en-US" dirty="0"/>
              <a:t>$250 billion for work-related illness and injury</a:t>
            </a:r>
          </a:p>
          <a:p>
            <a:r>
              <a:rPr lang="en-US" dirty="0"/>
              <a:t>$200 billion for work-related stress</a:t>
            </a:r>
          </a:p>
          <a:p>
            <a:r>
              <a:rPr lang="en-US" dirty="0"/>
              <a:t>$550 billion for disengagement</a:t>
            </a:r>
          </a:p>
        </p:txBody>
      </p:sp>
      <p:sp>
        <p:nvSpPr>
          <p:cNvPr id="4" name="Slide Number Placeholder 3"/>
          <p:cNvSpPr>
            <a:spLocks noGrp="1"/>
          </p:cNvSpPr>
          <p:nvPr>
            <p:ph type="sldNum" sz="quarter" idx="5"/>
          </p:nvPr>
        </p:nvSpPr>
        <p:spPr/>
        <p:txBody>
          <a:bodyPr/>
          <a:lstStyle/>
          <a:p>
            <a:fld id="{8AE59743-683C-4279-9E83-23C937C99CF6}" type="slidenum">
              <a:rPr lang="en-US" noProof="0" smtClean="0"/>
              <a:t>8</a:t>
            </a:fld>
            <a:endParaRPr lang="en-US" noProof="0" dirty="0"/>
          </a:p>
        </p:txBody>
      </p:sp>
    </p:spTree>
    <p:extLst>
      <p:ext uri="{BB962C8B-B14F-4D97-AF65-F5344CB8AC3E}">
        <p14:creationId xmlns:p14="http://schemas.microsoft.com/office/powerpoint/2010/main" val="1528789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or another employers are paying for Wellness issues faced by todays employees.</a:t>
            </a:r>
          </a:p>
          <a:p>
            <a:endParaRPr lang="en-US" dirty="0"/>
          </a:p>
          <a:p>
            <a:r>
              <a:rPr lang="en-US" dirty="0"/>
              <a:t>The cost of an unhealthy workforce can be felt in many ways by today’s employers:</a:t>
            </a:r>
          </a:p>
          <a:p>
            <a:endParaRPr lang="en-US" dirty="0"/>
          </a:p>
          <a:p>
            <a:pPr marL="174913" indent="-174913">
              <a:buFont typeface="Arial" panose="020B0604020202020204" pitchFamily="34" charset="0"/>
              <a:buChar char="•"/>
            </a:pPr>
            <a:r>
              <a:rPr lang="en-US" dirty="0"/>
              <a:t>1 out of every 4 dollars is spent on healthcare ties back to unhealthy lifestyle choices or conditions related to smoking, stress, and obesity</a:t>
            </a:r>
          </a:p>
          <a:p>
            <a:pPr marL="174913" indent="-174913">
              <a:buFont typeface="Arial" panose="020B0604020202020204" pitchFamily="34" charset="0"/>
              <a:buChar char="•"/>
            </a:pPr>
            <a:r>
              <a:rPr lang="en-US" dirty="0"/>
              <a:t>Employee stress is impacting the bottom line. One estimate is that 11-14% of payroll expenses per employee, per year were due to lost productivity. </a:t>
            </a:r>
          </a:p>
          <a:p>
            <a:pPr marL="632113" lvl="1" indent="-174913">
              <a:buFont typeface="Arial" panose="020B0604020202020204" pitchFamily="34" charset="0"/>
              <a:buChar char="•"/>
            </a:pPr>
            <a:r>
              <a:rPr lang="en-US" dirty="0"/>
              <a:t>&amp; a more recent study found that 62% of workers report losing at least an hour a day in productivity because of COVID-19 related stress. &amp; 32% of workers say they are losing more than two hours a day.</a:t>
            </a:r>
          </a:p>
          <a:p>
            <a:pPr marL="174913" indent="-174913">
              <a:buFont typeface="Arial" panose="020B0604020202020204" pitchFamily="34" charset="0"/>
              <a:buChar char="•"/>
            </a:pPr>
            <a:r>
              <a:rPr lang="en-US" dirty="0"/>
              <a:t>The average healthcare spend for an employee with at least one medical condition is about $10,000 &amp; goes up with each additional condition. &amp; most employees once they have one condition it is not uncommon for one or more to show up. 47% of population is living with at least one chronic disease.</a:t>
            </a:r>
          </a:p>
          <a:p>
            <a:pPr marL="174913" indent="-174913">
              <a:buFont typeface="Arial" panose="020B0604020202020204" pitchFamily="34" charset="0"/>
              <a:buChar char="•"/>
            </a:pPr>
            <a:r>
              <a:rPr lang="en-US" dirty="0"/>
              <a:t>Whereas the average healthcare spend for a healthy employee is about $3,000 – this is just healthcare spend, does not include other factors that impact the bottom line</a:t>
            </a:r>
          </a:p>
          <a:p>
            <a:endParaRPr lang="en-US" dirty="0"/>
          </a:p>
          <a:p>
            <a:r>
              <a:rPr lang="en-US" dirty="0"/>
              <a:t>This is the impact – this is what we are trying to solve for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used to be that the main &amp; perhaps sole, purpose of a corporate wellness strategy was minimizing healthcare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 definition of wellness for the employer has been expanding over the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Gallup pole – all generations are looking for employers that care about their wellbeing (top 3). #1 for Millennials &amp; Gen 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for employers to understand their new role in employee wellness…</a:t>
            </a:r>
          </a:p>
        </p:txBody>
      </p:sp>
      <p:sp>
        <p:nvSpPr>
          <p:cNvPr id="4" name="Slide Number Placeholder 3"/>
          <p:cNvSpPr>
            <a:spLocks noGrp="1"/>
          </p:cNvSpPr>
          <p:nvPr>
            <p:ph type="sldNum" sz="quarter" idx="5"/>
          </p:nvPr>
        </p:nvSpPr>
        <p:spPr/>
        <p:txBody>
          <a:bodyPr/>
          <a:lstStyle/>
          <a:p>
            <a:fld id="{8AE59743-683C-4279-9E83-23C937C99CF6}" type="slidenum">
              <a:rPr lang="en-US" noProof="0" smtClean="0"/>
              <a:t>9</a:t>
            </a:fld>
            <a:endParaRPr lang="en-US" noProof="0" dirty="0"/>
          </a:p>
        </p:txBody>
      </p:sp>
    </p:spTree>
    <p:extLst>
      <p:ext uri="{BB962C8B-B14F-4D97-AF65-F5344CB8AC3E}">
        <p14:creationId xmlns:p14="http://schemas.microsoft.com/office/powerpoint/2010/main" val="866167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8" name="Picture 7" descr="A body of water with a mountain in the background&#10;&#10;Description automatically generated">
            <a:extLst>
              <a:ext uri="{FF2B5EF4-FFF2-40B4-BE49-F238E27FC236}">
                <a16:creationId xmlns:a16="http://schemas.microsoft.com/office/drawing/2014/main" id="{80EB31D2-3466-4C84-8994-95941221EA8D}"/>
              </a:ext>
            </a:extLst>
          </p:cNvPr>
          <p:cNvPicPr>
            <a:picLocks noChangeAspect="1"/>
          </p:cNvPicPr>
          <p:nvPr userDrawn="1"/>
        </p:nvPicPr>
        <p:blipFill>
          <a:blip r:embed="rId2"/>
          <a:stretch>
            <a:fillRect/>
          </a:stretch>
        </p:blipFill>
        <p:spPr>
          <a:xfrm>
            <a:off x="5181600" y="0"/>
            <a:ext cx="7010400" cy="6858000"/>
          </a:xfrm>
          <a:prstGeom prst="rect">
            <a:avLst/>
          </a:prstGeom>
        </p:spPr>
      </p:pic>
      <p:sp>
        <p:nvSpPr>
          <p:cNvPr id="7" name="Rectangle 6" descr="Brush stroke mask">
            <a:extLst>
              <a:ext uri="{FF2B5EF4-FFF2-40B4-BE49-F238E27FC236}">
                <a16:creationId xmlns:a16="http://schemas.microsoft.com/office/drawing/2014/main" id="{09350598-7231-484F-ABFF-7D42DB8424F0}"/>
              </a:ext>
            </a:extLst>
          </p:cNvPr>
          <p:cNvSpPr/>
          <p:nvPr userDrawn="1"/>
        </p:nvSpPr>
        <p:spPr>
          <a:xfrm>
            <a:off x="0" y="0"/>
            <a:ext cx="12192000" cy="6858000"/>
          </a:xfrm>
          <a:prstGeom prst="rect">
            <a:avLst/>
          </a:prstGeom>
          <a:blipFill>
            <a:blip r:embed="rId3"/>
            <a:stretch>
              <a:fillRect l="-56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rgbClr val="FFFFFF"/>
              </a:solidFill>
            </a:endParaRPr>
          </a:p>
        </p:txBody>
      </p:sp>
      <p:sp>
        <p:nvSpPr>
          <p:cNvPr id="2" name="Title 1">
            <a:extLst>
              <a:ext uri="{FF2B5EF4-FFF2-40B4-BE49-F238E27FC236}">
                <a16:creationId xmlns:a16="http://schemas.microsoft.com/office/drawing/2014/main" id="{6CCBC4D2-04A1-4388-B041-D25EA3246FEE}"/>
              </a:ext>
            </a:extLst>
          </p:cNvPr>
          <p:cNvSpPr>
            <a:spLocks noGrp="1"/>
          </p:cNvSpPr>
          <p:nvPr>
            <p:ph type="ctrTitle" hasCustomPrompt="1"/>
          </p:nvPr>
        </p:nvSpPr>
        <p:spPr>
          <a:xfrm>
            <a:off x="803275" y="651872"/>
            <a:ext cx="6238970" cy="1967770"/>
          </a:xfrm>
        </p:spPr>
        <p:txBody>
          <a:bodyPr anchor="b">
            <a:normAutofit/>
          </a:bodyPr>
          <a:lstStyle>
            <a:lvl1pPr algn="l">
              <a:lnSpc>
                <a:spcPct val="85000"/>
              </a:lnSpc>
              <a:defRPr sz="5500">
                <a:solidFill>
                  <a:srgbClr val="003976"/>
                </a:solidFill>
              </a:defRPr>
            </a:lvl1pPr>
          </a:lstStyle>
          <a:p>
            <a:r>
              <a:rPr lang="en-US" noProof="0" dirty="0"/>
              <a:t>2022 CFMA Conference</a:t>
            </a:r>
          </a:p>
        </p:txBody>
      </p:sp>
      <p:sp>
        <p:nvSpPr>
          <p:cNvPr id="3" name="Subtitle 2">
            <a:extLst>
              <a:ext uri="{FF2B5EF4-FFF2-40B4-BE49-F238E27FC236}">
                <a16:creationId xmlns:a16="http://schemas.microsoft.com/office/drawing/2014/main" id="{7822EDEE-795E-4F38-9546-83FC7F925318}"/>
              </a:ext>
            </a:extLst>
          </p:cNvPr>
          <p:cNvSpPr>
            <a:spLocks noGrp="1"/>
          </p:cNvSpPr>
          <p:nvPr>
            <p:ph type="subTitle" idx="1" hasCustomPrompt="1"/>
          </p:nvPr>
        </p:nvSpPr>
        <p:spPr>
          <a:xfrm>
            <a:off x="816923" y="5646875"/>
            <a:ext cx="6870809" cy="505934"/>
          </a:xfrm>
        </p:spPr>
        <p:txBody>
          <a:bodyPr>
            <a:noAutofit/>
          </a:bodyPr>
          <a:lstStyle>
            <a:lvl1pPr marL="0" indent="0" algn="l">
              <a:buNone/>
              <a:defRPr sz="3200" i="0">
                <a:solidFill>
                  <a:srgbClr val="00806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WIFI Sponsor: Rubin Brown</a:t>
            </a:r>
          </a:p>
        </p:txBody>
      </p:sp>
      <p:cxnSp>
        <p:nvCxnSpPr>
          <p:cNvPr id="12" name="Straight Connector 11">
            <a:extLst>
              <a:ext uri="{FF2B5EF4-FFF2-40B4-BE49-F238E27FC236}">
                <a16:creationId xmlns:a16="http://schemas.microsoft.com/office/drawing/2014/main" id="{F70EFB6A-EF00-4DD9-9184-AFC328D0236C}"/>
              </a:ext>
            </a:extLst>
          </p:cNvPr>
          <p:cNvCxnSpPr>
            <a:cxnSpLocks/>
          </p:cNvCxnSpPr>
          <p:nvPr userDrawn="1"/>
        </p:nvCxnSpPr>
        <p:spPr>
          <a:xfrm>
            <a:off x="824025" y="5453416"/>
            <a:ext cx="6218220" cy="0"/>
          </a:xfrm>
          <a:prstGeom prst="line">
            <a:avLst/>
          </a:prstGeom>
          <a:ln w="25400">
            <a:solidFill>
              <a:srgbClr val="8D632F"/>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892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39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 Circl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001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216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266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Blocks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618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814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63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244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87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team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67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logo ">
    <p:spTree>
      <p:nvGrpSpPr>
        <p:cNvPr id="1" name=""/>
        <p:cNvGrpSpPr/>
        <p:nvPr/>
      </p:nvGrpSpPr>
      <p:grpSpPr>
        <a:xfrm>
          <a:off x="0" y="0"/>
          <a:ext cx="0" cy="0"/>
          <a:chOff x="0" y="0"/>
          <a:chExt cx="0" cy="0"/>
        </a:xfrm>
      </p:grpSpPr>
      <p:pic>
        <p:nvPicPr>
          <p:cNvPr id="13" name="Picture 12" descr="A body of water with a mountain in the background&#10;&#10;Description automatically generated">
            <a:extLst>
              <a:ext uri="{FF2B5EF4-FFF2-40B4-BE49-F238E27FC236}">
                <a16:creationId xmlns:a16="http://schemas.microsoft.com/office/drawing/2014/main" id="{C29D2258-1B95-4162-A17C-D00BCD02081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descr="Brush stroke spot">
            <a:extLst>
              <a:ext uri="{FF2B5EF4-FFF2-40B4-BE49-F238E27FC236}">
                <a16:creationId xmlns:a16="http://schemas.microsoft.com/office/drawing/2014/main" id="{7C197BE4-2E4C-4177-8440-BB95B0A4C7FB}"/>
              </a:ext>
            </a:extLst>
          </p:cNvPr>
          <p:cNvSpPr/>
          <p:nvPr userDrawn="1"/>
        </p:nvSpPr>
        <p:spPr>
          <a:xfrm>
            <a:off x="3270126" y="0"/>
            <a:ext cx="6611112" cy="6858000"/>
          </a:xfrm>
          <a:prstGeom prst="rect">
            <a:avLst/>
          </a:prstGeom>
          <a:blipFill>
            <a:blip r:embed="rId3"/>
            <a:stretch>
              <a:fillRect l="-22" r="-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6308FC7C-F5F3-4D82-ADCB-B64F9FBB21A1}"/>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cxnSp>
        <p:nvCxnSpPr>
          <p:cNvPr id="11" name="Straight Connector 10">
            <a:extLst>
              <a:ext uri="{FF2B5EF4-FFF2-40B4-BE49-F238E27FC236}">
                <a16:creationId xmlns:a16="http://schemas.microsoft.com/office/drawing/2014/main" id="{C90D35E8-D43B-49F9-9465-A7A8F698FC8A}"/>
              </a:ext>
            </a:extLst>
          </p:cNvPr>
          <p:cNvCxnSpPr/>
          <p:nvPr userDrawn="1"/>
        </p:nvCxnSpPr>
        <p:spPr>
          <a:xfrm>
            <a:off x="4989576" y="4457209"/>
            <a:ext cx="2212848"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2" name="Subtitle 2">
            <a:extLst>
              <a:ext uri="{FF2B5EF4-FFF2-40B4-BE49-F238E27FC236}">
                <a16:creationId xmlns:a16="http://schemas.microsoft.com/office/drawing/2014/main" id="{C863CA31-4E68-4CD7-9214-51D7BBC1FA1F}"/>
              </a:ext>
            </a:extLst>
          </p:cNvPr>
          <p:cNvSpPr>
            <a:spLocks noGrp="1"/>
          </p:cNvSpPr>
          <p:nvPr>
            <p:ph type="subTitle" idx="15" hasCustomPrompt="1"/>
          </p:nvPr>
        </p:nvSpPr>
        <p:spPr>
          <a:xfrm>
            <a:off x="3529264" y="4494894"/>
            <a:ext cx="5133473" cy="526312"/>
          </a:xfrm>
        </p:spPr>
        <p:txBody>
          <a:bodyPr anchor="ctr" anchorCtr="0">
            <a:normAutofit/>
          </a:bodyPr>
          <a:lstStyle>
            <a:lvl1pPr marL="0" indent="0" algn="ctr">
              <a:buNone/>
              <a:defRPr sz="2400" i="0">
                <a:solidFill>
                  <a:srgbClr val="00806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Speaker</a:t>
            </a:r>
          </a:p>
        </p:txBody>
      </p:sp>
      <p:sp>
        <p:nvSpPr>
          <p:cNvPr id="14" name="Title 1">
            <a:extLst>
              <a:ext uri="{FF2B5EF4-FFF2-40B4-BE49-F238E27FC236}">
                <a16:creationId xmlns:a16="http://schemas.microsoft.com/office/drawing/2014/main" id="{CCAEEA74-ABCB-45B1-A352-71E9CCD670DE}"/>
              </a:ext>
            </a:extLst>
          </p:cNvPr>
          <p:cNvSpPr>
            <a:spLocks noGrp="1"/>
          </p:cNvSpPr>
          <p:nvPr>
            <p:ph type="ctrTitle" hasCustomPrompt="1"/>
          </p:nvPr>
        </p:nvSpPr>
        <p:spPr>
          <a:xfrm>
            <a:off x="3709792" y="3306697"/>
            <a:ext cx="4772417" cy="1102291"/>
          </a:xfrm>
        </p:spPr>
        <p:txBody>
          <a:bodyPr anchor="b" anchorCtr="0">
            <a:normAutofit/>
          </a:bodyPr>
          <a:lstStyle>
            <a:lvl1pPr algn="ctr">
              <a:defRPr sz="3600">
                <a:solidFill>
                  <a:srgbClr val="003976"/>
                </a:solidFill>
              </a:defRPr>
            </a:lvl1pPr>
          </a:lstStyle>
          <a:p>
            <a:r>
              <a:rPr lang="en-US" noProof="0" dirty="0"/>
              <a:t>Session Title</a:t>
            </a:r>
          </a:p>
        </p:txBody>
      </p:sp>
      <p:sp>
        <p:nvSpPr>
          <p:cNvPr id="15" name="TextBox 14">
            <a:extLst>
              <a:ext uri="{FF2B5EF4-FFF2-40B4-BE49-F238E27FC236}">
                <a16:creationId xmlns:a16="http://schemas.microsoft.com/office/drawing/2014/main" id="{1758867E-C2A1-4B9E-8767-EEC2EF081300}"/>
              </a:ext>
            </a:extLst>
          </p:cNvPr>
          <p:cNvSpPr txBox="1"/>
          <p:nvPr userDrawn="1"/>
        </p:nvSpPr>
        <p:spPr>
          <a:xfrm>
            <a:off x="4334933" y="1794933"/>
            <a:ext cx="3505200" cy="523220"/>
          </a:xfrm>
          <a:prstGeom prst="rect">
            <a:avLst/>
          </a:prstGeom>
          <a:noFill/>
        </p:spPr>
        <p:txBody>
          <a:bodyPr wrap="square" rtlCol="0">
            <a:spAutoFit/>
          </a:bodyPr>
          <a:lstStyle/>
          <a:p>
            <a:r>
              <a:rPr lang="en-US" sz="2800" dirty="0"/>
              <a:t>(replace with logo)</a:t>
            </a:r>
          </a:p>
        </p:txBody>
      </p:sp>
    </p:spTree>
    <p:extLst>
      <p:ext uri="{BB962C8B-B14F-4D97-AF65-F5344CB8AC3E}">
        <p14:creationId xmlns:p14="http://schemas.microsoft.com/office/powerpoint/2010/main" val="1855591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523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Image, and Conten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86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608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928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297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text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066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386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944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116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25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13" name="Picture 12" descr="A close up of a sign&#10;&#10;Description automatically generated">
            <a:extLst>
              <a:ext uri="{FF2B5EF4-FFF2-40B4-BE49-F238E27FC236}">
                <a16:creationId xmlns:a16="http://schemas.microsoft.com/office/drawing/2014/main" id="{303A5BDC-BF92-4A20-9C94-02EF8D0D0E7E}"/>
              </a:ext>
            </a:extLst>
          </p:cNvPr>
          <p:cNvPicPr>
            <a:picLocks noChangeAspect="1"/>
          </p:cNvPicPr>
          <p:nvPr userDrawn="1"/>
        </p:nvPicPr>
        <p:blipFill>
          <a:blip r:embed="rId2"/>
          <a:stretch>
            <a:fillRect/>
          </a:stretch>
        </p:blipFill>
        <p:spPr>
          <a:xfrm>
            <a:off x="275736" y="5964846"/>
            <a:ext cx="1958432" cy="660402"/>
          </a:xfrm>
          <a:prstGeom prst="rect">
            <a:avLst/>
          </a:prstGeom>
        </p:spPr>
      </p:pic>
    </p:spTree>
    <p:extLst>
      <p:ext uri="{BB962C8B-B14F-4D97-AF65-F5344CB8AC3E}">
        <p14:creationId xmlns:p14="http://schemas.microsoft.com/office/powerpoint/2010/main" val="4025478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51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126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191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208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093815F-F490-4307-9E87-AAF436C71A68}"/>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Tree>
    <p:extLst>
      <p:ext uri="{BB962C8B-B14F-4D97-AF65-F5344CB8AC3E}">
        <p14:creationId xmlns:p14="http://schemas.microsoft.com/office/powerpoint/2010/main" val="618750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093815F-F490-4307-9E87-AAF436C71A68}"/>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Tree>
    <p:extLst>
      <p:ext uri="{BB962C8B-B14F-4D97-AF65-F5344CB8AC3E}">
        <p14:creationId xmlns:p14="http://schemas.microsoft.com/office/powerpoint/2010/main" val="906081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98604B-E739-4608-A505-18C0674AB395}"/>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Tree>
    <p:extLst>
      <p:ext uri="{BB962C8B-B14F-4D97-AF65-F5344CB8AC3E}">
        <p14:creationId xmlns:p14="http://schemas.microsoft.com/office/powerpoint/2010/main" val="2279521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524000" y="6601556"/>
            <a:ext cx="6491381" cy="228600"/>
          </a:xfrm>
        </p:spPr>
        <p:txBody>
          <a:bodyPr/>
          <a:lstStyle/>
          <a:p>
            <a:r>
              <a:rPr lang="fr-FR" dirty="0"/>
              <a:t>2021</a:t>
            </a:r>
            <a:r>
              <a:rPr lang="fr-FR" baseline="30000" dirty="0"/>
              <a:t>©</a:t>
            </a:r>
            <a:r>
              <a:rPr lang="fr-FR" dirty="0"/>
              <a:t> Razem Ventures, LLC | (469) 301-8057 | kelly@kellymajdan.com</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9/21/2022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63640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2" y="0"/>
            <a:ext cx="40386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a:p>
        </p:txBody>
      </p:sp>
      <p:sp>
        <p:nvSpPr>
          <p:cNvPr id="2" name="Title 1"/>
          <p:cNvSpPr>
            <a:spLocks noGrp="1"/>
          </p:cNvSpPr>
          <p:nvPr>
            <p:ph type="title"/>
          </p:nvPr>
        </p:nvSpPr>
        <p:spPr>
          <a:xfrm>
            <a:off x="8532815" y="1683330"/>
            <a:ext cx="3125787" cy="2877260"/>
          </a:xfrm>
        </p:spPr>
        <p:txBody>
          <a:bodyPr anchor="b">
            <a:normAutofit/>
          </a:bodyPr>
          <a:lstStyle>
            <a:lvl1pPr>
              <a:defRPr sz="2251">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3" y="2"/>
            <a:ext cx="8101584" cy="6857999"/>
          </a:xfrm>
        </p:spPr>
        <p:txBody>
          <a:bodyPr tIns="457200">
            <a:normAutofit/>
          </a:bodyPr>
          <a:lstStyle>
            <a:lvl1pPr marL="0" indent="0" algn="ctr">
              <a:buNone/>
              <a:defRPr sz="15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p>
        </p:txBody>
      </p:sp>
      <p:sp>
        <p:nvSpPr>
          <p:cNvPr id="4" name="Text Placeholder 3"/>
          <p:cNvSpPr>
            <a:spLocks noGrp="1"/>
          </p:cNvSpPr>
          <p:nvPr>
            <p:ph type="body" sz="half" idx="2"/>
          </p:nvPr>
        </p:nvSpPr>
        <p:spPr>
          <a:xfrm>
            <a:off x="8532815" y="4591761"/>
            <a:ext cx="3125787" cy="1580440"/>
          </a:xfrm>
        </p:spPr>
        <p:txBody>
          <a:bodyPr/>
          <a:lstStyle>
            <a:lvl1pPr marL="0" indent="0">
              <a:spcBef>
                <a:spcPts val="600"/>
              </a:spcBef>
              <a:buNone/>
              <a:defRPr sz="1200">
                <a:solidFill>
                  <a:schemeClr val="bg1"/>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Tree>
    <p:extLst>
      <p:ext uri="{BB962C8B-B14F-4D97-AF65-F5344CB8AC3E}">
        <p14:creationId xmlns:p14="http://schemas.microsoft.com/office/powerpoint/2010/main" val="425182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a:p>
        </p:txBody>
      </p:sp>
      <p:sp>
        <p:nvSpPr>
          <p:cNvPr id="2" name="Title 1"/>
          <p:cNvSpPr>
            <a:spLocks noGrp="1"/>
          </p:cNvSpPr>
          <p:nvPr>
            <p:ph type="title"/>
          </p:nvPr>
        </p:nvSpPr>
        <p:spPr>
          <a:xfrm>
            <a:off x="831853" y="2483427"/>
            <a:ext cx="10515600" cy="2743200"/>
          </a:xfrm>
        </p:spPr>
        <p:txBody>
          <a:bodyPr anchor="b">
            <a:normAutofit/>
          </a:bodyPr>
          <a:lstStyle>
            <a:lvl1pPr algn="ctr">
              <a:defRPr sz="3300" spc="-37"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8" y="5257800"/>
            <a:ext cx="10515600" cy="914400"/>
          </a:xfrm>
        </p:spPr>
        <p:txBody>
          <a:bodyPr>
            <a:normAutofit/>
          </a:bodyPr>
          <a:lstStyle>
            <a:lvl1pPr marL="0" indent="0" algn="ctr">
              <a:spcBef>
                <a:spcPts val="0"/>
              </a:spcBef>
              <a:buFontTx/>
              <a:buNone/>
              <a:defRPr sz="1500" cap="all" spc="37" baseline="0">
                <a:solidFill>
                  <a:schemeClr val="bg1"/>
                </a:solidFill>
              </a:defRPr>
            </a:lvl1pPr>
            <a:lvl2pPr marL="274313" indent="0" algn="ctr">
              <a:buNone/>
              <a:defRPr sz="1500" cap="all" spc="37" baseline="0">
                <a:solidFill>
                  <a:schemeClr val="bg1"/>
                </a:solidFill>
              </a:defRPr>
            </a:lvl2pPr>
            <a:lvl3pPr algn="ctr">
              <a:defRPr sz="1500" cap="all" spc="37" baseline="0">
                <a:solidFill>
                  <a:schemeClr val="bg1"/>
                </a:solidFill>
              </a:defRPr>
            </a:lvl3pPr>
            <a:lvl4pPr algn="ctr">
              <a:defRPr sz="1500" cap="all" spc="37" baseline="0">
                <a:solidFill>
                  <a:schemeClr val="bg1"/>
                </a:solidFill>
              </a:defRPr>
            </a:lvl4pPr>
            <a:lvl5pPr algn="ctr">
              <a:defRPr sz="1500" cap="all" spc="37"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765805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itle, and 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F0F4E3-5500-460C-AB20-C7CE0A3FBAD0}"/>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
        <p:nvSpPr>
          <p:cNvPr id="10" name="Oval 9">
            <a:extLst>
              <a:ext uri="{FF2B5EF4-FFF2-40B4-BE49-F238E27FC236}">
                <a16:creationId xmlns:a16="http://schemas.microsoft.com/office/drawing/2014/main" id="{1EDFCD21-B871-4944-9E6C-ABFDA63AC6FD}"/>
              </a:ext>
            </a:extLst>
          </p:cNvPr>
          <p:cNvSpPr/>
          <p:nvPr userDrawn="1"/>
        </p:nvSpPr>
        <p:spPr>
          <a:xfrm>
            <a:off x="11066240" y="5998544"/>
            <a:ext cx="320040" cy="320040"/>
          </a:xfrm>
          <a:prstGeom prst="ellipse">
            <a:avLst/>
          </a:prstGeom>
          <a:noFill/>
          <a:ln w="6350">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 name="Picture 10" descr="A close up of a sign&#10;&#10;Description automatically generated">
            <a:extLst>
              <a:ext uri="{FF2B5EF4-FFF2-40B4-BE49-F238E27FC236}">
                <a16:creationId xmlns:a16="http://schemas.microsoft.com/office/drawing/2014/main" id="{DEFF4D05-E958-4AB3-85C6-CEBC78E87B37}"/>
              </a:ext>
            </a:extLst>
          </p:cNvPr>
          <p:cNvPicPr>
            <a:picLocks noChangeAspect="1"/>
          </p:cNvPicPr>
          <p:nvPr userDrawn="1"/>
        </p:nvPicPr>
        <p:blipFill>
          <a:blip r:embed="rId2"/>
          <a:stretch>
            <a:fillRect/>
          </a:stretch>
        </p:blipFill>
        <p:spPr>
          <a:xfrm>
            <a:off x="803275" y="5668343"/>
            <a:ext cx="1958432" cy="660402"/>
          </a:xfrm>
          <a:prstGeom prst="rect">
            <a:avLst/>
          </a:prstGeom>
        </p:spPr>
      </p:pic>
    </p:spTree>
    <p:extLst>
      <p:ext uri="{BB962C8B-B14F-4D97-AF65-F5344CB8AC3E}">
        <p14:creationId xmlns:p14="http://schemas.microsoft.com/office/powerpoint/2010/main" val="405182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4CCF696-3C50-45B5-BF9E-733C5D210A50}"/>
              </a:ext>
            </a:extLst>
          </p:cNvPr>
          <p:cNvSpPr>
            <a:spLocks noGrp="1"/>
          </p:cNvSpPr>
          <p:nvPr>
            <p:ph type="sldNum" sz="quarter" idx="12"/>
          </p:nvPr>
        </p:nvSpPr>
        <p:spPr/>
        <p:txBody>
          <a:bodyPr/>
          <a:lstStyle>
            <a:lvl1pPr>
              <a:defRPr>
                <a:solidFill>
                  <a:srgbClr val="FFFFFF"/>
                </a:solidFill>
              </a:defRPr>
            </a:lvl1pPr>
          </a:lstStyle>
          <a:p>
            <a:fld id="{F470E458-E7C2-4395-B75D-476A174CEE45}" type="slidenum">
              <a:rPr lang="en-US" noProof="0" smtClean="0"/>
              <a:pPr/>
              <a:t>‹#›</a:t>
            </a:fld>
            <a:endParaRPr lang="en-US" noProof="0" dirty="0"/>
          </a:p>
        </p:txBody>
      </p:sp>
      <p:sp>
        <p:nvSpPr>
          <p:cNvPr id="11" name="Oval 10">
            <a:extLst>
              <a:ext uri="{FF2B5EF4-FFF2-40B4-BE49-F238E27FC236}">
                <a16:creationId xmlns:a16="http://schemas.microsoft.com/office/drawing/2014/main" id="{8D0DD7A6-4E62-41D2-9037-F6ADD1C3BF56}"/>
              </a:ext>
            </a:extLst>
          </p:cNvPr>
          <p:cNvSpPr/>
          <p:nvPr userDrawn="1"/>
        </p:nvSpPr>
        <p:spPr>
          <a:xfrm>
            <a:off x="11066240" y="5998544"/>
            <a:ext cx="320040" cy="320040"/>
          </a:xfrm>
          <a:prstGeom prst="ellipse">
            <a:avLst/>
          </a:prstGeom>
          <a:no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Picture 11" descr="A close up of a sign&#10;&#10;Description automatically generated">
            <a:extLst>
              <a:ext uri="{FF2B5EF4-FFF2-40B4-BE49-F238E27FC236}">
                <a16:creationId xmlns:a16="http://schemas.microsoft.com/office/drawing/2014/main" id="{049A5280-EA12-4329-A19B-467B129247A5}"/>
              </a:ext>
            </a:extLst>
          </p:cNvPr>
          <p:cNvPicPr>
            <a:picLocks noChangeAspect="1"/>
          </p:cNvPicPr>
          <p:nvPr userDrawn="1"/>
        </p:nvPicPr>
        <p:blipFill>
          <a:blip r:embed="rId2"/>
          <a:stretch>
            <a:fillRect/>
          </a:stretch>
        </p:blipFill>
        <p:spPr>
          <a:xfrm>
            <a:off x="805720" y="5648323"/>
            <a:ext cx="1958432" cy="660402"/>
          </a:xfrm>
          <a:prstGeom prst="rect">
            <a:avLst/>
          </a:prstGeom>
        </p:spPr>
      </p:pic>
    </p:spTree>
    <p:extLst>
      <p:ext uri="{BB962C8B-B14F-4D97-AF65-F5344CB8AC3E}">
        <p14:creationId xmlns:p14="http://schemas.microsoft.com/office/powerpoint/2010/main" val="182684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7FE2BF-F092-4959-8655-90D829347C26}"/>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pic>
        <p:nvPicPr>
          <p:cNvPr id="29" name="Picture 28" descr="A close up of a sign&#10;&#10;Description automatically generated">
            <a:extLst>
              <a:ext uri="{FF2B5EF4-FFF2-40B4-BE49-F238E27FC236}">
                <a16:creationId xmlns:a16="http://schemas.microsoft.com/office/drawing/2014/main" id="{C17FB37C-6EEA-41FA-AE38-C3D5A3095B16}"/>
              </a:ext>
            </a:extLst>
          </p:cNvPr>
          <p:cNvPicPr>
            <a:picLocks noChangeAspect="1"/>
          </p:cNvPicPr>
          <p:nvPr userDrawn="1"/>
        </p:nvPicPr>
        <p:blipFill>
          <a:blip r:embed="rId2"/>
          <a:stretch>
            <a:fillRect/>
          </a:stretch>
        </p:blipFill>
        <p:spPr>
          <a:xfrm>
            <a:off x="890563" y="5601188"/>
            <a:ext cx="1958432" cy="660402"/>
          </a:xfrm>
          <a:prstGeom prst="rect">
            <a:avLst/>
          </a:prstGeom>
        </p:spPr>
      </p:pic>
    </p:spTree>
    <p:extLst>
      <p:ext uri="{BB962C8B-B14F-4D97-AF65-F5344CB8AC3E}">
        <p14:creationId xmlns:p14="http://schemas.microsoft.com/office/powerpoint/2010/main" val="246659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Computer Image">
    <p:spTree>
      <p:nvGrpSpPr>
        <p:cNvPr id="1" name=""/>
        <p:cNvGrpSpPr/>
        <p:nvPr/>
      </p:nvGrpSpPr>
      <p:grpSpPr>
        <a:xfrm>
          <a:off x="0" y="0"/>
          <a:ext cx="0" cy="0"/>
          <a:chOff x="0" y="0"/>
          <a:chExt cx="0" cy="0"/>
        </a:xfrm>
      </p:grpSpPr>
      <p:pic>
        <p:nvPicPr>
          <p:cNvPr id="19" name="Picture 18" descr="A close up of a sign&#10;&#10;Description automatically generated">
            <a:extLst>
              <a:ext uri="{FF2B5EF4-FFF2-40B4-BE49-F238E27FC236}">
                <a16:creationId xmlns:a16="http://schemas.microsoft.com/office/drawing/2014/main" id="{4BA84065-FBFB-40C1-AF17-93C788C00BE0}"/>
              </a:ext>
            </a:extLst>
          </p:cNvPr>
          <p:cNvPicPr>
            <a:picLocks noChangeAspect="1"/>
          </p:cNvPicPr>
          <p:nvPr userDrawn="1"/>
        </p:nvPicPr>
        <p:blipFill>
          <a:blip r:embed="rId2"/>
          <a:stretch>
            <a:fillRect/>
          </a:stretch>
        </p:blipFill>
        <p:spPr>
          <a:xfrm>
            <a:off x="899990" y="5601188"/>
            <a:ext cx="1958432" cy="660402"/>
          </a:xfrm>
          <a:prstGeom prst="rect">
            <a:avLst/>
          </a:prstGeom>
        </p:spPr>
      </p:pic>
    </p:spTree>
    <p:extLst>
      <p:ext uri="{BB962C8B-B14F-4D97-AF65-F5344CB8AC3E}">
        <p14:creationId xmlns:p14="http://schemas.microsoft.com/office/powerpoint/2010/main" val="318746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1" name="Picture 10" descr="A body of water with a mountain in the background&#10;&#10;Description automatically generated">
            <a:extLst>
              <a:ext uri="{FF2B5EF4-FFF2-40B4-BE49-F238E27FC236}">
                <a16:creationId xmlns:a16="http://schemas.microsoft.com/office/drawing/2014/main" id="{8F4E395B-03B3-489C-A3F1-AB5BA48B1650}"/>
              </a:ext>
            </a:extLst>
          </p:cNvPr>
          <p:cNvPicPr>
            <a:picLocks noChangeAspect="1"/>
          </p:cNvPicPr>
          <p:nvPr userDrawn="1"/>
        </p:nvPicPr>
        <p:blipFill>
          <a:blip r:embed="rId2"/>
          <a:stretch>
            <a:fillRect/>
          </a:stretch>
        </p:blipFill>
        <p:spPr>
          <a:xfrm>
            <a:off x="-1" y="-1"/>
            <a:ext cx="12191999" cy="6857999"/>
          </a:xfrm>
          <a:prstGeom prst="rect">
            <a:avLst/>
          </a:prstGeom>
        </p:spPr>
      </p:pic>
      <p:sp>
        <p:nvSpPr>
          <p:cNvPr id="6" name="Rectangle 5" descr="Brush stroke mask">
            <a:extLst>
              <a:ext uri="{FF2B5EF4-FFF2-40B4-BE49-F238E27FC236}">
                <a16:creationId xmlns:a16="http://schemas.microsoft.com/office/drawing/2014/main" id="{711F6639-CBD0-4C8A-8EF9-F2CC36C9EF71}"/>
              </a:ext>
            </a:extLst>
          </p:cNvPr>
          <p:cNvSpPr/>
          <p:nvPr userDrawn="1"/>
        </p:nvSpPr>
        <p:spPr>
          <a:xfrm>
            <a:off x="0" y="0"/>
            <a:ext cx="12192000" cy="6858000"/>
          </a:xfrm>
          <a:prstGeom prst="rect">
            <a:avLst/>
          </a:prstGeom>
          <a:blipFill>
            <a:blip r:embed="rId3"/>
            <a:stretch>
              <a:fillRect l="-22" r="-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noProof="0" dirty="0"/>
          </a:p>
        </p:txBody>
      </p:sp>
      <p:sp>
        <p:nvSpPr>
          <p:cNvPr id="2" name="Title 1">
            <a:extLst>
              <a:ext uri="{FF2B5EF4-FFF2-40B4-BE49-F238E27FC236}">
                <a16:creationId xmlns:a16="http://schemas.microsoft.com/office/drawing/2014/main" id="{16041A2D-ABDE-480C-AB32-045C19139898}"/>
              </a:ext>
            </a:extLst>
          </p:cNvPr>
          <p:cNvSpPr>
            <a:spLocks noGrp="1"/>
          </p:cNvSpPr>
          <p:nvPr>
            <p:ph type="title" hasCustomPrompt="1"/>
          </p:nvPr>
        </p:nvSpPr>
        <p:spPr>
          <a:xfrm>
            <a:off x="838206" y="4059533"/>
            <a:ext cx="10515600" cy="809566"/>
          </a:xfrm>
        </p:spPr>
        <p:txBody>
          <a:bodyPr/>
          <a:lstStyle>
            <a:lvl1pPr algn="ctr">
              <a:defRPr>
                <a:solidFill>
                  <a:srgbClr val="003976"/>
                </a:solidFill>
              </a:defRPr>
            </a:lvl1pPr>
          </a:lstStyle>
          <a:p>
            <a:r>
              <a:rPr lang="en-US" noProof="0" dirty="0"/>
              <a:t>Session Password</a:t>
            </a:r>
          </a:p>
        </p:txBody>
      </p:sp>
      <p:sp>
        <p:nvSpPr>
          <p:cNvPr id="5" name="Slide Number Placeholder 4">
            <a:extLst>
              <a:ext uri="{FF2B5EF4-FFF2-40B4-BE49-F238E27FC236}">
                <a16:creationId xmlns:a16="http://schemas.microsoft.com/office/drawing/2014/main" id="{75F94F75-329A-4132-BE8F-030145C9711E}"/>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
        <p:nvSpPr>
          <p:cNvPr id="8" name="Oval 7">
            <a:extLst>
              <a:ext uri="{FF2B5EF4-FFF2-40B4-BE49-F238E27FC236}">
                <a16:creationId xmlns:a16="http://schemas.microsoft.com/office/drawing/2014/main" id="{B3648138-4C46-4CBA-BAE1-4631A0564817}"/>
              </a:ext>
            </a:extLst>
          </p:cNvPr>
          <p:cNvSpPr/>
          <p:nvPr userDrawn="1"/>
        </p:nvSpPr>
        <p:spPr>
          <a:xfrm>
            <a:off x="11066240" y="5998544"/>
            <a:ext cx="320040" cy="320040"/>
          </a:xfrm>
          <a:prstGeom prst="ellipse">
            <a:avLst/>
          </a:prstGeom>
          <a:noFill/>
          <a:ln w="6350">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2">
            <a:extLst>
              <a:ext uri="{FF2B5EF4-FFF2-40B4-BE49-F238E27FC236}">
                <a16:creationId xmlns:a16="http://schemas.microsoft.com/office/drawing/2014/main" id="{68E6C031-0B7B-4A1F-B78B-87ACBE781CBE}"/>
              </a:ext>
            </a:extLst>
          </p:cNvPr>
          <p:cNvSpPr>
            <a:spLocks noGrp="1"/>
          </p:cNvSpPr>
          <p:nvPr>
            <p:ph type="pic" sz="quarter" idx="56"/>
          </p:nvPr>
        </p:nvSpPr>
        <p:spPr>
          <a:xfrm>
            <a:off x="943519" y="5736021"/>
            <a:ext cx="824400" cy="571500"/>
          </a:xfrm>
        </p:spPr>
        <p:txBody>
          <a:bodyPr anchor="ctr" anchorCtr="0">
            <a:noAutofit/>
          </a:bodyPr>
          <a:lstStyle>
            <a:lvl1pPr marL="0" indent="0" algn="ctr">
              <a:buNone/>
              <a:defRPr sz="400">
                <a:solidFill>
                  <a:schemeClr val="tx2"/>
                </a:solidFill>
              </a:defRPr>
            </a:lvl1pPr>
          </a:lstStyle>
          <a:p>
            <a:r>
              <a:rPr lang="en-US" noProof="0"/>
              <a:t>Click icon to add picture</a:t>
            </a:r>
            <a:endParaRPr lang="en-US" noProof="0" dirty="0"/>
          </a:p>
        </p:txBody>
      </p:sp>
      <p:cxnSp>
        <p:nvCxnSpPr>
          <p:cNvPr id="14" name="Straight Connector 13">
            <a:extLst>
              <a:ext uri="{FF2B5EF4-FFF2-40B4-BE49-F238E27FC236}">
                <a16:creationId xmlns:a16="http://schemas.microsoft.com/office/drawing/2014/main" id="{823827E5-BBC8-407C-8683-18B54D1003FD}"/>
              </a:ext>
            </a:extLst>
          </p:cNvPr>
          <p:cNvCxnSpPr/>
          <p:nvPr userDrawn="1"/>
        </p:nvCxnSpPr>
        <p:spPr>
          <a:xfrm>
            <a:off x="3738000" y="4823455"/>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5" name="Subtitle 2">
            <a:extLst>
              <a:ext uri="{FF2B5EF4-FFF2-40B4-BE49-F238E27FC236}">
                <a16:creationId xmlns:a16="http://schemas.microsoft.com/office/drawing/2014/main" id="{07FA0C7A-BDB4-41ED-8B06-85890DD70D92}"/>
              </a:ext>
            </a:extLst>
          </p:cNvPr>
          <p:cNvSpPr>
            <a:spLocks noGrp="1"/>
          </p:cNvSpPr>
          <p:nvPr>
            <p:ph type="subTitle" idx="15" hasCustomPrompt="1"/>
          </p:nvPr>
        </p:nvSpPr>
        <p:spPr>
          <a:xfrm>
            <a:off x="838200" y="4901618"/>
            <a:ext cx="10515600" cy="526312"/>
          </a:xfrm>
        </p:spPr>
        <p:txBody>
          <a:bodyPr anchor="ctr" anchorCtr="0">
            <a:normAutofit/>
          </a:bodyPr>
          <a:lstStyle>
            <a:lvl1pPr marL="0" indent="0" algn="ctr">
              <a:buNone/>
              <a:defRPr sz="2400" i="0">
                <a:solidFill>
                  <a:srgbClr val="00806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(must record password for CPE credits)</a:t>
            </a:r>
          </a:p>
        </p:txBody>
      </p:sp>
    </p:spTree>
    <p:extLst>
      <p:ext uri="{BB962C8B-B14F-4D97-AF65-F5344CB8AC3E}">
        <p14:creationId xmlns:p14="http://schemas.microsoft.com/office/powerpoint/2010/main" val="224502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5433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EE8E21-DA8C-48C2-84A8-3E52CDB57D58}"/>
              </a:ext>
            </a:extLst>
          </p:cNvPr>
          <p:cNvSpPr>
            <a:spLocks noGrp="1"/>
          </p:cNvSpPr>
          <p:nvPr>
            <p:ph type="title"/>
          </p:nvPr>
        </p:nvSpPr>
        <p:spPr>
          <a:xfrm>
            <a:off x="838206"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7AC391D3-C433-4A10-BCCB-AC8D64640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a:extLst>
              <a:ext uri="{FF2B5EF4-FFF2-40B4-BE49-F238E27FC236}">
                <a16:creationId xmlns:a16="http://schemas.microsoft.com/office/drawing/2014/main" id="{E935D5E2-D6AF-47D7-B943-C9FAB666BA67}"/>
              </a:ext>
            </a:extLst>
          </p:cNvPr>
          <p:cNvSpPr>
            <a:spLocks noGrp="1"/>
          </p:cNvSpPr>
          <p:nvPr>
            <p:ph type="sldNum" sz="quarter" idx="4"/>
          </p:nvPr>
        </p:nvSpPr>
        <p:spPr>
          <a:xfrm>
            <a:off x="11042882" y="5976001"/>
            <a:ext cx="366756" cy="365125"/>
          </a:xfrm>
          <a:prstGeom prst="rect">
            <a:avLst/>
          </a:prstGeom>
        </p:spPr>
        <p:txBody>
          <a:bodyPr vert="horz" lIns="91440" tIns="45720" rIns="91440" bIns="45720" rtlCol="0" anchor="ctr"/>
          <a:lstStyle>
            <a:lvl1pPr algn="ctr">
              <a:defRPr sz="1000">
                <a:solidFill>
                  <a:schemeClr val="tx1"/>
                </a:solidFill>
              </a:defRPr>
            </a:lvl1pPr>
          </a:lstStyle>
          <a:p>
            <a:fld id="{F470E458-E7C2-4395-B75D-476A174CEE45}" type="slidenum">
              <a:rPr lang="en-US" noProof="0" smtClean="0"/>
              <a:pPr/>
              <a:t>‹#›</a:t>
            </a:fld>
            <a:endParaRPr lang="en-US" noProof="0" dirty="0"/>
          </a:p>
        </p:txBody>
      </p:sp>
      <p:sp>
        <p:nvSpPr>
          <p:cNvPr id="7" name="Oval 6">
            <a:extLst>
              <a:ext uri="{FF2B5EF4-FFF2-40B4-BE49-F238E27FC236}">
                <a16:creationId xmlns:a16="http://schemas.microsoft.com/office/drawing/2014/main" id="{AA0AC1CF-7888-4B0B-B751-F9C83F4B7C06}"/>
              </a:ext>
            </a:extLst>
          </p:cNvPr>
          <p:cNvSpPr/>
          <p:nvPr userDrawn="1"/>
        </p:nvSpPr>
        <p:spPr>
          <a:xfrm>
            <a:off x="11066240" y="5998544"/>
            <a:ext cx="320040" cy="32004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54073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 id="2147483654" r:id="rId8"/>
    <p:sldLayoutId id="2147483652"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6" r:id="rId25"/>
    <p:sldLayoutId id="2147483675" r:id="rId26"/>
    <p:sldLayoutId id="2147483677" r:id="rId27"/>
    <p:sldLayoutId id="2147483681" r:id="rId28"/>
    <p:sldLayoutId id="2147483680" r:id="rId29"/>
    <p:sldLayoutId id="2147483682" r:id="rId30"/>
    <p:sldLayoutId id="2147483683" r:id="rId31"/>
    <p:sldLayoutId id="2147483684" r:id="rId32"/>
    <p:sldLayoutId id="2147483685" r:id="rId33"/>
    <p:sldLayoutId id="2147483686" r:id="rId34"/>
    <p:sldLayoutId id="2147483687" r:id="rId35"/>
    <p:sldLayoutId id="2147483655" r:id="rId36"/>
    <p:sldLayoutId id="2147483688" r:id="rId37"/>
    <p:sldLayoutId id="2147483689" r:id="rId38"/>
    <p:sldLayoutId id="2147483690" r:id="rId39"/>
  </p:sldLayoutIdLst>
  <p:hf hdr="0" ftr="0" dt="0"/>
  <p:txStyles>
    <p:title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p15:clr>
            <a:srgbClr val="F26B43"/>
          </p15:clr>
        </p15:guide>
        <p15:guide id="2" pos="7174">
          <p15:clr>
            <a:srgbClr val="F26B43"/>
          </p15:clr>
        </p15:guide>
        <p15:guide id="3" orient="horz" pos="3974">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virginpulse.com/bettertogether/employee-health-company-health/" TargetMode="Externa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hyperlink" Target="https://www.gallup.com/workplace/349484/state-of-the-global-workplace.aspx" TargetMode="Externa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hyperlink" Target="https://futureworkplace.com/ebooks/2021-hr-sentiment-survey/"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artemishealth.com/research-papers/how-2020-has-changed-employee-benefit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45.sv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3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hyperlink" Target="https://kresserinstitute.com/adapt-health-coach-training-progra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8.xml"/><Relationship Id="rId5" Type="http://schemas.openxmlformats.org/officeDocument/2006/relationships/hyperlink" Target="https://kresserinstitute.com/adapt-health-coach-training-program/" TargetMode="Externa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38.xml"/><Relationship Id="rId5" Type="http://schemas.openxmlformats.org/officeDocument/2006/relationships/hyperlink" Target="https://kresserinstitute.com/adapt-health-coach-training-program/" TargetMode="Externa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38.xml"/><Relationship Id="rId5" Type="http://schemas.openxmlformats.org/officeDocument/2006/relationships/hyperlink" Target="https://kresserinstitute.com/adapt-health-coach-training-program/" TargetMode="Externa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8.xml"/><Relationship Id="rId5" Type="http://schemas.openxmlformats.org/officeDocument/2006/relationships/hyperlink" Target="https://kresserinstitute.com/adapt-health-coach-training-program/" TargetMode="Externa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38.xml"/><Relationship Id="rId5" Type="http://schemas.openxmlformats.org/officeDocument/2006/relationships/hyperlink" Target="https://kresserinstitute.com/adapt-health-coach-training-program/" TargetMode="Externa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jpeg"/></Relationships>
</file>

<file path=ppt/slides/_rels/slide3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79.sv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85.svg"/></Relationships>
</file>

<file path=ppt/slides/_rels/slide36.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86.png"/><Relationship Id="rId7" Type="http://schemas.openxmlformats.org/officeDocument/2006/relationships/image" Target="../media/image90.sv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89.png"/><Relationship Id="rId5" Type="http://schemas.openxmlformats.org/officeDocument/2006/relationships/image" Target="../media/image88.emf"/><Relationship Id="rId10" Type="http://schemas.openxmlformats.org/officeDocument/2006/relationships/image" Target="../media/image93.emf"/><Relationship Id="rId4" Type="http://schemas.openxmlformats.org/officeDocument/2006/relationships/image" Target="../media/image87.svg"/><Relationship Id="rId9" Type="http://schemas.openxmlformats.org/officeDocument/2006/relationships/image" Target="../media/image92.emf"/></Relationships>
</file>

<file path=ppt/slides/_rels/slide37.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hyperlink" Target="https://globalwellnessinstitute.org/industry-research/the-future-of-wellness-at-work/" TargetMode="External"/><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hyperlink" Target="https://www.virginpulse.com/bettertogether/employee-health-company-health/" TargetMode="External"/><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s://news.umich.edu/unhealthy-choices-cost-company-health-care-plans-billions-of-dollar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2A8B4B-D39B-410E-ADD9-09075D81932F}"/>
              </a:ext>
            </a:extLst>
          </p:cNvPr>
          <p:cNvSpPr>
            <a:spLocks noGrp="1"/>
          </p:cNvSpPr>
          <p:nvPr>
            <p:ph type="ctrTitle"/>
          </p:nvPr>
        </p:nvSpPr>
        <p:spPr>
          <a:xfrm>
            <a:off x="460375" y="952841"/>
            <a:ext cx="4835525" cy="3971851"/>
          </a:xfrm>
        </p:spPr>
        <p:txBody>
          <a:bodyPr>
            <a:normAutofit fontScale="90000"/>
          </a:bodyPr>
          <a:lstStyle/>
          <a:p>
            <a:r>
              <a:rPr lang="en-US" sz="6000" dirty="0"/>
              <a:t>Designing Better Wellness Programs</a:t>
            </a:r>
            <a:br>
              <a:rPr lang="en-US" sz="6000" dirty="0"/>
            </a:br>
            <a:br>
              <a:rPr lang="en-US" sz="6000" dirty="0"/>
            </a:br>
            <a:r>
              <a:rPr lang="en-US" sz="2700" dirty="0"/>
              <a:t>How to build a wellness program that will connect with your employees</a:t>
            </a:r>
            <a:endParaRPr lang="en-US" dirty="0"/>
          </a:p>
        </p:txBody>
      </p:sp>
      <p:sp>
        <p:nvSpPr>
          <p:cNvPr id="2" name="TextBox 1">
            <a:extLst>
              <a:ext uri="{FF2B5EF4-FFF2-40B4-BE49-F238E27FC236}">
                <a16:creationId xmlns:a16="http://schemas.microsoft.com/office/drawing/2014/main" id="{2041ECC6-0BE8-2707-407B-0049A89F9885}"/>
              </a:ext>
            </a:extLst>
          </p:cNvPr>
          <p:cNvSpPr txBox="1"/>
          <p:nvPr/>
        </p:nvSpPr>
        <p:spPr>
          <a:xfrm>
            <a:off x="622998" y="5777802"/>
            <a:ext cx="6521380" cy="646331"/>
          </a:xfrm>
          <a:prstGeom prst="rect">
            <a:avLst/>
          </a:prstGeom>
          <a:noFill/>
        </p:spPr>
        <p:txBody>
          <a:bodyPr wrap="square" rtlCol="0">
            <a:spAutoFit/>
          </a:bodyPr>
          <a:lstStyle/>
          <a:p>
            <a:r>
              <a:rPr lang="en-US" dirty="0"/>
              <a:t>Presented by Kristen Deevy, Managing Director </a:t>
            </a:r>
          </a:p>
          <a:p>
            <a:r>
              <a:rPr lang="en-US" dirty="0"/>
              <a:t>720/289-3833   kristen.deevy@pensionmark.com</a:t>
            </a:r>
          </a:p>
        </p:txBody>
      </p:sp>
    </p:spTree>
    <p:extLst>
      <p:ext uri="{BB962C8B-B14F-4D97-AF65-F5344CB8AC3E}">
        <p14:creationId xmlns:p14="http://schemas.microsoft.com/office/powerpoint/2010/main" val="245749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2A8B4B-D39B-410E-ADD9-09075D81932F}"/>
              </a:ext>
            </a:extLst>
          </p:cNvPr>
          <p:cNvSpPr>
            <a:spLocks noGrp="1"/>
          </p:cNvSpPr>
          <p:nvPr>
            <p:ph type="ctrTitle"/>
          </p:nvPr>
        </p:nvSpPr>
        <p:spPr>
          <a:xfrm>
            <a:off x="784225" y="2242280"/>
            <a:ext cx="4264025" cy="1967770"/>
          </a:xfrm>
        </p:spPr>
        <p:txBody>
          <a:bodyPr>
            <a:normAutofit fontScale="90000"/>
          </a:bodyPr>
          <a:lstStyle/>
          <a:p>
            <a:r>
              <a:rPr lang="en-US" sz="4400" dirty="0"/>
              <a:t>The Broader Objectives: Expanding the Definition of Well-being</a:t>
            </a:r>
          </a:p>
        </p:txBody>
      </p:sp>
    </p:spTree>
    <p:extLst>
      <p:ext uri="{BB962C8B-B14F-4D97-AF65-F5344CB8AC3E}">
        <p14:creationId xmlns:p14="http://schemas.microsoft.com/office/powerpoint/2010/main" val="3363557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11</a:t>
            </a:fld>
            <a:endParaRPr lang="en-US" dirty="0">
              <a:solidFill>
                <a:srgbClr val="FFFFFF"/>
              </a:solidFill>
            </a:endParaRPr>
          </a:p>
        </p:txBody>
      </p:sp>
      <p:sp>
        <p:nvSpPr>
          <p:cNvPr id="2" name="Title 1">
            <a:extLst>
              <a:ext uri="{FF2B5EF4-FFF2-40B4-BE49-F238E27FC236}">
                <a16:creationId xmlns:a16="http://schemas.microsoft.com/office/drawing/2014/main" id="{FDECBAB9-AC52-69F0-8666-626DFD0F40BA}"/>
              </a:ext>
            </a:extLst>
          </p:cNvPr>
          <p:cNvSpPr txBox="1">
            <a:spLocks/>
          </p:cNvSpPr>
          <p:nvPr/>
        </p:nvSpPr>
        <p:spPr>
          <a:xfrm>
            <a:off x="415597" y="420569"/>
            <a:ext cx="11360803" cy="763601"/>
          </a:xfrm>
          <a:prstGeom prst="rect">
            <a:avLst/>
          </a:prstGeom>
        </p:spPr>
        <p:txBody>
          <a:bodyPr>
            <a:no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3 Key Trends Driving the Impact of Well-being on the Employee Experience (Pre-Pandemic)</a:t>
            </a:r>
          </a:p>
        </p:txBody>
      </p:sp>
      <p:pic>
        <p:nvPicPr>
          <p:cNvPr id="3" name="Picture 2" descr="Woman using smartphone at home">
            <a:extLst>
              <a:ext uri="{FF2B5EF4-FFF2-40B4-BE49-F238E27FC236}">
                <a16:creationId xmlns:a16="http://schemas.microsoft.com/office/drawing/2014/main" id="{E1BD1F9F-0751-E846-35CA-8C7D80755C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417" y="2299485"/>
            <a:ext cx="3491073" cy="2326815"/>
          </a:xfrm>
          <a:prstGeom prst="rect">
            <a:avLst/>
          </a:prstGeom>
          <a:ln>
            <a:noFill/>
          </a:ln>
          <a:effectLst>
            <a:softEdge rad="112500"/>
          </a:effectLst>
        </p:spPr>
      </p:pic>
      <p:sp>
        <p:nvSpPr>
          <p:cNvPr id="4" name="TextBox 3">
            <a:extLst>
              <a:ext uri="{FF2B5EF4-FFF2-40B4-BE49-F238E27FC236}">
                <a16:creationId xmlns:a16="http://schemas.microsoft.com/office/drawing/2014/main" id="{DEE032F5-D714-30E2-E95A-EC029D199F5B}"/>
              </a:ext>
            </a:extLst>
          </p:cNvPr>
          <p:cNvSpPr txBox="1"/>
          <p:nvPr/>
        </p:nvSpPr>
        <p:spPr>
          <a:xfrm>
            <a:off x="1339031" y="4742278"/>
            <a:ext cx="2261844" cy="461665"/>
          </a:xfrm>
          <a:prstGeom prst="rect">
            <a:avLst/>
          </a:prstGeom>
          <a:noFill/>
        </p:spPr>
        <p:txBody>
          <a:bodyPr wrap="square" rtlCol="0">
            <a:spAutoFit/>
          </a:bodyPr>
          <a:lstStyle/>
          <a:p>
            <a:pPr algn="ctr"/>
            <a:r>
              <a:rPr lang="en-US" sz="2400" dirty="0">
                <a:solidFill>
                  <a:srgbClr val="9D0000"/>
                </a:solidFill>
                <a:latin typeface="+mj-lt"/>
                <a:sym typeface="Arial"/>
              </a:rPr>
              <a:t>Blurred Lines</a:t>
            </a:r>
          </a:p>
        </p:txBody>
      </p:sp>
      <p:pic>
        <p:nvPicPr>
          <p:cNvPr id="6" name="Picture 5" descr="7 surprising ways your finances affect your health - hero">
            <a:extLst>
              <a:ext uri="{FF2B5EF4-FFF2-40B4-BE49-F238E27FC236}">
                <a16:creationId xmlns:a16="http://schemas.microsoft.com/office/drawing/2014/main" id="{038AD154-DC40-BDB7-AC9F-233D5851945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3903" y="2299484"/>
            <a:ext cx="3284189" cy="2288533"/>
          </a:xfrm>
          <a:prstGeom prst="rect">
            <a:avLst/>
          </a:prstGeom>
          <a:ln>
            <a:noFill/>
          </a:ln>
          <a:effectLst>
            <a:softEdge rad="112500"/>
          </a:effectLst>
        </p:spPr>
      </p:pic>
      <p:sp>
        <p:nvSpPr>
          <p:cNvPr id="7" name="TextBox 6">
            <a:extLst>
              <a:ext uri="{FF2B5EF4-FFF2-40B4-BE49-F238E27FC236}">
                <a16:creationId xmlns:a16="http://schemas.microsoft.com/office/drawing/2014/main" id="{E0BABD8D-8A5E-8FF0-A2A9-D1F840A17B39}"/>
              </a:ext>
            </a:extLst>
          </p:cNvPr>
          <p:cNvSpPr txBox="1"/>
          <p:nvPr/>
        </p:nvSpPr>
        <p:spPr>
          <a:xfrm>
            <a:off x="4583912" y="4742278"/>
            <a:ext cx="3024170" cy="1384995"/>
          </a:xfrm>
          <a:prstGeom prst="rect">
            <a:avLst/>
          </a:prstGeom>
          <a:noFill/>
        </p:spPr>
        <p:txBody>
          <a:bodyPr wrap="square" rtlCol="0">
            <a:spAutoFit/>
          </a:bodyPr>
          <a:lstStyle/>
          <a:p>
            <a:pPr algn="ctr"/>
            <a:r>
              <a:rPr lang="en-US" sz="2400" dirty="0">
                <a:solidFill>
                  <a:srgbClr val="9D0000"/>
                </a:solidFill>
                <a:latin typeface="+mj-lt"/>
              </a:rPr>
              <a:t>Stressed Workforce</a:t>
            </a:r>
          </a:p>
          <a:p>
            <a:pPr algn="ctr"/>
            <a:r>
              <a:rPr lang="en-US" sz="2000" dirty="0">
                <a:solidFill>
                  <a:srgbClr val="9D0000"/>
                </a:solidFill>
                <a:latin typeface="+mj-lt"/>
              </a:rPr>
              <a:t>Companies lose $30B in absenteeism</a:t>
            </a:r>
          </a:p>
          <a:p>
            <a:pPr algn="ctr"/>
            <a:r>
              <a:rPr lang="en-US" sz="2000" dirty="0">
                <a:solidFill>
                  <a:srgbClr val="9D0000"/>
                </a:solidFill>
                <a:latin typeface="+mj-lt"/>
              </a:rPr>
              <a:t>1/3 miss work due to stress</a:t>
            </a:r>
          </a:p>
        </p:txBody>
      </p:sp>
      <p:pic>
        <p:nvPicPr>
          <p:cNvPr id="8" name="Picture 7" descr="One in a crowd">
            <a:extLst>
              <a:ext uri="{FF2B5EF4-FFF2-40B4-BE49-F238E27FC236}">
                <a16:creationId xmlns:a16="http://schemas.microsoft.com/office/drawing/2014/main" id="{200E73E6-73D5-EDE6-4CEC-CDF4D8AD0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6505" y="2313326"/>
            <a:ext cx="3352824" cy="2234671"/>
          </a:xfrm>
          <a:prstGeom prst="rect">
            <a:avLst/>
          </a:prstGeom>
          <a:ln>
            <a:noFill/>
          </a:ln>
          <a:effectLst>
            <a:softEdge rad="112500"/>
          </a:effectLst>
        </p:spPr>
      </p:pic>
      <p:sp>
        <p:nvSpPr>
          <p:cNvPr id="9" name="TextBox 8">
            <a:extLst>
              <a:ext uri="{FF2B5EF4-FFF2-40B4-BE49-F238E27FC236}">
                <a16:creationId xmlns:a16="http://schemas.microsoft.com/office/drawing/2014/main" id="{B536D1E2-32EE-06B5-4F34-3652A73AD411}"/>
              </a:ext>
            </a:extLst>
          </p:cNvPr>
          <p:cNvSpPr txBox="1"/>
          <p:nvPr/>
        </p:nvSpPr>
        <p:spPr>
          <a:xfrm>
            <a:off x="8305159" y="4742278"/>
            <a:ext cx="3024170" cy="1692771"/>
          </a:xfrm>
          <a:prstGeom prst="rect">
            <a:avLst/>
          </a:prstGeom>
          <a:noFill/>
        </p:spPr>
        <p:txBody>
          <a:bodyPr wrap="square" rtlCol="0">
            <a:spAutoFit/>
          </a:bodyPr>
          <a:lstStyle/>
          <a:p>
            <a:pPr algn="ctr"/>
            <a:r>
              <a:rPr lang="en-US" sz="2400" dirty="0">
                <a:solidFill>
                  <a:srgbClr val="9D0000"/>
                </a:solidFill>
                <a:latin typeface="+mj-lt"/>
              </a:rPr>
              <a:t>Personalization</a:t>
            </a:r>
          </a:p>
          <a:p>
            <a:pPr algn="ctr"/>
            <a:r>
              <a:rPr lang="en-US" sz="2000" dirty="0">
                <a:solidFill>
                  <a:srgbClr val="9D0000"/>
                </a:solidFill>
                <a:latin typeface="+mj-lt"/>
              </a:rPr>
              <a:t>75% want it!</a:t>
            </a:r>
          </a:p>
          <a:p>
            <a:pPr algn="ctr"/>
            <a:r>
              <a:rPr lang="en-US" sz="2000" dirty="0">
                <a:solidFill>
                  <a:srgbClr val="9D0000"/>
                </a:solidFill>
                <a:latin typeface="+mj-lt"/>
              </a:rPr>
              <a:t>40% feel its not relevant</a:t>
            </a:r>
          </a:p>
          <a:p>
            <a:pPr algn="ctr"/>
            <a:r>
              <a:rPr lang="en-US" sz="2000" dirty="0">
                <a:solidFill>
                  <a:srgbClr val="9D0000"/>
                </a:solidFill>
                <a:latin typeface="+mj-lt"/>
              </a:rPr>
              <a:t>25% feel it’s too difficult/time consuming</a:t>
            </a:r>
          </a:p>
        </p:txBody>
      </p:sp>
      <p:sp>
        <p:nvSpPr>
          <p:cNvPr id="10" name="Text Placeholder 2">
            <a:extLst>
              <a:ext uri="{FF2B5EF4-FFF2-40B4-BE49-F238E27FC236}">
                <a16:creationId xmlns:a16="http://schemas.microsoft.com/office/drawing/2014/main" id="{EBD65DA0-A842-648D-8C11-9584C4664A57}"/>
              </a:ext>
            </a:extLst>
          </p:cNvPr>
          <p:cNvSpPr txBox="1">
            <a:spLocks/>
          </p:cNvSpPr>
          <p:nvPr/>
        </p:nvSpPr>
        <p:spPr>
          <a:xfrm>
            <a:off x="2469955" y="6281158"/>
            <a:ext cx="6387829" cy="4827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defRPr/>
            </a:pPr>
            <a:r>
              <a:rPr lang="en-US" sz="1000" dirty="0">
                <a:solidFill>
                  <a:srgbClr val="003976"/>
                </a:solidFill>
                <a:latin typeface="Lato" panose="020F0502020204030203" pitchFamily="34" charset="0"/>
                <a:hlinkClick r:id="rId6">
                  <a:extLst>
                    <a:ext uri="{A12FA001-AC4F-418D-AE19-62706E023703}">
                      <ahyp:hlinkClr xmlns:ahyp="http://schemas.microsoft.com/office/drawing/2018/hyperlinkcolor" val="tx"/>
                    </a:ext>
                  </a:extLst>
                </a:hlinkClick>
              </a:rPr>
              <a:t>https://www.virginpulse.com/bettertogether/employee-health-company-health/</a:t>
            </a:r>
            <a:r>
              <a:rPr lang="en-US" sz="1000" dirty="0">
                <a:solidFill>
                  <a:srgbClr val="003976"/>
                </a:solidFill>
                <a:latin typeface="Lato" panose="020F0502020204030203" pitchFamily="34" charset="0"/>
              </a:rPr>
              <a:t> </a:t>
            </a:r>
          </a:p>
        </p:txBody>
      </p:sp>
    </p:spTree>
    <p:extLst>
      <p:ext uri="{BB962C8B-B14F-4D97-AF65-F5344CB8AC3E}">
        <p14:creationId xmlns:p14="http://schemas.microsoft.com/office/powerpoint/2010/main" val="38870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12</a:t>
            </a:fld>
            <a:endParaRPr lang="en-US" dirty="0">
              <a:solidFill>
                <a:srgbClr val="FFFFFF"/>
              </a:solidFill>
            </a:endParaRPr>
          </a:p>
        </p:txBody>
      </p:sp>
      <p:sp>
        <p:nvSpPr>
          <p:cNvPr id="2" name="Title 1">
            <a:extLst>
              <a:ext uri="{FF2B5EF4-FFF2-40B4-BE49-F238E27FC236}">
                <a16:creationId xmlns:a16="http://schemas.microsoft.com/office/drawing/2014/main" id="{82F882B1-790A-A79F-042B-517A5FCCC172}"/>
              </a:ext>
            </a:extLst>
          </p:cNvPr>
          <p:cNvSpPr txBox="1">
            <a:spLocks/>
          </p:cNvSpPr>
          <p:nvPr/>
        </p:nvSpPr>
        <p:spPr>
          <a:xfrm>
            <a:off x="415599" y="593368"/>
            <a:ext cx="11360803" cy="763601"/>
          </a:xfrm>
          <a:prstGeom prst="rect">
            <a:avLst/>
          </a:prstGeom>
        </p:spPr>
        <p:txBody>
          <a:bodyPr>
            <a:norm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Five Well-being Elements</a:t>
            </a:r>
          </a:p>
        </p:txBody>
      </p:sp>
      <p:sp>
        <p:nvSpPr>
          <p:cNvPr id="3" name="Rectangle 2">
            <a:extLst>
              <a:ext uri="{FF2B5EF4-FFF2-40B4-BE49-F238E27FC236}">
                <a16:creationId xmlns:a16="http://schemas.microsoft.com/office/drawing/2014/main" id="{088923F8-AF76-B23B-619A-A0C311B32028}"/>
              </a:ext>
            </a:extLst>
          </p:cNvPr>
          <p:cNvSpPr/>
          <p:nvPr/>
        </p:nvSpPr>
        <p:spPr>
          <a:xfrm>
            <a:off x="1860804" y="1791758"/>
            <a:ext cx="8552329" cy="3274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a:p>
        </p:txBody>
      </p:sp>
      <p:sp>
        <p:nvSpPr>
          <p:cNvPr id="4" name="TextBox 3">
            <a:extLst>
              <a:ext uri="{FF2B5EF4-FFF2-40B4-BE49-F238E27FC236}">
                <a16:creationId xmlns:a16="http://schemas.microsoft.com/office/drawing/2014/main" id="{CBFF49BE-654D-4711-8EED-513C604CEAEC}"/>
              </a:ext>
            </a:extLst>
          </p:cNvPr>
          <p:cNvSpPr txBox="1"/>
          <p:nvPr/>
        </p:nvSpPr>
        <p:spPr>
          <a:xfrm>
            <a:off x="8570377" y="2232519"/>
            <a:ext cx="1466025" cy="2348187"/>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1051" dirty="0"/>
          </a:p>
        </p:txBody>
      </p:sp>
      <p:sp>
        <p:nvSpPr>
          <p:cNvPr id="6" name="TextBox 5">
            <a:extLst>
              <a:ext uri="{FF2B5EF4-FFF2-40B4-BE49-F238E27FC236}">
                <a16:creationId xmlns:a16="http://schemas.microsoft.com/office/drawing/2014/main" id="{170FC03D-A117-3BE5-EAE1-C5E11AA6598E}"/>
              </a:ext>
            </a:extLst>
          </p:cNvPr>
          <p:cNvSpPr txBox="1"/>
          <p:nvPr/>
        </p:nvSpPr>
        <p:spPr>
          <a:xfrm>
            <a:off x="7022235" y="2232520"/>
            <a:ext cx="1417437" cy="2348188"/>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1051" dirty="0"/>
          </a:p>
        </p:txBody>
      </p:sp>
      <p:sp>
        <p:nvSpPr>
          <p:cNvPr id="7" name="TextBox 6">
            <a:extLst>
              <a:ext uri="{FF2B5EF4-FFF2-40B4-BE49-F238E27FC236}">
                <a16:creationId xmlns:a16="http://schemas.microsoft.com/office/drawing/2014/main" id="{4ABEEE28-647D-FB85-C491-7D5D713B8BE2}"/>
              </a:ext>
            </a:extLst>
          </p:cNvPr>
          <p:cNvSpPr txBox="1"/>
          <p:nvPr/>
        </p:nvSpPr>
        <p:spPr>
          <a:xfrm>
            <a:off x="5424750" y="2260692"/>
            <a:ext cx="1466780" cy="2320016"/>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1051" dirty="0"/>
          </a:p>
        </p:txBody>
      </p:sp>
      <p:sp>
        <p:nvSpPr>
          <p:cNvPr id="8" name="TextBox 7">
            <a:extLst>
              <a:ext uri="{FF2B5EF4-FFF2-40B4-BE49-F238E27FC236}">
                <a16:creationId xmlns:a16="http://schemas.microsoft.com/office/drawing/2014/main" id="{D7681179-9D78-D494-D66D-5CDAAD8EF5D4}"/>
              </a:ext>
            </a:extLst>
          </p:cNvPr>
          <p:cNvSpPr txBox="1"/>
          <p:nvPr/>
        </p:nvSpPr>
        <p:spPr>
          <a:xfrm>
            <a:off x="3834263" y="2232520"/>
            <a:ext cx="1411948" cy="2348188"/>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1051" dirty="0"/>
          </a:p>
        </p:txBody>
      </p:sp>
      <p:sp>
        <p:nvSpPr>
          <p:cNvPr id="9" name="TextBox 8">
            <a:extLst>
              <a:ext uri="{FF2B5EF4-FFF2-40B4-BE49-F238E27FC236}">
                <a16:creationId xmlns:a16="http://schemas.microsoft.com/office/drawing/2014/main" id="{58E28BA5-D876-D383-11B6-6CEE8CF56251}"/>
              </a:ext>
            </a:extLst>
          </p:cNvPr>
          <p:cNvSpPr txBox="1"/>
          <p:nvPr/>
        </p:nvSpPr>
        <p:spPr>
          <a:xfrm>
            <a:off x="2237537" y="2232519"/>
            <a:ext cx="1411942" cy="234818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1051" dirty="0"/>
          </a:p>
        </p:txBody>
      </p:sp>
      <p:sp>
        <p:nvSpPr>
          <p:cNvPr id="10" name="TextBox 9">
            <a:extLst>
              <a:ext uri="{FF2B5EF4-FFF2-40B4-BE49-F238E27FC236}">
                <a16:creationId xmlns:a16="http://schemas.microsoft.com/office/drawing/2014/main" id="{40BFE4B4-B29C-238B-C051-AD42BF330563}"/>
              </a:ext>
            </a:extLst>
          </p:cNvPr>
          <p:cNvSpPr txBox="1"/>
          <p:nvPr/>
        </p:nvSpPr>
        <p:spPr>
          <a:xfrm>
            <a:off x="2065641" y="5804454"/>
            <a:ext cx="4570952" cy="219291"/>
          </a:xfrm>
          <a:prstGeom prst="rect">
            <a:avLst/>
          </a:prstGeom>
          <a:noFill/>
        </p:spPr>
        <p:txBody>
          <a:bodyPr wrap="square">
            <a:spAutoFit/>
          </a:bodyPr>
          <a:lstStyle/>
          <a:p>
            <a:r>
              <a:rPr lang="fr-FR" sz="825" dirty="0">
                <a:solidFill>
                  <a:schemeClr val="bg1"/>
                </a:solidFill>
              </a:rPr>
              <a:t>2021</a:t>
            </a:r>
            <a:r>
              <a:rPr lang="fr-FR" sz="825" baseline="30000" dirty="0">
                <a:solidFill>
                  <a:schemeClr val="bg1"/>
                </a:solidFill>
              </a:rPr>
              <a:t>©</a:t>
            </a:r>
            <a:r>
              <a:rPr lang="fr-FR" sz="825" dirty="0">
                <a:solidFill>
                  <a:schemeClr val="bg1"/>
                </a:solidFill>
              </a:rPr>
              <a:t> Razem Ventures, LLC | (469) 301-8057 | kelly@razemventures.com</a:t>
            </a:r>
            <a:endParaRPr lang="en-US" sz="825" dirty="0">
              <a:solidFill>
                <a:schemeClr val="bg1"/>
              </a:solidFill>
            </a:endParaRPr>
          </a:p>
        </p:txBody>
      </p:sp>
      <p:sp>
        <p:nvSpPr>
          <p:cNvPr id="11" name="Oval 10">
            <a:extLst>
              <a:ext uri="{FF2B5EF4-FFF2-40B4-BE49-F238E27FC236}">
                <a16:creationId xmlns:a16="http://schemas.microsoft.com/office/drawing/2014/main" id="{064197F7-E59C-7334-96B1-59463B5B6185}"/>
              </a:ext>
            </a:extLst>
          </p:cNvPr>
          <p:cNvSpPr/>
          <p:nvPr/>
        </p:nvSpPr>
        <p:spPr>
          <a:xfrm>
            <a:off x="2559999" y="2444839"/>
            <a:ext cx="767013" cy="762959"/>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a:p>
        </p:txBody>
      </p:sp>
      <p:pic>
        <p:nvPicPr>
          <p:cNvPr id="12" name="Graphic 11" descr="Plant outline">
            <a:extLst>
              <a:ext uri="{FF2B5EF4-FFF2-40B4-BE49-F238E27FC236}">
                <a16:creationId xmlns:a16="http://schemas.microsoft.com/office/drawing/2014/main" id="{920CD4FB-15FC-924D-6412-899C5F35EBEF}"/>
              </a:ext>
            </a:extLst>
          </p:cNvPr>
          <p:cNvPicPr>
            <a:picLocks noChangeAspect="1"/>
          </p:cNvPicPr>
          <p:nvPr/>
        </p:nvPicPr>
        <p:blipFill>
          <a:blip r:embed="rId3">
            <a:alphaModFix/>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48079" y="2503863"/>
            <a:ext cx="590860" cy="590860"/>
          </a:xfrm>
          <a:prstGeom prst="rect">
            <a:avLst/>
          </a:prstGeom>
        </p:spPr>
      </p:pic>
      <p:sp>
        <p:nvSpPr>
          <p:cNvPr id="13" name="Oval 12">
            <a:extLst>
              <a:ext uri="{FF2B5EF4-FFF2-40B4-BE49-F238E27FC236}">
                <a16:creationId xmlns:a16="http://schemas.microsoft.com/office/drawing/2014/main" id="{EAAC9EE0-D3C4-DD9A-7F7B-56C556823046}"/>
              </a:ext>
            </a:extLst>
          </p:cNvPr>
          <p:cNvSpPr/>
          <p:nvPr/>
        </p:nvSpPr>
        <p:spPr>
          <a:xfrm>
            <a:off x="4150487" y="2454306"/>
            <a:ext cx="767013" cy="762959"/>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a:p>
        </p:txBody>
      </p:sp>
      <p:sp>
        <p:nvSpPr>
          <p:cNvPr id="14" name="Oval 13">
            <a:extLst>
              <a:ext uri="{FF2B5EF4-FFF2-40B4-BE49-F238E27FC236}">
                <a16:creationId xmlns:a16="http://schemas.microsoft.com/office/drawing/2014/main" id="{1A3700D3-A818-9D78-9697-06012D106676}"/>
              </a:ext>
            </a:extLst>
          </p:cNvPr>
          <p:cNvSpPr/>
          <p:nvPr/>
        </p:nvSpPr>
        <p:spPr>
          <a:xfrm>
            <a:off x="8946922" y="2438234"/>
            <a:ext cx="767013" cy="762959"/>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a:p>
        </p:txBody>
      </p:sp>
      <p:sp>
        <p:nvSpPr>
          <p:cNvPr id="15" name="Oval 14">
            <a:extLst>
              <a:ext uri="{FF2B5EF4-FFF2-40B4-BE49-F238E27FC236}">
                <a16:creationId xmlns:a16="http://schemas.microsoft.com/office/drawing/2014/main" id="{D1CC0F12-D79D-D6D9-CBA4-2F3B05A1046C}"/>
              </a:ext>
            </a:extLst>
          </p:cNvPr>
          <p:cNvSpPr/>
          <p:nvPr/>
        </p:nvSpPr>
        <p:spPr>
          <a:xfrm>
            <a:off x="7350191" y="2438235"/>
            <a:ext cx="767013" cy="762959"/>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a:p>
        </p:txBody>
      </p:sp>
      <p:sp>
        <p:nvSpPr>
          <p:cNvPr id="16" name="Oval 15">
            <a:extLst>
              <a:ext uri="{FF2B5EF4-FFF2-40B4-BE49-F238E27FC236}">
                <a16:creationId xmlns:a16="http://schemas.microsoft.com/office/drawing/2014/main" id="{6F25AD70-77A7-F978-21B4-ED848189E915}"/>
              </a:ext>
            </a:extLst>
          </p:cNvPr>
          <p:cNvSpPr/>
          <p:nvPr/>
        </p:nvSpPr>
        <p:spPr>
          <a:xfrm>
            <a:off x="5753460" y="2442239"/>
            <a:ext cx="767013" cy="762959"/>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a:p>
        </p:txBody>
      </p:sp>
      <p:pic>
        <p:nvPicPr>
          <p:cNvPr id="17" name="Graphic 16" descr="Chat outline">
            <a:extLst>
              <a:ext uri="{FF2B5EF4-FFF2-40B4-BE49-F238E27FC236}">
                <a16:creationId xmlns:a16="http://schemas.microsoft.com/office/drawing/2014/main" id="{7A40C2D4-D9A1-FBE7-7564-57C45989AF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1093" y="2515391"/>
            <a:ext cx="685800" cy="685800"/>
          </a:xfrm>
          <a:prstGeom prst="rect">
            <a:avLst/>
          </a:prstGeom>
        </p:spPr>
      </p:pic>
      <p:pic>
        <p:nvPicPr>
          <p:cNvPr id="18" name="Graphic 17" descr="Money outline">
            <a:extLst>
              <a:ext uri="{FF2B5EF4-FFF2-40B4-BE49-F238E27FC236}">
                <a16:creationId xmlns:a16="http://schemas.microsoft.com/office/drawing/2014/main" id="{533C594A-DCA0-31D0-6B65-1D834FF7E8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16629" y="2444840"/>
            <a:ext cx="640681" cy="640681"/>
          </a:xfrm>
          <a:prstGeom prst="rect">
            <a:avLst/>
          </a:prstGeom>
        </p:spPr>
      </p:pic>
      <p:pic>
        <p:nvPicPr>
          <p:cNvPr id="19" name="Graphic 18" descr="Heart with pulse outline">
            <a:extLst>
              <a:ext uri="{FF2B5EF4-FFF2-40B4-BE49-F238E27FC236}">
                <a16:creationId xmlns:a16="http://schemas.microsoft.com/office/drawing/2014/main" id="{48F6DDED-8955-6FDF-D4B2-14E28DF080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20880" y="2545473"/>
            <a:ext cx="625641" cy="625641"/>
          </a:xfrm>
          <a:prstGeom prst="rect">
            <a:avLst/>
          </a:prstGeom>
        </p:spPr>
      </p:pic>
      <p:pic>
        <p:nvPicPr>
          <p:cNvPr id="20" name="Graphic 19" descr="Neighborhood outline">
            <a:extLst>
              <a:ext uri="{FF2B5EF4-FFF2-40B4-BE49-F238E27FC236}">
                <a16:creationId xmlns:a16="http://schemas.microsoft.com/office/drawing/2014/main" id="{5A17FA29-4430-9759-D442-7FA92AB538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88879" y="2524283"/>
            <a:ext cx="590860" cy="590860"/>
          </a:xfrm>
          <a:prstGeom prst="rect">
            <a:avLst/>
          </a:prstGeom>
        </p:spPr>
      </p:pic>
      <p:sp>
        <p:nvSpPr>
          <p:cNvPr id="21" name="TextBox 20">
            <a:extLst>
              <a:ext uri="{FF2B5EF4-FFF2-40B4-BE49-F238E27FC236}">
                <a16:creationId xmlns:a16="http://schemas.microsoft.com/office/drawing/2014/main" id="{356FB3B8-8425-AA1A-2D76-0D28F944D8F8}"/>
              </a:ext>
            </a:extLst>
          </p:cNvPr>
          <p:cNvSpPr txBox="1"/>
          <p:nvPr/>
        </p:nvSpPr>
        <p:spPr>
          <a:xfrm>
            <a:off x="2648079" y="6277920"/>
            <a:ext cx="6799125" cy="400110"/>
          </a:xfrm>
          <a:prstGeom prst="rect">
            <a:avLst/>
          </a:prstGeom>
          <a:noFill/>
        </p:spPr>
        <p:txBody>
          <a:bodyPr wrap="square" rtlCol="0">
            <a:spAutoFit/>
          </a:bodyPr>
          <a:lstStyle/>
          <a:p>
            <a:r>
              <a:rPr lang="en-US" sz="1000" dirty="0">
                <a:solidFill>
                  <a:srgbClr val="003976"/>
                </a:solidFill>
                <a:latin typeface="Lato" panose="020F0502020204030203" pitchFamily="34" charset="0"/>
              </a:rPr>
              <a:t>Gallup, Inc. (2021). </a:t>
            </a:r>
            <a:r>
              <a:rPr lang="en-US" sz="1000" i="1" dirty="0">
                <a:solidFill>
                  <a:srgbClr val="003976"/>
                </a:solidFill>
                <a:latin typeface="Lato" panose="020F0502020204030203" pitchFamily="34" charset="0"/>
              </a:rPr>
              <a:t>State of  the Global Workplace 2021 Report</a:t>
            </a:r>
            <a:r>
              <a:rPr lang="en-US" sz="1000" dirty="0">
                <a:solidFill>
                  <a:srgbClr val="003976"/>
                </a:solidFill>
                <a:latin typeface="Lato" panose="020F0502020204030203" pitchFamily="34" charset="0"/>
              </a:rPr>
              <a:t>. Retrieved from </a:t>
            </a:r>
            <a:r>
              <a:rPr lang="en-US" sz="1000" dirty="0">
                <a:solidFill>
                  <a:srgbClr val="003976"/>
                </a:solidFill>
                <a:latin typeface="Lato" panose="020F0502020204030203" pitchFamily="34" charset="0"/>
                <a:hlinkClick r:id="rId13">
                  <a:extLst>
                    <a:ext uri="{A12FA001-AC4F-418D-AE19-62706E023703}">
                      <ahyp:hlinkClr xmlns:ahyp="http://schemas.microsoft.com/office/drawing/2018/hyperlinkcolor" val="tx"/>
                    </a:ext>
                  </a:extLst>
                </a:hlinkClick>
              </a:rPr>
              <a:t>https://www.gallup.com/workplace/349484/state-of-the-global-workplace.aspx</a:t>
            </a:r>
            <a:r>
              <a:rPr lang="en-US" sz="1000" dirty="0">
                <a:solidFill>
                  <a:srgbClr val="003976"/>
                </a:solidFill>
                <a:latin typeface="Lato" panose="020F0502020204030203" pitchFamily="34" charset="0"/>
              </a:rPr>
              <a:t>  </a:t>
            </a:r>
          </a:p>
        </p:txBody>
      </p:sp>
      <p:sp>
        <p:nvSpPr>
          <p:cNvPr id="22" name="TextBox 21">
            <a:extLst>
              <a:ext uri="{FF2B5EF4-FFF2-40B4-BE49-F238E27FC236}">
                <a16:creationId xmlns:a16="http://schemas.microsoft.com/office/drawing/2014/main" id="{0298DFA0-A653-D58C-7B41-16346B568155}"/>
              </a:ext>
            </a:extLst>
          </p:cNvPr>
          <p:cNvSpPr txBox="1"/>
          <p:nvPr/>
        </p:nvSpPr>
        <p:spPr>
          <a:xfrm>
            <a:off x="2298852" y="3711755"/>
            <a:ext cx="1289307" cy="707886"/>
          </a:xfrm>
          <a:prstGeom prst="rect">
            <a:avLst/>
          </a:prstGeom>
          <a:noFill/>
        </p:spPr>
        <p:txBody>
          <a:bodyPr wrap="square" rtlCol="0">
            <a:spAutoFit/>
          </a:bodyPr>
          <a:lstStyle/>
          <a:p>
            <a:pPr algn="ctr"/>
            <a:r>
              <a:rPr lang="en-US" sz="2000" dirty="0">
                <a:solidFill>
                  <a:srgbClr val="5B6874"/>
                </a:solidFill>
                <a:latin typeface="+mj-lt"/>
                <a:sym typeface="Arial"/>
              </a:rPr>
              <a:t>Career </a:t>
            </a:r>
          </a:p>
          <a:p>
            <a:pPr algn="ctr"/>
            <a:r>
              <a:rPr lang="en-US" sz="2000" dirty="0">
                <a:solidFill>
                  <a:srgbClr val="5B6874"/>
                </a:solidFill>
                <a:latin typeface="+mj-lt"/>
                <a:sym typeface="Arial"/>
              </a:rPr>
              <a:t>Well-being</a:t>
            </a:r>
          </a:p>
        </p:txBody>
      </p:sp>
      <p:sp>
        <p:nvSpPr>
          <p:cNvPr id="23" name="TextBox 22">
            <a:extLst>
              <a:ext uri="{FF2B5EF4-FFF2-40B4-BE49-F238E27FC236}">
                <a16:creationId xmlns:a16="http://schemas.microsoft.com/office/drawing/2014/main" id="{9E4E8DFD-F3C4-9210-4CD1-2E37071F08AF}"/>
              </a:ext>
            </a:extLst>
          </p:cNvPr>
          <p:cNvSpPr txBox="1"/>
          <p:nvPr/>
        </p:nvSpPr>
        <p:spPr>
          <a:xfrm>
            <a:off x="3910725" y="3732821"/>
            <a:ext cx="1246543" cy="707886"/>
          </a:xfrm>
          <a:prstGeom prst="rect">
            <a:avLst/>
          </a:prstGeom>
          <a:noFill/>
        </p:spPr>
        <p:txBody>
          <a:bodyPr wrap="square" rtlCol="0">
            <a:spAutoFit/>
          </a:bodyPr>
          <a:lstStyle/>
          <a:p>
            <a:pPr algn="ctr"/>
            <a:r>
              <a:rPr lang="en-US" sz="2000" dirty="0">
                <a:solidFill>
                  <a:srgbClr val="5B6874"/>
                </a:solidFill>
                <a:latin typeface="+mj-lt"/>
              </a:rPr>
              <a:t>Social </a:t>
            </a:r>
          </a:p>
          <a:p>
            <a:pPr algn="ctr"/>
            <a:r>
              <a:rPr lang="en-US" sz="2000" dirty="0">
                <a:solidFill>
                  <a:srgbClr val="5B6874"/>
                </a:solidFill>
                <a:latin typeface="+mj-lt"/>
              </a:rPr>
              <a:t>Well-being</a:t>
            </a:r>
          </a:p>
        </p:txBody>
      </p:sp>
      <p:sp>
        <p:nvSpPr>
          <p:cNvPr id="24" name="TextBox 23">
            <a:extLst>
              <a:ext uri="{FF2B5EF4-FFF2-40B4-BE49-F238E27FC236}">
                <a16:creationId xmlns:a16="http://schemas.microsoft.com/office/drawing/2014/main" id="{C42D5C9D-CF9C-085C-763D-B2C3CD6E4444}"/>
              </a:ext>
            </a:extLst>
          </p:cNvPr>
          <p:cNvSpPr txBox="1"/>
          <p:nvPr/>
        </p:nvSpPr>
        <p:spPr>
          <a:xfrm>
            <a:off x="5460007" y="3732821"/>
            <a:ext cx="1353917" cy="707886"/>
          </a:xfrm>
          <a:prstGeom prst="rect">
            <a:avLst/>
          </a:prstGeom>
          <a:noFill/>
        </p:spPr>
        <p:txBody>
          <a:bodyPr wrap="square" rtlCol="0">
            <a:spAutoFit/>
          </a:bodyPr>
          <a:lstStyle/>
          <a:p>
            <a:pPr algn="ctr"/>
            <a:r>
              <a:rPr lang="en-US" sz="2000" dirty="0">
                <a:solidFill>
                  <a:srgbClr val="5B6874"/>
                </a:solidFill>
                <a:latin typeface="+mj-lt"/>
              </a:rPr>
              <a:t>Financial </a:t>
            </a:r>
          </a:p>
          <a:p>
            <a:pPr algn="ctr"/>
            <a:r>
              <a:rPr lang="en-US" sz="2000" dirty="0">
                <a:solidFill>
                  <a:srgbClr val="5B6874"/>
                </a:solidFill>
                <a:latin typeface="+mj-lt"/>
              </a:rPr>
              <a:t>Well-being</a:t>
            </a:r>
          </a:p>
        </p:txBody>
      </p:sp>
      <p:sp>
        <p:nvSpPr>
          <p:cNvPr id="25" name="TextBox 24">
            <a:extLst>
              <a:ext uri="{FF2B5EF4-FFF2-40B4-BE49-F238E27FC236}">
                <a16:creationId xmlns:a16="http://schemas.microsoft.com/office/drawing/2014/main" id="{ADCFD4CC-668C-1A8E-EDCD-15BC270ABFFA}"/>
              </a:ext>
            </a:extLst>
          </p:cNvPr>
          <p:cNvSpPr txBox="1"/>
          <p:nvPr/>
        </p:nvSpPr>
        <p:spPr>
          <a:xfrm>
            <a:off x="7070069" y="3732821"/>
            <a:ext cx="1329969" cy="707886"/>
          </a:xfrm>
          <a:prstGeom prst="rect">
            <a:avLst/>
          </a:prstGeom>
          <a:noFill/>
        </p:spPr>
        <p:txBody>
          <a:bodyPr wrap="square" rtlCol="0">
            <a:spAutoFit/>
          </a:bodyPr>
          <a:lstStyle/>
          <a:p>
            <a:pPr algn="ctr"/>
            <a:r>
              <a:rPr lang="en-US" sz="2000" dirty="0">
                <a:solidFill>
                  <a:srgbClr val="5B6874"/>
                </a:solidFill>
                <a:latin typeface="+mj-lt"/>
              </a:rPr>
              <a:t>Physical </a:t>
            </a:r>
          </a:p>
          <a:p>
            <a:pPr algn="ctr"/>
            <a:r>
              <a:rPr lang="en-US" sz="2000" dirty="0">
                <a:solidFill>
                  <a:srgbClr val="5B6874"/>
                </a:solidFill>
                <a:latin typeface="+mj-lt"/>
              </a:rPr>
              <a:t>Well-being</a:t>
            </a:r>
          </a:p>
        </p:txBody>
      </p:sp>
      <p:sp>
        <p:nvSpPr>
          <p:cNvPr id="26" name="TextBox 25">
            <a:extLst>
              <a:ext uri="{FF2B5EF4-FFF2-40B4-BE49-F238E27FC236}">
                <a16:creationId xmlns:a16="http://schemas.microsoft.com/office/drawing/2014/main" id="{EBADF592-CE18-11B8-B6DC-CA5D8003A595}"/>
              </a:ext>
            </a:extLst>
          </p:cNvPr>
          <p:cNvSpPr txBox="1"/>
          <p:nvPr/>
        </p:nvSpPr>
        <p:spPr>
          <a:xfrm>
            <a:off x="8589948" y="3739082"/>
            <a:ext cx="1441636" cy="707886"/>
          </a:xfrm>
          <a:prstGeom prst="rect">
            <a:avLst/>
          </a:prstGeom>
          <a:noFill/>
        </p:spPr>
        <p:txBody>
          <a:bodyPr wrap="square" rtlCol="0">
            <a:spAutoFit/>
          </a:bodyPr>
          <a:lstStyle>
            <a:defPPr>
              <a:defRPr lang="ru-RU"/>
            </a:defPPr>
            <a:lvl1pPr algn="ctr">
              <a:defRPr sz="2000">
                <a:solidFill>
                  <a:srgbClr val="5B6874"/>
                </a:solidFill>
                <a:latin typeface="+mj-lt"/>
              </a:defRPr>
            </a:lvl1pPr>
          </a:lstStyle>
          <a:p>
            <a:r>
              <a:rPr lang="en-US" dirty="0"/>
              <a:t>Community Well-being</a:t>
            </a:r>
          </a:p>
        </p:txBody>
      </p:sp>
    </p:spTree>
    <p:extLst>
      <p:ext uri="{BB962C8B-B14F-4D97-AF65-F5344CB8AC3E}">
        <p14:creationId xmlns:p14="http://schemas.microsoft.com/office/powerpoint/2010/main" val="337600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919DBC8C-8EC7-6259-8976-621C28596403}"/>
              </a:ext>
            </a:extLst>
          </p:cNvPr>
          <p:cNvSpPr txBox="1">
            <a:spLocks/>
          </p:cNvSpPr>
          <p:nvPr/>
        </p:nvSpPr>
        <p:spPr>
          <a:xfrm>
            <a:off x="415599" y="593368"/>
            <a:ext cx="11360803" cy="763601"/>
          </a:xfrm>
          <a:prstGeom prst="rect">
            <a:avLst/>
          </a:prstGeom>
        </p:spPr>
        <p:txBody>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Five Strategic Priorities for the Future of HR</a:t>
            </a:r>
          </a:p>
        </p:txBody>
      </p:sp>
      <p:sp>
        <p:nvSpPr>
          <p:cNvPr id="28" name="Text Placeholder 2">
            <a:extLst>
              <a:ext uri="{FF2B5EF4-FFF2-40B4-BE49-F238E27FC236}">
                <a16:creationId xmlns:a16="http://schemas.microsoft.com/office/drawing/2014/main" id="{09A0DA23-B548-F7E7-6472-06F2CD0FAEE4}"/>
              </a:ext>
            </a:extLst>
          </p:cNvPr>
          <p:cNvSpPr txBox="1">
            <a:spLocks/>
          </p:cNvSpPr>
          <p:nvPr/>
        </p:nvSpPr>
        <p:spPr>
          <a:xfrm>
            <a:off x="2466158" y="6099587"/>
            <a:ext cx="8851195" cy="330090"/>
          </a:xfrm>
          <a:prstGeom prst="rect">
            <a:avLst/>
          </a:prstGeom>
        </p:spPr>
        <p:txBody>
          <a:bodyPr vert="horz" lIns="68580" tIns="34291" rIns="68580" bIns="34291" rtlCol="0">
            <a:noAutofit/>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pPr marL="0" indent="0">
              <a:lnSpc>
                <a:spcPct val="100000"/>
              </a:lnSpc>
              <a:spcBef>
                <a:spcPts val="0"/>
              </a:spcBef>
              <a:buClrTx/>
              <a:buSzTx/>
              <a:buNone/>
              <a:defRPr/>
            </a:pPr>
            <a:r>
              <a:rPr lang="en-US" sz="1000" dirty="0">
                <a:solidFill>
                  <a:srgbClr val="003976"/>
                </a:solidFill>
                <a:latin typeface="Lato" panose="020F0502020204030203" pitchFamily="34" charset="0"/>
              </a:rPr>
              <a:t>Future Workplace, </a:t>
            </a:r>
            <a:r>
              <a:rPr lang="en-US" sz="1000" i="1" dirty="0">
                <a:solidFill>
                  <a:srgbClr val="003976"/>
                </a:solidFill>
                <a:latin typeface="Lato" panose="020F0502020204030203" pitchFamily="34" charset="0"/>
              </a:rPr>
              <a:t>2021 HR Sentiment Survey: Five Strategic Priorities for the Hybrid Workplace. </a:t>
            </a:r>
            <a:r>
              <a:rPr lang="en-US" sz="1000" dirty="0">
                <a:solidFill>
                  <a:srgbClr val="003976"/>
                </a:solidFill>
                <a:latin typeface="Lato" panose="020F0502020204030203" pitchFamily="34" charset="0"/>
              </a:rPr>
              <a:t>www.futureworkplace.com, </a:t>
            </a:r>
            <a:r>
              <a:rPr lang="en-US" sz="1000" dirty="0">
                <a:solidFill>
                  <a:srgbClr val="003976"/>
                </a:solidFill>
                <a:latin typeface="Lato" panose="020F0502020204030203" pitchFamily="34" charset="0"/>
                <a:hlinkClick r:id="rId3">
                  <a:extLst>
                    <a:ext uri="{A12FA001-AC4F-418D-AE19-62706E023703}">
                      <ahyp:hlinkClr xmlns:ahyp="http://schemas.microsoft.com/office/drawing/2018/hyperlinkcolor" val="tx"/>
                    </a:ext>
                  </a:extLst>
                </a:hlinkClick>
              </a:rPr>
              <a:t>https://futureworkplace.com/ebooks/2021-hr-sentiment-survey/</a:t>
            </a:r>
            <a:r>
              <a:rPr lang="en-US" sz="1000" dirty="0">
                <a:solidFill>
                  <a:srgbClr val="003976"/>
                </a:solidFill>
                <a:latin typeface="Lato" panose="020F0502020204030203" pitchFamily="34" charset="0"/>
              </a:rPr>
              <a:t> </a:t>
            </a:r>
          </a:p>
        </p:txBody>
      </p:sp>
      <p:graphicFrame>
        <p:nvGraphicFramePr>
          <p:cNvPr id="29" name="Table 5">
            <a:extLst>
              <a:ext uri="{FF2B5EF4-FFF2-40B4-BE49-F238E27FC236}">
                <a16:creationId xmlns:a16="http://schemas.microsoft.com/office/drawing/2014/main" id="{E8353020-795A-81AF-C305-D09CCC0507F6}"/>
              </a:ext>
            </a:extLst>
          </p:cNvPr>
          <p:cNvGraphicFramePr>
            <a:graphicFrameLocks noGrp="1"/>
          </p:cNvGraphicFramePr>
          <p:nvPr>
            <p:extLst>
              <p:ext uri="{D42A27DB-BD31-4B8C-83A1-F6EECF244321}">
                <p14:modId xmlns:p14="http://schemas.microsoft.com/office/powerpoint/2010/main" val="2025496432"/>
              </p:ext>
            </p:extLst>
          </p:nvPr>
        </p:nvGraphicFramePr>
        <p:xfrm>
          <a:off x="1227908" y="1689462"/>
          <a:ext cx="9292046" cy="3688086"/>
        </p:xfrm>
        <a:graphic>
          <a:graphicData uri="http://schemas.openxmlformats.org/drawingml/2006/table">
            <a:tbl>
              <a:tblPr firstRow="1" bandRow="1">
                <a:tableStyleId>{5C22544A-7EE6-4342-B048-85BDC9FD1C3A}</a:tableStyleId>
              </a:tblPr>
              <a:tblGrid>
                <a:gridCol w="4646023">
                  <a:extLst>
                    <a:ext uri="{9D8B030D-6E8A-4147-A177-3AD203B41FA5}">
                      <a16:colId xmlns:a16="http://schemas.microsoft.com/office/drawing/2014/main" val="1313973509"/>
                    </a:ext>
                  </a:extLst>
                </a:gridCol>
                <a:gridCol w="4646023">
                  <a:extLst>
                    <a:ext uri="{9D8B030D-6E8A-4147-A177-3AD203B41FA5}">
                      <a16:colId xmlns:a16="http://schemas.microsoft.com/office/drawing/2014/main" val="4171466103"/>
                    </a:ext>
                  </a:extLst>
                </a:gridCol>
              </a:tblGrid>
              <a:tr h="568904">
                <a:tc>
                  <a:txBody>
                    <a:bodyPr/>
                    <a:lstStyle/>
                    <a:p>
                      <a:pPr algn="l"/>
                      <a:r>
                        <a:rPr lang="en-US" sz="1800" b="0" dirty="0">
                          <a:latin typeface="+mj-lt"/>
                        </a:rPr>
                        <a:t>2020 HR Sentiment Survey Top 5 Priorities</a:t>
                      </a:r>
                    </a:p>
                  </a:txBody>
                  <a:tcPr marL="68580" marR="68580" marT="34291" marB="34291" anchor="ctr"/>
                </a:tc>
                <a:tc>
                  <a:txBody>
                    <a:bodyPr/>
                    <a:lstStyle/>
                    <a:p>
                      <a:pPr algn="l"/>
                      <a:r>
                        <a:rPr lang="en-US" sz="1800" b="0" dirty="0">
                          <a:latin typeface="+mj-lt"/>
                        </a:rPr>
                        <a:t>2021 HR Sentiment Survey Top 5 Priorities</a:t>
                      </a:r>
                    </a:p>
                  </a:txBody>
                  <a:tcPr marL="68580" marR="68580" marT="34291" marB="34291" anchor="ctr"/>
                </a:tc>
                <a:extLst>
                  <a:ext uri="{0D108BD9-81ED-4DB2-BD59-A6C34878D82A}">
                    <a16:rowId xmlns:a16="http://schemas.microsoft.com/office/drawing/2014/main" val="3489679199"/>
                  </a:ext>
                </a:extLst>
              </a:tr>
              <a:tr h="579770">
                <a:tc>
                  <a:txBody>
                    <a:bodyPr/>
                    <a:lstStyle/>
                    <a:p>
                      <a:pPr algn="l"/>
                      <a:r>
                        <a:rPr kumimoji="0" lang="en-US" sz="2400" b="0" i="0" u="none" strike="noStrike" kern="1200" cap="none" spc="0" normalizeH="0" baseline="0" dirty="0">
                          <a:ln>
                            <a:noFill/>
                          </a:ln>
                          <a:solidFill>
                            <a:srgbClr val="5B6874"/>
                          </a:solidFill>
                          <a:effectLst/>
                          <a:uLnTx/>
                          <a:uFillTx/>
                          <a:latin typeface="+mj-lt"/>
                          <a:sym typeface="Lato Light"/>
                        </a:rPr>
                        <a:t>1. Employee Experience</a:t>
                      </a:r>
                    </a:p>
                  </a:txBody>
                  <a:tcPr marL="68580" marR="68580" marT="34291" marB="34291"/>
                </a:tc>
                <a:tc>
                  <a:txBody>
                    <a:bodyPr/>
                    <a:lstStyle/>
                    <a:p>
                      <a:pPr algn="l"/>
                      <a:r>
                        <a:rPr kumimoji="0" lang="en-US" sz="2400" b="0" i="0" u="none" strike="noStrike" kern="1200" cap="none" spc="0" normalizeH="0" baseline="0" dirty="0">
                          <a:ln>
                            <a:noFill/>
                          </a:ln>
                          <a:solidFill>
                            <a:srgbClr val="5B6874"/>
                          </a:solidFill>
                          <a:effectLst/>
                          <a:uLnTx/>
                          <a:uFillTx/>
                          <a:latin typeface="+mj-lt"/>
                          <a:sym typeface="Lato Light"/>
                        </a:rPr>
                        <a:t>1. Employee Well-being / Mental Health</a:t>
                      </a:r>
                    </a:p>
                  </a:txBody>
                  <a:tcPr marL="68580" marR="68580" marT="34291" marB="34291"/>
                </a:tc>
                <a:extLst>
                  <a:ext uri="{0D108BD9-81ED-4DB2-BD59-A6C34878D82A}">
                    <a16:rowId xmlns:a16="http://schemas.microsoft.com/office/drawing/2014/main" val="2167452938"/>
                  </a:ext>
                </a:extLst>
              </a:tr>
              <a:tr h="579770">
                <a:tc>
                  <a:txBody>
                    <a:bodyPr/>
                    <a:lstStyle/>
                    <a:p>
                      <a:pPr algn="l"/>
                      <a:r>
                        <a:rPr kumimoji="0" lang="en-US" sz="2400" b="0" i="0" u="none" strike="noStrike" kern="1200" cap="none" spc="0" normalizeH="0" baseline="0" dirty="0">
                          <a:ln>
                            <a:noFill/>
                          </a:ln>
                          <a:solidFill>
                            <a:srgbClr val="5B6874"/>
                          </a:solidFill>
                          <a:effectLst/>
                          <a:uLnTx/>
                          <a:uFillTx/>
                          <a:latin typeface="+mj-lt"/>
                          <a:sym typeface="Lato Light"/>
                        </a:rPr>
                        <a:t>2. Leadership Development</a:t>
                      </a:r>
                    </a:p>
                  </a:txBody>
                  <a:tcPr marL="68580" marR="68580" marT="34291" marB="34291"/>
                </a:tc>
                <a:tc>
                  <a:txBody>
                    <a:bodyPr/>
                    <a:lstStyle/>
                    <a:p>
                      <a:pPr algn="l"/>
                      <a:r>
                        <a:rPr kumimoji="0" lang="en-US" sz="2400" b="0" i="0" u="none" strike="noStrike" kern="1200" cap="none" spc="0" normalizeH="0" baseline="0" dirty="0">
                          <a:ln>
                            <a:noFill/>
                          </a:ln>
                          <a:solidFill>
                            <a:srgbClr val="5B6874"/>
                          </a:solidFill>
                          <a:effectLst/>
                          <a:uLnTx/>
                          <a:uFillTx/>
                          <a:latin typeface="+mj-lt"/>
                          <a:sym typeface="Lato Light"/>
                        </a:rPr>
                        <a:t>2. Diversity, Equity, and Inclusion</a:t>
                      </a:r>
                    </a:p>
                  </a:txBody>
                  <a:tcPr marL="68580" marR="68580" marT="34291" marB="34291"/>
                </a:tc>
                <a:extLst>
                  <a:ext uri="{0D108BD9-81ED-4DB2-BD59-A6C34878D82A}">
                    <a16:rowId xmlns:a16="http://schemas.microsoft.com/office/drawing/2014/main" val="2829417429"/>
                  </a:ext>
                </a:extLst>
              </a:tr>
              <a:tr h="579770">
                <a:tc>
                  <a:txBody>
                    <a:bodyPr/>
                    <a:lstStyle/>
                    <a:p>
                      <a:pPr algn="l"/>
                      <a:r>
                        <a:rPr kumimoji="0" lang="en-US" sz="2400" b="0" i="0" u="none" strike="noStrike" kern="1200" cap="none" spc="0" normalizeH="0" baseline="0" dirty="0">
                          <a:ln>
                            <a:noFill/>
                          </a:ln>
                          <a:solidFill>
                            <a:srgbClr val="5B6874"/>
                          </a:solidFill>
                          <a:effectLst/>
                          <a:uLnTx/>
                          <a:uFillTx/>
                          <a:latin typeface="+mj-lt"/>
                          <a:sym typeface="Lato Light"/>
                        </a:rPr>
                        <a:t>3. Learning Transformation</a:t>
                      </a:r>
                    </a:p>
                  </a:txBody>
                  <a:tcPr marL="68580" marR="68580" marT="34291" marB="34291"/>
                </a:tc>
                <a:tc>
                  <a:txBody>
                    <a:bodyPr/>
                    <a:lstStyle/>
                    <a:p>
                      <a:pPr algn="l"/>
                      <a:r>
                        <a:rPr kumimoji="0" lang="en-US" sz="2400" b="0" i="0" u="none" strike="noStrike" kern="1200" cap="none" spc="0" normalizeH="0" baseline="0" dirty="0">
                          <a:ln>
                            <a:noFill/>
                          </a:ln>
                          <a:solidFill>
                            <a:srgbClr val="5B6874"/>
                          </a:solidFill>
                          <a:effectLst/>
                          <a:uLnTx/>
                          <a:uFillTx/>
                          <a:latin typeface="+mj-lt"/>
                          <a:sym typeface="Lato Light"/>
                        </a:rPr>
                        <a:t>3. Leadership Development</a:t>
                      </a:r>
                    </a:p>
                  </a:txBody>
                  <a:tcPr marL="68580" marR="68580" marT="34291" marB="34291"/>
                </a:tc>
                <a:extLst>
                  <a:ext uri="{0D108BD9-81ED-4DB2-BD59-A6C34878D82A}">
                    <a16:rowId xmlns:a16="http://schemas.microsoft.com/office/drawing/2014/main" val="1971993990"/>
                  </a:ext>
                </a:extLst>
              </a:tr>
              <a:tr h="579770">
                <a:tc>
                  <a:txBody>
                    <a:bodyPr/>
                    <a:lstStyle/>
                    <a:p>
                      <a:pPr algn="l"/>
                      <a:r>
                        <a:rPr kumimoji="0" lang="en-US" sz="2400" b="0" i="0" u="none" strike="noStrike" kern="1200" cap="none" spc="0" normalizeH="0" baseline="0" dirty="0">
                          <a:ln>
                            <a:noFill/>
                          </a:ln>
                          <a:solidFill>
                            <a:srgbClr val="5B6874"/>
                          </a:solidFill>
                          <a:effectLst/>
                          <a:uLnTx/>
                          <a:uFillTx/>
                          <a:latin typeface="+mj-lt"/>
                          <a:sym typeface="Lato Light"/>
                        </a:rPr>
                        <a:t>4. Next Generation Leaders</a:t>
                      </a:r>
                    </a:p>
                  </a:txBody>
                  <a:tcPr marL="68580" marR="68580" marT="34291" marB="34291"/>
                </a:tc>
                <a:tc>
                  <a:txBody>
                    <a:bodyPr/>
                    <a:lstStyle/>
                    <a:p>
                      <a:pPr algn="l"/>
                      <a:r>
                        <a:rPr kumimoji="0" lang="en-US" sz="2400" b="0" i="0" u="none" strike="noStrike" kern="1200" cap="none" spc="0" normalizeH="0" baseline="0" dirty="0">
                          <a:ln>
                            <a:noFill/>
                          </a:ln>
                          <a:solidFill>
                            <a:srgbClr val="5B6874"/>
                          </a:solidFill>
                          <a:effectLst/>
                          <a:uLnTx/>
                          <a:uFillTx/>
                          <a:latin typeface="+mj-lt"/>
                          <a:sym typeface="Lato Light"/>
                        </a:rPr>
                        <a:t>4. Employee Experience</a:t>
                      </a:r>
                    </a:p>
                  </a:txBody>
                  <a:tcPr marL="68580" marR="68580" marT="34291" marB="34291"/>
                </a:tc>
                <a:extLst>
                  <a:ext uri="{0D108BD9-81ED-4DB2-BD59-A6C34878D82A}">
                    <a16:rowId xmlns:a16="http://schemas.microsoft.com/office/drawing/2014/main" val="2484926577"/>
                  </a:ext>
                </a:extLst>
              </a:tr>
              <a:tr h="579770">
                <a:tc>
                  <a:txBody>
                    <a:bodyPr/>
                    <a:lstStyle/>
                    <a:p>
                      <a:pPr algn="l"/>
                      <a:r>
                        <a:rPr kumimoji="0" lang="en-US" sz="2400" b="0" i="0" u="none" strike="noStrike" kern="1200" cap="none" spc="0" normalizeH="0" baseline="0" dirty="0">
                          <a:ln>
                            <a:noFill/>
                          </a:ln>
                          <a:solidFill>
                            <a:srgbClr val="5B6874"/>
                          </a:solidFill>
                          <a:effectLst/>
                          <a:uLnTx/>
                          <a:uFillTx/>
                          <a:latin typeface="+mj-lt"/>
                          <a:sym typeface="Lato Light"/>
                        </a:rPr>
                        <a:t>5. People Analytics</a:t>
                      </a:r>
                    </a:p>
                  </a:txBody>
                  <a:tcPr marL="68580" marR="68580" marT="34291" marB="34291"/>
                </a:tc>
                <a:tc>
                  <a:txBody>
                    <a:bodyPr/>
                    <a:lstStyle/>
                    <a:p>
                      <a:pPr algn="l"/>
                      <a:r>
                        <a:rPr kumimoji="0" lang="en-US" sz="2400" b="0" i="0" u="none" strike="noStrike" kern="1200" cap="none" spc="0" normalizeH="0" baseline="0" dirty="0">
                          <a:ln>
                            <a:noFill/>
                          </a:ln>
                          <a:solidFill>
                            <a:srgbClr val="5B6874"/>
                          </a:solidFill>
                          <a:effectLst/>
                          <a:uLnTx/>
                          <a:uFillTx/>
                          <a:latin typeface="+mj-lt"/>
                          <a:sym typeface="Lato Light"/>
                        </a:rPr>
                        <a:t>5. Manage Remote Workers</a:t>
                      </a:r>
                    </a:p>
                  </a:txBody>
                  <a:tcPr marL="68580" marR="68580" marT="34291" marB="34291"/>
                </a:tc>
                <a:extLst>
                  <a:ext uri="{0D108BD9-81ED-4DB2-BD59-A6C34878D82A}">
                    <a16:rowId xmlns:a16="http://schemas.microsoft.com/office/drawing/2014/main" val="4197035526"/>
                  </a:ext>
                </a:extLst>
              </a:tr>
            </a:tbl>
          </a:graphicData>
        </a:graphic>
      </p:graphicFrame>
    </p:spTree>
    <p:extLst>
      <p:ext uri="{BB962C8B-B14F-4D97-AF65-F5344CB8AC3E}">
        <p14:creationId xmlns:p14="http://schemas.microsoft.com/office/powerpoint/2010/main" val="59209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14</a:t>
            </a:fld>
            <a:endParaRPr lang="en-US" dirty="0">
              <a:solidFill>
                <a:srgbClr val="FFFFFF"/>
              </a:solidFill>
            </a:endParaRPr>
          </a:p>
        </p:txBody>
      </p:sp>
      <p:sp>
        <p:nvSpPr>
          <p:cNvPr id="27" name="Title 1">
            <a:extLst>
              <a:ext uri="{FF2B5EF4-FFF2-40B4-BE49-F238E27FC236}">
                <a16:creationId xmlns:a16="http://schemas.microsoft.com/office/drawing/2014/main" id="{88936E93-E679-6A97-545F-72E75B677FC1}"/>
              </a:ext>
            </a:extLst>
          </p:cNvPr>
          <p:cNvSpPr txBox="1">
            <a:spLocks/>
          </p:cNvSpPr>
          <p:nvPr/>
        </p:nvSpPr>
        <p:spPr>
          <a:xfrm>
            <a:off x="415598" y="337876"/>
            <a:ext cx="11360803" cy="763601"/>
          </a:xfrm>
          <a:prstGeom prst="rect">
            <a:avLst/>
          </a:prstGeom>
        </p:spPr>
        <p:txBody>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7 Top Benefit Goals</a:t>
            </a:r>
          </a:p>
        </p:txBody>
      </p:sp>
      <p:sp>
        <p:nvSpPr>
          <p:cNvPr id="28" name="Text Placeholder 2">
            <a:extLst>
              <a:ext uri="{FF2B5EF4-FFF2-40B4-BE49-F238E27FC236}">
                <a16:creationId xmlns:a16="http://schemas.microsoft.com/office/drawing/2014/main" id="{34CEF8DE-6840-59A4-7954-ABE538288DF1}"/>
              </a:ext>
            </a:extLst>
          </p:cNvPr>
          <p:cNvSpPr txBox="1">
            <a:spLocks/>
          </p:cNvSpPr>
          <p:nvPr/>
        </p:nvSpPr>
        <p:spPr>
          <a:xfrm>
            <a:off x="2587641" y="6225116"/>
            <a:ext cx="6827291" cy="2950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lnSpc>
                <a:spcPct val="100000"/>
              </a:lnSpc>
              <a:buFont typeface="Arial" panose="020B0604020202020204" pitchFamily="34" charset="0"/>
              <a:buNone/>
              <a:defRPr/>
            </a:pPr>
            <a:r>
              <a:rPr lang="en-US" sz="1000" dirty="0">
                <a:solidFill>
                  <a:srgbClr val="003976"/>
                </a:solidFill>
                <a:latin typeface="Lato" panose="020F0502020204030203" pitchFamily="34" charset="0"/>
              </a:rPr>
              <a:t>Artemis Health, </a:t>
            </a:r>
            <a:r>
              <a:rPr lang="en-US" sz="1000" i="1" dirty="0">
                <a:solidFill>
                  <a:srgbClr val="003976"/>
                </a:solidFill>
                <a:latin typeface="Lato" panose="020F0502020204030203" pitchFamily="34" charset="0"/>
              </a:rPr>
              <a:t>How 2020 Has Changed Employee Benefits. </a:t>
            </a:r>
            <a:r>
              <a:rPr lang="en-US" sz="1000" dirty="0">
                <a:solidFill>
                  <a:srgbClr val="003976"/>
                </a:solidFill>
                <a:latin typeface="Lato" panose="020F0502020204030203" pitchFamily="34" charset="0"/>
              </a:rPr>
              <a:t>www.artemishealth.com, </a:t>
            </a:r>
            <a:r>
              <a:rPr lang="en-US" sz="1000" dirty="0">
                <a:solidFill>
                  <a:srgbClr val="003976"/>
                </a:solidFill>
                <a:latin typeface="Lato" panose="020F0502020204030203" pitchFamily="34" charset="0"/>
                <a:hlinkClick r:id="rId3">
                  <a:extLst>
                    <a:ext uri="{A12FA001-AC4F-418D-AE19-62706E023703}">
                      <ahyp:hlinkClr xmlns:ahyp="http://schemas.microsoft.com/office/drawing/2018/hyperlinkcolor" val="tx"/>
                    </a:ext>
                  </a:extLst>
                </a:hlinkClick>
              </a:rPr>
              <a:t>https://www.artemishealth.com/research-papers/how-2020-has-changed-employee-benefits</a:t>
            </a:r>
            <a:r>
              <a:rPr lang="en-US" sz="1000" dirty="0">
                <a:solidFill>
                  <a:srgbClr val="003976"/>
                </a:solidFill>
                <a:latin typeface="Lato" panose="020F0502020204030203" pitchFamily="34" charset="0"/>
              </a:rPr>
              <a:t> </a:t>
            </a:r>
          </a:p>
        </p:txBody>
      </p:sp>
      <p:pic>
        <p:nvPicPr>
          <p:cNvPr id="29" name="Picture 28">
            <a:extLst>
              <a:ext uri="{FF2B5EF4-FFF2-40B4-BE49-F238E27FC236}">
                <a16:creationId xmlns:a16="http://schemas.microsoft.com/office/drawing/2014/main" id="{5B2425CD-5C84-ED34-0D4D-B7AC8FF3F8DA}"/>
              </a:ext>
            </a:extLst>
          </p:cNvPr>
          <p:cNvPicPr>
            <a:picLocks noChangeAspect="1"/>
          </p:cNvPicPr>
          <p:nvPr/>
        </p:nvPicPr>
        <p:blipFill>
          <a:blip r:embed="rId4"/>
          <a:stretch>
            <a:fillRect/>
          </a:stretch>
        </p:blipFill>
        <p:spPr>
          <a:xfrm>
            <a:off x="2399257" y="1265864"/>
            <a:ext cx="7204058" cy="4326272"/>
          </a:xfrm>
          <a:prstGeom prst="rect">
            <a:avLst/>
          </a:prstGeom>
        </p:spPr>
      </p:pic>
    </p:spTree>
    <p:extLst>
      <p:ext uri="{BB962C8B-B14F-4D97-AF65-F5344CB8AC3E}">
        <p14:creationId xmlns:p14="http://schemas.microsoft.com/office/powerpoint/2010/main" val="4271375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Head with gears outline">
            <a:extLst>
              <a:ext uri="{FF2B5EF4-FFF2-40B4-BE49-F238E27FC236}">
                <a16:creationId xmlns:a16="http://schemas.microsoft.com/office/drawing/2014/main" id="{9B67EF7E-0AAF-4248-B585-5B601651FC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715115" y="2677120"/>
            <a:ext cx="2761771" cy="2761771"/>
          </a:xfrm>
          <a:prstGeom prst="rect">
            <a:avLst/>
          </a:prstGeom>
        </p:spPr>
      </p:pic>
      <p:sp>
        <p:nvSpPr>
          <p:cNvPr id="2" name="Title 1">
            <a:extLst>
              <a:ext uri="{FF2B5EF4-FFF2-40B4-BE49-F238E27FC236}">
                <a16:creationId xmlns:a16="http://schemas.microsoft.com/office/drawing/2014/main" id="{B6F7007C-C8C2-45F5-94E6-E40408E29F84}"/>
              </a:ext>
            </a:extLst>
          </p:cNvPr>
          <p:cNvSpPr>
            <a:spLocks noGrp="1"/>
          </p:cNvSpPr>
          <p:nvPr>
            <p:ph type="title"/>
          </p:nvPr>
        </p:nvSpPr>
        <p:spPr>
          <a:xfrm>
            <a:off x="2150271" y="1227667"/>
            <a:ext cx="7886700" cy="1264227"/>
          </a:xfrm>
        </p:spPr>
        <p:txBody>
          <a:bodyPr/>
          <a:lstStyle/>
          <a:p>
            <a:r>
              <a:rPr lang="en-US" cap="all" dirty="0">
                <a:latin typeface="Oswald Regular" panose="02000503000000000000" pitchFamily="2" charset="0"/>
              </a:rPr>
              <a:t>What drives behavior change </a:t>
            </a:r>
            <a:br>
              <a:rPr lang="en-US" dirty="0">
                <a:latin typeface="Oswald Regular" panose="02000503000000000000" pitchFamily="2" charset="0"/>
              </a:rPr>
            </a:br>
            <a:r>
              <a:rPr lang="en-US" cap="none" dirty="0">
                <a:latin typeface="Oswald Regular" panose="02000503000000000000" pitchFamily="2" charset="0"/>
              </a:rPr>
              <a:t>A Scientific Approach</a:t>
            </a:r>
            <a:endParaRPr lang="en-US" dirty="0">
              <a:latin typeface="Oswald Regular" panose="02000503000000000000" pitchFamily="2" charset="0"/>
            </a:endParaRPr>
          </a:p>
        </p:txBody>
      </p:sp>
    </p:spTree>
    <p:extLst>
      <p:ext uri="{BB962C8B-B14F-4D97-AF65-F5344CB8AC3E}">
        <p14:creationId xmlns:p14="http://schemas.microsoft.com/office/powerpoint/2010/main" val="139865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42BD-1683-4CC5-BC92-0E0317E885B3}"/>
              </a:ext>
            </a:extLst>
          </p:cNvPr>
          <p:cNvSpPr>
            <a:spLocks noGrp="1"/>
          </p:cNvSpPr>
          <p:nvPr>
            <p:ph type="title"/>
          </p:nvPr>
        </p:nvSpPr>
        <p:spPr/>
        <p:txBody>
          <a:bodyPr/>
          <a:lstStyle/>
          <a:p>
            <a:r>
              <a:rPr lang="en-US" cap="none" dirty="0"/>
              <a:t>Understanding Behavior Change</a:t>
            </a:r>
          </a:p>
        </p:txBody>
      </p:sp>
      <p:pic>
        <p:nvPicPr>
          <p:cNvPr id="5" name="Picture 4">
            <a:extLst>
              <a:ext uri="{FF2B5EF4-FFF2-40B4-BE49-F238E27FC236}">
                <a16:creationId xmlns:a16="http://schemas.microsoft.com/office/drawing/2014/main" id="{2994538C-F51B-44A5-B93A-57BFFAB85184}"/>
              </a:ext>
            </a:extLst>
          </p:cNvPr>
          <p:cNvPicPr>
            <a:picLocks noChangeAspect="1"/>
          </p:cNvPicPr>
          <p:nvPr/>
        </p:nvPicPr>
        <p:blipFill>
          <a:blip r:embed="rId3"/>
          <a:stretch>
            <a:fillRect/>
          </a:stretch>
        </p:blipFill>
        <p:spPr>
          <a:xfrm>
            <a:off x="2896417" y="1518658"/>
            <a:ext cx="6399165" cy="4419298"/>
          </a:xfrm>
          <a:prstGeom prst="rect">
            <a:avLst/>
          </a:prstGeom>
        </p:spPr>
      </p:pic>
    </p:spTree>
    <p:extLst>
      <p:ext uri="{BB962C8B-B14F-4D97-AF65-F5344CB8AC3E}">
        <p14:creationId xmlns:p14="http://schemas.microsoft.com/office/powerpoint/2010/main" val="132149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42BD-1683-4CC5-BC92-0E0317E885B3}"/>
              </a:ext>
            </a:extLst>
          </p:cNvPr>
          <p:cNvSpPr>
            <a:spLocks noGrp="1"/>
          </p:cNvSpPr>
          <p:nvPr>
            <p:ph type="title"/>
          </p:nvPr>
        </p:nvSpPr>
        <p:spPr/>
        <p:txBody>
          <a:bodyPr/>
          <a:lstStyle/>
          <a:p>
            <a:r>
              <a:rPr lang="en-US" cap="none" dirty="0"/>
              <a:t>Behavior Change Stages</a:t>
            </a:r>
          </a:p>
        </p:txBody>
      </p:sp>
      <p:pic>
        <p:nvPicPr>
          <p:cNvPr id="6" name="Picture 5" descr="A close up of a logo&#10;&#10;Description automatically generated">
            <a:extLst>
              <a:ext uri="{FF2B5EF4-FFF2-40B4-BE49-F238E27FC236}">
                <a16:creationId xmlns:a16="http://schemas.microsoft.com/office/drawing/2014/main" id="{0F5A9E90-78FB-4593-ADE0-4D07D2A1F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116" y="1680740"/>
            <a:ext cx="1053771" cy="822013"/>
          </a:xfrm>
          <a:prstGeom prst="rect">
            <a:avLst/>
          </a:prstGeom>
        </p:spPr>
      </p:pic>
      <p:pic>
        <p:nvPicPr>
          <p:cNvPr id="7" name="Picture 6" descr="A drawing of a person&#10;&#10;Description automatically generated">
            <a:extLst>
              <a:ext uri="{FF2B5EF4-FFF2-40B4-BE49-F238E27FC236}">
                <a16:creationId xmlns:a16="http://schemas.microsoft.com/office/drawing/2014/main" id="{5B0C282B-5478-4E07-B2CE-96BBF7699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3686" y="2520989"/>
            <a:ext cx="1050111" cy="929987"/>
          </a:xfrm>
          <a:prstGeom prst="rect">
            <a:avLst/>
          </a:prstGeom>
        </p:spPr>
      </p:pic>
      <p:pic>
        <p:nvPicPr>
          <p:cNvPr id="8" name="Picture 7" descr="A picture containing game, basketball, table&#10;&#10;Description automatically generated">
            <a:extLst>
              <a:ext uri="{FF2B5EF4-FFF2-40B4-BE49-F238E27FC236}">
                <a16:creationId xmlns:a16="http://schemas.microsoft.com/office/drawing/2014/main" id="{E3752182-6964-4945-BA9A-07BD5E829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9590" y="4207859"/>
            <a:ext cx="768057" cy="83233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90B2B638-32E8-4ED4-951C-7151D30DB8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7632" y="4201647"/>
            <a:ext cx="768057" cy="822012"/>
          </a:xfrm>
          <a:prstGeom prst="rect">
            <a:avLst/>
          </a:prstGeom>
        </p:spPr>
      </p:pic>
      <p:pic>
        <p:nvPicPr>
          <p:cNvPr id="10" name="Picture 9" descr="A close up of a logo&#10;&#10;Description automatically generated">
            <a:extLst>
              <a:ext uri="{FF2B5EF4-FFF2-40B4-BE49-F238E27FC236}">
                <a16:creationId xmlns:a16="http://schemas.microsoft.com/office/drawing/2014/main" id="{A2F6AA90-8DEA-43BC-85A6-92CE773969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6945" y="2544759"/>
            <a:ext cx="820691" cy="888276"/>
          </a:xfrm>
          <a:prstGeom prst="rect">
            <a:avLst/>
          </a:prstGeom>
        </p:spPr>
      </p:pic>
      <p:sp>
        <p:nvSpPr>
          <p:cNvPr id="11" name="TextBox 10">
            <a:extLst>
              <a:ext uri="{FF2B5EF4-FFF2-40B4-BE49-F238E27FC236}">
                <a16:creationId xmlns:a16="http://schemas.microsoft.com/office/drawing/2014/main" id="{DE4B4C63-D7F9-492A-AB2F-F5CA10FFBF1A}"/>
              </a:ext>
            </a:extLst>
          </p:cNvPr>
          <p:cNvSpPr txBox="1"/>
          <p:nvPr/>
        </p:nvSpPr>
        <p:spPr>
          <a:xfrm>
            <a:off x="5373832" y="1363590"/>
            <a:ext cx="1444336" cy="276999"/>
          </a:xfrm>
          <a:prstGeom prst="rect">
            <a:avLst/>
          </a:prstGeom>
          <a:noFill/>
        </p:spPr>
        <p:txBody>
          <a:bodyPr wrap="square" rtlCol="0">
            <a:spAutoFit/>
          </a:bodyPr>
          <a:lstStyle/>
          <a:p>
            <a:pPr algn="ctr"/>
            <a:r>
              <a:rPr lang="en-US" sz="1200" dirty="0">
                <a:solidFill>
                  <a:schemeClr val="accent5">
                    <a:lumMod val="75000"/>
                  </a:schemeClr>
                </a:solidFill>
                <a:latin typeface="Oswald Regular" panose="02000503000000000000" pitchFamily="2" charset="0"/>
              </a:rPr>
              <a:t>Precontemplation</a:t>
            </a:r>
          </a:p>
        </p:txBody>
      </p:sp>
      <p:pic>
        <p:nvPicPr>
          <p:cNvPr id="12" name="Picture 11">
            <a:extLst>
              <a:ext uri="{FF2B5EF4-FFF2-40B4-BE49-F238E27FC236}">
                <a16:creationId xmlns:a16="http://schemas.microsoft.com/office/drawing/2014/main" id="{0FE6C9CA-4FA2-47ED-9029-77294CCC7785}"/>
              </a:ext>
            </a:extLst>
          </p:cNvPr>
          <p:cNvPicPr>
            <a:picLocks noChangeAspect="1"/>
          </p:cNvPicPr>
          <p:nvPr/>
        </p:nvPicPr>
        <p:blipFill>
          <a:blip r:embed="rId8"/>
          <a:stretch>
            <a:fillRect/>
          </a:stretch>
        </p:blipFill>
        <p:spPr>
          <a:xfrm>
            <a:off x="7049407" y="2415751"/>
            <a:ext cx="1398671" cy="1143000"/>
          </a:xfrm>
          <a:prstGeom prst="rect">
            <a:avLst/>
          </a:prstGeom>
        </p:spPr>
      </p:pic>
      <p:pic>
        <p:nvPicPr>
          <p:cNvPr id="13" name="Picture 12">
            <a:extLst>
              <a:ext uri="{FF2B5EF4-FFF2-40B4-BE49-F238E27FC236}">
                <a16:creationId xmlns:a16="http://schemas.microsoft.com/office/drawing/2014/main" id="{310B8E04-ACD2-4F21-900C-2F729FB1B1CD}"/>
              </a:ext>
            </a:extLst>
          </p:cNvPr>
          <p:cNvPicPr>
            <a:picLocks noChangeAspect="1"/>
          </p:cNvPicPr>
          <p:nvPr/>
        </p:nvPicPr>
        <p:blipFill>
          <a:blip r:embed="rId8"/>
          <a:stretch>
            <a:fillRect/>
          </a:stretch>
        </p:blipFill>
        <p:spPr>
          <a:xfrm>
            <a:off x="6325767" y="4097428"/>
            <a:ext cx="1275699" cy="1041413"/>
          </a:xfrm>
          <a:prstGeom prst="rect">
            <a:avLst/>
          </a:prstGeom>
        </p:spPr>
      </p:pic>
      <p:pic>
        <p:nvPicPr>
          <p:cNvPr id="14" name="Picture 13">
            <a:extLst>
              <a:ext uri="{FF2B5EF4-FFF2-40B4-BE49-F238E27FC236}">
                <a16:creationId xmlns:a16="http://schemas.microsoft.com/office/drawing/2014/main" id="{F68340B9-A4F7-4408-80AD-A021A358D1EE}"/>
              </a:ext>
            </a:extLst>
          </p:cNvPr>
          <p:cNvPicPr>
            <a:picLocks noChangeAspect="1"/>
          </p:cNvPicPr>
          <p:nvPr/>
        </p:nvPicPr>
        <p:blipFill>
          <a:blip r:embed="rId8"/>
          <a:stretch>
            <a:fillRect/>
          </a:stretch>
        </p:blipFill>
        <p:spPr>
          <a:xfrm>
            <a:off x="4653962" y="4079116"/>
            <a:ext cx="1319183" cy="1078041"/>
          </a:xfrm>
          <a:prstGeom prst="rect">
            <a:avLst/>
          </a:prstGeom>
        </p:spPr>
      </p:pic>
      <p:pic>
        <p:nvPicPr>
          <p:cNvPr id="15" name="Picture 14">
            <a:extLst>
              <a:ext uri="{FF2B5EF4-FFF2-40B4-BE49-F238E27FC236}">
                <a16:creationId xmlns:a16="http://schemas.microsoft.com/office/drawing/2014/main" id="{FD55C323-C74F-4830-8AD8-14E06001688C}"/>
              </a:ext>
            </a:extLst>
          </p:cNvPr>
          <p:cNvPicPr>
            <a:picLocks noChangeAspect="1"/>
          </p:cNvPicPr>
          <p:nvPr/>
        </p:nvPicPr>
        <p:blipFill>
          <a:blip r:embed="rId8"/>
          <a:stretch>
            <a:fillRect/>
          </a:stretch>
        </p:blipFill>
        <p:spPr>
          <a:xfrm>
            <a:off x="3767958" y="2394809"/>
            <a:ext cx="1398671" cy="1142999"/>
          </a:xfrm>
          <a:prstGeom prst="rect">
            <a:avLst/>
          </a:prstGeom>
        </p:spPr>
      </p:pic>
      <p:sp>
        <p:nvSpPr>
          <p:cNvPr id="16" name="TextBox 15">
            <a:extLst>
              <a:ext uri="{FF2B5EF4-FFF2-40B4-BE49-F238E27FC236}">
                <a16:creationId xmlns:a16="http://schemas.microsoft.com/office/drawing/2014/main" id="{C00C797A-FB91-4A7A-9A30-85EBB0EAFF4E}"/>
              </a:ext>
            </a:extLst>
          </p:cNvPr>
          <p:cNvSpPr txBox="1"/>
          <p:nvPr/>
        </p:nvSpPr>
        <p:spPr>
          <a:xfrm>
            <a:off x="7134837" y="2133493"/>
            <a:ext cx="1275699" cy="276999"/>
          </a:xfrm>
          <a:prstGeom prst="rect">
            <a:avLst/>
          </a:prstGeom>
          <a:noFill/>
        </p:spPr>
        <p:txBody>
          <a:bodyPr wrap="square" rtlCol="0">
            <a:spAutoFit/>
          </a:bodyPr>
          <a:lstStyle/>
          <a:p>
            <a:pPr algn="ctr"/>
            <a:r>
              <a:rPr lang="en-US" sz="1200" dirty="0">
                <a:solidFill>
                  <a:schemeClr val="accent4">
                    <a:lumMod val="50000"/>
                  </a:schemeClr>
                </a:solidFill>
                <a:latin typeface="Oswald Regular" panose="02000503000000000000" pitchFamily="2" charset="0"/>
              </a:rPr>
              <a:t>Contemplation</a:t>
            </a:r>
          </a:p>
        </p:txBody>
      </p:sp>
      <p:sp>
        <p:nvSpPr>
          <p:cNvPr id="17" name="TextBox 16">
            <a:extLst>
              <a:ext uri="{FF2B5EF4-FFF2-40B4-BE49-F238E27FC236}">
                <a16:creationId xmlns:a16="http://schemas.microsoft.com/office/drawing/2014/main" id="{44545F0D-FC79-40E7-B0DA-A12BAFCAA30E}"/>
              </a:ext>
            </a:extLst>
          </p:cNvPr>
          <p:cNvSpPr txBox="1"/>
          <p:nvPr/>
        </p:nvSpPr>
        <p:spPr>
          <a:xfrm>
            <a:off x="6360079" y="3838110"/>
            <a:ext cx="1275699" cy="276999"/>
          </a:xfrm>
          <a:prstGeom prst="rect">
            <a:avLst/>
          </a:prstGeom>
          <a:noFill/>
        </p:spPr>
        <p:txBody>
          <a:bodyPr wrap="square" rtlCol="0">
            <a:spAutoFit/>
          </a:bodyPr>
          <a:lstStyle/>
          <a:p>
            <a:pPr algn="ctr"/>
            <a:r>
              <a:rPr lang="en-US" sz="1200" dirty="0">
                <a:solidFill>
                  <a:schemeClr val="accent2">
                    <a:lumMod val="75000"/>
                  </a:schemeClr>
                </a:solidFill>
                <a:latin typeface="Oswald Regular" panose="02000503000000000000" pitchFamily="2" charset="0"/>
              </a:rPr>
              <a:t>Preparation</a:t>
            </a:r>
          </a:p>
        </p:txBody>
      </p:sp>
      <p:sp>
        <p:nvSpPr>
          <p:cNvPr id="18" name="TextBox 17">
            <a:extLst>
              <a:ext uri="{FF2B5EF4-FFF2-40B4-BE49-F238E27FC236}">
                <a16:creationId xmlns:a16="http://schemas.microsoft.com/office/drawing/2014/main" id="{61F53307-2DA2-4830-BE10-9F01F3958CFD}"/>
              </a:ext>
            </a:extLst>
          </p:cNvPr>
          <p:cNvSpPr txBox="1"/>
          <p:nvPr/>
        </p:nvSpPr>
        <p:spPr>
          <a:xfrm>
            <a:off x="4663807" y="3838110"/>
            <a:ext cx="1275699" cy="276999"/>
          </a:xfrm>
          <a:prstGeom prst="rect">
            <a:avLst/>
          </a:prstGeom>
          <a:noFill/>
        </p:spPr>
        <p:txBody>
          <a:bodyPr wrap="square" rtlCol="0">
            <a:spAutoFit/>
          </a:bodyPr>
          <a:lstStyle/>
          <a:p>
            <a:pPr algn="ctr"/>
            <a:r>
              <a:rPr lang="en-US" sz="1200" dirty="0">
                <a:solidFill>
                  <a:schemeClr val="accent4">
                    <a:lumMod val="75000"/>
                  </a:schemeClr>
                </a:solidFill>
                <a:latin typeface="Oswald Regular" panose="02000503000000000000" pitchFamily="2" charset="0"/>
              </a:rPr>
              <a:t>Action</a:t>
            </a:r>
          </a:p>
        </p:txBody>
      </p:sp>
      <p:sp>
        <p:nvSpPr>
          <p:cNvPr id="19" name="TextBox 18">
            <a:extLst>
              <a:ext uri="{FF2B5EF4-FFF2-40B4-BE49-F238E27FC236}">
                <a16:creationId xmlns:a16="http://schemas.microsoft.com/office/drawing/2014/main" id="{3B961837-64DF-4201-B4E2-253A9DFB25DF}"/>
              </a:ext>
            </a:extLst>
          </p:cNvPr>
          <p:cNvSpPr txBox="1"/>
          <p:nvPr/>
        </p:nvSpPr>
        <p:spPr>
          <a:xfrm>
            <a:off x="3829441" y="2101663"/>
            <a:ext cx="1275699" cy="276999"/>
          </a:xfrm>
          <a:prstGeom prst="rect">
            <a:avLst/>
          </a:prstGeom>
          <a:noFill/>
        </p:spPr>
        <p:txBody>
          <a:bodyPr wrap="square" rtlCol="0">
            <a:spAutoFit/>
          </a:bodyPr>
          <a:lstStyle/>
          <a:p>
            <a:pPr algn="ctr"/>
            <a:r>
              <a:rPr lang="en-US" sz="1200" dirty="0">
                <a:solidFill>
                  <a:schemeClr val="bg2">
                    <a:lumMod val="50000"/>
                  </a:schemeClr>
                </a:solidFill>
                <a:latin typeface="Oswald Regular" panose="02000503000000000000" pitchFamily="2" charset="0"/>
              </a:rPr>
              <a:t>Maintenance</a:t>
            </a:r>
          </a:p>
        </p:txBody>
      </p:sp>
      <p:sp>
        <p:nvSpPr>
          <p:cNvPr id="20" name="TextBox 19">
            <a:extLst>
              <a:ext uri="{FF2B5EF4-FFF2-40B4-BE49-F238E27FC236}">
                <a16:creationId xmlns:a16="http://schemas.microsoft.com/office/drawing/2014/main" id="{846AD637-3FB2-462F-8643-25901571A954}"/>
              </a:ext>
            </a:extLst>
          </p:cNvPr>
          <p:cNvSpPr txBox="1"/>
          <p:nvPr/>
        </p:nvSpPr>
        <p:spPr>
          <a:xfrm>
            <a:off x="1885539" y="5834154"/>
            <a:ext cx="7367155" cy="323422"/>
          </a:xfrm>
          <a:prstGeom prst="rect">
            <a:avLst/>
          </a:prstGeom>
          <a:noFill/>
        </p:spPr>
        <p:txBody>
          <a:bodyPr wrap="square" rtlCol="0">
            <a:spAutoFit/>
          </a:bodyPr>
          <a:lstStyle/>
          <a:p>
            <a:r>
              <a:rPr lang="en-US" sz="751" dirty="0"/>
              <a:t>Evers, Kerry. Lesson on Transtheoretical Model of Change. ADAPT Health Coach Training Certification Program. 4 April 2020 – 7 May, 2021, </a:t>
            </a:r>
            <a:r>
              <a:rPr lang="en-US" sz="751" dirty="0">
                <a:hlinkClick r:id="rId9"/>
              </a:rPr>
              <a:t>https://kresserinstitute.com/adapt-health-coach-training-program/</a:t>
            </a:r>
            <a:r>
              <a:rPr lang="en-US" sz="751" dirty="0"/>
              <a:t> </a:t>
            </a:r>
          </a:p>
        </p:txBody>
      </p:sp>
      <p:sp>
        <p:nvSpPr>
          <p:cNvPr id="21" name="TextBox 20">
            <a:extLst>
              <a:ext uri="{FF2B5EF4-FFF2-40B4-BE49-F238E27FC236}">
                <a16:creationId xmlns:a16="http://schemas.microsoft.com/office/drawing/2014/main" id="{069968F5-7F54-4C6E-999C-509CD8023459}"/>
              </a:ext>
            </a:extLst>
          </p:cNvPr>
          <p:cNvSpPr txBox="1"/>
          <p:nvPr/>
        </p:nvSpPr>
        <p:spPr>
          <a:xfrm>
            <a:off x="5651521" y="2685139"/>
            <a:ext cx="888955" cy="276999"/>
          </a:xfrm>
          <a:prstGeom prst="rect">
            <a:avLst/>
          </a:prstGeom>
          <a:noFill/>
        </p:spPr>
        <p:txBody>
          <a:bodyPr wrap="square" rtlCol="0">
            <a:spAutoFit/>
          </a:bodyPr>
          <a:lstStyle/>
          <a:p>
            <a:pPr algn="ctr"/>
            <a:r>
              <a:rPr lang="en-US" sz="1200" dirty="0">
                <a:solidFill>
                  <a:schemeClr val="accent5">
                    <a:lumMod val="75000"/>
                  </a:schemeClr>
                </a:solidFill>
                <a:latin typeface="Oswald Light" pitchFamily="2" charset="0"/>
              </a:rPr>
              <a:t>Not Ready</a:t>
            </a:r>
          </a:p>
        </p:txBody>
      </p:sp>
      <p:sp>
        <p:nvSpPr>
          <p:cNvPr id="22" name="TextBox 21">
            <a:extLst>
              <a:ext uri="{FF2B5EF4-FFF2-40B4-BE49-F238E27FC236}">
                <a16:creationId xmlns:a16="http://schemas.microsoft.com/office/drawing/2014/main" id="{2E5C9244-E4C8-4A55-B5D4-174C21AB47A8}"/>
              </a:ext>
            </a:extLst>
          </p:cNvPr>
          <p:cNvSpPr txBox="1"/>
          <p:nvPr/>
        </p:nvSpPr>
        <p:spPr>
          <a:xfrm>
            <a:off x="7158027" y="3499295"/>
            <a:ext cx="1181431" cy="276999"/>
          </a:xfrm>
          <a:prstGeom prst="rect">
            <a:avLst/>
          </a:prstGeom>
          <a:noFill/>
        </p:spPr>
        <p:txBody>
          <a:bodyPr wrap="square" rtlCol="0">
            <a:spAutoFit/>
          </a:bodyPr>
          <a:lstStyle/>
          <a:p>
            <a:pPr algn="ctr"/>
            <a:r>
              <a:rPr lang="en-US" sz="1200" dirty="0">
                <a:solidFill>
                  <a:schemeClr val="accent4">
                    <a:lumMod val="50000"/>
                  </a:schemeClr>
                </a:solidFill>
                <a:latin typeface="Oswald Light" pitchFamily="2" charset="0"/>
              </a:rPr>
              <a:t>Getting Ready </a:t>
            </a:r>
          </a:p>
        </p:txBody>
      </p:sp>
      <p:sp>
        <p:nvSpPr>
          <p:cNvPr id="23" name="TextBox 22">
            <a:extLst>
              <a:ext uri="{FF2B5EF4-FFF2-40B4-BE49-F238E27FC236}">
                <a16:creationId xmlns:a16="http://schemas.microsoft.com/office/drawing/2014/main" id="{1AA56614-61B0-41C7-BE6D-D6473452D85A}"/>
              </a:ext>
            </a:extLst>
          </p:cNvPr>
          <p:cNvSpPr txBox="1"/>
          <p:nvPr/>
        </p:nvSpPr>
        <p:spPr>
          <a:xfrm>
            <a:off x="6320820" y="5115371"/>
            <a:ext cx="1275699" cy="276999"/>
          </a:xfrm>
          <a:prstGeom prst="rect">
            <a:avLst/>
          </a:prstGeom>
          <a:noFill/>
        </p:spPr>
        <p:txBody>
          <a:bodyPr wrap="square" rtlCol="0">
            <a:spAutoFit/>
          </a:bodyPr>
          <a:lstStyle/>
          <a:p>
            <a:pPr algn="ctr"/>
            <a:r>
              <a:rPr lang="en-US" sz="1200" dirty="0">
                <a:solidFill>
                  <a:schemeClr val="accent2">
                    <a:lumMod val="75000"/>
                  </a:schemeClr>
                </a:solidFill>
                <a:latin typeface="Oswald Light" pitchFamily="2" charset="0"/>
              </a:rPr>
              <a:t>Ready</a:t>
            </a:r>
          </a:p>
        </p:txBody>
      </p:sp>
      <p:sp>
        <p:nvSpPr>
          <p:cNvPr id="24" name="TextBox 23">
            <a:extLst>
              <a:ext uri="{FF2B5EF4-FFF2-40B4-BE49-F238E27FC236}">
                <a16:creationId xmlns:a16="http://schemas.microsoft.com/office/drawing/2014/main" id="{B126E398-1B9D-49D8-A050-B2315E006C83}"/>
              </a:ext>
            </a:extLst>
          </p:cNvPr>
          <p:cNvSpPr txBox="1"/>
          <p:nvPr/>
        </p:nvSpPr>
        <p:spPr>
          <a:xfrm>
            <a:off x="4675700" y="5093911"/>
            <a:ext cx="1275699" cy="276999"/>
          </a:xfrm>
          <a:prstGeom prst="rect">
            <a:avLst/>
          </a:prstGeom>
          <a:noFill/>
        </p:spPr>
        <p:txBody>
          <a:bodyPr wrap="square" rtlCol="0">
            <a:spAutoFit/>
          </a:bodyPr>
          <a:lstStyle/>
          <a:p>
            <a:pPr algn="ctr"/>
            <a:r>
              <a:rPr lang="en-US" sz="1200" dirty="0">
                <a:solidFill>
                  <a:schemeClr val="accent4">
                    <a:lumMod val="75000"/>
                  </a:schemeClr>
                </a:solidFill>
                <a:latin typeface="Oswald Light" pitchFamily="2" charset="0"/>
              </a:rPr>
              <a:t>Doing it</a:t>
            </a:r>
          </a:p>
        </p:txBody>
      </p:sp>
      <p:sp>
        <p:nvSpPr>
          <p:cNvPr id="25" name="TextBox 24">
            <a:extLst>
              <a:ext uri="{FF2B5EF4-FFF2-40B4-BE49-F238E27FC236}">
                <a16:creationId xmlns:a16="http://schemas.microsoft.com/office/drawing/2014/main" id="{4BF23C1A-E2E8-4E6A-9EF7-C38A59C47991}"/>
              </a:ext>
            </a:extLst>
          </p:cNvPr>
          <p:cNvSpPr txBox="1"/>
          <p:nvPr/>
        </p:nvSpPr>
        <p:spPr>
          <a:xfrm>
            <a:off x="3806060" y="3494630"/>
            <a:ext cx="1275699" cy="276999"/>
          </a:xfrm>
          <a:prstGeom prst="rect">
            <a:avLst/>
          </a:prstGeom>
          <a:noFill/>
        </p:spPr>
        <p:txBody>
          <a:bodyPr wrap="square" rtlCol="0">
            <a:spAutoFit/>
          </a:bodyPr>
          <a:lstStyle/>
          <a:p>
            <a:pPr algn="ctr"/>
            <a:r>
              <a:rPr lang="en-US" sz="1200" dirty="0">
                <a:solidFill>
                  <a:schemeClr val="bg2">
                    <a:lumMod val="50000"/>
                  </a:schemeClr>
                </a:solidFill>
                <a:latin typeface="Oswald Light" pitchFamily="2" charset="0"/>
              </a:rPr>
              <a:t>Keeping it up</a:t>
            </a:r>
          </a:p>
        </p:txBody>
      </p:sp>
      <p:pic>
        <p:nvPicPr>
          <p:cNvPr id="26" name="Picture 25">
            <a:extLst>
              <a:ext uri="{FF2B5EF4-FFF2-40B4-BE49-F238E27FC236}">
                <a16:creationId xmlns:a16="http://schemas.microsoft.com/office/drawing/2014/main" id="{BB3966C2-5D3E-44AF-88B6-28C0CB0BE2D6}"/>
              </a:ext>
            </a:extLst>
          </p:cNvPr>
          <p:cNvPicPr>
            <a:picLocks noChangeAspect="1"/>
          </p:cNvPicPr>
          <p:nvPr/>
        </p:nvPicPr>
        <p:blipFill>
          <a:blip r:embed="rId8"/>
          <a:stretch>
            <a:fillRect/>
          </a:stretch>
        </p:blipFill>
        <p:spPr>
          <a:xfrm>
            <a:off x="5408682" y="1601599"/>
            <a:ext cx="1398671" cy="1142999"/>
          </a:xfrm>
          <a:prstGeom prst="rect">
            <a:avLst/>
          </a:prstGeom>
        </p:spPr>
      </p:pic>
      <p:sp>
        <p:nvSpPr>
          <p:cNvPr id="27" name="TextBox 26">
            <a:extLst>
              <a:ext uri="{FF2B5EF4-FFF2-40B4-BE49-F238E27FC236}">
                <a16:creationId xmlns:a16="http://schemas.microsoft.com/office/drawing/2014/main" id="{D6B53E23-B9CF-47A1-8B03-1DEE9FF0FE02}"/>
              </a:ext>
            </a:extLst>
          </p:cNvPr>
          <p:cNvSpPr txBox="1"/>
          <p:nvPr/>
        </p:nvSpPr>
        <p:spPr>
          <a:xfrm>
            <a:off x="2065641" y="5804454"/>
            <a:ext cx="4570952" cy="219291"/>
          </a:xfrm>
          <a:prstGeom prst="rect">
            <a:avLst/>
          </a:prstGeom>
          <a:noFill/>
        </p:spPr>
        <p:txBody>
          <a:bodyPr wrap="square">
            <a:spAutoFit/>
          </a:bodyPr>
          <a:lstStyle/>
          <a:p>
            <a:r>
              <a:rPr lang="fr-FR" sz="825" dirty="0">
                <a:solidFill>
                  <a:schemeClr val="bg1"/>
                </a:solidFill>
              </a:rPr>
              <a:t>2021</a:t>
            </a:r>
            <a:r>
              <a:rPr lang="fr-FR" sz="825" baseline="30000" dirty="0">
                <a:solidFill>
                  <a:schemeClr val="bg1"/>
                </a:solidFill>
              </a:rPr>
              <a:t>©</a:t>
            </a:r>
            <a:r>
              <a:rPr lang="fr-FR" sz="825" dirty="0">
                <a:solidFill>
                  <a:schemeClr val="bg1"/>
                </a:solidFill>
              </a:rPr>
              <a:t> Razem Ventures, LLC | (469) 301-8057 | kelly@razemventures.com</a:t>
            </a:r>
            <a:endParaRPr lang="en-US" sz="825" dirty="0">
              <a:solidFill>
                <a:schemeClr val="bg1"/>
              </a:solidFill>
            </a:endParaRPr>
          </a:p>
        </p:txBody>
      </p:sp>
    </p:spTree>
    <p:extLst>
      <p:ext uri="{BB962C8B-B14F-4D97-AF65-F5344CB8AC3E}">
        <p14:creationId xmlns:p14="http://schemas.microsoft.com/office/powerpoint/2010/main" val="408380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D6C3FF-39B6-4FEC-9920-FF7C00E514C3}"/>
              </a:ext>
            </a:extLst>
          </p:cNvPr>
          <p:cNvSpPr>
            <a:spLocks noGrp="1"/>
          </p:cNvSpPr>
          <p:nvPr>
            <p:ph type="body" sz="half" idx="2"/>
          </p:nvPr>
        </p:nvSpPr>
        <p:spPr>
          <a:xfrm>
            <a:off x="8377145" y="1317961"/>
            <a:ext cx="2898321" cy="4222077"/>
          </a:xfrm>
        </p:spPr>
        <p:txBody>
          <a:bodyPr>
            <a:noAutofit/>
          </a:bodyPr>
          <a:lstStyle/>
          <a:p>
            <a:pPr marL="214307" indent="-214307">
              <a:buClr>
                <a:schemeClr val="bg1"/>
              </a:buClr>
              <a:buFont typeface="Arial" panose="020B0604020202020204" pitchFamily="34" charset="0"/>
              <a:buChar char="•"/>
            </a:pPr>
            <a:r>
              <a:rPr lang="en-US" sz="1800" dirty="0"/>
              <a:t>Not ready to change</a:t>
            </a:r>
          </a:p>
          <a:p>
            <a:pPr marL="214307" indent="-214307">
              <a:buClr>
                <a:schemeClr val="bg1"/>
              </a:buClr>
              <a:buFont typeface="Arial" panose="020B0604020202020204" pitchFamily="34" charset="0"/>
              <a:buChar char="•"/>
            </a:pPr>
            <a:r>
              <a:rPr lang="en-US" sz="1800" dirty="0"/>
              <a:t>No intention to change behavior in next 6 months</a:t>
            </a:r>
          </a:p>
          <a:p>
            <a:pPr marL="214307" indent="-214307">
              <a:buClr>
                <a:schemeClr val="bg1"/>
              </a:buClr>
              <a:buFont typeface="Arial" panose="020B0604020202020204" pitchFamily="34" charset="0"/>
              <a:buChar char="•"/>
            </a:pPr>
            <a:r>
              <a:rPr lang="en-US" sz="1800" dirty="0"/>
              <a:t>Cons &gt; Pros</a:t>
            </a:r>
          </a:p>
          <a:p>
            <a:pPr marL="214307" indent="-214307">
              <a:buClr>
                <a:schemeClr val="bg1"/>
              </a:buClr>
              <a:buFont typeface="Arial" panose="020B0604020202020204" pitchFamily="34" charset="0"/>
              <a:buChar char="•"/>
            </a:pPr>
            <a:r>
              <a:rPr lang="en-US" sz="1800" dirty="0"/>
              <a:t>Defensive</a:t>
            </a:r>
          </a:p>
          <a:p>
            <a:pPr marL="214307" indent="-214307">
              <a:buClr>
                <a:schemeClr val="bg1"/>
              </a:buClr>
              <a:buFont typeface="Arial" panose="020B0604020202020204" pitchFamily="34" charset="0"/>
              <a:buChar char="•"/>
            </a:pPr>
            <a:r>
              <a:rPr lang="en-US" sz="1800" dirty="0"/>
              <a:t>Resistant</a:t>
            </a:r>
          </a:p>
          <a:p>
            <a:pPr marL="214307" indent="-214307">
              <a:buClr>
                <a:schemeClr val="bg1"/>
              </a:buClr>
              <a:buFont typeface="Arial" panose="020B0604020202020204" pitchFamily="34" charset="0"/>
              <a:buChar char="•"/>
            </a:pPr>
            <a:r>
              <a:rPr lang="en-US" sz="1800" dirty="0"/>
              <a:t>Change experienced as coerced</a:t>
            </a:r>
          </a:p>
          <a:p>
            <a:pPr marL="214307" indent="-214307">
              <a:buClr>
                <a:schemeClr val="bg1"/>
              </a:buClr>
              <a:buFont typeface="Arial" panose="020B0604020202020204" pitchFamily="34" charset="0"/>
              <a:buChar char="•"/>
            </a:pPr>
            <a:r>
              <a:rPr lang="en-US" sz="1800" dirty="0"/>
              <a:t>Demoralized</a:t>
            </a:r>
          </a:p>
          <a:p>
            <a:pPr marL="214307" indent="-214307">
              <a:buClr>
                <a:schemeClr val="bg1"/>
              </a:buClr>
              <a:buFont typeface="Arial" panose="020B0604020202020204" pitchFamily="34" charset="0"/>
              <a:buChar char="•"/>
            </a:pPr>
            <a:r>
              <a:rPr lang="en-US" sz="1800" dirty="0"/>
              <a:t>30% to 85% of population at risk</a:t>
            </a:r>
          </a:p>
          <a:p>
            <a:pPr marL="214307" indent="-214307">
              <a:buClr>
                <a:schemeClr val="bg1"/>
              </a:buClr>
              <a:buFont typeface="Arial" panose="020B0604020202020204" pitchFamily="34" charset="0"/>
              <a:buChar char="•"/>
            </a:pPr>
            <a:endParaRPr lang="en-US" sz="1800" dirty="0"/>
          </a:p>
          <a:p>
            <a:pPr marL="214307" indent="-214307">
              <a:buClr>
                <a:schemeClr val="bg1"/>
              </a:buClr>
              <a:buFont typeface="Arial" panose="020B0604020202020204" pitchFamily="34" charset="0"/>
              <a:buChar char="•"/>
            </a:pPr>
            <a:endParaRPr lang="en-US" sz="1800" dirty="0"/>
          </a:p>
        </p:txBody>
      </p:sp>
      <p:pic>
        <p:nvPicPr>
          <p:cNvPr id="8" name="Picture 7" descr="A close up of a logo&#10;&#10;Description automatically generated">
            <a:extLst>
              <a:ext uri="{FF2B5EF4-FFF2-40B4-BE49-F238E27FC236}">
                <a16:creationId xmlns:a16="http://schemas.microsoft.com/office/drawing/2014/main" id="{8EF4CABA-B38A-45A9-80CB-551A34F68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212" y="2234014"/>
            <a:ext cx="2701825" cy="2107607"/>
          </a:xfrm>
          <a:prstGeom prst="rect">
            <a:avLst/>
          </a:prstGeom>
        </p:spPr>
      </p:pic>
      <p:sp>
        <p:nvSpPr>
          <p:cNvPr id="39" name="TextBox 38">
            <a:extLst>
              <a:ext uri="{FF2B5EF4-FFF2-40B4-BE49-F238E27FC236}">
                <a16:creationId xmlns:a16="http://schemas.microsoft.com/office/drawing/2014/main" id="{33DF3B19-3180-4AB0-BBD9-8E1F8A48DFDC}"/>
              </a:ext>
            </a:extLst>
          </p:cNvPr>
          <p:cNvSpPr txBox="1"/>
          <p:nvPr/>
        </p:nvSpPr>
        <p:spPr>
          <a:xfrm>
            <a:off x="3416148" y="4780090"/>
            <a:ext cx="1826045" cy="461665"/>
          </a:xfrm>
          <a:prstGeom prst="rect">
            <a:avLst/>
          </a:prstGeom>
          <a:noFill/>
        </p:spPr>
        <p:txBody>
          <a:bodyPr wrap="square" rtlCol="0">
            <a:spAutoFit/>
          </a:bodyPr>
          <a:lstStyle/>
          <a:p>
            <a:pPr algn="ctr"/>
            <a:r>
              <a:rPr lang="en-US" sz="2400" dirty="0">
                <a:solidFill>
                  <a:schemeClr val="accent5">
                    <a:lumMod val="75000"/>
                  </a:schemeClr>
                </a:solidFill>
                <a:latin typeface="Oswald Light" pitchFamily="2" charset="0"/>
              </a:rPr>
              <a:t>Not Ready</a:t>
            </a:r>
          </a:p>
        </p:txBody>
      </p:sp>
      <p:pic>
        <p:nvPicPr>
          <p:cNvPr id="24" name="Picture 23">
            <a:extLst>
              <a:ext uri="{FF2B5EF4-FFF2-40B4-BE49-F238E27FC236}">
                <a16:creationId xmlns:a16="http://schemas.microsoft.com/office/drawing/2014/main" id="{6C627213-0BDB-48CD-B8E3-93BE809197F7}"/>
              </a:ext>
            </a:extLst>
          </p:cNvPr>
          <p:cNvPicPr>
            <a:picLocks noChangeAspect="1"/>
          </p:cNvPicPr>
          <p:nvPr/>
        </p:nvPicPr>
        <p:blipFill>
          <a:blip r:embed="rId4"/>
          <a:stretch>
            <a:fillRect/>
          </a:stretch>
        </p:blipFill>
        <p:spPr>
          <a:xfrm>
            <a:off x="2674065" y="2042618"/>
            <a:ext cx="3336559" cy="2726649"/>
          </a:xfrm>
          <a:prstGeom prst="rect">
            <a:avLst/>
          </a:prstGeom>
        </p:spPr>
      </p:pic>
      <p:sp>
        <p:nvSpPr>
          <p:cNvPr id="28" name="TextBox 27">
            <a:extLst>
              <a:ext uri="{FF2B5EF4-FFF2-40B4-BE49-F238E27FC236}">
                <a16:creationId xmlns:a16="http://schemas.microsoft.com/office/drawing/2014/main" id="{4AC5D22E-7BBB-43CD-B08D-5E48085FC43B}"/>
              </a:ext>
            </a:extLst>
          </p:cNvPr>
          <p:cNvSpPr txBox="1"/>
          <p:nvPr/>
        </p:nvSpPr>
        <p:spPr>
          <a:xfrm>
            <a:off x="3045674" y="1633488"/>
            <a:ext cx="2566999" cy="415498"/>
          </a:xfrm>
          <a:prstGeom prst="rect">
            <a:avLst/>
          </a:prstGeom>
          <a:noFill/>
        </p:spPr>
        <p:txBody>
          <a:bodyPr wrap="square" rtlCol="0">
            <a:spAutoFit/>
          </a:bodyPr>
          <a:lstStyle/>
          <a:p>
            <a:pPr algn="ctr"/>
            <a:r>
              <a:rPr lang="en-US" sz="2100" b="1" dirty="0">
                <a:solidFill>
                  <a:schemeClr val="accent5">
                    <a:lumMod val="75000"/>
                  </a:schemeClr>
                </a:solidFill>
                <a:latin typeface="Oswald Regular" panose="02000503000000000000" pitchFamily="2" charset="0"/>
              </a:rPr>
              <a:t>Precontemplation</a:t>
            </a:r>
          </a:p>
        </p:txBody>
      </p:sp>
      <p:sp>
        <p:nvSpPr>
          <p:cNvPr id="9" name="TextBox 8">
            <a:extLst>
              <a:ext uri="{FF2B5EF4-FFF2-40B4-BE49-F238E27FC236}">
                <a16:creationId xmlns:a16="http://schemas.microsoft.com/office/drawing/2014/main" id="{C2D0E694-AB34-4D1C-87EB-915AFE693050}"/>
              </a:ext>
            </a:extLst>
          </p:cNvPr>
          <p:cNvSpPr txBox="1"/>
          <p:nvPr/>
        </p:nvSpPr>
        <p:spPr>
          <a:xfrm>
            <a:off x="1539532" y="6097651"/>
            <a:ext cx="5683497" cy="323422"/>
          </a:xfrm>
          <a:prstGeom prst="rect">
            <a:avLst/>
          </a:prstGeom>
          <a:noFill/>
        </p:spPr>
        <p:txBody>
          <a:bodyPr wrap="square" rtlCol="0">
            <a:spAutoFit/>
          </a:bodyPr>
          <a:lstStyle/>
          <a:p>
            <a:r>
              <a:rPr lang="en-US" sz="751" dirty="0"/>
              <a:t>Evers, Kerry. Lesson on Transtheoretical Model of Change. ADAPT Health Coach Training Certification Program. 4 April 2020 – 7 May, 2021, </a:t>
            </a:r>
            <a:r>
              <a:rPr lang="en-US" sz="751" dirty="0">
                <a:hlinkClick r:id="rId5"/>
              </a:rPr>
              <a:t>https://kresserinstitute.com/adapt-health-coach-training-program/</a:t>
            </a:r>
            <a:r>
              <a:rPr lang="en-US" sz="751" dirty="0"/>
              <a:t> </a:t>
            </a:r>
          </a:p>
        </p:txBody>
      </p:sp>
    </p:spTree>
    <p:extLst>
      <p:ext uri="{BB962C8B-B14F-4D97-AF65-F5344CB8AC3E}">
        <p14:creationId xmlns:p14="http://schemas.microsoft.com/office/powerpoint/2010/main" val="309167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3EF396-C137-48C6-8217-8C5AB9B4CC7C}"/>
              </a:ext>
            </a:extLst>
          </p:cNvPr>
          <p:cNvSpPr>
            <a:spLocks noGrp="1"/>
          </p:cNvSpPr>
          <p:nvPr>
            <p:ph type="body" sz="half" idx="2"/>
          </p:nvPr>
        </p:nvSpPr>
        <p:spPr>
          <a:xfrm>
            <a:off x="8523746" y="547202"/>
            <a:ext cx="2831747" cy="4583184"/>
          </a:xfrm>
        </p:spPr>
        <p:txBody>
          <a:bodyPr>
            <a:noAutofit/>
          </a:bodyPr>
          <a:lstStyle/>
          <a:p>
            <a:pPr marL="214307" indent="-214307">
              <a:buClr>
                <a:schemeClr val="bg1"/>
              </a:buClr>
              <a:buFont typeface="Arial" panose="020B0604020202020204" pitchFamily="34" charset="0"/>
              <a:buChar char="•"/>
            </a:pPr>
            <a:r>
              <a:rPr lang="en-US" sz="1800" dirty="0"/>
              <a:t>Getting ready to change</a:t>
            </a:r>
          </a:p>
          <a:p>
            <a:pPr marL="214307" indent="-214307">
              <a:buClr>
                <a:schemeClr val="bg1"/>
              </a:buClr>
              <a:buFont typeface="Arial" panose="020B0604020202020204" pitchFamily="34" charset="0"/>
              <a:buChar char="•"/>
            </a:pPr>
            <a:r>
              <a:rPr lang="en-US" sz="1800" dirty="0"/>
              <a:t>Showing interest in a topic and thinking about changing in the next 6 months</a:t>
            </a:r>
          </a:p>
          <a:p>
            <a:pPr marL="214307" indent="-214307">
              <a:buClr>
                <a:schemeClr val="bg1"/>
              </a:buClr>
              <a:buFont typeface="Arial" panose="020B0604020202020204" pitchFamily="34" charset="0"/>
              <a:buChar char="•"/>
            </a:pPr>
            <a:r>
              <a:rPr lang="en-US" sz="1800" dirty="0"/>
              <a:t>Pros = Cons</a:t>
            </a:r>
          </a:p>
          <a:p>
            <a:pPr marL="214307" indent="-214307">
              <a:buClr>
                <a:schemeClr val="bg1"/>
              </a:buClr>
              <a:buFont typeface="Arial" panose="020B0604020202020204" pitchFamily="34" charset="0"/>
              <a:buChar char="•"/>
            </a:pPr>
            <a:r>
              <a:rPr lang="en-US" sz="1800" dirty="0"/>
              <a:t>Ambivalent</a:t>
            </a:r>
          </a:p>
          <a:p>
            <a:pPr marL="214307" indent="-214307">
              <a:buClr>
                <a:schemeClr val="bg1"/>
              </a:buClr>
              <a:buFont typeface="Arial" panose="020B0604020202020204" pitchFamily="34" charset="0"/>
              <a:buChar char="•"/>
            </a:pPr>
            <a:r>
              <a:rPr lang="en-US" sz="1800" dirty="0"/>
              <a:t>Lack commitment</a:t>
            </a:r>
          </a:p>
          <a:p>
            <a:pPr marL="214307" indent="-214307">
              <a:buClr>
                <a:schemeClr val="bg1"/>
              </a:buClr>
              <a:buFont typeface="Arial" panose="020B0604020202020204" pitchFamily="34" charset="0"/>
              <a:buChar char="•"/>
            </a:pPr>
            <a:r>
              <a:rPr lang="en-US" sz="1800" dirty="0"/>
              <a:t>Lack confidence</a:t>
            </a:r>
          </a:p>
          <a:p>
            <a:pPr marL="214307" indent="-214307">
              <a:buClr>
                <a:schemeClr val="bg1"/>
              </a:buClr>
              <a:buFont typeface="Arial" panose="020B0604020202020204" pitchFamily="34" charset="0"/>
              <a:buChar char="•"/>
            </a:pPr>
            <a:r>
              <a:rPr lang="en-US" sz="1800" dirty="0"/>
              <a:t>“Chronic” contemplation</a:t>
            </a:r>
          </a:p>
          <a:p>
            <a:pPr marL="214307" indent="-214307">
              <a:buClr>
                <a:schemeClr val="bg1"/>
              </a:buClr>
              <a:buFont typeface="Arial" panose="020B0604020202020204" pitchFamily="34" charset="0"/>
              <a:buChar char="•"/>
            </a:pPr>
            <a:r>
              <a:rPr lang="en-US" sz="1800" dirty="0"/>
              <a:t>From 10% to 50% of population at risk</a:t>
            </a:r>
          </a:p>
        </p:txBody>
      </p:sp>
      <p:pic>
        <p:nvPicPr>
          <p:cNvPr id="10" name="Picture 9" descr="A drawing of a person&#10;&#10;Description automatically generated">
            <a:extLst>
              <a:ext uri="{FF2B5EF4-FFF2-40B4-BE49-F238E27FC236}">
                <a16:creationId xmlns:a16="http://schemas.microsoft.com/office/drawing/2014/main" id="{2A781B49-D535-4389-A98F-68A4EE0EE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699" y="2271990"/>
            <a:ext cx="2541231" cy="2250533"/>
          </a:xfrm>
          <a:prstGeom prst="rect">
            <a:avLst/>
          </a:prstGeom>
        </p:spPr>
      </p:pic>
      <p:pic>
        <p:nvPicPr>
          <p:cNvPr id="23" name="Picture 22">
            <a:extLst>
              <a:ext uri="{FF2B5EF4-FFF2-40B4-BE49-F238E27FC236}">
                <a16:creationId xmlns:a16="http://schemas.microsoft.com/office/drawing/2014/main" id="{654D022B-50EE-4489-B8B8-D01234C7162A}"/>
              </a:ext>
            </a:extLst>
          </p:cNvPr>
          <p:cNvPicPr>
            <a:picLocks noChangeAspect="1"/>
          </p:cNvPicPr>
          <p:nvPr/>
        </p:nvPicPr>
        <p:blipFill>
          <a:blip r:embed="rId4"/>
          <a:stretch>
            <a:fillRect/>
          </a:stretch>
        </p:blipFill>
        <p:spPr>
          <a:xfrm>
            <a:off x="2536041" y="1837347"/>
            <a:ext cx="3464708" cy="2831373"/>
          </a:xfrm>
          <a:prstGeom prst="rect">
            <a:avLst/>
          </a:prstGeom>
        </p:spPr>
      </p:pic>
      <p:sp>
        <p:nvSpPr>
          <p:cNvPr id="31" name="TextBox 30">
            <a:extLst>
              <a:ext uri="{FF2B5EF4-FFF2-40B4-BE49-F238E27FC236}">
                <a16:creationId xmlns:a16="http://schemas.microsoft.com/office/drawing/2014/main" id="{ACBC981F-9D2C-4D15-BC24-FE8D135795E5}"/>
              </a:ext>
            </a:extLst>
          </p:cNvPr>
          <p:cNvSpPr txBox="1"/>
          <p:nvPr/>
        </p:nvSpPr>
        <p:spPr>
          <a:xfrm>
            <a:off x="2961731" y="1420182"/>
            <a:ext cx="2701887" cy="461665"/>
          </a:xfrm>
          <a:prstGeom prst="rect">
            <a:avLst/>
          </a:prstGeom>
          <a:noFill/>
        </p:spPr>
        <p:txBody>
          <a:bodyPr wrap="square" rtlCol="0">
            <a:spAutoFit/>
          </a:bodyPr>
          <a:lstStyle/>
          <a:p>
            <a:pPr algn="ctr"/>
            <a:r>
              <a:rPr lang="en-US" sz="2400" b="1" dirty="0">
                <a:solidFill>
                  <a:schemeClr val="accent4">
                    <a:lumMod val="50000"/>
                  </a:schemeClr>
                </a:solidFill>
                <a:latin typeface="Oswald Regular" panose="02000503000000000000" pitchFamily="2" charset="0"/>
              </a:rPr>
              <a:t>Contemplation</a:t>
            </a:r>
          </a:p>
        </p:txBody>
      </p:sp>
      <p:sp>
        <p:nvSpPr>
          <p:cNvPr id="40" name="TextBox 39">
            <a:extLst>
              <a:ext uri="{FF2B5EF4-FFF2-40B4-BE49-F238E27FC236}">
                <a16:creationId xmlns:a16="http://schemas.microsoft.com/office/drawing/2014/main" id="{73213C39-2055-40A0-8008-11C5429524ED}"/>
              </a:ext>
            </a:extLst>
          </p:cNvPr>
          <p:cNvSpPr txBox="1"/>
          <p:nvPr/>
        </p:nvSpPr>
        <p:spPr>
          <a:xfrm>
            <a:off x="2873313" y="4668721"/>
            <a:ext cx="2728004" cy="461665"/>
          </a:xfrm>
          <a:prstGeom prst="rect">
            <a:avLst/>
          </a:prstGeom>
          <a:noFill/>
        </p:spPr>
        <p:txBody>
          <a:bodyPr wrap="square" rtlCol="0">
            <a:spAutoFit/>
          </a:bodyPr>
          <a:lstStyle/>
          <a:p>
            <a:pPr algn="ctr"/>
            <a:r>
              <a:rPr lang="en-US" sz="2400" dirty="0">
                <a:solidFill>
                  <a:schemeClr val="accent4">
                    <a:lumMod val="50000"/>
                  </a:schemeClr>
                </a:solidFill>
                <a:latin typeface="Oswald Light" pitchFamily="2" charset="0"/>
              </a:rPr>
              <a:t>Getting Ready </a:t>
            </a:r>
          </a:p>
        </p:txBody>
      </p:sp>
      <p:sp>
        <p:nvSpPr>
          <p:cNvPr id="8" name="TextBox 7">
            <a:extLst>
              <a:ext uri="{FF2B5EF4-FFF2-40B4-BE49-F238E27FC236}">
                <a16:creationId xmlns:a16="http://schemas.microsoft.com/office/drawing/2014/main" id="{CC5D7861-121C-4E37-8C69-01AD1ACDD1AD}"/>
              </a:ext>
            </a:extLst>
          </p:cNvPr>
          <p:cNvSpPr txBox="1"/>
          <p:nvPr/>
        </p:nvSpPr>
        <p:spPr>
          <a:xfrm>
            <a:off x="1606641" y="6233117"/>
            <a:ext cx="5683497" cy="323422"/>
          </a:xfrm>
          <a:prstGeom prst="rect">
            <a:avLst/>
          </a:prstGeom>
          <a:noFill/>
        </p:spPr>
        <p:txBody>
          <a:bodyPr wrap="square" rtlCol="0">
            <a:spAutoFit/>
          </a:bodyPr>
          <a:lstStyle/>
          <a:p>
            <a:r>
              <a:rPr lang="en-US" sz="751" dirty="0"/>
              <a:t>Evers, Kerry. Lesson on Transtheoretical Model of Change. Health Coach Training Certification Program. 4 April 2020 – 7 May, 2021, </a:t>
            </a:r>
            <a:r>
              <a:rPr lang="en-US" sz="751" dirty="0">
                <a:hlinkClick r:id="rId5"/>
              </a:rPr>
              <a:t>https://kresserinstitute.com/adapt-health-coach-training-program/</a:t>
            </a:r>
            <a:r>
              <a:rPr lang="en-US" sz="751" dirty="0"/>
              <a:t> </a:t>
            </a:r>
          </a:p>
        </p:txBody>
      </p:sp>
    </p:spTree>
    <p:extLst>
      <p:ext uri="{BB962C8B-B14F-4D97-AF65-F5344CB8AC3E}">
        <p14:creationId xmlns:p14="http://schemas.microsoft.com/office/powerpoint/2010/main" val="254564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latin typeface="+mj-lt"/>
              </a:rPr>
              <a:t>0</a:t>
            </a:r>
            <a:fld id="{F470E458-E7C2-4395-B75D-476A174CEE45}" type="slidenum">
              <a:rPr lang="en-US" smtClean="0">
                <a:solidFill>
                  <a:srgbClr val="FFFFFF"/>
                </a:solidFill>
                <a:latin typeface="+mj-lt"/>
              </a:rPr>
              <a:pPr/>
              <a:t>2</a:t>
            </a:fld>
            <a:endParaRPr lang="en-US" dirty="0">
              <a:solidFill>
                <a:srgbClr val="FFFFFF"/>
              </a:solidFill>
              <a:latin typeface="+mj-lt"/>
            </a:endParaRPr>
          </a:p>
        </p:txBody>
      </p:sp>
      <p:sp>
        <p:nvSpPr>
          <p:cNvPr id="17" name="Meet The Pensionmark Team">
            <a:extLst>
              <a:ext uri="{FF2B5EF4-FFF2-40B4-BE49-F238E27FC236}">
                <a16:creationId xmlns:a16="http://schemas.microsoft.com/office/drawing/2014/main" id="{851C3B29-35A5-23B6-5BC4-8905FAE1AB0D}"/>
              </a:ext>
            </a:extLst>
          </p:cNvPr>
          <p:cNvSpPr txBox="1"/>
          <p:nvPr/>
        </p:nvSpPr>
        <p:spPr>
          <a:xfrm>
            <a:off x="189288" y="200115"/>
            <a:ext cx="11813423" cy="100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99" tIns="121899" rIns="121899" bIns="121899" anchor="b">
            <a:normAutofit/>
          </a:bodyPr>
          <a:lstStyle>
            <a:lvl1pPr algn="ctr">
              <a:defRPr sz="2400">
                <a:solidFill>
                  <a:srgbClr val="FFFFFF"/>
                </a:solidFill>
                <a:latin typeface="Oswald"/>
                <a:ea typeface="Oswald"/>
                <a:cs typeface="Oswald"/>
                <a:sym typeface="Oswald"/>
              </a:defRPr>
            </a:lvl1pPr>
          </a:lstStyle>
          <a:p>
            <a:pPr>
              <a:defRPr/>
            </a:pPr>
            <a:r>
              <a:rPr lang="en-US" sz="4400" b="1" dirty="0">
                <a:solidFill>
                  <a:srgbClr val="003976"/>
                </a:solidFill>
                <a:latin typeface="+mj-lt"/>
              </a:rPr>
              <a:t>Retirement Plan Specialists</a:t>
            </a:r>
          </a:p>
        </p:txBody>
      </p:sp>
      <p:sp>
        <p:nvSpPr>
          <p:cNvPr id="18" name="Text Placeholder 6">
            <a:extLst>
              <a:ext uri="{FF2B5EF4-FFF2-40B4-BE49-F238E27FC236}">
                <a16:creationId xmlns:a16="http://schemas.microsoft.com/office/drawing/2014/main" id="{3D513649-C8CF-339D-7A00-253BE3DD33A4}"/>
              </a:ext>
            </a:extLst>
          </p:cNvPr>
          <p:cNvSpPr txBox="1"/>
          <p:nvPr/>
        </p:nvSpPr>
        <p:spPr>
          <a:xfrm>
            <a:off x="8915771" y="3675729"/>
            <a:ext cx="2351005" cy="100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gn="ctr" defTabSz="1358397">
              <a:lnSpc>
                <a:spcPts val="1600"/>
              </a:lnSpc>
              <a:spcAft>
                <a:spcPts val="600"/>
              </a:spcAft>
              <a:defRPr sz="900" b="1">
                <a:solidFill>
                  <a:srgbClr val="2961A7"/>
                </a:solidFill>
                <a:latin typeface="Oswald Regular"/>
                <a:ea typeface="Oswald Regular"/>
                <a:cs typeface="Oswald Regular"/>
                <a:sym typeface="Oswald Regular"/>
              </a:defRPr>
            </a:pPr>
            <a:r>
              <a:rPr lang="en-US" sz="1600" b="1" dirty="0">
                <a:solidFill>
                  <a:srgbClr val="003976"/>
                </a:solidFill>
                <a:latin typeface="+mj-lt"/>
                <a:ea typeface="Oswald Regular"/>
                <a:cs typeface="Oswald Regular"/>
                <a:sym typeface="Oswald Regular"/>
              </a:rPr>
              <a:t>Locations</a:t>
            </a:r>
            <a:endParaRPr sz="1600" b="1" dirty="0">
              <a:solidFill>
                <a:srgbClr val="003976"/>
              </a:solidFill>
              <a:latin typeface="+mj-lt"/>
              <a:ea typeface="Oswald Regular"/>
              <a:cs typeface="Oswald Regular"/>
              <a:sym typeface="Oswald Regular"/>
            </a:endParaRPr>
          </a:p>
          <a:p>
            <a:pPr algn="ctr" defTabSz="1358397">
              <a:lnSpc>
                <a:spcPts val="1600"/>
              </a:lnSpc>
              <a:defRPr sz="900">
                <a:solidFill>
                  <a:srgbClr val="2961A7"/>
                </a:solidFill>
                <a:latin typeface="Oswald Regular"/>
                <a:ea typeface="Oswald Regular"/>
                <a:cs typeface="Oswald Regular"/>
                <a:sym typeface="Oswald Regular"/>
              </a:defRPr>
            </a:pPr>
            <a:r>
              <a:rPr lang="en-US" sz="1200" dirty="0">
                <a:solidFill>
                  <a:srgbClr val="003976"/>
                </a:solidFill>
                <a:latin typeface="+mj-lt"/>
                <a:ea typeface="Oswald Regular"/>
                <a:cs typeface="Oswald Regular"/>
                <a:sym typeface="Oswald Regular"/>
              </a:rPr>
              <a:t>As of 12/31/2021</a:t>
            </a:r>
            <a:endParaRPr sz="1200" dirty="0">
              <a:solidFill>
                <a:srgbClr val="003976"/>
              </a:solidFill>
              <a:latin typeface="+mj-lt"/>
              <a:ea typeface="Oswald Regular"/>
              <a:cs typeface="Oswald Regular"/>
              <a:sym typeface="Oswald Regular"/>
            </a:endParaRPr>
          </a:p>
        </p:txBody>
      </p:sp>
      <p:sp>
        <p:nvSpPr>
          <p:cNvPr id="27" name="Text Placeholder 6">
            <a:extLst>
              <a:ext uri="{FF2B5EF4-FFF2-40B4-BE49-F238E27FC236}">
                <a16:creationId xmlns:a16="http://schemas.microsoft.com/office/drawing/2014/main" id="{4CB5C0F3-FFE4-ED1A-0DCF-CC899490A4F3}"/>
              </a:ext>
            </a:extLst>
          </p:cNvPr>
          <p:cNvSpPr txBox="1"/>
          <p:nvPr/>
        </p:nvSpPr>
        <p:spPr>
          <a:xfrm>
            <a:off x="6247861" y="3675728"/>
            <a:ext cx="2351005" cy="100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gn="ctr" defTabSz="1358397">
              <a:lnSpc>
                <a:spcPts val="1600"/>
              </a:lnSpc>
              <a:spcAft>
                <a:spcPts val="600"/>
              </a:spcAft>
              <a:defRPr sz="900" b="1">
                <a:solidFill>
                  <a:srgbClr val="2961A7"/>
                </a:solidFill>
                <a:latin typeface="Oswald Regular"/>
                <a:ea typeface="Oswald Regular"/>
                <a:cs typeface="Oswald Regular"/>
                <a:sym typeface="Oswald Regular"/>
              </a:defRPr>
            </a:pPr>
            <a:r>
              <a:rPr lang="en-US" sz="1600" b="1" dirty="0">
                <a:solidFill>
                  <a:srgbClr val="003976"/>
                </a:solidFill>
                <a:latin typeface="+mj-lt"/>
                <a:ea typeface="Oswald Regular"/>
                <a:cs typeface="Oswald Regular"/>
                <a:sym typeface="Oswald Regular"/>
              </a:rPr>
              <a:t>Team Members</a:t>
            </a:r>
            <a:endParaRPr sz="1600" b="1" dirty="0">
              <a:solidFill>
                <a:srgbClr val="003976"/>
              </a:solidFill>
              <a:latin typeface="+mj-lt"/>
              <a:ea typeface="Oswald Regular"/>
              <a:cs typeface="Oswald Regular"/>
              <a:sym typeface="Oswald Regular"/>
            </a:endParaRPr>
          </a:p>
          <a:p>
            <a:pPr algn="ctr" defTabSz="1358397">
              <a:lnSpc>
                <a:spcPts val="1600"/>
              </a:lnSpc>
              <a:defRPr sz="900">
                <a:solidFill>
                  <a:srgbClr val="2961A7"/>
                </a:solidFill>
                <a:latin typeface="Oswald Regular"/>
                <a:ea typeface="Oswald Regular"/>
                <a:cs typeface="Oswald Regular"/>
                <a:sym typeface="Oswald Regular"/>
              </a:defRPr>
            </a:pPr>
            <a:r>
              <a:rPr lang="en-US" sz="1200" dirty="0">
                <a:solidFill>
                  <a:srgbClr val="003976"/>
                </a:solidFill>
                <a:latin typeface="+mj-lt"/>
                <a:ea typeface="Oswald Regular"/>
                <a:cs typeface="Oswald Regular"/>
                <a:sym typeface="Oswald Regular"/>
              </a:rPr>
              <a:t>As of 12/31/2021</a:t>
            </a:r>
            <a:endParaRPr sz="1200" dirty="0">
              <a:solidFill>
                <a:srgbClr val="003976"/>
              </a:solidFill>
              <a:latin typeface="+mj-lt"/>
              <a:ea typeface="Oswald Regular"/>
              <a:cs typeface="Oswald Regular"/>
              <a:sym typeface="Oswald Regular"/>
            </a:endParaRPr>
          </a:p>
        </p:txBody>
      </p:sp>
      <p:sp>
        <p:nvSpPr>
          <p:cNvPr id="28" name="Text Placeholder 6">
            <a:extLst>
              <a:ext uri="{FF2B5EF4-FFF2-40B4-BE49-F238E27FC236}">
                <a16:creationId xmlns:a16="http://schemas.microsoft.com/office/drawing/2014/main" id="{64BBDD1D-CC44-C4AC-25B1-BECAEEA10D29}"/>
              </a:ext>
            </a:extLst>
          </p:cNvPr>
          <p:cNvSpPr txBox="1"/>
          <p:nvPr/>
        </p:nvSpPr>
        <p:spPr>
          <a:xfrm>
            <a:off x="3456078" y="3676108"/>
            <a:ext cx="2351005" cy="100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gn="ctr" defTabSz="1358397">
              <a:lnSpc>
                <a:spcPts val="1600"/>
              </a:lnSpc>
              <a:spcAft>
                <a:spcPts val="600"/>
              </a:spcAft>
              <a:defRPr sz="900" b="1">
                <a:solidFill>
                  <a:srgbClr val="2961A7"/>
                </a:solidFill>
                <a:latin typeface="Oswald Regular"/>
                <a:ea typeface="Oswald Regular"/>
                <a:cs typeface="Oswald Regular"/>
                <a:sym typeface="Oswald Regular"/>
              </a:defRPr>
            </a:pPr>
            <a:r>
              <a:rPr lang="en-US" sz="1600" b="1" dirty="0">
                <a:solidFill>
                  <a:srgbClr val="003976"/>
                </a:solidFill>
                <a:latin typeface="+mj-lt"/>
                <a:ea typeface="Oswald Regular"/>
                <a:cs typeface="Oswald Regular"/>
                <a:sym typeface="Oswald Regular"/>
              </a:rPr>
              <a:t>Assets Supported*</a:t>
            </a:r>
            <a:endParaRPr sz="1600" b="1" dirty="0">
              <a:solidFill>
                <a:srgbClr val="003976"/>
              </a:solidFill>
              <a:latin typeface="+mj-lt"/>
              <a:ea typeface="Oswald Regular"/>
              <a:cs typeface="Oswald Regular"/>
              <a:sym typeface="Oswald Regular"/>
            </a:endParaRPr>
          </a:p>
          <a:p>
            <a:pPr algn="ctr" defTabSz="1358397">
              <a:lnSpc>
                <a:spcPts val="1600"/>
              </a:lnSpc>
              <a:defRPr sz="900">
                <a:solidFill>
                  <a:srgbClr val="2961A7"/>
                </a:solidFill>
                <a:latin typeface="Oswald Regular"/>
                <a:ea typeface="Oswald Regular"/>
                <a:cs typeface="Oswald Regular"/>
                <a:sym typeface="Oswald Regular"/>
              </a:defRPr>
            </a:pPr>
            <a:r>
              <a:rPr lang="en-US" sz="1200" dirty="0">
                <a:solidFill>
                  <a:srgbClr val="003976"/>
                </a:solidFill>
                <a:latin typeface="+mj-lt"/>
                <a:ea typeface="Oswald Regular"/>
                <a:cs typeface="Oswald Regular"/>
                <a:sym typeface="Oswald Regular"/>
              </a:rPr>
              <a:t>As of 12/31/2021</a:t>
            </a:r>
            <a:endParaRPr sz="1200" dirty="0">
              <a:solidFill>
                <a:srgbClr val="003976"/>
              </a:solidFill>
              <a:latin typeface="+mj-lt"/>
              <a:ea typeface="Oswald Regular"/>
              <a:cs typeface="Oswald Regular"/>
              <a:sym typeface="Oswald Regular"/>
            </a:endParaRPr>
          </a:p>
        </p:txBody>
      </p:sp>
      <p:sp>
        <p:nvSpPr>
          <p:cNvPr id="29" name="Text Placeholder 6">
            <a:extLst>
              <a:ext uri="{FF2B5EF4-FFF2-40B4-BE49-F238E27FC236}">
                <a16:creationId xmlns:a16="http://schemas.microsoft.com/office/drawing/2014/main" id="{2840CAC9-53E9-DE4A-4B40-C0C424E987AB}"/>
              </a:ext>
            </a:extLst>
          </p:cNvPr>
          <p:cNvSpPr txBox="1"/>
          <p:nvPr/>
        </p:nvSpPr>
        <p:spPr>
          <a:xfrm>
            <a:off x="809887" y="3670701"/>
            <a:ext cx="2351005" cy="100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gn="ctr" defTabSz="1358397">
              <a:lnSpc>
                <a:spcPts val="1600"/>
              </a:lnSpc>
              <a:spcAft>
                <a:spcPts val="600"/>
              </a:spcAft>
              <a:defRPr sz="900" b="1">
                <a:solidFill>
                  <a:srgbClr val="2961A7"/>
                </a:solidFill>
                <a:latin typeface="Oswald Regular"/>
                <a:ea typeface="Oswald Regular"/>
                <a:cs typeface="Oswald Regular"/>
                <a:sym typeface="Oswald Regular"/>
              </a:defRPr>
            </a:pPr>
            <a:r>
              <a:rPr lang="en-US" sz="1600" b="1" dirty="0">
                <a:solidFill>
                  <a:srgbClr val="003976"/>
                </a:solidFill>
                <a:latin typeface="+mj-lt"/>
                <a:ea typeface="Oswald Regular"/>
                <a:cs typeface="Oswald Regular"/>
                <a:sym typeface="Oswald Regular"/>
              </a:rPr>
              <a:t>Retirement Plans</a:t>
            </a:r>
            <a:endParaRPr sz="1600" b="1" dirty="0">
              <a:solidFill>
                <a:srgbClr val="003976"/>
              </a:solidFill>
              <a:latin typeface="+mj-lt"/>
              <a:ea typeface="Oswald Regular"/>
              <a:cs typeface="Oswald Regular"/>
              <a:sym typeface="Oswald Regular"/>
            </a:endParaRPr>
          </a:p>
          <a:p>
            <a:pPr algn="ctr" defTabSz="1358397">
              <a:lnSpc>
                <a:spcPts val="1600"/>
              </a:lnSpc>
              <a:defRPr sz="900">
                <a:solidFill>
                  <a:srgbClr val="2961A7"/>
                </a:solidFill>
                <a:latin typeface="Oswald Regular"/>
                <a:ea typeface="Oswald Regular"/>
                <a:cs typeface="Oswald Regular"/>
                <a:sym typeface="Oswald Regular"/>
              </a:defRPr>
            </a:pPr>
            <a:r>
              <a:rPr lang="en-US" sz="1200" dirty="0">
                <a:solidFill>
                  <a:srgbClr val="003976"/>
                </a:solidFill>
                <a:latin typeface="+mj-lt"/>
                <a:ea typeface="Oswald Regular"/>
                <a:cs typeface="Oswald Regular"/>
                <a:sym typeface="Oswald Regular"/>
              </a:rPr>
              <a:t>As of 12/31/2021</a:t>
            </a:r>
            <a:endParaRPr sz="1200" dirty="0">
              <a:solidFill>
                <a:srgbClr val="003976"/>
              </a:solidFill>
              <a:latin typeface="+mj-lt"/>
              <a:ea typeface="Oswald Regular"/>
              <a:cs typeface="Oswald Regular"/>
              <a:sym typeface="Oswald Regular"/>
            </a:endParaRPr>
          </a:p>
        </p:txBody>
      </p:sp>
      <p:sp>
        <p:nvSpPr>
          <p:cNvPr id="30" name="TextBox 29">
            <a:extLst>
              <a:ext uri="{FF2B5EF4-FFF2-40B4-BE49-F238E27FC236}">
                <a16:creationId xmlns:a16="http://schemas.microsoft.com/office/drawing/2014/main" id="{F54B2709-69CD-8A44-10F8-477C662D74E3}"/>
              </a:ext>
            </a:extLst>
          </p:cNvPr>
          <p:cNvSpPr txBox="1"/>
          <p:nvPr/>
        </p:nvSpPr>
        <p:spPr>
          <a:xfrm>
            <a:off x="847750" y="4438997"/>
            <a:ext cx="10800222" cy="1702197"/>
          </a:xfrm>
          <a:prstGeom prst="rect">
            <a:avLst/>
          </a:prstGeom>
          <a:noFill/>
          <a:ln w="12700" cap="flat">
            <a:noFill/>
            <a:miter lim="400000"/>
          </a:ln>
          <a:effectLst/>
          <a:sp3d/>
        </p:spPr>
        <p:txBody>
          <a:bodyPr wrap="square">
            <a:spAutoFit/>
          </a:bodyPr>
          <a:lstStyle/>
          <a:p>
            <a:pPr marL="0" marR="0" lvl="0" indent="0" algn="ctr" defTabSz="1005840" eaLnBrk="1" fontAlgn="auto" latinLnBrk="0" hangingPunct="1">
              <a:lnSpc>
                <a:spcPct val="110000"/>
              </a:lnSpc>
              <a:spcBef>
                <a:spcPts val="0"/>
              </a:spcBef>
              <a:spcAft>
                <a:spcPts val="0"/>
              </a:spcAft>
              <a:buClrTx/>
              <a:buSzTx/>
              <a:buFont typeface="Arial" pitchFamily="34" charset="0"/>
              <a:buNone/>
              <a:tabLst/>
              <a:defRPr/>
            </a:pPr>
            <a:r>
              <a:rPr kumimoji="0" lang="en-US" sz="2400" b="0" i="0" u="none" strike="noStrike" kern="0" cap="none" spc="0" normalizeH="0" baseline="0" noProof="0" dirty="0">
                <a:ln>
                  <a:noFill/>
                </a:ln>
                <a:solidFill>
                  <a:srgbClr val="003976"/>
                </a:solidFill>
                <a:effectLst/>
                <a:uLnTx/>
                <a:uFillTx/>
                <a:latin typeface="+mj-lt"/>
                <a:cs typeface="Arial"/>
                <a:sym typeface="Lato Light"/>
              </a:rPr>
              <a:t>A boutique experience with the strength and resources of a national firm.</a:t>
            </a:r>
          </a:p>
          <a:p>
            <a:pPr marL="0" marR="0" lvl="0" indent="0" algn="ctr" defTabSz="1005840" eaLnBrk="1" fontAlgn="auto" latinLnBrk="0" hangingPunct="1">
              <a:lnSpc>
                <a:spcPct val="110000"/>
              </a:lnSpc>
              <a:spcBef>
                <a:spcPts val="0"/>
              </a:spcBef>
              <a:spcAft>
                <a:spcPts val="0"/>
              </a:spcAft>
              <a:buClrTx/>
              <a:buSzTx/>
              <a:buFont typeface="Arial" pitchFamily="34" charset="0"/>
              <a:buNone/>
              <a:tabLst/>
              <a:defRPr/>
            </a:pPr>
            <a:endParaRPr kumimoji="0" lang="en-US" sz="2400" b="0" i="0" u="none" strike="noStrike" kern="0" cap="none" spc="0" normalizeH="0" baseline="0" noProof="0" dirty="0">
              <a:ln>
                <a:noFill/>
              </a:ln>
              <a:solidFill>
                <a:srgbClr val="2961A7"/>
              </a:solidFill>
              <a:effectLst/>
              <a:uLnTx/>
              <a:uFillTx/>
              <a:latin typeface="+mj-lt"/>
              <a:cs typeface="Arial"/>
              <a:sym typeface="Lato Light"/>
            </a:endParaRPr>
          </a:p>
          <a:p>
            <a:pPr marL="0" marR="0" lvl="0" indent="0" algn="ctr" defTabSz="1005840" eaLnBrk="1" fontAlgn="auto" latinLnBrk="0" hangingPunct="1">
              <a:lnSpc>
                <a:spcPct val="110000"/>
              </a:lnSpc>
              <a:spcBef>
                <a:spcPts val="0"/>
              </a:spcBef>
              <a:spcAft>
                <a:spcPts val="0"/>
              </a:spcAft>
              <a:buClrTx/>
              <a:buSzTx/>
              <a:buFont typeface="Arial" pitchFamily="34" charset="0"/>
              <a:buNone/>
              <a:tabLst/>
              <a:defRPr/>
            </a:pPr>
            <a:r>
              <a:rPr kumimoji="0" lang="en-US" sz="2400" b="0" i="0" u="none" strike="noStrike" kern="0" cap="none" spc="0" normalizeH="0" baseline="0" noProof="0" dirty="0">
                <a:ln>
                  <a:noFill/>
                </a:ln>
                <a:solidFill>
                  <a:srgbClr val="60370F"/>
                </a:solidFill>
                <a:effectLst/>
                <a:uLnTx/>
                <a:uFillTx/>
                <a:latin typeface="+mj-lt"/>
                <a:cs typeface="Arial"/>
                <a:sym typeface="Lato Light"/>
              </a:rPr>
              <a:t>With Pensionmark you get the best of both worlds, working with an experienced independent advisor backed by a network of support specialists.</a:t>
            </a:r>
          </a:p>
        </p:txBody>
      </p:sp>
      <p:sp>
        <p:nvSpPr>
          <p:cNvPr id="32" name="Oval 31">
            <a:extLst>
              <a:ext uri="{FF2B5EF4-FFF2-40B4-BE49-F238E27FC236}">
                <a16:creationId xmlns:a16="http://schemas.microsoft.com/office/drawing/2014/main" id="{0856EF2B-5506-8087-54B2-2D0FB87693AB}"/>
              </a:ext>
            </a:extLst>
          </p:cNvPr>
          <p:cNvSpPr/>
          <p:nvPr/>
        </p:nvSpPr>
        <p:spPr>
          <a:xfrm>
            <a:off x="1193742" y="1888522"/>
            <a:ext cx="1563624" cy="1563624"/>
          </a:xfrm>
          <a:prstGeom prst="ellips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33" name="TextBox 32">
            <a:extLst>
              <a:ext uri="{FF2B5EF4-FFF2-40B4-BE49-F238E27FC236}">
                <a16:creationId xmlns:a16="http://schemas.microsoft.com/office/drawing/2014/main" id="{E4D6B901-A4A8-8108-E24C-19EC4E5B81B8}"/>
              </a:ext>
            </a:extLst>
          </p:cNvPr>
          <p:cNvSpPr txBox="1"/>
          <p:nvPr/>
        </p:nvSpPr>
        <p:spPr>
          <a:xfrm>
            <a:off x="1263396" y="2376658"/>
            <a:ext cx="1472254"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kern="0" dirty="0">
                <a:solidFill>
                  <a:srgbClr val="9D0000"/>
                </a:solidFill>
                <a:latin typeface="+mj-lt"/>
                <a:cs typeface="Arial"/>
                <a:sym typeface="Oswald Regular"/>
              </a:rPr>
              <a:t>5</a:t>
            </a:r>
            <a:r>
              <a:rPr kumimoji="0" lang="en-US" sz="4000" b="1" i="0" u="none" strike="noStrike" kern="0" cap="none" spc="0" normalizeH="0" baseline="0" noProof="0" dirty="0">
                <a:ln>
                  <a:noFill/>
                </a:ln>
                <a:solidFill>
                  <a:srgbClr val="9D0000"/>
                </a:solidFill>
                <a:effectLst/>
                <a:uLnTx/>
                <a:uFillTx/>
                <a:latin typeface="+mj-lt"/>
                <a:cs typeface="Arial"/>
                <a:sym typeface="Oswald Regular"/>
              </a:rPr>
              <a:t>000</a:t>
            </a:r>
            <a:r>
              <a:rPr kumimoji="0" lang="en-US" sz="4000" b="1" i="0" u="none" strike="noStrike" kern="0" cap="none" spc="0" normalizeH="0" baseline="0" noProof="0" dirty="0">
                <a:ln>
                  <a:noFill/>
                </a:ln>
                <a:solidFill>
                  <a:srgbClr val="9D0000"/>
                </a:solidFill>
                <a:effectLst/>
                <a:uLnTx/>
                <a:uFillTx/>
                <a:latin typeface="Oswald Regular"/>
                <a:cs typeface="Arial"/>
                <a:sym typeface="Oswald Regular"/>
              </a:rPr>
              <a:t>+</a:t>
            </a:r>
            <a:endParaRPr kumimoji="0" lang="en-US" sz="400" b="1" i="0" u="none" strike="noStrike" kern="1200" cap="none" spc="0" normalizeH="0" baseline="0" noProof="0" dirty="0">
              <a:ln>
                <a:noFill/>
              </a:ln>
              <a:solidFill>
                <a:srgbClr val="9D0000"/>
              </a:solidFill>
              <a:effectLst/>
              <a:uLnTx/>
              <a:uFillTx/>
              <a:latin typeface="Arial"/>
              <a:cs typeface="Arial"/>
            </a:endParaRPr>
          </a:p>
        </p:txBody>
      </p:sp>
      <p:sp>
        <p:nvSpPr>
          <p:cNvPr id="34" name="Oval 33">
            <a:extLst>
              <a:ext uri="{FF2B5EF4-FFF2-40B4-BE49-F238E27FC236}">
                <a16:creationId xmlns:a16="http://schemas.microsoft.com/office/drawing/2014/main" id="{C76E014B-1109-2734-45D7-0571B212112D}"/>
              </a:ext>
            </a:extLst>
          </p:cNvPr>
          <p:cNvSpPr/>
          <p:nvPr/>
        </p:nvSpPr>
        <p:spPr>
          <a:xfrm>
            <a:off x="3839936" y="1909287"/>
            <a:ext cx="1563624" cy="1563624"/>
          </a:xfrm>
          <a:prstGeom prst="ellips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35" name="TextBox 34">
            <a:extLst>
              <a:ext uri="{FF2B5EF4-FFF2-40B4-BE49-F238E27FC236}">
                <a16:creationId xmlns:a16="http://schemas.microsoft.com/office/drawing/2014/main" id="{B9D628F8-91DF-99EE-110B-B76CFC4ADFE9}"/>
              </a:ext>
            </a:extLst>
          </p:cNvPr>
          <p:cNvSpPr txBox="1"/>
          <p:nvPr/>
        </p:nvSpPr>
        <p:spPr>
          <a:xfrm>
            <a:off x="3915871" y="2374301"/>
            <a:ext cx="1424315"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9D0000"/>
                </a:solidFill>
                <a:effectLst/>
                <a:uLnTx/>
                <a:uFillTx/>
                <a:latin typeface="+mj-lt"/>
                <a:cs typeface="Arial"/>
                <a:sym typeface="Oswald Regular"/>
              </a:rPr>
              <a:t>$86B</a:t>
            </a:r>
          </a:p>
        </p:txBody>
      </p:sp>
      <p:sp>
        <p:nvSpPr>
          <p:cNvPr id="36" name="Oval 35">
            <a:extLst>
              <a:ext uri="{FF2B5EF4-FFF2-40B4-BE49-F238E27FC236}">
                <a16:creationId xmlns:a16="http://schemas.microsoft.com/office/drawing/2014/main" id="{A5F46466-2890-91AE-94CA-CA129696B07B}"/>
              </a:ext>
            </a:extLst>
          </p:cNvPr>
          <p:cNvSpPr/>
          <p:nvPr/>
        </p:nvSpPr>
        <p:spPr>
          <a:xfrm>
            <a:off x="6631720" y="1909287"/>
            <a:ext cx="1563624" cy="1563624"/>
          </a:xfrm>
          <a:prstGeom prst="ellips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37" name="TextBox 36">
            <a:extLst>
              <a:ext uri="{FF2B5EF4-FFF2-40B4-BE49-F238E27FC236}">
                <a16:creationId xmlns:a16="http://schemas.microsoft.com/office/drawing/2014/main" id="{C3AC2A19-4BA6-8B7E-6A15-F4F83F0D7B05}"/>
              </a:ext>
            </a:extLst>
          </p:cNvPr>
          <p:cNvSpPr txBox="1"/>
          <p:nvPr/>
        </p:nvSpPr>
        <p:spPr>
          <a:xfrm>
            <a:off x="6701374" y="2388098"/>
            <a:ext cx="1424315"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9D0000"/>
                </a:solidFill>
                <a:effectLst/>
                <a:uLnTx/>
                <a:uFillTx/>
                <a:latin typeface="+mj-lt"/>
                <a:cs typeface="Arial"/>
                <a:sym typeface="Oswald Regular"/>
              </a:rPr>
              <a:t>300+</a:t>
            </a:r>
          </a:p>
        </p:txBody>
      </p:sp>
      <p:sp>
        <p:nvSpPr>
          <p:cNvPr id="38" name="Oval 37">
            <a:extLst>
              <a:ext uri="{FF2B5EF4-FFF2-40B4-BE49-F238E27FC236}">
                <a16:creationId xmlns:a16="http://schemas.microsoft.com/office/drawing/2014/main" id="{C737648C-5591-2E7F-B4CB-AD3674AAEED9}"/>
              </a:ext>
            </a:extLst>
          </p:cNvPr>
          <p:cNvSpPr/>
          <p:nvPr/>
        </p:nvSpPr>
        <p:spPr>
          <a:xfrm>
            <a:off x="9299630" y="1888522"/>
            <a:ext cx="1563624" cy="1563624"/>
          </a:xfrm>
          <a:prstGeom prst="ellips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39" name="TextBox 38">
            <a:extLst>
              <a:ext uri="{FF2B5EF4-FFF2-40B4-BE49-F238E27FC236}">
                <a16:creationId xmlns:a16="http://schemas.microsoft.com/office/drawing/2014/main" id="{509C1A4D-FB6C-D10B-26BB-B6F0186EC2DC}"/>
              </a:ext>
            </a:extLst>
          </p:cNvPr>
          <p:cNvSpPr txBox="1"/>
          <p:nvPr/>
        </p:nvSpPr>
        <p:spPr>
          <a:xfrm>
            <a:off x="9369284" y="2374301"/>
            <a:ext cx="1424315"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9D0000"/>
                </a:solidFill>
                <a:effectLst/>
                <a:uLnTx/>
                <a:uFillTx/>
                <a:latin typeface="+mj-lt"/>
                <a:cs typeface="Arial"/>
                <a:sym typeface="Oswald Regular"/>
              </a:rPr>
              <a:t>65+</a:t>
            </a:r>
            <a:endParaRPr kumimoji="0" lang="en-US" sz="400" b="1" i="0" u="none" strike="noStrike" kern="1200" cap="none" spc="0" normalizeH="0" baseline="0" noProof="0" dirty="0">
              <a:ln>
                <a:noFill/>
              </a:ln>
              <a:solidFill>
                <a:srgbClr val="9D0000"/>
              </a:solidFill>
              <a:effectLst/>
              <a:uLnTx/>
              <a:uFillTx/>
              <a:latin typeface="+mj-lt"/>
              <a:cs typeface="Arial"/>
            </a:endParaRPr>
          </a:p>
        </p:txBody>
      </p:sp>
      <p:sp>
        <p:nvSpPr>
          <p:cNvPr id="41" name="TextBox 40">
            <a:extLst>
              <a:ext uri="{FF2B5EF4-FFF2-40B4-BE49-F238E27FC236}">
                <a16:creationId xmlns:a16="http://schemas.microsoft.com/office/drawing/2014/main" id="{1E4D61C0-D99F-EBB9-F94F-2ADF29DCDC81}"/>
              </a:ext>
            </a:extLst>
          </p:cNvPr>
          <p:cNvSpPr txBox="1"/>
          <p:nvPr/>
        </p:nvSpPr>
        <p:spPr>
          <a:xfrm>
            <a:off x="2431961" y="6417305"/>
            <a:ext cx="836163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3976"/>
                </a:solidFill>
                <a:effectLst/>
                <a:uLnTx/>
                <a:uFillTx/>
                <a:latin typeface="+mj-lt"/>
                <a:ea typeface="Lato" panose="020F0502020204030203" pitchFamily="34" charset="0"/>
                <a:cs typeface="Lato" panose="020F0502020204030203" pitchFamily="34" charset="0"/>
              </a:rPr>
              <a:t>As of December 31, 2021, the Pensionmark network of advisors and firms collectively provides support to over $86.0 billion in assets across a variety of channels including investment management and retirement plan consulting services. This includes regulatory assets under management (AUM) of over $16.8 billion.</a:t>
            </a:r>
          </a:p>
        </p:txBody>
      </p:sp>
    </p:spTree>
    <p:extLst>
      <p:ext uri="{BB962C8B-B14F-4D97-AF65-F5344CB8AC3E}">
        <p14:creationId xmlns:p14="http://schemas.microsoft.com/office/powerpoint/2010/main" val="1303718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632B62-72B2-48F6-8F7F-FF0F94FDB15F}"/>
              </a:ext>
            </a:extLst>
          </p:cNvPr>
          <p:cNvSpPr>
            <a:spLocks noGrp="1"/>
          </p:cNvSpPr>
          <p:nvPr>
            <p:ph type="body" sz="half" idx="2"/>
          </p:nvPr>
        </p:nvSpPr>
        <p:spPr>
          <a:xfrm>
            <a:off x="8444456" y="556223"/>
            <a:ext cx="2738972" cy="4475571"/>
          </a:xfrm>
        </p:spPr>
        <p:txBody>
          <a:bodyPr>
            <a:noAutofit/>
          </a:bodyPr>
          <a:lstStyle/>
          <a:p>
            <a:pPr marL="214307" indent="-214307">
              <a:buClr>
                <a:schemeClr val="bg1"/>
              </a:buClr>
              <a:buFont typeface="Arial" panose="020B0604020202020204" pitchFamily="34" charset="0"/>
              <a:buChar char="•"/>
            </a:pPr>
            <a:r>
              <a:rPr lang="en-US" sz="1800" dirty="0"/>
              <a:t>Ready to change</a:t>
            </a:r>
          </a:p>
          <a:p>
            <a:pPr marL="214307" indent="-214307">
              <a:buClr>
                <a:schemeClr val="bg1"/>
              </a:buClr>
              <a:buFont typeface="Arial" panose="020B0604020202020204" pitchFamily="34" charset="0"/>
              <a:buChar char="•"/>
            </a:pPr>
            <a:r>
              <a:rPr lang="en-US" sz="1800" dirty="0"/>
              <a:t>Intend to adopt behavior in next 30 days</a:t>
            </a:r>
          </a:p>
          <a:p>
            <a:pPr marL="214307" indent="-214307">
              <a:buClr>
                <a:schemeClr val="bg1"/>
              </a:buClr>
              <a:buFont typeface="Arial" panose="020B0604020202020204" pitchFamily="34" charset="0"/>
              <a:buChar char="•"/>
            </a:pPr>
            <a:r>
              <a:rPr lang="en-US" sz="1800" dirty="0"/>
              <a:t>Already taking small steps</a:t>
            </a:r>
          </a:p>
          <a:p>
            <a:pPr marL="214307" indent="-214307">
              <a:buClr>
                <a:schemeClr val="bg1"/>
              </a:buClr>
              <a:buFont typeface="Arial" panose="020B0604020202020204" pitchFamily="34" charset="0"/>
              <a:buChar char="•"/>
            </a:pPr>
            <a:r>
              <a:rPr lang="en-US" sz="1800" dirty="0"/>
              <a:t>Pros &gt; Cons</a:t>
            </a:r>
          </a:p>
          <a:p>
            <a:pPr marL="214307" indent="-214307">
              <a:buClr>
                <a:schemeClr val="bg1"/>
              </a:buClr>
              <a:buFont typeface="Arial" panose="020B0604020202020204" pitchFamily="34" charset="0"/>
              <a:buChar char="•"/>
            </a:pPr>
            <a:r>
              <a:rPr lang="en-US" sz="1800" dirty="0"/>
              <a:t>Have a plan</a:t>
            </a:r>
          </a:p>
          <a:p>
            <a:pPr marL="214307" indent="-214307">
              <a:buClr>
                <a:schemeClr val="bg1"/>
              </a:buClr>
              <a:buFont typeface="Arial" panose="020B0604020202020204" pitchFamily="34" charset="0"/>
              <a:buChar char="•"/>
            </a:pPr>
            <a:r>
              <a:rPr lang="en-US" sz="1800" dirty="0"/>
              <a:t>Decisive/Committed</a:t>
            </a:r>
          </a:p>
          <a:p>
            <a:pPr marL="214307" indent="-214307">
              <a:buClr>
                <a:schemeClr val="bg1"/>
              </a:buClr>
              <a:buFont typeface="Arial" panose="020B0604020202020204" pitchFamily="34" charset="0"/>
              <a:buChar char="•"/>
            </a:pPr>
            <a:r>
              <a:rPr lang="en-US" sz="1800" dirty="0"/>
              <a:t>More confident</a:t>
            </a:r>
          </a:p>
          <a:p>
            <a:pPr marL="214307" indent="-214307">
              <a:buClr>
                <a:schemeClr val="bg1"/>
              </a:buClr>
              <a:buFont typeface="Arial" panose="020B0604020202020204" pitchFamily="34" charset="0"/>
              <a:buChar char="•"/>
            </a:pPr>
            <a:r>
              <a:rPr lang="en-US" sz="1800" dirty="0"/>
              <a:t>“Ideal” participants in wellness initiatives</a:t>
            </a:r>
          </a:p>
          <a:p>
            <a:pPr marL="214307" indent="-214307">
              <a:buClr>
                <a:schemeClr val="bg1"/>
              </a:buClr>
              <a:buFont typeface="Arial" panose="020B0604020202020204" pitchFamily="34" charset="0"/>
              <a:buChar char="•"/>
            </a:pPr>
            <a:r>
              <a:rPr lang="en-US" sz="1800" dirty="0"/>
              <a:t>From 5% to 35% of population at risk</a:t>
            </a:r>
          </a:p>
        </p:txBody>
      </p:sp>
      <p:pic>
        <p:nvPicPr>
          <p:cNvPr id="12" name="Picture 11" descr="A picture containing game, basketball, table&#10;&#10;Description automatically generated">
            <a:extLst>
              <a:ext uri="{FF2B5EF4-FFF2-40B4-BE49-F238E27FC236}">
                <a16:creationId xmlns:a16="http://schemas.microsoft.com/office/drawing/2014/main" id="{4737B83A-4D73-4BA7-86AB-5E3D27EAA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419" y="2158744"/>
            <a:ext cx="2344340" cy="2540521"/>
          </a:xfrm>
          <a:prstGeom prst="rect">
            <a:avLst/>
          </a:prstGeom>
        </p:spPr>
      </p:pic>
      <p:pic>
        <p:nvPicPr>
          <p:cNvPr id="25" name="Picture 24">
            <a:extLst>
              <a:ext uri="{FF2B5EF4-FFF2-40B4-BE49-F238E27FC236}">
                <a16:creationId xmlns:a16="http://schemas.microsoft.com/office/drawing/2014/main" id="{B91CDC73-750C-4786-864D-8D471956D50C}"/>
              </a:ext>
            </a:extLst>
          </p:cNvPr>
          <p:cNvPicPr>
            <a:picLocks noChangeAspect="1"/>
          </p:cNvPicPr>
          <p:nvPr/>
        </p:nvPicPr>
        <p:blipFill>
          <a:blip r:embed="rId4"/>
          <a:stretch>
            <a:fillRect/>
          </a:stretch>
        </p:blipFill>
        <p:spPr>
          <a:xfrm>
            <a:off x="2495551" y="1872568"/>
            <a:ext cx="3443336" cy="2999939"/>
          </a:xfrm>
          <a:prstGeom prst="rect">
            <a:avLst/>
          </a:prstGeom>
        </p:spPr>
      </p:pic>
      <p:sp>
        <p:nvSpPr>
          <p:cNvPr id="33" name="TextBox 32">
            <a:extLst>
              <a:ext uri="{FF2B5EF4-FFF2-40B4-BE49-F238E27FC236}">
                <a16:creationId xmlns:a16="http://schemas.microsoft.com/office/drawing/2014/main" id="{DE15078C-C106-49C9-991F-70A4CC7D7175}"/>
              </a:ext>
            </a:extLst>
          </p:cNvPr>
          <p:cNvSpPr txBox="1"/>
          <p:nvPr/>
        </p:nvSpPr>
        <p:spPr>
          <a:xfrm>
            <a:off x="3027806" y="1433986"/>
            <a:ext cx="2460953" cy="461665"/>
          </a:xfrm>
          <a:prstGeom prst="rect">
            <a:avLst/>
          </a:prstGeom>
          <a:noFill/>
        </p:spPr>
        <p:txBody>
          <a:bodyPr wrap="square" rtlCol="0">
            <a:spAutoFit/>
          </a:bodyPr>
          <a:lstStyle/>
          <a:p>
            <a:pPr algn="ctr"/>
            <a:r>
              <a:rPr lang="en-US" sz="2400" b="1" dirty="0">
                <a:solidFill>
                  <a:schemeClr val="accent2">
                    <a:lumMod val="75000"/>
                  </a:schemeClr>
                </a:solidFill>
                <a:latin typeface="Oswald Regular" panose="02000503000000000000" pitchFamily="2" charset="0"/>
              </a:rPr>
              <a:t>Preparation</a:t>
            </a:r>
          </a:p>
        </p:txBody>
      </p:sp>
      <p:sp>
        <p:nvSpPr>
          <p:cNvPr id="42" name="TextBox 41">
            <a:extLst>
              <a:ext uri="{FF2B5EF4-FFF2-40B4-BE49-F238E27FC236}">
                <a16:creationId xmlns:a16="http://schemas.microsoft.com/office/drawing/2014/main" id="{EF447516-1E2C-471F-8978-0CB5BC6ECE3B}"/>
              </a:ext>
            </a:extLst>
          </p:cNvPr>
          <p:cNvSpPr txBox="1"/>
          <p:nvPr/>
        </p:nvSpPr>
        <p:spPr>
          <a:xfrm>
            <a:off x="3521277" y="4800962"/>
            <a:ext cx="1275699" cy="461665"/>
          </a:xfrm>
          <a:prstGeom prst="rect">
            <a:avLst/>
          </a:prstGeom>
          <a:noFill/>
        </p:spPr>
        <p:txBody>
          <a:bodyPr wrap="square" rtlCol="0">
            <a:spAutoFit/>
          </a:bodyPr>
          <a:lstStyle/>
          <a:p>
            <a:pPr algn="ctr"/>
            <a:r>
              <a:rPr lang="en-US" sz="2400" dirty="0">
                <a:solidFill>
                  <a:schemeClr val="accent2">
                    <a:lumMod val="75000"/>
                  </a:schemeClr>
                </a:solidFill>
                <a:latin typeface="Oswald Light" pitchFamily="2" charset="0"/>
              </a:rPr>
              <a:t>Ready</a:t>
            </a:r>
          </a:p>
        </p:txBody>
      </p:sp>
      <p:sp>
        <p:nvSpPr>
          <p:cNvPr id="8" name="TextBox 7">
            <a:extLst>
              <a:ext uri="{FF2B5EF4-FFF2-40B4-BE49-F238E27FC236}">
                <a16:creationId xmlns:a16="http://schemas.microsoft.com/office/drawing/2014/main" id="{A4328FBD-8A16-425A-9B74-A66BDB403896}"/>
              </a:ext>
            </a:extLst>
          </p:cNvPr>
          <p:cNvSpPr txBox="1"/>
          <p:nvPr/>
        </p:nvSpPr>
        <p:spPr>
          <a:xfrm>
            <a:off x="1623574" y="6266984"/>
            <a:ext cx="5683497" cy="323422"/>
          </a:xfrm>
          <a:prstGeom prst="rect">
            <a:avLst/>
          </a:prstGeom>
          <a:noFill/>
        </p:spPr>
        <p:txBody>
          <a:bodyPr wrap="square" rtlCol="0">
            <a:spAutoFit/>
          </a:bodyPr>
          <a:lstStyle/>
          <a:p>
            <a:r>
              <a:rPr lang="en-US" sz="751" dirty="0"/>
              <a:t>Evers, Kerry. Lesson on Transtheoretical Model of Change. ADAPT Health Coach Training Certification Program. 4 April 2020 – 7 May, 2021, </a:t>
            </a:r>
            <a:r>
              <a:rPr lang="en-US" sz="751" dirty="0">
                <a:hlinkClick r:id="rId5"/>
              </a:rPr>
              <a:t>https://kresserinstitute.com/adapt-health-coach-training-program/</a:t>
            </a:r>
            <a:r>
              <a:rPr lang="en-US" sz="751" dirty="0"/>
              <a:t> </a:t>
            </a:r>
          </a:p>
        </p:txBody>
      </p:sp>
    </p:spTree>
    <p:extLst>
      <p:ext uri="{BB962C8B-B14F-4D97-AF65-F5344CB8AC3E}">
        <p14:creationId xmlns:p14="http://schemas.microsoft.com/office/powerpoint/2010/main" val="38468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944FED-B438-4E4B-901F-8A704B450D22}"/>
              </a:ext>
            </a:extLst>
          </p:cNvPr>
          <p:cNvSpPr>
            <a:spLocks noGrp="1"/>
          </p:cNvSpPr>
          <p:nvPr>
            <p:ph type="body" sz="half" idx="2"/>
          </p:nvPr>
        </p:nvSpPr>
        <p:spPr>
          <a:xfrm>
            <a:off x="8344839" y="462781"/>
            <a:ext cx="2783444" cy="4435096"/>
          </a:xfrm>
        </p:spPr>
        <p:txBody>
          <a:bodyPr>
            <a:noAutofit/>
          </a:bodyPr>
          <a:lstStyle/>
          <a:p>
            <a:pPr marL="214307" indent="-214307">
              <a:buClr>
                <a:schemeClr val="bg1"/>
              </a:buClr>
              <a:buFont typeface="Arial" panose="020B0604020202020204" pitchFamily="34" charset="0"/>
              <a:buChar char="•"/>
            </a:pPr>
            <a:r>
              <a:rPr lang="en-US" sz="1800" dirty="0"/>
              <a:t>Doing it</a:t>
            </a:r>
          </a:p>
          <a:p>
            <a:pPr marL="214307" indent="-214307">
              <a:buClr>
                <a:schemeClr val="bg1"/>
              </a:buClr>
              <a:buFont typeface="Arial" panose="020B0604020202020204" pitchFamily="34" charset="0"/>
              <a:buChar char="•"/>
            </a:pPr>
            <a:r>
              <a:rPr lang="en-US" sz="1800" dirty="0"/>
              <a:t>Adopted behavior less than 6 months ago</a:t>
            </a:r>
          </a:p>
          <a:p>
            <a:pPr marL="214307" indent="-214307">
              <a:buClr>
                <a:schemeClr val="bg1"/>
              </a:buClr>
              <a:buFont typeface="Arial" panose="020B0604020202020204" pitchFamily="34" charset="0"/>
              <a:buChar char="•"/>
            </a:pPr>
            <a:r>
              <a:rPr lang="en-US" sz="1800" dirty="0"/>
              <a:t>May experience strong urge to revert back to old behavior</a:t>
            </a:r>
          </a:p>
          <a:p>
            <a:pPr marL="214307" indent="-214307">
              <a:buClr>
                <a:schemeClr val="bg1"/>
              </a:buClr>
              <a:buFont typeface="Arial" panose="020B0604020202020204" pitchFamily="34" charset="0"/>
              <a:buChar char="•"/>
            </a:pPr>
            <a:r>
              <a:rPr lang="en-US" sz="1800" dirty="0"/>
              <a:t>Greatest risk of relapse to old behaviors</a:t>
            </a:r>
          </a:p>
          <a:p>
            <a:pPr marL="214307" indent="-214307">
              <a:buClr>
                <a:schemeClr val="bg1"/>
              </a:buClr>
              <a:buFont typeface="Arial" panose="020B0604020202020204" pitchFamily="34" charset="0"/>
              <a:buChar char="•"/>
            </a:pPr>
            <a:endParaRPr lang="en-US" sz="1800" dirty="0"/>
          </a:p>
          <a:p>
            <a:pPr>
              <a:buClr>
                <a:schemeClr val="bg1"/>
              </a:buClr>
            </a:pPr>
            <a:endParaRPr lang="en-US" sz="1800" dirty="0"/>
          </a:p>
        </p:txBody>
      </p:sp>
      <p:pic>
        <p:nvPicPr>
          <p:cNvPr id="14" name="Picture 13" descr="A picture containing drawing&#10;&#10;Description automatically generated">
            <a:extLst>
              <a:ext uri="{FF2B5EF4-FFF2-40B4-BE49-F238E27FC236}">
                <a16:creationId xmlns:a16="http://schemas.microsoft.com/office/drawing/2014/main" id="{483BFC2A-6D46-4DBD-A1FA-4F88EE99D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528" y="2236032"/>
            <a:ext cx="2098283" cy="2245683"/>
          </a:xfrm>
          <a:prstGeom prst="rect">
            <a:avLst/>
          </a:prstGeom>
        </p:spPr>
      </p:pic>
      <p:pic>
        <p:nvPicPr>
          <p:cNvPr id="27" name="Picture 26">
            <a:extLst>
              <a:ext uri="{FF2B5EF4-FFF2-40B4-BE49-F238E27FC236}">
                <a16:creationId xmlns:a16="http://schemas.microsoft.com/office/drawing/2014/main" id="{81A9CE1B-5CDB-4B96-AEDB-08D9908EE67C}"/>
              </a:ext>
            </a:extLst>
          </p:cNvPr>
          <p:cNvPicPr>
            <a:picLocks noChangeAspect="1"/>
          </p:cNvPicPr>
          <p:nvPr/>
        </p:nvPicPr>
        <p:blipFill>
          <a:blip r:embed="rId4"/>
          <a:stretch>
            <a:fillRect/>
          </a:stretch>
        </p:blipFill>
        <p:spPr>
          <a:xfrm>
            <a:off x="2597791" y="1848288"/>
            <a:ext cx="3738240" cy="3054907"/>
          </a:xfrm>
          <a:prstGeom prst="rect">
            <a:avLst/>
          </a:prstGeom>
        </p:spPr>
      </p:pic>
      <p:sp>
        <p:nvSpPr>
          <p:cNvPr id="35" name="TextBox 34">
            <a:extLst>
              <a:ext uri="{FF2B5EF4-FFF2-40B4-BE49-F238E27FC236}">
                <a16:creationId xmlns:a16="http://schemas.microsoft.com/office/drawing/2014/main" id="{E60AA0DC-E619-49A5-B226-0735022E3BD4}"/>
              </a:ext>
            </a:extLst>
          </p:cNvPr>
          <p:cNvSpPr txBox="1"/>
          <p:nvPr/>
        </p:nvSpPr>
        <p:spPr>
          <a:xfrm>
            <a:off x="3829061" y="1467682"/>
            <a:ext cx="1275699" cy="461665"/>
          </a:xfrm>
          <a:prstGeom prst="rect">
            <a:avLst/>
          </a:prstGeom>
          <a:noFill/>
        </p:spPr>
        <p:txBody>
          <a:bodyPr wrap="square" rtlCol="0">
            <a:spAutoFit/>
          </a:bodyPr>
          <a:lstStyle/>
          <a:p>
            <a:pPr algn="ctr"/>
            <a:r>
              <a:rPr lang="en-US" sz="2400" b="1" dirty="0">
                <a:solidFill>
                  <a:schemeClr val="accent4">
                    <a:lumMod val="75000"/>
                  </a:schemeClr>
                </a:solidFill>
                <a:latin typeface="Oswald Regular" panose="02000503000000000000" pitchFamily="2" charset="0"/>
              </a:rPr>
              <a:t>Action</a:t>
            </a:r>
          </a:p>
        </p:txBody>
      </p:sp>
      <p:sp>
        <p:nvSpPr>
          <p:cNvPr id="44" name="TextBox 43">
            <a:extLst>
              <a:ext uri="{FF2B5EF4-FFF2-40B4-BE49-F238E27FC236}">
                <a16:creationId xmlns:a16="http://schemas.microsoft.com/office/drawing/2014/main" id="{00F4B397-2B16-44F4-92D7-003102F136DB}"/>
              </a:ext>
            </a:extLst>
          </p:cNvPr>
          <p:cNvSpPr txBox="1"/>
          <p:nvPr/>
        </p:nvSpPr>
        <p:spPr>
          <a:xfrm>
            <a:off x="3595908" y="4897877"/>
            <a:ext cx="1742005" cy="461665"/>
          </a:xfrm>
          <a:prstGeom prst="rect">
            <a:avLst/>
          </a:prstGeom>
          <a:noFill/>
        </p:spPr>
        <p:txBody>
          <a:bodyPr wrap="square" rtlCol="0">
            <a:spAutoFit/>
          </a:bodyPr>
          <a:lstStyle/>
          <a:p>
            <a:pPr algn="ctr"/>
            <a:r>
              <a:rPr lang="en-US" sz="2400" dirty="0">
                <a:solidFill>
                  <a:schemeClr val="accent4">
                    <a:lumMod val="75000"/>
                  </a:schemeClr>
                </a:solidFill>
                <a:latin typeface="Oswald Light" pitchFamily="2" charset="0"/>
              </a:rPr>
              <a:t>Doing it</a:t>
            </a:r>
          </a:p>
        </p:txBody>
      </p:sp>
      <p:sp>
        <p:nvSpPr>
          <p:cNvPr id="8" name="TextBox 7">
            <a:extLst>
              <a:ext uri="{FF2B5EF4-FFF2-40B4-BE49-F238E27FC236}">
                <a16:creationId xmlns:a16="http://schemas.microsoft.com/office/drawing/2014/main" id="{4F799425-1D56-4CAE-AD1B-20EFE984E579}"/>
              </a:ext>
            </a:extLst>
          </p:cNvPr>
          <p:cNvSpPr txBox="1"/>
          <p:nvPr/>
        </p:nvSpPr>
        <p:spPr>
          <a:xfrm>
            <a:off x="1625165" y="6360117"/>
            <a:ext cx="5683497" cy="323422"/>
          </a:xfrm>
          <a:prstGeom prst="rect">
            <a:avLst/>
          </a:prstGeom>
          <a:noFill/>
        </p:spPr>
        <p:txBody>
          <a:bodyPr wrap="square" rtlCol="0">
            <a:spAutoFit/>
          </a:bodyPr>
          <a:lstStyle/>
          <a:p>
            <a:r>
              <a:rPr lang="en-US" sz="751" dirty="0"/>
              <a:t>Evers, Kerry. Lesson on Transtheoretical Model of Change. ADAPT Health Coach Training Certification Program. 4 April 2020 – 7 May, 2021, </a:t>
            </a:r>
            <a:r>
              <a:rPr lang="en-US" sz="751" dirty="0">
                <a:hlinkClick r:id="rId5"/>
              </a:rPr>
              <a:t>https://kresserinstitute.com/adapt-health-coach-training-program/</a:t>
            </a:r>
            <a:r>
              <a:rPr lang="en-US" sz="751" dirty="0"/>
              <a:t> </a:t>
            </a:r>
          </a:p>
        </p:txBody>
      </p:sp>
    </p:spTree>
    <p:extLst>
      <p:ext uri="{BB962C8B-B14F-4D97-AF65-F5344CB8AC3E}">
        <p14:creationId xmlns:p14="http://schemas.microsoft.com/office/powerpoint/2010/main" val="268942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A6855F-D5AD-4862-8859-1A409671BF56}"/>
              </a:ext>
            </a:extLst>
          </p:cNvPr>
          <p:cNvSpPr>
            <a:spLocks noGrp="1"/>
          </p:cNvSpPr>
          <p:nvPr>
            <p:ph type="body" sz="half" idx="2"/>
          </p:nvPr>
        </p:nvSpPr>
        <p:spPr>
          <a:xfrm>
            <a:off x="8448303" y="584329"/>
            <a:ext cx="2741421" cy="4472091"/>
          </a:xfrm>
        </p:spPr>
        <p:txBody>
          <a:bodyPr>
            <a:normAutofit/>
          </a:bodyPr>
          <a:lstStyle/>
          <a:p>
            <a:pPr marL="214307" indent="-214307">
              <a:buClr>
                <a:schemeClr val="bg1"/>
              </a:buClr>
              <a:buFont typeface="Arial" panose="020B0604020202020204" pitchFamily="34" charset="0"/>
              <a:buChar char="•"/>
            </a:pPr>
            <a:r>
              <a:rPr lang="en-US" sz="1800" dirty="0"/>
              <a:t>Keeping it up</a:t>
            </a:r>
          </a:p>
          <a:p>
            <a:pPr marL="214307" indent="-214307">
              <a:buClr>
                <a:schemeClr val="bg1"/>
              </a:buClr>
              <a:buFont typeface="Arial" panose="020B0604020202020204" pitchFamily="34" charset="0"/>
              <a:buChar char="•"/>
            </a:pPr>
            <a:r>
              <a:rPr lang="en-US" sz="1800" dirty="0"/>
              <a:t>Adopted behavior more than 6 months ago</a:t>
            </a:r>
          </a:p>
          <a:p>
            <a:pPr marL="214307" indent="-214307">
              <a:buClr>
                <a:schemeClr val="bg1"/>
              </a:buClr>
              <a:buFont typeface="Arial" panose="020B0604020202020204" pitchFamily="34" charset="0"/>
              <a:buChar char="•"/>
            </a:pPr>
            <a:r>
              <a:rPr lang="en-US" sz="1800" dirty="0"/>
              <a:t>Higher self-efficacy</a:t>
            </a:r>
          </a:p>
          <a:p>
            <a:pPr marL="214307" indent="-214307">
              <a:buClr>
                <a:schemeClr val="bg1"/>
              </a:buClr>
              <a:buFont typeface="Arial" panose="020B0604020202020204" pitchFamily="34" charset="0"/>
              <a:buChar char="•"/>
            </a:pPr>
            <a:r>
              <a:rPr lang="en-US" sz="1800" dirty="0"/>
              <a:t>Dynamic, not static</a:t>
            </a:r>
          </a:p>
          <a:p>
            <a:pPr marL="214307" indent="-214307">
              <a:buClr>
                <a:schemeClr val="bg1"/>
              </a:buClr>
              <a:buFont typeface="Arial" panose="020B0604020202020204" pitchFamily="34" charset="0"/>
              <a:buChar char="•"/>
            </a:pPr>
            <a:r>
              <a:rPr lang="en-US" sz="1800" dirty="0"/>
              <a:t>Consolidating gains</a:t>
            </a:r>
          </a:p>
          <a:p>
            <a:pPr marL="214307" indent="-214307">
              <a:buClr>
                <a:schemeClr val="bg1"/>
              </a:buClr>
              <a:buFont typeface="Arial" panose="020B0604020202020204" pitchFamily="34" charset="0"/>
              <a:buChar char="•"/>
            </a:pPr>
            <a:r>
              <a:rPr lang="en-US" sz="1800" dirty="0"/>
              <a:t>Improved coping skills</a:t>
            </a:r>
          </a:p>
          <a:p>
            <a:pPr marL="214307" indent="-214307">
              <a:buClr>
                <a:schemeClr val="bg1"/>
              </a:buClr>
              <a:buFont typeface="Arial" panose="020B0604020202020204" pitchFamily="34" charset="0"/>
              <a:buChar char="•"/>
            </a:pPr>
            <a:endParaRPr lang="en-US" sz="1800" dirty="0"/>
          </a:p>
          <a:p>
            <a:pPr marL="214307" indent="-214307">
              <a:buClr>
                <a:schemeClr val="bg1"/>
              </a:buClr>
              <a:buFont typeface="Arial" panose="020B0604020202020204" pitchFamily="34" charset="0"/>
              <a:buChar char="•"/>
            </a:pPr>
            <a:r>
              <a:rPr lang="en-US" sz="1800" dirty="0"/>
              <a:t>10% - 15% of at risk population are in Action and Maintenance stage</a:t>
            </a:r>
          </a:p>
          <a:p>
            <a:pPr marL="214307" indent="-214307">
              <a:buClr>
                <a:schemeClr val="bg1"/>
              </a:buClr>
              <a:buFont typeface="Arial" panose="020B0604020202020204" pitchFamily="34" charset="0"/>
              <a:buChar char="•"/>
            </a:pPr>
            <a:endParaRPr lang="en-US" sz="1800" dirty="0"/>
          </a:p>
          <a:p>
            <a:pPr>
              <a:buClr>
                <a:schemeClr val="bg1"/>
              </a:buClr>
            </a:pPr>
            <a:endParaRPr lang="en-US" sz="1800" dirty="0"/>
          </a:p>
        </p:txBody>
      </p:sp>
      <p:pic>
        <p:nvPicPr>
          <p:cNvPr id="16" name="Picture 15" descr="A close up of a logo&#10;&#10;Description automatically generated">
            <a:extLst>
              <a:ext uri="{FF2B5EF4-FFF2-40B4-BE49-F238E27FC236}">
                <a16:creationId xmlns:a16="http://schemas.microsoft.com/office/drawing/2014/main" id="{AF23E4F7-C6FB-4565-8B9E-1E015961D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766" y="2202379"/>
            <a:ext cx="1801257" cy="1949595"/>
          </a:xfrm>
          <a:prstGeom prst="rect">
            <a:avLst/>
          </a:prstGeom>
        </p:spPr>
      </p:pic>
      <p:pic>
        <p:nvPicPr>
          <p:cNvPr id="29" name="Picture 28">
            <a:extLst>
              <a:ext uri="{FF2B5EF4-FFF2-40B4-BE49-F238E27FC236}">
                <a16:creationId xmlns:a16="http://schemas.microsoft.com/office/drawing/2014/main" id="{94D2DB99-10A7-48FC-BAC0-E12EFA96E636}"/>
              </a:ext>
            </a:extLst>
          </p:cNvPr>
          <p:cNvPicPr>
            <a:picLocks noChangeAspect="1"/>
          </p:cNvPicPr>
          <p:nvPr/>
        </p:nvPicPr>
        <p:blipFill>
          <a:blip r:embed="rId4"/>
          <a:stretch>
            <a:fillRect/>
          </a:stretch>
        </p:blipFill>
        <p:spPr>
          <a:xfrm>
            <a:off x="2659209" y="1824664"/>
            <a:ext cx="3433611" cy="2805960"/>
          </a:xfrm>
          <a:prstGeom prst="rect">
            <a:avLst/>
          </a:prstGeom>
        </p:spPr>
      </p:pic>
      <p:sp>
        <p:nvSpPr>
          <p:cNvPr id="37" name="TextBox 36">
            <a:extLst>
              <a:ext uri="{FF2B5EF4-FFF2-40B4-BE49-F238E27FC236}">
                <a16:creationId xmlns:a16="http://schemas.microsoft.com/office/drawing/2014/main" id="{442D1D99-23FE-434F-9302-B334DA251A0B}"/>
              </a:ext>
            </a:extLst>
          </p:cNvPr>
          <p:cNvSpPr txBox="1"/>
          <p:nvPr/>
        </p:nvSpPr>
        <p:spPr>
          <a:xfrm>
            <a:off x="3367762" y="1404622"/>
            <a:ext cx="2041309" cy="461665"/>
          </a:xfrm>
          <a:prstGeom prst="rect">
            <a:avLst/>
          </a:prstGeom>
          <a:noFill/>
        </p:spPr>
        <p:txBody>
          <a:bodyPr wrap="square" rtlCol="0">
            <a:spAutoFit/>
          </a:bodyPr>
          <a:lstStyle/>
          <a:p>
            <a:pPr algn="ctr"/>
            <a:r>
              <a:rPr lang="en-US" sz="2400" b="1" dirty="0">
                <a:solidFill>
                  <a:schemeClr val="bg2">
                    <a:lumMod val="50000"/>
                  </a:schemeClr>
                </a:solidFill>
                <a:latin typeface="Oswald Regular" panose="02000503000000000000" pitchFamily="2" charset="0"/>
              </a:rPr>
              <a:t>Maintenance</a:t>
            </a:r>
          </a:p>
        </p:txBody>
      </p:sp>
      <p:sp>
        <p:nvSpPr>
          <p:cNvPr id="46" name="TextBox 45">
            <a:extLst>
              <a:ext uri="{FF2B5EF4-FFF2-40B4-BE49-F238E27FC236}">
                <a16:creationId xmlns:a16="http://schemas.microsoft.com/office/drawing/2014/main" id="{103D070F-BFC9-4520-8E43-7FA809179861}"/>
              </a:ext>
            </a:extLst>
          </p:cNvPr>
          <p:cNvSpPr txBox="1"/>
          <p:nvPr/>
        </p:nvSpPr>
        <p:spPr>
          <a:xfrm>
            <a:off x="3227082" y="4594755"/>
            <a:ext cx="2082623" cy="461665"/>
          </a:xfrm>
          <a:prstGeom prst="rect">
            <a:avLst/>
          </a:prstGeom>
          <a:noFill/>
        </p:spPr>
        <p:txBody>
          <a:bodyPr wrap="square" rtlCol="0">
            <a:spAutoFit/>
          </a:bodyPr>
          <a:lstStyle/>
          <a:p>
            <a:pPr algn="ctr"/>
            <a:r>
              <a:rPr lang="en-US" sz="2400" dirty="0">
                <a:solidFill>
                  <a:schemeClr val="bg2">
                    <a:lumMod val="50000"/>
                  </a:schemeClr>
                </a:solidFill>
                <a:latin typeface="Oswald Light" pitchFamily="2" charset="0"/>
              </a:rPr>
              <a:t>Keeping it up</a:t>
            </a:r>
          </a:p>
        </p:txBody>
      </p:sp>
      <p:sp>
        <p:nvSpPr>
          <p:cNvPr id="8" name="TextBox 7">
            <a:extLst>
              <a:ext uri="{FF2B5EF4-FFF2-40B4-BE49-F238E27FC236}">
                <a16:creationId xmlns:a16="http://schemas.microsoft.com/office/drawing/2014/main" id="{94A135ED-0EF3-4B30-B7C3-95F1929C62E4}"/>
              </a:ext>
            </a:extLst>
          </p:cNvPr>
          <p:cNvSpPr txBox="1"/>
          <p:nvPr/>
        </p:nvSpPr>
        <p:spPr>
          <a:xfrm>
            <a:off x="1606641" y="5598117"/>
            <a:ext cx="5683497" cy="323422"/>
          </a:xfrm>
          <a:prstGeom prst="rect">
            <a:avLst/>
          </a:prstGeom>
          <a:noFill/>
        </p:spPr>
        <p:txBody>
          <a:bodyPr wrap="square" rtlCol="0">
            <a:spAutoFit/>
          </a:bodyPr>
          <a:lstStyle/>
          <a:p>
            <a:r>
              <a:rPr lang="en-US" sz="751" dirty="0"/>
              <a:t>Evers, Kerry. Lesson on Transtheoretical Model of Change. ADAPT Health Coach Training Certification Program. 4 April 2020 – 7 May, 2021, </a:t>
            </a:r>
            <a:r>
              <a:rPr lang="en-US" sz="751" dirty="0">
                <a:hlinkClick r:id="rId5"/>
              </a:rPr>
              <a:t>https://kresserinstitute.com/adapt-health-coach-training-program/</a:t>
            </a:r>
            <a:r>
              <a:rPr lang="en-US" sz="751" dirty="0"/>
              <a:t> </a:t>
            </a:r>
          </a:p>
        </p:txBody>
      </p:sp>
    </p:spTree>
    <p:extLst>
      <p:ext uri="{BB962C8B-B14F-4D97-AF65-F5344CB8AC3E}">
        <p14:creationId xmlns:p14="http://schemas.microsoft.com/office/powerpoint/2010/main" val="110169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2A8B4B-D39B-410E-ADD9-09075D81932F}"/>
              </a:ext>
            </a:extLst>
          </p:cNvPr>
          <p:cNvSpPr>
            <a:spLocks noGrp="1"/>
          </p:cNvSpPr>
          <p:nvPr>
            <p:ph type="ctrTitle"/>
          </p:nvPr>
        </p:nvSpPr>
        <p:spPr>
          <a:xfrm>
            <a:off x="803275" y="990600"/>
            <a:ext cx="4264025" cy="3962400"/>
          </a:xfrm>
        </p:spPr>
        <p:txBody>
          <a:bodyPr>
            <a:normAutofit fontScale="90000"/>
          </a:bodyPr>
          <a:lstStyle/>
          <a:p>
            <a:r>
              <a:rPr lang="en-US" sz="5400" dirty="0"/>
              <a:t>Putting it All Together: Steps to Implement a Wellness Program</a:t>
            </a:r>
            <a:endParaRPr lang="en-US" sz="4400" dirty="0"/>
          </a:p>
        </p:txBody>
      </p:sp>
    </p:spTree>
    <p:extLst>
      <p:ext uri="{BB962C8B-B14F-4D97-AF65-F5344CB8AC3E}">
        <p14:creationId xmlns:p14="http://schemas.microsoft.com/office/powerpoint/2010/main" val="90684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24</a:t>
            </a:fld>
            <a:endParaRPr lang="en-US" dirty="0">
              <a:solidFill>
                <a:srgbClr val="FFFFFF"/>
              </a:solidFill>
            </a:endParaRPr>
          </a:p>
        </p:txBody>
      </p:sp>
      <p:sp>
        <p:nvSpPr>
          <p:cNvPr id="2" name="Title 1">
            <a:extLst>
              <a:ext uri="{FF2B5EF4-FFF2-40B4-BE49-F238E27FC236}">
                <a16:creationId xmlns:a16="http://schemas.microsoft.com/office/drawing/2014/main" id="{9BFC1508-03F1-1B56-CEA6-EBBB95750346}"/>
              </a:ext>
            </a:extLst>
          </p:cNvPr>
          <p:cNvSpPr txBox="1">
            <a:spLocks/>
          </p:cNvSpPr>
          <p:nvPr/>
        </p:nvSpPr>
        <p:spPr>
          <a:xfrm>
            <a:off x="4631321" y="2638209"/>
            <a:ext cx="2929357" cy="1183922"/>
          </a:xfrm>
          <a:prstGeom prst="rect">
            <a:avLst/>
          </a:prstGeom>
        </p:spPr>
        <p:txBody>
          <a:bodyPr>
            <a:norm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algn="ctr"/>
            <a:r>
              <a:rPr lang="en-US" sz="2400"/>
              <a:t>Wellness Initiative Decision Cycle</a:t>
            </a:r>
            <a:r>
              <a:rPr lang="en-US" sz="2400" baseline="30000"/>
              <a:t>®</a:t>
            </a:r>
            <a:endParaRPr lang="en-US" sz="2400" baseline="30000" dirty="0"/>
          </a:p>
        </p:txBody>
      </p:sp>
      <p:graphicFrame>
        <p:nvGraphicFramePr>
          <p:cNvPr id="3" name="Diagram 2">
            <a:extLst>
              <a:ext uri="{FF2B5EF4-FFF2-40B4-BE49-F238E27FC236}">
                <a16:creationId xmlns:a16="http://schemas.microsoft.com/office/drawing/2014/main" id="{E17B3787-0F44-7EA4-774F-E5143CDA504A}"/>
              </a:ext>
            </a:extLst>
          </p:cNvPr>
          <p:cNvGraphicFramePr/>
          <p:nvPr>
            <p:extLst>
              <p:ext uri="{D42A27DB-BD31-4B8C-83A1-F6EECF244321}">
                <p14:modId xmlns:p14="http://schemas.microsoft.com/office/powerpoint/2010/main" val="2041974633"/>
              </p:ext>
            </p:extLst>
          </p:nvPr>
        </p:nvGraphicFramePr>
        <p:xfrm>
          <a:off x="2559912" y="277740"/>
          <a:ext cx="7072173" cy="5904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9833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25</a:t>
            </a:fld>
            <a:endParaRPr lang="en-US" dirty="0">
              <a:solidFill>
                <a:srgbClr val="FFFFFF"/>
              </a:solidFill>
            </a:endParaRPr>
          </a:p>
        </p:txBody>
      </p:sp>
      <p:pic>
        <p:nvPicPr>
          <p:cNvPr id="2" name="Picture Placeholder 7" descr="A group of people in a meeting&#10;&#10;Description automatically generated with medium confidence">
            <a:extLst>
              <a:ext uri="{FF2B5EF4-FFF2-40B4-BE49-F238E27FC236}">
                <a16:creationId xmlns:a16="http://schemas.microsoft.com/office/drawing/2014/main" id="{131A17FB-C8BF-853E-CBB4-C5880EF2CE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4769858" cy="5829300"/>
          </a:xfrm>
          <a:prstGeom prst="rect">
            <a:avLst/>
          </a:prstGeom>
        </p:spPr>
      </p:pic>
      <p:sp>
        <p:nvSpPr>
          <p:cNvPr id="3" name="Title 1">
            <a:extLst>
              <a:ext uri="{FF2B5EF4-FFF2-40B4-BE49-F238E27FC236}">
                <a16:creationId xmlns:a16="http://schemas.microsoft.com/office/drawing/2014/main" id="{B3CE2EC0-A4D0-CC55-DA5F-AF0FD3AF4C6B}"/>
              </a:ext>
            </a:extLst>
          </p:cNvPr>
          <p:cNvSpPr txBox="1">
            <a:spLocks/>
          </p:cNvSpPr>
          <p:nvPr/>
        </p:nvSpPr>
        <p:spPr>
          <a:xfrm>
            <a:off x="5185458" y="333029"/>
            <a:ext cx="6590944" cy="763601"/>
          </a:xfrm>
          <a:prstGeom prst="rect">
            <a:avLst/>
          </a:prstGeom>
        </p:spPr>
        <p:txBody>
          <a:bodyPr lIns="91424" tIns="91424" rIns="91424" bIns="91424" anchor="t">
            <a:normAutofit lnSpcReduction="10000"/>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Financial Wellness</a:t>
            </a:r>
          </a:p>
        </p:txBody>
      </p:sp>
      <p:sp>
        <p:nvSpPr>
          <p:cNvPr id="4" name="Text Placeholder 2">
            <a:extLst>
              <a:ext uri="{FF2B5EF4-FFF2-40B4-BE49-F238E27FC236}">
                <a16:creationId xmlns:a16="http://schemas.microsoft.com/office/drawing/2014/main" id="{E7E72369-774F-BC23-86D5-1E703A1FA0D6}"/>
              </a:ext>
            </a:extLst>
          </p:cNvPr>
          <p:cNvSpPr txBox="1">
            <a:spLocks/>
          </p:cNvSpPr>
          <p:nvPr/>
        </p:nvSpPr>
        <p:spPr>
          <a:xfrm>
            <a:off x="5301778" y="1412106"/>
            <a:ext cx="6081454" cy="441719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normAutofit lnSpcReduction="10000"/>
          </a:bodyPr>
          <a:lstStyle>
            <a:lvl1pPr marL="609585" marR="0" indent="-457189"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1pPr>
            <a:lvl2pPr marL="134011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2pPr>
            <a:lvl3pPr marL="1949703"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3pPr>
            <a:lvl4pPr marL="255928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4pPr>
            <a:lvl5pPr marL="3168873"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5pPr>
            <a:lvl6pPr marL="377845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6pPr>
            <a:lvl7pPr marL="4388042"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7pPr>
            <a:lvl8pPr marL="4997627"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8pPr>
            <a:lvl9pPr marL="5607212"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9pPr>
          </a:lstStyle>
          <a:p>
            <a:pPr marL="0" marR="0" lvl="0" indent="0" algn="l" defTabSz="1219170" rtl="0" eaLnBrk="1" fontAlgn="auto" latinLnBrk="0" hangingPunct="1">
              <a:lnSpc>
                <a:spcPct val="115000"/>
              </a:lnSpc>
              <a:spcBef>
                <a:spcPts val="0"/>
              </a:spcBef>
              <a:spcAft>
                <a:spcPts val="0"/>
              </a:spcAft>
              <a:buClr>
                <a:srgbClr val="1F497D"/>
              </a:buClr>
              <a:buSzPts val="1800"/>
              <a:buFont typeface="Helvetica"/>
              <a:buNone/>
              <a:tabLst/>
              <a:defRPr/>
            </a:pPr>
            <a:r>
              <a:rPr lang="en-US" dirty="0">
                <a:solidFill>
                  <a:srgbClr val="003976"/>
                </a:solidFill>
                <a:latin typeface="+mj-lt"/>
                <a:cs typeface="Lato" panose="020F0502020204030203" pitchFamily="34" charset="0"/>
              </a:rPr>
              <a:t>H</a:t>
            </a:r>
            <a:r>
              <a:rPr kumimoji="0" lang="en-US" sz="2400" b="0" i="0" u="none" strike="noStrike" kern="1200" cap="none" spc="0" normalizeH="0" baseline="0" noProof="0" dirty="0" err="1">
                <a:ln>
                  <a:noFill/>
                </a:ln>
                <a:solidFill>
                  <a:srgbClr val="003976"/>
                </a:solidFill>
                <a:effectLst/>
                <a:uLnTx/>
                <a:uFillTx/>
                <a:latin typeface="+mj-lt"/>
                <a:ea typeface="Lato Light"/>
                <a:cs typeface="Lato" panose="020F0502020204030203" pitchFamily="34" charset="0"/>
                <a:sym typeface="Lato Light"/>
              </a:rPr>
              <a:t>elp</a:t>
            </a:r>
            <a:r>
              <a:rPr kumimoji="0" lang="en-US" sz="2400" b="0" i="0" u="none" strike="noStrike" kern="1200" cap="none" spc="0" normalizeH="0" baseline="0" noProof="0" dirty="0">
                <a:ln>
                  <a:noFill/>
                </a:ln>
                <a:solidFill>
                  <a:srgbClr val="003976"/>
                </a:solidFill>
                <a:effectLst/>
                <a:uLnTx/>
                <a:uFillTx/>
                <a:latin typeface="+mj-lt"/>
                <a:ea typeface="Lato Light"/>
                <a:cs typeface="Lato" panose="020F0502020204030203" pitchFamily="34" charset="0"/>
                <a:sym typeface="Lato Light"/>
              </a:rPr>
              <a:t> lay the groundwork by building healthy habits with your employees’ financial goals in mind - </a:t>
            </a:r>
            <a:r>
              <a:rPr kumimoji="0" lang="en-US" sz="2400" b="0" i="0" u="none" strike="noStrike" kern="1200" cap="none" spc="0" normalizeH="0" baseline="0" noProof="0" dirty="0">
                <a:ln>
                  <a:noFill/>
                </a:ln>
                <a:solidFill>
                  <a:srgbClr val="9D0000"/>
                </a:solidFill>
                <a:effectLst/>
                <a:uLnTx/>
                <a:uFillTx/>
                <a:latin typeface="+mj-lt"/>
                <a:ea typeface="Lato Light"/>
                <a:cs typeface="Lato" panose="020F0502020204030203" pitchFamily="34" charset="0"/>
                <a:sym typeface="Lato Light"/>
              </a:rPr>
              <a:t>so they can stay </a:t>
            </a:r>
            <a:r>
              <a:rPr kumimoji="0" lang="en-US" sz="2600" b="1" i="0" u="none" strike="noStrike" kern="1200" cap="none" spc="0" normalizeH="0" baseline="0" noProof="0" dirty="0">
                <a:ln>
                  <a:noFill/>
                </a:ln>
                <a:solidFill>
                  <a:srgbClr val="9D0000"/>
                </a:solidFill>
                <a:effectLst/>
                <a:uLnTx/>
                <a:uFillTx/>
                <a:latin typeface="+mj-lt"/>
                <a:ea typeface="Lato Light"/>
                <a:cs typeface="Lato" panose="020F0502020204030203" pitchFamily="34" charset="0"/>
                <a:sym typeface="Lato Light"/>
              </a:rPr>
              <a:t>focused</a:t>
            </a:r>
            <a:r>
              <a:rPr kumimoji="0" lang="en-US" sz="2600" b="0" i="0" u="none" strike="noStrike" kern="1200" cap="none" spc="0" normalizeH="0" baseline="0" noProof="0" dirty="0">
                <a:ln>
                  <a:noFill/>
                </a:ln>
                <a:solidFill>
                  <a:srgbClr val="9D0000"/>
                </a:solidFill>
                <a:effectLst/>
                <a:uLnTx/>
                <a:uFillTx/>
                <a:latin typeface="+mj-lt"/>
                <a:ea typeface="Lato Light"/>
                <a:cs typeface="Lato" panose="020F0502020204030203" pitchFamily="34" charset="0"/>
                <a:sym typeface="Lato Light"/>
              </a:rPr>
              <a:t>, </a:t>
            </a:r>
            <a:r>
              <a:rPr kumimoji="0" lang="en-US" sz="2600" b="1" i="0" u="none" strike="noStrike" kern="1200" cap="none" spc="0" normalizeH="0" baseline="0" noProof="0" dirty="0">
                <a:ln>
                  <a:noFill/>
                </a:ln>
                <a:solidFill>
                  <a:srgbClr val="9D0000"/>
                </a:solidFill>
                <a:effectLst/>
                <a:uLnTx/>
                <a:uFillTx/>
                <a:latin typeface="+mj-lt"/>
                <a:ea typeface="Lato Light"/>
                <a:cs typeface="Lato" panose="020F0502020204030203" pitchFamily="34" charset="0"/>
                <a:sym typeface="Lato Light"/>
              </a:rPr>
              <a:t>happy</a:t>
            </a:r>
            <a:r>
              <a:rPr kumimoji="0" lang="en-US" sz="2400" b="0" i="0" u="none" strike="noStrike" kern="1200" cap="none" spc="0" normalizeH="0" baseline="0" noProof="0" dirty="0">
                <a:ln>
                  <a:noFill/>
                </a:ln>
                <a:solidFill>
                  <a:srgbClr val="9D0000"/>
                </a:solidFill>
                <a:effectLst/>
                <a:uLnTx/>
                <a:uFillTx/>
                <a:latin typeface="+mj-lt"/>
                <a:ea typeface="Lato Light"/>
                <a:cs typeface="Lato" panose="020F0502020204030203" pitchFamily="34" charset="0"/>
                <a:sym typeface="Lato Light"/>
              </a:rPr>
              <a:t>, and </a:t>
            </a:r>
            <a:r>
              <a:rPr kumimoji="0" lang="en-US" sz="2600" b="1" i="0" u="none" strike="noStrike" kern="1200" cap="none" spc="0" normalizeH="0" baseline="0" noProof="0" dirty="0">
                <a:ln>
                  <a:noFill/>
                </a:ln>
                <a:solidFill>
                  <a:srgbClr val="9D0000"/>
                </a:solidFill>
                <a:effectLst/>
                <a:uLnTx/>
                <a:uFillTx/>
                <a:latin typeface="+mj-lt"/>
                <a:ea typeface="Lato Light"/>
                <a:cs typeface="Lato" panose="020F0502020204030203" pitchFamily="34" charset="0"/>
                <a:sym typeface="Lato Light"/>
              </a:rPr>
              <a:t>productive</a:t>
            </a:r>
            <a:r>
              <a:rPr kumimoji="0" lang="en-US" sz="2400" b="0" i="0" u="none" strike="noStrike" kern="1200" cap="none" spc="0" normalizeH="0" baseline="0" noProof="0" dirty="0">
                <a:ln>
                  <a:noFill/>
                </a:ln>
                <a:solidFill>
                  <a:srgbClr val="9D0000"/>
                </a:solidFill>
                <a:effectLst/>
                <a:uLnTx/>
                <a:uFillTx/>
                <a:latin typeface="+mj-lt"/>
                <a:ea typeface="Lato Light"/>
                <a:cs typeface="Lato" panose="020F0502020204030203" pitchFamily="34" charset="0"/>
                <a:sym typeface="Lato Light"/>
              </a:rPr>
              <a:t>, instead of stressed with their finances. </a:t>
            </a:r>
          </a:p>
          <a:p>
            <a:pPr marL="0" marR="0" lvl="0" indent="0" algn="l" defTabSz="1219170" rtl="0" eaLnBrk="1" fontAlgn="auto" latinLnBrk="0" hangingPunct="1">
              <a:lnSpc>
                <a:spcPct val="115000"/>
              </a:lnSpc>
              <a:spcBef>
                <a:spcPts val="0"/>
              </a:spcBef>
              <a:spcAft>
                <a:spcPts val="0"/>
              </a:spcAft>
              <a:buClr>
                <a:srgbClr val="1F497D"/>
              </a:buClr>
              <a:buSzPts val="1800"/>
              <a:buFont typeface="Helvetica"/>
              <a:buNone/>
              <a:tabLst/>
              <a:defRPr/>
            </a:pPr>
            <a:endParaRPr kumimoji="0" lang="en-US" sz="2400" b="0" i="0" u="none" strike="noStrike" kern="1200" cap="none" spc="0" normalizeH="0" baseline="0" noProof="0" dirty="0">
              <a:ln>
                <a:noFill/>
              </a:ln>
              <a:solidFill>
                <a:srgbClr val="003976"/>
              </a:solidFill>
              <a:effectLst/>
              <a:uLnTx/>
              <a:uFillTx/>
              <a:latin typeface="+mj-lt"/>
              <a:ea typeface="Lato Light"/>
              <a:cs typeface="Lato" panose="020F0502020204030203" pitchFamily="34" charset="0"/>
              <a:sym typeface="Lato Light"/>
            </a:endParaRPr>
          </a:p>
          <a:p>
            <a:pPr marL="0" marR="0" lvl="0" indent="0" algn="l" defTabSz="1219170" rtl="0" eaLnBrk="1" fontAlgn="auto" latinLnBrk="0" hangingPunct="1">
              <a:lnSpc>
                <a:spcPct val="115000"/>
              </a:lnSpc>
              <a:spcBef>
                <a:spcPts val="0"/>
              </a:spcBef>
              <a:spcAft>
                <a:spcPts val="0"/>
              </a:spcAft>
              <a:buClr>
                <a:srgbClr val="1F497D"/>
              </a:buClr>
              <a:buSzPts val="1800"/>
              <a:buFont typeface="Helvetica"/>
              <a:buNone/>
              <a:tabLst/>
              <a:defRPr/>
            </a:pPr>
            <a:r>
              <a:rPr kumimoji="0" lang="en-US" sz="2400" b="0" i="0" u="none" strike="noStrike" kern="1200" cap="none" spc="0" normalizeH="0" baseline="0" noProof="0" dirty="0">
                <a:ln>
                  <a:noFill/>
                </a:ln>
                <a:solidFill>
                  <a:srgbClr val="003976"/>
                </a:solidFill>
                <a:effectLst/>
                <a:uLnTx/>
                <a:uFillTx/>
                <a:latin typeface="+mj-lt"/>
                <a:ea typeface="Lato Light"/>
                <a:cs typeface="Lato" panose="020F0502020204030203" pitchFamily="34" charset="0"/>
                <a:sym typeface="Lato Light"/>
              </a:rPr>
              <a:t>You dictate the level of support your employees receive—from financial literacy to on-going advice. </a:t>
            </a:r>
            <a:r>
              <a:rPr kumimoji="0" lang="en-US" sz="2400" b="0" i="0" u="none" strike="noStrike" kern="1200" cap="none" spc="0" normalizeH="0" baseline="0" noProof="0" dirty="0">
                <a:ln>
                  <a:noFill/>
                </a:ln>
                <a:solidFill>
                  <a:srgbClr val="9D0000"/>
                </a:solidFill>
                <a:effectLst/>
                <a:uLnTx/>
                <a:uFillTx/>
                <a:latin typeface="+mj-lt"/>
                <a:ea typeface="Lato Light"/>
                <a:cs typeface="Lato" panose="020F0502020204030203" pitchFamily="34" charset="0"/>
                <a:sym typeface="Lato Light"/>
              </a:rPr>
              <a:t>Work with a provider that can determine what is best for your unique demographic.</a:t>
            </a:r>
          </a:p>
          <a:p>
            <a:pPr marL="203195" marR="0" lvl="0" indent="0" algn="l" defTabSz="1219170" rtl="0" eaLnBrk="1" fontAlgn="auto" latinLnBrk="0" hangingPunct="1">
              <a:lnSpc>
                <a:spcPct val="115000"/>
              </a:lnSpc>
              <a:spcBef>
                <a:spcPts val="0"/>
              </a:spcBef>
              <a:spcAft>
                <a:spcPts val="0"/>
              </a:spcAft>
              <a:buClr>
                <a:srgbClr val="1F497D"/>
              </a:buClr>
              <a:buSzPts val="1800"/>
              <a:buFont typeface="Helvetica"/>
              <a:buNone/>
              <a:tabLst/>
              <a:defRPr/>
            </a:pPr>
            <a:endParaRPr kumimoji="0" lang="en-US" sz="1800" b="0" i="0" u="none" strike="noStrike" kern="0" cap="none" spc="0" normalizeH="0" baseline="0" noProof="0" dirty="0">
              <a:ln>
                <a:noFill/>
              </a:ln>
              <a:solidFill>
                <a:prstClr val="white">
                  <a:lumMod val="65000"/>
                </a:prstClr>
              </a:solidFill>
              <a:effectLst/>
              <a:uLnTx/>
              <a:uFillTx/>
              <a:latin typeface="Lato" panose="020F0502020204030203" pitchFamily="34" charset="77"/>
              <a:ea typeface="Lato Light"/>
              <a:cs typeface="Lato Light"/>
              <a:sym typeface="Lato Light"/>
            </a:endParaRPr>
          </a:p>
          <a:p>
            <a:pPr marL="203195" marR="0" lvl="0" indent="0" algn="l" defTabSz="1219170" rtl="0" eaLnBrk="1" fontAlgn="auto" latinLnBrk="0" hangingPunct="1">
              <a:lnSpc>
                <a:spcPct val="115000"/>
              </a:lnSpc>
              <a:spcBef>
                <a:spcPts val="0"/>
              </a:spcBef>
              <a:spcAft>
                <a:spcPts val="0"/>
              </a:spcAft>
              <a:buClr>
                <a:srgbClr val="1F497D"/>
              </a:buClr>
              <a:buSzPts val="1800"/>
              <a:buFont typeface="Helvetica"/>
              <a:buNone/>
              <a:tabLst/>
              <a:defRPr/>
            </a:pPr>
            <a:endParaRPr kumimoji="0" lang="en-US" sz="1800" b="0" i="0" u="none" strike="noStrike" kern="0" cap="none" spc="0" normalizeH="0" baseline="0" noProof="0" dirty="0">
              <a:ln>
                <a:noFill/>
              </a:ln>
              <a:solidFill>
                <a:prstClr val="white">
                  <a:lumMod val="65000"/>
                </a:prstClr>
              </a:solidFill>
              <a:effectLst/>
              <a:uLnTx/>
              <a:uFillTx/>
              <a:latin typeface="Lato" panose="020F0502020204030203" pitchFamily="34" charset="77"/>
              <a:ea typeface="Lato Light"/>
              <a:cs typeface="Lato Light"/>
              <a:sym typeface="Lato Light"/>
            </a:endParaRPr>
          </a:p>
        </p:txBody>
      </p:sp>
      <p:cxnSp>
        <p:nvCxnSpPr>
          <p:cNvPr id="6" name="Straight Connector 5">
            <a:extLst>
              <a:ext uri="{FF2B5EF4-FFF2-40B4-BE49-F238E27FC236}">
                <a16:creationId xmlns:a16="http://schemas.microsoft.com/office/drawing/2014/main" id="{72CEB818-B597-9035-C4FD-4E4D2A5FF1D1}"/>
              </a:ext>
            </a:extLst>
          </p:cNvPr>
          <p:cNvCxnSpPr>
            <a:cxnSpLocks/>
          </p:cNvCxnSpPr>
          <p:nvPr/>
        </p:nvCxnSpPr>
        <p:spPr>
          <a:xfrm flipH="1">
            <a:off x="3607266" y="1171268"/>
            <a:ext cx="8584736" cy="0"/>
          </a:xfrm>
          <a:prstGeom prst="line">
            <a:avLst/>
          </a:prstGeom>
          <a:noFill/>
          <a:ln w="25400" cap="flat">
            <a:solidFill>
              <a:srgbClr val="F9AE3A"/>
            </a:solidFill>
            <a:prstDash val="solid"/>
            <a:round/>
          </a:ln>
          <a:effectLst/>
          <a:sp3d/>
        </p:spPr>
        <p:style>
          <a:lnRef idx="0">
            <a:scrgbClr r="0" g="0" b="0"/>
          </a:lnRef>
          <a:fillRef idx="0">
            <a:scrgbClr r="0" g="0" b="0"/>
          </a:fillRef>
          <a:effectRef idx="0">
            <a:scrgbClr r="0" g="0" b="0"/>
          </a:effectRef>
          <a:fontRef idx="none"/>
        </p:style>
      </p:cxnSp>
      <p:pic>
        <p:nvPicPr>
          <p:cNvPr id="8" name="Picture 7" descr="Logo&#10;&#10;Description automatically generated">
            <a:extLst>
              <a:ext uri="{FF2B5EF4-FFF2-40B4-BE49-F238E27FC236}">
                <a16:creationId xmlns:a16="http://schemas.microsoft.com/office/drawing/2014/main" id="{6B4ADC34-49A8-F76C-C498-7743EC4156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573" y="333029"/>
            <a:ext cx="1316007" cy="890756"/>
          </a:xfrm>
          <a:prstGeom prst="rect">
            <a:avLst/>
          </a:prstGeom>
        </p:spPr>
      </p:pic>
    </p:spTree>
    <p:extLst>
      <p:ext uri="{BB962C8B-B14F-4D97-AF65-F5344CB8AC3E}">
        <p14:creationId xmlns:p14="http://schemas.microsoft.com/office/powerpoint/2010/main" val="2345632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26</a:t>
            </a:fld>
            <a:endParaRPr lang="en-US" dirty="0">
              <a:solidFill>
                <a:srgbClr val="FFFFFF"/>
              </a:solidFill>
            </a:endParaRPr>
          </a:p>
        </p:txBody>
      </p:sp>
      <p:sp>
        <p:nvSpPr>
          <p:cNvPr id="2" name="Google Shape;452;p19">
            <a:extLst>
              <a:ext uri="{FF2B5EF4-FFF2-40B4-BE49-F238E27FC236}">
                <a16:creationId xmlns:a16="http://schemas.microsoft.com/office/drawing/2014/main" id="{22459593-38A6-5200-F1AF-D0BA2E3B8AF8}"/>
              </a:ext>
            </a:extLst>
          </p:cNvPr>
          <p:cNvSpPr/>
          <p:nvPr/>
        </p:nvSpPr>
        <p:spPr>
          <a:xfrm>
            <a:off x="1573802" y="3930488"/>
            <a:ext cx="3043165" cy="840469"/>
          </a:xfrm>
          <a:prstGeom prst="rect">
            <a:avLst/>
          </a:prstGeom>
          <a:solidFill>
            <a:srgbClr val="9D0000"/>
          </a:solidFill>
          <a:ln>
            <a:noFill/>
          </a:ln>
        </p:spPr>
        <p:txBody>
          <a:bodyPr spcFirstLastPara="1" wrap="square" lIns="45700" tIns="45700" rIns="45700"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 name="Google Shape;453;p19">
            <a:extLst>
              <a:ext uri="{FF2B5EF4-FFF2-40B4-BE49-F238E27FC236}">
                <a16:creationId xmlns:a16="http://schemas.microsoft.com/office/drawing/2014/main" id="{339C4C5C-0F7C-8853-7C90-BA54E2699468}"/>
              </a:ext>
            </a:extLst>
          </p:cNvPr>
          <p:cNvSpPr/>
          <p:nvPr/>
        </p:nvSpPr>
        <p:spPr>
          <a:xfrm>
            <a:off x="1125338" y="3935000"/>
            <a:ext cx="841248" cy="838279"/>
          </a:xfrm>
          <a:prstGeom prst="ellipse">
            <a:avLst/>
          </a:prstGeom>
          <a:solidFill>
            <a:srgbClr val="9D0000"/>
          </a:solidFill>
          <a:ln w="28575" cap="flat" cmpd="sng">
            <a:solidFill>
              <a:schemeClr val="lt1"/>
            </a:solidFill>
            <a:prstDash val="solid"/>
            <a:round/>
            <a:headEnd type="none" w="sm" len="sm"/>
            <a:tailEnd type="none" w="sm" len="sm"/>
          </a:ln>
        </p:spPr>
        <p:txBody>
          <a:bodyPr spcFirstLastPara="1" wrap="square" lIns="45700" tIns="45700" rIns="45700"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 name="Google Shape;454;p19">
            <a:extLst>
              <a:ext uri="{FF2B5EF4-FFF2-40B4-BE49-F238E27FC236}">
                <a16:creationId xmlns:a16="http://schemas.microsoft.com/office/drawing/2014/main" id="{177215BF-0A69-6D8E-7982-67F70F9A7215}"/>
              </a:ext>
            </a:extLst>
          </p:cNvPr>
          <p:cNvSpPr txBox="1">
            <a:spLocks/>
          </p:cNvSpPr>
          <p:nvPr/>
        </p:nvSpPr>
        <p:spPr>
          <a:xfrm>
            <a:off x="415599" y="593368"/>
            <a:ext cx="11360803" cy="763601"/>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a:lnSpc>
                <a:spcPct val="100000"/>
              </a:lnSpc>
              <a:spcBef>
                <a:spcPts val="0"/>
              </a:spcBef>
              <a:buClr>
                <a:srgbClr val="2961A7"/>
              </a:buClr>
              <a:buSzPts val="3600"/>
              <a:buFont typeface="Lato"/>
              <a:buNone/>
            </a:pPr>
            <a:r>
              <a:rPr lang="en-US" sz="4400" dirty="0"/>
              <a:t>Finding a Wellness Provider that can…</a:t>
            </a:r>
          </a:p>
        </p:txBody>
      </p:sp>
      <p:sp>
        <p:nvSpPr>
          <p:cNvPr id="6" name="Google Shape;455;p19">
            <a:extLst>
              <a:ext uri="{FF2B5EF4-FFF2-40B4-BE49-F238E27FC236}">
                <a16:creationId xmlns:a16="http://schemas.microsoft.com/office/drawing/2014/main" id="{3DCFB548-0D64-723B-BCCC-C5617662B9DB}"/>
              </a:ext>
            </a:extLst>
          </p:cNvPr>
          <p:cNvSpPr/>
          <p:nvPr/>
        </p:nvSpPr>
        <p:spPr>
          <a:xfrm>
            <a:off x="1573802" y="1870178"/>
            <a:ext cx="3043165" cy="840469"/>
          </a:xfrm>
          <a:prstGeom prst="rect">
            <a:avLst/>
          </a:prstGeom>
          <a:solidFill>
            <a:srgbClr val="008061"/>
          </a:solidFill>
          <a:ln>
            <a:noFill/>
          </a:ln>
        </p:spPr>
        <p:txBody>
          <a:bodyPr spcFirstLastPara="1" wrap="square" lIns="45700" tIns="45700" rIns="45700"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456;p19">
            <a:extLst>
              <a:ext uri="{FF2B5EF4-FFF2-40B4-BE49-F238E27FC236}">
                <a16:creationId xmlns:a16="http://schemas.microsoft.com/office/drawing/2014/main" id="{54316FCD-A86E-685B-F2EF-7625BFFD403D}"/>
              </a:ext>
            </a:extLst>
          </p:cNvPr>
          <p:cNvSpPr/>
          <p:nvPr/>
        </p:nvSpPr>
        <p:spPr>
          <a:xfrm>
            <a:off x="1905874" y="1998024"/>
            <a:ext cx="2627967" cy="5847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j-lt"/>
                <a:ea typeface="Lato"/>
                <a:cs typeface="Lato"/>
                <a:sym typeface="Lato"/>
              </a:rPr>
              <a:t>Define Financial Wellness Goals &amp; Objectives</a:t>
            </a:r>
            <a:endParaRPr kumimoji="0" sz="1400" b="0" i="0" u="none" strike="noStrike" kern="0" cap="none" spc="0" normalizeH="0" baseline="0" noProof="0" dirty="0">
              <a:ln>
                <a:noFill/>
              </a:ln>
              <a:solidFill>
                <a:srgbClr val="000000"/>
              </a:solidFill>
              <a:effectLst/>
              <a:uLnTx/>
              <a:uFillTx/>
              <a:latin typeface="+mj-lt"/>
              <a:cs typeface="Arial"/>
              <a:sym typeface="Arial"/>
            </a:endParaRPr>
          </a:p>
        </p:txBody>
      </p:sp>
      <p:sp>
        <p:nvSpPr>
          <p:cNvPr id="8" name="Google Shape;457;p19">
            <a:extLst>
              <a:ext uri="{FF2B5EF4-FFF2-40B4-BE49-F238E27FC236}">
                <a16:creationId xmlns:a16="http://schemas.microsoft.com/office/drawing/2014/main" id="{9263DE2C-E0D0-F7C9-597F-08DA98BA6880}"/>
              </a:ext>
            </a:extLst>
          </p:cNvPr>
          <p:cNvSpPr/>
          <p:nvPr/>
        </p:nvSpPr>
        <p:spPr>
          <a:xfrm>
            <a:off x="4894779" y="1935394"/>
            <a:ext cx="466874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kern="0" dirty="0">
                <a:solidFill>
                  <a:srgbClr val="003976"/>
                </a:solidFill>
                <a:latin typeface="+mj-lt"/>
                <a:cs typeface="Arial" panose="020B0604020202020204" pitchFamily="34" charset="0"/>
                <a:sym typeface="Lato Light"/>
              </a:rPr>
              <a:t>Work with you to create goals that </a:t>
            </a:r>
            <a:endParaRPr sz="2000" kern="0" dirty="0">
              <a:solidFill>
                <a:srgbClr val="003976"/>
              </a:solidFill>
              <a:latin typeface="+mj-lt"/>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kern="0" dirty="0">
                <a:solidFill>
                  <a:srgbClr val="003976"/>
                </a:solidFill>
                <a:latin typeface="+mj-lt"/>
                <a:cs typeface="Arial" panose="020B0604020202020204" pitchFamily="34" charset="0"/>
                <a:sym typeface="Lato Light"/>
              </a:rPr>
              <a:t>are specific to your employees</a:t>
            </a:r>
            <a:endParaRPr sz="2000" kern="0" dirty="0">
              <a:solidFill>
                <a:srgbClr val="003976"/>
              </a:solidFill>
              <a:latin typeface="+mj-lt"/>
              <a:cs typeface="Arial" panose="020B0604020202020204" pitchFamily="34" charset="0"/>
              <a:sym typeface="Arial"/>
            </a:endParaRPr>
          </a:p>
        </p:txBody>
      </p:sp>
      <p:sp>
        <p:nvSpPr>
          <p:cNvPr id="9" name="Google Shape;458;p19">
            <a:extLst>
              <a:ext uri="{FF2B5EF4-FFF2-40B4-BE49-F238E27FC236}">
                <a16:creationId xmlns:a16="http://schemas.microsoft.com/office/drawing/2014/main" id="{B494F91C-6DB7-28C1-3033-E42953E54D79}"/>
              </a:ext>
            </a:extLst>
          </p:cNvPr>
          <p:cNvSpPr/>
          <p:nvPr/>
        </p:nvSpPr>
        <p:spPr>
          <a:xfrm>
            <a:off x="4895907" y="2954249"/>
            <a:ext cx="4525058" cy="707846"/>
          </a:xfrm>
          <a:prstGeom prst="rect">
            <a:avLst/>
          </a:prstGeom>
          <a:noFill/>
          <a:ln>
            <a:noFill/>
          </a:ln>
        </p:spPr>
        <p:txBody>
          <a:bodyPr spcFirstLastPara="1" wrap="square" lIns="91425" tIns="45700" rIns="91425" bIns="45700" anchor="t" anchorCtr="0">
            <a:spAutoFit/>
          </a:bodyPr>
          <a:lstStyle/>
          <a:p>
            <a:pPr>
              <a:buClr>
                <a:srgbClr val="000000"/>
              </a:buClr>
              <a:defRPr/>
            </a:pPr>
            <a:r>
              <a:rPr lang="en-US" sz="2000" kern="0" dirty="0">
                <a:solidFill>
                  <a:srgbClr val="003976"/>
                </a:solidFill>
                <a:latin typeface="+mj-lt"/>
                <a:cs typeface="Arial" panose="020B0604020202020204" pitchFamily="34" charset="0"/>
                <a:sym typeface="Lato Light"/>
              </a:rPr>
              <a:t>Analyze data to pinpoint topics that are most relevant to your workforce</a:t>
            </a:r>
            <a:endParaRPr sz="2000" kern="0" dirty="0">
              <a:solidFill>
                <a:srgbClr val="003976"/>
              </a:solidFill>
              <a:latin typeface="+mj-lt"/>
              <a:cs typeface="Arial" panose="020B0604020202020204" pitchFamily="34" charset="0"/>
              <a:sym typeface="Arial"/>
            </a:endParaRPr>
          </a:p>
        </p:txBody>
      </p:sp>
      <p:sp>
        <p:nvSpPr>
          <p:cNvPr id="10" name="Google Shape;459;p19">
            <a:extLst>
              <a:ext uri="{FF2B5EF4-FFF2-40B4-BE49-F238E27FC236}">
                <a16:creationId xmlns:a16="http://schemas.microsoft.com/office/drawing/2014/main" id="{D99432B1-B72C-98E3-EBAA-637C508DF133}"/>
              </a:ext>
            </a:extLst>
          </p:cNvPr>
          <p:cNvSpPr/>
          <p:nvPr/>
        </p:nvSpPr>
        <p:spPr>
          <a:xfrm>
            <a:off x="4894779" y="3845207"/>
            <a:ext cx="5021446" cy="1015622"/>
          </a:xfrm>
          <a:prstGeom prst="rect">
            <a:avLst/>
          </a:prstGeom>
          <a:noFill/>
          <a:ln>
            <a:noFill/>
          </a:ln>
        </p:spPr>
        <p:txBody>
          <a:bodyPr spcFirstLastPara="1" wrap="square" lIns="91425" tIns="45700" rIns="91425" bIns="45700" anchor="t" anchorCtr="0">
            <a:spAutoFit/>
          </a:bodyPr>
          <a:lstStyle/>
          <a:p>
            <a:pPr marR="0" lvl="0" indent="0" fontAlgn="auto">
              <a:lnSpc>
                <a:spcPct val="100000"/>
              </a:lnSpc>
              <a:spcBef>
                <a:spcPts val="0"/>
              </a:spcBef>
              <a:spcAft>
                <a:spcPts val="0"/>
              </a:spcAft>
              <a:buClr>
                <a:srgbClr val="000000"/>
              </a:buClr>
              <a:buSzTx/>
              <a:buFont typeface="Arial"/>
              <a:buNone/>
              <a:tabLst/>
              <a:defRPr/>
            </a:pPr>
            <a:r>
              <a:rPr lang="en-US" sz="2000" kern="0" dirty="0">
                <a:solidFill>
                  <a:srgbClr val="003976"/>
                </a:solidFill>
                <a:latin typeface="+mj-lt"/>
                <a:cs typeface="Arial" panose="020B0604020202020204" pitchFamily="34" charset="0"/>
                <a:sym typeface="Lato Light"/>
              </a:rPr>
              <a:t>Find a team that will work with you every step of the way on engagement strategies unique </a:t>
            </a:r>
            <a:endParaRPr sz="2000" kern="0" dirty="0">
              <a:solidFill>
                <a:srgbClr val="003976"/>
              </a:solidFill>
              <a:latin typeface="+mj-lt"/>
              <a:cs typeface="Arial" panose="020B0604020202020204" pitchFamily="34" charset="0"/>
              <a:sym typeface="Arial"/>
            </a:endParaRPr>
          </a:p>
          <a:p>
            <a:pPr marR="0" lvl="0" indent="0" fontAlgn="auto">
              <a:lnSpc>
                <a:spcPct val="100000"/>
              </a:lnSpc>
              <a:spcBef>
                <a:spcPts val="0"/>
              </a:spcBef>
              <a:spcAft>
                <a:spcPts val="0"/>
              </a:spcAft>
              <a:buClr>
                <a:srgbClr val="000000"/>
              </a:buClr>
              <a:buSzTx/>
              <a:buFont typeface="Arial"/>
              <a:buNone/>
              <a:tabLst/>
              <a:defRPr/>
            </a:pPr>
            <a:r>
              <a:rPr lang="en-US" sz="2000" kern="0" dirty="0">
                <a:solidFill>
                  <a:srgbClr val="003976"/>
                </a:solidFill>
                <a:latin typeface="+mj-lt"/>
                <a:cs typeface="Arial" panose="020B0604020202020204" pitchFamily="34" charset="0"/>
                <a:sym typeface="Lato Light"/>
              </a:rPr>
              <a:t>to your organization’s demographic</a:t>
            </a:r>
            <a:endParaRPr sz="2000" kern="0" dirty="0">
              <a:solidFill>
                <a:srgbClr val="003976"/>
              </a:solidFill>
              <a:latin typeface="+mj-lt"/>
              <a:cs typeface="Arial" panose="020B0604020202020204" pitchFamily="34" charset="0"/>
              <a:sym typeface="Arial"/>
            </a:endParaRPr>
          </a:p>
        </p:txBody>
      </p:sp>
      <p:sp>
        <p:nvSpPr>
          <p:cNvPr id="11" name="Google Shape;460;p19">
            <a:extLst>
              <a:ext uri="{FF2B5EF4-FFF2-40B4-BE49-F238E27FC236}">
                <a16:creationId xmlns:a16="http://schemas.microsoft.com/office/drawing/2014/main" id="{58C3498A-52E7-EAFF-A77B-4A840196237C}"/>
              </a:ext>
            </a:extLst>
          </p:cNvPr>
          <p:cNvSpPr/>
          <p:nvPr/>
        </p:nvSpPr>
        <p:spPr>
          <a:xfrm>
            <a:off x="4894779" y="5029397"/>
            <a:ext cx="4420555" cy="707846"/>
          </a:xfrm>
          <a:prstGeom prst="rect">
            <a:avLst/>
          </a:prstGeom>
          <a:noFill/>
          <a:ln>
            <a:noFill/>
          </a:ln>
        </p:spPr>
        <p:txBody>
          <a:bodyPr spcFirstLastPara="1" wrap="square" lIns="91425" tIns="45700" rIns="91425" bIns="45700" anchor="t" anchorCtr="0">
            <a:spAutoFit/>
          </a:bodyPr>
          <a:lstStyle/>
          <a:p>
            <a:pPr>
              <a:buClr>
                <a:srgbClr val="000000"/>
              </a:buClr>
              <a:defRPr/>
            </a:pPr>
            <a:r>
              <a:rPr lang="en-US" sz="2000" kern="0" dirty="0">
                <a:solidFill>
                  <a:srgbClr val="003976"/>
                </a:solidFill>
                <a:latin typeface="+mj-lt"/>
                <a:cs typeface="Arial" panose="020B0604020202020204" pitchFamily="34" charset="0"/>
                <a:sym typeface="Lato Light"/>
              </a:rPr>
              <a:t>Through reporting, track results and adjust the strategies as needed</a:t>
            </a:r>
            <a:endParaRPr sz="2000" kern="0" dirty="0">
              <a:solidFill>
                <a:srgbClr val="003976"/>
              </a:solidFill>
              <a:latin typeface="+mj-lt"/>
              <a:cs typeface="Arial" panose="020B0604020202020204" pitchFamily="34" charset="0"/>
              <a:sym typeface="Arial"/>
            </a:endParaRPr>
          </a:p>
        </p:txBody>
      </p:sp>
      <p:sp>
        <p:nvSpPr>
          <p:cNvPr id="12" name="Google Shape;461;p19">
            <a:extLst>
              <a:ext uri="{FF2B5EF4-FFF2-40B4-BE49-F238E27FC236}">
                <a16:creationId xmlns:a16="http://schemas.microsoft.com/office/drawing/2014/main" id="{48D754B8-3E8E-6C41-6DDF-08DE47982C6F}"/>
              </a:ext>
            </a:extLst>
          </p:cNvPr>
          <p:cNvSpPr/>
          <p:nvPr/>
        </p:nvSpPr>
        <p:spPr>
          <a:xfrm>
            <a:off x="1102925" y="1870178"/>
            <a:ext cx="841248" cy="838279"/>
          </a:xfrm>
          <a:prstGeom prst="ellipse">
            <a:avLst/>
          </a:prstGeom>
          <a:solidFill>
            <a:srgbClr val="008061"/>
          </a:solidFill>
          <a:ln w="28575" cap="flat" cmpd="sng">
            <a:solidFill>
              <a:schemeClr val="lt1"/>
            </a:solidFill>
            <a:prstDash val="solid"/>
            <a:round/>
            <a:headEnd type="none" w="sm" len="sm"/>
            <a:tailEnd type="none" w="sm" len="sm"/>
          </a:ln>
        </p:spPr>
        <p:txBody>
          <a:bodyPr spcFirstLastPara="1" wrap="square" lIns="45700" tIns="45700" rIns="45700"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 name="Google Shape;462;p19">
            <a:extLst>
              <a:ext uri="{FF2B5EF4-FFF2-40B4-BE49-F238E27FC236}">
                <a16:creationId xmlns:a16="http://schemas.microsoft.com/office/drawing/2014/main" id="{C4A4955D-10C5-EFDB-29E8-F9C38177CC95}"/>
              </a:ext>
            </a:extLst>
          </p:cNvPr>
          <p:cNvSpPr txBox="1"/>
          <p:nvPr/>
        </p:nvSpPr>
        <p:spPr>
          <a:xfrm>
            <a:off x="1294833" y="1998026"/>
            <a:ext cx="457432" cy="584773"/>
          </a:xfrm>
          <a:prstGeom prst="rect">
            <a:avLst/>
          </a:prstGeom>
          <a:noFill/>
          <a:ln>
            <a:noFill/>
          </a:ln>
        </p:spPr>
        <p:txBody>
          <a:bodyPr spcFirstLastPara="1" wrap="square" lIns="45700" tIns="45700" rIns="45700"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Lato"/>
              <a:buNone/>
              <a:tabLst/>
              <a:defRPr/>
            </a:pPr>
            <a:r>
              <a:rPr kumimoji="0" lang="en-US" sz="3200" b="1" i="0" u="none" strike="noStrike" kern="0" cap="none" spc="0" normalizeH="0" baseline="0" noProof="0" dirty="0">
                <a:ln>
                  <a:noFill/>
                </a:ln>
                <a:solidFill>
                  <a:srgbClr val="FFFFFF"/>
                </a:solidFill>
                <a:effectLst/>
                <a:uLnTx/>
                <a:uFillTx/>
                <a:latin typeface="+mj-lt"/>
                <a:ea typeface="Lato"/>
                <a:cs typeface="Lato"/>
                <a:sym typeface="Lato"/>
              </a:rPr>
              <a:t>1</a:t>
            </a:r>
            <a:endParaRPr kumimoji="0" sz="1400" b="0" i="0" u="none" strike="noStrike" kern="0" cap="none" spc="0" normalizeH="0" baseline="0" noProof="0" dirty="0">
              <a:ln>
                <a:noFill/>
              </a:ln>
              <a:solidFill>
                <a:srgbClr val="000000"/>
              </a:solidFill>
              <a:effectLst/>
              <a:uLnTx/>
              <a:uFillTx/>
              <a:latin typeface="+mj-lt"/>
              <a:cs typeface="Arial"/>
              <a:sym typeface="Arial"/>
            </a:endParaRPr>
          </a:p>
        </p:txBody>
      </p:sp>
      <p:sp>
        <p:nvSpPr>
          <p:cNvPr id="14" name="Google Shape;463;p19">
            <a:extLst>
              <a:ext uri="{FF2B5EF4-FFF2-40B4-BE49-F238E27FC236}">
                <a16:creationId xmlns:a16="http://schemas.microsoft.com/office/drawing/2014/main" id="{02270685-6F54-499A-07A5-B756C2FFC869}"/>
              </a:ext>
            </a:extLst>
          </p:cNvPr>
          <p:cNvSpPr/>
          <p:nvPr/>
        </p:nvSpPr>
        <p:spPr>
          <a:xfrm>
            <a:off x="1573802" y="2900839"/>
            <a:ext cx="3043165" cy="840469"/>
          </a:xfrm>
          <a:prstGeom prst="rect">
            <a:avLst/>
          </a:prstGeom>
          <a:solidFill>
            <a:srgbClr val="855939"/>
          </a:solidFill>
          <a:ln>
            <a:noFill/>
          </a:ln>
        </p:spPr>
        <p:txBody>
          <a:bodyPr spcFirstLastPara="1" wrap="square" lIns="45700" tIns="45700" rIns="45700"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 name="Google Shape;464;p19">
            <a:extLst>
              <a:ext uri="{FF2B5EF4-FFF2-40B4-BE49-F238E27FC236}">
                <a16:creationId xmlns:a16="http://schemas.microsoft.com/office/drawing/2014/main" id="{62121989-7D9F-F89B-A605-999A771FDCA1}"/>
              </a:ext>
            </a:extLst>
          </p:cNvPr>
          <p:cNvSpPr/>
          <p:nvPr/>
        </p:nvSpPr>
        <p:spPr>
          <a:xfrm>
            <a:off x="1944173" y="3028433"/>
            <a:ext cx="2627967" cy="5847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j-lt"/>
                <a:ea typeface="Lato"/>
                <a:cs typeface="Lato"/>
                <a:sym typeface="Lato"/>
              </a:rPr>
              <a:t>Identify Financial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j-lt"/>
                <a:ea typeface="Lato"/>
                <a:cs typeface="Lato"/>
                <a:sym typeface="Lato"/>
              </a:rPr>
              <a:t>Wellness Topics</a:t>
            </a:r>
            <a:endParaRPr kumimoji="0" sz="1400" b="0" i="0" u="none" strike="noStrike" kern="0" cap="none" spc="0" normalizeH="0" baseline="0" noProof="0" dirty="0">
              <a:ln>
                <a:noFill/>
              </a:ln>
              <a:solidFill>
                <a:srgbClr val="000000"/>
              </a:solidFill>
              <a:effectLst/>
              <a:uLnTx/>
              <a:uFillTx/>
              <a:latin typeface="+mj-lt"/>
              <a:cs typeface="Arial"/>
              <a:sym typeface="Arial"/>
            </a:endParaRPr>
          </a:p>
        </p:txBody>
      </p:sp>
      <p:sp>
        <p:nvSpPr>
          <p:cNvPr id="16" name="Google Shape;465;p19">
            <a:extLst>
              <a:ext uri="{FF2B5EF4-FFF2-40B4-BE49-F238E27FC236}">
                <a16:creationId xmlns:a16="http://schemas.microsoft.com/office/drawing/2014/main" id="{D05D7A1C-D252-58CF-C3CE-289D3C9880DA}"/>
              </a:ext>
            </a:extLst>
          </p:cNvPr>
          <p:cNvSpPr/>
          <p:nvPr/>
        </p:nvSpPr>
        <p:spPr>
          <a:xfrm>
            <a:off x="1102925" y="2900455"/>
            <a:ext cx="841248" cy="838279"/>
          </a:xfrm>
          <a:prstGeom prst="ellipse">
            <a:avLst/>
          </a:prstGeom>
          <a:solidFill>
            <a:schemeClr val="dk2"/>
          </a:solidFill>
          <a:ln w="28575" cap="flat" cmpd="sng">
            <a:solidFill>
              <a:schemeClr val="lt1"/>
            </a:solidFill>
            <a:prstDash val="solid"/>
            <a:round/>
            <a:headEnd type="none" w="sm" len="sm"/>
            <a:tailEnd type="none" w="sm" len="sm"/>
          </a:ln>
        </p:spPr>
        <p:txBody>
          <a:bodyPr spcFirstLastPara="1" wrap="square" lIns="45700" tIns="45700" rIns="45700"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 name="Google Shape;466;p19">
            <a:extLst>
              <a:ext uri="{FF2B5EF4-FFF2-40B4-BE49-F238E27FC236}">
                <a16:creationId xmlns:a16="http://schemas.microsoft.com/office/drawing/2014/main" id="{5A1AC44B-3AFD-01F1-1FC1-21C4AFBE1535}"/>
              </a:ext>
            </a:extLst>
          </p:cNvPr>
          <p:cNvSpPr txBox="1"/>
          <p:nvPr/>
        </p:nvSpPr>
        <p:spPr>
          <a:xfrm>
            <a:off x="1294862" y="3015807"/>
            <a:ext cx="457432" cy="584773"/>
          </a:xfrm>
          <a:prstGeom prst="rect">
            <a:avLst/>
          </a:prstGeom>
          <a:solidFill>
            <a:srgbClr val="8D632F"/>
          </a:solidFill>
          <a:ln>
            <a:noFill/>
          </a:ln>
        </p:spPr>
        <p:txBody>
          <a:bodyPr spcFirstLastPara="1" wrap="square" lIns="45700" tIns="45700" rIns="45700"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Lato"/>
              <a:buNone/>
              <a:tabLst/>
              <a:defRPr/>
            </a:pPr>
            <a:r>
              <a:rPr kumimoji="0" lang="en-US" sz="3200" b="1" i="0" u="none" strike="noStrike" kern="0" cap="none" spc="0" normalizeH="0" baseline="0" noProof="0" dirty="0">
                <a:ln>
                  <a:noFill/>
                </a:ln>
                <a:solidFill>
                  <a:srgbClr val="FFFFFF"/>
                </a:solidFill>
                <a:effectLst/>
                <a:uLnTx/>
                <a:uFillTx/>
                <a:latin typeface="+mj-lt"/>
                <a:ea typeface="Lato"/>
                <a:cs typeface="Lato"/>
                <a:sym typeface="Lato"/>
              </a:rPr>
              <a:t>2</a:t>
            </a:r>
            <a:endParaRPr kumimoji="0" sz="1400" b="0" i="0" u="none" strike="noStrike" kern="0" cap="none" spc="0" normalizeH="0" baseline="0" noProof="0" dirty="0">
              <a:ln>
                <a:noFill/>
              </a:ln>
              <a:solidFill>
                <a:srgbClr val="000000"/>
              </a:solidFill>
              <a:effectLst/>
              <a:uLnTx/>
              <a:uFillTx/>
              <a:latin typeface="+mj-lt"/>
              <a:cs typeface="Arial"/>
              <a:sym typeface="Arial"/>
            </a:endParaRPr>
          </a:p>
        </p:txBody>
      </p:sp>
      <p:sp>
        <p:nvSpPr>
          <p:cNvPr id="18" name="Google Shape;467;p19">
            <a:extLst>
              <a:ext uri="{FF2B5EF4-FFF2-40B4-BE49-F238E27FC236}">
                <a16:creationId xmlns:a16="http://schemas.microsoft.com/office/drawing/2014/main" id="{3614916B-29A9-D48B-917F-9F93270CDA34}"/>
              </a:ext>
            </a:extLst>
          </p:cNvPr>
          <p:cNvSpPr/>
          <p:nvPr/>
        </p:nvSpPr>
        <p:spPr>
          <a:xfrm>
            <a:off x="1966586" y="4184115"/>
            <a:ext cx="2627967" cy="33855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j-lt"/>
                <a:ea typeface="Lato"/>
                <a:cs typeface="Lato"/>
                <a:sym typeface="Lato"/>
              </a:rPr>
              <a:t>Optimize Engagement </a:t>
            </a:r>
            <a:endParaRPr kumimoji="0" sz="1400" b="0" i="0" u="none" strike="noStrike" kern="0" cap="none" spc="0" normalizeH="0" baseline="0" noProof="0" dirty="0">
              <a:ln>
                <a:noFill/>
              </a:ln>
              <a:solidFill>
                <a:srgbClr val="000000"/>
              </a:solidFill>
              <a:effectLst/>
              <a:uLnTx/>
              <a:uFillTx/>
              <a:latin typeface="+mj-lt"/>
              <a:cs typeface="Arial"/>
              <a:sym typeface="Arial"/>
            </a:endParaRPr>
          </a:p>
        </p:txBody>
      </p:sp>
      <p:sp>
        <p:nvSpPr>
          <p:cNvPr id="19" name="Google Shape;468;p19">
            <a:extLst>
              <a:ext uri="{FF2B5EF4-FFF2-40B4-BE49-F238E27FC236}">
                <a16:creationId xmlns:a16="http://schemas.microsoft.com/office/drawing/2014/main" id="{F7133F20-52C3-AB73-E7CA-7B44A82449C9}"/>
              </a:ext>
            </a:extLst>
          </p:cNvPr>
          <p:cNvSpPr txBox="1"/>
          <p:nvPr/>
        </p:nvSpPr>
        <p:spPr>
          <a:xfrm>
            <a:off x="1312762" y="4058335"/>
            <a:ext cx="457432" cy="584773"/>
          </a:xfrm>
          <a:prstGeom prst="rect">
            <a:avLst/>
          </a:prstGeom>
          <a:noFill/>
          <a:ln>
            <a:noFill/>
          </a:ln>
        </p:spPr>
        <p:txBody>
          <a:bodyPr spcFirstLastPara="1" wrap="square" lIns="45700" tIns="45700" rIns="45700"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Lato"/>
              <a:buNone/>
              <a:tabLst/>
              <a:defRPr/>
            </a:pPr>
            <a:r>
              <a:rPr kumimoji="0" lang="en-US" sz="3200" b="1" i="0" u="none" strike="noStrike" kern="0" cap="none" spc="0" normalizeH="0" baseline="0" noProof="0" dirty="0">
                <a:ln>
                  <a:noFill/>
                </a:ln>
                <a:solidFill>
                  <a:srgbClr val="FFFFFF"/>
                </a:solidFill>
                <a:effectLst/>
                <a:uLnTx/>
                <a:uFillTx/>
                <a:latin typeface="+mj-lt"/>
                <a:ea typeface="Lato"/>
                <a:cs typeface="Lato"/>
                <a:sym typeface="Lato"/>
              </a:rPr>
              <a:t>3</a:t>
            </a:r>
            <a:endParaRPr kumimoji="0" sz="1400" b="0" i="0" u="none" strike="noStrike" kern="0" cap="none" spc="0" normalizeH="0" baseline="0" noProof="0" dirty="0">
              <a:ln>
                <a:noFill/>
              </a:ln>
              <a:solidFill>
                <a:srgbClr val="000000"/>
              </a:solidFill>
              <a:effectLst/>
              <a:uLnTx/>
              <a:uFillTx/>
              <a:latin typeface="+mj-lt"/>
              <a:cs typeface="Arial"/>
              <a:sym typeface="Arial"/>
            </a:endParaRPr>
          </a:p>
        </p:txBody>
      </p:sp>
      <p:sp>
        <p:nvSpPr>
          <p:cNvPr id="20" name="Google Shape;469;p19">
            <a:extLst>
              <a:ext uri="{FF2B5EF4-FFF2-40B4-BE49-F238E27FC236}">
                <a16:creationId xmlns:a16="http://schemas.microsoft.com/office/drawing/2014/main" id="{0CC65D43-A5BF-F9AA-9C41-A3ABA9672CEA}"/>
              </a:ext>
            </a:extLst>
          </p:cNvPr>
          <p:cNvSpPr/>
          <p:nvPr/>
        </p:nvSpPr>
        <p:spPr>
          <a:xfrm>
            <a:off x="1573802" y="4963087"/>
            <a:ext cx="3043165" cy="840469"/>
          </a:xfrm>
          <a:prstGeom prst="rect">
            <a:avLst/>
          </a:prstGeom>
          <a:solidFill>
            <a:srgbClr val="003976"/>
          </a:solidFill>
          <a:ln w="19050" cap="flat" cmpd="sng">
            <a:solidFill>
              <a:schemeClr val="lt1"/>
            </a:solidFill>
            <a:prstDash val="solid"/>
            <a:round/>
            <a:headEnd type="none" w="sm" len="sm"/>
            <a:tailEnd type="none" w="sm" len="sm"/>
          </a:ln>
        </p:spPr>
        <p:txBody>
          <a:bodyPr spcFirstLastPara="1" wrap="square" lIns="45700" tIns="45700" rIns="45700"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 name="Google Shape;470;p19">
            <a:extLst>
              <a:ext uri="{FF2B5EF4-FFF2-40B4-BE49-F238E27FC236}">
                <a16:creationId xmlns:a16="http://schemas.microsoft.com/office/drawing/2014/main" id="{53296B7C-EFEF-59B7-F3B8-9AC346CC0331}"/>
              </a:ext>
            </a:extLst>
          </p:cNvPr>
          <p:cNvSpPr/>
          <p:nvPr/>
        </p:nvSpPr>
        <p:spPr>
          <a:xfrm>
            <a:off x="1943308" y="5090933"/>
            <a:ext cx="2627967" cy="5847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j-lt"/>
                <a:ea typeface="Lato"/>
                <a:cs typeface="Lato"/>
                <a:sym typeface="Lato"/>
              </a:rPr>
              <a:t>Measure Progress </a:t>
            </a:r>
            <a:br>
              <a:rPr kumimoji="0" lang="en-US" sz="1600" b="0" i="0" u="none" strike="noStrike" kern="0" cap="none" spc="0" normalizeH="0" baseline="0" noProof="0" dirty="0">
                <a:ln>
                  <a:noFill/>
                </a:ln>
                <a:solidFill>
                  <a:srgbClr val="FFFFFF"/>
                </a:solidFill>
                <a:effectLst/>
                <a:uLnTx/>
                <a:uFillTx/>
                <a:latin typeface="+mj-lt"/>
                <a:ea typeface="Lato"/>
                <a:cs typeface="Lato"/>
                <a:sym typeface="Lato"/>
              </a:rPr>
            </a:br>
            <a:r>
              <a:rPr kumimoji="0" lang="en-US" sz="1600" b="0" i="0" u="none" strike="noStrike" kern="0" cap="none" spc="0" normalizeH="0" baseline="0" noProof="0" dirty="0">
                <a:ln>
                  <a:noFill/>
                </a:ln>
                <a:solidFill>
                  <a:srgbClr val="FFFFFF"/>
                </a:solidFill>
                <a:effectLst/>
                <a:uLnTx/>
                <a:uFillTx/>
                <a:latin typeface="+mj-lt"/>
                <a:ea typeface="Lato"/>
                <a:cs typeface="Lato"/>
                <a:sym typeface="Lato"/>
              </a:rPr>
              <a:t>&amp; Success</a:t>
            </a:r>
            <a:endParaRPr kumimoji="0" sz="1400" b="0" i="0" u="none" strike="noStrike" kern="0" cap="none" spc="0" normalizeH="0" baseline="0" noProof="0" dirty="0">
              <a:ln>
                <a:noFill/>
              </a:ln>
              <a:solidFill>
                <a:srgbClr val="000000"/>
              </a:solidFill>
              <a:effectLst/>
              <a:uLnTx/>
              <a:uFillTx/>
              <a:latin typeface="+mj-lt"/>
              <a:cs typeface="Arial"/>
              <a:sym typeface="Arial"/>
            </a:endParaRPr>
          </a:p>
        </p:txBody>
      </p:sp>
      <p:sp>
        <p:nvSpPr>
          <p:cNvPr id="22" name="Google Shape;471;p19">
            <a:extLst>
              <a:ext uri="{FF2B5EF4-FFF2-40B4-BE49-F238E27FC236}">
                <a16:creationId xmlns:a16="http://schemas.microsoft.com/office/drawing/2014/main" id="{081C744A-CFBA-5083-8DF4-D135D31AC4B4}"/>
              </a:ext>
            </a:extLst>
          </p:cNvPr>
          <p:cNvSpPr/>
          <p:nvPr/>
        </p:nvSpPr>
        <p:spPr>
          <a:xfrm>
            <a:off x="1102925" y="4965277"/>
            <a:ext cx="841248" cy="838279"/>
          </a:xfrm>
          <a:prstGeom prst="ellipse">
            <a:avLst/>
          </a:prstGeom>
          <a:solidFill>
            <a:srgbClr val="003976"/>
          </a:solidFill>
          <a:ln w="19050" cap="flat" cmpd="sng">
            <a:solidFill>
              <a:schemeClr val="lt1"/>
            </a:solidFill>
            <a:prstDash val="solid"/>
            <a:round/>
            <a:headEnd type="none" w="sm" len="sm"/>
            <a:tailEnd type="none" w="sm" len="sm"/>
          </a:ln>
        </p:spPr>
        <p:txBody>
          <a:bodyPr spcFirstLastPara="1" wrap="square" lIns="45700" tIns="45700" rIns="45700"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 name="Google Shape;472;p19">
            <a:extLst>
              <a:ext uri="{FF2B5EF4-FFF2-40B4-BE49-F238E27FC236}">
                <a16:creationId xmlns:a16="http://schemas.microsoft.com/office/drawing/2014/main" id="{D3BF1709-B12A-9DBD-51F0-0E5A008A6CF6}"/>
              </a:ext>
            </a:extLst>
          </p:cNvPr>
          <p:cNvSpPr txBox="1"/>
          <p:nvPr/>
        </p:nvSpPr>
        <p:spPr>
          <a:xfrm>
            <a:off x="1294833" y="5090935"/>
            <a:ext cx="457432" cy="584773"/>
          </a:xfrm>
          <a:prstGeom prst="rect">
            <a:avLst/>
          </a:prstGeom>
          <a:solidFill>
            <a:srgbClr val="003976"/>
          </a:solidFill>
          <a:ln>
            <a:solidFill>
              <a:schemeClr val="accent1"/>
            </a:solidFill>
          </a:ln>
        </p:spPr>
        <p:txBody>
          <a:bodyPr spcFirstLastPara="1" wrap="square" lIns="45700" tIns="45700" rIns="45700"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Lato"/>
              <a:buNone/>
              <a:tabLst/>
              <a:defRPr/>
            </a:pPr>
            <a:r>
              <a:rPr kumimoji="0" lang="en-US" sz="3200" b="1" i="0" u="none" strike="noStrike" kern="0" cap="none" spc="0" normalizeH="0" baseline="0" noProof="0" dirty="0">
                <a:ln>
                  <a:noFill/>
                </a:ln>
                <a:solidFill>
                  <a:srgbClr val="FFFFFF"/>
                </a:solidFill>
                <a:effectLst/>
                <a:uLnTx/>
                <a:uFillTx/>
                <a:latin typeface="+mj-lt"/>
                <a:ea typeface="Lato"/>
                <a:cs typeface="Lato"/>
                <a:sym typeface="Lato"/>
              </a:rPr>
              <a:t>4</a:t>
            </a:r>
            <a:endParaRPr kumimoji="0" sz="1400" b="0" i="0" u="none" strike="noStrike" kern="0" cap="none" spc="0" normalizeH="0" baseline="0" noProof="0" dirty="0">
              <a:ln>
                <a:noFill/>
              </a:ln>
              <a:solidFill>
                <a:srgbClr val="000000"/>
              </a:solidFill>
              <a:effectLst/>
              <a:uLnTx/>
              <a:uFillTx/>
              <a:latin typeface="+mj-lt"/>
              <a:cs typeface="Arial"/>
              <a:sym typeface="Arial"/>
            </a:endParaRPr>
          </a:p>
        </p:txBody>
      </p:sp>
    </p:spTree>
    <p:extLst>
      <p:ext uri="{BB962C8B-B14F-4D97-AF65-F5344CB8AC3E}">
        <p14:creationId xmlns:p14="http://schemas.microsoft.com/office/powerpoint/2010/main" val="434148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27</a:t>
            </a:fld>
            <a:endParaRPr lang="en-US" dirty="0">
              <a:solidFill>
                <a:srgbClr val="FFFFFF"/>
              </a:solidFill>
            </a:endParaRPr>
          </a:p>
        </p:txBody>
      </p:sp>
      <p:sp>
        <p:nvSpPr>
          <p:cNvPr id="2" name="Title 3">
            <a:extLst>
              <a:ext uri="{FF2B5EF4-FFF2-40B4-BE49-F238E27FC236}">
                <a16:creationId xmlns:a16="http://schemas.microsoft.com/office/drawing/2014/main" id="{52ACC522-848F-AAA5-91D3-A20A1FEBDF07}"/>
              </a:ext>
            </a:extLst>
          </p:cNvPr>
          <p:cNvSpPr txBox="1">
            <a:spLocks/>
          </p:cNvSpPr>
          <p:nvPr/>
        </p:nvSpPr>
        <p:spPr>
          <a:xfrm>
            <a:off x="415598" y="434843"/>
            <a:ext cx="11360803" cy="1801318"/>
          </a:xfrm>
          <a:prstGeom prst="rect">
            <a:avLst/>
          </a:prstGeom>
        </p:spPr>
        <p:txBody>
          <a:bodyPr>
            <a:normAutofit fontScale="97500"/>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Comprehensive and Personalized Services for Every Employee</a:t>
            </a:r>
          </a:p>
        </p:txBody>
      </p:sp>
      <p:sp>
        <p:nvSpPr>
          <p:cNvPr id="3" name="Google Shape;121;p4">
            <a:extLst>
              <a:ext uri="{FF2B5EF4-FFF2-40B4-BE49-F238E27FC236}">
                <a16:creationId xmlns:a16="http://schemas.microsoft.com/office/drawing/2014/main" id="{300895CA-53E4-7C01-7D15-24C5437CF6F4}"/>
              </a:ext>
            </a:extLst>
          </p:cNvPr>
          <p:cNvSpPr/>
          <p:nvPr/>
        </p:nvSpPr>
        <p:spPr>
          <a:xfrm>
            <a:off x="8109215" y="2476223"/>
            <a:ext cx="3428183" cy="2671762"/>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45700" tIns="45700" rIns="45700"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122;p4">
            <a:extLst>
              <a:ext uri="{FF2B5EF4-FFF2-40B4-BE49-F238E27FC236}">
                <a16:creationId xmlns:a16="http://schemas.microsoft.com/office/drawing/2014/main" id="{603C7505-7388-A2A3-81DB-3D4F9AD33859}"/>
              </a:ext>
            </a:extLst>
          </p:cNvPr>
          <p:cNvSpPr/>
          <p:nvPr/>
        </p:nvSpPr>
        <p:spPr>
          <a:xfrm>
            <a:off x="8107651" y="2486215"/>
            <a:ext cx="3428183" cy="742134"/>
          </a:xfrm>
          <a:prstGeom prst="rect">
            <a:avLst/>
          </a:prstGeom>
          <a:solidFill>
            <a:srgbClr val="9D0000"/>
          </a:solidFill>
          <a:ln>
            <a:noFill/>
          </a:ln>
        </p:spPr>
        <p:txBody>
          <a:bodyPr spcFirstLastPara="1" wrap="square" lIns="45700" tIns="45700" rIns="45700"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23;p4">
            <a:extLst>
              <a:ext uri="{FF2B5EF4-FFF2-40B4-BE49-F238E27FC236}">
                <a16:creationId xmlns:a16="http://schemas.microsoft.com/office/drawing/2014/main" id="{81026A07-E345-6059-5EFB-DE2C2E3383D7}"/>
              </a:ext>
            </a:extLst>
          </p:cNvPr>
          <p:cNvSpPr/>
          <p:nvPr/>
        </p:nvSpPr>
        <p:spPr>
          <a:xfrm>
            <a:off x="4383064" y="2476223"/>
            <a:ext cx="3428183" cy="2671762"/>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45700" tIns="45700" rIns="45700"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24;p4">
            <a:extLst>
              <a:ext uri="{FF2B5EF4-FFF2-40B4-BE49-F238E27FC236}">
                <a16:creationId xmlns:a16="http://schemas.microsoft.com/office/drawing/2014/main" id="{C3B87F7A-A7D1-B995-79B9-4B3FE00D1C52}"/>
              </a:ext>
            </a:extLst>
          </p:cNvPr>
          <p:cNvSpPr/>
          <p:nvPr/>
        </p:nvSpPr>
        <p:spPr>
          <a:xfrm>
            <a:off x="4382282" y="2486215"/>
            <a:ext cx="3428183" cy="742134"/>
          </a:xfrm>
          <a:prstGeom prst="rect">
            <a:avLst/>
          </a:prstGeom>
          <a:solidFill>
            <a:srgbClr val="008061"/>
          </a:solidFill>
          <a:ln>
            <a:noFill/>
          </a:ln>
        </p:spPr>
        <p:txBody>
          <a:bodyPr spcFirstLastPara="1" wrap="square" lIns="45700" tIns="45700" rIns="45700"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25;p4">
            <a:extLst>
              <a:ext uri="{FF2B5EF4-FFF2-40B4-BE49-F238E27FC236}">
                <a16:creationId xmlns:a16="http://schemas.microsoft.com/office/drawing/2014/main" id="{37DD08D4-1ED2-2B95-B821-3A0DD6973A70}"/>
              </a:ext>
            </a:extLst>
          </p:cNvPr>
          <p:cNvSpPr/>
          <p:nvPr/>
        </p:nvSpPr>
        <p:spPr>
          <a:xfrm>
            <a:off x="656913" y="2476223"/>
            <a:ext cx="3428183" cy="2671762"/>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45700" tIns="45700" rIns="45700"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26;p4">
            <a:extLst>
              <a:ext uri="{FF2B5EF4-FFF2-40B4-BE49-F238E27FC236}">
                <a16:creationId xmlns:a16="http://schemas.microsoft.com/office/drawing/2014/main" id="{61947261-3E38-F4D5-4B2F-000F6D074323}"/>
              </a:ext>
            </a:extLst>
          </p:cNvPr>
          <p:cNvSpPr/>
          <p:nvPr/>
        </p:nvSpPr>
        <p:spPr>
          <a:xfrm>
            <a:off x="656913" y="2476223"/>
            <a:ext cx="3428183" cy="742134"/>
          </a:xfrm>
          <a:prstGeom prst="rect">
            <a:avLst/>
          </a:prstGeom>
          <a:solidFill>
            <a:srgbClr val="8D632F"/>
          </a:solidFill>
          <a:ln>
            <a:noFill/>
          </a:ln>
        </p:spPr>
        <p:txBody>
          <a:bodyPr spcFirstLastPara="1" wrap="square" lIns="45700" tIns="45700" rIns="45700"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30;p4">
            <a:extLst>
              <a:ext uri="{FF2B5EF4-FFF2-40B4-BE49-F238E27FC236}">
                <a16:creationId xmlns:a16="http://schemas.microsoft.com/office/drawing/2014/main" id="{75616ECB-80E6-DE5F-5028-5C1259968C8D}"/>
              </a:ext>
            </a:extLst>
          </p:cNvPr>
          <p:cNvSpPr txBox="1"/>
          <p:nvPr/>
        </p:nvSpPr>
        <p:spPr>
          <a:xfrm>
            <a:off x="844724" y="2649776"/>
            <a:ext cx="3048935" cy="477052"/>
          </a:xfrm>
          <a:prstGeom prst="rect">
            <a:avLst/>
          </a:prstGeom>
          <a:noFill/>
          <a:ln>
            <a:noFill/>
          </a:ln>
        </p:spPr>
        <p:txBody>
          <a:bodyPr spcFirstLastPara="1" wrap="square" lIns="45700" tIns="45700" rIns="45700" bIns="45700" anchor="ctr" anchorCtr="0">
            <a:spAutoFit/>
          </a:bodyPr>
          <a:lstStyle/>
          <a:p>
            <a:pPr marL="0" marR="0" lvl="0" indent="0" algn="ctr" defTabSz="914400" rtl="0" eaLnBrk="1" fontAlgn="auto" latinLnBrk="0" hangingPunct="1">
              <a:lnSpc>
                <a:spcPct val="90000"/>
              </a:lnSpc>
              <a:spcBef>
                <a:spcPts val="0"/>
              </a:spcBef>
              <a:spcAft>
                <a:spcPts val="70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mj-lt"/>
                <a:ea typeface="Lato"/>
                <a:cs typeface="Lato"/>
                <a:sym typeface="Lato"/>
              </a:rPr>
              <a:t>Financial Literacy</a:t>
            </a:r>
            <a:endParaRPr kumimoji="0" sz="1400" b="0" i="0" u="none" strike="noStrike" kern="0" cap="none" spc="0" normalizeH="0" baseline="0" noProof="0" dirty="0">
              <a:ln>
                <a:noFill/>
              </a:ln>
              <a:solidFill>
                <a:srgbClr val="000000"/>
              </a:solidFill>
              <a:effectLst/>
              <a:uLnTx/>
              <a:uFillTx/>
              <a:latin typeface="+mj-lt"/>
              <a:cs typeface="Arial"/>
              <a:sym typeface="Arial"/>
            </a:endParaRPr>
          </a:p>
        </p:txBody>
      </p:sp>
      <p:sp>
        <p:nvSpPr>
          <p:cNvPr id="11" name="Google Shape;131;p4">
            <a:extLst>
              <a:ext uri="{FF2B5EF4-FFF2-40B4-BE49-F238E27FC236}">
                <a16:creationId xmlns:a16="http://schemas.microsoft.com/office/drawing/2014/main" id="{76A4BC6E-5D17-B4B3-4E58-53C2F06C83DC}"/>
              </a:ext>
            </a:extLst>
          </p:cNvPr>
          <p:cNvSpPr txBox="1"/>
          <p:nvPr/>
        </p:nvSpPr>
        <p:spPr>
          <a:xfrm>
            <a:off x="4588756" y="3276517"/>
            <a:ext cx="3076265" cy="1902019"/>
          </a:xfrm>
          <a:prstGeom prst="rect">
            <a:avLst/>
          </a:prstGeom>
          <a:noFill/>
          <a:ln>
            <a:noFill/>
          </a:ln>
        </p:spPr>
        <p:txBody>
          <a:bodyPr spcFirstLastPara="1" wrap="square" lIns="45700" tIns="45700" rIns="45700" bIns="45700" anchor="t" anchorCtr="0">
            <a:spAutoFit/>
          </a:bodyPr>
          <a:lstStyle/>
          <a:p>
            <a:pPr marL="0" marR="0" lvl="0" indent="0" algn="ctr" defTabSz="914400" rtl="0" eaLnBrk="1" fontAlgn="auto" latinLnBrk="0" hangingPunct="1">
              <a:lnSpc>
                <a:spcPct val="120000"/>
              </a:lnSpc>
              <a:spcBef>
                <a:spcPts val="0"/>
              </a:spcBef>
              <a:spcAft>
                <a:spcPts val="0"/>
              </a:spcAft>
              <a:buClr>
                <a:srgbClr val="71C841"/>
              </a:buClr>
              <a:buSzPts val="1200"/>
              <a:buFont typeface="Lato"/>
              <a:buNone/>
              <a:tabLst/>
              <a:defRPr/>
            </a:pPr>
            <a:r>
              <a:rPr kumimoji="0" lang="en-US" sz="1400" b="1" i="0" u="none" strike="noStrike" kern="0" cap="none" spc="0" normalizeH="0" baseline="0" noProof="0" dirty="0">
                <a:ln>
                  <a:noFill/>
                </a:ln>
                <a:solidFill>
                  <a:srgbClr val="008061"/>
                </a:solidFill>
                <a:effectLst/>
                <a:uLnTx/>
                <a:uFillTx/>
                <a:latin typeface="+mj-lt"/>
                <a:ea typeface="Lato"/>
                <a:cs typeface="Lato"/>
                <a:sym typeface="Lato"/>
              </a:rPr>
              <a:t>DESIGN</a:t>
            </a:r>
            <a:r>
              <a:rPr kumimoji="0" lang="en-US" sz="1400" b="0" i="0" u="none" strike="noStrike" kern="0" cap="none" spc="0" normalizeH="0" baseline="0" noProof="0" dirty="0">
                <a:ln>
                  <a:noFill/>
                </a:ln>
                <a:solidFill>
                  <a:srgbClr val="5B6874"/>
                </a:solidFill>
                <a:effectLst/>
                <a:uLnTx/>
                <a:uFillTx/>
                <a:latin typeface="+mj-lt"/>
                <a:ea typeface="Lato"/>
                <a:cs typeface="Lato"/>
                <a:sym typeface="Lato"/>
              </a:rPr>
              <a:t> </a:t>
            </a:r>
            <a:r>
              <a:rPr kumimoji="0" lang="en-US" sz="1400" b="0" i="0" u="none" strike="noStrike" kern="0" cap="none" spc="0" normalizeH="0" baseline="0" noProof="0" dirty="0">
                <a:ln>
                  <a:noFill/>
                </a:ln>
                <a:solidFill>
                  <a:srgbClr val="003976"/>
                </a:solidFill>
                <a:effectLst/>
                <a:uLnTx/>
                <a:uFillTx/>
                <a:latin typeface="+mj-lt"/>
                <a:ea typeface="Lato"/>
                <a:cs typeface="Lato"/>
                <a:sym typeface="Lato"/>
              </a:rPr>
              <a:t>your foundation to build </a:t>
            </a:r>
            <a:endParaRPr kumimoji="0" sz="1600" b="0" i="0" u="none" strike="noStrike" kern="0" cap="none" spc="0" normalizeH="0" baseline="0" noProof="0" dirty="0">
              <a:ln>
                <a:noFill/>
              </a:ln>
              <a:solidFill>
                <a:srgbClr val="003976"/>
              </a:solidFill>
              <a:effectLst/>
              <a:uLnTx/>
              <a:uFillTx/>
              <a:latin typeface="+mj-lt"/>
              <a:cs typeface="Arial"/>
              <a:sym typeface="Arial"/>
            </a:endParaRPr>
          </a:p>
          <a:p>
            <a:pPr marL="0" marR="0" lvl="0" indent="0" algn="ctr" defTabSz="914400" rtl="0" eaLnBrk="1" fontAlgn="auto" latinLnBrk="0" hangingPunct="1">
              <a:lnSpc>
                <a:spcPct val="120000"/>
              </a:lnSpc>
              <a:spcBef>
                <a:spcPts val="0"/>
              </a:spcBef>
              <a:spcAft>
                <a:spcPts val="0"/>
              </a:spcAft>
              <a:buClr>
                <a:srgbClr val="5B6874"/>
              </a:buClr>
              <a:buSzPts val="1200"/>
              <a:buFont typeface="Lato"/>
              <a:buNone/>
              <a:tabLst/>
              <a:defRPr/>
            </a:pPr>
            <a:r>
              <a:rPr kumimoji="0" lang="en-US" sz="1400" b="0" i="0" u="none" strike="noStrike" kern="0" cap="none" spc="0" normalizeH="0" baseline="0" noProof="0" dirty="0">
                <a:ln>
                  <a:noFill/>
                </a:ln>
                <a:solidFill>
                  <a:srgbClr val="003976"/>
                </a:solidFill>
                <a:effectLst/>
                <a:uLnTx/>
                <a:uFillTx/>
                <a:latin typeface="+mj-lt"/>
                <a:ea typeface="Lato"/>
                <a:cs typeface="Lato"/>
                <a:sym typeface="Lato"/>
              </a:rPr>
              <a:t>your wealth. Receive tailored recommendations to help you reach your financial goals beyond the retirement plan and basic money management. </a:t>
            </a:r>
            <a:endParaRPr kumimoji="0" sz="1600" b="0" i="0" u="none" strike="noStrike" kern="0" cap="none" spc="0" normalizeH="0" baseline="0" noProof="0" dirty="0">
              <a:ln>
                <a:noFill/>
              </a:ln>
              <a:solidFill>
                <a:srgbClr val="003976"/>
              </a:solidFill>
              <a:effectLst/>
              <a:uLnTx/>
              <a:uFillTx/>
              <a:latin typeface="+mj-lt"/>
              <a:cs typeface="Arial"/>
              <a:sym typeface="Arial"/>
            </a:endParaRPr>
          </a:p>
          <a:p>
            <a:pPr marL="0" marR="0" lvl="0" indent="0" algn="ctr" defTabSz="914400" rtl="0" eaLnBrk="1" fontAlgn="auto" latinLnBrk="0" hangingPunct="1">
              <a:lnSpc>
                <a:spcPct val="120000"/>
              </a:lnSpc>
              <a:spcBef>
                <a:spcPts val="0"/>
              </a:spcBef>
              <a:spcAft>
                <a:spcPts val="0"/>
              </a:spcAft>
              <a:buClr>
                <a:srgbClr val="5B6874"/>
              </a:buClr>
              <a:buSzPts val="1200"/>
              <a:buFont typeface="Lato"/>
              <a:buNone/>
              <a:tabLst/>
              <a:defRPr/>
            </a:pPr>
            <a:r>
              <a:rPr kumimoji="0" lang="en-US" sz="1400" b="0" i="0" u="none" strike="noStrike" kern="0" cap="none" spc="0" normalizeH="0" baseline="0" noProof="0" dirty="0">
                <a:ln>
                  <a:noFill/>
                </a:ln>
                <a:solidFill>
                  <a:srgbClr val="003976"/>
                </a:solidFill>
                <a:effectLst/>
                <a:uLnTx/>
                <a:uFillTx/>
                <a:latin typeface="+mj-lt"/>
                <a:ea typeface="Lato"/>
                <a:cs typeface="Lato"/>
                <a:sym typeface="Lato"/>
              </a:rPr>
              <a:t>This is where you can begin to build </a:t>
            </a:r>
            <a:endParaRPr kumimoji="0" sz="1600" b="0" i="0" u="none" strike="noStrike" kern="0" cap="none" spc="0" normalizeH="0" baseline="0" noProof="0" dirty="0">
              <a:ln>
                <a:noFill/>
              </a:ln>
              <a:solidFill>
                <a:srgbClr val="003976"/>
              </a:solidFill>
              <a:effectLst/>
              <a:uLnTx/>
              <a:uFillTx/>
              <a:latin typeface="+mj-lt"/>
              <a:cs typeface="Arial"/>
              <a:sym typeface="Arial"/>
            </a:endParaRPr>
          </a:p>
          <a:p>
            <a:pPr marL="0" marR="0" lvl="0" indent="0" algn="ctr" defTabSz="914400" rtl="0" eaLnBrk="1" fontAlgn="auto" latinLnBrk="0" hangingPunct="1">
              <a:lnSpc>
                <a:spcPct val="120000"/>
              </a:lnSpc>
              <a:spcBef>
                <a:spcPts val="0"/>
              </a:spcBef>
              <a:spcAft>
                <a:spcPts val="0"/>
              </a:spcAft>
              <a:buClr>
                <a:srgbClr val="5B6874"/>
              </a:buClr>
              <a:buSzPts val="1200"/>
              <a:buFont typeface="Lato"/>
              <a:buNone/>
              <a:tabLst/>
              <a:defRPr/>
            </a:pPr>
            <a:r>
              <a:rPr kumimoji="0" lang="en-US" sz="1400" b="0" i="0" u="none" strike="noStrike" kern="0" cap="none" spc="0" normalizeH="0" baseline="0" noProof="0" dirty="0">
                <a:ln>
                  <a:noFill/>
                </a:ln>
                <a:solidFill>
                  <a:srgbClr val="003976"/>
                </a:solidFill>
                <a:effectLst/>
                <a:uLnTx/>
                <a:uFillTx/>
                <a:latin typeface="+mj-lt"/>
                <a:ea typeface="Lato"/>
                <a:cs typeface="Lato"/>
                <a:sym typeface="Lato"/>
              </a:rPr>
              <a:t>goals-based financial sustainability. </a:t>
            </a:r>
            <a:endParaRPr kumimoji="0" sz="1400" b="0" i="0" u="none" strike="noStrike" kern="0" cap="none" spc="0" normalizeH="0" baseline="0" noProof="0" dirty="0">
              <a:ln>
                <a:noFill/>
              </a:ln>
              <a:solidFill>
                <a:srgbClr val="003976"/>
              </a:solidFill>
              <a:effectLst/>
              <a:uLnTx/>
              <a:uFillTx/>
              <a:latin typeface="+mj-lt"/>
              <a:ea typeface="Lato"/>
              <a:cs typeface="Lato"/>
              <a:sym typeface="Lato"/>
            </a:endParaRPr>
          </a:p>
        </p:txBody>
      </p:sp>
      <p:sp>
        <p:nvSpPr>
          <p:cNvPr id="12" name="Google Shape;132;p4">
            <a:extLst>
              <a:ext uri="{FF2B5EF4-FFF2-40B4-BE49-F238E27FC236}">
                <a16:creationId xmlns:a16="http://schemas.microsoft.com/office/drawing/2014/main" id="{FB767484-B6CB-0B41-FF77-50785702A3BC}"/>
              </a:ext>
            </a:extLst>
          </p:cNvPr>
          <p:cNvSpPr txBox="1"/>
          <p:nvPr/>
        </p:nvSpPr>
        <p:spPr>
          <a:xfrm>
            <a:off x="8407963" y="2649776"/>
            <a:ext cx="2830685" cy="477052"/>
          </a:xfrm>
          <a:prstGeom prst="rect">
            <a:avLst/>
          </a:prstGeom>
          <a:noFill/>
          <a:ln>
            <a:noFill/>
          </a:ln>
        </p:spPr>
        <p:txBody>
          <a:bodyPr spcFirstLastPara="1" wrap="square" lIns="45700" tIns="45700" rIns="45700" bIns="45700" anchor="t" anchorCtr="0">
            <a:spAutoFit/>
          </a:bodyPr>
          <a:lstStyle/>
          <a:p>
            <a:pPr marL="0" marR="0" lvl="0" indent="0" algn="ctr" defTabSz="914400" rtl="0" eaLnBrk="1" fontAlgn="auto" latinLnBrk="0" hangingPunct="1">
              <a:lnSpc>
                <a:spcPct val="90000"/>
              </a:lnSpc>
              <a:spcBef>
                <a:spcPts val="0"/>
              </a:spcBef>
              <a:spcAft>
                <a:spcPts val="70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mj-lt"/>
                <a:ea typeface="Lato"/>
                <a:cs typeface="Lato"/>
                <a:sym typeface="Lato"/>
              </a:rPr>
              <a:t>Ongoing Advice</a:t>
            </a:r>
            <a:endParaRPr kumimoji="0" sz="2000" b="0" i="0" u="none" strike="noStrike" kern="0" cap="none" spc="0" normalizeH="0" baseline="0" noProof="0" dirty="0">
              <a:ln>
                <a:noFill/>
              </a:ln>
              <a:solidFill>
                <a:srgbClr val="FFFFFF"/>
              </a:solidFill>
              <a:effectLst/>
              <a:uLnTx/>
              <a:uFillTx/>
              <a:latin typeface="+mj-lt"/>
              <a:ea typeface="Lato"/>
              <a:cs typeface="Lato"/>
              <a:sym typeface="Lato"/>
            </a:endParaRPr>
          </a:p>
        </p:txBody>
      </p:sp>
      <p:sp>
        <p:nvSpPr>
          <p:cNvPr id="13" name="Google Shape;135;p4">
            <a:extLst>
              <a:ext uri="{FF2B5EF4-FFF2-40B4-BE49-F238E27FC236}">
                <a16:creationId xmlns:a16="http://schemas.microsoft.com/office/drawing/2014/main" id="{2FF98CA5-7D7A-9A0D-9ABC-6227A9344431}"/>
              </a:ext>
            </a:extLst>
          </p:cNvPr>
          <p:cNvSpPr txBox="1"/>
          <p:nvPr/>
        </p:nvSpPr>
        <p:spPr>
          <a:xfrm>
            <a:off x="1011612" y="3354486"/>
            <a:ext cx="2715158" cy="1746079"/>
          </a:xfrm>
          <a:prstGeom prst="rect">
            <a:avLst/>
          </a:prstGeom>
          <a:noFill/>
          <a:ln>
            <a:noFill/>
          </a:ln>
        </p:spPr>
        <p:txBody>
          <a:bodyPr spcFirstLastPara="1" wrap="square" lIns="45700" tIns="45700" rIns="45700" bIns="45700" anchor="t" anchorCtr="0">
            <a:spAutoFit/>
          </a:bodyPr>
          <a:lstStyle/>
          <a:p>
            <a:pPr marL="0" marR="0" lvl="0" indent="0" algn="ctr" defTabSz="914400" rtl="0" eaLnBrk="1" fontAlgn="auto" latinLnBrk="0" hangingPunct="1">
              <a:lnSpc>
                <a:spcPct val="120000"/>
              </a:lnSpc>
              <a:spcBef>
                <a:spcPts val="0"/>
              </a:spcBef>
              <a:spcAft>
                <a:spcPts val="800"/>
              </a:spcAft>
              <a:buClr>
                <a:srgbClr val="000000"/>
              </a:buClr>
              <a:buSzTx/>
              <a:buFont typeface="Arial"/>
              <a:buNone/>
              <a:tabLst/>
              <a:defRPr/>
            </a:pPr>
            <a:r>
              <a:rPr kumimoji="0" lang="en-US" sz="1400" b="1" i="0" u="none" strike="noStrike" kern="0" cap="none" spc="0" normalizeH="0" baseline="0" noProof="0" dirty="0">
                <a:ln>
                  <a:noFill/>
                </a:ln>
                <a:solidFill>
                  <a:srgbClr val="8D632F"/>
                </a:solidFill>
                <a:effectLst/>
                <a:uLnTx/>
                <a:uFillTx/>
                <a:latin typeface="+mj-lt"/>
                <a:ea typeface="Lato"/>
                <a:cs typeface="Lato"/>
                <a:sym typeface="Lato"/>
              </a:rPr>
              <a:t>DISCOVER</a:t>
            </a:r>
            <a:r>
              <a:rPr kumimoji="0" lang="en-US" sz="1400" b="0" i="0" u="none" strike="noStrike" kern="0" cap="none" spc="0" normalizeH="0" baseline="0" noProof="0" dirty="0">
                <a:ln>
                  <a:noFill/>
                </a:ln>
                <a:solidFill>
                  <a:srgbClr val="000000"/>
                </a:solidFill>
                <a:effectLst/>
                <a:uLnTx/>
                <a:uFillTx/>
                <a:latin typeface="+mj-lt"/>
                <a:ea typeface="Lato"/>
                <a:cs typeface="Lato"/>
                <a:sym typeface="Lato"/>
              </a:rPr>
              <a:t> </a:t>
            </a:r>
            <a:r>
              <a:rPr kumimoji="0" lang="en-US" sz="1400" b="0" i="0" u="none" strike="noStrike" kern="0" cap="none" spc="0" normalizeH="0" baseline="0" noProof="0" dirty="0">
                <a:ln>
                  <a:noFill/>
                </a:ln>
                <a:solidFill>
                  <a:srgbClr val="003976"/>
                </a:solidFill>
                <a:effectLst/>
                <a:uLnTx/>
                <a:uFillTx/>
                <a:latin typeface="+mj-lt"/>
                <a:ea typeface="Lato"/>
                <a:cs typeface="Lato"/>
                <a:sym typeface="Lato"/>
              </a:rPr>
              <a:t>what your retirement plan has to offer and the basics of personal finance. This is a safe space to improve your day-to-day money management, build good habits, and take charge of your finances</a:t>
            </a:r>
            <a:r>
              <a:rPr kumimoji="0" lang="en-US" sz="1400" b="0" i="0" u="none" strike="noStrike" kern="0" cap="none" spc="0" normalizeH="0" baseline="0" noProof="0" dirty="0">
                <a:ln>
                  <a:noFill/>
                </a:ln>
                <a:solidFill>
                  <a:srgbClr val="5B6874"/>
                </a:solidFill>
                <a:effectLst/>
                <a:uLnTx/>
                <a:uFillTx/>
                <a:latin typeface="+mj-lt"/>
                <a:ea typeface="Lato"/>
                <a:cs typeface="Lato"/>
                <a:sym typeface="Lato"/>
              </a:rPr>
              <a:t>. </a:t>
            </a:r>
            <a:endParaRPr kumimoji="0" sz="1400" b="0" i="0" u="none" strike="noStrike" kern="0" cap="none" spc="0" normalizeH="0" baseline="0" noProof="0" dirty="0">
              <a:ln>
                <a:noFill/>
              </a:ln>
              <a:solidFill>
                <a:srgbClr val="5B6874"/>
              </a:solidFill>
              <a:effectLst/>
              <a:uLnTx/>
              <a:uFillTx/>
              <a:latin typeface="+mj-lt"/>
              <a:ea typeface="Lato"/>
              <a:cs typeface="Lato"/>
              <a:sym typeface="Lato"/>
            </a:endParaRPr>
          </a:p>
        </p:txBody>
      </p:sp>
      <p:sp>
        <p:nvSpPr>
          <p:cNvPr id="14" name="Google Shape;136;p4">
            <a:extLst>
              <a:ext uri="{FF2B5EF4-FFF2-40B4-BE49-F238E27FC236}">
                <a16:creationId xmlns:a16="http://schemas.microsoft.com/office/drawing/2014/main" id="{992AFE21-AA5A-0934-EEE9-BA7D54D7EC2C}"/>
              </a:ext>
            </a:extLst>
          </p:cNvPr>
          <p:cNvSpPr txBox="1"/>
          <p:nvPr/>
        </p:nvSpPr>
        <p:spPr>
          <a:xfrm>
            <a:off x="8291673" y="3354486"/>
            <a:ext cx="3060137" cy="1643486"/>
          </a:xfrm>
          <a:prstGeom prst="rect">
            <a:avLst/>
          </a:prstGeom>
          <a:noFill/>
          <a:ln>
            <a:noFill/>
          </a:ln>
        </p:spPr>
        <p:txBody>
          <a:bodyPr spcFirstLastPara="1" wrap="square" lIns="45700" tIns="45700" rIns="45700"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9D0000"/>
                </a:solidFill>
                <a:effectLst/>
                <a:uLnTx/>
                <a:uFillTx/>
                <a:latin typeface="+mj-lt"/>
                <a:ea typeface="Lato"/>
                <a:cs typeface="Lato"/>
                <a:sym typeface="Lato"/>
              </a:rPr>
              <a:t>DEEP-DIVE</a:t>
            </a:r>
            <a:r>
              <a:rPr kumimoji="0" lang="en-US" sz="1400" b="0" i="0" u="none" strike="noStrike" kern="0" cap="none" spc="0" normalizeH="0" baseline="0" noProof="0" dirty="0">
                <a:ln>
                  <a:noFill/>
                </a:ln>
                <a:solidFill>
                  <a:srgbClr val="5B6874"/>
                </a:solidFill>
                <a:effectLst/>
                <a:uLnTx/>
                <a:uFillTx/>
                <a:latin typeface="+mj-lt"/>
                <a:ea typeface="Lato"/>
                <a:cs typeface="Lato"/>
                <a:sym typeface="Lato"/>
              </a:rPr>
              <a:t> </a:t>
            </a:r>
            <a:r>
              <a:rPr kumimoji="0" lang="en-US" sz="1400" b="0" i="0" u="none" strike="noStrike" kern="0" cap="none" spc="0" normalizeH="0" baseline="0" noProof="0" dirty="0">
                <a:ln>
                  <a:noFill/>
                </a:ln>
                <a:solidFill>
                  <a:srgbClr val="003976"/>
                </a:solidFill>
                <a:effectLst/>
                <a:uLnTx/>
                <a:uFillTx/>
                <a:latin typeface="+mj-lt"/>
                <a:ea typeface="Lato"/>
                <a:cs typeface="Lato"/>
                <a:sym typeface="Lato"/>
              </a:rPr>
              <a:t>into advanced strategies that enable you to protect and continue to grow your assets. Leverage more out-of-the-box wealth building opportunities and savings vehicles </a:t>
            </a:r>
            <a:endParaRPr kumimoji="0" sz="1600" b="0" i="0" u="none" strike="noStrike" kern="0" cap="none" spc="0" normalizeH="0" baseline="0" noProof="0" dirty="0">
              <a:ln>
                <a:noFill/>
              </a:ln>
              <a:solidFill>
                <a:srgbClr val="003976"/>
              </a:solidFill>
              <a:effectLst/>
              <a:uLnTx/>
              <a:uFillTx/>
              <a:latin typeface="+mj-lt"/>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3976"/>
                </a:solidFill>
                <a:effectLst/>
                <a:uLnTx/>
                <a:uFillTx/>
                <a:latin typeface="+mj-lt"/>
                <a:ea typeface="Lato"/>
                <a:cs typeface="Lato"/>
                <a:sym typeface="Lato"/>
              </a:rPr>
              <a:t>for long-term financial success. </a:t>
            </a:r>
            <a:endParaRPr kumimoji="0" sz="1050" b="0" i="0" u="none" strike="noStrike" kern="0" cap="none" spc="0" normalizeH="0" baseline="0" noProof="0" dirty="0">
              <a:ln>
                <a:noFill/>
              </a:ln>
              <a:solidFill>
                <a:srgbClr val="003976"/>
              </a:solidFill>
              <a:effectLst/>
              <a:uLnTx/>
              <a:uFillTx/>
              <a:latin typeface="+mj-lt"/>
              <a:ea typeface="Lato"/>
              <a:cs typeface="Lato"/>
              <a:sym typeface="Lato"/>
            </a:endParaRPr>
          </a:p>
        </p:txBody>
      </p:sp>
      <p:sp>
        <p:nvSpPr>
          <p:cNvPr id="15" name="Google Shape;137;p4">
            <a:extLst>
              <a:ext uri="{FF2B5EF4-FFF2-40B4-BE49-F238E27FC236}">
                <a16:creationId xmlns:a16="http://schemas.microsoft.com/office/drawing/2014/main" id="{8D5A268C-1630-6C62-CC1F-7A7A4E95B6CF}"/>
              </a:ext>
            </a:extLst>
          </p:cNvPr>
          <p:cNvSpPr txBox="1"/>
          <p:nvPr/>
        </p:nvSpPr>
        <p:spPr>
          <a:xfrm>
            <a:off x="4692819" y="2654742"/>
            <a:ext cx="2868140" cy="477052"/>
          </a:xfrm>
          <a:prstGeom prst="rect">
            <a:avLst/>
          </a:prstGeom>
          <a:noFill/>
          <a:ln>
            <a:noFill/>
          </a:ln>
        </p:spPr>
        <p:txBody>
          <a:bodyPr spcFirstLastPara="1" wrap="square" lIns="45700" tIns="45700" rIns="45700" bIns="45700" anchor="t" anchorCtr="0">
            <a:spAutoFit/>
          </a:bodyPr>
          <a:lstStyle/>
          <a:p>
            <a:pPr marL="0" marR="0" lvl="0" indent="0" algn="ctr" defTabSz="914400" rtl="0" eaLnBrk="1" fontAlgn="auto" latinLnBrk="0" hangingPunct="1">
              <a:lnSpc>
                <a:spcPct val="90000"/>
              </a:lnSpc>
              <a:spcBef>
                <a:spcPts val="0"/>
              </a:spcBef>
              <a:spcAft>
                <a:spcPts val="70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mj-lt"/>
                <a:ea typeface="Lato"/>
                <a:cs typeface="Lato"/>
                <a:sym typeface="Lato"/>
              </a:rPr>
              <a:t>Foundational Planning</a:t>
            </a:r>
            <a:endParaRPr kumimoji="0" sz="2000" b="0" i="0" u="none" strike="noStrike" kern="0" cap="none" spc="0" normalizeH="0" baseline="0" noProof="0" dirty="0">
              <a:ln>
                <a:noFill/>
              </a:ln>
              <a:solidFill>
                <a:srgbClr val="FFFFFF"/>
              </a:solidFill>
              <a:effectLst/>
              <a:uLnTx/>
              <a:uFillTx/>
              <a:latin typeface="+mj-lt"/>
              <a:ea typeface="Lato"/>
              <a:cs typeface="Lato"/>
              <a:sym typeface="Lato"/>
            </a:endParaRPr>
          </a:p>
        </p:txBody>
      </p:sp>
    </p:spTree>
    <p:extLst>
      <p:ext uri="{BB962C8B-B14F-4D97-AF65-F5344CB8AC3E}">
        <p14:creationId xmlns:p14="http://schemas.microsoft.com/office/powerpoint/2010/main" val="3343808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latin typeface="+mj-lt"/>
              </a:rPr>
              <a:t>0</a:t>
            </a:r>
            <a:fld id="{F470E458-E7C2-4395-B75D-476A174CEE45}" type="slidenum">
              <a:rPr lang="en-US" smtClean="0">
                <a:solidFill>
                  <a:srgbClr val="FFFFFF"/>
                </a:solidFill>
                <a:latin typeface="+mj-lt"/>
              </a:rPr>
              <a:pPr/>
              <a:t>28</a:t>
            </a:fld>
            <a:endParaRPr lang="en-US" dirty="0">
              <a:solidFill>
                <a:srgbClr val="FFFFFF"/>
              </a:solidFill>
              <a:latin typeface="+mj-lt"/>
            </a:endParaRPr>
          </a:p>
        </p:txBody>
      </p:sp>
      <p:sp>
        <p:nvSpPr>
          <p:cNvPr id="2" name="Rectangle 1">
            <a:extLst>
              <a:ext uri="{FF2B5EF4-FFF2-40B4-BE49-F238E27FC236}">
                <a16:creationId xmlns:a16="http://schemas.microsoft.com/office/drawing/2014/main" id="{64072E6D-8F40-EB3A-8F4E-19E9735F7C30}"/>
              </a:ext>
            </a:extLst>
          </p:cNvPr>
          <p:cNvSpPr/>
          <p:nvPr/>
        </p:nvSpPr>
        <p:spPr>
          <a:xfrm>
            <a:off x="6510007" y="2857481"/>
            <a:ext cx="4775792" cy="1143037"/>
          </a:xfrm>
          <a:prstGeom prst="rect">
            <a:avLst/>
          </a:prstGeom>
          <a:solidFill>
            <a:srgbClr val="008061"/>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cs typeface="Arial"/>
            </a:endParaRPr>
          </a:p>
        </p:txBody>
      </p:sp>
      <p:sp>
        <p:nvSpPr>
          <p:cNvPr id="3" name="Title 3">
            <a:extLst>
              <a:ext uri="{FF2B5EF4-FFF2-40B4-BE49-F238E27FC236}">
                <a16:creationId xmlns:a16="http://schemas.microsoft.com/office/drawing/2014/main" id="{4359529D-DD25-0018-AC6E-AB00E35290C5}"/>
              </a:ext>
            </a:extLst>
          </p:cNvPr>
          <p:cNvSpPr txBox="1">
            <a:spLocks/>
          </p:cNvSpPr>
          <p:nvPr/>
        </p:nvSpPr>
        <p:spPr>
          <a:xfrm>
            <a:off x="415599" y="283869"/>
            <a:ext cx="4621482" cy="1773121"/>
          </a:xfrm>
          <a:prstGeom prst="rect">
            <a:avLst/>
          </a:prstGeom>
        </p:spPr>
        <p:txBody>
          <a:bodyPr>
            <a:no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Find a Financial Wellness call center</a:t>
            </a:r>
          </a:p>
        </p:txBody>
      </p:sp>
      <p:sp>
        <p:nvSpPr>
          <p:cNvPr id="4" name="Content Placeholder 2">
            <a:extLst>
              <a:ext uri="{FF2B5EF4-FFF2-40B4-BE49-F238E27FC236}">
                <a16:creationId xmlns:a16="http://schemas.microsoft.com/office/drawing/2014/main" id="{F9BCDAB6-1F68-B62B-EF4E-830277EEA5DC}"/>
              </a:ext>
            </a:extLst>
          </p:cNvPr>
          <p:cNvSpPr txBox="1">
            <a:spLocks/>
          </p:cNvSpPr>
          <p:nvPr/>
        </p:nvSpPr>
        <p:spPr>
          <a:xfrm>
            <a:off x="424015" y="2371638"/>
            <a:ext cx="3700405" cy="3165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t">
            <a:normAutofit/>
          </a:bodyPr>
          <a:lstStyle>
            <a:lvl1pPr marL="609585" marR="0" indent="-457189"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1pPr>
            <a:lvl2pPr marL="134011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2pPr>
            <a:lvl3pPr marL="1949703"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3pPr>
            <a:lvl4pPr marL="255928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4pPr>
            <a:lvl5pPr marL="3168873"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5pPr>
            <a:lvl6pPr marL="377845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6pPr>
            <a:lvl7pPr marL="4388042"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7pPr>
            <a:lvl8pPr marL="4997627"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8pPr>
            <a:lvl9pPr marL="5607212"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9pPr>
          </a:lstStyle>
          <a:p>
            <a:pPr marL="0" marR="0" lvl="0" indent="0" algn="l" defTabSz="1219170" rtl="0" eaLnBrk="1" fontAlgn="auto" latinLnBrk="0" hangingPunct="1">
              <a:lnSpc>
                <a:spcPct val="115000"/>
              </a:lnSpc>
              <a:spcBef>
                <a:spcPts val="0"/>
              </a:spcBef>
              <a:spcAft>
                <a:spcPts val="0"/>
              </a:spcAft>
              <a:buClr>
                <a:srgbClr val="1F497D"/>
              </a:buClr>
              <a:buSzPts val="1800"/>
              <a:buFont typeface="Helvetica"/>
              <a:buNone/>
              <a:tabLst/>
              <a:defRPr/>
            </a:pPr>
            <a:r>
              <a:rPr kumimoji="0" lang="en-US" altLang="ja-JP" sz="2400" b="0" i="0" u="none" strike="noStrike" kern="0" cap="none" spc="0" normalizeH="0" baseline="0" noProof="0" dirty="0">
                <a:ln>
                  <a:noFill/>
                </a:ln>
                <a:solidFill>
                  <a:srgbClr val="003976"/>
                </a:solidFill>
                <a:effectLst/>
                <a:uLnTx/>
                <a:uFillTx/>
                <a:latin typeface="+mj-lt"/>
                <a:ea typeface="Lato Light"/>
                <a:cs typeface="Lato Light"/>
                <a:sym typeface="Lato Light"/>
              </a:rPr>
              <a:t>A key element of the success of </a:t>
            </a:r>
            <a:r>
              <a:rPr lang="en-US" altLang="ja-JP" kern="0" dirty="0">
                <a:solidFill>
                  <a:srgbClr val="003976"/>
                </a:solidFill>
                <a:latin typeface="+mj-lt"/>
              </a:rPr>
              <a:t>a financial wellness program</a:t>
            </a:r>
            <a:r>
              <a:rPr kumimoji="0" lang="en-US" altLang="ja-JP" sz="2400" b="0" i="0" u="none" strike="noStrike" kern="0" cap="none" spc="0" normalizeH="0" baseline="0" noProof="0" dirty="0">
                <a:ln>
                  <a:noFill/>
                </a:ln>
                <a:solidFill>
                  <a:srgbClr val="003976"/>
                </a:solidFill>
                <a:effectLst/>
                <a:uLnTx/>
                <a:uFillTx/>
                <a:latin typeface="+mj-lt"/>
                <a:ea typeface="Lato Light"/>
                <a:cs typeface="Lato Light"/>
                <a:sym typeface="Lato Light"/>
              </a:rPr>
              <a:t> is that your employees have access to Financial Advocates across all levels of support.</a:t>
            </a:r>
          </a:p>
          <a:p>
            <a:pPr marL="151765" marR="0" lvl="0" indent="0" algn="l" defTabSz="1219170" rtl="0" eaLnBrk="1" fontAlgn="auto" latinLnBrk="0" hangingPunct="1">
              <a:lnSpc>
                <a:spcPct val="115000"/>
              </a:lnSpc>
              <a:spcBef>
                <a:spcPts val="0"/>
              </a:spcBef>
              <a:spcAft>
                <a:spcPts val="0"/>
              </a:spcAft>
              <a:buClr>
                <a:srgbClr val="1F497D"/>
              </a:buClr>
              <a:buSzPts val="1800"/>
              <a:buFont typeface="Helvetica"/>
              <a:buNone/>
              <a:tabLst/>
              <a:defRPr/>
            </a:pPr>
            <a:endParaRPr kumimoji="0" lang="en-US" altLang="ja-JP" sz="2000" b="0" i="0" u="none" strike="noStrike" kern="0" cap="none" spc="0" normalizeH="0" baseline="0" noProof="0" dirty="0">
              <a:ln>
                <a:noFill/>
              </a:ln>
              <a:solidFill>
                <a:prstClr val="white"/>
              </a:solidFill>
              <a:effectLst/>
              <a:uLnTx/>
              <a:uFillTx/>
              <a:latin typeface="Oswald Light"/>
              <a:ea typeface="Lato Light"/>
              <a:cs typeface="Lato Light"/>
              <a:sym typeface="Lato Light"/>
            </a:endParaRPr>
          </a:p>
          <a:p>
            <a:pPr marL="152400" marR="0" lvl="0" indent="0" algn="l" defTabSz="1219170" rtl="0" eaLnBrk="1" fontAlgn="auto" latinLnBrk="0" hangingPunct="1">
              <a:lnSpc>
                <a:spcPct val="115000"/>
              </a:lnSpc>
              <a:spcBef>
                <a:spcPts val="0"/>
              </a:spcBef>
              <a:spcAft>
                <a:spcPts val="0"/>
              </a:spcAft>
              <a:buClr>
                <a:srgbClr val="1F497D"/>
              </a:buClr>
              <a:buSzPts val="1800"/>
              <a:buFont typeface="Helvetica"/>
              <a:buNone/>
              <a:tabLst/>
              <a:defRPr/>
            </a:pPr>
            <a:endParaRPr kumimoji="0" lang="en-US" altLang="ja-JP" sz="2000" b="0" i="0" u="none" strike="noStrike" kern="0" cap="none" spc="0" normalizeH="0" baseline="0" noProof="0" dirty="0">
              <a:ln>
                <a:noFill/>
              </a:ln>
              <a:solidFill>
                <a:prstClr val="white"/>
              </a:solidFill>
              <a:effectLst/>
              <a:uLnTx/>
              <a:uFillTx/>
              <a:latin typeface="Oswald Light" pitchFamily="2" charset="0"/>
              <a:ea typeface="Lato Light"/>
              <a:cs typeface="Lato Light"/>
              <a:sym typeface="Lato Light"/>
            </a:endParaRPr>
          </a:p>
        </p:txBody>
      </p:sp>
      <p:sp>
        <p:nvSpPr>
          <p:cNvPr id="6" name="Rectangle 5">
            <a:extLst>
              <a:ext uri="{FF2B5EF4-FFF2-40B4-BE49-F238E27FC236}">
                <a16:creationId xmlns:a16="http://schemas.microsoft.com/office/drawing/2014/main" id="{C04900D3-438F-4A76-A30D-CC4C4AC46212}"/>
              </a:ext>
            </a:extLst>
          </p:cNvPr>
          <p:cNvSpPr/>
          <p:nvPr/>
        </p:nvSpPr>
        <p:spPr>
          <a:xfrm>
            <a:off x="6961427" y="1485472"/>
            <a:ext cx="4280985" cy="1143037"/>
          </a:xfrm>
          <a:prstGeom prst="rect">
            <a:avLst/>
          </a:prstGeom>
          <a:solidFill>
            <a:srgbClr val="008061"/>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cs typeface="Arial"/>
            </a:endParaRPr>
          </a:p>
        </p:txBody>
      </p:sp>
      <p:sp>
        <p:nvSpPr>
          <p:cNvPr id="7" name="Rectangle 6">
            <a:extLst>
              <a:ext uri="{FF2B5EF4-FFF2-40B4-BE49-F238E27FC236}">
                <a16:creationId xmlns:a16="http://schemas.microsoft.com/office/drawing/2014/main" id="{39954A95-69D3-D927-55D3-98DBB5838668}"/>
              </a:ext>
            </a:extLst>
          </p:cNvPr>
          <p:cNvSpPr/>
          <p:nvPr/>
        </p:nvSpPr>
        <p:spPr>
          <a:xfrm>
            <a:off x="6466619" y="1326611"/>
            <a:ext cx="4621482" cy="1143037"/>
          </a:xfrm>
          <a:prstGeom prst="rect">
            <a:avLst/>
          </a:prstGeom>
          <a:solidFill>
            <a:srgbClr val="FFFFFF"/>
          </a:solidFill>
          <a:ln w="15875" cap="flat" cmpd="sng" algn="ctr">
            <a:solidFill>
              <a:srgbClr val="2B51A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cs typeface="Arial"/>
            </a:endParaRPr>
          </a:p>
        </p:txBody>
      </p:sp>
      <p:sp>
        <p:nvSpPr>
          <p:cNvPr id="8" name="Rectangle 7">
            <a:extLst>
              <a:ext uri="{FF2B5EF4-FFF2-40B4-BE49-F238E27FC236}">
                <a16:creationId xmlns:a16="http://schemas.microsoft.com/office/drawing/2014/main" id="{ACF49B84-0E53-B3D2-7D84-CB5C03478D80}"/>
              </a:ext>
            </a:extLst>
          </p:cNvPr>
          <p:cNvSpPr/>
          <p:nvPr/>
        </p:nvSpPr>
        <p:spPr>
          <a:xfrm>
            <a:off x="6620930" y="1474432"/>
            <a:ext cx="3191581" cy="33855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976"/>
                </a:solidFill>
                <a:effectLst/>
                <a:uLnTx/>
                <a:uFillTx/>
                <a:latin typeface="+mj-lt"/>
                <a:ea typeface="Lato Light"/>
                <a:cs typeface="Lato Light"/>
                <a:sym typeface="Arial"/>
              </a:rPr>
              <a:t> FAs Are Available: </a:t>
            </a:r>
          </a:p>
        </p:txBody>
      </p:sp>
      <p:sp>
        <p:nvSpPr>
          <p:cNvPr id="9" name="object 5">
            <a:extLst>
              <a:ext uri="{FF2B5EF4-FFF2-40B4-BE49-F238E27FC236}">
                <a16:creationId xmlns:a16="http://schemas.microsoft.com/office/drawing/2014/main" id="{EB93FE67-0736-1D90-9BD9-CAD1B601F5DF}"/>
              </a:ext>
            </a:extLst>
          </p:cNvPr>
          <p:cNvSpPr txBox="1"/>
          <p:nvPr/>
        </p:nvSpPr>
        <p:spPr>
          <a:xfrm>
            <a:off x="6702825" y="1873306"/>
            <a:ext cx="4087623" cy="430887"/>
          </a:xfrm>
          <a:prstGeom prst="rect">
            <a:avLst/>
          </a:prstGeom>
        </p:spPr>
        <p:txBody>
          <a:bodyPr vert="horz" wrap="square" lIns="0" tIns="0" rIns="0" bIns="0" rtlCol="0">
            <a:spAutoFit/>
          </a:bodyPr>
          <a:lstStyle/>
          <a:p>
            <a:pPr marL="285750" marR="0" lvl="0" indent="-285750" algn="l" defTabSz="685800" rtl="0" eaLnBrk="1" fontAlgn="auto" latinLnBrk="0" hangingPunct="1">
              <a:lnSpc>
                <a:spcPct val="100000"/>
              </a:lnSpc>
              <a:spcBef>
                <a:spcPts val="0"/>
              </a:spcBef>
              <a:spcAft>
                <a:spcPts val="0"/>
              </a:spcAft>
              <a:buClr>
                <a:srgbClr val="72C842"/>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j-lt"/>
                <a:ea typeface="Lato Light"/>
                <a:cs typeface="Lato Light"/>
                <a:sym typeface="Arial"/>
              </a:rPr>
              <a:t>7 AM – 7 PM (all time zones)</a:t>
            </a:r>
          </a:p>
          <a:p>
            <a:pPr marL="285750" marR="0" lvl="0" indent="-285750" algn="l" defTabSz="685800" rtl="0" eaLnBrk="1" fontAlgn="auto" latinLnBrk="0" hangingPunct="1">
              <a:lnSpc>
                <a:spcPct val="100000"/>
              </a:lnSpc>
              <a:spcBef>
                <a:spcPts val="0"/>
              </a:spcBef>
              <a:spcAft>
                <a:spcPts val="0"/>
              </a:spcAft>
              <a:buClr>
                <a:srgbClr val="72C842"/>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j-lt"/>
                <a:ea typeface="Lato Light"/>
                <a:cs typeface="Lato Light"/>
                <a:sym typeface="Arial"/>
              </a:rPr>
              <a:t>On various channels (live chat, email, phone) </a:t>
            </a:r>
          </a:p>
        </p:txBody>
      </p:sp>
      <p:sp>
        <p:nvSpPr>
          <p:cNvPr id="10" name="Rectangle 9">
            <a:extLst>
              <a:ext uri="{FF2B5EF4-FFF2-40B4-BE49-F238E27FC236}">
                <a16:creationId xmlns:a16="http://schemas.microsoft.com/office/drawing/2014/main" id="{3ED776ED-59FA-A781-51F8-7AA4E3AABA82}"/>
              </a:ext>
            </a:extLst>
          </p:cNvPr>
          <p:cNvSpPr/>
          <p:nvPr/>
        </p:nvSpPr>
        <p:spPr>
          <a:xfrm>
            <a:off x="6649532" y="3022855"/>
            <a:ext cx="4280985" cy="1143037"/>
          </a:xfrm>
          <a:prstGeom prst="rect">
            <a:avLst/>
          </a:prstGeom>
          <a:solidFill>
            <a:srgbClr val="FFFFFF"/>
          </a:solidFill>
          <a:ln w="15875" cap="flat" cmpd="sng" algn="ctr">
            <a:solidFill>
              <a:srgbClr val="2B51A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cs typeface="Arial"/>
            </a:endParaRPr>
          </a:p>
        </p:txBody>
      </p:sp>
      <p:sp>
        <p:nvSpPr>
          <p:cNvPr id="11" name="Rectangle 10">
            <a:extLst>
              <a:ext uri="{FF2B5EF4-FFF2-40B4-BE49-F238E27FC236}">
                <a16:creationId xmlns:a16="http://schemas.microsoft.com/office/drawing/2014/main" id="{5787567A-9629-BCD4-DED4-ECB39DCC4560}"/>
              </a:ext>
            </a:extLst>
          </p:cNvPr>
          <p:cNvSpPr/>
          <p:nvPr/>
        </p:nvSpPr>
        <p:spPr>
          <a:xfrm>
            <a:off x="6726201" y="3103782"/>
            <a:ext cx="3191581" cy="338554"/>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976"/>
                </a:solidFill>
                <a:effectLst/>
                <a:uLnTx/>
                <a:uFillTx/>
                <a:latin typeface="+mj-lt"/>
                <a:ea typeface="Lato Light"/>
                <a:cs typeface="Lato Light"/>
                <a:sym typeface="Arial"/>
              </a:rPr>
              <a:t>FAs Are:  </a:t>
            </a:r>
          </a:p>
        </p:txBody>
      </p:sp>
      <p:sp>
        <p:nvSpPr>
          <p:cNvPr id="12" name="object 5">
            <a:extLst>
              <a:ext uri="{FF2B5EF4-FFF2-40B4-BE49-F238E27FC236}">
                <a16:creationId xmlns:a16="http://schemas.microsoft.com/office/drawing/2014/main" id="{64CA8084-B298-CFB5-8E97-B944C1EE8415}"/>
              </a:ext>
            </a:extLst>
          </p:cNvPr>
          <p:cNvSpPr txBox="1"/>
          <p:nvPr/>
        </p:nvSpPr>
        <p:spPr>
          <a:xfrm>
            <a:off x="6842894" y="3523263"/>
            <a:ext cx="4087623" cy="430887"/>
          </a:xfrm>
          <a:prstGeom prst="rect">
            <a:avLst/>
          </a:prstGeom>
        </p:spPr>
        <p:txBody>
          <a:bodyPr vert="horz"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
                <a:srgbClr val="72C842"/>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j-lt"/>
                <a:ea typeface="Lato Light"/>
                <a:cs typeface="Lato Light"/>
                <a:sym typeface="Arial"/>
              </a:rPr>
              <a:t>Registered (Series 6, 7, 65, 66)</a:t>
            </a:r>
          </a:p>
          <a:p>
            <a:pPr marL="285750" marR="0" lvl="0" indent="-285750" algn="l" defTabSz="914400" rtl="0" eaLnBrk="1" fontAlgn="auto" latinLnBrk="0" hangingPunct="1">
              <a:lnSpc>
                <a:spcPct val="100000"/>
              </a:lnSpc>
              <a:spcBef>
                <a:spcPts val="0"/>
              </a:spcBef>
              <a:spcAft>
                <a:spcPts val="0"/>
              </a:spcAft>
              <a:buClr>
                <a:srgbClr val="72C842"/>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j-lt"/>
                <a:ea typeface="Lato Light"/>
                <a:cs typeface="Lato Light"/>
                <a:sym typeface="Arial"/>
              </a:rPr>
              <a:t>Bi-lingual (English &amp; Spanish) </a:t>
            </a:r>
          </a:p>
        </p:txBody>
      </p:sp>
      <p:sp>
        <p:nvSpPr>
          <p:cNvPr id="13" name="Rectangle 12">
            <a:extLst>
              <a:ext uri="{FF2B5EF4-FFF2-40B4-BE49-F238E27FC236}">
                <a16:creationId xmlns:a16="http://schemas.microsoft.com/office/drawing/2014/main" id="{59D89211-AD70-ADDC-8951-A4D5D8FE07DE}"/>
              </a:ext>
            </a:extLst>
          </p:cNvPr>
          <p:cNvSpPr/>
          <p:nvPr/>
        </p:nvSpPr>
        <p:spPr>
          <a:xfrm rot="10800000">
            <a:off x="7004815" y="4547211"/>
            <a:ext cx="4280984" cy="1143037"/>
          </a:xfrm>
          <a:prstGeom prst="rect">
            <a:avLst/>
          </a:prstGeom>
          <a:solidFill>
            <a:srgbClr val="008061"/>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cs typeface="Arial"/>
            </a:endParaRPr>
          </a:p>
        </p:txBody>
      </p:sp>
      <p:sp>
        <p:nvSpPr>
          <p:cNvPr id="14" name="Rectangle 13">
            <a:extLst>
              <a:ext uri="{FF2B5EF4-FFF2-40B4-BE49-F238E27FC236}">
                <a16:creationId xmlns:a16="http://schemas.microsoft.com/office/drawing/2014/main" id="{F92F933E-3B7C-108C-0001-9AD3CC494B1C}"/>
              </a:ext>
            </a:extLst>
          </p:cNvPr>
          <p:cNvSpPr/>
          <p:nvPr/>
        </p:nvSpPr>
        <p:spPr>
          <a:xfrm>
            <a:off x="6466619" y="4388350"/>
            <a:ext cx="4578092" cy="1143037"/>
          </a:xfrm>
          <a:prstGeom prst="rect">
            <a:avLst/>
          </a:prstGeom>
          <a:solidFill>
            <a:srgbClr val="FFFFFF"/>
          </a:solidFill>
          <a:ln w="15875" cap="flat" cmpd="sng" algn="ctr">
            <a:solidFill>
              <a:srgbClr val="2B51A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cs typeface="Arial"/>
            </a:endParaRPr>
          </a:p>
        </p:txBody>
      </p:sp>
      <p:sp>
        <p:nvSpPr>
          <p:cNvPr id="15" name="Rectangle 14">
            <a:extLst>
              <a:ext uri="{FF2B5EF4-FFF2-40B4-BE49-F238E27FC236}">
                <a16:creationId xmlns:a16="http://schemas.microsoft.com/office/drawing/2014/main" id="{B31484D7-C557-73D0-0449-BB8B1ECDADC0}"/>
              </a:ext>
            </a:extLst>
          </p:cNvPr>
          <p:cNvSpPr/>
          <p:nvPr/>
        </p:nvSpPr>
        <p:spPr>
          <a:xfrm>
            <a:off x="6664319" y="4536172"/>
            <a:ext cx="3191581" cy="338554"/>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976"/>
                </a:solidFill>
                <a:effectLst/>
                <a:uLnTx/>
                <a:uFillTx/>
                <a:latin typeface="+mj-lt"/>
                <a:ea typeface="Lato Light"/>
                <a:cs typeface="Lato Light"/>
                <a:sym typeface="Arial"/>
              </a:rPr>
              <a:t>FAs Provide: </a:t>
            </a:r>
          </a:p>
        </p:txBody>
      </p:sp>
      <p:sp>
        <p:nvSpPr>
          <p:cNvPr id="16" name="object 5">
            <a:extLst>
              <a:ext uri="{FF2B5EF4-FFF2-40B4-BE49-F238E27FC236}">
                <a16:creationId xmlns:a16="http://schemas.microsoft.com/office/drawing/2014/main" id="{77033FD8-8F82-4060-D758-29A1996E917D}"/>
              </a:ext>
            </a:extLst>
          </p:cNvPr>
          <p:cNvSpPr txBox="1"/>
          <p:nvPr/>
        </p:nvSpPr>
        <p:spPr>
          <a:xfrm>
            <a:off x="6746214" y="4935046"/>
            <a:ext cx="4087623" cy="430887"/>
          </a:xfrm>
          <a:prstGeom prst="rect">
            <a:avLst/>
          </a:prstGeom>
        </p:spPr>
        <p:txBody>
          <a:bodyPr vert="horz" wrap="square" lIns="0" tIns="0" rIns="0" bIns="0" rtlCol="0">
            <a:spAutoFit/>
          </a:bodyPr>
          <a:lstStyle/>
          <a:p>
            <a:pPr marL="285750" marR="0" lvl="0" indent="-285750" algn="l" defTabSz="685800" rtl="0" eaLnBrk="1" fontAlgn="auto" latinLnBrk="0" hangingPunct="1">
              <a:lnSpc>
                <a:spcPct val="100000"/>
              </a:lnSpc>
              <a:spcBef>
                <a:spcPts val="0"/>
              </a:spcBef>
              <a:spcAft>
                <a:spcPts val="0"/>
              </a:spcAft>
              <a:buClr>
                <a:srgbClr val="72C842"/>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j-lt"/>
                <a:ea typeface="Lato Light"/>
                <a:cs typeface="Lato Light"/>
                <a:sym typeface="Arial"/>
              </a:rPr>
              <a:t>100% unbiased guidance and advice</a:t>
            </a:r>
          </a:p>
          <a:p>
            <a:pPr marL="285750" marR="0" lvl="0" indent="-285750" algn="l" defTabSz="685800" rtl="0" eaLnBrk="1" fontAlgn="auto" latinLnBrk="0" hangingPunct="1">
              <a:lnSpc>
                <a:spcPct val="100000"/>
              </a:lnSpc>
              <a:spcBef>
                <a:spcPts val="0"/>
              </a:spcBef>
              <a:spcAft>
                <a:spcPts val="0"/>
              </a:spcAft>
              <a:buClr>
                <a:srgbClr val="72C842"/>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j-lt"/>
                <a:ea typeface="Lato Light"/>
                <a:cs typeface="Lato Light"/>
                <a:sym typeface="Arial"/>
              </a:rPr>
              <a:t>Resources on financial topics  </a:t>
            </a:r>
          </a:p>
        </p:txBody>
      </p:sp>
      <p:pic>
        <p:nvPicPr>
          <p:cNvPr id="17" name="Graphic 16" descr="Stopwatch outline">
            <a:extLst>
              <a:ext uri="{FF2B5EF4-FFF2-40B4-BE49-F238E27FC236}">
                <a16:creationId xmlns:a16="http://schemas.microsoft.com/office/drawing/2014/main" id="{8C168B79-73FC-FD8A-9E06-29A60C149B6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68182" y="1452089"/>
            <a:ext cx="914400" cy="914400"/>
          </a:xfrm>
          <a:prstGeom prst="rect">
            <a:avLst/>
          </a:prstGeom>
        </p:spPr>
      </p:pic>
      <p:pic>
        <p:nvPicPr>
          <p:cNvPr id="18" name="Graphic 17" descr="Shield Tick outline">
            <a:extLst>
              <a:ext uri="{FF2B5EF4-FFF2-40B4-BE49-F238E27FC236}">
                <a16:creationId xmlns:a16="http://schemas.microsoft.com/office/drawing/2014/main" id="{F9E2B1D2-40B4-8A35-B67D-9A970C6EA31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04815" y="4502669"/>
            <a:ext cx="914400" cy="914400"/>
          </a:xfrm>
          <a:prstGeom prst="rect">
            <a:avLst/>
          </a:prstGeom>
        </p:spPr>
      </p:pic>
      <p:pic>
        <p:nvPicPr>
          <p:cNvPr id="19" name="Graphic 18" descr="Head with gears outline">
            <a:extLst>
              <a:ext uri="{FF2B5EF4-FFF2-40B4-BE49-F238E27FC236}">
                <a16:creationId xmlns:a16="http://schemas.microsoft.com/office/drawing/2014/main" id="{ABCAC6C8-DBAF-7F7B-6460-29AF3D47ED0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04815" y="2946977"/>
            <a:ext cx="914400" cy="914400"/>
          </a:xfrm>
          <a:prstGeom prst="rect">
            <a:avLst/>
          </a:prstGeom>
        </p:spPr>
      </p:pic>
    </p:spTree>
    <p:extLst>
      <p:ext uri="{BB962C8B-B14F-4D97-AF65-F5344CB8AC3E}">
        <p14:creationId xmlns:p14="http://schemas.microsoft.com/office/powerpoint/2010/main" val="1446682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156150" y="5633101"/>
            <a:ext cx="366756" cy="365125"/>
          </a:xfrm>
        </p:spPr>
        <p:txBody>
          <a:bodyPr/>
          <a:lstStyle/>
          <a:p>
            <a:r>
              <a:rPr lang="en-US" dirty="0">
                <a:solidFill>
                  <a:srgbClr val="FFFFFF"/>
                </a:solidFill>
              </a:rPr>
              <a:t>0</a:t>
            </a:r>
            <a:fld id="{F470E458-E7C2-4395-B75D-476A174CEE45}" type="slidenum">
              <a:rPr lang="en-US" smtClean="0">
                <a:solidFill>
                  <a:srgbClr val="FFFFFF"/>
                </a:solidFill>
              </a:rPr>
              <a:pPr/>
              <a:t>29</a:t>
            </a:fld>
            <a:endParaRPr lang="en-US" dirty="0">
              <a:solidFill>
                <a:srgbClr val="FFFFFF"/>
              </a:solidFill>
            </a:endParaRPr>
          </a:p>
        </p:txBody>
      </p:sp>
      <p:sp>
        <p:nvSpPr>
          <p:cNvPr id="2" name="Google Shape;189;p4">
            <a:extLst>
              <a:ext uri="{FF2B5EF4-FFF2-40B4-BE49-F238E27FC236}">
                <a16:creationId xmlns:a16="http://schemas.microsoft.com/office/drawing/2014/main" id="{99E99054-9DEE-ECB6-A6A8-8E7B12517105}"/>
              </a:ext>
            </a:extLst>
          </p:cNvPr>
          <p:cNvSpPr/>
          <p:nvPr/>
        </p:nvSpPr>
        <p:spPr>
          <a:xfrm>
            <a:off x="7064301" y="2881903"/>
            <a:ext cx="4153893" cy="2975428"/>
          </a:xfrm>
          <a:prstGeom prst="rect">
            <a:avLst/>
          </a:prstGeom>
          <a:solidFill>
            <a:srgbClr val="008061"/>
          </a:solidFill>
          <a:ln w="25400" cap="flat" cmpd="sng">
            <a:solidFill>
              <a:schemeClr val="lt1"/>
            </a:solidFill>
            <a:prstDash val="solid"/>
            <a:round/>
            <a:headEnd type="none" w="sm" len="sm"/>
            <a:tailEnd type="none" w="sm" len="sm"/>
          </a:ln>
        </p:spPr>
        <p:txBody>
          <a:bodyPr spcFirstLastPara="1" lIns="91425" tIns="45700" rIns="91425" bIns="457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white"/>
              </a:solidFill>
              <a:effectLst/>
              <a:uLnTx/>
              <a:uFillTx/>
              <a:latin typeface="Arial"/>
              <a:ea typeface="Arial"/>
              <a:cs typeface="Arial"/>
              <a:sym typeface="Arial"/>
            </a:endParaRPr>
          </a:p>
        </p:txBody>
      </p:sp>
      <p:sp>
        <p:nvSpPr>
          <p:cNvPr id="3" name="Google Shape;190;p4">
            <a:extLst>
              <a:ext uri="{FF2B5EF4-FFF2-40B4-BE49-F238E27FC236}">
                <a16:creationId xmlns:a16="http://schemas.microsoft.com/office/drawing/2014/main" id="{219DB71E-2FE6-64EC-2CEE-44D0357CA654}"/>
              </a:ext>
            </a:extLst>
          </p:cNvPr>
          <p:cNvSpPr>
            <a:spLocks noChangeArrowheads="1"/>
          </p:cNvSpPr>
          <p:nvPr/>
        </p:nvSpPr>
        <p:spPr bwMode="auto">
          <a:xfrm>
            <a:off x="6531531" y="2459038"/>
            <a:ext cx="4478337" cy="3236912"/>
          </a:xfrm>
          <a:prstGeom prst="rect">
            <a:avLst/>
          </a:prstGeom>
          <a:solidFill>
            <a:srgbClr val="FFFFFF"/>
          </a:solidFill>
          <a:ln w="25400">
            <a:solidFill>
              <a:schemeClr val="tx2"/>
            </a:solidFill>
            <a:round/>
            <a:headEnd type="none" w="sm" len="sm"/>
            <a:tailEnd type="none" w="sm" len="sm"/>
          </a:ln>
        </p:spPr>
        <p:txBody>
          <a:bodyPr lIns="45700" tIns="45700" rIns="45700" bIns="45700" anchor="ct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4" name="Google Shape;191;p4">
            <a:extLst>
              <a:ext uri="{FF2B5EF4-FFF2-40B4-BE49-F238E27FC236}">
                <a16:creationId xmlns:a16="http://schemas.microsoft.com/office/drawing/2014/main" id="{048F6C52-EFDF-04CF-7EE4-310C556D4475}"/>
              </a:ext>
            </a:extLst>
          </p:cNvPr>
          <p:cNvSpPr/>
          <p:nvPr/>
        </p:nvSpPr>
        <p:spPr>
          <a:xfrm>
            <a:off x="1713240" y="2888307"/>
            <a:ext cx="4153893" cy="2975428"/>
          </a:xfrm>
          <a:prstGeom prst="rect">
            <a:avLst/>
          </a:prstGeom>
          <a:solidFill>
            <a:srgbClr val="008061"/>
          </a:solidFill>
          <a:ln w="25400" cap="flat" cmpd="sng">
            <a:solidFill>
              <a:schemeClr val="lt1"/>
            </a:solidFill>
            <a:prstDash val="solid"/>
            <a:round/>
            <a:headEnd type="none" w="sm" len="sm"/>
            <a:tailEnd type="none" w="sm" len="sm"/>
          </a:ln>
        </p:spPr>
        <p:txBody>
          <a:bodyPr spcFirstLastPara="1" lIns="91425" tIns="45700" rIns="91425" bIns="457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white"/>
              </a:solidFill>
              <a:effectLst/>
              <a:uLnTx/>
              <a:uFillTx/>
              <a:latin typeface="Arial"/>
              <a:ea typeface="Arial"/>
              <a:cs typeface="Arial"/>
              <a:sym typeface="Arial"/>
            </a:endParaRPr>
          </a:p>
        </p:txBody>
      </p:sp>
      <p:sp>
        <p:nvSpPr>
          <p:cNvPr id="6" name="Google Shape;192;p4">
            <a:extLst>
              <a:ext uri="{FF2B5EF4-FFF2-40B4-BE49-F238E27FC236}">
                <a16:creationId xmlns:a16="http://schemas.microsoft.com/office/drawing/2014/main" id="{3B73F73B-2D07-787D-6124-5F0EE4ED9527}"/>
              </a:ext>
            </a:extLst>
          </p:cNvPr>
          <p:cNvSpPr txBox="1">
            <a:spLocks noChangeArrowheads="1"/>
          </p:cNvSpPr>
          <p:nvPr/>
        </p:nvSpPr>
        <p:spPr bwMode="auto">
          <a:xfrm>
            <a:off x="415598" y="1022098"/>
            <a:ext cx="10063162" cy="77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14000"/>
              </a:lnSpc>
              <a:spcBef>
                <a:spcPts val="0"/>
              </a:spcBef>
              <a:spcAft>
                <a:spcPts val="0"/>
              </a:spcAft>
              <a:buClr>
                <a:srgbClr val="000000"/>
              </a:buClr>
              <a:buSzTx/>
              <a:buFont typeface="Arial" panose="020B0604020202020204" pitchFamily="34" charset="0"/>
              <a:buNone/>
              <a:tabLst/>
              <a:defRPr/>
            </a:pPr>
            <a:r>
              <a:rPr lang="en-US" altLang="en-US" sz="2000" kern="0" dirty="0">
                <a:solidFill>
                  <a:srgbClr val="9D0000"/>
                </a:solidFill>
                <a:latin typeface="+mj-lt"/>
                <a:sym typeface="Lato" panose="020F0502020204030203" pitchFamily="34" charset="0"/>
              </a:rPr>
              <a:t>We recognize the importance of customizing your financial journey and the desire for independence. So, provide financial education and engagement strategies for all learning styles. </a:t>
            </a:r>
            <a:endParaRPr lang="en-US" altLang="en-US" sz="2000" kern="0" dirty="0">
              <a:solidFill>
                <a:srgbClr val="9D0000"/>
              </a:solidFill>
              <a:latin typeface="+mj-lt"/>
            </a:endParaRPr>
          </a:p>
        </p:txBody>
      </p:sp>
      <p:sp>
        <p:nvSpPr>
          <p:cNvPr id="9" name="Google Shape;195;p4">
            <a:extLst>
              <a:ext uri="{FF2B5EF4-FFF2-40B4-BE49-F238E27FC236}">
                <a16:creationId xmlns:a16="http://schemas.microsoft.com/office/drawing/2014/main" id="{1026AA5C-3605-54BB-8352-4067965BEA68}"/>
              </a:ext>
            </a:extLst>
          </p:cNvPr>
          <p:cNvSpPr txBox="1">
            <a:spLocks noChangeArrowheads="1"/>
          </p:cNvSpPr>
          <p:nvPr/>
        </p:nvSpPr>
        <p:spPr bwMode="auto">
          <a:xfrm>
            <a:off x="415599" y="249822"/>
            <a:ext cx="11360803" cy="763601"/>
          </a:xfrm>
          <a:prstGeom prst="rect">
            <a:avLst/>
          </a:prstGeom>
        </p:spPr>
        <p:txBody>
          <a:bodyPr vert="horz" numCol="1" compatLnSpc="1">
            <a:prstTxWarp prst="textNoShape">
              <a:avLst/>
            </a:prstTxWarp>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a:spcAft>
                <a:spcPct val="0"/>
              </a:spcAft>
              <a:buSzPts val="3600"/>
              <a:buFont typeface="Lato" panose="020F0502020204030203" pitchFamily="34" charset="0"/>
              <a:buNone/>
            </a:pPr>
            <a:r>
              <a:rPr lang="en-US" altLang="en-US" sz="4400" dirty="0">
                <a:cs typeface="Arial" panose="020B0604020202020204" pitchFamily="34" charset="0"/>
                <a:sym typeface="Lato" panose="020F0502020204030203" pitchFamily="34" charset="0"/>
              </a:rPr>
              <a:t>Financial Education and Engagement</a:t>
            </a:r>
          </a:p>
        </p:txBody>
      </p:sp>
      <p:sp>
        <p:nvSpPr>
          <p:cNvPr id="10" name="Google Shape;196;p4">
            <a:extLst>
              <a:ext uri="{FF2B5EF4-FFF2-40B4-BE49-F238E27FC236}">
                <a16:creationId xmlns:a16="http://schemas.microsoft.com/office/drawing/2014/main" id="{60E8206B-994A-915D-6F60-9F041D6561DE}"/>
              </a:ext>
            </a:extLst>
          </p:cNvPr>
          <p:cNvSpPr>
            <a:spLocks noChangeArrowheads="1"/>
          </p:cNvSpPr>
          <p:nvPr/>
        </p:nvSpPr>
        <p:spPr bwMode="auto">
          <a:xfrm>
            <a:off x="1181656" y="2441575"/>
            <a:ext cx="4478337" cy="3238500"/>
          </a:xfrm>
          <a:prstGeom prst="rect">
            <a:avLst/>
          </a:prstGeom>
          <a:solidFill>
            <a:srgbClr val="FFFFFF"/>
          </a:solidFill>
          <a:ln w="25400">
            <a:solidFill>
              <a:schemeClr val="tx2"/>
            </a:solidFill>
            <a:round/>
            <a:headEnd type="none" w="sm" len="sm"/>
            <a:tailEnd type="none" w="sm" len="sm"/>
          </a:ln>
        </p:spPr>
        <p:txBody>
          <a:bodyPr lIns="45700" tIns="45700" rIns="45700" bIns="45700" anchor="ct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3" name="Google Shape;199;p4">
            <a:extLst>
              <a:ext uri="{FF2B5EF4-FFF2-40B4-BE49-F238E27FC236}">
                <a16:creationId xmlns:a16="http://schemas.microsoft.com/office/drawing/2014/main" id="{FE61732C-CFE9-C97A-009B-F192DB7CC29C}"/>
              </a:ext>
            </a:extLst>
          </p:cNvPr>
          <p:cNvSpPr txBox="1"/>
          <p:nvPr/>
        </p:nvSpPr>
        <p:spPr>
          <a:xfrm>
            <a:off x="1504914" y="3038861"/>
            <a:ext cx="4152900" cy="2439602"/>
          </a:xfrm>
          <a:prstGeom prst="rect">
            <a:avLst/>
          </a:prstGeom>
          <a:noFill/>
          <a:ln>
            <a:noFill/>
          </a:ln>
        </p:spPr>
        <p:txBody>
          <a:bodyPr spcFirstLastPara="1" lIns="91425" tIns="45700" rIns="91425" bIns="45700">
            <a:spAutoFit/>
          </a:bodyPr>
          <a:lstStyle/>
          <a:p>
            <a:pPr marL="0" marR="0" lvl="0" indent="0" algn="ctr" defTabSz="914400" rtl="0" eaLnBrk="1" fontAlgn="auto" latinLnBrk="0" hangingPunct="1">
              <a:lnSpc>
                <a:spcPct val="120000"/>
              </a:lnSpc>
              <a:spcBef>
                <a:spcPts val="0"/>
              </a:spcBef>
              <a:spcAft>
                <a:spcPts val="0"/>
              </a:spcAft>
              <a:buClr>
                <a:prstClr val="black"/>
              </a:buClr>
              <a:buSzPts val="1600"/>
              <a:buFont typeface="Arial"/>
              <a:buNone/>
              <a:tabLst/>
              <a:defRPr/>
            </a:pPr>
            <a:endParaRPr kumimoji="0" sz="1600" b="1" i="0" u="none" strike="noStrike" kern="0" cap="none" spc="0" normalizeH="0" baseline="0" noProof="0" dirty="0">
              <a:ln>
                <a:noFill/>
              </a:ln>
              <a:solidFill>
                <a:srgbClr val="003976"/>
              </a:solidFill>
              <a:effectLst/>
              <a:uLnTx/>
              <a:uFillTx/>
              <a:latin typeface="+mj-lt"/>
              <a:ea typeface="Lato"/>
              <a:cs typeface="Lato"/>
              <a:sym typeface="Lato"/>
            </a:endParaRPr>
          </a:p>
          <a:p>
            <a:pPr marL="285750" marR="0" lvl="0" indent="-285750" algn="l" defTabSz="914400" rtl="0" eaLnBrk="1" fontAlgn="auto" latinLnBrk="0" hangingPunct="1">
              <a:lnSpc>
                <a:spcPct val="100000"/>
              </a:lnSpc>
              <a:spcBef>
                <a:spcPts val="800"/>
              </a:spcBef>
              <a:spcAft>
                <a:spcPts val="0"/>
              </a:spcAft>
              <a:buClr>
                <a:srgbClr val="72C842"/>
              </a:buClr>
              <a:buSzPts val="1600"/>
              <a:buFont typeface="Arial"/>
              <a:buChar char="✔"/>
              <a:tabLst/>
              <a:defRPr/>
            </a:pPr>
            <a:r>
              <a:rPr lang="en-US" sz="2000" kern="0" dirty="0">
                <a:solidFill>
                  <a:srgbClr val="003976"/>
                </a:solidFill>
                <a:latin typeface="+mj-lt"/>
                <a:cs typeface="Arial" panose="020B0604020202020204" pitchFamily="34" charset="0"/>
                <a:sym typeface="Lato"/>
              </a:rPr>
              <a:t>Gamified Education</a:t>
            </a:r>
            <a:endParaRPr sz="2000" kern="0" dirty="0">
              <a:solidFill>
                <a:srgbClr val="003976"/>
              </a:solidFill>
              <a:latin typeface="+mj-lt"/>
              <a:cs typeface="Arial" panose="020B0604020202020204" pitchFamily="34" charset="0"/>
              <a:sym typeface="Arial"/>
            </a:endParaRPr>
          </a:p>
          <a:p>
            <a:pPr marL="285750" marR="0" lvl="0" indent="-285750" algn="l" defTabSz="914400" rtl="0" eaLnBrk="1" fontAlgn="auto" latinLnBrk="0" hangingPunct="1">
              <a:lnSpc>
                <a:spcPct val="100000"/>
              </a:lnSpc>
              <a:spcBef>
                <a:spcPts val="800"/>
              </a:spcBef>
              <a:spcAft>
                <a:spcPts val="0"/>
              </a:spcAft>
              <a:buClr>
                <a:srgbClr val="72C842"/>
              </a:buClr>
              <a:buSzPts val="1600"/>
              <a:buFont typeface="Arial"/>
              <a:buChar char="✔"/>
              <a:tabLst/>
              <a:defRPr/>
            </a:pPr>
            <a:r>
              <a:rPr lang="en-US" sz="2000" kern="0" dirty="0">
                <a:solidFill>
                  <a:srgbClr val="003976"/>
                </a:solidFill>
                <a:latin typeface="+mj-lt"/>
                <a:cs typeface="Arial" panose="020B0604020202020204" pitchFamily="34" charset="0"/>
                <a:sym typeface="Lato"/>
              </a:rPr>
              <a:t>Online Financial Education Center</a:t>
            </a:r>
            <a:endParaRPr sz="2000" kern="0" dirty="0">
              <a:solidFill>
                <a:srgbClr val="003976"/>
              </a:solidFill>
              <a:latin typeface="+mj-lt"/>
              <a:cs typeface="Arial" panose="020B0604020202020204" pitchFamily="34" charset="0"/>
              <a:sym typeface="Arial"/>
            </a:endParaRPr>
          </a:p>
          <a:p>
            <a:pPr marL="285750" marR="0" lvl="0" indent="-285750" algn="l" defTabSz="914400" rtl="0" eaLnBrk="1" fontAlgn="auto" latinLnBrk="0" hangingPunct="1">
              <a:lnSpc>
                <a:spcPct val="100000"/>
              </a:lnSpc>
              <a:spcBef>
                <a:spcPts val="800"/>
              </a:spcBef>
              <a:spcAft>
                <a:spcPts val="0"/>
              </a:spcAft>
              <a:buClr>
                <a:srgbClr val="72C842"/>
              </a:buClr>
              <a:buSzPts val="1600"/>
              <a:buFont typeface="Arial"/>
              <a:buChar char="✔"/>
              <a:tabLst/>
              <a:defRPr/>
            </a:pPr>
            <a:r>
              <a:rPr lang="en-US" sz="2000" kern="0" dirty="0">
                <a:solidFill>
                  <a:srgbClr val="003976"/>
                </a:solidFill>
                <a:latin typeface="+mj-lt"/>
                <a:cs typeface="Arial" panose="020B0604020202020204" pitchFamily="34" charset="0"/>
                <a:sym typeface="Lato"/>
              </a:rPr>
              <a:t>Video Tutorials</a:t>
            </a:r>
            <a:endParaRPr sz="2000" kern="0" dirty="0">
              <a:solidFill>
                <a:srgbClr val="003976"/>
              </a:solidFill>
              <a:latin typeface="+mj-lt"/>
              <a:cs typeface="Arial" panose="020B0604020202020204" pitchFamily="34" charset="0"/>
              <a:sym typeface="Arial"/>
            </a:endParaRPr>
          </a:p>
          <a:p>
            <a:pPr marL="285750" marR="0" lvl="0" indent="-285750" algn="l" defTabSz="914400" rtl="0" eaLnBrk="1" fontAlgn="auto" latinLnBrk="0" hangingPunct="1">
              <a:lnSpc>
                <a:spcPct val="100000"/>
              </a:lnSpc>
              <a:spcBef>
                <a:spcPts val="800"/>
              </a:spcBef>
              <a:spcAft>
                <a:spcPts val="0"/>
              </a:spcAft>
              <a:buClr>
                <a:srgbClr val="72C842"/>
              </a:buClr>
              <a:buSzPts val="1600"/>
              <a:buFont typeface="Arial"/>
              <a:buChar char="✔"/>
              <a:tabLst/>
              <a:defRPr/>
            </a:pPr>
            <a:r>
              <a:rPr lang="en-US" sz="2000" kern="0" dirty="0">
                <a:solidFill>
                  <a:srgbClr val="003976"/>
                </a:solidFill>
                <a:latin typeface="+mj-lt"/>
                <a:cs typeface="Arial" panose="020B0604020202020204" pitchFamily="34" charset="0"/>
                <a:sym typeface="Lato"/>
              </a:rPr>
              <a:t>Market recaps</a:t>
            </a:r>
            <a:endParaRPr sz="2000" kern="0" dirty="0">
              <a:solidFill>
                <a:srgbClr val="003976"/>
              </a:solidFill>
              <a:latin typeface="+mj-lt"/>
              <a:cs typeface="Arial" panose="020B0604020202020204" pitchFamily="34" charset="0"/>
              <a:sym typeface="Arial"/>
            </a:endParaRPr>
          </a:p>
          <a:p>
            <a:pPr marL="285750" marR="0" lvl="0" indent="-285750" algn="l" defTabSz="914400" rtl="0" eaLnBrk="1" fontAlgn="auto" latinLnBrk="0" hangingPunct="1">
              <a:lnSpc>
                <a:spcPct val="100000"/>
              </a:lnSpc>
              <a:spcBef>
                <a:spcPts val="800"/>
              </a:spcBef>
              <a:spcAft>
                <a:spcPts val="0"/>
              </a:spcAft>
              <a:buClr>
                <a:srgbClr val="72C842"/>
              </a:buClr>
              <a:buSzPts val="1600"/>
              <a:buFont typeface="Arial"/>
              <a:buChar char="✔"/>
              <a:tabLst/>
              <a:defRPr/>
            </a:pPr>
            <a:r>
              <a:rPr lang="en-US" sz="2000" kern="0" dirty="0">
                <a:solidFill>
                  <a:srgbClr val="003976"/>
                </a:solidFill>
                <a:latin typeface="+mj-lt"/>
                <a:cs typeface="Arial" panose="020B0604020202020204" pitchFamily="34" charset="0"/>
                <a:sym typeface="Lato"/>
              </a:rPr>
              <a:t>Financial Calculators</a:t>
            </a:r>
            <a:endParaRPr sz="2000" kern="0" dirty="0">
              <a:solidFill>
                <a:srgbClr val="003976"/>
              </a:solidFill>
              <a:latin typeface="+mj-lt"/>
              <a:cs typeface="Arial" panose="020B0604020202020204" pitchFamily="34" charset="0"/>
              <a:sym typeface="Arial"/>
            </a:endParaRPr>
          </a:p>
        </p:txBody>
      </p:sp>
      <p:sp>
        <p:nvSpPr>
          <p:cNvPr id="14" name="Google Shape;200;p4">
            <a:extLst>
              <a:ext uri="{FF2B5EF4-FFF2-40B4-BE49-F238E27FC236}">
                <a16:creationId xmlns:a16="http://schemas.microsoft.com/office/drawing/2014/main" id="{859350C2-4650-74FF-0242-2C1F739B9F0C}"/>
              </a:ext>
            </a:extLst>
          </p:cNvPr>
          <p:cNvSpPr txBox="1">
            <a:spLocks noChangeArrowheads="1"/>
          </p:cNvSpPr>
          <p:nvPr/>
        </p:nvSpPr>
        <p:spPr bwMode="auto">
          <a:xfrm>
            <a:off x="2522501" y="2584450"/>
            <a:ext cx="2214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75BA2"/>
              </a:buClr>
              <a:buSzPts val="2800"/>
              <a:buFont typeface="Lato" panose="020F0502020204030203" pitchFamily="34" charset="0"/>
              <a:buNone/>
              <a:tabLst/>
              <a:defRPr/>
            </a:pPr>
            <a:r>
              <a:rPr kumimoji="0" lang="en-US" altLang="en-US" sz="2800" b="1" i="0" u="none" strike="noStrike" kern="1200" cap="none" spc="0" normalizeH="0" baseline="0" noProof="0" dirty="0">
                <a:ln>
                  <a:noFill/>
                </a:ln>
                <a:solidFill>
                  <a:srgbClr val="075BA2"/>
                </a:solidFill>
                <a:effectLst/>
                <a:uLnTx/>
                <a:uFillTx/>
                <a:latin typeface="+mj-lt"/>
                <a:cs typeface="Arial" panose="020B0604020202020204" pitchFamily="34" charset="0"/>
                <a:sym typeface="Lato" panose="020F0502020204030203" pitchFamily="34" charset="0"/>
              </a:rPr>
              <a:t>Self-Learning</a:t>
            </a:r>
            <a:endParaRPr kumimoji="0" lang="en-US" altLang="en-US" sz="1400" b="0" i="0" u="none" strike="noStrike" kern="1200" cap="none" spc="0" normalizeH="0" baseline="0" noProof="0" dirty="0">
              <a:ln>
                <a:noFill/>
              </a:ln>
              <a:solidFill>
                <a:srgbClr val="000000"/>
              </a:solidFill>
              <a:effectLst/>
              <a:uLnTx/>
              <a:uFillTx/>
              <a:latin typeface="+mj-lt"/>
              <a:cs typeface="Arial" panose="020B0604020202020204" pitchFamily="34" charset="0"/>
              <a:sym typeface="Arial" panose="020B0604020202020204" pitchFamily="34" charset="0"/>
            </a:endParaRPr>
          </a:p>
        </p:txBody>
      </p:sp>
      <p:sp>
        <p:nvSpPr>
          <p:cNvPr id="15" name="Google Shape;201;p4">
            <a:extLst>
              <a:ext uri="{FF2B5EF4-FFF2-40B4-BE49-F238E27FC236}">
                <a16:creationId xmlns:a16="http://schemas.microsoft.com/office/drawing/2014/main" id="{360FB758-CD2D-9FA3-021F-B331046BD6A0}"/>
              </a:ext>
            </a:extLst>
          </p:cNvPr>
          <p:cNvSpPr txBox="1"/>
          <p:nvPr/>
        </p:nvSpPr>
        <p:spPr>
          <a:xfrm>
            <a:off x="6854982" y="3110265"/>
            <a:ext cx="4154487" cy="2439602"/>
          </a:xfrm>
          <a:prstGeom prst="rect">
            <a:avLst/>
          </a:prstGeom>
          <a:noFill/>
          <a:ln>
            <a:noFill/>
          </a:ln>
        </p:spPr>
        <p:txBody>
          <a:bodyPr spcFirstLastPara="1" lIns="91425" tIns="45700" rIns="91425" bIns="45700">
            <a:spAutoFit/>
          </a:bodyPr>
          <a:lstStyle/>
          <a:p>
            <a:pPr marL="0" marR="0" lvl="0" indent="0" algn="ctr" defTabSz="914400" rtl="0" eaLnBrk="1" fontAlgn="auto" latinLnBrk="0" hangingPunct="1">
              <a:lnSpc>
                <a:spcPct val="120000"/>
              </a:lnSpc>
              <a:spcBef>
                <a:spcPts val="0"/>
              </a:spcBef>
              <a:spcAft>
                <a:spcPts val="0"/>
              </a:spcAft>
              <a:buClr>
                <a:prstClr val="black"/>
              </a:buClr>
              <a:buSzPts val="1600"/>
              <a:buFont typeface="Arial"/>
              <a:buNone/>
              <a:tabLst/>
              <a:defRPr/>
            </a:pPr>
            <a:endParaRPr kumimoji="0" sz="1600" b="0" i="0" u="none" strike="noStrike" kern="0" cap="none" spc="0" normalizeH="0" baseline="0" noProof="0" dirty="0">
              <a:ln>
                <a:noFill/>
              </a:ln>
              <a:solidFill>
                <a:srgbClr val="2961A7"/>
              </a:solidFill>
              <a:effectLst/>
              <a:uLnTx/>
              <a:uFillTx/>
              <a:latin typeface="Lato"/>
              <a:ea typeface="Lato"/>
              <a:cs typeface="Lato"/>
              <a:sym typeface="Lato"/>
            </a:endParaRPr>
          </a:p>
          <a:p>
            <a:pPr marL="285750" marR="0" lvl="0" indent="-285750" algn="l" defTabSz="914400" rtl="0" eaLnBrk="1" fontAlgn="auto" latinLnBrk="0" hangingPunct="1">
              <a:lnSpc>
                <a:spcPct val="100000"/>
              </a:lnSpc>
              <a:spcBef>
                <a:spcPts val="800"/>
              </a:spcBef>
              <a:spcAft>
                <a:spcPts val="0"/>
              </a:spcAft>
              <a:buClr>
                <a:srgbClr val="72C842"/>
              </a:buClr>
              <a:buSzPts val="1600"/>
              <a:buFont typeface="Arial"/>
              <a:buChar char="✔"/>
              <a:tabLst/>
              <a:defRPr/>
            </a:pPr>
            <a:r>
              <a:rPr lang="en-US" sz="2000" kern="0" dirty="0">
                <a:solidFill>
                  <a:srgbClr val="003976"/>
                </a:solidFill>
                <a:latin typeface="+mj-lt"/>
                <a:cs typeface="Arial" panose="020B0604020202020204" pitchFamily="34" charset="0"/>
                <a:sym typeface="Lato"/>
              </a:rPr>
              <a:t>Access to Financial Advocates</a:t>
            </a:r>
            <a:endParaRPr sz="2000" kern="0" dirty="0">
              <a:solidFill>
                <a:srgbClr val="003976"/>
              </a:solidFill>
              <a:latin typeface="+mj-lt"/>
              <a:cs typeface="Arial" panose="020B0604020202020204" pitchFamily="34" charset="0"/>
              <a:sym typeface="Lato"/>
            </a:endParaRPr>
          </a:p>
          <a:p>
            <a:pPr marL="285750" marR="0" lvl="0" indent="-285750" algn="l" defTabSz="914400" rtl="0" eaLnBrk="1" fontAlgn="auto" latinLnBrk="0" hangingPunct="1">
              <a:lnSpc>
                <a:spcPct val="100000"/>
              </a:lnSpc>
              <a:spcBef>
                <a:spcPts val="800"/>
              </a:spcBef>
              <a:spcAft>
                <a:spcPts val="0"/>
              </a:spcAft>
              <a:buClr>
                <a:srgbClr val="72C842"/>
              </a:buClr>
              <a:buSzPts val="1600"/>
              <a:buFont typeface="Arial"/>
              <a:buChar char="✔"/>
              <a:tabLst/>
              <a:defRPr/>
            </a:pPr>
            <a:r>
              <a:rPr lang="en-US" sz="2000" kern="0" dirty="0">
                <a:solidFill>
                  <a:srgbClr val="003976"/>
                </a:solidFill>
                <a:latin typeface="+mj-lt"/>
                <a:cs typeface="Arial" panose="020B0604020202020204" pitchFamily="34" charset="0"/>
                <a:sym typeface="Lato"/>
              </a:rPr>
              <a:t>Educational Webinars</a:t>
            </a:r>
            <a:endParaRPr sz="2000" kern="0" dirty="0">
              <a:solidFill>
                <a:srgbClr val="003976"/>
              </a:solidFill>
              <a:latin typeface="+mj-lt"/>
              <a:cs typeface="Arial" panose="020B0604020202020204" pitchFamily="34" charset="0"/>
              <a:sym typeface="Arial"/>
            </a:endParaRPr>
          </a:p>
          <a:p>
            <a:pPr marL="285750" marR="0" lvl="0" indent="-285750" algn="l" defTabSz="914400" rtl="0" eaLnBrk="1" fontAlgn="auto" latinLnBrk="0" hangingPunct="1">
              <a:lnSpc>
                <a:spcPct val="100000"/>
              </a:lnSpc>
              <a:spcBef>
                <a:spcPts val="800"/>
              </a:spcBef>
              <a:spcAft>
                <a:spcPts val="0"/>
              </a:spcAft>
              <a:buClr>
                <a:srgbClr val="72C842"/>
              </a:buClr>
              <a:buSzPts val="1600"/>
              <a:buFont typeface="Arial"/>
              <a:buChar char="✔"/>
              <a:tabLst/>
              <a:defRPr/>
            </a:pPr>
            <a:r>
              <a:rPr lang="en-US" sz="2000" kern="0" dirty="0">
                <a:solidFill>
                  <a:srgbClr val="003976"/>
                </a:solidFill>
                <a:latin typeface="+mj-lt"/>
                <a:cs typeface="Arial" panose="020B0604020202020204" pitchFamily="34" charset="0"/>
                <a:sym typeface="Lato"/>
              </a:rPr>
              <a:t>Financial Workshops</a:t>
            </a:r>
            <a:endParaRPr sz="2000" kern="0" dirty="0">
              <a:solidFill>
                <a:srgbClr val="003976"/>
              </a:solidFill>
              <a:latin typeface="+mj-lt"/>
              <a:cs typeface="Arial" panose="020B0604020202020204" pitchFamily="34" charset="0"/>
              <a:sym typeface="Arial"/>
            </a:endParaRPr>
          </a:p>
          <a:p>
            <a:pPr marL="285750" marR="0" lvl="0" indent="-285750" algn="l" defTabSz="914400" rtl="0" eaLnBrk="1" fontAlgn="auto" latinLnBrk="0" hangingPunct="1">
              <a:lnSpc>
                <a:spcPct val="100000"/>
              </a:lnSpc>
              <a:spcBef>
                <a:spcPts val="800"/>
              </a:spcBef>
              <a:spcAft>
                <a:spcPts val="0"/>
              </a:spcAft>
              <a:buClr>
                <a:srgbClr val="72C842"/>
              </a:buClr>
              <a:buSzPts val="1600"/>
              <a:buFont typeface="Arial"/>
              <a:buChar char="✔"/>
              <a:tabLst/>
              <a:defRPr/>
            </a:pPr>
            <a:r>
              <a:rPr lang="en-US" sz="2000" kern="0" dirty="0">
                <a:solidFill>
                  <a:srgbClr val="003976"/>
                </a:solidFill>
                <a:latin typeface="+mj-lt"/>
                <a:cs typeface="Arial" panose="020B0604020202020204" pitchFamily="34" charset="0"/>
                <a:sym typeface="Lato"/>
              </a:rPr>
              <a:t>Individual Consultations</a:t>
            </a:r>
            <a:endParaRPr sz="2000" kern="0" dirty="0">
              <a:solidFill>
                <a:srgbClr val="003976"/>
              </a:solidFill>
              <a:latin typeface="+mj-lt"/>
              <a:cs typeface="Arial" panose="020B0604020202020204" pitchFamily="34" charset="0"/>
              <a:sym typeface="Arial"/>
            </a:endParaRPr>
          </a:p>
          <a:p>
            <a:pPr marL="285750" marR="0" lvl="0" indent="-285750" algn="l" defTabSz="914400" rtl="0" eaLnBrk="1" fontAlgn="auto" latinLnBrk="0" hangingPunct="1">
              <a:lnSpc>
                <a:spcPct val="100000"/>
              </a:lnSpc>
              <a:spcBef>
                <a:spcPts val="800"/>
              </a:spcBef>
              <a:spcAft>
                <a:spcPts val="0"/>
              </a:spcAft>
              <a:buClr>
                <a:srgbClr val="72C842"/>
              </a:buClr>
              <a:buSzPts val="1600"/>
              <a:buFont typeface="Arial"/>
              <a:buChar char="✔"/>
              <a:tabLst/>
              <a:defRPr/>
            </a:pPr>
            <a:r>
              <a:rPr lang="en-US" sz="2000" kern="0" dirty="0">
                <a:solidFill>
                  <a:srgbClr val="003976"/>
                </a:solidFill>
                <a:latin typeface="+mj-lt"/>
                <a:cs typeface="Arial" panose="020B0604020202020204" pitchFamily="34" charset="0"/>
                <a:sym typeface="Lato"/>
              </a:rPr>
              <a:t>Live Chat</a:t>
            </a:r>
            <a:endParaRPr sz="2000" kern="0" dirty="0">
              <a:solidFill>
                <a:srgbClr val="003976"/>
              </a:solidFill>
              <a:latin typeface="+mj-lt"/>
              <a:cs typeface="Arial" panose="020B0604020202020204" pitchFamily="34" charset="0"/>
              <a:sym typeface="Arial"/>
            </a:endParaRPr>
          </a:p>
        </p:txBody>
      </p:sp>
      <p:sp>
        <p:nvSpPr>
          <p:cNvPr id="17" name="Flowchart: Connector 16">
            <a:extLst>
              <a:ext uri="{FF2B5EF4-FFF2-40B4-BE49-F238E27FC236}">
                <a16:creationId xmlns:a16="http://schemas.microsoft.com/office/drawing/2014/main" id="{8C514137-952E-EE19-D740-B88FBF5993C8}"/>
              </a:ext>
            </a:extLst>
          </p:cNvPr>
          <p:cNvSpPr/>
          <p:nvPr/>
        </p:nvSpPr>
        <p:spPr>
          <a:xfrm>
            <a:off x="686854" y="2050579"/>
            <a:ext cx="1340845" cy="1371600"/>
          </a:xfrm>
          <a:prstGeom prst="flowChartConnector">
            <a:avLst/>
          </a:prstGeom>
          <a:solidFill>
            <a:srgbClr val="008061"/>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Google Shape;202;p4">
            <a:extLst>
              <a:ext uri="{FF2B5EF4-FFF2-40B4-BE49-F238E27FC236}">
                <a16:creationId xmlns:a16="http://schemas.microsoft.com/office/drawing/2014/main" id="{DBBDEDA8-3907-90D8-9C53-D5E03BAC3E05}"/>
              </a:ext>
            </a:extLst>
          </p:cNvPr>
          <p:cNvSpPr txBox="1">
            <a:spLocks noChangeArrowheads="1"/>
          </p:cNvSpPr>
          <p:nvPr/>
        </p:nvSpPr>
        <p:spPr bwMode="auto">
          <a:xfrm>
            <a:off x="7162660" y="2569735"/>
            <a:ext cx="4153892" cy="5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00" tIns="45700" rIns="45700"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075BA2"/>
                </a:solidFill>
                <a:effectLst/>
                <a:uLnTx/>
                <a:uFillTx/>
                <a:latin typeface="+mj-lt"/>
                <a:cs typeface="Arial" panose="020B0604020202020204" pitchFamily="34" charset="0"/>
                <a:sym typeface="Lato" panose="020F0502020204030203" pitchFamily="34" charset="0"/>
              </a:rPr>
              <a:t>Personalized Support</a:t>
            </a:r>
            <a:endParaRPr kumimoji="0" lang="en-US" altLang="en-US" sz="1400" b="0" i="0" u="none" strike="noStrike" kern="1200" cap="none" spc="0" normalizeH="0" baseline="0" noProof="0" dirty="0">
              <a:ln>
                <a:noFill/>
              </a:ln>
              <a:solidFill>
                <a:srgbClr val="000000"/>
              </a:solidFill>
              <a:effectLst/>
              <a:uLnTx/>
              <a:uFillTx/>
              <a:latin typeface="+mj-lt"/>
              <a:cs typeface="Arial" panose="020B0604020202020204" pitchFamily="34" charset="0"/>
              <a:sym typeface="Arial" panose="020B0604020202020204" pitchFamily="34" charset="0"/>
            </a:endParaRPr>
          </a:p>
        </p:txBody>
      </p:sp>
      <p:pic>
        <p:nvPicPr>
          <p:cNvPr id="12" name="Google Shape;198;p4">
            <a:extLst>
              <a:ext uri="{FF2B5EF4-FFF2-40B4-BE49-F238E27FC236}">
                <a16:creationId xmlns:a16="http://schemas.microsoft.com/office/drawing/2014/main" id="{333B4031-80B1-6AA3-4847-BA2721007E8A}"/>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6381" y="2441575"/>
            <a:ext cx="9334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lowchart: Connector 17">
            <a:extLst>
              <a:ext uri="{FF2B5EF4-FFF2-40B4-BE49-F238E27FC236}">
                <a16:creationId xmlns:a16="http://schemas.microsoft.com/office/drawing/2014/main" id="{37224A54-87C3-06ED-5EE7-88D9C5A58EDE}"/>
              </a:ext>
            </a:extLst>
          </p:cNvPr>
          <p:cNvSpPr/>
          <p:nvPr/>
        </p:nvSpPr>
        <p:spPr>
          <a:xfrm>
            <a:off x="6081488" y="2145525"/>
            <a:ext cx="1340845" cy="1371600"/>
          </a:xfrm>
          <a:prstGeom prst="flowChartConnector">
            <a:avLst/>
          </a:prstGeom>
          <a:solidFill>
            <a:srgbClr val="008061"/>
          </a:solidFill>
          <a:ln>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Google Shape;194;p4" descr="Call center with solid fill">
            <a:extLst>
              <a:ext uri="{FF2B5EF4-FFF2-40B4-BE49-F238E27FC236}">
                <a16:creationId xmlns:a16="http://schemas.microsoft.com/office/drawing/2014/main" id="{E5780C9A-1F07-6D02-6240-6199EFF8C3D9}"/>
              </a:ext>
            </a:extLst>
          </p:cNvPr>
          <p:cNvPicPr preferRelativeResize="0">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25156" y="2346325"/>
            <a:ext cx="852487"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98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a:t>
            </a:fld>
            <a:endParaRPr lang="en-US" dirty="0">
              <a:solidFill>
                <a:srgbClr val="FFFFFF"/>
              </a:solidFill>
            </a:endParaRPr>
          </a:p>
        </p:txBody>
      </p:sp>
      <p:sp>
        <p:nvSpPr>
          <p:cNvPr id="2" name="Title 3">
            <a:extLst>
              <a:ext uri="{FF2B5EF4-FFF2-40B4-BE49-F238E27FC236}">
                <a16:creationId xmlns:a16="http://schemas.microsoft.com/office/drawing/2014/main" id="{8944C0F2-0E12-3DEC-954D-4942D5059CBB}"/>
              </a:ext>
            </a:extLst>
          </p:cNvPr>
          <p:cNvSpPr txBox="1">
            <a:spLocks/>
          </p:cNvSpPr>
          <p:nvPr/>
        </p:nvSpPr>
        <p:spPr>
          <a:xfrm>
            <a:off x="191894" y="491880"/>
            <a:ext cx="4708851" cy="1701800"/>
          </a:xfrm>
          <a:prstGeom prst="rect">
            <a:avLst/>
          </a:prstGeom>
        </p:spPr>
        <p:txBody>
          <a:bodyPr>
            <a:norm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Employer Support</a:t>
            </a:r>
          </a:p>
        </p:txBody>
      </p:sp>
      <p:sp>
        <p:nvSpPr>
          <p:cNvPr id="3" name="Text Placeholder 5">
            <a:extLst>
              <a:ext uri="{FF2B5EF4-FFF2-40B4-BE49-F238E27FC236}">
                <a16:creationId xmlns:a16="http://schemas.microsoft.com/office/drawing/2014/main" id="{16FDFBFC-C2B9-0975-C090-B718CE57E86F}"/>
              </a:ext>
            </a:extLst>
          </p:cNvPr>
          <p:cNvSpPr txBox="1">
            <a:spLocks/>
          </p:cNvSpPr>
          <p:nvPr/>
        </p:nvSpPr>
        <p:spPr>
          <a:xfrm>
            <a:off x="5144630" y="16465"/>
            <a:ext cx="6723520" cy="17018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262" indent="0">
              <a:buFont typeface="Arial" panose="020B0604020202020204" pitchFamily="34" charset="0"/>
              <a:buNone/>
            </a:pPr>
            <a:endParaRPr lang="en-US" sz="2800" dirty="0">
              <a:latin typeface="Oswald Regular" panose="02000503000000000000" pitchFamily="2" charset="0"/>
              <a:cs typeface="Lato" panose="020F0502020204030203" pitchFamily="34" charset="0"/>
            </a:endParaRPr>
          </a:p>
          <a:p>
            <a:pPr marL="186262" indent="0">
              <a:buFont typeface="Arial" panose="020B0604020202020204" pitchFamily="34" charset="0"/>
              <a:buNone/>
            </a:pPr>
            <a:r>
              <a:rPr lang="en-US" sz="2800" dirty="0">
                <a:solidFill>
                  <a:srgbClr val="9D0000"/>
                </a:solidFill>
                <a:latin typeface="+mj-lt"/>
                <a:cs typeface="Lato" panose="020F0502020204030203" pitchFamily="34" charset="0"/>
              </a:rPr>
              <a:t>Work toward an informed and strengthened plan, with a lot less effort.</a:t>
            </a:r>
          </a:p>
        </p:txBody>
      </p:sp>
      <p:sp>
        <p:nvSpPr>
          <p:cNvPr id="4" name="Text Placeholder 5">
            <a:extLst>
              <a:ext uri="{FF2B5EF4-FFF2-40B4-BE49-F238E27FC236}">
                <a16:creationId xmlns:a16="http://schemas.microsoft.com/office/drawing/2014/main" id="{D1ACB163-3BF1-D859-789C-CA1F513FA257}"/>
              </a:ext>
            </a:extLst>
          </p:cNvPr>
          <p:cNvSpPr txBox="1">
            <a:spLocks/>
          </p:cNvSpPr>
          <p:nvPr/>
        </p:nvSpPr>
        <p:spPr>
          <a:xfrm>
            <a:off x="1021881" y="2183259"/>
            <a:ext cx="3686260" cy="2129473"/>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Autofit/>
          </a:bodyPr>
          <a:lstStyle>
            <a:lvl1pPr marL="609585" marR="0" indent="-423323" algn="l" defTabSz="1219170" rtl="0" latinLnBrk="0">
              <a:lnSpc>
                <a:spcPct val="115000"/>
              </a:lnSpc>
              <a:spcBef>
                <a:spcPts val="0"/>
              </a:spcBef>
              <a:spcAft>
                <a:spcPts val="0"/>
              </a:spcAft>
              <a:buClr>
                <a:srgbClr val="1F497D"/>
              </a:buClr>
              <a:buSzPts val="1400"/>
              <a:buFont typeface="Helvetica"/>
              <a:buChar char="●"/>
              <a:tabLst/>
              <a:defRPr sz="1400" b="0" i="0" u="none" strike="noStrike" cap="none" spc="0" baseline="0">
                <a:solidFill>
                  <a:srgbClr val="5B6874"/>
                </a:solidFill>
                <a:uFillTx/>
                <a:latin typeface="Oswald Light" pitchFamily="2" charset="0"/>
                <a:ea typeface="Lato Light"/>
                <a:cs typeface="Lato Light"/>
                <a:sym typeface="Lato Light"/>
              </a:defRPr>
            </a:lvl1pPr>
            <a:lvl2pPr marL="134011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2pPr>
            <a:lvl3pPr marL="1949703"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3pPr>
            <a:lvl4pPr marL="255928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4pPr>
            <a:lvl5pPr marL="3168873"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5pPr>
            <a:lvl6pPr marL="377845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6pPr>
            <a:lvl7pPr marL="4388042"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7pPr>
            <a:lvl8pPr marL="4997627"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8pPr>
            <a:lvl9pPr marL="5607212"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9pPr>
          </a:lstStyle>
          <a:p>
            <a:pPr marL="186262" marR="0" lvl="0" indent="0" algn="r" defTabSz="1219170" rtl="0" eaLnBrk="1" fontAlgn="auto" latinLnBrk="0" hangingPunct="1">
              <a:lnSpc>
                <a:spcPct val="107000"/>
              </a:lnSpc>
              <a:spcBef>
                <a:spcPts val="0"/>
              </a:spcBef>
              <a:spcAft>
                <a:spcPts val="0"/>
              </a:spcAft>
              <a:buClr>
                <a:srgbClr val="1F497D"/>
              </a:buClr>
              <a:buSzPts val="1400"/>
              <a:buFont typeface="Helvetica"/>
              <a:buNone/>
              <a:tabLst/>
              <a:defRPr/>
            </a:pPr>
            <a:r>
              <a:rPr kumimoji="0" lang="en-US" sz="2400" b="0" i="0" u="none" strike="noStrike" kern="0" cap="none" spc="0" normalizeH="0" baseline="0" noProof="0" dirty="0">
                <a:ln>
                  <a:noFill/>
                </a:ln>
                <a:solidFill>
                  <a:srgbClr val="003976"/>
                </a:solidFill>
                <a:effectLst/>
                <a:uLnTx/>
                <a:uFillTx/>
                <a:latin typeface="+mj-lt"/>
                <a:ea typeface="Lato Light"/>
                <a:cs typeface="Lato" panose="020F0502020204030203" pitchFamily="34" charset="0"/>
                <a:sym typeface="Lato Light"/>
              </a:rPr>
              <a:t>Whether it be plan design, costs, vendor management, Employee engagement, plan health, or compliance, think of us as your outsourced plan management team.</a:t>
            </a:r>
          </a:p>
        </p:txBody>
      </p:sp>
      <p:cxnSp>
        <p:nvCxnSpPr>
          <p:cNvPr id="6" name="Straight Connector 5">
            <a:extLst>
              <a:ext uri="{FF2B5EF4-FFF2-40B4-BE49-F238E27FC236}">
                <a16:creationId xmlns:a16="http://schemas.microsoft.com/office/drawing/2014/main" id="{EF58C934-0FD3-EF9F-BBD2-E6E4913B5CB0}"/>
              </a:ext>
            </a:extLst>
          </p:cNvPr>
          <p:cNvCxnSpPr>
            <a:cxnSpLocks/>
          </p:cNvCxnSpPr>
          <p:nvPr/>
        </p:nvCxnSpPr>
        <p:spPr>
          <a:xfrm flipH="1">
            <a:off x="5295900" y="1701800"/>
            <a:ext cx="6328365"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2BA1F81E-F4AB-7748-7E44-05FDA71056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2997" y="1988693"/>
            <a:ext cx="4401164" cy="4258773"/>
          </a:xfrm>
          <a:prstGeom prst="rect">
            <a:avLst/>
          </a:prstGeom>
        </p:spPr>
      </p:pic>
      <p:sp>
        <p:nvSpPr>
          <p:cNvPr id="8" name="TextBox 7">
            <a:extLst>
              <a:ext uri="{FF2B5EF4-FFF2-40B4-BE49-F238E27FC236}">
                <a16:creationId xmlns:a16="http://schemas.microsoft.com/office/drawing/2014/main" id="{16F05B76-063C-F3A6-B33D-FC1110D568FC}"/>
              </a:ext>
            </a:extLst>
          </p:cNvPr>
          <p:cNvSpPr txBox="1"/>
          <p:nvPr/>
        </p:nvSpPr>
        <p:spPr>
          <a:xfrm>
            <a:off x="7474714" y="2786331"/>
            <a:ext cx="12750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SemiBold" pitchFamily="2" charset="0"/>
                <a:cs typeface="Arial"/>
              </a:rPr>
              <a:t>INVESTMENT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SemiBold" pitchFamily="2" charset="0"/>
                <a:cs typeface="Arial"/>
              </a:rPr>
              <a:t>ANALYSIS</a:t>
            </a:r>
          </a:p>
        </p:txBody>
      </p:sp>
      <p:sp>
        <p:nvSpPr>
          <p:cNvPr id="9" name="TextBox 8">
            <a:extLst>
              <a:ext uri="{FF2B5EF4-FFF2-40B4-BE49-F238E27FC236}">
                <a16:creationId xmlns:a16="http://schemas.microsoft.com/office/drawing/2014/main" id="{1F47BF85-AD11-562C-0BD5-B98CF4C04C10}"/>
              </a:ext>
            </a:extLst>
          </p:cNvPr>
          <p:cNvSpPr txBox="1"/>
          <p:nvPr/>
        </p:nvSpPr>
        <p:spPr>
          <a:xfrm>
            <a:off x="6709369" y="5577039"/>
            <a:ext cx="12750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SemiBold" pitchFamily="2" charset="0"/>
                <a:cs typeface="Arial"/>
              </a:rPr>
              <a:t>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SemiBold" pitchFamily="2" charset="0"/>
                <a:cs typeface="Arial"/>
              </a:rPr>
              <a:t>OPTIMIZATION</a:t>
            </a:r>
          </a:p>
        </p:txBody>
      </p:sp>
      <p:sp>
        <p:nvSpPr>
          <p:cNvPr id="10" name="TextBox 9">
            <a:extLst>
              <a:ext uri="{FF2B5EF4-FFF2-40B4-BE49-F238E27FC236}">
                <a16:creationId xmlns:a16="http://schemas.microsoft.com/office/drawing/2014/main" id="{31961C5E-3C26-0D3B-DB9F-3DFF2756CE42}"/>
              </a:ext>
            </a:extLst>
          </p:cNvPr>
          <p:cNvSpPr txBox="1"/>
          <p:nvPr/>
        </p:nvSpPr>
        <p:spPr>
          <a:xfrm>
            <a:off x="8432767" y="5514870"/>
            <a:ext cx="12750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SemiBold" pitchFamily="2" charset="0"/>
                <a:cs typeface="Arial"/>
              </a:rPr>
              <a:t>FIDUCIARY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SemiBold" pitchFamily="2" charset="0"/>
                <a:cs typeface="Arial"/>
              </a:rPr>
              <a:t>OVERSIGHT</a:t>
            </a:r>
          </a:p>
        </p:txBody>
      </p:sp>
      <p:sp>
        <p:nvSpPr>
          <p:cNvPr id="11" name="TextBox 10">
            <a:extLst>
              <a:ext uri="{FF2B5EF4-FFF2-40B4-BE49-F238E27FC236}">
                <a16:creationId xmlns:a16="http://schemas.microsoft.com/office/drawing/2014/main" id="{42A621EB-0D18-077C-188D-9E8B1133187C}"/>
              </a:ext>
            </a:extLst>
          </p:cNvPr>
          <p:cNvSpPr txBox="1"/>
          <p:nvPr/>
        </p:nvSpPr>
        <p:spPr>
          <a:xfrm>
            <a:off x="8942033" y="3811454"/>
            <a:ext cx="12750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SemiBold" pitchFamily="2" charset="0"/>
                <a:cs typeface="Arial"/>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SemiBold" pitchFamily="2" charset="0"/>
                <a:cs typeface="Arial"/>
              </a:rPr>
              <a:t>WELLNESS</a:t>
            </a:r>
          </a:p>
        </p:txBody>
      </p:sp>
      <p:sp>
        <p:nvSpPr>
          <p:cNvPr id="12" name="TextBox 11">
            <a:extLst>
              <a:ext uri="{FF2B5EF4-FFF2-40B4-BE49-F238E27FC236}">
                <a16:creationId xmlns:a16="http://schemas.microsoft.com/office/drawing/2014/main" id="{7B3CFCA4-9F8B-6FDD-21A5-BEF2871EC38E}"/>
              </a:ext>
            </a:extLst>
          </p:cNvPr>
          <p:cNvSpPr txBox="1"/>
          <p:nvPr/>
        </p:nvSpPr>
        <p:spPr>
          <a:xfrm>
            <a:off x="6046459" y="3931818"/>
            <a:ext cx="12750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SemiBold" pitchFamily="2" charset="0"/>
                <a:cs typeface="Arial"/>
              </a:rPr>
              <a:t>INDUSTRY EXPERIENCE</a:t>
            </a:r>
          </a:p>
        </p:txBody>
      </p:sp>
      <p:pic>
        <p:nvPicPr>
          <p:cNvPr id="13" name="Picture 12" descr="Shape&#10;&#10;Description automatically generated with medium confidence">
            <a:extLst>
              <a:ext uri="{FF2B5EF4-FFF2-40B4-BE49-F238E27FC236}">
                <a16:creationId xmlns:a16="http://schemas.microsoft.com/office/drawing/2014/main" id="{65EE33B4-C89B-16B1-667D-FB518FB118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5009" y="5027678"/>
            <a:ext cx="570536" cy="410220"/>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97FF4CED-CDBD-70B0-F30A-EF2024FB3C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8126" y="4873798"/>
            <a:ext cx="499808" cy="575251"/>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FC247E9D-D4FC-280C-0571-429C2E297A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5545" y="3130925"/>
            <a:ext cx="499808" cy="570536"/>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DD96A59A-0E15-9C3B-2D84-566EA2580D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6459" y="3274985"/>
            <a:ext cx="565820" cy="570536"/>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18CD8F7A-B1AC-93AD-C9DD-0A297FA93C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19883" y="2219080"/>
            <a:ext cx="584681" cy="447941"/>
          </a:xfrm>
          <a:prstGeom prst="rect">
            <a:avLst/>
          </a:prstGeom>
        </p:spPr>
      </p:pic>
    </p:spTree>
    <p:extLst>
      <p:ext uri="{BB962C8B-B14F-4D97-AF65-F5344CB8AC3E}">
        <p14:creationId xmlns:p14="http://schemas.microsoft.com/office/powerpoint/2010/main" val="2439075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DA5F28E-EFE5-31E6-F4D0-DFF73A9CEC8A}"/>
              </a:ext>
            </a:extLst>
          </p:cNvPr>
          <p:cNvSpPr/>
          <p:nvPr/>
        </p:nvSpPr>
        <p:spPr>
          <a:xfrm>
            <a:off x="7816810" y="-133350"/>
            <a:ext cx="4603789" cy="69913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30</a:t>
            </a:fld>
            <a:endParaRPr lang="en-US" dirty="0">
              <a:solidFill>
                <a:srgbClr val="FFFFFF"/>
              </a:solidFill>
            </a:endParaRPr>
          </a:p>
        </p:txBody>
      </p:sp>
      <p:sp>
        <p:nvSpPr>
          <p:cNvPr id="2" name="Title 1">
            <a:extLst>
              <a:ext uri="{FF2B5EF4-FFF2-40B4-BE49-F238E27FC236}">
                <a16:creationId xmlns:a16="http://schemas.microsoft.com/office/drawing/2014/main" id="{0947E8B3-8BE4-181C-454B-9E92AF1C05FF}"/>
              </a:ext>
            </a:extLst>
          </p:cNvPr>
          <p:cNvSpPr txBox="1">
            <a:spLocks/>
          </p:cNvSpPr>
          <p:nvPr/>
        </p:nvSpPr>
        <p:spPr>
          <a:xfrm>
            <a:off x="415599" y="307618"/>
            <a:ext cx="5489902" cy="763601"/>
          </a:xfrm>
          <a:prstGeom prst="rect">
            <a:avLst/>
          </a:prstGeom>
        </p:spPr>
        <p:txBody>
          <a:bodyPr lIns="91424" tIns="91424" rIns="91424" bIns="91424" anchor="t">
            <a:no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Engaging Technology</a:t>
            </a:r>
          </a:p>
        </p:txBody>
      </p:sp>
      <p:sp>
        <p:nvSpPr>
          <p:cNvPr id="3" name="Content Placeholder 6">
            <a:extLst>
              <a:ext uri="{FF2B5EF4-FFF2-40B4-BE49-F238E27FC236}">
                <a16:creationId xmlns:a16="http://schemas.microsoft.com/office/drawing/2014/main" id="{BF2B57CF-9699-F693-9684-25E315EFA631}"/>
              </a:ext>
            </a:extLst>
          </p:cNvPr>
          <p:cNvSpPr txBox="1">
            <a:spLocks/>
          </p:cNvSpPr>
          <p:nvPr/>
        </p:nvSpPr>
        <p:spPr>
          <a:xfrm>
            <a:off x="329448" y="1111572"/>
            <a:ext cx="9592000" cy="6544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marL="609585" marR="0" indent="-457189"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1pPr>
            <a:lvl2pPr marL="134011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2pPr>
            <a:lvl3pPr marL="1949703"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3pPr>
            <a:lvl4pPr marL="255928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4pPr>
            <a:lvl5pPr marL="3168873"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5pPr>
            <a:lvl6pPr marL="377845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6pPr>
            <a:lvl7pPr marL="4388042"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7pPr>
            <a:lvl8pPr marL="4997627"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8pPr>
            <a:lvl9pPr marL="5607212"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9pPr>
          </a:lstStyle>
          <a:p>
            <a:pPr marL="152396" marR="0" lvl="0" indent="0" algn="l" defTabSz="1219170" rtl="0" eaLnBrk="1" fontAlgn="auto" latinLnBrk="0" hangingPunct="1">
              <a:lnSpc>
                <a:spcPct val="115000"/>
              </a:lnSpc>
              <a:spcBef>
                <a:spcPts val="0"/>
              </a:spcBef>
              <a:spcAft>
                <a:spcPts val="0"/>
              </a:spcAft>
              <a:buClr>
                <a:srgbClr val="1F497D"/>
              </a:buClr>
              <a:buSzPts val="1800"/>
              <a:buFont typeface="Helvetica"/>
              <a:buNone/>
              <a:tabLst/>
              <a:defRPr/>
            </a:pPr>
            <a:endParaRPr kumimoji="0" lang="en-US" sz="2000" b="0" i="0" u="none" strike="noStrike" kern="0" cap="none" spc="0" normalizeH="0" baseline="0" noProof="0" dirty="0">
              <a:ln>
                <a:noFill/>
              </a:ln>
              <a:solidFill>
                <a:srgbClr val="5B6874"/>
              </a:solidFill>
              <a:effectLst/>
              <a:uLnTx/>
              <a:uFillTx/>
              <a:latin typeface="Oswald Regular" panose="02000503000000000000" pitchFamily="2" charset="0"/>
              <a:ea typeface="Lato Light"/>
              <a:cs typeface="Lato Light"/>
              <a:sym typeface="Lato Light"/>
            </a:endParaRPr>
          </a:p>
        </p:txBody>
      </p:sp>
      <p:sp>
        <p:nvSpPr>
          <p:cNvPr id="4" name="Content Placeholder 2">
            <a:extLst>
              <a:ext uri="{FF2B5EF4-FFF2-40B4-BE49-F238E27FC236}">
                <a16:creationId xmlns:a16="http://schemas.microsoft.com/office/drawing/2014/main" id="{DE7D74AB-3977-865E-F759-FAC3F6D9AD75}"/>
              </a:ext>
            </a:extLst>
          </p:cNvPr>
          <p:cNvSpPr txBox="1">
            <a:spLocks/>
          </p:cNvSpPr>
          <p:nvPr/>
        </p:nvSpPr>
        <p:spPr>
          <a:xfrm>
            <a:off x="329448" y="1112171"/>
            <a:ext cx="6985751" cy="3974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t">
            <a:normAutofit/>
          </a:bodyPr>
          <a:lstStyle>
            <a:lvl1pPr marL="609585" marR="0" indent="-457189"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1pPr>
            <a:lvl2pPr marL="134011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2pPr>
            <a:lvl3pPr marL="1949703"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3pPr>
            <a:lvl4pPr marL="255928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4pPr>
            <a:lvl5pPr marL="3168873"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5pPr>
            <a:lvl6pPr marL="377845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6pPr>
            <a:lvl7pPr marL="4388042"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7pPr>
            <a:lvl8pPr marL="4997627"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8pPr>
            <a:lvl9pPr marL="5607212"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9pPr>
          </a:lstStyle>
          <a:p>
            <a:pPr marL="151765" marR="0" lvl="0" indent="0" algn="l" defTabSz="1219170" rtl="0" eaLnBrk="1" fontAlgn="auto" latinLnBrk="0" hangingPunct="1">
              <a:lnSpc>
                <a:spcPct val="115000"/>
              </a:lnSpc>
              <a:spcBef>
                <a:spcPts val="0"/>
              </a:spcBef>
              <a:spcAft>
                <a:spcPts val="0"/>
              </a:spcAft>
              <a:buClr>
                <a:srgbClr val="1F497D"/>
              </a:buClr>
              <a:buSzPts val="1800"/>
              <a:buFont typeface="Helvetica"/>
              <a:buNone/>
              <a:tabLst/>
              <a:defRPr/>
            </a:pPr>
            <a:r>
              <a:rPr kumimoji="0" lang="en-US" altLang="ja-JP" sz="2000" b="0" i="0" u="none" strike="noStrike" kern="0" cap="none" spc="0" normalizeH="0" baseline="0" noProof="0" dirty="0">
                <a:ln>
                  <a:noFill/>
                </a:ln>
                <a:solidFill>
                  <a:srgbClr val="C00000"/>
                </a:solidFill>
                <a:effectLst/>
                <a:uLnTx/>
                <a:uFillTx/>
                <a:latin typeface="+mj-lt"/>
                <a:ea typeface="Lato Light"/>
                <a:cs typeface="Lato Light"/>
                <a:sym typeface="Lato Light"/>
              </a:rPr>
              <a:t>Consider a program that has an</a:t>
            </a:r>
            <a:r>
              <a:rPr kumimoji="0" lang="en-US" altLang="ja-JP" sz="2000" b="1" i="0" u="none" strike="noStrike" kern="0" cap="none" spc="0" normalizeH="0" baseline="0" noProof="0" dirty="0">
                <a:ln>
                  <a:noFill/>
                </a:ln>
                <a:solidFill>
                  <a:srgbClr val="C00000"/>
                </a:solidFill>
                <a:effectLst/>
                <a:uLnTx/>
                <a:uFillTx/>
                <a:latin typeface="+mj-lt"/>
                <a:ea typeface="Lato Light"/>
                <a:cs typeface="Lato Light"/>
                <a:sym typeface="Lato Light"/>
              </a:rPr>
              <a:t> app</a:t>
            </a:r>
            <a:r>
              <a:rPr lang="en-US" altLang="ja-JP" sz="2000" kern="0" dirty="0">
                <a:solidFill>
                  <a:srgbClr val="C00000"/>
                </a:solidFill>
                <a:latin typeface="+mj-lt"/>
              </a:rPr>
              <a:t>!</a:t>
            </a:r>
            <a:r>
              <a:rPr kumimoji="0" lang="en-US" altLang="ja-JP" sz="2000" b="0" i="0" u="none" strike="noStrike" kern="0" cap="none" spc="0" normalizeH="0" baseline="0" noProof="0" dirty="0">
                <a:ln>
                  <a:noFill/>
                </a:ln>
                <a:solidFill>
                  <a:srgbClr val="C00000"/>
                </a:solidFill>
                <a:effectLst/>
                <a:uLnTx/>
                <a:uFillTx/>
                <a:latin typeface="+mj-lt"/>
                <a:ea typeface="Lato Light"/>
                <a:cs typeface="Lato Light"/>
                <a:sym typeface="Lato Light"/>
              </a:rPr>
              <a:t> Users enter their age and income, allowing Incentive to generate a target plan, including various areas of financial importance such as:</a:t>
            </a:r>
          </a:p>
          <a:p>
            <a:pPr marL="151765" marR="0" lvl="0" indent="0" algn="l" defTabSz="1219170" rtl="0" eaLnBrk="1" fontAlgn="auto" latinLnBrk="0" hangingPunct="1">
              <a:lnSpc>
                <a:spcPct val="115000"/>
              </a:lnSpc>
              <a:spcBef>
                <a:spcPts val="0"/>
              </a:spcBef>
              <a:spcAft>
                <a:spcPts val="0"/>
              </a:spcAft>
              <a:buClr>
                <a:srgbClr val="1F497D"/>
              </a:buClr>
              <a:buSzPts val="1800"/>
              <a:buFont typeface="Helvetica"/>
              <a:buNone/>
              <a:tabLst/>
              <a:defRPr/>
            </a:pPr>
            <a:endParaRPr kumimoji="0" lang="en-US" altLang="ja-JP" sz="2000" b="0" i="0" u="none" strike="noStrike" kern="0" cap="none" spc="0" normalizeH="0" baseline="0" noProof="0" dirty="0">
              <a:ln>
                <a:noFill/>
              </a:ln>
              <a:solidFill>
                <a:srgbClr val="5B6874"/>
              </a:solidFill>
              <a:effectLst/>
              <a:uLnTx/>
              <a:uFillTx/>
              <a:latin typeface="Oswald Light"/>
              <a:ea typeface="Lato Light"/>
              <a:cs typeface="Lato Light"/>
              <a:sym typeface="Lato Light"/>
            </a:endParaRPr>
          </a:p>
          <a:p>
            <a:pPr marL="151765" marR="0" lvl="0" indent="0" algn="l" defTabSz="1219170" rtl="0" eaLnBrk="1" fontAlgn="auto" latinLnBrk="0" hangingPunct="1">
              <a:lnSpc>
                <a:spcPct val="115000"/>
              </a:lnSpc>
              <a:spcBef>
                <a:spcPts val="0"/>
              </a:spcBef>
              <a:spcAft>
                <a:spcPts val="0"/>
              </a:spcAft>
              <a:buClr>
                <a:srgbClr val="1F497D"/>
              </a:buClr>
              <a:buSzPts val="1800"/>
              <a:buFont typeface="Helvetica"/>
              <a:buNone/>
              <a:tabLst/>
              <a:defRPr/>
            </a:pPr>
            <a:endParaRPr kumimoji="0" lang="en-US" altLang="ja-JP" sz="2000" b="0" i="0" u="none" strike="noStrike" kern="0" cap="none" spc="0" normalizeH="0" baseline="0" noProof="0" dirty="0">
              <a:ln>
                <a:noFill/>
              </a:ln>
              <a:solidFill>
                <a:srgbClr val="5B6874"/>
              </a:solidFill>
              <a:effectLst/>
              <a:uLnTx/>
              <a:uFillTx/>
              <a:latin typeface="Oswald Light"/>
              <a:ea typeface="Lato Light"/>
              <a:cs typeface="Lato Light"/>
              <a:sym typeface="Lato Light"/>
            </a:endParaRPr>
          </a:p>
          <a:p>
            <a:pPr marL="152400" marR="0" lvl="0" indent="0" algn="l" defTabSz="1219170" rtl="0" eaLnBrk="1" fontAlgn="auto" latinLnBrk="0" hangingPunct="1">
              <a:lnSpc>
                <a:spcPct val="115000"/>
              </a:lnSpc>
              <a:spcBef>
                <a:spcPts val="0"/>
              </a:spcBef>
              <a:spcAft>
                <a:spcPts val="0"/>
              </a:spcAft>
              <a:buClr>
                <a:srgbClr val="1F497D"/>
              </a:buClr>
              <a:buSzPts val="1800"/>
              <a:buFont typeface="Helvetica"/>
              <a:buNone/>
              <a:tabLst/>
              <a:defRPr/>
            </a:pPr>
            <a:endParaRPr kumimoji="0" lang="en-US" altLang="ja-JP" sz="2000" b="0" i="0" u="none" strike="noStrike" kern="0" cap="none" spc="0" normalizeH="0" baseline="0" noProof="0" dirty="0">
              <a:ln>
                <a:noFill/>
              </a:ln>
              <a:solidFill>
                <a:srgbClr val="5B6874"/>
              </a:solidFill>
              <a:effectLst/>
              <a:uLnTx/>
              <a:uFillTx/>
              <a:latin typeface="Oswald Light" pitchFamily="2" charset="0"/>
              <a:ea typeface="Lato Light"/>
              <a:cs typeface="Lato Light"/>
              <a:sym typeface="Lato Light"/>
            </a:endParaRPr>
          </a:p>
        </p:txBody>
      </p:sp>
      <p:sp>
        <p:nvSpPr>
          <p:cNvPr id="7" name="object 2">
            <a:extLst>
              <a:ext uri="{FF2B5EF4-FFF2-40B4-BE49-F238E27FC236}">
                <a16:creationId xmlns:a16="http://schemas.microsoft.com/office/drawing/2014/main" id="{15C0AA51-209F-5D1D-5064-27D37266DE7C}"/>
              </a:ext>
            </a:extLst>
          </p:cNvPr>
          <p:cNvSpPr txBox="1"/>
          <p:nvPr/>
        </p:nvSpPr>
        <p:spPr>
          <a:xfrm>
            <a:off x="5124090" y="3709400"/>
            <a:ext cx="2194560" cy="2017925"/>
          </a:xfrm>
          <a:prstGeom prst="rect">
            <a:avLst/>
          </a:prstGeom>
        </p:spPr>
        <p:txBody>
          <a:bodyPr vert="horz" wrap="square" lIns="0" tIns="124460" rIns="0" bIns="0" rtlCol="0">
            <a:spAutoFit/>
          </a:bodyPr>
          <a:lstStyle/>
          <a:p>
            <a:pPr marL="12700" marR="0" lvl="0" indent="0" algn="l" defTabSz="914400" rtl="0" eaLnBrk="1" fontAlgn="auto" latinLnBrk="0" hangingPunct="1">
              <a:lnSpc>
                <a:spcPct val="100000"/>
              </a:lnSpc>
              <a:spcBef>
                <a:spcPts val="980"/>
              </a:spcBef>
              <a:spcAft>
                <a:spcPts val="0"/>
              </a:spcAft>
              <a:buClrTx/>
              <a:buSzTx/>
              <a:buFontTx/>
              <a:buNone/>
              <a:tabLst/>
              <a:defRPr/>
            </a:pPr>
            <a:r>
              <a:rPr kumimoji="0" lang="en-US" sz="1600" b="0" i="0" u="none" strike="noStrike" kern="1200" cap="none" spc="0" normalizeH="0" baseline="0" noProof="0" dirty="0">
                <a:ln>
                  <a:noFill/>
                </a:ln>
                <a:solidFill>
                  <a:srgbClr val="2961A7"/>
                </a:solidFill>
                <a:effectLst/>
                <a:uLnTx/>
                <a:uFillTx/>
                <a:latin typeface="+mj-lt"/>
                <a:ea typeface="Lato" panose="020F0502020204030203" pitchFamily="34" charset="0"/>
                <a:cs typeface="Lato" panose="020F0502020204030203" pitchFamily="34" charset="0"/>
              </a:rPr>
              <a:t>RETIREMENT</a:t>
            </a:r>
            <a:br>
              <a:rPr kumimoji="0" lang="en-US" sz="2000" b="0" i="0" u="none" strike="noStrike" kern="1200" cap="none" spc="0" normalizeH="0" baseline="0" noProof="0" dirty="0">
                <a:ln>
                  <a:noFill/>
                </a:ln>
                <a:solidFill>
                  <a:srgbClr val="4B5C6A"/>
                </a:solidFill>
                <a:effectLst/>
                <a:uLnTx/>
                <a:uFillTx/>
                <a:latin typeface="+mj-lt"/>
                <a:ea typeface="Lato" panose="020F0502020204030203" pitchFamily="34" charset="0"/>
                <a:cs typeface="Lato" panose="020F0502020204030203" pitchFamily="34" charset="0"/>
              </a:rPr>
            </a:br>
            <a:r>
              <a:rPr kumimoji="0" sz="14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On track / off track</a:t>
            </a:r>
          </a:p>
          <a:p>
            <a:pPr marL="55244" marR="0" lvl="0" indent="0" algn="l" defTabSz="914400" rtl="0" eaLnBrk="1" fontAlgn="auto" latinLnBrk="0" hangingPunct="1">
              <a:lnSpc>
                <a:spcPts val="1420"/>
              </a:lnSpc>
              <a:spcBef>
                <a:spcPts val="745"/>
              </a:spcBef>
              <a:spcAft>
                <a:spcPts val="0"/>
              </a:spcAft>
              <a:buClrTx/>
              <a:buSzTx/>
              <a:buFontTx/>
              <a:buNone/>
              <a:tabLst/>
              <a:defRPr/>
            </a:pPr>
            <a:r>
              <a:rPr kumimoji="0" sz="11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Salary in savings by age</a:t>
            </a:r>
            <a:endParaRPr kumimoji="0" lang="en-US" sz="11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endParaRPr>
          </a:p>
          <a:p>
            <a:pPr marL="226695" marR="0" lvl="0" indent="-172085" algn="l" defTabSz="914400" rtl="0" eaLnBrk="1" fontAlgn="auto" latinLnBrk="0" hangingPunct="1">
              <a:lnSpc>
                <a:spcPts val="1420"/>
              </a:lnSpc>
              <a:spcBef>
                <a:spcPts val="0"/>
              </a:spcBef>
              <a:spcAft>
                <a:spcPts val="0"/>
              </a:spcAft>
              <a:buClr>
                <a:srgbClr val="72C842"/>
              </a:buClr>
              <a:buSzTx/>
              <a:buFont typeface="Wingdings"/>
              <a:buChar char=""/>
              <a:tabLst>
                <a:tab pos="227329" algn="l"/>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30 - 1x</a:t>
            </a:r>
          </a:p>
          <a:p>
            <a:pPr marL="226695" marR="0" lvl="0" indent="-172085" algn="l" defTabSz="914400" rtl="0" eaLnBrk="1" fontAlgn="auto" latinLnBrk="0" hangingPunct="1">
              <a:lnSpc>
                <a:spcPts val="1420"/>
              </a:lnSpc>
              <a:spcBef>
                <a:spcPts val="60"/>
              </a:spcBef>
              <a:spcAft>
                <a:spcPts val="0"/>
              </a:spcAft>
              <a:buClr>
                <a:srgbClr val="72C842"/>
              </a:buClr>
              <a:buSzTx/>
              <a:buFont typeface="Wingdings"/>
              <a:buChar char=""/>
              <a:tabLst>
                <a:tab pos="227329" algn="l"/>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40 - 3x</a:t>
            </a:r>
          </a:p>
          <a:p>
            <a:pPr marL="226695" marR="0" lvl="0" indent="-172085" algn="l" defTabSz="914400" rtl="0" eaLnBrk="1" fontAlgn="auto" latinLnBrk="0" hangingPunct="1">
              <a:lnSpc>
                <a:spcPts val="1400"/>
              </a:lnSpc>
              <a:spcBef>
                <a:spcPts val="0"/>
              </a:spcBef>
              <a:spcAft>
                <a:spcPts val="0"/>
              </a:spcAft>
              <a:buClr>
                <a:srgbClr val="72C842"/>
              </a:buClr>
              <a:buSzTx/>
              <a:buFont typeface="Wingdings"/>
              <a:buChar char=""/>
              <a:tabLst>
                <a:tab pos="227329" algn="l"/>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50 - 6x</a:t>
            </a:r>
          </a:p>
          <a:p>
            <a:pPr marL="226695" marR="0" lvl="0" indent="-172085" algn="l" defTabSz="914400" rtl="0" eaLnBrk="1" fontAlgn="auto" latinLnBrk="0" hangingPunct="1">
              <a:lnSpc>
                <a:spcPts val="1420"/>
              </a:lnSpc>
              <a:spcBef>
                <a:spcPts val="0"/>
              </a:spcBef>
              <a:spcAft>
                <a:spcPts val="0"/>
              </a:spcAft>
              <a:buClr>
                <a:srgbClr val="72C842"/>
              </a:buClr>
              <a:buSzTx/>
              <a:buFont typeface="Wingdings"/>
              <a:buChar char=""/>
              <a:tabLst>
                <a:tab pos="227329" algn="l"/>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60 - 8x</a:t>
            </a:r>
          </a:p>
          <a:p>
            <a:pPr marL="226695" marR="0" lvl="0" indent="-172085" algn="l" defTabSz="914400" rtl="0" eaLnBrk="1" fontAlgn="auto" latinLnBrk="0" hangingPunct="1">
              <a:lnSpc>
                <a:spcPct val="100000"/>
              </a:lnSpc>
              <a:spcBef>
                <a:spcPts val="60"/>
              </a:spcBef>
              <a:spcAft>
                <a:spcPts val="0"/>
              </a:spcAft>
              <a:buClr>
                <a:srgbClr val="72C842"/>
              </a:buClr>
              <a:buSzTx/>
              <a:buFont typeface="Wingdings"/>
              <a:buChar char=""/>
              <a:tabLst>
                <a:tab pos="227329" algn="l"/>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67 - 10x</a:t>
            </a:r>
          </a:p>
          <a:p>
            <a:pPr marL="55244" marR="0" lvl="0" indent="0" algn="l" defTabSz="914400" rtl="0" eaLnBrk="1" fontAlgn="auto" latinLnBrk="0" hangingPunct="1">
              <a:lnSpc>
                <a:spcPts val="1420"/>
              </a:lnSpc>
              <a:spcBef>
                <a:spcPts val="745"/>
              </a:spcBef>
              <a:spcAft>
                <a:spcPts val="0"/>
              </a:spcAft>
              <a:buClrTx/>
              <a:buSzTx/>
              <a:buFontTx/>
              <a:buNone/>
              <a:tabLst/>
              <a:defRPr/>
            </a:pPr>
            <a:endParaRPr kumimoji="0" sz="1100" b="0" i="0" u="none" strike="noStrike" kern="1200" cap="none" spc="0" normalizeH="0" baseline="0" noProof="0" dirty="0">
              <a:ln>
                <a:noFill/>
              </a:ln>
              <a:solidFill>
                <a:srgbClr val="848484"/>
              </a:solidFill>
              <a:effectLst/>
              <a:uLnTx/>
              <a:uFillTx/>
              <a:latin typeface="+mj-lt"/>
              <a:ea typeface="Lato" panose="020F0502020204030203" pitchFamily="34" charset="0"/>
              <a:cs typeface="Lato" panose="020F0502020204030203" pitchFamily="34" charset="0"/>
            </a:endParaRPr>
          </a:p>
        </p:txBody>
      </p:sp>
      <p:sp>
        <p:nvSpPr>
          <p:cNvPr id="8" name="object 21">
            <a:extLst>
              <a:ext uri="{FF2B5EF4-FFF2-40B4-BE49-F238E27FC236}">
                <a16:creationId xmlns:a16="http://schemas.microsoft.com/office/drawing/2014/main" id="{77CCC3E8-9605-2CD3-4EE4-A2E1B0DC513C}"/>
              </a:ext>
            </a:extLst>
          </p:cNvPr>
          <p:cNvSpPr txBox="1"/>
          <p:nvPr/>
        </p:nvSpPr>
        <p:spPr>
          <a:xfrm>
            <a:off x="1861318" y="2709736"/>
            <a:ext cx="2194560" cy="556563"/>
          </a:xfrm>
          <a:prstGeom prst="rect">
            <a:avLst/>
          </a:prstGeom>
        </p:spPr>
        <p:txBody>
          <a:bodyPr vert="horz" wrap="square" lIns="0" tIns="124460" rIns="0" bIns="0" rtlCol="0">
            <a:spAutoFit/>
          </a:bodyPr>
          <a:lstStyle/>
          <a:p>
            <a:pPr marL="12700" marR="0" lvl="0" indent="0" algn="l" defTabSz="914400" rtl="0" eaLnBrk="1" fontAlgn="auto" latinLnBrk="0" hangingPunct="1">
              <a:lnSpc>
                <a:spcPct val="100000"/>
              </a:lnSpc>
              <a:spcBef>
                <a:spcPts val="980"/>
              </a:spcBef>
              <a:spcAft>
                <a:spcPts val="0"/>
              </a:spcAft>
              <a:buClrTx/>
              <a:buSzTx/>
              <a:buFontTx/>
              <a:buNone/>
              <a:tabLst/>
              <a:defRPr/>
            </a:pPr>
            <a:r>
              <a:rPr kumimoji="0" lang="en-US" sz="1400" b="0" i="0" u="none" strike="noStrike" kern="1200" cap="none" spc="0" normalizeH="0" baseline="0" noProof="0" dirty="0">
                <a:ln>
                  <a:noFill/>
                </a:ln>
                <a:solidFill>
                  <a:srgbClr val="2961A7"/>
                </a:solidFill>
                <a:effectLst/>
                <a:uLnTx/>
                <a:uFillTx/>
                <a:latin typeface="+mj-lt"/>
                <a:ea typeface="Lato" panose="020F0502020204030203" pitchFamily="34" charset="0"/>
                <a:cs typeface="Lato" panose="020F0502020204030203" pitchFamily="34" charset="0"/>
              </a:rPr>
              <a:t>EMERGENCY SAVINGS</a:t>
            </a:r>
            <a:br>
              <a:rPr kumimoji="0" lang="en-US" sz="2000" b="0" i="0" u="none" strike="noStrike" kern="1200" cap="none" spc="0" normalizeH="0" baseline="0" noProof="0" dirty="0">
                <a:ln>
                  <a:noFill/>
                </a:ln>
                <a:solidFill>
                  <a:srgbClr val="4B5C6A"/>
                </a:solidFill>
                <a:effectLst/>
                <a:uLnTx/>
                <a:uFillTx/>
                <a:latin typeface="+mj-lt"/>
                <a:ea typeface="Lato" panose="020F0502020204030203" pitchFamily="34" charset="0"/>
                <a:cs typeface="Lato" panose="020F0502020204030203" pitchFamily="34" charset="0"/>
              </a:rPr>
            </a:br>
            <a:r>
              <a:rPr kumimoji="0" sz="14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3-6 </a:t>
            </a:r>
            <a:r>
              <a:rPr kumimoji="0" lang="en-US" sz="14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months</a:t>
            </a:r>
            <a:r>
              <a:rPr kumimoji="0" sz="14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 of  income</a:t>
            </a:r>
          </a:p>
        </p:txBody>
      </p:sp>
      <p:sp>
        <p:nvSpPr>
          <p:cNvPr id="9" name="object 22">
            <a:extLst>
              <a:ext uri="{FF2B5EF4-FFF2-40B4-BE49-F238E27FC236}">
                <a16:creationId xmlns:a16="http://schemas.microsoft.com/office/drawing/2014/main" id="{624B5715-3577-D3F9-D8AF-F642433A59DD}"/>
              </a:ext>
            </a:extLst>
          </p:cNvPr>
          <p:cNvSpPr txBox="1"/>
          <p:nvPr/>
        </p:nvSpPr>
        <p:spPr>
          <a:xfrm>
            <a:off x="1861318" y="5174386"/>
            <a:ext cx="2194560" cy="677108"/>
          </a:xfrm>
          <a:prstGeom prst="rect">
            <a:avLst/>
          </a:prstGeom>
        </p:spPr>
        <p:txBody>
          <a:bodyPr vert="horz" wrap="square" lIns="0" tIns="124460" rIns="0" bIns="0" rtlCol="0">
            <a:spAutoFit/>
          </a:bodyPr>
          <a:lstStyle/>
          <a:p>
            <a:pPr marL="12700" marR="0" lvl="0" indent="0" algn="l" defTabSz="914400" rtl="0" eaLnBrk="1" fontAlgn="auto" latinLnBrk="0" hangingPunct="1">
              <a:lnSpc>
                <a:spcPct val="100000"/>
              </a:lnSpc>
              <a:spcBef>
                <a:spcPts val="980"/>
              </a:spcBef>
              <a:spcAft>
                <a:spcPts val="0"/>
              </a:spcAft>
              <a:buClrTx/>
              <a:buSzTx/>
              <a:buFontTx/>
              <a:buNone/>
              <a:tabLst/>
              <a:defRPr/>
            </a:pPr>
            <a:r>
              <a:rPr kumimoji="0" lang="en-US" sz="1600" b="0" i="0" u="none" strike="noStrike" kern="1200" cap="none" spc="0" normalizeH="0" baseline="0" noProof="0" dirty="0">
                <a:ln>
                  <a:noFill/>
                </a:ln>
                <a:solidFill>
                  <a:srgbClr val="2961A7"/>
                </a:solidFill>
                <a:effectLst/>
                <a:uLnTx/>
                <a:uFillTx/>
                <a:latin typeface="+mj-lt"/>
                <a:ea typeface="Lato" panose="020F0502020204030203" pitchFamily="34" charset="0"/>
                <a:cs typeface="Lato" panose="020F0502020204030203" pitchFamily="34" charset="0"/>
              </a:rPr>
              <a:t>LIFE INSURANCE</a:t>
            </a:r>
          </a:p>
          <a:p>
            <a:pPr marL="12700" marR="0" lvl="0" indent="0" algn="l" defTabSz="914400" rtl="0" eaLnBrk="1" fontAlgn="auto" latinLnBrk="0" hangingPunct="1">
              <a:lnSpc>
                <a:spcPct val="100000"/>
              </a:lnSpc>
              <a:spcBef>
                <a:spcPts val="700"/>
              </a:spcBef>
              <a:spcAft>
                <a:spcPts val="0"/>
              </a:spcAft>
              <a:buClrTx/>
              <a:buSzTx/>
              <a:buFontTx/>
              <a:buNone/>
              <a:tabLst/>
              <a:defRPr/>
            </a:pPr>
            <a:r>
              <a:rPr kumimoji="0" sz="14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5-10x annual income</a:t>
            </a:r>
          </a:p>
        </p:txBody>
      </p:sp>
      <p:sp>
        <p:nvSpPr>
          <p:cNvPr id="10" name="object 23">
            <a:extLst>
              <a:ext uri="{FF2B5EF4-FFF2-40B4-BE49-F238E27FC236}">
                <a16:creationId xmlns:a16="http://schemas.microsoft.com/office/drawing/2014/main" id="{60B6DEE0-596F-9F9D-2C21-8CC1CF9F30A7}"/>
              </a:ext>
            </a:extLst>
          </p:cNvPr>
          <p:cNvSpPr txBox="1"/>
          <p:nvPr/>
        </p:nvSpPr>
        <p:spPr>
          <a:xfrm>
            <a:off x="5124090" y="2732576"/>
            <a:ext cx="2194560" cy="587340"/>
          </a:xfrm>
          <a:prstGeom prst="rect">
            <a:avLst/>
          </a:prstGeom>
        </p:spPr>
        <p:txBody>
          <a:bodyPr vert="horz" wrap="square" lIns="0" tIns="124460" rIns="0" bIns="0" rtlCol="0">
            <a:spAutoFit/>
          </a:bodyPr>
          <a:lstStyle/>
          <a:p>
            <a:pPr marL="12700" marR="0" lvl="0" indent="0" algn="l" defTabSz="914400" rtl="0" eaLnBrk="1" fontAlgn="auto" latinLnBrk="0" hangingPunct="1">
              <a:lnSpc>
                <a:spcPct val="100000"/>
              </a:lnSpc>
              <a:spcBef>
                <a:spcPts val="980"/>
              </a:spcBef>
              <a:spcAft>
                <a:spcPts val="0"/>
              </a:spcAft>
              <a:buClrTx/>
              <a:buSzTx/>
              <a:buFontTx/>
              <a:buNone/>
              <a:tabLst/>
              <a:defRPr/>
            </a:pPr>
            <a:r>
              <a:rPr kumimoji="0" lang="en-US" sz="1600" b="0" i="0" u="none" strike="noStrike" kern="1200" cap="none" spc="0" normalizeH="0" baseline="0" noProof="0" dirty="0">
                <a:ln>
                  <a:noFill/>
                </a:ln>
                <a:solidFill>
                  <a:srgbClr val="2961A7"/>
                </a:solidFill>
                <a:effectLst/>
                <a:uLnTx/>
                <a:uFillTx/>
                <a:latin typeface="+mj-lt"/>
                <a:ea typeface="Lato" panose="020F0502020204030203" pitchFamily="34" charset="0"/>
                <a:cs typeface="Lato" panose="020F0502020204030203" pitchFamily="34" charset="0"/>
              </a:rPr>
              <a:t>DEBT MANAGEMENT</a:t>
            </a:r>
            <a:br>
              <a:rPr kumimoji="0" lang="en-US" sz="2000" b="0" i="0" u="none" strike="noStrike" kern="1200" cap="none" spc="0" normalizeH="0" baseline="0" noProof="0" dirty="0">
                <a:ln>
                  <a:noFill/>
                </a:ln>
                <a:solidFill>
                  <a:srgbClr val="4B5C6A"/>
                </a:solidFill>
                <a:effectLst/>
                <a:uLnTx/>
                <a:uFillTx/>
                <a:latin typeface="+mj-lt"/>
                <a:ea typeface="Lato" panose="020F0502020204030203" pitchFamily="34" charset="0"/>
                <a:cs typeface="Lato" panose="020F0502020204030203" pitchFamily="34" charset="0"/>
              </a:rPr>
            </a:br>
            <a:r>
              <a:rPr kumimoji="0" sz="14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&lt;36% annual income</a:t>
            </a:r>
          </a:p>
        </p:txBody>
      </p:sp>
      <p:sp>
        <p:nvSpPr>
          <p:cNvPr id="11" name="object 24">
            <a:extLst>
              <a:ext uri="{FF2B5EF4-FFF2-40B4-BE49-F238E27FC236}">
                <a16:creationId xmlns:a16="http://schemas.microsoft.com/office/drawing/2014/main" id="{DFD2DE31-7AB1-55B5-70F3-9DB94D51AB5F}"/>
              </a:ext>
            </a:extLst>
          </p:cNvPr>
          <p:cNvSpPr txBox="1"/>
          <p:nvPr/>
        </p:nvSpPr>
        <p:spPr>
          <a:xfrm>
            <a:off x="1861318" y="3708718"/>
            <a:ext cx="2194560" cy="1223412"/>
          </a:xfrm>
          <a:prstGeom prst="rect">
            <a:avLst/>
          </a:prstGeom>
        </p:spPr>
        <p:txBody>
          <a:bodyPr vert="horz" wrap="square" lIns="0" tIns="124460" rIns="0" bIns="0" rtlCol="0">
            <a:spAutoFit/>
          </a:bodyPr>
          <a:lstStyle/>
          <a:p>
            <a:pPr marL="12700" marR="0" lvl="0" indent="0" algn="l" defTabSz="914400" rtl="0" eaLnBrk="1" fontAlgn="auto" latinLnBrk="0" hangingPunct="1">
              <a:lnSpc>
                <a:spcPct val="100000"/>
              </a:lnSpc>
              <a:spcBef>
                <a:spcPts val="980"/>
              </a:spcBef>
              <a:spcAft>
                <a:spcPts val="0"/>
              </a:spcAft>
              <a:buClrTx/>
              <a:buSzTx/>
              <a:buFontTx/>
              <a:buNone/>
              <a:tabLst/>
              <a:defRPr/>
            </a:pPr>
            <a:r>
              <a:rPr kumimoji="0" lang="en-US" sz="1600" b="0" i="0" u="none" strike="noStrike" kern="1200" cap="none" spc="0" normalizeH="0" baseline="0" noProof="0" dirty="0">
                <a:ln>
                  <a:noFill/>
                </a:ln>
                <a:solidFill>
                  <a:srgbClr val="2961A7"/>
                </a:solidFill>
                <a:effectLst/>
                <a:uLnTx/>
                <a:uFillTx/>
                <a:latin typeface="+mj-lt"/>
                <a:ea typeface="Lato" panose="020F0502020204030203" pitchFamily="34" charset="0"/>
                <a:cs typeface="Lato" panose="020F0502020204030203" pitchFamily="34" charset="0"/>
              </a:rPr>
              <a:t>BUDGETING</a:t>
            </a:r>
            <a:br>
              <a:rPr kumimoji="0" lang="en-US" sz="2000" b="0" i="0" u="none" strike="noStrike" kern="1200" cap="none" spc="0" normalizeH="0" baseline="0" noProof="0" dirty="0">
                <a:ln>
                  <a:noFill/>
                </a:ln>
                <a:solidFill>
                  <a:srgbClr val="4B5C6A"/>
                </a:solidFill>
                <a:effectLst/>
                <a:uLnTx/>
                <a:uFillTx/>
                <a:latin typeface="+mj-lt"/>
                <a:ea typeface="Lato" panose="020F0502020204030203" pitchFamily="34" charset="0"/>
                <a:cs typeface="Lato" panose="020F0502020204030203" pitchFamily="34" charset="0"/>
              </a:rPr>
            </a:br>
            <a:r>
              <a:rPr kumimoji="0" sz="14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On track / off track</a:t>
            </a:r>
          </a:p>
          <a:p>
            <a:pPr marL="200025" marR="0" lvl="0" indent="-172085" algn="l" defTabSz="914400" rtl="0" eaLnBrk="1" fontAlgn="auto" latinLnBrk="0" hangingPunct="1">
              <a:lnSpc>
                <a:spcPts val="1420"/>
              </a:lnSpc>
              <a:spcBef>
                <a:spcPts val="819"/>
              </a:spcBef>
              <a:spcAft>
                <a:spcPts val="0"/>
              </a:spcAft>
              <a:buClr>
                <a:srgbClr val="72C842"/>
              </a:buClr>
              <a:buSzTx/>
              <a:buFont typeface="Wingdings"/>
              <a:buChar char=""/>
              <a:tabLst>
                <a:tab pos="200660" algn="l"/>
              </a:tabLst>
              <a:defRPr/>
            </a:pPr>
            <a:r>
              <a:rPr kumimoji="0" sz="11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50% Essential expenses</a:t>
            </a:r>
          </a:p>
          <a:p>
            <a:pPr marL="200025" marR="0" lvl="0" indent="-172085" algn="l" defTabSz="914400" rtl="0" eaLnBrk="1" fontAlgn="auto" latinLnBrk="0" hangingPunct="1">
              <a:lnSpc>
                <a:spcPts val="1420"/>
              </a:lnSpc>
              <a:spcBef>
                <a:spcPts val="0"/>
              </a:spcBef>
              <a:spcAft>
                <a:spcPts val="0"/>
              </a:spcAft>
              <a:buClr>
                <a:srgbClr val="72C842"/>
              </a:buClr>
              <a:buSzTx/>
              <a:buFont typeface="Wingdings"/>
              <a:buChar char=""/>
              <a:tabLst>
                <a:tab pos="200660" algn="l"/>
              </a:tabLst>
              <a:defRPr/>
            </a:pPr>
            <a:r>
              <a:rPr kumimoji="0" sz="11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15% Retirement savings</a:t>
            </a:r>
          </a:p>
          <a:p>
            <a:pPr marL="200025" marR="0" lvl="0" indent="-172085" algn="l" defTabSz="914400" rtl="0" eaLnBrk="1" fontAlgn="auto" latinLnBrk="0" hangingPunct="1">
              <a:lnSpc>
                <a:spcPct val="100000"/>
              </a:lnSpc>
              <a:spcBef>
                <a:spcPts val="60"/>
              </a:spcBef>
              <a:spcAft>
                <a:spcPts val="0"/>
              </a:spcAft>
              <a:buClr>
                <a:srgbClr val="72C842"/>
              </a:buClr>
              <a:buSzTx/>
              <a:buFont typeface="Wingdings"/>
              <a:buChar char=""/>
              <a:tabLst>
                <a:tab pos="200660" algn="l"/>
              </a:tabLst>
              <a:defRPr/>
            </a:pPr>
            <a:r>
              <a:rPr kumimoji="0" sz="1100" b="0" i="0" u="none" strike="noStrike" kern="1200" cap="none" spc="0" normalizeH="0" baseline="0" noProof="0" dirty="0">
                <a:ln>
                  <a:noFill/>
                </a:ln>
                <a:solidFill>
                  <a:prstClr val="black">
                    <a:lumMod val="75000"/>
                    <a:lumOff val="25000"/>
                  </a:prstClr>
                </a:solidFill>
                <a:effectLst/>
                <a:uLnTx/>
                <a:uFillTx/>
                <a:latin typeface="+mj-lt"/>
                <a:ea typeface="Lato" panose="020F0502020204030203" pitchFamily="34" charset="0"/>
                <a:cs typeface="Lato" panose="020F0502020204030203" pitchFamily="34" charset="0"/>
              </a:rPr>
              <a:t>5% Other savings</a:t>
            </a:r>
          </a:p>
        </p:txBody>
      </p:sp>
      <p:pic>
        <p:nvPicPr>
          <p:cNvPr id="12" name="Picture 11">
            <a:extLst>
              <a:ext uri="{FF2B5EF4-FFF2-40B4-BE49-F238E27FC236}">
                <a16:creationId xmlns:a16="http://schemas.microsoft.com/office/drawing/2014/main" id="{7CF486C6-61A3-8A2E-6685-66D826F4C69B}"/>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17642" y="2805655"/>
            <a:ext cx="532594" cy="472462"/>
          </a:xfrm>
          <a:prstGeom prst="rect">
            <a:avLst/>
          </a:prstGeom>
        </p:spPr>
      </p:pic>
      <p:pic>
        <p:nvPicPr>
          <p:cNvPr id="13" name="Picture 12">
            <a:extLst>
              <a:ext uri="{FF2B5EF4-FFF2-40B4-BE49-F238E27FC236}">
                <a16:creationId xmlns:a16="http://schemas.microsoft.com/office/drawing/2014/main" id="{33FED352-8EC5-240C-4863-A5BA1227D8A2}"/>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34269" y="3765155"/>
            <a:ext cx="472462" cy="472462"/>
          </a:xfrm>
          <a:prstGeom prst="rect">
            <a:avLst/>
          </a:prstGeom>
        </p:spPr>
      </p:pic>
      <p:pic>
        <p:nvPicPr>
          <p:cNvPr id="14" name="Picture 13">
            <a:extLst>
              <a:ext uri="{FF2B5EF4-FFF2-40B4-BE49-F238E27FC236}">
                <a16:creationId xmlns:a16="http://schemas.microsoft.com/office/drawing/2014/main" id="{AC9EDBCB-E367-A073-DEAA-E9FFE4C55A89}"/>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372865" y="5214915"/>
            <a:ext cx="377371" cy="475488"/>
          </a:xfrm>
          <a:prstGeom prst="rect">
            <a:avLst/>
          </a:prstGeom>
        </p:spPr>
      </p:pic>
      <p:pic>
        <p:nvPicPr>
          <p:cNvPr id="15" name="Picture 14">
            <a:extLst>
              <a:ext uri="{FF2B5EF4-FFF2-40B4-BE49-F238E27FC236}">
                <a16:creationId xmlns:a16="http://schemas.microsoft.com/office/drawing/2014/main" id="{78A812ED-66F0-898C-3293-A68237C462F5}"/>
              </a:ext>
            </a:extLst>
          </p:cNvPr>
          <p:cNvPicPr>
            <a:picLocks noChangeAspect="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548828" y="3765155"/>
            <a:ext cx="387293" cy="475488"/>
          </a:xfrm>
          <a:prstGeom prst="rect">
            <a:avLst/>
          </a:prstGeom>
        </p:spPr>
      </p:pic>
      <p:pic>
        <p:nvPicPr>
          <p:cNvPr id="16" name="Picture 15">
            <a:extLst>
              <a:ext uri="{FF2B5EF4-FFF2-40B4-BE49-F238E27FC236}">
                <a16:creationId xmlns:a16="http://schemas.microsoft.com/office/drawing/2014/main" id="{948C1184-8951-FDF6-F37F-319ED5B654D6}"/>
              </a:ext>
            </a:extLst>
          </p:cNvPr>
          <p:cNvPicPr>
            <a:picLocks noChangeAspect="1"/>
          </p:cNvPicPr>
          <p:nvPr/>
        </p:nvPicPr>
        <p:blipFill>
          <a:blip r:embed="rId7">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484577" y="2802629"/>
            <a:ext cx="597892" cy="475488"/>
          </a:xfrm>
          <a:prstGeom prst="rect">
            <a:avLst/>
          </a:prstGeom>
        </p:spPr>
      </p:pic>
      <p:pic>
        <p:nvPicPr>
          <p:cNvPr id="17" name="Picture 16" descr="Icon&#10;&#10;Description automatically generated">
            <a:extLst>
              <a:ext uri="{FF2B5EF4-FFF2-40B4-BE49-F238E27FC236}">
                <a16:creationId xmlns:a16="http://schemas.microsoft.com/office/drawing/2014/main" id="{41F177CE-1FE3-59C7-424C-1CDC280128F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5999" y="370656"/>
            <a:ext cx="653463" cy="653463"/>
          </a:xfrm>
          <a:prstGeom prst="rect">
            <a:avLst/>
          </a:prstGeom>
        </p:spPr>
      </p:pic>
      <p:sp>
        <p:nvSpPr>
          <p:cNvPr id="29" name="bg object 16">
            <a:extLst>
              <a:ext uri="{FF2B5EF4-FFF2-40B4-BE49-F238E27FC236}">
                <a16:creationId xmlns:a16="http://schemas.microsoft.com/office/drawing/2014/main" id="{675D62B4-A748-231E-5104-59B303065853}"/>
              </a:ext>
            </a:extLst>
          </p:cNvPr>
          <p:cNvSpPr/>
          <p:nvPr/>
        </p:nvSpPr>
        <p:spPr>
          <a:xfrm>
            <a:off x="8372781" y="516874"/>
            <a:ext cx="3403620" cy="6341126"/>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2709558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0985732" y="5633101"/>
            <a:ext cx="366756" cy="365125"/>
          </a:xfrm>
        </p:spPr>
        <p:txBody>
          <a:bodyPr/>
          <a:lstStyle/>
          <a:p>
            <a:r>
              <a:rPr lang="en-US" dirty="0">
                <a:solidFill>
                  <a:srgbClr val="FFFFFF"/>
                </a:solidFill>
              </a:rPr>
              <a:t>0</a:t>
            </a:r>
            <a:fld id="{F470E458-E7C2-4395-B75D-476A174CEE45}" type="slidenum">
              <a:rPr lang="en-US" smtClean="0">
                <a:solidFill>
                  <a:srgbClr val="FFFFFF"/>
                </a:solidFill>
              </a:rPr>
              <a:pPr/>
              <a:t>31</a:t>
            </a:fld>
            <a:endParaRPr lang="en-US" dirty="0">
              <a:solidFill>
                <a:srgbClr val="FFFFFF"/>
              </a:solidFill>
            </a:endParaRPr>
          </a:p>
        </p:txBody>
      </p:sp>
      <p:sp>
        <p:nvSpPr>
          <p:cNvPr id="2" name="Title 2">
            <a:extLst>
              <a:ext uri="{FF2B5EF4-FFF2-40B4-BE49-F238E27FC236}">
                <a16:creationId xmlns:a16="http://schemas.microsoft.com/office/drawing/2014/main" id="{6D3212C8-0DAF-05C4-065A-0AC8A10E5932}"/>
              </a:ext>
            </a:extLst>
          </p:cNvPr>
          <p:cNvSpPr txBox="1">
            <a:spLocks/>
          </p:cNvSpPr>
          <p:nvPr/>
        </p:nvSpPr>
        <p:spPr>
          <a:xfrm>
            <a:off x="355130" y="135704"/>
            <a:ext cx="11360803" cy="763601"/>
          </a:xfrm>
          <a:prstGeom prst="rect">
            <a:avLst/>
          </a:prstGeom>
        </p:spPr>
        <p:txBody>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Foundational Planning</a:t>
            </a:r>
          </a:p>
        </p:txBody>
      </p:sp>
      <p:sp>
        <p:nvSpPr>
          <p:cNvPr id="3" name="Content Placeholder 2">
            <a:extLst>
              <a:ext uri="{FF2B5EF4-FFF2-40B4-BE49-F238E27FC236}">
                <a16:creationId xmlns:a16="http://schemas.microsoft.com/office/drawing/2014/main" id="{77399A9C-4153-7D08-B6EC-481BD8CD3C51}"/>
              </a:ext>
            </a:extLst>
          </p:cNvPr>
          <p:cNvSpPr txBox="1">
            <a:spLocks/>
          </p:cNvSpPr>
          <p:nvPr/>
        </p:nvSpPr>
        <p:spPr>
          <a:xfrm>
            <a:off x="179502" y="862774"/>
            <a:ext cx="9188268" cy="3974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t">
            <a:normAutofit/>
          </a:bodyPr>
          <a:lstStyle>
            <a:lvl1pPr marL="609585" marR="0" indent="-457189"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1pPr>
            <a:lvl2pPr marL="134011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2pPr>
            <a:lvl3pPr marL="1949703"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3pPr>
            <a:lvl4pPr marL="255928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4pPr>
            <a:lvl5pPr marL="3168873"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5B6874"/>
                </a:solidFill>
                <a:uFillTx/>
                <a:latin typeface="Oswald Light" pitchFamily="2" charset="0"/>
                <a:ea typeface="Lato Light"/>
                <a:cs typeface="Lato Light"/>
                <a:sym typeface="Lato Light"/>
              </a:defRPr>
            </a:lvl5pPr>
            <a:lvl6pPr marL="3778458"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6pPr>
            <a:lvl7pPr marL="4388042"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7pPr>
            <a:lvl8pPr marL="4997627"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8pPr>
            <a:lvl9pPr marL="5607212" marR="0" indent="-544272" algn="l" defTabSz="1219170" rtl="0" latinLnBrk="0">
              <a:lnSpc>
                <a:spcPct val="115000"/>
              </a:lnSpc>
              <a:spcBef>
                <a:spcPts val="0"/>
              </a:spcBef>
              <a:spcAft>
                <a:spcPts val="0"/>
              </a:spcAft>
              <a:buClr>
                <a:srgbClr val="1F497D"/>
              </a:buClr>
              <a:buSzPts val="1800"/>
              <a:buFont typeface="Helvetica"/>
              <a:buChar char="■"/>
              <a:tabLst/>
              <a:defRPr sz="2400" b="0" i="0" u="none" strike="noStrike" cap="none" spc="0" baseline="0">
                <a:solidFill>
                  <a:srgbClr val="1F497D"/>
                </a:solidFill>
                <a:uFillTx/>
                <a:latin typeface="Lato Light"/>
                <a:ea typeface="Lato Light"/>
                <a:cs typeface="Lato Light"/>
                <a:sym typeface="Lato Light"/>
              </a:defRPr>
            </a:lvl9pPr>
          </a:lstStyle>
          <a:p>
            <a:pPr marL="151765" marR="0" lvl="0" indent="0" algn="l" defTabSz="1219170" rtl="0" eaLnBrk="1" fontAlgn="auto" latinLnBrk="0" hangingPunct="1">
              <a:lnSpc>
                <a:spcPct val="115000"/>
              </a:lnSpc>
              <a:spcBef>
                <a:spcPts val="0"/>
              </a:spcBef>
              <a:spcAft>
                <a:spcPts val="0"/>
              </a:spcAft>
              <a:buClr>
                <a:srgbClr val="1F497D"/>
              </a:buClr>
              <a:buSzPts val="1800"/>
              <a:buFont typeface="Helvetica"/>
              <a:buNone/>
              <a:tabLst/>
              <a:defRPr/>
            </a:pPr>
            <a:r>
              <a:rPr kumimoji="0" lang="en-US" altLang="ja-JP" sz="2400" b="0" i="0" u="none" strike="noStrike" kern="0" cap="none" spc="0" normalizeH="0" baseline="0" noProof="0" dirty="0">
                <a:ln>
                  <a:noFill/>
                </a:ln>
                <a:solidFill>
                  <a:srgbClr val="9D0000"/>
                </a:solidFill>
                <a:effectLst/>
                <a:uLnTx/>
                <a:uFillTx/>
                <a:latin typeface="+mj-lt"/>
                <a:ea typeface="Lato Light"/>
                <a:cs typeface="Lato Light"/>
                <a:sym typeface="Lato Light"/>
              </a:rPr>
              <a:t>For those looking for more advanced planning services to take a deeper dive into their financial picture.</a:t>
            </a:r>
            <a:endParaRPr kumimoji="0" lang="en-US" altLang="ja-JP" sz="2000" b="0" i="0" u="none" strike="noStrike" kern="0" cap="none" spc="0" normalizeH="0" baseline="0" noProof="0" dirty="0">
              <a:ln>
                <a:noFill/>
              </a:ln>
              <a:solidFill>
                <a:srgbClr val="9D0000"/>
              </a:solidFill>
              <a:effectLst/>
              <a:uLnTx/>
              <a:uFillTx/>
              <a:latin typeface="+mj-lt"/>
              <a:ea typeface="Lato Light"/>
              <a:cs typeface="Lato Light"/>
              <a:sym typeface="Lato Light"/>
            </a:endParaRPr>
          </a:p>
          <a:p>
            <a:pPr marL="152400" marR="0" lvl="0" indent="0" algn="l" defTabSz="1219170" rtl="0" eaLnBrk="1" fontAlgn="auto" latinLnBrk="0" hangingPunct="1">
              <a:lnSpc>
                <a:spcPct val="115000"/>
              </a:lnSpc>
              <a:spcBef>
                <a:spcPts val="0"/>
              </a:spcBef>
              <a:spcAft>
                <a:spcPts val="0"/>
              </a:spcAft>
              <a:buClr>
                <a:srgbClr val="1F497D"/>
              </a:buClr>
              <a:buSzPts val="1800"/>
              <a:buFont typeface="Helvetica"/>
              <a:buNone/>
              <a:tabLst/>
              <a:defRPr/>
            </a:pPr>
            <a:endParaRPr kumimoji="0" lang="en-US" altLang="ja-JP" sz="2000" b="0" i="0" u="none" strike="noStrike" kern="0" cap="none" spc="0" normalizeH="0" baseline="0" noProof="0" dirty="0">
              <a:ln>
                <a:noFill/>
              </a:ln>
              <a:solidFill>
                <a:srgbClr val="5B6874"/>
              </a:solidFill>
              <a:effectLst/>
              <a:uLnTx/>
              <a:uFillTx/>
              <a:latin typeface="+mj-lt"/>
              <a:ea typeface="Lato Light"/>
              <a:cs typeface="Lato Light"/>
              <a:sym typeface="Lato Light"/>
            </a:endParaRPr>
          </a:p>
        </p:txBody>
      </p:sp>
      <p:sp>
        <p:nvSpPr>
          <p:cNvPr id="4" name="Content Placeholder 2">
            <a:extLst>
              <a:ext uri="{FF2B5EF4-FFF2-40B4-BE49-F238E27FC236}">
                <a16:creationId xmlns:a16="http://schemas.microsoft.com/office/drawing/2014/main" id="{BCBC8B9A-ACE9-0E99-15C7-5E7D863F3370}"/>
              </a:ext>
            </a:extLst>
          </p:cNvPr>
          <p:cNvSpPr txBox="1">
            <a:spLocks/>
          </p:cNvSpPr>
          <p:nvPr/>
        </p:nvSpPr>
        <p:spPr>
          <a:xfrm>
            <a:off x="355130" y="2047879"/>
            <a:ext cx="5225097" cy="81951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600"/>
              </a:spcBef>
              <a:spcAft>
                <a:spcPts val="600"/>
              </a:spcAft>
              <a:buClrTx/>
              <a:buSzTx/>
              <a:buFont typeface="Arial" panose="020B0604020202020204" pitchFamily="34" charset="0"/>
              <a:buNone/>
              <a:tabLst/>
              <a:defRPr/>
            </a:pPr>
            <a:r>
              <a:rPr lang="en-US" sz="2400" kern="0" dirty="0">
                <a:solidFill>
                  <a:srgbClr val="003976"/>
                </a:solidFill>
                <a:latin typeface="+mj-lt"/>
                <a:ea typeface="Lato Light"/>
                <a:cs typeface="Lato Light"/>
                <a:sym typeface="Lato Light"/>
              </a:rPr>
              <a:t>B</a:t>
            </a:r>
            <a:r>
              <a:rPr kumimoji="0" lang="en-US" sz="2400" b="0" i="0" u="none" strike="noStrike" kern="0" cap="none" spc="0" normalizeH="0" baseline="0" noProof="0" dirty="0" err="1">
                <a:ln>
                  <a:noFill/>
                </a:ln>
                <a:solidFill>
                  <a:srgbClr val="003976"/>
                </a:solidFill>
                <a:effectLst/>
                <a:uLnTx/>
                <a:uFillTx/>
                <a:latin typeface="+mj-lt"/>
                <a:ea typeface="Lato Light"/>
                <a:cs typeface="Lato Light"/>
                <a:sym typeface="Lato Light"/>
              </a:rPr>
              <a:t>uild</a:t>
            </a:r>
            <a:r>
              <a:rPr kumimoji="0" lang="en-US" sz="2400" b="0" i="0" u="none" strike="noStrike" kern="0" cap="none" spc="0" normalizeH="0" baseline="0" noProof="0" dirty="0">
                <a:ln>
                  <a:noFill/>
                </a:ln>
                <a:solidFill>
                  <a:srgbClr val="003976"/>
                </a:solidFill>
                <a:effectLst/>
                <a:uLnTx/>
                <a:uFillTx/>
                <a:latin typeface="+mj-lt"/>
                <a:ea typeface="Lato Light"/>
                <a:cs typeface="Lato Light"/>
                <a:sym typeface="Lato Light"/>
              </a:rPr>
              <a:t> personalized Foundational Plans through:</a:t>
            </a:r>
          </a:p>
        </p:txBody>
      </p:sp>
      <p:sp>
        <p:nvSpPr>
          <p:cNvPr id="6" name="Content Placeholder 2">
            <a:extLst>
              <a:ext uri="{FF2B5EF4-FFF2-40B4-BE49-F238E27FC236}">
                <a16:creationId xmlns:a16="http://schemas.microsoft.com/office/drawing/2014/main" id="{B5536B5B-1BCB-E23D-5484-2E18720864B6}"/>
              </a:ext>
            </a:extLst>
          </p:cNvPr>
          <p:cNvSpPr txBox="1">
            <a:spLocks/>
          </p:cNvSpPr>
          <p:nvPr/>
        </p:nvSpPr>
        <p:spPr>
          <a:xfrm>
            <a:off x="1420820" y="2876704"/>
            <a:ext cx="3835182" cy="752773"/>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4000"/>
              </a:lnSpc>
              <a:spcBef>
                <a:spcPts val="0"/>
              </a:spcBef>
              <a:spcAft>
                <a:spcPts val="0"/>
              </a:spcAft>
              <a:buClr>
                <a:srgbClr val="92D050"/>
              </a:buClr>
              <a:buSzTx/>
              <a:buFont typeface="Arial" panose="020B0604020202020204" pitchFamily="34" charset="0"/>
              <a:buNone/>
              <a:tabLst/>
              <a:defRPr/>
            </a:pPr>
            <a:r>
              <a:rPr kumimoji="0" lang="en-US" sz="1600" b="0" i="0" u="none" strike="noStrike" kern="1200" cap="none" spc="0" normalizeH="0" baseline="0" noProof="0" dirty="0">
                <a:ln>
                  <a:noFill/>
                </a:ln>
                <a:solidFill>
                  <a:srgbClr val="003976"/>
                </a:solidFill>
                <a:effectLst/>
                <a:uLnTx/>
                <a:uFillTx/>
                <a:latin typeface="+mj-lt"/>
                <a:ea typeface="Lato" panose="020F0502020204030203" pitchFamily="34" charset="0"/>
                <a:cs typeface="Lato" panose="020F0502020204030203" pitchFamily="34" charset="0"/>
              </a:rPr>
              <a:t>Analyzing their current financial situation using portal data</a:t>
            </a:r>
          </a:p>
          <a:p>
            <a:pPr marL="228600" marR="0" lvl="0" indent="-228600" algn="l" defTabSz="914400" rtl="0" eaLnBrk="1" fontAlgn="auto" latinLnBrk="0" hangingPunct="1">
              <a:lnSpc>
                <a:spcPct val="124000"/>
              </a:lnSpc>
              <a:spcBef>
                <a:spcPts val="10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3976"/>
              </a:solidFill>
              <a:effectLst/>
              <a:uLnTx/>
              <a:uFillTx/>
              <a:latin typeface="+mj-lt"/>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124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3976"/>
              </a:solidFill>
              <a:effectLst/>
              <a:uLnTx/>
              <a:uFillTx/>
              <a:latin typeface="+mj-lt"/>
              <a:cs typeface="Arial"/>
            </a:endParaRPr>
          </a:p>
        </p:txBody>
      </p:sp>
      <p:sp>
        <p:nvSpPr>
          <p:cNvPr id="7" name="Content Placeholder 2">
            <a:extLst>
              <a:ext uri="{FF2B5EF4-FFF2-40B4-BE49-F238E27FC236}">
                <a16:creationId xmlns:a16="http://schemas.microsoft.com/office/drawing/2014/main" id="{37C28699-CF55-1A62-46BB-FD9F91D1D23A}"/>
              </a:ext>
            </a:extLst>
          </p:cNvPr>
          <p:cNvSpPr txBox="1">
            <a:spLocks/>
          </p:cNvSpPr>
          <p:nvPr/>
        </p:nvSpPr>
        <p:spPr>
          <a:xfrm>
            <a:off x="1421068" y="3847634"/>
            <a:ext cx="3870516" cy="320015"/>
          </a:xfrm>
          <a:prstGeom prst="rect">
            <a:avLst/>
          </a:prstGeom>
        </p:spPr>
        <p:txBody>
          <a:bodyPr vert="horz" wrap="square"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70000"/>
              </a:lnSpc>
              <a:spcBef>
                <a:spcPts val="0"/>
              </a:spcBef>
              <a:spcAft>
                <a:spcPts val="0"/>
              </a:spcAft>
              <a:buClr>
                <a:srgbClr val="92D050"/>
              </a:buClr>
              <a:buSzTx/>
              <a:buFont typeface="Arial" panose="020B0604020202020204" pitchFamily="34" charset="0"/>
              <a:buNone/>
              <a:tabLst/>
              <a:defRPr/>
            </a:pPr>
            <a:r>
              <a:rPr kumimoji="0" lang="en-US" sz="1600" b="0" i="0" u="none" strike="noStrike" kern="1200" cap="none" spc="0" normalizeH="0" baseline="0" noProof="0" dirty="0">
                <a:ln>
                  <a:noFill/>
                </a:ln>
                <a:solidFill>
                  <a:srgbClr val="003976"/>
                </a:solidFill>
                <a:effectLst/>
                <a:uLnTx/>
                <a:uFillTx/>
                <a:latin typeface="+mj-lt"/>
                <a:ea typeface="Lato" panose="020F0502020204030203" pitchFamily="34" charset="0"/>
                <a:cs typeface="Lato" panose="020F0502020204030203" pitchFamily="34" charset="0"/>
              </a:rPr>
              <a:t>Discussing their financial goals for the future</a:t>
            </a:r>
          </a:p>
        </p:txBody>
      </p:sp>
      <p:sp>
        <p:nvSpPr>
          <p:cNvPr id="8" name="Content Placeholder 2">
            <a:extLst>
              <a:ext uri="{FF2B5EF4-FFF2-40B4-BE49-F238E27FC236}">
                <a16:creationId xmlns:a16="http://schemas.microsoft.com/office/drawing/2014/main" id="{68C77A3C-7CC1-A70A-7747-566C0565E2C0}"/>
              </a:ext>
            </a:extLst>
          </p:cNvPr>
          <p:cNvSpPr txBox="1">
            <a:spLocks/>
          </p:cNvSpPr>
          <p:nvPr/>
        </p:nvSpPr>
        <p:spPr>
          <a:xfrm>
            <a:off x="1421068" y="4392885"/>
            <a:ext cx="3870516" cy="939513"/>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2D050"/>
              </a:buClr>
              <a:buSzTx/>
              <a:buFont typeface="Arial" panose="020B0604020202020204" pitchFamily="34" charset="0"/>
              <a:buNone/>
              <a:tabLst/>
              <a:defRPr/>
            </a:pPr>
            <a:r>
              <a:rPr kumimoji="0" lang="en-US" sz="1600" b="0" i="0" u="none" strike="noStrike" kern="1200" cap="none" spc="0" normalizeH="0" baseline="0" noProof="0" dirty="0">
                <a:ln>
                  <a:noFill/>
                </a:ln>
                <a:solidFill>
                  <a:srgbClr val="003976"/>
                </a:solidFill>
                <a:effectLst/>
                <a:uLnTx/>
                <a:uFillTx/>
                <a:latin typeface="+mj-lt"/>
                <a:ea typeface="Lato" panose="020F0502020204030203" pitchFamily="34" charset="0"/>
                <a:cs typeface="Lato" panose="020F0502020204030203" pitchFamily="34" charset="0"/>
              </a:rPr>
              <a:t>Accounting for unique life events and understanding rainy day requirements</a:t>
            </a:r>
          </a:p>
        </p:txBody>
      </p:sp>
      <p:sp>
        <p:nvSpPr>
          <p:cNvPr id="9" name="Content Placeholder 2">
            <a:extLst>
              <a:ext uri="{FF2B5EF4-FFF2-40B4-BE49-F238E27FC236}">
                <a16:creationId xmlns:a16="http://schemas.microsoft.com/office/drawing/2014/main" id="{EDB24CE7-907A-A8D2-203E-28183691169F}"/>
              </a:ext>
            </a:extLst>
          </p:cNvPr>
          <p:cNvSpPr txBox="1">
            <a:spLocks/>
          </p:cNvSpPr>
          <p:nvPr/>
        </p:nvSpPr>
        <p:spPr>
          <a:xfrm>
            <a:off x="1420818" y="5116728"/>
            <a:ext cx="3653575" cy="752773"/>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4000"/>
              </a:lnSpc>
              <a:spcBef>
                <a:spcPts val="0"/>
              </a:spcBef>
              <a:spcAft>
                <a:spcPts val="0"/>
              </a:spcAft>
              <a:buClr>
                <a:srgbClr val="92D050"/>
              </a:buClr>
              <a:buSzTx/>
              <a:buFont typeface="Arial" panose="020B0604020202020204" pitchFamily="34" charset="0"/>
              <a:buNone/>
              <a:tabLst/>
              <a:defRPr/>
            </a:pPr>
            <a:r>
              <a:rPr kumimoji="0" lang="en-US" sz="1600" b="0" i="0" u="none" strike="noStrike" kern="1200" cap="none" spc="0" normalizeH="0" baseline="0" noProof="0" dirty="0">
                <a:ln>
                  <a:noFill/>
                </a:ln>
                <a:solidFill>
                  <a:srgbClr val="003976"/>
                </a:solidFill>
                <a:effectLst/>
                <a:uLnTx/>
                <a:uFillTx/>
                <a:latin typeface="+mj-lt"/>
                <a:ea typeface="Lato" panose="020F0502020204030203" pitchFamily="34" charset="0"/>
                <a:cs typeface="Lato" panose="020F0502020204030203" pitchFamily="34" charset="0"/>
              </a:rPr>
              <a:t>Reviewing and updating plan as needed</a:t>
            </a:r>
          </a:p>
        </p:txBody>
      </p:sp>
      <p:cxnSp>
        <p:nvCxnSpPr>
          <p:cNvPr id="10" name="Straight Connector 9">
            <a:extLst>
              <a:ext uri="{FF2B5EF4-FFF2-40B4-BE49-F238E27FC236}">
                <a16:creationId xmlns:a16="http://schemas.microsoft.com/office/drawing/2014/main" id="{DE10AD68-0A2A-33EF-B251-7ADDC69C5F7A}"/>
              </a:ext>
            </a:extLst>
          </p:cNvPr>
          <p:cNvCxnSpPr>
            <a:cxnSpLocks/>
          </p:cNvCxnSpPr>
          <p:nvPr/>
        </p:nvCxnSpPr>
        <p:spPr>
          <a:xfrm flipV="1">
            <a:off x="838941" y="3624905"/>
            <a:ext cx="3934695" cy="4572"/>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ABED597-35F4-5581-2C02-1B624487DF43}"/>
              </a:ext>
            </a:extLst>
          </p:cNvPr>
          <p:cNvCxnSpPr>
            <a:cxnSpLocks/>
          </p:cNvCxnSpPr>
          <p:nvPr/>
        </p:nvCxnSpPr>
        <p:spPr>
          <a:xfrm flipV="1">
            <a:off x="816682" y="4324484"/>
            <a:ext cx="3943780" cy="8821"/>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5B00E77-4500-EA69-7E95-1611CDA405D5}"/>
              </a:ext>
            </a:extLst>
          </p:cNvPr>
          <p:cNvCxnSpPr>
            <a:cxnSpLocks/>
          </p:cNvCxnSpPr>
          <p:nvPr/>
        </p:nvCxnSpPr>
        <p:spPr>
          <a:xfrm flipV="1">
            <a:off x="816935" y="5028311"/>
            <a:ext cx="3956701" cy="1"/>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12" descr="Improve the Client Experience">
            <a:extLst>
              <a:ext uri="{FF2B5EF4-FFF2-40B4-BE49-F238E27FC236}">
                <a16:creationId xmlns:a16="http://schemas.microsoft.com/office/drawing/2014/main" id="{3E8F670F-8176-6F31-A7A1-369687DE83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3929" y="2591690"/>
            <a:ext cx="3355835" cy="270773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E57A5DD-E276-759B-6E29-D7B5C313F6B8}"/>
              </a:ext>
            </a:extLst>
          </p:cNvPr>
          <p:cNvSpPr txBox="1"/>
          <p:nvPr/>
        </p:nvSpPr>
        <p:spPr>
          <a:xfrm>
            <a:off x="3401784" y="6362267"/>
            <a:ext cx="56079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976"/>
                </a:solidFill>
                <a:effectLst/>
                <a:uLnTx/>
                <a:uFillTx/>
                <a:latin typeface="+mj-lt"/>
                <a:ea typeface="Lato" panose="020F0502020204030203" pitchFamily="34" charset="0"/>
                <a:cs typeface="Lato" panose="020F0502020204030203" pitchFamily="34" charset="0"/>
              </a:rPr>
              <a:t>Additional costs may apply. Please see pricing slide for more details. </a:t>
            </a:r>
          </a:p>
        </p:txBody>
      </p:sp>
      <p:pic>
        <p:nvPicPr>
          <p:cNvPr id="15" name="Picture 14">
            <a:extLst>
              <a:ext uri="{FF2B5EF4-FFF2-40B4-BE49-F238E27FC236}">
                <a16:creationId xmlns:a16="http://schemas.microsoft.com/office/drawing/2014/main" id="{8970ED41-7FC3-B699-792F-2C2913AD0C6D}"/>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29551" y="3786754"/>
            <a:ext cx="363381" cy="475488"/>
          </a:xfrm>
          <a:prstGeom prst="rect">
            <a:avLst/>
          </a:prstGeom>
        </p:spPr>
      </p:pic>
      <p:pic>
        <p:nvPicPr>
          <p:cNvPr id="16" name="Picture 15">
            <a:extLst>
              <a:ext uri="{FF2B5EF4-FFF2-40B4-BE49-F238E27FC236}">
                <a16:creationId xmlns:a16="http://schemas.microsoft.com/office/drawing/2014/main" id="{0046B341-C95E-15FA-D262-B1FABBE2E6B8}"/>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65028" y="4477024"/>
            <a:ext cx="435285" cy="438912"/>
          </a:xfrm>
          <a:prstGeom prst="rect">
            <a:avLst/>
          </a:prstGeom>
        </p:spPr>
      </p:pic>
      <p:pic>
        <p:nvPicPr>
          <p:cNvPr id="17" name="Picture 16" descr="Icon&#10;&#10;Description automatically generated">
            <a:extLst>
              <a:ext uri="{FF2B5EF4-FFF2-40B4-BE49-F238E27FC236}">
                <a16:creationId xmlns:a16="http://schemas.microsoft.com/office/drawing/2014/main" id="{36750B95-F216-F793-A050-197E8C7D2C98}"/>
              </a:ext>
            </a:extLst>
          </p:cNvPr>
          <p:cNvPicPr>
            <a:picLocks noChangeAspect="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82616" y="5109789"/>
            <a:ext cx="485938" cy="438912"/>
          </a:xfrm>
          <a:prstGeom prst="rect">
            <a:avLst/>
          </a:prstGeom>
        </p:spPr>
      </p:pic>
      <p:pic>
        <p:nvPicPr>
          <p:cNvPr id="18" name="Picture 17">
            <a:extLst>
              <a:ext uri="{FF2B5EF4-FFF2-40B4-BE49-F238E27FC236}">
                <a16:creationId xmlns:a16="http://schemas.microsoft.com/office/drawing/2014/main" id="{C3A3C8F8-883C-54B3-F79A-720A6701BCFC}"/>
              </a:ext>
            </a:extLst>
          </p:cNvPr>
          <p:cNvPicPr>
            <a:picLocks noChangeAspect="1"/>
          </p:cNvPicPr>
          <p:nvPr/>
        </p:nvPicPr>
        <p:blipFill>
          <a:blip r:embed="rId7">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82616" y="2946035"/>
            <a:ext cx="467819" cy="475488"/>
          </a:xfrm>
          <a:prstGeom prst="rect">
            <a:avLst/>
          </a:prstGeom>
        </p:spPr>
      </p:pic>
      <p:pic>
        <p:nvPicPr>
          <p:cNvPr id="19" name="Picture 18" descr="Graphical user interface&#10;&#10;Description automatically generated">
            <a:extLst>
              <a:ext uri="{FF2B5EF4-FFF2-40B4-BE49-F238E27FC236}">
                <a16:creationId xmlns:a16="http://schemas.microsoft.com/office/drawing/2014/main" id="{FED6920E-4CEE-065E-9F2F-6AAD31151196}"/>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9677" b="89932" l="9912" r="89978">
                        <a14:foregroundMark x1="24670" y1="15836" x2="70925" y2="16618"/>
                        <a14:foregroundMark x1="70925" y1="16618" x2="77423" y2="34995"/>
                        <a14:foregroundMark x1="77423" y1="34995" x2="77203" y2="81329"/>
                        <a14:foregroundMark x1="77203" y1="81329" x2="27863" y2="84751"/>
                        <a14:foregroundMark x1="27863" y1="84751" x2="21696" y2="69208"/>
                        <a14:foregroundMark x1="21696" y1="69208" x2="21256" y2="20430"/>
                        <a14:foregroundMark x1="21256" y1="20430" x2="26872" y2="13978"/>
                        <a14:foregroundMark x1="19824" y1="13001" x2="39978" y2="42522"/>
                        <a14:foregroundMark x1="39978" y1="42522" x2="68172" y2="43793"/>
                        <a14:foregroundMark x1="68172" y1="43793" x2="67731" y2="50635"/>
                        <a14:foregroundMark x1="71256" y1="25513" x2="45925" y2="40762"/>
                        <a14:foregroundMark x1="45925" y1="40762" x2="47357" y2="62268"/>
                        <a14:foregroundMark x1="47357" y1="62268" x2="57159" y2="43891"/>
                        <a14:foregroundMark x1="57159" y1="43891" x2="37996" y2="47605"/>
                        <a14:foregroundMark x1="37996" y1="47605" x2="60022" y2="51320"/>
                        <a14:foregroundMark x1="60022" y1="51320" x2="60022" y2="47507"/>
                        <a14:foregroundMark x1="34141" y1="21408" x2="46696" y2="66471"/>
                        <a14:foregroundMark x1="46696" y1="66471" x2="34471" y2="77908"/>
                        <a14:foregroundMark x1="34471" y1="77908" x2="25110" y2="41740"/>
                        <a14:foregroundMark x1="25110" y1="41740" x2="26211" y2="22874"/>
                        <a14:foregroundMark x1="26211" y1="22874" x2="44493" y2="12903"/>
                        <a14:foregroundMark x1="44493" y1="12903" x2="68833" y2="11339"/>
                        <a14:foregroundMark x1="68833" y1="11339" x2="78524" y2="43402"/>
                        <a14:foregroundMark x1="78524" y1="43402" x2="75220" y2="71750"/>
                        <a14:foregroundMark x1="75220" y1="71750" x2="51101" y2="86608"/>
                        <a14:foregroundMark x1="51101" y1="86608" x2="32819" y2="85728"/>
                        <a14:foregroundMark x1="40088" y1="23558" x2="40639" y2="44086"/>
                        <a14:foregroundMark x1="40639" y1="44086" x2="38877" y2="25318"/>
                        <a14:foregroundMark x1="38877" y1="25318" x2="65749" y2="16813"/>
                        <a14:foregroundMark x1="65749" y1="16813" x2="74229" y2="32942"/>
                        <a14:foregroundMark x1="74229" y1="32942" x2="66079" y2="55230"/>
                        <a14:foregroundMark x1="66079" y1="55230" x2="67952" y2="74096"/>
                        <a14:foregroundMark x1="67952" y1="74096" x2="40308" y2="66569"/>
                        <a14:foregroundMark x1="40308" y1="66569" x2="29626" y2="43500"/>
                        <a14:foregroundMark x1="29626" y1="43500" x2="50881" y2="24927"/>
                        <a14:foregroundMark x1="50881" y1="24927" x2="57599" y2="22678"/>
                        <a14:foregroundMark x1="21916" y1="13685" x2="62115" y2="11339"/>
                        <a14:foregroundMark x1="62115" y1="11339" x2="78304" y2="20332"/>
                        <a14:foregroundMark x1="78304" y1="20332" x2="77533" y2="46334"/>
                        <a14:foregroundMark x1="77533" y1="46334" x2="58040" y2="70577"/>
                        <a14:foregroundMark x1="58040" y1="70577" x2="28414" y2="51417"/>
                        <a14:foregroundMark x1="28414" y1="51417" x2="49119" y2="19648"/>
                        <a14:foregroundMark x1="49119" y1="19648" x2="57269" y2="17400"/>
                        <a14:foregroundMark x1="50991" y1="22972" x2="73458" y2="36461"/>
                        <a14:foregroundMark x1="73458" y1="36461" x2="64868" y2="59922"/>
                        <a14:foregroundMark x1="64868" y1="59922" x2="54075" y2="22874"/>
                        <a14:foregroundMark x1="54075" y1="22874" x2="60463" y2="17400"/>
                        <a14:foregroundMark x1="49890" y1="26686" x2="74119" y2="38710"/>
                        <a14:foregroundMark x1="74119" y1="38710" x2="65308" y2="65298"/>
                        <a14:foregroundMark x1="65308" y1="65298" x2="45485" y2="66960"/>
                        <a14:foregroundMark x1="45485" y1="66960" x2="46256" y2="41153"/>
                        <a14:foregroundMark x1="46256" y1="41153" x2="48128" y2="37243"/>
                        <a14:foregroundMark x1="33480" y1="32942" x2="19934" y2="59042"/>
                        <a14:foregroundMark x1="19934" y1="59042" x2="22357" y2="84457"/>
                        <a14:foregroundMark x1="22357" y1="84457" x2="71696" y2="88661"/>
                        <a14:foregroundMark x1="71696" y1="88661" x2="77643" y2="51515"/>
                        <a14:foregroundMark x1="77643" y1="51515" x2="59141" y2="31476"/>
                        <a14:foregroundMark x1="59141" y1="31476" x2="37445" y2="31281"/>
                        <a14:foregroundMark x1="37445" y1="31281" x2="29626" y2="35093"/>
                        <a14:foregroundMark x1="23348" y1="50342" x2="31498" y2="65689"/>
                        <a14:foregroundMark x1="31498" y1="65689" x2="25441" y2="65494"/>
                        <a14:foregroundMark x1="59692" y1="43500" x2="57269" y2="55914"/>
                        <a14:foregroundMark x1="53084" y1="56500" x2="61454" y2="55327"/>
                        <a14:foregroundMark x1="60463" y1="10557" x2="78965" y2="9677"/>
                        <a14:foregroundMark x1="78965" y1="9677" x2="78634" y2="18280"/>
                        <a14:foregroundMark x1="21916" y1="10557" x2="23348" y2="10850"/>
                        <a14:foregroundMark x1="19824" y1="69599" x2="21696" y2="85044"/>
                        <a14:foregroundMark x1="21696" y1="85044" x2="21256" y2="84164"/>
                        <a14:foregroundMark x1="17731" y1="82893" x2="23678" y2="85142"/>
                        <a14:foregroundMark x1="18392" y1="13685" x2="23348" y2="10850"/>
                        <a14:foregroundMark x1="18062" y1="83284" x2="20815" y2="85728"/>
                        <a14:foregroundMark x1="21696" y1="84848" x2="17952" y2="82991"/>
                        <a14:foregroundMark x1="18172" y1="83480" x2="20705" y2="85924"/>
                        <a14:foregroundMark x1="20705" y1="85728" x2="17401" y2="83871"/>
                        <a14:foregroundMark x1="18502" y1="12805" x2="18502" y2="13685"/>
                      </a14:backgroundRemoval>
                    </a14:imgEffect>
                  </a14:imgLayer>
                </a14:imgProps>
              </a:ext>
              <a:ext uri="{28A0092B-C50C-407E-A947-70E740481C1C}">
                <a14:useLocalDpi xmlns:a14="http://schemas.microsoft.com/office/drawing/2010/main"/>
              </a:ext>
            </a:extLst>
          </a:blip>
          <a:stretch>
            <a:fillRect/>
          </a:stretch>
        </p:blipFill>
        <p:spPr>
          <a:xfrm>
            <a:off x="8607362" y="1558576"/>
            <a:ext cx="4003451" cy="4510498"/>
          </a:xfrm>
          <a:prstGeom prst="rect">
            <a:avLst/>
          </a:prstGeom>
        </p:spPr>
      </p:pic>
    </p:spTree>
    <p:extLst>
      <p:ext uri="{BB962C8B-B14F-4D97-AF65-F5344CB8AC3E}">
        <p14:creationId xmlns:p14="http://schemas.microsoft.com/office/powerpoint/2010/main" val="3014165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2A8B4B-D39B-410E-ADD9-09075D81932F}"/>
              </a:ext>
            </a:extLst>
          </p:cNvPr>
          <p:cNvSpPr>
            <a:spLocks noGrp="1"/>
          </p:cNvSpPr>
          <p:nvPr>
            <p:ph type="ctrTitle"/>
          </p:nvPr>
        </p:nvSpPr>
        <p:spPr>
          <a:xfrm>
            <a:off x="441325" y="762000"/>
            <a:ext cx="4797425" cy="3962400"/>
          </a:xfrm>
        </p:spPr>
        <p:txBody>
          <a:bodyPr>
            <a:normAutofit fontScale="90000"/>
          </a:bodyPr>
          <a:lstStyle/>
          <a:p>
            <a:r>
              <a:rPr lang="en-US" sz="6600" dirty="0"/>
              <a:t>The Importance of Emergency Savings</a:t>
            </a:r>
            <a:endParaRPr lang="en-US" sz="4400" dirty="0"/>
          </a:p>
        </p:txBody>
      </p:sp>
    </p:spTree>
    <p:extLst>
      <p:ext uri="{BB962C8B-B14F-4D97-AF65-F5344CB8AC3E}">
        <p14:creationId xmlns:p14="http://schemas.microsoft.com/office/powerpoint/2010/main" val="2386071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33</a:t>
            </a:fld>
            <a:endParaRPr lang="en-US" dirty="0">
              <a:solidFill>
                <a:srgbClr val="FFFFFF"/>
              </a:solidFill>
            </a:endParaRPr>
          </a:p>
        </p:txBody>
      </p:sp>
      <p:sp>
        <p:nvSpPr>
          <p:cNvPr id="2" name="Title 1">
            <a:extLst>
              <a:ext uri="{FF2B5EF4-FFF2-40B4-BE49-F238E27FC236}">
                <a16:creationId xmlns:a16="http://schemas.microsoft.com/office/drawing/2014/main" id="{1B030248-EAD8-F8D6-2F7A-A732192B49BD}"/>
              </a:ext>
            </a:extLst>
          </p:cNvPr>
          <p:cNvSpPr txBox="1">
            <a:spLocks/>
          </p:cNvSpPr>
          <p:nvPr/>
        </p:nvSpPr>
        <p:spPr>
          <a:xfrm>
            <a:off x="0" y="154588"/>
            <a:ext cx="12192000" cy="1104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algn="ctr"/>
            <a:r>
              <a:rPr lang="en-US" sz="4400" dirty="0">
                <a:ea typeface="+mn-ea"/>
                <a:cs typeface="+mn-cs"/>
              </a:rPr>
              <a:t>Why You Need an Emergency Fund </a:t>
            </a:r>
          </a:p>
        </p:txBody>
      </p:sp>
      <p:sp>
        <p:nvSpPr>
          <p:cNvPr id="3" name="Rectangle 2">
            <a:extLst>
              <a:ext uri="{FF2B5EF4-FFF2-40B4-BE49-F238E27FC236}">
                <a16:creationId xmlns:a16="http://schemas.microsoft.com/office/drawing/2014/main" id="{B63CE328-CB1B-BB12-5742-F8EA87C363D7}"/>
              </a:ext>
            </a:extLst>
          </p:cNvPr>
          <p:cNvSpPr/>
          <p:nvPr/>
        </p:nvSpPr>
        <p:spPr>
          <a:xfrm>
            <a:off x="2451339" y="1554135"/>
            <a:ext cx="7289322" cy="830997"/>
          </a:xfrm>
          <a:prstGeom prst="rect">
            <a:avLst/>
          </a:prstGeom>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lang="en-US" sz="2400" dirty="0">
                <a:solidFill>
                  <a:srgbClr val="003976"/>
                </a:solidFill>
                <a:latin typeface="+mj-lt"/>
                <a:sym typeface="Lato Light"/>
              </a:rPr>
              <a:t>Your hedge against unemployment or unanticipated expenses – aim for up to 3-6 months of living expenses. </a:t>
            </a:r>
          </a:p>
        </p:txBody>
      </p:sp>
      <p:sp>
        <p:nvSpPr>
          <p:cNvPr id="4" name="Rectangle 3">
            <a:extLst>
              <a:ext uri="{FF2B5EF4-FFF2-40B4-BE49-F238E27FC236}">
                <a16:creationId xmlns:a16="http://schemas.microsoft.com/office/drawing/2014/main" id="{78C7B79F-970C-2C0C-AF55-3A5CC32F3740}"/>
              </a:ext>
            </a:extLst>
          </p:cNvPr>
          <p:cNvSpPr/>
          <p:nvPr/>
        </p:nvSpPr>
        <p:spPr>
          <a:xfrm>
            <a:off x="1743527" y="4472868"/>
            <a:ext cx="192400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8061"/>
                </a:solidFill>
                <a:latin typeface="+mj-lt"/>
              </a:rPr>
              <a:t>Medical Emergencies</a:t>
            </a:r>
          </a:p>
        </p:txBody>
      </p:sp>
      <p:sp>
        <p:nvSpPr>
          <p:cNvPr id="6" name="Rectangle 5">
            <a:extLst>
              <a:ext uri="{FF2B5EF4-FFF2-40B4-BE49-F238E27FC236}">
                <a16:creationId xmlns:a16="http://schemas.microsoft.com/office/drawing/2014/main" id="{D74A9C45-921F-9EC8-0507-0324C2DA4E10}"/>
              </a:ext>
            </a:extLst>
          </p:cNvPr>
          <p:cNvSpPr/>
          <p:nvPr/>
        </p:nvSpPr>
        <p:spPr>
          <a:xfrm>
            <a:off x="4607532" y="4460420"/>
            <a:ext cx="988238" cy="830997"/>
          </a:xfrm>
          <a:prstGeom prst="rect">
            <a:avLst/>
          </a:prstGeom>
        </p:spPr>
        <p:txBody>
          <a:bodyPr wrap="square">
            <a:spAutoFit/>
          </a:bodyPr>
          <a:lstStyle/>
          <a:p>
            <a:pPr algn="ctr">
              <a:defRPr/>
            </a:pPr>
            <a:r>
              <a:rPr lang="en-US" sz="2400" dirty="0">
                <a:solidFill>
                  <a:srgbClr val="008061"/>
                </a:solidFill>
                <a:latin typeface="+mj-lt"/>
              </a:rPr>
              <a:t>Job Loss</a:t>
            </a:r>
          </a:p>
        </p:txBody>
      </p:sp>
      <p:sp>
        <p:nvSpPr>
          <p:cNvPr id="7" name="Rectangle 6">
            <a:extLst>
              <a:ext uri="{FF2B5EF4-FFF2-40B4-BE49-F238E27FC236}">
                <a16:creationId xmlns:a16="http://schemas.microsoft.com/office/drawing/2014/main" id="{0DEAD937-EA53-484F-2DA4-175ECCDEFB8A}"/>
              </a:ext>
            </a:extLst>
          </p:cNvPr>
          <p:cNvSpPr/>
          <p:nvPr/>
        </p:nvSpPr>
        <p:spPr>
          <a:xfrm>
            <a:off x="6729803" y="4460420"/>
            <a:ext cx="1371600" cy="830997"/>
          </a:xfrm>
          <a:prstGeom prst="rect">
            <a:avLst/>
          </a:prstGeom>
        </p:spPr>
        <p:txBody>
          <a:bodyPr wrap="square">
            <a:spAutoFit/>
          </a:bodyPr>
          <a:lstStyle/>
          <a:p>
            <a:pPr marR="0" lvl="0" indent="0" algn="ctr" fontAlgn="auto">
              <a:lnSpc>
                <a:spcPct val="100000"/>
              </a:lnSpc>
              <a:spcBef>
                <a:spcPts val="0"/>
              </a:spcBef>
              <a:spcAft>
                <a:spcPts val="0"/>
              </a:spcAft>
              <a:buClrTx/>
              <a:buSzTx/>
              <a:buFontTx/>
              <a:buNone/>
              <a:tabLst/>
              <a:defRPr/>
            </a:pPr>
            <a:r>
              <a:rPr lang="en-US" sz="2400" dirty="0">
                <a:solidFill>
                  <a:srgbClr val="008061"/>
                </a:solidFill>
                <a:latin typeface="+mj-lt"/>
              </a:rPr>
              <a:t>Home Repairs</a:t>
            </a:r>
          </a:p>
        </p:txBody>
      </p:sp>
      <p:sp>
        <p:nvSpPr>
          <p:cNvPr id="8" name="Rectangle 7">
            <a:extLst>
              <a:ext uri="{FF2B5EF4-FFF2-40B4-BE49-F238E27FC236}">
                <a16:creationId xmlns:a16="http://schemas.microsoft.com/office/drawing/2014/main" id="{4ADDB6C7-9916-0F60-3781-7A7829CAC157}"/>
              </a:ext>
            </a:extLst>
          </p:cNvPr>
          <p:cNvSpPr/>
          <p:nvPr/>
        </p:nvSpPr>
        <p:spPr>
          <a:xfrm>
            <a:off x="9175443" y="4467623"/>
            <a:ext cx="1130435" cy="830997"/>
          </a:xfrm>
          <a:prstGeom prst="rect">
            <a:avLst/>
          </a:prstGeom>
        </p:spPr>
        <p:txBody>
          <a:bodyPr wrap="square">
            <a:spAutoFit/>
          </a:bodyPr>
          <a:lstStyle/>
          <a:p>
            <a:pPr algn="ctr">
              <a:defRPr/>
            </a:pPr>
            <a:r>
              <a:rPr lang="en-US" sz="2400" dirty="0">
                <a:solidFill>
                  <a:srgbClr val="008061"/>
                </a:solidFill>
                <a:latin typeface="+mj-lt"/>
              </a:rPr>
              <a:t>Rainy Days </a:t>
            </a:r>
          </a:p>
        </p:txBody>
      </p:sp>
      <p:pic>
        <p:nvPicPr>
          <p:cNvPr id="9" name="Graphic 8" descr="Umbrella outline">
            <a:extLst>
              <a:ext uri="{FF2B5EF4-FFF2-40B4-BE49-F238E27FC236}">
                <a16:creationId xmlns:a16="http://schemas.microsoft.com/office/drawing/2014/main" id="{8C6C7DB6-2862-3499-5AC2-8D6F6B3DA5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3461" y="3076120"/>
            <a:ext cx="914400" cy="914400"/>
          </a:xfrm>
          <a:prstGeom prst="rect">
            <a:avLst/>
          </a:prstGeom>
        </p:spPr>
      </p:pic>
      <p:pic>
        <p:nvPicPr>
          <p:cNvPr id="10" name="Graphic 9" descr="Tools outline">
            <a:extLst>
              <a:ext uri="{FF2B5EF4-FFF2-40B4-BE49-F238E27FC236}">
                <a16:creationId xmlns:a16="http://schemas.microsoft.com/office/drawing/2014/main" id="{B4CECBC1-4CF7-8EE2-25DE-3297E8BDA5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29802" y="3160113"/>
            <a:ext cx="914400" cy="914400"/>
          </a:xfrm>
          <a:prstGeom prst="rect">
            <a:avLst/>
          </a:prstGeom>
        </p:spPr>
      </p:pic>
      <p:pic>
        <p:nvPicPr>
          <p:cNvPr id="11" name="Graphic 10" descr="Briefcase outline">
            <a:extLst>
              <a:ext uri="{FF2B5EF4-FFF2-40B4-BE49-F238E27FC236}">
                <a16:creationId xmlns:a16="http://schemas.microsoft.com/office/drawing/2014/main" id="{5897929D-838D-0CE1-F239-1849786643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10322" y="3096105"/>
            <a:ext cx="914400" cy="914400"/>
          </a:xfrm>
          <a:prstGeom prst="rect">
            <a:avLst/>
          </a:prstGeom>
        </p:spPr>
      </p:pic>
      <p:pic>
        <p:nvPicPr>
          <p:cNvPr id="12" name="Graphic 11" descr="Ambulance outline">
            <a:extLst>
              <a:ext uri="{FF2B5EF4-FFF2-40B4-BE49-F238E27FC236}">
                <a16:creationId xmlns:a16="http://schemas.microsoft.com/office/drawing/2014/main" id="{BC510DBA-57FB-49FB-FEEF-8D79991F3B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48328" y="3080424"/>
            <a:ext cx="914400" cy="914400"/>
          </a:xfrm>
          <a:prstGeom prst="rect">
            <a:avLst/>
          </a:prstGeom>
        </p:spPr>
      </p:pic>
    </p:spTree>
    <p:extLst>
      <p:ext uri="{BB962C8B-B14F-4D97-AF65-F5344CB8AC3E}">
        <p14:creationId xmlns:p14="http://schemas.microsoft.com/office/powerpoint/2010/main" val="627682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34</a:t>
            </a:fld>
            <a:endParaRPr lang="en-US" dirty="0">
              <a:solidFill>
                <a:srgbClr val="FFFFFF"/>
              </a:solidFill>
            </a:endParaRPr>
          </a:p>
        </p:txBody>
      </p:sp>
      <p:sp>
        <p:nvSpPr>
          <p:cNvPr id="2" name="Title 1">
            <a:extLst>
              <a:ext uri="{FF2B5EF4-FFF2-40B4-BE49-F238E27FC236}">
                <a16:creationId xmlns:a16="http://schemas.microsoft.com/office/drawing/2014/main" id="{D038A5C3-8C8F-A8AC-4BE7-C4EB0EF2F4D6}"/>
              </a:ext>
            </a:extLst>
          </p:cNvPr>
          <p:cNvSpPr txBox="1">
            <a:spLocks/>
          </p:cNvSpPr>
          <p:nvPr/>
        </p:nvSpPr>
        <p:spPr>
          <a:xfrm>
            <a:off x="0" y="361950"/>
            <a:ext cx="12192000" cy="1104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algn="ctr"/>
            <a:r>
              <a:rPr lang="en-US" sz="4800" dirty="0"/>
              <a:t>Building Your Emergency Fund</a:t>
            </a:r>
            <a:endParaRPr lang="en-US" sz="4800" dirty="0">
              <a:ea typeface="+mn-ea"/>
              <a:cs typeface="+mn-cs"/>
            </a:endParaRPr>
          </a:p>
        </p:txBody>
      </p:sp>
      <p:sp>
        <p:nvSpPr>
          <p:cNvPr id="3" name="Rectangle 2">
            <a:extLst>
              <a:ext uri="{FF2B5EF4-FFF2-40B4-BE49-F238E27FC236}">
                <a16:creationId xmlns:a16="http://schemas.microsoft.com/office/drawing/2014/main" id="{75CFF94A-55D8-0614-4BEE-44621E8A7422}"/>
              </a:ext>
            </a:extLst>
          </p:cNvPr>
          <p:cNvSpPr/>
          <p:nvPr/>
        </p:nvSpPr>
        <p:spPr>
          <a:xfrm>
            <a:off x="862718" y="2470885"/>
            <a:ext cx="4611489" cy="2062103"/>
          </a:xfrm>
          <a:prstGeom prst="rect">
            <a:avLst/>
          </a:prstGeom>
        </p:spPr>
        <p:txBody>
          <a:bodyPr wrap="square">
            <a:spAutoFit/>
          </a:bodyPr>
          <a:lstStyle/>
          <a:p>
            <a:pPr marL="0" marR="0" lvl="0" indent="0" defTabSz="457200" rtl="0" eaLnBrk="1" fontAlgn="auto" latinLnBrk="0" hangingPunct="1">
              <a:lnSpc>
                <a:spcPct val="100000"/>
              </a:lnSpc>
              <a:spcBef>
                <a:spcPct val="50000"/>
              </a:spcBef>
              <a:spcAft>
                <a:spcPts val="0"/>
              </a:spcAft>
              <a:buClrTx/>
              <a:buSzTx/>
              <a:buFontTx/>
              <a:buNone/>
              <a:tabLst/>
              <a:defRPr/>
            </a:pPr>
            <a:r>
              <a:rPr lang="en-US" sz="3200" dirty="0">
                <a:solidFill>
                  <a:srgbClr val="C00000"/>
                </a:solidFill>
                <a:latin typeface="+mj-lt"/>
              </a:rPr>
              <a:t>Having money stashed away will increase your control over an uncertain situation. </a:t>
            </a:r>
          </a:p>
        </p:txBody>
      </p:sp>
      <p:sp>
        <p:nvSpPr>
          <p:cNvPr id="4" name="Content Placeholder 2">
            <a:extLst>
              <a:ext uri="{FF2B5EF4-FFF2-40B4-BE49-F238E27FC236}">
                <a16:creationId xmlns:a16="http://schemas.microsoft.com/office/drawing/2014/main" id="{3A0717B3-B611-F307-7260-B86696FF1DA1}"/>
              </a:ext>
            </a:extLst>
          </p:cNvPr>
          <p:cNvSpPr txBox="1">
            <a:spLocks/>
          </p:cNvSpPr>
          <p:nvPr/>
        </p:nvSpPr>
        <p:spPr>
          <a:xfrm>
            <a:off x="5986272" y="2163578"/>
            <a:ext cx="6096000" cy="4095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Aft>
                <a:spcPts val="1800"/>
              </a:spcAft>
              <a:buFont typeface="+mj-lt"/>
              <a:buAutoNum type="arabicPeriod"/>
            </a:pPr>
            <a:r>
              <a:rPr lang="en-US" sz="2400" dirty="0">
                <a:solidFill>
                  <a:srgbClr val="003976"/>
                </a:solidFill>
                <a:latin typeface="+mj-lt"/>
              </a:rPr>
              <a:t>Multiply by the number of months  (3-6)</a:t>
            </a:r>
          </a:p>
          <a:p>
            <a:pPr marL="457200" indent="-457200">
              <a:lnSpc>
                <a:spcPct val="100000"/>
              </a:lnSpc>
              <a:spcAft>
                <a:spcPts val="1800"/>
              </a:spcAft>
              <a:buFont typeface="+mj-lt"/>
              <a:buAutoNum type="arabicPeriod"/>
            </a:pPr>
            <a:r>
              <a:rPr lang="en-US" sz="2400" dirty="0">
                <a:solidFill>
                  <a:srgbClr val="003976"/>
                </a:solidFill>
                <a:latin typeface="+mj-lt"/>
              </a:rPr>
              <a:t>Calculate your bare-bones expenses </a:t>
            </a:r>
          </a:p>
          <a:p>
            <a:pPr marL="457200" indent="-457200">
              <a:lnSpc>
                <a:spcPct val="100000"/>
              </a:lnSpc>
              <a:spcAft>
                <a:spcPts val="1800"/>
              </a:spcAft>
              <a:buFont typeface="+mj-lt"/>
              <a:buAutoNum type="arabicPeriod"/>
            </a:pPr>
            <a:r>
              <a:rPr lang="en-US" sz="2400" dirty="0">
                <a:solidFill>
                  <a:srgbClr val="003976"/>
                </a:solidFill>
                <a:latin typeface="+mj-lt"/>
              </a:rPr>
              <a:t>Add this as an item in your Saving &amp; Spending plan</a:t>
            </a:r>
          </a:p>
          <a:p>
            <a:pPr marL="457200" indent="-457200">
              <a:lnSpc>
                <a:spcPct val="100000"/>
              </a:lnSpc>
              <a:spcAft>
                <a:spcPts val="1800"/>
              </a:spcAft>
              <a:buFont typeface="+mj-lt"/>
              <a:buAutoNum type="arabicPeriod"/>
            </a:pPr>
            <a:r>
              <a:rPr lang="en-US" sz="2400" dirty="0">
                <a:solidFill>
                  <a:srgbClr val="003976"/>
                </a:solidFill>
                <a:latin typeface="+mj-lt"/>
              </a:rPr>
              <a:t>Keep this money easily accessible </a:t>
            </a:r>
          </a:p>
        </p:txBody>
      </p:sp>
    </p:spTree>
    <p:extLst>
      <p:ext uri="{BB962C8B-B14F-4D97-AF65-F5344CB8AC3E}">
        <p14:creationId xmlns:p14="http://schemas.microsoft.com/office/powerpoint/2010/main" val="2865239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35</a:t>
            </a:fld>
            <a:endParaRPr lang="en-US" dirty="0">
              <a:solidFill>
                <a:srgbClr val="FFFFFF"/>
              </a:solidFill>
            </a:endParaRPr>
          </a:p>
        </p:txBody>
      </p:sp>
      <p:grpSp>
        <p:nvGrpSpPr>
          <p:cNvPr id="2" name="Group 1">
            <a:extLst>
              <a:ext uri="{FF2B5EF4-FFF2-40B4-BE49-F238E27FC236}">
                <a16:creationId xmlns:a16="http://schemas.microsoft.com/office/drawing/2014/main" id="{CBFB2FAD-A192-FDBD-529B-4B40367BB349}"/>
              </a:ext>
            </a:extLst>
          </p:cNvPr>
          <p:cNvGrpSpPr/>
          <p:nvPr/>
        </p:nvGrpSpPr>
        <p:grpSpPr>
          <a:xfrm>
            <a:off x="6285609" y="405073"/>
            <a:ext cx="5726113" cy="5243513"/>
            <a:chOff x="6096000" y="1316038"/>
            <a:chExt cx="5726113" cy="5243513"/>
          </a:xfrm>
        </p:grpSpPr>
        <p:sp>
          <p:nvSpPr>
            <p:cNvPr id="3" name="Rectangle 5">
              <a:extLst>
                <a:ext uri="{FF2B5EF4-FFF2-40B4-BE49-F238E27FC236}">
                  <a16:creationId xmlns:a16="http://schemas.microsoft.com/office/drawing/2014/main" id="{03CA8DB8-7502-2AA2-503D-23B0ABEF229A}"/>
                </a:ext>
              </a:extLst>
            </p:cNvPr>
            <p:cNvSpPr>
              <a:spLocks noChangeArrowheads="1"/>
            </p:cNvSpPr>
            <p:nvPr/>
          </p:nvSpPr>
          <p:spPr bwMode="auto">
            <a:xfrm>
              <a:off x="10610850" y="1397000"/>
              <a:ext cx="352425" cy="515938"/>
            </a:xfrm>
            <a:prstGeom prst="rect">
              <a:avLst/>
            </a:prstGeom>
            <a:solidFill>
              <a:srgbClr val="96683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6">
              <a:extLst>
                <a:ext uri="{FF2B5EF4-FFF2-40B4-BE49-F238E27FC236}">
                  <a16:creationId xmlns:a16="http://schemas.microsoft.com/office/drawing/2014/main" id="{2818D900-C0DB-64C5-D11F-79F524B3BDDF}"/>
                </a:ext>
              </a:extLst>
            </p:cNvPr>
            <p:cNvSpPr>
              <a:spLocks noChangeArrowheads="1"/>
            </p:cNvSpPr>
            <p:nvPr/>
          </p:nvSpPr>
          <p:spPr bwMode="auto">
            <a:xfrm>
              <a:off x="10569575" y="1316038"/>
              <a:ext cx="433388" cy="96838"/>
            </a:xfrm>
            <a:prstGeom prst="rect">
              <a:avLst/>
            </a:prstGeom>
            <a:solidFill>
              <a:srgbClr val="6E4D2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7">
              <a:extLst>
                <a:ext uri="{FF2B5EF4-FFF2-40B4-BE49-F238E27FC236}">
                  <a16:creationId xmlns:a16="http://schemas.microsoft.com/office/drawing/2014/main" id="{152539FD-8910-BDBF-AF17-4D189F1C8904}"/>
                </a:ext>
              </a:extLst>
            </p:cNvPr>
            <p:cNvSpPr>
              <a:spLocks/>
            </p:cNvSpPr>
            <p:nvPr/>
          </p:nvSpPr>
          <p:spPr bwMode="auto">
            <a:xfrm>
              <a:off x="6096000" y="1719263"/>
              <a:ext cx="5726113" cy="1498600"/>
            </a:xfrm>
            <a:custGeom>
              <a:avLst/>
              <a:gdLst>
                <a:gd name="T0" fmla="*/ 3607 w 3607"/>
                <a:gd name="T1" fmla="*/ 944 h 944"/>
                <a:gd name="T2" fmla="*/ 0 w 3607"/>
                <a:gd name="T3" fmla="*/ 944 h 944"/>
                <a:gd name="T4" fmla="*/ 245 w 3607"/>
                <a:gd name="T5" fmla="*/ 0 h 944"/>
                <a:gd name="T6" fmla="*/ 3370 w 3607"/>
                <a:gd name="T7" fmla="*/ 0 h 944"/>
                <a:gd name="T8" fmla="*/ 3607 w 3607"/>
                <a:gd name="T9" fmla="*/ 944 h 944"/>
              </a:gdLst>
              <a:ahLst/>
              <a:cxnLst>
                <a:cxn ang="0">
                  <a:pos x="T0" y="T1"/>
                </a:cxn>
                <a:cxn ang="0">
                  <a:pos x="T2" y="T3"/>
                </a:cxn>
                <a:cxn ang="0">
                  <a:pos x="T4" y="T5"/>
                </a:cxn>
                <a:cxn ang="0">
                  <a:pos x="T6" y="T7"/>
                </a:cxn>
                <a:cxn ang="0">
                  <a:pos x="T8" y="T9"/>
                </a:cxn>
              </a:cxnLst>
              <a:rect l="0" t="0" r="r" b="b"/>
              <a:pathLst>
                <a:path w="3607" h="944">
                  <a:moveTo>
                    <a:pt x="3607" y="944"/>
                  </a:moveTo>
                  <a:lnTo>
                    <a:pt x="0" y="944"/>
                  </a:lnTo>
                  <a:lnTo>
                    <a:pt x="245" y="0"/>
                  </a:lnTo>
                  <a:lnTo>
                    <a:pt x="3370" y="0"/>
                  </a:lnTo>
                  <a:lnTo>
                    <a:pt x="3607" y="944"/>
                  </a:lnTo>
                  <a:close/>
                </a:path>
              </a:pathLst>
            </a:custGeom>
            <a:solidFill>
              <a:srgbClr val="6E4D2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8">
              <a:extLst>
                <a:ext uri="{FF2B5EF4-FFF2-40B4-BE49-F238E27FC236}">
                  <a16:creationId xmlns:a16="http://schemas.microsoft.com/office/drawing/2014/main" id="{14BB9844-F9F3-0488-5A6E-FBA409FC4A29}"/>
                </a:ext>
              </a:extLst>
            </p:cNvPr>
            <p:cNvSpPr>
              <a:spLocks noChangeArrowheads="1"/>
            </p:cNvSpPr>
            <p:nvPr/>
          </p:nvSpPr>
          <p:spPr bwMode="auto">
            <a:xfrm>
              <a:off x="8883650" y="4746625"/>
              <a:ext cx="2792413" cy="177323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9">
              <a:extLst>
                <a:ext uri="{FF2B5EF4-FFF2-40B4-BE49-F238E27FC236}">
                  <a16:creationId xmlns:a16="http://schemas.microsoft.com/office/drawing/2014/main" id="{C4D73D15-E727-A0B1-E741-9F7D5013ADC7}"/>
                </a:ext>
              </a:extLst>
            </p:cNvPr>
            <p:cNvSpPr>
              <a:spLocks noChangeArrowheads="1"/>
            </p:cNvSpPr>
            <p:nvPr/>
          </p:nvSpPr>
          <p:spPr bwMode="auto">
            <a:xfrm>
              <a:off x="8878888" y="3222625"/>
              <a:ext cx="2797175" cy="152400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17">
              <a:extLst>
                <a:ext uri="{FF2B5EF4-FFF2-40B4-BE49-F238E27FC236}">
                  <a16:creationId xmlns:a16="http://schemas.microsoft.com/office/drawing/2014/main" id="{C79544D9-D54F-36A8-0B92-8A092D9A3936}"/>
                </a:ext>
              </a:extLst>
            </p:cNvPr>
            <p:cNvSpPr>
              <a:spLocks/>
            </p:cNvSpPr>
            <p:nvPr/>
          </p:nvSpPr>
          <p:spPr bwMode="auto">
            <a:xfrm>
              <a:off x="6183313" y="1898650"/>
              <a:ext cx="2695575" cy="1328738"/>
            </a:xfrm>
            <a:custGeom>
              <a:avLst/>
              <a:gdLst>
                <a:gd name="T0" fmla="*/ 4 w 1698"/>
                <a:gd name="T1" fmla="*/ 837 h 837"/>
                <a:gd name="T2" fmla="*/ 1687 w 1698"/>
                <a:gd name="T3" fmla="*/ 837 h 837"/>
                <a:gd name="T4" fmla="*/ 1698 w 1698"/>
                <a:gd name="T5" fmla="*/ 837 h 837"/>
                <a:gd name="T6" fmla="*/ 1698 w 1698"/>
                <a:gd name="T7" fmla="*/ 836 h 837"/>
                <a:gd name="T8" fmla="*/ 850 w 1698"/>
                <a:gd name="T9" fmla="*/ 0 h 837"/>
                <a:gd name="T10" fmla="*/ 0 w 1698"/>
                <a:gd name="T11" fmla="*/ 836 h 837"/>
                <a:gd name="T12" fmla="*/ 0 w 1698"/>
                <a:gd name="T13" fmla="*/ 837 h 837"/>
                <a:gd name="T14" fmla="*/ 4 w 1698"/>
                <a:gd name="T15" fmla="*/ 837 h 8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8" h="837">
                  <a:moveTo>
                    <a:pt x="4" y="837"/>
                  </a:moveTo>
                  <a:lnTo>
                    <a:pt x="1687" y="837"/>
                  </a:lnTo>
                  <a:lnTo>
                    <a:pt x="1698" y="837"/>
                  </a:lnTo>
                  <a:lnTo>
                    <a:pt x="1698" y="836"/>
                  </a:lnTo>
                  <a:lnTo>
                    <a:pt x="850" y="0"/>
                  </a:lnTo>
                  <a:lnTo>
                    <a:pt x="0" y="836"/>
                  </a:lnTo>
                  <a:lnTo>
                    <a:pt x="0" y="837"/>
                  </a:lnTo>
                  <a:lnTo>
                    <a:pt x="4" y="83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12">
              <a:extLst>
                <a:ext uri="{FF2B5EF4-FFF2-40B4-BE49-F238E27FC236}">
                  <a16:creationId xmlns:a16="http://schemas.microsoft.com/office/drawing/2014/main" id="{B61BD2C9-3627-AFF4-73B2-12ECB75FB452}"/>
                </a:ext>
              </a:extLst>
            </p:cNvPr>
            <p:cNvSpPr>
              <a:spLocks noChangeArrowheads="1"/>
            </p:cNvSpPr>
            <p:nvPr/>
          </p:nvSpPr>
          <p:spPr bwMode="auto">
            <a:xfrm>
              <a:off x="6183313" y="4811713"/>
              <a:ext cx="2695575" cy="17208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8">
              <a:extLst>
                <a:ext uri="{FF2B5EF4-FFF2-40B4-BE49-F238E27FC236}">
                  <a16:creationId xmlns:a16="http://schemas.microsoft.com/office/drawing/2014/main" id="{69ECE651-80E5-D50E-964D-4FC3E1F759DE}"/>
                </a:ext>
              </a:extLst>
            </p:cNvPr>
            <p:cNvSpPr>
              <a:spLocks/>
            </p:cNvSpPr>
            <p:nvPr/>
          </p:nvSpPr>
          <p:spPr bwMode="auto">
            <a:xfrm>
              <a:off x="6183313" y="3319463"/>
              <a:ext cx="2695575" cy="1403350"/>
            </a:xfrm>
            <a:custGeom>
              <a:avLst/>
              <a:gdLst>
                <a:gd name="T0" fmla="*/ 1687 w 1698"/>
                <a:gd name="T1" fmla="*/ 0 h 884"/>
                <a:gd name="T2" fmla="*/ 4 w 1698"/>
                <a:gd name="T3" fmla="*/ 0 h 884"/>
                <a:gd name="T4" fmla="*/ 0 w 1698"/>
                <a:gd name="T5" fmla="*/ 0 h 884"/>
                <a:gd name="T6" fmla="*/ 0 w 1698"/>
                <a:gd name="T7" fmla="*/ 884 h 884"/>
                <a:gd name="T8" fmla="*/ 1698 w 1698"/>
                <a:gd name="T9" fmla="*/ 884 h 884"/>
                <a:gd name="T10" fmla="*/ 1698 w 1698"/>
                <a:gd name="T11" fmla="*/ 0 h 884"/>
                <a:gd name="T12" fmla="*/ 1687 w 1698"/>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1698" h="884">
                  <a:moveTo>
                    <a:pt x="1687" y="0"/>
                  </a:moveTo>
                  <a:lnTo>
                    <a:pt x="4" y="0"/>
                  </a:lnTo>
                  <a:lnTo>
                    <a:pt x="0" y="0"/>
                  </a:lnTo>
                  <a:lnTo>
                    <a:pt x="0" y="884"/>
                  </a:lnTo>
                  <a:lnTo>
                    <a:pt x="1698" y="884"/>
                  </a:lnTo>
                  <a:lnTo>
                    <a:pt x="1698" y="0"/>
                  </a:lnTo>
                  <a:lnTo>
                    <a:pt x="1687"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0">
              <a:extLst>
                <a:ext uri="{FF2B5EF4-FFF2-40B4-BE49-F238E27FC236}">
                  <a16:creationId xmlns:a16="http://schemas.microsoft.com/office/drawing/2014/main" id="{EDA06DFF-81CA-EC06-AFB4-C8EEF25C9F01}"/>
                </a:ext>
              </a:extLst>
            </p:cNvPr>
            <p:cNvSpPr>
              <a:spLocks noChangeArrowheads="1"/>
            </p:cNvSpPr>
            <p:nvPr/>
          </p:nvSpPr>
          <p:spPr bwMode="auto">
            <a:xfrm>
              <a:off x="6165850" y="4722813"/>
              <a:ext cx="5510213" cy="88900"/>
            </a:xfrm>
            <a:prstGeom prst="rect">
              <a:avLst/>
            </a:prstGeom>
            <a:solidFill>
              <a:srgbClr val="CA9D6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1">
              <a:extLst>
                <a:ext uri="{FF2B5EF4-FFF2-40B4-BE49-F238E27FC236}">
                  <a16:creationId xmlns:a16="http://schemas.microsoft.com/office/drawing/2014/main" id="{829F5403-0306-0838-F13D-768448AA810B}"/>
                </a:ext>
              </a:extLst>
            </p:cNvPr>
            <p:cNvSpPr>
              <a:spLocks noChangeArrowheads="1"/>
            </p:cNvSpPr>
            <p:nvPr/>
          </p:nvSpPr>
          <p:spPr bwMode="auto">
            <a:xfrm>
              <a:off x="6189663" y="3227388"/>
              <a:ext cx="2671763" cy="92075"/>
            </a:xfrm>
            <a:prstGeom prst="rect">
              <a:avLst/>
            </a:prstGeom>
            <a:solidFill>
              <a:srgbClr val="CA9D6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95534F8-86C6-1B9F-88FB-A5A9858C472C}"/>
                </a:ext>
              </a:extLst>
            </p:cNvPr>
            <p:cNvSpPr>
              <a:spLocks noChangeArrowheads="1"/>
            </p:cNvSpPr>
            <p:nvPr/>
          </p:nvSpPr>
          <p:spPr bwMode="auto">
            <a:xfrm>
              <a:off x="6165850" y="6465888"/>
              <a:ext cx="5527675" cy="93663"/>
            </a:xfrm>
            <a:prstGeom prst="rect">
              <a:avLst/>
            </a:prstGeom>
            <a:solidFill>
              <a:srgbClr val="CA9D6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4">
              <a:extLst>
                <a:ext uri="{FF2B5EF4-FFF2-40B4-BE49-F238E27FC236}">
                  <a16:creationId xmlns:a16="http://schemas.microsoft.com/office/drawing/2014/main" id="{F3CF0B9A-540D-FD38-DD15-D05C3990312B}"/>
                </a:ext>
              </a:extLst>
            </p:cNvPr>
            <p:cNvSpPr>
              <a:spLocks noEditPoints="1"/>
            </p:cNvSpPr>
            <p:nvPr/>
          </p:nvSpPr>
          <p:spPr bwMode="auto">
            <a:xfrm>
              <a:off x="6165850" y="1874838"/>
              <a:ext cx="2732088" cy="4676775"/>
            </a:xfrm>
            <a:custGeom>
              <a:avLst/>
              <a:gdLst>
                <a:gd name="T0" fmla="*/ 1721 w 1721"/>
                <a:gd name="T1" fmla="*/ 2946 h 2946"/>
                <a:gd name="T2" fmla="*/ 0 w 1721"/>
                <a:gd name="T3" fmla="*/ 2946 h 2946"/>
                <a:gd name="T4" fmla="*/ 0 w 1721"/>
                <a:gd name="T5" fmla="*/ 846 h 2946"/>
                <a:gd name="T6" fmla="*/ 3 w 1721"/>
                <a:gd name="T7" fmla="*/ 842 h 2946"/>
                <a:gd name="T8" fmla="*/ 861 w 1721"/>
                <a:gd name="T9" fmla="*/ 0 h 2946"/>
                <a:gd name="T10" fmla="*/ 1721 w 1721"/>
                <a:gd name="T11" fmla="*/ 846 h 2946"/>
                <a:gd name="T12" fmla="*/ 1721 w 1721"/>
                <a:gd name="T13" fmla="*/ 2946 h 2946"/>
                <a:gd name="T14" fmla="*/ 24 w 1721"/>
                <a:gd name="T15" fmla="*/ 2922 h 2946"/>
                <a:gd name="T16" fmla="*/ 1696 w 1721"/>
                <a:gd name="T17" fmla="*/ 2922 h 2946"/>
                <a:gd name="T18" fmla="*/ 1696 w 1721"/>
                <a:gd name="T19" fmla="*/ 856 h 2946"/>
                <a:gd name="T20" fmla="*/ 861 w 1721"/>
                <a:gd name="T21" fmla="*/ 32 h 2946"/>
                <a:gd name="T22" fmla="*/ 24 w 1721"/>
                <a:gd name="T23" fmla="*/ 856 h 2946"/>
                <a:gd name="T24" fmla="*/ 24 w 1721"/>
                <a:gd name="T25" fmla="*/ 2922 h 2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1" h="2946">
                  <a:moveTo>
                    <a:pt x="1721" y="2946"/>
                  </a:moveTo>
                  <a:lnTo>
                    <a:pt x="0" y="2946"/>
                  </a:lnTo>
                  <a:lnTo>
                    <a:pt x="0" y="846"/>
                  </a:lnTo>
                  <a:lnTo>
                    <a:pt x="3" y="842"/>
                  </a:lnTo>
                  <a:lnTo>
                    <a:pt x="861" y="0"/>
                  </a:lnTo>
                  <a:lnTo>
                    <a:pt x="1721" y="846"/>
                  </a:lnTo>
                  <a:lnTo>
                    <a:pt x="1721" y="2946"/>
                  </a:lnTo>
                  <a:close/>
                  <a:moveTo>
                    <a:pt x="24" y="2922"/>
                  </a:moveTo>
                  <a:lnTo>
                    <a:pt x="1696" y="2922"/>
                  </a:lnTo>
                  <a:lnTo>
                    <a:pt x="1696" y="856"/>
                  </a:lnTo>
                  <a:lnTo>
                    <a:pt x="861" y="32"/>
                  </a:lnTo>
                  <a:lnTo>
                    <a:pt x="24" y="856"/>
                  </a:lnTo>
                  <a:lnTo>
                    <a:pt x="24" y="2922"/>
                  </a:lnTo>
                  <a:close/>
                </a:path>
              </a:pathLst>
            </a:custGeom>
            <a:solidFill>
              <a:srgbClr val="CA9D6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5">
              <a:extLst>
                <a:ext uri="{FF2B5EF4-FFF2-40B4-BE49-F238E27FC236}">
                  <a16:creationId xmlns:a16="http://schemas.microsoft.com/office/drawing/2014/main" id="{968C91FF-89D0-8C58-D8B9-A9C0A2C8BF63}"/>
                </a:ext>
              </a:extLst>
            </p:cNvPr>
            <p:cNvSpPr>
              <a:spLocks noEditPoints="1"/>
            </p:cNvSpPr>
            <p:nvPr/>
          </p:nvSpPr>
          <p:spPr bwMode="auto">
            <a:xfrm>
              <a:off x="8866188" y="4729163"/>
              <a:ext cx="2827338" cy="1809750"/>
            </a:xfrm>
            <a:custGeom>
              <a:avLst/>
              <a:gdLst>
                <a:gd name="T0" fmla="*/ 1781 w 1781"/>
                <a:gd name="T1" fmla="*/ 1140 h 1140"/>
                <a:gd name="T2" fmla="*/ 0 w 1781"/>
                <a:gd name="T3" fmla="*/ 1140 h 1140"/>
                <a:gd name="T4" fmla="*/ 0 w 1781"/>
                <a:gd name="T5" fmla="*/ 0 h 1140"/>
                <a:gd name="T6" fmla="*/ 1781 w 1781"/>
                <a:gd name="T7" fmla="*/ 0 h 1140"/>
                <a:gd name="T8" fmla="*/ 1781 w 1781"/>
                <a:gd name="T9" fmla="*/ 1140 h 1140"/>
                <a:gd name="T10" fmla="*/ 22 w 1781"/>
                <a:gd name="T11" fmla="*/ 1117 h 1140"/>
                <a:gd name="T12" fmla="*/ 1759 w 1781"/>
                <a:gd name="T13" fmla="*/ 1117 h 1140"/>
                <a:gd name="T14" fmla="*/ 1759 w 1781"/>
                <a:gd name="T15" fmla="*/ 23 h 1140"/>
                <a:gd name="T16" fmla="*/ 22 w 1781"/>
                <a:gd name="T17" fmla="*/ 23 h 1140"/>
                <a:gd name="T18" fmla="*/ 22 w 1781"/>
                <a:gd name="T19" fmla="*/ 1117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1" h="1140">
                  <a:moveTo>
                    <a:pt x="1781" y="1140"/>
                  </a:moveTo>
                  <a:lnTo>
                    <a:pt x="0" y="1140"/>
                  </a:lnTo>
                  <a:lnTo>
                    <a:pt x="0" y="0"/>
                  </a:lnTo>
                  <a:lnTo>
                    <a:pt x="1781" y="0"/>
                  </a:lnTo>
                  <a:lnTo>
                    <a:pt x="1781" y="1140"/>
                  </a:lnTo>
                  <a:close/>
                  <a:moveTo>
                    <a:pt x="22" y="1117"/>
                  </a:moveTo>
                  <a:lnTo>
                    <a:pt x="1759" y="1117"/>
                  </a:lnTo>
                  <a:lnTo>
                    <a:pt x="1759" y="23"/>
                  </a:lnTo>
                  <a:lnTo>
                    <a:pt x="22" y="23"/>
                  </a:lnTo>
                  <a:lnTo>
                    <a:pt x="22" y="1117"/>
                  </a:lnTo>
                  <a:close/>
                </a:path>
              </a:pathLst>
            </a:custGeom>
            <a:solidFill>
              <a:srgbClr val="CA9D6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24BB9D9A-4388-7CF4-CC81-2405BFBD212C}"/>
                </a:ext>
              </a:extLst>
            </p:cNvPr>
            <p:cNvSpPr>
              <a:spLocks noEditPoints="1"/>
            </p:cNvSpPr>
            <p:nvPr/>
          </p:nvSpPr>
          <p:spPr bwMode="auto">
            <a:xfrm>
              <a:off x="8861425" y="3205163"/>
              <a:ext cx="2832100" cy="1560513"/>
            </a:xfrm>
            <a:custGeom>
              <a:avLst/>
              <a:gdLst>
                <a:gd name="T0" fmla="*/ 1784 w 1784"/>
                <a:gd name="T1" fmla="*/ 983 h 983"/>
                <a:gd name="T2" fmla="*/ 0 w 1784"/>
                <a:gd name="T3" fmla="*/ 983 h 983"/>
                <a:gd name="T4" fmla="*/ 0 w 1784"/>
                <a:gd name="T5" fmla="*/ 0 h 983"/>
                <a:gd name="T6" fmla="*/ 1784 w 1784"/>
                <a:gd name="T7" fmla="*/ 0 h 983"/>
                <a:gd name="T8" fmla="*/ 1784 w 1784"/>
                <a:gd name="T9" fmla="*/ 983 h 983"/>
                <a:gd name="T10" fmla="*/ 23 w 1784"/>
                <a:gd name="T11" fmla="*/ 960 h 983"/>
                <a:gd name="T12" fmla="*/ 1762 w 1784"/>
                <a:gd name="T13" fmla="*/ 960 h 983"/>
                <a:gd name="T14" fmla="*/ 1762 w 1784"/>
                <a:gd name="T15" fmla="*/ 22 h 983"/>
                <a:gd name="T16" fmla="*/ 23 w 1784"/>
                <a:gd name="T17" fmla="*/ 22 h 983"/>
                <a:gd name="T18" fmla="*/ 23 w 1784"/>
                <a:gd name="T19" fmla="*/ 96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4" h="983">
                  <a:moveTo>
                    <a:pt x="1784" y="983"/>
                  </a:moveTo>
                  <a:lnTo>
                    <a:pt x="0" y="983"/>
                  </a:lnTo>
                  <a:lnTo>
                    <a:pt x="0" y="0"/>
                  </a:lnTo>
                  <a:lnTo>
                    <a:pt x="1784" y="0"/>
                  </a:lnTo>
                  <a:lnTo>
                    <a:pt x="1784" y="983"/>
                  </a:lnTo>
                  <a:close/>
                  <a:moveTo>
                    <a:pt x="23" y="960"/>
                  </a:moveTo>
                  <a:lnTo>
                    <a:pt x="1762" y="960"/>
                  </a:lnTo>
                  <a:lnTo>
                    <a:pt x="1762" y="22"/>
                  </a:lnTo>
                  <a:lnTo>
                    <a:pt x="23" y="22"/>
                  </a:lnTo>
                  <a:lnTo>
                    <a:pt x="23" y="960"/>
                  </a:lnTo>
                  <a:close/>
                </a:path>
              </a:pathLst>
            </a:custGeom>
            <a:solidFill>
              <a:srgbClr val="CA9D6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Arc 17">
            <a:extLst>
              <a:ext uri="{FF2B5EF4-FFF2-40B4-BE49-F238E27FC236}">
                <a16:creationId xmlns:a16="http://schemas.microsoft.com/office/drawing/2014/main" id="{8ADD4EC3-2BAC-099F-1C7F-51B8EC835408}"/>
              </a:ext>
            </a:extLst>
          </p:cNvPr>
          <p:cNvSpPr/>
          <p:nvPr/>
        </p:nvSpPr>
        <p:spPr>
          <a:xfrm flipH="1">
            <a:off x="4655868" y="5636153"/>
            <a:ext cx="3393955" cy="1221847"/>
          </a:xfrm>
          <a:prstGeom prst="arc">
            <a:avLst/>
          </a:prstGeom>
          <a:solidFill>
            <a:schemeClr val="accent6"/>
          </a:solidFill>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D5F3853C-8BA0-0362-E24E-DDE60DF2A9BC}"/>
              </a:ext>
            </a:extLst>
          </p:cNvPr>
          <p:cNvSpPr txBox="1">
            <a:spLocks/>
          </p:cNvSpPr>
          <p:nvPr/>
        </p:nvSpPr>
        <p:spPr>
          <a:xfrm>
            <a:off x="164491" y="123785"/>
            <a:ext cx="6665037" cy="141579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Get Your Financial House in Order</a:t>
            </a:r>
          </a:p>
        </p:txBody>
      </p:sp>
      <p:grpSp>
        <p:nvGrpSpPr>
          <p:cNvPr id="20" name="Group 19">
            <a:extLst>
              <a:ext uri="{FF2B5EF4-FFF2-40B4-BE49-F238E27FC236}">
                <a16:creationId xmlns:a16="http://schemas.microsoft.com/office/drawing/2014/main" id="{968B06DD-DEE9-3C11-388B-AF1785C6F762}"/>
              </a:ext>
            </a:extLst>
          </p:cNvPr>
          <p:cNvGrpSpPr/>
          <p:nvPr/>
        </p:nvGrpSpPr>
        <p:grpSpPr>
          <a:xfrm>
            <a:off x="9172189" y="4553326"/>
            <a:ext cx="1723372" cy="989445"/>
            <a:chOff x="9374188" y="5521325"/>
            <a:chExt cx="1836737" cy="944563"/>
          </a:xfrm>
          <a:solidFill>
            <a:schemeClr val="bg2"/>
          </a:solidFill>
        </p:grpSpPr>
        <p:sp>
          <p:nvSpPr>
            <p:cNvPr id="21" name="Freeform 22">
              <a:extLst>
                <a:ext uri="{FF2B5EF4-FFF2-40B4-BE49-F238E27FC236}">
                  <a16:creationId xmlns:a16="http://schemas.microsoft.com/office/drawing/2014/main" id="{23ACF22E-5938-C55F-C641-FB8776AD9B3B}"/>
                </a:ext>
              </a:extLst>
            </p:cNvPr>
            <p:cNvSpPr>
              <a:spLocks/>
            </p:cNvSpPr>
            <p:nvPr/>
          </p:nvSpPr>
          <p:spPr bwMode="auto">
            <a:xfrm>
              <a:off x="9374188" y="5808663"/>
              <a:ext cx="57150" cy="388938"/>
            </a:xfrm>
            <a:custGeom>
              <a:avLst/>
              <a:gdLst>
                <a:gd name="T0" fmla="*/ 19 w 19"/>
                <a:gd name="T1" fmla="*/ 130 h 130"/>
                <a:gd name="T2" fmla="*/ 0 w 19"/>
                <a:gd name="T3" fmla="*/ 130 h 130"/>
                <a:gd name="T4" fmla="*/ 0 w 19"/>
                <a:gd name="T5" fmla="*/ 0 h 130"/>
                <a:gd name="T6" fmla="*/ 4 w 19"/>
                <a:gd name="T7" fmla="*/ 0 h 130"/>
                <a:gd name="T8" fmla="*/ 19 w 19"/>
                <a:gd name="T9" fmla="*/ 15 h 130"/>
                <a:gd name="T10" fmla="*/ 19 w 19"/>
                <a:gd name="T11" fmla="*/ 130 h 130"/>
              </a:gdLst>
              <a:ahLst/>
              <a:cxnLst>
                <a:cxn ang="0">
                  <a:pos x="T0" y="T1"/>
                </a:cxn>
                <a:cxn ang="0">
                  <a:pos x="T2" y="T3"/>
                </a:cxn>
                <a:cxn ang="0">
                  <a:pos x="T4" y="T5"/>
                </a:cxn>
                <a:cxn ang="0">
                  <a:pos x="T6" y="T7"/>
                </a:cxn>
                <a:cxn ang="0">
                  <a:pos x="T8" y="T9"/>
                </a:cxn>
                <a:cxn ang="0">
                  <a:pos x="T10" y="T11"/>
                </a:cxn>
              </a:cxnLst>
              <a:rect l="0" t="0" r="r" b="b"/>
              <a:pathLst>
                <a:path w="19" h="130">
                  <a:moveTo>
                    <a:pt x="19" y="130"/>
                  </a:moveTo>
                  <a:cubicBezTo>
                    <a:pt x="0" y="130"/>
                    <a:pt x="0" y="130"/>
                    <a:pt x="0" y="130"/>
                  </a:cubicBezTo>
                  <a:cubicBezTo>
                    <a:pt x="0" y="0"/>
                    <a:pt x="0" y="0"/>
                    <a:pt x="0" y="0"/>
                  </a:cubicBezTo>
                  <a:cubicBezTo>
                    <a:pt x="4" y="0"/>
                    <a:pt x="4" y="0"/>
                    <a:pt x="4" y="0"/>
                  </a:cubicBezTo>
                  <a:cubicBezTo>
                    <a:pt x="13" y="0"/>
                    <a:pt x="19" y="6"/>
                    <a:pt x="19" y="15"/>
                  </a:cubicBezTo>
                  <a:lnTo>
                    <a:pt x="19"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3">
              <a:extLst>
                <a:ext uri="{FF2B5EF4-FFF2-40B4-BE49-F238E27FC236}">
                  <a16:creationId xmlns:a16="http://schemas.microsoft.com/office/drawing/2014/main" id="{48547EB6-79F6-9577-1282-2B9C3378A35F}"/>
                </a:ext>
              </a:extLst>
            </p:cNvPr>
            <p:cNvSpPr>
              <a:spLocks noChangeArrowheads="1"/>
            </p:cNvSpPr>
            <p:nvPr/>
          </p:nvSpPr>
          <p:spPr bwMode="auto">
            <a:xfrm>
              <a:off x="9618663" y="6178550"/>
              <a:ext cx="28575" cy="287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4">
              <a:extLst>
                <a:ext uri="{FF2B5EF4-FFF2-40B4-BE49-F238E27FC236}">
                  <a16:creationId xmlns:a16="http://schemas.microsoft.com/office/drawing/2014/main" id="{A3E3F431-B44F-4094-3D62-C8139BA87CD4}"/>
                </a:ext>
              </a:extLst>
            </p:cNvPr>
            <p:cNvSpPr>
              <a:spLocks noChangeArrowheads="1"/>
            </p:cNvSpPr>
            <p:nvPr/>
          </p:nvSpPr>
          <p:spPr bwMode="auto">
            <a:xfrm>
              <a:off x="9374188" y="6178550"/>
              <a:ext cx="26987" cy="287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5">
              <a:extLst>
                <a:ext uri="{FF2B5EF4-FFF2-40B4-BE49-F238E27FC236}">
                  <a16:creationId xmlns:a16="http://schemas.microsoft.com/office/drawing/2014/main" id="{EC49E666-9D64-EA09-4086-DC3E0157D72A}"/>
                </a:ext>
              </a:extLst>
            </p:cNvPr>
            <p:cNvSpPr>
              <a:spLocks/>
            </p:cNvSpPr>
            <p:nvPr/>
          </p:nvSpPr>
          <p:spPr bwMode="auto">
            <a:xfrm>
              <a:off x="9386888" y="6151563"/>
              <a:ext cx="311150" cy="53975"/>
            </a:xfrm>
            <a:custGeom>
              <a:avLst/>
              <a:gdLst>
                <a:gd name="T0" fmla="*/ 105 w 105"/>
                <a:gd name="T1" fmla="*/ 18 h 18"/>
                <a:gd name="T2" fmla="*/ 0 w 105"/>
                <a:gd name="T3" fmla="*/ 18 h 18"/>
                <a:gd name="T4" fmla="*/ 0 w 105"/>
                <a:gd name="T5" fmla="*/ 0 h 18"/>
                <a:gd name="T6" fmla="*/ 90 w 105"/>
                <a:gd name="T7" fmla="*/ 0 h 18"/>
                <a:gd name="T8" fmla="*/ 105 w 105"/>
                <a:gd name="T9" fmla="*/ 15 h 18"/>
                <a:gd name="T10" fmla="*/ 105 w 105"/>
                <a:gd name="T11" fmla="*/ 18 h 18"/>
              </a:gdLst>
              <a:ahLst/>
              <a:cxnLst>
                <a:cxn ang="0">
                  <a:pos x="T0" y="T1"/>
                </a:cxn>
                <a:cxn ang="0">
                  <a:pos x="T2" y="T3"/>
                </a:cxn>
                <a:cxn ang="0">
                  <a:pos x="T4" y="T5"/>
                </a:cxn>
                <a:cxn ang="0">
                  <a:pos x="T6" y="T7"/>
                </a:cxn>
                <a:cxn ang="0">
                  <a:pos x="T8" y="T9"/>
                </a:cxn>
                <a:cxn ang="0">
                  <a:pos x="T10" y="T11"/>
                </a:cxn>
              </a:cxnLst>
              <a:rect l="0" t="0" r="r" b="b"/>
              <a:pathLst>
                <a:path w="105" h="18">
                  <a:moveTo>
                    <a:pt x="105" y="18"/>
                  </a:moveTo>
                  <a:cubicBezTo>
                    <a:pt x="0" y="18"/>
                    <a:pt x="0" y="18"/>
                    <a:pt x="0" y="18"/>
                  </a:cubicBezTo>
                  <a:cubicBezTo>
                    <a:pt x="0" y="0"/>
                    <a:pt x="0" y="0"/>
                    <a:pt x="0" y="0"/>
                  </a:cubicBezTo>
                  <a:cubicBezTo>
                    <a:pt x="90" y="0"/>
                    <a:pt x="90" y="0"/>
                    <a:pt x="90" y="0"/>
                  </a:cubicBezTo>
                  <a:cubicBezTo>
                    <a:pt x="98" y="0"/>
                    <a:pt x="105" y="6"/>
                    <a:pt x="105" y="15"/>
                  </a:cubicBezTo>
                  <a:lnTo>
                    <a:pt x="10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6">
              <a:extLst>
                <a:ext uri="{FF2B5EF4-FFF2-40B4-BE49-F238E27FC236}">
                  <a16:creationId xmlns:a16="http://schemas.microsoft.com/office/drawing/2014/main" id="{BB0AB694-6531-F562-5534-491729936EC9}"/>
                </a:ext>
              </a:extLst>
            </p:cNvPr>
            <p:cNvSpPr>
              <a:spLocks/>
            </p:cNvSpPr>
            <p:nvPr/>
          </p:nvSpPr>
          <p:spPr bwMode="auto">
            <a:xfrm>
              <a:off x="11152188" y="5808663"/>
              <a:ext cx="58737" cy="388938"/>
            </a:xfrm>
            <a:custGeom>
              <a:avLst/>
              <a:gdLst>
                <a:gd name="T0" fmla="*/ 0 w 20"/>
                <a:gd name="T1" fmla="*/ 130 h 130"/>
                <a:gd name="T2" fmla="*/ 20 w 20"/>
                <a:gd name="T3" fmla="*/ 130 h 130"/>
                <a:gd name="T4" fmla="*/ 20 w 20"/>
                <a:gd name="T5" fmla="*/ 0 h 130"/>
                <a:gd name="T6" fmla="*/ 15 w 20"/>
                <a:gd name="T7" fmla="*/ 0 h 130"/>
                <a:gd name="T8" fmla="*/ 0 w 20"/>
                <a:gd name="T9" fmla="*/ 15 h 130"/>
                <a:gd name="T10" fmla="*/ 0 w 20"/>
                <a:gd name="T11" fmla="*/ 130 h 130"/>
              </a:gdLst>
              <a:ahLst/>
              <a:cxnLst>
                <a:cxn ang="0">
                  <a:pos x="T0" y="T1"/>
                </a:cxn>
                <a:cxn ang="0">
                  <a:pos x="T2" y="T3"/>
                </a:cxn>
                <a:cxn ang="0">
                  <a:pos x="T4" y="T5"/>
                </a:cxn>
                <a:cxn ang="0">
                  <a:pos x="T6" y="T7"/>
                </a:cxn>
                <a:cxn ang="0">
                  <a:pos x="T8" y="T9"/>
                </a:cxn>
                <a:cxn ang="0">
                  <a:pos x="T10" y="T11"/>
                </a:cxn>
              </a:cxnLst>
              <a:rect l="0" t="0" r="r" b="b"/>
              <a:pathLst>
                <a:path w="20" h="130">
                  <a:moveTo>
                    <a:pt x="0" y="130"/>
                  </a:moveTo>
                  <a:cubicBezTo>
                    <a:pt x="20" y="130"/>
                    <a:pt x="20" y="130"/>
                    <a:pt x="20" y="130"/>
                  </a:cubicBezTo>
                  <a:cubicBezTo>
                    <a:pt x="20" y="0"/>
                    <a:pt x="20" y="0"/>
                    <a:pt x="20" y="0"/>
                  </a:cubicBezTo>
                  <a:cubicBezTo>
                    <a:pt x="15" y="0"/>
                    <a:pt x="15" y="0"/>
                    <a:pt x="15" y="0"/>
                  </a:cubicBezTo>
                  <a:cubicBezTo>
                    <a:pt x="7" y="0"/>
                    <a:pt x="0" y="6"/>
                    <a:pt x="0" y="15"/>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7">
              <a:extLst>
                <a:ext uri="{FF2B5EF4-FFF2-40B4-BE49-F238E27FC236}">
                  <a16:creationId xmlns:a16="http://schemas.microsoft.com/office/drawing/2014/main" id="{B280C5E1-D0B4-00F8-8CD2-F1279BBC15D0}"/>
                </a:ext>
              </a:extLst>
            </p:cNvPr>
            <p:cNvSpPr>
              <a:spLocks noChangeArrowheads="1"/>
            </p:cNvSpPr>
            <p:nvPr/>
          </p:nvSpPr>
          <p:spPr bwMode="auto">
            <a:xfrm>
              <a:off x="10937875" y="6178550"/>
              <a:ext cx="30162" cy="287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8">
              <a:extLst>
                <a:ext uri="{FF2B5EF4-FFF2-40B4-BE49-F238E27FC236}">
                  <a16:creationId xmlns:a16="http://schemas.microsoft.com/office/drawing/2014/main" id="{721A4EE2-B56E-FC79-6AF5-5624638C3ACD}"/>
                </a:ext>
              </a:extLst>
            </p:cNvPr>
            <p:cNvSpPr>
              <a:spLocks noChangeArrowheads="1"/>
            </p:cNvSpPr>
            <p:nvPr/>
          </p:nvSpPr>
          <p:spPr bwMode="auto">
            <a:xfrm>
              <a:off x="11180763" y="6178550"/>
              <a:ext cx="30162" cy="287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9">
              <a:extLst>
                <a:ext uri="{FF2B5EF4-FFF2-40B4-BE49-F238E27FC236}">
                  <a16:creationId xmlns:a16="http://schemas.microsoft.com/office/drawing/2014/main" id="{08738F38-EA76-BE2F-C4E4-A3D9BB22F1F2}"/>
                </a:ext>
              </a:extLst>
            </p:cNvPr>
            <p:cNvSpPr>
              <a:spLocks/>
            </p:cNvSpPr>
            <p:nvPr/>
          </p:nvSpPr>
          <p:spPr bwMode="auto">
            <a:xfrm>
              <a:off x="10887075" y="6151563"/>
              <a:ext cx="309562" cy="53975"/>
            </a:xfrm>
            <a:custGeom>
              <a:avLst/>
              <a:gdLst>
                <a:gd name="T0" fmla="*/ 0 w 104"/>
                <a:gd name="T1" fmla="*/ 18 h 18"/>
                <a:gd name="T2" fmla="*/ 104 w 104"/>
                <a:gd name="T3" fmla="*/ 18 h 18"/>
                <a:gd name="T4" fmla="*/ 104 w 104"/>
                <a:gd name="T5" fmla="*/ 0 h 18"/>
                <a:gd name="T6" fmla="*/ 15 w 104"/>
                <a:gd name="T7" fmla="*/ 0 h 18"/>
                <a:gd name="T8" fmla="*/ 0 w 104"/>
                <a:gd name="T9" fmla="*/ 15 h 18"/>
                <a:gd name="T10" fmla="*/ 0 w 104"/>
                <a:gd name="T11" fmla="*/ 18 h 18"/>
              </a:gdLst>
              <a:ahLst/>
              <a:cxnLst>
                <a:cxn ang="0">
                  <a:pos x="T0" y="T1"/>
                </a:cxn>
                <a:cxn ang="0">
                  <a:pos x="T2" y="T3"/>
                </a:cxn>
                <a:cxn ang="0">
                  <a:pos x="T4" y="T5"/>
                </a:cxn>
                <a:cxn ang="0">
                  <a:pos x="T6" y="T7"/>
                </a:cxn>
                <a:cxn ang="0">
                  <a:pos x="T8" y="T9"/>
                </a:cxn>
                <a:cxn ang="0">
                  <a:pos x="T10" y="T11"/>
                </a:cxn>
              </a:cxnLst>
              <a:rect l="0" t="0" r="r" b="b"/>
              <a:pathLst>
                <a:path w="104" h="18">
                  <a:moveTo>
                    <a:pt x="0" y="18"/>
                  </a:moveTo>
                  <a:cubicBezTo>
                    <a:pt x="104" y="18"/>
                    <a:pt x="104" y="18"/>
                    <a:pt x="104" y="18"/>
                  </a:cubicBezTo>
                  <a:cubicBezTo>
                    <a:pt x="104" y="0"/>
                    <a:pt x="104" y="0"/>
                    <a:pt x="104" y="0"/>
                  </a:cubicBezTo>
                  <a:cubicBezTo>
                    <a:pt x="15" y="0"/>
                    <a:pt x="15" y="0"/>
                    <a:pt x="15" y="0"/>
                  </a:cubicBezTo>
                  <a:cubicBezTo>
                    <a:pt x="6" y="0"/>
                    <a:pt x="0" y="6"/>
                    <a:pt x="0" y="15"/>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30">
              <a:extLst>
                <a:ext uri="{FF2B5EF4-FFF2-40B4-BE49-F238E27FC236}">
                  <a16:creationId xmlns:a16="http://schemas.microsoft.com/office/drawing/2014/main" id="{F15EBBC2-D4E7-3190-325E-EA852F9FC111}"/>
                </a:ext>
              </a:extLst>
            </p:cNvPr>
            <p:cNvSpPr>
              <a:spLocks noChangeArrowheads="1"/>
            </p:cNvSpPr>
            <p:nvPr/>
          </p:nvSpPr>
          <p:spPr bwMode="auto">
            <a:xfrm>
              <a:off x="9690100" y="5856288"/>
              <a:ext cx="1203325"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1">
              <a:extLst>
                <a:ext uri="{FF2B5EF4-FFF2-40B4-BE49-F238E27FC236}">
                  <a16:creationId xmlns:a16="http://schemas.microsoft.com/office/drawing/2014/main" id="{DE8C9653-3719-3B0F-FF7B-BF367B09F693}"/>
                </a:ext>
              </a:extLst>
            </p:cNvPr>
            <p:cNvSpPr>
              <a:spLocks noChangeArrowheads="1"/>
            </p:cNvSpPr>
            <p:nvPr/>
          </p:nvSpPr>
          <p:spPr bwMode="auto">
            <a:xfrm>
              <a:off x="9942513" y="5907088"/>
              <a:ext cx="74612" cy="55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32">
              <a:extLst>
                <a:ext uri="{FF2B5EF4-FFF2-40B4-BE49-F238E27FC236}">
                  <a16:creationId xmlns:a16="http://schemas.microsoft.com/office/drawing/2014/main" id="{3F65380F-9DA7-F57A-5FDB-BF6085F775EA}"/>
                </a:ext>
              </a:extLst>
            </p:cNvPr>
            <p:cNvSpPr>
              <a:spLocks noChangeArrowheads="1"/>
            </p:cNvSpPr>
            <p:nvPr/>
          </p:nvSpPr>
          <p:spPr bwMode="auto">
            <a:xfrm>
              <a:off x="10569575" y="5907088"/>
              <a:ext cx="74612" cy="55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33">
              <a:extLst>
                <a:ext uri="{FF2B5EF4-FFF2-40B4-BE49-F238E27FC236}">
                  <a16:creationId xmlns:a16="http://schemas.microsoft.com/office/drawing/2014/main" id="{3E7ED359-84D5-70C3-3F37-12C96A4E52B5}"/>
                </a:ext>
              </a:extLst>
            </p:cNvPr>
            <p:cNvSpPr>
              <a:spLocks/>
            </p:cNvSpPr>
            <p:nvPr/>
          </p:nvSpPr>
          <p:spPr bwMode="auto">
            <a:xfrm>
              <a:off x="9837738" y="5741988"/>
              <a:ext cx="225425" cy="93663"/>
            </a:xfrm>
            <a:custGeom>
              <a:avLst/>
              <a:gdLst>
                <a:gd name="T0" fmla="*/ 76 w 76"/>
                <a:gd name="T1" fmla="*/ 0 h 31"/>
                <a:gd name="T2" fmla="*/ 38 w 76"/>
                <a:gd name="T3" fmla="*/ 31 h 31"/>
                <a:gd name="T4" fmla="*/ 0 w 76"/>
                <a:gd name="T5" fmla="*/ 0 h 31"/>
              </a:gdLst>
              <a:ahLst/>
              <a:cxnLst>
                <a:cxn ang="0">
                  <a:pos x="T0" y="T1"/>
                </a:cxn>
                <a:cxn ang="0">
                  <a:pos x="T2" y="T3"/>
                </a:cxn>
                <a:cxn ang="0">
                  <a:pos x="T4" y="T5"/>
                </a:cxn>
              </a:cxnLst>
              <a:rect l="0" t="0" r="r" b="b"/>
              <a:pathLst>
                <a:path w="76" h="31">
                  <a:moveTo>
                    <a:pt x="76" y="0"/>
                  </a:moveTo>
                  <a:cubicBezTo>
                    <a:pt x="76" y="17"/>
                    <a:pt x="59" y="31"/>
                    <a:pt x="38" y="31"/>
                  </a:cubicBezTo>
                  <a:cubicBezTo>
                    <a:pt x="17" y="31"/>
                    <a:pt x="0" y="17"/>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34">
              <a:extLst>
                <a:ext uri="{FF2B5EF4-FFF2-40B4-BE49-F238E27FC236}">
                  <a16:creationId xmlns:a16="http://schemas.microsoft.com/office/drawing/2014/main" id="{A0A31E57-6092-B639-9AFE-02E755CF309F}"/>
                </a:ext>
              </a:extLst>
            </p:cNvPr>
            <p:cNvSpPr>
              <a:spLocks/>
            </p:cNvSpPr>
            <p:nvPr/>
          </p:nvSpPr>
          <p:spPr bwMode="auto">
            <a:xfrm>
              <a:off x="10521950" y="5741988"/>
              <a:ext cx="225425" cy="93663"/>
            </a:xfrm>
            <a:custGeom>
              <a:avLst/>
              <a:gdLst>
                <a:gd name="T0" fmla="*/ 76 w 76"/>
                <a:gd name="T1" fmla="*/ 0 h 31"/>
                <a:gd name="T2" fmla="*/ 38 w 76"/>
                <a:gd name="T3" fmla="*/ 31 h 31"/>
                <a:gd name="T4" fmla="*/ 0 w 76"/>
                <a:gd name="T5" fmla="*/ 0 h 31"/>
              </a:gdLst>
              <a:ahLst/>
              <a:cxnLst>
                <a:cxn ang="0">
                  <a:pos x="T0" y="T1"/>
                </a:cxn>
                <a:cxn ang="0">
                  <a:pos x="T2" y="T3"/>
                </a:cxn>
                <a:cxn ang="0">
                  <a:pos x="T4" y="T5"/>
                </a:cxn>
              </a:cxnLst>
              <a:rect l="0" t="0" r="r" b="b"/>
              <a:pathLst>
                <a:path w="76" h="31">
                  <a:moveTo>
                    <a:pt x="76" y="0"/>
                  </a:moveTo>
                  <a:cubicBezTo>
                    <a:pt x="76" y="17"/>
                    <a:pt x="59" y="31"/>
                    <a:pt x="38" y="31"/>
                  </a:cubicBezTo>
                  <a:cubicBezTo>
                    <a:pt x="17" y="31"/>
                    <a:pt x="0" y="17"/>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5">
              <a:extLst>
                <a:ext uri="{FF2B5EF4-FFF2-40B4-BE49-F238E27FC236}">
                  <a16:creationId xmlns:a16="http://schemas.microsoft.com/office/drawing/2014/main" id="{5981CFB3-0241-DAD0-7E6D-0A6F37B96742}"/>
                </a:ext>
              </a:extLst>
            </p:cNvPr>
            <p:cNvSpPr>
              <a:spLocks/>
            </p:cNvSpPr>
            <p:nvPr/>
          </p:nvSpPr>
          <p:spPr bwMode="auto">
            <a:xfrm>
              <a:off x="10236200" y="5614988"/>
              <a:ext cx="112712" cy="220663"/>
            </a:xfrm>
            <a:custGeom>
              <a:avLst/>
              <a:gdLst>
                <a:gd name="T0" fmla="*/ 31 w 38"/>
                <a:gd name="T1" fmla="*/ 74 h 74"/>
                <a:gd name="T2" fmla="*/ 7 w 38"/>
                <a:gd name="T3" fmla="*/ 74 h 74"/>
                <a:gd name="T4" fmla="*/ 0 w 38"/>
                <a:gd name="T5" fmla="*/ 66 h 74"/>
                <a:gd name="T6" fmla="*/ 0 w 38"/>
                <a:gd name="T7" fmla="*/ 20 h 74"/>
                <a:gd name="T8" fmla="*/ 19 w 38"/>
                <a:gd name="T9" fmla="*/ 0 h 74"/>
                <a:gd name="T10" fmla="*/ 19 w 38"/>
                <a:gd name="T11" fmla="*/ 0 h 74"/>
                <a:gd name="T12" fmla="*/ 38 w 38"/>
                <a:gd name="T13" fmla="*/ 20 h 74"/>
                <a:gd name="T14" fmla="*/ 38 w 38"/>
                <a:gd name="T15" fmla="*/ 66 h 74"/>
                <a:gd name="T16" fmla="*/ 31 w 38"/>
                <a:gd name="T1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4">
                  <a:moveTo>
                    <a:pt x="31" y="74"/>
                  </a:moveTo>
                  <a:cubicBezTo>
                    <a:pt x="7" y="74"/>
                    <a:pt x="7" y="74"/>
                    <a:pt x="7" y="74"/>
                  </a:cubicBezTo>
                  <a:cubicBezTo>
                    <a:pt x="3" y="74"/>
                    <a:pt x="0" y="70"/>
                    <a:pt x="0" y="66"/>
                  </a:cubicBezTo>
                  <a:cubicBezTo>
                    <a:pt x="0" y="20"/>
                    <a:pt x="0" y="20"/>
                    <a:pt x="0" y="20"/>
                  </a:cubicBezTo>
                  <a:cubicBezTo>
                    <a:pt x="0" y="9"/>
                    <a:pt x="8" y="0"/>
                    <a:pt x="19" y="0"/>
                  </a:cubicBezTo>
                  <a:cubicBezTo>
                    <a:pt x="19" y="0"/>
                    <a:pt x="19" y="0"/>
                    <a:pt x="19" y="0"/>
                  </a:cubicBezTo>
                  <a:cubicBezTo>
                    <a:pt x="29" y="0"/>
                    <a:pt x="38" y="9"/>
                    <a:pt x="38" y="20"/>
                  </a:cubicBezTo>
                  <a:cubicBezTo>
                    <a:pt x="38" y="66"/>
                    <a:pt x="38" y="66"/>
                    <a:pt x="38" y="66"/>
                  </a:cubicBezTo>
                  <a:cubicBezTo>
                    <a:pt x="38" y="70"/>
                    <a:pt x="35" y="74"/>
                    <a:pt x="31"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36">
              <a:extLst>
                <a:ext uri="{FF2B5EF4-FFF2-40B4-BE49-F238E27FC236}">
                  <a16:creationId xmlns:a16="http://schemas.microsoft.com/office/drawing/2014/main" id="{566FEFAC-BD7C-A899-FE12-115B28487366}"/>
                </a:ext>
              </a:extLst>
            </p:cNvPr>
            <p:cNvSpPr>
              <a:spLocks/>
            </p:cNvSpPr>
            <p:nvPr/>
          </p:nvSpPr>
          <p:spPr bwMode="auto">
            <a:xfrm>
              <a:off x="10272713" y="5521325"/>
              <a:ext cx="41275" cy="239713"/>
            </a:xfrm>
            <a:custGeom>
              <a:avLst/>
              <a:gdLst>
                <a:gd name="T0" fmla="*/ 7 w 14"/>
                <a:gd name="T1" fmla="*/ 0 h 80"/>
                <a:gd name="T2" fmla="*/ 7 w 14"/>
                <a:gd name="T3" fmla="*/ 0 h 80"/>
                <a:gd name="T4" fmla="*/ 0 w 14"/>
                <a:gd name="T5" fmla="*/ 7 h 80"/>
                <a:gd name="T6" fmla="*/ 0 w 14"/>
                <a:gd name="T7" fmla="*/ 73 h 80"/>
                <a:gd name="T8" fmla="*/ 7 w 14"/>
                <a:gd name="T9" fmla="*/ 80 h 80"/>
                <a:gd name="T10" fmla="*/ 7 w 14"/>
                <a:gd name="T11" fmla="*/ 80 h 80"/>
                <a:gd name="T12" fmla="*/ 14 w 14"/>
                <a:gd name="T13" fmla="*/ 73 h 80"/>
                <a:gd name="T14" fmla="*/ 14 w 14"/>
                <a:gd name="T15" fmla="*/ 7 h 80"/>
                <a:gd name="T16" fmla="*/ 7 w 14"/>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0">
                  <a:moveTo>
                    <a:pt x="7" y="0"/>
                  </a:moveTo>
                  <a:cubicBezTo>
                    <a:pt x="7" y="0"/>
                    <a:pt x="7" y="0"/>
                    <a:pt x="7" y="0"/>
                  </a:cubicBezTo>
                  <a:cubicBezTo>
                    <a:pt x="3" y="0"/>
                    <a:pt x="0" y="3"/>
                    <a:pt x="0" y="7"/>
                  </a:cubicBezTo>
                  <a:cubicBezTo>
                    <a:pt x="0" y="73"/>
                    <a:pt x="0" y="73"/>
                    <a:pt x="0" y="73"/>
                  </a:cubicBezTo>
                  <a:cubicBezTo>
                    <a:pt x="0" y="77"/>
                    <a:pt x="3" y="80"/>
                    <a:pt x="7" y="80"/>
                  </a:cubicBezTo>
                  <a:cubicBezTo>
                    <a:pt x="7" y="80"/>
                    <a:pt x="7" y="80"/>
                    <a:pt x="7" y="80"/>
                  </a:cubicBezTo>
                  <a:cubicBezTo>
                    <a:pt x="11" y="80"/>
                    <a:pt x="14" y="77"/>
                    <a:pt x="14" y="73"/>
                  </a:cubicBezTo>
                  <a:cubicBezTo>
                    <a:pt x="14" y="7"/>
                    <a:pt x="14" y="7"/>
                    <a:pt x="14" y="7"/>
                  </a:cubicBezTo>
                  <a:cubicBezTo>
                    <a:pt x="14" y="3"/>
                    <a:pt x="11"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F9DF7091-0148-1F79-CA49-B4856C514946}"/>
              </a:ext>
            </a:extLst>
          </p:cNvPr>
          <p:cNvGrpSpPr/>
          <p:nvPr/>
        </p:nvGrpSpPr>
        <p:grpSpPr>
          <a:xfrm>
            <a:off x="6491974" y="4277454"/>
            <a:ext cx="2415552" cy="1297789"/>
            <a:chOff x="12307888" y="5043488"/>
            <a:chExt cx="2854326" cy="1533526"/>
          </a:xfrm>
          <a:solidFill>
            <a:schemeClr val="bg2"/>
          </a:solidFill>
        </p:grpSpPr>
        <p:sp>
          <p:nvSpPr>
            <p:cNvPr id="37" name="Freeform 70">
              <a:extLst>
                <a:ext uri="{FF2B5EF4-FFF2-40B4-BE49-F238E27FC236}">
                  <a16:creationId xmlns:a16="http://schemas.microsoft.com/office/drawing/2014/main" id="{2B7DF276-95BE-4329-66E1-244C5562B8A4}"/>
                </a:ext>
              </a:extLst>
            </p:cNvPr>
            <p:cNvSpPr>
              <a:spLocks noEditPoints="1"/>
            </p:cNvSpPr>
            <p:nvPr/>
          </p:nvSpPr>
          <p:spPr bwMode="auto">
            <a:xfrm>
              <a:off x="14341476" y="5043488"/>
              <a:ext cx="820738" cy="517525"/>
            </a:xfrm>
            <a:custGeom>
              <a:avLst/>
              <a:gdLst>
                <a:gd name="T0" fmla="*/ 517 w 517"/>
                <a:gd name="T1" fmla="*/ 326 h 326"/>
                <a:gd name="T2" fmla="*/ 0 w 517"/>
                <a:gd name="T3" fmla="*/ 326 h 326"/>
                <a:gd name="T4" fmla="*/ 0 w 517"/>
                <a:gd name="T5" fmla="*/ 0 h 326"/>
                <a:gd name="T6" fmla="*/ 517 w 517"/>
                <a:gd name="T7" fmla="*/ 0 h 326"/>
                <a:gd name="T8" fmla="*/ 517 w 517"/>
                <a:gd name="T9" fmla="*/ 326 h 326"/>
                <a:gd name="T10" fmla="*/ 31 w 517"/>
                <a:gd name="T11" fmla="*/ 297 h 326"/>
                <a:gd name="T12" fmla="*/ 486 w 517"/>
                <a:gd name="T13" fmla="*/ 297 h 326"/>
                <a:gd name="T14" fmla="*/ 486 w 517"/>
                <a:gd name="T15" fmla="*/ 28 h 326"/>
                <a:gd name="T16" fmla="*/ 31 w 517"/>
                <a:gd name="T17" fmla="*/ 28 h 326"/>
                <a:gd name="T18" fmla="*/ 31 w 517"/>
                <a:gd name="T19" fmla="*/ 29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 h="326">
                  <a:moveTo>
                    <a:pt x="517" y="326"/>
                  </a:moveTo>
                  <a:lnTo>
                    <a:pt x="0" y="326"/>
                  </a:lnTo>
                  <a:lnTo>
                    <a:pt x="0" y="0"/>
                  </a:lnTo>
                  <a:lnTo>
                    <a:pt x="517" y="0"/>
                  </a:lnTo>
                  <a:lnTo>
                    <a:pt x="517" y="326"/>
                  </a:lnTo>
                  <a:close/>
                  <a:moveTo>
                    <a:pt x="31" y="297"/>
                  </a:moveTo>
                  <a:lnTo>
                    <a:pt x="486" y="297"/>
                  </a:lnTo>
                  <a:lnTo>
                    <a:pt x="486" y="28"/>
                  </a:lnTo>
                  <a:lnTo>
                    <a:pt x="31" y="28"/>
                  </a:lnTo>
                  <a:lnTo>
                    <a:pt x="31" y="2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71">
              <a:extLst>
                <a:ext uri="{FF2B5EF4-FFF2-40B4-BE49-F238E27FC236}">
                  <a16:creationId xmlns:a16="http://schemas.microsoft.com/office/drawing/2014/main" id="{53D494F9-B4F5-0F5E-3067-B8D28E778FDB}"/>
                </a:ext>
              </a:extLst>
            </p:cNvPr>
            <p:cNvSpPr>
              <a:spLocks noEditPoints="1"/>
            </p:cNvSpPr>
            <p:nvPr/>
          </p:nvSpPr>
          <p:spPr bwMode="auto">
            <a:xfrm>
              <a:off x="14341476" y="5514976"/>
              <a:ext cx="820738" cy="519113"/>
            </a:xfrm>
            <a:custGeom>
              <a:avLst/>
              <a:gdLst>
                <a:gd name="T0" fmla="*/ 517 w 517"/>
                <a:gd name="T1" fmla="*/ 327 h 327"/>
                <a:gd name="T2" fmla="*/ 0 w 517"/>
                <a:gd name="T3" fmla="*/ 327 h 327"/>
                <a:gd name="T4" fmla="*/ 0 w 517"/>
                <a:gd name="T5" fmla="*/ 0 h 327"/>
                <a:gd name="T6" fmla="*/ 517 w 517"/>
                <a:gd name="T7" fmla="*/ 0 h 327"/>
                <a:gd name="T8" fmla="*/ 517 w 517"/>
                <a:gd name="T9" fmla="*/ 327 h 327"/>
                <a:gd name="T10" fmla="*/ 31 w 517"/>
                <a:gd name="T11" fmla="*/ 296 h 327"/>
                <a:gd name="T12" fmla="*/ 486 w 517"/>
                <a:gd name="T13" fmla="*/ 296 h 327"/>
                <a:gd name="T14" fmla="*/ 486 w 517"/>
                <a:gd name="T15" fmla="*/ 29 h 327"/>
                <a:gd name="T16" fmla="*/ 31 w 517"/>
                <a:gd name="T17" fmla="*/ 29 h 327"/>
                <a:gd name="T18" fmla="*/ 31 w 517"/>
                <a:gd name="T19" fmla="*/ 29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 h="327">
                  <a:moveTo>
                    <a:pt x="517" y="327"/>
                  </a:moveTo>
                  <a:lnTo>
                    <a:pt x="0" y="327"/>
                  </a:lnTo>
                  <a:lnTo>
                    <a:pt x="0" y="0"/>
                  </a:lnTo>
                  <a:lnTo>
                    <a:pt x="517" y="0"/>
                  </a:lnTo>
                  <a:lnTo>
                    <a:pt x="517" y="327"/>
                  </a:lnTo>
                  <a:close/>
                  <a:moveTo>
                    <a:pt x="31" y="296"/>
                  </a:moveTo>
                  <a:lnTo>
                    <a:pt x="486" y="296"/>
                  </a:lnTo>
                  <a:lnTo>
                    <a:pt x="486" y="29"/>
                  </a:lnTo>
                  <a:lnTo>
                    <a:pt x="31" y="29"/>
                  </a:lnTo>
                  <a:lnTo>
                    <a:pt x="31"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72">
              <a:extLst>
                <a:ext uri="{FF2B5EF4-FFF2-40B4-BE49-F238E27FC236}">
                  <a16:creationId xmlns:a16="http://schemas.microsoft.com/office/drawing/2014/main" id="{0CDC1E00-C1A3-2B9A-7F26-743552FACCED}"/>
                </a:ext>
              </a:extLst>
            </p:cNvPr>
            <p:cNvSpPr>
              <a:spLocks noEditPoints="1"/>
            </p:cNvSpPr>
            <p:nvPr/>
          </p:nvSpPr>
          <p:spPr bwMode="auto">
            <a:xfrm>
              <a:off x="14341476" y="5984876"/>
              <a:ext cx="820738" cy="520700"/>
            </a:xfrm>
            <a:custGeom>
              <a:avLst/>
              <a:gdLst>
                <a:gd name="T0" fmla="*/ 517 w 517"/>
                <a:gd name="T1" fmla="*/ 328 h 328"/>
                <a:gd name="T2" fmla="*/ 0 w 517"/>
                <a:gd name="T3" fmla="*/ 328 h 328"/>
                <a:gd name="T4" fmla="*/ 0 w 517"/>
                <a:gd name="T5" fmla="*/ 0 h 328"/>
                <a:gd name="T6" fmla="*/ 517 w 517"/>
                <a:gd name="T7" fmla="*/ 0 h 328"/>
                <a:gd name="T8" fmla="*/ 517 w 517"/>
                <a:gd name="T9" fmla="*/ 328 h 328"/>
                <a:gd name="T10" fmla="*/ 31 w 517"/>
                <a:gd name="T11" fmla="*/ 297 h 328"/>
                <a:gd name="T12" fmla="*/ 486 w 517"/>
                <a:gd name="T13" fmla="*/ 297 h 328"/>
                <a:gd name="T14" fmla="*/ 486 w 517"/>
                <a:gd name="T15" fmla="*/ 31 h 328"/>
                <a:gd name="T16" fmla="*/ 31 w 517"/>
                <a:gd name="T17" fmla="*/ 31 h 328"/>
                <a:gd name="T18" fmla="*/ 31 w 517"/>
                <a:gd name="T19" fmla="*/ 29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 h="328">
                  <a:moveTo>
                    <a:pt x="517" y="328"/>
                  </a:moveTo>
                  <a:lnTo>
                    <a:pt x="0" y="328"/>
                  </a:lnTo>
                  <a:lnTo>
                    <a:pt x="0" y="0"/>
                  </a:lnTo>
                  <a:lnTo>
                    <a:pt x="517" y="0"/>
                  </a:lnTo>
                  <a:lnTo>
                    <a:pt x="517" y="328"/>
                  </a:lnTo>
                  <a:close/>
                  <a:moveTo>
                    <a:pt x="31" y="297"/>
                  </a:moveTo>
                  <a:lnTo>
                    <a:pt x="486" y="297"/>
                  </a:lnTo>
                  <a:lnTo>
                    <a:pt x="486" y="31"/>
                  </a:lnTo>
                  <a:lnTo>
                    <a:pt x="31" y="31"/>
                  </a:lnTo>
                  <a:lnTo>
                    <a:pt x="31" y="2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Rectangle 73">
              <a:extLst>
                <a:ext uri="{FF2B5EF4-FFF2-40B4-BE49-F238E27FC236}">
                  <a16:creationId xmlns:a16="http://schemas.microsoft.com/office/drawing/2014/main" id="{C629879B-829D-01C6-F6FD-E25F4B011B8E}"/>
                </a:ext>
              </a:extLst>
            </p:cNvPr>
            <p:cNvSpPr>
              <a:spLocks noChangeArrowheads="1"/>
            </p:cNvSpPr>
            <p:nvPr/>
          </p:nvSpPr>
          <p:spPr bwMode="auto">
            <a:xfrm>
              <a:off x="14404976" y="6483351"/>
              <a:ext cx="71438"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Rectangle 74">
              <a:extLst>
                <a:ext uri="{FF2B5EF4-FFF2-40B4-BE49-F238E27FC236}">
                  <a16:creationId xmlns:a16="http://schemas.microsoft.com/office/drawing/2014/main" id="{BA8D4165-AC8A-A6DA-B641-4DCC40B9C7B8}"/>
                </a:ext>
              </a:extLst>
            </p:cNvPr>
            <p:cNvSpPr>
              <a:spLocks noChangeArrowheads="1"/>
            </p:cNvSpPr>
            <p:nvPr/>
          </p:nvSpPr>
          <p:spPr bwMode="auto">
            <a:xfrm>
              <a:off x="15027276" y="6483351"/>
              <a:ext cx="71438"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75">
              <a:extLst>
                <a:ext uri="{FF2B5EF4-FFF2-40B4-BE49-F238E27FC236}">
                  <a16:creationId xmlns:a16="http://schemas.microsoft.com/office/drawing/2014/main" id="{31968C51-2948-993E-AF72-DA72E065DAE9}"/>
                </a:ext>
              </a:extLst>
            </p:cNvPr>
            <p:cNvSpPr>
              <a:spLocks noChangeArrowheads="1"/>
            </p:cNvSpPr>
            <p:nvPr/>
          </p:nvSpPr>
          <p:spPr bwMode="auto">
            <a:xfrm>
              <a:off x="14443076" y="5221288"/>
              <a:ext cx="71438" cy="260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Rectangle 76">
              <a:extLst>
                <a:ext uri="{FF2B5EF4-FFF2-40B4-BE49-F238E27FC236}">
                  <a16:creationId xmlns:a16="http://schemas.microsoft.com/office/drawing/2014/main" id="{0A4FC83D-0240-2253-76EC-C7064AAEB1AA}"/>
                </a:ext>
              </a:extLst>
            </p:cNvPr>
            <p:cNvSpPr>
              <a:spLocks noChangeArrowheads="1"/>
            </p:cNvSpPr>
            <p:nvPr/>
          </p:nvSpPr>
          <p:spPr bwMode="auto">
            <a:xfrm>
              <a:off x="14563726" y="5270501"/>
              <a:ext cx="38100" cy="211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77">
              <a:extLst>
                <a:ext uri="{FF2B5EF4-FFF2-40B4-BE49-F238E27FC236}">
                  <a16:creationId xmlns:a16="http://schemas.microsoft.com/office/drawing/2014/main" id="{758467A4-7020-7C61-4BB1-17A94CAFFA5E}"/>
                </a:ext>
              </a:extLst>
            </p:cNvPr>
            <p:cNvSpPr>
              <a:spLocks/>
            </p:cNvSpPr>
            <p:nvPr/>
          </p:nvSpPr>
          <p:spPr bwMode="auto">
            <a:xfrm>
              <a:off x="14616113" y="5186363"/>
              <a:ext cx="106363" cy="295275"/>
            </a:xfrm>
            <a:custGeom>
              <a:avLst/>
              <a:gdLst>
                <a:gd name="T0" fmla="*/ 67 w 67"/>
                <a:gd name="T1" fmla="*/ 181 h 186"/>
                <a:gd name="T2" fmla="*/ 48 w 67"/>
                <a:gd name="T3" fmla="*/ 186 h 186"/>
                <a:gd name="T4" fmla="*/ 0 w 67"/>
                <a:gd name="T5" fmla="*/ 5 h 186"/>
                <a:gd name="T6" fmla="*/ 22 w 67"/>
                <a:gd name="T7" fmla="*/ 0 h 186"/>
                <a:gd name="T8" fmla="*/ 67 w 67"/>
                <a:gd name="T9" fmla="*/ 181 h 186"/>
              </a:gdLst>
              <a:ahLst/>
              <a:cxnLst>
                <a:cxn ang="0">
                  <a:pos x="T0" y="T1"/>
                </a:cxn>
                <a:cxn ang="0">
                  <a:pos x="T2" y="T3"/>
                </a:cxn>
                <a:cxn ang="0">
                  <a:pos x="T4" y="T5"/>
                </a:cxn>
                <a:cxn ang="0">
                  <a:pos x="T6" y="T7"/>
                </a:cxn>
                <a:cxn ang="0">
                  <a:pos x="T8" y="T9"/>
                </a:cxn>
              </a:cxnLst>
              <a:rect l="0" t="0" r="r" b="b"/>
              <a:pathLst>
                <a:path w="67" h="186">
                  <a:moveTo>
                    <a:pt x="67" y="181"/>
                  </a:moveTo>
                  <a:lnTo>
                    <a:pt x="48" y="186"/>
                  </a:lnTo>
                  <a:lnTo>
                    <a:pt x="0" y="5"/>
                  </a:lnTo>
                  <a:lnTo>
                    <a:pt x="22" y="0"/>
                  </a:lnTo>
                  <a:lnTo>
                    <a:pt x="6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Rectangle 78">
              <a:extLst>
                <a:ext uri="{FF2B5EF4-FFF2-40B4-BE49-F238E27FC236}">
                  <a16:creationId xmlns:a16="http://schemas.microsoft.com/office/drawing/2014/main" id="{5CA77E67-A9EE-E542-B83F-625F30A5F236}"/>
                </a:ext>
              </a:extLst>
            </p:cNvPr>
            <p:cNvSpPr>
              <a:spLocks noChangeArrowheads="1"/>
            </p:cNvSpPr>
            <p:nvPr/>
          </p:nvSpPr>
          <p:spPr bwMode="auto">
            <a:xfrm>
              <a:off x="14763751" y="5235576"/>
              <a:ext cx="107950" cy="246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Rectangle 79">
              <a:extLst>
                <a:ext uri="{FF2B5EF4-FFF2-40B4-BE49-F238E27FC236}">
                  <a16:creationId xmlns:a16="http://schemas.microsoft.com/office/drawing/2014/main" id="{A19BB548-4D18-EFC0-62D6-5131BD42D0B1}"/>
                </a:ext>
              </a:extLst>
            </p:cNvPr>
            <p:cNvSpPr>
              <a:spLocks noChangeArrowheads="1"/>
            </p:cNvSpPr>
            <p:nvPr/>
          </p:nvSpPr>
          <p:spPr bwMode="auto">
            <a:xfrm>
              <a:off x="14901863" y="5221288"/>
              <a:ext cx="49213" cy="260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80">
              <a:extLst>
                <a:ext uri="{FF2B5EF4-FFF2-40B4-BE49-F238E27FC236}">
                  <a16:creationId xmlns:a16="http://schemas.microsoft.com/office/drawing/2014/main" id="{357D0003-2C02-2EAC-FBEB-824B239D0941}"/>
                </a:ext>
              </a:extLst>
            </p:cNvPr>
            <p:cNvSpPr>
              <a:spLocks/>
            </p:cNvSpPr>
            <p:nvPr/>
          </p:nvSpPr>
          <p:spPr bwMode="auto">
            <a:xfrm>
              <a:off x="14978063" y="5216526"/>
              <a:ext cx="101600" cy="268288"/>
            </a:xfrm>
            <a:custGeom>
              <a:avLst/>
              <a:gdLst>
                <a:gd name="T0" fmla="*/ 33 w 64"/>
                <a:gd name="T1" fmla="*/ 169 h 169"/>
                <a:gd name="T2" fmla="*/ 0 w 64"/>
                <a:gd name="T3" fmla="*/ 162 h 169"/>
                <a:gd name="T4" fmla="*/ 33 w 64"/>
                <a:gd name="T5" fmla="*/ 0 h 169"/>
                <a:gd name="T6" fmla="*/ 64 w 64"/>
                <a:gd name="T7" fmla="*/ 8 h 169"/>
                <a:gd name="T8" fmla="*/ 33 w 64"/>
                <a:gd name="T9" fmla="*/ 169 h 169"/>
              </a:gdLst>
              <a:ahLst/>
              <a:cxnLst>
                <a:cxn ang="0">
                  <a:pos x="T0" y="T1"/>
                </a:cxn>
                <a:cxn ang="0">
                  <a:pos x="T2" y="T3"/>
                </a:cxn>
                <a:cxn ang="0">
                  <a:pos x="T4" y="T5"/>
                </a:cxn>
                <a:cxn ang="0">
                  <a:pos x="T6" y="T7"/>
                </a:cxn>
                <a:cxn ang="0">
                  <a:pos x="T8" y="T9"/>
                </a:cxn>
              </a:cxnLst>
              <a:rect l="0" t="0" r="r" b="b"/>
              <a:pathLst>
                <a:path w="64" h="169">
                  <a:moveTo>
                    <a:pt x="33" y="169"/>
                  </a:moveTo>
                  <a:lnTo>
                    <a:pt x="0" y="162"/>
                  </a:lnTo>
                  <a:lnTo>
                    <a:pt x="33" y="0"/>
                  </a:lnTo>
                  <a:lnTo>
                    <a:pt x="64" y="8"/>
                  </a:lnTo>
                  <a:lnTo>
                    <a:pt x="33"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81">
              <a:extLst>
                <a:ext uri="{FF2B5EF4-FFF2-40B4-BE49-F238E27FC236}">
                  <a16:creationId xmlns:a16="http://schemas.microsoft.com/office/drawing/2014/main" id="{201CF310-3472-BBEC-F97B-CAD7FCBE7FD1}"/>
                </a:ext>
              </a:extLst>
            </p:cNvPr>
            <p:cNvSpPr>
              <a:spLocks/>
            </p:cNvSpPr>
            <p:nvPr/>
          </p:nvSpPr>
          <p:spPr bwMode="auto">
            <a:xfrm>
              <a:off x="14703426" y="5757863"/>
              <a:ext cx="134938" cy="215900"/>
            </a:xfrm>
            <a:custGeom>
              <a:avLst/>
              <a:gdLst>
                <a:gd name="T0" fmla="*/ 85 w 85"/>
                <a:gd name="T1" fmla="*/ 121 h 136"/>
                <a:gd name="T2" fmla="*/ 47 w 85"/>
                <a:gd name="T3" fmla="*/ 136 h 136"/>
                <a:gd name="T4" fmla="*/ 0 w 85"/>
                <a:gd name="T5" fmla="*/ 14 h 136"/>
                <a:gd name="T6" fmla="*/ 38 w 85"/>
                <a:gd name="T7" fmla="*/ 0 h 136"/>
                <a:gd name="T8" fmla="*/ 85 w 85"/>
                <a:gd name="T9" fmla="*/ 121 h 136"/>
              </a:gdLst>
              <a:ahLst/>
              <a:cxnLst>
                <a:cxn ang="0">
                  <a:pos x="T0" y="T1"/>
                </a:cxn>
                <a:cxn ang="0">
                  <a:pos x="T2" y="T3"/>
                </a:cxn>
                <a:cxn ang="0">
                  <a:pos x="T4" y="T5"/>
                </a:cxn>
                <a:cxn ang="0">
                  <a:pos x="T6" y="T7"/>
                </a:cxn>
                <a:cxn ang="0">
                  <a:pos x="T8" y="T9"/>
                </a:cxn>
              </a:cxnLst>
              <a:rect l="0" t="0" r="r" b="b"/>
              <a:pathLst>
                <a:path w="85" h="136">
                  <a:moveTo>
                    <a:pt x="85" y="121"/>
                  </a:moveTo>
                  <a:lnTo>
                    <a:pt x="47" y="136"/>
                  </a:lnTo>
                  <a:lnTo>
                    <a:pt x="0" y="14"/>
                  </a:lnTo>
                  <a:lnTo>
                    <a:pt x="38" y="0"/>
                  </a:lnTo>
                  <a:lnTo>
                    <a:pt x="85"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Rectangle 82">
              <a:extLst>
                <a:ext uri="{FF2B5EF4-FFF2-40B4-BE49-F238E27FC236}">
                  <a16:creationId xmlns:a16="http://schemas.microsoft.com/office/drawing/2014/main" id="{8A772C96-4B48-024E-8B0A-C26DC2BD35B6}"/>
                </a:ext>
              </a:extLst>
            </p:cNvPr>
            <p:cNvSpPr>
              <a:spLocks noChangeArrowheads="1"/>
            </p:cNvSpPr>
            <p:nvPr/>
          </p:nvSpPr>
          <p:spPr bwMode="auto">
            <a:xfrm>
              <a:off x="14443076" y="5916613"/>
              <a:ext cx="2492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Rectangle 83">
              <a:extLst>
                <a:ext uri="{FF2B5EF4-FFF2-40B4-BE49-F238E27FC236}">
                  <a16:creationId xmlns:a16="http://schemas.microsoft.com/office/drawing/2014/main" id="{07C6A2DE-108B-3A7E-0FB6-BBCBBEAE2A82}"/>
                </a:ext>
              </a:extLst>
            </p:cNvPr>
            <p:cNvSpPr>
              <a:spLocks noChangeArrowheads="1"/>
            </p:cNvSpPr>
            <p:nvPr/>
          </p:nvSpPr>
          <p:spPr bwMode="auto">
            <a:xfrm>
              <a:off x="14428788" y="5848351"/>
              <a:ext cx="252413"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ectangle 84">
              <a:extLst>
                <a:ext uri="{FF2B5EF4-FFF2-40B4-BE49-F238E27FC236}">
                  <a16:creationId xmlns:a16="http://schemas.microsoft.com/office/drawing/2014/main" id="{98A306CB-291A-3E46-2F7D-374B64A03C02}"/>
                </a:ext>
              </a:extLst>
            </p:cNvPr>
            <p:cNvSpPr>
              <a:spLocks noChangeArrowheads="1"/>
            </p:cNvSpPr>
            <p:nvPr/>
          </p:nvSpPr>
          <p:spPr bwMode="auto">
            <a:xfrm>
              <a:off x="14484351" y="5784851"/>
              <a:ext cx="18097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Rectangle 85">
              <a:extLst>
                <a:ext uri="{FF2B5EF4-FFF2-40B4-BE49-F238E27FC236}">
                  <a16:creationId xmlns:a16="http://schemas.microsoft.com/office/drawing/2014/main" id="{5DFFDCBA-5626-4FA9-8745-12A869C92FFA}"/>
                </a:ext>
              </a:extLst>
            </p:cNvPr>
            <p:cNvSpPr>
              <a:spLocks noChangeArrowheads="1"/>
            </p:cNvSpPr>
            <p:nvPr/>
          </p:nvSpPr>
          <p:spPr bwMode="auto">
            <a:xfrm>
              <a:off x="14443076" y="5716588"/>
              <a:ext cx="252413"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Rectangle 86">
              <a:extLst>
                <a:ext uri="{FF2B5EF4-FFF2-40B4-BE49-F238E27FC236}">
                  <a16:creationId xmlns:a16="http://schemas.microsoft.com/office/drawing/2014/main" id="{8648C83B-6D42-5625-50C2-9067297A7023}"/>
                </a:ext>
              </a:extLst>
            </p:cNvPr>
            <p:cNvSpPr>
              <a:spLocks noChangeArrowheads="1"/>
            </p:cNvSpPr>
            <p:nvPr/>
          </p:nvSpPr>
          <p:spPr bwMode="auto">
            <a:xfrm>
              <a:off x="14420851" y="6100763"/>
              <a:ext cx="38100" cy="330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Rectangle 87">
              <a:extLst>
                <a:ext uri="{FF2B5EF4-FFF2-40B4-BE49-F238E27FC236}">
                  <a16:creationId xmlns:a16="http://schemas.microsoft.com/office/drawing/2014/main" id="{AD972EB0-D8CE-C143-1669-74E53ED0EEA8}"/>
                </a:ext>
              </a:extLst>
            </p:cNvPr>
            <p:cNvSpPr>
              <a:spLocks noChangeArrowheads="1"/>
            </p:cNvSpPr>
            <p:nvPr/>
          </p:nvSpPr>
          <p:spPr bwMode="auto">
            <a:xfrm>
              <a:off x="14481176" y="6192838"/>
              <a:ext cx="33338" cy="23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Rectangle 88">
              <a:extLst>
                <a:ext uri="{FF2B5EF4-FFF2-40B4-BE49-F238E27FC236}">
                  <a16:creationId xmlns:a16="http://schemas.microsoft.com/office/drawing/2014/main" id="{2652B061-1DCC-052C-6ABB-285F43CA6ABC}"/>
                </a:ext>
              </a:extLst>
            </p:cNvPr>
            <p:cNvSpPr>
              <a:spLocks noChangeArrowheads="1"/>
            </p:cNvSpPr>
            <p:nvPr/>
          </p:nvSpPr>
          <p:spPr bwMode="auto">
            <a:xfrm>
              <a:off x="14536738" y="6149976"/>
              <a:ext cx="38100" cy="280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Rectangle 89">
              <a:extLst>
                <a:ext uri="{FF2B5EF4-FFF2-40B4-BE49-F238E27FC236}">
                  <a16:creationId xmlns:a16="http://schemas.microsoft.com/office/drawing/2014/main" id="{717685E5-7C76-3455-740D-641F19FF35FC}"/>
                </a:ext>
              </a:extLst>
            </p:cNvPr>
            <p:cNvSpPr>
              <a:spLocks noChangeArrowheads="1"/>
            </p:cNvSpPr>
            <p:nvPr/>
          </p:nvSpPr>
          <p:spPr bwMode="auto">
            <a:xfrm>
              <a:off x="14597063" y="6207126"/>
              <a:ext cx="34925" cy="223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Rectangle 90">
              <a:extLst>
                <a:ext uri="{FF2B5EF4-FFF2-40B4-BE49-F238E27FC236}">
                  <a16:creationId xmlns:a16="http://schemas.microsoft.com/office/drawing/2014/main" id="{DF47C655-CCCC-307D-333F-CBA244808B7A}"/>
                </a:ext>
              </a:extLst>
            </p:cNvPr>
            <p:cNvSpPr>
              <a:spLocks noChangeArrowheads="1"/>
            </p:cNvSpPr>
            <p:nvPr/>
          </p:nvSpPr>
          <p:spPr bwMode="auto">
            <a:xfrm>
              <a:off x="14654213" y="6124576"/>
              <a:ext cx="38100" cy="306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91">
              <a:extLst>
                <a:ext uri="{FF2B5EF4-FFF2-40B4-BE49-F238E27FC236}">
                  <a16:creationId xmlns:a16="http://schemas.microsoft.com/office/drawing/2014/main" id="{6F3EA520-EBA7-5B3C-C212-20197CDAEE86}"/>
                </a:ext>
              </a:extLst>
            </p:cNvPr>
            <p:cNvSpPr>
              <a:spLocks/>
            </p:cNvSpPr>
            <p:nvPr/>
          </p:nvSpPr>
          <p:spPr bwMode="auto">
            <a:xfrm>
              <a:off x="12307888" y="6242051"/>
              <a:ext cx="90488" cy="334963"/>
            </a:xfrm>
            <a:custGeom>
              <a:avLst/>
              <a:gdLst>
                <a:gd name="T0" fmla="*/ 24 w 24"/>
                <a:gd name="T1" fmla="*/ 89 h 89"/>
                <a:gd name="T2" fmla="*/ 0 w 24"/>
                <a:gd name="T3" fmla="*/ 89 h 89"/>
                <a:gd name="T4" fmla="*/ 0 w 24"/>
                <a:gd name="T5" fmla="*/ 8 h 89"/>
                <a:gd name="T6" fmla="*/ 8 w 24"/>
                <a:gd name="T7" fmla="*/ 0 h 89"/>
                <a:gd name="T8" fmla="*/ 24 w 24"/>
                <a:gd name="T9" fmla="*/ 0 h 89"/>
                <a:gd name="T10" fmla="*/ 24 w 24"/>
                <a:gd name="T11" fmla="*/ 89 h 89"/>
              </a:gdLst>
              <a:ahLst/>
              <a:cxnLst>
                <a:cxn ang="0">
                  <a:pos x="T0" y="T1"/>
                </a:cxn>
                <a:cxn ang="0">
                  <a:pos x="T2" y="T3"/>
                </a:cxn>
                <a:cxn ang="0">
                  <a:pos x="T4" y="T5"/>
                </a:cxn>
                <a:cxn ang="0">
                  <a:pos x="T6" y="T7"/>
                </a:cxn>
                <a:cxn ang="0">
                  <a:pos x="T8" y="T9"/>
                </a:cxn>
                <a:cxn ang="0">
                  <a:pos x="T10" y="T11"/>
                </a:cxn>
              </a:cxnLst>
              <a:rect l="0" t="0" r="r" b="b"/>
              <a:pathLst>
                <a:path w="24" h="89">
                  <a:moveTo>
                    <a:pt x="24" y="89"/>
                  </a:moveTo>
                  <a:cubicBezTo>
                    <a:pt x="0" y="89"/>
                    <a:pt x="0" y="89"/>
                    <a:pt x="0" y="89"/>
                  </a:cubicBezTo>
                  <a:cubicBezTo>
                    <a:pt x="0" y="8"/>
                    <a:pt x="0" y="8"/>
                    <a:pt x="0" y="8"/>
                  </a:cubicBezTo>
                  <a:cubicBezTo>
                    <a:pt x="0" y="4"/>
                    <a:pt x="3" y="0"/>
                    <a:pt x="8" y="0"/>
                  </a:cubicBezTo>
                  <a:cubicBezTo>
                    <a:pt x="24" y="0"/>
                    <a:pt x="24" y="0"/>
                    <a:pt x="24" y="0"/>
                  </a:cubicBezTo>
                  <a:lnTo>
                    <a:pt x="24"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92">
              <a:extLst>
                <a:ext uri="{FF2B5EF4-FFF2-40B4-BE49-F238E27FC236}">
                  <a16:creationId xmlns:a16="http://schemas.microsoft.com/office/drawing/2014/main" id="{DAB42545-6309-46B8-3F12-5838D5847CE5}"/>
                </a:ext>
              </a:extLst>
            </p:cNvPr>
            <p:cNvSpPr>
              <a:spLocks/>
            </p:cNvSpPr>
            <p:nvPr/>
          </p:nvSpPr>
          <p:spPr bwMode="auto">
            <a:xfrm>
              <a:off x="14089063" y="6242051"/>
              <a:ext cx="90488" cy="334963"/>
            </a:xfrm>
            <a:custGeom>
              <a:avLst/>
              <a:gdLst>
                <a:gd name="T0" fmla="*/ 24 w 24"/>
                <a:gd name="T1" fmla="*/ 89 h 89"/>
                <a:gd name="T2" fmla="*/ 0 w 24"/>
                <a:gd name="T3" fmla="*/ 89 h 89"/>
                <a:gd name="T4" fmla="*/ 0 w 24"/>
                <a:gd name="T5" fmla="*/ 0 h 89"/>
                <a:gd name="T6" fmla="*/ 16 w 24"/>
                <a:gd name="T7" fmla="*/ 0 h 89"/>
                <a:gd name="T8" fmla="*/ 24 w 24"/>
                <a:gd name="T9" fmla="*/ 8 h 89"/>
                <a:gd name="T10" fmla="*/ 24 w 24"/>
                <a:gd name="T11" fmla="*/ 89 h 89"/>
              </a:gdLst>
              <a:ahLst/>
              <a:cxnLst>
                <a:cxn ang="0">
                  <a:pos x="T0" y="T1"/>
                </a:cxn>
                <a:cxn ang="0">
                  <a:pos x="T2" y="T3"/>
                </a:cxn>
                <a:cxn ang="0">
                  <a:pos x="T4" y="T5"/>
                </a:cxn>
                <a:cxn ang="0">
                  <a:pos x="T6" y="T7"/>
                </a:cxn>
                <a:cxn ang="0">
                  <a:pos x="T8" y="T9"/>
                </a:cxn>
                <a:cxn ang="0">
                  <a:pos x="T10" y="T11"/>
                </a:cxn>
              </a:cxnLst>
              <a:rect l="0" t="0" r="r" b="b"/>
              <a:pathLst>
                <a:path w="24" h="89">
                  <a:moveTo>
                    <a:pt x="24" y="89"/>
                  </a:moveTo>
                  <a:cubicBezTo>
                    <a:pt x="0" y="89"/>
                    <a:pt x="0" y="89"/>
                    <a:pt x="0" y="89"/>
                  </a:cubicBezTo>
                  <a:cubicBezTo>
                    <a:pt x="0" y="0"/>
                    <a:pt x="0" y="0"/>
                    <a:pt x="0" y="0"/>
                  </a:cubicBezTo>
                  <a:cubicBezTo>
                    <a:pt x="16" y="0"/>
                    <a:pt x="16" y="0"/>
                    <a:pt x="16" y="0"/>
                  </a:cubicBezTo>
                  <a:cubicBezTo>
                    <a:pt x="21" y="0"/>
                    <a:pt x="24" y="4"/>
                    <a:pt x="24" y="8"/>
                  </a:cubicBezTo>
                  <a:lnTo>
                    <a:pt x="24"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93">
              <a:extLst>
                <a:ext uri="{FF2B5EF4-FFF2-40B4-BE49-F238E27FC236}">
                  <a16:creationId xmlns:a16="http://schemas.microsoft.com/office/drawing/2014/main" id="{152FBC5B-F60E-16CB-7277-B3D0D6E89D68}"/>
                </a:ext>
              </a:extLst>
            </p:cNvPr>
            <p:cNvSpPr>
              <a:spLocks/>
            </p:cNvSpPr>
            <p:nvPr/>
          </p:nvSpPr>
          <p:spPr bwMode="auto">
            <a:xfrm>
              <a:off x="12436476" y="5988051"/>
              <a:ext cx="504825" cy="393700"/>
            </a:xfrm>
            <a:custGeom>
              <a:avLst/>
              <a:gdLst>
                <a:gd name="T0" fmla="*/ 134 w 134"/>
                <a:gd name="T1" fmla="*/ 104 h 104"/>
                <a:gd name="T2" fmla="*/ 0 w 134"/>
                <a:gd name="T3" fmla="*/ 104 h 104"/>
                <a:gd name="T4" fmla="*/ 0 w 134"/>
                <a:gd name="T5" fmla="*/ 26 h 104"/>
                <a:gd name="T6" fmla="*/ 26 w 134"/>
                <a:gd name="T7" fmla="*/ 0 h 104"/>
                <a:gd name="T8" fmla="*/ 108 w 134"/>
                <a:gd name="T9" fmla="*/ 0 h 104"/>
                <a:gd name="T10" fmla="*/ 134 w 134"/>
                <a:gd name="T11" fmla="*/ 26 h 104"/>
                <a:gd name="T12" fmla="*/ 134 w 134"/>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34" h="104">
                  <a:moveTo>
                    <a:pt x="134" y="104"/>
                  </a:moveTo>
                  <a:cubicBezTo>
                    <a:pt x="0" y="104"/>
                    <a:pt x="0" y="104"/>
                    <a:pt x="0" y="104"/>
                  </a:cubicBezTo>
                  <a:cubicBezTo>
                    <a:pt x="0" y="26"/>
                    <a:pt x="0" y="26"/>
                    <a:pt x="0" y="26"/>
                  </a:cubicBezTo>
                  <a:cubicBezTo>
                    <a:pt x="0" y="12"/>
                    <a:pt x="12" y="0"/>
                    <a:pt x="26" y="0"/>
                  </a:cubicBezTo>
                  <a:cubicBezTo>
                    <a:pt x="108" y="0"/>
                    <a:pt x="108" y="0"/>
                    <a:pt x="108" y="0"/>
                  </a:cubicBezTo>
                  <a:cubicBezTo>
                    <a:pt x="122" y="0"/>
                    <a:pt x="134" y="12"/>
                    <a:pt x="134" y="26"/>
                  </a:cubicBezTo>
                  <a:lnTo>
                    <a:pt x="134"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94">
              <a:extLst>
                <a:ext uri="{FF2B5EF4-FFF2-40B4-BE49-F238E27FC236}">
                  <a16:creationId xmlns:a16="http://schemas.microsoft.com/office/drawing/2014/main" id="{DE5C20FE-5790-C1BB-5360-F3DE298978DB}"/>
                </a:ext>
              </a:extLst>
            </p:cNvPr>
            <p:cNvSpPr>
              <a:spLocks/>
            </p:cNvSpPr>
            <p:nvPr/>
          </p:nvSpPr>
          <p:spPr bwMode="auto">
            <a:xfrm>
              <a:off x="12990513" y="5988051"/>
              <a:ext cx="508000" cy="393700"/>
            </a:xfrm>
            <a:custGeom>
              <a:avLst/>
              <a:gdLst>
                <a:gd name="T0" fmla="*/ 135 w 135"/>
                <a:gd name="T1" fmla="*/ 104 h 104"/>
                <a:gd name="T2" fmla="*/ 0 w 135"/>
                <a:gd name="T3" fmla="*/ 104 h 104"/>
                <a:gd name="T4" fmla="*/ 0 w 135"/>
                <a:gd name="T5" fmla="*/ 26 h 104"/>
                <a:gd name="T6" fmla="*/ 27 w 135"/>
                <a:gd name="T7" fmla="*/ 0 h 104"/>
                <a:gd name="T8" fmla="*/ 108 w 135"/>
                <a:gd name="T9" fmla="*/ 0 h 104"/>
                <a:gd name="T10" fmla="*/ 135 w 135"/>
                <a:gd name="T11" fmla="*/ 26 h 104"/>
                <a:gd name="T12" fmla="*/ 135 w 135"/>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35" h="104">
                  <a:moveTo>
                    <a:pt x="135" y="104"/>
                  </a:moveTo>
                  <a:cubicBezTo>
                    <a:pt x="0" y="104"/>
                    <a:pt x="0" y="104"/>
                    <a:pt x="0" y="104"/>
                  </a:cubicBezTo>
                  <a:cubicBezTo>
                    <a:pt x="0" y="26"/>
                    <a:pt x="0" y="26"/>
                    <a:pt x="0" y="26"/>
                  </a:cubicBezTo>
                  <a:cubicBezTo>
                    <a:pt x="0" y="12"/>
                    <a:pt x="12" y="0"/>
                    <a:pt x="27" y="0"/>
                  </a:cubicBezTo>
                  <a:cubicBezTo>
                    <a:pt x="108" y="0"/>
                    <a:pt x="108" y="0"/>
                    <a:pt x="108" y="0"/>
                  </a:cubicBezTo>
                  <a:cubicBezTo>
                    <a:pt x="123" y="0"/>
                    <a:pt x="135" y="12"/>
                    <a:pt x="135" y="26"/>
                  </a:cubicBezTo>
                  <a:lnTo>
                    <a:pt x="13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95">
              <a:extLst>
                <a:ext uri="{FF2B5EF4-FFF2-40B4-BE49-F238E27FC236}">
                  <a16:creationId xmlns:a16="http://schemas.microsoft.com/office/drawing/2014/main" id="{8816C6EF-27D3-B9AE-D7E2-09AA74E8AC33}"/>
                </a:ext>
              </a:extLst>
            </p:cNvPr>
            <p:cNvSpPr>
              <a:spLocks/>
            </p:cNvSpPr>
            <p:nvPr/>
          </p:nvSpPr>
          <p:spPr bwMode="auto">
            <a:xfrm>
              <a:off x="13547726" y="5988051"/>
              <a:ext cx="503238" cy="393700"/>
            </a:xfrm>
            <a:custGeom>
              <a:avLst/>
              <a:gdLst>
                <a:gd name="T0" fmla="*/ 134 w 134"/>
                <a:gd name="T1" fmla="*/ 104 h 104"/>
                <a:gd name="T2" fmla="*/ 0 w 134"/>
                <a:gd name="T3" fmla="*/ 104 h 104"/>
                <a:gd name="T4" fmla="*/ 0 w 134"/>
                <a:gd name="T5" fmla="*/ 26 h 104"/>
                <a:gd name="T6" fmla="*/ 26 w 134"/>
                <a:gd name="T7" fmla="*/ 0 h 104"/>
                <a:gd name="T8" fmla="*/ 108 w 134"/>
                <a:gd name="T9" fmla="*/ 0 h 104"/>
                <a:gd name="T10" fmla="*/ 134 w 134"/>
                <a:gd name="T11" fmla="*/ 26 h 104"/>
                <a:gd name="T12" fmla="*/ 134 w 134"/>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34" h="104">
                  <a:moveTo>
                    <a:pt x="134" y="104"/>
                  </a:moveTo>
                  <a:cubicBezTo>
                    <a:pt x="0" y="104"/>
                    <a:pt x="0" y="104"/>
                    <a:pt x="0" y="104"/>
                  </a:cubicBezTo>
                  <a:cubicBezTo>
                    <a:pt x="0" y="26"/>
                    <a:pt x="0" y="26"/>
                    <a:pt x="0" y="26"/>
                  </a:cubicBezTo>
                  <a:cubicBezTo>
                    <a:pt x="0" y="12"/>
                    <a:pt x="12" y="0"/>
                    <a:pt x="26" y="0"/>
                  </a:cubicBezTo>
                  <a:cubicBezTo>
                    <a:pt x="108" y="0"/>
                    <a:pt x="108" y="0"/>
                    <a:pt x="108" y="0"/>
                  </a:cubicBezTo>
                  <a:cubicBezTo>
                    <a:pt x="122" y="0"/>
                    <a:pt x="134" y="12"/>
                    <a:pt x="134" y="26"/>
                  </a:cubicBezTo>
                  <a:lnTo>
                    <a:pt x="134"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Rectangle 96">
              <a:extLst>
                <a:ext uri="{FF2B5EF4-FFF2-40B4-BE49-F238E27FC236}">
                  <a16:creationId xmlns:a16="http://schemas.microsoft.com/office/drawing/2014/main" id="{78CCB18E-33DA-9DAF-A97D-835637555797}"/>
                </a:ext>
              </a:extLst>
            </p:cNvPr>
            <p:cNvSpPr>
              <a:spLocks noChangeArrowheads="1"/>
            </p:cNvSpPr>
            <p:nvPr/>
          </p:nvSpPr>
          <p:spPr bwMode="auto">
            <a:xfrm>
              <a:off x="12436476" y="6411913"/>
              <a:ext cx="1614488"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oup 63">
            <a:extLst>
              <a:ext uri="{FF2B5EF4-FFF2-40B4-BE49-F238E27FC236}">
                <a16:creationId xmlns:a16="http://schemas.microsoft.com/office/drawing/2014/main" id="{7D5B2162-A344-2224-9032-774A163907A6}"/>
              </a:ext>
            </a:extLst>
          </p:cNvPr>
          <p:cNvGrpSpPr/>
          <p:nvPr/>
        </p:nvGrpSpPr>
        <p:grpSpPr>
          <a:xfrm>
            <a:off x="9318369" y="3264277"/>
            <a:ext cx="2354263" cy="577051"/>
            <a:chOff x="12552363" y="5407025"/>
            <a:chExt cx="2921001" cy="715963"/>
          </a:xfrm>
          <a:solidFill>
            <a:schemeClr val="bg2"/>
          </a:solidFill>
        </p:grpSpPr>
        <p:sp>
          <p:nvSpPr>
            <p:cNvPr id="65" name="Freeform 100">
              <a:extLst>
                <a:ext uri="{FF2B5EF4-FFF2-40B4-BE49-F238E27FC236}">
                  <a16:creationId xmlns:a16="http://schemas.microsoft.com/office/drawing/2014/main" id="{490E3764-1917-FF96-2635-B403C85E22CA}"/>
                </a:ext>
              </a:extLst>
            </p:cNvPr>
            <p:cNvSpPr>
              <a:spLocks/>
            </p:cNvSpPr>
            <p:nvPr/>
          </p:nvSpPr>
          <p:spPr bwMode="auto">
            <a:xfrm>
              <a:off x="12552363" y="5924550"/>
              <a:ext cx="692150" cy="198438"/>
            </a:xfrm>
            <a:custGeom>
              <a:avLst/>
              <a:gdLst>
                <a:gd name="T0" fmla="*/ 0 w 436"/>
                <a:gd name="T1" fmla="*/ 0 h 125"/>
                <a:gd name="T2" fmla="*/ 0 w 436"/>
                <a:gd name="T3" fmla="*/ 58 h 125"/>
                <a:gd name="T4" fmla="*/ 0 w 436"/>
                <a:gd name="T5" fmla="*/ 72 h 125"/>
                <a:gd name="T6" fmla="*/ 0 w 436"/>
                <a:gd name="T7" fmla="*/ 125 h 125"/>
                <a:gd name="T8" fmla="*/ 76 w 436"/>
                <a:gd name="T9" fmla="*/ 125 h 125"/>
                <a:gd name="T10" fmla="*/ 76 w 436"/>
                <a:gd name="T11" fmla="*/ 72 h 125"/>
                <a:gd name="T12" fmla="*/ 363 w 436"/>
                <a:gd name="T13" fmla="*/ 72 h 125"/>
                <a:gd name="T14" fmla="*/ 363 w 436"/>
                <a:gd name="T15" fmla="*/ 125 h 125"/>
                <a:gd name="T16" fmla="*/ 436 w 436"/>
                <a:gd name="T17" fmla="*/ 125 h 125"/>
                <a:gd name="T18" fmla="*/ 436 w 436"/>
                <a:gd name="T19" fmla="*/ 72 h 125"/>
                <a:gd name="T20" fmla="*/ 436 w 436"/>
                <a:gd name="T21" fmla="*/ 58 h 125"/>
                <a:gd name="T22" fmla="*/ 436 w 436"/>
                <a:gd name="T23" fmla="*/ 0 h 125"/>
                <a:gd name="T24" fmla="*/ 0 w 436"/>
                <a:gd name="T2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125">
                  <a:moveTo>
                    <a:pt x="0" y="0"/>
                  </a:moveTo>
                  <a:lnTo>
                    <a:pt x="0" y="58"/>
                  </a:lnTo>
                  <a:lnTo>
                    <a:pt x="0" y="72"/>
                  </a:lnTo>
                  <a:lnTo>
                    <a:pt x="0" y="125"/>
                  </a:lnTo>
                  <a:lnTo>
                    <a:pt x="76" y="125"/>
                  </a:lnTo>
                  <a:lnTo>
                    <a:pt x="76" y="72"/>
                  </a:lnTo>
                  <a:lnTo>
                    <a:pt x="363" y="72"/>
                  </a:lnTo>
                  <a:lnTo>
                    <a:pt x="363" y="125"/>
                  </a:lnTo>
                  <a:lnTo>
                    <a:pt x="436" y="125"/>
                  </a:lnTo>
                  <a:lnTo>
                    <a:pt x="436" y="72"/>
                  </a:lnTo>
                  <a:lnTo>
                    <a:pt x="436" y="58"/>
                  </a:lnTo>
                  <a:lnTo>
                    <a:pt x="43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Rectangle 101">
              <a:extLst>
                <a:ext uri="{FF2B5EF4-FFF2-40B4-BE49-F238E27FC236}">
                  <a16:creationId xmlns:a16="http://schemas.microsoft.com/office/drawing/2014/main" id="{3E1B3159-4B5E-B6A3-0F49-87BA1854C73D}"/>
                </a:ext>
              </a:extLst>
            </p:cNvPr>
            <p:cNvSpPr>
              <a:spLocks noChangeArrowheads="1"/>
            </p:cNvSpPr>
            <p:nvPr/>
          </p:nvSpPr>
          <p:spPr bwMode="auto">
            <a:xfrm>
              <a:off x="12552363" y="5459413"/>
              <a:ext cx="692150"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102">
              <a:extLst>
                <a:ext uri="{FF2B5EF4-FFF2-40B4-BE49-F238E27FC236}">
                  <a16:creationId xmlns:a16="http://schemas.microsoft.com/office/drawing/2014/main" id="{6EB6E064-80DA-BB4E-84F3-66352C461D15}"/>
                </a:ext>
              </a:extLst>
            </p:cNvPr>
            <p:cNvSpPr>
              <a:spLocks noEditPoints="1"/>
            </p:cNvSpPr>
            <p:nvPr/>
          </p:nvSpPr>
          <p:spPr bwMode="auto">
            <a:xfrm>
              <a:off x="12912726" y="5551488"/>
              <a:ext cx="331788" cy="339725"/>
            </a:xfrm>
            <a:custGeom>
              <a:avLst/>
              <a:gdLst>
                <a:gd name="T0" fmla="*/ 0 w 88"/>
                <a:gd name="T1" fmla="*/ 0 h 89"/>
                <a:gd name="T2" fmla="*/ 0 w 88"/>
                <a:gd name="T3" fmla="*/ 89 h 89"/>
                <a:gd name="T4" fmla="*/ 88 w 88"/>
                <a:gd name="T5" fmla="*/ 89 h 89"/>
                <a:gd name="T6" fmla="*/ 88 w 88"/>
                <a:gd name="T7" fmla="*/ 0 h 89"/>
                <a:gd name="T8" fmla="*/ 0 w 88"/>
                <a:gd name="T9" fmla="*/ 0 h 89"/>
                <a:gd name="T10" fmla="*/ 44 w 88"/>
                <a:gd name="T11" fmla="*/ 54 h 89"/>
                <a:gd name="T12" fmla="*/ 35 w 88"/>
                <a:gd name="T13" fmla="*/ 44 h 89"/>
                <a:gd name="T14" fmla="*/ 44 w 88"/>
                <a:gd name="T15" fmla="*/ 35 h 89"/>
                <a:gd name="T16" fmla="*/ 54 w 88"/>
                <a:gd name="T17" fmla="*/ 44 h 89"/>
                <a:gd name="T18" fmla="*/ 44 w 88"/>
                <a:gd name="T19"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9">
                  <a:moveTo>
                    <a:pt x="0" y="0"/>
                  </a:moveTo>
                  <a:cubicBezTo>
                    <a:pt x="0" y="89"/>
                    <a:pt x="0" y="89"/>
                    <a:pt x="0" y="89"/>
                  </a:cubicBezTo>
                  <a:cubicBezTo>
                    <a:pt x="88" y="89"/>
                    <a:pt x="88" y="89"/>
                    <a:pt x="88" y="89"/>
                  </a:cubicBezTo>
                  <a:cubicBezTo>
                    <a:pt x="88" y="0"/>
                    <a:pt x="88" y="0"/>
                    <a:pt x="88" y="0"/>
                  </a:cubicBezTo>
                  <a:lnTo>
                    <a:pt x="0" y="0"/>
                  </a:lnTo>
                  <a:close/>
                  <a:moveTo>
                    <a:pt x="44" y="54"/>
                  </a:moveTo>
                  <a:cubicBezTo>
                    <a:pt x="39" y="54"/>
                    <a:pt x="35" y="50"/>
                    <a:pt x="35" y="44"/>
                  </a:cubicBezTo>
                  <a:cubicBezTo>
                    <a:pt x="35" y="39"/>
                    <a:pt x="39" y="35"/>
                    <a:pt x="44" y="35"/>
                  </a:cubicBezTo>
                  <a:cubicBezTo>
                    <a:pt x="49" y="35"/>
                    <a:pt x="54" y="39"/>
                    <a:pt x="54" y="44"/>
                  </a:cubicBezTo>
                  <a:cubicBezTo>
                    <a:pt x="54" y="50"/>
                    <a:pt x="49" y="54"/>
                    <a:pt x="44"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103">
              <a:extLst>
                <a:ext uri="{FF2B5EF4-FFF2-40B4-BE49-F238E27FC236}">
                  <a16:creationId xmlns:a16="http://schemas.microsoft.com/office/drawing/2014/main" id="{1EF64772-F16D-F98F-2465-A4EBC815AAC4}"/>
                </a:ext>
              </a:extLst>
            </p:cNvPr>
            <p:cNvSpPr>
              <a:spLocks noEditPoints="1"/>
            </p:cNvSpPr>
            <p:nvPr/>
          </p:nvSpPr>
          <p:spPr bwMode="auto">
            <a:xfrm>
              <a:off x="12552363" y="5551488"/>
              <a:ext cx="334963" cy="339725"/>
            </a:xfrm>
            <a:custGeom>
              <a:avLst/>
              <a:gdLst>
                <a:gd name="T0" fmla="*/ 0 w 89"/>
                <a:gd name="T1" fmla="*/ 0 h 89"/>
                <a:gd name="T2" fmla="*/ 0 w 89"/>
                <a:gd name="T3" fmla="*/ 89 h 89"/>
                <a:gd name="T4" fmla="*/ 89 w 89"/>
                <a:gd name="T5" fmla="*/ 89 h 89"/>
                <a:gd name="T6" fmla="*/ 89 w 89"/>
                <a:gd name="T7" fmla="*/ 0 h 89"/>
                <a:gd name="T8" fmla="*/ 0 w 89"/>
                <a:gd name="T9" fmla="*/ 0 h 89"/>
                <a:gd name="T10" fmla="*/ 44 w 89"/>
                <a:gd name="T11" fmla="*/ 54 h 89"/>
                <a:gd name="T12" fmla="*/ 35 w 89"/>
                <a:gd name="T13" fmla="*/ 44 h 89"/>
                <a:gd name="T14" fmla="*/ 44 w 89"/>
                <a:gd name="T15" fmla="*/ 35 h 89"/>
                <a:gd name="T16" fmla="*/ 54 w 89"/>
                <a:gd name="T17" fmla="*/ 44 h 89"/>
                <a:gd name="T18" fmla="*/ 44 w 89"/>
                <a:gd name="T19"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0" y="0"/>
                  </a:moveTo>
                  <a:cubicBezTo>
                    <a:pt x="0" y="89"/>
                    <a:pt x="0" y="89"/>
                    <a:pt x="0" y="89"/>
                  </a:cubicBezTo>
                  <a:cubicBezTo>
                    <a:pt x="89" y="89"/>
                    <a:pt x="89" y="89"/>
                    <a:pt x="89" y="89"/>
                  </a:cubicBezTo>
                  <a:cubicBezTo>
                    <a:pt x="89" y="0"/>
                    <a:pt x="89" y="0"/>
                    <a:pt x="89" y="0"/>
                  </a:cubicBezTo>
                  <a:lnTo>
                    <a:pt x="0" y="0"/>
                  </a:lnTo>
                  <a:close/>
                  <a:moveTo>
                    <a:pt x="44" y="54"/>
                  </a:moveTo>
                  <a:cubicBezTo>
                    <a:pt x="39" y="54"/>
                    <a:pt x="35" y="50"/>
                    <a:pt x="35" y="44"/>
                  </a:cubicBezTo>
                  <a:cubicBezTo>
                    <a:pt x="35" y="39"/>
                    <a:pt x="39" y="35"/>
                    <a:pt x="44" y="35"/>
                  </a:cubicBezTo>
                  <a:cubicBezTo>
                    <a:pt x="50" y="35"/>
                    <a:pt x="54" y="39"/>
                    <a:pt x="54" y="44"/>
                  </a:cubicBezTo>
                  <a:cubicBezTo>
                    <a:pt x="54" y="50"/>
                    <a:pt x="50" y="54"/>
                    <a:pt x="44"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Rectangle 104">
              <a:extLst>
                <a:ext uri="{FF2B5EF4-FFF2-40B4-BE49-F238E27FC236}">
                  <a16:creationId xmlns:a16="http://schemas.microsoft.com/office/drawing/2014/main" id="{B2A11118-16F5-01D5-BD58-EB144F9B450C}"/>
                </a:ext>
              </a:extLst>
            </p:cNvPr>
            <p:cNvSpPr>
              <a:spLocks noChangeArrowheads="1"/>
            </p:cNvSpPr>
            <p:nvPr/>
          </p:nvSpPr>
          <p:spPr bwMode="auto">
            <a:xfrm>
              <a:off x="13469938" y="5734050"/>
              <a:ext cx="2003425" cy="274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Rectangle 105">
              <a:extLst>
                <a:ext uri="{FF2B5EF4-FFF2-40B4-BE49-F238E27FC236}">
                  <a16:creationId xmlns:a16="http://schemas.microsoft.com/office/drawing/2014/main" id="{F20566B0-D7CE-7EDD-2587-90A7CED29FBF}"/>
                </a:ext>
              </a:extLst>
            </p:cNvPr>
            <p:cNvSpPr>
              <a:spLocks noChangeArrowheads="1"/>
            </p:cNvSpPr>
            <p:nvPr/>
          </p:nvSpPr>
          <p:spPr bwMode="auto">
            <a:xfrm>
              <a:off x="13557251" y="5692775"/>
              <a:ext cx="1890713" cy="277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Rectangle 106">
              <a:extLst>
                <a:ext uri="{FF2B5EF4-FFF2-40B4-BE49-F238E27FC236}">
                  <a16:creationId xmlns:a16="http://schemas.microsoft.com/office/drawing/2014/main" id="{3D5D9AB6-7881-2D91-01D2-01B1D6E6940B}"/>
                </a:ext>
              </a:extLst>
            </p:cNvPr>
            <p:cNvSpPr>
              <a:spLocks noChangeArrowheads="1"/>
            </p:cNvSpPr>
            <p:nvPr/>
          </p:nvSpPr>
          <p:spPr bwMode="auto">
            <a:xfrm>
              <a:off x="15225713" y="5929313"/>
              <a:ext cx="96838" cy="193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Rectangle 107">
              <a:extLst>
                <a:ext uri="{FF2B5EF4-FFF2-40B4-BE49-F238E27FC236}">
                  <a16:creationId xmlns:a16="http://schemas.microsoft.com/office/drawing/2014/main" id="{52F4402D-30E5-406A-36DB-AD278A4B58F1}"/>
                </a:ext>
              </a:extLst>
            </p:cNvPr>
            <p:cNvSpPr>
              <a:spLocks noChangeArrowheads="1"/>
            </p:cNvSpPr>
            <p:nvPr/>
          </p:nvSpPr>
          <p:spPr bwMode="auto">
            <a:xfrm>
              <a:off x="13579476" y="5929313"/>
              <a:ext cx="98425" cy="193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108">
              <a:extLst>
                <a:ext uri="{FF2B5EF4-FFF2-40B4-BE49-F238E27FC236}">
                  <a16:creationId xmlns:a16="http://schemas.microsoft.com/office/drawing/2014/main" id="{3E4F562F-ED84-6ABB-993E-6BE1B5062695}"/>
                </a:ext>
              </a:extLst>
            </p:cNvPr>
            <p:cNvSpPr>
              <a:spLocks/>
            </p:cNvSpPr>
            <p:nvPr/>
          </p:nvSpPr>
          <p:spPr bwMode="auto">
            <a:xfrm>
              <a:off x="14633576" y="5418138"/>
              <a:ext cx="754063" cy="225425"/>
            </a:xfrm>
            <a:custGeom>
              <a:avLst/>
              <a:gdLst>
                <a:gd name="T0" fmla="*/ 0 w 200"/>
                <a:gd name="T1" fmla="*/ 59 h 59"/>
                <a:gd name="T2" fmla="*/ 200 w 200"/>
                <a:gd name="T3" fmla="*/ 59 h 59"/>
                <a:gd name="T4" fmla="*/ 200 w 200"/>
                <a:gd name="T5" fmla="*/ 31 h 59"/>
                <a:gd name="T6" fmla="*/ 169 w 200"/>
                <a:gd name="T7" fmla="*/ 0 h 59"/>
                <a:gd name="T8" fmla="*/ 31 w 200"/>
                <a:gd name="T9" fmla="*/ 0 h 59"/>
                <a:gd name="T10" fmla="*/ 0 w 200"/>
                <a:gd name="T11" fmla="*/ 31 h 59"/>
                <a:gd name="T12" fmla="*/ 0 w 200"/>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200" h="59">
                  <a:moveTo>
                    <a:pt x="0" y="59"/>
                  </a:moveTo>
                  <a:cubicBezTo>
                    <a:pt x="200" y="59"/>
                    <a:pt x="200" y="59"/>
                    <a:pt x="200" y="59"/>
                  </a:cubicBezTo>
                  <a:cubicBezTo>
                    <a:pt x="200" y="31"/>
                    <a:pt x="200" y="31"/>
                    <a:pt x="200" y="31"/>
                  </a:cubicBezTo>
                  <a:cubicBezTo>
                    <a:pt x="200" y="14"/>
                    <a:pt x="186" y="0"/>
                    <a:pt x="169" y="0"/>
                  </a:cubicBezTo>
                  <a:cubicBezTo>
                    <a:pt x="31" y="0"/>
                    <a:pt x="31" y="0"/>
                    <a:pt x="31" y="0"/>
                  </a:cubicBezTo>
                  <a:cubicBezTo>
                    <a:pt x="14" y="0"/>
                    <a:pt x="0" y="14"/>
                    <a:pt x="0" y="31"/>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Rectangle 109">
              <a:extLst>
                <a:ext uri="{FF2B5EF4-FFF2-40B4-BE49-F238E27FC236}">
                  <a16:creationId xmlns:a16="http://schemas.microsoft.com/office/drawing/2014/main" id="{7C8FA8A9-D472-6F65-BF99-A1807DFC32D8}"/>
                </a:ext>
              </a:extLst>
            </p:cNvPr>
            <p:cNvSpPr>
              <a:spLocks noChangeArrowheads="1"/>
            </p:cNvSpPr>
            <p:nvPr/>
          </p:nvSpPr>
          <p:spPr bwMode="auto">
            <a:xfrm>
              <a:off x="15417801" y="5407025"/>
              <a:ext cx="55563" cy="354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5" name="Group 74">
            <a:extLst>
              <a:ext uri="{FF2B5EF4-FFF2-40B4-BE49-F238E27FC236}">
                <a16:creationId xmlns:a16="http://schemas.microsoft.com/office/drawing/2014/main" id="{6C092245-F10A-BFB0-F45E-9BB5D3FF8175}"/>
              </a:ext>
            </a:extLst>
          </p:cNvPr>
          <p:cNvGrpSpPr/>
          <p:nvPr/>
        </p:nvGrpSpPr>
        <p:grpSpPr>
          <a:xfrm>
            <a:off x="6916670" y="2670743"/>
            <a:ext cx="1825055" cy="1164835"/>
            <a:chOff x="6992026" y="3750826"/>
            <a:chExt cx="1560059" cy="995703"/>
          </a:xfrm>
          <a:solidFill>
            <a:schemeClr val="bg2"/>
          </a:solidFill>
        </p:grpSpPr>
        <p:sp>
          <p:nvSpPr>
            <p:cNvPr id="76" name="Freeform 115">
              <a:extLst>
                <a:ext uri="{FF2B5EF4-FFF2-40B4-BE49-F238E27FC236}">
                  <a16:creationId xmlns:a16="http://schemas.microsoft.com/office/drawing/2014/main" id="{20450E74-79C6-0CD2-5BE7-78887F0A7659}"/>
                </a:ext>
              </a:extLst>
            </p:cNvPr>
            <p:cNvSpPr>
              <a:spLocks/>
            </p:cNvSpPr>
            <p:nvPr/>
          </p:nvSpPr>
          <p:spPr bwMode="auto">
            <a:xfrm>
              <a:off x="7772682" y="4413385"/>
              <a:ext cx="750816" cy="274720"/>
            </a:xfrm>
            <a:custGeom>
              <a:avLst/>
              <a:gdLst>
                <a:gd name="T0" fmla="*/ 62 w 254"/>
                <a:gd name="T1" fmla="*/ 93 h 93"/>
                <a:gd name="T2" fmla="*/ 193 w 254"/>
                <a:gd name="T3" fmla="*/ 93 h 93"/>
                <a:gd name="T4" fmla="*/ 254 w 254"/>
                <a:gd name="T5" fmla="*/ 32 h 93"/>
                <a:gd name="T6" fmla="*/ 254 w 254"/>
                <a:gd name="T7" fmla="*/ 0 h 93"/>
                <a:gd name="T8" fmla="*/ 0 w 254"/>
                <a:gd name="T9" fmla="*/ 0 h 93"/>
                <a:gd name="T10" fmla="*/ 0 w 254"/>
                <a:gd name="T11" fmla="*/ 32 h 93"/>
                <a:gd name="T12" fmla="*/ 62 w 254"/>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254" h="93">
                  <a:moveTo>
                    <a:pt x="62" y="93"/>
                  </a:moveTo>
                  <a:cubicBezTo>
                    <a:pt x="193" y="93"/>
                    <a:pt x="193" y="93"/>
                    <a:pt x="193" y="93"/>
                  </a:cubicBezTo>
                  <a:cubicBezTo>
                    <a:pt x="227" y="93"/>
                    <a:pt x="254" y="66"/>
                    <a:pt x="254" y="32"/>
                  </a:cubicBezTo>
                  <a:cubicBezTo>
                    <a:pt x="254" y="0"/>
                    <a:pt x="254" y="0"/>
                    <a:pt x="254" y="0"/>
                  </a:cubicBezTo>
                  <a:cubicBezTo>
                    <a:pt x="0" y="0"/>
                    <a:pt x="0" y="0"/>
                    <a:pt x="0" y="0"/>
                  </a:cubicBezTo>
                  <a:cubicBezTo>
                    <a:pt x="0" y="32"/>
                    <a:pt x="0" y="32"/>
                    <a:pt x="0" y="32"/>
                  </a:cubicBezTo>
                  <a:cubicBezTo>
                    <a:pt x="0" y="66"/>
                    <a:pt x="28" y="93"/>
                    <a:pt x="62"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Rectangle 116">
              <a:extLst>
                <a:ext uri="{FF2B5EF4-FFF2-40B4-BE49-F238E27FC236}">
                  <a16:creationId xmlns:a16="http://schemas.microsoft.com/office/drawing/2014/main" id="{513616E1-76E1-CFC0-784C-A6255E89747C}"/>
                </a:ext>
              </a:extLst>
            </p:cNvPr>
            <p:cNvSpPr>
              <a:spLocks noChangeArrowheads="1"/>
            </p:cNvSpPr>
            <p:nvPr/>
          </p:nvSpPr>
          <p:spPr bwMode="auto">
            <a:xfrm>
              <a:off x="7745331" y="4386036"/>
              <a:ext cx="806754" cy="385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Rectangle 117">
              <a:extLst>
                <a:ext uri="{FF2B5EF4-FFF2-40B4-BE49-F238E27FC236}">
                  <a16:creationId xmlns:a16="http://schemas.microsoft.com/office/drawing/2014/main" id="{EA98C4D5-5E41-8AC0-AC28-6C103D962005}"/>
                </a:ext>
              </a:extLst>
            </p:cNvPr>
            <p:cNvSpPr>
              <a:spLocks noChangeArrowheads="1"/>
            </p:cNvSpPr>
            <p:nvPr/>
          </p:nvSpPr>
          <p:spPr bwMode="auto">
            <a:xfrm>
              <a:off x="8328332" y="4673186"/>
              <a:ext cx="34806" cy="733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Rectangle 118">
              <a:extLst>
                <a:ext uri="{FF2B5EF4-FFF2-40B4-BE49-F238E27FC236}">
                  <a16:creationId xmlns:a16="http://schemas.microsoft.com/office/drawing/2014/main" id="{E123D8D3-DDB2-F955-6DE3-F6663085BFBB}"/>
                </a:ext>
              </a:extLst>
            </p:cNvPr>
            <p:cNvSpPr>
              <a:spLocks noChangeArrowheads="1"/>
            </p:cNvSpPr>
            <p:nvPr/>
          </p:nvSpPr>
          <p:spPr bwMode="auto">
            <a:xfrm>
              <a:off x="7935522" y="4673187"/>
              <a:ext cx="34806" cy="733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119">
              <a:extLst>
                <a:ext uri="{FF2B5EF4-FFF2-40B4-BE49-F238E27FC236}">
                  <a16:creationId xmlns:a16="http://schemas.microsoft.com/office/drawing/2014/main" id="{191ADAC5-70E1-D7D8-5CDE-667474238362}"/>
                </a:ext>
              </a:extLst>
            </p:cNvPr>
            <p:cNvSpPr>
              <a:spLocks/>
            </p:cNvSpPr>
            <p:nvPr/>
          </p:nvSpPr>
          <p:spPr bwMode="auto">
            <a:xfrm>
              <a:off x="8292284" y="3750826"/>
              <a:ext cx="188947" cy="656343"/>
            </a:xfrm>
            <a:custGeom>
              <a:avLst/>
              <a:gdLst>
                <a:gd name="T0" fmla="*/ 63 w 64"/>
                <a:gd name="T1" fmla="*/ 222 h 222"/>
                <a:gd name="T2" fmla="*/ 54 w 64"/>
                <a:gd name="T3" fmla="*/ 222 h 222"/>
                <a:gd name="T4" fmla="*/ 54 w 64"/>
                <a:gd name="T5" fmla="*/ 38 h 222"/>
                <a:gd name="T6" fmla="*/ 46 w 64"/>
                <a:gd name="T7" fmla="*/ 13 h 222"/>
                <a:gd name="T8" fmla="*/ 5 w 64"/>
                <a:gd name="T9" fmla="*/ 30 h 222"/>
                <a:gd name="T10" fmla="*/ 0 w 64"/>
                <a:gd name="T11" fmla="*/ 24 h 222"/>
                <a:gd name="T12" fmla="*/ 49 w 64"/>
                <a:gd name="T13" fmla="*/ 6 h 222"/>
                <a:gd name="T14" fmla="*/ 63 w 64"/>
                <a:gd name="T15" fmla="*/ 38 h 222"/>
                <a:gd name="T16" fmla="*/ 63 w 64"/>
                <a:gd name="T1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22">
                  <a:moveTo>
                    <a:pt x="63" y="222"/>
                  </a:moveTo>
                  <a:cubicBezTo>
                    <a:pt x="54" y="222"/>
                    <a:pt x="54" y="222"/>
                    <a:pt x="54" y="222"/>
                  </a:cubicBezTo>
                  <a:cubicBezTo>
                    <a:pt x="54" y="38"/>
                    <a:pt x="54" y="38"/>
                    <a:pt x="54" y="38"/>
                  </a:cubicBezTo>
                  <a:cubicBezTo>
                    <a:pt x="55" y="32"/>
                    <a:pt x="54" y="17"/>
                    <a:pt x="46" y="13"/>
                  </a:cubicBezTo>
                  <a:cubicBezTo>
                    <a:pt x="40" y="10"/>
                    <a:pt x="29" y="11"/>
                    <a:pt x="5" y="30"/>
                  </a:cubicBezTo>
                  <a:cubicBezTo>
                    <a:pt x="0" y="24"/>
                    <a:pt x="0" y="24"/>
                    <a:pt x="0" y="24"/>
                  </a:cubicBezTo>
                  <a:cubicBezTo>
                    <a:pt x="22" y="6"/>
                    <a:pt x="38" y="0"/>
                    <a:pt x="49" y="6"/>
                  </a:cubicBezTo>
                  <a:cubicBezTo>
                    <a:pt x="64" y="13"/>
                    <a:pt x="63" y="37"/>
                    <a:pt x="63" y="38"/>
                  </a:cubicBezTo>
                  <a:lnTo>
                    <a:pt x="63"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20">
              <a:extLst>
                <a:ext uri="{FF2B5EF4-FFF2-40B4-BE49-F238E27FC236}">
                  <a16:creationId xmlns:a16="http://schemas.microsoft.com/office/drawing/2014/main" id="{6B12146A-DEED-3F1C-12CE-A1248AADC260}"/>
                </a:ext>
              </a:extLst>
            </p:cNvPr>
            <p:cNvSpPr>
              <a:spLocks/>
            </p:cNvSpPr>
            <p:nvPr/>
          </p:nvSpPr>
          <p:spPr bwMode="auto">
            <a:xfrm>
              <a:off x="8210243" y="3791848"/>
              <a:ext cx="114363" cy="130524"/>
            </a:xfrm>
            <a:custGeom>
              <a:avLst/>
              <a:gdLst>
                <a:gd name="T0" fmla="*/ 0 w 39"/>
                <a:gd name="T1" fmla="*/ 5 h 44"/>
                <a:gd name="T2" fmla="*/ 33 w 39"/>
                <a:gd name="T3" fmla="*/ 11 h 44"/>
                <a:gd name="T4" fmla="*/ 29 w 39"/>
                <a:gd name="T5" fmla="*/ 44 h 44"/>
                <a:gd name="T6" fmla="*/ 0 w 39"/>
                <a:gd name="T7" fmla="*/ 5 h 44"/>
              </a:gdLst>
              <a:ahLst/>
              <a:cxnLst>
                <a:cxn ang="0">
                  <a:pos x="T0" y="T1"/>
                </a:cxn>
                <a:cxn ang="0">
                  <a:pos x="T2" y="T3"/>
                </a:cxn>
                <a:cxn ang="0">
                  <a:pos x="T4" y="T5"/>
                </a:cxn>
                <a:cxn ang="0">
                  <a:pos x="T6" y="T7"/>
                </a:cxn>
              </a:cxnLst>
              <a:rect l="0" t="0" r="r" b="b"/>
              <a:pathLst>
                <a:path w="39" h="44">
                  <a:moveTo>
                    <a:pt x="0" y="5"/>
                  </a:moveTo>
                  <a:cubicBezTo>
                    <a:pt x="13" y="0"/>
                    <a:pt x="26" y="2"/>
                    <a:pt x="33" y="11"/>
                  </a:cubicBezTo>
                  <a:cubicBezTo>
                    <a:pt x="39" y="19"/>
                    <a:pt x="37" y="32"/>
                    <a:pt x="29" y="44"/>
                  </a:cubicBez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125">
              <a:extLst>
                <a:ext uri="{FF2B5EF4-FFF2-40B4-BE49-F238E27FC236}">
                  <a16:creationId xmlns:a16="http://schemas.microsoft.com/office/drawing/2014/main" id="{D22E8369-0844-0151-E2F1-85689CAA8117}"/>
                </a:ext>
              </a:extLst>
            </p:cNvPr>
            <p:cNvSpPr>
              <a:spLocks/>
            </p:cNvSpPr>
            <p:nvPr/>
          </p:nvSpPr>
          <p:spPr bwMode="auto">
            <a:xfrm>
              <a:off x="6992026" y="4486726"/>
              <a:ext cx="295851" cy="186461"/>
            </a:xfrm>
            <a:custGeom>
              <a:avLst/>
              <a:gdLst>
                <a:gd name="T0" fmla="*/ 56 w 100"/>
                <a:gd name="T1" fmla="*/ 63 h 63"/>
                <a:gd name="T2" fmla="*/ 44 w 100"/>
                <a:gd name="T3" fmla="*/ 63 h 63"/>
                <a:gd name="T4" fmla="*/ 0 w 100"/>
                <a:gd name="T5" fmla="*/ 19 h 63"/>
                <a:gd name="T6" fmla="*/ 0 w 100"/>
                <a:gd name="T7" fmla="*/ 0 h 63"/>
                <a:gd name="T8" fmla="*/ 100 w 100"/>
                <a:gd name="T9" fmla="*/ 0 h 63"/>
                <a:gd name="T10" fmla="*/ 100 w 100"/>
                <a:gd name="T11" fmla="*/ 19 h 63"/>
                <a:gd name="T12" fmla="*/ 56 w 100"/>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100" h="63">
                  <a:moveTo>
                    <a:pt x="56" y="63"/>
                  </a:moveTo>
                  <a:cubicBezTo>
                    <a:pt x="44" y="63"/>
                    <a:pt x="44" y="63"/>
                    <a:pt x="44" y="63"/>
                  </a:cubicBezTo>
                  <a:cubicBezTo>
                    <a:pt x="19" y="63"/>
                    <a:pt x="0" y="43"/>
                    <a:pt x="0" y="19"/>
                  </a:cubicBezTo>
                  <a:cubicBezTo>
                    <a:pt x="0" y="0"/>
                    <a:pt x="0" y="0"/>
                    <a:pt x="0" y="0"/>
                  </a:cubicBezTo>
                  <a:cubicBezTo>
                    <a:pt x="100" y="0"/>
                    <a:pt x="100" y="0"/>
                    <a:pt x="100" y="0"/>
                  </a:cubicBezTo>
                  <a:cubicBezTo>
                    <a:pt x="100" y="19"/>
                    <a:pt x="100" y="19"/>
                    <a:pt x="100" y="19"/>
                  </a:cubicBezTo>
                  <a:cubicBezTo>
                    <a:pt x="100" y="43"/>
                    <a:pt x="80" y="63"/>
                    <a:pt x="56"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126">
              <a:extLst>
                <a:ext uri="{FF2B5EF4-FFF2-40B4-BE49-F238E27FC236}">
                  <a16:creationId xmlns:a16="http://schemas.microsoft.com/office/drawing/2014/main" id="{7AD080C0-13E6-8533-C09A-1B2FE6755E4C}"/>
                </a:ext>
              </a:extLst>
            </p:cNvPr>
            <p:cNvSpPr>
              <a:spLocks/>
            </p:cNvSpPr>
            <p:nvPr/>
          </p:nvSpPr>
          <p:spPr bwMode="auto">
            <a:xfrm>
              <a:off x="7019374" y="4238111"/>
              <a:ext cx="238670" cy="228725"/>
            </a:xfrm>
            <a:custGeom>
              <a:avLst/>
              <a:gdLst>
                <a:gd name="T0" fmla="*/ 41 w 81"/>
                <a:gd name="T1" fmla="*/ 0 h 77"/>
                <a:gd name="T2" fmla="*/ 41 w 81"/>
                <a:gd name="T3" fmla="*/ 0 h 77"/>
                <a:gd name="T4" fmla="*/ 0 w 81"/>
                <a:gd name="T5" fmla="*/ 41 h 77"/>
                <a:gd name="T6" fmla="*/ 0 w 81"/>
                <a:gd name="T7" fmla="*/ 77 h 77"/>
                <a:gd name="T8" fmla="*/ 81 w 81"/>
                <a:gd name="T9" fmla="*/ 77 h 77"/>
                <a:gd name="T10" fmla="*/ 81 w 81"/>
                <a:gd name="T11" fmla="*/ 41 h 77"/>
                <a:gd name="T12" fmla="*/ 41 w 8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1" h="77">
                  <a:moveTo>
                    <a:pt x="41" y="0"/>
                  </a:moveTo>
                  <a:cubicBezTo>
                    <a:pt x="41" y="0"/>
                    <a:pt x="41" y="0"/>
                    <a:pt x="41" y="0"/>
                  </a:cubicBezTo>
                  <a:cubicBezTo>
                    <a:pt x="18" y="0"/>
                    <a:pt x="0" y="19"/>
                    <a:pt x="0" y="41"/>
                  </a:cubicBezTo>
                  <a:cubicBezTo>
                    <a:pt x="0" y="77"/>
                    <a:pt x="0" y="77"/>
                    <a:pt x="0" y="77"/>
                  </a:cubicBezTo>
                  <a:cubicBezTo>
                    <a:pt x="81" y="77"/>
                    <a:pt x="81" y="77"/>
                    <a:pt x="81" y="77"/>
                  </a:cubicBezTo>
                  <a:cubicBezTo>
                    <a:pt x="81" y="41"/>
                    <a:pt x="81" y="41"/>
                    <a:pt x="81" y="41"/>
                  </a:cubicBezTo>
                  <a:cubicBezTo>
                    <a:pt x="81" y="19"/>
                    <a:pt x="63"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Rectangle 127">
              <a:extLst>
                <a:ext uri="{FF2B5EF4-FFF2-40B4-BE49-F238E27FC236}">
                  <a16:creationId xmlns:a16="http://schemas.microsoft.com/office/drawing/2014/main" id="{D39C8ED9-A993-79A4-548D-4D27BFBFA951}"/>
                </a:ext>
              </a:extLst>
            </p:cNvPr>
            <p:cNvSpPr>
              <a:spLocks noChangeArrowheads="1"/>
            </p:cNvSpPr>
            <p:nvPr/>
          </p:nvSpPr>
          <p:spPr bwMode="auto">
            <a:xfrm>
              <a:off x="7090231" y="4525258"/>
              <a:ext cx="96959" cy="2212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128">
              <a:extLst>
                <a:ext uri="{FF2B5EF4-FFF2-40B4-BE49-F238E27FC236}">
                  <a16:creationId xmlns:a16="http://schemas.microsoft.com/office/drawing/2014/main" id="{506C7840-BDD2-45CB-AA38-BFE1AA07B707}"/>
                </a:ext>
              </a:extLst>
            </p:cNvPr>
            <p:cNvSpPr>
              <a:spLocks/>
            </p:cNvSpPr>
            <p:nvPr/>
          </p:nvSpPr>
          <p:spPr bwMode="auto">
            <a:xfrm>
              <a:off x="7335127" y="4351233"/>
              <a:ext cx="244885" cy="91988"/>
            </a:xfrm>
            <a:custGeom>
              <a:avLst/>
              <a:gdLst>
                <a:gd name="T0" fmla="*/ 68 w 83"/>
                <a:gd name="T1" fmla="*/ 31 h 31"/>
                <a:gd name="T2" fmla="*/ 0 w 83"/>
                <a:gd name="T3" fmla="*/ 31 h 31"/>
                <a:gd name="T4" fmla="*/ 0 w 83"/>
                <a:gd name="T5" fmla="*/ 19 h 31"/>
                <a:gd name="T6" fmla="*/ 5 w 83"/>
                <a:gd name="T7" fmla="*/ 19 h 31"/>
                <a:gd name="T8" fmla="*/ 5 w 83"/>
                <a:gd name="T9" fmla="*/ 26 h 31"/>
                <a:gd name="T10" fmla="*/ 68 w 83"/>
                <a:gd name="T11" fmla="*/ 26 h 31"/>
                <a:gd name="T12" fmla="*/ 78 w 83"/>
                <a:gd name="T13" fmla="*/ 16 h 31"/>
                <a:gd name="T14" fmla="*/ 68 w 83"/>
                <a:gd name="T15" fmla="*/ 5 h 31"/>
                <a:gd name="T16" fmla="*/ 13 w 83"/>
                <a:gd name="T17" fmla="*/ 5 h 31"/>
                <a:gd name="T18" fmla="*/ 13 w 83"/>
                <a:gd name="T19" fmla="*/ 0 h 31"/>
                <a:gd name="T20" fmla="*/ 68 w 83"/>
                <a:gd name="T21" fmla="*/ 0 h 31"/>
                <a:gd name="T22" fmla="*/ 83 w 83"/>
                <a:gd name="T23" fmla="*/ 16 h 31"/>
                <a:gd name="T24" fmla="*/ 68 w 83"/>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31">
                  <a:moveTo>
                    <a:pt x="68" y="31"/>
                  </a:moveTo>
                  <a:cubicBezTo>
                    <a:pt x="0" y="31"/>
                    <a:pt x="0" y="31"/>
                    <a:pt x="0" y="31"/>
                  </a:cubicBezTo>
                  <a:cubicBezTo>
                    <a:pt x="0" y="19"/>
                    <a:pt x="0" y="19"/>
                    <a:pt x="0" y="19"/>
                  </a:cubicBezTo>
                  <a:cubicBezTo>
                    <a:pt x="5" y="19"/>
                    <a:pt x="5" y="19"/>
                    <a:pt x="5" y="19"/>
                  </a:cubicBezTo>
                  <a:cubicBezTo>
                    <a:pt x="5" y="26"/>
                    <a:pt x="5" y="26"/>
                    <a:pt x="5" y="26"/>
                  </a:cubicBezTo>
                  <a:cubicBezTo>
                    <a:pt x="68" y="26"/>
                    <a:pt x="68" y="26"/>
                    <a:pt x="68" y="26"/>
                  </a:cubicBezTo>
                  <a:cubicBezTo>
                    <a:pt x="74" y="26"/>
                    <a:pt x="78" y="21"/>
                    <a:pt x="78" y="16"/>
                  </a:cubicBezTo>
                  <a:cubicBezTo>
                    <a:pt x="78" y="10"/>
                    <a:pt x="74" y="5"/>
                    <a:pt x="68" y="5"/>
                  </a:cubicBezTo>
                  <a:cubicBezTo>
                    <a:pt x="13" y="5"/>
                    <a:pt x="13" y="5"/>
                    <a:pt x="13" y="5"/>
                  </a:cubicBezTo>
                  <a:cubicBezTo>
                    <a:pt x="13" y="0"/>
                    <a:pt x="13" y="0"/>
                    <a:pt x="13" y="0"/>
                  </a:cubicBezTo>
                  <a:cubicBezTo>
                    <a:pt x="68" y="0"/>
                    <a:pt x="68" y="0"/>
                    <a:pt x="68" y="0"/>
                  </a:cubicBezTo>
                  <a:cubicBezTo>
                    <a:pt x="76" y="0"/>
                    <a:pt x="83" y="7"/>
                    <a:pt x="83" y="16"/>
                  </a:cubicBezTo>
                  <a:cubicBezTo>
                    <a:pt x="83" y="24"/>
                    <a:pt x="76" y="31"/>
                    <a:pt x="68"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129">
              <a:extLst>
                <a:ext uri="{FF2B5EF4-FFF2-40B4-BE49-F238E27FC236}">
                  <a16:creationId xmlns:a16="http://schemas.microsoft.com/office/drawing/2014/main" id="{29F2621A-4F90-DC08-AFF0-031D015E6289}"/>
                </a:ext>
              </a:extLst>
            </p:cNvPr>
            <p:cNvSpPr>
              <a:spLocks/>
            </p:cNvSpPr>
            <p:nvPr/>
          </p:nvSpPr>
          <p:spPr bwMode="auto">
            <a:xfrm>
              <a:off x="7388598" y="4433286"/>
              <a:ext cx="139225" cy="156628"/>
            </a:xfrm>
            <a:custGeom>
              <a:avLst/>
              <a:gdLst>
                <a:gd name="T0" fmla="*/ 35 w 47"/>
                <a:gd name="T1" fmla="*/ 53 h 53"/>
                <a:gd name="T2" fmla="*/ 12 w 47"/>
                <a:gd name="T3" fmla="*/ 53 h 53"/>
                <a:gd name="T4" fmla="*/ 0 w 47"/>
                <a:gd name="T5" fmla="*/ 41 h 53"/>
                <a:gd name="T6" fmla="*/ 0 w 47"/>
                <a:gd name="T7" fmla="*/ 0 h 53"/>
                <a:gd name="T8" fmla="*/ 47 w 47"/>
                <a:gd name="T9" fmla="*/ 0 h 53"/>
                <a:gd name="T10" fmla="*/ 47 w 47"/>
                <a:gd name="T11" fmla="*/ 41 h 53"/>
                <a:gd name="T12" fmla="*/ 35 w 47"/>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7" h="53">
                  <a:moveTo>
                    <a:pt x="35" y="53"/>
                  </a:moveTo>
                  <a:cubicBezTo>
                    <a:pt x="12" y="53"/>
                    <a:pt x="12" y="53"/>
                    <a:pt x="12" y="53"/>
                  </a:cubicBezTo>
                  <a:cubicBezTo>
                    <a:pt x="6" y="53"/>
                    <a:pt x="0" y="47"/>
                    <a:pt x="0" y="41"/>
                  </a:cubicBezTo>
                  <a:cubicBezTo>
                    <a:pt x="0" y="0"/>
                    <a:pt x="0" y="0"/>
                    <a:pt x="0" y="0"/>
                  </a:cubicBezTo>
                  <a:cubicBezTo>
                    <a:pt x="47" y="0"/>
                    <a:pt x="47" y="0"/>
                    <a:pt x="47" y="0"/>
                  </a:cubicBezTo>
                  <a:cubicBezTo>
                    <a:pt x="47" y="41"/>
                    <a:pt x="47" y="41"/>
                    <a:pt x="47" y="41"/>
                  </a:cubicBezTo>
                  <a:cubicBezTo>
                    <a:pt x="47" y="47"/>
                    <a:pt x="41" y="53"/>
                    <a:pt x="3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7" name="Group 86">
            <a:extLst>
              <a:ext uri="{FF2B5EF4-FFF2-40B4-BE49-F238E27FC236}">
                <a16:creationId xmlns:a16="http://schemas.microsoft.com/office/drawing/2014/main" id="{F9FC3811-D0DF-0F2C-D04D-8CA816AC7CD9}"/>
              </a:ext>
            </a:extLst>
          </p:cNvPr>
          <p:cNvGrpSpPr/>
          <p:nvPr/>
        </p:nvGrpSpPr>
        <p:grpSpPr>
          <a:xfrm>
            <a:off x="7009869" y="1709899"/>
            <a:ext cx="1244440" cy="616049"/>
            <a:chOff x="13846175" y="4598988"/>
            <a:chExt cx="1920876" cy="950912"/>
          </a:xfrm>
          <a:solidFill>
            <a:schemeClr val="bg2"/>
          </a:solidFill>
        </p:grpSpPr>
        <p:sp>
          <p:nvSpPr>
            <p:cNvPr id="88" name="Freeform 133">
              <a:extLst>
                <a:ext uri="{FF2B5EF4-FFF2-40B4-BE49-F238E27FC236}">
                  <a16:creationId xmlns:a16="http://schemas.microsoft.com/office/drawing/2014/main" id="{4AF266F0-7579-3F7D-D015-D232408FAE1A}"/>
                </a:ext>
              </a:extLst>
            </p:cNvPr>
            <p:cNvSpPr>
              <a:spLocks/>
            </p:cNvSpPr>
            <p:nvPr/>
          </p:nvSpPr>
          <p:spPr bwMode="auto">
            <a:xfrm>
              <a:off x="15679738" y="4598988"/>
              <a:ext cx="87313" cy="560387"/>
            </a:xfrm>
            <a:custGeom>
              <a:avLst/>
              <a:gdLst>
                <a:gd name="T0" fmla="*/ 0 w 23"/>
                <a:gd name="T1" fmla="*/ 148 h 148"/>
                <a:gd name="T2" fmla="*/ 23 w 23"/>
                <a:gd name="T3" fmla="*/ 148 h 148"/>
                <a:gd name="T4" fmla="*/ 23 w 23"/>
                <a:gd name="T5" fmla="*/ 0 h 148"/>
                <a:gd name="T6" fmla="*/ 17 w 23"/>
                <a:gd name="T7" fmla="*/ 0 h 148"/>
                <a:gd name="T8" fmla="*/ 0 w 23"/>
                <a:gd name="T9" fmla="*/ 17 h 148"/>
                <a:gd name="T10" fmla="*/ 0 w 23"/>
                <a:gd name="T11" fmla="*/ 148 h 148"/>
              </a:gdLst>
              <a:ahLst/>
              <a:cxnLst>
                <a:cxn ang="0">
                  <a:pos x="T0" y="T1"/>
                </a:cxn>
                <a:cxn ang="0">
                  <a:pos x="T2" y="T3"/>
                </a:cxn>
                <a:cxn ang="0">
                  <a:pos x="T4" y="T5"/>
                </a:cxn>
                <a:cxn ang="0">
                  <a:pos x="T6" y="T7"/>
                </a:cxn>
                <a:cxn ang="0">
                  <a:pos x="T8" y="T9"/>
                </a:cxn>
                <a:cxn ang="0">
                  <a:pos x="T10" y="T11"/>
                </a:cxn>
              </a:cxnLst>
              <a:rect l="0" t="0" r="r" b="b"/>
              <a:pathLst>
                <a:path w="23" h="148">
                  <a:moveTo>
                    <a:pt x="0" y="148"/>
                  </a:moveTo>
                  <a:cubicBezTo>
                    <a:pt x="23" y="148"/>
                    <a:pt x="23" y="148"/>
                    <a:pt x="23" y="148"/>
                  </a:cubicBezTo>
                  <a:cubicBezTo>
                    <a:pt x="23" y="0"/>
                    <a:pt x="23" y="0"/>
                    <a:pt x="23" y="0"/>
                  </a:cubicBezTo>
                  <a:cubicBezTo>
                    <a:pt x="17" y="0"/>
                    <a:pt x="17" y="0"/>
                    <a:pt x="17" y="0"/>
                  </a:cubicBezTo>
                  <a:cubicBezTo>
                    <a:pt x="8" y="0"/>
                    <a:pt x="0" y="8"/>
                    <a:pt x="0" y="17"/>
                  </a:cubicBezTo>
                  <a:lnTo>
                    <a:pt x="0"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Rectangle 134">
              <a:extLst>
                <a:ext uri="{FF2B5EF4-FFF2-40B4-BE49-F238E27FC236}">
                  <a16:creationId xmlns:a16="http://schemas.microsoft.com/office/drawing/2014/main" id="{ECA4D885-522A-8B23-F0EC-831DB6A04919}"/>
                </a:ext>
              </a:extLst>
            </p:cNvPr>
            <p:cNvSpPr>
              <a:spLocks noChangeArrowheads="1"/>
            </p:cNvSpPr>
            <p:nvPr/>
          </p:nvSpPr>
          <p:spPr bwMode="auto">
            <a:xfrm>
              <a:off x="15370175" y="5132388"/>
              <a:ext cx="46038" cy="417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Rectangle 135">
              <a:extLst>
                <a:ext uri="{FF2B5EF4-FFF2-40B4-BE49-F238E27FC236}">
                  <a16:creationId xmlns:a16="http://schemas.microsoft.com/office/drawing/2014/main" id="{524BC607-FD77-A660-7543-99A8B3EF1BBA}"/>
                </a:ext>
              </a:extLst>
            </p:cNvPr>
            <p:cNvSpPr>
              <a:spLocks noChangeArrowheads="1"/>
            </p:cNvSpPr>
            <p:nvPr/>
          </p:nvSpPr>
          <p:spPr bwMode="auto">
            <a:xfrm>
              <a:off x="15725775" y="5132388"/>
              <a:ext cx="41275" cy="417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136">
              <a:extLst>
                <a:ext uri="{FF2B5EF4-FFF2-40B4-BE49-F238E27FC236}">
                  <a16:creationId xmlns:a16="http://schemas.microsoft.com/office/drawing/2014/main" id="{58C1066C-E373-0E67-D7A1-AC3B3A881BC1}"/>
                </a:ext>
              </a:extLst>
            </p:cNvPr>
            <p:cNvSpPr>
              <a:spLocks/>
            </p:cNvSpPr>
            <p:nvPr/>
          </p:nvSpPr>
          <p:spPr bwMode="auto">
            <a:xfrm>
              <a:off x="15295563" y="5095875"/>
              <a:ext cx="449263" cy="79375"/>
            </a:xfrm>
            <a:custGeom>
              <a:avLst/>
              <a:gdLst>
                <a:gd name="T0" fmla="*/ 0 w 119"/>
                <a:gd name="T1" fmla="*/ 21 h 21"/>
                <a:gd name="T2" fmla="*/ 119 w 119"/>
                <a:gd name="T3" fmla="*/ 21 h 21"/>
                <a:gd name="T4" fmla="*/ 119 w 119"/>
                <a:gd name="T5" fmla="*/ 0 h 21"/>
                <a:gd name="T6" fmla="*/ 17 w 119"/>
                <a:gd name="T7" fmla="*/ 0 h 21"/>
                <a:gd name="T8" fmla="*/ 0 w 119"/>
                <a:gd name="T9" fmla="*/ 17 h 21"/>
                <a:gd name="T10" fmla="*/ 0 w 119"/>
                <a:gd name="T11" fmla="*/ 21 h 21"/>
              </a:gdLst>
              <a:ahLst/>
              <a:cxnLst>
                <a:cxn ang="0">
                  <a:pos x="T0" y="T1"/>
                </a:cxn>
                <a:cxn ang="0">
                  <a:pos x="T2" y="T3"/>
                </a:cxn>
                <a:cxn ang="0">
                  <a:pos x="T4" y="T5"/>
                </a:cxn>
                <a:cxn ang="0">
                  <a:pos x="T6" y="T7"/>
                </a:cxn>
                <a:cxn ang="0">
                  <a:pos x="T8" y="T9"/>
                </a:cxn>
                <a:cxn ang="0">
                  <a:pos x="T10" y="T11"/>
                </a:cxn>
              </a:cxnLst>
              <a:rect l="0" t="0" r="r" b="b"/>
              <a:pathLst>
                <a:path w="119" h="21">
                  <a:moveTo>
                    <a:pt x="0" y="21"/>
                  </a:moveTo>
                  <a:cubicBezTo>
                    <a:pt x="119" y="21"/>
                    <a:pt x="119" y="21"/>
                    <a:pt x="119" y="21"/>
                  </a:cubicBezTo>
                  <a:cubicBezTo>
                    <a:pt x="119" y="0"/>
                    <a:pt x="119" y="0"/>
                    <a:pt x="119" y="0"/>
                  </a:cubicBezTo>
                  <a:cubicBezTo>
                    <a:pt x="17" y="0"/>
                    <a:pt x="17" y="0"/>
                    <a:pt x="17" y="0"/>
                  </a:cubicBezTo>
                  <a:cubicBezTo>
                    <a:pt x="8" y="0"/>
                    <a:pt x="0" y="7"/>
                    <a:pt x="0" y="17"/>
                  </a:cubicBez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Rectangle 137">
              <a:extLst>
                <a:ext uri="{FF2B5EF4-FFF2-40B4-BE49-F238E27FC236}">
                  <a16:creationId xmlns:a16="http://schemas.microsoft.com/office/drawing/2014/main" id="{50B1E1AE-2AD9-6A48-8AA7-F079B341256B}"/>
                </a:ext>
              </a:extLst>
            </p:cNvPr>
            <p:cNvSpPr>
              <a:spLocks noChangeArrowheads="1"/>
            </p:cNvSpPr>
            <p:nvPr/>
          </p:nvSpPr>
          <p:spPr bwMode="auto">
            <a:xfrm>
              <a:off x="13846175" y="4935538"/>
              <a:ext cx="1331913"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Rectangle 138">
              <a:extLst>
                <a:ext uri="{FF2B5EF4-FFF2-40B4-BE49-F238E27FC236}">
                  <a16:creationId xmlns:a16="http://schemas.microsoft.com/office/drawing/2014/main" id="{B580DA81-3EF5-DEEF-6DD4-137E5869C528}"/>
                </a:ext>
              </a:extLst>
            </p:cNvPr>
            <p:cNvSpPr>
              <a:spLocks noChangeArrowheads="1"/>
            </p:cNvSpPr>
            <p:nvPr/>
          </p:nvSpPr>
          <p:spPr bwMode="auto">
            <a:xfrm>
              <a:off x="13846175" y="5041900"/>
              <a:ext cx="358775" cy="50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Rectangle 139">
              <a:extLst>
                <a:ext uri="{FF2B5EF4-FFF2-40B4-BE49-F238E27FC236}">
                  <a16:creationId xmlns:a16="http://schemas.microsoft.com/office/drawing/2014/main" id="{A87F0CAA-3CFF-830E-EEE9-8A012C594F4A}"/>
                </a:ext>
              </a:extLst>
            </p:cNvPr>
            <p:cNvSpPr>
              <a:spLocks noChangeArrowheads="1"/>
            </p:cNvSpPr>
            <p:nvPr/>
          </p:nvSpPr>
          <p:spPr bwMode="auto">
            <a:xfrm>
              <a:off x="14668500" y="5041900"/>
              <a:ext cx="38100" cy="50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140">
              <a:extLst>
                <a:ext uri="{FF2B5EF4-FFF2-40B4-BE49-F238E27FC236}">
                  <a16:creationId xmlns:a16="http://schemas.microsoft.com/office/drawing/2014/main" id="{A79473BD-6F59-BA73-0EC6-AF275813F59A}"/>
                </a:ext>
              </a:extLst>
            </p:cNvPr>
            <p:cNvSpPr>
              <a:spLocks/>
            </p:cNvSpPr>
            <p:nvPr/>
          </p:nvSpPr>
          <p:spPr bwMode="auto">
            <a:xfrm>
              <a:off x="14778038" y="4662488"/>
              <a:ext cx="103188" cy="246062"/>
            </a:xfrm>
            <a:custGeom>
              <a:avLst/>
              <a:gdLst>
                <a:gd name="T0" fmla="*/ 65 w 65"/>
                <a:gd name="T1" fmla="*/ 155 h 155"/>
                <a:gd name="T2" fmla="*/ 38 w 65"/>
                <a:gd name="T3" fmla="*/ 155 h 155"/>
                <a:gd name="T4" fmla="*/ 0 w 65"/>
                <a:gd name="T5" fmla="*/ 0 h 155"/>
                <a:gd name="T6" fmla="*/ 24 w 65"/>
                <a:gd name="T7" fmla="*/ 0 h 155"/>
                <a:gd name="T8" fmla="*/ 65 w 65"/>
                <a:gd name="T9" fmla="*/ 155 h 155"/>
              </a:gdLst>
              <a:ahLst/>
              <a:cxnLst>
                <a:cxn ang="0">
                  <a:pos x="T0" y="T1"/>
                </a:cxn>
                <a:cxn ang="0">
                  <a:pos x="T2" y="T3"/>
                </a:cxn>
                <a:cxn ang="0">
                  <a:pos x="T4" y="T5"/>
                </a:cxn>
                <a:cxn ang="0">
                  <a:pos x="T6" y="T7"/>
                </a:cxn>
                <a:cxn ang="0">
                  <a:pos x="T8" y="T9"/>
                </a:cxn>
              </a:cxnLst>
              <a:rect l="0" t="0" r="r" b="b"/>
              <a:pathLst>
                <a:path w="65" h="155">
                  <a:moveTo>
                    <a:pt x="65" y="155"/>
                  </a:moveTo>
                  <a:lnTo>
                    <a:pt x="38" y="155"/>
                  </a:lnTo>
                  <a:lnTo>
                    <a:pt x="0" y="0"/>
                  </a:lnTo>
                  <a:lnTo>
                    <a:pt x="24" y="0"/>
                  </a:lnTo>
                  <a:lnTo>
                    <a:pt x="65"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Rectangle 141">
              <a:extLst>
                <a:ext uri="{FF2B5EF4-FFF2-40B4-BE49-F238E27FC236}">
                  <a16:creationId xmlns:a16="http://schemas.microsoft.com/office/drawing/2014/main" id="{C2B3F825-D8AD-6E5C-0099-98A5937C5282}"/>
                </a:ext>
              </a:extLst>
            </p:cNvPr>
            <p:cNvSpPr>
              <a:spLocks noChangeArrowheads="1"/>
            </p:cNvSpPr>
            <p:nvPr/>
          </p:nvSpPr>
          <p:spPr bwMode="auto">
            <a:xfrm>
              <a:off x="14838363" y="4867275"/>
              <a:ext cx="2301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142">
              <a:extLst>
                <a:ext uri="{FF2B5EF4-FFF2-40B4-BE49-F238E27FC236}">
                  <a16:creationId xmlns:a16="http://schemas.microsoft.com/office/drawing/2014/main" id="{F0CAFFCB-943C-66F8-F198-EB09A771753A}"/>
                </a:ext>
              </a:extLst>
            </p:cNvPr>
            <p:cNvSpPr>
              <a:spLocks/>
            </p:cNvSpPr>
            <p:nvPr/>
          </p:nvSpPr>
          <p:spPr bwMode="auto">
            <a:xfrm>
              <a:off x="14287500" y="4749800"/>
              <a:ext cx="103188" cy="166687"/>
            </a:xfrm>
            <a:custGeom>
              <a:avLst/>
              <a:gdLst>
                <a:gd name="T0" fmla="*/ 65 w 65"/>
                <a:gd name="T1" fmla="*/ 93 h 105"/>
                <a:gd name="T2" fmla="*/ 36 w 65"/>
                <a:gd name="T3" fmla="*/ 105 h 105"/>
                <a:gd name="T4" fmla="*/ 0 w 65"/>
                <a:gd name="T5" fmla="*/ 12 h 105"/>
                <a:gd name="T6" fmla="*/ 29 w 65"/>
                <a:gd name="T7" fmla="*/ 0 h 105"/>
                <a:gd name="T8" fmla="*/ 65 w 65"/>
                <a:gd name="T9" fmla="*/ 93 h 105"/>
              </a:gdLst>
              <a:ahLst/>
              <a:cxnLst>
                <a:cxn ang="0">
                  <a:pos x="T0" y="T1"/>
                </a:cxn>
                <a:cxn ang="0">
                  <a:pos x="T2" y="T3"/>
                </a:cxn>
                <a:cxn ang="0">
                  <a:pos x="T4" y="T5"/>
                </a:cxn>
                <a:cxn ang="0">
                  <a:pos x="T6" y="T7"/>
                </a:cxn>
                <a:cxn ang="0">
                  <a:pos x="T8" y="T9"/>
                </a:cxn>
              </a:cxnLst>
              <a:rect l="0" t="0" r="r" b="b"/>
              <a:pathLst>
                <a:path w="65" h="105">
                  <a:moveTo>
                    <a:pt x="65" y="93"/>
                  </a:moveTo>
                  <a:lnTo>
                    <a:pt x="36" y="105"/>
                  </a:lnTo>
                  <a:lnTo>
                    <a:pt x="0" y="12"/>
                  </a:lnTo>
                  <a:lnTo>
                    <a:pt x="29" y="0"/>
                  </a:lnTo>
                  <a:lnTo>
                    <a:pt x="65"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Rectangle 143">
              <a:extLst>
                <a:ext uri="{FF2B5EF4-FFF2-40B4-BE49-F238E27FC236}">
                  <a16:creationId xmlns:a16="http://schemas.microsoft.com/office/drawing/2014/main" id="{56AE21B5-216D-580A-42D9-D7C59A45CEB2}"/>
                </a:ext>
              </a:extLst>
            </p:cNvPr>
            <p:cNvSpPr>
              <a:spLocks noChangeArrowheads="1"/>
            </p:cNvSpPr>
            <p:nvPr/>
          </p:nvSpPr>
          <p:spPr bwMode="auto">
            <a:xfrm>
              <a:off x="14092238" y="4875213"/>
              <a:ext cx="188913"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Rectangle 144">
              <a:extLst>
                <a:ext uri="{FF2B5EF4-FFF2-40B4-BE49-F238E27FC236}">
                  <a16:creationId xmlns:a16="http://schemas.microsoft.com/office/drawing/2014/main" id="{7EBAA7E5-38D2-0903-8D05-A1B8D55DA2CE}"/>
                </a:ext>
              </a:extLst>
            </p:cNvPr>
            <p:cNvSpPr>
              <a:spLocks noChangeArrowheads="1"/>
            </p:cNvSpPr>
            <p:nvPr/>
          </p:nvSpPr>
          <p:spPr bwMode="auto">
            <a:xfrm>
              <a:off x="14081125" y="4822825"/>
              <a:ext cx="188913" cy="3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Rectangle 145">
              <a:extLst>
                <a:ext uri="{FF2B5EF4-FFF2-40B4-BE49-F238E27FC236}">
                  <a16:creationId xmlns:a16="http://schemas.microsoft.com/office/drawing/2014/main" id="{F0DA41B1-1D7E-0066-D559-ECA315C10486}"/>
                </a:ext>
              </a:extLst>
            </p:cNvPr>
            <p:cNvSpPr>
              <a:spLocks noChangeArrowheads="1"/>
            </p:cNvSpPr>
            <p:nvPr/>
          </p:nvSpPr>
          <p:spPr bwMode="auto">
            <a:xfrm>
              <a:off x="14122400" y="4772025"/>
              <a:ext cx="1349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Rectangle 146">
              <a:extLst>
                <a:ext uri="{FF2B5EF4-FFF2-40B4-BE49-F238E27FC236}">
                  <a16:creationId xmlns:a16="http://schemas.microsoft.com/office/drawing/2014/main" id="{DB6FF3C7-BF44-ED58-36F8-0D0E3966CC0F}"/>
                </a:ext>
              </a:extLst>
            </p:cNvPr>
            <p:cNvSpPr>
              <a:spLocks noChangeArrowheads="1"/>
            </p:cNvSpPr>
            <p:nvPr/>
          </p:nvSpPr>
          <p:spPr bwMode="auto">
            <a:xfrm>
              <a:off x="14092238" y="4722813"/>
              <a:ext cx="1889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2" name="Group 101">
            <a:extLst>
              <a:ext uri="{FF2B5EF4-FFF2-40B4-BE49-F238E27FC236}">
                <a16:creationId xmlns:a16="http://schemas.microsoft.com/office/drawing/2014/main" id="{FA13B1B8-AD9E-D30D-8211-E934A4100C83}"/>
              </a:ext>
            </a:extLst>
          </p:cNvPr>
          <p:cNvGrpSpPr/>
          <p:nvPr/>
        </p:nvGrpSpPr>
        <p:grpSpPr>
          <a:xfrm>
            <a:off x="5221217" y="5577608"/>
            <a:ext cx="402849" cy="422320"/>
            <a:chOff x="3866662" y="6691897"/>
            <a:chExt cx="402849" cy="422320"/>
          </a:xfrm>
        </p:grpSpPr>
        <p:sp>
          <p:nvSpPr>
            <p:cNvPr id="103" name="Oval 102">
              <a:extLst>
                <a:ext uri="{FF2B5EF4-FFF2-40B4-BE49-F238E27FC236}">
                  <a16:creationId xmlns:a16="http://schemas.microsoft.com/office/drawing/2014/main" id="{30B6C8BE-F126-6A74-AD58-2EC9C89A6332}"/>
                </a:ext>
              </a:extLst>
            </p:cNvPr>
            <p:cNvSpPr/>
            <p:nvPr/>
          </p:nvSpPr>
          <p:spPr>
            <a:xfrm>
              <a:off x="3866662" y="6711368"/>
              <a:ext cx="402849" cy="40284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TextBox 103">
              <a:extLst>
                <a:ext uri="{FF2B5EF4-FFF2-40B4-BE49-F238E27FC236}">
                  <a16:creationId xmlns:a16="http://schemas.microsoft.com/office/drawing/2014/main" id="{1167A2D7-E8FE-6C3E-A259-A4903C9A31A9}"/>
                </a:ext>
              </a:extLst>
            </p:cNvPr>
            <p:cNvSpPr txBox="1"/>
            <p:nvPr/>
          </p:nvSpPr>
          <p:spPr>
            <a:xfrm>
              <a:off x="3897051" y="6691897"/>
              <a:ext cx="33855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Calibri Light" panose="020F0302020204030204"/>
                  <a:ea typeface="+mn-ea"/>
                  <a:cs typeface="+mn-cs"/>
                </a:rPr>
                <a:t>1</a:t>
              </a:r>
              <a:endParaRPr kumimoji="0" lang="id-ID" sz="2000" b="1"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grpSp>
      <p:grpSp>
        <p:nvGrpSpPr>
          <p:cNvPr id="105" name="Group 104">
            <a:extLst>
              <a:ext uri="{FF2B5EF4-FFF2-40B4-BE49-F238E27FC236}">
                <a16:creationId xmlns:a16="http://schemas.microsoft.com/office/drawing/2014/main" id="{FBCDE3C5-7BE6-3BB9-665E-53D4BFBF2ED5}"/>
              </a:ext>
            </a:extLst>
          </p:cNvPr>
          <p:cNvGrpSpPr/>
          <p:nvPr/>
        </p:nvGrpSpPr>
        <p:grpSpPr>
          <a:xfrm>
            <a:off x="9274267" y="4005551"/>
            <a:ext cx="402849" cy="402849"/>
            <a:chOff x="6394994" y="5220515"/>
            <a:chExt cx="402849" cy="402849"/>
          </a:xfrm>
        </p:grpSpPr>
        <p:sp>
          <p:nvSpPr>
            <p:cNvPr id="106" name="Oval 105">
              <a:extLst>
                <a:ext uri="{FF2B5EF4-FFF2-40B4-BE49-F238E27FC236}">
                  <a16:creationId xmlns:a16="http://schemas.microsoft.com/office/drawing/2014/main" id="{C358FD63-F547-D405-DFB2-7EDC3160A6CD}"/>
                </a:ext>
              </a:extLst>
            </p:cNvPr>
            <p:cNvSpPr/>
            <p:nvPr/>
          </p:nvSpPr>
          <p:spPr>
            <a:xfrm>
              <a:off x="6394994" y="5220515"/>
              <a:ext cx="402849" cy="4028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TextBox 106">
              <a:extLst>
                <a:ext uri="{FF2B5EF4-FFF2-40B4-BE49-F238E27FC236}">
                  <a16:creationId xmlns:a16="http://schemas.microsoft.com/office/drawing/2014/main" id="{57CA45A4-DB2F-9BF8-EEF6-611BB7231F45}"/>
                </a:ext>
              </a:extLst>
            </p:cNvPr>
            <p:cNvSpPr txBox="1"/>
            <p:nvPr/>
          </p:nvSpPr>
          <p:spPr>
            <a:xfrm>
              <a:off x="6436666" y="5221884"/>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Calibri Light" panose="020F0302020204030204"/>
                  <a:ea typeface="+mn-ea"/>
                  <a:cs typeface="+mn-cs"/>
                </a:rPr>
                <a:t>3</a:t>
              </a:r>
              <a:endParaRPr kumimoji="0" lang="id-ID" sz="2000" b="1"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grpSp>
      <p:grpSp>
        <p:nvGrpSpPr>
          <p:cNvPr id="108" name="Group 107">
            <a:extLst>
              <a:ext uri="{FF2B5EF4-FFF2-40B4-BE49-F238E27FC236}">
                <a16:creationId xmlns:a16="http://schemas.microsoft.com/office/drawing/2014/main" id="{9AF2F98F-6F50-3B18-56AB-006081CD0D8A}"/>
              </a:ext>
            </a:extLst>
          </p:cNvPr>
          <p:cNvGrpSpPr/>
          <p:nvPr/>
        </p:nvGrpSpPr>
        <p:grpSpPr>
          <a:xfrm>
            <a:off x="6486233" y="2488856"/>
            <a:ext cx="402849" cy="402849"/>
            <a:chOff x="6394994" y="5220515"/>
            <a:chExt cx="402849" cy="402849"/>
          </a:xfrm>
        </p:grpSpPr>
        <p:sp>
          <p:nvSpPr>
            <p:cNvPr id="109" name="Oval 108">
              <a:extLst>
                <a:ext uri="{FF2B5EF4-FFF2-40B4-BE49-F238E27FC236}">
                  <a16:creationId xmlns:a16="http://schemas.microsoft.com/office/drawing/2014/main" id="{1C483F32-58F5-FAED-23D2-9220E2372A8E}"/>
                </a:ext>
              </a:extLst>
            </p:cNvPr>
            <p:cNvSpPr/>
            <p:nvPr/>
          </p:nvSpPr>
          <p:spPr>
            <a:xfrm>
              <a:off x="6394994" y="5220515"/>
              <a:ext cx="402849" cy="40284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F62EE63A-4A8F-4F8C-5AD1-A178BF983D1B}"/>
                </a:ext>
              </a:extLst>
            </p:cNvPr>
            <p:cNvSpPr txBox="1"/>
            <p:nvPr/>
          </p:nvSpPr>
          <p:spPr>
            <a:xfrm>
              <a:off x="6427141" y="5221884"/>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Calibri Light" panose="020F0302020204030204"/>
                  <a:ea typeface="+mn-ea"/>
                  <a:cs typeface="+mn-cs"/>
                </a:rPr>
                <a:t>5</a:t>
              </a:r>
              <a:endParaRPr kumimoji="0" lang="id-ID" sz="2000" b="1"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grpSp>
      <p:grpSp>
        <p:nvGrpSpPr>
          <p:cNvPr id="111" name="Group 110">
            <a:extLst>
              <a:ext uri="{FF2B5EF4-FFF2-40B4-BE49-F238E27FC236}">
                <a16:creationId xmlns:a16="http://schemas.microsoft.com/office/drawing/2014/main" id="{E71C0FAF-E56C-1926-C193-1680CFC1F67C}"/>
              </a:ext>
            </a:extLst>
          </p:cNvPr>
          <p:cNvGrpSpPr/>
          <p:nvPr/>
        </p:nvGrpSpPr>
        <p:grpSpPr>
          <a:xfrm>
            <a:off x="9268526" y="2489282"/>
            <a:ext cx="402849" cy="402849"/>
            <a:chOff x="6394994" y="5220515"/>
            <a:chExt cx="402849" cy="402849"/>
          </a:xfrm>
        </p:grpSpPr>
        <p:sp>
          <p:nvSpPr>
            <p:cNvPr id="112" name="Oval 111">
              <a:extLst>
                <a:ext uri="{FF2B5EF4-FFF2-40B4-BE49-F238E27FC236}">
                  <a16:creationId xmlns:a16="http://schemas.microsoft.com/office/drawing/2014/main" id="{2F565924-31D0-8E56-7521-8626CEBE5242}"/>
                </a:ext>
              </a:extLst>
            </p:cNvPr>
            <p:cNvSpPr/>
            <p:nvPr/>
          </p:nvSpPr>
          <p:spPr>
            <a:xfrm>
              <a:off x="6394994" y="5220515"/>
              <a:ext cx="402849" cy="402849"/>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TextBox 112">
              <a:extLst>
                <a:ext uri="{FF2B5EF4-FFF2-40B4-BE49-F238E27FC236}">
                  <a16:creationId xmlns:a16="http://schemas.microsoft.com/office/drawing/2014/main" id="{1AF3826F-ADA6-2CB0-A49C-58669D75D7E1}"/>
                </a:ext>
              </a:extLst>
            </p:cNvPr>
            <p:cNvSpPr txBox="1"/>
            <p:nvPr/>
          </p:nvSpPr>
          <p:spPr>
            <a:xfrm>
              <a:off x="6427141" y="5221884"/>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Calibri Light" panose="020F0302020204030204"/>
                  <a:ea typeface="+mn-ea"/>
                  <a:cs typeface="+mn-cs"/>
                </a:rPr>
                <a:t>4</a:t>
              </a:r>
              <a:endParaRPr kumimoji="0" lang="id-ID" sz="2000" b="1"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grpSp>
      <p:grpSp>
        <p:nvGrpSpPr>
          <p:cNvPr id="114" name="Group 113">
            <a:extLst>
              <a:ext uri="{FF2B5EF4-FFF2-40B4-BE49-F238E27FC236}">
                <a16:creationId xmlns:a16="http://schemas.microsoft.com/office/drawing/2014/main" id="{6662F16B-D8A6-7E0D-CC78-E66015700352}"/>
              </a:ext>
            </a:extLst>
          </p:cNvPr>
          <p:cNvGrpSpPr/>
          <p:nvPr/>
        </p:nvGrpSpPr>
        <p:grpSpPr>
          <a:xfrm>
            <a:off x="7520078" y="1177066"/>
            <a:ext cx="402849" cy="402849"/>
            <a:chOff x="6394994" y="5220515"/>
            <a:chExt cx="402849" cy="402849"/>
          </a:xfrm>
        </p:grpSpPr>
        <p:sp>
          <p:nvSpPr>
            <p:cNvPr id="115" name="Oval 114">
              <a:extLst>
                <a:ext uri="{FF2B5EF4-FFF2-40B4-BE49-F238E27FC236}">
                  <a16:creationId xmlns:a16="http://schemas.microsoft.com/office/drawing/2014/main" id="{8643A7E8-06CF-C5E7-536B-6EC90B02D773}"/>
                </a:ext>
              </a:extLst>
            </p:cNvPr>
            <p:cNvSpPr/>
            <p:nvPr/>
          </p:nvSpPr>
          <p:spPr>
            <a:xfrm>
              <a:off x="6394994" y="5220515"/>
              <a:ext cx="402849" cy="402849"/>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xtBox 115">
              <a:extLst>
                <a:ext uri="{FF2B5EF4-FFF2-40B4-BE49-F238E27FC236}">
                  <a16:creationId xmlns:a16="http://schemas.microsoft.com/office/drawing/2014/main" id="{DCE6D82E-2F55-B714-90C1-374A9B7FE54B}"/>
                </a:ext>
              </a:extLst>
            </p:cNvPr>
            <p:cNvSpPr txBox="1"/>
            <p:nvPr/>
          </p:nvSpPr>
          <p:spPr>
            <a:xfrm>
              <a:off x="6427141" y="5221884"/>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Calibri Light" panose="020F0302020204030204"/>
                  <a:ea typeface="+mn-ea"/>
                  <a:cs typeface="+mn-cs"/>
                </a:rPr>
                <a:t>6</a:t>
              </a:r>
              <a:endParaRPr kumimoji="0" lang="id-ID" sz="2000" b="1"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grpSp>
      <p:sp>
        <p:nvSpPr>
          <p:cNvPr id="117" name="Rectangle 116">
            <a:extLst>
              <a:ext uri="{FF2B5EF4-FFF2-40B4-BE49-F238E27FC236}">
                <a16:creationId xmlns:a16="http://schemas.microsoft.com/office/drawing/2014/main" id="{8DDB2D48-10BF-3765-A392-1EE194B23157}"/>
              </a:ext>
            </a:extLst>
          </p:cNvPr>
          <p:cNvSpPr/>
          <p:nvPr/>
        </p:nvSpPr>
        <p:spPr>
          <a:xfrm>
            <a:off x="6364189" y="5639359"/>
            <a:ext cx="5510214" cy="59068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8" name="Group 117">
            <a:extLst>
              <a:ext uri="{FF2B5EF4-FFF2-40B4-BE49-F238E27FC236}">
                <a16:creationId xmlns:a16="http://schemas.microsoft.com/office/drawing/2014/main" id="{C09EF92C-1D6F-9FEF-1706-AA667076816F}"/>
              </a:ext>
            </a:extLst>
          </p:cNvPr>
          <p:cNvGrpSpPr/>
          <p:nvPr/>
        </p:nvGrpSpPr>
        <p:grpSpPr>
          <a:xfrm>
            <a:off x="6486233" y="4005551"/>
            <a:ext cx="402849" cy="422320"/>
            <a:chOff x="3866662" y="6691897"/>
            <a:chExt cx="402849" cy="422320"/>
          </a:xfrm>
        </p:grpSpPr>
        <p:sp>
          <p:nvSpPr>
            <p:cNvPr id="119" name="Oval 118">
              <a:extLst>
                <a:ext uri="{FF2B5EF4-FFF2-40B4-BE49-F238E27FC236}">
                  <a16:creationId xmlns:a16="http://schemas.microsoft.com/office/drawing/2014/main" id="{FA8F0BA7-D574-B39B-00CF-04E4BDDE11EC}"/>
                </a:ext>
              </a:extLst>
            </p:cNvPr>
            <p:cNvSpPr/>
            <p:nvPr/>
          </p:nvSpPr>
          <p:spPr>
            <a:xfrm>
              <a:off x="3866662" y="6711368"/>
              <a:ext cx="402849" cy="40284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B864E546-1ECC-8ACE-4891-487C9E851D37}"/>
                </a:ext>
              </a:extLst>
            </p:cNvPr>
            <p:cNvSpPr txBox="1"/>
            <p:nvPr/>
          </p:nvSpPr>
          <p:spPr>
            <a:xfrm>
              <a:off x="3897051" y="6691897"/>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Calibri Light" panose="020F0302020204030204"/>
                  <a:ea typeface="+mn-ea"/>
                  <a:cs typeface="+mn-cs"/>
                </a:rPr>
                <a:t>2</a:t>
              </a:r>
              <a:endParaRPr kumimoji="0" lang="id-ID" sz="2000" b="1"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grpSp>
      <p:pic>
        <p:nvPicPr>
          <p:cNvPr id="121" name="Graphic 120" descr="Garbage with solid fill">
            <a:extLst>
              <a:ext uri="{FF2B5EF4-FFF2-40B4-BE49-F238E27FC236}">
                <a16:creationId xmlns:a16="http://schemas.microsoft.com/office/drawing/2014/main" id="{9B8D0AE6-F6B4-63F9-4C06-4D84C871E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33420" y="4659741"/>
            <a:ext cx="884793" cy="970738"/>
          </a:xfrm>
          <a:prstGeom prst="rect">
            <a:avLst/>
          </a:prstGeom>
        </p:spPr>
      </p:pic>
      <p:sp>
        <p:nvSpPr>
          <p:cNvPr id="122" name="TextBox 121">
            <a:extLst>
              <a:ext uri="{FF2B5EF4-FFF2-40B4-BE49-F238E27FC236}">
                <a16:creationId xmlns:a16="http://schemas.microsoft.com/office/drawing/2014/main" id="{5457D5B9-9B2C-7472-BCA8-5E955204F8BB}"/>
              </a:ext>
            </a:extLst>
          </p:cNvPr>
          <p:cNvSpPr txBox="1"/>
          <p:nvPr/>
        </p:nvSpPr>
        <p:spPr>
          <a:xfrm>
            <a:off x="553062" y="1734788"/>
            <a:ext cx="5202196" cy="4647426"/>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1200"/>
              </a:spcAft>
              <a:buClrTx/>
              <a:buSzTx/>
              <a:buFontTx/>
              <a:buAutoNum type="arabicPeriod"/>
              <a:tabLst/>
              <a:defRPr/>
            </a:pPr>
            <a:r>
              <a:rPr lang="en-US" sz="2400" dirty="0">
                <a:solidFill>
                  <a:srgbClr val="003976"/>
                </a:solidFill>
                <a:latin typeface="+mj-lt"/>
              </a:rPr>
              <a:t>Emergency Savings</a:t>
            </a:r>
          </a:p>
          <a:p>
            <a:pPr marL="514350" marR="0" lvl="0" indent="-514350" algn="l" defTabSz="914400" rtl="0" eaLnBrk="1" fontAlgn="auto" latinLnBrk="0" hangingPunct="1">
              <a:lnSpc>
                <a:spcPct val="100000"/>
              </a:lnSpc>
              <a:spcBef>
                <a:spcPts val="0"/>
              </a:spcBef>
              <a:spcAft>
                <a:spcPts val="1200"/>
              </a:spcAft>
              <a:buClrTx/>
              <a:buSzTx/>
              <a:buFontTx/>
              <a:buAutoNum type="arabicPeriod"/>
              <a:tabLst/>
              <a:defRPr/>
            </a:pPr>
            <a:r>
              <a:rPr lang="en-US" sz="2400" dirty="0">
                <a:solidFill>
                  <a:srgbClr val="003976"/>
                </a:solidFill>
                <a:latin typeface="+mj-lt"/>
              </a:rPr>
              <a:t>Maximize Employer Match Contributions</a:t>
            </a:r>
          </a:p>
          <a:p>
            <a:pPr marL="514350" marR="0" lvl="0" indent="-514350" algn="l" defTabSz="914400" rtl="0" eaLnBrk="1" fontAlgn="auto" latinLnBrk="0" hangingPunct="1">
              <a:lnSpc>
                <a:spcPct val="100000"/>
              </a:lnSpc>
              <a:spcBef>
                <a:spcPts val="0"/>
              </a:spcBef>
              <a:spcAft>
                <a:spcPts val="1200"/>
              </a:spcAft>
              <a:buClrTx/>
              <a:buSzTx/>
              <a:buFontTx/>
              <a:buAutoNum type="arabicPeriod"/>
              <a:tabLst/>
              <a:defRPr/>
            </a:pPr>
            <a:r>
              <a:rPr lang="en-US" sz="2400" dirty="0">
                <a:solidFill>
                  <a:srgbClr val="003976"/>
                </a:solidFill>
                <a:latin typeface="+mj-lt"/>
              </a:rPr>
              <a:t>Pay Down High Interest Debt</a:t>
            </a:r>
          </a:p>
          <a:p>
            <a:pPr marL="514350" marR="0" lvl="0" indent="-514350" algn="l" defTabSz="914400" rtl="0" eaLnBrk="1" fontAlgn="auto" latinLnBrk="0" hangingPunct="1">
              <a:lnSpc>
                <a:spcPct val="100000"/>
              </a:lnSpc>
              <a:spcBef>
                <a:spcPts val="0"/>
              </a:spcBef>
              <a:spcAft>
                <a:spcPts val="1200"/>
              </a:spcAft>
              <a:buClrTx/>
              <a:buSzTx/>
              <a:buFontTx/>
              <a:buAutoNum type="arabicPeriod"/>
              <a:tabLst/>
              <a:defRPr/>
            </a:pPr>
            <a:r>
              <a:rPr lang="en-US" sz="2400" dirty="0">
                <a:solidFill>
                  <a:srgbClr val="003976"/>
                </a:solidFill>
                <a:latin typeface="+mj-lt"/>
              </a:rPr>
              <a:t>Maximize overall contributions to HSA &amp; Employer Retirement Plan</a:t>
            </a:r>
          </a:p>
          <a:p>
            <a:pPr marL="514350" marR="0" lvl="0" indent="-514350" algn="l" defTabSz="914400" rtl="0" eaLnBrk="1" fontAlgn="auto" latinLnBrk="0" hangingPunct="1">
              <a:lnSpc>
                <a:spcPct val="100000"/>
              </a:lnSpc>
              <a:spcBef>
                <a:spcPts val="0"/>
              </a:spcBef>
              <a:spcAft>
                <a:spcPts val="1200"/>
              </a:spcAft>
              <a:buClrTx/>
              <a:buSzTx/>
              <a:buFontTx/>
              <a:buAutoNum type="arabicPeriod"/>
              <a:tabLst/>
              <a:defRPr/>
            </a:pPr>
            <a:r>
              <a:rPr lang="en-US" sz="2400" dirty="0">
                <a:solidFill>
                  <a:srgbClr val="003976"/>
                </a:solidFill>
                <a:latin typeface="+mj-lt"/>
              </a:rPr>
              <a:t>Pay Down Low Interest Debt</a:t>
            </a:r>
          </a:p>
          <a:p>
            <a:pPr marL="514350" marR="0" lvl="0" indent="-514350" algn="l" defTabSz="914400" rtl="0" eaLnBrk="1" fontAlgn="auto" latinLnBrk="0" hangingPunct="1">
              <a:lnSpc>
                <a:spcPct val="100000"/>
              </a:lnSpc>
              <a:spcBef>
                <a:spcPts val="0"/>
              </a:spcBef>
              <a:spcAft>
                <a:spcPts val="1200"/>
              </a:spcAft>
              <a:buClrTx/>
              <a:buSzTx/>
              <a:buFontTx/>
              <a:buAutoNum type="arabicPeriod"/>
              <a:tabLst/>
              <a:defRPr/>
            </a:pPr>
            <a:r>
              <a:rPr lang="en-US" sz="2400" dirty="0">
                <a:solidFill>
                  <a:srgbClr val="003976"/>
                </a:solidFill>
                <a:latin typeface="+mj-lt"/>
              </a:rPr>
              <a:t>Other Investment Accounts (IRA, brokerage, etc.)</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00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675" decel="100000" fill="hold"/>
                                        <p:tgtEl>
                                          <p:spTgt spid="2"/>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53" presetClass="entr" presetSubtype="16"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par>
                                <p:cTn id="17" presetID="53" presetClass="entr" presetSubtype="16" fill="hold" nodeType="withEffect">
                                  <p:stCondLst>
                                    <p:cond delay="5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nodeType="with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p:cTn id="24" dur="500" fill="hold"/>
                                        <p:tgtEl>
                                          <p:spTgt spid="64"/>
                                        </p:tgtEl>
                                        <p:attrNameLst>
                                          <p:attrName>ppt_w</p:attrName>
                                        </p:attrNameLst>
                                      </p:cBhvr>
                                      <p:tavLst>
                                        <p:tav tm="0">
                                          <p:val>
                                            <p:fltVal val="0"/>
                                          </p:val>
                                        </p:tav>
                                        <p:tav tm="100000">
                                          <p:val>
                                            <p:strVal val="#ppt_w"/>
                                          </p:val>
                                        </p:tav>
                                      </p:tavLst>
                                    </p:anim>
                                    <p:anim calcmode="lin" valueType="num">
                                      <p:cBhvr>
                                        <p:cTn id="25" dur="500" fill="hold"/>
                                        <p:tgtEl>
                                          <p:spTgt spid="64"/>
                                        </p:tgtEl>
                                        <p:attrNameLst>
                                          <p:attrName>ppt_h</p:attrName>
                                        </p:attrNameLst>
                                      </p:cBhvr>
                                      <p:tavLst>
                                        <p:tav tm="0">
                                          <p:val>
                                            <p:fltVal val="0"/>
                                          </p:val>
                                        </p:tav>
                                        <p:tav tm="100000">
                                          <p:val>
                                            <p:strVal val="#ppt_h"/>
                                          </p:val>
                                        </p:tav>
                                      </p:tavLst>
                                    </p:anim>
                                    <p:animEffect transition="in" filter="fade">
                                      <p:cBhvr>
                                        <p:cTn id="26" dur="500"/>
                                        <p:tgtEl>
                                          <p:spTgt spid="64"/>
                                        </p:tgtEl>
                                      </p:cBhvr>
                                    </p:animEffect>
                                  </p:childTnLst>
                                </p:cTn>
                              </p:par>
                              <p:par>
                                <p:cTn id="27" presetID="53" presetClass="entr" presetSubtype="16"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500" fill="hold"/>
                                        <p:tgtEl>
                                          <p:spTgt spid="75"/>
                                        </p:tgtEl>
                                        <p:attrNameLst>
                                          <p:attrName>ppt_w</p:attrName>
                                        </p:attrNameLst>
                                      </p:cBhvr>
                                      <p:tavLst>
                                        <p:tav tm="0">
                                          <p:val>
                                            <p:fltVal val="0"/>
                                          </p:val>
                                        </p:tav>
                                        <p:tav tm="100000">
                                          <p:val>
                                            <p:strVal val="#ppt_w"/>
                                          </p:val>
                                        </p:tav>
                                      </p:tavLst>
                                    </p:anim>
                                    <p:anim calcmode="lin" valueType="num">
                                      <p:cBhvr>
                                        <p:cTn id="30" dur="500" fill="hold"/>
                                        <p:tgtEl>
                                          <p:spTgt spid="75"/>
                                        </p:tgtEl>
                                        <p:attrNameLst>
                                          <p:attrName>ppt_h</p:attrName>
                                        </p:attrNameLst>
                                      </p:cBhvr>
                                      <p:tavLst>
                                        <p:tav tm="0">
                                          <p:val>
                                            <p:fltVal val="0"/>
                                          </p:val>
                                        </p:tav>
                                        <p:tav tm="100000">
                                          <p:val>
                                            <p:strVal val="#ppt_h"/>
                                          </p:val>
                                        </p:tav>
                                      </p:tavLst>
                                    </p:anim>
                                    <p:animEffect transition="in" filter="fade">
                                      <p:cBhvr>
                                        <p:cTn id="31" dur="500"/>
                                        <p:tgtEl>
                                          <p:spTgt spid="75"/>
                                        </p:tgtEl>
                                      </p:cBhvr>
                                    </p:animEffect>
                                  </p:childTnLst>
                                </p:cTn>
                              </p:par>
                              <p:par>
                                <p:cTn id="32" presetID="53" presetClass="entr" presetSubtype="16" fill="hold" nodeType="withEffect">
                                  <p:stCondLst>
                                    <p:cond delay="0"/>
                                  </p:stCondLst>
                                  <p:childTnLst>
                                    <p:set>
                                      <p:cBhvr>
                                        <p:cTn id="33" dur="1" fill="hold">
                                          <p:stCondLst>
                                            <p:cond delay="0"/>
                                          </p:stCondLst>
                                        </p:cTn>
                                        <p:tgtEl>
                                          <p:spTgt spid="87"/>
                                        </p:tgtEl>
                                        <p:attrNameLst>
                                          <p:attrName>style.visibility</p:attrName>
                                        </p:attrNameLst>
                                      </p:cBhvr>
                                      <p:to>
                                        <p:strVal val="visible"/>
                                      </p:to>
                                    </p:set>
                                    <p:anim calcmode="lin" valueType="num">
                                      <p:cBhvr>
                                        <p:cTn id="34" dur="500" fill="hold"/>
                                        <p:tgtEl>
                                          <p:spTgt spid="87"/>
                                        </p:tgtEl>
                                        <p:attrNameLst>
                                          <p:attrName>ppt_w</p:attrName>
                                        </p:attrNameLst>
                                      </p:cBhvr>
                                      <p:tavLst>
                                        <p:tav tm="0">
                                          <p:val>
                                            <p:fltVal val="0"/>
                                          </p:val>
                                        </p:tav>
                                        <p:tav tm="100000">
                                          <p:val>
                                            <p:strVal val="#ppt_w"/>
                                          </p:val>
                                        </p:tav>
                                      </p:tavLst>
                                    </p:anim>
                                    <p:anim calcmode="lin" valueType="num">
                                      <p:cBhvr>
                                        <p:cTn id="35" dur="500" fill="hold"/>
                                        <p:tgtEl>
                                          <p:spTgt spid="87"/>
                                        </p:tgtEl>
                                        <p:attrNameLst>
                                          <p:attrName>ppt_h</p:attrName>
                                        </p:attrNameLst>
                                      </p:cBhvr>
                                      <p:tavLst>
                                        <p:tav tm="0">
                                          <p:val>
                                            <p:fltVal val="0"/>
                                          </p:val>
                                        </p:tav>
                                        <p:tav tm="100000">
                                          <p:val>
                                            <p:strVal val="#ppt_h"/>
                                          </p:val>
                                        </p:tav>
                                      </p:tavLst>
                                    </p:anim>
                                    <p:animEffect transition="in" filter="fade">
                                      <p:cBhvr>
                                        <p:cTn id="36" dur="500"/>
                                        <p:tgtEl>
                                          <p:spTgt spid="87"/>
                                        </p:tgtEl>
                                      </p:cBhvr>
                                    </p:animEffect>
                                  </p:childTnLst>
                                </p:cTn>
                              </p:par>
                              <p:par>
                                <p:cTn id="37" presetID="53" presetClass="entr" presetSubtype="16" fill="hold" nodeType="withEffect">
                                  <p:stCondLst>
                                    <p:cond delay="0"/>
                                  </p:stCondLst>
                                  <p:childTnLst>
                                    <p:set>
                                      <p:cBhvr>
                                        <p:cTn id="38" dur="1" fill="hold">
                                          <p:stCondLst>
                                            <p:cond delay="0"/>
                                          </p:stCondLst>
                                        </p:cTn>
                                        <p:tgtEl>
                                          <p:spTgt spid="121"/>
                                        </p:tgtEl>
                                        <p:attrNameLst>
                                          <p:attrName>style.visibility</p:attrName>
                                        </p:attrNameLst>
                                      </p:cBhvr>
                                      <p:to>
                                        <p:strVal val="visible"/>
                                      </p:to>
                                    </p:set>
                                    <p:anim calcmode="lin" valueType="num">
                                      <p:cBhvr>
                                        <p:cTn id="39" dur="500" fill="hold"/>
                                        <p:tgtEl>
                                          <p:spTgt spid="121"/>
                                        </p:tgtEl>
                                        <p:attrNameLst>
                                          <p:attrName>ppt_w</p:attrName>
                                        </p:attrNameLst>
                                      </p:cBhvr>
                                      <p:tavLst>
                                        <p:tav tm="0">
                                          <p:val>
                                            <p:fltVal val="0"/>
                                          </p:val>
                                        </p:tav>
                                        <p:tav tm="100000">
                                          <p:val>
                                            <p:strVal val="#ppt_w"/>
                                          </p:val>
                                        </p:tav>
                                      </p:tavLst>
                                    </p:anim>
                                    <p:anim calcmode="lin" valueType="num">
                                      <p:cBhvr>
                                        <p:cTn id="40" dur="500" fill="hold"/>
                                        <p:tgtEl>
                                          <p:spTgt spid="121"/>
                                        </p:tgtEl>
                                        <p:attrNameLst>
                                          <p:attrName>ppt_h</p:attrName>
                                        </p:attrNameLst>
                                      </p:cBhvr>
                                      <p:tavLst>
                                        <p:tav tm="0">
                                          <p:val>
                                            <p:fltVal val="0"/>
                                          </p:val>
                                        </p:tav>
                                        <p:tav tm="100000">
                                          <p:val>
                                            <p:strVal val="#ppt_h"/>
                                          </p:val>
                                        </p:tav>
                                      </p:tavLst>
                                    </p:anim>
                                    <p:animEffect transition="in" filter="fade">
                                      <p:cBhvr>
                                        <p:cTn id="41" dur="500"/>
                                        <p:tgtEl>
                                          <p:spTgt spid="121"/>
                                        </p:tgtEl>
                                      </p:cBhvr>
                                    </p:animEffect>
                                  </p:childTnLst>
                                </p:cTn>
                              </p:par>
                            </p:childTnLst>
                          </p:cTn>
                        </p:par>
                        <p:par>
                          <p:cTn id="42" fill="hold">
                            <p:stCondLst>
                              <p:cond delay="1300"/>
                            </p:stCondLst>
                            <p:childTnLst>
                              <p:par>
                                <p:cTn id="43" presetID="53" presetClass="entr" presetSubtype="16" fill="hold" nodeType="afterEffect">
                                  <p:stCondLst>
                                    <p:cond delay="0"/>
                                  </p:stCondLst>
                                  <p:childTnLst>
                                    <p:set>
                                      <p:cBhvr>
                                        <p:cTn id="44" dur="1" fill="hold">
                                          <p:stCondLst>
                                            <p:cond delay="0"/>
                                          </p:stCondLst>
                                        </p:cTn>
                                        <p:tgtEl>
                                          <p:spTgt spid="102"/>
                                        </p:tgtEl>
                                        <p:attrNameLst>
                                          <p:attrName>style.visibility</p:attrName>
                                        </p:attrNameLst>
                                      </p:cBhvr>
                                      <p:to>
                                        <p:strVal val="visible"/>
                                      </p:to>
                                    </p:set>
                                    <p:anim calcmode="lin" valueType="num">
                                      <p:cBhvr>
                                        <p:cTn id="45" dur="500" fill="hold"/>
                                        <p:tgtEl>
                                          <p:spTgt spid="102"/>
                                        </p:tgtEl>
                                        <p:attrNameLst>
                                          <p:attrName>ppt_w</p:attrName>
                                        </p:attrNameLst>
                                      </p:cBhvr>
                                      <p:tavLst>
                                        <p:tav tm="0">
                                          <p:val>
                                            <p:fltVal val="0"/>
                                          </p:val>
                                        </p:tav>
                                        <p:tav tm="100000">
                                          <p:val>
                                            <p:strVal val="#ppt_w"/>
                                          </p:val>
                                        </p:tav>
                                      </p:tavLst>
                                    </p:anim>
                                    <p:anim calcmode="lin" valueType="num">
                                      <p:cBhvr>
                                        <p:cTn id="46" dur="500" fill="hold"/>
                                        <p:tgtEl>
                                          <p:spTgt spid="102"/>
                                        </p:tgtEl>
                                        <p:attrNameLst>
                                          <p:attrName>ppt_h</p:attrName>
                                        </p:attrNameLst>
                                      </p:cBhvr>
                                      <p:tavLst>
                                        <p:tav tm="0">
                                          <p:val>
                                            <p:fltVal val="0"/>
                                          </p:val>
                                        </p:tav>
                                        <p:tav tm="100000">
                                          <p:val>
                                            <p:strVal val="#ppt_h"/>
                                          </p:val>
                                        </p:tav>
                                      </p:tavLst>
                                    </p:anim>
                                    <p:animEffect transition="in" filter="fade">
                                      <p:cBhvr>
                                        <p:cTn id="47" dur="500"/>
                                        <p:tgtEl>
                                          <p:spTgt spid="102"/>
                                        </p:tgtEl>
                                      </p:cBhvr>
                                    </p:animEffect>
                                  </p:childTnLst>
                                </p:cTn>
                              </p:par>
                              <p:par>
                                <p:cTn id="48" presetID="53" presetClass="entr" presetSubtype="16" fill="hold" nodeType="withEffect">
                                  <p:stCondLst>
                                    <p:cond delay="0"/>
                                  </p:stCondLst>
                                  <p:childTnLst>
                                    <p:set>
                                      <p:cBhvr>
                                        <p:cTn id="49" dur="1" fill="hold">
                                          <p:stCondLst>
                                            <p:cond delay="0"/>
                                          </p:stCondLst>
                                        </p:cTn>
                                        <p:tgtEl>
                                          <p:spTgt spid="105"/>
                                        </p:tgtEl>
                                        <p:attrNameLst>
                                          <p:attrName>style.visibility</p:attrName>
                                        </p:attrNameLst>
                                      </p:cBhvr>
                                      <p:to>
                                        <p:strVal val="visible"/>
                                      </p:to>
                                    </p:set>
                                    <p:anim calcmode="lin" valueType="num">
                                      <p:cBhvr>
                                        <p:cTn id="50" dur="500" fill="hold"/>
                                        <p:tgtEl>
                                          <p:spTgt spid="105"/>
                                        </p:tgtEl>
                                        <p:attrNameLst>
                                          <p:attrName>ppt_w</p:attrName>
                                        </p:attrNameLst>
                                      </p:cBhvr>
                                      <p:tavLst>
                                        <p:tav tm="0">
                                          <p:val>
                                            <p:fltVal val="0"/>
                                          </p:val>
                                        </p:tav>
                                        <p:tav tm="100000">
                                          <p:val>
                                            <p:strVal val="#ppt_w"/>
                                          </p:val>
                                        </p:tav>
                                      </p:tavLst>
                                    </p:anim>
                                    <p:anim calcmode="lin" valueType="num">
                                      <p:cBhvr>
                                        <p:cTn id="51" dur="500" fill="hold"/>
                                        <p:tgtEl>
                                          <p:spTgt spid="105"/>
                                        </p:tgtEl>
                                        <p:attrNameLst>
                                          <p:attrName>ppt_h</p:attrName>
                                        </p:attrNameLst>
                                      </p:cBhvr>
                                      <p:tavLst>
                                        <p:tav tm="0">
                                          <p:val>
                                            <p:fltVal val="0"/>
                                          </p:val>
                                        </p:tav>
                                        <p:tav tm="100000">
                                          <p:val>
                                            <p:strVal val="#ppt_h"/>
                                          </p:val>
                                        </p:tav>
                                      </p:tavLst>
                                    </p:anim>
                                    <p:animEffect transition="in" filter="fade">
                                      <p:cBhvr>
                                        <p:cTn id="52" dur="500"/>
                                        <p:tgtEl>
                                          <p:spTgt spid="105"/>
                                        </p:tgtEl>
                                      </p:cBhvr>
                                    </p:animEffect>
                                  </p:childTnLst>
                                </p:cTn>
                              </p:par>
                              <p:par>
                                <p:cTn id="53" presetID="53" presetClass="entr" presetSubtype="16"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anim calcmode="lin" valueType="num">
                                      <p:cBhvr>
                                        <p:cTn id="55" dur="500" fill="hold"/>
                                        <p:tgtEl>
                                          <p:spTgt spid="108"/>
                                        </p:tgtEl>
                                        <p:attrNameLst>
                                          <p:attrName>ppt_w</p:attrName>
                                        </p:attrNameLst>
                                      </p:cBhvr>
                                      <p:tavLst>
                                        <p:tav tm="0">
                                          <p:val>
                                            <p:fltVal val="0"/>
                                          </p:val>
                                        </p:tav>
                                        <p:tav tm="100000">
                                          <p:val>
                                            <p:strVal val="#ppt_w"/>
                                          </p:val>
                                        </p:tav>
                                      </p:tavLst>
                                    </p:anim>
                                    <p:anim calcmode="lin" valueType="num">
                                      <p:cBhvr>
                                        <p:cTn id="56" dur="500" fill="hold"/>
                                        <p:tgtEl>
                                          <p:spTgt spid="108"/>
                                        </p:tgtEl>
                                        <p:attrNameLst>
                                          <p:attrName>ppt_h</p:attrName>
                                        </p:attrNameLst>
                                      </p:cBhvr>
                                      <p:tavLst>
                                        <p:tav tm="0">
                                          <p:val>
                                            <p:fltVal val="0"/>
                                          </p:val>
                                        </p:tav>
                                        <p:tav tm="100000">
                                          <p:val>
                                            <p:strVal val="#ppt_h"/>
                                          </p:val>
                                        </p:tav>
                                      </p:tavLst>
                                    </p:anim>
                                    <p:animEffect transition="in" filter="fade">
                                      <p:cBhvr>
                                        <p:cTn id="57" dur="500"/>
                                        <p:tgtEl>
                                          <p:spTgt spid="108"/>
                                        </p:tgtEl>
                                      </p:cBhvr>
                                    </p:animEffect>
                                  </p:childTnLst>
                                </p:cTn>
                              </p:par>
                              <p:par>
                                <p:cTn id="58" presetID="53" presetClass="entr" presetSubtype="16" fill="hold" nodeType="withEffect">
                                  <p:stCondLst>
                                    <p:cond delay="0"/>
                                  </p:stCondLst>
                                  <p:childTnLst>
                                    <p:set>
                                      <p:cBhvr>
                                        <p:cTn id="59" dur="1" fill="hold">
                                          <p:stCondLst>
                                            <p:cond delay="0"/>
                                          </p:stCondLst>
                                        </p:cTn>
                                        <p:tgtEl>
                                          <p:spTgt spid="111"/>
                                        </p:tgtEl>
                                        <p:attrNameLst>
                                          <p:attrName>style.visibility</p:attrName>
                                        </p:attrNameLst>
                                      </p:cBhvr>
                                      <p:to>
                                        <p:strVal val="visible"/>
                                      </p:to>
                                    </p:set>
                                    <p:anim calcmode="lin" valueType="num">
                                      <p:cBhvr>
                                        <p:cTn id="60" dur="500" fill="hold"/>
                                        <p:tgtEl>
                                          <p:spTgt spid="111"/>
                                        </p:tgtEl>
                                        <p:attrNameLst>
                                          <p:attrName>ppt_w</p:attrName>
                                        </p:attrNameLst>
                                      </p:cBhvr>
                                      <p:tavLst>
                                        <p:tav tm="0">
                                          <p:val>
                                            <p:fltVal val="0"/>
                                          </p:val>
                                        </p:tav>
                                        <p:tav tm="100000">
                                          <p:val>
                                            <p:strVal val="#ppt_w"/>
                                          </p:val>
                                        </p:tav>
                                      </p:tavLst>
                                    </p:anim>
                                    <p:anim calcmode="lin" valueType="num">
                                      <p:cBhvr>
                                        <p:cTn id="61" dur="500" fill="hold"/>
                                        <p:tgtEl>
                                          <p:spTgt spid="111"/>
                                        </p:tgtEl>
                                        <p:attrNameLst>
                                          <p:attrName>ppt_h</p:attrName>
                                        </p:attrNameLst>
                                      </p:cBhvr>
                                      <p:tavLst>
                                        <p:tav tm="0">
                                          <p:val>
                                            <p:fltVal val="0"/>
                                          </p:val>
                                        </p:tav>
                                        <p:tav tm="100000">
                                          <p:val>
                                            <p:strVal val="#ppt_h"/>
                                          </p:val>
                                        </p:tav>
                                      </p:tavLst>
                                    </p:anim>
                                    <p:animEffect transition="in" filter="fade">
                                      <p:cBhvr>
                                        <p:cTn id="62" dur="500"/>
                                        <p:tgtEl>
                                          <p:spTgt spid="111"/>
                                        </p:tgtEl>
                                      </p:cBhvr>
                                    </p:animEffect>
                                  </p:childTnLst>
                                </p:cTn>
                              </p:par>
                              <p:par>
                                <p:cTn id="63" presetID="53" presetClass="entr" presetSubtype="16"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500" fill="hold"/>
                                        <p:tgtEl>
                                          <p:spTgt spid="114"/>
                                        </p:tgtEl>
                                        <p:attrNameLst>
                                          <p:attrName>ppt_w</p:attrName>
                                        </p:attrNameLst>
                                      </p:cBhvr>
                                      <p:tavLst>
                                        <p:tav tm="0">
                                          <p:val>
                                            <p:fltVal val="0"/>
                                          </p:val>
                                        </p:tav>
                                        <p:tav tm="100000">
                                          <p:val>
                                            <p:strVal val="#ppt_w"/>
                                          </p:val>
                                        </p:tav>
                                      </p:tavLst>
                                    </p:anim>
                                    <p:anim calcmode="lin" valueType="num">
                                      <p:cBhvr>
                                        <p:cTn id="66" dur="500" fill="hold"/>
                                        <p:tgtEl>
                                          <p:spTgt spid="114"/>
                                        </p:tgtEl>
                                        <p:attrNameLst>
                                          <p:attrName>ppt_h</p:attrName>
                                        </p:attrNameLst>
                                      </p:cBhvr>
                                      <p:tavLst>
                                        <p:tav tm="0">
                                          <p:val>
                                            <p:fltVal val="0"/>
                                          </p:val>
                                        </p:tav>
                                        <p:tav tm="100000">
                                          <p:val>
                                            <p:strVal val="#ppt_h"/>
                                          </p:val>
                                        </p:tav>
                                      </p:tavLst>
                                    </p:anim>
                                    <p:animEffect transition="in" filter="fade">
                                      <p:cBhvr>
                                        <p:cTn id="67" dur="500"/>
                                        <p:tgtEl>
                                          <p:spTgt spid="114"/>
                                        </p:tgtEl>
                                      </p:cBhvr>
                                    </p:animEffect>
                                  </p:childTnLst>
                                </p:cTn>
                              </p:par>
                              <p:par>
                                <p:cTn id="68" presetID="53" presetClass="entr" presetSubtype="16" fill="hold" nodeType="withEffect">
                                  <p:stCondLst>
                                    <p:cond delay="0"/>
                                  </p:stCondLst>
                                  <p:childTnLst>
                                    <p:set>
                                      <p:cBhvr>
                                        <p:cTn id="69" dur="1" fill="hold">
                                          <p:stCondLst>
                                            <p:cond delay="0"/>
                                          </p:stCondLst>
                                        </p:cTn>
                                        <p:tgtEl>
                                          <p:spTgt spid="118"/>
                                        </p:tgtEl>
                                        <p:attrNameLst>
                                          <p:attrName>style.visibility</p:attrName>
                                        </p:attrNameLst>
                                      </p:cBhvr>
                                      <p:to>
                                        <p:strVal val="visible"/>
                                      </p:to>
                                    </p:set>
                                    <p:anim calcmode="lin" valueType="num">
                                      <p:cBhvr>
                                        <p:cTn id="70" dur="500" fill="hold"/>
                                        <p:tgtEl>
                                          <p:spTgt spid="118"/>
                                        </p:tgtEl>
                                        <p:attrNameLst>
                                          <p:attrName>ppt_w</p:attrName>
                                        </p:attrNameLst>
                                      </p:cBhvr>
                                      <p:tavLst>
                                        <p:tav tm="0">
                                          <p:val>
                                            <p:fltVal val="0"/>
                                          </p:val>
                                        </p:tav>
                                        <p:tav tm="100000">
                                          <p:val>
                                            <p:strVal val="#ppt_w"/>
                                          </p:val>
                                        </p:tav>
                                      </p:tavLst>
                                    </p:anim>
                                    <p:anim calcmode="lin" valueType="num">
                                      <p:cBhvr>
                                        <p:cTn id="71" dur="500" fill="hold"/>
                                        <p:tgtEl>
                                          <p:spTgt spid="118"/>
                                        </p:tgtEl>
                                        <p:attrNameLst>
                                          <p:attrName>ppt_h</p:attrName>
                                        </p:attrNameLst>
                                      </p:cBhvr>
                                      <p:tavLst>
                                        <p:tav tm="0">
                                          <p:val>
                                            <p:fltVal val="0"/>
                                          </p:val>
                                        </p:tav>
                                        <p:tav tm="100000">
                                          <p:val>
                                            <p:strVal val="#ppt_h"/>
                                          </p:val>
                                        </p:tav>
                                      </p:tavLst>
                                    </p:anim>
                                    <p:animEffect transition="in" filter="fade">
                                      <p:cBhvr>
                                        <p:cTn id="72"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36</a:t>
            </a:fld>
            <a:endParaRPr lang="en-US" dirty="0">
              <a:solidFill>
                <a:srgbClr val="FFFFFF"/>
              </a:solidFill>
            </a:endParaRPr>
          </a:p>
        </p:txBody>
      </p:sp>
      <p:sp>
        <p:nvSpPr>
          <p:cNvPr id="2" name="Title 1">
            <a:extLst>
              <a:ext uri="{FF2B5EF4-FFF2-40B4-BE49-F238E27FC236}">
                <a16:creationId xmlns:a16="http://schemas.microsoft.com/office/drawing/2014/main" id="{E9C375EC-DBE0-A789-C753-C40E9DCB181C}"/>
              </a:ext>
            </a:extLst>
          </p:cNvPr>
          <p:cNvSpPr txBox="1">
            <a:spLocks/>
          </p:cNvSpPr>
          <p:nvPr/>
        </p:nvSpPr>
        <p:spPr>
          <a:xfrm>
            <a:off x="815257" y="483446"/>
            <a:ext cx="7886700" cy="600139"/>
          </a:xfrm>
          <a:prstGeom prst="rect">
            <a:avLst/>
          </a:prstGeom>
        </p:spPr>
        <p:txBody>
          <a:bodyPr>
            <a:no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Next Steps:</a:t>
            </a:r>
          </a:p>
        </p:txBody>
      </p:sp>
      <p:sp>
        <p:nvSpPr>
          <p:cNvPr id="3" name="Content Placeholder 2">
            <a:extLst>
              <a:ext uri="{FF2B5EF4-FFF2-40B4-BE49-F238E27FC236}">
                <a16:creationId xmlns:a16="http://schemas.microsoft.com/office/drawing/2014/main" id="{54B726E0-71F6-1EA0-BAFE-4FEB1484A360}"/>
              </a:ext>
            </a:extLst>
          </p:cNvPr>
          <p:cNvSpPr txBox="1">
            <a:spLocks/>
          </p:cNvSpPr>
          <p:nvPr/>
        </p:nvSpPr>
        <p:spPr>
          <a:xfrm>
            <a:off x="7122245" y="1900855"/>
            <a:ext cx="3387710" cy="6260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3976"/>
                </a:solidFill>
                <a:latin typeface="+mj-lt"/>
              </a:rPr>
              <a:t>Modify current benefits to encourage stage based participation</a:t>
            </a:r>
          </a:p>
        </p:txBody>
      </p:sp>
      <p:sp>
        <p:nvSpPr>
          <p:cNvPr id="4" name="Rectangle 3">
            <a:extLst>
              <a:ext uri="{FF2B5EF4-FFF2-40B4-BE49-F238E27FC236}">
                <a16:creationId xmlns:a16="http://schemas.microsoft.com/office/drawing/2014/main" id="{A293C737-B3CC-4B63-0077-93086EC5CEAF}"/>
              </a:ext>
            </a:extLst>
          </p:cNvPr>
          <p:cNvSpPr/>
          <p:nvPr/>
        </p:nvSpPr>
        <p:spPr>
          <a:xfrm>
            <a:off x="7174597" y="3085857"/>
            <a:ext cx="3387711" cy="926087"/>
          </a:xfrm>
          <a:prstGeom prst="rect">
            <a:avLst/>
          </a:prstGeom>
        </p:spPr>
        <p:txBody>
          <a:bodyPr wrap="square">
            <a:spAutoFit/>
          </a:bodyPr>
          <a:lstStyle/>
          <a:p>
            <a:pPr>
              <a:lnSpc>
                <a:spcPct val="90000"/>
              </a:lnSpc>
              <a:spcBef>
                <a:spcPts val="1000"/>
              </a:spcBef>
            </a:pPr>
            <a:r>
              <a:rPr lang="en-US" sz="2000" dirty="0">
                <a:solidFill>
                  <a:srgbClr val="003976"/>
                </a:solidFill>
                <a:latin typeface="+mj-lt"/>
              </a:rPr>
              <a:t>Integration of technology, targeted communications, multi-level access</a:t>
            </a:r>
          </a:p>
        </p:txBody>
      </p:sp>
      <p:sp>
        <p:nvSpPr>
          <p:cNvPr id="6" name="Rectangle 5">
            <a:extLst>
              <a:ext uri="{FF2B5EF4-FFF2-40B4-BE49-F238E27FC236}">
                <a16:creationId xmlns:a16="http://schemas.microsoft.com/office/drawing/2014/main" id="{68E484CA-75DB-FF1F-3D1A-04F93DECDEF9}"/>
              </a:ext>
            </a:extLst>
          </p:cNvPr>
          <p:cNvSpPr/>
          <p:nvPr/>
        </p:nvSpPr>
        <p:spPr>
          <a:xfrm>
            <a:off x="7174597" y="4312080"/>
            <a:ext cx="3335358" cy="923330"/>
          </a:xfrm>
          <a:prstGeom prst="rect">
            <a:avLst/>
          </a:prstGeom>
        </p:spPr>
        <p:txBody>
          <a:bodyPr wrap="square">
            <a:spAutoFit/>
          </a:bodyPr>
          <a:lstStyle/>
          <a:p>
            <a:pPr>
              <a:lnSpc>
                <a:spcPct val="90000"/>
              </a:lnSpc>
              <a:spcBef>
                <a:spcPts val="1000"/>
              </a:spcBef>
            </a:pPr>
            <a:r>
              <a:rPr lang="en-US" sz="2000" dirty="0">
                <a:solidFill>
                  <a:srgbClr val="003976"/>
                </a:solidFill>
                <a:latin typeface="+mj-lt"/>
              </a:rPr>
              <a:t>Rewards/Incentives to support program engagement &amp; encourage taking assessments</a:t>
            </a:r>
          </a:p>
        </p:txBody>
      </p:sp>
      <p:pic>
        <p:nvPicPr>
          <p:cNvPr id="7" name="Picture 14" descr="Brain in head outline">
            <a:extLst>
              <a:ext uri="{FF2B5EF4-FFF2-40B4-BE49-F238E27FC236}">
                <a16:creationId xmlns:a16="http://schemas.microsoft.com/office/drawing/2014/main" id="{96253878-0A71-E4A2-275E-1D2C9932E4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5257" y="1929322"/>
            <a:ext cx="793395" cy="793395"/>
          </a:xfrm>
          <a:prstGeom prst="rect">
            <a:avLst/>
          </a:prstGeom>
          <a:ln>
            <a:noFill/>
          </a:ln>
        </p:spPr>
      </p:pic>
      <p:pic>
        <p:nvPicPr>
          <p:cNvPr id="8" name="Picture 7">
            <a:extLst>
              <a:ext uri="{FF2B5EF4-FFF2-40B4-BE49-F238E27FC236}">
                <a16:creationId xmlns:a16="http://schemas.microsoft.com/office/drawing/2014/main" id="{5FC64BC4-B6C6-A8CF-9782-1AF23F2CD519}"/>
              </a:ext>
            </a:extLst>
          </p:cNvPr>
          <p:cNvPicPr>
            <a:picLocks noChangeAspect="1"/>
          </p:cNvPicPr>
          <p:nvPr/>
        </p:nvPicPr>
        <p:blipFill>
          <a:blip r:embed="rId5">
            <a:duotone>
              <a:prstClr val="black"/>
              <a:srgbClr val="9D0000">
                <a:tint val="45000"/>
                <a:satMod val="400000"/>
              </a:srgbClr>
            </a:duotone>
          </a:blip>
          <a:stretch>
            <a:fillRect/>
          </a:stretch>
        </p:blipFill>
        <p:spPr>
          <a:xfrm>
            <a:off x="832276" y="3255205"/>
            <a:ext cx="650845" cy="626497"/>
          </a:xfrm>
          <a:prstGeom prst="rect">
            <a:avLst/>
          </a:prstGeom>
        </p:spPr>
      </p:pic>
      <p:pic>
        <p:nvPicPr>
          <p:cNvPr id="9" name="Picture 16" descr="Document outline">
            <a:extLst>
              <a:ext uri="{FF2B5EF4-FFF2-40B4-BE49-F238E27FC236}">
                <a16:creationId xmlns:a16="http://schemas.microsoft.com/office/drawing/2014/main" id="{A7CA4E4B-C211-8A97-D18A-4889274705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34657" y="1778317"/>
            <a:ext cx="802893" cy="802893"/>
          </a:xfrm>
          <a:prstGeom prst="rect">
            <a:avLst/>
          </a:prstGeom>
        </p:spPr>
      </p:pic>
      <p:pic>
        <p:nvPicPr>
          <p:cNvPr id="10" name="Picture 9">
            <a:extLst>
              <a:ext uri="{FF2B5EF4-FFF2-40B4-BE49-F238E27FC236}">
                <a16:creationId xmlns:a16="http://schemas.microsoft.com/office/drawing/2014/main" id="{3DF0C4F0-265D-F68D-ECC4-6DD1E8C6D880}"/>
              </a:ext>
            </a:extLst>
          </p:cNvPr>
          <p:cNvPicPr>
            <a:picLocks noChangeAspect="1"/>
          </p:cNvPicPr>
          <p:nvPr/>
        </p:nvPicPr>
        <p:blipFill>
          <a:blip r:embed="rId8">
            <a:duotone>
              <a:prstClr val="black"/>
              <a:srgbClr val="9D0000">
                <a:tint val="45000"/>
                <a:satMod val="400000"/>
              </a:srgbClr>
            </a:duotone>
          </a:blip>
          <a:stretch>
            <a:fillRect/>
          </a:stretch>
        </p:blipFill>
        <p:spPr>
          <a:xfrm>
            <a:off x="815257" y="4295923"/>
            <a:ext cx="793395" cy="788735"/>
          </a:xfrm>
          <a:prstGeom prst="rect">
            <a:avLst/>
          </a:prstGeom>
        </p:spPr>
      </p:pic>
      <p:pic>
        <p:nvPicPr>
          <p:cNvPr id="11" name="Picture 10">
            <a:extLst>
              <a:ext uri="{FF2B5EF4-FFF2-40B4-BE49-F238E27FC236}">
                <a16:creationId xmlns:a16="http://schemas.microsoft.com/office/drawing/2014/main" id="{EE4C1618-58CE-517A-C856-05E6A98E1353}"/>
              </a:ext>
            </a:extLst>
          </p:cNvPr>
          <p:cNvPicPr>
            <a:picLocks noChangeAspect="1"/>
          </p:cNvPicPr>
          <p:nvPr/>
        </p:nvPicPr>
        <p:blipFill>
          <a:blip r:embed="rId9">
            <a:duotone>
              <a:prstClr val="black"/>
              <a:srgbClr val="9D0000">
                <a:tint val="45000"/>
                <a:satMod val="400000"/>
              </a:srgbClr>
            </a:duotone>
          </a:blip>
          <a:stretch>
            <a:fillRect/>
          </a:stretch>
        </p:blipFill>
        <p:spPr>
          <a:xfrm>
            <a:off x="6378727" y="3018985"/>
            <a:ext cx="569666" cy="899474"/>
          </a:xfrm>
          <a:prstGeom prst="rect">
            <a:avLst/>
          </a:prstGeom>
        </p:spPr>
      </p:pic>
      <p:pic>
        <p:nvPicPr>
          <p:cNvPr id="12" name="Picture 11">
            <a:extLst>
              <a:ext uri="{FF2B5EF4-FFF2-40B4-BE49-F238E27FC236}">
                <a16:creationId xmlns:a16="http://schemas.microsoft.com/office/drawing/2014/main" id="{4FD905E2-F003-BAF4-8D59-A21D33EFD806}"/>
              </a:ext>
            </a:extLst>
          </p:cNvPr>
          <p:cNvPicPr>
            <a:picLocks noChangeAspect="1"/>
          </p:cNvPicPr>
          <p:nvPr/>
        </p:nvPicPr>
        <p:blipFill>
          <a:blip r:embed="rId10">
            <a:duotone>
              <a:prstClr val="black"/>
              <a:srgbClr val="9D0000">
                <a:tint val="45000"/>
                <a:satMod val="400000"/>
              </a:srgbClr>
            </a:duotone>
          </a:blip>
          <a:stretch>
            <a:fillRect/>
          </a:stretch>
        </p:blipFill>
        <p:spPr>
          <a:xfrm>
            <a:off x="6378727" y="4425835"/>
            <a:ext cx="658823" cy="658823"/>
          </a:xfrm>
          <a:prstGeom prst="rect">
            <a:avLst/>
          </a:prstGeom>
        </p:spPr>
      </p:pic>
      <p:sp>
        <p:nvSpPr>
          <p:cNvPr id="13" name="Content Placeholder 2">
            <a:extLst>
              <a:ext uri="{FF2B5EF4-FFF2-40B4-BE49-F238E27FC236}">
                <a16:creationId xmlns:a16="http://schemas.microsoft.com/office/drawing/2014/main" id="{07FB3F8C-0DE0-D42E-A1FC-FE8EB6AD89ED}"/>
              </a:ext>
            </a:extLst>
          </p:cNvPr>
          <p:cNvSpPr txBox="1">
            <a:spLocks/>
          </p:cNvSpPr>
          <p:nvPr/>
        </p:nvSpPr>
        <p:spPr>
          <a:xfrm>
            <a:off x="1907823" y="1934498"/>
            <a:ext cx="3644222" cy="8028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3976"/>
                </a:solidFill>
                <a:latin typeface="+mj-lt"/>
              </a:rPr>
              <a:t>Understand organization and employee/employer interests AND intentions</a:t>
            </a:r>
          </a:p>
        </p:txBody>
      </p:sp>
      <p:sp>
        <p:nvSpPr>
          <p:cNvPr id="14" name="Content Placeholder 2">
            <a:extLst>
              <a:ext uri="{FF2B5EF4-FFF2-40B4-BE49-F238E27FC236}">
                <a16:creationId xmlns:a16="http://schemas.microsoft.com/office/drawing/2014/main" id="{6BCDE97E-25EE-8FD1-9C7B-DFBA3B8F13FB}"/>
              </a:ext>
            </a:extLst>
          </p:cNvPr>
          <p:cNvSpPr txBox="1">
            <a:spLocks/>
          </p:cNvSpPr>
          <p:nvPr/>
        </p:nvSpPr>
        <p:spPr>
          <a:xfrm>
            <a:off x="1853385" y="3092151"/>
            <a:ext cx="3760357" cy="10584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3976"/>
                </a:solidFill>
                <a:latin typeface="+mj-lt"/>
              </a:rPr>
              <a:t>Multi-dimensional approach – current benefits, internal programs, external programs, social support, think outside the box!</a:t>
            </a:r>
          </a:p>
        </p:txBody>
      </p:sp>
      <p:sp>
        <p:nvSpPr>
          <p:cNvPr id="15" name="Content Placeholder 2">
            <a:extLst>
              <a:ext uri="{FF2B5EF4-FFF2-40B4-BE49-F238E27FC236}">
                <a16:creationId xmlns:a16="http://schemas.microsoft.com/office/drawing/2014/main" id="{52437C8B-EF15-87EB-1BEC-A96B1921F3CE}"/>
              </a:ext>
            </a:extLst>
          </p:cNvPr>
          <p:cNvSpPr txBox="1">
            <a:spLocks/>
          </p:cNvSpPr>
          <p:nvPr/>
        </p:nvSpPr>
        <p:spPr>
          <a:xfrm>
            <a:off x="1907823" y="4425835"/>
            <a:ext cx="3510844" cy="7211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3976"/>
                </a:solidFill>
                <a:latin typeface="+mj-lt"/>
              </a:rPr>
              <a:t>Personalized engagement – meeting employees where they are</a:t>
            </a:r>
          </a:p>
        </p:txBody>
      </p:sp>
      <p:sp>
        <p:nvSpPr>
          <p:cNvPr id="16" name="TextBox 15">
            <a:extLst>
              <a:ext uri="{FF2B5EF4-FFF2-40B4-BE49-F238E27FC236}">
                <a16:creationId xmlns:a16="http://schemas.microsoft.com/office/drawing/2014/main" id="{28E71633-A5D8-303D-D752-0BC56B636FE3}"/>
              </a:ext>
            </a:extLst>
          </p:cNvPr>
          <p:cNvSpPr txBox="1"/>
          <p:nvPr/>
        </p:nvSpPr>
        <p:spPr>
          <a:xfrm>
            <a:off x="2473131" y="6341126"/>
            <a:ext cx="4570952" cy="219291"/>
          </a:xfrm>
          <a:prstGeom prst="rect">
            <a:avLst/>
          </a:prstGeom>
          <a:noFill/>
        </p:spPr>
        <p:txBody>
          <a:bodyPr wrap="square">
            <a:spAutoFit/>
          </a:bodyPr>
          <a:lstStyle/>
          <a:p>
            <a:r>
              <a:rPr lang="fr-FR" sz="825" dirty="0">
                <a:solidFill>
                  <a:srgbClr val="003976"/>
                </a:solidFill>
              </a:rPr>
              <a:t>2021</a:t>
            </a:r>
            <a:r>
              <a:rPr lang="fr-FR" sz="825" baseline="30000" dirty="0">
                <a:solidFill>
                  <a:srgbClr val="003976"/>
                </a:solidFill>
              </a:rPr>
              <a:t>©</a:t>
            </a:r>
            <a:r>
              <a:rPr lang="fr-FR" sz="825" dirty="0">
                <a:solidFill>
                  <a:srgbClr val="003976"/>
                </a:solidFill>
              </a:rPr>
              <a:t> Razem Ventures, LLC | (469) 301-8057 | kelly@razemventures.com</a:t>
            </a:r>
            <a:endParaRPr lang="en-US" sz="825" dirty="0">
              <a:solidFill>
                <a:srgbClr val="003976"/>
              </a:solidFill>
            </a:endParaRPr>
          </a:p>
        </p:txBody>
      </p:sp>
    </p:spTree>
    <p:extLst>
      <p:ext uri="{BB962C8B-B14F-4D97-AF65-F5344CB8AC3E}">
        <p14:creationId xmlns:p14="http://schemas.microsoft.com/office/powerpoint/2010/main" val="2868984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37</a:t>
            </a:fld>
            <a:endParaRPr lang="en-US" dirty="0">
              <a:solidFill>
                <a:srgbClr val="FFFFFF"/>
              </a:solidFill>
            </a:endParaRPr>
          </a:p>
        </p:txBody>
      </p:sp>
      <p:sp>
        <p:nvSpPr>
          <p:cNvPr id="2" name="Title 1">
            <a:extLst>
              <a:ext uri="{FF2B5EF4-FFF2-40B4-BE49-F238E27FC236}">
                <a16:creationId xmlns:a16="http://schemas.microsoft.com/office/drawing/2014/main" id="{6AB09198-2197-49BF-04BE-8B45F9E8CA9B}"/>
              </a:ext>
            </a:extLst>
          </p:cNvPr>
          <p:cNvSpPr txBox="1">
            <a:spLocks/>
          </p:cNvSpPr>
          <p:nvPr/>
        </p:nvSpPr>
        <p:spPr>
          <a:xfrm>
            <a:off x="616908" y="520072"/>
            <a:ext cx="10425974" cy="695549"/>
          </a:xfrm>
          <a:prstGeom prst="rect">
            <a:avLst/>
          </a:prstGeom>
        </p:spPr>
        <p:txBody>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300" dirty="0"/>
              <a:t>Actionable Session Takeaways</a:t>
            </a:r>
          </a:p>
        </p:txBody>
      </p:sp>
      <p:sp>
        <p:nvSpPr>
          <p:cNvPr id="3" name="Content Placeholder 2">
            <a:extLst>
              <a:ext uri="{FF2B5EF4-FFF2-40B4-BE49-F238E27FC236}">
                <a16:creationId xmlns:a16="http://schemas.microsoft.com/office/drawing/2014/main" id="{D4114640-829F-75E7-0381-C428CE443895}"/>
              </a:ext>
            </a:extLst>
          </p:cNvPr>
          <p:cNvSpPr txBox="1">
            <a:spLocks/>
          </p:cNvSpPr>
          <p:nvPr/>
        </p:nvSpPr>
        <p:spPr>
          <a:xfrm>
            <a:off x="989838" y="1356969"/>
            <a:ext cx="6404384" cy="4149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 indent="0">
              <a:buFont typeface="Arial" panose="020B0604020202020204" pitchFamily="34" charset="0"/>
              <a:buNone/>
            </a:pPr>
            <a:r>
              <a:rPr lang="en-US" sz="2400" dirty="0">
                <a:solidFill>
                  <a:srgbClr val="C00000"/>
                </a:solidFill>
                <a:latin typeface="+mj-lt"/>
              </a:rPr>
              <a:t>Today we covered:</a:t>
            </a:r>
          </a:p>
          <a:p>
            <a:r>
              <a:rPr lang="en-US" sz="2400" dirty="0">
                <a:solidFill>
                  <a:srgbClr val="003976"/>
                </a:solidFill>
                <a:latin typeface="+mj-lt"/>
              </a:rPr>
              <a:t>Employee and employer goals and objectives for wellness programs</a:t>
            </a:r>
          </a:p>
          <a:p>
            <a:pPr marL="0" indent="0">
              <a:buNone/>
            </a:pPr>
            <a:endParaRPr lang="en-US" sz="2400" dirty="0">
              <a:solidFill>
                <a:srgbClr val="003976"/>
              </a:solidFill>
              <a:latin typeface="+mj-lt"/>
            </a:endParaRPr>
          </a:p>
          <a:p>
            <a:r>
              <a:rPr lang="en-US" sz="2400" dirty="0">
                <a:solidFill>
                  <a:srgbClr val="003976"/>
                </a:solidFill>
                <a:latin typeface="+mj-lt"/>
              </a:rPr>
              <a:t>The five categories of wellness programs</a:t>
            </a:r>
          </a:p>
          <a:p>
            <a:pPr marL="0" indent="0">
              <a:buNone/>
            </a:pPr>
            <a:endParaRPr lang="en-US" sz="2400" dirty="0">
              <a:solidFill>
                <a:srgbClr val="003976"/>
              </a:solidFill>
              <a:latin typeface="+mj-lt"/>
            </a:endParaRPr>
          </a:p>
          <a:p>
            <a:r>
              <a:rPr lang="en-US" sz="2400" dirty="0">
                <a:solidFill>
                  <a:srgbClr val="003976"/>
                </a:solidFill>
                <a:latin typeface="+mj-lt"/>
              </a:rPr>
              <a:t>How to put together a wellness initiative </a:t>
            </a:r>
            <a:r>
              <a:rPr lang="en-US" sz="2400">
                <a:solidFill>
                  <a:srgbClr val="003976"/>
                </a:solidFill>
                <a:latin typeface="+mj-lt"/>
              </a:rPr>
              <a:t>decision cycle and program</a:t>
            </a:r>
            <a:endParaRPr lang="en-US" sz="2400" dirty="0">
              <a:solidFill>
                <a:srgbClr val="003976"/>
              </a:solidFill>
              <a:latin typeface="+mj-lt"/>
            </a:endParaRPr>
          </a:p>
          <a:p>
            <a:endParaRPr lang="en-US" dirty="0"/>
          </a:p>
        </p:txBody>
      </p:sp>
      <p:pic>
        <p:nvPicPr>
          <p:cNvPr id="4" name="Picture 3" descr="A group of people sitting around a table with laptops&#10;&#10;Description automatically generated with medium confidence">
            <a:extLst>
              <a:ext uri="{FF2B5EF4-FFF2-40B4-BE49-F238E27FC236}">
                <a16:creationId xmlns:a16="http://schemas.microsoft.com/office/drawing/2014/main" id="{44EDA34B-81B0-2149-A9AF-DF8A2CD5F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850" y="0"/>
            <a:ext cx="3867150" cy="5834653"/>
          </a:xfrm>
          <a:prstGeom prst="rect">
            <a:avLst/>
          </a:prstGeom>
        </p:spPr>
      </p:pic>
    </p:spTree>
    <p:extLst>
      <p:ext uri="{BB962C8B-B14F-4D97-AF65-F5344CB8AC3E}">
        <p14:creationId xmlns:p14="http://schemas.microsoft.com/office/powerpoint/2010/main" val="3248310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D73B8-0159-4360-B763-76EC226632BF}"/>
              </a:ext>
            </a:extLst>
          </p:cNvPr>
          <p:cNvSpPr>
            <a:spLocks noGrp="1"/>
          </p:cNvSpPr>
          <p:nvPr>
            <p:ph type="sldNum" sz="quarter" idx="12"/>
          </p:nvPr>
        </p:nvSpPr>
        <p:spPr/>
        <p:txBody>
          <a:bodyPr/>
          <a:lstStyle/>
          <a:p>
            <a:r>
              <a:rPr lang="en-US" dirty="0"/>
              <a:t>0</a:t>
            </a:r>
            <a:fld id="{F470E458-E7C2-4395-B75D-476A174CEE45}" type="slidenum">
              <a:rPr lang="en-US" smtClean="0"/>
              <a:t>38</a:t>
            </a:fld>
            <a:endParaRPr lang="en-US" dirty="0"/>
          </a:p>
        </p:txBody>
      </p:sp>
      <p:sp>
        <p:nvSpPr>
          <p:cNvPr id="6" name="Title 5">
            <a:extLst>
              <a:ext uri="{FF2B5EF4-FFF2-40B4-BE49-F238E27FC236}">
                <a16:creationId xmlns:a16="http://schemas.microsoft.com/office/drawing/2014/main" id="{6A2ED7C9-90D1-4335-ACD1-D39A68D72C83}"/>
              </a:ext>
            </a:extLst>
          </p:cNvPr>
          <p:cNvSpPr>
            <a:spLocks noGrp="1"/>
          </p:cNvSpPr>
          <p:nvPr>
            <p:ph type="title"/>
          </p:nvPr>
        </p:nvSpPr>
        <p:spPr/>
        <p:txBody>
          <a:bodyPr/>
          <a:lstStyle/>
          <a:p>
            <a:r>
              <a:rPr lang="en-US" dirty="0"/>
              <a:t>Thank You!</a:t>
            </a:r>
          </a:p>
        </p:txBody>
      </p:sp>
      <p:sp>
        <p:nvSpPr>
          <p:cNvPr id="9" name="Subtitle 8">
            <a:extLst>
              <a:ext uri="{FF2B5EF4-FFF2-40B4-BE49-F238E27FC236}">
                <a16:creationId xmlns:a16="http://schemas.microsoft.com/office/drawing/2014/main" id="{F4871DB2-2AAA-4EB1-9E65-B34595535B48}"/>
              </a:ext>
            </a:extLst>
          </p:cNvPr>
          <p:cNvSpPr>
            <a:spLocks noGrp="1"/>
          </p:cNvSpPr>
          <p:nvPr>
            <p:ph type="subTitle" idx="15"/>
          </p:nvPr>
        </p:nvSpPr>
        <p:spPr/>
        <p:txBody>
          <a:bodyPr/>
          <a:lstStyle/>
          <a:p>
            <a:r>
              <a:rPr lang="en-US" dirty="0"/>
              <a:t>Questions?</a:t>
            </a:r>
          </a:p>
        </p:txBody>
      </p:sp>
    </p:spTree>
    <p:extLst>
      <p:ext uri="{BB962C8B-B14F-4D97-AF65-F5344CB8AC3E}">
        <p14:creationId xmlns:p14="http://schemas.microsoft.com/office/powerpoint/2010/main" val="178503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4</a:t>
            </a:fld>
            <a:endParaRPr lang="en-US" dirty="0">
              <a:solidFill>
                <a:srgbClr val="FFFFFF"/>
              </a:solidFill>
            </a:endParaRPr>
          </a:p>
        </p:txBody>
      </p:sp>
      <p:sp>
        <p:nvSpPr>
          <p:cNvPr id="2" name="Title 1">
            <a:extLst>
              <a:ext uri="{FF2B5EF4-FFF2-40B4-BE49-F238E27FC236}">
                <a16:creationId xmlns:a16="http://schemas.microsoft.com/office/drawing/2014/main" id="{15463603-1178-0C2E-22FE-70918A7D1A47}"/>
              </a:ext>
            </a:extLst>
          </p:cNvPr>
          <p:cNvSpPr txBox="1">
            <a:spLocks/>
          </p:cNvSpPr>
          <p:nvPr/>
        </p:nvSpPr>
        <p:spPr>
          <a:xfrm>
            <a:off x="415598" y="349814"/>
            <a:ext cx="11360803" cy="763601"/>
          </a:xfrm>
          <a:prstGeom prst="rect">
            <a:avLst/>
          </a:prstGeom>
        </p:spPr>
        <p:txBody>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Is this how you feel?</a:t>
            </a:r>
          </a:p>
        </p:txBody>
      </p:sp>
      <p:pic>
        <p:nvPicPr>
          <p:cNvPr id="3" name="Content Placeholder 3">
            <a:extLst>
              <a:ext uri="{FF2B5EF4-FFF2-40B4-BE49-F238E27FC236}">
                <a16:creationId xmlns:a16="http://schemas.microsoft.com/office/drawing/2014/main" id="{5D536920-E79C-2F4A-DC58-59807E88F9BD}"/>
              </a:ext>
            </a:extLst>
          </p:cNvPr>
          <p:cNvPicPr>
            <a:picLocks noChangeAspect="1"/>
          </p:cNvPicPr>
          <p:nvPr/>
        </p:nvPicPr>
        <p:blipFill>
          <a:blip r:embed="rId3"/>
          <a:stretch>
            <a:fillRect/>
          </a:stretch>
        </p:blipFill>
        <p:spPr>
          <a:xfrm>
            <a:off x="2388400" y="1215096"/>
            <a:ext cx="7415198" cy="4943467"/>
          </a:xfrm>
          <a:prstGeom prst="rect">
            <a:avLst/>
          </a:prstGeom>
        </p:spPr>
      </p:pic>
    </p:spTree>
    <p:extLst>
      <p:ext uri="{BB962C8B-B14F-4D97-AF65-F5344CB8AC3E}">
        <p14:creationId xmlns:p14="http://schemas.microsoft.com/office/powerpoint/2010/main" val="2545445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5</a:t>
            </a:fld>
            <a:endParaRPr lang="en-US" dirty="0">
              <a:solidFill>
                <a:srgbClr val="FFFFFF"/>
              </a:solidFill>
            </a:endParaRPr>
          </a:p>
        </p:txBody>
      </p:sp>
      <p:sp>
        <p:nvSpPr>
          <p:cNvPr id="2" name="Title 1">
            <a:extLst>
              <a:ext uri="{FF2B5EF4-FFF2-40B4-BE49-F238E27FC236}">
                <a16:creationId xmlns:a16="http://schemas.microsoft.com/office/drawing/2014/main" id="{5B561CDC-1CEF-4C92-3966-4D61E3E8C2BC}"/>
              </a:ext>
            </a:extLst>
          </p:cNvPr>
          <p:cNvSpPr txBox="1">
            <a:spLocks/>
          </p:cNvSpPr>
          <p:nvPr/>
        </p:nvSpPr>
        <p:spPr>
          <a:xfrm>
            <a:off x="415599" y="593368"/>
            <a:ext cx="11357301" cy="1309154"/>
          </a:xfrm>
          <a:prstGeom prst="rect">
            <a:avLst/>
          </a:prstGeom>
        </p:spPr>
        <p:txBody>
          <a:bodyPr>
            <a:normAutofit fontScale="97500"/>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Designing a wellness program that connects with your employees</a:t>
            </a:r>
          </a:p>
        </p:txBody>
      </p:sp>
      <p:pic>
        <p:nvPicPr>
          <p:cNvPr id="9" name="Graphic 8" descr="Flowchart">
            <a:extLst>
              <a:ext uri="{FF2B5EF4-FFF2-40B4-BE49-F238E27FC236}">
                <a16:creationId xmlns:a16="http://schemas.microsoft.com/office/drawing/2014/main" id="{6DE92651-C440-0D4C-E814-CD0332FFCF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771650" y="3240964"/>
            <a:ext cx="789538" cy="789538"/>
          </a:xfrm>
          <a:prstGeom prst="rect">
            <a:avLst/>
          </a:prstGeom>
        </p:spPr>
      </p:pic>
      <p:pic>
        <p:nvPicPr>
          <p:cNvPr id="10" name="Graphic 9" descr="Megaphone1 outline">
            <a:extLst>
              <a:ext uri="{FF2B5EF4-FFF2-40B4-BE49-F238E27FC236}">
                <a16:creationId xmlns:a16="http://schemas.microsoft.com/office/drawing/2014/main" id="{553D4092-D9AB-FD9A-DC94-090CC51B39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771651" y="4098221"/>
            <a:ext cx="789538" cy="789538"/>
          </a:xfrm>
          <a:prstGeom prst="rect">
            <a:avLst/>
          </a:prstGeom>
        </p:spPr>
      </p:pic>
      <p:pic>
        <p:nvPicPr>
          <p:cNvPr id="11" name="Graphic 10" descr="Puzzle pieces outline">
            <a:extLst>
              <a:ext uri="{FF2B5EF4-FFF2-40B4-BE49-F238E27FC236}">
                <a16:creationId xmlns:a16="http://schemas.microsoft.com/office/drawing/2014/main" id="{2E7D7A0C-E6FD-CD2E-D1FE-45FA6EB40E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771651" y="4955478"/>
            <a:ext cx="789538" cy="789538"/>
          </a:xfrm>
          <a:prstGeom prst="rect">
            <a:avLst/>
          </a:prstGeom>
        </p:spPr>
      </p:pic>
      <p:sp>
        <p:nvSpPr>
          <p:cNvPr id="12" name="Content Placeholder 2">
            <a:extLst>
              <a:ext uri="{FF2B5EF4-FFF2-40B4-BE49-F238E27FC236}">
                <a16:creationId xmlns:a16="http://schemas.microsoft.com/office/drawing/2014/main" id="{915ED7BF-6E45-A349-C2BD-C57E8748BA6B}"/>
              </a:ext>
            </a:extLst>
          </p:cNvPr>
          <p:cNvSpPr txBox="1">
            <a:spLocks/>
          </p:cNvSpPr>
          <p:nvPr/>
        </p:nvSpPr>
        <p:spPr>
          <a:xfrm>
            <a:off x="2914276" y="2307918"/>
            <a:ext cx="9675027" cy="51596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 indent="0">
              <a:lnSpc>
                <a:spcPct val="150000"/>
              </a:lnSpc>
              <a:spcBef>
                <a:spcPts val="600"/>
              </a:spcBef>
              <a:spcAft>
                <a:spcPts val="600"/>
              </a:spcAft>
              <a:buFont typeface="Arial" panose="020B0604020202020204" pitchFamily="34" charset="0"/>
              <a:buNone/>
            </a:pPr>
            <a:r>
              <a:rPr lang="en-US" sz="3200" dirty="0">
                <a:solidFill>
                  <a:srgbClr val="003976"/>
                </a:solidFill>
                <a:latin typeface="+mj-lt"/>
              </a:rPr>
              <a:t>Why Wellness is Important</a:t>
            </a:r>
          </a:p>
          <a:p>
            <a:pPr marL="28575" indent="0">
              <a:lnSpc>
                <a:spcPct val="150000"/>
              </a:lnSpc>
              <a:spcBef>
                <a:spcPts val="600"/>
              </a:spcBef>
              <a:spcAft>
                <a:spcPts val="600"/>
              </a:spcAft>
              <a:buFont typeface="Arial" panose="020B0604020202020204" pitchFamily="34" charset="0"/>
              <a:buNone/>
            </a:pPr>
            <a:r>
              <a:rPr lang="en-US" sz="3200" dirty="0">
                <a:solidFill>
                  <a:srgbClr val="003976"/>
                </a:solidFill>
                <a:latin typeface="+mj-lt"/>
              </a:rPr>
              <a:t>The Expansion of Wellness Programs</a:t>
            </a:r>
          </a:p>
          <a:p>
            <a:pPr marL="28575" indent="0">
              <a:lnSpc>
                <a:spcPct val="150000"/>
              </a:lnSpc>
              <a:spcBef>
                <a:spcPts val="600"/>
              </a:spcBef>
              <a:spcAft>
                <a:spcPts val="600"/>
              </a:spcAft>
              <a:buFont typeface="Arial" panose="020B0604020202020204" pitchFamily="34" charset="0"/>
              <a:buNone/>
            </a:pPr>
            <a:r>
              <a:rPr lang="en-US" sz="3200" dirty="0">
                <a:solidFill>
                  <a:srgbClr val="003976"/>
                </a:solidFill>
                <a:latin typeface="+mj-lt"/>
              </a:rPr>
              <a:t>Pulling it all together</a:t>
            </a:r>
          </a:p>
          <a:p>
            <a:pPr marL="28575" indent="0">
              <a:lnSpc>
                <a:spcPct val="150000"/>
              </a:lnSpc>
              <a:spcBef>
                <a:spcPts val="600"/>
              </a:spcBef>
              <a:spcAft>
                <a:spcPts val="600"/>
              </a:spcAft>
              <a:buFont typeface="Arial" panose="020B0604020202020204" pitchFamily="34" charset="0"/>
              <a:buNone/>
            </a:pPr>
            <a:r>
              <a:rPr lang="en-US" sz="3200" dirty="0">
                <a:solidFill>
                  <a:srgbClr val="003976"/>
                </a:solidFill>
                <a:latin typeface="+mj-lt"/>
              </a:rPr>
              <a:t>The importance of Emergency Savings </a:t>
            </a:r>
          </a:p>
          <a:p>
            <a:pPr marL="28575" indent="0">
              <a:spcBef>
                <a:spcPts val="600"/>
              </a:spcBef>
              <a:spcAft>
                <a:spcPts val="600"/>
              </a:spcAft>
              <a:buFont typeface="Arial" panose="020B0604020202020204" pitchFamily="34" charset="0"/>
              <a:buNone/>
            </a:pPr>
            <a:endParaRPr lang="en-US" sz="3200" dirty="0"/>
          </a:p>
        </p:txBody>
      </p:sp>
      <p:pic>
        <p:nvPicPr>
          <p:cNvPr id="13" name="Graphic 12" descr="Help outline">
            <a:extLst>
              <a:ext uri="{FF2B5EF4-FFF2-40B4-BE49-F238E27FC236}">
                <a16:creationId xmlns:a16="http://schemas.microsoft.com/office/drawing/2014/main" id="{627A1C5B-036F-8B4F-924A-850B5100CE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1650" y="2383706"/>
            <a:ext cx="789539" cy="789539"/>
          </a:xfrm>
          <a:prstGeom prst="rect">
            <a:avLst/>
          </a:prstGeom>
        </p:spPr>
      </p:pic>
    </p:spTree>
    <p:extLst>
      <p:ext uri="{BB962C8B-B14F-4D97-AF65-F5344CB8AC3E}">
        <p14:creationId xmlns:p14="http://schemas.microsoft.com/office/powerpoint/2010/main" val="408664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2A8B4B-D39B-410E-ADD9-09075D81932F}"/>
              </a:ext>
            </a:extLst>
          </p:cNvPr>
          <p:cNvSpPr>
            <a:spLocks noGrp="1"/>
          </p:cNvSpPr>
          <p:nvPr>
            <p:ph type="ctrTitle"/>
          </p:nvPr>
        </p:nvSpPr>
        <p:spPr>
          <a:xfrm>
            <a:off x="746125" y="1461230"/>
            <a:ext cx="4264025" cy="1967770"/>
          </a:xfrm>
        </p:spPr>
        <p:txBody>
          <a:bodyPr>
            <a:normAutofit/>
          </a:bodyPr>
          <a:lstStyle/>
          <a:p>
            <a:r>
              <a:rPr lang="en-US" sz="4400" dirty="0"/>
              <a:t>Why is Wellness Important?</a:t>
            </a:r>
          </a:p>
        </p:txBody>
      </p:sp>
    </p:spTree>
    <p:extLst>
      <p:ext uri="{BB962C8B-B14F-4D97-AF65-F5344CB8AC3E}">
        <p14:creationId xmlns:p14="http://schemas.microsoft.com/office/powerpoint/2010/main" val="189081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7</a:t>
            </a:fld>
            <a:endParaRPr lang="en-US" dirty="0">
              <a:solidFill>
                <a:srgbClr val="FFFFFF"/>
              </a:solidFill>
            </a:endParaRPr>
          </a:p>
        </p:txBody>
      </p:sp>
      <p:sp>
        <p:nvSpPr>
          <p:cNvPr id="2" name="Content Placeholder 7">
            <a:extLst>
              <a:ext uri="{FF2B5EF4-FFF2-40B4-BE49-F238E27FC236}">
                <a16:creationId xmlns:a16="http://schemas.microsoft.com/office/drawing/2014/main" id="{13A122B1-8EAE-ABC5-7445-28D6F188764C}"/>
              </a:ext>
            </a:extLst>
          </p:cNvPr>
          <p:cNvSpPr txBox="1">
            <a:spLocks/>
          </p:cNvSpPr>
          <p:nvPr/>
        </p:nvSpPr>
        <p:spPr>
          <a:xfrm>
            <a:off x="530577" y="2091620"/>
            <a:ext cx="10879061" cy="30137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US" sz="2400" dirty="0">
                <a:solidFill>
                  <a:srgbClr val="9D0000"/>
                </a:solidFill>
                <a:latin typeface="+mj-lt"/>
              </a:rPr>
              <a:t>What do we know?</a:t>
            </a:r>
          </a:p>
          <a:p>
            <a:r>
              <a:rPr lang="en-US" sz="2400" dirty="0">
                <a:solidFill>
                  <a:srgbClr val="003976"/>
                </a:solidFill>
                <a:latin typeface="+mj-lt"/>
              </a:rPr>
              <a:t>Employees have competing priorities</a:t>
            </a:r>
          </a:p>
          <a:p>
            <a:r>
              <a:rPr lang="en-US" sz="2400" dirty="0">
                <a:solidFill>
                  <a:srgbClr val="003976"/>
                </a:solidFill>
                <a:latin typeface="+mj-lt"/>
              </a:rPr>
              <a:t>Employers can have a positive impact on employee well-being</a:t>
            </a:r>
          </a:p>
          <a:p>
            <a:r>
              <a:rPr lang="en-US" sz="2400" dirty="0">
                <a:solidFill>
                  <a:srgbClr val="003976"/>
                </a:solidFill>
                <a:latin typeface="+mj-lt"/>
              </a:rPr>
              <a:t>Unhealthy employees impact the bottom line </a:t>
            </a:r>
          </a:p>
          <a:p>
            <a:r>
              <a:rPr lang="en-US" sz="2400" dirty="0">
                <a:solidFill>
                  <a:srgbClr val="003976"/>
                </a:solidFill>
                <a:latin typeface="+mj-lt"/>
              </a:rPr>
              <a:t>Employees are looking for help</a:t>
            </a:r>
          </a:p>
          <a:p>
            <a:r>
              <a:rPr lang="en-US" sz="2400" dirty="0">
                <a:solidFill>
                  <a:srgbClr val="003976"/>
                </a:solidFill>
                <a:latin typeface="+mj-lt"/>
              </a:rPr>
              <a:t>Employee well-being and mental health top 5 strategic priority for 2021 and beyond</a:t>
            </a:r>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3" name="Title 6">
            <a:extLst>
              <a:ext uri="{FF2B5EF4-FFF2-40B4-BE49-F238E27FC236}">
                <a16:creationId xmlns:a16="http://schemas.microsoft.com/office/drawing/2014/main" id="{4510F4BD-ABE5-3538-9136-BB308BE99E87}"/>
              </a:ext>
            </a:extLst>
          </p:cNvPr>
          <p:cNvSpPr txBox="1">
            <a:spLocks/>
          </p:cNvSpPr>
          <p:nvPr/>
        </p:nvSpPr>
        <p:spPr>
          <a:xfrm>
            <a:off x="415599" y="593368"/>
            <a:ext cx="11360803" cy="763601"/>
          </a:xfrm>
          <a:prstGeom prst="rect">
            <a:avLst/>
          </a:prstGeom>
        </p:spPr>
        <p:txBody>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Why is Wellness Important?</a:t>
            </a:r>
          </a:p>
        </p:txBody>
      </p:sp>
    </p:spTree>
    <p:extLst>
      <p:ext uri="{BB962C8B-B14F-4D97-AF65-F5344CB8AC3E}">
        <p14:creationId xmlns:p14="http://schemas.microsoft.com/office/powerpoint/2010/main" val="308583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8</a:t>
            </a:fld>
            <a:endParaRPr lang="en-US" dirty="0">
              <a:solidFill>
                <a:srgbClr val="FFFFFF"/>
              </a:solidFill>
            </a:endParaRPr>
          </a:p>
        </p:txBody>
      </p:sp>
      <p:sp>
        <p:nvSpPr>
          <p:cNvPr id="2" name="Title 1">
            <a:extLst>
              <a:ext uri="{FF2B5EF4-FFF2-40B4-BE49-F238E27FC236}">
                <a16:creationId xmlns:a16="http://schemas.microsoft.com/office/drawing/2014/main" id="{47A1F8DF-7804-3690-198F-D2A658B917CC}"/>
              </a:ext>
            </a:extLst>
          </p:cNvPr>
          <p:cNvSpPr txBox="1">
            <a:spLocks/>
          </p:cNvSpPr>
          <p:nvPr/>
        </p:nvSpPr>
        <p:spPr>
          <a:xfrm>
            <a:off x="415599" y="593368"/>
            <a:ext cx="11566851" cy="1261884"/>
          </a:xfrm>
          <a:prstGeom prst="rect">
            <a:avLst/>
          </a:prstGeom>
        </p:spPr>
        <p:txBody>
          <a:bodyPr>
            <a:no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The health of your employees is impacting the health of your organization</a:t>
            </a:r>
          </a:p>
        </p:txBody>
      </p:sp>
      <p:sp>
        <p:nvSpPr>
          <p:cNvPr id="3" name="TextBox 2">
            <a:extLst>
              <a:ext uri="{FF2B5EF4-FFF2-40B4-BE49-F238E27FC236}">
                <a16:creationId xmlns:a16="http://schemas.microsoft.com/office/drawing/2014/main" id="{617616B6-772F-3043-9861-F9A318ECDE1F}"/>
              </a:ext>
            </a:extLst>
          </p:cNvPr>
          <p:cNvSpPr txBox="1"/>
          <p:nvPr/>
        </p:nvSpPr>
        <p:spPr>
          <a:xfrm>
            <a:off x="677069" y="3506897"/>
            <a:ext cx="2747030" cy="1261884"/>
          </a:xfrm>
          <a:prstGeom prst="rect">
            <a:avLst/>
          </a:prstGeom>
          <a:noFill/>
        </p:spPr>
        <p:txBody>
          <a:bodyPr wrap="square" rtlCol="0">
            <a:spAutoFit/>
          </a:bodyPr>
          <a:lstStyle/>
          <a:p>
            <a:pPr algn="ctr"/>
            <a:r>
              <a:rPr lang="en-US" sz="2800" b="1" dirty="0">
                <a:solidFill>
                  <a:srgbClr val="008061"/>
                </a:solidFill>
                <a:latin typeface="+mj-lt"/>
              </a:rPr>
              <a:t>$1.1</a:t>
            </a:r>
          </a:p>
          <a:p>
            <a:pPr algn="ctr"/>
            <a:r>
              <a:rPr lang="en-US" sz="2800" b="1" dirty="0">
                <a:solidFill>
                  <a:srgbClr val="008061"/>
                </a:solidFill>
                <a:latin typeface="+mj-lt"/>
              </a:rPr>
              <a:t>Trillion</a:t>
            </a:r>
          </a:p>
          <a:p>
            <a:pPr algn="ctr"/>
            <a:r>
              <a:rPr lang="en-US" sz="2000" dirty="0">
                <a:solidFill>
                  <a:srgbClr val="003976"/>
                </a:solidFill>
                <a:latin typeface="+mj-lt"/>
              </a:rPr>
              <a:t>for chronic diseases</a:t>
            </a:r>
          </a:p>
        </p:txBody>
      </p:sp>
      <p:sp>
        <p:nvSpPr>
          <p:cNvPr id="4" name="TextBox 3">
            <a:extLst>
              <a:ext uri="{FF2B5EF4-FFF2-40B4-BE49-F238E27FC236}">
                <a16:creationId xmlns:a16="http://schemas.microsoft.com/office/drawing/2014/main" id="{55F3816C-8986-9184-6558-77F674857BB2}"/>
              </a:ext>
            </a:extLst>
          </p:cNvPr>
          <p:cNvSpPr txBox="1"/>
          <p:nvPr/>
        </p:nvSpPr>
        <p:spPr>
          <a:xfrm>
            <a:off x="3452079" y="3506897"/>
            <a:ext cx="2747029" cy="1569660"/>
          </a:xfrm>
          <a:prstGeom prst="rect">
            <a:avLst/>
          </a:prstGeom>
          <a:noFill/>
        </p:spPr>
        <p:txBody>
          <a:bodyPr wrap="square" rtlCol="0">
            <a:spAutoFit/>
          </a:bodyPr>
          <a:lstStyle/>
          <a:p>
            <a:pPr algn="ctr"/>
            <a:r>
              <a:rPr lang="en-US" sz="2800" b="1" dirty="0">
                <a:solidFill>
                  <a:srgbClr val="008061"/>
                </a:solidFill>
                <a:latin typeface="+mj-lt"/>
              </a:rPr>
              <a:t>$250</a:t>
            </a:r>
          </a:p>
          <a:p>
            <a:pPr algn="ctr"/>
            <a:r>
              <a:rPr lang="en-US" sz="2800" b="1" dirty="0">
                <a:solidFill>
                  <a:srgbClr val="008061"/>
                </a:solidFill>
                <a:latin typeface="+mj-lt"/>
              </a:rPr>
              <a:t>billion</a:t>
            </a:r>
          </a:p>
          <a:p>
            <a:pPr algn="ctr"/>
            <a:r>
              <a:rPr lang="en-US" sz="2000" dirty="0">
                <a:solidFill>
                  <a:srgbClr val="003976"/>
                </a:solidFill>
                <a:latin typeface="+mj-lt"/>
              </a:rPr>
              <a:t>for work-related illness and injury</a:t>
            </a:r>
          </a:p>
        </p:txBody>
      </p:sp>
      <p:sp>
        <p:nvSpPr>
          <p:cNvPr id="6" name="TextBox 5">
            <a:extLst>
              <a:ext uri="{FF2B5EF4-FFF2-40B4-BE49-F238E27FC236}">
                <a16:creationId xmlns:a16="http://schemas.microsoft.com/office/drawing/2014/main" id="{B8E20CD3-B615-0D63-C29B-9F851FE954C8}"/>
              </a:ext>
            </a:extLst>
          </p:cNvPr>
          <p:cNvSpPr txBox="1"/>
          <p:nvPr/>
        </p:nvSpPr>
        <p:spPr>
          <a:xfrm>
            <a:off x="6227088" y="3506897"/>
            <a:ext cx="2747030" cy="1261884"/>
          </a:xfrm>
          <a:prstGeom prst="rect">
            <a:avLst/>
          </a:prstGeom>
          <a:noFill/>
        </p:spPr>
        <p:txBody>
          <a:bodyPr wrap="square" rtlCol="0">
            <a:spAutoFit/>
          </a:bodyPr>
          <a:lstStyle/>
          <a:p>
            <a:pPr algn="ctr"/>
            <a:r>
              <a:rPr lang="en-US" sz="2800" b="1" dirty="0">
                <a:solidFill>
                  <a:srgbClr val="008061"/>
                </a:solidFill>
                <a:latin typeface="+mj-lt"/>
              </a:rPr>
              <a:t>$200</a:t>
            </a:r>
          </a:p>
          <a:p>
            <a:pPr algn="ctr"/>
            <a:r>
              <a:rPr lang="en-US" sz="2800" b="1" dirty="0">
                <a:solidFill>
                  <a:srgbClr val="008061"/>
                </a:solidFill>
                <a:latin typeface="+mj-lt"/>
              </a:rPr>
              <a:t>billion</a:t>
            </a:r>
          </a:p>
          <a:p>
            <a:pPr algn="ctr"/>
            <a:r>
              <a:rPr lang="en-US" sz="2000" dirty="0">
                <a:solidFill>
                  <a:srgbClr val="003976"/>
                </a:solidFill>
                <a:latin typeface="+mj-lt"/>
              </a:rPr>
              <a:t>for work-related stress</a:t>
            </a:r>
          </a:p>
        </p:txBody>
      </p:sp>
      <p:sp>
        <p:nvSpPr>
          <p:cNvPr id="7" name="TextBox 6">
            <a:extLst>
              <a:ext uri="{FF2B5EF4-FFF2-40B4-BE49-F238E27FC236}">
                <a16:creationId xmlns:a16="http://schemas.microsoft.com/office/drawing/2014/main" id="{026214ED-3EAA-EC79-1B97-AB5B53F277D5}"/>
              </a:ext>
            </a:extLst>
          </p:cNvPr>
          <p:cNvSpPr txBox="1"/>
          <p:nvPr/>
        </p:nvSpPr>
        <p:spPr>
          <a:xfrm>
            <a:off x="9002097" y="3506897"/>
            <a:ext cx="2579035" cy="1261884"/>
          </a:xfrm>
          <a:prstGeom prst="rect">
            <a:avLst/>
          </a:prstGeom>
          <a:noFill/>
        </p:spPr>
        <p:txBody>
          <a:bodyPr wrap="square" rtlCol="0">
            <a:spAutoFit/>
          </a:bodyPr>
          <a:lstStyle/>
          <a:p>
            <a:pPr algn="ctr"/>
            <a:r>
              <a:rPr lang="en-US" sz="2800" b="1" dirty="0">
                <a:solidFill>
                  <a:srgbClr val="008061"/>
                </a:solidFill>
                <a:latin typeface="+mj-lt"/>
              </a:rPr>
              <a:t>$550</a:t>
            </a:r>
          </a:p>
          <a:p>
            <a:pPr algn="ctr"/>
            <a:r>
              <a:rPr lang="en-US" sz="2800" b="1" dirty="0">
                <a:solidFill>
                  <a:srgbClr val="008061"/>
                </a:solidFill>
                <a:latin typeface="+mj-lt"/>
              </a:rPr>
              <a:t>billion</a:t>
            </a:r>
          </a:p>
          <a:p>
            <a:pPr algn="ctr"/>
            <a:r>
              <a:rPr lang="en-US" sz="2000" dirty="0">
                <a:solidFill>
                  <a:srgbClr val="003976"/>
                </a:solidFill>
                <a:latin typeface="+mj-lt"/>
              </a:rPr>
              <a:t>for disengagement</a:t>
            </a:r>
          </a:p>
        </p:txBody>
      </p:sp>
      <p:sp>
        <p:nvSpPr>
          <p:cNvPr id="8" name="TextBox 7">
            <a:extLst>
              <a:ext uri="{FF2B5EF4-FFF2-40B4-BE49-F238E27FC236}">
                <a16:creationId xmlns:a16="http://schemas.microsoft.com/office/drawing/2014/main" id="{6F6EAC17-2E47-73CF-3F65-416742054B47}"/>
              </a:ext>
            </a:extLst>
          </p:cNvPr>
          <p:cNvSpPr txBox="1"/>
          <p:nvPr/>
        </p:nvSpPr>
        <p:spPr>
          <a:xfrm>
            <a:off x="2531614" y="6264632"/>
            <a:ext cx="6442504" cy="400110"/>
          </a:xfrm>
          <a:prstGeom prst="rect">
            <a:avLst/>
          </a:prstGeom>
          <a:noFill/>
        </p:spPr>
        <p:txBody>
          <a:bodyPr wrap="square" rtlCol="0">
            <a:spAutoFit/>
          </a:bodyPr>
          <a:lstStyle/>
          <a:p>
            <a:r>
              <a:rPr lang="en-US" sz="1000" dirty="0">
                <a:solidFill>
                  <a:srgbClr val="003976"/>
                </a:solidFill>
                <a:latin typeface="Lato" panose="020F0502020204030203" pitchFamily="34" charset="0"/>
                <a:hlinkClick r:id="rId3">
                  <a:extLst>
                    <a:ext uri="{A12FA001-AC4F-418D-AE19-62706E023703}">
                      <ahyp:hlinkClr xmlns:ahyp="http://schemas.microsoft.com/office/drawing/2018/hyperlinkcolor" val="tx"/>
                    </a:ext>
                  </a:extLst>
                </a:hlinkClick>
              </a:rPr>
              <a:t>https://globalwellnessinstitute.org/industry-research/the-future-of-wellness-at-work/</a:t>
            </a:r>
            <a:r>
              <a:rPr lang="en-US" sz="1000" dirty="0">
                <a:solidFill>
                  <a:srgbClr val="003976"/>
                </a:solidFill>
                <a:latin typeface="Lato" panose="020F0502020204030203" pitchFamily="34" charset="0"/>
              </a:rPr>
              <a:t>  </a:t>
            </a:r>
          </a:p>
          <a:p>
            <a:r>
              <a:rPr lang="en-US" sz="1000" dirty="0">
                <a:solidFill>
                  <a:srgbClr val="003976"/>
                </a:solidFill>
                <a:latin typeface="Lato" panose="020F0502020204030203" pitchFamily="34" charset="0"/>
                <a:hlinkClick r:id="rId4">
                  <a:extLst>
                    <a:ext uri="{A12FA001-AC4F-418D-AE19-62706E023703}">
                      <ahyp:hlinkClr xmlns:ahyp="http://schemas.microsoft.com/office/drawing/2018/hyperlinkcolor" val="tx"/>
                    </a:ext>
                  </a:extLst>
                </a:hlinkClick>
              </a:rPr>
              <a:t>https://www.virginpulse.com/bettertogether/employee-health-company-health/</a:t>
            </a:r>
            <a:r>
              <a:rPr lang="en-US" sz="1000" dirty="0">
                <a:solidFill>
                  <a:srgbClr val="003976"/>
                </a:solidFill>
                <a:latin typeface="Lato" panose="020F0502020204030203" pitchFamily="34" charset="0"/>
              </a:rPr>
              <a:t> </a:t>
            </a:r>
          </a:p>
        </p:txBody>
      </p:sp>
      <p:pic>
        <p:nvPicPr>
          <p:cNvPr id="9" name="Graphic 8" descr="Medicine">
            <a:extLst>
              <a:ext uri="{FF2B5EF4-FFF2-40B4-BE49-F238E27FC236}">
                <a16:creationId xmlns:a16="http://schemas.microsoft.com/office/drawing/2014/main" id="{0DCDF7A2-4E3A-9ACE-0749-4F1C13E0A0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7649" y="2424802"/>
            <a:ext cx="914400" cy="914400"/>
          </a:xfrm>
          <a:prstGeom prst="rect">
            <a:avLst/>
          </a:prstGeom>
        </p:spPr>
      </p:pic>
      <p:pic>
        <p:nvPicPr>
          <p:cNvPr id="10" name="Graphic 9" descr="Occupational Therapy">
            <a:extLst>
              <a:ext uri="{FF2B5EF4-FFF2-40B4-BE49-F238E27FC236}">
                <a16:creationId xmlns:a16="http://schemas.microsoft.com/office/drawing/2014/main" id="{7C62CBD8-F9C1-FAF8-4F0F-2660C4A3EB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9903" y="2433283"/>
            <a:ext cx="914400" cy="914400"/>
          </a:xfrm>
          <a:prstGeom prst="rect">
            <a:avLst/>
          </a:prstGeom>
        </p:spPr>
      </p:pic>
      <p:pic>
        <p:nvPicPr>
          <p:cNvPr id="11" name="Graphic 10" descr="Confused face outline">
            <a:extLst>
              <a:ext uri="{FF2B5EF4-FFF2-40B4-BE49-F238E27FC236}">
                <a16:creationId xmlns:a16="http://schemas.microsoft.com/office/drawing/2014/main" id="{A5E4D8DE-23A5-1CAB-A160-88CD4A6070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22158" y="2429503"/>
            <a:ext cx="914400" cy="914400"/>
          </a:xfrm>
          <a:prstGeom prst="rect">
            <a:avLst/>
          </a:prstGeom>
        </p:spPr>
      </p:pic>
      <p:pic>
        <p:nvPicPr>
          <p:cNvPr id="12" name="Graphic 11" descr="Disconnected">
            <a:extLst>
              <a:ext uri="{FF2B5EF4-FFF2-40B4-BE49-F238E27FC236}">
                <a16:creationId xmlns:a16="http://schemas.microsoft.com/office/drawing/2014/main" id="{C40A50D9-E7D4-6D09-7701-945B3F8A37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34414" y="2365991"/>
            <a:ext cx="914400" cy="914400"/>
          </a:xfrm>
          <a:prstGeom prst="rect">
            <a:avLst/>
          </a:prstGeom>
        </p:spPr>
      </p:pic>
    </p:spTree>
    <p:extLst>
      <p:ext uri="{BB962C8B-B14F-4D97-AF65-F5344CB8AC3E}">
        <p14:creationId xmlns:p14="http://schemas.microsoft.com/office/powerpoint/2010/main" val="54328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9</a:t>
            </a:fld>
            <a:endParaRPr lang="en-US" dirty="0">
              <a:solidFill>
                <a:srgbClr val="FFFFFF"/>
              </a:solidFill>
            </a:endParaRPr>
          </a:p>
        </p:txBody>
      </p:sp>
      <p:sp>
        <p:nvSpPr>
          <p:cNvPr id="2" name="Title 1">
            <a:extLst>
              <a:ext uri="{FF2B5EF4-FFF2-40B4-BE49-F238E27FC236}">
                <a16:creationId xmlns:a16="http://schemas.microsoft.com/office/drawing/2014/main" id="{A30F24BA-36FF-D97A-0468-E36A3FC9F634}"/>
              </a:ext>
            </a:extLst>
          </p:cNvPr>
          <p:cNvSpPr txBox="1">
            <a:spLocks/>
          </p:cNvSpPr>
          <p:nvPr/>
        </p:nvSpPr>
        <p:spPr>
          <a:xfrm>
            <a:off x="415599" y="593368"/>
            <a:ext cx="11360803" cy="763601"/>
          </a:xfrm>
          <a:prstGeom prst="rect">
            <a:avLst/>
          </a:prstGeom>
        </p:spPr>
        <p:txBody>
          <a:bodyPr>
            <a:norm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4400" dirty="0"/>
              <a:t>Wellness issues are not without cost</a:t>
            </a:r>
          </a:p>
        </p:txBody>
      </p:sp>
      <p:sp>
        <p:nvSpPr>
          <p:cNvPr id="3" name="TextBox 2">
            <a:extLst>
              <a:ext uri="{FF2B5EF4-FFF2-40B4-BE49-F238E27FC236}">
                <a16:creationId xmlns:a16="http://schemas.microsoft.com/office/drawing/2014/main" id="{ED51DDE6-4188-6586-4D0A-06C8EB7B3D66}"/>
              </a:ext>
            </a:extLst>
          </p:cNvPr>
          <p:cNvSpPr txBox="1"/>
          <p:nvPr/>
        </p:nvSpPr>
        <p:spPr>
          <a:xfrm>
            <a:off x="1025538" y="2207336"/>
            <a:ext cx="1803046" cy="830997"/>
          </a:xfrm>
          <a:prstGeom prst="rect">
            <a:avLst/>
          </a:prstGeom>
          <a:noFill/>
        </p:spPr>
        <p:txBody>
          <a:bodyPr wrap="square" rtlCol="0">
            <a:spAutoFit/>
          </a:bodyPr>
          <a:lstStyle/>
          <a:p>
            <a:pPr algn="ctr"/>
            <a:r>
              <a:rPr lang="en-US" sz="2400" b="1" dirty="0">
                <a:solidFill>
                  <a:srgbClr val="008061"/>
                </a:solidFill>
                <a:latin typeface="+mj-lt"/>
              </a:rPr>
              <a:t>$1 out of every $4</a:t>
            </a:r>
          </a:p>
        </p:txBody>
      </p:sp>
      <p:sp>
        <p:nvSpPr>
          <p:cNvPr id="4" name="TextBox 3">
            <a:extLst>
              <a:ext uri="{FF2B5EF4-FFF2-40B4-BE49-F238E27FC236}">
                <a16:creationId xmlns:a16="http://schemas.microsoft.com/office/drawing/2014/main" id="{C8EED5F4-A3FA-3D03-B68A-EBD4D4238CC0}"/>
              </a:ext>
            </a:extLst>
          </p:cNvPr>
          <p:cNvSpPr txBox="1"/>
          <p:nvPr/>
        </p:nvSpPr>
        <p:spPr>
          <a:xfrm>
            <a:off x="2958700" y="2207338"/>
            <a:ext cx="3065256" cy="830997"/>
          </a:xfrm>
          <a:prstGeom prst="rect">
            <a:avLst/>
          </a:prstGeom>
          <a:noFill/>
        </p:spPr>
        <p:txBody>
          <a:bodyPr wrap="square" rtlCol="0">
            <a:spAutoFit/>
          </a:bodyPr>
          <a:lstStyle/>
          <a:p>
            <a:pPr algn="ctr"/>
            <a:r>
              <a:rPr lang="en-US" sz="2400" b="1" dirty="0">
                <a:solidFill>
                  <a:srgbClr val="008061"/>
                </a:solidFill>
                <a:latin typeface="+mj-lt"/>
              </a:rPr>
              <a:t>11-14%</a:t>
            </a:r>
          </a:p>
          <a:p>
            <a:pPr algn="ctr"/>
            <a:r>
              <a:rPr lang="en-US" sz="2400" b="1" dirty="0">
                <a:solidFill>
                  <a:srgbClr val="008061"/>
                </a:solidFill>
                <a:latin typeface="+mj-lt"/>
              </a:rPr>
              <a:t>per employee </a:t>
            </a:r>
          </a:p>
        </p:txBody>
      </p:sp>
      <p:sp>
        <p:nvSpPr>
          <p:cNvPr id="6" name="TextBox 5">
            <a:extLst>
              <a:ext uri="{FF2B5EF4-FFF2-40B4-BE49-F238E27FC236}">
                <a16:creationId xmlns:a16="http://schemas.microsoft.com/office/drawing/2014/main" id="{18A8B02C-5321-2ACC-3749-F3BDCFC9B0C5}"/>
              </a:ext>
            </a:extLst>
          </p:cNvPr>
          <p:cNvSpPr txBox="1"/>
          <p:nvPr/>
        </p:nvSpPr>
        <p:spPr>
          <a:xfrm>
            <a:off x="5493931" y="2207336"/>
            <a:ext cx="3509629" cy="830997"/>
          </a:xfrm>
          <a:prstGeom prst="rect">
            <a:avLst/>
          </a:prstGeom>
          <a:noFill/>
        </p:spPr>
        <p:txBody>
          <a:bodyPr wrap="square" rtlCol="0">
            <a:spAutoFit/>
          </a:bodyPr>
          <a:lstStyle/>
          <a:p>
            <a:pPr algn="ctr"/>
            <a:r>
              <a:rPr lang="en-US" sz="2400" b="1" dirty="0">
                <a:solidFill>
                  <a:srgbClr val="008061"/>
                </a:solidFill>
                <a:latin typeface="+mj-lt"/>
              </a:rPr>
              <a:t>$10,000</a:t>
            </a:r>
          </a:p>
          <a:p>
            <a:pPr algn="ctr"/>
            <a:r>
              <a:rPr lang="en-US" sz="2400" b="1" dirty="0">
                <a:solidFill>
                  <a:srgbClr val="008061"/>
                </a:solidFill>
                <a:latin typeface="+mj-lt"/>
              </a:rPr>
              <a:t>per employee</a:t>
            </a:r>
          </a:p>
        </p:txBody>
      </p:sp>
      <p:sp>
        <p:nvSpPr>
          <p:cNvPr id="7" name="TextBox 6">
            <a:extLst>
              <a:ext uri="{FF2B5EF4-FFF2-40B4-BE49-F238E27FC236}">
                <a16:creationId xmlns:a16="http://schemas.microsoft.com/office/drawing/2014/main" id="{4DBE3896-FBA9-C676-C2E4-1E4B37C776D7}"/>
              </a:ext>
            </a:extLst>
          </p:cNvPr>
          <p:cNvSpPr txBox="1"/>
          <p:nvPr/>
        </p:nvSpPr>
        <p:spPr>
          <a:xfrm>
            <a:off x="8473534" y="2197991"/>
            <a:ext cx="3294997" cy="830997"/>
          </a:xfrm>
          <a:prstGeom prst="rect">
            <a:avLst/>
          </a:prstGeom>
          <a:noFill/>
        </p:spPr>
        <p:txBody>
          <a:bodyPr wrap="square" rtlCol="0">
            <a:spAutoFit/>
          </a:bodyPr>
          <a:lstStyle/>
          <a:p>
            <a:pPr algn="ctr"/>
            <a:r>
              <a:rPr lang="en-US" sz="2400" b="1" dirty="0">
                <a:solidFill>
                  <a:srgbClr val="008061"/>
                </a:solidFill>
                <a:latin typeface="+mj-lt"/>
              </a:rPr>
              <a:t>$3,000</a:t>
            </a:r>
          </a:p>
          <a:p>
            <a:pPr algn="ctr"/>
            <a:r>
              <a:rPr lang="en-US" sz="2400" b="1" dirty="0">
                <a:solidFill>
                  <a:srgbClr val="008061"/>
                </a:solidFill>
                <a:latin typeface="+mj-lt"/>
              </a:rPr>
              <a:t>per employee</a:t>
            </a:r>
          </a:p>
        </p:txBody>
      </p:sp>
      <p:sp>
        <p:nvSpPr>
          <p:cNvPr id="8" name="TextBox 7">
            <a:extLst>
              <a:ext uri="{FF2B5EF4-FFF2-40B4-BE49-F238E27FC236}">
                <a16:creationId xmlns:a16="http://schemas.microsoft.com/office/drawing/2014/main" id="{8AC0EFE8-1DB7-D647-766D-4EB532B05D54}"/>
              </a:ext>
            </a:extLst>
          </p:cNvPr>
          <p:cNvSpPr txBox="1"/>
          <p:nvPr/>
        </p:nvSpPr>
        <p:spPr>
          <a:xfrm>
            <a:off x="2516699" y="6114655"/>
            <a:ext cx="6442504" cy="400110"/>
          </a:xfrm>
          <a:prstGeom prst="rect">
            <a:avLst/>
          </a:prstGeom>
          <a:noFill/>
        </p:spPr>
        <p:txBody>
          <a:bodyPr wrap="square" rtlCol="0">
            <a:spAutoFit/>
          </a:bodyPr>
          <a:lstStyle/>
          <a:p>
            <a:r>
              <a:rPr lang="en-US" sz="1000" dirty="0">
                <a:solidFill>
                  <a:srgbClr val="003976"/>
                </a:solidFill>
                <a:latin typeface="Lato" panose="020F0502020204030203" pitchFamily="34" charset="0"/>
                <a:hlinkClick r:id="rId3">
                  <a:extLst>
                    <a:ext uri="{A12FA001-AC4F-418D-AE19-62706E023703}">
                      <ahyp:hlinkClr xmlns:ahyp="http://schemas.microsoft.com/office/drawing/2018/hyperlinkcolor" val="tx"/>
                    </a:ext>
                  </a:extLst>
                </a:hlinkClick>
              </a:rPr>
              <a:t>https://news.umich.edu/unhealthy-choices-cost-company-health-care-plans-billions-of-dollars/</a:t>
            </a:r>
            <a:r>
              <a:rPr lang="en-US" sz="1000" dirty="0">
                <a:solidFill>
                  <a:srgbClr val="003976"/>
                </a:solidFill>
                <a:latin typeface="Lato" panose="020F0502020204030203" pitchFamily="34" charset="0"/>
              </a:rPr>
              <a:t>  </a:t>
            </a:r>
          </a:p>
          <a:p>
            <a:r>
              <a:rPr lang="en-US" sz="1000" dirty="0">
                <a:solidFill>
                  <a:srgbClr val="003976"/>
                </a:solidFill>
                <a:latin typeface="Lato" panose="020F0502020204030203" pitchFamily="34" charset="0"/>
              </a:rPr>
              <a:t>Hot Topics in Retirement Study, Alright Solutions (2017) </a:t>
            </a:r>
          </a:p>
        </p:txBody>
      </p:sp>
      <p:sp>
        <p:nvSpPr>
          <p:cNvPr id="9" name="TextBox 8">
            <a:extLst>
              <a:ext uri="{FF2B5EF4-FFF2-40B4-BE49-F238E27FC236}">
                <a16:creationId xmlns:a16="http://schemas.microsoft.com/office/drawing/2014/main" id="{A50D85BC-CEF8-528D-7D50-84C92CAF7E49}"/>
              </a:ext>
            </a:extLst>
          </p:cNvPr>
          <p:cNvSpPr txBox="1"/>
          <p:nvPr/>
        </p:nvSpPr>
        <p:spPr>
          <a:xfrm>
            <a:off x="602828" y="3176675"/>
            <a:ext cx="2648465" cy="1754326"/>
          </a:xfrm>
          <a:prstGeom prst="rect">
            <a:avLst/>
          </a:prstGeom>
          <a:noFill/>
        </p:spPr>
        <p:txBody>
          <a:bodyPr wrap="square" rtlCol="0">
            <a:spAutoFit/>
          </a:bodyPr>
          <a:lstStyle/>
          <a:p>
            <a:pPr algn="ctr"/>
            <a:r>
              <a:rPr lang="en-US" dirty="0">
                <a:solidFill>
                  <a:srgbClr val="003976"/>
                </a:solidFill>
                <a:latin typeface="+mj-lt"/>
              </a:rPr>
              <a:t>How much employers pay for healthcare ties back to unhealthy lifestyle choices or conditions related to smoking, stress, and obesity.</a:t>
            </a:r>
          </a:p>
        </p:txBody>
      </p:sp>
      <p:sp>
        <p:nvSpPr>
          <p:cNvPr id="10" name="TextBox 9">
            <a:extLst>
              <a:ext uri="{FF2B5EF4-FFF2-40B4-BE49-F238E27FC236}">
                <a16:creationId xmlns:a16="http://schemas.microsoft.com/office/drawing/2014/main" id="{972F928C-AE62-C8AC-857C-079555C00A04}"/>
              </a:ext>
            </a:extLst>
          </p:cNvPr>
          <p:cNvSpPr txBox="1"/>
          <p:nvPr/>
        </p:nvSpPr>
        <p:spPr>
          <a:xfrm>
            <a:off x="3403071" y="3176675"/>
            <a:ext cx="2176513" cy="2308324"/>
          </a:xfrm>
          <a:prstGeom prst="rect">
            <a:avLst/>
          </a:prstGeom>
          <a:noFill/>
        </p:spPr>
        <p:txBody>
          <a:bodyPr wrap="square" rtlCol="0">
            <a:spAutoFit/>
          </a:bodyPr>
          <a:lstStyle/>
          <a:p>
            <a:pPr algn="ctr"/>
            <a:r>
              <a:rPr lang="en-US" dirty="0">
                <a:solidFill>
                  <a:srgbClr val="003976"/>
                </a:solidFill>
                <a:latin typeface="+mj-lt"/>
              </a:rPr>
              <a:t>Payroll expenses per employee, per year, due to lost productivity.</a:t>
            </a:r>
          </a:p>
          <a:p>
            <a:pPr algn="ctr"/>
            <a:endParaRPr lang="en-US" dirty="0">
              <a:solidFill>
                <a:srgbClr val="003976"/>
              </a:solidFill>
              <a:latin typeface="+mj-lt"/>
            </a:endParaRPr>
          </a:p>
          <a:p>
            <a:pPr algn="ctr"/>
            <a:r>
              <a:rPr lang="en-US" dirty="0">
                <a:solidFill>
                  <a:srgbClr val="003976"/>
                </a:solidFill>
                <a:latin typeface="+mj-lt"/>
              </a:rPr>
              <a:t>62% lose an hour/day due to COVID stress</a:t>
            </a:r>
          </a:p>
          <a:p>
            <a:pPr algn="ctr"/>
            <a:r>
              <a:rPr lang="en-US" dirty="0">
                <a:solidFill>
                  <a:srgbClr val="003976"/>
                </a:solidFill>
                <a:latin typeface="+mj-lt"/>
              </a:rPr>
              <a:t>32% lose 2 hours/day</a:t>
            </a:r>
          </a:p>
        </p:txBody>
      </p:sp>
      <p:sp>
        <p:nvSpPr>
          <p:cNvPr id="11" name="TextBox 10">
            <a:extLst>
              <a:ext uri="{FF2B5EF4-FFF2-40B4-BE49-F238E27FC236}">
                <a16:creationId xmlns:a16="http://schemas.microsoft.com/office/drawing/2014/main" id="{B9B57F07-938A-9225-F854-0BB4D3AE5AD3}"/>
              </a:ext>
            </a:extLst>
          </p:cNvPr>
          <p:cNvSpPr txBox="1"/>
          <p:nvPr/>
        </p:nvSpPr>
        <p:spPr>
          <a:xfrm>
            <a:off x="6160488" y="3176675"/>
            <a:ext cx="2176513" cy="2585323"/>
          </a:xfrm>
          <a:prstGeom prst="rect">
            <a:avLst/>
          </a:prstGeom>
          <a:noFill/>
        </p:spPr>
        <p:txBody>
          <a:bodyPr wrap="square" rtlCol="0">
            <a:spAutoFit/>
          </a:bodyPr>
          <a:lstStyle/>
          <a:p>
            <a:pPr algn="ctr"/>
            <a:r>
              <a:rPr lang="en-US" dirty="0">
                <a:solidFill>
                  <a:srgbClr val="003976"/>
                </a:solidFill>
                <a:latin typeface="+mj-lt"/>
              </a:rPr>
              <a:t>Average healthcare cost for an employee with at least one medical condition.</a:t>
            </a:r>
          </a:p>
          <a:p>
            <a:pPr algn="ctr"/>
            <a:endParaRPr lang="en-US" dirty="0">
              <a:solidFill>
                <a:srgbClr val="003976"/>
              </a:solidFill>
              <a:latin typeface="+mj-lt"/>
            </a:endParaRPr>
          </a:p>
          <a:p>
            <a:pPr algn="ctr"/>
            <a:r>
              <a:rPr lang="en-US" dirty="0">
                <a:solidFill>
                  <a:srgbClr val="003976"/>
                </a:solidFill>
                <a:latin typeface="+mj-lt"/>
              </a:rPr>
              <a:t>47% of the population is living with a chronic condition</a:t>
            </a:r>
          </a:p>
        </p:txBody>
      </p:sp>
      <p:sp>
        <p:nvSpPr>
          <p:cNvPr id="12" name="TextBox 11">
            <a:extLst>
              <a:ext uri="{FF2B5EF4-FFF2-40B4-BE49-F238E27FC236}">
                <a16:creationId xmlns:a16="http://schemas.microsoft.com/office/drawing/2014/main" id="{785B0C1D-0A52-7348-9855-521DC11C97A4}"/>
              </a:ext>
            </a:extLst>
          </p:cNvPr>
          <p:cNvSpPr txBox="1"/>
          <p:nvPr/>
        </p:nvSpPr>
        <p:spPr>
          <a:xfrm>
            <a:off x="8869536" y="3173337"/>
            <a:ext cx="2502991" cy="646331"/>
          </a:xfrm>
          <a:prstGeom prst="rect">
            <a:avLst/>
          </a:prstGeom>
          <a:noFill/>
        </p:spPr>
        <p:txBody>
          <a:bodyPr wrap="square" rtlCol="0">
            <a:spAutoFit/>
          </a:bodyPr>
          <a:lstStyle/>
          <a:p>
            <a:pPr algn="ctr"/>
            <a:r>
              <a:rPr lang="en-US" dirty="0">
                <a:solidFill>
                  <a:srgbClr val="003976"/>
                </a:solidFill>
                <a:latin typeface="+mj-lt"/>
              </a:rPr>
              <a:t>Average healthcare cost for a healthy employee.</a:t>
            </a:r>
          </a:p>
        </p:txBody>
      </p:sp>
    </p:spTree>
    <p:extLst>
      <p:ext uri="{BB962C8B-B14F-4D97-AF65-F5344CB8AC3E}">
        <p14:creationId xmlns:p14="http://schemas.microsoft.com/office/powerpoint/2010/main" val="3434472023"/>
      </p:ext>
    </p:extLst>
  </p:cSld>
  <p:clrMapOvr>
    <a:masterClrMapping/>
  </p:clrMapOvr>
</p:sld>
</file>

<file path=ppt/theme/theme1.xml><?xml version="1.0" encoding="utf-8"?>
<a:theme xmlns:a="http://schemas.openxmlformats.org/drawingml/2006/main" name="Office Theme">
  <a:themeElements>
    <a:clrScheme name="Custom 18">
      <a:dk1>
        <a:srgbClr val="9D0000"/>
      </a:dk1>
      <a:lt1>
        <a:srgbClr val="FCEDD4"/>
      </a:lt1>
      <a:dk2>
        <a:srgbClr val="8D6347"/>
      </a:dk2>
      <a:lt2>
        <a:srgbClr val="FFF0D7"/>
      </a:lt2>
      <a:accent1>
        <a:srgbClr val="8D6347"/>
      </a:accent1>
      <a:accent2>
        <a:srgbClr val="FF0000"/>
      </a:accent2>
      <a:accent3>
        <a:srgbClr val="00AEEF"/>
      </a:accent3>
      <a:accent4>
        <a:srgbClr val="577423"/>
      </a:accent4>
      <a:accent5>
        <a:srgbClr val="36748D"/>
      </a:accent5>
      <a:accent6>
        <a:srgbClr val="60370F"/>
      </a:accent6>
      <a:hlink>
        <a:srgbClr val="9C0000"/>
      </a:hlink>
      <a:folHlink>
        <a:srgbClr val="9C0000"/>
      </a:folHlink>
    </a:clrScheme>
    <a:fontScheme name="Custom 5">
      <a:majorFont>
        <a:latin typeface="Adobe Garamond Pro"/>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6E7"/>
        </a:solidFill>
        <a:ln>
          <a:solidFill>
            <a:srgbClr val="8D6347"/>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46_Restaurant pitch deck_AAS_v5" id="{8177B436-B2DB-4F15-B992-5A4452FF1273}" vid="{ACBB9CD5-D3C7-4B74-9E01-7D9949625F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0FF4BD-2C4F-4AE3-AE8E-A711B32C767C}">
  <ds:schemaRefs>
    <ds:schemaRef ds:uri="http://schemas.microsoft.com/sharepoint/v3/contenttype/forms"/>
  </ds:schemaRefs>
</ds:datastoreItem>
</file>

<file path=customXml/itemProps2.xml><?xml version="1.0" encoding="utf-8"?>
<ds:datastoreItem xmlns:ds="http://schemas.openxmlformats.org/officeDocument/2006/customXml" ds:itemID="{20D81ADB-A44A-4FB2-B0CC-58F0879A853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22B8795-896F-4831-ACEF-3917CDD27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5969</Words>
  <Application>Microsoft Office PowerPoint</Application>
  <PresentationFormat>Widescreen</PresentationFormat>
  <Paragraphs>681</Paragraphs>
  <Slides>38</Slides>
  <Notes>38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Adobe Garamond Pro</vt:lpstr>
      <vt:lpstr>Arial</vt:lpstr>
      <vt:lpstr>Calibri</vt:lpstr>
      <vt:lpstr>Calibri Light</vt:lpstr>
      <vt:lpstr>Helvetica</vt:lpstr>
      <vt:lpstr>Lato</vt:lpstr>
      <vt:lpstr>Open Sans</vt:lpstr>
      <vt:lpstr>Oswald Light</vt:lpstr>
      <vt:lpstr>Oswald Regular</vt:lpstr>
      <vt:lpstr>Oswald SemiBold</vt:lpstr>
      <vt:lpstr>Segoe UI</vt:lpstr>
      <vt:lpstr>Wingdings</vt:lpstr>
      <vt:lpstr>Office Theme</vt:lpstr>
      <vt:lpstr>Designing Better Wellness Programs  How to build a wellness program that will connect with your employees</vt:lpstr>
      <vt:lpstr>PowerPoint Presentation</vt:lpstr>
      <vt:lpstr>PowerPoint Presentation</vt:lpstr>
      <vt:lpstr>PowerPoint Presentation</vt:lpstr>
      <vt:lpstr>PowerPoint Presentation</vt:lpstr>
      <vt:lpstr>Why is Wellness Important?</vt:lpstr>
      <vt:lpstr>PowerPoint Presentation</vt:lpstr>
      <vt:lpstr>PowerPoint Presentation</vt:lpstr>
      <vt:lpstr>PowerPoint Presentation</vt:lpstr>
      <vt:lpstr>The Broader Objectives: Expanding the Definition of Well-being</vt:lpstr>
      <vt:lpstr>PowerPoint Presentation</vt:lpstr>
      <vt:lpstr>PowerPoint Presentation</vt:lpstr>
      <vt:lpstr>PowerPoint Presentation</vt:lpstr>
      <vt:lpstr>PowerPoint Presentation</vt:lpstr>
      <vt:lpstr>What drives behavior change  A Scientific Approach</vt:lpstr>
      <vt:lpstr>Understanding Behavior Change</vt:lpstr>
      <vt:lpstr>Behavior Change Stages</vt:lpstr>
      <vt:lpstr>PowerPoint Presentation</vt:lpstr>
      <vt:lpstr>PowerPoint Presentation</vt:lpstr>
      <vt:lpstr>PowerPoint Presentation</vt:lpstr>
      <vt:lpstr>PowerPoint Presentation</vt:lpstr>
      <vt:lpstr>PowerPoint Presentation</vt:lpstr>
      <vt:lpstr>Putting it All Together: Steps to Implement a Wellness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Importance of Emergency Savings</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2020-09-18T02:47:16Z</dcterms:created>
  <dcterms:modified xsi:type="dcterms:W3CDTF">2022-09-21T16:22:36Z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