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85" r:id="rId5"/>
    <p:sldId id="257" r:id="rId6"/>
    <p:sldId id="288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5" r:id="rId35"/>
    <p:sldId id="353" r:id="rId36"/>
    <p:sldId id="354" r:id="rId37"/>
    <p:sldId id="356" r:id="rId38"/>
    <p:sldId id="357" r:id="rId39"/>
    <p:sldId id="26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D632F"/>
    <a:srgbClr val="008061"/>
    <a:srgbClr val="003976"/>
    <a:srgbClr val="FFF6E7"/>
    <a:srgbClr val="8D6347"/>
    <a:srgbClr val="9D0000"/>
    <a:srgbClr val="855939"/>
    <a:srgbClr val="603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100" d="100"/>
          <a:sy n="100" d="100"/>
        </p:scale>
        <p:origin x="852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125"/>
    </p:cViewPr>
  </p:sorterViewPr>
  <p:notesViewPr>
    <p:cSldViewPr snapToGrid="0" showGuides="1">
      <p:cViewPr>
        <p:scale>
          <a:sx n="50" d="100"/>
          <a:sy n="50" d="100"/>
        </p:scale>
        <p:origin x="2640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635C87-2E62-4093-9A27-E98FC63FAB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AAF69-BA68-4C49-8B47-9FD6ED6C53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A152F-86C0-448B-A54E-0E2D8D8754BB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6C3CB-CCFF-4F2E-B237-337C69FBB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750B0-2FB2-4047-BE00-43B13750AB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E503E-9C9E-4EC6-B8AF-91FC09DF0C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8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077E-5661-4679-A0C9-7CAF4697BC9A}" type="datetimeFigureOut">
              <a:rPr lang="en-US" noProof="0" smtClean="0"/>
              <a:t>9/21/2022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9743-683C-4279-9E83-23C937C99CF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3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59743-683C-4279-9E83-23C937C99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316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817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4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0464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585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989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0855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7828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5298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257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21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20930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8709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2580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7827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6406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0807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9498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5997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7664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7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12983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567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7452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92622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50699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70457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35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21731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008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092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339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610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8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853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59743-683C-4279-9E83-23C937C99CF6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5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0EB31D2-3466-4C84-8994-95941221E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sp>
        <p:nvSpPr>
          <p:cNvPr id="7" name="Rectangle 6" descr="Brush stroke mask">
            <a:extLst>
              <a:ext uri="{FF2B5EF4-FFF2-40B4-BE49-F238E27FC236}">
                <a16:creationId xmlns:a16="http://schemas.microsoft.com/office/drawing/2014/main" id="{09350598-7231-484F-ABFF-7D42DB842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56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BC4D2-04A1-4388-B041-D25EA3246F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651872"/>
            <a:ext cx="6238970" cy="196777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500"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2022 CFMA 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EDEE-795E-4F38-9546-83FC7F9253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923" y="5646875"/>
            <a:ext cx="6870809" cy="505934"/>
          </a:xfrm>
        </p:spPr>
        <p:txBody>
          <a:bodyPr>
            <a:noAutofit/>
          </a:bodyPr>
          <a:lstStyle>
            <a:lvl1pPr marL="0" indent="0" algn="l">
              <a:buNone/>
              <a:defRPr sz="32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WIFI Sponsor: Rubin Brown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0EFB6A-EF00-4DD9-9184-AFC328D0236C}"/>
              </a:ext>
            </a:extLst>
          </p:cNvPr>
          <p:cNvCxnSpPr>
            <a:cxnSpLocks/>
          </p:cNvCxnSpPr>
          <p:nvPr userDrawn="1"/>
        </p:nvCxnSpPr>
        <p:spPr>
          <a:xfrm>
            <a:off x="824025" y="5453416"/>
            <a:ext cx="6218220" cy="0"/>
          </a:xfrm>
          <a:prstGeom prst="line">
            <a:avLst/>
          </a:prstGeom>
          <a:ln w="25400">
            <a:solidFill>
              <a:srgbClr val="8D632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00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1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26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61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1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6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244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187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67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C29D2258-1B95-4162-A17C-D00BCD020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 descr="Brush stroke spot">
            <a:extLst>
              <a:ext uri="{FF2B5EF4-FFF2-40B4-BE49-F238E27FC236}">
                <a16:creationId xmlns:a16="http://schemas.microsoft.com/office/drawing/2014/main" id="{7C197BE4-2E4C-4177-8440-BB95B0A4C7FB}"/>
              </a:ext>
            </a:extLst>
          </p:cNvPr>
          <p:cNvSpPr/>
          <p:nvPr userDrawn="1"/>
        </p:nvSpPr>
        <p:spPr>
          <a:xfrm>
            <a:off x="3270126" y="0"/>
            <a:ext cx="6611112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8FC7C-F5F3-4D82-ADCB-B64F9FBB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63CA31-4E68-4CD7-9214-51D7BBC1FA1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3529264" y="4494894"/>
            <a:ext cx="5133473" cy="52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Speaker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AEEA74-ABCB-45B1-A352-71E9CCD6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9792" y="3306697"/>
            <a:ext cx="4772417" cy="1102291"/>
          </a:xfrm>
        </p:spPr>
        <p:txBody>
          <a:bodyPr anchor="b" anchorCtr="0">
            <a:normAutofit/>
          </a:bodyPr>
          <a:lstStyle>
            <a:lvl1pPr algn="ctr">
              <a:defRPr sz="3600"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Session Title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0D12D36-BA35-4A20-BBB2-CFD296DF34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1947" y="1821362"/>
            <a:ext cx="344810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591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523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608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92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297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06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38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44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116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2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9A0117-680A-4B80-AAC6-192D8A74F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303A5BDC-BF92-4A20-9C94-02EF8D0D0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736" y="5964846"/>
            <a:ext cx="1958432" cy="660402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9498881-C1CB-44A6-9132-DD853140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5478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126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191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208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18750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3815F-F490-4307-9E87-AAF436C7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6081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8604B-E739-4608-A505-18C0674AB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952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itle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0F4E3-5500-460C-AB20-C7CE0A3F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DFCD21-B871-4944-9E6C-ABFDA63AC6FD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EFF4D05-E958-4AB3-85C6-CEBC78E87B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3275" y="5668343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2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049A5280-EA12-4329-A19B-467B12924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5720" y="5648323"/>
            <a:ext cx="1958432" cy="66040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3D03FB-0DC4-42E8-AFBC-0023BF1CB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882" y="5976001"/>
            <a:ext cx="366756" cy="365125"/>
          </a:xfrm>
        </p:spPr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684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FE2BF-F092-4959-8655-90D82934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C17FB37C-6EEA-41FA-AE38-C3D5A3095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563" y="5601188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mpu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4BA84065-FBFB-40C1-AF17-93C788C00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0" y="5601188"/>
            <a:ext cx="1958432" cy="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6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8F4E395B-03B3-489C-A3F1-AB5BA48B1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6" name="Rectangle 5" descr="Brush stroke mask">
            <a:extLst>
              <a:ext uri="{FF2B5EF4-FFF2-40B4-BE49-F238E27FC236}">
                <a16:creationId xmlns:a16="http://schemas.microsoft.com/office/drawing/2014/main" id="{711F6639-CBD0-4C8A-8EF9-F2CC36C9EF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l="-22" r="-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0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41A2D-ABDE-480C-AB32-045C19139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6" y="4059533"/>
            <a:ext cx="10515600" cy="809566"/>
          </a:xfrm>
        </p:spPr>
        <p:txBody>
          <a:bodyPr/>
          <a:lstStyle>
            <a:lvl1pPr algn="ctr">
              <a:defRPr>
                <a:solidFill>
                  <a:srgbClr val="003976"/>
                </a:solidFill>
              </a:defRPr>
            </a:lvl1pPr>
          </a:lstStyle>
          <a:p>
            <a:r>
              <a:rPr lang="en-US" noProof="0" dirty="0"/>
              <a:t>Session Password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4F75-329A-4132-BE8F-030145C9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648138-4C46-4CBA-BAE1-4631A0564817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8E6C031-0B7B-4A1F-B78B-87ACBE781CBE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943519" y="5736021"/>
            <a:ext cx="824400" cy="5715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3827E5-BBC8-407C-8683-18B54D1003FD}"/>
              </a:ext>
            </a:extLst>
          </p:cNvPr>
          <p:cNvCxnSpPr/>
          <p:nvPr userDrawn="1"/>
        </p:nvCxnSpPr>
        <p:spPr>
          <a:xfrm>
            <a:off x="3738000" y="4823455"/>
            <a:ext cx="4716000" cy="0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07FA0C7A-BDB4-41ED-8B06-85890DD70D9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838200" y="4901618"/>
            <a:ext cx="10515600" cy="52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i="0">
                <a:solidFill>
                  <a:srgbClr val="00806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(must record password for CPE credits)</a:t>
            </a:r>
          </a:p>
        </p:txBody>
      </p:sp>
    </p:spTree>
    <p:extLst>
      <p:ext uri="{BB962C8B-B14F-4D97-AF65-F5344CB8AC3E}">
        <p14:creationId xmlns:p14="http://schemas.microsoft.com/office/powerpoint/2010/main" val="22450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54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EE8E21-DA8C-48C2-84A8-3E52CDB5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91D3-C433-4A10-BCCB-AC8D64640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D5E2-D6AF-47D7-B943-C9FAB666B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2882" y="5976001"/>
            <a:ext cx="366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F470E458-E7C2-4395-B75D-476A174CEE4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0AC1CF-7888-4B0B-B751-F9C83F4B7C06}"/>
              </a:ext>
            </a:extLst>
          </p:cNvPr>
          <p:cNvSpPr/>
          <p:nvPr userDrawn="1"/>
        </p:nvSpPr>
        <p:spPr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0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7" r:id="rId5"/>
    <p:sldLayoutId id="2147483658" r:id="rId6"/>
    <p:sldLayoutId id="2147483659" r:id="rId7"/>
    <p:sldLayoutId id="2147483654" r:id="rId8"/>
    <p:sldLayoutId id="2147483652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75" r:id="rId26"/>
    <p:sldLayoutId id="2147483677" r:id="rId27"/>
    <p:sldLayoutId id="2147483681" r:id="rId28"/>
    <p:sldLayoutId id="2147483680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55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397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8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pos="7174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2A8B4B-D39B-410E-ADD9-09075D819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 CFMA Conference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A5B7DB3-8E34-4C6E-B316-16FB09600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WIFI Sponsor: Rubin Brown</a:t>
            </a:r>
          </a:p>
        </p:txBody>
      </p:sp>
    </p:spTree>
    <p:extLst>
      <p:ext uri="{BB962C8B-B14F-4D97-AF65-F5344CB8AC3E}">
        <p14:creationId xmlns:p14="http://schemas.microsoft.com/office/powerpoint/2010/main" val="245749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Limitations On Fiscal Policy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1A3128-C566-4E8E-A3C0-06319FD5E9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2012" y="1316886"/>
            <a:ext cx="8307976" cy="4404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0E86D1-C618-466E-A3F3-4F3469F2FFB8}"/>
              </a:ext>
            </a:extLst>
          </p:cNvPr>
          <p:cNvSpPr txBox="1"/>
          <p:nvPr/>
        </p:nvSpPr>
        <p:spPr>
          <a:xfrm>
            <a:off x="782362" y="6339494"/>
            <a:ext cx="393192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JP Morgan, CBO, BEA, Treasury Dept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332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7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Consumer Finances – Positive Wealth Effect Fades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78EE5-4B32-489E-82EA-37026C26FA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1579" y="1367329"/>
            <a:ext cx="8308843" cy="4407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A23C01-32F2-4768-8670-097442316F01}"/>
              </a:ext>
            </a:extLst>
          </p:cNvPr>
          <p:cNvSpPr txBox="1"/>
          <p:nvPr/>
        </p:nvSpPr>
        <p:spPr>
          <a:xfrm>
            <a:off x="782362" y="6338570"/>
            <a:ext cx="2194560" cy="365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050" b="0" i="1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FactSet, FRB, JP Morgan, BEA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*Revolving includes credit cards</a:t>
            </a:r>
          </a:p>
        </p:txBody>
      </p:sp>
    </p:spTree>
    <p:extLst>
      <p:ext uri="{BB962C8B-B14F-4D97-AF65-F5344CB8AC3E}">
        <p14:creationId xmlns:p14="http://schemas.microsoft.com/office/powerpoint/2010/main" val="251952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A13DE04-2181-4153-A2CA-EB5319D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Corporate Credit Spreads – </a:t>
            </a:r>
            <a:r>
              <a:rPr lang="en-US" sz="3200" dirty="0"/>
              <a:t>1/31/97 through 09/20/22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B83EA-CA05-4FA8-B562-5F287487D300}"/>
              </a:ext>
            </a:extLst>
          </p:cNvPr>
          <p:cNvSpPr txBox="1"/>
          <p:nvPr/>
        </p:nvSpPr>
        <p:spPr>
          <a:xfrm>
            <a:off x="770707" y="6378575"/>
            <a:ext cx="219456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Bloomberg, ICE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BofA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F8719-A606-4519-AC18-3775FDFA2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68" y="1445623"/>
            <a:ext cx="7162665" cy="45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0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2C9083C-39CD-47CC-A4FF-B8515273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kern="0" dirty="0"/>
              <a:t>Inflation – Probably Peaked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5EB6E-8BA3-4BA2-A708-B31487383BF2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9C962-DB31-4449-BABF-CE5F526FE1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2125" y="1344355"/>
            <a:ext cx="8167750" cy="44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0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5948198-E667-426A-A280-CB67B8A3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Commodity Prices Rolling Over</a:t>
            </a:r>
            <a:br>
              <a:rPr lang="en-US" dirty="0"/>
            </a:br>
            <a:r>
              <a:rPr lang="en-US" sz="2400" dirty="0"/>
              <a:t>as of 09/20/2022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5D65DD-3F4D-40CD-BBE7-C799C596BCF9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6A1C4-8ABD-4D69-B823-C9ED70963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025" y="1393371"/>
            <a:ext cx="7329951" cy="4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4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961A80-15C5-452A-904D-B7E477D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kern="0" dirty="0"/>
              <a:t>Wage Growth And Core </a:t>
            </a:r>
            <a:r>
              <a:rPr lang="en-US" kern="0" dirty="0" err="1"/>
              <a:t>Pce</a:t>
            </a:r>
            <a:r>
              <a:rPr lang="en-US" kern="0" dirty="0"/>
              <a:t> </a:t>
            </a:r>
            <a:br>
              <a:rPr lang="en-US" kern="0" dirty="0"/>
            </a:br>
            <a:r>
              <a:rPr lang="en-US" sz="2600" kern="0" dirty="0"/>
              <a:t>(Inflation Tracks Wages)</a:t>
            </a: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5D2D8-1E24-4E88-975D-BF925483A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78" y="1789315"/>
            <a:ext cx="7651644" cy="3975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5524DD-EE41-4FFF-9F27-44D7C49A899E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2093298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363BC2A-E4C0-4ADF-84BE-D51E90A5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kern="0" dirty="0"/>
              <a:t>Owner’s Equivalent Rent Lags Home Prices And Forward Rents – Pushing Future Inflation Higher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20E72-CB30-4D24-AF0B-42E1767E4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976" y="1558632"/>
            <a:ext cx="7944049" cy="42238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6955C1-FCD5-450E-BBA4-A2B0D80644E1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Bloomberg/Federal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40208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kern="0" dirty="0"/>
              <a:t>Inventories To Sales Ratio Turning Up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7775D-0489-4023-AC0D-74D2AA8856A3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F297A-7059-4134-A20F-008EF6CE2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76" y="1404826"/>
            <a:ext cx="7877049" cy="43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1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BCDA87B-618C-4617-AF3F-42C846EC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kern="0" dirty="0"/>
              <a:t>Car Inventories Still Exceptionally Low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7F35B-097F-4385-A949-5085C60752CD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5E7F4-1E0F-4C48-B009-131F1A74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846" y="1131052"/>
            <a:ext cx="8474308" cy="47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47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461CE4D-2FAC-40AC-B871-A1A25C6A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kern="0" dirty="0"/>
              <a:t>Transportation Costs Easing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75D6E3-BC1E-4976-BAD4-9C0A19C160F5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FE430-3689-4C5A-A57C-0450873DA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050" y="1310051"/>
            <a:ext cx="7817901" cy="43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3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79FCE8-C78E-4723-B68E-77327F9A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9791" y="3281530"/>
            <a:ext cx="4846320" cy="1102291"/>
          </a:xfrm>
        </p:spPr>
        <p:txBody>
          <a:bodyPr>
            <a:normAutofit fontScale="90000"/>
          </a:bodyPr>
          <a:lstStyle/>
          <a:p>
            <a:r>
              <a:rPr lang="en-US" dirty="0"/>
              <a:t>2022 Economic Outlook </a:t>
            </a:r>
            <a:br>
              <a:rPr lang="en-US" dirty="0"/>
            </a:br>
            <a:r>
              <a:rPr lang="en-US" dirty="0"/>
              <a:t> And Financial Market Update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78032-7158-4F74-BDAC-C1E06036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1D8A29A-3F08-4277-8505-BE0FA5C143FE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3529264" y="4494894"/>
            <a:ext cx="5133473" cy="526312"/>
          </a:xfrm>
        </p:spPr>
        <p:txBody>
          <a:bodyPr/>
          <a:lstStyle/>
          <a:p>
            <a:r>
              <a:rPr lang="en-US" dirty="0"/>
              <a:t>Scott Colbert, CFA</a:t>
            </a:r>
          </a:p>
        </p:txBody>
      </p:sp>
    </p:spTree>
    <p:extLst>
      <p:ext uri="{BB962C8B-B14F-4D97-AF65-F5344CB8AC3E}">
        <p14:creationId xmlns:p14="http://schemas.microsoft.com/office/powerpoint/2010/main" val="2398228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kern="0" dirty="0"/>
              <a:t>Global Government Interest Rates Have</a:t>
            </a:r>
            <a:br>
              <a:rPr lang="en-US" kern="0" dirty="0"/>
            </a:br>
            <a:r>
              <a:rPr lang="en-US" kern="0" dirty="0"/>
              <a:t>More Than Doubled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73E1C-A45A-434D-86A9-003E711CABAB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6A411-CFD8-407E-B8AA-5CBAFDF97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534" y="1579153"/>
            <a:ext cx="7832932" cy="42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9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2A62775-4149-483B-9DBF-F03B6931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kern="0" dirty="0"/>
              <a:t>Treasury Yield Curve As Of 09/20/2022</a:t>
            </a:r>
            <a:br>
              <a:rPr lang="en-US" sz="5400" dirty="0"/>
            </a:br>
            <a:r>
              <a:rPr lang="en-US" sz="2400" dirty="0"/>
              <a:t>(Average Interest Rates More Than 1% Higher Than Pre-pandemic Levels)</a:t>
            </a:r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5BC3-67A0-48DB-8E03-032D0F71DFD4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451345-C199-4047-B2A4-299366602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695" y="1690688"/>
            <a:ext cx="7282610" cy="428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F423649-E296-46B9-9AC6-F570D637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Potential Recession Indicators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DCCF1-F999-4B1D-9091-C23D15914ED6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C75101-C217-4EBC-BF93-9E66F801E0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1667" y="1295944"/>
            <a:ext cx="7881256" cy="437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0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BAE8C5A-511A-4D3A-BB3F-8FFCB466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Fed Fund Rate Minus Inflation (Y-O-Y CPI)</a:t>
            </a:r>
            <a:br>
              <a:rPr lang="en-US" sz="4000" dirty="0"/>
            </a:br>
            <a:r>
              <a:rPr lang="en-US" sz="2700" dirty="0"/>
              <a:t>(Federal Reserve Still More Accommodative Than They Were In The 1970’s)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2F140E-D90A-483C-9389-FE25FAB52640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ADA97-2D6E-4DB2-8C77-4D8A5A49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486" y="1543050"/>
            <a:ext cx="7547028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456D1C6-29CE-4627-8ED0-7CEFCE83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kern="0" dirty="0"/>
              <a:t>Quantitative Easing As A Percent Of GDP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9150D-C906-43C7-B77B-968C50D3FF1C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B8098-E714-445E-BC7D-E5A008A8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975" y="1416484"/>
            <a:ext cx="7742050" cy="42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8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25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U.S. Total-End Use Energy Expenditures</a:t>
            </a:r>
            <a:br>
              <a:rPr lang="en-US" dirty="0"/>
            </a:br>
            <a:r>
              <a:rPr lang="en-US" sz="2800" dirty="0"/>
              <a:t>(1970-2020)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B1296-0A63-433A-86FC-A81B214EE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952" y="1447799"/>
            <a:ext cx="7680097" cy="4267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7E734A-3289-415C-B10B-2DAF4BD9EA13}"/>
              </a:ext>
            </a:extLst>
          </p:cNvPr>
          <p:cNvSpPr txBox="1"/>
          <p:nvPr/>
        </p:nvSpPr>
        <p:spPr>
          <a:xfrm>
            <a:off x="782362" y="6358544"/>
            <a:ext cx="393192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U.S. Energy Information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419235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26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U.S. Primary Energy Overview</a:t>
            </a:r>
            <a:br>
              <a:rPr lang="en-US" dirty="0"/>
            </a:br>
            <a:r>
              <a:rPr lang="en-US" sz="3200" dirty="0"/>
              <a:t>1950-2021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72CE9-9336-41A6-869B-E7C40A5614DD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022D0-8B57-42E7-80E1-9D39B9593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091" y="1635772"/>
            <a:ext cx="7655818" cy="43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99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A13DE04-2181-4153-A2CA-EB5319D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World Trade To GDP Ratio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AEA5A-8994-4E72-AC7B-9C95F1A0A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66" y="1509050"/>
            <a:ext cx="8204869" cy="4146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EBD7BE-33D8-435C-AFFA-FD1C9B083941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</a:t>
            </a:r>
            <a:r>
              <a:rPr lang="en-US" dirty="0"/>
              <a:t>MacroTrends; World Bank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332618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895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2C9083C-39CD-47CC-A4FF-B8515273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28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YTD Equity Returns</a:t>
            </a:r>
            <a:br>
              <a:rPr lang="en-US" sz="2400" dirty="0"/>
            </a:br>
            <a:r>
              <a:rPr lang="en-US" sz="2400" dirty="0"/>
              <a:t>as of 08/31/2022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08170-DBC1-4381-BE4D-F8E9727E5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458" y="1419225"/>
            <a:ext cx="7787085" cy="4410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E2B6BB-E2A4-4CE1-AFC1-AEB01EF777D7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3410018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5948198-E667-426A-A280-CB67B8A3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29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Bloomberg US Aggregate Bond Total Returns</a:t>
            </a:r>
            <a:br>
              <a:rPr lang="en-US" sz="3600" dirty="0"/>
            </a:br>
            <a:r>
              <a:rPr lang="en-US" sz="2800" dirty="0">
                <a:cs typeface="Arial" charset="0"/>
              </a:rPr>
              <a:t>(10 Years Forward Projection)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C02B7-15DB-4001-A177-FBAF8CB0E4C7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6FE0C-6C3D-4558-91BA-E7F115E0CA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9794" y="1533137"/>
            <a:ext cx="6632412" cy="48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1D98513-CE39-4EAA-A414-623997551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4387" y="1612309"/>
            <a:ext cx="7323227" cy="4068149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F470E458-E7C2-4395-B75D-476A174CEE45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The Economy Today – Recession Risks</a:t>
            </a:r>
            <a:br>
              <a:rPr lang="en-US" sz="3600" dirty="0"/>
            </a:br>
            <a:r>
              <a:rPr lang="en-US" sz="3600" dirty="0"/>
              <a:t>Rise Until Interest Rates Peak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2D8983-2650-42CC-B6B8-7257983DE13B}"/>
              </a:ext>
            </a:extLst>
          </p:cNvPr>
          <p:cNvSpPr txBox="1"/>
          <p:nvPr/>
        </p:nvSpPr>
        <p:spPr>
          <a:xfrm>
            <a:off x="770707" y="6378575"/>
            <a:ext cx="1828800" cy="22860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Commerce Trust Company</a:t>
            </a:r>
          </a:p>
        </p:txBody>
      </p:sp>
    </p:spTree>
    <p:extLst>
      <p:ext uri="{BB962C8B-B14F-4D97-AF65-F5344CB8AC3E}">
        <p14:creationId xmlns:p14="http://schemas.microsoft.com/office/powerpoint/2010/main" val="867506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961A80-15C5-452A-904D-B7E477D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30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History Of Bear Markets</a:t>
            </a:r>
            <a:br>
              <a:rPr lang="en-US" dirty="0"/>
            </a:br>
            <a:r>
              <a:rPr lang="en-US" sz="2800" dirty="0"/>
              <a:t>Dow Jones Industrial Average (1900 – Present)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21E02-E284-407F-8910-5AF2122D73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4182" y="1590996"/>
            <a:ext cx="7103637" cy="423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47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E961A80-15C5-452A-904D-B7E477D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31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Cape Ratio &amp; S&amp;P 500 Index 10-Year Subsequent Annualized Return (%)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EA4E3-A5A3-4911-94F9-704AF867F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965" y="1552575"/>
            <a:ext cx="7332070" cy="464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41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363BC2A-E4C0-4ADF-84BE-D51E90A5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32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S&amp;P 500 Real Earnings Growth And 10-Year</a:t>
            </a:r>
            <a:br>
              <a:rPr lang="en-US" sz="3600" dirty="0"/>
            </a:br>
            <a:r>
              <a:rPr lang="en-US" sz="3600" dirty="0"/>
              <a:t>Moving Average </a:t>
            </a:r>
            <a:r>
              <a:rPr lang="en-US" sz="2800" dirty="0"/>
              <a:t>(As Of 3/31/2022)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61D38-B49E-4FA0-A298-131D9A6519BF}"/>
              </a:ext>
            </a:extLst>
          </p:cNvPr>
          <p:cNvSpPr txBox="1"/>
          <p:nvPr/>
        </p:nvSpPr>
        <p:spPr>
          <a:xfrm>
            <a:off x="770707" y="6378575"/>
            <a:ext cx="219456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Shiller Data, S&amp;P Global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C0A0D-BD4B-4139-A8D0-935CA4B5B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851" y="1756236"/>
            <a:ext cx="9780298" cy="41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94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33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Arial" charset="0"/>
              </a:rPr>
              <a:t>Yield Impact On P/E Multiple</a:t>
            </a:r>
            <a:br>
              <a:rPr lang="en-US" dirty="0">
                <a:cs typeface="Arial" charset="0"/>
              </a:rPr>
            </a:br>
            <a:r>
              <a:rPr lang="en-US" sz="2400" dirty="0">
                <a:cs typeface="Arial" charset="0"/>
              </a:rPr>
              <a:t>(Valuation Will Compress)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A7027-D8A5-44C9-8DFD-CC5CCB4B2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59" y="1683261"/>
            <a:ext cx="6569083" cy="427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3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363BC2A-E4C0-4ADF-84BE-D51E90A5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34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Post Recession Stock Market Returns During Economic Recoveries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36A68-1E4F-4F86-B453-4FE600C82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24" y="1552575"/>
            <a:ext cx="9271352" cy="4863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A4999-E018-421B-B161-A3CB3174B01C}"/>
              </a:ext>
            </a:extLst>
          </p:cNvPr>
          <p:cNvSpPr txBox="1"/>
          <p:nvPr/>
        </p:nvSpPr>
        <p:spPr>
          <a:xfrm>
            <a:off x="770707" y="6378575"/>
            <a:ext cx="1828800" cy="22860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Commerce Trust Company</a:t>
            </a:r>
          </a:p>
        </p:txBody>
      </p:sp>
    </p:spTree>
    <p:extLst>
      <p:ext uri="{BB962C8B-B14F-4D97-AF65-F5344CB8AC3E}">
        <p14:creationId xmlns:p14="http://schemas.microsoft.com/office/powerpoint/2010/main" val="3163299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E458-E7C2-4395-B75D-476A174CEE45}" type="slidenum">
              <a:rPr lang="en-US" smtClean="0"/>
              <a:t>35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Housing And Stocks Vs. GDP (Expensive)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58CF7-E519-425B-A49B-9F85669B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7461" y="1457325"/>
            <a:ext cx="6517078" cy="49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56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D73B8-0159-4360-B763-76EC2266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F470E458-E7C2-4395-B75D-476A174CEE45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2ED7C9-90D1-4335-ACD1-D39A68D7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Password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4871DB2-2AAA-4EB1-9E65-B34595535B48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en-US" dirty="0"/>
              <a:t>(Must record password for CPE credit)</a:t>
            </a:r>
          </a:p>
        </p:txBody>
      </p:sp>
    </p:spTree>
    <p:extLst>
      <p:ext uri="{BB962C8B-B14F-4D97-AF65-F5344CB8AC3E}">
        <p14:creationId xmlns:p14="http://schemas.microsoft.com/office/powerpoint/2010/main" val="178503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F470E458-E7C2-4395-B75D-476A174CEE45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Global Growth Cooling Rapidly</a:t>
            </a:r>
            <a:br>
              <a:rPr lang="en-US" dirty="0"/>
            </a:br>
            <a:r>
              <a:rPr lang="en-US" sz="2200" dirty="0"/>
              <a:t>(Growth Likely To Decline Even Further)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9BEEF0-76D7-4116-BB44-31011BD4747A}"/>
              </a:ext>
            </a:extLst>
          </p:cNvPr>
          <p:cNvSpPr txBox="1"/>
          <p:nvPr/>
        </p:nvSpPr>
        <p:spPr>
          <a:xfrm>
            <a:off x="744585" y="6368191"/>
            <a:ext cx="2468880" cy="25603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International Monetary Fund, World Bank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2C4E94-66F2-4230-8482-7B594F5F9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769" y="1497455"/>
            <a:ext cx="6660463" cy="47420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E03465-D505-4964-BAB5-3ADBFC6B19B7}"/>
              </a:ext>
            </a:extLst>
          </p:cNvPr>
          <p:cNvSpPr txBox="1"/>
          <p:nvPr/>
        </p:nvSpPr>
        <p:spPr>
          <a:xfrm>
            <a:off x="7313606" y="6367825"/>
            <a:ext cx="219456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*Projections based on average of both sources</a:t>
            </a:r>
          </a:p>
        </p:txBody>
      </p:sp>
    </p:spTree>
    <p:extLst>
      <p:ext uri="{BB962C8B-B14F-4D97-AF65-F5344CB8AC3E}">
        <p14:creationId xmlns:p14="http://schemas.microsoft.com/office/powerpoint/2010/main" val="395760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F470E458-E7C2-4395-B75D-476A174CEE45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U.S. GDP Plunged, Recovered Quickly – </a:t>
            </a:r>
            <a:br>
              <a:rPr lang="en-US" dirty="0"/>
            </a:br>
            <a:r>
              <a:rPr lang="en-US" dirty="0"/>
              <a:t>But Now Slows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D7006E-DADE-4F43-8D87-D970816669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5063" y="1278537"/>
            <a:ext cx="7381875" cy="5067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408CEE-7835-4647-84CA-38417CBA4C16}"/>
              </a:ext>
            </a:extLst>
          </p:cNvPr>
          <p:cNvSpPr txBox="1"/>
          <p:nvPr/>
        </p:nvSpPr>
        <p:spPr>
          <a:xfrm>
            <a:off x="770707" y="6378575"/>
            <a:ext cx="2377440" cy="27432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Citi Research Commerce Trust Company</a:t>
            </a:r>
          </a:p>
        </p:txBody>
      </p:sp>
    </p:spTree>
    <p:extLst>
      <p:ext uri="{BB962C8B-B14F-4D97-AF65-F5344CB8AC3E}">
        <p14:creationId xmlns:p14="http://schemas.microsoft.com/office/powerpoint/2010/main" val="141626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F470E458-E7C2-4395-B75D-476A174CEE45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Official Unemployment Rate</a:t>
            </a:r>
            <a:br>
              <a:rPr lang="en-US" sz="3600" dirty="0"/>
            </a:br>
            <a:r>
              <a:rPr lang="en-US" sz="2800" dirty="0"/>
              <a:t>(Lower Than Normal Due To Less Workforce Participation)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72DD0-5A3B-41F1-857B-E5CE94BDA1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9543" y="1661016"/>
            <a:ext cx="7532914" cy="43079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8D49A8-5987-4632-807B-B6401B262916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158241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F470E458-E7C2-4395-B75D-476A174CEE45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Total Non-Farm Employment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B200B-4748-45BF-A23E-096074A4756A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E4F204-18AC-4652-B713-5ED23973F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501" y="1439845"/>
            <a:ext cx="7808999" cy="42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5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F470E458-E7C2-4395-B75D-476A174CEE45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Consumer – Rattled By Inflation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59820-7570-4C7A-AE61-0280C2304B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3428" y="1290822"/>
            <a:ext cx="7525144" cy="44070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B4CF753-E800-4CB8-83DC-6437F879995B}"/>
              </a:ext>
            </a:extLst>
          </p:cNvPr>
          <p:cNvGrpSpPr/>
          <p:nvPr/>
        </p:nvGrpSpPr>
        <p:grpSpPr>
          <a:xfrm>
            <a:off x="782362" y="6322076"/>
            <a:ext cx="5394960" cy="412175"/>
            <a:chOff x="782362" y="6322076"/>
            <a:chExt cx="5394960" cy="4121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61F0CC-8E31-47EC-B6A5-FAC9ABE9088B}"/>
                </a:ext>
              </a:extLst>
            </p:cNvPr>
            <p:cNvSpPr txBox="1"/>
            <p:nvPr/>
          </p:nvSpPr>
          <p:spPr>
            <a:xfrm>
              <a:off x="782362" y="6322076"/>
              <a:ext cx="3931920" cy="24137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>
              <a:spAutoFit/>
            </a:bodyPr>
            <a:lstStyle>
              <a:defPPr>
                <a:defRPr lang="en-US"/>
              </a:defPPr>
              <a:lvl1pPr>
                <a:defRPr sz="1000" i="1">
                  <a:solidFill>
                    <a:srgbClr val="332618"/>
                  </a:solidFill>
                  <a:latin typeface="Garamond" panose="02020404030301010803" pitchFamily="18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32618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Source: Bloomberg, FRB, BEA, Goldman Sachs Global Investment Research, Baird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02B14D-470E-4EF0-AB99-8B92D214A887}"/>
                </a:ext>
              </a:extLst>
            </p:cNvPr>
            <p:cNvSpPr txBox="1"/>
            <p:nvPr/>
          </p:nvSpPr>
          <p:spPr>
            <a:xfrm>
              <a:off x="782362" y="6492875"/>
              <a:ext cx="5394960" cy="241376"/>
            </a:xfrm>
            <a:prstGeom prst="rect">
              <a:avLst/>
            </a:prstGeom>
            <a:noFill/>
          </p:spPr>
          <p:txBody>
            <a:bodyPr wrap="square" lIns="101882" tIns="50941" rIns="101882" bIns="50941" rtlCol="0" anchor="ctr">
              <a:spAutoFit/>
            </a:bodyPr>
            <a:lstStyle>
              <a:defPPr>
                <a:defRPr lang="en-US"/>
              </a:defPPr>
              <a:lvl1pPr>
                <a:defRPr sz="1000" i="1">
                  <a:solidFill>
                    <a:srgbClr val="332618"/>
                  </a:solidFill>
                  <a:latin typeface="Garamond" panose="02020404030301010803" pitchFamily="18" charset="0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332618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*Consumer Confidence is the avg. of the Conference Board Consumer Index and the University of Michigan Consumer Sentiment Index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74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2FD6680-8A29-4383-9221-19DEB4E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F470E458-E7C2-4395-B75D-476A174CEE45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2BFCD-98E0-46F1-9EFE-8B859B56EC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Housing Market Is Clearly Fading</a:t>
            </a:r>
            <a:br>
              <a:rPr lang="en-US" dirty="0"/>
            </a:br>
            <a:r>
              <a:rPr lang="en-US" sz="2600" dirty="0"/>
              <a:t>(Affordability Tied To The 10 Year Treasury)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419617-0069-4DA4-A995-35554B2F93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3244" y="1304925"/>
            <a:ext cx="7525512" cy="44020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6D261C-51BF-4FD1-82EF-1834654A2E35}"/>
              </a:ext>
            </a:extLst>
          </p:cNvPr>
          <p:cNvSpPr txBox="1"/>
          <p:nvPr/>
        </p:nvSpPr>
        <p:spPr>
          <a:xfrm>
            <a:off x="770707" y="6378575"/>
            <a:ext cx="1828800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>
              <a:defRPr sz="1000" i="1">
                <a:solidFill>
                  <a:srgbClr val="332618"/>
                </a:solidFill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332618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Source: Bloomberg, Baird</a:t>
            </a:r>
          </a:p>
        </p:txBody>
      </p:sp>
    </p:spTree>
    <p:extLst>
      <p:ext uri="{BB962C8B-B14F-4D97-AF65-F5344CB8AC3E}">
        <p14:creationId xmlns:p14="http://schemas.microsoft.com/office/powerpoint/2010/main" val="1422240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46_Restaurant pitch deck_AAS_v5" id="{8177B436-B2DB-4F15-B992-5A4452FF1273}" vid="{ACBB9CD5-D3C7-4B74-9E01-7D9949625F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2B8795-896F-4831-ACEF-3917CDD27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D81ADB-A44A-4FB2-B0CC-58F0879A853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40FF4BD-2C4F-4AE3-AE8E-A711B32C76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616</Words>
  <Application>Microsoft Office PowerPoint</Application>
  <PresentationFormat>Widescreen</PresentationFormat>
  <Paragraphs>142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Adobe Garamond Pro</vt:lpstr>
      <vt:lpstr>Arial</vt:lpstr>
      <vt:lpstr>Calibri</vt:lpstr>
      <vt:lpstr>Garamond</vt:lpstr>
      <vt:lpstr>Segoe UI</vt:lpstr>
      <vt:lpstr>Office Theme</vt:lpstr>
      <vt:lpstr>2022 CFMA Conference</vt:lpstr>
      <vt:lpstr>2022 Economic Outlook   And Financial Market Update</vt:lpstr>
      <vt:lpstr>The Economy Today – Recession Risks Rise Until Interest Rates Peak</vt:lpstr>
      <vt:lpstr>Global Growth Cooling Rapidly (Growth Likely To Decline Even Further)</vt:lpstr>
      <vt:lpstr>U.S. GDP Plunged, Recovered Quickly –  But Now Slows</vt:lpstr>
      <vt:lpstr>Official Unemployment Rate (Lower Than Normal Due To Less Workforce Participation)</vt:lpstr>
      <vt:lpstr>Total Non-Farm Employment</vt:lpstr>
      <vt:lpstr>Consumer – Rattled By Inflation</vt:lpstr>
      <vt:lpstr>Housing Market Is Clearly Fading (Affordability Tied To The 10 Year Treasury)</vt:lpstr>
      <vt:lpstr>Limitations On Fiscal Policy</vt:lpstr>
      <vt:lpstr>Consumer Finances – Positive Wealth Effect Fades</vt:lpstr>
      <vt:lpstr>Corporate Credit Spreads – 1/31/97 through 09/20/22</vt:lpstr>
      <vt:lpstr>Inflation – Probably Peaked </vt:lpstr>
      <vt:lpstr>Commodity Prices Rolling Over as of 09/20/2022</vt:lpstr>
      <vt:lpstr>Wage Growth And Core Pce  (Inflation Tracks Wages)</vt:lpstr>
      <vt:lpstr>Owner’s Equivalent Rent Lags Home Prices And Forward Rents – Pushing Future Inflation Higher</vt:lpstr>
      <vt:lpstr>Inventories To Sales Ratio Turning Up</vt:lpstr>
      <vt:lpstr>Car Inventories Still Exceptionally Low</vt:lpstr>
      <vt:lpstr>Transportation Costs Easing</vt:lpstr>
      <vt:lpstr>Global Government Interest Rates Have More Than Doubled</vt:lpstr>
      <vt:lpstr>Treasury Yield Curve As Of 09/20/2022 (Average Interest Rates More Than 1% Higher Than Pre-pandemic Levels)</vt:lpstr>
      <vt:lpstr>Potential Recession Indicators</vt:lpstr>
      <vt:lpstr>Fed Fund Rate Minus Inflation (Y-O-Y CPI) (Federal Reserve Still More Accommodative Than They Were In The 1970’s)</vt:lpstr>
      <vt:lpstr>Quantitative Easing As A Percent Of GDP</vt:lpstr>
      <vt:lpstr>U.S. Total-End Use Energy Expenditures (1970-2020)</vt:lpstr>
      <vt:lpstr>U.S. Primary Energy Overview 1950-2021</vt:lpstr>
      <vt:lpstr>World Trade To GDP Ratio</vt:lpstr>
      <vt:lpstr>YTD Equity Returns as of 08/31/2022</vt:lpstr>
      <vt:lpstr>Bloomberg US Aggregate Bond Total Returns (10 Years Forward Projection)</vt:lpstr>
      <vt:lpstr>A History Of Bear Markets Dow Jones Industrial Average (1900 – Present)</vt:lpstr>
      <vt:lpstr>Cape Ratio &amp; S&amp;P 500 Index 10-Year Subsequent Annualized Return (%)</vt:lpstr>
      <vt:lpstr>S&amp;P 500 Real Earnings Growth And 10-Year Moving Average (As Of 3/31/2022)</vt:lpstr>
      <vt:lpstr>Yield Impact On P/E Multiple (Valuation Will Compress)</vt:lpstr>
      <vt:lpstr>Post Recession Stock Market Returns During Economic Recoveries</vt:lpstr>
      <vt:lpstr>Housing And Stocks Vs. GDP (Expensive)</vt:lpstr>
      <vt:lpstr>Session Password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2020-09-18T02:47:16Z</dcterms:created>
  <dcterms:modified xsi:type="dcterms:W3CDTF">2022-09-21T23:14:19Z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