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72" r:id="rId7"/>
    <p:sldId id="283" r:id="rId8"/>
    <p:sldId id="269" r:id="rId9"/>
    <p:sldId id="271" r:id="rId10"/>
    <p:sldId id="274" r:id="rId11"/>
    <p:sldId id="273" r:id="rId12"/>
    <p:sldId id="275" r:id="rId13"/>
    <p:sldId id="276" r:id="rId14"/>
    <p:sldId id="279" r:id="rId15"/>
    <p:sldId id="280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3ACBD-03A1-47A9-9409-87DFB65E3088}" v="2" dt="2022-09-29T13:35:17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78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73CB-F929-45A8-B51E-49C16D6B9C9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0327-A128-44D1-BC3A-68DD7749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7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D2D2-24DA-49A7-8C01-7B66F4B72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F8748-D650-4F51-8113-7441338BE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3DF4C-800F-44D6-A192-55A0FC4C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A747-7F0E-47FD-BCD6-EC2819D4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AFE99-FA10-40E1-80D8-89B28F7F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0785-4D0E-4009-AD4A-FA9C90FB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3A632-62E1-4A0D-BAC7-3541E112F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1075-65D1-402B-9938-F592B8EB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7329-ACFD-496D-B342-008C636C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F19D-7A84-48A9-B427-DAD2F472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14AA3-E2E8-4E82-9297-87D6C07A0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92FC6-6B5D-4D96-9DE0-442FD6380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7EB5-35E4-45CC-802C-8D5F7E6A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17FD7-F4C4-46C9-8D0A-70235957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BD62-30F7-42F3-A48A-05B29119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70FF-C4A7-4442-BCF5-42B5F386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1903-C778-4574-9080-7A98CB83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6AA0C-1033-487D-A366-54A01A01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1D8C-8708-4E60-96BF-96EF909B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ED6E-A153-4077-A8D2-73CDE844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A49C-DFAB-4DDD-857B-063AB031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BA5E-0823-48C4-B6F0-865F76F4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5708-1563-4AA3-8BEC-A6FCA690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48AAB-ED01-4B89-A431-1B548680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14362-F905-417B-ABE7-4A1AE481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EA1C-5B7C-4D6E-B053-FF9A62FD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E2F6F-5371-437C-A3B6-98282DB18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23B53-1BA4-47CB-B11D-EAE416E6B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5A4F2-8BDF-462C-B87D-5A1E1A27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22E95-B845-49B2-B7F9-5C460A74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7E7F7-BB36-4298-AF13-ABCAC99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3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F400-49CB-4B67-9E90-646485F7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73029-6AB0-45AF-B5BC-67C5EE5E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DCD94-892E-4A02-A3DA-D476BDD2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08D0B-B969-4986-9956-99FC81E27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6009B-8B78-43FC-B150-C2E2B3A7E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1C4EA-DD96-4EA9-96C3-24E8EF70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C740E-80CE-4AAF-8C74-82C2097F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8438D-00F8-4BFD-9EFC-F67D7EA1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6806-7BAC-42D0-A14D-09E12B56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CD604-309C-49E0-9AFF-59D50FFF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33E30-EF46-4651-BE10-8E5B09F8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E1D9-3412-4FB5-9CDA-7FB17355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83170-4316-4F62-8477-9575AD42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ACFE9-4710-4F6B-8681-528554B0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3BB65-8832-484B-B696-44D0AFD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7EFA-5C5A-4293-819E-AABAA7D5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4820E-7F7F-4A13-B69E-F8AAC0CA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50975-2D38-4828-96AA-2D6E3858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86E12-2514-4644-B96D-257E6628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24FE1-BE7D-403E-B36D-3A73F4C7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7FA8A-5172-4208-AC90-81E3036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6D0E-D605-4AFE-9416-1D305CC7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56245-108C-426F-8876-C8A9E65C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6D1DC-AF23-48A8-BB43-235D7D509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DB096-7A8D-4426-B90E-47D6D3E2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D0EBE-0765-4BD2-BA14-03C6E64F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D3FAA-A70E-4A23-A79F-4F870E52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6535-9A01-4FDE-9969-728A7BEA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BC26F-0788-4BB8-92B8-ECC85630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1CDF-76AD-41EA-BC1B-9AAC22EAA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30ED-6BE2-4D94-B6F7-B0BD3D7D63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CA02-F8A9-4FD6-A5A5-AD022DDDB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624F-4AB2-415B-BA46-AD7D558C1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498F-8816-4EBC-B2E6-F272DAF2C1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8FFAC-B24F-3577-6DD9-20A6F8B2B6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585" y="6305683"/>
            <a:ext cx="3048000" cy="558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D333AA-2299-14A9-6462-44D404DF549D}"/>
              </a:ext>
            </a:extLst>
          </p:cNvPr>
          <p:cNvSpPr/>
          <p:nvPr userDrawn="1"/>
        </p:nvSpPr>
        <p:spPr>
          <a:xfrm>
            <a:off x="0" y="0"/>
            <a:ext cx="12192000" cy="1030014"/>
          </a:xfrm>
          <a:prstGeom prst="rect">
            <a:avLst/>
          </a:prstGeom>
          <a:solidFill>
            <a:srgbClr val="1A4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>
                <a:latin typeface="Segoe UI Symbol" panose="020B0502040204020203" pitchFamily="34" charset="0"/>
                <a:ea typeface="Segoe UI Symbol" panose="020B0502040204020203" pitchFamily="34" charset="0"/>
              </a:rPr>
              <a:t>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E7B97E-F643-10A8-ACFC-25DFECE0DE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3" y="138761"/>
            <a:ext cx="914400" cy="8365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901B2A-ED18-B025-63E4-95078826013F}"/>
              </a:ext>
            </a:extLst>
          </p:cNvPr>
          <p:cNvSpPr/>
          <p:nvPr userDrawn="1"/>
        </p:nvSpPr>
        <p:spPr>
          <a:xfrm rot="19651247">
            <a:off x="10415752" y="-599089"/>
            <a:ext cx="1187669" cy="2228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665BE-8498-3C65-79D0-9F84B95FF655}"/>
              </a:ext>
            </a:extLst>
          </p:cNvPr>
          <p:cNvSpPr txBox="1"/>
          <p:nvPr userDrawn="1"/>
        </p:nvSpPr>
        <p:spPr>
          <a:xfrm>
            <a:off x="10403507" y="6492257"/>
            <a:ext cx="178849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3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tudelft.nl/course-readings/2-2-1-questions-of-interest-and-calibration-question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uncanstephen.net/lost-wee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zentruth.org/is-digital-security-really-being-enhanced-post-cambridge-analytica/" TargetMode="External"/><Relationship Id="rId7" Type="http://schemas.openxmlformats.org/officeDocument/2006/relationships/hyperlink" Target="https://www.flickr.com/photos/mikemacmarketing/30212411048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federicabertoni.com/iot-forensics/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ad, sitting, person, computer">
            <a:extLst>
              <a:ext uri="{FF2B5EF4-FFF2-40B4-BE49-F238E27FC236}">
                <a16:creationId xmlns:a16="http://schemas.microsoft.com/office/drawing/2014/main" id="{368E6648-53B7-FBB6-5C0B-C1FDC856A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2"/>
          <a:stretch/>
        </p:blipFill>
        <p:spPr>
          <a:xfrm>
            <a:off x="0" y="-13357"/>
            <a:ext cx="12192000" cy="6871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46C68-2012-4DAD-8E6F-8DFFE7E7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6264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Evaluating Your Tech 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48CED-B7A3-4CAC-9C6D-02124DD5F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067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For Construction Firms</a:t>
            </a:r>
          </a:p>
        </p:txBody>
      </p:sp>
    </p:spTree>
    <p:extLst>
      <p:ext uri="{BB962C8B-B14F-4D97-AF65-F5344CB8AC3E}">
        <p14:creationId xmlns:p14="http://schemas.microsoft.com/office/powerpoint/2010/main" val="354243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3513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Light-weight/smaller company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Owner oriented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Collaboration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File sharing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01C3-80DF-1C96-E0D0-CA69C23A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96" y="2127631"/>
            <a:ext cx="3790950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FDA8F-5AD8-2C4D-2F17-1EFBCCC0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19" y="4623701"/>
            <a:ext cx="1758950" cy="119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AFCC2-16CF-F87C-7673-3047908D7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746" y="4673076"/>
            <a:ext cx="2965450" cy="37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ACE59-4181-D75F-C499-EAB64CD9E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2585" y="1108369"/>
            <a:ext cx="17716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35133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Service Management</a:t>
            </a:r>
          </a:p>
          <a:p>
            <a:pPr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Fabrication</a:t>
            </a:r>
          </a:p>
          <a:p>
            <a:pPr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Payroll/HR</a:t>
            </a:r>
          </a:p>
          <a:p>
            <a:pPr>
              <a:spcAft>
                <a:spcPts val="8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Other Considerations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Process improvement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Power users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Business analyst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lphaLcParenR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Test environment</a:t>
            </a:r>
          </a:p>
          <a:p>
            <a:pPr marL="0" indent="0">
              <a:buNone/>
            </a:pPr>
            <a:endParaRPr lang="en-US" sz="2600" dirty="0">
              <a:solidFill>
                <a:schemeClr val="tx2">
                  <a:lumMod val="7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03E28-A06C-2C2C-A32C-CC6C6B67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6" y="1592955"/>
            <a:ext cx="5264150" cy="447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171E1-8B43-7A8E-7C52-50984C5E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692" y="824176"/>
            <a:ext cx="17716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ERP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63015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Tier 1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Oracle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SAP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 strike="sngStrike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JDE</a:t>
            </a:r>
          </a:p>
          <a:p>
            <a:pPr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Tier 1.5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Dynamics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IFS</a:t>
            </a:r>
          </a:p>
          <a:p>
            <a:pPr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Tier 2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Legacy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Viable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Next gen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EF348-9C5C-A835-9E83-5F02F09D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98" y="1959684"/>
            <a:ext cx="40830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5D07-0D8E-4C48-94C5-B9865F70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4" y="-186813"/>
            <a:ext cx="496529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IT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BBABE-771F-475D-A783-4697253D7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4"/>
            <a:ext cx="5257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Highest-level IT manager</a:t>
            </a:r>
          </a:p>
          <a:p>
            <a:r>
              <a:rPr lang="en-US" sz="3200" dirty="0"/>
              <a:t>Business analyst</a:t>
            </a:r>
          </a:p>
          <a:p>
            <a:r>
              <a:rPr lang="en-US" sz="3200" dirty="0"/>
              <a:t>Power-users</a:t>
            </a:r>
          </a:p>
          <a:p>
            <a:r>
              <a:rPr lang="en-US" sz="3200" dirty="0"/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323898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Closing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5747713" cy="435133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Eliminate spreadsheets</a:t>
            </a:r>
          </a:p>
          <a:p>
            <a:pPr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Eliminate as much keying as possible</a:t>
            </a:r>
          </a:p>
          <a:p>
            <a:pPr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Treat this as one of your longer-term decisions and one with significant impact</a:t>
            </a:r>
          </a:p>
          <a:p>
            <a:pPr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Support the application(s)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F8D3222-7AA5-84E8-3491-01D8B4DA9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69" b="1"/>
          <a:stretch/>
        </p:blipFill>
        <p:spPr>
          <a:xfrm>
            <a:off x="6750141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922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35133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Some ERP solutions are in legacy state - a few independent solutions exist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Movement to cloud-hosting and SaaS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Many partially or poorly implemented solutions exist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Batch-file file transfers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Is ERP still center of the universe?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Acquisition activity around tech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7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What are we solving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351338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Billing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Cost reporting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Payroll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Invoice processing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Commitments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Service management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Forecasting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Equipment charging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Inventory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Control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Risk mitigation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Efficiency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Access to information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Compliance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800" i="1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Not just a bookkeeping system</a:t>
            </a:r>
            <a:endParaRPr lang="en-US" i="1">
              <a:solidFill>
                <a:schemeClr val="tx2">
                  <a:lumMod val="7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0B6E7-E067-6DB9-1288-9A48EFB841E4}"/>
              </a:ext>
            </a:extLst>
          </p:cNvPr>
          <p:cNvSpPr txBox="1"/>
          <p:nvPr/>
        </p:nvSpPr>
        <p:spPr>
          <a:xfrm>
            <a:off x="8572335" y="119274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tx2">
                    <a:lumMod val="75000"/>
                  </a:schemeClr>
                </a:solidFill>
              </a:rPr>
              <a:t>I think we have forgotten to ask that question</a:t>
            </a:r>
          </a:p>
        </p:txBody>
      </p:sp>
    </p:spTree>
    <p:extLst>
      <p:ext uri="{BB962C8B-B14F-4D97-AF65-F5344CB8AC3E}">
        <p14:creationId xmlns:p14="http://schemas.microsoft.com/office/powerpoint/2010/main" val="36534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A26D-4180-4EA3-B7D9-CAA0DA9A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528" y="68826"/>
            <a:ext cx="10252587" cy="8981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Symptomatic</a:t>
            </a:r>
          </a:p>
        </p:txBody>
      </p:sp>
      <p:pic>
        <p:nvPicPr>
          <p:cNvPr id="5" name="Content Placeholder 4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29AE6313-F909-440C-BFD9-3FA7EDAE7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9301" y="5349257"/>
            <a:ext cx="2742699" cy="1439917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8E5582-6B50-43C2-8EB6-5EAC0841AC64}"/>
              </a:ext>
            </a:extLst>
          </p:cNvPr>
          <p:cNvSpPr txBox="1">
            <a:spLocks/>
          </p:cNvSpPr>
          <p:nvPr/>
        </p:nvSpPr>
        <p:spPr>
          <a:xfrm>
            <a:off x="1258528" y="1618591"/>
            <a:ext cx="7240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Spreadsheets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Word documents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Banker boxes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Workflow through e-mail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Files on network drives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Manual processes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7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9F7C-2C1D-44A9-BAB3-3D923F8B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37" y="-123761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Conventional View for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F6050-F707-4102-858F-74ABE524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83" y="1681964"/>
            <a:ext cx="9454956" cy="34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3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ERP Elsewhere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22" y="1531457"/>
            <a:ext cx="6730939" cy="435133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Scheduling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Service Management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Heavier Supply chain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End-to-end processing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Enterprise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38" y="1541290"/>
            <a:ext cx="5423248" cy="4351338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ECM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Middleware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Data Warehouse and Analytics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Low-code/No Code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Mobile Strategy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1C8F3-1683-C025-7C02-D132F0F3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1359"/>
            <a:ext cx="5879794" cy="48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Larger ERP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723476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API maturity, integration methodology and integration toolset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Low Code/No Code configuration tools for enhanced user experience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IoT support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AI/ML availability for enhanced analytics and process optimization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Enhanced security and authentication protocols (e.g. Identity and Access Management support, SAML)</a:t>
            </a:r>
          </a:p>
          <a:p>
            <a:endParaRPr lang="en-US">
              <a:solidFill>
                <a:schemeClr val="tx2">
                  <a:lumMod val="75000"/>
                </a:schemeClr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AE08B96-9E77-AC03-47D5-66EB8972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4845" y="4585542"/>
            <a:ext cx="3392077" cy="1670598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9296E4-8720-40FF-ACF7-B77E3CBF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41964" y="2410571"/>
            <a:ext cx="2639505" cy="176023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8E47FBC-5679-03BC-1E43-0269EFD86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63274" y="559472"/>
            <a:ext cx="2088757" cy="16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0921-635F-4849-A398-657A530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73" y="-13281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Project Mgt. – </a:t>
            </a:r>
            <a:r>
              <a:rPr lang="en-US" i="1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Why do you care?</a:t>
            </a:r>
            <a:endParaRPr lang="en-US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D767-E222-48E4-AA6C-249847E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87" y="1334812"/>
            <a:ext cx="9814088" cy="435133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Cost reporting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Commitments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Contract and Billing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Change orders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2600">
                <a:solidFill>
                  <a:schemeClr val="tx2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Compliance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FB34B-1576-B553-0A00-3F1951049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386715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748b0a-8bf8-4264-99dc-b3dd54ef4053" xsi:nil="true"/>
    <lcf76f155ced4ddcb4097134ff3c332f xmlns="8b212d2f-662e-4816-a7ec-01d91b12dff8">
      <Terms xmlns="http://schemas.microsoft.com/office/infopath/2007/PartnerControls"/>
    </lcf76f155ced4ddcb4097134ff3c332f>
    <Status1 xmlns="8b212d2f-662e-4816-a7ec-01d91b12dff8" xsi:nil="true"/>
    <Content_x0020_Type xmlns="8b212d2f-662e-4816-a7ec-01d91b12dff8">
      <Value>Product Demo</Value>
    </Cont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D5C3FD617694486B60E9F1827418E" ma:contentTypeVersion="19" ma:contentTypeDescription="Create a new document." ma:contentTypeScope="" ma:versionID="4f4966277cfe4a402d2abc2cea39c71d">
  <xsd:schema xmlns:xsd="http://www.w3.org/2001/XMLSchema" xmlns:xs="http://www.w3.org/2001/XMLSchema" xmlns:p="http://schemas.microsoft.com/office/2006/metadata/properties" xmlns:ns2="8b212d2f-662e-4816-a7ec-01d91b12dff8" xmlns:ns3="54748b0a-8bf8-4264-99dc-b3dd54ef4053" targetNamespace="http://schemas.microsoft.com/office/2006/metadata/properties" ma:root="true" ma:fieldsID="849a44ab126d7c717ed790eaa706d531" ns2:_="" ns3:_="">
    <xsd:import namespace="8b212d2f-662e-4816-a7ec-01d91b12dff8"/>
    <xsd:import namespace="54748b0a-8bf8-4264-99dc-b3dd54ef4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Content_x0020_Type" minOccurs="0"/>
                <xsd:element ref="ns2:Status1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12d2f-662e-4816-a7ec-01d91b12d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Content_x0020_Type" ma:index="20" nillable="true" ma:displayName="Record Type" ma:default="Product Demo" ma:internalName="Conten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oduct Demo"/>
                    <xsd:enumeration value="Informational"/>
                    <xsd:enumeration value="Enter Choice #2"/>
                    <xsd:enumeration value="Enter Choice #3"/>
                  </xsd:restriction>
                </xsd:simpleType>
              </xsd:element>
            </xsd:sequence>
          </xsd:extension>
        </xsd:complexContent>
      </xsd:complexType>
    </xsd:element>
    <xsd:element name="Status1" ma:index="21" nillable="true" ma:displayName="Notes" ma:format="Dropdown" ma:internalName="Status1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47b1f30-1420-404e-8b53-6f41b28b8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48b0a-8bf8-4264-99dc-b3dd54ef4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83c5812-3949-44b8-b441-bee740ddcfd5}" ma:internalName="TaxCatchAll" ma:showField="CatchAllData" ma:web="54748b0a-8bf8-4264-99dc-b3dd54ef4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B4E1F-A0E1-468E-BC1F-D94AB648EB1E}">
  <ds:schemaRefs>
    <ds:schemaRef ds:uri="http://schemas.microsoft.com/office/2006/metadata/properties"/>
    <ds:schemaRef ds:uri="http://schemas.microsoft.com/office/2006/documentManagement/types"/>
    <ds:schemaRef ds:uri="8b212d2f-662e-4816-a7ec-01d91b12dff8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4748b0a-8bf8-4264-99dc-b3dd54ef405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B7BFBD-BA8C-411E-9083-180C28726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F7304-BBBD-477A-AE84-8FB640B75C39}">
  <ds:schemaRefs>
    <ds:schemaRef ds:uri="54748b0a-8bf8-4264-99dc-b3dd54ef4053"/>
    <ds:schemaRef ds:uri="8b212d2f-662e-4816-a7ec-01d91b12df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289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Symbol</vt:lpstr>
      <vt:lpstr>Office Theme</vt:lpstr>
      <vt:lpstr>Evaluating Your Tech Stack</vt:lpstr>
      <vt:lpstr>Current State</vt:lpstr>
      <vt:lpstr>What are we solving for?</vt:lpstr>
      <vt:lpstr>Symptomatic</vt:lpstr>
      <vt:lpstr>Conventional View for Construction</vt:lpstr>
      <vt:lpstr>ERP Elsewhere</vt:lpstr>
      <vt:lpstr>Enterprise Architecture </vt:lpstr>
      <vt:lpstr>Larger ERP Advantages</vt:lpstr>
      <vt:lpstr>Project Mgt. – Why do you care?</vt:lpstr>
      <vt:lpstr>PM Options</vt:lpstr>
      <vt:lpstr>Other Considerations</vt:lpstr>
      <vt:lpstr>ERP Options</vt:lpstr>
      <vt:lpstr>IT Staffing</vt:lpstr>
      <vt:lpstr>Closing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and PM Strategy</dc:title>
  <dc:creator>Christian Burger</dc:creator>
  <cp:lastModifiedBy>Christian Burger</cp:lastModifiedBy>
  <cp:revision>2</cp:revision>
  <dcterms:created xsi:type="dcterms:W3CDTF">2022-09-21T00:08:47Z</dcterms:created>
  <dcterms:modified xsi:type="dcterms:W3CDTF">2022-09-29T13:37:08Z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0x0101004E2D5C3FD617694486B60E9F1827418E</vt:lpwstr>
  </property>
  <property fmtid="{D5CDD505-2E9C-101B-9397-08002B2CF9AE}" pid="3" name="MediaServiceImageTags">
    <vt:lpwstr/>
  </property>
</Properties>
</file>