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8" r:id="rId4"/>
  </p:sldMasterIdLst>
  <p:notesMasterIdLst>
    <p:notesMasterId r:id="rId32"/>
  </p:notesMasterIdLst>
  <p:handoutMasterIdLst>
    <p:handoutMasterId r:id="rId33"/>
  </p:handoutMasterIdLst>
  <p:sldIdLst>
    <p:sldId id="285" r:id="rId5"/>
    <p:sldId id="257" r:id="rId6"/>
    <p:sldId id="258" r:id="rId7"/>
    <p:sldId id="286" r:id="rId8"/>
    <p:sldId id="287" r:id="rId9"/>
    <p:sldId id="288" r:id="rId10"/>
    <p:sldId id="289" r:id="rId11"/>
    <p:sldId id="290" r:id="rId12"/>
    <p:sldId id="291" r:id="rId13"/>
    <p:sldId id="309" r:id="rId14"/>
    <p:sldId id="293" r:id="rId15"/>
    <p:sldId id="294" r:id="rId16"/>
    <p:sldId id="295" r:id="rId17"/>
    <p:sldId id="310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263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CB99"/>
    <a:srgbClr val="FFFFFF"/>
    <a:srgbClr val="FF3700"/>
    <a:srgbClr val="FFF0D7"/>
    <a:srgbClr val="FFF6E7"/>
    <a:srgbClr val="161B08"/>
    <a:srgbClr val="595959"/>
    <a:srgbClr val="8D632F"/>
    <a:srgbClr val="008061"/>
    <a:srgbClr val="003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5701"/>
  </p:normalViewPr>
  <p:slideViewPr>
    <p:cSldViewPr snapToGrid="0">
      <p:cViewPr varScale="1">
        <p:scale>
          <a:sx n="87" d="100"/>
          <a:sy n="87" d="100"/>
        </p:scale>
        <p:origin x="48" y="1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125"/>
    </p:cViewPr>
  </p:sorterViewPr>
  <p:notesViewPr>
    <p:cSldViewPr snapToGrid="0" showGuides="1">
      <p:cViewPr>
        <p:scale>
          <a:sx n="50" d="100"/>
          <a:sy n="50" d="100"/>
        </p:scale>
        <p:origin x="2640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635C87-2E62-4093-9A27-E98FC63FAB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AAF69-BA68-4C49-8B47-9FD6ED6C53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A152F-86C0-448B-A54E-0E2D8D8754BB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6C3CB-CCFF-4F2E-B237-337C69FBB6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750B0-2FB2-4047-BE00-43B13750AB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E503E-9C9E-4EC6-B8AF-91FC09DF0C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84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0077E-5661-4679-A0C9-7CAF4697BC9A}" type="datetimeFigureOut">
              <a:rPr lang="en-US" noProof="0" smtClean="0"/>
              <a:t>9/30/2020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59743-683C-4279-9E83-23C937C99CF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931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702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3042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4769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5306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008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1163-D321-2E44-A6D4-CA9C6C5C9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0121A4-C049-B047-A6FE-894BB8140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3E396-3623-0F40-975D-E0693E668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C95-9A66-DC48-80EE-B85701E7767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1EF58-3CCD-BC4F-AA93-BE88CA89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575B8-BF79-B741-90CE-E41C83F2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028356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61B6E-0CDC-1849-AA8D-9EE3111E1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4A005-2F56-7A45-AF54-6EB93615A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EDF71-FC20-D945-A0D0-488901135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C95-9A66-DC48-80EE-B85701E7767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AE88A-C811-DE49-A36B-8028277CD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6201E-1771-704C-B0EB-B227F6A3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615232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DC69C2-D480-5B4C-B7F3-650678715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246DFA-7542-8844-8FE8-0BB3BA454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EFAF8-1F87-D749-9C28-1404EAE41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C95-9A66-DC48-80EE-B85701E7767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135EA-396D-3946-B6E8-C1257429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83858-132B-A548-9EF5-26E9F1A5D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785149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80EB31D2-3466-4C84-8994-95941221E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600" y="0"/>
            <a:ext cx="7010400" cy="6858000"/>
          </a:xfrm>
          <a:prstGeom prst="rect">
            <a:avLst/>
          </a:prstGeom>
        </p:spPr>
      </p:pic>
      <p:sp>
        <p:nvSpPr>
          <p:cNvPr id="7" name="Rectangle 6" descr="Brush stroke mask">
            <a:extLst>
              <a:ext uri="{FF2B5EF4-FFF2-40B4-BE49-F238E27FC236}">
                <a16:creationId xmlns:a16="http://schemas.microsoft.com/office/drawing/2014/main" id="{09350598-7231-484F-ABFF-7D42DB8424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56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BC4D2-04A1-4388-B041-D25EA3246F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651872"/>
            <a:ext cx="6238970" cy="196777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500">
                <a:solidFill>
                  <a:srgbClr val="003976"/>
                </a:solidFill>
              </a:defRPr>
            </a:lvl1pPr>
          </a:lstStyle>
          <a:p>
            <a:r>
              <a:rPr lang="en-US" noProof="0" dirty="0"/>
              <a:t>2020 CFMA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2EDEE-795E-4F38-9546-83FC7F9253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6923" y="5646875"/>
            <a:ext cx="6870809" cy="505934"/>
          </a:xfrm>
        </p:spPr>
        <p:txBody>
          <a:bodyPr>
            <a:noAutofit/>
          </a:bodyPr>
          <a:lstStyle>
            <a:lvl1pPr marL="0" indent="0" algn="l">
              <a:buNone/>
              <a:defRPr sz="3200" i="0">
                <a:solidFill>
                  <a:srgbClr val="00806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err="1"/>
              <a:t>wifi</a:t>
            </a:r>
            <a:r>
              <a:rPr lang="en-US" noProof="0" dirty="0"/>
              <a:t> password: </a:t>
            </a:r>
            <a:r>
              <a:rPr lang="en-US" noProof="0" dirty="0" err="1"/>
              <a:t>BRAYNTaxIncentives</a:t>
            </a:r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0EFB6A-EF00-4DD9-9184-AFC328D0236C}"/>
              </a:ext>
            </a:extLst>
          </p:cNvPr>
          <p:cNvCxnSpPr>
            <a:cxnSpLocks/>
          </p:cNvCxnSpPr>
          <p:nvPr userDrawn="1"/>
        </p:nvCxnSpPr>
        <p:spPr>
          <a:xfrm>
            <a:off x="824025" y="5453416"/>
            <a:ext cx="6218220" cy="0"/>
          </a:xfrm>
          <a:prstGeom prst="line">
            <a:avLst/>
          </a:prstGeom>
          <a:ln w="25400">
            <a:solidFill>
              <a:srgbClr val="8D63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771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C29D2258-1B95-4162-A17C-D00BCD020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 descr="Brush stroke spot">
            <a:extLst>
              <a:ext uri="{FF2B5EF4-FFF2-40B4-BE49-F238E27FC236}">
                <a16:creationId xmlns:a16="http://schemas.microsoft.com/office/drawing/2014/main" id="{7C197BE4-2E4C-4177-8440-BB95B0A4C7FB}"/>
              </a:ext>
            </a:extLst>
          </p:cNvPr>
          <p:cNvSpPr/>
          <p:nvPr userDrawn="1"/>
        </p:nvSpPr>
        <p:spPr>
          <a:xfrm>
            <a:off x="3270126" y="0"/>
            <a:ext cx="6611112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8FC7C-F5F3-4D82-ADCB-B64F9FBB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0D35E8-D43B-49F9-9465-A7A8F698FC8A}"/>
              </a:ext>
            </a:extLst>
          </p:cNvPr>
          <p:cNvCxnSpPr/>
          <p:nvPr userDrawn="1"/>
        </p:nvCxnSpPr>
        <p:spPr>
          <a:xfrm>
            <a:off x="4989576" y="4457209"/>
            <a:ext cx="2212848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C863CA31-4E68-4CD7-9214-51D7BBC1FA1F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3529264" y="4494894"/>
            <a:ext cx="5133473" cy="52631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 i="0">
                <a:solidFill>
                  <a:srgbClr val="00806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Speaker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CAEEA74-ABCB-45B1-A352-71E9CCD67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09792" y="3306697"/>
            <a:ext cx="4772417" cy="1102291"/>
          </a:xfrm>
        </p:spPr>
        <p:txBody>
          <a:bodyPr anchor="b" anchorCtr="0">
            <a:normAutofit/>
          </a:bodyPr>
          <a:lstStyle>
            <a:lvl1pPr algn="ctr">
              <a:defRPr sz="3600">
                <a:solidFill>
                  <a:srgbClr val="003976"/>
                </a:solidFill>
              </a:defRPr>
            </a:lvl1pPr>
          </a:lstStyle>
          <a:p>
            <a:r>
              <a:rPr lang="en-US" noProof="0" dirty="0"/>
              <a:t>Session Title</a:t>
            </a:r>
          </a:p>
        </p:txBody>
      </p:sp>
    </p:spTree>
    <p:extLst>
      <p:ext uri="{BB962C8B-B14F-4D97-AF65-F5344CB8AC3E}">
        <p14:creationId xmlns:p14="http://schemas.microsoft.com/office/powerpoint/2010/main" val="3234536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303A5BDC-BF92-4A20-9C94-02EF8D0D0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826940"/>
            <a:ext cx="1551998" cy="523349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11CD7222-ED11-4A0C-8BE2-CB3B681BE72A}"/>
              </a:ext>
            </a:extLst>
          </p:cNvPr>
          <p:cNvSpPr txBox="1">
            <a:spLocks/>
          </p:cNvSpPr>
          <p:nvPr userDrawn="1"/>
        </p:nvSpPr>
        <p:spPr>
          <a:xfrm>
            <a:off x="710102" y="6390166"/>
            <a:ext cx="5610356" cy="505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i="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Wi-Fi Password: BRAYNTaxIncentives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FEFBA1-562E-5549-AB96-9F238986CCB5}"/>
              </a:ext>
            </a:extLst>
          </p:cNvPr>
          <p:cNvSpPr/>
          <p:nvPr userDrawn="1"/>
        </p:nvSpPr>
        <p:spPr>
          <a:xfrm>
            <a:off x="10958945" y="5840795"/>
            <a:ext cx="651164" cy="753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96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8F4E395B-03B3-489C-A3F1-AB5BA48B1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sp>
        <p:nvSpPr>
          <p:cNvPr id="6" name="Rectangle 5" descr="Brush stroke mask">
            <a:extLst>
              <a:ext uri="{FF2B5EF4-FFF2-40B4-BE49-F238E27FC236}">
                <a16:creationId xmlns:a16="http://schemas.microsoft.com/office/drawing/2014/main" id="{711F6639-CBD0-4C8A-8EF9-F2CC36C9EF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41A2D-ABDE-480C-AB32-045C19139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4059533"/>
            <a:ext cx="10515600" cy="809566"/>
          </a:xfrm>
        </p:spPr>
        <p:txBody>
          <a:bodyPr/>
          <a:lstStyle>
            <a:lvl1pPr algn="ctr">
              <a:defRPr>
                <a:solidFill>
                  <a:srgbClr val="003976"/>
                </a:solidFill>
              </a:defRPr>
            </a:lvl1pPr>
          </a:lstStyle>
          <a:p>
            <a:r>
              <a:rPr lang="en-US" noProof="0" dirty="0"/>
              <a:t>Session Password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4F75-329A-4132-BE8F-030145C9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648138-4C46-4CBA-BAE1-4631A0564817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8E6C031-0B7B-4A1F-B78B-87ACBE781CB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4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3827E5-BBC8-407C-8683-18B54D1003FD}"/>
              </a:ext>
            </a:extLst>
          </p:cNvPr>
          <p:cNvCxnSpPr/>
          <p:nvPr userDrawn="1"/>
        </p:nvCxnSpPr>
        <p:spPr>
          <a:xfrm>
            <a:off x="3738000" y="482345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07FA0C7A-BDB4-41ED-8B06-85890DD70D92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4901618"/>
            <a:ext cx="10515600" cy="52631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 i="0">
                <a:solidFill>
                  <a:srgbClr val="00806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(must record password for CPE credits)</a:t>
            </a:r>
          </a:p>
        </p:txBody>
      </p:sp>
    </p:spTree>
    <p:extLst>
      <p:ext uri="{BB962C8B-B14F-4D97-AF65-F5344CB8AC3E}">
        <p14:creationId xmlns:p14="http://schemas.microsoft.com/office/powerpoint/2010/main" val="1199608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itle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0F4E3-5500-460C-AB20-C7CE0A3F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DFCD21-B871-4944-9E6C-ABFDA63AC6FD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EFF4D05-E958-4AB3-85C6-CEBC78E87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21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CF696-3C50-45B5-BF9E-733C5D21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70E458-E7C2-4395-B75D-476A174CEE4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0DD7A6-4E62-41D2-9037-F6ADD1C3BF56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049A5280-EA12-4329-A19B-467B12924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720" y="564832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42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C17FB37C-6EEA-41FA-AE38-C3D5A3095B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563" y="5601188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6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mpu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4BA84065-FBFB-40C1-AF17-93C788C00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990" y="5601188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6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C3FF8-32CD-B845-A318-0AA926E67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AF9FA-20B0-C144-BE9B-01165385D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01B62-8D63-0046-B10F-44CF60E8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C95-9A66-DC48-80EE-B85701E7767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6DE82-6763-3F41-849E-9B31D590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4DA36-D86F-AD4A-A707-7AE3D0A2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686058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543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399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001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216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266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lock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618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81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631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244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18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97103-0AD6-B842-BE3B-9C95FA34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62880-D0B5-874A-A8E8-3C4B3FD17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DAE9E-7C63-4646-A502-A3DB904C9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C95-9A66-DC48-80EE-B85701E7767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E1F7D-FB6C-BC46-B298-2CA0217C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2238A-3BB7-7648-A9DD-C7DE872DC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4564711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673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523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,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865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6088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928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297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066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386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9443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11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CD657-D8A4-754B-BA06-357F4F98A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6C4E2-F9FF-9D40-89A6-6EA49B7EC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70C32-8FCA-C446-8A1F-3F5ABF179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77157-E337-F34A-9157-8F7D8C6DF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C95-9A66-DC48-80EE-B85701E7767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0D9FC-CAD0-7848-B61E-310DA129A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A5EFB-6120-3248-865F-0294C5C0E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0781950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250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512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126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191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2089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87504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608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0023-1FA6-E44F-A5C6-0CE912A4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FF2C6-F410-834F-BD56-0B178B535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5EDBE-81F7-B44E-A9C6-C98B4490A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6C026A-A8B0-7C41-A24A-1D6D81143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7669E-761A-4448-B17C-450DB8F0D8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2CC1EB-126E-6F44-AC1D-245BAFC46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C95-9A66-DC48-80EE-B85701E7767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21FECC-5020-9C40-8249-29CEFD241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FAA3E6-4053-4541-8F6A-9CF55F83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973879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59A7B-3619-0A4C-9A4E-E9C485851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8D02C7-AE3D-E940-ACEA-A6268437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C95-9A66-DC48-80EE-B85701E7767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438B8-CEC2-674E-AA23-76D257EDB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C02DF-D559-754B-A2ED-BE987D9C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055520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6CDF1-F5A6-F543-AA1F-DEDE918CB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C95-9A66-DC48-80EE-B85701E7767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E7D6ED-33A4-D149-8512-C1284372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D7B2C-5AE4-F942-855B-F1CF8F63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2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A9A4E-3E9D-3540-A981-A9E3A0209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8300B-0279-FF41-9313-790CF7555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22E79-D55B-3F4A-8A30-2FF76D22C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D4C51-306E-7B44-A651-56275F93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C95-9A66-DC48-80EE-B85701E7767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3F786-3707-5644-8A4E-6FBC5D5E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B676E-2FC4-EC45-853F-DD8D54A29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883449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2CAFB-558E-D643-A26B-DC24F53C0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D51F4D-D8AF-714F-A1FC-E203DE7633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83CA0-6FCF-7849-A5E4-F7ACD90E5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B7FA8-DC57-A84A-8A72-B7503F9A0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C95-9A66-DC48-80EE-B85701E7767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D1076-CD73-B144-94E7-167FCD96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4874D-BC70-2241-A32C-35677E064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716805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B3BF6F-8D58-854C-AFDC-35A6A04C4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9D148-FCE1-CE4A-B7CA-7763D5D81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8BA2E-7632-ED45-8EC2-19F85BB6FD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7EC95-9A66-DC48-80EE-B85701E7767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5FC90-DAF1-7248-9FD4-9F420A0DB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806D3-8AEA-1E4E-B891-4850B8452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0E458-E7C2-4395-B75D-476A174CEE4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2182CD-76B3-F148-B05C-F8423C84F6A9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248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656" r:id="rId16"/>
    <p:sldLayoutId id="2147483657" r:id="rId17"/>
    <p:sldLayoutId id="2147483658" r:id="rId18"/>
    <p:sldLayoutId id="2147483659" r:id="rId19"/>
    <p:sldLayoutId id="2147483652" r:id="rId20"/>
    <p:sldLayoutId id="2147483660" r:id="rId21"/>
    <p:sldLayoutId id="2147483661" r:id="rId22"/>
    <p:sldLayoutId id="2147483662" r:id="rId23"/>
    <p:sldLayoutId id="2147483663" r:id="rId24"/>
    <p:sldLayoutId id="2147483664" r:id="rId25"/>
    <p:sldLayoutId id="2147483665" r:id="rId26"/>
    <p:sldLayoutId id="2147483666" r:id="rId27"/>
    <p:sldLayoutId id="2147483667" r:id="rId28"/>
    <p:sldLayoutId id="2147483668" r:id="rId29"/>
    <p:sldLayoutId id="2147483669" r:id="rId30"/>
    <p:sldLayoutId id="2147483670" r:id="rId31"/>
    <p:sldLayoutId id="2147483671" r:id="rId32"/>
    <p:sldLayoutId id="2147483672" r:id="rId33"/>
    <p:sldLayoutId id="2147483673" r:id="rId34"/>
    <p:sldLayoutId id="2147483674" r:id="rId35"/>
    <p:sldLayoutId id="2147483676" r:id="rId36"/>
    <p:sldLayoutId id="2147483675" r:id="rId37"/>
    <p:sldLayoutId id="2147483677" r:id="rId38"/>
    <p:sldLayoutId id="2147483681" r:id="rId39"/>
    <p:sldLayoutId id="2147483680" r:id="rId40"/>
    <p:sldLayoutId id="2147483682" r:id="rId41"/>
    <p:sldLayoutId id="2147483683" r:id="rId42"/>
    <p:sldLayoutId id="2147483684" r:id="rId43"/>
    <p:sldLayoutId id="2147483685" r:id="rId44"/>
    <p:sldLayoutId id="2147483686" r:id="rId45"/>
    <p:sldLayoutId id="2147483687" r:id="rId4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2A8B4B-D39B-410E-ADD9-09075D819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275" y="1733763"/>
            <a:ext cx="6238970" cy="1967770"/>
          </a:xfrm>
        </p:spPr>
        <p:txBody>
          <a:bodyPr/>
          <a:lstStyle/>
          <a:p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Medium" panose="02000603000000000000" pitchFamily="2" charset="77"/>
              </a:rPr>
              <a:t>2020 CFMA CONFERENCE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A5B7DB3-8E34-4C6E-B316-16FB09600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275" y="5646875"/>
            <a:ext cx="6870809" cy="505934"/>
          </a:xfrm>
        </p:spPr>
        <p:txBody>
          <a:bodyPr/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WIFI Password: BRAYNTaxIncentives</a:t>
            </a:r>
          </a:p>
        </p:txBody>
      </p:sp>
    </p:spTree>
    <p:extLst>
      <p:ext uri="{BB962C8B-B14F-4D97-AF65-F5344CB8AC3E}">
        <p14:creationId xmlns:p14="http://schemas.microsoft.com/office/powerpoint/2010/main" val="245749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59;p10">
            <a:extLst>
              <a:ext uri="{FF2B5EF4-FFF2-40B4-BE49-F238E27FC236}">
                <a16:creationId xmlns:a16="http://schemas.microsoft.com/office/drawing/2014/main" id="{16716065-7D7D-D346-9892-8A04345C7947}"/>
              </a:ext>
            </a:extLst>
          </p:cNvPr>
          <p:cNvCxnSpPr>
            <a:cxnSpLocks/>
          </p:cNvCxnSpPr>
          <p:nvPr/>
        </p:nvCxnSpPr>
        <p:spPr>
          <a:xfrm rot="10800000" flipH="1">
            <a:off x="5780280" y="2342255"/>
            <a:ext cx="1505947" cy="454422"/>
          </a:xfrm>
          <a:prstGeom prst="straightConnector1">
            <a:avLst/>
          </a:prstGeom>
          <a:noFill/>
          <a:ln w="34925" cap="flat" cmpd="sng">
            <a:solidFill>
              <a:srgbClr val="FFA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360;p10">
            <a:extLst>
              <a:ext uri="{FF2B5EF4-FFF2-40B4-BE49-F238E27FC236}">
                <a16:creationId xmlns:a16="http://schemas.microsoft.com/office/drawing/2014/main" id="{D4A140AB-DF79-AB40-A3AF-B46DEE26006D}"/>
              </a:ext>
            </a:extLst>
          </p:cNvPr>
          <p:cNvCxnSpPr>
            <a:cxnSpLocks/>
          </p:cNvCxnSpPr>
          <p:nvPr/>
        </p:nvCxnSpPr>
        <p:spPr>
          <a:xfrm rot="10800000" flipH="1">
            <a:off x="4250800" y="2799952"/>
            <a:ext cx="1505947" cy="454422"/>
          </a:xfrm>
          <a:prstGeom prst="straightConnector1">
            <a:avLst/>
          </a:prstGeom>
          <a:noFill/>
          <a:ln w="34925" cap="flat" cmpd="sng">
            <a:solidFill>
              <a:srgbClr val="FFA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" name="Google Shape;361;p10">
            <a:extLst>
              <a:ext uri="{FF2B5EF4-FFF2-40B4-BE49-F238E27FC236}">
                <a16:creationId xmlns:a16="http://schemas.microsoft.com/office/drawing/2014/main" id="{662E8A70-1E09-D848-B7CD-04E9EBD35996}"/>
              </a:ext>
            </a:extLst>
          </p:cNvPr>
          <p:cNvCxnSpPr>
            <a:cxnSpLocks/>
            <a:endCxn id="43" idx="0"/>
          </p:cNvCxnSpPr>
          <p:nvPr/>
        </p:nvCxnSpPr>
        <p:spPr>
          <a:xfrm flipV="1">
            <a:off x="2748414" y="3254297"/>
            <a:ext cx="1506000" cy="454500"/>
          </a:xfrm>
          <a:prstGeom prst="straightConnector1">
            <a:avLst/>
          </a:prstGeom>
          <a:noFill/>
          <a:ln w="34925" cap="flat" cmpd="sng">
            <a:solidFill>
              <a:srgbClr val="FFA4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369;p10">
            <a:extLst>
              <a:ext uri="{FF2B5EF4-FFF2-40B4-BE49-F238E27FC236}">
                <a16:creationId xmlns:a16="http://schemas.microsoft.com/office/drawing/2014/main" id="{CC8F01BB-D6BF-2749-A7CC-67CE9D8FC1EB}"/>
              </a:ext>
            </a:extLst>
          </p:cNvPr>
          <p:cNvSpPr/>
          <p:nvPr/>
        </p:nvSpPr>
        <p:spPr>
          <a:xfrm>
            <a:off x="2561384" y="3479497"/>
            <a:ext cx="374060" cy="372717"/>
          </a:xfrm>
          <a:prstGeom prst="roundRect">
            <a:avLst>
              <a:gd name="adj" fmla="val 9257"/>
            </a:avLst>
          </a:prstGeom>
          <a:solidFill>
            <a:srgbClr val="FFA4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" name="Google Shape;371;p10">
            <a:extLst>
              <a:ext uri="{FF2B5EF4-FFF2-40B4-BE49-F238E27FC236}">
                <a16:creationId xmlns:a16="http://schemas.microsoft.com/office/drawing/2014/main" id="{54C8B26E-FE69-9344-A7F4-8A6C0F2DB671}"/>
              </a:ext>
            </a:extLst>
          </p:cNvPr>
          <p:cNvGrpSpPr/>
          <p:nvPr/>
        </p:nvGrpSpPr>
        <p:grpSpPr>
          <a:xfrm>
            <a:off x="4002093" y="3079968"/>
            <a:ext cx="1328291" cy="688272"/>
            <a:chOff x="-5656318" y="960517"/>
            <a:chExt cx="1328290" cy="688272"/>
          </a:xfrm>
        </p:grpSpPr>
        <p:grpSp>
          <p:nvGrpSpPr>
            <p:cNvPr id="40" name="Google Shape;372;p10">
              <a:extLst>
                <a:ext uri="{FF2B5EF4-FFF2-40B4-BE49-F238E27FC236}">
                  <a16:creationId xmlns:a16="http://schemas.microsoft.com/office/drawing/2014/main" id="{AEC5B311-7B6C-4C46-AC82-DABC949A01E1}"/>
                </a:ext>
              </a:extLst>
            </p:cNvPr>
            <p:cNvGrpSpPr/>
            <p:nvPr/>
          </p:nvGrpSpPr>
          <p:grpSpPr>
            <a:xfrm>
              <a:off x="-5607517" y="960517"/>
              <a:ext cx="406937" cy="348813"/>
              <a:chOff x="-11028012" y="923369"/>
              <a:chExt cx="406937" cy="348812"/>
            </a:xfrm>
          </p:grpSpPr>
          <p:sp>
            <p:nvSpPr>
              <p:cNvPr id="42" name="Google Shape;373;p10">
                <a:extLst>
                  <a:ext uri="{FF2B5EF4-FFF2-40B4-BE49-F238E27FC236}">
                    <a16:creationId xmlns:a16="http://schemas.microsoft.com/office/drawing/2014/main" id="{36F15E2F-7DC3-2F47-BAF5-A7238B6DF4BB}"/>
                  </a:ext>
                </a:extLst>
              </p:cNvPr>
              <p:cNvSpPr/>
              <p:nvPr/>
            </p:nvSpPr>
            <p:spPr>
              <a:xfrm>
                <a:off x="-11016990" y="955114"/>
                <a:ext cx="304502" cy="303408"/>
              </a:xfrm>
              <a:prstGeom prst="roundRect">
                <a:avLst>
                  <a:gd name="adj" fmla="val 9257"/>
                </a:avLst>
              </a:prstGeom>
              <a:solidFill>
                <a:srgbClr val="FFA4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363;p10">
                <a:extLst>
                  <a:ext uri="{FF2B5EF4-FFF2-40B4-BE49-F238E27FC236}">
                    <a16:creationId xmlns:a16="http://schemas.microsoft.com/office/drawing/2014/main" id="{032C54F9-3E6F-5A40-8BE6-80E568521169}"/>
                  </a:ext>
                </a:extLst>
              </p:cNvPr>
              <p:cNvSpPr/>
              <p:nvPr/>
            </p:nvSpPr>
            <p:spPr>
              <a:xfrm>
                <a:off x="-11028012" y="923369"/>
                <a:ext cx="406937" cy="34881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Barlow Medium"/>
                  </a:rPr>
                  <a:t>02</a:t>
                </a:r>
                <a:endParaRPr sz="1600" b="0" i="0" u="none" strike="noStrike" cap="none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endParaRPr>
              </a:p>
            </p:txBody>
          </p:sp>
        </p:grpSp>
        <p:sp>
          <p:nvSpPr>
            <p:cNvPr id="41" name="Google Shape;374;p10">
              <a:extLst>
                <a:ext uri="{FF2B5EF4-FFF2-40B4-BE49-F238E27FC236}">
                  <a16:creationId xmlns:a16="http://schemas.microsoft.com/office/drawing/2014/main" id="{4575C222-1AF2-1746-BC48-A07FF83723E8}"/>
                </a:ext>
              </a:extLst>
            </p:cNvPr>
            <p:cNvSpPr txBox="1"/>
            <p:nvPr/>
          </p:nvSpPr>
          <p:spPr>
            <a:xfrm>
              <a:off x="-5656318" y="1299976"/>
              <a:ext cx="1328290" cy="348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rPr>
                <a:t>Diagnostic</a:t>
              </a:r>
              <a:endParaRPr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endParaRPr>
            </a:p>
          </p:txBody>
        </p:sp>
      </p:grpSp>
      <p:grpSp>
        <p:nvGrpSpPr>
          <p:cNvPr id="44" name="Google Shape;375;p10">
            <a:extLst>
              <a:ext uri="{FF2B5EF4-FFF2-40B4-BE49-F238E27FC236}">
                <a16:creationId xmlns:a16="http://schemas.microsoft.com/office/drawing/2014/main" id="{E4742E76-FF06-064F-8FF6-F27196C14752}"/>
              </a:ext>
            </a:extLst>
          </p:cNvPr>
          <p:cNvGrpSpPr/>
          <p:nvPr/>
        </p:nvGrpSpPr>
        <p:grpSpPr>
          <a:xfrm>
            <a:off x="5458498" y="2658375"/>
            <a:ext cx="1166163" cy="688272"/>
            <a:chOff x="-5722820" y="923540"/>
            <a:chExt cx="1166162" cy="688272"/>
          </a:xfrm>
        </p:grpSpPr>
        <p:grpSp>
          <p:nvGrpSpPr>
            <p:cNvPr id="45" name="Google Shape;376;p10">
              <a:extLst>
                <a:ext uri="{FF2B5EF4-FFF2-40B4-BE49-F238E27FC236}">
                  <a16:creationId xmlns:a16="http://schemas.microsoft.com/office/drawing/2014/main" id="{C2DD4792-CA3A-D24A-A18F-804BE22B3194}"/>
                </a:ext>
              </a:extLst>
            </p:cNvPr>
            <p:cNvGrpSpPr/>
            <p:nvPr/>
          </p:nvGrpSpPr>
          <p:grpSpPr>
            <a:xfrm>
              <a:off x="-5677210" y="923540"/>
              <a:ext cx="406937" cy="348813"/>
              <a:chOff x="-11097705" y="886392"/>
              <a:chExt cx="406937" cy="348812"/>
            </a:xfrm>
          </p:grpSpPr>
          <p:sp>
            <p:nvSpPr>
              <p:cNvPr id="47" name="Google Shape;377;p10">
                <a:extLst>
                  <a:ext uri="{FF2B5EF4-FFF2-40B4-BE49-F238E27FC236}">
                    <a16:creationId xmlns:a16="http://schemas.microsoft.com/office/drawing/2014/main" id="{4A293591-E607-E642-A592-8441690E9BE8}"/>
                  </a:ext>
                </a:extLst>
              </p:cNvPr>
              <p:cNvSpPr/>
              <p:nvPr/>
            </p:nvSpPr>
            <p:spPr>
              <a:xfrm>
                <a:off x="-11083492" y="918137"/>
                <a:ext cx="304502" cy="303408"/>
              </a:xfrm>
              <a:prstGeom prst="roundRect">
                <a:avLst>
                  <a:gd name="adj" fmla="val 9257"/>
                </a:avLst>
              </a:prstGeom>
              <a:solidFill>
                <a:srgbClr val="FFA4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378;p10">
                <a:extLst>
                  <a:ext uri="{FF2B5EF4-FFF2-40B4-BE49-F238E27FC236}">
                    <a16:creationId xmlns:a16="http://schemas.microsoft.com/office/drawing/2014/main" id="{446998FC-7EA1-5E48-8F24-67B6B8ED23CE}"/>
                  </a:ext>
                </a:extLst>
              </p:cNvPr>
              <p:cNvSpPr/>
              <p:nvPr/>
            </p:nvSpPr>
            <p:spPr>
              <a:xfrm>
                <a:off x="-11097705" y="886392"/>
                <a:ext cx="406937" cy="34881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Barlow Medium"/>
                  </a:rPr>
                  <a:t>03</a:t>
                </a:r>
                <a:endParaRPr sz="1600" b="0" i="0" u="none" strike="noStrike" cap="none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endParaRPr>
              </a:p>
            </p:txBody>
          </p:sp>
        </p:grpSp>
        <p:sp>
          <p:nvSpPr>
            <p:cNvPr id="46" name="Google Shape;379;p10">
              <a:extLst>
                <a:ext uri="{FF2B5EF4-FFF2-40B4-BE49-F238E27FC236}">
                  <a16:creationId xmlns:a16="http://schemas.microsoft.com/office/drawing/2014/main" id="{0FBDC451-6E1D-FF40-9FDB-AF57D3E40773}"/>
                </a:ext>
              </a:extLst>
            </p:cNvPr>
            <p:cNvSpPr txBox="1"/>
            <p:nvPr/>
          </p:nvSpPr>
          <p:spPr>
            <a:xfrm>
              <a:off x="-5722820" y="1262999"/>
              <a:ext cx="1166162" cy="348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rPr>
                <a:t>Predictive</a:t>
              </a:r>
              <a:endParaRPr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endParaRPr>
            </a:p>
          </p:txBody>
        </p:sp>
      </p:grpSp>
      <p:grpSp>
        <p:nvGrpSpPr>
          <p:cNvPr id="49" name="Google Shape;380;p10">
            <a:extLst>
              <a:ext uri="{FF2B5EF4-FFF2-40B4-BE49-F238E27FC236}">
                <a16:creationId xmlns:a16="http://schemas.microsoft.com/office/drawing/2014/main" id="{9D6199AD-B6A1-5945-B6D7-ED1CEF472E3C}"/>
              </a:ext>
            </a:extLst>
          </p:cNvPr>
          <p:cNvGrpSpPr/>
          <p:nvPr/>
        </p:nvGrpSpPr>
        <p:grpSpPr>
          <a:xfrm>
            <a:off x="7074153" y="2206685"/>
            <a:ext cx="1339946" cy="735570"/>
            <a:chOff x="-5656318" y="960517"/>
            <a:chExt cx="1339945" cy="735570"/>
          </a:xfrm>
        </p:grpSpPr>
        <p:grpSp>
          <p:nvGrpSpPr>
            <p:cNvPr id="50" name="Google Shape;381;p10">
              <a:extLst>
                <a:ext uri="{FF2B5EF4-FFF2-40B4-BE49-F238E27FC236}">
                  <a16:creationId xmlns:a16="http://schemas.microsoft.com/office/drawing/2014/main" id="{977CD9BB-DA31-954E-BA4F-448BD35CD038}"/>
                </a:ext>
              </a:extLst>
            </p:cNvPr>
            <p:cNvGrpSpPr/>
            <p:nvPr/>
          </p:nvGrpSpPr>
          <p:grpSpPr>
            <a:xfrm>
              <a:off x="-5607517" y="960517"/>
              <a:ext cx="406937" cy="348813"/>
              <a:chOff x="-11028012" y="923369"/>
              <a:chExt cx="406937" cy="348812"/>
            </a:xfrm>
          </p:grpSpPr>
          <p:sp>
            <p:nvSpPr>
              <p:cNvPr id="52" name="Google Shape;382;p10">
                <a:extLst>
                  <a:ext uri="{FF2B5EF4-FFF2-40B4-BE49-F238E27FC236}">
                    <a16:creationId xmlns:a16="http://schemas.microsoft.com/office/drawing/2014/main" id="{0FCD241E-F57C-664F-9688-72774FF88B40}"/>
                  </a:ext>
                </a:extLst>
              </p:cNvPr>
              <p:cNvSpPr/>
              <p:nvPr/>
            </p:nvSpPr>
            <p:spPr>
              <a:xfrm>
                <a:off x="-11016990" y="955114"/>
                <a:ext cx="304502" cy="303408"/>
              </a:xfrm>
              <a:prstGeom prst="roundRect">
                <a:avLst>
                  <a:gd name="adj" fmla="val 9257"/>
                </a:avLst>
              </a:prstGeom>
              <a:solidFill>
                <a:srgbClr val="FFA4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383;p10">
                <a:extLst>
                  <a:ext uri="{FF2B5EF4-FFF2-40B4-BE49-F238E27FC236}">
                    <a16:creationId xmlns:a16="http://schemas.microsoft.com/office/drawing/2014/main" id="{8A46CDB8-0C64-7243-B1AF-13E168787DF7}"/>
                  </a:ext>
                </a:extLst>
              </p:cNvPr>
              <p:cNvSpPr/>
              <p:nvPr/>
            </p:nvSpPr>
            <p:spPr>
              <a:xfrm>
                <a:off x="-11028012" y="923369"/>
                <a:ext cx="406937" cy="34881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Barlow Medium"/>
                  </a:rPr>
                  <a:t>04</a:t>
                </a:r>
                <a:endParaRPr sz="1600" b="0" i="0" u="none" strike="noStrike" cap="none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endParaRPr>
              </a:p>
            </p:txBody>
          </p:sp>
        </p:grpSp>
        <p:sp>
          <p:nvSpPr>
            <p:cNvPr id="51" name="Google Shape;384;p10">
              <a:extLst>
                <a:ext uri="{FF2B5EF4-FFF2-40B4-BE49-F238E27FC236}">
                  <a16:creationId xmlns:a16="http://schemas.microsoft.com/office/drawing/2014/main" id="{26946210-C3F5-D849-A9DC-95ED0B4EEB0D}"/>
                </a:ext>
              </a:extLst>
            </p:cNvPr>
            <p:cNvSpPr txBox="1"/>
            <p:nvPr/>
          </p:nvSpPr>
          <p:spPr>
            <a:xfrm>
              <a:off x="-5656318" y="1347274"/>
              <a:ext cx="1339945" cy="348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rPr>
                <a:t>Prescriptive</a:t>
              </a:r>
              <a:endParaRPr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5E47A657-868A-8441-8FBE-C0308BBCFA4F}"/>
              </a:ext>
            </a:extLst>
          </p:cNvPr>
          <p:cNvSpPr txBox="1"/>
          <p:nvPr/>
        </p:nvSpPr>
        <p:spPr>
          <a:xfrm>
            <a:off x="847864" y="548216"/>
            <a:ext cx="7656056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lvl="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Medium" panose="02000603000000000000" pitchFamily="2" charset="77"/>
                <a:ea typeface="Barlow"/>
                <a:cs typeface="Barlow"/>
                <a:sym typeface="Barlow"/>
              </a:rPr>
              <a:t>INCREASING COMPLEXITY, INCREASING VALUE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swald Medium" panose="02000603000000000000" pitchFamily="2" charset="77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BE3980B-07B0-BA4F-AFD9-44BD2F3709F0}"/>
              </a:ext>
            </a:extLst>
          </p:cNvPr>
          <p:cNvCxnSpPr>
            <a:cxnSpLocks/>
          </p:cNvCxnSpPr>
          <p:nvPr/>
        </p:nvCxnSpPr>
        <p:spPr>
          <a:xfrm flipV="1">
            <a:off x="673408" y="429594"/>
            <a:ext cx="343506" cy="411353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Google Shape;420;p11">
            <a:extLst>
              <a:ext uri="{FF2B5EF4-FFF2-40B4-BE49-F238E27FC236}">
                <a16:creationId xmlns:a16="http://schemas.microsoft.com/office/drawing/2014/main" id="{F4D9F34B-7D16-6048-9FD0-2BC3494083AE}"/>
              </a:ext>
            </a:extLst>
          </p:cNvPr>
          <p:cNvSpPr/>
          <p:nvPr/>
        </p:nvSpPr>
        <p:spPr>
          <a:xfrm>
            <a:off x="2494672" y="4195954"/>
            <a:ext cx="2628534" cy="656590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The “what happened” of analytics. The shallow water of analytics and the easiest to engage in.</a:t>
            </a:r>
            <a:endParaRPr sz="1200" b="0" i="0" u="none" strike="noStrike" cap="none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65" name="Google Shape;362;p10">
            <a:extLst>
              <a:ext uri="{FF2B5EF4-FFF2-40B4-BE49-F238E27FC236}">
                <a16:creationId xmlns:a16="http://schemas.microsoft.com/office/drawing/2014/main" id="{10CF969A-D73C-E84C-BFEA-5B99751116EA}"/>
              </a:ext>
            </a:extLst>
          </p:cNvPr>
          <p:cNvSpPr/>
          <p:nvPr/>
        </p:nvSpPr>
        <p:spPr>
          <a:xfrm>
            <a:off x="2561384" y="3460670"/>
            <a:ext cx="406937" cy="410369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01</a:t>
            </a:r>
            <a:endParaRPr sz="2000" b="1" i="0" u="none" strike="noStrike" cap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66" name="Google Shape;370;p10">
            <a:extLst>
              <a:ext uri="{FF2B5EF4-FFF2-40B4-BE49-F238E27FC236}">
                <a16:creationId xmlns:a16="http://schemas.microsoft.com/office/drawing/2014/main" id="{C05EB280-15D6-DB40-92DA-D094D74CCE35}"/>
              </a:ext>
            </a:extLst>
          </p:cNvPr>
          <p:cNvSpPr txBox="1"/>
          <p:nvPr/>
        </p:nvSpPr>
        <p:spPr>
          <a:xfrm>
            <a:off x="2494672" y="3890220"/>
            <a:ext cx="1567244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Descriptive</a:t>
            </a:r>
            <a:endParaRPr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cxnSp>
        <p:nvCxnSpPr>
          <p:cNvPr id="67" name="Google Shape;365;p10">
            <a:extLst>
              <a:ext uri="{FF2B5EF4-FFF2-40B4-BE49-F238E27FC236}">
                <a16:creationId xmlns:a16="http://schemas.microsoft.com/office/drawing/2014/main" id="{D46B402D-EDDE-FB40-A25E-DCC4DA5E9D49}"/>
              </a:ext>
            </a:extLst>
          </p:cNvPr>
          <p:cNvCxnSpPr>
            <a:cxnSpLocks/>
          </p:cNvCxnSpPr>
          <p:nvPr/>
        </p:nvCxnSpPr>
        <p:spPr>
          <a:xfrm>
            <a:off x="2010458" y="1656677"/>
            <a:ext cx="0" cy="3537513"/>
          </a:xfrm>
          <a:prstGeom prst="straightConnector1">
            <a:avLst/>
          </a:prstGeom>
          <a:noFill/>
          <a:ln w="19050" cap="flat" cmpd="sng">
            <a:solidFill>
              <a:schemeClr val="bg2">
                <a:lumMod val="90000"/>
              </a:schemeClr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68" name="Google Shape;366;p10">
            <a:extLst>
              <a:ext uri="{FF2B5EF4-FFF2-40B4-BE49-F238E27FC236}">
                <a16:creationId xmlns:a16="http://schemas.microsoft.com/office/drawing/2014/main" id="{7CFDF16D-1095-8145-B48A-9E608FFBB793}"/>
              </a:ext>
            </a:extLst>
          </p:cNvPr>
          <p:cNvCxnSpPr>
            <a:cxnSpLocks/>
          </p:cNvCxnSpPr>
          <p:nvPr/>
        </p:nvCxnSpPr>
        <p:spPr>
          <a:xfrm flipH="1" flipV="1">
            <a:off x="2010458" y="5182258"/>
            <a:ext cx="7257488" cy="13292"/>
          </a:xfrm>
          <a:prstGeom prst="straightConnector1">
            <a:avLst/>
          </a:prstGeom>
          <a:noFill/>
          <a:ln w="19050" cap="flat" cmpd="sng">
            <a:solidFill>
              <a:schemeClr val="bg2">
                <a:lumMod val="90000"/>
              </a:schemeClr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69" name="Google Shape;387;p10">
            <a:extLst>
              <a:ext uri="{FF2B5EF4-FFF2-40B4-BE49-F238E27FC236}">
                <a16:creationId xmlns:a16="http://schemas.microsoft.com/office/drawing/2014/main" id="{4222D22C-76CC-E44B-BF6B-F4D5006A4583}"/>
              </a:ext>
            </a:extLst>
          </p:cNvPr>
          <p:cNvSpPr txBox="1"/>
          <p:nvPr/>
        </p:nvSpPr>
        <p:spPr>
          <a:xfrm rot="-5400000">
            <a:off x="1561903" y="1641182"/>
            <a:ext cx="671844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Value</a:t>
            </a:r>
            <a:endParaRPr sz="1200" dirty="0">
              <a:solidFill>
                <a:schemeClr val="bg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Google Shape;388;p10">
            <a:extLst>
              <a:ext uri="{FF2B5EF4-FFF2-40B4-BE49-F238E27FC236}">
                <a16:creationId xmlns:a16="http://schemas.microsoft.com/office/drawing/2014/main" id="{BEDFA3E5-3951-9D44-B55A-A5A25A527C7E}"/>
              </a:ext>
            </a:extLst>
          </p:cNvPr>
          <p:cNvSpPr txBox="1"/>
          <p:nvPr/>
        </p:nvSpPr>
        <p:spPr>
          <a:xfrm>
            <a:off x="8274617" y="5197970"/>
            <a:ext cx="1057932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Complexity</a:t>
            </a:r>
            <a:endParaRPr sz="1200" dirty="0">
              <a:solidFill>
                <a:schemeClr val="bg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" name="Parallelogram 70">
            <a:extLst>
              <a:ext uri="{FF2B5EF4-FFF2-40B4-BE49-F238E27FC236}">
                <a16:creationId xmlns:a16="http://schemas.microsoft.com/office/drawing/2014/main" id="{F7D5DEE6-2F7B-1340-A022-37A9242030A2}"/>
              </a:ext>
            </a:extLst>
          </p:cNvPr>
          <p:cNvSpPr/>
          <p:nvPr/>
        </p:nvSpPr>
        <p:spPr>
          <a:xfrm>
            <a:off x="-549768" y="-226640"/>
            <a:ext cx="13569081" cy="443619"/>
          </a:xfrm>
          <a:prstGeom prst="parallelogram">
            <a:avLst/>
          </a:prstGeom>
          <a:solidFill>
            <a:srgbClr val="6DCB99"/>
          </a:solidFill>
          <a:ln>
            <a:solidFill>
              <a:srgbClr val="6DC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2281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arallelogram 20">
            <a:extLst>
              <a:ext uri="{FF2B5EF4-FFF2-40B4-BE49-F238E27FC236}">
                <a16:creationId xmlns:a16="http://schemas.microsoft.com/office/drawing/2014/main" id="{AE11393B-0B52-0D45-A6AF-7A256FE10CC1}"/>
              </a:ext>
            </a:extLst>
          </p:cNvPr>
          <p:cNvSpPr/>
          <p:nvPr/>
        </p:nvSpPr>
        <p:spPr>
          <a:xfrm>
            <a:off x="6418730" y="0"/>
            <a:ext cx="8713694" cy="6858000"/>
          </a:xfrm>
          <a:prstGeom prst="parallelogram">
            <a:avLst/>
          </a:prstGeom>
          <a:solidFill>
            <a:srgbClr val="6DC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794F0C-2E9D-2C47-9079-9E98F511DFF4}"/>
              </a:ext>
            </a:extLst>
          </p:cNvPr>
          <p:cNvSpPr/>
          <p:nvPr/>
        </p:nvSpPr>
        <p:spPr>
          <a:xfrm>
            <a:off x="5209013" y="1815226"/>
            <a:ext cx="6347306" cy="3671504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28;p12">
            <a:extLst>
              <a:ext uri="{FF2B5EF4-FFF2-40B4-BE49-F238E27FC236}">
                <a16:creationId xmlns:a16="http://schemas.microsoft.com/office/drawing/2014/main" id="{CF4C5C44-C452-7A42-861E-D09F9C11D20E}"/>
              </a:ext>
            </a:extLst>
          </p:cNvPr>
          <p:cNvSpPr txBox="1"/>
          <p:nvPr/>
        </p:nvSpPr>
        <p:spPr>
          <a:xfrm>
            <a:off x="1261590" y="1812645"/>
            <a:ext cx="2410992" cy="3393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Overall profitability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Job profitability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Backlog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Labor productivity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Job cash flow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Job cost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Overhead cost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Safety record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Equipment maintenance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Idle time</a:t>
            </a:r>
            <a:endParaRPr sz="1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5" name="Google Shape;429;p12">
            <a:extLst>
              <a:ext uri="{FF2B5EF4-FFF2-40B4-BE49-F238E27FC236}">
                <a16:creationId xmlns:a16="http://schemas.microsoft.com/office/drawing/2014/main" id="{57DC8BE7-876D-2043-8C2D-3389BF8F50C0}"/>
              </a:ext>
            </a:extLst>
          </p:cNvPr>
          <p:cNvSpPr txBox="1"/>
          <p:nvPr/>
        </p:nvSpPr>
        <p:spPr>
          <a:xfrm>
            <a:off x="776196" y="974247"/>
            <a:ext cx="4006822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Answers the “What happened?” question</a:t>
            </a:r>
            <a:endParaRPr sz="16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6" name="Google Shape;430;p12">
            <a:extLst>
              <a:ext uri="{FF2B5EF4-FFF2-40B4-BE49-F238E27FC236}">
                <a16:creationId xmlns:a16="http://schemas.microsoft.com/office/drawing/2014/main" id="{4BF4F487-E798-4E44-893A-3E99C27D12F6}"/>
              </a:ext>
            </a:extLst>
          </p:cNvPr>
          <p:cNvSpPr txBox="1"/>
          <p:nvPr/>
        </p:nvSpPr>
        <p:spPr>
          <a:xfrm>
            <a:off x="979204" y="1828034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7" name="Google Shape;431;p12">
            <a:extLst>
              <a:ext uri="{FF2B5EF4-FFF2-40B4-BE49-F238E27FC236}">
                <a16:creationId xmlns:a16="http://schemas.microsoft.com/office/drawing/2014/main" id="{3C248189-DDB5-F942-A226-F46C4AC41705}"/>
              </a:ext>
            </a:extLst>
          </p:cNvPr>
          <p:cNvSpPr txBox="1"/>
          <p:nvPr/>
        </p:nvSpPr>
        <p:spPr>
          <a:xfrm>
            <a:off x="979203" y="2162066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8" name="Google Shape;432;p12">
            <a:extLst>
              <a:ext uri="{FF2B5EF4-FFF2-40B4-BE49-F238E27FC236}">
                <a16:creationId xmlns:a16="http://schemas.microsoft.com/office/drawing/2014/main" id="{B4E3A0DE-C92F-4249-B1E5-A0A6AE5D5B20}"/>
              </a:ext>
            </a:extLst>
          </p:cNvPr>
          <p:cNvSpPr txBox="1"/>
          <p:nvPr/>
        </p:nvSpPr>
        <p:spPr>
          <a:xfrm>
            <a:off x="979202" y="2477818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9" name="Google Shape;433;p12">
            <a:extLst>
              <a:ext uri="{FF2B5EF4-FFF2-40B4-BE49-F238E27FC236}">
                <a16:creationId xmlns:a16="http://schemas.microsoft.com/office/drawing/2014/main" id="{CD1B3C5E-873D-B947-AA99-F799CE2AFA64}"/>
              </a:ext>
            </a:extLst>
          </p:cNvPr>
          <p:cNvSpPr txBox="1"/>
          <p:nvPr/>
        </p:nvSpPr>
        <p:spPr>
          <a:xfrm>
            <a:off x="979201" y="2795253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0" name="Google Shape;434;p12">
            <a:extLst>
              <a:ext uri="{FF2B5EF4-FFF2-40B4-BE49-F238E27FC236}">
                <a16:creationId xmlns:a16="http://schemas.microsoft.com/office/drawing/2014/main" id="{57304C47-AB71-DF4F-8DFB-0F30AAC0FFE6}"/>
              </a:ext>
            </a:extLst>
          </p:cNvPr>
          <p:cNvSpPr txBox="1"/>
          <p:nvPr/>
        </p:nvSpPr>
        <p:spPr>
          <a:xfrm>
            <a:off x="979200" y="3120587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1" name="Google Shape;435;p12">
            <a:extLst>
              <a:ext uri="{FF2B5EF4-FFF2-40B4-BE49-F238E27FC236}">
                <a16:creationId xmlns:a16="http://schemas.microsoft.com/office/drawing/2014/main" id="{B2A62AF4-44D7-4E42-A518-E6B9E14BFF35}"/>
              </a:ext>
            </a:extLst>
          </p:cNvPr>
          <p:cNvSpPr txBox="1"/>
          <p:nvPr/>
        </p:nvSpPr>
        <p:spPr>
          <a:xfrm>
            <a:off x="979199" y="3433047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2" name="Google Shape;436;p12">
            <a:extLst>
              <a:ext uri="{FF2B5EF4-FFF2-40B4-BE49-F238E27FC236}">
                <a16:creationId xmlns:a16="http://schemas.microsoft.com/office/drawing/2014/main" id="{1755A2FD-F254-C64A-B6E9-13312AB326B6}"/>
              </a:ext>
            </a:extLst>
          </p:cNvPr>
          <p:cNvSpPr txBox="1"/>
          <p:nvPr/>
        </p:nvSpPr>
        <p:spPr>
          <a:xfrm>
            <a:off x="979198" y="3758381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3" name="Google Shape;437;p12">
            <a:extLst>
              <a:ext uri="{FF2B5EF4-FFF2-40B4-BE49-F238E27FC236}">
                <a16:creationId xmlns:a16="http://schemas.microsoft.com/office/drawing/2014/main" id="{6816F855-53D3-B146-83D8-482C508732BB}"/>
              </a:ext>
            </a:extLst>
          </p:cNvPr>
          <p:cNvSpPr txBox="1"/>
          <p:nvPr/>
        </p:nvSpPr>
        <p:spPr>
          <a:xfrm>
            <a:off x="979197" y="4073982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4" name="Google Shape;438;p12">
            <a:extLst>
              <a:ext uri="{FF2B5EF4-FFF2-40B4-BE49-F238E27FC236}">
                <a16:creationId xmlns:a16="http://schemas.microsoft.com/office/drawing/2014/main" id="{5F86855E-D393-EB4E-B971-1373C60045B9}"/>
              </a:ext>
            </a:extLst>
          </p:cNvPr>
          <p:cNvSpPr txBox="1"/>
          <p:nvPr/>
        </p:nvSpPr>
        <p:spPr>
          <a:xfrm>
            <a:off x="979196" y="4396175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5" name="Google Shape;439;p12">
            <a:extLst>
              <a:ext uri="{FF2B5EF4-FFF2-40B4-BE49-F238E27FC236}">
                <a16:creationId xmlns:a16="http://schemas.microsoft.com/office/drawing/2014/main" id="{455F6929-75DE-8843-BC47-6C69444AE6DE}"/>
              </a:ext>
            </a:extLst>
          </p:cNvPr>
          <p:cNvSpPr txBox="1"/>
          <p:nvPr/>
        </p:nvSpPr>
        <p:spPr>
          <a:xfrm>
            <a:off x="979195" y="4722400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pic>
        <p:nvPicPr>
          <p:cNvPr id="16" name="Google Shape;446;p12" descr="https://lh4.googleusercontent.com/Of8cfw-ssmuiFY6ntIcMbTqigzXZg9wc22TV06s3o6BwnNkPNAWa55vmr7tH8zs93o7PK8dD8R8RErw-JR7Sy5QC1k22OZ-_knv_V2EJz2fpUIXRJDCb9V0_QNe-Kp6XCmZ-EsOqqAA">
            <a:extLst>
              <a:ext uri="{FF2B5EF4-FFF2-40B4-BE49-F238E27FC236}">
                <a16:creationId xmlns:a16="http://schemas.microsoft.com/office/drawing/2014/main" id="{5B7BA5E7-0FAC-3149-BD1F-065E0795A65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719" t="1039" r="12188" b="1278"/>
          <a:stretch/>
        </p:blipFill>
        <p:spPr>
          <a:xfrm>
            <a:off x="5052591" y="1650358"/>
            <a:ext cx="6347305" cy="3671504"/>
          </a:xfrm>
          <a:prstGeom prst="rect">
            <a:avLst/>
          </a:prstGeom>
          <a:noFill/>
          <a:ln>
            <a:noFill/>
          </a:ln>
          <a:effectLst>
            <a:outerShdw blurRad="635000" dist="63500" dir="2580000" sx="98000" sy="98000" algn="ctr" rotWithShape="0">
              <a:srgbClr val="000000">
                <a:alpha val="10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BAC168-27ED-FD49-A2C0-21441C4AFD22}"/>
              </a:ext>
            </a:extLst>
          </p:cNvPr>
          <p:cNvSpPr txBox="1"/>
          <p:nvPr/>
        </p:nvSpPr>
        <p:spPr>
          <a:xfrm>
            <a:off x="847864" y="548216"/>
            <a:ext cx="7656056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lvl="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Medium" panose="02000603000000000000" pitchFamily="2" charset="77"/>
                <a:ea typeface="Barlow"/>
                <a:cs typeface="Barlow"/>
                <a:sym typeface="Barlow"/>
              </a:rPr>
              <a:t>DESCRIPTIVE ANALYTICS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swald Medium" panose="02000603000000000000" pitchFamily="2" charset="77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CEBC5B7-2C95-8243-A026-CF8F40DA3113}"/>
              </a:ext>
            </a:extLst>
          </p:cNvPr>
          <p:cNvCxnSpPr>
            <a:cxnSpLocks/>
          </p:cNvCxnSpPr>
          <p:nvPr/>
        </p:nvCxnSpPr>
        <p:spPr>
          <a:xfrm flipV="1">
            <a:off x="673408" y="429594"/>
            <a:ext cx="343506" cy="411353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8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59;p10">
            <a:extLst>
              <a:ext uri="{FF2B5EF4-FFF2-40B4-BE49-F238E27FC236}">
                <a16:creationId xmlns:a16="http://schemas.microsoft.com/office/drawing/2014/main" id="{C947FABD-AFE3-F946-973C-C17586EC6000}"/>
              </a:ext>
            </a:extLst>
          </p:cNvPr>
          <p:cNvCxnSpPr>
            <a:cxnSpLocks/>
          </p:cNvCxnSpPr>
          <p:nvPr/>
        </p:nvCxnSpPr>
        <p:spPr>
          <a:xfrm rot="10800000" flipH="1">
            <a:off x="5780280" y="2342255"/>
            <a:ext cx="1505947" cy="454422"/>
          </a:xfrm>
          <a:prstGeom prst="straightConnector1">
            <a:avLst/>
          </a:prstGeom>
          <a:noFill/>
          <a:ln w="34925" cap="flat" cmpd="sng">
            <a:solidFill>
              <a:srgbClr val="FFA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" name="Google Shape;360;p10">
            <a:extLst>
              <a:ext uri="{FF2B5EF4-FFF2-40B4-BE49-F238E27FC236}">
                <a16:creationId xmlns:a16="http://schemas.microsoft.com/office/drawing/2014/main" id="{D0242824-29C6-FB4E-9832-6DB943C67045}"/>
              </a:ext>
            </a:extLst>
          </p:cNvPr>
          <p:cNvCxnSpPr>
            <a:cxnSpLocks/>
          </p:cNvCxnSpPr>
          <p:nvPr/>
        </p:nvCxnSpPr>
        <p:spPr>
          <a:xfrm rot="10800000" flipH="1">
            <a:off x="4250800" y="2799952"/>
            <a:ext cx="1505947" cy="454422"/>
          </a:xfrm>
          <a:prstGeom prst="straightConnector1">
            <a:avLst/>
          </a:prstGeom>
          <a:noFill/>
          <a:ln w="34925" cap="flat" cmpd="sng">
            <a:solidFill>
              <a:srgbClr val="FFA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361;p10">
            <a:extLst>
              <a:ext uri="{FF2B5EF4-FFF2-40B4-BE49-F238E27FC236}">
                <a16:creationId xmlns:a16="http://schemas.microsoft.com/office/drawing/2014/main" id="{E78DBE38-7EB3-9E46-AAA1-B626AB7DC21F}"/>
              </a:ext>
            </a:extLst>
          </p:cNvPr>
          <p:cNvCxnSpPr>
            <a:cxnSpLocks/>
          </p:cNvCxnSpPr>
          <p:nvPr/>
        </p:nvCxnSpPr>
        <p:spPr>
          <a:xfrm flipV="1">
            <a:off x="2771035" y="3240653"/>
            <a:ext cx="1506000" cy="454500"/>
          </a:xfrm>
          <a:prstGeom prst="straightConnector1">
            <a:avLst/>
          </a:prstGeom>
          <a:noFill/>
          <a:ln w="34925" cap="flat" cmpd="sng">
            <a:solidFill>
              <a:srgbClr val="FFA4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7" name="Google Shape;371;p10">
            <a:extLst>
              <a:ext uri="{FF2B5EF4-FFF2-40B4-BE49-F238E27FC236}">
                <a16:creationId xmlns:a16="http://schemas.microsoft.com/office/drawing/2014/main" id="{79DCD9E1-298D-4941-8137-054E33F22923}"/>
              </a:ext>
            </a:extLst>
          </p:cNvPr>
          <p:cNvGrpSpPr/>
          <p:nvPr/>
        </p:nvGrpSpPr>
        <p:grpSpPr>
          <a:xfrm>
            <a:off x="2527642" y="3057528"/>
            <a:ext cx="2802742" cy="780235"/>
            <a:chOff x="-7130768" y="938077"/>
            <a:chExt cx="2802740" cy="780235"/>
          </a:xfrm>
        </p:grpSpPr>
        <p:grpSp>
          <p:nvGrpSpPr>
            <p:cNvPr id="38" name="Google Shape;372;p10">
              <a:extLst>
                <a:ext uri="{FF2B5EF4-FFF2-40B4-BE49-F238E27FC236}">
                  <a16:creationId xmlns:a16="http://schemas.microsoft.com/office/drawing/2014/main" id="{9A2C0782-D2C4-EE4C-85E4-448EEA25422B}"/>
                </a:ext>
              </a:extLst>
            </p:cNvPr>
            <p:cNvGrpSpPr/>
            <p:nvPr/>
          </p:nvGrpSpPr>
          <p:grpSpPr>
            <a:xfrm>
              <a:off x="-7130768" y="938077"/>
              <a:ext cx="2042242" cy="780235"/>
              <a:chOff x="-12551263" y="900929"/>
              <a:chExt cx="2042242" cy="780233"/>
            </a:xfrm>
          </p:grpSpPr>
          <p:sp>
            <p:nvSpPr>
              <p:cNvPr id="40" name="Google Shape;373;p10">
                <a:extLst>
                  <a:ext uri="{FF2B5EF4-FFF2-40B4-BE49-F238E27FC236}">
                    <a16:creationId xmlns:a16="http://schemas.microsoft.com/office/drawing/2014/main" id="{25F84A74-8D25-7744-A816-56A5BC3BBC25}"/>
                  </a:ext>
                </a:extLst>
              </p:cNvPr>
              <p:cNvSpPr/>
              <p:nvPr/>
            </p:nvSpPr>
            <p:spPr>
              <a:xfrm>
                <a:off x="-12551263" y="1377754"/>
                <a:ext cx="304502" cy="303408"/>
              </a:xfrm>
              <a:prstGeom prst="roundRect">
                <a:avLst>
                  <a:gd name="adj" fmla="val 9257"/>
                </a:avLst>
              </a:prstGeom>
              <a:solidFill>
                <a:srgbClr val="FFA4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363;p10">
                <a:extLst>
                  <a:ext uri="{FF2B5EF4-FFF2-40B4-BE49-F238E27FC236}">
                    <a16:creationId xmlns:a16="http://schemas.microsoft.com/office/drawing/2014/main" id="{40B7F999-BB4F-5343-9A6F-A6C0FC1EB7EB}"/>
                  </a:ext>
                </a:extLst>
              </p:cNvPr>
              <p:cNvSpPr/>
              <p:nvPr/>
            </p:nvSpPr>
            <p:spPr>
              <a:xfrm>
                <a:off x="-10915958" y="900929"/>
                <a:ext cx="406937" cy="41036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 i="0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endParaRPr>
              </a:p>
            </p:txBody>
          </p:sp>
        </p:grpSp>
        <p:sp>
          <p:nvSpPr>
            <p:cNvPr id="39" name="Google Shape;374;p10">
              <a:extLst>
                <a:ext uri="{FF2B5EF4-FFF2-40B4-BE49-F238E27FC236}">
                  <a16:creationId xmlns:a16="http://schemas.microsoft.com/office/drawing/2014/main" id="{939FE45F-B822-2149-9FCA-382E59362DF3}"/>
                </a:ext>
              </a:extLst>
            </p:cNvPr>
            <p:cNvSpPr txBox="1"/>
            <p:nvPr/>
          </p:nvSpPr>
          <p:spPr>
            <a:xfrm>
              <a:off x="-5656318" y="1330307"/>
              <a:ext cx="1328290" cy="379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rPr>
                <a:t>Diagnostic</a:t>
              </a:r>
              <a:endParaRPr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endParaRPr>
            </a:p>
          </p:txBody>
        </p:sp>
      </p:grpSp>
      <p:grpSp>
        <p:nvGrpSpPr>
          <p:cNvPr id="42" name="Google Shape;375;p10">
            <a:extLst>
              <a:ext uri="{FF2B5EF4-FFF2-40B4-BE49-F238E27FC236}">
                <a16:creationId xmlns:a16="http://schemas.microsoft.com/office/drawing/2014/main" id="{8AEF51AD-9FFF-254F-AD05-0A8DCB8D9844}"/>
              </a:ext>
            </a:extLst>
          </p:cNvPr>
          <p:cNvGrpSpPr/>
          <p:nvPr/>
        </p:nvGrpSpPr>
        <p:grpSpPr>
          <a:xfrm>
            <a:off x="5458498" y="2658375"/>
            <a:ext cx="1166163" cy="688272"/>
            <a:chOff x="-5722820" y="923540"/>
            <a:chExt cx="1166162" cy="688272"/>
          </a:xfrm>
        </p:grpSpPr>
        <p:grpSp>
          <p:nvGrpSpPr>
            <p:cNvPr id="43" name="Google Shape;376;p10">
              <a:extLst>
                <a:ext uri="{FF2B5EF4-FFF2-40B4-BE49-F238E27FC236}">
                  <a16:creationId xmlns:a16="http://schemas.microsoft.com/office/drawing/2014/main" id="{31BB0E69-BAE0-9249-8342-65C815681C5A}"/>
                </a:ext>
              </a:extLst>
            </p:cNvPr>
            <p:cNvGrpSpPr/>
            <p:nvPr/>
          </p:nvGrpSpPr>
          <p:grpSpPr>
            <a:xfrm>
              <a:off x="-5677210" y="923540"/>
              <a:ext cx="406937" cy="348813"/>
              <a:chOff x="-11097705" y="886392"/>
              <a:chExt cx="406937" cy="348812"/>
            </a:xfrm>
          </p:grpSpPr>
          <p:sp>
            <p:nvSpPr>
              <p:cNvPr id="45" name="Google Shape;377;p10">
                <a:extLst>
                  <a:ext uri="{FF2B5EF4-FFF2-40B4-BE49-F238E27FC236}">
                    <a16:creationId xmlns:a16="http://schemas.microsoft.com/office/drawing/2014/main" id="{F8D90014-14AC-D54A-9D71-4464AE2DF59F}"/>
                  </a:ext>
                </a:extLst>
              </p:cNvPr>
              <p:cNvSpPr/>
              <p:nvPr/>
            </p:nvSpPr>
            <p:spPr>
              <a:xfrm>
                <a:off x="-11083492" y="918137"/>
                <a:ext cx="304502" cy="303408"/>
              </a:xfrm>
              <a:prstGeom prst="roundRect">
                <a:avLst>
                  <a:gd name="adj" fmla="val 9257"/>
                </a:avLst>
              </a:prstGeom>
              <a:solidFill>
                <a:srgbClr val="FFA4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378;p10">
                <a:extLst>
                  <a:ext uri="{FF2B5EF4-FFF2-40B4-BE49-F238E27FC236}">
                    <a16:creationId xmlns:a16="http://schemas.microsoft.com/office/drawing/2014/main" id="{8D65CA58-8C55-8B4D-93C3-FAEBCCAE3D37}"/>
                  </a:ext>
                </a:extLst>
              </p:cNvPr>
              <p:cNvSpPr/>
              <p:nvPr/>
            </p:nvSpPr>
            <p:spPr>
              <a:xfrm>
                <a:off x="-11097705" y="886392"/>
                <a:ext cx="406937" cy="34881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Barlow Medium"/>
                  </a:rPr>
                  <a:t>03</a:t>
                </a:r>
                <a:endParaRPr sz="1600" b="0" i="0" u="none" strike="noStrike" cap="none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endParaRPr>
              </a:p>
            </p:txBody>
          </p:sp>
        </p:grpSp>
        <p:sp>
          <p:nvSpPr>
            <p:cNvPr id="44" name="Google Shape;379;p10">
              <a:extLst>
                <a:ext uri="{FF2B5EF4-FFF2-40B4-BE49-F238E27FC236}">
                  <a16:creationId xmlns:a16="http://schemas.microsoft.com/office/drawing/2014/main" id="{121FE27A-E8BC-EF45-927D-E0F325387DEF}"/>
                </a:ext>
              </a:extLst>
            </p:cNvPr>
            <p:cNvSpPr txBox="1"/>
            <p:nvPr/>
          </p:nvSpPr>
          <p:spPr>
            <a:xfrm>
              <a:off x="-5722820" y="1262999"/>
              <a:ext cx="1166162" cy="348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rPr>
                <a:t>Predictive</a:t>
              </a:r>
              <a:endParaRPr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endParaRPr>
            </a:p>
          </p:txBody>
        </p:sp>
      </p:grpSp>
      <p:grpSp>
        <p:nvGrpSpPr>
          <p:cNvPr id="47" name="Google Shape;380;p10">
            <a:extLst>
              <a:ext uri="{FF2B5EF4-FFF2-40B4-BE49-F238E27FC236}">
                <a16:creationId xmlns:a16="http://schemas.microsoft.com/office/drawing/2014/main" id="{E2F017E2-3E49-BF4F-BCD8-15CD397DD59F}"/>
              </a:ext>
            </a:extLst>
          </p:cNvPr>
          <p:cNvGrpSpPr/>
          <p:nvPr/>
        </p:nvGrpSpPr>
        <p:grpSpPr>
          <a:xfrm>
            <a:off x="7074153" y="2206685"/>
            <a:ext cx="1339946" cy="735570"/>
            <a:chOff x="-5656318" y="960517"/>
            <a:chExt cx="1339945" cy="735570"/>
          </a:xfrm>
        </p:grpSpPr>
        <p:grpSp>
          <p:nvGrpSpPr>
            <p:cNvPr id="48" name="Google Shape;381;p10">
              <a:extLst>
                <a:ext uri="{FF2B5EF4-FFF2-40B4-BE49-F238E27FC236}">
                  <a16:creationId xmlns:a16="http://schemas.microsoft.com/office/drawing/2014/main" id="{10D640D2-799F-CF4C-9599-2B6E5BE75CEA}"/>
                </a:ext>
              </a:extLst>
            </p:cNvPr>
            <p:cNvGrpSpPr/>
            <p:nvPr/>
          </p:nvGrpSpPr>
          <p:grpSpPr>
            <a:xfrm>
              <a:off x="-5607517" y="960517"/>
              <a:ext cx="406937" cy="348813"/>
              <a:chOff x="-11028012" y="923369"/>
              <a:chExt cx="406937" cy="348812"/>
            </a:xfrm>
          </p:grpSpPr>
          <p:sp>
            <p:nvSpPr>
              <p:cNvPr id="50" name="Google Shape;382;p10">
                <a:extLst>
                  <a:ext uri="{FF2B5EF4-FFF2-40B4-BE49-F238E27FC236}">
                    <a16:creationId xmlns:a16="http://schemas.microsoft.com/office/drawing/2014/main" id="{EFAFBD9E-9949-9A4E-9EA2-FF546F98DF1C}"/>
                  </a:ext>
                </a:extLst>
              </p:cNvPr>
              <p:cNvSpPr/>
              <p:nvPr/>
            </p:nvSpPr>
            <p:spPr>
              <a:xfrm>
                <a:off x="-11016990" y="955114"/>
                <a:ext cx="304502" cy="303408"/>
              </a:xfrm>
              <a:prstGeom prst="roundRect">
                <a:avLst>
                  <a:gd name="adj" fmla="val 9257"/>
                </a:avLst>
              </a:prstGeom>
              <a:solidFill>
                <a:srgbClr val="FFA4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383;p10">
                <a:extLst>
                  <a:ext uri="{FF2B5EF4-FFF2-40B4-BE49-F238E27FC236}">
                    <a16:creationId xmlns:a16="http://schemas.microsoft.com/office/drawing/2014/main" id="{B6A1FE34-0BBD-664B-B921-11C12AD6BE2A}"/>
                  </a:ext>
                </a:extLst>
              </p:cNvPr>
              <p:cNvSpPr/>
              <p:nvPr/>
            </p:nvSpPr>
            <p:spPr>
              <a:xfrm>
                <a:off x="-11028012" y="923369"/>
                <a:ext cx="406937" cy="34881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Barlow Medium"/>
                  </a:rPr>
                  <a:t>04</a:t>
                </a:r>
                <a:endParaRPr sz="1600" b="0" i="0" u="none" strike="noStrike" cap="none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endParaRPr>
              </a:p>
            </p:txBody>
          </p:sp>
        </p:grpSp>
        <p:sp>
          <p:nvSpPr>
            <p:cNvPr id="49" name="Google Shape;384;p10">
              <a:extLst>
                <a:ext uri="{FF2B5EF4-FFF2-40B4-BE49-F238E27FC236}">
                  <a16:creationId xmlns:a16="http://schemas.microsoft.com/office/drawing/2014/main" id="{194C5A0C-1AB8-364F-BA29-2634E428F12E}"/>
                </a:ext>
              </a:extLst>
            </p:cNvPr>
            <p:cNvSpPr txBox="1"/>
            <p:nvPr/>
          </p:nvSpPr>
          <p:spPr>
            <a:xfrm>
              <a:off x="-5656318" y="1347274"/>
              <a:ext cx="1339945" cy="348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rPr>
                <a:t>Prescriptive</a:t>
              </a:r>
              <a:endParaRPr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D1261C1-FF52-6B42-B395-7F6DF68C1469}"/>
              </a:ext>
            </a:extLst>
          </p:cNvPr>
          <p:cNvSpPr txBox="1"/>
          <p:nvPr/>
        </p:nvSpPr>
        <p:spPr>
          <a:xfrm>
            <a:off x="847864" y="548216"/>
            <a:ext cx="7656056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lvl="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Medium" panose="02000603000000000000" pitchFamily="2" charset="77"/>
                <a:ea typeface="Barlow"/>
                <a:cs typeface="Barlow"/>
                <a:sym typeface="Barlow"/>
              </a:rPr>
              <a:t>INCREASING COMPLEXITY, INCREASING VALUE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swald Medium" panose="02000603000000000000" pitchFamily="2" charset="77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EAF619D-9F0C-6045-88C6-5DD0DC50C4A9}"/>
              </a:ext>
            </a:extLst>
          </p:cNvPr>
          <p:cNvCxnSpPr>
            <a:cxnSpLocks/>
          </p:cNvCxnSpPr>
          <p:nvPr/>
        </p:nvCxnSpPr>
        <p:spPr>
          <a:xfrm flipV="1">
            <a:off x="673408" y="429594"/>
            <a:ext cx="343506" cy="411353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Google Shape;420;p11">
            <a:extLst>
              <a:ext uri="{FF2B5EF4-FFF2-40B4-BE49-F238E27FC236}">
                <a16:creationId xmlns:a16="http://schemas.microsoft.com/office/drawing/2014/main" id="{B0F3D6DB-8DA5-E74A-AC7E-F22CADCE5297}"/>
              </a:ext>
            </a:extLst>
          </p:cNvPr>
          <p:cNvSpPr/>
          <p:nvPr/>
        </p:nvSpPr>
        <p:spPr>
          <a:xfrm>
            <a:off x="3996127" y="3778953"/>
            <a:ext cx="2628534" cy="656590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The “Why did it happen” of analytics. This process works to associate, or correlate variables in the data.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Google Shape;362;p10">
            <a:extLst>
              <a:ext uri="{FF2B5EF4-FFF2-40B4-BE49-F238E27FC236}">
                <a16:creationId xmlns:a16="http://schemas.microsoft.com/office/drawing/2014/main" id="{269B31B0-BEDE-D949-B326-4A219B42FF87}"/>
              </a:ext>
            </a:extLst>
          </p:cNvPr>
          <p:cNvSpPr/>
          <p:nvPr/>
        </p:nvSpPr>
        <p:spPr>
          <a:xfrm>
            <a:off x="2527642" y="3511651"/>
            <a:ext cx="406937" cy="348813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01</a:t>
            </a:r>
            <a:endParaRPr sz="1600" i="0" u="none" strike="noStrike" cap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60" name="Google Shape;370;p10">
            <a:extLst>
              <a:ext uri="{FF2B5EF4-FFF2-40B4-BE49-F238E27FC236}">
                <a16:creationId xmlns:a16="http://schemas.microsoft.com/office/drawing/2014/main" id="{A00D2944-E935-214D-B8BB-D600C73FCF79}"/>
              </a:ext>
            </a:extLst>
          </p:cNvPr>
          <p:cNvSpPr txBox="1"/>
          <p:nvPr/>
        </p:nvSpPr>
        <p:spPr>
          <a:xfrm>
            <a:off x="2474590" y="3821889"/>
            <a:ext cx="1567244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Descriptive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61" name="Google Shape;369;p10">
            <a:extLst>
              <a:ext uri="{FF2B5EF4-FFF2-40B4-BE49-F238E27FC236}">
                <a16:creationId xmlns:a16="http://schemas.microsoft.com/office/drawing/2014/main" id="{24AA3B17-151F-2F4D-A7B3-A3FDCB6436BC}"/>
              </a:ext>
            </a:extLst>
          </p:cNvPr>
          <p:cNvSpPr/>
          <p:nvPr/>
        </p:nvSpPr>
        <p:spPr>
          <a:xfrm>
            <a:off x="4041834" y="3070131"/>
            <a:ext cx="374060" cy="372717"/>
          </a:xfrm>
          <a:prstGeom prst="roundRect">
            <a:avLst>
              <a:gd name="adj" fmla="val 9257"/>
            </a:avLst>
          </a:prstGeom>
          <a:solidFill>
            <a:srgbClr val="FFA4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8727685-522B-2145-BE1D-3EC833DBD4A5}"/>
              </a:ext>
            </a:extLst>
          </p:cNvPr>
          <p:cNvSpPr/>
          <p:nvPr/>
        </p:nvSpPr>
        <p:spPr>
          <a:xfrm>
            <a:off x="4013778" y="3071025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02</a:t>
            </a:r>
          </a:p>
        </p:txBody>
      </p:sp>
      <p:cxnSp>
        <p:nvCxnSpPr>
          <p:cNvPr id="63" name="Google Shape;365;p10">
            <a:extLst>
              <a:ext uri="{FF2B5EF4-FFF2-40B4-BE49-F238E27FC236}">
                <a16:creationId xmlns:a16="http://schemas.microsoft.com/office/drawing/2014/main" id="{389CEB30-3613-074F-BE4F-9F8D82F0FC9A}"/>
              </a:ext>
            </a:extLst>
          </p:cNvPr>
          <p:cNvCxnSpPr>
            <a:cxnSpLocks/>
          </p:cNvCxnSpPr>
          <p:nvPr/>
        </p:nvCxnSpPr>
        <p:spPr>
          <a:xfrm>
            <a:off x="2010458" y="1656677"/>
            <a:ext cx="0" cy="3537513"/>
          </a:xfrm>
          <a:prstGeom prst="straightConnector1">
            <a:avLst/>
          </a:prstGeom>
          <a:noFill/>
          <a:ln w="19050" cap="flat" cmpd="sng">
            <a:solidFill>
              <a:schemeClr val="bg2">
                <a:lumMod val="90000"/>
              </a:schemeClr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64" name="Google Shape;366;p10">
            <a:extLst>
              <a:ext uri="{FF2B5EF4-FFF2-40B4-BE49-F238E27FC236}">
                <a16:creationId xmlns:a16="http://schemas.microsoft.com/office/drawing/2014/main" id="{9A670044-6E3D-8440-B26B-282001993815}"/>
              </a:ext>
            </a:extLst>
          </p:cNvPr>
          <p:cNvCxnSpPr>
            <a:cxnSpLocks/>
          </p:cNvCxnSpPr>
          <p:nvPr/>
        </p:nvCxnSpPr>
        <p:spPr>
          <a:xfrm flipH="1" flipV="1">
            <a:off x="2010458" y="5182258"/>
            <a:ext cx="7257488" cy="13292"/>
          </a:xfrm>
          <a:prstGeom prst="straightConnector1">
            <a:avLst/>
          </a:prstGeom>
          <a:noFill/>
          <a:ln w="19050" cap="flat" cmpd="sng">
            <a:solidFill>
              <a:schemeClr val="bg2">
                <a:lumMod val="90000"/>
              </a:schemeClr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65" name="Google Shape;387;p10">
            <a:extLst>
              <a:ext uri="{FF2B5EF4-FFF2-40B4-BE49-F238E27FC236}">
                <a16:creationId xmlns:a16="http://schemas.microsoft.com/office/drawing/2014/main" id="{637CF1B1-C0DD-A946-86D4-B35496FAE1F2}"/>
              </a:ext>
            </a:extLst>
          </p:cNvPr>
          <p:cNvSpPr txBox="1"/>
          <p:nvPr/>
        </p:nvSpPr>
        <p:spPr>
          <a:xfrm rot="-5400000">
            <a:off x="1561903" y="1641182"/>
            <a:ext cx="671844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Value</a:t>
            </a:r>
            <a:endParaRPr sz="1200" dirty="0">
              <a:solidFill>
                <a:schemeClr val="bg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Google Shape;388;p10">
            <a:extLst>
              <a:ext uri="{FF2B5EF4-FFF2-40B4-BE49-F238E27FC236}">
                <a16:creationId xmlns:a16="http://schemas.microsoft.com/office/drawing/2014/main" id="{8C22CCFB-835A-D846-8DAA-F7283914B5ED}"/>
              </a:ext>
            </a:extLst>
          </p:cNvPr>
          <p:cNvSpPr txBox="1"/>
          <p:nvPr/>
        </p:nvSpPr>
        <p:spPr>
          <a:xfrm>
            <a:off x="8274617" y="5197970"/>
            <a:ext cx="1057932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Complexity</a:t>
            </a:r>
            <a:endParaRPr sz="1200" dirty="0">
              <a:solidFill>
                <a:schemeClr val="bg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Parallelogram 66">
            <a:extLst>
              <a:ext uri="{FF2B5EF4-FFF2-40B4-BE49-F238E27FC236}">
                <a16:creationId xmlns:a16="http://schemas.microsoft.com/office/drawing/2014/main" id="{B56DA96D-BD5E-834A-A999-294D0B2A05BC}"/>
              </a:ext>
            </a:extLst>
          </p:cNvPr>
          <p:cNvSpPr/>
          <p:nvPr/>
        </p:nvSpPr>
        <p:spPr>
          <a:xfrm>
            <a:off x="-549768" y="-226640"/>
            <a:ext cx="13569081" cy="443619"/>
          </a:xfrm>
          <a:prstGeom prst="parallelogram">
            <a:avLst/>
          </a:prstGeom>
          <a:solidFill>
            <a:srgbClr val="6DCB99"/>
          </a:solidFill>
          <a:ln>
            <a:solidFill>
              <a:srgbClr val="6DC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3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21">
            <a:extLst>
              <a:ext uri="{FF2B5EF4-FFF2-40B4-BE49-F238E27FC236}">
                <a16:creationId xmlns:a16="http://schemas.microsoft.com/office/drawing/2014/main" id="{C8B3C9B1-E120-FD40-84DF-AA2F19BF7752}"/>
              </a:ext>
            </a:extLst>
          </p:cNvPr>
          <p:cNvSpPr/>
          <p:nvPr/>
        </p:nvSpPr>
        <p:spPr>
          <a:xfrm>
            <a:off x="4783018" y="0"/>
            <a:ext cx="9149113" cy="6858000"/>
          </a:xfrm>
          <a:prstGeom prst="parallelogram">
            <a:avLst/>
          </a:prstGeom>
          <a:solidFill>
            <a:srgbClr val="6DC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428;p12">
            <a:extLst>
              <a:ext uri="{FF2B5EF4-FFF2-40B4-BE49-F238E27FC236}">
                <a16:creationId xmlns:a16="http://schemas.microsoft.com/office/drawing/2014/main" id="{CF4C5C44-C452-7A42-861E-D09F9C11D20E}"/>
              </a:ext>
            </a:extLst>
          </p:cNvPr>
          <p:cNvSpPr txBox="1"/>
          <p:nvPr/>
        </p:nvSpPr>
        <p:spPr>
          <a:xfrm>
            <a:off x="1261589" y="1974429"/>
            <a:ext cx="3365665" cy="3011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Budget vs. Actual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Estimating issue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Labor efficiency issue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Scope creep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Problems with plans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Unexpected site conditions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Difficult inspector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Inability to convert change orders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Claims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Google Shape;430;p12">
            <a:extLst>
              <a:ext uri="{FF2B5EF4-FFF2-40B4-BE49-F238E27FC236}">
                <a16:creationId xmlns:a16="http://schemas.microsoft.com/office/drawing/2014/main" id="{4BF4F487-E798-4E44-893A-3E99C27D12F6}"/>
              </a:ext>
            </a:extLst>
          </p:cNvPr>
          <p:cNvSpPr txBox="1"/>
          <p:nvPr/>
        </p:nvSpPr>
        <p:spPr>
          <a:xfrm>
            <a:off x="979204" y="1989818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7" name="Google Shape;431;p12">
            <a:extLst>
              <a:ext uri="{FF2B5EF4-FFF2-40B4-BE49-F238E27FC236}">
                <a16:creationId xmlns:a16="http://schemas.microsoft.com/office/drawing/2014/main" id="{3C248189-DDB5-F942-A226-F46C4AC41705}"/>
              </a:ext>
            </a:extLst>
          </p:cNvPr>
          <p:cNvSpPr txBox="1"/>
          <p:nvPr/>
        </p:nvSpPr>
        <p:spPr>
          <a:xfrm>
            <a:off x="979203" y="2323850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8" name="Google Shape;432;p12">
            <a:extLst>
              <a:ext uri="{FF2B5EF4-FFF2-40B4-BE49-F238E27FC236}">
                <a16:creationId xmlns:a16="http://schemas.microsoft.com/office/drawing/2014/main" id="{B4E3A0DE-C92F-4249-B1E5-A0A6AE5D5B20}"/>
              </a:ext>
            </a:extLst>
          </p:cNvPr>
          <p:cNvSpPr txBox="1"/>
          <p:nvPr/>
        </p:nvSpPr>
        <p:spPr>
          <a:xfrm>
            <a:off x="979202" y="2639602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9" name="Google Shape;433;p12">
            <a:extLst>
              <a:ext uri="{FF2B5EF4-FFF2-40B4-BE49-F238E27FC236}">
                <a16:creationId xmlns:a16="http://schemas.microsoft.com/office/drawing/2014/main" id="{CD1B3C5E-873D-B947-AA99-F799CE2AFA64}"/>
              </a:ext>
            </a:extLst>
          </p:cNvPr>
          <p:cNvSpPr txBox="1"/>
          <p:nvPr/>
        </p:nvSpPr>
        <p:spPr>
          <a:xfrm>
            <a:off x="979201" y="2957037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0" name="Google Shape;434;p12">
            <a:extLst>
              <a:ext uri="{FF2B5EF4-FFF2-40B4-BE49-F238E27FC236}">
                <a16:creationId xmlns:a16="http://schemas.microsoft.com/office/drawing/2014/main" id="{57304C47-AB71-DF4F-8DFB-0F30AAC0FFE6}"/>
              </a:ext>
            </a:extLst>
          </p:cNvPr>
          <p:cNvSpPr txBox="1"/>
          <p:nvPr/>
        </p:nvSpPr>
        <p:spPr>
          <a:xfrm>
            <a:off x="979200" y="3282371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1" name="Google Shape;435;p12">
            <a:extLst>
              <a:ext uri="{FF2B5EF4-FFF2-40B4-BE49-F238E27FC236}">
                <a16:creationId xmlns:a16="http://schemas.microsoft.com/office/drawing/2014/main" id="{B2A62AF4-44D7-4E42-A518-E6B9E14BFF35}"/>
              </a:ext>
            </a:extLst>
          </p:cNvPr>
          <p:cNvSpPr txBox="1"/>
          <p:nvPr/>
        </p:nvSpPr>
        <p:spPr>
          <a:xfrm>
            <a:off x="979199" y="3594831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2" name="Google Shape;436;p12">
            <a:extLst>
              <a:ext uri="{FF2B5EF4-FFF2-40B4-BE49-F238E27FC236}">
                <a16:creationId xmlns:a16="http://schemas.microsoft.com/office/drawing/2014/main" id="{1755A2FD-F254-C64A-B6E9-13312AB326B6}"/>
              </a:ext>
            </a:extLst>
          </p:cNvPr>
          <p:cNvSpPr txBox="1"/>
          <p:nvPr/>
        </p:nvSpPr>
        <p:spPr>
          <a:xfrm>
            <a:off x="979198" y="3920165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3" name="Google Shape;437;p12">
            <a:extLst>
              <a:ext uri="{FF2B5EF4-FFF2-40B4-BE49-F238E27FC236}">
                <a16:creationId xmlns:a16="http://schemas.microsoft.com/office/drawing/2014/main" id="{6816F855-53D3-B146-83D8-482C508732BB}"/>
              </a:ext>
            </a:extLst>
          </p:cNvPr>
          <p:cNvSpPr txBox="1"/>
          <p:nvPr/>
        </p:nvSpPr>
        <p:spPr>
          <a:xfrm>
            <a:off x="979197" y="4235766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4" name="Google Shape;438;p12">
            <a:extLst>
              <a:ext uri="{FF2B5EF4-FFF2-40B4-BE49-F238E27FC236}">
                <a16:creationId xmlns:a16="http://schemas.microsoft.com/office/drawing/2014/main" id="{5F86855E-D393-EB4E-B971-1373C60045B9}"/>
              </a:ext>
            </a:extLst>
          </p:cNvPr>
          <p:cNvSpPr txBox="1"/>
          <p:nvPr/>
        </p:nvSpPr>
        <p:spPr>
          <a:xfrm>
            <a:off x="979196" y="4557959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6" name="Google Shape;429;p12">
            <a:extLst>
              <a:ext uri="{FF2B5EF4-FFF2-40B4-BE49-F238E27FC236}">
                <a16:creationId xmlns:a16="http://schemas.microsoft.com/office/drawing/2014/main" id="{0F48ED10-80B2-D247-AB87-6B16EFBA7734}"/>
              </a:ext>
            </a:extLst>
          </p:cNvPr>
          <p:cNvSpPr txBox="1"/>
          <p:nvPr/>
        </p:nvSpPr>
        <p:spPr>
          <a:xfrm>
            <a:off x="776196" y="974247"/>
            <a:ext cx="4006822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lvl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Answers the “Why did it happen?” question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5F7DFC-056A-5147-880B-ECD4DE6EEF3B}"/>
              </a:ext>
            </a:extLst>
          </p:cNvPr>
          <p:cNvSpPr txBox="1"/>
          <p:nvPr/>
        </p:nvSpPr>
        <p:spPr>
          <a:xfrm>
            <a:off x="847864" y="548216"/>
            <a:ext cx="7656056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lvl="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Medium" panose="02000603000000000000" pitchFamily="2" charset="77"/>
                <a:ea typeface="Barlow"/>
                <a:cs typeface="Barlow"/>
                <a:sym typeface="Barlow"/>
              </a:rPr>
              <a:t>DIAGNOSTIC ANALYTICS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swald Medium" panose="02000603000000000000" pitchFamily="2" charset="77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C5B794-AFB9-B048-AF42-B7EA8F9C8B13}"/>
              </a:ext>
            </a:extLst>
          </p:cNvPr>
          <p:cNvCxnSpPr>
            <a:cxnSpLocks/>
          </p:cNvCxnSpPr>
          <p:nvPr/>
        </p:nvCxnSpPr>
        <p:spPr>
          <a:xfrm flipV="1">
            <a:off x="673408" y="429594"/>
            <a:ext cx="343506" cy="411353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793A1F41-964D-CB48-ACE9-EF2078D1F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264" y="2108954"/>
            <a:ext cx="5528878" cy="3168047"/>
          </a:xfrm>
          <a:prstGeom prst="rect">
            <a:avLst/>
          </a:prstGeom>
        </p:spPr>
      </p:pic>
      <p:sp>
        <p:nvSpPr>
          <p:cNvPr id="25" name="Google Shape;374;p10">
            <a:extLst>
              <a:ext uri="{FF2B5EF4-FFF2-40B4-BE49-F238E27FC236}">
                <a16:creationId xmlns:a16="http://schemas.microsoft.com/office/drawing/2014/main" id="{3A235EF0-69DC-154D-85F7-2A7A38F77F0C}"/>
              </a:ext>
            </a:extLst>
          </p:cNvPr>
          <p:cNvSpPr txBox="1"/>
          <p:nvPr/>
        </p:nvSpPr>
        <p:spPr>
          <a:xfrm>
            <a:off x="6300264" y="1618851"/>
            <a:ext cx="2709887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Exterior Framing, sq. feet</a:t>
            </a:r>
            <a:endParaRPr sz="1600" b="0" i="0" u="none" strike="noStrike" cap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3027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21">
            <a:extLst>
              <a:ext uri="{FF2B5EF4-FFF2-40B4-BE49-F238E27FC236}">
                <a16:creationId xmlns:a16="http://schemas.microsoft.com/office/drawing/2014/main" id="{C8B3C9B1-E120-FD40-84DF-AA2F19BF7752}"/>
              </a:ext>
            </a:extLst>
          </p:cNvPr>
          <p:cNvSpPr/>
          <p:nvPr/>
        </p:nvSpPr>
        <p:spPr>
          <a:xfrm>
            <a:off x="4783018" y="0"/>
            <a:ext cx="9149113" cy="6858000"/>
          </a:xfrm>
          <a:prstGeom prst="parallelogram">
            <a:avLst/>
          </a:prstGeom>
          <a:solidFill>
            <a:srgbClr val="6DC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428;p12">
            <a:extLst>
              <a:ext uri="{FF2B5EF4-FFF2-40B4-BE49-F238E27FC236}">
                <a16:creationId xmlns:a16="http://schemas.microsoft.com/office/drawing/2014/main" id="{CF4C5C44-C452-7A42-861E-D09F9C11D20E}"/>
              </a:ext>
            </a:extLst>
          </p:cNvPr>
          <p:cNvSpPr txBox="1"/>
          <p:nvPr/>
        </p:nvSpPr>
        <p:spPr>
          <a:xfrm>
            <a:off x="1261589" y="1974429"/>
            <a:ext cx="3365665" cy="3011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Budget vs. Actual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Estimating issue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Labor efficiency issue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Scope creep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Problems with plans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Unexpected site conditions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Difficult inspector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Inability to convert change orders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Claims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Google Shape;430;p12">
            <a:extLst>
              <a:ext uri="{FF2B5EF4-FFF2-40B4-BE49-F238E27FC236}">
                <a16:creationId xmlns:a16="http://schemas.microsoft.com/office/drawing/2014/main" id="{4BF4F487-E798-4E44-893A-3E99C27D12F6}"/>
              </a:ext>
            </a:extLst>
          </p:cNvPr>
          <p:cNvSpPr txBox="1"/>
          <p:nvPr/>
        </p:nvSpPr>
        <p:spPr>
          <a:xfrm>
            <a:off x="979204" y="1989818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7" name="Google Shape;431;p12">
            <a:extLst>
              <a:ext uri="{FF2B5EF4-FFF2-40B4-BE49-F238E27FC236}">
                <a16:creationId xmlns:a16="http://schemas.microsoft.com/office/drawing/2014/main" id="{3C248189-DDB5-F942-A226-F46C4AC41705}"/>
              </a:ext>
            </a:extLst>
          </p:cNvPr>
          <p:cNvSpPr txBox="1"/>
          <p:nvPr/>
        </p:nvSpPr>
        <p:spPr>
          <a:xfrm>
            <a:off x="979203" y="2323850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8" name="Google Shape;432;p12">
            <a:extLst>
              <a:ext uri="{FF2B5EF4-FFF2-40B4-BE49-F238E27FC236}">
                <a16:creationId xmlns:a16="http://schemas.microsoft.com/office/drawing/2014/main" id="{B4E3A0DE-C92F-4249-B1E5-A0A6AE5D5B20}"/>
              </a:ext>
            </a:extLst>
          </p:cNvPr>
          <p:cNvSpPr txBox="1"/>
          <p:nvPr/>
        </p:nvSpPr>
        <p:spPr>
          <a:xfrm>
            <a:off x="979202" y="2639602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9" name="Google Shape;433;p12">
            <a:extLst>
              <a:ext uri="{FF2B5EF4-FFF2-40B4-BE49-F238E27FC236}">
                <a16:creationId xmlns:a16="http://schemas.microsoft.com/office/drawing/2014/main" id="{CD1B3C5E-873D-B947-AA99-F799CE2AFA64}"/>
              </a:ext>
            </a:extLst>
          </p:cNvPr>
          <p:cNvSpPr txBox="1"/>
          <p:nvPr/>
        </p:nvSpPr>
        <p:spPr>
          <a:xfrm>
            <a:off x="979201" y="2957037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0" name="Google Shape;434;p12">
            <a:extLst>
              <a:ext uri="{FF2B5EF4-FFF2-40B4-BE49-F238E27FC236}">
                <a16:creationId xmlns:a16="http://schemas.microsoft.com/office/drawing/2014/main" id="{57304C47-AB71-DF4F-8DFB-0F30AAC0FFE6}"/>
              </a:ext>
            </a:extLst>
          </p:cNvPr>
          <p:cNvSpPr txBox="1"/>
          <p:nvPr/>
        </p:nvSpPr>
        <p:spPr>
          <a:xfrm>
            <a:off x="979200" y="3282371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1" name="Google Shape;435;p12">
            <a:extLst>
              <a:ext uri="{FF2B5EF4-FFF2-40B4-BE49-F238E27FC236}">
                <a16:creationId xmlns:a16="http://schemas.microsoft.com/office/drawing/2014/main" id="{B2A62AF4-44D7-4E42-A518-E6B9E14BFF35}"/>
              </a:ext>
            </a:extLst>
          </p:cNvPr>
          <p:cNvSpPr txBox="1"/>
          <p:nvPr/>
        </p:nvSpPr>
        <p:spPr>
          <a:xfrm>
            <a:off x="979199" y="3594831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2" name="Google Shape;436;p12">
            <a:extLst>
              <a:ext uri="{FF2B5EF4-FFF2-40B4-BE49-F238E27FC236}">
                <a16:creationId xmlns:a16="http://schemas.microsoft.com/office/drawing/2014/main" id="{1755A2FD-F254-C64A-B6E9-13312AB326B6}"/>
              </a:ext>
            </a:extLst>
          </p:cNvPr>
          <p:cNvSpPr txBox="1"/>
          <p:nvPr/>
        </p:nvSpPr>
        <p:spPr>
          <a:xfrm>
            <a:off x="979198" y="3920165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3" name="Google Shape;437;p12">
            <a:extLst>
              <a:ext uri="{FF2B5EF4-FFF2-40B4-BE49-F238E27FC236}">
                <a16:creationId xmlns:a16="http://schemas.microsoft.com/office/drawing/2014/main" id="{6816F855-53D3-B146-83D8-482C508732BB}"/>
              </a:ext>
            </a:extLst>
          </p:cNvPr>
          <p:cNvSpPr txBox="1"/>
          <p:nvPr/>
        </p:nvSpPr>
        <p:spPr>
          <a:xfrm>
            <a:off x="979197" y="4235766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4" name="Google Shape;438;p12">
            <a:extLst>
              <a:ext uri="{FF2B5EF4-FFF2-40B4-BE49-F238E27FC236}">
                <a16:creationId xmlns:a16="http://schemas.microsoft.com/office/drawing/2014/main" id="{5F86855E-D393-EB4E-B971-1373C60045B9}"/>
              </a:ext>
            </a:extLst>
          </p:cNvPr>
          <p:cNvSpPr txBox="1"/>
          <p:nvPr/>
        </p:nvSpPr>
        <p:spPr>
          <a:xfrm>
            <a:off x="979196" y="4557959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6" name="Google Shape;429;p12">
            <a:extLst>
              <a:ext uri="{FF2B5EF4-FFF2-40B4-BE49-F238E27FC236}">
                <a16:creationId xmlns:a16="http://schemas.microsoft.com/office/drawing/2014/main" id="{0F48ED10-80B2-D247-AB87-6B16EFBA7734}"/>
              </a:ext>
            </a:extLst>
          </p:cNvPr>
          <p:cNvSpPr txBox="1"/>
          <p:nvPr/>
        </p:nvSpPr>
        <p:spPr>
          <a:xfrm>
            <a:off x="776196" y="974247"/>
            <a:ext cx="4006822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lvl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Answers the “Why did it happen?” question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5F7DFC-056A-5147-880B-ECD4DE6EEF3B}"/>
              </a:ext>
            </a:extLst>
          </p:cNvPr>
          <p:cNvSpPr txBox="1"/>
          <p:nvPr/>
        </p:nvSpPr>
        <p:spPr>
          <a:xfrm>
            <a:off x="847864" y="548216"/>
            <a:ext cx="7656056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lvl="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Medium" panose="02000603000000000000" pitchFamily="2" charset="77"/>
                <a:ea typeface="Barlow"/>
                <a:cs typeface="Barlow"/>
                <a:sym typeface="Barlow"/>
              </a:rPr>
              <a:t>DIAGNOSTIC ANALYTICS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swald Medium" panose="02000603000000000000" pitchFamily="2" charset="77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C5B794-AFB9-B048-AF42-B7EA8F9C8B13}"/>
              </a:ext>
            </a:extLst>
          </p:cNvPr>
          <p:cNvCxnSpPr>
            <a:cxnSpLocks/>
          </p:cNvCxnSpPr>
          <p:nvPr/>
        </p:nvCxnSpPr>
        <p:spPr>
          <a:xfrm flipV="1">
            <a:off x="673408" y="429594"/>
            <a:ext cx="343506" cy="411353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64A323C-89D4-4C4A-B3AC-87A5F696D4AF}"/>
              </a:ext>
            </a:extLst>
          </p:cNvPr>
          <p:cNvSpPr/>
          <p:nvPr/>
        </p:nvSpPr>
        <p:spPr>
          <a:xfrm>
            <a:off x="4996336" y="2016604"/>
            <a:ext cx="6793003" cy="325084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oogle Shape;514;p15">
            <a:extLst>
              <a:ext uri="{FF2B5EF4-FFF2-40B4-BE49-F238E27FC236}">
                <a16:creationId xmlns:a16="http://schemas.microsoft.com/office/drawing/2014/main" id="{CB4A4AFA-648D-0845-B904-8DFF5AAFB0B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71" t="1687" r="463" b="1022"/>
          <a:stretch/>
        </p:blipFill>
        <p:spPr>
          <a:xfrm>
            <a:off x="4824583" y="1866326"/>
            <a:ext cx="6793002" cy="3232794"/>
          </a:xfrm>
          <a:prstGeom prst="rect">
            <a:avLst/>
          </a:prstGeom>
          <a:noFill/>
          <a:ln>
            <a:noFill/>
          </a:ln>
          <a:effectLst>
            <a:outerShdw blurRad="825500" dist="101600" dir="2940000" sx="98000" sy="98000" algn="ctr" rotWithShape="0">
              <a:srgbClr val="000000">
                <a:alpha val="1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936117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369;p10">
            <a:extLst>
              <a:ext uri="{FF2B5EF4-FFF2-40B4-BE49-F238E27FC236}">
                <a16:creationId xmlns:a16="http://schemas.microsoft.com/office/drawing/2014/main" id="{40B6B8FF-11D5-9B44-B4D9-14CC492ADC83}"/>
              </a:ext>
            </a:extLst>
          </p:cNvPr>
          <p:cNvSpPr/>
          <p:nvPr/>
        </p:nvSpPr>
        <p:spPr>
          <a:xfrm>
            <a:off x="5527173" y="2656482"/>
            <a:ext cx="374060" cy="372717"/>
          </a:xfrm>
          <a:prstGeom prst="roundRect">
            <a:avLst>
              <a:gd name="adj" fmla="val 9257"/>
            </a:avLst>
          </a:prstGeom>
          <a:solidFill>
            <a:srgbClr val="FFA4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F9B0C6-811B-C347-BE6E-6E93AACE52D0}"/>
              </a:ext>
            </a:extLst>
          </p:cNvPr>
          <p:cNvSpPr txBox="1"/>
          <p:nvPr/>
        </p:nvSpPr>
        <p:spPr>
          <a:xfrm>
            <a:off x="847864" y="548216"/>
            <a:ext cx="7656056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lvl="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Medium" panose="02000603000000000000" pitchFamily="2" charset="77"/>
                <a:ea typeface="Barlow"/>
                <a:cs typeface="Barlow"/>
                <a:sym typeface="Barlow"/>
              </a:rPr>
              <a:t>INCREASING COMPLEXITY, INCREASING VALUE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swald Medium" panose="02000603000000000000" pitchFamily="2" charset="77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9E7C19F-38F9-994A-957D-47E6E0BEBCDD}"/>
              </a:ext>
            </a:extLst>
          </p:cNvPr>
          <p:cNvCxnSpPr>
            <a:cxnSpLocks/>
          </p:cNvCxnSpPr>
          <p:nvPr/>
        </p:nvCxnSpPr>
        <p:spPr>
          <a:xfrm flipV="1">
            <a:off x="673408" y="429594"/>
            <a:ext cx="343506" cy="411353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oogle Shape;359;p10">
            <a:extLst>
              <a:ext uri="{FF2B5EF4-FFF2-40B4-BE49-F238E27FC236}">
                <a16:creationId xmlns:a16="http://schemas.microsoft.com/office/drawing/2014/main" id="{0CA02B5F-53DA-0248-8BA7-420F7CC6D5AA}"/>
              </a:ext>
            </a:extLst>
          </p:cNvPr>
          <p:cNvCxnSpPr>
            <a:cxnSpLocks/>
          </p:cNvCxnSpPr>
          <p:nvPr/>
        </p:nvCxnSpPr>
        <p:spPr>
          <a:xfrm rot="10800000" flipH="1">
            <a:off x="5780280" y="2342255"/>
            <a:ext cx="1505947" cy="454422"/>
          </a:xfrm>
          <a:prstGeom prst="straightConnector1">
            <a:avLst/>
          </a:prstGeom>
          <a:noFill/>
          <a:ln w="34925" cap="flat" cmpd="sng">
            <a:solidFill>
              <a:srgbClr val="FFA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60;p10">
            <a:extLst>
              <a:ext uri="{FF2B5EF4-FFF2-40B4-BE49-F238E27FC236}">
                <a16:creationId xmlns:a16="http://schemas.microsoft.com/office/drawing/2014/main" id="{5499385C-BE5B-B44B-B6AA-0203E1FC6090}"/>
              </a:ext>
            </a:extLst>
          </p:cNvPr>
          <p:cNvCxnSpPr>
            <a:cxnSpLocks/>
          </p:cNvCxnSpPr>
          <p:nvPr/>
        </p:nvCxnSpPr>
        <p:spPr>
          <a:xfrm rot="10800000" flipH="1">
            <a:off x="4250800" y="2799952"/>
            <a:ext cx="1505947" cy="454422"/>
          </a:xfrm>
          <a:prstGeom prst="straightConnector1">
            <a:avLst/>
          </a:prstGeom>
          <a:noFill/>
          <a:ln w="34925" cap="flat" cmpd="sng">
            <a:solidFill>
              <a:srgbClr val="FFA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361;p10">
            <a:extLst>
              <a:ext uri="{FF2B5EF4-FFF2-40B4-BE49-F238E27FC236}">
                <a16:creationId xmlns:a16="http://schemas.microsoft.com/office/drawing/2014/main" id="{98167B9F-C710-AE4C-A370-B22E8CED5067}"/>
              </a:ext>
            </a:extLst>
          </p:cNvPr>
          <p:cNvCxnSpPr>
            <a:cxnSpLocks/>
          </p:cNvCxnSpPr>
          <p:nvPr/>
        </p:nvCxnSpPr>
        <p:spPr>
          <a:xfrm flipV="1">
            <a:off x="2771035" y="3240653"/>
            <a:ext cx="1506000" cy="454500"/>
          </a:xfrm>
          <a:prstGeom prst="straightConnector1">
            <a:avLst/>
          </a:prstGeom>
          <a:noFill/>
          <a:ln w="34925" cap="flat" cmpd="sng">
            <a:solidFill>
              <a:srgbClr val="FFA4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3" name="Google Shape;371;p10">
            <a:extLst>
              <a:ext uri="{FF2B5EF4-FFF2-40B4-BE49-F238E27FC236}">
                <a16:creationId xmlns:a16="http://schemas.microsoft.com/office/drawing/2014/main" id="{6E45D624-B5B6-3047-AC83-42E58AD1433E}"/>
              </a:ext>
            </a:extLst>
          </p:cNvPr>
          <p:cNvGrpSpPr/>
          <p:nvPr/>
        </p:nvGrpSpPr>
        <p:grpSpPr>
          <a:xfrm>
            <a:off x="2527642" y="3057528"/>
            <a:ext cx="2802742" cy="780235"/>
            <a:chOff x="-7130768" y="938077"/>
            <a:chExt cx="2802740" cy="780235"/>
          </a:xfrm>
        </p:grpSpPr>
        <p:grpSp>
          <p:nvGrpSpPr>
            <p:cNvPr id="34" name="Google Shape;372;p10">
              <a:extLst>
                <a:ext uri="{FF2B5EF4-FFF2-40B4-BE49-F238E27FC236}">
                  <a16:creationId xmlns:a16="http://schemas.microsoft.com/office/drawing/2014/main" id="{DD5CBF08-9FEA-714C-955F-DCE2ABAF90C0}"/>
                </a:ext>
              </a:extLst>
            </p:cNvPr>
            <p:cNvGrpSpPr/>
            <p:nvPr/>
          </p:nvGrpSpPr>
          <p:grpSpPr>
            <a:xfrm>
              <a:off x="-7130768" y="938077"/>
              <a:ext cx="2042242" cy="780235"/>
              <a:chOff x="-12551263" y="900929"/>
              <a:chExt cx="2042242" cy="780233"/>
            </a:xfrm>
          </p:grpSpPr>
          <p:sp>
            <p:nvSpPr>
              <p:cNvPr id="36" name="Google Shape;373;p10">
                <a:extLst>
                  <a:ext uri="{FF2B5EF4-FFF2-40B4-BE49-F238E27FC236}">
                    <a16:creationId xmlns:a16="http://schemas.microsoft.com/office/drawing/2014/main" id="{855EFBE1-2EFB-3649-AC5A-AC4D6E2DDEDD}"/>
                  </a:ext>
                </a:extLst>
              </p:cNvPr>
              <p:cNvSpPr/>
              <p:nvPr/>
            </p:nvSpPr>
            <p:spPr>
              <a:xfrm>
                <a:off x="-12551263" y="1377754"/>
                <a:ext cx="304502" cy="303408"/>
              </a:xfrm>
              <a:prstGeom prst="roundRect">
                <a:avLst>
                  <a:gd name="adj" fmla="val 9257"/>
                </a:avLst>
              </a:prstGeom>
              <a:solidFill>
                <a:srgbClr val="FFA4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63;p10">
                <a:extLst>
                  <a:ext uri="{FF2B5EF4-FFF2-40B4-BE49-F238E27FC236}">
                    <a16:creationId xmlns:a16="http://schemas.microsoft.com/office/drawing/2014/main" id="{336A2638-D1F0-FA4D-98FB-BC8C83253444}"/>
                  </a:ext>
                </a:extLst>
              </p:cNvPr>
              <p:cNvSpPr/>
              <p:nvPr/>
            </p:nvSpPr>
            <p:spPr>
              <a:xfrm>
                <a:off x="-10915958" y="900929"/>
                <a:ext cx="406937" cy="41036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 i="0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endParaRPr>
              </a:p>
            </p:txBody>
          </p:sp>
        </p:grpSp>
        <p:sp>
          <p:nvSpPr>
            <p:cNvPr id="35" name="Google Shape;374;p10">
              <a:extLst>
                <a:ext uri="{FF2B5EF4-FFF2-40B4-BE49-F238E27FC236}">
                  <a16:creationId xmlns:a16="http://schemas.microsoft.com/office/drawing/2014/main" id="{21A5EA52-AE69-DB46-B28A-3DA6E10D15CA}"/>
                </a:ext>
              </a:extLst>
            </p:cNvPr>
            <p:cNvSpPr txBox="1"/>
            <p:nvPr/>
          </p:nvSpPr>
          <p:spPr>
            <a:xfrm>
              <a:off x="-5656318" y="1345696"/>
              <a:ext cx="1328290" cy="348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rPr>
                <a:t>Diagnostic</a:t>
              </a:r>
              <a:endParaRPr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endParaRPr>
            </a:p>
          </p:txBody>
        </p:sp>
      </p:grpSp>
      <p:grpSp>
        <p:nvGrpSpPr>
          <p:cNvPr id="38" name="Google Shape;375;p10">
            <a:extLst>
              <a:ext uri="{FF2B5EF4-FFF2-40B4-BE49-F238E27FC236}">
                <a16:creationId xmlns:a16="http://schemas.microsoft.com/office/drawing/2014/main" id="{FCEAD653-584B-3546-AD7B-94B529FC371C}"/>
              </a:ext>
            </a:extLst>
          </p:cNvPr>
          <p:cNvGrpSpPr/>
          <p:nvPr/>
        </p:nvGrpSpPr>
        <p:grpSpPr>
          <a:xfrm>
            <a:off x="4078232" y="2652511"/>
            <a:ext cx="2546429" cy="791978"/>
            <a:chOff x="-7103085" y="917676"/>
            <a:chExt cx="2546427" cy="791978"/>
          </a:xfrm>
        </p:grpSpPr>
        <p:grpSp>
          <p:nvGrpSpPr>
            <p:cNvPr id="39" name="Google Shape;376;p10">
              <a:extLst>
                <a:ext uri="{FF2B5EF4-FFF2-40B4-BE49-F238E27FC236}">
                  <a16:creationId xmlns:a16="http://schemas.microsoft.com/office/drawing/2014/main" id="{88625851-C869-EA42-859F-C96CD5A1A85C}"/>
                </a:ext>
              </a:extLst>
            </p:cNvPr>
            <p:cNvGrpSpPr/>
            <p:nvPr/>
          </p:nvGrpSpPr>
          <p:grpSpPr>
            <a:xfrm>
              <a:off x="-7103085" y="917676"/>
              <a:ext cx="1858423" cy="753084"/>
              <a:chOff x="-12523580" y="880528"/>
              <a:chExt cx="1858423" cy="753082"/>
            </a:xfrm>
          </p:grpSpPr>
          <p:sp>
            <p:nvSpPr>
              <p:cNvPr id="41" name="Google Shape;377;p10">
                <a:extLst>
                  <a:ext uri="{FF2B5EF4-FFF2-40B4-BE49-F238E27FC236}">
                    <a16:creationId xmlns:a16="http://schemas.microsoft.com/office/drawing/2014/main" id="{ABEE36C7-6163-9141-8877-F821D05744DD}"/>
                  </a:ext>
                </a:extLst>
              </p:cNvPr>
              <p:cNvSpPr/>
              <p:nvPr/>
            </p:nvSpPr>
            <p:spPr>
              <a:xfrm>
                <a:off x="-12523580" y="1330202"/>
                <a:ext cx="304502" cy="303408"/>
              </a:xfrm>
              <a:prstGeom prst="roundRect">
                <a:avLst>
                  <a:gd name="adj" fmla="val 9257"/>
                </a:avLst>
              </a:prstGeom>
              <a:solidFill>
                <a:srgbClr val="FFA4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378;p10">
                <a:extLst>
                  <a:ext uri="{FF2B5EF4-FFF2-40B4-BE49-F238E27FC236}">
                    <a16:creationId xmlns:a16="http://schemas.microsoft.com/office/drawing/2014/main" id="{4965FFE5-07C4-D54E-8C19-A214D39672DC}"/>
                  </a:ext>
                </a:extLst>
              </p:cNvPr>
              <p:cNvSpPr/>
              <p:nvPr/>
            </p:nvSpPr>
            <p:spPr>
              <a:xfrm>
                <a:off x="-11072094" y="880528"/>
                <a:ext cx="406937" cy="37959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i="0" u="none" strike="noStrike" cap="none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Barlow Medium"/>
                  </a:rPr>
                  <a:t>03</a:t>
                </a:r>
                <a:endParaRPr b="1" i="0" u="none" strike="noStrike" cap="none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endParaRPr>
              </a:p>
            </p:txBody>
          </p:sp>
        </p:grpSp>
        <p:sp>
          <p:nvSpPr>
            <p:cNvPr id="40" name="Google Shape;379;p10">
              <a:extLst>
                <a:ext uri="{FF2B5EF4-FFF2-40B4-BE49-F238E27FC236}">
                  <a16:creationId xmlns:a16="http://schemas.microsoft.com/office/drawing/2014/main" id="{F1AA0E09-6833-574D-8447-CE5038C202E9}"/>
                </a:ext>
              </a:extLst>
            </p:cNvPr>
            <p:cNvSpPr txBox="1"/>
            <p:nvPr/>
          </p:nvSpPr>
          <p:spPr>
            <a:xfrm>
              <a:off x="-5722820" y="1330063"/>
              <a:ext cx="1166162" cy="379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rPr>
                <a:t>Predictive</a:t>
              </a:r>
              <a:endParaRPr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endParaRPr>
            </a:p>
          </p:txBody>
        </p:sp>
      </p:grpSp>
      <p:grpSp>
        <p:nvGrpSpPr>
          <p:cNvPr id="43" name="Google Shape;380;p10">
            <a:extLst>
              <a:ext uri="{FF2B5EF4-FFF2-40B4-BE49-F238E27FC236}">
                <a16:creationId xmlns:a16="http://schemas.microsoft.com/office/drawing/2014/main" id="{7ADFC1DE-6B30-A846-9F35-AE79F4253AD1}"/>
              </a:ext>
            </a:extLst>
          </p:cNvPr>
          <p:cNvGrpSpPr/>
          <p:nvPr/>
        </p:nvGrpSpPr>
        <p:grpSpPr>
          <a:xfrm>
            <a:off x="7074153" y="2206685"/>
            <a:ext cx="1339946" cy="735570"/>
            <a:chOff x="-5656318" y="960517"/>
            <a:chExt cx="1339945" cy="735570"/>
          </a:xfrm>
        </p:grpSpPr>
        <p:grpSp>
          <p:nvGrpSpPr>
            <p:cNvPr id="44" name="Google Shape;381;p10">
              <a:extLst>
                <a:ext uri="{FF2B5EF4-FFF2-40B4-BE49-F238E27FC236}">
                  <a16:creationId xmlns:a16="http://schemas.microsoft.com/office/drawing/2014/main" id="{C59EB895-7265-254A-8D82-99982E67C8A3}"/>
                </a:ext>
              </a:extLst>
            </p:cNvPr>
            <p:cNvGrpSpPr/>
            <p:nvPr/>
          </p:nvGrpSpPr>
          <p:grpSpPr>
            <a:xfrm>
              <a:off x="-5607517" y="960517"/>
              <a:ext cx="406937" cy="348813"/>
              <a:chOff x="-11028012" y="923369"/>
              <a:chExt cx="406937" cy="348812"/>
            </a:xfrm>
          </p:grpSpPr>
          <p:sp>
            <p:nvSpPr>
              <p:cNvPr id="46" name="Google Shape;382;p10">
                <a:extLst>
                  <a:ext uri="{FF2B5EF4-FFF2-40B4-BE49-F238E27FC236}">
                    <a16:creationId xmlns:a16="http://schemas.microsoft.com/office/drawing/2014/main" id="{7EDF4E1E-A05C-6A41-AA3F-8F86D12C6683}"/>
                  </a:ext>
                </a:extLst>
              </p:cNvPr>
              <p:cNvSpPr/>
              <p:nvPr/>
            </p:nvSpPr>
            <p:spPr>
              <a:xfrm>
                <a:off x="-11016990" y="955114"/>
                <a:ext cx="304502" cy="303408"/>
              </a:xfrm>
              <a:prstGeom prst="roundRect">
                <a:avLst>
                  <a:gd name="adj" fmla="val 9257"/>
                </a:avLst>
              </a:prstGeom>
              <a:solidFill>
                <a:srgbClr val="FFA4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383;p10">
                <a:extLst>
                  <a:ext uri="{FF2B5EF4-FFF2-40B4-BE49-F238E27FC236}">
                    <a16:creationId xmlns:a16="http://schemas.microsoft.com/office/drawing/2014/main" id="{52C0481E-260F-3440-9542-43329432EBD2}"/>
                  </a:ext>
                </a:extLst>
              </p:cNvPr>
              <p:cNvSpPr/>
              <p:nvPr/>
            </p:nvSpPr>
            <p:spPr>
              <a:xfrm>
                <a:off x="-11028012" y="923369"/>
                <a:ext cx="406937" cy="34881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Barlow Medium"/>
                  </a:rPr>
                  <a:t>04</a:t>
                </a:r>
                <a:endParaRPr sz="1600" b="0" i="0" u="none" strike="noStrike" cap="none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endParaRPr>
              </a:p>
            </p:txBody>
          </p:sp>
        </p:grpSp>
        <p:sp>
          <p:nvSpPr>
            <p:cNvPr id="45" name="Google Shape;384;p10">
              <a:extLst>
                <a:ext uri="{FF2B5EF4-FFF2-40B4-BE49-F238E27FC236}">
                  <a16:creationId xmlns:a16="http://schemas.microsoft.com/office/drawing/2014/main" id="{06950D02-13D2-AE4D-BDD6-71E08D8A6F54}"/>
                </a:ext>
              </a:extLst>
            </p:cNvPr>
            <p:cNvSpPr txBox="1"/>
            <p:nvPr/>
          </p:nvSpPr>
          <p:spPr>
            <a:xfrm>
              <a:off x="-5656318" y="1347274"/>
              <a:ext cx="1339945" cy="348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rPr>
                <a:t>Prescriptive</a:t>
              </a:r>
              <a:endParaRPr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endParaRPr>
            </a:p>
          </p:txBody>
        </p:sp>
      </p:grpSp>
      <p:cxnSp>
        <p:nvCxnSpPr>
          <p:cNvPr id="48" name="Google Shape;365;p10">
            <a:extLst>
              <a:ext uri="{FF2B5EF4-FFF2-40B4-BE49-F238E27FC236}">
                <a16:creationId xmlns:a16="http://schemas.microsoft.com/office/drawing/2014/main" id="{DC4507F0-1CB7-3147-A988-850307BBFC46}"/>
              </a:ext>
            </a:extLst>
          </p:cNvPr>
          <p:cNvCxnSpPr>
            <a:cxnSpLocks/>
          </p:cNvCxnSpPr>
          <p:nvPr/>
        </p:nvCxnSpPr>
        <p:spPr>
          <a:xfrm>
            <a:off x="2010458" y="1656677"/>
            <a:ext cx="0" cy="3537513"/>
          </a:xfrm>
          <a:prstGeom prst="straightConnector1">
            <a:avLst/>
          </a:prstGeom>
          <a:noFill/>
          <a:ln w="19050" cap="flat" cmpd="sng">
            <a:solidFill>
              <a:schemeClr val="bg2">
                <a:lumMod val="90000"/>
              </a:schemeClr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49" name="Google Shape;366;p10">
            <a:extLst>
              <a:ext uri="{FF2B5EF4-FFF2-40B4-BE49-F238E27FC236}">
                <a16:creationId xmlns:a16="http://schemas.microsoft.com/office/drawing/2014/main" id="{2FC537BB-E4A9-804E-973A-2D29B331BF55}"/>
              </a:ext>
            </a:extLst>
          </p:cNvPr>
          <p:cNvCxnSpPr>
            <a:cxnSpLocks/>
          </p:cNvCxnSpPr>
          <p:nvPr/>
        </p:nvCxnSpPr>
        <p:spPr>
          <a:xfrm flipH="1" flipV="1">
            <a:off x="2010458" y="5182258"/>
            <a:ext cx="7257488" cy="13292"/>
          </a:xfrm>
          <a:prstGeom prst="straightConnector1">
            <a:avLst/>
          </a:prstGeom>
          <a:noFill/>
          <a:ln w="19050" cap="flat" cmpd="sng">
            <a:solidFill>
              <a:schemeClr val="bg2">
                <a:lumMod val="90000"/>
              </a:schemeClr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50" name="Google Shape;387;p10">
            <a:extLst>
              <a:ext uri="{FF2B5EF4-FFF2-40B4-BE49-F238E27FC236}">
                <a16:creationId xmlns:a16="http://schemas.microsoft.com/office/drawing/2014/main" id="{1E1EF5CD-56A5-A649-A59F-3B66499025E7}"/>
              </a:ext>
            </a:extLst>
          </p:cNvPr>
          <p:cNvSpPr txBox="1"/>
          <p:nvPr/>
        </p:nvSpPr>
        <p:spPr>
          <a:xfrm rot="-5400000">
            <a:off x="1561903" y="1641182"/>
            <a:ext cx="671844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Value</a:t>
            </a:r>
            <a:endParaRPr sz="1200" dirty="0">
              <a:solidFill>
                <a:schemeClr val="bg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Google Shape;388;p10">
            <a:extLst>
              <a:ext uri="{FF2B5EF4-FFF2-40B4-BE49-F238E27FC236}">
                <a16:creationId xmlns:a16="http://schemas.microsoft.com/office/drawing/2014/main" id="{D40CCEDC-15EA-6C47-9759-837FEF344A18}"/>
              </a:ext>
            </a:extLst>
          </p:cNvPr>
          <p:cNvSpPr txBox="1"/>
          <p:nvPr/>
        </p:nvSpPr>
        <p:spPr>
          <a:xfrm>
            <a:off x="8274617" y="5197970"/>
            <a:ext cx="1057932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Complexity</a:t>
            </a:r>
            <a:endParaRPr sz="1200" dirty="0">
              <a:solidFill>
                <a:schemeClr val="bg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Google Shape;420;p11">
            <a:extLst>
              <a:ext uri="{FF2B5EF4-FFF2-40B4-BE49-F238E27FC236}">
                <a16:creationId xmlns:a16="http://schemas.microsoft.com/office/drawing/2014/main" id="{2A40F02D-4228-2F42-A1CC-196F49D57D6C}"/>
              </a:ext>
            </a:extLst>
          </p:cNvPr>
          <p:cNvSpPr/>
          <p:nvPr/>
        </p:nvSpPr>
        <p:spPr>
          <a:xfrm>
            <a:off x="5458498" y="3347276"/>
            <a:ext cx="1891389" cy="471924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Answers the “What will happen?” question.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Google Shape;362;p10">
            <a:extLst>
              <a:ext uri="{FF2B5EF4-FFF2-40B4-BE49-F238E27FC236}">
                <a16:creationId xmlns:a16="http://schemas.microsoft.com/office/drawing/2014/main" id="{F44D3BB7-14C3-CC45-AB9A-F42A447F9632}"/>
              </a:ext>
            </a:extLst>
          </p:cNvPr>
          <p:cNvSpPr/>
          <p:nvPr/>
        </p:nvSpPr>
        <p:spPr>
          <a:xfrm>
            <a:off x="2527642" y="3511651"/>
            <a:ext cx="406937" cy="348813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01</a:t>
            </a:r>
            <a:endParaRPr sz="1600" i="0" u="none" strike="noStrike" cap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54" name="Google Shape;370;p10">
            <a:extLst>
              <a:ext uri="{FF2B5EF4-FFF2-40B4-BE49-F238E27FC236}">
                <a16:creationId xmlns:a16="http://schemas.microsoft.com/office/drawing/2014/main" id="{4ECDBE2E-D46F-FC46-AC5F-4B204A0E9D5F}"/>
              </a:ext>
            </a:extLst>
          </p:cNvPr>
          <p:cNvSpPr txBox="1"/>
          <p:nvPr/>
        </p:nvSpPr>
        <p:spPr>
          <a:xfrm>
            <a:off x="2474590" y="3821889"/>
            <a:ext cx="1567244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Descriptive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20AE465-8005-1245-B3E4-42F7C0EB863F}"/>
              </a:ext>
            </a:extLst>
          </p:cNvPr>
          <p:cNvSpPr/>
          <p:nvPr/>
        </p:nvSpPr>
        <p:spPr>
          <a:xfrm>
            <a:off x="4029962" y="3079117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02</a:t>
            </a:r>
          </a:p>
        </p:txBody>
      </p:sp>
      <p:sp>
        <p:nvSpPr>
          <p:cNvPr id="58" name="Parallelogram 57">
            <a:extLst>
              <a:ext uri="{FF2B5EF4-FFF2-40B4-BE49-F238E27FC236}">
                <a16:creationId xmlns:a16="http://schemas.microsoft.com/office/drawing/2014/main" id="{038D3C69-661E-954B-91CF-6955865EA02D}"/>
              </a:ext>
            </a:extLst>
          </p:cNvPr>
          <p:cNvSpPr/>
          <p:nvPr/>
        </p:nvSpPr>
        <p:spPr>
          <a:xfrm>
            <a:off x="-549768" y="-226640"/>
            <a:ext cx="13569081" cy="443619"/>
          </a:xfrm>
          <a:prstGeom prst="parallelogram">
            <a:avLst/>
          </a:prstGeom>
          <a:solidFill>
            <a:srgbClr val="6DCB99"/>
          </a:solidFill>
          <a:ln>
            <a:solidFill>
              <a:srgbClr val="6DC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5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id="{2BF4F66A-3127-084F-AD0C-84A50C2650D1}"/>
              </a:ext>
            </a:extLst>
          </p:cNvPr>
          <p:cNvSpPr/>
          <p:nvPr/>
        </p:nvSpPr>
        <p:spPr>
          <a:xfrm>
            <a:off x="4783018" y="0"/>
            <a:ext cx="9149113" cy="6858000"/>
          </a:xfrm>
          <a:prstGeom prst="parallelogram">
            <a:avLst/>
          </a:prstGeom>
          <a:solidFill>
            <a:srgbClr val="6DC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Google Shape;428;p12">
            <a:extLst>
              <a:ext uri="{FF2B5EF4-FFF2-40B4-BE49-F238E27FC236}">
                <a16:creationId xmlns:a16="http://schemas.microsoft.com/office/drawing/2014/main" id="{CF4C5C44-C452-7A42-861E-D09F9C11D20E}"/>
              </a:ext>
            </a:extLst>
          </p:cNvPr>
          <p:cNvSpPr txBox="1"/>
          <p:nvPr/>
        </p:nvSpPr>
        <p:spPr>
          <a:xfrm>
            <a:off x="1261589" y="1941620"/>
            <a:ext cx="3365665" cy="3011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Will this project be profitable? 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Is this project in trouble? 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Is this subcontractor bid reasonable? 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To bid or not to bid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Buy vs. rent equipment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Scheduling of phases/subs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Sufficiency of labor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Cash flow projections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Working capital analysis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Google Shape;430;p12">
            <a:extLst>
              <a:ext uri="{FF2B5EF4-FFF2-40B4-BE49-F238E27FC236}">
                <a16:creationId xmlns:a16="http://schemas.microsoft.com/office/drawing/2014/main" id="{4BF4F487-E798-4E44-893A-3E99C27D12F6}"/>
              </a:ext>
            </a:extLst>
          </p:cNvPr>
          <p:cNvSpPr txBox="1"/>
          <p:nvPr/>
        </p:nvSpPr>
        <p:spPr>
          <a:xfrm>
            <a:off x="979204" y="1957009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6" name="Google Shape;431;p12">
            <a:extLst>
              <a:ext uri="{FF2B5EF4-FFF2-40B4-BE49-F238E27FC236}">
                <a16:creationId xmlns:a16="http://schemas.microsoft.com/office/drawing/2014/main" id="{3C248189-DDB5-F942-A226-F46C4AC41705}"/>
              </a:ext>
            </a:extLst>
          </p:cNvPr>
          <p:cNvSpPr txBox="1"/>
          <p:nvPr/>
        </p:nvSpPr>
        <p:spPr>
          <a:xfrm>
            <a:off x="979203" y="2291041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7" name="Google Shape;432;p12">
            <a:extLst>
              <a:ext uri="{FF2B5EF4-FFF2-40B4-BE49-F238E27FC236}">
                <a16:creationId xmlns:a16="http://schemas.microsoft.com/office/drawing/2014/main" id="{B4E3A0DE-C92F-4249-B1E5-A0A6AE5D5B20}"/>
              </a:ext>
            </a:extLst>
          </p:cNvPr>
          <p:cNvSpPr txBox="1"/>
          <p:nvPr/>
        </p:nvSpPr>
        <p:spPr>
          <a:xfrm>
            <a:off x="979202" y="2606793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8" name="Google Shape;433;p12">
            <a:extLst>
              <a:ext uri="{FF2B5EF4-FFF2-40B4-BE49-F238E27FC236}">
                <a16:creationId xmlns:a16="http://schemas.microsoft.com/office/drawing/2014/main" id="{CD1B3C5E-873D-B947-AA99-F799CE2AFA64}"/>
              </a:ext>
            </a:extLst>
          </p:cNvPr>
          <p:cNvSpPr txBox="1"/>
          <p:nvPr/>
        </p:nvSpPr>
        <p:spPr>
          <a:xfrm>
            <a:off x="979201" y="2924228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9" name="Google Shape;434;p12">
            <a:extLst>
              <a:ext uri="{FF2B5EF4-FFF2-40B4-BE49-F238E27FC236}">
                <a16:creationId xmlns:a16="http://schemas.microsoft.com/office/drawing/2014/main" id="{57304C47-AB71-DF4F-8DFB-0F30AAC0FFE6}"/>
              </a:ext>
            </a:extLst>
          </p:cNvPr>
          <p:cNvSpPr txBox="1"/>
          <p:nvPr/>
        </p:nvSpPr>
        <p:spPr>
          <a:xfrm>
            <a:off x="979200" y="3249562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0" name="Google Shape;435;p12">
            <a:extLst>
              <a:ext uri="{FF2B5EF4-FFF2-40B4-BE49-F238E27FC236}">
                <a16:creationId xmlns:a16="http://schemas.microsoft.com/office/drawing/2014/main" id="{B2A62AF4-44D7-4E42-A518-E6B9E14BFF35}"/>
              </a:ext>
            </a:extLst>
          </p:cNvPr>
          <p:cNvSpPr txBox="1"/>
          <p:nvPr/>
        </p:nvSpPr>
        <p:spPr>
          <a:xfrm>
            <a:off x="979199" y="3562022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1" name="Google Shape;436;p12">
            <a:extLst>
              <a:ext uri="{FF2B5EF4-FFF2-40B4-BE49-F238E27FC236}">
                <a16:creationId xmlns:a16="http://schemas.microsoft.com/office/drawing/2014/main" id="{1755A2FD-F254-C64A-B6E9-13312AB326B6}"/>
              </a:ext>
            </a:extLst>
          </p:cNvPr>
          <p:cNvSpPr txBox="1"/>
          <p:nvPr/>
        </p:nvSpPr>
        <p:spPr>
          <a:xfrm>
            <a:off x="979198" y="3887356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2" name="Google Shape;437;p12">
            <a:extLst>
              <a:ext uri="{FF2B5EF4-FFF2-40B4-BE49-F238E27FC236}">
                <a16:creationId xmlns:a16="http://schemas.microsoft.com/office/drawing/2014/main" id="{6816F855-53D3-B146-83D8-482C508732BB}"/>
              </a:ext>
            </a:extLst>
          </p:cNvPr>
          <p:cNvSpPr txBox="1"/>
          <p:nvPr/>
        </p:nvSpPr>
        <p:spPr>
          <a:xfrm>
            <a:off x="979197" y="4202957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3" name="Google Shape;438;p12">
            <a:extLst>
              <a:ext uri="{FF2B5EF4-FFF2-40B4-BE49-F238E27FC236}">
                <a16:creationId xmlns:a16="http://schemas.microsoft.com/office/drawing/2014/main" id="{5F86855E-D393-EB4E-B971-1373C60045B9}"/>
              </a:ext>
            </a:extLst>
          </p:cNvPr>
          <p:cNvSpPr txBox="1"/>
          <p:nvPr/>
        </p:nvSpPr>
        <p:spPr>
          <a:xfrm>
            <a:off x="979196" y="4525150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4" name="Google Shape;568;p17">
            <a:extLst>
              <a:ext uri="{FF2B5EF4-FFF2-40B4-BE49-F238E27FC236}">
                <a16:creationId xmlns:a16="http://schemas.microsoft.com/office/drawing/2014/main" id="{6582D2DF-FD45-714B-BC4D-312C982EC503}"/>
              </a:ext>
            </a:extLst>
          </p:cNvPr>
          <p:cNvSpPr txBox="1"/>
          <p:nvPr/>
        </p:nvSpPr>
        <p:spPr>
          <a:xfrm>
            <a:off x="7012823" y="2160205"/>
            <a:ext cx="3442188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Historical Data, Statistics, and Trend Analysis</a:t>
            </a:r>
            <a:endParaRPr sz="2000" b="0" i="0" u="none" strike="noStrike" cap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15" name="Google Shape;569;p17">
            <a:extLst>
              <a:ext uri="{FF2B5EF4-FFF2-40B4-BE49-F238E27FC236}">
                <a16:creationId xmlns:a16="http://schemas.microsoft.com/office/drawing/2014/main" id="{4AED1B30-321B-334E-9799-A3F9A0837467}"/>
              </a:ext>
            </a:extLst>
          </p:cNvPr>
          <p:cNvSpPr txBox="1"/>
          <p:nvPr/>
        </p:nvSpPr>
        <p:spPr>
          <a:xfrm>
            <a:off x="7012823" y="3920277"/>
            <a:ext cx="3442188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“Predict” the probability of future events</a:t>
            </a:r>
            <a:endParaRPr sz="2000" b="0" i="0" u="none" strike="noStrike" cap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cxnSp>
        <p:nvCxnSpPr>
          <p:cNvPr id="16" name="Google Shape;570;p17">
            <a:extLst>
              <a:ext uri="{FF2B5EF4-FFF2-40B4-BE49-F238E27FC236}">
                <a16:creationId xmlns:a16="http://schemas.microsoft.com/office/drawing/2014/main" id="{FD94D3B4-8AEC-F341-A3F2-CA835772000C}"/>
              </a:ext>
            </a:extLst>
          </p:cNvPr>
          <p:cNvCxnSpPr/>
          <p:nvPr/>
        </p:nvCxnSpPr>
        <p:spPr>
          <a:xfrm>
            <a:off x="8752976" y="3069755"/>
            <a:ext cx="0" cy="605539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7" name="Google Shape;429;p12">
            <a:extLst>
              <a:ext uri="{FF2B5EF4-FFF2-40B4-BE49-F238E27FC236}">
                <a16:creationId xmlns:a16="http://schemas.microsoft.com/office/drawing/2014/main" id="{9EEFE71C-97B3-BC44-8A93-313C25FE61E4}"/>
              </a:ext>
            </a:extLst>
          </p:cNvPr>
          <p:cNvSpPr txBox="1"/>
          <p:nvPr/>
        </p:nvSpPr>
        <p:spPr>
          <a:xfrm>
            <a:off x="776196" y="974247"/>
            <a:ext cx="4006822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lvl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Answers the “What will happen?” question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CE7D6B-D1F1-4B4F-8171-39DF58B1CEC2}"/>
              </a:ext>
            </a:extLst>
          </p:cNvPr>
          <p:cNvSpPr txBox="1"/>
          <p:nvPr/>
        </p:nvSpPr>
        <p:spPr>
          <a:xfrm>
            <a:off x="847864" y="548216"/>
            <a:ext cx="7656056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lvl="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Medium" panose="02000603000000000000" pitchFamily="2" charset="77"/>
                <a:ea typeface="Barlow"/>
                <a:cs typeface="Barlow"/>
                <a:sym typeface="Barlow"/>
              </a:rPr>
              <a:t>PREDICTIVE ANALYTICS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swald Medium" panose="02000603000000000000" pitchFamily="2" charset="77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06FE73-5696-0A4B-8046-D0A9F0FF7550}"/>
              </a:ext>
            </a:extLst>
          </p:cNvPr>
          <p:cNvCxnSpPr>
            <a:cxnSpLocks/>
          </p:cNvCxnSpPr>
          <p:nvPr/>
        </p:nvCxnSpPr>
        <p:spPr>
          <a:xfrm flipV="1">
            <a:off x="673408" y="429594"/>
            <a:ext cx="343506" cy="411353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04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6B67B34D-83FD-8943-86D1-3A00F5C12D27}"/>
              </a:ext>
            </a:extLst>
          </p:cNvPr>
          <p:cNvSpPr/>
          <p:nvPr/>
        </p:nvSpPr>
        <p:spPr>
          <a:xfrm>
            <a:off x="4783018" y="0"/>
            <a:ext cx="9149113" cy="6858000"/>
          </a:xfrm>
          <a:prstGeom prst="parallelogram">
            <a:avLst/>
          </a:prstGeom>
          <a:solidFill>
            <a:srgbClr val="6DC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3DF2FAF-5122-DF48-A2BC-5263243B46FA}"/>
              </a:ext>
            </a:extLst>
          </p:cNvPr>
          <p:cNvSpPr/>
          <p:nvPr/>
        </p:nvSpPr>
        <p:spPr>
          <a:xfrm>
            <a:off x="9329186" y="583471"/>
            <a:ext cx="1025501" cy="10255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678670B-8E2E-024B-B098-057FCBD8B9D5}"/>
              </a:ext>
            </a:extLst>
          </p:cNvPr>
          <p:cNvSpPr/>
          <p:nvPr/>
        </p:nvSpPr>
        <p:spPr>
          <a:xfrm>
            <a:off x="6560744" y="583472"/>
            <a:ext cx="1025501" cy="10255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428;p12">
            <a:extLst>
              <a:ext uri="{FF2B5EF4-FFF2-40B4-BE49-F238E27FC236}">
                <a16:creationId xmlns:a16="http://schemas.microsoft.com/office/drawing/2014/main" id="{CF4C5C44-C452-7A42-861E-D09F9C11D20E}"/>
              </a:ext>
            </a:extLst>
          </p:cNvPr>
          <p:cNvSpPr txBox="1"/>
          <p:nvPr/>
        </p:nvSpPr>
        <p:spPr>
          <a:xfrm>
            <a:off x="955797" y="2532549"/>
            <a:ext cx="3727133" cy="42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What will our DSO look like in 3 months? 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Google Shape;430;p12">
            <a:extLst>
              <a:ext uri="{FF2B5EF4-FFF2-40B4-BE49-F238E27FC236}">
                <a16:creationId xmlns:a16="http://schemas.microsoft.com/office/drawing/2014/main" id="{4BF4F487-E798-4E44-893A-3E99C27D12F6}"/>
              </a:ext>
            </a:extLst>
          </p:cNvPr>
          <p:cNvSpPr txBox="1"/>
          <p:nvPr/>
        </p:nvSpPr>
        <p:spPr>
          <a:xfrm>
            <a:off x="673412" y="2547938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 dirty="0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6" name="Google Shape;431;p12">
            <a:extLst>
              <a:ext uri="{FF2B5EF4-FFF2-40B4-BE49-F238E27FC236}">
                <a16:creationId xmlns:a16="http://schemas.microsoft.com/office/drawing/2014/main" id="{3C248189-DDB5-F942-A226-F46C4AC41705}"/>
              </a:ext>
            </a:extLst>
          </p:cNvPr>
          <p:cNvSpPr txBox="1"/>
          <p:nvPr/>
        </p:nvSpPr>
        <p:spPr>
          <a:xfrm>
            <a:off x="671731" y="2918420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 dirty="0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7" name="Google Shape;432;p12">
            <a:extLst>
              <a:ext uri="{FF2B5EF4-FFF2-40B4-BE49-F238E27FC236}">
                <a16:creationId xmlns:a16="http://schemas.microsoft.com/office/drawing/2014/main" id="{B4E3A0DE-C92F-4249-B1E5-A0A6AE5D5B20}"/>
              </a:ext>
            </a:extLst>
          </p:cNvPr>
          <p:cNvSpPr txBox="1"/>
          <p:nvPr/>
        </p:nvSpPr>
        <p:spPr>
          <a:xfrm>
            <a:off x="673410" y="3483061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 dirty="0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8" name="Google Shape;434;p12">
            <a:extLst>
              <a:ext uri="{FF2B5EF4-FFF2-40B4-BE49-F238E27FC236}">
                <a16:creationId xmlns:a16="http://schemas.microsoft.com/office/drawing/2014/main" id="{57304C47-AB71-DF4F-8DFB-0F30AAC0FFE6}"/>
              </a:ext>
            </a:extLst>
          </p:cNvPr>
          <p:cNvSpPr txBox="1"/>
          <p:nvPr/>
        </p:nvSpPr>
        <p:spPr>
          <a:xfrm>
            <a:off x="673408" y="4083176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 dirty="0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pic>
        <p:nvPicPr>
          <p:cNvPr id="9" name="Google Shape;598;p18">
            <a:extLst>
              <a:ext uri="{FF2B5EF4-FFF2-40B4-BE49-F238E27FC236}">
                <a16:creationId xmlns:a16="http://schemas.microsoft.com/office/drawing/2014/main" id="{7F2A224D-37F8-1D4E-818E-B8A0AE6694A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02219" y="740971"/>
            <a:ext cx="735759" cy="5934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599;p18">
            <a:extLst>
              <a:ext uri="{FF2B5EF4-FFF2-40B4-BE49-F238E27FC236}">
                <a16:creationId xmlns:a16="http://schemas.microsoft.com/office/drawing/2014/main" id="{BE7DA7D2-33BA-F04D-A219-AEC936EF9EFC}"/>
              </a:ext>
            </a:extLst>
          </p:cNvPr>
          <p:cNvSpPr txBox="1"/>
          <p:nvPr/>
        </p:nvSpPr>
        <p:spPr>
          <a:xfrm>
            <a:off x="7672679" y="711430"/>
            <a:ext cx="1048405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Decision Tree</a:t>
            </a:r>
            <a:endParaRPr sz="1800" b="0" i="0" u="none" strike="noStrike" cap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pic>
        <p:nvPicPr>
          <p:cNvPr id="11" name="Google Shape;600;p18">
            <a:extLst>
              <a:ext uri="{FF2B5EF4-FFF2-40B4-BE49-F238E27FC236}">
                <a16:creationId xmlns:a16="http://schemas.microsoft.com/office/drawing/2014/main" id="{B2A3E141-044A-3141-823B-D5EC461C1F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12189" y="779699"/>
            <a:ext cx="649949" cy="62329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01;p18">
            <a:extLst>
              <a:ext uri="{FF2B5EF4-FFF2-40B4-BE49-F238E27FC236}">
                <a16:creationId xmlns:a16="http://schemas.microsoft.com/office/drawing/2014/main" id="{CFCE2013-80A5-FF42-B533-3F782CE8F6A0}"/>
              </a:ext>
            </a:extLst>
          </p:cNvPr>
          <p:cNvSpPr txBox="1"/>
          <p:nvPr/>
        </p:nvSpPr>
        <p:spPr>
          <a:xfrm>
            <a:off x="8819239" y="740971"/>
            <a:ext cx="399015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2800" b="0" i="0" u="none" strike="noStrike" cap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3" name="Google Shape;602;p18">
            <a:extLst>
              <a:ext uri="{FF2B5EF4-FFF2-40B4-BE49-F238E27FC236}">
                <a16:creationId xmlns:a16="http://schemas.microsoft.com/office/drawing/2014/main" id="{DA310DE0-618B-C743-B679-D496E33145AE}"/>
              </a:ext>
            </a:extLst>
          </p:cNvPr>
          <p:cNvSpPr txBox="1"/>
          <p:nvPr/>
        </p:nvSpPr>
        <p:spPr>
          <a:xfrm>
            <a:off x="10537674" y="711430"/>
            <a:ext cx="1332815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Regression Report</a:t>
            </a:r>
            <a:endParaRPr sz="1800" b="0" i="0" u="none" strike="noStrike" cap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A35473-A6EA-413E-B241-BD1B6E363727}"/>
              </a:ext>
            </a:extLst>
          </p:cNvPr>
          <p:cNvGrpSpPr/>
          <p:nvPr/>
        </p:nvGrpSpPr>
        <p:grpSpPr>
          <a:xfrm>
            <a:off x="6560744" y="2145967"/>
            <a:ext cx="1220948" cy="1170218"/>
            <a:chOff x="6020034" y="2189804"/>
            <a:chExt cx="1220948" cy="1170218"/>
          </a:xfrm>
        </p:grpSpPr>
        <p:sp>
          <p:nvSpPr>
            <p:cNvPr id="15" name="Google Shape;223;p6">
              <a:extLst>
                <a:ext uri="{FF2B5EF4-FFF2-40B4-BE49-F238E27FC236}">
                  <a16:creationId xmlns:a16="http://schemas.microsoft.com/office/drawing/2014/main" id="{17100136-FFA4-4D2D-9E6D-9D386E4B7A53}"/>
                </a:ext>
              </a:extLst>
            </p:cNvPr>
            <p:cNvSpPr/>
            <p:nvPr/>
          </p:nvSpPr>
          <p:spPr>
            <a:xfrm>
              <a:off x="6045399" y="2189804"/>
              <a:ext cx="1170219" cy="1170218"/>
            </a:xfrm>
            <a:prstGeom prst="ellipse">
              <a:avLst/>
            </a:prstGeom>
            <a:solidFill>
              <a:srgbClr val="FFA400"/>
            </a:solidFill>
            <a:ln w="28575"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0AF4F65-A12F-4C00-8318-D392B0B57930}"/>
                </a:ext>
              </a:extLst>
            </p:cNvPr>
            <p:cNvSpPr/>
            <p:nvPr/>
          </p:nvSpPr>
          <p:spPr>
            <a:xfrm>
              <a:off x="6020034" y="2522928"/>
              <a:ext cx="12209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dirty="0">
                  <a:solidFill>
                    <a:srgbClr val="FFFFFF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  <a:sym typeface="Barlow"/>
                </a:rPr>
                <a:t>Portfolio</a:t>
              </a:r>
            </a:p>
            <a:p>
              <a:pPr lvl="0" algn="ctr"/>
              <a:r>
                <a:rPr lang="en-US" sz="1400" dirty="0">
                  <a:solidFill>
                    <a:srgbClr val="FFFFFF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  <a:sym typeface="Barlow"/>
                </a:rPr>
                <a:t>Mix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422197-5E0F-4E80-9C22-F5C4909BA645}"/>
              </a:ext>
            </a:extLst>
          </p:cNvPr>
          <p:cNvGrpSpPr/>
          <p:nvPr/>
        </p:nvGrpSpPr>
        <p:grpSpPr>
          <a:xfrm>
            <a:off x="8721264" y="5158132"/>
            <a:ext cx="1571757" cy="1368226"/>
            <a:chOff x="6619612" y="3712700"/>
            <a:chExt cx="1344294" cy="1170218"/>
          </a:xfrm>
        </p:grpSpPr>
        <p:sp>
          <p:nvSpPr>
            <p:cNvPr id="18" name="Google Shape;223;p6">
              <a:extLst>
                <a:ext uri="{FF2B5EF4-FFF2-40B4-BE49-F238E27FC236}">
                  <a16:creationId xmlns:a16="http://schemas.microsoft.com/office/drawing/2014/main" id="{A052DCEE-3F8C-4B00-B1D1-69C92CC16890}"/>
                </a:ext>
              </a:extLst>
            </p:cNvPr>
            <p:cNvSpPr/>
            <p:nvPr/>
          </p:nvSpPr>
          <p:spPr>
            <a:xfrm>
              <a:off x="6703408" y="3712700"/>
              <a:ext cx="1170219" cy="1170218"/>
            </a:xfrm>
            <a:prstGeom prst="ellipse">
              <a:avLst/>
            </a:prstGeom>
            <a:solidFill>
              <a:srgbClr val="FFA400"/>
            </a:solidFill>
            <a:ln w="28575"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8FD79A1-B8CC-4533-B56B-3B37588CC4F9}"/>
                </a:ext>
              </a:extLst>
            </p:cNvPr>
            <p:cNvSpPr/>
            <p:nvPr/>
          </p:nvSpPr>
          <p:spPr>
            <a:xfrm>
              <a:off x="6619612" y="4067293"/>
              <a:ext cx="13442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dirty="0">
                  <a:solidFill>
                    <a:srgbClr val="FFFFFF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  <a:sym typeface="Barlow"/>
                </a:rPr>
                <a:t>Disputes and Relationships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8EAF0D-3B9B-4514-96DC-C92D1DAB9F1A}"/>
              </a:ext>
            </a:extLst>
          </p:cNvPr>
          <p:cNvGrpSpPr/>
          <p:nvPr/>
        </p:nvGrpSpPr>
        <p:grpSpPr>
          <a:xfrm>
            <a:off x="10078148" y="2125727"/>
            <a:ext cx="1344294" cy="1170218"/>
            <a:chOff x="10271583" y="3791455"/>
            <a:chExt cx="1344294" cy="1170218"/>
          </a:xfrm>
        </p:grpSpPr>
        <p:sp>
          <p:nvSpPr>
            <p:cNvPr id="21" name="Google Shape;223;p6">
              <a:extLst>
                <a:ext uri="{FF2B5EF4-FFF2-40B4-BE49-F238E27FC236}">
                  <a16:creationId xmlns:a16="http://schemas.microsoft.com/office/drawing/2014/main" id="{67918757-C6A3-4909-B7CD-A4FC53B087A7}"/>
                </a:ext>
              </a:extLst>
            </p:cNvPr>
            <p:cNvSpPr/>
            <p:nvPr/>
          </p:nvSpPr>
          <p:spPr>
            <a:xfrm>
              <a:off x="10349607" y="3791455"/>
              <a:ext cx="1170219" cy="1170218"/>
            </a:xfrm>
            <a:prstGeom prst="ellipse">
              <a:avLst/>
            </a:prstGeom>
            <a:solidFill>
              <a:srgbClr val="FFA400"/>
            </a:solidFill>
            <a:ln w="28575"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8123C58-B82D-45A3-9B5A-36DEE66546FD}"/>
                </a:ext>
              </a:extLst>
            </p:cNvPr>
            <p:cNvSpPr/>
            <p:nvPr/>
          </p:nvSpPr>
          <p:spPr>
            <a:xfrm>
              <a:off x="10271583" y="4000628"/>
              <a:ext cx="134429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dirty="0">
                  <a:solidFill>
                    <a:srgbClr val="FFFFFF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  <a:sym typeface="Barlow"/>
                </a:rPr>
                <a:t>Customer Behavior Trends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09120C1-1DCF-4BEA-A777-4E6238233ADF}"/>
              </a:ext>
            </a:extLst>
          </p:cNvPr>
          <p:cNvGrpSpPr/>
          <p:nvPr/>
        </p:nvGrpSpPr>
        <p:grpSpPr>
          <a:xfrm>
            <a:off x="7984172" y="2731076"/>
            <a:ext cx="2093976" cy="2095416"/>
            <a:chOff x="8437335" y="2763907"/>
            <a:chExt cx="2093976" cy="2095416"/>
          </a:xfrm>
        </p:grpSpPr>
        <p:sp>
          <p:nvSpPr>
            <p:cNvPr id="24" name="Google Shape;231;p6">
              <a:extLst>
                <a:ext uri="{FF2B5EF4-FFF2-40B4-BE49-F238E27FC236}">
                  <a16:creationId xmlns:a16="http://schemas.microsoft.com/office/drawing/2014/main" id="{435078B2-169C-4D20-A413-C9E7AAFF4A4E}"/>
                </a:ext>
              </a:extLst>
            </p:cNvPr>
            <p:cNvSpPr/>
            <p:nvPr/>
          </p:nvSpPr>
          <p:spPr>
            <a:xfrm>
              <a:off x="8437335" y="2763907"/>
              <a:ext cx="2093976" cy="2095416"/>
            </a:xfrm>
            <a:prstGeom prst="ellipse">
              <a:avLst/>
            </a:prstGeom>
            <a:solidFill>
              <a:srgbClr val="E8EBE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39;p6">
              <a:extLst>
                <a:ext uri="{FF2B5EF4-FFF2-40B4-BE49-F238E27FC236}">
                  <a16:creationId xmlns:a16="http://schemas.microsoft.com/office/drawing/2014/main" id="{61F31CB5-323B-4E7B-B295-A94E46506EBE}"/>
                </a:ext>
              </a:extLst>
            </p:cNvPr>
            <p:cNvSpPr txBox="1"/>
            <p:nvPr/>
          </p:nvSpPr>
          <p:spPr>
            <a:xfrm>
              <a:off x="8533386" y="3485498"/>
              <a:ext cx="1874675" cy="595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 Medium" pitchFamily="2" charset="0"/>
                  <a:ea typeface="Roboto" panose="02000000000000000000" pitchFamily="2" charset="0"/>
                  <a:cs typeface="Roboto" panose="02000000000000000000" pitchFamily="2" charset="0"/>
                  <a:sym typeface="Barlow"/>
                </a:rPr>
                <a:t>COLLECTIONS STRATEGY</a:t>
              </a:r>
            </a:p>
          </p:txBody>
        </p:sp>
      </p:grpSp>
      <p:sp>
        <p:nvSpPr>
          <p:cNvPr id="26" name="Google Shape;428;p12">
            <a:extLst>
              <a:ext uri="{FF2B5EF4-FFF2-40B4-BE49-F238E27FC236}">
                <a16:creationId xmlns:a16="http://schemas.microsoft.com/office/drawing/2014/main" id="{01661C22-65C8-4210-A03C-EFA445B6B800}"/>
              </a:ext>
            </a:extLst>
          </p:cNvPr>
          <p:cNvSpPr txBox="1"/>
          <p:nvPr/>
        </p:nvSpPr>
        <p:spPr>
          <a:xfrm>
            <a:off x="956050" y="2972646"/>
            <a:ext cx="372713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lvl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What will our cash flow look like in 3 months? 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Google Shape;428;p12">
            <a:extLst>
              <a:ext uri="{FF2B5EF4-FFF2-40B4-BE49-F238E27FC236}">
                <a16:creationId xmlns:a16="http://schemas.microsoft.com/office/drawing/2014/main" id="{FB9E0B7E-6D21-4514-BDF7-0C78A913361C}"/>
              </a:ext>
            </a:extLst>
          </p:cNvPr>
          <p:cNvSpPr txBox="1"/>
          <p:nvPr/>
        </p:nvSpPr>
        <p:spPr>
          <a:xfrm>
            <a:off x="960193" y="3520464"/>
            <a:ext cx="4073767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Which customers will continue to fall behind and how far?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Google Shape;428;p12">
            <a:extLst>
              <a:ext uri="{FF2B5EF4-FFF2-40B4-BE49-F238E27FC236}">
                <a16:creationId xmlns:a16="http://schemas.microsoft.com/office/drawing/2014/main" id="{B12843CC-22B3-4C29-9E25-D46AEB93846F}"/>
              </a:ext>
            </a:extLst>
          </p:cNvPr>
          <p:cNvSpPr txBox="1"/>
          <p:nvPr/>
        </p:nvSpPr>
        <p:spPr>
          <a:xfrm>
            <a:off x="926819" y="4047702"/>
            <a:ext cx="4022092" cy="42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How will this impact working capital?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98624E-9483-BB43-A0D3-84CBC115CDAA}"/>
              </a:ext>
            </a:extLst>
          </p:cNvPr>
          <p:cNvSpPr txBox="1"/>
          <p:nvPr/>
        </p:nvSpPr>
        <p:spPr>
          <a:xfrm>
            <a:off x="847865" y="554263"/>
            <a:ext cx="4903878" cy="12926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Medium" panose="02000603000000000000" pitchFamily="2" charset="77"/>
                <a:ea typeface="Barlow"/>
                <a:cs typeface="Barlow"/>
                <a:sym typeface="Barlow"/>
              </a:rPr>
              <a:t>PREDICTIVE ANALYTICS: </a:t>
            </a:r>
            <a:r>
              <a:rPr lang="en-US" sz="2800" dirty="0">
                <a:solidFill>
                  <a:srgbClr val="6DCB99"/>
                </a:solidFill>
                <a:latin typeface="Oswald Medium" panose="02000603000000000000" pitchFamily="2" charset="77"/>
                <a:ea typeface="Roboto Medium" panose="02000000000000000000" pitchFamily="2" charset="0"/>
                <a:cs typeface="Roboto Medium" panose="02000000000000000000" pitchFamily="2" charset="0"/>
                <a:sym typeface="Barlow"/>
              </a:rPr>
              <a:t>APPLICATION FOR ACCOUNTS RECEIVABLE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674A1F-E3F7-184C-B22B-B319C609F974}"/>
              </a:ext>
            </a:extLst>
          </p:cNvPr>
          <p:cNvCxnSpPr>
            <a:cxnSpLocks/>
          </p:cNvCxnSpPr>
          <p:nvPr/>
        </p:nvCxnSpPr>
        <p:spPr>
          <a:xfrm flipV="1">
            <a:off x="673408" y="429594"/>
            <a:ext cx="343506" cy="411353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736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10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9B67890-0E4A-7E44-8F01-8B344BC7A9B6}"/>
              </a:ext>
            </a:extLst>
          </p:cNvPr>
          <p:cNvSpPr/>
          <p:nvPr/>
        </p:nvSpPr>
        <p:spPr>
          <a:xfrm>
            <a:off x="862712" y="1633742"/>
            <a:ext cx="10918207" cy="3766615"/>
          </a:xfrm>
          <a:prstGeom prst="rect">
            <a:avLst/>
          </a:prstGeom>
          <a:noFill/>
          <a:ln w="38100">
            <a:solidFill>
              <a:srgbClr val="6DC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E3C18F-6DF6-6142-A54B-B2D8F98BF3D1}"/>
              </a:ext>
            </a:extLst>
          </p:cNvPr>
          <p:cNvSpPr/>
          <p:nvPr/>
        </p:nvSpPr>
        <p:spPr>
          <a:xfrm>
            <a:off x="673408" y="1371600"/>
            <a:ext cx="10918207" cy="3803673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279400" dist="38100" dir="6960000" sx="102000" sy="102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081ADE-53A0-4F70-B72F-29628633D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885239"/>
              </p:ext>
            </p:extLst>
          </p:nvPr>
        </p:nvGraphicFramePr>
        <p:xfrm>
          <a:off x="673408" y="1509756"/>
          <a:ext cx="10918207" cy="36677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34100">
                  <a:extLst>
                    <a:ext uri="{9D8B030D-6E8A-4147-A177-3AD203B41FA5}">
                      <a16:colId xmlns:a16="http://schemas.microsoft.com/office/drawing/2014/main" val="647272003"/>
                    </a:ext>
                  </a:extLst>
                </a:gridCol>
                <a:gridCol w="2949623">
                  <a:extLst>
                    <a:ext uri="{9D8B030D-6E8A-4147-A177-3AD203B41FA5}">
                      <a16:colId xmlns:a16="http://schemas.microsoft.com/office/drawing/2014/main" val="888310506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3625196069"/>
                    </a:ext>
                  </a:extLst>
                </a:gridCol>
                <a:gridCol w="1528549">
                  <a:extLst>
                    <a:ext uri="{9D8B030D-6E8A-4147-A177-3AD203B41FA5}">
                      <a16:colId xmlns:a16="http://schemas.microsoft.com/office/drawing/2014/main" val="610721149"/>
                    </a:ext>
                  </a:extLst>
                </a:gridCol>
                <a:gridCol w="1501254">
                  <a:extLst>
                    <a:ext uri="{9D8B030D-6E8A-4147-A177-3AD203B41FA5}">
                      <a16:colId xmlns:a16="http://schemas.microsoft.com/office/drawing/2014/main" val="3170739355"/>
                    </a:ext>
                  </a:extLst>
                </a:gridCol>
                <a:gridCol w="1596788">
                  <a:extLst>
                    <a:ext uri="{9D8B030D-6E8A-4147-A177-3AD203B41FA5}">
                      <a16:colId xmlns:a16="http://schemas.microsoft.com/office/drawing/2014/main" val="577829661"/>
                    </a:ext>
                  </a:extLst>
                </a:gridCol>
                <a:gridCol w="989027">
                  <a:extLst>
                    <a:ext uri="{9D8B030D-6E8A-4147-A177-3AD203B41FA5}">
                      <a16:colId xmlns:a16="http://schemas.microsoft.com/office/drawing/2014/main" val="2769965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Parameters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Key Metric</a:t>
                      </a:r>
                    </a:p>
                    <a:p>
                      <a:endParaRPr lang="en-US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Level 1</a:t>
                      </a:r>
                    </a:p>
                    <a:p>
                      <a:endParaRPr lang="en-US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Level 2</a:t>
                      </a:r>
                    </a:p>
                    <a:p>
                      <a:endParaRPr lang="en-US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Level 3</a:t>
                      </a:r>
                    </a:p>
                    <a:p>
                      <a:endParaRPr lang="en-US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Level 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Level 5</a:t>
                      </a:r>
                    </a:p>
                    <a:p>
                      <a:endParaRPr lang="en-US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611995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endParaRPr lang="en-US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endParaRPr lang="en-US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r>
                        <a:rPr lang="en-US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Cost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AR Cost as a % of revenue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5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&gt;1%</a:t>
                      </a:r>
                    </a:p>
                    <a:p>
                      <a:endParaRPr lang="en-US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&gt;0.5% and &lt;1%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5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&gt;0.1% and &lt;0.5%</a:t>
                      </a:r>
                    </a:p>
                    <a:p>
                      <a:endParaRPr lang="en-US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5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&gt;0.047% and &lt;1%</a:t>
                      </a:r>
                    </a:p>
                    <a:p>
                      <a:endParaRPr lang="en-US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5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&lt;0.047%</a:t>
                      </a:r>
                    </a:p>
                    <a:p>
                      <a:endParaRPr lang="en-US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653125"/>
                  </a:ext>
                </a:extLst>
              </a:tr>
              <a:tr h="4122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AR Cost as a % of overdue</a:t>
                      </a:r>
                    </a:p>
                    <a:p>
                      <a:endParaRPr lang="en-US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&gt;1.75%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&gt;1.5% and &lt;1.75%</a:t>
                      </a:r>
                    </a:p>
                    <a:p>
                      <a:endParaRPr lang="en-US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&gt;1.25% and &lt;1.5%</a:t>
                      </a:r>
                    </a:p>
                    <a:p>
                      <a:endParaRPr lang="en-US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&gt;.098% and &lt;1.25%</a:t>
                      </a:r>
                    </a:p>
                    <a:p>
                      <a:endParaRPr lang="en-US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&lt;0.98%</a:t>
                      </a:r>
                    </a:p>
                    <a:p>
                      <a:endParaRPr lang="en-US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900509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en-US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endParaRPr lang="en-US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r>
                        <a:rPr lang="en-US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Efficiency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# of FTE per million dollars of revenue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B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&gt;20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B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&gt;15 and &lt;20</a:t>
                      </a:r>
                    </a:p>
                    <a:p>
                      <a:pPr marL="0" algn="l" defTabSz="914400" rtl="0" eaLnBrk="1" latinLnBrk="0" hangingPunct="1"/>
                      <a:endParaRPr lang="en-US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B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&gt;12 and &lt;15</a:t>
                      </a:r>
                    </a:p>
                    <a:p>
                      <a:pPr marL="0" algn="l" defTabSz="914400" rtl="0" eaLnBrk="1" latinLnBrk="0" hangingPunct="1"/>
                      <a:endParaRPr lang="en-US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B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&gt;7 and &lt;11</a:t>
                      </a:r>
                    </a:p>
                    <a:p>
                      <a:pPr marL="0" algn="l" defTabSz="914400" rtl="0" eaLnBrk="1" latinLnBrk="0" hangingPunct="1"/>
                      <a:endParaRPr lang="en-US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B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&lt;7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B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971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# of credit customers per FTE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&lt;100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&gt;100 and &lt;321</a:t>
                      </a:r>
                    </a:p>
                    <a:p>
                      <a:pPr marL="0" algn="l" defTabSz="914400" rtl="0" eaLnBrk="1" latinLnBrk="0" hangingPunct="1"/>
                      <a:endParaRPr lang="en-US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&gt;321 and &lt;542</a:t>
                      </a:r>
                    </a:p>
                    <a:p>
                      <a:pPr marL="0" algn="l" defTabSz="914400" rtl="0" eaLnBrk="1" latinLnBrk="0" hangingPunct="1"/>
                      <a:endParaRPr lang="en-US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&gt;542 and &lt;763</a:t>
                      </a:r>
                    </a:p>
                    <a:p>
                      <a:pPr marL="0" algn="l" defTabSz="914400" rtl="0" eaLnBrk="1" latinLnBrk="0" hangingPunct="1"/>
                      <a:endParaRPr lang="en-US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&gt;763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03416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200" b="1" kern="1200" dirty="0">
                        <a:solidFill>
                          <a:schemeClr val="tx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AR Turnover Ratio (ART)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B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B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B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B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B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B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60287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endParaRPr lang="en-US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r>
                        <a:rPr lang="en-US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Effectiveness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Gross overdue as a % of revenue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&gt;30%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&gt;23% and &lt;30%</a:t>
                      </a:r>
                    </a:p>
                    <a:p>
                      <a:pPr marL="0" algn="l" defTabSz="914400" rtl="0" eaLnBrk="1" latinLnBrk="0" hangingPunct="1"/>
                      <a:endParaRPr lang="en-US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&gt;16% and &lt;23%</a:t>
                      </a:r>
                    </a:p>
                    <a:p>
                      <a:pPr marL="0" algn="l" defTabSz="914400" rtl="0" eaLnBrk="1" latinLnBrk="0" hangingPunct="1"/>
                      <a:endParaRPr lang="en-US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&gt;10% and &lt;16%</a:t>
                      </a:r>
                    </a:p>
                    <a:p>
                      <a:pPr marL="0" algn="l" defTabSz="914400" rtl="0" eaLnBrk="1" latinLnBrk="0" hangingPunct="1"/>
                      <a:endParaRPr lang="en-US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&lt;10%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5528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200" b="1" kern="1200" dirty="0">
                        <a:solidFill>
                          <a:schemeClr val="tx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Collective Effectiveness Index (CEI)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B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B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B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B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B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B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46392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2FC11FF-FFB0-574E-BE13-0A3CA973E347}"/>
              </a:ext>
            </a:extLst>
          </p:cNvPr>
          <p:cNvSpPr txBox="1"/>
          <p:nvPr/>
        </p:nvSpPr>
        <p:spPr>
          <a:xfrm>
            <a:off x="847864" y="548216"/>
            <a:ext cx="7656056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lvl="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Medium" panose="02000603000000000000" pitchFamily="2" charset="77"/>
                <a:ea typeface="Barlow"/>
                <a:cs typeface="Barlow"/>
                <a:sym typeface="Barlow"/>
              </a:rPr>
              <a:t>KEY DRIVERS FOR EFFECTIVE ACCOUNTS RECEIVABLES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swald Medium" panose="02000603000000000000" pitchFamily="2" charset="77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908915-B43B-9E45-89ED-11B962F5E429}"/>
              </a:ext>
            </a:extLst>
          </p:cNvPr>
          <p:cNvCxnSpPr>
            <a:cxnSpLocks/>
          </p:cNvCxnSpPr>
          <p:nvPr/>
        </p:nvCxnSpPr>
        <p:spPr>
          <a:xfrm flipV="1">
            <a:off x="673408" y="429594"/>
            <a:ext cx="343506" cy="411353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>
            <a:extLst>
              <a:ext uri="{FF2B5EF4-FFF2-40B4-BE49-F238E27FC236}">
                <a16:creationId xmlns:a16="http://schemas.microsoft.com/office/drawing/2014/main" id="{79D811E7-5BBF-744E-B8BA-29E86CDF845E}"/>
              </a:ext>
            </a:extLst>
          </p:cNvPr>
          <p:cNvSpPr/>
          <p:nvPr/>
        </p:nvSpPr>
        <p:spPr>
          <a:xfrm>
            <a:off x="-549768" y="-226640"/>
            <a:ext cx="13569081" cy="443619"/>
          </a:xfrm>
          <a:prstGeom prst="parallelogram">
            <a:avLst/>
          </a:prstGeom>
          <a:solidFill>
            <a:srgbClr val="6DCB99"/>
          </a:solidFill>
          <a:ln>
            <a:solidFill>
              <a:srgbClr val="6DC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6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C04EB5-475E-F64A-A6D3-AAE302FCF4A1}"/>
              </a:ext>
            </a:extLst>
          </p:cNvPr>
          <p:cNvSpPr/>
          <p:nvPr/>
        </p:nvSpPr>
        <p:spPr>
          <a:xfrm>
            <a:off x="4021369" y="1244682"/>
            <a:ext cx="7658535" cy="3953635"/>
          </a:xfrm>
          <a:prstGeom prst="rect">
            <a:avLst/>
          </a:prstGeom>
          <a:noFill/>
          <a:ln w="38100">
            <a:solidFill>
              <a:srgbClr val="6DC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F5C8E-2EF6-A04A-A2EB-67CD3B1D4A19}"/>
              </a:ext>
            </a:extLst>
          </p:cNvPr>
          <p:cNvSpPr txBox="1"/>
          <p:nvPr/>
        </p:nvSpPr>
        <p:spPr>
          <a:xfrm>
            <a:off x="978491" y="2012053"/>
            <a:ext cx="2368865" cy="17235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lvl="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Medium" panose="02000603000000000000" pitchFamily="2" charset="77"/>
                <a:ea typeface="Barlow"/>
                <a:cs typeface="Barlow"/>
                <a:sym typeface="Barlow"/>
              </a:rPr>
              <a:t>ACCOUNTS RECEIVABLE AND COLLECTIONS DASHBOARD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swald Medium" panose="02000603000000000000" pitchFamily="2" charset="7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95229F-73D5-564B-BDEB-BC1120D40CCA}"/>
              </a:ext>
            </a:extLst>
          </p:cNvPr>
          <p:cNvCxnSpPr>
            <a:cxnSpLocks/>
          </p:cNvCxnSpPr>
          <p:nvPr/>
        </p:nvCxnSpPr>
        <p:spPr>
          <a:xfrm flipV="1">
            <a:off x="836693" y="1911783"/>
            <a:ext cx="343506" cy="411353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414A8A4-6779-0042-8F16-3FF754B4B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320" y="1032410"/>
            <a:ext cx="7656056" cy="3953635"/>
          </a:xfrm>
          <a:prstGeom prst="rect">
            <a:avLst/>
          </a:prstGeom>
          <a:effectLst>
            <a:outerShdw blurRad="266700" dist="63500" dir="2700000" sx="101000" sy="101000" algn="tl" rotWithShape="0">
              <a:prstClr val="black">
                <a:alpha val="10000"/>
              </a:prstClr>
            </a:outerShdw>
          </a:effectLst>
        </p:spPr>
      </p:pic>
      <p:sp>
        <p:nvSpPr>
          <p:cNvPr id="10" name="Parallelogram 9">
            <a:extLst>
              <a:ext uri="{FF2B5EF4-FFF2-40B4-BE49-F238E27FC236}">
                <a16:creationId xmlns:a16="http://schemas.microsoft.com/office/drawing/2014/main" id="{B3C6A4C1-AEB7-464A-85C3-DD4833291CE8}"/>
              </a:ext>
            </a:extLst>
          </p:cNvPr>
          <p:cNvSpPr/>
          <p:nvPr/>
        </p:nvSpPr>
        <p:spPr>
          <a:xfrm>
            <a:off x="-549768" y="-226640"/>
            <a:ext cx="13569081" cy="443619"/>
          </a:xfrm>
          <a:prstGeom prst="parallelogram">
            <a:avLst/>
          </a:prstGeom>
          <a:solidFill>
            <a:srgbClr val="6DCB99"/>
          </a:solidFill>
          <a:ln>
            <a:solidFill>
              <a:srgbClr val="6DC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79FCE8-C78E-4723-B68E-77327F9A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362" y="2607710"/>
            <a:ext cx="3705101" cy="1102291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Medium" panose="02000603000000000000" pitchFamily="2" charset="77"/>
                <a:ea typeface="Barlow"/>
                <a:cs typeface="Barlow"/>
                <a:sym typeface="Barlow"/>
              </a:rPr>
              <a:t>CONSTRUCTION ANALYTICS: HOW ANALYTICS IS RELEVANT TO CONSTRUCTION AND WHERE TO BEGIN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F6FE29-9A03-A641-AEDD-13F1204A1A22}"/>
              </a:ext>
            </a:extLst>
          </p:cNvPr>
          <p:cNvSpPr/>
          <p:nvPr/>
        </p:nvSpPr>
        <p:spPr>
          <a:xfrm>
            <a:off x="4441371" y="4097024"/>
            <a:ext cx="2826328" cy="486888"/>
          </a:xfrm>
          <a:prstGeom prst="rect">
            <a:avLst/>
          </a:prstGeom>
          <a:solidFill>
            <a:srgbClr val="FFF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1D8A29A-3F08-4277-8505-BE0FA5C143FE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4460329" y="3978313"/>
            <a:ext cx="3097166" cy="819490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John Killingsworth, CSU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Bruce Orr,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ProNovos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Bryce Wisan,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Eide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Bailly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9E13CF-5299-CC4D-8142-40AE603ACA04}"/>
              </a:ext>
            </a:extLst>
          </p:cNvPr>
          <p:cNvCxnSpPr>
            <a:cxnSpLocks/>
          </p:cNvCxnSpPr>
          <p:nvPr/>
        </p:nvCxnSpPr>
        <p:spPr>
          <a:xfrm>
            <a:off x="4277033" y="3832230"/>
            <a:ext cx="348061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22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373;p10">
            <a:extLst>
              <a:ext uri="{FF2B5EF4-FFF2-40B4-BE49-F238E27FC236}">
                <a16:creationId xmlns:a16="http://schemas.microsoft.com/office/drawing/2014/main" id="{42050D13-1580-7841-909E-6890FEDAC72E}"/>
              </a:ext>
            </a:extLst>
          </p:cNvPr>
          <p:cNvSpPr/>
          <p:nvPr/>
        </p:nvSpPr>
        <p:spPr>
          <a:xfrm>
            <a:off x="5529719" y="2678251"/>
            <a:ext cx="304502" cy="303409"/>
          </a:xfrm>
          <a:prstGeom prst="roundRect">
            <a:avLst>
              <a:gd name="adj" fmla="val 9257"/>
            </a:avLst>
          </a:prstGeom>
          <a:solidFill>
            <a:srgbClr val="FFA4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369;p10">
            <a:extLst>
              <a:ext uri="{FF2B5EF4-FFF2-40B4-BE49-F238E27FC236}">
                <a16:creationId xmlns:a16="http://schemas.microsoft.com/office/drawing/2014/main" id="{A152D564-18FE-6E41-ABE7-C07A89486C48}"/>
              </a:ext>
            </a:extLst>
          </p:cNvPr>
          <p:cNvSpPr/>
          <p:nvPr/>
        </p:nvSpPr>
        <p:spPr>
          <a:xfrm>
            <a:off x="7111972" y="2190001"/>
            <a:ext cx="374060" cy="372717"/>
          </a:xfrm>
          <a:prstGeom prst="roundRect">
            <a:avLst>
              <a:gd name="adj" fmla="val 9257"/>
            </a:avLst>
          </a:prstGeom>
          <a:solidFill>
            <a:srgbClr val="FFA4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1C5612-0855-5145-9F79-E77C2E0E4C28}"/>
              </a:ext>
            </a:extLst>
          </p:cNvPr>
          <p:cNvSpPr txBox="1"/>
          <p:nvPr/>
        </p:nvSpPr>
        <p:spPr>
          <a:xfrm>
            <a:off x="847864" y="548216"/>
            <a:ext cx="7656056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lvl="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Medium" panose="02000603000000000000" pitchFamily="2" charset="77"/>
                <a:ea typeface="Barlow"/>
                <a:cs typeface="Barlow"/>
                <a:sym typeface="Barlow"/>
              </a:rPr>
              <a:t>INCREASING COMPLEXITY, INCREASING VALUE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swald Medium" panose="02000603000000000000" pitchFamily="2" charset="77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051D040-D5AC-CC47-8D44-89FD87474BCE}"/>
              </a:ext>
            </a:extLst>
          </p:cNvPr>
          <p:cNvCxnSpPr>
            <a:cxnSpLocks/>
          </p:cNvCxnSpPr>
          <p:nvPr/>
        </p:nvCxnSpPr>
        <p:spPr>
          <a:xfrm flipV="1">
            <a:off x="673408" y="429594"/>
            <a:ext cx="343506" cy="411353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oogle Shape;359;p10">
            <a:extLst>
              <a:ext uri="{FF2B5EF4-FFF2-40B4-BE49-F238E27FC236}">
                <a16:creationId xmlns:a16="http://schemas.microsoft.com/office/drawing/2014/main" id="{B5F7CB54-F313-2F46-9799-CE1CD54EA4B1}"/>
              </a:ext>
            </a:extLst>
          </p:cNvPr>
          <p:cNvCxnSpPr>
            <a:cxnSpLocks/>
          </p:cNvCxnSpPr>
          <p:nvPr/>
        </p:nvCxnSpPr>
        <p:spPr>
          <a:xfrm rot="10800000" flipH="1">
            <a:off x="5780280" y="2342255"/>
            <a:ext cx="1505947" cy="454422"/>
          </a:xfrm>
          <a:prstGeom prst="straightConnector1">
            <a:avLst/>
          </a:prstGeom>
          <a:noFill/>
          <a:ln w="34925" cap="flat" cmpd="sng">
            <a:solidFill>
              <a:srgbClr val="FFA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" name="Google Shape;360;p10">
            <a:extLst>
              <a:ext uri="{FF2B5EF4-FFF2-40B4-BE49-F238E27FC236}">
                <a16:creationId xmlns:a16="http://schemas.microsoft.com/office/drawing/2014/main" id="{03A408B5-F634-354A-A87F-82449829EE01}"/>
              </a:ext>
            </a:extLst>
          </p:cNvPr>
          <p:cNvCxnSpPr>
            <a:cxnSpLocks/>
          </p:cNvCxnSpPr>
          <p:nvPr/>
        </p:nvCxnSpPr>
        <p:spPr>
          <a:xfrm rot="10800000" flipH="1">
            <a:off x="4250800" y="2799952"/>
            <a:ext cx="1505947" cy="454422"/>
          </a:xfrm>
          <a:prstGeom prst="straightConnector1">
            <a:avLst/>
          </a:prstGeom>
          <a:noFill/>
          <a:ln w="34925" cap="flat" cmpd="sng">
            <a:solidFill>
              <a:srgbClr val="FFA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" name="Google Shape;361;p10">
            <a:extLst>
              <a:ext uri="{FF2B5EF4-FFF2-40B4-BE49-F238E27FC236}">
                <a16:creationId xmlns:a16="http://schemas.microsoft.com/office/drawing/2014/main" id="{F9F642A1-A24D-F048-B573-7026C66F6EFB}"/>
              </a:ext>
            </a:extLst>
          </p:cNvPr>
          <p:cNvCxnSpPr>
            <a:cxnSpLocks/>
          </p:cNvCxnSpPr>
          <p:nvPr/>
        </p:nvCxnSpPr>
        <p:spPr>
          <a:xfrm flipV="1">
            <a:off x="2771035" y="3240653"/>
            <a:ext cx="1506000" cy="454500"/>
          </a:xfrm>
          <a:prstGeom prst="straightConnector1">
            <a:avLst/>
          </a:prstGeom>
          <a:noFill/>
          <a:ln w="34925" cap="flat" cmpd="sng">
            <a:solidFill>
              <a:srgbClr val="FFA4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5" name="Google Shape;371;p10">
            <a:extLst>
              <a:ext uri="{FF2B5EF4-FFF2-40B4-BE49-F238E27FC236}">
                <a16:creationId xmlns:a16="http://schemas.microsoft.com/office/drawing/2014/main" id="{38F2F41A-1515-C34F-A961-426E3FF3F82D}"/>
              </a:ext>
            </a:extLst>
          </p:cNvPr>
          <p:cNvGrpSpPr/>
          <p:nvPr/>
        </p:nvGrpSpPr>
        <p:grpSpPr>
          <a:xfrm>
            <a:off x="2527642" y="3057528"/>
            <a:ext cx="2812395" cy="780235"/>
            <a:chOff x="-7130768" y="938077"/>
            <a:chExt cx="2812393" cy="780235"/>
          </a:xfrm>
        </p:grpSpPr>
        <p:grpSp>
          <p:nvGrpSpPr>
            <p:cNvPr id="36" name="Google Shape;372;p10">
              <a:extLst>
                <a:ext uri="{FF2B5EF4-FFF2-40B4-BE49-F238E27FC236}">
                  <a16:creationId xmlns:a16="http://schemas.microsoft.com/office/drawing/2014/main" id="{1FB3A1B2-25FB-2346-97AC-7B4093FCD72B}"/>
                </a:ext>
              </a:extLst>
            </p:cNvPr>
            <p:cNvGrpSpPr/>
            <p:nvPr/>
          </p:nvGrpSpPr>
          <p:grpSpPr>
            <a:xfrm>
              <a:off x="-7130768" y="938077"/>
              <a:ext cx="2042242" cy="780235"/>
              <a:chOff x="-12551263" y="900929"/>
              <a:chExt cx="2042242" cy="780233"/>
            </a:xfrm>
          </p:grpSpPr>
          <p:sp>
            <p:nvSpPr>
              <p:cNvPr id="38" name="Google Shape;373;p10">
                <a:extLst>
                  <a:ext uri="{FF2B5EF4-FFF2-40B4-BE49-F238E27FC236}">
                    <a16:creationId xmlns:a16="http://schemas.microsoft.com/office/drawing/2014/main" id="{86E5224F-6B94-864C-868A-868D650948FC}"/>
                  </a:ext>
                </a:extLst>
              </p:cNvPr>
              <p:cNvSpPr/>
              <p:nvPr/>
            </p:nvSpPr>
            <p:spPr>
              <a:xfrm>
                <a:off x="-12551263" y="1377754"/>
                <a:ext cx="304502" cy="303408"/>
              </a:xfrm>
              <a:prstGeom prst="roundRect">
                <a:avLst>
                  <a:gd name="adj" fmla="val 9257"/>
                </a:avLst>
              </a:prstGeom>
              <a:solidFill>
                <a:srgbClr val="FFA4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63;p10">
                <a:extLst>
                  <a:ext uri="{FF2B5EF4-FFF2-40B4-BE49-F238E27FC236}">
                    <a16:creationId xmlns:a16="http://schemas.microsoft.com/office/drawing/2014/main" id="{88DAFD04-D1F7-7D42-8184-63D12CFC7558}"/>
                  </a:ext>
                </a:extLst>
              </p:cNvPr>
              <p:cNvSpPr/>
              <p:nvPr/>
            </p:nvSpPr>
            <p:spPr>
              <a:xfrm>
                <a:off x="-10915958" y="900929"/>
                <a:ext cx="406937" cy="41036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 i="0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endParaRPr>
              </a:p>
            </p:txBody>
          </p:sp>
        </p:grpSp>
        <p:sp>
          <p:nvSpPr>
            <p:cNvPr id="37" name="Google Shape;374;p10">
              <a:extLst>
                <a:ext uri="{FF2B5EF4-FFF2-40B4-BE49-F238E27FC236}">
                  <a16:creationId xmlns:a16="http://schemas.microsoft.com/office/drawing/2014/main" id="{CD0C0E12-7421-DA4D-A994-A38B91CE6145}"/>
                </a:ext>
              </a:extLst>
            </p:cNvPr>
            <p:cNvSpPr txBox="1"/>
            <p:nvPr/>
          </p:nvSpPr>
          <p:spPr>
            <a:xfrm>
              <a:off x="-5646665" y="1287168"/>
              <a:ext cx="1328290" cy="348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rPr>
                <a:t>Diagnostic</a:t>
              </a:r>
              <a:endParaRPr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endParaRPr>
            </a:p>
          </p:txBody>
        </p:sp>
      </p:grpSp>
      <p:grpSp>
        <p:nvGrpSpPr>
          <p:cNvPr id="40" name="Google Shape;375;p10">
            <a:extLst>
              <a:ext uri="{FF2B5EF4-FFF2-40B4-BE49-F238E27FC236}">
                <a16:creationId xmlns:a16="http://schemas.microsoft.com/office/drawing/2014/main" id="{8760F9E8-C9B4-4E43-8415-A01AA230AAB1}"/>
              </a:ext>
            </a:extLst>
          </p:cNvPr>
          <p:cNvGrpSpPr/>
          <p:nvPr/>
        </p:nvGrpSpPr>
        <p:grpSpPr>
          <a:xfrm>
            <a:off x="4078232" y="2659587"/>
            <a:ext cx="2544843" cy="746008"/>
            <a:chOff x="-7103085" y="924752"/>
            <a:chExt cx="2544841" cy="746008"/>
          </a:xfrm>
        </p:grpSpPr>
        <p:grpSp>
          <p:nvGrpSpPr>
            <p:cNvPr id="41" name="Google Shape;376;p10">
              <a:extLst>
                <a:ext uri="{FF2B5EF4-FFF2-40B4-BE49-F238E27FC236}">
                  <a16:creationId xmlns:a16="http://schemas.microsoft.com/office/drawing/2014/main" id="{9C7BFFFA-C3FD-EF4A-884B-A14E435EDE97}"/>
                </a:ext>
              </a:extLst>
            </p:cNvPr>
            <p:cNvGrpSpPr/>
            <p:nvPr/>
          </p:nvGrpSpPr>
          <p:grpSpPr>
            <a:xfrm>
              <a:off x="-7103085" y="924752"/>
              <a:ext cx="1850110" cy="746008"/>
              <a:chOff x="-12523580" y="887604"/>
              <a:chExt cx="1850110" cy="746006"/>
            </a:xfrm>
          </p:grpSpPr>
          <p:sp>
            <p:nvSpPr>
              <p:cNvPr id="43" name="Google Shape;377;p10">
                <a:extLst>
                  <a:ext uri="{FF2B5EF4-FFF2-40B4-BE49-F238E27FC236}">
                    <a16:creationId xmlns:a16="http://schemas.microsoft.com/office/drawing/2014/main" id="{C7921E6C-035B-6D4C-9A15-24DCA0BAB0C3}"/>
                  </a:ext>
                </a:extLst>
              </p:cNvPr>
              <p:cNvSpPr/>
              <p:nvPr/>
            </p:nvSpPr>
            <p:spPr>
              <a:xfrm>
                <a:off x="-12523580" y="1330202"/>
                <a:ext cx="304502" cy="303408"/>
              </a:xfrm>
              <a:prstGeom prst="roundRect">
                <a:avLst>
                  <a:gd name="adj" fmla="val 9257"/>
                </a:avLst>
              </a:prstGeom>
              <a:solidFill>
                <a:srgbClr val="FFA4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378;p10">
                <a:extLst>
                  <a:ext uri="{FF2B5EF4-FFF2-40B4-BE49-F238E27FC236}">
                    <a16:creationId xmlns:a16="http://schemas.microsoft.com/office/drawing/2014/main" id="{1F6C660F-B74B-4F40-BC7B-CA0240493265}"/>
                  </a:ext>
                </a:extLst>
              </p:cNvPr>
              <p:cNvSpPr/>
              <p:nvPr/>
            </p:nvSpPr>
            <p:spPr>
              <a:xfrm>
                <a:off x="-11080407" y="887604"/>
                <a:ext cx="406937" cy="34881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i="0" u="none" strike="noStrike" cap="none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Barlow Medium"/>
                  </a:rPr>
                  <a:t>03</a:t>
                </a:r>
                <a:endParaRPr sz="1600" i="0" u="none" strike="noStrike" cap="none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endParaRPr>
              </a:p>
            </p:txBody>
          </p:sp>
        </p:grpSp>
        <p:sp>
          <p:nvSpPr>
            <p:cNvPr id="42" name="Google Shape;379;p10">
              <a:extLst>
                <a:ext uri="{FF2B5EF4-FFF2-40B4-BE49-F238E27FC236}">
                  <a16:creationId xmlns:a16="http://schemas.microsoft.com/office/drawing/2014/main" id="{2A00438B-A408-F648-897E-F8974C92E284}"/>
                </a:ext>
              </a:extLst>
            </p:cNvPr>
            <p:cNvSpPr txBox="1"/>
            <p:nvPr/>
          </p:nvSpPr>
          <p:spPr>
            <a:xfrm>
              <a:off x="-5724406" y="1246337"/>
              <a:ext cx="1166162" cy="348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rPr>
                <a:t>Predictive</a:t>
              </a:r>
              <a:endParaRPr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endParaRPr>
            </a:p>
          </p:txBody>
        </p:sp>
      </p:grpSp>
      <p:grpSp>
        <p:nvGrpSpPr>
          <p:cNvPr id="45" name="Google Shape;380;p10">
            <a:extLst>
              <a:ext uri="{FF2B5EF4-FFF2-40B4-BE49-F238E27FC236}">
                <a16:creationId xmlns:a16="http://schemas.microsoft.com/office/drawing/2014/main" id="{2AB612F7-777E-0C40-8A4F-503B918401A5}"/>
              </a:ext>
            </a:extLst>
          </p:cNvPr>
          <p:cNvGrpSpPr/>
          <p:nvPr/>
        </p:nvGrpSpPr>
        <p:grpSpPr>
          <a:xfrm>
            <a:off x="7074153" y="2191296"/>
            <a:ext cx="1339946" cy="766348"/>
            <a:chOff x="-5656318" y="945128"/>
            <a:chExt cx="1339945" cy="766348"/>
          </a:xfrm>
        </p:grpSpPr>
        <p:grpSp>
          <p:nvGrpSpPr>
            <p:cNvPr id="46" name="Google Shape;381;p10">
              <a:extLst>
                <a:ext uri="{FF2B5EF4-FFF2-40B4-BE49-F238E27FC236}">
                  <a16:creationId xmlns:a16="http://schemas.microsoft.com/office/drawing/2014/main" id="{E6DFA4A5-88A3-694F-815C-607DF19A1690}"/>
                </a:ext>
              </a:extLst>
            </p:cNvPr>
            <p:cNvGrpSpPr/>
            <p:nvPr/>
          </p:nvGrpSpPr>
          <p:grpSpPr>
            <a:xfrm>
              <a:off x="-5607517" y="945128"/>
              <a:ext cx="406937" cy="379591"/>
              <a:chOff x="-11028012" y="907980"/>
              <a:chExt cx="406937" cy="379590"/>
            </a:xfrm>
          </p:grpSpPr>
          <p:sp>
            <p:nvSpPr>
              <p:cNvPr id="48" name="Google Shape;382;p10">
                <a:extLst>
                  <a:ext uri="{FF2B5EF4-FFF2-40B4-BE49-F238E27FC236}">
                    <a16:creationId xmlns:a16="http://schemas.microsoft.com/office/drawing/2014/main" id="{E5EA4A9C-CFB6-FA41-AB66-A6A53A014B39}"/>
                  </a:ext>
                </a:extLst>
              </p:cNvPr>
              <p:cNvSpPr/>
              <p:nvPr/>
            </p:nvSpPr>
            <p:spPr>
              <a:xfrm>
                <a:off x="-11016990" y="955114"/>
                <a:ext cx="304502" cy="303408"/>
              </a:xfrm>
              <a:prstGeom prst="roundRect">
                <a:avLst>
                  <a:gd name="adj" fmla="val 9257"/>
                </a:avLst>
              </a:prstGeom>
              <a:solidFill>
                <a:srgbClr val="FFA4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383;p10">
                <a:extLst>
                  <a:ext uri="{FF2B5EF4-FFF2-40B4-BE49-F238E27FC236}">
                    <a16:creationId xmlns:a16="http://schemas.microsoft.com/office/drawing/2014/main" id="{70B6600D-E32F-194D-A92D-2ADC77F92EA2}"/>
                  </a:ext>
                </a:extLst>
              </p:cNvPr>
              <p:cNvSpPr/>
              <p:nvPr/>
            </p:nvSpPr>
            <p:spPr>
              <a:xfrm>
                <a:off x="-11028012" y="907980"/>
                <a:ext cx="406937" cy="37959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i="0" u="none" strike="noStrike" cap="none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Barlow Medium"/>
                  </a:rPr>
                  <a:t>04</a:t>
                </a:r>
                <a:endParaRPr b="1" i="0" u="none" strike="noStrike" cap="none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endParaRPr>
              </a:p>
            </p:txBody>
          </p:sp>
        </p:grpSp>
        <p:sp>
          <p:nvSpPr>
            <p:cNvPr id="47" name="Google Shape;384;p10">
              <a:extLst>
                <a:ext uri="{FF2B5EF4-FFF2-40B4-BE49-F238E27FC236}">
                  <a16:creationId xmlns:a16="http://schemas.microsoft.com/office/drawing/2014/main" id="{6F4BACBF-84FF-3241-A1FF-774567DFB88E}"/>
                </a:ext>
              </a:extLst>
            </p:cNvPr>
            <p:cNvSpPr txBox="1"/>
            <p:nvPr/>
          </p:nvSpPr>
          <p:spPr>
            <a:xfrm>
              <a:off x="-5656318" y="1331885"/>
              <a:ext cx="1339945" cy="379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rPr>
                <a:t>Prescriptive</a:t>
              </a:r>
              <a:endParaRPr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endParaRPr>
            </a:p>
          </p:txBody>
        </p:sp>
      </p:grpSp>
      <p:cxnSp>
        <p:nvCxnSpPr>
          <p:cNvPr id="50" name="Google Shape;365;p10">
            <a:extLst>
              <a:ext uri="{FF2B5EF4-FFF2-40B4-BE49-F238E27FC236}">
                <a16:creationId xmlns:a16="http://schemas.microsoft.com/office/drawing/2014/main" id="{5324B424-F8CB-FA48-9274-3822878D7483}"/>
              </a:ext>
            </a:extLst>
          </p:cNvPr>
          <p:cNvCxnSpPr>
            <a:cxnSpLocks/>
          </p:cNvCxnSpPr>
          <p:nvPr/>
        </p:nvCxnSpPr>
        <p:spPr>
          <a:xfrm>
            <a:off x="2010458" y="1656677"/>
            <a:ext cx="0" cy="3537513"/>
          </a:xfrm>
          <a:prstGeom prst="straightConnector1">
            <a:avLst/>
          </a:prstGeom>
          <a:noFill/>
          <a:ln w="19050" cap="flat" cmpd="sng">
            <a:solidFill>
              <a:schemeClr val="bg2">
                <a:lumMod val="90000"/>
              </a:schemeClr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51" name="Google Shape;366;p10">
            <a:extLst>
              <a:ext uri="{FF2B5EF4-FFF2-40B4-BE49-F238E27FC236}">
                <a16:creationId xmlns:a16="http://schemas.microsoft.com/office/drawing/2014/main" id="{18AB3696-73B1-584E-B0AD-F2D6B9DF0199}"/>
              </a:ext>
            </a:extLst>
          </p:cNvPr>
          <p:cNvCxnSpPr>
            <a:cxnSpLocks/>
          </p:cNvCxnSpPr>
          <p:nvPr/>
        </p:nvCxnSpPr>
        <p:spPr>
          <a:xfrm flipH="1" flipV="1">
            <a:off x="2010458" y="5182258"/>
            <a:ext cx="7257488" cy="13292"/>
          </a:xfrm>
          <a:prstGeom prst="straightConnector1">
            <a:avLst/>
          </a:prstGeom>
          <a:noFill/>
          <a:ln w="19050" cap="flat" cmpd="sng">
            <a:solidFill>
              <a:schemeClr val="bg2">
                <a:lumMod val="90000"/>
              </a:schemeClr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52" name="Google Shape;387;p10">
            <a:extLst>
              <a:ext uri="{FF2B5EF4-FFF2-40B4-BE49-F238E27FC236}">
                <a16:creationId xmlns:a16="http://schemas.microsoft.com/office/drawing/2014/main" id="{77D8D1DF-96F9-0349-8626-AB918BF29A13}"/>
              </a:ext>
            </a:extLst>
          </p:cNvPr>
          <p:cNvSpPr txBox="1"/>
          <p:nvPr/>
        </p:nvSpPr>
        <p:spPr>
          <a:xfrm rot="-5400000">
            <a:off x="1561903" y="1641182"/>
            <a:ext cx="671844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Value</a:t>
            </a:r>
            <a:endParaRPr sz="1200" dirty="0">
              <a:solidFill>
                <a:schemeClr val="bg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Google Shape;388;p10">
            <a:extLst>
              <a:ext uri="{FF2B5EF4-FFF2-40B4-BE49-F238E27FC236}">
                <a16:creationId xmlns:a16="http://schemas.microsoft.com/office/drawing/2014/main" id="{9C6832C1-6F02-DD48-A902-B4E7A64A212A}"/>
              </a:ext>
            </a:extLst>
          </p:cNvPr>
          <p:cNvSpPr txBox="1"/>
          <p:nvPr/>
        </p:nvSpPr>
        <p:spPr>
          <a:xfrm>
            <a:off x="8274617" y="5197970"/>
            <a:ext cx="1057932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Complexity</a:t>
            </a:r>
            <a:endParaRPr sz="1200" dirty="0">
              <a:solidFill>
                <a:schemeClr val="bg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Google Shape;420;p11">
            <a:extLst>
              <a:ext uri="{FF2B5EF4-FFF2-40B4-BE49-F238E27FC236}">
                <a16:creationId xmlns:a16="http://schemas.microsoft.com/office/drawing/2014/main" id="{7371A82B-A0A4-3947-AA99-F899E816C340}"/>
              </a:ext>
            </a:extLst>
          </p:cNvPr>
          <p:cNvSpPr/>
          <p:nvPr/>
        </p:nvSpPr>
        <p:spPr>
          <a:xfrm>
            <a:off x="7074153" y="2865147"/>
            <a:ext cx="1891389" cy="656590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Answers the “How can we make it happen?” question.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5" name="Google Shape;362;p10">
            <a:extLst>
              <a:ext uri="{FF2B5EF4-FFF2-40B4-BE49-F238E27FC236}">
                <a16:creationId xmlns:a16="http://schemas.microsoft.com/office/drawing/2014/main" id="{1B73545F-F6D8-E14B-9ED8-29E188768693}"/>
              </a:ext>
            </a:extLst>
          </p:cNvPr>
          <p:cNvSpPr/>
          <p:nvPr/>
        </p:nvSpPr>
        <p:spPr>
          <a:xfrm>
            <a:off x="2527642" y="3511651"/>
            <a:ext cx="406937" cy="348813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01</a:t>
            </a:r>
            <a:endParaRPr sz="1600" i="0" u="none" strike="noStrike" cap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56" name="Google Shape;370;p10">
            <a:extLst>
              <a:ext uri="{FF2B5EF4-FFF2-40B4-BE49-F238E27FC236}">
                <a16:creationId xmlns:a16="http://schemas.microsoft.com/office/drawing/2014/main" id="{8505528B-3254-3549-AFD6-F83453A25AAA}"/>
              </a:ext>
            </a:extLst>
          </p:cNvPr>
          <p:cNvSpPr txBox="1"/>
          <p:nvPr/>
        </p:nvSpPr>
        <p:spPr>
          <a:xfrm>
            <a:off x="2474590" y="3821889"/>
            <a:ext cx="1567244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Descriptive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F985A95-B4EA-684F-BEAB-3AD4F2DB48DD}"/>
              </a:ext>
            </a:extLst>
          </p:cNvPr>
          <p:cNvSpPr/>
          <p:nvPr/>
        </p:nvSpPr>
        <p:spPr>
          <a:xfrm>
            <a:off x="4029962" y="3079117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02</a:t>
            </a:r>
          </a:p>
        </p:txBody>
      </p:sp>
      <p:sp>
        <p:nvSpPr>
          <p:cNvPr id="60" name="Parallelogram 59">
            <a:extLst>
              <a:ext uri="{FF2B5EF4-FFF2-40B4-BE49-F238E27FC236}">
                <a16:creationId xmlns:a16="http://schemas.microsoft.com/office/drawing/2014/main" id="{7A438876-C0C5-BC4F-B506-E0302C6EDE5B}"/>
              </a:ext>
            </a:extLst>
          </p:cNvPr>
          <p:cNvSpPr/>
          <p:nvPr/>
        </p:nvSpPr>
        <p:spPr>
          <a:xfrm>
            <a:off x="-549768" y="-226640"/>
            <a:ext cx="13569081" cy="443619"/>
          </a:xfrm>
          <a:prstGeom prst="parallelogram">
            <a:avLst/>
          </a:prstGeom>
          <a:solidFill>
            <a:srgbClr val="6DCB99"/>
          </a:solidFill>
          <a:ln>
            <a:solidFill>
              <a:srgbClr val="6DC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1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>
            <a:extLst>
              <a:ext uri="{FF2B5EF4-FFF2-40B4-BE49-F238E27FC236}">
                <a16:creationId xmlns:a16="http://schemas.microsoft.com/office/drawing/2014/main" id="{27FE4E3B-3B13-5A4A-8992-73106451AF14}"/>
              </a:ext>
            </a:extLst>
          </p:cNvPr>
          <p:cNvSpPr/>
          <p:nvPr/>
        </p:nvSpPr>
        <p:spPr>
          <a:xfrm>
            <a:off x="4783018" y="0"/>
            <a:ext cx="9180955" cy="6858000"/>
          </a:xfrm>
          <a:prstGeom prst="parallelogram">
            <a:avLst/>
          </a:prstGeom>
          <a:solidFill>
            <a:srgbClr val="6DC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428;p12">
            <a:extLst>
              <a:ext uri="{FF2B5EF4-FFF2-40B4-BE49-F238E27FC236}">
                <a16:creationId xmlns:a16="http://schemas.microsoft.com/office/drawing/2014/main" id="{CF4C5C44-C452-7A42-861E-D09F9C11D20E}"/>
              </a:ext>
            </a:extLst>
          </p:cNvPr>
          <p:cNvSpPr txBox="1"/>
          <p:nvPr/>
        </p:nvSpPr>
        <p:spPr>
          <a:xfrm>
            <a:off x="947685" y="2579566"/>
            <a:ext cx="4463350" cy="1718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Modeling to anticipate and prevent reconstruction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Optimize AP for greater cash position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Negotiate better payment terms</a:t>
            </a: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Subcontractor risk analysis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Identify ideal discount opportunities</a:t>
            </a:r>
          </a:p>
        </p:txBody>
      </p:sp>
      <p:sp>
        <p:nvSpPr>
          <p:cNvPr id="6" name="Google Shape;430;p12">
            <a:extLst>
              <a:ext uri="{FF2B5EF4-FFF2-40B4-BE49-F238E27FC236}">
                <a16:creationId xmlns:a16="http://schemas.microsoft.com/office/drawing/2014/main" id="{4BF4F487-E798-4E44-893A-3E99C27D12F6}"/>
              </a:ext>
            </a:extLst>
          </p:cNvPr>
          <p:cNvSpPr txBox="1"/>
          <p:nvPr/>
        </p:nvSpPr>
        <p:spPr>
          <a:xfrm>
            <a:off x="665300" y="2594955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 dirty="0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7" name="Google Shape;431;p12">
            <a:extLst>
              <a:ext uri="{FF2B5EF4-FFF2-40B4-BE49-F238E27FC236}">
                <a16:creationId xmlns:a16="http://schemas.microsoft.com/office/drawing/2014/main" id="{3C248189-DDB5-F942-A226-F46C4AC41705}"/>
              </a:ext>
            </a:extLst>
          </p:cNvPr>
          <p:cNvSpPr txBox="1"/>
          <p:nvPr/>
        </p:nvSpPr>
        <p:spPr>
          <a:xfrm>
            <a:off x="665299" y="2928987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8" name="Google Shape;432;p12">
            <a:extLst>
              <a:ext uri="{FF2B5EF4-FFF2-40B4-BE49-F238E27FC236}">
                <a16:creationId xmlns:a16="http://schemas.microsoft.com/office/drawing/2014/main" id="{B4E3A0DE-C92F-4249-B1E5-A0A6AE5D5B20}"/>
              </a:ext>
            </a:extLst>
          </p:cNvPr>
          <p:cNvSpPr txBox="1"/>
          <p:nvPr/>
        </p:nvSpPr>
        <p:spPr>
          <a:xfrm>
            <a:off x="665298" y="3244739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9" name="Google Shape;433;p12">
            <a:extLst>
              <a:ext uri="{FF2B5EF4-FFF2-40B4-BE49-F238E27FC236}">
                <a16:creationId xmlns:a16="http://schemas.microsoft.com/office/drawing/2014/main" id="{CD1B3C5E-873D-B947-AA99-F799CE2AFA64}"/>
              </a:ext>
            </a:extLst>
          </p:cNvPr>
          <p:cNvSpPr txBox="1"/>
          <p:nvPr/>
        </p:nvSpPr>
        <p:spPr>
          <a:xfrm>
            <a:off x="665297" y="3562174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0" name="Google Shape;434;p12">
            <a:extLst>
              <a:ext uri="{FF2B5EF4-FFF2-40B4-BE49-F238E27FC236}">
                <a16:creationId xmlns:a16="http://schemas.microsoft.com/office/drawing/2014/main" id="{57304C47-AB71-DF4F-8DFB-0F30AAC0FFE6}"/>
              </a:ext>
            </a:extLst>
          </p:cNvPr>
          <p:cNvSpPr txBox="1"/>
          <p:nvPr/>
        </p:nvSpPr>
        <p:spPr>
          <a:xfrm>
            <a:off x="665296" y="3887508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3" name="Google Shape;429;p12">
            <a:extLst>
              <a:ext uri="{FF2B5EF4-FFF2-40B4-BE49-F238E27FC236}">
                <a16:creationId xmlns:a16="http://schemas.microsoft.com/office/drawing/2014/main" id="{8F23FADB-591F-864C-8EC5-496D96F0FD87}"/>
              </a:ext>
            </a:extLst>
          </p:cNvPr>
          <p:cNvSpPr txBox="1"/>
          <p:nvPr/>
        </p:nvSpPr>
        <p:spPr>
          <a:xfrm>
            <a:off x="776196" y="974247"/>
            <a:ext cx="3992606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lvl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Answers the “How can we make it happen?” question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BB0E64-8643-FC47-802C-2916070123EF}"/>
              </a:ext>
            </a:extLst>
          </p:cNvPr>
          <p:cNvSpPr txBox="1"/>
          <p:nvPr/>
        </p:nvSpPr>
        <p:spPr>
          <a:xfrm>
            <a:off x="847864" y="548216"/>
            <a:ext cx="7656056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lvl="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Medium" panose="02000603000000000000" pitchFamily="2" charset="77"/>
                <a:ea typeface="Barlow"/>
                <a:cs typeface="Barlow"/>
                <a:sym typeface="Barlow"/>
              </a:rPr>
              <a:t>PRESCRIPTIVE ANALYTICS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swald Medium" panose="02000603000000000000" pitchFamily="2" charset="77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6DB180-E0DD-0A49-968C-A9BCEC7D1F11}"/>
              </a:ext>
            </a:extLst>
          </p:cNvPr>
          <p:cNvCxnSpPr>
            <a:cxnSpLocks/>
          </p:cNvCxnSpPr>
          <p:nvPr/>
        </p:nvCxnSpPr>
        <p:spPr>
          <a:xfrm flipV="1">
            <a:off x="673408" y="429594"/>
            <a:ext cx="343506" cy="411353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F1F9F74-7B81-124E-8D96-AF99497FF923}"/>
              </a:ext>
            </a:extLst>
          </p:cNvPr>
          <p:cNvSpPr/>
          <p:nvPr/>
        </p:nvSpPr>
        <p:spPr>
          <a:xfrm>
            <a:off x="5613664" y="1832457"/>
            <a:ext cx="6293805" cy="324910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C5DB7DE-5C91-894E-B41C-FD4C13D9C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174" y="1620185"/>
            <a:ext cx="6291768" cy="3249108"/>
          </a:xfrm>
          <a:prstGeom prst="rect">
            <a:avLst/>
          </a:prstGeom>
          <a:effectLst>
            <a:outerShdw blurRad="266700" dist="63500" dir="2700000" sx="101000" sy="101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7C0E20-7998-4553-8ABA-54EED799C9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715" t="50074"/>
          <a:stretch/>
        </p:blipFill>
        <p:spPr>
          <a:xfrm>
            <a:off x="5444174" y="1429038"/>
            <a:ext cx="6317700" cy="399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>
            <a:extLst>
              <a:ext uri="{FF2B5EF4-FFF2-40B4-BE49-F238E27FC236}">
                <a16:creationId xmlns:a16="http://schemas.microsoft.com/office/drawing/2014/main" id="{F87F61E5-B848-A448-BEAC-FD3AC369E1F6}"/>
              </a:ext>
            </a:extLst>
          </p:cNvPr>
          <p:cNvSpPr/>
          <p:nvPr/>
        </p:nvSpPr>
        <p:spPr>
          <a:xfrm>
            <a:off x="4783018" y="0"/>
            <a:ext cx="9180955" cy="6858000"/>
          </a:xfrm>
          <a:prstGeom prst="parallelogram">
            <a:avLst/>
          </a:prstGeom>
          <a:solidFill>
            <a:srgbClr val="6DC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A0D46C-7D6F-334E-8522-70FF930CF683}"/>
              </a:ext>
            </a:extLst>
          </p:cNvPr>
          <p:cNvSpPr/>
          <p:nvPr/>
        </p:nvSpPr>
        <p:spPr>
          <a:xfrm>
            <a:off x="5909636" y="2271337"/>
            <a:ext cx="5917076" cy="269044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28;p12">
            <a:extLst>
              <a:ext uri="{FF2B5EF4-FFF2-40B4-BE49-F238E27FC236}">
                <a16:creationId xmlns:a16="http://schemas.microsoft.com/office/drawing/2014/main" id="{CF4C5C44-C452-7A42-861E-D09F9C11D20E}"/>
              </a:ext>
            </a:extLst>
          </p:cNvPr>
          <p:cNvSpPr txBox="1"/>
          <p:nvPr/>
        </p:nvSpPr>
        <p:spPr>
          <a:xfrm>
            <a:off x="1261589" y="2308616"/>
            <a:ext cx="4463350" cy="236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Ideal pay compensation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Evaluate scheduling options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Rebalancing project teams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Self-perform vs. sub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Optimization of equipment utilization &amp; levels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Optimization of staffing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Optimization of project portfolio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Google Shape;430;p12">
            <a:extLst>
              <a:ext uri="{FF2B5EF4-FFF2-40B4-BE49-F238E27FC236}">
                <a16:creationId xmlns:a16="http://schemas.microsoft.com/office/drawing/2014/main" id="{4BF4F487-E798-4E44-893A-3E99C27D12F6}"/>
              </a:ext>
            </a:extLst>
          </p:cNvPr>
          <p:cNvSpPr txBox="1"/>
          <p:nvPr/>
        </p:nvSpPr>
        <p:spPr>
          <a:xfrm>
            <a:off x="979204" y="2324005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 dirty="0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7" name="Google Shape;431;p12">
            <a:extLst>
              <a:ext uri="{FF2B5EF4-FFF2-40B4-BE49-F238E27FC236}">
                <a16:creationId xmlns:a16="http://schemas.microsoft.com/office/drawing/2014/main" id="{3C248189-DDB5-F942-A226-F46C4AC41705}"/>
              </a:ext>
            </a:extLst>
          </p:cNvPr>
          <p:cNvSpPr txBox="1"/>
          <p:nvPr/>
        </p:nvSpPr>
        <p:spPr>
          <a:xfrm>
            <a:off x="979203" y="2658037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8" name="Google Shape;432;p12">
            <a:extLst>
              <a:ext uri="{FF2B5EF4-FFF2-40B4-BE49-F238E27FC236}">
                <a16:creationId xmlns:a16="http://schemas.microsoft.com/office/drawing/2014/main" id="{B4E3A0DE-C92F-4249-B1E5-A0A6AE5D5B20}"/>
              </a:ext>
            </a:extLst>
          </p:cNvPr>
          <p:cNvSpPr txBox="1"/>
          <p:nvPr/>
        </p:nvSpPr>
        <p:spPr>
          <a:xfrm>
            <a:off x="979202" y="2973789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9" name="Google Shape;433;p12">
            <a:extLst>
              <a:ext uri="{FF2B5EF4-FFF2-40B4-BE49-F238E27FC236}">
                <a16:creationId xmlns:a16="http://schemas.microsoft.com/office/drawing/2014/main" id="{CD1B3C5E-873D-B947-AA99-F799CE2AFA64}"/>
              </a:ext>
            </a:extLst>
          </p:cNvPr>
          <p:cNvSpPr txBox="1"/>
          <p:nvPr/>
        </p:nvSpPr>
        <p:spPr>
          <a:xfrm>
            <a:off x="979201" y="3291224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0" name="Google Shape;434;p12">
            <a:extLst>
              <a:ext uri="{FF2B5EF4-FFF2-40B4-BE49-F238E27FC236}">
                <a16:creationId xmlns:a16="http://schemas.microsoft.com/office/drawing/2014/main" id="{57304C47-AB71-DF4F-8DFB-0F30AAC0FFE6}"/>
              </a:ext>
            </a:extLst>
          </p:cNvPr>
          <p:cNvSpPr txBox="1"/>
          <p:nvPr/>
        </p:nvSpPr>
        <p:spPr>
          <a:xfrm>
            <a:off x="979200" y="3616558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1" name="Google Shape;435;p12">
            <a:extLst>
              <a:ext uri="{FF2B5EF4-FFF2-40B4-BE49-F238E27FC236}">
                <a16:creationId xmlns:a16="http://schemas.microsoft.com/office/drawing/2014/main" id="{B2A62AF4-44D7-4E42-A518-E6B9E14BFF35}"/>
              </a:ext>
            </a:extLst>
          </p:cNvPr>
          <p:cNvSpPr txBox="1"/>
          <p:nvPr/>
        </p:nvSpPr>
        <p:spPr>
          <a:xfrm>
            <a:off x="979199" y="3929018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2" name="Google Shape;436;p12">
            <a:extLst>
              <a:ext uri="{FF2B5EF4-FFF2-40B4-BE49-F238E27FC236}">
                <a16:creationId xmlns:a16="http://schemas.microsoft.com/office/drawing/2014/main" id="{1755A2FD-F254-C64A-B6E9-13312AB326B6}"/>
              </a:ext>
            </a:extLst>
          </p:cNvPr>
          <p:cNvSpPr txBox="1"/>
          <p:nvPr/>
        </p:nvSpPr>
        <p:spPr>
          <a:xfrm>
            <a:off x="979198" y="4254352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pic>
        <p:nvPicPr>
          <p:cNvPr id="13" name="Google Shape;658;p20">
            <a:extLst>
              <a:ext uri="{FF2B5EF4-FFF2-40B4-BE49-F238E27FC236}">
                <a16:creationId xmlns:a16="http://schemas.microsoft.com/office/drawing/2014/main" id="{222E6292-9FF3-1341-A4BC-B9EC036E0BE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300" t="1966" r="5729" b="5667"/>
          <a:stretch/>
        </p:blipFill>
        <p:spPr>
          <a:xfrm>
            <a:off x="5739155" y="2083731"/>
            <a:ext cx="5917075" cy="269044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9;p12">
            <a:extLst>
              <a:ext uri="{FF2B5EF4-FFF2-40B4-BE49-F238E27FC236}">
                <a16:creationId xmlns:a16="http://schemas.microsoft.com/office/drawing/2014/main" id="{67C00632-598D-C44A-9907-CACFEBD0C3C8}"/>
              </a:ext>
            </a:extLst>
          </p:cNvPr>
          <p:cNvSpPr txBox="1"/>
          <p:nvPr/>
        </p:nvSpPr>
        <p:spPr>
          <a:xfrm>
            <a:off x="776196" y="974247"/>
            <a:ext cx="3992606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lvl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Answers the “How can we make it happen?” question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0212B0-DDCE-E046-9D6F-46826ADDD2AA}"/>
              </a:ext>
            </a:extLst>
          </p:cNvPr>
          <p:cNvSpPr txBox="1"/>
          <p:nvPr/>
        </p:nvSpPr>
        <p:spPr>
          <a:xfrm>
            <a:off x="847864" y="548216"/>
            <a:ext cx="7656056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lvl="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Medium" panose="02000603000000000000" pitchFamily="2" charset="77"/>
                <a:ea typeface="Barlow"/>
                <a:cs typeface="Barlow"/>
                <a:sym typeface="Barlow"/>
              </a:rPr>
              <a:t>PRESCRIPTIVE ANALYTICS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swald Medium" panose="02000603000000000000" pitchFamily="2" charset="77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D93DAE-C48A-314F-92A0-037A8829DB08}"/>
              </a:ext>
            </a:extLst>
          </p:cNvPr>
          <p:cNvCxnSpPr>
            <a:cxnSpLocks/>
          </p:cNvCxnSpPr>
          <p:nvPr/>
        </p:nvCxnSpPr>
        <p:spPr>
          <a:xfrm flipV="1">
            <a:off x="673408" y="429594"/>
            <a:ext cx="343506" cy="411353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9207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EA9522-577D-AF4C-83A4-33B6A0AFD645}"/>
              </a:ext>
            </a:extLst>
          </p:cNvPr>
          <p:cNvSpPr/>
          <p:nvPr/>
        </p:nvSpPr>
        <p:spPr>
          <a:xfrm>
            <a:off x="0" y="0"/>
            <a:ext cx="12191999" cy="5584371"/>
          </a:xfrm>
          <a:prstGeom prst="rect">
            <a:avLst/>
          </a:prstGeom>
          <a:solidFill>
            <a:srgbClr val="6DC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428;p12">
            <a:extLst>
              <a:ext uri="{FF2B5EF4-FFF2-40B4-BE49-F238E27FC236}">
                <a16:creationId xmlns:a16="http://schemas.microsoft.com/office/drawing/2014/main" id="{CF4C5C44-C452-7A42-861E-D09F9C11D20E}"/>
              </a:ext>
            </a:extLst>
          </p:cNvPr>
          <p:cNvSpPr txBox="1"/>
          <p:nvPr/>
        </p:nvSpPr>
        <p:spPr>
          <a:xfrm>
            <a:off x="4386025" y="2345997"/>
            <a:ext cx="4463350" cy="157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Current State of the Industry</a:t>
            </a:r>
          </a:p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What the analytics model should look like</a:t>
            </a:r>
          </a:p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Maturity Model</a:t>
            </a:r>
          </a:p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Four Types of Analytics</a:t>
            </a:r>
          </a:p>
        </p:txBody>
      </p:sp>
      <p:sp>
        <p:nvSpPr>
          <p:cNvPr id="3" name="Google Shape;430;p12">
            <a:extLst>
              <a:ext uri="{FF2B5EF4-FFF2-40B4-BE49-F238E27FC236}">
                <a16:creationId xmlns:a16="http://schemas.microsoft.com/office/drawing/2014/main" id="{4BF4F487-E798-4E44-893A-3E99C27D12F6}"/>
              </a:ext>
            </a:extLst>
          </p:cNvPr>
          <p:cNvSpPr txBox="1"/>
          <p:nvPr/>
        </p:nvSpPr>
        <p:spPr>
          <a:xfrm>
            <a:off x="4103640" y="2412192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4" name="Google Shape;431;p12">
            <a:extLst>
              <a:ext uri="{FF2B5EF4-FFF2-40B4-BE49-F238E27FC236}">
                <a16:creationId xmlns:a16="http://schemas.microsoft.com/office/drawing/2014/main" id="{3C248189-DDB5-F942-A226-F46C4AC41705}"/>
              </a:ext>
            </a:extLst>
          </p:cNvPr>
          <p:cNvSpPr txBox="1"/>
          <p:nvPr/>
        </p:nvSpPr>
        <p:spPr>
          <a:xfrm>
            <a:off x="4103639" y="2756366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5" name="Google Shape;432;p12">
            <a:extLst>
              <a:ext uri="{FF2B5EF4-FFF2-40B4-BE49-F238E27FC236}">
                <a16:creationId xmlns:a16="http://schemas.microsoft.com/office/drawing/2014/main" id="{B4E3A0DE-C92F-4249-B1E5-A0A6AE5D5B20}"/>
              </a:ext>
            </a:extLst>
          </p:cNvPr>
          <p:cNvSpPr txBox="1"/>
          <p:nvPr/>
        </p:nvSpPr>
        <p:spPr>
          <a:xfrm>
            <a:off x="4103638" y="3130834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6" name="Google Shape;433;p12">
            <a:extLst>
              <a:ext uri="{FF2B5EF4-FFF2-40B4-BE49-F238E27FC236}">
                <a16:creationId xmlns:a16="http://schemas.microsoft.com/office/drawing/2014/main" id="{CD1B3C5E-873D-B947-AA99-F799CE2AFA64}"/>
              </a:ext>
            </a:extLst>
          </p:cNvPr>
          <p:cNvSpPr txBox="1"/>
          <p:nvPr/>
        </p:nvSpPr>
        <p:spPr>
          <a:xfrm>
            <a:off x="4103637" y="3516717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D591C1-1FE8-C943-BD23-393936BE3230}"/>
              </a:ext>
            </a:extLst>
          </p:cNvPr>
          <p:cNvSpPr txBox="1"/>
          <p:nvPr/>
        </p:nvSpPr>
        <p:spPr>
          <a:xfrm>
            <a:off x="4103637" y="1696521"/>
            <a:ext cx="1219200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  <a:latin typeface="Oswald Medium" panose="02000603000000000000" pitchFamily="2" charset="77"/>
                <a:ea typeface="Barlow"/>
                <a:cs typeface="Barlow"/>
                <a:sym typeface="Barlow"/>
              </a:rPr>
              <a:t>RECAP</a:t>
            </a:r>
            <a:endParaRPr lang="en-US" sz="2800" dirty="0">
              <a:solidFill>
                <a:schemeClr val="bg1"/>
              </a:solidFill>
              <a:latin typeface="Oswald Medium" panose="020006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869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74FD1B-D824-DA48-9D2C-CF4B43967269}"/>
              </a:ext>
            </a:extLst>
          </p:cNvPr>
          <p:cNvSpPr/>
          <p:nvPr/>
        </p:nvSpPr>
        <p:spPr>
          <a:xfrm>
            <a:off x="0" y="0"/>
            <a:ext cx="12191999" cy="5584371"/>
          </a:xfrm>
          <a:prstGeom prst="rect">
            <a:avLst/>
          </a:prstGeom>
          <a:solidFill>
            <a:srgbClr val="6DC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D591C1-1FE8-C943-BD23-393936BE3230}"/>
              </a:ext>
            </a:extLst>
          </p:cNvPr>
          <p:cNvSpPr txBox="1"/>
          <p:nvPr/>
        </p:nvSpPr>
        <p:spPr>
          <a:xfrm>
            <a:off x="1469637" y="1279840"/>
            <a:ext cx="10584576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  <a:latin typeface="Oswald Medium" panose="02000603000000000000" pitchFamily="2" charset="77"/>
                <a:ea typeface="Barlow"/>
                <a:cs typeface="Barlow"/>
                <a:sym typeface="Barlow"/>
              </a:rPr>
              <a:t>WHERE TO BEGIN</a:t>
            </a:r>
            <a:endParaRPr lang="en-US" sz="2800" dirty="0">
              <a:solidFill>
                <a:schemeClr val="bg1"/>
              </a:solidFill>
              <a:latin typeface="Oswald Medium" panose="02000603000000000000" pitchFamily="2" charset="77"/>
            </a:endParaRPr>
          </a:p>
        </p:txBody>
      </p:sp>
      <p:sp>
        <p:nvSpPr>
          <p:cNvPr id="3" name="Google Shape;428;p12">
            <a:extLst>
              <a:ext uri="{FF2B5EF4-FFF2-40B4-BE49-F238E27FC236}">
                <a16:creationId xmlns:a16="http://schemas.microsoft.com/office/drawing/2014/main" id="{CF4C5C44-C452-7A42-861E-D09F9C11D20E}"/>
              </a:ext>
            </a:extLst>
          </p:cNvPr>
          <p:cNvSpPr txBox="1"/>
          <p:nvPr/>
        </p:nvSpPr>
        <p:spPr>
          <a:xfrm>
            <a:off x="1569275" y="1866851"/>
            <a:ext cx="8793504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39700" lvl="0">
              <a:lnSpc>
                <a:spcPct val="150000"/>
              </a:lnSpc>
              <a:buClr>
                <a:srgbClr val="F5F6F6"/>
              </a:buClr>
              <a:buSzPts val="1400"/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CFM/Owner starts conversation about becoming a data company (not typically driven by IT)</a:t>
            </a:r>
          </a:p>
        </p:txBody>
      </p:sp>
      <p:sp>
        <p:nvSpPr>
          <p:cNvPr id="4" name="Google Shape;430;p12">
            <a:extLst>
              <a:ext uri="{FF2B5EF4-FFF2-40B4-BE49-F238E27FC236}">
                <a16:creationId xmlns:a16="http://schemas.microsoft.com/office/drawing/2014/main" id="{4BF4F487-E798-4E44-893A-3E99C27D12F6}"/>
              </a:ext>
            </a:extLst>
          </p:cNvPr>
          <p:cNvSpPr txBox="1"/>
          <p:nvPr/>
        </p:nvSpPr>
        <p:spPr>
          <a:xfrm>
            <a:off x="1469640" y="1928307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D7B6FA-736B-7341-8891-89B12DF69A0C}"/>
              </a:ext>
            </a:extLst>
          </p:cNvPr>
          <p:cNvSpPr/>
          <p:nvPr/>
        </p:nvSpPr>
        <p:spPr>
          <a:xfrm>
            <a:off x="1517769" y="2393839"/>
            <a:ext cx="98589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buClr>
                <a:srgbClr val="F5F6F6"/>
              </a:buClr>
              <a:buSzPts val="1400"/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Identify key stakeholders and develop consensus for project owners, CFMs, operations leadership, 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64693F-58DE-C34F-8830-CFBF0B74430D}"/>
              </a:ext>
            </a:extLst>
          </p:cNvPr>
          <p:cNvSpPr/>
          <p:nvPr/>
        </p:nvSpPr>
        <p:spPr>
          <a:xfrm>
            <a:off x="1517768" y="2833857"/>
            <a:ext cx="9409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buClr>
                <a:srgbClr val="F5F6F6"/>
              </a:buClr>
              <a:buSzPts val="1400"/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Identify necessary advisors—most contractors use an outside consultant for data analytics services (not typically an in-house solution)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22FBB0-BEA6-9D4D-B635-E680CBE6BA01}"/>
              </a:ext>
            </a:extLst>
          </p:cNvPr>
          <p:cNvSpPr/>
          <p:nvPr/>
        </p:nvSpPr>
        <p:spPr>
          <a:xfrm>
            <a:off x="1517767" y="3524369"/>
            <a:ext cx="94097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buClr>
                <a:srgbClr val="F5F6F6"/>
              </a:buClr>
              <a:buSzPts val="1400"/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Agree on the opportunity or the business problem analytics is to address (know thyself)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69A17D-4291-0E44-9AD1-450877138471}"/>
              </a:ext>
            </a:extLst>
          </p:cNvPr>
          <p:cNvSpPr/>
          <p:nvPr/>
        </p:nvSpPr>
        <p:spPr>
          <a:xfrm>
            <a:off x="1517766" y="3884696"/>
            <a:ext cx="4548040" cy="419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9700" lvl="0">
              <a:lnSpc>
                <a:spcPct val="150000"/>
              </a:lnSpc>
              <a:buClr>
                <a:srgbClr val="F5F6F6"/>
              </a:buClr>
              <a:buSzPts val="1400"/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Craft workplan with advisors and stakeholders</a:t>
            </a:r>
          </a:p>
        </p:txBody>
      </p:sp>
      <p:sp>
        <p:nvSpPr>
          <p:cNvPr id="9" name="Google Shape;430;p12">
            <a:extLst>
              <a:ext uri="{FF2B5EF4-FFF2-40B4-BE49-F238E27FC236}">
                <a16:creationId xmlns:a16="http://schemas.microsoft.com/office/drawing/2014/main" id="{A30CDCC3-D350-A54B-AB4E-8DDFEE81CA28}"/>
              </a:ext>
            </a:extLst>
          </p:cNvPr>
          <p:cNvSpPr txBox="1"/>
          <p:nvPr/>
        </p:nvSpPr>
        <p:spPr>
          <a:xfrm>
            <a:off x="1469639" y="2373320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0" name="Google Shape;430;p12">
            <a:extLst>
              <a:ext uri="{FF2B5EF4-FFF2-40B4-BE49-F238E27FC236}">
                <a16:creationId xmlns:a16="http://schemas.microsoft.com/office/drawing/2014/main" id="{8437EB9D-BD09-CA41-937E-56D0FCD43EE0}"/>
              </a:ext>
            </a:extLst>
          </p:cNvPr>
          <p:cNvSpPr txBox="1"/>
          <p:nvPr/>
        </p:nvSpPr>
        <p:spPr>
          <a:xfrm>
            <a:off x="1469638" y="2818866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1" name="Google Shape;430;p12">
            <a:extLst>
              <a:ext uri="{FF2B5EF4-FFF2-40B4-BE49-F238E27FC236}">
                <a16:creationId xmlns:a16="http://schemas.microsoft.com/office/drawing/2014/main" id="{68699051-9BD3-7F4D-B423-E19BC586656C}"/>
              </a:ext>
            </a:extLst>
          </p:cNvPr>
          <p:cNvSpPr txBox="1"/>
          <p:nvPr/>
        </p:nvSpPr>
        <p:spPr>
          <a:xfrm>
            <a:off x="1469637" y="3520096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2" name="Google Shape;430;p12">
            <a:extLst>
              <a:ext uri="{FF2B5EF4-FFF2-40B4-BE49-F238E27FC236}">
                <a16:creationId xmlns:a16="http://schemas.microsoft.com/office/drawing/2014/main" id="{43F6156E-6344-EF4A-9650-4D27E7BBFAED}"/>
              </a:ext>
            </a:extLst>
          </p:cNvPr>
          <p:cNvSpPr txBox="1"/>
          <p:nvPr/>
        </p:nvSpPr>
        <p:spPr>
          <a:xfrm>
            <a:off x="1469637" y="3928522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910562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>
            <a:extLst>
              <a:ext uri="{FF2B5EF4-FFF2-40B4-BE49-F238E27FC236}">
                <a16:creationId xmlns:a16="http://schemas.microsoft.com/office/drawing/2014/main" id="{10DA34B9-6698-964E-9232-E5B0EAD866D6}"/>
              </a:ext>
            </a:extLst>
          </p:cNvPr>
          <p:cNvSpPr/>
          <p:nvPr/>
        </p:nvSpPr>
        <p:spPr>
          <a:xfrm>
            <a:off x="4138785" y="924192"/>
            <a:ext cx="10576342" cy="4461087"/>
          </a:xfrm>
          <a:prstGeom prst="parallelogram">
            <a:avLst/>
          </a:prstGeom>
          <a:noFill/>
          <a:ln w="38100">
            <a:solidFill>
              <a:srgbClr val="6DC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oogle Shape;755;p24">
            <a:extLst>
              <a:ext uri="{FF2B5EF4-FFF2-40B4-BE49-F238E27FC236}">
                <a16:creationId xmlns:a16="http://schemas.microsoft.com/office/drawing/2014/main" id="{1F895975-F3EE-CA4C-9B8D-C3271088BD7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3021" r="5984" b="13793"/>
          <a:stretch/>
        </p:blipFill>
        <p:spPr>
          <a:xfrm>
            <a:off x="4352802" y="759600"/>
            <a:ext cx="10564629" cy="4461087"/>
          </a:xfrm>
          <a:prstGeom prst="parallelogram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C33855-4D51-8746-9C50-2AE7CB94A665}"/>
              </a:ext>
            </a:extLst>
          </p:cNvPr>
          <p:cNvSpPr/>
          <p:nvPr/>
        </p:nvSpPr>
        <p:spPr>
          <a:xfrm>
            <a:off x="1002166" y="3133580"/>
            <a:ext cx="29343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Vision</a:t>
            </a:r>
          </a:p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Experience</a:t>
            </a:r>
          </a:p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Independence</a:t>
            </a:r>
          </a:p>
        </p:txBody>
      </p:sp>
      <p:sp>
        <p:nvSpPr>
          <p:cNvPr id="6" name="Google Shape;430;p12">
            <a:extLst>
              <a:ext uri="{FF2B5EF4-FFF2-40B4-BE49-F238E27FC236}">
                <a16:creationId xmlns:a16="http://schemas.microsoft.com/office/drawing/2014/main" id="{55CD8B37-9EA0-6B48-9271-2DE5D6BB39DC}"/>
              </a:ext>
            </a:extLst>
          </p:cNvPr>
          <p:cNvSpPr txBox="1"/>
          <p:nvPr/>
        </p:nvSpPr>
        <p:spPr>
          <a:xfrm>
            <a:off x="802897" y="3122429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 dirty="0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7" name="Google Shape;430;p12">
            <a:extLst>
              <a:ext uri="{FF2B5EF4-FFF2-40B4-BE49-F238E27FC236}">
                <a16:creationId xmlns:a16="http://schemas.microsoft.com/office/drawing/2014/main" id="{3AA10D87-E438-9D4E-8B1E-9C8B6BD7CDCF}"/>
              </a:ext>
            </a:extLst>
          </p:cNvPr>
          <p:cNvSpPr txBox="1"/>
          <p:nvPr/>
        </p:nvSpPr>
        <p:spPr>
          <a:xfrm>
            <a:off x="802897" y="3476817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 dirty="0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8" name="Google Shape;430;p12">
            <a:extLst>
              <a:ext uri="{FF2B5EF4-FFF2-40B4-BE49-F238E27FC236}">
                <a16:creationId xmlns:a16="http://schemas.microsoft.com/office/drawing/2014/main" id="{B476594B-D237-6049-9DB7-5B81F9273DDB}"/>
              </a:ext>
            </a:extLst>
          </p:cNvPr>
          <p:cNvSpPr txBox="1"/>
          <p:nvPr/>
        </p:nvSpPr>
        <p:spPr>
          <a:xfrm>
            <a:off x="802897" y="3818607"/>
            <a:ext cx="19926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+</a:t>
            </a:r>
            <a:endParaRPr sz="1800" b="1" i="0" u="none" strike="noStrike" cap="none" dirty="0">
              <a:solidFill>
                <a:srgbClr val="6DCB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6D572-5996-6F42-93D4-E27BED45ACB3}"/>
              </a:ext>
            </a:extLst>
          </p:cNvPr>
          <p:cNvSpPr txBox="1"/>
          <p:nvPr/>
        </p:nvSpPr>
        <p:spPr>
          <a:xfrm>
            <a:off x="844829" y="1758516"/>
            <a:ext cx="2919464" cy="861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lvl="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Medium" panose="02000603000000000000" pitchFamily="2" charset="77"/>
                <a:ea typeface="Roboto" panose="02000000000000000000" pitchFamily="2" charset="0"/>
                <a:cs typeface="Roboto" panose="02000000000000000000" pitchFamily="2" charset="0"/>
              </a:rPr>
              <a:t>CFMs ARE THE CHANGE AGENTS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946179-8A02-4242-9C25-1DC42BDA9E0B}"/>
              </a:ext>
            </a:extLst>
          </p:cNvPr>
          <p:cNvCxnSpPr>
            <a:cxnSpLocks/>
          </p:cNvCxnSpPr>
          <p:nvPr/>
        </p:nvCxnSpPr>
        <p:spPr>
          <a:xfrm flipV="1">
            <a:off x="670373" y="1677377"/>
            <a:ext cx="343506" cy="411353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3A34A744-FB72-EE40-BDA4-160D02834DB1}"/>
              </a:ext>
            </a:extLst>
          </p:cNvPr>
          <p:cNvSpPr/>
          <p:nvPr/>
        </p:nvSpPr>
        <p:spPr>
          <a:xfrm>
            <a:off x="-549768" y="-226640"/>
            <a:ext cx="13569081" cy="443619"/>
          </a:xfrm>
          <a:prstGeom prst="parallelogram">
            <a:avLst/>
          </a:prstGeom>
          <a:solidFill>
            <a:srgbClr val="6DCB99"/>
          </a:solidFill>
          <a:ln>
            <a:solidFill>
              <a:srgbClr val="6DC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0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BAFC00-19B8-AC46-AFFD-10B477FD64D2}"/>
              </a:ext>
            </a:extLst>
          </p:cNvPr>
          <p:cNvSpPr/>
          <p:nvPr/>
        </p:nvSpPr>
        <p:spPr>
          <a:xfrm>
            <a:off x="1191559" y="1110507"/>
            <a:ext cx="2934899" cy="485027"/>
          </a:xfrm>
          <a:prstGeom prst="rect">
            <a:avLst/>
          </a:prstGeom>
          <a:noFill/>
          <a:ln w="38100">
            <a:solidFill>
              <a:srgbClr val="6DC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5AAF50-E0F8-2148-87CE-72DF298A340E}"/>
              </a:ext>
            </a:extLst>
          </p:cNvPr>
          <p:cNvSpPr/>
          <p:nvPr/>
        </p:nvSpPr>
        <p:spPr>
          <a:xfrm>
            <a:off x="1059084" y="1031026"/>
            <a:ext cx="2985234" cy="485027"/>
          </a:xfrm>
          <a:prstGeom prst="rect">
            <a:avLst/>
          </a:prstGeom>
          <a:solidFill>
            <a:srgbClr val="6DC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6D7EF-24FC-4A41-8D4B-5C36CEBBA4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2000" b="21500"/>
          <a:stretch/>
        </p:blipFill>
        <p:spPr>
          <a:xfrm>
            <a:off x="3172330" y="2059361"/>
            <a:ext cx="1043281" cy="5894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B4BF43-AEBB-4CFA-A70B-39ADEB4F5A35}"/>
              </a:ext>
            </a:extLst>
          </p:cNvPr>
          <p:cNvSpPr txBox="1"/>
          <p:nvPr/>
        </p:nvSpPr>
        <p:spPr>
          <a:xfrm>
            <a:off x="1071638" y="598260"/>
            <a:ext cx="4203769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lvl="0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Medium" panose="02000603000000000000" pitchFamily="2" charset="77"/>
                <a:ea typeface="Barlow"/>
                <a:cs typeface="Barlow"/>
                <a:sym typeface="Barlow"/>
              </a:rPr>
              <a:t>BRUCE ORR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64F9B1-E86E-4445-9B73-9DBAAEC48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89" y="628460"/>
            <a:ext cx="1414769" cy="2436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685098-344A-EF47-8B95-3543D55DD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7065" y="3968111"/>
            <a:ext cx="1179021" cy="2969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0239F1-17D9-B54D-AB77-2F8F3864A695}"/>
              </a:ext>
            </a:extLst>
          </p:cNvPr>
          <p:cNvSpPr/>
          <p:nvPr/>
        </p:nvSpPr>
        <p:spPr>
          <a:xfrm>
            <a:off x="1156214" y="980271"/>
            <a:ext cx="2828143" cy="46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Montserrat Medium"/>
              </a:rPr>
              <a:t>bruce.orr@pronovos.com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B9D2E5-B1B0-0C47-BBFF-89571759C29A}"/>
              </a:ext>
            </a:extLst>
          </p:cNvPr>
          <p:cNvSpPr/>
          <p:nvPr/>
        </p:nvSpPr>
        <p:spPr>
          <a:xfrm>
            <a:off x="1179166" y="2781486"/>
            <a:ext cx="2934899" cy="485027"/>
          </a:xfrm>
          <a:prstGeom prst="rect">
            <a:avLst/>
          </a:prstGeom>
          <a:noFill/>
          <a:ln w="38100">
            <a:solidFill>
              <a:srgbClr val="6DC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F815BB-93D1-3E45-9E1A-A85C0713852B}"/>
              </a:ext>
            </a:extLst>
          </p:cNvPr>
          <p:cNvSpPr/>
          <p:nvPr/>
        </p:nvSpPr>
        <p:spPr>
          <a:xfrm>
            <a:off x="1046691" y="2702005"/>
            <a:ext cx="2985234" cy="485027"/>
          </a:xfrm>
          <a:prstGeom prst="rect">
            <a:avLst/>
          </a:prstGeom>
          <a:solidFill>
            <a:srgbClr val="6DC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8D3C9D-5F2B-8545-8EAA-6DCE423B88EC}"/>
              </a:ext>
            </a:extLst>
          </p:cNvPr>
          <p:cNvSpPr txBox="1"/>
          <p:nvPr/>
        </p:nvSpPr>
        <p:spPr>
          <a:xfrm>
            <a:off x="1059246" y="2263539"/>
            <a:ext cx="182229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lvl="0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Medium" panose="02000603000000000000" pitchFamily="2" charset="77"/>
                <a:ea typeface="Roboto" panose="02000000000000000000" pitchFamily="2" charset="0"/>
                <a:cs typeface="Roboto" panose="02000000000000000000" pitchFamily="2" charset="0"/>
                <a:sym typeface="Montserrat Medium"/>
              </a:rPr>
              <a:t>BRYCE WISAN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Oswald Medium" panose="02000603000000000000" pitchFamily="2" charset="77"/>
              <a:ea typeface="Barlow"/>
              <a:cs typeface="Barlow"/>
              <a:sym typeface="Barlow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D01472-2154-AC48-8EFA-3E5A2B95D080}"/>
              </a:ext>
            </a:extLst>
          </p:cNvPr>
          <p:cNvSpPr/>
          <p:nvPr/>
        </p:nvSpPr>
        <p:spPr>
          <a:xfrm>
            <a:off x="1098851" y="2636260"/>
            <a:ext cx="2828143" cy="46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Montserrat Medium"/>
              </a:rPr>
              <a:t>bwisan@eidebailly.com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6BD810-F3D6-6243-8E70-BEBA899314F1}"/>
              </a:ext>
            </a:extLst>
          </p:cNvPr>
          <p:cNvSpPr/>
          <p:nvPr/>
        </p:nvSpPr>
        <p:spPr>
          <a:xfrm>
            <a:off x="1179166" y="4487645"/>
            <a:ext cx="3406920" cy="485027"/>
          </a:xfrm>
          <a:prstGeom prst="rect">
            <a:avLst/>
          </a:prstGeom>
          <a:noFill/>
          <a:ln w="38100">
            <a:solidFill>
              <a:srgbClr val="6DC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F72C7E-56A5-614D-A3B8-1FA70D0995BA}"/>
              </a:ext>
            </a:extLst>
          </p:cNvPr>
          <p:cNvSpPr/>
          <p:nvPr/>
        </p:nvSpPr>
        <p:spPr>
          <a:xfrm>
            <a:off x="1046690" y="4408164"/>
            <a:ext cx="3465349" cy="485027"/>
          </a:xfrm>
          <a:prstGeom prst="rect">
            <a:avLst/>
          </a:prstGeom>
          <a:solidFill>
            <a:srgbClr val="6DC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8AC230-41FB-2B47-A109-15A94979FECC}"/>
              </a:ext>
            </a:extLst>
          </p:cNvPr>
          <p:cNvSpPr txBox="1"/>
          <p:nvPr/>
        </p:nvSpPr>
        <p:spPr>
          <a:xfrm>
            <a:off x="1046690" y="3977064"/>
            <a:ext cx="257227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lvl="0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Medium" panose="02000603000000000000" pitchFamily="2" charset="77"/>
                <a:ea typeface="Roboto" panose="02000000000000000000" pitchFamily="2" charset="0"/>
                <a:cs typeface="Roboto" panose="02000000000000000000" pitchFamily="2" charset="0"/>
                <a:sym typeface="Montserrat Medium"/>
              </a:rPr>
              <a:t>JOHN KILLINGSWORTH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Oswald Medium" panose="02000603000000000000" pitchFamily="2" charset="77"/>
              <a:ea typeface="Barlow"/>
              <a:cs typeface="Barlow"/>
              <a:sym typeface="Barlow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0C30EC-B876-F641-BEC7-597D277D27D2}"/>
              </a:ext>
            </a:extLst>
          </p:cNvPr>
          <p:cNvSpPr/>
          <p:nvPr/>
        </p:nvSpPr>
        <p:spPr>
          <a:xfrm>
            <a:off x="1068871" y="4357409"/>
            <a:ext cx="3383208" cy="46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Montserrat Medium"/>
              </a:rPr>
              <a:t>j.Killingsworth@colostate.edu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E51881-CED1-DC4B-865A-AF2B2EA76C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92" y="-4577398"/>
            <a:ext cx="7635551" cy="11453327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820602556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2ED7C9-90D1-4335-ACD1-D39A68D7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Password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F4871DB2-2AAA-4EB1-9E65-B34595535B48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en-US" dirty="0"/>
              <a:t>(Must record password for CPE credit)</a:t>
            </a:r>
          </a:p>
        </p:txBody>
      </p:sp>
    </p:spTree>
    <p:extLst>
      <p:ext uri="{BB962C8B-B14F-4D97-AF65-F5344CB8AC3E}">
        <p14:creationId xmlns:p14="http://schemas.microsoft.com/office/powerpoint/2010/main" val="178503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rallelogram 37">
            <a:extLst>
              <a:ext uri="{FF2B5EF4-FFF2-40B4-BE49-F238E27FC236}">
                <a16:creationId xmlns:a16="http://schemas.microsoft.com/office/drawing/2014/main" id="{BD024079-5534-8A4A-9F50-96E5746C883B}"/>
              </a:ext>
            </a:extLst>
          </p:cNvPr>
          <p:cNvSpPr/>
          <p:nvPr/>
        </p:nvSpPr>
        <p:spPr>
          <a:xfrm>
            <a:off x="-549768" y="-226640"/>
            <a:ext cx="13569081" cy="443619"/>
          </a:xfrm>
          <a:prstGeom prst="parallelogram">
            <a:avLst/>
          </a:prstGeom>
          <a:solidFill>
            <a:srgbClr val="6DCB99"/>
          </a:solidFill>
          <a:ln>
            <a:solidFill>
              <a:srgbClr val="6DC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oogle Shape;44;p3">
            <a:extLst>
              <a:ext uri="{FF2B5EF4-FFF2-40B4-BE49-F238E27FC236}">
                <a16:creationId xmlns:a16="http://schemas.microsoft.com/office/drawing/2014/main" id="{A661B8F6-94A6-E747-940A-7DEE6F887451}"/>
              </a:ext>
            </a:extLst>
          </p:cNvPr>
          <p:cNvGrpSpPr/>
          <p:nvPr/>
        </p:nvGrpSpPr>
        <p:grpSpPr>
          <a:xfrm>
            <a:off x="673408" y="1482987"/>
            <a:ext cx="2622393" cy="3619845"/>
            <a:chOff x="-5" y="0"/>
            <a:chExt cx="4715967" cy="7167067"/>
          </a:xfrm>
        </p:grpSpPr>
        <p:sp>
          <p:nvSpPr>
            <p:cNvPr id="4" name="Google Shape;45;p3">
              <a:extLst>
                <a:ext uri="{FF2B5EF4-FFF2-40B4-BE49-F238E27FC236}">
                  <a16:creationId xmlns:a16="http://schemas.microsoft.com/office/drawing/2014/main" id="{B5FCDB54-8784-DA4C-A3CA-E6C5CF43AAB4}"/>
                </a:ext>
              </a:extLst>
            </p:cNvPr>
            <p:cNvSpPr/>
            <p:nvPr/>
          </p:nvSpPr>
          <p:spPr>
            <a:xfrm>
              <a:off x="-5" y="0"/>
              <a:ext cx="4715967" cy="7167067"/>
            </a:xfrm>
            <a:prstGeom prst="roundRect">
              <a:avLst>
                <a:gd name="adj" fmla="val 2190"/>
              </a:avLst>
            </a:prstGeom>
            <a:solidFill>
              <a:srgbClr val="FFFFFF"/>
            </a:solidFill>
            <a:ln w="25400" cap="flat" cmpd="sng">
              <a:noFill/>
              <a:prstDash val="solid"/>
              <a:miter lim="400000"/>
              <a:headEnd type="none" w="sm" len="sm"/>
              <a:tailEnd type="none" w="sm" len="sm"/>
            </a:ln>
            <a:effectLst>
              <a:outerShdw blurRad="254000" dist="38100" dir="2700000" sx="102000" sy="102000" algn="tl" rotWithShape="0">
                <a:prstClr val="black">
                  <a:alpha val="5000"/>
                </a:prst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6;p3">
              <a:extLst>
                <a:ext uri="{FF2B5EF4-FFF2-40B4-BE49-F238E27FC236}">
                  <a16:creationId xmlns:a16="http://schemas.microsoft.com/office/drawing/2014/main" id="{319B276A-2BE4-FD4A-9C26-4DCB22541E7E}"/>
                </a:ext>
              </a:extLst>
            </p:cNvPr>
            <p:cNvSpPr txBox="1"/>
            <p:nvPr/>
          </p:nvSpPr>
          <p:spPr>
            <a:xfrm>
              <a:off x="346561" y="3386721"/>
              <a:ext cx="4022829" cy="69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rPr>
                <a:t>What are analytics?</a:t>
              </a:r>
              <a:endParaRPr sz="1600" b="1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endParaRPr>
            </a:p>
          </p:txBody>
        </p:sp>
        <p:sp>
          <p:nvSpPr>
            <p:cNvPr id="7" name="Google Shape;47;p3">
              <a:extLst>
                <a:ext uri="{FF2B5EF4-FFF2-40B4-BE49-F238E27FC236}">
                  <a16:creationId xmlns:a16="http://schemas.microsoft.com/office/drawing/2014/main" id="{C99C7B3C-308F-204D-ACCC-E40AC573144F}"/>
                </a:ext>
              </a:extLst>
            </p:cNvPr>
            <p:cNvSpPr txBox="1"/>
            <p:nvPr/>
          </p:nvSpPr>
          <p:spPr>
            <a:xfrm>
              <a:off x="228072" y="4242268"/>
              <a:ext cx="4259808" cy="1909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"/>
                </a:rPr>
                <a:t>Descriptive, Diagnostic, Predictive and Prescriptive analytics, with practical examples</a:t>
              </a:r>
              <a:endParaRPr sz="140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endParaRPr>
            </a:p>
          </p:txBody>
        </p:sp>
      </p:grpSp>
      <p:grpSp>
        <p:nvGrpSpPr>
          <p:cNvPr id="8" name="Google Shape;44;p3">
            <a:extLst>
              <a:ext uri="{FF2B5EF4-FFF2-40B4-BE49-F238E27FC236}">
                <a16:creationId xmlns:a16="http://schemas.microsoft.com/office/drawing/2014/main" id="{3739B8B2-464F-7046-A2D8-A75E55E2851C}"/>
              </a:ext>
            </a:extLst>
          </p:cNvPr>
          <p:cNvGrpSpPr/>
          <p:nvPr/>
        </p:nvGrpSpPr>
        <p:grpSpPr>
          <a:xfrm>
            <a:off x="3386409" y="1473933"/>
            <a:ext cx="2622393" cy="3628899"/>
            <a:chOff x="-5" y="0"/>
            <a:chExt cx="4715967" cy="7167067"/>
          </a:xfrm>
        </p:grpSpPr>
        <p:sp>
          <p:nvSpPr>
            <p:cNvPr id="9" name="Google Shape;45;p3">
              <a:extLst>
                <a:ext uri="{FF2B5EF4-FFF2-40B4-BE49-F238E27FC236}">
                  <a16:creationId xmlns:a16="http://schemas.microsoft.com/office/drawing/2014/main" id="{E0409EEC-007F-1F41-B232-A604BF4F33A2}"/>
                </a:ext>
              </a:extLst>
            </p:cNvPr>
            <p:cNvSpPr/>
            <p:nvPr/>
          </p:nvSpPr>
          <p:spPr>
            <a:xfrm>
              <a:off x="-5" y="0"/>
              <a:ext cx="4715967" cy="7167067"/>
            </a:xfrm>
            <a:prstGeom prst="roundRect">
              <a:avLst>
                <a:gd name="adj" fmla="val 2190"/>
              </a:avLst>
            </a:prstGeom>
            <a:solidFill>
              <a:srgbClr val="FFFFFF"/>
            </a:solidFill>
            <a:ln w="25400" cap="flat" cmpd="sng">
              <a:noFill/>
              <a:prstDash val="solid"/>
              <a:miter lim="400000"/>
              <a:headEnd type="none" w="sm" len="sm"/>
              <a:tailEnd type="none" w="sm" len="sm"/>
            </a:ln>
            <a:effectLst>
              <a:outerShdw blurRad="254000" dist="38100" dir="2700000" sx="102000" sy="102000" algn="tl" rotWithShape="0">
                <a:prstClr val="black">
                  <a:alpha val="5000"/>
                </a:prst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6;p3">
              <a:extLst>
                <a:ext uri="{FF2B5EF4-FFF2-40B4-BE49-F238E27FC236}">
                  <a16:creationId xmlns:a16="http://schemas.microsoft.com/office/drawing/2014/main" id="{C25874DF-1460-AD4A-94B0-5F704298D8E1}"/>
                </a:ext>
              </a:extLst>
            </p:cNvPr>
            <p:cNvSpPr txBox="1"/>
            <p:nvPr/>
          </p:nvSpPr>
          <p:spPr>
            <a:xfrm>
              <a:off x="346561" y="3093386"/>
              <a:ext cx="4022829" cy="627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u="none" strike="noStrike" cap="none" dirty="0">
                <a:solidFill>
                  <a:schemeClr val="tx2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endParaRPr>
            </a:p>
          </p:txBody>
        </p:sp>
      </p:grpSp>
      <p:grpSp>
        <p:nvGrpSpPr>
          <p:cNvPr id="11" name="Google Shape;44;p3">
            <a:extLst>
              <a:ext uri="{FF2B5EF4-FFF2-40B4-BE49-F238E27FC236}">
                <a16:creationId xmlns:a16="http://schemas.microsoft.com/office/drawing/2014/main" id="{63689BC6-F054-8147-9BC4-2DFFA265DD45}"/>
              </a:ext>
            </a:extLst>
          </p:cNvPr>
          <p:cNvGrpSpPr/>
          <p:nvPr/>
        </p:nvGrpSpPr>
        <p:grpSpPr>
          <a:xfrm>
            <a:off x="6122518" y="1473933"/>
            <a:ext cx="2622393" cy="3628899"/>
            <a:chOff x="-5" y="0"/>
            <a:chExt cx="4715967" cy="7167067"/>
          </a:xfrm>
        </p:grpSpPr>
        <p:sp>
          <p:nvSpPr>
            <p:cNvPr id="12" name="Google Shape;45;p3">
              <a:extLst>
                <a:ext uri="{FF2B5EF4-FFF2-40B4-BE49-F238E27FC236}">
                  <a16:creationId xmlns:a16="http://schemas.microsoft.com/office/drawing/2014/main" id="{F3B945F8-DC96-674B-A8CC-EC17F46CABB7}"/>
                </a:ext>
              </a:extLst>
            </p:cNvPr>
            <p:cNvSpPr/>
            <p:nvPr/>
          </p:nvSpPr>
          <p:spPr>
            <a:xfrm>
              <a:off x="-5" y="0"/>
              <a:ext cx="4715967" cy="7167067"/>
            </a:xfrm>
            <a:prstGeom prst="roundRect">
              <a:avLst>
                <a:gd name="adj" fmla="val 2190"/>
              </a:avLst>
            </a:prstGeom>
            <a:solidFill>
              <a:srgbClr val="FFFFFF"/>
            </a:solidFill>
            <a:ln w="25400" cap="flat" cmpd="sng">
              <a:noFill/>
              <a:prstDash val="solid"/>
              <a:miter lim="400000"/>
              <a:headEnd type="none" w="sm" len="sm"/>
              <a:tailEnd type="none" w="sm" len="sm"/>
            </a:ln>
            <a:effectLst>
              <a:outerShdw blurRad="254000" dist="38100" dir="2700000" sx="102000" sy="102000" algn="tl" rotWithShape="0">
                <a:prstClr val="black">
                  <a:alpha val="5000"/>
                </a:prst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6;p3">
              <a:extLst>
                <a:ext uri="{FF2B5EF4-FFF2-40B4-BE49-F238E27FC236}">
                  <a16:creationId xmlns:a16="http://schemas.microsoft.com/office/drawing/2014/main" id="{D95DC735-84EF-874C-BDC7-8AA96D804226}"/>
                </a:ext>
              </a:extLst>
            </p:cNvPr>
            <p:cNvSpPr txBox="1"/>
            <p:nvPr/>
          </p:nvSpPr>
          <p:spPr>
            <a:xfrm>
              <a:off x="346561" y="3093386"/>
              <a:ext cx="4022829" cy="627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u="none" strike="noStrike" cap="none" dirty="0">
                <a:solidFill>
                  <a:schemeClr val="tx2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endParaRPr>
            </a:p>
          </p:txBody>
        </p:sp>
      </p:grpSp>
      <p:grpSp>
        <p:nvGrpSpPr>
          <p:cNvPr id="14" name="Google Shape;44;p3">
            <a:extLst>
              <a:ext uri="{FF2B5EF4-FFF2-40B4-BE49-F238E27FC236}">
                <a16:creationId xmlns:a16="http://schemas.microsoft.com/office/drawing/2014/main" id="{6D311FAB-09B7-8E4D-9119-2A939EA45ED9}"/>
              </a:ext>
            </a:extLst>
          </p:cNvPr>
          <p:cNvGrpSpPr/>
          <p:nvPr/>
        </p:nvGrpSpPr>
        <p:grpSpPr>
          <a:xfrm>
            <a:off x="8847084" y="1473933"/>
            <a:ext cx="2622393" cy="3628899"/>
            <a:chOff x="-5" y="0"/>
            <a:chExt cx="4715967" cy="7167067"/>
          </a:xfrm>
        </p:grpSpPr>
        <p:sp>
          <p:nvSpPr>
            <p:cNvPr id="15" name="Google Shape;45;p3">
              <a:extLst>
                <a:ext uri="{FF2B5EF4-FFF2-40B4-BE49-F238E27FC236}">
                  <a16:creationId xmlns:a16="http://schemas.microsoft.com/office/drawing/2014/main" id="{D88F7DF2-B930-DA45-9132-30C551C6B306}"/>
                </a:ext>
              </a:extLst>
            </p:cNvPr>
            <p:cNvSpPr/>
            <p:nvPr/>
          </p:nvSpPr>
          <p:spPr>
            <a:xfrm>
              <a:off x="-5" y="0"/>
              <a:ext cx="4715967" cy="7167067"/>
            </a:xfrm>
            <a:prstGeom prst="roundRect">
              <a:avLst>
                <a:gd name="adj" fmla="val 2190"/>
              </a:avLst>
            </a:prstGeom>
            <a:solidFill>
              <a:srgbClr val="FFFFFF"/>
            </a:solidFill>
            <a:ln w="25400" cap="flat" cmpd="sng">
              <a:noFill/>
              <a:prstDash val="solid"/>
              <a:miter lim="400000"/>
              <a:headEnd type="none" w="sm" len="sm"/>
              <a:tailEnd type="none" w="sm" len="sm"/>
            </a:ln>
            <a:effectLst>
              <a:outerShdw blurRad="254000" dist="38100" dir="2700000" sx="102000" sy="102000" algn="tl" rotWithShape="0">
                <a:prstClr val="black">
                  <a:alpha val="5000"/>
                </a:prst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6;p3">
              <a:extLst>
                <a:ext uri="{FF2B5EF4-FFF2-40B4-BE49-F238E27FC236}">
                  <a16:creationId xmlns:a16="http://schemas.microsoft.com/office/drawing/2014/main" id="{7657D3EB-7A5B-CB4C-8B0E-F54060A870AB}"/>
                </a:ext>
              </a:extLst>
            </p:cNvPr>
            <p:cNvSpPr txBox="1"/>
            <p:nvPr/>
          </p:nvSpPr>
          <p:spPr>
            <a:xfrm>
              <a:off x="346561" y="3093386"/>
              <a:ext cx="4022829" cy="627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u="none" strike="noStrike" cap="none" dirty="0">
                <a:solidFill>
                  <a:schemeClr val="tx2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endParaRPr>
            </a:p>
          </p:txBody>
        </p:sp>
      </p:grpSp>
      <p:grpSp>
        <p:nvGrpSpPr>
          <p:cNvPr id="17" name="Google Shape;49;p3">
            <a:extLst>
              <a:ext uri="{FF2B5EF4-FFF2-40B4-BE49-F238E27FC236}">
                <a16:creationId xmlns:a16="http://schemas.microsoft.com/office/drawing/2014/main" id="{730BC2BB-D518-514E-BC16-DB89C1DA87A2}"/>
              </a:ext>
            </a:extLst>
          </p:cNvPr>
          <p:cNvGrpSpPr/>
          <p:nvPr/>
        </p:nvGrpSpPr>
        <p:grpSpPr>
          <a:xfrm>
            <a:off x="3486069" y="2947284"/>
            <a:ext cx="2448572" cy="1427253"/>
            <a:chOff x="156287" y="2797186"/>
            <a:chExt cx="4403377" cy="2566695"/>
          </a:xfrm>
        </p:grpSpPr>
        <p:sp>
          <p:nvSpPr>
            <p:cNvPr id="18" name="Google Shape;51;p3">
              <a:extLst>
                <a:ext uri="{FF2B5EF4-FFF2-40B4-BE49-F238E27FC236}">
                  <a16:creationId xmlns:a16="http://schemas.microsoft.com/office/drawing/2014/main" id="{B7342BB0-001C-FB46-B3AF-410558146F00}"/>
                </a:ext>
              </a:extLst>
            </p:cNvPr>
            <p:cNvSpPr txBox="1"/>
            <p:nvPr/>
          </p:nvSpPr>
          <p:spPr>
            <a:xfrm>
              <a:off x="156287" y="2797186"/>
              <a:ext cx="4403377" cy="107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rPr>
                <a:t>Why should I use analytics in my business?</a:t>
              </a:r>
              <a:endParaRPr sz="1600" b="1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endParaRPr>
            </a:p>
          </p:txBody>
        </p:sp>
        <p:sp>
          <p:nvSpPr>
            <p:cNvPr id="19" name="Google Shape;52;p3">
              <a:extLst>
                <a:ext uri="{FF2B5EF4-FFF2-40B4-BE49-F238E27FC236}">
                  <a16:creationId xmlns:a16="http://schemas.microsoft.com/office/drawing/2014/main" id="{92B16411-F93E-7F43-97CA-FF447D4018FD}"/>
                </a:ext>
              </a:extLst>
            </p:cNvPr>
            <p:cNvSpPr txBox="1"/>
            <p:nvPr/>
          </p:nvSpPr>
          <p:spPr>
            <a:xfrm>
              <a:off x="228072" y="4017058"/>
              <a:ext cx="4259808" cy="1346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"/>
                </a:rPr>
                <a:t>Why we should be using analytics, and ways to get started</a:t>
              </a:r>
              <a:endPara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0" name="Google Shape;54;p3">
            <a:extLst>
              <a:ext uri="{FF2B5EF4-FFF2-40B4-BE49-F238E27FC236}">
                <a16:creationId xmlns:a16="http://schemas.microsoft.com/office/drawing/2014/main" id="{02E44305-AB98-E64C-9A66-FBFDB160698E}"/>
              </a:ext>
            </a:extLst>
          </p:cNvPr>
          <p:cNvGrpSpPr/>
          <p:nvPr/>
        </p:nvGrpSpPr>
        <p:grpSpPr>
          <a:xfrm>
            <a:off x="6226235" y="3196504"/>
            <a:ext cx="2368738" cy="1393477"/>
            <a:chOff x="228070" y="3245370"/>
            <a:chExt cx="4259808" cy="2505953"/>
          </a:xfrm>
        </p:grpSpPr>
        <p:sp>
          <p:nvSpPr>
            <p:cNvPr id="21" name="Google Shape;56;p3">
              <a:extLst>
                <a:ext uri="{FF2B5EF4-FFF2-40B4-BE49-F238E27FC236}">
                  <a16:creationId xmlns:a16="http://schemas.microsoft.com/office/drawing/2014/main" id="{6105EBD7-371D-2840-80E1-A057B7C55FBA}"/>
                </a:ext>
              </a:extLst>
            </p:cNvPr>
            <p:cNvSpPr txBox="1"/>
            <p:nvPr/>
          </p:nvSpPr>
          <p:spPr>
            <a:xfrm>
              <a:off x="346559" y="3245370"/>
              <a:ext cx="4022829" cy="627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rPr>
                <a:t>How do I get started?</a:t>
              </a:r>
              <a:endParaRPr sz="1600" b="1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endParaRPr>
            </a:p>
          </p:txBody>
        </p:sp>
        <p:sp>
          <p:nvSpPr>
            <p:cNvPr id="22" name="Google Shape;57;p3">
              <a:extLst>
                <a:ext uri="{FF2B5EF4-FFF2-40B4-BE49-F238E27FC236}">
                  <a16:creationId xmlns:a16="http://schemas.microsoft.com/office/drawing/2014/main" id="{B7A2BA95-71AB-8A4E-82C4-959A0874FD31}"/>
                </a:ext>
              </a:extLst>
            </p:cNvPr>
            <p:cNvSpPr txBox="1"/>
            <p:nvPr/>
          </p:nvSpPr>
          <p:spPr>
            <a:xfrm>
              <a:off x="228070" y="4017058"/>
              <a:ext cx="4259808" cy="1734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"/>
                </a:rPr>
                <a:t>How to get started, and why it is not a good idea to jump into the deep end of analytics straight away</a:t>
              </a:r>
              <a:endPara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3" name="Google Shape;59;p3">
            <a:extLst>
              <a:ext uri="{FF2B5EF4-FFF2-40B4-BE49-F238E27FC236}">
                <a16:creationId xmlns:a16="http://schemas.microsoft.com/office/drawing/2014/main" id="{A050CABA-5A76-474E-BB2A-585F383AF399}"/>
              </a:ext>
            </a:extLst>
          </p:cNvPr>
          <p:cNvGrpSpPr/>
          <p:nvPr/>
        </p:nvGrpSpPr>
        <p:grpSpPr>
          <a:xfrm>
            <a:off x="8961984" y="2947284"/>
            <a:ext cx="2404136" cy="1858140"/>
            <a:chOff x="185865" y="2797186"/>
            <a:chExt cx="4323466" cy="3341578"/>
          </a:xfrm>
        </p:grpSpPr>
        <p:sp>
          <p:nvSpPr>
            <p:cNvPr id="24" name="Google Shape;61;p3">
              <a:extLst>
                <a:ext uri="{FF2B5EF4-FFF2-40B4-BE49-F238E27FC236}">
                  <a16:creationId xmlns:a16="http://schemas.microsoft.com/office/drawing/2014/main" id="{A8017E50-8FDC-8F4B-B573-A5D637D896D9}"/>
                </a:ext>
              </a:extLst>
            </p:cNvPr>
            <p:cNvSpPr txBox="1"/>
            <p:nvPr/>
          </p:nvSpPr>
          <p:spPr>
            <a:xfrm>
              <a:off x="185865" y="2797186"/>
              <a:ext cx="4302711" cy="107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rPr>
                <a:t>Why CFMs are the change agents?</a:t>
              </a:r>
              <a:endParaRPr sz="1600" b="1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endParaRPr>
            </a:p>
          </p:txBody>
        </p:sp>
        <p:sp>
          <p:nvSpPr>
            <p:cNvPr id="25" name="Google Shape;62;p3">
              <a:extLst>
                <a:ext uri="{FF2B5EF4-FFF2-40B4-BE49-F238E27FC236}">
                  <a16:creationId xmlns:a16="http://schemas.microsoft.com/office/drawing/2014/main" id="{9776C715-78F6-E54F-92C6-D4E500DD5990}"/>
                </a:ext>
              </a:extLst>
            </p:cNvPr>
            <p:cNvSpPr txBox="1"/>
            <p:nvPr/>
          </p:nvSpPr>
          <p:spPr>
            <a:xfrm>
              <a:off x="185865" y="4017058"/>
              <a:ext cx="4323466" cy="2121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"/>
                </a:rPr>
                <a:t>Why CFMs are uniquely positioned to become the change agents for their companies across the country</a:t>
              </a:r>
              <a:endPara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C6033A6-0657-0741-8D3A-202F9916074B}"/>
              </a:ext>
            </a:extLst>
          </p:cNvPr>
          <p:cNvSpPr txBox="1"/>
          <p:nvPr/>
        </p:nvSpPr>
        <p:spPr>
          <a:xfrm>
            <a:off x="801567" y="541520"/>
            <a:ext cx="10925976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lvl="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Medium" panose="02000603000000000000" pitchFamily="2" charset="77"/>
                <a:ea typeface="Barlow"/>
                <a:cs typeface="Barlow"/>
                <a:sym typeface="Barlow"/>
              </a:rPr>
              <a:t>CONSTRUCTION ANALYTICS: LEADING CHANGE IN THE INDUSTRY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0162240-21C6-CE4A-9F3B-AF8332275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340" y="1952674"/>
            <a:ext cx="738526" cy="73852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565A25D-7532-D646-9805-F345CA531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871" y="1917472"/>
            <a:ext cx="774577" cy="7745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64274E4-6706-7941-AC71-5CF4500CB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424" y="1737874"/>
            <a:ext cx="774577" cy="9533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69E82B4-C034-AC42-BFC4-75AA1A546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6651" y="1952674"/>
            <a:ext cx="763255" cy="85163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9328EC-CD99-8543-B881-DF9BF75AD7F9}"/>
              </a:ext>
            </a:extLst>
          </p:cNvPr>
          <p:cNvCxnSpPr>
            <a:cxnSpLocks/>
          </p:cNvCxnSpPr>
          <p:nvPr/>
        </p:nvCxnSpPr>
        <p:spPr>
          <a:xfrm flipV="1">
            <a:off x="673408" y="429594"/>
            <a:ext cx="343506" cy="411353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71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88;p4">
            <a:extLst>
              <a:ext uri="{FF2B5EF4-FFF2-40B4-BE49-F238E27FC236}">
                <a16:creationId xmlns:a16="http://schemas.microsoft.com/office/drawing/2014/main" id="{6FBE5812-1002-9D46-92C9-167E4B644968}"/>
              </a:ext>
            </a:extLst>
          </p:cNvPr>
          <p:cNvCxnSpPr/>
          <p:nvPr/>
        </p:nvCxnSpPr>
        <p:spPr>
          <a:xfrm flipH="1">
            <a:off x="1937622" y="2542264"/>
            <a:ext cx="1" cy="192184"/>
          </a:xfrm>
          <a:prstGeom prst="straightConnector1">
            <a:avLst/>
          </a:prstGeom>
          <a:noFill/>
          <a:ln w="28575" cap="flat" cmpd="sng">
            <a:solidFill>
              <a:srgbClr val="6DCB99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6" name="Google Shape;106;p4">
            <a:extLst>
              <a:ext uri="{FF2B5EF4-FFF2-40B4-BE49-F238E27FC236}">
                <a16:creationId xmlns:a16="http://schemas.microsoft.com/office/drawing/2014/main" id="{FC4B2912-D439-094D-8CF7-FA1FBE56F4B7}"/>
              </a:ext>
            </a:extLst>
          </p:cNvPr>
          <p:cNvSpPr/>
          <p:nvPr/>
        </p:nvSpPr>
        <p:spPr>
          <a:xfrm>
            <a:off x="1183324" y="1917575"/>
            <a:ext cx="1508601" cy="595035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Accounting System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7" name="Google Shape;108;p4">
            <a:extLst>
              <a:ext uri="{FF2B5EF4-FFF2-40B4-BE49-F238E27FC236}">
                <a16:creationId xmlns:a16="http://schemas.microsoft.com/office/drawing/2014/main" id="{C6971275-DD89-FE49-8E21-AA614AEF2A00}"/>
              </a:ext>
            </a:extLst>
          </p:cNvPr>
          <p:cNvSpPr/>
          <p:nvPr/>
        </p:nvSpPr>
        <p:spPr>
          <a:xfrm>
            <a:off x="3692252" y="1922719"/>
            <a:ext cx="1508601" cy="595035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Daily Reports and Logs</a:t>
            </a:r>
            <a:endParaRPr sz="16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8" name="Google Shape;110;p4">
            <a:extLst>
              <a:ext uri="{FF2B5EF4-FFF2-40B4-BE49-F238E27FC236}">
                <a16:creationId xmlns:a16="http://schemas.microsoft.com/office/drawing/2014/main" id="{8AAF1B27-BA84-7549-9B0F-3BE4510F4A6C}"/>
              </a:ext>
            </a:extLst>
          </p:cNvPr>
          <p:cNvSpPr/>
          <p:nvPr/>
        </p:nvSpPr>
        <p:spPr>
          <a:xfrm>
            <a:off x="5974900" y="1913644"/>
            <a:ext cx="2270913" cy="595035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Project Management Applications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9" name="Google Shape;112;p4">
            <a:extLst>
              <a:ext uri="{FF2B5EF4-FFF2-40B4-BE49-F238E27FC236}">
                <a16:creationId xmlns:a16="http://schemas.microsoft.com/office/drawing/2014/main" id="{B87AA2ED-522B-0F42-9E11-BA65721A4E95}"/>
              </a:ext>
            </a:extLst>
          </p:cNvPr>
          <p:cNvSpPr/>
          <p:nvPr/>
        </p:nvSpPr>
        <p:spPr>
          <a:xfrm>
            <a:off x="9019861" y="1918770"/>
            <a:ext cx="1642306" cy="595035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GPS and Equipment Logs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cxnSp>
        <p:nvCxnSpPr>
          <p:cNvPr id="10" name="Google Shape;113;p4">
            <a:extLst>
              <a:ext uri="{FF2B5EF4-FFF2-40B4-BE49-F238E27FC236}">
                <a16:creationId xmlns:a16="http://schemas.microsoft.com/office/drawing/2014/main" id="{A05F3C5E-1A67-4042-9F46-5BF6FB299F6A}"/>
              </a:ext>
            </a:extLst>
          </p:cNvPr>
          <p:cNvCxnSpPr/>
          <p:nvPr/>
        </p:nvCxnSpPr>
        <p:spPr>
          <a:xfrm flipH="1">
            <a:off x="4446123" y="2542264"/>
            <a:ext cx="1" cy="192184"/>
          </a:xfrm>
          <a:prstGeom prst="straightConnector1">
            <a:avLst/>
          </a:prstGeom>
          <a:noFill/>
          <a:ln w="28575" cap="flat" cmpd="sng">
            <a:solidFill>
              <a:srgbClr val="6DCB99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1" name="Google Shape;114;p4">
            <a:extLst>
              <a:ext uri="{FF2B5EF4-FFF2-40B4-BE49-F238E27FC236}">
                <a16:creationId xmlns:a16="http://schemas.microsoft.com/office/drawing/2014/main" id="{B32D829B-F36F-2B45-9D47-90B604A779B3}"/>
              </a:ext>
            </a:extLst>
          </p:cNvPr>
          <p:cNvCxnSpPr/>
          <p:nvPr/>
        </p:nvCxnSpPr>
        <p:spPr>
          <a:xfrm flipH="1">
            <a:off x="7151072" y="2542791"/>
            <a:ext cx="1" cy="192184"/>
          </a:xfrm>
          <a:prstGeom prst="straightConnector1">
            <a:avLst/>
          </a:prstGeom>
          <a:noFill/>
          <a:ln w="28575" cap="flat" cmpd="sng">
            <a:solidFill>
              <a:srgbClr val="6DCB99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2" name="Google Shape;115;p4">
            <a:extLst>
              <a:ext uri="{FF2B5EF4-FFF2-40B4-BE49-F238E27FC236}">
                <a16:creationId xmlns:a16="http://schemas.microsoft.com/office/drawing/2014/main" id="{73730E31-AA57-1743-AFF6-864507B987BE}"/>
              </a:ext>
            </a:extLst>
          </p:cNvPr>
          <p:cNvCxnSpPr/>
          <p:nvPr/>
        </p:nvCxnSpPr>
        <p:spPr>
          <a:xfrm flipH="1">
            <a:off x="9843084" y="2547711"/>
            <a:ext cx="1" cy="192184"/>
          </a:xfrm>
          <a:prstGeom prst="straightConnector1">
            <a:avLst/>
          </a:prstGeom>
          <a:noFill/>
          <a:ln w="28575" cap="flat" cmpd="sng">
            <a:solidFill>
              <a:srgbClr val="6DCB99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3" name="Google Shape;116;p4">
            <a:extLst>
              <a:ext uri="{FF2B5EF4-FFF2-40B4-BE49-F238E27FC236}">
                <a16:creationId xmlns:a16="http://schemas.microsoft.com/office/drawing/2014/main" id="{6FF8659B-670B-FC42-BCB6-4313BB9C0D17}"/>
              </a:ext>
            </a:extLst>
          </p:cNvPr>
          <p:cNvSpPr/>
          <p:nvPr/>
        </p:nvSpPr>
        <p:spPr>
          <a:xfrm>
            <a:off x="1183321" y="2796842"/>
            <a:ext cx="1508601" cy="348813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Accounting</a:t>
            </a:r>
            <a:endParaRPr sz="16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14" name="Google Shape;117;p4">
            <a:extLst>
              <a:ext uri="{FF2B5EF4-FFF2-40B4-BE49-F238E27FC236}">
                <a16:creationId xmlns:a16="http://schemas.microsoft.com/office/drawing/2014/main" id="{AF99B3B8-B7B5-4E47-975A-50B3D0A82790}"/>
              </a:ext>
            </a:extLst>
          </p:cNvPr>
          <p:cNvSpPr/>
          <p:nvPr/>
        </p:nvSpPr>
        <p:spPr>
          <a:xfrm>
            <a:off x="3664602" y="2801986"/>
            <a:ext cx="1508601" cy="595035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Site Management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15" name="Google Shape;118;p4">
            <a:extLst>
              <a:ext uri="{FF2B5EF4-FFF2-40B4-BE49-F238E27FC236}">
                <a16:creationId xmlns:a16="http://schemas.microsoft.com/office/drawing/2014/main" id="{4D22F0E7-1601-BD4E-8FDF-1D051CDD22D2}"/>
              </a:ext>
            </a:extLst>
          </p:cNvPr>
          <p:cNvSpPr/>
          <p:nvPr/>
        </p:nvSpPr>
        <p:spPr>
          <a:xfrm>
            <a:off x="6396771" y="2807657"/>
            <a:ext cx="1508601" cy="595035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Project Management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16" name="Google Shape;119;p4">
            <a:extLst>
              <a:ext uri="{FF2B5EF4-FFF2-40B4-BE49-F238E27FC236}">
                <a16:creationId xmlns:a16="http://schemas.microsoft.com/office/drawing/2014/main" id="{997D7269-720C-E940-8130-A2D8FFDFE8AB}"/>
              </a:ext>
            </a:extLst>
          </p:cNvPr>
          <p:cNvSpPr/>
          <p:nvPr/>
        </p:nvSpPr>
        <p:spPr>
          <a:xfrm>
            <a:off x="8862231" y="2812211"/>
            <a:ext cx="1987579" cy="595035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Communication and Collaboration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cxnSp>
        <p:nvCxnSpPr>
          <p:cNvPr id="17" name="Google Shape;120;p4">
            <a:extLst>
              <a:ext uri="{FF2B5EF4-FFF2-40B4-BE49-F238E27FC236}">
                <a16:creationId xmlns:a16="http://schemas.microsoft.com/office/drawing/2014/main" id="{CDF25F54-CA98-AB44-ACC6-125ACFECC638}"/>
              </a:ext>
            </a:extLst>
          </p:cNvPr>
          <p:cNvCxnSpPr/>
          <p:nvPr/>
        </p:nvCxnSpPr>
        <p:spPr>
          <a:xfrm flipH="1">
            <a:off x="1930118" y="4718064"/>
            <a:ext cx="1" cy="192184"/>
          </a:xfrm>
          <a:prstGeom prst="straightConnector1">
            <a:avLst/>
          </a:prstGeom>
          <a:noFill/>
          <a:ln w="28575" cap="flat" cmpd="sng">
            <a:solidFill>
              <a:srgbClr val="6DCB99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8" name="Google Shape;121;p4">
            <a:extLst>
              <a:ext uri="{FF2B5EF4-FFF2-40B4-BE49-F238E27FC236}">
                <a16:creationId xmlns:a16="http://schemas.microsoft.com/office/drawing/2014/main" id="{D26F5D01-381D-2F43-9BC1-7943F7662B15}"/>
              </a:ext>
            </a:extLst>
          </p:cNvPr>
          <p:cNvSpPr/>
          <p:nvPr/>
        </p:nvSpPr>
        <p:spPr>
          <a:xfrm>
            <a:off x="1175820" y="4320595"/>
            <a:ext cx="1508601" cy="348813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Weather Data</a:t>
            </a:r>
            <a:endParaRPr sz="16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19" name="Google Shape;122;p4">
            <a:extLst>
              <a:ext uri="{FF2B5EF4-FFF2-40B4-BE49-F238E27FC236}">
                <a16:creationId xmlns:a16="http://schemas.microsoft.com/office/drawing/2014/main" id="{2407593E-2FCF-074B-A9DC-D0BBCC4EB615}"/>
              </a:ext>
            </a:extLst>
          </p:cNvPr>
          <p:cNvSpPr/>
          <p:nvPr/>
        </p:nvSpPr>
        <p:spPr>
          <a:xfrm>
            <a:off x="3657098" y="4325739"/>
            <a:ext cx="1508601" cy="348813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MS Excel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20" name="Google Shape;123;p4">
            <a:extLst>
              <a:ext uri="{FF2B5EF4-FFF2-40B4-BE49-F238E27FC236}">
                <a16:creationId xmlns:a16="http://schemas.microsoft.com/office/drawing/2014/main" id="{3954D221-844C-8B4E-A3C6-EE964C7AB3F5}"/>
              </a:ext>
            </a:extLst>
          </p:cNvPr>
          <p:cNvSpPr/>
          <p:nvPr/>
        </p:nvSpPr>
        <p:spPr>
          <a:xfrm>
            <a:off x="6207246" y="4315213"/>
            <a:ext cx="1887648" cy="348813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IoT Devices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21" name="Google Shape;124;p4">
            <a:extLst>
              <a:ext uri="{FF2B5EF4-FFF2-40B4-BE49-F238E27FC236}">
                <a16:creationId xmlns:a16="http://schemas.microsoft.com/office/drawing/2014/main" id="{1AB05E78-F991-F946-A4E7-331FE3D1B882}"/>
              </a:ext>
            </a:extLst>
          </p:cNvPr>
          <p:cNvSpPr/>
          <p:nvPr/>
        </p:nvSpPr>
        <p:spPr>
          <a:xfrm>
            <a:off x="9019861" y="4312272"/>
            <a:ext cx="1642306" cy="348813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Biometrics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cxnSp>
        <p:nvCxnSpPr>
          <p:cNvPr id="22" name="Google Shape;125;p4">
            <a:extLst>
              <a:ext uri="{FF2B5EF4-FFF2-40B4-BE49-F238E27FC236}">
                <a16:creationId xmlns:a16="http://schemas.microsoft.com/office/drawing/2014/main" id="{310E8364-9CBE-7D48-BF51-2BF840BDE868}"/>
              </a:ext>
            </a:extLst>
          </p:cNvPr>
          <p:cNvCxnSpPr/>
          <p:nvPr/>
        </p:nvCxnSpPr>
        <p:spPr>
          <a:xfrm flipH="1">
            <a:off x="4438619" y="4718064"/>
            <a:ext cx="1" cy="192184"/>
          </a:xfrm>
          <a:prstGeom prst="straightConnector1">
            <a:avLst/>
          </a:prstGeom>
          <a:noFill/>
          <a:ln w="28575" cap="flat" cmpd="sng">
            <a:solidFill>
              <a:srgbClr val="6DCB99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23" name="Google Shape;126;p4">
            <a:extLst>
              <a:ext uri="{FF2B5EF4-FFF2-40B4-BE49-F238E27FC236}">
                <a16:creationId xmlns:a16="http://schemas.microsoft.com/office/drawing/2014/main" id="{2AC8701A-BFC9-7145-9D61-47F17AFC0BBB}"/>
              </a:ext>
            </a:extLst>
          </p:cNvPr>
          <p:cNvCxnSpPr/>
          <p:nvPr/>
        </p:nvCxnSpPr>
        <p:spPr>
          <a:xfrm flipH="1">
            <a:off x="7143568" y="4718064"/>
            <a:ext cx="1" cy="192184"/>
          </a:xfrm>
          <a:prstGeom prst="straightConnector1">
            <a:avLst/>
          </a:prstGeom>
          <a:noFill/>
          <a:ln w="28575" cap="flat" cmpd="sng">
            <a:solidFill>
              <a:srgbClr val="6DCB99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24" name="Google Shape;127;p4">
            <a:extLst>
              <a:ext uri="{FF2B5EF4-FFF2-40B4-BE49-F238E27FC236}">
                <a16:creationId xmlns:a16="http://schemas.microsoft.com/office/drawing/2014/main" id="{5F59C010-7E0F-8144-AB82-232152ECAC40}"/>
              </a:ext>
            </a:extLst>
          </p:cNvPr>
          <p:cNvCxnSpPr/>
          <p:nvPr/>
        </p:nvCxnSpPr>
        <p:spPr>
          <a:xfrm flipH="1">
            <a:off x="9848517" y="4723511"/>
            <a:ext cx="1" cy="192184"/>
          </a:xfrm>
          <a:prstGeom prst="straightConnector1">
            <a:avLst/>
          </a:prstGeom>
          <a:noFill/>
          <a:ln w="28575" cap="flat" cmpd="sng">
            <a:solidFill>
              <a:srgbClr val="6DCB99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25" name="Google Shape;128;p4">
            <a:extLst>
              <a:ext uri="{FF2B5EF4-FFF2-40B4-BE49-F238E27FC236}">
                <a16:creationId xmlns:a16="http://schemas.microsoft.com/office/drawing/2014/main" id="{7488EBB4-433E-4B4E-BC17-613CE8486797}"/>
              </a:ext>
            </a:extLst>
          </p:cNvPr>
          <p:cNvSpPr/>
          <p:nvPr/>
        </p:nvSpPr>
        <p:spPr>
          <a:xfrm>
            <a:off x="1175817" y="4972642"/>
            <a:ext cx="1508601" cy="348813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Weather</a:t>
            </a:r>
            <a:endParaRPr sz="16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26" name="Google Shape;129;p4">
            <a:extLst>
              <a:ext uri="{FF2B5EF4-FFF2-40B4-BE49-F238E27FC236}">
                <a16:creationId xmlns:a16="http://schemas.microsoft.com/office/drawing/2014/main" id="{4A3B333E-F44B-394C-9EC6-85C440048BEF}"/>
              </a:ext>
            </a:extLst>
          </p:cNvPr>
          <p:cNvSpPr/>
          <p:nvPr/>
        </p:nvSpPr>
        <p:spPr>
          <a:xfrm>
            <a:off x="3657098" y="4977786"/>
            <a:ext cx="1508601" cy="595035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Document Management</a:t>
            </a:r>
            <a:endParaRPr sz="16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27" name="Google Shape;130;p4">
            <a:extLst>
              <a:ext uri="{FF2B5EF4-FFF2-40B4-BE49-F238E27FC236}">
                <a16:creationId xmlns:a16="http://schemas.microsoft.com/office/drawing/2014/main" id="{0698EA8F-0557-424A-9CEB-15035BDE8F1F}"/>
              </a:ext>
            </a:extLst>
          </p:cNvPr>
          <p:cNvSpPr/>
          <p:nvPr/>
        </p:nvSpPr>
        <p:spPr>
          <a:xfrm>
            <a:off x="6396771" y="4982930"/>
            <a:ext cx="1508601" cy="595035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Equipment Usage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28" name="Google Shape;131;p4">
            <a:extLst>
              <a:ext uri="{FF2B5EF4-FFF2-40B4-BE49-F238E27FC236}">
                <a16:creationId xmlns:a16="http://schemas.microsoft.com/office/drawing/2014/main" id="{70E8A3CF-930B-274E-9E38-83E5EFB080BC}"/>
              </a:ext>
            </a:extLst>
          </p:cNvPr>
          <p:cNvSpPr/>
          <p:nvPr/>
        </p:nvSpPr>
        <p:spPr>
          <a:xfrm>
            <a:off x="9042370" y="4968682"/>
            <a:ext cx="1627300" cy="348813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Labor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FD3FADD-0C2B-8349-8207-04D408ADA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869" y="1437744"/>
            <a:ext cx="455503" cy="45550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03283C-B595-9940-92FE-FA24A11C1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401" y="1435052"/>
            <a:ext cx="361443" cy="4680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A5C7ECB-3513-C044-A661-3B1CAC48E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338" y="1428919"/>
            <a:ext cx="509465" cy="4741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F1CB333-7D7D-E246-8AD4-B0C9D4A61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9534" y="1440670"/>
            <a:ext cx="472974" cy="4729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4F2D2EE-2712-404F-A3C2-B60F9FD384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2365" y="3833895"/>
            <a:ext cx="455503" cy="45550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0385165-985B-CC4F-877A-CEBB95708F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8355" y="3831541"/>
            <a:ext cx="495534" cy="45424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A50E5AD-12C0-FD40-A1B2-144D1AB997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2190" y="3833066"/>
            <a:ext cx="456332" cy="4563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C48B6ED-E730-B649-981E-2D4ED50473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2666" y="3812069"/>
            <a:ext cx="526707" cy="47732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946DFFF-D717-CA44-867A-369B59FD4383}"/>
              </a:ext>
            </a:extLst>
          </p:cNvPr>
          <p:cNvSpPr txBox="1"/>
          <p:nvPr/>
        </p:nvSpPr>
        <p:spPr>
          <a:xfrm>
            <a:off x="821738" y="548216"/>
            <a:ext cx="5405679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lvl="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Medium" panose="02000603000000000000" pitchFamily="2" charset="77"/>
                <a:ea typeface="Barlow"/>
                <a:cs typeface="Barlow"/>
                <a:sym typeface="Barlow"/>
              </a:rPr>
              <a:t>DATA SOURCES AND ACTIVITIES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1E17D49-EB6F-AD42-96C7-0D33426F233B}"/>
              </a:ext>
            </a:extLst>
          </p:cNvPr>
          <p:cNvCxnSpPr>
            <a:cxnSpLocks/>
          </p:cNvCxnSpPr>
          <p:nvPr/>
        </p:nvCxnSpPr>
        <p:spPr>
          <a:xfrm flipV="1">
            <a:off x="673408" y="429594"/>
            <a:ext cx="343506" cy="411353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8308B786-79E1-0049-8D9D-D1FD8407A6BA}"/>
              </a:ext>
            </a:extLst>
          </p:cNvPr>
          <p:cNvSpPr/>
          <p:nvPr/>
        </p:nvSpPr>
        <p:spPr>
          <a:xfrm>
            <a:off x="-549768" y="-226640"/>
            <a:ext cx="13569081" cy="443619"/>
          </a:xfrm>
          <a:prstGeom prst="parallelogram">
            <a:avLst/>
          </a:prstGeom>
          <a:solidFill>
            <a:srgbClr val="6DCB99"/>
          </a:solidFill>
          <a:ln>
            <a:solidFill>
              <a:srgbClr val="6DC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7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755249-49D6-6A4B-8CDA-8AA81D5FC4B0}"/>
              </a:ext>
            </a:extLst>
          </p:cNvPr>
          <p:cNvSpPr/>
          <p:nvPr/>
        </p:nvSpPr>
        <p:spPr>
          <a:xfrm>
            <a:off x="1393512" y="2838724"/>
            <a:ext cx="1088217" cy="303052"/>
          </a:xfrm>
          <a:prstGeom prst="rect">
            <a:avLst/>
          </a:prstGeom>
          <a:solidFill>
            <a:srgbClr val="6DC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16;p4">
            <a:extLst>
              <a:ext uri="{FF2B5EF4-FFF2-40B4-BE49-F238E27FC236}">
                <a16:creationId xmlns:a16="http://schemas.microsoft.com/office/drawing/2014/main" id="{26D1D488-5FD0-4947-B3D7-0229427F8D85}"/>
              </a:ext>
            </a:extLst>
          </p:cNvPr>
          <p:cNvSpPr/>
          <p:nvPr/>
        </p:nvSpPr>
        <p:spPr>
          <a:xfrm>
            <a:off x="1183321" y="2815844"/>
            <a:ext cx="1508601" cy="348813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Data Silo</a:t>
            </a:r>
            <a:endParaRPr sz="1600" b="0" i="0" u="none" strike="noStrike" cap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DBA980-CA6C-A04D-BC5B-7E27E6880050}"/>
              </a:ext>
            </a:extLst>
          </p:cNvPr>
          <p:cNvSpPr/>
          <p:nvPr/>
        </p:nvSpPr>
        <p:spPr>
          <a:xfrm>
            <a:off x="3902443" y="2838724"/>
            <a:ext cx="1088217" cy="303052"/>
          </a:xfrm>
          <a:prstGeom prst="rect">
            <a:avLst/>
          </a:prstGeom>
          <a:solidFill>
            <a:srgbClr val="6DC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16;p4">
            <a:extLst>
              <a:ext uri="{FF2B5EF4-FFF2-40B4-BE49-F238E27FC236}">
                <a16:creationId xmlns:a16="http://schemas.microsoft.com/office/drawing/2014/main" id="{A4B4B16A-EAF4-C744-AC03-260677CA33D5}"/>
              </a:ext>
            </a:extLst>
          </p:cNvPr>
          <p:cNvSpPr/>
          <p:nvPr/>
        </p:nvSpPr>
        <p:spPr>
          <a:xfrm>
            <a:off x="3692252" y="2815844"/>
            <a:ext cx="1508601" cy="348813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Data Silo</a:t>
            </a:r>
            <a:endParaRPr sz="1600" b="0" i="0" u="none" strike="noStrike" cap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D153A3-2802-4B4C-958C-FF0AF9EEB531}"/>
              </a:ext>
            </a:extLst>
          </p:cNvPr>
          <p:cNvSpPr/>
          <p:nvPr/>
        </p:nvSpPr>
        <p:spPr>
          <a:xfrm>
            <a:off x="6577502" y="2838724"/>
            <a:ext cx="1088217" cy="303052"/>
          </a:xfrm>
          <a:prstGeom prst="rect">
            <a:avLst/>
          </a:prstGeom>
          <a:solidFill>
            <a:srgbClr val="6DC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116;p4">
            <a:extLst>
              <a:ext uri="{FF2B5EF4-FFF2-40B4-BE49-F238E27FC236}">
                <a16:creationId xmlns:a16="http://schemas.microsoft.com/office/drawing/2014/main" id="{69E2F893-FE30-3F4C-B949-79BF3C87293F}"/>
              </a:ext>
            </a:extLst>
          </p:cNvPr>
          <p:cNvSpPr/>
          <p:nvPr/>
        </p:nvSpPr>
        <p:spPr>
          <a:xfrm>
            <a:off x="6367311" y="2815844"/>
            <a:ext cx="1508601" cy="348813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Data Silo</a:t>
            </a:r>
            <a:endParaRPr sz="1600" b="0" i="0" u="none" strike="noStrike" cap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590433-2418-B94D-A220-C6969837B022}"/>
              </a:ext>
            </a:extLst>
          </p:cNvPr>
          <p:cNvSpPr/>
          <p:nvPr/>
        </p:nvSpPr>
        <p:spPr>
          <a:xfrm>
            <a:off x="9357749" y="2851535"/>
            <a:ext cx="1088217" cy="303052"/>
          </a:xfrm>
          <a:prstGeom prst="rect">
            <a:avLst/>
          </a:prstGeom>
          <a:solidFill>
            <a:srgbClr val="6DC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116;p4">
            <a:extLst>
              <a:ext uri="{FF2B5EF4-FFF2-40B4-BE49-F238E27FC236}">
                <a16:creationId xmlns:a16="http://schemas.microsoft.com/office/drawing/2014/main" id="{828AD61F-C2EF-B64D-80B0-404F3287DCFA}"/>
              </a:ext>
            </a:extLst>
          </p:cNvPr>
          <p:cNvSpPr/>
          <p:nvPr/>
        </p:nvSpPr>
        <p:spPr>
          <a:xfrm>
            <a:off x="9147558" y="2828655"/>
            <a:ext cx="1508601" cy="348813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Data Silo</a:t>
            </a:r>
            <a:endParaRPr sz="1600" b="0" i="0" u="none" strike="noStrike" cap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E0C3A2-9AFB-9747-9578-2B361552435B}"/>
              </a:ext>
            </a:extLst>
          </p:cNvPr>
          <p:cNvSpPr/>
          <p:nvPr/>
        </p:nvSpPr>
        <p:spPr>
          <a:xfrm>
            <a:off x="1386011" y="4987470"/>
            <a:ext cx="1088217" cy="303052"/>
          </a:xfrm>
          <a:prstGeom prst="rect">
            <a:avLst/>
          </a:prstGeom>
          <a:solidFill>
            <a:srgbClr val="6DC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116;p4">
            <a:extLst>
              <a:ext uri="{FF2B5EF4-FFF2-40B4-BE49-F238E27FC236}">
                <a16:creationId xmlns:a16="http://schemas.microsoft.com/office/drawing/2014/main" id="{3995D3B9-36F7-5746-85C3-8A8F6B2537B9}"/>
              </a:ext>
            </a:extLst>
          </p:cNvPr>
          <p:cNvSpPr/>
          <p:nvPr/>
        </p:nvSpPr>
        <p:spPr>
          <a:xfrm>
            <a:off x="1175820" y="4964590"/>
            <a:ext cx="1508601" cy="348813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Data Silo</a:t>
            </a:r>
            <a:endParaRPr sz="1600" b="0" i="0" u="none" strike="noStrike" cap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E2C6A8-FAEE-904B-83E9-89E031960633}"/>
              </a:ext>
            </a:extLst>
          </p:cNvPr>
          <p:cNvSpPr/>
          <p:nvPr/>
        </p:nvSpPr>
        <p:spPr>
          <a:xfrm>
            <a:off x="3894942" y="4987470"/>
            <a:ext cx="1088217" cy="303052"/>
          </a:xfrm>
          <a:prstGeom prst="rect">
            <a:avLst/>
          </a:prstGeom>
          <a:solidFill>
            <a:srgbClr val="6DC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16;p4">
            <a:extLst>
              <a:ext uri="{FF2B5EF4-FFF2-40B4-BE49-F238E27FC236}">
                <a16:creationId xmlns:a16="http://schemas.microsoft.com/office/drawing/2014/main" id="{94173297-C6BC-4647-B7D2-9B155ADF1C1D}"/>
              </a:ext>
            </a:extLst>
          </p:cNvPr>
          <p:cNvSpPr/>
          <p:nvPr/>
        </p:nvSpPr>
        <p:spPr>
          <a:xfrm>
            <a:off x="3684751" y="4964590"/>
            <a:ext cx="1508601" cy="348813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Data Silo</a:t>
            </a:r>
            <a:endParaRPr sz="1600" b="0" i="0" u="none" strike="noStrike" cap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9D9BA8-E52E-A749-8163-73F5329B460F}"/>
              </a:ext>
            </a:extLst>
          </p:cNvPr>
          <p:cNvSpPr/>
          <p:nvPr/>
        </p:nvSpPr>
        <p:spPr>
          <a:xfrm>
            <a:off x="6570001" y="4987470"/>
            <a:ext cx="1088217" cy="303052"/>
          </a:xfrm>
          <a:prstGeom prst="rect">
            <a:avLst/>
          </a:prstGeom>
          <a:solidFill>
            <a:srgbClr val="6DC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16;p4">
            <a:extLst>
              <a:ext uri="{FF2B5EF4-FFF2-40B4-BE49-F238E27FC236}">
                <a16:creationId xmlns:a16="http://schemas.microsoft.com/office/drawing/2014/main" id="{96D53ACE-7614-7B41-B411-3B4C1AF274EA}"/>
              </a:ext>
            </a:extLst>
          </p:cNvPr>
          <p:cNvSpPr/>
          <p:nvPr/>
        </p:nvSpPr>
        <p:spPr>
          <a:xfrm>
            <a:off x="6359810" y="4964590"/>
            <a:ext cx="1508601" cy="348813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Data Silo</a:t>
            </a:r>
            <a:endParaRPr sz="1600" b="0" i="0" u="none" strike="noStrike" cap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030FAC-2F36-F14E-99D4-7FB0215FBD68}"/>
              </a:ext>
            </a:extLst>
          </p:cNvPr>
          <p:cNvSpPr/>
          <p:nvPr/>
        </p:nvSpPr>
        <p:spPr>
          <a:xfrm>
            <a:off x="9350248" y="5000281"/>
            <a:ext cx="1088217" cy="303052"/>
          </a:xfrm>
          <a:prstGeom prst="rect">
            <a:avLst/>
          </a:prstGeom>
          <a:solidFill>
            <a:srgbClr val="6DC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16;p4">
            <a:extLst>
              <a:ext uri="{FF2B5EF4-FFF2-40B4-BE49-F238E27FC236}">
                <a16:creationId xmlns:a16="http://schemas.microsoft.com/office/drawing/2014/main" id="{D4987EAA-B10C-0D45-AD1C-29C182378B93}"/>
              </a:ext>
            </a:extLst>
          </p:cNvPr>
          <p:cNvSpPr/>
          <p:nvPr/>
        </p:nvSpPr>
        <p:spPr>
          <a:xfrm>
            <a:off x="9140057" y="4977401"/>
            <a:ext cx="1508601" cy="348813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Data Silo</a:t>
            </a:r>
            <a:endParaRPr sz="1600" b="0" i="0" u="none" strike="noStrike" cap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cxnSp>
        <p:nvCxnSpPr>
          <p:cNvPr id="21" name="Google Shape;88;p4">
            <a:extLst>
              <a:ext uri="{FF2B5EF4-FFF2-40B4-BE49-F238E27FC236}">
                <a16:creationId xmlns:a16="http://schemas.microsoft.com/office/drawing/2014/main" id="{4D1F60F2-F4B0-F44C-99BD-CC2C79C33B97}"/>
              </a:ext>
            </a:extLst>
          </p:cNvPr>
          <p:cNvCxnSpPr/>
          <p:nvPr/>
        </p:nvCxnSpPr>
        <p:spPr>
          <a:xfrm flipH="1">
            <a:off x="1937622" y="2542264"/>
            <a:ext cx="1" cy="192184"/>
          </a:xfrm>
          <a:prstGeom prst="straightConnector1">
            <a:avLst/>
          </a:prstGeom>
          <a:noFill/>
          <a:ln w="28575" cap="flat" cmpd="sng">
            <a:solidFill>
              <a:srgbClr val="6DCB99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22" name="Google Shape;106;p4">
            <a:extLst>
              <a:ext uri="{FF2B5EF4-FFF2-40B4-BE49-F238E27FC236}">
                <a16:creationId xmlns:a16="http://schemas.microsoft.com/office/drawing/2014/main" id="{86609F63-2A5E-E841-A9F2-75DBEB1A10EE}"/>
              </a:ext>
            </a:extLst>
          </p:cNvPr>
          <p:cNvSpPr/>
          <p:nvPr/>
        </p:nvSpPr>
        <p:spPr>
          <a:xfrm>
            <a:off x="1183324" y="1917575"/>
            <a:ext cx="1508601" cy="595035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Accounting System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23" name="Google Shape;108;p4">
            <a:extLst>
              <a:ext uri="{FF2B5EF4-FFF2-40B4-BE49-F238E27FC236}">
                <a16:creationId xmlns:a16="http://schemas.microsoft.com/office/drawing/2014/main" id="{FB83F11E-8F17-FB4B-986C-4CEE50A283E8}"/>
              </a:ext>
            </a:extLst>
          </p:cNvPr>
          <p:cNvSpPr/>
          <p:nvPr/>
        </p:nvSpPr>
        <p:spPr>
          <a:xfrm>
            <a:off x="3692252" y="1922719"/>
            <a:ext cx="1508601" cy="595035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Daily Reports and Logs</a:t>
            </a:r>
            <a:endParaRPr sz="16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24" name="Google Shape;110;p4">
            <a:extLst>
              <a:ext uri="{FF2B5EF4-FFF2-40B4-BE49-F238E27FC236}">
                <a16:creationId xmlns:a16="http://schemas.microsoft.com/office/drawing/2014/main" id="{E211D3BC-558B-DE45-8A11-39307E5CCC95}"/>
              </a:ext>
            </a:extLst>
          </p:cNvPr>
          <p:cNvSpPr/>
          <p:nvPr/>
        </p:nvSpPr>
        <p:spPr>
          <a:xfrm>
            <a:off x="5974900" y="1913644"/>
            <a:ext cx="2270913" cy="595035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Project Management Applications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25" name="Google Shape;112;p4">
            <a:extLst>
              <a:ext uri="{FF2B5EF4-FFF2-40B4-BE49-F238E27FC236}">
                <a16:creationId xmlns:a16="http://schemas.microsoft.com/office/drawing/2014/main" id="{EBE5A921-558D-D34A-AEA8-9CA6CA97A93C}"/>
              </a:ext>
            </a:extLst>
          </p:cNvPr>
          <p:cNvSpPr/>
          <p:nvPr/>
        </p:nvSpPr>
        <p:spPr>
          <a:xfrm>
            <a:off x="9019861" y="1918770"/>
            <a:ext cx="1642306" cy="595035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GPS and Equipment Logs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cxnSp>
        <p:nvCxnSpPr>
          <p:cNvPr id="26" name="Google Shape;113;p4">
            <a:extLst>
              <a:ext uri="{FF2B5EF4-FFF2-40B4-BE49-F238E27FC236}">
                <a16:creationId xmlns:a16="http://schemas.microsoft.com/office/drawing/2014/main" id="{73FC8873-F2A7-E947-AD79-B2736B83A04D}"/>
              </a:ext>
            </a:extLst>
          </p:cNvPr>
          <p:cNvCxnSpPr/>
          <p:nvPr/>
        </p:nvCxnSpPr>
        <p:spPr>
          <a:xfrm flipH="1">
            <a:off x="4446123" y="2542264"/>
            <a:ext cx="1" cy="192184"/>
          </a:xfrm>
          <a:prstGeom prst="straightConnector1">
            <a:avLst/>
          </a:prstGeom>
          <a:noFill/>
          <a:ln w="28575" cap="flat" cmpd="sng">
            <a:solidFill>
              <a:srgbClr val="6DCB99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27" name="Google Shape;114;p4">
            <a:extLst>
              <a:ext uri="{FF2B5EF4-FFF2-40B4-BE49-F238E27FC236}">
                <a16:creationId xmlns:a16="http://schemas.microsoft.com/office/drawing/2014/main" id="{B9F0062C-F5F5-F84E-9208-CDD96BEDBE76}"/>
              </a:ext>
            </a:extLst>
          </p:cNvPr>
          <p:cNvCxnSpPr/>
          <p:nvPr/>
        </p:nvCxnSpPr>
        <p:spPr>
          <a:xfrm flipH="1">
            <a:off x="7151072" y="2542791"/>
            <a:ext cx="1" cy="192184"/>
          </a:xfrm>
          <a:prstGeom prst="straightConnector1">
            <a:avLst/>
          </a:prstGeom>
          <a:noFill/>
          <a:ln w="28575" cap="flat" cmpd="sng">
            <a:solidFill>
              <a:srgbClr val="6DCB99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28" name="Google Shape;115;p4">
            <a:extLst>
              <a:ext uri="{FF2B5EF4-FFF2-40B4-BE49-F238E27FC236}">
                <a16:creationId xmlns:a16="http://schemas.microsoft.com/office/drawing/2014/main" id="{64BDF874-3F0C-8A45-8E01-7CC8A300C7FC}"/>
              </a:ext>
            </a:extLst>
          </p:cNvPr>
          <p:cNvCxnSpPr/>
          <p:nvPr/>
        </p:nvCxnSpPr>
        <p:spPr>
          <a:xfrm flipH="1">
            <a:off x="9843084" y="2547711"/>
            <a:ext cx="1" cy="192184"/>
          </a:xfrm>
          <a:prstGeom prst="straightConnector1">
            <a:avLst/>
          </a:prstGeom>
          <a:noFill/>
          <a:ln w="28575" cap="flat" cmpd="sng">
            <a:solidFill>
              <a:srgbClr val="6DCB99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29" name="Google Shape;120;p4">
            <a:extLst>
              <a:ext uri="{FF2B5EF4-FFF2-40B4-BE49-F238E27FC236}">
                <a16:creationId xmlns:a16="http://schemas.microsoft.com/office/drawing/2014/main" id="{876E4B0E-F47E-2241-8D27-1F82C04CDE7B}"/>
              </a:ext>
            </a:extLst>
          </p:cNvPr>
          <p:cNvCxnSpPr/>
          <p:nvPr/>
        </p:nvCxnSpPr>
        <p:spPr>
          <a:xfrm flipH="1">
            <a:off x="1930118" y="4718064"/>
            <a:ext cx="1" cy="192184"/>
          </a:xfrm>
          <a:prstGeom prst="straightConnector1">
            <a:avLst/>
          </a:prstGeom>
          <a:noFill/>
          <a:ln w="28575" cap="flat" cmpd="sng">
            <a:solidFill>
              <a:srgbClr val="6DCB99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30" name="Google Shape;121;p4">
            <a:extLst>
              <a:ext uri="{FF2B5EF4-FFF2-40B4-BE49-F238E27FC236}">
                <a16:creationId xmlns:a16="http://schemas.microsoft.com/office/drawing/2014/main" id="{BB087340-9EEA-0F49-9E2A-4BF07F5B03FF}"/>
              </a:ext>
            </a:extLst>
          </p:cNvPr>
          <p:cNvSpPr/>
          <p:nvPr/>
        </p:nvSpPr>
        <p:spPr>
          <a:xfrm>
            <a:off x="1175820" y="4320595"/>
            <a:ext cx="1508601" cy="348813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Weather Data</a:t>
            </a:r>
            <a:endParaRPr sz="16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31" name="Google Shape;122;p4">
            <a:extLst>
              <a:ext uri="{FF2B5EF4-FFF2-40B4-BE49-F238E27FC236}">
                <a16:creationId xmlns:a16="http://schemas.microsoft.com/office/drawing/2014/main" id="{0E93B9F2-F7FE-FE41-8DD5-08F94BAE9D2A}"/>
              </a:ext>
            </a:extLst>
          </p:cNvPr>
          <p:cNvSpPr/>
          <p:nvPr/>
        </p:nvSpPr>
        <p:spPr>
          <a:xfrm>
            <a:off x="3657098" y="4325739"/>
            <a:ext cx="1508601" cy="348813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MS Excel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32" name="Google Shape;123;p4">
            <a:extLst>
              <a:ext uri="{FF2B5EF4-FFF2-40B4-BE49-F238E27FC236}">
                <a16:creationId xmlns:a16="http://schemas.microsoft.com/office/drawing/2014/main" id="{DD71FA47-E48A-F748-9E95-8A3C6D2C398D}"/>
              </a:ext>
            </a:extLst>
          </p:cNvPr>
          <p:cNvSpPr/>
          <p:nvPr/>
        </p:nvSpPr>
        <p:spPr>
          <a:xfrm>
            <a:off x="6207246" y="4315213"/>
            <a:ext cx="1887648" cy="348813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IoT Devices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33" name="Google Shape;124;p4">
            <a:extLst>
              <a:ext uri="{FF2B5EF4-FFF2-40B4-BE49-F238E27FC236}">
                <a16:creationId xmlns:a16="http://schemas.microsoft.com/office/drawing/2014/main" id="{82F67E47-3D8B-1D43-8DC1-DAFD8A413F8E}"/>
              </a:ext>
            </a:extLst>
          </p:cNvPr>
          <p:cNvSpPr/>
          <p:nvPr/>
        </p:nvSpPr>
        <p:spPr>
          <a:xfrm>
            <a:off x="9019861" y="4312272"/>
            <a:ext cx="1642306" cy="348813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Biometrics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cxnSp>
        <p:nvCxnSpPr>
          <p:cNvPr id="34" name="Google Shape;125;p4">
            <a:extLst>
              <a:ext uri="{FF2B5EF4-FFF2-40B4-BE49-F238E27FC236}">
                <a16:creationId xmlns:a16="http://schemas.microsoft.com/office/drawing/2014/main" id="{F1795F54-8A0E-2D4D-BEA7-CBCDA414DD4F}"/>
              </a:ext>
            </a:extLst>
          </p:cNvPr>
          <p:cNvCxnSpPr/>
          <p:nvPr/>
        </p:nvCxnSpPr>
        <p:spPr>
          <a:xfrm flipH="1">
            <a:off x="4438619" y="4718064"/>
            <a:ext cx="1" cy="192184"/>
          </a:xfrm>
          <a:prstGeom prst="straightConnector1">
            <a:avLst/>
          </a:prstGeom>
          <a:noFill/>
          <a:ln w="28575" cap="flat" cmpd="sng">
            <a:solidFill>
              <a:srgbClr val="6DCB99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35" name="Google Shape;126;p4">
            <a:extLst>
              <a:ext uri="{FF2B5EF4-FFF2-40B4-BE49-F238E27FC236}">
                <a16:creationId xmlns:a16="http://schemas.microsoft.com/office/drawing/2014/main" id="{D0DFB8D6-0634-DD4B-A20C-30AE7C3611EB}"/>
              </a:ext>
            </a:extLst>
          </p:cNvPr>
          <p:cNvCxnSpPr/>
          <p:nvPr/>
        </p:nvCxnSpPr>
        <p:spPr>
          <a:xfrm flipH="1">
            <a:off x="7143568" y="4718064"/>
            <a:ext cx="1" cy="192184"/>
          </a:xfrm>
          <a:prstGeom prst="straightConnector1">
            <a:avLst/>
          </a:prstGeom>
          <a:noFill/>
          <a:ln w="28575" cap="flat" cmpd="sng">
            <a:solidFill>
              <a:srgbClr val="6DCB99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36" name="Google Shape;127;p4">
            <a:extLst>
              <a:ext uri="{FF2B5EF4-FFF2-40B4-BE49-F238E27FC236}">
                <a16:creationId xmlns:a16="http://schemas.microsoft.com/office/drawing/2014/main" id="{3230D4C3-146C-C744-B5F5-73AED60B54E9}"/>
              </a:ext>
            </a:extLst>
          </p:cNvPr>
          <p:cNvCxnSpPr/>
          <p:nvPr/>
        </p:nvCxnSpPr>
        <p:spPr>
          <a:xfrm flipH="1">
            <a:off x="9848517" y="4723511"/>
            <a:ext cx="1" cy="192184"/>
          </a:xfrm>
          <a:prstGeom prst="straightConnector1">
            <a:avLst/>
          </a:prstGeom>
          <a:noFill/>
          <a:ln w="28575" cap="flat" cmpd="sng">
            <a:solidFill>
              <a:srgbClr val="6DCB99"/>
            </a:solidFill>
            <a:prstDash val="solid"/>
            <a:miter lim="400000"/>
            <a:headEnd type="none" w="sm" len="sm"/>
            <a:tailEnd type="triangle" w="med" len="med"/>
          </a:ln>
        </p:spPr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32B72893-C958-B64C-91AE-D6F82CB8E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869" y="1437744"/>
            <a:ext cx="455503" cy="45550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A37AED2-B8B6-014B-9DC7-460B61220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401" y="1435052"/>
            <a:ext cx="361443" cy="46802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E2CEE35-C37F-0C4B-BA1F-8411D3153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338" y="1428919"/>
            <a:ext cx="509465" cy="47415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24621B8-4156-A245-BAC3-749A7D8A6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9534" y="1440670"/>
            <a:ext cx="472974" cy="47297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4FAEBED-1196-EB4D-AFF8-9D69CFB0BC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2365" y="3833895"/>
            <a:ext cx="455503" cy="45550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9658698-3978-4349-BD32-B42AEA56EF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8355" y="3831541"/>
            <a:ext cx="495534" cy="45424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B3E7CFC-8552-8C4C-98BE-B5DC0D1B2B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2190" y="3833066"/>
            <a:ext cx="456332" cy="45633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2342ED3-D262-3749-B048-E7139ED3DA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2666" y="3812069"/>
            <a:ext cx="526707" cy="47732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8843219-C7BC-A440-832F-9889D30DA58D}"/>
              </a:ext>
            </a:extLst>
          </p:cNvPr>
          <p:cNvSpPr txBox="1"/>
          <p:nvPr/>
        </p:nvSpPr>
        <p:spPr>
          <a:xfrm>
            <a:off x="821738" y="548216"/>
            <a:ext cx="5405679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lvl="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Medium" panose="02000603000000000000" pitchFamily="2" charset="77"/>
                <a:ea typeface="Barlow"/>
                <a:cs typeface="Barlow"/>
                <a:sym typeface="Barlow"/>
              </a:rPr>
              <a:t>DATA SOURCES AND ACTIVITIES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393D945-C744-A94E-8745-1C6D4EBDC1E1}"/>
              </a:ext>
            </a:extLst>
          </p:cNvPr>
          <p:cNvCxnSpPr>
            <a:cxnSpLocks/>
          </p:cNvCxnSpPr>
          <p:nvPr/>
        </p:nvCxnSpPr>
        <p:spPr>
          <a:xfrm flipV="1">
            <a:off x="673408" y="429594"/>
            <a:ext cx="343506" cy="411353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arallelogram 46">
            <a:extLst>
              <a:ext uri="{FF2B5EF4-FFF2-40B4-BE49-F238E27FC236}">
                <a16:creationId xmlns:a16="http://schemas.microsoft.com/office/drawing/2014/main" id="{EFD55AFD-2230-F44A-8D93-FC3021A5E7F3}"/>
              </a:ext>
            </a:extLst>
          </p:cNvPr>
          <p:cNvSpPr/>
          <p:nvPr/>
        </p:nvSpPr>
        <p:spPr>
          <a:xfrm>
            <a:off x="-549768" y="-226640"/>
            <a:ext cx="13569081" cy="443619"/>
          </a:xfrm>
          <a:prstGeom prst="parallelogram">
            <a:avLst/>
          </a:prstGeom>
          <a:solidFill>
            <a:srgbClr val="6DCB99"/>
          </a:solidFill>
          <a:ln>
            <a:solidFill>
              <a:srgbClr val="6DC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0437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3;p6">
            <a:extLst>
              <a:ext uri="{FF2B5EF4-FFF2-40B4-BE49-F238E27FC236}">
                <a16:creationId xmlns:a16="http://schemas.microsoft.com/office/drawing/2014/main" id="{BAD45D42-AAE0-1045-8E71-747B0BBD966A}"/>
              </a:ext>
            </a:extLst>
          </p:cNvPr>
          <p:cNvSpPr/>
          <p:nvPr/>
        </p:nvSpPr>
        <p:spPr>
          <a:xfrm>
            <a:off x="5374007" y="2933417"/>
            <a:ext cx="1287509" cy="1287508"/>
          </a:xfrm>
          <a:prstGeom prst="ellipse">
            <a:avLst/>
          </a:prstGeom>
          <a:solidFill>
            <a:srgbClr val="6DCB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31;p6">
            <a:extLst>
              <a:ext uri="{FF2B5EF4-FFF2-40B4-BE49-F238E27FC236}">
                <a16:creationId xmlns:a16="http://schemas.microsoft.com/office/drawing/2014/main" id="{DEF77E0A-13E8-484B-8B77-452A9DA22827}"/>
              </a:ext>
            </a:extLst>
          </p:cNvPr>
          <p:cNvSpPr/>
          <p:nvPr/>
        </p:nvSpPr>
        <p:spPr>
          <a:xfrm>
            <a:off x="4486947" y="3979308"/>
            <a:ext cx="857130" cy="857130"/>
          </a:xfrm>
          <a:prstGeom prst="ellipse">
            <a:avLst/>
          </a:prstGeom>
          <a:solidFill>
            <a:srgbClr val="E8EB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31;p6">
            <a:extLst>
              <a:ext uri="{FF2B5EF4-FFF2-40B4-BE49-F238E27FC236}">
                <a16:creationId xmlns:a16="http://schemas.microsoft.com/office/drawing/2014/main" id="{DE79B8FD-7673-C146-BF27-5EC3FA6154F2}"/>
              </a:ext>
            </a:extLst>
          </p:cNvPr>
          <p:cNvSpPr/>
          <p:nvPr/>
        </p:nvSpPr>
        <p:spPr>
          <a:xfrm>
            <a:off x="5421073" y="4448500"/>
            <a:ext cx="857130" cy="857130"/>
          </a:xfrm>
          <a:prstGeom prst="ellipse">
            <a:avLst/>
          </a:prstGeom>
          <a:solidFill>
            <a:srgbClr val="E8EB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31;p6">
            <a:extLst>
              <a:ext uri="{FF2B5EF4-FFF2-40B4-BE49-F238E27FC236}">
                <a16:creationId xmlns:a16="http://schemas.microsoft.com/office/drawing/2014/main" id="{7B124F66-6303-C04E-BD9D-FF69B97F760B}"/>
              </a:ext>
            </a:extLst>
          </p:cNvPr>
          <p:cNvSpPr/>
          <p:nvPr/>
        </p:nvSpPr>
        <p:spPr>
          <a:xfrm>
            <a:off x="6910685" y="3317621"/>
            <a:ext cx="857130" cy="857130"/>
          </a:xfrm>
          <a:prstGeom prst="ellipse">
            <a:avLst/>
          </a:prstGeom>
          <a:solidFill>
            <a:srgbClr val="E8EB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  <a:sym typeface="Calibri"/>
            </a:endParaRPr>
          </a:p>
        </p:txBody>
      </p:sp>
      <p:sp>
        <p:nvSpPr>
          <p:cNvPr id="6" name="Google Shape;231;p6">
            <a:extLst>
              <a:ext uri="{FF2B5EF4-FFF2-40B4-BE49-F238E27FC236}">
                <a16:creationId xmlns:a16="http://schemas.microsoft.com/office/drawing/2014/main" id="{190E0C6C-7575-E44F-8CB2-F9C04451F586}"/>
              </a:ext>
            </a:extLst>
          </p:cNvPr>
          <p:cNvSpPr/>
          <p:nvPr/>
        </p:nvSpPr>
        <p:spPr>
          <a:xfrm>
            <a:off x="4093658" y="3094775"/>
            <a:ext cx="857130" cy="857130"/>
          </a:xfrm>
          <a:prstGeom prst="ellipse">
            <a:avLst/>
          </a:prstGeom>
          <a:solidFill>
            <a:srgbClr val="E8EB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  <a:sym typeface="Calibri"/>
            </a:endParaRPr>
          </a:p>
        </p:txBody>
      </p:sp>
      <p:sp>
        <p:nvSpPr>
          <p:cNvPr id="7" name="Google Shape;231;p6">
            <a:extLst>
              <a:ext uri="{FF2B5EF4-FFF2-40B4-BE49-F238E27FC236}">
                <a16:creationId xmlns:a16="http://schemas.microsoft.com/office/drawing/2014/main" id="{BA2FAE77-45F4-5949-A38A-29D2E5E0B556}"/>
              </a:ext>
            </a:extLst>
          </p:cNvPr>
          <p:cNvSpPr/>
          <p:nvPr/>
        </p:nvSpPr>
        <p:spPr>
          <a:xfrm>
            <a:off x="6604641" y="2351333"/>
            <a:ext cx="857130" cy="857130"/>
          </a:xfrm>
          <a:prstGeom prst="ellipse">
            <a:avLst/>
          </a:prstGeom>
          <a:solidFill>
            <a:srgbClr val="E8EB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  <a:sym typeface="Calibri"/>
            </a:endParaRPr>
          </a:p>
        </p:txBody>
      </p:sp>
      <p:sp>
        <p:nvSpPr>
          <p:cNvPr id="8" name="Google Shape;231;p6">
            <a:extLst>
              <a:ext uri="{FF2B5EF4-FFF2-40B4-BE49-F238E27FC236}">
                <a16:creationId xmlns:a16="http://schemas.microsoft.com/office/drawing/2014/main" id="{7EA9404F-0EA3-E047-B9FB-2800C5509A7D}"/>
              </a:ext>
            </a:extLst>
          </p:cNvPr>
          <p:cNvSpPr/>
          <p:nvPr/>
        </p:nvSpPr>
        <p:spPr>
          <a:xfrm>
            <a:off x="5585322" y="1905330"/>
            <a:ext cx="857130" cy="857130"/>
          </a:xfrm>
          <a:prstGeom prst="ellipse">
            <a:avLst/>
          </a:prstGeom>
          <a:solidFill>
            <a:srgbClr val="E8EB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  <a:sym typeface="Calibri"/>
            </a:endParaRPr>
          </a:p>
        </p:txBody>
      </p:sp>
      <p:grpSp>
        <p:nvGrpSpPr>
          <p:cNvPr id="10" name="Google Shape;221;p6">
            <a:extLst>
              <a:ext uri="{FF2B5EF4-FFF2-40B4-BE49-F238E27FC236}">
                <a16:creationId xmlns:a16="http://schemas.microsoft.com/office/drawing/2014/main" id="{A838D9C3-6577-3943-AB29-BF5D11EB540A}"/>
              </a:ext>
            </a:extLst>
          </p:cNvPr>
          <p:cNvGrpSpPr/>
          <p:nvPr/>
        </p:nvGrpSpPr>
        <p:grpSpPr>
          <a:xfrm>
            <a:off x="4098497" y="2539100"/>
            <a:ext cx="2797919" cy="1963726"/>
            <a:chOff x="-1167652" y="1375903"/>
            <a:chExt cx="9980508" cy="7004845"/>
          </a:xfrm>
        </p:grpSpPr>
        <p:sp>
          <p:nvSpPr>
            <p:cNvPr id="11" name="Google Shape;222;p6">
              <a:extLst>
                <a:ext uri="{FF2B5EF4-FFF2-40B4-BE49-F238E27FC236}">
                  <a16:creationId xmlns:a16="http://schemas.microsoft.com/office/drawing/2014/main" id="{D4A227E0-0CAE-754A-95B9-40EB5B289C2E}"/>
                </a:ext>
              </a:extLst>
            </p:cNvPr>
            <p:cNvSpPr/>
            <p:nvPr/>
          </p:nvSpPr>
          <p:spPr>
            <a:xfrm>
              <a:off x="1808011" y="1375903"/>
              <a:ext cx="7004845" cy="7004845"/>
            </a:xfrm>
            <a:prstGeom prst="ellipse">
              <a:avLst/>
            </a:prstGeom>
            <a:noFill/>
            <a:ln w="28575" cap="flat" cmpd="sng">
              <a:noFill/>
              <a:prstDash val="dot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28;p6">
              <a:extLst>
                <a:ext uri="{FF2B5EF4-FFF2-40B4-BE49-F238E27FC236}">
                  <a16:creationId xmlns:a16="http://schemas.microsoft.com/office/drawing/2014/main" id="{C6818D1F-A875-2844-9471-2BCDE34C56AB}"/>
                </a:ext>
              </a:extLst>
            </p:cNvPr>
            <p:cNvSpPr txBox="1"/>
            <p:nvPr/>
          </p:nvSpPr>
          <p:spPr>
            <a:xfrm>
              <a:off x="-1167652" y="4127968"/>
              <a:ext cx="2955172" cy="12442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"/>
                </a:rPr>
                <a:t>Site Management</a:t>
              </a:r>
              <a:endParaRPr sz="80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endParaRPr>
            </a:p>
          </p:txBody>
        </p:sp>
      </p:grpSp>
      <p:sp>
        <p:nvSpPr>
          <p:cNvPr id="13" name="Google Shape;231;p6">
            <a:extLst>
              <a:ext uri="{FF2B5EF4-FFF2-40B4-BE49-F238E27FC236}">
                <a16:creationId xmlns:a16="http://schemas.microsoft.com/office/drawing/2014/main" id="{08DF920A-32BA-D342-8745-ABB45627ADF7}"/>
              </a:ext>
            </a:extLst>
          </p:cNvPr>
          <p:cNvSpPr/>
          <p:nvPr/>
        </p:nvSpPr>
        <p:spPr>
          <a:xfrm>
            <a:off x="4546137" y="2295712"/>
            <a:ext cx="857130" cy="857130"/>
          </a:xfrm>
          <a:prstGeom prst="ellipse">
            <a:avLst/>
          </a:prstGeom>
          <a:solidFill>
            <a:srgbClr val="E8EB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  <a:sym typeface="Calibri"/>
            </a:endParaRPr>
          </a:p>
        </p:txBody>
      </p:sp>
      <p:sp>
        <p:nvSpPr>
          <p:cNvPr id="14" name="Google Shape;232;p6">
            <a:extLst>
              <a:ext uri="{FF2B5EF4-FFF2-40B4-BE49-F238E27FC236}">
                <a16:creationId xmlns:a16="http://schemas.microsoft.com/office/drawing/2014/main" id="{647BFCFE-F1BC-A046-9A96-8102E327C4DB}"/>
              </a:ext>
            </a:extLst>
          </p:cNvPr>
          <p:cNvSpPr txBox="1"/>
          <p:nvPr/>
        </p:nvSpPr>
        <p:spPr>
          <a:xfrm>
            <a:off x="4516076" y="2533968"/>
            <a:ext cx="922263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Project Management</a:t>
            </a:r>
            <a:endParaRPr sz="80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5" name="Google Shape;233;p6">
            <a:extLst>
              <a:ext uri="{FF2B5EF4-FFF2-40B4-BE49-F238E27FC236}">
                <a16:creationId xmlns:a16="http://schemas.microsoft.com/office/drawing/2014/main" id="{E73023C6-4B31-F347-BE2F-A531F2B97C8A}"/>
              </a:ext>
            </a:extLst>
          </p:cNvPr>
          <p:cNvSpPr txBox="1"/>
          <p:nvPr/>
        </p:nvSpPr>
        <p:spPr>
          <a:xfrm>
            <a:off x="5531272" y="2149276"/>
            <a:ext cx="980436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Communication and Collaboration</a:t>
            </a:r>
            <a:endParaRPr sz="80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6" name="Google Shape;235;p6">
            <a:extLst>
              <a:ext uri="{FF2B5EF4-FFF2-40B4-BE49-F238E27FC236}">
                <a16:creationId xmlns:a16="http://schemas.microsoft.com/office/drawing/2014/main" id="{78EB7D43-9D5A-9542-8AB8-6DA99368407E}"/>
              </a:ext>
            </a:extLst>
          </p:cNvPr>
          <p:cNvSpPr txBox="1"/>
          <p:nvPr/>
        </p:nvSpPr>
        <p:spPr>
          <a:xfrm>
            <a:off x="6568631" y="2678737"/>
            <a:ext cx="922263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Weather</a:t>
            </a:r>
            <a:endParaRPr sz="80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7" name="Google Shape;237;p6">
            <a:extLst>
              <a:ext uri="{FF2B5EF4-FFF2-40B4-BE49-F238E27FC236}">
                <a16:creationId xmlns:a16="http://schemas.microsoft.com/office/drawing/2014/main" id="{8C763B37-B24F-0141-A7C6-28643A6FAFA6}"/>
              </a:ext>
            </a:extLst>
          </p:cNvPr>
          <p:cNvSpPr txBox="1"/>
          <p:nvPr/>
        </p:nvSpPr>
        <p:spPr>
          <a:xfrm>
            <a:off x="6878118" y="3550833"/>
            <a:ext cx="922263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Document Management</a:t>
            </a:r>
            <a:endParaRPr sz="80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8" name="Google Shape;240;p6">
            <a:extLst>
              <a:ext uri="{FF2B5EF4-FFF2-40B4-BE49-F238E27FC236}">
                <a16:creationId xmlns:a16="http://schemas.microsoft.com/office/drawing/2014/main" id="{9B5A7C5C-B211-0644-8A1B-535055F3CD4B}"/>
              </a:ext>
            </a:extLst>
          </p:cNvPr>
          <p:cNvSpPr txBox="1"/>
          <p:nvPr/>
        </p:nvSpPr>
        <p:spPr>
          <a:xfrm>
            <a:off x="5382272" y="4790208"/>
            <a:ext cx="922263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Labor</a:t>
            </a:r>
            <a:endParaRPr sz="80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9" name="Google Shape;242;p6">
            <a:extLst>
              <a:ext uri="{FF2B5EF4-FFF2-40B4-BE49-F238E27FC236}">
                <a16:creationId xmlns:a16="http://schemas.microsoft.com/office/drawing/2014/main" id="{8D9D4AFF-1612-9043-852D-E127E14CB04D}"/>
              </a:ext>
            </a:extLst>
          </p:cNvPr>
          <p:cNvSpPr txBox="1"/>
          <p:nvPr/>
        </p:nvSpPr>
        <p:spPr>
          <a:xfrm>
            <a:off x="4458361" y="4288646"/>
            <a:ext cx="922263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Accounting</a:t>
            </a:r>
            <a:endParaRPr sz="80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20" name="Google Shape;244;p6">
            <a:extLst>
              <a:ext uri="{FF2B5EF4-FFF2-40B4-BE49-F238E27FC236}">
                <a16:creationId xmlns:a16="http://schemas.microsoft.com/office/drawing/2014/main" id="{3E856C1E-2EBF-C64C-908A-9618CDF132CE}"/>
              </a:ext>
            </a:extLst>
          </p:cNvPr>
          <p:cNvSpPr txBox="1"/>
          <p:nvPr/>
        </p:nvSpPr>
        <p:spPr>
          <a:xfrm>
            <a:off x="7684913" y="1680875"/>
            <a:ext cx="699138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Weather Data</a:t>
            </a:r>
            <a:endParaRPr sz="9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" name="Google Shape;245;p6">
            <a:extLst>
              <a:ext uri="{FF2B5EF4-FFF2-40B4-BE49-F238E27FC236}">
                <a16:creationId xmlns:a16="http://schemas.microsoft.com/office/drawing/2014/main" id="{70B8AEFB-3DC1-2242-B31D-CC6F304D698B}"/>
              </a:ext>
            </a:extLst>
          </p:cNvPr>
          <p:cNvSpPr/>
          <p:nvPr/>
        </p:nvSpPr>
        <p:spPr>
          <a:xfrm rot="-5400000">
            <a:off x="7200568" y="1872289"/>
            <a:ext cx="806372" cy="886853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bg2">
                <a:lumMod val="50000"/>
              </a:schemeClr>
            </a:solidFill>
            <a:prstDash val="dot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47;p6">
            <a:extLst>
              <a:ext uri="{FF2B5EF4-FFF2-40B4-BE49-F238E27FC236}">
                <a16:creationId xmlns:a16="http://schemas.microsoft.com/office/drawing/2014/main" id="{FFC0421D-20D7-4A4F-9841-4330A519B6A2}"/>
              </a:ext>
            </a:extLst>
          </p:cNvPr>
          <p:cNvSpPr txBox="1"/>
          <p:nvPr/>
        </p:nvSpPr>
        <p:spPr>
          <a:xfrm>
            <a:off x="8179827" y="2914744"/>
            <a:ext cx="699138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MS Excel</a:t>
            </a:r>
            <a:endParaRPr sz="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23" name="Google Shape;248;p6">
            <a:extLst>
              <a:ext uri="{FF2B5EF4-FFF2-40B4-BE49-F238E27FC236}">
                <a16:creationId xmlns:a16="http://schemas.microsoft.com/office/drawing/2014/main" id="{08E7971B-0D58-354B-BD11-610ECAFBAD43}"/>
              </a:ext>
            </a:extLst>
          </p:cNvPr>
          <p:cNvSpPr/>
          <p:nvPr/>
        </p:nvSpPr>
        <p:spPr>
          <a:xfrm rot="-5400000">
            <a:off x="7701921" y="2967038"/>
            <a:ext cx="806372" cy="886853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bg2">
                <a:lumMod val="50000"/>
              </a:schemeClr>
            </a:solidFill>
            <a:prstDash val="dot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50;p6">
            <a:extLst>
              <a:ext uri="{FF2B5EF4-FFF2-40B4-BE49-F238E27FC236}">
                <a16:creationId xmlns:a16="http://schemas.microsoft.com/office/drawing/2014/main" id="{848CFA51-271A-3748-BBB5-3FDF7D130CEA}"/>
              </a:ext>
            </a:extLst>
          </p:cNvPr>
          <p:cNvSpPr txBox="1"/>
          <p:nvPr/>
        </p:nvSpPr>
        <p:spPr>
          <a:xfrm>
            <a:off x="7949267" y="4425337"/>
            <a:ext cx="699138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IoT Devices</a:t>
            </a:r>
            <a:endParaRPr sz="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25" name="Google Shape;251;p6">
            <a:extLst>
              <a:ext uri="{FF2B5EF4-FFF2-40B4-BE49-F238E27FC236}">
                <a16:creationId xmlns:a16="http://schemas.microsoft.com/office/drawing/2014/main" id="{8EE28088-2021-F241-B53E-35A2B17EE42B}"/>
              </a:ext>
            </a:extLst>
          </p:cNvPr>
          <p:cNvSpPr/>
          <p:nvPr/>
        </p:nvSpPr>
        <p:spPr>
          <a:xfrm rot="7712423">
            <a:off x="7168109" y="4094566"/>
            <a:ext cx="806372" cy="886853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bg2">
                <a:lumMod val="50000"/>
              </a:schemeClr>
            </a:solidFill>
            <a:prstDash val="dot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53;p6">
            <a:extLst>
              <a:ext uri="{FF2B5EF4-FFF2-40B4-BE49-F238E27FC236}">
                <a16:creationId xmlns:a16="http://schemas.microsoft.com/office/drawing/2014/main" id="{B0C249FC-4CEE-F14D-9F66-4F5385FCC793}"/>
              </a:ext>
            </a:extLst>
          </p:cNvPr>
          <p:cNvSpPr txBox="1"/>
          <p:nvPr/>
        </p:nvSpPr>
        <p:spPr>
          <a:xfrm>
            <a:off x="6255071" y="5907415"/>
            <a:ext cx="699138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Biometrics</a:t>
            </a:r>
            <a:endParaRPr sz="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27" name="Google Shape;254;p6">
            <a:extLst>
              <a:ext uri="{FF2B5EF4-FFF2-40B4-BE49-F238E27FC236}">
                <a16:creationId xmlns:a16="http://schemas.microsoft.com/office/drawing/2014/main" id="{601A1D3B-A31C-0C4C-8BB5-7C25A6428D9F}"/>
              </a:ext>
            </a:extLst>
          </p:cNvPr>
          <p:cNvSpPr/>
          <p:nvPr/>
        </p:nvSpPr>
        <p:spPr>
          <a:xfrm rot="-9942592">
            <a:off x="5895608" y="4978809"/>
            <a:ext cx="806372" cy="886853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bg2">
                <a:lumMod val="50000"/>
              </a:schemeClr>
            </a:solidFill>
            <a:prstDash val="dot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56;p6">
            <a:extLst>
              <a:ext uri="{FF2B5EF4-FFF2-40B4-BE49-F238E27FC236}">
                <a16:creationId xmlns:a16="http://schemas.microsoft.com/office/drawing/2014/main" id="{DEB44AF7-9048-2F44-A852-CDF8F18FB7B7}"/>
              </a:ext>
            </a:extLst>
          </p:cNvPr>
          <p:cNvSpPr txBox="1"/>
          <p:nvPr/>
        </p:nvSpPr>
        <p:spPr>
          <a:xfrm>
            <a:off x="3457926" y="5003119"/>
            <a:ext cx="699138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Accounting System</a:t>
            </a:r>
            <a:endParaRPr sz="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29" name="Google Shape;257;p6">
            <a:extLst>
              <a:ext uri="{FF2B5EF4-FFF2-40B4-BE49-F238E27FC236}">
                <a16:creationId xmlns:a16="http://schemas.microsoft.com/office/drawing/2014/main" id="{6168CC79-5D38-E343-AA70-52EE2BEA5068}"/>
              </a:ext>
            </a:extLst>
          </p:cNvPr>
          <p:cNvSpPr/>
          <p:nvPr/>
        </p:nvSpPr>
        <p:spPr>
          <a:xfrm rot="5934951">
            <a:off x="3912096" y="4345191"/>
            <a:ext cx="806372" cy="886853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bg2">
                <a:lumMod val="50000"/>
              </a:schemeClr>
            </a:solidFill>
            <a:prstDash val="dot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59;p6">
            <a:extLst>
              <a:ext uri="{FF2B5EF4-FFF2-40B4-BE49-F238E27FC236}">
                <a16:creationId xmlns:a16="http://schemas.microsoft.com/office/drawing/2014/main" id="{FA686147-7833-3E40-B162-48BA68568A0C}"/>
              </a:ext>
            </a:extLst>
          </p:cNvPr>
          <p:cNvSpPr txBox="1"/>
          <p:nvPr/>
        </p:nvSpPr>
        <p:spPr>
          <a:xfrm>
            <a:off x="2702150" y="3421292"/>
            <a:ext cx="839608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Daily Reports and Logs</a:t>
            </a:r>
            <a:endParaRPr sz="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31" name="Google Shape;260;p6">
            <a:extLst>
              <a:ext uri="{FF2B5EF4-FFF2-40B4-BE49-F238E27FC236}">
                <a16:creationId xmlns:a16="http://schemas.microsoft.com/office/drawing/2014/main" id="{17ADB184-9DB4-804E-960E-60E45A5E9DDB}"/>
              </a:ext>
            </a:extLst>
          </p:cNvPr>
          <p:cNvSpPr/>
          <p:nvPr/>
        </p:nvSpPr>
        <p:spPr>
          <a:xfrm rot="7567785">
            <a:off x="3354162" y="3048112"/>
            <a:ext cx="806372" cy="886853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bg2">
                <a:lumMod val="50000"/>
              </a:schemeClr>
            </a:solidFill>
            <a:prstDash val="dot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61;p6">
            <a:extLst>
              <a:ext uri="{FF2B5EF4-FFF2-40B4-BE49-F238E27FC236}">
                <a16:creationId xmlns:a16="http://schemas.microsoft.com/office/drawing/2014/main" id="{23705721-96F4-A440-AA18-53B1DE16FDFC}"/>
              </a:ext>
            </a:extLst>
          </p:cNvPr>
          <p:cNvSpPr/>
          <p:nvPr/>
        </p:nvSpPr>
        <p:spPr>
          <a:xfrm>
            <a:off x="3193211" y="1886591"/>
            <a:ext cx="868391" cy="868391"/>
          </a:xfrm>
          <a:prstGeom prst="ellipse">
            <a:avLst/>
          </a:prstGeom>
          <a:noFill/>
          <a:ln w="12700" cap="flat" cmpd="sng">
            <a:solidFill>
              <a:schemeClr val="bg2">
                <a:lumMod val="50000"/>
              </a:schemeClr>
            </a:solidFill>
            <a:prstDash val="dot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62;p6">
            <a:extLst>
              <a:ext uri="{FF2B5EF4-FFF2-40B4-BE49-F238E27FC236}">
                <a16:creationId xmlns:a16="http://schemas.microsoft.com/office/drawing/2014/main" id="{92ED283B-8CA4-C140-BE43-57C5C05F8731}"/>
              </a:ext>
            </a:extLst>
          </p:cNvPr>
          <p:cNvSpPr txBox="1"/>
          <p:nvPr/>
        </p:nvSpPr>
        <p:spPr>
          <a:xfrm>
            <a:off x="3136668" y="2074214"/>
            <a:ext cx="981185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Project Management Applications</a:t>
            </a:r>
            <a:endParaRPr sz="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34" name="Google Shape;263;p6">
            <a:extLst>
              <a:ext uri="{FF2B5EF4-FFF2-40B4-BE49-F238E27FC236}">
                <a16:creationId xmlns:a16="http://schemas.microsoft.com/office/drawing/2014/main" id="{5B730DC2-FD76-A246-92C6-3712329F8882}"/>
              </a:ext>
            </a:extLst>
          </p:cNvPr>
          <p:cNvSpPr/>
          <p:nvPr/>
        </p:nvSpPr>
        <p:spPr>
          <a:xfrm rot="-1629843">
            <a:off x="3904884" y="2085034"/>
            <a:ext cx="806372" cy="886853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bg2">
                <a:lumMod val="50000"/>
              </a:schemeClr>
            </a:solidFill>
            <a:prstDash val="dot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265;p6">
            <a:extLst>
              <a:ext uri="{FF2B5EF4-FFF2-40B4-BE49-F238E27FC236}">
                <a16:creationId xmlns:a16="http://schemas.microsoft.com/office/drawing/2014/main" id="{A3AC518C-43EA-F149-B3EB-B0EC3191DBBB}"/>
              </a:ext>
            </a:extLst>
          </p:cNvPr>
          <p:cNvSpPr txBox="1"/>
          <p:nvPr/>
        </p:nvSpPr>
        <p:spPr>
          <a:xfrm>
            <a:off x="4552718" y="1335360"/>
            <a:ext cx="818510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GPS and Equipment Logs</a:t>
            </a:r>
            <a:endParaRPr sz="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36" name="Google Shape;266;p6">
            <a:extLst>
              <a:ext uri="{FF2B5EF4-FFF2-40B4-BE49-F238E27FC236}">
                <a16:creationId xmlns:a16="http://schemas.microsoft.com/office/drawing/2014/main" id="{BD1AB0CB-EC70-8F4D-ACBF-E4C83CC4EE6A}"/>
              </a:ext>
            </a:extLst>
          </p:cNvPr>
          <p:cNvSpPr/>
          <p:nvPr/>
        </p:nvSpPr>
        <p:spPr>
          <a:xfrm rot="21426997">
            <a:off x="5098876" y="1439354"/>
            <a:ext cx="806372" cy="886853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bg2">
                <a:lumMod val="50000"/>
              </a:schemeClr>
            </a:solidFill>
            <a:prstDash val="dot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231;p6">
            <a:extLst>
              <a:ext uri="{FF2B5EF4-FFF2-40B4-BE49-F238E27FC236}">
                <a16:creationId xmlns:a16="http://schemas.microsoft.com/office/drawing/2014/main" id="{54A38421-86C8-B44A-9B25-C83F8F52762E}"/>
              </a:ext>
            </a:extLst>
          </p:cNvPr>
          <p:cNvSpPr/>
          <p:nvPr/>
        </p:nvSpPr>
        <p:spPr>
          <a:xfrm>
            <a:off x="6487561" y="4254359"/>
            <a:ext cx="857130" cy="857130"/>
          </a:xfrm>
          <a:prstGeom prst="ellipse">
            <a:avLst/>
          </a:prstGeom>
          <a:solidFill>
            <a:srgbClr val="E8EB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239;p6">
            <a:extLst>
              <a:ext uri="{FF2B5EF4-FFF2-40B4-BE49-F238E27FC236}">
                <a16:creationId xmlns:a16="http://schemas.microsoft.com/office/drawing/2014/main" id="{27EA6EF3-8E5D-6248-B0A6-36D6D5E5197A}"/>
              </a:ext>
            </a:extLst>
          </p:cNvPr>
          <p:cNvSpPr txBox="1"/>
          <p:nvPr/>
        </p:nvSpPr>
        <p:spPr>
          <a:xfrm>
            <a:off x="6521813" y="4529464"/>
            <a:ext cx="787862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Equipment Usage</a:t>
            </a:r>
            <a:endParaRPr sz="80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39" name="Google Shape;224;p6">
            <a:extLst>
              <a:ext uri="{FF2B5EF4-FFF2-40B4-BE49-F238E27FC236}">
                <a16:creationId xmlns:a16="http://schemas.microsoft.com/office/drawing/2014/main" id="{ABC31D90-0CAD-1543-AB26-5250DB53D182}"/>
              </a:ext>
            </a:extLst>
          </p:cNvPr>
          <p:cNvSpPr txBox="1"/>
          <p:nvPr/>
        </p:nvSpPr>
        <p:spPr>
          <a:xfrm>
            <a:off x="5583667" y="3310609"/>
            <a:ext cx="859405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Oswald Medium" panose="02000603000000000000" pitchFamily="2" charset="77"/>
                <a:ea typeface="Barlow"/>
                <a:cs typeface="Barlow"/>
                <a:sym typeface="Barlow"/>
              </a:rPr>
              <a:t>DATA LAKE</a:t>
            </a:r>
          </a:p>
        </p:txBody>
      </p:sp>
      <p:sp>
        <p:nvSpPr>
          <p:cNvPr id="40" name="Google Shape;261;p6">
            <a:extLst>
              <a:ext uri="{FF2B5EF4-FFF2-40B4-BE49-F238E27FC236}">
                <a16:creationId xmlns:a16="http://schemas.microsoft.com/office/drawing/2014/main" id="{CB93EB98-420F-4840-A960-C958C2DB3906}"/>
              </a:ext>
            </a:extLst>
          </p:cNvPr>
          <p:cNvSpPr/>
          <p:nvPr/>
        </p:nvSpPr>
        <p:spPr>
          <a:xfrm>
            <a:off x="2683370" y="3142264"/>
            <a:ext cx="868391" cy="868391"/>
          </a:xfrm>
          <a:prstGeom prst="ellipse">
            <a:avLst/>
          </a:prstGeom>
          <a:noFill/>
          <a:ln w="12700" cap="flat" cmpd="sng">
            <a:solidFill>
              <a:schemeClr val="bg2">
                <a:lumMod val="50000"/>
              </a:schemeClr>
            </a:solidFill>
            <a:prstDash val="dot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61;p6">
            <a:extLst>
              <a:ext uri="{FF2B5EF4-FFF2-40B4-BE49-F238E27FC236}">
                <a16:creationId xmlns:a16="http://schemas.microsoft.com/office/drawing/2014/main" id="{0527B73B-724F-164C-A767-613FCE990B86}"/>
              </a:ext>
            </a:extLst>
          </p:cNvPr>
          <p:cNvSpPr/>
          <p:nvPr/>
        </p:nvSpPr>
        <p:spPr>
          <a:xfrm>
            <a:off x="3368462" y="4732029"/>
            <a:ext cx="868391" cy="868391"/>
          </a:xfrm>
          <a:prstGeom prst="ellipse">
            <a:avLst/>
          </a:prstGeom>
          <a:noFill/>
          <a:ln w="12700" cap="flat" cmpd="sng">
            <a:solidFill>
              <a:schemeClr val="bg2">
                <a:lumMod val="50000"/>
              </a:schemeClr>
            </a:solidFill>
            <a:prstDash val="dot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261;p6">
            <a:extLst>
              <a:ext uri="{FF2B5EF4-FFF2-40B4-BE49-F238E27FC236}">
                <a16:creationId xmlns:a16="http://schemas.microsoft.com/office/drawing/2014/main" id="{8629F0B3-C265-E548-AB54-CAF3ECA40156}"/>
              </a:ext>
            </a:extLst>
          </p:cNvPr>
          <p:cNvSpPr/>
          <p:nvPr/>
        </p:nvSpPr>
        <p:spPr>
          <a:xfrm>
            <a:off x="6170445" y="5586072"/>
            <a:ext cx="868391" cy="868391"/>
          </a:xfrm>
          <a:prstGeom prst="ellipse">
            <a:avLst/>
          </a:prstGeom>
          <a:noFill/>
          <a:ln w="12700" cap="flat" cmpd="sng">
            <a:solidFill>
              <a:schemeClr val="bg2">
                <a:lumMod val="50000"/>
              </a:schemeClr>
            </a:solidFill>
            <a:prstDash val="dot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261;p6">
            <a:extLst>
              <a:ext uri="{FF2B5EF4-FFF2-40B4-BE49-F238E27FC236}">
                <a16:creationId xmlns:a16="http://schemas.microsoft.com/office/drawing/2014/main" id="{99053BAD-8300-F248-8B33-F354A70C6142}"/>
              </a:ext>
            </a:extLst>
          </p:cNvPr>
          <p:cNvSpPr/>
          <p:nvPr/>
        </p:nvSpPr>
        <p:spPr>
          <a:xfrm>
            <a:off x="7864641" y="4102027"/>
            <a:ext cx="868391" cy="868391"/>
          </a:xfrm>
          <a:prstGeom prst="ellipse">
            <a:avLst/>
          </a:prstGeom>
          <a:noFill/>
          <a:ln w="12700" cap="flat" cmpd="sng">
            <a:solidFill>
              <a:schemeClr val="bg2">
                <a:lumMod val="50000"/>
              </a:schemeClr>
            </a:solidFill>
            <a:prstDash val="dot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261;p6">
            <a:extLst>
              <a:ext uri="{FF2B5EF4-FFF2-40B4-BE49-F238E27FC236}">
                <a16:creationId xmlns:a16="http://schemas.microsoft.com/office/drawing/2014/main" id="{D77D1D27-8506-054F-B014-4F3DF6B63F59}"/>
              </a:ext>
            </a:extLst>
          </p:cNvPr>
          <p:cNvSpPr/>
          <p:nvPr/>
        </p:nvSpPr>
        <p:spPr>
          <a:xfrm>
            <a:off x="8094650" y="2590151"/>
            <a:ext cx="868391" cy="868391"/>
          </a:xfrm>
          <a:prstGeom prst="ellipse">
            <a:avLst/>
          </a:prstGeom>
          <a:noFill/>
          <a:ln w="12700" cap="flat" cmpd="sng">
            <a:solidFill>
              <a:schemeClr val="bg2">
                <a:lumMod val="50000"/>
              </a:schemeClr>
            </a:solidFill>
            <a:prstDash val="dot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261;p6">
            <a:extLst>
              <a:ext uri="{FF2B5EF4-FFF2-40B4-BE49-F238E27FC236}">
                <a16:creationId xmlns:a16="http://schemas.microsoft.com/office/drawing/2014/main" id="{710F458B-29E3-9742-A571-9BC5332B22A6}"/>
              </a:ext>
            </a:extLst>
          </p:cNvPr>
          <p:cNvSpPr/>
          <p:nvPr/>
        </p:nvSpPr>
        <p:spPr>
          <a:xfrm>
            <a:off x="7600287" y="1440840"/>
            <a:ext cx="868391" cy="868391"/>
          </a:xfrm>
          <a:prstGeom prst="ellipse">
            <a:avLst/>
          </a:prstGeom>
          <a:noFill/>
          <a:ln w="12700" cap="flat" cmpd="sng">
            <a:solidFill>
              <a:schemeClr val="bg2">
                <a:lumMod val="50000"/>
              </a:schemeClr>
            </a:solidFill>
            <a:prstDash val="dot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261;p6">
            <a:extLst>
              <a:ext uri="{FF2B5EF4-FFF2-40B4-BE49-F238E27FC236}">
                <a16:creationId xmlns:a16="http://schemas.microsoft.com/office/drawing/2014/main" id="{C6C66AF0-5F36-8846-B86C-D3DF078E76F9}"/>
              </a:ext>
            </a:extLst>
          </p:cNvPr>
          <p:cNvSpPr/>
          <p:nvPr/>
        </p:nvSpPr>
        <p:spPr>
          <a:xfrm>
            <a:off x="4523857" y="1125385"/>
            <a:ext cx="868391" cy="868391"/>
          </a:xfrm>
          <a:prstGeom prst="ellipse">
            <a:avLst/>
          </a:prstGeom>
          <a:noFill/>
          <a:ln w="12700" cap="flat" cmpd="sng">
            <a:solidFill>
              <a:schemeClr val="bg2">
                <a:lumMod val="50000"/>
              </a:schemeClr>
            </a:solidFill>
            <a:prstDash val="dot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6533114-FEC5-D348-A77B-ED748E518E9E}"/>
              </a:ext>
            </a:extLst>
          </p:cNvPr>
          <p:cNvSpPr txBox="1"/>
          <p:nvPr/>
        </p:nvSpPr>
        <p:spPr>
          <a:xfrm>
            <a:off x="821738" y="548216"/>
            <a:ext cx="5405679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lvl="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Medium" panose="02000603000000000000" pitchFamily="2" charset="77"/>
                <a:ea typeface="Barlow"/>
                <a:cs typeface="Barlow"/>
                <a:sym typeface="Barlow"/>
              </a:rPr>
              <a:t>HOW IT IS SUPPOSED TO WORK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C761CFE-6A66-424B-89B9-8374DC9C7941}"/>
              </a:ext>
            </a:extLst>
          </p:cNvPr>
          <p:cNvCxnSpPr>
            <a:cxnSpLocks/>
          </p:cNvCxnSpPr>
          <p:nvPr/>
        </p:nvCxnSpPr>
        <p:spPr>
          <a:xfrm flipV="1">
            <a:off x="673408" y="429594"/>
            <a:ext cx="343506" cy="411353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arallelogram 48">
            <a:extLst>
              <a:ext uri="{FF2B5EF4-FFF2-40B4-BE49-F238E27FC236}">
                <a16:creationId xmlns:a16="http://schemas.microsoft.com/office/drawing/2014/main" id="{2AAF192D-3497-1F48-8A9B-604EA3980891}"/>
              </a:ext>
            </a:extLst>
          </p:cNvPr>
          <p:cNvSpPr/>
          <p:nvPr/>
        </p:nvSpPr>
        <p:spPr>
          <a:xfrm>
            <a:off x="-549768" y="-226640"/>
            <a:ext cx="13569081" cy="443619"/>
          </a:xfrm>
          <a:prstGeom prst="parallelogram">
            <a:avLst/>
          </a:prstGeom>
          <a:solidFill>
            <a:srgbClr val="6DCB99"/>
          </a:solidFill>
          <a:ln>
            <a:solidFill>
              <a:srgbClr val="6DC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7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/>
      <p:bldP spid="34" grpId="0" animBg="1"/>
      <p:bldP spid="35" grpId="0"/>
      <p:bldP spid="36" grpId="0" animBg="1"/>
      <p:bldP spid="37" grpId="0" animBg="1"/>
      <p:bldP spid="38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F9E36F-FE35-F747-A98B-1204B477DB79}"/>
              </a:ext>
            </a:extLst>
          </p:cNvPr>
          <p:cNvSpPr/>
          <p:nvPr/>
        </p:nvSpPr>
        <p:spPr>
          <a:xfrm>
            <a:off x="9984383" y="2234390"/>
            <a:ext cx="1706283" cy="318036"/>
          </a:xfrm>
          <a:prstGeom prst="rect">
            <a:avLst/>
          </a:prstGeom>
          <a:noFill/>
          <a:ln w="28575">
            <a:solidFill>
              <a:srgbClr val="6DC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261;p6">
            <a:extLst>
              <a:ext uri="{FF2B5EF4-FFF2-40B4-BE49-F238E27FC236}">
                <a16:creationId xmlns:a16="http://schemas.microsoft.com/office/drawing/2014/main" id="{79868EFD-50A8-204D-979B-74F3EEC56257}"/>
              </a:ext>
            </a:extLst>
          </p:cNvPr>
          <p:cNvSpPr/>
          <p:nvPr/>
        </p:nvSpPr>
        <p:spPr>
          <a:xfrm>
            <a:off x="4665137" y="2278447"/>
            <a:ext cx="2724672" cy="2724672"/>
          </a:xfrm>
          <a:prstGeom prst="ellipse">
            <a:avLst/>
          </a:prstGeom>
          <a:noFill/>
          <a:ln w="38100" cap="flat" cmpd="sng">
            <a:solidFill>
              <a:srgbClr val="6DCB9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23;p6">
            <a:extLst>
              <a:ext uri="{FF2B5EF4-FFF2-40B4-BE49-F238E27FC236}">
                <a16:creationId xmlns:a16="http://schemas.microsoft.com/office/drawing/2014/main" id="{BAD45D42-AAE0-1045-8E71-747B0BBD966A}"/>
              </a:ext>
            </a:extLst>
          </p:cNvPr>
          <p:cNvSpPr/>
          <p:nvPr/>
        </p:nvSpPr>
        <p:spPr>
          <a:xfrm>
            <a:off x="5374007" y="2933417"/>
            <a:ext cx="1287509" cy="1287508"/>
          </a:xfrm>
          <a:prstGeom prst="ellipse">
            <a:avLst/>
          </a:prstGeom>
          <a:solidFill>
            <a:srgbClr val="6DCB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31;p6">
            <a:extLst>
              <a:ext uri="{FF2B5EF4-FFF2-40B4-BE49-F238E27FC236}">
                <a16:creationId xmlns:a16="http://schemas.microsoft.com/office/drawing/2014/main" id="{DEF77E0A-13E8-484B-8B77-452A9DA22827}"/>
              </a:ext>
            </a:extLst>
          </p:cNvPr>
          <p:cNvSpPr/>
          <p:nvPr/>
        </p:nvSpPr>
        <p:spPr>
          <a:xfrm>
            <a:off x="4486947" y="3979308"/>
            <a:ext cx="857130" cy="857130"/>
          </a:xfrm>
          <a:prstGeom prst="ellipse">
            <a:avLst/>
          </a:prstGeom>
          <a:solidFill>
            <a:srgbClr val="E8EB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31;p6">
            <a:extLst>
              <a:ext uri="{FF2B5EF4-FFF2-40B4-BE49-F238E27FC236}">
                <a16:creationId xmlns:a16="http://schemas.microsoft.com/office/drawing/2014/main" id="{DE79B8FD-7673-C146-BF27-5EC3FA6154F2}"/>
              </a:ext>
            </a:extLst>
          </p:cNvPr>
          <p:cNvSpPr/>
          <p:nvPr/>
        </p:nvSpPr>
        <p:spPr>
          <a:xfrm>
            <a:off x="5421073" y="4448500"/>
            <a:ext cx="857130" cy="857130"/>
          </a:xfrm>
          <a:prstGeom prst="ellipse">
            <a:avLst/>
          </a:prstGeom>
          <a:solidFill>
            <a:srgbClr val="E8EB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31;p6">
            <a:extLst>
              <a:ext uri="{FF2B5EF4-FFF2-40B4-BE49-F238E27FC236}">
                <a16:creationId xmlns:a16="http://schemas.microsoft.com/office/drawing/2014/main" id="{7B124F66-6303-C04E-BD9D-FF69B97F760B}"/>
              </a:ext>
            </a:extLst>
          </p:cNvPr>
          <p:cNvSpPr/>
          <p:nvPr/>
        </p:nvSpPr>
        <p:spPr>
          <a:xfrm>
            <a:off x="6910685" y="3317621"/>
            <a:ext cx="857130" cy="857130"/>
          </a:xfrm>
          <a:prstGeom prst="ellipse">
            <a:avLst/>
          </a:prstGeom>
          <a:solidFill>
            <a:srgbClr val="E8EB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31;p6">
            <a:extLst>
              <a:ext uri="{FF2B5EF4-FFF2-40B4-BE49-F238E27FC236}">
                <a16:creationId xmlns:a16="http://schemas.microsoft.com/office/drawing/2014/main" id="{190E0C6C-7575-E44F-8CB2-F9C04451F586}"/>
              </a:ext>
            </a:extLst>
          </p:cNvPr>
          <p:cNvSpPr/>
          <p:nvPr/>
        </p:nvSpPr>
        <p:spPr>
          <a:xfrm>
            <a:off x="4093658" y="3094775"/>
            <a:ext cx="857130" cy="857130"/>
          </a:xfrm>
          <a:prstGeom prst="ellipse">
            <a:avLst/>
          </a:prstGeom>
          <a:solidFill>
            <a:srgbClr val="E8EB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31;p6">
            <a:extLst>
              <a:ext uri="{FF2B5EF4-FFF2-40B4-BE49-F238E27FC236}">
                <a16:creationId xmlns:a16="http://schemas.microsoft.com/office/drawing/2014/main" id="{BA2FAE77-45F4-5949-A38A-29D2E5E0B556}"/>
              </a:ext>
            </a:extLst>
          </p:cNvPr>
          <p:cNvSpPr/>
          <p:nvPr/>
        </p:nvSpPr>
        <p:spPr>
          <a:xfrm>
            <a:off x="6604641" y="2351333"/>
            <a:ext cx="857130" cy="857130"/>
          </a:xfrm>
          <a:prstGeom prst="ellipse">
            <a:avLst/>
          </a:prstGeom>
          <a:solidFill>
            <a:srgbClr val="E8EB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31;p6">
            <a:extLst>
              <a:ext uri="{FF2B5EF4-FFF2-40B4-BE49-F238E27FC236}">
                <a16:creationId xmlns:a16="http://schemas.microsoft.com/office/drawing/2014/main" id="{7EA9404F-0EA3-E047-B9FB-2800C5509A7D}"/>
              </a:ext>
            </a:extLst>
          </p:cNvPr>
          <p:cNvSpPr/>
          <p:nvPr/>
        </p:nvSpPr>
        <p:spPr>
          <a:xfrm>
            <a:off x="5585322" y="1905330"/>
            <a:ext cx="857130" cy="857130"/>
          </a:xfrm>
          <a:prstGeom prst="ellipse">
            <a:avLst/>
          </a:prstGeom>
          <a:solidFill>
            <a:srgbClr val="E8EB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221;p6">
            <a:extLst>
              <a:ext uri="{FF2B5EF4-FFF2-40B4-BE49-F238E27FC236}">
                <a16:creationId xmlns:a16="http://schemas.microsoft.com/office/drawing/2014/main" id="{A838D9C3-6577-3943-AB29-BF5D11EB540A}"/>
              </a:ext>
            </a:extLst>
          </p:cNvPr>
          <p:cNvGrpSpPr/>
          <p:nvPr/>
        </p:nvGrpSpPr>
        <p:grpSpPr>
          <a:xfrm>
            <a:off x="4098497" y="2539100"/>
            <a:ext cx="2797919" cy="1963726"/>
            <a:chOff x="-1167652" y="1375903"/>
            <a:chExt cx="9980508" cy="7004845"/>
          </a:xfrm>
        </p:grpSpPr>
        <p:sp>
          <p:nvSpPr>
            <p:cNvPr id="13" name="Google Shape;222;p6">
              <a:extLst>
                <a:ext uri="{FF2B5EF4-FFF2-40B4-BE49-F238E27FC236}">
                  <a16:creationId xmlns:a16="http://schemas.microsoft.com/office/drawing/2014/main" id="{D4A227E0-0CAE-754A-95B9-40EB5B289C2E}"/>
                </a:ext>
              </a:extLst>
            </p:cNvPr>
            <p:cNvSpPr/>
            <p:nvPr/>
          </p:nvSpPr>
          <p:spPr>
            <a:xfrm>
              <a:off x="1808011" y="1375903"/>
              <a:ext cx="7004845" cy="7004845"/>
            </a:xfrm>
            <a:prstGeom prst="ellipse">
              <a:avLst/>
            </a:prstGeom>
            <a:noFill/>
            <a:ln w="28575" cap="flat" cmpd="sng">
              <a:noFill/>
              <a:prstDash val="dot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28;p6">
              <a:extLst>
                <a:ext uri="{FF2B5EF4-FFF2-40B4-BE49-F238E27FC236}">
                  <a16:creationId xmlns:a16="http://schemas.microsoft.com/office/drawing/2014/main" id="{C6818D1F-A875-2844-9471-2BCDE34C56AB}"/>
                </a:ext>
              </a:extLst>
            </p:cNvPr>
            <p:cNvSpPr txBox="1"/>
            <p:nvPr/>
          </p:nvSpPr>
          <p:spPr>
            <a:xfrm>
              <a:off x="-1167652" y="4127968"/>
              <a:ext cx="2955172" cy="12442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"/>
                </a:rPr>
                <a:t>Site Management</a:t>
              </a:r>
              <a:endParaRPr sz="80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endParaRPr>
            </a:p>
          </p:txBody>
        </p:sp>
      </p:grpSp>
      <p:sp>
        <p:nvSpPr>
          <p:cNvPr id="15" name="Google Shape;231;p6">
            <a:extLst>
              <a:ext uri="{FF2B5EF4-FFF2-40B4-BE49-F238E27FC236}">
                <a16:creationId xmlns:a16="http://schemas.microsoft.com/office/drawing/2014/main" id="{08DF920A-32BA-D342-8745-ABB45627ADF7}"/>
              </a:ext>
            </a:extLst>
          </p:cNvPr>
          <p:cNvSpPr/>
          <p:nvPr/>
        </p:nvSpPr>
        <p:spPr>
          <a:xfrm>
            <a:off x="4546137" y="2295712"/>
            <a:ext cx="857130" cy="857130"/>
          </a:xfrm>
          <a:prstGeom prst="ellipse">
            <a:avLst/>
          </a:prstGeom>
          <a:solidFill>
            <a:srgbClr val="E8EB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32;p6">
            <a:extLst>
              <a:ext uri="{FF2B5EF4-FFF2-40B4-BE49-F238E27FC236}">
                <a16:creationId xmlns:a16="http://schemas.microsoft.com/office/drawing/2014/main" id="{647BFCFE-F1BC-A046-9A96-8102E327C4DB}"/>
              </a:ext>
            </a:extLst>
          </p:cNvPr>
          <p:cNvSpPr txBox="1"/>
          <p:nvPr/>
        </p:nvSpPr>
        <p:spPr>
          <a:xfrm>
            <a:off x="4516076" y="2533968"/>
            <a:ext cx="922263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Project Management</a:t>
            </a:r>
            <a:endParaRPr sz="80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7" name="Google Shape;233;p6">
            <a:extLst>
              <a:ext uri="{FF2B5EF4-FFF2-40B4-BE49-F238E27FC236}">
                <a16:creationId xmlns:a16="http://schemas.microsoft.com/office/drawing/2014/main" id="{E73023C6-4B31-F347-BE2F-A531F2B97C8A}"/>
              </a:ext>
            </a:extLst>
          </p:cNvPr>
          <p:cNvSpPr txBox="1"/>
          <p:nvPr/>
        </p:nvSpPr>
        <p:spPr>
          <a:xfrm>
            <a:off x="5531272" y="2149276"/>
            <a:ext cx="980436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Communication and Collaboration</a:t>
            </a:r>
            <a:endParaRPr sz="80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8" name="Google Shape;235;p6">
            <a:extLst>
              <a:ext uri="{FF2B5EF4-FFF2-40B4-BE49-F238E27FC236}">
                <a16:creationId xmlns:a16="http://schemas.microsoft.com/office/drawing/2014/main" id="{78EB7D43-9D5A-9542-8AB8-6DA99368407E}"/>
              </a:ext>
            </a:extLst>
          </p:cNvPr>
          <p:cNvSpPr txBox="1"/>
          <p:nvPr/>
        </p:nvSpPr>
        <p:spPr>
          <a:xfrm>
            <a:off x="6568631" y="2678737"/>
            <a:ext cx="922263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Weather</a:t>
            </a:r>
            <a:endParaRPr sz="80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9" name="Google Shape;237;p6">
            <a:extLst>
              <a:ext uri="{FF2B5EF4-FFF2-40B4-BE49-F238E27FC236}">
                <a16:creationId xmlns:a16="http://schemas.microsoft.com/office/drawing/2014/main" id="{8C763B37-B24F-0141-A7C6-28643A6FAFA6}"/>
              </a:ext>
            </a:extLst>
          </p:cNvPr>
          <p:cNvSpPr txBox="1"/>
          <p:nvPr/>
        </p:nvSpPr>
        <p:spPr>
          <a:xfrm>
            <a:off x="6878118" y="3550833"/>
            <a:ext cx="922263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Document Management</a:t>
            </a:r>
            <a:endParaRPr sz="80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20" name="Google Shape;240;p6">
            <a:extLst>
              <a:ext uri="{FF2B5EF4-FFF2-40B4-BE49-F238E27FC236}">
                <a16:creationId xmlns:a16="http://schemas.microsoft.com/office/drawing/2014/main" id="{9B5A7C5C-B211-0644-8A1B-535055F3CD4B}"/>
              </a:ext>
            </a:extLst>
          </p:cNvPr>
          <p:cNvSpPr txBox="1"/>
          <p:nvPr/>
        </p:nvSpPr>
        <p:spPr>
          <a:xfrm>
            <a:off x="5382272" y="4775218"/>
            <a:ext cx="922263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Labor</a:t>
            </a:r>
            <a:endParaRPr sz="80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21" name="Google Shape;242;p6">
            <a:extLst>
              <a:ext uri="{FF2B5EF4-FFF2-40B4-BE49-F238E27FC236}">
                <a16:creationId xmlns:a16="http://schemas.microsoft.com/office/drawing/2014/main" id="{8D9D4AFF-1612-9043-852D-E127E14CB04D}"/>
              </a:ext>
            </a:extLst>
          </p:cNvPr>
          <p:cNvSpPr txBox="1"/>
          <p:nvPr/>
        </p:nvSpPr>
        <p:spPr>
          <a:xfrm>
            <a:off x="4458361" y="4288646"/>
            <a:ext cx="922263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Accounting</a:t>
            </a:r>
            <a:endParaRPr sz="80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22" name="Google Shape;244;p6">
            <a:extLst>
              <a:ext uri="{FF2B5EF4-FFF2-40B4-BE49-F238E27FC236}">
                <a16:creationId xmlns:a16="http://schemas.microsoft.com/office/drawing/2014/main" id="{3E856C1E-2EBF-C64C-908A-9618CDF132CE}"/>
              </a:ext>
            </a:extLst>
          </p:cNvPr>
          <p:cNvSpPr txBox="1"/>
          <p:nvPr/>
        </p:nvSpPr>
        <p:spPr>
          <a:xfrm>
            <a:off x="7684913" y="1680875"/>
            <a:ext cx="699138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Weather Data</a:t>
            </a:r>
            <a:endParaRPr sz="90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23" name="Google Shape;245;p6">
            <a:extLst>
              <a:ext uri="{FF2B5EF4-FFF2-40B4-BE49-F238E27FC236}">
                <a16:creationId xmlns:a16="http://schemas.microsoft.com/office/drawing/2014/main" id="{70B8AEFB-3DC1-2242-B31D-CC6F304D698B}"/>
              </a:ext>
            </a:extLst>
          </p:cNvPr>
          <p:cNvSpPr/>
          <p:nvPr/>
        </p:nvSpPr>
        <p:spPr>
          <a:xfrm rot="-5400000">
            <a:off x="7200568" y="1872289"/>
            <a:ext cx="806372" cy="886853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rgbClr val="6DCB99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7;p6">
            <a:extLst>
              <a:ext uri="{FF2B5EF4-FFF2-40B4-BE49-F238E27FC236}">
                <a16:creationId xmlns:a16="http://schemas.microsoft.com/office/drawing/2014/main" id="{FFC0421D-20D7-4A4F-9841-4330A519B6A2}"/>
              </a:ext>
            </a:extLst>
          </p:cNvPr>
          <p:cNvSpPr txBox="1"/>
          <p:nvPr/>
        </p:nvSpPr>
        <p:spPr>
          <a:xfrm>
            <a:off x="8179827" y="2914744"/>
            <a:ext cx="699138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MS Excel</a:t>
            </a:r>
            <a:endParaRPr sz="80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25" name="Google Shape;248;p6">
            <a:extLst>
              <a:ext uri="{FF2B5EF4-FFF2-40B4-BE49-F238E27FC236}">
                <a16:creationId xmlns:a16="http://schemas.microsoft.com/office/drawing/2014/main" id="{08E7971B-0D58-354B-BD11-610ECAFBAD43}"/>
              </a:ext>
            </a:extLst>
          </p:cNvPr>
          <p:cNvSpPr/>
          <p:nvPr/>
        </p:nvSpPr>
        <p:spPr>
          <a:xfrm rot="-5400000">
            <a:off x="7701921" y="2967038"/>
            <a:ext cx="806372" cy="886853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rgbClr val="6DCB99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50;p6">
            <a:extLst>
              <a:ext uri="{FF2B5EF4-FFF2-40B4-BE49-F238E27FC236}">
                <a16:creationId xmlns:a16="http://schemas.microsoft.com/office/drawing/2014/main" id="{848CFA51-271A-3748-BBB5-3FDF7D130CEA}"/>
              </a:ext>
            </a:extLst>
          </p:cNvPr>
          <p:cNvSpPr txBox="1"/>
          <p:nvPr/>
        </p:nvSpPr>
        <p:spPr>
          <a:xfrm>
            <a:off x="7949267" y="4425337"/>
            <a:ext cx="699138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IoT Devices</a:t>
            </a:r>
            <a:endParaRPr sz="80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27" name="Google Shape;251;p6">
            <a:extLst>
              <a:ext uri="{FF2B5EF4-FFF2-40B4-BE49-F238E27FC236}">
                <a16:creationId xmlns:a16="http://schemas.microsoft.com/office/drawing/2014/main" id="{8EE28088-2021-F241-B53E-35A2B17EE42B}"/>
              </a:ext>
            </a:extLst>
          </p:cNvPr>
          <p:cNvSpPr/>
          <p:nvPr/>
        </p:nvSpPr>
        <p:spPr>
          <a:xfrm rot="7712423">
            <a:off x="7168109" y="4094566"/>
            <a:ext cx="806372" cy="886853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rgbClr val="6DCB99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53;p6">
            <a:extLst>
              <a:ext uri="{FF2B5EF4-FFF2-40B4-BE49-F238E27FC236}">
                <a16:creationId xmlns:a16="http://schemas.microsoft.com/office/drawing/2014/main" id="{B0C249FC-4CEE-F14D-9F66-4F5385FCC793}"/>
              </a:ext>
            </a:extLst>
          </p:cNvPr>
          <p:cNvSpPr txBox="1"/>
          <p:nvPr/>
        </p:nvSpPr>
        <p:spPr>
          <a:xfrm>
            <a:off x="6255071" y="5907415"/>
            <a:ext cx="699138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Biometrics</a:t>
            </a:r>
            <a:endParaRPr sz="80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29" name="Google Shape;254;p6">
            <a:extLst>
              <a:ext uri="{FF2B5EF4-FFF2-40B4-BE49-F238E27FC236}">
                <a16:creationId xmlns:a16="http://schemas.microsoft.com/office/drawing/2014/main" id="{601A1D3B-A31C-0C4C-8BB5-7C25A6428D9F}"/>
              </a:ext>
            </a:extLst>
          </p:cNvPr>
          <p:cNvSpPr/>
          <p:nvPr/>
        </p:nvSpPr>
        <p:spPr>
          <a:xfrm rot="-9942592">
            <a:off x="5895608" y="4978809"/>
            <a:ext cx="806372" cy="886853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rgbClr val="6DCB99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56;p6">
            <a:extLst>
              <a:ext uri="{FF2B5EF4-FFF2-40B4-BE49-F238E27FC236}">
                <a16:creationId xmlns:a16="http://schemas.microsoft.com/office/drawing/2014/main" id="{DEB44AF7-9048-2F44-A852-CDF8F18FB7B7}"/>
              </a:ext>
            </a:extLst>
          </p:cNvPr>
          <p:cNvSpPr txBox="1"/>
          <p:nvPr/>
        </p:nvSpPr>
        <p:spPr>
          <a:xfrm>
            <a:off x="3457926" y="5003119"/>
            <a:ext cx="699138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Accounting System</a:t>
            </a:r>
            <a:endParaRPr sz="80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31" name="Google Shape;257;p6">
            <a:extLst>
              <a:ext uri="{FF2B5EF4-FFF2-40B4-BE49-F238E27FC236}">
                <a16:creationId xmlns:a16="http://schemas.microsoft.com/office/drawing/2014/main" id="{6168CC79-5D38-E343-AA70-52EE2BEA5068}"/>
              </a:ext>
            </a:extLst>
          </p:cNvPr>
          <p:cNvSpPr/>
          <p:nvPr/>
        </p:nvSpPr>
        <p:spPr>
          <a:xfrm rot="5934951">
            <a:off x="3912096" y="4345191"/>
            <a:ext cx="806372" cy="886853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rgbClr val="6DCB99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59;p6">
            <a:extLst>
              <a:ext uri="{FF2B5EF4-FFF2-40B4-BE49-F238E27FC236}">
                <a16:creationId xmlns:a16="http://schemas.microsoft.com/office/drawing/2014/main" id="{FA686147-7833-3E40-B162-48BA68568A0C}"/>
              </a:ext>
            </a:extLst>
          </p:cNvPr>
          <p:cNvSpPr txBox="1"/>
          <p:nvPr/>
        </p:nvSpPr>
        <p:spPr>
          <a:xfrm>
            <a:off x="2702150" y="3421292"/>
            <a:ext cx="839608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Daily Reports and Logs</a:t>
            </a:r>
            <a:endParaRPr sz="80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33" name="Google Shape;260;p6">
            <a:extLst>
              <a:ext uri="{FF2B5EF4-FFF2-40B4-BE49-F238E27FC236}">
                <a16:creationId xmlns:a16="http://schemas.microsoft.com/office/drawing/2014/main" id="{17ADB184-9DB4-804E-960E-60E45A5E9DDB}"/>
              </a:ext>
            </a:extLst>
          </p:cNvPr>
          <p:cNvSpPr/>
          <p:nvPr/>
        </p:nvSpPr>
        <p:spPr>
          <a:xfrm rot="7567785">
            <a:off x="3354162" y="3048112"/>
            <a:ext cx="806372" cy="886853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rgbClr val="6DCB99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61;p6">
            <a:extLst>
              <a:ext uri="{FF2B5EF4-FFF2-40B4-BE49-F238E27FC236}">
                <a16:creationId xmlns:a16="http://schemas.microsoft.com/office/drawing/2014/main" id="{23705721-96F4-A440-AA18-53B1DE16FDFC}"/>
              </a:ext>
            </a:extLst>
          </p:cNvPr>
          <p:cNvSpPr/>
          <p:nvPr/>
        </p:nvSpPr>
        <p:spPr>
          <a:xfrm>
            <a:off x="3193211" y="1886591"/>
            <a:ext cx="868391" cy="868391"/>
          </a:xfrm>
          <a:prstGeom prst="ellipse">
            <a:avLst/>
          </a:prstGeom>
          <a:noFill/>
          <a:ln w="12700" cap="flat" cmpd="sng">
            <a:solidFill>
              <a:srgbClr val="6DCB9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262;p6">
            <a:extLst>
              <a:ext uri="{FF2B5EF4-FFF2-40B4-BE49-F238E27FC236}">
                <a16:creationId xmlns:a16="http://schemas.microsoft.com/office/drawing/2014/main" id="{92ED283B-8CA4-C140-BE43-57C5C05F8731}"/>
              </a:ext>
            </a:extLst>
          </p:cNvPr>
          <p:cNvSpPr txBox="1"/>
          <p:nvPr/>
        </p:nvSpPr>
        <p:spPr>
          <a:xfrm>
            <a:off x="3136668" y="2074214"/>
            <a:ext cx="981185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Project Management Applications</a:t>
            </a:r>
            <a:endParaRPr sz="80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36" name="Google Shape;263;p6">
            <a:extLst>
              <a:ext uri="{FF2B5EF4-FFF2-40B4-BE49-F238E27FC236}">
                <a16:creationId xmlns:a16="http://schemas.microsoft.com/office/drawing/2014/main" id="{5B730DC2-FD76-A246-92C6-3712329F8882}"/>
              </a:ext>
            </a:extLst>
          </p:cNvPr>
          <p:cNvSpPr/>
          <p:nvPr/>
        </p:nvSpPr>
        <p:spPr>
          <a:xfrm rot="-1629843">
            <a:off x="3904884" y="2085034"/>
            <a:ext cx="806372" cy="886853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rgbClr val="6DCB99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265;p6">
            <a:extLst>
              <a:ext uri="{FF2B5EF4-FFF2-40B4-BE49-F238E27FC236}">
                <a16:creationId xmlns:a16="http://schemas.microsoft.com/office/drawing/2014/main" id="{A3AC518C-43EA-F149-B3EB-B0EC3191DBBB}"/>
              </a:ext>
            </a:extLst>
          </p:cNvPr>
          <p:cNvSpPr txBox="1"/>
          <p:nvPr/>
        </p:nvSpPr>
        <p:spPr>
          <a:xfrm>
            <a:off x="4552718" y="1335360"/>
            <a:ext cx="818510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GPS and Equipment Logs</a:t>
            </a:r>
            <a:endParaRPr sz="80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38" name="Google Shape;266;p6">
            <a:extLst>
              <a:ext uri="{FF2B5EF4-FFF2-40B4-BE49-F238E27FC236}">
                <a16:creationId xmlns:a16="http://schemas.microsoft.com/office/drawing/2014/main" id="{BD1AB0CB-EC70-8F4D-ACBF-E4C83CC4EE6A}"/>
              </a:ext>
            </a:extLst>
          </p:cNvPr>
          <p:cNvSpPr/>
          <p:nvPr/>
        </p:nvSpPr>
        <p:spPr>
          <a:xfrm rot="21426997">
            <a:off x="5098876" y="1439354"/>
            <a:ext cx="806372" cy="886853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rgbClr val="6DCB99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231;p6">
            <a:extLst>
              <a:ext uri="{FF2B5EF4-FFF2-40B4-BE49-F238E27FC236}">
                <a16:creationId xmlns:a16="http://schemas.microsoft.com/office/drawing/2014/main" id="{54A38421-86C8-B44A-9B25-C83F8F52762E}"/>
              </a:ext>
            </a:extLst>
          </p:cNvPr>
          <p:cNvSpPr/>
          <p:nvPr/>
        </p:nvSpPr>
        <p:spPr>
          <a:xfrm>
            <a:off x="6487561" y="4254359"/>
            <a:ext cx="857130" cy="857130"/>
          </a:xfrm>
          <a:prstGeom prst="ellipse">
            <a:avLst/>
          </a:prstGeom>
          <a:solidFill>
            <a:srgbClr val="E8EB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239;p6">
            <a:extLst>
              <a:ext uri="{FF2B5EF4-FFF2-40B4-BE49-F238E27FC236}">
                <a16:creationId xmlns:a16="http://schemas.microsoft.com/office/drawing/2014/main" id="{27EA6EF3-8E5D-6248-B0A6-36D6D5E5197A}"/>
              </a:ext>
            </a:extLst>
          </p:cNvPr>
          <p:cNvSpPr txBox="1"/>
          <p:nvPr/>
        </p:nvSpPr>
        <p:spPr>
          <a:xfrm>
            <a:off x="6521813" y="4529464"/>
            <a:ext cx="787862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Equipment Usage</a:t>
            </a:r>
            <a:endParaRPr sz="80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41" name="Google Shape;224;p6">
            <a:extLst>
              <a:ext uri="{FF2B5EF4-FFF2-40B4-BE49-F238E27FC236}">
                <a16:creationId xmlns:a16="http://schemas.microsoft.com/office/drawing/2014/main" id="{ABC31D90-0CAD-1543-AB26-5250DB53D182}"/>
              </a:ext>
            </a:extLst>
          </p:cNvPr>
          <p:cNvSpPr txBox="1"/>
          <p:nvPr/>
        </p:nvSpPr>
        <p:spPr>
          <a:xfrm>
            <a:off x="5583667" y="3310609"/>
            <a:ext cx="859405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Oswald Medium" panose="02000603000000000000" pitchFamily="2" charset="77"/>
                <a:ea typeface="Barlow"/>
                <a:cs typeface="Barlow"/>
                <a:sym typeface="Barlow"/>
              </a:rPr>
              <a:t>DATA LAKE</a:t>
            </a:r>
          </a:p>
        </p:txBody>
      </p:sp>
      <p:sp>
        <p:nvSpPr>
          <p:cNvPr id="42" name="Google Shape;261;p6">
            <a:extLst>
              <a:ext uri="{FF2B5EF4-FFF2-40B4-BE49-F238E27FC236}">
                <a16:creationId xmlns:a16="http://schemas.microsoft.com/office/drawing/2014/main" id="{CB93EB98-420F-4840-A960-C958C2DB3906}"/>
              </a:ext>
            </a:extLst>
          </p:cNvPr>
          <p:cNvSpPr/>
          <p:nvPr/>
        </p:nvSpPr>
        <p:spPr>
          <a:xfrm>
            <a:off x="2683370" y="3142264"/>
            <a:ext cx="868391" cy="868391"/>
          </a:xfrm>
          <a:prstGeom prst="ellipse">
            <a:avLst/>
          </a:prstGeom>
          <a:noFill/>
          <a:ln w="12700" cap="flat" cmpd="sng">
            <a:solidFill>
              <a:srgbClr val="6DCB9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261;p6">
            <a:extLst>
              <a:ext uri="{FF2B5EF4-FFF2-40B4-BE49-F238E27FC236}">
                <a16:creationId xmlns:a16="http://schemas.microsoft.com/office/drawing/2014/main" id="{0527B73B-724F-164C-A767-613FCE990B86}"/>
              </a:ext>
            </a:extLst>
          </p:cNvPr>
          <p:cNvSpPr/>
          <p:nvPr/>
        </p:nvSpPr>
        <p:spPr>
          <a:xfrm>
            <a:off x="3368462" y="4732029"/>
            <a:ext cx="868391" cy="868391"/>
          </a:xfrm>
          <a:prstGeom prst="ellipse">
            <a:avLst/>
          </a:prstGeom>
          <a:noFill/>
          <a:ln w="12700" cap="flat" cmpd="sng">
            <a:solidFill>
              <a:srgbClr val="6DCB9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261;p6">
            <a:extLst>
              <a:ext uri="{FF2B5EF4-FFF2-40B4-BE49-F238E27FC236}">
                <a16:creationId xmlns:a16="http://schemas.microsoft.com/office/drawing/2014/main" id="{8629F0B3-C265-E548-AB54-CAF3ECA40156}"/>
              </a:ext>
            </a:extLst>
          </p:cNvPr>
          <p:cNvSpPr/>
          <p:nvPr/>
        </p:nvSpPr>
        <p:spPr>
          <a:xfrm>
            <a:off x="6170445" y="5586072"/>
            <a:ext cx="868391" cy="868391"/>
          </a:xfrm>
          <a:prstGeom prst="ellipse">
            <a:avLst/>
          </a:prstGeom>
          <a:noFill/>
          <a:ln w="12700" cap="flat" cmpd="sng">
            <a:solidFill>
              <a:srgbClr val="6DCB9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261;p6">
            <a:extLst>
              <a:ext uri="{FF2B5EF4-FFF2-40B4-BE49-F238E27FC236}">
                <a16:creationId xmlns:a16="http://schemas.microsoft.com/office/drawing/2014/main" id="{99053BAD-8300-F248-8B33-F354A70C6142}"/>
              </a:ext>
            </a:extLst>
          </p:cNvPr>
          <p:cNvSpPr/>
          <p:nvPr/>
        </p:nvSpPr>
        <p:spPr>
          <a:xfrm>
            <a:off x="7864641" y="4102027"/>
            <a:ext cx="868391" cy="868391"/>
          </a:xfrm>
          <a:prstGeom prst="ellipse">
            <a:avLst/>
          </a:prstGeom>
          <a:noFill/>
          <a:ln w="12700" cap="flat" cmpd="sng">
            <a:solidFill>
              <a:srgbClr val="6DCB9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261;p6">
            <a:extLst>
              <a:ext uri="{FF2B5EF4-FFF2-40B4-BE49-F238E27FC236}">
                <a16:creationId xmlns:a16="http://schemas.microsoft.com/office/drawing/2014/main" id="{D77D1D27-8506-054F-B014-4F3DF6B63F59}"/>
              </a:ext>
            </a:extLst>
          </p:cNvPr>
          <p:cNvSpPr/>
          <p:nvPr/>
        </p:nvSpPr>
        <p:spPr>
          <a:xfrm>
            <a:off x="8094650" y="2590151"/>
            <a:ext cx="868391" cy="868391"/>
          </a:xfrm>
          <a:prstGeom prst="ellipse">
            <a:avLst/>
          </a:prstGeom>
          <a:noFill/>
          <a:ln w="12700" cap="flat" cmpd="sng">
            <a:solidFill>
              <a:srgbClr val="6DCB9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261;p6">
            <a:extLst>
              <a:ext uri="{FF2B5EF4-FFF2-40B4-BE49-F238E27FC236}">
                <a16:creationId xmlns:a16="http://schemas.microsoft.com/office/drawing/2014/main" id="{710F458B-29E3-9742-A571-9BC5332B22A6}"/>
              </a:ext>
            </a:extLst>
          </p:cNvPr>
          <p:cNvSpPr/>
          <p:nvPr/>
        </p:nvSpPr>
        <p:spPr>
          <a:xfrm>
            <a:off x="7600287" y="1440840"/>
            <a:ext cx="868391" cy="868391"/>
          </a:xfrm>
          <a:prstGeom prst="ellipse">
            <a:avLst/>
          </a:prstGeom>
          <a:noFill/>
          <a:ln w="12700" cap="flat" cmpd="sng">
            <a:solidFill>
              <a:srgbClr val="6DCB9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261;p6">
            <a:extLst>
              <a:ext uri="{FF2B5EF4-FFF2-40B4-BE49-F238E27FC236}">
                <a16:creationId xmlns:a16="http://schemas.microsoft.com/office/drawing/2014/main" id="{C6C66AF0-5F36-8846-B86C-D3DF078E76F9}"/>
              </a:ext>
            </a:extLst>
          </p:cNvPr>
          <p:cNvSpPr/>
          <p:nvPr/>
        </p:nvSpPr>
        <p:spPr>
          <a:xfrm>
            <a:off x="4523857" y="1125385"/>
            <a:ext cx="868391" cy="868391"/>
          </a:xfrm>
          <a:prstGeom prst="ellipse">
            <a:avLst/>
          </a:prstGeom>
          <a:noFill/>
          <a:ln w="12700" cap="flat" cmpd="sng">
            <a:solidFill>
              <a:srgbClr val="6DCB9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EEB74B5-36B1-FB43-A700-28A907A3A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2686" y="1263935"/>
            <a:ext cx="594883" cy="824487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627BEFF-8CE1-5849-B697-AFAE45B9BBA6}"/>
              </a:ext>
            </a:extLst>
          </p:cNvPr>
          <p:cNvSpPr/>
          <p:nvPr/>
        </p:nvSpPr>
        <p:spPr>
          <a:xfrm>
            <a:off x="9930248" y="2173797"/>
            <a:ext cx="1706283" cy="318036"/>
          </a:xfrm>
          <a:prstGeom prst="rect">
            <a:avLst/>
          </a:prstGeom>
          <a:solidFill>
            <a:srgbClr val="6DC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Google Shape;116;p4">
            <a:extLst>
              <a:ext uri="{FF2B5EF4-FFF2-40B4-BE49-F238E27FC236}">
                <a16:creationId xmlns:a16="http://schemas.microsoft.com/office/drawing/2014/main" id="{2B35CC84-1035-4F4A-9448-C4D75D094E32}"/>
              </a:ext>
            </a:extLst>
          </p:cNvPr>
          <p:cNvSpPr/>
          <p:nvPr/>
        </p:nvSpPr>
        <p:spPr>
          <a:xfrm>
            <a:off x="9930249" y="2173797"/>
            <a:ext cx="1706282" cy="318036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CFM Change Agent</a:t>
            </a:r>
            <a:endParaRPr sz="1400" b="0" i="0" u="none" strike="noStrike" cap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6E2F5F5-8298-8541-B132-42A5415A1449}"/>
              </a:ext>
            </a:extLst>
          </p:cNvPr>
          <p:cNvSpPr txBox="1"/>
          <p:nvPr/>
        </p:nvSpPr>
        <p:spPr>
          <a:xfrm>
            <a:off x="847864" y="548216"/>
            <a:ext cx="5405679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lvl="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Medium" panose="02000603000000000000" pitchFamily="2" charset="77"/>
                <a:ea typeface="Barlow"/>
                <a:cs typeface="Barlow"/>
                <a:sym typeface="Barlow"/>
              </a:rPr>
              <a:t>MAKING THE CHANGE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5F05E1-8DB0-824A-B8AE-83754C66D1E2}"/>
              </a:ext>
            </a:extLst>
          </p:cNvPr>
          <p:cNvCxnSpPr>
            <a:cxnSpLocks/>
          </p:cNvCxnSpPr>
          <p:nvPr/>
        </p:nvCxnSpPr>
        <p:spPr>
          <a:xfrm flipV="1">
            <a:off x="673408" y="429594"/>
            <a:ext cx="343506" cy="411353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arallelogram 53">
            <a:extLst>
              <a:ext uri="{FF2B5EF4-FFF2-40B4-BE49-F238E27FC236}">
                <a16:creationId xmlns:a16="http://schemas.microsoft.com/office/drawing/2014/main" id="{64EE235F-27B9-2644-90F0-85FE8E566C89}"/>
              </a:ext>
            </a:extLst>
          </p:cNvPr>
          <p:cNvSpPr/>
          <p:nvPr/>
        </p:nvSpPr>
        <p:spPr>
          <a:xfrm>
            <a:off x="-549768" y="-226640"/>
            <a:ext cx="13569081" cy="443619"/>
          </a:xfrm>
          <a:prstGeom prst="parallelogram">
            <a:avLst/>
          </a:prstGeom>
          <a:solidFill>
            <a:srgbClr val="6DCB99"/>
          </a:solidFill>
          <a:ln>
            <a:solidFill>
              <a:srgbClr val="6DC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6634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F9E36F-FE35-F747-A98B-1204B477DB79}"/>
              </a:ext>
            </a:extLst>
          </p:cNvPr>
          <p:cNvSpPr/>
          <p:nvPr/>
        </p:nvSpPr>
        <p:spPr>
          <a:xfrm>
            <a:off x="9984383" y="2234390"/>
            <a:ext cx="1706283" cy="318036"/>
          </a:xfrm>
          <a:prstGeom prst="rect">
            <a:avLst/>
          </a:prstGeom>
          <a:noFill/>
          <a:ln w="28575">
            <a:solidFill>
              <a:srgbClr val="6DC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B74B5-36B1-FB43-A700-28A907A3A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2686" y="1263935"/>
            <a:ext cx="594883" cy="8244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27BEFF-8CE1-5849-B697-AFAE45B9BBA6}"/>
              </a:ext>
            </a:extLst>
          </p:cNvPr>
          <p:cNvSpPr/>
          <p:nvPr/>
        </p:nvSpPr>
        <p:spPr>
          <a:xfrm>
            <a:off x="9930248" y="2173797"/>
            <a:ext cx="1706283" cy="318036"/>
          </a:xfrm>
          <a:prstGeom prst="rect">
            <a:avLst/>
          </a:prstGeom>
          <a:solidFill>
            <a:srgbClr val="6DC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16;p4">
            <a:extLst>
              <a:ext uri="{FF2B5EF4-FFF2-40B4-BE49-F238E27FC236}">
                <a16:creationId xmlns:a16="http://schemas.microsoft.com/office/drawing/2014/main" id="{2B35CC84-1035-4F4A-9448-C4D75D094E32}"/>
              </a:ext>
            </a:extLst>
          </p:cNvPr>
          <p:cNvSpPr/>
          <p:nvPr/>
        </p:nvSpPr>
        <p:spPr>
          <a:xfrm>
            <a:off x="9930249" y="2173797"/>
            <a:ext cx="1706282" cy="318036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CFM Change Agent</a:t>
            </a:r>
            <a:endParaRPr sz="1400" b="0" i="0" u="none" strike="noStrike" cap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7" name="Google Shape;223;p6">
            <a:extLst>
              <a:ext uri="{FF2B5EF4-FFF2-40B4-BE49-F238E27FC236}">
                <a16:creationId xmlns:a16="http://schemas.microsoft.com/office/drawing/2014/main" id="{A6F0B782-C533-154E-884D-A7AC15F157B6}"/>
              </a:ext>
            </a:extLst>
          </p:cNvPr>
          <p:cNvSpPr/>
          <p:nvPr/>
        </p:nvSpPr>
        <p:spPr>
          <a:xfrm>
            <a:off x="5374007" y="3071967"/>
            <a:ext cx="1287509" cy="1287508"/>
          </a:xfrm>
          <a:prstGeom prst="ellipse">
            <a:avLst/>
          </a:prstGeom>
          <a:solidFill>
            <a:srgbClr val="6DCB9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24;p6">
            <a:extLst>
              <a:ext uri="{FF2B5EF4-FFF2-40B4-BE49-F238E27FC236}">
                <a16:creationId xmlns:a16="http://schemas.microsoft.com/office/drawing/2014/main" id="{A20B9555-FBC1-394A-BD9A-62137821DD7F}"/>
              </a:ext>
            </a:extLst>
          </p:cNvPr>
          <p:cNvSpPr txBox="1"/>
          <p:nvPr/>
        </p:nvSpPr>
        <p:spPr>
          <a:xfrm>
            <a:off x="5583667" y="3449159"/>
            <a:ext cx="859405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Oswald Medium" panose="02000603000000000000" pitchFamily="2" charset="77"/>
                <a:ea typeface="Barlow"/>
                <a:cs typeface="Barlow"/>
                <a:sym typeface="Barlow"/>
              </a:rPr>
              <a:t>DATA LAKE</a:t>
            </a:r>
          </a:p>
        </p:txBody>
      </p:sp>
      <p:sp>
        <p:nvSpPr>
          <p:cNvPr id="9" name="Google Shape;244;p6">
            <a:extLst>
              <a:ext uri="{FF2B5EF4-FFF2-40B4-BE49-F238E27FC236}">
                <a16:creationId xmlns:a16="http://schemas.microsoft.com/office/drawing/2014/main" id="{3E4C2610-DB39-7A4D-A533-88D200F54F67}"/>
              </a:ext>
            </a:extLst>
          </p:cNvPr>
          <p:cNvSpPr txBox="1"/>
          <p:nvPr/>
        </p:nvSpPr>
        <p:spPr>
          <a:xfrm>
            <a:off x="6661516" y="2976449"/>
            <a:ext cx="1540314" cy="31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Data Warehouse</a:t>
            </a:r>
            <a:endParaRPr sz="1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0" name="Google Shape;245;p6">
            <a:extLst>
              <a:ext uri="{FF2B5EF4-FFF2-40B4-BE49-F238E27FC236}">
                <a16:creationId xmlns:a16="http://schemas.microsoft.com/office/drawing/2014/main" id="{BE471F67-6619-EC45-88BA-B238A4426003}"/>
              </a:ext>
            </a:extLst>
          </p:cNvPr>
          <p:cNvSpPr/>
          <p:nvPr/>
        </p:nvSpPr>
        <p:spPr>
          <a:xfrm rot="5400000">
            <a:off x="6242251" y="2856409"/>
            <a:ext cx="806372" cy="886853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rgbClr val="6DCB99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59F35-0284-5B42-BA8A-EFC9368C9D31}"/>
              </a:ext>
            </a:extLst>
          </p:cNvPr>
          <p:cNvSpPr/>
          <p:nvPr/>
        </p:nvSpPr>
        <p:spPr>
          <a:xfrm>
            <a:off x="6702824" y="2976449"/>
            <a:ext cx="1452467" cy="318036"/>
          </a:xfrm>
          <a:prstGeom prst="rect">
            <a:avLst/>
          </a:prstGeom>
          <a:noFill/>
          <a:ln w="28575">
            <a:solidFill>
              <a:srgbClr val="6DC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244;p6">
            <a:extLst>
              <a:ext uri="{FF2B5EF4-FFF2-40B4-BE49-F238E27FC236}">
                <a16:creationId xmlns:a16="http://schemas.microsoft.com/office/drawing/2014/main" id="{CC5B3389-938F-FE47-BE7F-58CA45868D64}"/>
              </a:ext>
            </a:extLst>
          </p:cNvPr>
          <p:cNvSpPr txBox="1"/>
          <p:nvPr/>
        </p:nvSpPr>
        <p:spPr>
          <a:xfrm>
            <a:off x="5090598" y="2194800"/>
            <a:ext cx="1774898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Analytics and Machine Learning</a:t>
            </a:r>
            <a:endParaRPr sz="1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BDF2F5-BB89-504E-8675-75BBFA7F976F}"/>
              </a:ext>
            </a:extLst>
          </p:cNvPr>
          <p:cNvSpPr/>
          <p:nvPr/>
        </p:nvSpPr>
        <p:spPr>
          <a:xfrm>
            <a:off x="5090598" y="2216481"/>
            <a:ext cx="1774898" cy="499689"/>
          </a:xfrm>
          <a:prstGeom prst="rect">
            <a:avLst/>
          </a:prstGeom>
          <a:noFill/>
          <a:ln w="28575">
            <a:solidFill>
              <a:srgbClr val="6DC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245;p6">
            <a:extLst>
              <a:ext uri="{FF2B5EF4-FFF2-40B4-BE49-F238E27FC236}">
                <a16:creationId xmlns:a16="http://schemas.microsoft.com/office/drawing/2014/main" id="{E0A5549A-B11B-C447-9930-49B1D38BF8E2}"/>
              </a:ext>
            </a:extLst>
          </p:cNvPr>
          <p:cNvSpPr/>
          <p:nvPr/>
        </p:nvSpPr>
        <p:spPr>
          <a:xfrm>
            <a:off x="6468026" y="2513883"/>
            <a:ext cx="806372" cy="886853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rgbClr val="6DCB99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23;p6">
            <a:extLst>
              <a:ext uri="{FF2B5EF4-FFF2-40B4-BE49-F238E27FC236}">
                <a16:creationId xmlns:a16="http://schemas.microsoft.com/office/drawing/2014/main" id="{BA6E33CF-62CA-584E-81F3-41B62C4EBF75}"/>
              </a:ext>
            </a:extLst>
          </p:cNvPr>
          <p:cNvSpPr/>
          <p:nvPr/>
        </p:nvSpPr>
        <p:spPr>
          <a:xfrm>
            <a:off x="3716005" y="2750450"/>
            <a:ext cx="1170219" cy="1170218"/>
          </a:xfrm>
          <a:prstGeom prst="ellipse">
            <a:avLst/>
          </a:prstGeom>
          <a:solidFill>
            <a:srgbClr val="FFA400"/>
          </a:solidFill>
          <a:ln w="28575"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81ECB5-A1B9-2148-91A1-2AF43283915A}"/>
              </a:ext>
            </a:extLst>
          </p:cNvPr>
          <p:cNvSpPr/>
          <p:nvPr/>
        </p:nvSpPr>
        <p:spPr>
          <a:xfrm>
            <a:off x="3655568" y="2976449"/>
            <a:ext cx="12910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Strategic Decision Maker</a:t>
            </a:r>
          </a:p>
        </p:txBody>
      </p:sp>
      <p:sp>
        <p:nvSpPr>
          <p:cNvPr id="17" name="Google Shape;245;p6">
            <a:extLst>
              <a:ext uri="{FF2B5EF4-FFF2-40B4-BE49-F238E27FC236}">
                <a16:creationId xmlns:a16="http://schemas.microsoft.com/office/drawing/2014/main" id="{CAE21944-B067-A245-922F-C37C42C6F5C8}"/>
              </a:ext>
            </a:extLst>
          </p:cNvPr>
          <p:cNvSpPr/>
          <p:nvPr/>
        </p:nvSpPr>
        <p:spPr>
          <a:xfrm rot="16200000">
            <a:off x="4684557" y="2375387"/>
            <a:ext cx="806372" cy="886853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rgbClr val="6DCB99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23;p6">
            <a:extLst>
              <a:ext uri="{FF2B5EF4-FFF2-40B4-BE49-F238E27FC236}">
                <a16:creationId xmlns:a16="http://schemas.microsoft.com/office/drawing/2014/main" id="{01426751-0BA0-8B48-AB5D-5C02F78F8937}"/>
              </a:ext>
            </a:extLst>
          </p:cNvPr>
          <p:cNvSpPr/>
          <p:nvPr/>
        </p:nvSpPr>
        <p:spPr>
          <a:xfrm>
            <a:off x="3945647" y="4238036"/>
            <a:ext cx="698669" cy="698668"/>
          </a:xfrm>
          <a:prstGeom prst="ellipse">
            <a:avLst/>
          </a:prstGeom>
          <a:noFill/>
          <a:ln w="28575">
            <a:solidFill>
              <a:srgbClr val="6DCB99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A566B0-5627-EA47-9F77-8136C4735ED7}"/>
              </a:ext>
            </a:extLst>
          </p:cNvPr>
          <p:cNvSpPr/>
          <p:nvPr/>
        </p:nvSpPr>
        <p:spPr>
          <a:xfrm>
            <a:off x="3656004" y="4325760"/>
            <a:ext cx="1291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6DCB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?</a:t>
            </a:r>
          </a:p>
        </p:txBody>
      </p:sp>
      <p:sp>
        <p:nvSpPr>
          <p:cNvPr id="20" name="Google Shape;245;p6">
            <a:extLst>
              <a:ext uri="{FF2B5EF4-FFF2-40B4-BE49-F238E27FC236}">
                <a16:creationId xmlns:a16="http://schemas.microsoft.com/office/drawing/2014/main" id="{6CDE7FC9-4EAE-074B-B143-7B280647CF5A}"/>
              </a:ext>
            </a:extLst>
          </p:cNvPr>
          <p:cNvSpPr/>
          <p:nvPr/>
        </p:nvSpPr>
        <p:spPr>
          <a:xfrm rot="12555226">
            <a:off x="3839969" y="3513150"/>
            <a:ext cx="806372" cy="886853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rgbClr val="6DCB99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601F49-AEDB-974E-ADFC-6D7E1AA15CC2}"/>
              </a:ext>
            </a:extLst>
          </p:cNvPr>
          <p:cNvSpPr txBox="1"/>
          <p:nvPr/>
        </p:nvSpPr>
        <p:spPr>
          <a:xfrm>
            <a:off x="847864" y="548216"/>
            <a:ext cx="6017632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lvl="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Medium" panose="02000603000000000000" pitchFamily="2" charset="77"/>
                <a:ea typeface="Barlow"/>
                <a:cs typeface="Barlow"/>
                <a:sym typeface="Barlow"/>
              </a:rPr>
              <a:t>INFLUENCING PERFORMANCE MANAGEMENT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8CEBB9-949E-9145-ABE6-FD8F8B604C1A}"/>
              </a:ext>
            </a:extLst>
          </p:cNvPr>
          <p:cNvCxnSpPr>
            <a:cxnSpLocks/>
          </p:cNvCxnSpPr>
          <p:nvPr/>
        </p:nvCxnSpPr>
        <p:spPr>
          <a:xfrm flipV="1">
            <a:off x="673408" y="429594"/>
            <a:ext cx="343506" cy="411353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485FEA45-8F8C-D649-956A-60DD8345CD7A}"/>
              </a:ext>
            </a:extLst>
          </p:cNvPr>
          <p:cNvSpPr/>
          <p:nvPr/>
        </p:nvSpPr>
        <p:spPr>
          <a:xfrm>
            <a:off x="-549768" y="-226640"/>
            <a:ext cx="13569081" cy="443619"/>
          </a:xfrm>
          <a:prstGeom prst="parallelogram">
            <a:avLst/>
          </a:prstGeom>
          <a:solidFill>
            <a:srgbClr val="6DCB99"/>
          </a:solidFill>
          <a:ln>
            <a:solidFill>
              <a:srgbClr val="6DC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5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359;p10">
            <a:extLst>
              <a:ext uri="{FF2B5EF4-FFF2-40B4-BE49-F238E27FC236}">
                <a16:creationId xmlns:a16="http://schemas.microsoft.com/office/drawing/2014/main" id="{0DDD7256-F4A4-0245-A943-C60C5E59C80C}"/>
              </a:ext>
            </a:extLst>
          </p:cNvPr>
          <p:cNvCxnSpPr>
            <a:cxnSpLocks/>
          </p:cNvCxnSpPr>
          <p:nvPr/>
        </p:nvCxnSpPr>
        <p:spPr>
          <a:xfrm rot="10800000" flipH="1">
            <a:off x="5780280" y="2342255"/>
            <a:ext cx="1505947" cy="454422"/>
          </a:xfrm>
          <a:prstGeom prst="straightConnector1">
            <a:avLst/>
          </a:prstGeom>
          <a:noFill/>
          <a:ln w="34925" cap="flat" cmpd="sng">
            <a:solidFill>
              <a:srgbClr val="FFA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360;p10">
            <a:extLst>
              <a:ext uri="{FF2B5EF4-FFF2-40B4-BE49-F238E27FC236}">
                <a16:creationId xmlns:a16="http://schemas.microsoft.com/office/drawing/2014/main" id="{F5607910-63AA-B045-84A0-C2FF82AC407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250800" y="2799952"/>
            <a:ext cx="1505947" cy="454422"/>
          </a:xfrm>
          <a:prstGeom prst="straightConnector1">
            <a:avLst/>
          </a:prstGeom>
          <a:noFill/>
          <a:ln w="34925" cap="flat" cmpd="sng">
            <a:solidFill>
              <a:srgbClr val="FFA4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361;p10">
            <a:extLst>
              <a:ext uri="{FF2B5EF4-FFF2-40B4-BE49-F238E27FC236}">
                <a16:creationId xmlns:a16="http://schemas.microsoft.com/office/drawing/2014/main" id="{0AD7B50C-327B-0147-82A8-91EEF92F3D83}"/>
              </a:ext>
            </a:extLst>
          </p:cNvPr>
          <p:cNvCxnSpPr>
            <a:cxnSpLocks/>
            <a:stCxn id="10" idx="0"/>
            <a:endCxn id="15" idx="0"/>
          </p:cNvCxnSpPr>
          <p:nvPr/>
        </p:nvCxnSpPr>
        <p:spPr>
          <a:xfrm flipV="1">
            <a:off x="2748414" y="3254297"/>
            <a:ext cx="1506000" cy="454500"/>
          </a:xfrm>
          <a:prstGeom prst="straightConnector1">
            <a:avLst/>
          </a:prstGeom>
          <a:noFill/>
          <a:ln w="34925" cap="flat" cmpd="sng">
            <a:solidFill>
              <a:srgbClr val="FFA4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" name="Google Shape;367;p10">
            <a:extLst>
              <a:ext uri="{FF2B5EF4-FFF2-40B4-BE49-F238E27FC236}">
                <a16:creationId xmlns:a16="http://schemas.microsoft.com/office/drawing/2014/main" id="{25FC5B8A-DB9C-5347-97D6-8625BD7844FD}"/>
              </a:ext>
            </a:extLst>
          </p:cNvPr>
          <p:cNvGrpSpPr/>
          <p:nvPr/>
        </p:nvGrpSpPr>
        <p:grpSpPr>
          <a:xfrm>
            <a:off x="2494672" y="3534390"/>
            <a:ext cx="1567244" cy="688272"/>
            <a:chOff x="-5657790" y="960517"/>
            <a:chExt cx="1567243" cy="688272"/>
          </a:xfrm>
        </p:grpSpPr>
        <p:grpSp>
          <p:nvGrpSpPr>
            <p:cNvPr id="7" name="Google Shape;368;p10">
              <a:extLst>
                <a:ext uri="{FF2B5EF4-FFF2-40B4-BE49-F238E27FC236}">
                  <a16:creationId xmlns:a16="http://schemas.microsoft.com/office/drawing/2014/main" id="{0F3E7879-AF0B-6040-91D5-79E7B5D759DA}"/>
                </a:ext>
              </a:extLst>
            </p:cNvPr>
            <p:cNvGrpSpPr/>
            <p:nvPr/>
          </p:nvGrpSpPr>
          <p:grpSpPr>
            <a:xfrm>
              <a:off x="-5596495" y="960517"/>
              <a:ext cx="408978" cy="348813"/>
              <a:chOff x="-11016990" y="923369"/>
              <a:chExt cx="408978" cy="348812"/>
            </a:xfrm>
          </p:grpSpPr>
          <p:sp>
            <p:nvSpPr>
              <p:cNvPr id="9" name="Google Shape;369;p10">
                <a:extLst>
                  <a:ext uri="{FF2B5EF4-FFF2-40B4-BE49-F238E27FC236}">
                    <a16:creationId xmlns:a16="http://schemas.microsoft.com/office/drawing/2014/main" id="{411C99C2-0734-8E4B-A310-FAAF914269DB}"/>
                  </a:ext>
                </a:extLst>
              </p:cNvPr>
              <p:cNvSpPr/>
              <p:nvPr/>
            </p:nvSpPr>
            <p:spPr>
              <a:xfrm>
                <a:off x="-11016990" y="955114"/>
                <a:ext cx="304502" cy="303408"/>
              </a:xfrm>
              <a:prstGeom prst="roundRect">
                <a:avLst>
                  <a:gd name="adj" fmla="val 9257"/>
                </a:avLst>
              </a:prstGeom>
              <a:solidFill>
                <a:srgbClr val="FFA4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362;p10">
                <a:extLst>
                  <a:ext uri="{FF2B5EF4-FFF2-40B4-BE49-F238E27FC236}">
                    <a16:creationId xmlns:a16="http://schemas.microsoft.com/office/drawing/2014/main" id="{C5CA32DA-3412-254F-A720-370CEF834B14}"/>
                  </a:ext>
                </a:extLst>
              </p:cNvPr>
              <p:cNvSpPr/>
              <p:nvPr/>
            </p:nvSpPr>
            <p:spPr>
              <a:xfrm>
                <a:off x="-11014949" y="923369"/>
                <a:ext cx="406937" cy="34881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Barlow Medium"/>
                  </a:rPr>
                  <a:t>01</a:t>
                </a:r>
                <a:endParaRPr sz="1600" b="0" i="0" u="none" strike="noStrike" cap="none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endParaRPr>
              </a:p>
            </p:txBody>
          </p:sp>
        </p:grpSp>
        <p:sp>
          <p:nvSpPr>
            <p:cNvPr id="8" name="Google Shape;370;p10">
              <a:extLst>
                <a:ext uri="{FF2B5EF4-FFF2-40B4-BE49-F238E27FC236}">
                  <a16:creationId xmlns:a16="http://schemas.microsoft.com/office/drawing/2014/main" id="{6F78FA1B-75C3-8947-83F4-3291B28FAB3E}"/>
                </a:ext>
              </a:extLst>
            </p:cNvPr>
            <p:cNvSpPr txBox="1"/>
            <p:nvPr/>
          </p:nvSpPr>
          <p:spPr>
            <a:xfrm>
              <a:off x="-5657790" y="1299976"/>
              <a:ext cx="1567243" cy="348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rPr>
                <a:t>Descriptive</a:t>
              </a:r>
              <a:endParaRPr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endParaRPr>
            </a:p>
          </p:txBody>
        </p:sp>
      </p:grpSp>
      <p:grpSp>
        <p:nvGrpSpPr>
          <p:cNvPr id="11" name="Google Shape;371;p10">
            <a:extLst>
              <a:ext uri="{FF2B5EF4-FFF2-40B4-BE49-F238E27FC236}">
                <a16:creationId xmlns:a16="http://schemas.microsoft.com/office/drawing/2014/main" id="{ABB308A7-9694-F447-8A4F-731A498A15CE}"/>
              </a:ext>
            </a:extLst>
          </p:cNvPr>
          <p:cNvGrpSpPr/>
          <p:nvPr/>
        </p:nvGrpSpPr>
        <p:grpSpPr>
          <a:xfrm>
            <a:off x="4002093" y="3079968"/>
            <a:ext cx="1328291" cy="688272"/>
            <a:chOff x="-5656318" y="960517"/>
            <a:chExt cx="1328290" cy="688272"/>
          </a:xfrm>
        </p:grpSpPr>
        <p:grpSp>
          <p:nvGrpSpPr>
            <p:cNvPr id="12" name="Google Shape;372;p10">
              <a:extLst>
                <a:ext uri="{FF2B5EF4-FFF2-40B4-BE49-F238E27FC236}">
                  <a16:creationId xmlns:a16="http://schemas.microsoft.com/office/drawing/2014/main" id="{99F5820A-8A6C-3F4D-90FB-982EE2A2E639}"/>
                </a:ext>
              </a:extLst>
            </p:cNvPr>
            <p:cNvGrpSpPr/>
            <p:nvPr/>
          </p:nvGrpSpPr>
          <p:grpSpPr>
            <a:xfrm>
              <a:off x="-5607517" y="960517"/>
              <a:ext cx="406937" cy="348813"/>
              <a:chOff x="-11028012" y="923369"/>
              <a:chExt cx="406937" cy="348812"/>
            </a:xfrm>
          </p:grpSpPr>
          <p:sp>
            <p:nvSpPr>
              <p:cNvPr id="14" name="Google Shape;373;p10">
                <a:extLst>
                  <a:ext uri="{FF2B5EF4-FFF2-40B4-BE49-F238E27FC236}">
                    <a16:creationId xmlns:a16="http://schemas.microsoft.com/office/drawing/2014/main" id="{97FC07D7-65FA-D54C-9C65-E442F2AB88E7}"/>
                  </a:ext>
                </a:extLst>
              </p:cNvPr>
              <p:cNvSpPr/>
              <p:nvPr/>
            </p:nvSpPr>
            <p:spPr>
              <a:xfrm>
                <a:off x="-11016990" y="955114"/>
                <a:ext cx="304502" cy="303408"/>
              </a:xfrm>
              <a:prstGeom prst="roundRect">
                <a:avLst>
                  <a:gd name="adj" fmla="val 9257"/>
                </a:avLst>
              </a:prstGeom>
              <a:solidFill>
                <a:srgbClr val="FFA4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363;p10">
                <a:extLst>
                  <a:ext uri="{FF2B5EF4-FFF2-40B4-BE49-F238E27FC236}">
                    <a16:creationId xmlns:a16="http://schemas.microsoft.com/office/drawing/2014/main" id="{EB87D1EF-B60A-C543-AF52-1352919B1969}"/>
                  </a:ext>
                </a:extLst>
              </p:cNvPr>
              <p:cNvSpPr/>
              <p:nvPr/>
            </p:nvSpPr>
            <p:spPr>
              <a:xfrm>
                <a:off x="-11028012" y="923369"/>
                <a:ext cx="406937" cy="34881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Barlow Medium"/>
                  </a:rPr>
                  <a:t>02</a:t>
                </a:r>
                <a:endParaRPr sz="1600" b="0" i="0" u="none" strike="noStrike" cap="none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endParaRPr>
              </a:p>
            </p:txBody>
          </p:sp>
        </p:grpSp>
        <p:sp>
          <p:nvSpPr>
            <p:cNvPr id="13" name="Google Shape;374;p10">
              <a:extLst>
                <a:ext uri="{FF2B5EF4-FFF2-40B4-BE49-F238E27FC236}">
                  <a16:creationId xmlns:a16="http://schemas.microsoft.com/office/drawing/2014/main" id="{61B1AC31-00C2-8549-BE6E-B05AA0231703}"/>
                </a:ext>
              </a:extLst>
            </p:cNvPr>
            <p:cNvSpPr txBox="1"/>
            <p:nvPr/>
          </p:nvSpPr>
          <p:spPr>
            <a:xfrm>
              <a:off x="-5656318" y="1299976"/>
              <a:ext cx="1328290" cy="348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rPr>
                <a:t>Diagnostic</a:t>
              </a:r>
              <a:endParaRPr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endParaRPr>
            </a:p>
          </p:txBody>
        </p:sp>
      </p:grpSp>
      <p:grpSp>
        <p:nvGrpSpPr>
          <p:cNvPr id="16" name="Google Shape;375;p10">
            <a:extLst>
              <a:ext uri="{FF2B5EF4-FFF2-40B4-BE49-F238E27FC236}">
                <a16:creationId xmlns:a16="http://schemas.microsoft.com/office/drawing/2014/main" id="{0F292D27-B640-C64F-B7A2-F69AB591B371}"/>
              </a:ext>
            </a:extLst>
          </p:cNvPr>
          <p:cNvGrpSpPr/>
          <p:nvPr/>
        </p:nvGrpSpPr>
        <p:grpSpPr>
          <a:xfrm>
            <a:off x="5458498" y="2658375"/>
            <a:ext cx="1166163" cy="688272"/>
            <a:chOff x="-5722820" y="923540"/>
            <a:chExt cx="1166162" cy="688272"/>
          </a:xfrm>
        </p:grpSpPr>
        <p:grpSp>
          <p:nvGrpSpPr>
            <p:cNvPr id="17" name="Google Shape;376;p10">
              <a:extLst>
                <a:ext uri="{FF2B5EF4-FFF2-40B4-BE49-F238E27FC236}">
                  <a16:creationId xmlns:a16="http://schemas.microsoft.com/office/drawing/2014/main" id="{BB73986F-5690-2E42-B187-A22ADE6747C3}"/>
                </a:ext>
              </a:extLst>
            </p:cNvPr>
            <p:cNvGrpSpPr/>
            <p:nvPr/>
          </p:nvGrpSpPr>
          <p:grpSpPr>
            <a:xfrm>
              <a:off x="-5677210" y="923540"/>
              <a:ext cx="406937" cy="348813"/>
              <a:chOff x="-11097705" y="886392"/>
              <a:chExt cx="406937" cy="348812"/>
            </a:xfrm>
          </p:grpSpPr>
          <p:sp>
            <p:nvSpPr>
              <p:cNvPr id="19" name="Google Shape;377;p10">
                <a:extLst>
                  <a:ext uri="{FF2B5EF4-FFF2-40B4-BE49-F238E27FC236}">
                    <a16:creationId xmlns:a16="http://schemas.microsoft.com/office/drawing/2014/main" id="{9F4A15E2-9D63-F547-85E8-02BA3F3CCD0A}"/>
                  </a:ext>
                </a:extLst>
              </p:cNvPr>
              <p:cNvSpPr/>
              <p:nvPr/>
            </p:nvSpPr>
            <p:spPr>
              <a:xfrm>
                <a:off x="-11083492" y="918137"/>
                <a:ext cx="304502" cy="303408"/>
              </a:xfrm>
              <a:prstGeom prst="roundRect">
                <a:avLst>
                  <a:gd name="adj" fmla="val 9257"/>
                </a:avLst>
              </a:prstGeom>
              <a:solidFill>
                <a:srgbClr val="FFA4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378;p10">
                <a:extLst>
                  <a:ext uri="{FF2B5EF4-FFF2-40B4-BE49-F238E27FC236}">
                    <a16:creationId xmlns:a16="http://schemas.microsoft.com/office/drawing/2014/main" id="{0F89E06A-049D-9A4C-AC57-38F2C8772DBB}"/>
                  </a:ext>
                </a:extLst>
              </p:cNvPr>
              <p:cNvSpPr/>
              <p:nvPr/>
            </p:nvSpPr>
            <p:spPr>
              <a:xfrm>
                <a:off x="-11097705" y="886392"/>
                <a:ext cx="406937" cy="34881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Barlow Medium"/>
                  </a:rPr>
                  <a:t>03</a:t>
                </a:r>
                <a:endParaRPr sz="1600" b="0" i="0" u="none" strike="noStrike" cap="none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endParaRPr>
              </a:p>
            </p:txBody>
          </p:sp>
        </p:grpSp>
        <p:sp>
          <p:nvSpPr>
            <p:cNvPr id="18" name="Google Shape;379;p10">
              <a:extLst>
                <a:ext uri="{FF2B5EF4-FFF2-40B4-BE49-F238E27FC236}">
                  <a16:creationId xmlns:a16="http://schemas.microsoft.com/office/drawing/2014/main" id="{23A87BEB-BB3B-2046-B542-89DFBE0D5824}"/>
                </a:ext>
              </a:extLst>
            </p:cNvPr>
            <p:cNvSpPr txBox="1"/>
            <p:nvPr/>
          </p:nvSpPr>
          <p:spPr>
            <a:xfrm>
              <a:off x="-5722820" y="1262999"/>
              <a:ext cx="1166162" cy="348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rPr>
                <a:t>Predictive</a:t>
              </a:r>
              <a:endParaRPr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endParaRPr>
            </a:p>
          </p:txBody>
        </p:sp>
      </p:grpSp>
      <p:grpSp>
        <p:nvGrpSpPr>
          <p:cNvPr id="21" name="Google Shape;380;p10">
            <a:extLst>
              <a:ext uri="{FF2B5EF4-FFF2-40B4-BE49-F238E27FC236}">
                <a16:creationId xmlns:a16="http://schemas.microsoft.com/office/drawing/2014/main" id="{6B1B327B-0687-8F4A-9DAE-DFC2458B35EB}"/>
              </a:ext>
            </a:extLst>
          </p:cNvPr>
          <p:cNvGrpSpPr/>
          <p:nvPr/>
        </p:nvGrpSpPr>
        <p:grpSpPr>
          <a:xfrm>
            <a:off x="7074153" y="2206685"/>
            <a:ext cx="1339946" cy="735570"/>
            <a:chOff x="-5656318" y="960517"/>
            <a:chExt cx="1339945" cy="735570"/>
          </a:xfrm>
        </p:grpSpPr>
        <p:grpSp>
          <p:nvGrpSpPr>
            <p:cNvPr id="22" name="Google Shape;381;p10">
              <a:extLst>
                <a:ext uri="{FF2B5EF4-FFF2-40B4-BE49-F238E27FC236}">
                  <a16:creationId xmlns:a16="http://schemas.microsoft.com/office/drawing/2014/main" id="{5C658E86-A29C-8643-AC2B-39A43755B3D2}"/>
                </a:ext>
              </a:extLst>
            </p:cNvPr>
            <p:cNvGrpSpPr/>
            <p:nvPr/>
          </p:nvGrpSpPr>
          <p:grpSpPr>
            <a:xfrm>
              <a:off x="-5607517" y="960517"/>
              <a:ext cx="406937" cy="348813"/>
              <a:chOff x="-11028012" y="923369"/>
              <a:chExt cx="406937" cy="348812"/>
            </a:xfrm>
          </p:grpSpPr>
          <p:sp>
            <p:nvSpPr>
              <p:cNvPr id="24" name="Google Shape;382;p10">
                <a:extLst>
                  <a:ext uri="{FF2B5EF4-FFF2-40B4-BE49-F238E27FC236}">
                    <a16:creationId xmlns:a16="http://schemas.microsoft.com/office/drawing/2014/main" id="{54FF1705-61C1-5B41-85E2-643F55E8E5B6}"/>
                  </a:ext>
                </a:extLst>
              </p:cNvPr>
              <p:cNvSpPr/>
              <p:nvPr/>
            </p:nvSpPr>
            <p:spPr>
              <a:xfrm>
                <a:off x="-11016990" y="955114"/>
                <a:ext cx="304502" cy="303408"/>
              </a:xfrm>
              <a:prstGeom prst="roundRect">
                <a:avLst>
                  <a:gd name="adj" fmla="val 9257"/>
                </a:avLst>
              </a:prstGeom>
              <a:solidFill>
                <a:srgbClr val="FFA4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383;p10">
                <a:extLst>
                  <a:ext uri="{FF2B5EF4-FFF2-40B4-BE49-F238E27FC236}">
                    <a16:creationId xmlns:a16="http://schemas.microsoft.com/office/drawing/2014/main" id="{938D513F-96B9-F342-B829-3ED07D3AFC50}"/>
                  </a:ext>
                </a:extLst>
              </p:cNvPr>
              <p:cNvSpPr/>
              <p:nvPr/>
            </p:nvSpPr>
            <p:spPr>
              <a:xfrm>
                <a:off x="-11028012" y="923369"/>
                <a:ext cx="406937" cy="34881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Barlow Medium"/>
                  </a:rPr>
                  <a:t>04</a:t>
                </a:r>
                <a:endParaRPr sz="1600" b="0" i="0" u="none" strike="noStrike" cap="none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endParaRPr>
              </a:p>
            </p:txBody>
          </p:sp>
        </p:grpSp>
        <p:sp>
          <p:nvSpPr>
            <p:cNvPr id="23" name="Google Shape;384;p10">
              <a:extLst>
                <a:ext uri="{FF2B5EF4-FFF2-40B4-BE49-F238E27FC236}">
                  <a16:creationId xmlns:a16="http://schemas.microsoft.com/office/drawing/2014/main" id="{43E99035-F192-0242-8874-6DCE6C95FDCF}"/>
                </a:ext>
              </a:extLst>
            </p:cNvPr>
            <p:cNvSpPr txBox="1"/>
            <p:nvPr/>
          </p:nvSpPr>
          <p:spPr>
            <a:xfrm>
              <a:off x="-5656318" y="1347274"/>
              <a:ext cx="1339945" cy="348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Barlow Medium"/>
                </a:rPr>
                <a:t>Prescriptive</a:t>
              </a:r>
              <a:endParaRPr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endParaRPr>
            </a:p>
          </p:txBody>
        </p:sp>
      </p:grpSp>
      <p:sp>
        <p:nvSpPr>
          <p:cNvPr id="26" name="Google Shape;386;p10">
            <a:extLst>
              <a:ext uri="{FF2B5EF4-FFF2-40B4-BE49-F238E27FC236}">
                <a16:creationId xmlns:a16="http://schemas.microsoft.com/office/drawing/2014/main" id="{37B70B98-0D7C-4D46-A2C0-DCEB97BCA03C}"/>
              </a:ext>
            </a:extLst>
          </p:cNvPr>
          <p:cNvSpPr txBox="1"/>
          <p:nvPr/>
        </p:nvSpPr>
        <p:spPr>
          <a:xfrm>
            <a:off x="6414076" y="1787461"/>
            <a:ext cx="1744301" cy="31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FF37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 Medium"/>
              </a:rPr>
              <a:t>Don’t start here!</a:t>
            </a:r>
            <a:endParaRPr sz="1400" b="0" i="0" u="none" strike="noStrike" cap="none" dirty="0">
              <a:solidFill>
                <a:srgbClr val="FF37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Barlow Medium"/>
            </a:endParaRPr>
          </a:p>
        </p:txBody>
      </p:sp>
      <p:sp>
        <p:nvSpPr>
          <p:cNvPr id="27" name="&quot;No&quot; Symbol 26">
            <a:extLst>
              <a:ext uri="{FF2B5EF4-FFF2-40B4-BE49-F238E27FC236}">
                <a16:creationId xmlns:a16="http://schemas.microsoft.com/office/drawing/2014/main" id="{916F86AD-094A-2343-AC1E-2DC6241FFFEA}"/>
              </a:ext>
            </a:extLst>
          </p:cNvPr>
          <p:cNvSpPr/>
          <p:nvPr/>
        </p:nvSpPr>
        <p:spPr>
          <a:xfrm>
            <a:off x="7038254" y="2123906"/>
            <a:ext cx="509932" cy="509932"/>
          </a:xfrm>
          <a:prstGeom prst="noSmoking">
            <a:avLst/>
          </a:prstGeom>
          <a:solidFill>
            <a:srgbClr val="FF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43C0E4-F2F6-4749-8FE0-B9EF116F7681}"/>
              </a:ext>
            </a:extLst>
          </p:cNvPr>
          <p:cNvSpPr txBox="1"/>
          <p:nvPr/>
        </p:nvSpPr>
        <p:spPr>
          <a:xfrm>
            <a:off x="847864" y="548216"/>
            <a:ext cx="7656056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lvl="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Medium" panose="02000603000000000000" pitchFamily="2" charset="77"/>
                <a:ea typeface="Barlow"/>
                <a:cs typeface="Barlow"/>
                <a:sym typeface="Barlow"/>
              </a:rPr>
              <a:t>INCREASING COMPLEXITY, INCREASING VALUE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swald Medium" panose="02000603000000000000" pitchFamily="2" charset="77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FB9C374-9808-7946-AFD6-8D3C35F00A98}"/>
              </a:ext>
            </a:extLst>
          </p:cNvPr>
          <p:cNvCxnSpPr>
            <a:cxnSpLocks/>
          </p:cNvCxnSpPr>
          <p:nvPr/>
        </p:nvCxnSpPr>
        <p:spPr>
          <a:xfrm flipV="1">
            <a:off x="673408" y="429594"/>
            <a:ext cx="343506" cy="411353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oogle Shape;365;p10">
            <a:extLst>
              <a:ext uri="{FF2B5EF4-FFF2-40B4-BE49-F238E27FC236}">
                <a16:creationId xmlns:a16="http://schemas.microsoft.com/office/drawing/2014/main" id="{B1244781-89C7-5C42-8CED-910439C4E77D}"/>
              </a:ext>
            </a:extLst>
          </p:cNvPr>
          <p:cNvCxnSpPr>
            <a:cxnSpLocks/>
          </p:cNvCxnSpPr>
          <p:nvPr/>
        </p:nvCxnSpPr>
        <p:spPr>
          <a:xfrm>
            <a:off x="2010458" y="1656677"/>
            <a:ext cx="0" cy="3537513"/>
          </a:xfrm>
          <a:prstGeom prst="straightConnector1">
            <a:avLst/>
          </a:prstGeom>
          <a:noFill/>
          <a:ln w="19050" cap="flat" cmpd="sng">
            <a:solidFill>
              <a:schemeClr val="bg2">
                <a:lumMod val="90000"/>
              </a:schemeClr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35" name="Google Shape;366;p10">
            <a:extLst>
              <a:ext uri="{FF2B5EF4-FFF2-40B4-BE49-F238E27FC236}">
                <a16:creationId xmlns:a16="http://schemas.microsoft.com/office/drawing/2014/main" id="{7A0593FA-C3BE-A744-864B-357E122D7DD1}"/>
              </a:ext>
            </a:extLst>
          </p:cNvPr>
          <p:cNvCxnSpPr>
            <a:cxnSpLocks/>
          </p:cNvCxnSpPr>
          <p:nvPr/>
        </p:nvCxnSpPr>
        <p:spPr>
          <a:xfrm flipH="1" flipV="1">
            <a:off x="2010458" y="5182258"/>
            <a:ext cx="7257488" cy="13292"/>
          </a:xfrm>
          <a:prstGeom prst="straightConnector1">
            <a:avLst/>
          </a:prstGeom>
          <a:noFill/>
          <a:ln w="19050" cap="flat" cmpd="sng">
            <a:solidFill>
              <a:schemeClr val="bg2">
                <a:lumMod val="90000"/>
              </a:schemeClr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36" name="Google Shape;387;p10">
            <a:extLst>
              <a:ext uri="{FF2B5EF4-FFF2-40B4-BE49-F238E27FC236}">
                <a16:creationId xmlns:a16="http://schemas.microsoft.com/office/drawing/2014/main" id="{D7CC1AC5-3E2D-CA4C-94ED-4D4FA4D3E0E9}"/>
              </a:ext>
            </a:extLst>
          </p:cNvPr>
          <p:cNvSpPr txBox="1"/>
          <p:nvPr/>
        </p:nvSpPr>
        <p:spPr>
          <a:xfrm rot="-5400000">
            <a:off x="1561903" y="1641182"/>
            <a:ext cx="671844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Value</a:t>
            </a:r>
            <a:endParaRPr sz="1200" dirty="0">
              <a:solidFill>
                <a:schemeClr val="bg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Google Shape;388;p10">
            <a:extLst>
              <a:ext uri="{FF2B5EF4-FFF2-40B4-BE49-F238E27FC236}">
                <a16:creationId xmlns:a16="http://schemas.microsoft.com/office/drawing/2014/main" id="{998D7E23-392B-0B4E-BD28-1FE6FE7B310B}"/>
              </a:ext>
            </a:extLst>
          </p:cNvPr>
          <p:cNvSpPr txBox="1"/>
          <p:nvPr/>
        </p:nvSpPr>
        <p:spPr>
          <a:xfrm>
            <a:off x="8274617" y="5197970"/>
            <a:ext cx="1057932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arlow"/>
              </a:rPr>
              <a:t>Complexity</a:t>
            </a:r>
            <a:endParaRPr sz="1200" dirty="0">
              <a:solidFill>
                <a:schemeClr val="bg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A1E123D6-5022-904D-8B12-34A9148D44CF}"/>
              </a:ext>
            </a:extLst>
          </p:cNvPr>
          <p:cNvSpPr/>
          <p:nvPr/>
        </p:nvSpPr>
        <p:spPr>
          <a:xfrm>
            <a:off x="-549768" y="-226640"/>
            <a:ext cx="13569081" cy="443619"/>
          </a:xfrm>
          <a:prstGeom prst="parallelogram">
            <a:avLst/>
          </a:prstGeom>
          <a:solidFill>
            <a:srgbClr val="6DCB99"/>
          </a:solidFill>
          <a:ln>
            <a:solidFill>
              <a:srgbClr val="6DC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1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2B8795-896F-4831-ACEF-3917CDD276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D81ADB-A44A-4FB2-B0CC-58F0879A8535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16c05727-aa75-4e4a-9b5f-8a80a1165891"/>
    <ds:schemaRef ds:uri="http://schemas.microsoft.com/office/2006/metadata/properties"/>
    <ds:schemaRef ds:uri="71af3243-3dd4-4a8d-8c0d-dd76da1f02a5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40FF4BD-2C4F-4AE3-AE8E-A711B32C76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1180</Words>
  <Application>Microsoft Office PowerPoint</Application>
  <PresentationFormat>Widescreen</PresentationFormat>
  <Paragraphs>383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Barlow</vt:lpstr>
      <vt:lpstr>Calibri</vt:lpstr>
      <vt:lpstr>Calibri Light</vt:lpstr>
      <vt:lpstr>Oswald Medium</vt:lpstr>
      <vt:lpstr>PT Sans</vt:lpstr>
      <vt:lpstr>Roboto</vt:lpstr>
      <vt:lpstr>Roboto Medium</vt:lpstr>
      <vt:lpstr>Office Theme</vt:lpstr>
      <vt:lpstr>2020 CFMA CONFERENCE</vt:lpstr>
      <vt:lpstr>CONSTRUCTION ANALYTICS: HOW ANALYTICS IS RELEVANT TO CONSTRUCTION AND WHERE TO BEGIN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Session Password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2020-09-18T02:47:16Z</dcterms:created>
  <dcterms:modified xsi:type="dcterms:W3CDTF">2020-10-01T02:25:39Z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