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9" r:id="rId4"/>
  </p:sldMasterIdLst>
  <p:notesMasterIdLst>
    <p:notesMasterId r:id="rId36"/>
  </p:notesMasterIdLst>
  <p:handoutMasterIdLst>
    <p:handoutMasterId r:id="rId37"/>
  </p:handoutMasterIdLst>
  <p:sldIdLst>
    <p:sldId id="285" r:id="rId5"/>
    <p:sldId id="257" r:id="rId6"/>
    <p:sldId id="258" r:id="rId7"/>
    <p:sldId id="316" r:id="rId8"/>
    <p:sldId id="324" r:id="rId9"/>
    <p:sldId id="286" r:id="rId10"/>
    <p:sldId id="293" r:id="rId11"/>
    <p:sldId id="287" r:id="rId12"/>
    <p:sldId id="289" r:id="rId13"/>
    <p:sldId id="292" r:id="rId14"/>
    <p:sldId id="291" r:id="rId15"/>
    <p:sldId id="296" r:id="rId16"/>
    <p:sldId id="294" r:id="rId17"/>
    <p:sldId id="295" r:id="rId18"/>
    <p:sldId id="297" r:id="rId19"/>
    <p:sldId id="298" r:id="rId20"/>
    <p:sldId id="299" r:id="rId21"/>
    <p:sldId id="302" r:id="rId22"/>
    <p:sldId id="300" r:id="rId23"/>
    <p:sldId id="301" r:id="rId24"/>
    <p:sldId id="303" r:id="rId25"/>
    <p:sldId id="304" r:id="rId26"/>
    <p:sldId id="305" r:id="rId27"/>
    <p:sldId id="306" r:id="rId28"/>
    <p:sldId id="307" r:id="rId29"/>
    <p:sldId id="308" r:id="rId30"/>
    <p:sldId id="309" r:id="rId31"/>
    <p:sldId id="313" r:id="rId32"/>
    <p:sldId id="311" r:id="rId33"/>
    <p:sldId id="315" r:id="rId34"/>
    <p:sldId id="263" r:id="rId3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61"/>
    <a:srgbClr val="0669B0"/>
    <a:srgbClr val="36748D"/>
    <a:srgbClr val="003976"/>
    <a:srgbClr val="D9E6F9"/>
    <a:srgbClr val="CFDFF9"/>
    <a:srgbClr val="8D632F"/>
    <a:srgbClr val="FFF6E7"/>
    <a:srgbClr val="8D6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1896" y="714"/>
      </p:cViewPr>
      <p:guideLst/>
    </p:cSldViewPr>
  </p:slideViewPr>
  <p:notesTextViewPr>
    <p:cViewPr>
      <p:scale>
        <a:sx n="3" d="2"/>
        <a:sy n="3" d="2"/>
      </p:scale>
      <p:origin x="0" y="0"/>
    </p:cViewPr>
  </p:notesTextViewPr>
  <p:sorterViewPr>
    <p:cViewPr>
      <p:scale>
        <a:sx n="100" d="100"/>
        <a:sy n="100" d="100"/>
      </p:scale>
      <p:origin x="0" y="-6125"/>
    </p:cViewPr>
  </p:sorterViewPr>
  <p:notesViewPr>
    <p:cSldViewPr snapToGrid="0" showGuides="1">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635C87-2E62-4093-9A27-E98FC63FAB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A5AAF69-BA68-4C49-8B47-9FD6ED6C5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9A152F-86C0-448B-A54E-0E2D8D8754BB}" type="datetimeFigureOut">
              <a:rPr lang="en-US" smtClean="0"/>
              <a:t>9/28/2020</a:t>
            </a:fld>
            <a:endParaRPr lang="en-US" dirty="0"/>
          </a:p>
        </p:txBody>
      </p:sp>
      <p:sp>
        <p:nvSpPr>
          <p:cNvPr id="4" name="Footer Placeholder 3">
            <a:extLst>
              <a:ext uri="{FF2B5EF4-FFF2-40B4-BE49-F238E27FC236}">
                <a16:creationId xmlns:a16="http://schemas.microsoft.com/office/drawing/2014/main" id="{37C6C3CB-CCFF-4F2E-B237-337C69FBB6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F750B0-2FB2-4047-BE00-43B13750AB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1E503E-9C9E-4EC6-B8AF-91FC09DF0C7B}" type="slidenum">
              <a:rPr lang="en-US" smtClean="0"/>
              <a:t>‹#›</a:t>
            </a:fld>
            <a:endParaRPr lang="en-US" dirty="0"/>
          </a:p>
        </p:txBody>
      </p:sp>
    </p:spTree>
    <p:extLst>
      <p:ext uri="{BB962C8B-B14F-4D97-AF65-F5344CB8AC3E}">
        <p14:creationId xmlns:p14="http://schemas.microsoft.com/office/powerpoint/2010/main" val="1479284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0077E-5661-4679-A0C9-7CAF4697BC9A}" type="datetimeFigureOut">
              <a:rPr lang="en-US" noProof="0" smtClean="0"/>
              <a:t>9/28/2020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59743-683C-4279-9E83-23C937C99CF6}" type="slidenum">
              <a:rPr lang="en-US" noProof="0" smtClean="0"/>
              <a:t>‹#›</a:t>
            </a:fld>
            <a:endParaRPr lang="en-US" noProof="0" dirty="0"/>
          </a:p>
        </p:txBody>
      </p:sp>
    </p:spTree>
    <p:extLst>
      <p:ext uri="{BB962C8B-B14F-4D97-AF65-F5344CB8AC3E}">
        <p14:creationId xmlns:p14="http://schemas.microsoft.com/office/powerpoint/2010/main" val="2819313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59743-683C-4279-9E83-23C937C99CF6}" type="slidenum">
              <a:rPr lang="en-US" smtClean="0"/>
              <a:t>1</a:t>
            </a:fld>
            <a:endParaRPr lang="en-US"/>
          </a:p>
        </p:txBody>
      </p:sp>
    </p:spTree>
    <p:extLst>
      <p:ext uri="{BB962C8B-B14F-4D97-AF65-F5344CB8AC3E}">
        <p14:creationId xmlns:p14="http://schemas.microsoft.com/office/powerpoint/2010/main" val="23861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2</a:t>
            </a:fld>
            <a:endParaRPr lang="en-US" noProof="0" dirty="0"/>
          </a:p>
        </p:txBody>
      </p:sp>
    </p:spTree>
    <p:extLst>
      <p:ext uri="{BB962C8B-B14F-4D97-AF65-F5344CB8AC3E}">
        <p14:creationId xmlns:p14="http://schemas.microsoft.com/office/powerpoint/2010/main" val="405702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3</a:t>
            </a:fld>
            <a:endParaRPr lang="en-US" noProof="0" dirty="0"/>
          </a:p>
        </p:txBody>
      </p:sp>
    </p:spTree>
    <p:extLst>
      <p:ext uri="{BB962C8B-B14F-4D97-AF65-F5344CB8AC3E}">
        <p14:creationId xmlns:p14="http://schemas.microsoft.com/office/powerpoint/2010/main" val="271304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6</a:t>
            </a:fld>
            <a:endParaRPr lang="en-US" noProof="0" dirty="0"/>
          </a:p>
        </p:txBody>
      </p:sp>
    </p:spTree>
    <p:extLst>
      <p:ext uri="{BB962C8B-B14F-4D97-AF65-F5344CB8AC3E}">
        <p14:creationId xmlns:p14="http://schemas.microsoft.com/office/powerpoint/2010/main" val="130476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8</a:t>
            </a:fld>
            <a:endParaRPr lang="en-US" noProof="0" dirty="0"/>
          </a:p>
        </p:txBody>
      </p:sp>
    </p:spTree>
    <p:extLst>
      <p:ext uri="{BB962C8B-B14F-4D97-AF65-F5344CB8AC3E}">
        <p14:creationId xmlns:p14="http://schemas.microsoft.com/office/powerpoint/2010/main" val="112530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31</a:t>
            </a:fld>
            <a:endParaRPr lang="en-US" noProof="0" dirty="0"/>
          </a:p>
        </p:txBody>
      </p:sp>
    </p:spTree>
    <p:extLst>
      <p:ext uri="{BB962C8B-B14F-4D97-AF65-F5344CB8AC3E}">
        <p14:creationId xmlns:p14="http://schemas.microsoft.com/office/powerpoint/2010/main" val="880084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8" name="Picture 7" descr="A body of water with a mountain in the background&#10;&#10;Description automatically generated">
            <a:extLst>
              <a:ext uri="{FF2B5EF4-FFF2-40B4-BE49-F238E27FC236}">
                <a16:creationId xmlns:a16="http://schemas.microsoft.com/office/drawing/2014/main" id="{80EB31D2-3466-4C84-8994-95941221EA8D}"/>
              </a:ext>
            </a:extLst>
          </p:cNvPr>
          <p:cNvPicPr>
            <a:picLocks noChangeAspect="1"/>
          </p:cNvPicPr>
          <p:nvPr userDrawn="1"/>
        </p:nvPicPr>
        <p:blipFill>
          <a:blip r:embed="rId2"/>
          <a:stretch>
            <a:fillRect/>
          </a:stretch>
        </p:blipFill>
        <p:spPr>
          <a:xfrm>
            <a:off x="5181600" y="0"/>
            <a:ext cx="7010400" cy="6858000"/>
          </a:xfrm>
          <a:prstGeom prst="rect">
            <a:avLst/>
          </a:prstGeom>
        </p:spPr>
      </p:pic>
      <p:sp>
        <p:nvSpPr>
          <p:cNvPr id="7" name="Rectangle 6" descr="Brush stroke mask">
            <a:extLst>
              <a:ext uri="{FF2B5EF4-FFF2-40B4-BE49-F238E27FC236}">
                <a16:creationId xmlns:a16="http://schemas.microsoft.com/office/drawing/2014/main" id="{09350598-7231-484F-ABFF-7D42DB8424F0}"/>
              </a:ext>
            </a:extLst>
          </p:cNvPr>
          <p:cNvSpPr/>
          <p:nvPr userDrawn="1"/>
        </p:nvSpPr>
        <p:spPr>
          <a:xfrm>
            <a:off x="0" y="0"/>
            <a:ext cx="12192000" cy="6858000"/>
          </a:xfrm>
          <a:prstGeom prst="rect">
            <a:avLst/>
          </a:prstGeom>
          <a:blipFill>
            <a:blip r:embed="rId3"/>
            <a:stretch>
              <a:fillRect l="-56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endParaRPr>
          </a:p>
        </p:txBody>
      </p:sp>
      <p:sp>
        <p:nvSpPr>
          <p:cNvPr id="2" name="Title 1">
            <a:extLst>
              <a:ext uri="{FF2B5EF4-FFF2-40B4-BE49-F238E27FC236}">
                <a16:creationId xmlns:a16="http://schemas.microsoft.com/office/drawing/2014/main" id="{6CCBC4D2-04A1-4388-B041-D25EA3246FEE}"/>
              </a:ext>
            </a:extLst>
          </p:cNvPr>
          <p:cNvSpPr>
            <a:spLocks noGrp="1"/>
          </p:cNvSpPr>
          <p:nvPr>
            <p:ph type="ctrTitle" hasCustomPrompt="1"/>
          </p:nvPr>
        </p:nvSpPr>
        <p:spPr>
          <a:xfrm>
            <a:off x="803275" y="651872"/>
            <a:ext cx="6238970" cy="1967770"/>
          </a:xfrm>
        </p:spPr>
        <p:txBody>
          <a:bodyPr anchor="b">
            <a:normAutofit/>
          </a:bodyPr>
          <a:lstStyle>
            <a:lvl1pPr algn="l">
              <a:lnSpc>
                <a:spcPct val="85000"/>
              </a:lnSpc>
              <a:defRPr sz="5500">
                <a:solidFill>
                  <a:srgbClr val="003976"/>
                </a:solidFill>
              </a:defRPr>
            </a:lvl1pPr>
          </a:lstStyle>
          <a:p>
            <a:r>
              <a:rPr lang="en-US" noProof="0" dirty="0"/>
              <a:t>2020 CFMA Conference</a:t>
            </a:r>
          </a:p>
        </p:txBody>
      </p:sp>
      <p:sp>
        <p:nvSpPr>
          <p:cNvPr id="3" name="Subtitle 2">
            <a:extLst>
              <a:ext uri="{FF2B5EF4-FFF2-40B4-BE49-F238E27FC236}">
                <a16:creationId xmlns:a16="http://schemas.microsoft.com/office/drawing/2014/main" id="{7822EDEE-795E-4F38-9546-83FC7F925318}"/>
              </a:ext>
            </a:extLst>
          </p:cNvPr>
          <p:cNvSpPr>
            <a:spLocks noGrp="1"/>
          </p:cNvSpPr>
          <p:nvPr>
            <p:ph type="subTitle" idx="1" hasCustomPrompt="1"/>
          </p:nvPr>
        </p:nvSpPr>
        <p:spPr>
          <a:xfrm>
            <a:off x="816923" y="5646875"/>
            <a:ext cx="6870809" cy="505934"/>
          </a:xfrm>
        </p:spPr>
        <p:txBody>
          <a:bodyPr>
            <a:noAutofit/>
          </a:bodyPr>
          <a:lstStyle>
            <a:lvl1pPr marL="0" indent="0" algn="l">
              <a:buNone/>
              <a:defRPr sz="3200" i="0">
                <a:solidFill>
                  <a:srgbClr val="00806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err="1"/>
              <a:t>wifi</a:t>
            </a:r>
            <a:r>
              <a:rPr lang="en-US" noProof="0" dirty="0"/>
              <a:t> password: </a:t>
            </a:r>
            <a:r>
              <a:rPr lang="en-US" noProof="0" dirty="0" err="1"/>
              <a:t>BRAYNTaxIncentives</a:t>
            </a:r>
            <a:endParaRPr lang="en-US" noProof="0" dirty="0"/>
          </a:p>
        </p:txBody>
      </p:sp>
      <p:cxnSp>
        <p:nvCxnSpPr>
          <p:cNvPr id="12" name="Straight Connector 11">
            <a:extLst>
              <a:ext uri="{FF2B5EF4-FFF2-40B4-BE49-F238E27FC236}">
                <a16:creationId xmlns:a16="http://schemas.microsoft.com/office/drawing/2014/main" id="{F70EFB6A-EF00-4DD9-9184-AFC328D0236C}"/>
              </a:ext>
            </a:extLst>
          </p:cNvPr>
          <p:cNvCxnSpPr>
            <a:cxnSpLocks/>
          </p:cNvCxnSpPr>
          <p:nvPr userDrawn="1"/>
        </p:nvCxnSpPr>
        <p:spPr>
          <a:xfrm>
            <a:off x="824025" y="5453416"/>
            <a:ext cx="6218220" cy="0"/>
          </a:xfrm>
          <a:prstGeom prst="line">
            <a:avLst/>
          </a:prstGeom>
          <a:ln w="25400">
            <a:solidFill>
              <a:srgbClr val="8D632F"/>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8924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39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 Circl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00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216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266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Blocks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18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14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31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244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187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team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67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logo ">
    <p:spTree>
      <p:nvGrpSpPr>
        <p:cNvPr id="1" name=""/>
        <p:cNvGrpSpPr/>
        <p:nvPr/>
      </p:nvGrpSpPr>
      <p:grpSpPr>
        <a:xfrm>
          <a:off x="0" y="0"/>
          <a:ext cx="0" cy="0"/>
          <a:chOff x="0" y="0"/>
          <a:chExt cx="0" cy="0"/>
        </a:xfrm>
      </p:grpSpPr>
      <p:pic>
        <p:nvPicPr>
          <p:cNvPr id="13" name="Picture 12" descr="A body of water with a mountain in the background&#10;&#10;Description automatically generated">
            <a:extLst>
              <a:ext uri="{FF2B5EF4-FFF2-40B4-BE49-F238E27FC236}">
                <a16:creationId xmlns:a16="http://schemas.microsoft.com/office/drawing/2014/main" id="{C29D2258-1B95-4162-A17C-D00BCD0208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descr="Brush stroke spot">
            <a:extLst>
              <a:ext uri="{FF2B5EF4-FFF2-40B4-BE49-F238E27FC236}">
                <a16:creationId xmlns:a16="http://schemas.microsoft.com/office/drawing/2014/main" id="{7C197BE4-2E4C-4177-8440-BB95B0A4C7FB}"/>
              </a:ext>
            </a:extLst>
          </p:cNvPr>
          <p:cNvSpPr/>
          <p:nvPr userDrawn="1"/>
        </p:nvSpPr>
        <p:spPr>
          <a:xfrm>
            <a:off x="3270126" y="0"/>
            <a:ext cx="6611112"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6308FC7C-F5F3-4D82-ADCB-B64F9FBB21A1}"/>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11" name="Straight Connector 10">
            <a:extLst>
              <a:ext uri="{FF2B5EF4-FFF2-40B4-BE49-F238E27FC236}">
                <a16:creationId xmlns:a16="http://schemas.microsoft.com/office/drawing/2014/main" id="{C90D35E8-D43B-49F9-9465-A7A8F698FC8A}"/>
              </a:ext>
            </a:extLst>
          </p:cNvPr>
          <p:cNvCxnSpPr/>
          <p:nvPr userDrawn="1"/>
        </p:nvCxnSpPr>
        <p:spPr>
          <a:xfrm>
            <a:off x="4989576" y="4457209"/>
            <a:ext cx="2212848"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2" name="Subtitle 2">
            <a:extLst>
              <a:ext uri="{FF2B5EF4-FFF2-40B4-BE49-F238E27FC236}">
                <a16:creationId xmlns:a16="http://schemas.microsoft.com/office/drawing/2014/main" id="{C863CA31-4E68-4CD7-9214-51D7BBC1FA1F}"/>
              </a:ext>
            </a:extLst>
          </p:cNvPr>
          <p:cNvSpPr>
            <a:spLocks noGrp="1"/>
          </p:cNvSpPr>
          <p:nvPr>
            <p:ph type="subTitle" idx="15" hasCustomPrompt="1"/>
          </p:nvPr>
        </p:nvSpPr>
        <p:spPr>
          <a:xfrm>
            <a:off x="3529264" y="4494894"/>
            <a:ext cx="5133473" cy="526312"/>
          </a:xfrm>
        </p:spPr>
        <p:txBody>
          <a:bodyPr anchor="ctr" anchorCtr="0">
            <a:normAutofit/>
          </a:bodyPr>
          <a:lstStyle>
            <a:lvl1pPr marL="0" indent="0" algn="ctr">
              <a:buNone/>
              <a:defRPr sz="2400" i="0">
                <a:solidFill>
                  <a:srgbClr val="00806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Speaker</a:t>
            </a:r>
          </a:p>
        </p:txBody>
      </p:sp>
      <p:sp>
        <p:nvSpPr>
          <p:cNvPr id="14" name="Title 1">
            <a:extLst>
              <a:ext uri="{FF2B5EF4-FFF2-40B4-BE49-F238E27FC236}">
                <a16:creationId xmlns:a16="http://schemas.microsoft.com/office/drawing/2014/main" id="{CCAEEA74-ABCB-45B1-A352-71E9CCD670DE}"/>
              </a:ext>
            </a:extLst>
          </p:cNvPr>
          <p:cNvSpPr>
            <a:spLocks noGrp="1"/>
          </p:cNvSpPr>
          <p:nvPr>
            <p:ph type="ctrTitle" hasCustomPrompt="1"/>
          </p:nvPr>
        </p:nvSpPr>
        <p:spPr>
          <a:xfrm>
            <a:off x="3709792" y="3306697"/>
            <a:ext cx="4772417" cy="1102291"/>
          </a:xfrm>
        </p:spPr>
        <p:txBody>
          <a:bodyPr anchor="b" anchorCtr="0">
            <a:normAutofit/>
          </a:bodyPr>
          <a:lstStyle>
            <a:lvl1pPr algn="ctr">
              <a:defRPr sz="3600">
                <a:solidFill>
                  <a:srgbClr val="003976"/>
                </a:solidFill>
              </a:defRPr>
            </a:lvl1pPr>
          </a:lstStyle>
          <a:p>
            <a:r>
              <a:rPr lang="en-US" noProof="0" dirty="0"/>
              <a:t>Session Title</a:t>
            </a:r>
          </a:p>
        </p:txBody>
      </p:sp>
      <p:sp>
        <p:nvSpPr>
          <p:cNvPr id="15" name="TextBox 14">
            <a:extLst>
              <a:ext uri="{FF2B5EF4-FFF2-40B4-BE49-F238E27FC236}">
                <a16:creationId xmlns:a16="http://schemas.microsoft.com/office/drawing/2014/main" id="{1758867E-C2A1-4B9E-8767-EEC2EF081300}"/>
              </a:ext>
            </a:extLst>
          </p:cNvPr>
          <p:cNvSpPr txBox="1"/>
          <p:nvPr userDrawn="1"/>
        </p:nvSpPr>
        <p:spPr>
          <a:xfrm>
            <a:off x="4334933" y="1794933"/>
            <a:ext cx="3505200" cy="523220"/>
          </a:xfrm>
          <a:prstGeom prst="rect">
            <a:avLst/>
          </a:prstGeom>
          <a:noFill/>
        </p:spPr>
        <p:txBody>
          <a:bodyPr wrap="square" rtlCol="0">
            <a:spAutoFit/>
          </a:bodyPr>
          <a:lstStyle/>
          <a:p>
            <a:r>
              <a:rPr lang="en-US" sz="2800" dirty="0"/>
              <a:t>(replace with logo)</a:t>
            </a:r>
          </a:p>
        </p:txBody>
      </p:sp>
    </p:spTree>
    <p:extLst>
      <p:ext uri="{BB962C8B-B14F-4D97-AF65-F5344CB8AC3E}">
        <p14:creationId xmlns:p14="http://schemas.microsoft.com/office/powerpoint/2010/main" val="1855591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e char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523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Image, and Content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865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608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928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9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text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066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386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944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116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25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13" name="Picture 12" descr="A close up of a sign&#10;&#10;Description automatically generated">
            <a:extLst>
              <a:ext uri="{FF2B5EF4-FFF2-40B4-BE49-F238E27FC236}">
                <a16:creationId xmlns:a16="http://schemas.microsoft.com/office/drawing/2014/main" id="{303A5BDC-BF92-4A20-9C94-02EF8D0D0E7E}"/>
              </a:ext>
            </a:extLst>
          </p:cNvPr>
          <p:cNvPicPr>
            <a:picLocks noChangeAspect="1"/>
          </p:cNvPicPr>
          <p:nvPr userDrawn="1"/>
        </p:nvPicPr>
        <p:blipFill>
          <a:blip r:embed="rId2"/>
          <a:stretch>
            <a:fillRect/>
          </a:stretch>
        </p:blipFill>
        <p:spPr>
          <a:xfrm>
            <a:off x="803275" y="5648323"/>
            <a:ext cx="1958432" cy="660402"/>
          </a:xfrm>
          <a:prstGeom prst="rect">
            <a:avLst/>
          </a:prstGeom>
        </p:spPr>
      </p:pic>
      <p:sp>
        <p:nvSpPr>
          <p:cNvPr id="4" name="Subtitle 2">
            <a:extLst>
              <a:ext uri="{FF2B5EF4-FFF2-40B4-BE49-F238E27FC236}">
                <a16:creationId xmlns:a16="http://schemas.microsoft.com/office/drawing/2014/main" id="{11CD7222-ED11-4A0C-8BE2-CB3B681BE72A}"/>
              </a:ext>
            </a:extLst>
          </p:cNvPr>
          <p:cNvSpPr txBox="1">
            <a:spLocks/>
          </p:cNvSpPr>
          <p:nvPr userDrawn="1"/>
        </p:nvSpPr>
        <p:spPr>
          <a:xfrm>
            <a:off x="753397" y="6352066"/>
            <a:ext cx="5610356" cy="5059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i="0" kern="1200">
                <a:solidFill>
                  <a:srgbClr val="00806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06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06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06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06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dirty="0" err="1"/>
              <a:t>wifi</a:t>
            </a:r>
            <a:r>
              <a:rPr lang="en-US" sz="2400" dirty="0"/>
              <a:t> password: </a:t>
            </a:r>
            <a:r>
              <a:rPr lang="en-US" sz="2400" dirty="0" err="1"/>
              <a:t>BRAYNTaxIncentives</a:t>
            </a:r>
            <a:endParaRPr lang="en-US" sz="2400" dirty="0"/>
          </a:p>
        </p:txBody>
      </p:sp>
    </p:spTree>
    <p:extLst>
      <p:ext uri="{BB962C8B-B14F-4D97-AF65-F5344CB8AC3E}">
        <p14:creationId xmlns:p14="http://schemas.microsoft.com/office/powerpoint/2010/main" val="4025478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51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126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191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208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Tree>
    <p:extLst>
      <p:ext uri="{BB962C8B-B14F-4D97-AF65-F5344CB8AC3E}">
        <p14:creationId xmlns:p14="http://schemas.microsoft.com/office/powerpoint/2010/main" val="618750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Tree>
    <p:extLst>
      <p:ext uri="{BB962C8B-B14F-4D97-AF65-F5344CB8AC3E}">
        <p14:creationId xmlns:p14="http://schemas.microsoft.com/office/powerpoint/2010/main" val="906081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98604B-E739-4608-A505-18C0674AB395}"/>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Tree>
    <p:extLst>
      <p:ext uri="{BB962C8B-B14F-4D97-AF65-F5344CB8AC3E}">
        <p14:creationId xmlns:p14="http://schemas.microsoft.com/office/powerpoint/2010/main" val="2279521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0380F28-6AF8-486D-B7D9-51AADFAF5C85}"/>
              </a:ext>
            </a:extLst>
          </p:cNvPr>
          <p:cNvSpPr>
            <a:spLocks noGrp="1"/>
          </p:cNvSpPr>
          <p:nvPr>
            <p:ph type="title" hasCustomPrompt="1"/>
          </p:nvPr>
        </p:nvSpPr>
        <p:spPr>
          <a:xfrm>
            <a:off x="437030" y="1721225"/>
            <a:ext cx="11317941" cy="607037"/>
          </a:xfrm>
          <a:prstGeom prst="rect">
            <a:avLst/>
          </a:prstGeom>
        </p:spPr>
        <p:txBody>
          <a:bodyPr vert="horz" lIns="91440" tIns="45720" rIns="91440" bIns="45720" rtlCol="0" anchor="ctr">
            <a:normAutofit/>
          </a:bodyPr>
          <a:lstStyle>
            <a:lvl1pPr>
              <a:defRPr/>
            </a:lvl1pPr>
          </a:lstStyle>
          <a:p>
            <a:r>
              <a:rPr lang="en-US" dirty="0"/>
              <a:t>Title</a:t>
            </a:r>
          </a:p>
        </p:txBody>
      </p:sp>
      <p:sp>
        <p:nvSpPr>
          <p:cNvPr id="8" name="Slide Number Placeholder 5">
            <a:extLst>
              <a:ext uri="{FF2B5EF4-FFF2-40B4-BE49-F238E27FC236}">
                <a16:creationId xmlns:a16="http://schemas.microsoft.com/office/drawing/2014/main" id="{0FA6657D-6880-474B-9BEE-F5DD1674FE3C}"/>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©BRAYN Consulting LLC 2019</a:t>
            </a:r>
          </a:p>
        </p:txBody>
      </p:sp>
      <p:sp>
        <p:nvSpPr>
          <p:cNvPr id="4" name="Text Placeholder 3">
            <a:extLst>
              <a:ext uri="{FF2B5EF4-FFF2-40B4-BE49-F238E27FC236}">
                <a16:creationId xmlns:a16="http://schemas.microsoft.com/office/drawing/2014/main" id="{49039976-B4AF-41A7-9F4F-E1B0A8E7D987}"/>
              </a:ext>
            </a:extLst>
          </p:cNvPr>
          <p:cNvSpPr>
            <a:spLocks noGrp="1"/>
          </p:cNvSpPr>
          <p:nvPr>
            <p:ph type="body" sz="quarter" idx="10"/>
          </p:nvPr>
        </p:nvSpPr>
        <p:spPr>
          <a:xfrm>
            <a:off x="436563" y="2673350"/>
            <a:ext cx="11318876" cy="3535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4771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0380F28-6AF8-486D-B7D9-51AADFAF5C85}"/>
              </a:ext>
            </a:extLst>
          </p:cNvPr>
          <p:cNvSpPr>
            <a:spLocks noGrp="1"/>
          </p:cNvSpPr>
          <p:nvPr>
            <p:ph type="title" hasCustomPrompt="1"/>
          </p:nvPr>
        </p:nvSpPr>
        <p:spPr>
          <a:xfrm>
            <a:off x="437030" y="1721225"/>
            <a:ext cx="11317941" cy="607037"/>
          </a:xfrm>
          <a:prstGeom prst="rect">
            <a:avLst/>
          </a:prstGeom>
        </p:spPr>
        <p:txBody>
          <a:bodyPr vert="horz" lIns="91440" tIns="45720" rIns="91440" bIns="45720" rtlCol="0" anchor="ctr">
            <a:normAutofit/>
          </a:bodyPr>
          <a:lstStyle>
            <a:lvl1pPr>
              <a:defRPr/>
            </a:lvl1pPr>
          </a:lstStyle>
          <a:p>
            <a:r>
              <a:rPr lang="en-US" dirty="0"/>
              <a:t>Title</a:t>
            </a:r>
          </a:p>
        </p:txBody>
      </p:sp>
      <p:sp>
        <p:nvSpPr>
          <p:cNvPr id="8" name="Slide Number Placeholder 5">
            <a:extLst>
              <a:ext uri="{FF2B5EF4-FFF2-40B4-BE49-F238E27FC236}">
                <a16:creationId xmlns:a16="http://schemas.microsoft.com/office/drawing/2014/main" id="{0FA6657D-6880-474B-9BEE-F5DD1674FE3C}"/>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©BRAYN Consulting LLC 2019</a:t>
            </a:r>
          </a:p>
        </p:txBody>
      </p:sp>
      <p:sp>
        <p:nvSpPr>
          <p:cNvPr id="3" name="Text Placeholder 2">
            <a:extLst>
              <a:ext uri="{FF2B5EF4-FFF2-40B4-BE49-F238E27FC236}">
                <a16:creationId xmlns:a16="http://schemas.microsoft.com/office/drawing/2014/main" id="{66D293C5-DF16-4246-BB1B-F458D326AFC5}"/>
              </a:ext>
            </a:extLst>
          </p:cNvPr>
          <p:cNvSpPr>
            <a:spLocks noGrp="1"/>
          </p:cNvSpPr>
          <p:nvPr>
            <p:ph type="body" sz="quarter" idx="10"/>
          </p:nvPr>
        </p:nvSpPr>
        <p:spPr>
          <a:xfrm>
            <a:off x="437030" y="2708083"/>
            <a:ext cx="5210175" cy="3643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0C36FC7F-481B-4569-AA81-E9433DB9BD32}"/>
              </a:ext>
            </a:extLst>
          </p:cNvPr>
          <p:cNvSpPr>
            <a:spLocks noGrp="1"/>
          </p:cNvSpPr>
          <p:nvPr>
            <p:ph type="body" sz="quarter" idx="11"/>
          </p:nvPr>
        </p:nvSpPr>
        <p:spPr>
          <a:xfrm>
            <a:off x="6544795" y="2708083"/>
            <a:ext cx="5210175" cy="3643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491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0AFF-63A3-45B0-940C-B78D53EC1A62}"/>
              </a:ext>
            </a:extLst>
          </p:cNvPr>
          <p:cNvSpPr>
            <a:spLocks noGrp="1"/>
          </p:cNvSpPr>
          <p:nvPr>
            <p:ph type="title" hasCustomPrompt="1"/>
          </p:nvPr>
        </p:nvSpPr>
        <p:spPr>
          <a:xfrm>
            <a:off x="437030" y="1721225"/>
            <a:ext cx="11317941" cy="607037"/>
          </a:xfrm>
        </p:spPr>
        <p:txBody>
          <a:bodyPr/>
          <a:lstStyle>
            <a:lvl1pPr>
              <a:defRPr/>
            </a:lvl1pPr>
          </a:lstStyle>
          <a:p>
            <a:r>
              <a:rPr lang="en-US" dirty="0"/>
              <a:t>Title</a:t>
            </a:r>
          </a:p>
        </p:txBody>
      </p:sp>
      <p:sp>
        <p:nvSpPr>
          <p:cNvPr id="7" name="Slide Number Placeholder 5">
            <a:extLst>
              <a:ext uri="{FF2B5EF4-FFF2-40B4-BE49-F238E27FC236}">
                <a16:creationId xmlns:a16="http://schemas.microsoft.com/office/drawing/2014/main" id="{059D9471-52B2-43BA-A54D-C42DD9AB11C9}"/>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©BRAYN Consulting LLC 2019</a:t>
            </a:r>
          </a:p>
        </p:txBody>
      </p:sp>
      <p:sp>
        <p:nvSpPr>
          <p:cNvPr id="4" name="Text Placeholder 3">
            <a:extLst>
              <a:ext uri="{FF2B5EF4-FFF2-40B4-BE49-F238E27FC236}">
                <a16:creationId xmlns:a16="http://schemas.microsoft.com/office/drawing/2014/main" id="{608530DD-9B43-4269-9518-6C24B307A01C}"/>
              </a:ext>
            </a:extLst>
          </p:cNvPr>
          <p:cNvSpPr>
            <a:spLocks noGrp="1"/>
          </p:cNvSpPr>
          <p:nvPr>
            <p:ph type="body" sz="quarter" idx="10"/>
          </p:nvPr>
        </p:nvSpPr>
        <p:spPr>
          <a:xfrm>
            <a:off x="436563" y="2689412"/>
            <a:ext cx="5418137" cy="36113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7A3389-E536-4685-8E83-5A08153F9633}"/>
              </a:ext>
            </a:extLst>
          </p:cNvPr>
          <p:cNvSpPr>
            <a:spLocks noGrp="1"/>
          </p:cNvSpPr>
          <p:nvPr>
            <p:ph type="body" sz="quarter" idx="11"/>
          </p:nvPr>
        </p:nvSpPr>
        <p:spPr>
          <a:xfrm>
            <a:off x="7210403" y="2689225"/>
            <a:ext cx="4544568" cy="500063"/>
          </a:xfrm>
          <a:prstGeom prst="rect">
            <a:avLst/>
          </a:prstGeom>
        </p:spPr>
        <p:txBody>
          <a:bodyPr/>
          <a:lstStyle>
            <a:lvl1pPr marL="0" indent="0" algn="ctr">
              <a:buFontTx/>
              <a:buNone/>
              <a:defRPr sz="200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Content Placeholder 7">
            <a:extLst>
              <a:ext uri="{FF2B5EF4-FFF2-40B4-BE49-F238E27FC236}">
                <a16:creationId xmlns:a16="http://schemas.microsoft.com/office/drawing/2014/main" id="{259D5040-C902-4995-9AB0-EEDBA6682D7F}"/>
              </a:ext>
            </a:extLst>
          </p:cNvPr>
          <p:cNvSpPr>
            <a:spLocks noGrp="1"/>
          </p:cNvSpPr>
          <p:nvPr>
            <p:ph sz="quarter" idx="12"/>
          </p:nvPr>
        </p:nvSpPr>
        <p:spPr>
          <a:xfrm>
            <a:off x="7210403" y="3189288"/>
            <a:ext cx="4544568" cy="3111500"/>
          </a:xfrm>
          <a:prstGeom prst="rect">
            <a:avLst/>
          </a:prstGeo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3888397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itle, and 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F0F4E3-5500-460C-AB20-C7CE0A3FBAD0}"/>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10" name="Oval 9">
            <a:extLst>
              <a:ext uri="{FF2B5EF4-FFF2-40B4-BE49-F238E27FC236}">
                <a16:creationId xmlns:a16="http://schemas.microsoft.com/office/drawing/2014/main" id="{1EDFCD21-B871-4944-9E6C-ABFDA63AC6FD}"/>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Picture 10" descr="A close up of a sign&#10;&#10;Description automatically generated">
            <a:extLst>
              <a:ext uri="{FF2B5EF4-FFF2-40B4-BE49-F238E27FC236}">
                <a16:creationId xmlns:a16="http://schemas.microsoft.com/office/drawing/2014/main" id="{DEFF4D05-E958-4AB3-85C6-CEBC78E87B37}"/>
              </a:ext>
            </a:extLst>
          </p:cNvPr>
          <p:cNvPicPr>
            <a:picLocks noChangeAspect="1"/>
          </p:cNvPicPr>
          <p:nvPr userDrawn="1"/>
        </p:nvPicPr>
        <p:blipFill>
          <a:blip r:embed="rId2"/>
          <a:stretch>
            <a:fillRect/>
          </a:stretch>
        </p:blipFill>
        <p:spPr>
          <a:xfrm>
            <a:off x="803275" y="5668343"/>
            <a:ext cx="1958432" cy="660402"/>
          </a:xfrm>
          <a:prstGeom prst="rect">
            <a:avLst/>
          </a:prstGeom>
        </p:spPr>
      </p:pic>
    </p:spTree>
    <p:extLst>
      <p:ext uri="{BB962C8B-B14F-4D97-AF65-F5344CB8AC3E}">
        <p14:creationId xmlns:p14="http://schemas.microsoft.com/office/powerpoint/2010/main" val="4051821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10DC3-C329-48B9-8E51-B9475EA9CB98}"/>
              </a:ext>
            </a:extLst>
          </p:cNvPr>
          <p:cNvSpPr>
            <a:spLocks noGrp="1"/>
          </p:cNvSpPr>
          <p:nvPr>
            <p:ph type="ctrTitle"/>
          </p:nvPr>
        </p:nvSpPr>
        <p:spPr>
          <a:xfrm>
            <a:off x="4241073" y="1279117"/>
            <a:ext cx="7114903" cy="2387600"/>
          </a:xfrm>
        </p:spPr>
        <p:txBody>
          <a:bodyPr anchor="b">
            <a:normAutofit/>
          </a:bodyPr>
          <a:lstStyle>
            <a:lvl1pPr algn="ctr">
              <a:defRPr sz="4000"/>
            </a:lvl1pPr>
          </a:lstStyle>
          <a:p>
            <a:r>
              <a:rPr lang="en-US" dirty="0"/>
              <a:t>Click to edit Master title style</a:t>
            </a:r>
          </a:p>
        </p:txBody>
      </p:sp>
      <p:sp>
        <p:nvSpPr>
          <p:cNvPr id="7" name="Footer Placeholder 6">
            <a:extLst>
              <a:ext uri="{FF2B5EF4-FFF2-40B4-BE49-F238E27FC236}">
                <a16:creationId xmlns:a16="http://schemas.microsoft.com/office/drawing/2014/main" id="{6730F85A-2102-4C5D-888A-DF8BC41E763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93007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4CCF696-3C50-45B5-BF9E-733C5D210A50}"/>
              </a:ext>
            </a:extLst>
          </p:cNvPr>
          <p:cNvSpPr>
            <a:spLocks noGrp="1"/>
          </p:cNvSpPr>
          <p:nvPr>
            <p:ph type="sldNum" sz="quarter" idx="12"/>
          </p:nvPr>
        </p:nvSpPr>
        <p:spPr/>
        <p:txBody>
          <a:bodyPr/>
          <a:lstStyle>
            <a:lvl1pPr>
              <a:defRPr>
                <a:solidFill>
                  <a:srgbClr val="FFFFFF"/>
                </a:solidFill>
              </a:defRPr>
            </a:lvl1pPr>
          </a:lstStyle>
          <a:p>
            <a:fld id="{F470E458-E7C2-4395-B75D-476A174CEE45}" type="slidenum">
              <a:rPr lang="en-US" noProof="0" smtClean="0"/>
              <a:pPr/>
              <a:t>‹#›</a:t>
            </a:fld>
            <a:endParaRPr lang="en-US" noProof="0" dirty="0"/>
          </a:p>
        </p:txBody>
      </p:sp>
      <p:sp>
        <p:nvSpPr>
          <p:cNvPr id="11" name="Oval 10">
            <a:extLst>
              <a:ext uri="{FF2B5EF4-FFF2-40B4-BE49-F238E27FC236}">
                <a16:creationId xmlns:a16="http://schemas.microsoft.com/office/drawing/2014/main" id="{8D0DD7A6-4E62-41D2-9037-F6ADD1C3BF56}"/>
              </a:ext>
            </a:extLst>
          </p:cNvPr>
          <p:cNvSpPr/>
          <p:nvPr userDrawn="1"/>
        </p:nvSpPr>
        <p:spPr>
          <a:xfrm>
            <a:off x="11066240" y="5998544"/>
            <a:ext cx="320040" cy="320040"/>
          </a:xfrm>
          <a:prstGeom prst="ellipse">
            <a:avLst/>
          </a:pr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Picture 11" descr="A close up of a sign&#10;&#10;Description automatically generated">
            <a:extLst>
              <a:ext uri="{FF2B5EF4-FFF2-40B4-BE49-F238E27FC236}">
                <a16:creationId xmlns:a16="http://schemas.microsoft.com/office/drawing/2014/main" id="{049A5280-EA12-4329-A19B-467B129247A5}"/>
              </a:ext>
            </a:extLst>
          </p:cNvPr>
          <p:cNvPicPr>
            <a:picLocks noChangeAspect="1"/>
          </p:cNvPicPr>
          <p:nvPr userDrawn="1"/>
        </p:nvPicPr>
        <p:blipFill>
          <a:blip r:embed="rId2"/>
          <a:stretch>
            <a:fillRect/>
          </a:stretch>
        </p:blipFill>
        <p:spPr>
          <a:xfrm>
            <a:off x="805720" y="5648323"/>
            <a:ext cx="1958432" cy="660402"/>
          </a:xfrm>
          <a:prstGeom prst="rect">
            <a:avLst/>
          </a:prstGeom>
        </p:spPr>
      </p:pic>
    </p:spTree>
    <p:extLst>
      <p:ext uri="{BB962C8B-B14F-4D97-AF65-F5344CB8AC3E}">
        <p14:creationId xmlns:p14="http://schemas.microsoft.com/office/powerpoint/2010/main" val="182684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F7FE2BF-F092-4959-8655-90D829347C26}"/>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pic>
        <p:nvPicPr>
          <p:cNvPr id="29" name="Picture 28" descr="A close up of a sign&#10;&#10;Description automatically generated">
            <a:extLst>
              <a:ext uri="{FF2B5EF4-FFF2-40B4-BE49-F238E27FC236}">
                <a16:creationId xmlns:a16="http://schemas.microsoft.com/office/drawing/2014/main" id="{C17FB37C-6EEA-41FA-AE38-C3D5A3095B16}"/>
              </a:ext>
            </a:extLst>
          </p:cNvPr>
          <p:cNvPicPr>
            <a:picLocks noChangeAspect="1"/>
          </p:cNvPicPr>
          <p:nvPr userDrawn="1"/>
        </p:nvPicPr>
        <p:blipFill>
          <a:blip r:embed="rId2"/>
          <a:stretch>
            <a:fillRect/>
          </a:stretch>
        </p:blipFill>
        <p:spPr>
          <a:xfrm>
            <a:off x="890563" y="5601188"/>
            <a:ext cx="1958432" cy="660402"/>
          </a:xfrm>
          <a:prstGeom prst="rect">
            <a:avLst/>
          </a:prstGeom>
        </p:spPr>
      </p:pic>
    </p:spTree>
    <p:extLst>
      <p:ext uri="{BB962C8B-B14F-4D97-AF65-F5344CB8AC3E}">
        <p14:creationId xmlns:p14="http://schemas.microsoft.com/office/powerpoint/2010/main" val="246659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Computer Image">
    <p:spTree>
      <p:nvGrpSpPr>
        <p:cNvPr id="1" name=""/>
        <p:cNvGrpSpPr/>
        <p:nvPr/>
      </p:nvGrpSpPr>
      <p:grpSpPr>
        <a:xfrm>
          <a:off x="0" y="0"/>
          <a:ext cx="0" cy="0"/>
          <a:chOff x="0" y="0"/>
          <a:chExt cx="0" cy="0"/>
        </a:xfrm>
      </p:grpSpPr>
      <p:pic>
        <p:nvPicPr>
          <p:cNvPr id="19" name="Picture 18" descr="A close up of a sign&#10;&#10;Description automatically generated">
            <a:extLst>
              <a:ext uri="{FF2B5EF4-FFF2-40B4-BE49-F238E27FC236}">
                <a16:creationId xmlns:a16="http://schemas.microsoft.com/office/drawing/2014/main" id="{4BA84065-FBFB-40C1-AF17-93C788C00BE0}"/>
              </a:ext>
            </a:extLst>
          </p:cNvPr>
          <p:cNvPicPr>
            <a:picLocks noChangeAspect="1"/>
          </p:cNvPicPr>
          <p:nvPr userDrawn="1"/>
        </p:nvPicPr>
        <p:blipFill>
          <a:blip r:embed="rId2"/>
          <a:stretch>
            <a:fillRect/>
          </a:stretch>
        </p:blipFill>
        <p:spPr>
          <a:xfrm>
            <a:off x="899990" y="5601188"/>
            <a:ext cx="1958432" cy="660402"/>
          </a:xfrm>
          <a:prstGeom prst="rect">
            <a:avLst/>
          </a:prstGeom>
        </p:spPr>
      </p:pic>
    </p:spTree>
    <p:extLst>
      <p:ext uri="{BB962C8B-B14F-4D97-AF65-F5344CB8AC3E}">
        <p14:creationId xmlns:p14="http://schemas.microsoft.com/office/powerpoint/2010/main" val="318746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1" name="Picture 10" descr="A body of water with a mountain in the background&#10;&#10;Description automatically generated">
            <a:extLst>
              <a:ext uri="{FF2B5EF4-FFF2-40B4-BE49-F238E27FC236}">
                <a16:creationId xmlns:a16="http://schemas.microsoft.com/office/drawing/2014/main" id="{8F4E395B-03B3-489C-A3F1-AB5BA48B1650}"/>
              </a:ext>
            </a:extLst>
          </p:cNvPr>
          <p:cNvPicPr>
            <a:picLocks noChangeAspect="1"/>
          </p:cNvPicPr>
          <p:nvPr userDrawn="1"/>
        </p:nvPicPr>
        <p:blipFill>
          <a:blip r:embed="rId2"/>
          <a:stretch>
            <a:fillRect/>
          </a:stretch>
        </p:blipFill>
        <p:spPr>
          <a:xfrm>
            <a:off x="-1" y="-1"/>
            <a:ext cx="12191999" cy="6857999"/>
          </a:xfrm>
          <a:prstGeom prst="rect">
            <a:avLst/>
          </a:prstGeom>
        </p:spPr>
      </p:pic>
      <p:sp>
        <p:nvSpPr>
          <p:cNvPr id="6" name="Rectangle 5" descr="Brush stroke mask">
            <a:extLst>
              <a:ext uri="{FF2B5EF4-FFF2-40B4-BE49-F238E27FC236}">
                <a16:creationId xmlns:a16="http://schemas.microsoft.com/office/drawing/2014/main" id="{711F6639-CBD0-4C8A-8EF9-F2CC36C9EF71}"/>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sp>
        <p:nvSpPr>
          <p:cNvPr id="2" name="Title 1">
            <a:extLst>
              <a:ext uri="{FF2B5EF4-FFF2-40B4-BE49-F238E27FC236}">
                <a16:creationId xmlns:a16="http://schemas.microsoft.com/office/drawing/2014/main" id="{16041A2D-ABDE-480C-AB32-045C19139898}"/>
              </a:ext>
            </a:extLst>
          </p:cNvPr>
          <p:cNvSpPr>
            <a:spLocks noGrp="1"/>
          </p:cNvSpPr>
          <p:nvPr>
            <p:ph type="title" hasCustomPrompt="1"/>
          </p:nvPr>
        </p:nvSpPr>
        <p:spPr>
          <a:xfrm>
            <a:off x="838206" y="4059533"/>
            <a:ext cx="10515600" cy="809566"/>
          </a:xfrm>
        </p:spPr>
        <p:txBody>
          <a:bodyPr/>
          <a:lstStyle>
            <a:lvl1pPr algn="ctr">
              <a:defRPr>
                <a:solidFill>
                  <a:srgbClr val="003976"/>
                </a:solidFill>
              </a:defRPr>
            </a:lvl1pPr>
          </a:lstStyle>
          <a:p>
            <a:r>
              <a:rPr lang="en-US" noProof="0" dirty="0"/>
              <a:t>Session Password</a:t>
            </a:r>
          </a:p>
        </p:txBody>
      </p:sp>
      <p:sp>
        <p:nvSpPr>
          <p:cNvPr id="5" name="Slide Number Placeholder 4">
            <a:extLst>
              <a:ext uri="{FF2B5EF4-FFF2-40B4-BE49-F238E27FC236}">
                <a16:creationId xmlns:a16="http://schemas.microsoft.com/office/drawing/2014/main" id="{75F94F75-329A-4132-BE8F-030145C9711E}"/>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8" name="Oval 7">
            <a:extLst>
              <a:ext uri="{FF2B5EF4-FFF2-40B4-BE49-F238E27FC236}">
                <a16:creationId xmlns:a16="http://schemas.microsoft.com/office/drawing/2014/main" id="{B3648138-4C46-4CBA-BAE1-4631A0564817}"/>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2">
            <a:extLst>
              <a:ext uri="{FF2B5EF4-FFF2-40B4-BE49-F238E27FC236}">
                <a16:creationId xmlns:a16="http://schemas.microsoft.com/office/drawing/2014/main" id="{68E6C031-0B7B-4A1F-B78B-87ACBE781CBE}"/>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solidFill>
                  <a:schemeClr val="tx2"/>
                </a:solidFill>
              </a:defRPr>
            </a:lvl1pPr>
          </a:lstStyle>
          <a:p>
            <a:r>
              <a:rPr lang="en-US" noProof="0"/>
              <a:t>Click icon to add picture</a:t>
            </a:r>
            <a:endParaRPr lang="en-US" noProof="0" dirty="0"/>
          </a:p>
        </p:txBody>
      </p:sp>
      <p:cxnSp>
        <p:nvCxnSpPr>
          <p:cNvPr id="14" name="Straight Connector 13">
            <a:extLst>
              <a:ext uri="{FF2B5EF4-FFF2-40B4-BE49-F238E27FC236}">
                <a16:creationId xmlns:a16="http://schemas.microsoft.com/office/drawing/2014/main" id="{823827E5-BBC8-407C-8683-18B54D1003FD}"/>
              </a:ext>
            </a:extLst>
          </p:cNvPr>
          <p:cNvCxnSpPr/>
          <p:nvPr userDrawn="1"/>
        </p:nvCxnSpPr>
        <p:spPr>
          <a:xfrm>
            <a:off x="3738000" y="4823455"/>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5" name="Subtitle 2">
            <a:extLst>
              <a:ext uri="{FF2B5EF4-FFF2-40B4-BE49-F238E27FC236}">
                <a16:creationId xmlns:a16="http://schemas.microsoft.com/office/drawing/2014/main" id="{07FA0C7A-BDB4-41ED-8B06-85890DD70D92}"/>
              </a:ext>
            </a:extLst>
          </p:cNvPr>
          <p:cNvSpPr>
            <a:spLocks noGrp="1"/>
          </p:cNvSpPr>
          <p:nvPr>
            <p:ph type="subTitle" idx="15" hasCustomPrompt="1"/>
          </p:nvPr>
        </p:nvSpPr>
        <p:spPr>
          <a:xfrm>
            <a:off x="838200" y="4901618"/>
            <a:ext cx="10515600" cy="526312"/>
          </a:xfrm>
        </p:spPr>
        <p:txBody>
          <a:bodyPr anchor="ctr" anchorCtr="0">
            <a:normAutofit/>
          </a:bodyPr>
          <a:lstStyle>
            <a:lvl1pPr marL="0" indent="0" algn="ctr">
              <a:buNone/>
              <a:defRPr sz="2400" i="0">
                <a:solidFill>
                  <a:srgbClr val="00806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(must record password for CPE credits)</a:t>
            </a:r>
          </a:p>
        </p:txBody>
      </p:sp>
    </p:spTree>
    <p:extLst>
      <p:ext uri="{BB962C8B-B14F-4D97-AF65-F5344CB8AC3E}">
        <p14:creationId xmlns:p14="http://schemas.microsoft.com/office/powerpoint/2010/main" val="224502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543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EE8E21-DA8C-48C2-84A8-3E52CDB57D58}"/>
              </a:ext>
            </a:extLst>
          </p:cNvPr>
          <p:cNvSpPr>
            <a:spLocks noGrp="1"/>
          </p:cNvSpPr>
          <p:nvPr>
            <p:ph type="title"/>
          </p:nvPr>
        </p:nvSpPr>
        <p:spPr>
          <a:xfrm>
            <a:off x="838206" y="365125"/>
            <a:ext cx="10515600" cy="132556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7AC391D3-C433-4A10-BCCB-AC8D646401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a:extLst>
              <a:ext uri="{FF2B5EF4-FFF2-40B4-BE49-F238E27FC236}">
                <a16:creationId xmlns:a16="http://schemas.microsoft.com/office/drawing/2014/main" id="{E935D5E2-D6AF-47D7-B943-C9FAB666BA67}"/>
              </a:ext>
            </a:extLst>
          </p:cNvPr>
          <p:cNvSpPr>
            <a:spLocks noGrp="1"/>
          </p:cNvSpPr>
          <p:nvPr>
            <p:ph type="sldNum" sz="quarter" idx="4"/>
          </p:nvPr>
        </p:nvSpPr>
        <p:spPr>
          <a:xfrm>
            <a:off x="11042882" y="5976001"/>
            <a:ext cx="366756" cy="365125"/>
          </a:xfrm>
          <a:prstGeom prst="rect">
            <a:avLst/>
          </a:prstGeom>
        </p:spPr>
        <p:txBody>
          <a:bodyPr vert="horz" lIns="91440" tIns="45720" rIns="91440" bIns="45720" rtlCol="0" anchor="ctr"/>
          <a:lstStyle>
            <a:lvl1pPr algn="ctr">
              <a:defRPr sz="1000">
                <a:solidFill>
                  <a:schemeClr val="tx1"/>
                </a:solidFill>
              </a:defRPr>
            </a:lvl1pPr>
          </a:lstStyle>
          <a:p>
            <a:fld id="{F470E458-E7C2-4395-B75D-476A174CEE45}" type="slidenum">
              <a:rPr lang="en-US" noProof="0" smtClean="0"/>
              <a:pPr/>
              <a:t>‹#›</a:t>
            </a:fld>
            <a:endParaRPr lang="en-US" noProof="0" dirty="0"/>
          </a:p>
        </p:txBody>
      </p:sp>
      <p:sp>
        <p:nvSpPr>
          <p:cNvPr id="7" name="Oval 6">
            <a:extLst>
              <a:ext uri="{FF2B5EF4-FFF2-40B4-BE49-F238E27FC236}">
                <a16:creationId xmlns:a16="http://schemas.microsoft.com/office/drawing/2014/main" id="{AA0AC1CF-7888-4B0B-B751-F9C83F4B7C06}"/>
              </a:ext>
            </a:extLst>
          </p:cNvPr>
          <p:cNvSpPr/>
          <p:nvPr userDrawn="1"/>
        </p:nvSpPr>
        <p:spPr>
          <a:xfrm>
            <a:off x="11066240" y="5998544"/>
            <a:ext cx="320040" cy="32004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54073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57" r:id="rId5"/>
    <p:sldLayoutId id="2147483658" r:id="rId6"/>
    <p:sldLayoutId id="2147483659" r:id="rId7"/>
    <p:sldLayoutId id="2147483654" r:id="rId8"/>
    <p:sldLayoutId id="2147483652"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90" r:id="rId24"/>
    <p:sldLayoutId id="2147483676" r:id="rId25"/>
    <p:sldLayoutId id="2147483675" r:id="rId26"/>
    <p:sldLayoutId id="2147483677" r:id="rId27"/>
    <p:sldLayoutId id="2147483681" r:id="rId28"/>
    <p:sldLayoutId id="2147483680" r:id="rId29"/>
    <p:sldLayoutId id="2147483682" r:id="rId30"/>
    <p:sldLayoutId id="2147483683" r:id="rId31"/>
    <p:sldLayoutId id="2147483684" r:id="rId32"/>
    <p:sldLayoutId id="2147483685" r:id="rId33"/>
    <p:sldLayoutId id="2147483686" r:id="rId34"/>
    <p:sldLayoutId id="2147483687" r:id="rId35"/>
    <p:sldLayoutId id="2147483655" r:id="rId36"/>
    <p:sldLayoutId id="2147483688" r:id="rId37"/>
    <p:sldLayoutId id="2147483691" r:id="rId38"/>
    <p:sldLayoutId id="2147483692" r:id="rId39"/>
    <p:sldLayoutId id="2147483693" r:id="rId40"/>
  </p:sldLayoutIdLst>
  <p:hf hdr="0" ftr="0" dt="0"/>
  <p:txStyles>
    <p:title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p15:clr>
            <a:srgbClr val="F26B43"/>
          </p15:clr>
        </p15:guide>
        <p15:guide id="2" pos="7174">
          <p15:clr>
            <a:srgbClr val="F26B43"/>
          </p15:clr>
        </p15:guide>
        <p15:guide id="3" orient="horz" pos="3974">
          <p15:clr>
            <a:srgbClr val="F26B43"/>
          </p15:clr>
        </p15:guide>
        <p15:guide id="4" pos="50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brayn.com/cares-act-revises-nol-rules-and-opens-door-for-unclaimed-rd-tax-credits/"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hyperlink" Target="https://twitter.com/BRAYNConsulting" TargetMode="External"/><Relationship Id="rId7" Type="http://schemas.openxmlformats.org/officeDocument/2006/relationships/image" Target="../media/image22.jpeg"/><Relationship Id="rId2" Type="http://schemas.openxmlformats.org/officeDocument/2006/relationships/hyperlink" Target="http://www.linkedin.com/company/brayn-consulting-llc" TargetMode="Externa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hyperlink" Target="https://www.facebook.com/Braynware" TargetMode="External"/><Relationship Id="rId9"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2A8B4B-D39B-410E-ADD9-09075D81932F}"/>
              </a:ext>
            </a:extLst>
          </p:cNvPr>
          <p:cNvSpPr>
            <a:spLocks noGrp="1"/>
          </p:cNvSpPr>
          <p:nvPr>
            <p:ph type="ctrTitle"/>
          </p:nvPr>
        </p:nvSpPr>
        <p:spPr/>
        <p:txBody>
          <a:bodyPr/>
          <a:lstStyle/>
          <a:p>
            <a:r>
              <a:rPr lang="en-US" dirty="0"/>
              <a:t>2020 CFMA Conference</a:t>
            </a:r>
          </a:p>
        </p:txBody>
      </p:sp>
      <p:sp>
        <p:nvSpPr>
          <p:cNvPr id="8" name="Subtitle 7">
            <a:extLst>
              <a:ext uri="{FF2B5EF4-FFF2-40B4-BE49-F238E27FC236}">
                <a16:creationId xmlns:a16="http://schemas.microsoft.com/office/drawing/2014/main" id="{2A5B7DB3-8E34-4C6E-B316-16FB09600D22}"/>
              </a:ext>
            </a:extLst>
          </p:cNvPr>
          <p:cNvSpPr>
            <a:spLocks noGrp="1"/>
          </p:cNvSpPr>
          <p:nvPr>
            <p:ph type="subTitle" idx="1"/>
          </p:nvPr>
        </p:nvSpPr>
        <p:spPr/>
        <p:txBody>
          <a:bodyPr/>
          <a:lstStyle/>
          <a:p>
            <a:r>
              <a:rPr lang="en-US" dirty="0"/>
              <a:t>WIFI Password: </a:t>
            </a:r>
            <a:r>
              <a:rPr lang="en-US" dirty="0" err="1"/>
              <a:t>BRAYNTaxIncentives</a:t>
            </a:r>
            <a:endParaRPr lang="en-US" dirty="0"/>
          </a:p>
        </p:txBody>
      </p:sp>
    </p:spTree>
    <p:extLst>
      <p:ext uri="{BB962C8B-B14F-4D97-AF65-F5344CB8AC3E}">
        <p14:creationId xmlns:p14="http://schemas.microsoft.com/office/powerpoint/2010/main" val="2457492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10</a:t>
            </a:fld>
            <a:endParaRPr lang="en-US" noProof="0" dirty="0"/>
          </a:p>
        </p:txBody>
      </p:sp>
      <p:sp>
        <p:nvSpPr>
          <p:cNvPr id="3" name="Title 1">
            <a:extLst>
              <a:ext uri="{FF2B5EF4-FFF2-40B4-BE49-F238E27FC236}">
                <a16:creationId xmlns:a16="http://schemas.microsoft.com/office/drawing/2014/main" id="{08151B9B-139D-4FB3-AF8E-913351C6E408}"/>
              </a:ext>
            </a:extLst>
          </p:cNvPr>
          <p:cNvSpPr txBox="1">
            <a:spLocks/>
          </p:cNvSpPr>
          <p:nvPr/>
        </p:nvSpPr>
        <p:spPr>
          <a:xfrm>
            <a:off x="4613334" y="335977"/>
            <a:ext cx="8003178" cy="607037"/>
          </a:xfrm>
          <a:prstGeom prst="rect">
            <a:avLst/>
          </a:prstGeom>
        </p:spPr>
        <p:txBody>
          <a:bodyPr>
            <a:no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a:t>45L Apartment Developer Case Study</a:t>
            </a:r>
            <a:endParaRPr lang="en-US" sz="3200" dirty="0"/>
          </a:p>
        </p:txBody>
      </p:sp>
      <p:graphicFrame>
        <p:nvGraphicFramePr>
          <p:cNvPr id="4" name="Table 3">
            <a:extLst>
              <a:ext uri="{FF2B5EF4-FFF2-40B4-BE49-F238E27FC236}">
                <a16:creationId xmlns:a16="http://schemas.microsoft.com/office/drawing/2014/main" id="{B24BF7DF-EFF7-4639-BA87-6EF9A3E3B9F1}"/>
              </a:ext>
            </a:extLst>
          </p:cNvPr>
          <p:cNvGraphicFramePr>
            <a:graphicFrameLocks noGrp="1"/>
          </p:cNvGraphicFramePr>
          <p:nvPr>
            <p:extLst>
              <p:ext uri="{D42A27DB-BD31-4B8C-83A1-F6EECF244321}">
                <p14:modId xmlns:p14="http://schemas.microsoft.com/office/powerpoint/2010/main" val="2120307239"/>
              </p:ext>
            </p:extLst>
          </p:nvPr>
        </p:nvGraphicFramePr>
        <p:xfrm>
          <a:off x="4709128" y="1393539"/>
          <a:ext cx="7115037" cy="2183705"/>
        </p:xfrm>
        <a:graphic>
          <a:graphicData uri="http://schemas.openxmlformats.org/drawingml/2006/table">
            <a:tbl>
              <a:tblPr firstRow="1" bandRow="1">
                <a:tableStyleId>{7DF18680-E054-41AD-8BC1-D1AEF772440D}</a:tableStyleId>
              </a:tblPr>
              <a:tblGrid>
                <a:gridCol w="1423817">
                  <a:extLst>
                    <a:ext uri="{9D8B030D-6E8A-4147-A177-3AD203B41FA5}">
                      <a16:colId xmlns:a16="http://schemas.microsoft.com/office/drawing/2014/main" val="20000"/>
                    </a:ext>
                  </a:extLst>
                </a:gridCol>
                <a:gridCol w="1392927">
                  <a:extLst>
                    <a:ext uri="{9D8B030D-6E8A-4147-A177-3AD203B41FA5}">
                      <a16:colId xmlns:a16="http://schemas.microsoft.com/office/drawing/2014/main" val="20001"/>
                    </a:ext>
                  </a:extLst>
                </a:gridCol>
                <a:gridCol w="1007254">
                  <a:extLst>
                    <a:ext uri="{9D8B030D-6E8A-4147-A177-3AD203B41FA5}">
                      <a16:colId xmlns:a16="http://schemas.microsoft.com/office/drawing/2014/main" val="1584357760"/>
                    </a:ext>
                  </a:extLst>
                </a:gridCol>
                <a:gridCol w="1200609">
                  <a:extLst>
                    <a:ext uri="{9D8B030D-6E8A-4147-A177-3AD203B41FA5}">
                      <a16:colId xmlns:a16="http://schemas.microsoft.com/office/drawing/2014/main" val="912499939"/>
                    </a:ext>
                  </a:extLst>
                </a:gridCol>
                <a:gridCol w="2090430">
                  <a:extLst>
                    <a:ext uri="{9D8B030D-6E8A-4147-A177-3AD203B41FA5}">
                      <a16:colId xmlns:a16="http://schemas.microsoft.com/office/drawing/2014/main" val="98421381"/>
                    </a:ext>
                  </a:extLst>
                </a:gridCol>
              </a:tblGrid>
              <a:tr h="559715">
                <a:tc>
                  <a:txBody>
                    <a:bodyPr/>
                    <a:lstStyle/>
                    <a:p>
                      <a:pPr marL="0" algn="ctr" defTabSz="457200" rtl="0" eaLnBrk="1" latinLnBrk="0" hangingPunct="1"/>
                      <a:r>
                        <a:rPr lang="en-US" sz="1600" b="1" kern="1200" dirty="0">
                          <a:solidFill>
                            <a:schemeClr val="lt1"/>
                          </a:solidFill>
                          <a:latin typeface="+mn-lt"/>
                          <a:ea typeface="+mn-ea"/>
                          <a:cs typeface="+mn-cs"/>
                        </a:rPr>
                        <a:t>Tax Year</a:t>
                      </a:r>
                    </a:p>
                  </a:txBody>
                  <a:tcPr anchor="ctr"/>
                </a:tc>
                <a:tc>
                  <a:txBody>
                    <a:bodyPr/>
                    <a:lstStyle/>
                    <a:p>
                      <a:pPr marL="0" algn="ctr" defTabSz="457200" rtl="0" eaLnBrk="1" latinLnBrk="0" hangingPunct="1"/>
                      <a:r>
                        <a:rPr lang="en-US" sz="1600" kern="1200" dirty="0"/>
                        <a:t>Apartments Rented</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Units Tested</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Qualifying Homes</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lt1"/>
                          </a:solidFill>
                          <a:latin typeface="+mn-lt"/>
                          <a:ea typeface="+mn-ea"/>
                          <a:cs typeface="+mn-cs"/>
                        </a:rPr>
                        <a:t>Tax Credits</a:t>
                      </a:r>
                    </a:p>
                  </a:txBody>
                  <a:tcPr anchor="ctr"/>
                </a:tc>
                <a:extLst>
                  <a:ext uri="{0D108BD9-81ED-4DB2-BD59-A6C34878D82A}">
                    <a16:rowId xmlns:a16="http://schemas.microsoft.com/office/drawing/2014/main" val="10000"/>
                  </a:ext>
                </a:extLst>
              </a:tr>
              <a:tr h="374310">
                <a:tc>
                  <a:txBody>
                    <a:bodyPr/>
                    <a:lstStyle/>
                    <a:p>
                      <a:pPr marL="0" algn="ctr" defTabSz="457200" rtl="0" eaLnBrk="1" latinLnBrk="0" hangingPunct="1"/>
                      <a:r>
                        <a:rPr lang="en-US" sz="1600" b="1" kern="1200" dirty="0">
                          <a:solidFill>
                            <a:schemeClr val="lt1"/>
                          </a:solidFill>
                          <a:latin typeface="+mn-lt"/>
                          <a:ea typeface="+mn-ea"/>
                          <a:cs typeface="+mn-cs"/>
                        </a:rPr>
                        <a:t>2017</a:t>
                      </a:r>
                      <a:endParaRPr lang="en-US" sz="1600" b="0" kern="1200" dirty="0">
                        <a:solidFill>
                          <a:schemeClr val="lt1"/>
                        </a:solidFill>
                        <a:latin typeface="+mn-lt"/>
                        <a:ea typeface="+mn-ea"/>
                        <a:cs typeface="+mn-cs"/>
                      </a:endParaRPr>
                    </a:p>
                  </a:txBody>
                  <a:tcPr>
                    <a:solidFill>
                      <a:schemeClr val="accent5"/>
                    </a:solidFill>
                  </a:tcPr>
                </a:tc>
                <a:tc>
                  <a:txBody>
                    <a:bodyPr/>
                    <a:lstStyle/>
                    <a:p>
                      <a:pPr marL="0" algn="ctr" defTabSz="457200" rtl="0" eaLnBrk="1" latinLnBrk="0" hangingPunct="1"/>
                      <a:r>
                        <a:rPr lang="en-US" sz="1600" b="0" kern="1200" dirty="0">
                          <a:solidFill>
                            <a:schemeClr val="tx1"/>
                          </a:solidFill>
                          <a:latin typeface="+mn-lt"/>
                          <a:ea typeface="+mn-ea"/>
                          <a:cs typeface="+mn-cs"/>
                        </a:rPr>
                        <a:t>85</a:t>
                      </a:r>
                    </a:p>
                  </a:txBody>
                  <a:tcPr anchor="ctr"/>
                </a:tc>
                <a:tc>
                  <a:txBody>
                    <a:bodyPr/>
                    <a:lstStyle/>
                    <a:p>
                      <a:pPr marL="0" algn="ctr" defTabSz="457200" rtl="0" eaLnBrk="1" latinLnBrk="0" hangingPunct="1"/>
                      <a:r>
                        <a:rPr lang="en-US" sz="1600" kern="1200" dirty="0"/>
                        <a:t>13</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85</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tx1"/>
                          </a:solidFill>
                          <a:latin typeface="+mn-lt"/>
                          <a:ea typeface="+mn-ea"/>
                          <a:cs typeface="+mn-cs"/>
                        </a:rPr>
                        <a:t>$170,000</a:t>
                      </a:r>
                    </a:p>
                  </a:txBody>
                  <a:tcPr anchor="ctr"/>
                </a:tc>
                <a:extLst>
                  <a:ext uri="{0D108BD9-81ED-4DB2-BD59-A6C34878D82A}">
                    <a16:rowId xmlns:a16="http://schemas.microsoft.com/office/drawing/2014/main" val="10002"/>
                  </a:ext>
                </a:extLst>
              </a:tr>
              <a:tr h="320040">
                <a:tc>
                  <a:txBody>
                    <a:bodyPr/>
                    <a:lstStyle/>
                    <a:p>
                      <a:pPr marL="0" algn="ctr" defTabSz="457200" rtl="0" eaLnBrk="1" latinLnBrk="0" hangingPunct="1"/>
                      <a:r>
                        <a:rPr lang="en-US" sz="1600" b="1" kern="1200" dirty="0">
                          <a:solidFill>
                            <a:schemeClr val="lt1"/>
                          </a:solidFill>
                          <a:latin typeface="+mn-lt"/>
                          <a:ea typeface="+mn-ea"/>
                          <a:cs typeface="+mn-cs"/>
                        </a:rPr>
                        <a:t>2018</a:t>
                      </a:r>
                      <a:endParaRPr lang="en-US" sz="1600" b="0" kern="1200" dirty="0">
                        <a:solidFill>
                          <a:schemeClr val="lt1"/>
                        </a:solidFill>
                        <a:latin typeface="+mn-lt"/>
                        <a:ea typeface="+mn-ea"/>
                        <a:cs typeface="+mn-cs"/>
                      </a:endParaRPr>
                    </a:p>
                  </a:txBody>
                  <a:tcPr>
                    <a:solidFill>
                      <a:schemeClr val="accent5"/>
                    </a:solidFill>
                  </a:tcPr>
                </a:tc>
                <a:tc>
                  <a:txBody>
                    <a:bodyPr/>
                    <a:lstStyle/>
                    <a:p>
                      <a:pPr marL="0" algn="ctr" defTabSz="457200" rtl="0" eaLnBrk="1" latinLnBrk="0" hangingPunct="1"/>
                      <a:r>
                        <a:rPr lang="en-US" sz="1600" kern="1200" dirty="0"/>
                        <a:t>100</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solidFill>
                            <a:schemeClr val="dk1"/>
                          </a:solidFill>
                          <a:latin typeface="+mn-lt"/>
                          <a:ea typeface="+mn-ea"/>
                          <a:cs typeface="+mn-cs"/>
                        </a:rPr>
                        <a:t>15</a:t>
                      </a:r>
                    </a:p>
                  </a:txBody>
                  <a:tcPr anchor="ctr"/>
                </a:tc>
                <a:tc>
                  <a:txBody>
                    <a:bodyPr/>
                    <a:lstStyle/>
                    <a:p>
                      <a:pPr marL="0" algn="ctr" defTabSz="457200" rtl="0" eaLnBrk="1" latinLnBrk="0" hangingPunct="1"/>
                      <a:r>
                        <a:rPr lang="en-US" sz="1600" kern="1200" dirty="0"/>
                        <a:t>100</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tx1"/>
                          </a:solidFill>
                          <a:latin typeface="+mn-lt"/>
                          <a:ea typeface="+mn-ea"/>
                          <a:cs typeface="+mn-cs"/>
                        </a:rPr>
                        <a:t>$200,000</a:t>
                      </a:r>
                    </a:p>
                  </a:txBody>
                  <a:tcPr anchor="ctr"/>
                </a:tc>
                <a:extLst>
                  <a:ext uri="{0D108BD9-81ED-4DB2-BD59-A6C34878D82A}">
                    <a16:rowId xmlns:a16="http://schemas.microsoft.com/office/drawing/2014/main" val="10003"/>
                  </a:ext>
                </a:extLst>
              </a:tr>
              <a:tr h="320040">
                <a:tc>
                  <a:txBody>
                    <a:bodyPr/>
                    <a:lstStyle/>
                    <a:p>
                      <a:pPr marL="0" algn="ctr" defTabSz="457200" rtl="0" eaLnBrk="1" latinLnBrk="0" hangingPunct="1"/>
                      <a:r>
                        <a:rPr lang="en-US" sz="1600" b="1" kern="1200" dirty="0">
                          <a:solidFill>
                            <a:schemeClr val="lt1"/>
                          </a:solidFill>
                          <a:latin typeface="+mn-lt"/>
                          <a:ea typeface="+mn-ea"/>
                          <a:cs typeface="+mn-cs"/>
                        </a:rPr>
                        <a:t>2019</a:t>
                      </a:r>
                      <a:endParaRPr lang="en-US" sz="1600" b="0" kern="1200" dirty="0">
                        <a:solidFill>
                          <a:schemeClr val="lt1"/>
                        </a:solidFill>
                        <a:latin typeface="+mn-lt"/>
                        <a:ea typeface="+mn-ea"/>
                        <a:cs typeface="+mn-cs"/>
                      </a:endParaRPr>
                    </a:p>
                  </a:txBody>
                  <a:tcPr>
                    <a:solidFill>
                      <a:schemeClr val="accent5"/>
                    </a:solidFill>
                  </a:tcPr>
                </a:tc>
                <a:tc>
                  <a:txBody>
                    <a:bodyPr/>
                    <a:lstStyle/>
                    <a:p>
                      <a:pPr marL="0" algn="ctr" defTabSz="457200" rtl="0" eaLnBrk="1" latinLnBrk="0" hangingPunct="1"/>
                      <a:r>
                        <a:rPr lang="en-US" sz="1600" kern="1200" dirty="0"/>
                        <a:t>150</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solidFill>
                            <a:schemeClr val="dk1"/>
                          </a:solidFill>
                          <a:latin typeface="+mn-lt"/>
                          <a:ea typeface="+mn-ea"/>
                          <a:cs typeface="+mn-cs"/>
                        </a:rPr>
                        <a:t>25</a:t>
                      </a:r>
                    </a:p>
                  </a:txBody>
                  <a:tcPr anchor="ctr"/>
                </a:tc>
                <a:tc>
                  <a:txBody>
                    <a:bodyPr/>
                    <a:lstStyle/>
                    <a:p>
                      <a:pPr marL="0" algn="ctr" defTabSz="457200" rtl="0" eaLnBrk="1" latinLnBrk="0" hangingPunct="1"/>
                      <a:r>
                        <a:rPr lang="en-US" sz="1600" kern="1200" dirty="0"/>
                        <a:t>150</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tx1"/>
                          </a:solidFill>
                          <a:latin typeface="+mn-lt"/>
                          <a:ea typeface="+mn-ea"/>
                          <a:cs typeface="+mn-cs"/>
                        </a:rPr>
                        <a:t>$300,000</a:t>
                      </a:r>
                    </a:p>
                  </a:txBody>
                  <a:tcPr anchor="ctr"/>
                </a:tc>
                <a:extLst>
                  <a:ext uri="{0D108BD9-81ED-4DB2-BD59-A6C34878D82A}">
                    <a16:rowId xmlns:a16="http://schemas.microsoft.com/office/drawing/2014/main" val="1717190989"/>
                  </a:ext>
                </a:extLst>
              </a:tr>
              <a:tr h="559715">
                <a:tc gridSpan="4">
                  <a:txBody>
                    <a:bodyPr/>
                    <a:lstStyle/>
                    <a:p>
                      <a:pPr marL="0" algn="r" defTabSz="457200" rtl="0" eaLnBrk="1" latinLnBrk="0" hangingPunct="1"/>
                      <a:r>
                        <a:rPr lang="en-US" sz="1600" b="1" kern="1200" dirty="0">
                          <a:solidFill>
                            <a:schemeClr val="lt1"/>
                          </a:solidFill>
                          <a:latin typeface="+mn-lt"/>
                          <a:ea typeface="+mn-ea"/>
                          <a:cs typeface="+mn-cs"/>
                        </a:rPr>
                        <a:t>Tax Credits Claimed</a:t>
                      </a:r>
                    </a:p>
                  </a:txBody>
                  <a:tcPr anchor="ctr">
                    <a:solidFill>
                      <a:schemeClr val="accent5"/>
                    </a:solidFill>
                  </a:tcPr>
                </a:tc>
                <a:tc hMerge="1">
                  <a:txBody>
                    <a:bodyPr/>
                    <a:lstStyle/>
                    <a:p>
                      <a:pPr marL="0" algn="ctr" defTabSz="457200" rtl="0" eaLnBrk="1" latinLnBrk="0" hangingPunct="1"/>
                      <a:endParaRPr lang="en-US" sz="1800" b="1" kern="1200" dirty="0">
                        <a:solidFill>
                          <a:schemeClr val="bg1"/>
                        </a:solidFill>
                        <a:latin typeface="+mn-lt"/>
                        <a:ea typeface="+mn-ea"/>
                        <a:cs typeface="+mn-cs"/>
                      </a:endParaRPr>
                    </a:p>
                  </a:txBody>
                  <a:tcPr anchor="ctr">
                    <a:solidFill>
                      <a:schemeClr val="accent5"/>
                    </a:solidFill>
                  </a:tcPr>
                </a:tc>
                <a:tc hMerge="1">
                  <a:txBody>
                    <a:bodyPr/>
                    <a:lstStyle/>
                    <a:p>
                      <a:pPr marL="0" algn="ctr" defTabSz="457200" rtl="0" eaLnBrk="1" latinLnBrk="0" hangingPunct="1"/>
                      <a:endParaRPr lang="en-US" sz="1800" b="1" kern="1200" dirty="0">
                        <a:solidFill>
                          <a:schemeClr val="bg1"/>
                        </a:solidFill>
                        <a:latin typeface="+mn-lt"/>
                        <a:ea typeface="+mn-ea"/>
                        <a:cs typeface="+mn-cs"/>
                      </a:endParaRPr>
                    </a:p>
                  </a:txBody>
                  <a:tcPr anchor="ctr">
                    <a:solidFill>
                      <a:schemeClr val="accent5"/>
                    </a:solidFill>
                  </a:tcPr>
                </a:tc>
                <a:tc hMerge="1">
                  <a:txBody>
                    <a:bodyPr/>
                    <a:lstStyle/>
                    <a:p>
                      <a:endParaRPr lang="en-US"/>
                    </a:p>
                  </a:txBody>
                  <a:tcPr/>
                </a:tc>
                <a:tc>
                  <a:txBody>
                    <a:bodyPr/>
                    <a:lstStyle/>
                    <a:p>
                      <a:pPr marL="0" algn="ctr" defTabSz="457200" rtl="0" eaLnBrk="1" latinLnBrk="0" hangingPunct="1"/>
                      <a:r>
                        <a:rPr lang="en-US" sz="1600" b="1" kern="1200" dirty="0">
                          <a:solidFill>
                            <a:schemeClr val="bg1"/>
                          </a:solidFill>
                          <a:latin typeface="+mn-lt"/>
                          <a:ea typeface="+mn-ea"/>
                          <a:cs typeface="+mn-cs"/>
                        </a:rPr>
                        <a:t>$ 670,000</a:t>
                      </a:r>
                    </a:p>
                  </a:txBody>
                  <a:tcPr anchor="ctr">
                    <a:solidFill>
                      <a:schemeClr val="accent5"/>
                    </a:solidFill>
                  </a:tcPr>
                </a:tc>
                <a:extLst>
                  <a:ext uri="{0D108BD9-81ED-4DB2-BD59-A6C34878D82A}">
                    <a16:rowId xmlns:a16="http://schemas.microsoft.com/office/drawing/2014/main" val="10004"/>
                  </a:ext>
                </a:extLst>
              </a:tr>
            </a:tbl>
          </a:graphicData>
        </a:graphic>
      </p:graphicFrame>
      <p:sp>
        <p:nvSpPr>
          <p:cNvPr id="5" name="Text Placeholder 9">
            <a:extLst>
              <a:ext uri="{FF2B5EF4-FFF2-40B4-BE49-F238E27FC236}">
                <a16:creationId xmlns:a16="http://schemas.microsoft.com/office/drawing/2014/main" id="{0D3070A8-6AB3-4B73-9D4F-875CC93450F2}"/>
              </a:ext>
            </a:extLst>
          </p:cNvPr>
          <p:cNvSpPr txBox="1">
            <a:spLocks/>
          </p:cNvSpPr>
          <p:nvPr/>
        </p:nvSpPr>
        <p:spPr>
          <a:xfrm>
            <a:off x="4613334" y="3689857"/>
            <a:ext cx="7512627" cy="1604351"/>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t>Amended prior returns and claimed all credits in 2019</a:t>
            </a:r>
          </a:p>
          <a:p>
            <a:r>
              <a:rPr lang="en-US" sz="2000" dirty="0"/>
              <a:t>Apartment renters given notice for inspections by property management company</a:t>
            </a:r>
            <a:endParaRPr lang="en-US" sz="1800" dirty="0"/>
          </a:p>
          <a:p>
            <a:pPr marL="0" indent="0">
              <a:buNone/>
            </a:pPr>
            <a:endParaRPr lang="en-US" sz="2000" dirty="0"/>
          </a:p>
        </p:txBody>
      </p:sp>
      <p:pic>
        <p:nvPicPr>
          <p:cNvPr id="6" name="Picture 5" descr="A picture containing indoor, book, sitting, shelf&#10;&#10;Description automatically generated">
            <a:extLst>
              <a:ext uri="{FF2B5EF4-FFF2-40B4-BE49-F238E27FC236}">
                <a16:creationId xmlns:a16="http://schemas.microsoft.com/office/drawing/2014/main" id="{E014E319-BEDE-4875-8D4D-FFB02ECE7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3056" y="867458"/>
            <a:ext cx="5263193" cy="3947395"/>
          </a:xfrm>
          <a:prstGeom prst="rect">
            <a:avLst/>
          </a:prstGeom>
        </p:spPr>
      </p:pic>
    </p:spTree>
    <p:extLst>
      <p:ext uri="{BB962C8B-B14F-4D97-AF65-F5344CB8AC3E}">
        <p14:creationId xmlns:p14="http://schemas.microsoft.com/office/powerpoint/2010/main" val="2927868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11</a:t>
            </a:fld>
            <a:endParaRPr lang="en-US" noProof="0" dirty="0"/>
          </a:p>
        </p:txBody>
      </p:sp>
      <p:sp>
        <p:nvSpPr>
          <p:cNvPr id="3" name="Title 1">
            <a:extLst>
              <a:ext uri="{FF2B5EF4-FFF2-40B4-BE49-F238E27FC236}">
                <a16:creationId xmlns:a16="http://schemas.microsoft.com/office/drawing/2014/main" id="{CAE28AFD-F2B3-49FF-8FD6-68F173FC838D}"/>
              </a:ext>
            </a:extLst>
          </p:cNvPr>
          <p:cNvSpPr txBox="1">
            <a:spLocks/>
          </p:cNvSpPr>
          <p:nvPr/>
        </p:nvSpPr>
        <p:spPr>
          <a:xfrm>
            <a:off x="437030" y="656698"/>
            <a:ext cx="11317941" cy="607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976"/>
                </a:solidFill>
              </a:rPr>
              <a:t>NEW OPPORTUNITIES</a:t>
            </a:r>
          </a:p>
        </p:txBody>
      </p:sp>
      <p:sp>
        <p:nvSpPr>
          <p:cNvPr id="4" name="Text Placeholder 2">
            <a:extLst>
              <a:ext uri="{FF2B5EF4-FFF2-40B4-BE49-F238E27FC236}">
                <a16:creationId xmlns:a16="http://schemas.microsoft.com/office/drawing/2014/main" id="{E2844201-C2F9-473D-9530-5B6F11206B2E}"/>
              </a:ext>
            </a:extLst>
          </p:cNvPr>
          <p:cNvSpPr txBox="1">
            <a:spLocks/>
          </p:cNvSpPr>
          <p:nvPr/>
        </p:nvSpPr>
        <p:spPr>
          <a:xfrm>
            <a:off x="367180" y="1263735"/>
            <a:ext cx="11145370" cy="4098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3200" b="1" dirty="0"/>
          </a:p>
          <a:p>
            <a:pPr marL="0" indent="0">
              <a:spcBef>
                <a:spcPts val="0"/>
              </a:spcBef>
              <a:buFont typeface="Arial" panose="020B0604020202020204" pitchFamily="34" charset="0"/>
              <a:buNone/>
            </a:pPr>
            <a:r>
              <a:rPr lang="en-US" sz="3200" b="1" dirty="0"/>
              <a:t>45L Tax Credits</a:t>
            </a:r>
          </a:p>
          <a:p>
            <a:pPr lvl="1">
              <a:spcBef>
                <a:spcPts val="0"/>
              </a:spcBef>
            </a:pPr>
            <a:r>
              <a:rPr lang="en-US" sz="2800" b="1" dirty="0"/>
              <a:t>$2,000 Tax Credit per Home/Unit</a:t>
            </a:r>
          </a:p>
          <a:p>
            <a:pPr lvl="1">
              <a:spcBef>
                <a:spcPts val="0"/>
              </a:spcBef>
            </a:pPr>
            <a:r>
              <a:rPr lang="en-US" sz="2800" b="1" dirty="0"/>
              <a:t>Home Builders &amp; Apartment Developers</a:t>
            </a:r>
          </a:p>
          <a:p>
            <a:pPr lvl="1">
              <a:spcBef>
                <a:spcPts val="0"/>
              </a:spcBef>
            </a:pPr>
            <a:r>
              <a:rPr lang="en-US" sz="2800" b="1" dirty="0"/>
              <a:t>Awareness is low</a:t>
            </a:r>
          </a:p>
          <a:p>
            <a:pPr lvl="1">
              <a:spcBef>
                <a:spcPts val="0"/>
              </a:spcBef>
            </a:pPr>
            <a:r>
              <a:rPr lang="en-US" sz="2800" b="1" dirty="0"/>
              <a:t>Recently extended</a:t>
            </a:r>
          </a:p>
          <a:p>
            <a:pPr lvl="1">
              <a:spcBef>
                <a:spcPts val="0"/>
              </a:spcBef>
            </a:pPr>
            <a:r>
              <a:rPr lang="en-US" sz="2800" b="1" dirty="0">
                <a:solidFill>
                  <a:srgbClr val="FF0000"/>
                </a:solidFill>
              </a:rPr>
              <a:t>Virtual inspections</a:t>
            </a:r>
          </a:p>
          <a:p>
            <a:pPr lvl="1">
              <a:spcBef>
                <a:spcPts val="0"/>
              </a:spcBef>
            </a:pPr>
            <a:endParaRPr lang="en-US" b="1" dirty="0"/>
          </a:p>
          <a:p>
            <a:pPr lvl="1">
              <a:spcBef>
                <a:spcPts val="0"/>
              </a:spcBef>
            </a:pPr>
            <a:endParaRPr lang="en-US" b="1" dirty="0"/>
          </a:p>
          <a:p>
            <a:pPr>
              <a:spcBef>
                <a:spcPts val="0"/>
              </a:spcBef>
            </a:pPr>
            <a:endParaRPr lang="en-US" sz="600" b="1" dirty="0"/>
          </a:p>
          <a:p>
            <a:pPr>
              <a:spcBef>
                <a:spcPts val="0"/>
              </a:spcBef>
            </a:pPr>
            <a:endParaRPr lang="en-US" sz="2400" dirty="0"/>
          </a:p>
        </p:txBody>
      </p:sp>
    </p:spTree>
    <p:extLst>
      <p:ext uri="{BB962C8B-B14F-4D97-AF65-F5344CB8AC3E}">
        <p14:creationId xmlns:p14="http://schemas.microsoft.com/office/powerpoint/2010/main" val="3714441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0FC8-AFC6-4A17-9A87-C1E114561F53}"/>
              </a:ext>
            </a:extLst>
          </p:cNvPr>
          <p:cNvSpPr>
            <a:spLocks noGrp="1"/>
          </p:cNvSpPr>
          <p:nvPr>
            <p:ph type="ctrTitle"/>
          </p:nvPr>
        </p:nvSpPr>
        <p:spPr>
          <a:xfrm>
            <a:off x="455257" y="958946"/>
            <a:ext cx="6238970" cy="4274970"/>
          </a:xfrm>
        </p:spPr>
        <p:txBody>
          <a:bodyPr>
            <a:normAutofit fontScale="90000"/>
          </a:bodyPr>
          <a:lstStyle/>
          <a:p>
            <a:r>
              <a:rPr lang="en-US" dirty="0"/>
              <a:t>179D Energy</a:t>
            </a:r>
            <a:br>
              <a:rPr lang="en-US" dirty="0"/>
            </a:br>
            <a:r>
              <a:rPr lang="en-US" dirty="0"/>
              <a:t>Efficient </a:t>
            </a:r>
            <a:br>
              <a:rPr lang="en-US" dirty="0"/>
            </a:br>
            <a:r>
              <a:rPr lang="en-US" dirty="0"/>
              <a:t>Commercial</a:t>
            </a:r>
            <a:br>
              <a:rPr lang="en-US" dirty="0"/>
            </a:br>
            <a:r>
              <a:rPr lang="en-US" dirty="0"/>
              <a:t>Building</a:t>
            </a:r>
            <a:br>
              <a:rPr lang="en-US" dirty="0"/>
            </a:br>
            <a:r>
              <a:rPr lang="en-US" dirty="0"/>
              <a:t>Deduction</a:t>
            </a:r>
            <a:br>
              <a:rPr lang="en-US" dirty="0"/>
            </a:br>
            <a:br>
              <a:rPr lang="en-US" dirty="0"/>
            </a:br>
            <a:endParaRPr lang="en-US" dirty="0"/>
          </a:p>
        </p:txBody>
      </p:sp>
      <p:sp>
        <p:nvSpPr>
          <p:cNvPr id="3" name="Subtitle 2">
            <a:extLst>
              <a:ext uri="{FF2B5EF4-FFF2-40B4-BE49-F238E27FC236}">
                <a16:creationId xmlns:a16="http://schemas.microsoft.com/office/drawing/2014/main" id="{D7EC407B-6514-43A4-83B0-AAC79C8228EA}"/>
              </a:ext>
            </a:extLst>
          </p:cNvPr>
          <p:cNvSpPr>
            <a:spLocks noGrp="1"/>
          </p:cNvSpPr>
          <p:nvPr>
            <p:ph type="subTitle" idx="1"/>
          </p:nvPr>
        </p:nvSpPr>
        <p:spPr/>
        <p:txBody>
          <a:bodyPr/>
          <a:lstStyle/>
          <a:p>
            <a:endParaRPr lang="en-US" dirty="0"/>
          </a:p>
        </p:txBody>
      </p:sp>
      <p:pic>
        <p:nvPicPr>
          <p:cNvPr id="11" name="Graphic 10" descr="Siren">
            <a:extLst>
              <a:ext uri="{FF2B5EF4-FFF2-40B4-BE49-F238E27FC236}">
                <a16:creationId xmlns:a16="http://schemas.microsoft.com/office/drawing/2014/main" id="{68F153D2-C7B0-4A54-A4EB-C19F5093E7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141" y="4097034"/>
            <a:ext cx="914400" cy="914400"/>
          </a:xfrm>
          <a:prstGeom prst="rect">
            <a:avLst/>
          </a:prstGeom>
        </p:spPr>
      </p:pic>
      <p:sp>
        <p:nvSpPr>
          <p:cNvPr id="13" name="Title 1">
            <a:extLst>
              <a:ext uri="{FF2B5EF4-FFF2-40B4-BE49-F238E27FC236}">
                <a16:creationId xmlns:a16="http://schemas.microsoft.com/office/drawing/2014/main" id="{234853A5-BD87-42B6-9CF0-A6C22525F854}"/>
              </a:ext>
            </a:extLst>
          </p:cNvPr>
          <p:cNvSpPr txBox="1">
            <a:spLocks/>
          </p:cNvSpPr>
          <p:nvPr/>
        </p:nvSpPr>
        <p:spPr>
          <a:xfrm>
            <a:off x="1596315" y="4264888"/>
            <a:ext cx="4210807" cy="96902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3976"/>
                </a:solidFill>
              </a:rPr>
              <a:t>Extended 12/20/2019 </a:t>
            </a:r>
          </a:p>
          <a:p>
            <a:r>
              <a:rPr lang="en-US" sz="3200" dirty="0">
                <a:solidFill>
                  <a:srgbClr val="003976"/>
                </a:solidFill>
              </a:rPr>
              <a:t>for 2018 – 2020 Tax Years</a:t>
            </a:r>
          </a:p>
        </p:txBody>
      </p:sp>
    </p:spTree>
    <p:extLst>
      <p:ext uri="{BB962C8B-B14F-4D97-AF65-F5344CB8AC3E}">
        <p14:creationId xmlns:p14="http://schemas.microsoft.com/office/powerpoint/2010/main" val="1130091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13</a:t>
            </a:fld>
            <a:endParaRPr lang="en-US" noProof="0" dirty="0"/>
          </a:p>
        </p:txBody>
      </p:sp>
      <p:sp>
        <p:nvSpPr>
          <p:cNvPr id="3" name="Title 1">
            <a:extLst>
              <a:ext uri="{FF2B5EF4-FFF2-40B4-BE49-F238E27FC236}">
                <a16:creationId xmlns:a16="http://schemas.microsoft.com/office/drawing/2014/main" id="{D71962FB-B0A7-4886-90EB-A8B37590A8C2}"/>
              </a:ext>
            </a:extLst>
          </p:cNvPr>
          <p:cNvSpPr txBox="1">
            <a:spLocks/>
          </p:cNvSpPr>
          <p:nvPr/>
        </p:nvSpPr>
        <p:spPr>
          <a:xfrm>
            <a:off x="437030" y="308675"/>
            <a:ext cx="11317941" cy="607037"/>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a:t>179D ENERGY EFFICIENT INCENTIVE BASICS</a:t>
            </a:r>
            <a:endParaRPr lang="en-US" dirty="0"/>
          </a:p>
        </p:txBody>
      </p:sp>
      <p:graphicFrame>
        <p:nvGraphicFramePr>
          <p:cNvPr id="4" name="Table 3">
            <a:extLst>
              <a:ext uri="{FF2B5EF4-FFF2-40B4-BE49-F238E27FC236}">
                <a16:creationId xmlns:a16="http://schemas.microsoft.com/office/drawing/2014/main" id="{57CC8E4D-98AE-4B3E-9BA2-4423289A3FF8}"/>
              </a:ext>
            </a:extLst>
          </p:cNvPr>
          <p:cNvGraphicFramePr>
            <a:graphicFrameLocks noGrp="1"/>
          </p:cNvGraphicFramePr>
          <p:nvPr>
            <p:extLst>
              <p:ext uri="{D42A27DB-BD31-4B8C-83A1-F6EECF244321}">
                <p14:modId xmlns:p14="http://schemas.microsoft.com/office/powerpoint/2010/main" val="2434189698"/>
              </p:ext>
            </p:extLst>
          </p:nvPr>
        </p:nvGraphicFramePr>
        <p:xfrm>
          <a:off x="611857" y="915712"/>
          <a:ext cx="10308511" cy="4364638"/>
        </p:xfrm>
        <a:graphic>
          <a:graphicData uri="http://schemas.openxmlformats.org/drawingml/2006/table">
            <a:tbl>
              <a:tblPr firstRow="1" bandRow="1">
                <a:tableStyleId>{5C22544A-7EE6-4342-B048-85BDC9FD1C3A}</a:tableStyleId>
              </a:tblPr>
              <a:tblGrid>
                <a:gridCol w="3553743">
                  <a:extLst>
                    <a:ext uri="{9D8B030D-6E8A-4147-A177-3AD203B41FA5}">
                      <a16:colId xmlns:a16="http://schemas.microsoft.com/office/drawing/2014/main" val="2829180563"/>
                    </a:ext>
                  </a:extLst>
                </a:gridCol>
                <a:gridCol w="3594100">
                  <a:extLst>
                    <a:ext uri="{9D8B030D-6E8A-4147-A177-3AD203B41FA5}">
                      <a16:colId xmlns:a16="http://schemas.microsoft.com/office/drawing/2014/main" val="478276767"/>
                    </a:ext>
                  </a:extLst>
                </a:gridCol>
                <a:gridCol w="3160668">
                  <a:extLst>
                    <a:ext uri="{9D8B030D-6E8A-4147-A177-3AD203B41FA5}">
                      <a16:colId xmlns:a16="http://schemas.microsoft.com/office/drawing/2014/main" val="1379800832"/>
                    </a:ext>
                  </a:extLst>
                </a:gridCol>
              </a:tblGrid>
              <a:tr h="476946">
                <a:tc gridSpan="3">
                  <a:txBody>
                    <a:bodyPr/>
                    <a:lstStyle/>
                    <a:p>
                      <a:pPr algn="ctr"/>
                      <a:r>
                        <a:rPr lang="en-US" sz="2000" cap="all" baseline="0" dirty="0">
                          <a:solidFill>
                            <a:srgbClr val="F8F8F8"/>
                          </a:solidFill>
                        </a:rPr>
                        <a:t>Federal TAX DEDUCTION</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hMerge="1">
                  <a:txBody>
                    <a:bodyPr/>
                    <a:lstStyle/>
                    <a:p>
                      <a:pPr algn="ctr"/>
                      <a:endParaRPr lang="en-US" sz="2000" cap="all" baseline="0" dirty="0">
                        <a:solidFill>
                          <a:srgbClr val="F8F8F8"/>
                        </a:solidFill>
                      </a:endParaRPr>
                    </a:p>
                  </a:txBody>
                  <a:tcPr anchor="ctr">
                    <a:lnL w="12700" cap="flat" cmpd="sng" algn="ctr">
                      <a:solidFill>
                        <a:srgbClr val="F8F8F8"/>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hMerge="1">
                  <a:txBody>
                    <a:bodyPr/>
                    <a:lstStyle/>
                    <a:p>
                      <a:pPr algn="ctr"/>
                      <a:endParaRPr lang="en-US" cap="all" baseline="0" dirty="0">
                        <a:solidFill>
                          <a:srgbClr val="F8F8F8"/>
                        </a:solidFill>
                      </a:endParaRPr>
                    </a:p>
                  </a:txBody>
                  <a:tcPr>
                    <a:lnL w="12700" cap="flat" cmpd="sng" algn="ctr">
                      <a:solidFill>
                        <a:srgbClr val="F8F8F8"/>
                      </a:solidFill>
                      <a:prstDash val="solid"/>
                      <a:round/>
                      <a:headEnd type="none" w="med" len="med"/>
                      <a:tailEnd type="none" w="med" len="med"/>
                    </a:lnL>
                    <a:lnR w="12700" cmpd="sng">
                      <a:noFill/>
                    </a:lnR>
                    <a:lnT w="12700" cmpd="sng">
                      <a:noFill/>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extLst>
                  <a:ext uri="{0D108BD9-81ED-4DB2-BD59-A6C34878D82A}">
                    <a16:rowId xmlns:a16="http://schemas.microsoft.com/office/drawing/2014/main" val="3820774297"/>
                  </a:ext>
                </a:extLst>
              </a:tr>
              <a:tr h="653241">
                <a:tc>
                  <a:txBody>
                    <a:bodyPr/>
                    <a:lstStyle/>
                    <a:p>
                      <a:r>
                        <a:rPr lang="en-US" sz="1800" b="1" cap="all" baseline="0" dirty="0">
                          <a:solidFill>
                            <a:srgbClr val="F8F8F8"/>
                          </a:solidFill>
                        </a:rPr>
                        <a:t>For buildings constructed</a:t>
                      </a:r>
                    </a:p>
                  </a:txBody>
                  <a:tcPr anchor="ctr">
                    <a:lnL w="12700" cmpd="sng">
                      <a:noFill/>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gridSpan="2">
                  <a:txBody>
                    <a:bodyPr/>
                    <a:lstStyle/>
                    <a:p>
                      <a:r>
                        <a:rPr lang="en-US" sz="1800" b="0" i="0" dirty="0">
                          <a:solidFill>
                            <a:schemeClr val="tx1"/>
                          </a:solidFill>
                        </a:rPr>
                        <a:t>2006 through 2020</a:t>
                      </a:r>
                    </a:p>
                  </a:txBody>
                  <a:tcPr anchor="ctr">
                    <a:lnL w="12700" cap="flat" cmpd="sng" algn="ctr">
                      <a:solidFill>
                        <a:srgbClr val="F8F8F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90BAE0"/>
                    </a:solidFill>
                  </a:tcPr>
                </a:tc>
                <a:tc hMerge="1">
                  <a:txBody>
                    <a:bodyPr/>
                    <a:lstStyle/>
                    <a:p>
                      <a:endParaRPr lang="en-US" sz="1600" b="1" i="1" dirty="0">
                        <a:solidFill>
                          <a:srgbClr val="232965"/>
                        </a:solidFill>
                      </a:endParaRPr>
                    </a:p>
                  </a:txBody>
                  <a:tcPr>
                    <a:lnL w="12700" cap="flat" cmpd="sng" algn="ctr">
                      <a:solidFill>
                        <a:srgbClr val="F8F8F8"/>
                      </a:solidFill>
                      <a:prstDash val="solid"/>
                      <a:round/>
                      <a:headEnd type="none" w="med" len="med"/>
                      <a:tailEnd type="none" w="med" len="med"/>
                    </a:lnL>
                    <a:lnR w="12700" cmpd="sng">
                      <a:noFill/>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90BAE0"/>
                    </a:solidFill>
                  </a:tcPr>
                </a:tc>
                <a:extLst>
                  <a:ext uri="{0D108BD9-81ED-4DB2-BD59-A6C34878D82A}">
                    <a16:rowId xmlns:a16="http://schemas.microsoft.com/office/drawing/2014/main" val="3505040148"/>
                  </a:ext>
                </a:extLst>
              </a:tr>
              <a:tr h="555942">
                <a:tc>
                  <a:txBody>
                    <a:bodyPr/>
                    <a:lstStyle/>
                    <a:p>
                      <a:r>
                        <a:rPr lang="en-US" sz="1800" b="1" cap="all" baseline="0" dirty="0">
                          <a:solidFill>
                            <a:srgbClr val="F8F8F8"/>
                          </a:solidFill>
                        </a:rPr>
                        <a:t>Value</a:t>
                      </a:r>
                    </a:p>
                  </a:txBody>
                  <a:tcPr anchor="ctr">
                    <a:lnL w="12700" cmpd="sng">
                      <a:noFill/>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u="none" kern="1200" dirty="0">
                          <a:solidFill>
                            <a:srgbClr val="FF0000"/>
                          </a:solidFill>
                          <a:latin typeface="+mn-lt"/>
                          <a:ea typeface="+mn-ea"/>
                          <a:cs typeface="+mn-cs"/>
                        </a:rPr>
                        <a:t>Up to $1.80 per square foot federal tax deduction</a:t>
                      </a:r>
                    </a:p>
                  </a:txBody>
                  <a:tcPr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D2E3F2"/>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i="1" baseline="0" dirty="0">
                        <a:solidFill>
                          <a:schemeClr val="tx1"/>
                        </a:solidFill>
                      </a:endParaRPr>
                    </a:p>
                  </a:txBody>
                  <a:tcPr>
                    <a:lnL w="12700" cap="flat" cmpd="sng" algn="ctr">
                      <a:solidFill>
                        <a:srgbClr val="F8F8F8"/>
                      </a:solidFill>
                      <a:prstDash val="solid"/>
                      <a:round/>
                      <a:headEnd type="none" w="med" len="med"/>
                      <a:tailEnd type="none" w="med" len="med"/>
                    </a:lnL>
                    <a:lnR w="12700" cmpd="sng">
                      <a:noFill/>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D2E3F2"/>
                    </a:solidFill>
                  </a:tcPr>
                </a:tc>
                <a:extLst>
                  <a:ext uri="{0D108BD9-81ED-4DB2-BD59-A6C34878D82A}">
                    <a16:rowId xmlns:a16="http://schemas.microsoft.com/office/drawing/2014/main" val="2315076400"/>
                  </a:ext>
                </a:extLst>
              </a:tr>
              <a:tr h="649709">
                <a:tc>
                  <a:txBody>
                    <a:bodyPr/>
                    <a:lstStyle/>
                    <a:p>
                      <a:r>
                        <a:rPr lang="en-US" sz="1800" b="1" cap="all" baseline="0" dirty="0">
                          <a:solidFill>
                            <a:srgbClr val="F8F8F8"/>
                          </a:solidFill>
                        </a:rPr>
                        <a:t>Qualification</a:t>
                      </a:r>
                    </a:p>
                  </a:txBody>
                  <a:tcPr anchor="ctr">
                    <a:lnL w="12700" cmpd="sng">
                      <a:noFill/>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gridSpan="2">
                  <a:txBody>
                    <a:bodyPr/>
                    <a:lstStyle/>
                    <a:p>
                      <a:pPr marL="342900" indent="-342900">
                        <a:buFont typeface="+mj-lt"/>
                        <a:buAutoNum type="arabicPeriod"/>
                      </a:pPr>
                      <a:r>
                        <a:rPr lang="en-US" sz="1800" kern="1200" dirty="0">
                          <a:solidFill>
                            <a:schemeClr val="tx1"/>
                          </a:solidFill>
                          <a:latin typeface="+mn-lt"/>
                          <a:ea typeface="+mn-ea"/>
                          <a:cs typeface="+mn-cs"/>
                        </a:rPr>
                        <a:t>Designers / Builders of Govt Owned Buildings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kern="1200" dirty="0">
                          <a:solidFill>
                            <a:schemeClr val="dk1"/>
                          </a:solidFill>
                          <a:latin typeface="+mn-lt"/>
                          <a:ea typeface="+mn-ea"/>
                          <a:cs typeface="+mn-cs"/>
                        </a:rPr>
                        <a:t>Commercial Property Owners</a:t>
                      </a:r>
                      <a:endParaRPr lang="en-US" sz="1800" kern="1200" dirty="0">
                        <a:solidFill>
                          <a:schemeClr val="tx1"/>
                        </a:solidFill>
                        <a:latin typeface="+mn-lt"/>
                        <a:ea typeface="+mn-ea"/>
                        <a:cs typeface="+mn-cs"/>
                      </a:endParaRPr>
                    </a:p>
                  </a:txBody>
                  <a:tcPr>
                    <a:lnL w="12700" cap="flat" cmpd="sng" algn="ctr">
                      <a:solidFill>
                        <a:srgbClr val="F8F8F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D2E3F2"/>
                    </a:solidFill>
                  </a:tcPr>
                </a:tc>
                <a:tc hMerge="1">
                  <a:txBody>
                    <a:bodyPr/>
                    <a:lstStyle/>
                    <a:p>
                      <a:pPr marL="0" indent="0">
                        <a:buFont typeface="Arial" panose="020B0604020202020204" pitchFamily="34" charset="0"/>
                        <a:buNone/>
                      </a:pPr>
                      <a:endParaRPr lang="en-US" sz="1800" kern="1200" dirty="0">
                        <a:solidFill>
                          <a:schemeClr val="dk1"/>
                        </a:solidFill>
                        <a:latin typeface="+mn-lt"/>
                        <a:ea typeface="+mn-ea"/>
                        <a:cs typeface="+mn-cs"/>
                      </a:endParaRPr>
                    </a:p>
                  </a:txBody>
                  <a:tcPr>
                    <a:lnL w="12700" cap="flat" cmpd="sng" algn="ctr">
                      <a:solidFill>
                        <a:srgbClr val="F8F8F8"/>
                      </a:solidFill>
                      <a:prstDash val="solid"/>
                      <a:round/>
                      <a:headEnd type="none" w="med" len="med"/>
                      <a:tailEnd type="none" w="med" len="med"/>
                    </a:lnL>
                    <a:lnR w="12700" cmpd="sng">
                      <a:noFill/>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D2E3F2"/>
                    </a:solidFill>
                  </a:tcPr>
                </a:tc>
                <a:extLst>
                  <a:ext uri="{0D108BD9-81ED-4DB2-BD59-A6C34878D82A}">
                    <a16:rowId xmlns:a16="http://schemas.microsoft.com/office/drawing/2014/main" val="2341779291"/>
                  </a:ext>
                </a:extLst>
              </a:tr>
              <a:tr h="1100645">
                <a:tc>
                  <a:txBody>
                    <a:bodyPr/>
                    <a:lstStyle/>
                    <a:p>
                      <a:r>
                        <a:rPr lang="en-US" sz="1800" b="1" cap="all" baseline="0" dirty="0">
                          <a:solidFill>
                            <a:srgbClr val="F8F8F8"/>
                          </a:solidFill>
                        </a:rPr>
                        <a:t>Eligible qualified property</a:t>
                      </a:r>
                    </a:p>
                  </a:txBody>
                  <a:tcPr anchor="ctr">
                    <a:lnL w="12700" cmpd="sng">
                      <a:noFill/>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a:txBody>
                    <a:bodyPr/>
                    <a:lstStyle/>
                    <a:p>
                      <a:pPr marL="285750" indent="-285750">
                        <a:buFont typeface="Arial" panose="020B0604020202020204" pitchFamily="34" charset="0"/>
                        <a:buChar char="•"/>
                      </a:pPr>
                      <a:r>
                        <a:rPr lang="en-US" sz="1800" dirty="0"/>
                        <a:t>HVAC / Hot Water</a:t>
                      </a:r>
                    </a:p>
                    <a:p>
                      <a:pPr marL="285750" indent="-285750">
                        <a:buFont typeface="Arial" panose="020B0604020202020204" pitchFamily="34" charset="0"/>
                        <a:buChar char="•"/>
                      </a:pPr>
                      <a:r>
                        <a:rPr lang="en-US" sz="1800" dirty="0"/>
                        <a:t>Interior Lighting</a:t>
                      </a:r>
                    </a:p>
                    <a:p>
                      <a:pPr marL="285750" indent="-285750">
                        <a:buFont typeface="Arial" panose="020B0604020202020204" pitchFamily="34" charset="0"/>
                        <a:buChar char="•"/>
                      </a:pPr>
                      <a:r>
                        <a:rPr lang="en-US" sz="1800" dirty="0"/>
                        <a:t>Building Envelope</a:t>
                      </a:r>
                    </a:p>
                  </a:txBody>
                  <a:tcPr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90BAE0"/>
                    </a:solidFill>
                  </a:tcPr>
                </a:tc>
                <a:tc>
                  <a:txBody>
                    <a:bodyPr/>
                    <a:lstStyle/>
                    <a:p>
                      <a:pPr marL="285750" indent="-285750">
                        <a:buFont typeface="Arial" panose="020B0604020202020204" pitchFamily="34" charset="0"/>
                        <a:buChar char="•"/>
                      </a:pPr>
                      <a:r>
                        <a:rPr lang="en-US" sz="1800" dirty="0"/>
                        <a:t>New Construction </a:t>
                      </a:r>
                    </a:p>
                    <a:p>
                      <a:pPr marL="285750" indent="-285750">
                        <a:buFont typeface="Arial" panose="020B0604020202020204" pitchFamily="34" charset="0"/>
                        <a:buChar char="•"/>
                      </a:pPr>
                      <a:r>
                        <a:rPr lang="en-US" sz="1800" dirty="0"/>
                        <a:t>Renovation</a:t>
                      </a:r>
                    </a:p>
                    <a:p>
                      <a:pPr marL="285750" indent="-285750">
                        <a:buFont typeface="Arial" panose="020B0604020202020204" pitchFamily="34" charset="0"/>
                        <a:buChar char="•"/>
                      </a:pPr>
                      <a:r>
                        <a:rPr lang="en-US" sz="1800" dirty="0"/>
                        <a:t>Addition</a:t>
                      </a:r>
                    </a:p>
                  </a:txBody>
                  <a:tcPr anchor="ctr">
                    <a:lnL w="12700" cap="flat" cmpd="sng" algn="ctr">
                      <a:solidFill>
                        <a:srgbClr val="F8F8F8"/>
                      </a:solidFill>
                      <a:prstDash val="solid"/>
                      <a:round/>
                      <a:headEnd type="none" w="med" len="med"/>
                      <a:tailEnd type="none" w="med" len="med"/>
                    </a:lnL>
                    <a:lnR w="12700" cmpd="sng">
                      <a:noFill/>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90BAE0"/>
                    </a:solidFill>
                  </a:tcPr>
                </a:tc>
                <a:extLst>
                  <a:ext uri="{0D108BD9-81ED-4DB2-BD59-A6C34878D82A}">
                    <a16:rowId xmlns:a16="http://schemas.microsoft.com/office/drawing/2014/main" val="1929580761"/>
                  </a:ext>
                </a:extLst>
              </a:tr>
              <a:tr h="928155">
                <a:tc>
                  <a:txBody>
                    <a:bodyPr/>
                    <a:lstStyle/>
                    <a:p>
                      <a:r>
                        <a:rPr lang="en-US" sz="1800" b="1" cap="all" baseline="0" dirty="0">
                          <a:solidFill>
                            <a:srgbClr val="F8F8F8"/>
                          </a:solidFill>
                        </a:rPr>
                        <a:t>NOTES</a:t>
                      </a:r>
                    </a:p>
                  </a:txBody>
                  <a:tcPr anchor="ctr">
                    <a:lnL w="12700" cmpd="sng">
                      <a:noFill/>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gridSpan="2">
                  <a:txBody>
                    <a:bodyPr/>
                    <a:lstStyle/>
                    <a:p>
                      <a:pPr marL="285750" indent="-285750">
                        <a:buFont typeface="Arial" panose="020B0604020202020204" pitchFamily="34" charset="0"/>
                        <a:buChar char="•"/>
                      </a:pPr>
                      <a:r>
                        <a:rPr lang="en-US" sz="1800" dirty="0"/>
                        <a:t>Subject to federal statute of limitations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Typically available for projects completed prior 3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Requires certification by 3</a:t>
                      </a:r>
                      <a:r>
                        <a:rPr lang="en-US" sz="1800" baseline="30000" dirty="0"/>
                        <a:t>rd</a:t>
                      </a:r>
                      <a:r>
                        <a:rPr lang="en-US" sz="1800" dirty="0"/>
                        <a:t> party Professional Engineer</a:t>
                      </a:r>
                    </a:p>
                  </a:txBody>
                  <a:tcPr>
                    <a:lnL w="12700" cap="flat" cmpd="sng" algn="ctr">
                      <a:solidFill>
                        <a:srgbClr val="F8F8F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D2E3F2"/>
                    </a:solidFill>
                  </a:tcPr>
                </a:tc>
                <a:tc hMerge="1">
                  <a:txBody>
                    <a:bodyPr/>
                    <a:lstStyle/>
                    <a:p>
                      <a:pPr marL="285750" indent="-285750">
                        <a:buFont typeface="Arial" panose="020B0604020202020204" pitchFamily="34" charset="0"/>
                        <a:buChar char="•"/>
                      </a:pPr>
                      <a:endParaRPr lang="en-US" sz="1800" dirty="0"/>
                    </a:p>
                  </a:txBody>
                  <a:tcPr>
                    <a:lnL w="12700" cap="flat" cmpd="sng" algn="ctr">
                      <a:solidFill>
                        <a:srgbClr val="F8F8F8"/>
                      </a:solidFill>
                      <a:prstDash val="solid"/>
                      <a:round/>
                      <a:headEnd type="none" w="med" len="med"/>
                      <a:tailEnd type="none" w="med" len="med"/>
                    </a:lnL>
                    <a:lnR w="12700" cmpd="sng">
                      <a:noFill/>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D2E3F2"/>
                    </a:solidFill>
                  </a:tcPr>
                </a:tc>
                <a:extLst>
                  <a:ext uri="{0D108BD9-81ED-4DB2-BD59-A6C34878D82A}">
                    <a16:rowId xmlns:a16="http://schemas.microsoft.com/office/drawing/2014/main" val="1825777085"/>
                  </a:ext>
                </a:extLst>
              </a:tr>
            </a:tbl>
          </a:graphicData>
        </a:graphic>
      </p:graphicFrame>
    </p:spTree>
    <p:extLst>
      <p:ext uri="{BB962C8B-B14F-4D97-AF65-F5344CB8AC3E}">
        <p14:creationId xmlns:p14="http://schemas.microsoft.com/office/powerpoint/2010/main" val="2169246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14</a:t>
            </a:fld>
            <a:endParaRPr lang="en-US" noProof="0" dirty="0"/>
          </a:p>
        </p:txBody>
      </p:sp>
      <p:sp>
        <p:nvSpPr>
          <p:cNvPr id="3" name="Title 1">
            <a:extLst>
              <a:ext uri="{FF2B5EF4-FFF2-40B4-BE49-F238E27FC236}">
                <a16:creationId xmlns:a16="http://schemas.microsoft.com/office/drawing/2014/main" id="{5389989C-E8BE-4682-B1FE-9200B12ECD50}"/>
              </a:ext>
            </a:extLst>
          </p:cNvPr>
          <p:cNvSpPr txBox="1">
            <a:spLocks/>
          </p:cNvSpPr>
          <p:nvPr/>
        </p:nvSpPr>
        <p:spPr>
          <a:xfrm>
            <a:off x="437030" y="404210"/>
            <a:ext cx="11586648" cy="607037"/>
          </a:xfrm>
          <a:prstGeom prst="rect">
            <a:avLst/>
          </a:prstGeom>
        </p:spPr>
        <p:txBody>
          <a:bodyPr>
            <a:no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GOVT OWNER MUST ALLOCATE 179D INCENTIVE</a:t>
            </a:r>
          </a:p>
        </p:txBody>
      </p:sp>
      <p:sp>
        <p:nvSpPr>
          <p:cNvPr id="4" name="Content Placeholder 5">
            <a:extLst>
              <a:ext uri="{FF2B5EF4-FFF2-40B4-BE49-F238E27FC236}">
                <a16:creationId xmlns:a16="http://schemas.microsoft.com/office/drawing/2014/main" id="{1240F449-B7FF-4F01-A74D-674BA845CCFA}"/>
              </a:ext>
            </a:extLst>
          </p:cNvPr>
          <p:cNvSpPr txBox="1">
            <a:spLocks/>
          </p:cNvSpPr>
          <p:nvPr/>
        </p:nvSpPr>
        <p:spPr>
          <a:xfrm>
            <a:off x="755650" y="1306488"/>
            <a:ext cx="7391400" cy="40854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Architect</a:t>
            </a:r>
          </a:p>
          <a:p>
            <a:r>
              <a:rPr lang="en-US" sz="2400" dirty="0"/>
              <a:t>Mechanical Engineer</a:t>
            </a:r>
          </a:p>
          <a:p>
            <a:r>
              <a:rPr lang="en-US" sz="2400" dirty="0"/>
              <a:t>Electrical Engineer</a:t>
            </a:r>
          </a:p>
          <a:p>
            <a:r>
              <a:rPr lang="en-US" sz="2400" dirty="0"/>
              <a:t>MEP Engineer</a:t>
            </a:r>
          </a:p>
          <a:p>
            <a:r>
              <a:rPr lang="en-US" sz="2400" b="1" dirty="0"/>
              <a:t>General Contractor</a:t>
            </a:r>
          </a:p>
          <a:p>
            <a:r>
              <a:rPr lang="en-US" sz="2400" b="1" dirty="0"/>
              <a:t>Mechanical Subcontractor</a:t>
            </a:r>
          </a:p>
          <a:p>
            <a:r>
              <a:rPr lang="en-US" sz="2400" b="1" dirty="0"/>
              <a:t>Electrical Subcontractor</a:t>
            </a:r>
          </a:p>
          <a:p>
            <a:r>
              <a:rPr lang="en-US" sz="2400" b="1" dirty="0"/>
              <a:t>Controls Companies</a:t>
            </a:r>
          </a:p>
          <a:p>
            <a:r>
              <a:rPr lang="en-US" sz="2400" b="1" dirty="0"/>
              <a:t>Specialty Designers/Contractors</a:t>
            </a:r>
            <a:r>
              <a:rPr lang="en-US" sz="2400" dirty="0"/>
              <a:t> </a:t>
            </a:r>
          </a:p>
          <a:p>
            <a:pPr marL="0" indent="0">
              <a:buFont typeface="Arial" panose="020B0604020202020204" pitchFamily="34" charset="0"/>
              <a:buNone/>
            </a:pPr>
            <a:endParaRPr lang="en-US" dirty="0"/>
          </a:p>
          <a:p>
            <a:endParaRPr lang="en-US" dirty="0"/>
          </a:p>
        </p:txBody>
      </p:sp>
      <p:sp>
        <p:nvSpPr>
          <p:cNvPr id="5" name="Title 1">
            <a:extLst>
              <a:ext uri="{FF2B5EF4-FFF2-40B4-BE49-F238E27FC236}">
                <a16:creationId xmlns:a16="http://schemas.microsoft.com/office/drawing/2014/main" id="{495C0FB4-D5D2-4A5B-919A-A9E1ECB5223E}"/>
              </a:ext>
            </a:extLst>
          </p:cNvPr>
          <p:cNvSpPr txBox="1">
            <a:spLocks/>
          </p:cNvSpPr>
          <p:nvPr/>
        </p:nvSpPr>
        <p:spPr>
          <a:xfrm>
            <a:off x="5975350" y="1601440"/>
            <a:ext cx="5461000" cy="3175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tx1"/>
                </a:solidFill>
              </a:rPr>
              <a:t>K-12 Schools</a:t>
            </a:r>
          </a:p>
          <a:p>
            <a:pPr algn="ctr"/>
            <a:r>
              <a:rPr lang="en-US" sz="2400" dirty="0">
                <a:solidFill>
                  <a:schemeClr val="tx1"/>
                </a:solidFill>
              </a:rPr>
              <a:t>State University Buildings</a:t>
            </a:r>
          </a:p>
          <a:p>
            <a:pPr algn="ctr"/>
            <a:r>
              <a:rPr lang="en-US" sz="2400" dirty="0">
                <a:solidFill>
                  <a:schemeClr val="tx1"/>
                </a:solidFill>
              </a:rPr>
              <a:t>City, Town, County</a:t>
            </a:r>
          </a:p>
          <a:p>
            <a:pPr algn="ctr"/>
            <a:r>
              <a:rPr lang="en-US" sz="2400" dirty="0">
                <a:solidFill>
                  <a:schemeClr val="tx1"/>
                </a:solidFill>
              </a:rPr>
              <a:t>Prisons</a:t>
            </a:r>
          </a:p>
          <a:p>
            <a:pPr algn="ctr"/>
            <a:r>
              <a:rPr lang="en-US" sz="2400" dirty="0">
                <a:solidFill>
                  <a:schemeClr val="tx1"/>
                </a:solidFill>
              </a:rPr>
              <a:t>Airports, Port Authority</a:t>
            </a:r>
          </a:p>
          <a:p>
            <a:pPr algn="ctr"/>
            <a:r>
              <a:rPr lang="en-US" sz="2400" dirty="0">
                <a:solidFill>
                  <a:schemeClr val="tx1"/>
                </a:solidFill>
              </a:rPr>
              <a:t>State/County Hospitals</a:t>
            </a:r>
          </a:p>
          <a:p>
            <a:pPr algn="ctr"/>
            <a:r>
              <a:rPr lang="en-US" sz="2400" dirty="0">
                <a:solidFill>
                  <a:schemeClr val="tx1"/>
                </a:solidFill>
              </a:rPr>
              <a:t>Military</a:t>
            </a:r>
          </a:p>
          <a:p>
            <a:pPr algn="ctr"/>
            <a:r>
              <a:rPr lang="en-US" sz="2400" dirty="0">
                <a:solidFill>
                  <a:schemeClr val="tx1"/>
                </a:solidFill>
              </a:rPr>
              <a:t>General Services Admin (GSA)</a:t>
            </a:r>
          </a:p>
        </p:txBody>
      </p:sp>
      <p:pic>
        <p:nvPicPr>
          <p:cNvPr id="8" name="Graphic 7" descr="Caret Right">
            <a:extLst>
              <a:ext uri="{FF2B5EF4-FFF2-40B4-BE49-F238E27FC236}">
                <a16:creationId xmlns:a16="http://schemas.microsoft.com/office/drawing/2014/main" id="{BE90D331-3BFB-468D-8C11-8CC1DF69D9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7236" y="1465017"/>
            <a:ext cx="1406663" cy="3447845"/>
          </a:xfrm>
          <a:prstGeom prst="rect">
            <a:avLst/>
          </a:prstGeom>
        </p:spPr>
      </p:pic>
    </p:spTree>
    <p:extLst>
      <p:ext uri="{BB962C8B-B14F-4D97-AF65-F5344CB8AC3E}">
        <p14:creationId xmlns:p14="http://schemas.microsoft.com/office/powerpoint/2010/main" val="470804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15</a:t>
            </a:fld>
            <a:endParaRPr lang="en-US" noProof="0" dirty="0"/>
          </a:p>
        </p:txBody>
      </p:sp>
      <p:sp>
        <p:nvSpPr>
          <p:cNvPr id="3" name="Title 1">
            <a:extLst>
              <a:ext uri="{FF2B5EF4-FFF2-40B4-BE49-F238E27FC236}">
                <a16:creationId xmlns:a16="http://schemas.microsoft.com/office/drawing/2014/main" id="{32E532EA-A4D0-4C92-8A01-B46171C24C65}"/>
              </a:ext>
            </a:extLst>
          </p:cNvPr>
          <p:cNvSpPr txBox="1">
            <a:spLocks/>
          </p:cNvSpPr>
          <p:nvPr/>
        </p:nvSpPr>
        <p:spPr>
          <a:xfrm>
            <a:off x="286904" y="914501"/>
            <a:ext cx="11754970" cy="607037"/>
          </a:xfrm>
          <a:prstGeom prst="rect">
            <a:avLst/>
          </a:prstGeom>
        </p:spPr>
        <p:txBody>
          <a:bodyPr>
            <a:no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179D CASE STUDY – PERFORMANCE  CONTRACTOR</a:t>
            </a:r>
          </a:p>
        </p:txBody>
      </p:sp>
      <p:sp>
        <p:nvSpPr>
          <p:cNvPr id="4" name="Text Placeholder 2">
            <a:extLst>
              <a:ext uri="{FF2B5EF4-FFF2-40B4-BE49-F238E27FC236}">
                <a16:creationId xmlns:a16="http://schemas.microsoft.com/office/drawing/2014/main" id="{9CDC7DA2-D803-43E2-B76C-03DB82C0E741}"/>
              </a:ext>
            </a:extLst>
          </p:cNvPr>
          <p:cNvSpPr txBox="1">
            <a:spLocks/>
          </p:cNvSpPr>
          <p:nvPr/>
        </p:nvSpPr>
        <p:spPr>
          <a:xfrm>
            <a:off x="437029" y="1777462"/>
            <a:ext cx="4901396" cy="361137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altLang="en-US" b="1"/>
              <a:t>Study Highlights</a:t>
            </a:r>
          </a:p>
          <a:p>
            <a:pPr marL="0" indent="0">
              <a:lnSpc>
                <a:spcPct val="100000"/>
              </a:lnSpc>
              <a:spcBef>
                <a:spcPts val="0"/>
              </a:spcBef>
              <a:buFont typeface="Arial" panose="020B0604020202020204" pitchFamily="34" charset="0"/>
              <a:buNone/>
            </a:pPr>
            <a:endParaRPr lang="en-US" altLang="en-US" sz="1100" b="1"/>
          </a:p>
          <a:p>
            <a:pPr>
              <a:lnSpc>
                <a:spcPct val="100000"/>
              </a:lnSpc>
              <a:spcBef>
                <a:spcPts val="0"/>
              </a:spcBef>
              <a:buFont typeface="Arial" charset="0"/>
              <a:buChar char="•"/>
            </a:pPr>
            <a:r>
              <a:rPr lang="en-US" altLang="en-US"/>
              <a:t>Combined w/ R&amp;D Study</a:t>
            </a:r>
          </a:p>
          <a:p>
            <a:pPr>
              <a:lnSpc>
                <a:spcPct val="100000"/>
              </a:lnSpc>
              <a:spcBef>
                <a:spcPts val="0"/>
              </a:spcBef>
              <a:buFont typeface="Arial" charset="0"/>
              <a:buChar char="•"/>
            </a:pPr>
            <a:endParaRPr lang="en-US" altLang="en-US"/>
          </a:p>
          <a:p>
            <a:pPr>
              <a:lnSpc>
                <a:spcPct val="100000"/>
              </a:lnSpc>
              <a:spcBef>
                <a:spcPts val="0"/>
              </a:spcBef>
              <a:buFont typeface="Arial" charset="0"/>
              <a:buChar char="•"/>
            </a:pPr>
            <a:r>
              <a:rPr lang="en-US" altLang="en-US"/>
              <a:t>Leveraged ERP to ID projects</a:t>
            </a:r>
          </a:p>
          <a:p>
            <a:pPr>
              <a:lnSpc>
                <a:spcPct val="100000"/>
              </a:lnSpc>
              <a:spcBef>
                <a:spcPts val="0"/>
              </a:spcBef>
              <a:buFont typeface="Arial" charset="0"/>
              <a:buChar char="•"/>
            </a:pPr>
            <a:endParaRPr lang="en-US" altLang="en-US"/>
          </a:p>
          <a:p>
            <a:pPr>
              <a:lnSpc>
                <a:spcPct val="100000"/>
              </a:lnSpc>
              <a:spcBef>
                <a:spcPts val="0"/>
              </a:spcBef>
              <a:buFont typeface="Arial" charset="0"/>
              <a:buChar char="•"/>
            </a:pPr>
            <a:r>
              <a:rPr lang="en-US" altLang="en-US"/>
              <a:t>Received allocations on 80%+ of projects pursued</a:t>
            </a:r>
          </a:p>
          <a:p>
            <a:pPr>
              <a:lnSpc>
                <a:spcPct val="100000"/>
              </a:lnSpc>
              <a:spcBef>
                <a:spcPts val="0"/>
              </a:spcBef>
              <a:buFont typeface="Arial" charset="0"/>
              <a:buChar char="•"/>
            </a:pPr>
            <a:endParaRPr lang="en-US" altLang="en-US"/>
          </a:p>
          <a:p>
            <a:pPr>
              <a:lnSpc>
                <a:spcPct val="100000"/>
              </a:lnSpc>
              <a:spcBef>
                <a:spcPts val="0"/>
              </a:spcBef>
              <a:buFont typeface="Arial" charset="0"/>
              <a:buChar char="•"/>
            </a:pPr>
            <a:r>
              <a:rPr lang="en-US" altLang="en-US" b="1">
                <a:solidFill>
                  <a:schemeClr val="accent6">
                    <a:lumMod val="50000"/>
                  </a:schemeClr>
                </a:solidFill>
              </a:rPr>
              <a:t>100% fully sustained under audit without requiring appeals process</a:t>
            </a:r>
            <a:br>
              <a:rPr lang="en-US" altLang="en-US" b="1">
                <a:solidFill>
                  <a:schemeClr val="accent6">
                    <a:lumMod val="50000"/>
                  </a:schemeClr>
                </a:solidFill>
              </a:rPr>
            </a:br>
            <a:endParaRPr lang="en-US" altLang="en-US" b="1">
              <a:solidFill>
                <a:schemeClr val="accent6">
                  <a:lumMod val="50000"/>
                </a:schemeClr>
              </a:solidFill>
            </a:endParaRPr>
          </a:p>
          <a:p>
            <a:endParaRPr lang="en-US" dirty="0"/>
          </a:p>
        </p:txBody>
      </p:sp>
      <p:graphicFrame>
        <p:nvGraphicFramePr>
          <p:cNvPr id="5" name="Table 4">
            <a:extLst>
              <a:ext uri="{FF2B5EF4-FFF2-40B4-BE49-F238E27FC236}">
                <a16:creationId xmlns:a16="http://schemas.microsoft.com/office/drawing/2014/main" id="{9A100702-CA5C-437B-B31B-6BBC39D9B4E0}"/>
              </a:ext>
            </a:extLst>
          </p:cNvPr>
          <p:cNvGraphicFramePr>
            <a:graphicFrameLocks noGrp="1"/>
          </p:cNvGraphicFramePr>
          <p:nvPr>
            <p:extLst>
              <p:ext uri="{D42A27DB-BD31-4B8C-83A1-F6EECF244321}">
                <p14:modId xmlns:p14="http://schemas.microsoft.com/office/powerpoint/2010/main" val="2582977303"/>
              </p:ext>
            </p:extLst>
          </p:nvPr>
        </p:nvGraphicFramePr>
        <p:xfrm>
          <a:off x="5156201" y="2310411"/>
          <a:ext cx="6728624" cy="2518985"/>
        </p:xfrm>
        <a:graphic>
          <a:graphicData uri="http://schemas.openxmlformats.org/drawingml/2006/table">
            <a:tbl>
              <a:tblPr firstRow="1" bandRow="1">
                <a:tableStyleId>{7E9639D4-E3E2-4D34-9284-5A2195B3D0D7}</a:tableStyleId>
              </a:tblPr>
              <a:tblGrid>
                <a:gridCol w="2361159">
                  <a:extLst>
                    <a:ext uri="{9D8B030D-6E8A-4147-A177-3AD203B41FA5}">
                      <a16:colId xmlns:a16="http://schemas.microsoft.com/office/drawing/2014/main" val="20000"/>
                    </a:ext>
                  </a:extLst>
                </a:gridCol>
                <a:gridCol w="1214701">
                  <a:extLst>
                    <a:ext uri="{9D8B030D-6E8A-4147-A177-3AD203B41FA5}">
                      <a16:colId xmlns:a16="http://schemas.microsoft.com/office/drawing/2014/main" val="20001"/>
                    </a:ext>
                  </a:extLst>
                </a:gridCol>
                <a:gridCol w="1419426">
                  <a:extLst>
                    <a:ext uri="{9D8B030D-6E8A-4147-A177-3AD203B41FA5}">
                      <a16:colId xmlns:a16="http://schemas.microsoft.com/office/drawing/2014/main" val="1584357760"/>
                    </a:ext>
                  </a:extLst>
                </a:gridCol>
                <a:gridCol w="1733338">
                  <a:extLst>
                    <a:ext uri="{9D8B030D-6E8A-4147-A177-3AD203B41FA5}">
                      <a16:colId xmlns:a16="http://schemas.microsoft.com/office/drawing/2014/main" val="98421381"/>
                    </a:ext>
                  </a:extLst>
                </a:gridCol>
              </a:tblGrid>
              <a:tr h="559715">
                <a:tc>
                  <a:txBody>
                    <a:bodyPr/>
                    <a:lstStyle/>
                    <a:p>
                      <a:pPr marL="0" algn="ctr" defTabSz="457200" rtl="0" eaLnBrk="1" latinLnBrk="0" hangingPunct="1"/>
                      <a:r>
                        <a:rPr lang="en-US" sz="1600" b="1" kern="1200" dirty="0">
                          <a:solidFill>
                            <a:schemeClr val="bg2"/>
                          </a:solidFill>
                        </a:rPr>
                        <a:t>Multi-Year Study</a:t>
                      </a:r>
                      <a:endParaRPr lang="en-US" sz="1600" b="1" kern="1200" dirty="0">
                        <a:solidFill>
                          <a:schemeClr val="bg2"/>
                        </a:solidFill>
                        <a:latin typeface="+mn-lt"/>
                        <a:ea typeface="+mn-ea"/>
                        <a:cs typeface="+mn-cs"/>
                      </a:endParaRPr>
                    </a:p>
                  </a:txBody>
                  <a:tcPr anchor="ctr"/>
                </a:tc>
                <a:tc>
                  <a:txBody>
                    <a:bodyPr/>
                    <a:lstStyle/>
                    <a:p>
                      <a:pPr marL="0" algn="ctr" defTabSz="457200" rtl="0" eaLnBrk="1" latinLnBrk="0" hangingPunct="1"/>
                      <a:r>
                        <a:rPr lang="en-US" sz="1600" kern="1200" dirty="0">
                          <a:solidFill>
                            <a:schemeClr val="bg2"/>
                          </a:solidFill>
                        </a:rPr>
                        <a:t>Number Allocated</a:t>
                      </a:r>
                      <a:endParaRPr lang="en-US" sz="1600" b="1" kern="1200" dirty="0">
                        <a:solidFill>
                          <a:schemeClr val="bg2"/>
                        </a:solidFill>
                        <a:latin typeface="+mn-lt"/>
                        <a:ea typeface="+mn-ea"/>
                        <a:cs typeface="+mn-cs"/>
                      </a:endParaRPr>
                    </a:p>
                  </a:txBody>
                  <a:tcPr anchor="ctr"/>
                </a:tc>
                <a:tc>
                  <a:txBody>
                    <a:bodyPr/>
                    <a:lstStyle/>
                    <a:p>
                      <a:pPr marL="0" algn="ctr" defTabSz="457200" rtl="0" eaLnBrk="1" latinLnBrk="0" hangingPunct="1"/>
                      <a:r>
                        <a:rPr lang="en-US" sz="1600" kern="1200" dirty="0">
                          <a:solidFill>
                            <a:schemeClr val="bg2"/>
                          </a:solidFill>
                        </a:rPr>
                        <a:t>Avg. Qual. Rate</a:t>
                      </a:r>
                      <a:endParaRPr lang="en-US" sz="1600" b="1" kern="1200" dirty="0">
                        <a:solidFill>
                          <a:schemeClr val="bg2"/>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bg2"/>
                          </a:solidFill>
                        </a:rPr>
                        <a:t>Tax Deductions</a:t>
                      </a:r>
                      <a:endParaRPr lang="en-US" sz="1600" b="1" kern="1200" dirty="0">
                        <a:solidFill>
                          <a:schemeClr val="bg2"/>
                        </a:solidFill>
                        <a:latin typeface="+mn-lt"/>
                        <a:ea typeface="+mn-ea"/>
                        <a:cs typeface="+mn-cs"/>
                      </a:endParaRPr>
                    </a:p>
                  </a:txBody>
                  <a:tcPr anchor="ctr"/>
                </a:tc>
                <a:extLst>
                  <a:ext uri="{0D108BD9-81ED-4DB2-BD59-A6C34878D82A}">
                    <a16:rowId xmlns:a16="http://schemas.microsoft.com/office/drawing/2014/main" val="10000"/>
                  </a:ext>
                </a:extLst>
              </a:tr>
              <a:tr h="374310">
                <a:tc>
                  <a:txBody>
                    <a:bodyPr/>
                    <a:lstStyle/>
                    <a:p>
                      <a:pPr marL="0" algn="ctr" defTabSz="457200" rtl="0" eaLnBrk="1" latinLnBrk="0" hangingPunct="1"/>
                      <a:r>
                        <a:rPr lang="en-US" sz="1600" b="1" kern="1200" dirty="0">
                          <a:solidFill>
                            <a:schemeClr val="tx1"/>
                          </a:solidFill>
                        </a:rPr>
                        <a:t>Elementary Schools</a:t>
                      </a:r>
                      <a:endParaRPr lang="en-US" sz="1600" b="1" kern="1200" dirty="0">
                        <a:solidFill>
                          <a:schemeClr val="tx1"/>
                        </a:solidFill>
                        <a:latin typeface="+mn-lt"/>
                        <a:ea typeface="+mn-ea"/>
                        <a:cs typeface="+mn-cs"/>
                      </a:endParaRPr>
                    </a:p>
                  </a:txBody>
                  <a:tcPr anchor="ctr"/>
                </a:tc>
                <a:tc>
                  <a:txBody>
                    <a:bodyPr/>
                    <a:lstStyle/>
                    <a:p>
                      <a:pPr marL="0" algn="ctr" defTabSz="457200" rtl="0" eaLnBrk="1" latinLnBrk="0" hangingPunct="1"/>
                      <a:r>
                        <a:rPr lang="en-US" sz="1600" b="0" kern="1200" dirty="0">
                          <a:solidFill>
                            <a:schemeClr val="tx1"/>
                          </a:solidFill>
                        </a:rPr>
                        <a:t>8</a:t>
                      </a:r>
                      <a:endParaRPr lang="en-US" sz="1600" b="0" kern="1200" dirty="0">
                        <a:solidFill>
                          <a:schemeClr val="tx1"/>
                        </a:solidFill>
                        <a:latin typeface="+mn-lt"/>
                        <a:ea typeface="+mn-ea"/>
                        <a:cs typeface="+mn-cs"/>
                      </a:endParaRPr>
                    </a:p>
                  </a:txBody>
                  <a:tcPr anchor="ctr"/>
                </a:tc>
                <a:tc>
                  <a:txBody>
                    <a:bodyPr/>
                    <a:lstStyle/>
                    <a:p>
                      <a:pPr marL="0" algn="ctr" defTabSz="457200" rtl="0" eaLnBrk="1" latinLnBrk="0" hangingPunct="1"/>
                      <a:r>
                        <a:rPr lang="en-US" sz="1600" kern="1200" dirty="0"/>
                        <a:t>$1.80/SF</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tx1"/>
                          </a:solidFill>
                        </a:rPr>
                        <a:t>$900,000</a:t>
                      </a:r>
                      <a:endParaRPr lang="en-US" sz="1600" b="1" kern="1200" dirty="0">
                        <a:solidFill>
                          <a:schemeClr val="tx1"/>
                        </a:solidFill>
                        <a:latin typeface="+mn-lt"/>
                        <a:ea typeface="+mn-ea"/>
                        <a:cs typeface="+mn-cs"/>
                      </a:endParaRPr>
                    </a:p>
                  </a:txBody>
                  <a:tcPr anchor="ctr"/>
                </a:tc>
                <a:extLst>
                  <a:ext uri="{0D108BD9-81ED-4DB2-BD59-A6C34878D82A}">
                    <a16:rowId xmlns:a16="http://schemas.microsoft.com/office/drawing/2014/main" val="10002"/>
                  </a:ext>
                </a:extLst>
              </a:tr>
              <a:tr h="320040">
                <a:tc>
                  <a:txBody>
                    <a:bodyPr/>
                    <a:lstStyle/>
                    <a:p>
                      <a:pPr marL="0" algn="ctr" defTabSz="457200" rtl="0" eaLnBrk="1" latinLnBrk="0" hangingPunct="1"/>
                      <a:r>
                        <a:rPr lang="en-US" sz="1600" b="1" kern="1200" dirty="0">
                          <a:solidFill>
                            <a:schemeClr val="tx1"/>
                          </a:solidFill>
                        </a:rPr>
                        <a:t>Middle Schools</a:t>
                      </a:r>
                      <a:endParaRPr lang="en-US" sz="1600" b="1" kern="1200" dirty="0">
                        <a:solidFill>
                          <a:schemeClr val="tx1"/>
                        </a:solidFill>
                        <a:latin typeface="+mn-lt"/>
                        <a:ea typeface="+mn-ea"/>
                        <a:cs typeface="+mn-cs"/>
                      </a:endParaRPr>
                    </a:p>
                  </a:txBody>
                  <a:tcPr anchor="ctr"/>
                </a:tc>
                <a:tc>
                  <a:txBody>
                    <a:bodyPr/>
                    <a:lstStyle/>
                    <a:p>
                      <a:pPr marL="0" algn="ctr" defTabSz="457200" rtl="0" eaLnBrk="1" latinLnBrk="0" hangingPunct="1"/>
                      <a:r>
                        <a:rPr lang="en-US" sz="1600" kern="1200" dirty="0"/>
                        <a:t>5</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$1.80/SF</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tx1"/>
                          </a:solidFill>
                        </a:rPr>
                        <a:t>$550,000</a:t>
                      </a:r>
                      <a:endParaRPr lang="en-US" sz="1600" b="1" kern="1200" dirty="0">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0">
                <a:tc>
                  <a:txBody>
                    <a:bodyPr/>
                    <a:lstStyle/>
                    <a:p>
                      <a:pPr marL="0" algn="ctr" defTabSz="457200" rtl="0" eaLnBrk="1" latinLnBrk="0" hangingPunct="1"/>
                      <a:r>
                        <a:rPr lang="en-US" sz="1600" b="1" kern="1200" dirty="0">
                          <a:solidFill>
                            <a:schemeClr val="tx1"/>
                          </a:solidFill>
                        </a:rPr>
                        <a:t>High Schools</a:t>
                      </a:r>
                      <a:endParaRPr lang="en-US" sz="1600" b="1" kern="1200" dirty="0">
                        <a:solidFill>
                          <a:schemeClr val="tx1"/>
                        </a:solidFill>
                        <a:latin typeface="+mn-lt"/>
                        <a:ea typeface="+mn-ea"/>
                        <a:cs typeface="+mn-cs"/>
                      </a:endParaRPr>
                    </a:p>
                  </a:txBody>
                  <a:tcPr anchor="ctr"/>
                </a:tc>
                <a:tc>
                  <a:txBody>
                    <a:bodyPr/>
                    <a:lstStyle/>
                    <a:p>
                      <a:pPr marL="0" algn="ctr" defTabSz="457200" rtl="0" eaLnBrk="1" latinLnBrk="0" hangingPunct="1"/>
                      <a:r>
                        <a:rPr lang="en-US" sz="1600" kern="1200" dirty="0"/>
                        <a:t>5</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$1.80/SF</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tx1"/>
                          </a:solidFill>
                        </a:rPr>
                        <a:t>$2,600,000</a:t>
                      </a:r>
                      <a:endParaRPr lang="en-US" sz="1600" b="1" kern="1200" dirty="0">
                        <a:solidFill>
                          <a:schemeClr val="tx1"/>
                        </a:solidFill>
                        <a:latin typeface="+mn-lt"/>
                        <a:ea typeface="+mn-ea"/>
                        <a:cs typeface="+mn-cs"/>
                      </a:endParaRPr>
                    </a:p>
                  </a:txBody>
                  <a:tcPr anchor="ctr"/>
                </a:tc>
                <a:extLst>
                  <a:ext uri="{0D108BD9-81ED-4DB2-BD59-A6C34878D82A}">
                    <a16:rowId xmlns:a16="http://schemas.microsoft.com/office/drawing/2014/main" val="1717190989"/>
                  </a:ext>
                </a:extLst>
              </a:tr>
              <a:tr h="223520">
                <a:tc>
                  <a:txBody>
                    <a:bodyPr/>
                    <a:lstStyle/>
                    <a:p>
                      <a:pPr marL="0" algn="ctr" defTabSz="457200" rtl="0" eaLnBrk="1" latinLnBrk="0" hangingPunct="1"/>
                      <a:r>
                        <a:rPr lang="en-US" sz="1600" b="1" kern="1200" dirty="0">
                          <a:solidFill>
                            <a:schemeClr val="tx1"/>
                          </a:solidFill>
                        </a:rPr>
                        <a:t>Misc. School Buildings</a:t>
                      </a:r>
                      <a:endParaRPr lang="en-US" sz="1600" b="1" kern="1200" dirty="0">
                        <a:solidFill>
                          <a:schemeClr val="tx1"/>
                        </a:solidFill>
                        <a:latin typeface="+mn-lt"/>
                        <a:ea typeface="+mn-ea"/>
                        <a:cs typeface="+mn-cs"/>
                      </a:endParaRPr>
                    </a:p>
                  </a:txBody>
                  <a:tcPr anchor="ctr"/>
                </a:tc>
                <a:tc>
                  <a:txBody>
                    <a:bodyPr/>
                    <a:lstStyle/>
                    <a:p>
                      <a:pPr marL="0" algn="ctr" defTabSz="457200" rtl="0" eaLnBrk="1" latinLnBrk="0" hangingPunct="1"/>
                      <a:r>
                        <a:rPr lang="en-US" sz="1600" kern="1200" dirty="0"/>
                        <a:t>2</a:t>
                      </a:r>
                      <a:endParaRPr lang="en-US" sz="1600" b="1" kern="1200" dirty="0">
                        <a:solidFill>
                          <a:schemeClr val="lt1"/>
                        </a:solidFill>
                        <a:latin typeface="+mn-lt"/>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1200" dirty="0"/>
                        <a:t>$1.80/SF</a:t>
                      </a:r>
                      <a:endParaRPr lang="en-US" sz="1600" b="1" kern="1200" dirty="0">
                        <a:solidFill>
                          <a:schemeClr val="lt1"/>
                        </a:solidFill>
                        <a:latin typeface="+mn-lt"/>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rPr>
                        <a:t>$150,000</a:t>
                      </a:r>
                      <a:endParaRPr lang="en-US" sz="1600" b="1" kern="1200" dirty="0">
                        <a:solidFill>
                          <a:schemeClr val="tx1"/>
                        </a:solidFill>
                        <a:latin typeface="+mn-lt"/>
                        <a:ea typeface="+mn-ea"/>
                        <a:cs typeface="+mn-cs"/>
                      </a:endParaRPr>
                    </a:p>
                  </a:txBody>
                  <a:tcPr anchor="ctr"/>
                </a:tc>
                <a:extLst>
                  <a:ext uri="{0D108BD9-81ED-4DB2-BD59-A6C34878D82A}">
                    <a16:rowId xmlns:a16="http://schemas.microsoft.com/office/drawing/2014/main" val="4290128224"/>
                  </a:ext>
                </a:extLst>
              </a:tr>
              <a:tr h="559715">
                <a:tc gridSpan="3">
                  <a:txBody>
                    <a:bodyPr/>
                    <a:lstStyle/>
                    <a:p>
                      <a:pPr marL="0" algn="r" defTabSz="457200" rtl="0" eaLnBrk="1" latinLnBrk="0" hangingPunct="1"/>
                      <a:r>
                        <a:rPr lang="en-US" sz="1600" b="1" kern="1200" dirty="0">
                          <a:solidFill>
                            <a:schemeClr val="tx1"/>
                          </a:solidFill>
                        </a:rPr>
                        <a:t>Total Tax Deductions</a:t>
                      </a:r>
                      <a:endParaRPr lang="en-US" sz="1600" b="1" kern="1200" dirty="0">
                        <a:solidFill>
                          <a:schemeClr val="tx1"/>
                        </a:solidFill>
                        <a:latin typeface="+mn-lt"/>
                        <a:ea typeface="+mn-ea"/>
                        <a:cs typeface="+mn-cs"/>
                      </a:endParaRPr>
                    </a:p>
                  </a:txBody>
                  <a:tcPr anchor="ctr"/>
                </a:tc>
                <a:tc hMerge="1">
                  <a:txBody>
                    <a:bodyPr/>
                    <a:lstStyle/>
                    <a:p>
                      <a:pPr marL="0" algn="ctr" defTabSz="457200" rtl="0" eaLnBrk="1" latinLnBrk="0" hangingPunct="1"/>
                      <a:endParaRPr lang="en-US" sz="1800" b="1" kern="1200" dirty="0">
                        <a:solidFill>
                          <a:schemeClr val="bg1"/>
                        </a:solidFill>
                        <a:latin typeface="+mn-lt"/>
                        <a:ea typeface="+mn-ea"/>
                        <a:cs typeface="+mn-cs"/>
                      </a:endParaRPr>
                    </a:p>
                  </a:txBody>
                  <a:tcPr anchor="ctr">
                    <a:solidFill>
                      <a:schemeClr val="accent5"/>
                    </a:solidFill>
                  </a:tcPr>
                </a:tc>
                <a:tc hMerge="1">
                  <a:txBody>
                    <a:bodyPr/>
                    <a:lstStyle/>
                    <a:p>
                      <a:pPr marL="0" algn="ctr" defTabSz="457200" rtl="0" eaLnBrk="1" latinLnBrk="0" hangingPunct="1"/>
                      <a:endParaRPr lang="en-US" sz="1800" b="1" kern="1200" dirty="0">
                        <a:solidFill>
                          <a:schemeClr val="bg1"/>
                        </a:solidFill>
                        <a:latin typeface="+mn-lt"/>
                        <a:ea typeface="+mn-ea"/>
                        <a:cs typeface="+mn-cs"/>
                      </a:endParaRPr>
                    </a:p>
                  </a:txBody>
                  <a:tcPr anchor="ctr">
                    <a:solidFill>
                      <a:schemeClr val="accent5"/>
                    </a:solidFill>
                  </a:tcPr>
                </a:tc>
                <a:tc>
                  <a:txBody>
                    <a:bodyPr/>
                    <a:lstStyle/>
                    <a:p>
                      <a:pPr marL="0" algn="ctr" defTabSz="457200" rtl="0" eaLnBrk="1" latinLnBrk="0" hangingPunct="1"/>
                      <a:r>
                        <a:rPr lang="en-US" sz="1600" b="1" kern="1200" dirty="0">
                          <a:solidFill>
                            <a:schemeClr val="tx1"/>
                          </a:solidFill>
                        </a:rPr>
                        <a:t>$ 4,200,000</a:t>
                      </a:r>
                      <a:endParaRPr lang="en-US" sz="1600" b="1" kern="1200" dirty="0">
                        <a:solidFill>
                          <a:schemeClr val="tx1"/>
                        </a:solidFill>
                        <a:latin typeface="+mn-lt"/>
                        <a:ea typeface="+mn-ea"/>
                        <a:cs typeface="+mn-cs"/>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74536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16</a:t>
            </a:fld>
            <a:endParaRPr lang="en-US" noProof="0" dirty="0"/>
          </a:p>
        </p:txBody>
      </p:sp>
      <p:sp>
        <p:nvSpPr>
          <p:cNvPr id="3" name="Title 1">
            <a:extLst>
              <a:ext uri="{FF2B5EF4-FFF2-40B4-BE49-F238E27FC236}">
                <a16:creationId xmlns:a16="http://schemas.microsoft.com/office/drawing/2014/main" id="{5B13C8A9-FC20-40FC-AC3F-82696C2EDDE8}"/>
              </a:ext>
            </a:extLst>
          </p:cNvPr>
          <p:cNvSpPr txBox="1">
            <a:spLocks/>
          </p:cNvSpPr>
          <p:nvPr/>
        </p:nvSpPr>
        <p:spPr>
          <a:xfrm>
            <a:off x="437030" y="731761"/>
            <a:ext cx="11317941" cy="607037"/>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TAX CONTROVERSY</a:t>
            </a:r>
          </a:p>
        </p:txBody>
      </p:sp>
      <p:sp>
        <p:nvSpPr>
          <p:cNvPr id="4" name="Text Placeholder 2">
            <a:extLst>
              <a:ext uri="{FF2B5EF4-FFF2-40B4-BE49-F238E27FC236}">
                <a16:creationId xmlns:a16="http://schemas.microsoft.com/office/drawing/2014/main" id="{FC1A38D7-4640-45F5-A2EE-EB06990E2D18}"/>
              </a:ext>
            </a:extLst>
          </p:cNvPr>
          <p:cNvSpPr txBox="1">
            <a:spLocks/>
          </p:cNvSpPr>
          <p:nvPr/>
        </p:nvSpPr>
        <p:spPr>
          <a:xfrm>
            <a:off x="436563" y="1699948"/>
            <a:ext cx="11583987" cy="3611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b="1" u="sng">
                <a:solidFill>
                  <a:schemeClr val="accent6">
                    <a:lumMod val="50000"/>
                  </a:schemeClr>
                </a:solidFill>
              </a:rPr>
              <a:t>LB&amp;I Compliance Campaign </a:t>
            </a:r>
            <a:r>
              <a:rPr lang="en-US" sz="2400" b="1"/>
              <a:t>11/03/2017 – issue-based examinations</a:t>
            </a:r>
          </a:p>
          <a:p>
            <a:pPr>
              <a:spcBef>
                <a:spcPts val="0"/>
              </a:spcBef>
            </a:pPr>
            <a:endParaRPr lang="en-US"/>
          </a:p>
          <a:p>
            <a:pPr>
              <a:spcBef>
                <a:spcPts val="0"/>
              </a:spcBef>
            </a:pPr>
            <a:r>
              <a:rPr lang="en-US" sz="2400" b="1" u="sng">
                <a:solidFill>
                  <a:schemeClr val="accent6">
                    <a:lumMod val="50000"/>
                  </a:schemeClr>
                </a:solidFill>
              </a:rPr>
              <a:t>IRS Office of Chief Council Memo </a:t>
            </a:r>
            <a:r>
              <a:rPr lang="en-US" sz="2400" b="1"/>
              <a:t>11/28/2018 – eligibility of designers and builders, with particular scrutiny on contractors</a:t>
            </a:r>
          </a:p>
          <a:p>
            <a:pPr>
              <a:spcBef>
                <a:spcPts val="0"/>
              </a:spcBef>
            </a:pPr>
            <a:endParaRPr lang="en-US" b="1"/>
          </a:p>
          <a:p>
            <a:pPr>
              <a:spcBef>
                <a:spcPts val="0"/>
              </a:spcBef>
            </a:pPr>
            <a:r>
              <a:rPr lang="en-US" sz="2400" b="1" u="sng">
                <a:solidFill>
                  <a:schemeClr val="accent6">
                    <a:lumMod val="50000"/>
                  </a:schemeClr>
                </a:solidFill>
              </a:rPr>
              <a:t>LB&amp;I Practice Unit </a:t>
            </a:r>
            <a:r>
              <a:rPr lang="en-US" sz="2400" b="1"/>
              <a:t>12/18/2018 - addressing taxpayer requirements</a:t>
            </a:r>
          </a:p>
          <a:p>
            <a:pPr>
              <a:spcBef>
                <a:spcPts val="0"/>
              </a:spcBef>
            </a:pPr>
            <a:endParaRPr lang="en-US" b="1"/>
          </a:p>
          <a:p>
            <a:pPr>
              <a:spcBef>
                <a:spcPts val="0"/>
              </a:spcBef>
            </a:pPr>
            <a:r>
              <a:rPr lang="en-US" sz="2400" b="1" u="sng">
                <a:solidFill>
                  <a:schemeClr val="accent6">
                    <a:lumMod val="50000"/>
                  </a:schemeClr>
                </a:solidFill>
              </a:rPr>
              <a:t>US vs. Quebe </a:t>
            </a:r>
            <a:r>
              <a:rPr lang="en-US" sz="2400" b="1"/>
              <a:t>01/25/2019 – electrical contractor claimed 179D for lighting work on government buildings. Informative for implications based on placed in service dates, eligibility as designer, and allocation letter process</a:t>
            </a:r>
            <a:endParaRPr lang="en-US" sz="2400"/>
          </a:p>
          <a:p>
            <a:endParaRPr lang="en-US" sz="2400" dirty="0"/>
          </a:p>
        </p:txBody>
      </p:sp>
    </p:spTree>
    <p:extLst>
      <p:ext uri="{BB962C8B-B14F-4D97-AF65-F5344CB8AC3E}">
        <p14:creationId xmlns:p14="http://schemas.microsoft.com/office/powerpoint/2010/main" val="1961274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17</a:t>
            </a:fld>
            <a:endParaRPr lang="en-US" noProof="0" dirty="0"/>
          </a:p>
        </p:txBody>
      </p:sp>
      <p:sp>
        <p:nvSpPr>
          <p:cNvPr id="3" name="Title 1">
            <a:extLst>
              <a:ext uri="{FF2B5EF4-FFF2-40B4-BE49-F238E27FC236}">
                <a16:creationId xmlns:a16="http://schemas.microsoft.com/office/drawing/2014/main" id="{D1D8FC43-5108-4CC9-B7AE-29D47DB2BC2B}"/>
              </a:ext>
            </a:extLst>
          </p:cNvPr>
          <p:cNvSpPr txBox="1">
            <a:spLocks/>
          </p:cNvSpPr>
          <p:nvPr/>
        </p:nvSpPr>
        <p:spPr>
          <a:xfrm>
            <a:off x="437030" y="648165"/>
            <a:ext cx="11317941" cy="60703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3976"/>
                </a:solidFill>
              </a:rPr>
              <a:t>NEW OPPORTUNITIES</a:t>
            </a:r>
          </a:p>
        </p:txBody>
      </p:sp>
      <p:sp>
        <p:nvSpPr>
          <p:cNvPr id="4" name="Text Placeholder 2">
            <a:extLst>
              <a:ext uri="{FF2B5EF4-FFF2-40B4-BE49-F238E27FC236}">
                <a16:creationId xmlns:a16="http://schemas.microsoft.com/office/drawing/2014/main" id="{BA5F5383-7855-465A-9512-1EAFC91D6E13}"/>
              </a:ext>
            </a:extLst>
          </p:cNvPr>
          <p:cNvSpPr txBox="1">
            <a:spLocks/>
          </p:cNvSpPr>
          <p:nvPr/>
        </p:nvSpPr>
        <p:spPr>
          <a:xfrm>
            <a:off x="367180" y="1598105"/>
            <a:ext cx="11145370" cy="4098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800" b="1" dirty="0"/>
              <a:t>45L Tax Credits</a:t>
            </a:r>
          </a:p>
          <a:p>
            <a:pPr lvl="1">
              <a:spcBef>
                <a:spcPts val="0"/>
              </a:spcBef>
            </a:pPr>
            <a:r>
              <a:rPr lang="en-US" sz="2400" b="1" dirty="0"/>
              <a:t>$2,000 Tax Credit per Home/Unit</a:t>
            </a:r>
          </a:p>
          <a:p>
            <a:pPr lvl="1">
              <a:spcBef>
                <a:spcPts val="0"/>
              </a:spcBef>
            </a:pPr>
            <a:r>
              <a:rPr lang="en-US" sz="2400" b="1" dirty="0"/>
              <a:t>Home Builders &amp; Apartment Developers</a:t>
            </a:r>
          </a:p>
          <a:p>
            <a:pPr lvl="1">
              <a:spcBef>
                <a:spcPts val="0"/>
              </a:spcBef>
            </a:pPr>
            <a:r>
              <a:rPr lang="en-US" sz="2400" b="1" dirty="0"/>
              <a:t>Awareness is low</a:t>
            </a:r>
          </a:p>
          <a:p>
            <a:pPr lvl="1">
              <a:spcBef>
                <a:spcPts val="0"/>
              </a:spcBef>
            </a:pPr>
            <a:r>
              <a:rPr lang="en-US" sz="2400" b="1" dirty="0"/>
              <a:t>Recently extended</a:t>
            </a:r>
          </a:p>
          <a:p>
            <a:pPr lvl="1">
              <a:spcBef>
                <a:spcPts val="0"/>
              </a:spcBef>
            </a:pPr>
            <a:r>
              <a:rPr lang="en-US" sz="2400" b="1" dirty="0"/>
              <a:t>Virtual inspections</a:t>
            </a:r>
          </a:p>
          <a:p>
            <a:pPr marL="457200" lvl="1" indent="0">
              <a:spcBef>
                <a:spcPts val="0"/>
              </a:spcBef>
              <a:buNone/>
            </a:pPr>
            <a:endParaRPr lang="en-US" sz="2400" b="1" dirty="0"/>
          </a:p>
          <a:p>
            <a:pPr marL="0" indent="0">
              <a:spcBef>
                <a:spcPts val="0"/>
              </a:spcBef>
              <a:buFont typeface="Arial" panose="020B0604020202020204" pitchFamily="34" charset="0"/>
              <a:buNone/>
            </a:pPr>
            <a:r>
              <a:rPr lang="en-US" sz="2800" b="1" dirty="0"/>
              <a:t>179D Tax Deductions</a:t>
            </a:r>
          </a:p>
          <a:p>
            <a:pPr lvl="1">
              <a:spcBef>
                <a:spcPts val="0"/>
              </a:spcBef>
            </a:pPr>
            <a:r>
              <a:rPr lang="en-US" sz="2400" b="1" dirty="0"/>
              <a:t>Architects, Engineers, &amp; Contractors       Govt Buildings</a:t>
            </a:r>
          </a:p>
          <a:p>
            <a:pPr lvl="1">
              <a:spcBef>
                <a:spcPts val="0"/>
              </a:spcBef>
            </a:pPr>
            <a:r>
              <a:rPr lang="en-US" sz="2400" b="1" dirty="0"/>
              <a:t>Recently extended</a:t>
            </a:r>
          </a:p>
          <a:p>
            <a:pPr lvl="1">
              <a:spcBef>
                <a:spcPts val="0"/>
              </a:spcBef>
            </a:pPr>
            <a:endParaRPr lang="en-US" b="1" dirty="0"/>
          </a:p>
          <a:p>
            <a:pPr lvl="1">
              <a:spcBef>
                <a:spcPts val="0"/>
              </a:spcBef>
            </a:pPr>
            <a:endParaRPr lang="en-US" b="1" dirty="0"/>
          </a:p>
          <a:p>
            <a:pPr>
              <a:spcBef>
                <a:spcPts val="0"/>
              </a:spcBef>
            </a:pPr>
            <a:endParaRPr lang="en-US" sz="600" b="1" dirty="0"/>
          </a:p>
          <a:p>
            <a:pPr>
              <a:spcBef>
                <a:spcPts val="0"/>
              </a:spcBef>
            </a:pPr>
            <a:endParaRPr lang="en-US" sz="2400" dirty="0"/>
          </a:p>
        </p:txBody>
      </p:sp>
      <p:pic>
        <p:nvPicPr>
          <p:cNvPr id="10" name="Graphic 9" descr="Chevron arrows">
            <a:extLst>
              <a:ext uri="{FF2B5EF4-FFF2-40B4-BE49-F238E27FC236}">
                <a16:creationId xmlns:a16="http://schemas.microsoft.com/office/drawing/2014/main" id="{021B5892-013B-4B6E-B9AB-ACD95AAAB0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67450" y="4257675"/>
            <a:ext cx="609600" cy="609600"/>
          </a:xfrm>
          <a:prstGeom prst="rect">
            <a:avLst/>
          </a:prstGeom>
        </p:spPr>
      </p:pic>
    </p:spTree>
    <p:extLst>
      <p:ext uri="{BB962C8B-B14F-4D97-AF65-F5344CB8AC3E}">
        <p14:creationId xmlns:p14="http://schemas.microsoft.com/office/powerpoint/2010/main" val="1311778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0FC8-AFC6-4A17-9A87-C1E114561F53}"/>
              </a:ext>
            </a:extLst>
          </p:cNvPr>
          <p:cNvSpPr>
            <a:spLocks noGrp="1"/>
          </p:cNvSpPr>
          <p:nvPr>
            <p:ph type="ctrTitle"/>
          </p:nvPr>
        </p:nvSpPr>
        <p:spPr>
          <a:xfrm>
            <a:off x="455257" y="958946"/>
            <a:ext cx="6238970" cy="4274970"/>
          </a:xfrm>
        </p:spPr>
        <p:txBody>
          <a:bodyPr>
            <a:normAutofit/>
          </a:bodyPr>
          <a:lstStyle/>
          <a:p>
            <a:r>
              <a:rPr lang="en-US" dirty="0"/>
              <a:t>R&amp;D Tax </a:t>
            </a:r>
            <a:br>
              <a:rPr lang="en-US" dirty="0"/>
            </a:br>
            <a:r>
              <a:rPr lang="en-US" dirty="0"/>
              <a:t>Credits</a:t>
            </a:r>
            <a:br>
              <a:rPr lang="en-US" dirty="0"/>
            </a:br>
            <a:br>
              <a:rPr lang="en-US" dirty="0"/>
            </a:br>
            <a:endParaRPr lang="en-US" dirty="0"/>
          </a:p>
        </p:txBody>
      </p:sp>
      <p:sp>
        <p:nvSpPr>
          <p:cNvPr id="3" name="Subtitle 2">
            <a:extLst>
              <a:ext uri="{FF2B5EF4-FFF2-40B4-BE49-F238E27FC236}">
                <a16:creationId xmlns:a16="http://schemas.microsoft.com/office/drawing/2014/main" id="{D7EC407B-6514-43A4-83B0-AAC79C8228EA}"/>
              </a:ext>
            </a:extLst>
          </p:cNvPr>
          <p:cNvSpPr>
            <a:spLocks noGrp="1"/>
          </p:cNvSpPr>
          <p:nvPr>
            <p:ph type="subTitle" idx="1"/>
          </p:nvPr>
        </p:nvSpPr>
        <p:spPr/>
        <p:txBody>
          <a:bodyPr/>
          <a:lstStyle/>
          <a:p>
            <a:endParaRPr lang="en-US"/>
          </a:p>
        </p:txBody>
      </p:sp>
      <p:pic>
        <p:nvPicPr>
          <p:cNvPr id="11" name="Graphic 10" descr="Siren">
            <a:extLst>
              <a:ext uri="{FF2B5EF4-FFF2-40B4-BE49-F238E27FC236}">
                <a16:creationId xmlns:a16="http://schemas.microsoft.com/office/drawing/2014/main" id="{68F153D2-C7B0-4A54-A4EB-C19F5093E7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141" y="4097034"/>
            <a:ext cx="914400" cy="914400"/>
          </a:xfrm>
          <a:prstGeom prst="rect">
            <a:avLst/>
          </a:prstGeom>
        </p:spPr>
      </p:pic>
      <p:sp>
        <p:nvSpPr>
          <p:cNvPr id="13" name="Title 1">
            <a:extLst>
              <a:ext uri="{FF2B5EF4-FFF2-40B4-BE49-F238E27FC236}">
                <a16:creationId xmlns:a16="http://schemas.microsoft.com/office/drawing/2014/main" id="{234853A5-BD87-42B6-9CF0-A6C22525F854}"/>
              </a:ext>
            </a:extLst>
          </p:cNvPr>
          <p:cNvSpPr txBox="1">
            <a:spLocks/>
          </p:cNvSpPr>
          <p:nvPr/>
        </p:nvSpPr>
        <p:spPr>
          <a:xfrm>
            <a:off x="1596315" y="4264888"/>
            <a:ext cx="4210807" cy="96902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3976"/>
                </a:solidFill>
              </a:rPr>
              <a:t>New Opportunities from</a:t>
            </a:r>
          </a:p>
          <a:p>
            <a:r>
              <a:rPr lang="en-US" sz="3200" dirty="0">
                <a:solidFill>
                  <a:srgbClr val="003976"/>
                </a:solidFill>
              </a:rPr>
              <a:t>TCJA, CARES Act</a:t>
            </a:r>
          </a:p>
        </p:txBody>
      </p:sp>
    </p:spTree>
    <p:extLst>
      <p:ext uri="{BB962C8B-B14F-4D97-AF65-F5344CB8AC3E}">
        <p14:creationId xmlns:p14="http://schemas.microsoft.com/office/powerpoint/2010/main" val="1584543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19</a:t>
            </a:fld>
            <a:endParaRPr lang="en-US" noProof="0" dirty="0"/>
          </a:p>
        </p:txBody>
      </p:sp>
      <p:sp>
        <p:nvSpPr>
          <p:cNvPr id="3" name="Title 1">
            <a:extLst>
              <a:ext uri="{FF2B5EF4-FFF2-40B4-BE49-F238E27FC236}">
                <a16:creationId xmlns:a16="http://schemas.microsoft.com/office/drawing/2014/main" id="{7E0C2E04-DAAF-474B-906B-784C5B7EA7E4}"/>
              </a:ext>
            </a:extLst>
          </p:cNvPr>
          <p:cNvSpPr txBox="1">
            <a:spLocks/>
          </p:cNvSpPr>
          <p:nvPr/>
        </p:nvSpPr>
        <p:spPr>
          <a:xfrm>
            <a:off x="437030" y="458804"/>
            <a:ext cx="11317941" cy="607037"/>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a:t>R&amp;D Tax Credit Basics</a:t>
            </a:r>
            <a:endParaRPr lang="en-US" dirty="0"/>
          </a:p>
        </p:txBody>
      </p:sp>
      <p:graphicFrame>
        <p:nvGraphicFramePr>
          <p:cNvPr id="4" name="Content Placeholder 1">
            <a:extLst>
              <a:ext uri="{FF2B5EF4-FFF2-40B4-BE49-F238E27FC236}">
                <a16:creationId xmlns:a16="http://schemas.microsoft.com/office/drawing/2014/main" id="{FB13502C-723B-4E83-988B-587FD6B500FC}"/>
              </a:ext>
            </a:extLst>
          </p:cNvPr>
          <p:cNvGraphicFramePr>
            <a:graphicFrameLocks/>
          </p:cNvGraphicFramePr>
          <p:nvPr>
            <p:extLst>
              <p:ext uri="{D42A27DB-BD31-4B8C-83A1-F6EECF244321}">
                <p14:modId xmlns:p14="http://schemas.microsoft.com/office/powerpoint/2010/main" val="2901061858"/>
              </p:ext>
            </p:extLst>
          </p:nvPr>
        </p:nvGraphicFramePr>
        <p:xfrm>
          <a:off x="349250" y="1030583"/>
          <a:ext cx="11493501" cy="4515645"/>
        </p:xfrm>
        <a:graphic>
          <a:graphicData uri="http://schemas.openxmlformats.org/drawingml/2006/table">
            <a:tbl>
              <a:tblPr firstRow="1" firstCol="1" bandRow="1">
                <a:tableStyleId>{7DF18680-E054-41AD-8BC1-D1AEF772440D}</a:tableStyleId>
              </a:tblPr>
              <a:tblGrid>
                <a:gridCol w="2943225">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gridCol w="4606926">
                  <a:extLst>
                    <a:ext uri="{9D8B030D-6E8A-4147-A177-3AD203B41FA5}">
                      <a16:colId xmlns:a16="http://schemas.microsoft.com/office/drawing/2014/main" val="3288196110"/>
                    </a:ext>
                  </a:extLst>
                </a:gridCol>
              </a:tblGrid>
              <a:tr h="337608">
                <a:tc>
                  <a:txBody>
                    <a:bodyPr/>
                    <a:lstStyle/>
                    <a:p>
                      <a:pPr algn="l"/>
                      <a:endParaRPr lang="en-US" dirty="0">
                        <a:solidFill>
                          <a:srgbClr val="002060"/>
                        </a:solidFill>
                      </a:endParaRP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Federal</a:t>
                      </a:r>
                      <a:endParaRPr lang="en-US" dirty="0">
                        <a:solidFill>
                          <a:srgbClr val="002060"/>
                        </a:solidFill>
                      </a:endParaRP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Colorado</a:t>
                      </a: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90815">
                <a:tc>
                  <a:txBody>
                    <a:bodyPr/>
                    <a:lstStyle/>
                    <a:p>
                      <a:pPr algn="l"/>
                      <a:r>
                        <a:rPr lang="en-US" dirty="0"/>
                        <a:t>Years</a:t>
                      </a:r>
                      <a:endParaRPr lang="en-US" dirty="0">
                        <a:solidFill>
                          <a:srgbClr val="002060"/>
                        </a:solidFill>
                      </a:endParaRP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i="1" u="none" dirty="0">
                          <a:solidFill>
                            <a:srgbClr val="000099"/>
                          </a:solidFill>
                        </a:rPr>
                        <a:t>Permanent!</a:t>
                      </a: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Precertification starting 2012</a:t>
                      </a: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90815">
                <a:tc>
                  <a:txBody>
                    <a:bodyPr/>
                    <a:lstStyle/>
                    <a:p>
                      <a:pPr algn="l"/>
                      <a:r>
                        <a:rPr lang="en-US" dirty="0"/>
                        <a:t>Qualification</a:t>
                      </a:r>
                      <a:endParaRPr lang="en-US" dirty="0">
                        <a:solidFill>
                          <a:srgbClr val="002060"/>
                        </a:solidFill>
                      </a:endParaRP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Qualified Research = 4-Part Test</a:t>
                      </a: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 Enterprise Zone</a:t>
                      </a: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4518">
                <a:tc>
                  <a:txBody>
                    <a:bodyPr/>
                    <a:lstStyle/>
                    <a:p>
                      <a:pPr algn="l"/>
                      <a:r>
                        <a:rPr lang="en-US" dirty="0"/>
                        <a:t>Eligible Qualified Research Expenses (QREs)</a:t>
                      </a:r>
                      <a:endParaRPr lang="en-US" dirty="0">
                        <a:solidFill>
                          <a:srgbClr val="002060"/>
                        </a:solidFill>
                      </a:endParaRP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342900" indent="-342900">
                        <a:buFont typeface="+mj-lt"/>
                        <a:buAutoNum type="arabicPeriod"/>
                      </a:pPr>
                      <a:r>
                        <a:rPr lang="en-US" dirty="0"/>
                        <a:t>Wages</a:t>
                      </a:r>
                    </a:p>
                    <a:p>
                      <a:pPr marL="0" indent="0">
                        <a:buFont typeface="+mj-lt"/>
                        <a:buNone/>
                      </a:pPr>
                      <a:r>
                        <a:rPr lang="en-US" sz="1200" i="1" dirty="0"/>
                        <a:t>         W-2 Box 1 Wages and SE Earnings for Partnerships</a:t>
                      </a:r>
                    </a:p>
                    <a:p>
                      <a:pPr marL="342900" indent="-342900">
                        <a:buFont typeface="+mj-lt"/>
                        <a:buAutoNum type="arabicPeriod" startAt="2"/>
                      </a:pPr>
                      <a:r>
                        <a:rPr lang="en-US" dirty="0"/>
                        <a:t>Supplies</a:t>
                      </a:r>
                    </a:p>
                    <a:p>
                      <a:pPr marL="342900" indent="-342900">
                        <a:buFont typeface="+mj-lt"/>
                        <a:buAutoNum type="arabicPeriod" startAt="3"/>
                      </a:pPr>
                      <a:r>
                        <a:rPr lang="en-US" dirty="0"/>
                        <a:t>Contract Research Expenses</a:t>
                      </a:r>
                      <a:endParaRPr lang="en-US" sz="1050" dirty="0"/>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342900" indent="-342900">
                        <a:buFont typeface="+mj-lt"/>
                        <a:buAutoNum type="arabicPeriod" startAt="3"/>
                      </a:pP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90815">
                <a:tc>
                  <a:txBody>
                    <a:bodyPr/>
                    <a:lstStyle/>
                    <a:p>
                      <a:pPr algn="l"/>
                      <a:r>
                        <a:rPr lang="en-US" dirty="0"/>
                        <a:t>Approximate Effective</a:t>
                      </a:r>
                      <a:r>
                        <a:rPr lang="en-US" baseline="0" dirty="0"/>
                        <a:t> Net Credit</a:t>
                      </a:r>
                      <a:endParaRPr lang="en-US" dirty="0">
                        <a:solidFill>
                          <a:srgbClr val="002060"/>
                        </a:solidFill>
                      </a:endParaRP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4% to 9% of US-QREs</a:t>
                      </a: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t>1% to 3%</a:t>
                      </a:r>
                      <a:r>
                        <a:rPr lang="en-US" sz="1800" baseline="0" dirty="0"/>
                        <a:t> of CO-QREs</a:t>
                      </a:r>
                      <a:endParaRPr lang="en-US" dirty="0"/>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90815">
                <a:tc>
                  <a:txBody>
                    <a:bodyPr/>
                    <a:lstStyle/>
                    <a:p>
                      <a:pPr algn="l"/>
                      <a:r>
                        <a:rPr lang="en-US" dirty="0"/>
                        <a:t>Utilization</a:t>
                      </a:r>
                      <a:endParaRPr lang="en-US" dirty="0">
                        <a:solidFill>
                          <a:srgbClr val="002060"/>
                        </a:solidFill>
                      </a:endParaRP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Generally, RTL</a:t>
                      </a:r>
                      <a:r>
                        <a:rPr lang="en-US" sz="1800" baseline="0" dirty="0"/>
                        <a:t> minus TMT</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i="1" baseline="0" dirty="0">
                          <a:solidFill>
                            <a:srgbClr val="000099"/>
                          </a:solidFill>
                        </a:rPr>
                        <a:t>Exceptions for small businesses</a:t>
                      </a: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25% Credit allowable per year</a:t>
                      </a: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90815">
                <a:tc>
                  <a:txBody>
                    <a:bodyPr/>
                    <a:lstStyle/>
                    <a:p>
                      <a:pPr algn="l"/>
                      <a:r>
                        <a:rPr lang="en-US" dirty="0"/>
                        <a:t>Carryovers</a:t>
                      </a:r>
                      <a:endParaRPr lang="en-US" dirty="0">
                        <a:solidFill>
                          <a:srgbClr val="002060"/>
                        </a:solidFill>
                      </a:endParaRP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Back 1 year &amp; Forward = 20 years</a:t>
                      </a: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Unlimited Carryforward</a:t>
                      </a:r>
                    </a:p>
                  </a:txBody>
                  <a:tcPr anchor="ctr">
                    <a:lnL w="12700" cap="flat" cmpd="sng" algn="ctr">
                      <a:solidFill>
                        <a:srgbClr val="FFF6E7"/>
                      </a:solidFill>
                      <a:prstDash val="solid"/>
                      <a:round/>
                      <a:headEnd type="none" w="med" len="med"/>
                      <a:tailEnd type="none" w="med" len="med"/>
                    </a:lnL>
                    <a:lnR w="12700" cap="flat" cmpd="sng" algn="ctr">
                      <a:solidFill>
                        <a:srgbClr val="FFF6E7"/>
                      </a:solidFill>
                      <a:prstDash val="solid"/>
                      <a:round/>
                      <a:headEnd type="none" w="med" len="med"/>
                      <a:tailEnd type="none" w="med" len="med"/>
                    </a:lnR>
                    <a:lnT w="12700" cap="flat" cmpd="sng" algn="ctr">
                      <a:solidFill>
                        <a:srgbClr val="FFF6E7"/>
                      </a:solidFill>
                      <a:prstDash val="solid"/>
                      <a:round/>
                      <a:headEnd type="none" w="med" len="med"/>
                      <a:tailEnd type="none" w="med" len="med"/>
                    </a:lnT>
                    <a:lnB w="12700" cap="flat" cmpd="sng" algn="ctr">
                      <a:solidFill>
                        <a:srgbClr val="FFF6E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1923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79FCE8-C78E-4723-B68E-77327F9ACD6E}"/>
              </a:ext>
            </a:extLst>
          </p:cNvPr>
          <p:cNvSpPr>
            <a:spLocks noGrp="1"/>
          </p:cNvSpPr>
          <p:nvPr>
            <p:ph type="ctrTitle"/>
          </p:nvPr>
        </p:nvSpPr>
        <p:spPr>
          <a:xfrm>
            <a:off x="3709792" y="3281530"/>
            <a:ext cx="4772417" cy="1102291"/>
          </a:xfrm>
        </p:spPr>
        <p:txBody>
          <a:bodyP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5B9AD1"/>
                </a:solidFill>
                <a:effectLst/>
                <a:uLnTx/>
                <a:uFillTx/>
                <a:latin typeface="Roboto Black"/>
                <a:ea typeface="+mn-ea"/>
                <a:cs typeface="+mn-cs"/>
              </a:rPr>
              <a:t>New Opportunities in 2020 for Construction Tax Incentives</a:t>
            </a:r>
          </a:p>
        </p:txBody>
      </p:sp>
      <p:sp>
        <p:nvSpPr>
          <p:cNvPr id="7" name="Slide Number Placeholder 6">
            <a:extLst>
              <a:ext uri="{FF2B5EF4-FFF2-40B4-BE49-F238E27FC236}">
                <a16:creationId xmlns:a16="http://schemas.microsoft.com/office/drawing/2014/main" id="{51F78032-7158-4F74-BDAC-C1E06036B7A3}"/>
              </a:ext>
            </a:extLst>
          </p:cNvPr>
          <p:cNvSpPr>
            <a:spLocks noGrp="1"/>
          </p:cNvSpPr>
          <p:nvPr>
            <p:ph type="sldNum" sz="quarter" idx="12"/>
          </p:nvPr>
        </p:nvSpPr>
        <p:spPr/>
        <p:txBody>
          <a:bodyPr/>
          <a:lstStyle/>
          <a:p>
            <a:fld id="{F470E458-E7C2-4395-B75D-476A174CEE45}" type="slidenum">
              <a:rPr lang="en-US" smtClean="0"/>
              <a:pPr/>
              <a:t>2</a:t>
            </a:fld>
            <a:endParaRPr lang="en-US" dirty="0"/>
          </a:p>
        </p:txBody>
      </p:sp>
      <p:sp>
        <p:nvSpPr>
          <p:cNvPr id="9" name="Subtitle 8">
            <a:extLst>
              <a:ext uri="{FF2B5EF4-FFF2-40B4-BE49-F238E27FC236}">
                <a16:creationId xmlns:a16="http://schemas.microsoft.com/office/drawing/2014/main" id="{71D8A29A-3F08-4277-8505-BE0FA5C143FE}"/>
              </a:ext>
            </a:extLst>
          </p:cNvPr>
          <p:cNvSpPr>
            <a:spLocks noGrp="1"/>
          </p:cNvSpPr>
          <p:nvPr>
            <p:ph type="subTitle" idx="15"/>
          </p:nvPr>
        </p:nvSpPr>
        <p:spPr>
          <a:xfrm>
            <a:off x="3529264" y="4494894"/>
            <a:ext cx="5133473" cy="526312"/>
          </a:xfrm>
        </p:spPr>
        <p:txBody>
          <a:bodyPr/>
          <a:lstStyle/>
          <a:p>
            <a:r>
              <a:rPr lang="en-US" dirty="0"/>
              <a:t>Kevin Sullivan, PE</a:t>
            </a:r>
          </a:p>
        </p:txBody>
      </p:sp>
      <p:pic>
        <p:nvPicPr>
          <p:cNvPr id="6" name="Picture 5" descr="Logo, company name&#10;&#10;Description automatically generated">
            <a:extLst>
              <a:ext uri="{FF2B5EF4-FFF2-40B4-BE49-F238E27FC236}">
                <a16:creationId xmlns:a16="http://schemas.microsoft.com/office/drawing/2014/main" id="{72A0F978-D49E-49ED-B272-4D9827B54FCE}"/>
              </a:ext>
            </a:extLst>
          </p:cNvPr>
          <p:cNvPicPr>
            <a:picLocks noChangeAspect="1"/>
          </p:cNvPicPr>
          <p:nvPr/>
        </p:nvPicPr>
        <p:blipFill>
          <a:blip r:embed="rId3"/>
          <a:stretch>
            <a:fillRect/>
          </a:stretch>
        </p:blipFill>
        <p:spPr>
          <a:xfrm>
            <a:off x="4369778" y="1394334"/>
            <a:ext cx="3243722" cy="1507892"/>
          </a:xfrm>
          <a:prstGeom prst="rect">
            <a:avLst/>
          </a:prstGeom>
        </p:spPr>
      </p:pic>
      <p:sp>
        <p:nvSpPr>
          <p:cNvPr id="8" name="Rectangle 7">
            <a:extLst>
              <a:ext uri="{FF2B5EF4-FFF2-40B4-BE49-F238E27FC236}">
                <a16:creationId xmlns:a16="http://schemas.microsoft.com/office/drawing/2014/main" id="{F217C48C-2F3D-41E1-B35C-4D5C1C73294E}"/>
              </a:ext>
            </a:extLst>
          </p:cNvPr>
          <p:cNvSpPr/>
          <p:nvPr/>
        </p:nvSpPr>
        <p:spPr>
          <a:xfrm rot="19871034">
            <a:off x="4124740" y="1339669"/>
            <a:ext cx="561561" cy="198782"/>
          </a:xfrm>
          <a:prstGeom prst="rect">
            <a:avLst/>
          </a:prstGeom>
          <a:solidFill>
            <a:srgbClr val="D9E6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98228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20</a:t>
            </a:fld>
            <a:endParaRPr lang="en-US" noProof="0" dirty="0"/>
          </a:p>
        </p:txBody>
      </p:sp>
      <p:sp>
        <p:nvSpPr>
          <p:cNvPr id="3" name="Title 1">
            <a:extLst>
              <a:ext uri="{FF2B5EF4-FFF2-40B4-BE49-F238E27FC236}">
                <a16:creationId xmlns:a16="http://schemas.microsoft.com/office/drawing/2014/main" id="{FD0E6AE0-97D0-407A-98C6-6A9949C2F83D}"/>
              </a:ext>
            </a:extLst>
          </p:cNvPr>
          <p:cNvSpPr txBox="1">
            <a:spLocks/>
          </p:cNvSpPr>
          <p:nvPr/>
        </p:nvSpPr>
        <p:spPr>
          <a:xfrm>
            <a:off x="437030" y="358814"/>
            <a:ext cx="11317941" cy="607037"/>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a:t>R&amp;D 4-PART TEST</a:t>
            </a:r>
            <a:endParaRPr lang="en-US" dirty="0"/>
          </a:p>
        </p:txBody>
      </p:sp>
      <p:sp>
        <p:nvSpPr>
          <p:cNvPr id="4" name="Rectangle 3">
            <a:extLst>
              <a:ext uri="{FF2B5EF4-FFF2-40B4-BE49-F238E27FC236}">
                <a16:creationId xmlns:a16="http://schemas.microsoft.com/office/drawing/2014/main" id="{FE46733F-CA45-48FC-BF20-46FBE00A9698}"/>
              </a:ext>
            </a:extLst>
          </p:cNvPr>
          <p:cNvSpPr/>
          <p:nvPr/>
        </p:nvSpPr>
        <p:spPr>
          <a:xfrm>
            <a:off x="888548" y="1162349"/>
            <a:ext cx="5132434" cy="1790324"/>
          </a:xfrm>
          <a:prstGeom prst="rect">
            <a:avLst/>
          </a:prstGeom>
          <a:solidFill>
            <a:srgbClr val="36748D"/>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white"/>
                </a:solidFill>
                <a:effectLst/>
                <a:uLnTx/>
                <a:uFillTx/>
                <a:latin typeface="Calibri" panose="020F0502020204030204"/>
                <a:ea typeface="+mn-ea"/>
                <a:cs typeface="+mn-cs"/>
              </a:rPr>
              <a:t>BUSINESS COMPONENT FOR PERMITTED PURPOSE: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New </a:t>
            </a:r>
            <a:r>
              <a:rPr kumimoji="0" lang="en-US" sz="1600" b="0" i="0" u="sng" strike="noStrike" kern="0" cap="none" spc="0" normalizeH="0" baseline="0" noProof="0" dirty="0">
                <a:ln>
                  <a:noFill/>
                </a:ln>
                <a:solidFill>
                  <a:prstClr val="white"/>
                </a:solidFill>
                <a:effectLst/>
                <a:uLnTx/>
                <a:uFillTx/>
                <a:latin typeface="Calibri" panose="020F0502020204030204"/>
                <a:ea typeface="+mn-ea"/>
                <a:cs typeface="+mn-cs"/>
              </a:rPr>
              <a:t>or improved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Business component: Product, process, technique, formula, invention, or computer software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Purpose: Functionality, performance, quality, reliability, or durability</a:t>
            </a:r>
          </a:p>
        </p:txBody>
      </p:sp>
      <p:sp>
        <p:nvSpPr>
          <p:cNvPr id="5" name="Rectangle 4">
            <a:extLst>
              <a:ext uri="{FF2B5EF4-FFF2-40B4-BE49-F238E27FC236}">
                <a16:creationId xmlns:a16="http://schemas.microsoft.com/office/drawing/2014/main" id="{20A2BC53-35F0-46D0-BFE1-499394ADF7A0}"/>
              </a:ext>
            </a:extLst>
          </p:cNvPr>
          <p:cNvSpPr/>
          <p:nvPr/>
        </p:nvSpPr>
        <p:spPr>
          <a:xfrm>
            <a:off x="6171018" y="1193172"/>
            <a:ext cx="5132434" cy="1759502"/>
          </a:xfrm>
          <a:prstGeom prst="rect">
            <a:avLst/>
          </a:prstGeom>
          <a:solidFill>
            <a:srgbClr val="36748D"/>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white"/>
                </a:solidFill>
                <a:effectLst/>
                <a:uLnTx/>
                <a:uFillTx/>
                <a:latin typeface="Calibri" panose="020F0502020204030204"/>
                <a:ea typeface="+mn-ea"/>
                <a:cs typeface="+mn-cs"/>
              </a:rPr>
              <a:t>UNCERTAINTY: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Capability,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Methodology, 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Final or appropriate design of the business component</a:t>
            </a:r>
          </a:p>
        </p:txBody>
      </p:sp>
      <p:sp>
        <p:nvSpPr>
          <p:cNvPr id="6" name="Rectangle 5">
            <a:extLst>
              <a:ext uri="{FF2B5EF4-FFF2-40B4-BE49-F238E27FC236}">
                <a16:creationId xmlns:a16="http://schemas.microsoft.com/office/drawing/2014/main" id="{0FD12668-93DF-4B99-A1C8-A1EC400EC883}"/>
              </a:ext>
            </a:extLst>
          </p:cNvPr>
          <p:cNvSpPr/>
          <p:nvPr/>
        </p:nvSpPr>
        <p:spPr>
          <a:xfrm>
            <a:off x="888546" y="3258277"/>
            <a:ext cx="5132434" cy="1790324"/>
          </a:xfrm>
          <a:prstGeom prst="rect">
            <a:avLst/>
          </a:prstGeom>
          <a:solidFill>
            <a:srgbClr val="36748D"/>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white"/>
                </a:solidFill>
                <a:effectLst/>
                <a:uLnTx/>
                <a:uFillTx/>
                <a:latin typeface="Calibri" panose="020F0502020204030204"/>
                <a:ea typeface="+mn-ea"/>
                <a:cs typeface="+mn-cs"/>
              </a:rPr>
              <a:t>TECHNOLOGICAL IN NATURE: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Process of experimentation based on engineering, physics, chemistry, biology, or computer science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Existing principles are OK</a:t>
            </a:r>
          </a:p>
        </p:txBody>
      </p:sp>
      <p:sp>
        <p:nvSpPr>
          <p:cNvPr id="7" name="Rectangle 6">
            <a:extLst>
              <a:ext uri="{FF2B5EF4-FFF2-40B4-BE49-F238E27FC236}">
                <a16:creationId xmlns:a16="http://schemas.microsoft.com/office/drawing/2014/main" id="{7C060D03-DE47-450D-8A24-E7660CBCCEE4}"/>
              </a:ext>
            </a:extLst>
          </p:cNvPr>
          <p:cNvSpPr/>
          <p:nvPr/>
        </p:nvSpPr>
        <p:spPr>
          <a:xfrm>
            <a:off x="6171018" y="3258278"/>
            <a:ext cx="5132434" cy="1790324"/>
          </a:xfrm>
          <a:prstGeom prst="rect">
            <a:avLst/>
          </a:prstGeom>
          <a:solidFill>
            <a:srgbClr val="36748D"/>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white"/>
                </a:solidFill>
                <a:effectLst/>
                <a:uLnTx/>
                <a:uFillTx/>
                <a:latin typeface="Calibri" panose="020F0502020204030204"/>
                <a:ea typeface="+mn-ea"/>
                <a:cs typeface="+mn-cs"/>
              </a:rPr>
              <a:t>PROCESS OF EXPERIMENTATION: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Systematic evaluation of one or more alternatives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Systematic trial and error process</a:t>
            </a:r>
          </a:p>
        </p:txBody>
      </p:sp>
      <p:sp>
        <p:nvSpPr>
          <p:cNvPr id="8" name="Rectangle 7">
            <a:extLst>
              <a:ext uri="{FF2B5EF4-FFF2-40B4-BE49-F238E27FC236}">
                <a16:creationId xmlns:a16="http://schemas.microsoft.com/office/drawing/2014/main" id="{2C4B1AEC-B702-4450-8BAF-A47441CF9B90}"/>
              </a:ext>
            </a:extLst>
          </p:cNvPr>
          <p:cNvSpPr/>
          <p:nvPr/>
        </p:nvSpPr>
        <p:spPr>
          <a:xfrm>
            <a:off x="0" y="5204342"/>
            <a:ext cx="12192000" cy="400110"/>
          </a:xfrm>
          <a:prstGeom prst="rect">
            <a:avLst/>
          </a:prstGeom>
        </p:spPr>
        <p:txBody>
          <a:bodyPr wrap="square">
            <a:spAutoFit/>
          </a:bodyPr>
          <a:lstStyle/>
          <a:p>
            <a:pPr algn="ctr">
              <a:defRPr/>
            </a:pPr>
            <a:r>
              <a:rPr lang="en-US" sz="2000" i="1" dirty="0"/>
              <a:t>“Evaluating solutions to overcome a technical uncertainty”</a:t>
            </a:r>
          </a:p>
        </p:txBody>
      </p:sp>
    </p:spTree>
    <p:extLst>
      <p:ext uri="{BB962C8B-B14F-4D97-AF65-F5344CB8AC3E}">
        <p14:creationId xmlns:p14="http://schemas.microsoft.com/office/powerpoint/2010/main" val="2202128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21</a:t>
            </a:fld>
            <a:endParaRPr lang="en-US" noProof="0" dirty="0"/>
          </a:p>
        </p:txBody>
      </p:sp>
      <p:sp>
        <p:nvSpPr>
          <p:cNvPr id="3" name="Title 1">
            <a:extLst>
              <a:ext uri="{FF2B5EF4-FFF2-40B4-BE49-F238E27FC236}">
                <a16:creationId xmlns:a16="http://schemas.microsoft.com/office/drawing/2014/main" id="{FD1B29F7-C6EC-4FEF-BD25-E2BE526A5BD1}"/>
              </a:ext>
            </a:extLst>
          </p:cNvPr>
          <p:cNvSpPr txBox="1">
            <a:spLocks/>
          </p:cNvSpPr>
          <p:nvPr/>
        </p:nvSpPr>
        <p:spPr>
          <a:xfrm>
            <a:off x="314818" y="375389"/>
            <a:ext cx="8455545" cy="1325563"/>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4000"/>
              <a:t>“Funded” Projects</a:t>
            </a:r>
            <a:endParaRPr lang="en-US" sz="4000" dirty="0"/>
          </a:p>
        </p:txBody>
      </p:sp>
      <p:sp>
        <p:nvSpPr>
          <p:cNvPr id="4" name="Content Placeholder 2">
            <a:extLst>
              <a:ext uri="{FF2B5EF4-FFF2-40B4-BE49-F238E27FC236}">
                <a16:creationId xmlns:a16="http://schemas.microsoft.com/office/drawing/2014/main" id="{9C179446-E8B0-42A9-85CB-90583DE9E41B}"/>
              </a:ext>
            </a:extLst>
          </p:cNvPr>
          <p:cNvSpPr txBox="1">
            <a:spLocks/>
          </p:cNvSpPr>
          <p:nvPr/>
        </p:nvSpPr>
        <p:spPr>
          <a:xfrm>
            <a:off x="314818" y="1815181"/>
            <a:ext cx="11779628" cy="4070350"/>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u="sng" dirty="0"/>
              <a:t>RIGHTS:  The taxpayer retains substantial rights in the research.  </a:t>
            </a:r>
            <a:r>
              <a:rPr lang="en-US" b="0" dirty="0"/>
              <a:t>Rights need not be exclusive (a right to use the results of research in the taxpayer’s business is sufficient). </a:t>
            </a:r>
          </a:p>
          <a:p>
            <a:r>
              <a:rPr lang="en-US" sz="1400" i="1" dirty="0"/>
              <a:t>Lockheed Martin Corp. v. United States, 210 F.3d 1366, 1375 (Fed. Cir. 2000). </a:t>
            </a:r>
            <a:r>
              <a:rPr lang="en-US" sz="1400" i="1" dirty="0">
                <a:highlight>
                  <a:srgbClr val="FFFF00"/>
                </a:highlight>
              </a:rPr>
              <a:t>Populous Holdings, Inc v. Commissioner of Internal Revenue (Docket No. 405-17) (2019)</a:t>
            </a:r>
          </a:p>
          <a:p>
            <a:endParaRPr lang="en-US" sz="1400" i="1" dirty="0"/>
          </a:p>
          <a:p>
            <a:r>
              <a:rPr lang="en-US" u="sng" dirty="0"/>
              <a:t>ECONOMIC RISK:  The amounts payable under the agreement are contingent on the success of the research.</a:t>
            </a:r>
            <a:r>
              <a:rPr lang="en-US" dirty="0"/>
              <a:t>  </a:t>
            </a:r>
            <a:r>
              <a:rPr lang="en-US" b="0" dirty="0"/>
              <a:t>Taxpayer must bear the expense or risk thereof even if research is unsuccessful.</a:t>
            </a:r>
          </a:p>
          <a:p>
            <a:r>
              <a:rPr lang="en-US" sz="1400" i="1" dirty="0"/>
              <a:t>Geosyntec Consultants, Inc. v. United States, 9:12-cv-80334 (S.D. Fla. 4/15/13)</a:t>
            </a:r>
          </a:p>
          <a:p>
            <a:endParaRPr lang="en-US" sz="1400" i="1" dirty="0"/>
          </a:p>
          <a:p>
            <a:endParaRPr lang="en-US" i="1" dirty="0"/>
          </a:p>
        </p:txBody>
      </p:sp>
    </p:spTree>
    <p:extLst>
      <p:ext uri="{BB962C8B-B14F-4D97-AF65-F5344CB8AC3E}">
        <p14:creationId xmlns:p14="http://schemas.microsoft.com/office/powerpoint/2010/main" val="3098464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22</a:t>
            </a:fld>
            <a:endParaRPr lang="en-US" noProof="0" dirty="0"/>
          </a:p>
        </p:txBody>
      </p:sp>
      <p:sp>
        <p:nvSpPr>
          <p:cNvPr id="3" name="Title 1">
            <a:extLst>
              <a:ext uri="{FF2B5EF4-FFF2-40B4-BE49-F238E27FC236}">
                <a16:creationId xmlns:a16="http://schemas.microsoft.com/office/drawing/2014/main" id="{507DE5A6-BC3C-4A0C-865A-954F8BB06035}"/>
              </a:ext>
            </a:extLst>
          </p:cNvPr>
          <p:cNvSpPr txBox="1">
            <a:spLocks/>
          </p:cNvSpPr>
          <p:nvPr/>
        </p:nvSpPr>
        <p:spPr>
          <a:xfrm>
            <a:off x="437030" y="881886"/>
            <a:ext cx="11317941" cy="607037"/>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R&amp;D FOR ELECTRICAL CONTRACTOR </a:t>
            </a:r>
          </a:p>
        </p:txBody>
      </p:sp>
      <p:sp>
        <p:nvSpPr>
          <p:cNvPr id="4" name="Text Placeholder 2">
            <a:extLst>
              <a:ext uri="{FF2B5EF4-FFF2-40B4-BE49-F238E27FC236}">
                <a16:creationId xmlns:a16="http://schemas.microsoft.com/office/drawing/2014/main" id="{254418D4-7934-4543-BC3E-DCF8EF3EADDB}"/>
              </a:ext>
            </a:extLst>
          </p:cNvPr>
          <p:cNvSpPr txBox="1">
            <a:spLocks/>
          </p:cNvSpPr>
          <p:nvPr/>
        </p:nvSpPr>
        <p:spPr>
          <a:xfrm>
            <a:off x="436563" y="1793566"/>
            <a:ext cx="5659437" cy="3611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Example Qualifying Activities</a:t>
            </a:r>
          </a:p>
          <a:p>
            <a:r>
              <a:rPr lang="en-US" sz="2400" dirty="0"/>
              <a:t>Electrical Design &amp; Engineering</a:t>
            </a:r>
          </a:p>
          <a:p>
            <a:r>
              <a:rPr lang="en-US" sz="2400" dirty="0"/>
              <a:t>Preconstruction Design Assist</a:t>
            </a:r>
          </a:p>
          <a:p>
            <a:r>
              <a:rPr lang="en-US" sz="2400" dirty="0"/>
              <a:t>Temp Services Design</a:t>
            </a:r>
          </a:p>
          <a:p>
            <a:r>
              <a:rPr lang="en-US" sz="2400" dirty="0"/>
              <a:t>Programming and Configuration </a:t>
            </a:r>
          </a:p>
          <a:p>
            <a:r>
              <a:rPr lang="en-US" sz="2400" dirty="0"/>
              <a:t>Value Engineering </a:t>
            </a:r>
          </a:p>
          <a:p>
            <a:r>
              <a:rPr lang="en-US" sz="2400" dirty="0"/>
              <a:t>Systems Design &amp; Const. Coordination</a:t>
            </a:r>
          </a:p>
        </p:txBody>
      </p:sp>
      <p:graphicFrame>
        <p:nvGraphicFramePr>
          <p:cNvPr id="5" name="Table 4">
            <a:extLst>
              <a:ext uri="{FF2B5EF4-FFF2-40B4-BE49-F238E27FC236}">
                <a16:creationId xmlns:a16="http://schemas.microsoft.com/office/drawing/2014/main" id="{2C4C3E29-F8DA-426A-9A4B-859F5FADAEAD}"/>
              </a:ext>
            </a:extLst>
          </p:cNvPr>
          <p:cNvGraphicFramePr>
            <a:graphicFrameLocks noGrp="1"/>
          </p:cNvGraphicFramePr>
          <p:nvPr>
            <p:extLst>
              <p:ext uri="{D42A27DB-BD31-4B8C-83A1-F6EECF244321}">
                <p14:modId xmlns:p14="http://schemas.microsoft.com/office/powerpoint/2010/main" val="80823423"/>
              </p:ext>
            </p:extLst>
          </p:nvPr>
        </p:nvGraphicFramePr>
        <p:xfrm>
          <a:off x="6954035" y="2045401"/>
          <a:ext cx="4546403" cy="3220720"/>
        </p:xfrm>
        <a:graphic>
          <a:graphicData uri="http://schemas.openxmlformats.org/drawingml/2006/table">
            <a:tbl>
              <a:tblPr firstRow="1" bandRow="1">
                <a:tableStyleId>{7DF18680-E054-41AD-8BC1-D1AEF772440D}</a:tableStyleId>
              </a:tblPr>
              <a:tblGrid>
                <a:gridCol w="2393967">
                  <a:extLst>
                    <a:ext uri="{9D8B030D-6E8A-4147-A177-3AD203B41FA5}">
                      <a16:colId xmlns:a16="http://schemas.microsoft.com/office/drawing/2014/main" val="1396471941"/>
                    </a:ext>
                  </a:extLst>
                </a:gridCol>
                <a:gridCol w="2152436">
                  <a:extLst>
                    <a:ext uri="{9D8B030D-6E8A-4147-A177-3AD203B41FA5}">
                      <a16:colId xmlns:a16="http://schemas.microsoft.com/office/drawing/2014/main" val="254620244"/>
                    </a:ext>
                  </a:extLst>
                </a:gridCol>
              </a:tblGrid>
              <a:tr h="370840">
                <a:tc>
                  <a:txBody>
                    <a:bodyPr/>
                    <a:lstStyle/>
                    <a:p>
                      <a:pPr algn="ctr"/>
                      <a:r>
                        <a:rPr lang="en-US" sz="1600" dirty="0">
                          <a:solidFill>
                            <a:schemeClr val="bg2"/>
                          </a:solidFill>
                        </a:rPr>
                        <a:t>Item</a:t>
                      </a:r>
                    </a:p>
                  </a:txBody>
                  <a:tcPr anchor="ctr"/>
                </a:tc>
                <a:tc>
                  <a:txBody>
                    <a:bodyPr/>
                    <a:lstStyle/>
                    <a:p>
                      <a:pPr algn="ctr"/>
                      <a:r>
                        <a:rPr lang="en-US" sz="1600" dirty="0">
                          <a:solidFill>
                            <a:schemeClr val="bg2"/>
                          </a:solidFill>
                        </a:rPr>
                        <a:t>Average Annual Amount</a:t>
                      </a:r>
                    </a:p>
                  </a:txBody>
                  <a:tcPr/>
                </a:tc>
                <a:extLst>
                  <a:ext uri="{0D108BD9-81ED-4DB2-BD59-A6C34878D82A}">
                    <a16:rowId xmlns:a16="http://schemas.microsoft.com/office/drawing/2014/main" val="3138065474"/>
                  </a:ext>
                </a:extLst>
              </a:tr>
              <a:tr h="370840">
                <a:tc>
                  <a:txBody>
                    <a:bodyPr/>
                    <a:lstStyle/>
                    <a:p>
                      <a:r>
                        <a:rPr lang="en-US" sz="1600" b="1" dirty="0">
                          <a:solidFill>
                            <a:srgbClr val="36748D"/>
                          </a:solidFill>
                        </a:rPr>
                        <a:t>Gross Revenues</a:t>
                      </a:r>
                    </a:p>
                  </a:txBody>
                  <a:tcPr/>
                </a:tc>
                <a:tc>
                  <a:txBody>
                    <a:bodyPr/>
                    <a:lstStyle/>
                    <a:p>
                      <a:pPr algn="r"/>
                      <a:r>
                        <a:rPr lang="en-US" sz="1600" dirty="0">
                          <a:solidFill>
                            <a:schemeClr val="tx1"/>
                          </a:solidFill>
                        </a:rPr>
                        <a:t>$40,000,000</a:t>
                      </a:r>
                    </a:p>
                  </a:txBody>
                  <a:tcPr/>
                </a:tc>
                <a:extLst>
                  <a:ext uri="{0D108BD9-81ED-4DB2-BD59-A6C34878D82A}">
                    <a16:rowId xmlns:a16="http://schemas.microsoft.com/office/drawing/2014/main" val="4081012453"/>
                  </a:ext>
                </a:extLst>
              </a:tr>
              <a:tr h="370840">
                <a:tc>
                  <a:txBody>
                    <a:bodyPr/>
                    <a:lstStyle/>
                    <a:p>
                      <a:r>
                        <a:rPr lang="en-US" sz="1600" b="1" dirty="0">
                          <a:solidFill>
                            <a:srgbClr val="36748D"/>
                          </a:solidFill>
                        </a:rPr>
                        <a:t>Total Payroll</a:t>
                      </a:r>
                    </a:p>
                  </a:txBody>
                  <a:tcPr/>
                </a:tc>
                <a:tc>
                  <a:txBody>
                    <a:bodyPr/>
                    <a:lstStyle/>
                    <a:p>
                      <a:pPr algn="r"/>
                      <a:r>
                        <a:rPr lang="en-US" sz="1600" dirty="0">
                          <a:solidFill>
                            <a:schemeClr val="tx1"/>
                          </a:solidFill>
                        </a:rPr>
                        <a:t>$12,000,000</a:t>
                      </a:r>
                    </a:p>
                  </a:txBody>
                  <a:tcPr/>
                </a:tc>
                <a:extLst>
                  <a:ext uri="{0D108BD9-81ED-4DB2-BD59-A6C34878D82A}">
                    <a16:rowId xmlns:a16="http://schemas.microsoft.com/office/drawing/2014/main" val="2724113370"/>
                  </a:ext>
                </a:extLst>
              </a:tr>
              <a:tr h="370840">
                <a:tc>
                  <a:txBody>
                    <a:bodyPr/>
                    <a:lstStyle/>
                    <a:p>
                      <a:r>
                        <a:rPr lang="en-US" sz="1600" b="1" dirty="0">
                          <a:solidFill>
                            <a:srgbClr val="36748D"/>
                          </a:solidFill>
                        </a:rPr>
                        <a:t>Qualified Research Expenses (QREs)</a:t>
                      </a:r>
                    </a:p>
                  </a:txBody>
                  <a:tcPr/>
                </a:tc>
                <a:tc>
                  <a:txBody>
                    <a:bodyPr/>
                    <a:lstStyle/>
                    <a:p>
                      <a:pPr algn="r"/>
                      <a:r>
                        <a:rPr lang="en-US" sz="1600" dirty="0">
                          <a:solidFill>
                            <a:schemeClr val="tx1"/>
                          </a:solidFill>
                        </a:rPr>
                        <a:t>$2,000,000</a:t>
                      </a:r>
                    </a:p>
                  </a:txBody>
                  <a:tcPr anchor="ctr"/>
                </a:tc>
                <a:extLst>
                  <a:ext uri="{0D108BD9-81ED-4DB2-BD59-A6C34878D82A}">
                    <a16:rowId xmlns:a16="http://schemas.microsoft.com/office/drawing/2014/main" val="938226810"/>
                  </a:ext>
                </a:extLst>
              </a:tr>
              <a:tr h="370840">
                <a:tc>
                  <a:txBody>
                    <a:bodyPr/>
                    <a:lstStyle/>
                    <a:p>
                      <a:r>
                        <a:rPr lang="en-US" sz="1600" b="1" dirty="0">
                          <a:solidFill>
                            <a:srgbClr val="36748D"/>
                          </a:solidFill>
                        </a:rPr>
                        <a:t>Net Federal Credits</a:t>
                      </a:r>
                    </a:p>
                  </a:txBody>
                  <a:tcPr/>
                </a:tc>
                <a:tc>
                  <a:txBody>
                    <a:bodyPr/>
                    <a:lstStyle/>
                    <a:p>
                      <a:pPr algn="r"/>
                      <a:r>
                        <a:rPr lang="en-US" sz="1600" dirty="0">
                          <a:solidFill>
                            <a:schemeClr val="tx1"/>
                          </a:solidFill>
                        </a:rPr>
                        <a:t>$150,000</a:t>
                      </a:r>
                    </a:p>
                  </a:txBody>
                  <a:tcPr/>
                </a:tc>
                <a:extLst>
                  <a:ext uri="{0D108BD9-81ED-4DB2-BD59-A6C34878D82A}">
                    <a16:rowId xmlns:a16="http://schemas.microsoft.com/office/drawing/2014/main" val="328002177"/>
                  </a:ext>
                </a:extLst>
              </a:tr>
              <a:tr h="370840">
                <a:tc>
                  <a:txBody>
                    <a:bodyPr/>
                    <a:lstStyle/>
                    <a:p>
                      <a:r>
                        <a:rPr lang="en-US" sz="1600" b="1" dirty="0">
                          <a:solidFill>
                            <a:srgbClr val="36748D"/>
                          </a:solidFill>
                        </a:rPr>
                        <a:t>Net State Credits</a:t>
                      </a:r>
                    </a:p>
                  </a:txBody>
                  <a:tcPr/>
                </a:tc>
                <a:tc>
                  <a:txBody>
                    <a:bodyPr/>
                    <a:lstStyle/>
                    <a:p>
                      <a:pPr algn="r"/>
                      <a:r>
                        <a:rPr lang="en-US" sz="1600" dirty="0">
                          <a:solidFill>
                            <a:schemeClr val="tx1"/>
                          </a:solidFill>
                        </a:rPr>
                        <a:t>$50,000</a:t>
                      </a:r>
                    </a:p>
                  </a:txBody>
                  <a:tcPr/>
                </a:tc>
                <a:extLst>
                  <a:ext uri="{0D108BD9-81ED-4DB2-BD59-A6C34878D82A}">
                    <a16:rowId xmlns:a16="http://schemas.microsoft.com/office/drawing/2014/main" val="3716051674"/>
                  </a:ext>
                </a:extLst>
              </a:tr>
              <a:tr h="370840">
                <a:tc>
                  <a:txBody>
                    <a:bodyPr/>
                    <a:lstStyle/>
                    <a:p>
                      <a:r>
                        <a:rPr lang="en-US" sz="1600" b="1" dirty="0">
                          <a:solidFill>
                            <a:srgbClr val="36748D"/>
                          </a:solidFill>
                        </a:rPr>
                        <a:t>Total Net Federal and State Credits</a:t>
                      </a:r>
                    </a:p>
                  </a:txBody>
                  <a:tcPr/>
                </a:tc>
                <a:tc>
                  <a:txBody>
                    <a:bodyPr/>
                    <a:lstStyle/>
                    <a:p>
                      <a:pPr algn="r"/>
                      <a:r>
                        <a:rPr lang="en-US" sz="1600" b="1" dirty="0">
                          <a:solidFill>
                            <a:srgbClr val="36748D"/>
                          </a:solidFill>
                        </a:rPr>
                        <a:t>$200,000</a:t>
                      </a:r>
                    </a:p>
                  </a:txBody>
                  <a:tcPr anchor="ctr"/>
                </a:tc>
                <a:extLst>
                  <a:ext uri="{0D108BD9-81ED-4DB2-BD59-A6C34878D82A}">
                    <a16:rowId xmlns:a16="http://schemas.microsoft.com/office/drawing/2014/main" val="3717517747"/>
                  </a:ext>
                </a:extLst>
              </a:tr>
            </a:tbl>
          </a:graphicData>
        </a:graphic>
      </p:graphicFrame>
    </p:spTree>
    <p:extLst>
      <p:ext uri="{BB962C8B-B14F-4D97-AF65-F5344CB8AC3E}">
        <p14:creationId xmlns:p14="http://schemas.microsoft.com/office/powerpoint/2010/main" val="1570165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23</a:t>
            </a:fld>
            <a:endParaRPr lang="en-US" noProof="0" dirty="0"/>
          </a:p>
        </p:txBody>
      </p:sp>
      <p:sp>
        <p:nvSpPr>
          <p:cNvPr id="3" name="Title 1">
            <a:extLst>
              <a:ext uri="{FF2B5EF4-FFF2-40B4-BE49-F238E27FC236}">
                <a16:creationId xmlns:a16="http://schemas.microsoft.com/office/drawing/2014/main" id="{C3FE771F-50DC-477E-AFE9-B02B9A9848A4}"/>
              </a:ext>
            </a:extLst>
          </p:cNvPr>
          <p:cNvSpPr txBox="1">
            <a:spLocks/>
          </p:cNvSpPr>
          <p:nvPr/>
        </p:nvSpPr>
        <p:spPr>
          <a:xfrm>
            <a:off x="437030" y="909183"/>
            <a:ext cx="11317941" cy="607037"/>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R&amp;D FOR GENERAL CONTRACTOR </a:t>
            </a:r>
          </a:p>
        </p:txBody>
      </p:sp>
      <p:sp>
        <p:nvSpPr>
          <p:cNvPr id="4" name="Text Placeholder 2">
            <a:extLst>
              <a:ext uri="{FF2B5EF4-FFF2-40B4-BE49-F238E27FC236}">
                <a16:creationId xmlns:a16="http://schemas.microsoft.com/office/drawing/2014/main" id="{FE11A691-9E11-48FE-83B4-557737E0583E}"/>
              </a:ext>
            </a:extLst>
          </p:cNvPr>
          <p:cNvSpPr txBox="1">
            <a:spLocks/>
          </p:cNvSpPr>
          <p:nvPr/>
        </p:nvSpPr>
        <p:spPr>
          <a:xfrm>
            <a:off x="436562" y="1820863"/>
            <a:ext cx="6144035" cy="3611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Example Qualifying Activities</a:t>
            </a:r>
          </a:p>
          <a:p>
            <a:r>
              <a:rPr lang="en-US" sz="2400"/>
              <a:t>Engineering &amp; Design</a:t>
            </a:r>
          </a:p>
          <a:p>
            <a:pPr lvl="1"/>
            <a:r>
              <a:rPr lang="en-US"/>
              <a:t>Value engineering </a:t>
            </a:r>
          </a:p>
          <a:p>
            <a:pPr lvl="1"/>
            <a:r>
              <a:rPr lang="en-US"/>
              <a:t>Means &amp; methods</a:t>
            </a:r>
          </a:p>
          <a:p>
            <a:pPr lvl="1"/>
            <a:r>
              <a:rPr lang="en-US"/>
              <a:t>BIM</a:t>
            </a:r>
          </a:p>
          <a:p>
            <a:pPr lvl="1"/>
            <a:r>
              <a:rPr lang="en-US"/>
              <a:t>System detailing</a:t>
            </a:r>
          </a:p>
          <a:p>
            <a:pPr lvl="1"/>
            <a:r>
              <a:rPr lang="en-US"/>
              <a:t>Shop drawing design &amp; engineering</a:t>
            </a:r>
          </a:p>
          <a:p>
            <a:pPr lvl="1"/>
            <a:r>
              <a:rPr lang="en-US"/>
              <a:t>New/improved fabrication processes </a:t>
            </a:r>
          </a:p>
          <a:p>
            <a:endParaRPr lang="en-US" sz="2400" dirty="0"/>
          </a:p>
        </p:txBody>
      </p:sp>
      <p:graphicFrame>
        <p:nvGraphicFramePr>
          <p:cNvPr id="5" name="Table 4">
            <a:extLst>
              <a:ext uri="{FF2B5EF4-FFF2-40B4-BE49-F238E27FC236}">
                <a16:creationId xmlns:a16="http://schemas.microsoft.com/office/drawing/2014/main" id="{C662E6ED-3A89-49F8-B904-54C9A8B42D09}"/>
              </a:ext>
            </a:extLst>
          </p:cNvPr>
          <p:cNvGraphicFramePr>
            <a:graphicFrameLocks noGrp="1"/>
          </p:cNvGraphicFramePr>
          <p:nvPr>
            <p:extLst>
              <p:ext uri="{D42A27DB-BD31-4B8C-83A1-F6EECF244321}">
                <p14:modId xmlns:p14="http://schemas.microsoft.com/office/powerpoint/2010/main" val="1435329239"/>
              </p:ext>
            </p:extLst>
          </p:nvPr>
        </p:nvGraphicFramePr>
        <p:xfrm>
          <a:off x="6954035" y="2072698"/>
          <a:ext cx="4546403" cy="3220720"/>
        </p:xfrm>
        <a:graphic>
          <a:graphicData uri="http://schemas.openxmlformats.org/drawingml/2006/table">
            <a:tbl>
              <a:tblPr firstRow="1" bandRow="1">
                <a:tableStyleId>{7DF18680-E054-41AD-8BC1-D1AEF772440D}</a:tableStyleId>
              </a:tblPr>
              <a:tblGrid>
                <a:gridCol w="2393967">
                  <a:extLst>
                    <a:ext uri="{9D8B030D-6E8A-4147-A177-3AD203B41FA5}">
                      <a16:colId xmlns:a16="http://schemas.microsoft.com/office/drawing/2014/main" val="1396471941"/>
                    </a:ext>
                  </a:extLst>
                </a:gridCol>
                <a:gridCol w="2152436">
                  <a:extLst>
                    <a:ext uri="{9D8B030D-6E8A-4147-A177-3AD203B41FA5}">
                      <a16:colId xmlns:a16="http://schemas.microsoft.com/office/drawing/2014/main" val="254620244"/>
                    </a:ext>
                  </a:extLst>
                </a:gridCol>
              </a:tblGrid>
              <a:tr h="370840">
                <a:tc>
                  <a:txBody>
                    <a:bodyPr/>
                    <a:lstStyle/>
                    <a:p>
                      <a:pPr algn="ctr"/>
                      <a:r>
                        <a:rPr lang="en-US" sz="1600" dirty="0">
                          <a:solidFill>
                            <a:schemeClr val="bg2"/>
                          </a:solidFill>
                        </a:rPr>
                        <a:t>Item</a:t>
                      </a:r>
                    </a:p>
                  </a:txBody>
                  <a:tcPr anchor="ctr"/>
                </a:tc>
                <a:tc>
                  <a:txBody>
                    <a:bodyPr/>
                    <a:lstStyle/>
                    <a:p>
                      <a:pPr algn="ctr"/>
                      <a:r>
                        <a:rPr lang="en-US" sz="1600" dirty="0">
                          <a:solidFill>
                            <a:schemeClr val="bg2"/>
                          </a:solidFill>
                        </a:rPr>
                        <a:t>Average Annual Amount</a:t>
                      </a:r>
                    </a:p>
                  </a:txBody>
                  <a:tcPr/>
                </a:tc>
                <a:extLst>
                  <a:ext uri="{0D108BD9-81ED-4DB2-BD59-A6C34878D82A}">
                    <a16:rowId xmlns:a16="http://schemas.microsoft.com/office/drawing/2014/main" val="3138065474"/>
                  </a:ext>
                </a:extLst>
              </a:tr>
              <a:tr h="370840">
                <a:tc>
                  <a:txBody>
                    <a:bodyPr/>
                    <a:lstStyle/>
                    <a:p>
                      <a:r>
                        <a:rPr lang="en-US" sz="1600" b="1" dirty="0">
                          <a:solidFill>
                            <a:srgbClr val="36748D"/>
                          </a:solidFill>
                        </a:rPr>
                        <a:t>Gross Revenues</a:t>
                      </a:r>
                    </a:p>
                  </a:txBody>
                  <a:tcPr/>
                </a:tc>
                <a:tc>
                  <a:txBody>
                    <a:bodyPr/>
                    <a:lstStyle/>
                    <a:p>
                      <a:pPr algn="r"/>
                      <a:r>
                        <a:rPr lang="en-US" sz="1600" dirty="0">
                          <a:solidFill>
                            <a:schemeClr val="tx1"/>
                          </a:solidFill>
                        </a:rPr>
                        <a:t>$300,000,000</a:t>
                      </a:r>
                    </a:p>
                  </a:txBody>
                  <a:tcPr/>
                </a:tc>
                <a:extLst>
                  <a:ext uri="{0D108BD9-81ED-4DB2-BD59-A6C34878D82A}">
                    <a16:rowId xmlns:a16="http://schemas.microsoft.com/office/drawing/2014/main" val="4081012453"/>
                  </a:ext>
                </a:extLst>
              </a:tr>
              <a:tr h="370840">
                <a:tc>
                  <a:txBody>
                    <a:bodyPr/>
                    <a:lstStyle/>
                    <a:p>
                      <a:r>
                        <a:rPr lang="en-US" sz="1600" b="1" dirty="0">
                          <a:solidFill>
                            <a:srgbClr val="36748D"/>
                          </a:solidFill>
                        </a:rPr>
                        <a:t>Total Payroll</a:t>
                      </a:r>
                    </a:p>
                  </a:txBody>
                  <a:tcPr/>
                </a:tc>
                <a:tc>
                  <a:txBody>
                    <a:bodyPr/>
                    <a:lstStyle/>
                    <a:p>
                      <a:pPr algn="r"/>
                      <a:r>
                        <a:rPr lang="en-US" sz="1600" dirty="0">
                          <a:solidFill>
                            <a:schemeClr val="tx1"/>
                          </a:solidFill>
                        </a:rPr>
                        <a:t>$33,000,000</a:t>
                      </a:r>
                    </a:p>
                  </a:txBody>
                  <a:tcPr/>
                </a:tc>
                <a:extLst>
                  <a:ext uri="{0D108BD9-81ED-4DB2-BD59-A6C34878D82A}">
                    <a16:rowId xmlns:a16="http://schemas.microsoft.com/office/drawing/2014/main" val="2724113370"/>
                  </a:ext>
                </a:extLst>
              </a:tr>
              <a:tr h="370840">
                <a:tc>
                  <a:txBody>
                    <a:bodyPr/>
                    <a:lstStyle/>
                    <a:p>
                      <a:r>
                        <a:rPr lang="en-US" sz="1600" b="1" dirty="0">
                          <a:solidFill>
                            <a:srgbClr val="36748D"/>
                          </a:solidFill>
                        </a:rPr>
                        <a:t>Qualified Research Expenses (QREs)</a:t>
                      </a:r>
                    </a:p>
                  </a:txBody>
                  <a:tcPr/>
                </a:tc>
                <a:tc>
                  <a:txBody>
                    <a:bodyPr/>
                    <a:lstStyle/>
                    <a:p>
                      <a:pPr algn="r"/>
                      <a:r>
                        <a:rPr lang="en-US" sz="1600" dirty="0">
                          <a:solidFill>
                            <a:schemeClr val="tx1"/>
                          </a:solidFill>
                        </a:rPr>
                        <a:t>$2,500,000</a:t>
                      </a:r>
                    </a:p>
                  </a:txBody>
                  <a:tcPr anchor="ctr"/>
                </a:tc>
                <a:extLst>
                  <a:ext uri="{0D108BD9-81ED-4DB2-BD59-A6C34878D82A}">
                    <a16:rowId xmlns:a16="http://schemas.microsoft.com/office/drawing/2014/main" val="938226810"/>
                  </a:ext>
                </a:extLst>
              </a:tr>
              <a:tr h="370840">
                <a:tc>
                  <a:txBody>
                    <a:bodyPr/>
                    <a:lstStyle/>
                    <a:p>
                      <a:r>
                        <a:rPr lang="en-US" sz="1600" b="1" dirty="0">
                          <a:solidFill>
                            <a:srgbClr val="36748D"/>
                          </a:solidFill>
                        </a:rPr>
                        <a:t>Net Federal Credits</a:t>
                      </a:r>
                    </a:p>
                  </a:txBody>
                  <a:tcPr/>
                </a:tc>
                <a:tc>
                  <a:txBody>
                    <a:bodyPr/>
                    <a:lstStyle/>
                    <a:p>
                      <a:pPr algn="r"/>
                      <a:r>
                        <a:rPr lang="en-US" sz="1600" dirty="0">
                          <a:solidFill>
                            <a:schemeClr val="tx1"/>
                          </a:solidFill>
                        </a:rPr>
                        <a:t>$175,000</a:t>
                      </a:r>
                    </a:p>
                  </a:txBody>
                  <a:tcPr/>
                </a:tc>
                <a:extLst>
                  <a:ext uri="{0D108BD9-81ED-4DB2-BD59-A6C34878D82A}">
                    <a16:rowId xmlns:a16="http://schemas.microsoft.com/office/drawing/2014/main" val="328002177"/>
                  </a:ext>
                </a:extLst>
              </a:tr>
              <a:tr h="370840">
                <a:tc>
                  <a:txBody>
                    <a:bodyPr/>
                    <a:lstStyle/>
                    <a:p>
                      <a:r>
                        <a:rPr lang="en-US" sz="1600" b="1" dirty="0">
                          <a:solidFill>
                            <a:srgbClr val="36748D"/>
                          </a:solidFill>
                        </a:rPr>
                        <a:t>Net State Credits</a:t>
                      </a:r>
                    </a:p>
                  </a:txBody>
                  <a:tcPr/>
                </a:tc>
                <a:tc>
                  <a:txBody>
                    <a:bodyPr/>
                    <a:lstStyle/>
                    <a:p>
                      <a:pPr algn="r"/>
                      <a:r>
                        <a:rPr lang="en-US" sz="1600" dirty="0">
                          <a:solidFill>
                            <a:schemeClr val="tx1"/>
                          </a:solidFill>
                        </a:rPr>
                        <a:t>$65,000</a:t>
                      </a:r>
                    </a:p>
                  </a:txBody>
                  <a:tcPr/>
                </a:tc>
                <a:extLst>
                  <a:ext uri="{0D108BD9-81ED-4DB2-BD59-A6C34878D82A}">
                    <a16:rowId xmlns:a16="http://schemas.microsoft.com/office/drawing/2014/main" val="3716051674"/>
                  </a:ext>
                </a:extLst>
              </a:tr>
              <a:tr h="370840">
                <a:tc>
                  <a:txBody>
                    <a:bodyPr/>
                    <a:lstStyle/>
                    <a:p>
                      <a:r>
                        <a:rPr lang="en-US" sz="1600" b="1" dirty="0">
                          <a:solidFill>
                            <a:srgbClr val="36748D"/>
                          </a:solidFill>
                        </a:rPr>
                        <a:t>Total Net Federal and State Credits</a:t>
                      </a:r>
                    </a:p>
                  </a:txBody>
                  <a:tcPr/>
                </a:tc>
                <a:tc>
                  <a:txBody>
                    <a:bodyPr/>
                    <a:lstStyle/>
                    <a:p>
                      <a:pPr algn="r"/>
                      <a:r>
                        <a:rPr lang="en-US" sz="1600" b="1" dirty="0">
                          <a:solidFill>
                            <a:srgbClr val="36748D"/>
                          </a:solidFill>
                        </a:rPr>
                        <a:t>$240,000</a:t>
                      </a:r>
                    </a:p>
                  </a:txBody>
                  <a:tcPr anchor="ctr"/>
                </a:tc>
                <a:extLst>
                  <a:ext uri="{0D108BD9-81ED-4DB2-BD59-A6C34878D82A}">
                    <a16:rowId xmlns:a16="http://schemas.microsoft.com/office/drawing/2014/main" val="3717517747"/>
                  </a:ext>
                </a:extLst>
              </a:tr>
            </a:tbl>
          </a:graphicData>
        </a:graphic>
      </p:graphicFrame>
    </p:spTree>
    <p:extLst>
      <p:ext uri="{BB962C8B-B14F-4D97-AF65-F5344CB8AC3E}">
        <p14:creationId xmlns:p14="http://schemas.microsoft.com/office/powerpoint/2010/main" val="2620170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24</a:t>
            </a:fld>
            <a:endParaRPr lang="en-US" noProof="0" dirty="0"/>
          </a:p>
        </p:txBody>
      </p:sp>
      <p:sp>
        <p:nvSpPr>
          <p:cNvPr id="3" name="Text Placeholder 2">
            <a:extLst>
              <a:ext uri="{FF2B5EF4-FFF2-40B4-BE49-F238E27FC236}">
                <a16:creationId xmlns:a16="http://schemas.microsoft.com/office/drawing/2014/main" id="{FF6F772D-81FE-4063-986A-82A7D1E20AA4}"/>
              </a:ext>
            </a:extLst>
          </p:cNvPr>
          <p:cNvSpPr txBox="1">
            <a:spLocks/>
          </p:cNvSpPr>
          <p:nvPr/>
        </p:nvSpPr>
        <p:spPr>
          <a:xfrm>
            <a:off x="437029" y="1881825"/>
            <a:ext cx="11317941" cy="37039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222E61"/>
                </a:solidFill>
              </a:rPr>
              <a:t>NOLs from 2018-2020 can be carried back 5 previous tax years </a:t>
            </a:r>
          </a:p>
          <a:p>
            <a:r>
              <a:rPr lang="en-US">
                <a:solidFill>
                  <a:srgbClr val="222E61"/>
                </a:solidFill>
              </a:rPr>
              <a:t>80% limitation repealed</a:t>
            </a:r>
          </a:p>
          <a:p>
            <a:r>
              <a:rPr lang="en-US"/>
              <a:t>Works in tandem with 179D Tax Deductions in 2018-2020</a:t>
            </a:r>
          </a:p>
          <a:p>
            <a:r>
              <a:rPr lang="en-US">
                <a:solidFill>
                  <a:srgbClr val="FF0000"/>
                </a:solidFill>
              </a:rPr>
              <a:t>NOLs carried back can open opportunities in closed in tax years such as R&amp;D tax credits</a:t>
            </a:r>
          </a:p>
          <a:p>
            <a:pPr marL="0" indent="0">
              <a:buFont typeface="Arial" panose="020B0604020202020204" pitchFamily="34" charset="0"/>
              <a:buNone/>
            </a:pPr>
            <a:endParaRPr lang="en-US"/>
          </a:p>
          <a:p>
            <a:pPr marL="0" indent="0">
              <a:buFont typeface="Arial" panose="020B0604020202020204" pitchFamily="34" charset="0"/>
              <a:buNone/>
            </a:pPr>
            <a:r>
              <a:rPr lang="en-US"/>
              <a:t>Recent article: </a:t>
            </a:r>
            <a:r>
              <a:rPr lang="en-US" u="sng">
                <a:hlinkClick r:id="rId2"/>
              </a:rPr>
              <a:t>https://brayn.com/cares-act-revises-nol-rules-and-opens-door-for-unclaimed-rd-tax-credits/</a:t>
            </a:r>
            <a:endParaRPr lang="en-US" dirty="0"/>
          </a:p>
        </p:txBody>
      </p:sp>
      <p:sp>
        <p:nvSpPr>
          <p:cNvPr id="4" name="Title 1">
            <a:extLst>
              <a:ext uri="{FF2B5EF4-FFF2-40B4-BE49-F238E27FC236}">
                <a16:creationId xmlns:a16="http://schemas.microsoft.com/office/drawing/2014/main" id="{59B76AC8-E1AF-48E8-ACB5-9753515470D1}"/>
              </a:ext>
            </a:extLst>
          </p:cNvPr>
          <p:cNvSpPr txBox="1">
            <a:spLocks/>
          </p:cNvSpPr>
          <p:nvPr/>
        </p:nvSpPr>
        <p:spPr>
          <a:xfrm>
            <a:off x="437029" y="860110"/>
            <a:ext cx="11317941" cy="607037"/>
          </a:xfrm>
          <a:prstGeom prst="rect">
            <a:avLst/>
          </a:prstGeom>
        </p:spPr>
        <p:txBody>
          <a:bodyPr>
            <a:no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CARES ACT – NOL Changes</a:t>
            </a:r>
          </a:p>
        </p:txBody>
      </p:sp>
    </p:spTree>
    <p:extLst>
      <p:ext uri="{BB962C8B-B14F-4D97-AF65-F5344CB8AC3E}">
        <p14:creationId xmlns:p14="http://schemas.microsoft.com/office/powerpoint/2010/main" val="3245456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25</a:t>
            </a:fld>
            <a:endParaRPr lang="en-US" noProof="0" dirty="0"/>
          </a:p>
        </p:txBody>
      </p:sp>
      <p:sp>
        <p:nvSpPr>
          <p:cNvPr id="3" name="Title 1">
            <a:extLst>
              <a:ext uri="{FF2B5EF4-FFF2-40B4-BE49-F238E27FC236}">
                <a16:creationId xmlns:a16="http://schemas.microsoft.com/office/drawing/2014/main" id="{705E7A9A-666C-4DC7-9668-C91F3A9BB911}"/>
              </a:ext>
            </a:extLst>
          </p:cNvPr>
          <p:cNvSpPr txBox="1">
            <a:spLocks/>
          </p:cNvSpPr>
          <p:nvPr/>
        </p:nvSpPr>
        <p:spPr>
          <a:xfrm>
            <a:off x="437030" y="369795"/>
            <a:ext cx="11317941" cy="607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976"/>
                </a:solidFill>
              </a:rPr>
              <a:t>NEW OPPORTUNITIES</a:t>
            </a:r>
          </a:p>
        </p:txBody>
      </p:sp>
      <p:sp>
        <p:nvSpPr>
          <p:cNvPr id="4" name="Text Placeholder 2">
            <a:extLst>
              <a:ext uri="{FF2B5EF4-FFF2-40B4-BE49-F238E27FC236}">
                <a16:creationId xmlns:a16="http://schemas.microsoft.com/office/drawing/2014/main" id="{43AD7A0A-FFE8-4B15-AFD4-87B5A7102193}"/>
              </a:ext>
            </a:extLst>
          </p:cNvPr>
          <p:cNvSpPr txBox="1">
            <a:spLocks/>
          </p:cNvSpPr>
          <p:nvPr/>
        </p:nvSpPr>
        <p:spPr>
          <a:xfrm>
            <a:off x="367180" y="1195496"/>
            <a:ext cx="11145370" cy="4098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dirty="0"/>
              <a:t>45L Tax Credits</a:t>
            </a:r>
          </a:p>
          <a:p>
            <a:pPr lvl="1">
              <a:spcBef>
                <a:spcPts val="0"/>
              </a:spcBef>
            </a:pPr>
            <a:r>
              <a:rPr lang="en-US" b="1" dirty="0"/>
              <a:t>$2,000 Tax Credit per Home/Unit</a:t>
            </a:r>
          </a:p>
          <a:p>
            <a:pPr lvl="1">
              <a:spcBef>
                <a:spcPts val="0"/>
              </a:spcBef>
            </a:pPr>
            <a:r>
              <a:rPr lang="en-US" b="1" dirty="0"/>
              <a:t>Home Builders &amp; Apartment Developers</a:t>
            </a:r>
          </a:p>
          <a:p>
            <a:pPr lvl="1">
              <a:spcBef>
                <a:spcPts val="0"/>
              </a:spcBef>
            </a:pPr>
            <a:r>
              <a:rPr lang="en-US" b="1" dirty="0"/>
              <a:t>Awareness is low</a:t>
            </a:r>
          </a:p>
          <a:p>
            <a:pPr lvl="1">
              <a:spcBef>
                <a:spcPts val="0"/>
              </a:spcBef>
            </a:pPr>
            <a:r>
              <a:rPr lang="en-US" b="1" dirty="0"/>
              <a:t>Recently extended</a:t>
            </a:r>
          </a:p>
          <a:p>
            <a:pPr lvl="1">
              <a:spcBef>
                <a:spcPts val="0"/>
              </a:spcBef>
            </a:pPr>
            <a:r>
              <a:rPr lang="en-US" b="1" dirty="0"/>
              <a:t>Virtual inspections</a:t>
            </a:r>
          </a:p>
          <a:p>
            <a:pPr marL="457200" lvl="1" indent="0">
              <a:spcBef>
                <a:spcPts val="0"/>
              </a:spcBef>
              <a:buNone/>
            </a:pPr>
            <a:endParaRPr lang="en-US" b="1" dirty="0"/>
          </a:p>
          <a:p>
            <a:pPr marL="0" indent="0">
              <a:spcBef>
                <a:spcPts val="0"/>
              </a:spcBef>
              <a:buFont typeface="Arial" panose="020B0604020202020204" pitchFamily="34" charset="0"/>
              <a:buNone/>
            </a:pPr>
            <a:r>
              <a:rPr lang="en-US" sz="2400" b="1" dirty="0"/>
              <a:t>179D Tax Deductions</a:t>
            </a:r>
          </a:p>
          <a:p>
            <a:pPr lvl="1">
              <a:spcBef>
                <a:spcPts val="0"/>
              </a:spcBef>
            </a:pPr>
            <a:r>
              <a:rPr lang="en-US" b="1" dirty="0"/>
              <a:t>Architects, Engineers, &amp; Contractors</a:t>
            </a:r>
          </a:p>
          <a:p>
            <a:pPr lvl="1">
              <a:spcBef>
                <a:spcPts val="0"/>
              </a:spcBef>
            </a:pPr>
            <a:r>
              <a:rPr lang="en-US" b="1" dirty="0"/>
              <a:t>Recently extended</a:t>
            </a:r>
          </a:p>
          <a:p>
            <a:pPr lvl="1">
              <a:spcBef>
                <a:spcPts val="0"/>
              </a:spcBef>
            </a:pPr>
            <a:endParaRPr lang="en-US" b="1" dirty="0"/>
          </a:p>
          <a:p>
            <a:pPr marL="0" indent="0">
              <a:spcBef>
                <a:spcPts val="0"/>
              </a:spcBef>
              <a:buFont typeface="Arial" panose="020B0604020202020204" pitchFamily="34" charset="0"/>
              <a:buNone/>
            </a:pPr>
            <a:r>
              <a:rPr lang="en-US" sz="2400" b="1" dirty="0"/>
              <a:t>R&amp;D Tax Credits</a:t>
            </a:r>
          </a:p>
          <a:p>
            <a:pPr lvl="1">
              <a:spcBef>
                <a:spcPts val="0"/>
              </a:spcBef>
            </a:pPr>
            <a:r>
              <a:rPr lang="en-US" b="1" dirty="0"/>
              <a:t>Available to many industries</a:t>
            </a:r>
          </a:p>
          <a:p>
            <a:pPr lvl="1">
              <a:spcBef>
                <a:spcPts val="0"/>
              </a:spcBef>
            </a:pPr>
            <a:r>
              <a:rPr lang="en-US" b="1" dirty="0"/>
              <a:t>New opportunities with AMT, NOL changes</a:t>
            </a:r>
          </a:p>
          <a:p>
            <a:pPr lvl="1">
              <a:spcBef>
                <a:spcPts val="0"/>
              </a:spcBef>
            </a:pPr>
            <a:r>
              <a:rPr lang="en-US" b="1" dirty="0"/>
              <a:t>Payroll of $1M+ or potential QREs of at least $500k</a:t>
            </a:r>
          </a:p>
          <a:p>
            <a:pPr lvl="1">
              <a:spcBef>
                <a:spcPts val="0"/>
              </a:spcBef>
            </a:pPr>
            <a:endParaRPr lang="en-US" b="1" dirty="0"/>
          </a:p>
          <a:p>
            <a:pPr>
              <a:spcBef>
                <a:spcPts val="0"/>
              </a:spcBef>
            </a:pPr>
            <a:endParaRPr lang="en-US" sz="600" b="1" dirty="0"/>
          </a:p>
          <a:p>
            <a:pPr>
              <a:spcBef>
                <a:spcPts val="0"/>
              </a:spcBef>
            </a:pPr>
            <a:endParaRPr lang="en-US" sz="2400" dirty="0"/>
          </a:p>
        </p:txBody>
      </p:sp>
    </p:spTree>
    <p:extLst>
      <p:ext uri="{BB962C8B-B14F-4D97-AF65-F5344CB8AC3E}">
        <p14:creationId xmlns:p14="http://schemas.microsoft.com/office/powerpoint/2010/main" val="1074774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26</a:t>
            </a:fld>
            <a:endParaRPr lang="en-US" noProof="0" dirty="0"/>
          </a:p>
        </p:txBody>
      </p:sp>
      <p:sp>
        <p:nvSpPr>
          <p:cNvPr id="3" name="Content Placeholder 5">
            <a:extLst>
              <a:ext uri="{FF2B5EF4-FFF2-40B4-BE49-F238E27FC236}">
                <a16:creationId xmlns:a16="http://schemas.microsoft.com/office/drawing/2014/main" id="{C35B3B9F-D905-4BF3-A5CB-5449AA3D97DD}"/>
              </a:ext>
            </a:extLst>
          </p:cNvPr>
          <p:cNvSpPr txBox="1">
            <a:spLocks/>
          </p:cNvSpPr>
          <p:nvPr/>
        </p:nvSpPr>
        <p:spPr>
          <a:xfrm>
            <a:off x="6746864" y="1893275"/>
            <a:ext cx="4993978" cy="40854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Commercial Property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531120, 531190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General Contractors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236220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Mechanical Subcontractors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238220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Electrical Subcontractors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238210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Controls Companies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238210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Specialty Contractors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238150, 238160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Architecture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541310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Mechanical Engineering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541330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Electrical Engineering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541330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MEP Engineering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541330</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222E61"/>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22E61"/>
              </a:solidFill>
              <a:effectLst/>
              <a:uLnTx/>
              <a:uFillTx/>
              <a:ea typeface="+mn-ea"/>
              <a:cs typeface="+mn-cs"/>
            </a:endParaRPr>
          </a:p>
        </p:txBody>
      </p:sp>
      <p:sp>
        <p:nvSpPr>
          <p:cNvPr id="4" name="Title 1">
            <a:extLst>
              <a:ext uri="{FF2B5EF4-FFF2-40B4-BE49-F238E27FC236}">
                <a16:creationId xmlns:a16="http://schemas.microsoft.com/office/drawing/2014/main" id="{75351D99-1575-406B-89FB-53FBA12310FA}"/>
              </a:ext>
            </a:extLst>
          </p:cNvPr>
          <p:cNvSpPr txBox="1">
            <a:spLocks/>
          </p:cNvSpPr>
          <p:nvPr/>
        </p:nvSpPr>
        <p:spPr>
          <a:xfrm>
            <a:off x="6746864" y="1286238"/>
            <a:ext cx="4118192" cy="607037"/>
          </a:xfrm>
          <a:prstGeom prst="rect">
            <a:avLst/>
          </a:prstGeom>
        </p:spPr>
        <p:txBody>
          <a:bodyPr>
            <a:no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spcBef>
                <a:spcPts val="1000"/>
              </a:spcBef>
              <a:defRPr/>
            </a:pPr>
            <a:r>
              <a:rPr lang="en-US" sz="3200" dirty="0">
                <a:solidFill>
                  <a:schemeClr val="tx1"/>
                </a:solidFill>
                <a:ea typeface="+mn-ea"/>
                <a:cs typeface="+mn-cs"/>
              </a:rPr>
              <a:t>179D Tax Incentive</a:t>
            </a:r>
          </a:p>
        </p:txBody>
      </p:sp>
      <p:sp>
        <p:nvSpPr>
          <p:cNvPr id="5" name="Content Placeholder 5">
            <a:extLst>
              <a:ext uri="{FF2B5EF4-FFF2-40B4-BE49-F238E27FC236}">
                <a16:creationId xmlns:a16="http://schemas.microsoft.com/office/drawing/2014/main" id="{E6FD2030-BE5F-4FA9-A090-2EFE0D0D34DC}"/>
              </a:ext>
            </a:extLst>
          </p:cNvPr>
          <p:cNvSpPr txBox="1">
            <a:spLocks/>
          </p:cNvSpPr>
          <p:nvPr/>
        </p:nvSpPr>
        <p:spPr>
          <a:xfrm>
            <a:off x="277814" y="1893275"/>
            <a:ext cx="6910232" cy="40854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Multifamily Developers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236117, 531110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Home Builders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236117</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Assisted Living Developers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236117, 531110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Student Housing Developers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236117, 531110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Affordable Housing Developers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236117, 531110</a:t>
            </a:r>
            <a:endParaRPr kumimoji="0" lang="en-US" sz="1400" b="0" i="0" u="none" strike="noStrike" kern="1200" cap="none" spc="0" normalizeH="0" baseline="0" noProof="0" dirty="0">
              <a:ln>
                <a:noFill/>
              </a:ln>
              <a:solidFill>
                <a:srgbClr val="222E61"/>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Real Estate Investors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236117, 531110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22E61"/>
                </a:solidFill>
                <a:effectLst/>
                <a:uLnTx/>
                <a:uFillTx/>
                <a:ea typeface="+mn-ea"/>
                <a:cs typeface="+mn-cs"/>
              </a:rPr>
              <a:t>Residential Rental Property </a:t>
            </a:r>
            <a:r>
              <a:rPr kumimoji="0" lang="en-US" sz="1400" b="0" i="0" u="none" strike="noStrike" kern="1200" cap="none" spc="0" normalizeH="0" baseline="0" noProof="0" dirty="0">
                <a:ln>
                  <a:noFill/>
                </a:ln>
                <a:solidFill>
                  <a:srgbClr val="0669B0">
                    <a:lumMod val="60000"/>
                    <a:lumOff val="40000"/>
                  </a:srgbClr>
                </a:solidFill>
                <a:effectLst/>
                <a:uLnTx/>
                <a:uFillTx/>
                <a:ea typeface="+mn-ea"/>
                <a:cs typeface="+mn-cs"/>
              </a:rPr>
              <a:t>NAICS 236117, 531110</a:t>
            </a:r>
            <a:endParaRPr kumimoji="0" lang="en-US" sz="1400" b="0" i="0" u="none" strike="noStrike" kern="1200" cap="none" spc="0" normalizeH="0" baseline="0" noProof="0" dirty="0">
              <a:ln>
                <a:noFill/>
              </a:ln>
              <a:solidFill>
                <a:srgbClr val="222E61"/>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22E61"/>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22E61"/>
              </a:solidFill>
              <a:effectLst/>
              <a:uLnTx/>
              <a:uFillTx/>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222E61"/>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22E61"/>
              </a:solidFill>
              <a:effectLst/>
              <a:uLnTx/>
              <a:uFillTx/>
              <a:ea typeface="+mn-ea"/>
              <a:cs typeface="+mn-cs"/>
            </a:endParaRPr>
          </a:p>
        </p:txBody>
      </p:sp>
      <p:sp>
        <p:nvSpPr>
          <p:cNvPr id="6" name="Title 1">
            <a:extLst>
              <a:ext uri="{FF2B5EF4-FFF2-40B4-BE49-F238E27FC236}">
                <a16:creationId xmlns:a16="http://schemas.microsoft.com/office/drawing/2014/main" id="{9AC854C9-4656-43D4-8031-FCF5D3425349}"/>
              </a:ext>
            </a:extLst>
          </p:cNvPr>
          <p:cNvSpPr txBox="1">
            <a:spLocks/>
          </p:cNvSpPr>
          <p:nvPr/>
        </p:nvSpPr>
        <p:spPr>
          <a:xfrm>
            <a:off x="369563" y="1286238"/>
            <a:ext cx="4118192" cy="607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spcBef>
                <a:spcPts val="1000"/>
              </a:spcBef>
              <a:spcAft>
                <a:spcPts val="0"/>
              </a:spcAft>
              <a:buClrTx/>
              <a:buSzTx/>
              <a:tabLst/>
              <a:defRPr/>
            </a:pPr>
            <a:r>
              <a:rPr lang="en-US" sz="3200" b="1" dirty="0">
                <a:ea typeface="+mn-ea"/>
                <a:cs typeface="+mn-cs"/>
              </a:rPr>
              <a:t>45L Tax Credit</a:t>
            </a:r>
          </a:p>
        </p:txBody>
      </p:sp>
      <p:sp>
        <p:nvSpPr>
          <p:cNvPr id="7" name="Title 1">
            <a:extLst>
              <a:ext uri="{FF2B5EF4-FFF2-40B4-BE49-F238E27FC236}">
                <a16:creationId xmlns:a16="http://schemas.microsoft.com/office/drawing/2014/main" id="{6D92EE7A-A557-4E3F-816C-AEB329D586D2}"/>
              </a:ext>
            </a:extLst>
          </p:cNvPr>
          <p:cNvSpPr txBox="1">
            <a:spLocks/>
          </p:cNvSpPr>
          <p:nvPr/>
        </p:nvSpPr>
        <p:spPr>
          <a:xfrm>
            <a:off x="0" y="513189"/>
            <a:ext cx="12115800" cy="607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500" b="1" dirty="0">
                <a:solidFill>
                  <a:srgbClr val="003976"/>
                </a:solidFill>
              </a:rPr>
              <a:t>ELIGIBLE TAXPAYERS</a:t>
            </a:r>
          </a:p>
        </p:txBody>
      </p:sp>
    </p:spTree>
    <p:extLst>
      <p:ext uri="{BB962C8B-B14F-4D97-AF65-F5344CB8AC3E}">
        <p14:creationId xmlns:p14="http://schemas.microsoft.com/office/powerpoint/2010/main" val="4095773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27</a:t>
            </a:fld>
            <a:endParaRPr lang="en-US" noProof="0" dirty="0"/>
          </a:p>
        </p:txBody>
      </p:sp>
      <p:sp>
        <p:nvSpPr>
          <p:cNvPr id="3" name="Text Placeholder 2">
            <a:extLst>
              <a:ext uri="{FF2B5EF4-FFF2-40B4-BE49-F238E27FC236}">
                <a16:creationId xmlns:a16="http://schemas.microsoft.com/office/drawing/2014/main" id="{ADEB44F0-825A-4541-9D8F-39EE4A41289F}"/>
              </a:ext>
            </a:extLst>
          </p:cNvPr>
          <p:cNvSpPr txBox="1">
            <a:spLocks/>
          </p:cNvSpPr>
          <p:nvPr/>
        </p:nvSpPr>
        <p:spPr>
          <a:xfrm>
            <a:off x="323540" y="1273505"/>
            <a:ext cx="6049495" cy="412254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chemeClr val="tx1"/>
                </a:solidFill>
                <a:latin typeface="+mj-lt"/>
              </a:rPr>
              <a:t>R&amp;D Tax Credit</a:t>
            </a:r>
          </a:p>
          <a:p>
            <a:r>
              <a:rPr lang="en-US" dirty="0">
                <a:solidFill>
                  <a:srgbClr val="222E61"/>
                </a:solidFill>
              </a:rPr>
              <a:t>Nonresidential Building Construction </a:t>
            </a:r>
            <a:r>
              <a:rPr lang="en-US" sz="1400" dirty="0">
                <a:solidFill>
                  <a:srgbClr val="0669B0">
                    <a:lumMod val="60000"/>
                    <a:lumOff val="40000"/>
                  </a:srgbClr>
                </a:solidFill>
              </a:rPr>
              <a:t>NACIS 236200</a:t>
            </a:r>
          </a:p>
          <a:p>
            <a:r>
              <a:rPr lang="en-US" dirty="0">
                <a:solidFill>
                  <a:srgbClr val="222E61"/>
                </a:solidFill>
              </a:rPr>
              <a:t>Other Heavy &amp; Civil Engineering Construction </a:t>
            </a:r>
            <a:r>
              <a:rPr lang="en-US" sz="1400" dirty="0">
                <a:solidFill>
                  <a:srgbClr val="0669B0">
                    <a:lumMod val="60000"/>
                    <a:lumOff val="40000"/>
                  </a:srgbClr>
                </a:solidFill>
              </a:rPr>
              <a:t>NACIS 237990</a:t>
            </a:r>
          </a:p>
          <a:p>
            <a:r>
              <a:rPr lang="en-US" dirty="0">
                <a:solidFill>
                  <a:srgbClr val="222E61"/>
                </a:solidFill>
              </a:rPr>
              <a:t>Foundation, Structure, &amp; Building Exterior Contractors</a:t>
            </a:r>
            <a:r>
              <a:rPr lang="en-US" sz="1400" dirty="0">
                <a:solidFill>
                  <a:srgbClr val="0669B0">
                    <a:lumMod val="60000"/>
                    <a:lumOff val="40000"/>
                  </a:srgbClr>
                </a:solidFill>
              </a:rPr>
              <a:t> NACIS 238100</a:t>
            </a:r>
            <a:endParaRPr lang="en-US" dirty="0">
              <a:solidFill>
                <a:srgbClr val="222E61"/>
              </a:solidFill>
            </a:endParaRPr>
          </a:p>
          <a:p>
            <a:r>
              <a:rPr lang="en-US" dirty="0">
                <a:solidFill>
                  <a:srgbClr val="222E61"/>
                </a:solidFill>
              </a:rPr>
              <a:t>Electrical Contractors</a:t>
            </a:r>
            <a:r>
              <a:rPr lang="en-US" sz="1400" dirty="0">
                <a:solidFill>
                  <a:srgbClr val="0669B0">
                    <a:lumMod val="60000"/>
                    <a:lumOff val="40000"/>
                  </a:srgbClr>
                </a:solidFill>
              </a:rPr>
              <a:t> NACIS 238210</a:t>
            </a:r>
            <a:endParaRPr lang="en-US" dirty="0">
              <a:solidFill>
                <a:srgbClr val="222E61"/>
              </a:solidFill>
            </a:endParaRPr>
          </a:p>
          <a:p>
            <a:r>
              <a:rPr lang="en-US" dirty="0">
                <a:solidFill>
                  <a:srgbClr val="222E61"/>
                </a:solidFill>
              </a:rPr>
              <a:t>Plumbing, Heating, &amp; Air-Conditioning Contractors</a:t>
            </a:r>
            <a:r>
              <a:rPr lang="en-US" sz="1400" dirty="0">
                <a:solidFill>
                  <a:srgbClr val="0669B0">
                    <a:lumMod val="60000"/>
                    <a:lumOff val="40000"/>
                  </a:srgbClr>
                </a:solidFill>
              </a:rPr>
              <a:t> NACIS 238220</a:t>
            </a:r>
            <a:endParaRPr lang="en-US" dirty="0">
              <a:solidFill>
                <a:srgbClr val="222E61"/>
              </a:solidFill>
            </a:endParaRPr>
          </a:p>
          <a:p>
            <a:r>
              <a:rPr lang="en-US" dirty="0">
                <a:solidFill>
                  <a:srgbClr val="222E61"/>
                </a:solidFill>
              </a:rPr>
              <a:t>Other Building Equipment Contractors</a:t>
            </a:r>
            <a:r>
              <a:rPr lang="en-US" sz="1400" dirty="0">
                <a:solidFill>
                  <a:srgbClr val="0669B0">
                    <a:lumMod val="60000"/>
                    <a:lumOff val="40000"/>
                  </a:srgbClr>
                </a:solidFill>
              </a:rPr>
              <a:t> NACIS 238290</a:t>
            </a:r>
          </a:p>
          <a:p>
            <a:r>
              <a:rPr lang="en-US" dirty="0">
                <a:solidFill>
                  <a:srgbClr val="222E61"/>
                </a:solidFill>
              </a:rPr>
              <a:t>Building Finishing Contractors</a:t>
            </a:r>
            <a:r>
              <a:rPr lang="en-US" sz="1400" dirty="0">
                <a:solidFill>
                  <a:srgbClr val="0669B0">
                    <a:lumMod val="60000"/>
                    <a:lumOff val="40000"/>
                  </a:srgbClr>
                </a:solidFill>
              </a:rPr>
              <a:t> NACIS 238300</a:t>
            </a:r>
            <a:endParaRPr lang="en-US" dirty="0">
              <a:solidFill>
                <a:srgbClr val="222E61"/>
              </a:solidFill>
            </a:endParaRPr>
          </a:p>
          <a:p>
            <a:r>
              <a:rPr lang="en-US" dirty="0">
                <a:solidFill>
                  <a:srgbClr val="222E61"/>
                </a:solidFill>
              </a:rPr>
              <a:t>Other Specialty Trade Contractors</a:t>
            </a:r>
            <a:r>
              <a:rPr lang="en-US" sz="1400" dirty="0">
                <a:solidFill>
                  <a:srgbClr val="0669B0">
                    <a:lumMod val="60000"/>
                    <a:lumOff val="40000"/>
                  </a:srgbClr>
                </a:solidFill>
              </a:rPr>
              <a:t> NACIS 238900</a:t>
            </a:r>
            <a:endParaRPr lang="en-US" dirty="0">
              <a:solidFill>
                <a:srgbClr val="222E61"/>
              </a:solidFill>
            </a:endParaRPr>
          </a:p>
          <a:p>
            <a:endParaRPr lang="en-US" dirty="0">
              <a:solidFill>
                <a:srgbClr val="222E61"/>
              </a:solidFill>
              <a:latin typeface="Roboto Medium"/>
            </a:endParaRPr>
          </a:p>
          <a:p>
            <a:endParaRPr lang="en-US" sz="1400" dirty="0">
              <a:solidFill>
                <a:srgbClr val="0669B0">
                  <a:lumMod val="60000"/>
                  <a:lumOff val="40000"/>
                </a:srgbClr>
              </a:solidFill>
              <a:latin typeface="Roboto Medium"/>
            </a:endParaRPr>
          </a:p>
        </p:txBody>
      </p:sp>
      <p:sp>
        <p:nvSpPr>
          <p:cNvPr id="4" name="Text Placeholder 3">
            <a:extLst>
              <a:ext uri="{FF2B5EF4-FFF2-40B4-BE49-F238E27FC236}">
                <a16:creationId xmlns:a16="http://schemas.microsoft.com/office/drawing/2014/main" id="{8CF6F94B-51AD-4541-8D84-DC9B5F2D66D7}"/>
              </a:ext>
            </a:extLst>
          </p:cNvPr>
          <p:cNvSpPr txBox="1">
            <a:spLocks/>
          </p:cNvSpPr>
          <p:nvPr/>
        </p:nvSpPr>
        <p:spPr>
          <a:xfrm>
            <a:off x="6273135" y="1769911"/>
            <a:ext cx="5595325" cy="4023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22E61"/>
                </a:solidFill>
              </a:rPr>
              <a:t>Manufacturing</a:t>
            </a:r>
            <a:r>
              <a:rPr lang="en-US" sz="1400" dirty="0">
                <a:solidFill>
                  <a:srgbClr val="0669B0">
                    <a:lumMod val="60000"/>
                    <a:lumOff val="40000"/>
                  </a:srgbClr>
                </a:solidFill>
                <a:latin typeface="Roboto Medium"/>
              </a:rPr>
              <a:t> </a:t>
            </a:r>
            <a:r>
              <a:rPr lang="en-US" sz="1400" dirty="0">
                <a:solidFill>
                  <a:srgbClr val="0669B0">
                    <a:lumMod val="60000"/>
                    <a:lumOff val="40000"/>
                  </a:srgbClr>
                </a:solidFill>
              </a:rPr>
              <a:t>Section 31 - 33</a:t>
            </a:r>
          </a:p>
          <a:p>
            <a:r>
              <a:rPr lang="en-US" dirty="0">
                <a:solidFill>
                  <a:srgbClr val="222E61"/>
                </a:solidFill>
              </a:rPr>
              <a:t>Oil &amp; Gas Extraction </a:t>
            </a:r>
            <a:r>
              <a:rPr lang="en-US" sz="1400" dirty="0">
                <a:solidFill>
                  <a:srgbClr val="0669B0">
                    <a:lumMod val="60000"/>
                    <a:lumOff val="40000"/>
                  </a:srgbClr>
                </a:solidFill>
              </a:rPr>
              <a:t>NACIS 211110</a:t>
            </a:r>
          </a:p>
          <a:p>
            <a:r>
              <a:rPr lang="en-US" dirty="0">
                <a:solidFill>
                  <a:srgbClr val="222E61"/>
                </a:solidFill>
              </a:rPr>
              <a:t>Breweries</a:t>
            </a:r>
            <a:r>
              <a:rPr lang="en-US" sz="1400" dirty="0">
                <a:solidFill>
                  <a:srgbClr val="0669B0">
                    <a:lumMod val="60000"/>
                    <a:lumOff val="40000"/>
                  </a:srgbClr>
                </a:solidFill>
                <a:latin typeface="Roboto Medium"/>
              </a:rPr>
              <a:t> </a:t>
            </a:r>
            <a:r>
              <a:rPr lang="en-US" sz="1400" dirty="0">
                <a:solidFill>
                  <a:srgbClr val="0669B0">
                    <a:lumMod val="60000"/>
                    <a:lumOff val="40000"/>
                  </a:srgbClr>
                </a:solidFill>
              </a:rPr>
              <a:t>NACIS 312120</a:t>
            </a:r>
          </a:p>
          <a:p>
            <a:r>
              <a:rPr lang="en-US" dirty="0">
                <a:solidFill>
                  <a:srgbClr val="222E61"/>
                </a:solidFill>
              </a:rPr>
              <a:t>Wineries</a:t>
            </a:r>
            <a:r>
              <a:rPr lang="en-US" sz="1400" dirty="0">
                <a:solidFill>
                  <a:srgbClr val="0669B0">
                    <a:lumMod val="60000"/>
                    <a:lumOff val="40000"/>
                  </a:srgbClr>
                </a:solidFill>
                <a:latin typeface="Roboto Medium"/>
              </a:rPr>
              <a:t> </a:t>
            </a:r>
            <a:r>
              <a:rPr lang="en-US" sz="1400" dirty="0">
                <a:solidFill>
                  <a:srgbClr val="0669B0">
                    <a:lumMod val="60000"/>
                    <a:lumOff val="40000"/>
                  </a:srgbClr>
                </a:solidFill>
              </a:rPr>
              <a:t>NACIS 312130</a:t>
            </a:r>
          </a:p>
          <a:p>
            <a:r>
              <a:rPr lang="en-US" dirty="0">
                <a:solidFill>
                  <a:srgbClr val="222E61"/>
                </a:solidFill>
              </a:rPr>
              <a:t>Distilleries</a:t>
            </a:r>
            <a:r>
              <a:rPr lang="en-US" sz="1400" dirty="0">
                <a:solidFill>
                  <a:srgbClr val="0669B0">
                    <a:lumMod val="60000"/>
                    <a:lumOff val="40000"/>
                  </a:srgbClr>
                </a:solidFill>
                <a:latin typeface="Roboto Medium"/>
              </a:rPr>
              <a:t> </a:t>
            </a:r>
            <a:r>
              <a:rPr lang="en-US" sz="1400" dirty="0">
                <a:solidFill>
                  <a:srgbClr val="0669B0">
                    <a:lumMod val="60000"/>
                    <a:lumOff val="40000"/>
                  </a:srgbClr>
                </a:solidFill>
              </a:rPr>
              <a:t>NACIS 312140</a:t>
            </a:r>
          </a:p>
          <a:p>
            <a:r>
              <a:rPr lang="en-US" dirty="0">
                <a:solidFill>
                  <a:srgbClr val="222E61"/>
                </a:solidFill>
              </a:rPr>
              <a:t>Pharmaceuticals &amp; Medicine </a:t>
            </a:r>
            <a:r>
              <a:rPr lang="en-US" sz="1400" dirty="0">
                <a:solidFill>
                  <a:srgbClr val="0669B0">
                    <a:lumMod val="60000"/>
                    <a:lumOff val="40000"/>
                  </a:srgbClr>
                </a:solidFill>
              </a:rPr>
              <a:t>NACIS 325410</a:t>
            </a:r>
          </a:p>
          <a:p>
            <a:r>
              <a:rPr lang="en-US" dirty="0">
                <a:solidFill>
                  <a:srgbClr val="222E61"/>
                </a:solidFill>
              </a:rPr>
              <a:t>Other Misc. Manufacturing </a:t>
            </a:r>
            <a:r>
              <a:rPr lang="en-US" sz="1400" dirty="0">
                <a:solidFill>
                  <a:srgbClr val="0669B0">
                    <a:lumMod val="60000"/>
                    <a:lumOff val="40000"/>
                  </a:srgbClr>
                </a:solidFill>
              </a:rPr>
              <a:t>NACIS 339900 </a:t>
            </a:r>
          </a:p>
          <a:p>
            <a:r>
              <a:rPr lang="en-US" dirty="0">
                <a:solidFill>
                  <a:srgbClr val="222E61"/>
                </a:solidFill>
              </a:rPr>
              <a:t>Architectural Services </a:t>
            </a:r>
            <a:r>
              <a:rPr lang="en-US" sz="1400" dirty="0">
                <a:solidFill>
                  <a:srgbClr val="0669B0">
                    <a:lumMod val="60000"/>
                    <a:lumOff val="40000"/>
                  </a:srgbClr>
                </a:solidFill>
              </a:rPr>
              <a:t>NACIS 541310</a:t>
            </a:r>
          </a:p>
          <a:p>
            <a:r>
              <a:rPr lang="en-US" dirty="0">
                <a:solidFill>
                  <a:srgbClr val="222E61"/>
                </a:solidFill>
              </a:rPr>
              <a:t>Engineering Services</a:t>
            </a:r>
            <a:r>
              <a:rPr lang="en-US" dirty="0">
                <a:solidFill>
                  <a:srgbClr val="222E61"/>
                </a:solidFill>
                <a:latin typeface="Roboto Medium"/>
              </a:rPr>
              <a:t> </a:t>
            </a:r>
            <a:r>
              <a:rPr lang="en-US" sz="1400" dirty="0">
                <a:solidFill>
                  <a:srgbClr val="0669B0">
                    <a:lumMod val="60000"/>
                    <a:lumOff val="40000"/>
                  </a:srgbClr>
                </a:solidFill>
              </a:rPr>
              <a:t>NACIS 541330</a:t>
            </a:r>
          </a:p>
        </p:txBody>
      </p:sp>
      <p:sp>
        <p:nvSpPr>
          <p:cNvPr id="5" name="Title 1">
            <a:extLst>
              <a:ext uri="{FF2B5EF4-FFF2-40B4-BE49-F238E27FC236}">
                <a16:creationId xmlns:a16="http://schemas.microsoft.com/office/drawing/2014/main" id="{DA22EE1D-DE49-4668-A104-50DDAC0DA74B}"/>
              </a:ext>
            </a:extLst>
          </p:cNvPr>
          <p:cNvSpPr txBox="1">
            <a:spLocks/>
          </p:cNvSpPr>
          <p:nvPr/>
        </p:nvSpPr>
        <p:spPr>
          <a:xfrm>
            <a:off x="0" y="626799"/>
            <a:ext cx="12192000" cy="6080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defRPr/>
            </a:pPr>
            <a:r>
              <a:rPr lang="en-US" sz="3500" dirty="0">
                <a:solidFill>
                  <a:srgbClr val="003976"/>
                </a:solidFill>
              </a:rPr>
              <a:t>ELIGIBLE TAXPAYERS</a:t>
            </a:r>
          </a:p>
        </p:txBody>
      </p:sp>
    </p:spTree>
    <p:extLst>
      <p:ext uri="{BB962C8B-B14F-4D97-AF65-F5344CB8AC3E}">
        <p14:creationId xmlns:p14="http://schemas.microsoft.com/office/powerpoint/2010/main" val="3179949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7FCA8E-1B56-4693-BE2A-B4DDE47298D6}"/>
              </a:ext>
            </a:extLst>
          </p:cNvPr>
          <p:cNvSpPr/>
          <p:nvPr/>
        </p:nvSpPr>
        <p:spPr>
          <a:xfrm>
            <a:off x="0" y="0"/>
            <a:ext cx="12192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11C0A120-7C8B-4AAA-A8CE-39BFDCA38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033" y="0"/>
            <a:ext cx="9623934" cy="6858000"/>
          </a:xfrm>
          <a:prstGeom prst="rect">
            <a:avLst/>
          </a:prstGeom>
        </p:spPr>
      </p:pic>
    </p:spTree>
    <p:extLst>
      <p:ext uri="{BB962C8B-B14F-4D97-AF65-F5344CB8AC3E}">
        <p14:creationId xmlns:p14="http://schemas.microsoft.com/office/powerpoint/2010/main" val="570173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29</a:t>
            </a:fld>
            <a:endParaRPr lang="en-US" noProof="0" dirty="0"/>
          </a:p>
        </p:txBody>
      </p:sp>
      <p:sp>
        <p:nvSpPr>
          <p:cNvPr id="3" name="Title 1">
            <a:extLst>
              <a:ext uri="{FF2B5EF4-FFF2-40B4-BE49-F238E27FC236}">
                <a16:creationId xmlns:a16="http://schemas.microsoft.com/office/drawing/2014/main" id="{58A62690-D35D-410D-87D8-112325414D53}"/>
              </a:ext>
            </a:extLst>
          </p:cNvPr>
          <p:cNvSpPr txBox="1">
            <a:spLocks/>
          </p:cNvSpPr>
          <p:nvPr/>
        </p:nvSpPr>
        <p:spPr>
          <a:xfrm>
            <a:off x="277082" y="399280"/>
            <a:ext cx="10515600" cy="706029"/>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CONNECT WITH US</a:t>
            </a:r>
          </a:p>
        </p:txBody>
      </p:sp>
      <p:graphicFrame>
        <p:nvGraphicFramePr>
          <p:cNvPr id="4" name="Table 3">
            <a:extLst>
              <a:ext uri="{FF2B5EF4-FFF2-40B4-BE49-F238E27FC236}">
                <a16:creationId xmlns:a16="http://schemas.microsoft.com/office/drawing/2014/main" id="{CC59FFD7-7304-49C8-9F93-016CBA221CDF}"/>
              </a:ext>
            </a:extLst>
          </p:cNvPr>
          <p:cNvGraphicFramePr>
            <a:graphicFrameLocks noGrp="1"/>
          </p:cNvGraphicFramePr>
          <p:nvPr>
            <p:extLst>
              <p:ext uri="{D42A27DB-BD31-4B8C-83A1-F6EECF244321}">
                <p14:modId xmlns:p14="http://schemas.microsoft.com/office/powerpoint/2010/main" val="2482718921"/>
              </p:ext>
            </p:extLst>
          </p:nvPr>
        </p:nvGraphicFramePr>
        <p:xfrm>
          <a:off x="857710" y="1925991"/>
          <a:ext cx="7010400" cy="1295400"/>
        </p:xfrm>
        <a:graphic>
          <a:graphicData uri="http://schemas.openxmlformats.org/drawingml/2006/table">
            <a:tbl>
              <a:tblPr firstRow="1" bandRow="1"/>
              <a:tblGrid>
                <a:gridCol w="6858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tblGrid>
              <a:tr h="40967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b="0" dirty="0">
                          <a:solidFill>
                            <a:schemeClr val="tx2"/>
                          </a:solidFill>
                          <a:latin typeface="+mn-lt"/>
                          <a:hlinkClick r:id="rId2">
                            <a:extLst>
                              <a:ext uri="{A12FA001-AC4F-418D-AE19-62706E023703}">
                                <ahyp:hlinkClr xmlns:ahyp="http://schemas.microsoft.com/office/drawing/2018/hyperlinkcolor" val="tx"/>
                              </a:ext>
                            </a:extLst>
                          </a:hlinkClick>
                        </a:rPr>
                        <a:t>http://www.linkedin.com/company/brayn-consulting-llc</a:t>
                      </a:r>
                      <a:r>
                        <a:rPr lang="en-US" b="0" dirty="0">
                          <a:solidFill>
                            <a:schemeClr val="tx2"/>
                          </a:solidFill>
                          <a:latin typeface="+mn-lt"/>
                        </a:rPr>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09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685800" rtl="0" eaLnBrk="1" latinLnBrk="0" hangingPunct="1"/>
                      <a:r>
                        <a:rPr lang="en-US" sz="1800" u="sng" kern="1200" dirty="0">
                          <a:solidFill>
                            <a:schemeClr val="tx2"/>
                          </a:solidFill>
                          <a:latin typeface="+mn-lt"/>
                          <a:ea typeface="+mn-ea"/>
                          <a:cs typeface="+mn-cs"/>
                          <a:hlinkClick r:id="rId3">
                            <a:extLst>
                              <a:ext uri="{A12FA001-AC4F-418D-AE19-62706E023703}">
                                <ahyp:hlinkClr xmlns:ahyp="http://schemas.microsoft.com/office/drawing/2018/hyperlinkcolor" val="tx"/>
                              </a:ext>
                            </a:extLst>
                          </a:hlinkClick>
                        </a:rPr>
                        <a:t>https://twitter.com/BRAYNConsulting</a:t>
                      </a:r>
                      <a:endParaRPr lang="en-US" sz="1800" u="sng" kern="1200" dirty="0">
                        <a:solidFill>
                          <a:schemeClr val="tx2"/>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48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solidFill>
                            <a:schemeClr val="tx2"/>
                          </a:solidFill>
                          <a:latin typeface="+mn-lt"/>
                          <a:hlinkClick r:id="rId4">
                            <a:extLst>
                              <a:ext uri="{A12FA001-AC4F-418D-AE19-62706E023703}">
                                <ahyp:hlinkClr xmlns:ahyp="http://schemas.microsoft.com/office/drawing/2018/hyperlinkcolor" val="tx"/>
                              </a:ext>
                            </a:extLst>
                          </a:hlinkClick>
                        </a:rPr>
                        <a:t>https://www.facebook.com/Braynware</a:t>
                      </a:r>
                      <a:r>
                        <a:rPr lang="en-US" dirty="0">
                          <a:solidFill>
                            <a:schemeClr val="tx2"/>
                          </a:solidFill>
                          <a:latin typeface="+mn-lt"/>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2BDC7115-2388-45EC-BE60-BF2FAF6F6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110" y="1945773"/>
            <a:ext cx="381000" cy="381000"/>
          </a:xfrm>
          <a:prstGeom prst="rect">
            <a:avLst/>
          </a:prstGeom>
        </p:spPr>
      </p:pic>
      <p:pic>
        <p:nvPicPr>
          <p:cNvPr id="6" name="Picture 5">
            <a:extLst>
              <a:ext uri="{FF2B5EF4-FFF2-40B4-BE49-F238E27FC236}">
                <a16:creationId xmlns:a16="http://schemas.microsoft.com/office/drawing/2014/main" id="{819BB8BD-7ACA-47BC-A643-4B91A439C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972" y="2356578"/>
            <a:ext cx="361950" cy="361950"/>
          </a:xfrm>
          <a:prstGeom prst="rect">
            <a:avLst/>
          </a:prstGeom>
        </p:spPr>
      </p:pic>
      <p:pic>
        <p:nvPicPr>
          <p:cNvPr id="7" name="Picture 6">
            <a:extLst>
              <a:ext uri="{FF2B5EF4-FFF2-40B4-BE49-F238E27FC236}">
                <a16:creationId xmlns:a16="http://schemas.microsoft.com/office/drawing/2014/main" id="{688156D3-D26F-4DE2-8E28-5B293EB96C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0110" y="2730615"/>
            <a:ext cx="400050" cy="400050"/>
          </a:xfrm>
          <a:prstGeom prst="rect">
            <a:avLst/>
          </a:prstGeom>
        </p:spPr>
      </p:pic>
      <p:sp>
        <p:nvSpPr>
          <p:cNvPr id="8" name="Rectangle 7">
            <a:extLst>
              <a:ext uri="{FF2B5EF4-FFF2-40B4-BE49-F238E27FC236}">
                <a16:creationId xmlns:a16="http://schemas.microsoft.com/office/drawing/2014/main" id="{BE89C028-7412-44BF-B3ED-BF148D03C374}"/>
              </a:ext>
            </a:extLst>
          </p:cNvPr>
          <p:cNvSpPr/>
          <p:nvPr/>
        </p:nvSpPr>
        <p:spPr>
          <a:xfrm>
            <a:off x="851848" y="3325887"/>
            <a:ext cx="53398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32965"/>
                </a:solidFill>
                <a:effectLst/>
                <a:uLnTx/>
                <a:uFillTx/>
                <a:latin typeface="Roboto Medium"/>
                <a:ea typeface="+mn-ea"/>
                <a:cs typeface="+mn-cs"/>
              </a:rPr>
              <a:t>Contact BRAYN </a:t>
            </a:r>
          </a:p>
        </p:txBody>
      </p:sp>
      <p:graphicFrame>
        <p:nvGraphicFramePr>
          <p:cNvPr id="9" name="Table 8">
            <a:extLst>
              <a:ext uri="{FF2B5EF4-FFF2-40B4-BE49-F238E27FC236}">
                <a16:creationId xmlns:a16="http://schemas.microsoft.com/office/drawing/2014/main" id="{F5814313-90AD-4756-8616-CA568C165696}"/>
              </a:ext>
            </a:extLst>
          </p:cNvPr>
          <p:cNvGraphicFramePr>
            <a:graphicFrameLocks noGrp="1"/>
          </p:cNvGraphicFramePr>
          <p:nvPr>
            <p:extLst>
              <p:ext uri="{D42A27DB-BD31-4B8C-83A1-F6EECF244321}">
                <p14:modId xmlns:p14="http://schemas.microsoft.com/office/powerpoint/2010/main" val="2406899901"/>
              </p:ext>
            </p:extLst>
          </p:nvPr>
        </p:nvGraphicFramePr>
        <p:xfrm>
          <a:off x="851848" y="3851637"/>
          <a:ext cx="7010400" cy="1226849"/>
        </p:xfrm>
        <a:graphic>
          <a:graphicData uri="http://schemas.openxmlformats.org/drawingml/2006/table">
            <a:tbl>
              <a:tblPr firstRow="1" bandRow="1"/>
              <a:tblGrid>
                <a:gridCol w="6858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tblGrid>
              <a:tr h="39467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b="0" dirty="0">
                          <a:solidFill>
                            <a:schemeClr val="tx2"/>
                          </a:solidFill>
                          <a:latin typeface="+mn-lt"/>
                        </a:rPr>
                        <a:t>https://www.linkedin.com/in/kevinsullivanpe/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484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b="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0" dirty="0">
                          <a:solidFill>
                            <a:schemeClr val="tx1"/>
                          </a:solidFill>
                          <a:latin typeface="+mn-lt"/>
                        </a:rPr>
                        <a:t>832-570-3112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733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0" dirty="0">
                          <a:solidFill>
                            <a:schemeClr val="tx1"/>
                          </a:solidFill>
                          <a:latin typeface="+mn-lt"/>
                        </a:rPr>
                        <a:t>kevin@brayn.com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10" name="Picture 9">
            <a:extLst>
              <a:ext uri="{FF2B5EF4-FFF2-40B4-BE49-F238E27FC236}">
                <a16:creationId xmlns:a16="http://schemas.microsoft.com/office/drawing/2014/main" id="{02BF0256-8A4B-4C23-9BA9-692619B63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016" y="4248054"/>
            <a:ext cx="388144" cy="388144"/>
          </a:xfrm>
          <a:prstGeom prst="rect">
            <a:avLst/>
          </a:prstGeom>
        </p:spPr>
      </p:pic>
      <p:pic>
        <p:nvPicPr>
          <p:cNvPr id="11" name="Picture 10">
            <a:extLst>
              <a:ext uri="{FF2B5EF4-FFF2-40B4-BE49-F238E27FC236}">
                <a16:creationId xmlns:a16="http://schemas.microsoft.com/office/drawing/2014/main" id="{EBE88015-7E8E-4EFD-AFF5-BA5CFCCB1B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110" y="4651034"/>
            <a:ext cx="427452" cy="427452"/>
          </a:xfrm>
          <a:prstGeom prst="rect">
            <a:avLst/>
          </a:prstGeom>
        </p:spPr>
      </p:pic>
      <p:sp>
        <p:nvSpPr>
          <p:cNvPr id="12" name="Rectangle 11">
            <a:extLst>
              <a:ext uri="{FF2B5EF4-FFF2-40B4-BE49-F238E27FC236}">
                <a16:creationId xmlns:a16="http://schemas.microsoft.com/office/drawing/2014/main" id="{E9B986E6-B83F-4F64-B3A9-269E2886DFED}"/>
              </a:ext>
            </a:extLst>
          </p:cNvPr>
          <p:cNvSpPr/>
          <p:nvPr/>
        </p:nvSpPr>
        <p:spPr>
          <a:xfrm>
            <a:off x="851848" y="1368920"/>
            <a:ext cx="612699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32965"/>
                </a:solidFill>
                <a:effectLst/>
                <a:uLnTx/>
                <a:uFillTx/>
                <a:latin typeface="Roboto Medium"/>
                <a:ea typeface="+mn-ea"/>
                <a:cs typeface="+mn-cs"/>
              </a:rPr>
              <a:t>Connect with us on social media</a:t>
            </a:r>
          </a:p>
        </p:txBody>
      </p:sp>
      <p:pic>
        <p:nvPicPr>
          <p:cNvPr id="14" name="Picture 13">
            <a:extLst>
              <a:ext uri="{FF2B5EF4-FFF2-40B4-BE49-F238E27FC236}">
                <a16:creationId xmlns:a16="http://schemas.microsoft.com/office/drawing/2014/main" id="{8FF42194-266C-4512-81E0-8A747A0A67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160" y="3859636"/>
            <a:ext cx="381000" cy="381000"/>
          </a:xfrm>
          <a:prstGeom prst="rect">
            <a:avLst/>
          </a:prstGeom>
        </p:spPr>
      </p:pic>
    </p:spTree>
    <p:extLst>
      <p:ext uri="{BB962C8B-B14F-4D97-AF65-F5344CB8AC3E}">
        <p14:creationId xmlns:p14="http://schemas.microsoft.com/office/powerpoint/2010/main" val="2310603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9C25A8-B8DD-4EB6-91B0-C2BB5DA7F8D1}"/>
              </a:ext>
            </a:extLst>
          </p:cNvPr>
          <p:cNvSpPr>
            <a:spLocks noGrp="1"/>
          </p:cNvSpPr>
          <p:nvPr>
            <p:ph type="sldNum" sz="quarter" idx="4294967295"/>
          </p:nvPr>
        </p:nvSpPr>
        <p:spPr>
          <a:xfrm>
            <a:off x="11042882" y="5976001"/>
            <a:ext cx="366756" cy="365125"/>
          </a:xfrm>
        </p:spPr>
        <p:txBody>
          <a:bodyPr/>
          <a:lstStyle/>
          <a:p>
            <a:r>
              <a:rPr lang="en-US" dirty="0">
                <a:solidFill>
                  <a:srgbClr val="FFFFFF"/>
                </a:solidFill>
              </a:rPr>
              <a:t>0</a:t>
            </a:r>
            <a:fld id="{F470E458-E7C2-4395-B75D-476A174CEE45}" type="slidenum">
              <a:rPr lang="en-US" smtClean="0">
                <a:solidFill>
                  <a:srgbClr val="FFFFFF"/>
                </a:solidFill>
              </a:rPr>
              <a:pPr/>
              <a:t>3</a:t>
            </a:fld>
            <a:endParaRPr lang="en-US" dirty="0">
              <a:solidFill>
                <a:srgbClr val="FFFFFF"/>
              </a:solidFill>
            </a:endParaRPr>
          </a:p>
        </p:txBody>
      </p:sp>
      <p:sp>
        <p:nvSpPr>
          <p:cNvPr id="3" name="Title 1">
            <a:extLst>
              <a:ext uri="{FF2B5EF4-FFF2-40B4-BE49-F238E27FC236}">
                <a16:creationId xmlns:a16="http://schemas.microsoft.com/office/drawing/2014/main" id="{9CA6CEF4-E36A-4ADF-9CAA-E8EEC7BA747B}"/>
              </a:ext>
            </a:extLst>
          </p:cNvPr>
          <p:cNvSpPr txBox="1">
            <a:spLocks/>
          </p:cNvSpPr>
          <p:nvPr/>
        </p:nvSpPr>
        <p:spPr>
          <a:xfrm>
            <a:off x="289717" y="497646"/>
            <a:ext cx="10515600" cy="1097320"/>
          </a:xfrm>
          <a:prstGeom prst="rect">
            <a:avLst/>
          </a:prstGeom>
        </p:spPr>
        <p:txBody>
          <a:bodyPr rtlCol="0">
            <a:normAutofit fontScale="90000" lnSpcReduction="10000"/>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defRPr/>
            </a:pPr>
            <a:r>
              <a:rPr lang="en-US" sz="4100" dirty="0"/>
              <a:t>Kevin P. Sullivan, PE, HERS RATER </a:t>
            </a:r>
            <a:br>
              <a:rPr lang="en-US" sz="4100" dirty="0"/>
            </a:br>
            <a:r>
              <a:rPr lang="en-US" sz="4100" dirty="0"/>
              <a:t>Partner</a:t>
            </a:r>
          </a:p>
        </p:txBody>
      </p:sp>
      <p:sp>
        <p:nvSpPr>
          <p:cNvPr id="4" name="Content Placeholder 2">
            <a:extLst>
              <a:ext uri="{FF2B5EF4-FFF2-40B4-BE49-F238E27FC236}">
                <a16:creationId xmlns:a16="http://schemas.microsoft.com/office/drawing/2014/main" id="{96336C02-57AA-47CD-99FC-75F36AB6CAE2}"/>
              </a:ext>
            </a:extLst>
          </p:cNvPr>
          <p:cNvSpPr txBox="1">
            <a:spLocks/>
          </p:cNvSpPr>
          <p:nvPr/>
        </p:nvSpPr>
        <p:spPr>
          <a:xfrm>
            <a:off x="5499750" y="2020899"/>
            <a:ext cx="6387710" cy="40052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2000" b="1" dirty="0"/>
              <a:t>Experience</a:t>
            </a:r>
          </a:p>
          <a:p>
            <a:pPr lvl="1">
              <a:spcBef>
                <a:spcPts val="400"/>
              </a:spcBef>
            </a:pPr>
            <a:r>
              <a:rPr lang="en-US" sz="2000" b="1" dirty="0"/>
              <a:t>10 years design &amp; construction</a:t>
            </a:r>
          </a:p>
          <a:p>
            <a:pPr lvl="1">
              <a:spcBef>
                <a:spcPts val="400"/>
              </a:spcBef>
            </a:pPr>
            <a:r>
              <a:rPr lang="en-US" sz="2000" b="1" dirty="0"/>
              <a:t>Licensed Prof. Engineer in 30+ states</a:t>
            </a:r>
          </a:p>
          <a:p>
            <a:pPr lvl="1">
              <a:spcBef>
                <a:spcPts val="400"/>
              </a:spcBef>
            </a:pPr>
            <a:r>
              <a:rPr lang="en-US" sz="2000" b="1" dirty="0"/>
              <a:t>R&amp;D Tax Credits</a:t>
            </a:r>
          </a:p>
          <a:p>
            <a:pPr lvl="1">
              <a:spcBef>
                <a:spcPts val="400"/>
              </a:spcBef>
            </a:pPr>
            <a:r>
              <a:rPr lang="en-US" sz="2000" b="1" dirty="0"/>
              <a:t>179D &amp; 45L Energy Efficient Incentives</a:t>
            </a:r>
          </a:p>
          <a:p>
            <a:pPr lvl="1">
              <a:spcBef>
                <a:spcPts val="400"/>
              </a:spcBef>
            </a:pPr>
            <a:r>
              <a:rPr lang="en-US" sz="2000" b="1" dirty="0"/>
              <a:t>Cost Segregation</a:t>
            </a:r>
          </a:p>
          <a:p>
            <a:pPr marL="800100" lvl="1" indent="-342900">
              <a:spcBef>
                <a:spcPts val="400"/>
              </a:spcBef>
            </a:pPr>
            <a:endParaRPr lang="en-US" sz="2000" dirty="0"/>
          </a:p>
          <a:p>
            <a:pPr>
              <a:spcBef>
                <a:spcPts val="400"/>
              </a:spcBef>
            </a:pPr>
            <a:r>
              <a:rPr lang="en-US" sz="2000" b="1" dirty="0"/>
              <a:t>Education</a:t>
            </a:r>
          </a:p>
          <a:p>
            <a:pPr lvl="1">
              <a:spcBef>
                <a:spcPts val="600"/>
              </a:spcBef>
            </a:pPr>
            <a:r>
              <a:rPr lang="en-US" sz="2000" dirty="0"/>
              <a:t>B.S.C.E– </a:t>
            </a:r>
            <a:r>
              <a:rPr lang="en-US" sz="2000" i="1" dirty="0"/>
              <a:t>University of Houston</a:t>
            </a:r>
          </a:p>
          <a:p>
            <a:pPr marL="228600" lvl="1">
              <a:spcBef>
                <a:spcPts val="400"/>
              </a:spcBef>
            </a:pPr>
            <a:endParaRPr lang="en-US" sz="800" i="1" dirty="0"/>
          </a:p>
          <a:p>
            <a:pPr lvl="1">
              <a:spcBef>
                <a:spcPts val="400"/>
              </a:spcBef>
            </a:pPr>
            <a:endParaRPr lang="en-US" sz="800" dirty="0"/>
          </a:p>
          <a:p>
            <a:pPr>
              <a:spcBef>
                <a:spcPts val="400"/>
              </a:spcBef>
            </a:pPr>
            <a:r>
              <a:rPr lang="en-US" sz="2000" b="1" dirty="0"/>
              <a:t>Resides in Houston, TX with wife and 2 children</a:t>
            </a:r>
          </a:p>
        </p:txBody>
      </p:sp>
      <p:pic>
        <p:nvPicPr>
          <p:cNvPr id="6" name="Picture 5" descr="A person wearing a suit and tie smiling and looking at the camera&#10;&#10;Description automatically generated">
            <a:extLst>
              <a:ext uri="{FF2B5EF4-FFF2-40B4-BE49-F238E27FC236}">
                <a16:creationId xmlns:a16="http://schemas.microsoft.com/office/drawing/2014/main" id="{7590C0AD-BAC5-4034-AD47-9BCEFBE70DD5}"/>
              </a:ext>
            </a:extLst>
          </p:cNvPr>
          <p:cNvPicPr>
            <a:picLocks noChangeAspect="1"/>
          </p:cNvPicPr>
          <p:nvPr/>
        </p:nvPicPr>
        <p:blipFill rotWithShape="1">
          <a:blip r:embed="rId3">
            <a:extLst>
              <a:ext uri="{28A0092B-C50C-407E-A947-70E740481C1C}">
                <a14:useLocalDpi xmlns:a14="http://schemas.microsoft.com/office/drawing/2010/main" val="0"/>
              </a:ext>
            </a:extLst>
          </a:blip>
          <a:srcRect b="15550"/>
          <a:stretch/>
        </p:blipFill>
        <p:spPr>
          <a:xfrm>
            <a:off x="1067244" y="2422110"/>
            <a:ext cx="2286000" cy="29025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718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FE05D-6EB9-4EFE-AF43-91B41C8A99AE}"/>
              </a:ext>
            </a:extLst>
          </p:cNvPr>
          <p:cNvSpPr txBox="1"/>
          <p:nvPr/>
        </p:nvSpPr>
        <p:spPr>
          <a:xfrm>
            <a:off x="3656936" y="1443841"/>
            <a:ext cx="749589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2965"/>
                </a:solidFill>
                <a:effectLst/>
                <a:uLnTx/>
                <a:uFillTx/>
                <a:latin typeface="Roboto Medium"/>
                <a:ea typeface="+mn-ea"/>
                <a:cs typeface="+mn-cs"/>
              </a:rPr>
              <a:t>BRAYN is a niche consulting firm that guides businesses to greater value through tax credits and incentives, such as R&amp;D tax credits, Cost Segregation, 179D, 45L, and Fuel Tax Recovery.  BRAYN Consulting LLC is not a CPA firm, finance, tax, law, or engineering firm, and nothing contained herein can be construed as legal, financial, accounting, tax, or engineering advice.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2965"/>
                </a:solidFill>
                <a:effectLst/>
                <a:uLnTx/>
                <a:uFillTx/>
                <a:latin typeface="Roboto Medium"/>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2965"/>
                </a:solidFill>
                <a:effectLst/>
                <a:uLnTx/>
                <a:uFillTx/>
                <a:latin typeface="Roboto Medium"/>
                <a:ea typeface="+mn-ea"/>
                <a:cs typeface="+mn-cs"/>
              </a:rPr>
              <a:t>IRS Circular 230 Disclosure – To ensure compliance with requirements imposed by the IRS, we inform you that any U.S. tax advise contained in this communication (including any attachments) is not intended or written to be used, and cannot be used, for the purpose of (i) avoiding tax-related penalties under the Internal Revenue Code, or (ii) promoting, marketing, or recommending to another party any transaction or matter addressed herein.</a:t>
            </a:r>
          </a:p>
        </p:txBody>
      </p:sp>
      <p:sp>
        <p:nvSpPr>
          <p:cNvPr id="6" name="TextBox 5">
            <a:extLst>
              <a:ext uri="{FF2B5EF4-FFF2-40B4-BE49-F238E27FC236}">
                <a16:creationId xmlns:a16="http://schemas.microsoft.com/office/drawing/2014/main" id="{24227138-D6D3-46FD-8A1D-D3AE679F3378}"/>
              </a:ext>
            </a:extLst>
          </p:cNvPr>
          <p:cNvSpPr txBox="1"/>
          <p:nvPr/>
        </p:nvSpPr>
        <p:spPr>
          <a:xfrm>
            <a:off x="9956800" y="6581775"/>
            <a:ext cx="1978427" cy="253916"/>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2F2F2">
                    <a:lumMod val="50000"/>
                  </a:srgbClr>
                </a:solidFill>
                <a:effectLst/>
                <a:uLnTx/>
                <a:uFillTx/>
                <a:latin typeface="Roboto Light" panose="02000000000000000000" pitchFamily="2" charset="0"/>
                <a:ea typeface="Roboto Light" panose="02000000000000000000" pitchFamily="2" charset="0"/>
                <a:cs typeface="+mn-cs"/>
              </a:rPr>
              <a:t>©BRAYN Consulting LLC 2020</a:t>
            </a:r>
          </a:p>
        </p:txBody>
      </p:sp>
      <p:pic>
        <p:nvPicPr>
          <p:cNvPr id="2" name="Picture 1" descr="Logo, company name&#10;&#10;Description automatically generated">
            <a:extLst>
              <a:ext uri="{FF2B5EF4-FFF2-40B4-BE49-F238E27FC236}">
                <a16:creationId xmlns:a16="http://schemas.microsoft.com/office/drawing/2014/main" id="{DC906408-8002-4B57-B2FE-A77F9F814CAB}"/>
              </a:ext>
            </a:extLst>
          </p:cNvPr>
          <p:cNvPicPr>
            <a:picLocks noChangeAspect="1"/>
          </p:cNvPicPr>
          <p:nvPr/>
        </p:nvPicPr>
        <p:blipFill>
          <a:blip r:embed="rId2"/>
          <a:stretch>
            <a:fillRect/>
          </a:stretch>
        </p:blipFill>
        <p:spPr>
          <a:xfrm>
            <a:off x="254978" y="2513450"/>
            <a:ext cx="3243722" cy="1507892"/>
          </a:xfrm>
          <a:prstGeom prst="rect">
            <a:avLst/>
          </a:prstGeom>
        </p:spPr>
      </p:pic>
    </p:spTree>
    <p:extLst>
      <p:ext uri="{BB962C8B-B14F-4D97-AF65-F5344CB8AC3E}">
        <p14:creationId xmlns:p14="http://schemas.microsoft.com/office/powerpoint/2010/main" val="1075431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D73B8-0159-4360-B763-76EC226632BF}"/>
              </a:ext>
            </a:extLst>
          </p:cNvPr>
          <p:cNvSpPr>
            <a:spLocks noGrp="1"/>
          </p:cNvSpPr>
          <p:nvPr>
            <p:ph type="sldNum" sz="quarter" idx="12"/>
          </p:nvPr>
        </p:nvSpPr>
        <p:spPr/>
        <p:txBody>
          <a:bodyPr/>
          <a:lstStyle/>
          <a:p>
            <a:r>
              <a:rPr lang="en-US" dirty="0"/>
              <a:t>0</a:t>
            </a:r>
            <a:fld id="{F470E458-E7C2-4395-B75D-476A174CEE45}" type="slidenum">
              <a:rPr lang="en-US" smtClean="0"/>
              <a:t>31</a:t>
            </a:fld>
            <a:endParaRPr lang="en-US" dirty="0"/>
          </a:p>
        </p:txBody>
      </p:sp>
      <p:sp>
        <p:nvSpPr>
          <p:cNvPr id="6" name="Title 5">
            <a:extLst>
              <a:ext uri="{FF2B5EF4-FFF2-40B4-BE49-F238E27FC236}">
                <a16:creationId xmlns:a16="http://schemas.microsoft.com/office/drawing/2014/main" id="{6A2ED7C9-90D1-4335-ACD1-D39A68D72C83}"/>
              </a:ext>
            </a:extLst>
          </p:cNvPr>
          <p:cNvSpPr>
            <a:spLocks noGrp="1"/>
          </p:cNvSpPr>
          <p:nvPr>
            <p:ph type="title"/>
          </p:nvPr>
        </p:nvSpPr>
        <p:spPr/>
        <p:txBody>
          <a:bodyPr/>
          <a:lstStyle/>
          <a:p>
            <a:r>
              <a:rPr lang="en-US" dirty="0" err="1"/>
              <a:t>BRAYNTaxIncentives</a:t>
            </a:r>
            <a:endParaRPr lang="en-US" dirty="0"/>
          </a:p>
        </p:txBody>
      </p:sp>
      <p:sp>
        <p:nvSpPr>
          <p:cNvPr id="9" name="Subtitle 8">
            <a:extLst>
              <a:ext uri="{FF2B5EF4-FFF2-40B4-BE49-F238E27FC236}">
                <a16:creationId xmlns:a16="http://schemas.microsoft.com/office/drawing/2014/main" id="{F4871DB2-2AAA-4EB1-9E65-B34595535B48}"/>
              </a:ext>
            </a:extLst>
          </p:cNvPr>
          <p:cNvSpPr>
            <a:spLocks noGrp="1"/>
          </p:cNvSpPr>
          <p:nvPr>
            <p:ph type="subTitle" idx="15"/>
          </p:nvPr>
        </p:nvSpPr>
        <p:spPr/>
        <p:txBody>
          <a:bodyPr/>
          <a:lstStyle/>
          <a:p>
            <a:r>
              <a:rPr lang="en-US" dirty="0"/>
              <a:t>(Must record password for CPE credit)</a:t>
            </a:r>
          </a:p>
        </p:txBody>
      </p:sp>
    </p:spTree>
    <p:extLst>
      <p:ext uri="{BB962C8B-B14F-4D97-AF65-F5344CB8AC3E}">
        <p14:creationId xmlns:p14="http://schemas.microsoft.com/office/powerpoint/2010/main" val="1785038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building&#10;&#10;Description automatically generated">
            <a:extLst>
              <a:ext uri="{FF2B5EF4-FFF2-40B4-BE49-F238E27FC236}">
                <a16:creationId xmlns:a16="http://schemas.microsoft.com/office/drawing/2014/main" id="{3DFC75A1-23C9-42EE-B154-5217645BF88C}"/>
              </a:ext>
            </a:extLst>
          </p:cNvPr>
          <p:cNvPicPr>
            <a:picLocks noChangeAspect="1"/>
          </p:cNvPicPr>
          <p:nvPr/>
        </p:nvPicPr>
        <p:blipFill>
          <a:blip r:embed="rId2"/>
          <a:stretch>
            <a:fillRect/>
          </a:stretch>
        </p:blipFill>
        <p:spPr>
          <a:xfrm>
            <a:off x="0" y="444"/>
            <a:ext cx="12192000" cy="6857111"/>
          </a:xfrm>
          <a:prstGeom prst="rect">
            <a:avLst/>
          </a:prstGeom>
        </p:spPr>
      </p:pic>
      <p:sp>
        <p:nvSpPr>
          <p:cNvPr id="7" name="Freeform: Shape 6">
            <a:extLst>
              <a:ext uri="{FF2B5EF4-FFF2-40B4-BE49-F238E27FC236}">
                <a16:creationId xmlns:a16="http://schemas.microsoft.com/office/drawing/2014/main" id="{056683A2-37FB-493D-A999-967F31EAA81B}"/>
              </a:ext>
            </a:extLst>
          </p:cNvPr>
          <p:cNvSpPr/>
          <p:nvPr/>
        </p:nvSpPr>
        <p:spPr>
          <a:xfrm>
            <a:off x="-36945" y="0"/>
            <a:ext cx="12238181" cy="6871855"/>
          </a:xfrm>
          <a:custGeom>
            <a:avLst/>
            <a:gdLst>
              <a:gd name="connsiteX0" fmla="*/ 0 w 12238181"/>
              <a:gd name="connsiteY0" fmla="*/ 5449455 h 6871855"/>
              <a:gd name="connsiteX1" fmla="*/ 6123709 w 12238181"/>
              <a:gd name="connsiteY1" fmla="*/ 6705600 h 6871855"/>
              <a:gd name="connsiteX2" fmla="*/ 8645236 w 12238181"/>
              <a:gd name="connsiteY2" fmla="*/ 6705600 h 6871855"/>
              <a:gd name="connsiteX3" fmla="*/ 8719127 w 12238181"/>
              <a:gd name="connsiteY3" fmla="*/ 6077527 h 6871855"/>
              <a:gd name="connsiteX4" fmla="*/ 8793018 w 12238181"/>
              <a:gd name="connsiteY4" fmla="*/ 5781964 h 6871855"/>
              <a:gd name="connsiteX5" fmla="*/ 8756072 w 12238181"/>
              <a:gd name="connsiteY5" fmla="*/ 5504873 h 6871855"/>
              <a:gd name="connsiteX6" fmla="*/ 8562109 w 12238181"/>
              <a:gd name="connsiteY6" fmla="*/ 1948873 h 6871855"/>
              <a:gd name="connsiteX7" fmla="*/ 8571345 w 12238181"/>
              <a:gd name="connsiteY7" fmla="*/ 1182255 h 6871855"/>
              <a:gd name="connsiteX8" fmla="*/ 8543636 w 12238181"/>
              <a:gd name="connsiteY8" fmla="*/ 1052945 h 6871855"/>
              <a:gd name="connsiteX9" fmla="*/ 8303490 w 12238181"/>
              <a:gd name="connsiteY9" fmla="*/ 350982 h 6871855"/>
              <a:gd name="connsiteX10" fmla="*/ 8035636 w 12238181"/>
              <a:gd name="connsiteY10" fmla="*/ 480291 h 6871855"/>
              <a:gd name="connsiteX11" fmla="*/ 8054109 w 12238181"/>
              <a:gd name="connsiteY11" fmla="*/ 609600 h 6871855"/>
              <a:gd name="connsiteX12" fmla="*/ 7730836 w 12238181"/>
              <a:gd name="connsiteY12" fmla="*/ 471055 h 6871855"/>
              <a:gd name="connsiteX13" fmla="*/ 7583054 w 12238181"/>
              <a:gd name="connsiteY13" fmla="*/ 526473 h 6871855"/>
              <a:gd name="connsiteX14" fmla="*/ 7583054 w 12238181"/>
              <a:gd name="connsiteY14" fmla="*/ 665018 h 6871855"/>
              <a:gd name="connsiteX15" fmla="*/ 7416800 w 12238181"/>
              <a:gd name="connsiteY15" fmla="*/ 692727 h 6871855"/>
              <a:gd name="connsiteX16" fmla="*/ 7056581 w 12238181"/>
              <a:gd name="connsiteY16" fmla="*/ 812800 h 6871855"/>
              <a:gd name="connsiteX17" fmla="*/ 6714836 w 12238181"/>
              <a:gd name="connsiteY17" fmla="*/ 655782 h 6871855"/>
              <a:gd name="connsiteX18" fmla="*/ 6465454 w 12238181"/>
              <a:gd name="connsiteY18" fmla="*/ 701964 h 6871855"/>
              <a:gd name="connsiteX19" fmla="*/ 6077527 w 12238181"/>
              <a:gd name="connsiteY19" fmla="*/ 683491 h 6871855"/>
              <a:gd name="connsiteX20" fmla="*/ 6022109 w 12238181"/>
              <a:gd name="connsiteY20" fmla="*/ 748145 h 6871855"/>
              <a:gd name="connsiteX21" fmla="*/ 5994400 w 12238181"/>
              <a:gd name="connsiteY21" fmla="*/ 858982 h 6871855"/>
              <a:gd name="connsiteX22" fmla="*/ 5929745 w 12238181"/>
              <a:gd name="connsiteY22" fmla="*/ 914400 h 6871855"/>
              <a:gd name="connsiteX23" fmla="*/ 5772727 w 12238181"/>
              <a:gd name="connsiteY23" fmla="*/ 895927 h 6871855"/>
              <a:gd name="connsiteX24" fmla="*/ 5615709 w 12238181"/>
              <a:gd name="connsiteY24" fmla="*/ 803564 h 6871855"/>
              <a:gd name="connsiteX25" fmla="*/ 5486400 w 12238181"/>
              <a:gd name="connsiteY25" fmla="*/ 812800 h 6871855"/>
              <a:gd name="connsiteX26" fmla="*/ 5347854 w 12238181"/>
              <a:gd name="connsiteY26" fmla="*/ 858982 h 6871855"/>
              <a:gd name="connsiteX27" fmla="*/ 4821381 w 12238181"/>
              <a:gd name="connsiteY27" fmla="*/ 1108364 h 6871855"/>
              <a:gd name="connsiteX28" fmla="*/ 4821381 w 12238181"/>
              <a:gd name="connsiteY28" fmla="*/ 1191491 h 6871855"/>
              <a:gd name="connsiteX29" fmla="*/ 4821381 w 12238181"/>
              <a:gd name="connsiteY29" fmla="*/ 1191491 h 6871855"/>
              <a:gd name="connsiteX30" fmla="*/ 4821381 w 12238181"/>
              <a:gd name="connsiteY30" fmla="*/ 1320800 h 6871855"/>
              <a:gd name="connsiteX31" fmla="*/ 4682836 w 12238181"/>
              <a:gd name="connsiteY31" fmla="*/ 1385455 h 6871855"/>
              <a:gd name="connsiteX32" fmla="*/ 4525818 w 12238181"/>
              <a:gd name="connsiteY32" fmla="*/ 1459345 h 6871855"/>
              <a:gd name="connsiteX33" fmla="*/ 4479636 w 12238181"/>
              <a:gd name="connsiteY33" fmla="*/ 1579418 h 6871855"/>
              <a:gd name="connsiteX34" fmla="*/ 4516581 w 12238181"/>
              <a:gd name="connsiteY34" fmla="*/ 1727200 h 6871855"/>
              <a:gd name="connsiteX35" fmla="*/ 4516581 w 12238181"/>
              <a:gd name="connsiteY35" fmla="*/ 1819564 h 6871855"/>
              <a:gd name="connsiteX36" fmla="*/ 4405745 w 12238181"/>
              <a:gd name="connsiteY36" fmla="*/ 1893455 h 6871855"/>
              <a:gd name="connsiteX37" fmla="*/ 4276436 w 12238181"/>
              <a:gd name="connsiteY37" fmla="*/ 1930400 h 6871855"/>
              <a:gd name="connsiteX38" fmla="*/ 4221018 w 12238181"/>
              <a:gd name="connsiteY38" fmla="*/ 1819564 h 6871855"/>
              <a:gd name="connsiteX39" fmla="*/ 4082472 w 12238181"/>
              <a:gd name="connsiteY39" fmla="*/ 1736436 h 6871855"/>
              <a:gd name="connsiteX40" fmla="*/ 3962400 w 12238181"/>
              <a:gd name="connsiteY40" fmla="*/ 1717964 h 6871855"/>
              <a:gd name="connsiteX41" fmla="*/ 3833090 w 12238181"/>
              <a:gd name="connsiteY41" fmla="*/ 1773382 h 6871855"/>
              <a:gd name="connsiteX42" fmla="*/ 3731490 w 12238181"/>
              <a:gd name="connsiteY42" fmla="*/ 1838036 h 6871855"/>
              <a:gd name="connsiteX43" fmla="*/ 3583709 w 12238181"/>
              <a:gd name="connsiteY43" fmla="*/ 1902691 h 6871855"/>
              <a:gd name="connsiteX44" fmla="*/ 3509818 w 12238181"/>
              <a:gd name="connsiteY44" fmla="*/ 1773382 h 6871855"/>
              <a:gd name="connsiteX45" fmla="*/ 3398981 w 12238181"/>
              <a:gd name="connsiteY45" fmla="*/ 1736436 h 6871855"/>
              <a:gd name="connsiteX46" fmla="*/ 3288145 w 12238181"/>
              <a:gd name="connsiteY46" fmla="*/ 1736436 h 6871855"/>
              <a:gd name="connsiteX47" fmla="*/ 3186545 w 12238181"/>
              <a:gd name="connsiteY47" fmla="*/ 1653309 h 6871855"/>
              <a:gd name="connsiteX48" fmla="*/ 3084945 w 12238181"/>
              <a:gd name="connsiteY48" fmla="*/ 1662545 h 6871855"/>
              <a:gd name="connsiteX49" fmla="*/ 2955636 w 12238181"/>
              <a:gd name="connsiteY49" fmla="*/ 1681018 h 6871855"/>
              <a:gd name="connsiteX50" fmla="*/ 2826327 w 12238181"/>
              <a:gd name="connsiteY50" fmla="*/ 1754909 h 6871855"/>
              <a:gd name="connsiteX51" fmla="*/ 2660072 w 12238181"/>
              <a:gd name="connsiteY51" fmla="*/ 1717964 h 6871855"/>
              <a:gd name="connsiteX52" fmla="*/ 2503054 w 12238181"/>
              <a:gd name="connsiteY52" fmla="*/ 1745673 h 6871855"/>
              <a:gd name="connsiteX53" fmla="*/ 2429163 w 12238181"/>
              <a:gd name="connsiteY53" fmla="*/ 1801091 h 6871855"/>
              <a:gd name="connsiteX54" fmla="*/ 2309090 w 12238181"/>
              <a:gd name="connsiteY54" fmla="*/ 1948873 h 6871855"/>
              <a:gd name="connsiteX55" fmla="*/ 2281381 w 12238181"/>
              <a:gd name="connsiteY55" fmla="*/ 1736436 h 6871855"/>
              <a:gd name="connsiteX56" fmla="*/ 2207490 w 12238181"/>
              <a:gd name="connsiteY56" fmla="*/ 1681018 h 6871855"/>
              <a:gd name="connsiteX57" fmla="*/ 2022763 w 12238181"/>
              <a:gd name="connsiteY57" fmla="*/ 1791855 h 6871855"/>
              <a:gd name="connsiteX58" fmla="*/ 1958109 w 12238181"/>
              <a:gd name="connsiteY58" fmla="*/ 1717964 h 6871855"/>
              <a:gd name="connsiteX59" fmla="*/ 1856509 w 12238181"/>
              <a:gd name="connsiteY59" fmla="*/ 1727200 h 6871855"/>
              <a:gd name="connsiteX60" fmla="*/ 1754909 w 12238181"/>
              <a:gd name="connsiteY60" fmla="*/ 1819564 h 6871855"/>
              <a:gd name="connsiteX61" fmla="*/ 1745672 w 12238181"/>
              <a:gd name="connsiteY61" fmla="*/ 1921164 h 6871855"/>
              <a:gd name="connsiteX62" fmla="*/ 1791854 w 12238181"/>
              <a:gd name="connsiteY62" fmla="*/ 2022764 h 6871855"/>
              <a:gd name="connsiteX63" fmla="*/ 1754909 w 12238181"/>
              <a:gd name="connsiteY63" fmla="*/ 2133600 h 6871855"/>
              <a:gd name="connsiteX64" fmla="*/ 1671781 w 12238181"/>
              <a:gd name="connsiteY64" fmla="*/ 2152073 h 6871855"/>
              <a:gd name="connsiteX65" fmla="*/ 1588654 w 12238181"/>
              <a:gd name="connsiteY65" fmla="*/ 2152073 h 6871855"/>
              <a:gd name="connsiteX66" fmla="*/ 1533236 w 12238181"/>
              <a:gd name="connsiteY66" fmla="*/ 2068945 h 6871855"/>
              <a:gd name="connsiteX67" fmla="*/ 1422400 w 12238181"/>
              <a:gd name="connsiteY67" fmla="*/ 1976582 h 6871855"/>
              <a:gd name="connsiteX68" fmla="*/ 1320800 w 12238181"/>
              <a:gd name="connsiteY68" fmla="*/ 1976582 h 6871855"/>
              <a:gd name="connsiteX69" fmla="*/ 1136072 w 12238181"/>
              <a:gd name="connsiteY69" fmla="*/ 1893455 h 6871855"/>
              <a:gd name="connsiteX70" fmla="*/ 1089890 w 12238181"/>
              <a:gd name="connsiteY70" fmla="*/ 1958109 h 6871855"/>
              <a:gd name="connsiteX71" fmla="*/ 1016000 w 12238181"/>
              <a:gd name="connsiteY71" fmla="*/ 2013527 h 6871855"/>
              <a:gd name="connsiteX72" fmla="*/ 877454 w 12238181"/>
              <a:gd name="connsiteY72" fmla="*/ 2059709 h 6871855"/>
              <a:gd name="connsiteX73" fmla="*/ 692727 w 12238181"/>
              <a:gd name="connsiteY73" fmla="*/ 2152073 h 6871855"/>
              <a:gd name="connsiteX74" fmla="*/ 591127 w 12238181"/>
              <a:gd name="connsiteY74" fmla="*/ 2179782 h 6871855"/>
              <a:gd name="connsiteX75" fmla="*/ 554181 w 12238181"/>
              <a:gd name="connsiteY75" fmla="*/ 2133600 h 6871855"/>
              <a:gd name="connsiteX76" fmla="*/ 544945 w 12238181"/>
              <a:gd name="connsiteY76" fmla="*/ 2013527 h 6871855"/>
              <a:gd name="connsiteX77" fmla="*/ 489527 w 12238181"/>
              <a:gd name="connsiteY77" fmla="*/ 1930400 h 6871855"/>
              <a:gd name="connsiteX78" fmla="*/ 424872 w 12238181"/>
              <a:gd name="connsiteY78" fmla="*/ 1874982 h 6871855"/>
              <a:gd name="connsiteX79" fmla="*/ 341745 w 12238181"/>
              <a:gd name="connsiteY79" fmla="*/ 1884218 h 6871855"/>
              <a:gd name="connsiteX80" fmla="*/ 286327 w 12238181"/>
              <a:gd name="connsiteY80" fmla="*/ 1985818 h 6871855"/>
              <a:gd name="connsiteX81" fmla="*/ 267854 w 12238181"/>
              <a:gd name="connsiteY81" fmla="*/ 2087418 h 6871855"/>
              <a:gd name="connsiteX82" fmla="*/ 36945 w 12238181"/>
              <a:gd name="connsiteY82" fmla="*/ 2105891 h 6871855"/>
              <a:gd name="connsiteX83" fmla="*/ 46181 w 12238181"/>
              <a:gd name="connsiteY83" fmla="*/ 0 h 6871855"/>
              <a:gd name="connsiteX84" fmla="*/ 12238181 w 12238181"/>
              <a:gd name="connsiteY84" fmla="*/ 9236 h 6871855"/>
              <a:gd name="connsiteX85" fmla="*/ 12238181 w 12238181"/>
              <a:gd name="connsiteY85" fmla="*/ 6853382 h 6871855"/>
              <a:gd name="connsiteX86" fmla="*/ 27709 w 12238181"/>
              <a:gd name="connsiteY86" fmla="*/ 6871855 h 6871855"/>
              <a:gd name="connsiteX87" fmla="*/ 0 w 12238181"/>
              <a:gd name="connsiteY87" fmla="*/ 54494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238181" h="6871855">
                <a:moveTo>
                  <a:pt x="0" y="5449455"/>
                </a:moveTo>
                <a:lnTo>
                  <a:pt x="6123709" y="6705600"/>
                </a:lnTo>
                <a:lnTo>
                  <a:pt x="8645236" y="6705600"/>
                </a:lnTo>
                <a:lnTo>
                  <a:pt x="8719127" y="6077527"/>
                </a:lnTo>
                <a:lnTo>
                  <a:pt x="8793018" y="5781964"/>
                </a:lnTo>
                <a:lnTo>
                  <a:pt x="8756072" y="5504873"/>
                </a:lnTo>
                <a:lnTo>
                  <a:pt x="8562109" y="1948873"/>
                </a:lnTo>
                <a:lnTo>
                  <a:pt x="8571345" y="1182255"/>
                </a:lnTo>
                <a:lnTo>
                  <a:pt x="8543636" y="1052945"/>
                </a:lnTo>
                <a:lnTo>
                  <a:pt x="8303490" y="350982"/>
                </a:lnTo>
                <a:lnTo>
                  <a:pt x="8035636" y="480291"/>
                </a:lnTo>
                <a:lnTo>
                  <a:pt x="8054109" y="609600"/>
                </a:lnTo>
                <a:lnTo>
                  <a:pt x="7730836" y="471055"/>
                </a:lnTo>
                <a:lnTo>
                  <a:pt x="7583054" y="526473"/>
                </a:lnTo>
                <a:lnTo>
                  <a:pt x="7583054" y="665018"/>
                </a:lnTo>
                <a:lnTo>
                  <a:pt x="7416800" y="692727"/>
                </a:lnTo>
                <a:lnTo>
                  <a:pt x="7056581" y="812800"/>
                </a:lnTo>
                <a:lnTo>
                  <a:pt x="6714836" y="655782"/>
                </a:lnTo>
                <a:lnTo>
                  <a:pt x="6465454" y="701964"/>
                </a:lnTo>
                <a:lnTo>
                  <a:pt x="6077527" y="683491"/>
                </a:lnTo>
                <a:lnTo>
                  <a:pt x="6022109" y="748145"/>
                </a:lnTo>
                <a:lnTo>
                  <a:pt x="5994400" y="858982"/>
                </a:lnTo>
                <a:lnTo>
                  <a:pt x="5929745" y="914400"/>
                </a:lnTo>
                <a:lnTo>
                  <a:pt x="5772727" y="895927"/>
                </a:lnTo>
                <a:lnTo>
                  <a:pt x="5615709" y="803564"/>
                </a:lnTo>
                <a:lnTo>
                  <a:pt x="5486400" y="812800"/>
                </a:lnTo>
                <a:lnTo>
                  <a:pt x="5347854" y="858982"/>
                </a:lnTo>
                <a:lnTo>
                  <a:pt x="4821381" y="1108364"/>
                </a:lnTo>
                <a:lnTo>
                  <a:pt x="4821381" y="1191491"/>
                </a:lnTo>
                <a:lnTo>
                  <a:pt x="4821381" y="1191491"/>
                </a:lnTo>
                <a:lnTo>
                  <a:pt x="4821381" y="1320800"/>
                </a:lnTo>
                <a:lnTo>
                  <a:pt x="4682836" y="1385455"/>
                </a:lnTo>
                <a:lnTo>
                  <a:pt x="4525818" y="1459345"/>
                </a:lnTo>
                <a:lnTo>
                  <a:pt x="4479636" y="1579418"/>
                </a:lnTo>
                <a:lnTo>
                  <a:pt x="4516581" y="1727200"/>
                </a:lnTo>
                <a:lnTo>
                  <a:pt x="4516581" y="1819564"/>
                </a:lnTo>
                <a:lnTo>
                  <a:pt x="4405745" y="1893455"/>
                </a:lnTo>
                <a:lnTo>
                  <a:pt x="4276436" y="1930400"/>
                </a:lnTo>
                <a:lnTo>
                  <a:pt x="4221018" y="1819564"/>
                </a:lnTo>
                <a:lnTo>
                  <a:pt x="4082472" y="1736436"/>
                </a:lnTo>
                <a:lnTo>
                  <a:pt x="3962400" y="1717964"/>
                </a:lnTo>
                <a:lnTo>
                  <a:pt x="3833090" y="1773382"/>
                </a:lnTo>
                <a:lnTo>
                  <a:pt x="3731490" y="1838036"/>
                </a:lnTo>
                <a:lnTo>
                  <a:pt x="3583709" y="1902691"/>
                </a:lnTo>
                <a:lnTo>
                  <a:pt x="3509818" y="1773382"/>
                </a:lnTo>
                <a:lnTo>
                  <a:pt x="3398981" y="1736436"/>
                </a:lnTo>
                <a:lnTo>
                  <a:pt x="3288145" y="1736436"/>
                </a:lnTo>
                <a:lnTo>
                  <a:pt x="3186545" y="1653309"/>
                </a:lnTo>
                <a:lnTo>
                  <a:pt x="3084945" y="1662545"/>
                </a:lnTo>
                <a:lnTo>
                  <a:pt x="2955636" y="1681018"/>
                </a:lnTo>
                <a:lnTo>
                  <a:pt x="2826327" y="1754909"/>
                </a:lnTo>
                <a:lnTo>
                  <a:pt x="2660072" y="1717964"/>
                </a:lnTo>
                <a:lnTo>
                  <a:pt x="2503054" y="1745673"/>
                </a:lnTo>
                <a:lnTo>
                  <a:pt x="2429163" y="1801091"/>
                </a:lnTo>
                <a:lnTo>
                  <a:pt x="2309090" y="1948873"/>
                </a:lnTo>
                <a:lnTo>
                  <a:pt x="2281381" y="1736436"/>
                </a:lnTo>
                <a:lnTo>
                  <a:pt x="2207490" y="1681018"/>
                </a:lnTo>
                <a:lnTo>
                  <a:pt x="2022763" y="1791855"/>
                </a:lnTo>
                <a:lnTo>
                  <a:pt x="1958109" y="1717964"/>
                </a:lnTo>
                <a:lnTo>
                  <a:pt x="1856509" y="1727200"/>
                </a:lnTo>
                <a:lnTo>
                  <a:pt x="1754909" y="1819564"/>
                </a:lnTo>
                <a:lnTo>
                  <a:pt x="1745672" y="1921164"/>
                </a:lnTo>
                <a:lnTo>
                  <a:pt x="1791854" y="2022764"/>
                </a:lnTo>
                <a:lnTo>
                  <a:pt x="1754909" y="2133600"/>
                </a:lnTo>
                <a:lnTo>
                  <a:pt x="1671781" y="2152073"/>
                </a:lnTo>
                <a:lnTo>
                  <a:pt x="1588654" y="2152073"/>
                </a:lnTo>
                <a:lnTo>
                  <a:pt x="1533236" y="2068945"/>
                </a:lnTo>
                <a:lnTo>
                  <a:pt x="1422400" y="1976582"/>
                </a:lnTo>
                <a:lnTo>
                  <a:pt x="1320800" y="1976582"/>
                </a:lnTo>
                <a:lnTo>
                  <a:pt x="1136072" y="1893455"/>
                </a:lnTo>
                <a:lnTo>
                  <a:pt x="1089890" y="1958109"/>
                </a:lnTo>
                <a:lnTo>
                  <a:pt x="1016000" y="2013527"/>
                </a:lnTo>
                <a:lnTo>
                  <a:pt x="877454" y="2059709"/>
                </a:lnTo>
                <a:lnTo>
                  <a:pt x="692727" y="2152073"/>
                </a:lnTo>
                <a:lnTo>
                  <a:pt x="591127" y="2179782"/>
                </a:lnTo>
                <a:lnTo>
                  <a:pt x="554181" y="2133600"/>
                </a:lnTo>
                <a:lnTo>
                  <a:pt x="544945" y="2013527"/>
                </a:lnTo>
                <a:lnTo>
                  <a:pt x="489527" y="1930400"/>
                </a:lnTo>
                <a:lnTo>
                  <a:pt x="424872" y="1874982"/>
                </a:lnTo>
                <a:lnTo>
                  <a:pt x="341745" y="1884218"/>
                </a:lnTo>
                <a:lnTo>
                  <a:pt x="286327" y="1985818"/>
                </a:lnTo>
                <a:lnTo>
                  <a:pt x="267854" y="2087418"/>
                </a:lnTo>
                <a:lnTo>
                  <a:pt x="36945" y="2105891"/>
                </a:lnTo>
                <a:cubicBezTo>
                  <a:pt x="40024" y="1403927"/>
                  <a:pt x="43102" y="701964"/>
                  <a:pt x="46181" y="0"/>
                </a:cubicBezTo>
                <a:lnTo>
                  <a:pt x="12238181" y="9236"/>
                </a:lnTo>
                <a:lnTo>
                  <a:pt x="12238181" y="6853382"/>
                </a:lnTo>
                <a:lnTo>
                  <a:pt x="27709" y="6871855"/>
                </a:lnTo>
                <a:lnTo>
                  <a:pt x="0" y="5449455"/>
                </a:lnTo>
                <a:close/>
              </a:path>
            </a:pathLst>
          </a:cu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878505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F1BC1F3F-F1AB-4663-9108-93CA99D93D69}"/>
              </a:ext>
            </a:extLst>
          </p:cNvPr>
          <p:cNvPicPr>
            <a:picLocks noChangeAspect="1"/>
          </p:cNvPicPr>
          <p:nvPr/>
        </p:nvPicPr>
        <p:blipFill>
          <a:blip r:embed="rId2"/>
          <a:stretch>
            <a:fillRect/>
          </a:stretch>
        </p:blipFill>
        <p:spPr>
          <a:xfrm>
            <a:off x="0" y="444"/>
            <a:ext cx="12192000" cy="6857111"/>
          </a:xfrm>
          <a:prstGeom prst="rect">
            <a:avLst/>
          </a:prstGeom>
        </p:spPr>
      </p:pic>
      <p:sp>
        <p:nvSpPr>
          <p:cNvPr id="9" name="Freeform: Shape 8">
            <a:extLst>
              <a:ext uri="{FF2B5EF4-FFF2-40B4-BE49-F238E27FC236}">
                <a16:creationId xmlns:a16="http://schemas.microsoft.com/office/drawing/2014/main" id="{EBD825E3-8F96-4C73-8742-B818FFDFD7A8}"/>
              </a:ext>
            </a:extLst>
          </p:cNvPr>
          <p:cNvSpPr/>
          <p:nvPr/>
        </p:nvSpPr>
        <p:spPr>
          <a:xfrm>
            <a:off x="-36945" y="0"/>
            <a:ext cx="12238181" cy="6871855"/>
          </a:xfrm>
          <a:custGeom>
            <a:avLst/>
            <a:gdLst>
              <a:gd name="connsiteX0" fmla="*/ 0 w 12238181"/>
              <a:gd name="connsiteY0" fmla="*/ 5449455 h 6871855"/>
              <a:gd name="connsiteX1" fmla="*/ 6123709 w 12238181"/>
              <a:gd name="connsiteY1" fmla="*/ 6705600 h 6871855"/>
              <a:gd name="connsiteX2" fmla="*/ 8645236 w 12238181"/>
              <a:gd name="connsiteY2" fmla="*/ 6705600 h 6871855"/>
              <a:gd name="connsiteX3" fmla="*/ 8719127 w 12238181"/>
              <a:gd name="connsiteY3" fmla="*/ 6077527 h 6871855"/>
              <a:gd name="connsiteX4" fmla="*/ 8793018 w 12238181"/>
              <a:gd name="connsiteY4" fmla="*/ 5781964 h 6871855"/>
              <a:gd name="connsiteX5" fmla="*/ 8756072 w 12238181"/>
              <a:gd name="connsiteY5" fmla="*/ 5504873 h 6871855"/>
              <a:gd name="connsiteX6" fmla="*/ 8562109 w 12238181"/>
              <a:gd name="connsiteY6" fmla="*/ 1948873 h 6871855"/>
              <a:gd name="connsiteX7" fmla="*/ 8571345 w 12238181"/>
              <a:gd name="connsiteY7" fmla="*/ 1182255 h 6871855"/>
              <a:gd name="connsiteX8" fmla="*/ 8543636 w 12238181"/>
              <a:gd name="connsiteY8" fmla="*/ 1052945 h 6871855"/>
              <a:gd name="connsiteX9" fmla="*/ 8303490 w 12238181"/>
              <a:gd name="connsiteY9" fmla="*/ 350982 h 6871855"/>
              <a:gd name="connsiteX10" fmla="*/ 8035636 w 12238181"/>
              <a:gd name="connsiteY10" fmla="*/ 480291 h 6871855"/>
              <a:gd name="connsiteX11" fmla="*/ 8054109 w 12238181"/>
              <a:gd name="connsiteY11" fmla="*/ 609600 h 6871855"/>
              <a:gd name="connsiteX12" fmla="*/ 7730836 w 12238181"/>
              <a:gd name="connsiteY12" fmla="*/ 471055 h 6871855"/>
              <a:gd name="connsiteX13" fmla="*/ 7583054 w 12238181"/>
              <a:gd name="connsiteY13" fmla="*/ 526473 h 6871855"/>
              <a:gd name="connsiteX14" fmla="*/ 7583054 w 12238181"/>
              <a:gd name="connsiteY14" fmla="*/ 665018 h 6871855"/>
              <a:gd name="connsiteX15" fmla="*/ 7416800 w 12238181"/>
              <a:gd name="connsiteY15" fmla="*/ 692727 h 6871855"/>
              <a:gd name="connsiteX16" fmla="*/ 7056581 w 12238181"/>
              <a:gd name="connsiteY16" fmla="*/ 812800 h 6871855"/>
              <a:gd name="connsiteX17" fmla="*/ 6714836 w 12238181"/>
              <a:gd name="connsiteY17" fmla="*/ 655782 h 6871855"/>
              <a:gd name="connsiteX18" fmla="*/ 6465454 w 12238181"/>
              <a:gd name="connsiteY18" fmla="*/ 701964 h 6871855"/>
              <a:gd name="connsiteX19" fmla="*/ 6077527 w 12238181"/>
              <a:gd name="connsiteY19" fmla="*/ 683491 h 6871855"/>
              <a:gd name="connsiteX20" fmla="*/ 6022109 w 12238181"/>
              <a:gd name="connsiteY20" fmla="*/ 748145 h 6871855"/>
              <a:gd name="connsiteX21" fmla="*/ 5994400 w 12238181"/>
              <a:gd name="connsiteY21" fmla="*/ 858982 h 6871855"/>
              <a:gd name="connsiteX22" fmla="*/ 5929745 w 12238181"/>
              <a:gd name="connsiteY22" fmla="*/ 914400 h 6871855"/>
              <a:gd name="connsiteX23" fmla="*/ 5772727 w 12238181"/>
              <a:gd name="connsiteY23" fmla="*/ 895927 h 6871855"/>
              <a:gd name="connsiteX24" fmla="*/ 5615709 w 12238181"/>
              <a:gd name="connsiteY24" fmla="*/ 803564 h 6871855"/>
              <a:gd name="connsiteX25" fmla="*/ 5486400 w 12238181"/>
              <a:gd name="connsiteY25" fmla="*/ 812800 h 6871855"/>
              <a:gd name="connsiteX26" fmla="*/ 5347854 w 12238181"/>
              <a:gd name="connsiteY26" fmla="*/ 858982 h 6871855"/>
              <a:gd name="connsiteX27" fmla="*/ 4821381 w 12238181"/>
              <a:gd name="connsiteY27" fmla="*/ 1108364 h 6871855"/>
              <a:gd name="connsiteX28" fmla="*/ 4821381 w 12238181"/>
              <a:gd name="connsiteY28" fmla="*/ 1191491 h 6871855"/>
              <a:gd name="connsiteX29" fmla="*/ 4821381 w 12238181"/>
              <a:gd name="connsiteY29" fmla="*/ 1191491 h 6871855"/>
              <a:gd name="connsiteX30" fmla="*/ 4821381 w 12238181"/>
              <a:gd name="connsiteY30" fmla="*/ 1320800 h 6871855"/>
              <a:gd name="connsiteX31" fmla="*/ 4682836 w 12238181"/>
              <a:gd name="connsiteY31" fmla="*/ 1385455 h 6871855"/>
              <a:gd name="connsiteX32" fmla="*/ 4525818 w 12238181"/>
              <a:gd name="connsiteY32" fmla="*/ 1459345 h 6871855"/>
              <a:gd name="connsiteX33" fmla="*/ 4479636 w 12238181"/>
              <a:gd name="connsiteY33" fmla="*/ 1579418 h 6871855"/>
              <a:gd name="connsiteX34" fmla="*/ 4516581 w 12238181"/>
              <a:gd name="connsiteY34" fmla="*/ 1727200 h 6871855"/>
              <a:gd name="connsiteX35" fmla="*/ 4516581 w 12238181"/>
              <a:gd name="connsiteY35" fmla="*/ 1819564 h 6871855"/>
              <a:gd name="connsiteX36" fmla="*/ 4405745 w 12238181"/>
              <a:gd name="connsiteY36" fmla="*/ 1893455 h 6871855"/>
              <a:gd name="connsiteX37" fmla="*/ 4276436 w 12238181"/>
              <a:gd name="connsiteY37" fmla="*/ 1930400 h 6871855"/>
              <a:gd name="connsiteX38" fmla="*/ 4221018 w 12238181"/>
              <a:gd name="connsiteY38" fmla="*/ 1819564 h 6871855"/>
              <a:gd name="connsiteX39" fmla="*/ 4082472 w 12238181"/>
              <a:gd name="connsiteY39" fmla="*/ 1736436 h 6871855"/>
              <a:gd name="connsiteX40" fmla="*/ 3962400 w 12238181"/>
              <a:gd name="connsiteY40" fmla="*/ 1717964 h 6871855"/>
              <a:gd name="connsiteX41" fmla="*/ 3833090 w 12238181"/>
              <a:gd name="connsiteY41" fmla="*/ 1773382 h 6871855"/>
              <a:gd name="connsiteX42" fmla="*/ 3731490 w 12238181"/>
              <a:gd name="connsiteY42" fmla="*/ 1838036 h 6871855"/>
              <a:gd name="connsiteX43" fmla="*/ 3583709 w 12238181"/>
              <a:gd name="connsiteY43" fmla="*/ 1902691 h 6871855"/>
              <a:gd name="connsiteX44" fmla="*/ 3509818 w 12238181"/>
              <a:gd name="connsiteY44" fmla="*/ 1773382 h 6871855"/>
              <a:gd name="connsiteX45" fmla="*/ 3398981 w 12238181"/>
              <a:gd name="connsiteY45" fmla="*/ 1736436 h 6871855"/>
              <a:gd name="connsiteX46" fmla="*/ 3288145 w 12238181"/>
              <a:gd name="connsiteY46" fmla="*/ 1736436 h 6871855"/>
              <a:gd name="connsiteX47" fmla="*/ 3186545 w 12238181"/>
              <a:gd name="connsiteY47" fmla="*/ 1653309 h 6871855"/>
              <a:gd name="connsiteX48" fmla="*/ 3084945 w 12238181"/>
              <a:gd name="connsiteY48" fmla="*/ 1662545 h 6871855"/>
              <a:gd name="connsiteX49" fmla="*/ 2955636 w 12238181"/>
              <a:gd name="connsiteY49" fmla="*/ 1681018 h 6871855"/>
              <a:gd name="connsiteX50" fmla="*/ 2826327 w 12238181"/>
              <a:gd name="connsiteY50" fmla="*/ 1754909 h 6871855"/>
              <a:gd name="connsiteX51" fmla="*/ 2660072 w 12238181"/>
              <a:gd name="connsiteY51" fmla="*/ 1717964 h 6871855"/>
              <a:gd name="connsiteX52" fmla="*/ 2503054 w 12238181"/>
              <a:gd name="connsiteY52" fmla="*/ 1745673 h 6871855"/>
              <a:gd name="connsiteX53" fmla="*/ 2429163 w 12238181"/>
              <a:gd name="connsiteY53" fmla="*/ 1801091 h 6871855"/>
              <a:gd name="connsiteX54" fmla="*/ 2309090 w 12238181"/>
              <a:gd name="connsiteY54" fmla="*/ 1948873 h 6871855"/>
              <a:gd name="connsiteX55" fmla="*/ 2281381 w 12238181"/>
              <a:gd name="connsiteY55" fmla="*/ 1736436 h 6871855"/>
              <a:gd name="connsiteX56" fmla="*/ 2207490 w 12238181"/>
              <a:gd name="connsiteY56" fmla="*/ 1681018 h 6871855"/>
              <a:gd name="connsiteX57" fmla="*/ 2022763 w 12238181"/>
              <a:gd name="connsiteY57" fmla="*/ 1791855 h 6871855"/>
              <a:gd name="connsiteX58" fmla="*/ 1958109 w 12238181"/>
              <a:gd name="connsiteY58" fmla="*/ 1717964 h 6871855"/>
              <a:gd name="connsiteX59" fmla="*/ 1856509 w 12238181"/>
              <a:gd name="connsiteY59" fmla="*/ 1727200 h 6871855"/>
              <a:gd name="connsiteX60" fmla="*/ 1754909 w 12238181"/>
              <a:gd name="connsiteY60" fmla="*/ 1819564 h 6871855"/>
              <a:gd name="connsiteX61" fmla="*/ 1745672 w 12238181"/>
              <a:gd name="connsiteY61" fmla="*/ 1921164 h 6871855"/>
              <a:gd name="connsiteX62" fmla="*/ 1791854 w 12238181"/>
              <a:gd name="connsiteY62" fmla="*/ 2022764 h 6871855"/>
              <a:gd name="connsiteX63" fmla="*/ 1754909 w 12238181"/>
              <a:gd name="connsiteY63" fmla="*/ 2133600 h 6871855"/>
              <a:gd name="connsiteX64" fmla="*/ 1671781 w 12238181"/>
              <a:gd name="connsiteY64" fmla="*/ 2152073 h 6871855"/>
              <a:gd name="connsiteX65" fmla="*/ 1588654 w 12238181"/>
              <a:gd name="connsiteY65" fmla="*/ 2152073 h 6871855"/>
              <a:gd name="connsiteX66" fmla="*/ 1533236 w 12238181"/>
              <a:gd name="connsiteY66" fmla="*/ 2068945 h 6871855"/>
              <a:gd name="connsiteX67" fmla="*/ 1422400 w 12238181"/>
              <a:gd name="connsiteY67" fmla="*/ 1976582 h 6871855"/>
              <a:gd name="connsiteX68" fmla="*/ 1320800 w 12238181"/>
              <a:gd name="connsiteY68" fmla="*/ 1976582 h 6871855"/>
              <a:gd name="connsiteX69" fmla="*/ 1136072 w 12238181"/>
              <a:gd name="connsiteY69" fmla="*/ 1893455 h 6871855"/>
              <a:gd name="connsiteX70" fmla="*/ 1089890 w 12238181"/>
              <a:gd name="connsiteY70" fmla="*/ 1958109 h 6871855"/>
              <a:gd name="connsiteX71" fmla="*/ 1016000 w 12238181"/>
              <a:gd name="connsiteY71" fmla="*/ 2013527 h 6871855"/>
              <a:gd name="connsiteX72" fmla="*/ 877454 w 12238181"/>
              <a:gd name="connsiteY72" fmla="*/ 2059709 h 6871855"/>
              <a:gd name="connsiteX73" fmla="*/ 692727 w 12238181"/>
              <a:gd name="connsiteY73" fmla="*/ 2152073 h 6871855"/>
              <a:gd name="connsiteX74" fmla="*/ 591127 w 12238181"/>
              <a:gd name="connsiteY74" fmla="*/ 2179782 h 6871855"/>
              <a:gd name="connsiteX75" fmla="*/ 554181 w 12238181"/>
              <a:gd name="connsiteY75" fmla="*/ 2133600 h 6871855"/>
              <a:gd name="connsiteX76" fmla="*/ 544945 w 12238181"/>
              <a:gd name="connsiteY76" fmla="*/ 2013527 h 6871855"/>
              <a:gd name="connsiteX77" fmla="*/ 489527 w 12238181"/>
              <a:gd name="connsiteY77" fmla="*/ 1930400 h 6871855"/>
              <a:gd name="connsiteX78" fmla="*/ 424872 w 12238181"/>
              <a:gd name="connsiteY78" fmla="*/ 1874982 h 6871855"/>
              <a:gd name="connsiteX79" fmla="*/ 341745 w 12238181"/>
              <a:gd name="connsiteY79" fmla="*/ 1884218 h 6871855"/>
              <a:gd name="connsiteX80" fmla="*/ 286327 w 12238181"/>
              <a:gd name="connsiteY80" fmla="*/ 1985818 h 6871855"/>
              <a:gd name="connsiteX81" fmla="*/ 267854 w 12238181"/>
              <a:gd name="connsiteY81" fmla="*/ 2087418 h 6871855"/>
              <a:gd name="connsiteX82" fmla="*/ 36945 w 12238181"/>
              <a:gd name="connsiteY82" fmla="*/ 2105891 h 6871855"/>
              <a:gd name="connsiteX83" fmla="*/ 46181 w 12238181"/>
              <a:gd name="connsiteY83" fmla="*/ 0 h 6871855"/>
              <a:gd name="connsiteX84" fmla="*/ 12238181 w 12238181"/>
              <a:gd name="connsiteY84" fmla="*/ 9236 h 6871855"/>
              <a:gd name="connsiteX85" fmla="*/ 12238181 w 12238181"/>
              <a:gd name="connsiteY85" fmla="*/ 6853382 h 6871855"/>
              <a:gd name="connsiteX86" fmla="*/ 27709 w 12238181"/>
              <a:gd name="connsiteY86" fmla="*/ 6871855 h 6871855"/>
              <a:gd name="connsiteX87" fmla="*/ 0 w 12238181"/>
              <a:gd name="connsiteY87" fmla="*/ 5449455 h 68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238181" h="6871855">
                <a:moveTo>
                  <a:pt x="0" y="5449455"/>
                </a:moveTo>
                <a:lnTo>
                  <a:pt x="6123709" y="6705600"/>
                </a:lnTo>
                <a:lnTo>
                  <a:pt x="8645236" y="6705600"/>
                </a:lnTo>
                <a:lnTo>
                  <a:pt x="8719127" y="6077527"/>
                </a:lnTo>
                <a:lnTo>
                  <a:pt x="8793018" y="5781964"/>
                </a:lnTo>
                <a:lnTo>
                  <a:pt x="8756072" y="5504873"/>
                </a:lnTo>
                <a:lnTo>
                  <a:pt x="8562109" y="1948873"/>
                </a:lnTo>
                <a:lnTo>
                  <a:pt x="8571345" y="1182255"/>
                </a:lnTo>
                <a:lnTo>
                  <a:pt x="8543636" y="1052945"/>
                </a:lnTo>
                <a:lnTo>
                  <a:pt x="8303490" y="350982"/>
                </a:lnTo>
                <a:lnTo>
                  <a:pt x="8035636" y="480291"/>
                </a:lnTo>
                <a:lnTo>
                  <a:pt x="8054109" y="609600"/>
                </a:lnTo>
                <a:lnTo>
                  <a:pt x="7730836" y="471055"/>
                </a:lnTo>
                <a:lnTo>
                  <a:pt x="7583054" y="526473"/>
                </a:lnTo>
                <a:lnTo>
                  <a:pt x="7583054" y="665018"/>
                </a:lnTo>
                <a:lnTo>
                  <a:pt x="7416800" y="692727"/>
                </a:lnTo>
                <a:lnTo>
                  <a:pt x="7056581" y="812800"/>
                </a:lnTo>
                <a:lnTo>
                  <a:pt x="6714836" y="655782"/>
                </a:lnTo>
                <a:lnTo>
                  <a:pt x="6465454" y="701964"/>
                </a:lnTo>
                <a:lnTo>
                  <a:pt x="6077527" y="683491"/>
                </a:lnTo>
                <a:lnTo>
                  <a:pt x="6022109" y="748145"/>
                </a:lnTo>
                <a:lnTo>
                  <a:pt x="5994400" y="858982"/>
                </a:lnTo>
                <a:lnTo>
                  <a:pt x="5929745" y="914400"/>
                </a:lnTo>
                <a:lnTo>
                  <a:pt x="5772727" y="895927"/>
                </a:lnTo>
                <a:lnTo>
                  <a:pt x="5615709" y="803564"/>
                </a:lnTo>
                <a:lnTo>
                  <a:pt x="5486400" y="812800"/>
                </a:lnTo>
                <a:lnTo>
                  <a:pt x="5347854" y="858982"/>
                </a:lnTo>
                <a:lnTo>
                  <a:pt x="4821381" y="1108364"/>
                </a:lnTo>
                <a:lnTo>
                  <a:pt x="4821381" y="1191491"/>
                </a:lnTo>
                <a:lnTo>
                  <a:pt x="4821381" y="1191491"/>
                </a:lnTo>
                <a:lnTo>
                  <a:pt x="4821381" y="1320800"/>
                </a:lnTo>
                <a:lnTo>
                  <a:pt x="4682836" y="1385455"/>
                </a:lnTo>
                <a:lnTo>
                  <a:pt x="4525818" y="1459345"/>
                </a:lnTo>
                <a:lnTo>
                  <a:pt x="4479636" y="1579418"/>
                </a:lnTo>
                <a:lnTo>
                  <a:pt x="4516581" y="1727200"/>
                </a:lnTo>
                <a:lnTo>
                  <a:pt x="4516581" y="1819564"/>
                </a:lnTo>
                <a:lnTo>
                  <a:pt x="4405745" y="1893455"/>
                </a:lnTo>
                <a:lnTo>
                  <a:pt x="4276436" y="1930400"/>
                </a:lnTo>
                <a:lnTo>
                  <a:pt x="4221018" y="1819564"/>
                </a:lnTo>
                <a:lnTo>
                  <a:pt x="4082472" y="1736436"/>
                </a:lnTo>
                <a:lnTo>
                  <a:pt x="3962400" y="1717964"/>
                </a:lnTo>
                <a:lnTo>
                  <a:pt x="3833090" y="1773382"/>
                </a:lnTo>
                <a:lnTo>
                  <a:pt x="3731490" y="1838036"/>
                </a:lnTo>
                <a:lnTo>
                  <a:pt x="3583709" y="1902691"/>
                </a:lnTo>
                <a:lnTo>
                  <a:pt x="3509818" y="1773382"/>
                </a:lnTo>
                <a:lnTo>
                  <a:pt x="3398981" y="1736436"/>
                </a:lnTo>
                <a:lnTo>
                  <a:pt x="3288145" y="1736436"/>
                </a:lnTo>
                <a:lnTo>
                  <a:pt x="3186545" y="1653309"/>
                </a:lnTo>
                <a:lnTo>
                  <a:pt x="3084945" y="1662545"/>
                </a:lnTo>
                <a:lnTo>
                  <a:pt x="2955636" y="1681018"/>
                </a:lnTo>
                <a:lnTo>
                  <a:pt x="2826327" y="1754909"/>
                </a:lnTo>
                <a:lnTo>
                  <a:pt x="2660072" y="1717964"/>
                </a:lnTo>
                <a:lnTo>
                  <a:pt x="2503054" y="1745673"/>
                </a:lnTo>
                <a:lnTo>
                  <a:pt x="2429163" y="1801091"/>
                </a:lnTo>
                <a:lnTo>
                  <a:pt x="2309090" y="1948873"/>
                </a:lnTo>
                <a:lnTo>
                  <a:pt x="2281381" y="1736436"/>
                </a:lnTo>
                <a:lnTo>
                  <a:pt x="2207490" y="1681018"/>
                </a:lnTo>
                <a:lnTo>
                  <a:pt x="2022763" y="1791855"/>
                </a:lnTo>
                <a:lnTo>
                  <a:pt x="1958109" y="1717964"/>
                </a:lnTo>
                <a:lnTo>
                  <a:pt x="1856509" y="1727200"/>
                </a:lnTo>
                <a:lnTo>
                  <a:pt x="1754909" y="1819564"/>
                </a:lnTo>
                <a:lnTo>
                  <a:pt x="1745672" y="1921164"/>
                </a:lnTo>
                <a:lnTo>
                  <a:pt x="1791854" y="2022764"/>
                </a:lnTo>
                <a:lnTo>
                  <a:pt x="1754909" y="2133600"/>
                </a:lnTo>
                <a:lnTo>
                  <a:pt x="1671781" y="2152073"/>
                </a:lnTo>
                <a:lnTo>
                  <a:pt x="1588654" y="2152073"/>
                </a:lnTo>
                <a:lnTo>
                  <a:pt x="1533236" y="2068945"/>
                </a:lnTo>
                <a:lnTo>
                  <a:pt x="1422400" y="1976582"/>
                </a:lnTo>
                <a:lnTo>
                  <a:pt x="1320800" y="1976582"/>
                </a:lnTo>
                <a:lnTo>
                  <a:pt x="1136072" y="1893455"/>
                </a:lnTo>
                <a:lnTo>
                  <a:pt x="1089890" y="1958109"/>
                </a:lnTo>
                <a:lnTo>
                  <a:pt x="1016000" y="2013527"/>
                </a:lnTo>
                <a:lnTo>
                  <a:pt x="877454" y="2059709"/>
                </a:lnTo>
                <a:lnTo>
                  <a:pt x="692727" y="2152073"/>
                </a:lnTo>
                <a:lnTo>
                  <a:pt x="591127" y="2179782"/>
                </a:lnTo>
                <a:lnTo>
                  <a:pt x="554181" y="2133600"/>
                </a:lnTo>
                <a:lnTo>
                  <a:pt x="544945" y="2013527"/>
                </a:lnTo>
                <a:lnTo>
                  <a:pt x="489527" y="1930400"/>
                </a:lnTo>
                <a:lnTo>
                  <a:pt x="424872" y="1874982"/>
                </a:lnTo>
                <a:lnTo>
                  <a:pt x="341745" y="1884218"/>
                </a:lnTo>
                <a:lnTo>
                  <a:pt x="286327" y="1985818"/>
                </a:lnTo>
                <a:lnTo>
                  <a:pt x="267854" y="2087418"/>
                </a:lnTo>
                <a:lnTo>
                  <a:pt x="36945" y="2105891"/>
                </a:lnTo>
                <a:cubicBezTo>
                  <a:pt x="40024" y="1403927"/>
                  <a:pt x="43102" y="701964"/>
                  <a:pt x="46181" y="0"/>
                </a:cubicBezTo>
                <a:lnTo>
                  <a:pt x="12238181" y="9236"/>
                </a:lnTo>
                <a:lnTo>
                  <a:pt x="12238181" y="6853382"/>
                </a:lnTo>
                <a:lnTo>
                  <a:pt x="27709" y="6871855"/>
                </a:lnTo>
                <a:lnTo>
                  <a:pt x="0" y="5449455"/>
                </a:lnTo>
                <a:close/>
              </a:path>
            </a:pathLst>
          </a:cu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613013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9C25A8-B8DD-4EB6-91B0-C2BB5DA7F8D1}"/>
              </a:ext>
            </a:extLst>
          </p:cNvPr>
          <p:cNvSpPr>
            <a:spLocks noGrp="1"/>
          </p:cNvSpPr>
          <p:nvPr>
            <p:ph type="sldNum" sz="quarter" idx="4294967295"/>
          </p:nvPr>
        </p:nvSpPr>
        <p:spPr>
          <a:xfrm>
            <a:off x="11042882" y="5976001"/>
            <a:ext cx="366756" cy="365125"/>
          </a:xfrm>
        </p:spPr>
        <p:txBody>
          <a:bodyPr/>
          <a:lstStyle/>
          <a:p>
            <a:r>
              <a:rPr lang="en-US" dirty="0">
                <a:solidFill>
                  <a:srgbClr val="FFFFFF"/>
                </a:solidFill>
              </a:rPr>
              <a:t>0</a:t>
            </a:r>
            <a:fld id="{F470E458-E7C2-4395-B75D-476A174CEE45}" type="slidenum">
              <a:rPr lang="en-US" smtClean="0">
                <a:solidFill>
                  <a:srgbClr val="FFFFFF"/>
                </a:solidFill>
              </a:rPr>
              <a:pPr/>
              <a:t>6</a:t>
            </a:fld>
            <a:endParaRPr lang="en-US" dirty="0">
              <a:solidFill>
                <a:srgbClr val="FFFFFF"/>
              </a:solidFill>
            </a:endParaRPr>
          </a:p>
        </p:txBody>
      </p:sp>
      <p:pic>
        <p:nvPicPr>
          <p:cNvPr id="2" name="Picture 1" descr="A picture containing indoor, screen, monitor, television&#10;&#10;Description automatically generated">
            <a:extLst>
              <a:ext uri="{FF2B5EF4-FFF2-40B4-BE49-F238E27FC236}">
                <a16:creationId xmlns:a16="http://schemas.microsoft.com/office/drawing/2014/main" id="{402A67A7-C45F-4EFC-B942-976DD785B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39" y="-1238539"/>
            <a:ext cx="12188952" cy="6858000"/>
          </a:xfrm>
          <a:prstGeom prst="rect">
            <a:avLst/>
          </a:prstGeom>
        </p:spPr>
      </p:pic>
    </p:spTree>
    <p:extLst>
      <p:ext uri="{BB962C8B-B14F-4D97-AF65-F5344CB8AC3E}">
        <p14:creationId xmlns:p14="http://schemas.microsoft.com/office/powerpoint/2010/main" val="2439075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0FC8-AFC6-4A17-9A87-C1E114561F53}"/>
              </a:ext>
            </a:extLst>
          </p:cNvPr>
          <p:cNvSpPr>
            <a:spLocks noGrp="1"/>
          </p:cNvSpPr>
          <p:nvPr>
            <p:ph type="ctrTitle"/>
          </p:nvPr>
        </p:nvSpPr>
        <p:spPr>
          <a:xfrm>
            <a:off x="441610" y="623481"/>
            <a:ext cx="6238970" cy="4274970"/>
          </a:xfrm>
        </p:spPr>
        <p:txBody>
          <a:bodyPr>
            <a:normAutofit/>
          </a:bodyPr>
          <a:lstStyle/>
          <a:p>
            <a:r>
              <a:rPr lang="en-US" dirty="0"/>
              <a:t>45L Energy</a:t>
            </a:r>
            <a:br>
              <a:rPr lang="en-US" dirty="0"/>
            </a:br>
            <a:r>
              <a:rPr lang="en-US" dirty="0"/>
              <a:t>Efficient Home</a:t>
            </a:r>
            <a:br>
              <a:rPr lang="en-US" dirty="0"/>
            </a:br>
            <a:r>
              <a:rPr lang="en-US" dirty="0"/>
              <a:t>Tax Credit</a:t>
            </a:r>
            <a:br>
              <a:rPr lang="en-US" dirty="0"/>
            </a:br>
            <a:br>
              <a:rPr lang="en-US" dirty="0"/>
            </a:br>
            <a:endParaRPr lang="en-US" dirty="0"/>
          </a:p>
        </p:txBody>
      </p:sp>
      <p:sp>
        <p:nvSpPr>
          <p:cNvPr id="3" name="Subtitle 2">
            <a:extLst>
              <a:ext uri="{FF2B5EF4-FFF2-40B4-BE49-F238E27FC236}">
                <a16:creationId xmlns:a16="http://schemas.microsoft.com/office/drawing/2014/main" id="{D7EC407B-6514-43A4-83B0-AAC79C8228EA}"/>
              </a:ext>
            </a:extLst>
          </p:cNvPr>
          <p:cNvSpPr>
            <a:spLocks noGrp="1"/>
          </p:cNvSpPr>
          <p:nvPr>
            <p:ph type="subTitle" idx="1"/>
          </p:nvPr>
        </p:nvSpPr>
        <p:spPr/>
        <p:txBody>
          <a:bodyPr/>
          <a:lstStyle/>
          <a:p>
            <a:endParaRPr lang="en-US"/>
          </a:p>
        </p:txBody>
      </p:sp>
      <p:pic>
        <p:nvPicPr>
          <p:cNvPr id="11" name="Graphic 10" descr="Siren">
            <a:extLst>
              <a:ext uri="{FF2B5EF4-FFF2-40B4-BE49-F238E27FC236}">
                <a16:creationId xmlns:a16="http://schemas.microsoft.com/office/drawing/2014/main" id="{68F153D2-C7B0-4A54-A4EB-C19F5093E7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141" y="4097034"/>
            <a:ext cx="914400" cy="914400"/>
          </a:xfrm>
          <a:prstGeom prst="rect">
            <a:avLst/>
          </a:prstGeom>
        </p:spPr>
      </p:pic>
      <p:sp>
        <p:nvSpPr>
          <p:cNvPr id="13" name="Title 1">
            <a:extLst>
              <a:ext uri="{FF2B5EF4-FFF2-40B4-BE49-F238E27FC236}">
                <a16:creationId xmlns:a16="http://schemas.microsoft.com/office/drawing/2014/main" id="{234853A5-BD87-42B6-9CF0-A6C22525F854}"/>
              </a:ext>
            </a:extLst>
          </p:cNvPr>
          <p:cNvSpPr txBox="1">
            <a:spLocks/>
          </p:cNvSpPr>
          <p:nvPr/>
        </p:nvSpPr>
        <p:spPr>
          <a:xfrm>
            <a:off x="1596315" y="4264888"/>
            <a:ext cx="4210807" cy="96902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3976"/>
                </a:solidFill>
              </a:rPr>
              <a:t>Extended 12/20/2019 </a:t>
            </a:r>
          </a:p>
          <a:p>
            <a:r>
              <a:rPr lang="en-US" sz="3200" dirty="0">
                <a:solidFill>
                  <a:srgbClr val="003976"/>
                </a:solidFill>
              </a:rPr>
              <a:t>for 2018 – 2020 Tax Years</a:t>
            </a:r>
          </a:p>
        </p:txBody>
      </p:sp>
    </p:spTree>
    <p:extLst>
      <p:ext uri="{BB962C8B-B14F-4D97-AF65-F5344CB8AC3E}">
        <p14:creationId xmlns:p14="http://schemas.microsoft.com/office/powerpoint/2010/main" val="2815852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9C25A8-B8DD-4EB6-91B0-C2BB5DA7F8D1}"/>
              </a:ext>
            </a:extLst>
          </p:cNvPr>
          <p:cNvSpPr>
            <a:spLocks noGrp="1"/>
          </p:cNvSpPr>
          <p:nvPr>
            <p:ph type="sldNum" sz="quarter" idx="4294967295"/>
          </p:nvPr>
        </p:nvSpPr>
        <p:spPr>
          <a:xfrm>
            <a:off x="11042882" y="5976001"/>
            <a:ext cx="366756" cy="365125"/>
          </a:xfrm>
        </p:spPr>
        <p:txBody>
          <a:bodyPr/>
          <a:lstStyle/>
          <a:p>
            <a:r>
              <a:rPr lang="en-US" dirty="0">
                <a:solidFill>
                  <a:srgbClr val="FFFFFF"/>
                </a:solidFill>
              </a:rPr>
              <a:t>0</a:t>
            </a:r>
            <a:fld id="{F470E458-E7C2-4395-B75D-476A174CEE45}" type="slidenum">
              <a:rPr lang="en-US" smtClean="0">
                <a:solidFill>
                  <a:srgbClr val="FFFFFF"/>
                </a:solidFill>
              </a:rPr>
              <a:pPr/>
              <a:t>8</a:t>
            </a:fld>
            <a:endParaRPr lang="en-US" dirty="0">
              <a:solidFill>
                <a:srgbClr val="FFFFFF"/>
              </a:solidFill>
            </a:endParaRPr>
          </a:p>
        </p:txBody>
      </p:sp>
      <p:graphicFrame>
        <p:nvGraphicFramePr>
          <p:cNvPr id="3" name="Table 2">
            <a:extLst>
              <a:ext uri="{FF2B5EF4-FFF2-40B4-BE49-F238E27FC236}">
                <a16:creationId xmlns:a16="http://schemas.microsoft.com/office/drawing/2014/main" id="{FD68FD36-871F-4599-AF32-10E137EEC684}"/>
              </a:ext>
            </a:extLst>
          </p:cNvPr>
          <p:cNvGraphicFramePr>
            <a:graphicFrameLocks noGrp="1"/>
          </p:cNvGraphicFramePr>
          <p:nvPr>
            <p:extLst>
              <p:ext uri="{D42A27DB-BD31-4B8C-83A1-F6EECF244321}">
                <p14:modId xmlns:p14="http://schemas.microsoft.com/office/powerpoint/2010/main" val="706262906"/>
              </p:ext>
            </p:extLst>
          </p:nvPr>
        </p:nvGraphicFramePr>
        <p:xfrm>
          <a:off x="533721" y="919383"/>
          <a:ext cx="11124557" cy="4205906"/>
        </p:xfrm>
        <a:graphic>
          <a:graphicData uri="http://schemas.openxmlformats.org/drawingml/2006/table">
            <a:tbl>
              <a:tblPr firstRow="1" bandRow="1">
                <a:tableStyleId>{5C22544A-7EE6-4342-B048-85BDC9FD1C3A}</a:tableStyleId>
              </a:tblPr>
              <a:tblGrid>
                <a:gridCol w="3954988">
                  <a:extLst>
                    <a:ext uri="{9D8B030D-6E8A-4147-A177-3AD203B41FA5}">
                      <a16:colId xmlns:a16="http://schemas.microsoft.com/office/drawing/2014/main" val="2829180563"/>
                    </a:ext>
                  </a:extLst>
                </a:gridCol>
                <a:gridCol w="3687743">
                  <a:extLst>
                    <a:ext uri="{9D8B030D-6E8A-4147-A177-3AD203B41FA5}">
                      <a16:colId xmlns:a16="http://schemas.microsoft.com/office/drawing/2014/main" val="478276767"/>
                    </a:ext>
                  </a:extLst>
                </a:gridCol>
                <a:gridCol w="3481826">
                  <a:extLst>
                    <a:ext uri="{9D8B030D-6E8A-4147-A177-3AD203B41FA5}">
                      <a16:colId xmlns:a16="http://schemas.microsoft.com/office/drawing/2014/main" val="1379800832"/>
                    </a:ext>
                  </a:extLst>
                </a:gridCol>
              </a:tblGrid>
              <a:tr h="404487">
                <a:tc gridSpan="3">
                  <a:txBody>
                    <a:bodyPr/>
                    <a:lstStyle/>
                    <a:p>
                      <a:pPr algn="ctr"/>
                      <a:r>
                        <a:rPr lang="en-US" sz="2000" cap="all" baseline="0" dirty="0">
                          <a:solidFill>
                            <a:srgbClr val="F8F8F8"/>
                          </a:solidFill>
                        </a:rPr>
                        <a:t>Federal Incentive</a:t>
                      </a:r>
                    </a:p>
                  </a:txBody>
                  <a:tcPr>
                    <a:lnL w="12700" cmpd="sng">
                      <a:noFill/>
                    </a:lnL>
                    <a:lnR w="12700" cap="flat" cmpd="sng" algn="ctr">
                      <a:noFill/>
                      <a:prstDash val="solid"/>
                      <a:round/>
                      <a:headEnd type="none" w="med" len="med"/>
                      <a:tailEnd type="none" w="med" len="med"/>
                    </a:lnR>
                    <a:lnT w="12700" cmpd="sng">
                      <a:noFill/>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hMerge="1">
                  <a:txBody>
                    <a:bodyPr/>
                    <a:lstStyle/>
                    <a:p>
                      <a:pPr algn="ctr"/>
                      <a:endParaRPr lang="en-US" sz="2000" cap="all" baseline="0" dirty="0">
                        <a:solidFill>
                          <a:srgbClr val="F8F8F8"/>
                        </a:solidFill>
                      </a:endParaRPr>
                    </a:p>
                  </a:txBody>
                  <a:tcPr>
                    <a:lnL w="12700" cap="flat" cmpd="sng" algn="ctr">
                      <a:solidFill>
                        <a:srgbClr val="F8F8F8"/>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hMerge="1">
                  <a:txBody>
                    <a:bodyPr/>
                    <a:lstStyle/>
                    <a:p>
                      <a:pPr algn="ctr"/>
                      <a:endParaRPr lang="en-US" cap="all" baseline="0" dirty="0">
                        <a:solidFill>
                          <a:srgbClr val="F8F8F8"/>
                        </a:solidFill>
                      </a:endParaRPr>
                    </a:p>
                  </a:txBody>
                  <a:tcPr>
                    <a:lnL w="12700" cap="flat" cmpd="sng" algn="ctr">
                      <a:solidFill>
                        <a:srgbClr val="F8F8F8"/>
                      </a:solidFill>
                      <a:prstDash val="solid"/>
                      <a:round/>
                      <a:headEnd type="none" w="med" len="med"/>
                      <a:tailEnd type="none" w="med" len="med"/>
                    </a:lnL>
                    <a:lnR w="12700" cmpd="sng">
                      <a:noFill/>
                    </a:lnR>
                    <a:lnT w="12700" cmpd="sng">
                      <a:noFill/>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extLst>
                  <a:ext uri="{0D108BD9-81ED-4DB2-BD59-A6C34878D82A}">
                    <a16:rowId xmlns:a16="http://schemas.microsoft.com/office/drawing/2014/main" val="3820774297"/>
                  </a:ext>
                </a:extLst>
              </a:tr>
              <a:tr h="639101">
                <a:tc>
                  <a:txBody>
                    <a:bodyPr/>
                    <a:lstStyle/>
                    <a:p>
                      <a:r>
                        <a:rPr lang="en-US" sz="1800" b="1" cap="all" baseline="0" dirty="0">
                          <a:solidFill>
                            <a:srgbClr val="F8F8F8"/>
                          </a:solidFill>
                        </a:rPr>
                        <a:t>For </a:t>
                      </a:r>
                      <a:r>
                        <a:rPr lang="en-US" sz="1800" b="1" kern="1200" cap="all" baseline="0" dirty="0">
                          <a:solidFill>
                            <a:srgbClr val="F8F8F8"/>
                          </a:solidFill>
                          <a:latin typeface="+mn-lt"/>
                          <a:ea typeface="+mn-ea"/>
                          <a:cs typeface="+mn-cs"/>
                        </a:rPr>
                        <a:t>Homes Sold/Leased:</a:t>
                      </a:r>
                      <a:endParaRPr lang="en-US" sz="1800" b="1" cap="all" baseline="0" dirty="0">
                        <a:solidFill>
                          <a:srgbClr val="F8F8F8"/>
                        </a:solidFill>
                      </a:endParaRPr>
                    </a:p>
                  </a:txBody>
                  <a:tcPr anchor="ctr">
                    <a:lnL w="12700" cmpd="sng">
                      <a:noFill/>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gridSpan="2">
                  <a:txBody>
                    <a:bodyPr/>
                    <a:lstStyle/>
                    <a:p>
                      <a:r>
                        <a:rPr lang="en-US" sz="1800" b="1" i="0" dirty="0">
                          <a:solidFill>
                            <a:srgbClr val="232965"/>
                          </a:solidFill>
                        </a:rPr>
                        <a:t>2006 through 2020</a:t>
                      </a:r>
                    </a:p>
                  </a:txBody>
                  <a:tcPr anchor="ctr">
                    <a:lnL w="12700" cap="flat" cmpd="sng" algn="ctr">
                      <a:solidFill>
                        <a:srgbClr val="F8F8F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sz="1600" b="1" i="1" dirty="0">
                        <a:solidFill>
                          <a:srgbClr val="232965"/>
                        </a:solidFill>
                      </a:endParaRPr>
                    </a:p>
                  </a:txBody>
                  <a:tcPr>
                    <a:lnL w="12700" cap="flat" cmpd="sng" algn="ctr">
                      <a:solidFill>
                        <a:srgbClr val="F8F8F8"/>
                      </a:solidFill>
                      <a:prstDash val="solid"/>
                      <a:round/>
                      <a:headEnd type="none" w="med" len="med"/>
                      <a:tailEnd type="none" w="med" len="med"/>
                    </a:lnL>
                    <a:lnR w="12700" cmpd="sng">
                      <a:noFill/>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90BAE0"/>
                    </a:solidFill>
                  </a:tcPr>
                </a:tc>
                <a:extLst>
                  <a:ext uri="{0D108BD9-81ED-4DB2-BD59-A6C34878D82A}">
                    <a16:rowId xmlns:a16="http://schemas.microsoft.com/office/drawing/2014/main" val="3505040148"/>
                  </a:ext>
                </a:extLst>
              </a:tr>
              <a:tr h="647700">
                <a:tc>
                  <a:txBody>
                    <a:bodyPr/>
                    <a:lstStyle/>
                    <a:p>
                      <a:r>
                        <a:rPr lang="en-US" sz="1800" b="1" cap="all" baseline="0" dirty="0">
                          <a:solidFill>
                            <a:srgbClr val="F8F8F8"/>
                          </a:solidFill>
                        </a:rPr>
                        <a:t>Value</a:t>
                      </a:r>
                    </a:p>
                  </a:txBody>
                  <a:tcPr anchor="ctr">
                    <a:lnL w="12700" cmpd="sng">
                      <a:noFill/>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kern="1200" dirty="0">
                          <a:solidFill>
                            <a:srgbClr val="FF0000"/>
                          </a:solidFill>
                          <a:latin typeface="+mn-lt"/>
                          <a:ea typeface="+mn-ea"/>
                          <a:cs typeface="+mn-cs"/>
                        </a:rPr>
                        <a:t>$ 2,000 tax credit per home/unit</a:t>
                      </a:r>
                    </a:p>
                  </a:txBody>
                  <a:tcPr anchor="ctr">
                    <a:lnL w="12700" cap="flat" cmpd="sng" algn="ctr">
                      <a:solidFill>
                        <a:srgbClr val="F8F8F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D2E3F2"/>
                    </a:solidFill>
                  </a:tcPr>
                </a:tc>
                <a:tc hMerge="1">
                  <a:txBody>
                    <a:bodyPr/>
                    <a:lstStyle/>
                    <a:p>
                      <a:pPr marL="0" indent="0">
                        <a:buFont typeface="Arial" panose="020B0604020202020204" pitchFamily="34" charset="0"/>
                        <a:buNone/>
                      </a:pPr>
                      <a:endParaRPr lang="en-US" sz="1800" dirty="0"/>
                    </a:p>
                  </a:txBody>
                  <a:tcPr>
                    <a:lnL w="12700" cap="flat" cmpd="sng" algn="ctr">
                      <a:solidFill>
                        <a:srgbClr val="F8F8F8"/>
                      </a:solidFill>
                      <a:prstDash val="solid"/>
                      <a:round/>
                      <a:headEnd type="none" w="med" len="med"/>
                      <a:tailEnd type="none" w="med" len="med"/>
                    </a:lnL>
                    <a:lnR w="12700" cmpd="sng">
                      <a:noFill/>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D2E3F2"/>
                    </a:solidFill>
                  </a:tcPr>
                </a:tc>
                <a:extLst>
                  <a:ext uri="{0D108BD9-81ED-4DB2-BD59-A6C34878D82A}">
                    <a16:rowId xmlns:a16="http://schemas.microsoft.com/office/drawing/2014/main" val="2315076400"/>
                  </a:ext>
                </a:extLst>
              </a:tr>
              <a:tr h="619125">
                <a:tc>
                  <a:txBody>
                    <a:bodyPr/>
                    <a:lstStyle/>
                    <a:p>
                      <a:r>
                        <a:rPr lang="en-US" sz="1800" b="1" cap="all" baseline="0" dirty="0">
                          <a:solidFill>
                            <a:srgbClr val="F8F8F8"/>
                          </a:solidFill>
                        </a:rPr>
                        <a:t>Eligible taxpayers</a:t>
                      </a:r>
                    </a:p>
                  </a:txBody>
                  <a:tcPr anchor="ctr">
                    <a:lnL w="12700" cmpd="sng">
                      <a:noFill/>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gridSpan="2">
                  <a:txBody>
                    <a:bodyPr/>
                    <a:lstStyle/>
                    <a:p>
                      <a:pPr marL="0" indent="0">
                        <a:buFont typeface="Arial" panose="020B0604020202020204" pitchFamily="34" charset="0"/>
                        <a:buNone/>
                      </a:pPr>
                      <a:r>
                        <a:rPr lang="en-US" sz="1800" b="1" i="0" kern="1200" dirty="0">
                          <a:solidFill>
                            <a:srgbClr val="232965"/>
                          </a:solidFill>
                          <a:latin typeface="+mn-lt"/>
                          <a:ea typeface="+mn-ea"/>
                          <a:cs typeface="+mn-cs"/>
                        </a:rPr>
                        <a:t>Home Builders &amp; Multifamily Developers</a:t>
                      </a:r>
                    </a:p>
                  </a:txBody>
                  <a:tcPr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i="1" baseline="0" dirty="0">
                        <a:solidFill>
                          <a:schemeClr val="tx1"/>
                        </a:solidFill>
                      </a:endParaRPr>
                    </a:p>
                  </a:txBody>
                  <a:tcPr>
                    <a:lnL w="12700" cap="flat" cmpd="sng" algn="ctr">
                      <a:solidFill>
                        <a:srgbClr val="F8F8F8"/>
                      </a:solidFill>
                      <a:prstDash val="solid"/>
                      <a:round/>
                      <a:headEnd type="none" w="med" len="med"/>
                      <a:tailEnd type="none" w="med" len="med"/>
                    </a:lnL>
                    <a:lnR w="12700" cmpd="sng">
                      <a:noFill/>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90BAE0"/>
                    </a:solidFill>
                  </a:tcPr>
                </a:tc>
                <a:extLst>
                  <a:ext uri="{0D108BD9-81ED-4DB2-BD59-A6C34878D82A}">
                    <a16:rowId xmlns:a16="http://schemas.microsoft.com/office/drawing/2014/main" val="1929580761"/>
                  </a:ext>
                </a:extLst>
              </a:tr>
              <a:tr h="457200">
                <a:tc>
                  <a:txBody>
                    <a:bodyPr/>
                    <a:lstStyle/>
                    <a:p>
                      <a:r>
                        <a:rPr lang="en-US" sz="1800" b="1" cap="all" baseline="0" dirty="0">
                          <a:solidFill>
                            <a:srgbClr val="F8F8F8"/>
                          </a:solidFill>
                        </a:rPr>
                        <a:t>Example qualified property</a:t>
                      </a:r>
                    </a:p>
                  </a:txBody>
                  <a:tcPr anchor="ctr">
                    <a:lnL w="12700" cmpd="sng">
                      <a:noFill/>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a:txBody>
                    <a:bodyPr/>
                    <a:lstStyle/>
                    <a:p>
                      <a:pPr marL="285750" indent="-285750">
                        <a:buFont typeface="Arial" panose="020B0604020202020204" pitchFamily="34" charset="0"/>
                        <a:buChar char="•"/>
                      </a:pPr>
                      <a:r>
                        <a:rPr lang="en-US" dirty="0"/>
                        <a:t>Apartments </a:t>
                      </a:r>
                    </a:p>
                    <a:p>
                      <a:pPr marL="285750" indent="-285750">
                        <a:buFont typeface="Arial" panose="020B0604020202020204" pitchFamily="34" charset="0"/>
                        <a:buChar char="•"/>
                      </a:pPr>
                      <a:r>
                        <a:rPr lang="en-US" dirty="0"/>
                        <a:t>Assisted Living</a:t>
                      </a:r>
                    </a:p>
                    <a:p>
                      <a:pPr marL="285750" indent="-285750">
                        <a:buFont typeface="Arial" panose="020B0604020202020204" pitchFamily="34" charset="0"/>
                        <a:buChar char="•"/>
                      </a:pPr>
                      <a:r>
                        <a:rPr lang="en-US" dirty="0"/>
                        <a:t>Student Housing</a:t>
                      </a:r>
                    </a:p>
                  </a:txBody>
                  <a:tcPr anchor="ctr">
                    <a:lnL w="12700" cap="flat" cmpd="sng" algn="ctr">
                      <a:solidFill>
                        <a:srgbClr val="F8F8F8"/>
                      </a:solidFill>
                      <a:prstDash val="solid"/>
                      <a:round/>
                      <a:headEnd type="none" w="med" len="med"/>
                      <a:tailEnd type="none" w="med" len="med"/>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Single Family Homes</a:t>
                      </a:r>
                    </a:p>
                    <a:p>
                      <a:pPr marL="285750" indent="-285750">
                        <a:buFont typeface="Arial" panose="020B0604020202020204" pitchFamily="34" charset="0"/>
                        <a:buChar char="•"/>
                      </a:pPr>
                      <a:r>
                        <a:rPr lang="en-US" dirty="0"/>
                        <a:t>Affordable Housing (LIHTC)</a:t>
                      </a:r>
                    </a:p>
                    <a:p>
                      <a:pPr marL="285750" indent="-285750">
                        <a:buFont typeface="Arial" panose="020B0604020202020204" pitchFamily="34" charset="0"/>
                        <a:buChar char="•"/>
                      </a:pPr>
                      <a:r>
                        <a:rPr lang="en-US" dirty="0"/>
                        <a:t>Condos</a:t>
                      </a:r>
                    </a:p>
                  </a:txBody>
                  <a:tcPr anchor="ctr">
                    <a:lnL w="12700" cap="flat" cmpd="sng" algn="ctr">
                      <a:solidFill>
                        <a:srgbClr val="F8F8F8"/>
                      </a:solidFill>
                      <a:prstDash val="solid"/>
                      <a:round/>
                      <a:headEnd type="none" w="med" len="med"/>
                      <a:tailEnd type="none" w="med" len="med"/>
                    </a:lnL>
                    <a:lnR w="12700" cmpd="sng">
                      <a:noFill/>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113488819"/>
                  </a:ext>
                </a:extLst>
              </a:tr>
              <a:tr h="981093">
                <a:tc>
                  <a:txBody>
                    <a:bodyPr/>
                    <a:lstStyle/>
                    <a:p>
                      <a:r>
                        <a:rPr lang="en-US" sz="1800" b="1" cap="all" baseline="0" dirty="0">
                          <a:solidFill>
                            <a:srgbClr val="F8F8F8"/>
                          </a:solidFill>
                        </a:rPr>
                        <a:t>qualification</a:t>
                      </a:r>
                    </a:p>
                  </a:txBody>
                  <a:tcPr anchor="ctr">
                    <a:lnL w="12700" cmpd="sng">
                      <a:noFill/>
                    </a:lnL>
                    <a:lnR w="12700" cap="flat" cmpd="sng" algn="ctr">
                      <a:solidFill>
                        <a:srgbClr val="F8F8F8"/>
                      </a:solid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rgbClr val="045E9F"/>
                    </a:solidFill>
                  </a:tcPr>
                </a:tc>
                <a:tc gridSpan="2">
                  <a:txBody>
                    <a:bodyPr/>
                    <a:lstStyle/>
                    <a:p>
                      <a:pPr marL="285750" indent="-285750">
                        <a:buFont typeface="Arial" panose="020B0604020202020204" pitchFamily="34" charset="0"/>
                        <a:buChar char="•"/>
                      </a:pPr>
                      <a:r>
                        <a:rPr lang="en-US" sz="1800" kern="1200" dirty="0"/>
                        <a:t>Must own basis in property during construction </a:t>
                      </a:r>
                    </a:p>
                    <a:p>
                      <a:pPr marL="285750" indent="-285750">
                        <a:buFont typeface="Arial" panose="020B0604020202020204" pitchFamily="34" charset="0"/>
                        <a:buChar char="•"/>
                      </a:pPr>
                      <a:r>
                        <a:rPr lang="en-US" sz="1800" kern="1200" dirty="0"/>
                        <a:t>Requires testing/inspection (Sampling used ~ 10-20% of homes)</a:t>
                      </a:r>
                    </a:p>
                    <a:p>
                      <a:pPr marL="285750" indent="-285750">
                        <a:buFont typeface="Arial" panose="020B0604020202020204" pitchFamily="34" charset="0"/>
                        <a:buChar char="•"/>
                      </a:pPr>
                      <a:r>
                        <a:rPr lang="en-US" dirty="0"/>
                        <a:t>Certification by HERS Rater</a:t>
                      </a:r>
                    </a:p>
                  </a:txBody>
                  <a:tcPr anchor="ctr">
                    <a:lnL w="12700" cap="flat" cmpd="sng" algn="ctr">
                      <a:solidFill>
                        <a:srgbClr val="F8F8F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p>
                  </a:txBody>
                  <a:tcPr anchor="ctr">
                    <a:lnL w="12700" cap="flat" cmpd="sng" algn="ctr">
                      <a:solidFill>
                        <a:srgbClr val="F8F8F8"/>
                      </a:solidFill>
                      <a:prstDash val="solid"/>
                      <a:round/>
                      <a:headEnd type="none" w="med" len="med"/>
                      <a:tailEnd type="none" w="med" len="med"/>
                    </a:lnL>
                    <a:lnR w="12700" cmpd="sng">
                      <a:noFill/>
                    </a:lnR>
                    <a:lnT w="12700" cap="flat" cmpd="sng" algn="ctr">
                      <a:solidFill>
                        <a:srgbClr val="F8F8F8"/>
                      </a:solidFill>
                      <a:prstDash val="solid"/>
                      <a:round/>
                      <a:headEnd type="none" w="med" len="med"/>
                      <a:tailEnd type="none" w="med" len="med"/>
                    </a:lnT>
                    <a:lnB w="12700" cap="flat" cmpd="sng" algn="ctr">
                      <a:solidFill>
                        <a:srgbClr val="F8F8F8"/>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825777085"/>
                  </a:ext>
                </a:extLst>
              </a:tr>
            </a:tbl>
          </a:graphicData>
        </a:graphic>
      </p:graphicFrame>
      <p:sp>
        <p:nvSpPr>
          <p:cNvPr id="4" name="Title 1">
            <a:extLst>
              <a:ext uri="{FF2B5EF4-FFF2-40B4-BE49-F238E27FC236}">
                <a16:creationId xmlns:a16="http://schemas.microsoft.com/office/drawing/2014/main" id="{B2189E3A-D619-4A8F-898E-C659691F703D}"/>
              </a:ext>
            </a:extLst>
          </p:cNvPr>
          <p:cNvSpPr txBox="1">
            <a:spLocks/>
          </p:cNvSpPr>
          <p:nvPr/>
        </p:nvSpPr>
        <p:spPr>
          <a:xfrm>
            <a:off x="0" y="270100"/>
            <a:ext cx="12192000" cy="607037"/>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lgn="ctr"/>
            <a:r>
              <a:rPr lang="en-US" dirty="0"/>
              <a:t>45L TAX CREDIT BASICS</a:t>
            </a:r>
          </a:p>
        </p:txBody>
      </p:sp>
      <p:sp>
        <p:nvSpPr>
          <p:cNvPr id="2" name="Title 1">
            <a:extLst>
              <a:ext uri="{FF2B5EF4-FFF2-40B4-BE49-F238E27FC236}">
                <a16:creationId xmlns:a16="http://schemas.microsoft.com/office/drawing/2014/main" id="{53DFC04F-ED97-4DB9-A227-DA6B7278BE3D}"/>
              </a:ext>
            </a:extLst>
          </p:cNvPr>
          <p:cNvSpPr txBox="1">
            <a:spLocks/>
          </p:cNvSpPr>
          <p:nvPr/>
        </p:nvSpPr>
        <p:spPr>
          <a:xfrm>
            <a:off x="6839527" y="3429000"/>
            <a:ext cx="1353127" cy="607037"/>
          </a:xfrm>
          <a:prstGeom prst="rect">
            <a:avLst/>
          </a:prstGeom>
        </p:spPr>
        <p:txBody>
          <a:bodyPr>
            <a:normAutofit fontScale="62500" lnSpcReduction="20000"/>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lgn="ctr"/>
            <a:r>
              <a:rPr lang="en-US" dirty="0">
                <a:solidFill>
                  <a:schemeClr val="accent2">
                    <a:lumMod val="50000"/>
                  </a:schemeClr>
                </a:solidFill>
                <a:latin typeface="+mn-lt"/>
              </a:rPr>
              <a:t>3 stories or less</a:t>
            </a:r>
          </a:p>
        </p:txBody>
      </p:sp>
      <p:sp>
        <p:nvSpPr>
          <p:cNvPr id="8" name="Title 1">
            <a:extLst>
              <a:ext uri="{FF2B5EF4-FFF2-40B4-BE49-F238E27FC236}">
                <a16:creationId xmlns:a16="http://schemas.microsoft.com/office/drawing/2014/main" id="{DD338E89-4F49-48F3-BD75-BCC6DA2C7A7B}"/>
              </a:ext>
            </a:extLst>
          </p:cNvPr>
          <p:cNvSpPr txBox="1">
            <a:spLocks/>
          </p:cNvSpPr>
          <p:nvPr/>
        </p:nvSpPr>
        <p:spPr>
          <a:xfrm>
            <a:off x="6095999" y="3303627"/>
            <a:ext cx="1353127" cy="1083646"/>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lgn="ctr"/>
            <a:r>
              <a:rPr lang="en-US" sz="4400" dirty="0">
                <a:solidFill>
                  <a:schemeClr val="accent2">
                    <a:lumMod val="50000"/>
                  </a:schemeClr>
                </a:solidFill>
              </a:rPr>
              <a:t>}</a:t>
            </a:r>
          </a:p>
        </p:txBody>
      </p:sp>
    </p:spTree>
    <p:extLst>
      <p:ext uri="{BB962C8B-B14F-4D97-AF65-F5344CB8AC3E}">
        <p14:creationId xmlns:p14="http://schemas.microsoft.com/office/powerpoint/2010/main" val="3376004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4AD88-7F2B-4155-BFB8-20A2474BC788}"/>
              </a:ext>
            </a:extLst>
          </p:cNvPr>
          <p:cNvSpPr>
            <a:spLocks noGrp="1"/>
          </p:cNvSpPr>
          <p:nvPr>
            <p:ph type="sldNum" sz="quarter" idx="12"/>
          </p:nvPr>
        </p:nvSpPr>
        <p:spPr/>
        <p:txBody>
          <a:bodyPr/>
          <a:lstStyle/>
          <a:p>
            <a:fld id="{F470E458-E7C2-4395-B75D-476A174CEE45}" type="slidenum">
              <a:rPr lang="en-US" noProof="0" smtClean="0"/>
              <a:t>9</a:t>
            </a:fld>
            <a:endParaRPr lang="en-US" noProof="0" dirty="0"/>
          </a:p>
        </p:txBody>
      </p:sp>
      <p:sp>
        <p:nvSpPr>
          <p:cNvPr id="3" name="Title 1">
            <a:extLst>
              <a:ext uri="{FF2B5EF4-FFF2-40B4-BE49-F238E27FC236}">
                <a16:creationId xmlns:a16="http://schemas.microsoft.com/office/drawing/2014/main" id="{6393E57D-3104-480B-8D38-8EA7699B18A4}"/>
              </a:ext>
            </a:extLst>
          </p:cNvPr>
          <p:cNvSpPr txBox="1">
            <a:spLocks/>
          </p:cNvSpPr>
          <p:nvPr/>
        </p:nvSpPr>
        <p:spPr>
          <a:xfrm>
            <a:off x="4586038" y="370098"/>
            <a:ext cx="7496480" cy="607037"/>
          </a:xfrm>
          <a:prstGeom prst="rect">
            <a:avLst/>
          </a:prstGeom>
        </p:spPr>
        <p:txBody>
          <a:bodyPr>
            <a:no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a:t>45L Home Builder Case Study</a:t>
            </a:r>
            <a:endParaRPr lang="en-US" sz="3200" dirty="0"/>
          </a:p>
        </p:txBody>
      </p:sp>
      <p:pic>
        <p:nvPicPr>
          <p:cNvPr id="4" name="Picture 3" descr="A person standing in a room&#10;&#10;Description automatically generated">
            <a:extLst>
              <a:ext uri="{FF2B5EF4-FFF2-40B4-BE49-F238E27FC236}">
                <a16:creationId xmlns:a16="http://schemas.microsoft.com/office/drawing/2014/main" id="{C6E6E49F-2EEE-4BBC-9FC5-F693FC002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47" y="242541"/>
            <a:ext cx="3944983" cy="5263193"/>
          </a:xfrm>
          <a:prstGeom prst="rect">
            <a:avLst/>
          </a:prstGeom>
        </p:spPr>
      </p:pic>
      <p:graphicFrame>
        <p:nvGraphicFramePr>
          <p:cNvPr id="5" name="Table 4">
            <a:extLst>
              <a:ext uri="{FF2B5EF4-FFF2-40B4-BE49-F238E27FC236}">
                <a16:creationId xmlns:a16="http://schemas.microsoft.com/office/drawing/2014/main" id="{071A66D9-A46A-4896-994D-A2377DED1C4B}"/>
              </a:ext>
            </a:extLst>
          </p:cNvPr>
          <p:cNvGraphicFramePr>
            <a:graphicFrameLocks noGrp="1"/>
          </p:cNvGraphicFramePr>
          <p:nvPr>
            <p:extLst>
              <p:ext uri="{D42A27DB-BD31-4B8C-83A1-F6EECF244321}">
                <p14:modId xmlns:p14="http://schemas.microsoft.com/office/powerpoint/2010/main" val="2280863455"/>
              </p:ext>
            </p:extLst>
          </p:nvPr>
        </p:nvGraphicFramePr>
        <p:xfrm>
          <a:off x="4681832" y="1439873"/>
          <a:ext cx="7139215" cy="2143328"/>
        </p:xfrm>
        <a:graphic>
          <a:graphicData uri="http://schemas.openxmlformats.org/drawingml/2006/table">
            <a:tbl>
              <a:tblPr firstRow="1" bandRow="1">
                <a:tableStyleId>{7DF18680-E054-41AD-8BC1-D1AEF772440D}</a:tableStyleId>
              </a:tblPr>
              <a:tblGrid>
                <a:gridCol w="1538515">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gridCol w="1003300">
                  <a:extLst>
                    <a:ext uri="{9D8B030D-6E8A-4147-A177-3AD203B41FA5}">
                      <a16:colId xmlns:a16="http://schemas.microsoft.com/office/drawing/2014/main" val="1584357760"/>
                    </a:ext>
                  </a:extLst>
                </a:gridCol>
                <a:gridCol w="1206500">
                  <a:extLst>
                    <a:ext uri="{9D8B030D-6E8A-4147-A177-3AD203B41FA5}">
                      <a16:colId xmlns:a16="http://schemas.microsoft.com/office/drawing/2014/main" val="912499939"/>
                    </a:ext>
                  </a:extLst>
                </a:gridCol>
                <a:gridCol w="2108200">
                  <a:extLst>
                    <a:ext uri="{9D8B030D-6E8A-4147-A177-3AD203B41FA5}">
                      <a16:colId xmlns:a16="http://schemas.microsoft.com/office/drawing/2014/main" val="98421381"/>
                    </a:ext>
                  </a:extLst>
                </a:gridCol>
              </a:tblGrid>
              <a:tr h="554085">
                <a:tc>
                  <a:txBody>
                    <a:bodyPr/>
                    <a:lstStyle/>
                    <a:p>
                      <a:pPr marL="0" algn="ctr" defTabSz="457200" rtl="0" eaLnBrk="1" latinLnBrk="0" hangingPunct="1"/>
                      <a:r>
                        <a:rPr lang="en-US" sz="1600" b="1" kern="1200" dirty="0">
                          <a:solidFill>
                            <a:schemeClr val="lt1"/>
                          </a:solidFill>
                          <a:latin typeface="+mn-lt"/>
                          <a:ea typeface="+mn-ea"/>
                          <a:cs typeface="+mn-cs"/>
                        </a:rPr>
                        <a:t>Tax Year</a:t>
                      </a:r>
                    </a:p>
                  </a:txBody>
                  <a:tcPr anchor="ctr"/>
                </a:tc>
                <a:tc>
                  <a:txBody>
                    <a:bodyPr/>
                    <a:lstStyle/>
                    <a:p>
                      <a:pPr marL="0" algn="ctr" defTabSz="457200" rtl="0" eaLnBrk="1" latinLnBrk="0" hangingPunct="1"/>
                      <a:r>
                        <a:rPr lang="en-US" sz="1600" kern="1200" dirty="0"/>
                        <a:t>Homes Sold</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Homes Tested</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Qualifying Homes</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lt1"/>
                          </a:solidFill>
                          <a:latin typeface="+mn-lt"/>
                          <a:ea typeface="+mn-ea"/>
                          <a:cs typeface="+mn-cs"/>
                        </a:rPr>
                        <a:t>Tax Credits</a:t>
                      </a:r>
                    </a:p>
                  </a:txBody>
                  <a:tcPr anchor="ctr"/>
                </a:tc>
                <a:extLst>
                  <a:ext uri="{0D108BD9-81ED-4DB2-BD59-A6C34878D82A}">
                    <a16:rowId xmlns:a16="http://schemas.microsoft.com/office/drawing/2014/main" val="10000"/>
                  </a:ext>
                </a:extLst>
              </a:tr>
              <a:tr h="358129">
                <a:tc>
                  <a:txBody>
                    <a:bodyPr/>
                    <a:lstStyle/>
                    <a:p>
                      <a:pPr marL="0" algn="ctr" defTabSz="457200" rtl="0" eaLnBrk="1" latinLnBrk="0" hangingPunct="1"/>
                      <a:r>
                        <a:rPr lang="en-US" sz="1600" b="1" kern="1200" dirty="0">
                          <a:solidFill>
                            <a:schemeClr val="lt1"/>
                          </a:solidFill>
                          <a:latin typeface="+mn-lt"/>
                          <a:ea typeface="+mn-ea"/>
                          <a:cs typeface="+mn-cs"/>
                        </a:rPr>
                        <a:t>2018</a:t>
                      </a:r>
                      <a:endParaRPr lang="en-US" sz="1600" b="0" kern="1200" dirty="0">
                        <a:solidFill>
                          <a:schemeClr val="lt1"/>
                        </a:solidFill>
                        <a:latin typeface="+mn-lt"/>
                        <a:ea typeface="+mn-ea"/>
                        <a:cs typeface="+mn-cs"/>
                      </a:endParaRPr>
                    </a:p>
                  </a:txBody>
                  <a:tcPr>
                    <a:solidFill>
                      <a:schemeClr val="accent5"/>
                    </a:solidFill>
                  </a:tcPr>
                </a:tc>
                <a:tc>
                  <a:txBody>
                    <a:bodyPr/>
                    <a:lstStyle/>
                    <a:p>
                      <a:pPr marL="0" algn="ctr" defTabSz="457200" rtl="0" eaLnBrk="1" latinLnBrk="0" hangingPunct="1"/>
                      <a:r>
                        <a:rPr lang="en-US" sz="1600" b="0" kern="1200" dirty="0">
                          <a:solidFill>
                            <a:schemeClr val="tx1"/>
                          </a:solidFill>
                          <a:latin typeface="+mn-lt"/>
                          <a:ea typeface="+mn-ea"/>
                          <a:cs typeface="+mn-cs"/>
                        </a:rPr>
                        <a:t>700</a:t>
                      </a:r>
                    </a:p>
                  </a:txBody>
                  <a:tcPr anchor="ctr"/>
                </a:tc>
                <a:tc>
                  <a:txBody>
                    <a:bodyPr/>
                    <a:lstStyle/>
                    <a:p>
                      <a:pPr marL="0" algn="ctr" defTabSz="457200" rtl="0" eaLnBrk="1" latinLnBrk="0" hangingPunct="1"/>
                      <a:r>
                        <a:rPr lang="en-US" sz="1600" kern="1200" dirty="0"/>
                        <a:t>100</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625</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tx1"/>
                          </a:solidFill>
                          <a:latin typeface="+mn-lt"/>
                          <a:ea typeface="+mn-ea"/>
                          <a:cs typeface="+mn-cs"/>
                        </a:rPr>
                        <a:t>$1,250,000</a:t>
                      </a:r>
                    </a:p>
                  </a:txBody>
                  <a:tcPr anchor="ctr"/>
                </a:tc>
                <a:extLst>
                  <a:ext uri="{0D108BD9-81ED-4DB2-BD59-A6C34878D82A}">
                    <a16:rowId xmlns:a16="http://schemas.microsoft.com/office/drawing/2014/main" val="10002"/>
                  </a:ext>
                </a:extLst>
              </a:tr>
              <a:tr h="320786">
                <a:tc>
                  <a:txBody>
                    <a:bodyPr/>
                    <a:lstStyle/>
                    <a:p>
                      <a:pPr marL="0" algn="ctr" defTabSz="457200" rtl="0" eaLnBrk="1" latinLnBrk="0" hangingPunct="1"/>
                      <a:r>
                        <a:rPr lang="en-US" sz="1600" b="1" kern="1200" dirty="0">
                          <a:solidFill>
                            <a:schemeClr val="lt1"/>
                          </a:solidFill>
                          <a:latin typeface="+mn-lt"/>
                          <a:ea typeface="+mn-ea"/>
                          <a:cs typeface="+mn-cs"/>
                        </a:rPr>
                        <a:t>2019</a:t>
                      </a:r>
                      <a:endParaRPr lang="en-US" sz="1600" b="0" kern="1200" dirty="0">
                        <a:solidFill>
                          <a:schemeClr val="lt1"/>
                        </a:solidFill>
                        <a:latin typeface="+mn-lt"/>
                        <a:ea typeface="+mn-ea"/>
                        <a:cs typeface="+mn-cs"/>
                      </a:endParaRPr>
                    </a:p>
                  </a:txBody>
                  <a:tcPr>
                    <a:solidFill>
                      <a:schemeClr val="accent5"/>
                    </a:solidFill>
                  </a:tcPr>
                </a:tc>
                <a:tc>
                  <a:txBody>
                    <a:bodyPr/>
                    <a:lstStyle/>
                    <a:p>
                      <a:pPr marL="0" algn="ctr" defTabSz="457200" rtl="0" eaLnBrk="1" latinLnBrk="0" hangingPunct="1"/>
                      <a:r>
                        <a:rPr lang="en-US" sz="1600" kern="1200" dirty="0"/>
                        <a:t>800</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120</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800</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tx1"/>
                          </a:solidFill>
                          <a:latin typeface="+mn-lt"/>
                          <a:ea typeface="+mn-ea"/>
                          <a:cs typeface="+mn-cs"/>
                        </a:rPr>
                        <a:t>$1,600,000</a:t>
                      </a:r>
                    </a:p>
                  </a:txBody>
                  <a:tcPr anchor="ctr"/>
                </a:tc>
                <a:extLst>
                  <a:ext uri="{0D108BD9-81ED-4DB2-BD59-A6C34878D82A}">
                    <a16:rowId xmlns:a16="http://schemas.microsoft.com/office/drawing/2014/main" val="10003"/>
                  </a:ext>
                </a:extLst>
              </a:tr>
              <a:tr h="320786">
                <a:tc>
                  <a:txBody>
                    <a:bodyPr/>
                    <a:lstStyle/>
                    <a:p>
                      <a:pPr marL="0" algn="ctr" defTabSz="457200" rtl="0" eaLnBrk="1" latinLnBrk="0" hangingPunct="1"/>
                      <a:r>
                        <a:rPr lang="en-US" sz="1600" b="1" kern="1200" dirty="0">
                          <a:solidFill>
                            <a:schemeClr val="lt1"/>
                          </a:solidFill>
                          <a:latin typeface="+mn-lt"/>
                          <a:ea typeface="+mn-ea"/>
                          <a:cs typeface="+mn-cs"/>
                        </a:rPr>
                        <a:t>2020</a:t>
                      </a:r>
                      <a:endParaRPr lang="en-US" sz="1600" b="0" kern="1200" dirty="0">
                        <a:solidFill>
                          <a:schemeClr val="lt1"/>
                        </a:solidFill>
                        <a:latin typeface="+mn-lt"/>
                        <a:ea typeface="+mn-ea"/>
                        <a:cs typeface="+mn-cs"/>
                      </a:endParaRPr>
                    </a:p>
                  </a:txBody>
                  <a:tcPr>
                    <a:solidFill>
                      <a:schemeClr val="accent5"/>
                    </a:solidFill>
                  </a:tcPr>
                </a:tc>
                <a:tc>
                  <a:txBody>
                    <a:bodyPr/>
                    <a:lstStyle/>
                    <a:p>
                      <a:pPr marL="0" algn="ctr" defTabSz="457200" rtl="0" eaLnBrk="1" latinLnBrk="0" hangingPunct="1"/>
                      <a:r>
                        <a:rPr lang="en-US" sz="1600" kern="1200" dirty="0"/>
                        <a:t>800</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120</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kern="1200" dirty="0"/>
                        <a:t>800</a:t>
                      </a:r>
                      <a:endParaRPr lang="en-US" sz="1600" b="1" kern="1200" dirty="0">
                        <a:solidFill>
                          <a:schemeClr val="lt1"/>
                        </a:solidFill>
                        <a:latin typeface="+mn-lt"/>
                        <a:ea typeface="+mn-ea"/>
                        <a:cs typeface="+mn-cs"/>
                      </a:endParaRPr>
                    </a:p>
                  </a:txBody>
                  <a:tcPr anchor="ctr"/>
                </a:tc>
                <a:tc>
                  <a:txBody>
                    <a:bodyPr/>
                    <a:lstStyle/>
                    <a:p>
                      <a:pPr marL="0" algn="ctr" defTabSz="457200" rtl="0" eaLnBrk="1" latinLnBrk="0" hangingPunct="1"/>
                      <a:r>
                        <a:rPr lang="en-US" sz="1600" b="1" kern="1200" dirty="0">
                          <a:solidFill>
                            <a:schemeClr val="tx1"/>
                          </a:solidFill>
                          <a:latin typeface="+mn-lt"/>
                          <a:ea typeface="+mn-ea"/>
                          <a:cs typeface="+mn-cs"/>
                        </a:rPr>
                        <a:t>$1,600,000</a:t>
                      </a:r>
                    </a:p>
                  </a:txBody>
                  <a:tcPr anchor="ctr"/>
                </a:tc>
                <a:extLst>
                  <a:ext uri="{0D108BD9-81ED-4DB2-BD59-A6C34878D82A}">
                    <a16:rowId xmlns:a16="http://schemas.microsoft.com/office/drawing/2014/main" val="1717190989"/>
                  </a:ext>
                </a:extLst>
              </a:tr>
              <a:tr h="535519">
                <a:tc gridSpan="4">
                  <a:txBody>
                    <a:bodyPr/>
                    <a:lstStyle/>
                    <a:p>
                      <a:pPr marL="0" algn="r" defTabSz="457200" rtl="0" eaLnBrk="1" latinLnBrk="0" hangingPunct="1"/>
                      <a:r>
                        <a:rPr lang="en-US" sz="1600" b="1" kern="1200" dirty="0">
                          <a:solidFill>
                            <a:schemeClr val="lt1"/>
                          </a:solidFill>
                          <a:latin typeface="+mn-lt"/>
                          <a:ea typeface="+mn-ea"/>
                          <a:cs typeface="+mn-cs"/>
                        </a:rPr>
                        <a:t>Total Tax Credits</a:t>
                      </a:r>
                    </a:p>
                  </a:txBody>
                  <a:tcPr anchor="ctr">
                    <a:solidFill>
                      <a:schemeClr val="accent5"/>
                    </a:solidFill>
                  </a:tcPr>
                </a:tc>
                <a:tc hMerge="1">
                  <a:txBody>
                    <a:bodyPr/>
                    <a:lstStyle/>
                    <a:p>
                      <a:pPr marL="0" algn="ctr" defTabSz="457200" rtl="0" eaLnBrk="1" latinLnBrk="0" hangingPunct="1"/>
                      <a:endParaRPr lang="en-US" sz="1800" b="1" kern="1200" dirty="0">
                        <a:solidFill>
                          <a:schemeClr val="bg1"/>
                        </a:solidFill>
                        <a:latin typeface="+mn-lt"/>
                        <a:ea typeface="+mn-ea"/>
                        <a:cs typeface="+mn-cs"/>
                      </a:endParaRPr>
                    </a:p>
                  </a:txBody>
                  <a:tcPr anchor="ctr">
                    <a:solidFill>
                      <a:schemeClr val="accent5"/>
                    </a:solidFill>
                  </a:tcPr>
                </a:tc>
                <a:tc hMerge="1">
                  <a:txBody>
                    <a:bodyPr/>
                    <a:lstStyle/>
                    <a:p>
                      <a:pPr marL="0" algn="ctr" defTabSz="457200" rtl="0" eaLnBrk="1" latinLnBrk="0" hangingPunct="1"/>
                      <a:endParaRPr lang="en-US" sz="1800" b="1" kern="1200" dirty="0">
                        <a:solidFill>
                          <a:schemeClr val="bg1"/>
                        </a:solidFill>
                        <a:latin typeface="+mn-lt"/>
                        <a:ea typeface="+mn-ea"/>
                        <a:cs typeface="+mn-cs"/>
                      </a:endParaRPr>
                    </a:p>
                  </a:txBody>
                  <a:tcPr anchor="ctr">
                    <a:solidFill>
                      <a:schemeClr val="accent5"/>
                    </a:solidFill>
                  </a:tcPr>
                </a:tc>
                <a:tc hMerge="1">
                  <a:txBody>
                    <a:bodyPr/>
                    <a:lstStyle/>
                    <a:p>
                      <a:endParaRPr lang="en-US"/>
                    </a:p>
                  </a:txBody>
                  <a:tcPr/>
                </a:tc>
                <a:tc>
                  <a:txBody>
                    <a:bodyPr/>
                    <a:lstStyle/>
                    <a:p>
                      <a:pPr marL="0" algn="ctr" defTabSz="457200" rtl="0" eaLnBrk="1" latinLnBrk="0" hangingPunct="1"/>
                      <a:r>
                        <a:rPr lang="en-US" sz="1600" b="1" kern="1200" dirty="0">
                          <a:solidFill>
                            <a:schemeClr val="bg1"/>
                          </a:solidFill>
                          <a:latin typeface="+mn-lt"/>
                          <a:ea typeface="+mn-ea"/>
                          <a:cs typeface="+mn-cs"/>
                        </a:rPr>
                        <a:t>$ 4,450,000</a:t>
                      </a:r>
                    </a:p>
                  </a:txBody>
                  <a:tcPr anchor="ctr">
                    <a:solidFill>
                      <a:schemeClr val="accent5"/>
                    </a:solidFill>
                  </a:tcPr>
                </a:tc>
                <a:extLst>
                  <a:ext uri="{0D108BD9-81ED-4DB2-BD59-A6C34878D82A}">
                    <a16:rowId xmlns:a16="http://schemas.microsoft.com/office/drawing/2014/main" val="10004"/>
                  </a:ext>
                </a:extLst>
              </a:tr>
            </a:tbl>
          </a:graphicData>
        </a:graphic>
      </p:graphicFrame>
      <p:sp>
        <p:nvSpPr>
          <p:cNvPr id="6" name="Text Placeholder 9">
            <a:extLst>
              <a:ext uri="{FF2B5EF4-FFF2-40B4-BE49-F238E27FC236}">
                <a16:creationId xmlns:a16="http://schemas.microsoft.com/office/drawing/2014/main" id="{988C1E6C-84C1-47BD-8FC0-C2451294C50F}"/>
              </a:ext>
            </a:extLst>
          </p:cNvPr>
          <p:cNvSpPr txBox="1">
            <a:spLocks/>
          </p:cNvSpPr>
          <p:nvPr/>
        </p:nvSpPr>
        <p:spPr>
          <a:xfrm>
            <a:off x="4586038" y="3750318"/>
            <a:ext cx="7512627" cy="1604351"/>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t>Mailed 2,500+ homeowners requesting testing &amp; inspection</a:t>
            </a:r>
          </a:p>
          <a:p>
            <a:pPr lvl="1"/>
            <a:r>
              <a:rPr lang="en-US" sz="1800" dirty="0"/>
              <a:t>Offered Free Energy Audit, $50 Gift Card</a:t>
            </a:r>
          </a:p>
          <a:p>
            <a:r>
              <a:rPr lang="en-US" sz="2000" dirty="0"/>
              <a:t>Testing/inspecting vacant 2020 homes  </a:t>
            </a:r>
          </a:p>
          <a:p>
            <a:pPr lvl="1"/>
            <a:endParaRPr lang="en-US" sz="1800" dirty="0"/>
          </a:p>
        </p:txBody>
      </p:sp>
    </p:spTree>
    <p:extLst>
      <p:ext uri="{BB962C8B-B14F-4D97-AF65-F5344CB8AC3E}">
        <p14:creationId xmlns:p14="http://schemas.microsoft.com/office/powerpoint/2010/main" val="552480055"/>
      </p:ext>
    </p:extLst>
  </p:cSld>
  <p:clrMapOvr>
    <a:masterClrMapping/>
  </p:clrMapOvr>
</p:sld>
</file>

<file path=ppt/theme/theme1.xml><?xml version="1.0" encoding="utf-8"?>
<a:theme xmlns:a="http://schemas.openxmlformats.org/drawingml/2006/main" name="Office Theme">
  <a:themeElements>
    <a:clrScheme name="Custom 18">
      <a:dk1>
        <a:srgbClr val="9D0000"/>
      </a:dk1>
      <a:lt1>
        <a:srgbClr val="FCEDD4"/>
      </a:lt1>
      <a:dk2>
        <a:srgbClr val="8D6347"/>
      </a:dk2>
      <a:lt2>
        <a:srgbClr val="FFF0D7"/>
      </a:lt2>
      <a:accent1>
        <a:srgbClr val="8D6347"/>
      </a:accent1>
      <a:accent2>
        <a:srgbClr val="FF0000"/>
      </a:accent2>
      <a:accent3>
        <a:srgbClr val="00AEEF"/>
      </a:accent3>
      <a:accent4>
        <a:srgbClr val="577423"/>
      </a:accent4>
      <a:accent5>
        <a:srgbClr val="36748D"/>
      </a:accent5>
      <a:accent6>
        <a:srgbClr val="60370F"/>
      </a:accent6>
      <a:hlink>
        <a:srgbClr val="9C0000"/>
      </a:hlink>
      <a:folHlink>
        <a:srgbClr val="9C0000"/>
      </a:folHlink>
    </a:clrScheme>
    <a:fontScheme name="Custom 5">
      <a:majorFont>
        <a:latin typeface="Adobe Garamond Pro"/>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6E7"/>
        </a:solidFill>
        <a:ln>
          <a:solidFill>
            <a:srgbClr val="8D6347"/>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46_Restaurant pitch deck_AAS_v5" id="{8177B436-B2DB-4F15-B992-5A4452FF1273}" vid="{ACBB9CD5-D3C7-4B74-9E01-7D9949625F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40FF4BD-2C4F-4AE3-AE8E-A711B32C767C}">
  <ds:schemaRefs>
    <ds:schemaRef ds:uri="http://schemas.microsoft.com/sharepoint/v3/contenttype/forms"/>
  </ds:schemaRefs>
</ds:datastoreItem>
</file>

<file path=customXml/itemProps2.xml><?xml version="1.0" encoding="utf-8"?>
<ds:datastoreItem xmlns:ds="http://schemas.openxmlformats.org/officeDocument/2006/customXml" ds:itemID="{722B8795-896F-4831-ACEF-3917CDD276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D81ADB-A44A-4FB2-B0CC-58F0879A8535}">
  <ds:schemaRefs>
    <ds:schemaRef ds:uri="http://purl.org/dc/elements/1.1/"/>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16c05727-aa75-4e4a-9b5f-8a80a1165891"/>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1725</Words>
  <Application>Microsoft Office PowerPoint</Application>
  <PresentationFormat>Widescreen</PresentationFormat>
  <Paragraphs>403</Paragraphs>
  <Slides>31</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Adobe Garamond Pro</vt:lpstr>
      <vt:lpstr>Arial</vt:lpstr>
      <vt:lpstr>Calibri</vt:lpstr>
      <vt:lpstr>Roboto Black</vt:lpstr>
      <vt:lpstr>Roboto Light</vt:lpstr>
      <vt:lpstr>Roboto Medium</vt:lpstr>
      <vt:lpstr>Segoe UI</vt:lpstr>
      <vt:lpstr>Wingdings 3</vt:lpstr>
      <vt:lpstr>Office Theme</vt:lpstr>
      <vt:lpstr>2020 CFMA Conference</vt:lpstr>
      <vt:lpstr>New Opportunities in 2020 for Construction Tax Incentives</vt:lpstr>
      <vt:lpstr>PowerPoint Presentation</vt:lpstr>
      <vt:lpstr>PowerPoint Presentation</vt:lpstr>
      <vt:lpstr>PowerPoint Presentation</vt:lpstr>
      <vt:lpstr>PowerPoint Presentation</vt:lpstr>
      <vt:lpstr>45L Energy Efficient Home Tax Credit  </vt:lpstr>
      <vt:lpstr>PowerPoint Presentation</vt:lpstr>
      <vt:lpstr>PowerPoint Presentation</vt:lpstr>
      <vt:lpstr>PowerPoint Presentation</vt:lpstr>
      <vt:lpstr>PowerPoint Presentation</vt:lpstr>
      <vt:lpstr>179D Energy Efficient  Commercial Building Deduction  </vt:lpstr>
      <vt:lpstr>PowerPoint Presentation</vt:lpstr>
      <vt:lpstr>PowerPoint Presentation</vt:lpstr>
      <vt:lpstr>PowerPoint Presentation</vt:lpstr>
      <vt:lpstr>PowerPoint Presentation</vt:lpstr>
      <vt:lpstr>PowerPoint Presentation</vt:lpstr>
      <vt:lpstr>R&amp;D Tax  Credits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BRAYNTaxIncentives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2020-09-18T02:47:16Z</dcterms:created>
  <dcterms:modified xsi:type="dcterms:W3CDTF">2020-09-28T23:13:39Z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