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693" r:id="rId5"/>
  </p:sldMasterIdLst>
  <p:notesMasterIdLst>
    <p:notesMasterId r:id="rId22"/>
  </p:notesMasterIdLst>
  <p:handoutMasterIdLst>
    <p:handoutMasterId r:id="rId23"/>
  </p:handoutMasterIdLst>
  <p:sldIdLst>
    <p:sldId id="285" r:id="rId6"/>
    <p:sldId id="257" r:id="rId7"/>
    <p:sldId id="259" r:id="rId8"/>
    <p:sldId id="261" r:id="rId9"/>
    <p:sldId id="262" r:id="rId10"/>
    <p:sldId id="273" r:id="rId11"/>
    <p:sldId id="288" r:id="rId12"/>
    <p:sldId id="264" r:id="rId13"/>
    <p:sldId id="265" r:id="rId14"/>
    <p:sldId id="266" r:id="rId15"/>
    <p:sldId id="267" r:id="rId16"/>
    <p:sldId id="751" r:id="rId17"/>
    <p:sldId id="274" r:id="rId18"/>
    <p:sldId id="275" r:id="rId19"/>
    <p:sldId id="752" r:id="rId20"/>
    <p:sldId id="26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76"/>
    <a:srgbClr val="FFFFFF"/>
    <a:srgbClr val="8D632F"/>
    <a:srgbClr val="008061"/>
    <a:srgbClr val="FFF6E7"/>
    <a:srgbClr val="8D6347"/>
    <a:srgbClr val="9D0000"/>
    <a:srgbClr val="855939"/>
    <a:srgbClr val="603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84336" autoAdjust="0"/>
  </p:normalViewPr>
  <p:slideViewPr>
    <p:cSldViewPr snapToGrid="0">
      <p:cViewPr varScale="1">
        <p:scale>
          <a:sx n="65" d="100"/>
          <a:sy n="65" d="100"/>
        </p:scale>
        <p:origin x="374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125"/>
    </p:cViewPr>
  </p:sorterViewPr>
  <p:notesViewPr>
    <p:cSldViewPr snapToGrid="0" showGuides="1">
      <p:cViewPr>
        <p:scale>
          <a:sx n="50" d="100"/>
          <a:sy n="50" d="100"/>
        </p:scale>
        <p:origin x="2640" y="3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635C87-2E62-4093-9A27-E98FC63FAB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5AAF69-BA68-4C49-8B47-9FD6ED6C53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A152F-86C0-448B-A54E-0E2D8D8754BB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C6C3CB-CCFF-4F2E-B237-337C69FBB6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750B0-2FB2-4047-BE00-43B13750AB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E503E-9C9E-4EC6-B8AF-91FC09DF0C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284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0077E-5661-4679-A0C9-7CAF4697BC9A}" type="datetimeFigureOut">
              <a:rPr lang="en-US" noProof="0" smtClean="0"/>
              <a:t>9/26/2022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59743-683C-4279-9E83-23C937C99CF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1931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9743-683C-4279-9E83-23C937C99C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8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7925" cy="35210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5795"/>
            <a:fld id="{C33750BB-18EC-4443-B4BF-463E8FB6F2F9}" type="slidenum">
              <a:rPr lang="en-US" smtClean="0"/>
              <a:pPr defTabSz="945795"/>
              <a:t>11</a:t>
            </a:fld>
            <a:endParaRPr lang="en-US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7925" cy="3521075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What do you think the confidence level is of Passive or Passive/Aggressive people and Aggressive People?</a:t>
            </a:r>
          </a:p>
          <a:p>
            <a:r>
              <a:rPr lang="en-US" dirty="0"/>
              <a:t>Both are high</a:t>
            </a:r>
          </a:p>
          <a:p>
            <a:r>
              <a:rPr lang="en-US" dirty="0"/>
              <a:t>Both are low</a:t>
            </a:r>
          </a:p>
          <a:p>
            <a:r>
              <a:rPr lang="en-US" dirty="0" err="1"/>
              <a:t>PassAgg</a:t>
            </a:r>
            <a:r>
              <a:rPr lang="en-US" dirty="0"/>
              <a:t> high, Agg low</a:t>
            </a:r>
          </a:p>
          <a:p>
            <a:r>
              <a:rPr lang="en-US" dirty="0" err="1"/>
              <a:t>PassAgg</a:t>
            </a:r>
            <a:r>
              <a:rPr lang="en-US" dirty="0"/>
              <a:t> low, Agg high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86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0569537E-2FE1-4FB2-89B6-7D71405384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516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68558" indent="-294855" defTabSz="963516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82643" indent="-235240" defTabSz="963516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56345" indent="-235240" defTabSz="963516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30047" indent="-235240" defTabSz="963516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94081" indent="-235240" defTabSz="96351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58116" indent="-235240" defTabSz="96351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22150" indent="-235240" defTabSz="96351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986185" indent="-235240" defTabSz="96351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64F26CF3-829D-4CD4-9F7A-E96A33C40F92}" type="slidenum">
              <a:rPr lang="en-US" altLang="en-US" sz="1200">
                <a:latin typeface="Times" panose="02020603050405020304" pitchFamily="18" charset="0"/>
              </a:rPr>
              <a:pPr/>
              <a:t>12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92245E20-B3EC-4FE2-BB26-4C1379CBF4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055BB301-BFF8-4B88-957A-66910A17F3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Let’s go through an example!</a:t>
            </a:r>
          </a:p>
          <a:p>
            <a:endParaRPr lang="en-US" altLang="en-US" dirty="0"/>
          </a:p>
          <a:p>
            <a:r>
              <a:rPr lang="en-US" altLang="en-US" dirty="0"/>
              <a:t>Do it poorly.</a:t>
            </a:r>
          </a:p>
          <a:p>
            <a:r>
              <a:rPr lang="en-US" altLang="en-US" dirty="0"/>
              <a:t>Do it scared.</a:t>
            </a:r>
          </a:p>
          <a:p>
            <a:r>
              <a:rPr lang="en-US" altLang="en-US" dirty="0"/>
              <a:t>Practice in safe places (family, friends, kids).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1548"/>
            <a:fld id="{4DA45449-C566-4B9E-BB69-C48FA1F75787}" type="slidenum">
              <a:rPr lang="en-US" smtClean="0"/>
              <a:pPr defTabSz="941548"/>
              <a:t>13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7925" cy="3521075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88720" indent="-288720" defTabSz="942663">
              <a:lnSpc>
                <a:spcPct val="80000"/>
              </a:lnSpc>
              <a:buSzPct val="80000"/>
              <a:buFont typeface="Arial" pitchFamily="34" charset="0"/>
              <a:buChar char="•"/>
              <a:defRPr/>
            </a:pPr>
            <a:r>
              <a:rPr lang="en-US" dirty="0">
                <a:cs typeface="Times New Roman" panose="02020603050405020304" pitchFamily="18" charset="0"/>
              </a:rPr>
              <a:t>Be gentle</a:t>
            </a:r>
            <a:r>
              <a:rPr lang="en-US" baseline="0" dirty="0">
                <a:cs typeface="Times New Roman" panose="02020603050405020304" pitchFamily="18" charset="0"/>
              </a:rPr>
              <a:t> and g</a:t>
            </a:r>
            <a:r>
              <a:rPr lang="en-US" dirty="0">
                <a:cs typeface="Times New Roman" panose="02020603050405020304" pitchFamily="18" charset="0"/>
              </a:rPr>
              <a:t>ive them the benefit of the doubt (empathy). Explain validation.</a:t>
            </a:r>
          </a:p>
          <a:p>
            <a:pPr marL="288720" indent="-288720" defTabSz="942663">
              <a:lnSpc>
                <a:spcPct val="80000"/>
              </a:lnSpc>
              <a:buSzPct val="80000"/>
              <a:buFont typeface="Arial" pitchFamily="34" charset="0"/>
              <a:buChar char="•"/>
              <a:defRPr/>
            </a:pPr>
            <a:r>
              <a:rPr lang="en-US" dirty="0">
                <a:cs typeface="Times New Roman" panose="02020603050405020304" pitchFamily="18" charset="0"/>
              </a:rPr>
              <a:t>Stay calm: Watch for emotional hijacking.</a:t>
            </a:r>
          </a:p>
          <a:p>
            <a:pPr marL="288720" indent="-288720" defTabSz="942663">
              <a:lnSpc>
                <a:spcPct val="80000"/>
              </a:lnSpc>
              <a:buSzPct val="80000"/>
              <a:buFont typeface="Arial" pitchFamily="34" charset="0"/>
              <a:buChar char="•"/>
              <a:defRPr/>
            </a:pPr>
            <a:r>
              <a:rPr lang="en-US" dirty="0">
                <a:cs typeface="Times New Roman" panose="02020603050405020304" pitchFamily="18" charset="0"/>
              </a:rPr>
              <a:t>Ask</a:t>
            </a:r>
            <a:r>
              <a:rPr lang="en-US" baseline="0" dirty="0">
                <a:cs typeface="Times New Roman" panose="02020603050405020304" pitchFamily="18" charset="0"/>
              </a:rPr>
              <a:t> questions with curiosity – don’t go into conversation with negative agenda – maintain appropriate eye contact!</a:t>
            </a:r>
            <a:endParaRPr lang="en-US" dirty="0">
              <a:cs typeface="Times New Roman" panose="02020603050405020304" pitchFamily="18" charset="0"/>
            </a:endParaRPr>
          </a:p>
          <a:p>
            <a:pPr marL="288720" indent="-288720">
              <a:lnSpc>
                <a:spcPct val="80000"/>
              </a:lnSpc>
              <a:buSzPct val="80000"/>
              <a:buFont typeface="Arial" pitchFamily="34" charset="0"/>
              <a:buChar char="•"/>
              <a:defRPr/>
            </a:pPr>
            <a:r>
              <a:rPr lang="en-US" dirty="0">
                <a:cs typeface="Times New Roman" panose="02020603050405020304" pitchFamily="18" charset="0"/>
              </a:rPr>
              <a:t>Focus on observed behaviors, not personal assumptions.</a:t>
            </a:r>
          </a:p>
          <a:p>
            <a:pPr marL="288720" indent="-288720">
              <a:lnSpc>
                <a:spcPct val="80000"/>
              </a:lnSpc>
              <a:buSzPct val="80000"/>
              <a:buFont typeface="Arial" pitchFamily="34" charset="0"/>
              <a:buChar char="•"/>
              <a:defRPr/>
            </a:pPr>
            <a:r>
              <a:rPr lang="en-US" dirty="0">
                <a:cs typeface="Times New Roman" panose="02020603050405020304" pitchFamily="18" charset="0"/>
              </a:rPr>
              <a:t>After each conflict, think about what you would have done differently.</a:t>
            </a:r>
          </a:p>
          <a:p>
            <a:pPr marL="288720" indent="-288720">
              <a:lnSpc>
                <a:spcPct val="80000"/>
              </a:lnSpc>
              <a:buSzPct val="80000"/>
              <a:buFont typeface="Arial" pitchFamily="34" charset="0"/>
              <a:buChar char="•"/>
              <a:defRPr/>
            </a:pPr>
            <a:endParaRPr lang="en-US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232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1548"/>
            <a:fld id="{4DA45449-C566-4B9E-BB69-C48FA1F75787}" type="slidenum">
              <a:rPr lang="en-US" smtClean="0"/>
              <a:pPr defTabSz="941548"/>
              <a:t>14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7925" cy="3521075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Charles Robert Schwab, Jr is an American businessman and investor and the founder of the Charles Schwab Corporation.</a:t>
            </a:r>
          </a:p>
        </p:txBody>
      </p:sp>
    </p:spTree>
    <p:extLst>
      <p:ext uri="{BB962C8B-B14F-4D97-AF65-F5344CB8AC3E}">
        <p14:creationId xmlns:p14="http://schemas.microsoft.com/office/powerpoint/2010/main" val="805232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1B718A-AB45-45A3-9677-D65C5436159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7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0084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57021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Performance management is a process, not an annual conversation.</a:t>
            </a:r>
          </a:p>
          <a:p>
            <a:endParaRPr lang="en-US" dirty="0"/>
          </a:p>
          <a:p>
            <a:r>
              <a:rPr lang="en-US" dirty="0"/>
              <a:t>How does the company benefit from performance </a:t>
            </a:r>
            <a:r>
              <a:rPr lang="en-US"/>
              <a:t>reviews?</a:t>
            </a:r>
          </a:p>
          <a:p>
            <a:endParaRPr lang="en-US" dirty="0"/>
          </a:p>
          <a:p>
            <a:r>
              <a:rPr lang="en-US" dirty="0"/>
              <a:t>How does the employee benefit from performance reviews?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1B718A-AB45-45A3-9677-D65C5436159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7925" cy="3521075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49" y="4460327"/>
            <a:ext cx="5685192" cy="42264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7925" cy="3521075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49" y="4460327"/>
            <a:ext cx="5685192" cy="42264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0695D-E85C-AF4A-9E45-8324A3C0309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16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7925" cy="3521075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49" y="4460327"/>
            <a:ext cx="5685192" cy="42264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Hold "performance planning" sessions with each direct report at the beginning of the year to discuss their goals and career objectives and your expectations. </a:t>
            </a:r>
          </a:p>
          <a:p>
            <a:endParaRPr lang="en-US" altLang="en-US" dirty="0"/>
          </a:p>
          <a:p>
            <a:r>
              <a:rPr lang="en-US" altLang="en-US" dirty="0"/>
              <a:t>Meet with the employee throughout the year to discuss progress.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Two weeks before the evaluation, ask the employee to note things she’s proud of and things she’d like to improve from the last year. 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7925" cy="3521075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49" y="4460327"/>
            <a:ext cx="5685192" cy="42264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Keep track of positive/negative behaviors throughout the year and talk to others who work with her.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Give the employee a copy of the review an hour before your meeting.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Ask him how he thinks he’s performing. Then, give him your honest assessment. 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7925" cy="3521075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49" y="4460327"/>
            <a:ext cx="5685192" cy="42264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6749" indent="-176749">
              <a:buFont typeface="Arial" panose="020B0604020202020204" pitchFamily="34" charset="0"/>
              <a:buChar char="•"/>
            </a:pPr>
            <a:r>
              <a:rPr lang="en-US" altLang="en-US" dirty="0"/>
              <a:t>What should the person start, stop and keep doing? Give specific, behavior- focused feedback.</a:t>
            </a:r>
          </a:p>
          <a:p>
            <a:pPr marL="176749" indent="-176749">
              <a:buFont typeface="Arial" panose="020B0604020202020204" pitchFamily="34" charset="0"/>
              <a:buChar char="•"/>
            </a:pPr>
            <a:r>
              <a:rPr lang="en-US" altLang="en-US" dirty="0"/>
              <a:t>Hold your ground on ranking. If 3 = average, most will land there. It’s not “mediocre” – it’s meeting your goals.</a:t>
            </a:r>
          </a:p>
          <a:p>
            <a:pPr marL="176749" indent="-176749">
              <a:buFont typeface="Arial" panose="020B0604020202020204" pitchFamily="34" charset="0"/>
              <a:buChar char="•"/>
            </a:pPr>
            <a:r>
              <a:rPr lang="en-US" altLang="en-US" dirty="0"/>
              <a:t>Evaluate the forms you use. Are they effective? If not, make changes.</a:t>
            </a:r>
          </a:p>
          <a:p>
            <a:pPr marL="176749" indent="-176749">
              <a:buFont typeface="Arial" panose="020B0604020202020204" pitchFamily="34" charset="0"/>
              <a:buChar char="•"/>
            </a:pPr>
            <a:r>
              <a:rPr lang="en-US" altLang="en-US" dirty="0"/>
              <a:t>If compensation will be discussed, do it at the beginning of the meeting.</a:t>
            </a:r>
            <a:r>
              <a:rPr lang="en-US" altLang="en-US" baseline="0" dirty="0"/>
              <a:t> If you wait and they don’t know, they’ll be thinking of that the whole time and not listening.</a:t>
            </a: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80EB31D2-3466-4C84-8994-95941221EA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1600" y="0"/>
            <a:ext cx="7010400" cy="6858000"/>
          </a:xfrm>
          <a:prstGeom prst="rect">
            <a:avLst/>
          </a:prstGeom>
        </p:spPr>
      </p:pic>
      <p:sp>
        <p:nvSpPr>
          <p:cNvPr id="7" name="Rectangle 6" descr="Brush stroke mask">
            <a:extLst>
              <a:ext uri="{FF2B5EF4-FFF2-40B4-BE49-F238E27FC236}">
                <a16:creationId xmlns:a16="http://schemas.microsoft.com/office/drawing/2014/main" id="{09350598-7231-484F-ABFF-7D42DB8424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56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CBC4D2-04A1-4388-B041-D25EA3246F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5" y="651872"/>
            <a:ext cx="6238970" cy="196777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500">
                <a:solidFill>
                  <a:srgbClr val="003976"/>
                </a:solidFill>
              </a:defRPr>
            </a:lvl1pPr>
          </a:lstStyle>
          <a:p>
            <a:r>
              <a:rPr lang="en-US" noProof="0" dirty="0"/>
              <a:t>2022 CFMA Conference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22EDEE-795E-4F38-9546-83FC7F9253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6923" y="5646875"/>
            <a:ext cx="6870809" cy="505934"/>
          </a:xfrm>
        </p:spPr>
        <p:txBody>
          <a:bodyPr>
            <a:noAutofit/>
          </a:bodyPr>
          <a:lstStyle>
            <a:lvl1pPr marL="0" indent="0" algn="l">
              <a:buNone/>
              <a:defRPr sz="3200" i="0">
                <a:solidFill>
                  <a:srgbClr val="00806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WIFI Sponsor: Rubin Brown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0EFB6A-EF00-4DD9-9184-AFC328D0236C}"/>
              </a:ext>
            </a:extLst>
          </p:cNvPr>
          <p:cNvCxnSpPr>
            <a:cxnSpLocks/>
          </p:cNvCxnSpPr>
          <p:nvPr userDrawn="1"/>
        </p:nvCxnSpPr>
        <p:spPr>
          <a:xfrm>
            <a:off x="824025" y="5453416"/>
            <a:ext cx="6218220" cy="0"/>
          </a:xfrm>
          <a:prstGeom prst="line">
            <a:avLst/>
          </a:prstGeom>
          <a:ln w="25400">
            <a:solidFill>
              <a:srgbClr val="8D632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92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2B384EEF-91E4-33F2-7502-C44B32E084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75" y="5668343"/>
            <a:ext cx="1958432" cy="6604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7EA272-A204-64B6-42FF-022B44A35FD6}"/>
              </a:ext>
            </a:extLst>
          </p:cNvPr>
          <p:cNvSpPr txBox="1"/>
          <p:nvPr userDrawn="1"/>
        </p:nvSpPr>
        <p:spPr>
          <a:xfrm>
            <a:off x="11008276" y="5963663"/>
            <a:ext cx="5244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94239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C59515DF-9ECA-62FF-C7BF-4F183D17E7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75" y="5668343"/>
            <a:ext cx="1958432" cy="6604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098F80-41B5-DF42-141C-FF5A64BE37F1}"/>
              </a:ext>
            </a:extLst>
          </p:cNvPr>
          <p:cNvSpPr txBox="1"/>
          <p:nvPr userDrawn="1"/>
        </p:nvSpPr>
        <p:spPr>
          <a:xfrm>
            <a:off x="11008276" y="5963663"/>
            <a:ext cx="5244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408001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93D0438E-9F4E-0A1A-6013-56687CBE2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75" y="5668343"/>
            <a:ext cx="1958432" cy="6604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D78C06-546C-E411-0EE4-6814F99D1BA7}"/>
              </a:ext>
            </a:extLst>
          </p:cNvPr>
          <p:cNvSpPr txBox="1"/>
          <p:nvPr userDrawn="1"/>
        </p:nvSpPr>
        <p:spPr>
          <a:xfrm>
            <a:off x="11008276" y="5963663"/>
            <a:ext cx="5244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173216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E5FBE916-7B0C-2C29-1BA0-E5C2494353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75" y="5668343"/>
            <a:ext cx="1958432" cy="6604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0FD982-5344-B03C-DCAB-B7ABB6B39193}"/>
              </a:ext>
            </a:extLst>
          </p:cNvPr>
          <p:cNvSpPr txBox="1"/>
          <p:nvPr userDrawn="1"/>
        </p:nvSpPr>
        <p:spPr>
          <a:xfrm>
            <a:off x="11008276" y="5963663"/>
            <a:ext cx="5244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050266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lock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70C1B6F1-120B-5F09-4B96-C6551F67C5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75" y="5668343"/>
            <a:ext cx="1958432" cy="6604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AE0440-B710-3D0F-A33A-6C665E0D9E73}"/>
              </a:ext>
            </a:extLst>
          </p:cNvPr>
          <p:cNvSpPr txBox="1"/>
          <p:nvPr userDrawn="1"/>
        </p:nvSpPr>
        <p:spPr>
          <a:xfrm>
            <a:off x="11008276" y="5963663"/>
            <a:ext cx="5244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742618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1E15929F-D815-A9DD-57E5-D342B4915A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75" y="5668343"/>
            <a:ext cx="1958432" cy="6604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B1F2EF-8E90-60E3-9380-BE87AF6E8258}"/>
              </a:ext>
            </a:extLst>
          </p:cNvPr>
          <p:cNvSpPr txBox="1"/>
          <p:nvPr userDrawn="1"/>
        </p:nvSpPr>
        <p:spPr>
          <a:xfrm>
            <a:off x="11008276" y="5963663"/>
            <a:ext cx="5244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847814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35F02804-0E9A-8D8E-454A-15F3FC955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75" y="5668343"/>
            <a:ext cx="1958432" cy="6604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8B880A-CA60-F22F-AD44-CD50E0A64942}"/>
              </a:ext>
            </a:extLst>
          </p:cNvPr>
          <p:cNvSpPr txBox="1"/>
          <p:nvPr userDrawn="1"/>
        </p:nvSpPr>
        <p:spPr>
          <a:xfrm>
            <a:off x="11008276" y="5963663"/>
            <a:ext cx="5244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626631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DBDDF8C0-B3F0-0DF7-E51A-291B1B6DE5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75" y="5668343"/>
            <a:ext cx="1958432" cy="6604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B6C3C7-97EE-DA17-29DD-6236F1FAD55F}"/>
              </a:ext>
            </a:extLst>
          </p:cNvPr>
          <p:cNvSpPr txBox="1"/>
          <p:nvPr userDrawn="1"/>
        </p:nvSpPr>
        <p:spPr>
          <a:xfrm>
            <a:off x="11008276" y="5963663"/>
            <a:ext cx="5244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356244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42094CC4-86CA-62AD-F04C-7C36B23C18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75" y="5668343"/>
            <a:ext cx="1958432" cy="6604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D04EDA-DBE3-A9FA-93D1-FABE92A02585}"/>
              </a:ext>
            </a:extLst>
          </p:cNvPr>
          <p:cNvSpPr txBox="1"/>
          <p:nvPr userDrawn="1"/>
        </p:nvSpPr>
        <p:spPr>
          <a:xfrm>
            <a:off x="11008276" y="5963663"/>
            <a:ext cx="5244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981187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E748F884-1503-657C-95DD-692977422C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75" y="5668343"/>
            <a:ext cx="1958432" cy="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7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C29D2258-1B95-4162-A17C-D00BCD0208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 descr="Brush stroke spot">
            <a:extLst>
              <a:ext uri="{FF2B5EF4-FFF2-40B4-BE49-F238E27FC236}">
                <a16:creationId xmlns:a16="http://schemas.microsoft.com/office/drawing/2014/main" id="{7C197BE4-2E4C-4177-8440-BB95B0A4C7FB}"/>
              </a:ext>
            </a:extLst>
          </p:cNvPr>
          <p:cNvSpPr/>
          <p:nvPr userDrawn="1"/>
        </p:nvSpPr>
        <p:spPr>
          <a:xfrm>
            <a:off x="3270126" y="0"/>
            <a:ext cx="6611112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8FC7C-F5F3-4D82-ADCB-B64F9FBB2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0D35E8-D43B-49F9-9465-A7A8F698FC8A}"/>
              </a:ext>
            </a:extLst>
          </p:cNvPr>
          <p:cNvCxnSpPr/>
          <p:nvPr userDrawn="1"/>
        </p:nvCxnSpPr>
        <p:spPr>
          <a:xfrm>
            <a:off x="4989576" y="4457209"/>
            <a:ext cx="2212848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C863CA31-4E68-4CD7-9214-51D7BBC1FA1F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3529264" y="4494894"/>
            <a:ext cx="5133473" cy="52631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 i="0">
                <a:solidFill>
                  <a:srgbClr val="00806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Speaker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CAEEA74-ABCB-45B1-A352-71E9CCD670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09792" y="3306697"/>
            <a:ext cx="4772417" cy="1102291"/>
          </a:xfrm>
        </p:spPr>
        <p:txBody>
          <a:bodyPr anchor="b" anchorCtr="0">
            <a:normAutofit/>
          </a:bodyPr>
          <a:lstStyle>
            <a:lvl1pPr algn="ctr">
              <a:defRPr sz="3600">
                <a:solidFill>
                  <a:srgbClr val="003976"/>
                </a:solidFill>
              </a:defRPr>
            </a:lvl1pPr>
          </a:lstStyle>
          <a:p>
            <a:r>
              <a:rPr lang="en-US" noProof="0" dirty="0"/>
              <a:t>Session 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58867E-C2A1-4B9E-8767-EEC2EF081300}"/>
              </a:ext>
            </a:extLst>
          </p:cNvPr>
          <p:cNvSpPr txBox="1"/>
          <p:nvPr userDrawn="1"/>
        </p:nvSpPr>
        <p:spPr>
          <a:xfrm>
            <a:off x="4334933" y="1794933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(replace with logo)</a:t>
            </a:r>
          </a:p>
        </p:txBody>
      </p:sp>
    </p:spTree>
    <p:extLst>
      <p:ext uri="{BB962C8B-B14F-4D97-AF65-F5344CB8AC3E}">
        <p14:creationId xmlns:p14="http://schemas.microsoft.com/office/powerpoint/2010/main" val="1855591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84380AFC-1034-CAA8-7781-CACE731785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75" y="5668343"/>
            <a:ext cx="1958432" cy="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23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,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4F84078C-8AC7-D08D-B687-D308DCEC18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75" y="5668343"/>
            <a:ext cx="1958432" cy="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65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1A8572C8-6EA1-5830-A6A6-2952EBEED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75" y="5668343"/>
            <a:ext cx="1958432" cy="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08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6CA6EA3B-A6C6-DA22-58F9-C218438C5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75" y="5668343"/>
            <a:ext cx="1958432" cy="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28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2595E936-3101-5143-BCEE-7D46BAF610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75" y="5668343"/>
            <a:ext cx="1958432" cy="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97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1A12380F-D111-6B6B-61FD-694521E976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75" y="5668343"/>
            <a:ext cx="1958432" cy="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66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FC8688B8-62EE-8314-AD9D-C6F4057F7B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75" y="5668343"/>
            <a:ext cx="1958432" cy="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86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1FCEC95D-3E7F-2259-C58B-ECD8A0EAD4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75" y="5668343"/>
            <a:ext cx="1958432" cy="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44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CF0B15A5-BFCD-BAAD-05A7-126D89CDBE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75" y="5668343"/>
            <a:ext cx="1958432" cy="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16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67F0A94F-6E53-8D8C-44FB-1D79CA73E0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75" y="5668343"/>
            <a:ext cx="1958432" cy="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5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303A5BDC-BF92-4A20-9C94-02EF8D0D0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5736" y="5964846"/>
            <a:ext cx="1958432" cy="6604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338FEC-D89D-ACBD-5DFB-A2621F969EAA}"/>
              </a:ext>
            </a:extLst>
          </p:cNvPr>
          <p:cNvSpPr txBox="1"/>
          <p:nvPr userDrawn="1"/>
        </p:nvSpPr>
        <p:spPr>
          <a:xfrm>
            <a:off x="11007763" y="5964846"/>
            <a:ext cx="5244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F470E458-E7C2-4395-B75D-476A174CEE4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254781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9551D14A-1C25-1D6A-7B6D-76BD043640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75" y="5668343"/>
            <a:ext cx="1958432" cy="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1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D752F308-9845-4860-A28C-829812C70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75" y="5668343"/>
            <a:ext cx="1958432" cy="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26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D7E6B57D-A832-7BBE-2352-9C2ECE897A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75" y="5668343"/>
            <a:ext cx="1958432" cy="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91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E2CE17A5-9CF7-969F-744D-C775B4B83C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75" y="5668343"/>
            <a:ext cx="1958432" cy="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089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B6A6F1D8-6868-0347-2C1D-9D43AFBCA8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75" y="5668343"/>
            <a:ext cx="1958432" cy="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504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C58BA9A5-36C6-3678-9C86-6337ECC68D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75" y="5668343"/>
            <a:ext cx="1958432" cy="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81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8604B-E739-4608-A505-18C0674AB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9247EB0F-D5D6-4B7C-CEE4-63E125994E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75" y="5668343"/>
            <a:ext cx="1958432" cy="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218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363200" y="6513612"/>
            <a:ext cx="1227667" cy="30777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6776693-87ED-874E-A3AA-840D49838F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2644142"/>
            <a:ext cx="8534400" cy="1927860"/>
          </a:xfrm>
        </p:spPr>
        <p:txBody>
          <a:bodyPr/>
          <a:lstStyle>
            <a:lvl1pPr marL="0" indent="0" algn="ctr">
              <a:buNone/>
              <a:defRPr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Email</a:t>
            </a:r>
          </a:p>
          <a:p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5761565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0AF77C-D2AF-4861-84A6-92D815A73C7A}" type="datetime1">
              <a:rPr lang="en-US" smtClean="0"/>
              <a:pPr>
                <a:defRPr/>
              </a:pPr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78692-C424-4032-8F98-1582F783FB6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29809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642899" y="6018760"/>
            <a:ext cx="1227667" cy="30777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6776693-87ED-874E-A3AA-840D49838F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2644142"/>
            <a:ext cx="8534400" cy="1927860"/>
          </a:xfrm>
        </p:spPr>
        <p:txBody>
          <a:bodyPr/>
          <a:lstStyle>
            <a:lvl1pPr marL="0" indent="0" algn="ctr">
              <a:buNone/>
              <a:defRPr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Email</a:t>
            </a:r>
          </a:p>
          <a:p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82909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itle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F0F4E3-5500-460C-AB20-C7CE0A3F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DFCD21-B871-4944-9E6C-ABFDA63AC6FD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EFF4D05-E958-4AB3-85C6-CEBC78E87B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75" y="5668343"/>
            <a:ext cx="1958432" cy="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217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457200"/>
            <a:ext cx="10972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54D04-A94F-4815-8D74-3FFAEF72EC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BD299-11FD-4A9E-8147-9BF533166262}" type="datetime1">
              <a:rPr lang="en-US" smtClean="0"/>
              <a:pPr>
                <a:defRPr/>
              </a:pPr>
              <a:t>9/26/2022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A17FDD-EC3B-D641-A478-A332838B8FDE}"/>
              </a:ext>
            </a:extLst>
          </p:cNvPr>
          <p:cNvSpPr txBox="1"/>
          <p:nvPr userDrawn="1"/>
        </p:nvSpPr>
        <p:spPr>
          <a:xfrm>
            <a:off x="11014934" y="5959484"/>
            <a:ext cx="556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0D254D04-A94F-4815-8D74-3FFAEF72E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020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1E073-AB0E-4E73-8DFF-AE46547CB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4E893-991F-4E86-8E6C-71C539286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D7C22-4794-4AEF-8DF8-8339A85A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82617-163C-4B8A-9D63-CE0A54438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45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EFF4-258C-4750-0716-BB62D2FFD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56DEEE-E753-2449-B73B-C81145DCC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54B37-1796-DA6A-2399-09190475D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80A3-1753-4184-A91F-05F0B2565CD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E82B5-B312-AF9F-D38A-FD2A5EAF8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B2821-DAD4-3365-70A6-AB1EE52B5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8F84-C97C-4B84-93E1-162A9247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556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DA923-0CFA-01AA-41AD-002CFB2FF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73900-3FE5-85A0-E8FD-6D716C267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92394-A37F-407C-C89C-84F361C1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80A3-1753-4184-A91F-05F0B2565CD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76A46-73BF-6333-57F9-2586C5960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0359D-1A55-FDF8-C9EF-1D808D3EC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8F84-C97C-4B84-93E1-162A9247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625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F3B16-9749-8E53-69FD-9DAE2DA49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38EF1-C50A-6241-7E77-B4751544D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CA0C7-84F5-EEC1-EC6E-0A0A28CF3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80A3-1753-4184-A91F-05F0B2565CD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371FA-82EF-26BD-042B-156BE53E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1A2E5-01CB-564C-FE07-27EBF671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8F84-C97C-4B84-93E1-162A9247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177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6E81F-C3F4-DE63-63C1-AC6FBCAFA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961F3-E52C-E489-E09C-9911CCCCA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68AB9-330F-EB54-B437-04909891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6B821-E2CD-88B0-448B-1F11EC3AE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80A3-1753-4184-A91F-05F0B2565CD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07211-034F-772F-F77E-3818BE359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66AC2-1CEF-9E4E-E6F4-511580BA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8F84-C97C-4B84-93E1-162A9247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491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FD4BA-F7C4-2C4E-5D0F-14902BA08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36561-002E-5CEB-FBEF-FA5A14E14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F24CD3-0EAF-ABC4-3DBB-D47BB50F6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E805F7-3455-1C9C-6435-6B7941D6E2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646191-B286-2985-A8E1-751D6291CF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DCBCF7-E803-94EB-D4FD-ABCC65AD8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80A3-1753-4184-A91F-05F0B2565CD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65CC28-22C8-27A8-0C0B-FA3B745F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F1F1A4-29AF-536F-6D03-2F4C28F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8F84-C97C-4B84-93E1-162A9247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297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59606-BE24-3585-9C42-1C28C8EE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E96158-F0BB-5E13-74A1-F2AB2BB23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80A3-1753-4184-A91F-05F0B2565CD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78922B-04A4-E378-E317-2CAC9CDE4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A0931B-AA9B-BEC6-B2A1-0144257F5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8F84-C97C-4B84-93E1-162A9247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91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F01F45-6911-23F3-B4C3-122767218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80A3-1753-4184-A91F-05F0B2565CD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ED73A2-E128-BB64-315F-7DB0F08A7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A591B-70EB-A621-6CF7-0555DD1F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8F84-C97C-4B84-93E1-162A9247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457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16294-3812-2D6A-BE0A-23EFAF62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2DEAD-F054-796D-7675-33AEA0340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0351F-95DB-C785-9640-26E5C9009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878F0-20B7-977D-4567-4DA81039A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80A3-1753-4184-A91F-05F0B2565CD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BBC34-5603-6158-2815-78355245B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A4FDCE-76E0-FB50-D9B7-8A094FBCE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8F84-C97C-4B84-93E1-162A9247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5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CF696-3C50-45B5-BF9E-733C5D21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‹#›</a:t>
            </a:r>
          </a:p>
          <a:p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D0DD7A6-4E62-41D2-9037-F6ADD1C3BF56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049A5280-EA12-4329-A19B-467B129247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720" y="5648323"/>
            <a:ext cx="1958432" cy="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424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EB9E4-58FE-2FEF-EECD-8E3F5C156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AFB18E-EB1B-8795-0427-10F1B2EC1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039D36-D88D-0258-C641-24C4D5E3A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79756-2E6D-0F51-EB19-813839599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80A3-1753-4184-A91F-05F0B2565CD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AD784-BD70-7641-C77E-A92F1D4CD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C20D9A-98BF-CF6E-7FBA-5EE05E532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8F84-C97C-4B84-93E1-162A9247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449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D7C50-2F2D-017D-8872-07A2B0655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70E96-EA73-25FD-3695-BE451DE1E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976DE-B76E-25A7-D325-FA1EF9254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80A3-1753-4184-A91F-05F0B2565CD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58E32-C1A7-B153-DB54-607EBA7F1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99EED-B901-FDF5-B0AB-1555D2550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8F84-C97C-4B84-93E1-162A9247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741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56CEE9-7035-8F6E-78AA-425C533E98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9DE05F-19D7-819E-8DF2-13CD41F1B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39AE8-450B-EA5A-2717-13FC4AC7B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80A3-1753-4184-A91F-05F0B2565CD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A8198-3F8F-5F25-9642-B5F7138F1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D6D4D-D5F8-157B-9EF1-D2128EC9C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8F84-C97C-4B84-93E1-162A9247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2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FE2BF-F092-4959-8655-90D82934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C17FB37C-6EEA-41FA-AE38-C3D5A3095B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563" y="5601188"/>
            <a:ext cx="1958432" cy="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9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mpu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4BA84065-FBFB-40C1-AF17-93C788C00B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990" y="5601188"/>
            <a:ext cx="1958432" cy="6604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178CF8-0143-4D71-8DAE-4C6F2CB39972}"/>
              </a:ext>
            </a:extLst>
          </p:cNvPr>
          <p:cNvSpPr txBox="1"/>
          <p:nvPr userDrawn="1"/>
        </p:nvSpPr>
        <p:spPr>
          <a:xfrm>
            <a:off x="11008276" y="5963663"/>
            <a:ext cx="5244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18746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8F4E395B-03B3-489C-A3F1-AB5BA48B16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sp>
        <p:nvSpPr>
          <p:cNvPr id="6" name="Rectangle 5" descr="Brush stroke mask">
            <a:extLst>
              <a:ext uri="{FF2B5EF4-FFF2-40B4-BE49-F238E27FC236}">
                <a16:creationId xmlns:a16="http://schemas.microsoft.com/office/drawing/2014/main" id="{711F6639-CBD0-4C8A-8EF9-F2CC36C9EF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041A2D-ABDE-480C-AB32-045C191398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4059533"/>
            <a:ext cx="10515600" cy="809566"/>
          </a:xfrm>
        </p:spPr>
        <p:txBody>
          <a:bodyPr/>
          <a:lstStyle>
            <a:lvl1pPr algn="ctr">
              <a:defRPr>
                <a:solidFill>
                  <a:srgbClr val="003976"/>
                </a:solidFill>
              </a:defRPr>
            </a:lvl1pPr>
          </a:lstStyle>
          <a:p>
            <a:r>
              <a:rPr lang="en-US" noProof="0" dirty="0"/>
              <a:t>Session Password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94F75-329A-4132-BE8F-030145C9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3648138-4C46-4CBA-BAE1-4631A0564817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8E6C031-0B7B-4A1F-B78B-87ACBE781CBE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4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3827E5-BBC8-407C-8683-18B54D1003FD}"/>
              </a:ext>
            </a:extLst>
          </p:cNvPr>
          <p:cNvCxnSpPr/>
          <p:nvPr userDrawn="1"/>
        </p:nvCxnSpPr>
        <p:spPr>
          <a:xfrm>
            <a:off x="3738000" y="4823455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Subtitle 2">
            <a:extLst>
              <a:ext uri="{FF2B5EF4-FFF2-40B4-BE49-F238E27FC236}">
                <a16:creationId xmlns:a16="http://schemas.microsoft.com/office/drawing/2014/main" id="{07FA0C7A-BDB4-41ED-8B06-85890DD70D92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838200" y="4901618"/>
            <a:ext cx="10515600" cy="52631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 i="0">
                <a:solidFill>
                  <a:srgbClr val="00806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(must record password for CPE credits)</a:t>
            </a:r>
          </a:p>
        </p:txBody>
      </p:sp>
    </p:spTree>
    <p:extLst>
      <p:ext uri="{BB962C8B-B14F-4D97-AF65-F5344CB8AC3E}">
        <p14:creationId xmlns:p14="http://schemas.microsoft.com/office/powerpoint/2010/main" val="224502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1A89C9F3-1BEB-11AB-6897-B8CFD3222C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75" y="5668343"/>
            <a:ext cx="1958432" cy="6604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4F774A-EFB3-FCA5-3350-10698A1609F1}"/>
              </a:ext>
            </a:extLst>
          </p:cNvPr>
          <p:cNvSpPr txBox="1"/>
          <p:nvPr userDrawn="1"/>
        </p:nvSpPr>
        <p:spPr>
          <a:xfrm>
            <a:off x="11008276" y="5963663"/>
            <a:ext cx="5244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90854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EE8E21-DA8C-48C2-84A8-3E52CDB57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391D3-C433-4A10-BCCB-AC8D64640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5D5E2-D6AF-47D7-B943-C9FAB666B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2882" y="5976001"/>
            <a:ext cx="3667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F470E458-E7C2-4395-B75D-476A174CEE4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0AC1CF-7888-4B0B-B751-F9C83F4B7C06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407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7" r:id="rId5"/>
    <p:sldLayoutId id="2147483658" r:id="rId6"/>
    <p:sldLayoutId id="2147483659" r:id="rId7"/>
    <p:sldLayoutId id="2147483654" r:id="rId8"/>
    <p:sldLayoutId id="2147483652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6" r:id="rId25"/>
    <p:sldLayoutId id="2147483675" r:id="rId26"/>
    <p:sldLayoutId id="2147483677" r:id="rId27"/>
    <p:sldLayoutId id="2147483681" r:id="rId28"/>
    <p:sldLayoutId id="2147483680" r:id="rId29"/>
    <p:sldLayoutId id="2147483682" r:id="rId30"/>
    <p:sldLayoutId id="2147483683" r:id="rId31"/>
    <p:sldLayoutId id="2147483684" r:id="rId32"/>
    <p:sldLayoutId id="2147483685" r:id="rId33"/>
    <p:sldLayoutId id="2147483686" r:id="rId34"/>
    <p:sldLayoutId id="2147483687" r:id="rId35"/>
    <p:sldLayoutId id="2147483655" r:id="rId36"/>
    <p:sldLayoutId id="2147483688" r:id="rId37"/>
    <p:sldLayoutId id="2147483689" r:id="rId38"/>
    <p:sldLayoutId id="2147483690" r:id="rId39"/>
    <p:sldLayoutId id="2147483691" r:id="rId40"/>
    <p:sldLayoutId id="2147483692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397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806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806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806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806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806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4">
          <p15:clr>
            <a:srgbClr val="F26B43"/>
          </p15:clr>
        </p15:guide>
        <p15:guide id="2" pos="7174">
          <p15:clr>
            <a:srgbClr val="F26B43"/>
          </p15:clr>
        </p15:guide>
        <p15:guide id="3" orient="horz" pos="3974">
          <p15:clr>
            <a:srgbClr val="F26B43"/>
          </p15:clr>
        </p15:guide>
        <p15:guide id="4" pos="50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9CE7D8-EA43-9B29-C7A0-1B9E2F277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ECF8B-D576-92B6-98E3-E5F52D64F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8E73E-5F6C-4C9F-A927-0281610FC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980A3-1753-4184-A91F-05F0B2565CD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8ADE1-E291-C735-9ACA-0FD15860D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B0B3F-D0E8-2796-2E1E-CEBE7736E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38F84-C97C-4B84-93E1-162A9247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2A8B4B-D39B-410E-ADD9-09075D8193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2022 CFMA Conference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A5B7DB3-8E34-4C6E-B316-16FB09600D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WIFI Sponsor: Rubin Brown</a:t>
            </a:r>
          </a:p>
        </p:txBody>
      </p:sp>
    </p:spTree>
    <p:extLst>
      <p:ext uri="{BB962C8B-B14F-4D97-AF65-F5344CB8AC3E}">
        <p14:creationId xmlns:p14="http://schemas.microsoft.com/office/powerpoint/2010/main" val="2457492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2000" cy="1143000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US" sz="4000" dirty="0">
                <a:latin typeface="+mn-lt"/>
                <a:ea typeface="+mn-ea"/>
              </a:rPr>
              <a:t>Criticism vs. Constructive Feedback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034716" y="1872920"/>
            <a:ext cx="9938084" cy="320040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	</a:t>
            </a:r>
            <a:r>
              <a:rPr lang="en-US" sz="3200" b="1" u="sng" dirty="0">
                <a:solidFill>
                  <a:srgbClr val="003976"/>
                </a:solidFill>
                <a:latin typeface="+mn-lt"/>
              </a:rPr>
              <a:t>Criticism</a:t>
            </a:r>
            <a:r>
              <a:rPr lang="en-US" sz="3200" b="1" dirty="0">
                <a:solidFill>
                  <a:srgbClr val="003976"/>
                </a:solidFill>
                <a:latin typeface="+mn-lt"/>
              </a:rPr>
              <a:t>			           	</a:t>
            </a:r>
            <a:r>
              <a:rPr lang="en-US" sz="3200" b="1" u="sng" dirty="0">
                <a:solidFill>
                  <a:srgbClr val="003976"/>
                </a:solidFill>
                <a:latin typeface="+mn-lt"/>
              </a:rPr>
              <a:t>Constructive Feedback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	Past orientation			Future orientation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	Personal focus				Behavior focus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	Negative tone				Positive tone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	Expresses frustration		Expresses confidence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	Problem-oriented			Solution-oriented</a:t>
            </a: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1524000" y="6163068"/>
            <a:ext cx="9144000" cy="2925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003976"/>
                </a:solidFill>
                <a:cs typeface="Times New Roman" panose="02020603050405020304" pitchFamily="18" charset="0"/>
              </a:rPr>
              <a:t>This idea was developed by </a:t>
            </a:r>
            <a:r>
              <a:rPr lang="en-US" sz="1600" dirty="0" err="1">
                <a:solidFill>
                  <a:srgbClr val="003976"/>
                </a:solidFill>
                <a:cs typeface="Times New Roman" panose="02020603050405020304" pitchFamily="18" charset="0"/>
              </a:rPr>
              <a:t>Senn</a:t>
            </a:r>
            <a:r>
              <a:rPr lang="en-US" sz="1600" dirty="0">
                <a:solidFill>
                  <a:srgbClr val="003976"/>
                </a:solidFill>
                <a:cs typeface="Times New Roman" panose="02020603050405020304" pitchFamily="18" charset="0"/>
              </a:rPr>
              <a:t>-Delaney Leadership</a:t>
            </a:r>
            <a:r>
              <a:rPr lang="en-US" sz="1600" dirty="0">
                <a:solidFill>
                  <a:srgbClr val="003976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890F1450-F809-ECB7-EC2D-5CCC54D93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34" y="6029290"/>
            <a:ext cx="1958432" cy="66040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5E4002-60F3-1223-5B7F-057ACF70F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4267" y="5976001"/>
            <a:ext cx="457456" cy="377907"/>
          </a:xfrm>
        </p:spPr>
        <p:txBody>
          <a:bodyPr/>
          <a:lstStyle/>
          <a:p>
            <a:r>
              <a:rPr lang="en-US" sz="18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83236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1"/>
          <p:cNvSpPr>
            <a:spLocks noChangeArrowheads="1"/>
          </p:cNvSpPr>
          <p:nvPr/>
        </p:nvSpPr>
        <p:spPr bwMode="auto">
          <a:xfrm>
            <a:off x="0" y="304800"/>
            <a:ext cx="1219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US" sz="4000" b="1" dirty="0">
                <a:solidFill>
                  <a:srgbClr val="003976"/>
                </a:solidFill>
                <a:ea typeface="ＭＳ Ｐゴシック" charset="-128"/>
                <a:cs typeface="Times New Roman" panose="02020603050405020304" pitchFamily="18" charset="0"/>
              </a:rPr>
              <a:t>The Assertiveness Continuum</a:t>
            </a:r>
          </a:p>
        </p:txBody>
      </p:sp>
      <p:graphicFrame>
        <p:nvGraphicFramePr>
          <p:cNvPr id="151591" name="Group 3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112456233"/>
              </p:ext>
            </p:extLst>
          </p:nvPr>
        </p:nvGraphicFramePr>
        <p:xfrm>
          <a:off x="1096879" y="1476354"/>
          <a:ext cx="9998241" cy="4848249"/>
        </p:xfrm>
        <a:graphic>
          <a:graphicData uri="http://schemas.openxmlformats.org/drawingml/2006/table">
            <a:tbl>
              <a:tblPr/>
              <a:tblGrid>
                <a:gridCol w="2054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7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1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4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08089" marR="108089" marT="40533" marB="405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Passive/Aggressive</a:t>
                      </a:r>
                    </a:p>
                  </a:txBody>
                  <a:tcPr marL="108089" marR="108089" marT="40533" marB="405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Assertive</a:t>
                      </a:r>
                    </a:p>
                  </a:txBody>
                  <a:tcPr marL="108089" marR="108089" marT="40533" marB="405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Aggressive</a:t>
                      </a:r>
                    </a:p>
                  </a:txBody>
                  <a:tcPr marL="108089" marR="108089" marT="40533" marB="405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Confidence level</a:t>
                      </a:r>
                    </a:p>
                  </a:txBody>
                  <a:tcPr marL="108089" marR="108089" marT="40533" marB="405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108089" marR="108089" marT="40533" marB="405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High</a:t>
                      </a:r>
                    </a:p>
                  </a:txBody>
                  <a:tcPr marL="108089" marR="108089" marT="40533" marB="405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108089" marR="108089" marT="40533" marB="405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8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Motivation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08089" marR="108089" marT="40533" marB="405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Approval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Seeking</a:t>
                      </a:r>
                    </a:p>
                  </a:txBody>
                  <a:tcPr marL="108089" marR="108089" marT="40533" marB="405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Connection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With others</a:t>
                      </a:r>
                    </a:p>
                  </a:txBody>
                  <a:tcPr marL="108089" marR="108089" marT="40533" marB="405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Control over others</a:t>
                      </a:r>
                    </a:p>
                  </a:txBody>
                  <a:tcPr marL="108089" marR="108089" marT="40533" marB="405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Self-talk</a:t>
                      </a:r>
                    </a:p>
                  </a:txBody>
                  <a:tcPr marL="108089" marR="108089" marT="40533" marB="405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“Tell me I am lovable.”</a:t>
                      </a:r>
                    </a:p>
                  </a:txBody>
                  <a:tcPr marL="108089" marR="108089" marT="40533" marB="405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“People are good, and so am I.”</a:t>
                      </a:r>
                    </a:p>
                  </a:txBody>
                  <a:tcPr marL="108089" marR="108089" marT="40533" marB="405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“The world is a dangerous place.  I must protect myself.”</a:t>
                      </a:r>
                    </a:p>
                  </a:txBody>
                  <a:tcPr marL="108089" marR="108089" marT="40533" marB="405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425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>
            <a:extLst>
              <a:ext uri="{FF2B5EF4-FFF2-40B4-BE49-F238E27FC236}">
                <a16:creationId xmlns:a16="http://schemas.microsoft.com/office/drawing/2014/main" id="{1BA6289D-FD10-47C1-B400-59DF61F4B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815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32A24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32A24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32A24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32A24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32A24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32A24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32A24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32A24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32A24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3976"/>
                </a:solidFill>
                <a:latin typeface="+mn-lt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“How To” of Assertiveness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949086B-F0D9-492D-891A-11BE5E9CB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273" y="1524001"/>
            <a:ext cx="1037122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5763" indent="-3857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32A24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32A24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32A24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32A24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32A24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32A24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32A24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32A24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32A24"/>
                </a:solidFill>
                <a:latin typeface="Book Antiqua" panose="0204060205030503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>
                <a:srgbClr val="002060"/>
              </a:buClr>
              <a:buSzPct val="100000"/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Describe the behavior. (“I have noticed…”)</a:t>
            </a:r>
            <a:br>
              <a:rPr lang="en-US" altLang="en-US" dirty="0">
                <a:solidFill>
                  <a:schemeClr val="bg1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endParaRPr lang="en-US" altLang="en-US" dirty="0">
              <a:solidFill>
                <a:schemeClr val="bg1">
                  <a:lumMod val="1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02060"/>
              </a:buClr>
              <a:buSzPct val="100000"/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Explain how it makes you feel. (“When you do this, I feel… or I am … ONE WORD”)</a:t>
            </a:r>
            <a:br>
              <a:rPr lang="en-US" altLang="en-US" dirty="0">
                <a:solidFill>
                  <a:schemeClr val="bg1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endParaRPr lang="en-US" altLang="en-US" dirty="0">
              <a:solidFill>
                <a:schemeClr val="bg1">
                  <a:lumMod val="1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02060"/>
              </a:buClr>
              <a:buSzPct val="100000"/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Explain the changes you would like made. (“I would ask… or I would prefer…”)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218EB7-AE75-4EA6-920E-927B5DD63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837" y="4388906"/>
            <a:ext cx="4694327" cy="2469094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310A5A61-4C16-864B-90AA-33B8527BB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34" y="6029290"/>
            <a:ext cx="1958432" cy="660402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6DBD6E6-5393-B189-D655-B29A5DA16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5990" y="5976001"/>
            <a:ext cx="457456" cy="354461"/>
          </a:xfrm>
        </p:spPr>
        <p:txBody>
          <a:bodyPr/>
          <a:lstStyle/>
          <a:p>
            <a:r>
              <a:rPr lang="en-US" sz="1800" dirty="0"/>
              <a:t>12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0" y="381000"/>
            <a:ext cx="1219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000" b="1" dirty="0">
                <a:solidFill>
                  <a:srgbClr val="003976"/>
                </a:solidFill>
                <a:ea typeface="ＭＳ Ｐゴシック" charset="-128"/>
                <a:cs typeface="Times New Roman" panose="02020603050405020304" pitchFamily="18" charset="0"/>
              </a:rPr>
              <a:t>Performance Review Tips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986590" y="1569980"/>
            <a:ext cx="9950116" cy="472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Aft>
                <a:spcPts val="1200"/>
              </a:spcAft>
              <a:buSzPct val="80000"/>
              <a:buFont typeface="Arial" pitchFamily="34" charset="0"/>
              <a:buChar char="•"/>
              <a:defRPr/>
            </a:pPr>
            <a:r>
              <a:rPr lang="en-US" sz="3600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Be gentle and validate them. How?</a:t>
            </a:r>
          </a:p>
          <a:p>
            <a:pPr marL="285750" indent="-285750">
              <a:spcAft>
                <a:spcPts val="1200"/>
              </a:spcAft>
              <a:buSzPct val="80000"/>
              <a:buFont typeface="Arial" pitchFamily="34" charset="0"/>
              <a:buChar char="•"/>
              <a:defRPr/>
            </a:pPr>
            <a:r>
              <a:rPr lang="en-US" sz="3600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Stay calm; manage your thoughts.</a:t>
            </a:r>
          </a:p>
          <a:p>
            <a:pPr marL="285750" indent="-285750">
              <a:spcAft>
                <a:spcPts val="1200"/>
              </a:spcAft>
              <a:buSzPct val="80000"/>
              <a:buFont typeface="Arial" pitchFamily="34" charset="0"/>
              <a:buChar char="•"/>
              <a:defRPr/>
            </a:pPr>
            <a:r>
              <a:rPr lang="en-US" sz="3600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Ask questions with curiosity, positive tone, eye contact.</a:t>
            </a:r>
          </a:p>
          <a:p>
            <a:pPr marL="285750" indent="-285750">
              <a:spcAft>
                <a:spcPts val="1200"/>
              </a:spcAft>
              <a:buSzPct val="80000"/>
              <a:buFont typeface="Arial" pitchFamily="34" charset="0"/>
              <a:buChar char="•"/>
              <a:defRPr/>
            </a:pPr>
            <a:r>
              <a:rPr lang="en-US" sz="3600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Focus on their behaviors, not your assumptions.</a:t>
            </a:r>
          </a:p>
          <a:p>
            <a:pPr marL="285750" indent="-285750">
              <a:spcAft>
                <a:spcPts val="1200"/>
              </a:spcAft>
              <a:buSzPct val="80000"/>
              <a:buFont typeface="Arial" pitchFamily="34" charset="0"/>
              <a:buChar char="•"/>
              <a:defRPr/>
            </a:pPr>
            <a:r>
              <a:rPr lang="en-US" sz="3600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Reflect on the conversation afterward. 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79756384-4A8E-C1A8-16D6-F30E292E8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4266" y="5987724"/>
            <a:ext cx="480903" cy="320525"/>
          </a:xfrm>
        </p:spPr>
        <p:txBody>
          <a:bodyPr/>
          <a:lstStyle/>
          <a:p>
            <a:r>
              <a:rPr lang="en-US" sz="18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064326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6969001" y="5496249"/>
            <a:ext cx="4191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>
                <a:solidFill>
                  <a:srgbClr val="003976"/>
                </a:solidFill>
                <a:ea typeface="ＭＳ Ｐゴシック" charset="-128"/>
                <a:cs typeface="Times New Roman" panose="02020603050405020304" pitchFamily="18" charset="0"/>
              </a:rPr>
              <a:t>Charles Schwab, businessman/investor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981200" y="2171700"/>
            <a:ext cx="86106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SzPct val="80000"/>
              <a:defRPr/>
            </a:pP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6274" y="1676401"/>
            <a:ext cx="61400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“I have yet to find a man, however exalted his station, who did not do better work and put forth greater effort under a spirit of approval than under a spirit of criticism.”</a:t>
            </a:r>
          </a:p>
        </p:txBody>
      </p:sp>
      <p:pic>
        <p:nvPicPr>
          <p:cNvPr id="2050" name="Picture 2" descr="Charles Schwa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5"/>
          <a:stretch/>
        </p:blipFill>
        <p:spPr bwMode="auto">
          <a:xfrm>
            <a:off x="7556727" y="1407167"/>
            <a:ext cx="3053748" cy="404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6EAE8C-C982-197D-8080-166BCFE66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000"/>
            <a:ext cx="1219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000" b="1" dirty="0">
                <a:solidFill>
                  <a:srgbClr val="003976"/>
                </a:solidFill>
                <a:ea typeface="ＭＳ Ｐゴシック" charset="-128"/>
                <a:cs typeface="Times New Roman" panose="02020603050405020304" pitchFamily="18" charset="0"/>
              </a:rPr>
              <a:t>A Quote to Consider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036E39B2-E72C-17AB-847C-E777FEB5F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34" y="6029290"/>
            <a:ext cx="1958432" cy="660402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A8809956-69EA-4A55-A675-91803542C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7713" y="5976001"/>
            <a:ext cx="457456" cy="369332"/>
          </a:xfrm>
        </p:spPr>
        <p:txBody>
          <a:bodyPr/>
          <a:lstStyle/>
          <a:p>
            <a:r>
              <a:rPr lang="en-US" sz="180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669882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62488-573E-8866-F0FB-C4BAF1DF5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242" y="2033336"/>
            <a:ext cx="9721516" cy="46482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+mn-lt"/>
              </a:rPr>
              <a:t>If you are looking for an executive coach, workplace trainer or leadership consultant, please contact me: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800" kern="0" dirty="0">
              <a:solidFill>
                <a:sysClr val="windowText" lastClr="000000"/>
              </a:solidFill>
              <a:latin typeface="+mn-l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+mn-lt"/>
              </a:rPr>
              <a:t>M.J. Clark, M.A., APR, PRSA Fellow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+mn-lt"/>
              </a:rPr>
              <a:t>Vice President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+mn-lt"/>
              </a:rPr>
              <a:t>Integrated Leadership Systems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+mn-lt"/>
              </a:rPr>
              <a:t>614/214-7062 (cell)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+mn-lt"/>
              </a:rPr>
              <a:t>mj@integratedleader.com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+mn-lt"/>
              </a:rPr>
              <a:t>www.integratedleader.com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800" kern="0" dirty="0">
              <a:solidFill>
                <a:sysClr val="windowText" lastClr="000000"/>
              </a:solidFill>
              <a:latin typeface="+mn-l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600" kern="0" dirty="0">
                <a:solidFill>
                  <a:sysClr val="windowText" lastClr="000000"/>
                </a:solidFill>
                <a:latin typeface="+mn-lt"/>
              </a:rPr>
              <a:t>LinkedIn:  http://www.linkedin.com/in/mjclark22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33D397-D464-90BF-F130-AADBD59B3242}"/>
              </a:ext>
            </a:extLst>
          </p:cNvPr>
          <p:cNvSpPr txBox="1"/>
          <p:nvPr/>
        </p:nvSpPr>
        <p:spPr>
          <a:xfrm>
            <a:off x="0" y="176464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3976"/>
                </a:solidFill>
              </a:rPr>
              <a:t>Q&amp;A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558454B6-FA70-FDDE-A325-D079FA465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34" y="6029290"/>
            <a:ext cx="1958432" cy="660402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AC71F92-CC89-3E13-8967-C30C4ED7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098" y="5976001"/>
            <a:ext cx="562964" cy="354461"/>
          </a:xfrm>
        </p:spPr>
        <p:txBody>
          <a:bodyPr/>
          <a:lstStyle/>
          <a:p>
            <a:r>
              <a:rPr lang="en-US" sz="18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98706500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D73B8-0159-4360-B763-76EC2266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5990" y="5987724"/>
            <a:ext cx="457456" cy="319291"/>
          </a:xfrm>
        </p:spPr>
        <p:txBody>
          <a:bodyPr/>
          <a:lstStyle/>
          <a:p>
            <a:r>
              <a:rPr lang="en-US" sz="1800" dirty="0"/>
              <a:t>16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A2ED7C9-90D1-4335-ACD1-D39A68D72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Password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F4871DB2-2AAA-4EB1-9E65-B34595535B48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en-US" dirty="0"/>
              <a:t>(Must record password for CPE credit)</a:t>
            </a:r>
          </a:p>
        </p:txBody>
      </p:sp>
    </p:spTree>
    <p:extLst>
      <p:ext uri="{BB962C8B-B14F-4D97-AF65-F5344CB8AC3E}">
        <p14:creationId xmlns:p14="http://schemas.microsoft.com/office/powerpoint/2010/main" val="1785038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79FCE8-C78E-4723-B68E-77327F9AC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9792" y="3248526"/>
            <a:ext cx="4772417" cy="1135295"/>
          </a:xfrm>
        </p:spPr>
        <p:txBody>
          <a:bodyPr>
            <a:normAutofit fontScale="90000"/>
          </a:bodyPr>
          <a:lstStyle/>
          <a:p>
            <a:r>
              <a:rPr lang="en-US" dirty="0"/>
              <a:t>Overcoming Performance Review Challenges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78032-7158-4F74-BDAC-C1E06036B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71D8A29A-3F08-4277-8505-BE0FA5C143FE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3420976" y="4494894"/>
            <a:ext cx="5133473" cy="526312"/>
          </a:xfrm>
        </p:spPr>
        <p:txBody>
          <a:bodyPr/>
          <a:lstStyle/>
          <a:p>
            <a:r>
              <a:rPr lang="en-US" dirty="0"/>
              <a:t>M.J. Clark, Vice President, ILS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186D59B-E554-822F-8CD3-B08B6B2DE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201904"/>
            <a:ext cx="41338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28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49542" y="1642374"/>
            <a:ext cx="9492916" cy="17526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For employees AND managers, a face-to-face performance review can be the most stressful work conversation they’ll have all year.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81000"/>
            <a:ext cx="1219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003976"/>
                </a:solidFill>
                <a:cs typeface="Times New Roman" panose="02020603050405020304" pitchFamily="18" charset="0"/>
              </a:rPr>
              <a:t>Performance Reviews… Ugh!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20D886-6D7B-4C70-24C8-2BD7D9D88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617" y="3627620"/>
            <a:ext cx="6230767" cy="3230381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60050403-9960-A123-DFE1-7626136AF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34" y="6029290"/>
            <a:ext cx="1958432" cy="660402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0B20653-4597-8CC7-F778-ACB2B03309D4}"/>
              </a:ext>
            </a:extLst>
          </p:cNvPr>
          <p:cNvSpPr txBox="1">
            <a:spLocks/>
          </p:cNvSpPr>
          <p:nvPr/>
        </p:nvSpPr>
        <p:spPr>
          <a:xfrm>
            <a:off x="11078051" y="5976001"/>
            <a:ext cx="366756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64367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381001"/>
            <a:ext cx="1219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003976"/>
                </a:solidFill>
                <a:cs typeface="Times New Roman" panose="02020603050405020304" pitchFamily="18" charset="0"/>
              </a:rPr>
              <a:t>10 Biggest Mistakes Managers Make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203158" y="1981200"/>
            <a:ext cx="9769642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sz="1600" dirty="0">
              <a:solidFill>
                <a:srgbClr val="132A24"/>
              </a:solidFill>
              <a:latin typeface="Book Antiqua" pitchFamily="18" charset="0"/>
            </a:endParaRPr>
          </a:p>
          <a:p>
            <a:pPr marL="514350" indent="-514350">
              <a:lnSpc>
                <a:spcPct val="80000"/>
              </a:lnSpc>
              <a:spcBef>
                <a:spcPct val="20000"/>
              </a:spcBef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US" sz="3800" dirty="0">
                <a:solidFill>
                  <a:srgbClr val="132A24"/>
                </a:solidFill>
                <a:cs typeface="Times New Roman" panose="02020603050405020304" pitchFamily="18" charset="0"/>
              </a:rPr>
              <a:t>Too short/vague</a:t>
            </a:r>
            <a:br>
              <a:rPr lang="en-US" sz="3800" dirty="0">
                <a:solidFill>
                  <a:srgbClr val="132A24"/>
                </a:solidFill>
                <a:cs typeface="Times New Roman" panose="02020603050405020304" pitchFamily="18" charset="0"/>
              </a:rPr>
            </a:br>
            <a:endParaRPr lang="en-US" sz="3800" dirty="0">
              <a:solidFill>
                <a:srgbClr val="132A24"/>
              </a:solidFill>
              <a:cs typeface="Times New Roman" panose="02020603050405020304" pitchFamily="18" charset="0"/>
            </a:endParaRPr>
          </a:p>
          <a:p>
            <a:pPr marL="514350" indent="-514350">
              <a:lnSpc>
                <a:spcPct val="80000"/>
              </a:lnSpc>
              <a:spcBef>
                <a:spcPct val="20000"/>
              </a:spcBef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US" sz="3800" dirty="0">
                <a:solidFill>
                  <a:srgbClr val="132A24"/>
                </a:solidFill>
                <a:cs typeface="Times New Roman" panose="02020603050405020304" pitchFamily="18" charset="0"/>
              </a:rPr>
              <a:t>Everything’s fine, and then you’re fired</a:t>
            </a:r>
            <a:br>
              <a:rPr lang="en-US" sz="3800" dirty="0">
                <a:solidFill>
                  <a:srgbClr val="132A24"/>
                </a:solidFill>
                <a:cs typeface="Times New Roman" panose="02020603050405020304" pitchFamily="18" charset="0"/>
              </a:rPr>
            </a:br>
            <a:endParaRPr lang="en-US" sz="3800" dirty="0">
              <a:solidFill>
                <a:srgbClr val="132A24"/>
              </a:solidFill>
              <a:cs typeface="Times New Roman" panose="02020603050405020304" pitchFamily="18" charset="0"/>
            </a:endParaRPr>
          </a:p>
          <a:p>
            <a:pPr marL="514350" indent="-514350">
              <a:lnSpc>
                <a:spcPct val="80000"/>
              </a:lnSpc>
              <a:spcBef>
                <a:spcPct val="20000"/>
              </a:spcBef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US" sz="3800" dirty="0">
                <a:solidFill>
                  <a:srgbClr val="132A24"/>
                </a:solidFill>
                <a:cs typeface="Times New Roman" panose="02020603050405020304" pitchFamily="18" charset="0"/>
              </a:rPr>
              <a:t>Recency Effect – focus on last mistake</a:t>
            </a:r>
            <a:br>
              <a:rPr lang="en-US" sz="3800" dirty="0">
                <a:solidFill>
                  <a:srgbClr val="132A24"/>
                </a:solidFill>
                <a:cs typeface="Times New Roman" panose="02020603050405020304" pitchFamily="18" charset="0"/>
              </a:rPr>
            </a:br>
            <a:endParaRPr lang="en-US" sz="3800" dirty="0">
              <a:solidFill>
                <a:srgbClr val="132A24"/>
              </a:solidFill>
              <a:cs typeface="Times New Roman" panose="02020603050405020304" pitchFamily="18" charset="0"/>
            </a:endParaRPr>
          </a:p>
          <a:p>
            <a:pPr marL="514350" indent="-514350">
              <a:lnSpc>
                <a:spcPct val="80000"/>
              </a:lnSpc>
              <a:spcBef>
                <a:spcPct val="20000"/>
              </a:spcBef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US" sz="3800" dirty="0">
                <a:solidFill>
                  <a:srgbClr val="132A24"/>
                </a:solidFill>
                <a:cs typeface="Times New Roman" panose="02020603050405020304" pitchFamily="18" charset="0"/>
              </a:rPr>
              <a:t>No preparation</a:t>
            </a:r>
            <a:br>
              <a:rPr lang="en-US" sz="3800" dirty="0">
                <a:solidFill>
                  <a:srgbClr val="132A24"/>
                </a:solidFill>
                <a:cs typeface="Times New Roman" panose="02020603050405020304" pitchFamily="18" charset="0"/>
              </a:rPr>
            </a:br>
            <a:endParaRPr lang="en-US" sz="3800" dirty="0">
              <a:solidFill>
                <a:srgbClr val="132A24"/>
              </a:solidFill>
              <a:cs typeface="Times New Roman" panose="02020603050405020304" pitchFamily="18" charset="0"/>
            </a:endParaRPr>
          </a:p>
          <a:p>
            <a:pPr marL="514350" indent="-514350">
              <a:lnSpc>
                <a:spcPct val="80000"/>
              </a:lnSpc>
              <a:spcBef>
                <a:spcPct val="20000"/>
              </a:spcBef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US" sz="3800" dirty="0">
                <a:solidFill>
                  <a:srgbClr val="132A24"/>
                </a:solidFill>
                <a:cs typeface="Times New Roman" panose="02020603050405020304" pitchFamily="18" charset="0"/>
              </a:rPr>
              <a:t>No review at all – “open door policy”</a:t>
            </a:r>
            <a:endParaRPr lang="en-US" sz="3500" dirty="0">
              <a:solidFill>
                <a:srgbClr val="132A24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F4B97603-3821-A865-FD29-F303459CD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34" y="6029290"/>
            <a:ext cx="1958432" cy="66040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4BB5FC-7D35-5D80-30D3-9F33E5A1B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2882" y="5976001"/>
            <a:ext cx="366756" cy="365125"/>
          </a:xfrm>
        </p:spPr>
        <p:txBody>
          <a:bodyPr/>
          <a:lstStyle/>
          <a:p>
            <a:r>
              <a:rPr lang="en-US" sz="1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54425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118937" y="2057400"/>
            <a:ext cx="9865895" cy="384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sz="1600" dirty="0">
              <a:solidFill>
                <a:srgbClr val="132A24"/>
              </a:solidFill>
              <a:latin typeface="Book Antiqua" pitchFamily="18" charset="0"/>
            </a:endParaRPr>
          </a:p>
          <a:p>
            <a:pPr marL="514350" indent="-514350">
              <a:lnSpc>
                <a:spcPct val="110000"/>
              </a:lnSpc>
              <a:buClr>
                <a:srgbClr val="002060"/>
              </a:buClr>
              <a:buFont typeface="+mj-lt"/>
              <a:buAutoNum type="arabicPeriod" startAt="6"/>
              <a:defRPr/>
            </a:pPr>
            <a:r>
              <a:rPr lang="en-US" sz="3500" dirty="0">
                <a:solidFill>
                  <a:srgbClr val="132A24"/>
                </a:solidFill>
                <a:cs typeface="Times New Roman" panose="02020603050405020304" pitchFamily="18" charset="0"/>
              </a:rPr>
              <a:t>No positive feedback/recognition for </a:t>
            </a:r>
            <a:r>
              <a:rPr lang="en-US" sz="3500" b="1" dirty="0">
                <a:solidFill>
                  <a:srgbClr val="132A24"/>
                </a:solidFill>
                <a:cs typeface="Times New Roman" panose="02020603050405020304" pitchFamily="18" charset="0"/>
              </a:rPr>
              <a:t>more</a:t>
            </a:r>
            <a:r>
              <a:rPr lang="en-US" sz="3500" dirty="0">
                <a:solidFill>
                  <a:srgbClr val="132A24"/>
                </a:solidFill>
                <a:cs typeface="Times New Roman" panose="02020603050405020304" pitchFamily="18" charset="0"/>
              </a:rPr>
              <a:t> work done</a:t>
            </a:r>
            <a:br>
              <a:rPr lang="en-US" sz="3500" dirty="0">
                <a:solidFill>
                  <a:srgbClr val="132A24"/>
                </a:solidFill>
                <a:cs typeface="Times New Roman" panose="02020603050405020304" pitchFamily="18" charset="0"/>
              </a:rPr>
            </a:br>
            <a:endParaRPr lang="en-US" sz="3500" dirty="0">
              <a:solidFill>
                <a:srgbClr val="132A24"/>
              </a:solidFill>
              <a:cs typeface="Times New Roman" panose="02020603050405020304" pitchFamily="18" charset="0"/>
            </a:endParaRPr>
          </a:p>
          <a:p>
            <a:pPr marL="514350" indent="-514350">
              <a:lnSpc>
                <a:spcPct val="80000"/>
              </a:lnSpc>
              <a:buClr>
                <a:srgbClr val="002060"/>
              </a:buClr>
              <a:buFont typeface="+mj-lt"/>
              <a:buAutoNum type="arabicPeriod" startAt="6"/>
              <a:defRPr/>
            </a:pPr>
            <a:r>
              <a:rPr lang="en-US" sz="3500" dirty="0">
                <a:solidFill>
                  <a:srgbClr val="132A24"/>
                </a:solidFill>
                <a:cs typeface="Times New Roman" panose="02020603050405020304" pitchFamily="18" charset="0"/>
              </a:rPr>
              <a:t>Cookie cutter approach with bad forms</a:t>
            </a:r>
            <a:br>
              <a:rPr lang="en-US" sz="3500" dirty="0">
                <a:solidFill>
                  <a:srgbClr val="132A24"/>
                </a:solidFill>
                <a:cs typeface="Times New Roman" panose="02020603050405020304" pitchFamily="18" charset="0"/>
              </a:rPr>
            </a:br>
            <a:endParaRPr lang="en-US" sz="3500" dirty="0">
              <a:solidFill>
                <a:srgbClr val="132A24"/>
              </a:solidFill>
              <a:cs typeface="Times New Roman" panose="02020603050405020304" pitchFamily="18" charset="0"/>
            </a:endParaRPr>
          </a:p>
          <a:p>
            <a:pPr marL="514350" indent="-514350">
              <a:lnSpc>
                <a:spcPct val="80000"/>
              </a:lnSpc>
              <a:buClr>
                <a:srgbClr val="002060"/>
              </a:buClr>
              <a:buFont typeface="+mj-lt"/>
              <a:buAutoNum type="arabicPeriod" startAt="6"/>
              <a:defRPr/>
            </a:pPr>
            <a:r>
              <a:rPr lang="en-US" sz="3500" dirty="0">
                <a:solidFill>
                  <a:srgbClr val="132A24"/>
                </a:solidFill>
                <a:cs typeface="Times New Roman" panose="02020603050405020304" pitchFamily="18" charset="0"/>
              </a:rPr>
              <a:t>Not being truthful about performance</a:t>
            </a:r>
            <a:br>
              <a:rPr lang="en-US" sz="3500" dirty="0">
                <a:solidFill>
                  <a:srgbClr val="132A24"/>
                </a:solidFill>
                <a:cs typeface="Times New Roman" panose="02020603050405020304" pitchFamily="18" charset="0"/>
              </a:rPr>
            </a:br>
            <a:endParaRPr lang="en-US" sz="3500" dirty="0">
              <a:solidFill>
                <a:srgbClr val="132A24"/>
              </a:solidFill>
              <a:cs typeface="Times New Roman" panose="02020603050405020304" pitchFamily="18" charset="0"/>
            </a:endParaRPr>
          </a:p>
          <a:p>
            <a:pPr marL="514350" indent="-514350">
              <a:lnSpc>
                <a:spcPct val="80000"/>
              </a:lnSpc>
              <a:buClr>
                <a:srgbClr val="002060"/>
              </a:buClr>
              <a:buFont typeface="+mj-lt"/>
              <a:buAutoNum type="arabicPeriod" startAt="6"/>
              <a:defRPr/>
            </a:pPr>
            <a:r>
              <a:rPr lang="en-US" sz="3500" dirty="0">
                <a:solidFill>
                  <a:srgbClr val="132A24"/>
                </a:solidFill>
                <a:cs typeface="Times New Roman" panose="02020603050405020304" pitchFamily="18" charset="0"/>
              </a:rPr>
              <a:t>No follow up during the year on goals</a:t>
            </a:r>
            <a:br>
              <a:rPr lang="en-US" sz="3500" dirty="0">
                <a:solidFill>
                  <a:srgbClr val="132A24"/>
                </a:solidFill>
                <a:cs typeface="Times New Roman" panose="02020603050405020304" pitchFamily="18" charset="0"/>
              </a:rPr>
            </a:br>
            <a:endParaRPr lang="en-US" sz="3500" dirty="0">
              <a:solidFill>
                <a:srgbClr val="132A24"/>
              </a:solidFill>
              <a:cs typeface="Times New Roman" panose="02020603050405020304" pitchFamily="18" charset="0"/>
            </a:endParaRPr>
          </a:p>
          <a:p>
            <a:pPr marL="514350" indent="-514350">
              <a:lnSpc>
                <a:spcPct val="80000"/>
              </a:lnSpc>
              <a:buClr>
                <a:srgbClr val="002060"/>
              </a:buClr>
              <a:buFont typeface="+mj-lt"/>
              <a:buAutoNum type="arabicPeriod" startAt="6"/>
              <a:defRPr/>
            </a:pPr>
            <a:r>
              <a:rPr lang="en-US" sz="3500" dirty="0">
                <a:solidFill>
                  <a:srgbClr val="132A24"/>
                </a:solidFill>
                <a:cs typeface="Times New Roman" panose="02020603050405020304" pitchFamily="18" charset="0"/>
              </a:rPr>
              <a:t>No discussion of career path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684F010-CDB1-17C1-4C35-2867D960A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001"/>
            <a:ext cx="1219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003976"/>
                </a:solidFill>
                <a:cs typeface="Times New Roman" panose="02020603050405020304" pitchFamily="18" charset="0"/>
              </a:rPr>
              <a:t>10 Biggest Mistakes Managers Make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4543DF26-208E-7D93-56DD-87D852DB2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34" y="6029290"/>
            <a:ext cx="1958432" cy="660402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3FBD5EA-CF80-6123-018E-A562E15EB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2882" y="5976001"/>
            <a:ext cx="366756" cy="365125"/>
          </a:xfrm>
        </p:spPr>
        <p:txBody>
          <a:bodyPr/>
          <a:lstStyle/>
          <a:p>
            <a:r>
              <a:rPr lang="en-US" sz="18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62207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0" y="202993"/>
            <a:ext cx="12191999" cy="83115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  <a:ea typeface="+mn-ea"/>
                <a:cs typeface="Times New Roman" panose="02020603050405020304" pitchFamily="18" charset="0"/>
              </a:rPr>
              <a:t>Controlling Our Thoughts</a:t>
            </a:r>
          </a:p>
        </p:txBody>
      </p:sp>
      <p:grpSp>
        <p:nvGrpSpPr>
          <p:cNvPr id="5" name="Group 21"/>
          <p:cNvGrpSpPr>
            <a:grpSpLocks noGrp="1"/>
          </p:cNvGrpSpPr>
          <p:nvPr/>
        </p:nvGrpSpPr>
        <p:grpSpPr bwMode="auto">
          <a:xfrm>
            <a:off x="1418924" y="1278459"/>
            <a:ext cx="10000651" cy="1496129"/>
            <a:chOff x="617" y="2064"/>
            <a:chExt cx="4656" cy="558"/>
          </a:xfrm>
        </p:grpSpPr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617" y="2496"/>
              <a:ext cx="465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 b="1" dirty="0">
                  <a:latin typeface="Arial" charset="0"/>
                </a:rPr>
                <a:t>Activating event	        Belief Systems              Consequent Emotions	Dependent Behavior</a:t>
              </a: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816" y="2064"/>
              <a:ext cx="3839" cy="444"/>
              <a:chOff x="816" y="2304"/>
              <a:chExt cx="3839" cy="444"/>
            </a:xfrm>
          </p:grpSpPr>
          <p:pic>
            <p:nvPicPr>
              <p:cNvPr id="8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04" y="2337"/>
                <a:ext cx="2876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816" y="2304"/>
                <a:ext cx="357" cy="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4800" dirty="0">
                    <a:latin typeface="Arial" charset="0"/>
                  </a:rPr>
                  <a:t>A</a:t>
                </a:r>
              </a:p>
            </p:txBody>
          </p:sp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1968" y="2320"/>
                <a:ext cx="357" cy="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4800" dirty="0">
                    <a:latin typeface="Arial" charset="0"/>
                  </a:rPr>
                  <a:t>B</a:t>
                </a:r>
              </a:p>
            </p:txBody>
          </p:sp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auto">
              <a:xfrm>
                <a:off x="3072" y="2304"/>
                <a:ext cx="411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5400" dirty="0">
                    <a:latin typeface="Arial" charset="0"/>
                  </a:rPr>
                  <a:t>C</a:t>
                </a:r>
              </a:p>
            </p:txBody>
          </p:sp>
          <p:sp>
            <p:nvSpPr>
              <p:cNvPr id="12" name="Text Box 9"/>
              <p:cNvSpPr txBox="1">
                <a:spLocks noChangeArrowheads="1"/>
              </p:cNvSpPr>
              <p:nvPr/>
            </p:nvSpPr>
            <p:spPr bwMode="auto">
              <a:xfrm>
                <a:off x="4128" y="2304"/>
                <a:ext cx="527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5400" dirty="0">
                    <a:latin typeface="Arial" charset="0"/>
                  </a:rPr>
                  <a:t> D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50CDFCD-2EBF-22C8-643B-5B7DB34678E3}"/>
              </a:ext>
            </a:extLst>
          </p:cNvPr>
          <p:cNvSpPr txBox="1"/>
          <p:nvPr/>
        </p:nvSpPr>
        <p:spPr>
          <a:xfrm>
            <a:off x="1524000" y="631645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3976"/>
                </a:solidFill>
              </a:rPr>
              <a:t>Source: Psychologist Albert Ellis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E7C68A-D724-CF4D-9BAB-861A3F38F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922" y="2969043"/>
            <a:ext cx="10728741" cy="3358366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461AEB28-B3C2-4F20-0083-7B6728C6046B}"/>
              </a:ext>
            </a:extLst>
          </p:cNvPr>
          <p:cNvSpPr txBox="1">
            <a:spLocks/>
          </p:cNvSpPr>
          <p:nvPr/>
        </p:nvSpPr>
        <p:spPr>
          <a:xfrm>
            <a:off x="11054605" y="5976001"/>
            <a:ext cx="366756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99622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152401"/>
            <a:ext cx="1219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003976"/>
                </a:solidFill>
                <a:cs typeface="Times New Roman" panose="02020603050405020304" pitchFamily="18" charset="0"/>
              </a:rPr>
              <a:t>10 Ways to Give an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003976"/>
                </a:solidFill>
                <a:cs typeface="Times New Roman" panose="02020603050405020304" pitchFamily="18" charset="0"/>
              </a:rPr>
              <a:t>Effective Performance Review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998621" y="2057401"/>
            <a:ext cx="10214811" cy="25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514350" indent="-514350">
              <a:lnSpc>
                <a:spcPct val="80000"/>
              </a:lnSpc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US" sz="3200" dirty="0">
                <a:solidFill>
                  <a:srgbClr val="132A24"/>
                </a:solidFill>
                <a:cs typeface="Times New Roman" panose="02020603050405020304" pitchFamily="18" charset="0"/>
              </a:rPr>
              <a:t>Hold "performance planning" sessions.</a:t>
            </a:r>
            <a:br>
              <a:rPr lang="en-US" sz="3200" dirty="0">
                <a:solidFill>
                  <a:srgbClr val="132A24"/>
                </a:solidFill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132A24"/>
                </a:solidFill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lnSpc>
                <a:spcPct val="80000"/>
              </a:lnSpc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US" sz="3200" dirty="0">
                <a:solidFill>
                  <a:srgbClr val="132A24"/>
                </a:solidFill>
                <a:cs typeface="Times New Roman" panose="02020603050405020304" pitchFamily="18" charset="0"/>
              </a:rPr>
              <a:t>Meet with the employee throughout the year to discuss goal progress.</a:t>
            </a:r>
            <a:br>
              <a:rPr lang="en-US" sz="3200" dirty="0">
                <a:solidFill>
                  <a:srgbClr val="132A24"/>
                </a:solidFill>
                <a:cs typeface="Times New Roman" panose="02020603050405020304" pitchFamily="18" charset="0"/>
              </a:rPr>
            </a:br>
            <a:endParaRPr lang="en-US" sz="3200" dirty="0">
              <a:solidFill>
                <a:srgbClr val="132A24"/>
              </a:solidFill>
              <a:cs typeface="Times New Roman" panose="02020603050405020304" pitchFamily="18" charset="0"/>
            </a:endParaRPr>
          </a:p>
          <a:p>
            <a:pPr marL="514350" indent="-514350">
              <a:lnSpc>
                <a:spcPct val="80000"/>
              </a:lnSpc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US" sz="3200" dirty="0">
                <a:solidFill>
                  <a:srgbClr val="132A24"/>
                </a:solidFill>
                <a:cs typeface="Times New Roman" panose="02020603050405020304" pitchFamily="18" charset="0"/>
              </a:rPr>
              <a:t>Ask employee to prep for review.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6432524"/>
            <a:ext cx="9144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003976"/>
                </a:solidFill>
                <a:cs typeface="Times New Roman" panose="02020603050405020304" pitchFamily="18" charset="0"/>
              </a:rPr>
              <a:t>Source: Harvard Business Review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5B0634-291B-99D6-1070-2F9CDD5F90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500"/>
          <a:stretch/>
        </p:blipFill>
        <p:spPr>
          <a:xfrm>
            <a:off x="4267200" y="4649723"/>
            <a:ext cx="3657600" cy="1645920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E26EC1B6-52FE-CB32-152A-69219A0A3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34" y="6029290"/>
            <a:ext cx="1958432" cy="660402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980F8B0-48C7-F54C-C57B-FDA98BE02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2882" y="5976001"/>
            <a:ext cx="366756" cy="365125"/>
          </a:xfrm>
        </p:spPr>
        <p:txBody>
          <a:bodyPr/>
          <a:lstStyle/>
          <a:p>
            <a:r>
              <a:rPr lang="en-US" sz="18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3229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152401"/>
            <a:ext cx="1219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003976"/>
                </a:solidFill>
                <a:cs typeface="Times New Roman" panose="02020603050405020304" pitchFamily="18" charset="0"/>
              </a:rPr>
              <a:t>10 Ways to Give an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003976"/>
                </a:solidFill>
                <a:cs typeface="Times New Roman" panose="02020603050405020304" pitchFamily="18" charset="0"/>
              </a:rPr>
              <a:t>Effective Performance Review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118937" y="2057400"/>
            <a:ext cx="9757610" cy="449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sz="1600" dirty="0">
              <a:solidFill>
                <a:srgbClr val="132A24"/>
              </a:solidFill>
              <a:latin typeface="Book Antiqua" pitchFamily="18" charset="0"/>
            </a:endParaRPr>
          </a:p>
          <a:p>
            <a:pPr marL="742950" indent="-742950">
              <a:buClr>
                <a:srgbClr val="002060"/>
              </a:buClr>
              <a:buFont typeface="+mj-lt"/>
              <a:buAutoNum type="arabicPeriod" startAt="4"/>
              <a:defRPr/>
            </a:pPr>
            <a:r>
              <a:rPr lang="en-US" sz="4100" dirty="0">
                <a:solidFill>
                  <a:srgbClr val="132A24"/>
                </a:solidFill>
                <a:cs typeface="Times New Roman" panose="02020603050405020304" pitchFamily="18" charset="0"/>
              </a:rPr>
              <a:t>Keep track of positive/negative behaviors throughout the year. Get feedback from others.</a:t>
            </a:r>
            <a:br>
              <a:rPr lang="en-US" sz="4100" dirty="0">
                <a:solidFill>
                  <a:srgbClr val="132A24"/>
                </a:solidFill>
                <a:cs typeface="Times New Roman" panose="02020603050405020304" pitchFamily="18" charset="0"/>
              </a:rPr>
            </a:br>
            <a:endParaRPr lang="en-US" sz="4100" dirty="0">
              <a:solidFill>
                <a:srgbClr val="132A24"/>
              </a:solidFill>
              <a:cs typeface="Times New Roman" panose="02020603050405020304" pitchFamily="18" charset="0"/>
            </a:endParaRPr>
          </a:p>
          <a:p>
            <a:pPr marL="742950" indent="-742950">
              <a:buClr>
                <a:srgbClr val="002060"/>
              </a:buClr>
              <a:buFont typeface="+mj-lt"/>
              <a:buAutoNum type="arabicPeriod" startAt="4"/>
              <a:defRPr/>
            </a:pPr>
            <a:r>
              <a:rPr lang="en-US" sz="4100" dirty="0">
                <a:solidFill>
                  <a:srgbClr val="132A24"/>
                </a:solidFill>
                <a:cs typeface="Times New Roman" panose="02020603050405020304" pitchFamily="18" charset="0"/>
              </a:rPr>
              <a:t>Give the employee a copy of the review an hour before your meeting.</a:t>
            </a:r>
            <a:br>
              <a:rPr lang="en-US" sz="4100" dirty="0">
                <a:solidFill>
                  <a:srgbClr val="132A24"/>
                </a:solidFill>
                <a:cs typeface="Times New Roman" panose="02020603050405020304" pitchFamily="18" charset="0"/>
              </a:rPr>
            </a:br>
            <a:endParaRPr lang="en-US" sz="4100" dirty="0">
              <a:solidFill>
                <a:srgbClr val="132A24"/>
              </a:solidFill>
              <a:cs typeface="Times New Roman" panose="02020603050405020304" pitchFamily="18" charset="0"/>
            </a:endParaRPr>
          </a:p>
          <a:p>
            <a:pPr marL="742950" indent="-742950">
              <a:buClr>
                <a:srgbClr val="002060"/>
              </a:buClr>
              <a:buFont typeface="+mj-lt"/>
              <a:buAutoNum type="arabicPeriod" startAt="4"/>
              <a:defRPr/>
            </a:pPr>
            <a:r>
              <a:rPr lang="en-US" sz="4100" dirty="0">
                <a:solidFill>
                  <a:srgbClr val="132A24"/>
                </a:solidFill>
                <a:cs typeface="Times New Roman" panose="02020603050405020304" pitchFamily="18" charset="0"/>
              </a:rPr>
              <a:t>Ask him how he thinks he’s performing. Then, give an </a:t>
            </a:r>
            <a:r>
              <a:rPr lang="en-US" sz="4100" u="sng" dirty="0">
                <a:solidFill>
                  <a:srgbClr val="132A24"/>
                </a:solidFill>
                <a:cs typeface="Times New Roman" panose="02020603050405020304" pitchFamily="18" charset="0"/>
              </a:rPr>
              <a:t>honest</a:t>
            </a:r>
            <a:r>
              <a:rPr lang="en-US" sz="4100" dirty="0">
                <a:solidFill>
                  <a:srgbClr val="132A24"/>
                </a:solidFill>
                <a:cs typeface="Times New Roman" panose="02020603050405020304" pitchFamily="18" charset="0"/>
              </a:rPr>
              <a:t> assessment. 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7E2FAAC0-7ACB-237E-0C58-CE83A8673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2882" y="5976001"/>
            <a:ext cx="366756" cy="365125"/>
          </a:xfrm>
        </p:spPr>
        <p:txBody>
          <a:bodyPr/>
          <a:lstStyle/>
          <a:p>
            <a:r>
              <a:rPr lang="en-US" sz="18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64891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140369"/>
            <a:ext cx="1219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3976"/>
                </a:solidFill>
                <a:cs typeface="Times New Roman" panose="02020603050405020304" pitchFamily="18" charset="0"/>
              </a:rPr>
              <a:t>10 Ways to Give 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3976"/>
                </a:solidFill>
                <a:cs typeface="Times New Roman" panose="02020603050405020304" pitchFamily="18" charset="0"/>
              </a:rPr>
              <a:t>Effective Performance Review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022683" y="2057400"/>
            <a:ext cx="1021481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742950" indent="-742950">
              <a:spcBef>
                <a:spcPct val="20000"/>
              </a:spcBef>
              <a:buClr>
                <a:srgbClr val="002060"/>
              </a:buClr>
              <a:buFont typeface="+mj-lt"/>
              <a:buAutoNum type="arabicPeriod" startAt="7"/>
              <a:defRPr/>
            </a:pPr>
            <a:r>
              <a:rPr lang="en-US" sz="3200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Give behavior-focused feedback.</a:t>
            </a:r>
          </a:p>
          <a:p>
            <a:pPr marL="742950" indent="-742950">
              <a:spcBef>
                <a:spcPct val="20000"/>
              </a:spcBef>
              <a:buClr>
                <a:srgbClr val="002060"/>
              </a:buClr>
              <a:buFont typeface="+mj-lt"/>
              <a:buAutoNum type="arabicPeriod" startAt="7"/>
              <a:defRPr/>
            </a:pPr>
            <a:r>
              <a:rPr lang="en-US" sz="3200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Hold your ground on ranking. </a:t>
            </a:r>
          </a:p>
          <a:p>
            <a:pPr marL="742950" indent="-742950">
              <a:spcBef>
                <a:spcPct val="20000"/>
              </a:spcBef>
              <a:buClr>
                <a:srgbClr val="002060"/>
              </a:buClr>
              <a:buFont typeface="+mj-lt"/>
              <a:buAutoNum type="arabicPeriod" startAt="7"/>
              <a:defRPr/>
            </a:pPr>
            <a:r>
              <a:rPr lang="en-US" sz="3200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Evaluate the forms you use. </a:t>
            </a:r>
          </a:p>
          <a:p>
            <a:pPr marL="742950" indent="-742950">
              <a:spcBef>
                <a:spcPct val="20000"/>
              </a:spcBef>
              <a:buClr>
                <a:srgbClr val="002060"/>
              </a:buClr>
              <a:buFont typeface="+mj-lt"/>
              <a:buAutoNum type="arabicPeriod" startAt="7"/>
              <a:defRPr/>
            </a:pPr>
            <a:r>
              <a:rPr lang="en-US" sz="3200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If compensation will be discussed, do it at the beginning of the meeting.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38F17E-8E0E-141C-6628-1BE954EF5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078" y="5036376"/>
            <a:ext cx="4611845" cy="1821624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E7A2E7E6-37BE-4EF0-88B3-37CC3C78E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34" y="6029290"/>
            <a:ext cx="1958432" cy="660402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18A47DB-4340-6FA5-0BE1-ECC2BCCB2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2882" y="5976001"/>
            <a:ext cx="366756" cy="365125"/>
          </a:xfrm>
        </p:spPr>
        <p:txBody>
          <a:bodyPr/>
          <a:lstStyle/>
          <a:p>
            <a:r>
              <a:rPr lang="en-US" sz="18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091977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8">
      <a:dk1>
        <a:srgbClr val="9D0000"/>
      </a:dk1>
      <a:lt1>
        <a:srgbClr val="FCEDD4"/>
      </a:lt1>
      <a:dk2>
        <a:srgbClr val="8D6347"/>
      </a:dk2>
      <a:lt2>
        <a:srgbClr val="FFF0D7"/>
      </a:lt2>
      <a:accent1>
        <a:srgbClr val="8D6347"/>
      </a:accent1>
      <a:accent2>
        <a:srgbClr val="FF0000"/>
      </a:accent2>
      <a:accent3>
        <a:srgbClr val="00AEEF"/>
      </a:accent3>
      <a:accent4>
        <a:srgbClr val="577423"/>
      </a:accent4>
      <a:accent5>
        <a:srgbClr val="36748D"/>
      </a:accent5>
      <a:accent6>
        <a:srgbClr val="60370F"/>
      </a:accent6>
      <a:hlink>
        <a:srgbClr val="9C0000"/>
      </a:hlink>
      <a:folHlink>
        <a:srgbClr val="9C0000"/>
      </a:folHlink>
    </a:clrScheme>
    <a:fontScheme name="Custom 5">
      <a:majorFont>
        <a:latin typeface="Adobe Garamond Pro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6E7"/>
        </a:solidFill>
        <a:ln>
          <a:solidFill>
            <a:srgbClr val="8D6347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46_Restaurant pitch deck_AAS_v5" id="{8177B436-B2DB-4F15-B992-5A4452FF1273}" vid="{ACBB9CD5-D3C7-4B74-9E01-7D9949625FE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22B8795-896F-4831-ACEF-3917CDD276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0FF4BD-2C4F-4AE3-AE8E-A711B32C76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D81ADB-A44A-4FB2-B0CC-58F0879A853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1040</Words>
  <Application>Microsoft Office PowerPoint</Application>
  <PresentationFormat>Widescreen</PresentationFormat>
  <Paragraphs>164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Adobe Garamond Pro</vt:lpstr>
      <vt:lpstr>Arial</vt:lpstr>
      <vt:lpstr>Book Antiqua</vt:lpstr>
      <vt:lpstr>Calibri</vt:lpstr>
      <vt:lpstr>Calibri Light</vt:lpstr>
      <vt:lpstr>Segoe UI</vt:lpstr>
      <vt:lpstr>Times</vt:lpstr>
      <vt:lpstr>Times New Roman</vt:lpstr>
      <vt:lpstr>Wingdings</vt:lpstr>
      <vt:lpstr>Office Theme</vt:lpstr>
      <vt:lpstr>Custom Design</vt:lpstr>
      <vt:lpstr>2022 CFMA Conference</vt:lpstr>
      <vt:lpstr>Overcoming Performance Review Challenges</vt:lpstr>
      <vt:lpstr>PowerPoint Presentation</vt:lpstr>
      <vt:lpstr>PowerPoint Presentation</vt:lpstr>
      <vt:lpstr>PowerPoint Presentation</vt:lpstr>
      <vt:lpstr>Controlling Our Thoughts</vt:lpstr>
      <vt:lpstr>PowerPoint Presentation</vt:lpstr>
      <vt:lpstr>PowerPoint Presentation</vt:lpstr>
      <vt:lpstr>PowerPoint Presentation</vt:lpstr>
      <vt:lpstr>Criticism vs. Constructive Feedback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Session Password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2020-09-18T02:47:16Z</dcterms:created>
  <dcterms:modified xsi:type="dcterms:W3CDTF">2022-09-26T15:17:14Z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