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05" r:id="rId5"/>
    <p:sldId id="596" r:id="rId6"/>
    <p:sldId id="569" r:id="rId7"/>
    <p:sldId id="597" r:id="rId8"/>
    <p:sldId id="574" r:id="rId9"/>
    <p:sldId id="609" r:id="rId10"/>
    <p:sldId id="320" r:id="rId11"/>
    <p:sldId id="349" r:id="rId12"/>
    <p:sldId id="323" r:id="rId13"/>
    <p:sldId id="308" r:id="rId14"/>
    <p:sldId id="326" r:id="rId15"/>
    <p:sldId id="309" r:id="rId16"/>
    <p:sldId id="310" r:id="rId17"/>
    <p:sldId id="350" r:id="rId18"/>
    <p:sldId id="575" r:id="rId19"/>
    <p:sldId id="603" r:id="rId20"/>
    <p:sldId id="576" r:id="rId21"/>
    <p:sldId id="604" r:id="rId22"/>
    <p:sldId id="605" r:id="rId23"/>
    <p:sldId id="581" r:id="rId24"/>
    <p:sldId id="607" r:id="rId25"/>
    <p:sldId id="587" r:id="rId26"/>
    <p:sldId id="608" r:id="rId27"/>
  </p:sldIdLst>
  <p:sldSz cx="12192000" cy="6858000"/>
  <p:notesSz cx="7315200" cy="9601200"/>
  <p:embeddedFontLst>
    <p:embeddedFont>
      <p:font typeface="Cera PRO" panose="00000500000000000000" charset="0"/>
      <p:regular r:id="rId30"/>
      <p:bold r:id="rId31"/>
      <p:italic r:id="rId32"/>
      <p:boldItalic r:id="rId33"/>
    </p:embeddedFont>
    <p:embeddedFont>
      <p:font typeface="Cera PRO Light" panose="00000400000000000000" charset="0"/>
      <p:regular r:id="rId34"/>
      <p:bold r:id="rId35"/>
      <p:italic r:id="rId36"/>
      <p:boldItalic r:id="rId37"/>
    </p:embeddedFont>
    <p:embeddedFont>
      <p:font typeface="Cera PRO Medium" panose="00000600000000000000" charset="0"/>
      <p:regular r:id="rId38"/>
      <p:italic r:id="rId39"/>
    </p:embeddedFont>
    <p:embeddedFont>
      <p:font typeface="Poppins" panose="02000000000000000000" pitchFamily="2" charset="0"/>
      <p:regular r:id="rId40"/>
      <p:bold r:id="rId41"/>
    </p:embeddedFont>
    <p:embeddedFont>
      <p:font typeface="Poppins Light" panose="02000000000000000000" pitchFamily="2" charset="0"/>
      <p:regular r:id="rId42"/>
    </p:embeddedFont>
    <p:embeddedFont>
      <p:font typeface="Poppins Medium" panose="02000000000000000000" pitchFamily="2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43"/>
    <a:srgbClr val="60BC63"/>
    <a:srgbClr val="48BA83"/>
    <a:srgbClr val="30B9A2"/>
    <a:srgbClr val="18B7C2"/>
    <a:srgbClr val="00B5E2"/>
    <a:srgbClr val="5CA844"/>
    <a:srgbClr val="28B8AD"/>
    <a:srgbClr val="50BB78"/>
    <a:srgbClr val="3CB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8966" autoAdjust="0"/>
  </p:normalViewPr>
  <p:slideViewPr>
    <p:cSldViewPr snapToGrid="0">
      <p:cViewPr varScale="1">
        <p:scale>
          <a:sx n="90" d="100"/>
          <a:sy n="90" d="100"/>
        </p:scale>
        <p:origin x="121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88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9025164565138"/>
          <c:y val="1.7464679353221095E-2"/>
          <c:w val="0.77418596308718812"/>
          <c:h val="0.956626531658429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66-42FB-9F55-1162D458AAC3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66-42FB-9F55-1162D458AAC3}"/>
              </c:ext>
            </c:extLst>
          </c:dPt>
          <c:dLbls>
            <c:dLbl>
              <c:idx val="0"/>
              <c:layout>
                <c:manualLayout>
                  <c:x val="-4.6258819982237138E-2"/>
                  <c:y val="-5.0362602609738292E-3"/>
                </c:manualLayout>
              </c:layout>
              <c:tx>
                <c:rich>
                  <a:bodyPr rot="0" spcFirstLastPara="1" vertOverflow="ellipsis" vert="horz" wrap="square" lIns="0" tIns="0" rIns="0" bIns="0" anchor="ctr" anchorCtr="0"/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>
                        <a:solidFill>
                          <a:schemeClr val="bg1"/>
                        </a:solidFill>
                        <a:latin typeface="+mn-lt"/>
                      </a:rPr>
                      <a:t>Check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675640772693849"/>
                      <c:h val="0.14430606595137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B66-42FB-9F55-1162D458AAC3}"/>
                </c:ext>
              </c:extLst>
            </c:dLbl>
            <c:dLbl>
              <c:idx val="1"/>
              <c:layout>
                <c:manualLayout>
                  <c:x val="-2.5169517354841037E-3"/>
                  <c:y val="2.259876407146687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088838268792707"/>
                      <c:h val="0.12120112029620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B66-42FB-9F55-1162D458A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0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Check</c:v>
                </c:pt>
                <c:pt idx="1">
                  <c:v>ACH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66-42FB-9F55-1162D458AAC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rgbClr val="53555C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9025164565138"/>
          <c:y val="1.7464679353221095E-2"/>
          <c:w val="0.77418596308718812"/>
          <c:h val="0.956626531658429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65-429C-B60B-7207ACE2C8B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65-429C-B60B-7207ACE2C8B9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65-429C-B60B-7207ACE2C8B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2F65-429C-B60B-7207ACE2C8B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891-4BA1-9FDD-79BDEC800F20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891-4BA1-9FDD-79BDEC800F20}"/>
              </c:ext>
            </c:extLst>
          </c:dPt>
          <c:dLbls>
            <c:dLbl>
              <c:idx val="0"/>
              <c:layout>
                <c:manualLayout>
                  <c:x val="1.3774733216301079E-3"/>
                  <c:y val="5.4305721915143788E-3"/>
                </c:manualLayout>
              </c:layout>
              <c:tx>
                <c:rich>
                  <a:bodyPr rot="0" spcFirstLastPara="1" vertOverflow="ellipsis" vert="horz" wrap="square" lIns="0" tIns="0" rIns="0" bIns="0" anchor="ctr" anchorCtr="0"/>
                  <a:lstStyle/>
                  <a:p>
                    <a:pPr algn="ctr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baseline="0" dirty="0">
                        <a:solidFill>
                          <a:schemeClr val="bg1"/>
                        </a:solidFill>
                        <a:latin typeface="+mn-lt"/>
                      </a:rPr>
                      <a:t>Virtual Card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675640772693849"/>
                      <c:h val="0.14430606595137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F65-429C-B60B-7207ACE2C8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65-429C-B60B-7207ACE2C8B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65-429C-B60B-7207ACE2C8B9}"/>
                </c:ext>
              </c:extLst>
            </c:dLbl>
            <c:dLbl>
              <c:idx val="3"/>
              <c:layout>
                <c:manualLayout>
                  <c:x val="-7.369044784219474E-3"/>
                  <c:y val="2.3516225096427513E-4"/>
                </c:manualLayout>
              </c:layout>
              <c:tx>
                <c:rich>
                  <a:bodyPr rot="0" spcFirstLastPara="1" vertOverflow="ellipsis" vert="horz" wrap="square" lIns="0" tIns="0" rIns="0" bIns="0" anchor="ctr" anchorCtr="0"/>
                  <a:lstStyle/>
                  <a:p>
                    <a:pPr algn="ctr" rtl="0">
                      <a:defRPr lang="en-US"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46FF5FE-7004-48D9-93C4-F4044B1F484A}" type="CATEGORYNAME">
                      <a:rPr lang="en-US" sz="1200" b="1" i="0" u="none" strike="noStrike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F65-429C-B60B-7207ACE2C8B9}"/>
                </c:ext>
              </c:extLst>
            </c:dLbl>
            <c:dLbl>
              <c:idx val="5"/>
              <c:layout>
                <c:manualLayout>
                  <c:x val="-5.6264086788461428E-3"/>
                  <c:y val="-5.58235623784354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91-4BA1-9FDD-79BDEC800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0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Virtual Card</c:v>
                </c:pt>
                <c:pt idx="1">
                  <c:v>Manual AP</c:v>
                </c:pt>
                <c:pt idx="2">
                  <c:v>Private Network</c:v>
                </c:pt>
                <c:pt idx="3">
                  <c:v>Supply Chain Finance</c:v>
                </c:pt>
                <c:pt idx="4">
                  <c:v>ACH</c:v>
                </c:pt>
                <c:pt idx="5">
                  <c:v>Check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</c:v>
                </c:pt>
                <c:pt idx="1">
                  <c:v>0.08</c:v>
                </c:pt>
                <c:pt idx="2">
                  <c:v>0.04</c:v>
                </c:pt>
                <c:pt idx="3">
                  <c:v>0.15</c:v>
                </c:pt>
                <c:pt idx="4">
                  <c:v>0.42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65-429C-B60B-7207ACE2C8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rgbClr val="53555C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74679-A5D8-471A-BDC6-D6D1C5FDAC9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DA3AEE-81AE-4ECC-9E60-F748F2668B26}">
      <dgm:prSet phldrT="[Text]"/>
      <dgm:spPr/>
      <dgm:t>
        <a:bodyPr/>
        <a:lstStyle/>
        <a:p>
          <a:r>
            <a:rPr lang="en-US" dirty="0"/>
            <a:t>Purchase Order</a:t>
          </a:r>
        </a:p>
      </dgm:t>
    </dgm:pt>
    <dgm:pt modelId="{281FE75F-F60E-4A68-8656-8C58C31D32DF}" type="parTrans" cxnId="{FD05355E-5822-42E8-895A-F9BFB2E01613}">
      <dgm:prSet/>
      <dgm:spPr/>
      <dgm:t>
        <a:bodyPr/>
        <a:lstStyle/>
        <a:p>
          <a:endParaRPr lang="en-US"/>
        </a:p>
      </dgm:t>
    </dgm:pt>
    <dgm:pt modelId="{490629B8-7D3C-45F1-A478-16144A2282D2}" type="sibTrans" cxnId="{FD05355E-5822-42E8-895A-F9BFB2E01613}">
      <dgm:prSet/>
      <dgm:spPr/>
      <dgm:t>
        <a:bodyPr/>
        <a:lstStyle/>
        <a:p>
          <a:endParaRPr lang="en-US"/>
        </a:p>
      </dgm:t>
    </dgm:pt>
    <dgm:pt modelId="{DCE18840-A3F6-4F01-AB71-E717A8C9A6BB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Requisition / Order placed</a:t>
          </a:r>
        </a:p>
      </dgm:t>
    </dgm:pt>
    <dgm:pt modelId="{762A5B4E-C8C2-41F9-B1E6-1E1F854BA08C}" type="parTrans" cxnId="{99FB62DD-4120-482A-BDA5-416C8C1264ED}">
      <dgm:prSet/>
      <dgm:spPr/>
      <dgm:t>
        <a:bodyPr/>
        <a:lstStyle/>
        <a:p>
          <a:endParaRPr lang="en-US"/>
        </a:p>
      </dgm:t>
    </dgm:pt>
    <dgm:pt modelId="{1D700D65-E536-4ED9-A8A6-4DD45B556890}" type="sibTrans" cxnId="{99FB62DD-4120-482A-BDA5-416C8C1264ED}">
      <dgm:prSet/>
      <dgm:spPr/>
      <dgm:t>
        <a:bodyPr/>
        <a:lstStyle/>
        <a:p>
          <a:endParaRPr lang="en-US"/>
        </a:p>
      </dgm:t>
    </dgm:pt>
    <dgm:pt modelId="{68D2B000-D914-42FB-91D1-A3FD882E969E}">
      <dgm:prSet phldrT="[Text]"/>
      <dgm:spPr/>
      <dgm:t>
        <a:bodyPr/>
        <a:lstStyle/>
        <a:p>
          <a:r>
            <a:rPr lang="en-US" dirty="0"/>
            <a:t>Invoice</a:t>
          </a:r>
        </a:p>
      </dgm:t>
    </dgm:pt>
    <dgm:pt modelId="{C2017732-618D-431F-81C9-76D516FAB1C3}" type="parTrans" cxnId="{612C0C3F-AB14-4ACC-B97B-A9A77129EEDE}">
      <dgm:prSet/>
      <dgm:spPr/>
      <dgm:t>
        <a:bodyPr/>
        <a:lstStyle/>
        <a:p>
          <a:endParaRPr lang="en-US"/>
        </a:p>
      </dgm:t>
    </dgm:pt>
    <dgm:pt modelId="{95BABBE8-A8AE-4E0E-94CA-7BF5EFEA67C5}" type="sibTrans" cxnId="{612C0C3F-AB14-4ACC-B97B-A9A77129EEDE}">
      <dgm:prSet/>
      <dgm:spPr/>
      <dgm:t>
        <a:bodyPr/>
        <a:lstStyle/>
        <a:p>
          <a:endParaRPr lang="en-US"/>
        </a:p>
      </dgm:t>
    </dgm:pt>
    <dgm:pt modelId="{E7BD1E62-3BFE-4175-B022-1BB81323357D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Billing / Invoice sent</a:t>
          </a:r>
        </a:p>
      </dgm:t>
    </dgm:pt>
    <dgm:pt modelId="{E31155EB-E97C-4586-9A0D-68268D14E3E4}" type="parTrans" cxnId="{B01742B3-09AD-467D-82EC-AC4C49793269}">
      <dgm:prSet/>
      <dgm:spPr/>
      <dgm:t>
        <a:bodyPr/>
        <a:lstStyle/>
        <a:p>
          <a:endParaRPr lang="en-US"/>
        </a:p>
      </dgm:t>
    </dgm:pt>
    <dgm:pt modelId="{58BC656E-E711-4313-9C95-D62C2D9CBBEC}" type="sibTrans" cxnId="{B01742B3-09AD-467D-82EC-AC4C49793269}">
      <dgm:prSet/>
      <dgm:spPr/>
      <dgm:t>
        <a:bodyPr/>
        <a:lstStyle/>
        <a:p>
          <a:endParaRPr lang="en-US"/>
        </a:p>
      </dgm:t>
    </dgm:pt>
    <dgm:pt modelId="{83C9A3CC-0897-4ABE-8D50-079B04EBAF15}">
      <dgm:prSet phldrT="[Text]"/>
      <dgm:spPr/>
      <dgm:t>
        <a:bodyPr/>
        <a:lstStyle/>
        <a:p>
          <a:r>
            <a:rPr lang="en-US" dirty="0"/>
            <a:t>Payment</a:t>
          </a:r>
        </a:p>
      </dgm:t>
    </dgm:pt>
    <dgm:pt modelId="{227CF07E-2548-4A4C-927F-93BEA56C2712}" type="parTrans" cxnId="{DDC59629-6036-4946-BDB7-3758B2BC56BA}">
      <dgm:prSet/>
      <dgm:spPr/>
      <dgm:t>
        <a:bodyPr/>
        <a:lstStyle/>
        <a:p>
          <a:endParaRPr lang="en-US"/>
        </a:p>
      </dgm:t>
    </dgm:pt>
    <dgm:pt modelId="{107EA079-109C-47DD-9E38-66C5DD8E0D53}" type="sibTrans" cxnId="{DDC59629-6036-4946-BDB7-3758B2BC56BA}">
      <dgm:prSet/>
      <dgm:spPr/>
      <dgm:t>
        <a:bodyPr/>
        <a:lstStyle/>
        <a:p>
          <a:endParaRPr lang="en-US"/>
        </a:p>
      </dgm:t>
    </dgm:pt>
    <dgm:pt modelId="{3D5B65A2-9A5C-41FF-A36F-6D6570FB724C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Payment Issued</a:t>
          </a:r>
        </a:p>
      </dgm:t>
    </dgm:pt>
    <dgm:pt modelId="{9E0269F6-5F5E-4EBF-B398-EBB9B5D8091F}" type="parTrans" cxnId="{8FC129F5-7218-49FA-80EC-CE00C94B0C46}">
      <dgm:prSet/>
      <dgm:spPr/>
      <dgm:t>
        <a:bodyPr/>
        <a:lstStyle/>
        <a:p>
          <a:endParaRPr lang="en-US"/>
        </a:p>
      </dgm:t>
    </dgm:pt>
    <dgm:pt modelId="{5EE727E9-23CE-4F83-9F41-CBE44D68F414}" type="sibTrans" cxnId="{8FC129F5-7218-49FA-80EC-CE00C94B0C46}">
      <dgm:prSet/>
      <dgm:spPr/>
      <dgm:t>
        <a:bodyPr/>
        <a:lstStyle/>
        <a:p>
          <a:endParaRPr lang="en-US"/>
        </a:p>
      </dgm:t>
    </dgm:pt>
    <dgm:pt modelId="{E261D7D9-C1F5-4910-A95F-E58C4FD93A16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Payment Received / Applied</a:t>
          </a:r>
        </a:p>
      </dgm:t>
    </dgm:pt>
    <dgm:pt modelId="{D46019A1-678A-4186-9888-F9DE96E39414}" type="parTrans" cxnId="{5ABE75E1-67F9-4EBC-8D46-F613F845CDF7}">
      <dgm:prSet/>
      <dgm:spPr/>
      <dgm:t>
        <a:bodyPr/>
        <a:lstStyle/>
        <a:p>
          <a:endParaRPr lang="en-US"/>
        </a:p>
      </dgm:t>
    </dgm:pt>
    <dgm:pt modelId="{572BF479-B3F4-4EB6-98E1-79DFA7C8F579}" type="sibTrans" cxnId="{5ABE75E1-67F9-4EBC-8D46-F613F845CDF7}">
      <dgm:prSet/>
      <dgm:spPr/>
      <dgm:t>
        <a:bodyPr/>
        <a:lstStyle/>
        <a:p>
          <a:endParaRPr lang="en-US"/>
        </a:p>
      </dgm:t>
    </dgm:pt>
    <dgm:pt modelId="{52D9D048-8AA4-4A23-8B5E-3F2A2D9C0F2A}">
      <dgm:prSet phldrT="[Text]"/>
      <dgm:spPr/>
      <dgm:t>
        <a:bodyPr/>
        <a:lstStyle/>
        <a:p>
          <a:r>
            <a:rPr lang="en-US" dirty="0"/>
            <a:t>Remittance &amp; Reconciliation</a:t>
          </a:r>
        </a:p>
      </dgm:t>
    </dgm:pt>
    <dgm:pt modelId="{0FC62E78-1D1C-4925-8BBC-8449C7818565}" type="parTrans" cxnId="{9396F424-D39F-4D05-8BBC-0EB2F83FF98B}">
      <dgm:prSet/>
      <dgm:spPr/>
      <dgm:t>
        <a:bodyPr/>
        <a:lstStyle/>
        <a:p>
          <a:endParaRPr lang="en-US"/>
        </a:p>
      </dgm:t>
    </dgm:pt>
    <dgm:pt modelId="{43B29C99-E832-4B3A-BC6D-B19E3A3AFA9B}" type="sibTrans" cxnId="{9396F424-D39F-4D05-8BBC-0EB2F83FF98B}">
      <dgm:prSet/>
      <dgm:spPr/>
      <dgm:t>
        <a:bodyPr/>
        <a:lstStyle/>
        <a:p>
          <a:endParaRPr lang="en-US"/>
        </a:p>
      </dgm:t>
    </dgm:pt>
    <dgm:pt modelId="{1AF0E2A8-C1BA-40E7-BB14-14D45ADEF6CB}">
      <dgm:prSet phldrT="[Text]"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Remittance sent</a:t>
          </a:r>
        </a:p>
      </dgm:t>
    </dgm:pt>
    <dgm:pt modelId="{46549BF3-FF98-47F5-B165-C907549A26DF}" type="parTrans" cxnId="{558C3412-DA8E-40BF-A0CE-7C3D6C94A40A}">
      <dgm:prSet/>
      <dgm:spPr/>
      <dgm:t>
        <a:bodyPr/>
        <a:lstStyle/>
        <a:p>
          <a:endParaRPr lang="en-US"/>
        </a:p>
      </dgm:t>
    </dgm:pt>
    <dgm:pt modelId="{FD94E837-4115-4FAD-94B6-A1975062A10C}" type="sibTrans" cxnId="{558C3412-DA8E-40BF-A0CE-7C3D6C94A40A}">
      <dgm:prSet/>
      <dgm:spPr/>
      <dgm:t>
        <a:bodyPr/>
        <a:lstStyle/>
        <a:p>
          <a:endParaRPr lang="en-US"/>
        </a:p>
      </dgm:t>
    </dgm:pt>
    <dgm:pt modelId="{3A22B247-C86A-4D87-A42E-2DA4BFD87F3E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Remittance matched</a:t>
          </a:r>
        </a:p>
      </dgm:t>
    </dgm:pt>
    <dgm:pt modelId="{EB0FAFCE-88AB-430C-9195-F5DE07A987DB}" type="parTrans" cxnId="{C76BC8CD-6654-43BB-9F24-0D570340518A}">
      <dgm:prSet/>
      <dgm:spPr/>
      <dgm:t>
        <a:bodyPr/>
        <a:lstStyle/>
        <a:p>
          <a:endParaRPr lang="en-US"/>
        </a:p>
      </dgm:t>
    </dgm:pt>
    <dgm:pt modelId="{166E8E11-C075-47B1-94D1-916EDA3A73E1}" type="sibTrans" cxnId="{C76BC8CD-6654-43BB-9F24-0D570340518A}">
      <dgm:prSet/>
      <dgm:spPr/>
      <dgm:t>
        <a:bodyPr/>
        <a:lstStyle/>
        <a:p>
          <a:endParaRPr lang="en-US"/>
        </a:p>
      </dgm:t>
    </dgm:pt>
    <dgm:pt modelId="{1AE1293F-2345-4D18-887E-7461E3A2195D}">
      <dgm:prSet/>
      <dgm:spPr/>
      <dgm:t>
        <a:bodyPr/>
        <a:lstStyle/>
        <a:p>
          <a:r>
            <a:rPr lang="en-US" dirty="0">
              <a:solidFill>
                <a:srgbClr val="00B0F0"/>
              </a:solidFill>
            </a:rPr>
            <a:t>Invoice Received / Approved</a:t>
          </a:r>
        </a:p>
      </dgm:t>
    </dgm:pt>
    <dgm:pt modelId="{7F15D2C3-EC74-443C-AE17-E4CD4A35E3D0}" type="parTrans" cxnId="{813EE74C-0929-426E-A927-16F40DE564D7}">
      <dgm:prSet/>
      <dgm:spPr/>
      <dgm:t>
        <a:bodyPr/>
        <a:lstStyle/>
        <a:p>
          <a:endParaRPr lang="en-US"/>
        </a:p>
      </dgm:t>
    </dgm:pt>
    <dgm:pt modelId="{0633DFE7-8569-4C0F-A57D-394B39E34F11}" type="sibTrans" cxnId="{813EE74C-0929-426E-A927-16F40DE564D7}">
      <dgm:prSet/>
      <dgm:spPr/>
      <dgm:t>
        <a:bodyPr/>
        <a:lstStyle/>
        <a:p>
          <a:endParaRPr lang="en-US"/>
        </a:p>
      </dgm:t>
    </dgm:pt>
    <dgm:pt modelId="{FF0BA301-A7D2-4A7B-8076-AF2956906EDA}">
      <dgm:prSet phldrT="[Text]"/>
      <dgm:spPr/>
      <dgm:t>
        <a:bodyPr/>
        <a:lstStyle/>
        <a:p>
          <a:r>
            <a:rPr lang="en-US" dirty="0">
              <a:solidFill>
                <a:srgbClr val="FFC000"/>
              </a:solidFill>
            </a:rPr>
            <a:t>Order Received / Order Delivered</a:t>
          </a:r>
        </a:p>
      </dgm:t>
    </dgm:pt>
    <dgm:pt modelId="{A83A869E-3304-4F58-9557-1E23F40BCCFE}" type="parTrans" cxnId="{E22ED10E-E8E6-4E27-B858-8B4B3DF90A7A}">
      <dgm:prSet/>
      <dgm:spPr/>
      <dgm:t>
        <a:bodyPr/>
        <a:lstStyle/>
        <a:p>
          <a:endParaRPr lang="en-US"/>
        </a:p>
      </dgm:t>
    </dgm:pt>
    <dgm:pt modelId="{18724EF9-797A-4A28-B00F-8F33873EB742}" type="sibTrans" cxnId="{E22ED10E-E8E6-4E27-B858-8B4B3DF90A7A}">
      <dgm:prSet/>
      <dgm:spPr/>
      <dgm:t>
        <a:bodyPr/>
        <a:lstStyle/>
        <a:p>
          <a:endParaRPr lang="en-US"/>
        </a:p>
      </dgm:t>
    </dgm:pt>
    <dgm:pt modelId="{2ACCF915-4FB9-4C5D-9FC8-A8173F1DC2FF}" type="pres">
      <dgm:prSet presAssocID="{1BF74679-A5D8-471A-BDC6-D6D1C5FDAC9A}" presName="linearFlow" presStyleCnt="0">
        <dgm:presLayoutVars>
          <dgm:dir/>
          <dgm:animLvl val="lvl"/>
          <dgm:resizeHandles val="exact"/>
        </dgm:presLayoutVars>
      </dgm:prSet>
      <dgm:spPr/>
    </dgm:pt>
    <dgm:pt modelId="{B0A8A257-A919-4894-B7EC-C57AF0FCBBE6}" type="pres">
      <dgm:prSet presAssocID="{1BDA3AEE-81AE-4ECC-9E60-F748F2668B26}" presName="composite" presStyleCnt="0"/>
      <dgm:spPr/>
    </dgm:pt>
    <dgm:pt modelId="{DC8F6309-4527-4083-9587-B4E750A5992D}" type="pres">
      <dgm:prSet presAssocID="{1BDA3AEE-81AE-4ECC-9E60-F748F2668B2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605D33A-D7AE-4AA6-BF9E-3952B62B482C}" type="pres">
      <dgm:prSet presAssocID="{1BDA3AEE-81AE-4ECC-9E60-F748F2668B26}" presName="descendantText" presStyleLbl="alignAcc1" presStyleIdx="0" presStyleCnt="4">
        <dgm:presLayoutVars>
          <dgm:bulletEnabled val="1"/>
        </dgm:presLayoutVars>
      </dgm:prSet>
      <dgm:spPr/>
    </dgm:pt>
    <dgm:pt modelId="{54CA0F32-38C9-42DC-957B-BDDB0A133648}" type="pres">
      <dgm:prSet presAssocID="{490629B8-7D3C-45F1-A478-16144A2282D2}" presName="sp" presStyleCnt="0"/>
      <dgm:spPr/>
    </dgm:pt>
    <dgm:pt modelId="{B4096A2C-D3D5-4C8D-8AF0-6FC165006269}" type="pres">
      <dgm:prSet presAssocID="{68D2B000-D914-42FB-91D1-A3FD882E969E}" presName="composite" presStyleCnt="0"/>
      <dgm:spPr/>
    </dgm:pt>
    <dgm:pt modelId="{12ECC315-8122-40FD-B30B-44B7438223D3}" type="pres">
      <dgm:prSet presAssocID="{68D2B000-D914-42FB-91D1-A3FD882E969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7EC596A-FCEF-40FA-91D2-912445A98B1A}" type="pres">
      <dgm:prSet presAssocID="{68D2B000-D914-42FB-91D1-A3FD882E969E}" presName="descendantText" presStyleLbl="alignAcc1" presStyleIdx="1" presStyleCnt="4">
        <dgm:presLayoutVars>
          <dgm:bulletEnabled val="1"/>
        </dgm:presLayoutVars>
      </dgm:prSet>
      <dgm:spPr/>
    </dgm:pt>
    <dgm:pt modelId="{A8B84CFB-6E96-4F6B-818B-2D32D092E9BF}" type="pres">
      <dgm:prSet presAssocID="{95BABBE8-A8AE-4E0E-94CA-7BF5EFEA67C5}" presName="sp" presStyleCnt="0"/>
      <dgm:spPr/>
    </dgm:pt>
    <dgm:pt modelId="{6357F09C-CB40-418B-8C2B-A6DC646CF4A5}" type="pres">
      <dgm:prSet presAssocID="{83C9A3CC-0897-4ABE-8D50-079B04EBAF15}" presName="composite" presStyleCnt="0"/>
      <dgm:spPr/>
    </dgm:pt>
    <dgm:pt modelId="{84EBE6BB-11EB-4720-892D-08200FF7C97F}" type="pres">
      <dgm:prSet presAssocID="{83C9A3CC-0897-4ABE-8D50-079B04EBAF1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179AC72-F4A5-4D60-B9C7-CD8CC8705B72}" type="pres">
      <dgm:prSet presAssocID="{83C9A3CC-0897-4ABE-8D50-079B04EBAF15}" presName="descendantText" presStyleLbl="alignAcc1" presStyleIdx="2" presStyleCnt="4">
        <dgm:presLayoutVars>
          <dgm:bulletEnabled val="1"/>
        </dgm:presLayoutVars>
      </dgm:prSet>
      <dgm:spPr/>
    </dgm:pt>
    <dgm:pt modelId="{7E2859D4-62BD-478F-8135-FF4BF0E218E8}" type="pres">
      <dgm:prSet presAssocID="{107EA079-109C-47DD-9E38-66C5DD8E0D53}" presName="sp" presStyleCnt="0"/>
      <dgm:spPr/>
    </dgm:pt>
    <dgm:pt modelId="{413A0365-BC46-4870-9183-BF9BCAC3676D}" type="pres">
      <dgm:prSet presAssocID="{52D9D048-8AA4-4A23-8B5E-3F2A2D9C0F2A}" presName="composite" presStyleCnt="0"/>
      <dgm:spPr/>
    </dgm:pt>
    <dgm:pt modelId="{E277A4CC-86BF-410F-840B-6E03F2328C47}" type="pres">
      <dgm:prSet presAssocID="{52D9D048-8AA4-4A23-8B5E-3F2A2D9C0F2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68A13D5-3955-4B24-AFC9-2EDEA5DA4734}" type="pres">
      <dgm:prSet presAssocID="{52D9D048-8AA4-4A23-8B5E-3F2A2D9C0F2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22ED10E-E8E6-4E27-B858-8B4B3DF90A7A}" srcId="{1BDA3AEE-81AE-4ECC-9E60-F748F2668B26}" destId="{FF0BA301-A7D2-4A7B-8076-AF2956906EDA}" srcOrd="1" destOrd="0" parTransId="{A83A869E-3304-4F58-9557-1E23F40BCCFE}" sibTransId="{18724EF9-797A-4A28-B00F-8F33873EB742}"/>
    <dgm:cxn modelId="{558C3412-DA8E-40BF-A0CE-7C3D6C94A40A}" srcId="{52D9D048-8AA4-4A23-8B5E-3F2A2D9C0F2A}" destId="{1AF0E2A8-C1BA-40E7-BB14-14D45ADEF6CB}" srcOrd="0" destOrd="0" parTransId="{46549BF3-FF98-47F5-B165-C907549A26DF}" sibTransId="{FD94E837-4115-4FAD-94B6-A1975062A10C}"/>
    <dgm:cxn modelId="{9396F424-D39F-4D05-8BBC-0EB2F83FF98B}" srcId="{1BF74679-A5D8-471A-BDC6-D6D1C5FDAC9A}" destId="{52D9D048-8AA4-4A23-8B5E-3F2A2D9C0F2A}" srcOrd="3" destOrd="0" parTransId="{0FC62E78-1D1C-4925-8BBC-8449C7818565}" sibTransId="{43B29C99-E832-4B3A-BC6D-B19E3A3AFA9B}"/>
    <dgm:cxn modelId="{DDC59629-6036-4946-BDB7-3758B2BC56BA}" srcId="{1BF74679-A5D8-471A-BDC6-D6D1C5FDAC9A}" destId="{83C9A3CC-0897-4ABE-8D50-079B04EBAF15}" srcOrd="2" destOrd="0" parTransId="{227CF07E-2548-4A4C-927F-93BEA56C2712}" sibTransId="{107EA079-109C-47DD-9E38-66C5DD8E0D53}"/>
    <dgm:cxn modelId="{A5773E2E-EFFA-4373-89B9-9E6231FFD19F}" type="presOf" srcId="{1BDA3AEE-81AE-4ECC-9E60-F748F2668B26}" destId="{DC8F6309-4527-4083-9587-B4E750A5992D}" srcOrd="0" destOrd="0" presId="urn:microsoft.com/office/officeart/2005/8/layout/chevron2"/>
    <dgm:cxn modelId="{D724D333-9797-485C-985B-B83F7B5CF2CE}" type="presOf" srcId="{1AE1293F-2345-4D18-887E-7461E3A2195D}" destId="{07EC596A-FCEF-40FA-91D2-912445A98B1A}" srcOrd="0" destOrd="1" presId="urn:microsoft.com/office/officeart/2005/8/layout/chevron2"/>
    <dgm:cxn modelId="{53EAB53E-FED2-4252-99B0-D045E1AD37E8}" type="presOf" srcId="{3D5B65A2-9A5C-41FF-A36F-6D6570FB724C}" destId="{0179AC72-F4A5-4D60-B9C7-CD8CC8705B72}" srcOrd="0" destOrd="0" presId="urn:microsoft.com/office/officeart/2005/8/layout/chevron2"/>
    <dgm:cxn modelId="{612C0C3F-AB14-4ACC-B97B-A9A77129EEDE}" srcId="{1BF74679-A5D8-471A-BDC6-D6D1C5FDAC9A}" destId="{68D2B000-D914-42FB-91D1-A3FD882E969E}" srcOrd="1" destOrd="0" parTransId="{C2017732-618D-431F-81C9-76D516FAB1C3}" sibTransId="{95BABBE8-A8AE-4E0E-94CA-7BF5EFEA67C5}"/>
    <dgm:cxn modelId="{9B83915C-8887-4874-9239-857B564F1C79}" type="presOf" srcId="{DCE18840-A3F6-4F01-AB71-E717A8C9A6BB}" destId="{1605D33A-D7AE-4AA6-BF9E-3952B62B482C}" srcOrd="0" destOrd="0" presId="urn:microsoft.com/office/officeart/2005/8/layout/chevron2"/>
    <dgm:cxn modelId="{FD05355E-5822-42E8-895A-F9BFB2E01613}" srcId="{1BF74679-A5D8-471A-BDC6-D6D1C5FDAC9A}" destId="{1BDA3AEE-81AE-4ECC-9E60-F748F2668B26}" srcOrd="0" destOrd="0" parTransId="{281FE75F-F60E-4A68-8656-8C58C31D32DF}" sibTransId="{490629B8-7D3C-45F1-A478-16144A2282D2}"/>
    <dgm:cxn modelId="{6E28AD67-3326-411F-A244-9ADB87933959}" type="presOf" srcId="{1AF0E2A8-C1BA-40E7-BB14-14D45ADEF6CB}" destId="{A68A13D5-3955-4B24-AFC9-2EDEA5DA4734}" srcOrd="0" destOrd="0" presId="urn:microsoft.com/office/officeart/2005/8/layout/chevron2"/>
    <dgm:cxn modelId="{813EE74C-0929-426E-A927-16F40DE564D7}" srcId="{68D2B000-D914-42FB-91D1-A3FD882E969E}" destId="{1AE1293F-2345-4D18-887E-7461E3A2195D}" srcOrd="1" destOrd="0" parTransId="{7F15D2C3-EC74-443C-AE17-E4CD4A35E3D0}" sibTransId="{0633DFE7-8569-4C0F-A57D-394B39E34F11}"/>
    <dgm:cxn modelId="{362AD471-6ECE-4EDB-8E04-0EC843A51D7D}" type="presOf" srcId="{FF0BA301-A7D2-4A7B-8076-AF2956906EDA}" destId="{1605D33A-D7AE-4AA6-BF9E-3952B62B482C}" srcOrd="0" destOrd="1" presId="urn:microsoft.com/office/officeart/2005/8/layout/chevron2"/>
    <dgm:cxn modelId="{5DDF7D74-8EB8-4605-80AB-8779BE75E7FC}" type="presOf" srcId="{1BF74679-A5D8-471A-BDC6-D6D1C5FDAC9A}" destId="{2ACCF915-4FB9-4C5D-9FC8-A8173F1DC2FF}" srcOrd="0" destOrd="0" presId="urn:microsoft.com/office/officeart/2005/8/layout/chevron2"/>
    <dgm:cxn modelId="{E4DBB490-8A50-4003-B20B-B1EC0E9E518F}" type="presOf" srcId="{68D2B000-D914-42FB-91D1-A3FD882E969E}" destId="{12ECC315-8122-40FD-B30B-44B7438223D3}" srcOrd="0" destOrd="0" presId="urn:microsoft.com/office/officeart/2005/8/layout/chevron2"/>
    <dgm:cxn modelId="{8CD550A8-1D5B-45C3-A634-D541B37D2332}" type="presOf" srcId="{3A22B247-C86A-4D87-A42E-2DA4BFD87F3E}" destId="{A68A13D5-3955-4B24-AFC9-2EDEA5DA4734}" srcOrd="0" destOrd="1" presId="urn:microsoft.com/office/officeart/2005/8/layout/chevron2"/>
    <dgm:cxn modelId="{B01742B3-09AD-467D-82EC-AC4C49793269}" srcId="{68D2B000-D914-42FB-91D1-A3FD882E969E}" destId="{E7BD1E62-3BFE-4175-B022-1BB81323357D}" srcOrd="0" destOrd="0" parTransId="{E31155EB-E97C-4586-9A0D-68268D14E3E4}" sibTransId="{58BC656E-E711-4313-9C95-D62C2D9CBBEC}"/>
    <dgm:cxn modelId="{AB0264C9-4543-445B-9748-7FBBE25DC592}" type="presOf" srcId="{E261D7D9-C1F5-4910-A95F-E58C4FD93A16}" destId="{0179AC72-F4A5-4D60-B9C7-CD8CC8705B72}" srcOrd="0" destOrd="1" presId="urn:microsoft.com/office/officeart/2005/8/layout/chevron2"/>
    <dgm:cxn modelId="{C76BC8CD-6654-43BB-9F24-0D570340518A}" srcId="{52D9D048-8AA4-4A23-8B5E-3F2A2D9C0F2A}" destId="{3A22B247-C86A-4D87-A42E-2DA4BFD87F3E}" srcOrd="1" destOrd="0" parTransId="{EB0FAFCE-88AB-430C-9195-F5DE07A987DB}" sibTransId="{166E8E11-C075-47B1-94D1-916EDA3A73E1}"/>
    <dgm:cxn modelId="{99FB62DD-4120-482A-BDA5-416C8C1264ED}" srcId="{1BDA3AEE-81AE-4ECC-9E60-F748F2668B26}" destId="{DCE18840-A3F6-4F01-AB71-E717A8C9A6BB}" srcOrd="0" destOrd="0" parTransId="{762A5B4E-C8C2-41F9-B1E6-1E1F854BA08C}" sibTransId="{1D700D65-E536-4ED9-A8A6-4DD45B556890}"/>
    <dgm:cxn modelId="{5ABE75E1-67F9-4EBC-8D46-F613F845CDF7}" srcId="{83C9A3CC-0897-4ABE-8D50-079B04EBAF15}" destId="{E261D7D9-C1F5-4910-A95F-E58C4FD93A16}" srcOrd="1" destOrd="0" parTransId="{D46019A1-678A-4186-9888-F9DE96E39414}" sibTransId="{572BF479-B3F4-4EB6-98E1-79DFA7C8F579}"/>
    <dgm:cxn modelId="{49FED5E1-6F8B-4C3A-9BEA-F7C8999EBC23}" type="presOf" srcId="{52D9D048-8AA4-4A23-8B5E-3F2A2D9C0F2A}" destId="{E277A4CC-86BF-410F-840B-6E03F2328C47}" srcOrd="0" destOrd="0" presId="urn:microsoft.com/office/officeart/2005/8/layout/chevron2"/>
    <dgm:cxn modelId="{9A91D9F3-E751-4923-9CE4-77139BC7C46D}" type="presOf" srcId="{83C9A3CC-0897-4ABE-8D50-079B04EBAF15}" destId="{84EBE6BB-11EB-4720-892D-08200FF7C97F}" srcOrd="0" destOrd="0" presId="urn:microsoft.com/office/officeart/2005/8/layout/chevron2"/>
    <dgm:cxn modelId="{8FC129F5-7218-49FA-80EC-CE00C94B0C46}" srcId="{83C9A3CC-0897-4ABE-8D50-079B04EBAF15}" destId="{3D5B65A2-9A5C-41FF-A36F-6D6570FB724C}" srcOrd="0" destOrd="0" parTransId="{9E0269F6-5F5E-4EBF-B398-EBB9B5D8091F}" sibTransId="{5EE727E9-23CE-4F83-9F41-CBE44D68F414}"/>
    <dgm:cxn modelId="{F26F65F7-9538-40D8-A681-0469A141B595}" type="presOf" srcId="{E7BD1E62-3BFE-4175-B022-1BB81323357D}" destId="{07EC596A-FCEF-40FA-91D2-912445A98B1A}" srcOrd="0" destOrd="0" presId="urn:microsoft.com/office/officeart/2005/8/layout/chevron2"/>
    <dgm:cxn modelId="{0896BFB6-CDC8-4684-ADA9-3EA412E971C2}" type="presParOf" srcId="{2ACCF915-4FB9-4C5D-9FC8-A8173F1DC2FF}" destId="{B0A8A257-A919-4894-B7EC-C57AF0FCBBE6}" srcOrd="0" destOrd="0" presId="urn:microsoft.com/office/officeart/2005/8/layout/chevron2"/>
    <dgm:cxn modelId="{09FE9077-AC9D-447A-83A3-9AE3161986CD}" type="presParOf" srcId="{B0A8A257-A919-4894-B7EC-C57AF0FCBBE6}" destId="{DC8F6309-4527-4083-9587-B4E750A5992D}" srcOrd="0" destOrd="0" presId="urn:microsoft.com/office/officeart/2005/8/layout/chevron2"/>
    <dgm:cxn modelId="{6B8835F5-7457-40C7-B27E-599C1849DEC0}" type="presParOf" srcId="{B0A8A257-A919-4894-B7EC-C57AF0FCBBE6}" destId="{1605D33A-D7AE-4AA6-BF9E-3952B62B482C}" srcOrd="1" destOrd="0" presId="urn:microsoft.com/office/officeart/2005/8/layout/chevron2"/>
    <dgm:cxn modelId="{49185CBE-E9B8-4E1B-A46E-DA55E03E5736}" type="presParOf" srcId="{2ACCF915-4FB9-4C5D-9FC8-A8173F1DC2FF}" destId="{54CA0F32-38C9-42DC-957B-BDDB0A133648}" srcOrd="1" destOrd="0" presId="urn:microsoft.com/office/officeart/2005/8/layout/chevron2"/>
    <dgm:cxn modelId="{197B6D25-01F3-499F-A8DB-8AF80DDFAB40}" type="presParOf" srcId="{2ACCF915-4FB9-4C5D-9FC8-A8173F1DC2FF}" destId="{B4096A2C-D3D5-4C8D-8AF0-6FC165006269}" srcOrd="2" destOrd="0" presId="urn:microsoft.com/office/officeart/2005/8/layout/chevron2"/>
    <dgm:cxn modelId="{51EDFCFB-95F8-47ED-8A30-0CE61CC3D63A}" type="presParOf" srcId="{B4096A2C-D3D5-4C8D-8AF0-6FC165006269}" destId="{12ECC315-8122-40FD-B30B-44B7438223D3}" srcOrd="0" destOrd="0" presId="urn:microsoft.com/office/officeart/2005/8/layout/chevron2"/>
    <dgm:cxn modelId="{E00B307C-06F4-471F-A96A-E0AE87CF54E2}" type="presParOf" srcId="{B4096A2C-D3D5-4C8D-8AF0-6FC165006269}" destId="{07EC596A-FCEF-40FA-91D2-912445A98B1A}" srcOrd="1" destOrd="0" presId="urn:microsoft.com/office/officeart/2005/8/layout/chevron2"/>
    <dgm:cxn modelId="{1E9B98B0-C818-4BC5-BACD-4EE8A24D3C4F}" type="presParOf" srcId="{2ACCF915-4FB9-4C5D-9FC8-A8173F1DC2FF}" destId="{A8B84CFB-6E96-4F6B-818B-2D32D092E9BF}" srcOrd="3" destOrd="0" presId="urn:microsoft.com/office/officeart/2005/8/layout/chevron2"/>
    <dgm:cxn modelId="{8D528A3F-C921-486B-9A40-B16BE55EB29E}" type="presParOf" srcId="{2ACCF915-4FB9-4C5D-9FC8-A8173F1DC2FF}" destId="{6357F09C-CB40-418B-8C2B-A6DC646CF4A5}" srcOrd="4" destOrd="0" presId="urn:microsoft.com/office/officeart/2005/8/layout/chevron2"/>
    <dgm:cxn modelId="{1D6B644C-43BF-413E-962E-E5A8C29B0A9C}" type="presParOf" srcId="{6357F09C-CB40-418B-8C2B-A6DC646CF4A5}" destId="{84EBE6BB-11EB-4720-892D-08200FF7C97F}" srcOrd="0" destOrd="0" presId="urn:microsoft.com/office/officeart/2005/8/layout/chevron2"/>
    <dgm:cxn modelId="{A0803712-A864-4A70-9DE6-1B9DABEE43A9}" type="presParOf" srcId="{6357F09C-CB40-418B-8C2B-A6DC646CF4A5}" destId="{0179AC72-F4A5-4D60-B9C7-CD8CC8705B72}" srcOrd="1" destOrd="0" presId="urn:microsoft.com/office/officeart/2005/8/layout/chevron2"/>
    <dgm:cxn modelId="{047790F1-4D73-401A-A0EF-75D72F007F6B}" type="presParOf" srcId="{2ACCF915-4FB9-4C5D-9FC8-A8173F1DC2FF}" destId="{7E2859D4-62BD-478F-8135-FF4BF0E218E8}" srcOrd="5" destOrd="0" presId="urn:microsoft.com/office/officeart/2005/8/layout/chevron2"/>
    <dgm:cxn modelId="{82031E30-E94F-40B3-9723-06D3B9B7E4C6}" type="presParOf" srcId="{2ACCF915-4FB9-4C5D-9FC8-A8173F1DC2FF}" destId="{413A0365-BC46-4870-9183-BF9BCAC3676D}" srcOrd="6" destOrd="0" presId="urn:microsoft.com/office/officeart/2005/8/layout/chevron2"/>
    <dgm:cxn modelId="{AF1974F3-E1E8-4457-A343-3EC251EDBDF5}" type="presParOf" srcId="{413A0365-BC46-4870-9183-BF9BCAC3676D}" destId="{E277A4CC-86BF-410F-840B-6E03F2328C47}" srcOrd="0" destOrd="0" presId="urn:microsoft.com/office/officeart/2005/8/layout/chevron2"/>
    <dgm:cxn modelId="{9EEAAE65-57D2-4574-978A-4751B589C120}" type="presParOf" srcId="{413A0365-BC46-4870-9183-BF9BCAC3676D}" destId="{A68A13D5-3955-4B24-AFC9-2EDEA5DA47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F6309-4527-4083-9587-B4E750A5992D}">
      <dsp:nvSpPr>
        <dsp:cNvPr id="0" name=""/>
        <dsp:cNvSpPr/>
      </dsp:nvSpPr>
      <dsp:spPr>
        <a:xfrm rot="5400000">
          <a:off x="-188962" y="189004"/>
          <a:ext cx="1259749" cy="881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Purchase Order</a:t>
          </a:r>
        </a:p>
      </dsp:txBody>
      <dsp:txXfrm rot="-5400000">
        <a:off x="1" y="440953"/>
        <a:ext cx="881824" cy="377925"/>
      </dsp:txXfrm>
    </dsp:sp>
    <dsp:sp modelId="{1605D33A-D7AE-4AA6-BF9E-3952B62B482C}">
      <dsp:nvSpPr>
        <dsp:cNvPr id="0" name=""/>
        <dsp:cNvSpPr/>
      </dsp:nvSpPr>
      <dsp:spPr>
        <a:xfrm rot="5400000">
          <a:off x="5442859" y="-4560993"/>
          <a:ext cx="818837" cy="9940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00B0F0"/>
              </a:solidFill>
            </a:rPr>
            <a:t>Requisition / Order placed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FFC000"/>
              </a:solidFill>
            </a:rPr>
            <a:t>Order Received / Order Delivered</a:t>
          </a:r>
        </a:p>
      </dsp:txBody>
      <dsp:txXfrm rot="-5400000">
        <a:off x="881825" y="40013"/>
        <a:ext cx="9900934" cy="738893"/>
      </dsp:txXfrm>
    </dsp:sp>
    <dsp:sp modelId="{12ECC315-8122-40FD-B30B-44B7438223D3}">
      <dsp:nvSpPr>
        <dsp:cNvPr id="0" name=""/>
        <dsp:cNvSpPr/>
      </dsp:nvSpPr>
      <dsp:spPr>
        <a:xfrm rot="5400000">
          <a:off x="-188962" y="1302016"/>
          <a:ext cx="1259749" cy="881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Invoice</a:t>
          </a:r>
        </a:p>
      </dsp:txBody>
      <dsp:txXfrm rot="-5400000">
        <a:off x="1" y="1553965"/>
        <a:ext cx="881824" cy="377925"/>
      </dsp:txXfrm>
    </dsp:sp>
    <dsp:sp modelId="{07EC596A-FCEF-40FA-91D2-912445A98B1A}">
      <dsp:nvSpPr>
        <dsp:cNvPr id="0" name=""/>
        <dsp:cNvSpPr/>
      </dsp:nvSpPr>
      <dsp:spPr>
        <a:xfrm rot="5400000">
          <a:off x="5442859" y="-3447980"/>
          <a:ext cx="818837" cy="9940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FFC000"/>
              </a:solidFill>
            </a:rPr>
            <a:t>Billing / Invoice sent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00B0F0"/>
              </a:solidFill>
            </a:rPr>
            <a:t>Invoice Received / Approved</a:t>
          </a:r>
        </a:p>
      </dsp:txBody>
      <dsp:txXfrm rot="-5400000">
        <a:off x="881825" y="1153026"/>
        <a:ext cx="9900934" cy="738893"/>
      </dsp:txXfrm>
    </dsp:sp>
    <dsp:sp modelId="{84EBE6BB-11EB-4720-892D-08200FF7C97F}">
      <dsp:nvSpPr>
        <dsp:cNvPr id="0" name=""/>
        <dsp:cNvSpPr/>
      </dsp:nvSpPr>
      <dsp:spPr>
        <a:xfrm rot="5400000">
          <a:off x="-188962" y="2415029"/>
          <a:ext cx="1259749" cy="881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Payment</a:t>
          </a:r>
        </a:p>
      </dsp:txBody>
      <dsp:txXfrm rot="-5400000">
        <a:off x="1" y="2666978"/>
        <a:ext cx="881824" cy="377925"/>
      </dsp:txXfrm>
    </dsp:sp>
    <dsp:sp modelId="{0179AC72-F4A5-4D60-B9C7-CD8CC8705B72}">
      <dsp:nvSpPr>
        <dsp:cNvPr id="0" name=""/>
        <dsp:cNvSpPr/>
      </dsp:nvSpPr>
      <dsp:spPr>
        <a:xfrm rot="5400000">
          <a:off x="5442859" y="-2334967"/>
          <a:ext cx="818837" cy="9940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00B0F0"/>
              </a:solidFill>
            </a:rPr>
            <a:t>Payment Issued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FFC000"/>
              </a:solidFill>
            </a:rPr>
            <a:t>Payment Received / Applied</a:t>
          </a:r>
        </a:p>
      </dsp:txBody>
      <dsp:txXfrm rot="-5400000">
        <a:off x="881825" y="2266039"/>
        <a:ext cx="9900934" cy="738893"/>
      </dsp:txXfrm>
    </dsp:sp>
    <dsp:sp modelId="{E277A4CC-86BF-410F-840B-6E03F2328C47}">
      <dsp:nvSpPr>
        <dsp:cNvPr id="0" name=""/>
        <dsp:cNvSpPr/>
      </dsp:nvSpPr>
      <dsp:spPr>
        <a:xfrm rot="5400000">
          <a:off x="-188962" y="3528042"/>
          <a:ext cx="1259749" cy="8818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Remittance &amp; Reconciliation</a:t>
          </a:r>
        </a:p>
      </dsp:txBody>
      <dsp:txXfrm rot="-5400000">
        <a:off x="1" y="3779991"/>
        <a:ext cx="881824" cy="377925"/>
      </dsp:txXfrm>
    </dsp:sp>
    <dsp:sp modelId="{A68A13D5-3955-4B24-AFC9-2EDEA5DA4734}">
      <dsp:nvSpPr>
        <dsp:cNvPr id="0" name=""/>
        <dsp:cNvSpPr/>
      </dsp:nvSpPr>
      <dsp:spPr>
        <a:xfrm rot="5400000">
          <a:off x="5442859" y="-1221954"/>
          <a:ext cx="818837" cy="9940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00B0F0"/>
              </a:solidFill>
            </a:rPr>
            <a:t>Remittance sent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FFC000"/>
              </a:solidFill>
            </a:rPr>
            <a:t>Remittance matched</a:t>
          </a:r>
        </a:p>
      </dsp:txBody>
      <dsp:txXfrm rot="-5400000">
        <a:off x="881825" y="3379052"/>
        <a:ext cx="9900934" cy="738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1727"/>
          </a:xfrm>
          <a:prstGeom prst="rect">
            <a:avLst/>
          </a:prstGeom>
        </p:spPr>
        <p:txBody>
          <a:bodyPr vert="horz" lIns="96211" tIns="48106" rIns="96211" bIns="48106" rtlCol="0"/>
          <a:lstStyle>
            <a:lvl1pPr algn="l">
              <a:defRPr sz="1200"/>
            </a:lvl1pPr>
          </a:lstStyle>
          <a:p>
            <a:endParaRPr lang="en-US" dirty="0">
              <a:latin typeface="Cera PRO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3"/>
            <a:ext cx="3169920" cy="481727"/>
          </a:xfrm>
          <a:prstGeom prst="rect">
            <a:avLst/>
          </a:prstGeom>
        </p:spPr>
        <p:txBody>
          <a:bodyPr vert="horz" lIns="96211" tIns="48106" rIns="96211" bIns="48106" rtlCol="0"/>
          <a:lstStyle>
            <a:lvl1pPr algn="r">
              <a:defRPr sz="1200"/>
            </a:lvl1pPr>
          </a:lstStyle>
          <a:p>
            <a:fld id="{79D51CB4-85AC-49A0-8B4E-9E6CC0C7552D}" type="datetimeFigureOut">
              <a:rPr lang="en-US" smtClean="0">
                <a:latin typeface="Cera PRO" panose="00000500000000000000" pitchFamily="50" charset="0"/>
              </a:rPr>
              <a:t>9/29/2020</a:t>
            </a:fld>
            <a:endParaRPr lang="en-US" dirty="0">
              <a:latin typeface="Cera PRO" panose="000005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8"/>
            <a:ext cx="3169920" cy="481726"/>
          </a:xfrm>
          <a:prstGeom prst="rect">
            <a:avLst/>
          </a:prstGeom>
        </p:spPr>
        <p:txBody>
          <a:bodyPr vert="horz" lIns="96211" tIns="48106" rIns="96211" bIns="48106" rtlCol="0" anchor="b"/>
          <a:lstStyle>
            <a:lvl1pPr algn="l">
              <a:defRPr sz="1200"/>
            </a:lvl1pPr>
          </a:lstStyle>
          <a:p>
            <a:endParaRPr lang="en-US" dirty="0">
              <a:latin typeface="Cera PRO" panose="000005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8"/>
            <a:ext cx="3169920" cy="481726"/>
          </a:xfrm>
          <a:prstGeom prst="rect">
            <a:avLst/>
          </a:prstGeom>
        </p:spPr>
        <p:txBody>
          <a:bodyPr vert="horz" lIns="96211" tIns="48106" rIns="96211" bIns="48106" rtlCol="0" anchor="b"/>
          <a:lstStyle>
            <a:lvl1pPr algn="r">
              <a:defRPr sz="1200"/>
            </a:lvl1pPr>
          </a:lstStyle>
          <a:p>
            <a:fld id="{6CA5BE38-E025-4EE3-9E1B-2191A3F4EC65}" type="slidenum">
              <a:rPr lang="en-US" smtClean="0">
                <a:latin typeface="Cera PRO" panose="00000500000000000000" pitchFamily="50" charset="0"/>
              </a:rPr>
              <a:t>‹#›</a:t>
            </a:fld>
            <a:endParaRPr lang="en-US" dirty="0">
              <a:latin typeface="Cera PRO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7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1727"/>
          </a:xfrm>
          <a:prstGeom prst="rect">
            <a:avLst/>
          </a:prstGeom>
        </p:spPr>
        <p:txBody>
          <a:bodyPr vert="horz" lIns="96211" tIns="48106" rIns="96211" bIns="48106" rtlCol="0"/>
          <a:lstStyle>
            <a:lvl1pPr algn="l">
              <a:defRPr sz="1200">
                <a:latin typeface="Cera PRO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3"/>
            <a:ext cx="3169920" cy="481727"/>
          </a:xfrm>
          <a:prstGeom prst="rect">
            <a:avLst/>
          </a:prstGeom>
        </p:spPr>
        <p:txBody>
          <a:bodyPr vert="horz" lIns="96211" tIns="48106" rIns="96211" bIns="48106" rtlCol="0"/>
          <a:lstStyle>
            <a:lvl1pPr algn="r">
              <a:defRPr sz="1200">
                <a:latin typeface="Cera PRO" panose="00000500000000000000" pitchFamily="50" charset="0"/>
              </a:defRPr>
            </a:lvl1pPr>
          </a:lstStyle>
          <a:p>
            <a:fld id="{A7E6F383-8335-4429-96FA-78644C54B193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11" tIns="48106" rIns="96211" bIns="4810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2"/>
          </a:xfrm>
          <a:prstGeom prst="rect">
            <a:avLst/>
          </a:prstGeom>
        </p:spPr>
        <p:txBody>
          <a:bodyPr vert="horz" lIns="96211" tIns="48106" rIns="96211" bIns="4810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8"/>
            <a:ext cx="3169920" cy="481726"/>
          </a:xfrm>
          <a:prstGeom prst="rect">
            <a:avLst/>
          </a:prstGeom>
        </p:spPr>
        <p:txBody>
          <a:bodyPr vert="horz" lIns="96211" tIns="48106" rIns="96211" bIns="48106" rtlCol="0" anchor="b"/>
          <a:lstStyle>
            <a:lvl1pPr algn="l">
              <a:defRPr sz="1200">
                <a:latin typeface="Cera PRO" panose="000005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8"/>
            <a:ext cx="3169920" cy="481726"/>
          </a:xfrm>
          <a:prstGeom prst="rect">
            <a:avLst/>
          </a:prstGeom>
        </p:spPr>
        <p:txBody>
          <a:bodyPr vert="horz" lIns="96211" tIns="48106" rIns="96211" bIns="48106" rtlCol="0" anchor="b"/>
          <a:lstStyle>
            <a:lvl1pPr algn="r">
              <a:defRPr sz="1200">
                <a:latin typeface="Cera PRO" panose="00000500000000000000" pitchFamily="50" charset="0"/>
              </a:defRPr>
            </a:lvl1pPr>
          </a:lstStyle>
          <a:p>
            <a:fld id="{AF314F4A-9741-4034-BF7C-D7993B4278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7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ra PRO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ra PRO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ra PRO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ra PRO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ra PRO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4F4A-9741-4034-BF7C-D7993B42780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5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4F4A-9741-4034-BF7C-D7993B42780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3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4F4A-9741-4034-BF7C-D7993B42780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54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4F4A-9741-4034-BF7C-D7993B42780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5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4F4A-9741-4034-BF7C-D7993B4278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2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4F4A-9741-4034-BF7C-D7993B4278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14F4A-9741-4034-BF7C-D7993B4278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3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14F4A-9741-4034-BF7C-D7993B4278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2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14F4A-9741-4034-BF7C-D7993B42780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36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736"/>
            <a:ext cx="12189626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1000" y="2301076"/>
            <a:ext cx="6209217" cy="608347"/>
          </a:xfrm>
        </p:spPr>
        <p:txBody>
          <a:bodyPr lIns="0" tIns="0" rIns="0" bIns="0" anchor="b">
            <a:noAutofit/>
          </a:bodyPr>
          <a:lstStyle>
            <a:lvl1pPr algn="r">
              <a:defRPr sz="4400">
                <a:solidFill>
                  <a:srgbClr val="53555C"/>
                </a:solidFill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Insert Short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1000" y="2971800"/>
            <a:ext cx="6209217" cy="1304164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600">
                <a:solidFill>
                  <a:srgbClr val="5355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8573525" y="5581253"/>
            <a:ext cx="3096692" cy="278490"/>
          </a:xfrm>
        </p:spPr>
        <p:txBody>
          <a:bodyPr anchor="t" anchorCtr="0"/>
          <a:lstStyle>
            <a:lvl1pPr marL="0" indent="0" algn="r">
              <a:buNone/>
              <a:defRPr sz="1800">
                <a:solidFill>
                  <a:srgbClr val="53555C"/>
                </a:solidFill>
              </a:defRPr>
            </a:lvl1pPr>
            <a:lvl2pPr algn="r">
              <a:defRPr sz="2200"/>
            </a:lvl2pPr>
            <a:lvl3pPr algn="r">
              <a:defRPr sz="2200"/>
            </a:lvl3pPr>
            <a:lvl4pPr algn="r">
              <a:defRPr sz="2200"/>
            </a:lvl4pPr>
            <a:lvl5pPr algn="r">
              <a:defRPr sz="2200"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4EFF2-5278-42D3-AF4D-65537ECE3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4218" y="517518"/>
            <a:ext cx="4582109" cy="5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3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981FBD-458C-4880-B779-83FFBF1E4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" y="0"/>
            <a:ext cx="12189628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447BBF-D58E-4FCD-BC8C-92BB138F7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251" y="2024345"/>
            <a:ext cx="11229149" cy="70615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D6E56D4-33D5-45EA-9D31-591E27E6B1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0251" y="2805204"/>
            <a:ext cx="11229149" cy="9094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subhead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0894B0-DFE9-4CC0-89AB-D580AF82B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151" y="6330495"/>
            <a:ext cx="2567749" cy="310698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003F978-E91A-4F81-BF6A-02F656DB7145}"/>
              </a:ext>
            </a:extLst>
          </p:cNvPr>
          <p:cNvSpPr txBox="1">
            <a:spLocks/>
          </p:cNvSpPr>
          <p:nvPr userDrawn="1"/>
        </p:nvSpPr>
        <p:spPr>
          <a:xfrm>
            <a:off x="11336563" y="6340127"/>
            <a:ext cx="323849" cy="2914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2E3B9-EECE-4A89-A6AF-ECDA09B9D2C5}" type="slidenum">
              <a:rPr lang="en-US" smtClean="0">
                <a:solidFill>
                  <a:srgbClr val="53555C"/>
                </a:solidFill>
              </a:rPr>
              <a:pPr/>
              <a:t>‹#›</a:t>
            </a:fld>
            <a:endParaRPr lang="en-US" dirty="0">
              <a:solidFill>
                <a:srgbClr val="535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3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2D3AC6-CDBD-41F1-8A3E-40EAFCC3D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" y="0"/>
            <a:ext cx="12189628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B05C3A-DD35-4C01-81AD-FD845B241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251" y="2024345"/>
            <a:ext cx="11229149" cy="70615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9FD075-0A50-417D-B06F-FCC35792AD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0251" y="2805204"/>
            <a:ext cx="11229149" cy="9094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subhead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BF53F-583A-4957-9E26-36554D4AC0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151" y="6330495"/>
            <a:ext cx="2567749" cy="310698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C1D5376-E549-4F7B-B488-D7CDF57C2749}"/>
              </a:ext>
            </a:extLst>
          </p:cNvPr>
          <p:cNvSpPr txBox="1">
            <a:spLocks/>
          </p:cNvSpPr>
          <p:nvPr userDrawn="1"/>
        </p:nvSpPr>
        <p:spPr>
          <a:xfrm>
            <a:off x="11336563" y="6340127"/>
            <a:ext cx="323849" cy="2914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2E3B9-EECE-4A89-A6AF-ECDA09B9D2C5}" type="slidenum">
              <a:rPr lang="en-US" smtClean="0">
                <a:solidFill>
                  <a:srgbClr val="53555C"/>
                </a:solidFill>
              </a:rPr>
              <a:pPr/>
              <a:t>‹#›</a:t>
            </a:fld>
            <a:endParaRPr lang="en-US" dirty="0">
              <a:solidFill>
                <a:srgbClr val="535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47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2D3AC6-CDBD-41F1-8A3E-40EAFCC3DB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" y="0"/>
            <a:ext cx="12189628" cy="68579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B05C3A-DD35-4C01-81AD-FD845B241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251" y="2024345"/>
            <a:ext cx="11229149" cy="70615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9FD075-0A50-417D-B06F-FCC35792AD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0251" y="2805204"/>
            <a:ext cx="11229149" cy="9094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subhead text here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17E92BD-9C5D-4394-954F-779C14495934}"/>
              </a:ext>
            </a:extLst>
          </p:cNvPr>
          <p:cNvSpPr txBox="1">
            <a:spLocks/>
          </p:cNvSpPr>
          <p:nvPr userDrawn="1"/>
        </p:nvSpPr>
        <p:spPr>
          <a:xfrm>
            <a:off x="11336563" y="6340127"/>
            <a:ext cx="323849" cy="2914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2E3B9-EECE-4A89-A6AF-ECDA09B9D2C5}" type="slidenum">
              <a:rPr lang="en-US" smtClean="0">
                <a:solidFill>
                  <a:srgbClr val="53555C"/>
                </a:solidFill>
              </a:rPr>
              <a:pPr/>
              <a:t>‹#›</a:t>
            </a:fld>
            <a:endParaRPr lang="en-US" dirty="0">
              <a:solidFill>
                <a:srgbClr val="53555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BF53F-583A-4957-9E26-36554D4AC0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151" y="6330495"/>
            <a:ext cx="2567749" cy="3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" y="0"/>
            <a:ext cx="12189628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239" y="3495348"/>
            <a:ext cx="8498475" cy="704461"/>
          </a:xfrm>
        </p:spPr>
        <p:txBody>
          <a:bodyPr anchor="b"/>
          <a:lstStyle>
            <a:lvl1pPr>
              <a:defRPr sz="4400">
                <a:solidFill>
                  <a:srgbClr val="53555C"/>
                </a:solidFill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5239" y="4264377"/>
            <a:ext cx="8498475" cy="9094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rgbClr val="53555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subhead text here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5A2CA43-FFD3-476A-9263-C8FCA60041C6}"/>
              </a:ext>
            </a:extLst>
          </p:cNvPr>
          <p:cNvSpPr txBox="1">
            <a:spLocks/>
          </p:cNvSpPr>
          <p:nvPr userDrawn="1"/>
        </p:nvSpPr>
        <p:spPr>
          <a:xfrm>
            <a:off x="11336563" y="6340127"/>
            <a:ext cx="323849" cy="2914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2E3B9-EECE-4A89-A6AF-ECDA09B9D2C5}" type="slidenum">
              <a:rPr lang="en-US" smtClean="0">
                <a:solidFill>
                  <a:srgbClr val="53555C"/>
                </a:solidFill>
              </a:rPr>
              <a:pPr/>
              <a:t>‹#›</a:t>
            </a:fld>
            <a:endParaRPr lang="en-US" dirty="0">
              <a:solidFill>
                <a:srgbClr val="53555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4E75D8-D2E4-4DDD-846B-7907970A4F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151" y="6330495"/>
            <a:ext cx="2567749" cy="3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39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Overview: 3 Spa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536414"/>
            <a:ext cx="11201400" cy="5506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586" y="2829380"/>
            <a:ext cx="3474720" cy="3126918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520700" y="2298246"/>
            <a:ext cx="3482975" cy="423864"/>
          </a:xfrm>
        </p:spPr>
        <p:txBody>
          <a:bodyPr anchor="b" anchorCtr="0"/>
          <a:lstStyle>
            <a:lvl1pPr marL="0" indent="0">
              <a:buNone/>
              <a:defRPr sz="2200" b="1">
                <a:solidFill>
                  <a:srgbClr val="006647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Short Header 1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8223792" y="2829380"/>
            <a:ext cx="3474720" cy="3126918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8212906" y="2298246"/>
            <a:ext cx="3482975" cy="423864"/>
          </a:xfrm>
        </p:spPr>
        <p:txBody>
          <a:bodyPr anchor="b" anchorCtr="0"/>
          <a:lstStyle>
            <a:lvl1pPr marL="0" indent="0">
              <a:buNone/>
              <a:defRPr sz="2200" b="1">
                <a:solidFill>
                  <a:srgbClr val="00B5E2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Short Header 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/>
          </p:nvPr>
        </p:nvSpPr>
        <p:spPr>
          <a:xfrm>
            <a:off x="4398552" y="2829380"/>
            <a:ext cx="3474720" cy="3126918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spcBef>
                <a:spcPts val="0"/>
              </a:spcBef>
              <a:spcAft>
                <a:spcPts val="400"/>
              </a:spcAft>
              <a:defRPr sz="18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800"/>
            </a:lvl4pPr>
            <a:lvl5pPr>
              <a:spcBef>
                <a:spcPts val="0"/>
              </a:spcBef>
              <a:spcAft>
                <a:spcPts val="400"/>
              </a:spcAft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4387666" y="2298246"/>
            <a:ext cx="3482975" cy="423864"/>
          </a:xfrm>
        </p:spPr>
        <p:txBody>
          <a:bodyPr anchor="b" anchorCtr="0"/>
          <a:lstStyle>
            <a:lvl1pPr marL="0" indent="0">
              <a:buNone/>
              <a:defRPr sz="2200" b="1">
                <a:solidFill>
                  <a:srgbClr val="77BC1F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Short Header 2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726939"/>
            <a:ext cx="3482975" cy="4635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69" y="1726939"/>
            <a:ext cx="3482972" cy="4635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06" y="1726939"/>
            <a:ext cx="3482972" cy="46358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B9E7D2-994C-4C06-86BA-5BFEE5D95900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25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9E7E99-E703-4CB4-9627-87ABC02574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45745"/>
            <a:ext cx="11201400" cy="5506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Program Overview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ED2DF8-EB33-402E-B886-C4B30C9E6A0C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61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8EFDC1D-D762-4920-896E-0AEDF2517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36414"/>
            <a:ext cx="11201400" cy="5506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Program History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D11720-B5AD-4043-A38A-FCEDF0B21846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96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Nee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6A8070-40BC-4235-BA05-2D0134FD8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536414"/>
            <a:ext cx="11201400" cy="5506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Client Needs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813ED5-BF44-4113-8696-24113816C6BD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87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0251" y="536414"/>
            <a:ext cx="11203749" cy="550629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53555C"/>
                </a:solidFill>
                <a:latin typeface="Cera PRO Light" panose="00000400000000000000" pitchFamily="50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Header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FB21BB-BC56-40DE-879D-441599879104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499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ment Che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13713" y="2762485"/>
            <a:ext cx="2657208" cy="327254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7BC1F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Type 1 Payments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13713" y="3090028"/>
            <a:ext cx="2657475" cy="56242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Insert a short sentence</a:t>
            </a:r>
            <a:br>
              <a:rPr lang="en-US" dirty="0"/>
            </a:br>
            <a:r>
              <a:rPr lang="en-US" dirty="0"/>
              <a:t>of descriptive text here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13713" y="3934577"/>
            <a:ext cx="2657208" cy="327254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6647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Type 1 Payments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13713" y="4262119"/>
            <a:ext cx="2657475" cy="6080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Insert a short sentence</a:t>
            </a:r>
            <a:br>
              <a:rPr lang="en-US" dirty="0"/>
            </a:br>
            <a:r>
              <a:rPr lang="en-US" dirty="0"/>
              <a:t>of descriptive text here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13713" y="1589604"/>
            <a:ext cx="2657208" cy="327254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B5E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Type 1 Payments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13713" y="1917146"/>
            <a:ext cx="2657475" cy="57591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Insert a short sentence</a:t>
            </a:r>
            <a:br>
              <a:rPr lang="en-US" dirty="0"/>
            </a:br>
            <a:r>
              <a:rPr lang="en-US" dirty="0"/>
              <a:t>of descriptive text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0FCF10A-BD8A-416B-BE75-C1BECA558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251" y="536414"/>
            <a:ext cx="11229149" cy="5506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Payments Checkup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945579-684E-40D3-A4B5-B26BFF906F96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C5D43D-26AB-4F2B-A8DC-49FFC4B5E3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3713" y="5132857"/>
            <a:ext cx="2657208" cy="327254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002E6D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Type 1 Payments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A0B7C9E4-B062-4A35-85CA-E69C5AB4CB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3713" y="5460399"/>
            <a:ext cx="2657475" cy="5660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Insert a short sentence</a:t>
            </a:r>
            <a:br>
              <a:rPr lang="en-US" dirty="0"/>
            </a:br>
            <a:r>
              <a:rPr lang="en-US" dirty="0"/>
              <a:t>of descriptive text here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66A66E-5FA0-43C1-8716-93DA23BAA635}"/>
              </a:ext>
            </a:extLst>
          </p:cNvPr>
          <p:cNvCxnSpPr>
            <a:cxnSpLocks/>
          </p:cNvCxnSpPr>
          <p:nvPr userDrawn="1"/>
        </p:nvCxnSpPr>
        <p:spPr>
          <a:xfrm>
            <a:off x="480251" y="2493060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0DBD6A-5E87-4F04-8B99-8F3BDC09FECC}"/>
              </a:ext>
            </a:extLst>
          </p:cNvPr>
          <p:cNvCxnSpPr>
            <a:cxnSpLocks/>
          </p:cNvCxnSpPr>
          <p:nvPr userDrawn="1"/>
        </p:nvCxnSpPr>
        <p:spPr>
          <a:xfrm>
            <a:off x="480251" y="3643612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E961EF-8D39-47A2-AD02-11D9AD46B5CB}"/>
              </a:ext>
            </a:extLst>
          </p:cNvPr>
          <p:cNvCxnSpPr>
            <a:cxnSpLocks/>
          </p:cNvCxnSpPr>
          <p:nvPr userDrawn="1"/>
        </p:nvCxnSpPr>
        <p:spPr>
          <a:xfrm>
            <a:off x="480251" y="4867059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468326-B12E-4BD3-9435-4B1646D97666}"/>
              </a:ext>
            </a:extLst>
          </p:cNvPr>
          <p:cNvCxnSpPr>
            <a:cxnSpLocks/>
          </p:cNvCxnSpPr>
          <p:nvPr userDrawn="1"/>
        </p:nvCxnSpPr>
        <p:spPr>
          <a:xfrm>
            <a:off x="480251" y="6017611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2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9664"/>
            <a:ext cx="12189628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835" y="2938125"/>
            <a:ext cx="5404670" cy="630693"/>
          </a:xfrm>
        </p:spPr>
        <p:txBody>
          <a:bodyPr lIns="0" tIns="0" rIns="0" bIns="0"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Cera PRO Medium" panose="00000600000000000000" pitchFamily="50" charset="0"/>
              </a:defRPr>
            </a:lvl1pPr>
          </a:lstStyle>
          <a:p>
            <a:r>
              <a:rPr lang="en-US" dirty="0"/>
              <a:t>Insert Short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835" y="3640347"/>
            <a:ext cx="5404670" cy="132462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4835" y="837502"/>
            <a:ext cx="4935242" cy="59716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84835" y="5388496"/>
            <a:ext cx="5404670" cy="278490"/>
          </a:xfrm>
        </p:spPr>
        <p:txBody>
          <a:bodyPr anchor="t" anchorCtr="0"/>
          <a:lstStyle>
            <a:lvl1pPr marL="0" indent="0" algn="l">
              <a:buNone/>
              <a:defRPr sz="1800">
                <a:solidFill>
                  <a:srgbClr val="53555C"/>
                </a:solidFill>
              </a:defRPr>
            </a:lvl1pPr>
            <a:lvl2pPr algn="r">
              <a:defRPr sz="2200"/>
            </a:lvl2pPr>
            <a:lvl3pPr algn="r">
              <a:defRPr sz="2200"/>
            </a:lvl3pPr>
            <a:lvl4pPr algn="r">
              <a:defRPr sz="2200"/>
            </a:lvl4pPr>
            <a:lvl5pPr algn="r">
              <a:defRPr sz="2200"/>
            </a:lvl5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05128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2600" y="531844"/>
            <a:ext cx="11226800" cy="56709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53555C"/>
                </a:solidFill>
                <a:latin typeface="Cera PRO Light" panose="00000400000000000000" pitchFamily="50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5299" y="2076448"/>
            <a:ext cx="5408613" cy="40322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88087" y="2076448"/>
            <a:ext cx="5408613" cy="403225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95299" y="1539875"/>
            <a:ext cx="5408613" cy="450977"/>
          </a:xfrm>
        </p:spPr>
        <p:txBody>
          <a:bodyPr anchor="b" anchorCtr="0"/>
          <a:lstStyle>
            <a:lvl1pPr marL="0" indent="0">
              <a:buNone/>
              <a:defRPr sz="2200" b="1">
                <a:solidFill>
                  <a:srgbClr val="006647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rgbClr val="77BC1F"/>
                </a:solidFill>
              </a:defRPr>
            </a:lvl2pPr>
            <a:lvl3pPr marL="914400" indent="0">
              <a:buNone/>
              <a:defRPr b="1">
                <a:solidFill>
                  <a:srgbClr val="77BC1F"/>
                </a:solidFill>
              </a:defRPr>
            </a:lvl3pPr>
            <a:lvl4pPr marL="1371600" indent="0">
              <a:buNone/>
              <a:defRPr b="1">
                <a:solidFill>
                  <a:srgbClr val="77BC1F"/>
                </a:solidFill>
              </a:defRPr>
            </a:lvl4pPr>
            <a:lvl5pPr marL="1828800" indent="0">
              <a:buNone/>
              <a:defRPr b="1">
                <a:solidFill>
                  <a:srgbClr val="77BC1F"/>
                </a:solidFill>
              </a:defRPr>
            </a:lvl5pPr>
          </a:lstStyle>
          <a:p>
            <a:pPr lvl="0"/>
            <a:r>
              <a:rPr lang="en-US" dirty="0"/>
              <a:t>Type Short Subhead Here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288087" y="1539875"/>
            <a:ext cx="5408613" cy="450977"/>
          </a:xfrm>
        </p:spPr>
        <p:txBody>
          <a:bodyPr anchor="b" anchorCtr="0"/>
          <a:lstStyle>
            <a:lvl1pPr marL="0" indent="0">
              <a:buNone/>
              <a:defRPr sz="2200" b="1">
                <a:solidFill>
                  <a:srgbClr val="006647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rgbClr val="77BC1F"/>
                </a:solidFill>
              </a:defRPr>
            </a:lvl2pPr>
            <a:lvl3pPr marL="914400" indent="0">
              <a:buNone/>
              <a:defRPr b="1">
                <a:solidFill>
                  <a:srgbClr val="77BC1F"/>
                </a:solidFill>
              </a:defRPr>
            </a:lvl3pPr>
            <a:lvl4pPr marL="1371600" indent="0">
              <a:buNone/>
              <a:defRPr b="1">
                <a:solidFill>
                  <a:srgbClr val="77BC1F"/>
                </a:solidFill>
              </a:defRPr>
            </a:lvl4pPr>
            <a:lvl5pPr marL="1828800" indent="0">
              <a:buNone/>
              <a:defRPr b="1">
                <a:solidFill>
                  <a:srgbClr val="77BC1F"/>
                </a:solidFill>
              </a:defRPr>
            </a:lvl5pPr>
          </a:lstStyle>
          <a:p>
            <a:pPr lvl="0"/>
            <a:r>
              <a:rPr lang="en-US" dirty="0"/>
              <a:t>Type Short Subhead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C1F6E2-D319-4362-9EE8-8460A57CB5CC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010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egment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0251" y="527997"/>
            <a:ext cx="11229149" cy="56960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53555C"/>
                </a:solidFill>
                <a:latin typeface="Cera PRO Light" panose="00000400000000000000" pitchFamily="50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1790700"/>
            <a:ext cx="3714750" cy="569602"/>
          </a:xfrm>
        </p:spPr>
        <p:txBody>
          <a:bodyPr anchor="b" anchorCtr="0"/>
          <a:lstStyle>
            <a:lvl1pPr marL="0" indent="0" algn="r">
              <a:buNone/>
              <a:defRPr sz="2200" b="1">
                <a:solidFill>
                  <a:srgbClr val="77BC1F"/>
                </a:solidFill>
              </a:defRPr>
            </a:lvl1pPr>
          </a:lstStyle>
          <a:p>
            <a:pPr lvl="0"/>
            <a:r>
              <a:rPr lang="en-US" dirty="0"/>
              <a:t>Strategy 01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2421124"/>
            <a:ext cx="3714750" cy="1123319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1800" b="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text to describe</a:t>
            </a:r>
            <a:br>
              <a:rPr lang="en-US" dirty="0"/>
            </a:br>
            <a:r>
              <a:rPr lang="en-US" dirty="0"/>
              <a:t> strategy, goal or other </a:t>
            </a:r>
            <a:br>
              <a:rPr lang="en-US" dirty="0"/>
            </a:br>
            <a:r>
              <a:rPr lang="en-US" dirty="0"/>
              <a:t>four-prong item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8000" y="3896868"/>
            <a:ext cx="3714750" cy="578262"/>
          </a:xfrm>
        </p:spPr>
        <p:txBody>
          <a:bodyPr anchor="b" anchorCtr="0"/>
          <a:lstStyle>
            <a:lvl1pPr marL="0" indent="0" algn="r">
              <a:buNone/>
              <a:defRPr sz="2200" b="1">
                <a:solidFill>
                  <a:srgbClr val="979EA1"/>
                </a:solidFill>
              </a:defRPr>
            </a:lvl1pPr>
          </a:lstStyle>
          <a:p>
            <a:pPr lvl="0"/>
            <a:r>
              <a:rPr lang="en-US" dirty="0"/>
              <a:t>Strategy 02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4535953"/>
            <a:ext cx="3714750" cy="1151616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1800" b="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text to describe</a:t>
            </a:r>
            <a:br>
              <a:rPr lang="en-US" dirty="0"/>
            </a:br>
            <a:r>
              <a:rPr lang="en-US" dirty="0"/>
              <a:t>strategy, goal or other </a:t>
            </a:r>
            <a:br>
              <a:rPr lang="en-US" dirty="0"/>
            </a:br>
            <a:r>
              <a:rPr lang="en-US" dirty="0"/>
              <a:t>four-prong item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981950" y="1741932"/>
            <a:ext cx="3702558" cy="569602"/>
          </a:xfrm>
        </p:spPr>
        <p:txBody>
          <a:bodyPr anchor="b" anchorCtr="0"/>
          <a:lstStyle>
            <a:lvl1pPr marL="0" indent="0" algn="l">
              <a:buNone/>
              <a:defRPr sz="2200" b="1">
                <a:solidFill>
                  <a:srgbClr val="006647"/>
                </a:solidFill>
              </a:defRPr>
            </a:lvl1pPr>
          </a:lstStyle>
          <a:p>
            <a:pPr lvl="0"/>
            <a:r>
              <a:rPr lang="en-US" dirty="0"/>
              <a:t>Strategy 03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981950" y="2372356"/>
            <a:ext cx="3702558" cy="1123319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text to describe</a:t>
            </a:r>
            <a:br>
              <a:rPr lang="en-US" dirty="0"/>
            </a:br>
            <a:r>
              <a:rPr lang="en-US" dirty="0"/>
              <a:t>strategy, goal or other </a:t>
            </a:r>
            <a:br>
              <a:rPr lang="en-US" dirty="0"/>
            </a:br>
            <a:r>
              <a:rPr lang="en-US" dirty="0"/>
              <a:t>four-prong item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981950" y="3848100"/>
            <a:ext cx="3702558" cy="578262"/>
          </a:xfrm>
        </p:spPr>
        <p:txBody>
          <a:bodyPr anchor="b" anchorCtr="0"/>
          <a:lstStyle>
            <a:lvl1pPr marL="0" indent="0" algn="l">
              <a:buNone/>
              <a:defRPr sz="2200" b="1">
                <a:solidFill>
                  <a:srgbClr val="00B5E2"/>
                </a:solidFill>
              </a:defRPr>
            </a:lvl1pPr>
          </a:lstStyle>
          <a:p>
            <a:pPr lvl="0"/>
            <a:r>
              <a:rPr lang="en-US" dirty="0"/>
              <a:t>Strategy 04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981950" y="4487185"/>
            <a:ext cx="3702558" cy="115161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text to describe</a:t>
            </a:r>
            <a:br>
              <a:rPr lang="en-US" dirty="0"/>
            </a:br>
            <a:r>
              <a:rPr lang="en-US" dirty="0"/>
              <a:t>strategy, goal or other </a:t>
            </a:r>
            <a:br>
              <a:rPr lang="en-US" dirty="0"/>
            </a:br>
            <a:r>
              <a:rPr lang="en-US" dirty="0"/>
              <a:t>four-prong item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60" y="2033475"/>
            <a:ext cx="3401439" cy="340783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442C54-9BDA-4E07-A5E5-4AD4AAD4EBF1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244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egment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2" y="1779695"/>
            <a:ext cx="3800866" cy="381304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0251" y="479751"/>
            <a:ext cx="11229149" cy="656704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53555C"/>
                </a:solidFill>
                <a:latin typeface="Cera PRO Light" panose="00000400000000000000" pitchFamily="50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Header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893160" y="1876245"/>
            <a:ext cx="6816239" cy="354922"/>
          </a:xfrm>
        </p:spPr>
        <p:txBody>
          <a:bodyPr anchor="b" anchorCtr="0"/>
          <a:lstStyle>
            <a:lvl1pPr marL="0" indent="0" algn="l">
              <a:buNone/>
              <a:defRPr sz="2200" b="1">
                <a:solidFill>
                  <a:srgbClr val="77BC1F"/>
                </a:solidFill>
              </a:defRPr>
            </a:lvl1pPr>
          </a:lstStyle>
          <a:p>
            <a:pPr lvl="0"/>
            <a:r>
              <a:rPr lang="en-US" dirty="0"/>
              <a:t>Insert Header 01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93160" y="2288942"/>
            <a:ext cx="6816239" cy="6567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text to describe strategy, goal or other </a:t>
            </a:r>
            <a:br>
              <a:rPr lang="en-US" dirty="0"/>
            </a:br>
            <a:r>
              <a:rPr lang="en-US" dirty="0"/>
              <a:t>four-prong item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893160" y="3233902"/>
            <a:ext cx="6816239" cy="367486"/>
          </a:xfrm>
        </p:spPr>
        <p:txBody>
          <a:bodyPr anchor="b" anchorCtr="0"/>
          <a:lstStyle>
            <a:lvl1pPr marL="0" indent="0" algn="l">
              <a:buNone/>
              <a:defRPr sz="2200" b="1">
                <a:solidFill>
                  <a:srgbClr val="006647"/>
                </a:solidFill>
              </a:defRPr>
            </a:lvl1pPr>
          </a:lstStyle>
          <a:p>
            <a:pPr lvl="0"/>
            <a:r>
              <a:rPr lang="en-US" dirty="0"/>
              <a:t>Insert Header 02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893160" y="3659163"/>
            <a:ext cx="6816239" cy="6567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text to describe strategy, goal or other </a:t>
            </a:r>
            <a:br>
              <a:rPr lang="en-US" dirty="0"/>
            </a:br>
            <a:r>
              <a:rPr lang="en-US" dirty="0"/>
              <a:t>four-prong item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893160" y="4622434"/>
            <a:ext cx="6816239" cy="341909"/>
          </a:xfrm>
        </p:spPr>
        <p:txBody>
          <a:bodyPr anchor="b" anchorCtr="0"/>
          <a:lstStyle>
            <a:lvl1pPr marL="0" indent="0" algn="l">
              <a:buNone/>
              <a:defRPr sz="2200" b="1">
                <a:solidFill>
                  <a:srgbClr val="00B5E2"/>
                </a:solidFill>
              </a:defRPr>
            </a:lvl1pPr>
          </a:lstStyle>
          <a:p>
            <a:pPr lvl="0"/>
            <a:r>
              <a:rPr lang="en-US" dirty="0"/>
              <a:t>Insert Header 03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893160" y="5022119"/>
            <a:ext cx="6816239" cy="6567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text to describe strategy, goal or other </a:t>
            </a:r>
            <a:br>
              <a:rPr lang="en-US" dirty="0"/>
            </a:br>
            <a:r>
              <a:rPr lang="en-US" dirty="0"/>
              <a:t>four-prong item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24" hasCustomPrompt="1"/>
          </p:nvPr>
        </p:nvSpPr>
        <p:spPr>
          <a:xfrm rot="15727631">
            <a:off x="1011411" y="2253850"/>
            <a:ext cx="2893465" cy="2926230"/>
          </a:xfrm>
        </p:spPr>
        <p:txBody>
          <a:bodyPr>
            <a:prstTxWarp prst="textCircle">
              <a:avLst>
                <a:gd name="adj" fmla="val 18328259"/>
              </a:avLst>
            </a:prstTxWarp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 Header01</a:t>
            </a:r>
          </a:p>
        </p:txBody>
      </p:sp>
      <p:sp>
        <p:nvSpPr>
          <p:cNvPr id="36" name="Content Placeholder 33"/>
          <p:cNvSpPr>
            <a:spLocks noGrp="1"/>
          </p:cNvSpPr>
          <p:nvPr>
            <p:ph sz="quarter" idx="25" hasCustomPrompt="1"/>
          </p:nvPr>
        </p:nvSpPr>
        <p:spPr>
          <a:xfrm rot="1424131">
            <a:off x="1050693" y="2219887"/>
            <a:ext cx="2893465" cy="2926230"/>
          </a:xfrm>
        </p:spPr>
        <p:txBody>
          <a:bodyPr>
            <a:prstTxWarp prst="textCircle">
              <a:avLst>
                <a:gd name="adj" fmla="val 18328259"/>
              </a:avLst>
            </a:prstTxWarp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 Header03</a:t>
            </a:r>
          </a:p>
        </p:txBody>
      </p:sp>
      <p:sp>
        <p:nvSpPr>
          <p:cNvPr id="37" name="Content Placeholder 33"/>
          <p:cNvSpPr>
            <a:spLocks noGrp="1"/>
          </p:cNvSpPr>
          <p:nvPr>
            <p:ph sz="quarter" idx="26" hasCustomPrompt="1"/>
          </p:nvPr>
        </p:nvSpPr>
        <p:spPr>
          <a:xfrm rot="8351213">
            <a:off x="1084754" y="2263960"/>
            <a:ext cx="2893465" cy="2926230"/>
          </a:xfrm>
        </p:spPr>
        <p:txBody>
          <a:bodyPr>
            <a:prstTxWarp prst="textCircle">
              <a:avLst>
                <a:gd name="adj" fmla="val 18328259"/>
              </a:avLst>
            </a:prstTxWarp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 Header02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2CF7C4-DAEA-42E7-8E1A-40C0A6FF5428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266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0251" y="499267"/>
            <a:ext cx="11229148" cy="627855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53555C"/>
                </a:solidFill>
                <a:latin typeface="Cera PRO Light" panose="00000400000000000000" pitchFamily="50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0250" y="2014764"/>
            <a:ext cx="6352349" cy="3714520"/>
          </a:xfrm>
        </p:spPr>
        <p:txBody>
          <a:bodyPr/>
          <a:lstStyle>
            <a:lvl1pPr>
              <a:lnSpc>
                <a:spcPct val="100000"/>
              </a:lnSpc>
              <a:spcAft>
                <a:spcPts val="400"/>
              </a:spcAft>
              <a:defRPr sz="2000"/>
            </a:lvl1pPr>
            <a:lvl2pPr>
              <a:lnSpc>
                <a:spcPct val="100000"/>
              </a:lnSpc>
              <a:spcAft>
                <a:spcPts val="400"/>
              </a:spcAft>
              <a:defRPr sz="1800"/>
            </a:lvl2pPr>
            <a:lvl3pPr>
              <a:lnSpc>
                <a:spcPct val="100000"/>
              </a:lnSpc>
              <a:spcAft>
                <a:spcPts val="400"/>
              </a:spcAft>
              <a:defRPr sz="1800"/>
            </a:lvl3pPr>
            <a:lvl4pPr>
              <a:lnSpc>
                <a:spcPct val="100000"/>
              </a:lnSpc>
              <a:spcAft>
                <a:spcPts val="400"/>
              </a:spcAft>
              <a:defRPr sz="1800"/>
            </a:lvl4pPr>
            <a:lvl5pPr>
              <a:lnSpc>
                <a:spcPct val="100000"/>
              </a:lnSpc>
              <a:spcAft>
                <a:spcPts val="400"/>
              </a:spcAft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80250" y="1574800"/>
            <a:ext cx="6351883" cy="349377"/>
          </a:xfrm>
        </p:spPr>
        <p:txBody>
          <a:bodyPr anchor="b" anchorCtr="0"/>
          <a:lstStyle>
            <a:lvl1pPr marL="0" indent="0">
              <a:buNone/>
              <a:defRPr sz="2400" b="1">
                <a:solidFill>
                  <a:srgbClr val="77BC1F"/>
                </a:solidFill>
              </a:defRPr>
            </a:lvl1pPr>
            <a:lvl2pPr marL="457200" indent="0">
              <a:buNone/>
              <a:defRPr b="1">
                <a:solidFill>
                  <a:srgbClr val="77BC1F"/>
                </a:solidFill>
              </a:defRPr>
            </a:lvl2pPr>
            <a:lvl3pPr marL="914400" indent="0">
              <a:buNone/>
              <a:defRPr b="1">
                <a:solidFill>
                  <a:srgbClr val="77BC1F"/>
                </a:solidFill>
              </a:defRPr>
            </a:lvl3pPr>
            <a:lvl4pPr marL="1371600" indent="0">
              <a:buNone/>
              <a:defRPr b="1">
                <a:solidFill>
                  <a:srgbClr val="77BC1F"/>
                </a:solidFill>
              </a:defRPr>
            </a:lvl4pPr>
            <a:lvl5pPr marL="1828800" indent="0">
              <a:buNone/>
              <a:defRPr b="1">
                <a:solidFill>
                  <a:srgbClr val="77BC1F"/>
                </a:solidFill>
              </a:defRPr>
            </a:lvl5pPr>
          </a:lstStyle>
          <a:p>
            <a:pPr lvl="0"/>
            <a:r>
              <a:rPr lang="en-US" dirty="0"/>
              <a:t>Type Short Subhead Here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7050086" y="1574800"/>
            <a:ext cx="4659313" cy="41544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979EA1"/>
                </a:solidFill>
              </a:defRPr>
            </a:lvl1pPr>
          </a:lstStyle>
          <a:p>
            <a:pPr lvl="0"/>
            <a:r>
              <a:rPr lang="en-US" dirty="0"/>
              <a:t>Insert chart or picture or other content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908147-C456-446D-95FE-0951DE9F7880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29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/Next Step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3007180"/>
            <a:ext cx="2540000" cy="2575379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spcBef>
                <a:spcPts val="0"/>
              </a:spcBef>
              <a:spcAft>
                <a:spcPts val="400"/>
              </a:spcAft>
              <a:defRPr sz="2400"/>
            </a:lvl2pPr>
            <a:lvl3pPr>
              <a:spcBef>
                <a:spcPts val="0"/>
              </a:spcBef>
              <a:spcAft>
                <a:spcPts val="400"/>
              </a:spcAft>
              <a:defRPr sz="2400"/>
            </a:lvl3pPr>
            <a:lvl4pPr>
              <a:spcBef>
                <a:spcPts val="0"/>
              </a:spcBef>
              <a:spcAft>
                <a:spcPts val="400"/>
              </a:spcAft>
              <a:defRPr sz="2400"/>
            </a:lvl4pPr>
            <a:lvl5pPr>
              <a:spcBef>
                <a:spcPts val="0"/>
              </a:spcBef>
              <a:spcAft>
                <a:spcPts val="400"/>
              </a:spcAft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1574933" y="1917700"/>
            <a:ext cx="2537035" cy="98221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buNone/>
              <a:defRPr sz="2200" b="1">
                <a:solidFill>
                  <a:srgbClr val="006647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Insert Program Header 1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half" idx="16"/>
          </p:nvPr>
        </p:nvSpPr>
        <p:spPr>
          <a:xfrm>
            <a:off x="9019031" y="3055137"/>
            <a:ext cx="2463581" cy="2575379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spcBef>
                <a:spcPts val="0"/>
              </a:spcBef>
              <a:spcAft>
                <a:spcPts val="400"/>
              </a:spcAft>
              <a:defRPr sz="2400"/>
            </a:lvl2pPr>
            <a:lvl3pPr>
              <a:spcBef>
                <a:spcPts val="0"/>
              </a:spcBef>
              <a:spcAft>
                <a:spcPts val="400"/>
              </a:spcAft>
              <a:defRPr sz="2400"/>
            </a:lvl3pPr>
            <a:lvl4pPr>
              <a:spcBef>
                <a:spcPts val="0"/>
              </a:spcBef>
              <a:spcAft>
                <a:spcPts val="400"/>
              </a:spcAft>
              <a:defRPr sz="2400"/>
            </a:lvl4pPr>
            <a:lvl5pPr>
              <a:spcBef>
                <a:spcPts val="0"/>
              </a:spcBef>
              <a:spcAft>
                <a:spcPts val="400"/>
              </a:spcAft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9019277" y="1965657"/>
            <a:ext cx="2460705" cy="98221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buNone/>
              <a:defRPr sz="2200" b="1">
                <a:solidFill>
                  <a:srgbClr val="00B5E2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Insert Program Header 1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8"/>
          </p:nvPr>
        </p:nvSpPr>
        <p:spPr>
          <a:xfrm>
            <a:off x="5348732" y="3055137"/>
            <a:ext cx="2474467" cy="2575379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spcBef>
                <a:spcPts val="0"/>
              </a:spcBef>
              <a:spcAft>
                <a:spcPts val="400"/>
              </a:spcAft>
              <a:defRPr sz="2400"/>
            </a:lvl2pPr>
            <a:lvl3pPr>
              <a:spcBef>
                <a:spcPts val="0"/>
              </a:spcBef>
              <a:spcAft>
                <a:spcPts val="400"/>
              </a:spcAft>
              <a:defRPr sz="2400"/>
            </a:lvl3pPr>
            <a:lvl4pPr>
              <a:spcBef>
                <a:spcPts val="0"/>
              </a:spcBef>
              <a:spcAft>
                <a:spcPts val="400"/>
              </a:spcAft>
              <a:defRPr sz="2400"/>
            </a:lvl4pPr>
            <a:lvl5pPr>
              <a:spcBef>
                <a:spcPts val="0"/>
              </a:spcBef>
              <a:spcAft>
                <a:spcPts val="400"/>
              </a:spcAft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5348866" y="1965657"/>
            <a:ext cx="2471579" cy="98221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buNone/>
              <a:defRPr sz="2200" b="1">
                <a:solidFill>
                  <a:srgbClr val="77BC1F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Insert Program Header 1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82600" y="486389"/>
            <a:ext cx="10987312" cy="6278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Header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7" y="1912358"/>
            <a:ext cx="972405" cy="9784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95" y="1960315"/>
            <a:ext cx="972406" cy="9784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14" y="1960315"/>
            <a:ext cx="972406" cy="9784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D486A0-12D8-4153-80CB-75A7EED4ADAA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652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/Next Step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272" y="3116751"/>
            <a:ext cx="2560320" cy="2862206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spcBef>
                <a:spcPts val="0"/>
              </a:spcBef>
              <a:spcAft>
                <a:spcPts val="400"/>
              </a:spcAft>
              <a:defRPr sz="2400"/>
            </a:lvl2pPr>
            <a:lvl3pPr>
              <a:spcBef>
                <a:spcPts val="0"/>
              </a:spcBef>
              <a:spcAft>
                <a:spcPts val="400"/>
              </a:spcAft>
              <a:defRPr sz="2400"/>
            </a:lvl3pPr>
            <a:lvl4pPr>
              <a:spcBef>
                <a:spcPts val="0"/>
              </a:spcBef>
              <a:spcAft>
                <a:spcPts val="400"/>
              </a:spcAft>
              <a:defRPr sz="2400"/>
            </a:lvl4pPr>
            <a:lvl5pPr>
              <a:spcBef>
                <a:spcPts val="0"/>
              </a:spcBef>
              <a:spcAft>
                <a:spcPts val="400"/>
              </a:spcAft>
              <a:defRPr sz="2400"/>
            </a:lvl5pPr>
          </a:lstStyle>
          <a:p>
            <a:pPr lvl="0"/>
            <a:r>
              <a:rPr lang="en-US" dirty="0"/>
              <a:t>Next step X</a:t>
            </a:r>
          </a:p>
          <a:p>
            <a:pPr lvl="0"/>
            <a:r>
              <a:rPr lang="en-US" dirty="0"/>
              <a:t>Next step Y</a:t>
            </a:r>
          </a:p>
          <a:p>
            <a:pPr lvl="0"/>
            <a:r>
              <a:rPr lang="en-US" dirty="0"/>
              <a:t>Next step Z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 hasCustomPrompt="1"/>
          </p:nvPr>
        </p:nvSpPr>
        <p:spPr>
          <a:xfrm>
            <a:off x="516272" y="2355162"/>
            <a:ext cx="2560320" cy="696902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2200" b="1">
                <a:solidFill>
                  <a:srgbClr val="006647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Name Goal 1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6239894" y="3116751"/>
            <a:ext cx="2560320" cy="2885599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spcBef>
                <a:spcPts val="0"/>
              </a:spcBef>
              <a:spcAft>
                <a:spcPts val="400"/>
              </a:spcAft>
              <a:defRPr sz="2400"/>
            </a:lvl2pPr>
            <a:lvl3pPr>
              <a:spcBef>
                <a:spcPts val="0"/>
              </a:spcBef>
              <a:spcAft>
                <a:spcPts val="400"/>
              </a:spcAft>
              <a:defRPr sz="2400"/>
            </a:lvl3pPr>
            <a:lvl4pPr>
              <a:spcBef>
                <a:spcPts val="0"/>
              </a:spcBef>
              <a:spcAft>
                <a:spcPts val="400"/>
              </a:spcAft>
              <a:defRPr sz="2400"/>
            </a:lvl4pPr>
            <a:lvl5pPr>
              <a:spcBef>
                <a:spcPts val="0"/>
              </a:spcBef>
              <a:spcAft>
                <a:spcPts val="400"/>
              </a:spcAft>
              <a:defRPr sz="2400"/>
            </a:lvl5pPr>
          </a:lstStyle>
          <a:p>
            <a:pPr lvl="0"/>
            <a:r>
              <a:rPr lang="en-US" dirty="0"/>
              <a:t>Next step X</a:t>
            </a:r>
          </a:p>
          <a:p>
            <a:pPr lvl="0"/>
            <a:r>
              <a:rPr lang="en-US" dirty="0"/>
              <a:t>Next step Y</a:t>
            </a:r>
          </a:p>
          <a:p>
            <a:pPr lvl="0"/>
            <a:r>
              <a:rPr lang="en-US" dirty="0"/>
              <a:t>Next step Z</a:t>
            </a:r>
          </a:p>
        </p:txBody>
      </p:sp>
      <p:sp>
        <p:nvSpPr>
          <p:cNvPr id="3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6242771" y="2355162"/>
            <a:ext cx="2560320" cy="696902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2200" b="1">
                <a:solidFill>
                  <a:srgbClr val="979EA1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Name Goal 3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389710" y="3116752"/>
            <a:ext cx="2560320" cy="2885598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spcBef>
                <a:spcPts val="0"/>
              </a:spcBef>
              <a:spcAft>
                <a:spcPts val="400"/>
              </a:spcAft>
              <a:defRPr sz="2400"/>
            </a:lvl2pPr>
            <a:lvl3pPr>
              <a:spcBef>
                <a:spcPts val="0"/>
              </a:spcBef>
              <a:spcAft>
                <a:spcPts val="400"/>
              </a:spcAft>
              <a:defRPr sz="2400"/>
            </a:lvl3pPr>
            <a:lvl4pPr>
              <a:spcBef>
                <a:spcPts val="0"/>
              </a:spcBef>
              <a:spcAft>
                <a:spcPts val="400"/>
              </a:spcAft>
              <a:defRPr sz="2400"/>
            </a:lvl4pPr>
            <a:lvl5pPr>
              <a:spcBef>
                <a:spcPts val="0"/>
              </a:spcBef>
              <a:spcAft>
                <a:spcPts val="400"/>
              </a:spcAft>
              <a:defRPr sz="2400"/>
            </a:lvl5pPr>
          </a:lstStyle>
          <a:p>
            <a:pPr lvl="0"/>
            <a:r>
              <a:rPr lang="en-US" dirty="0"/>
              <a:t>Next step X</a:t>
            </a:r>
          </a:p>
          <a:p>
            <a:pPr lvl="0"/>
            <a:r>
              <a:rPr lang="en-US" dirty="0"/>
              <a:t>Next step Y</a:t>
            </a:r>
          </a:p>
          <a:p>
            <a:pPr lvl="0"/>
            <a:r>
              <a:rPr lang="en-US" dirty="0"/>
              <a:t>Next step Z</a:t>
            </a:r>
          </a:p>
        </p:txBody>
      </p:sp>
      <p:sp>
        <p:nvSpPr>
          <p:cNvPr id="39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3389710" y="2355162"/>
            <a:ext cx="2560320" cy="696902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2200" b="1">
                <a:solidFill>
                  <a:srgbClr val="77BC1F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Name Goal 2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9130700" y="3116751"/>
            <a:ext cx="2560320" cy="2885599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000"/>
            </a:lvl1pPr>
            <a:lvl2pPr>
              <a:spcBef>
                <a:spcPts val="0"/>
              </a:spcBef>
              <a:spcAft>
                <a:spcPts val="400"/>
              </a:spcAft>
              <a:defRPr sz="2400"/>
            </a:lvl2pPr>
            <a:lvl3pPr>
              <a:spcBef>
                <a:spcPts val="0"/>
              </a:spcBef>
              <a:spcAft>
                <a:spcPts val="400"/>
              </a:spcAft>
              <a:defRPr sz="2400"/>
            </a:lvl3pPr>
            <a:lvl4pPr>
              <a:spcBef>
                <a:spcPts val="0"/>
              </a:spcBef>
              <a:spcAft>
                <a:spcPts val="400"/>
              </a:spcAft>
              <a:defRPr sz="2400"/>
            </a:lvl4pPr>
            <a:lvl5pPr>
              <a:spcBef>
                <a:spcPts val="0"/>
              </a:spcBef>
              <a:spcAft>
                <a:spcPts val="400"/>
              </a:spcAft>
              <a:defRPr sz="2400"/>
            </a:lvl5pPr>
          </a:lstStyle>
          <a:p>
            <a:pPr lvl="0"/>
            <a:r>
              <a:rPr lang="en-US" dirty="0"/>
              <a:t>Next step X</a:t>
            </a:r>
          </a:p>
          <a:p>
            <a:pPr lvl="0"/>
            <a:r>
              <a:rPr lang="en-US" dirty="0"/>
              <a:t>Next step Y</a:t>
            </a:r>
          </a:p>
          <a:p>
            <a:pPr lvl="0"/>
            <a:r>
              <a:rPr lang="en-US" dirty="0"/>
              <a:t>Next step Z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1" hasCustomPrompt="1"/>
          </p:nvPr>
        </p:nvSpPr>
        <p:spPr>
          <a:xfrm>
            <a:off x="9130700" y="2355162"/>
            <a:ext cx="2560320" cy="696902"/>
          </a:xfrm>
        </p:spPr>
        <p:txBody>
          <a:bodyPr anchor="ctr" anchorCtr="0"/>
          <a:lstStyle>
            <a:lvl1pPr marL="0" indent="0">
              <a:lnSpc>
                <a:spcPct val="80000"/>
              </a:lnSpc>
              <a:buNone/>
              <a:defRPr sz="2200" b="1">
                <a:solidFill>
                  <a:srgbClr val="00B5E2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Name Goal 3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1604667"/>
            <a:ext cx="681593" cy="685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95" y="1604667"/>
            <a:ext cx="681592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00" y="1604667"/>
            <a:ext cx="681592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43" y="1604667"/>
            <a:ext cx="685800" cy="685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2C7C0B-5CB5-46B0-8645-AEBC843707D3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9CDE339-C86F-4588-903C-BE9E59BD6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537190"/>
            <a:ext cx="11226800" cy="5506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1117769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: 4 Spa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37190"/>
            <a:ext cx="11214100" cy="550636"/>
          </a:xfrm>
        </p:spPr>
        <p:txBody>
          <a:bodyPr/>
          <a:lstStyle>
            <a:lvl1pPr>
              <a:defRPr>
                <a:solidFill>
                  <a:srgbClr val="53555C"/>
                </a:solidFill>
              </a:defRPr>
            </a:lvl1pPr>
          </a:lstStyle>
          <a:p>
            <a:r>
              <a:rPr lang="en-US" dirty="0"/>
              <a:t>Goals Header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 hasCustomPrompt="1"/>
          </p:nvPr>
        </p:nvSpPr>
        <p:spPr>
          <a:xfrm>
            <a:off x="703262" y="3518204"/>
            <a:ext cx="2435405" cy="2455703"/>
          </a:xfrm>
        </p:spPr>
        <p:txBody>
          <a:bodyPr/>
          <a:lstStyle>
            <a:lvl1pPr marL="169863" indent="-169863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7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 dirty="0"/>
              <a:t>Additional information describing goal could be added here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8" hasCustomPrompt="1"/>
          </p:nvPr>
        </p:nvSpPr>
        <p:spPr>
          <a:xfrm>
            <a:off x="3483239" y="3518204"/>
            <a:ext cx="2357964" cy="2455703"/>
          </a:xfrm>
        </p:spPr>
        <p:txBody>
          <a:bodyPr/>
          <a:lstStyle>
            <a:lvl1pPr marL="169863" indent="-169863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7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 dirty="0"/>
              <a:t>Additional information describing goal could be added here</a:t>
            </a:r>
          </a:p>
        </p:txBody>
      </p:sp>
      <p:sp>
        <p:nvSpPr>
          <p:cNvPr id="25" name="Content Placeholder 21"/>
          <p:cNvSpPr>
            <a:spLocks noGrp="1"/>
          </p:cNvSpPr>
          <p:nvPr>
            <p:ph sz="quarter" idx="19" hasCustomPrompt="1"/>
          </p:nvPr>
        </p:nvSpPr>
        <p:spPr>
          <a:xfrm>
            <a:off x="6185775" y="3516118"/>
            <a:ext cx="2362073" cy="2455703"/>
          </a:xfrm>
        </p:spPr>
        <p:txBody>
          <a:bodyPr/>
          <a:lstStyle>
            <a:lvl1pPr marL="169863" indent="-169863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7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 dirty="0"/>
              <a:t>Additional information describing goal could be added here</a:t>
            </a:r>
          </a:p>
        </p:txBody>
      </p:sp>
      <p:sp>
        <p:nvSpPr>
          <p:cNvPr id="26" name="Content Placeholder 21"/>
          <p:cNvSpPr>
            <a:spLocks noGrp="1"/>
          </p:cNvSpPr>
          <p:nvPr>
            <p:ph sz="quarter" idx="20" hasCustomPrompt="1"/>
          </p:nvPr>
        </p:nvSpPr>
        <p:spPr>
          <a:xfrm>
            <a:off x="8892421" y="3516118"/>
            <a:ext cx="2431089" cy="2455703"/>
          </a:xfrm>
        </p:spPr>
        <p:txBody>
          <a:bodyPr/>
          <a:lstStyle>
            <a:lvl1pPr marL="169863" indent="-169863" algn="l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700"/>
            </a:lvl1pPr>
            <a:lvl2pPr marL="457200" indent="0" algn="l">
              <a:buNone/>
              <a:defRPr sz="1800"/>
            </a:lvl2pPr>
            <a:lvl3pPr marL="914400" indent="0" algn="l">
              <a:buNone/>
              <a:defRPr sz="1800"/>
            </a:lvl3pPr>
            <a:lvl4pPr marL="1371600" indent="0" algn="l">
              <a:buNone/>
              <a:defRPr sz="1800"/>
            </a:lvl4pPr>
            <a:lvl5pPr marL="1828800" indent="0" algn="l">
              <a:buNone/>
              <a:defRPr sz="1800"/>
            </a:lvl5pPr>
          </a:lstStyle>
          <a:p>
            <a:pPr lvl="0"/>
            <a:r>
              <a:rPr lang="en-US" dirty="0"/>
              <a:t>Additional information describing goal could be added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806450" y="1934391"/>
            <a:ext cx="2070143" cy="1331567"/>
          </a:xfrm>
        </p:spPr>
        <p:txBody>
          <a:bodyPr anchor="ctr" anchorCtr="0"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Goal 1 Here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3852134" y="1918886"/>
            <a:ext cx="2038400" cy="1331567"/>
          </a:xfrm>
        </p:spPr>
        <p:txBody>
          <a:bodyPr anchor="ctr" anchorCtr="0"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Goal 1 Here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6604000" y="1918886"/>
            <a:ext cx="2024090" cy="1331567"/>
          </a:xfrm>
        </p:spPr>
        <p:txBody>
          <a:bodyPr anchor="ctr" anchorCtr="0"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Goal 1 Here</a:t>
            </a:r>
          </a:p>
        </p:txBody>
      </p:sp>
      <p:sp>
        <p:nvSpPr>
          <p:cNvPr id="33" name="Content Placeholder 5"/>
          <p:cNvSpPr>
            <a:spLocks noGrp="1"/>
          </p:cNvSpPr>
          <p:nvPr>
            <p:ph sz="quarter" idx="24" hasCustomPrompt="1"/>
          </p:nvPr>
        </p:nvSpPr>
        <p:spPr>
          <a:xfrm>
            <a:off x="9285111" y="1918886"/>
            <a:ext cx="2038400" cy="1331567"/>
          </a:xfrm>
        </p:spPr>
        <p:txBody>
          <a:bodyPr anchor="ctr" anchorCtr="0"/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Cera PRO Medium" panose="00000600000000000000" pitchFamily="50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Goal 1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422471-BCCD-45F6-ACF6-C493BAE31A6A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452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2600" y="527859"/>
            <a:ext cx="11226800" cy="550636"/>
          </a:xfrm>
        </p:spPr>
        <p:txBody>
          <a:bodyPr/>
          <a:lstStyle>
            <a:lvl1pPr>
              <a:defRPr>
                <a:solidFill>
                  <a:srgbClr val="53555C"/>
                </a:solidFill>
              </a:defRPr>
            </a:lvl1pPr>
          </a:lstStyle>
          <a:p>
            <a:r>
              <a:rPr lang="en-US" dirty="0"/>
              <a:t>Insert Header Here</a:t>
            </a:r>
          </a:p>
        </p:txBody>
      </p:sp>
      <p:sp>
        <p:nvSpPr>
          <p:cNvPr id="36" name="Freeform 33"/>
          <p:cNvSpPr/>
          <p:nvPr userDrawn="1"/>
        </p:nvSpPr>
        <p:spPr>
          <a:xfrm>
            <a:off x="4297883" y="-799880"/>
            <a:ext cx="2060514" cy="489792"/>
          </a:xfrm>
          <a:custGeom>
            <a:avLst/>
            <a:gdLst>
              <a:gd name="connsiteX0" fmla="*/ 0 w 3095994"/>
              <a:gd name="connsiteY0" fmla="*/ 0 h 863760"/>
              <a:gd name="connsiteX1" fmla="*/ 2664114 w 3095994"/>
              <a:gd name="connsiteY1" fmla="*/ 0 h 863760"/>
              <a:gd name="connsiteX2" fmla="*/ 3095994 w 3095994"/>
              <a:gd name="connsiteY2" fmla="*/ 431880 h 863760"/>
              <a:gd name="connsiteX3" fmla="*/ 2664114 w 3095994"/>
              <a:gd name="connsiteY3" fmla="*/ 863760 h 863760"/>
              <a:gd name="connsiteX4" fmla="*/ 0 w 3095994"/>
              <a:gd name="connsiteY4" fmla="*/ 863760 h 863760"/>
              <a:gd name="connsiteX5" fmla="*/ 431880 w 3095994"/>
              <a:gd name="connsiteY5" fmla="*/ 431880 h 863760"/>
              <a:gd name="connsiteX6" fmla="*/ 0 w 3095994"/>
              <a:gd name="connsiteY6" fmla="*/ 0 h 86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994" h="863760">
                <a:moveTo>
                  <a:pt x="0" y="0"/>
                </a:moveTo>
                <a:lnTo>
                  <a:pt x="2664114" y="0"/>
                </a:lnTo>
                <a:lnTo>
                  <a:pt x="3095994" y="431880"/>
                </a:lnTo>
                <a:lnTo>
                  <a:pt x="2664114" y="863760"/>
                </a:lnTo>
                <a:lnTo>
                  <a:pt x="0" y="863760"/>
                </a:lnTo>
                <a:lnTo>
                  <a:pt x="431880" y="431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57150" cmpd="sng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3892" tIns="61341" rIns="462551" bIns="61341" numCol="1" spcCol="1270" anchor="ctr" anchorCtr="0">
            <a:no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latin typeface="+mn-lt"/>
                <a:cs typeface="Poppins Light" panose="02000000000000000000" pitchFamily="2" charset="0"/>
              </a:rPr>
              <a:t>Portfolio</a:t>
            </a:r>
            <a:endParaRPr lang="en-US" sz="1600" b="1" kern="1200" dirty="0">
              <a:latin typeface="+mn-lt"/>
              <a:cs typeface="Poppins Light" panose="02000000000000000000" pitchFamily="2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0" y="1901953"/>
            <a:ext cx="1860042" cy="522644"/>
          </a:xfrm>
        </p:spPr>
        <p:txBody>
          <a:bodyPr anchor="b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668968" y="1901953"/>
            <a:ext cx="1860042" cy="522644"/>
          </a:xfrm>
        </p:spPr>
        <p:txBody>
          <a:bodyPr anchor="b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67452" y="1893476"/>
            <a:ext cx="1860042" cy="522644"/>
          </a:xfrm>
        </p:spPr>
        <p:txBody>
          <a:bodyPr anchor="b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31081" y="1881054"/>
            <a:ext cx="1860042" cy="522644"/>
          </a:xfrm>
        </p:spPr>
        <p:txBody>
          <a:bodyPr anchor="b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49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1375487" y="2688527"/>
            <a:ext cx="1860042" cy="522644"/>
          </a:xfrm>
        </p:spPr>
        <p:txBody>
          <a:bodyPr anchor="b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498355" y="2688527"/>
            <a:ext cx="1860042" cy="522644"/>
          </a:xfrm>
        </p:spPr>
        <p:txBody>
          <a:bodyPr anchor="b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596839" y="2680050"/>
            <a:ext cx="1860042" cy="522644"/>
          </a:xfrm>
        </p:spPr>
        <p:txBody>
          <a:bodyPr anchor="b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954971" y="4664635"/>
            <a:ext cx="1860042" cy="522644"/>
          </a:xfrm>
        </p:spPr>
        <p:txBody>
          <a:bodyPr anchor="t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56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053455" y="4656158"/>
            <a:ext cx="1860042" cy="522644"/>
          </a:xfrm>
        </p:spPr>
        <p:txBody>
          <a:bodyPr anchor="t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9217084" y="4643736"/>
            <a:ext cx="1860042" cy="522644"/>
          </a:xfrm>
        </p:spPr>
        <p:txBody>
          <a:bodyPr anchor="t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2126494" y="5438070"/>
            <a:ext cx="1860042" cy="522644"/>
          </a:xfrm>
        </p:spPr>
        <p:txBody>
          <a:bodyPr anchor="t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59" name="Text Placeholder 11"/>
          <p:cNvSpPr>
            <a:spLocks noGrp="1"/>
          </p:cNvSpPr>
          <p:nvPr>
            <p:ph type="body" sz="quarter" idx="25" hasCustomPrompt="1"/>
          </p:nvPr>
        </p:nvSpPr>
        <p:spPr>
          <a:xfrm>
            <a:off x="5249362" y="5438070"/>
            <a:ext cx="1860042" cy="522644"/>
          </a:xfrm>
        </p:spPr>
        <p:txBody>
          <a:bodyPr anchor="t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60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8347846" y="5429593"/>
            <a:ext cx="1860042" cy="522644"/>
          </a:xfrm>
        </p:spPr>
        <p:txBody>
          <a:bodyPr anchor="t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551245" y="4666331"/>
            <a:ext cx="1860042" cy="522644"/>
          </a:xfrm>
        </p:spPr>
        <p:txBody>
          <a:bodyPr anchor="t" anchorCtr="0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Insert Short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C06B6F-2A2D-4630-931F-1132E3274074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56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P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2374" y="527859"/>
            <a:ext cx="11227026" cy="550636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53555C"/>
                </a:solidFill>
                <a:latin typeface="Cera PRO Light" panose="00000400000000000000" pitchFamily="50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Timeline Title</a:t>
            </a:r>
          </a:p>
        </p:txBody>
      </p:sp>
      <p:cxnSp>
        <p:nvCxnSpPr>
          <p:cNvPr id="36" name="Straight Connector 35"/>
          <p:cNvCxnSpPr>
            <a:cxnSpLocks/>
          </p:cNvCxnSpPr>
          <p:nvPr userDrawn="1"/>
        </p:nvCxnSpPr>
        <p:spPr>
          <a:xfrm>
            <a:off x="480251" y="5846739"/>
            <a:ext cx="11229149" cy="0"/>
          </a:xfrm>
          <a:prstGeom prst="line">
            <a:avLst/>
          </a:prstGeom>
          <a:ln w="19050">
            <a:solidFill>
              <a:srgbClr val="53555C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 userDrawn="1"/>
        </p:nvSpPr>
        <p:spPr>
          <a:xfrm>
            <a:off x="7815274" y="4476690"/>
            <a:ext cx="58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14" hasCustomPrompt="1"/>
          </p:nvPr>
        </p:nvSpPr>
        <p:spPr>
          <a:xfrm>
            <a:off x="524332" y="2913870"/>
            <a:ext cx="1920240" cy="421387"/>
          </a:xfrm>
        </p:spPr>
        <p:txBody>
          <a:bodyPr anchor="b" anchorCtr="0"/>
          <a:lstStyle>
            <a:lvl1pPr marL="0" indent="0" algn="ctr">
              <a:buNone/>
              <a:defRPr sz="1500" b="1">
                <a:solidFill>
                  <a:srgbClr val="00B5E2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Header 1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15" hasCustomPrompt="1"/>
          </p:nvPr>
        </p:nvSpPr>
        <p:spPr>
          <a:xfrm>
            <a:off x="524332" y="3400115"/>
            <a:ext cx="1920240" cy="1152170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Use this space to describe timeline content</a:t>
            </a:r>
          </a:p>
        </p:txBody>
      </p:sp>
      <p:sp>
        <p:nvSpPr>
          <p:cNvPr id="79" name="Text Placeholder 75"/>
          <p:cNvSpPr>
            <a:spLocks noGrp="1"/>
          </p:cNvSpPr>
          <p:nvPr>
            <p:ph type="body" sz="quarter" idx="16" hasCustomPrompt="1"/>
          </p:nvPr>
        </p:nvSpPr>
        <p:spPr>
          <a:xfrm>
            <a:off x="2821216" y="2046206"/>
            <a:ext cx="1920240" cy="430827"/>
          </a:xfrm>
        </p:spPr>
        <p:txBody>
          <a:bodyPr anchor="b" anchorCtr="0"/>
          <a:lstStyle>
            <a:lvl1pPr marL="0" indent="0" algn="ctr">
              <a:buNone/>
              <a:defRPr sz="1500" b="1">
                <a:solidFill>
                  <a:srgbClr val="006647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Header 2</a:t>
            </a:r>
          </a:p>
        </p:txBody>
      </p:sp>
      <p:sp>
        <p:nvSpPr>
          <p:cNvPr id="80" name="Text Placeholder 77"/>
          <p:cNvSpPr>
            <a:spLocks noGrp="1"/>
          </p:cNvSpPr>
          <p:nvPr>
            <p:ph type="body" sz="quarter" idx="17" hasCustomPrompt="1"/>
          </p:nvPr>
        </p:nvSpPr>
        <p:spPr>
          <a:xfrm>
            <a:off x="2821216" y="2541891"/>
            <a:ext cx="1920240" cy="1202468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Use this space to describe timeline content</a:t>
            </a:r>
          </a:p>
        </p:txBody>
      </p:sp>
      <p:sp>
        <p:nvSpPr>
          <p:cNvPr id="81" name="Text Placeholder 75"/>
          <p:cNvSpPr>
            <a:spLocks noGrp="1"/>
          </p:cNvSpPr>
          <p:nvPr>
            <p:ph type="body" sz="quarter" idx="18" hasCustomPrompt="1"/>
          </p:nvPr>
        </p:nvSpPr>
        <p:spPr>
          <a:xfrm>
            <a:off x="5128260" y="2659966"/>
            <a:ext cx="1920240" cy="446872"/>
          </a:xfrm>
        </p:spPr>
        <p:txBody>
          <a:bodyPr anchor="b" anchorCtr="0"/>
          <a:lstStyle>
            <a:lvl1pPr marL="0" indent="0" algn="ctr">
              <a:buNone/>
              <a:defRPr sz="1500" b="1">
                <a:solidFill>
                  <a:srgbClr val="78BE43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Header 3</a:t>
            </a:r>
          </a:p>
        </p:txBody>
      </p:sp>
      <p:sp>
        <p:nvSpPr>
          <p:cNvPr id="82" name="Text Placeholder 77"/>
          <p:cNvSpPr>
            <a:spLocks noGrp="1"/>
          </p:cNvSpPr>
          <p:nvPr>
            <p:ph type="body" sz="quarter" idx="19" hasCustomPrompt="1"/>
          </p:nvPr>
        </p:nvSpPr>
        <p:spPr>
          <a:xfrm>
            <a:off x="5128260" y="3171696"/>
            <a:ext cx="1920240" cy="1228298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Use this space to describe timeline content</a:t>
            </a:r>
          </a:p>
        </p:txBody>
      </p:sp>
      <p:sp>
        <p:nvSpPr>
          <p:cNvPr id="83" name="Text Placeholder 75"/>
          <p:cNvSpPr>
            <a:spLocks noGrp="1"/>
          </p:cNvSpPr>
          <p:nvPr>
            <p:ph type="body" sz="quarter" idx="20" hasCustomPrompt="1"/>
          </p:nvPr>
        </p:nvSpPr>
        <p:spPr>
          <a:xfrm>
            <a:off x="7442310" y="2027588"/>
            <a:ext cx="1920240" cy="446872"/>
          </a:xfrm>
        </p:spPr>
        <p:txBody>
          <a:bodyPr anchor="b" anchorCtr="0"/>
          <a:lstStyle>
            <a:lvl1pPr marL="0" indent="0" algn="ctr">
              <a:buNone/>
              <a:defRPr sz="1500" b="1">
                <a:solidFill>
                  <a:srgbClr val="FFCF0B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Header 4</a:t>
            </a:r>
          </a:p>
        </p:txBody>
      </p:sp>
      <p:sp>
        <p:nvSpPr>
          <p:cNvPr id="84" name="Text Placeholder 77"/>
          <p:cNvSpPr>
            <a:spLocks noGrp="1"/>
          </p:cNvSpPr>
          <p:nvPr>
            <p:ph type="body" sz="quarter" idx="21" hasCustomPrompt="1"/>
          </p:nvPr>
        </p:nvSpPr>
        <p:spPr>
          <a:xfrm>
            <a:off x="7442310" y="2539318"/>
            <a:ext cx="1920240" cy="1228298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Use this space to describe timeline content</a:t>
            </a:r>
          </a:p>
        </p:txBody>
      </p:sp>
      <p:sp>
        <p:nvSpPr>
          <p:cNvPr id="85" name="Text Placeholder 75"/>
          <p:cNvSpPr>
            <a:spLocks noGrp="1"/>
          </p:cNvSpPr>
          <p:nvPr>
            <p:ph type="body" sz="quarter" idx="22" hasCustomPrompt="1"/>
          </p:nvPr>
        </p:nvSpPr>
        <p:spPr>
          <a:xfrm>
            <a:off x="9747428" y="2688660"/>
            <a:ext cx="1920240" cy="446872"/>
          </a:xfrm>
        </p:spPr>
        <p:txBody>
          <a:bodyPr anchor="b" anchorCtr="0"/>
          <a:lstStyle>
            <a:lvl1pPr marL="0" indent="0" algn="ctr">
              <a:buNone/>
              <a:defRPr sz="1500" b="1">
                <a:solidFill>
                  <a:srgbClr val="002E6D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Header 5</a:t>
            </a:r>
          </a:p>
        </p:txBody>
      </p:sp>
      <p:sp>
        <p:nvSpPr>
          <p:cNvPr id="86" name="Text Placeholder 77"/>
          <p:cNvSpPr>
            <a:spLocks noGrp="1"/>
          </p:cNvSpPr>
          <p:nvPr>
            <p:ph type="body" sz="quarter" idx="23" hasCustomPrompt="1"/>
          </p:nvPr>
        </p:nvSpPr>
        <p:spPr>
          <a:xfrm>
            <a:off x="9747428" y="3200390"/>
            <a:ext cx="1920240" cy="1228298"/>
          </a:xfrm>
        </p:spPr>
        <p:txBody>
          <a:bodyPr/>
          <a:lstStyle>
            <a:lvl1pPr marL="0" indent="0" algn="ctr">
              <a:spcAft>
                <a:spcPts val="400"/>
              </a:spcAft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Use this space to describe timeline content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C65EBB-8560-4EB1-8055-C7C10D7615A2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81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90078" y="525967"/>
            <a:ext cx="11219321" cy="558016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53555C"/>
                </a:solidFill>
                <a:latin typeface="Cera PRO Light" panose="00000400000000000000" pitchFamily="50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Timeline Title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7815274" y="4476690"/>
            <a:ext cx="58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14" hasCustomPrompt="1"/>
          </p:nvPr>
        </p:nvSpPr>
        <p:spPr>
          <a:xfrm>
            <a:off x="636571" y="2885961"/>
            <a:ext cx="1828800" cy="421387"/>
          </a:xfrm>
        </p:spPr>
        <p:txBody>
          <a:bodyPr anchor="b" anchorCtr="0"/>
          <a:lstStyle>
            <a:lvl1pPr marL="0" indent="0" algn="l">
              <a:buNone/>
              <a:defRPr sz="1500" b="1">
                <a:solidFill>
                  <a:srgbClr val="00B5E2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Header 1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15" hasCustomPrompt="1"/>
          </p:nvPr>
        </p:nvSpPr>
        <p:spPr>
          <a:xfrm>
            <a:off x="636571" y="3372206"/>
            <a:ext cx="1828800" cy="1152170"/>
          </a:xfrm>
        </p:spPr>
        <p:txBody>
          <a:bodyPr/>
          <a:lstStyle>
            <a:lvl1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sp>
        <p:nvSpPr>
          <p:cNvPr id="79" name="Text Placeholder 75"/>
          <p:cNvSpPr>
            <a:spLocks noGrp="1"/>
          </p:cNvSpPr>
          <p:nvPr>
            <p:ph type="body" sz="quarter" idx="16" hasCustomPrompt="1"/>
          </p:nvPr>
        </p:nvSpPr>
        <p:spPr>
          <a:xfrm>
            <a:off x="2884392" y="1986998"/>
            <a:ext cx="1828800" cy="430827"/>
          </a:xfrm>
        </p:spPr>
        <p:txBody>
          <a:bodyPr anchor="b" anchorCtr="0"/>
          <a:lstStyle>
            <a:lvl1pPr marL="0" indent="0" algn="l">
              <a:buNone/>
              <a:defRPr sz="1500" b="1">
                <a:solidFill>
                  <a:srgbClr val="006647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Header 2</a:t>
            </a:r>
          </a:p>
        </p:txBody>
      </p:sp>
      <p:sp>
        <p:nvSpPr>
          <p:cNvPr id="81" name="Text Placeholder 75"/>
          <p:cNvSpPr>
            <a:spLocks noGrp="1"/>
          </p:cNvSpPr>
          <p:nvPr>
            <p:ph type="body" sz="quarter" idx="18" hasCustomPrompt="1"/>
          </p:nvPr>
        </p:nvSpPr>
        <p:spPr>
          <a:xfrm>
            <a:off x="5132213" y="2698566"/>
            <a:ext cx="1828800" cy="446872"/>
          </a:xfrm>
        </p:spPr>
        <p:txBody>
          <a:bodyPr anchor="b" anchorCtr="0"/>
          <a:lstStyle>
            <a:lvl1pPr marL="0" indent="0" algn="l">
              <a:buNone/>
              <a:defRPr sz="1500" b="1">
                <a:solidFill>
                  <a:srgbClr val="78BE43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Header 3</a:t>
            </a:r>
          </a:p>
        </p:txBody>
      </p:sp>
      <p:sp>
        <p:nvSpPr>
          <p:cNvPr id="83" name="Text Placeholder 75"/>
          <p:cNvSpPr>
            <a:spLocks noGrp="1"/>
          </p:cNvSpPr>
          <p:nvPr>
            <p:ph type="body" sz="quarter" idx="20" hasCustomPrompt="1"/>
          </p:nvPr>
        </p:nvSpPr>
        <p:spPr>
          <a:xfrm>
            <a:off x="7380034" y="2063672"/>
            <a:ext cx="1828800" cy="446872"/>
          </a:xfrm>
        </p:spPr>
        <p:txBody>
          <a:bodyPr anchor="b" anchorCtr="0"/>
          <a:lstStyle>
            <a:lvl1pPr marL="0" indent="0" algn="l">
              <a:buNone/>
              <a:defRPr sz="1500" b="1">
                <a:solidFill>
                  <a:srgbClr val="FFCF0B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Header 4</a:t>
            </a:r>
          </a:p>
        </p:txBody>
      </p:sp>
      <p:sp>
        <p:nvSpPr>
          <p:cNvPr id="85" name="Text Placeholder 75"/>
          <p:cNvSpPr>
            <a:spLocks noGrp="1"/>
          </p:cNvSpPr>
          <p:nvPr>
            <p:ph type="body" sz="quarter" idx="22" hasCustomPrompt="1"/>
          </p:nvPr>
        </p:nvSpPr>
        <p:spPr>
          <a:xfrm>
            <a:off x="9627855" y="2721768"/>
            <a:ext cx="1828800" cy="446872"/>
          </a:xfrm>
        </p:spPr>
        <p:txBody>
          <a:bodyPr anchor="b" anchorCtr="0"/>
          <a:lstStyle>
            <a:lvl1pPr marL="0" indent="0" algn="l">
              <a:buNone/>
              <a:defRPr sz="1500" b="1">
                <a:solidFill>
                  <a:srgbClr val="002E6D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</a:t>
            </a:r>
            <a:br>
              <a:rPr lang="en-US" dirty="0"/>
            </a:br>
            <a:r>
              <a:rPr lang="en-US" dirty="0"/>
              <a:t>Header 5</a:t>
            </a:r>
          </a:p>
        </p:txBody>
      </p:sp>
      <p:sp>
        <p:nvSpPr>
          <p:cNvPr id="57" name="Text Placeholder 77"/>
          <p:cNvSpPr>
            <a:spLocks noGrp="1"/>
          </p:cNvSpPr>
          <p:nvPr>
            <p:ph type="body" sz="quarter" idx="24" hasCustomPrompt="1"/>
          </p:nvPr>
        </p:nvSpPr>
        <p:spPr>
          <a:xfrm>
            <a:off x="2884392" y="2472500"/>
            <a:ext cx="1828800" cy="1212649"/>
          </a:xfrm>
        </p:spPr>
        <p:txBody>
          <a:bodyPr/>
          <a:lstStyle>
            <a:lvl1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sp>
        <p:nvSpPr>
          <p:cNvPr id="58" name="Text Placeholder 77"/>
          <p:cNvSpPr>
            <a:spLocks noGrp="1"/>
          </p:cNvSpPr>
          <p:nvPr>
            <p:ph type="body" sz="quarter" idx="25" hasCustomPrompt="1"/>
          </p:nvPr>
        </p:nvSpPr>
        <p:spPr>
          <a:xfrm>
            <a:off x="5132213" y="3206697"/>
            <a:ext cx="1828800" cy="1152170"/>
          </a:xfrm>
        </p:spPr>
        <p:txBody>
          <a:bodyPr/>
          <a:lstStyle>
            <a:lvl1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sp>
        <p:nvSpPr>
          <p:cNvPr id="59" name="Text Placeholder 77"/>
          <p:cNvSpPr>
            <a:spLocks noGrp="1"/>
          </p:cNvSpPr>
          <p:nvPr>
            <p:ph type="body" sz="quarter" idx="26" hasCustomPrompt="1"/>
          </p:nvPr>
        </p:nvSpPr>
        <p:spPr>
          <a:xfrm>
            <a:off x="7380034" y="2532979"/>
            <a:ext cx="1828800" cy="1152170"/>
          </a:xfrm>
        </p:spPr>
        <p:txBody>
          <a:bodyPr/>
          <a:lstStyle>
            <a:lvl1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sp>
        <p:nvSpPr>
          <p:cNvPr id="60" name="Text Placeholder 77"/>
          <p:cNvSpPr>
            <a:spLocks noGrp="1"/>
          </p:cNvSpPr>
          <p:nvPr>
            <p:ph type="body" sz="quarter" idx="27" hasCustomPrompt="1"/>
          </p:nvPr>
        </p:nvSpPr>
        <p:spPr>
          <a:xfrm>
            <a:off x="9627855" y="3228934"/>
            <a:ext cx="1828800" cy="1152170"/>
          </a:xfrm>
        </p:spPr>
        <p:txBody>
          <a:bodyPr/>
          <a:lstStyle>
            <a:lvl1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03B0CA-DBA9-4CE7-8AF4-6EC269A89221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BBA7DD-B278-4516-8FAD-FAEFF4CF8EDE}"/>
              </a:ext>
            </a:extLst>
          </p:cNvPr>
          <p:cNvCxnSpPr>
            <a:cxnSpLocks/>
          </p:cNvCxnSpPr>
          <p:nvPr userDrawn="1"/>
        </p:nvCxnSpPr>
        <p:spPr>
          <a:xfrm>
            <a:off x="480251" y="5846739"/>
            <a:ext cx="11229149" cy="0"/>
          </a:xfrm>
          <a:prstGeom prst="line">
            <a:avLst/>
          </a:prstGeom>
          <a:ln w="19050">
            <a:solidFill>
              <a:srgbClr val="53555C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0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9628" cy="685799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00800" y="2614509"/>
            <a:ext cx="5511452" cy="517960"/>
          </a:xfrm>
        </p:spPr>
        <p:txBody>
          <a:bodyPr lIns="0" tIns="0" rIns="0" bIns="0" anchor="b">
            <a:noAutofit/>
          </a:bodyPr>
          <a:lstStyle>
            <a:lvl1pPr algn="r">
              <a:defRPr sz="3600">
                <a:solidFill>
                  <a:srgbClr val="53555C"/>
                </a:solidFill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400800" y="3215199"/>
            <a:ext cx="5511452" cy="427601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400">
                <a:solidFill>
                  <a:srgbClr val="5355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 flipH="1">
            <a:off x="6400800" y="3738857"/>
            <a:ext cx="5511452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867552" y="6154336"/>
            <a:ext cx="2044700" cy="400050"/>
          </a:xfrm>
        </p:spPr>
        <p:txBody>
          <a:bodyPr anchor="ctr" anchorCtr="0"/>
          <a:lstStyle>
            <a:lvl1pPr marL="0" indent="0" algn="r">
              <a:buNone/>
              <a:defRPr sz="1800">
                <a:solidFill>
                  <a:srgbClr val="53555C"/>
                </a:solidFill>
              </a:defRPr>
            </a:lvl1pPr>
            <a:lvl2pPr algn="r">
              <a:defRPr sz="2200"/>
            </a:lvl2pPr>
            <a:lvl3pPr algn="r">
              <a:defRPr sz="2200"/>
            </a:lvl3pPr>
            <a:lvl4pPr algn="r">
              <a:defRPr sz="2200"/>
            </a:lvl4pPr>
            <a:lvl5pPr algn="r">
              <a:defRPr sz="2200"/>
            </a:lvl5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48B920-58D0-4D77-B972-CEBB5DC506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284" y="3885706"/>
            <a:ext cx="4280663" cy="5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9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2600" y="522598"/>
            <a:ext cx="11226800" cy="56870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53555C"/>
                </a:solidFill>
                <a:latin typeface="Cera PRO Light" panose="00000400000000000000" pitchFamily="50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History/Timeline Title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14" hasCustomPrompt="1"/>
          </p:nvPr>
        </p:nvSpPr>
        <p:spPr>
          <a:xfrm>
            <a:off x="1421389" y="1915104"/>
            <a:ext cx="2558259" cy="448056"/>
          </a:xfrm>
        </p:spPr>
        <p:txBody>
          <a:bodyPr anchor="b" anchorCtr="0"/>
          <a:lstStyle>
            <a:lvl1pPr marL="0" indent="0" algn="l">
              <a:buNone/>
              <a:defRPr sz="1500" b="1">
                <a:solidFill>
                  <a:srgbClr val="00B5E2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 Header 1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15" hasCustomPrompt="1"/>
          </p:nvPr>
        </p:nvSpPr>
        <p:spPr>
          <a:xfrm>
            <a:off x="1421390" y="2456635"/>
            <a:ext cx="2558258" cy="1225296"/>
          </a:xfrm>
        </p:spPr>
        <p:txBody>
          <a:bodyPr/>
          <a:lstStyle>
            <a:lvl1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sp>
        <p:nvSpPr>
          <p:cNvPr id="91" name="Text Placeholder 75"/>
          <p:cNvSpPr>
            <a:spLocks noGrp="1"/>
          </p:cNvSpPr>
          <p:nvPr>
            <p:ph type="body" sz="quarter" idx="28" hasCustomPrompt="1"/>
          </p:nvPr>
        </p:nvSpPr>
        <p:spPr>
          <a:xfrm>
            <a:off x="3227161" y="4098135"/>
            <a:ext cx="2558259" cy="448056"/>
          </a:xfrm>
        </p:spPr>
        <p:txBody>
          <a:bodyPr anchor="b" anchorCtr="0"/>
          <a:lstStyle>
            <a:lvl1pPr marL="0" indent="0" algn="l">
              <a:buNone/>
              <a:defRPr sz="1500" b="1">
                <a:solidFill>
                  <a:srgbClr val="006647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 Header 1</a:t>
            </a:r>
          </a:p>
        </p:txBody>
      </p:sp>
      <p:sp>
        <p:nvSpPr>
          <p:cNvPr id="92" name="Text Placeholder 77"/>
          <p:cNvSpPr>
            <a:spLocks noGrp="1"/>
          </p:cNvSpPr>
          <p:nvPr>
            <p:ph type="body" sz="quarter" idx="29" hasCustomPrompt="1"/>
          </p:nvPr>
        </p:nvSpPr>
        <p:spPr>
          <a:xfrm>
            <a:off x="3227162" y="4634924"/>
            <a:ext cx="2558258" cy="1225296"/>
          </a:xfrm>
        </p:spPr>
        <p:txBody>
          <a:bodyPr/>
          <a:lstStyle>
            <a:lvl1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sp>
        <p:nvSpPr>
          <p:cNvPr id="101" name="Text Placeholder 75"/>
          <p:cNvSpPr>
            <a:spLocks noGrp="1"/>
          </p:cNvSpPr>
          <p:nvPr>
            <p:ph type="body" sz="quarter" idx="30" hasCustomPrompt="1"/>
          </p:nvPr>
        </p:nvSpPr>
        <p:spPr>
          <a:xfrm>
            <a:off x="5205974" y="1915104"/>
            <a:ext cx="2558259" cy="448056"/>
          </a:xfrm>
        </p:spPr>
        <p:txBody>
          <a:bodyPr anchor="b" anchorCtr="0"/>
          <a:lstStyle>
            <a:lvl1pPr marL="0" indent="0" algn="l">
              <a:buNone/>
              <a:defRPr sz="1500" b="1">
                <a:solidFill>
                  <a:srgbClr val="78BE43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 Header 1</a:t>
            </a:r>
          </a:p>
        </p:txBody>
      </p:sp>
      <p:sp>
        <p:nvSpPr>
          <p:cNvPr id="102" name="Text Placeholder 77"/>
          <p:cNvSpPr>
            <a:spLocks noGrp="1"/>
          </p:cNvSpPr>
          <p:nvPr>
            <p:ph type="body" sz="quarter" idx="31" hasCustomPrompt="1"/>
          </p:nvPr>
        </p:nvSpPr>
        <p:spPr>
          <a:xfrm>
            <a:off x="5205975" y="2456635"/>
            <a:ext cx="2558258" cy="1225296"/>
          </a:xfrm>
        </p:spPr>
        <p:txBody>
          <a:bodyPr/>
          <a:lstStyle>
            <a:lvl1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sp>
        <p:nvSpPr>
          <p:cNvPr id="108" name="Text Placeholder 75"/>
          <p:cNvSpPr>
            <a:spLocks noGrp="1"/>
          </p:cNvSpPr>
          <p:nvPr>
            <p:ph type="body" sz="quarter" idx="32" hasCustomPrompt="1"/>
          </p:nvPr>
        </p:nvSpPr>
        <p:spPr>
          <a:xfrm>
            <a:off x="7073672" y="4095364"/>
            <a:ext cx="2558259" cy="450827"/>
          </a:xfrm>
        </p:spPr>
        <p:txBody>
          <a:bodyPr anchor="b" anchorCtr="0"/>
          <a:lstStyle>
            <a:lvl1pPr marL="0" indent="0" algn="l">
              <a:buNone/>
              <a:defRPr sz="1500" b="1">
                <a:solidFill>
                  <a:srgbClr val="FFCF0B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 Header 1</a:t>
            </a:r>
          </a:p>
        </p:txBody>
      </p:sp>
      <p:sp>
        <p:nvSpPr>
          <p:cNvPr id="109" name="Text Placeholder 77"/>
          <p:cNvSpPr>
            <a:spLocks noGrp="1"/>
          </p:cNvSpPr>
          <p:nvPr>
            <p:ph type="body" sz="quarter" idx="33" hasCustomPrompt="1"/>
          </p:nvPr>
        </p:nvSpPr>
        <p:spPr>
          <a:xfrm>
            <a:off x="7073673" y="4634924"/>
            <a:ext cx="2558258" cy="1225296"/>
          </a:xfrm>
        </p:spPr>
        <p:txBody>
          <a:bodyPr/>
          <a:lstStyle>
            <a:lvl1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sp>
        <p:nvSpPr>
          <p:cNvPr id="113" name="Text Placeholder 75"/>
          <p:cNvSpPr>
            <a:spLocks noGrp="1"/>
          </p:cNvSpPr>
          <p:nvPr>
            <p:ph type="body" sz="quarter" idx="34" hasCustomPrompt="1"/>
          </p:nvPr>
        </p:nvSpPr>
        <p:spPr>
          <a:xfrm>
            <a:off x="8962201" y="1915104"/>
            <a:ext cx="2558259" cy="448056"/>
          </a:xfrm>
        </p:spPr>
        <p:txBody>
          <a:bodyPr anchor="b" anchorCtr="0"/>
          <a:lstStyle>
            <a:lvl1pPr marL="0" indent="0" algn="l">
              <a:buNone/>
              <a:defRPr sz="1500" b="1">
                <a:solidFill>
                  <a:srgbClr val="002E6D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 Header 1</a:t>
            </a:r>
          </a:p>
        </p:txBody>
      </p:sp>
      <p:sp>
        <p:nvSpPr>
          <p:cNvPr id="114" name="Text Placeholder 77"/>
          <p:cNvSpPr>
            <a:spLocks noGrp="1"/>
          </p:cNvSpPr>
          <p:nvPr>
            <p:ph type="body" sz="quarter" idx="35" hasCustomPrompt="1"/>
          </p:nvPr>
        </p:nvSpPr>
        <p:spPr>
          <a:xfrm>
            <a:off x="8962202" y="2456635"/>
            <a:ext cx="2558258" cy="1225296"/>
          </a:xfrm>
        </p:spPr>
        <p:txBody>
          <a:bodyPr/>
          <a:lstStyle>
            <a:lvl1pPr marL="171450" indent="-171450" algn="l">
              <a:spcAft>
                <a:spcPts val="300"/>
              </a:spcAft>
              <a:buFont typeface="Arial" panose="020B0604020202020204" pitchFamily="34" charset="0"/>
              <a:buChar char="•"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661816" y="2350942"/>
            <a:ext cx="293232" cy="1320854"/>
          </a:xfrm>
        </p:spPr>
        <p:txBody>
          <a:bodyPr vert="vert270" anchor="b" anchorCtr="0"/>
          <a:lstStyle>
            <a:lvl1pPr marL="0" indent="0" algn="ctr">
              <a:buNone/>
              <a:defRPr sz="1900" b="1">
                <a:solidFill>
                  <a:srgbClr val="00B5E2"/>
                </a:solidFill>
              </a:defRPr>
            </a:lvl1pPr>
            <a:lvl2pPr>
              <a:defRPr>
                <a:solidFill>
                  <a:srgbClr val="77BC1F"/>
                </a:solidFill>
              </a:defRPr>
            </a:lvl2pPr>
            <a:lvl3pPr>
              <a:defRPr>
                <a:solidFill>
                  <a:srgbClr val="77BC1F"/>
                </a:solidFill>
              </a:defRPr>
            </a:lvl3pPr>
            <a:lvl4pPr>
              <a:defRPr>
                <a:solidFill>
                  <a:srgbClr val="77BC1F"/>
                </a:solidFill>
              </a:defRPr>
            </a:lvl4pPr>
            <a:lvl5pPr>
              <a:defRPr>
                <a:solidFill>
                  <a:srgbClr val="77BC1F"/>
                </a:solidFill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0" name="Text Placeholder 24"/>
          <p:cNvSpPr>
            <a:spLocks noGrp="1"/>
          </p:cNvSpPr>
          <p:nvPr>
            <p:ph type="body" sz="quarter" idx="37" hasCustomPrompt="1"/>
          </p:nvPr>
        </p:nvSpPr>
        <p:spPr>
          <a:xfrm>
            <a:off x="4459020" y="2350941"/>
            <a:ext cx="293232" cy="1296254"/>
          </a:xfrm>
        </p:spPr>
        <p:txBody>
          <a:bodyPr vert="vert270" anchor="b" anchorCtr="0"/>
          <a:lstStyle>
            <a:lvl1pPr marL="0" indent="0" algn="ctr">
              <a:buNone/>
              <a:defRPr sz="1900" b="1">
                <a:solidFill>
                  <a:srgbClr val="78BE43"/>
                </a:solidFill>
              </a:defRPr>
            </a:lvl1pPr>
            <a:lvl2pPr>
              <a:defRPr>
                <a:solidFill>
                  <a:srgbClr val="77BC1F"/>
                </a:solidFill>
              </a:defRPr>
            </a:lvl2pPr>
            <a:lvl3pPr>
              <a:defRPr>
                <a:solidFill>
                  <a:srgbClr val="77BC1F"/>
                </a:solidFill>
              </a:defRPr>
            </a:lvl3pPr>
            <a:lvl4pPr>
              <a:defRPr>
                <a:solidFill>
                  <a:srgbClr val="77BC1F"/>
                </a:solidFill>
              </a:defRPr>
            </a:lvl4pPr>
            <a:lvl5pPr>
              <a:defRPr>
                <a:solidFill>
                  <a:srgbClr val="77BC1F"/>
                </a:solidFill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1" name="Text Placeholder 24"/>
          <p:cNvSpPr>
            <a:spLocks noGrp="1"/>
          </p:cNvSpPr>
          <p:nvPr>
            <p:ph type="body" sz="quarter" idx="38" hasCustomPrompt="1"/>
          </p:nvPr>
        </p:nvSpPr>
        <p:spPr>
          <a:xfrm>
            <a:off x="2508927" y="4047010"/>
            <a:ext cx="293232" cy="1360778"/>
          </a:xfrm>
        </p:spPr>
        <p:txBody>
          <a:bodyPr vert="vert270" anchor="b" anchorCtr="0"/>
          <a:lstStyle>
            <a:lvl1pPr marL="0" indent="0" algn="ctr">
              <a:buNone/>
              <a:defRPr sz="1900" b="1">
                <a:solidFill>
                  <a:srgbClr val="006647"/>
                </a:solidFill>
              </a:defRPr>
            </a:lvl1pPr>
            <a:lvl2pPr>
              <a:defRPr>
                <a:solidFill>
                  <a:srgbClr val="77BC1F"/>
                </a:solidFill>
              </a:defRPr>
            </a:lvl2pPr>
            <a:lvl3pPr>
              <a:defRPr>
                <a:solidFill>
                  <a:srgbClr val="77BC1F"/>
                </a:solidFill>
              </a:defRPr>
            </a:lvl3pPr>
            <a:lvl4pPr>
              <a:defRPr>
                <a:solidFill>
                  <a:srgbClr val="77BC1F"/>
                </a:solidFill>
              </a:defRPr>
            </a:lvl4pPr>
            <a:lvl5pPr>
              <a:defRPr>
                <a:solidFill>
                  <a:srgbClr val="77BC1F"/>
                </a:solidFill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2" name="Text Placeholder 24"/>
          <p:cNvSpPr>
            <a:spLocks noGrp="1"/>
          </p:cNvSpPr>
          <p:nvPr>
            <p:ph type="body" sz="quarter" idx="39" hasCustomPrompt="1"/>
          </p:nvPr>
        </p:nvSpPr>
        <p:spPr>
          <a:xfrm>
            <a:off x="8219084" y="2325048"/>
            <a:ext cx="293232" cy="1346748"/>
          </a:xfrm>
        </p:spPr>
        <p:txBody>
          <a:bodyPr vert="vert270" anchor="b" anchorCtr="0"/>
          <a:lstStyle>
            <a:lvl1pPr marL="0" indent="0" algn="ctr">
              <a:buNone/>
              <a:defRPr sz="1900" b="1">
                <a:solidFill>
                  <a:srgbClr val="002E6D"/>
                </a:solidFill>
              </a:defRPr>
            </a:lvl1pPr>
            <a:lvl2pPr>
              <a:defRPr>
                <a:solidFill>
                  <a:srgbClr val="77BC1F"/>
                </a:solidFill>
              </a:defRPr>
            </a:lvl2pPr>
            <a:lvl3pPr>
              <a:defRPr>
                <a:solidFill>
                  <a:srgbClr val="77BC1F"/>
                </a:solidFill>
              </a:defRPr>
            </a:lvl3pPr>
            <a:lvl4pPr>
              <a:defRPr>
                <a:solidFill>
                  <a:srgbClr val="77BC1F"/>
                </a:solidFill>
              </a:defRPr>
            </a:lvl4pPr>
            <a:lvl5pPr>
              <a:defRPr>
                <a:solidFill>
                  <a:srgbClr val="77BC1F"/>
                </a:solidFill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3" name="Text Placeholder 24"/>
          <p:cNvSpPr>
            <a:spLocks noGrp="1"/>
          </p:cNvSpPr>
          <p:nvPr>
            <p:ph type="body" sz="quarter" idx="40" hasCustomPrompt="1"/>
          </p:nvPr>
        </p:nvSpPr>
        <p:spPr>
          <a:xfrm>
            <a:off x="6349236" y="4047010"/>
            <a:ext cx="293232" cy="1360778"/>
          </a:xfrm>
        </p:spPr>
        <p:txBody>
          <a:bodyPr vert="vert270" anchor="b" anchorCtr="0"/>
          <a:lstStyle>
            <a:lvl1pPr marL="0" indent="0" algn="ctr">
              <a:buNone/>
              <a:defRPr sz="1900" b="1">
                <a:solidFill>
                  <a:srgbClr val="FFCF0B"/>
                </a:solidFill>
              </a:defRPr>
            </a:lvl1pPr>
            <a:lvl2pPr>
              <a:defRPr>
                <a:solidFill>
                  <a:srgbClr val="77BC1F"/>
                </a:solidFill>
              </a:defRPr>
            </a:lvl2pPr>
            <a:lvl3pPr>
              <a:defRPr>
                <a:solidFill>
                  <a:srgbClr val="77BC1F"/>
                </a:solidFill>
              </a:defRPr>
            </a:lvl3pPr>
            <a:lvl4pPr>
              <a:defRPr>
                <a:solidFill>
                  <a:srgbClr val="77BC1F"/>
                </a:solidFill>
              </a:defRPr>
            </a:lvl4pPr>
            <a:lvl5pPr>
              <a:defRPr>
                <a:solidFill>
                  <a:srgbClr val="77BC1F"/>
                </a:solidFill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05FF91-FC47-4344-BC8D-546E0FCDE32C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428621-6AA4-4715-B3FC-D944B22F8D5F}"/>
              </a:ext>
            </a:extLst>
          </p:cNvPr>
          <p:cNvCxnSpPr>
            <a:cxnSpLocks/>
          </p:cNvCxnSpPr>
          <p:nvPr userDrawn="1"/>
        </p:nvCxnSpPr>
        <p:spPr>
          <a:xfrm>
            <a:off x="480251" y="3869590"/>
            <a:ext cx="11229149" cy="0"/>
          </a:xfrm>
          <a:prstGeom prst="line">
            <a:avLst/>
          </a:prstGeom>
          <a:ln w="19050">
            <a:solidFill>
              <a:srgbClr val="53555C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7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Break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2600" y="522597"/>
            <a:ext cx="11226800" cy="568703"/>
          </a:xfrm>
        </p:spPr>
        <p:txBody>
          <a:bodyPr anchor="ctr" anchorCtr="0"/>
          <a:lstStyle>
            <a:lvl1pPr marL="0" indent="0">
              <a:buNone/>
              <a:defRPr sz="4800">
                <a:solidFill>
                  <a:srgbClr val="53555C"/>
                </a:solidFill>
                <a:latin typeface="Cera PRO Light" panose="00000400000000000000" pitchFamily="50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History/Timeline Title</a:t>
            </a:r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14" hasCustomPrompt="1"/>
          </p:nvPr>
        </p:nvSpPr>
        <p:spPr>
          <a:xfrm>
            <a:off x="1468982" y="2547110"/>
            <a:ext cx="3615082" cy="586234"/>
          </a:xfrm>
        </p:spPr>
        <p:txBody>
          <a:bodyPr anchor="b" anchorCtr="0"/>
          <a:lstStyle>
            <a:lvl1pPr marL="0" indent="0" algn="l">
              <a:buNone/>
              <a:defRPr sz="1800" b="1">
                <a:solidFill>
                  <a:srgbClr val="00B5E2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 Header 1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15" hasCustomPrompt="1"/>
          </p:nvPr>
        </p:nvSpPr>
        <p:spPr>
          <a:xfrm>
            <a:off x="1468982" y="3224113"/>
            <a:ext cx="3615081" cy="1823375"/>
          </a:xfrm>
        </p:spPr>
        <p:txBody>
          <a:bodyPr/>
          <a:lstStyle>
            <a:lvl1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cxnSp>
        <p:nvCxnSpPr>
          <p:cNvPr id="71" name="Straight Connector 70"/>
          <p:cNvCxnSpPr>
            <a:cxnSpLocks/>
          </p:cNvCxnSpPr>
          <p:nvPr userDrawn="1"/>
        </p:nvCxnSpPr>
        <p:spPr>
          <a:xfrm>
            <a:off x="6029992" y="1828800"/>
            <a:ext cx="17240" cy="5029200"/>
          </a:xfrm>
          <a:prstGeom prst="line">
            <a:avLst/>
          </a:prstGeom>
          <a:ln w="19050">
            <a:solidFill>
              <a:srgbClr val="53555C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 userDrawn="1"/>
        </p:nvSpPr>
        <p:spPr>
          <a:xfrm>
            <a:off x="5769230" y="1825617"/>
            <a:ext cx="506413" cy="506413"/>
          </a:xfrm>
          <a:prstGeom prst="ellipse">
            <a:avLst/>
          </a:prstGeom>
          <a:solidFill>
            <a:srgbClr val="53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 Placeholder 75"/>
          <p:cNvSpPr>
            <a:spLocks noGrp="1"/>
          </p:cNvSpPr>
          <p:nvPr>
            <p:ph type="body" sz="quarter" idx="16" hasCustomPrompt="1"/>
          </p:nvPr>
        </p:nvSpPr>
        <p:spPr>
          <a:xfrm>
            <a:off x="7018983" y="3831336"/>
            <a:ext cx="3615082" cy="586234"/>
          </a:xfrm>
        </p:spPr>
        <p:txBody>
          <a:bodyPr anchor="b" anchorCtr="0"/>
          <a:lstStyle>
            <a:lvl1pPr marL="0" indent="0" algn="l">
              <a:buNone/>
              <a:defRPr sz="1800" b="1">
                <a:solidFill>
                  <a:srgbClr val="006647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 Header 1</a:t>
            </a:r>
          </a:p>
        </p:txBody>
      </p:sp>
      <p:sp>
        <p:nvSpPr>
          <p:cNvPr id="54" name="Text Placeholder 77"/>
          <p:cNvSpPr>
            <a:spLocks noGrp="1"/>
          </p:cNvSpPr>
          <p:nvPr>
            <p:ph type="body" sz="quarter" idx="17" hasCustomPrompt="1"/>
          </p:nvPr>
        </p:nvSpPr>
        <p:spPr>
          <a:xfrm>
            <a:off x="7018983" y="4508339"/>
            <a:ext cx="3615081" cy="1441357"/>
          </a:xfrm>
        </p:spPr>
        <p:txBody>
          <a:bodyPr/>
          <a:lstStyle>
            <a:lvl1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D20007-4A64-4882-8E3B-9FFCE4890C02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76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Break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75"/>
          <p:cNvSpPr>
            <a:spLocks noGrp="1"/>
          </p:cNvSpPr>
          <p:nvPr>
            <p:ph type="body" sz="quarter" idx="14" hasCustomPrompt="1"/>
          </p:nvPr>
        </p:nvSpPr>
        <p:spPr>
          <a:xfrm>
            <a:off x="1468982" y="949958"/>
            <a:ext cx="3615082" cy="586234"/>
          </a:xfrm>
        </p:spPr>
        <p:txBody>
          <a:bodyPr anchor="b" anchorCtr="0"/>
          <a:lstStyle>
            <a:lvl1pPr marL="0" indent="0" algn="l">
              <a:buNone/>
              <a:defRPr sz="1800" b="1">
                <a:solidFill>
                  <a:srgbClr val="78BE43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 Header 1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15" hasCustomPrompt="1"/>
          </p:nvPr>
        </p:nvSpPr>
        <p:spPr>
          <a:xfrm>
            <a:off x="1468982" y="1626961"/>
            <a:ext cx="3615081" cy="1823375"/>
          </a:xfrm>
        </p:spPr>
        <p:txBody>
          <a:bodyPr/>
          <a:lstStyle>
            <a:lvl1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cxnSp>
        <p:nvCxnSpPr>
          <p:cNvPr id="71" name="Straight Connector 70"/>
          <p:cNvCxnSpPr>
            <a:cxnSpLocks/>
          </p:cNvCxnSpPr>
          <p:nvPr userDrawn="1"/>
        </p:nvCxnSpPr>
        <p:spPr>
          <a:xfrm>
            <a:off x="6023723" y="0"/>
            <a:ext cx="23509" cy="6858000"/>
          </a:xfrm>
          <a:prstGeom prst="line">
            <a:avLst/>
          </a:prstGeom>
          <a:ln w="19050">
            <a:solidFill>
              <a:srgbClr val="53555C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75"/>
          <p:cNvSpPr>
            <a:spLocks noGrp="1"/>
          </p:cNvSpPr>
          <p:nvPr>
            <p:ph type="body" sz="quarter" idx="16" hasCustomPrompt="1"/>
          </p:nvPr>
        </p:nvSpPr>
        <p:spPr>
          <a:xfrm>
            <a:off x="7018983" y="3209544"/>
            <a:ext cx="3615082" cy="586234"/>
          </a:xfrm>
        </p:spPr>
        <p:txBody>
          <a:bodyPr anchor="b" anchorCtr="0"/>
          <a:lstStyle>
            <a:lvl1pPr marL="0" indent="0" algn="l">
              <a:buNone/>
              <a:defRPr sz="1800" b="1">
                <a:solidFill>
                  <a:srgbClr val="FFCF0B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 Header 1</a:t>
            </a:r>
          </a:p>
        </p:txBody>
      </p:sp>
      <p:sp>
        <p:nvSpPr>
          <p:cNvPr id="54" name="Text Placeholder 77"/>
          <p:cNvSpPr>
            <a:spLocks noGrp="1"/>
          </p:cNvSpPr>
          <p:nvPr>
            <p:ph type="body" sz="quarter" idx="17" hasCustomPrompt="1"/>
          </p:nvPr>
        </p:nvSpPr>
        <p:spPr>
          <a:xfrm>
            <a:off x="7018983" y="3886547"/>
            <a:ext cx="3615081" cy="1819309"/>
          </a:xfrm>
        </p:spPr>
        <p:txBody>
          <a:bodyPr/>
          <a:lstStyle>
            <a:lvl1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Break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75"/>
          <p:cNvSpPr>
            <a:spLocks noGrp="1"/>
          </p:cNvSpPr>
          <p:nvPr>
            <p:ph type="body" sz="quarter" idx="14" hasCustomPrompt="1"/>
          </p:nvPr>
        </p:nvSpPr>
        <p:spPr>
          <a:xfrm>
            <a:off x="1468982" y="949958"/>
            <a:ext cx="3615082" cy="586234"/>
          </a:xfrm>
        </p:spPr>
        <p:txBody>
          <a:bodyPr anchor="b" anchorCtr="0"/>
          <a:lstStyle>
            <a:lvl1pPr marL="0" indent="0" algn="l">
              <a:buNone/>
              <a:defRPr sz="1800" b="1">
                <a:solidFill>
                  <a:srgbClr val="002E6D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 Header 1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15" hasCustomPrompt="1"/>
          </p:nvPr>
        </p:nvSpPr>
        <p:spPr>
          <a:xfrm>
            <a:off x="1468982" y="1626961"/>
            <a:ext cx="3615081" cy="1823375"/>
          </a:xfrm>
        </p:spPr>
        <p:txBody>
          <a:bodyPr/>
          <a:lstStyle>
            <a:lvl1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cxnSp>
        <p:nvCxnSpPr>
          <p:cNvPr id="71" name="Straight Connector 70"/>
          <p:cNvCxnSpPr>
            <a:cxnSpLocks/>
          </p:cNvCxnSpPr>
          <p:nvPr userDrawn="1"/>
        </p:nvCxnSpPr>
        <p:spPr>
          <a:xfrm>
            <a:off x="6023723" y="0"/>
            <a:ext cx="18347" cy="5352288"/>
          </a:xfrm>
          <a:prstGeom prst="line">
            <a:avLst/>
          </a:prstGeom>
          <a:ln w="19050">
            <a:solidFill>
              <a:srgbClr val="53555C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75"/>
          <p:cNvSpPr>
            <a:spLocks noGrp="1"/>
          </p:cNvSpPr>
          <p:nvPr>
            <p:ph type="body" sz="quarter" idx="16" hasCustomPrompt="1"/>
          </p:nvPr>
        </p:nvSpPr>
        <p:spPr>
          <a:xfrm>
            <a:off x="7018983" y="2673096"/>
            <a:ext cx="3615082" cy="586234"/>
          </a:xfrm>
        </p:spPr>
        <p:txBody>
          <a:bodyPr anchor="b" anchorCtr="0"/>
          <a:lstStyle>
            <a:lvl1pPr marL="0" indent="0" algn="l">
              <a:buNone/>
              <a:defRPr sz="1800" b="1">
                <a:solidFill>
                  <a:srgbClr val="979EA1"/>
                </a:solidFill>
              </a:defRPr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en-US" dirty="0"/>
              <a:t>Timeline Header 1</a:t>
            </a:r>
          </a:p>
        </p:txBody>
      </p:sp>
      <p:sp>
        <p:nvSpPr>
          <p:cNvPr id="54" name="Text Placeholder 77"/>
          <p:cNvSpPr>
            <a:spLocks noGrp="1"/>
          </p:cNvSpPr>
          <p:nvPr>
            <p:ph type="body" sz="quarter" idx="17" hasCustomPrompt="1"/>
          </p:nvPr>
        </p:nvSpPr>
        <p:spPr>
          <a:xfrm>
            <a:off x="7018983" y="3350099"/>
            <a:ext cx="3615081" cy="1819309"/>
          </a:xfrm>
        </p:spPr>
        <p:txBody>
          <a:bodyPr/>
          <a:lstStyle>
            <a:lvl1pPr marL="171450" indent="-171450" algn="l">
              <a:spcAft>
                <a:spcPts val="400"/>
              </a:spcAft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endParaRPr lang="en-US" dirty="0"/>
          </a:p>
        </p:txBody>
      </p:sp>
      <p:sp>
        <p:nvSpPr>
          <p:cNvPr id="17" name="Oval 16"/>
          <p:cNvSpPr/>
          <p:nvPr userDrawn="1"/>
        </p:nvSpPr>
        <p:spPr>
          <a:xfrm>
            <a:off x="5794518" y="5352288"/>
            <a:ext cx="506413" cy="506413"/>
          </a:xfrm>
          <a:prstGeom prst="ellipse">
            <a:avLst/>
          </a:prstGeom>
          <a:solidFill>
            <a:srgbClr val="53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275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: 4 Spa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550882" y="1835150"/>
            <a:ext cx="1310303" cy="1301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Drag your picture here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992313" y="1835150"/>
            <a:ext cx="3925886" cy="528378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6647"/>
                </a:solidFill>
              </a:defRPr>
            </a:lvl1pPr>
          </a:lstStyle>
          <a:p>
            <a:pPr lvl="0"/>
            <a:r>
              <a:rPr lang="en-US" dirty="0"/>
              <a:t>Insert name on top line</a:t>
            </a:r>
            <a:br>
              <a:rPr lang="en-US" dirty="0"/>
            </a:br>
            <a:r>
              <a:rPr lang="en-US" dirty="0"/>
              <a:t>and title on second line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1992313" y="2430203"/>
            <a:ext cx="3925887" cy="439995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#/s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1992313" y="2949575"/>
            <a:ext cx="3925887" cy="412649"/>
          </a:xfrm>
        </p:spPr>
        <p:txBody>
          <a:bodyPr/>
          <a:lstStyle>
            <a:lvl1pPr marL="0" indent="0">
              <a:buNone/>
              <a:defRPr sz="1400" i="1">
                <a:solidFill>
                  <a:srgbClr val="00B5E2"/>
                </a:solidFill>
              </a:defRPr>
            </a:lvl1pPr>
            <a:lvl2pPr marL="457200" indent="0">
              <a:buNone/>
              <a:defRPr sz="1400" i="1">
                <a:solidFill>
                  <a:srgbClr val="00B5E2"/>
                </a:solidFill>
              </a:defRPr>
            </a:lvl2pPr>
            <a:lvl3pPr marL="914400" indent="0">
              <a:buNone/>
              <a:defRPr sz="1400" i="1">
                <a:solidFill>
                  <a:srgbClr val="00B5E2"/>
                </a:solidFill>
              </a:defRPr>
            </a:lvl3pPr>
            <a:lvl4pPr marL="1371600" indent="0">
              <a:buNone/>
              <a:defRPr sz="1400" i="1">
                <a:solidFill>
                  <a:srgbClr val="00B5E2"/>
                </a:solidFill>
              </a:defRPr>
            </a:lvl4pPr>
            <a:lvl5pPr marL="1828800" indent="0">
              <a:buNone/>
              <a:defRPr sz="1400" i="1">
                <a:solidFill>
                  <a:srgbClr val="00B5E2"/>
                </a:solidFill>
              </a:defRPr>
            </a:lvl5pPr>
          </a:lstStyle>
          <a:p>
            <a:pPr lvl="0"/>
            <a:r>
              <a:rPr lang="en-US" dirty="0"/>
              <a:t>Insert succinct description of account responsibilities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72" hasCustomPrompt="1"/>
          </p:nvPr>
        </p:nvSpPr>
        <p:spPr>
          <a:xfrm>
            <a:off x="6253975" y="1831874"/>
            <a:ext cx="1310303" cy="1301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Drag your picture here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73" hasCustomPrompt="1"/>
          </p:nvPr>
        </p:nvSpPr>
        <p:spPr>
          <a:xfrm>
            <a:off x="7708105" y="1831874"/>
            <a:ext cx="3861593" cy="528378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6647"/>
                </a:solidFill>
              </a:defRPr>
            </a:lvl1pPr>
          </a:lstStyle>
          <a:p>
            <a:pPr lvl="0"/>
            <a:r>
              <a:rPr lang="en-US" dirty="0"/>
              <a:t>Insert name on top line</a:t>
            </a:r>
            <a:br>
              <a:rPr lang="en-US" dirty="0"/>
            </a:br>
            <a:r>
              <a:rPr lang="en-US" dirty="0"/>
              <a:t>and title on second line</a:t>
            </a:r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74" hasCustomPrompt="1"/>
          </p:nvPr>
        </p:nvSpPr>
        <p:spPr>
          <a:xfrm>
            <a:off x="7708106" y="2426927"/>
            <a:ext cx="3861594" cy="439995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#/s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7708106" y="2946299"/>
            <a:ext cx="3861594" cy="412649"/>
          </a:xfrm>
        </p:spPr>
        <p:txBody>
          <a:bodyPr/>
          <a:lstStyle>
            <a:lvl1pPr marL="0" indent="0">
              <a:buNone/>
              <a:defRPr sz="1400" i="1">
                <a:solidFill>
                  <a:srgbClr val="00B5E2"/>
                </a:solidFill>
              </a:defRPr>
            </a:lvl1pPr>
            <a:lvl2pPr marL="457200" indent="0">
              <a:buNone/>
              <a:defRPr sz="1400" i="1">
                <a:solidFill>
                  <a:srgbClr val="00B5E2"/>
                </a:solidFill>
              </a:defRPr>
            </a:lvl2pPr>
            <a:lvl3pPr marL="914400" indent="0">
              <a:buNone/>
              <a:defRPr sz="1400" i="1">
                <a:solidFill>
                  <a:srgbClr val="00B5E2"/>
                </a:solidFill>
              </a:defRPr>
            </a:lvl3pPr>
            <a:lvl4pPr marL="1371600" indent="0">
              <a:buNone/>
              <a:defRPr sz="1400" i="1">
                <a:solidFill>
                  <a:srgbClr val="00B5E2"/>
                </a:solidFill>
              </a:defRPr>
            </a:lvl4pPr>
            <a:lvl5pPr marL="1828800" indent="0">
              <a:buNone/>
              <a:defRPr sz="1400" i="1">
                <a:solidFill>
                  <a:srgbClr val="00B5E2"/>
                </a:solidFill>
              </a:defRPr>
            </a:lvl5pPr>
          </a:lstStyle>
          <a:p>
            <a:pPr lvl="0"/>
            <a:r>
              <a:rPr lang="en-US" dirty="0"/>
              <a:t>Insert succinct description of account responsibilities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76" hasCustomPrompt="1"/>
          </p:nvPr>
        </p:nvSpPr>
        <p:spPr>
          <a:xfrm>
            <a:off x="550882" y="3705032"/>
            <a:ext cx="1310303" cy="1301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Drag your picture here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77" hasCustomPrompt="1"/>
          </p:nvPr>
        </p:nvSpPr>
        <p:spPr>
          <a:xfrm>
            <a:off x="1992313" y="3705032"/>
            <a:ext cx="3925886" cy="528378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6647"/>
                </a:solidFill>
              </a:defRPr>
            </a:lvl1pPr>
          </a:lstStyle>
          <a:p>
            <a:pPr lvl="0"/>
            <a:r>
              <a:rPr lang="en-US" dirty="0"/>
              <a:t>Insert name on top line</a:t>
            </a:r>
            <a:br>
              <a:rPr lang="en-US" dirty="0"/>
            </a:br>
            <a:r>
              <a:rPr lang="en-US" dirty="0"/>
              <a:t>and title on second line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78" hasCustomPrompt="1"/>
          </p:nvPr>
        </p:nvSpPr>
        <p:spPr>
          <a:xfrm>
            <a:off x="1992313" y="4300086"/>
            <a:ext cx="3925887" cy="44971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#/s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79" hasCustomPrompt="1"/>
          </p:nvPr>
        </p:nvSpPr>
        <p:spPr>
          <a:xfrm>
            <a:off x="1992313" y="4832157"/>
            <a:ext cx="3925887" cy="412649"/>
          </a:xfrm>
        </p:spPr>
        <p:txBody>
          <a:bodyPr/>
          <a:lstStyle>
            <a:lvl1pPr marL="0" indent="0">
              <a:buNone/>
              <a:defRPr sz="1400" i="1">
                <a:solidFill>
                  <a:srgbClr val="00B5E2"/>
                </a:solidFill>
              </a:defRPr>
            </a:lvl1pPr>
            <a:lvl2pPr marL="457200" indent="0">
              <a:buNone/>
              <a:defRPr sz="1400" i="1">
                <a:solidFill>
                  <a:srgbClr val="00B5E2"/>
                </a:solidFill>
              </a:defRPr>
            </a:lvl2pPr>
            <a:lvl3pPr marL="914400" indent="0">
              <a:buNone/>
              <a:defRPr sz="1400" i="1">
                <a:solidFill>
                  <a:srgbClr val="00B5E2"/>
                </a:solidFill>
              </a:defRPr>
            </a:lvl3pPr>
            <a:lvl4pPr marL="1371600" indent="0">
              <a:buNone/>
              <a:defRPr sz="1400" i="1">
                <a:solidFill>
                  <a:srgbClr val="00B5E2"/>
                </a:solidFill>
              </a:defRPr>
            </a:lvl4pPr>
            <a:lvl5pPr marL="1828800" indent="0">
              <a:buNone/>
              <a:defRPr sz="1400" i="1">
                <a:solidFill>
                  <a:srgbClr val="00B5E2"/>
                </a:solidFill>
              </a:defRPr>
            </a:lvl5pPr>
          </a:lstStyle>
          <a:p>
            <a:pPr lvl="0"/>
            <a:r>
              <a:rPr lang="en-US" dirty="0"/>
              <a:t>Insert succinct description of account responsibilities</a:t>
            </a:r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80" hasCustomPrompt="1"/>
          </p:nvPr>
        </p:nvSpPr>
        <p:spPr>
          <a:xfrm>
            <a:off x="6253975" y="3701756"/>
            <a:ext cx="1310303" cy="1301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Drag your picture here</a:t>
            </a:r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81" hasCustomPrompt="1"/>
          </p:nvPr>
        </p:nvSpPr>
        <p:spPr>
          <a:xfrm>
            <a:off x="7708105" y="3701756"/>
            <a:ext cx="3861593" cy="528378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6647"/>
                </a:solidFill>
              </a:defRPr>
            </a:lvl1pPr>
          </a:lstStyle>
          <a:p>
            <a:pPr lvl="0"/>
            <a:r>
              <a:rPr lang="en-US" dirty="0"/>
              <a:t>Insert name on top line</a:t>
            </a:r>
            <a:br>
              <a:rPr lang="en-US" dirty="0"/>
            </a:br>
            <a:r>
              <a:rPr lang="en-US" dirty="0"/>
              <a:t>and title on second line</a:t>
            </a:r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82" hasCustomPrompt="1"/>
          </p:nvPr>
        </p:nvSpPr>
        <p:spPr>
          <a:xfrm>
            <a:off x="7708106" y="4296810"/>
            <a:ext cx="3861594" cy="44971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#/s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83" hasCustomPrompt="1"/>
          </p:nvPr>
        </p:nvSpPr>
        <p:spPr>
          <a:xfrm>
            <a:off x="7708106" y="4828881"/>
            <a:ext cx="3861594" cy="412649"/>
          </a:xfrm>
        </p:spPr>
        <p:txBody>
          <a:bodyPr/>
          <a:lstStyle>
            <a:lvl1pPr marL="0" indent="0">
              <a:buNone/>
              <a:defRPr sz="1400" i="1">
                <a:solidFill>
                  <a:srgbClr val="00B5E2"/>
                </a:solidFill>
              </a:defRPr>
            </a:lvl1pPr>
            <a:lvl2pPr marL="457200" indent="0">
              <a:buNone/>
              <a:defRPr sz="1400" i="1">
                <a:solidFill>
                  <a:srgbClr val="00B5E2"/>
                </a:solidFill>
              </a:defRPr>
            </a:lvl2pPr>
            <a:lvl3pPr marL="914400" indent="0">
              <a:buNone/>
              <a:defRPr sz="1400" i="1">
                <a:solidFill>
                  <a:srgbClr val="00B5E2"/>
                </a:solidFill>
              </a:defRPr>
            </a:lvl3pPr>
            <a:lvl4pPr marL="1371600" indent="0">
              <a:buNone/>
              <a:defRPr sz="1400" i="1">
                <a:solidFill>
                  <a:srgbClr val="00B5E2"/>
                </a:solidFill>
              </a:defRPr>
            </a:lvl4pPr>
            <a:lvl5pPr marL="1828800" indent="0">
              <a:buNone/>
              <a:defRPr sz="1400" i="1">
                <a:solidFill>
                  <a:srgbClr val="00B5E2"/>
                </a:solidFill>
              </a:defRPr>
            </a:lvl5pPr>
          </a:lstStyle>
          <a:p>
            <a:pPr lvl="0"/>
            <a:r>
              <a:rPr lang="en-US" dirty="0"/>
              <a:t>Insert succinct description of account responsibilities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82600" y="537378"/>
            <a:ext cx="11226800" cy="550636"/>
          </a:xfrm>
        </p:spPr>
        <p:txBody>
          <a:bodyPr/>
          <a:lstStyle>
            <a:lvl1pPr>
              <a:defRPr>
                <a:solidFill>
                  <a:srgbClr val="53555C"/>
                </a:solidFill>
              </a:defRPr>
            </a:lvl1pPr>
          </a:lstStyle>
          <a:p>
            <a:r>
              <a:rPr lang="en-US" dirty="0"/>
              <a:t>Insert Header Here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3A61401-B906-4FC7-A51E-76C9B6A5D886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965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: 6 Spa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525482" y="1568450"/>
            <a:ext cx="1310303" cy="1301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Drag your picture here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966913" y="1657350"/>
            <a:ext cx="3733780" cy="528378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006647"/>
                </a:solidFill>
                <a:latin typeface="Cera PRO" panose="00000500000000000000" pitchFamily="50" charset="0"/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and tile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1966913" y="2252403"/>
            <a:ext cx="3733781" cy="64995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5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#1</a:t>
            </a:r>
          </a:p>
          <a:p>
            <a:pPr lvl="0"/>
            <a:r>
              <a:rPr lang="en-US" dirty="0"/>
              <a:t>Mobile #1</a:t>
            </a:r>
          </a:p>
          <a:p>
            <a:pPr lvl="0"/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508000" y="3154135"/>
            <a:ext cx="1310303" cy="1301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Drag your picture here</a:t>
            </a:r>
          </a:p>
        </p:txBody>
      </p:sp>
      <p:sp>
        <p:nvSpPr>
          <p:cNvPr id="4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1949431" y="3243035"/>
            <a:ext cx="3733780" cy="528378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006647"/>
                </a:solidFill>
                <a:latin typeface="Cera PRO" panose="00000500000000000000" pitchFamily="50" charset="0"/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and tile</a:t>
            </a:r>
          </a:p>
        </p:txBody>
      </p:sp>
      <p:sp>
        <p:nvSpPr>
          <p:cNvPr id="44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1949431" y="3838089"/>
            <a:ext cx="3733781" cy="649958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5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#1</a:t>
            </a:r>
          </a:p>
          <a:p>
            <a:pPr lvl="0"/>
            <a:r>
              <a:rPr lang="en-US" dirty="0"/>
              <a:t>Mobile #1</a:t>
            </a:r>
          </a:p>
          <a:p>
            <a:pPr lvl="0"/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4" hasCustomPrompt="1"/>
          </p:nvPr>
        </p:nvSpPr>
        <p:spPr>
          <a:xfrm>
            <a:off x="525482" y="4756131"/>
            <a:ext cx="1310303" cy="1301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Drag your picture here</a:t>
            </a:r>
          </a:p>
        </p:txBody>
      </p:sp>
      <p:sp>
        <p:nvSpPr>
          <p:cNvPr id="46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1966913" y="4845031"/>
            <a:ext cx="3733780" cy="528378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006647"/>
                </a:solidFill>
                <a:latin typeface="Cera PRO" panose="00000500000000000000" pitchFamily="50" charset="0"/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and tile</a:t>
            </a:r>
          </a:p>
        </p:txBody>
      </p:sp>
      <p:sp>
        <p:nvSpPr>
          <p:cNvPr id="47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1966913" y="5440085"/>
            <a:ext cx="3733781" cy="649958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5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#1</a:t>
            </a:r>
          </a:p>
          <a:p>
            <a:pPr lvl="0"/>
            <a:r>
              <a:rPr lang="en-US" dirty="0"/>
              <a:t>Mobile #1</a:t>
            </a:r>
          </a:p>
          <a:p>
            <a:pPr lvl="0"/>
            <a:endParaRPr lang="en-US" dirty="0"/>
          </a:p>
        </p:txBody>
      </p:sp>
      <p:sp>
        <p:nvSpPr>
          <p:cNvPr id="48" name="Picture Placeholder 14"/>
          <p:cNvSpPr>
            <a:spLocks noGrp="1"/>
          </p:cNvSpPr>
          <p:nvPr>
            <p:ph type="pic" sz="quarter" idx="27" hasCustomPrompt="1"/>
          </p:nvPr>
        </p:nvSpPr>
        <p:spPr>
          <a:xfrm>
            <a:off x="6491307" y="1568450"/>
            <a:ext cx="1310303" cy="1301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Drag your picture here</a:t>
            </a:r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7932738" y="1657350"/>
            <a:ext cx="3794144" cy="528378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006647"/>
                </a:solidFill>
                <a:latin typeface="Cera PRO" panose="00000500000000000000" pitchFamily="50" charset="0"/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and tile</a:t>
            </a:r>
          </a:p>
        </p:txBody>
      </p:sp>
      <p:sp>
        <p:nvSpPr>
          <p:cNvPr id="50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7932738" y="2252403"/>
            <a:ext cx="3794145" cy="649959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5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#1</a:t>
            </a:r>
          </a:p>
          <a:p>
            <a:pPr lvl="0"/>
            <a:r>
              <a:rPr lang="en-US" dirty="0"/>
              <a:t>Mobile #1</a:t>
            </a:r>
          </a:p>
          <a:p>
            <a:pPr lvl="0"/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6473825" y="3154135"/>
            <a:ext cx="1310303" cy="1301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Drag your picture here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7915256" y="3243035"/>
            <a:ext cx="3794144" cy="528378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006647"/>
                </a:solidFill>
                <a:latin typeface="Cera PRO" panose="00000500000000000000" pitchFamily="50" charset="0"/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and tile</a:t>
            </a:r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915256" y="3838089"/>
            <a:ext cx="3794145" cy="649958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5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#1</a:t>
            </a:r>
          </a:p>
          <a:p>
            <a:pPr lvl="0"/>
            <a:r>
              <a:rPr lang="en-US" dirty="0"/>
              <a:t>Mobile #1</a:t>
            </a:r>
          </a:p>
          <a:p>
            <a:pPr lvl="0"/>
            <a:endParaRPr lang="en-US" dirty="0"/>
          </a:p>
        </p:txBody>
      </p:sp>
      <p:sp>
        <p:nvSpPr>
          <p:cNvPr id="58" name="Picture Placeholder 14"/>
          <p:cNvSpPr>
            <a:spLocks noGrp="1"/>
          </p:cNvSpPr>
          <p:nvPr>
            <p:ph type="pic" sz="quarter" idx="33" hasCustomPrompt="1"/>
          </p:nvPr>
        </p:nvSpPr>
        <p:spPr>
          <a:xfrm>
            <a:off x="6491307" y="4756131"/>
            <a:ext cx="1310303" cy="1301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lnSpc>
                <a:spcPts val="1700"/>
              </a:lnSpc>
              <a:spcBef>
                <a:spcPts val="0"/>
              </a:spcBef>
              <a:buNone/>
              <a:defRPr sz="18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Drag your picture here</a:t>
            </a:r>
          </a:p>
        </p:txBody>
      </p:sp>
      <p:sp>
        <p:nvSpPr>
          <p:cNvPr id="59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7932738" y="4845031"/>
            <a:ext cx="3794144" cy="528378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006647"/>
                </a:solidFill>
                <a:latin typeface="Cera PRO" panose="00000500000000000000" pitchFamily="50" charset="0"/>
              </a:defRPr>
            </a:lvl1pPr>
          </a:lstStyle>
          <a:p>
            <a:pPr lvl="0"/>
            <a:r>
              <a:rPr lang="en-US" dirty="0"/>
              <a:t>Insert name</a:t>
            </a:r>
            <a:br>
              <a:rPr lang="en-US" dirty="0"/>
            </a:br>
            <a:r>
              <a:rPr lang="en-US" dirty="0"/>
              <a:t>and tile</a:t>
            </a:r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7932738" y="5440085"/>
            <a:ext cx="3794145" cy="649958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5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#1</a:t>
            </a:r>
          </a:p>
          <a:p>
            <a:pPr lvl="0"/>
            <a:r>
              <a:rPr lang="en-US" dirty="0"/>
              <a:t>Mobile #1</a:t>
            </a:r>
          </a:p>
          <a:p>
            <a:pPr lvl="0"/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2600" y="536689"/>
            <a:ext cx="11226800" cy="5506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Header Here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B8C2A4-B277-4874-B953-E87B00AB1650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93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395285" y="2134199"/>
            <a:ext cx="5309827" cy="52590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6647"/>
                </a:solidFill>
                <a:latin typeface="Cera PRO" panose="00000500000000000000" pitchFamily="50" charset="0"/>
              </a:defRPr>
            </a:lvl1pPr>
          </a:lstStyle>
          <a:p>
            <a:pPr lvl="0"/>
            <a:r>
              <a:rPr lang="en-US" dirty="0"/>
              <a:t>Company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47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395286" y="2734412"/>
            <a:ext cx="5309828" cy="172122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Contact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#1</a:t>
            </a:r>
          </a:p>
          <a:p>
            <a:pPr lvl="0"/>
            <a:endParaRPr lang="en-US" dirty="0"/>
          </a:p>
        </p:txBody>
      </p:sp>
      <p:cxnSp>
        <p:nvCxnSpPr>
          <p:cNvPr id="29" name="Straight Connector 28"/>
          <p:cNvCxnSpPr>
            <a:cxnSpLocks/>
          </p:cNvCxnSpPr>
          <p:nvPr userDrawn="1"/>
        </p:nvCxnSpPr>
        <p:spPr>
          <a:xfrm>
            <a:off x="6388651" y="1999876"/>
            <a:ext cx="5317713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86885" y="2143911"/>
            <a:ext cx="5309828" cy="52590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6647"/>
                </a:solidFill>
                <a:latin typeface="Cera PRO" panose="00000500000000000000" pitchFamily="50" charset="0"/>
              </a:defRPr>
            </a:lvl1pPr>
          </a:lstStyle>
          <a:p>
            <a:pPr lvl="0"/>
            <a:r>
              <a:rPr lang="en-US" dirty="0"/>
              <a:t>Company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486885" y="2744124"/>
            <a:ext cx="5309829" cy="1721224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Contact 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 #1</a:t>
            </a:r>
          </a:p>
          <a:p>
            <a:pPr lvl="0"/>
            <a:endParaRPr lang="en-US" dirty="0"/>
          </a:p>
        </p:txBody>
      </p:sp>
      <p:cxnSp>
        <p:nvCxnSpPr>
          <p:cNvPr id="33" name="Straight Connector 32"/>
          <p:cNvCxnSpPr>
            <a:cxnSpLocks/>
          </p:cNvCxnSpPr>
          <p:nvPr userDrawn="1"/>
        </p:nvCxnSpPr>
        <p:spPr>
          <a:xfrm>
            <a:off x="480251" y="2009588"/>
            <a:ext cx="5317714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A913A45D-1342-43BB-87D7-030C118DB8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527358"/>
            <a:ext cx="11226800" cy="5506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References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C1003-B2AA-4BE6-A3ED-5A69CFC5F8E6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38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V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7490989" y="1786206"/>
            <a:ext cx="3991622" cy="525904"/>
          </a:xfr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006647"/>
                </a:solidFill>
                <a:latin typeface="Cera PRO" panose="00000500000000000000" pitchFamily="50" charset="0"/>
              </a:defRPr>
            </a:lvl1pPr>
          </a:lstStyle>
          <a:p>
            <a:pPr lvl="0"/>
            <a:r>
              <a:rPr lang="en-US" dirty="0"/>
              <a:t>Insert title for “The Other Guys”</a:t>
            </a:r>
          </a:p>
        </p:txBody>
      </p:sp>
      <p:sp>
        <p:nvSpPr>
          <p:cNvPr id="31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95299" y="1786206"/>
            <a:ext cx="3980331" cy="525904"/>
          </a:xfrm>
        </p:spPr>
        <p:txBody>
          <a:bodyPr lIns="0" tIns="0" rIns="0" bIns="0" anchor="b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2000" b="0">
                <a:solidFill>
                  <a:srgbClr val="006647"/>
                </a:solidFill>
                <a:latin typeface="Cera PRO" panose="00000500000000000000" pitchFamily="50" charset="0"/>
              </a:defRPr>
            </a:lvl1pPr>
          </a:lstStyle>
          <a:p>
            <a:pPr lvl="0"/>
            <a:r>
              <a:rPr lang="en-US" dirty="0"/>
              <a:t>Insert CommerceVantage title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495300" y="2457066"/>
            <a:ext cx="3980332" cy="78050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description of program characteristic and differentiator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7490991" y="2457066"/>
            <a:ext cx="3980332" cy="7805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description of program characteristic and differentiator</a:t>
            </a:r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>
            <a:off x="5963772" y="1815676"/>
            <a:ext cx="8965" cy="345141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506588" y="3369821"/>
            <a:ext cx="3980332" cy="78050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description of program characteristic and differentiator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7502279" y="3369821"/>
            <a:ext cx="3980332" cy="7805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description of program characteristic and differentiator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506588" y="4307066"/>
            <a:ext cx="3980332" cy="780500"/>
          </a:xfrm>
        </p:spPr>
        <p:txBody>
          <a:bodyPr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description of program characteristic and differentiator</a:t>
            </a:r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7502279" y="4307066"/>
            <a:ext cx="3980332" cy="7805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Insert description of program characteristic and differentiator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95299" y="536689"/>
            <a:ext cx="11229149" cy="55063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92" y="2482293"/>
            <a:ext cx="731520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92" y="3406924"/>
            <a:ext cx="731520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92" y="4331555"/>
            <a:ext cx="731520" cy="7315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32" y="2482293"/>
            <a:ext cx="731520" cy="7315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32" y="3406924"/>
            <a:ext cx="731520" cy="7315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32" y="4356046"/>
            <a:ext cx="731520" cy="73152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96D48E-2F34-4CD4-9AB7-F9284F9E4F19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267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609599" y="2655045"/>
            <a:ext cx="10677525" cy="1084913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</a:t>
            </a:r>
          </a:p>
          <a:p>
            <a:pPr lvl="0"/>
            <a:r>
              <a:rPr lang="en-US" dirty="0"/>
              <a:t>Service Hours</a:t>
            </a:r>
          </a:p>
          <a:p>
            <a:pPr lvl="0"/>
            <a:r>
              <a:rPr lang="en-US" dirty="0"/>
              <a:t>Additional Information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609599" y="4515191"/>
            <a:ext cx="10677525" cy="1084913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3555C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  <a:br>
              <a:rPr lang="en-US" dirty="0"/>
            </a:br>
            <a:r>
              <a:rPr lang="en-US" dirty="0"/>
              <a:t>Phone</a:t>
            </a:r>
          </a:p>
          <a:p>
            <a:pPr lvl="0"/>
            <a:r>
              <a:rPr lang="en-US" dirty="0"/>
              <a:t>Service Hours</a:t>
            </a:r>
          </a:p>
          <a:p>
            <a:pPr lvl="0"/>
            <a:r>
              <a:rPr lang="en-US" dirty="0"/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23446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5300" y="1536702"/>
            <a:ext cx="11239500" cy="40703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solidFill>
                  <a:srgbClr val="53555C"/>
                </a:solidFill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 sz="4000">
                <a:solidFill>
                  <a:srgbClr val="53555C"/>
                </a:solidFill>
                <a:latin typeface="+mj-lt"/>
              </a:defRPr>
            </a:lvl2pPr>
            <a:lvl3pPr marL="713232" indent="0">
              <a:buFont typeface="Arial" panose="020B0604020202020204" pitchFamily="34" charset="0"/>
              <a:buNone/>
              <a:defRPr sz="4000">
                <a:solidFill>
                  <a:srgbClr val="53555C"/>
                </a:solidFill>
                <a:latin typeface="+mj-lt"/>
              </a:defRPr>
            </a:lvl3pPr>
            <a:lvl4pPr marL="1051560" indent="0">
              <a:buFont typeface="Arial" panose="020B0604020202020204" pitchFamily="34" charset="0"/>
              <a:buNone/>
              <a:defRPr sz="4000">
                <a:solidFill>
                  <a:srgbClr val="53555C"/>
                </a:solidFill>
                <a:latin typeface="+mj-lt"/>
              </a:defRPr>
            </a:lvl4pPr>
            <a:lvl5pPr marL="1399032" indent="0">
              <a:buFont typeface="Arial" panose="020B0604020202020204" pitchFamily="34" charset="0"/>
              <a:buNone/>
              <a:defRPr sz="4000">
                <a:solidFill>
                  <a:srgbClr val="53555C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  <a:p>
            <a:pPr lvl="0"/>
            <a:r>
              <a:rPr lang="en-US" dirty="0"/>
              <a:t>Item 4</a:t>
            </a:r>
          </a:p>
          <a:p>
            <a:pPr lvl="0"/>
            <a:r>
              <a:rPr lang="en-US" dirty="0"/>
              <a:t>Item 5</a:t>
            </a:r>
          </a:p>
          <a:p>
            <a:pPr lvl="0"/>
            <a:r>
              <a:rPr lang="en-US" dirty="0"/>
              <a:t>Item 6</a:t>
            </a:r>
          </a:p>
          <a:p>
            <a:pPr lvl="0"/>
            <a:r>
              <a:rPr lang="en-US" dirty="0"/>
              <a:t>Item 7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300" y="536575"/>
            <a:ext cx="2387859" cy="5500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4800" dirty="0">
                <a:solidFill>
                  <a:srgbClr val="53555C"/>
                </a:solidFill>
                <a:latin typeface="Cera PRO Light" panose="00000400000000000000" pitchFamily="50" charset="0"/>
              </a:rPr>
              <a:t>Agenda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E8D288-9F1D-4A1A-BD39-47F6F2F4AD83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19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26845" y="1248893"/>
            <a:ext cx="6677066" cy="0"/>
          </a:xfrm>
          <a:prstGeom prst="line">
            <a:avLst/>
          </a:prstGeom>
          <a:ln w="12700">
            <a:solidFill>
              <a:srgbClr val="979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845" y="457716"/>
            <a:ext cx="7239499" cy="757310"/>
          </a:xfrm>
        </p:spPr>
        <p:txBody>
          <a:bodyPr anchor="b"/>
          <a:lstStyle>
            <a:lvl1pPr>
              <a:defRPr sz="3000" b="0"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Insert client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939724" y="2813024"/>
            <a:ext cx="4400116" cy="243005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rgbClr val="00B5E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Insert testimonial quote here – no need for quotation marks.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626847" y="1439863"/>
            <a:ext cx="5712994" cy="959995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600"/>
            </a:lvl2pPr>
            <a:lvl3pPr marL="914400" indent="0">
              <a:buNone/>
              <a:defRPr sz="2600"/>
            </a:lvl3pPr>
            <a:lvl4pPr marL="1371600" indent="0">
              <a:buNone/>
              <a:defRPr sz="2600"/>
            </a:lvl4pPr>
            <a:lvl5pPr marL="1828800" indent="0">
              <a:buNone/>
              <a:defRPr sz="2600"/>
            </a:lvl5pPr>
          </a:lstStyle>
          <a:p>
            <a:pPr lvl="0"/>
            <a:r>
              <a:rPr lang="en-US" dirty="0"/>
              <a:t>Insert short description of testimonial connection to client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1939289" y="5401564"/>
            <a:ext cx="4400573" cy="55458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53555C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Insert Name of </a:t>
            </a:r>
            <a:br>
              <a:rPr lang="en-US" dirty="0"/>
            </a:br>
            <a:r>
              <a:rPr lang="en-US" dirty="0"/>
              <a:t>Insert Title (not company again)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idx="1" hasCustomPrompt="1"/>
          </p:nvPr>
        </p:nvSpPr>
        <p:spPr>
          <a:xfrm>
            <a:off x="6681216" y="829057"/>
            <a:ext cx="4767256" cy="3608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3200">
                <a:solidFill>
                  <a:srgbClr val="CACDCC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picture, tight crop, or use stock image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47" y="2789996"/>
            <a:ext cx="1161288" cy="11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40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88" y="992187"/>
            <a:ext cx="4722812" cy="734826"/>
          </a:xfrm>
        </p:spPr>
        <p:txBody>
          <a:bodyPr anchor="b"/>
          <a:lstStyle>
            <a:lvl1pPr>
              <a:defRPr sz="2400" b="0" i="0">
                <a:solidFill>
                  <a:srgbClr val="77BC1F"/>
                </a:solidFill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22912" y="992187"/>
            <a:ext cx="6172200" cy="4873625"/>
          </a:xfr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rgbClr val="979EA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Use space to insert chart or table</a:t>
            </a:r>
            <a:br>
              <a:rPr lang="en-US" dirty="0"/>
            </a:br>
            <a:r>
              <a:rPr lang="en-US" dirty="0"/>
              <a:t>or other graphic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888" y="1969058"/>
            <a:ext cx="4722812" cy="3896753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96888" y="1816659"/>
            <a:ext cx="4722812" cy="0"/>
          </a:xfrm>
          <a:prstGeom prst="line">
            <a:avLst/>
          </a:prstGeom>
          <a:ln w="12700">
            <a:solidFill>
              <a:srgbClr val="979E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02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94811B-217D-4573-902B-D1A1E1153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00" y="536689"/>
            <a:ext cx="11226800" cy="5506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About Commerce Bank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E29071-8F2D-4599-8A5F-F22AB22E2729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323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844631" y="1703705"/>
            <a:ext cx="850392" cy="1515647"/>
          </a:xfr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979EA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a picture, </a:t>
            </a:r>
            <a:br>
              <a:rPr lang="en-US" dirty="0"/>
            </a:br>
            <a:r>
              <a:rPr lang="en-US" dirty="0"/>
              <a:t>web page or screen shot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243579" y="1665601"/>
            <a:ext cx="2805115" cy="1682339"/>
          </a:xfr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Insert a picture, website page </a:t>
            </a:r>
            <a:br>
              <a:rPr lang="en-US" dirty="0"/>
            </a:br>
            <a:r>
              <a:rPr lang="en-US" dirty="0"/>
              <a:t>or screen shot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505004" y="1667888"/>
            <a:ext cx="2615406" cy="1633539"/>
          </a:xfrm>
        </p:spPr>
        <p:txBody>
          <a:bodyPr anchor="ctr" anchorCtr="0"/>
          <a:lstStyle>
            <a:lvl1pPr marL="0" indent="0" algn="ctr">
              <a:buNone/>
              <a:defRPr sz="2000">
                <a:solidFill>
                  <a:srgbClr val="979EA1"/>
                </a:solidFill>
              </a:defRPr>
            </a:lvl1pPr>
          </a:lstStyle>
          <a:p>
            <a:r>
              <a:rPr lang="en-US" dirty="0"/>
              <a:t>Insert a picture, </a:t>
            </a:r>
            <a:br>
              <a:rPr lang="en-US" dirty="0"/>
            </a:br>
            <a:r>
              <a:rPr lang="en-US" dirty="0"/>
              <a:t>website page </a:t>
            </a:r>
            <a:br>
              <a:rPr lang="en-US" dirty="0"/>
            </a:br>
            <a:r>
              <a:rPr lang="en-US" dirty="0"/>
              <a:t>or screen shot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3CD6BB03-3790-435D-93D3-225150B2AC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37929" y="2062065"/>
            <a:ext cx="692087" cy="1119183"/>
          </a:xfr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979EA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a picture, </a:t>
            </a:r>
            <a:br>
              <a:rPr lang="en-US" dirty="0"/>
            </a:br>
            <a:r>
              <a:rPr lang="en-US" dirty="0"/>
              <a:t>web page or screen shot</a:t>
            </a:r>
          </a:p>
        </p:txBody>
      </p:sp>
    </p:spTree>
    <p:extLst>
      <p:ext uri="{BB962C8B-B14F-4D97-AF65-F5344CB8AC3E}">
        <p14:creationId xmlns:p14="http://schemas.microsoft.com/office/powerpoint/2010/main" val="772950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9243ED-F2CC-4E53-8A96-4E23782E0F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151" y="6330495"/>
            <a:ext cx="2567749" cy="310697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28CE5DA-3E9A-4579-974B-A22E9D3F2B63}"/>
              </a:ext>
            </a:extLst>
          </p:cNvPr>
          <p:cNvSpPr txBox="1">
            <a:spLocks/>
          </p:cNvSpPr>
          <p:nvPr userDrawn="1"/>
        </p:nvSpPr>
        <p:spPr>
          <a:xfrm>
            <a:off x="11412763" y="6340127"/>
            <a:ext cx="323849" cy="2914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2E3B9-EECE-4A89-A6AF-ECDA09B9D2C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25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 of the Mark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3600" y="6356353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01B0FA5B-18D2-4834-B76C-633F5911D8F3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81882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E4A701B5-FA31-40EF-84E4-FC77A07605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5449" y="925856"/>
            <a:ext cx="11301329" cy="51260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en-US" dirty="0"/>
              <a:t>Industry Insight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Subpoint 1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Subpoint 2</a:t>
            </a:r>
          </a:p>
          <a:p>
            <a:pPr marL="1263650" lvl="2">
              <a:buFont typeface="Arial" panose="020B0604020202020204" pitchFamily="34" charset="0"/>
              <a:buChar char="•"/>
            </a:pPr>
            <a:r>
              <a:rPr lang="en-US" dirty="0"/>
              <a:t>Subsubpoint1</a:t>
            </a:r>
          </a:p>
          <a:p>
            <a:r>
              <a:rPr lang="en-US" dirty="0"/>
              <a:t>Industry Insight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Subpoint 1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Subpoint 2</a:t>
            </a:r>
          </a:p>
          <a:p>
            <a:pPr marL="1263650" lvl="2">
              <a:buFont typeface="Arial" panose="020B0604020202020204" pitchFamily="34" charset="0"/>
              <a:buChar char="•"/>
            </a:pPr>
            <a:r>
              <a:rPr lang="en-US" dirty="0"/>
              <a:t>Subsubpoint1</a:t>
            </a:r>
          </a:p>
          <a:p>
            <a:r>
              <a:rPr lang="en-US" dirty="0"/>
              <a:t>Industry Insight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Subpoint 1</a:t>
            </a:r>
          </a:p>
          <a:p>
            <a:pPr marL="914400" lvl="1">
              <a:buFont typeface="Arial" panose="020B0604020202020204" pitchFamily="34" charset="0"/>
              <a:buChar char="•"/>
            </a:pPr>
            <a:r>
              <a:rPr lang="en-US" dirty="0"/>
              <a:t>Subpoint 2</a:t>
            </a:r>
          </a:p>
          <a:p>
            <a:pPr marL="1263650" lvl="2">
              <a:buFont typeface="Arial" panose="020B0604020202020204" pitchFamily="34" charset="0"/>
              <a:buChar char="•"/>
            </a:pPr>
            <a:r>
              <a:rPr lang="en-US" dirty="0"/>
              <a:t>Subsubpoint1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677"/>
            <a:ext cx="749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200" baseline="0" dirty="0">
                <a:solidFill>
                  <a:srgbClr val="006747"/>
                </a:solidFill>
                <a:latin typeface="Poppins Medium" pitchFamily="2" charset="0"/>
                <a:ea typeface="+mj-ea"/>
                <a:cs typeface="Poppins Medium" pitchFamily="2" charset="0"/>
              </a:rPr>
              <a:t>State of the Market</a:t>
            </a:r>
          </a:p>
        </p:txBody>
      </p:sp>
    </p:spTree>
    <p:extLst>
      <p:ext uri="{BB962C8B-B14F-4D97-AF65-F5344CB8AC3E}">
        <p14:creationId xmlns:p14="http://schemas.microsoft.com/office/powerpoint/2010/main" val="2575906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cing Strategi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3600" y="6356353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01B0FA5B-18D2-4834-B76C-633F5911D8F3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81882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E4A701B5-FA31-40EF-84E4-FC77A07605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5449" y="925856"/>
            <a:ext cx="11301329" cy="5126029"/>
          </a:xfrm>
        </p:spPr>
        <p:txBody>
          <a:bodyPr/>
          <a:lstStyle/>
          <a:p>
            <a:pPr lvl="0"/>
            <a:r>
              <a:rPr lang="en-US" dirty="0"/>
              <a:t>Strategy 1</a:t>
            </a:r>
          </a:p>
          <a:p>
            <a:pPr lvl="1"/>
            <a:r>
              <a:rPr lang="en-US" dirty="0" err="1"/>
              <a:t>Subpoint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Subpoint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Subsubpoint</a:t>
            </a:r>
            <a:r>
              <a:rPr lang="en-US" dirty="0"/>
              <a:t> 1</a:t>
            </a:r>
          </a:p>
          <a:p>
            <a:pPr lvl="0"/>
            <a:r>
              <a:rPr lang="en-US" dirty="0"/>
              <a:t>Strategy 1</a:t>
            </a:r>
          </a:p>
          <a:p>
            <a:pPr lvl="1"/>
            <a:r>
              <a:rPr lang="en-US" dirty="0" err="1"/>
              <a:t>Subpoint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Subpoint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Subsubpoint</a:t>
            </a:r>
            <a:r>
              <a:rPr lang="en-US" dirty="0"/>
              <a:t> 1</a:t>
            </a:r>
          </a:p>
          <a:p>
            <a:pPr lvl="0"/>
            <a:r>
              <a:rPr lang="en-US" dirty="0"/>
              <a:t>Strategy 1</a:t>
            </a:r>
          </a:p>
          <a:p>
            <a:pPr lvl="1"/>
            <a:r>
              <a:rPr lang="en-US" dirty="0" err="1"/>
              <a:t>Subpoint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Subpoint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Subsubpoint</a:t>
            </a:r>
            <a:r>
              <a:rPr lang="en-US" dirty="0"/>
              <a:t> 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677"/>
            <a:ext cx="749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200" baseline="0" dirty="0">
                <a:solidFill>
                  <a:srgbClr val="006747"/>
                </a:solidFill>
                <a:latin typeface="Poppins Medium" pitchFamily="2" charset="0"/>
                <a:ea typeface="+mj-ea"/>
                <a:cs typeface="Poppins Medium" pitchFamily="2" charset="0"/>
              </a:rPr>
              <a:t>Pricing</a:t>
            </a:r>
            <a:r>
              <a:rPr lang="en-US" sz="1800" dirty="0"/>
              <a:t> </a:t>
            </a:r>
            <a:r>
              <a:rPr lang="en-US" sz="3200" kern="1200" baseline="0" dirty="0">
                <a:solidFill>
                  <a:srgbClr val="006747"/>
                </a:solidFill>
                <a:latin typeface="Poppins Medium" pitchFamily="2" charset="0"/>
                <a:ea typeface="+mj-ea"/>
                <a:cs typeface="Poppins Medium" pitchFamily="2" charset="0"/>
              </a:rPr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4147653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71B9-65CB-4981-B1C3-5CE7AC431CF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5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30452"/>
            <a:ext cx="11201400" cy="55063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535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530349"/>
            <a:ext cx="11226801" cy="46545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53555C"/>
                </a:solidFill>
                <a:latin typeface="+mj-lt"/>
              </a:defRPr>
            </a:lvl1pPr>
            <a:lvl2pPr>
              <a:lnSpc>
                <a:spcPct val="100000"/>
              </a:lnSpc>
              <a:defRPr>
                <a:solidFill>
                  <a:srgbClr val="53555C"/>
                </a:solidFill>
                <a:latin typeface="+mj-lt"/>
              </a:defRPr>
            </a:lvl2pPr>
            <a:lvl3pPr>
              <a:lnSpc>
                <a:spcPct val="100000"/>
              </a:lnSpc>
              <a:defRPr>
                <a:solidFill>
                  <a:srgbClr val="53555C"/>
                </a:solidFill>
                <a:latin typeface="+mj-lt"/>
              </a:defRPr>
            </a:lvl3pPr>
            <a:lvl4pPr>
              <a:lnSpc>
                <a:spcPct val="100000"/>
              </a:lnSpc>
              <a:defRPr>
                <a:solidFill>
                  <a:srgbClr val="53555C"/>
                </a:solidFill>
                <a:latin typeface="+mj-lt"/>
              </a:defRPr>
            </a:lvl4pPr>
            <a:lvl5pPr>
              <a:lnSpc>
                <a:spcPct val="100000"/>
              </a:lnSpc>
              <a:defRPr>
                <a:solidFill>
                  <a:srgbClr val="53555C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0104D0-5904-49F6-B64F-F6119DBB4A51}"/>
              </a:ext>
            </a:extLst>
          </p:cNvPr>
          <p:cNvCxnSpPr>
            <a:cxnSpLocks/>
          </p:cNvCxnSpPr>
          <p:nvPr userDrawn="1"/>
        </p:nvCxnSpPr>
        <p:spPr>
          <a:xfrm>
            <a:off x="480251" y="1226336"/>
            <a:ext cx="11229149" cy="0"/>
          </a:xfrm>
          <a:prstGeom prst="line">
            <a:avLst/>
          </a:prstGeom>
          <a:ln w="12700">
            <a:solidFill>
              <a:srgbClr val="53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11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r-Medium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6EEE2B-CEB7-4100-A0DA-567E7411E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251" y="2024345"/>
            <a:ext cx="11229149" cy="70615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0251" y="2805204"/>
            <a:ext cx="11229149" cy="9094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subhead text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D9AB7D-4AE1-4860-8907-F0144F335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151" y="6330495"/>
            <a:ext cx="2567749" cy="310698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7599815-2F63-4E3C-A72D-F7CCC4008F95}"/>
              </a:ext>
            </a:extLst>
          </p:cNvPr>
          <p:cNvSpPr txBox="1">
            <a:spLocks/>
          </p:cNvSpPr>
          <p:nvPr userDrawn="1"/>
        </p:nvSpPr>
        <p:spPr>
          <a:xfrm>
            <a:off x="11412763" y="6340127"/>
            <a:ext cx="323849" cy="2914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2E3B9-EECE-4A89-A6AF-ECDA09B9D2C5}" type="slidenum">
              <a:rPr lang="en-US" smtClean="0">
                <a:solidFill>
                  <a:srgbClr val="53555C"/>
                </a:solidFill>
              </a:rPr>
              <a:pPr/>
              <a:t>‹#›</a:t>
            </a:fld>
            <a:endParaRPr lang="en-US" dirty="0">
              <a:solidFill>
                <a:srgbClr val="535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F9B4A-1B27-4752-ADB8-0AD324929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A2377E-E856-45F4-8EE0-ADDA74C87E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251" y="2019301"/>
            <a:ext cx="11229149" cy="7112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E5F3C1-EB77-4D10-B0AA-AD2D24F9B7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0251" y="2805204"/>
            <a:ext cx="11229149" cy="9094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subhead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D9EF2B-D41F-4DC0-B348-B3F03D3668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151" y="6330495"/>
            <a:ext cx="2567749" cy="310698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BFBB2C4-1095-4DE8-BCCE-50C4B499FE74}"/>
              </a:ext>
            </a:extLst>
          </p:cNvPr>
          <p:cNvSpPr txBox="1">
            <a:spLocks/>
          </p:cNvSpPr>
          <p:nvPr userDrawn="1"/>
        </p:nvSpPr>
        <p:spPr>
          <a:xfrm>
            <a:off x="11336563" y="6340127"/>
            <a:ext cx="323849" cy="2914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2E3B9-EECE-4A89-A6AF-ECDA09B9D2C5}" type="slidenum">
              <a:rPr lang="en-US" smtClean="0">
                <a:solidFill>
                  <a:srgbClr val="53555C"/>
                </a:solidFill>
              </a:rPr>
              <a:pPr/>
              <a:t>‹#›</a:t>
            </a:fld>
            <a:endParaRPr lang="en-US" dirty="0">
              <a:solidFill>
                <a:srgbClr val="535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0864F3-C2D4-432A-AE3B-2330E8C8D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5" y="0"/>
            <a:ext cx="1218963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2B868D-8DC7-4DC2-A172-54421EA0D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251" y="2024345"/>
            <a:ext cx="11229149" cy="70615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9E37D9A-E607-4873-B8D2-AED31965BA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0251" y="2805204"/>
            <a:ext cx="11229149" cy="9094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subhead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9E89FB-C94A-4687-9430-6D7CA8EC10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151" y="6330495"/>
            <a:ext cx="2567749" cy="310698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BABAA84-49B6-4C60-B1B6-F8E304878640}"/>
              </a:ext>
            </a:extLst>
          </p:cNvPr>
          <p:cNvSpPr txBox="1">
            <a:spLocks/>
          </p:cNvSpPr>
          <p:nvPr userDrawn="1"/>
        </p:nvSpPr>
        <p:spPr>
          <a:xfrm>
            <a:off x="11336563" y="6340127"/>
            <a:ext cx="323849" cy="2914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2E3B9-EECE-4A89-A6AF-ECDA09B9D2C5}" type="slidenum">
              <a:rPr lang="en-US" smtClean="0">
                <a:solidFill>
                  <a:srgbClr val="53555C"/>
                </a:solidFill>
              </a:rPr>
              <a:pPr/>
              <a:t>‹#›</a:t>
            </a:fld>
            <a:endParaRPr lang="en-US" dirty="0">
              <a:solidFill>
                <a:srgbClr val="535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6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AA1810-FB12-417E-B5E8-858F52675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6" y="0"/>
            <a:ext cx="12189628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0AF1905-4E15-4D7A-B9F7-9AC83D296D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251" y="2024345"/>
            <a:ext cx="11229149" cy="70615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  <a:latin typeface="Cera PRO" panose="00000500000000000000" pitchFamily="50" charset="0"/>
              </a:defRPr>
            </a:lvl1pPr>
          </a:lstStyle>
          <a:p>
            <a:r>
              <a:rPr lang="en-US" dirty="0"/>
              <a:t>Insert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8363C6-7AF9-49CC-BA22-B5F1F40B57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0251" y="2805204"/>
            <a:ext cx="11229149" cy="90946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subhead 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CD4699-8539-4257-8B77-F6E44E0FEC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151" y="6330495"/>
            <a:ext cx="2567749" cy="310698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395989-01E8-42C0-837E-1D7882ED9FB6}"/>
              </a:ext>
            </a:extLst>
          </p:cNvPr>
          <p:cNvSpPr txBox="1">
            <a:spLocks/>
          </p:cNvSpPr>
          <p:nvPr userDrawn="1"/>
        </p:nvSpPr>
        <p:spPr>
          <a:xfrm>
            <a:off x="11336563" y="6340127"/>
            <a:ext cx="323849" cy="2914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2E3B9-EECE-4A89-A6AF-ECDA09B9D2C5}" type="slidenum">
              <a:rPr lang="en-US" smtClean="0">
                <a:solidFill>
                  <a:srgbClr val="53555C"/>
                </a:solidFill>
              </a:rPr>
              <a:pPr/>
              <a:t>‹#›</a:t>
            </a:fld>
            <a:endParaRPr lang="en-US" dirty="0">
              <a:solidFill>
                <a:srgbClr val="535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999" y="530452"/>
            <a:ext cx="11226800" cy="55063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524001"/>
            <a:ext cx="11226801" cy="4660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5434CB-0143-40F3-A391-5CE377D15488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442151" y="6330495"/>
            <a:ext cx="2567749" cy="31069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2072F67-2126-4556-9CE9-467F3B8E27DB}"/>
              </a:ext>
            </a:extLst>
          </p:cNvPr>
          <p:cNvSpPr txBox="1">
            <a:spLocks/>
          </p:cNvSpPr>
          <p:nvPr userDrawn="1"/>
        </p:nvSpPr>
        <p:spPr>
          <a:xfrm>
            <a:off x="11412763" y="6340127"/>
            <a:ext cx="323849" cy="291434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>
                <a:solidFill>
                  <a:srgbClr val="979EA1"/>
                </a:solidFill>
                <a:latin typeface="Cera PRO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32E3B9-EECE-4A89-A6AF-ECDA09B9D2C5}" type="slidenum">
              <a:rPr lang="en-US" smtClean="0">
                <a:solidFill>
                  <a:srgbClr val="53555C"/>
                </a:solidFill>
              </a:rPr>
              <a:pPr/>
              <a:t>‹#›</a:t>
            </a:fld>
            <a:endParaRPr lang="en-US" dirty="0">
              <a:solidFill>
                <a:srgbClr val="5355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61" r:id="rId2"/>
    <p:sldLayoutId id="2147483649" r:id="rId3"/>
    <p:sldLayoutId id="2147483650" r:id="rId4"/>
    <p:sldLayoutId id="2147483663" r:id="rId5"/>
    <p:sldLayoutId id="2147483651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8" r:id="rId12"/>
    <p:sldLayoutId id="2147483665" r:id="rId13"/>
    <p:sldLayoutId id="2147483652" r:id="rId14"/>
    <p:sldLayoutId id="2147483666" r:id="rId15"/>
    <p:sldLayoutId id="2147483667" r:id="rId16"/>
    <p:sldLayoutId id="2147483668" r:id="rId17"/>
    <p:sldLayoutId id="2147483672" r:id="rId18"/>
    <p:sldLayoutId id="2147483690" r:id="rId19"/>
    <p:sldLayoutId id="2147483688" r:id="rId20"/>
    <p:sldLayoutId id="2147483683" r:id="rId21"/>
    <p:sldLayoutId id="2147483689" r:id="rId22"/>
    <p:sldLayoutId id="2147483678" r:id="rId23"/>
    <p:sldLayoutId id="2147483669" r:id="rId24"/>
    <p:sldLayoutId id="2147483679" r:id="rId25"/>
    <p:sldLayoutId id="2147483654" r:id="rId26"/>
    <p:sldLayoutId id="2147483687" r:id="rId27"/>
    <p:sldLayoutId id="2147483680" r:id="rId28"/>
    <p:sldLayoutId id="2147483681" r:id="rId29"/>
    <p:sldLayoutId id="2147483682" r:id="rId30"/>
    <p:sldLayoutId id="2147483684" r:id="rId31"/>
    <p:sldLayoutId id="2147483685" r:id="rId32"/>
    <p:sldLayoutId id="2147483686" r:id="rId33"/>
    <p:sldLayoutId id="2147483655" r:id="rId34"/>
    <p:sldLayoutId id="2147483664" r:id="rId35"/>
    <p:sldLayoutId id="2147483670" r:id="rId36"/>
    <p:sldLayoutId id="2147483692" r:id="rId37"/>
    <p:sldLayoutId id="2147483693" r:id="rId38"/>
    <p:sldLayoutId id="2147483671" r:id="rId39"/>
    <p:sldLayoutId id="2147483657" r:id="rId40"/>
    <p:sldLayoutId id="2147483656" r:id="rId41"/>
    <p:sldLayoutId id="2147483691" r:id="rId42"/>
    <p:sldLayoutId id="2147483697" r:id="rId43"/>
    <p:sldLayoutId id="2147483660" r:id="rId44"/>
    <p:sldLayoutId id="2147483699" r:id="rId45"/>
    <p:sldLayoutId id="2147483700" r:id="rId46"/>
    <p:sldLayoutId id="2147483701" r:id="rId4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rgbClr val="53555C"/>
          </a:solidFill>
          <a:latin typeface="Cera PRO Light" panose="000004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rgbClr val="53555C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rgbClr val="53555C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rgbClr val="53555C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53555C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53555C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1001" y="2887561"/>
            <a:ext cx="6209217" cy="608347"/>
          </a:xfrm>
        </p:spPr>
        <p:txBody>
          <a:bodyPr/>
          <a:lstStyle/>
          <a:p>
            <a:r>
              <a:rPr lang="en-US" sz="6600" b="1" dirty="0"/>
              <a:t>Lifecycle of an Invoice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4140" y="3572670"/>
            <a:ext cx="6726078" cy="1304164"/>
          </a:xfrm>
        </p:spPr>
        <p:txBody>
          <a:bodyPr/>
          <a:lstStyle/>
          <a:p>
            <a:r>
              <a:rPr lang="en-US" sz="3200" dirty="0"/>
              <a:t>How AP and AR have been impacted by 2020</a:t>
            </a:r>
          </a:p>
        </p:txBody>
      </p:sp>
    </p:spTree>
    <p:extLst>
      <p:ext uri="{BB962C8B-B14F-4D97-AF65-F5344CB8AC3E}">
        <p14:creationId xmlns:p14="http://schemas.microsoft.com/office/powerpoint/2010/main" val="2127927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555FD1-2BF0-4D36-B7E8-B32FC55F4100}"/>
              </a:ext>
            </a:extLst>
          </p:cNvPr>
          <p:cNvSpPr/>
          <p:nvPr/>
        </p:nvSpPr>
        <p:spPr>
          <a:xfrm>
            <a:off x="0" y="-1"/>
            <a:ext cx="12192000" cy="13100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3FEA2-E0C8-4E81-A0A0-3FE87D11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Electronic Payments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6F626-12DE-4F31-B067-38A34E7691CA}"/>
              </a:ext>
            </a:extLst>
          </p:cNvPr>
          <p:cNvSpPr/>
          <p:nvPr/>
        </p:nvSpPr>
        <p:spPr>
          <a:xfrm>
            <a:off x="609600" y="2009775"/>
            <a:ext cx="10987312" cy="41813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9301E-2778-4A09-853F-273D9B8F2ECA}"/>
              </a:ext>
            </a:extLst>
          </p:cNvPr>
          <p:cNvSpPr txBox="1"/>
          <p:nvPr/>
        </p:nvSpPr>
        <p:spPr>
          <a:xfrm>
            <a:off x="2879496" y="1596599"/>
            <a:ext cx="6380921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Virtual Card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8EBF0-985C-4957-8227-3B9CFB20E08C}"/>
              </a:ext>
            </a:extLst>
          </p:cNvPr>
          <p:cNvSpPr txBox="1"/>
          <p:nvPr/>
        </p:nvSpPr>
        <p:spPr>
          <a:xfrm>
            <a:off x="981920" y="2756279"/>
            <a:ext cx="10227548" cy="3970318"/>
          </a:xfrm>
          <a:prstGeom prst="rect">
            <a:avLst/>
          </a:prstGeom>
          <a:noFill/>
        </p:spPr>
        <p:txBody>
          <a:bodyPr wrap="square" lIns="0" tIns="0" rIns="0" bIns="0" numCol="2" rtlCol="0" anchor="ctr" anchorCtr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Leverage technology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Automated communication of remittance detail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Simplify reconciliation</a:t>
            </a:r>
            <a:b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</a:br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Avoid long-term </a:t>
            </a:r>
            <a:b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</a:b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contracts</a:t>
            </a:r>
            <a:b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</a:b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Monthly revenue payments</a:t>
            </a:r>
          </a:p>
          <a:p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742950" lvl="1" indent="-285750">
              <a:buBlip>
                <a:blip r:embed="rId3"/>
              </a:buBlip>
            </a:pPr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Enrollment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Direct phone calls = most </a:t>
            </a:r>
            <a:b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</a:b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successful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Ongoing enrollment, $10k floor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New supplier communication</a:t>
            </a:r>
          </a:p>
          <a:p>
            <a:pPr marL="800100" lvl="1" indent="-342900">
              <a:buBlip>
                <a:blip r:embed="rId3"/>
              </a:buBlip>
            </a:pPr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Alternatives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Manual Card / Proxy Payments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Closed-loop networks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STP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Integrated Receivables Networks</a:t>
            </a:r>
            <a:br>
              <a:rPr lang="en-US" sz="1600" dirty="0">
                <a:latin typeface="Poppins" panose="02000000000000000000" pitchFamily="2" charset="0"/>
                <a:cs typeface="Poppins" panose="02000000000000000000" pitchFamily="2" charset="0"/>
              </a:rPr>
            </a:br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4FAE5-84E3-4AA8-9C56-1518A0971E7B}"/>
              </a:ext>
            </a:extLst>
          </p:cNvPr>
          <p:cNvSpPr txBox="1"/>
          <p:nvPr/>
        </p:nvSpPr>
        <p:spPr>
          <a:xfrm>
            <a:off x="4800600" y="2236113"/>
            <a:ext cx="255677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rgbClr val="2A4A7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35148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B0AF9F-991A-4F7A-9C31-1F2D34AC37B7}"/>
              </a:ext>
            </a:extLst>
          </p:cNvPr>
          <p:cNvSpPr/>
          <p:nvPr/>
        </p:nvSpPr>
        <p:spPr>
          <a:xfrm>
            <a:off x="0" y="-1"/>
            <a:ext cx="12192000" cy="13100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C7846-33B6-401F-B959-8F12B862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Electronic Payments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8E9C7E-A677-4B9C-9F85-385AD8634A4E}"/>
              </a:ext>
            </a:extLst>
          </p:cNvPr>
          <p:cNvSpPr/>
          <p:nvPr/>
        </p:nvSpPr>
        <p:spPr>
          <a:xfrm>
            <a:off x="609600" y="2066926"/>
            <a:ext cx="10987312" cy="4124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311A9B-D1F5-43CB-A4CE-71183BDE262A}"/>
              </a:ext>
            </a:extLst>
          </p:cNvPr>
          <p:cNvSpPr txBox="1"/>
          <p:nvPr/>
        </p:nvSpPr>
        <p:spPr>
          <a:xfrm>
            <a:off x="3800595" y="1661351"/>
            <a:ext cx="4604789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Supplier Benefits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69CA98-2D4A-443E-ABFA-52F5D76C6F4D}"/>
              </a:ext>
            </a:extLst>
          </p:cNvPr>
          <p:cNvSpPr txBox="1"/>
          <p:nvPr/>
        </p:nvSpPr>
        <p:spPr>
          <a:xfrm>
            <a:off x="981920" y="2637306"/>
            <a:ext cx="10110150" cy="2954655"/>
          </a:xfrm>
          <a:prstGeom prst="rect">
            <a:avLst/>
          </a:prstGeom>
          <a:noFill/>
        </p:spPr>
        <p:txBody>
          <a:bodyPr wrap="square" lIns="0" tIns="0" rIns="0" bIns="0" numCol="2" rtlCol="0" anchor="ctr" anchorCtr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Eliminate checks / cost</a:t>
            </a:r>
            <a:b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</a:b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Accelerated Payments</a:t>
            </a:r>
          </a:p>
          <a:p>
            <a:pPr marL="742950" lvl="1" indent="-285750">
              <a:buBlip>
                <a:blip r:embed="rId3"/>
              </a:buBlip>
            </a:pPr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Reduced Risk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No touch processing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sz="2000" dirty="0">
                <a:latin typeface="Poppins" panose="02000000000000000000" pitchFamily="2" charset="0"/>
                <a:cs typeface="Poppins" panose="02000000000000000000" pitchFamily="2" charset="0"/>
              </a:rPr>
              <a:t>STP / BIP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No touch payment application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sz="2000" dirty="0">
                <a:latin typeface="Poppins" panose="02000000000000000000" pitchFamily="2" charset="0"/>
                <a:cs typeface="Poppins" panose="02000000000000000000" pitchFamily="2" charset="0"/>
              </a:rPr>
              <a:t>Electronic Recon reports</a:t>
            </a:r>
          </a:p>
          <a:p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10BC3AB-85F1-4F44-906C-ED8E7E6E0ADD}"/>
              </a:ext>
            </a:extLst>
          </p:cNvPr>
          <p:cNvSpPr txBox="1"/>
          <p:nvPr/>
        </p:nvSpPr>
        <p:spPr>
          <a:xfrm>
            <a:off x="4966282" y="2229005"/>
            <a:ext cx="227341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overview</a:t>
            </a:r>
            <a:endParaRPr lang="en-US" sz="3200" dirty="0">
              <a:solidFill>
                <a:schemeClr val="accent6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0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065FF8-A6F1-45D8-B985-9FFA58464953}"/>
              </a:ext>
            </a:extLst>
          </p:cNvPr>
          <p:cNvSpPr/>
          <p:nvPr/>
        </p:nvSpPr>
        <p:spPr>
          <a:xfrm>
            <a:off x="0" y="-1"/>
            <a:ext cx="12192000" cy="13100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96204-4A2B-4120-B633-C4614034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Electronic Payments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921A25-3F64-4695-9EA5-A785141AE4BA}"/>
              </a:ext>
            </a:extLst>
          </p:cNvPr>
          <p:cNvSpPr/>
          <p:nvPr/>
        </p:nvSpPr>
        <p:spPr>
          <a:xfrm>
            <a:off x="609600" y="2066926"/>
            <a:ext cx="10987312" cy="4124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DED7B-837A-4EE1-B750-C1CF72A52BEF}"/>
              </a:ext>
            </a:extLst>
          </p:cNvPr>
          <p:cNvSpPr txBox="1"/>
          <p:nvPr/>
        </p:nvSpPr>
        <p:spPr>
          <a:xfrm>
            <a:off x="5184396" y="1639050"/>
            <a:ext cx="1837189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A24E4-3F2B-4522-B1CA-D5F8AA9730D2}"/>
              </a:ext>
            </a:extLst>
          </p:cNvPr>
          <p:cNvSpPr txBox="1"/>
          <p:nvPr/>
        </p:nvSpPr>
        <p:spPr>
          <a:xfrm>
            <a:off x="4876800" y="2236113"/>
            <a:ext cx="258590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rgbClr val="2A4A7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best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071A6D-DE3F-45F4-AED3-E13F48B0554D}"/>
              </a:ext>
            </a:extLst>
          </p:cNvPr>
          <p:cNvSpPr txBox="1"/>
          <p:nvPr/>
        </p:nvSpPr>
        <p:spPr>
          <a:xfrm>
            <a:off x="1022312" y="2742386"/>
            <a:ext cx="10115588" cy="3416320"/>
          </a:xfrm>
          <a:prstGeom prst="rect">
            <a:avLst/>
          </a:prstGeom>
          <a:noFill/>
        </p:spPr>
        <p:txBody>
          <a:bodyPr wrap="square" lIns="0" tIns="0" rIns="0" bIns="0" numCol="2" rtlCol="0" anchor="ctr" anchorCtr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Automation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File process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Remittance detail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Requires obtaining/</a:t>
            </a:r>
            <a:b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</a:b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maintaining supplier </a:t>
            </a:r>
            <a:b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</a:b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bank information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Supplier reluctant to share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Buyers reluctant to store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Clr>
                <a:srgbClr val="006647"/>
              </a:buClr>
              <a:buSzPct val="100000"/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Avoid card cannibalization</a:t>
            </a:r>
          </a:p>
          <a:p>
            <a:pPr>
              <a:buClr>
                <a:srgbClr val="006647"/>
              </a:buClr>
              <a:buSzPct val="100000"/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Clr>
                <a:srgbClr val="006647"/>
              </a:buClr>
              <a:buSzPct val="100000"/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Be aware of the cost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Lower cost?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Manual efforts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Treasury fees</a:t>
            </a:r>
          </a:p>
          <a:p>
            <a:pPr>
              <a:buClr>
                <a:srgbClr val="006647"/>
              </a:buClr>
              <a:buSzPct val="125000"/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Clr>
                <a:srgbClr val="006647"/>
              </a:buClr>
              <a:buSzPct val="100000"/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Fraud risk increasing</a:t>
            </a:r>
          </a:p>
        </p:txBody>
      </p:sp>
    </p:spTree>
    <p:extLst>
      <p:ext uri="{BB962C8B-B14F-4D97-AF65-F5344CB8AC3E}">
        <p14:creationId xmlns:p14="http://schemas.microsoft.com/office/powerpoint/2010/main" val="186291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C9E700-0E92-4BE5-ACA1-BAA486EDD11E}"/>
              </a:ext>
            </a:extLst>
          </p:cNvPr>
          <p:cNvSpPr/>
          <p:nvPr/>
        </p:nvSpPr>
        <p:spPr>
          <a:xfrm>
            <a:off x="0" y="-1"/>
            <a:ext cx="12192000" cy="13100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86EB3-16EF-470E-9E2A-4DB06255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Integrated Payables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76E6D9-0DAC-48E3-875B-A4650BEDE5A9}"/>
              </a:ext>
            </a:extLst>
          </p:cNvPr>
          <p:cNvSpPr/>
          <p:nvPr/>
        </p:nvSpPr>
        <p:spPr>
          <a:xfrm>
            <a:off x="609600" y="2066926"/>
            <a:ext cx="10987312" cy="4124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 Light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A605C-2410-4C2C-9E66-4E2A561688DA}"/>
              </a:ext>
            </a:extLst>
          </p:cNvPr>
          <p:cNvSpPr txBox="1"/>
          <p:nvPr/>
        </p:nvSpPr>
        <p:spPr>
          <a:xfrm>
            <a:off x="4541604" y="1638916"/>
            <a:ext cx="3122771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Single</a:t>
            </a:r>
            <a:r>
              <a:rPr lang="en-US" sz="4000" b="1" dirty="0">
                <a:solidFill>
                  <a:schemeClr val="accent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r>
              <a:rPr lang="en-US" sz="4000" b="1" dirty="0">
                <a:solidFill>
                  <a:schemeClr val="accent3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14F5E-D21F-40A3-B416-3C9E599EFE8B}"/>
              </a:ext>
            </a:extLst>
          </p:cNvPr>
          <p:cNvSpPr txBox="1"/>
          <p:nvPr/>
        </p:nvSpPr>
        <p:spPr>
          <a:xfrm>
            <a:off x="795494" y="2821664"/>
            <a:ext cx="10614992" cy="3046988"/>
          </a:xfrm>
          <a:prstGeom prst="rect">
            <a:avLst/>
          </a:prstGeom>
          <a:noFill/>
        </p:spPr>
        <p:txBody>
          <a:bodyPr wrap="square" lIns="0" tIns="0" rIns="0" bIns="0" numCol="2" rtlCol="0" anchor="ctr" anchorCtr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Maintain control over payments</a:t>
            </a:r>
            <a:b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</a:b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No more payment type flags</a:t>
            </a:r>
          </a:p>
          <a:p>
            <a:pPr marL="742950" lvl="1" indent="-285750">
              <a:buBlip>
                <a:blip r:embed="rId3"/>
              </a:buBlip>
            </a:pPr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Single payment run</a:t>
            </a:r>
          </a:p>
          <a:p>
            <a:pPr marL="342900" indent="-342900">
              <a:buBlip>
                <a:blip r:embed="rId3"/>
              </a:buBlip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Maximize revenue opportunities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Continuous enrollment</a:t>
            </a:r>
          </a:p>
          <a:p>
            <a:pPr marL="800100" lvl="1" indent="-342900">
              <a:buBlip>
                <a:blip r:embed="rId4"/>
              </a:buBlip>
            </a:pPr>
            <a:r>
              <a:rPr lang="en-US" dirty="0">
                <a:latin typeface="Poppins" panose="02000000000000000000" pitchFamily="2" charset="0"/>
                <a:cs typeface="Poppins" panose="02000000000000000000" pitchFamily="2" charset="0"/>
              </a:rPr>
              <a:t>No missed flags</a:t>
            </a: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Single-source reconciliation</a:t>
            </a:r>
          </a:p>
          <a:p>
            <a:pPr marL="800100" lvl="1" indent="-342900">
              <a:buBlip>
                <a:blip r:embed="rId3"/>
              </a:buBlip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Enhanced visibility to payment status</a:t>
            </a:r>
          </a:p>
          <a:p>
            <a:pPr marL="800100" lvl="1" indent="-342900">
              <a:buBlip>
                <a:blip r:embed="rId3"/>
              </a:buBlip>
            </a:pPr>
            <a:endParaRPr lang="en-US" sz="2400" dirty="0">
              <a:latin typeface="Poppins" panose="02000000000000000000" pitchFamily="2" charset="0"/>
              <a:cs typeface="Poppins" panose="02000000000000000000" pitchFamily="2" charset="0"/>
            </a:endParaRPr>
          </a:p>
          <a:p>
            <a:pPr marL="800100" lvl="1" indent="-342900">
              <a:buBlip>
                <a:blip r:embed="rId3"/>
              </a:buBlip>
            </a:pPr>
            <a:r>
              <a:rPr lang="en-US" sz="2400" dirty="0">
                <a:latin typeface="Poppins" panose="02000000000000000000" pitchFamily="2" charset="0"/>
                <a:cs typeface="Poppins" panose="02000000000000000000" pitchFamily="2" charset="0"/>
              </a:rPr>
              <a:t>No more check printing (mostly)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83A0B-CC47-4345-843B-CDE910BAF61E}"/>
              </a:ext>
            </a:extLst>
          </p:cNvPr>
          <p:cNvSpPr txBox="1"/>
          <p:nvPr/>
        </p:nvSpPr>
        <p:spPr>
          <a:xfrm>
            <a:off x="4966282" y="2312313"/>
            <a:ext cx="227341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dirty="0">
                <a:solidFill>
                  <a:srgbClr val="2A4A70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overview</a:t>
            </a:r>
            <a:endParaRPr lang="en-US" sz="3200" dirty="0">
              <a:solidFill>
                <a:srgbClr val="2A4A70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6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E4F3CD6-8661-4212-80D4-C6CE1F91CDE6}"/>
              </a:ext>
            </a:extLst>
          </p:cNvPr>
          <p:cNvSpPr/>
          <p:nvPr/>
        </p:nvSpPr>
        <p:spPr>
          <a:xfrm>
            <a:off x="0" y="-1"/>
            <a:ext cx="12192000" cy="13100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3ABF2-5D1E-49DA-AC17-319C2D5D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0320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Building The Right Payment Mix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05A79E-E580-4944-AD3C-7AB1BFA6E349}"/>
              </a:ext>
            </a:extLst>
          </p:cNvPr>
          <p:cNvGraphicFramePr/>
          <p:nvPr>
            <p:extLst/>
          </p:nvPr>
        </p:nvGraphicFramePr>
        <p:xfrm>
          <a:off x="1618887" y="2337248"/>
          <a:ext cx="4514424" cy="364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5908C4-4390-4A13-B23D-BEE554B84E38}"/>
              </a:ext>
            </a:extLst>
          </p:cNvPr>
          <p:cNvGraphicFramePr/>
          <p:nvPr>
            <p:extLst/>
          </p:nvPr>
        </p:nvGraphicFramePr>
        <p:xfrm>
          <a:off x="6096000" y="2337248"/>
          <a:ext cx="4514425" cy="364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2587D8-ABB9-44CD-93CF-E2B4E65F4117}"/>
              </a:ext>
            </a:extLst>
          </p:cNvPr>
          <p:cNvSpPr txBox="1"/>
          <p:nvPr/>
        </p:nvSpPr>
        <p:spPr>
          <a:xfrm>
            <a:off x="405578" y="1747018"/>
            <a:ext cx="518001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b="1" dirty="0">
                <a:latin typeface="Cera PRO" panose="00000500000000000000" charset="0"/>
              </a:rPr>
              <a:t>Example of a Traditional Payment Mix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FA11-BACD-451F-8ACB-F5E7EA6E5F8E}"/>
              </a:ext>
            </a:extLst>
          </p:cNvPr>
          <p:cNvSpPr txBox="1"/>
          <p:nvPr/>
        </p:nvSpPr>
        <p:spPr>
          <a:xfrm>
            <a:off x="235131" y="2351260"/>
            <a:ext cx="1715589" cy="280076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Lack of revenue-generating payment types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High expense associated with check printing &amp;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Little focus on digital payments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95B66D-CAEF-4734-98DA-D2C86D8EAD08}"/>
              </a:ext>
            </a:extLst>
          </p:cNvPr>
          <p:cNvSpPr txBox="1"/>
          <p:nvPr/>
        </p:nvSpPr>
        <p:spPr>
          <a:xfrm>
            <a:off x="6606410" y="1723888"/>
            <a:ext cx="518001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b="1" dirty="0">
                <a:latin typeface="Cera PRO" panose="00000500000000000000" charset="0"/>
              </a:rPr>
              <a:t>Example of a Revenue-Generating Payment Mix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44E8D-BD0F-49BB-9A25-AD9054AE826F}"/>
              </a:ext>
            </a:extLst>
          </p:cNvPr>
          <p:cNvSpPr txBox="1"/>
          <p:nvPr/>
        </p:nvSpPr>
        <p:spPr>
          <a:xfrm rot="20812844">
            <a:off x="9322158" y="3889461"/>
            <a:ext cx="699573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Manual 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7BF4E-7D2B-41AA-8E9B-50FAF5FE2A0F}"/>
              </a:ext>
            </a:extLst>
          </p:cNvPr>
          <p:cNvSpPr txBox="1"/>
          <p:nvPr/>
        </p:nvSpPr>
        <p:spPr>
          <a:xfrm rot="1805921">
            <a:off x="9340679" y="4615827"/>
            <a:ext cx="674107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Private Network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0CE33-5477-4DA6-BEEF-2397179305B8}"/>
              </a:ext>
            </a:extLst>
          </p:cNvPr>
          <p:cNvSpPr txBox="1"/>
          <p:nvPr/>
        </p:nvSpPr>
        <p:spPr>
          <a:xfrm>
            <a:off x="10241280" y="2229527"/>
            <a:ext cx="1715589" cy="40934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Making payments that generate additional revenue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Greater focus on digital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Reduction of cost &amp; time spent on paper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Built for short-term wins and long-term success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8317-7ACD-42D2-BCC8-735852786223}"/>
              </a:ext>
            </a:extLst>
          </p:cNvPr>
          <p:cNvSpPr txBox="1"/>
          <p:nvPr/>
        </p:nvSpPr>
        <p:spPr>
          <a:xfrm>
            <a:off x="4660654" y="6051062"/>
            <a:ext cx="5086350" cy="4789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/>
              <a:t>Payment type with no revenue-generation</a:t>
            </a:r>
          </a:p>
          <a:p>
            <a:pPr>
              <a:lnSpc>
                <a:spcPct val="150000"/>
              </a:lnSpc>
            </a:pPr>
            <a:r>
              <a:rPr lang="en-US" sz="1100" dirty="0"/>
              <a:t>Payment type that generates additional revenue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E0156D-20C9-4B16-91B5-A2DE3906D0CE}"/>
              </a:ext>
            </a:extLst>
          </p:cNvPr>
          <p:cNvSpPr/>
          <p:nvPr/>
        </p:nvSpPr>
        <p:spPr>
          <a:xfrm>
            <a:off x="4429125" y="6131452"/>
            <a:ext cx="133350" cy="12784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DA0A2-D691-4304-BBB4-ECD9BE3EF082}"/>
              </a:ext>
            </a:extLst>
          </p:cNvPr>
          <p:cNvSpPr/>
          <p:nvPr/>
        </p:nvSpPr>
        <p:spPr>
          <a:xfrm>
            <a:off x="4429125" y="6395655"/>
            <a:ext cx="133350" cy="1278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59CE4A-66F3-447E-92F8-CD9C8E239A23}"/>
              </a:ext>
            </a:extLst>
          </p:cNvPr>
          <p:cNvCxnSpPr>
            <a:cxnSpLocks/>
          </p:cNvCxnSpPr>
          <p:nvPr/>
        </p:nvCxnSpPr>
        <p:spPr>
          <a:xfrm>
            <a:off x="6096000" y="2351260"/>
            <a:ext cx="0" cy="347538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78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9D291D-4899-45EF-AD62-E1B031BF517E}"/>
              </a:ext>
            </a:extLst>
          </p:cNvPr>
          <p:cNvGrpSpPr/>
          <p:nvPr/>
        </p:nvGrpSpPr>
        <p:grpSpPr>
          <a:xfrm>
            <a:off x="0" y="869795"/>
            <a:ext cx="12192000" cy="3654580"/>
            <a:chOff x="0" y="869795"/>
            <a:chExt cx="12192000" cy="36545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74B229-7211-4CDF-A50F-B7623D99A98B}"/>
                </a:ext>
              </a:extLst>
            </p:cNvPr>
            <p:cNvSpPr/>
            <p:nvPr/>
          </p:nvSpPr>
          <p:spPr>
            <a:xfrm>
              <a:off x="0" y="869795"/>
              <a:ext cx="12192000" cy="3654580"/>
            </a:xfrm>
            <a:prstGeom prst="rect">
              <a:avLst/>
            </a:prstGeom>
            <a:solidFill>
              <a:srgbClr val="48B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4B41DD0-468C-44F9-8DD2-9507FF15D062}"/>
                </a:ext>
              </a:extLst>
            </p:cNvPr>
            <p:cNvCxnSpPr>
              <a:cxnSpLocks/>
            </p:cNvCxnSpPr>
            <p:nvPr/>
          </p:nvCxnSpPr>
          <p:spPr>
            <a:xfrm>
              <a:off x="480250" y="4014439"/>
              <a:ext cx="1122914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5AC1FD1-FA50-49B0-9779-44FB8559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50" y="2268115"/>
            <a:ext cx="11229149" cy="706155"/>
          </a:xfrm>
        </p:spPr>
        <p:txBody>
          <a:bodyPr/>
          <a:lstStyle/>
          <a:p>
            <a:r>
              <a:rPr lang="en-US" b="1" dirty="0"/>
              <a:t>PAYMENTS ACCEPTANCE STRATEGY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ADFEA-F4FA-4068-8BE7-2B7218EC3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251" y="2974270"/>
            <a:ext cx="11229149" cy="909460"/>
          </a:xfrm>
        </p:spPr>
        <p:txBody>
          <a:bodyPr/>
          <a:lstStyle/>
          <a:p>
            <a:r>
              <a:rPr lang="en-US" sz="2800" dirty="0"/>
              <a:t>More options than ever before!</a:t>
            </a:r>
          </a:p>
        </p:txBody>
      </p:sp>
    </p:spTree>
    <p:extLst>
      <p:ext uri="{BB962C8B-B14F-4D97-AF65-F5344CB8AC3E}">
        <p14:creationId xmlns:p14="http://schemas.microsoft.com/office/powerpoint/2010/main" val="70609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E181E1-C785-4CD2-97FB-260AF9117658}"/>
              </a:ext>
            </a:extLst>
          </p:cNvPr>
          <p:cNvSpPr/>
          <p:nvPr/>
        </p:nvSpPr>
        <p:spPr>
          <a:xfrm>
            <a:off x="6391356" y="-9539"/>
            <a:ext cx="5800643" cy="6867540"/>
          </a:xfrm>
          <a:custGeom>
            <a:avLst/>
            <a:gdLst>
              <a:gd name="connsiteX0" fmla="*/ 0 w 4477170"/>
              <a:gd name="connsiteY0" fmla="*/ 0 h 6867539"/>
              <a:gd name="connsiteX1" fmla="*/ 4477170 w 4477170"/>
              <a:gd name="connsiteY1" fmla="*/ 0 h 6867539"/>
              <a:gd name="connsiteX2" fmla="*/ 4477170 w 4477170"/>
              <a:gd name="connsiteY2" fmla="*/ 6867539 h 6867539"/>
              <a:gd name="connsiteX3" fmla="*/ 0 w 4477170"/>
              <a:gd name="connsiteY3" fmla="*/ 6867539 h 6867539"/>
              <a:gd name="connsiteX4" fmla="*/ 0 w 4477170"/>
              <a:gd name="connsiteY4" fmla="*/ 0 h 6867539"/>
              <a:gd name="connsiteX0" fmla="*/ 0 w 4477170"/>
              <a:gd name="connsiteY0" fmla="*/ 0 h 6867539"/>
              <a:gd name="connsiteX1" fmla="*/ 4477170 w 4477170"/>
              <a:gd name="connsiteY1" fmla="*/ 0 h 6867539"/>
              <a:gd name="connsiteX2" fmla="*/ 4477170 w 4477170"/>
              <a:gd name="connsiteY2" fmla="*/ 6867539 h 6867539"/>
              <a:gd name="connsiteX3" fmla="*/ 818147 w 4477170"/>
              <a:gd name="connsiteY3" fmla="*/ 6819413 h 6867539"/>
              <a:gd name="connsiteX4" fmla="*/ 0 w 4477170"/>
              <a:gd name="connsiteY4" fmla="*/ 0 h 6867539"/>
              <a:gd name="connsiteX0" fmla="*/ 0 w 5824707"/>
              <a:gd name="connsiteY0" fmla="*/ 24063 h 6867539"/>
              <a:gd name="connsiteX1" fmla="*/ 5824707 w 5824707"/>
              <a:gd name="connsiteY1" fmla="*/ 0 h 6867539"/>
              <a:gd name="connsiteX2" fmla="*/ 5824707 w 5824707"/>
              <a:gd name="connsiteY2" fmla="*/ 6867539 h 6867539"/>
              <a:gd name="connsiteX3" fmla="*/ 2165684 w 5824707"/>
              <a:gd name="connsiteY3" fmla="*/ 6819413 h 6867539"/>
              <a:gd name="connsiteX4" fmla="*/ 0 w 5824707"/>
              <a:gd name="connsiteY4" fmla="*/ 24063 h 6867539"/>
              <a:gd name="connsiteX0" fmla="*/ 0 w 5812675"/>
              <a:gd name="connsiteY0" fmla="*/ 24063 h 6867539"/>
              <a:gd name="connsiteX1" fmla="*/ 5812675 w 5812675"/>
              <a:gd name="connsiteY1" fmla="*/ 0 h 6867539"/>
              <a:gd name="connsiteX2" fmla="*/ 5812675 w 5812675"/>
              <a:gd name="connsiteY2" fmla="*/ 6867539 h 6867539"/>
              <a:gd name="connsiteX3" fmla="*/ 2153652 w 5812675"/>
              <a:gd name="connsiteY3" fmla="*/ 6819413 h 6867539"/>
              <a:gd name="connsiteX4" fmla="*/ 0 w 5812675"/>
              <a:gd name="connsiteY4" fmla="*/ 24063 h 6867539"/>
              <a:gd name="connsiteX0" fmla="*/ 0 w 5812675"/>
              <a:gd name="connsiteY0" fmla="*/ 24063 h 6867540"/>
              <a:gd name="connsiteX1" fmla="*/ 5812675 w 5812675"/>
              <a:gd name="connsiteY1" fmla="*/ 0 h 6867540"/>
              <a:gd name="connsiteX2" fmla="*/ 5812675 w 5812675"/>
              <a:gd name="connsiteY2" fmla="*/ 6867539 h 6867540"/>
              <a:gd name="connsiteX3" fmla="*/ 1696452 w 5812675"/>
              <a:gd name="connsiteY3" fmla="*/ 6867540 h 6867540"/>
              <a:gd name="connsiteX4" fmla="*/ 0 w 5812675"/>
              <a:gd name="connsiteY4" fmla="*/ 24063 h 6867540"/>
              <a:gd name="connsiteX0" fmla="*/ 0 w 5812675"/>
              <a:gd name="connsiteY0" fmla="*/ 24063 h 6867540"/>
              <a:gd name="connsiteX1" fmla="*/ 5812675 w 5812675"/>
              <a:gd name="connsiteY1" fmla="*/ 0 h 6867540"/>
              <a:gd name="connsiteX2" fmla="*/ 5812675 w 5812675"/>
              <a:gd name="connsiteY2" fmla="*/ 6867539 h 6867540"/>
              <a:gd name="connsiteX3" fmla="*/ 1696452 w 5812675"/>
              <a:gd name="connsiteY3" fmla="*/ 6867540 h 6867540"/>
              <a:gd name="connsiteX4" fmla="*/ 0 w 5812675"/>
              <a:gd name="connsiteY4" fmla="*/ 24063 h 6867540"/>
              <a:gd name="connsiteX0" fmla="*/ 0 w 5800643"/>
              <a:gd name="connsiteY0" fmla="*/ 0 h 6867540"/>
              <a:gd name="connsiteX1" fmla="*/ 5800643 w 5800643"/>
              <a:gd name="connsiteY1" fmla="*/ 0 h 6867540"/>
              <a:gd name="connsiteX2" fmla="*/ 5800643 w 5800643"/>
              <a:gd name="connsiteY2" fmla="*/ 6867539 h 6867540"/>
              <a:gd name="connsiteX3" fmla="*/ 1684420 w 5800643"/>
              <a:gd name="connsiteY3" fmla="*/ 6867540 h 6867540"/>
              <a:gd name="connsiteX4" fmla="*/ 0 w 5800643"/>
              <a:gd name="connsiteY4" fmla="*/ 0 h 686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643" h="6867540">
                <a:moveTo>
                  <a:pt x="0" y="0"/>
                </a:moveTo>
                <a:lnTo>
                  <a:pt x="5800643" y="0"/>
                </a:lnTo>
                <a:lnTo>
                  <a:pt x="5800643" y="6867539"/>
                </a:lnTo>
                <a:lnTo>
                  <a:pt x="1684420" y="686754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6143D5-5BBC-4F3E-8396-CD422F5BDCED}"/>
              </a:ext>
            </a:extLst>
          </p:cNvPr>
          <p:cNvSpPr txBox="1"/>
          <p:nvPr/>
        </p:nvSpPr>
        <p:spPr>
          <a:xfrm>
            <a:off x="1019552" y="1168618"/>
            <a:ext cx="5790554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600" b="1" dirty="0">
                <a:latin typeface="Cera PRO" panose="00000500000000000000" charset="0"/>
              </a:rPr>
              <a:t>Accept more payment methods.</a:t>
            </a:r>
          </a:p>
          <a:p>
            <a:r>
              <a:rPr lang="en-US" sz="1600" dirty="0"/>
              <a:t>Evaluate alternative payment types you could accept &amp; platforms to help you accept popular types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9F6392-0502-4ECA-89A0-386EA11D0071}"/>
              </a:ext>
            </a:extLst>
          </p:cNvPr>
          <p:cNvSpPr txBox="1"/>
          <p:nvPr/>
        </p:nvSpPr>
        <p:spPr>
          <a:xfrm>
            <a:off x="1019550" y="2220893"/>
            <a:ext cx="5790553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600" b="1" dirty="0">
                <a:latin typeface="Cera PRO" panose="00000500000000000000" charset="0"/>
              </a:rPr>
              <a:t>Ditch the paper.</a:t>
            </a:r>
          </a:p>
          <a:p>
            <a:r>
              <a:rPr lang="en-US" sz="1600" dirty="0"/>
              <a:t>Check payments are costly and paper invoices are a hassle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390F4-9BD4-4383-94D2-C1CA11CBF12E}"/>
              </a:ext>
            </a:extLst>
          </p:cNvPr>
          <p:cNvSpPr txBox="1"/>
          <p:nvPr/>
        </p:nvSpPr>
        <p:spPr>
          <a:xfrm>
            <a:off x="1019550" y="3134940"/>
            <a:ext cx="5790553" cy="9848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600" b="1" dirty="0">
                <a:latin typeface="Cera PRO" panose="00000500000000000000" charset="0"/>
              </a:rPr>
              <a:t>Look at your cash flow.</a:t>
            </a:r>
          </a:p>
          <a:p>
            <a:r>
              <a:rPr lang="en-US" sz="1600" dirty="0"/>
              <a:t>Offer discounts for faster payments. Put all slow pay accounts “on hold”; upon receipt of an order. Re-evaluate risk factors.</a:t>
            </a:r>
          </a:p>
          <a:p>
            <a:endParaRPr lang="en-US" sz="1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767BA5-121C-45E2-BED7-E75010254A0D}"/>
              </a:ext>
            </a:extLst>
          </p:cNvPr>
          <p:cNvSpPr txBox="1"/>
          <p:nvPr/>
        </p:nvSpPr>
        <p:spPr>
          <a:xfrm>
            <a:off x="1019550" y="4186799"/>
            <a:ext cx="5790553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600" b="1" dirty="0">
                <a:latin typeface="Cera PRO" panose="00000500000000000000" charset="0"/>
              </a:rPr>
              <a:t>Sort past-due accounts, top-dollar down.</a:t>
            </a:r>
            <a:br>
              <a:rPr lang="en-US" sz="1600" b="1" dirty="0">
                <a:latin typeface="Cera PRO" panose="00000500000000000000" charset="0"/>
              </a:rPr>
            </a:br>
            <a:r>
              <a:rPr lang="en-US" sz="1600" dirty="0"/>
              <a:t>Make the collection call and re-evaluate risk factor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0DE8E9-51CF-4873-BF78-DB2DF125F11F}"/>
              </a:ext>
            </a:extLst>
          </p:cNvPr>
          <p:cNvSpPr txBox="1"/>
          <p:nvPr/>
        </p:nvSpPr>
        <p:spPr>
          <a:xfrm>
            <a:off x="1019550" y="5142084"/>
            <a:ext cx="5790553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600" b="1" dirty="0">
                <a:latin typeface="Cera PRO" panose="00000500000000000000" charset="0"/>
              </a:rPr>
              <a:t>Praise customers that pay on time.</a:t>
            </a:r>
          </a:p>
          <a:p>
            <a:r>
              <a:rPr lang="en-US" sz="1600" dirty="0"/>
              <a:t>Raise their limit, lower their risk factor. Tell sales reps; sell them more products, more quantity.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3D8ED4-B28D-492D-8691-1670901010BE}"/>
              </a:ext>
            </a:extLst>
          </p:cNvPr>
          <p:cNvSpPr/>
          <p:nvPr/>
        </p:nvSpPr>
        <p:spPr>
          <a:xfrm>
            <a:off x="589100" y="1210272"/>
            <a:ext cx="67073" cy="5056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783EC-8864-432B-9C03-BE08AD5B23AE}"/>
              </a:ext>
            </a:extLst>
          </p:cNvPr>
          <p:cNvSpPr/>
          <p:nvPr/>
        </p:nvSpPr>
        <p:spPr>
          <a:xfrm>
            <a:off x="593427" y="2220892"/>
            <a:ext cx="67073" cy="505645"/>
          </a:xfrm>
          <a:prstGeom prst="rect">
            <a:avLst/>
          </a:prstGeom>
          <a:solidFill>
            <a:srgbClr val="3C9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418F6-79C8-49B9-B5EC-E369AD5CB1E4}"/>
              </a:ext>
            </a:extLst>
          </p:cNvPr>
          <p:cNvSpPr/>
          <p:nvPr/>
        </p:nvSpPr>
        <p:spPr>
          <a:xfrm>
            <a:off x="589100" y="3175843"/>
            <a:ext cx="67073" cy="505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19A156-9DF7-44E6-8448-CACDA8220012}"/>
              </a:ext>
            </a:extLst>
          </p:cNvPr>
          <p:cNvSpPr/>
          <p:nvPr/>
        </p:nvSpPr>
        <p:spPr>
          <a:xfrm>
            <a:off x="589100" y="4186799"/>
            <a:ext cx="67073" cy="505645"/>
          </a:xfrm>
          <a:prstGeom prst="rect">
            <a:avLst/>
          </a:prstGeom>
          <a:solidFill>
            <a:srgbClr val="3CB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F08FA3-F77A-4FE1-A8A2-F48708C62238}"/>
              </a:ext>
            </a:extLst>
          </p:cNvPr>
          <p:cNvSpPr/>
          <p:nvPr/>
        </p:nvSpPr>
        <p:spPr>
          <a:xfrm>
            <a:off x="589100" y="5142084"/>
            <a:ext cx="67073" cy="5056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68A1352-5443-4DF1-8E60-8F1D881FF204}"/>
              </a:ext>
            </a:extLst>
          </p:cNvPr>
          <p:cNvSpPr txBox="1">
            <a:spLocks/>
          </p:cNvSpPr>
          <p:nvPr/>
        </p:nvSpPr>
        <p:spPr>
          <a:xfrm>
            <a:off x="7343919" y="2859508"/>
            <a:ext cx="4741736" cy="550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Are you considering your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Cera PRO" panose="00000500000000000000" charset="0"/>
              </a:rPr>
              <a:t>Payment acceptance strategy?</a:t>
            </a:r>
          </a:p>
        </p:txBody>
      </p:sp>
    </p:spTree>
    <p:extLst>
      <p:ext uri="{BB962C8B-B14F-4D97-AF65-F5344CB8AC3E}">
        <p14:creationId xmlns:p14="http://schemas.microsoft.com/office/powerpoint/2010/main" val="49377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CF272E1-CF3E-457B-A11D-68C2C69BB294}"/>
              </a:ext>
            </a:extLst>
          </p:cNvPr>
          <p:cNvGrpSpPr/>
          <p:nvPr/>
        </p:nvGrpSpPr>
        <p:grpSpPr>
          <a:xfrm>
            <a:off x="0" y="869795"/>
            <a:ext cx="12192000" cy="3654580"/>
            <a:chOff x="0" y="869795"/>
            <a:chExt cx="12192000" cy="36545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D6F91F-D417-4B2C-96D5-2AD34E2FB6DE}"/>
                </a:ext>
              </a:extLst>
            </p:cNvPr>
            <p:cNvSpPr/>
            <p:nvPr/>
          </p:nvSpPr>
          <p:spPr>
            <a:xfrm>
              <a:off x="0" y="869795"/>
              <a:ext cx="12192000" cy="3654580"/>
            </a:xfrm>
            <a:prstGeom prst="rect">
              <a:avLst/>
            </a:prstGeom>
            <a:solidFill>
              <a:srgbClr val="30B9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55DA393-23B2-4AE6-AC60-DBC83BBDD202}"/>
                </a:ext>
              </a:extLst>
            </p:cNvPr>
            <p:cNvCxnSpPr>
              <a:cxnSpLocks/>
            </p:cNvCxnSpPr>
            <p:nvPr/>
          </p:nvCxnSpPr>
          <p:spPr>
            <a:xfrm>
              <a:off x="480250" y="4014439"/>
              <a:ext cx="1122914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A8CBE5C-E023-41A3-98D9-F58CAC0A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PAYMENT APPLICATION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D2EC16-EF5E-4EE5-9ECF-B31B5EC27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57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1A5F00-120C-4AC0-B76A-F302F4C1D361}"/>
              </a:ext>
            </a:extLst>
          </p:cNvPr>
          <p:cNvSpPr/>
          <p:nvPr/>
        </p:nvSpPr>
        <p:spPr>
          <a:xfrm>
            <a:off x="0" y="1637414"/>
            <a:ext cx="2441448" cy="5220586"/>
          </a:xfrm>
          <a:prstGeom prst="rect">
            <a:avLst/>
          </a:prstGeom>
          <a:solidFill>
            <a:srgbClr val="09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ABAF7-E232-4A6E-8ABC-B0638C24BF4D}"/>
              </a:ext>
            </a:extLst>
          </p:cNvPr>
          <p:cNvSpPr/>
          <p:nvPr/>
        </p:nvSpPr>
        <p:spPr>
          <a:xfrm>
            <a:off x="2441448" y="1637414"/>
            <a:ext cx="2441448" cy="5220586"/>
          </a:xfrm>
          <a:prstGeom prst="rect">
            <a:avLst/>
          </a:prstGeom>
          <a:solidFill>
            <a:srgbClr val="257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19BAAD-6A9B-4BE2-B490-79ABD921F497}"/>
              </a:ext>
            </a:extLst>
          </p:cNvPr>
          <p:cNvSpPr/>
          <p:nvPr/>
        </p:nvSpPr>
        <p:spPr>
          <a:xfrm>
            <a:off x="4882896" y="1637414"/>
            <a:ext cx="2441448" cy="5220586"/>
          </a:xfrm>
          <a:prstGeom prst="rect">
            <a:avLst/>
          </a:prstGeom>
          <a:solidFill>
            <a:srgbClr val="419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B9842-B15E-45DE-B716-8615C88BA676}"/>
              </a:ext>
            </a:extLst>
          </p:cNvPr>
          <p:cNvSpPr/>
          <p:nvPr/>
        </p:nvSpPr>
        <p:spPr>
          <a:xfrm>
            <a:off x="7324344" y="1637414"/>
            <a:ext cx="2441448" cy="5220586"/>
          </a:xfrm>
          <a:prstGeom prst="rect">
            <a:avLst/>
          </a:prstGeom>
          <a:solidFill>
            <a:srgbClr val="5C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A03F1-C843-4D3A-B5D9-FE952C9AB977}"/>
              </a:ext>
            </a:extLst>
          </p:cNvPr>
          <p:cNvSpPr/>
          <p:nvPr/>
        </p:nvSpPr>
        <p:spPr>
          <a:xfrm>
            <a:off x="9765792" y="1637414"/>
            <a:ext cx="2426208" cy="522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65AD6A-112D-446D-BFD5-D719F6AD97CD}"/>
              </a:ext>
            </a:extLst>
          </p:cNvPr>
          <p:cNvSpPr/>
          <p:nvPr/>
        </p:nvSpPr>
        <p:spPr>
          <a:xfrm>
            <a:off x="0" y="0"/>
            <a:ext cx="12192000" cy="163741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9BDD5E5-9EB4-45E1-A5D0-5169A1DA1BE1}"/>
              </a:ext>
            </a:extLst>
          </p:cNvPr>
          <p:cNvSpPr txBox="1">
            <a:spLocks/>
          </p:cNvSpPr>
          <p:nvPr/>
        </p:nvSpPr>
        <p:spPr>
          <a:xfrm>
            <a:off x="0" y="276799"/>
            <a:ext cx="12192000" cy="550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  <a:latin typeface="Cera PRO" panose="00000500000000000000" charset="0"/>
              </a:rPr>
              <a:t>AUTOMATION:</a:t>
            </a:r>
            <a:br>
              <a:rPr lang="en-US" sz="4000" b="1" dirty="0">
                <a:solidFill>
                  <a:schemeClr val="bg1"/>
                </a:solidFill>
                <a:latin typeface="Cera PRO" panose="00000500000000000000" charset="0"/>
              </a:rPr>
            </a:br>
            <a:r>
              <a:rPr lang="en-US" sz="4000" dirty="0">
                <a:solidFill>
                  <a:schemeClr val="bg1"/>
                </a:solidFill>
              </a:rPr>
              <a:t>Paving the way to application.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87D748-C090-443F-9E51-B95C0533784A}"/>
              </a:ext>
            </a:extLst>
          </p:cNvPr>
          <p:cNvSpPr/>
          <p:nvPr/>
        </p:nvSpPr>
        <p:spPr>
          <a:xfrm>
            <a:off x="106327" y="1701562"/>
            <a:ext cx="350874" cy="3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96747"/>
                </a:solidFill>
                <a:latin typeface="Cera PRO" panose="00000500000000000000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6C74CE-6C88-4281-94A1-9167EE587DC0}"/>
              </a:ext>
            </a:extLst>
          </p:cNvPr>
          <p:cNvSpPr/>
          <p:nvPr/>
        </p:nvSpPr>
        <p:spPr>
          <a:xfrm>
            <a:off x="2547775" y="1701562"/>
            <a:ext cx="350874" cy="3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57D46"/>
                </a:solidFill>
                <a:latin typeface="Cera PRO" panose="00000500000000000000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3513862-4FEC-4E28-B0D0-75DECD1C8C67}"/>
              </a:ext>
            </a:extLst>
          </p:cNvPr>
          <p:cNvSpPr/>
          <p:nvPr/>
        </p:nvSpPr>
        <p:spPr>
          <a:xfrm>
            <a:off x="4989223" y="1701562"/>
            <a:ext cx="350874" cy="3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19345"/>
                </a:solidFill>
                <a:latin typeface="Cera PRO" panose="00000500000000000000" charset="0"/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3FC2AEC-2279-4025-A603-6B224F002365}"/>
              </a:ext>
            </a:extLst>
          </p:cNvPr>
          <p:cNvSpPr/>
          <p:nvPr/>
        </p:nvSpPr>
        <p:spPr>
          <a:xfrm>
            <a:off x="7430671" y="1701562"/>
            <a:ext cx="350874" cy="3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CA844"/>
                </a:solidFill>
                <a:latin typeface="Cera PRO" panose="00000500000000000000" charset="0"/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D65E81-F15B-4600-9588-58F50B537F59}"/>
              </a:ext>
            </a:extLst>
          </p:cNvPr>
          <p:cNvSpPr/>
          <p:nvPr/>
        </p:nvSpPr>
        <p:spPr>
          <a:xfrm>
            <a:off x="9872119" y="1701562"/>
            <a:ext cx="350874" cy="3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8BE43"/>
                </a:solidFill>
                <a:latin typeface="Cera PRO" panose="00000500000000000000" charset="0"/>
              </a:rPr>
              <a:t>5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ABA4A8-2513-4E1A-93A3-DD304518B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3" y="2546146"/>
            <a:ext cx="858788" cy="5954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DA5EFA-C40F-487F-A3F2-81DE675C4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55" y="2426561"/>
            <a:ext cx="765033" cy="8345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EA7966-7F76-4024-A0E2-888C19E2D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72" y="2435325"/>
            <a:ext cx="892265" cy="817055"/>
          </a:xfrm>
          <a:prstGeom prst="rect">
            <a:avLst/>
          </a:prstGeom>
        </p:spPr>
      </p:pic>
      <p:sp>
        <p:nvSpPr>
          <p:cNvPr id="30" name="Freeform 115">
            <a:extLst>
              <a:ext uri="{FF2B5EF4-FFF2-40B4-BE49-F238E27FC236}">
                <a16:creationId xmlns:a16="http://schemas.microsoft.com/office/drawing/2014/main" id="{3D8BEB4F-8792-46B7-90B7-658B1B8F2949}"/>
              </a:ext>
            </a:extLst>
          </p:cNvPr>
          <p:cNvSpPr>
            <a:spLocks noEditPoints="1"/>
          </p:cNvSpPr>
          <p:nvPr/>
        </p:nvSpPr>
        <p:spPr bwMode="auto">
          <a:xfrm>
            <a:off x="8089119" y="2404752"/>
            <a:ext cx="911898" cy="884842"/>
          </a:xfrm>
          <a:custGeom>
            <a:avLst/>
            <a:gdLst>
              <a:gd name="T0" fmla="*/ 492 w 640"/>
              <a:gd name="T1" fmla="*/ 256 h 621"/>
              <a:gd name="T2" fmla="*/ 421 w 640"/>
              <a:gd name="T3" fmla="*/ 285 h 621"/>
              <a:gd name="T4" fmla="*/ 334 w 640"/>
              <a:gd name="T5" fmla="*/ 147 h 621"/>
              <a:gd name="T6" fmla="*/ 327 w 640"/>
              <a:gd name="T7" fmla="*/ 0 h 621"/>
              <a:gd name="T8" fmla="*/ 320 w 640"/>
              <a:gd name="T9" fmla="*/ 147 h 621"/>
              <a:gd name="T10" fmla="*/ 234 w 640"/>
              <a:gd name="T11" fmla="*/ 286 h 621"/>
              <a:gd name="T12" fmla="*/ 147 w 640"/>
              <a:gd name="T13" fmla="*/ 256 h 621"/>
              <a:gd name="T14" fmla="*/ 0 w 640"/>
              <a:gd name="T15" fmla="*/ 256 h 621"/>
              <a:gd name="T16" fmla="*/ 143 w 640"/>
              <a:gd name="T17" fmla="*/ 281 h 621"/>
              <a:gd name="T18" fmla="*/ 229 w 640"/>
              <a:gd name="T19" fmla="*/ 316 h 621"/>
              <a:gd name="T20" fmla="*/ 206 w 640"/>
              <a:gd name="T21" fmla="*/ 483 h 621"/>
              <a:gd name="T22" fmla="*/ 97 w 640"/>
              <a:gd name="T23" fmla="*/ 548 h 621"/>
              <a:gd name="T24" fmla="*/ 245 w 640"/>
              <a:gd name="T25" fmla="*/ 548 h 621"/>
              <a:gd name="T26" fmla="*/ 278 w 640"/>
              <a:gd name="T27" fmla="*/ 401 h 621"/>
              <a:gd name="T28" fmla="*/ 372 w 640"/>
              <a:gd name="T29" fmla="*/ 404 h 621"/>
              <a:gd name="T30" fmla="*/ 394 w 640"/>
              <a:gd name="T31" fmla="*/ 548 h 621"/>
              <a:gd name="T32" fmla="*/ 542 w 640"/>
              <a:gd name="T33" fmla="*/ 548 h 621"/>
              <a:gd name="T34" fmla="*/ 436 w 640"/>
              <a:gd name="T35" fmla="*/ 481 h 621"/>
              <a:gd name="T36" fmla="*/ 426 w 640"/>
              <a:gd name="T37" fmla="*/ 316 h 621"/>
              <a:gd name="T38" fmla="*/ 496 w 640"/>
              <a:gd name="T39" fmla="*/ 281 h 621"/>
              <a:gd name="T40" fmla="*/ 640 w 640"/>
              <a:gd name="T41" fmla="*/ 256 h 621"/>
              <a:gd name="T42" fmla="*/ 73 w 640"/>
              <a:gd name="T43" fmla="*/ 316 h 621"/>
              <a:gd name="T44" fmla="*/ 73 w 640"/>
              <a:gd name="T45" fmla="*/ 196 h 621"/>
              <a:gd name="T46" fmla="*/ 73 w 640"/>
              <a:gd name="T47" fmla="*/ 316 h 621"/>
              <a:gd name="T48" fmla="*/ 171 w 640"/>
              <a:gd name="T49" fmla="*/ 607 h 621"/>
              <a:gd name="T50" fmla="*/ 171 w 640"/>
              <a:gd name="T51" fmla="*/ 488 h 621"/>
              <a:gd name="T52" fmla="*/ 528 w 640"/>
              <a:gd name="T53" fmla="*/ 548 h 621"/>
              <a:gd name="T54" fmla="*/ 408 w 640"/>
              <a:gd name="T55" fmla="*/ 548 h 621"/>
              <a:gd name="T56" fmla="*/ 528 w 640"/>
              <a:gd name="T57" fmla="*/ 548 h 621"/>
              <a:gd name="T58" fmla="*/ 327 w 640"/>
              <a:gd name="T59" fmla="*/ 14 h 621"/>
              <a:gd name="T60" fmla="*/ 327 w 640"/>
              <a:gd name="T61" fmla="*/ 134 h 621"/>
              <a:gd name="T62" fmla="*/ 327 w 640"/>
              <a:gd name="T63" fmla="*/ 400 h 621"/>
              <a:gd name="T64" fmla="*/ 327 w 640"/>
              <a:gd name="T65" fmla="*/ 232 h 621"/>
              <a:gd name="T66" fmla="*/ 327 w 640"/>
              <a:gd name="T67" fmla="*/ 400 h 621"/>
              <a:gd name="T68" fmla="*/ 508 w 640"/>
              <a:gd name="T69" fmla="*/ 271 h 621"/>
              <a:gd name="T70" fmla="*/ 508 w 640"/>
              <a:gd name="T71" fmla="*/ 271 h 621"/>
              <a:gd name="T72" fmla="*/ 566 w 640"/>
              <a:gd name="T73" fmla="*/ 196 h 621"/>
              <a:gd name="T74" fmla="*/ 566 w 640"/>
              <a:gd name="T75" fmla="*/ 316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0" h="621">
                <a:moveTo>
                  <a:pt x="566" y="182"/>
                </a:moveTo>
                <a:cubicBezTo>
                  <a:pt x="525" y="182"/>
                  <a:pt x="492" y="215"/>
                  <a:pt x="492" y="256"/>
                </a:cubicBezTo>
                <a:cubicBezTo>
                  <a:pt x="492" y="260"/>
                  <a:pt x="492" y="264"/>
                  <a:pt x="493" y="267"/>
                </a:cubicBezTo>
                <a:cubicBezTo>
                  <a:pt x="421" y="285"/>
                  <a:pt x="421" y="285"/>
                  <a:pt x="421" y="285"/>
                </a:cubicBezTo>
                <a:cubicBezTo>
                  <a:pt x="408" y="248"/>
                  <a:pt x="375" y="221"/>
                  <a:pt x="334" y="218"/>
                </a:cubicBezTo>
                <a:cubicBezTo>
                  <a:pt x="334" y="147"/>
                  <a:pt x="334" y="147"/>
                  <a:pt x="334" y="147"/>
                </a:cubicBezTo>
                <a:cubicBezTo>
                  <a:pt x="372" y="144"/>
                  <a:pt x="401" y="112"/>
                  <a:pt x="401" y="74"/>
                </a:cubicBezTo>
                <a:cubicBezTo>
                  <a:pt x="401" y="33"/>
                  <a:pt x="368" y="0"/>
                  <a:pt x="327" y="0"/>
                </a:cubicBezTo>
                <a:cubicBezTo>
                  <a:pt x="287" y="0"/>
                  <a:pt x="254" y="33"/>
                  <a:pt x="254" y="74"/>
                </a:cubicBezTo>
                <a:cubicBezTo>
                  <a:pt x="254" y="112"/>
                  <a:pt x="283" y="144"/>
                  <a:pt x="320" y="147"/>
                </a:cubicBezTo>
                <a:cubicBezTo>
                  <a:pt x="320" y="218"/>
                  <a:pt x="320" y="218"/>
                  <a:pt x="320" y="218"/>
                </a:cubicBezTo>
                <a:cubicBezTo>
                  <a:pt x="280" y="221"/>
                  <a:pt x="246" y="249"/>
                  <a:pt x="234" y="286"/>
                </a:cubicBezTo>
                <a:cubicBezTo>
                  <a:pt x="146" y="267"/>
                  <a:pt x="146" y="267"/>
                  <a:pt x="146" y="267"/>
                </a:cubicBezTo>
                <a:cubicBezTo>
                  <a:pt x="147" y="263"/>
                  <a:pt x="147" y="260"/>
                  <a:pt x="147" y="256"/>
                </a:cubicBezTo>
                <a:cubicBezTo>
                  <a:pt x="147" y="215"/>
                  <a:pt x="114" y="182"/>
                  <a:pt x="73" y="182"/>
                </a:cubicBezTo>
                <a:cubicBezTo>
                  <a:pt x="33" y="182"/>
                  <a:pt x="0" y="215"/>
                  <a:pt x="0" y="256"/>
                </a:cubicBezTo>
                <a:cubicBezTo>
                  <a:pt x="0" y="297"/>
                  <a:pt x="33" y="330"/>
                  <a:pt x="73" y="330"/>
                </a:cubicBezTo>
                <a:cubicBezTo>
                  <a:pt x="105" y="330"/>
                  <a:pt x="133" y="309"/>
                  <a:pt x="143" y="281"/>
                </a:cubicBezTo>
                <a:cubicBezTo>
                  <a:pt x="230" y="300"/>
                  <a:pt x="230" y="300"/>
                  <a:pt x="230" y="300"/>
                </a:cubicBezTo>
                <a:cubicBezTo>
                  <a:pt x="229" y="305"/>
                  <a:pt x="229" y="311"/>
                  <a:pt x="229" y="316"/>
                </a:cubicBezTo>
                <a:cubicBezTo>
                  <a:pt x="229" y="348"/>
                  <a:pt x="244" y="375"/>
                  <a:pt x="267" y="394"/>
                </a:cubicBezTo>
                <a:cubicBezTo>
                  <a:pt x="206" y="483"/>
                  <a:pt x="206" y="483"/>
                  <a:pt x="206" y="483"/>
                </a:cubicBezTo>
                <a:cubicBezTo>
                  <a:pt x="196" y="477"/>
                  <a:pt x="184" y="474"/>
                  <a:pt x="171" y="474"/>
                </a:cubicBezTo>
                <a:cubicBezTo>
                  <a:pt x="130" y="474"/>
                  <a:pt x="97" y="507"/>
                  <a:pt x="97" y="548"/>
                </a:cubicBezTo>
                <a:cubicBezTo>
                  <a:pt x="97" y="588"/>
                  <a:pt x="130" y="621"/>
                  <a:pt x="171" y="621"/>
                </a:cubicBezTo>
                <a:cubicBezTo>
                  <a:pt x="212" y="621"/>
                  <a:pt x="245" y="588"/>
                  <a:pt x="245" y="548"/>
                </a:cubicBezTo>
                <a:cubicBezTo>
                  <a:pt x="245" y="525"/>
                  <a:pt x="234" y="504"/>
                  <a:pt x="218" y="491"/>
                </a:cubicBezTo>
                <a:cubicBezTo>
                  <a:pt x="278" y="401"/>
                  <a:pt x="278" y="401"/>
                  <a:pt x="278" y="401"/>
                </a:cubicBezTo>
                <a:cubicBezTo>
                  <a:pt x="293" y="410"/>
                  <a:pt x="309" y="414"/>
                  <a:pt x="327" y="414"/>
                </a:cubicBezTo>
                <a:cubicBezTo>
                  <a:pt x="343" y="414"/>
                  <a:pt x="359" y="411"/>
                  <a:pt x="372" y="404"/>
                </a:cubicBezTo>
                <a:cubicBezTo>
                  <a:pt x="424" y="489"/>
                  <a:pt x="424" y="489"/>
                  <a:pt x="424" y="489"/>
                </a:cubicBezTo>
                <a:cubicBezTo>
                  <a:pt x="406" y="502"/>
                  <a:pt x="394" y="523"/>
                  <a:pt x="394" y="548"/>
                </a:cubicBezTo>
                <a:cubicBezTo>
                  <a:pt x="394" y="588"/>
                  <a:pt x="427" y="621"/>
                  <a:pt x="468" y="621"/>
                </a:cubicBezTo>
                <a:cubicBezTo>
                  <a:pt x="509" y="621"/>
                  <a:pt x="542" y="588"/>
                  <a:pt x="542" y="548"/>
                </a:cubicBezTo>
                <a:cubicBezTo>
                  <a:pt x="542" y="507"/>
                  <a:pt x="509" y="474"/>
                  <a:pt x="468" y="474"/>
                </a:cubicBezTo>
                <a:cubicBezTo>
                  <a:pt x="456" y="474"/>
                  <a:pt x="446" y="477"/>
                  <a:pt x="436" y="481"/>
                </a:cubicBezTo>
                <a:cubicBezTo>
                  <a:pt x="384" y="396"/>
                  <a:pt x="384" y="396"/>
                  <a:pt x="384" y="396"/>
                </a:cubicBezTo>
                <a:cubicBezTo>
                  <a:pt x="409" y="378"/>
                  <a:pt x="426" y="349"/>
                  <a:pt x="426" y="316"/>
                </a:cubicBezTo>
                <a:cubicBezTo>
                  <a:pt x="426" y="310"/>
                  <a:pt x="425" y="305"/>
                  <a:pt x="424" y="299"/>
                </a:cubicBezTo>
                <a:cubicBezTo>
                  <a:pt x="496" y="281"/>
                  <a:pt x="496" y="281"/>
                  <a:pt x="496" y="281"/>
                </a:cubicBezTo>
                <a:cubicBezTo>
                  <a:pt x="507" y="309"/>
                  <a:pt x="534" y="330"/>
                  <a:pt x="566" y="330"/>
                </a:cubicBezTo>
                <a:cubicBezTo>
                  <a:pt x="606" y="330"/>
                  <a:pt x="640" y="297"/>
                  <a:pt x="640" y="256"/>
                </a:cubicBezTo>
                <a:cubicBezTo>
                  <a:pt x="640" y="215"/>
                  <a:pt x="606" y="182"/>
                  <a:pt x="566" y="182"/>
                </a:cubicBezTo>
                <a:close/>
                <a:moveTo>
                  <a:pt x="73" y="316"/>
                </a:moveTo>
                <a:cubicBezTo>
                  <a:pt x="40" y="316"/>
                  <a:pt x="14" y="289"/>
                  <a:pt x="14" y="256"/>
                </a:cubicBezTo>
                <a:cubicBezTo>
                  <a:pt x="14" y="223"/>
                  <a:pt x="40" y="196"/>
                  <a:pt x="73" y="196"/>
                </a:cubicBezTo>
                <a:cubicBezTo>
                  <a:pt x="106" y="196"/>
                  <a:pt x="133" y="223"/>
                  <a:pt x="133" y="256"/>
                </a:cubicBezTo>
                <a:cubicBezTo>
                  <a:pt x="133" y="289"/>
                  <a:pt x="106" y="316"/>
                  <a:pt x="73" y="316"/>
                </a:cubicBezTo>
                <a:close/>
                <a:moveTo>
                  <a:pt x="231" y="548"/>
                </a:moveTo>
                <a:cubicBezTo>
                  <a:pt x="231" y="581"/>
                  <a:pt x="204" y="607"/>
                  <a:pt x="171" y="607"/>
                </a:cubicBezTo>
                <a:cubicBezTo>
                  <a:pt x="138" y="607"/>
                  <a:pt x="111" y="581"/>
                  <a:pt x="111" y="548"/>
                </a:cubicBezTo>
                <a:cubicBezTo>
                  <a:pt x="111" y="515"/>
                  <a:pt x="138" y="488"/>
                  <a:pt x="171" y="488"/>
                </a:cubicBezTo>
                <a:cubicBezTo>
                  <a:pt x="204" y="488"/>
                  <a:pt x="231" y="515"/>
                  <a:pt x="231" y="548"/>
                </a:cubicBezTo>
                <a:close/>
                <a:moveTo>
                  <a:pt x="528" y="548"/>
                </a:moveTo>
                <a:cubicBezTo>
                  <a:pt x="528" y="581"/>
                  <a:pt x="501" y="607"/>
                  <a:pt x="468" y="607"/>
                </a:cubicBezTo>
                <a:cubicBezTo>
                  <a:pt x="435" y="607"/>
                  <a:pt x="408" y="581"/>
                  <a:pt x="408" y="548"/>
                </a:cubicBezTo>
                <a:cubicBezTo>
                  <a:pt x="408" y="515"/>
                  <a:pt x="435" y="488"/>
                  <a:pt x="468" y="488"/>
                </a:cubicBezTo>
                <a:cubicBezTo>
                  <a:pt x="501" y="488"/>
                  <a:pt x="528" y="515"/>
                  <a:pt x="528" y="548"/>
                </a:cubicBezTo>
                <a:close/>
                <a:moveTo>
                  <a:pt x="268" y="74"/>
                </a:moveTo>
                <a:cubicBezTo>
                  <a:pt x="268" y="41"/>
                  <a:pt x="294" y="14"/>
                  <a:pt x="327" y="14"/>
                </a:cubicBezTo>
                <a:cubicBezTo>
                  <a:pt x="360" y="14"/>
                  <a:pt x="387" y="41"/>
                  <a:pt x="387" y="74"/>
                </a:cubicBezTo>
                <a:cubicBezTo>
                  <a:pt x="387" y="107"/>
                  <a:pt x="360" y="134"/>
                  <a:pt x="327" y="134"/>
                </a:cubicBezTo>
                <a:cubicBezTo>
                  <a:pt x="294" y="134"/>
                  <a:pt x="268" y="107"/>
                  <a:pt x="268" y="74"/>
                </a:cubicBezTo>
                <a:close/>
                <a:moveTo>
                  <a:pt x="327" y="400"/>
                </a:moveTo>
                <a:cubicBezTo>
                  <a:pt x="281" y="400"/>
                  <a:pt x="243" y="363"/>
                  <a:pt x="243" y="316"/>
                </a:cubicBezTo>
                <a:cubicBezTo>
                  <a:pt x="243" y="270"/>
                  <a:pt x="281" y="232"/>
                  <a:pt x="327" y="232"/>
                </a:cubicBezTo>
                <a:cubicBezTo>
                  <a:pt x="374" y="232"/>
                  <a:pt x="412" y="270"/>
                  <a:pt x="412" y="316"/>
                </a:cubicBezTo>
                <a:cubicBezTo>
                  <a:pt x="412" y="363"/>
                  <a:pt x="374" y="400"/>
                  <a:pt x="327" y="400"/>
                </a:cubicBezTo>
                <a:close/>
                <a:moveTo>
                  <a:pt x="566" y="316"/>
                </a:moveTo>
                <a:cubicBezTo>
                  <a:pt x="538" y="316"/>
                  <a:pt x="514" y="297"/>
                  <a:pt x="508" y="271"/>
                </a:cubicBezTo>
                <a:cubicBezTo>
                  <a:pt x="508" y="271"/>
                  <a:pt x="508" y="271"/>
                  <a:pt x="508" y="271"/>
                </a:cubicBezTo>
                <a:cubicBezTo>
                  <a:pt x="508" y="271"/>
                  <a:pt x="508" y="271"/>
                  <a:pt x="508" y="271"/>
                </a:cubicBezTo>
                <a:cubicBezTo>
                  <a:pt x="507" y="266"/>
                  <a:pt x="506" y="261"/>
                  <a:pt x="506" y="256"/>
                </a:cubicBezTo>
                <a:cubicBezTo>
                  <a:pt x="506" y="223"/>
                  <a:pt x="533" y="196"/>
                  <a:pt x="566" y="196"/>
                </a:cubicBezTo>
                <a:cubicBezTo>
                  <a:pt x="599" y="196"/>
                  <a:pt x="626" y="223"/>
                  <a:pt x="626" y="256"/>
                </a:cubicBezTo>
                <a:cubicBezTo>
                  <a:pt x="626" y="289"/>
                  <a:pt x="599" y="316"/>
                  <a:pt x="566" y="31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FE5DE5B-89A6-4DE3-AAE4-ABFCF73604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85" y="2546146"/>
            <a:ext cx="833222" cy="88285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4BDF6F4-2ECD-4FC7-8A3E-094142B23E84}"/>
              </a:ext>
            </a:extLst>
          </p:cNvPr>
          <p:cNvSpPr txBox="1"/>
          <p:nvPr/>
        </p:nvSpPr>
        <p:spPr>
          <a:xfrm>
            <a:off x="258792" y="3614831"/>
            <a:ext cx="192386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EMAIL </a:t>
            </a:r>
            <a:b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</a:br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BODY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6D08DB-24E8-4C57-92AD-962E81837ABF}"/>
              </a:ext>
            </a:extLst>
          </p:cNvPr>
          <p:cNvSpPr txBox="1"/>
          <p:nvPr/>
        </p:nvSpPr>
        <p:spPr>
          <a:xfrm>
            <a:off x="2700239" y="3614831"/>
            <a:ext cx="192386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EMAIL </a:t>
            </a:r>
            <a:b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</a:br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ATTACHMENT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9C8FC6-9F7E-4EAA-988A-3781CA9D9D3F}"/>
              </a:ext>
            </a:extLst>
          </p:cNvPr>
          <p:cNvSpPr txBox="1"/>
          <p:nvPr/>
        </p:nvSpPr>
        <p:spPr>
          <a:xfrm>
            <a:off x="5141688" y="3614831"/>
            <a:ext cx="192386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WEB </a:t>
            </a:r>
            <a:b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</a:br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PORTAL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DCE1F2-7DB5-454D-BFA2-5F2A5962B464}"/>
              </a:ext>
            </a:extLst>
          </p:cNvPr>
          <p:cNvSpPr txBox="1"/>
          <p:nvPr/>
        </p:nvSpPr>
        <p:spPr>
          <a:xfrm>
            <a:off x="7583136" y="3614830"/>
            <a:ext cx="192386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DATA </a:t>
            </a:r>
            <a:b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</a:br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INTERCHANGE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710F2C-E875-4DCD-B62C-DBACCDF1875D}"/>
              </a:ext>
            </a:extLst>
          </p:cNvPr>
          <p:cNvSpPr txBox="1"/>
          <p:nvPr/>
        </p:nvSpPr>
        <p:spPr>
          <a:xfrm>
            <a:off x="10010899" y="3614829"/>
            <a:ext cx="192386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CLUBBED W/ </a:t>
            </a:r>
            <a:b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</a:br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E-PAYMENT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B92D532-42FB-4FD9-9695-BA8672A5915F}"/>
              </a:ext>
            </a:extLst>
          </p:cNvPr>
          <p:cNvSpPr/>
          <p:nvPr/>
        </p:nvSpPr>
        <p:spPr>
          <a:xfrm>
            <a:off x="-15240" y="4728133"/>
            <a:ext cx="2456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A.I. captures remittance data in body of email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125117-FA6B-4F4D-A8D2-C4DDDA3B5856}"/>
              </a:ext>
            </a:extLst>
          </p:cNvPr>
          <p:cNvSpPr/>
          <p:nvPr/>
        </p:nvSpPr>
        <p:spPr>
          <a:xfrm>
            <a:off x="2441447" y="4728133"/>
            <a:ext cx="2426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Template-free A.I. technology can accept multiple formats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B21F83-22DB-4776-A0B7-E89993CF7A27}"/>
              </a:ext>
            </a:extLst>
          </p:cNvPr>
          <p:cNvSpPr/>
          <p:nvPr/>
        </p:nvSpPr>
        <p:spPr>
          <a:xfrm>
            <a:off x="4882896" y="4728133"/>
            <a:ext cx="2441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Web-bots login, navigate and capture remittance information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DA5662-C5B9-494A-AA71-385A8DAAD127}"/>
              </a:ext>
            </a:extLst>
          </p:cNvPr>
          <p:cNvSpPr/>
          <p:nvPr/>
        </p:nvSpPr>
        <p:spPr>
          <a:xfrm>
            <a:off x="7324344" y="4728132"/>
            <a:ext cx="2441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Remittance details captured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63186CD-D8C5-45A9-8613-425D29D348E8}"/>
              </a:ext>
            </a:extLst>
          </p:cNvPr>
          <p:cNvSpPr/>
          <p:nvPr/>
        </p:nvSpPr>
        <p:spPr>
          <a:xfrm>
            <a:off x="9763896" y="4728133"/>
            <a:ext cx="242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Details captured from multiple payment sources</a:t>
            </a:r>
          </a:p>
        </p:txBody>
      </p:sp>
    </p:spTree>
    <p:extLst>
      <p:ext uri="{BB962C8B-B14F-4D97-AF65-F5344CB8AC3E}">
        <p14:creationId xmlns:p14="http://schemas.microsoft.com/office/powerpoint/2010/main" val="132421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1A5F00-120C-4AC0-B76A-F302F4C1D361}"/>
              </a:ext>
            </a:extLst>
          </p:cNvPr>
          <p:cNvSpPr/>
          <p:nvPr/>
        </p:nvSpPr>
        <p:spPr>
          <a:xfrm>
            <a:off x="0" y="1637414"/>
            <a:ext cx="2441448" cy="52205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ABAF7-E232-4A6E-8ABC-B0638C24BF4D}"/>
              </a:ext>
            </a:extLst>
          </p:cNvPr>
          <p:cNvSpPr/>
          <p:nvPr/>
        </p:nvSpPr>
        <p:spPr>
          <a:xfrm>
            <a:off x="2441448" y="1637414"/>
            <a:ext cx="2441448" cy="5220586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19BAAD-6A9B-4BE2-B490-79ABD921F497}"/>
              </a:ext>
            </a:extLst>
          </p:cNvPr>
          <p:cNvSpPr/>
          <p:nvPr/>
        </p:nvSpPr>
        <p:spPr>
          <a:xfrm>
            <a:off x="4882896" y="1637414"/>
            <a:ext cx="2441448" cy="5220586"/>
          </a:xfrm>
          <a:prstGeom prst="rect">
            <a:avLst/>
          </a:prstGeom>
          <a:solidFill>
            <a:srgbClr val="00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B9842-B15E-45DE-B716-8615C88BA676}"/>
              </a:ext>
            </a:extLst>
          </p:cNvPr>
          <p:cNvSpPr/>
          <p:nvPr/>
        </p:nvSpPr>
        <p:spPr>
          <a:xfrm>
            <a:off x="7324344" y="1637414"/>
            <a:ext cx="2441448" cy="5220586"/>
          </a:xfrm>
          <a:prstGeom prst="rect">
            <a:avLst/>
          </a:prstGeom>
          <a:solidFill>
            <a:srgbClr val="00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A03F1-C843-4D3A-B5D9-FE952C9AB977}"/>
              </a:ext>
            </a:extLst>
          </p:cNvPr>
          <p:cNvSpPr/>
          <p:nvPr/>
        </p:nvSpPr>
        <p:spPr>
          <a:xfrm>
            <a:off x="9765792" y="1637414"/>
            <a:ext cx="2426208" cy="52205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65AD6A-112D-446D-BFD5-D719F6AD97CD}"/>
              </a:ext>
            </a:extLst>
          </p:cNvPr>
          <p:cNvSpPr/>
          <p:nvPr/>
        </p:nvSpPr>
        <p:spPr>
          <a:xfrm>
            <a:off x="0" y="0"/>
            <a:ext cx="12192000" cy="163741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9BDD5E5-9EB4-45E1-A5D0-5169A1DA1BE1}"/>
              </a:ext>
            </a:extLst>
          </p:cNvPr>
          <p:cNvSpPr txBox="1">
            <a:spLocks/>
          </p:cNvSpPr>
          <p:nvPr/>
        </p:nvSpPr>
        <p:spPr>
          <a:xfrm>
            <a:off x="0" y="276799"/>
            <a:ext cx="12192000" cy="550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bg1"/>
                </a:solidFill>
                <a:latin typeface="Cera PRO" panose="00000500000000000000" charset="0"/>
              </a:rPr>
              <a:t>AUTOMATION:</a:t>
            </a:r>
            <a:br>
              <a:rPr lang="en-US" sz="4000" b="1" dirty="0">
                <a:solidFill>
                  <a:schemeClr val="bg1"/>
                </a:solidFill>
                <a:latin typeface="Cera PRO" panose="00000500000000000000" charset="0"/>
              </a:rPr>
            </a:br>
            <a:r>
              <a:rPr lang="en-US" sz="4000" dirty="0">
                <a:solidFill>
                  <a:schemeClr val="bg1"/>
                </a:solidFill>
              </a:rPr>
              <a:t>Paving the way to application.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87D748-C090-443F-9E51-B95C0533784A}"/>
              </a:ext>
            </a:extLst>
          </p:cNvPr>
          <p:cNvSpPr/>
          <p:nvPr/>
        </p:nvSpPr>
        <p:spPr>
          <a:xfrm>
            <a:off x="106327" y="1701562"/>
            <a:ext cx="350874" cy="3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E6D"/>
                </a:solidFill>
                <a:latin typeface="Cera PRO" panose="00000500000000000000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6C74CE-6C88-4281-94A1-9167EE587DC0}"/>
              </a:ext>
            </a:extLst>
          </p:cNvPr>
          <p:cNvSpPr/>
          <p:nvPr/>
        </p:nvSpPr>
        <p:spPr>
          <a:xfrm>
            <a:off x="2547775" y="1701562"/>
            <a:ext cx="350874" cy="3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508A"/>
                </a:solidFill>
                <a:latin typeface="Cera PRO" panose="00000500000000000000" charset="0"/>
              </a:rPr>
              <a:t>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3513862-4FEC-4E28-B0D0-75DECD1C8C67}"/>
              </a:ext>
            </a:extLst>
          </p:cNvPr>
          <p:cNvSpPr/>
          <p:nvPr/>
        </p:nvSpPr>
        <p:spPr>
          <a:xfrm>
            <a:off x="4989223" y="1701562"/>
            <a:ext cx="350874" cy="3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2A8"/>
                </a:solidFill>
                <a:latin typeface="Cera PRO" panose="00000500000000000000" charset="0"/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3FC2AEC-2279-4025-A603-6B224F002365}"/>
              </a:ext>
            </a:extLst>
          </p:cNvPr>
          <p:cNvSpPr/>
          <p:nvPr/>
        </p:nvSpPr>
        <p:spPr>
          <a:xfrm>
            <a:off x="7430671" y="1701562"/>
            <a:ext cx="350874" cy="3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93C5"/>
                </a:solidFill>
                <a:latin typeface="Cera PRO" panose="00000500000000000000" charset="0"/>
              </a:rPr>
              <a:t>9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D65E81-F15B-4600-9588-58F50B537F59}"/>
              </a:ext>
            </a:extLst>
          </p:cNvPr>
          <p:cNvSpPr/>
          <p:nvPr/>
        </p:nvSpPr>
        <p:spPr>
          <a:xfrm>
            <a:off x="9872119" y="1701562"/>
            <a:ext cx="350874" cy="350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rgbClr val="00B5E2"/>
              </a:solidFill>
              <a:latin typeface="Cera PRO" panose="0000050000000000000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380B6C-2719-4514-9500-1E8DDFC668DF}"/>
              </a:ext>
            </a:extLst>
          </p:cNvPr>
          <p:cNvSpPr txBox="1"/>
          <p:nvPr/>
        </p:nvSpPr>
        <p:spPr>
          <a:xfrm>
            <a:off x="9923576" y="1738499"/>
            <a:ext cx="24795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00B5E2"/>
                </a:solidFill>
                <a:latin typeface="Cera PRO" panose="00000500000000000000" charset="0"/>
              </a:rPr>
              <a:t>10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6A8D3AD-312D-425B-906C-930FA3F5B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8" y="2465707"/>
            <a:ext cx="979932" cy="6513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334243-08FB-4AC4-A3D0-0BC90716C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7" y="2354270"/>
            <a:ext cx="778069" cy="86273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827576-59A0-4C25-9CFA-619354E6C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8121363" y="2414535"/>
            <a:ext cx="847414" cy="8702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BB6E183-C3A0-489E-9AA4-172A6653F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16" y="2365791"/>
            <a:ext cx="851209" cy="851209"/>
          </a:xfrm>
          <a:prstGeom prst="rect">
            <a:avLst/>
          </a:prstGeom>
        </p:spPr>
      </p:pic>
      <p:sp>
        <p:nvSpPr>
          <p:cNvPr id="36" name="Freeform 109">
            <a:extLst>
              <a:ext uri="{FF2B5EF4-FFF2-40B4-BE49-F238E27FC236}">
                <a16:creationId xmlns:a16="http://schemas.microsoft.com/office/drawing/2014/main" id="{DAC5DB35-9042-4AA5-BA6A-FE14C8D31DDE}"/>
              </a:ext>
            </a:extLst>
          </p:cNvPr>
          <p:cNvSpPr>
            <a:spLocks noEditPoints="1"/>
          </p:cNvSpPr>
          <p:nvPr/>
        </p:nvSpPr>
        <p:spPr bwMode="auto">
          <a:xfrm>
            <a:off x="5593756" y="2281339"/>
            <a:ext cx="1004487" cy="1003432"/>
          </a:xfrm>
          <a:custGeom>
            <a:avLst/>
            <a:gdLst>
              <a:gd name="T0" fmla="*/ 431 w 692"/>
              <a:gd name="T1" fmla="*/ 165 h 693"/>
              <a:gd name="T2" fmla="*/ 350 w 692"/>
              <a:gd name="T3" fmla="*/ 245 h 693"/>
              <a:gd name="T4" fmla="*/ 349 w 692"/>
              <a:gd name="T5" fmla="*/ 246 h 693"/>
              <a:gd name="T6" fmla="*/ 348 w 692"/>
              <a:gd name="T7" fmla="*/ 246 h 693"/>
              <a:gd name="T8" fmla="*/ 345 w 692"/>
              <a:gd name="T9" fmla="*/ 246 h 693"/>
              <a:gd name="T10" fmla="*/ 343 w 692"/>
              <a:gd name="T11" fmla="*/ 246 h 693"/>
              <a:gd name="T12" fmla="*/ 342 w 692"/>
              <a:gd name="T13" fmla="*/ 245 h 693"/>
              <a:gd name="T14" fmla="*/ 262 w 692"/>
              <a:gd name="T15" fmla="*/ 165 h 693"/>
              <a:gd name="T16" fmla="*/ 272 w 692"/>
              <a:gd name="T17" fmla="*/ 155 h 693"/>
              <a:gd name="T18" fmla="*/ 339 w 692"/>
              <a:gd name="T19" fmla="*/ 7 h 693"/>
              <a:gd name="T20" fmla="*/ 353 w 692"/>
              <a:gd name="T21" fmla="*/ 7 h 693"/>
              <a:gd name="T22" fmla="*/ 421 w 692"/>
              <a:gd name="T23" fmla="*/ 155 h 693"/>
              <a:gd name="T24" fmla="*/ 351 w 692"/>
              <a:gd name="T25" fmla="*/ 449 h 693"/>
              <a:gd name="T26" fmla="*/ 341 w 692"/>
              <a:gd name="T27" fmla="*/ 449 h 693"/>
              <a:gd name="T28" fmla="*/ 262 w 692"/>
              <a:gd name="T29" fmla="*/ 539 h 693"/>
              <a:gd name="T30" fmla="*/ 339 w 692"/>
              <a:gd name="T31" fmla="*/ 471 h 693"/>
              <a:gd name="T32" fmla="*/ 346 w 692"/>
              <a:gd name="T33" fmla="*/ 693 h 693"/>
              <a:gd name="T34" fmla="*/ 353 w 692"/>
              <a:gd name="T35" fmla="*/ 471 h 693"/>
              <a:gd name="T36" fmla="*/ 426 w 692"/>
              <a:gd name="T37" fmla="*/ 541 h 693"/>
              <a:gd name="T38" fmla="*/ 431 w 692"/>
              <a:gd name="T39" fmla="*/ 529 h 693"/>
              <a:gd name="T40" fmla="*/ 685 w 692"/>
              <a:gd name="T41" fmla="*/ 340 h 693"/>
              <a:gd name="T42" fmla="*/ 538 w 692"/>
              <a:gd name="T43" fmla="*/ 272 h 693"/>
              <a:gd name="T44" fmla="*/ 528 w 692"/>
              <a:gd name="T45" fmla="*/ 262 h 693"/>
              <a:gd name="T46" fmla="*/ 448 w 692"/>
              <a:gd name="T47" fmla="*/ 343 h 693"/>
              <a:gd name="T48" fmla="*/ 447 w 692"/>
              <a:gd name="T49" fmla="*/ 344 h 693"/>
              <a:gd name="T50" fmla="*/ 447 w 692"/>
              <a:gd name="T51" fmla="*/ 345 h 693"/>
              <a:gd name="T52" fmla="*/ 447 w 692"/>
              <a:gd name="T53" fmla="*/ 348 h 693"/>
              <a:gd name="T54" fmla="*/ 447 w 692"/>
              <a:gd name="T55" fmla="*/ 349 h 693"/>
              <a:gd name="T56" fmla="*/ 448 w 692"/>
              <a:gd name="T57" fmla="*/ 351 h 693"/>
              <a:gd name="T58" fmla="*/ 528 w 692"/>
              <a:gd name="T59" fmla="*/ 431 h 693"/>
              <a:gd name="T60" fmla="*/ 538 w 692"/>
              <a:gd name="T61" fmla="*/ 431 h 693"/>
              <a:gd name="T62" fmla="*/ 471 w 692"/>
              <a:gd name="T63" fmla="*/ 354 h 693"/>
              <a:gd name="T64" fmla="*/ 692 w 692"/>
              <a:gd name="T65" fmla="*/ 347 h 693"/>
              <a:gd name="T66" fmla="*/ 245 w 692"/>
              <a:gd name="T67" fmla="*/ 349 h 693"/>
              <a:gd name="T68" fmla="*/ 246 w 692"/>
              <a:gd name="T69" fmla="*/ 348 h 693"/>
              <a:gd name="T70" fmla="*/ 246 w 692"/>
              <a:gd name="T71" fmla="*/ 345 h 693"/>
              <a:gd name="T72" fmla="*/ 245 w 692"/>
              <a:gd name="T73" fmla="*/ 344 h 693"/>
              <a:gd name="T74" fmla="*/ 244 w 692"/>
              <a:gd name="T75" fmla="*/ 343 h 693"/>
              <a:gd name="T76" fmla="*/ 164 w 692"/>
              <a:gd name="T77" fmla="*/ 262 h 693"/>
              <a:gd name="T78" fmla="*/ 154 w 692"/>
              <a:gd name="T79" fmla="*/ 272 h 693"/>
              <a:gd name="T80" fmla="*/ 7 w 692"/>
              <a:gd name="T81" fmla="*/ 340 h 693"/>
              <a:gd name="T82" fmla="*/ 7 w 692"/>
              <a:gd name="T83" fmla="*/ 354 h 693"/>
              <a:gd name="T84" fmla="*/ 154 w 692"/>
              <a:gd name="T85" fmla="*/ 421 h 693"/>
              <a:gd name="T86" fmla="*/ 159 w 692"/>
              <a:gd name="T87" fmla="*/ 433 h 693"/>
              <a:gd name="T88" fmla="*/ 244 w 692"/>
              <a:gd name="T89" fmla="*/ 352 h 693"/>
              <a:gd name="T90" fmla="*/ 245 w 692"/>
              <a:gd name="T91" fmla="*/ 350 h 693"/>
              <a:gd name="T92" fmla="*/ 346 w 692"/>
              <a:gd name="T93" fmla="*/ 371 h 693"/>
              <a:gd name="T94" fmla="*/ 346 w 692"/>
              <a:gd name="T95" fmla="*/ 323 h 693"/>
              <a:gd name="T96" fmla="*/ 346 w 692"/>
              <a:gd name="T97" fmla="*/ 371 h 693"/>
              <a:gd name="T98" fmla="*/ 356 w 692"/>
              <a:gd name="T99" fmla="*/ 347 h 693"/>
              <a:gd name="T100" fmla="*/ 336 w 692"/>
              <a:gd name="T101" fmla="*/ 347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2" h="693">
                <a:moveTo>
                  <a:pt x="431" y="155"/>
                </a:moveTo>
                <a:cubicBezTo>
                  <a:pt x="433" y="158"/>
                  <a:pt x="433" y="162"/>
                  <a:pt x="431" y="165"/>
                </a:cubicBezTo>
                <a:cubicBezTo>
                  <a:pt x="351" y="244"/>
                  <a:pt x="351" y="244"/>
                  <a:pt x="351" y="244"/>
                </a:cubicBezTo>
                <a:cubicBezTo>
                  <a:pt x="351" y="245"/>
                  <a:pt x="350" y="245"/>
                  <a:pt x="350" y="245"/>
                </a:cubicBezTo>
                <a:cubicBezTo>
                  <a:pt x="350" y="245"/>
                  <a:pt x="350" y="245"/>
                  <a:pt x="350" y="245"/>
                </a:cubicBezTo>
                <a:cubicBezTo>
                  <a:pt x="349" y="246"/>
                  <a:pt x="349" y="246"/>
                  <a:pt x="349" y="246"/>
                </a:cubicBezTo>
                <a:cubicBezTo>
                  <a:pt x="349" y="246"/>
                  <a:pt x="348" y="246"/>
                  <a:pt x="348" y="246"/>
                </a:cubicBezTo>
                <a:cubicBezTo>
                  <a:pt x="348" y="246"/>
                  <a:pt x="348" y="246"/>
                  <a:pt x="348" y="246"/>
                </a:cubicBezTo>
                <a:cubicBezTo>
                  <a:pt x="347" y="246"/>
                  <a:pt x="347" y="246"/>
                  <a:pt x="346" y="246"/>
                </a:cubicBezTo>
                <a:cubicBezTo>
                  <a:pt x="346" y="246"/>
                  <a:pt x="345" y="246"/>
                  <a:pt x="345" y="246"/>
                </a:cubicBezTo>
                <a:cubicBezTo>
                  <a:pt x="345" y="246"/>
                  <a:pt x="344" y="246"/>
                  <a:pt x="344" y="246"/>
                </a:cubicBezTo>
                <a:cubicBezTo>
                  <a:pt x="344" y="246"/>
                  <a:pt x="344" y="246"/>
                  <a:pt x="343" y="246"/>
                </a:cubicBezTo>
                <a:cubicBezTo>
                  <a:pt x="343" y="246"/>
                  <a:pt x="343" y="246"/>
                  <a:pt x="343" y="245"/>
                </a:cubicBezTo>
                <a:cubicBezTo>
                  <a:pt x="343" y="245"/>
                  <a:pt x="342" y="245"/>
                  <a:pt x="342" y="245"/>
                </a:cubicBezTo>
                <a:cubicBezTo>
                  <a:pt x="342" y="245"/>
                  <a:pt x="342" y="245"/>
                  <a:pt x="341" y="244"/>
                </a:cubicBezTo>
                <a:cubicBezTo>
                  <a:pt x="262" y="165"/>
                  <a:pt x="262" y="165"/>
                  <a:pt x="262" y="165"/>
                </a:cubicBezTo>
                <a:cubicBezTo>
                  <a:pt x="259" y="162"/>
                  <a:pt x="259" y="158"/>
                  <a:pt x="262" y="155"/>
                </a:cubicBezTo>
                <a:cubicBezTo>
                  <a:pt x="264" y="152"/>
                  <a:pt x="269" y="152"/>
                  <a:pt x="272" y="155"/>
                </a:cubicBezTo>
                <a:cubicBezTo>
                  <a:pt x="339" y="222"/>
                  <a:pt x="339" y="222"/>
                  <a:pt x="339" y="222"/>
                </a:cubicBezTo>
                <a:cubicBezTo>
                  <a:pt x="339" y="7"/>
                  <a:pt x="339" y="7"/>
                  <a:pt x="339" y="7"/>
                </a:cubicBezTo>
                <a:cubicBezTo>
                  <a:pt x="339" y="4"/>
                  <a:pt x="342" y="0"/>
                  <a:pt x="346" y="0"/>
                </a:cubicBezTo>
                <a:cubicBezTo>
                  <a:pt x="350" y="0"/>
                  <a:pt x="353" y="4"/>
                  <a:pt x="353" y="7"/>
                </a:cubicBezTo>
                <a:cubicBezTo>
                  <a:pt x="353" y="222"/>
                  <a:pt x="353" y="222"/>
                  <a:pt x="353" y="222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3" y="152"/>
                  <a:pt x="428" y="152"/>
                  <a:pt x="431" y="155"/>
                </a:cubicBezTo>
                <a:close/>
                <a:moveTo>
                  <a:pt x="351" y="449"/>
                </a:moveTo>
                <a:cubicBezTo>
                  <a:pt x="350" y="448"/>
                  <a:pt x="348" y="447"/>
                  <a:pt x="346" y="447"/>
                </a:cubicBezTo>
                <a:cubicBezTo>
                  <a:pt x="344" y="447"/>
                  <a:pt x="342" y="448"/>
                  <a:pt x="341" y="449"/>
                </a:cubicBezTo>
                <a:cubicBezTo>
                  <a:pt x="262" y="529"/>
                  <a:pt x="262" y="529"/>
                  <a:pt x="262" y="529"/>
                </a:cubicBezTo>
                <a:cubicBezTo>
                  <a:pt x="259" y="532"/>
                  <a:pt x="259" y="536"/>
                  <a:pt x="262" y="539"/>
                </a:cubicBezTo>
                <a:cubicBezTo>
                  <a:pt x="264" y="542"/>
                  <a:pt x="269" y="542"/>
                  <a:pt x="272" y="539"/>
                </a:cubicBezTo>
                <a:cubicBezTo>
                  <a:pt x="339" y="471"/>
                  <a:pt x="339" y="471"/>
                  <a:pt x="339" y="471"/>
                </a:cubicBezTo>
                <a:cubicBezTo>
                  <a:pt x="339" y="686"/>
                  <a:pt x="339" y="686"/>
                  <a:pt x="339" y="686"/>
                </a:cubicBezTo>
                <a:cubicBezTo>
                  <a:pt x="339" y="690"/>
                  <a:pt x="342" y="693"/>
                  <a:pt x="346" y="693"/>
                </a:cubicBezTo>
                <a:cubicBezTo>
                  <a:pt x="350" y="693"/>
                  <a:pt x="353" y="690"/>
                  <a:pt x="353" y="686"/>
                </a:cubicBezTo>
                <a:cubicBezTo>
                  <a:pt x="353" y="471"/>
                  <a:pt x="353" y="471"/>
                  <a:pt x="353" y="471"/>
                </a:cubicBezTo>
                <a:cubicBezTo>
                  <a:pt x="421" y="539"/>
                  <a:pt x="421" y="539"/>
                  <a:pt x="421" y="539"/>
                </a:cubicBezTo>
                <a:cubicBezTo>
                  <a:pt x="422" y="540"/>
                  <a:pt x="424" y="541"/>
                  <a:pt x="426" y="541"/>
                </a:cubicBezTo>
                <a:cubicBezTo>
                  <a:pt x="427" y="541"/>
                  <a:pt x="429" y="540"/>
                  <a:pt x="431" y="539"/>
                </a:cubicBezTo>
                <a:cubicBezTo>
                  <a:pt x="433" y="536"/>
                  <a:pt x="433" y="532"/>
                  <a:pt x="431" y="529"/>
                </a:cubicBezTo>
                <a:lnTo>
                  <a:pt x="351" y="449"/>
                </a:lnTo>
                <a:close/>
                <a:moveTo>
                  <a:pt x="685" y="340"/>
                </a:moveTo>
                <a:cubicBezTo>
                  <a:pt x="471" y="340"/>
                  <a:pt x="471" y="340"/>
                  <a:pt x="471" y="340"/>
                </a:cubicBezTo>
                <a:cubicBezTo>
                  <a:pt x="538" y="272"/>
                  <a:pt x="538" y="272"/>
                  <a:pt x="538" y="272"/>
                </a:cubicBezTo>
                <a:cubicBezTo>
                  <a:pt x="541" y="269"/>
                  <a:pt x="541" y="265"/>
                  <a:pt x="538" y="262"/>
                </a:cubicBezTo>
                <a:cubicBezTo>
                  <a:pt x="535" y="260"/>
                  <a:pt x="531" y="260"/>
                  <a:pt x="528" y="262"/>
                </a:cubicBezTo>
                <a:cubicBezTo>
                  <a:pt x="449" y="342"/>
                  <a:pt x="449" y="342"/>
                  <a:pt x="449" y="342"/>
                </a:cubicBezTo>
                <a:cubicBezTo>
                  <a:pt x="448" y="342"/>
                  <a:pt x="448" y="343"/>
                  <a:pt x="448" y="343"/>
                </a:cubicBezTo>
                <a:cubicBezTo>
                  <a:pt x="448" y="343"/>
                  <a:pt x="448" y="343"/>
                  <a:pt x="448" y="343"/>
                </a:cubicBezTo>
                <a:cubicBezTo>
                  <a:pt x="448" y="343"/>
                  <a:pt x="447" y="344"/>
                  <a:pt x="447" y="344"/>
                </a:cubicBezTo>
                <a:cubicBezTo>
                  <a:pt x="447" y="344"/>
                  <a:pt x="447" y="344"/>
                  <a:pt x="447" y="344"/>
                </a:cubicBezTo>
                <a:cubicBezTo>
                  <a:pt x="447" y="345"/>
                  <a:pt x="447" y="345"/>
                  <a:pt x="447" y="345"/>
                </a:cubicBezTo>
                <a:cubicBezTo>
                  <a:pt x="447" y="346"/>
                  <a:pt x="447" y="346"/>
                  <a:pt x="447" y="347"/>
                </a:cubicBezTo>
                <a:cubicBezTo>
                  <a:pt x="447" y="347"/>
                  <a:pt x="447" y="348"/>
                  <a:pt x="447" y="348"/>
                </a:cubicBezTo>
                <a:cubicBezTo>
                  <a:pt x="447" y="349"/>
                  <a:pt x="447" y="349"/>
                  <a:pt x="447" y="349"/>
                </a:cubicBezTo>
                <a:cubicBezTo>
                  <a:pt x="447" y="349"/>
                  <a:pt x="447" y="349"/>
                  <a:pt x="447" y="349"/>
                </a:cubicBezTo>
                <a:cubicBezTo>
                  <a:pt x="447" y="350"/>
                  <a:pt x="448" y="350"/>
                  <a:pt x="448" y="351"/>
                </a:cubicBezTo>
                <a:cubicBezTo>
                  <a:pt x="448" y="351"/>
                  <a:pt x="448" y="351"/>
                  <a:pt x="448" y="351"/>
                </a:cubicBezTo>
                <a:cubicBezTo>
                  <a:pt x="448" y="351"/>
                  <a:pt x="448" y="351"/>
                  <a:pt x="449" y="35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30" y="433"/>
                  <a:pt x="531" y="433"/>
                  <a:pt x="533" y="433"/>
                </a:cubicBezTo>
                <a:cubicBezTo>
                  <a:pt x="535" y="433"/>
                  <a:pt x="537" y="433"/>
                  <a:pt x="538" y="431"/>
                </a:cubicBezTo>
                <a:cubicBezTo>
                  <a:pt x="541" y="429"/>
                  <a:pt x="541" y="424"/>
                  <a:pt x="538" y="421"/>
                </a:cubicBezTo>
                <a:cubicBezTo>
                  <a:pt x="471" y="354"/>
                  <a:pt x="471" y="354"/>
                  <a:pt x="471" y="354"/>
                </a:cubicBezTo>
                <a:cubicBezTo>
                  <a:pt x="685" y="354"/>
                  <a:pt x="685" y="354"/>
                  <a:pt x="685" y="354"/>
                </a:cubicBezTo>
                <a:cubicBezTo>
                  <a:pt x="689" y="354"/>
                  <a:pt x="692" y="351"/>
                  <a:pt x="692" y="347"/>
                </a:cubicBezTo>
                <a:cubicBezTo>
                  <a:pt x="692" y="343"/>
                  <a:pt x="689" y="340"/>
                  <a:pt x="685" y="340"/>
                </a:cubicBezTo>
                <a:close/>
                <a:moveTo>
                  <a:pt x="245" y="349"/>
                </a:moveTo>
                <a:cubicBezTo>
                  <a:pt x="245" y="349"/>
                  <a:pt x="245" y="349"/>
                  <a:pt x="245" y="349"/>
                </a:cubicBezTo>
                <a:cubicBezTo>
                  <a:pt x="245" y="349"/>
                  <a:pt x="245" y="349"/>
                  <a:pt x="246" y="348"/>
                </a:cubicBezTo>
                <a:cubicBezTo>
                  <a:pt x="246" y="348"/>
                  <a:pt x="246" y="347"/>
                  <a:pt x="246" y="347"/>
                </a:cubicBezTo>
                <a:cubicBezTo>
                  <a:pt x="246" y="346"/>
                  <a:pt x="246" y="346"/>
                  <a:pt x="246" y="345"/>
                </a:cubicBezTo>
                <a:cubicBezTo>
                  <a:pt x="245" y="345"/>
                  <a:pt x="245" y="345"/>
                  <a:pt x="245" y="344"/>
                </a:cubicBezTo>
                <a:cubicBezTo>
                  <a:pt x="245" y="344"/>
                  <a:pt x="245" y="344"/>
                  <a:pt x="245" y="344"/>
                </a:cubicBezTo>
                <a:cubicBezTo>
                  <a:pt x="245" y="344"/>
                  <a:pt x="245" y="343"/>
                  <a:pt x="245" y="343"/>
                </a:cubicBezTo>
                <a:cubicBezTo>
                  <a:pt x="245" y="343"/>
                  <a:pt x="245" y="343"/>
                  <a:pt x="244" y="343"/>
                </a:cubicBezTo>
                <a:cubicBezTo>
                  <a:pt x="244" y="343"/>
                  <a:pt x="244" y="342"/>
                  <a:pt x="244" y="342"/>
                </a:cubicBezTo>
                <a:cubicBezTo>
                  <a:pt x="164" y="262"/>
                  <a:pt x="164" y="262"/>
                  <a:pt x="164" y="262"/>
                </a:cubicBezTo>
                <a:cubicBezTo>
                  <a:pt x="161" y="260"/>
                  <a:pt x="157" y="260"/>
                  <a:pt x="154" y="262"/>
                </a:cubicBezTo>
                <a:cubicBezTo>
                  <a:pt x="151" y="265"/>
                  <a:pt x="151" y="269"/>
                  <a:pt x="154" y="272"/>
                </a:cubicBezTo>
                <a:cubicBezTo>
                  <a:pt x="222" y="340"/>
                  <a:pt x="222" y="340"/>
                  <a:pt x="222" y="340"/>
                </a:cubicBezTo>
                <a:cubicBezTo>
                  <a:pt x="7" y="340"/>
                  <a:pt x="7" y="340"/>
                  <a:pt x="7" y="340"/>
                </a:cubicBezTo>
                <a:cubicBezTo>
                  <a:pt x="3" y="340"/>
                  <a:pt x="0" y="343"/>
                  <a:pt x="0" y="347"/>
                </a:cubicBezTo>
                <a:cubicBezTo>
                  <a:pt x="0" y="351"/>
                  <a:pt x="3" y="354"/>
                  <a:pt x="7" y="354"/>
                </a:cubicBezTo>
                <a:cubicBezTo>
                  <a:pt x="222" y="354"/>
                  <a:pt x="222" y="354"/>
                  <a:pt x="222" y="354"/>
                </a:cubicBezTo>
                <a:cubicBezTo>
                  <a:pt x="154" y="421"/>
                  <a:pt x="154" y="421"/>
                  <a:pt x="154" y="421"/>
                </a:cubicBezTo>
                <a:cubicBezTo>
                  <a:pt x="151" y="424"/>
                  <a:pt x="151" y="429"/>
                  <a:pt x="154" y="431"/>
                </a:cubicBezTo>
                <a:cubicBezTo>
                  <a:pt x="156" y="433"/>
                  <a:pt x="157" y="433"/>
                  <a:pt x="159" y="433"/>
                </a:cubicBezTo>
                <a:cubicBezTo>
                  <a:pt x="161" y="433"/>
                  <a:pt x="163" y="433"/>
                  <a:pt x="164" y="431"/>
                </a:cubicBezTo>
                <a:cubicBezTo>
                  <a:pt x="244" y="352"/>
                  <a:pt x="244" y="352"/>
                  <a:pt x="244" y="352"/>
                </a:cubicBezTo>
                <a:cubicBezTo>
                  <a:pt x="244" y="351"/>
                  <a:pt x="244" y="351"/>
                  <a:pt x="244" y="351"/>
                </a:cubicBezTo>
                <a:cubicBezTo>
                  <a:pt x="245" y="351"/>
                  <a:pt x="245" y="351"/>
                  <a:pt x="245" y="350"/>
                </a:cubicBezTo>
                <a:cubicBezTo>
                  <a:pt x="245" y="350"/>
                  <a:pt x="245" y="350"/>
                  <a:pt x="245" y="349"/>
                </a:cubicBezTo>
                <a:close/>
                <a:moveTo>
                  <a:pt x="346" y="371"/>
                </a:moveTo>
                <a:cubicBezTo>
                  <a:pt x="333" y="371"/>
                  <a:pt x="322" y="360"/>
                  <a:pt x="322" y="347"/>
                </a:cubicBezTo>
                <a:cubicBezTo>
                  <a:pt x="322" y="333"/>
                  <a:pt x="333" y="323"/>
                  <a:pt x="346" y="323"/>
                </a:cubicBezTo>
                <a:cubicBezTo>
                  <a:pt x="359" y="323"/>
                  <a:pt x="370" y="333"/>
                  <a:pt x="370" y="347"/>
                </a:cubicBezTo>
                <a:cubicBezTo>
                  <a:pt x="370" y="360"/>
                  <a:pt x="359" y="371"/>
                  <a:pt x="346" y="371"/>
                </a:cubicBezTo>
                <a:close/>
                <a:moveTo>
                  <a:pt x="346" y="357"/>
                </a:moveTo>
                <a:cubicBezTo>
                  <a:pt x="352" y="357"/>
                  <a:pt x="356" y="352"/>
                  <a:pt x="356" y="347"/>
                </a:cubicBezTo>
                <a:cubicBezTo>
                  <a:pt x="356" y="341"/>
                  <a:pt x="352" y="337"/>
                  <a:pt x="346" y="337"/>
                </a:cubicBezTo>
                <a:cubicBezTo>
                  <a:pt x="341" y="337"/>
                  <a:pt x="336" y="341"/>
                  <a:pt x="336" y="347"/>
                </a:cubicBezTo>
                <a:cubicBezTo>
                  <a:pt x="336" y="352"/>
                  <a:pt x="341" y="357"/>
                  <a:pt x="346" y="357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CD97D7-B8CD-4547-B56E-58C161E1AA51}"/>
              </a:ext>
            </a:extLst>
          </p:cNvPr>
          <p:cNvSpPr txBox="1"/>
          <p:nvPr/>
        </p:nvSpPr>
        <p:spPr>
          <a:xfrm>
            <a:off x="258792" y="3614831"/>
            <a:ext cx="192386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CHECK </a:t>
            </a:r>
            <a:b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</a:br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STUBS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CFE38A-EB2A-4E00-BBE8-A95074E0687A}"/>
              </a:ext>
            </a:extLst>
          </p:cNvPr>
          <p:cNvSpPr txBox="1"/>
          <p:nvPr/>
        </p:nvSpPr>
        <p:spPr>
          <a:xfrm>
            <a:off x="2700239" y="3637915"/>
            <a:ext cx="1923863" cy="5693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REMITTANCE</a:t>
            </a:r>
            <a:r>
              <a:rPr lang="en-US" sz="1700" b="1" dirty="0">
                <a:solidFill>
                  <a:schemeClr val="bg1"/>
                </a:solidFill>
                <a:latin typeface="Cera PRO" panose="00000500000000000000" charset="0"/>
              </a:rPr>
              <a:t> </a:t>
            </a:r>
            <a:br>
              <a:rPr lang="en-US" sz="1700" b="1" dirty="0">
                <a:solidFill>
                  <a:schemeClr val="bg1"/>
                </a:solidFill>
                <a:latin typeface="Cera PRO" panose="00000500000000000000" charset="0"/>
              </a:rPr>
            </a:br>
            <a:r>
              <a:rPr lang="en-US" sz="1700" b="1" dirty="0">
                <a:solidFill>
                  <a:schemeClr val="bg1"/>
                </a:solidFill>
                <a:latin typeface="Cera PRO" panose="00000500000000000000" charset="0"/>
              </a:rPr>
              <a:t>BEFORE PAYMENT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515206-5CD2-43D1-A3B9-DC69B023A5BD}"/>
              </a:ext>
            </a:extLst>
          </p:cNvPr>
          <p:cNvSpPr txBox="1"/>
          <p:nvPr/>
        </p:nvSpPr>
        <p:spPr>
          <a:xfrm>
            <a:off x="5141688" y="3614831"/>
            <a:ext cx="192386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CONSOLIDATED </a:t>
            </a:r>
            <a:b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</a:br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REMITTANCE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F49944-C17B-4833-AC81-9B29753E1D79}"/>
              </a:ext>
            </a:extLst>
          </p:cNvPr>
          <p:cNvSpPr txBox="1"/>
          <p:nvPr/>
        </p:nvSpPr>
        <p:spPr>
          <a:xfrm>
            <a:off x="7583136" y="3614830"/>
            <a:ext cx="192386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INCORRECT </a:t>
            </a:r>
            <a:b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</a:br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REMITTANCE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40CE3B-B9E8-4975-8A9F-C10A4E8324A4}"/>
              </a:ext>
            </a:extLst>
          </p:cNvPr>
          <p:cNvSpPr txBox="1"/>
          <p:nvPr/>
        </p:nvSpPr>
        <p:spPr>
          <a:xfrm>
            <a:off x="10010899" y="3614829"/>
            <a:ext cx="1923863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MISSING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Cera PRO" panose="00000500000000000000" charset="0"/>
              </a:rPr>
              <a:t>REMITTANCE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DE8EC-E915-4B74-81F7-523ED35D49E8}"/>
              </a:ext>
            </a:extLst>
          </p:cNvPr>
          <p:cNvSpPr/>
          <p:nvPr/>
        </p:nvSpPr>
        <p:spPr>
          <a:xfrm>
            <a:off x="-15240" y="4728133"/>
            <a:ext cx="2456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A.I. captures all fields, such as MICR and invoice number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0C8ECF-D58E-4431-9D7E-C5F92257211A}"/>
              </a:ext>
            </a:extLst>
          </p:cNvPr>
          <p:cNvSpPr/>
          <p:nvPr/>
        </p:nvSpPr>
        <p:spPr>
          <a:xfrm>
            <a:off x="2441447" y="4728133"/>
            <a:ext cx="2426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Remittances are aggregated and saved to wait for payment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00301F-7577-4137-93BB-22EA168EACCA}"/>
              </a:ext>
            </a:extLst>
          </p:cNvPr>
          <p:cNvSpPr/>
          <p:nvPr/>
        </p:nvSpPr>
        <p:spPr>
          <a:xfrm>
            <a:off x="4882896" y="4728133"/>
            <a:ext cx="2441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Invoices linked automatically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836763-4EA9-40B5-8CE9-A1D5A1A14B48}"/>
              </a:ext>
            </a:extLst>
          </p:cNvPr>
          <p:cNvSpPr/>
          <p:nvPr/>
        </p:nvSpPr>
        <p:spPr>
          <a:xfrm>
            <a:off x="7324344" y="4728133"/>
            <a:ext cx="2441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A.I. can correct data by cross verifying information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224387-1816-40BA-8708-54910EA443AC}"/>
              </a:ext>
            </a:extLst>
          </p:cNvPr>
          <p:cNvSpPr/>
          <p:nvPr/>
        </p:nvSpPr>
        <p:spPr>
          <a:xfrm>
            <a:off x="9763896" y="4728133"/>
            <a:ext cx="242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Automated email sent with attachments asking for missed data</a:t>
            </a:r>
          </a:p>
        </p:txBody>
      </p:sp>
    </p:spTree>
    <p:extLst>
      <p:ext uri="{BB962C8B-B14F-4D97-AF65-F5344CB8AC3E}">
        <p14:creationId xmlns:p14="http://schemas.microsoft.com/office/powerpoint/2010/main" val="327102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281C2A7-078E-496A-8D42-24685B8CDCF2}"/>
              </a:ext>
            </a:extLst>
          </p:cNvPr>
          <p:cNvGrpSpPr/>
          <p:nvPr/>
        </p:nvGrpSpPr>
        <p:grpSpPr>
          <a:xfrm>
            <a:off x="939323" y="1359046"/>
            <a:ext cx="1739617" cy="2376436"/>
            <a:chOff x="973438" y="1160585"/>
            <a:chExt cx="1739617" cy="237643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F0E27D-A9E8-4FC9-BA2F-0A396473E628}"/>
                </a:ext>
              </a:extLst>
            </p:cNvPr>
            <p:cNvSpPr/>
            <p:nvPr/>
          </p:nvSpPr>
          <p:spPr>
            <a:xfrm>
              <a:off x="973438" y="1160585"/>
              <a:ext cx="1739617" cy="23764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D1E9EEA-9F61-4030-98D1-6F38028E7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866" y="1223993"/>
              <a:ext cx="1601586" cy="2242221"/>
            </a:xfrm>
            <a:prstGeom prst="rect">
              <a:avLst/>
            </a:prstGeom>
            <a:noFill/>
            <a:ln w="76200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0A9E9C8-8B86-4F8B-B517-9CB2D9D430EC}"/>
              </a:ext>
            </a:extLst>
          </p:cNvPr>
          <p:cNvSpPr/>
          <p:nvPr/>
        </p:nvSpPr>
        <p:spPr>
          <a:xfrm>
            <a:off x="480251" y="648586"/>
            <a:ext cx="5165637" cy="5613991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06693-B796-4E59-95ED-88C21CEE8E8C}"/>
              </a:ext>
            </a:extLst>
          </p:cNvPr>
          <p:cNvSpPr/>
          <p:nvPr/>
        </p:nvSpPr>
        <p:spPr>
          <a:xfrm>
            <a:off x="973438" y="3997842"/>
            <a:ext cx="4140822" cy="1933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DED37-3514-4498-8D8B-8C3F6B8FBCD3}"/>
              </a:ext>
            </a:extLst>
          </p:cNvPr>
          <p:cNvSpPr txBox="1"/>
          <p:nvPr/>
        </p:nvSpPr>
        <p:spPr>
          <a:xfrm>
            <a:off x="1143892" y="3978088"/>
            <a:ext cx="3838354" cy="221599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ra PRO" panose="00000500000000000000" charset="0"/>
              </a:rPr>
              <a:t>Aaron Bach, CTP</a:t>
            </a:r>
          </a:p>
          <a:p>
            <a:r>
              <a:rPr lang="en-US" sz="1600" dirty="0">
                <a:solidFill>
                  <a:schemeClr val="bg1"/>
                </a:solidFill>
              </a:rPr>
              <a:t>Vice-President, Treasury &amp; Payment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Solutions Product Manager </a:t>
            </a:r>
          </a:p>
          <a:p>
            <a:r>
              <a:rPr lang="en-US" sz="2800" b="1" dirty="0">
                <a:solidFill>
                  <a:schemeClr val="bg1"/>
                </a:solidFill>
                <a:latin typeface="Cera PRO" panose="00000500000000000000" charset="0"/>
              </a:rPr>
              <a:t>Jason Turner, APSC</a:t>
            </a:r>
          </a:p>
          <a:p>
            <a:r>
              <a:rPr lang="en-US" sz="1600" dirty="0">
                <a:solidFill>
                  <a:schemeClr val="bg1"/>
                </a:solidFill>
              </a:rPr>
              <a:t>Vice-President, National Solution Consulting Manager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0C2289-8D10-4671-A680-B90D1EEFCE23}"/>
              </a:ext>
            </a:extLst>
          </p:cNvPr>
          <p:cNvSpPr txBox="1"/>
          <p:nvPr/>
        </p:nvSpPr>
        <p:spPr>
          <a:xfrm>
            <a:off x="5302964" y="2204091"/>
            <a:ext cx="6064720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800" b="1" dirty="0">
                <a:latin typeface="Cera PRO" panose="00000500000000000000" charset="0"/>
              </a:rPr>
              <a:t>TODAY’S</a:t>
            </a:r>
          </a:p>
          <a:p>
            <a:r>
              <a:rPr lang="en-US" sz="4800" b="1" dirty="0">
                <a:latin typeface="Cera PRO" panose="00000500000000000000" charset="0"/>
              </a:rPr>
              <a:t>PRESENTERS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716F39-D353-4482-97E3-B370DDAE0BC5}"/>
              </a:ext>
            </a:extLst>
          </p:cNvPr>
          <p:cNvSpPr/>
          <p:nvPr/>
        </p:nvSpPr>
        <p:spPr>
          <a:xfrm>
            <a:off x="8235797" y="-10633"/>
            <a:ext cx="3956203" cy="6879266"/>
          </a:xfrm>
          <a:custGeom>
            <a:avLst/>
            <a:gdLst>
              <a:gd name="connsiteX0" fmla="*/ 0 w 2516372"/>
              <a:gd name="connsiteY0" fmla="*/ 0 h 6858000"/>
              <a:gd name="connsiteX1" fmla="*/ 2516372 w 2516372"/>
              <a:gd name="connsiteY1" fmla="*/ 0 h 6858000"/>
              <a:gd name="connsiteX2" fmla="*/ 2516372 w 2516372"/>
              <a:gd name="connsiteY2" fmla="*/ 6858000 h 6858000"/>
              <a:gd name="connsiteX3" fmla="*/ 0 w 2516372"/>
              <a:gd name="connsiteY3" fmla="*/ 6858000 h 6858000"/>
              <a:gd name="connsiteX4" fmla="*/ 0 w 2516372"/>
              <a:gd name="connsiteY4" fmla="*/ 0 h 6858000"/>
              <a:gd name="connsiteX0" fmla="*/ 1711842 w 4228214"/>
              <a:gd name="connsiteY0" fmla="*/ 0 h 6879265"/>
              <a:gd name="connsiteX1" fmla="*/ 4228214 w 4228214"/>
              <a:gd name="connsiteY1" fmla="*/ 0 h 6879265"/>
              <a:gd name="connsiteX2" fmla="*/ 4228214 w 4228214"/>
              <a:gd name="connsiteY2" fmla="*/ 6858000 h 6879265"/>
              <a:gd name="connsiteX3" fmla="*/ 0 w 4228214"/>
              <a:gd name="connsiteY3" fmla="*/ 6879265 h 6879265"/>
              <a:gd name="connsiteX4" fmla="*/ 1711842 w 4228214"/>
              <a:gd name="connsiteY4" fmla="*/ 0 h 6879265"/>
              <a:gd name="connsiteX0" fmla="*/ 1711842 w 4228214"/>
              <a:gd name="connsiteY0" fmla="*/ 0 h 6868633"/>
              <a:gd name="connsiteX1" fmla="*/ 4228214 w 4228214"/>
              <a:gd name="connsiteY1" fmla="*/ 0 h 6868633"/>
              <a:gd name="connsiteX2" fmla="*/ 4228214 w 4228214"/>
              <a:gd name="connsiteY2" fmla="*/ 6858000 h 6868633"/>
              <a:gd name="connsiteX3" fmla="*/ 0 w 4228214"/>
              <a:gd name="connsiteY3" fmla="*/ 6868633 h 6868633"/>
              <a:gd name="connsiteX4" fmla="*/ 1711842 w 4228214"/>
              <a:gd name="connsiteY4" fmla="*/ 0 h 6868633"/>
              <a:gd name="connsiteX0" fmla="*/ 1509823 w 4228214"/>
              <a:gd name="connsiteY0" fmla="*/ 0 h 6879266"/>
              <a:gd name="connsiteX1" fmla="*/ 4228214 w 4228214"/>
              <a:gd name="connsiteY1" fmla="*/ 10633 h 6879266"/>
              <a:gd name="connsiteX2" fmla="*/ 4228214 w 4228214"/>
              <a:gd name="connsiteY2" fmla="*/ 6868633 h 6879266"/>
              <a:gd name="connsiteX3" fmla="*/ 0 w 4228214"/>
              <a:gd name="connsiteY3" fmla="*/ 6879266 h 6879266"/>
              <a:gd name="connsiteX4" fmla="*/ 1509823 w 4228214"/>
              <a:gd name="connsiteY4" fmla="*/ 0 h 687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214" h="6879266">
                <a:moveTo>
                  <a:pt x="1509823" y="0"/>
                </a:moveTo>
                <a:lnTo>
                  <a:pt x="4228214" y="10633"/>
                </a:lnTo>
                <a:lnTo>
                  <a:pt x="4228214" y="6868633"/>
                </a:lnTo>
                <a:lnTo>
                  <a:pt x="0" y="6879266"/>
                </a:lnTo>
                <a:lnTo>
                  <a:pt x="15098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5238B3-F1C4-4C1F-9C6D-1CE419EAFA81}"/>
              </a:ext>
            </a:extLst>
          </p:cNvPr>
          <p:cNvSpPr/>
          <p:nvPr/>
        </p:nvSpPr>
        <p:spPr>
          <a:xfrm>
            <a:off x="393405" y="6347637"/>
            <a:ext cx="2594344" cy="423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0854C9-FE04-43F0-AE4A-501D7BB28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479" y="6108246"/>
            <a:ext cx="2550928" cy="3086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E6500F6-7341-44FB-AD90-58AF5BF68A3F}"/>
              </a:ext>
            </a:extLst>
          </p:cNvPr>
          <p:cNvSpPr txBox="1"/>
          <p:nvPr/>
        </p:nvSpPr>
        <p:spPr>
          <a:xfrm>
            <a:off x="8548578" y="6489931"/>
            <a:ext cx="350873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CommercePayments™ solutions are provided by Commerce Bank.</a:t>
            </a:r>
          </a:p>
        </p:txBody>
      </p:sp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35477DC-8B27-4D59-A95E-493E61708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496" y="1359046"/>
            <a:ext cx="1766145" cy="23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71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D04376A-CCAB-4671-A1AF-0F102A3A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3B4916D-FAD4-4DB4-A9AA-1305EE2F5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25AC61-2E64-4EAA-BE35-DAB026B1E168}"/>
              </a:ext>
            </a:extLst>
          </p:cNvPr>
          <p:cNvGrpSpPr/>
          <p:nvPr/>
        </p:nvGrpSpPr>
        <p:grpSpPr>
          <a:xfrm>
            <a:off x="0" y="869795"/>
            <a:ext cx="12192000" cy="3654580"/>
            <a:chOff x="0" y="869795"/>
            <a:chExt cx="12192000" cy="365458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02E1EB0-9245-4926-A0ED-6B34D8CF200A}"/>
                </a:ext>
              </a:extLst>
            </p:cNvPr>
            <p:cNvSpPr/>
            <p:nvPr/>
          </p:nvSpPr>
          <p:spPr>
            <a:xfrm>
              <a:off x="0" y="869795"/>
              <a:ext cx="12192000" cy="3654580"/>
            </a:xfrm>
            <a:prstGeom prst="rect">
              <a:avLst/>
            </a:prstGeom>
            <a:solidFill>
              <a:srgbClr val="18B7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69AF72D-0636-47CD-829E-08887F141E8D}"/>
                </a:ext>
              </a:extLst>
            </p:cNvPr>
            <p:cNvCxnSpPr>
              <a:cxnSpLocks/>
            </p:cNvCxnSpPr>
            <p:nvPr/>
          </p:nvCxnSpPr>
          <p:spPr>
            <a:xfrm>
              <a:off x="480250" y="4014439"/>
              <a:ext cx="1122914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3">
            <a:extLst>
              <a:ext uri="{FF2B5EF4-FFF2-40B4-BE49-F238E27FC236}">
                <a16:creationId xmlns:a16="http://schemas.microsoft.com/office/drawing/2014/main" id="{21324E86-03F2-4E75-BF81-BE60273B0D25}"/>
              </a:ext>
            </a:extLst>
          </p:cNvPr>
          <p:cNvSpPr txBox="1">
            <a:spLocks/>
          </p:cNvSpPr>
          <p:nvPr/>
        </p:nvSpPr>
        <p:spPr>
          <a:xfrm>
            <a:off x="480250" y="2268115"/>
            <a:ext cx="11229149" cy="7061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era PRO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COLLECTIONS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A66EB1D-6150-4A1D-A11E-2EDAD432F696}"/>
              </a:ext>
            </a:extLst>
          </p:cNvPr>
          <p:cNvSpPr txBox="1">
            <a:spLocks/>
          </p:cNvSpPr>
          <p:nvPr/>
        </p:nvSpPr>
        <p:spPr>
          <a:xfrm>
            <a:off x="480251" y="2974270"/>
            <a:ext cx="11229149" cy="9094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Challenges will persist!</a:t>
            </a:r>
          </a:p>
        </p:txBody>
      </p:sp>
    </p:spTree>
    <p:extLst>
      <p:ext uri="{BB962C8B-B14F-4D97-AF65-F5344CB8AC3E}">
        <p14:creationId xmlns:p14="http://schemas.microsoft.com/office/powerpoint/2010/main" val="3364312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5EEE78-AA12-458F-93B5-07676E1D8DDC}"/>
              </a:ext>
            </a:extLst>
          </p:cNvPr>
          <p:cNvSpPr/>
          <p:nvPr/>
        </p:nvSpPr>
        <p:spPr>
          <a:xfrm>
            <a:off x="0" y="0"/>
            <a:ext cx="12192000" cy="163741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5279217-ADB0-417E-A91C-694EE2D57A3E}"/>
              </a:ext>
            </a:extLst>
          </p:cNvPr>
          <p:cNvSpPr txBox="1">
            <a:spLocks/>
          </p:cNvSpPr>
          <p:nvPr/>
        </p:nvSpPr>
        <p:spPr>
          <a:xfrm>
            <a:off x="-223284" y="196702"/>
            <a:ext cx="12192000" cy="5508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55C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</a:rPr>
              <a:t>Fight the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  <a:latin typeface="Cera PRO" panose="00000500000000000000" charset="0"/>
              </a:rPr>
              <a:t>FRUSTRATIONS!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D23EA6-0CFC-4223-80D2-C9618C21CFAC}"/>
              </a:ext>
            </a:extLst>
          </p:cNvPr>
          <p:cNvGrpSpPr/>
          <p:nvPr/>
        </p:nvGrpSpPr>
        <p:grpSpPr>
          <a:xfrm>
            <a:off x="1182461" y="1834116"/>
            <a:ext cx="3843518" cy="4630479"/>
            <a:chOff x="446567" y="1932468"/>
            <a:chExt cx="3843518" cy="4630479"/>
          </a:xfrm>
        </p:grpSpPr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58870B24-3405-4168-A563-3830BE0D3431}"/>
                </a:ext>
              </a:extLst>
            </p:cNvPr>
            <p:cNvSpPr/>
            <p:nvPr/>
          </p:nvSpPr>
          <p:spPr>
            <a:xfrm>
              <a:off x="446567" y="1932468"/>
              <a:ext cx="2093167" cy="1804455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7BB9C5A4-3671-4449-A702-0F42F4B25D02}"/>
                </a:ext>
              </a:extLst>
            </p:cNvPr>
            <p:cNvSpPr/>
            <p:nvPr/>
          </p:nvSpPr>
          <p:spPr>
            <a:xfrm>
              <a:off x="2196918" y="2874476"/>
              <a:ext cx="2093167" cy="1804455"/>
            </a:xfrm>
            <a:prstGeom prst="hexagon">
              <a:avLst/>
            </a:prstGeom>
            <a:solidFill>
              <a:srgbClr val="50BB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5C650219-2270-415A-9B1A-2E9F285B6655}"/>
                </a:ext>
              </a:extLst>
            </p:cNvPr>
            <p:cNvSpPr/>
            <p:nvPr/>
          </p:nvSpPr>
          <p:spPr>
            <a:xfrm>
              <a:off x="446567" y="3816484"/>
              <a:ext cx="2093167" cy="1804455"/>
            </a:xfrm>
            <a:prstGeom prst="hexagon">
              <a:avLst/>
            </a:prstGeom>
            <a:solidFill>
              <a:srgbClr val="28B8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621E5D35-FD29-4DF8-A431-B252553CCEB2}"/>
                </a:ext>
              </a:extLst>
            </p:cNvPr>
            <p:cNvSpPr/>
            <p:nvPr/>
          </p:nvSpPr>
          <p:spPr>
            <a:xfrm>
              <a:off x="2196917" y="4758492"/>
              <a:ext cx="2093167" cy="1804455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525A9F-7E28-4321-9EF7-EC24FF967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44" y="2433279"/>
              <a:ext cx="839612" cy="802832"/>
            </a:xfrm>
            <a:prstGeom prst="rect">
              <a:avLst/>
            </a:prstGeom>
          </p:spPr>
        </p:pic>
        <p:sp>
          <p:nvSpPr>
            <p:cNvPr id="14" name="Freeform 132">
              <a:extLst>
                <a:ext uri="{FF2B5EF4-FFF2-40B4-BE49-F238E27FC236}">
                  <a16:creationId xmlns:a16="http://schemas.microsoft.com/office/drawing/2014/main" id="{99254105-1246-4748-AA2E-A944018244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210" y="3509366"/>
              <a:ext cx="1026580" cy="455113"/>
            </a:xfrm>
            <a:custGeom>
              <a:avLst/>
              <a:gdLst>
                <a:gd name="T0" fmla="*/ 596 w 765"/>
                <a:gd name="T1" fmla="*/ 0 h 339"/>
                <a:gd name="T2" fmla="*/ 443 w 765"/>
                <a:gd name="T3" fmla="*/ 97 h 339"/>
                <a:gd name="T4" fmla="*/ 415 w 765"/>
                <a:gd name="T5" fmla="*/ 88 h 339"/>
                <a:gd name="T6" fmla="*/ 382 w 765"/>
                <a:gd name="T7" fmla="*/ 58 h 339"/>
                <a:gd name="T8" fmla="*/ 349 w 765"/>
                <a:gd name="T9" fmla="*/ 88 h 339"/>
                <a:gd name="T10" fmla="*/ 321 w 765"/>
                <a:gd name="T11" fmla="*/ 97 h 339"/>
                <a:gd name="T12" fmla="*/ 169 w 765"/>
                <a:gd name="T13" fmla="*/ 0 h 339"/>
                <a:gd name="T14" fmla="*/ 0 w 765"/>
                <a:gd name="T15" fmla="*/ 170 h 339"/>
                <a:gd name="T16" fmla="*/ 169 w 765"/>
                <a:gd name="T17" fmla="*/ 339 h 339"/>
                <a:gd name="T18" fmla="*/ 338 w 765"/>
                <a:gd name="T19" fmla="*/ 170 h 339"/>
                <a:gd name="T20" fmla="*/ 327 w 765"/>
                <a:gd name="T21" fmla="*/ 109 h 339"/>
                <a:gd name="T22" fmla="*/ 351 w 765"/>
                <a:gd name="T23" fmla="*/ 102 h 339"/>
                <a:gd name="T24" fmla="*/ 382 w 765"/>
                <a:gd name="T25" fmla="*/ 124 h 339"/>
                <a:gd name="T26" fmla="*/ 414 w 765"/>
                <a:gd name="T27" fmla="*/ 102 h 339"/>
                <a:gd name="T28" fmla="*/ 438 w 765"/>
                <a:gd name="T29" fmla="*/ 109 h 339"/>
                <a:gd name="T30" fmla="*/ 427 w 765"/>
                <a:gd name="T31" fmla="*/ 170 h 339"/>
                <a:gd name="T32" fmla="*/ 596 w 765"/>
                <a:gd name="T33" fmla="*/ 339 h 339"/>
                <a:gd name="T34" fmla="*/ 765 w 765"/>
                <a:gd name="T35" fmla="*/ 170 h 339"/>
                <a:gd name="T36" fmla="*/ 596 w 765"/>
                <a:gd name="T37" fmla="*/ 0 h 339"/>
                <a:gd name="T38" fmla="*/ 169 w 765"/>
                <a:gd name="T39" fmla="*/ 325 h 339"/>
                <a:gd name="T40" fmla="*/ 14 w 765"/>
                <a:gd name="T41" fmla="*/ 170 h 339"/>
                <a:gd name="T42" fmla="*/ 169 w 765"/>
                <a:gd name="T43" fmla="*/ 14 h 339"/>
                <a:gd name="T44" fmla="*/ 324 w 765"/>
                <a:gd name="T45" fmla="*/ 170 h 339"/>
                <a:gd name="T46" fmla="*/ 169 w 765"/>
                <a:gd name="T47" fmla="*/ 325 h 339"/>
                <a:gd name="T48" fmla="*/ 382 w 765"/>
                <a:gd name="T49" fmla="*/ 110 h 339"/>
                <a:gd name="T50" fmla="*/ 363 w 765"/>
                <a:gd name="T51" fmla="*/ 91 h 339"/>
                <a:gd name="T52" fmla="*/ 382 w 765"/>
                <a:gd name="T53" fmla="*/ 72 h 339"/>
                <a:gd name="T54" fmla="*/ 401 w 765"/>
                <a:gd name="T55" fmla="*/ 91 h 339"/>
                <a:gd name="T56" fmla="*/ 382 w 765"/>
                <a:gd name="T57" fmla="*/ 110 h 339"/>
                <a:gd name="T58" fmla="*/ 596 w 765"/>
                <a:gd name="T59" fmla="*/ 325 h 339"/>
                <a:gd name="T60" fmla="*/ 441 w 765"/>
                <a:gd name="T61" fmla="*/ 170 h 339"/>
                <a:gd name="T62" fmla="*/ 596 w 765"/>
                <a:gd name="T63" fmla="*/ 14 h 339"/>
                <a:gd name="T64" fmla="*/ 751 w 765"/>
                <a:gd name="T65" fmla="*/ 170 h 339"/>
                <a:gd name="T66" fmla="*/ 596 w 765"/>
                <a:gd name="T67" fmla="*/ 325 h 339"/>
                <a:gd name="T68" fmla="*/ 233 w 765"/>
                <a:gd name="T69" fmla="*/ 55 h 339"/>
                <a:gd name="T70" fmla="*/ 223 w 765"/>
                <a:gd name="T71" fmla="*/ 58 h 339"/>
                <a:gd name="T72" fmla="*/ 57 w 765"/>
                <a:gd name="T73" fmla="*/ 115 h 339"/>
                <a:gd name="T74" fmla="*/ 51 w 765"/>
                <a:gd name="T75" fmla="*/ 119 h 339"/>
                <a:gd name="T76" fmla="*/ 48 w 765"/>
                <a:gd name="T77" fmla="*/ 118 h 339"/>
                <a:gd name="T78" fmla="*/ 45 w 765"/>
                <a:gd name="T79" fmla="*/ 109 h 339"/>
                <a:gd name="T80" fmla="*/ 229 w 765"/>
                <a:gd name="T81" fmla="*/ 45 h 339"/>
                <a:gd name="T82" fmla="*/ 233 w 765"/>
                <a:gd name="T83" fmla="*/ 55 h 339"/>
                <a:gd name="T84" fmla="*/ 660 w 765"/>
                <a:gd name="T85" fmla="*/ 55 h 339"/>
                <a:gd name="T86" fmla="*/ 650 w 765"/>
                <a:gd name="T87" fmla="*/ 58 h 339"/>
                <a:gd name="T88" fmla="*/ 484 w 765"/>
                <a:gd name="T89" fmla="*/ 115 h 339"/>
                <a:gd name="T90" fmla="*/ 478 w 765"/>
                <a:gd name="T91" fmla="*/ 119 h 339"/>
                <a:gd name="T92" fmla="*/ 475 w 765"/>
                <a:gd name="T93" fmla="*/ 118 h 339"/>
                <a:gd name="T94" fmla="*/ 471 w 765"/>
                <a:gd name="T95" fmla="*/ 109 h 339"/>
                <a:gd name="T96" fmla="*/ 656 w 765"/>
                <a:gd name="T97" fmla="*/ 45 h 339"/>
                <a:gd name="T98" fmla="*/ 660 w 765"/>
                <a:gd name="T99" fmla="*/ 5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5" h="339">
                  <a:moveTo>
                    <a:pt x="596" y="0"/>
                  </a:moveTo>
                  <a:cubicBezTo>
                    <a:pt x="529" y="0"/>
                    <a:pt x="471" y="40"/>
                    <a:pt x="443" y="97"/>
                  </a:cubicBezTo>
                  <a:cubicBezTo>
                    <a:pt x="434" y="93"/>
                    <a:pt x="425" y="90"/>
                    <a:pt x="415" y="88"/>
                  </a:cubicBezTo>
                  <a:cubicBezTo>
                    <a:pt x="414" y="71"/>
                    <a:pt x="399" y="58"/>
                    <a:pt x="382" y="58"/>
                  </a:cubicBezTo>
                  <a:cubicBezTo>
                    <a:pt x="365" y="58"/>
                    <a:pt x="351" y="71"/>
                    <a:pt x="349" y="88"/>
                  </a:cubicBezTo>
                  <a:cubicBezTo>
                    <a:pt x="340" y="90"/>
                    <a:pt x="330" y="93"/>
                    <a:pt x="321" y="97"/>
                  </a:cubicBezTo>
                  <a:cubicBezTo>
                    <a:pt x="294" y="40"/>
                    <a:pt x="236" y="0"/>
                    <a:pt x="169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3"/>
                    <a:pt x="76" y="339"/>
                    <a:pt x="169" y="339"/>
                  </a:cubicBezTo>
                  <a:cubicBezTo>
                    <a:pt x="262" y="339"/>
                    <a:pt x="338" y="263"/>
                    <a:pt x="338" y="170"/>
                  </a:cubicBezTo>
                  <a:cubicBezTo>
                    <a:pt x="338" y="148"/>
                    <a:pt x="334" y="128"/>
                    <a:pt x="327" y="109"/>
                  </a:cubicBezTo>
                  <a:cubicBezTo>
                    <a:pt x="335" y="106"/>
                    <a:pt x="343" y="103"/>
                    <a:pt x="351" y="102"/>
                  </a:cubicBezTo>
                  <a:cubicBezTo>
                    <a:pt x="355" y="115"/>
                    <a:pt x="368" y="124"/>
                    <a:pt x="382" y="124"/>
                  </a:cubicBezTo>
                  <a:cubicBezTo>
                    <a:pt x="397" y="124"/>
                    <a:pt x="409" y="115"/>
                    <a:pt x="414" y="102"/>
                  </a:cubicBezTo>
                  <a:cubicBezTo>
                    <a:pt x="422" y="103"/>
                    <a:pt x="430" y="106"/>
                    <a:pt x="438" y="109"/>
                  </a:cubicBezTo>
                  <a:cubicBezTo>
                    <a:pt x="431" y="128"/>
                    <a:pt x="427" y="148"/>
                    <a:pt x="427" y="170"/>
                  </a:cubicBezTo>
                  <a:cubicBezTo>
                    <a:pt x="427" y="263"/>
                    <a:pt x="502" y="339"/>
                    <a:pt x="596" y="339"/>
                  </a:cubicBezTo>
                  <a:cubicBezTo>
                    <a:pt x="689" y="339"/>
                    <a:pt x="765" y="263"/>
                    <a:pt x="765" y="170"/>
                  </a:cubicBezTo>
                  <a:cubicBezTo>
                    <a:pt x="765" y="76"/>
                    <a:pt x="689" y="0"/>
                    <a:pt x="596" y="0"/>
                  </a:cubicBezTo>
                  <a:close/>
                  <a:moveTo>
                    <a:pt x="169" y="325"/>
                  </a:moveTo>
                  <a:cubicBezTo>
                    <a:pt x="83" y="325"/>
                    <a:pt x="14" y="255"/>
                    <a:pt x="14" y="170"/>
                  </a:cubicBezTo>
                  <a:cubicBezTo>
                    <a:pt x="14" y="84"/>
                    <a:pt x="83" y="14"/>
                    <a:pt x="169" y="14"/>
                  </a:cubicBezTo>
                  <a:cubicBezTo>
                    <a:pt x="254" y="14"/>
                    <a:pt x="324" y="84"/>
                    <a:pt x="324" y="170"/>
                  </a:cubicBezTo>
                  <a:cubicBezTo>
                    <a:pt x="324" y="255"/>
                    <a:pt x="254" y="325"/>
                    <a:pt x="169" y="325"/>
                  </a:cubicBezTo>
                  <a:close/>
                  <a:moveTo>
                    <a:pt x="382" y="110"/>
                  </a:moveTo>
                  <a:cubicBezTo>
                    <a:pt x="372" y="110"/>
                    <a:pt x="363" y="102"/>
                    <a:pt x="363" y="91"/>
                  </a:cubicBezTo>
                  <a:cubicBezTo>
                    <a:pt x="363" y="80"/>
                    <a:pt x="372" y="72"/>
                    <a:pt x="382" y="72"/>
                  </a:cubicBezTo>
                  <a:cubicBezTo>
                    <a:pt x="393" y="72"/>
                    <a:pt x="401" y="80"/>
                    <a:pt x="401" y="91"/>
                  </a:cubicBezTo>
                  <a:cubicBezTo>
                    <a:pt x="401" y="102"/>
                    <a:pt x="393" y="110"/>
                    <a:pt x="382" y="110"/>
                  </a:cubicBezTo>
                  <a:close/>
                  <a:moveTo>
                    <a:pt x="596" y="325"/>
                  </a:moveTo>
                  <a:cubicBezTo>
                    <a:pt x="510" y="325"/>
                    <a:pt x="441" y="255"/>
                    <a:pt x="441" y="170"/>
                  </a:cubicBezTo>
                  <a:cubicBezTo>
                    <a:pt x="441" y="84"/>
                    <a:pt x="510" y="14"/>
                    <a:pt x="596" y="14"/>
                  </a:cubicBezTo>
                  <a:cubicBezTo>
                    <a:pt x="681" y="14"/>
                    <a:pt x="751" y="84"/>
                    <a:pt x="751" y="170"/>
                  </a:cubicBezTo>
                  <a:cubicBezTo>
                    <a:pt x="751" y="255"/>
                    <a:pt x="681" y="325"/>
                    <a:pt x="596" y="325"/>
                  </a:cubicBezTo>
                  <a:close/>
                  <a:moveTo>
                    <a:pt x="233" y="55"/>
                  </a:moveTo>
                  <a:cubicBezTo>
                    <a:pt x="231" y="58"/>
                    <a:pt x="227" y="60"/>
                    <a:pt x="223" y="58"/>
                  </a:cubicBezTo>
                  <a:cubicBezTo>
                    <a:pt x="162" y="28"/>
                    <a:pt x="87" y="53"/>
                    <a:pt x="57" y="115"/>
                  </a:cubicBezTo>
                  <a:cubicBezTo>
                    <a:pt x="56" y="118"/>
                    <a:pt x="53" y="119"/>
                    <a:pt x="51" y="119"/>
                  </a:cubicBezTo>
                  <a:cubicBezTo>
                    <a:pt x="50" y="119"/>
                    <a:pt x="49" y="119"/>
                    <a:pt x="48" y="118"/>
                  </a:cubicBezTo>
                  <a:cubicBezTo>
                    <a:pt x="44" y="117"/>
                    <a:pt x="43" y="112"/>
                    <a:pt x="45" y="109"/>
                  </a:cubicBezTo>
                  <a:cubicBezTo>
                    <a:pt x="78" y="40"/>
                    <a:pt x="161" y="12"/>
                    <a:pt x="229" y="45"/>
                  </a:cubicBezTo>
                  <a:cubicBezTo>
                    <a:pt x="233" y="47"/>
                    <a:pt x="234" y="51"/>
                    <a:pt x="233" y="55"/>
                  </a:cubicBezTo>
                  <a:close/>
                  <a:moveTo>
                    <a:pt x="660" y="55"/>
                  </a:moveTo>
                  <a:cubicBezTo>
                    <a:pt x="658" y="58"/>
                    <a:pt x="654" y="60"/>
                    <a:pt x="650" y="58"/>
                  </a:cubicBezTo>
                  <a:cubicBezTo>
                    <a:pt x="589" y="28"/>
                    <a:pt x="514" y="53"/>
                    <a:pt x="484" y="115"/>
                  </a:cubicBezTo>
                  <a:cubicBezTo>
                    <a:pt x="483" y="118"/>
                    <a:pt x="480" y="119"/>
                    <a:pt x="478" y="119"/>
                  </a:cubicBezTo>
                  <a:cubicBezTo>
                    <a:pt x="477" y="119"/>
                    <a:pt x="476" y="119"/>
                    <a:pt x="475" y="118"/>
                  </a:cubicBezTo>
                  <a:cubicBezTo>
                    <a:pt x="471" y="117"/>
                    <a:pt x="470" y="112"/>
                    <a:pt x="471" y="109"/>
                  </a:cubicBezTo>
                  <a:cubicBezTo>
                    <a:pt x="505" y="40"/>
                    <a:pt x="588" y="12"/>
                    <a:pt x="656" y="45"/>
                  </a:cubicBezTo>
                  <a:cubicBezTo>
                    <a:pt x="660" y="47"/>
                    <a:pt x="661" y="51"/>
                    <a:pt x="660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2000000000000000000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5ED8CF-025C-41E4-9BAE-005A7B5C0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302" y="4255532"/>
              <a:ext cx="857561" cy="85756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412863-C814-450B-876A-2D91D9211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956" y="5198953"/>
              <a:ext cx="837087" cy="843971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0AF48C6-7BDB-4887-8A46-5BD291C839D0}"/>
              </a:ext>
            </a:extLst>
          </p:cNvPr>
          <p:cNvSpPr/>
          <p:nvPr/>
        </p:nvSpPr>
        <p:spPr>
          <a:xfrm>
            <a:off x="11048361" y="1974860"/>
            <a:ext cx="70293" cy="4545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1E500C-16A7-4596-9143-6B849684EBCB}"/>
              </a:ext>
            </a:extLst>
          </p:cNvPr>
          <p:cNvSpPr/>
          <p:nvPr/>
        </p:nvSpPr>
        <p:spPr>
          <a:xfrm>
            <a:off x="11048362" y="2817169"/>
            <a:ext cx="70293" cy="542062"/>
          </a:xfrm>
          <a:prstGeom prst="rect">
            <a:avLst/>
          </a:prstGeom>
          <a:solidFill>
            <a:srgbClr val="50BB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B46AAF-8963-4AB8-AA71-930320FA3BEB}"/>
              </a:ext>
            </a:extLst>
          </p:cNvPr>
          <p:cNvSpPr/>
          <p:nvPr/>
        </p:nvSpPr>
        <p:spPr>
          <a:xfrm>
            <a:off x="11043242" y="3870497"/>
            <a:ext cx="75414" cy="738663"/>
          </a:xfrm>
          <a:prstGeom prst="rect">
            <a:avLst/>
          </a:prstGeom>
          <a:solidFill>
            <a:srgbClr val="28B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1DD9C-72A1-49C2-8A14-4D1859D1C8FC}"/>
              </a:ext>
            </a:extLst>
          </p:cNvPr>
          <p:cNvSpPr/>
          <p:nvPr/>
        </p:nvSpPr>
        <p:spPr>
          <a:xfrm>
            <a:off x="11043240" y="4996884"/>
            <a:ext cx="70293" cy="1664413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588FDA-0BF2-43BE-8146-F84340278A99}"/>
              </a:ext>
            </a:extLst>
          </p:cNvPr>
          <p:cNvSpPr txBox="1"/>
          <p:nvPr/>
        </p:nvSpPr>
        <p:spPr>
          <a:xfrm>
            <a:off x="5266139" y="1983573"/>
            <a:ext cx="521507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600" b="1" dirty="0">
                <a:latin typeface="Cera PRO" panose="00000500000000000000" charset="0"/>
              </a:rPr>
              <a:t>Keep records.</a:t>
            </a:r>
          </a:p>
          <a:p>
            <a:pPr algn="r"/>
            <a:r>
              <a:rPr lang="en-US" sz="1600" dirty="0"/>
              <a:t>Keep excellent notes and past promises to pay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D01CF-FD5B-4AA3-B53C-CABAA1574238}"/>
              </a:ext>
            </a:extLst>
          </p:cNvPr>
          <p:cNvSpPr txBox="1"/>
          <p:nvPr/>
        </p:nvSpPr>
        <p:spPr>
          <a:xfrm>
            <a:off x="5266139" y="2927036"/>
            <a:ext cx="521507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600" b="1" dirty="0">
                <a:latin typeface="Cera PRO" panose="00000500000000000000" charset="0"/>
              </a:rPr>
              <a:t>Stay informed.</a:t>
            </a:r>
          </a:p>
          <a:p>
            <a:pPr algn="r"/>
            <a:r>
              <a:rPr lang="en-US" sz="1600" dirty="0"/>
              <a:t>Look up the payment status on supplier’s vendor portal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AE863C-322D-4140-A367-8F68EC3AA3D7}"/>
              </a:ext>
            </a:extLst>
          </p:cNvPr>
          <p:cNvSpPr txBox="1"/>
          <p:nvPr/>
        </p:nvSpPr>
        <p:spPr>
          <a:xfrm>
            <a:off x="5347851" y="3870498"/>
            <a:ext cx="5215070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600" b="1" dirty="0">
                <a:latin typeface="Cera PRO" panose="00000500000000000000" charset="0"/>
              </a:rPr>
              <a:t>Time is money. </a:t>
            </a:r>
          </a:p>
          <a:p>
            <a:pPr algn="r"/>
            <a:r>
              <a:rPr lang="en-US" sz="1600" dirty="0"/>
              <a:t>90% chance to collect in 60 days, 50% over 90 days, 20% over 180, 1% over a year*4.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42BA67-B8B1-4D16-99D7-7358890CA8D4}"/>
              </a:ext>
            </a:extLst>
          </p:cNvPr>
          <p:cNvSpPr txBox="1"/>
          <p:nvPr/>
        </p:nvSpPr>
        <p:spPr>
          <a:xfrm>
            <a:off x="5347851" y="4937749"/>
            <a:ext cx="5215070" cy="17235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600" b="1" dirty="0">
                <a:latin typeface="Cera PRO" panose="00000500000000000000" charset="0"/>
              </a:rPr>
              <a:t>Have a payment strategy.</a:t>
            </a:r>
          </a:p>
          <a:p>
            <a:pPr algn="r"/>
            <a:r>
              <a:rPr lang="en-US" sz="1600" dirty="0"/>
              <a:t>Full payment</a:t>
            </a:r>
          </a:p>
          <a:p>
            <a:pPr algn="r"/>
            <a:r>
              <a:rPr lang="en-US" sz="1600" dirty="0"/>
              <a:t>Offer a discount for a payment today</a:t>
            </a:r>
          </a:p>
          <a:p>
            <a:pPr algn="r"/>
            <a:r>
              <a:rPr lang="en-US" sz="1600" dirty="0"/>
              <a:t>Credit card</a:t>
            </a:r>
          </a:p>
          <a:p>
            <a:pPr algn="r"/>
            <a:r>
              <a:rPr lang="en-US" sz="1600" dirty="0"/>
              <a:t>Payment plan</a:t>
            </a:r>
          </a:p>
          <a:p>
            <a:pPr algn="r"/>
            <a:r>
              <a:rPr lang="en-US" sz="1600" dirty="0"/>
              <a:t>Ship smaller quantities</a:t>
            </a:r>
          </a:p>
          <a:p>
            <a:pPr algn="r"/>
            <a:r>
              <a:rPr lang="en-US" sz="1600" dirty="0"/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2649979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C7D3B1F-929A-4C23-B17F-35E8078E301E}"/>
              </a:ext>
            </a:extLst>
          </p:cNvPr>
          <p:cNvGrpSpPr/>
          <p:nvPr/>
        </p:nvGrpSpPr>
        <p:grpSpPr>
          <a:xfrm>
            <a:off x="0" y="869795"/>
            <a:ext cx="12192000" cy="3654580"/>
            <a:chOff x="0" y="869795"/>
            <a:chExt cx="12192000" cy="36545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52DA95-77D1-4025-B536-DA376B713E2D}"/>
                </a:ext>
              </a:extLst>
            </p:cNvPr>
            <p:cNvSpPr/>
            <p:nvPr/>
          </p:nvSpPr>
          <p:spPr>
            <a:xfrm>
              <a:off x="0" y="869795"/>
              <a:ext cx="12192000" cy="3654580"/>
            </a:xfrm>
            <a:prstGeom prst="rect">
              <a:avLst/>
            </a:prstGeom>
            <a:solidFill>
              <a:srgbClr val="00B5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E53473-4E55-47A6-9108-C2DE4D09FFB5}"/>
                </a:ext>
              </a:extLst>
            </p:cNvPr>
            <p:cNvCxnSpPr>
              <a:cxnSpLocks/>
            </p:cNvCxnSpPr>
            <p:nvPr/>
          </p:nvCxnSpPr>
          <p:spPr>
            <a:xfrm>
              <a:off x="480250" y="4014439"/>
              <a:ext cx="1122914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7B8BECCD-5975-48F3-8A31-DC078D4E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50" y="2452126"/>
            <a:ext cx="11229149" cy="706155"/>
          </a:xfrm>
        </p:spPr>
        <p:txBody>
          <a:bodyPr/>
          <a:lstStyle/>
          <a:p>
            <a:r>
              <a:rPr lang="en-US" b="1" dirty="0"/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940226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9E9C8-8B86-4F8B-B517-9CB2D9D430EC}"/>
              </a:ext>
            </a:extLst>
          </p:cNvPr>
          <p:cNvSpPr/>
          <p:nvPr/>
        </p:nvSpPr>
        <p:spPr>
          <a:xfrm>
            <a:off x="5542156" y="622004"/>
            <a:ext cx="6036251" cy="5613991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DED37-3514-4498-8D8B-8C3F6B8FBCD3}"/>
              </a:ext>
            </a:extLst>
          </p:cNvPr>
          <p:cNvSpPr txBox="1"/>
          <p:nvPr/>
        </p:nvSpPr>
        <p:spPr>
          <a:xfrm>
            <a:off x="6344414" y="3906746"/>
            <a:ext cx="4453949" cy="19082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Cera PRO" panose="00000500000000000000" charset="0"/>
              </a:rPr>
              <a:t>Aaron Bach, CTP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Vice-President, Treasury &amp; Payment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Solutions Product Manager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  <a:latin typeface="Cera PRO" panose="00000500000000000000" charset="0"/>
              </a:rPr>
              <a:t>Email: </a:t>
            </a:r>
            <a:r>
              <a:rPr lang="en-US" dirty="0">
                <a:solidFill>
                  <a:schemeClr val="bg1"/>
                </a:solidFill>
              </a:rPr>
              <a:t>Aaron.Bach@commercebank.com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  <a:latin typeface="Cera PRO" panose="00000500000000000000" charset="0"/>
              </a:rPr>
              <a:t>Phone: </a:t>
            </a:r>
            <a:r>
              <a:rPr lang="en-US" dirty="0">
                <a:solidFill>
                  <a:schemeClr val="bg1"/>
                </a:solidFill>
              </a:rPr>
              <a:t>(816) 234-7425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0C2289-8D10-4671-A680-B90D1EEFCE23}"/>
              </a:ext>
            </a:extLst>
          </p:cNvPr>
          <p:cNvSpPr txBox="1"/>
          <p:nvPr/>
        </p:nvSpPr>
        <p:spPr>
          <a:xfrm>
            <a:off x="3854139" y="3485712"/>
            <a:ext cx="5624623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200" b="1" dirty="0">
                <a:latin typeface="Cera PRO" panose="00000500000000000000" charset="0"/>
              </a:rPr>
              <a:t>QUESTIONS?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716F39-D353-4482-97E3-B370DDAE0BC5}"/>
              </a:ext>
            </a:extLst>
          </p:cNvPr>
          <p:cNvSpPr/>
          <p:nvPr/>
        </p:nvSpPr>
        <p:spPr>
          <a:xfrm flipH="1">
            <a:off x="-21525" y="-100361"/>
            <a:ext cx="4002507" cy="6969511"/>
          </a:xfrm>
          <a:custGeom>
            <a:avLst/>
            <a:gdLst>
              <a:gd name="connsiteX0" fmla="*/ 0 w 2516372"/>
              <a:gd name="connsiteY0" fmla="*/ 0 h 6858000"/>
              <a:gd name="connsiteX1" fmla="*/ 2516372 w 2516372"/>
              <a:gd name="connsiteY1" fmla="*/ 0 h 6858000"/>
              <a:gd name="connsiteX2" fmla="*/ 2516372 w 2516372"/>
              <a:gd name="connsiteY2" fmla="*/ 6858000 h 6858000"/>
              <a:gd name="connsiteX3" fmla="*/ 0 w 2516372"/>
              <a:gd name="connsiteY3" fmla="*/ 6858000 h 6858000"/>
              <a:gd name="connsiteX4" fmla="*/ 0 w 2516372"/>
              <a:gd name="connsiteY4" fmla="*/ 0 h 6858000"/>
              <a:gd name="connsiteX0" fmla="*/ 1711842 w 4228214"/>
              <a:gd name="connsiteY0" fmla="*/ 0 h 6879265"/>
              <a:gd name="connsiteX1" fmla="*/ 4228214 w 4228214"/>
              <a:gd name="connsiteY1" fmla="*/ 0 h 6879265"/>
              <a:gd name="connsiteX2" fmla="*/ 4228214 w 4228214"/>
              <a:gd name="connsiteY2" fmla="*/ 6858000 h 6879265"/>
              <a:gd name="connsiteX3" fmla="*/ 0 w 4228214"/>
              <a:gd name="connsiteY3" fmla="*/ 6879265 h 6879265"/>
              <a:gd name="connsiteX4" fmla="*/ 1711842 w 4228214"/>
              <a:gd name="connsiteY4" fmla="*/ 0 h 6879265"/>
              <a:gd name="connsiteX0" fmla="*/ 1711842 w 4228214"/>
              <a:gd name="connsiteY0" fmla="*/ 0 h 6868633"/>
              <a:gd name="connsiteX1" fmla="*/ 4228214 w 4228214"/>
              <a:gd name="connsiteY1" fmla="*/ 0 h 6868633"/>
              <a:gd name="connsiteX2" fmla="*/ 4228214 w 4228214"/>
              <a:gd name="connsiteY2" fmla="*/ 6858000 h 6868633"/>
              <a:gd name="connsiteX3" fmla="*/ 0 w 4228214"/>
              <a:gd name="connsiteY3" fmla="*/ 6868633 h 6868633"/>
              <a:gd name="connsiteX4" fmla="*/ 1711842 w 4228214"/>
              <a:gd name="connsiteY4" fmla="*/ 0 h 6868633"/>
              <a:gd name="connsiteX0" fmla="*/ 1509823 w 4228214"/>
              <a:gd name="connsiteY0" fmla="*/ 0 h 6879266"/>
              <a:gd name="connsiteX1" fmla="*/ 4228214 w 4228214"/>
              <a:gd name="connsiteY1" fmla="*/ 10633 h 6879266"/>
              <a:gd name="connsiteX2" fmla="*/ 4228214 w 4228214"/>
              <a:gd name="connsiteY2" fmla="*/ 6868633 h 6879266"/>
              <a:gd name="connsiteX3" fmla="*/ 0 w 4228214"/>
              <a:gd name="connsiteY3" fmla="*/ 6879266 h 6879266"/>
              <a:gd name="connsiteX4" fmla="*/ 1509823 w 4228214"/>
              <a:gd name="connsiteY4" fmla="*/ 0 h 687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8214" h="6879266">
                <a:moveTo>
                  <a:pt x="1509823" y="0"/>
                </a:moveTo>
                <a:lnTo>
                  <a:pt x="4228214" y="10633"/>
                </a:lnTo>
                <a:lnTo>
                  <a:pt x="4228214" y="6868633"/>
                </a:lnTo>
                <a:lnTo>
                  <a:pt x="0" y="6879266"/>
                </a:lnTo>
                <a:lnTo>
                  <a:pt x="15098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0854C9-FE04-43F0-AE4A-501D7BB28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93" y="6108246"/>
            <a:ext cx="2550928" cy="30866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E6500F6-7341-44FB-AD90-58AF5BF68A3F}"/>
              </a:ext>
            </a:extLst>
          </p:cNvPr>
          <p:cNvSpPr txBox="1"/>
          <p:nvPr/>
        </p:nvSpPr>
        <p:spPr>
          <a:xfrm>
            <a:off x="134692" y="6489931"/>
            <a:ext cx="3508730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CommercePayments™ solutions are provided by Commerce Bank.</a:t>
            </a:r>
          </a:p>
        </p:txBody>
      </p:sp>
    </p:spTree>
    <p:extLst>
      <p:ext uri="{BB962C8B-B14F-4D97-AF65-F5344CB8AC3E}">
        <p14:creationId xmlns:p14="http://schemas.microsoft.com/office/powerpoint/2010/main" val="158525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F761E24-69B4-40F6-AAFE-C5873F5792EF}"/>
              </a:ext>
            </a:extLst>
          </p:cNvPr>
          <p:cNvGrpSpPr/>
          <p:nvPr/>
        </p:nvGrpSpPr>
        <p:grpSpPr>
          <a:xfrm>
            <a:off x="0" y="869795"/>
            <a:ext cx="12192000" cy="3654580"/>
            <a:chOff x="0" y="869795"/>
            <a:chExt cx="12192000" cy="36545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6DF2C4-59C7-403B-926F-B03C2A801A46}"/>
                </a:ext>
              </a:extLst>
            </p:cNvPr>
            <p:cNvSpPr/>
            <p:nvPr/>
          </p:nvSpPr>
          <p:spPr>
            <a:xfrm>
              <a:off x="0" y="869795"/>
              <a:ext cx="12192000" cy="3654580"/>
            </a:xfrm>
            <a:prstGeom prst="rect">
              <a:avLst/>
            </a:prstGeom>
            <a:solidFill>
              <a:srgbClr val="78B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49B823-26C8-42AA-BAB1-FE366245B8C0}"/>
                </a:ext>
              </a:extLst>
            </p:cNvPr>
            <p:cNvCxnSpPr>
              <a:cxnSpLocks/>
            </p:cNvCxnSpPr>
            <p:nvPr/>
          </p:nvCxnSpPr>
          <p:spPr>
            <a:xfrm>
              <a:off x="480250" y="4014439"/>
              <a:ext cx="1122914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F64CDA-57D3-43A0-A799-131FD827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50" y="2452126"/>
            <a:ext cx="11229149" cy="706155"/>
          </a:xfrm>
        </p:spPr>
        <p:txBody>
          <a:bodyPr/>
          <a:lstStyle/>
          <a:p>
            <a:r>
              <a:rPr lang="en-US" b="1" dirty="0"/>
              <a:t>INDUSTRY OVERVIEW</a:t>
            </a:r>
          </a:p>
        </p:txBody>
      </p:sp>
    </p:spTree>
    <p:extLst>
      <p:ext uri="{BB962C8B-B14F-4D97-AF65-F5344CB8AC3E}">
        <p14:creationId xmlns:p14="http://schemas.microsoft.com/office/powerpoint/2010/main" val="58061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AF578BC-402D-4A0D-8E56-725566E94757}"/>
              </a:ext>
            </a:extLst>
          </p:cNvPr>
          <p:cNvSpPr/>
          <p:nvPr/>
        </p:nvSpPr>
        <p:spPr>
          <a:xfrm>
            <a:off x="0" y="0"/>
            <a:ext cx="12192000" cy="165532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162E8-6E89-4104-B76B-C2DDD2042B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52230"/>
            <a:ext cx="12192000" cy="5508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The pace of change is accelerating.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1523E58-25E3-4F30-9575-CD3651D5CDB8}"/>
              </a:ext>
            </a:extLst>
          </p:cNvPr>
          <p:cNvSpPr/>
          <p:nvPr/>
        </p:nvSpPr>
        <p:spPr>
          <a:xfrm>
            <a:off x="480251" y="3588494"/>
            <a:ext cx="2021515" cy="1742685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2C7FA57-A102-4178-8F1A-C928198B5CB6}"/>
              </a:ext>
            </a:extLst>
          </p:cNvPr>
          <p:cNvSpPr/>
          <p:nvPr/>
        </p:nvSpPr>
        <p:spPr>
          <a:xfrm>
            <a:off x="2316698" y="2717151"/>
            <a:ext cx="2021515" cy="1742685"/>
          </a:xfrm>
          <a:prstGeom prst="hexagon">
            <a:avLst/>
          </a:prstGeom>
          <a:solidFill>
            <a:srgbClr val="3C9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67D799A-A117-4ED6-AB5E-466352C8A018}"/>
              </a:ext>
            </a:extLst>
          </p:cNvPr>
          <p:cNvSpPr/>
          <p:nvPr/>
        </p:nvSpPr>
        <p:spPr>
          <a:xfrm>
            <a:off x="4153144" y="3628256"/>
            <a:ext cx="2021515" cy="1742685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90B3178-2C4F-4901-BE29-FB6BC26CDDB6}"/>
              </a:ext>
            </a:extLst>
          </p:cNvPr>
          <p:cNvSpPr/>
          <p:nvPr/>
        </p:nvSpPr>
        <p:spPr>
          <a:xfrm>
            <a:off x="5989591" y="2717151"/>
            <a:ext cx="2021515" cy="1742685"/>
          </a:xfrm>
          <a:prstGeom prst="hexagon">
            <a:avLst/>
          </a:prstGeom>
          <a:solidFill>
            <a:srgbClr val="3CB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F9FE796-22AA-46AC-871D-568F72B002B0}"/>
              </a:ext>
            </a:extLst>
          </p:cNvPr>
          <p:cNvSpPr/>
          <p:nvPr/>
        </p:nvSpPr>
        <p:spPr>
          <a:xfrm>
            <a:off x="7826037" y="3651657"/>
            <a:ext cx="2021515" cy="1742685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28CE1B0-9D63-4BD6-882D-7AD12AAFAD6E}"/>
              </a:ext>
            </a:extLst>
          </p:cNvPr>
          <p:cNvSpPr/>
          <p:nvPr/>
        </p:nvSpPr>
        <p:spPr>
          <a:xfrm>
            <a:off x="9662484" y="2758631"/>
            <a:ext cx="2021515" cy="1742685"/>
          </a:xfrm>
          <a:prstGeom prst="hexagon">
            <a:avLst/>
          </a:prstGeom>
          <a:solidFill>
            <a:srgbClr val="00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10430C-D250-4190-A298-DB2D294ADF71}"/>
              </a:ext>
            </a:extLst>
          </p:cNvPr>
          <p:cNvSpPr txBox="1"/>
          <p:nvPr/>
        </p:nvSpPr>
        <p:spPr>
          <a:xfrm>
            <a:off x="572784" y="2207554"/>
            <a:ext cx="1836447" cy="13234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>
                <a:latin typeface="Cera PRO" panose="00000500000000000000" charset="0"/>
              </a:rPr>
              <a:t>Data-Driven Insights</a:t>
            </a:r>
          </a:p>
          <a:p>
            <a:pPr algn="ctr"/>
            <a:r>
              <a:rPr lang="en-US" sz="1400" dirty="0"/>
              <a:t>Machine learning &amp; artificial intelligence turn analytics into useful, on-demand tools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E3FEA-F922-446B-A1DB-B360F5498637}"/>
              </a:ext>
            </a:extLst>
          </p:cNvPr>
          <p:cNvSpPr txBox="1"/>
          <p:nvPr/>
        </p:nvSpPr>
        <p:spPr>
          <a:xfrm>
            <a:off x="2409231" y="4517337"/>
            <a:ext cx="1836447" cy="12926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>
                <a:latin typeface="Cera PRO" panose="00000500000000000000" charset="0"/>
              </a:rPr>
              <a:t>Partnership &amp; Innovation </a:t>
            </a:r>
          </a:p>
          <a:p>
            <a:pPr algn="ctr"/>
            <a:r>
              <a:rPr lang="en-US" sz="1400" dirty="0"/>
              <a:t>Fintech companies allow banks of all sizes to come to market faster than ever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E5F052-7474-414B-9E3D-5F2CC28AF59A}"/>
              </a:ext>
            </a:extLst>
          </p:cNvPr>
          <p:cNvSpPr txBox="1"/>
          <p:nvPr/>
        </p:nvSpPr>
        <p:spPr>
          <a:xfrm>
            <a:off x="4259553" y="2453775"/>
            <a:ext cx="1836447" cy="10772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>
                <a:latin typeface="Cera PRO" panose="00000500000000000000" charset="0"/>
              </a:rPr>
              <a:t>Digital Experience</a:t>
            </a:r>
          </a:p>
          <a:p>
            <a:pPr algn="ctr"/>
            <a:r>
              <a:rPr lang="en-US" sz="1400" dirty="0"/>
              <a:t>User interface expectations are being pushed by the consumer space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49D5E2-7B6D-4B96-8482-1E49DF3D15D9}"/>
              </a:ext>
            </a:extLst>
          </p:cNvPr>
          <p:cNvSpPr txBox="1"/>
          <p:nvPr/>
        </p:nvSpPr>
        <p:spPr>
          <a:xfrm>
            <a:off x="6096000" y="4499598"/>
            <a:ext cx="1836447" cy="15081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>
                <a:latin typeface="Cera PRO" panose="00000500000000000000" charset="0"/>
              </a:rPr>
              <a:t>Digital Payments</a:t>
            </a:r>
          </a:p>
          <a:p>
            <a:pPr algn="ctr"/>
            <a:r>
              <a:rPr lang="en-US" sz="1400" dirty="0"/>
              <a:t>Check volume has been declining for decades; will </a:t>
            </a:r>
            <a:br>
              <a:rPr lang="en-US" sz="1400" dirty="0"/>
            </a:br>
            <a:r>
              <a:rPr lang="en-US" sz="1400" dirty="0"/>
              <a:t>COVID-19 leave legacy rails in the rearview mirror?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2D3FB1-FC8F-4858-AE39-2DD8B470E64A}"/>
              </a:ext>
            </a:extLst>
          </p:cNvPr>
          <p:cNvSpPr txBox="1"/>
          <p:nvPr/>
        </p:nvSpPr>
        <p:spPr>
          <a:xfrm>
            <a:off x="7918572" y="2529354"/>
            <a:ext cx="1836447" cy="10772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>
                <a:latin typeface="Cera PRO" panose="00000500000000000000" charset="0"/>
              </a:rPr>
              <a:t>Real-Time Treasury</a:t>
            </a:r>
          </a:p>
          <a:p>
            <a:pPr algn="ctr"/>
            <a:r>
              <a:rPr lang="en-US" sz="1400" dirty="0"/>
              <a:t>Faster payments are driving the need </a:t>
            </a:r>
            <a:br>
              <a:rPr lang="en-US" sz="1400" dirty="0"/>
            </a:br>
            <a:r>
              <a:rPr lang="en-US" sz="1400" dirty="0"/>
              <a:t>for better access </a:t>
            </a:r>
            <a:br>
              <a:rPr lang="en-US" sz="1400" dirty="0"/>
            </a:br>
            <a:r>
              <a:rPr lang="en-US" sz="1400" dirty="0"/>
              <a:t>to data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F274D1-99A6-4B65-A08E-C369203FE01B}"/>
              </a:ext>
            </a:extLst>
          </p:cNvPr>
          <p:cNvSpPr txBox="1"/>
          <p:nvPr/>
        </p:nvSpPr>
        <p:spPr>
          <a:xfrm>
            <a:off x="9782769" y="4517337"/>
            <a:ext cx="1836447" cy="10772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>
                <a:latin typeface="Cera PRO" panose="00000500000000000000" charset="0"/>
              </a:rPr>
              <a:t>Digital Assets</a:t>
            </a:r>
          </a:p>
          <a:p>
            <a:pPr algn="ctr"/>
            <a:r>
              <a:rPr lang="en-US" sz="1400" dirty="0">
                <a:latin typeface="+mj-lt"/>
              </a:rPr>
              <a:t>Blockchain technologies are leaving the roadmap &amp; becoming a reality</a:t>
            </a:r>
          </a:p>
        </p:txBody>
      </p:sp>
      <p:sp>
        <p:nvSpPr>
          <p:cNvPr id="25" name="Freeform 43">
            <a:extLst>
              <a:ext uri="{FF2B5EF4-FFF2-40B4-BE49-F238E27FC236}">
                <a16:creationId xmlns:a16="http://schemas.microsoft.com/office/drawing/2014/main" id="{0249FBBB-A244-47C0-A677-D01E22381CDE}"/>
              </a:ext>
            </a:extLst>
          </p:cNvPr>
          <p:cNvSpPr>
            <a:spLocks noEditPoints="1"/>
          </p:cNvSpPr>
          <p:nvPr/>
        </p:nvSpPr>
        <p:spPr bwMode="auto">
          <a:xfrm>
            <a:off x="2870662" y="3157295"/>
            <a:ext cx="924150" cy="926741"/>
          </a:xfrm>
          <a:custGeom>
            <a:avLst/>
            <a:gdLst>
              <a:gd name="T0" fmla="*/ 311 w 453"/>
              <a:gd name="T1" fmla="*/ 43 h 454"/>
              <a:gd name="T2" fmla="*/ 354 w 453"/>
              <a:gd name="T3" fmla="*/ 77 h 454"/>
              <a:gd name="T4" fmla="*/ 448 w 453"/>
              <a:gd name="T5" fmla="*/ 177 h 454"/>
              <a:gd name="T6" fmla="*/ 304 w 453"/>
              <a:gd name="T7" fmla="*/ 122 h 454"/>
              <a:gd name="T8" fmla="*/ 185 w 453"/>
              <a:gd name="T9" fmla="*/ 185 h 454"/>
              <a:gd name="T10" fmla="*/ 97 w 453"/>
              <a:gd name="T11" fmla="*/ 96 h 454"/>
              <a:gd name="T12" fmla="*/ 4 w 453"/>
              <a:gd name="T13" fmla="*/ 204 h 454"/>
              <a:gd name="T14" fmla="*/ 51 w 453"/>
              <a:gd name="T15" fmla="*/ 436 h 454"/>
              <a:gd name="T16" fmla="*/ 100 w 453"/>
              <a:gd name="T17" fmla="*/ 342 h 454"/>
              <a:gd name="T18" fmla="*/ 149 w 453"/>
              <a:gd name="T19" fmla="*/ 437 h 454"/>
              <a:gd name="T20" fmla="*/ 157 w 453"/>
              <a:gd name="T21" fmla="*/ 219 h 454"/>
              <a:gd name="T22" fmla="*/ 237 w 453"/>
              <a:gd name="T23" fmla="*/ 252 h 454"/>
              <a:gd name="T24" fmla="*/ 303 w 453"/>
              <a:gd name="T25" fmla="*/ 436 h 454"/>
              <a:gd name="T26" fmla="*/ 353 w 453"/>
              <a:gd name="T27" fmla="*/ 342 h 454"/>
              <a:gd name="T28" fmla="*/ 402 w 453"/>
              <a:gd name="T29" fmla="*/ 437 h 454"/>
              <a:gd name="T30" fmla="*/ 418 w 453"/>
              <a:gd name="T31" fmla="*/ 277 h 454"/>
              <a:gd name="T32" fmla="*/ 220 w 453"/>
              <a:gd name="T33" fmla="*/ 243 h 454"/>
              <a:gd name="T34" fmla="*/ 137 w 453"/>
              <a:gd name="T35" fmla="*/ 145 h 454"/>
              <a:gd name="T36" fmla="*/ 133 w 453"/>
              <a:gd name="T37" fmla="*/ 185 h 454"/>
              <a:gd name="T38" fmla="*/ 140 w 453"/>
              <a:gd name="T39" fmla="*/ 436 h 454"/>
              <a:gd name="T40" fmla="*/ 105 w 453"/>
              <a:gd name="T41" fmla="*/ 281 h 454"/>
              <a:gd name="T42" fmla="*/ 72 w 453"/>
              <a:gd name="T43" fmla="*/ 444 h 454"/>
              <a:gd name="T44" fmla="*/ 61 w 453"/>
              <a:gd name="T45" fmla="*/ 386 h 454"/>
              <a:gd name="T46" fmla="*/ 62 w 453"/>
              <a:gd name="T47" fmla="*/ 249 h 454"/>
              <a:gd name="T48" fmla="*/ 35 w 453"/>
              <a:gd name="T49" fmla="*/ 193 h 454"/>
              <a:gd name="T50" fmla="*/ 53 w 453"/>
              <a:gd name="T51" fmla="*/ 252 h 454"/>
              <a:gd name="T52" fmla="*/ 53 w 453"/>
              <a:gd name="T53" fmla="*/ 276 h 454"/>
              <a:gd name="T54" fmla="*/ 47 w 453"/>
              <a:gd name="T55" fmla="*/ 128 h 454"/>
              <a:gd name="T56" fmla="*/ 141 w 453"/>
              <a:gd name="T57" fmla="*/ 127 h 454"/>
              <a:gd name="T58" fmla="*/ 222 w 453"/>
              <a:gd name="T59" fmla="*/ 225 h 454"/>
              <a:gd name="T60" fmla="*/ 53 w 453"/>
              <a:gd name="T61" fmla="*/ 183 h 454"/>
              <a:gd name="T62" fmla="*/ 440 w 453"/>
              <a:gd name="T63" fmla="*/ 201 h 454"/>
              <a:gd name="T64" fmla="*/ 394 w 453"/>
              <a:gd name="T65" fmla="*/ 267 h 454"/>
              <a:gd name="T66" fmla="*/ 407 w 453"/>
              <a:gd name="T67" fmla="*/ 232 h 454"/>
              <a:gd name="T68" fmla="*/ 393 w 453"/>
              <a:gd name="T69" fmla="*/ 165 h 454"/>
              <a:gd name="T70" fmla="*/ 385 w 453"/>
              <a:gd name="T71" fmla="*/ 265 h 454"/>
              <a:gd name="T72" fmla="*/ 392 w 453"/>
              <a:gd name="T73" fmla="*/ 436 h 454"/>
              <a:gd name="T74" fmla="*/ 357 w 453"/>
              <a:gd name="T75" fmla="*/ 281 h 454"/>
              <a:gd name="T76" fmla="*/ 325 w 453"/>
              <a:gd name="T77" fmla="*/ 444 h 454"/>
              <a:gd name="T78" fmla="*/ 314 w 453"/>
              <a:gd name="T79" fmla="*/ 392 h 454"/>
              <a:gd name="T80" fmla="*/ 320 w 453"/>
              <a:gd name="T81" fmla="*/ 150 h 454"/>
              <a:gd name="T82" fmla="*/ 310 w 453"/>
              <a:gd name="T83" fmla="*/ 183 h 454"/>
              <a:gd name="T84" fmla="*/ 236 w 453"/>
              <a:gd name="T85" fmla="*/ 223 h 454"/>
              <a:gd name="T86" fmla="*/ 312 w 453"/>
              <a:gd name="T87" fmla="*/ 127 h 454"/>
              <a:gd name="T88" fmla="*/ 406 w 453"/>
              <a:gd name="T89" fmla="*/ 128 h 454"/>
              <a:gd name="T90" fmla="*/ 409 w 453"/>
              <a:gd name="T91" fmla="*/ 196 h 454"/>
              <a:gd name="T92" fmla="*/ 142 w 453"/>
              <a:gd name="T93" fmla="*/ 43 h 454"/>
              <a:gd name="T94" fmla="*/ 99 w 453"/>
              <a:gd name="T95" fmla="*/ 9 h 454"/>
              <a:gd name="T96" fmla="*/ 99 w 453"/>
              <a:gd name="T97" fmla="*/ 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454">
                <a:moveTo>
                  <a:pt x="354" y="86"/>
                </a:moveTo>
                <a:cubicBezTo>
                  <a:pt x="378" y="86"/>
                  <a:pt x="398" y="67"/>
                  <a:pt x="398" y="43"/>
                </a:cubicBezTo>
                <a:cubicBezTo>
                  <a:pt x="398" y="19"/>
                  <a:pt x="378" y="0"/>
                  <a:pt x="354" y="0"/>
                </a:cubicBezTo>
                <a:cubicBezTo>
                  <a:pt x="330" y="0"/>
                  <a:pt x="311" y="19"/>
                  <a:pt x="311" y="43"/>
                </a:cubicBezTo>
                <a:cubicBezTo>
                  <a:pt x="311" y="67"/>
                  <a:pt x="330" y="86"/>
                  <a:pt x="354" y="86"/>
                </a:cubicBezTo>
                <a:close/>
                <a:moveTo>
                  <a:pt x="354" y="9"/>
                </a:moveTo>
                <a:cubicBezTo>
                  <a:pt x="373" y="9"/>
                  <a:pt x="388" y="24"/>
                  <a:pt x="388" y="43"/>
                </a:cubicBezTo>
                <a:cubicBezTo>
                  <a:pt x="388" y="62"/>
                  <a:pt x="373" y="77"/>
                  <a:pt x="354" y="77"/>
                </a:cubicBezTo>
                <a:cubicBezTo>
                  <a:pt x="336" y="77"/>
                  <a:pt x="320" y="62"/>
                  <a:pt x="320" y="43"/>
                </a:cubicBezTo>
                <a:cubicBezTo>
                  <a:pt x="320" y="24"/>
                  <a:pt x="336" y="9"/>
                  <a:pt x="354" y="9"/>
                </a:cubicBezTo>
                <a:close/>
                <a:moveTo>
                  <a:pt x="448" y="177"/>
                </a:moveTo>
                <a:cubicBezTo>
                  <a:pt x="448" y="177"/>
                  <a:pt x="448" y="177"/>
                  <a:pt x="448" y="177"/>
                </a:cubicBezTo>
                <a:cubicBezTo>
                  <a:pt x="414" y="123"/>
                  <a:pt x="414" y="123"/>
                  <a:pt x="414" y="123"/>
                </a:cubicBezTo>
                <a:cubicBezTo>
                  <a:pt x="401" y="104"/>
                  <a:pt x="393" y="96"/>
                  <a:pt x="356" y="9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19" y="96"/>
                  <a:pt x="309" y="113"/>
                  <a:pt x="304" y="122"/>
                </a:cubicBezTo>
                <a:cubicBezTo>
                  <a:pt x="304" y="122"/>
                  <a:pt x="304" y="122"/>
                  <a:pt x="304" y="122"/>
                </a:cubicBezTo>
                <a:cubicBezTo>
                  <a:pt x="297" y="136"/>
                  <a:pt x="272" y="179"/>
                  <a:pt x="268" y="185"/>
                </a:cubicBezTo>
                <a:cubicBezTo>
                  <a:pt x="263" y="188"/>
                  <a:pt x="240" y="206"/>
                  <a:pt x="226" y="217"/>
                </a:cubicBezTo>
                <a:cubicBezTo>
                  <a:pt x="216" y="209"/>
                  <a:pt x="198" y="195"/>
                  <a:pt x="185" y="185"/>
                </a:cubicBezTo>
                <a:cubicBezTo>
                  <a:pt x="181" y="179"/>
                  <a:pt x="156" y="136"/>
                  <a:pt x="149" y="122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3" y="113"/>
                  <a:pt x="134" y="96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60" y="96"/>
                  <a:pt x="52" y="104"/>
                  <a:pt x="39" y="123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0" y="186"/>
                  <a:pt x="0" y="195"/>
                  <a:pt x="4" y="204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8" y="282"/>
                  <a:pt x="44" y="286"/>
                  <a:pt x="50" y="286"/>
                </a:cubicBezTo>
                <a:cubicBezTo>
                  <a:pt x="51" y="286"/>
                  <a:pt x="52" y="286"/>
                  <a:pt x="52" y="286"/>
                </a:cubicBezTo>
                <a:cubicBezTo>
                  <a:pt x="52" y="404"/>
                  <a:pt x="51" y="433"/>
                  <a:pt x="51" y="436"/>
                </a:cubicBezTo>
                <a:cubicBezTo>
                  <a:pt x="51" y="436"/>
                  <a:pt x="51" y="436"/>
                  <a:pt x="51" y="437"/>
                </a:cubicBezTo>
                <a:cubicBezTo>
                  <a:pt x="52" y="447"/>
                  <a:pt x="62" y="454"/>
                  <a:pt x="72" y="454"/>
                </a:cubicBezTo>
                <a:cubicBezTo>
                  <a:pt x="83" y="454"/>
                  <a:pt x="92" y="446"/>
                  <a:pt x="93" y="436"/>
                </a:cubicBezTo>
                <a:cubicBezTo>
                  <a:pt x="100" y="342"/>
                  <a:pt x="100" y="342"/>
                  <a:pt x="100" y="342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108" y="446"/>
                  <a:pt x="117" y="454"/>
                  <a:pt x="128" y="454"/>
                </a:cubicBezTo>
                <a:cubicBezTo>
                  <a:pt x="128" y="454"/>
                  <a:pt x="128" y="454"/>
                  <a:pt x="129" y="454"/>
                </a:cubicBezTo>
                <a:cubicBezTo>
                  <a:pt x="139" y="454"/>
                  <a:pt x="148" y="446"/>
                  <a:pt x="149" y="437"/>
                </a:cubicBezTo>
                <a:cubicBezTo>
                  <a:pt x="149" y="436"/>
                  <a:pt x="149" y="436"/>
                  <a:pt x="149" y="436"/>
                </a:cubicBezTo>
                <a:cubicBezTo>
                  <a:pt x="149" y="430"/>
                  <a:pt x="146" y="298"/>
                  <a:pt x="143" y="200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6" y="218"/>
                  <a:pt x="157" y="219"/>
                  <a:pt x="157" y="219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9" y="254"/>
                  <a:pt x="223" y="254"/>
                  <a:pt x="226" y="253"/>
                </a:cubicBezTo>
                <a:cubicBezTo>
                  <a:pt x="227" y="254"/>
                  <a:pt x="229" y="254"/>
                  <a:pt x="230" y="254"/>
                </a:cubicBezTo>
                <a:cubicBezTo>
                  <a:pt x="232" y="254"/>
                  <a:pt x="235" y="253"/>
                  <a:pt x="237" y="252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7" y="218"/>
                  <a:pt x="297" y="218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07" y="298"/>
                  <a:pt x="304" y="430"/>
                  <a:pt x="303" y="436"/>
                </a:cubicBezTo>
                <a:cubicBezTo>
                  <a:pt x="303" y="436"/>
                  <a:pt x="303" y="436"/>
                  <a:pt x="303" y="437"/>
                </a:cubicBezTo>
                <a:cubicBezTo>
                  <a:pt x="305" y="447"/>
                  <a:pt x="314" y="454"/>
                  <a:pt x="325" y="454"/>
                </a:cubicBezTo>
                <a:cubicBezTo>
                  <a:pt x="336" y="454"/>
                  <a:pt x="345" y="446"/>
                  <a:pt x="345" y="436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60" y="436"/>
                  <a:pt x="360" y="436"/>
                  <a:pt x="360" y="436"/>
                </a:cubicBezTo>
                <a:cubicBezTo>
                  <a:pt x="361" y="446"/>
                  <a:pt x="369" y="454"/>
                  <a:pt x="380" y="454"/>
                </a:cubicBezTo>
                <a:cubicBezTo>
                  <a:pt x="381" y="454"/>
                  <a:pt x="381" y="454"/>
                  <a:pt x="381" y="454"/>
                </a:cubicBezTo>
                <a:cubicBezTo>
                  <a:pt x="392" y="454"/>
                  <a:pt x="401" y="446"/>
                  <a:pt x="402" y="437"/>
                </a:cubicBezTo>
                <a:cubicBezTo>
                  <a:pt x="402" y="436"/>
                  <a:pt x="402" y="436"/>
                  <a:pt x="402" y="436"/>
                </a:cubicBezTo>
                <a:cubicBezTo>
                  <a:pt x="402" y="433"/>
                  <a:pt x="401" y="404"/>
                  <a:pt x="400" y="286"/>
                </a:cubicBezTo>
                <a:cubicBezTo>
                  <a:pt x="401" y="286"/>
                  <a:pt x="402" y="286"/>
                  <a:pt x="403" y="286"/>
                </a:cubicBezTo>
                <a:cubicBezTo>
                  <a:pt x="409" y="286"/>
                  <a:pt x="415" y="282"/>
                  <a:pt x="418" y="277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53" y="195"/>
                  <a:pt x="452" y="186"/>
                  <a:pt x="448" y="177"/>
                </a:cubicBezTo>
                <a:close/>
                <a:moveTo>
                  <a:pt x="230" y="241"/>
                </a:moveTo>
                <a:cubicBezTo>
                  <a:pt x="227" y="244"/>
                  <a:pt x="223" y="245"/>
                  <a:pt x="220" y="24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2" y="171"/>
                  <a:pt x="142" y="160"/>
                  <a:pt x="142" y="150"/>
                </a:cubicBezTo>
                <a:cubicBezTo>
                  <a:pt x="142" y="147"/>
                  <a:pt x="140" y="145"/>
                  <a:pt x="137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4" y="145"/>
                  <a:pt x="132" y="148"/>
                  <a:pt x="132" y="150"/>
                </a:cubicBezTo>
                <a:cubicBezTo>
                  <a:pt x="132" y="150"/>
                  <a:pt x="133" y="164"/>
                  <a:pt x="133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213"/>
                  <a:pt x="135" y="253"/>
                  <a:pt x="136" y="293"/>
                </a:cubicBezTo>
                <a:cubicBezTo>
                  <a:pt x="137" y="329"/>
                  <a:pt x="138" y="365"/>
                  <a:pt x="139" y="392"/>
                </a:cubicBezTo>
                <a:cubicBezTo>
                  <a:pt x="139" y="405"/>
                  <a:pt x="139" y="416"/>
                  <a:pt x="140" y="424"/>
                </a:cubicBezTo>
                <a:cubicBezTo>
                  <a:pt x="140" y="430"/>
                  <a:pt x="140" y="433"/>
                  <a:pt x="140" y="436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140" y="441"/>
                  <a:pt x="134" y="445"/>
                  <a:pt x="128" y="444"/>
                </a:cubicBezTo>
                <a:cubicBezTo>
                  <a:pt x="122" y="444"/>
                  <a:pt x="117" y="440"/>
                  <a:pt x="117" y="43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5" y="279"/>
                  <a:pt x="103" y="277"/>
                  <a:pt x="100" y="277"/>
                </a:cubicBezTo>
                <a:cubicBezTo>
                  <a:pt x="98" y="277"/>
                  <a:pt x="96" y="279"/>
                  <a:pt x="96" y="281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3" y="440"/>
                  <a:pt x="78" y="444"/>
                  <a:pt x="72" y="444"/>
                </a:cubicBezTo>
                <a:cubicBezTo>
                  <a:pt x="66" y="445"/>
                  <a:pt x="61" y="441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1" y="433"/>
                  <a:pt x="61" y="429"/>
                  <a:pt x="61" y="422"/>
                </a:cubicBezTo>
                <a:cubicBezTo>
                  <a:pt x="61" y="413"/>
                  <a:pt x="61" y="401"/>
                  <a:pt x="61" y="386"/>
                </a:cubicBezTo>
                <a:cubicBezTo>
                  <a:pt x="61" y="357"/>
                  <a:pt x="62" y="318"/>
                  <a:pt x="62" y="281"/>
                </a:cubicBezTo>
                <a:cubicBezTo>
                  <a:pt x="67" y="277"/>
                  <a:pt x="69" y="271"/>
                  <a:pt x="67" y="265"/>
                </a:cubicBezTo>
                <a:cubicBezTo>
                  <a:pt x="67" y="265"/>
                  <a:pt x="67" y="265"/>
                  <a:pt x="67" y="264"/>
                </a:cubicBezTo>
                <a:cubicBezTo>
                  <a:pt x="67" y="263"/>
                  <a:pt x="65" y="258"/>
                  <a:pt x="62" y="249"/>
                </a:cubicBezTo>
                <a:cubicBezTo>
                  <a:pt x="63" y="197"/>
                  <a:pt x="63" y="169"/>
                  <a:pt x="63" y="169"/>
                </a:cubicBezTo>
                <a:cubicBezTo>
                  <a:pt x="63" y="167"/>
                  <a:pt x="61" y="165"/>
                  <a:pt x="59" y="165"/>
                </a:cubicBezTo>
                <a:cubicBezTo>
                  <a:pt x="58" y="164"/>
                  <a:pt x="55" y="165"/>
                  <a:pt x="54" y="166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4"/>
                  <a:pt x="34" y="195"/>
                  <a:pt x="34" y="197"/>
                </a:cubicBezTo>
                <a:cubicBezTo>
                  <a:pt x="34" y="197"/>
                  <a:pt x="40" y="215"/>
                  <a:pt x="46" y="232"/>
                </a:cubicBezTo>
                <a:cubicBezTo>
                  <a:pt x="49" y="239"/>
                  <a:pt x="51" y="246"/>
                  <a:pt x="53" y="252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4" y="254"/>
                  <a:pt x="54" y="255"/>
                  <a:pt x="55" y="257"/>
                </a:cubicBezTo>
                <a:cubicBezTo>
                  <a:pt x="56" y="262"/>
                  <a:pt x="58" y="265"/>
                  <a:pt x="59" y="26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9" y="271"/>
                  <a:pt x="57" y="274"/>
                  <a:pt x="53" y="276"/>
                </a:cubicBezTo>
                <a:cubicBezTo>
                  <a:pt x="49" y="277"/>
                  <a:pt x="45" y="276"/>
                  <a:pt x="44" y="273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0" y="194"/>
                  <a:pt x="10" y="188"/>
                  <a:pt x="13" y="182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8" y="112"/>
                  <a:pt x="63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28" y="105"/>
                  <a:pt x="136" y="118"/>
                  <a:pt x="140" y="126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9" y="141"/>
                  <a:pt x="177" y="190"/>
                  <a:pt x="177" y="191"/>
                </a:cubicBezTo>
                <a:cubicBezTo>
                  <a:pt x="178" y="191"/>
                  <a:pt x="178" y="192"/>
                  <a:pt x="178" y="192"/>
                </a:cubicBezTo>
                <a:cubicBezTo>
                  <a:pt x="178" y="192"/>
                  <a:pt x="191" y="202"/>
                  <a:pt x="204" y="212"/>
                </a:cubicBezTo>
                <a:cubicBezTo>
                  <a:pt x="211" y="217"/>
                  <a:pt x="217" y="221"/>
                  <a:pt x="222" y="225"/>
                </a:cubicBezTo>
                <a:cubicBezTo>
                  <a:pt x="226" y="228"/>
                  <a:pt x="228" y="230"/>
                  <a:pt x="230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2" y="233"/>
                  <a:pt x="232" y="238"/>
                  <a:pt x="230" y="241"/>
                </a:cubicBezTo>
                <a:close/>
                <a:moveTo>
                  <a:pt x="53" y="183"/>
                </a:moveTo>
                <a:cubicBezTo>
                  <a:pt x="53" y="192"/>
                  <a:pt x="53" y="206"/>
                  <a:pt x="53" y="223"/>
                </a:cubicBezTo>
                <a:cubicBezTo>
                  <a:pt x="50" y="214"/>
                  <a:pt x="47" y="204"/>
                  <a:pt x="44" y="196"/>
                </a:cubicBezTo>
                <a:lnTo>
                  <a:pt x="53" y="183"/>
                </a:lnTo>
                <a:close/>
                <a:moveTo>
                  <a:pt x="440" y="201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6"/>
                  <a:pt x="404" y="277"/>
                  <a:pt x="400" y="276"/>
                </a:cubicBezTo>
                <a:cubicBezTo>
                  <a:pt x="396" y="274"/>
                  <a:pt x="394" y="271"/>
                  <a:pt x="394" y="267"/>
                </a:cubicBezTo>
                <a:cubicBezTo>
                  <a:pt x="394" y="267"/>
                  <a:pt x="394" y="267"/>
                  <a:pt x="394" y="267"/>
                </a:cubicBezTo>
                <a:cubicBezTo>
                  <a:pt x="395" y="265"/>
                  <a:pt x="396" y="262"/>
                  <a:pt x="398" y="257"/>
                </a:cubicBezTo>
                <a:cubicBezTo>
                  <a:pt x="399" y="255"/>
                  <a:pt x="399" y="254"/>
                  <a:pt x="400" y="252"/>
                </a:cubicBezTo>
                <a:cubicBezTo>
                  <a:pt x="400" y="252"/>
                  <a:pt x="400" y="252"/>
                  <a:pt x="400" y="252"/>
                </a:cubicBezTo>
                <a:cubicBezTo>
                  <a:pt x="402" y="246"/>
                  <a:pt x="404" y="239"/>
                  <a:pt x="407" y="232"/>
                </a:cubicBezTo>
                <a:cubicBezTo>
                  <a:pt x="413" y="215"/>
                  <a:pt x="419" y="197"/>
                  <a:pt x="419" y="197"/>
                </a:cubicBezTo>
                <a:cubicBezTo>
                  <a:pt x="419" y="195"/>
                  <a:pt x="419" y="194"/>
                  <a:pt x="418" y="193"/>
                </a:cubicBezTo>
                <a:cubicBezTo>
                  <a:pt x="399" y="166"/>
                  <a:pt x="399" y="166"/>
                  <a:pt x="399" y="166"/>
                </a:cubicBezTo>
                <a:cubicBezTo>
                  <a:pt x="397" y="165"/>
                  <a:pt x="395" y="164"/>
                  <a:pt x="393" y="165"/>
                </a:cubicBezTo>
                <a:cubicBezTo>
                  <a:pt x="391" y="165"/>
                  <a:pt x="390" y="167"/>
                  <a:pt x="390" y="169"/>
                </a:cubicBezTo>
                <a:cubicBezTo>
                  <a:pt x="390" y="169"/>
                  <a:pt x="390" y="197"/>
                  <a:pt x="391" y="249"/>
                </a:cubicBezTo>
                <a:cubicBezTo>
                  <a:pt x="388" y="258"/>
                  <a:pt x="386" y="263"/>
                  <a:pt x="386" y="264"/>
                </a:cubicBezTo>
                <a:cubicBezTo>
                  <a:pt x="386" y="265"/>
                  <a:pt x="385" y="265"/>
                  <a:pt x="385" y="265"/>
                </a:cubicBezTo>
                <a:cubicBezTo>
                  <a:pt x="384" y="271"/>
                  <a:pt x="386" y="277"/>
                  <a:pt x="391" y="281"/>
                </a:cubicBezTo>
                <a:cubicBezTo>
                  <a:pt x="391" y="318"/>
                  <a:pt x="392" y="357"/>
                  <a:pt x="392" y="386"/>
                </a:cubicBezTo>
                <a:cubicBezTo>
                  <a:pt x="392" y="401"/>
                  <a:pt x="392" y="413"/>
                  <a:pt x="392" y="422"/>
                </a:cubicBezTo>
                <a:cubicBezTo>
                  <a:pt x="392" y="429"/>
                  <a:pt x="392" y="433"/>
                  <a:pt x="392" y="436"/>
                </a:cubicBezTo>
                <a:cubicBezTo>
                  <a:pt x="392" y="436"/>
                  <a:pt x="392" y="436"/>
                  <a:pt x="392" y="436"/>
                </a:cubicBezTo>
                <a:cubicBezTo>
                  <a:pt x="392" y="441"/>
                  <a:pt x="387" y="445"/>
                  <a:pt x="381" y="444"/>
                </a:cubicBezTo>
                <a:cubicBezTo>
                  <a:pt x="375" y="444"/>
                  <a:pt x="370" y="440"/>
                  <a:pt x="369" y="435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79"/>
                  <a:pt x="355" y="277"/>
                  <a:pt x="353" y="277"/>
                </a:cubicBezTo>
                <a:cubicBezTo>
                  <a:pt x="350" y="277"/>
                  <a:pt x="348" y="279"/>
                  <a:pt x="348" y="281"/>
                </a:cubicBezTo>
                <a:cubicBezTo>
                  <a:pt x="336" y="435"/>
                  <a:pt x="336" y="435"/>
                  <a:pt x="336" y="435"/>
                </a:cubicBezTo>
                <a:cubicBezTo>
                  <a:pt x="336" y="440"/>
                  <a:pt x="331" y="444"/>
                  <a:pt x="325" y="444"/>
                </a:cubicBezTo>
                <a:cubicBezTo>
                  <a:pt x="319" y="445"/>
                  <a:pt x="313" y="441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3"/>
                  <a:pt x="313" y="430"/>
                  <a:pt x="313" y="424"/>
                </a:cubicBezTo>
                <a:cubicBezTo>
                  <a:pt x="313" y="416"/>
                  <a:pt x="314" y="405"/>
                  <a:pt x="314" y="392"/>
                </a:cubicBezTo>
                <a:cubicBezTo>
                  <a:pt x="315" y="365"/>
                  <a:pt x="316" y="329"/>
                  <a:pt x="317" y="293"/>
                </a:cubicBezTo>
                <a:cubicBezTo>
                  <a:pt x="318" y="253"/>
                  <a:pt x="319" y="213"/>
                  <a:pt x="320" y="185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64"/>
                  <a:pt x="320" y="150"/>
                  <a:pt x="320" y="150"/>
                </a:cubicBezTo>
                <a:cubicBezTo>
                  <a:pt x="321" y="148"/>
                  <a:pt x="318" y="145"/>
                  <a:pt x="316" y="145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3" y="145"/>
                  <a:pt x="311" y="147"/>
                  <a:pt x="311" y="150"/>
                </a:cubicBezTo>
                <a:cubicBezTo>
                  <a:pt x="311" y="160"/>
                  <a:pt x="310" y="171"/>
                  <a:pt x="310" y="183"/>
                </a:cubicBezTo>
                <a:cubicBezTo>
                  <a:pt x="290" y="211"/>
                  <a:pt x="290" y="211"/>
                  <a:pt x="290" y="211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2" y="233"/>
                  <a:pt x="240" y="228"/>
                  <a:pt x="236" y="224"/>
                </a:cubicBezTo>
                <a:cubicBezTo>
                  <a:pt x="236" y="224"/>
                  <a:pt x="236" y="224"/>
                  <a:pt x="236" y="223"/>
                </a:cubicBezTo>
                <a:cubicBezTo>
                  <a:pt x="235" y="223"/>
                  <a:pt x="235" y="223"/>
                  <a:pt x="234" y="222"/>
                </a:cubicBezTo>
                <a:cubicBezTo>
                  <a:pt x="249" y="211"/>
                  <a:pt x="274" y="192"/>
                  <a:pt x="274" y="192"/>
                </a:cubicBezTo>
                <a:cubicBezTo>
                  <a:pt x="275" y="192"/>
                  <a:pt x="275" y="191"/>
                  <a:pt x="276" y="191"/>
                </a:cubicBezTo>
                <a:cubicBezTo>
                  <a:pt x="276" y="190"/>
                  <a:pt x="304" y="141"/>
                  <a:pt x="312" y="127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7" y="118"/>
                  <a:pt x="324" y="105"/>
                  <a:pt x="356" y="105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90" y="105"/>
                  <a:pt x="395" y="112"/>
                  <a:pt x="406" y="128"/>
                </a:cubicBezTo>
                <a:cubicBezTo>
                  <a:pt x="440" y="182"/>
                  <a:pt x="440" y="182"/>
                  <a:pt x="440" y="182"/>
                </a:cubicBezTo>
                <a:cubicBezTo>
                  <a:pt x="443" y="188"/>
                  <a:pt x="443" y="194"/>
                  <a:pt x="440" y="201"/>
                </a:cubicBezTo>
                <a:close/>
                <a:moveTo>
                  <a:pt x="400" y="183"/>
                </a:moveTo>
                <a:cubicBezTo>
                  <a:pt x="409" y="196"/>
                  <a:pt x="409" y="196"/>
                  <a:pt x="409" y="196"/>
                </a:cubicBezTo>
                <a:cubicBezTo>
                  <a:pt x="406" y="204"/>
                  <a:pt x="403" y="214"/>
                  <a:pt x="400" y="223"/>
                </a:cubicBezTo>
                <a:cubicBezTo>
                  <a:pt x="400" y="206"/>
                  <a:pt x="400" y="192"/>
                  <a:pt x="400" y="183"/>
                </a:cubicBezTo>
                <a:close/>
                <a:moveTo>
                  <a:pt x="99" y="86"/>
                </a:moveTo>
                <a:cubicBezTo>
                  <a:pt x="122" y="86"/>
                  <a:pt x="142" y="67"/>
                  <a:pt x="142" y="43"/>
                </a:cubicBezTo>
                <a:cubicBezTo>
                  <a:pt x="142" y="19"/>
                  <a:pt x="122" y="0"/>
                  <a:pt x="99" y="0"/>
                </a:cubicBezTo>
                <a:cubicBezTo>
                  <a:pt x="75" y="0"/>
                  <a:pt x="55" y="19"/>
                  <a:pt x="55" y="43"/>
                </a:cubicBezTo>
                <a:cubicBezTo>
                  <a:pt x="55" y="67"/>
                  <a:pt x="75" y="86"/>
                  <a:pt x="99" y="86"/>
                </a:cubicBezTo>
                <a:close/>
                <a:moveTo>
                  <a:pt x="99" y="9"/>
                </a:moveTo>
                <a:cubicBezTo>
                  <a:pt x="117" y="9"/>
                  <a:pt x="132" y="24"/>
                  <a:pt x="132" y="43"/>
                </a:cubicBezTo>
                <a:cubicBezTo>
                  <a:pt x="132" y="62"/>
                  <a:pt x="117" y="77"/>
                  <a:pt x="99" y="77"/>
                </a:cubicBezTo>
                <a:cubicBezTo>
                  <a:pt x="80" y="77"/>
                  <a:pt x="65" y="62"/>
                  <a:pt x="65" y="43"/>
                </a:cubicBezTo>
                <a:cubicBezTo>
                  <a:pt x="65" y="24"/>
                  <a:pt x="80" y="9"/>
                  <a:pt x="99" y="9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8FC78B7-8C49-478A-AC1E-5C675CA89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87" y="4107410"/>
            <a:ext cx="856577" cy="784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9CF7E4-920C-4C64-8F0D-06327EAE0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457" y="3182194"/>
            <a:ext cx="799895" cy="8475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917397-29EC-4FB7-A07F-B8C4E03AC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58" y="4051927"/>
            <a:ext cx="815817" cy="81581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013BB0-79E5-4E50-8B69-A714C9D65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09" y="4075428"/>
            <a:ext cx="915722" cy="8113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8D1138-8FC9-4AA7-A301-F32F833B71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63" y="3147250"/>
            <a:ext cx="806658" cy="8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2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D0065FE6-1A91-4E30-94DB-A7C9BDC4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5A6B129-4336-488F-BA9E-35768D977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18AAD1-DEDA-4BF4-BAA6-E8A7FAE9FCD0}"/>
              </a:ext>
            </a:extLst>
          </p:cNvPr>
          <p:cNvGrpSpPr/>
          <p:nvPr/>
        </p:nvGrpSpPr>
        <p:grpSpPr>
          <a:xfrm>
            <a:off x="0" y="869795"/>
            <a:ext cx="12192000" cy="3654580"/>
            <a:chOff x="0" y="869795"/>
            <a:chExt cx="12192000" cy="365458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6CC1F8-1A51-4ED1-B9C0-20A9E0609EAF}"/>
                </a:ext>
              </a:extLst>
            </p:cNvPr>
            <p:cNvSpPr/>
            <p:nvPr/>
          </p:nvSpPr>
          <p:spPr>
            <a:xfrm>
              <a:off x="0" y="869795"/>
              <a:ext cx="12192000" cy="3654580"/>
            </a:xfrm>
            <a:prstGeom prst="rect">
              <a:avLst/>
            </a:prstGeom>
            <a:solidFill>
              <a:srgbClr val="60B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C8CEA40-20AC-47D8-8FDF-0243F53BB91B}"/>
                </a:ext>
              </a:extLst>
            </p:cNvPr>
            <p:cNvCxnSpPr>
              <a:cxnSpLocks/>
            </p:cNvCxnSpPr>
            <p:nvPr/>
          </p:nvCxnSpPr>
          <p:spPr>
            <a:xfrm>
              <a:off x="480250" y="4014439"/>
              <a:ext cx="1122914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89FA34AC-373E-481E-AF83-8BBB89D605DC}"/>
              </a:ext>
            </a:extLst>
          </p:cNvPr>
          <p:cNvSpPr txBox="1">
            <a:spLocks/>
          </p:cNvSpPr>
          <p:nvPr/>
        </p:nvSpPr>
        <p:spPr>
          <a:xfrm>
            <a:off x="480250" y="2452126"/>
            <a:ext cx="11229149" cy="70615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Cera PRO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Order to Cash / Procure to Pay</a:t>
            </a:r>
          </a:p>
        </p:txBody>
      </p:sp>
    </p:spTree>
    <p:extLst>
      <p:ext uri="{BB962C8B-B14F-4D97-AF65-F5344CB8AC3E}">
        <p14:creationId xmlns:p14="http://schemas.microsoft.com/office/powerpoint/2010/main" val="380339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E943F22-43F4-41CA-9F92-29E92F7DA41A}"/>
              </a:ext>
            </a:extLst>
          </p:cNvPr>
          <p:cNvSpPr/>
          <p:nvPr/>
        </p:nvSpPr>
        <p:spPr>
          <a:xfrm>
            <a:off x="0" y="-1"/>
            <a:ext cx="12192000" cy="13100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08">
            <a:extLst>
              <a:ext uri="{FF2B5EF4-FFF2-40B4-BE49-F238E27FC236}">
                <a16:creationId xmlns:a16="http://schemas.microsoft.com/office/drawing/2014/main" id="{31F9B475-2A09-4BE0-A09C-0AE8A4313EC5}"/>
              </a:ext>
            </a:extLst>
          </p:cNvPr>
          <p:cNvSpPr>
            <a:spLocks noEditPoints="1"/>
          </p:cNvSpPr>
          <p:nvPr/>
        </p:nvSpPr>
        <p:spPr bwMode="auto">
          <a:xfrm>
            <a:off x="7487803" y="3293043"/>
            <a:ext cx="462723" cy="487947"/>
          </a:xfrm>
          <a:custGeom>
            <a:avLst/>
            <a:gdLst>
              <a:gd name="T0" fmla="*/ 594 w 594"/>
              <a:gd name="T1" fmla="*/ 421 h 627"/>
              <a:gd name="T2" fmla="*/ 594 w 594"/>
              <a:gd name="T3" fmla="*/ 420 h 627"/>
              <a:gd name="T4" fmla="*/ 594 w 594"/>
              <a:gd name="T5" fmla="*/ 419 h 627"/>
              <a:gd name="T6" fmla="*/ 594 w 594"/>
              <a:gd name="T7" fmla="*/ 418 h 627"/>
              <a:gd name="T8" fmla="*/ 499 w 594"/>
              <a:gd name="T9" fmla="*/ 149 h 627"/>
              <a:gd name="T10" fmla="*/ 498 w 594"/>
              <a:gd name="T11" fmla="*/ 147 h 627"/>
              <a:gd name="T12" fmla="*/ 496 w 594"/>
              <a:gd name="T13" fmla="*/ 146 h 627"/>
              <a:gd name="T14" fmla="*/ 494 w 594"/>
              <a:gd name="T15" fmla="*/ 145 h 627"/>
              <a:gd name="T16" fmla="*/ 329 w 594"/>
              <a:gd name="T17" fmla="*/ 100 h 627"/>
              <a:gd name="T18" fmla="*/ 305 w 594"/>
              <a:gd name="T19" fmla="*/ 68 h 627"/>
              <a:gd name="T20" fmla="*/ 298 w 594"/>
              <a:gd name="T21" fmla="*/ 0 h 627"/>
              <a:gd name="T22" fmla="*/ 291 w 594"/>
              <a:gd name="T23" fmla="*/ 68 h 627"/>
              <a:gd name="T24" fmla="*/ 105 w 594"/>
              <a:gd name="T25" fmla="*/ 39 h 627"/>
              <a:gd name="T26" fmla="*/ 103 w 594"/>
              <a:gd name="T27" fmla="*/ 38 h 627"/>
              <a:gd name="T28" fmla="*/ 101 w 594"/>
              <a:gd name="T29" fmla="*/ 39 h 627"/>
              <a:gd name="T30" fmla="*/ 99 w 594"/>
              <a:gd name="T31" fmla="*/ 40 h 627"/>
              <a:gd name="T32" fmla="*/ 97 w 594"/>
              <a:gd name="T33" fmla="*/ 41 h 627"/>
              <a:gd name="T34" fmla="*/ 97 w 594"/>
              <a:gd name="T35" fmla="*/ 43 h 627"/>
              <a:gd name="T36" fmla="*/ 1 w 594"/>
              <a:gd name="T37" fmla="*/ 310 h 627"/>
              <a:gd name="T38" fmla="*/ 0 w 594"/>
              <a:gd name="T39" fmla="*/ 311 h 627"/>
              <a:gd name="T40" fmla="*/ 0 w 594"/>
              <a:gd name="T41" fmla="*/ 313 h 627"/>
              <a:gd name="T42" fmla="*/ 0 w 594"/>
              <a:gd name="T43" fmla="*/ 314 h 627"/>
              <a:gd name="T44" fmla="*/ 1 w 594"/>
              <a:gd name="T45" fmla="*/ 315 h 627"/>
              <a:gd name="T46" fmla="*/ 1 w 594"/>
              <a:gd name="T47" fmla="*/ 316 h 627"/>
              <a:gd name="T48" fmla="*/ 1 w 594"/>
              <a:gd name="T49" fmla="*/ 316 h 627"/>
              <a:gd name="T50" fmla="*/ 205 w 594"/>
              <a:gd name="T51" fmla="*/ 316 h 627"/>
              <a:gd name="T52" fmla="*/ 205 w 594"/>
              <a:gd name="T53" fmla="*/ 316 h 627"/>
              <a:gd name="T54" fmla="*/ 205 w 594"/>
              <a:gd name="T55" fmla="*/ 315 h 627"/>
              <a:gd name="T56" fmla="*/ 206 w 594"/>
              <a:gd name="T57" fmla="*/ 314 h 627"/>
              <a:gd name="T58" fmla="*/ 206 w 594"/>
              <a:gd name="T59" fmla="*/ 313 h 627"/>
              <a:gd name="T60" fmla="*/ 206 w 594"/>
              <a:gd name="T61" fmla="*/ 311 h 627"/>
              <a:gd name="T62" fmla="*/ 205 w 594"/>
              <a:gd name="T63" fmla="*/ 310 h 627"/>
              <a:gd name="T64" fmla="*/ 266 w 594"/>
              <a:gd name="T65" fmla="*/ 97 h 627"/>
              <a:gd name="T66" fmla="*/ 291 w 594"/>
              <a:gd name="T67" fmla="*/ 130 h 627"/>
              <a:gd name="T68" fmla="*/ 182 w 594"/>
              <a:gd name="T69" fmla="*/ 578 h 627"/>
              <a:gd name="T70" fmla="*/ 146 w 594"/>
              <a:gd name="T71" fmla="*/ 627 h 627"/>
              <a:gd name="T72" fmla="*/ 457 w 594"/>
              <a:gd name="T73" fmla="*/ 620 h 627"/>
              <a:gd name="T74" fmla="*/ 305 w 594"/>
              <a:gd name="T75" fmla="*/ 578 h 627"/>
              <a:gd name="T76" fmla="*/ 326 w 594"/>
              <a:gd name="T77" fmla="*/ 114 h 627"/>
              <a:gd name="T78" fmla="*/ 389 w 594"/>
              <a:gd name="T79" fmla="*/ 418 h 627"/>
              <a:gd name="T80" fmla="*/ 389 w 594"/>
              <a:gd name="T81" fmla="*/ 419 h 627"/>
              <a:gd name="T82" fmla="*/ 388 w 594"/>
              <a:gd name="T83" fmla="*/ 420 h 627"/>
              <a:gd name="T84" fmla="*/ 389 w 594"/>
              <a:gd name="T85" fmla="*/ 421 h 627"/>
              <a:gd name="T86" fmla="*/ 389 w 594"/>
              <a:gd name="T87" fmla="*/ 422 h 627"/>
              <a:gd name="T88" fmla="*/ 390 w 594"/>
              <a:gd name="T89" fmla="*/ 424 h 627"/>
              <a:gd name="T90" fmla="*/ 390 w 594"/>
              <a:gd name="T91" fmla="*/ 424 h 627"/>
              <a:gd name="T92" fmla="*/ 593 w 594"/>
              <a:gd name="T93" fmla="*/ 424 h 627"/>
              <a:gd name="T94" fmla="*/ 593 w 594"/>
              <a:gd name="T95" fmla="*/ 424 h 627"/>
              <a:gd name="T96" fmla="*/ 594 w 594"/>
              <a:gd name="T97" fmla="*/ 422 h 627"/>
              <a:gd name="T98" fmla="*/ 103 w 594"/>
              <a:gd name="T99" fmla="*/ 66 h 627"/>
              <a:gd name="T100" fmla="*/ 17 w 594"/>
              <a:gd name="T101" fmla="*/ 306 h 627"/>
              <a:gd name="T102" fmla="*/ 103 w 594"/>
              <a:gd name="T103" fmla="*/ 353 h 627"/>
              <a:gd name="T104" fmla="*/ 185 w 594"/>
              <a:gd name="T105" fmla="*/ 320 h 627"/>
              <a:gd name="T106" fmla="*/ 442 w 594"/>
              <a:gd name="T107" fmla="*/ 613 h 627"/>
              <a:gd name="T108" fmla="*/ 182 w 594"/>
              <a:gd name="T109" fmla="*/ 592 h 627"/>
              <a:gd name="T110" fmla="*/ 442 w 594"/>
              <a:gd name="T111" fmla="*/ 613 h 627"/>
              <a:gd name="T112" fmla="*/ 280 w 594"/>
              <a:gd name="T113" fmla="*/ 99 h 627"/>
              <a:gd name="T114" fmla="*/ 315 w 594"/>
              <a:gd name="T115" fmla="*/ 99 h 627"/>
              <a:gd name="T116" fmla="*/ 577 w 594"/>
              <a:gd name="T117" fmla="*/ 413 h 627"/>
              <a:gd name="T118" fmla="*/ 492 w 594"/>
              <a:gd name="T119" fmla="*/ 173 h 627"/>
              <a:gd name="T120" fmla="*/ 491 w 594"/>
              <a:gd name="T121" fmla="*/ 460 h 627"/>
              <a:gd name="T122" fmla="*/ 573 w 594"/>
              <a:gd name="T123" fmla="*/ 4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4" h="627">
                <a:moveTo>
                  <a:pt x="594" y="422"/>
                </a:moveTo>
                <a:cubicBezTo>
                  <a:pt x="594" y="422"/>
                  <a:pt x="594" y="421"/>
                  <a:pt x="594" y="421"/>
                </a:cubicBezTo>
                <a:cubicBezTo>
                  <a:pt x="594" y="421"/>
                  <a:pt x="594" y="421"/>
                  <a:pt x="594" y="420"/>
                </a:cubicBezTo>
                <a:cubicBezTo>
                  <a:pt x="594" y="420"/>
                  <a:pt x="594" y="420"/>
                  <a:pt x="594" y="420"/>
                </a:cubicBezTo>
                <a:cubicBezTo>
                  <a:pt x="594" y="420"/>
                  <a:pt x="594" y="420"/>
                  <a:pt x="594" y="419"/>
                </a:cubicBezTo>
                <a:cubicBezTo>
                  <a:pt x="594" y="419"/>
                  <a:pt x="594" y="419"/>
                  <a:pt x="594" y="419"/>
                </a:cubicBezTo>
                <a:cubicBezTo>
                  <a:pt x="594" y="419"/>
                  <a:pt x="594" y="418"/>
                  <a:pt x="594" y="418"/>
                </a:cubicBezTo>
                <a:cubicBezTo>
                  <a:pt x="594" y="418"/>
                  <a:pt x="594" y="418"/>
                  <a:pt x="594" y="418"/>
                </a:cubicBezTo>
                <a:cubicBezTo>
                  <a:pt x="499" y="149"/>
                  <a:pt x="499" y="149"/>
                  <a:pt x="499" y="149"/>
                </a:cubicBezTo>
                <a:cubicBezTo>
                  <a:pt x="499" y="149"/>
                  <a:pt x="499" y="149"/>
                  <a:pt x="499" y="149"/>
                </a:cubicBezTo>
                <a:cubicBezTo>
                  <a:pt x="498" y="149"/>
                  <a:pt x="498" y="148"/>
                  <a:pt x="498" y="148"/>
                </a:cubicBezTo>
                <a:cubicBezTo>
                  <a:pt x="498" y="148"/>
                  <a:pt x="498" y="148"/>
                  <a:pt x="498" y="147"/>
                </a:cubicBezTo>
                <a:cubicBezTo>
                  <a:pt x="497" y="147"/>
                  <a:pt x="497" y="147"/>
                  <a:pt x="496" y="146"/>
                </a:cubicBezTo>
                <a:cubicBezTo>
                  <a:pt x="496" y="146"/>
                  <a:pt x="496" y="146"/>
                  <a:pt x="496" y="146"/>
                </a:cubicBezTo>
                <a:cubicBezTo>
                  <a:pt x="495" y="146"/>
                  <a:pt x="495" y="145"/>
                  <a:pt x="494" y="145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329" y="100"/>
                  <a:pt x="329" y="100"/>
                  <a:pt x="329" y="100"/>
                </a:cubicBezTo>
                <a:cubicBezTo>
                  <a:pt x="329" y="100"/>
                  <a:pt x="329" y="99"/>
                  <a:pt x="329" y="99"/>
                </a:cubicBezTo>
                <a:cubicBezTo>
                  <a:pt x="329" y="84"/>
                  <a:pt x="319" y="72"/>
                  <a:pt x="305" y="68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3"/>
                  <a:pt x="302" y="0"/>
                  <a:pt x="298" y="0"/>
                </a:cubicBezTo>
                <a:cubicBezTo>
                  <a:pt x="294" y="0"/>
                  <a:pt x="291" y="3"/>
                  <a:pt x="291" y="7"/>
                </a:cubicBezTo>
                <a:cubicBezTo>
                  <a:pt x="291" y="68"/>
                  <a:pt x="291" y="68"/>
                  <a:pt x="291" y="68"/>
                </a:cubicBezTo>
                <a:cubicBezTo>
                  <a:pt x="282" y="70"/>
                  <a:pt x="275" y="76"/>
                  <a:pt x="270" y="84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4" y="39"/>
                  <a:pt x="104" y="39"/>
                  <a:pt x="103" y="39"/>
                </a:cubicBezTo>
                <a:cubicBezTo>
                  <a:pt x="103" y="39"/>
                  <a:pt x="103" y="38"/>
                  <a:pt x="103" y="38"/>
                </a:cubicBezTo>
                <a:cubicBezTo>
                  <a:pt x="103" y="38"/>
                  <a:pt x="103" y="39"/>
                  <a:pt x="103" y="39"/>
                </a:cubicBezTo>
                <a:cubicBezTo>
                  <a:pt x="102" y="39"/>
                  <a:pt x="102" y="39"/>
                  <a:pt x="101" y="39"/>
                </a:cubicBezTo>
                <a:cubicBezTo>
                  <a:pt x="101" y="39"/>
                  <a:pt x="101" y="39"/>
                  <a:pt x="101" y="39"/>
                </a:cubicBezTo>
                <a:cubicBezTo>
                  <a:pt x="100" y="39"/>
                  <a:pt x="100" y="39"/>
                  <a:pt x="99" y="40"/>
                </a:cubicBezTo>
                <a:cubicBezTo>
                  <a:pt x="99" y="40"/>
                  <a:pt x="99" y="40"/>
                  <a:pt x="99" y="40"/>
                </a:cubicBezTo>
                <a:cubicBezTo>
                  <a:pt x="98" y="40"/>
                  <a:pt x="98" y="41"/>
                  <a:pt x="97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97" y="42"/>
                  <a:pt x="97" y="42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1" y="310"/>
                  <a:pt x="1" y="310"/>
                  <a:pt x="1" y="310"/>
                </a:cubicBezTo>
                <a:cubicBezTo>
                  <a:pt x="0" y="310"/>
                  <a:pt x="0" y="310"/>
                  <a:pt x="0" y="311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12"/>
                  <a:pt x="0" y="312"/>
                  <a:pt x="0" y="312"/>
                </a:cubicBezTo>
                <a:cubicBezTo>
                  <a:pt x="0" y="312"/>
                  <a:pt x="0" y="312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4"/>
                </a:cubicBezTo>
                <a:cubicBezTo>
                  <a:pt x="0" y="314"/>
                  <a:pt x="0" y="314"/>
                  <a:pt x="0" y="314"/>
                </a:cubicBezTo>
                <a:cubicBezTo>
                  <a:pt x="0" y="315"/>
                  <a:pt x="1" y="315"/>
                  <a:pt x="1" y="315"/>
                </a:cubicBezTo>
                <a:cubicBezTo>
                  <a:pt x="1" y="315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1" y="316"/>
                  <a:pt x="1" y="316"/>
                  <a:pt x="1" y="316"/>
                </a:cubicBezTo>
                <a:cubicBezTo>
                  <a:pt x="21" y="347"/>
                  <a:pt x="60" y="367"/>
                  <a:pt x="103" y="367"/>
                </a:cubicBezTo>
                <a:cubicBezTo>
                  <a:pt x="146" y="367"/>
                  <a:pt x="185" y="347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6"/>
                  <a:pt x="205" y="316"/>
                </a:cubicBezTo>
                <a:cubicBezTo>
                  <a:pt x="205" y="316"/>
                  <a:pt x="205" y="315"/>
                  <a:pt x="205" y="315"/>
                </a:cubicBezTo>
                <a:cubicBezTo>
                  <a:pt x="205" y="315"/>
                  <a:pt x="206" y="315"/>
                  <a:pt x="206" y="314"/>
                </a:cubicBezTo>
                <a:cubicBezTo>
                  <a:pt x="206" y="314"/>
                  <a:pt x="206" y="314"/>
                  <a:pt x="206" y="314"/>
                </a:cubicBezTo>
                <a:cubicBezTo>
                  <a:pt x="206" y="313"/>
                  <a:pt x="206" y="313"/>
                  <a:pt x="206" y="313"/>
                </a:cubicBezTo>
                <a:cubicBezTo>
                  <a:pt x="206" y="313"/>
                  <a:pt x="206" y="313"/>
                  <a:pt x="206" y="313"/>
                </a:cubicBezTo>
                <a:cubicBezTo>
                  <a:pt x="206" y="312"/>
                  <a:pt x="206" y="312"/>
                  <a:pt x="206" y="312"/>
                </a:cubicBezTo>
                <a:cubicBezTo>
                  <a:pt x="206" y="312"/>
                  <a:pt x="206" y="312"/>
                  <a:pt x="206" y="311"/>
                </a:cubicBezTo>
                <a:cubicBezTo>
                  <a:pt x="206" y="311"/>
                  <a:pt x="206" y="311"/>
                  <a:pt x="206" y="311"/>
                </a:cubicBezTo>
                <a:cubicBezTo>
                  <a:pt x="206" y="310"/>
                  <a:pt x="206" y="310"/>
                  <a:pt x="205" y="310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266" y="97"/>
                  <a:pt x="266" y="97"/>
                  <a:pt x="266" y="97"/>
                </a:cubicBezTo>
                <a:cubicBezTo>
                  <a:pt x="266" y="98"/>
                  <a:pt x="266" y="99"/>
                  <a:pt x="266" y="99"/>
                </a:cubicBezTo>
                <a:cubicBezTo>
                  <a:pt x="266" y="114"/>
                  <a:pt x="277" y="127"/>
                  <a:pt x="291" y="130"/>
                </a:cubicBezTo>
                <a:cubicBezTo>
                  <a:pt x="291" y="578"/>
                  <a:pt x="291" y="578"/>
                  <a:pt x="291" y="578"/>
                </a:cubicBezTo>
                <a:cubicBezTo>
                  <a:pt x="182" y="578"/>
                  <a:pt x="182" y="578"/>
                  <a:pt x="182" y="578"/>
                </a:cubicBezTo>
                <a:cubicBezTo>
                  <a:pt x="158" y="578"/>
                  <a:pt x="139" y="597"/>
                  <a:pt x="139" y="620"/>
                </a:cubicBezTo>
                <a:cubicBezTo>
                  <a:pt x="139" y="624"/>
                  <a:pt x="142" y="627"/>
                  <a:pt x="146" y="627"/>
                </a:cubicBezTo>
                <a:cubicBezTo>
                  <a:pt x="450" y="627"/>
                  <a:pt x="450" y="627"/>
                  <a:pt x="450" y="627"/>
                </a:cubicBezTo>
                <a:cubicBezTo>
                  <a:pt x="454" y="627"/>
                  <a:pt x="457" y="624"/>
                  <a:pt x="457" y="620"/>
                </a:cubicBezTo>
                <a:cubicBezTo>
                  <a:pt x="457" y="597"/>
                  <a:pt x="437" y="578"/>
                  <a:pt x="414" y="578"/>
                </a:cubicBezTo>
                <a:cubicBezTo>
                  <a:pt x="305" y="578"/>
                  <a:pt x="305" y="578"/>
                  <a:pt x="305" y="578"/>
                </a:cubicBezTo>
                <a:cubicBezTo>
                  <a:pt x="305" y="130"/>
                  <a:pt x="305" y="130"/>
                  <a:pt x="305" y="130"/>
                </a:cubicBezTo>
                <a:cubicBezTo>
                  <a:pt x="314" y="128"/>
                  <a:pt x="322" y="122"/>
                  <a:pt x="326" y="114"/>
                </a:cubicBezTo>
                <a:cubicBezTo>
                  <a:pt x="483" y="157"/>
                  <a:pt x="483" y="157"/>
                  <a:pt x="483" y="157"/>
                </a:cubicBezTo>
                <a:cubicBezTo>
                  <a:pt x="389" y="418"/>
                  <a:pt x="389" y="418"/>
                  <a:pt x="389" y="418"/>
                </a:cubicBezTo>
                <a:cubicBezTo>
                  <a:pt x="389" y="418"/>
                  <a:pt x="389" y="418"/>
                  <a:pt x="389" y="418"/>
                </a:cubicBezTo>
                <a:cubicBezTo>
                  <a:pt x="389" y="418"/>
                  <a:pt x="389" y="419"/>
                  <a:pt x="389" y="419"/>
                </a:cubicBezTo>
                <a:cubicBezTo>
                  <a:pt x="389" y="419"/>
                  <a:pt x="389" y="419"/>
                  <a:pt x="389" y="419"/>
                </a:cubicBezTo>
                <a:cubicBezTo>
                  <a:pt x="389" y="420"/>
                  <a:pt x="388" y="420"/>
                  <a:pt x="388" y="420"/>
                </a:cubicBezTo>
                <a:cubicBezTo>
                  <a:pt x="388" y="420"/>
                  <a:pt x="389" y="420"/>
                  <a:pt x="389" y="420"/>
                </a:cubicBezTo>
                <a:cubicBezTo>
                  <a:pt x="389" y="421"/>
                  <a:pt x="389" y="421"/>
                  <a:pt x="389" y="421"/>
                </a:cubicBezTo>
                <a:cubicBezTo>
                  <a:pt x="389" y="421"/>
                  <a:pt x="389" y="422"/>
                  <a:pt x="389" y="422"/>
                </a:cubicBezTo>
                <a:cubicBezTo>
                  <a:pt x="389" y="422"/>
                  <a:pt x="389" y="422"/>
                  <a:pt x="389" y="422"/>
                </a:cubicBezTo>
                <a:cubicBezTo>
                  <a:pt x="389" y="423"/>
                  <a:pt x="389" y="423"/>
                  <a:pt x="389" y="423"/>
                </a:cubicBezTo>
                <a:cubicBezTo>
                  <a:pt x="389" y="423"/>
                  <a:pt x="389" y="424"/>
                  <a:pt x="390" y="424"/>
                </a:cubicBezTo>
                <a:cubicBezTo>
                  <a:pt x="390" y="424"/>
                  <a:pt x="390" y="424"/>
                  <a:pt x="390" y="424"/>
                </a:cubicBezTo>
                <a:cubicBezTo>
                  <a:pt x="390" y="424"/>
                  <a:pt x="390" y="424"/>
                  <a:pt x="390" y="424"/>
                </a:cubicBezTo>
                <a:cubicBezTo>
                  <a:pt x="409" y="455"/>
                  <a:pt x="448" y="474"/>
                  <a:pt x="491" y="474"/>
                </a:cubicBezTo>
                <a:cubicBezTo>
                  <a:pt x="534" y="474"/>
                  <a:pt x="573" y="455"/>
                  <a:pt x="593" y="424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93" y="424"/>
                  <a:pt x="593" y="423"/>
                  <a:pt x="593" y="423"/>
                </a:cubicBezTo>
                <a:cubicBezTo>
                  <a:pt x="593" y="423"/>
                  <a:pt x="594" y="423"/>
                  <a:pt x="594" y="422"/>
                </a:cubicBezTo>
                <a:cubicBezTo>
                  <a:pt x="594" y="422"/>
                  <a:pt x="594" y="422"/>
                  <a:pt x="594" y="422"/>
                </a:cubicBezTo>
                <a:close/>
                <a:moveTo>
                  <a:pt x="103" y="66"/>
                </a:moveTo>
                <a:cubicBezTo>
                  <a:pt x="189" y="306"/>
                  <a:pt x="189" y="306"/>
                  <a:pt x="189" y="306"/>
                </a:cubicBezTo>
                <a:cubicBezTo>
                  <a:pt x="17" y="306"/>
                  <a:pt x="17" y="306"/>
                  <a:pt x="17" y="306"/>
                </a:cubicBezTo>
                <a:lnTo>
                  <a:pt x="103" y="66"/>
                </a:lnTo>
                <a:close/>
                <a:moveTo>
                  <a:pt x="103" y="353"/>
                </a:moveTo>
                <a:cubicBezTo>
                  <a:pt x="70" y="353"/>
                  <a:pt x="40" y="340"/>
                  <a:pt x="21" y="320"/>
                </a:cubicBezTo>
                <a:cubicBezTo>
                  <a:pt x="185" y="320"/>
                  <a:pt x="185" y="320"/>
                  <a:pt x="185" y="320"/>
                </a:cubicBezTo>
                <a:cubicBezTo>
                  <a:pt x="166" y="340"/>
                  <a:pt x="136" y="353"/>
                  <a:pt x="103" y="353"/>
                </a:cubicBezTo>
                <a:close/>
                <a:moveTo>
                  <a:pt x="442" y="613"/>
                </a:moveTo>
                <a:cubicBezTo>
                  <a:pt x="154" y="613"/>
                  <a:pt x="154" y="613"/>
                  <a:pt x="154" y="613"/>
                </a:cubicBezTo>
                <a:cubicBezTo>
                  <a:pt x="157" y="601"/>
                  <a:pt x="168" y="592"/>
                  <a:pt x="182" y="592"/>
                </a:cubicBezTo>
                <a:cubicBezTo>
                  <a:pt x="414" y="592"/>
                  <a:pt x="414" y="592"/>
                  <a:pt x="414" y="592"/>
                </a:cubicBezTo>
                <a:cubicBezTo>
                  <a:pt x="427" y="592"/>
                  <a:pt x="439" y="601"/>
                  <a:pt x="442" y="613"/>
                </a:cubicBezTo>
                <a:close/>
                <a:moveTo>
                  <a:pt x="298" y="117"/>
                </a:moveTo>
                <a:cubicBezTo>
                  <a:pt x="288" y="117"/>
                  <a:pt x="280" y="109"/>
                  <a:pt x="280" y="99"/>
                </a:cubicBezTo>
                <a:cubicBezTo>
                  <a:pt x="280" y="90"/>
                  <a:pt x="288" y="82"/>
                  <a:pt x="298" y="82"/>
                </a:cubicBezTo>
                <a:cubicBezTo>
                  <a:pt x="308" y="82"/>
                  <a:pt x="315" y="90"/>
                  <a:pt x="315" y="99"/>
                </a:cubicBezTo>
                <a:cubicBezTo>
                  <a:pt x="315" y="109"/>
                  <a:pt x="308" y="117"/>
                  <a:pt x="298" y="117"/>
                </a:cubicBezTo>
                <a:close/>
                <a:moveTo>
                  <a:pt x="577" y="413"/>
                </a:moveTo>
                <a:cubicBezTo>
                  <a:pt x="405" y="413"/>
                  <a:pt x="405" y="413"/>
                  <a:pt x="405" y="413"/>
                </a:cubicBezTo>
                <a:cubicBezTo>
                  <a:pt x="492" y="173"/>
                  <a:pt x="492" y="173"/>
                  <a:pt x="492" y="173"/>
                </a:cubicBezTo>
                <a:lnTo>
                  <a:pt x="577" y="413"/>
                </a:lnTo>
                <a:close/>
                <a:moveTo>
                  <a:pt x="491" y="460"/>
                </a:moveTo>
                <a:cubicBezTo>
                  <a:pt x="458" y="460"/>
                  <a:pt x="428" y="448"/>
                  <a:pt x="410" y="427"/>
                </a:cubicBezTo>
                <a:cubicBezTo>
                  <a:pt x="573" y="427"/>
                  <a:pt x="573" y="427"/>
                  <a:pt x="573" y="427"/>
                </a:cubicBezTo>
                <a:cubicBezTo>
                  <a:pt x="554" y="448"/>
                  <a:pt x="524" y="460"/>
                  <a:pt x="491" y="460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ECF4F-F40E-4B4E-B63C-F8C5873FE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56" y="3265540"/>
            <a:ext cx="557981" cy="5579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8A78C7-FB3E-4B61-8679-650C7EF5111B}"/>
              </a:ext>
            </a:extLst>
          </p:cNvPr>
          <p:cNvSpPr/>
          <p:nvPr/>
        </p:nvSpPr>
        <p:spPr>
          <a:xfrm>
            <a:off x="687897" y="5854877"/>
            <a:ext cx="5500382" cy="33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59871-0B1E-4043-8EA4-98EA7FA6030D}"/>
              </a:ext>
            </a:extLst>
          </p:cNvPr>
          <p:cNvSpPr/>
          <p:nvPr/>
        </p:nvSpPr>
        <p:spPr>
          <a:xfrm>
            <a:off x="7784983" y="5953209"/>
            <a:ext cx="2884415" cy="33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12EF7C-A01E-42DC-851D-495C90D659F1}"/>
              </a:ext>
            </a:extLst>
          </p:cNvPr>
          <p:cNvSpPr/>
          <p:nvPr/>
        </p:nvSpPr>
        <p:spPr>
          <a:xfrm flipH="1">
            <a:off x="9907399" y="5854877"/>
            <a:ext cx="436227" cy="302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E8668A-03B6-4D10-A10D-672B8E792DB9}"/>
              </a:ext>
            </a:extLst>
          </p:cNvPr>
          <p:cNvSpPr/>
          <p:nvPr/>
        </p:nvSpPr>
        <p:spPr>
          <a:xfrm flipH="1">
            <a:off x="7777991" y="5898220"/>
            <a:ext cx="436227" cy="302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EC2036-05B6-4950-889A-4CF3CE342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363257"/>
              </p:ext>
            </p:extLst>
          </p:nvPr>
        </p:nvGraphicFramePr>
        <p:xfrm>
          <a:off x="502406" y="1591565"/>
          <a:ext cx="10822731" cy="4598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itle 4">
            <a:extLst>
              <a:ext uri="{FF2B5EF4-FFF2-40B4-BE49-F238E27FC236}">
                <a16:creationId xmlns:a16="http://schemas.microsoft.com/office/drawing/2014/main" id="{1B58D319-9288-436F-A0F6-5F5DDC901360}"/>
              </a:ext>
            </a:extLst>
          </p:cNvPr>
          <p:cNvSpPr txBox="1">
            <a:spLocks/>
          </p:cNvSpPr>
          <p:nvPr/>
        </p:nvSpPr>
        <p:spPr>
          <a:xfrm>
            <a:off x="508000" y="404617"/>
            <a:ext cx="11201400" cy="5506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rgbClr val="53555C"/>
                </a:solidFill>
                <a:latin typeface="Cera PRO Light" panose="000004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Order to Cash </a:t>
            </a: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rgbClr val="00B0F0"/>
                </a:solidFill>
              </a:rPr>
              <a:t>Procure to Pay</a:t>
            </a:r>
          </a:p>
        </p:txBody>
      </p:sp>
    </p:spTree>
    <p:extLst>
      <p:ext uri="{BB962C8B-B14F-4D97-AF65-F5344CB8AC3E}">
        <p14:creationId xmlns:p14="http://schemas.microsoft.com/office/powerpoint/2010/main" val="402930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6CCA37-DCEA-4500-BE37-3522FAF11390}"/>
              </a:ext>
            </a:extLst>
          </p:cNvPr>
          <p:cNvSpPr/>
          <p:nvPr/>
        </p:nvSpPr>
        <p:spPr>
          <a:xfrm>
            <a:off x="0" y="-1"/>
            <a:ext cx="12192000" cy="13100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FEE0E8-5C42-4E64-BFCC-1E3D5CE6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a payment strategy?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569402-9099-4C8F-AE2E-3978B8B2D10F}"/>
              </a:ext>
            </a:extLst>
          </p:cNvPr>
          <p:cNvSpPr/>
          <p:nvPr/>
        </p:nvSpPr>
        <p:spPr>
          <a:xfrm>
            <a:off x="1512968" y="2999232"/>
            <a:ext cx="9180576" cy="18379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Checks are EXPENSIVE!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9D4243-C068-46F8-97FA-0EB5194AE4EA}"/>
              </a:ext>
            </a:extLst>
          </p:cNvPr>
          <p:cNvSpPr/>
          <p:nvPr/>
        </p:nvSpPr>
        <p:spPr>
          <a:xfrm>
            <a:off x="2975594" y="5178642"/>
            <a:ext cx="6240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And it’s difficult to print them from your kitchen…</a:t>
            </a:r>
          </a:p>
        </p:txBody>
      </p:sp>
    </p:spTree>
    <p:extLst>
      <p:ext uri="{BB962C8B-B14F-4D97-AF65-F5344CB8AC3E}">
        <p14:creationId xmlns:p14="http://schemas.microsoft.com/office/powerpoint/2010/main" val="5091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7448A95-2F8F-4C4A-A395-79DE6B17DC6B}"/>
              </a:ext>
            </a:extLst>
          </p:cNvPr>
          <p:cNvSpPr/>
          <p:nvPr/>
        </p:nvSpPr>
        <p:spPr>
          <a:xfrm>
            <a:off x="0" y="-1"/>
            <a:ext cx="12192000" cy="13100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74D7CD-A8FB-4524-9D67-D64EA68512AE}"/>
              </a:ext>
            </a:extLst>
          </p:cNvPr>
          <p:cNvSpPr/>
          <p:nvPr/>
        </p:nvSpPr>
        <p:spPr>
          <a:xfrm>
            <a:off x="609600" y="2974928"/>
            <a:ext cx="10987312" cy="227832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E91473-51AD-4A22-905A-72D430341D9C}"/>
              </a:ext>
            </a:extLst>
          </p:cNvPr>
          <p:cNvSpPr/>
          <p:nvPr/>
        </p:nvSpPr>
        <p:spPr>
          <a:xfrm>
            <a:off x="5184648" y="5123184"/>
            <a:ext cx="1847088" cy="265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2111E3-A119-495D-95D3-F85485F274E0}"/>
              </a:ext>
            </a:extLst>
          </p:cNvPr>
          <p:cNvSpPr/>
          <p:nvPr/>
        </p:nvSpPr>
        <p:spPr>
          <a:xfrm>
            <a:off x="5304132" y="4986368"/>
            <a:ext cx="1583733" cy="1124785"/>
          </a:xfrm>
          <a:prstGeom prst="roundRect">
            <a:avLst/>
          </a:prstGeom>
          <a:solidFill>
            <a:srgbClr val="979EA1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21BF437-60A1-4103-B4DD-F10C252295A9}"/>
              </a:ext>
            </a:extLst>
          </p:cNvPr>
          <p:cNvSpPr/>
          <p:nvPr/>
        </p:nvSpPr>
        <p:spPr>
          <a:xfrm>
            <a:off x="1319828" y="2944395"/>
            <a:ext cx="9556153" cy="1784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7434A0-4E4B-4272-BA3A-CFF3673D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The Costs in a Check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C369F1-5776-4CB7-8E66-5DC122856994}"/>
              </a:ext>
            </a:extLst>
          </p:cNvPr>
          <p:cNvGrpSpPr/>
          <p:nvPr/>
        </p:nvGrpSpPr>
        <p:grpSpPr>
          <a:xfrm>
            <a:off x="1422250" y="1930201"/>
            <a:ext cx="7657742" cy="2123585"/>
            <a:chOff x="480418" y="3429000"/>
            <a:chExt cx="6660682" cy="1847088"/>
          </a:xfrm>
        </p:grpSpPr>
        <p:sp>
          <p:nvSpPr>
            <p:cNvPr id="15" name="Freeform 123">
              <a:extLst>
                <a:ext uri="{FF2B5EF4-FFF2-40B4-BE49-F238E27FC236}">
                  <a16:creationId xmlns:a16="http://schemas.microsoft.com/office/drawing/2014/main" id="{0609A89F-BD6F-4A55-B299-00CB1FEF22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32" y="3624478"/>
              <a:ext cx="1169770" cy="1173639"/>
            </a:xfrm>
            <a:custGeom>
              <a:avLst/>
              <a:gdLst>
                <a:gd name="T0" fmla="*/ 529 w 676"/>
                <a:gd name="T1" fmla="*/ 279 h 678"/>
                <a:gd name="T2" fmla="*/ 431 w 676"/>
                <a:gd name="T3" fmla="*/ 293 h 678"/>
                <a:gd name="T4" fmla="*/ 409 w 676"/>
                <a:gd name="T5" fmla="*/ 210 h 678"/>
                <a:gd name="T6" fmla="*/ 367 w 676"/>
                <a:gd name="T7" fmla="*/ 125 h 678"/>
                <a:gd name="T8" fmla="*/ 401 w 676"/>
                <a:gd name="T9" fmla="*/ 58 h 678"/>
                <a:gd name="T10" fmla="*/ 504 w 676"/>
                <a:gd name="T11" fmla="*/ 6 h 678"/>
                <a:gd name="T12" fmla="*/ 579 w 676"/>
                <a:gd name="T13" fmla="*/ 18 h 678"/>
                <a:gd name="T14" fmla="*/ 659 w 676"/>
                <a:gd name="T15" fmla="*/ 100 h 678"/>
                <a:gd name="T16" fmla="*/ 676 w 676"/>
                <a:gd name="T17" fmla="*/ 169 h 678"/>
                <a:gd name="T18" fmla="*/ 605 w 676"/>
                <a:gd name="T19" fmla="*/ 241 h 678"/>
                <a:gd name="T20" fmla="*/ 558 w 676"/>
                <a:gd name="T21" fmla="*/ 314 h 678"/>
                <a:gd name="T22" fmla="*/ 539 w 676"/>
                <a:gd name="T23" fmla="*/ 267 h 678"/>
                <a:gd name="T24" fmla="*/ 590 w 676"/>
                <a:gd name="T25" fmla="*/ 242 h 678"/>
                <a:gd name="T26" fmla="*/ 626 w 676"/>
                <a:gd name="T27" fmla="*/ 172 h 678"/>
                <a:gd name="T28" fmla="*/ 655 w 676"/>
                <a:gd name="T29" fmla="*/ 114 h 678"/>
                <a:gd name="T30" fmla="*/ 566 w 676"/>
                <a:gd name="T31" fmla="*/ 67 h 678"/>
                <a:gd name="T32" fmla="*/ 517 w 676"/>
                <a:gd name="T33" fmla="*/ 15 h 678"/>
                <a:gd name="T34" fmla="*/ 500 w 676"/>
                <a:gd name="T35" fmla="*/ 56 h 678"/>
                <a:gd name="T36" fmla="*/ 401 w 676"/>
                <a:gd name="T37" fmla="*/ 73 h 678"/>
                <a:gd name="T38" fmla="*/ 413 w 676"/>
                <a:gd name="T39" fmla="*/ 144 h 678"/>
                <a:gd name="T40" fmla="*/ 422 w 676"/>
                <a:gd name="T41" fmla="*/ 215 h 678"/>
                <a:gd name="T42" fmla="*/ 463 w 676"/>
                <a:gd name="T43" fmla="*/ 255 h 678"/>
                <a:gd name="T44" fmla="*/ 532 w 676"/>
                <a:gd name="T45" fmla="*/ 264 h 678"/>
                <a:gd name="T46" fmla="*/ 478 w 676"/>
                <a:gd name="T47" fmla="*/ 160 h 678"/>
                <a:gd name="T48" fmla="*/ 517 w 676"/>
                <a:gd name="T49" fmla="*/ 199 h 678"/>
                <a:gd name="T50" fmla="*/ 517 w 676"/>
                <a:gd name="T51" fmla="*/ 185 h 678"/>
                <a:gd name="T52" fmla="*/ 258 w 676"/>
                <a:gd name="T53" fmla="*/ 678 h 678"/>
                <a:gd name="T54" fmla="*/ 233 w 676"/>
                <a:gd name="T55" fmla="*/ 615 h 678"/>
                <a:gd name="T56" fmla="*/ 105 w 676"/>
                <a:gd name="T57" fmla="*/ 628 h 678"/>
                <a:gd name="T58" fmla="*/ 90 w 676"/>
                <a:gd name="T59" fmla="*/ 522 h 678"/>
                <a:gd name="T60" fmla="*/ 0 w 676"/>
                <a:gd name="T61" fmla="*/ 424 h 678"/>
                <a:gd name="T62" fmla="*/ 14 w 676"/>
                <a:gd name="T63" fmla="*/ 350 h 678"/>
                <a:gd name="T64" fmla="*/ 91 w 676"/>
                <a:gd name="T65" fmla="*/ 229 h 678"/>
                <a:gd name="T66" fmla="*/ 159 w 676"/>
                <a:gd name="T67" fmla="*/ 185 h 678"/>
                <a:gd name="T68" fmla="*/ 276 w 676"/>
                <a:gd name="T69" fmla="*/ 222 h 678"/>
                <a:gd name="T70" fmla="*/ 378 w 676"/>
                <a:gd name="T71" fmla="*/ 190 h 678"/>
                <a:gd name="T72" fmla="*/ 423 w 676"/>
                <a:gd name="T73" fmla="*/ 310 h 678"/>
                <a:gd name="T74" fmla="*/ 513 w 676"/>
                <a:gd name="T75" fmla="*/ 370 h 678"/>
                <a:gd name="T76" fmla="*/ 456 w 676"/>
                <a:gd name="T77" fmla="*/ 419 h 678"/>
                <a:gd name="T78" fmla="*/ 494 w 676"/>
                <a:gd name="T79" fmla="*/ 527 h 678"/>
                <a:gd name="T80" fmla="*/ 393 w 676"/>
                <a:gd name="T81" fmla="*/ 564 h 678"/>
                <a:gd name="T82" fmla="*/ 325 w 676"/>
                <a:gd name="T83" fmla="*/ 669 h 678"/>
                <a:gd name="T84" fmla="*/ 165 w 676"/>
                <a:gd name="T85" fmla="*/ 577 h 678"/>
                <a:gd name="T86" fmla="*/ 261 w 676"/>
                <a:gd name="T87" fmla="*/ 664 h 678"/>
                <a:gd name="T88" fmla="*/ 323 w 676"/>
                <a:gd name="T89" fmla="*/ 591 h 678"/>
                <a:gd name="T90" fmla="*/ 449 w 676"/>
                <a:gd name="T91" fmla="*/ 573 h 678"/>
                <a:gd name="T92" fmla="*/ 432 w 676"/>
                <a:gd name="T93" fmla="*/ 479 h 678"/>
                <a:gd name="T94" fmla="*/ 445 w 676"/>
                <a:gd name="T95" fmla="*/ 396 h 678"/>
                <a:gd name="T96" fmla="*/ 421 w 676"/>
                <a:gd name="T97" fmla="*/ 325 h 678"/>
                <a:gd name="T98" fmla="*/ 356 w 676"/>
                <a:gd name="T99" fmla="*/ 258 h 678"/>
                <a:gd name="T100" fmla="*/ 286 w 676"/>
                <a:gd name="T101" fmla="*/ 233 h 678"/>
                <a:gd name="T102" fmla="*/ 199 w 676"/>
                <a:gd name="T103" fmla="*/ 245 h 678"/>
                <a:gd name="T104" fmla="*/ 106 w 676"/>
                <a:gd name="T105" fmla="*/ 228 h 678"/>
                <a:gd name="T106" fmla="*/ 85 w 676"/>
                <a:gd name="T107" fmla="*/ 357 h 678"/>
                <a:gd name="T108" fmla="*/ 14 w 676"/>
                <a:gd name="T109" fmla="*/ 419 h 678"/>
                <a:gd name="T110" fmla="*/ 104 w 676"/>
                <a:gd name="T111" fmla="*/ 519 h 678"/>
                <a:gd name="T112" fmla="*/ 109 w 676"/>
                <a:gd name="T113" fmla="*/ 613 h 678"/>
                <a:gd name="T114" fmla="*/ 258 w 676"/>
                <a:gd name="T115" fmla="*/ 484 h 678"/>
                <a:gd name="T116" fmla="*/ 323 w 676"/>
                <a:gd name="T117" fmla="*/ 419 h 678"/>
                <a:gd name="T118" fmla="*/ 207 w 676"/>
                <a:gd name="T119" fmla="*/ 419 h 678"/>
                <a:gd name="T120" fmla="*/ 258 w 676"/>
                <a:gd name="T121" fmla="*/ 36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678">
                  <a:moveTo>
                    <a:pt x="556" y="314"/>
                  </a:moveTo>
                  <a:cubicBezTo>
                    <a:pt x="554" y="314"/>
                    <a:pt x="551" y="313"/>
                    <a:pt x="550" y="311"/>
                  </a:cubicBezTo>
                  <a:cubicBezTo>
                    <a:pt x="529" y="279"/>
                    <a:pt x="529" y="279"/>
                    <a:pt x="529" y="279"/>
                  </a:cubicBezTo>
                  <a:cubicBezTo>
                    <a:pt x="508" y="281"/>
                    <a:pt x="488" y="277"/>
                    <a:pt x="468" y="269"/>
                  </a:cubicBezTo>
                  <a:cubicBezTo>
                    <a:pt x="439" y="293"/>
                    <a:pt x="439" y="293"/>
                    <a:pt x="439" y="293"/>
                  </a:cubicBezTo>
                  <a:cubicBezTo>
                    <a:pt x="437" y="295"/>
                    <a:pt x="433" y="295"/>
                    <a:pt x="431" y="293"/>
                  </a:cubicBezTo>
                  <a:cubicBezTo>
                    <a:pt x="412" y="281"/>
                    <a:pt x="397" y="266"/>
                    <a:pt x="385" y="248"/>
                  </a:cubicBezTo>
                  <a:cubicBezTo>
                    <a:pt x="383" y="245"/>
                    <a:pt x="383" y="242"/>
                    <a:pt x="385" y="239"/>
                  </a:cubicBezTo>
                  <a:cubicBezTo>
                    <a:pt x="409" y="210"/>
                    <a:pt x="409" y="210"/>
                    <a:pt x="409" y="210"/>
                  </a:cubicBezTo>
                  <a:cubicBezTo>
                    <a:pt x="401" y="194"/>
                    <a:pt x="398" y="177"/>
                    <a:pt x="398" y="160"/>
                  </a:cubicBezTo>
                  <a:cubicBezTo>
                    <a:pt x="398" y="155"/>
                    <a:pt x="398" y="151"/>
                    <a:pt x="398" y="146"/>
                  </a:cubicBezTo>
                  <a:cubicBezTo>
                    <a:pt x="367" y="125"/>
                    <a:pt x="367" y="125"/>
                    <a:pt x="367" y="125"/>
                  </a:cubicBezTo>
                  <a:cubicBezTo>
                    <a:pt x="364" y="124"/>
                    <a:pt x="363" y="120"/>
                    <a:pt x="364" y="117"/>
                  </a:cubicBezTo>
                  <a:cubicBezTo>
                    <a:pt x="370" y="96"/>
                    <a:pt x="380" y="77"/>
                    <a:pt x="393" y="60"/>
                  </a:cubicBezTo>
                  <a:cubicBezTo>
                    <a:pt x="395" y="57"/>
                    <a:pt x="399" y="57"/>
                    <a:pt x="401" y="58"/>
                  </a:cubicBezTo>
                  <a:cubicBezTo>
                    <a:pt x="437" y="71"/>
                    <a:pt x="437" y="71"/>
                    <a:pt x="437" y="71"/>
                  </a:cubicBezTo>
                  <a:cubicBezTo>
                    <a:pt x="453" y="57"/>
                    <a:pt x="472" y="47"/>
                    <a:pt x="494" y="43"/>
                  </a:cubicBezTo>
                  <a:cubicBezTo>
                    <a:pt x="504" y="6"/>
                    <a:pt x="504" y="6"/>
                    <a:pt x="504" y="6"/>
                  </a:cubicBezTo>
                  <a:cubicBezTo>
                    <a:pt x="505" y="3"/>
                    <a:pt x="507" y="1"/>
                    <a:pt x="510" y="1"/>
                  </a:cubicBezTo>
                  <a:cubicBezTo>
                    <a:pt x="532" y="0"/>
                    <a:pt x="554" y="4"/>
                    <a:pt x="574" y="11"/>
                  </a:cubicBezTo>
                  <a:cubicBezTo>
                    <a:pt x="577" y="12"/>
                    <a:pt x="579" y="15"/>
                    <a:pt x="579" y="18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96" y="67"/>
                    <a:pt x="611" y="83"/>
                    <a:pt x="621" y="102"/>
                  </a:cubicBezTo>
                  <a:cubicBezTo>
                    <a:pt x="659" y="100"/>
                    <a:pt x="659" y="100"/>
                    <a:pt x="659" y="100"/>
                  </a:cubicBezTo>
                  <a:cubicBezTo>
                    <a:pt x="662" y="100"/>
                    <a:pt x="665" y="102"/>
                    <a:pt x="666" y="105"/>
                  </a:cubicBezTo>
                  <a:cubicBezTo>
                    <a:pt x="673" y="122"/>
                    <a:pt x="676" y="141"/>
                    <a:pt x="676" y="160"/>
                  </a:cubicBezTo>
                  <a:cubicBezTo>
                    <a:pt x="676" y="163"/>
                    <a:pt x="676" y="166"/>
                    <a:pt x="676" y="169"/>
                  </a:cubicBezTo>
                  <a:cubicBezTo>
                    <a:pt x="676" y="172"/>
                    <a:pt x="674" y="174"/>
                    <a:pt x="671" y="175"/>
                  </a:cubicBezTo>
                  <a:cubicBezTo>
                    <a:pt x="634" y="185"/>
                    <a:pt x="634" y="185"/>
                    <a:pt x="634" y="185"/>
                  </a:cubicBezTo>
                  <a:cubicBezTo>
                    <a:pt x="629" y="206"/>
                    <a:pt x="619" y="225"/>
                    <a:pt x="605" y="241"/>
                  </a:cubicBezTo>
                  <a:cubicBezTo>
                    <a:pt x="618" y="277"/>
                    <a:pt x="618" y="277"/>
                    <a:pt x="618" y="277"/>
                  </a:cubicBezTo>
                  <a:cubicBezTo>
                    <a:pt x="619" y="279"/>
                    <a:pt x="618" y="283"/>
                    <a:pt x="616" y="284"/>
                  </a:cubicBezTo>
                  <a:cubicBezTo>
                    <a:pt x="598" y="298"/>
                    <a:pt x="579" y="308"/>
                    <a:pt x="558" y="314"/>
                  </a:cubicBezTo>
                  <a:cubicBezTo>
                    <a:pt x="557" y="314"/>
                    <a:pt x="557" y="314"/>
                    <a:pt x="556" y="314"/>
                  </a:cubicBezTo>
                  <a:close/>
                  <a:moveTo>
                    <a:pt x="533" y="264"/>
                  </a:moveTo>
                  <a:cubicBezTo>
                    <a:pt x="535" y="264"/>
                    <a:pt x="538" y="265"/>
                    <a:pt x="539" y="267"/>
                  </a:cubicBezTo>
                  <a:cubicBezTo>
                    <a:pt x="559" y="299"/>
                    <a:pt x="559" y="299"/>
                    <a:pt x="559" y="299"/>
                  </a:cubicBezTo>
                  <a:cubicBezTo>
                    <a:pt x="575" y="294"/>
                    <a:pt x="590" y="286"/>
                    <a:pt x="603" y="277"/>
                  </a:cubicBezTo>
                  <a:cubicBezTo>
                    <a:pt x="590" y="242"/>
                    <a:pt x="590" y="242"/>
                    <a:pt x="590" y="242"/>
                  </a:cubicBezTo>
                  <a:cubicBezTo>
                    <a:pt x="589" y="239"/>
                    <a:pt x="590" y="236"/>
                    <a:pt x="592" y="234"/>
                  </a:cubicBezTo>
                  <a:cubicBezTo>
                    <a:pt x="607" y="219"/>
                    <a:pt x="617" y="199"/>
                    <a:pt x="621" y="178"/>
                  </a:cubicBezTo>
                  <a:cubicBezTo>
                    <a:pt x="621" y="175"/>
                    <a:pt x="623" y="173"/>
                    <a:pt x="626" y="172"/>
                  </a:cubicBezTo>
                  <a:cubicBezTo>
                    <a:pt x="662" y="163"/>
                    <a:pt x="662" y="163"/>
                    <a:pt x="662" y="163"/>
                  </a:cubicBezTo>
                  <a:cubicBezTo>
                    <a:pt x="662" y="162"/>
                    <a:pt x="662" y="161"/>
                    <a:pt x="662" y="160"/>
                  </a:cubicBezTo>
                  <a:cubicBezTo>
                    <a:pt x="662" y="144"/>
                    <a:pt x="660" y="129"/>
                    <a:pt x="655" y="114"/>
                  </a:cubicBezTo>
                  <a:cubicBezTo>
                    <a:pt x="618" y="116"/>
                    <a:pt x="618" y="116"/>
                    <a:pt x="618" y="116"/>
                  </a:cubicBezTo>
                  <a:cubicBezTo>
                    <a:pt x="615" y="116"/>
                    <a:pt x="612" y="114"/>
                    <a:pt x="611" y="112"/>
                  </a:cubicBezTo>
                  <a:cubicBezTo>
                    <a:pt x="601" y="92"/>
                    <a:pt x="586" y="77"/>
                    <a:pt x="566" y="67"/>
                  </a:cubicBezTo>
                  <a:cubicBezTo>
                    <a:pt x="564" y="65"/>
                    <a:pt x="562" y="63"/>
                    <a:pt x="563" y="60"/>
                  </a:cubicBezTo>
                  <a:cubicBezTo>
                    <a:pt x="565" y="23"/>
                    <a:pt x="565" y="23"/>
                    <a:pt x="565" y="23"/>
                  </a:cubicBezTo>
                  <a:cubicBezTo>
                    <a:pt x="549" y="17"/>
                    <a:pt x="533" y="15"/>
                    <a:pt x="517" y="15"/>
                  </a:cubicBezTo>
                  <a:cubicBezTo>
                    <a:pt x="517" y="15"/>
                    <a:pt x="516" y="15"/>
                    <a:pt x="516" y="15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5" y="53"/>
                    <a:pt x="503" y="55"/>
                    <a:pt x="500" y="56"/>
                  </a:cubicBezTo>
                  <a:cubicBezTo>
                    <a:pt x="479" y="59"/>
                    <a:pt x="459" y="69"/>
                    <a:pt x="443" y="84"/>
                  </a:cubicBezTo>
                  <a:cubicBezTo>
                    <a:pt x="442" y="86"/>
                    <a:pt x="439" y="87"/>
                    <a:pt x="436" y="86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391" y="86"/>
                    <a:pt x="384" y="101"/>
                    <a:pt x="379" y="116"/>
                  </a:cubicBezTo>
                  <a:cubicBezTo>
                    <a:pt x="410" y="137"/>
                    <a:pt x="410" y="137"/>
                    <a:pt x="410" y="137"/>
                  </a:cubicBezTo>
                  <a:cubicBezTo>
                    <a:pt x="412" y="138"/>
                    <a:pt x="413" y="141"/>
                    <a:pt x="413" y="144"/>
                  </a:cubicBezTo>
                  <a:cubicBezTo>
                    <a:pt x="412" y="149"/>
                    <a:pt x="412" y="154"/>
                    <a:pt x="412" y="160"/>
                  </a:cubicBezTo>
                  <a:cubicBezTo>
                    <a:pt x="412" y="176"/>
                    <a:pt x="415" y="193"/>
                    <a:pt x="423" y="207"/>
                  </a:cubicBezTo>
                  <a:cubicBezTo>
                    <a:pt x="424" y="210"/>
                    <a:pt x="424" y="213"/>
                    <a:pt x="422" y="215"/>
                  </a:cubicBezTo>
                  <a:cubicBezTo>
                    <a:pt x="399" y="244"/>
                    <a:pt x="399" y="244"/>
                    <a:pt x="399" y="244"/>
                  </a:cubicBezTo>
                  <a:cubicBezTo>
                    <a:pt x="409" y="258"/>
                    <a:pt x="421" y="269"/>
                    <a:pt x="434" y="279"/>
                  </a:cubicBezTo>
                  <a:cubicBezTo>
                    <a:pt x="463" y="255"/>
                    <a:pt x="463" y="255"/>
                    <a:pt x="463" y="255"/>
                  </a:cubicBezTo>
                  <a:cubicBezTo>
                    <a:pt x="465" y="254"/>
                    <a:pt x="468" y="253"/>
                    <a:pt x="471" y="254"/>
                  </a:cubicBezTo>
                  <a:cubicBezTo>
                    <a:pt x="485" y="262"/>
                    <a:pt x="501" y="265"/>
                    <a:pt x="517" y="265"/>
                  </a:cubicBezTo>
                  <a:cubicBezTo>
                    <a:pt x="522" y="265"/>
                    <a:pt x="527" y="265"/>
                    <a:pt x="532" y="264"/>
                  </a:cubicBezTo>
                  <a:cubicBezTo>
                    <a:pt x="532" y="264"/>
                    <a:pt x="533" y="264"/>
                    <a:pt x="533" y="264"/>
                  </a:cubicBezTo>
                  <a:close/>
                  <a:moveTo>
                    <a:pt x="517" y="199"/>
                  </a:moveTo>
                  <a:cubicBezTo>
                    <a:pt x="496" y="199"/>
                    <a:pt x="478" y="181"/>
                    <a:pt x="478" y="160"/>
                  </a:cubicBezTo>
                  <a:cubicBezTo>
                    <a:pt x="478" y="138"/>
                    <a:pt x="496" y="121"/>
                    <a:pt x="517" y="121"/>
                  </a:cubicBezTo>
                  <a:cubicBezTo>
                    <a:pt x="539" y="121"/>
                    <a:pt x="556" y="138"/>
                    <a:pt x="556" y="160"/>
                  </a:cubicBezTo>
                  <a:cubicBezTo>
                    <a:pt x="556" y="181"/>
                    <a:pt x="539" y="199"/>
                    <a:pt x="517" y="199"/>
                  </a:cubicBezTo>
                  <a:close/>
                  <a:moveTo>
                    <a:pt x="517" y="135"/>
                  </a:moveTo>
                  <a:cubicBezTo>
                    <a:pt x="503" y="135"/>
                    <a:pt x="492" y="146"/>
                    <a:pt x="492" y="160"/>
                  </a:cubicBezTo>
                  <a:cubicBezTo>
                    <a:pt x="492" y="174"/>
                    <a:pt x="503" y="185"/>
                    <a:pt x="517" y="185"/>
                  </a:cubicBezTo>
                  <a:cubicBezTo>
                    <a:pt x="531" y="185"/>
                    <a:pt x="542" y="174"/>
                    <a:pt x="542" y="160"/>
                  </a:cubicBezTo>
                  <a:cubicBezTo>
                    <a:pt x="542" y="146"/>
                    <a:pt x="531" y="135"/>
                    <a:pt x="517" y="135"/>
                  </a:cubicBezTo>
                  <a:close/>
                  <a:moveTo>
                    <a:pt x="258" y="678"/>
                  </a:moveTo>
                  <a:cubicBezTo>
                    <a:pt x="256" y="678"/>
                    <a:pt x="256" y="678"/>
                    <a:pt x="256" y="678"/>
                  </a:cubicBezTo>
                  <a:cubicBezTo>
                    <a:pt x="252" y="678"/>
                    <a:pt x="250" y="676"/>
                    <a:pt x="249" y="673"/>
                  </a:cubicBezTo>
                  <a:cubicBezTo>
                    <a:pt x="233" y="615"/>
                    <a:pt x="233" y="615"/>
                    <a:pt x="233" y="615"/>
                  </a:cubicBezTo>
                  <a:cubicBezTo>
                    <a:pt x="208" y="612"/>
                    <a:pt x="184" y="604"/>
                    <a:pt x="162" y="592"/>
                  </a:cubicBezTo>
                  <a:cubicBezTo>
                    <a:pt x="113" y="628"/>
                    <a:pt x="113" y="628"/>
                    <a:pt x="113" y="628"/>
                  </a:cubicBezTo>
                  <a:cubicBezTo>
                    <a:pt x="111" y="630"/>
                    <a:pt x="108" y="630"/>
                    <a:pt x="105" y="628"/>
                  </a:cubicBezTo>
                  <a:cubicBezTo>
                    <a:pt x="86" y="614"/>
                    <a:pt x="69" y="598"/>
                    <a:pt x="55" y="579"/>
                  </a:cubicBezTo>
                  <a:cubicBezTo>
                    <a:pt x="53" y="577"/>
                    <a:pt x="53" y="574"/>
                    <a:pt x="55" y="571"/>
                  </a:cubicBezTo>
                  <a:cubicBezTo>
                    <a:pt x="90" y="522"/>
                    <a:pt x="90" y="522"/>
                    <a:pt x="90" y="522"/>
                  </a:cubicBezTo>
                  <a:cubicBezTo>
                    <a:pt x="75" y="499"/>
                    <a:pt x="66" y="474"/>
                    <a:pt x="62" y="447"/>
                  </a:cubicBezTo>
                  <a:cubicBezTo>
                    <a:pt x="5" y="431"/>
                    <a:pt x="5" y="431"/>
                    <a:pt x="5" y="431"/>
                  </a:cubicBezTo>
                  <a:cubicBezTo>
                    <a:pt x="2" y="430"/>
                    <a:pt x="0" y="427"/>
                    <a:pt x="0" y="424"/>
                  </a:cubicBezTo>
                  <a:cubicBezTo>
                    <a:pt x="0" y="423"/>
                    <a:pt x="0" y="421"/>
                    <a:pt x="0" y="419"/>
                  </a:cubicBezTo>
                  <a:cubicBezTo>
                    <a:pt x="0" y="398"/>
                    <a:pt x="2" y="376"/>
                    <a:pt x="8" y="355"/>
                  </a:cubicBezTo>
                  <a:cubicBezTo>
                    <a:pt x="8" y="352"/>
                    <a:pt x="11" y="350"/>
                    <a:pt x="14" y="350"/>
                  </a:cubicBezTo>
                  <a:cubicBezTo>
                    <a:pt x="74" y="348"/>
                    <a:pt x="74" y="348"/>
                    <a:pt x="74" y="348"/>
                  </a:cubicBezTo>
                  <a:cubicBezTo>
                    <a:pt x="83" y="324"/>
                    <a:pt x="97" y="302"/>
                    <a:pt x="114" y="283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9" y="226"/>
                    <a:pt x="90" y="223"/>
                    <a:pt x="93" y="221"/>
                  </a:cubicBezTo>
                  <a:cubicBezTo>
                    <a:pt x="110" y="206"/>
                    <a:pt x="130" y="193"/>
                    <a:pt x="151" y="184"/>
                  </a:cubicBezTo>
                  <a:cubicBezTo>
                    <a:pt x="154" y="182"/>
                    <a:pt x="157" y="183"/>
                    <a:pt x="159" y="185"/>
                  </a:cubicBezTo>
                  <a:cubicBezTo>
                    <a:pt x="199" y="230"/>
                    <a:pt x="199" y="230"/>
                    <a:pt x="199" y="230"/>
                  </a:cubicBezTo>
                  <a:cubicBezTo>
                    <a:pt x="218" y="224"/>
                    <a:pt x="238" y="221"/>
                    <a:pt x="258" y="221"/>
                  </a:cubicBezTo>
                  <a:cubicBezTo>
                    <a:pt x="264" y="221"/>
                    <a:pt x="270" y="222"/>
                    <a:pt x="276" y="222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6" y="167"/>
                    <a:pt x="309" y="165"/>
                    <a:pt x="312" y="166"/>
                  </a:cubicBezTo>
                  <a:cubicBezTo>
                    <a:pt x="335" y="171"/>
                    <a:pt x="357" y="179"/>
                    <a:pt x="378" y="190"/>
                  </a:cubicBezTo>
                  <a:cubicBezTo>
                    <a:pt x="380" y="191"/>
                    <a:pt x="382" y="194"/>
                    <a:pt x="381" y="197"/>
                  </a:cubicBezTo>
                  <a:cubicBezTo>
                    <a:pt x="371" y="256"/>
                    <a:pt x="371" y="256"/>
                    <a:pt x="371" y="256"/>
                  </a:cubicBezTo>
                  <a:cubicBezTo>
                    <a:pt x="391" y="271"/>
                    <a:pt x="410" y="289"/>
                    <a:pt x="423" y="310"/>
                  </a:cubicBezTo>
                  <a:cubicBezTo>
                    <a:pt x="482" y="300"/>
                    <a:pt x="482" y="300"/>
                    <a:pt x="482" y="300"/>
                  </a:cubicBezTo>
                  <a:cubicBezTo>
                    <a:pt x="485" y="299"/>
                    <a:pt x="489" y="301"/>
                    <a:pt x="490" y="303"/>
                  </a:cubicBezTo>
                  <a:cubicBezTo>
                    <a:pt x="500" y="325"/>
                    <a:pt x="508" y="347"/>
                    <a:pt x="513" y="370"/>
                  </a:cubicBezTo>
                  <a:cubicBezTo>
                    <a:pt x="513" y="373"/>
                    <a:pt x="512" y="376"/>
                    <a:pt x="509" y="378"/>
                  </a:cubicBezTo>
                  <a:cubicBezTo>
                    <a:pt x="456" y="406"/>
                    <a:pt x="456" y="406"/>
                    <a:pt x="456" y="406"/>
                  </a:cubicBezTo>
                  <a:cubicBezTo>
                    <a:pt x="456" y="410"/>
                    <a:pt x="456" y="415"/>
                    <a:pt x="456" y="419"/>
                  </a:cubicBezTo>
                  <a:cubicBezTo>
                    <a:pt x="456" y="439"/>
                    <a:pt x="453" y="459"/>
                    <a:pt x="447" y="479"/>
                  </a:cubicBezTo>
                  <a:cubicBezTo>
                    <a:pt x="492" y="519"/>
                    <a:pt x="492" y="519"/>
                    <a:pt x="492" y="519"/>
                  </a:cubicBezTo>
                  <a:cubicBezTo>
                    <a:pt x="494" y="521"/>
                    <a:pt x="495" y="524"/>
                    <a:pt x="494" y="527"/>
                  </a:cubicBezTo>
                  <a:cubicBezTo>
                    <a:pt x="484" y="548"/>
                    <a:pt x="471" y="568"/>
                    <a:pt x="456" y="586"/>
                  </a:cubicBezTo>
                  <a:cubicBezTo>
                    <a:pt x="454" y="589"/>
                    <a:pt x="451" y="589"/>
                    <a:pt x="448" y="588"/>
                  </a:cubicBezTo>
                  <a:cubicBezTo>
                    <a:pt x="393" y="564"/>
                    <a:pt x="393" y="564"/>
                    <a:pt x="393" y="564"/>
                  </a:cubicBezTo>
                  <a:cubicBezTo>
                    <a:pt x="375" y="581"/>
                    <a:pt x="355" y="594"/>
                    <a:pt x="333" y="603"/>
                  </a:cubicBezTo>
                  <a:cubicBezTo>
                    <a:pt x="330" y="663"/>
                    <a:pt x="330" y="663"/>
                    <a:pt x="330" y="663"/>
                  </a:cubicBezTo>
                  <a:cubicBezTo>
                    <a:pt x="330" y="666"/>
                    <a:pt x="328" y="669"/>
                    <a:pt x="325" y="669"/>
                  </a:cubicBezTo>
                  <a:cubicBezTo>
                    <a:pt x="303" y="675"/>
                    <a:pt x="281" y="678"/>
                    <a:pt x="258" y="678"/>
                  </a:cubicBezTo>
                  <a:close/>
                  <a:moveTo>
                    <a:pt x="161" y="576"/>
                  </a:moveTo>
                  <a:cubicBezTo>
                    <a:pt x="162" y="576"/>
                    <a:pt x="164" y="577"/>
                    <a:pt x="165" y="577"/>
                  </a:cubicBezTo>
                  <a:cubicBezTo>
                    <a:pt x="188" y="591"/>
                    <a:pt x="213" y="599"/>
                    <a:pt x="239" y="602"/>
                  </a:cubicBezTo>
                  <a:cubicBezTo>
                    <a:pt x="242" y="602"/>
                    <a:pt x="244" y="604"/>
                    <a:pt x="245" y="607"/>
                  </a:cubicBezTo>
                  <a:cubicBezTo>
                    <a:pt x="261" y="664"/>
                    <a:pt x="261" y="664"/>
                    <a:pt x="261" y="664"/>
                  </a:cubicBezTo>
                  <a:cubicBezTo>
                    <a:pt x="280" y="664"/>
                    <a:pt x="298" y="661"/>
                    <a:pt x="316" y="657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5"/>
                    <a:pt x="321" y="592"/>
                    <a:pt x="323" y="591"/>
                  </a:cubicBezTo>
                  <a:cubicBezTo>
                    <a:pt x="347" y="582"/>
                    <a:pt x="368" y="569"/>
                    <a:pt x="387" y="551"/>
                  </a:cubicBezTo>
                  <a:cubicBezTo>
                    <a:pt x="389" y="549"/>
                    <a:pt x="392" y="548"/>
                    <a:pt x="394" y="549"/>
                  </a:cubicBezTo>
                  <a:cubicBezTo>
                    <a:pt x="449" y="573"/>
                    <a:pt x="449" y="573"/>
                    <a:pt x="449" y="573"/>
                  </a:cubicBezTo>
                  <a:cubicBezTo>
                    <a:pt x="461" y="558"/>
                    <a:pt x="471" y="542"/>
                    <a:pt x="479" y="526"/>
                  </a:cubicBezTo>
                  <a:cubicBezTo>
                    <a:pt x="434" y="486"/>
                    <a:pt x="434" y="486"/>
                    <a:pt x="434" y="486"/>
                  </a:cubicBezTo>
                  <a:cubicBezTo>
                    <a:pt x="432" y="484"/>
                    <a:pt x="431" y="481"/>
                    <a:pt x="432" y="479"/>
                  </a:cubicBezTo>
                  <a:cubicBezTo>
                    <a:pt x="439" y="459"/>
                    <a:pt x="442" y="439"/>
                    <a:pt x="442" y="419"/>
                  </a:cubicBezTo>
                  <a:cubicBezTo>
                    <a:pt x="442" y="414"/>
                    <a:pt x="442" y="408"/>
                    <a:pt x="441" y="402"/>
                  </a:cubicBezTo>
                  <a:cubicBezTo>
                    <a:pt x="441" y="400"/>
                    <a:pt x="443" y="397"/>
                    <a:pt x="445" y="396"/>
                  </a:cubicBezTo>
                  <a:cubicBezTo>
                    <a:pt x="498" y="368"/>
                    <a:pt x="498" y="368"/>
                    <a:pt x="498" y="368"/>
                  </a:cubicBezTo>
                  <a:cubicBezTo>
                    <a:pt x="494" y="349"/>
                    <a:pt x="488" y="331"/>
                    <a:pt x="480" y="314"/>
                  </a:cubicBezTo>
                  <a:cubicBezTo>
                    <a:pt x="421" y="325"/>
                    <a:pt x="421" y="325"/>
                    <a:pt x="421" y="325"/>
                  </a:cubicBezTo>
                  <a:cubicBezTo>
                    <a:pt x="419" y="325"/>
                    <a:pt x="416" y="324"/>
                    <a:pt x="414" y="322"/>
                  </a:cubicBezTo>
                  <a:cubicBezTo>
                    <a:pt x="400" y="299"/>
                    <a:pt x="381" y="280"/>
                    <a:pt x="359" y="265"/>
                  </a:cubicBezTo>
                  <a:cubicBezTo>
                    <a:pt x="357" y="264"/>
                    <a:pt x="356" y="261"/>
                    <a:pt x="356" y="258"/>
                  </a:cubicBezTo>
                  <a:cubicBezTo>
                    <a:pt x="367" y="200"/>
                    <a:pt x="367" y="200"/>
                    <a:pt x="367" y="200"/>
                  </a:cubicBezTo>
                  <a:cubicBezTo>
                    <a:pt x="350" y="191"/>
                    <a:pt x="332" y="185"/>
                    <a:pt x="314" y="181"/>
                  </a:cubicBezTo>
                  <a:cubicBezTo>
                    <a:pt x="286" y="233"/>
                    <a:pt x="286" y="233"/>
                    <a:pt x="286" y="233"/>
                  </a:cubicBezTo>
                  <a:cubicBezTo>
                    <a:pt x="285" y="235"/>
                    <a:pt x="282" y="237"/>
                    <a:pt x="279" y="237"/>
                  </a:cubicBezTo>
                  <a:cubicBezTo>
                    <a:pt x="272" y="236"/>
                    <a:pt x="265" y="235"/>
                    <a:pt x="258" y="235"/>
                  </a:cubicBezTo>
                  <a:cubicBezTo>
                    <a:pt x="238" y="235"/>
                    <a:pt x="218" y="239"/>
                    <a:pt x="199" y="245"/>
                  </a:cubicBezTo>
                  <a:cubicBezTo>
                    <a:pt x="197" y="246"/>
                    <a:pt x="194" y="245"/>
                    <a:pt x="192" y="243"/>
                  </a:cubicBezTo>
                  <a:cubicBezTo>
                    <a:pt x="152" y="198"/>
                    <a:pt x="152" y="198"/>
                    <a:pt x="152" y="198"/>
                  </a:cubicBezTo>
                  <a:cubicBezTo>
                    <a:pt x="136" y="207"/>
                    <a:pt x="120" y="216"/>
                    <a:pt x="106" y="228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0" y="285"/>
                    <a:pt x="130" y="288"/>
                    <a:pt x="128" y="290"/>
                  </a:cubicBezTo>
                  <a:cubicBezTo>
                    <a:pt x="109" y="309"/>
                    <a:pt x="94" y="332"/>
                    <a:pt x="85" y="357"/>
                  </a:cubicBezTo>
                  <a:cubicBezTo>
                    <a:pt x="84" y="360"/>
                    <a:pt x="82" y="361"/>
                    <a:pt x="79" y="362"/>
                  </a:cubicBezTo>
                  <a:cubicBezTo>
                    <a:pt x="20" y="364"/>
                    <a:pt x="20" y="364"/>
                    <a:pt x="20" y="364"/>
                  </a:cubicBezTo>
                  <a:cubicBezTo>
                    <a:pt x="16" y="382"/>
                    <a:pt x="14" y="400"/>
                    <a:pt x="14" y="419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73" y="435"/>
                    <a:pt x="75" y="438"/>
                    <a:pt x="76" y="441"/>
                  </a:cubicBezTo>
                  <a:cubicBezTo>
                    <a:pt x="79" y="468"/>
                    <a:pt x="89" y="495"/>
                    <a:pt x="104" y="519"/>
                  </a:cubicBezTo>
                  <a:cubicBezTo>
                    <a:pt x="105" y="521"/>
                    <a:pt x="105" y="524"/>
                    <a:pt x="104" y="527"/>
                  </a:cubicBezTo>
                  <a:cubicBezTo>
                    <a:pt x="69" y="575"/>
                    <a:pt x="69" y="575"/>
                    <a:pt x="69" y="575"/>
                  </a:cubicBezTo>
                  <a:cubicBezTo>
                    <a:pt x="81" y="589"/>
                    <a:pt x="94" y="602"/>
                    <a:pt x="109" y="613"/>
                  </a:cubicBezTo>
                  <a:cubicBezTo>
                    <a:pt x="157" y="578"/>
                    <a:pt x="157" y="578"/>
                    <a:pt x="157" y="578"/>
                  </a:cubicBezTo>
                  <a:cubicBezTo>
                    <a:pt x="158" y="577"/>
                    <a:pt x="160" y="576"/>
                    <a:pt x="161" y="576"/>
                  </a:cubicBezTo>
                  <a:close/>
                  <a:moveTo>
                    <a:pt x="258" y="484"/>
                  </a:moveTo>
                  <a:cubicBezTo>
                    <a:pt x="223" y="484"/>
                    <a:pt x="193" y="455"/>
                    <a:pt x="193" y="419"/>
                  </a:cubicBezTo>
                  <a:cubicBezTo>
                    <a:pt x="193" y="383"/>
                    <a:pt x="223" y="354"/>
                    <a:pt x="258" y="354"/>
                  </a:cubicBezTo>
                  <a:cubicBezTo>
                    <a:pt x="294" y="354"/>
                    <a:pt x="323" y="383"/>
                    <a:pt x="323" y="419"/>
                  </a:cubicBezTo>
                  <a:cubicBezTo>
                    <a:pt x="323" y="455"/>
                    <a:pt x="294" y="484"/>
                    <a:pt x="258" y="484"/>
                  </a:cubicBezTo>
                  <a:close/>
                  <a:moveTo>
                    <a:pt x="258" y="368"/>
                  </a:moveTo>
                  <a:cubicBezTo>
                    <a:pt x="230" y="368"/>
                    <a:pt x="207" y="391"/>
                    <a:pt x="207" y="419"/>
                  </a:cubicBezTo>
                  <a:cubicBezTo>
                    <a:pt x="207" y="447"/>
                    <a:pt x="230" y="470"/>
                    <a:pt x="258" y="470"/>
                  </a:cubicBezTo>
                  <a:cubicBezTo>
                    <a:pt x="286" y="470"/>
                    <a:pt x="309" y="447"/>
                    <a:pt x="309" y="419"/>
                  </a:cubicBezTo>
                  <a:cubicBezTo>
                    <a:pt x="309" y="391"/>
                    <a:pt x="286" y="368"/>
                    <a:pt x="258" y="36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2000000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34CE519-C5D8-437C-A1C6-CBE43051AF17}"/>
                </a:ext>
              </a:extLst>
            </p:cNvPr>
            <p:cNvSpPr/>
            <p:nvPr/>
          </p:nvSpPr>
          <p:spPr>
            <a:xfrm>
              <a:off x="609600" y="3429000"/>
              <a:ext cx="1847088" cy="1847088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4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DDDB0C-C24C-4843-AC34-CA94EDC49A43}"/>
                </a:ext>
              </a:extLst>
            </p:cNvPr>
            <p:cNvSpPr/>
            <p:nvPr/>
          </p:nvSpPr>
          <p:spPr>
            <a:xfrm>
              <a:off x="2108003" y="3429000"/>
              <a:ext cx="1847088" cy="1847088"/>
            </a:xfrm>
            <a:prstGeom prst="ellipse">
              <a:avLst/>
            </a:prstGeom>
            <a:solidFill>
              <a:srgbClr val="78BE4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>
                  <a:latin typeface="Poppins" panose="02000000000000000000" pitchFamily="2" charset="0"/>
                  <a:cs typeface="Poppins" panose="02000000000000000000" pitchFamily="2" charset="0"/>
                </a:rPr>
                <a:t>Postage &amp; envelopes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282D215-3523-4FB8-99B6-6FA5C8D6A522}"/>
                </a:ext>
              </a:extLst>
            </p:cNvPr>
            <p:cNvSpPr/>
            <p:nvPr/>
          </p:nvSpPr>
          <p:spPr>
            <a:xfrm>
              <a:off x="3623675" y="3429000"/>
              <a:ext cx="1847088" cy="1847088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>
                  <a:latin typeface="Poppins" panose="02000000000000000000" pitchFamily="2" charset="0"/>
                  <a:cs typeface="Poppins" panose="02000000000000000000" pitchFamily="2" charset="0"/>
                </a:rPr>
                <a:t>Treasury</a:t>
              </a:r>
              <a:br>
                <a:rPr lang="en-US" sz="1600" dirty="0">
                  <a:latin typeface="Poppins" panose="02000000000000000000" pitchFamily="2" charset="0"/>
                  <a:cs typeface="Poppins" panose="02000000000000000000" pitchFamily="2" charset="0"/>
                </a:rPr>
              </a:br>
              <a:r>
                <a:rPr lang="en-US" sz="1600" dirty="0">
                  <a:latin typeface="Poppins" panose="02000000000000000000" pitchFamily="2" charset="0"/>
                  <a:cs typeface="Poppins" panose="02000000000000000000" pitchFamily="2" charset="0"/>
                </a:rPr>
                <a:t>(per item)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6F630EB-E4BF-453D-BD13-F64E74679AAF}"/>
                </a:ext>
              </a:extLst>
            </p:cNvPr>
            <p:cNvSpPr/>
            <p:nvPr/>
          </p:nvSpPr>
          <p:spPr>
            <a:xfrm>
              <a:off x="5124861" y="3429000"/>
              <a:ext cx="1847088" cy="1847088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US" sz="1600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D14E21-D2FA-4062-A3ED-4EE40274343E}"/>
                </a:ext>
              </a:extLst>
            </p:cNvPr>
            <p:cNvSpPr txBox="1"/>
            <p:nvPr/>
          </p:nvSpPr>
          <p:spPr>
            <a:xfrm>
              <a:off x="5065412" y="4483371"/>
              <a:ext cx="2075688" cy="4283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Monthly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maintenance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367C43E-2BDD-410A-AA87-FD20C9FD5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649" y="3775439"/>
              <a:ext cx="864935" cy="57493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A4CE75-293C-42CD-9067-5ABF4D5DC8D5}"/>
                </a:ext>
              </a:extLst>
            </p:cNvPr>
            <p:cNvSpPr txBox="1"/>
            <p:nvPr/>
          </p:nvSpPr>
          <p:spPr>
            <a:xfrm>
              <a:off x="480418" y="4649563"/>
              <a:ext cx="2075688" cy="19352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Poppins" panose="02000000000000000000" pitchFamily="2" charset="0"/>
                  <a:cs typeface="Poppins" panose="02000000000000000000" pitchFamily="2" charset="0"/>
                </a:rPr>
                <a:t>Check stock</a:t>
              </a:r>
            </a:p>
          </p:txBody>
        </p:sp>
        <p:sp>
          <p:nvSpPr>
            <p:cNvPr id="32" name="Freeform 133">
              <a:extLst>
                <a:ext uri="{FF2B5EF4-FFF2-40B4-BE49-F238E27FC236}">
                  <a16:creationId xmlns:a16="http://schemas.microsoft.com/office/drawing/2014/main" id="{7D114E23-AE20-4775-A648-084C2A009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2550" y="3624478"/>
              <a:ext cx="717993" cy="721886"/>
            </a:xfrm>
            <a:custGeom>
              <a:avLst/>
              <a:gdLst>
                <a:gd name="T0" fmla="*/ 534 w 534"/>
                <a:gd name="T1" fmla="*/ 211 h 536"/>
                <a:gd name="T2" fmla="*/ 533 w 534"/>
                <a:gd name="T3" fmla="*/ 209 h 536"/>
                <a:gd name="T4" fmla="*/ 532 w 534"/>
                <a:gd name="T5" fmla="*/ 208 h 536"/>
                <a:gd name="T6" fmla="*/ 532 w 534"/>
                <a:gd name="T7" fmla="*/ 207 h 536"/>
                <a:gd name="T8" fmla="*/ 531 w 534"/>
                <a:gd name="T9" fmla="*/ 207 h 536"/>
                <a:gd name="T10" fmla="*/ 465 w 534"/>
                <a:gd name="T11" fmla="*/ 93 h 536"/>
                <a:gd name="T12" fmla="*/ 391 w 534"/>
                <a:gd name="T13" fmla="*/ 86 h 536"/>
                <a:gd name="T14" fmla="*/ 219 w 534"/>
                <a:gd name="T15" fmla="*/ 23 h 536"/>
                <a:gd name="T16" fmla="*/ 76 w 534"/>
                <a:gd name="T17" fmla="*/ 86 h 536"/>
                <a:gd name="T18" fmla="*/ 69 w 534"/>
                <a:gd name="T19" fmla="*/ 150 h 536"/>
                <a:gd name="T20" fmla="*/ 2 w 534"/>
                <a:gd name="T21" fmla="*/ 207 h 536"/>
                <a:gd name="T22" fmla="*/ 1 w 534"/>
                <a:gd name="T23" fmla="*/ 208 h 536"/>
                <a:gd name="T24" fmla="*/ 1 w 534"/>
                <a:gd name="T25" fmla="*/ 209 h 536"/>
                <a:gd name="T26" fmla="*/ 0 w 534"/>
                <a:gd name="T27" fmla="*/ 210 h 536"/>
                <a:gd name="T28" fmla="*/ 0 w 534"/>
                <a:gd name="T29" fmla="*/ 212 h 536"/>
                <a:gd name="T30" fmla="*/ 0 w 534"/>
                <a:gd name="T31" fmla="*/ 529 h 536"/>
                <a:gd name="T32" fmla="*/ 527 w 534"/>
                <a:gd name="T33" fmla="*/ 536 h 536"/>
                <a:gd name="T34" fmla="*/ 534 w 534"/>
                <a:gd name="T35" fmla="*/ 212 h 536"/>
                <a:gd name="T36" fmla="*/ 520 w 534"/>
                <a:gd name="T37" fmla="*/ 227 h 536"/>
                <a:gd name="T38" fmla="*/ 373 w 534"/>
                <a:gd name="T39" fmla="*/ 352 h 536"/>
                <a:gd name="T40" fmla="*/ 516 w 534"/>
                <a:gd name="T41" fmla="*/ 212 h 536"/>
                <a:gd name="T42" fmla="*/ 465 w 534"/>
                <a:gd name="T43" fmla="*/ 168 h 536"/>
                <a:gd name="T44" fmla="*/ 228 w 534"/>
                <a:gd name="T45" fmla="*/ 33 h 536"/>
                <a:gd name="T46" fmla="*/ 369 w 534"/>
                <a:gd name="T47" fmla="*/ 86 h 536"/>
                <a:gd name="T48" fmla="*/ 228 w 534"/>
                <a:gd name="T49" fmla="*/ 33 h 536"/>
                <a:gd name="T50" fmla="*/ 451 w 534"/>
                <a:gd name="T51" fmla="*/ 267 h 536"/>
                <a:gd name="T52" fmla="*/ 316 w 534"/>
                <a:gd name="T53" fmla="*/ 303 h 536"/>
                <a:gd name="T54" fmla="*/ 171 w 534"/>
                <a:gd name="T55" fmla="*/ 344 h 536"/>
                <a:gd name="T56" fmla="*/ 83 w 534"/>
                <a:gd name="T57" fmla="*/ 100 h 536"/>
                <a:gd name="T58" fmla="*/ 14 w 534"/>
                <a:gd name="T59" fmla="*/ 227 h 536"/>
                <a:gd name="T60" fmla="*/ 14 w 534"/>
                <a:gd name="T61" fmla="*/ 477 h 536"/>
                <a:gd name="T62" fmla="*/ 69 w 534"/>
                <a:gd name="T63" fmla="*/ 256 h 536"/>
                <a:gd name="T64" fmla="*/ 69 w 534"/>
                <a:gd name="T65" fmla="*/ 169 h 536"/>
                <a:gd name="T66" fmla="*/ 14 w 534"/>
                <a:gd name="T67" fmla="*/ 522 h 536"/>
                <a:gd name="T68" fmla="*/ 228 w 534"/>
                <a:gd name="T69" fmla="*/ 314 h 536"/>
                <a:gd name="T70" fmla="*/ 520 w 534"/>
                <a:gd name="T71" fmla="*/ 496 h 536"/>
                <a:gd name="T72" fmla="*/ 14 w 534"/>
                <a:gd name="T73" fmla="*/ 52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4" h="536">
                  <a:moveTo>
                    <a:pt x="534" y="212"/>
                  </a:moveTo>
                  <a:cubicBezTo>
                    <a:pt x="534" y="211"/>
                    <a:pt x="534" y="211"/>
                    <a:pt x="534" y="211"/>
                  </a:cubicBezTo>
                  <a:cubicBezTo>
                    <a:pt x="533" y="211"/>
                    <a:pt x="533" y="210"/>
                    <a:pt x="533" y="210"/>
                  </a:cubicBezTo>
                  <a:cubicBezTo>
                    <a:pt x="533" y="210"/>
                    <a:pt x="533" y="210"/>
                    <a:pt x="533" y="209"/>
                  </a:cubicBezTo>
                  <a:cubicBezTo>
                    <a:pt x="533" y="209"/>
                    <a:pt x="533" y="209"/>
                    <a:pt x="533" y="209"/>
                  </a:cubicBezTo>
                  <a:cubicBezTo>
                    <a:pt x="533" y="209"/>
                    <a:pt x="533" y="208"/>
                    <a:pt x="532" y="208"/>
                  </a:cubicBezTo>
                  <a:cubicBezTo>
                    <a:pt x="532" y="208"/>
                    <a:pt x="532" y="208"/>
                    <a:pt x="532" y="208"/>
                  </a:cubicBezTo>
                  <a:cubicBezTo>
                    <a:pt x="532" y="208"/>
                    <a:pt x="532" y="207"/>
                    <a:pt x="532" y="207"/>
                  </a:cubicBezTo>
                  <a:cubicBezTo>
                    <a:pt x="532" y="207"/>
                    <a:pt x="532" y="207"/>
                    <a:pt x="532" y="207"/>
                  </a:cubicBezTo>
                  <a:cubicBezTo>
                    <a:pt x="531" y="207"/>
                    <a:pt x="531" y="207"/>
                    <a:pt x="531" y="207"/>
                  </a:cubicBezTo>
                  <a:cubicBezTo>
                    <a:pt x="465" y="150"/>
                    <a:pt x="465" y="150"/>
                    <a:pt x="465" y="150"/>
                  </a:cubicBezTo>
                  <a:cubicBezTo>
                    <a:pt x="465" y="93"/>
                    <a:pt x="465" y="93"/>
                    <a:pt x="465" y="93"/>
                  </a:cubicBezTo>
                  <a:cubicBezTo>
                    <a:pt x="465" y="89"/>
                    <a:pt x="461" y="86"/>
                    <a:pt x="458" y="86"/>
                  </a:cubicBezTo>
                  <a:cubicBezTo>
                    <a:pt x="391" y="86"/>
                    <a:pt x="391" y="86"/>
                    <a:pt x="391" y="86"/>
                  </a:cubicBezTo>
                  <a:cubicBezTo>
                    <a:pt x="316" y="23"/>
                    <a:pt x="316" y="23"/>
                    <a:pt x="316" y="23"/>
                  </a:cubicBezTo>
                  <a:cubicBezTo>
                    <a:pt x="289" y="0"/>
                    <a:pt x="246" y="0"/>
                    <a:pt x="219" y="23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2" y="86"/>
                    <a:pt x="69" y="89"/>
                    <a:pt x="69" y="93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2" y="207"/>
                    <a:pt x="2" y="207"/>
                    <a:pt x="2" y="207"/>
                  </a:cubicBezTo>
                  <a:cubicBezTo>
                    <a:pt x="2" y="207"/>
                    <a:pt x="2" y="207"/>
                    <a:pt x="2" y="207"/>
                  </a:cubicBezTo>
                  <a:cubicBezTo>
                    <a:pt x="2" y="207"/>
                    <a:pt x="2" y="207"/>
                    <a:pt x="1" y="207"/>
                  </a:cubicBezTo>
                  <a:cubicBezTo>
                    <a:pt x="1" y="207"/>
                    <a:pt x="1" y="208"/>
                    <a:pt x="1" y="208"/>
                  </a:cubicBezTo>
                  <a:cubicBezTo>
                    <a:pt x="1" y="208"/>
                    <a:pt x="1" y="208"/>
                    <a:pt x="1" y="208"/>
                  </a:cubicBezTo>
                  <a:cubicBezTo>
                    <a:pt x="1" y="208"/>
                    <a:pt x="1" y="209"/>
                    <a:pt x="1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1"/>
                    <a:pt x="0" y="211"/>
                  </a:cubicBezTo>
                  <a:cubicBezTo>
                    <a:pt x="0" y="211"/>
                    <a:pt x="0" y="211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0" y="533"/>
                    <a:pt x="3" y="536"/>
                    <a:pt x="7" y="536"/>
                  </a:cubicBezTo>
                  <a:cubicBezTo>
                    <a:pt x="527" y="536"/>
                    <a:pt x="527" y="536"/>
                    <a:pt x="527" y="536"/>
                  </a:cubicBezTo>
                  <a:cubicBezTo>
                    <a:pt x="530" y="536"/>
                    <a:pt x="534" y="533"/>
                    <a:pt x="534" y="529"/>
                  </a:cubicBezTo>
                  <a:cubicBezTo>
                    <a:pt x="534" y="212"/>
                    <a:pt x="534" y="212"/>
                    <a:pt x="534" y="212"/>
                  </a:cubicBezTo>
                  <a:cubicBezTo>
                    <a:pt x="534" y="212"/>
                    <a:pt x="534" y="212"/>
                    <a:pt x="534" y="212"/>
                  </a:cubicBezTo>
                  <a:close/>
                  <a:moveTo>
                    <a:pt x="520" y="227"/>
                  </a:moveTo>
                  <a:cubicBezTo>
                    <a:pt x="520" y="477"/>
                    <a:pt x="520" y="477"/>
                    <a:pt x="520" y="477"/>
                  </a:cubicBezTo>
                  <a:cubicBezTo>
                    <a:pt x="373" y="352"/>
                    <a:pt x="373" y="352"/>
                    <a:pt x="373" y="352"/>
                  </a:cubicBezTo>
                  <a:lnTo>
                    <a:pt x="520" y="227"/>
                  </a:lnTo>
                  <a:close/>
                  <a:moveTo>
                    <a:pt x="516" y="212"/>
                  </a:moveTo>
                  <a:cubicBezTo>
                    <a:pt x="465" y="255"/>
                    <a:pt x="465" y="255"/>
                    <a:pt x="465" y="255"/>
                  </a:cubicBezTo>
                  <a:cubicBezTo>
                    <a:pt x="465" y="168"/>
                    <a:pt x="465" y="168"/>
                    <a:pt x="465" y="168"/>
                  </a:cubicBezTo>
                  <a:lnTo>
                    <a:pt x="516" y="212"/>
                  </a:lnTo>
                  <a:close/>
                  <a:moveTo>
                    <a:pt x="228" y="33"/>
                  </a:moveTo>
                  <a:cubicBezTo>
                    <a:pt x="250" y="15"/>
                    <a:pt x="285" y="15"/>
                    <a:pt x="307" y="33"/>
                  </a:cubicBezTo>
                  <a:cubicBezTo>
                    <a:pt x="369" y="86"/>
                    <a:pt x="369" y="86"/>
                    <a:pt x="369" y="86"/>
                  </a:cubicBezTo>
                  <a:cubicBezTo>
                    <a:pt x="166" y="86"/>
                    <a:pt x="166" y="86"/>
                    <a:pt x="166" y="86"/>
                  </a:cubicBezTo>
                  <a:lnTo>
                    <a:pt x="228" y="33"/>
                  </a:lnTo>
                  <a:close/>
                  <a:moveTo>
                    <a:pt x="451" y="100"/>
                  </a:moveTo>
                  <a:cubicBezTo>
                    <a:pt x="451" y="267"/>
                    <a:pt x="451" y="267"/>
                    <a:pt x="451" y="267"/>
                  </a:cubicBezTo>
                  <a:cubicBezTo>
                    <a:pt x="362" y="342"/>
                    <a:pt x="362" y="342"/>
                    <a:pt x="362" y="342"/>
                  </a:cubicBezTo>
                  <a:cubicBezTo>
                    <a:pt x="316" y="303"/>
                    <a:pt x="316" y="303"/>
                    <a:pt x="316" y="303"/>
                  </a:cubicBezTo>
                  <a:cubicBezTo>
                    <a:pt x="289" y="280"/>
                    <a:pt x="246" y="280"/>
                    <a:pt x="219" y="303"/>
                  </a:cubicBezTo>
                  <a:cubicBezTo>
                    <a:pt x="171" y="344"/>
                    <a:pt x="171" y="344"/>
                    <a:pt x="171" y="344"/>
                  </a:cubicBezTo>
                  <a:cubicBezTo>
                    <a:pt x="83" y="268"/>
                    <a:pt x="83" y="268"/>
                    <a:pt x="83" y="268"/>
                  </a:cubicBezTo>
                  <a:cubicBezTo>
                    <a:pt x="83" y="100"/>
                    <a:pt x="83" y="100"/>
                    <a:pt x="83" y="100"/>
                  </a:cubicBezTo>
                  <a:lnTo>
                    <a:pt x="451" y="100"/>
                  </a:lnTo>
                  <a:close/>
                  <a:moveTo>
                    <a:pt x="14" y="227"/>
                  </a:moveTo>
                  <a:cubicBezTo>
                    <a:pt x="161" y="353"/>
                    <a:pt x="161" y="353"/>
                    <a:pt x="161" y="353"/>
                  </a:cubicBezTo>
                  <a:cubicBezTo>
                    <a:pt x="14" y="477"/>
                    <a:pt x="14" y="477"/>
                    <a:pt x="14" y="477"/>
                  </a:cubicBezTo>
                  <a:lnTo>
                    <a:pt x="14" y="227"/>
                  </a:lnTo>
                  <a:close/>
                  <a:moveTo>
                    <a:pt x="69" y="256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9" y="256"/>
                  </a:lnTo>
                  <a:close/>
                  <a:moveTo>
                    <a:pt x="14" y="522"/>
                  </a:moveTo>
                  <a:cubicBezTo>
                    <a:pt x="14" y="496"/>
                    <a:pt x="14" y="496"/>
                    <a:pt x="14" y="496"/>
                  </a:cubicBezTo>
                  <a:cubicBezTo>
                    <a:pt x="228" y="314"/>
                    <a:pt x="228" y="314"/>
                    <a:pt x="228" y="314"/>
                  </a:cubicBezTo>
                  <a:cubicBezTo>
                    <a:pt x="250" y="295"/>
                    <a:pt x="285" y="295"/>
                    <a:pt x="307" y="314"/>
                  </a:cubicBezTo>
                  <a:cubicBezTo>
                    <a:pt x="520" y="496"/>
                    <a:pt x="520" y="496"/>
                    <a:pt x="520" y="496"/>
                  </a:cubicBezTo>
                  <a:cubicBezTo>
                    <a:pt x="520" y="522"/>
                    <a:pt x="520" y="522"/>
                    <a:pt x="520" y="522"/>
                  </a:cubicBezTo>
                  <a:lnTo>
                    <a:pt x="14" y="522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2000000000000000000" pitchFamily="2" charset="0"/>
              </a:endParaRPr>
            </a:p>
          </p:txBody>
        </p:sp>
        <p:sp>
          <p:nvSpPr>
            <p:cNvPr id="33" name="Freeform 82">
              <a:extLst>
                <a:ext uri="{FF2B5EF4-FFF2-40B4-BE49-F238E27FC236}">
                  <a16:creationId xmlns:a16="http://schemas.microsoft.com/office/drawing/2014/main" id="{21191C08-98C4-4D67-A8BA-F7B5278114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266" y="3695303"/>
              <a:ext cx="769905" cy="651061"/>
            </a:xfrm>
            <a:custGeom>
              <a:avLst/>
              <a:gdLst>
                <a:gd name="T0" fmla="*/ 661 w 689"/>
                <a:gd name="T1" fmla="*/ 516 h 582"/>
                <a:gd name="T2" fmla="*/ 654 w 689"/>
                <a:gd name="T3" fmla="*/ 488 h 582"/>
                <a:gd name="T4" fmla="*/ 609 w 689"/>
                <a:gd name="T5" fmla="*/ 183 h 582"/>
                <a:gd name="T6" fmla="*/ 660 w 689"/>
                <a:gd name="T7" fmla="*/ 176 h 582"/>
                <a:gd name="T8" fmla="*/ 656 w 689"/>
                <a:gd name="T9" fmla="*/ 142 h 582"/>
                <a:gd name="T10" fmla="*/ 339 w 689"/>
                <a:gd name="T11" fmla="*/ 1 h 582"/>
                <a:gd name="T12" fmla="*/ 26 w 689"/>
                <a:gd name="T13" fmla="*/ 149 h 582"/>
                <a:gd name="T14" fmla="*/ 33 w 689"/>
                <a:gd name="T15" fmla="*/ 183 h 582"/>
                <a:gd name="T16" fmla="*/ 80 w 689"/>
                <a:gd name="T17" fmla="*/ 488 h 582"/>
                <a:gd name="T18" fmla="*/ 25 w 689"/>
                <a:gd name="T19" fmla="*/ 495 h 582"/>
                <a:gd name="T20" fmla="*/ 7 w 689"/>
                <a:gd name="T21" fmla="*/ 516 h 582"/>
                <a:gd name="T22" fmla="*/ 0 w 689"/>
                <a:gd name="T23" fmla="*/ 575 h 582"/>
                <a:gd name="T24" fmla="*/ 682 w 689"/>
                <a:gd name="T25" fmla="*/ 582 h 582"/>
                <a:gd name="T26" fmla="*/ 689 w 689"/>
                <a:gd name="T27" fmla="*/ 523 h 582"/>
                <a:gd name="T28" fmla="*/ 595 w 689"/>
                <a:gd name="T29" fmla="*/ 488 h 582"/>
                <a:gd name="T30" fmla="*/ 526 w 689"/>
                <a:gd name="T31" fmla="*/ 183 h 582"/>
                <a:gd name="T32" fmla="*/ 595 w 689"/>
                <a:gd name="T33" fmla="*/ 488 h 582"/>
                <a:gd name="T34" fmla="*/ 392 w 689"/>
                <a:gd name="T35" fmla="*/ 183 h 582"/>
                <a:gd name="T36" fmla="*/ 512 w 689"/>
                <a:gd name="T37" fmla="*/ 488 h 582"/>
                <a:gd name="T38" fmla="*/ 308 w 689"/>
                <a:gd name="T39" fmla="*/ 488 h 582"/>
                <a:gd name="T40" fmla="*/ 378 w 689"/>
                <a:gd name="T41" fmla="*/ 183 h 582"/>
                <a:gd name="T42" fmla="*/ 308 w 689"/>
                <a:gd name="T43" fmla="*/ 488 h 582"/>
                <a:gd name="T44" fmla="*/ 178 w 689"/>
                <a:gd name="T45" fmla="*/ 183 h 582"/>
                <a:gd name="T46" fmla="*/ 294 w 689"/>
                <a:gd name="T47" fmla="*/ 488 h 582"/>
                <a:gd name="T48" fmla="*/ 40 w 689"/>
                <a:gd name="T49" fmla="*/ 153 h 582"/>
                <a:gd name="T50" fmla="*/ 646 w 689"/>
                <a:gd name="T51" fmla="*/ 153 h 582"/>
                <a:gd name="T52" fmla="*/ 40 w 689"/>
                <a:gd name="T53" fmla="*/ 169 h 582"/>
                <a:gd name="T54" fmla="*/ 94 w 689"/>
                <a:gd name="T55" fmla="*/ 183 h 582"/>
                <a:gd name="T56" fmla="*/ 164 w 689"/>
                <a:gd name="T57" fmla="*/ 488 h 582"/>
                <a:gd name="T58" fmla="*/ 94 w 689"/>
                <a:gd name="T59" fmla="*/ 183 h 582"/>
                <a:gd name="T60" fmla="*/ 14 w 689"/>
                <a:gd name="T61" fmla="*/ 568 h 582"/>
                <a:gd name="T62" fmla="*/ 32 w 689"/>
                <a:gd name="T63" fmla="*/ 530 h 582"/>
                <a:gd name="T64" fmla="*/ 39 w 689"/>
                <a:gd name="T65" fmla="*/ 502 h 582"/>
                <a:gd name="T66" fmla="*/ 647 w 689"/>
                <a:gd name="T67" fmla="*/ 523 h 582"/>
                <a:gd name="T68" fmla="*/ 675 w 689"/>
                <a:gd name="T69" fmla="*/ 53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close/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488"/>
                  </a:moveTo>
                  <a:cubicBezTo>
                    <a:pt x="392" y="183"/>
                    <a:pt x="392" y="183"/>
                    <a:pt x="392" y="183"/>
                  </a:cubicBez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lnTo>
                    <a:pt x="392" y="488"/>
                  </a:lnTo>
                  <a:close/>
                  <a:moveTo>
                    <a:pt x="308" y="488"/>
                  </a:moveTo>
                  <a:cubicBezTo>
                    <a:pt x="308" y="183"/>
                    <a:pt x="308" y="183"/>
                    <a:pt x="308" y="183"/>
                  </a:cubicBez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lnTo>
                    <a:pt x="308" y="488"/>
                  </a:lnTo>
                  <a:close/>
                  <a:moveTo>
                    <a:pt x="178" y="488"/>
                  </a:moveTo>
                  <a:cubicBezTo>
                    <a:pt x="178" y="183"/>
                    <a:pt x="178" y="183"/>
                    <a:pt x="178" y="183"/>
                  </a:cubicBez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lnTo>
                    <a:pt x="178" y="488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2000000000000000000" pitchFamily="2" charset="0"/>
              </a:endParaRPr>
            </a:p>
          </p:txBody>
        </p:sp>
        <p:sp>
          <p:nvSpPr>
            <p:cNvPr id="34" name="Freeform 123">
              <a:extLst>
                <a:ext uri="{FF2B5EF4-FFF2-40B4-BE49-F238E27FC236}">
                  <a16:creationId xmlns:a16="http://schemas.microsoft.com/office/drawing/2014/main" id="{EF2E45E5-E973-4130-9637-D6D50639E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3453" y="3624478"/>
              <a:ext cx="771063" cy="773613"/>
            </a:xfrm>
            <a:custGeom>
              <a:avLst/>
              <a:gdLst>
                <a:gd name="T0" fmla="*/ 529 w 676"/>
                <a:gd name="T1" fmla="*/ 279 h 678"/>
                <a:gd name="T2" fmla="*/ 431 w 676"/>
                <a:gd name="T3" fmla="*/ 293 h 678"/>
                <a:gd name="T4" fmla="*/ 409 w 676"/>
                <a:gd name="T5" fmla="*/ 210 h 678"/>
                <a:gd name="T6" fmla="*/ 367 w 676"/>
                <a:gd name="T7" fmla="*/ 125 h 678"/>
                <a:gd name="T8" fmla="*/ 401 w 676"/>
                <a:gd name="T9" fmla="*/ 58 h 678"/>
                <a:gd name="T10" fmla="*/ 504 w 676"/>
                <a:gd name="T11" fmla="*/ 6 h 678"/>
                <a:gd name="T12" fmla="*/ 579 w 676"/>
                <a:gd name="T13" fmla="*/ 18 h 678"/>
                <a:gd name="T14" fmla="*/ 659 w 676"/>
                <a:gd name="T15" fmla="*/ 100 h 678"/>
                <a:gd name="T16" fmla="*/ 676 w 676"/>
                <a:gd name="T17" fmla="*/ 169 h 678"/>
                <a:gd name="T18" fmla="*/ 605 w 676"/>
                <a:gd name="T19" fmla="*/ 241 h 678"/>
                <a:gd name="T20" fmla="*/ 558 w 676"/>
                <a:gd name="T21" fmla="*/ 314 h 678"/>
                <a:gd name="T22" fmla="*/ 539 w 676"/>
                <a:gd name="T23" fmla="*/ 267 h 678"/>
                <a:gd name="T24" fmla="*/ 590 w 676"/>
                <a:gd name="T25" fmla="*/ 242 h 678"/>
                <a:gd name="T26" fmla="*/ 626 w 676"/>
                <a:gd name="T27" fmla="*/ 172 h 678"/>
                <a:gd name="T28" fmla="*/ 655 w 676"/>
                <a:gd name="T29" fmla="*/ 114 h 678"/>
                <a:gd name="T30" fmla="*/ 566 w 676"/>
                <a:gd name="T31" fmla="*/ 67 h 678"/>
                <a:gd name="T32" fmla="*/ 517 w 676"/>
                <a:gd name="T33" fmla="*/ 15 h 678"/>
                <a:gd name="T34" fmla="*/ 500 w 676"/>
                <a:gd name="T35" fmla="*/ 56 h 678"/>
                <a:gd name="T36" fmla="*/ 401 w 676"/>
                <a:gd name="T37" fmla="*/ 73 h 678"/>
                <a:gd name="T38" fmla="*/ 413 w 676"/>
                <a:gd name="T39" fmla="*/ 144 h 678"/>
                <a:gd name="T40" fmla="*/ 422 w 676"/>
                <a:gd name="T41" fmla="*/ 215 h 678"/>
                <a:gd name="T42" fmla="*/ 463 w 676"/>
                <a:gd name="T43" fmla="*/ 255 h 678"/>
                <a:gd name="T44" fmla="*/ 532 w 676"/>
                <a:gd name="T45" fmla="*/ 264 h 678"/>
                <a:gd name="T46" fmla="*/ 478 w 676"/>
                <a:gd name="T47" fmla="*/ 160 h 678"/>
                <a:gd name="T48" fmla="*/ 517 w 676"/>
                <a:gd name="T49" fmla="*/ 199 h 678"/>
                <a:gd name="T50" fmla="*/ 517 w 676"/>
                <a:gd name="T51" fmla="*/ 185 h 678"/>
                <a:gd name="T52" fmla="*/ 258 w 676"/>
                <a:gd name="T53" fmla="*/ 678 h 678"/>
                <a:gd name="T54" fmla="*/ 233 w 676"/>
                <a:gd name="T55" fmla="*/ 615 h 678"/>
                <a:gd name="T56" fmla="*/ 105 w 676"/>
                <a:gd name="T57" fmla="*/ 628 h 678"/>
                <a:gd name="T58" fmla="*/ 90 w 676"/>
                <a:gd name="T59" fmla="*/ 522 h 678"/>
                <a:gd name="T60" fmla="*/ 0 w 676"/>
                <a:gd name="T61" fmla="*/ 424 h 678"/>
                <a:gd name="T62" fmla="*/ 14 w 676"/>
                <a:gd name="T63" fmla="*/ 350 h 678"/>
                <a:gd name="T64" fmla="*/ 91 w 676"/>
                <a:gd name="T65" fmla="*/ 229 h 678"/>
                <a:gd name="T66" fmla="*/ 159 w 676"/>
                <a:gd name="T67" fmla="*/ 185 h 678"/>
                <a:gd name="T68" fmla="*/ 276 w 676"/>
                <a:gd name="T69" fmla="*/ 222 h 678"/>
                <a:gd name="T70" fmla="*/ 378 w 676"/>
                <a:gd name="T71" fmla="*/ 190 h 678"/>
                <a:gd name="T72" fmla="*/ 423 w 676"/>
                <a:gd name="T73" fmla="*/ 310 h 678"/>
                <a:gd name="T74" fmla="*/ 513 w 676"/>
                <a:gd name="T75" fmla="*/ 370 h 678"/>
                <a:gd name="T76" fmla="*/ 456 w 676"/>
                <a:gd name="T77" fmla="*/ 419 h 678"/>
                <a:gd name="T78" fmla="*/ 494 w 676"/>
                <a:gd name="T79" fmla="*/ 527 h 678"/>
                <a:gd name="T80" fmla="*/ 393 w 676"/>
                <a:gd name="T81" fmla="*/ 564 h 678"/>
                <a:gd name="T82" fmla="*/ 325 w 676"/>
                <a:gd name="T83" fmla="*/ 669 h 678"/>
                <a:gd name="T84" fmla="*/ 165 w 676"/>
                <a:gd name="T85" fmla="*/ 577 h 678"/>
                <a:gd name="T86" fmla="*/ 261 w 676"/>
                <a:gd name="T87" fmla="*/ 664 h 678"/>
                <a:gd name="T88" fmla="*/ 323 w 676"/>
                <a:gd name="T89" fmla="*/ 591 h 678"/>
                <a:gd name="T90" fmla="*/ 449 w 676"/>
                <a:gd name="T91" fmla="*/ 573 h 678"/>
                <a:gd name="T92" fmla="*/ 432 w 676"/>
                <a:gd name="T93" fmla="*/ 479 h 678"/>
                <a:gd name="T94" fmla="*/ 445 w 676"/>
                <a:gd name="T95" fmla="*/ 396 h 678"/>
                <a:gd name="T96" fmla="*/ 421 w 676"/>
                <a:gd name="T97" fmla="*/ 325 h 678"/>
                <a:gd name="T98" fmla="*/ 356 w 676"/>
                <a:gd name="T99" fmla="*/ 258 h 678"/>
                <a:gd name="T100" fmla="*/ 286 w 676"/>
                <a:gd name="T101" fmla="*/ 233 h 678"/>
                <a:gd name="T102" fmla="*/ 199 w 676"/>
                <a:gd name="T103" fmla="*/ 245 h 678"/>
                <a:gd name="T104" fmla="*/ 106 w 676"/>
                <a:gd name="T105" fmla="*/ 228 h 678"/>
                <a:gd name="T106" fmla="*/ 85 w 676"/>
                <a:gd name="T107" fmla="*/ 357 h 678"/>
                <a:gd name="T108" fmla="*/ 14 w 676"/>
                <a:gd name="T109" fmla="*/ 419 h 678"/>
                <a:gd name="T110" fmla="*/ 104 w 676"/>
                <a:gd name="T111" fmla="*/ 519 h 678"/>
                <a:gd name="T112" fmla="*/ 109 w 676"/>
                <a:gd name="T113" fmla="*/ 613 h 678"/>
                <a:gd name="T114" fmla="*/ 258 w 676"/>
                <a:gd name="T115" fmla="*/ 484 h 678"/>
                <a:gd name="T116" fmla="*/ 323 w 676"/>
                <a:gd name="T117" fmla="*/ 419 h 678"/>
                <a:gd name="T118" fmla="*/ 207 w 676"/>
                <a:gd name="T119" fmla="*/ 419 h 678"/>
                <a:gd name="T120" fmla="*/ 258 w 676"/>
                <a:gd name="T121" fmla="*/ 36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6" h="678">
                  <a:moveTo>
                    <a:pt x="556" y="314"/>
                  </a:moveTo>
                  <a:cubicBezTo>
                    <a:pt x="554" y="314"/>
                    <a:pt x="551" y="313"/>
                    <a:pt x="550" y="311"/>
                  </a:cubicBezTo>
                  <a:cubicBezTo>
                    <a:pt x="529" y="279"/>
                    <a:pt x="529" y="279"/>
                    <a:pt x="529" y="279"/>
                  </a:cubicBezTo>
                  <a:cubicBezTo>
                    <a:pt x="508" y="281"/>
                    <a:pt x="488" y="277"/>
                    <a:pt x="468" y="269"/>
                  </a:cubicBezTo>
                  <a:cubicBezTo>
                    <a:pt x="439" y="293"/>
                    <a:pt x="439" y="293"/>
                    <a:pt x="439" y="293"/>
                  </a:cubicBezTo>
                  <a:cubicBezTo>
                    <a:pt x="437" y="295"/>
                    <a:pt x="433" y="295"/>
                    <a:pt x="431" y="293"/>
                  </a:cubicBezTo>
                  <a:cubicBezTo>
                    <a:pt x="412" y="281"/>
                    <a:pt x="397" y="266"/>
                    <a:pt x="385" y="248"/>
                  </a:cubicBezTo>
                  <a:cubicBezTo>
                    <a:pt x="383" y="245"/>
                    <a:pt x="383" y="242"/>
                    <a:pt x="385" y="239"/>
                  </a:cubicBezTo>
                  <a:cubicBezTo>
                    <a:pt x="409" y="210"/>
                    <a:pt x="409" y="210"/>
                    <a:pt x="409" y="210"/>
                  </a:cubicBezTo>
                  <a:cubicBezTo>
                    <a:pt x="401" y="194"/>
                    <a:pt x="398" y="177"/>
                    <a:pt x="398" y="160"/>
                  </a:cubicBezTo>
                  <a:cubicBezTo>
                    <a:pt x="398" y="155"/>
                    <a:pt x="398" y="151"/>
                    <a:pt x="398" y="146"/>
                  </a:cubicBezTo>
                  <a:cubicBezTo>
                    <a:pt x="367" y="125"/>
                    <a:pt x="367" y="125"/>
                    <a:pt x="367" y="125"/>
                  </a:cubicBezTo>
                  <a:cubicBezTo>
                    <a:pt x="364" y="124"/>
                    <a:pt x="363" y="120"/>
                    <a:pt x="364" y="117"/>
                  </a:cubicBezTo>
                  <a:cubicBezTo>
                    <a:pt x="370" y="96"/>
                    <a:pt x="380" y="77"/>
                    <a:pt x="393" y="60"/>
                  </a:cubicBezTo>
                  <a:cubicBezTo>
                    <a:pt x="395" y="57"/>
                    <a:pt x="399" y="57"/>
                    <a:pt x="401" y="58"/>
                  </a:cubicBezTo>
                  <a:cubicBezTo>
                    <a:pt x="437" y="71"/>
                    <a:pt x="437" y="71"/>
                    <a:pt x="437" y="71"/>
                  </a:cubicBezTo>
                  <a:cubicBezTo>
                    <a:pt x="453" y="57"/>
                    <a:pt x="472" y="47"/>
                    <a:pt x="494" y="43"/>
                  </a:cubicBezTo>
                  <a:cubicBezTo>
                    <a:pt x="504" y="6"/>
                    <a:pt x="504" y="6"/>
                    <a:pt x="504" y="6"/>
                  </a:cubicBezTo>
                  <a:cubicBezTo>
                    <a:pt x="505" y="3"/>
                    <a:pt x="507" y="1"/>
                    <a:pt x="510" y="1"/>
                  </a:cubicBezTo>
                  <a:cubicBezTo>
                    <a:pt x="532" y="0"/>
                    <a:pt x="554" y="4"/>
                    <a:pt x="574" y="11"/>
                  </a:cubicBezTo>
                  <a:cubicBezTo>
                    <a:pt x="577" y="12"/>
                    <a:pt x="579" y="15"/>
                    <a:pt x="579" y="18"/>
                  </a:cubicBezTo>
                  <a:cubicBezTo>
                    <a:pt x="577" y="56"/>
                    <a:pt x="577" y="56"/>
                    <a:pt x="577" y="56"/>
                  </a:cubicBezTo>
                  <a:cubicBezTo>
                    <a:pt x="596" y="67"/>
                    <a:pt x="611" y="83"/>
                    <a:pt x="621" y="102"/>
                  </a:cubicBezTo>
                  <a:cubicBezTo>
                    <a:pt x="659" y="100"/>
                    <a:pt x="659" y="100"/>
                    <a:pt x="659" y="100"/>
                  </a:cubicBezTo>
                  <a:cubicBezTo>
                    <a:pt x="662" y="100"/>
                    <a:pt x="665" y="102"/>
                    <a:pt x="666" y="105"/>
                  </a:cubicBezTo>
                  <a:cubicBezTo>
                    <a:pt x="673" y="122"/>
                    <a:pt x="676" y="141"/>
                    <a:pt x="676" y="160"/>
                  </a:cubicBezTo>
                  <a:cubicBezTo>
                    <a:pt x="676" y="163"/>
                    <a:pt x="676" y="166"/>
                    <a:pt x="676" y="169"/>
                  </a:cubicBezTo>
                  <a:cubicBezTo>
                    <a:pt x="676" y="172"/>
                    <a:pt x="674" y="174"/>
                    <a:pt x="671" y="175"/>
                  </a:cubicBezTo>
                  <a:cubicBezTo>
                    <a:pt x="634" y="185"/>
                    <a:pt x="634" y="185"/>
                    <a:pt x="634" y="185"/>
                  </a:cubicBezTo>
                  <a:cubicBezTo>
                    <a:pt x="629" y="206"/>
                    <a:pt x="619" y="225"/>
                    <a:pt x="605" y="241"/>
                  </a:cubicBezTo>
                  <a:cubicBezTo>
                    <a:pt x="618" y="277"/>
                    <a:pt x="618" y="277"/>
                    <a:pt x="618" y="277"/>
                  </a:cubicBezTo>
                  <a:cubicBezTo>
                    <a:pt x="619" y="279"/>
                    <a:pt x="618" y="283"/>
                    <a:pt x="616" y="284"/>
                  </a:cubicBezTo>
                  <a:cubicBezTo>
                    <a:pt x="598" y="298"/>
                    <a:pt x="579" y="308"/>
                    <a:pt x="558" y="314"/>
                  </a:cubicBezTo>
                  <a:cubicBezTo>
                    <a:pt x="557" y="314"/>
                    <a:pt x="557" y="314"/>
                    <a:pt x="556" y="314"/>
                  </a:cubicBezTo>
                  <a:close/>
                  <a:moveTo>
                    <a:pt x="533" y="264"/>
                  </a:moveTo>
                  <a:cubicBezTo>
                    <a:pt x="535" y="264"/>
                    <a:pt x="538" y="265"/>
                    <a:pt x="539" y="267"/>
                  </a:cubicBezTo>
                  <a:cubicBezTo>
                    <a:pt x="559" y="299"/>
                    <a:pt x="559" y="299"/>
                    <a:pt x="559" y="299"/>
                  </a:cubicBezTo>
                  <a:cubicBezTo>
                    <a:pt x="575" y="294"/>
                    <a:pt x="590" y="286"/>
                    <a:pt x="603" y="277"/>
                  </a:cubicBezTo>
                  <a:cubicBezTo>
                    <a:pt x="590" y="242"/>
                    <a:pt x="590" y="242"/>
                    <a:pt x="590" y="242"/>
                  </a:cubicBezTo>
                  <a:cubicBezTo>
                    <a:pt x="589" y="239"/>
                    <a:pt x="590" y="236"/>
                    <a:pt x="592" y="234"/>
                  </a:cubicBezTo>
                  <a:cubicBezTo>
                    <a:pt x="607" y="219"/>
                    <a:pt x="617" y="199"/>
                    <a:pt x="621" y="178"/>
                  </a:cubicBezTo>
                  <a:cubicBezTo>
                    <a:pt x="621" y="175"/>
                    <a:pt x="623" y="173"/>
                    <a:pt x="626" y="172"/>
                  </a:cubicBezTo>
                  <a:cubicBezTo>
                    <a:pt x="662" y="163"/>
                    <a:pt x="662" y="163"/>
                    <a:pt x="662" y="163"/>
                  </a:cubicBezTo>
                  <a:cubicBezTo>
                    <a:pt x="662" y="162"/>
                    <a:pt x="662" y="161"/>
                    <a:pt x="662" y="160"/>
                  </a:cubicBezTo>
                  <a:cubicBezTo>
                    <a:pt x="662" y="144"/>
                    <a:pt x="660" y="129"/>
                    <a:pt x="655" y="114"/>
                  </a:cubicBezTo>
                  <a:cubicBezTo>
                    <a:pt x="618" y="116"/>
                    <a:pt x="618" y="116"/>
                    <a:pt x="618" y="116"/>
                  </a:cubicBezTo>
                  <a:cubicBezTo>
                    <a:pt x="615" y="116"/>
                    <a:pt x="612" y="114"/>
                    <a:pt x="611" y="112"/>
                  </a:cubicBezTo>
                  <a:cubicBezTo>
                    <a:pt x="601" y="92"/>
                    <a:pt x="586" y="77"/>
                    <a:pt x="566" y="67"/>
                  </a:cubicBezTo>
                  <a:cubicBezTo>
                    <a:pt x="564" y="65"/>
                    <a:pt x="562" y="63"/>
                    <a:pt x="563" y="60"/>
                  </a:cubicBezTo>
                  <a:cubicBezTo>
                    <a:pt x="565" y="23"/>
                    <a:pt x="565" y="23"/>
                    <a:pt x="565" y="23"/>
                  </a:cubicBezTo>
                  <a:cubicBezTo>
                    <a:pt x="549" y="17"/>
                    <a:pt x="533" y="15"/>
                    <a:pt x="517" y="15"/>
                  </a:cubicBezTo>
                  <a:cubicBezTo>
                    <a:pt x="517" y="15"/>
                    <a:pt x="516" y="15"/>
                    <a:pt x="516" y="15"/>
                  </a:cubicBezTo>
                  <a:cubicBezTo>
                    <a:pt x="506" y="51"/>
                    <a:pt x="506" y="51"/>
                    <a:pt x="506" y="51"/>
                  </a:cubicBezTo>
                  <a:cubicBezTo>
                    <a:pt x="505" y="53"/>
                    <a:pt x="503" y="55"/>
                    <a:pt x="500" y="56"/>
                  </a:cubicBezTo>
                  <a:cubicBezTo>
                    <a:pt x="479" y="59"/>
                    <a:pt x="459" y="69"/>
                    <a:pt x="443" y="84"/>
                  </a:cubicBezTo>
                  <a:cubicBezTo>
                    <a:pt x="442" y="86"/>
                    <a:pt x="439" y="87"/>
                    <a:pt x="436" y="86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391" y="86"/>
                    <a:pt x="384" y="101"/>
                    <a:pt x="379" y="116"/>
                  </a:cubicBezTo>
                  <a:cubicBezTo>
                    <a:pt x="410" y="137"/>
                    <a:pt x="410" y="137"/>
                    <a:pt x="410" y="137"/>
                  </a:cubicBezTo>
                  <a:cubicBezTo>
                    <a:pt x="412" y="138"/>
                    <a:pt x="413" y="141"/>
                    <a:pt x="413" y="144"/>
                  </a:cubicBezTo>
                  <a:cubicBezTo>
                    <a:pt x="412" y="149"/>
                    <a:pt x="412" y="154"/>
                    <a:pt x="412" y="160"/>
                  </a:cubicBezTo>
                  <a:cubicBezTo>
                    <a:pt x="412" y="176"/>
                    <a:pt x="415" y="193"/>
                    <a:pt x="423" y="207"/>
                  </a:cubicBezTo>
                  <a:cubicBezTo>
                    <a:pt x="424" y="210"/>
                    <a:pt x="424" y="213"/>
                    <a:pt x="422" y="215"/>
                  </a:cubicBezTo>
                  <a:cubicBezTo>
                    <a:pt x="399" y="244"/>
                    <a:pt x="399" y="244"/>
                    <a:pt x="399" y="244"/>
                  </a:cubicBezTo>
                  <a:cubicBezTo>
                    <a:pt x="409" y="258"/>
                    <a:pt x="421" y="269"/>
                    <a:pt x="434" y="279"/>
                  </a:cubicBezTo>
                  <a:cubicBezTo>
                    <a:pt x="463" y="255"/>
                    <a:pt x="463" y="255"/>
                    <a:pt x="463" y="255"/>
                  </a:cubicBezTo>
                  <a:cubicBezTo>
                    <a:pt x="465" y="254"/>
                    <a:pt x="468" y="253"/>
                    <a:pt x="471" y="254"/>
                  </a:cubicBezTo>
                  <a:cubicBezTo>
                    <a:pt x="485" y="262"/>
                    <a:pt x="501" y="265"/>
                    <a:pt x="517" y="265"/>
                  </a:cubicBezTo>
                  <a:cubicBezTo>
                    <a:pt x="522" y="265"/>
                    <a:pt x="527" y="265"/>
                    <a:pt x="532" y="264"/>
                  </a:cubicBezTo>
                  <a:cubicBezTo>
                    <a:pt x="532" y="264"/>
                    <a:pt x="533" y="264"/>
                    <a:pt x="533" y="264"/>
                  </a:cubicBezTo>
                  <a:close/>
                  <a:moveTo>
                    <a:pt x="517" y="199"/>
                  </a:moveTo>
                  <a:cubicBezTo>
                    <a:pt x="496" y="199"/>
                    <a:pt x="478" y="181"/>
                    <a:pt x="478" y="160"/>
                  </a:cubicBezTo>
                  <a:cubicBezTo>
                    <a:pt x="478" y="138"/>
                    <a:pt x="496" y="121"/>
                    <a:pt x="517" y="121"/>
                  </a:cubicBezTo>
                  <a:cubicBezTo>
                    <a:pt x="539" y="121"/>
                    <a:pt x="556" y="138"/>
                    <a:pt x="556" y="160"/>
                  </a:cubicBezTo>
                  <a:cubicBezTo>
                    <a:pt x="556" y="181"/>
                    <a:pt x="539" y="199"/>
                    <a:pt x="517" y="199"/>
                  </a:cubicBezTo>
                  <a:close/>
                  <a:moveTo>
                    <a:pt x="517" y="135"/>
                  </a:moveTo>
                  <a:cubicBezTo>
                    <a:pt x="503" y="135"/>
                    <a:pt x="492" y="146"/>
                    <a:pt x="492" y="160"/>
                  </a:cubicBezTo>
                  <a:cubicBezTo>
                    <a:pt x="492" y="174"/>
                    <a:pt x="503" y="185"/>
                    <a:pt x="517" y="185"/>
                  </a:cubicBezTo>
                  <a:cubicBezTo>
                    <a:pt x="531" y="185"/>
                    <a:pt x="542" y="174"/>
                    <a:pt x="542" y="160"/>
                  </a:cubicBezTo>
                  <a:cubicBezTo>
                    <a:pt x="542" y="146"/>
                    <a:pt x="531" y="135"/>
                    <a:pt x="517" y="135"/>
                  </a:cubicBezTo>
                  <a:close/>
                  <a:moveTo>
                    <a:pt x="258" y="678"/>
                  </a:moveTo>
                  <a:cubicBezTo>
                    <a:pt x="256" y="678"/>
                    <a:pt x="256" y="678"/>
                    <a:pt x="256" y="678"/>
                  </a:cubicBezTo>
                  <a:cubicBezTo>
                    <a:pt x="252" y="678"/>
                    <a:pt x="250" y="676"/>
                    <a:pt x="249" y="673"/>
                  </a:cubicBezTo>
                  <a:cubicBezTo>
                    <a:pt x="233" y="615"/>
                    <a:pt x="233" y="615"/>
                    <a:pt x="233" y="615"/>
                  </a:cubicBezTo>
                  <a:cubicBezTo>
                    <a:pt x="208" y="612"/>
                    <a:pt x="184" y="604"/>
                    <a:pt x="162" y="592"/>
                  </a:cubicBezTo>
                  <a:cubicBezTo>
                    <a:pt x="113" y="628"/>
                    <a:pt x="113" y="628"/>
                    <a:pt x="113" y="628"/>
                  </a:cubicBezTo>
                  <a:cubicBezTo>
                    <a:pt x="111" y="630"/>
                    <a:pt x="108" y="630"/>
                    <a:pt x="105" y="628"/>
                  </a:cubicBezTo>
                  <a:cubicBezTo>
                    <a:pt x="86" y="614"/>
                    <a:pt x="69" y="598"/>
                    <a:pt x="55" y="579"/>
                  </a:cubicBezTo>
                  <a:cubicBezTo>
                    <a:pt x="53" y="577"/>
                    <a:pt x="53" y="574"/>
                    <a:pt x="55" y="571"/>
                  </a:cubicBezTo>
                  <a:cubicBezTo>
                    <a:pt x="90" y="522"/>
                    <a:pt x="90" y="522"/>
                    <a:pt x="90" y="522"/>
                  </a:cubicBezTo>
                  <a:cubicBezTo>
                    <a:pt x="75" y="499"/>
                    <a:pt x="66" y="474"/>
                    <a:pt x="62" y="447"/>
                  </a:cubicBezTo>
                  <a:cubicBezTo>
                    <a:pt x="5" y="431"/>
                    <a:pt x="5" y="431"/>
                    <a:pt x="5" y="431"/>
                  </a:cubicBezTo>
                  <a:cubicBezTo>
                    <a:pt x="2" y="430"/>
                    <a:pt x="0" y="427"/>
                    <a:pt x="0" y="424"/>
                  </a:cubicBezTo>
                  <a:cubicBezTo>
                    <a:pt x="0" y="423"/>
                    <a:pt x="0" y="421"/>
                    <a:pt x="0" y="419"/>
                  </a:cubicBezTo>
                  <a:cubicBezTo>
                    <a:pt x="0" y="398"/>
                    <a:pt x="2" y="376"/>
                    <a:pt x="8" y="355"/>
                  </a:cubicBezTo>
                  <a:cubicBezTo>
                    <a:pt x="8" y="352"/>
                    <a:pt x="11" y="350"/>
                    <a:pt x="14" y="350"/>
                  </a:cubicBezTo>
                  <a:cubicBezTo>
                    <a:pt x="74" y="348"/>
                    <a:pt x="74" y="348"/>
                    <a:pt x="74" y="348"/>
                  </a:cubicBezTo>
                  <a:cubicBezTo>
                    <a:pt x="83" y="324"/>
                    <a:pt x="97" y="302"/>
                    <a:pt x="114" y="283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9" y="226"/>
                    <a:pt x="90" y="223"/>
                    <a:pt x="93" y="221"/>
                  </a:cubicBezTo>
                  <a:cubicBezTo>
                    <a:pt x="110" y="206"/>
                    <a:pt x="130" y="193"/>
                    <a:pt x="151" y="184"/>
                  </a:cubicBezTo>
                  <a:cubicBezTo>
                    <a:pt x="154" y="182"/>
                    <a:pt x="157" y="183"/>
                    <a:pt x="159" y="185"/>
                  </a:cubicBezTo>
                  <a:cubicBezTo>
                    <a:pt x="199" y="230"/>
                    <a:pt x="199" y="230"/>
                    <a:pt x="199" y="230"/>
                  </a:cubicBezTo>
                  <a:cubicBezTo>
                    <a:pt x="218" y="224"/>
                    <a:pt x="238" y="221"/>
                    <a:pt x="258" y="221"/>
                  </a:cubicBezTo>
                  <a:cubicBezTo>
                    <a:pt x="264" y="221"/>
                    <a:pt x="270" y="222"/>
                    <a:pt x="276" y="222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6" y="167"/>
                    <a:pt x="309" y="165"/>
                    <a:pt x="312" y="166"/>
                  </a:cubicBezTo>
                  <a:cubicBezTo>
                    <a:pt x="335" y="171"/>
                    <a:pt x="357" y="179"/>
                    <a:pt x="378" y="190"/>
                  </a:cubicBezTo>
                  <a:cubicBezTo>
                    <a:pt x="380" y="191"/>
                    <a:pt x="382" y="194"/>
                    <a:pt x="381" y="197"/>
                  </a:cubicBezTo>
                  <a:cubicBezTo>
                    <a:pt x="371" y="256"/>
                    <a:pt x="371" y="256"/>
                    <a:pt x="371" y="256"/>
                  </a:cubicBezTo>
                  <a:cubicBezTo>
                    <a:pt x="391" y="271"/>
                    <a:pt x="410" y="289"/>
                    <a:pt x="423" y="310"/>
                  </a:cubicBezTo>
                  <a:cubicBezTo>
                    <a:pt x="482" y="300"/>
                    <a:pt x="482" y="300"/>
                    <a:pt x="482" y="300"/>
                  </a:cubicBezTo>
                  <a:cubicBezTo>
                    <a:pt x="485" y="299"/>
                    <a:pt x="489" y="301"/>
                    <a:pt x="490" y="303"/>
                  </a:cubicBezTo>
                  <a:cubicBezTo>
                    <a:pt x="500" y="325"/>
                    <a:pt x="508" y="347"/>
                    <a:pt x="513" y="370"/>
                  </a:cubicBezTo>
                  <a:cubicBezTo>
                    <a:pt x="513" y="373"/>
                    <a:pt x="512" y="376"/>
                    <a:pt x="509" y="378"/>
                  </a:cubicBezTo>
                  <a:cubicBezTo>
                    <a:pt x="456" y="406"/>
                    <a:pt x="456" y="406"/>
                    <a:pt x="456" y="406"/>
                  </a:cubicBezTo>
                  <a:cubicBezTo>
                    <a:pt x="456" y="410"/>
                    <a:pt x="456" y="415"/>
                    <a:pt x="456" y="419"/>
                  </a:cubicBezTo>
                  <a:cubicBezTo>
                    <a:pt x="456" y="439"/>
                    <a:pt x="453" y="459"/>
                    <a:pt x="447" y="479"/>
                  </a:cubicBezTo>
                  <a:cubicBezTo>
                    <a:pt x="492" y="519"/>
                    <a:pt x="492" y="519"/>
                    <a:pt x="492" y="519"/>
                  </a:cubicBezTo>
                  <a:cubicBezTo>
                    <a:pt x="494" y="521"/>
                    <a:pt x="495" y="524"/>
                    <a:pt x="494" y="527"/>
                  </a:cubicBezTo>
                  <a:cubicBezTo>
                    <a:pt x="484" y="548"/>
                    <a:pt x="471" y="568"/>
                    <a:pt x="456" y="586"/>
                  </a:cubicBezTo>
                  <a:cubicBezTo>
                    <a:pt x="454" y="589"/>
                    <a:pt x="451" y="589"/>
                    <a:pt x="448" y="588"/>
                  </a:cubicBezTo>
                  <a:cubicBezTo>
                    <a:pt x="393" y="564"/>
                    <a:pt x="393" y="564"/>
                    <a:pt x="393" y="564"/>
                  </a:cubicBezTo>
                  <a:cubicBezTo>
                    <a:pt x="375" y="581"/>
                    <a:pt x="355" y="594"/>
                    <a:pt x="333" y="603"/>
                  </a:cubicBezTo>
                  <a:cubicBezTo>
                    <a:pt x="330" y="663"/>
                    <a:pt x="330" y="663"/>
                    <a:pt x="330" y="663"/>
                  </a:cubicBezTo>
                  <a:cubicBezTo>
                    <a:pt x="330" y="666"/>
                    <a:pt x="328" y="669"/>
                    <a:pt x="325" y="669"/>
                  </a:cubicBezTo>
                  <a:cubicBezTo>
                    <a:pt x="303" y="675"/>
                    <a:pt x="281" y="678"/>
                    <a:pt x="258" y="678"/>
                  </a:cubicBezTo>
                  <a:close/>
                  <a:moveTo>
                    <a:pt x="161" y="576"/>
                  </a:moveTo>
                  <a:cubicBezTo>
                    <a:pt x="162" y="576"/>
                    <a:pt x="164" y="577"/>
                    <a:pt x="165" y="577"/>
                  </a:cubicBezTo>
                  <a:cubicBezTo>
                    <a:pt x="188" y="591"/>
                    <a:pt x="213" y="599"/>
                    <a:pt x="239" y="602"/>
                  </a:cubicBezTo>
                  <a:cubicBezTo>
                    <a:pt x="242" y="602"/>
                    <a:pt x="244" y="604"/>
                    <a:pt x="245" y="607"/>
                  </a:cubicBezTo>
                  <a:cubicBezTo>
                    <a:pt x="261" y="664"/>
                    <a:pt x="261" y="664"/>
                    <a:pt x="261" y="664"/>
                  </a:cubicBezTo>
                  <a:cubicBezTo>
                    <a:pt x="280" y="664"/>
                    <a:pt x="298" y="661"/>
                    <a:pt x="316" y="657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5"/>
                    <a:pt x="321" y="592"/>
                    <a:pt x="323" y="591"/>
                  </a:cubicBezTo>
                  <a:cubicBezTo>
                    <a:pt x="347" y="582"/>
                    <a:pt x="368" y="569"/>
                    <a:pt x="387" y="551"/>
                  </a:cubicBezTo>
                  <a:cubicBezTo>
                    <a:pt x="389" y="549"/>
                    <a:pt x="392" y="548"/>
                    <a:pt x="394" y="549"/>
                  </a:cubicBezTo>
                  <a:cubicBezTo>
                    <a:pt x="449" y="573"/>
                    <a:pt x="449" y="573"/>
                    <a:pt x="449" y="573"/>
                  </a:cubicBezTo>
                  <a:cubicBezTo>
                    <a:pt x="461" y="558"/>
                    <a:pt x="471" y="542"/>
                    <a:pt x="479" y="526"/>
                  </a:cubicBezTo>
                  <a:cubicBezTo>
                    <a:pt x="434" y="486"/>
                    <a:pt x="434" y="486"/>
                    <a:pt x="434" y="486"/>
                  </a:cubicBezTo>
                  <a:cubicBezTo>
                    <a:pt x="432" y="484"/>
                    <a:pt x="431" y="481"/>
                    <a:pt x="432" y="479"/>
                  </a:cubicBezTo>
                  <a:cubicBezTo>
                    <a:pt x="439" y="459"/>
                    <a:pt x="442" y="439"/>
                    <a:pt x="442" y="419"/>
                  </a:cubicBezTo>
                  <a:cubicBezTo>
                    <a:pt x="442" y="414"/>
                    <a:pt x="442" y="408"/>
                    <a:pt x="441" y="402"/>
                  </a:cubicBezTo>
                  <a:cubicBezTo>
                    <a:pt x="441" y="400"/>
                    <a:pt x="443" y="397"/>
                    <a:pt x="445" y="396"/>
                  </a:cubicBezTo>
                  <a:cubicBezTo>
                    <a:pt x="498" y="368"/>
                    <a:pt x="498" y="368"/>
                    <a:pt x="498" y="368"/>
                  </a:cubicBezTo>
                  <a:cubicBezTo>
                    <a:pt x="494" y="349"/>
                    <a:pt x="488" y="331"/>
                    <a:pt x="480" y="314"/>
                  </a:cubicBezTo>
                  <a:cubicBezTo>
                    <a:pt x="421" y="325"/>
                    <a:pt x="421" y="325"/>
                    <a:pt x="421" y="325"/>
                  </a:cubicBezTo>
                  <a:cubicBezTo>
                    <a:pt x="419" y="325"/>
                    <a:pt x="416" y="324"/>
                    <a:pt x="414" y="322"/>
                  </a:cubicBezTo>
                  <a:cubicBezTo>
                    <a:pt x="400" y="299"/>
                    <a:pt x="381" y="280"/>
                    <a:pt x="359" y="265"/>
                  </a:cubicBezTo>
                  <a:cubicBezTo>
                    <a:pt x="357" y="264"/>
                    <a:pt x="356" y="261"/>
                    <a:pt x="356" y="258"/>
                  </a:cubicBezTo>
                  <a:cubicBezTo>
                    <a:pt x="367" y="200"/>
                    <a:pt x="367" y="200"/>
                    <a:pt x="367" y="200"/>
                  </a:cubicBezTo>
                  <a:cubicBezTo>
                    <a:pt x="350" y="191"/>
                    <a:pt x="332" y="185"/>
                    <a:pt x="314" y="181"/>
                  </a:cubicBezTo>
                  <a:cubicBezTo>
                    <a:pt x="286" y="233"/>
                    <a:pt x="286" y="233"/>
                    <a:pt x="286" y="233"/>
                  </a:cubicBezTo>
                  <a:cubicBezTo>
                    <a:pt x="285" y="235"/>
                    <a:pt x="282" y="237"/>
                    <a:pt x="279" y="237"/>
                  </a:cubicBezTo>
                  <a:cubicBezTo>
                    <a:pt x="272" y="236"/>
                    <a:pt x="265" y="235"/>
                    <a:pt x="258" y="235"/>
                  </a:cubicBezTo>
                  <a:cubicBezTo>
                    <a:pt x="238" y="235"/>
                    <a:pt x="218" y="239"/>
                    <a:pt x="199" y="245"/>
                  </a:cubicBezTo>
                  <a:cubicBezTo>
                    <a:pt x="197" y="246"/>
                    <a:pt x="194" y="245"/>
                    <a:pt x="192" y="243"/>
                  </a:cubicBezTo>
                  <a:cubicBezTo>
                    <a:pt x="152" y="198"/>
                    <a:pt x="152" y="198"/>
                    <a:pt x="152" y="198"/>
                  </a:cubicBezTo>
                  <a:cubicBezTo>
                    <a:pt x="136" y="207"/>
                    <a:pt x="120" y="216"/>
                    <a:pt x="106" y="228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0" y="285"/>
                    <a:pt x="130" y="288"/>
                    <a:pt x="128" y="290"/>
                  </a:cubicBezTo>
                  <a:cubicBezTo>
                    <a:pt x="109" y="309"/>
                    <a:pt x="94" y="332"/>
                    <a:pt x="85" y="357"/>
                  </a:cubicBezTo>
                  <a:cubicBezTo>
                    <a:pt x="84" y="360"/>
                    <a:pt x="82" y="361"/>
                    <a:pt x="79" y="362"/>
                  </a:cubicBezTo>
                  <a:cubicBezTo>
                    <a:pt x="20" y="364"/>
                    <a:pt x="20" y="364"/>
                    <a:pt x="20" y="364"/>
                  </a:cubicBezTo>
                  <a:cubicBezTo>
                    <a:pt x="16" y="382"/>
                    <a:pt x="14" y="400"/>
                    <a:pt x="14" y="419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73" y="435"/>
                    <a:pt x="75" y="438"/>
                    <a:pt x="76" y="441"/>
                  </a:cubicBezTo>
                  <a:cubicBezTo>
                    <a:pt x="79" y="468"/>
                    <a:pt x="89" y="495"/>
                    <a:pt x="104" y="519"/>
                  </a:cubicBezTo>
                  <a:cubicBezTo>
                    <a:pt x="105" y="521"/>
                    <a:pt x="105" y="524"/>
                    <a:pt x="104" y="527"/>
                  </a:cubicBezTo>
                  <a:cubicBezTo>
                    <a:pt x="69" y="575"/>
                    <a:pt x="69" y="575"/>
                    <a:pt x="69" y="575"/>
                  </a:cubicBezTo>
                  <a:cubicBezTo>
                    <a:pt x="81" y="589"/>
                    <a:pt x="94" y="602"/>
                    <a:pt x="109" y="613"/>
                  </a:cubicBezTo>
                  <a:cubicBezTo>
                    <a:pt x="157" y="578"/>
                    <a:pt x="157" y="578"/>
                    <a:pt x="157" y="578"/>
                  </a:cubicBezTo>
                  <a:cubicBezTo>
                    <a:pt x="158" y="577"/>
                    <a:pt x="160" y="576"/>
                    <a:pt x="161" y="576"/>
                  </a:cubicBezTo>
                  <a:close/>
                  <a:moveTo>
                    <a:pt x="258" y="484"/>
                  </a:moveTo>
                  <a:cubicBezTo>
                    <a:pt x="223" y="484"/>
                    <a:pt x="193" y="455"/>
                    <a:pt x="193" y="419"/>
                  </a:cubicBezTo>
                  <a:cubicBezTo>
                    <a:pt x="193" y="383"/>
                    <a:pt x="223" y="354"/>
                    <a:pt x="258" y="354"/>
                  </a:cubicBezTo>
                  <a:cubicBezTo>
                    <a:pt x="294" y="354"/>
                    <a:pt x="323" y="383"/>
                    <a:pt x="323" y="419"/>
                  </a:cubicBezTo>
                  <a:cubicBezTo>
                    <a:pt x="323" y="455"/>
                    <a:pt x="294" y="484"/>
                    <a:pt x="258" y="484"/>
                  </a:cubicBezTo>
                  <a:close/>
                  <a:moveTo>
                    <a:pt x="258" y="368"/>
                  </a:moveTo>
                  <a:cubicBezTo>
                    <a:pt x="230" y="368"/>
                    <a:pt x="207" y="391"/>
                    <a:pt x="207" y="419"/>
                  </a:cubicBezTo>
                  <a:cubicBezTo>
                    <a:pt x="207" y="447"/>
                    <a:pt x="230" y="470"/>
                    <a:pt x="258" y="470"/>
                  </a:cubicBezTo>
                  <a:cubicBezTo>
                    <a:pt x="286" y="470"/>
                    <a:pt x="309" y="447"/>
                    <a:pt x="309" y="419"/>
                  </a:cubicBezTo>
                  <a:cubicBezTo>
                    <a:pt x="309" y="391"/>
                    <a:pt x="286" y="368"/>
                    <a:pt x="258" y="36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Poppins" panose="02000000000000000000" pitchFamily="2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BC69A8A-9B58-4495-B1DA-A24226C3897E}"/>
              </a:ext>
            </a:extLst>
          </p:cNvPr>
          <p:cNvSpPr txBox="1"/>
          <p:nvPr/>
        </p:nvSpPr>
        <p:spPr>
          <a:xfrm>
            <a:off x="1958461" y="4121942"/>
            <a:ext cx="1313981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rgbClr val="00B5E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Proper paper,</a:t>
            </a:r>
          </a:p>
          <a:p>
            <a:pPr algn="ctr"/>
            <a:r>
              <a:rPr lang="en-US" sz="1400" dirty="0">
                <a:solidFill>
                  <a:srgbClr val="00B5E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MICR toner,</a:t>
            </a:r>
          </a:p>
          <a:p>
            <a:pPr algn="ctr"/>
            <a:r>
              <a:rPr lang="en-US" sz="1400" dirty="0">
                <a:solidFill>
                  <a:srgbClr val="00B5E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Software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378B28-C55A-438E-9A84-25A7178794AD}"/>
              </a:ext>
            </a:extLst>
          </p:cNvPr>
          <p:cNvSpPr txBox="1"/>
          <p:nvPr/>
        </p:nvSpPr>
        <p:spPr>
          <a:xfrm>
            <a:off x="3785407" y="4134354"/>
            <a:ext cx="1139717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rgbClr val="00B5E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Mailing supplies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89DF7F-5DAB-4D6B-B6F5-FDB6CF5601A2}"/>
              </a:ext>
            </a:extLst>
          </p:cNvPr>
          <p:cNvSpPr txBox="1"/>
          <p:nvPr/>
        </p:nvSpPr>
        <p:spPr>
          <a:xfrm>
            <a:off x="5353033" y="4115482"/>
            <a:ext cx="1485929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rgbClr val="00B5E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Clearing, positive pay, imaging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DFECC2-2C38-4628-85DB-A57DF3AE2BF0}"/>
              </a:ext>
            </a:extLst>
          </p:cNvPr>
          <p:cNvSpPr txBox="1"/>
          <p:nvPr/>
        </p:nvSpPr>
        <p:spPr>
          <a:xfrm>
            <a:off x="7012864" y="4088187"/>
            <a:ext cx="1621741" cy="10772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rgbClr val="00B5E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Controlled disbursement, positive pay, imaging,</a:t>
            </a:r>
          </a:p>
          <a:p>
            <a:pPr algn="ctr"/>
            <a:r>
              <a:rPr lang="en-US" sz="1400" dirty="0">
                <a:solidFill>
                  <a:srgbClr val="00B5E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stop pays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DE9B38D-449B-447A-8CFC-E369AC31B3B0}"/>
              </a:ext>
            </a:extLst>
          </p:cNvPr>
          <p:cNvSpPr/>
          <p:nvPr/>
        </p:nvSpPr>
        <p:spPr>
          <a:xfrm>
            <a:off x="8501294" y="1930201"/>
            <a:ext cx="2123585" cy="2123585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784C6CB2-9E9D-4A4A-98A3-2E71C030E3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15" y="2197629"/>
            <a:ext cx="744941" cy="82599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238410A-1BC3-487B-B5E8-F2DBF18A4244}"/>
              </a:ext>
            </a:extLst>
          </p:cNvPr>
          <p:cNvSpPr txBox="1"/>
          <p:nvPr/>
        </p:nvSpPr>
        <p:spPr>
          <a:xfrm>
            <a:off x="8792664" y="3202084"/>
            <a:ext cx="1641170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Manual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tasks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62A6C3-02DE-4F0D-9E8C-A484B5D5CDD5}"/>
              </a:ext>
            </a:extLst>
          </p:cNvPr>
          <p:cNvSpPr txBox="1"/>
          <p:nvPr/>
        </p:nvSpPr>
        <p:spPr>
          <a:xfrm>
            <a:off x="8737922" y="4108838"/>
            <a:ext cx="1650326" cy="8617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dirty="0">
                <a:solidFill>
                  <a:srgbClr val="00B5E2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Printing, sorting, stuffing, following up on uncashed, escheatment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74441F-625F-4FCD-8740-20001951F44C}"/>
              </a:ext>
            </a:extLst>
          </p:cNvPr>
          <p:cNvSpPr txBox="1"/>
          <p:nvPr/>
        </p:nvSpPr>
        <p:spPr>
          <a:xfrm>
            <a:off x="5358548" y="5064712"/>
            <a:ext cx="1485929" cy="4924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$5.95*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D7A014-3FD9-4FB1-B64D-522C4279346A}"/>
              </a:ext>
            </a:extLst>
          </p:cNvPr>
          <p:cNvSpPr txBox="1"/>
          <p:nvPr/>
        </p:nvSpPr>
        <p:spPr>
          <a:xfrm>
            <a:off x="377478" y="5917093"/>
            <a:ext cx="2386583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*American Bankers Association</a:t>
            </a:r>
            <a:endParaRPr lang="en-US" sz="11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B25AA7-BC5F-4E84-ADB9-364690A03F51}"/>
              </a:ext>
            </a:extLst>
          </p:cNvPr>
          <p:cNvSpPr txBox="1"/>
          <p:nvPr/>
        </p:nvSpPr>
        <p:spPr>
          <a:xfrm>
            <a:off x="3820089" y="5557155"/>
            <a:ext cx="4566334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rgbClr val="002E6D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Most checks range </a:t>
            </a:r>
          </a:p>
          <a:p>
            <a:pPr algn="ctr"/>
            <a:r>
              <a:rPr lang="en-US" sz="1200" dirty="0">
                <a:solidFill>
                  <a:srgbClr val="002E6D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from $3-$8 </a:t>
            </a:r>
            <a:br>
              <a:rPr lang="en-US" sz="1200" dirty="0">
                <a:solidFill>
                  <a:srgbClr val="002E6D"/>
                </a:solidFill>
                <a:latin typeface="Poppins" panose="02000000000000000000" pitchFamily="2" charset="0"/>
                <a:cs typeface="Poppins" panose="02000000000000000000" pitchFamily="2" charset="0"/>
              </a:rPr>
            </a:br>
            <a:endParaRPr lang="en-US" sz="1200" dirty="0">
              <a:solidFill>
                <a:srgbClr val="002E6D"/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6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202885A6-2DCE-496F-8BC1-7348694E3488}"/>
              </a:ext>
            </a:extLst>
          </p:cNvPr>
          <p:cNvSpPr/>
          <p:nvPr/>
        </p:nvSpPr>
        <p:spPr>
          <a:xfrm>
            <a:off x="0" y="-1"/>
            <a:ext cx="12192000" cy="131002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Bracket 53">
            <a:extLst>
              <a:ext uri="{FF2B5EF4-FFF2-40B4-BE49-F238E27FC236}">
                <a16:creationId xmlns:a16="http://schemas.microsoft.com/office/drawing/2014/main" id="{E3278623-3278-4650-AD78-87646F5C1901}"/>
              </a:ext>
            </a:extLst>
          </p:cNvPr>
          <p:cNvSpPr/>
          <p:nvPr/>
        </p:nvSpPr>
        <p:spPr>
          <a:xfrm>
            <a:off x="4626800" y="3190174"/>
            <a:ext cx="674937" cy="1361745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ket 44">
            <a:extLst>
              <a:ext uri="{FF2B5EF4-FFF2-40B4-BE49-F238E27FC236}">
                <a16:creationId xmlns:a16="http://schemas.microsoft.com/office/drawing/2014/main" id="{706CBDA2-FF73-45EE-93D0-466C9E44862A}"/>
              </a:ext>
            </a:extLst>
          </p:cNvPr>
          <p:cNvSpPr/>
          <p:nvPr/>
        </p:nvSpPr>
        <p:spPr>
          <a:xfrm>
            <a:off x="4632320" y="2008629"/>
            <a:ext cx="883409" cy="3688081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Bracket 46">
            <a:extLst>
              <a:ext uri="{FF2B5EF4-FFF2-40B4-BE49-F238E27FC236}">
                <a16:creationId xmlns:a16="http://schemas.microsoft.com/office/drawing/2014/main" id="{CD6C36ED-EDD8-4AB8-9C76-CB3A7B22E04E}"/>
              </a:ext>
            </a:extLst>
          </p:cNvPr>
          <p:cNvSpPr/>
          <p:nvPr/>
        </p:nvSpPr>
        <p:spPr>
          <a:xfrm rot="10800000">
            <a:off x="6876614" y="3190174"/>
            <a:ext cx="674937" cy="1361745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487CCE35-6A3A-4BAD-9E5A-E80468D3A08D}"/>
              </a:ext>
            </a:extLst>
          </p:cNvPr>
          <p:cNvSpPr/>
          <p:nvPr/>
        </p:nvSpPr>
        <p:spPr>
          <a:xfrm rot="10800000">
            <a:off x="6469826" y="2008631"/>
            <a:ext cx="1094551" cy="3688079"/>
          </a:xfrm>
          <a:prstGeom prst="righ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C43D5-2C7A-4C8A-96C7-149E5A66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a payment strategy?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D5248AF-E9E7-4032-B2B7-F864D12C04E0}"/>
              </a:ext>
            </a:extLst>
          </p:cNvPr>
          <p:cNvSpPr/>
          <p:nvPr/>
        </p:nvSpPr>
        <p:spPr>
          <a:xfrm>
            <a:off x="681956" y="1661159"/>
            <a:ext cx="366979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B197EB-2640-4027-A859-D7E9C28CD134}"/>
              </a:ext>
            </a:extLst>
          </p:cNvPr>
          <p:cNvSpPr/>
          <p:nvPr/>
        </p:nvSpPr>
        <p:spPr>
          <a:xfrm>
            <a:off x="7927120" y="1661160"/>
            <a:ext cx="366979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FDA612-B40B-440F-AB42-02042F720230}"/>
              </a:ext>
            </a:extLst>
          </p:cNvPr>
          <p:cNvSpPr/>
          <p:nvPr/>
        </p:nvSpPr>
        <p:spPr>
          <a:xfrm>
            <a:off x="681956" y="2842703"/>
            <a:ext cx="366979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7E1556-13D8-4E93-A611-A437B2E9E460}"/>
              </a:ext>
            </a:extLst>
          </p:cNvPr>
          <p:cNvSpPr/>
          <p:nvPr/>
        </p:nvSpPr>
        <p:spPr>
          <a:xfrm>
            <a:off x="681956" y="4024247"/>
            <a:ext cx="366979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F483CA-C65F-41B6-9304-BDD8EE880ACA}"/>
              </a:ext>
            </a:extLst>
          </p:cNvPr>
          <p:cNvSpPr/>
          <p:nvPr/>
        </p:nvSpPr>
        <p:spPr>
          <a:xfrm>
            <a:off x="7927120" y="4021291"/>
            <a:ext cx="366979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4EC347-488B-4A66-BE32-C2A6470702CB}"/>
              </a:ext>
            </a:extLst>
          </p:cNvPr>
          <p:cNvSpPr/>
          <p:nvPr/>
        </p:nvSpPr>
        <p:spPr>
          <a:xfrm>
            <a:off x="7927119" y="2840660"/>
            <a:ext cx="366979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2B48ED-5FC9-449F-9A53-E4E733556932}"/>
              </a:ext>
            </a:extLst>
          </p:cNvPr>
          <p:cNvSpPr/>
          <p:nvPr/>
        </p:nvSpPr>
        <p:spPr>
          <a:xfrm>
            <a:off x="7927120" y="5205792"/>
            <a:ext cx="366979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C4BD6F-5743-498D-9291-1A86D9B621CB}"/>
              </a:ext>
            </a:extLst>
          </p:cNvPr>
          <p:cNvSpPr txBox="1"/>
          <p:nvPr/>
        </p:nvSpPr>
        <p:spPr>
          <a:xfrm>
            <a:off x="609600" y="1834662"/>
            <a:ext cx="2545080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Utilize &amp; grow</a:t>
            </a:r>
          </a:p>
          <a:p>
            <a:pPr algn="r"/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electronic payments</a:t>
            </a:r>
          </a:p>
          <a:p>
            <a:pPr algn="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70DDDC-B9F9-45AA-9F6A-E9C0A44F6789}"/>
              </a:ext>
            </a:extLst>
          </p:cNvPr>
          <p:cNvSpPr txBox="1"/>
          <p:nvPr/>
        </p:nvSpPr>
        <p:spPr>
          <a:xfrm>
            <a:off x="834356" y="3022904"/>
            <a:ext cx="231960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Leverage</a:t>
            </a:r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</a:t>
            </a:r>
            <a:b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</a:br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supplier terms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37D1F0-A786-4827-9D70-C4995C0D6D9C}"/>
              </a:ext>
            </a:extLst>
          </p:cNvPr>
          <p:cNvSpPr txBox="1"/>
          <p:nvPr/>
        </p:nvSpPr>
        <p:spPr>
          <a:xfrm>
            <a:off x="758156" y="4204448"/>
            <a:ext cx="239580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Maximize</a:t>
            </a:r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early</a:t>
            </a:r>
          </a:p>
          <a:p>
            <a:pPr algn="r"/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pay discounts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FEF6ED-21B7-45D9-9A5C-570687FC7944}"/>
              </a:ext>
            </a:extLst>
          </p:cNvPr>
          <p:cNvSpPr txBox="1"/>
          <p:nvPr/>
        </p:nvSpPr>
        <p:spPr>
          <a:xfrm>
            <a:off x="9051831" y="3020861"/>
            <a:ext cx="254508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Decrease costs</a:t>
            </a:r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,</a:t>
            </a:r>
            <a:b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</a:br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expenses and time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44816-EAFD-4DF7-85ED-E6C8389F4F69}"/>
              </a:ext>
            </a:extLst>
          </p:cNvPr>
          <p:cNvSpPr txBox="1"/>
          <p:nvPr/>
        </p:nvSpPr>
        <p:spPr>
          <a:xfrm>
            <a:off x="9051832" y="5385993"/>
            <a:ext cx="254508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Goal Setting </a:t>
            </a:r>
          </a:p>
          <a:p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1-3-5 year goals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355A21-EA26-4F1B-A909-7E5176848C38}"/>
              </a:ext>
            </a:extLst>
          </p:cNvPr>
          <p:cNvSpPr/>
          <p:nvPr/>
        </p:nvSpPr>
        <p:spPr>
          <a:xfrm>
            <a:off x="5041463" y="2705335"/>
            <a:ext cx="2123585" cy="2123585"/>
          </a:xfrm>
          <a:prstGeom prst="ellipse">
            <a:avLst/>
          </a:prstGeom>
          <a:solidFill>
            <a:srgbClr val="78B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D7FB28-A868-42E1-A771-583FAAC9C89D}"/>
              </a:ext>
            </a:extLst>
          </p:cNvPr>
          <p:cNvSpPr txBox="1"/>
          <p:nvPr/>
        </p:nvSpPr>
        <p:spPr>
          <a:xfrm>
            <a:off x="5041463" y="3878209"/>
            <a:ext cx="2123586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Supplier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payments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plan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836EC56-6B11-4541-AF52-DCA841D38E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27" y="2915522"/>
            <a:ext cx="900295" cy="90029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1CC83201-2109-47E1-BA78-26DFF5E6444C}"/>
              </a:ext>
            </a:extLst>
          </p:cNvPr>
          <p:cNvGrpSpPr/>
          <p:nvPr/>
        </p:nvGrpSpPr>
        <p:grpSpPr>
          <a:xfrm>
            <a:off x="3413823" y="1661156"/>
            <a:ext cx="937924" cy="914402"/>
            <a:chOff x="3341467" y="2008629"/>
            <a:chExt cx="937924" cy="914402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408A20C8-CC56-4944-93B2-519A8C7C2866}"/>
                </a:ext>
              </a:extLst>
            </p:cNvPr>
            <p:cNvSpPr/>
            <p:nvPr/>
          </p:nvSpPr>
          <p:spPr>
            <a:xfrm>
              <a:off x="3341468" y="2008631"/>
              <a:ext cx="937923" cy="914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47A9505-62A7-45C7-BF4C-43817523D108}"/>
                </a:ext>
              </a:extLst>
            </p:cNvPr>
            <p:cNvSpPr/>
            <p:nvPr/>
          </p:nvSpPr>
          <p:spPr>
            <a:xfrm>
              <a:off x="3341467" y="2008629"/>
              <a:ext cx="175956" cy="9144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41">
            <a:extLst>
              <a:ext uri="{FF2B5EF4-FFF2-40B4-BE49-F238E27FC236}">
                <a16:creationId xmlns:a16="http://schemas.microsoft.com/office/drawing/2014/main" id="{DA26F68B-F137-4A49-8BF5-B0AB242870DD}"/>
              </a:ext>
            </a:extLst>
          </p:cNvPr>
          <p:cNvSpPr>
            <a:spLocks noEditPoints="1"/>
          </p:cNvSpPr>
          <p:nvPr/>
        </p:nvSpPr>
        <p:spPr bwMode="auto">
          <a:xfrm>
            <a:off x="3593608" y="1770887"/>
            <a:ext cx="566116" cy="688830"/>
          </a:xfrm>
          <a:custGeom>
            <a:avLst/>
            <a:gdLst>
              <a:gd name="T0" fmla="*/ 248 w 327"/>
              <a:gd name="T1" fmla="*/ 2 h 398"/>
              <a:gd name="T2" fmla="*/ 248 w 327"/>
              <a:gd name="T3" fmla="*/ 2 h 398"/>
              <a:gd name="T4" fmla="*/ 247 w 327"/>
              <a:gd name="T5" fmla="*/ 1 h 398"/>
              <a:gd name="T6" fmla="*/ 246 w 327"/>
              <a:gd name="T7" fmla="*/ 0 h 398"/>
              <a:gd name="T8" fmla="*/ 5 w 327"/>
              <a:gd name="T9" fmla="*/ 7 h 398"/>
              <a:gd name="T10" fmla="*/ 0 w 327"/>
              <a:gd name="T11" fmla="*/ 387 h 398"/>
              <a:gd name="T12" fmla="*/ 244 w 327"/>
              <a:gd name="T13" fmla="*/ 398 h 398"/>
              <a:gd name="T14" fmla="*/ 245 w 327"/>
              <a:gd name="T15" fmla="*/ 398 h 398"/>
              <a:gd name="T16" fmla="*/ 246 w 327"/>
              <a:gd name="T17" fmla="*/ 398 h 398"/>
              <a:gd name="T18" fmla="*/ 247 w 327"/>
              <a:gd name="T19" fmla="*/ 398 h 398"/>
              <a:gd name="T20" fmla="*/ 247 w 327"/>
              <a:gd name="T21" fmla="*/ 397 h 398"/>
              <a:gd name="T22" fmla="*/ 248 w 327"/>
              <a:gd name="T23" fmla="*/ 397 h 398"/>
              <a:gd name="T24" fmla="*/ 326 w 327"/>
              <a:gd name="T25" fmla="*/ 319 h 398"/>
              <a:gd name="T26" fmla="*/ 327 w 327"/>
              <a:gd name="T27" fmla="*/ 83 h 398"/>
              <a:gd name="T28" fmla="*/ 240 w 327"/>
              <a:gd name="T29" fmla="*/ 389 h 398"/>
              <a:gd name="T30" fmla="*/ 10 w 327"/>
              <a:gd name="T31" fmla="*/ 16 h 398"/>
              <a:gd name="T32" fmla="*/ 240 w 327"/>
              <a:gd name="T33" fmla="*/ 389 h 398"/>
              <a:gd name="T34" fmla="*/ 249 w 327"/>
              <a:gd name="T35" fmla="*/ 382 h 398"/>
              <a:gd name="T36" fmla="*/ 318 w 327"/>
              <a:gd name="T37" fmla="*/ 85 h 398"/>
              <a:gd name="T38" fmla="*/ 50 w 327"/>
              <a:gd name="T39" fmla="*/ 175 h 398"/>
              <a:gd name="T40" fmla="*/ 197 w 327"/>
              <a:gd name="T41" fmla="*/ 175 h 398"/>
              <a:gd name="T42" fmla="*/ 202 w 327"/>
              <a:gd name="T43" fmla="*/ 111 h 398"/>
              <a:gd name="T44" fmla="*/ 200 w 327"/>
              <a:gd name="T45" fmla="*/ 49 h 398"/>
              <a:gd name="T46" fmla="*/ 50 w 327"/>
              <a:gd name="T47" fmla="*/ 51 h 398"/>
              <a:gd name="T48" fmla="*/ 45 w 327"/>
              <a:gd name="T49" fmla="*/ 113 h 398"/>
              <a:gd name="T50" fmla="*/ 46 w 327"/>
              <a:gd name="T51" fmla="*/ 174 h 398"/>
              <a:gd name="T52" fmla="*/ 54 w 327"/>
              <a:gd name="T53" fmla="*/ 60 h 398"/>
              <a:gd name="T54" fmla="*/ 192 w 327"/>
              <a:gd name="T55" fmla="*/ 107 h 398"/>
              <a:gd name="T56" fmla="*/ 54 w 327"/>
              <a:gd name="T57" fmla="*/ 60 h 398"/>
              <a:gd name="T58" fmla="*/ 192 w 327"/>
              <a:gd name="T59" fmla="*/ 116 h 398"/>
              <a:gd name="T60" fmla="*/ 54 w 327"/>
              <a:gd name="T61" fmla="*/ 166 h 398"/>
              <a:gd name="T62" fmla="*/ 123 w 327"/>
              <a:gd name="T63" fmla="*/ 224 h 398"/>
              <a:gd name="T64" fmla="*/ 123 w 327"/>
              <a:gd name="T65" fmla="*/ 278 h 398"/>
              <a:gd name="T66" fmla="*/ 150 w 327"/>
              <a:gd name="T67" fmla="*/ 251 h 398"/>
              <a:gd name="T68" fmla="*/ 123 w 327"/>
              <a:gd name="T69" fmla="*/ 269 h 398"/>
              <a:gd name="T70" fmla="*/ 123 w 327"/>
              <a:gd name="T71" fmla="*/ 269 h 398"/>
              <a:gd name="T72" fmla="*/ 123 w 327"/>
              <a:gd name="T73" fmla="*/ 233 h 398"/>
              <a:gd name="T74" fmla="*/ 123 w 327"/>
              <a:gd name="T75" fmla="*/ 269 h 398"/>
              <a:gd name="T76" fmla="*/ 122 w 327"/>
              <a:gd name="T77" fmla="*/ 288 h 398"/>
              <a:gd name="T78" fmla="*/ 123 w 327"/>
              <a:gd name="T79" fmla="*/ 342 h 398"/>
              <a:gd name="T80" fmla="*/ 150 w 327"/>
              <a:gd name="T81" fmla="*/ 315 h 398"/>
              <a:gd name="T82" fmla="*/ 123 w 327"/>
              <a:gd name="T83" fmla="*/ 332 h 398"/>
              <a:gd name="T84" fmla="*/ 105 w 327"/>
              <a:gd name="T85" fmla="*/ 314 h 398"/>
              <a:gd name="T86" fmla="*/ 123 w 327"/>
              <a:gd name="T87" fmla="*/ 297 h 398"/>
              <a:gd name="T88" fmla="*/ 123 w 327"/>
              <a:gd name="T89" fmla="*/ 332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7" h="398">
                <a:moveTo>
                  <a:pt x="326" y="80"/>
                </a:moveTo>
                <a:cubicBezTo>
                  <a:pt x="248" y="2"/>
                  <a:pt x="248" y="2"/>
                  <a:pt x="248" y="2"/>
                </a:cubicBezTo>
                <a:cubicBezTo>
                  <a:pt x="248" y="2"/>
                  <a:pt x="248" y="2"/>
                  <a:pt x="248" y="2"/>
                </a:cubicBezTo>
                <a:cubicBezTo>
                  <a:pt x="248" y="2"/>
                  <a:pt x="248" y="2"/>
                  <a:pt x="248" y="2"/>
                </a:cubicBezTo>
                <a:cubicBezTo>
                  <a:pt x="248" y="1"/>
                  <a:pt x="247" y="1"/>
                  <a:pt x="247" y="1"/>
                </a:cubicBezTo>
                <a:cubicBezTo>
                  <a:pt x="247" y="1"/>
                  <a:pt x="247" y="1"/>
                  <a:pt x="247" y="1"/>
                </a:cubicBezTo>
                <a:cubicBezTo>
                  <a:pt x="246" y="1"/>
                  <a:pt x="246" y="0"/>
                  <a:pt x="246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45" y="0"/>
                  <a:pt x="245" y="0"/>
                  <a:pt x="244" y="0"/>
                </a:cubicBezTo>
                <a:cubicBezTo>
                  <a:pt x="5" y="7"/>
                  <a:pt x="5" y="7"/>
                  <a:pt x="5" y="7"/>
                </a:cubicBezTo>
                <a:cubicBezTo>
                  <a:pt x="2" y="7"/>
                  <a:pt x="0" y="9"/>
                  <a:pt x="0" y="12"/>
                </a:cubicBezTo>
                <a:cubicBezTo>
                  <a:pt x="0" y="387"/>
                  <a:pt x="0" y="387"/>
                  <a:pt x="0" y="387"/>
                </a:cubicBezTo>
                <a:cubicBezTo>
                  <a:pt x="0" y="389"/>
                  <a:pt x="2" y="392"/>
                  <a:pt x="5" y="392"/>
                </a:cubicBezTo>
                <a:cubicBezTo>
                  <a:pt x="244" y="398"/>
                  <a:pt x="244" y="398"/>
                  <a:pt x="244" y="398"/>
                </a:cubicBezTo>
                <a:cubicBezTo>
                  <a:pt x="245" y="398"/>
                  <a:pt x="245" y="398"/>
                  <a:pt x="245" y="398"/>
                </a:cubicBezTo>
                <a:cubicBezTo>
                  <a:pt x="245" y="398"/>
                  <a:pt x="245" y="398"/>
                  <a:pt x="245" y="398"/>
                </a:cubicBezTo>
                <a:cubicBezTo>
                  <a:pt x="245" y="398"/>
                  <a:pt x="245" y="398"/>
                  <a:pt x="246" y="398"/>
                </a:cubicBezTo>
                <a:cubicBezTo>
                  <a:pt x="246" y="398"/>
                  <a:pt x="246" y="398"/>
                  <a:pt x="246" y="398"/>
                </a:cubicBezTo>
                <a:cubicBezTo>
                  <a:pt x="246" y="398"/>
                  <a:pt x="246" y="398"/>
                  <a:pt x="246" y="398"/>
                </a:cubicBezTo>
                <a:cubicBezTo>
                  <a:pt x="246" y="398"/>
                  <a:pt x="247" y="398"/>
                  <a:pt x="247" y="398"/>
                </a:cubicBezTo>
                <a:cubicBezTo>
                  <a:pt x="247" y="398"/>
                  <a:pt x="247" y="398"/>
                  <a:pt x="247" y="398"/>
                </a:cubicBezTo>
                <a:cubicBezTo>
                  <a:pt x="247" y="398"/>
                  <a:pt x="247" y="398"/>
                  <a:pt x="247" y="397"/>
                </a:cubicBezTo>
                <a:cubicBezTo>
                  <a:pt x="248" y="397"/>
                  <a:pt x="248" y="397"/>
                  <a:pt x="248" y="397"/>
                </a:cubicBezTo>
                <a:cubicBezTo>
                  <a:pt x="248" y="397"/>
                  <a:pt x="248" y="397"/>
                  <a:pt x="248" y="397"/>
                </a:cubicBezTo>
                <a:cubicBezTo>
                  <a:pt x="248" y="397"/>
                  <a:pt x="248" y="397"/>
                  <a:pt x="248" y="397"/>
                </a:cubicBezTo>
                <a:cubicBezTo>
                  <a:pt x="326" y="319"/>
                  <a:pt x="326" y="319"/>
                  <a:pt x="326" y="319"/>
                </a:cubicBezTo>
                <a:cubicBezTo>
                  <a:pt x="327" y="318"/>
                  <a:pt x="327" y="317"/>
                  <a:pt x="327" y="315"/>
                </a:cubicBezTo>
                <a:cubicBezTo>
                  <a:pt x="327" y="83"/>
                  <a:pt x="327" y="83"/>
                  <a:pt x="327" y="83"/>
                </a:cubicBezTo>
                <a:cubicBezTo>
                  <a:pt x="327" y="82"/>
                  <a:pt x="327" y="81"/>
                  <a:pt x="326" y="80"/>
                </a:cubicBezTo>
                <a:close/>
                <a:moveTo>
                  <a:pt x="240" y="389"/>
                </a:moveTo>
                <a:cubicBezTo>
                  <a:pt x="10" y="382"/>
                  <a:pt x="10" y="382"/>
                  <a:pt x="10" y="382"/>
                </a:cubicBezTo>
                <a:cubicBezTo>
                  <a:pt x="10" y="16"/>
                  <a:pt x="10" y="16"/>
                  <a:pt x="10" y="16"/>
                </a:cubicBezTo>
                <a:cubicBezTo>
                  <a:pt x="240" y="10"/>
                  <a:pt x="240" y="10"/>
                  <a:pt x="240" y="10"/>
                </a:cubicBezTo>
                <a:lnTo>
                  <a:pt x="240" y="389"/>
                </a:lnTo>
                <a:close/>
                <a:moveTo>
                  <a:pt x="318" y="313"/>
                </a:moveTo>
                <a:cubicBezTo>
                  <a:pt x="249" y="382"/>
                  <a:pt x="249" y="382"/>
                  <a:pt x="249" y="382"/>
                </a:cubicBezTo>
                <a:cubicBezTo>
                  <a:pt x="249" y="16"/>
                  <a:pt x="249" y="16"/>
                  <a:pt x="249" y="16"/>
                </a:cubicBezTo>
                <a:cubicBezTo>
                  <a:pt x="318" y="85"/>
                  <a:pt x="318" y="85"/>
                  <a:pt x="318" y="85"/>
                </a:cubicBezTo>
                <a:lnTo>
                  <a:pt x="318" y="313"/>
                </a:lnTo>
                <a:close/>
                <a:moveTo>
                  <a:pt x="50" y="175"/>
                </a:moveTo>
                <a:cubicBezTo>
                  <a:pt x="50" y="175"/>
                  <a:pt x="50" y="175"/>
                  <a:pt x="50" y="175"/>
                </a:cubicBezTo>
                <a:cubicBezTo>
                  <a:pt x="197" y="175"/>
                  <a:pt x="197" y="175"/>
                  <a:pt x="197" y="175"/>
                </a:cubicBezTo>
                <a:cubicBezTo>
                  <a:pt x="200" y="175"/>
                  <a:pt x="202" y="173"/>
                  <a:pt x="202" y="170"/>
                </a:cubicBezTo>
                <a:cubicBezTo>
                  <a:pt x="202" y="111"/>
                  <a:pt x="202" y="111"/>
                  <a:pt x="202" y="111"/>
                </a:cubicBezTo>
                <a:cubicBezTo>
                  <a:pt x="202" y="52"/>
                  <a:pt x="202" y="52"/>
                  <a:pt x="202" y="52"/>
                </a:cubicBezTo>
                <a:cubicBezTo>
                  <a:pt x="202" y="51"/>
                  <a:pt x="201" y="50"/>
                  <a:pt x="200" y="49"/>
                </a:cubicBezTo>
                <a:cubicBezTo>
                  <a:pt x="199" y="48"/>
                  <a:pt x="198" y="48"/>
                  <a:pt x="197" y="48"/>
                </a:cubicBezTo>
                <a:cubicBezTo>
                  <a:pt x="50" y="51"/>
                  <a:pt x="50" y="51"/>
                  <a:pt x="50" y="51"/>
                </a:cubicBezTo>
                <a:cubicBezTo>
                  <a:pt x="47" y="51"/>
                  <a:pt x="45" y="53"/>
                  <a:pt x="45" y="55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5" y="172"/>
                  <a:pt x="46" y="173"/>
                  <a:pt x="46" y="174"/>
                </a:cubicBezTo>
                <a:cubicBezTo>
                  <a:pt x="47" y="175"/>
                  <a:pt x="49" y="175"/>
                  <a:pt x="50" y="175"/>
                </a:cubicBezTo>
                <a:close/>
                <a:moveTo>
                  <a:pt x="54" y="60"/>
                </a:moveTo>
                <a:cubicBezTo>
                  <a:pt x="192" y="57"/>
                  <a:pt x="192" y="57"/>
                  <a:pt x="192" y="57"/>
                </a:cubicBezTo>
                <a:cubicBezTo>
                  <a:pt x="192" y="107"/>
                  <a:pt x="192" y="107"/>
                  <a:pt x="192" y="107"/>
                </a:cubicBezTo>
                <a:cubicBezTo>
                  <a:pt x="54" y="108"/>
                  <a:pt x="54" y="108"/>
                  <a:pt x="54" y="108"/>
                </a:cubicBezTo>
                <a:lnTo>
                  <a:pt x="54" y="60"/>
                </a:lnTo>
                <a:close/>
                <a:moveTo>
                  <a:pt x="54" y="118"/>
                </a:moveTo>
                <a:cubicBezTo>
                  <a:pt x="192" y="116"/>
                  <a:pt x="192" y="116"/>
                  <a:pt x="192" y="116"/>
                </a:cubicBezTo>
                <a:cubicBezTo>
                  <a:pt x="192" y="165"/>
                  <a:pt x="192" y="165"/>
                  <a:pt x="192" y="165"/>
                </a:cubicBezTo>
                <a:cubicBezTo>
                  <a:pt x="54" y="166"/>
                  <a:pt x="54" y="166"/>
                  <a:pt x="54" y="166"/>
                </a:cubicBezTo>
                <a:lnTo>
                  <a:pt x="54" y="118"/>
                </a:lnTo>
                <a:close/>
                <a:moveTo>
                  <a:pt x="123" y="224"/>
                </a:moveTo>
                <a:cubicBezTo>
                  <a:pt x="107" y="224"/>
                  <a:pt x="95" y="236"/>
                  <a:pt x="95" y="251"/>
                </a:cubicBezTo>
                <a:cubicBezTo>
                  <a:pt x="95" y="266"/>
                  <a:pt x="107" y="278"/>
                  <a:pt x="123" y="278"/>
                </a:cubicBezTo>
                <a:cubicBezTo>
                  <a:pt x="123" y="278"/>
                  <a:pt x="123" y="278"/>
                  <a:pt x="123" y="278"/>
                </a:cubicBezTo>
                <a:cubicBezTo>
                  <a:pt x="138" y="278"/>
                  <a:pt x="150" y="266"/>
                  <a:pt x="150" y="251"/>
                </a:cubicBezTo>
                <a:cubicBezTo>
                  <a:pt x="150" y="236"/>
                  <a:pt x="138" y="224"/>
                  <a:pt x="123" y="224"/>
                </a:cubicBezTo>
                <a:close/>
                <a:moveTo>
                  <a:pt x="123" y="269"/>
                </a:moveTo>
                <a:cubicBezTo>
                  <a:pt x="123" y="274"/>
                  <a:pt x="123" y="274"/>
                  <a:pt x="123" y="274"/>
                </a:cubicBezTo>
                <a:cubicBezTo>
                  <a:pt x="123" y="269"/>
                  <a:pt x="123" y="269"/>
                  <a:pt x="123" y="269"/>
                </a:cubicBezTo>
                <a:cubicBezTo>
                  <a:pt x="113" y="269"/>
                  <a:pt x="105" y="261"/>
                  <a:pt x="105" y="251"/>
                </a:cubicBezTo>
                <a:cubicBezTo>
                  <a:pt x="105" y="241"/>
                  <a:pt x="113" y="233"/>
                  <a:pt x="123" y="233"/>
                </a:cubicBezTo>
                <a:cubicBezTo>
                  <a:pt x="133" y="234"/>
                  <a:pt x="141" y="242"/>
                  <a:pt x="141" y="251"/>
                </a:cubicBezTo>
                <a:cubicBezTo>
                  <a:pt x="141" y="261"/>
                  <a:pt x="133" y="269"/>
                  <a:pt x="123" y="269"/>
                </a:cubicBezTo>
                <a:close/>
                <a:moveTo>
                  <a:pt x="123" y="288"/>
                </a:moveTo>
                <a:cubicBezTo>
                  <a:pt x="122" y="288"/>
                  <a:pt x="122" y="288"/>
                  <a:pt x="122" y="288"/>
                </a:cubicBezTo>
                <a:cubicBezTo>
                  <a:pt x="107" y="288"/>
                  <a:pt x="95" y="300"/>
                  <a:pt x="95" y="314"/>
                </a:cubicBezTo>
                <a:cubicBezTo>
                  <a:pt x="95" y="329"/>
                  <a:pt x="107" y="341"/>
                  <a:pt x="123" y="342"/>
                </a:cubicBezTo>
                <a:cubicBezTo>
                  <a:pt x="123" y="342"/>
                  <a:pt x="123" y="342"/>
                  <a:pt x="123" y="342"/>
                </a:cubicBezTo>
                <a:cubicBezTo>
                  <a:pt x="138" y="342"/>
                  <a:pt x="150" y="330"/>
                  <a:pt x="150" y="315"/>
                </a:cubicBezTo>
                <a:cubicBezTo>
                  <a:pt x="150" y="300"/>
                  <a:pt x="138" y="288"/>
                  <a:pt x="123" y="288"/>
                </a:cubicBezTo>
                <a:close/>
                <a:moveTo>
                  <a:pt x="123" y="332"/>
                </a:moveTo>
                <a:cubicBezTo>
                  <a:pt x="123" y="332"/>
                  <a:pt x="123" y="332"/>
                  <a:pt x="123" y="332"/>
                </a:cubicBezTo>
                <a:cubicBezTo>
                  <a:pt x="113" y="332"/>
                  <a:pt x="105" y="324"/>
                  <a:pt x="105" y="314"/>
                </a:cubicBezTo>
                <a:cubicBezTo>
                  <a:pt x="105" y="305"/>
                  <a:pt x="113" y="297"/>
                  <a:pt x="123" y="297"/>
                </a:cubicBezTo>
                <a:cubicBezTo>
                  <a:pt x="123" y="297"/>
                  <a:pt x="123" y="297"/>
                  <a:pt x="123" y="297"/>
                </a:cubicBezTo>
                <a:cubicBezTo>
                  <a:pt x="133" y="297"/>
                  <a:pt x="141" y="305"/>
                  <a:pt x="141" y="315"/>
                </a:cubicBezTo>
                <a:cubicBezTo>
                  <a:pt x="141" y="325"/>
                  <a:pt x="133" y="332"/>
                  <a:pt x="123" y="33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2000000000000000000" pitchFamily="2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0FA7B8A-D383-4F45-A10C-2ED54EF33E71}"/>
              </a:ext>
            </a:extLst>
          </p:cNvPr>
          <p:cNvGrpSpPr/>
          <p:nvPr/>
        </p:nvGrpSpPr>
        <p:grpSpPr>
          <a:xfrm>
            <a:off x="3407704" y="2841224"/>
            <a:ext cx="937924" cy="914402"/>
            <a:chOff x="3341467" y="2008629"/>
            <a:chExt cx="937924" cy="91440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08EBA659-72B0-49F4-AD68-3C98DE092E09}"/>
                </a:ext>
              </a:extLst>
            </p:cNvPr>
            <p:cNvSpPr/>
            <p:nvPr/>
          </p:nvSpPr>
          <p:spPr>
            <a:xfrm>
              <a:off x="3341468" y="2008631"/>
              <a:ext cx="937923" cy="914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69DC366-1E35-4C37-A40C-671D6EF21488}"/>
                </a:ext>
              </a:extLst>
            </p:cNvPr>
            <p:cNvSpPr/>
            <p:nvPr/>
          </p:nvSpPr>
          <p:spPr>
            <a:xfrm>
              <a:off x="3341467" y="2008629"/>
              <a:ext cx="175956" cy="9144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43">
            <a:extLst>
              <a:ext uri="{FF2B5EF4-FFF2-40B4-BE49-F238E27FC236}">
                <a16:creationId xmlns:a16="http://schemas.microsoft.com/office/drawing/2014/main" id="{44110092-12B1-4746-BCE9-A237FE575675}"/>
              </a:ext>
            </a:extLst>
          </p:cNvPr>
          <p:cNvSpPr>
            <a:spLocks noEditPoints="1"/>
          </p:cNvSpPr>
          <p:nvPr/>
        </p:nvSpPr>
        <p:spPr bwMode="auto">
          <a:xfrm>
            <a:off x="3520529" y="2948846"/>
            <a:ext cx="697203" cy="699158"/>
          </a:xfrm>
          <a:custGeom>
            <a:avLst/>
            <a:gdLst>
              <a:gd name="T0" fmla="*/ 311 w 453"/>
              <a:gd name="T1" fmla="*/ 43 h 454"/>
              <a:gd name="T2" fmla="*/ 354 w 453"/>
              <a:gd name="T3" fmla="*/ 77 h 454"/>
              <a:gd name="T4" fmla="*/ 448 w 453"/>
              <a:gd name="T5" fmla="*/ 177 h 454"/>
              <a:gd name="T6" fmla="*/ 304 w 453"/>
              <a:gd name="T7" fmla="*/ 122 h 454"/>
              <a:gd name="T8" fmla="*/ 185 w 453"/>
              <a:gd name="T9" fmla="*/ 185 h 454"/>
              <a:gd name="T10" fmla="*/ 97 w 453"/>
              <a:gd name="T11" fmla="*/ 96 h 454"/>
              <a:gd name="T12" fmla="*/ 4 w 453"/>
              <a:gd name="T13" fmla="*/ 204 h 454"/>
              <a:gd name="T14" fmla="*/ 51 w 453"/>
              <a:gd name="T15" fmla="*/ 436 h 454"/>
              <a:gd name="T16" fmla="*/ 100 w 453"/>
              <a:gd name="T17" fmla="*/ 342 h 454"/>
              <a:gd name="T18" fmla="*/ 149 w 453"/>
              <a:gd name="T19" fmla="*/ 437 h 454"/>
              <a:gd name="T20" fmla="*/ 157 w 453"/>
              <a:gd name="T21" fmla="*/ 219 h 454"/>
              <a:gd name="T22" fmla="*/ 237 w 453"/>
              <a:gd name="T23" fmla="*/ 252 h 454"/>
              <a:gd name="T24" fmla="*/ 303 w 453"/>
              <a:gd name="T25" fmla="*/ 436 h 454"/>
              <a:gd name="T26" fmla="*/ 353 w 453"/>
              <a:gd name="T27" fmla="*/ 342 h 454"/>
              <a:gd name="T28" fmla="*/ 402 w 453"/>
              <a:gd name="T29" fmla="*/ 437 h 454"/>
              <a:gd name="T30" fmla="*/ 418 w 453"/>
              <a:gd name="T31" fmla="*/ 277 h 454"/>
              <a:gd name="T32" fmla="*/ 220 w 453"/>
              <a:gd name="T33" fmla="*/ 243 h 454"/>
              <a:gd name="T34" fmla="*/ 137 w 453"/>
              <a:gd name="T35" fmla="*/ 145 h 454"/>
              <a:gd name="T36" fmla="*/ 133 w 453"/>
              <a:gd name="T37" fmla="*/ 185 h 454"/>
              <a:gd name="T38" fmla="*/ 140 w 453"/>
              <a:gd name="T39" fmla="*/ 436 h 454"/>
              <a:gd name="T40" fmla="*/ 105 w 453"/>
              <a:gd name="T41" fmla="*/ 281 h 454"/>
              <a:gd name="T42" fmla="*/ 72 w 453"/>
              <a:gd name="T43" fmla="*/ 444 h 454"/>
              <a:gd name="T44" fmla="*/ 61 w 453"/>
              <a:gd name="T45" fmla="*/ 386 h 454"/>
              <a:gd name="T46" fmla="*/ 62 w 453"/>
              <a:gd name="T47" fmla="*/ 249 h 454"/>
              <a:gd name="T48" fmla="*/ 35 w 453"/>
              <a:gd name="T49" fmla="*/ 193 h 454"/>
              <a:gd name="T50" fmla="*/ 53 w 453"/>
              <a:gd name="T51" fmla="*/ 252 h 454"/>
              <a:gd name="T52" fmla="*/ 53 w 453"/>
              <a:gd name="T53" fmla="*/ 276 h 454"/>
              <a:gd name="T54" fmla="*/ 47 w 453"/>
              <a:gd name="T55" fmla="*/ 128 h 454"/>
              <a:gd name="T56" fmla="*/ 141 w 453"/>
              <a:gd name="T57" fmla="*/ 127 h 454"/>
              <a:gd name="T58" fmla="*/ 222 w 453"/>
              <a:gd name="T59" fmla="*/ 225 h 454"/>
              <a:gd name="T60" fmla="*/ 53 w 453"/>
              <a:gd name="T61" fmla="*/ 183 h 454"/>
              <a:gd name="T62" fmla="*/ 440 w 453"/>
              <a:gd name="T63" fmla="*/ 201 h 454"/>
              <a:gd name="T64" fmla="*/ 394 w 453"/>
              <a:gd name="T65" fmla="*/ 267 h 454"/>
              <a:gd name="T66" fmla="*/ 407 w 453"/>
              <a:gd name="T67" fmla="*/ 232 h 454"/>
              <a:gd name="T68" fmla="*/ 393 w 453"/>
              <a:gd name="T69" fmla="*/ 165 h 454"/>
              <a:gd name="T70" fmla="*/ 385 w 453"/>
              <a:gd name="T71" fmla="*/ 265 h 454"/>
              <a:gd name="T72" fmla="*/ 392 w 453"/>
              <a:gd name="T73" fmla="*/ 436 h 454"/>
              <a:gd name="T74" fmla="*/ 357 w 453"/>
              <a:gd name="T75" fmla="*/ 281 h 454"/>
              <a:gd name="T76" fmla="*/ 325 w 453"/>
              <a:gd name="T77" fmla="*/ 444 h 454"/>
              <a:gd name="T78" fmla="*/ 314 w 453"/>
              <a:gd name="T79" fmla="*/ 392 h 454"/>
              <a:gd name="T80" fmla="*/ 320 w 453"/>
              <a:gd name="T81" fmla="*/ 150 h 454"/>
              <a:gd name="T82" fmla="*/ 310 w 453"/>
              <a:gd name="T83" fmla="*/ 183 h 454"/>
              <a:gd name="T84" fmla="*/ 236 w 453"/>
              <a:gd name="T85" fmla="*/ 223 h 454"/>
              <a:gd name="T86" fmla="*/ 312 w 453"/>
              <a:gd name="T87" fmla="*/ 127 h 454"/>
              <a:gd name="T88" fmla="*/ 406 w 453"/>
              <a:gd name="T89" fmla="*/ 128 h 454"/>
              <a:gd name="T90" fmla="*/ 409 w 453"/>
              <a:gd name="T91" fmla="*/ 196 h 454"/>
              <a:gd name="T92" fmla="*/ 142 w 453"/>
              <a:gd name="T93" fmla="*/ 43 h 454"/>
              <a:gd name="T94" fmla="*/ 99 w 453"/>
              <a:gd name="T95" fmla="*/ 9 h 454"/>
              <a:gd name="T96" fmla="*/ 99 w 453"/>
              <a:gd name="T97" fmla="*/ 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454">
                <a:moveTo>
                  <a:pt x="354" y="86"/>
                </a:moveTo>
                <a:cubicBezTo>
                  <a:pt x="378" y="86"/>
                  <a:pt x="398" y="67"/>
                  <a:pt x="398" y="43"/>
                </a:cubicBezTo>
                <a:cubicBezTo>
                  <a:pt x="398" y="19"/>
                  <a:pt x="378" y="0"/>
                  <a:pt x="354" y="0"/>
                </a:cubicBezTo>
                <a:cubicBezTo>
                  <a:pt x="330" y="0"/>
                  <a:pt x="311" y="19"/>
                  <a:pt x="311" y="43"/>
                </a:cubicBezTo>
                <a:cubicBezTo>
                  <a:pt x="311" y="67"/>
                  <a:pt x="330" y="86"/>
                  <a:pt x="354" y="86"/>
                </a:cubicBezTo>
                <a:close/>
                <a:moveTo>
                  <a:pt x="354" y="9"/>
                </a:moveTo>
                <a:cubicBezTo>
                  <a:pt x="373" y="9"/>
                  <a:pt x="388" y="24"/>
                  <a:pt x="388" y="43"/>
                </a:cubicBezTo>
                <a:cubicBezTo>
                  <a:pt x="388" y="62"/>
                  <a:pt x="373" y="77"/>
                  <a:pt x="354" y="77"/>
                </a:cubicBezTo>
                <a:cubicBezTo>
                  <a:pt x="336" y="77"/>
                  <a:pt x="320" y="62"/>
                  <a:pt x="320" y="43"/>
                </a:cubicBezTo>
                <a:cubicBezTo>
                  <a:pt x="320" y="24"/>
                  <a:pt x="336" y="9"/>
                  <a:pt x="354" y="9"/>
                </a:cubicBezTo>
                <a:close/>
                <a:moveTo>
                  <a:pt x="448" y="177"/>
                </a:moveTo>
                <a:cubicBezTo>
                  <a:pt x="448" y="177"/>
                  <a:pt x="448" y="177"/>
                  <a:pt x="448" y="177"/>
                </a:cubicBezTo>
                <a:cubicBezTo>
                  <a:pt x="414" y="123"/>
                  <a:pt x="414" y="123"/>
                  <a:pt x="414" y="123"/>
                </a:cubicBezTo>
                <a:cubicBezTo>
                  <a:pt x="401" y="104"/>
                  <a:pt x="393" y="96"/>
                  <a:pt x="356" y="9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19" y="96"/>
                  <a:pt x="309" y="113"/>
                  <a:pt x="304" y="122"/>
                </a:cubicBezTo>
                <a:cubicBezTo>
                  <a:pt x="304" y="122"/>
                  <a:pt x="304" y="122"/>
                  <a:pt x="304" y="122"/>
                </a:cubicBezTo>
                <a:cubicBezTo>
                  <a:pt x="297" y="136"/>
                  <a:pt x="272" y="179"/>
                  <a:pt x="268" y="185"/>
                </a:cubicBezTo>
                <a:cubicBezTo>
                  <a:pt x="263" y="188"/>
                  <a:pt x="240" y="206"/>
                  <a:pt x="226" y="217"/>
                </a:cubicBezTo>
                <a:cubicBezTo>
                  <a:pt x="216" y="209"/>
                  <a:pt x="198" y="195"/>
                  <a:pt x="185" y="185"/>
                </a:cubicBezTo>
                <a:cubicBezTo>
                  <a:pt x="181" y="179"/>
                  <a:pt x="156" y="136"/>
                  <a:pt x="149" y="122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3" y="113"/>
                  <a:pt x="134" y="96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60" y="96"/>
                  <a:pt x="52" y="104"/>
                  <a:pt x="39" y="123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0" y="186"/>
                  <a:pt x="0" y="195"/>
                  <a:pt x="4" y="204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8" y="282"/>
                  <a:pt x="44" y="286"/>
                  <a:pt x="50" y="286"/>
                </a:cubicBezTo>
                <a:cubicBezTo>
                  <a:pt x="51" y="286"/>
                  <a:pt x="52" y="286"/>
                  <a:pt x="52" y="286"/>
                </a:cubicBezTo>
                <a:cubicBezTo>
                  <a:pt x="52" y="404"/>
                  <a:pt x="51" y="433"/>
                  <a:pt x="51" y="436"/>
                </a:cubicBezTo>
                <a:cubicBezTo>
                  <a:pt x="51" y="436"/>
                  <a:pt x="51" y="436"/>
                  <a:pt x="51" y="437"/>
                </a:cubicBezTo>
                <a:cubicBezTo>
                  <a:pt x="52" y="447"/>
                  <a:pt x="62" y="454"/>
                  <a:pt x="72" y="454"/>
                </a:cubicBezTo>
                <a:cubicBezTo>
                  <a:pt x="83" y="454"/>
                  <a:pt x="92" y="446"/>
                  <a:pt x="93" y="436"/>
                </a:cubicBezTo>
                <a:cubicBezTo>
                  <a:pt x="100" y="342"/>
                  <a:pt x="100" y="342"/>
                  <a:pt x="100" y="342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108" y="446"/>
                  <a:pt x="117" y="454"/>
                  <a:pt x="128" y="454"/>
                </a:cubicBezTo>
                <a:cubicBezTo>
                  <a:pt x="128" y="454"/>
                  <a:pt x="128" y="454"/>
                  <a:pt x="129" y="454"/>
                </a:cubicBezTo>
                <a:cubicBezTo>
                  <a:pt x="139" y="454"/>
                  <a:pt x="148" y="446"/>
                  <a:pt x="149" y="437"/>
                </a:cubicBezTo>
                <a:cubicBezTo>
                  <a:pt x="149" y="436"/>
                  <a:pt x="149" y="436"/>
                  <a:pt x="149" y="436"/>
                </a:cubicBezTo>
                <a:cubicBezTo>
                  <a:pt x="149" y="430"/>
                  <a:pt x="146" y="298"/>
                  <a:pt x="143" y="200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6" y="218"/>
                  <a:pt x="157" y="219"/>
                  <a:pt x="157" y="219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9" y="254"/>
                  <a:pt x="223" y="254"/>
                  <a:pt x="226" y="253"/>
                </a:cubicBezTo>
                <a:cubicBezTo>
                  <a:pt x="227" y="254"/>
                  <a:pt x="229" y="254"/>
                  <a:pt x="230" y="254"/>
                </a:cubicBezTo>
                <a:cubicBezTo>
                  <a:pt x="232" y="254"/>
                  <a:pt x="235" y="253"/>
                  <a:pt x="237" y="252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7" y="218"/>
                  <a:pt x="297" y="218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07" y="298"/>
                  <a:pt x="304" y="430"/>
                  <a:pt x="303" y="436"/>
                </a:cubicBezTo>
                <a:cubicBezTo>
                  <a:pt x="303" y="436"/>
                  <a:pt x="303" y="436"/>
                  <a:pt x="303" y="437"/>
                </a:cubicBezTo>
                <a:cubicBezTo>
                  <a:pt x="305" y="447"/>
                  <a:pt x="314" y="454"/>
                  <a:pt x="325" y="454"/>
                </a:cubicBezTo>
                <a:cubicBezTo>
                  <a:pt x="336" y="454"/>
                  <a:pt x="345" y="446"/>
                  <a:pt x="345" y="436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60" y="436"/>
                  <a:pt x="360" y="436"/>
                  <a:pt x="360" y="436"/>
                </a:cubicBezTo>
                <a:cubicBezTo>
                  <a:pt x="361" y="446"/>
                  <a:pt x="369" y="454"/>
                  <a:pt x="380" y="454"/>
                </a:cubicBezTo>
                <a:cubicBezTo>
                  <a:pt x="381" y="454"/>
                  <a:pt x="381" y="454"/>
                  <a:pt x="381" y="454"/>
                </a:cubicBezTo>
                <a:cubicBezTo>
                  <a:pt x="392" y="454"/>
                  <a:pt x="401" y="446"/>
                  <a:pt x="402" y="437"/>
                </a:cubicBezTo>
                <a:cubicBezTo>
                  <a:pt x="402" y="436"/>
                  <a:pt x="402" y="436"/>
                  <a:pt x="402" y="436"/>
                </a:cubicBezTo>
                <a:cubicBezTo>
                  <a:pt x="402" y="433"/>
                  <a:pt x="401" y="404"/>
                  <a:pt x="400" y="286"/>
                </a:cubicBezTo>
                <a:cubicBezTo>
                  <a:pt x="401" y="286"/>
                  <a:pt x="402" y="286"/>
                  <a:pt x="403" y="286"/>
                </a:cubicBezTo>
                <a:cubicBezTo>
                  <a:pt x="409" y="286"/>
                  <a:pt x="415" y="282"/>
                  <a:pt x="418" y="277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53" y="195"/>
                  <a:pt x="452" y="186"/>
                  <a:pt x="448" y="177"/>
                </a:cubicBezTo>
                <a:close/>
                <a:moveTo>
                  <a:pt x="230" y="241"/>
                </a:moveTo>
                <a:cubicBezTo>
                  <a:pt x="227" y="244"/>
                  <a:pt x="223" y="245"/>
                  <a:pt x="220" y="24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2" y="171"/>
                  <a:pt x="142" y="160"/>
                  <a:pt x="142" y="150"/>
                </a:cubicBezTo>
                <a:cubicBezTo>
                  <a:pt x="142" y="147"/>
                  <a:pt x="140" y="145"/>
                  <a:pt x="137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4" y="145"/>
                  <a:pt x="132" y="148"/>
                  <a:pt x="132" y="150"/>
                </a:cubicBezTo>
                <a:cubicBezTo>
                  <a:pt x="132" y="150"/>
                  <a:pt x="133" y="164"/>
                  <a:pt x="133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213"/>
                  <a:pt x="135" y="253"/>
                  <a:pt x="136" y="293"/>
                </a:cubicBezTo>
                <a:cubicBezTo>
                  <a:pt x="137" y="329"/>
                  <a:pt x="138" y="365"/>
                  <a:pt x="139" y="392"/>
                </a:cubicBezTo>
                <a:cubicBezTo>
                  <a:pt x="139" y="405"/>
                  <a:pt x="139" y="416"/>
                  <a:pt x="140" y="424"/>
                </a:cubicBezTo>
                <a:cubicBezTo>
                  <a:pt x="140" y="430"/>
                  <a:pt x="140" y="433"/>
                  <a:pt x="140" y="436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140" y="441"/>
                  <a:pt x="134" y="445"/>
                  <a:pt x="128" y="444"/>
                </a:cubicBezTo>
                <a:cubicBezTo>
                  <a:pt x="122" y="444"/>
                  <a:pt x="117" y="440"/>
                  <a:pt x="117" y="43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5" y="279"/>
                  <a:pt x="103" y="277"/>
                  <a:pt x="100" y="277"/>
                </a:cubicBezTo>
                <a:cubicBezTo>
                  <a:pt x="98" y="277"/>
                  <a:pt x="96" y="279"/>
                  <a:pt x="96" y="281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3" y="440"/>
                  <a:pt x="78" y="444"/>
                  <a:pt x="72" y="444"/>
                </a:cubicBezTo>
                <a:cubicBezTo>
                  <a:pt x="66" y="445"/>
                  <a:pt x="61" y="441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1" y="433"/>
                  <a:pt x="61" y="429"/>
                  <a:pt x="61" y="422"/>
                </a:cubicBezTo>
                <a:cubicBezTo>
                  <a:pt x="61" y="413"/>
                  <a:pt x="61" y="401"/>
                  <a:pt x="61" y="386"/>
                </a:cubicBezTo>
                <a:cubicBezTo>
                  <a:pt x="61" y="357"/>
                  <a:pt x="62" y="318"/>
                  <a:pt x="62" y="281"/>
                </a:cubicBezTo>
                <a:cubicBezTo>
                  <a:pt x="67" y="277"/>
                  <a:pt x="69" y="271"/>
                  <a:pt x="67" y="265"/>
                </a:cubicBezTo>
                <a:cubicBezTo>
                  <a:pt x="67" y="265"/>
                  <a:pt x="67" y="265"/>
                  <a:pt x="67" y="264"/>
                </a:cubicBezTo>
                <a:cubicBezTo>
                  <a:pt x="67" y="263"/>
                  <a:pt x="65" y="258"/>
                  <a:pt x="62" y="249"/>
                </a:cubicBezTo>
                <a:cubicBezTo>
                  <a:pt x="63" y="197"/>
                  <a:pt x="63" y="169"/>
                  <a:pt x="63" y="169"/>
                </a:cubicBezTo>
                <a:cubicBezTo>
                  <a:pt x="63" y="167"/>
                  <a:pt x="61" y="165"/>
                  <a:pt x="59" y="165"/>
                </a:cubicBezTo>
                <a:cubicBezTo>
                  <a:pt x="58" y="164"/>
                  <a:pt x="55" y="165"/>
                  <a:pt x="54" y="166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4"/>
                  <a:pt x="34" y="195"/>
                  <a:pt x="34" y="197"/>
                </a:cubicBezTo>
                <a:cubicBezTo>
                  <a:pt x="34" y="197"/>
                  <a:pt x="40" y="215"/>
                  <a:pt x="46" y="232"/>
                </a:cubicBezTo>
                <a:cubicBezTo>
                  <a:pt x="49" y="239"/>
                  <a:pt x="51" y="246"/>
                  <a:pt x="53" y="252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4" y="254"/>
                  <a:pt x="54" y="255"/>
                  <a:pt x="55" y="257"/>
                </a:cubicBezTo>
                <a:cubicBezTo>
                  <a:pt x="56" y="262"/>
                  <a:pt x="58" y="265"/>
                  <a:pt x="59" y="26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9" y="271"/>
                  <a:pt x="57" y="274"/>
                  <a:pt x="53" y="276"/>
                </a:cubicBezTo>
                <a:cubicBezTo>
                  <a:pt x="49" y="277"/>
                  <a:pt x="45" y="276"/>
                  <a:pt x="44" y="273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0" y="194"/>
                  <a:pt x="10" y="188"/>
                  <a:pt x="13" y="182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8" y="112"/>
                  <a:pt x="63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28" y="105"/>
                  <a:pt x="136" y="118"/>
                  <a:pt x="140" y="126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9" y="141"/>
                  <a:pt x="177" y="190"/>
                  <a:pt x="177" y="191"/>
                </a:cubicBezTo>
                <a:cubicBezTo>
                  <a:pt x="178" y="191"/>
                  <a:pt x="178" y="192"/>
                  <a:pt x="178" y="192"/>
                </a:cubicBezTo>
                <a:cubicBezTo>
                  <a:pt x="178" y="192"/>
                  <a:pt x="191" y="202"/>
                  <a:pt x="204" y="212"/>
                </a:cubicBezTo>
                <a:cubicBezTo>
                  <a:pt x="211" y="217"/>
                  <a:pt x="217" y="221"/>
                  <a:pt x="222" y="225"/>
                </a:cubicBezTo>
                <a:cubicBezTo>
                  <a:pt x="226" y="228"/>
                  <a:pt x="228" y="230"/>
                  <a:pt x="230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2" y="233"/>
                  <a:pt x="232" y="238"/>
                  <a:pt x="230" y="241"/>
                </a:cubicBezTo>
                <a:close/>
                <a:moveTo>
                  <a:pt x="53" y="183"/>
                </a:moveTo>
                <a:cubicBezTo>
                  <a:pt x="53" y="192"/>
                  <a:pt x="53" y="206"/>
                  <a:pt x="53" y="223"/>
                </a:cubicBezTo>
                <a:cubicBezTo>
                  <a:pt x="50" y="214"/>
                  <a:pt x="47" y="204"/>
                  <a:pt x="44" y="196"/>
                </a:cubicBezTo>
                <a:lnTo>
                  <a:pt x="53" y="183"/>
                </a:lnTo>
                <a:close/>
                <a:moveTo>
                  <a:pt x="440" y="201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6"/>
                  <a:pt x="404" y="277"/>
                  <a:pt x="400" y="276"/>
                </a:cubicBezTo>
                <a:cubicBezTo>
                  <a:pt x="396" y="274"/>
                  <a:pt x="394" y="271"/>
                  <a:pt x="394" y="267"/>
                </a:cubicBezTo>
                <a:cubicBezTo>
                  <a:pt x="394" y="267"/>
                  <a:pt x="394" y="267"/>
                  <a:pt x="394" y="267"/>
                </a:cubicBezTo>
                <a:cubicBezTo>
                  <a:pt x="395" y="265"/>
                  <a:pt x="396" y="262"/>
                  <a:pt x="398" y="257"/>
                </a:cubicBezTo>
                <a:cubicBezTo>
                  <a:pt x="399" y="255"/>
                  <a:pt x="399" y="254"/>
                  <a:pt x="400" y="252"/>
                </a:cubicBezTo>
                <a:cubicBezTo>
                  <a:pt x="400" y="252"/>
                  <a:pt x="400" y="252"/>
                  <a:pt x="400" y="252"/>
                </a:cubicBezTo>
                <a:cubicBezTo>
                  <a:pt x="402" y="246"/>
                  <a:pt x="404" y="239"/>
                  <a:pt x="407" y="232"/>
                </a:cubicBezTo>
                <a:cubicBezTo>
                  <a:pt x="413" y="215"/>
                  <a:pt x="419" y="197"/>
                  <a:pt x="419" y="197"/>
                </a:cubicBezTo>
                <a:cubicBezTo>
                  <a:pt x="419" y="195"/>
                  <a:pt x="419" y="194"/>
                  <a:pt x="418" y="193"/>
                </a:cubicBezTo>
                <a:cubicBezTo>
                  <a:pt x="399" y="166"/>
                  <a:pt x="399" y="166"/>
                  <a:pt x="399" y="166"/>
                </a:cubicBezTo>
                <a:cubicBezTo>
                  <a:pt x="397" y="165"/>
                  <a:pt x="395" y="164"/>
                  <a:pt x="393" y="165"/>
                </a:cubicBezTo>
                <a:cubicBezTo>
                  <a:pt x="391" y="165"/>
                  <a:pt x="390" y="167"/>
                  <a:pt x="390" y="169"/>
                </a:cubicBezTo>
                <a:cubicBezTo>
                  <a:pt x="390" y="169"/>
                  <a:pt x="390" y="197"/>
                  <a:pt x="391" y="249"/>
                </a:cubicBezTo>
                <a:cubicBezTo>
                  <a:pt x="388" y="258"/>
                  <a:pt x="386" y="263"/>
                  <a:pt x="386" y="264"/>
                </a:cubicBezTo>
                <a:cubicBezTo>
                  <a:pt x="386" y="265"/>
                  <a:pt x="385" y="265"/>
                  <a:pt x="385" y="265"/>
                </a:cubicBezTo>
                <a:cubicBezTo>
                  <a:pt x="384" y="271"/>
                  <a:pt x="386" y="277"/>
                  <a:pt x="391" y="281"/>
                </a:cubicBezTo>
                <a:cubicBezTo>
                  <a:pt x="391" y="318"/>
                  <a:pt x="392" y="357"/>
                  <a:pt x="392" y="386"/>
                </a:cubicBezTo>
                <a:cubicBezTo>
                  <a:pt x="392" y="401"/>
                  <a:pt x="392" y="413"/>
                  <a:pt x="392" y="422"/>
                </a:cubicBezTo>
                <a:cubicBezTo>
                  <a:pt x="392" y="429"/>
                  <a:pt x="392" y="433"/>
                  <a:pt x="392" y="436"/>
                </a:cubicBezTo>
                <a:cubicBezTo>
                  <a:pt x="392" y="436"/>
                  <a:pt x="392" y="436"/>
                  <a:pt x="392" y="436"/>
                </a:cubicBezTo>
                <a:cubicBezTo>
                  <a:pt x="392" y="441"/>
                  <a:pt x="387" y="445"/>
                  <a:pt x="381" y="444"/>
                </a:cubicBezTo>
                <a:cubicBezTo>
                  <a:pt x="375" y="444"/>
                  <a:pt x="370" y="440"/>
                  <a:pt x="369" y="435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79"/>
                  <a:pt x="355" y="277"/>
                  <a:pt x="353" y="277"/>
                </a:cubicBezTo>
                <a:cubicBezTo>
                  <a:pt x="350" y="277"/>
                  <a:pt x="348" y="279"/>
                  <a:pt x="348" y="281"/>
                </a:cubicBezTo>
                <a:cubicBezTo>
                  <a:pt x="336" y="435"/>
                  <a:pt x="336" y="435"/>
                  <a:pt x="336" y="435"/>
                </a:cubicBezTo>
                <a:cubicBezTo>
                  <a:pt x="336" y="440"/>
                  <a:pt x="331" y="444"/>
                  <a:pt x="325" y="444"/>
                </a:cubicBezTo>
                <a:cubicBezTo>
                  <a:pt x="319" y="445"/>
                  <a:pt x="313" y="441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3"/>
                  <a:pt x="313" y="430"/>
                  <a:pt x="313" y="424"/>
                </a:cubicBezTo>
                <a:cubicBezTo>
                  <a:pt x="313" y="416"/>
                  <a:pt x="314" y="405"/>
                  <a:pt x="314" y="392"/>
                </a:cubicBezTo>
                <a:cubicBezTo>
                  <a:pt x="315" y="365"/>
                  <a:pt x="316" y="329"/>
                  <a:pt x="317" y="293"/>
                </a:cubicBezTo>
                <a:cubicBezTo>
                  <a:pt x="318" y="253"/>
                  <a:pt x="319" y="213"/>
                  <a:pt x="320" y="185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64"/>
                  <a:pt x="320" y="150"/>
                  <a:pt x="320" y="150"/>
                </a:cubicBezTo>
                <a:cubicBezTo>
                  <a:pt x="321" y="148"/>
                  <a:pt x="318" y="145"/>
                  <a:pt x="316" y="145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3" y="145"/>
                  <a:pt x="311" y="147"/>
                  <a:pt x="311" y="150"/>
                </a:cubicBezTo>
                <a:cubicBezTo>
                  <a:pt x="311" y="160"/>
                  <a:pt x="310" y="171"/>
                  <a:pt x="310" y="183"/>
                </a:cubicBezTo>
                <a:cubicBezTo>
                  <a:pt x="290" y="211"/>
                  <a:pt x="290" y="211"/>
                  <a:pt x="290" y="211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2" y="233"/>
                  <a:pt x="240" y="228"/>
                  <a:pt x="236" y="224"/>
                </a:cubicBezTo>
                <a:cubicBezTo>
                  <a:pt x="236" y="224"/>
                  <a:pt x="236" y="224"/>
                  <a:pt x="236" y="223"/>
                </a:cubicBezTo>
                <a:cubicBezTo>
                  <a:pt x="235" y="223"/>
                  <a:pt x="235" y="223"/>
                  <a:pt x="234" y="222"/>
                </a:cubicBezTo>
                <a:cubicBezTo>
                  <a:pt x="249" y="211"/>
                  <a:pt x="274" y="192"/>
                  <a:pt x="274" y="192"/>
                </a:cubicBezTo>
                <a:cubicBezTo>
                  <a:pt x="275" y="192"/>
                  <a:pt x="275" y="191"/>
                  <a:pt x="276" y="191"/>
                </a:cubicBezTo>
                <a:cubicBezTo>
                  <a:pt x="276" y="190"/>
                  <a:pt x="304" y="141"/>
                  <a:pt x="312" y="127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7" y="118"/>
                  <a:pt x="324" y="105"/>
                  <a:pt x="356" y="105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90" y="105"/>
                  <a:pt x="395" y="112"/>
                  <a:pt x="406" y="128"/>
                </a:cubicBezTo>
                <a:cubicBezTo>
                  <a:pt x="440" y="182"/>
                  <a:pt x="440" y="182"/>
                  <a:pt x="440" y="182"/>
                </a:cubicBezTo>
                <a:cubicBezTo>
                  <a:pt x="443" y="188"/>
                  <a:pt x="443" y="194"/>
                  <a:pt x="440" y="201"/>
                </a:cubicBezTo>
                <a:close/>
                <a:moveTo>
                  <a:pt x="400" y="183"/>
                </a:moveTo>
                <a:cubicBezTo>
                  <a:pt x="409" y="196"/>
                  <a:pt x="409" y="196"/>
                  <a:pt x="409" y="196"/>
                </a:cubicBezTo>
                <a:cubicBezTo>
                  <a:pt x="406" y="204"/>
                  <a:pt x="403" y="214"/>
                  <a:pt x="400" y="223"/>
                </a:cubicBezTo>
                <a:cubicBezTo>
                  <a:pt x="400" y="206"/>
                  <a:pt x="400" y="192"/>
                  <a:pt x="400" y="183"/>
                </a:cubicBezTo>
                <a:close/>
                <a:moveTo>
                  <a:pt x="99" y="86"/>
                </a:moveTo>
                <a:cubicBezTo>
                  <a:pt x="122" y="86"/>
                  <a:pt x="142" y="67"/>
                  <a:pt x="142" y="43"/>
                </a:cubicBezTo>
                <a:cubicBezTo>
                  <a:pt x="142" y="19"/>
                  <a:pt x="122" y="0"/>
                  <a:pt x="99" y="0"/>
                </a:cubicBezTo>
                <a:cubicBezTo>
                  <a:pt x="75" y="0"/>
                  <a:pt x="55" y="19"/>
                  <a:pt x="55" y="43"/>
                </a:cubicBezTo>
                <a:cubicBezTo>
                  <a:pt x="55" y="67"/>
                  <a:pt x="75" y="86"/>
                  <a:pt x="99" y="86"/>
                </a:cubicBezTo>
                <a:close/>
                <a:moveTo>
                  <a:pt x="99" y="9"/>
                </a:moveTo>
                <a:cubicBezTo>
                  <a:pt x="117" y="9"/>
                  <a:pt x="132" y="24"/>
                  <a:pt x="132" y="43"/>
                </a:cubicBezTo>
                <a:cubicBezTo>
                  <a:pt x="132" y="62"/>
                  <a:pt x="117" y="77"/>
                  <a:pt x="99" y="77"/>
                </a:cubicBezTo>
                <a:cubicBezTo>
                  <a:pt x="80" y="77"/>
                  <a:pt x="65" y="62"/>
                  <a:pt x="65" y="43"/>
                </a:cubicBezTo>
                <a:cubicBezTo>
                  <a:pt x="65" y="24"/>
                  <a:pt x="80" y="9"/>
                  <a:pt x="99" y="9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2000000000000000000" pitchFamily="2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423ECF2-4816-46DD-BB47-5DC8A9C46AC7}"/>
              </a:ext>
            </a:extLst>
          </p:cNvPr>
          <p:cNvGrpSpPr/>
          <p:nvPr/>
        </p:nvGrpSpPr>
        <p:grpSpPr>
          <a:xfrm>
            <a:off x="3411612" y="4021291"/>
            <a:ext cx="937924" cy="914402"/>
            <a:chOff x="3341467" y="2008629"/>
            <a:chExt cx="937924" cy="914402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3BD494E-DB2D-4899-923F-3066129C5050}"/>
                </a:ext>
              </a:extLst>
            </p:cNvPr>
            <p:cNvSpPr/>
            <p:nvPr/>
          </p:nvSpPr>
          <p:spPr>
            <a:xfrm>
              <a:off x="3341468" y="2008631"/>
              <a:ext cx="937923" cy="914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9AB4901-E25D-4DCF-82CB-F53276B8B732}"/>
                </a:ext>
              </a:extLst>
            </p:cNvPr>
            <p:cNvSpPr/>
            <p:nvPr/>
          </p:nvSpPr>
          <p:spPr>
            <a:xfrm>
              <a:off x="3341467" y="2008629"/>
              <a:ext cx="175956" cy="9144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 93">
            <a:extLst>
              <a:ext uri="{FF2B5EF4-FFF2-40B4-BE49-F238E27FC236}">
                <a16:creationId xmlns:a16="http://schemas.microsoft.com/office/drawing/2014/main" id="{8B951839-A977-45B4-A63E-1DF9A1226BD0}"/>
              </a:ext>
            </a:extLst>
          </p:cNvPr>
          <p:cNvSpPr>
            <a:spLocks noEditPoints="1"/>
          </p:cNvSpPr>
          <p:nvPr/>
        </p:nvSpPr>
        <p:spPr bwMode="auto">
          <a:xfrm>
            <a:off x="3471203" y="4177743"/>
            <a:ext cx="679837" cy="680576"/>
          </a:xfrm>
          <a:custGeom>
            <a:avLst/>
            <a:gdLst>
              <a:gd name="T0" fmla="*/ 651 w 659"/>
              <a:gd name="T1" fmla="*/ 0 h 658"/>
              <a:gd name="T2" fmla="*/ 361 w 659"/>
              <a:gd name="T3" fmla="*/ 2 h 658"/>
              <a:gd name="T4" fmla="*/ 0 w 659"/>
              <a:gd name="T5" fmla="*/ 366 h 658"/>
              <a:gd name="T6" fmla="*/ 288 w 659"/>
              <a:gd name="T7" fmla="*/ 656 h 658"/>
              <a:gd name="T8" fmla="*/ 298 w 659"/>
              <a:gd name="T9" fmla="*/ 656 h 658"/>
              <a:gd name="T10" fmla="*/ 659 w 659"/>
              <a:gd name="T11" fmla="*/ 292 h 658"/>
              <a:gd name="T12" fmla="*/ 293 w 659"/>
              <a:gd name="T13" fmla="*/ 641 h 658"/>
              <a:gd name="T14" fmla="*/ 369 w 659"/>
              <a:gd name="T15" fmla="*/ 14 h 658"/>
              <a:gd name="T16" fmla="*/ 645 w 659"/>
              <a:gd name="T17" fmla="*/ 289 h 658"/>
              <a:gd name="T18" fmla="*/ 514 w 659"/>
              <a:gd name="T19" fmla="*/ 81 h 658"/>
              <a:gd name="T20" fmla="*/ 452 w 659"/>
              <a:gd name="T21" fmla="*/ 144 h 658"/>
              <a:gd name="T22" fmla="*/ 514 w 659"/>
              <a:gd name="T23" fmla="*/ 200 h 658"/>
              <a:gd name="T24" fmla="*/ 559 w 659"/>
              <a:gd name="T25" fmla="*/ 188 h 658"/>
              <a:gd name="T26" fmla="*/ 514 w 659"/>
              <a:gd name="T27" fmla="*/ 81 h 658"/>
              <a:gd name="T28" fmla="*/ 514 w 659"/>
              <a:gd name="T29" fmla="*/ 192 h 658"/>
              <a:gd name="T30" fmla="*/ 514 w 659"/>
              <a:gd name="T31" fmla="*/ 192 h 658"/>
              <a:gd name="T32" fmla="*/ 480 w 659"/>
              <a:gd name="T33" fmla="*/ 110 h 658"/>
              <a:gd name="T34" fmla="*/ 563 w 659"/>
              <a:gd name="T35" fmla="*/ 144 h 658"/>
              <a:gd name="T36" fmla="*/ 403 w 659"/>
              <a:gd name="T37" fmla="*/ 266 h 658"/>
              <a:gd name="T38" fmla="*/ 423 w 659"/>
              <a:gd name="T39" fmla="*/ 236 h 658"/>
              <a:gd name="T40" fmla="*/ 393 w 659"/>
              <a:gd name="T41" fmla="*/ 256 h 658"/>
              <a:gd name="T42" fmla="*/ 308 w 659"/>
              <a:gd name="T43" fmla="*/ 248 h 658"/>
              <a:gd name="T44" fmla="*/ 315 w 659"/>
              <a:gd name="T45" fmla="*/ 334 h 658"/>
              <a:gd name="T46" fmla="*/ 225 w 659"/>
              <a:gd name="T47" fmla="*/ 325 h 658"/>
              <a:gd name="T48" fmla="*/ 211 w 659"/>
              <a:gd name="T49" fmla="*/ 326 h 658"/>
              <a:gd name="T50" fmla="*/ 215 w 659"/>
              <a:gd name="T51" fmla="*/ 435 h 658"/>
              <a:gd name="T52" fmla="*/ 219 w 659"/>
              <a:gd name="T53" fmla="*/ 447 h 658"/>
              <a:gd name="T54" fmla="*/ 253 w 659"/>
              <a:gd name="T55" fmla="*/ 416 h 658"/>
              <a:gd name="T56" fmla="*/ 336 w 659"/>
              <a:gd name="T57" fmla="*/ 425 h 658"/>
              <a:gd name="T58" fmla="*/ 333 w 659"/>
              <a:gd name="T59" fmla="*/ 336 h 658"/>
              <a:gd name="T60" fmla="*/ 418 w 659"/>
              <a:gd name="T61" fmla="*/ 332 h 658"/>
              <a:gd name="T62" fmla="*/ 431 w 659"/>
              <a:gd name="T63" fmla="*/ 329 h 658"/>
              <a:gd name="T64" fmla="*/ 317 w 659"/>
              <a:gd name="T65" fmla="*/ 258 h 658"/>
              <a:gd name="T66" fmla="*/ 383 w 659"/>
              <a:gd name="T67" fmla="*/ 266 h 658"/>
              <a:gd name="T68" fmla="*/ 317 w 659"/>
              <a:gd name="T69" fmla="*/ 258 h 658"/>
              <a:gd name="T70" fmla="*/ 326 w 659"/>
              <a:gd name="T71" fmla="*/ 415 h 658"/>
              <a:gd name="T72" fmla="*/ 323 w 659"/>
              <a:gd name="T73" fmla="*/ 346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9" h="658">
                <a:moveTo>
                  <a:pt x="658" y="7"/>
                </a:moveTo>
                <a:cubicBezTo>
                  <a:pt x="658" y="3"/>
                  <a:pt x="655" y="0"/>
                  <a:pt x="651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364" y="0"/>
                  <a:pt x="362" y="0"/>
                  <a:pt x="361" y="2"/>
                </a:cubicBezTo>
                <a:cubicBezTo>
                  <a:pt x="2" y="361"/>
                  <a:pt x="2" y="361"/>
                  <a:pt x="2" y="361"/>
                </a:cubicBezTo>
                <a:cubicBezTo>
                  <a:pt x="1" y="362"/>
                  <a:pt x="0" y="364"/>
                  <a:pt x="0" y="366"/>
                </a:cubicBezTo>
                <a:cubicBezTo>
                  <a:pt x="0" y="367"/>
                  <a:pt x="1" y="369"/>
                  <a:pt x="2" y="370"/>
                </a:cubicBezTo>
                <a:cubicBezTo>
                  <a:pt x="288" y="656"/>
                  <a:pt x="288" y="656"/>
                  <a:pt x="288" y="656"/>
                </a:cubicBezTo>
                <a:cubicBezTo>
                  <a:pt x="289" y="657"/>
                  <a:pt x="291" y="658"/>
                  <a:pt x="293" y="658"/>
                </a:cubicBezTo>
                <a:cubicBezTo>
                  <a:pt x="294" y="658"/>
                  <a:pt x="296" y="657"/>
                  <a:pt x="298" y="656"/>
                </a:cubicBezTo>
                <a:cubicBezTo>
                  <a:pt x="656" y="297"/>
                  <a:pt x="656" y="297"/>
                  <a:pt x="656" y="297"/>
                </a:cubicBezTo>
                <a:cubicBezTo>
                  <a:pt x="658" y="296"/>
                  <a:pt x="659" y="294"/>
                  <a:pt x="659" y="292"/>
                </a:cubicBezTo>
                <a:lnTo>
                  <a:pt x="658" y="7"/>
                </a:lnTo>
                <a:close/>
                <a:moveTo>
                  <a:pt x="293" y="641"/>
                </a:moveTo>
                <a:cubicBezTo>
                  <a:pt x="17" y="366"/>
                  <a:pt x="17" y="366"/>
                  <a:pt x="17" y="366"/>
                </a:cubicBezTo>
                <a:cubicBezTo>
                  <a:pt x="369" y="14"/>
                  <a:pt x="369" y="14"/>
                  <a:pt x="369" y="14"/>
                </a:cubicBezTo>
                <a:cubicBezTo>
                  <a:pt x="644" y="14"/>
                  <a:pt x="644" y="14"/>
                  <a:pt x="644" y="14"/>
                </a:cubicBezTo>
                <a:cubicBezTo>
                  <a:pt x="645" y="289"/>
                  <a:pt x="645" y="289"/>
                  <a:pt x="645" y="289"/>
                </a:cubicBezTo>
                <a:lnTo>
                  <a:pt x="293" y="641"/>
                </a:lnTo>
                <a:close/>
                <a:moveTo>
                  <a:pt x="514" y="81"/>
                </a:moveTo>
                <a:cubicBezTo>
                  <a:pt x="498" y="81"/>
                  <a:pt x="482" y="88"/>
                  <a:pt x="470" y="100"/>
                </a:cubicBezTo>
                <a:cubicBezTo>
                  <a:pt x="458" y="111"/>
                  <a:pt x="452" y="127"/>
                  <a:pt x="452" y="144"/>
                </a:cubicBezTo>
                <a:cubicBezTo>
                  <a:pt x="452" y="178"/>
                  <a:pt x="480" y="206"/>
                  <a:pt x="514" y="206"/>
                </a:cubicBezTo>
                <a:cubicBezTo>
                  <a:pt x="514" y="200"/>
                  <a:pt x="514" y="200"/>
                  <a:pt x="514" y="200"/>
                </a:cubicBezTo>
                <a:cubicBezTo>
                  <a:pt x="514" y="206"/>
                  <a:pt x="514" y="206"/>
                  <a:pt x="514" y="206"/>
                </a:cubicBezTo>
                <a:cubicBezTo>
                  <a:pt x="531" y="206"/>
                  <a:pt x="547" y="200"/>
                  <a:pt x="559" y="188"/>
                </a:cubicBezTo>
                <a:cubicBezTo>
                  <a:pt x="570" y="176"/>
                  <a:pt x="577" y="160"/>
                  <a:pt x="577" y="144"/>
                </a:cubicBezTo>
                <a:cubicBezTo>
                  <a:pt x="577" y="109"/>
                  <a:pt x="549" y="81"/>
                  <a:pt x="514" y="81"/>
                </a:cubicBezTo>
                <a:close/>
                <a:moveTo>
                  <a:pt x="549" y="178"/>
                </a:moveTo>
                <a:cubicBezTo>
                  <a:pt x="540" y="187"/>
                  <a:pt x="527" y="192"/>
                  <a:pt x="514" y="192"/>
                </a:cubicBezTo>
                <a:cubicBezTo>
                  <a:pt x="514" y="199"/>
                  <a:pt x="514" y="199"/>
                  <a:pt x="514" y="199"/>
                </a:cubicBezTo>
                <a:cubicBezTo>
                  <a:pt x="514" y="192"/>
                  <a:pt x="514" y="192"/>
                  <a:pt x="514" y="192"/>
                </a:cubicBezTo>
                <a:cubicBezTo>
                  <a:pt x="488" y="192"/>
                  <a:pt x="466" y="171"/>
                  <a:pt x="466" y="144"/>
                </a:cubicBezTo>
                <a:cubicBezTo>
                  <a:pt x="466" y="131"/>
                  <a:pt x="471" y="119"/>
                  <a:pt x="480" y="110"/>
                </a:cubicBezTo>
                <a:cubicBezTo>
                  <a:pt x="489" y="100"/>
                  <a:pt x="501" y="95"/>
                  <a:pt x="514" y="95"/>
                </a:cubicBezTo>
                <a:cubicBezTo>
                  <a:pt x="541" y="95"/>
                  <a:pt x="563" y="117"/>
                  <a:pt x="563" y="144"/>
                </a:cubicBezTo>
                <a:cubicBezTo>
                  <a:pt x="563" y="157"/>
                  <a:pt x="558" y="169"/>
                  <a:pt x="549" y="178"/>
                </a:cubicBezTo>
                <a:close/>
                <a:moveTo>
                  <a:pt x="403" y="266"/>
                </a:moveTo>
                <a:cubicBezTo>
                  <a:pt x="423" y="246"/>
                  <a:pt x="423" y="246"/>
                  <a:pt x="423" y="246"/>
                </a:cubicBezTo>
                <a:cubicBezTo>
                  <a:pt x="426" y="243"/>
                  <a:pt x="426" y="238"/>
                  <a:pt x="423" y="236"/>
                </a:cubicBezTo>
                <a:cubicBezTo>
                  <a:pt x="421" y="233"/>
                  <a:pt x="416" y="233"/>
                  <a:pt x="414" y="236"/>
                </a:cubicBezTo>
                <a:cubicBezTo>
                  <a:pt x="393" y="256"/>
                  <a:pt x="393" y="256"/>
                  <a:pt x="393" y="256"/>
                </a:cubicBezTo>
                <a:cubicBezTo>
                  <a:pt x="386" y="250"/>
                  <a:pt x="373" y="241"/>
                  <a:pt x="358" y="236"/>
                </a:cubicBezTo>
                <a:cubicBezTo>
                  <a:pt x="339" y="230"/>
                  <a:pt x="321" y="234"/>
                  <a:pt x="308" y="248"/>
                </a:cubicBezTo>
                <a:cubicBezTo>
                  <a:pt x="280" y="276"/>
                  <a:pt x="303" y="313"/>
                  <a:pt x="315" y="333"/>
                </a:cubicBezTo>
                <a:cubicBezTo>
                  <a:pt x="315" y="334"/>
                  <a:pt x="315" y="334"/>
                  <a:pt x="315" y="334"/>
                </a:cubicBezTo>
                <a:cubicBezTo>
                  <a:pt x="253" y="396"/>
                  <a:pt x="253" y="396"/>
                  <a:pt x="253" y="396"/>
                </a:cubicBezTo>
                <a:cubicBezTo>
                  <a:pt x="240" y="378"/>
                  <a:pt x="228" y="348"/>
                  <a:pt x="225" y="325"/>
                </a:cubicBezTo>
                <a:cubicBezTo>
                  <a:pt x="225" y="321"/>
                  <a:pt x="222" y="318"/>
                  <a:pt x="218" y="319"/>
                </a:cubicBezTo>
                <a:cubicBezTo>
                  <a:pt x="214" y="319"/>
                  <a:pt x="211" y="323"/>
                  <a:pt x="211" y="326"/>
                </a:cubicBezTo>
                <a:cubicBezTo>
                  <a:pt x="214" y="353"/>
                  <a:pt x="228" y="386"/>
                  <a:pt x="243" y="406"/>
                </a:cubicBezTo>
                <a:cubicBezTo>
                  <a:pt x="215" y="435"/>
                  <a:pt x="215" y="435"/>
                  <a:pt x="215" y="435"/>
                </a:cubicBezTo>
                <a:cubicBezTo>
                  <a:pt x="212" y="438"/>
                  <a:pt x="212" y="442"/>
                  <a:pt x="215" y="445"/>
                </a:cubicBezTo>
                <a:cubicBezTo>
                  <a:pt x="216" y="446"/>
                  <a:pt x="218" y="447"/>
                  <a:pt x="219" y="447"/>
                </a:cubicBezTo>
                <a:cubicBezTo>
                  <a:pt x="221" y="447"/>
                  <a:pt x="223" y="446"/>
                  <a:pt x="224" y="445"/>
                </a:cubicBezTo>
                <a:cubicBezTo>
                  <a:pt x="253" y="416"/>
                  <a:pt x="253" y="416"/>
                  <a:pt x="253" y="416"/>
                </a:cubicBezTo>
                <a:cubicBezTo>
                  <a:pt x="268" y="429"/>
                  <a:pt x="285" y="439"/>
                  <a:pt x="303" y="439"/>
                </a:cubicBezTo>
                <a:cubicBezTo>
                  <a:pt x="314" y="439"/>
                  <a:pt x="326" y="435"/>
                  <a:pt x="336" y="425"/>
                </a:cubicBezTo>
                <a:cubicBezTo>
                  <a:pt x="368" y="392"/>
                  <a:pt x="347" y="358"/>
                  <a:pt x="335" y="340"/>
                </a:cubicBezTo>
                <a:cubicBezTo>
                  <a:pt x="335" y="338"/>
                  <a:pt x="334" y="337"/>
                  <a:pt x="333" y="336"/>
                </a:cubicBezTo>
                <a:cubicBezTo>
                  <a:pt x="393" y="276"/>
                  <a:pt x="393" y="276"/>
                  <a:pt x="393" y="276"/>
                </a:cubicBezTo>
                <a:cubicBezTo>
                  <a:pt x="404" y="290"/>
                  <a:pt x="413" y="310"/>
                  <a:pt x="418" y="332"/>
                </a:cubicBezTo>
                <a:cubicBezTo>
                  <a:pt x="418" y="336"/>
                  <a:pt x="422" y="338"/>
                  <a:pt x="426" y="338"/>
                </a:cubicBezTo>
                <a:cubicBezTo>
                  <a:pt x="430" y="337"/>
                  <a:pt x="432" y="333"/>
                  <a:pt x="431" y="329"/>
                </a:cubicBezTo>
                <a:cubicBezTo>
                  <a:pt x="426" y="305"/>
                  <a:pt x="416" y="282"/>
                  <a:pt x="403" y="266"/>
                </a:cubicBezTo>
                <a:close/>
                <a:moveTo>
                  <a:pt x="317" y="258"/>
                </a:moveTo>
                <a:cubicBezTo>
                  <a:pt x="328" y="248"/>
                  <a:pt x="340" y="245"/>
                  <a:pt x="354" y="249"/>
                </a:cubicBezTo>
                <a:cubicBezTo>
                  <a:pt x="366" y="253"/>
                  <a:pt x="377" y="261"/>
                  <a:pt x="383" y="266"/>
                </a:cubicBezTo>
                <a:cubicBezTo>
                  <a:pt x="326" y="324"/>
                  <a:pt x="326" y="324"/>
                  <a:pt x="326" y="324"/>
                </a:cubicBezTo>
                <a:cubicBezTo>
                  <a:pt x="311" y="300"/>
                  <a:pt x="299" y="276"/>
                  <a:pt x="317" y="258"/>
                </a:cubicBezTo>
                <a:close/>
                <a:moveTo>
                  <a:pt x="323" y="347"/>
                </a:moveTo>
                <a:cubicBezTo>
                  <a:pt x="338" y="370"/>
                  <a:pt x="349" y="392"/>
                  <a:pt x="326" y="415"/>
                </a:cubicBezTo>
                <a:cubicBezTo>
                  <a:pt x="320" y="421"/>
                  <a:pt x="298" y="438"/>
                  <a:pt x="263" y="406"/>
                </a:cubicBezTo>
                <a:cubicBezTo>
                  <a:pt x="323" y="346"/>
                  <a:pt x="323" y="346"/>
                  <a:pt x="323" y="346"/>
                </a:cubicBezTo>
                <a:cubicBezTo>
                  <a:pt x="323" y="346"/>
                  <a:pt x="323" y="347"/>
                  <a:pt x="323" y="347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2000000000000000000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83D359-AAF1-49A9-8853-0AE3E040124F}"/>
              </a:ext>
            </a:extLst>
          </p:cNvPr>
          <p:cNvGrpSpPr/>
          <p:nvPr/>
        </p:nvGrpSpPr>
        <p:grpSpPr>
          <a:xfrm rot="10800000">
            <a:off x="7927120" y="5205790"/>
            <a:ext cx="937924" cy="914402"/>
            <a:chOff x="3341467" y="2008629"/>
            <a:chExt cx="937924" cy="914402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7E8B83AC-B4BD-4607-9E5A-A60F9B6764F6}"/>
                </a:ext>
              </a:extLst>
            </p:cNvPr>
            <p:cNvSpPr/>
            <p:nvPr/>
          </p:nvSpPr>
          <p:spPr>
            <a:xfrm>
              <a:off x="3341468" y="2008631"/>
              <a:ext cx="937923" cy="914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7FA9C57-6657-4B5E-9802-19E09AD60DB2}"/>
                </a:ext>
              </a:extLst>
            </p:cNvPr>
            <p:cNvSpPr/>
            <p:nvPr/>
          </p:nvSpPr>
          <p:spPr>
            <a:xfrm>
              <a:off x="3341467" y="2008629"/>
              <a:ext cx="175956" cy="9144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94">
            <a:extLst>
              <a:ext uri="{FF2B5EF4-FFF2-40B4-BE49-F238E27FC236}">
                <a16:creationId xmlns:a16="http://schemas.microsoft.com/office/drawing/2014/main" id="{B7619947-C026-4BE0-B383-CFB9374FD507}"/>
              </a:ext>
            </a:extLst>
          </p:cNvPr>
          <p:cNvSpPr>
            <a:spLocks noEditPoints="1"/>
          </p:cNvSpPr>
          <p:nvPr/>
        </p:nvSpPr>
        <p:spPr bwMode="auto">
          <a:xfrm>
            <a:off x="8073844" y="5313750"/>
            <a:ext cx="671521" cy="698479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2000000000000000000" pitchFamily="2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E7166B1-0AC3-4028-8030-8EFA6143B2B8}"/>
              </a:ext>
            </a:extLst>
          </p:cNvPr>
          <p:cNvGrpSpPr/>
          <p:nvPr/>
        </p:nvGrpSpPr>
        <p:grpSpPr>
          <a:xfrm rot="10800000">
            <a:off x="7927119" y="2840658"/>
            <a:ext cx="937924" cy="914402"/>
            <a:chOff x="3341467" y="2008629"/>
            <a:chExt cx="937924" cy="914402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8C274DBC-BB8D-4212-A165-53BB5F51FD83}"/>
                </a:ext>
              </a:extLst>
            </p:cNvPr>
            <p:cNvSpPr/>
            <p:nvPr/>
          </p:nvSpPr>
          <p:spPr>
            <a:xfrm>
              <a:off x="3341468" y="2008631"/>
              <a:ext cx="937923" cy="914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36CCFC9-85EA-4941-AF8B-1BF05DF5A021}"/>
                </a:ext>
              </a:extLst>
            </p:cNvPr>
            <p:cNvSpPr/>
            <p:nvPr/>
          </p:nvSpPr>
          <p:spPr>
            <a:xfrm>
              <a:off x="3341467" y="2008629"/>
              <a:ext cx="175956" cy="9144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E1F6568-8161-4D42-A96A-F31A12090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43" y="2972971"/>
            <a:ext cx="644474" cy="64977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79708D42-94A7-4937-B21E-B935CDFD45E1}"/>
              </a:ext>
            </a:extLst>
          </p:cNvPr>
          <p:cNvGrpSpPr/>
          <p:nvPr/>
        </p:nvGrpSpPr>
        <p:grpSpPr>
          <a:xfrm rot="10800000">
            <a:off x="7927120" y="4017705"/>
            <a:ext cx="937924" cy="914402"/>
            <a:chOff x="3341467" y="2008629"/>
            <a:chExt cx="937924" cy="914402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9E18F654-BF19-400F-B86B-1F0E9919EFF4}"/>
                </a:ext>
              </a:extLst>
            </p:cNvPr>
            <p:cNvSpPr/>
            <p:nvPr/>
          </p:nvSpPr>
          <p:spPr>
            <a:xfrm>
              <a:off x="3341468" y="2008631"/>
              <a:ext cx="937923" cy="914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8215330-B67B-485E-A009-E8B566C235A6}"/>
                </a:ext>
              </a:extLst>
            </p:cNvPr>
            <p:cNvSpPr/>
            <p:nvPr/>
          </p:nvSpPr>
          <p:spPr>
            <a:xfrm>
              <a:off x="3341467" y="2008629"/>
              <a:ext cx="175956" cy="9144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BEE93D9-D7C4-4F20-9402-1564CD885F5D}"/>
              </a:ext>
            </a:extLst>
          </p:cNvPr>
          <p:cNvGrpSpPr/>
          <p:nvPr/>
        </p:nvGrpSpPr>
        <p:grpSpPr>
          <a:xfrm rot="10800000">
            <a:off x="7927119" y="1661159"/>
            <a:ext cx="937924" cy="914402"/>
            <a:chOff x="3341467" y="2008629"/>
            <a:chExt cx="937924" cy="914402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9059C5B1-4EA8-467B-A369-B6DB6B7129F9}"/>
                </a:ext>
              </a:extLst>
            </p:cNvPr>
            <p:cNvSpPr/>
            <p:nvPr/>
          </p:nvSpPr>
          <p:spPr>
            <a:xfrm>
              <a:off x="3341468" y="2008631"/>
              <a:ext cx="937923" cy="914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FB7E0C4-2AE8-45B1-8996-EFF6A79503F2}"/>
                </a:ext>
              </a:extLst>
            </p:cNvPr>
            <p:cNvSpPr/>
            <p:nvPr/>
          </p:nvSpPr>
          <p:spPr>
            <a:xfrm>
              <a:off x="3341467" y="2008629"/>
              <a:ext cx="175956" cy="9144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8B7CBF1-6790-4276-82C4-105A5E35D689}"/>
              </a:ext>
            </a:extLst>
          </p:cNvPr>
          <p:cNvSpPr/>
          <p:nvPr/>
        </p:nvSpPr>
        <p:spPr>
          <a:xfrm>
            <a:off x="681956" y="5205791"/>
            <a:ext cx="366979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160DC45-1C8C-4A0B-A5E1-D3E94F6B1207}"/>
              </a:ext>
            </a:extLst>
          </p:cNvPr>
          <p:cNvSpPr txBox="1"/>
          <p:nvPr/>
        </p:nvSpPr>
        <p:spPr>
          <a:xfrm>
            <a:off x="9048081" y="4201491"/>
            <a:ext cx="239580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Generate</a:t>
            </a:r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revenue from payments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0782E50-DF23-4729-ABF6-EDEA72872E7D}"/>
              </a:ext>
            </a:extLst>
          </p:cNvPr>
          <p:cNvGrpSpPr/>
          <p:nvPr/>
        </p:nvGrpSpPr>
        <p:grpSpPr>
          <a:xfrm>
            <a:off x="3411612" y="5202835"/>
            <a:ext cx="937924" cy="914402"/>
            <a:chOff x="3341467" y="2008629"/>
            <a:chExt cx="937924" cy="91440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C5867F30-8B3C-4937-A81D-FB38B1BA5A15}"/>
                </a:ext>
              </a:extLst>
            </p:cNvPr>
            <p:cNvSpPr/>
            <p:nvPr/>
          </p:nvSpPr>
          <p:spPr>
            <a:xfrm>
              <a:off x="3341468" y="2008631"/>
              <a:ext cx="937923" cy="9144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Poppins" panose="02000000000000000000" pitchFamily="2" charset="0"/>
                <a:cs typeface="Poppins" panose="02000000000000000000" pitchFamily="2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F01FF91-DC9A-4704-ABB3-9CB63B0F9C5E}"/>
                </a:ext>
              </a:extLst>
            </p:cNvPr>
            <p:cNvSpPr/>
            <p:nvPr/>
          </p:nvSpPr>
          <p:spPr>
            <a:xfrm>
              <a:off x="3341467" y="2008629"/>
              <a:ext cx="175956" cy="9144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9" name="Picture 78">
            <a:extLst>
              <a:ext uri="{FF2B5EF4-FFF2-40B4-BE49-F238E27FC236}">
                <a16:creationId xmlns:a16="http://schemas.microsoft.com/office/drawing/2014/main" id="{58743461-CB2F-452D-B866-EF78220B6A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158" y="4161385"/>
            <a:ext cx="598891" cy="627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4A1AB3-52D6-427A-8AA9-7DC16F314851}"/>
              </a:ext>
            </a:extLst>
          </p:cNvPr>
          <p:cNvSpPr txBox="1"/>
          <p:nvPr/>
        </p:nvSpPr>
        <p:spPr>
          <a:xfrm>
            <a:off x="608876" y="5380969"/>
            <a:ext cx="254508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Monitor</a:t>
            </a:r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supplier</a:t>
            </a:r>
          </a:p>
          <a:p>
            <a:pPr algn="r"/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interaction &amp; health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9" name="Freeform 120">
            <a:extLst>
              <a:ext uri="{FF2B5EF4-FFF2-40B4-BE49-F238E27FC236}">
                <a16:creationId xmlns:a16="http://schemas.microsoft.com/office/drawing/2014/main" id="{F8B75DC5-71D8-4A33-82D3-13BDCEA82226}"/>
              </a:ext>
            </a:extLst>
          </p:cNvPr>
          <p:cNvSpPr>
            <a:spLocks/>
          </p:cNvSpPr>
          <p:nvPr/>
        </p:nvSpPr>
        <p:spPr bwMode="auto">
          <a:xfrm>
            <a:off x="3471203" y="5353039"/>
            <a:ext cx="751135" cy="609857"/>
          </a:xfrm>
          <a:custGeom>
            <a:avLst/>
            <a:gdLst>
              <a:gd name="T0" fmla="*/ 618 w 727"/>
              <a:gd name="T1" fmla="*/ 590 h 590"/>
              <a:gd name="T2" fmla="*/ 613 w 727"/>
              <a:gd name="T3" fmla="*/ 588 h 590"/>
              <a:gd name="T4" fmla="*/ 480 w 727"/>
              <a:gd name="T5" fmla="*/ 456 h 590"/>
              <a:gd name="T6" fmla="*/ 399 w 727"/>
              <a:gd name="T7" fmla="*/ 374 h 590"/>
              <a:gd name="T8" fmla="*/ 326 w 727"/>
              <a:gd name="T9" fmla="*/ 342 h 590"/>
              <a:gd name="T10" fmla="*/ 242 w 727"/>
              <a:gd name="T11" fmla="*/ 376 h 590"/>
              <a:gd name="T12" fmla="*/ 224 w 727"/>
              <a:gd name="T13" fmla="*/ 417 h 590"/>
              <a:gd name="T14" fmla="*/ 207 w 727"/>
              <a:gd name="T15" fmla="*/ 455 h 590"/>
              <a:gd name="T16" fmla="*/ 162 w 727"/>
              <a:gd name="T17" fmla="*/ 500 h 590"/>
              <a:gd name="T18" fmla="*/ 154 w 727"/>
              <a:gd name="T19" fmla="*/ 508 h 590"/>
              <a:gd name="T20" fmla="*/ 137 w 727"/>
              <a:gd name="T21" fmla="*/ 515 h 590"/>
              <a:gd name="T22" fmla="*/ 7 w 727"/>
              <a:gd name="T23" fmla="*/ 396 h 590"/>
              <a:gd name="T24" fmla="*/ 12 w 727"/>
              <a:gd name="T25" fmla="*/ 365 h 590"/>
              <a:gd name="T26" fmla="*/ 64 w 727"/>
              <a:gd name="T27" fmla="*/ 313 h 590"/>
              <a:gd name="T28" fmla="*/ 109 w 727"/>
              <a:gd name="T29" fmla="*/ 291 h 590"/>
              <a:gd name="T30" fmla="*/ 139 w 727"/>
              <a:gd name="T31" fmla="*/ 279 h 590"/>
              <a:gd name="T32" fmla="*/ 156 w 727"/>
              <a:gd name="T33" fmla="*/ 240 h 590"/>
              <a:gd name="T34" fmla="*/ 156 w 727"/>
              <a:gd name="T35" fmla="*/ 239 h 590"/>
              <a:gd name="T36" fmla="*/ 194 w 727"/>
              <a:gd name="T37" fmla="*/ 159 h 590"/>
              <a:gd name="T38" fmla="*/ 529 w 727"/>
              <a:gd name="T39" fmla="*/ 0 h 590"/>
              <a:gd name="T40" fmla="*/ 670 w 727"/>
              <a:gd name="T41" fmla="*/ 15 h 590"/>
              <a:gd name="T42" fmla="*/ 684 w 727"/>
              <a:gd name="T43" fmla="*/ 24 h 590"/>
              <a:gd name="T44" fmla="*/ 686 w 727"/>
              <a:gd name="T45" fmla="*/ 40 h 590"/>
              <a:gd name="T46" fmla="*/ 679 w 727"/>
              <a:gd name="T47" fmla="*/ 71 h 590"/>
              <a:gd name="T48" fmla="*/ 655 w 727"/>
              <a:gd name="T49" fmla="*/ 86 h 590"/>
              <a:gd name="T50" fmla="*/ 477 w 727"/>
              <a:gd name="T51" fmla="*/ 148 h 590"/>
              <a:gd name="T52" fmla="*/ 482 w 727"/>
              <a:gd name="T53" fmla="*/ 207 h 590"/>
              <a:gd name="T54" fmla="*/ 523 w 727"/>
              <a:gd name="T55" fmla="*/ 267 h 590"/>
              <a:gd name="T56" fmla="*/ 724 w 727"/>
              <a:gd name="T57" fmla="*/ 467 h 590"/>
              <a:gd name="T58" fmla="*/ 724 w 727"/>
              <a:gd name="T59" fmla="*/ 477 h 590"/>
              <a:gd name="T60" fmla="*/ 714 w 727"/>
              <a:gd name="T61" fmla="*/ 477 h 590"/>
              <a:gd name="T62" fmla="*/ 514 w 727"/>
              <a:gd name="T63" fmla="*/ 277 h 590"/>
              <a:gd name="T64" fmla="*/ 465 w 727"/>
              <a:gd name="T65" fmla="*/ 140 h 590"/>
              <a:gd name="T66" fmla="*/ 658 w 727"/>
              <a:gd name="T67" fmla="*/ 72 h 590"/>
              <a:gd name="T68" fmla="*/ 666 w 727"/>
              <a:gd name="T69" fmla="*/ 67 h 590"/>
              <a:gd name="T70" fmla="*/ 673 w 727"/>
              <a:gd name="T71" fmla="*/ 37 h 590"/>
              <a:gd name="T72" fmla="*/ 672 w 727"/>
              <a:gd name="T73" fmla="*/ 31 h 590"/>
              <a:gd name="T74" fmla="*/ 667 w 727"/>
              <a:gd name="T75" fmla="*/ 28 h 590"/>
              <a:gd name="T76" fmla="*/ 529 w 727"/>
              <a:gd name="T77" fmla="*/ 14 h 590"/>
              <a:gd name="T78" fmla="*/ 204 w 727"/>
              <a:gd name="T79" fmla="*/ 168 h 590"/>
              <a:gd name="T80" fmla="*/ 169 w 727"/>
              <a:gd name="T81" fmla="*/ 243 h 590"/>
              <a:gd name="T82" fmla="*/ 169 w 727"/>
              <a:gd name="T83" fmla="*/ 244 h 590"/>
              <a:gd name="T84" fmla="*/ 148 w 727"/>
              <a:gd name="T85" fmla="*/ 290 h 590"/>
              <a:gd name="T86" fmla="*/ 112 w 727"/>
              <a:gd name="T87" fmla="*/ 305 h 590"/>
              <a:gd name="T88" fmla="*/ 73 w 727"/>
              <a:gd name="T89" fmla="*/ 323 h 590"/>
              <a:gd name="T90" fmla="*/ 21 w 727"/>
              <a:gd name="T91" fmla="*/ 375 h 590"/>
              <a:gd name="T92" fmla="*/ 20 w 727"/>
              <a:gd name="T93" fmla="*/ 391 h 590"/>
              <a:gd name="T94" fmla="*/ 75 w 727"/>
              <a:gd name="T95" fmla="*/ 456 h 590"/>
              <a:gd name="T96" fmla="*/ 137 w 727"/>
              <a:gd name="T97" fmla="*/ 501 h 590"/>
              <a:gd name="T98" fmla="*/ 144 w 727"/>
              <a:gd name="T99" fmla="*/ 498 h 590"/>
              <a:gd name="T100" fmla="*/ 152 w 727"/>
              <a:gd name="T101" fmla="*/ 491 h 590"/>
              <a:gd name="T102" fmla="*/ 197 w 727"/>
              <a:gd name="T103" fmla="*/ 445 h 590"/>
              <a:gd name="T104" fmla="*/ 210 w 727"/>
              <a:gd name="T105" fmla="*/ 414 h 590"/>
              <a:gd name="T106" fmla="*/ 232 w 727"/>
              <a:gd name="T107" fmla="*/ 366 h 590"/>
              <a:gd name="T108" fmla="*/ 326 w 727"/>
              <a:gd name="T109" fmla="*/ 328 h 590"/>
              <a:gd name="T110" fmla="*/ 409 w 727"/>
              <a:gd name="T111" fmla="*/ 365 h 590"/>
              <a:gd name="T112" fmla="*/ 490 w 727"/>
              <a:gd name="T113" fmla="*/ 446 h 590"/>
              <a:gd name="T114" fmla="*/ 623 w 727"/>
              <a:gd name="T115" fmla="*/ 578 h 590"/>
              <a:gd name="T116" fmla="*/ 623 w 727"/>
              <a:gd name="T117" fmla="*/ 588 h 590"/>
              <a:gd name="T118" fmla="*/ 618 w 727"/>
              <a:gd name="T119" fmla="*/ 59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7" h="590">
                <a:moveTo>
                  <a:pt x="618" y="590"/>
                </a:moveTo>
                <a:cubicBezTo>
                  <a:pt x="616" y="590"/>
                  <a:pt x="614" y="590"/>
                  <a:pt x="613" y="588"/>
                </a:cubicBezTo>
                <a:cubicBezTo>
                  <a:pt x="480" y="456"/>
                  <a:pt x="480" y="456"/>
                  <a:pt x="480" y="456"/>
                </a:cubicBezTo>
                <a:cubicBezTo>
                  <a:pt x="440" y="415"/>
                  <a:pt x="408" y="384"/>
                  <a:pt x="399" y="374"/>
                </a:cubicBezTo>
                <a:cubicBezTo>
                  <a:pt x="378" y="353"/>
                  <a:pt x="353" y="342"/>
                  <a:pt x="326" y="342"/>
                </a:cubicBezTo>
                <a:cubicBezTo>
                  <a:pt x="289" y="342"/>
                  <a:pt x="255" y="362"/>
                  <a:pt x="242" y="376"/>
                </a:cubicBezTo>
                <a:cubicBezTo>
                  <a:pt x="230" y="388"/>
                  <a:pt x="227" y="402"/>
                  <a:pt x="224" y="417"/>
                </a:cubicBezTo>
                <a:cubicBezTo>
                  <a:pt x="221" y="430"/>
                  <a:pt x="218" y="444"/>
                  <a:pt x="207" y="455"/>
                </a:cubicBezTo>
                <a:cubicBezTo>
                  <a:pt x="199" y="462"/>
                  <a:pt x="176" y="486"/>
                  <a:pt x="162" y="500"/>
                </a:cubicBezTo>
                <a:cubicBezTo>
                  <a:pt x="154" y="508"/>
                  <a:pt x="154" y="508"/>
                  <a:pt x="154" y="508"/>
                </a:cubicBezTo>
                <a:cubicBezTo>
                  <a:pt x="150" y="512"/>
                  <a:pt x="144" y="515"/>
                  <a:pt x="137" y="515"/>
                </a:cubicBezTo>
                <a:cubicBezTo>
                  <a:pt x="104" y="515"/>
                  <a:pt x="19" y="425"/>
                  <a:pt x="7" y="396"/>
                </a:cubicBezTo>
                <a:cubicBezTo>
                  <a:pt x="0" y="379"/>
                  <a:pt x="8" y="368"/>
                  <a:pt x="12" y="365"/>
                </a:cubicBezTo>
                <a:cubicBezTo>
                  <a:pt x="64" y="313"/>
                  <a:pt x="64" y="313"/>
                  <a:pt x="64" y="313"/>
                </a:cubicBezTo>
                <a:cubicBezTo>
                  <a:pt x="77" y="299"/>
                  <a:pt x="95" y="295"/>
                  <a:pt x="109" y="291"/>
                </a:cubicBezTo>
                <a:cubicBezTo>
                  <a:pt x="121" y="289"/>
                  <a:pt x="131" y="286"/>
                  <a:pt x="139" y="279"/>
                </a:cubicBezTo>
                <a:cubicBezTo>
                  <a:pt x="145" y="273"/>
                  <a:pt x="151" y="256"/>
                  <a:pt x="156" y="240"/>
                </a:cubicBezTo>
                <a:cubicBezTo>
                  <a:pt x="156" y="239"/>
                  <a:pt x="156" y="239"/>
                  <a:pt x="156" y="239"/>
                </a:cubicBezTo>
                <a:cubicBezTo>
                  <a:pt x="164" y="213"/>
                  <a:pt x="173" y="183"/>
                  <a:pt x="194" y="159"/>
                </a:cubicBezTo>
                <a:cubicBezTo>
                  <a:pt x="262" y="80"/>
                  <a:pt x="355" y="0"/>
                  <a:pt x="529" y="0"/>
                </a:cubicBezTo>
                <a:cubicBezTo>
                  <a:pt x="572" y="0"/>
                  <a:pt x="619" y="5"/>
                  <a:pt x="670" y="15"/>
                </a:cubicBezTo>
                <a:cubicBezTo>
                  <a:pt x="676" y="16"/>
                  <a:pt x="681" y="19"/>
                  <a:pt x="684" y="24"/>
                </a:cubicBezTo>
                <a:cubicBezTo>
                  <a:pt x="687" y="29"/>
                  <a:pt x="688" y="35"/>
                  <a:pt x="686" y="40"/>
                </a:cubicBezTo>
                <a:cubicBezTo>
                  <a:pt x="679" y="71"/>
                  <a:pt x="679" y="71"/>
                  <a:pt x="679" y="71"/>
                </a:cubicBezTo>
                <a:cubicBezTo>
                  <a:pt x="677" y="81"/>
                  <a:pt x="666" y="88"/>
                  <a:pt x="655" y="86"/>
                </a:cubicBezTo>
                <a:cubicBezTo>
                  <a:pt x="584" y="74"/>
                  <a:pt x="507" y="101"/>
                  <a:pt x="477" y="148"/>
                </a:cubicBezTo>
                <a:cubicBezTo>
                  <a:pt x="466" y="164"/>
                  <a:pt x="474" y="189"/>
                  <a:pt x="482" y="207"/>
                </a:cubicBezTo>
                <a:cubicBezTo>
                  <a:pt x="494" y="233"/>
                  <a:pt x="512" y="255"/>
                  <a:pt x="523" y="267"/>
                </a:cubicBezTo>
                <a:cubicBezTo>
                  <a:pt x="531" y="275"/>
                  <a:pt x="637" y="380"/>
                  <a:pt x="724" y="467"/>
                </a:cubicBezTo>
                <a:cubicBezTo>
                  <a:pt x="727" y="470"/>
                  <a:pt x="727" y="474"/>
                  <a:pt x="724" y="477"/>
                </a:cubicBezTo>
                <a:cubicBezTo>
                  <a:pt x="721" y="480"/>
                  <a:pt x="717" y="480"/>
                  <a:pt x="714" y="477"/>
                </a:cubicBezTo>
                <a:cubicBezTo>
                  <a:pt x="627" y="390"/>
                  <a:pt x="522" y="285"/>
                  <a:pt x="514" y="277"/>
                </a:cubicBezTo>
                <a:cubicBezTo>
                  <a:pt x="488" y="251"/>
                  <a:pt x="439" y="180"/>
                  <a:pt x="465" y="140"/>
                </a:cubicBezTo>
                <a:cubicBezTo>
                  <a:pt x="498" y="89"/>
                  <a:pt x="581" y="60"/>
                  <a:pt x="658" y="72"/>
                </a:cubicBezTo>
                <a:cubicBezTo>
                  <a:pt x="661" y="73"/>
                  <a:pt x="665" y="71"/>
                  <a:pt x="666" y="67"/>
                </a:cubicBezTo>
                <a:cubicBezTo>
                  <a:pt x="673" y="37"/>
                  <a:pt x="673" y="37"/>
                  <a:pt x="673" y="37"/>
                </a:cubicBezTo>
                <a:cubicBezTo>
                  <a:pt x="673" y="35"/>
                  <a:pt x="673" y="33"/>
                  <a:pt x="672" y="31"/>
                </a:cubicBezTo>
                <a:cubicBezTo>
                  <a:pt x="671" y="30"/>
                  <a:pt x="669" y="29"/>
                  <a:pt x="667" y="28"/>
                </a:cubicBezTo>
                <a:cubicBezTo>
                  <a:pt x="618" y="19"/>
                  <a:pt x="571" y="14"/>
                  <a:pt x="529" y="14"/>
                </a:cubicBezTo>
                <a:cubicBezTo>
                  <a:pt x="361" y="14"/>
                  <a:pt x="271" y="92"/>
                  <a:pt x="204" y="168"/>
                </a:cubicBezTo>
                <a:cubicBezTo>
                  <a:pt x="185" y="190"/>
                  <a:pt x="177" y="218"/>
                  <a:pt x="169" y="243"/>
                </a:cubicBezTo>
                <a:cubicBezTo>
                  <a:pt x="169" y="244"/>
                  <a:pt x="169" y="244"/>
                  <a:pt x="169" y="244"/>
                </a:cubicBezTo>
                <a:cubicBezTo>
                  <a:pt x="163" y="264"/>
                  <a:pt x="158" y="281"/>
                  <a:pt x="148" y="290"/>
                </a:cubicBezTo>
                <a:cubicBezTo>
                  <a:pt x="138" y="299"/>
                  <a:pt x="125" y="302"/>
                  <a:pt x="112" y="305"/>
                </a:cubicBezTo>
                <a:cubicBezTo>
                  <a:pt x="99" y="308"/>
                  <a:pt x="85" y="312"/>
                  <a:pt x="73" y="323"/>
                </a:cubicBezTo>
                <a:cubicBezTo>
                  <a:pt x="21" y="375"/>
                  <a:pt x="21" y="375"/>
                  <a:pt x="21" y="375"/>
                </a:cubicBezTo>
                <a:cubicBezTo>
                  <a:pt x="18" y="378"/>
                  <a:pt x="17" y="384"/>
                  <a:pt x="20" y="391"/>
                </a:cubicBezTo>
                <a:cubicBezTo>
                  <a:pt x="26" y="404"/>
                  <a:pt x="48" y="431"/>
                  <a:pt x="75" y="456"/>
                </a:cubicBezTo>
                <a:cubicBezTo>
                  <a:pt x="106" y="487"/>
                  <a:pt x="129" y="501"/>
                  <a:pt x="137" y="501"/>
                </a:cubicBezTo>
                <a:cubicBezTo>
                  <a:pt x="140" y="501"/>
                  <a:pt x="143" y="500"/>
                  <a:pt x="144" y="498"/>
                </a:cubicBezTo>
                <a:cubicBezTo>
                  <a:pt x="152" y="491"/>
                  <a:pt x="152" y="491"/>
                  <a:pt x="152" y="491"/>
                </a:cubicBezTo>
                <a:cubicBezTo>
                  <a:pt x="166" y="476"/>
                  <a:pt x="190" y="453"/>
                  <a:pt x="197" y="445"/>
                </a:cubicBezTo>
                <a:cubicBezTo>
                  <a:pt x="205" y="437"/>
                  <a:pt x="207" y="426"/>
                  <a:pt x="210" y="414"/>
                </a:cubicBezTo>
                <a:cubicBezTo>
                  <a:pt x="213" y="398"/>
                  <a:pt x="217" y="381"/>
                  <a:pt x="232" y="366"/>
                </a:cubicBezTo>
                <a:cubicBezTo>
                  <a:pt x="247" y="351"/>
                  <a:pt x="285" y="328"/>
                  <a:pt x="326" y="328"/>
                </a:cubicBezTo>
                <a:cubicBezTo>
                  <a:pt x="357" y="328"/>
                  <a:pt x="385" y="341"/>
                  <a:pt x="409" y="365"/>
                </a:cubicBezTo>
                <a:cubicBezTo>
                  <a:pt x="418" y="374"/>
                  <a:pt x="450" y="406"/>
                  <a:pt x="490" y="446"/>
                </a:cubicBezTo>
                <a:cubicBezTo>
                  <a:pt x="623" y="578"/>
                  <a:pt x="623" y="578"/>
                  <a:pt x="623" y="578"/>
                </a:cubicBezTo>
                <a:cubicBezTo>
                  <a:pt x="626" y="581"/>
                  <a:pt x="626" y="586"/>
                  <a:pt x="623" y="588"/>
                </a:cubicBezTo>
                <a:cubicBezTo>
                  <a:pt x="621" y="590"/>
                  <a:pt x="620" y="590"/>
                  <a:pt x="618" y="59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1A792E-5AA7-4460-8BF9-D6AE8BD9F53D}"/>
              </a:ext>
            </a:extLst>
          </p:cNvPr>
          <p:cNvSpPr txBox="1"/>
          <p:nvPr/>
        </p:nvSpPr>
        <p:spPr>
          <a:xfrm>
            <a:off x="9043714" y="1838541"/>
            <a:ext cx="2545080" cy="5539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Benchmarking</a:t>
            </a:r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 &amp;</a:t>
            </a:r>
            <a:b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</a:br>
            <a:r>
              <a:rPr lang="en-US" dirty="0">
                <a:solidFill>
                  <a:schemeClr val="accent6"/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ongoing review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Freeform 121">
            <a:extLst>
              <a:ext uri="{FF2B5EF4-FFF2-40B4-BE49-F238E27FC236}">
                <a16:creationId xmlns:a16="http://schemas.microsoft.com/office/drawing/2014/main" id="{1B49F104-F59D-49E0-AC8D-BC76DE1EE3F8}"/>
              </a:ext>
            </a:extLst>
          </p:cNvPr>
          <p:cNvSpPr>
            <a:spLocks noEditPoints="1"/>
          </p:cNvSpPr>
          <p:nvPr/>
        </p:nvSpPr>
        <p:spPr bwMode="auto">
          <a:xfrm>
            <a:off x="8115494" y="1818548"/>
            <a:ext cx="582669" cy="582035"/>
          </a:xfrm>
          <a:custGeom>
            <a:avLst/>
            <a:gdLst>
              <a:gd name="T0" fmla="*/ 7 w 564"/>
              <a:gd name="T1" fmla="*/ 564 h 564"/>
              <a:gd name="T2" fmla="*/ 0 w 564"/>
              <a:gd name="T3" fmla="*/ 7 h 564"/>
              <a:gd name="T4" fmla="*/ 14 w 564"/>
              <a:gd name="T5" fmla="*/ 7 h 564"/>
              <a:gd name="T6" fmla="*/ 557 w 564"/>
              <a:gd name="T7" fmla="*/ 550 h 564"/>
              <a:gd name="T8" fmla="*/ 557 w 564"/>
              <a:gd name="T9" fmla="*/ 564 h 564"/>
              <a:gd name="T10" fmla="*/ 107 w 564"/>
              <a:gd name="T11" fmla="*/ 373 h 564"/>
              <a:gd name="T12" fmla="*/ 107 w 564"/>
              <a:gd name="T13" fmla="*/ 456 h 564"/>
              <a:gd name="T14" fmla="*/ 134 w 564"/>
              <a:gd name="T15" fmla="*/ 414 h 564"/>
              <a:gd name="T16" fmla="*/ 79 w 564"/>
              <a:gd name="T17" fmla="*/ 414 h 564"/>
              <a:gd name="T18" fmla="*/ 134 w 564"/>
              <a:gd name="T19" fmla="*/ 414 h 564"/>
              <a:gd name="T20" fmla="*/ 467 w 564"/>
              <a:gd name="T21" fmla="*/ 289 h 564"/>
              <a:gd name="T22" fmla="*/ 467 w 564"/>
              <a:gd name="T23" fmla="*/ 373 h 564"/>
              <a:gd name="T24" fmla="*/ 495 w 564"/>
              <a:gd name="T25" fmla="*/ 331 h 564"/>
              <a:gd name="T26" fmla="*/ 439 w 564"/>
              <a:gd name="T27" fmla="*/ 331 h 564"/>
              <a:gd name="T28" fmla="*/ 495 w 564"/>
              <a:gd name="T29" fmla="*/ 331 h 564"/>
              <a:gd name="T30" fmla="*/ 308 w 564"/>
              <a:gd name="T31" fmla="*/ 92 h 564"/>
              <a:gd name="T32" fmla="*/ 308 w 564"/>
              <a:gd name="T33" fmla="*/ 175 h 564"/>
              <a:gd name="T34" fmla="*/ 336 w 564"/>
              <a:gd name="T35" fmla="*/ 134 h 564"/>
              <a:gd name="T36" fmla="*/ 281 w 564"/>
              <a:gd name="T37" fmla="*/ 134 h 564"/>
              <a:gd name="T38" fmla="*/ 336 w 564"/>
              <a:gd name="T39" fmla="*/ 134 h 564"/>
              <a:gd name="T40" fmla="*/ 188 w 564"/>
              <a:gd name="T41" fmla="*/ 338 h 564"/>
              <a:gd name="T42" fmla="*/ 188 w 564"/>
              <a:gd name="T43" fmla="*/ 421 h 564"/>
              <a:gd name="T44" fmla="*/ 215 w 564"/>
              <a:gd name="T45" fmla="*/ 380 h 564"/>
              <a:gd name="T46" fmla="*/ 160 w 564"/>
              <a:gd name="T47" fmla="*/ 380 h 564"/>
              <a:gd name="T48" fmla="*/ 215 w 564"/>
              <a:gd name="T49" fmla="*/ 380 h 564"/>
              <a:gd name="T50" fmla="*/ 408 w 564"/>
              <a:gd name="T51" fmla="*/ 39 h 564"/>
              <a:gd name="T52" fmla="*/ 408 w 564"/>
              <a:gd name="T53" fmla="*/ 122 h 564"/>
              <a:gd name="T54" fmla="*/ 436 w 564"/>
              <a:gd name="T55" fmla="*/ 80 h 564"/>
              <a:gd name="T56" fmla="*/ 380 w 564"/>
              <a:gd name="T57" fmla="*/ 80 h 564"/>
              <a:gd name="T58" fmla="*/ 436 w 564"/>
              <a:gd name="T59" fmla="*/ 80 h 564"/>
              <a:gd name="T60" fmla="*/ 336 w 564"/>
              <a:gd name="T61" fmla="*/ 307 h 564"/>
              <a:gd name="T62" fmla="*/ 336 w 564"/>
              <a:gd name="T63" fmla="*/ 452 h 564"/>
              <a:gd name="T64" fmla="*/ 395 w 564"/>
              <a:gd name="T65" fmla="*/ 380 h 564"/>
              <a:gd name="T66" fmla="*/ 278 w 564"/>
              <a:gd name="T67" fmla="*/ 380 h 564"/>
              <a:gd name="T68" fmla="*/ 395 w 564"/>
              <a:gd name="T69" fmla="*/ 380 h 564"/>
              <a:gd name="T70" fmla="*/ 253 w 564"/>
              <a:gd name="T71" fmla="*/ 172 h 564"/>
              <a:gd name="T72" fmla="*/ 253 w 564"/>
              <a:gd name="T73" fmla="*/ 317 h 564"/>
              <a:gd name="T74" fmla="*/ 312 w 564"/>
              <a:gd name="T75" fmla="*/ 245 h 564"/>
              <a:gd name="T76" fmla="*/ 195 w 564"/>
              <a:gd name="T77" fmla="*/ 245 h 564"/>
              <a:gd name="T78" fmla="*/ 312 w 564"/>
              <a:gd name="T79" fmla="*/ 245 h 564"/>
              <a:gd name="T80" fmla="*/ 467 w 564"/>
              <a:gd name="T81" fmla="*/ 127 h 564"/>
              <a:gd name="T82" fmla="*/ 467 w 564"/>
              <a:gd name="T83" fmla="*/ 272 h 564"/>
              <a:gd name="T84" fmla="*/ 526 w 564"/>
              <a:gd name="T85" fmla="*/ 199 h 564"/>
              <a:gd name="T86" fmla="*/ 409 w 564"/>
              <a:gd name="T87" fmla="*/ 199 h 564"/>
              <a:gd name="T88" fmla="*/ 526 w 564"/>
              <a:gd name="T89" fmla="*/ 199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64" h="564">
                <a:moveTo>
                  <a:pt x="557" y="564"/>
                </a:moveTo>
                <a:cubicBezTo>
                  <a:pt x="7" y="564"/>
                  <a:pt x="7" y="564"/>
                  <a:pt x="7" y="564"/>
                </a:cubicBezTo>
                <a:cubicBezTo>
                  <a:pt x="3" y="564"/>
                  <a:pt x="0" y="561"/>
                  <a:pt x="0" y="557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ubicBezTo>
                  <a:pt x="14" y="550"/>
                  <a:pt x="14" y="550"/>
                  <a:pt x="14" y="550"/>
                </a:cubicBezTo>
                <a:cubicBezTo>
                  <a:pt x="557" y="550"/>
                  <a:pt x="557" y="550"/>
                  <a:pt x="557" y="550"/>
                </a:cubicBezTo>
                <a:cubicBezTo>
                  <a:pt x="561" y="550"/>
                  <a:pt x="564" y="553"/>
                  <a:pt x="564" y="557"/>
                </a:cubicBezTo>
                <a:cubicBezTo>
                  <a:pt x="564" y="561"/>
                  <a:pt x="561" y="564"/>
                  <a:pt x="557" y="564"/>
                </a:cubicBezTo>
                <a:close/>
                <a:moveTo>
                  <a:pt x="148" y="414"/>
                </a:moveTo>
                <a:cubicBezTo>
                  <a:pt x="148" y="391"/>
                  <a:pt x="130" y="373"/>
                  <a:pt x="107" y="373"/>
                </a:cubicBezTo>
                <a:cubicBezTo>
                  <a:pt x="84" y="373"/>
                  <a:pt x="65" y="391"/>
                  <a:pt x="65" y="414"/>
                </a:cubicBezTo>
                <a:cubicBezTo>
                  <a:pt x="65" y="437"/>
                  <a:pt x="84" y="456"/>
                  <a:pt x="107" y="456"/>
                </a:cubicBezTo>
                <a:cubicBezTo>
                  <a:pt x="130" y="456"/>
                  <a:pt x="148" y="437"/>
                  <a:pt x="148" y="414"/>
                </a:cubicBezTo>
                <a:close/>
                <a:moveTo>
                  <a:pt x="134" y="414"/>
                </a:moveTo>
                <a:cubicBezTo>
                  <a:pt x="134" y="430"/>
                  <a:pt x="122" y="442"/>
                  <a:pt x="107" y="442"/>
                </a:cubicBezTo>
                <a:cubicBezTo>
                  <a:pt x="91" y="442"/>
                  <a:pt x="79" y="430"/>
                  <a:pt x="79" y="414"/>
                </a:cubicBezTo>
                <a:cubicBezTo>
                  <a:pt x="79" y="399"/>
                  <a:pt x="91" y="387"/>
                  <a:pt x="107" y="387"/>
                </a:cubicBezTo>
                <a:cubicBezTo>
                  <a:pt x="122" y="387"/>
                  <a:pt x="134" y="399"/>
                  <a:pt x="134" y="414"/>
                </a:cubicBezTo>
                <a:close/>
                <a:moveTo>
                  <a:pt x="509" y="331"/>
                </a:moveTo>
                <a:cubicBezTo>
                  <a:pt x="509" y="308"/>
                  <a:pt x="490" y="289"/>
                  <a:pt x="467" y="289"/>
                </a:cubicBezTo>
                <a:cubicBezTo>
                  <a:pt x="444" y="289"/>
                  <a:pt x="425" y="308"/>
                  <a:pt x="425" y="331"/>
                </a:cubicBezTo>
                <a:cubicBezTo>
                  <a:pt x="425" y="354"/>
                  <a:pt x="444" y="373"/>
                  <a:pt x="467" y="373"/>
                </a:cubicBezTo>
                <a:cubicBezTo>
                  <a:pt x="490" y="373"/>
                  <a:pt x="509" y="354"/>
                  <a:pt x="509" y="331"/>
                </a:cubicBezTo>
                <a:close/>
                <a:moveTo>
                  <a:pt x="495" y="331"/>
                </a:moveTo>
                <a:cubicBezTo>
                  <a:pt x="495" y="346"/>
                  <a:pt x="482" y="359"/>
                  <a:pt x="467" y="359"/>
                </a:cubicBezTo>
                <a:cubicBezTo>
                  <a:pt x="452" y="359"/>
                  <a:pt x="439" y="346"/>
                  <a:pt x="439" y="331"/>
                </a:cubicBezTo>
                <a:cubicBezTo>
                  <a:pt x="439" y="316"/>
                  <a:pt x="452" y="303"/>
                  <a:pt x="467" y="303"/>
                </a:cubicBezTo>
                <a:cubicBezTo>
                  <a:pt x="482" y="303"/>
                  <a:pt x="495" y="316"/>
                  <a:pt x="495" y="331"/>
                </a:cubicBezTo>
                <a:close/>
                <a:moveTo>
                  <a:pt x="350" y="134"/>
                </a:moveTo>
                <a:cubicBezTo>
                  <a:pt x="350" y="111"/>
                  <a:pt x="331" y="92"/>
                  <a:pt x="308" y="92"/>
                </a:cubicBezTo>
                <a:cubicBezTo>
                  <a:pt x="285" y="92"/>
                  <a:pt x="267" y="111"/>
                  <a:pt x="267" y="134"/>
                </a:cubicBezTo>
                <a:cubicBezTo>
                  <a:pt x="267" y="157"/>
                  <a:pt x="285" y="175"/>
                  <a:pt x="308" y="175"/>
                </a:cubicBezTo>
                <a:cubicBezTo>
                  <a:pt x="331" y="175"/>
                  <a:pt x="350" y="157"/>
                  <a:pt x="350" y="134"/>
                </a:cubicBezTo>
                <a:close/>
                <a:moveTo>
                  <a:pt x="336" y="134"/>
                </a:moveTo>
                <a:cubicBezTo>
                  <a:pt x="336" y="149"/>
                  <a:pt x="324" y="161"/>
                  <a:pt x="308" y="161"/>
                </a:cubicBezTo>
                <a:cubicBezTo>
                  <a:pt x="293" y="161"/>
                  <a:pt x="281" y="149"/>
                  <a:pt x="281" y="134"/>
                </a:cubicBezTo>
                <a:cubicBezTo>
                  <a:pt x="281" y="118"/>
                  <a:pt x="293" y="106"/>
                  <a:pt x="308" y="106"/>
                </a:cubicBezTo>
                <a:cubicBezTo>
                  <a:pt x="324" y="106"/>
                  <a:pt x="336" y="118"/>
                  <a:pt x="336" y="134"/>
                </a:cubicBezTo>
                <a:close/>
                <a:moveTo>
                  <a:pt x="229" y="380"/>
                </a:moveTo>
                <a:cubicBezTo>
                  <a:pt x="229" y="357"/>
                  <a:pt x="211" y="338"/>
                  <a:pt x="188" y="338"/>
                </a:cubicBezTo>
                <a:cubicBezTo>
                  <a:pt x="165" y="338"/>
                  <a:pt x="146" y="357"/>
                  <a:pt x="146" y="380"/>
                </a:cubicBezTo>
                <a:cubicBezTo>
                  <a:pt x="146" y="403"/>
                  <a:pt x="165" y="421"/>
                  <a:pt x="188" y="421"/>
                </a:cubicBezTo>
                <a:cubicBezTo>
                  <a:pt x="211" y="421"/>
                  <a:pt x="229" y="403"/>
                  <a:pt x="229" y="380"/>
                </a:cubicBezTo>
                <a:close/>
                <a:moveTo>
                  <a:pt x="215" y="380"/>
                </a:moveTo>
                <a:cubicBezTo>
                  <a:pt x="215" y="395"/>
                  <a:pt x="203" y="407"/>
                  <a:pt x="188" y="407"/>
                </a:cubicBezTo>
                <a:cubicBezTo>
                  <a:pt x="172" y="407"/>
                  <a:pt x="160" y="395"/>
                  <a:pt x="160" y="380"/>
                </a:cubicBezTo>
                <a:cubicBezTo>
                  <a:pt x="160" y="364"/>
                  <a:pt x="172" y="352"/>
                  <a:pt x="188" y="352"/>
                </a:cubicBezTo>
                <a:cubicBezTo>
                  <a:pt x="203" y="352"/>
                  <a:pt x="215" y="364"/>
                  <a:pt x="215" y="380"/>
                </a:cubicBezTo>
                <a:close/>
                <a:moveTo>
                  <a:pt x="450" y="80"/>
                </a:moveTo>
                <a:cubicBezTo>
                  <a:pt x="450" y="57"/>
                  <a:pt x="431" y="39"/>
                  <a:pt x="408" y="39"/>
                </a:cubicBezTo>
                <a:cubicBezTo>
                  <a:pt x="385" y="39"/>
                  <a:pt x="366" y="57"/>
                  <a:pt x="366" y="80"/>
                </a:cubicBezTo>
                <a:cubicBezTo>
                  <a:pt x="366" y="103"/>
                  <a:pt x="385" y="122"/>
                  <a:pt x="408" y="122"/>
                </a:cubicBezTo>
                <a:cubicBezTo>
                  <a:pt x="431" y="122"/>
                  <a:pt x="450" y="103"/>
                  <a:pt x="450" y="80"/>
                </a:cubicBezTo>
                <a:close/>
                <a:moveTo>
                  <a:pt x="436" y="80"/>
                </a:moveTo>
                <a:cubicBezTo>
                  <a:pt x="436" y="96"/>
                  <a:pt x="423" y="108"/>
                  <a:pt x="408" y="108"/>
                </a:cubicBezTo>
                <a:cubicBezTo>
                  <a:pt x="393" y="108"/>
                  <a:pt x="380" y="96"/>
                  <a:pt x="380" y="80"/>
                </a:cubicBezTo>
                <a:cubicBezTo>
                  <a:pt x="380" y="65"/>
                  <a:pt x="393" y="53"/>
                  <a:pt x="408" y="53"/>
                </a:cubicBezTo>
                <a:cubicBezTo>
                  <a:pt x="423" y="53"/>
                  <a:pt x="436" y="65"/>
                  <a:pt x="436" y="80"/>
                </a:cubicBezTo>
                <a:close/>
                <a:moveTo>
                  <a:pt x="409" y="380"/>
                </a:moveTo>
                <a:cubicBezTo>
                  <a:pt x="409" y="340"/>
                  <a:pt x="376" y="307"/>
                  <a:pt x="336" y="307"/>
                </a:cubicBezTo>
                <a:cubicBezTo>
                  <a:pt x="296" y="307"/>
                  <a:pt x="264" y="340"/>
                  <a:pt x="264" y="380"/>
                </a:cubicBezTo>
                <a:cubicBezTo>
                  <a:pt x="264" y="420"/>
                  <a:pt x="296" y="452"/>
                  <a:pt x="336" y="452"/>
                </a:cubicBezTo>
                <a:cubicBezTo>
                  <a:pt x="376" y="452"/>
                  <a:pt x="409" y="420"/>
                  <a:pt x="409" y="380"/>
                </a:cubicBezTo>
                <a:close/>
                <a:moveTo>
                  <a:pt x="395" y="380"/>
                </a:moveTo>
                <a:cubicBezTo>
                  <a:pt x="395" y="412"/>
                  <a:pt x="369" y="438"/>
                  <a:pt x="336" y="438"/>
                </a:cubicBezTo>
                <a:cubicBezTo>
                  <a:pt x="304" y="438"/>
                  <a:pt x="278" y="412"/>
                  <a:pt x="278" y="380"/>
                </a:cubicBezTo>
                <a:cubicBezTo>
                  <a:pt x="278" y="347"/>
                  <a:pt x="304" y="321"/>
                  <a:pt x="336" y="321"/>
                </a:cubicBezTo>
                <a:cubicBezTo>
                  <a:pt x="369" y="321"/>
                  <a:pt x="395" y="347"/>
                  <a:pt x="395" y="380"/>
                </a:cubicBezTo>
                <a:close/>
                <a:moveTo>
                  <a:pt x="326" y="245"/>
                </a:moveTo>
                <a:cubicBezTo>
                  <a:pt x="326" y="205"/>
                  <a:pt x="293" y="172"/>
                  <a:pt x="253" y="172"/>
                </a:cubicBezTo>
                <a:cubicBezTo>
                  <a:pt x="213" y="172"/>
                  <a:pt x="181" y="205"/>
                  <a:pt x="181" y="245"/>
                </a:cubicBezTo>
                <a:cubicBezTo>
                  <a:pt x="181" y="285"/>
                  <a:pt x="213" y="317"/>
                  <a:pt x="253" y="317"/>
                </a:cubicBezTo>
                <a:cubicBezTo>
                  <a:pt x="293" y="317"/>
                  <a:pt x="326" y="285"/>
                  <a:pt x="326" y="245"/>
                </a:cubicBezTo>
                <a:close/>
                <a:moveTo>
                  <a:pt x="312" y="245"/>
                </a:moveTo>
                <a:cubicBezTo>
                  <a:pt x="312" y="277"/>
                  <a:pt x="285" y="303"/>
                  <a:pt x="253" y="303"/>
                </a:cubicBezTo>
                <a:cubicBezTo>
                  <a:pt x="221" y="303"/>
                  <a:pt x="195" y="277"/>
                  <a:pt x="195" y="245"/>
                </a:cubicBezTo>
                <a:cubicBezTo>
                  <a:pt x="195" y="212"/>
                  <a:pt x="221" y="186"/>
                  <a:pt x="253" y="186"/>
                </a:cubicBezTo>
                <a:cubicBezTo>
                  <a:pt x="285" y="186"/>
                  <a:pt x="312" y="212"/>
                  <a:pt x="312" y="245"/>
                </a:cubicBezTo>
                <a:close/>
                <a:moveTo>
                  <a:pt x="540" y="199"/>
                </a:moveTo>
                <a:cubicBezTo>
                  <a:pt x="540" y="159"/>
                  <a:pt x="507" y="127"/>
                  <a:pt x="467" y="127"/>
                </a:cubicBezTo>
                <a:cubicBezTo>
                  <a:pt x="427" y="127"/>
                  <a:pt x="395" y="159"/>
                  <a:pt x="395" y="199"/>
                </a:cubicBezTo>
                <a:cubicBezTo>
                  <a:pt x="395" y="239"/>
                  <a:pt x="427" y="272"/>
                  <a:pt x="467" y="272"/>
                </a:cubicBezTo>
                <a:cubicBezTo>
                  <a:pt x="507" y="272"/>
                  <a:pt x="540" y="239"/>
                  <a:pt x="540" y="199"/>
                </a:cubicBezTo>
                <a:close/>
                <a:moveTo>
                  <a:pt x="526" y="199"/>
                </a:moveTo>
                <a:cubicBezTo>
                  <a:pt x="526" y="231"/>
                  <a:pt x="499" y="258"/>
                  <a:pt x="467" y="258"/>
                </a:cubicBezTo>
                <a:cubicBezTo>
                  <a:pt x="435" y="258"/>
                  <a:pt x="409" y="231"/>
                  <a:pt x="409" y="199"/>
                </a:cubicBezTo>
                <a:cubicBezTo>
                  <a:pt x="409" y="167"/>
                  <a:pt x="435" y="141"/>
                  <a:pt x="467" y="141"/>
                </a:cubicBezTo>
                <a:cubicBezTo>
                  <a:pt x="499" y="141"/>
                  <a:pt x="526" y="167"/>
                  <a:pt x="526" y="199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23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mercePayments">
      <a:dk1>
        <a:srgbClr val="53555C"/>
      </a:dk1>
      <a:lt1>
        <a:srgbClr val="FFFFFF"/>
      </a:lt1>
      <a:dk2>
        <a:srgbClr val="006747"/>
      </a:dk2>
      <a:lt2>
        <a:srgbClr val="78BE43"/>
      </a:lt2>
      <a:accent1>
        <a:srgbClr val="78BE43"/>
      </a:accent1>
      <a:accent2>
        <a:srgbClr val="006747"/>
      </a:accent2>
      <a:accent3>
        <a:srgbClr val="00B5E2"/>
      </a:accent3>
      <a:accent4>
        <a:srgbClr val="FFCF0B"/>
      </a:accent4>
      <a:accent5>
        <a:srgbClr val="979EA1"/>
      </a:accent5>
      <a:accent6>
        <a:srgbClr val="002E6D"/>
      </a:accent6>
      <a:hlink>
        <a:srgbClr val="78BE43"/>
      </a:hlink>
      <a:folHlink>
        <a:srgbClr val="53555C"/>
      </a:folHlink>
    </a:clrScheme>
    <a:fontScheme name="Commerce Bank Template">
      <a:majorFont>
        <a:latin typeface="Cera PRO Light"/>
        <a:ea typeface=""/>
        <a:cs typeface=""/>
      </a:majorFont>
      <a:minorFont>
        <a:latin typeface="Cer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 anchorCtr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CA8D681E47E43A59517B29E5D7F76" ma:contentTypeVersion="11" ma:contentTypeDescription="Create a new document." ma:contentTypeScope="" ma:versionID="1928e8e967e56a3836aebe9db87408e1">
  <xsd:schema xmlns:xsd="http://www.w3.org/2001/XMLSchema" xmlns:xs="http://www.w3.org/2001/XMLSchema" xmlns:p="http://schemas.microsoft.com/office/2006/metadata/properties" xmlns:ns3="15ad7d4e-1f7a-49bb-addc-7d32795c567d" xmlns:ns4="43ba2e0c-4102-46ef-889a-fe46042eba41" targetNamespace="http://schemas.microsoft.com/office/2006/metadata/properties" ma:root="true" ma:fieldsID="6a4b862fb652f07b34da61bb5c02704d" ns3:_="" ns4:_="">
    <xsd:import namespace="15ad7d4e-1f7a-49bb-addc-7d32795c567d"/>
    <xsd:import namespace="43ba2e0c-4102-46ef-889a-fe46042eba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d7d4e-1f7a-49bb-addc-7d32795c56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a2e0c-4102-46ef-889a-fe46042eb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A28BA6-2B63-4950-B11A-C568612258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542521-1BEB-4F77-86AF-3414165727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ad7d4e-1f7a-49bb-addc-7d32795c567d"/>
    <ds:schemaRef ds:uri="43ba2e0c-4102-46ef-889a-fe46042eb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766A97-FB8B-47CC-A72F-219D2C8D7CBC}">
  <ds:schemaRefs>
    <ds:schemaRef ds:uri="http://purl.org/dc/elements/1.1/"/>
    <ds:schemaRef ds:uri="43ba2e0c-4102-46ef-889a-fe46042eba41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15ad7d4e-1f7a-49bb-addc-7d32795c567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4866</TotalTime>
  <Words>730</Words>
  <Application>Microsoft Office PowerPoint</Application>
  <PresentationFormat>Widescreen</PresentationFormat>
  <Paragraphs>246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Poppins Medium</vt:lpstr>
      <vt:lpstr>Arial</vt:lpstr>
      <vt:lpstr>Cera PRO Light</vt:lpstr>
      <vt:lpstr>Poppins Light</vt:lpstr>
      <vt:lpstr>Cera PRO Medium</vt:lpstr>
      <vt:lpstr>Poppins</vt:lpstr>
      <vt:lpstr>Cera PRO</vt:lpstr>
      <vt:lpstr>Office Theme</vt:lpstr>
      <vt:lpstr>Lifecycle of an Invoice</vt:lpstr>
      <vt:lpstr>PowerPoint Presentation</vt:lpstr>
      <vt:lpstr>INDUSTRY OVERVIEW</vt:lpstr>
      <vt:lpstr>PowerPoint Presentation</vt:lpstr>
      <vt:lpstr>PowerPoint Presentation</vt:lpstr>
      <vt:lpstr>PowerPoint Presentation</vt:lpstr>
      <vt:lpstr>Why a payment strategy?</vt:lpstr>
      <vt:lpstr>The Costs in a Check</vt:lpstr>
      <vt:lpstr>What is a payment strategy?</vt:lpstr>
      <vt:lpstr>Electronic Payments</vt:lpstr>
      <vt:lpstr>Electronic Payments</vt:lpstr>
      <vt:lpstr>Electronic Payments</vt:lpstr>
      <vt:lpstr>Integrated Payables</vt:lpstr>
      <vt:lpstr>Building The Right Payment Mix</vt:lpstr>
      <vt:lpstr>PAYMENTS ACCEPTANCE STRATEGY</vt:lpstr>
      <vt:lpstr>PowerPoint Presentation</vt:lpstr>
      <vt:lpstr>PAYMENT APPLICATION</vt:lpstr>
      <vt:lpstr>PowerPoint Presentation</vt:lpstr>
      <vt:lpstr>PowerPoint Presentation</vt:lpstr>
      <vt:lpstr>PowerPoint Presentation</vt:lpstr>
      <vt:lpstr>PowerPoint Presentation</vt:lpstr>
      <vt:lpstr>CLOSING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think?</dc:title>
  <dc:creator>Bach, Aaron</dc:creator>
  <cp:lastModifiedBy>Turner, Jason</cp:lastModifiedBy>
  <cp:revision>65</cp:revision>
  <cp:lastPrinted>2020-09-29T21:21:37Z</cp:lastPrinted>
  <dcterms:created xsi:type="dcterms:W3CDTF">2020-07-31T18:49:41Z</dcterms:created>
  <dcterms:modified xsi:type="dcterms:W3CDTF">2020-09-29T21:24:11Z</dcterms:modified>
</cp:coreProperties>
</file>