
<file path=[Content_Types].xml><?xml version="1.0" encoding="utf-8"?>
<Types xmlns="http://schemas.openxmlformats.org/package/2006/content-types">
  <Default Extension="jfif"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43"/>
  </p:notesMasterIdLst>
  <p:handoutMasterIdLst>
    <p:handoutMasterId r:id="rId44"/>
  </p:handoutMasterIdLst>
  <p:sldIdLst>
    <p:sldId id="285" r:id="rId5"/>
    <p:sldId id="257" r:id="rId6"/>
    <p:sldId id="1069" r:id="rId7"/>
    <p:sldId id="1047" r:id="rId8"/>
    <p:sldId id="360" r:id="rId9"/>
    <p:sldId id="1071" r:id="rId10"/>
    <p:sldId id="1072" r:id="rId11"/>
    <p:sldId id="1024" r:id="rId12"/>
    <p:sldId id="1073" r:id="rId13"/>
    <p:sldId id="1074" r:id="rId14"/>
    <p:sldId id="1075" r:id="rId15"/>
    <p:sldId id="1041" r:id="rId16"/>
    <p:sldId id="1042" r:id="rId17"/>
    <p:sldId id="1043" r:id="rId18"/>
    <p:sldId id="1044" r:id="rId19"/>
    <p:sldId id="1061" r:id="rId20"/>
    <p:sldId id="1070" r:id="rId21"/>
    <p:sldId id="1077" r:id="rId22"/>
    <p:sldId id="380" r:id="rId23"/>
    <p:sldId id="1038" r:id="rId24"/>
    <p:sldId id="1039" r:id="rId25"/>
    <p:sldId id="793" r:id="rId26"/>
    <p:sldId id="1084" r:id="rId27"/>
    <p:sldId id="1079" r:id="rId28"/>
    <p:sldId id="1080" r:id="rId29"/>
    <p:sldId id="1081" r:id="rId30"/>
    <p:sldId id="1082" r:id="rId31"/>
    <p:sldId id="1086" r:id="rId32"/>
    <p:sldId id="1087" r:id="rId33"/>
    <p:sldId id="772" r:id="rId34"/>
    <p:sldId id="794" r:id="rId35"/>
    <p:sldId id="258" r:id="rId36"/>
    <p:sldId id="423" r:id="rId37"/>
    <p:sldId id="424" r:id="rId38"/>
    <p:sldId id="425" r:id="rId39"/>
    <p:sldId id="1088" r:id="rId40"/>
    <p:sldId id="1089" r:id="rId41"/>
    <p:sldId id="263" r:id="rId4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D632F"/>
    <a:srgbClr val="008061"/>
    <a:srgbClr val="003976"/>
    <a:srgbClr val="FFF6E7"/>
    <a:srgbClr val="8D6347"/>
    <a:srgbClr val="9D0000"/>
    <a:srgbClr val="855939"/>
    <a:srgbClr val="6037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A85234-BEA7-4280-AAAE-DCD111A2BA74}" v="3" dt="2022-09-15T20:48:36.1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64196" autoAdjust="0"/>
  </p:normalViewPr>
  <p:slideViewPr>
    <p:cSldViewPr snapToGrid="0">
      <p:cViewPr varScale="1">
        <p:scale>
          <a:sx n="55" d="100"/>
          <a:sy n="55" d="100"/>
        </p:scale>
        <p:origin x="1704" y="38"/>
      </p:cViewPr>
      <p:guideLst/>
    </p:cSldViewPr>
  </p:slideViewPr>
  <p:notesTextViewPr>
    <p:cViewPr>
      <p:scale>
        <a:sx n="3" d="2"/>
        <a:sy n="3" d="2"/>
      </p:scale>
      <p:origin x="0" y="0"/>
    </p:cViewPr>
  </p:notesTextViewPr>
  <p:sorterViewPr>
    <p:cViewPr>
      <p:scale>
        <a:sx n="100" d="100"/>
        <a:sy n="100" d="100"/>
      </p:scale>
      <p:origin x="0" y="-6125"/>
    </p:cViewPr>
  </p:sorterViewPr>
  <p:notesViewPr>
    <p:cSldViewPr snapToGrid="0" showGuides="1">
      <p:cViewPr>
        <p:scale>
          <a:sx n="50" d="100"/>
          <a:sy n="50" d="100"/>
        </p:scale>
        <p:origin x="2640" y="33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635C87-2E62-4093-9A27-E98FC63FAB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A5AAF69-BA68-4C49-8B47-9FD6ED6C53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9A152F-86C0-448B-A54E-0E2D8D8754BB}" type="datetimeFigureOut">
              <a:rPr lang="en-US" smtClean="0"/>
              <a:t>9/30/2022</a:t>
            </a:fld>
            <a:endParaRPr lang="en-US" dirty="0"/>
          </a:p>
        </p:txBody>
      </p:sp>
      <p:sp>
        <p:nvSpPr>
          <p:cNvPr id="4" name="Footer Placeholder 3">
            <a:extLst>
              <a:ext uri="{FF2B5EF4-FFF2-40B4-BE49-F238E27FC236}">
                <a16:creationId xmlns:a16="http://schemas.microsoft.com/office/drawing/2014/main" id="{37C6C3CB-CCFF-4F2E-B237-337C69FBB6D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EF750B0-2FB2-4047-BE00-43B13750AB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71E503E-9C9E-4EC6-B8AF-91FC09DF0C7B}" type="slidenum">
              <a:rPr lang="en-US" smtClean="0"/>
              <a:t>‹#›</a:t>
            </a:fld>
            <a:endParaRPr lang="en-US" dirty="0"/>
          </a:p>
        </p:txBody>
      </p:sp>
    </p:spTree>
    <p:extLst>
      <p:ext uri="{BB962C8B-B14F-4D97-AF65-F5344CB8AC3E}">
        <p14:creationId xmlns:p14="http://schemas.microsoft.com/office/powerpoint/2010/main" val="1479284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00077E-5661-4679-A0C9-7CAF4697BC9A}" type="datetimeFigureOut">
              <a:rPr lang="en-US" noProof="0" smtClean="0"/>
              <a:t>9/30/2022</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E59743-683C-4279-9E83-23C937C99CF6}" type="slidenum">
              <a:rPr lang="en-US" noProof="0" smtClean="0"/>
              <a:t>‹#›</a:t>
            </a:fld>
            <a:endParaRPr lang="en-US" noProof="0" dirty="0"/>
          </a:p>
        </p:txBody>
      </p:sp>
    </p:spTree>
    <p:extLst>
      <p:ext uri="{BB962C8B-B14F-4D97-AF65-F5344CB8AC3E}">
        <p14:creationId xmlns:p14="http://schemas.microsoft.com/office/powerpoint/2010/main" val="2819313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E59743-683C-4279-9E83-23C937C99CF6}" type="slidenum">
              <a:rPr lang="en-US" smtClean="0"/>
              <a:t>1</a:t>
            </a:fld>
            <a:endParaRPr lang="en-US" dirty="0"/>
          </a:p>
        </p:txBody>
      </p:sp>
    </p:spTree>
    <p:extLst>
      <p:ext uri="{BB962C8B-B14F-4D97-AF65-F5344CB8AC3E}">
        <p14:creationId xmlns:p14="http://schemas.microsoft.com/office/powerpoint/2010/main" val="238618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24071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328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99479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38007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49655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94483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89687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29405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these are duplicative but helpful for prep</a:t>
            </a:r>
          </a:p>
        </p:txBody>
      </p:sp>
    </p:spTree>
    <p:extLst>
      <p:ext uri="{BB962C8B-B14F-4D97-AF65-F5344CB8AC3E}">
        <p14:creationId xmlns:p14="http://schemas.microsoft.com/office/powerpoint/2010/main" val="1335665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Think these are duplicative but helpful for prep</a:t>
            </a:r>
          </a:p>
          <a:p>
            <a:endParaRPr lang="en-US" dirty="0"/>
          </a:p>
        </p:txBody>
      </p:sp>
    </p:spTree>
    <p:extLst>
      <p:ext uri="{BB962C8B-B14F-4D97-AF65-F5344CB8AC3E}">
        <p14:creationId xmlns:p14="http://schemas.microsoft.com/office/powerpoint/2010/main" val="2526699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E59743-683C-4279-9E83-23C937C99CF6}" type="slidenum">
              <a:rPr lang="en-US" noProof="0" smtClean="0"/>
              <a:t>2</a:t>
            </a:fld>
            <a:endParaRPr lang="en-US" noProof="0" dirty="0"/>
          </a:p>
        </p:txBody>
      </p:sp>
    </p:spTree>
    <p:extLst>
      <p:ext uri="{BB962C8B-B14F-4D97-AF65-F5344CB8AC3E}">
        <p14:creationId xmlns:p14="http://schemas.microsoft.com/office/powerpoint/2010/main" val="40570215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Think these are duplicative but helpful for prep</a:t>
            </a:r>
          </a:p>
          <a:p>
            <a:endParaRPr lang="en-US" dirty="0"/>
          </a:p>
        </p:txBody>
      </p:sp>
    </p:spTree>
    <p:extLst>
      <p:ext uri="{BB962C8B-B14F-4D97-AF65-F5344CB8AC3E}">
        <p14:creationId xmlns:p14="http://schemas.microsoft.com/office/powerpoint/2010/main" val="36362388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RS- Take or leave CRE specific, a condensed version of next 4/5 slides </a:t>
            </a:r>
          </a:p>
          <a:p>
            <a:endParaRPr lang="en-US" dirty="0"/>
          </a:p>
        </p:txBody>
      </p:sp>
      <p:sp>
        <p:nvSpPr>
          <p:cNvPr id="4" name="Slide Number Placeholder 3"/>
          <p:cNvSpPr>
            <a:spLocks noGrp="1"/>
          </p:cNvSpPr>
          <p:nvPr>
            <p:ph type="sldNum" sz="quarter" idx="5"/>
          </p:nvPr>
        </p:nvSpPr>
        <p:spPr/>
        <p:txBody>
          <a:bodyPr/>
          <a:lstStyle/>
          <a:p>
            <a:fld id="{F1B96642-9EDE-3346-9235-9558DC9B2B7E}" type="slidenum">
              <a:rPr lang="en-US" smtClean="0"/>
              <a:pPr/>
              <a:t>22</a:t>
            </a:fld>
            <a:endParaRPr lang="en-US" dirty="0"/>
          </a:p>
        </p:txBody>
      </p:sp>
    </p:spTree>
    <p:extLst>
      <p:ext uri="{BB962C8B-B14F-4D97-AF65-F5344CB8AC3E}">
        <p14:creationId xmlns:p14="http://schemas.microsoft.com/office/powerpoint/2010/main" val="2582149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B96642-9EDE-3346-9235-9558DC9B2B7E}" type="slidenum">
              <a:rPr lang="en-US" smtClean="0"/>
              <a:pPr/>
              <a:t>23</a:t>
            </a:fld>
            <a:endParaRPr lang="en-US" dirty="0"/>
          </a:p>
        </p:txBody>
      </p:sp>
    </p:spTree>
    <p:extLst>
      <p:ext uri="{BB962C8B-B14F-4D97-AF65-F5344CB8AC3E}">
        <p14:creationId xmlns:p14="http://schemas.microsoft.com/office/powerpoint/2010/main" val="4494223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B96642-9EDE-3346-9235-9558DC9B2B7E}" type="slidenum">
              <a:rPr lang="en-US" smtClean="0"/>
              <a:pPr/>
              <a:t>24</a:t>
            </a:fld>
            <a:endParaRPr lang="en-US" dirty="0"/>
          </a:p>
        </p:txBody>
      </p:sp>
    </p:spTree>
    <p:extLst>
      <p:ext uri="{BB962C8B-B14F-4D97-AF65-F5344CB8AC3E}">
        <p14:creationId xmlns:p14="http://schemas.microsoft.com/office/powerpoint/2010/main" val="38855905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B96642-9EDE-3346-9235-9558DC9B2B7E}" type="slidenum">
              <a:rPr lang="en-US" smtClean="0"/>
              <a:pPr/>
              <a:t>25</a:t>
            </a:fld>
            <a:endParaRPr lang="en-US" dirty="0"/>
          </a:p>
        </p:txBody>
      </p:sp>
    </p:spTree>
    <p:extLst>
      <p:ext uri="{BB962C8B-B14F-4D97-AF65-F5344CB8AC3E}">
        <p14:creationId xmlns:p14="http://schemas.microsoft.com/office/powerpoint/2010/main" val="248027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B96642-9EDE-3346-9235-9558DC9B2B7E}" type="slidenum">
              <a:rPr lang="en-US" smtClean="0"/>
              <a:pPr/>
              <a:t>26</a:t>
            </a:fld>
            <a:endParaRPr lang="en-US" dirty="0"/>
          </a:p>
        </p:txBody>
      </p:sp>
    </p:spTree>
    <p:extLst>
      <p:ext uri="{BB962C8B-B14F-4D97-AF65-F5344CB8AC3E}">
        <p14:creationId xmlns:p14="http://schemas.microsoft.com/office/powerpoint/2010/main" val="22172515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B96642-9EDE-3346-9235-9558DC9B2B7E}" type="slidenum">
              <a:rPr lang="en-US" smtClean="0"/>
              <a:pPr/>
              <a:t>27</a:t>
            </a:fld>
            <a:endParaRPr lang="en-US" dirty="0"/>
          </a:p>
        </p:txBody>
      </p:sp>
    </p:spTree>
    <p:extLst>
      <p:ext uri="{BB962C8B-B14F-4D97-AF65-F5344CB8AC3E}">
        <p14:creationId xmlns:p14="http://schemas.microsoft.com/office/powerpoint/2010/main" val="25613658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05715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365889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RS- Take or leave CRE specific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1F011E-2394-42DE-BCF3-1E7C7D0F78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1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2237091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RS- Take or leave CRE specific </a:t>
            </a:r>
          </a:p>
          <a:p>
            <a:endParaRPr lang="en-US" dirty="0"/>
          </a:p>
        </p:txBody>
      </p:sp>
      <p:sp>
        <p:nvSpPr>
          <p:cNvPr id="4" name="Slide Number Placeholder 3"/>
          <p:cNvSpPr>
            <a:spLocks noGrp="1"/>
          </p:cNvSpPr>
          <p:nvPr>
            <p:ph type="sldNum" sz="quarter" idx="5"/>
          </p:nvPr>
        </p:nvSpPr>
        <p:spPr/>
        <p:txBody>
          <a:bodyPr/>
          <a:lstStyle/>
          <a:p>
            <a:fld id="{F1B96642-9EDE-3346-9235-9558DC9B2B7E}" type="slidenum">
              <a:rPr lang="en-US" smtClean="0"/>
              <a:pPr/>
              <a:t>31</a:t>
            </a:fld>
            <a:endParaRPr lang="en-US" dirty="0"/>
          </a:p>
        </p:txBody>
      </p:sp>
    </p:spTree>
    <p:extLst>
      <p:ext uri="{BB962C8B-B14F-4D97-AF65-F5344CB8AC3E}">
        <p14:creationId xmlns:p14="http://schemas.microsoft.com/office/powerpoint/2010/main" val="35828114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E59743-683C-4279-9E83-23C937C99CF6}" type="slidenum">
              <a:rPr lang="en-US" noProof="0" smtClean="0"/>
              <a:t>32</a:t>
            </a:fld>
            <a:endParaRPr lang="en-US" noProof="0" dirty="0"/>
          </a:p>
        </p:txBody>
      </p:sp>
    </p:spTree>
    <p:extLst>
      <p:ext uri="{BB962C8B-B14F-4D97-AF65-F5344CB8AC3E}">
        <p14:creationId xmlns:p14="http://schemas.microsoft.com/office/powerpoint/2010/main" val="27130423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E59743-683C-4279-9E83-23C937C99CF6}" type="slidenum">
              <a:rPr lang="en-US" noProof="0" smtClean="0"/>
              <a:t>38</a:t>
            </a:fld>
            <a:endParaRPr lang="en-US" noProof="0" dirty="0"/>
          </a:p>
        </p:txBody>
      </p:sp>
    </p:spTree>
    <p:extLst>
      <p:ext uri="{BB962C8B-B14F-4D97-AF65-F5344CB8AC3E}">
        <p14:creationId xmlns:p14="http://schemas.microsoft.com/office/powerpoint/2010/main" val="88008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MAIN IMPACT: ALL leases on the balance sheet. The new guidance says, hey, you have a contractual arrangement to receive substantially all economic benefits of an asset that is under your control. That meets the definition of an asset (according to the FASB’s concept statements). And conversely, you have a contractual obligation to make payments for that asset – that meets the definition of a liability</a:t>
            </a:r>
          </a:p>
          <a:p>
            <a:endParaRPr lang="en-US" dirty="0"/>
          </a:p>
        </p:txBody>
      </p:sp>
    </p:spTree>
    <p:extLst>
      <p:ext uri="{BB962C8B-B14F-4D97-AF65-F5344CB8AC3E}">
        <p14:creationId xmlns:p14="http://schemas.microsoft.com/office/powerpoint/2010/main" val="3801097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72216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2402089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a:t>
            </a:r>
          </a:p>
          <a:p>
            <a:pPr marL="171450" indent="-171450">
              <a:buFontTx/>
              <a:buChar char="-"/>
            </a:pPr>
            <a:r>
              <a:rPr lang="en-US" dirty="0"/>
              <a:t>A contract with an IT company to store information on a server</a:t>
            </a:r>
          </a:p>
          <a:p>
            <a:pPr marL="171450" indent="-171450">
              <a:buFontTx/>
              <a:buChar char="-"/>
            </a:pPr>
            <a:r>
              <a:rPr lang="en-US" dirty="0"/>
              <a:t>Maintenance or supply agreement – such as an agreement to purchase all paper, ink and toner from a supplier and the supplier will provide you with a copier (or a postage meter machine). </a:t>
            </a:r>
          </a:p>
          <a:p>
            <a:pPr marL="171450" indent="-171450">
              <a:buFontTx/>
              <a:buChar char="-"/>
            </a:pPr>
            <a:r>
              <a:rPr lang="en-US" dirty="0"/>
              <a:t>Certain subcontractor agreements might contain assets that the general contractor controls (in some cases, depending on the structure of the contract and the asset and its usage, but there are examples out there). </a:t>
            </a:r>
          </a:p>
          <a:p>
            <a:endParaRPr lang="en-US" dirty="0"/>
          </a:p>
        </p:txBody>
      </p:sp>
    </p:spTree>
    <p:extLst>
      <p:ext uri="{BB962C8B-B14F-4D97-AF65-F5344CB8AC3E}">
        <p14:creationId xmlns:p14="http://schemas.microsoft.com/office/powerpoint/2010/main" val="3195839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793999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148595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pic>
        <p:nvPicPr>
          <p:cNvPr id="8" name="Picture 7" descr="A body of water with a mountain in the background&#10;&#10;Description automatically generated">
            <a:extLst>
              <a:ext uri="{FF2B5EF4-FFF2-40B4-BE49-F238E27FC236}">
                <a16:creationId xmlns:a16="http://schemas.microsoft.com/office/drawing/2014/main" id="{80EB31D2-3466-4C84-8994-95941221EA8D}"/>
              </a:ext>
            </a:extLst>
          </p:cNvPr>
          <p:cNvPicPr>
            <a:picLocks noChangeAspect="1"/>
          </p:cNvPicPr>
          <p:nvPr userDrawn="1"/>
        </p:nvPicPr>
        <p:blipFill>
          <a:blip r:embed="rId2"/>
          <a:stretch>
            <a:fillRect/>
          </a:stretch>
        </p:blipFill>
        <p:spPr>
          <a:xfrm>
            <a:off x="5181600" y="0"/>
            <a:ext cx="7010400" cy="6858000"/>
          </a:xfrm>
          <a:prstGeom prst="rect">
            <a:avLst/>
          </a:prstGeom>
        </p:spPr>
      </p:pic>
      <p:sp>
        <p:nvSpPr>
          <p:cNvPr id="7" name="Rectangle 6" descr="Brush stroke mask">
            <a:extLst>
              <a:ext uri="{FF2B5EF4-FFF2-40B4-BE49-F238E27FC236}">
                <a16:creationId xmlns:a16="http://schemas.microsoft.com/office/drawing/2014/main" id="{09350598-7231-484F-ABFF-7D42DB8424F0}"/>
              </a:ext>
            </a:extLst>
          </p:cNvPr>
          <p:cNvSpPr/>
          <p:nvPr userDrawn="1"/>
        </p:nvSpPr>
        <p:spPr>
          <a:xfrm>
            <a:off x="0" y="0"/>
            <a:ext cx="12192000" cy="6858000"/>
          </a:xfrm>
          <a:prstGeom prst="rect">
            <a:avLst/>
          </a:prstGeom>
          <a:blipFill>
            <a:blip r:embed="rId3"/>
            <a:stretch>
              <a:fillRect l="-568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rgbClr val="FFFFFF"/>
              </a:solidFill>
            </a:endParaRPr>
          </a:p>
        </p:txBody>
      </p:sp>
      <p:sp>
        <p:nvSpPr>
          <p:cNvPr id="2" name="Title 1">
            <a:extLst>
              <a:ext uri="{FF2B5EF4-FFF2-40B4-BE49-F238E27FC236}">
                <a16:creationId xmlns:a16="http://schemas.microsoft.com/office/drawing/2014/main" id="{6CCBC4D2-04A1-4388-B041-D25EA3246FEE}"/>
              </a:ext>
            </a:extLst>
          </p:cNvPr>
          <p:cNvSpPr>
            <a:spLocks noGrp="1"/>
          </p:cNvSpPr>
          <p:nvPr>
            <p:ph type="ctrTitle" hasCustomPrompt="1"/>
          </p:nvPr>
        </p:nvSpPr>
        <p:spPr>
          <a:xfrm>
            <a:off x="803275" y="651872"/>
            <a:ext cx="6238970" cy="1967770"/>
          </a:xfrm>
        </p:spPr>
        <p:txBody>
          <a:bodyPr anchor="b">
            <a:normAutofit/>
          </a:bodyPr>
          <a:lstStyle>
            <a:lvl1pPr algn="l">
              <a:lnSpc>
                <a:spcPct val="85000"/>
              </a:lnSpc>
              <a:defRPr sz="5500">
                <a:solidFill>
                  <a:srgbClr val="003976"/>
                </a:solidFill>
              </a:defRPr>
            </a:lvl1pPr>
          </a:lstStyle>
          <a:p>
            <a:r>
              <a:rPr lang="en-US" noProof="0" dirty="0"/>
              <a:t>2022 CFMA Conference</a:t>
            </a:r>
          </a:p>
        </p:txBody>
      </p:sp>
      <p:sp>
        <p:nvSpPr>
          <p:cNvPr id="3" name="Subtitle 2">
            <a:extLst>
              <a:ext uri="{FF2B5EF4-FFF2-40B4-BE49-F238E27FC236}">
                <a16:creationId xmlns:a16="http://schemas.microsoft.com/office/drawing/2014/main" id="{7822EDEE-795E-4F38-9546-83FC7F925318}"/>
              </a:ext>
            </a:extLst>
          </p:cNvPr>
          <p:cNvSpPr>
            <a:spLocks noGrp="1"/>
          </p:cNvSpPr>
          <p:nvPr>
            <p:ph type="subTitle" idx="1" hasCustomPrompt="1"/>
          </p:nvPr>
        </p:nvSpPr>
        <p:spPr>
          <a:xfrm>
            <a:off x="816923" y="5646875"/>
            <a:ext cx="6870809" cy="505934"/>
          </a:xfrm>
        </p:spPr>
        <p:txBody>
          <a:bodyPr>
            <a:noAutofit/>
          </a:bodyPr>
          <a:lstStyle>
            <a:lvl1pPr marL="0" indent="0" algn="l">
              <a:buNone/>
              <a:defRPr sz="3200" i="0">
                <a:solidFill>
                  <a:srgbClr val="00806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WIFI Sponsor: Rubin Brown</a:t>
            </a:r>
          </a:p>
        </p:txBody>
      </p:sp>
      <p:cxnSp>
        <p:nvCxnSpPr>
          <p:cNvPr id="12" name="Straight Connector 11">
            <a:extLst>
              <a:ext uri="{FF2B5EF4-FFF2-40B4-BE49-F238E27FC236}">
                <a16:creationId xmlns:a16="http://schemas.microsoft.com/office/drawing/2014/main" id="{F70EFB6A-EF00-4DD9-9184-AFC328D0236C}"/>
              </a:ext>
            </a:extLst>
          </p:cNvPr>
          <p:cNvCxnSpPr>
            <a:cxnSpLocks/>
          </p:cNvCxnSpPr>
          <p:nvPr userDrawn="1"/>
        </p:nvCxnSpPr>
        <p:spPr>
          <a:xfrm>
            <a:off x="824025" y="5453416"/>
            <a:ext cx="6218220" cy="0"/>
          </a:xfrm>
          <a:prstGeom prst="line">
            <a:avLst/>
          </a:prstGeom>
          <a:ln w="25400">
            <a:solidFill>
              <a:srgbClr val="8D632F"/>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8924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239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umber Circles">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8001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and 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321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0266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Blocks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618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with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7814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Tree>
    <p:extLst>
      <p:ext uri="{BB962C8B-B14F-4D97-AF65-F5344CB8AC3E}">
        <p14:creationId xmlns:p14="http://schemas.microsoft.com/office/powerpoint/2010/main" val="626631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62446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187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team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673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logo ">
    <p:spTree>
      <p:nvGrpSpPr>
        <p:cNvPr id="1" name=""/>
        <p:cNvGrpSpPr/>
        <p:nvPr/>
      </p:nvGrpSpPr>
      <p:grpSpPr>
        <a:xfrm>
          <a:off x="0" y="0"/>
          <a:ext cx="0" cy="0"/>
          <a:chOff x="0" y="0"/>
          <a:chExt cx="0" cy="0"/>
        </a:xfrm>
      </p:grpSpPr>
      <p:pic>
        <p:nvPicPr>
          <p:cNvPr id="13" name="Picture 12" descr="A body of water with a mountain in the background&#10;&#10;Description automatically generated">
            <a:extLst>
              <a:ext uri="{FF2B5EF4-FFF2-40B4-BE49-F238E27FC236}">
                <a16:creationId xmlns:a16="http://schemas.microsoft.com/office/drawing/2014/main" id="{C29D2258-1B95-4162-A17C-D00BCD020817}"/>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 name="Rectangle 7" descr="Brush stroke spot">
            <a:extLst>
              <a:ext uri="{FF2B5EF4-FFF2-40B4-BE49-F238E27FC236}">
                <a16:creationId xmlns:a16="http://schemas.microsoft.com/office/drawing/2014/main" id="{7C197BE4-2E4C-4177-8440-BB95B0A4C7FB}"/>
              </a:ext>
            </a:extLst>
          </p:cNvPr>
          <p:cNvSpPr/>
          <p:nvPr userDrawn="1"/>
        </p:nvSpPr>
        <p:spPr>
          <a:xfrm>
            <a:off x="3270126" y="0"/>
            <a:ext cx="6611112" cy="6858000"/>
          </a:xfrm>
          <a:prstGeom prst="rect">
            <a:avLst/>
          </a:prstGeom>
          <a:blipFill>
            <a:blip r:embed="rId3"/>
            <a:stretch>
              <a:fillRect l="-22" r="-2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id="{6308FC7C-F5F3-4D82-ADCB-B64F9FBB21A1}"/>
              </a:ext>
            </a:extLst>
          </p:cNvPr>
          <p:cNvSpPr>
            <a:spLocks noGrp="1"/>
          </p:cNvSpPr>
          <p:nvPr>
            <p:ph type="sldNum" sz="quarter" idx="12"/>
          </p:nvPr>
        </p:nvSpPr>
        <p:spPr/>
        <p:txBody>
          <a:bodyPr/>
          <a:lstStyle/>
          <a:p>
            <a:fld id="{F470E458-E7C2-4395-B75D-476A174CEE45}" type="slidenum">
              <a:rPr lang="en-US" noProof="0" smtClean="0"/>
              <a:t>‹#›</a:t>
            </a:fld>
            <a:endParaRPr lang="en-US" noProof="0" dirty="0"/>
          </a:p>
        </p:txBody>
      </p:sp>
      <p:cxnSp>
        <p:nvCxnSpPr>
          <p:cNvPr id="11" name="Straight Connector 10">
            <a:extLst>
              <a:ext uri="{FF2B5EF4-FFF2-40B4-BE49-F238E27FC236}">
                <a16:creationId xmlns:a16="http://schemas.microsoft.com/office/drawing/2014/main" id="{C90D35E8-D43B-49F9-9465-A7A8F698FC8A}"/>
              </a:ext>
            </a:extLst>
          </p:cNvPr>
          <p:cNvCxnSpPr/>
          <p:nvPr userDrawn="1"/>
        </p:nvCxnSpPr>
        <p:spPr>
          <a:xfrm>
            <a:off x="4989576" y="4457209"/>
            <a:ext cx="2212848" cy="0"/>
          </a:xfrm>
          <a:prstGeom prst="line">
            <a:avLst/>
          </a:prstGeom>
          <a:ln w="12700"/>
        </p:spPr>
        <p:style>
          <a:lnRef idx="3">
            <a:schemeClr val="accent1"/>
          </a:lnRef>
          <a:fillRef idx="0">
            <a:schemeClr val="accent1"/>
          </a:fillRef>
          <a:effectRef idx="2">
            <a:schemeClr val="accent1"/>
          </a:effectRef>
          <a:fontRef idx="minor">
            <a:schemeClr val="tx1"/>
          </a:fontRef>
        </p:style>
      </p:cxnSp>
      <p:sp>
        <p:nvSpPr>
          <p:cNvPr id="12" name="Subtitle 2">
            <a:extLst>
              <a:ext uri="{FF2B5EF4-FFF2-40B4-BE49-F238E27FC236}">
                <a16:creationId xmlns:a16="http://schemas.microsoft.com/office/drawing/2014/main" id="{C863CA31-4E68-4CD7-9214-51D7BBC1FA1F}"/>
              </a:ext>
            </a:extLst>
          </p:cNvPr>
          <p:cNvSpPr>
            <a:spLocks noGrp="1"/>
          </p:cNvSpPr>
          <p:nvPr>
            <p:ph type="subTitle" idx="15" hasCustomPrompt="1"/>
          </p:nvPr>
        </p:nvSpPr>
        <p:spPr>
          <a:xfrm>
            <a:off x="3529264" y="4494894"/>
            <a:ext cx="5133473" cy="526312"/>
          </a:xfrm>
        </p:spPr>
        <p:txBody>
          <a:bodyPr anchor="ctr" anchorCtr="0">
            <a:normAutofit/>
          </a:bodyPr>
          <a:lstStyle>
            <a:lvl1pPr marL="0" indent="0" algn="ctr">
              <a:buNone/>
              <a:defRPr sz="2400" i="0">
                <a:solidFill>
                  <a:srgbClr val="00806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Speaker</a:t>
            </a:r>
          </a:p>
        </p:txBody>
      </p:sp>
      <p:sp>
        <p:nvSpPr>
          <p:cNvPr id="14" name="Title 1">
            <a:extLst>
              <a:ext uri="{FF2B5EF4-FFF2-40B4-BE49-F238E27FC236}">
                <a16:creationId xmlns:a16="http://schemas.microsoft.com/office/drawing/2014/main" id="{CCAEEA74-ABCB-45B1-A352-71E9CCD670DE}"/>
              </a:ext>
            </a:extLst>
          </p:cNvPr>
          <p:cNvSpPr>
            <a:spLocks noGrp="1"/>
          </p:cNvSpPr>
          <p:nvPr>
            <p:ph type="ctrTitle" hasCustomPrompt="1"/>
          </p:nvPr>
        </p:nvSpPr>
        <p:spPr>
          <a:xfrm>
            <a:off x="3709792" y="3306697"/>
            <a:ext cx="4772417" cy="1102291"/>
          </a:xfrm>
        </p:spPr>
        <p:txBody>
          <a:bodyPr anchor="b" anchorCtr="0">
            <a:normAutofit/>
          </a:bodyPr>
          <a:lstStyle>
            <a:lvl1pPr algn="ctr">
              <a:defRPr sz="3600">
                <a:solidFill>
                  <a:srgbClr val="003976"/>
                </a:solidFill>
              </a:defRPr>
            </a:lvl1pPr>
          </a:lstStyle>
          <a:p>
            <a:r>
              <a:rPr lang="en-US" noProof="0" dirty="0"/>
              <a:t>Session Title</a:t>
            </a:r>
          </a:p>
        </p:txBody>
      </p:sp>
      <p:sp>
        <p:nvSpPr>
          <p:cNvPr id="15" name="TextBox 14">
            <a:extLst>
              <a:ext uri="{FF2B5EF4-FFF2-40B4-BE49-F238E27FC236}">
                <a16:creationId xmlns:a16="http://schemas.microsoft.com/office/drawing/2014/main" id="{1758867E-C2A1-4B9E-8767-EEC2EF081300}"/>
              </a:ext>
            </a:extLst>
          </p:cNvPr>
          <p:cNvSpPr txBox="1"/>
          <p:nvPr userDrawn="1"/>
        </p:nvSpPr>
        <p:spPr>
          <a:xfrm>
            <a:off x="4334933" y="1794933"/>
            <a:ext cx="3505200" cy="523220"/>
          </a:xfrm>
          <a:prstGeom prst="rect">
            <a:avLst/>
          </a:prstGeom>
          <a:noFill/>
        </p:spPr>
        <p:txBody>
          <a:bodyPr wrap="square" rtlCol="0">
            <a:spAutoFit/>
          </a:bodyPr>
          <a:lstStyle/>
          <a:p>
            <a:r>
              <a:rPr lang="en-US" sz="2800" dirty="0"/>
              <a:t>(replace with logo)</a:t>
            </a:r>
          </a:p>
        </p:txBody>
      </p:sp>
    </p:spTree>
    <p:extLst>
      <p:ext uri="{BB962C8B-B14F-4D97-AF65-F5344CB8AC3E}">
        <p14:creationId xmlns:p14="http://schemas.microsoft.com/office/powerpoint/2010/main" val="1855591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e char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55235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Image, and Content 2">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98657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16088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ppendix Cover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79289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42974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text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90661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hone 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3868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1944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01169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3250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pic>
        <p:nvPicPr>
          <p:cNvPr id="13" name="Picture 12" descr="A close up of a sign&#10;&#10;Description automatically generated">
            <a:extLst>
              <a:ext uri="{FF2B5EF4-FFF2-40B4-BE49-F238E27FC236}">
                <a16:creationId xmlns:a16="http://schemas.microsoft.com/office/drawing/2014/main" id="{303A5BDC-BF92-4A20-9C94-02EF8D0D0E7E}"/>
              </a:ext>
            </a:extLst>
          </p:cNvPr>
          <p:cNvPicPr>
            <a:picLocks noChangeAspect="1"/>
          </p:cNvPicPr>
          <p:nvPr userDrawn="1"/>
        </p:nvPicPr>
        <p:blipFill>
          <a:blip r:embed="rId2"/>
          <a:stretch>
            <a:fillRect/>
          </a:stretch>
        </p:blipFill>
        <p:spPr>
          <a:xfrm>
            <a:off x="275736" y="5964846"/>
            <a:ext cx="1958432" cy="660402"/>
          </a:xfrm>
          <a:prstGeom prst="rect">
            <a:avLst/>
          </a:prstGeom>
        </p:spPr>
      </p:pic>
    </p:spTree>
    <p:extLst>
      <p:ext uri="{BB962C8B-B14F-4D97-AF65-F5344CB8AC3E}">
        <p14:creationId xmlns:p14="http://schemas.microsoft.com/office/powerpoint/2010/main" val="40254781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0512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51268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11915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02089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093815F-F490-4307-9E87-AAF436C71A68}"/>
              </a:ext>
            </a:extLst>
          </p:cNvPr>
          <p:cNvSpPr>
            <a:spLocks noGrp="1"/>
          </p:cNvSpPr>
          <p:nvPr>
            <p:ph type="sldNum" sz="quarter" idx="12"/>
          </p:nvPr>
        </p:nvSpPr>
        <p:spPr/>
        <p:txBody>
          <a:bodyPr/>
          <a:lstStyle/>
          <a:p>
            <a:fld id="{F470E458-E7C2-4395-B75D-476A174CEE45}" type="slidenum">
              <a:rPr lang="en-US" noProof="0" smtClean="0"/>
              <a:t>‹#›</a:t>
            </a:fld>
            <a:endParaRPr lang="en-US" noProof="0" dirty="0"/>
          </a:p>
        </p:txBody>
      </p:sp>
    </p:spTree>
    <p:extLst>
      <p:ext uri="{BB962C8B-B14F-4D97-AF65-F5344CB8AC3E}">
        <p14:creationId xmlns:p14="http://schemas.microsoft.com/office/powerpoint/2010/main" val="6187504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093815F-F490-4307-9E87-AAF436C71A68}"/>
              </a:ext>
            </a:extLst>
          </p:cNvPr>
          <p:cNvSpPr>
            <a:spLocks noGrp="1"/>
          </p:cNvSpPr>
          <p:nvPr>
            <p:ph type="sldNum" sz="quarter" idx="12"/>
          </p:nvPr>
        </p:nvSpPr>
        <p:spPr/>
        <p:txBody>
          <a:bodyPr/>
          <a:lstStyle/>
          <a:p>
            <a:fld id="{F470E458-E7C2-4395-B75D-476A174CEE45}" type="slidenum">
              <a:rPr lang="en-US" noProof="0" smtClean="0"/>
              <a:t>‹#›</a:t>
            </a:fld>
            <a:endParaRPr lang="en-US" noProof="0" dirty="0"/>
          </a:p>
        </p:txBody>
      </p:sp>
    </p:spTree>
    <p:extLst>
      <p:ext uri="{BB962C8B-B14F-4D97-AF65-F5344CB8AC3E}">
        <p14:creationId xmlns:p14="http://schemas.microsoft.com/office/powerpoint/2010/main" val="9060815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498604B-E739-4608-A505-18C0674AB395}"/>
              </a:ext>
            </a:extLst>
          </p:cNvPr>
          <p:cNvSpPr>
            <a:spLocks noGrp="1"/>
          </p:cNvSpPr>
          <p:nvPr>
            <p:ph type="sldNum" sz="quarter" idx="12"/>
          </p:nvPr>
        </p:nvSpPr>
        <p:spPr/>
        <p:txBody>
          <a:bodyPr/>
          <a:lstStyle/>
          <a:p>
            <a:fld id="{F470E458-E7C2-4395-B75D-476A174CEE45}" type="slidenum">
              <a:rPr lang="en-US" noProof="0" smtClean="0"/>
              <a:t>‹#›</a:t>
            </a:fld>
            <a:endParaRPr lang="en-US" noProof="0" dirty="0"/>
          </a:p>
        </p:txBody>
      </p:sp>
    </p:spTree>
    <p:extLst>
      <p:ext uri="{BB962C8B-B14F-4D97-AF65-F5344CB8AC3E}">
        <p14:creationId xmlns:p14="http://schemas.microsoft.com/office/powerpoint/2010/main" val="22795218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tx1"/>
                </a:solidFill>
              </a:defRPr>
            </a:lvl1pPr>
            <a:lvl3pPr>
              <a:lnSpc>
                <a:spcPts val="2400"/>
              </a:lnSpc>
              <a:defRPr/>
            </a:lvl3pPr>
            <a:lvl4pPr>
              <a:lnSpc>
                <a:spcPts val="2400"/>
              </a:lnSpc>
              <a:defRPr/>
            </a:lvl4pPr>
            <a:lvl5pPr>
              <a:lnSpc>
                <a:spcPts val="24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7ACA5-A052-4E1D-966B-36314ECBEA29}" type="datetimeFigureOut">
              <a:rPr lang="en-US" smtClean="0"/>
              <a:t>9/30/2022</a:t>
            </a:fld>
            <a:endParaRPr lang="en-US" dirty="0"/>
          </a:p>
        </p:txBody>
      </p:sp>
      <p:sp>
        <p:nvSpPr>
          <p:cNvPr id="6" name="Slide Number Placeholder 5"/>
          <p:cNvSpPr>
            <a:spLocks noGrp="1"/>
          </p:cNvSpPr>
          <p:nvPr>
            <p:ph type="sldNum" sz="quarter" idx="12"/>
          </p:nvPr>
        </p:nvSpPr>
        <p:spPr/>
        <p:txBody>
          <a:bodyPr/>
          <a:lstStyle/>
          <a:p>
            <a:fld id="{8357EA3D-76B5-4069-A9E8-343C30A406CD}" type="slidenum">
              <a:rPr lang="en-US" smtClean="0"/>
              <a:t>‹#›</a:t>
            </a:fld>
            <a:endParaRPr lang="en-US" dirty="0"/>
          </a:p>
        </p:txBody>
      </p:sp>
    </p:spTree>
    <p:extLst>
      <p:ext uri="{BB962C8B-B14F-4D97-AF65-F5344CB8AC3E}">
        <p14:creationId xmlns:p14="http://schemas.microsoft.com/office/powerpoint/2010/main" val="8798243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cSld name="Chart or image right">
    <p:spTree>
      <p:nvGrpSpPr>
        <p:cNvPr id="1" name=""/>
        <p:cNvGrpSpPr/>
        <p:nvPr/>
      </p:nvGrpSpPr>
      <p:grpSpPr>
        <a:xfrm>
          <a:off x="0" y="0"/>
          <a:ext cx="0" cy="0"/>
          <a:chOff x="0" y="0"/>
          <a:chExt cx="0" cy="0"/>
        </a:xfrm>
      </p:grpSpPr>
      <p:sp>
        <p:nvSpPr>
          <p:cNvPr id="2" name="Title 1"/>
          <p:cNvSpPr>
            <a:spLocks noGrp="1"/>
          </p:cNvSpPr>
          <p:nvPr>
            <p:ph type="title"/>
          </p:nvPr>
        </p:nvSpPr>
        <p:spPr>
          <a:xfrm>
            <a:off x="640248" y="533400"/>
            <a:ext cx="5908563" cy="872594"/>
          </a:xfrm>
        </p:spPr>
        <p:txBody>
          <a:bodyPr/>
          <a:lstStyle/>
          <a:p>
            <a:r>
              <a:rPr lang="en-US"/>
              <a:t>Click to edit Master title style</a:t>
            </a:r>
            <a:endParaRPr lang="en-US" dirty="0"/>
          </a:p>
        </p:txBody>
      </p:sp>
      <p:sp>
        <p:nvSpPr>
          <p:cNvPr id="3" name="Content Placeholder 2"/>
          <p:cNvSpPr>
            <a:spLocks noGrp="1"/>
          </p:cNvSpPr>
          <p:nvPr>
            <p:ph idx="1"/>
          </p:nvPr>
        </p:nvSpPr>
        <p:spPr>
          <a:xfrm>
            <a:off x="640247" y="1606540"/>
            <a:ext cx="5908563" cy="4488850"/>
          </a:xfrm>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76F306-0E92-400B-A859-1469080A9FFC}" type="datetime1">
              <a:rPr lang="en-US" smtClean="0"/>
              <a:t>9/30/2022</a:t>
            </a:fld>
            <a:endParaRPr lang="en-US" dirty="0"/>
          </a:p>
        </p:txBody>
      </p:sp>
      <p:sp>
        <p:nvSpPr>
          <p:cNvPr id="7" name="Content Placeholder 2"/>
          <p:cNvSpPr>
            <a:spLocks noGrp="1"/>
          </p:cNvSpPr>
          <p:nvPr>
            <p:ph idx="13" hasCustomPrompt="1"/>
          </p:nvPr>
        </p:nvSpPr>
        <p:spPr>
          <a:xfrm>
            <a:off x="7006129" y="329184"/>
            <a:ext cx="4865875" cy="6190488"/>
          </a:xfrm>
        </p:spPr>
        <p:txBody>
          <a:bodyPr/>
          <a:lstStyle/>
          <a:p>
            <a:pPr lvl="0"/>
            <a:r>
              <a:rPr lang="en-GB" dirty="0"/>
              <a:t>Click icon to add picture or chart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874343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Ttile, headline and paragraph(s)">
    <p:spTree>
      <p:nvGrpSpPr>
        <p:cNvPr id="1" name=""/>
        <p:cNvGrpSpPr/>
        <p:nvPr/>
      </p:nvGrpSpPr>
      <p:grpSpPr>
        <a:xfrm>
          <a:off x="0" y="0"/>
          <a:ext cx="0" cy="0"/>
          <a:chOff x="0" y="0"/>
          <a:chExt cx="0" cy="0"/>
        </a:xfrm>
      </p:grpSpPr>
      <p:sp>
        <p:nvSpPr>
          <p:cNvPr id="7" name="Text Placeholder 3">
            <a:extLst>
              <a:ext uri="{FF2B5EF4-FFF2-40B4-BE49-F238E27FC236}">
                <a16:creationId xmlns:a16="http://schemas.microsoft.com/office/drawing/2014/main" id="{44B3CB04-052E-F0DC-F582-15D4F4F4FEF9}"/>
              </a:ext>
            </a:extLst>
          </p:cNvPr>
          <p:cNvSpPr>
            <a:spLocks noGrp="1"/>
          </p:cNvSpPr>
          <p:nvPr>
            <p:ph type="body" sz="quarter" idx="14" hasCustomPrompt="1"/>
          </p:nvPr>
        </p:nvSpPr>
        <p:spPr>
          <a:xfrm>
            <a:off x="3810000" y="1861863"/>
            <a:ext cx="7789862" cy="386037"/>
          </a:xfrm>
          <a:prstGeom prst="rect">
            <a:avLst/>
          </a:prstGeom>
        </p:spPr>
        <p:txBody>
          <a:bodyPr lIns="0" tIns="0" rIns="0" bIns="0" anchor="ctr"/>
          <a:lstStyle>
            <a:lvl1pPr marL="0" indent="0">
              <a:lnSpc>
                <a:spcPct val="100000"/>
              </a:lnSpc>
              <a:spcBef>
                <a:spcPts val="0"/>
              </a:spcBef>
              <a:buNone/>
              <a:defRPr sz="2000" b="1">
                <a:solidFill>
                  <a:schemeClr val="accent1"/>
                </a:solidFill>
                <a:latin typeface="Montserrat" panose="00000500000000000000" pitchFamily="2" charset="0"/>
              </a:defRPr>
            </a:lvl1pPr>
            <a:lvl2pPr marL="457200" indent="0">
              <a:buNone/>
              <a:defRPr sz="1800">
                <a:latin typeface="Montserrat" panose="00000500000000000000" pitchFamily="2" charset="0"/>
              </a:defRPr>
            </a:lvl2pPr>
            <a:lvl3pPr marL="914400" indent="0">
              <a:buNone/>
              <a:defRPr sz="1800">
                <a:latin typeface="Montserrat" panose="00000500000000000000" pitchFamily="2" charset="0"/>
              </a:defRPr>
            </a:lvl3pPr>
            <a:lvl4pPr marL="1371600" indent="0">
              <a:buNone/>
              <a:defRPr sz="1800">
                <a:latin typeface="Montserrat" panose="00000500000000000000" pitchFamily="2" charset="0"/>
              </a:defRPr>
            </a:lvl4pPr>
            <a:lvl5pPr marL="1828800" indent="0">
              <a:buNone/>
              <a:defRPr sz="1800">
                <a:latin typeface="Montserrat" panose="00000500000000000000" pitchFamily="2" charset="0"/>
              </a:defRPr>
            </a:lvl5pPr>
          </a:lstStyle>
          <a:p>
            <a:r>
              <a:rPr lang="en-US" dirty="0"/>
              <a:t>Click to edit headline</a:t>
            </a:r>
          </a:p>
        </p:txBody>
      </p:sp>
      <p:sp>
        <p:nvSpPr>
          <p:cNvPr id="5" name="Text Placeholder 10">
            <a:extLst>
              <a:ext uri="{FF2B5EF4-FFF2-40B4-BE49-F238E27FC236}">
                <a16:creationId xmlns:a16="http://schemas.microsoft.com/office/drawing/2014/main" id="{B073E0B7-A246-4C6B-9E84-086C1E984C1F}"/>
              </a:ext>
            </a:extLst>
          </p:cNvPr>
          <p:cNvSpPr>
            <a:spLocks noGrp="1"/>
          </p:cNvSpPr>
          <p:nvPr>
            <p:ph type="body" sz="quarter" idx="10"/>
          </p:nvPr>
        </p:nvSpPr>
        <p:spPr>
          <a:xfrm>
            <a:off x="0" y="-7819"/>
            <a:ext cx="3182472" cy="6858000"/>
          </a:xfrm>
          <a:prstGeom prst="rect">
            <a:avLst/>
          </a:prstGeom>
        </p:spPr>
        <p:txBody>
          <a:bodyPr lIns="640080" tIns="1828800" rIns="228600" bIns="640080"/>
          <a:lstStyle>
            <a:lvl1pPr marL="0" indent="0">
              <a:lnSpc>
                <a:spcPct val="100000"/>
              </a:lnSpc>
              <a:spcBef>
                <a:spcPts val="0"/>
              </a:spcBef>
              <a:buNone/>
              <a:defRPr sz="2000" b="1" i="0">
                <a:latin typeface="Montserrat" pitchFamily="2" charset="77"/>
              </a:defRPr>
            </a:lvl1pPr>
          </a:lstStyle>
          <a:p>
            <a:pPr lvl="0"/>
            <a:r>
              <a:rPr lang="en-US" dirty="0"/>
              <a:t>Click to edit </a:t>
            </a:r>
          </a:p>
          <a:p>
            <a:pPr lvl="0"/>
            <a:r>
              <a:rPr lang="en-US" dirty="0"/>
              <a:t>slide title</a:t>
            </a:r>
          </a:p>
        </p:txBody>
      </p:sp>
      <p:sp>
        <p:nvSpPr>
          <p:cNvPr id="9" name="Text Placeholder 3">
            <a:extLst>
              <a:ext uri="{FF2B5EF4-FFF2-40B4-BE49-F238E27FC236}">
                <a16:creationId xmlns:a16="http://schemas.microsoft.com/office/drawing/2014/main" id="{79A40541-071A-47E9-8ADE-7C56AA3776B5}"/>
              </a:ext>
            </a:extLst>
          </p:cNvPr>
          <p:cNvSpPr>
            <a:spLocks noGrp="1"/>
          </p:cNvSpPr>
          <p:nvPr>
            <p:ph type="body" sz="quarter" idx="17" hasCustomPrompt="1"/>
          </p:nvPr>
        </p:nvSpPr>
        <p:spPr>
          <a:xfrm>
            <a:off x="3810001" y="2424223"/>
            <a:ext cx="7789861" cy="3750799"/>
          </a:xfrm>
          <a:prstGeom prst="rect">
            <a:avLst/>
          </a:prstGeom>
        </p:spPr>
        <p:txBody>
          <a:bodyPr/>
          <a:lstStyle>
            <a:lvl1pPr marL="228600" indent="-228600">
              <a:lnSpc>
                <a:spcPct val="120000"/>
              </a:lnSpc>
              <a:buClr>
                <a:schemeClr val="accent1"/>
              </a:buClr>
              <a:buFont typeface="Wingdings" panose="05000000000000000000" pitchFamily="2" charset="2"/>
              <a:buChar char="§"/>
              <a:defRPr sz="1800">
                <a:solidFill>
                  <a:srgbClr val="63666A"/>
                </a:solidFill>
              </a:defRPr>
            </a:lvl1pPr>
            <a:lvl2pPr marL="685800" indent="-228600">
              <a:lnSpc>
                <a:spcPct val="120000"/>
              </a:lnSpc>
              <a:buClr>
                <a:schemeClr val="accent1"/>
              </a:buClr>
              <a:buFont typeface="Wingdings" panose="05000000000000000000" pitchFamily="2" charset="2"/>
              <a:buChar char="§"/>
              <a:defRPr sz="1800">
                <a:solidFill>
                  <a:srgbClr val="63666A"/>
                </a:solidFill>
              </a:defRPr>
            </a:lvl2pPr>
            <a:lvl3pPr marL="1143000" indent="-228600">
              <a:lnSpc>
                <a:spcPct val="120000"/>
              </a:lnSpc>
              <a:buClr>
                <a:schemeClr val="accent1"/>
              </a:buClr>
              <a:buFont typeface="Wingdings" panose="05000000000000000000" pitchFamily="2" charset="2"/>
              <a:buChar char="§"/>
              <a:defRPr sz="1800" b="1">
                <a:solidFill>
                  <a:schemeClr val="accent1"/>
                </a:solidFill>
                <a:latin typeface="Montserrat" panose="00000500000000000000" pitchFamily="2" charset="0"/>
              </a:defRPr>
            </a:lvl3pPr>
            <a:lvl4pPr marL="1600200" indent="-228600">
              <a:lnSpc>
                <a:spcPct val="120000"/>
              </a:lnSpc>
              <a:buClr>
                <a:schemeClr val="accent1"/>
              </a:buClr>
              <a:buFont typeface="Wingdings" panose="05000000000000000000" pitchFamily="2" charset="2"/>
              <a:buChar char="§"/>
              <a:defRPr sz="1800">
                <a:solidFill>
                  <a:srgbClr val="63666A"/>
                </a:solidFill>
              </a:defRPr>
            </a:lvl4pPr>
            <a:lvl5pPr marL="2057400" indent="-228600">
              <a:lnSpc>
                <a:spcPct val="120000"/>
              </a:lnSpc>
              <a:buClr>
                <a:schemeClr val="accent1"/>
              </a:buClr>
              <a:buFont typeface="Wingdings" panose="05000000000000000000" pitchFamily="2" charset="2"/>
              <a:buChar char="§"/>
              <a:defRPr sz="1800">
                <a:solidFill>
                  <a:srgbClr val="63666A"/>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384500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Title, and Image">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83F0F4E3-5500-460C-AB20-C7CE0A3FBAD0}"/>
              </a:ext>
            </a:extLst>
          </p:cNvPr>
          <p:cNvSpPr>
            <a:spLocks noGrp="1"/>
          </p:cNvSpPr>
          <p:nvPr>
            <p:ph type="sldNum" sz="quarter" idx="12"/>
          </p:nvPr>
        </p:nvSpPr>
        <p:spPr/>
        <p:txBody>
          <a:bodyPr/>
          <a:lstStyle/>
          <a:p>
            <a:fld id="{F470E458-E7C2-4395-B75D-476A174CEE45}" type="slidenum">
              <a:rPr lang="en-US" noProof="0" smtClean="0"/>
              <a:t>‹#›</a:t>
            </a:fld>
            <a:endParaRPr lang="en-US" noProof="0" dirty="0"/>
          </a:p>
        </p:txBody>
      </p:sp>
      <p:sp>
        <p:nvSpPr>
          <p:cNvPr id="10" name="Oval 9">
            <a:extLst>
              <a:ext uri="{FF2B5EF4-FFF2-40B4-BE49-F238E27FC236}">
                <a16:creationId xmlns:a16="http://schemas.microsoft.com/office/drawing/2014/main" id="{1EDFCD21-B871-4944-9E6C-ABFDA63AC6FD}"/>
              </a:ext>
            </a:extLst>
          </p:cNvPr>
          <p:cNvSpPr/>
          <p:nvPr userDrawn="1"/>
        </p:nvSpPr>
        <p:spPr>
          <a:xfrm>
            <a:off x="11066240" y="5998544"/>
            <a:ext cx="320040" cy="320040"/>
          </a:xfrm>
          <a:prstGeom prst="ellipse">
            <a:avLst/>
          </a:prstGeom>
          <a:noFill/>
          <a:ln w="6350">
            <a:solidFill>
              <a:srgbClr val="8D63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11" name="Picture 10" descr="A close up of a sign&#10;&#10;Description automatically generated">
            <a:extLst>
              <a:ext uri="{FF2B5EF4-FFF2-40B4-BE49-F238E27FC236}">
                <a16:creationId xmlns:a16="http://schemas.microsoft.com/office/drawing/2014/main" id="{DEFF4D05-E958-4AB3-85C6-CEBC78E87B37}"/>
              </a:ext>
            </a:extLst>
          </p:cNvPr>
          <p:cNvPicPr>
            <a:picLocks noChangeAspect="1"/>
          </p:cNvPicPr>
          <p:nvPr userDrawn="1"/>
        </p:nvPicPr>
        <p:blipFill>
          <a:blip r:embed="rId2"/>
          <a:stretch>
            <a:fillRect/>
          </a:stretch>
        </p:blipFill>
        <p:spPr>
          <a:xfrm>
            <a:off x="803275" y="5668343"/>
            <a:ext cx="1958432" cy="660402"/>
          </a:xfrm>
          <a:prstGeom prst="rect">
            <a:avLst/>
          </a:prstGeom>
        </p:spPr>
      </p:pic>
    </p:spTree>
    <p:extLst>
      <p:ext uri="{BB962C8B-B14F-4D97-AF65-F5344CB8AC3E}">
        <p14:creationId xmlns:p14="http://schemas.microsoft.com/office/powerpoint/2010/main" val="4051821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Content, and Image">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4CCF696-3C50-45B5-BF9E-733C5D210A50}"/>
              </a:ext>
            </a:extLst>
          </p:cNvPr>
          <p:cNvSpPr>
            <a:spLocks noGrp="1"/>
          </p:cNvSpPr>
          <p:nvPr>
            <p:ph type="sldNum" sz="quarter" idx="12"/>
          </p:nvPr>
        </p:nvSpPr>
        <p:spPr/>
        <p:txBody>
          <a:bodyPr/>
          <a:lstStyle>
            <a:lvl1pPr>
              <a:defRPr>
                <a:solidFill>
                  <a:srgbClr val="FFFFFF"/>
                </a:solidFill>
              </a:defRPr>
            </a:lvl1pPr>
          </a:lstStyle>
          <a:p>
            <a:fld id="{F470E458-E7C2-4395-B75D-476A174CEE45}" type="slidenum">
              <a:rPr lang="en-US" noProof="0" smtClean="0"/>
              <a:pPr/>
              <a:t>‹#›</a:t>
            </a:fld>
            <a:endParaRPr lang="en-US" noProof="0" dirty="0"/>
          </a:p>
        </p:txBody>
      </p:sp>
      <p:sp>
        <p:nvSpPr>
          <p:cNvPr id="11" name="Oval 10">
            <a:extLst>
              <a:ext uri="{FF2B5EF4-FFF2-40B4-BE49-F238E27FC236}">
                <a16:creationId xmlns:a16="http://schemas.microsoft.com/office/drawing/2014/main" id="{8D0DD7A6-4E62-41D2-9037-F6ADD1C3BF56}"/>
              </a:ext>
            </a:extLst>
          </p:cNvPr>
          <p:cNvSpPr/>
          <p:nvPr userDrawn="1"/>
        </p:nvSpPr>
        <p:spPr>
          <a:xfrm>
            <a:off x="11066240" y="5998544"/>
            <a:ext cx="320040" cy="320040"/>
          </a:xfrm>
          <a:prstGeom prst="ellipse">
            <a:avLst/>
          </a:prstGeom>
          <a:noFill/>
          <a:ln w="63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12" name="Picture 11" descr="A close up of a sign&#10;&#10;Description automatically generated">
            <a:extLst>
              <a:ext uri="{FF2B5EF4-FFF2-40B4-BE49-F238E27FC236}">
                <a16:creationId xmlns:a16="http://schemas.microsoft.com/office/drawing/2014/main" id="{049A5280-EA12-4329-A19B-467B129247A5}"/>
              </a:ext>
            </a:extLst>
          </p:cNvPr>
          <p:cNvPicPr>
            <a:picLocks noChangeAspect="1"/>
          </p:cNvPicPr>
          <p:nvPr userDrawn="1"/>
        </p:nvPicPr>
        <p:blipFill>
          <a:blip r:embed="rId2"/>
          <a:stretch>
            <a:fillRect/>
          </a:stretch>
        </p:blipFill>
        <p:spPr>
          <a:xfrm>
            <a:off x="805720" y="5648323"/>
            <a:ext cx="1958432" cy="660402"/>
          </a:xfrm>
          <a:prstGeom prst="rect">
            <a:avLst/>
          </a:prstGeom>
        </p:spPr>
      </p:pic>
    </p:spTree>
    <p:extLst>
      <p:ext uri="{BB962C8B-B14F-4D97-AF65-F5344CB8AC3E}">
        <p14:creationId xmlns:p14="http://schemas.microsoft.com/office/powerpoint/2010/main" val="182684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F7FE2BF-F092-4959-8655-90D829347C26}"/>
              </a:ext>
            </a:extLst>
          </p:cNvPr>
          <p:cNvSpPr>
            <a:spLocks noGrp="1"/>
          </p:cNvSpPr>
          <p:nvPr>
            <p:ph type="sldNum" sz="quarter" idx="12"/>
          </p:nvPr>
        </p:nvSpPr>
        <p:spPr/>
        <p:txBody>
          <a:bodyPr/>
          <a:lstStyle/>
          <a:p>
            <a:fld id="{F470E458-E7C2-4395-B75D-476A174CEE45}" type="slidenum">
              <a:rPr lang="en-US" noProof="0" smtClean="0"/>
              <a:t>‹#›</a:t>
            </a:fld>
            <a:endParaRPr lang="en-US" noProof="0" dirty="0"/>
          </a:p>
        </p:txBody>
      </p:sp>
      <p:pic>
        <p:nvPicPr>
          <p:cNvPr id="29" name="Picture 28" descr="A close up of a sign&#10;&#10;Description automatically generated">
            <a:extLst>
              <a:ext uri="{FF2B5EF4-FFF2-40B4-BE49-F238E27FC236}">
                <a16:creationId xmlns:a16="http://schemas.microsoft.com/office/drawing/2014/main" id="{C17FB37C-6EEA-41FA-AE38-C3D5A3095B16}"/>
              </a:ext>
            </a:extLst>
          </p:cNvPr>
          <p:cNvPicPr>
            <a:picLocks noChangeAspect="1"/>
          </p:cNvPicPr>
          <p:nvPr userDrawn="1"/>
        </p:nvPicPr>
        <p:blipFill>
          <a:blip r:embed="rId2"/>
          <a:stretch>
            <a:fillRect/>
          </a:stretch>
        </p:blipFill>
        <p:spPr>
          <a:xfrm>
            <a:off x="890563" y="5601188"/>
            <a:ext cx="1958432" cy="660402"/>
          </a:xfrm>
          <a:prstGeom prst="rect">
            <a:avLst/>
          </a:prstGeom>
        </p:spPr>
      </p:pic>
    </p:spTree>
    <p:extLst>
      <p:ext uri="{BB962C8B-B14F-4D97-AF65-F5344CB8AC3E}">
        <p14:creationId xmlns:p14="http://schemas.microsoft.com/office/powerpoint/2010/main" val="2466596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Computer Image">
    <p:spTree>
      <p:nvGrpSpPr>
        <p:cNvPr id="1" name=""/>
        <p:cNvGrpSpPr/>
        <p:nvPr/>
      </p:nvGrpSpPr>
      <p:grpSpPr>
        <a:xfrm>
          <a:off x="0" y="0"/>
          <a:ext cx="0" cy="0"/>
          <a:chOff x="0" y="0"/>
          <a:chExt cx="0" cy="0"/>
        </a:xfrm>
      </p:grpSpPr>
      <p:pic>
        <p:nvPicPr>
          <p:cNvPr id="19" name="Picture 18" descr="A close up of a sign&#10;&#10;Description automatically generated">
            <a:extLst>
              <a:ext uri="{FF2B5EF4-FFF2-40B4-BE49-F238E27FC236}">
                <a16:creationId xmlns:a16="http://schemas.microsoft.com/office/drawing/2014/main" id="{4BA84065-FBFB-40C1-AF17-93C788C00BE0}"/>
              </a:ext>
            </a:extLst>
          </p:cNvPr>
          <p:cNvPicPr>
            <a:picLocks noChangeAspect="1"/>
          </p:cNvPicPr>
          <p:nvPr userDrawn="1"/>
        </p:nvPicPr>
        <p:blipFill>
          <a:blip r:embed="rId2"/>
          <a:stretch>
            <a:fillRect/>
          </a:stretch>
        </p:blipFill>
        <p:spPr>
          <a:xfrm>
            <a:off x="899990" y="5601188"/>
            <a:ext cx="1958432" cy="660402"/>
          </a:xfrm>
          <a:prstGeom prst="rect">
            <a:avLst/>
          </a:prstGeom>
        </p:spPr>
      </p:pic>
    </p:spTree>
    <p:extLst>
      <p:ext uri="{BB962C8B-B14F-4D97-AF65-F5344CB8AC3E}">
        <p14:creationId xmlns:p14="http://schemas.microsoft.com/office/powerpoint/2010/main" val="318746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pic>
        <p:nvPicPr>
          <p:cNvPr id="11" name="Picture 10" descr="A body of water with a mountain in the background&#10;&#10;Description automatically generated">
            <a:extLst>
              <a:ext uri="{FF2B5EF4-FFF2-40B4-BE49-F238E27FC236}">
                <a16:creationId xmlns:a16="http://schemas.microsoft.com/office/drawing/2014/main" id="{8F4E395B-03B3-489C-A3F1-AB5BA48B1650}"/>
              </a:ext>
            </a:extLst>
          </p:cNvPr>
          <p:cNvPicPr>
            <a:picLocks noChangeAspect="1"/>
          </p:cNvPicPr>
          <p:nvPr userDrawn="1"/>
        </p:nvPicPr>
        <p:blipFill>
          <a:blip r:embed="rId2"/>
          <a:stretch>
            <a:fillRect/>
          </a:stretch>
        </p:blipFill>
        <p:spPr>
          <a:xfrm>
            <a:off x="-1" y="-1"/>
            <a:ext cx="12191999" cy="6857999"/>
          </a:xfrm>
          <a:prstGeom prst="rect">
            <a:avLst/>
          </a:prstGeom>
        </p:spPr>
      </p:pic>
      <p:sp>
        <p:nvSpPr>
          <p:cNvPr id="6" name="Rectangle 5" descr="Brush stroke mask">
            <a:extLst>
              <a:ext uri="{FF2B5EF4-FFF2-40B4-BE49-F238E27FC236}">
                <a16:creationId xmlns:a16="http://schemas.microsoft.com/office/drawing/2014/main" id="{711F6639-CBD0-4C8A-8EF9-F2CC36C9EF71}"/>
              </a:ext>
            </a:extLst>
          </p:cNvPr>
          <p:cNvSpPr/>
          <p:nvPr userDrawn="1"/>
        </p:nvSpPr>
        <p:spPr>
          <a:xfrm>
            <a:off x="0" y="0"/>
            <a:ext cx="12192000" cy="6858000"/>
          </a:xfrm>
          <a:prstGeom prst="rect">
            <a:avLst/>
          </a:prstGeom>
          <a:blipFill>
            <a:blip r:embed="rId3"/>
            <a:stretch>
              <a:fillRect l="-22" r="-2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0" noProof="0" dirty="0"/>
          </a:p>
        </p:txBody>
      </p:sp>
      <p:sp>
        <p:nvSpPr>
          <p:cNvPr id="2" name="Title 1">
            <a:extLst>
              <a:ext uri="{FF2B5EF4-FFF2-40B4-BE49-F238E27FC236}">
                <a16:creationId xmlns:a16="http://schemas.microsoft.com/office/drawing/2014/main" id="{16041A2D-ABDE-480C-AB32-045C19139898}"/>
              </a:ext>
            </a:extLst>
          </p:cNvPr>
          <p:cNvSpPr>
            <a:spLocks noGrp="1"/>
          </p:cNvSpPr>
          <p:nvPr>
            <p:ph type="title" hasCustomPrompt="1"/>
          </p:nvPr>
        </p:nvSpPr>
        <p:spPr>
          <a:xfrm>
            <a:off x="838206" y="4059533"/>
            <a:ext cx="10515600" cy="809566"/>
          </a:xfrm>
        </p:spPr>
        <p:txBody>
          <a:bodyPr/>
          <a:lstStyle>
            <a:lvl1pPr algn="ctr">
              <a:defRPr>
                <a:solidFill>
                  <a:srgbClr val="003976"/>
                </a:solidFill>
              </a:defRPr>
            </a:lvl1pPr>
          </a:lstStyle>
          <a:p>
            <a:r>
              <a:rPr lang="en-US" noProof="0" dirty="0"/>
              <a:t>Session Password</a:t>
            </a:r>
          </a:p>
        </p:txBody>
      </p:sp>
      <p:sp>
        <p:nvSpPr>
          <p:cNvPr id="5" name="Slide Number Placeholder 4">
            <a:extLst>
              <a:ext uri="{FF2B5EF4-FFF2-40B4-BE49-F238E27FC236}">
                <a16:creationId xmlns:a16="http://schemas.microsoft.com/office/drawing/2014/main" id="{75F94F75-329A-4132-BE8F-030145C9711E}"/>
              </a:ext>
            </a:extLst>
          </p:cNvPr>
          <p:cNvSpPr>
            <a:spLocks noGrp="1"/>
          </p:cNvSpPr>
          <p:nvPr>
            <p:ph type="sldNum" sz="quarter" idx="12"/>
          </p:nvPr>
        </p:nvSpPr>
        <p:spPr/>
        <p:txBody>
          <a:bodyPr/>
          <a:lstStyle/>
          <a:p>
            <a:fld id="{F470E458-E7C2-4395-B75D-476A174CEE45}" type="slidenum">
              <a:rPr lang="en-US" noProof="0" smtClean="0"/>
              <a:t>‹#›</a:t>
            </a:fld>
            <a:endParaRPr lang="en-US" noProof="0" dirty="0"/>
          </a:p>
        </p:txBody>
      </p:sp>
      <p:sp>
        <p:nvSpPr>
          <p:cNvPr id="8" name="Oval 7">
            <a:extLst>
              <a:ext uri="{FF2B5EF4-FFF2-40B4-BE49-F238E27FC236}">
                <a16:creationId xmlns:a16="http://schemas.microsoft.com/office/drawing/2014/main" id="{B3648138-4C46-4CBA-BAE1-4631A0564817}"/>
              </a:ext>
            </a:extLst>
          </p:cNvPr>
          <p:cNvSpPr/>
          <p:nvPr userDrawn="1"/>
        </p:nvSpPr>
        <p:spPr>
          <a:xfrm>
            <a:off x="11066240" y="5998544"/>
            <a:ext cx="320040" cy="320040"/>
          </a:xfrm>
          <a:prstGeom prst="ellipse">
            <a:avLst/>
          </a:prstGeom>
          <a:noFill/>
          <a:ln w="6350">
            <a:solidFill>
              <a:srgbClr val="8D63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Picture Placeholder 2">
            <a:extLst>
              <a:ext uri="{FF2B5EF4-FFF2-40B4-BE49-F238E27FC236}">
                <a16:creationId xmlns:a16="http://schemas.microsoft.com/office/drawing/2014/main" id="{68E6C031-0B7B-4A1F-B78B-87ACBE781CBE}"/>
              </a:ext>
            </a:extLst>
          </p:cNvPr>
          <p:cNvSpPr>
            <a:spLocks noGrp="1"/>
          </p:cNvSpPr>
          <p:nvPr>
            <p:ph type="pic" sz="quarter" idx="56"/>
          </p:nvPr>
        </p:nvSpPr>
        <p:spPr>
          <a:xfrm>
            <a:off x="943519" y="5736021"/>
            <a:ext cx="824400" cy="571500"/>
          </a:xfrm>
        </p:spPr>
        <p:txBody>
          <a:bodyPr anchor="ctr" anchorCtr="0">
            <a:noAutofit/>
          </a:bodyPr>
          <a:lstStyle>
            <a:lvl1pPr marL="0" indent="0" algn="ctr">
              <a:buNone/>
              <a:defRPr sz="400">
                <a:solidFill>
                  <a:schemeClr val="tx2"/>
                </a:solidFill>
              </a:defRPr>
            </a:lvl1pPr>
          </a:lstStyle>
          <a:p>
            <a:r>
              <a:rPr lang="en-US" noProof="0" dirty="0"/>
              <a:t>Click icon to add picture</a:t>
            </a:r>
          </a:p>
        </p:txBody>
      </p:sp>
      <p:cxnSp>
        <p:nvCxnSpPr>
          <p:cNvPr id="14" name="Straight Connector 13">
            <a:extLst>
              <a:ext uri="{FF2B5EF4-FFF2-40B4-BE49-F238E27FC236}">
                <a16:creationId xmlns:a16="http://schemas.microsoft.com/office/drawing/2014/main" id="{823827E5-BBC8-407C-8683-18B54D1003FD}"/>
              </a:ext>
            </a:extLst>
          </p:cNvPr>
          <p:cNvCxnSpPr/>
          <p:nvPr userDrawn="1"/>
        </p:nvCxnSpPr>
        <p:spPr>
          <a:xfrm>
            <a:off x="3738000" y="4823455"/>
            <a:ext cx="4716000" cy="0"/>
          </a:xfrm>
          <a:prstGeom prst="line">
            <a:avLst/>
          </a:prstGeom>
          <a:ln w="12700"/>
        </p:spPr>
        <p:style>
          <a:lnRef idx="3">
            <a:schemeClr val="accent1"/>
          </a:lnRef>
          <a:fillRef idx="0">
            <a:schemeClr val="accent1"/>
          </a:fillRef>
          <a:effectRef idx="2">
            <a:schemeClr val="accent1"/>
          </a:effectRef>
          <a:fontRef idx="minor">
            <a:schemeClr val="tx1"/>
          </a:fontRef>
        </p:style>
      </p:cxnSp>
      <p:sp>
        <p:nvSpPr>
          <p:cNvPr id="15" name="Subtitle 2">
            <a:extLst>
              <a:ext uri="{FF2B5EF4-FFF2-40B4-BE49-F238E27FC236}">
                <a16:creationId xmlns:a16="http://schemas.microsoft.com/office/drawing/2014/main" id="{07FA0C7A-BDB4-41ED-8B06-85890DD70D92}"/>
              </a:ext>
            </a:extLst>
          </p:cNvPr>
          <p:cNvSpPr>
            <a:spLocks noGrp="1"/>
          </p:cNvSpPr>
          <p:nvPr>
            <p:ph type="subTitle" idx="15" hasCustomPrompt="1"/>
          </p:nvPr>
        </p:nvSpPr>
        <p:spPr>
          <a:xfrm>
            <a:off x="838200" y="4901618"/>
            <a:ext cx="10515600" cy="526312"/>
          </a:xfrm>
        </p:spPr>
        <p:txBody>
          <a:bodyPr anchor="ctr" anchorCtr="0">
            <a:normAutofit/>
          </a:bodyPr>
          <a:lstStyle>
            <a:lvl1pPr marL="0" indent="0" algn="ctr">
              <a:buNone/>
              <a:defRPr sz="2400" i="0">
                <a:solidFill>
                  <a:srgbClr val="00806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(must record password for CPE credits)</a:t>
            </a:r>
          </a:p>
        </p:txBody>
      </p:sp>
    </p:spTree>
    <p:extLst>
      <p:ext uri="{BB962C8B-B14F-4D97-AF65-F5344CB8AC3E}">
        <p14:creationId xmlns:p14="http://schemas.microsoft.com/office/powerpoint/2010/main" val="2245020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854337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EE8E21-DA8C-48C2-84A8-3E52CDB57D58}"/>
              </a:ext>
            </a:extLst>
          </p:cNvPr>
          <p:cNvSpPr>
            <a:spLocks noGrp="1"/>
          </p:cNvSpPr>
          <p:nvPr>
            <p:ph type="title"/>
          </p:nvPr>
        </p:nvSpPr>
        <p:spPr>
          <a:xfrm>
            <a:off x="838206" y="365125"/>
            <a:ext cx="10515600" cy="1325563"/>
          </a:xfrm>
          <a:prstGeom prst="rect">
            <a:avLst/>
          </a:prstGeom>
        </p:spPr>
        <p:txBody>
          <a:bodyPr vert="horz" lIns="91440" tIns="45720" rIns="91440" bIns="45720" rtlCol="0" anchor="ctr">
            <a:normAutofit/>
          </a:bodyPr>
          <a:lstStyle/>
          <a:p>
            <a:r>
              <a:rPr lang="en-US" noProof="0" dirty="0"/>
              <a:t>Click to edit Master title style</a:t>
            </a:r>
          </a:p>
        </p:txBody>
      </p:sp>
      <p:sp>
        <p:nvSpPr>
          <p:cNvPr id="3" name="Text Placeholder 2">
            <a:extLst>
              <a:ext uri="{FF2B5EF4-FFF2-40B4-BE49-F238E27FC236}">
                <a16:creationId xmlns:a16="http://schemas.microsoft.com/office/drawing/2014/main" id="{7AC391D3-C433-4A10-BCCB-AC8D646401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Slide Number Placeholder 5">
            <a:extLst>
              <a:ext uri="{FF2B5EF4-FFF2-40B4-BE49-F238E27FC236}">
                <a16:creationId xmlns:a16="http://schemas.microsoft.com/office/drawing/2014/main" id="{E935D5E2-D6AF-47D7-B943-C9FAB666BA67}"/>
              </a:ext>
            </a:extLst>
          </p:cNvPr>
          <p:cNvSpPr>
            <a:spLocks noGrp="1"/>
          </p:cNvSpPr>
          <p:nvPr>
            <p:ph type="sldNum" sz="quarter" idx="4"/>
          </p:nvPr>
        </p:nvSpPr>
        <p:spPr>
          <a:xfrm>
            <a:off x="11042882" y="5976001"/>
            <a:ext cx="366756" cy="365125"/>
          </a:xfrm>
          <a:prstGeom prst="rect">
            <a:avLst/>
          </a:prstGeom>
        </p:spPr>
        <p:txBody>
          <a:bodyPr vert="horz" lIns="91440" tIns="45720" rIns="91440" bIns="45720" rtlCol="0" anchor="ctr"/>
          <a:lstStyle>
            <a:lvl1pPr algn="ctr">
              <a:defRPr sz="1000">
                <a:solidFill>
                  <a:schemeClr val="tx1"/>
                </a:solidFill>
              </a:defRPr>
            </a:lvl1pPr>
          </a:lstStyle>
          <a:p>
            <a:fld id="{F470E458-E7C2-4395-B75D-476A174CEE45}" type="slidenum">
              <a:rPr lang="en-US" noProof="0" smtClean="0"/>
              <a:pPr/>
              <a:t>‹#›</a:t>
            </a:fld>
            <a:endParaRPr lang="en-US" noProof="0" dirty="0"/>
          </a:p>
        </p:txBody>
      </p:sp>
      <p:sp>
        <p:nvSpPr>
          <p:cNvPr id="7" name="Oval 6">
            <a:extLst>
              <a:ext uri="{FF2B5EF4-FFF2-40B4-BE49-F238E27FC236}">
                <a16:creationId xmlns:a16="http://schemas.microsoft.com/office/drawing/2014/main" id="{AA0AC1CF-7888-4B0B-B751-F9C83F4B7C06}"/>
              </a:ext>
            </a:extLst>
          </p:cNvPr>
          <p:cNvSpPr/>
          <p:nvPr userDrawn="1"/>
        </p:nvSpPr>
        <p:spPr>
          <a:xfrm>
            <a:off x="11066240" y="5998544"/>
            <a:ext cx="320040" cy="320040"/>
          </a:xfrm>
          <a:prstGeom prst="ellipse">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654073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6" r:id="rId4"/>
    <p:sldLayoutId id="2147483657" r:id="rId5"/>
    <p:sldLayoutId id="2147483658" r:id="rId6"/>
    <p:sldLayoutId id="2147483659" r:id="rId7"/>
    <p:sldLayoutId id="2147483654" r:id="rId8"/>
    <p:sldLayoutId id="2147483652"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 id="2147483672" r:id="rId22"/>
    <p:sldLayoutId id="2147483673" r:id="rId23"/>
    <p:sldLayoutId id="2147483674" r:id="rId24"/>
    <p:sldLayoutId id="2147483676" r:id="rId25"/>
    <p:sldLayoutId id="2147483675" r:id="rId26"/>
    <p:sldLayoutId id="2147483677" r:id="rId27"/>
    <p:sldLayoutId id="2147483681" r:id="rId28"/>
    <p:sldLayoutId id="2147483680" r:id="rId29"/>
    <p:sldLayoutId id="2147483682" r:id="rId30"/>
    <p:sldLayoutId id="2147483683" r:id="rId31"/>
    <p:sldLayoutId id="2147483684" r:id="rId32"/>
    <p:sldLayoutId id="2147483685" r:id="rId33"/>
    <p:sldLayoutId id="2147483686" r:id="rId34"/>
    <p:sldLayoutId id="2147483687" r:id="rId35"/>
    <p:sldLayoutId id="2147483655" r:id="rId36"/>
    <p:sldLayoutId id="2147483688" r:id="rId37"/>
    <p:sldLayoutId id="2147483689" r:id="rId38"/>
    <p:sldLayoutId id="2147483690" r:id="rId39"/>
  </p:sldLayoutIdLst>
  <p:hf hdr="0" ftr="0" dt="0"/>
  <p:txStyles>
    <p:titleStyle>
      <a:lvl1pPr algn="l" defTabSz="914400" rtl="0" eaLnBrk="1" latinLnBrk="0" hangingPunct="1">
        <a:lnSpc>
          <a:spcPct val="90000"/>
        </a:lnSpc>
        <a:spcBef>
          <a:spcPct val="0"/>
        </a:spcBef>
        <a:buNone/>
        <a:defRPr sz="3600" b="1" kern="1200">
          <a:solidFill>
            <a:srgbClr val="00397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00806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806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4">
          <p15:clr>
            <a:srgbClr val="F26B43"/>
          </p15:clr>
        </p15:guide>
        <p15:guide id="2" pos="7174">
          <p15:clr>
            <a:srgbClr val="F26B43"/>
          </p15:clr>
        </p15:guide>
        <p15:guide id="3" orient="horz" pos="3974">
          <p15:clr>
            <a:srgbClr val="F26B43"/>
          </p15:clr>
        </p15:guide>
        <p15:guide id="4" pos="50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7.xml"/></Relationships>
</file>

<file path=ppt/slides/_rels/slide32.xml.rels><?xml version="1.0" encoding="UTF-8" standalone="yes"?>
<Relationships xmlns="http://schemas.openxmlformats.org/package/2006/relationships"><Relationship Id="rId3" Type="http://schemas.openxmlformats.org/officeDocument/2006/relationships/image" Target="../media/image8.jfif"/><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7.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3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2A8B4B-D39B-410E-ADD9-09075D81932F}"/>
              </a:ext>
            </a:extLst>
          </p:cNvPr>
          <p:cNvSpPr>
            <a:spLocks noGrp="1"/>
          </p:cNvSpPr>
          <p:nvPr>
            <p:ph type="ctrTitle"/>
          </p:nvPr>
        </p:nvSpPr>
        <p:spPr/>
        <p:txBody>
          <a:bodyPr/>
          <a:lstStyle/>
          <a:p>
            <a:r>
              <a:rPr lang="en-US" dirty="0"/>
              <a:t>2022 CFMA Conference</a:t>
            </a:r>
          </a:p>
        </p:txBody>
      </p:sp>
      <p:sp>
        <p:nvSpPr>
          <p:cNvPr id="8" name="Subtitle 7">
            <a:extLst>
              <a:ext uri="{FF2B5EF4-FFF2-40B4-BE49-F238E27FC236}">
                <a16:creationId xmlns:a16="http://schemas.microsoft.com/office/drawing/2014/main" id="{2A5B7DB3-8E34-4C6E-B316-16FB09600D22}"/>
              </a:ext>
            </a:extLst>
          </p:cNvPr>
          <p:cNvSpPr>
            <a:spLocks noGrp="1"/>
          </p:cNvSpPr>
          <p:nvPr>
            <p:ph type="subTitle" idx="1"/>
          </p:nvPr>
        </p:nvSpPr>
        <p:spPr/>
        <p:txBody>
          <a:bodyPr/>
          <a:lstStyle/>
          <a:p>
            <a:r>
              <a:rPr lang="en-US" dirty="0"/>
              <a:t>WIFI Sponsor: Rubin Brown</a:t>
            </a:r>
          </a:p>
        </p:txBody>
      </p:sp>
    </p:spTree>
    <p:extLst>
      <p:ext uri="{BB962C8B-B14F-4D97-AF65-F5344CB8AC3E}">
        <p14:creationId xmlns:p14="http://schemas.microsoft.com/office/powerpoint/2010/main" val="2457492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361" y="609600"/>
            <a:ext cx="8820150" cy="509195"/>
          </a:xfrm>
        </p:spPr>
        <p:txBody>
          <a:bodyPr>
            <a:normAutofit fontScale="90000"/>
          </a:bodyPr>
          <a:lstStyle/>
          <a:p>
            <a:r>
              <a:rPr lang="en-US" b="1" dirty="0">
                <a:latin typeface="+mj-lt"/>
                <a:ea typeface="Segoe UI Black" panose="020B0A02040204020203" pitchFamily="34" charset="0"/>
                <a:cs typeface="Segoe UI Black" panose="020B0A02040204020203" pitchFamily="34" charset="0"/>
              </a:rPr>
              <a:t>Accounting Impact – Lease Term</a:t>
            </a:r>
            <a:endParaRPr lang="en-US" dirty="0">
              <a:latin typeface="+mj-lt"/>
              <a:ea typeface="Segoe UI Black" panose="020B0A02040204020203" pitchFamily="34" charset="0"/>
              <a:cs typeface="Segoe UI Black" panose="020B0A02040204020203" pitchFamily="34" charset="0"/>
            </a:endParaRPr>
          </a:p>
        </p:txBody>
      </p:sp>
      <p:sp>
        <p:nvSpPr>
          <p:cNvPr id="3" name="Content Placeholder 2"/>
          <p:cNvSpPr>
            <a:spLocks noGrp="1"/>
          </p:cNvSpPr>
          <p:nvPr>
            <p:ph idx="1"/>
          </p:nvPr>
        </p:nvSpPr>
        <p:spPr>
          <a:xfrm>
            <a:off x="837180" y="1209887"/>
            <a:ext cx="8820150" cy="509195"/>
          </a:xfrm>
        </p:spPr>
        <p:txBody>
          <a:bodyPr/>
          <a:lstStyle/>
          <a:p>
            <a:pPr marL="0" indent="0">
              <a:lnSpc>
                <a:spcPct val="100000"/>
              </a:lnSpc>
              <a:spcBef>
                <a:spcPts val="1200"/>
              </a:spcBef>
              <a:buNone/>
            </a:pPr>
            <a:r>
              <a:rPr lang="en-US" sz="2000" dirty="0">
                <a:latin typeface="+mj-lt"/>
                <a:cs typeface="Calibri Light" panose="020F0302020204030204" pitchFamily="34" charset="0"/>
              </a:rPr>
              <a:t>How do I know if I’m reasonably certain to renew?</a:t>
            </a:r>
          </a:p>
          <a:p>
            <a:pPr marL="0" indent="0">
              <a:lnSpc>
                <a:spcPct val="100000"/>
              </a:lnSpc>
              <a:spcBef>
                <a:spcPts val="1200"/>
              </a:spcBef>
              <a:buNone/>
            </a:pPr>
            <a:endParaRPr lang="en-US" sz="2000" dirty="0">
              <a:latin typeface="+mj-lt"/>
              <a:cs typeface="Calibri Light" panose="020F0302020204030204" pitchFamily="34" charset="0"/>
            </a:endParaRPr>
          </a:p>
        </p:txBody>
      </p:sp>
      <p:sp>
        <p:nvSpPr>
          <p:cNvPr id="4" name="TextBox 3">
            <a:extLst>
              <a:ext uri="{FF2B5EF4-FFF2-40B4-BE49-F238E27FC236}">
                <a16:creationId xmlns:a16="http://schemas.microsoft.com/office/drawing/2014/main" id="{B30092F0-6944-4030-8943-A3A807609998}"/>
              </a:ext>
            </a:extLst>
          </p:cNvPr>
          <p:cNvSpPr txBox="1"/>
          <p:nvPr/>
        </p:nvSpPr>
        <p:spPr>
          <a:xfrm>
            <a:off x="740361" y="1841621"/>
            <a:ext cx="2552700" cy="914400"/>
          </a:xfrm>
          <a:prstGeom prst="rect">
            <a:avLst/>
          </a:prstGeom>
          <a:solidFill>
            <a:schemeClr val="tx2">
              <a:lumMod val="40000"/>
              <a:lumOff val="60000"/>
            </a:schemeClr>
          </a:solidFill>
        </p:spPr>
        <p:txBody>
          <a:bodyPr wrap="square" lIns="0" tIns="0" rIns="0" bIns="0" rtlCol="0" anchor="ctr">
            <a:noAutofit/>
          </a:bodyPr>
          <a:lstStyle/>
          <a:p>
            <a:pPr algn="ctr">
              <a:lnSpc>
                <a:spcPts val="2800"/>
              </a:lnSpc>
              <a:spcBef>
                <a:spcPts val="1440"/>
              </a:spcBef>
            </a:pPr>
            <a:r>
              <a:rPr lang="en-US" sz="2000" dirty="0">
                <a:latin typeface="+mj-lt"/>
              </a:rPr>
              <a:t>Contract Factors</a:t>
            </a:r>
          </a:p>
        </p:txBody>
      </p:sp>
      <p:sp>
        <p:nvSpPr>
          <p:cNvPr id="5" name="TextBox 4">
            <a:extLst>
              <a:ext uri="{FF2B5EF4-FFF2-40B4-BE49-F238E27FC236}">
                <a16:creationId xmlns:a16="http://schemas.microsoft.com/office/drawing/2014/main" id="{35369898-2FAD-40D2-A17E-DF1FEFDE04CD}"/>
              </a:ext>
            </a:extLst>
          </p:cNvPr>
          <p:cNvSpPr txBox="1"/>
          <p:nvPr/>
        </p:nvSpPr>
        <p:spPr>
          <a:xfrm>
            <a:off x="740361" y="2879693"/>
            <a:ext cx="2552700" cy="914400"/>
          </a:xfrm>
          <a:prstGeom prst="rect">
            <a:avLst/>
          </a:prstGeom>
          <a:solidFill>
            <a:schemeClr val="accent1">
              <a:lumMod val="40000"/>
              <a:lumOff val="60000"/>
            </a:schemeClr>
          </a:solidFill>
        </p:spPr>
        <p:txBody>
          <a:bodyPr wrap="square" lIns="0" tIns="0" rIns="0" bIns="0" rtlCol="0" anchor="ctr">
            <a:noAutofit/>
          </a:bodyPr>
          <a:lstStyle/>
          <a:p>
            <a:pPr algn="ctr">
              <a:lnSpc>
                <a:spcPts val="2800"/>
              </a:lnSpc>
              <a:spcBef>
                <a:spcPts val="1440"/>
              </a:spcBef>
            </a:pPr>
            <a:r>
              <a:rPr lang="en-US" sz="2000" dirty="0">
                <a:latin typeface="+mj-lt"/>
              </a:rPr>
              <a:t>Asset Factors</a:t>
            </a:r>
          </a:p>
        </p:txBody>
      </p:sp>
      <p:sp>
        <p:nvSpPr>
          <p:cNvPr id="6" name="TextBox 5">
            <a:extLst>
              <a:ext uri="{FF2B5EF4-FFF2-40B4-BE49-F238E27FC236}">
                <a16:creationId xmlns:a16="http://schemas.microsoft.com/office/drawing/2014/main" id="{B860E1E9-CD94-40FE-AA12-C4EDF34AD6A1}"/>
              </a:ext>
            </a:extLst>
          </p:cNvPr>
          <p:cNvSpPr txBox="1"/>
          <p:nvPr/>
        </p:nvSpPr>
        <p:spPr>
          <a:xfrm>
            <a:off x="740361" y="3949212"/>
            <a:ext cx="2552700" cy="914400"/>
          </a:xfrm>
          <a:prstGeom prst="rect">
            <a:avLst/>
          </a:prstGeom>
          <a:solidFill>
            <a:schemeClr val="accent2">
              <a:lumMod val="40000"/>
              <a:lumOff val="60000"/>
            </a:schemeClr>
          </a:solidFill>
        </p:spPr>
        <p:txBody>
          <a:bodyPr wrap="square" lIns="0" tIns="0" rIns="0" bIns="0" rtlCol="0" anchor="ctr">
            <a:noAutofit/>
          </a:bodyPr>
          <a:lstStyle/>
          <a:p>
            <a:pPr algn="ctr">
              <a:lnSpc>
                <a:spcPts val="2800"/>
              </a:lnSpc>
              <a:spcBef>
                <a:spcPts val="1440"/>
              </a:spcBef>
            </a:pPr>
            <a:r>
              <a:rPr lang="en-US" sz="2000" dirty="0">
                <a:latin typeface="+mj-lt"/>
              </a:rPr>
              <a:t>Entity Factors</a:t>
            </a:r>
          </a:p>
        </p:txBody>
      </p:sp>
      <p:sp>
        <p:nvSpPr>
          <p:cNvPr id="7" name="TextBox 6">
            <a:extLst>
              <a:ext uri="{FF2B5EF4-FFF2-40B4-BE49-F238E27FC236}">
                <a16:creationId xmlns:a16="http://schemas.microsoft.com/office/drawing/2014/main" id="{E93BC502-177F-4AD1-BDD7-EF1D59C3F22F}"/>
              </a:ext>
            </a:extLst>
          </p:cNvPr>
          <p:cNvSpPr txBox="1"/>
          <p:nvPr/>
        </p:nvSpPr>
        <p:spPr>
          <a:xfrm>
            <a:off x="740361" y="5018731"/>
            <a:ext cx="2552700" cy="914400"/>
          </a:xfrm>
          <a:prstGeom prst="rect">
            <a:avLst/>
          </a:prstGeom>
          <a:solidFill>
            <a:schemeClr val="accent3">
              <a:lumMod val="40000"/>
              <a:lumOff val="60000"/>
            </a:schemeClr>
          </a:solidFill>
        </p:spPr>
        <p:txBody>
          <a:bodyPr wrap="square" lIns="0" tIns="0" rIns="0" bIns="0" rtlCol="0" anchor="ctr">
            <a:noAutofit/>
          </a:bodyPr>
          <a:lstStyle/>
          <a:p>
            <a:pPr algn="ctr">
              <a:lnSpc>
                <a:spcPts val="2800"/>
              </a:lnSpc>
              <a:spcBef>
                <a:spcPts val="1440"/>
              </a:spcBef>
            </a:pPr>
            <a:r>
              <a:rPr lang="en-US" sz="2000" dirty="0">
                <a:latin typeface="+mj-lt"/>
              </a:rPr>
              <a:t>Market Factors</a:t>
            </a:r>
          </a:p>
        </p:txBody>
      </p:sp>
      <p:sp>
        <p:nvSpPr>
          <p:cNvPr id="8" name="TextBox 7">
            <a:extLst>
              <a:ext uri="{FF2B5EF4-FFF2-40B4-BE49-F238E27FC236}">
                <a16:creationId xmlns:a16="http://schemas.microsoft.com/office/drawing/2014/main" id="{67229517-87BC-4017-9264-EDF668D07DF1}"/>
              </a:ext>
            </a:extLst>
          </p:cNvPr>
          <p:cNvSpPr txBox="1"/>
          <p:nvPr/>
        </p:nvSpPr>
        <p:spPr>
          <a:xfrm>
            <a:off x="3619501" y="1810174"/>
            <a:ext cx="7932252" cy="914400"/>
          </a:xfrm>
          <a:prstGeom prst="rect">
            <a:avLst/>
          </a:prstGeom>
          <a:noFill/>
          <a:ln w="19050">
            <a:solidFill>
              <a:schemeClr val="tx2">
                <a:lumMod val="40000"/>
                <a:lumOff val="60000"/>
              </a:schemeClr>
            </a:solidFill>
          </a:ln>
        </p:spPr>
        <p:txBody>
          <a:bodyPr wrap="square" lIns="0" tIns="0" rIns="0" bIns="0" rtlCol="0" anchor="ctr">
            <a:noAutofit/>
          </a:bodyPr>
          <a:lstStyle/>
          <a:p>
            <a:pPr>
              <a:lnSpc>
                <a:spcPts val="2800"/>
              </a:lnSpc>
              <a:spcBef>
                <a:spcPts val="1440"/>
              </a:spcBef>
            </a:pPr>
            <a:r>
              <a:rPr lang="en-US" dirty="0">
                <a:latin typeface="+mj-lt"/>
              </a:rPr>
              <a:t>Is there an incentive to stay or a penalty for leaving that is baked into the contract?</a:t>
            </a:r>
          </a:p>
        </p:txBody>
      </p:sp>
      <p:sp>
        <p:nvSpPr>
          <p:cNvPr id="9" name="TextBox 8">
            <a:extLst>
              <a:ext uri="{FF2B5EF4-FFF2-40B4-BE49-F238E27FC236}">
                <a16:creationId xmlns:a16="http://schemas.microsoft.com/office/drawing/2014/main" id="{CAECB26F-8B7E-40B3-B440-C48DB512A044}"/>
              </a:ext>
            </a:extLst>
          </p:cNvPr>
          <p:cNvSpPr txBox="1"/>
          <p:nvPr/>
        </p:nvSpPr>
        <p:spPr>
          <a:xfrm>
            <a:off x="3619501" y="2879693"/>
            <a:ext cx="7932252" cy="914400"/>
          </a:xfrm>
          <a:prstGeom prst="rect">
            <a:avLst/>
          </a:prstGeom>
          <a:noFill/>
          <a:ln w="19050">
            <a:solidFill>
              <a:schemeClr val="accent1">
                <a:lumMod val="40000"/>
                <a:lumOff val="60000"/>
              </a:schemeClr>
            </a:solidFill>
          </a:ln>
        </p:spPr>
        <p:txBody>
          <a:bodyPr wrap="square" lIns="0" tIns="0" rIns="0" bIns="0" rtlCol="0" anchor="ctr">
            <a:noAutofit/>
          </a:bodyPr>
          <a:lstStyle/>
          <a:p>
            <a:pPr>
              <a:lnSpc>
                <a:spcPts val="2800"/>
              </a:lnSpc>
              <a:spcBef>
                <a:spcPts val="1440"/>
              </a:spcBef>
            </a:pPr>
            <a:r>
              <a:rPr lang="en-US" dirty="0">
                <a:latin typeface="+mj-lt"/>
              </a:rPr>
              <a:t>Is there value to leasehold improvements or other assets that would indicate it is unlikely they would just move (if one year, amortize/depreciate over one year).</a:t>
            </a:r>
          </a:p>
        </p:txBody>
      </p:sp>
      <p:sp>
        <p:nvSpPr>
          <p:cNvPr id="10" name="TextBox 9">
            <a:extLst>
              <a:ext uri="{FF2B5EF4-FFF2-40B4-BE49-F238E27FC236}">
                <a16:creationId xmlns:a16="http://schemas.microsoft.com/office/drawing/2014/main" id="{31B1A07F-3B7E-4C63-A5AB-F1246F634721}"/>
              </a:ext>
            </a:extLst>
          </p:cNvPr>
          <p:cNvSpPr txBox="1"/>
          <p:nvPr/>
        </p:nvSpPr>
        <p:spPr>
          <a:xfrm>
            <a:off x="3619501" y="3949212"/>
            <a:ext cx="7932252" cy="914400"/>
          </a:xfrm>
          <a:prstGeom prst="rect">
            <a:avLst/>
          </a:prstGeom>
          <a:noFill/>
          <a:ln w="19050">
            <a:solidFill>
              <a:schemeClr val="accent2">
                <a:lumMod val="40000"/>
                <a:lumOff val="60000"/>
              </a:schemeClr>
            </a:solidFill>
          </a:ln>
        </p:spPr>
        <p:txBody>
          <a:bodyPr wrap="square" lIns="0" tIns="0" rIns="0" bIns="0" rtlCol="0" anchor="ctr">
            <a:noAutofit/>
          </a:bodyPr>
          <a:lstStyle/>
          <a:p>
            <a:pPr>
              <a:lnSpc>
                <a:spcPts val="2800"/>
              </a:lnSpc>
              <a:spcBef>
                <a:spcPts val="1440"/>
              </a:spcBef>
            </a:pPr>
            <a:r>
              <a:rPr lang="en-US" dirty="0">
                <a:latin typeface="+mj-lt"/>
              </a:rPr>
              <a:t>Customer base is all nearby. It’s the entity’s home office or flagship building. They’ve been there for 20 years already. Costs to move and/or relocate assets and employees. </a:t>
            </a:r>
          </a:p>
        </p:txBody>
      </p:sp>
      <p:sp>
        <p:nvSpPr>
          <p:cNvPr id="11" name="TextBox 10">
            <a:extLst>
              <a:ext uri="{FF2B5EF4-FFF2-40B4-BE49-F238E27FC236}">
                <a16:creationId xmlns:a16="http://schemas.microsoft.com/office/drawing/2014/main" id="{80D61436-F54F-42F7-A915-8F6CF1B139FC}"/>
              </a:ext>
            </a:extLst>
          </p:cNvPr>
          <p:cNvSpPr txBox="1"/>
          <p:nvPr/>
        </p:nvSpPr>
        <p:spPr>
          <a:xfrm>
            <a:off x="3619501" y="5018730"/>
            <a:ext cx="7932252" cy="1229669"/>
          </a:xfrm>
          <a:prstGeom prst="rect">
            <a:avLst/>
          </a:prstGeom>
          <a:noFill/>
          <a:ln w="19050">
            <a:solidFill>
              <a:schemeClr val="accent3">
                <a:lumMod val="40000"/>
                <a:lumOff val="60000"/>
              </a:schemeClr>
            </a:solidFill>
          </a:ln>
        </p:spPr>
        <p:txBody>
          <a:bodyPr wrap="square" lIns="0" tIns="0" rIns="0" bIns="0" rtlCol="0" anchor="ctr">
            <a:noAutofit/>
          </a:bodyPr>
          <a:lstStyle/>
          <a:p>
            <a:pPr>
              <a:lnSpc>
                <a:spcPct val="150000"/>
              </a:lnSpc>
              <a:spcBef>
                <a:spcPts val="1440"/>
              </a:spcBef>
            </a:pPr>
            <a:r>
              <a:rPr lang="en-US" dirty="0">
                <a:latin typeface="+mj-lt"/>
              </a:rPr>
              <a:t>Rents are below market rates, if they went elsewhere, rent would go up. There are no similar building spaces nearby, highly customized, or it would cost a significant amount of money to make the required improvements to occupy another space.</a:t>
            </a:r>
          </a:p>
        </p:txBody>
      </p:sp>
      <p:sp>
        <p:nvSpPr>
          <p:cNvPr id="12" name="Slide Number Placeholder 11">
            <a:extLst>
              <a:ext uri="{FF2B5EF4-FFF2-40B4-BE49-F238E27FC236}">
                <a16:creationId xmlns:a16="http://schemas.microsoft.com/office/drawing/2014/main" id="{BA3DE59A-D2A5-43D7-9E7E-B3BB34F9F6A6}"/>
              </a:ext>
            </a:extLst>
          </p:cNvPr>
          <p:cNvSpPr>
            <a:spLocks noGrp="1"/>
          </p:cNvSpPr>
          <p:nvPr>
            <p:ph type="sldNum" sz="quarter" idx="12"/>
          </p:nvPr>
        </p:nvSpPr>
        <p:spPr/>
        <p:txBody>
          <a:bodyPr/>
          <a:lstStyle/>
          <a:p>
            <a:fld id="{8357EA3D-76B5-4069-A9E8-343C30A406CD}" type="slidenum">
              <a:rPr lang="en-US" smtClean="0"/>
              <a:t>10</a:t>
            </a:fld>
            <a:endParaRPr lang="en-US" dirty="0"/>
          </a:p>
        </p:txBody>
      </p:sp>
    </p:spTree>
    <p:extLst>
      <p:ext uri="{BB962C8B-B14F-4D97-AF65-F5344CB8AC3E}">
        <p14:creationId xmlns:p14="http://schemas.microsoft.com/office/powerpoint/2010/main" val="2638556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361" y="609600"/>
            <a:ext cx="8820150" cy="541468"/>
          </a:xfrm>
        </p:spPr>
        <p:txBody>
          <a:bodyPr>
            <a:normAutofit fontScale="90000"/>
          </a:bodyPr>
          <a:lstStyle/>
          <a:p>
            <a:r>
              <a:rPr lang="en-US" b="1" dirty="0">
                <a:latin typeface="+mj-lt"/>
                <a:ea typeface="Segoe UI Black" panose="020B0A02040204020203" pitchFamily="34" charset="0"/>
                <a:cs typeface="Segoe UI Black" panose="020B0A02040204020203" pitchFamily="34" charset="0"/>
              </a:rPr>
              <a:t>Accounting Impact – Lease Term</a:t>
            </a:r>
            <a:endParaRPr lang="en-US" dirty="0">
              <a:latin typeface="+mj-lt"/>
              <a:ea typeface="Segoe UI Black" panose="020B0A02040204020203" pitchFamily="34" charset="0"/>
              <a:cs typeface="Segoe UI Black" panose="020B0A02040204020203" pitchFamily="34" charset="0"/>
            </a:endParaRPr>
          </a:p>
        </p:txBody>
      </p:sp>
      <p:sp>
        <p:nvSpPr>
          <p:cNvPr id="3" name="Content Placeholder 2"/>
          <p:cNvSpPr>
            <a:spLocks noGrp="1"/>
          </p:cNvSpPr>
          <p:nvPr>
            <p:ph idx="1"/>
          </p:nvPr>
        </p:nvSpPr>
        <p:spPr>
          <a:xfrm>
            <a:off x="740361" y="1151068"/>
            <a:ext cx="8820150" cy="5097332"/>
          </a:xfrm>
        </p:spPr>
        <p:txBody>
          <a:bodyPr>
            <a:normAutofit fontScale="92500"/>
          </a:bodyPr>
          <a:lstStyle/>
          <a:p>
            <a:pPr marL="0" indent="0">
              <a:lnSpc>
                <a:spcPct val="100000"/>
              </a:lnSpc>
              <a:spcBef>
                <a:spcPts val="1200"/>
              </a:spcBef>
              <a:buNone/>
            </a:pPr>
            <a:r>
              <a:rPr lang="en-US" sz="2200" dirty="0">
                <a:latin typeface="Montserrat" panose="00000500000000000000" pitchFamily="2" charset="0"/>
                <a:cs typeface="Calibri Light" panose="020F0302020204030204" pitchFamily="34" charset="0"/>
              </a:rPr>
              <a:t>Scenario 1: How do you evaluate the lease term when no renewal clause is present?</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Lease is good from 1/1/x2 to 12/31/X2, sign a new lease 1/1/X3 for the next 12 months</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Be careful regarding the modification guidance with respect to the short-term lease exemption</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Some say think about intent, others say focus solely on legally enforceable terms and conditions.  This is not a settled area, and we are still waiting for final guidance from the FASB.</a:t>
            </a:r>
          </a:p>
          <a:p>
            <a:pPr marL="0" indent="0">
              <a:lnSpc>
                <a:spcPct val="100000"/>
              </a:lnSpc>
              <a:spcBef>
                <a:spcPts val="1200"/>
              </a:spcBef>
              <a:buNone/>
            </a:pPr>
            <a:r>
              <a:rPr lang="en-US" sz="2200" dirty="0">
                <a:latin typeface="Montserrat" panose="00000500000000000000" pitchFamily="2" charset="0"/>
                <a:cs typeface="Calibri Light" panose="020F0302020204030204" pitchFamily="34" charset="0"/>
              </a:rPr>
              <a:t>Scenario 2: What about a month-to-month lease?</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Month-to-month leases could be interpreted as:</a:t>
            </a:r>
          </a:p>
          <a:p>
            <a:pPr lvl="2">
              <a:lnSpc>
                <a:spcPct val="100000"/>
              </a:lnSpc>
              <a:spcBef>
                <a:spcPts val="1200"/>
              </a:spcBef>
            </a:pPr>
            <a:r>
              <a:rPr lang="en-US" sz="1600" dirty="0">
                <a:latin typeface="Montserrat" panose="00000500000000000000" pitchFamily="2" charset="0"/>
                <a:cs typeface="Calibri Light" panose="020F0302020204030204" pitchFamily="34" charset="0"/>
              </a:rPr>
              <a:t>A lease with a legally enforceable term of 30 days only (continuously modified)</a:t>
            </a:r>
          </a:p>
          <a:p>
            <a:pPr lvl="2">
              <a:lnSpc>
                <a:spcPct val="100000"/>
              </a:lnSpc>
              <a:spcBef>
                <a:spcPts val="1200"/>
              </a:spcBef>
            </a:pPr>
            <a:r>
              <a:rPr lang="en-US" sz="1600" dirty="0">
                <a:latin typeface="Montserrat" panose="00000500000000000000" pitchFamily="2" charset="0"/>
                <a:cs typeface="Calibri Light" panose="020F0302020204030204" pitchFamily="34" charset="0"/>
              </a:rPr>
              <a:t>A 30-day lease with automatic renewal options (to be considered)</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Cancellation options – either party can cancel with 30 days’ notice</a:t>
            </a:r>
          </a:p>
          <a:p>
            <a:pPr lvl="2">
              <a:lnSpc>
                <a:spcPct val="100000"/>
              </a:lnSpc>
              <a:spcBef>
                <a:spcPts val="1200"/>
              </a:spcBef>
            </a:pPr>
            <a:r>
              <a:rPr lang="en-US" sz="1600" dirty="0">
                <a:latin typeface="Montserrat" panose="00000500000000000000" pitchFamily="2" charset="0"/>
                <a:cs typeface="Calibri Light" panose="020F0302020204030204" pitchFamily="34" charset="0"/>
              </a:rPr>
              <a:t>Think about penalties </a:t>
            </a:r>
          </a:p>
          <a:p>
            <a:pPr>
              <a:lnSpc>
                <a:spcPct val="100000"/>
              </a:lnSpc>
              <a:spcBef>
                <a:spcPts val="1200"/>
              </a:spcBef>
            </a:pPr>
            <a:endParaRPr lang="en-US" sz="2000" dirty="0">
              <a:latin typeface="+mj-lt"/>
              <a:cs typeface="Calibri Light" panose="020F0302020204030204" pitchFamily="34" charset="0"/>
            </a:endParaRPr>
          </a:p>
        </p:txBody>
      </p:sp>
      <p:sp>
        <p:nvSpPr>
          <p:cNvPr id="4" name="Slide Number Placeholder 3">
            <a:extLst>
              <a:ext uri="{FF2B5EF4-FFF2-40B4-BE49-F238E27FC236}">
                <a16:creationId xmlns:a16="http://schemas.microsoft.com/office/drawing/2014/main" id="{1F8778A4-1B38-45F3-94BF-D66F5346A67D}"/>
              </a:ext>
            </a:extLst>
          </p:cNvPr>
          <p:cNvSpPr>
            <a:spLocks noGrp="1"/>
          </p:cNvSpPr>
          <p:nvPr>
            <p:ph type="sldNum" sz="quarter" idx="12"/>
          </p:nvPr>
        </p:nvSpPr>
        <p:spPr/>
        <p:txBody>
          <a:bodyPr/>
          <a:lstStyle/>
          <a:p>
            <a:fld id="{8357EA3D-76B5-4069-A9E8-343C30A406CD}" type="slidenum">
              <a:rPr lang="en-US" smtClean="0"/>
              <a:t>11</a:t>
            </a:fld>
            <a:endParaRPr lang="en-US" dirty="0"/>
          </a:p>
        </p:txBody>
      </p:sp>
    </p:spTree>
    <p:extLst>
      <p:ext uri="{BB962C8B-B14F-4D97-AF65-F5344CB8AC3E}">
        <p14:creationId xmlns:p14="http://schemas.microsoft.com/office/powerpoint/2010/main" val="1456025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361" y="609600"/>
            <a:ext cx="8820150" cy="914400"/>
          </a:xfrm>
        </p:spPr>
        <p:txBody>
          <a:bodyPr/>
          <a:lstStyle/>
          <a:p>
            <a:r>
              <a:rPr lang="en-US" dirty="0">
                <a:latin typeface="+mj-lt"/>
                <a:ea typeface="Segoe UI Black" panose="020B0A02040204020203" pitchFamily="34" charset="0"/>
                <a:cs typeface="Segoe UI Black" panose="020B0A02040204020203" pitchFamily="34" charset="0"/>
              </a:rPr>
              <a:t>Accounting Impact – Measurement</a:t>
            </a:r>
          </a:p>
        </p:txBody>
      </p:sp>
      <p:sp>
        <p:nvSpPr>
          <p:cNvPr id="3" name="Content Placeholder 2"/>
          <p:cNvSpPr>
            <a:spLocks noGrp="1"/>
          </p:cNvSpPr>
          <p:nvPr>
            <p:ph idx="1"/>
          </p:nvPr>
        </p:nvSpPr>
        <p:spPr>
          <a:xfrm>
            <a:off x="740361" y="1523999"/>
            <a:ext cx="10711278" cy="4952301"/>
          </a:xfrm>
        </p:spPr>
        <p:txBody>
          <a:bodyPr>
            <a:normAutofit fontScale="92500"/>
          </a:bodyPr>
          <a:lstStyle/>
          <a:p>
            <a:pPr marL="0" indent="0">
              <a:lnSpc>
                <a:spcPct val="100000"/>
              </a:lnSpc>
              <a:spcBef>
                <a:spcPts val="1200"/>
              </a:spcBef>
              <a:buNone/>
            </a:pPr>
            <a:r>
              <a:rPr lang="en-US" sz="2400" dirty="0">
                <a:latin typeface="Montserrat" panose="00000500000000000000" pitchFamily="2" charset="0"/>
                <a:cs typeface="Calibri Light" panose="020F0302020204030204" pitchFamily="34" charset="0"/>
              </a:rPr>
              <a:t>Lease Liability</a:t>
            </a:r>
          </a:p>
          <a:p>
            <a:pPr>
              <a:lnSpc>
                <a:spcPct val="100000"/>
              </a:lnSpc>
              <a:spcBef>
                <a:spcPts val="1200"/>
              </a:spcBef>
            </a:pPr>
            <a:r>
              <a:rPr lang="en-US" sz="2000" dirty="0">
                <a:latin typeface="Montserrat" panose="00000500000000000000" pitchFamily="2" charset="0"/>
                <a:cs typeface="Calibri Light" panose="020F0302020204030204" pitchFamily="34" charset="0"/>
              </a:rPr>
              <a:t>Liability is measured first, and consists of:</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The present value of the lease payments not yet paid, discounted using the discount rate for the lease</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Variable rent (variable payments) are not included, unless there is a required minimum</a:t>
            </a:r>
          </a:p>
          <a:p>
            <a:pPr>
              <a:lnSpc>
                <a:spcPct val="100000"/>
              </a:lnSpc>
              <a:spcBef>
                <a:spcPts val="1200"/>
              </a:spcBef>
            </a:pPr>
            <a:r>
              <a:rPr lang="en-US" sz="2000" dirty="0">
                <a:latin typeface="Montserrat" panose="00000500000000000000" pitchFamily="2" charset="0"/>
                <a:cs typeface="Calibri Light" panose="020F0302020204030204" pitchFamily="34" charset="0"/>
              </a:rPr>
              <a:t>Discount rate is the rate implicit in the lease</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If the rate implicit in the lease is unknown, the lessee should use its incremental borrowing rate for a comparable amount for a comparable term</a:t>
            </a:r>
          </a:p>
          <a:p>
            <a:pPr lvl="2">
              <a:lnSpc>
                <a:spcPct val="100000"/>
              </a:lnSpc>
              <a:spcBef>
                <a:spcPts val="1200"/>
              </a:spcBef>
            </a:pPr>
            <a:r>
              <a:rPr lang="en-US" sz="1600" dirty="0">
                <a:latin typeface="Montserrat" panose="00000500000000000000" pitchFamily="2" charset="0"/>
                <a:cs typeface="Calibri Light" panose="020F0302020204030204" pitchFamily="34" charset="0"/>
              </a:rPr>
              <a:t>That is, an entity should not simply use the borrowing rate on a 12-month LOC as a discount rate on a 5 year equipment lease</a:t>
            </a:r>
          </a:p>
          <a:p>
            <a:pPr lvl="2">
              <a:lnSpc>
                <a:spcPct val="100000"/>
              </a:lnSpc>
              <a:spcBef>
                <a:spcPts val="1200"/>
              </a:spcBef>
            </a:pPr>
            <a:r>
              <a:rPr lang="en-US" sz="1600" dirty="0">
                <a:latin typeface="Montserrat" panose="00000500000000000000" pitchFamily="2" charset="0"/>
                <a:cs typeface="Calibri Light" panose="020F0302020204030204" pitchFamily="34" charset="0"/>
              </a:rPr>
              <a:t>A 5-year lease should use the rate for a 5-year loan</a:t>
            </a:r>
          </a:p>
          <a:p>
            <a:pPr lvl="2">
              <a:lnSpc>
                <a:spcPct val="100000"/>
              </a:lnSpc>
              <a:spcBef>
                <a:spcPts val="1200"/>
              </a:spcBef>
            </a:pPr>
            <a:r>
              <a:rPr lang="en-US" sz="1600" dirty="0">
                <a:latin typeface="Montserrat" panose="00000500000000000000" pitchFamily="2" charset="0"/>
                <a:cs typeface="Calibri Light" panose="020F0302020204030204" pitchFamily="34" charset="0"/>
              </a:rPr>
              <a:t>A 15-year building lease, should use the rate for a 15-year loan rate</a:t>
            </a:r>
          </a:p>
          <a:p>
            <a:pPr lvl="1">
              <a:lnSpc>
                <a:spcPct val="100000"/>
              </a:lnSpc>
              <a:spcBef>
                <a:spcPts val="1200"/>
              </a:spcBef>
            </a:pPr>
            <a:r>
              <a:rPr lang="en-US" dirty="0">
                <a:solidFill>
                  <a:schemeClr val="tx1"/>
                </a:solidFill>
                <a:latin typeface="Montserrat" panose="00000500000000000000" pitchFamily="2" charset="0"/>
                <a:cs typeface="Calibri Light" panose="020F0302020204030204" pitchFamily="34" charset="0"/>
              </a:rPr>
              <a:t>Risk-free rate is an allowable expedient most nonpublic entities will elect</a:t>
            </a:r>
          </a:p>
          <a:p>
            <a:pPr lvl="2">
              <a:lnSpc>
                <a:spcPct val="100000"/>
              </a:lnSpc>
              <a:spcBef>
                <a:spcPts val="1200"/>
              </a:spcBef>
            </a:pPr>
            <a:r>
              <a:rPr lang="en-US" sz="1600" dirty="0">
                <a:latin typeface="Montserrat" panose="00000500000000000000" pitchFamily="2" charset="0"/>
                <a:cs typeface="Calibri Light" panose="020F0302020204030204" pitchFamily="34" charset="0"/>
              </a:rPr>
              <a:t>Still needs to be for a comparable period (but US Treasury provides relevant info)</a:t>
            </a:r>
          </a:p>
        </p:txBody>
      </p:sp>
    </p:spTree>
    <p:extLst>
      <p:ext uri="{BB962C8B-B14F-4D97-AF65-F5344CB8AC3E}">
        <p14:creationId xmlns:p14="http://schemas.microsoft.com/office/powerpoint/2010/main" val="4032288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361" y="609600"/>
            <a:ext cx="8820150" cy="914400"/>
          </a:xfrm>
        </p:spPr>
        <p:txBody>
          <a:bodyPr/>
          <a:lstStyle/>
          <a:p>
            <a:r>
              <a:rPr lang="en-US" dirty="0">
                <a:latin typeface="+mj-lt"/>
                <a:ea typeface="Segoe UI Black" panose="020B0A02040204020203" pitchFamily="34" charset="0"/>
                <a:cs typeface="Segoe UI Black" panose="020B0A02040204020203" pitchFamily="34" charset="0"/>
              </a:rPr>
              <a:t>Accounting Impact – Measurement</a:t>
            </a:r>
          </a:p>
        </p:txBody>
      </p:sp>
      <p:sp>
        <p:nvSpPr>
          <p:cNvPr id="3" name="Content Placeholder 2"/>
          <p:cNvSpPr>
            <a:spLocks noGrp="1"/>
          </p:cNvSpPr>
          <p:nvPr>
            <p:ph idx="1"/>
          </p:nvPr>
        </p:nvSpPr>
        <p:spPr>
          <a:xfrm>
            <a:off x="740360" y="1524000"/>
            <a:ext cx="9648825" cy="4876800"/>
          </a:xfrm>
        </p:spPr>
        <p:txBody>
          <a:bodyPr>
            <a:normAutofit fontScale="92500"/>
          </a:bodyPr>
          <a:lstStyle/>
          <a:p>
            <a:pPr marL="0" indent="0">
              <a:lnSpc>
                <a:spcPct val="100000"/>
              </a:lnSpc>
              <a:spcBef>
                <a:spcPts val="1200"/>
              </a:spcBef>
              <a:buNone/>
            </a:pPr>
            <a:r>
              <a:rPr lang="en-US" sz="2400" dirty="0">
                <a:latin typeface="Montserrat" panose="00000500000000000000" pitchFamily="2" charset="0"/>
                <a:cs typeface="Calibri Light" panose="020F0302020204030204" pitchFamily="34" charset="0"/>
              </a:rPr>
              <a:t>Right-of-Use Asset</a:t>
            </a:r>
          </a:p>
          <a:p>
            <a:pPr>
              <a:lnSpc>
                <a:spcPct val="100000"/>
              </a:lnSpc>
              <a:spcBef>
                <a:spcPts val="1200"/>
              </a:spcBef>
            </a:pPr>
            <a:r>
              <a:rPr lang="en-US" sz="2000" dirty="0">
                <a:latin typeface="Montserrat" panose="00000500000000000000" pitchFamily="2" charset="0"/>
                <a:cs typeface="Calibri Light" panose="020F0302020204030204" pitchFamily="34" charset="0"/>
              </a:rPr>
              <a:t>ROU assets are measured starting with the lease liability</a:t>
            </a:r>
          </a:p>
          <a:p>
            <a:pPr>
              <a:lnSpc>
                <a:spcPct val="100000"/>
              </a:lnSpc>
              <a:spcBef>
                <a:spcPts val="1200"/>
              </a:spcBef>
            </a:pPr>
            <a:endParaRPr lang="en-US" sz="2000" dirty="0">
              <a:latin typeface="Montserrat" panose="00000500000000000000" pitchFamily="2" charset="0"/>
              <a:cs typeface="Calibri Light" panose="020F0302020204030204" pitchFamily="34" charset="0"/>
            </a:endParaRPr>
          </a:p>
          <a:p>
            <a:pPr>
              <a:lnSpc>
                <a:spcPct val="100000"/>
              </a:lnSpc>
              <a:spcBef>
                <a:spcPts val="1200"/>
              </a:spcBef>
            </a:pPr>
            <a:endParaRPr lang="en-US" sz="2000" dirty="0">
              <a:latin typeface="Montserrat" panose="00000500000000000000" pitchFamily="2" charset="0"/>
              <a:cs typeface="Calibri Light" panose="020F0302020204030204" pitchFamily="34" charset="0"/>
            </a:endParaRPr>
          </a:p>
          <a:p>
            <a:pPr>
              <a:lnSpc>
                <a:spcPct val="100000"/>
              </a:lnSpc>
              <a:spcBef>
                <a:spcPts val="1200"/>
              </a:spcBef>
            </a:pPr>
            <a:endParaRPr lang="en-US" sz="2000" dirty="0">
              <a:latin typeface="Montserrat" panose="00000500000000000000" pitchFamily="2" charset="0"/>
              <a:cs typeface="Calibri Light" panose="020F0302020204030204" pitchFamily="34" charset="0"/>
            </a:endParaRPr>
          </a:p>
          <a:p>
            <a:pPr>
              <a:lnSpc>
                <a:spcPct val="100000"/>
              </a:lnSpc>
              <a:spcBef>
                <a:spcPts val="1200"/>
              </a:spcBef>
            </a:pPr>
            <a:endParaRPr lang="en-US" sz="2000" dirty="0">
              <a:latin typeface="Montserrat" panose="00000500000000000000" pitchFamily="2" charset="0"/>
              <a:cs typeface="Calibri Light" panose="020F0302020204030204" pitchFamily="34" charset="0"/>
            </a:endParaRPr>
          </a:p>
          <a:p>
            <a:pPr lvl="1">
              <a:lnSpc>
                <a:spcPct val="100000"/>
              </a:lnSpc>
              <a:spcBef>
                <a:spcPts val="1200"/>
              </a:spcBef>
            </a:pPr>
            <a:r>
              <a:rPr lang="en-US" sz="1600" dirty="0">
                <a:latin typeface="Montserrat" panose="00000500000000000000" pitchFamily="2" charset="0"/>
                <a:cs typeface="Calibri Light" panose="020F0302020204030204" pitchFamily="34" charset="0"/>
              </a:rPr>
              <a:t>Initial direct costs are costs directly attributable to negotiating and arranging the lease that would not have been incurred had the lease not been executed (commissions, payments to an existing tenant to incentivize that tenant to terminate its lease, etc.)</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Prepaid lease payments – prepaid rent on the books will be subsumed into the ROU asset</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Lease incentives include both payments made by the lessor to or on behalf of the lessee (tenant improvement allowances, for example) and any losses incurred by the lessor as a result of assuming a lessee’s preexisting lease with a third party</a:t>
            </a:r>
          </a:p>
        </p:txBody>
      </p:sp>
      <p:pic>
        <p:nvPicPr>
          <p:cNvPr id="6" name="Picture 5">
            <a:extLst>
              <a:ext uri="{FF2B5EF4-FFF2-40B4-BE49-F238E27FC236}">
                <a16:creationId xmlns:a16="http://schemas.microsoft.com/office/drawing/2014/main" id="{B5241480-A6A7-4AAE-B860-858C7584038D}"/>
              </a:ext>
            </a:extLst>
          </p:cNvPr>
          <p:cNvPicPr>
            <a:picLocks noChangeAspect="1"/>
          </p:cNvPicPr>
          <p:nvPr/>
        </p:nvPicPr>
        <p:blipFill>
          <a:blip r:embed="rId3"/>
          <a:stretch>
            <a:fillRect/>
          </a:stretch>
        </p:blipFill>
        <p:spPr>
          <a:xfrm>
            <a:off x="1271587" y="2609850"/>
            <a:ext cx="9648825" cy="1638300"/>
          </a:xfrm>
          <a:prstGeom prst="rect">
            <a:avLst/>
          </a:prstGeom>
        </p:spPr>
      </p:pic>
    </p:spTree>
    <p:extLst>
      <p:ext uri="{BB962C8B-B14F-4D97-AF65-F5344CB8AC3E}">
        <p14:creationId xmlns:p14="http://schemas.microsoft.com/office/powerpoint/2010/main" val="3512460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361" y="609600"/>
            <a:ext cx="8820150" cy="914400"/>
          </a:xfrm>
        </p:spPr>
        <p:txBody>
          <a:bodyPr>
            <a:normAutofit fontScale="90000"/>
          </a:bodyPr>
          <a:lstStyle/>
          <a:p>
            <a:r>
              <a:rPr lang="en-US" dirty="0">
                <a:latin typeface="+mj-lt"/>
                <a:ea typeface="Segoe UI Black" panose="020B0A02040204020203" pitchFamily="34" charset="0"/>
                <a:cs typeface="Segoe UI Black" panose="020B0A02040204020203" pitchFamily="34" charset="0"/>
              </a:rPr>
              <a:t>Accounting Impact – Subsequent Measurement</a:t>
            </a:r>
          </a:p>
        </p:txBody>
      </p:sp>
      <p:sp>
        <p:nvSpPr>
          <p:cNvPr id="3" name="Content Placeholder 2"/>
          <p:cNvSpPr>
            <a:spLocks noGrp="1"/>
          </p:cNvSpPr>
          <p:nvPr>
            <p:ph idx="1"/>
          </p:nvPr>
        </p:nvSpPr>
        <p:spPr>
          <a:xfrm>
            <a:off x="740361" y="1524000"/>
            <a:ext cx="8820150" cy="4876800"/>
          </a:xfrm>
        </p:spPr>
        <p:txBody>
          <a:bodyPr/>
          <a:lstStyle/>
          <a:p>
            <a:pPr marL="0" indent="0">
              <a:lnSpc>
                <a:spcPct val="100000"/>
              </a:lnSpc>
              <a:spcBef>
                <a:spcPts val="1200"/>
              </a:spcBef>
              <a:buNone/>
            </a:pPr>
            <a:r>
              <a:rPr lang="en-US" sz="2400" dirty="0">
                <a:latin typeface="Montserrat" panose="00000500000000000000" pitchFamily="2" charset="0"/>
                <a:cs typeface="Calibri Light" panose="020F0302020204030204" pitchFamily="34" charset="0"/>
              </a:rPr>
              <a:t>Finance Lease</a:t>
            </a:r>
          </a:p>
          <a:p>
            <a:pPr>
              <a:lnSpc>
                <a:spcPct val="100000"/>
              </a:lnSpc>
              <a:spcBef>
                <a:spcPts val="1200"/>
              </a:spcBef>
            </a:pPr>
            <a:r>
              <a:rPr lang="en-US" sz="2000" dirty="0">
                <a:latin typeface="Montserrat" panose="00000500000000000000" pitchFamily="2" charset="0"/>
                <a:cs typeface="Calibri Light" panose="020F0302020204030204" pitchFamily="34" charset="0"/>
              </a:rPr>
              <a:t>The lease liability is:</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Decreased to reflect payments made during the period (less interest expense)</a:t>
            </a:r>
          </a:p>
          <a:p>
            <a:pPr>
              <a:lnSpc>
                <a:spcPct val="100000"/>
              </a:lnSpc>
              <a:spcBef>
                <a:spcPts val="1200"/>
              </a:spcBef>
            </a:pPr>
            <a:r>
              <a:rPr lang="en-US" sz="2000" dirty="0">
                <a:latin typeface="Montserrat" panose="00000500000000000000" pitchFamily="2" charset="0"/>
                <a:cs typeface="Calibri Light" panose="020F0302020204030204" pitchFamily="34" charset="0"/>
              </a:rPr>
              <a:t>Interest expense is reflected in the income statement</a:t>
            </a:r>
          </a:p>
          <a:p>
            <a:pPr>
              <a:lnSpc>
                <a:spcPct val="100000"/>
              </a:lnSpc>
              <a:spcBef>
                <a:spcPts val="1200"/>
              </a:spcBef>
            </a:pPr>
            <a:r>
              <a:rPr lang="en-US" sz="2000" dirty="0">
                <a:latin typeface="Montserrat" panose="00000500000000000000" pitchFamily="2" charset="0"/>
                <a:cs typeface="Calibri Light" panose="020F0302020204030204" pitchFamily="34" charset="0"/>
              </a:rPr>
              <a:t>The ROU asset is:</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Amortized on a straight-line basis</a:t>
            </a:r>
          </a:p>
        </p:txBody>
      </p:sp>
    </p:spTree>
    <p:extLst>
      <p:ext uri="{BB962C8B-B14F-4D97-AF65-F5344CB8AC3E}">
        <p14:creationId xmlns:p14="http://schemas.microsoft.com/office/powerpoint/2010/main" val="2671578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361" y="609600"/>
            <a:ext cx="8820150" cy="914400"/>
          </a:xfrm>
        </p:spPr>
        <p:txBody>
          <a:bodyPr>
            <a:normAutofit fontScale="90000"/>
          </a:bodyPr>
          <a:lstStyle/>
          <a:p>
            <a:r>
              <a:rPr lang="en-US" dirty="0">
                <a:latin typeface="+mj-lt"/>
                <a:ea typeface="Segoe UI Black" panose="020B0A02040204020203" pitchFamily="34" charset="0"/>
                <a:cs typeface="Segoe UI Black" panose="020B0A02040204020203" pitchFamily="34" charset="0"/>
              </a:rPr>
              <a:t>Accounting Impact – Subsequent Measurement</a:t>
            </a:r>
          </a:p>
        </p:txBody>
      </p:sp>
      <p:sp>
        <p:nvSpPr>
          <p:cNvPr id="3" name="Content Placeholder 2"/>
          <p:cNvSpPr>
            <a:spLocks noGrp="1"/>
          </p:cNvSpPr>
          <p:nvPr>
            <p:ph idx="1"/>
          </p:nvPr>
        </p:nvSpPr>
        <p:spPr>
          <a:xfrm>
            <a:off x="740361" y="1524000"/>
            <a:ext cx="8820150" cy="4876800"/>
          </a:xfrm>
        </p:spPr>
        <p:txBody>
          <a:bodyPr/>
          <a:lstStyle/>
          <a:p>
            <a:pPr marL="0" indent="0">
              <a:lnSpc>
                <a:spcPct val="100000"/>
              </a:lnSpc>
              <a:spcBef>
                <a:spcPts val="1200"/>
              </a:spcBef>
              <a:buNone/>
            </a:pPr>
            <a:r>
              <a:rPr lang="en-US" sz="2400" dirty="0">
                <a:latin typeface="Montserrat" panose="00000500000000000000" pitchFamily="2" charset="0"/>
                <a:cs typeface="Calibri Light" panose="020F0302020204030204" pitchFamily="34" charset="0"/>
              </a:rPr>
              <a:t>Operating Lease</a:t>
            </a:r>
          </a:p>
          <a:p>
            <a:pPr>
              <a:lnSpc>
                <a:spcPct val="100000"/>
              </a:lnSpc>
              <a:spcBef>
                <a:spcPts val="1200"/>
              </a:spcBef>
            </a:pPr>
            <a:r>
              <a:rPr lang="en-US" sz="2000" dirty="0">
                <a:latin typeface="Montserrat" panose="00000500000000000000" pitchFamily="2" charset="0"/>
                <a:cs typeface="Calibri Light" panose="020F0302020204030204" pitchFamily="34" charset="0"/>
              </a:rPr>
              <a:t>The lease liability is equal to:</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The present value of the lease payments not yet paid, discounted using the rate established at commencement</a:t>
            </a:r>
          </a:p>
          <a:p>
            <a:pPr>
              <a:lnSpc>
                <a:spcPct val="100000"/>
              </a:lnSpc>
              <a:spcBef>
                <a:spcPts val="1200"/>
              </a:spcBef>
            </a:pPr>
            <a:r>
              <a:rPr lang="en-US" sz="2000" dirty="0">
                <a:latin typeface="Montserrat" panose="00000500000000000000" pitchFamily="2" charset="0"/>
                <a:cs typeface="Calibri Light" panose="020F0302020204030204" pitchFamily="34" charset="0"/>
              </a:rPr>
              <a:t>How to get there:</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Lease payment reduces the lease liability</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Lease expense is recorded straight-line</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No true interest expense, the “interest” is accreted back to the lease liability to update the present value of the remaining payments</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The difference between SL expense and the “interest” accreted to the liability represents the adjustment to reduce the ROU asset</a:t>
            </a:r>
          </a:p>
          <a:p>
            <a:pPr>
              <a:lnSpc>
                <a:spcPct val="100000"/>
              </a:lnSpc>
              <a:spcBef>
                <a:spcPts val="1200"/>
              </a:spcBef>
            </a:pPr>
            <a:endParaRPr lang="en-US" sz="1600" dirty="0">
              <a:latin typeface="+mj-lt"/>
              <a:cs typeface="Calibri Light" panose="020F0302020204030204" pitchFamily="34" charset="0"/>
            </a:endParaRPr>
          </a:p>
          <a:p>
            <a:pPr>
              <a:lnSpc>
                <a:spcPct val="100000"/>
              </a:lnSpc>
              <a:spcBef>
                <a:spcPts val="1200"/>
              </a:spcBef>
            </a:pPr>
            <a:endParaRPr lang="en-US" sz="2000" dirty="0">
              <a:latin typeface="+mj-lt"/>
              <a:cs typeface="Calibri Light" panose="020F0302020204030204" pitchFamily="34" charset="0"/>
            </a:endParaRPr>
          </a:p>
        </p:txBody>
      </p:sp>
    </p:spTree>
    <p:extLst>
      <p:ext uri="{BB962C8B-B14F-4D97-AF65-F5344CB8AC3E}">
        <p14:creationId xmlns:p14="http://schemas.microsoft.com/office/powerpoint/2010/main" val="3503200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361" y="609600"/>
            <a:ext cx="8820150" cy="914400"/>
          </a:xfrm>
        </p:spPr>
        <p:txBody>
          <a:bodyPr>
            <a:normAutofit fontScale="90000"/>
          </a:bodyPr>
          <a:lstStyle/>
          <a:p>
            <a:r>
              <a:rPr lang="en-US" dirty="0">
                <a:latin typeface="+mj-lt"/>
                <a:ea typeface="Segoe UI Black" panose="020B0A02040204020203" pitchFamily="34" charset="0"/>
                <a:cs typeface="Segoe UI Black" panose="020B0A02040204020203" pitchFamily="34" charset="0"/>
              </a:rPr>
              <a:t>Accounting Impact – Subsequent Measurement</a:t>
            </a:r>
          </a:p>
        </p:txBody>
      </p:sp>
      <p:sp>
        <p:nvSpPr>
          <p:cNvPr id="3" name="Content Placeholder 2"/>
          <p:cNvSpPr>
            <a:spLocks noGrp="1"/>
          </p:cNvSpPr>
          <p:nvPr>
            <p:ph idx="1"/>
          </p:nvPr>
        </p:nvSpPr>
        <p:spPr>
          <a:xfrm>
            <a:off x="740361" y="2779669"/>
            <a:ext cx="5450714" cy="3872030"/>
          </a:xfrm>
        </p:spPr>
        <p:txBody>
          <a:bodyPr numCol="2">
            <a:normAutofit/>
          </a:bodyPr>
          <a:lstStyle/>
          <a:p>
            <a:pPr marL="0" indent="0">
              <a:lnSpc>
                <a:spcPct val="100000"/>
              </a:lnSpc>
              <a:spcBef>
                <a:spcPts val="1200"/>
              </a:spcBef>
              <a:buNone/>
            </a:pPr>
            <a:r>
              <a:rPr lang="en-US" sz="1400" b="1" dirty="0">
                <a:latin typeface="Montserrat" panose="00000500000000000000" pitchFamily="2" charset="0"/>
                <a:cs typeface="Calibri Light" panose="020F0302020204030204" pitchFamily="34" charset="0"/>
              </a:rPr>
              <a:t>Record lease (day 1):</a:t>
            </a:r>
          </a:p>
          <a:p>
            <a:pPr marL="0" indent="0">
              <a:lnSpc>
                <a:spcPct val="100000"/>
              </a:lnSpc>
              <a:spcBef>
                <a:spcPts val="1200"/>
              </a:spcBef>
              <a:buNone/>
            </a:pPr>
            <a:endParaRPr lang="en-US" sz="1400" b="1" dirty="0">
              <a:latin typeface="Montserrat" panose="00000500000000000000" pitchFamily="2" charset="0"/>
              <a:cs typeface="Calibri Light" panose="020F0302020204030204" pitchFamily="34" charset="0"/>
            </a:endParaRPr>
          </a:p>
          <a:p>
            <a:pPr marL="0" indent="0">
              <a:lnSpc>
                <a:spcPct val="100000"/>
              </a:lnSpc>
              <a:spcBef>
                <a:spcPts val="1200"/>
              </a:spcBef>
              <a:buNone/>
            </a:pPr>
            <a:endParaRPr lang="en-US" sz="1400" dirty="0">
              <a:latin typeface="+mj-lt"/>
              <a:cs typeface="Calibri Light" panose="020F0302020204030204" pitchFamily="34" charset="0"/>
            </a:endParaRPr>
          </a:p>
          <a:p>
            <a:pPr marL="0" indent="0">
              <a:lnSpc>
                <a:spcPct val="100000"/>
              </a:lnSpc>
              <a:spcBef>
                <a:spcPts val="1200"/>
              </a:spcBef>
              <a:buNone/>
            </a:pPr>
            <a:r>
              <a:rPr lang="en-US" sz="1200" dirty="0">
                <a:latin typeface="Montserrat" panose="00000500000000000000" pitchFamily="2" charset="0"/>
                <a:cs typeface="Calibri Light" panose="020F0302020204030204" pitchFamily="34" charset="0"/>
              </a:rPr>
              <a:t>Total Lease discounted to NPV</a:t>
            </a:r>
          </a:p>
          <a:p>
            <a:pPr marL="0" indent="0">
              <a:lnSpc>
                <a:spcPct val="100000"/>
              </a:lnSpc>
              <a:spcBef>
                <a:spcPts val="1200"/>
              </a:spcBef>
              <a:buNone/>
            </a:pPr>
            <a:endParaRPr lang="en-US" sz="1400" b="1" dirty="0">
              <a:latin typeface="Montserrat" panose="00000500000000000000" pitchFamily="2" charset="0"/>
              <a:cs typeface="Calibri Light" panose="020F0302020204030204" pitchFamily="34" charset="0"/>
            </a:endParaRPr>
          </a:p>
          <a:p>
            <a:pPr marL="0" indent="0">
              <a:lnSpc>
                <a:spcPct val="100000"/>
              </a:lnSpc>
              <a:spcBef>
                <a:spcPts val="1200"/>
              </a:spcBef>
              <a:buNone/>
            </a:pPr>
            <a:r>
              <a:rPr lang="en-US" sz="1400" b="1" dirty="0">
                <a:latin typeface="Montserrat" panose="00000500000000000000" pitchFamily="2" charset="0"/>
                <a:cs typeface="Calibri Light" panose="020F0302020204030204" pitchFamily="34" charset="0"/>
              </a:rPr>
              <a:t>Record payment:</a:t>
            </a:r>
          </a:p>
          <a:p>
            <a:pPr marL="0" indent="0">
              <a:lnSpc>
                <a:spcPct val="100000"/>
              </a:lnSpc>
              <a:spcBef>
                <a:spcPts val="1200"/>
              </a:spcBef>
              <a:buNone/>
            </a:pPr>
            <a:endParaRPr lang="en-US" sz="1400" b="1" dirty="0">
              <a:latin typeface="Montserrat" panose="00000500000000000000" pitchFamily="2" charset="0"/>
              <a:cs typeface="Calibri Light" panose="020F0302020204030204" pitchFamily="34" charset="0"/>
            </a:endParaRPr>
          </a:p>
          <a:p>
            <a:pPr marL="0" indent="0">
              <a:lnSpc>
                <a:spcPct val="100000"/>
              </a:lnSpc>
              <a:spcBef>
                <a:spcPts val="1200"/>
              </a:spcBef>
              <a:buNone/>
            </a:pPr>
            <a:endParaRPr lang="en-US" sz="1400" b="1" dirty="0">
              <a:latin typeface="Montserrat" panose="00000500000000000000" pitchFamily="2" charset="0"/>
              <a:cs typeface="Calibri Light" panose="020F0302020204030204" pitchFamily="34" charset="0"/>
            </a:endParaRPr>
          </a:p>
          <a:p>
            <a:pPr marL="0" indent="0">
              <a:lnSpc>
                <a:spcPct val="100000"/>
              </a:lnSpc>
              <a:spcBef>
                <a:spcPts val="1200"/>
              </a:spcBef>
              <a:buNone/>
            </a:pPr>
            <a:endParaRPr lang="en-US" sz="1400" b="1" dirty="0">
              <a:latin typeface="Montserrat" panose="00000500000000000000" pitchFamily="2" charset="0"/>
              <a:cs typeface="Calibri Light" panose="020F0302020204030204" pitchFamily="34" charset="0"/>
            </a:endParaRPr>
          </a:p>
          <a:p>
            <a:pPr marL="0" indent="0">
              <a:lnSpc>
                <a:spcPct val="100000"/>
              </a:lnSpc>
              <a:spcBef>
                <a:spcPts val="1200"/>
              </a:spcBef>
              <a:buNone/>
            </a:pPr>
            <a:endParaRPr lang="en-US" sz="1400" b="1" dirty="0">
              <a:latin typeface="Montserrat" panose="00000500000000000000" pitchFamily="2" charset="0"/>
              <a:cs typeface="Calibri Light" panose="020F0302020204030204" pitchFamily="34" charset="0"/>
            </a:endParaRPr>
          </a:p>
          <a:p>
            <a:pPr marL="0" indent="0">
              <a:lnSpc>
                <a:spcPct val="100000"/>
              </a:lnSpc>
              <a:spcBef>
                <a:spcPts val="1200"/>
              </a:spcBef>
              <a:buNone/>
            </a:pPr>
            <a:endParaRPr lang="en-US" sz="2400" dirty="0">
              <a:latin typeface="Montserrat" panose="00000500000000000000" pitchFamily="2" charset="0"/>
              <a:cs typeface="Calibri Light" panose="020F0302020204030204" pitchFamily="34" charset="0"/>
            </a:endParaRPr>
          </a:p>
          <a:p>
            <a:pPr marL="0" indent="0">
              <a:lnSpc>
                <a:spcPct val="100000"/>
              </a:lnSpc>
              <a:spcBef>
                <a:spcPts val="1200"/>
              </a:spcBef>
              <a:buNone/>
            </a:pPr>
            <a:endParaRPr lang="en-US" sz="1400" dirty="0">
              <a:latin typeface="Montserrat" panose="00000500000000000000" pitchFamily="2" charset="0"/>
              <a:cs typeface="Calibri Light" panose="020F0302020204030204" pitchFamily="34" charset="0"/>
            </a:endParaRPr>
          </a:p>
        </p:txBody>
      </p:sp>
      <p:graphicFrame>
        <p:nvGraphicFramePr>
          <p:cNvPr id="6" name="Table 5">
            <a:extLst>
              <a:ext uri="{FF2B5EF4-FFF2-40B4-BE49-F238E27FC236}">
                <a16:creationId xmlns:a16="http://schemas.microsoft.com/office/drawing/2014/main" id="{2E1BBF27-89B6-47FA-B994-FCEC643F8A0A}"/>
              </a:ext>
            </a:extLst>
          </p:cNvPr>
          <p:cNvGraphicFramePr>
            <a:graphicFrameLocks noGrp="1"/>
          </p:cNvGraphicFramePr>
          <p:nvPr>
            <p:extLst>
              <p:ext uri="{D42A27DB-BD31-4B8C-83A1-F6EECF244321}">
                <p14:modId xmlns:p14="http://schemas.microsoft.com/office/powerpoint/2010/main" val="1836818061"/>
              </p:ext>
            </p:extLst>
          </p:nvPr>
        </p:nvGraphicFramePr>
        <p:xfrm>
          <a:off x="6396902" y="3157312"/>
          <a:ext cx="4365317" cy="1112520"/>
        </p:xfrm>
        <a:graphic>
          <a:graphicData uri="http://schemas.openxmlformats.org/drawingml/2006/table">
            <a:tbl>
              <a:tblPr firstRow="1" bandRow="1">
                <a:tableStyleId>{5C22544A-7EE6-4342-B048-85BDC9FD1C3A}</a:tableStyleId>
              </a:tblPr>
              <a:tblGrid>
                <a:gridCol w="2746674">
                  <a:extLst>
                    <a:ext uri="{9D8B030D-6E8A-4147-A177-3AD203B41FA5}">
                      <a16:colId xmlns:a16="http://schemas.microsoft.com/office/drawing/2014/main" val="3141472877"/>
                    </a:ext>
                  </a:extLst>
                </a:gridCol>
                <a:gridCol w="809321">
                  <a:extLst>
                    <a:ext uri="{9D8B030D-6E8A-4147-A177-3AD203B41FA5}">
                      <a16:colId xmlns:a16="http://schemas.microsoft.com/office/drawing/2014/main" val="3337178716"/>
                    </a:ext>
                  </a:extLst>
                </a:gridCol>
                <a:gridCol w="809322">
                  <a:extLst>
                    <a:ext uri="{9D8B030D-6E8A-4147-A177-3AD203B41FA5}">
                      <a16:colId xmlns:a16="http://schemas.microsoft.com/office/drawing/2014/main" val="425513978"/>
                    </a:ext>
                  </a:extLst>
                </a:gridCol>
              </a:tblGrid>
              <a:tr h="370840">
                <a:tc>
                  <a:txBody>
                    <a:bodyPr/>
                    <a:lstStyle/>
                    <a:p>
                      <a:r>
                        <a:rPr lang="en-US" sz="1400" b="0" dirty="0">
                          <a:solidFill>
                            <a:schemeClr val="tx1"/>
                          </a:solidFill>
                          <a:latin typeface="Montserrat" panose="00000500000000000000" pitchFamily="2" charset="0"/>
                        </a:rPr>
                        <a:t>Lease Expense (SL)</a:t>
                      </a:r>
                    </a:p>
                  </a:txBody>
                  <a:tcPr>
                    <a:noFill/>
                  </a:tcPr>
                </a:tc>
                <a:tc>
                  <a:txBody>
                    <a:bodyPr/>
                    <a:lstStyle/>
                    <a:p>
                      <a:pPr algn="r"/>
                      <a:r>
                        <a:rPr lang="en-US" sz="1400" b="0" dirty="0">
                          <a:solidFill>
                            <a:schemeClr val="tx1"/>
                          </a:solidFill>
                          <a:latin typeface="Montserrat" panose="00000500000000000000" pitchFamily="2" charset="0"/>
                        </a:rPr>
                        <a:t>$2,000</a:t>
                      </a:r>
                    </a:p>
                  </a:txBody>
                  <a:tcPr>
                    <a:noFill/>
                  </a:tcPr>
                </a:tc>
                <a:tc>
                  <a:txBody>
                    <a:bodyPr/>
                    <a:lstStyle/>
                    <a:p>
                      <a:pPr algn="r"/>
                      <a:endParaRPr lang="en-US" sz="1400" b="0" dirty="0">
                        <a:solidFill>
                          <a:schemeClr val="tx1"/>
                        </a:solidFill>
                        <a:latin typeface="Montserrat" panose="00000500000000000000" pitchFamily="2" charset="0"/>
                      </a:endParaRPr>
                    </a:p>
                  </a:txBody>
                  <a:tcPr>
                    <a:noFill/>
                  </a:tcPr>
                </a:tc>
                <a:extLst>
                  <a:ext uri="{0D108BD9-81ED-4DB2-BD59-A6C34878D82A}">
                    <a16:rowId xmlns:a16="http://schemas.microsoft.com/office/drawing/2014/main" val="3383542736"/>
                  </a:ext>
                </a:extLst>
              </a:tr>
              <a:tr h="370840">
                <a:tc>
                  <a:txBody>
                    <a:bodyPr/>
                    <a:lstStyle/>
                    <a:p>
                      <a:pPr lvl="1"/>
                      <a:r>
                        <a:rPr lang="en-US" sz="1400" dirty="0">
                          <a:latin typeface="Montserrat" panose="00000500000000000000" pitchFamily="2" charset="0"/>
                        </a:rPr>
                        <a:t>*ROU Asset (reduction)</a:t>
                      </a:r>
                    </a:p>
                  </a:txBody>
                  <a:tcPr>
                    <a:noFill/>
                  </a:tcPr>
                </a:tc>
                <a:tc>
                  <a:txBody>
                    <a:bodyPr/>
                    <a:lstStyle/>
                    <a:p>
                      <a:pPr algn="r"/>
                      <a:endParaRPr lang="en-US" sz="1400" b="0" dirty="0">
                        <a:solidFill>
                          <a:schemeClr val="tx1"/>
                        </a:solidFill>
                        <a:latin typeface="Montserrat" panose="00000500000000000000" pitchFamily="2" charset="0"/>
                      </a:endParaRPr>
                    </a:p>
                  </a:txBody>
                  <a:tcPr>
                    <a:noFill/>
                  </a:tcPr>
                </a:tc>
                <a:tc>
                  <a:txBody>
                    <a:bodyPr/>
                    <a:lstStyle/>
                    <a:p>
                      <a:pPr algn="r"/>
                      <a:r>
                        <a:rPr lang="en-US" sz="1400" b="0" dirty="0">
                          <a:solidFill>
                            <a:schemeClr val="tx1"/>
                          </a:solidFill>
                          <a:latin typeface="Montserrat" panose="00000500000000000000" pitchFamily="2" charset="0"/>
                        </a:rPr>
                        <a:t>$1,840</a:t>
                      </a:r>
                    </a:p>
                  </a:txBody>
                  <a:tcPr>
                    <a:noFill/>
                  </a:tcPr>
                </a:tc>
                <a:extLst>
                  <a:ext uri="{0D108BD9-81ED-4DB2-BD59-A6C34878D82A}">
                    <a16:rowId xmlns:a16="http://schemas.microsoft.com/office/drawing/2014/main" val="2917668223"/>
                  </a:ext>
                </a:extLst>
              </a:tr>
              <a:tr h="370840">
                <a:tc>
                  <a:txBody>
                    <a:bodyPr/>
                    <a:lstStyle/>
                    <a:p>
                      <a:pPr lvl="1"/>
                      <a:r>
                        <a:rPr lang="en-US" sz="1400" dirty="0">
                          <a:latin typeface="Montserrat" panose="00000500000000000000" pitchFamily="2" charset="0"/>
                        </a:rPr>
                        <a:t>*Lease Liability</a:t>
                      </a:r>
                    </a:p>
                  </a:txBody>
                  <a:tcPr>
                    <a:noFill/>
                  </a:tcPr>
                </a:tc>
                <a:tc>
                  <a:txBody>
                    <a:bodyPr/>
                    <a:lstStyle/>
                    <a:p>
                      <a:pPr algn="r"/>
                      <a:endParaRPr lang="en-US" sz="1400" b="0" dirty="0">
                        <a:solidFill>
                          <a:schemeClr val="tx1"/>
                        </a:solidFill>
                        <a:latin typeface="Montserrat" panose="00000500000000000000" pitchFamily="2" charset="0"/>
                      </a:endParaRPr>
                    </a:p>
                  </a:txBody>
                  <a:tcPr>
                    <a:noFill/>
                  </a:tcPr>
                </a:tc>
                <a:tc>
                  <a:txBody>
                    <a:bodyPr/>
                    <a:lstStyle/>
                    <a:p>
                      <a:pPr algn="r"/>
                      <a:r>
                        <a:rPr lang="en-US" sz="1400" b="0" dirty="0">
                          <a:solidFill>
                            <a:schemeClr val="tx1"/>
                          </a:solidFill>
                          <a:latin typeface="Montserrat" panose="00000500000000000000" pitchFamily="2" charset="0"/>
                        </a:rPr>
                        <a:t>$160</a:t>
                      </a:r>
                    </a:p>
                  </a:txBody>
                  <a:tcPr>
                    <a:noFill/>
                  </a:tcPr>
                </a:tc>
                <a:extLst>
                  <a:ext uri="{0D108BD9-81ED-4DB2-BD59-A6C34878D82A}">
                    <a16:rowId xmlns:a16="http://schemas.microsoft.com/office/drawing/2014/main" val="2452325226"/>
                  </a:ext>
                </a:extLst>
              </a:tr>
            </a:tbl>
          </a:graphicData>
        </a:graphic>
      </p:graphicFrame>
      <p:graphicFrame>
        <p:nvGraphicFramePr>
          <p:cNvPr id="8" name="Table 7">
            <a:extLst>
              <a:ext uri="{FF2B5EF4-FFF2-40B4-BE49-F238E27FC236}">
                <a16:creationId xmlns:a16="http://schemas.microsoft.com/office/drawing/2014/main" id="{DB4FEE13-E990-419C-B390-6D1AD666FFEA}"/>
              </a:ext>
            </a:extLst>
          </p:cNvPr>
          <p:cNvGraphicFramePr>
            <a:graphicFrameLocks noGrp="1"/>
          </p:cNvGraphicFramePr>
          <p:nvPr>
            <p:extLst>
              <p:ext uri="{D42A27DB-BD31-4B8C-83A1-F6EECF244321}">
                <p14:modId xmlns:p14="http://schemas.microsoft.com/office/powerpoint/2010/main" val="802608062"/>
              </p:ext>
            </p:extLst>
          </p:nvPr>
        </p:nvGraphicFramePr>
        <p:xfrm>
          <a:off x="420777" y="4894204"/>
          <a:ext cx="5278143" cy="741680"/>
        </p:xfrm>
        <a:graphic>
          <a:graphicData uri="http://schemas.openxmlformats.org/drawingml/2006/table">
            <a:tbl>
              <a:tblPr firstRow="1" bandRow="1">
                <a:tableStyleId>{5C22544A-7EE6-4342-B048-85BDC9FD1C3A}</a:tableStyleId>
              </a:tblPr>
              <a:tblGrid>
                <a:gridCol w="2828811">
                  <a:extLst>
                    <a:ext uri="{9D8B030D-6E8A-4147-A177-3AD203B41FA5}">
                      <a16:colId xmlns:a16="http://schemas.microsoft.com/office/drawing/2014/main" val="3141472877"/>
                    </a:ext>
                  </a:extLst>
                </a:gridCol>
                <a:gridCol w="1258349">
                  <a:extLst>
                    <a:ext uri="{9D8B030D-6E8A-4147-A177-3AD203B41FA5}">
                      <a16:colId xmlns:a16="http://schemas.microsoft.com/office/drawing/2014/main" val="3337178716"/>
                    </a:ext>
                  </a:extLst>
                </a:gridCol>
                <a:gridCol w="1190983">
                  <a:extLst>
                    <a:ext uri="{9D8B030D-6E8A-4147-A177-3AD203B41FA5}">
                      <a16:colId xmlns:a16="http://schemas.microsoft.com/office/drawing/2014/main" val="425513978"/>
                    </a:ext>
                  </a:extLst>
                </a:gridCol>
              </a:tblGrid>
              <a:tr h="370840">
                <a:tc>
                  <a:txBody>
                    <a:bodyPr/>
                    <a:lstStyle/>
                    <a:p>
                      <a:pPr marL="457200" lvl="1" algn="l" defTabSz="914400" rtl="0" eaLnBrk="1" latinLnBrk="0" hangingPunct="1"/>
                      <a:r>
                        <a:rPr lang="en-US" sz="1400" b="0" kern="1200" dirty="0">
                          <a:solidFill>
                            <a:schemeClr val="dk1"/>
                          </a:solidFill>
                          <a:latin typeface="Montserrat" panose="00000500000000000000" pitchFamily="2" charset="0"/>
                          <a:ea typeface="+mn-ea"/>
                          <a:cs typeface="+mn-cs"/>
                        </a:rPr>
                        <a:t>Lease Liability</a:t>
                      </a:r>
                    </a:p>
                  </a:txBody>
                  <a:tcPr>
                    <a:noFill/>
                  </a:tcPr>
                </a:tc>
                <a:tc>
                  <a:txBody>
                    <a:bodyPr/>
                    <a:lstStyle/>
                    <a:p>
                      <a:pPr algn="r"/>
                      <a:r>
                        <a:rPr lang="en-US" sz="1400" b="0" dirty="0">
                          <a:solidFill>
                            <a:schemeClr val="tx1"/>
                          </a:solidFill>
                          <a:latin typeface="Montserrat" panose="00000500000000000000" pitchFamily="2" charset="0"/>
                        </a:rPr>
                        <a:t>$2,000</a:t>
                      </a:r>
                    </a:p>
                  </a:txBody>
                  <a:tcPr>
                    <a:noFill/>
                  </a:tcPr>
                </a:tc>
                <a:tc>
                  <a:txBody>
                    <a:bodyPr/>
                    <a:lstStyle/>
                    <a:p>
                      <a:pPr algn="r"/>
                      <a:endParaRPr lang="en-US" sz="1400" b="0" dirty="0">
                        <a:solidFill>
                          <a:schemeClr val="tx1"/>
                        </a:solidFill>
                        <a:latin typeface="Montserrat" panose="00000500000000000000" pitchFamily="2" charset="0"/>
                      </a:endParaRPr>
                    </a:p>
                  </a:txBody>
                  <a:tcPr>
                    <a:noFill/>
                  </a:tcPr>
                </a:tc>
                <a:extLst>
                  <a:ext uri="{0D108BD9-81ED-4DB2-BD59-A6C34878D82A}">
                    <a16:rowId xmlns:a16="http://schemas.microsoft.com/office/drawing/2014/main" val="3181193308"/>
                  </a:ext>
                </a:extLst>
              </a:tr>
              <a:tr h="370840">
                <a:tc>
                  <a:txBody>
                    <a:bodyPr/>
                    <a:lstStyle/>
                    <a:p>
                      <a:pPr lvl="1"/>
                      <a:r>
                        <a:rPr lang="en-US" sz="1400" dirty="0">
                          <a:latin typeface="Montserrat" panose="00000500000000000000" pitchFamily="2" charset="0"/>
                        </a:rPr>
                        <a:t>Cash – Lease Payment</a:t>
                      </a:r>
                    </a:p>
                  </a:txBody>
                  <a:tcPr>
                    <a:noFill/>
                  </a:tcPr>
                </a:tc>
                <a:tc>
                  <a:txBody>
                    <a:bodyPr/>
                    <a:lstStyle/>
                    <a:p>
                      <a:pPr algn="r"/>
                      <a:endParaRPr lang="en-US" sz="1400" b="0" dirty="0">
                        <a:solidFill>
                          <a:schemeClr val="tx1"/>
                        </a:solidFill>
                        <a:latin typeface="Montserrat" panose="00000500000000000000" pitchFamily="2" charset="0"/>
                      </a:endParaRPr>
                    </a:p>
                  </a:txBody>
                  <a:tcPr>
                    <a:noFill/>
                  </a:tcPr>
                </a:tc>
                <a:tc>
                  <a:txBody>
                    <a:bodyPr/>
                    <a:lstStyle/>
                    <a:p>
                      <a:pPr algn="r"/>
                      <a:r>
                        <a:rPr lang="en-US" sz="1400" b="0" dirty="0">
                          <a:solidFill>
                            <a:schemeClr val="tx1"/>
                          </a:solidFill>
                          <a:latin typeface="Montserrat" panose="00000500000000000000" pitchFamily="2" charset="0"/>
                        </a:rPr>
                        <a:t>$2,000</a:t>
                      </a:r>
                    </a:p>
                  </a:txBody>
                  <a:tcPr>
                    <a:noFill/>
                  </a:tcPr>
                </a:tc>
                <a:extLst>
                  <a:ext uri="{0D108BD9-81ED-4DB2-BD59-A6C34878D82A}">
                    <a16:rowId xmlns:a16="http://schemas.microsoft.com/office/drawing/2014/main" val="2452325226"/>
                  </a:ext>
                </a:extLst>
              </a:tr>
            </a:tbl>
          </a:graphicData>
        </a:graphic>
      </p:graphicFrame>
      <p:graphicFrame>
        <p:nvGraphicFramePr>
          <p:cNvPr id="10" name="Table 9">
            <a:extLst>
              <a:ext uri="{FF2B5EF4-FFF2-40B4-BE49-F238E27FC236}">
                <a16:creationId xmlns:a16="http://schemas.microsoft.com/office/drawing/2014/main" id="{EBC724A2-31D5-4CFE-812B-E3DE433E8358}"/>
              </a:ext>
            </a:extLst>
          </p:cNvPr>
          <p:cNvGraphicFramePr>
            <a:graphicFrameLocks noGrp="1"/>
          </p:cNvGraphicFramePr>
          <p:nvPr>
            <p:extLst>
              <p:ext uri="{D42A27DB-BD31-4B8C-83A1-F6EECF244321}">
                <p14:modId xmlns:p14="http://schemas.microsoft.com/office/powerpoint/2010/main" val="1988375397"/>
              </p:ext>
            </p:extLst>
          </p:nvPr>
        </p:nvGraphicFramePr>
        <p:xfrm>
          <a:off x="420777" y="3157312"/>
          <a:ext cx="5278144" cy="741680"/>
        </p:xfrm>
        <a:graphic>
          <a:graphicData uri="http://schemas.openxmlformats.org/drawingml/2006/table">
            <a:tbl>
              <a:tblPr firstRow="1" bandRow="1">
                <a:tableStyleId>{5C22544A-7EE6-4342-B048-85BDC9FD1C3A}</a:tableStyleId>
              </a:tblPr>
              <a:tblGrid>
                <a:gridCol w="3046674">
                  <a:extLst>
                    <a:ext uri="{9D8B030D-6E8A-4147-A177-3AD203B41FA5}">
                      <a16:colId xmlns:a16="http://schemas.microsoft.com/office/drawing/2014/main" val="3141472877"/>
                    </a:ext>
                  </a:extLst>
                </a:gridCol>
                <a:gridCol w="1132514">
                  <a:extLst>
                    <a:ext uri="{9D8B030D-6E8A-4147-A177-3AD203B41FA5}">
                      <a16:colId xmlns:a16="http://schemas.microsoft.com/office/drawing/2014/main" val="3337178716"/>
                    </a:ext>
                  </a:extLst>
                </a:gridCol>
                <a:gridCol w="1098956">
                  <a:extLst>
                    <a:ext uri="{9D8B030D-6E8A-4147-A177-3AD203B41FA5}">
                      <a16:colId xmlns:a16="http://schemas.microsoft.com/office/drawing/2014/main" val="425513978"/>
                    </a:ext>
                  </a:extLst>
                </a:gridCol>
              </a:tblGrid>
              <a:tr h="370840">
                <a:tc>
                  <a:txBody>
                    <a:bodyPr/>
                    <a:lstStyle/>
                    <a:p>
                      <a:pPr marL="457200" lvl="1" algn="l" defTabSz="914400" rtl="0" eaLnBrk="1" latinLnBrk="0" hangingPunct="1"/>
                      <a:r>
                        <a:rPr lang="en-US" sz="1400" b="0" kern="1200" dirty="0">
                          <a:solidFill>
                            <a:schemeClr val="dk1"/>
                          </a:solidFill>
                          <a:latin typeface="Montserrat" panose="00000500000000000000" pitchFamily="2" charset="0"/>
                          <a:ea typeface="+mn-ea"/>
                          <a:cs typeface="+mn-cs"/>
                        </a:rPr>
                        <a:t>ROU Asset – Operating</a:t>
                      </a:r>
                    </a:p>
                  </a:txBody>
                  <a:tcPr>
                    <a:noFill/>
                  </a:tcPr>
                </a:tc>
                <a:tc>
                  <a:txBody>
                    <a:bodyPr/>
                    <a:lstStyle/>
                    <a:p>
                      <a:pPr algn="r"/>
                      <a:r>
                        <a:rPr lang="en-US" sz="1400" b="0" dirty="0">
                          <a:solidFill>
                            <a:schemeClr val="tx1"/>
                          </a:solidFill>
                          <a:latin typeface="Montserrat" panose="00000500000000000000" pitchFamily="2" charset="0"/>
                        </a:rPr>
                        <a:t>$95,870</a:t>
                      </a:r>
                    </a:p>
                  </a:txBody>
                  <a:tcPr>
                    <a:noFill/>
                  </a:tcPr>
                </a:tc>
                <a:tc>
                  <a:txBody>
                    <a:bodyPr/>
                    <a:lstStyle/>
                    <a:p>
                      <a:pPr algn="r"/>
                      <a:endParaRPr lang="en-US" sz="1400" b="0" dirty="0">
                        <a:solidFill>
                          <a:schemeClr val="tx1"/>
                        </a:solidFill>
                        <a:latin typeface="Montserrat" panose="00000500000000000000" pitchFamily="2" charset="0"/>
                      </a:endParaRPr>
                    </a:p>
                  </a:txBody>
                  <a:tcPr>
                    <a:noFill/>
                  </a:tcPr>
                </a:tc>
                <a:extLst>
                  <a:ext uri="{0D108BD9-81ED-4DB2-BD59-A6C34878D82A}">
                    <a16:rowId xmlns:a16="http://schemas.microsoft.com/office/drawing/2014/main" val="3181193308"/>
                  </a:ext>
                </a:extLst>
              </a:tr>
              <a:tr h="370840">
                <a:tc>
                  <a:txBody>
                    <a:bodyPr/>
                    <a:lstStyle/>
                    <a:p>
                      <a:pPr lvl="1"/>
                      <a:r>
                        <a:rPr lang="en-US" sz="1400" dirty="0">
                          <a:latin typeface="Montserrat" panose="00000500000000000000" pitchFamily="2" charset="0"/>
                        </a:rPr>
                        <a:t>Lease Liability – Operating </a:t>
                      </a:r>
                    </a:p>
                  </a:txBody>
                  <a:tcPr>
                    <a:noFill/>
                  </a:tcPr>
                </a:tc>
                <a:tc>
                  <a:txBody>
                    <a:bodyPr/>
                    <a:lstStyle/>
                    <a:p>
                      <a:pPr algn="r"/>
                      <a:endParaRPr lang="en-US" sz="1400" b="0" dirty="0">
                        <a:solidFill>
                          <a:schemeClr val="tx1"/>
                        </a:solidFill>
                        <a:latin typeface="Montserrat" panose="00000500000000000000" pitchFamily="2" charset="0"/>
                      </a:endParaRPr>
                    </a:p>
                  </a:txBody>
                  <a:tcPr>
                    <a:noFill/>
                  </a:tcPr>
                </a:tc>
                <a:tc>
                  <a:txBody>
                    <a:bodyPr/>
                    <a:lstStyle/>
                    <a:p>
                      <a:pPr algn="r"/>
                      <a:r>
                        <a:rPr lang="en-US" sz="1400" b="0" dirty="0">
                          <a:solidFill>
                            <a:schemeClr val="tx1"/>
                          </a:solidFill>
                          <a:latin typeface="Montserrat" panose="00000500000000000000" pitchFamily="2" charset="0"/>
                        </a:rPr>
                        <a:t>$95,870</a:t>
                      </a:r>
                    </a:p>
                  </a:txBody>
                  <a:tcPr>
                    <a:noFill/>
                  </a:tcPr>
                </a:tc>
                <a:extLst>
                  <a:ext uri="{0D108BD9-81ED-4DB2-BD59-A6C34878D82A}">
                    <a16:rowId xmlns:a16="http://schemas.microsoft.com/office/drawing/2014/main" val="2452325226"/>
                  </a:ext>
                </a:extLst>
              </a:tr>
            </a:tbl>
          </a:graphicData>
        </a:graphic>
      </p:graphicFrame>
      <p:sp>
        <p:nvSpPr>
          <p:cNvPr id="4" name="TextBox 3">
            <a:extLst>
              <a:ext uri="{FF2B5EF4-FFF2-40B4-BE49-F238E27FC236}">
                <a16:creationId xmlns:a16="http://schemas.microsoft.com/office/drawing/2014/main" id="{023A2671-16B8-4DE4-90B9-447E8602F98A}"/>
              </a:ext>
            </a:extLst>
          </p:cNvPr>
          <p:cNvSpPr txBox="1"/>
          <p:nvPr/>
        </p:nvSpPr>
        <p:spPr>
          <a:xfrm>
            <a:off x="629341" y="1392248"/>
            <a:ext cx="8633171" cy="1384995"/>
          </a:xfrm>
          <a:prstGeom prst="rect">
            <a:avLst/>
          </a:prstGeom>
          <a:noFill/>
        </p:spPr>
        <p:txBody>
          <a:bodyPr wrap="square" rtlCol="0">
            <a:spAutoFit/>
          </a:bodyPr>
          <a:lstStyle/>
          <a:p>
            <a:r>
              <a:rPr lang="en-US" sz="2000" dirty="0">
                <a:latin typeface="Montserrat" panose="00000500000000000000" pitchFamily="2" charset="0"/>
                <a:cs typeface="Calibri Light" panose="020F0302020204030204" pitchFamily="34" charset="0"/>
              </a:rPr>
              <a:t>Operating Lease - Example</a:t>
            </a:r>
          </a:p>
          <a:p>
            <a:r>
              <a:rPr lang="en-US" dirty="0">
                <a:latin typeface="Montserrat" panose="00000500000000000000" pitchFamily="2" charset="0"/>
              </a:rPr>
              <a:t>Terms</a:t>
            </a:r>
          </a:p>
          <a:p>
            <a:pPr marL="285750" indent="-285750">
              <a:buFont typeface="Arial" panose="020B0604020202020204" pitchFamily="34" charset="0"/>
              <a:buChar char="•"/>
            </a:pPr>
            <a:r>
              <a:rPr lang="en-US" sz="1400" dirty="0">
                <a:latin typeface="Montserrat" panose="00000500000000000000" pitchFamily="2" charset="0"/>
              </a:rPr>
              <a:t>$100,000 Lease		50 months</a:t>
            </a:r>
          </a:p>
          <a:p>
            <a:pPr marL="285750" indent="-285750">
              <a:buFont typeface="Arial" panose="020B0604020202020204" pitchFamily="34" charset="0"/>
              <a:buChar char="•"/>
            </a:pPr>
            <a:r>
              <a:rPr lang="en-US" sz="1400" dirty="0">
                <a:latin typeface="Montserrat" panose="00000500000000000000" pitchFamily="2" charset="0"/>
              </a:rPr>
              <a:t>$2,000 a month		2% -Discount Rate = Risk Free Rate</a:t>
            </a:r>
          </a:p>
          <a:p>
            <a:endParaRPr lang="en-US" dirty="0"/>
          </a:p>
        </p:txBody>
      </p:sp>
      <p:sp>
        <p:nvSpPr>
          <p:cNvPr id="12" name="TextBox 11">
            <a:extLst>
              <a:ext uri="{FF2B5EF4-FFF2-40B4-BE49-F238E27FC236}">
                <a16:creationId xmlns:a16="http://schemas.microsoft.com/office/drawing/2014/main" id="{4A4E0C68-E2BF-4248-9556-175C8A3AC967}"/>
              </a:ext>
            </a:extLst>
          </p:cNvPr>
          <p:cNvSpPr txBox="1"/>
          <p:nvPr/>
        </p:nvSpPr>
        <p:spPr>
          <a:xfrm>
            <a:off x="5809941" y="2777243"/>
            <a:ext cx="5702551" cy="1969770"/>
          </a:xfrm>
          <a:prstGeom prst="rect">
            <a:avLst/>
          </a:prstGeom>
          <a:noFill/>
        </p:spPr>
        <p:txBody>
          <a:bodyPr wrap="square" rtlCol="0">
            <a:spAutoFit/>
          </a:bodyPr>
          <a:lstStyle/>
          <a:p>
            <a:r>
              <a:rPr lang="en-US" sz="1400" b="1" dirty="0">
                <a:latin typeface="Montserrat" panose="00000500000000000000" pitchFamily="2" charset="0"/>
                <a:cs typeface="Calibri Light" panose="020F0302020204030204" pitchFamily="34" charset="0"/>
              </a:rPr>
              <a:t>Record Activity :</a:t>
            </a:r>
          </a:p>
          <a:p>
            <a:endParaRPr lang="en-US" b="1" dirty="0">
              <a:latin typeface="Montserrat" panose="00000500000000000000" pitchFamily="2" charset="0"/>
              <a:cs typeface="Calibri Light" panose="020F0302020204030204" pitchFamily="34" charset="0"/>
            </a:endParaRPr>
          </a:p>
          <a:p>
            <a:endParaRPr lang="en-US" b="1" dirty="0">
              <a:latin typeface="Montserrat" panose="00000500000000000000" pitchFamily="2" charset="0"/>
              <a:cs typeface="Calibri Light" panose="020F0302020204030204" pitchFamily="34" charset="0"/>
            </a:endParaRPr>
          </a:p>
          <a:p>
            <a:endParaRPr lang="en-US" b="1" dirty="0">
              <a:latin typeface="Montserrat" panose="00000500000000000000" pitchFamily="2" charset="0"/>
              <a:cs typeface="Calibri Light" panose="020F0302020204030204" pitchFamily="34" charset="0"/>
            </a:endParaRPr>
          </a:p>
          <a:p>
            <a:endParaRPr lang="en-US" b="1" dirty="0">
              <a:latin typeface="Montserrat" panose="00000500000000000000" pitchFamily="2" charset="0"/>
              <a:cs typeface="Calibri Light" panose="020F0302020204030204" pitchFamily="34" charset="0"/>
            </a:endParaRPr>
          </a:p>
          <a:p>
            <a:endParaRPr lang="en-US" sz="1200" dirty="0">
              <a:latin typeface="Montserrat" panose="00000500000000000000" pitchFamily="2" charset="0"/>
              <a:cs typeface="Calibri Light" panose="020F0302020204030204" pitchFamily="34" charset="0"/>
            </a:endParaRPr>
          </a:p>
          <a:p>
            <a:r>
              <a:rPr lang="en-US" sz="1200" dirty="0">
                <a:latin typeface="Montserrat" panose="00000500000000000000" pitchFamily="2" charset="0"/>
                <a:cs typeface="Calibri Light" panose="020F0302020204030204" pitchFamily="34" charset="0"/>
              </a:rPr>
              <a:t>*Amounts will change on a payment by payment basis, consistent with amortization schedule</a:t>
            </a:r>
            <a:endParaRPr lang="en-US" sz="1200" dirty="0"/>
          </a:p>
        </p:txBody>
      </p:sp>
    </p:spTree>
    <p:extLst>
      <p:ext uri="{BB962C8B-B14F-4D97-AF65-F5344CB8AC3E}">
        <p14:creationId xmlns:p14="http://schemas.microsoft.com/office/powerpoint/2010/main" val="4159369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361" y="609600"/>
            <a:ext cx="8820150" cy="914400"/>
          </a:xfrm>
        </p:spPr>
        <p:txBody>
          <a:bodyPr>
            <a:normAutofit fontScale="90000"/>
          </a:bodyPr>
          <a:lstStyle/>
          <a:p>
            <a:r>
              <a:rPr lang="en-US" dirty="0">
                <a:latin typeface="+mj-lt"/>
                <a:ea typeface="Segoe UI Black" panose="020B0A02040204020203" pitchFamily="34" charset="0"/>
                <a:cs typeface="Segoe UI Black" panose="020B0A02040204020203" pitchFamily="34" charset="0"/>
              </a:rPr>
              <a:t>Accounting Impact – Subsequent Measurement</a:t>
            </a:r>
          </a:p>
        </p:txBody>
      </p:sp>
      <p:sp>
        <p:nvSpPr>
          <p:cNvPr id="3" name="Content Placeholder 2"/>
          <p:cNvSpPr>
            <a:spLocks noGrp="1"/>
          </p:cNvSpPr>
          <p:nvPr>
            <p:ph idx="1"/>
          </p:nvPr>
        </p:nvSpPr>
        <p:spPr>
          <a:xfrm>
            <a:off x="740361" y="1524000"/>
            <a:ext cx="10711278" cy="4876800"/>
          </a:xfrm>
        </p:spPr>
        <p:txBody>
          <a:bodyPr numCol="2">
            <a:normAutofit/>
          </a:bodyPr>
          <a:lstStyle/>
          <a:p>
            <a:pPr marL="0" indent="0">
              <a:lnSpc>
                <a:spcPct val="100000"/>
              </a:lnSpc>
              <a:spcBef>
                <a:spcPts val="1200"/>
              </a:spcBef>
              <a:buNone/>
            </a:pPr>
            <a:r>
              <a:rPr lang="en-US" sz="2400" dirty="0">
                <a:latin typeface="Montserrat" panose="00000500000000000000" pitchFamily="2" charset="0"/>
                <a:cs typeface="Calibri Light" panose="020F0302020204030204" pitchFamily="34" charset="0"/>
              </a:rPr>
              <a:t>Finance Lease</a:t>
            </a:r>
          </a:p>
          <a:p>
            <a:pPr marL="0" indent="0">
              <a:lnSpc>
                <a:spcPct val="100000"/>
              </a:lnSpc>
              <a:spcBef>
                <a:spcPts val="1200"/>
              </a:spcBef>
              <a:buNone/>
            </a:pPr>
            <a:r>
              <a:rPr lang="en-US" sz="1400" b="1" dirty="0">
                <a:latin typeface="Montserrat" panose="00000500000000000000" pitchFamily="2" charset="0"/>
                <a:cs typeface="Calibri Light" panose="020F0302020204030204" pitchFamily="34" charset="0"/>
              </a:rPr>
              <a:t>Record lease (day 1):</a:t>
            </a:r>
          </a:p>
          <a:p>
            <a:pPr marL="0" indent="0">
              <a:lnSpc>
                <a:spcPct val="100000"/>
              </a:lnSpc>
              <a:spcBef>
                <a:spcPts val="1200"/>
              </a:spcBef>
              <a:buNone/>
            </a:pPr>
            <a:endParaRPr lang="en-US" sz="1400" b="1" dirty="0">
              <a:latin typeface="Montserrat" panose="00000500000000000000" pitchFamily="2" charset="0"/>
              <a:cs typeface="Calibri Light" panose="020F0302020204030204" pitchFamily="34" charset="0"/>
            </a:endParaRPr>
          </a:p>
          <a:p>
            <a:pPr marL="0" indent="0">
              <a:lnSpc>
                <a:spcPct val="100000"/>
              </a:lnSpc>
              <a:spcBef>
                <a:spcPts val="1200"/>
              </a:spcBef>
              <a:buNone/>
            </a:pPr>
            <a:endParaRPr lang="en-US" sz="1400" b="1" dirty="0">
              <a:latin typeface="Montserrat" panose="00000500000000000000" pitchFamily="2" charset="0"/>
              <a:cs typeface="Calibri Light" panose="020F0302020204030204" pitchFamily="34" charset="0"/>
            </a:endParaRPr>
          </a:p>
          <a:p>
            <a:pPr marL="0" indent="0">
              <a:lnSpc>
                <a:spcPct val="100000"/>
              </a:lnSpc>
              <a:spcBef>
                <a:spcPts val="1200"/>
              </a:spcBef>
              <a:buNone/>
            </a:pPr>
            <a:endParaRPr lang="en-US" sz="1400" b="1" dirty="0">
              <a:latin typeface="Montserrat" panose="00000500000000000000" pitchFamily="2" charset="0"/>
              <a:cs typeface="Calibri Light" panose="020F0302020204030204" pitchFamily="34" charset="0"/>
            </a:endParaRPr>
          </a:p>
          <a:p>
            <a:pPr marL="0" indent="0">
              <a:lnSpc>
                <a:spcPct val="100000"/>
              </a:lnSpc>
              <a:spcBef>
                <a:spcPts val="1200"/>
              </a:spcBef>
              <a:buNone/>
            </a:pPr>
            <a:r>
              <a:rPr lang="en-US" sz="1400" b="1" dirty="0">
                <a:latin typeface="Montserrat" panose="00000500000000000000" pitchFamily="2" charset="0"/>
                <a:cs typeface="Calibri Light" panose="020F0302020204030204" pitchFamily="34" charset="0"/>
              </a:rPr>
              <a:t>Record payment:</a:t>
            </a:r>
          </a:p>
          <a:p>
            <a:pPr marL="0" indent="0">
              <a:lnSpc>
                <a:spcPct val="100000"/>
              </a:lnSpc>
              <a:spcBef>
                <a:spcPts val="1200"/>
              </a:spcBef>
              <a:buNone/>
            </a:pPr>
            <a:endParaRPr lang="en-US" sz="2400" dirty="0">
              <a:latin typeface="Montserrat" panose="00000500000000000000" pitchFamily="2" charset="0"/>
              <a:cs typeface="Calibri Light" panose="020F0302020204030204" pitchFamily="34" charset="0"/>
            </a:endParaRPr>
          </a:p>
          <a:p>
            <a:pPr marL="0" indent="0">
              <a:lnSpc>
                <a:spcPct val="100000"/>
              </a:lnSpc>
              <a:spcBef>
                <a:spcPts val="1200"/>
              </a:spcBef>
              <a:buNone/>
            </a:pPr>
            <a:endParaRPr lang="en-US" sz="1400" dirty="0">
              <a:latin typeface="Montserrat" panose="00000500000000000000" pitchFamily="2" charset="0"/>
              <a:cs typeface="Calibri Light" panose="020F0302020204030204" pitchFamily="34" charset="0"/>
            </a:endParaRPr>
          </a:p>
          <a:p>
            <a:pPr marL="0" indent="0">
              <a:lnSpc>
                <a:spcPct val="100000"/>
              </a:lnSpc>
              <a:spcBef>
                <a:spcPts val="1200"/>
              </a:spcBef>
              <a:buNone/>
            </a:pPr>
            <a:endParaRPr lang="en-US" sz="1400" dirty="0">
              <a:latin typeface="Montserrat" panose="00000500000000000000" pitchFamily="2" charset="0"/>
              <a:cs typeface="Calibri Light" panose="020F0302020204030204" pitchFamily="34" charset="0"/>
            </a:endParaRPr>
          </a:p>
          <a:p>
            <a:pPr marL="0" indent="0">
              <a:lnSpc>
                <a:spcPct val="100000"/>
              </a:lnSpc>
              <a:spcBef>
                <a:spcPts val="1200"/>
              </a:spcBef>
              <a:buNone/>
            </a:pPr>
            <a:r>
              <a:rPr lang="en-US" sz="1400" b="1" dirty="0">
                <a:latin typeface="Montserrat" panose="00000500000000000000" pitchFamily="2" charset="0"/>
                <a:cs typeface="Calibri Light" panose="020F0302020204030204" pitchFamily="34" charset="0"/>
              </a:rPr>
              <a:t>Record activity:</a:t>
            </a:r>
          </a:p>
          <a:p>
            <a:pPr marL="0" indent="0">
              <a:lnSpc>
                <a:spcPct val="100000"/>
              </a:lnSpc>
              <a:spcBef>
                <a:spcPts val="1200"/>
              </a:spcBef>
              <a:buNone/>
            </a:pPr>
            <a:endParaRPr lang="en-US" sz="2400" dirty="0">
              <a:latin typeface="Montserrat" panose="00000500000000000000" pitchFamily="2" charset="0"/>
              <a:cs typeface="Calibri Light" panose="020F0302020204030204" pitchFamily="34" charset="0"/>
            </a:endParaRPr>
          </a:p>
          <a:p>
            <a:pPr marL="0" indent="0">
              <a:lnSpc>
                <a:spcPct val="100000"/>
              </a:lnSpc>
              <a:spcBef>
                <a:spcPts val="1200"/>
              </a:spcBef>
              <a:buNone/>
            </a:pPr>
            <a:endParaRPr lang="en-US" sz="2400" dirty="0">
              <a:latin typeface="Montserrat" panose="00000500000000000000" pitchFamily="2" charset="0"/>
              <a:cs typeface="Calibri Light" panose="020F0302020204030204" pitchFamily="34" charset="0"/>
            </a:endParaRPr>
          </a:p>
          <a:p>
            <a:pPr marL="0" indent="0">
              <a:lnSpc>
                <a:spcPct val="100000"/>
              </a:lnSpc>
              <a:spcBef>
                <a:spcPts val="1200"/>
              </a:spcBef>
              <a:buNone/>
            </a:pPr>
            <a:endParaRPr lang="en-US" sz="1400" dirty="0">
              <a:latin typeface="Montserrat" panose="00000500000000000000" pitchFamily="2" charset="0"/>
              <a:cs typeface="Calibri Light" panose="020F0302020204030204" pitchFamily="34" charset="0"/>
            </a:endParaRPr>
          </a:p>
          <a:p>
            <a:pPr marL="0" indent="0">
              <a:lnSpc>
                <a:spcPct val="100000"/>
              </a:lnSpc>
              <a:spcBef>
                <a:spcPts val="1200"/>
              </a:spcBef>
              <a:buNone/>
            </a:pPr>
            <a:endParaRPr lang="en-US" sz="1400" dirty="0">
              <a:latin typeface="Montserrat" panose="00000500000000000000" pitchFamily="2" charset="0"/>
              <a:cs typeface="Calibri Light" panose="020F0302020204030204" pitchFamily="34" charset="0"/>
            </a:endParaRPr>
          </a:p>
          <a:p>
            <a:pPr marL="0" indent="0">
              <a:lnSpc>
                <a:spcPct val="100000"/>
              </a:lnSpc>
              <a:spcBef>
                <a:spcPts val="1200"/>
              </a:spcBef>
              <a:buNone/>
            </a:pPr>
            <a:endParaRPr lang="en-US" sz="1400" dirty="0">
              <a:latin typeface="Montserrat" panose="00000500000000000000" pitchFamily="2" charset="0"/>
              <a:cs typeface="Calibri Light" panose="020F0302020204030204" pitchFamily="34" charset="0"/>
            </a:endParaRPr>
          </a:p>
          <a:p>
            <a:pPr marL="0" indent="0">
              <a:lnSpc>
                <a:spcPct val="100000"/>
              </a:lnSpc>
              <a:spcBef>
                <a:spcPts val="1200"/>
              </a:spcBef>
              <a:buNone/>
            </a:pPr>
            <a:endParaRPr lang="en-US" sz="1400" dirty="0">
              <a:latin typeface="+mj-lt"/>
              <a:cs typeface="Calibri Light" panose="020F0302020204030204" pitchFamily="34" charset="0"/>
            </a:endParaRPr>
          </a:p>
        </p:txBody>
      </p:sp>
      <p:graphicFrame>
        <p:nvGraphicFramePr>
          <p:cNvPr id="5" name="Table 5">
            <a:extLst>
              <a:ext uri="{FF2B5EF4-FFF2-40B4-BE49-F238E27FC236}">
                <a16:creationId xmlns:a16="http://schemas.microsoft.com/office/drawing/2014/main" id="{FC8365EA-CAEC-4CD0-B4C2-59AC56527704}"/>
              </a:ext>
            </a:extLst>
          </p:cNvPr>
          <p:cNvGraphicFramePr>
            <a:graphicFrameLocks noGrp="1"/>
          </p:cNvGraphicFramePr>
          <p:nvPr>
            <p:extLst>
              <p:ext uri="{D42A27DB-BD31-4B8C-83A1-F6EECF244321}">
                <p14:modId xmlns:p14="http://schemas.microsoft.com/office/powerpoint/2010/main" val="2068475674"/>
              </p:ext>
            </p:extLst>
          </p:nvPr>
        </p:nvGraphicFramePr>
        <p:xfrm>
          <a:off x="740361" y="5544891"/>
          <a:ext cx="4671172" cy="741680"/>
        </p:xfrm>
        <a:graphic>
          <a:graphicData uri="http://schemas.openxmlformats.org/drawingml/2006/table">
            <a:tbl>
              <a:tblPr firstRow="1" bandRow="1">
                <a:tableStyleId>{5C22544A-7EE6-4342-B048-85BDC9FD1C3A}</a:tableStyleId>
              </a:tblPr>
              <a:tblGrid>
                <a:gridCol w="3323635">
                  <a:extLst>
                    <a:ext uri="{9D8B030D-6E8A-4147-A177-3AD203B41FA5}">
                      <a16:colId xmlns:a16="http://schemas.microsoft.com/office/drawing/2014/main" val="3141472877"/>
                    </a:ext>
                  </a:extLst>
                </a:gridCol>
                <a:gridCol w="673768">
                  <a:extLst>
                    <a:ext uri="{9D8B030D-6E8A-4147-A177-3AD203B41FA5}">
                      <a16:colId xmlns:a16="http://schemas.microsoft.com/office/drawing/2014/main" val="3337178716"/>
                    </a:ext>
                  </a:extLst>
                </a:gridCol>
                <a:gridCol w="673769">
                  <a:extLst>
                    <a:ext uri="{9D8B030D-6E8A-4147-A177-3AD203B41FA5}">
                      <a16:colId xmlns:a16="http://schemas.microsoft.com/office/drawing/2014/main" val="425513978"/>
                    </a:ext>
                  </a:extLst>
                </a:gridCol>
              </a:tblGrid>
              <a:tr h="370840">
                <a:tc>
                  <a:txBody>
                    <a:bodyPr/>
                    <a:lstStyle/>
                    <a:p>
                      <a:r>
                        <a:rPr lang="en-US" sz="1400" b="0" dirty="0">
                          <a:solidFill>
                            <a:schemeClr val="tx1"/>
                          </a:solidFill>
                          <a:latin typeface="Montserrat" panose="00000500000000000000" pitchFamily="2" charset="0"/>
                        </a:rPr>
                        <a:t>ROU Asset Amortization (SL)</a:t>
                      </a:r>
                    </a:p>
                  </a:txBody>
                  <a:tcPr>
                    <a:noFill/>
                  </a:tcPr>
                </a:tc>
                <a:tc>
                  <a:txBody>
                    <a:bodyPr/>
                    <a:lstStyle/>
                    <a:p>
                      <a:pPr algn="r"/>
                      <a:r>
                        <a:rPr lang="en-US" sz="1400" b="0" dirty="0">
                          <a:solidFill>
                            <a:schemeClr val="tx1"/>
                          </a:solidFill>
                          <a:latin typeface="Montserrat" panose="00000500000000000000" pitchFamily="2" charset="0"/>
                        </a:rPr>
                        <a:t>$XXX</a:t>
                      </a:r>
                    </a:p>
                  </a:txBody>
                  <a:tcPr>
                    <a:noFill/>
                  </a:tcPr>
                </a:tc>
                <a:tc>
                  <a:txBody>
                    <a:bodyPr/>
                    <a:lstStyle/>
                    <a:p>
                      <a:pPr algn="r"/>
                      <a:endParaRPr lang="en-US" sz="1400" b="0" dirty="0">
                        <a:solidFill>
                          <a:schemeClr val="tx1"/>
                        </a:solidFill>
                        <a:latin typeface="Montserrat" panose="00000500000000000000" pitchFamily="2" charset="0"/>
                      </a:endParaRPr>
                    </a:p>
                  </a:txBody>
                  <a:tcPr>
                    <a:noFill/>
                  </a:tcPr>
                </a:tc>
                <a:extLst>
                  <a:ext uri="{0D108BD9-81ED-4DB2-BD59-A6C34878D82A}">
                    <a16:rowId xmlns:a16="http://schemas.microsoft.com/office/drawing/2014/main" val="3383542736"/>
                  </a:ext>
                </a:extLst>
              </a:tr>
              <a:tr h="370840">
                <a:tc>
                  <a:txBody>
                    <a:bodyPr/>
                    <a:lstStyle/>
                    <a:p>
                      <a:pPr lvl="1"/>
                      <a:r>
                        <a:rPr lang="en-US" sz="1400" dirty="0">
                          <a:latin typeface="Montserrat" panose="00000500000000000000" pitchFamily="2" charset="0"/>
                        </a:rPr>
                        <a:t>ROU Asset – Accum Amort</a:t>
                      </a:r>
                    </a:p>
                  </a:txBody>
                  <a:tcPr>
                    <a:noFill/>
                  </a:tcPr>
                </a:tc>
                <a:tc>
                  <a:txBody>
                    <a:bodyPr/>
                    <a:lstStyle/>
                    <a:p>
                      <a:pPr algn="r"/>
                      <a:endParaRPr lang="en-US" sz="1400" b="0" dirty="0">
                        <a:solidFill>
                          <a:schemeClr val="tx1"/>
                        </a:solidFill>
                        <a:latin typeface="Montserrat" panose="00000500000000000000" pitchFamily="2" charset="0"/>
                      </a:endParaRPr>
                    </a:p>
                  </a:txBody>
                  <a:tcPr>
                    <a:noFill/>
                  </a:tcPr>
                </a:tc>
                <a:tc>
                  <a:txBody>
                    <a:bodyPr/>
                    <a:lstStyle/>
                    <a:p>
                      <a:pPr algn="r"/>
                      <a:r>
                        <a:rPr lang="en-US" sz="1400" b="0" dirty="0">
                          <a:solidFill>
                            <a:schemeClr val="tx1"/>
                          </a:solidFill>
                          <a:latin typeface="Montserrat" panose="00000500000000000000" pitchFamily="2" charset="0"/>
                        </a:rPr>
                        <a:t>$XXX</a:t>
                      </a:r>
                    </a:p>
                  </a:txBody>
                  <a:tcPr>
                    <a:noFill/>
                  </a:tcPr>
                </a:tc>
                <a:extLst>
                  <a:ext uri="{0D108BD9-81ED-4DB2-BD59-A6C34878D82A}">
                    <a16:rowId xmlns:a16="http://schemas.microsoft.com/office/drawing/2014/main" val="2917668223"/>
                  </a:ext>
                </a:extLst>
              </a:tr>
            </a:tbl>
          </a:graphicData>
        </a:graphic>
      </p:graphicFrame>
      <p:graphicFrame>
        <p:nvGraphicFramePr>
          <p:cNvPr id="7" name="Table 5">
            <a:extLst>
              <a:ext uri="{FF2B5EF4-FFF2-40B4-BE49-F238E27FC236}">
                <a16:creationId xmlns:a16="http://schemas.microsoft.com/office/drawing/2014/main" id="{6EEC871F-7BD8-4BA4-8AE2-8F246BC6EDB3}"/>
              </a:ext>
            </a:extLst>
          </p:cNvPr>
          <p:cNvGraphicFramePr>
            <a:graphicFrameLocks noGrp="1"/>
          </p:cNvGraphicFramePr>
          <p:nvPr>
            <p:extLst>
              <p:ext uri="{D42A27DB-BD31-4B8C-83A1-F6EECF244321}">
                <p14:modId xmlns:p14="http://schemas.microsoft.com/office/powerpoint/2010/main" val="1137967571"/>
              </p:ext>
            </p:extLst>
          </p:nvPr>
        </p:nvGraphicFramePr>
        <p:xfrm>
          <a:off x="740361" y="3815812"/>
          <a:ext cx="4671172" cy="1112520"/>
        </p:xfrm>
        <a:graphic>
          <a:graphicData uri="http://schemas.openxmlformats.org/drawingml/2006/table">
            <a:tbl>
              <a:tblPr firstRow="1" bandRow="1">
                <a:tableStyleId>{5C22544A-7EE6-4342-B048-85BDC9FD1C3A}</a:tableStyleId>
              </a:tblPr>
              <a:tblGrid>
                <a:gridCol w="3323635">
                  <a:extLst>
                    <a:ext uri="{9D8B030D-6E8A-4147-A177-3AD203B41FA5}">
                      <a16:colId xmlns:a16="http://schemas.microsoft.com/office/drawing/2014/main" val="3141472877"/>
                    </a:ext>
                  </a:extLst>
                </a:gridCol>
                <a:gridCol w="673768">
                  <a:extLst>
                    <a:ext uri="{9D8B030D-6E8A-4147-A177-3AD203B41FA5}">
                      <a16:colId xmlns:a16="http://schemas.microsoft.com/office/drawing/2014/main" val="3337178716"/>
                    </a:ext>
                  </a:extLst>
                </a:gridCol>
                <a:gridCol w="673769">
                  <a:extLst>
                    <a:ext uri="{9D8B030D-6E8A-4147-A177-3AD203B41FA5}">
                      <a16:colId xmlns:a16="http://schemas.microsoft.com/office/drawing/2014/main" val="425513978"/>
                    </a:ext>
                  </a:extLst>
                </a:gridCol>
              </a:tblGrid>
              <a:tr h="370840">
                <a:tc>
                  <a:txBody>
                    <a:bodyPr/>
                    <a:lstStyle/>
                    <a:p>
                      <a:r>
                        <a:rPr lang="en-US" sz="1400" b="0" dirty="0">
                          <a:solidFill>
                            <a:srgbClr val="63666A"/>
                          </a:solidFill>
                          <a:latin typeface="Montserrat" panose="00000500000000000000" pitchFamily="2" charset="0"/>
                        </a:rPr>
                        <a:t>Lease Liability</a:t>
                      </a:r>
                    </a:p>
                  </a:txBody>
                  <a:tcPr>
                    <a:noFill/>
                  </a:tcPr>
                </a:tc>
                <a:tc>
                  <a:txBody>
                    <a:bodyPr/>
                    <a:lstStyle/>
                    <a:p>
                      <a:pPr algn="r"/>
                      <a:r>
                        <a:rPr lang="en-US" sz="1400" b="0" dirty="0">
                          <a:solidFill>
                            <a:schemeClr val="tx1"/>
                          </a:solidFill>
                          <a:latin typeface="Montserrat" panose="00000500000000000000" pitchFamily="2" charset="0"/>
                        </a:rPr>
                        <a:t>$XXX</a:t>
                      </a:r>
                    </a:p>
                  </a:txBody>
                  <a:tcPr>
                    <a:noFill/>
                  </a:tcPr>
                </a:tc>
                <a:tc>
                  <a:txBody>
                    <a:bodyPr/>
                    <a:lstStyle/>
                    <a:p>
                      <a:pPr algn="r"/>
                      <a:endParaRPr lang="en-US" sz="1400" b="0" dirty="0">
                        <a:solidFill>
                          <a:schemeClr val="tx1"/>
                        </a:solidFill>
                        <a:latin typeface="Montserrat" panose="00000500000000000000" pitchFamily="2" charset="0"/>
                      </a:endParaRPr>
                    </a:p>
                  </a:txBody>
                  <a:tcPr>
                    <a:noFill/>
                  </a:tcPr>
                </a:tc>
                <a:extLst>
                  <a:ext uri="{0D108BD9-81ED-4DB2-BD59-A6C34878D82A}">
                    <a16:rowId xmlns:a16="http://schemas.microsoft.com/office/drawing/2014/main" val="3181193308"/>
                  </a:ext>
                </a:extLst>
              </a:tr>
              <a:tr h="370840">
                <a:tc>
                  <a:txBody>
                    <a:bodyPr/>
                    <a:lstStyle/>
                    <a:p>
                      <a:r>
                        <a:rPr lang="en-US" sz="1400" b="0" dirty="0">
                          <a:solidFill>
                            <a:srgbClr val="63666A"/>
                          </a:solidFill>
                          <a:latin typeface="Montserrat" panose="00000500000000000000" pitchFamily="2" charset="0"/>
                        </a:rPr>
                        <a:t>Interest Expense</a:t>
                      </a:r>
                    </a:p>
                  </a:txBody>
                  <a:tcPr>
                    <a:noFill/>
                  </a:tcPr>
                </a:tc>
                <a:tc>
                  <a:txBody>
                    <a:bodyPr/>
                    <a:lstStyle/>
                    <a:p>
                      <a:pPr algn="r"/>
                      <a:r>
                        <a:rPr lang="en-US" sz="1400" b="0" dirty="0">
                          <a:solidFill>
                            <a:schemeClr val="tx1"/>
                          </a:solidFill>
                          <a:latin typeface="Montserrat" panose="00000500000000000000" pitchFamily="2" charset="0"/>
                        </a:rPr>
                        <a:t>XXX</a:t>
                      </a:r>
                    </a:p>
                  </a:txBody>
                  <a:tcPr>
                    <a:noFill/>
                  </a:tcPr>
                </a:tc>
                <a:tc>
                  <a:txBody>
                    <a:bodyPr/>
                    <a:lstStyle/>
                    <a:p>
                      <a:pPr algn="r"/>
                      <a:endParaRPr lang="en-US" sz="1400" b="0" dirty="0">
                        <a:solidFill>
                          <a:schemeClr val="tx1"/>
                        </a:solidFill>
                        <a:latin typeface="Montserrat" panose="00000500000000000000" pitchFamily="2" charset="0"/>
                      </a:endParaRPr>
                    </a:p>
                  </a:txBody>
                  <a:tcPr>
                    <a:noFill/>
                  </a:tcPr>
                </a:tc>
                <a:extLst>
                  <a:ext uri="{0D108BD9-81ED-4DB2-BD59-A6C34878D82A}">
                    <a16:rowId xmlns:a16="http://schemas.microsoft.com/office/drawing/2014/main" val="34492292"/>
                  </a:ext>
                </a:extLst>
              </a:tr>
              <a:tr h="370840">
                <a:tc>
                  <a:txBody>
                    <a:bodyPr/>
                    <a:lstStyle/>
                    <a:p>
                      <a:pPr lvl="1"/>
                      <a:r>
                        <a:rPr lang="en-US" sz="1400" dirty="0">
                          <a:latin typeface="Montserrat" panose="00000500000000000000" pitchFamily="2" charset="0"/>
                        </a:rPr>
                        <a:t>Cash </a:t>
                      </a:r>
                      <a:r>
                        <a:rPr lang="en-US" sz="1400" dirty="0">
                          <a:solidFill>
                            <a:srgbClr val="63666A"/>
                          </a:solidFill>
                          <a:latin typeface="Montserrat" panose="00000500000000000000" pitchFamily="2" charset="0"/>
                        </a:rPr>
                        <a:t>– Lease Payment</a:t>
                      </a:r>
                    </a:p>
                  </a:txBody>
                  <a:tcPr>
                    <a:noFill/>
                  </a:tcPr>
                </a:tc>
                <a:tc>
                  <a:txBody>
                    <a:bodyPr/>
                    <a:lstStyle/>
                    <a:p>
                      <a:pPr algn="r"/>
                      <a:endParaRPr lang="en-US" sz="1400" b="0" dirty="0">
                        <a:solidFill>
                          <a:schemeClr val="tx1"/>
                        </a:solidFill>
                        <a:latin typeface="Montserrat" panose="00000500000000000000" pitchFamily="2" charset="0"/>
                      </a:endParaRPr>
                    </a:p>
                  </a:txBody>
                  <a:tcPr>
                    <a:noFill/>
                  </a:tcPr>
                </a:tc>
                <a:tc>
                  <a:txBody>
                    <a:bodyPr/>
                    <a:lstStyle/>
                    <a:p>
                      <a:pPr algn="r"/>
                      <a:r>
                        <a:rPr lang="en-US" sz="1400" b="0" dirty="0">
                          <a:solidFill>
                            <a:schemeClr val="tx1"/>
                          </a:solidFill>
                          <a:latin typeface="Montserrat" panose="00000500000000000000" pitchFamily="2" charset="0"/>
                        </a:rPr>
                        <a:t>$XXX</a:t>
                      </a:r>
                    </a:p>
                  </a:txBody>
                  <a:tcPr>
                    <a:noFill/>
                  </a:tcPr>
                </a:tc>
                <a:extLst>
                  <a:ext uri="{0D108BD9-81ED-4DB2-BD59-A6C34878D82A}">
                    <a16:rowId xmlns:a16="http://schemas.microsoft.com/office/drawing/2014/main" val="2452325226"/>
                  </a:ext>
                </a:extLst>
              </a:tr>
            </a:tbl>
          </a:graphicData>
        </a:graphic>
      </p:graphicFrame>
      <p:graphicFrame>
        <p:nvGraphicFramePr>
          <p:cNvPr id="9" name="Table 5">
            <a:extLst>
              <a:ext uri="{FF2B5EF4-FFF2-40B4-BE49-F238E27FC236}">
                <a16:creationId xmlns:a16="http://schemas.microsoft.com/office/drawing/2014/main" id="{7BAFDB89-2FEA-4755-A3AD-5F1DF20D3B79}"/>
              </a:ext>
            </a:extLst>
          </p:cNvPr>
          <p:cNvGraphicFramePr>
            <a:graphicFrameLocks noGrp="1"/>
          </p:cNvGraphicFramePr>
          <p:nvPr>
            <p:extLst>
              <p:ext uri="{D42A27DB-BD31-4B8C-83A1-F6EECF244321}">
                <p14:modId xmlns:p14="http://schemas.microsoft.com/office/powerpoint/2010/main" val="1030460410"/>
              </p:ext>
            </p:extLst>
          </p:nvPr>
        </p:nvGraphicFramePr>
        <p:xfrm>
          <a:off x="740361" y="2468877"/>
          <a:ext cx="4671172" cy="741680"/>
        </p:xfrm>
        <a:graphic>
          <a:graphicData uri="http://schemas.openxmlformats.org/drawingml/2006/table">
            <a:tbl>
              <a:tblPr firstRow="1" bandRow="1">
                <a:tableStyleId>{5C22544A-7EE6-4342-B048-85BDC9FD1C3A}</a:tableStyleId>
              </a:tblPr>
              <a:tblGrid>
                <a:gridCol w="3323635">
                  <a:extLst>
                    <a:ext uri="{9D8B030D-6E8A-4147-A177-3AD203B41FA5}">
                      <a16:colId xmlns:a16="http://schemas.microsoft.com/office/drawing/2014/main" val="3141472877"/>
                    </a:ext>
                  </a:extLst>
                </a:gridCol>
                <a:gridCol w="673768">
                  <a:extLst>
                    <a:ext uri="{9D8B030D-6E8A-4147-A177-3AD203B41FA5}">
                      <a16:colId xmlns:a16="http://schemas.microsoft.com/office/drawing/2014/main" val="3337178716"/>
                    </a:ext>
                  </a:extLst>
                </a:gridCol>
                <a:gridCol w="673769">
                  <a:extLst>
                    <a:ext uri="{9D8B030D-6E8A-4147-A177-3AD203B41FA5}">
                      <a16:colId xmlns:a16="http://schemas.microsoft.com/office/drawing/2014/main" val="425513978"/>
                    </a:ext>
                  </a:extLst>
                </a:gridCol>
              </a:tblGrid>
              <a:tr h="370840">
                <a:tc>
                  <a:txBody>
                    <a:bodyPr/>
                    <a:lstStyle/>
                    <a:p>
                      <a:r>
                        <a:rPr lang="en-US" sz="1400" b="0" dirty="0">
                          <a:solidFill>
                            <a:srgbClr val="63666A"/>
                          </a:solidFill>
                          <a:latin typeface="Montserrat" panose="00000500000000000000" pitchFamily="2" charset="0"/>
                        </a:rPr>
                        <a:t>ROU Asset – Finance</a:t>
                      </a:r>
                    </a:p>
                  </a:txBody>
                  <a:tcPr>
                    <a:noFill/>
                  </a:tcPr>
                </a:tc>
                <a:tc>
                  <a:txBody>
                    <a:bodyPr/>
                    <a:lstStyle/>
                    <a:p>
                      <a:pPr algn="r"/>
                      <a:r>
                        <a:rPr lang="en-US" sz="1400" b="0" dirty="0">
                          <a:solidFill>
                            <a:schemeClr val="tx1"/>
                          </a:solidFill>
                          <a:latin typeface="Montserrat" panose="00000500000000000000" pitchFamily="2" charset="0"/>
                        </a:rPr>
                        <a:t>$XXX</a:t>
                      </a:r>
                    </a:p>
                  </a:txBody>
                  <a:tcPr>
                    <a:noFill/>
                  </a:tcPr>
                </a:tc>
                <a:tc>
                  <a:txBody>
                    <a:bodyPr/>
                    <a:lstStyle/>
                    <a:p>
                      <a:pPr algn="r"/>
                      <a:endParaRPr lang="en-US" sz="1400" b="0" dirty="0">
                        <a:solidFill>
                          <a:schemeClr val="tx1"/>
                        </a:solidFill>
                        <a:latin typeface="Montserrat" panose="00000500000000000000" pitchFamily="2" charset="0"/>
                      </a:endParaRPr>
                    </a:p>
                  </a:txBody>
                  <a:tcPr>
                    <a:noFill/>
                  </a:tcPr>
                </a:tc>
                <a:extLst>
                  <a:ext uri="{0D108BD9-81ED-4DB2-BD59-A6C34878D82A}">
                    <a16:rowId xmlns:a16="http://schemas.microsoft.com/office/drawing/2014/main" val="3181193308"/>
                  </a:ext>
                </a:extLst>
              </a:tr>
              <a:tr h="370840">
                <a:tc>
                  <a:txBody>
                    <a:bodyPr/>
                    <a:lstStyle/>
                    <a:p>
                      <a:pPr lvl="1"/>
                      <a:r>
                        <a:rPr lang="en-US" sz="1400" dirty="0">
                          <a:solidFill>
                            <a:srgbClr val="63666A"/>
                          </a:solidFill>
                          <a:latin typeface="Montserrat" panose="00000500000000000000" pitchFamily="2" charset="0"/>
                        </a:rPr>
                        <a:t>Lease Liability – Finance </a:t>
                      </a:r>
                    </a:p>
                  </a:txBody>
                  <a:tcPr>
                    <a:noFill/>
                  </a:tcPr>
                </a:tc>
                <a:tc>
                  <a:txBody>
                    <a:bodyPr/>
                    <a:lstStyle/>
                    <a:p>
                      <a:pPr algn="r"/>
                      <a:endParaRPr lang="en-US" sz="1400" b="0" dirty="0">
                        <a:solidFill>
                          <a:schemeClr val="tx1"/>
                        </a:solidFill>
                        <a:latin typeface="Montserrat" panose="00000500000000000000" pitchFamily="2" charset="0"/>
                      </a:endParaRPr>
                    </a:p>
                  </a:txBody>
                  <a:tcPr>
                    <a:noFill/>
                  </a:tcPr>
                </a:tc>
                <a:tc>
                  <a:txBody>
                    <a:bodyPr/>
                    <a:lstStyle/>
                    <a:p>
                      <a:pPr algn="r"/>
                      <a:r>
                        <a:rPr lang="en-US" sz="1400" b="0" dirty="0">
                          <a:solidFill>
                            <a:schemeClr val="tx1"/>
                          </a:solidFill>
                          <a:latin typeface="Montserrat" panose="00000500000000000000" pitchFamily="2" charset="0"/>
                        </a:rPr>
                        <a:t>$XXX</a:t>
                      </a:r>
                    </a:p>
                  </a:txBody>
                  <a:tcPr>
                    <a:noFill/>
                  </a:tcPr>
                </a:tc>
                <a:extLst>
                  <a:ext uri="{0D108BD9-81ED-4DB2-BD59-A6C34878D82A}">
                    <a16:rowId xmlns:a16="http://schemas.microsoft.com/office/drawing/2014/main" val="2452325226"/>
                  </a:ext>
                </a:extLst>
              </a:tr>
            </a:tbl>
          </a:graphicData>
        </a:graphic>
      </p:graphicFrame>
    </p:spTree>
    <p:extLst>
      <p:ext uri="{BB962C8B-B14F-4D97-AF65-F5344CB8AC3E}">
        <p14:creationId xmlns:p14="http://schemas.microsoft.com/office/powerpoint/2010/main" val="3865640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247" y="534293"/>
            <a:ext cx="8186012" cy="494407"/>
          </a:xfrm>
        </p:spPr>
        <p:txBody>
          <a:bodyPr>
            <a:normAutofit fontScale="90000"/>
          </a:bodyPr>
          <a:lstStyle/>
          <a:p>
            <a:r>
              <a:rPr lang="en-US" b="1" dirty="0">
                <a:latin typeface="+mj-lt"/>
                <a:ea typeface="Segoe UI Black" panose="020B0A02040204020203" pitchFamily="34" charset="0"/>
                <a:cs typeface="Segoe UI Black" panose="020B0A02040204020203" pitchFamily="34" charset="0"/>
              </a:rPr>
              <a:t>Transition</a:t>
            </a:r>
          </a:p>
        </p:txBody>
      </p:sp>
      <p:sp>
        <p:nvSpPr>
          <p:cNvPr id="8" name="Content Placeholder 2">
            <a:extLst>
              <a:ext uri="{FF2B5EF4-FFF2-40B4-BE49-F238E27FC236}">
                <a16:creationId xmlns:a16="http://schemas.microsoft.com/office/drawing/2014/main" id="{E14E7A33-6C2F-4D1D-AAEF-2E6CF53944A0}"/>
              </a:ext>
            </a:extLst>
          </p:cNvPr>
          <p:cNvSpPr txBox="1">
            <a:spLocks/>
          </p:cNvSpPr>
          <p:nvPr/>
        </p:nvSpPr>
        <p:spPr>
          <a:xfrm>
            <a:off x="640247" y="1184574"/>
            <a:ext cx="9199944" cy="5022587"/>
          </a:xfrm>
          <a:prstGeom prst="rect">
            <a:avLst/>
          </a:prstGeom>
        </p:spPr>
        <p:txBody>
          <a:bodyPr vert="horz" lIns="0" tIns="0" rIns="0" bIns="0" rtlCol="0" anchor="t" anchorCtr="0">
            <a:noAutofit/>
          </a:bodyPr>
          <a:lstStyle>
            <a:lvl1pPr marL="227013" indent="-227013" algn="l" defTabSz="609429" rtl="0" eaLnBrk="1" latinLnBrk="0" hangingPunct="1">
              <a:lnSpc>
                <a:spcPts val="2800"/>
              </a:lnSpc>
              <a:spcBef>
                <a:spcPts val="1440"/>
              </a:spcBef>
              <a:buClr>
                <a:schemeClr val="tx2"/>
              </a:buClr>
              <a:buFont typeface="Wingdings" charset="2"/>
              <a:buChar char="§"/>
              <a:defRPr sz="2200" b="0" i="0" kern="1200" spc="-50">
                <a:solidFill>
                  <a:schemeClr val="tx1"/>
                </a:solidFill>
                <a:latin typeface="Montserrat Regular"/>
                <a:ea typeface="+mn-ea"/>
                <a:cs typeface="Montserrat Regular"/>
              </a:defRPr>
            </a:lvl1pPr>
            <a:lvl2pPr marL="514350" indent="-287338" algn="l" defTabSz="609429" rtl="0" eaLnBrk="1" latinLnBrk="0" hangingPunct="1">
              <a:lnSpc>
                <a:spcPts val="2400"/>
              </a:lnSpc>
              <a:spcBef>
                <a:spcPts val="1080"/>
              </a:spcBef>
              <a:buClr>
                <a:schemeClr val="tx2"/>
              </a:buClr>
              <a:buSzPct val="95000"/>
              <a:buFont typeface="Wingdings 3" panose="05040102010807070707" pitchFamily="18" charset="2"/>
              <a:buChar char=""/>
              <a:defRPr sz="1800" b="0" i="0" kern="1200" spc="-50">
                <a:solidFill>
                  <a:srgbClr val="0050FF"/>
                </a:solidFill>
                <a:latin typeface="Montserrat Regular"/>
                <a:ea typeface="+mn-ea"/>
                <a:cs typeface="Montserrat Regular"/>
              </a:defRPr>
            </a:lvl2pPr>
            <a:lvl3pPr marL="741363" indent="-227013"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3pPr>
            <a:lvl4pPr marL="968375" indent="-227013"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4pPr>
            <a:lvl5pPr marL="1193800" indent="-225425"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5pPr>
            <a:lvl6pPr marL="3351861" indent="-304715" algn="l" defTabSz="609429" rtl="0" eaLnBrk="1" latinLnBrk="0" hangingPunct="1">
              <a:spcBef>
                <a:spcPct val="20000"/>
              </a:spcBef>
              <a:buFont typeface="Arial"/>
              <a:buChar char="•"/>
              <a:defRPr sz="2700" kern="1200">
                <a:solidFill>
                  <a:schemeClr val="tx1"/>
                </a:solidFill>
                <a:latin typeface="+mn-lt"/>
                <a:ea typeface="+mn-ea"/>
                <a:cs typeface="+mn-cs"/>
              </a:defRPr>
            </a:lvl6pPr>
            <a:lvl7pPr marL="3961291" indent="-304715" algn="l" defTabSz="609429" rtl="0" eaLnBrk="1" latinLnBrk="0" hangingPunct="1">
              <a:spcBef>
                <a:spcPct val="20000"/>
              </a:spcBef>
              <a:buFont typeface="Arial"/>
              <a:buChar char="•"/>
              <a:defRPr sz="2700" kern="1200">
                <a:solidFill>
                  <a:schemeClr val="tx1"/>
                </a:solidFill>
                <a:latin typeface="+mn-lt"/>
                <a:ea typeface="+mn-ea"/>
                <a:cs typeface="+mn-cs"/>
              </a:defRPr>
            </a:lvl7pPr>
            <a:lvl8pPr marL="4570720" indent="-304715" algn="l" defTabSz="609429" rtl="0" eaLnBrk="1" latinLnBrk="0" hangingPunct="1">
              <a:spcBef>
                <a:spcPct val="20000"/>
              </a:spcBef>
              <a:buFont typeface="Arial"/>
              <a:buChar char="•"/>
              <a:defRPr sz="2700" kern="1200">
                <a:solidFill>
                  <a:schemeClr val="tx1"/>
                </a:solidFill>
                <a:latin typeface="+mn-lt"/>
                <a:ea typeface="+mn-ea"/>
                <a:cs typeface="+mn-cs"/>
              </a:defRPr>
            </a:lvl8pPr>
            <a:lvl9pPr marL="5180149" indent="-304715" algn="l" defTabSz="609429" rtl="0" eaLnBrk="1" latinLnBrk="0" hangingPunct="1">
              <a:spcBef>
                <a:spcPct val="20000"/>
              </a:spcBef>
              <a:buFont typeface="Arial"/>
              <a:buChar char="•"/>
              <a:defRPr sz="2700" kern="1200">
                <a:solidFill>
                  <a:schemeClr val="tx1"/>
                </a:solidFill>
                <a:latin typeface="+mn-lt"/>
                <a:ea typeface="+mn-ea"/>
                <a:cs typeface="+mn-cs"/>
              </a:defRPr>
            </a:lvl9pPr>
          </a:lstStyle>
          <a:p>
            <a:pPr marL="0" indent="0">
              <a:lnSpc>
                <a:spcPct val="100000"/>
              </a:lnSpc>
              <a:spcBef>
                <a:spcPts val="1200"/>
              </a:spcBef>
              <a:buNone/>
            </a:pPr>
            <a:r>
              <a:rPr lang="en-US" sz="2000" dirty="0">
                <a:latin typeface="Montserrat" panose="00000500000000000000" pitchFamily="2" charset="0"/>
                <a:cs typeface="Calibri Light" panose="020F0302020204030204" pitchFamily="34" charset="0"/>
              </a:rPr>
              <a:t>“Package of Three” expedient</a:t>
            </a:r>
          </a:p>
          <a:p>
            <a:pPr marL="227013" lvl="1" indent="-227013">
              <a:lnSpc>
                <a:spcPct val="100000"/>
              </a:lnSpc>
              <a:spcBef>
                <a:spcPts val="1200"/>
              </a:spcBef>
              <a:buFont typeface="Wingdings" charset="2"/>
              <a:buChar char="§"/>
            </a:pPr>
            <a:r>
              <a:rPr lang="en-US" sz="2000" dirty="0">
                <a:solidFill>
                  <a:schemeClr val="tx1"/>
                </a:solidFill>
                <a:latin typeface="Montserrat" panose="00000500000000000000" pitchFamily="2" charset="0"/>
                <a:cs typeface="Calibri Light" panose="020F0302020204030204" pitchFamily="34" charset="0"/>
              </a:rPr>
              <a:t>Allows entities to not have to reassess any existing or expired contracts for:</a:t>
            </a:r>
          </a:p>
          <a:p>
            <a:pPr lvl="1">
              <a:lnSpc>
                <a:spcPct val="100000"/>
              </a:lnSpc>
              <a:spcBef>
                <a:spcPts val="1200"/>
              </a:spcBef>
            </a:pPr>
            <a:r>
              <a:rPr lang="en-US" sz="2000" dirty="0">
                <a:latin typeface="Montserrat" panose="00000500000000000000" pitchFamily="2" charset="0"/>
                <a:cs typeface="Calibri Light" panose="020F0302020204030204" pitchFamily="34" charset="0"/>
              </a:rPr>
              <a:t>Embedded leases</a:t>
            </a:r>
          </a:p>
          <a:p>
            <a:pPr lvl="1">
              <a:lnSpc>
                <a:spcPct val="100000"/>
              </a:lnSpc>
              <a:spcBef>
                <a:spcPts val="1200"/>
              </a:spcBef>
            </a:pPr>
            <a:r>
              <a:rPr lang="en-US" sz="2000" dirty="0">
                <a:latin typeface="Montserrat" panose="00000500000000000000" pitchFamily="2" charset="0"/>
                <a:cs typeface="Calibri Light" panose="020F0302020204030204" pitchFamily="34" charset="0"/>
              </a:rPr>
              <a:t>Lease classification</a:t>
            </a:r>
          </a:p>
          <a:p>
            <a:pPr lvl="1">
              <a:lnSpc>
                <a:spcPct val="100000"/>
              </a:lnSpc>
              <a:spcBef>
                <a:spcPts val="1200"/>
              </a:spcBef>
            </a:pPr>
            <a:r>
              <a:rPr lang="en-US" sz="2000" dirty="0">
                <a:latin typeface="Montserrat" panose="00000500000000000000" pitchFamily="2" charset="0"/>
                <a:cs typeface="Calibri Light" panose="020F0302020204030204" pitchFamily="34" charset="0"/>
              </a:rPr>
              <a:t>Initial direct costs</a:t>
            </a:r>
          </a:p>
          <a:p>
            <a:pPr marL="227013" lvl="1" indent="-227013">
              <a:lnSpc>
                <a:spcPct val="100000"/>
              </a:lnSpc>
              <a:spcBef>
                <a:spcPts val="1200"/>
              </a:spcBef>
              <a:buFont typeface="Wingdings" charset="2"/>
              <a:buChar char="§"/>
            </a:pPr>
            <a:r>
              <a:rPr lang="en-US" sz="2000" dirty="0">
                <a:solidFill>
                  <a:schemeClr val="tx1"/>
                </a:solidFill>
                <a:latin typeface="Montserrat" panose="00000500000000000000" pitchFamily="2" charset="0"/>
                <a:cs typeface="Calibri Light" panose="020F0302020204030204" pitchFamily="34" charset="0"/>
              </a:rPr>
              <a:t>Inappropriate lease classification cannot be grandfathered</a:t>
            </a:r>
          </a:p>
          <a:p>
            <a:pPr marL="227013" lvl="1" indent="-227013">
              <a:lnSpc>
                <a:spcPct val="100000"/>
              </a:lnSpc>
              <a:spcBef>
                <a:spcPts val="1200"/>
              </a:spcBef>
              <a:buFont typeface="Wingdings" charset="2"/>
              <a:buChar char="§"/>
            </a:pPr>
            <a:r>
              <a:rPr lang="en-US" sz="2000" dirty="0">
                <a:solidFill>
                  <a:schemeClr val="tx1"/>
                </a:solidFill>
                <a:latin typeface="Montserrat" panose="00000500000000000000" pitchFamily="2" charset="0"/>
                <a:cs typeface="Calibri Light" panose="020F0302020204030204" pitchFamily="34" charset="0"/>
              </a:rPr>
              <a:t>Does not exempt entities from recording existing operating leases on the balance sheet</a:t>
            </a:r>
          </a:p>
          <a:p>
            <a:pPr marL="0" indent="0">
              <a:lnSpc>
                <a:spcPct val="100000"/>
              </a:lnSpc>
              <a:spcBef>
                <a:spcPts val="1200"/>
              </a:spcBef>
              <a:buNone/>
            </a:pPr>
            <a:endParaRPr lang="en-US" sz="2400" dirty="0">
              <a:latin typeface="+mj-lt"/>
              <a:cs typeface="Calibri Light" panose="020F0302020204030204" pitchFamily="34" charset="0"/>
            </a:endParaRPr>
          </a:p>
        </p:txBody>
      </p:sp>
      <p:sp>
        <p:nvSpPr>
          <p:cNvPr id="3" name="Slide Number Placeholder 2">
            <a:extLst>
              <a:ext uri="{FF2B5EF4-FFF2-40B4-BE49-F238E27FC236}">
                <a16:creationId xmlns:a16="http://schemas.microsoft.com/office/drawing/2014/main" id="{7DD0F8D8-1735-4C02-BAB9-BE2A1CB178E8}"/>
              </a:ext>
            </a:extLst>
          </p:cNvPr>
          <p:cNvSpPr>
            <a:spLocks noGrp="1"/>
          </p:cNvSpPr>
          <p:nvPr>
            <p:ph type="sldNum" sz="quarter" idx="12"/>
          </p:nvPr>
        </p:nvSpPr>
        <p:spPr/>
        <p:txBody>
          <a:bodyPr/>
          <a:lstStyle/>
          <a:p>
            <a:fld id="{8357EA3D-76B5-4069-A9E8-343C30A406CD}" type="slidenum">
              <a:rPr lang="en-US" smtClean="0"/>
              <a:t>18</a:t>
            </a:fld>
            <a:endParaRPr lang="en-US" dirty="0"/>
          </a:p>
        </p:txBody>
      </p:sp>
    </p:spTree>
    <p:extLst>
      <p:ext uri="{BB962C8B-B14F-4D97-AF65-F5344CB8AC3E}">
        <p14:creationId xmlns:p14="http://schemas.microsoft.com/office/powerpoint/2010/main" val="794868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ea typeface="Segoe UI Black" panose="020B0A02040204020203" pitchFamily="34" charset="0"/>
                <a:cs typeface="Segoe UI Black" panose="020B0A02040204020203" pitchFamily="34" charset="0"/>
              </a:rPr>
              <a:t>Practical Expedients and Policy Elections</a:t>
            </a:r>
          </a:p>
        </p:txBody>
      </p:sp>
      <p:sp>
        <p:nvSpPr>
          <p:cNvPr id="5" name="TextBox 4">
            <a:extLst>
              <a:ext uri="{FF2B5EF4-FFF2-40B4-BE49-F238E27FC236}">
                <a16:creationId xmlns:a16="http://schemas.microsoft.com/office/drawing/2014/main" id="{3C48D34F-0F0A-43FE-9419-E9D80967A5F2}"/>
              </a:ext>
            </a:extLst>
          </p:cNvPr>
          <p:cNvSpPr txBox="1"/>
          <p:nvPr/>
        </p:nvSpPr>
        <p:spPr>
          <a:xfrm>
            <a:off x="640247" y="1295400"/>
            <a:ext cx="10412451" cy="4001095"/>
          </a:xfrm>
          <a:prstGeom prst="rect">
            <a:avLst/>
          </a:prstGeom>
          <a:noFill/>
        </p:spPr>
        <p:txBody>
          <a:bodyPr wrap="square" rtlCol="0">
            <a:spAutoFit/>
          </a:bodyPr>
          <a:lstStyle/>
          <a:p>
            <a:pPr>
              <a:spcBef>
                <a:spcPts val="800"/>
              </a:spcBef>
            </a:pPr>
            <a:r>
              <a:rPr lang="en-US" sz="2000" dirty="0">
                <a:latin typeface="Montserrat" panose="00000500000000000000" pitchFamily="2" charset="0"/>
                <a:cs typeface="Calibri Light" panose="020F0302020204030204" pitchFamily="34" charset="0"/>
              </a:rPr>
              <a:t>Short-term Lease Exemption Expedient</a:t>
            </a:r>
          </a:p>
          <a:p>
            <a:pPr marL="227013" indent="-227013" defTabSz="609429">
              <a:spcBef>
                <a:spcPts val="1200"/>
              </a:spcBef>
              <a:buClr>
                <a:schemeClr val="tx2"/>
              </a:buClr>
              <a:buFont typeface="Wingdings" charset="2"/>
              <a:buChar char="§"/>
            </a:pPr>
            <a:r>
              <a:rPr lang="en-US" sz="2000" spc="-50" dirty="0">
                <a:latin typeface="Montserrat" panose="00000500000000000000" pitchFamily="2" charset="0"/>
                <a:cs typeface="Calibri Light" panose="020F0302020204030204" pitchFamily="34" charset="0"/>
              </a:rPr>
              <a:t>Election to not apply the recognition requirements in ASC 842 to leases with a term of 12 months or less</a:t>
            </a:r>
          </a:p>
          <a:p>
            <a:pPr marL="227013" indent="-227013" defTabSz="609429">
              <a:spcBef>
                <a:spcPts val="1200"/>
              </a:spcBef>
              <a:buClr>
                <a:schemeClr val="tx2"/>
              </a:buClr>
              <a:buFont typeface="Wingdings" charset="2"/>
              <a:buChar char="§"/>
            </a:pPr>
            <a:r>
              <a:rPr lang="en-US" sz="2000" spc="-50" dirty="0">
                <a:latin typeface="Montserrat" panose="00000500000000000000" pitchFamily="2" charset="0"/>
                <a:cs typeface="Calibri Light" panose="020F0302020204030204" pitchFamily="34" charset="0"/>
              </a:rPr>
              <a:t>Term is as of the commencement date</a:t>
            </a:r>
          </a:p>
          <a:p>
            <a:pPr marL="227013" indent="-227013" defTabSz="609429">
              <a:spcBef>
                <a:spcPts val="1200"/>
              </a:spcBef>
              <a:buClr>
                <a:schemeClr val="tx2"/>
              </a:buClr>
              <a:buFont typeface="Wingdings" charset="2"/>
              <a:buChar char="§"/>
            </a:pPr>
            <a:r>
              <a:rPr lang="en-US" sz="2000" spc="-50" dirty="0">
                <a:latin typeface="Montserrat" panose="00000500000000000000" pitchFamily="2" charset="0"/>
                <a:cs typeface="Calibri Light" panose="020F0302020204030204" pitchFamily="34" charset="0"/>
              </a:rPr>
              <a:t>Election made by class of underlying asset (for all leases within that class)</a:t>
            </a:r>
          </a:p>
          <a:p>
            <a:pPr marL="227013" indent="-227013" defTabSz="609429">
              <a:spcBef>
                <a:spcPts val="1200"/>
              </a:spcBef>
              <a:buClr>
                <a:schemeClr val="tx2"/>
              </a:buClr>
              <a:buFont typeface="Wingdings" charset="2"/>
              <a:buChar char="§"/>
            </a:pPr>
            <a:r>
              <a:rPr lang="en-US" sz="2000" spc="-50" dirty="0">
                <a:latin typeface="Montserrat" panose="00000500000000000000" pitchFamily="2" charset="0"/>
                <a:cs typeface="Calibri Light" panose="020F0302020204030204" pitchFamily="34" charset="0"/>
              </a:rPr>
              <a:t>If lease contains renewal option that is reasonably certain to be exercised and term would be greater than 12 months, lease does not qualify for short-term treatment</a:t>
            </a:r>
          </a:p>
          <a:p>
            <a:pPr>
              <a:spcBef>
                <a:spcPts val="800"/>
              </a:spcBef>
            </a:pPr>
            <a:endParaRPr lang="en-US" sz="2000" dirty="0">
              <a:latin typeface="Calibri Light" panose="020F0302020204030204" pitchFamily="34" charset="0"/>
              <a:cs typeface="Calibri Light" panose="020F0302020204030204" pitchFamily="34" charset="0"/>
            </a:endParaRPr>
          </a:p>
          <a:p>
            <a:pPr>
              <a:spcBef>
                <a:spcPts val="800"/>
              </a:spcBef>
            </a:pPr>
            <a:endParaRPr lang="en-US" sz="2000" dirty="0">
              <a:latin typeface="Calibri Light" panose="020F0302020204030204" pitchFamily="34" charset="0"/>
              <a:cs typeface="Calibri Light" panose="020F0302020204030204" pitchFamily="34" charset="0"/>
            </a:endParaRPr>
          </a:p>
          <a:p>
            <a:pPr>
              <a:spcBef>
                <a:spcPts val="800"/>
              </a:spcBef>
            </a:pPr>
            <a:endParaRPr lang="en-US" sz="1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739385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79FCE8-C78E-4723-B68E-77327F9ACD6E}"/>
              </a:ext>
            </a:extLst>
          </p:cNvPr>
          <p:cNvSpPr>
            <a:spLocks noGrp="1"/>
          </p:cNvSpPr>
          <p:nvPr>
            <p:ph type="ctrTitle"/>
          </p:nvPr>
        </p:nvSpPr>
        <p:spPr>
          <a:xfrm>
            <a:off x="3709792" y="3281530"/>
            <a:ext cx="4772417" cy="1102291"/>
          </a:xfrm>
        </p:spPr>
        <p:txBody>
          <a:bodyPr>
            <a:normAutofit fontScale="90000"/>
          </a:bodyPr>
          <a:lstStyle/>
          <a:p>
            <a:r>
              <a:rPr lang="en-US" dirty="0"/>
              <a:t>Procrastinators Guide to ASC 842 Lease Accounting </a:t>
            </a:r>
          </a:p>
        </p:txBody>
      </p:sp>
      <p:sp>
        <p:nvSpPr>
          <p:cNvPr id="7" name="Slide Number Placeholder 6">
            <a:extLst>
              <a:ext uri="{FF2B5EF4-FFF2-40B4-BE49-F238E27FC236}">
                <a16:creationId xmlns:a16="http://schemas.microsoft.com/office/drawing/2014/main" id="{51F78032-7158-4F74-BDAC-C1E06036B7A3}"/>
              </a:ext>
            </a:extLst>
          </p:cNvPr>
          <p:cNvSpPr>
            <a:spLocks noGrp="1"/>
          </p:cNvSpPr>
          <p:nvPr>
            <p:ph type="sldNum" sz="quarter" idx="12"/>
          </p:nvPr>
        </p:nvSpPr>
        <p:spPr/>
        <p:txBody>
          <a:bodyPr/>
          <a:lstStyle/>
          <a:p>
            <a:fld id="{F470E458-E7C2-4395-B75D-476A174CEE45}" type="slidenum">
              <a:rPr lang="en-US" smtClean="0"/>
              <a:pPr/>
              <a:t>2</a:t>
            </a:fld>
            <a:endParaRPr lang="en-US" dirty="0"/>
          </a:p>
        </p:txBody>
      </p:sp>
      <p:sp>
        <p:nvSpPr>
          <p:cNvPr id="9" name="Subtitle 8">
            <a:extLst>
              <a:ext uri="{FF2B5EF4-FFF2-40B4-BE49-F238E27FC236}">
                <a16:creationId xmlns:a16="http://schemas.microsoft.com/office/drawing/2014/main" id="{71D8A29A-3F08-4277-8505-BE0FA5C143FE}"/>
              </a:ext>
            </a:extLst>
          </p:cNvPr>
          <p:cNvSpPr>
            <a:spLocks noGrp="1"/>
          </p:cNvSpPr>
          <p:nvPr>
            <p:ph type="subTitle" idx="15"/>
          </p:nvPr>
        </p:nvSpPr>
        <p:spPr>
          <a:xfrm>
            <a:off x="3529264" y="4494894"/>
            <a:ext cx="5133473" cy="526312"/>
          </a:xfrm>
        </p:spPr>
        <p:txBody>
          <a:bodyPr>
            <a:normAutofit fontScale="55000" lnSpcReduction="20000"/>
          </a:bodyPr>
          <a:lstStyle/>
          <a:p>
            <a:r>
              <a:rPr lang="en-US" dirty="0"/>
              <a:t>Bill Hughes</a:t>
            </a:r>
          </a:p>
          <a:p>
            <a:r>
              <a:rPr lang="en-US" dirty="0"/>
              <a:t>Reed Sellers</a:t>
            </a:r>
          </a:p>
        </p:txBody>
      </p:sp>
      <p:pic>
        <p:nvPicPr>
          <p:cNvPr id="6" name="Picture Placeholder 21" descr="logo.png">
            <a:extLst>
              <a:ext uri="{FF2B5EF4-FFF2-40B4-BE49-F238E27FC236}">
                <a16:creationId xmlns:a16="http://schemas.microsoft.com/office/drawing/2014/main" id="{2756492C-47FA-47DB-8A31-F60B58568623}"/>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4388495" y="1683837"/>
            <a:ext cx="3415009" cy="1102291"/>
          </a:xfrm>
          <a:prstGeom prst="rect">
            <a:avLst/>
          </a:prstGeom>
        </p:spPr>
      </p:pic>
    </p:spTree>
    <p:extLst>
      <p:ext uri="{BB962C8B-B14F-4D97-AF65-F5344CB8AC3E}">
        <p14:creationId xmlns:p14="http://schemas.microsoft.com/office/powerpoint/2010/main" val="2398228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ea typeface="Segoe UI Black" panose="020B0A02040204020203" pitchFamily="34" charset="0"/>
                <a:cs typeface="Segoe UI Black" panose="020B0A02040204020203" pitchFamily="34" charset="0"/>
              </a:rPr>
              <a:t>Practical Expedients and Policy Elections</a:t>
            </a:r>
          </a:p>
        </p:txBody>
      </p:sp>
      <p:sp>
        <p:nvSpPr>
          <p:cNvPr id="5" name="TextBox 4">
            <a:extLst>
              <a:ext uri="{FF2B5EF4-FFF2-40B4-BE49-F238E27FC236}">
                <a16:creationId xmlns:a16="http://schemas.microsoft.com/office/drawing/2014/main" id="{3C48D34F-0F0A-43FE-9419-E9D80967A5F2}"/>
              </a:ext>
            </a:extLst>
          </p:cNvPr>
          <p:cNvSpPr txBox="1"/>
          <p:nvPr/>
        </p:nvSpPr>
        <p:spPr>
          <a:xfrm>
            <a:off x="640247" y="1295400"/>
            <a:ext cx="10412451" cy="5365571"/>
          </a:xfrm>
          <a:prstGeom prst="rect">
            <a:avLst/>
          </a:prstGeom>
          <a:noFill/>
        </p:spPr>
        <p:txBody>
          <a:bodyPr wrap="square" rtlCol="0">
            <a:spAutoFit/>
          </a:bodyPr>
          <a:lstStyle/>
          <a:p>
            <a:pPr>
              <a:spcBef>
                <a:spcPts val="800"/>
              </a:spcBef>
            </a:pPr>
            <a:r>
              <a:rPr lang="en-US" sz="2000" dirty="0">
                <a:latin typeface="Montserrat" panose="00000500000000000000" pitchFamily="2" charset="0"/>
                <a:cs typeface="Calibri Light" panose="020F0302020204030204" pitchFamily="34" charset="0"/>
              </a:rPr>
              <a:t>Lease and Non-lease Component Expedient</a:t>
            </a:r>
          </a:p>
          <a:p>
            <a:pPr marL="227013" indent="-227013" defTabSz="609429">
              <a:spcBef>
                <a:spcPts val="1200"/>
              </a:spcBef>
              <a:buClr>
                <a:schemeClr val="tx2"/>
              </a:buClr>
              <a:buFont typeface="Wingdings" charset="2"/>
              <a:buChar char="§"/>
            </a:pPr>
            <a:r>
              <a:rPr lang="en-US" sz="2000" spc="-50" dirty="0">
                <a:latin typeface="Montserrat" panose="00000500000000000000" pitchFamily="2" charset="0"/>
                <a:cs typeface="Calibri Light" panose="020F0302020204030204" pitchFamily="34" charset="0"/>
              </a:rPr>
              <a:t>Election to not separate lease and nonlease components when evaluating lease payments</a:t>
            </a:r>
          </a:p>
          <a:p>
            <a:pPr marL="514350" lvl="1" indent="-287338" defTabSz="609429">
              <a:spcBef>
                <a:spcPts val="1200"/>
              </a:spcBef>
              <a:buClr>
                <a:schemeClr val="tx2"/>
              </a:buClr>
              <a:buSzPct val="95000"/>
              <a:buFont typeface="Wingdings 3" panose="05040102010807070707" pitchFamily="18" charset="2"/>
              <a:buChar char=""/>
            </a:pPr>
            <a:r>
              <a:rPr lang="en-US" sz="1600" spc="-50" dirty="0">
                <a:solidFill>
                  <a:srgbClr val="0050FF"/>
                </a:solidFill>
                <a:latin typeface="Montserrat" panose="00000500000000000000" pitchFamily="2" charset="0"/>
                <a:cs typeface="Calibri Light" panose="020F0302020204030204" pitchFamily="34" charset="0"/>
              </a:rPr>
              <a:t>Can be made by class of underlying asset </a:t>
            </a:r>
          </a:p>
          <a:p>
            <a:pPr marL="227013" indent="-227013" defTabSz="609429">
              <a:spcBef>
                <a:spcPts val="1200"/>
              </a:spcBef>
              <a:buClr>
                <a:schemeClr val="tx2"/>
              </a:buClr>
              <a:buFont typeface="Wingdings" charset="2"/>
              <a:buChar char="§"/>
            </a:pPr>
            <a:r>
              <a:rPr lang="en-US" sz="2000" spc="-50" dirty="0">
                <a:latin typeface="Montserrat" panose="00000500000000000000" pitchFamily="2" charset="0"/>
                <a:cs typeface="Calibri Light" panose="020F0302020204030204" pitchFamily="34" charset="0"/>
              </a:rPr>
              <a:t>Lease components – transfer a good (identifiable asset) to the lessee</a:t>
            </a:r>
          </a:p>
          <a:p>
            <a:pPr marL="227013" indent="-227013" defTabSz="609429">
              <a:spcBef>
                <a:spcPts val="1200"/>
              </a:spcBef>
              <a:buClr>
                <a:schemeClr val="tx2"/>
              </a:buClr>
              <a:buFont typeface="Wingdings" charset="2"/>
              <a:buChar char="§"/>
            </a:pPr>
            <a:r>
              <a:rPr lang="en-US" sz="2000" spc="-50" dirty="0">
                <a:latin typeface="Montserrat" panose="00000500000000000000" pitchFamily="2" charset="0"/>
                <a:cs typeface="Calibri Light" panose="020F0302020204030204" pitchFamily="34" charset="0"/>
              </a:rPr>
              <a:t>Nonlease components – transfer a service (no underlying asset)</a:t>
            </a:r>
          </a:p>
          <a:p>
            <a:pPr defTabSz="609429">
              <a:spcBef>
                <a:spcPts val="1200"/>
              </a:spcBef>
              <a:buClr>
                <a:schemeClr val="tx2"/>
              </a:buClr>
            </a:pPr>
            <a:endParaRPr lang="en-US" sz="2000" spc="-50" dirty="0">
              <a:latin typeface="Montserrat" panose="00000500000000000000" pitchFamily="2" charset="0"/>
              <a:cs typeface="Calibri Light" panose="020F0302020204030204" pitchFamily="34" charset="0"/>
            </a:endParaRPr>
          </a:p>
          <a:p>
            <a:pPr defTabSz="609429">
              <a:spcBef>
                <a:spcPts val="1200"/>
              </a:spcBef>
              <a:buClr>
                <a:schemeClr val="tx2"/>
              </a:buClr>
            </a:pPr>
            <a:r>
              <a:rPr lang="en-US" sz="2000" spc="-50" dirty="0">
                <a:latin typeface="Montserrat" panose="00000500000000000000" pitchFamily="2" charset="0"/>
                <a:cs typeface="Calibri Light" panose="020F0302020204030204" pitchFamily="34" charset="0"/>
              </a:rPr>
              <a:t>Examples:</a:t>
            </a:r>
          </a:p>
          <a:p>
            <a:pPr marL="342900" indent="-342900" defTabSz="609429">
              <a:spcBef>
                <a:spcPts val="1200"/>
              </a:spcBef>
              <a:buClr>
                <a:schemeClr val="tx2"/>
              </a:buClr>
              <a:buFontTx/>
              <a:buChar char="-"/>
            </a:pPr>
            <a:r>
              <a:rPr lang="en-US" sz="2000" spc="-50" dirty="0">
                <a:latin typeface="Montserrat" panose="00000500000000000000" pitchFamily="2" charset="0"/>
                <a:cs typeface="Calibri Light" panose="020F0302020204030204" pitchFamily="34" charset="0"/>
              </a:rPr>
              <a:t>Building (lease component) with fixed CAM charges (nonlease component)</a:t>
            </a:r>
          </a:p>
          <a:p>
            <a:pPr marL="342900" indent="-342900" defTabSz="609429">
              <a:spcBef>
                <a:spcPts val="1200"/>
              </a:spcBef>
              <a:buClr>
                <a:schemeClr val="tx2"/>
              </a:buClr>
              <a:buFontTx/>
              <a:buChar char="-"/>
            </a:pPr>
            <a:r>
              <a:rPr lang="en-US" sz="2000" spc="-50" dirty="0">
                <a:latin typeface="Montserrat" panose="00000500000000000000" pitchFamily="2" charset="0"/>
                <a:cs typeface="Calibri Light" panose="020F0302020204030204" pitchFamily="34" charset="0"/>
              </a:rPr>
              <a:t>Copier (lease component) and maintenance services (nonlease component)</a:t>
            </a:r>
          </a:p>
          <a:p>
            <a:pPr marL="342900" indent="-342900" defTabSz="609429">
              <a:spcBef>
                <a:spcPts val="1200"/>
              </a:spcBef>
              <a:buClr>
                <a:schemeClr val="tx2"/>
              </a:buClr>
              <a:buFontTx/>
              <a:buChar char="-"/>
            </a:pPr>
            <a:r>
              <a:rPr lang="en-US" sz="2000" spc="-50" dirty="0">
                <a:latin typeface="Montserrat" panose="00000500000000000000" pitchFamily="2" charset="0"/>
                <a:cs typeface="Calibri Light" panose="020F0302020204030204" pitchFamily="34" charset="0"/>
              </a:rPr>
              <a:t>Security cameras (lease component) and monitoring services (nonlease component)</a:t>
            </a:r>
            <a:endParaRPr lang="en-US" sz="2000" dirty="0">
              <a:latin typeface="Montserrat" panose="00000500000000000000" pitchFamily="2" charset="0"/>
              <a:cs typeface="Calibri Light" panose="020F0302020204030204" pitchFamily="34" charset="0"/>
            </a:endParaRPr>
          </a:p>
          <a:p>
            <a:pPr>
              <a:spcBef>
                <a:spcPts val="800"/>
              </a:spcBef>
            </a:pPr>
            <a:endParaRPr lang="en-US" sz="1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18413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361" y="609600"/>
            <a:ext cx="8820150" cy="914400"/>
          </a:xfrm>
        </p:spPr>
        <p:txBody>
          <a:bodyPr/>
          <a:lstStyle/>
          <a:p>
            <a:r>
              <a:rPr lang="en-US" dirty="0">
                <a:latin typeface="+mj-lt"/>
                <a:ea typeface="Segoe UI Black" panose="020B0A02040204020203" pitchFamily="34" charset="0"/>
                <a:cs typeface="Segoe UI Black" panose="020B0A02040204020203" pitchFamily="34" charset="0"/>
              </a:rPr>
              <a:t>Practical Expedients and Policy Elections</a:t>
            </a:r>
          </a:p>
        </p:txBody>
      </p:sp>
      <p:sp>
        <p:nvSpPr>
          <p:cNvPr id="3" name="Content Placeholder 2"/>
          <p:cNvSpPr>
            <a:spLocks noGrp="1"/>
          </p:cNvSpPr>
          <p:nvPr>
            <p:ph idx="1"/>
          </p:nvPr>
        </p:nvSpPr>
        <p:spPr>
          <a:xfrm>
            <a:off x="740361" y="1524000"/>
            <a:ext cx="8820150" cy="4876800"/>
          </a:xfrm>
        </p:spPr>
        <p:txBody>
          <a:bodyPr/>
          <a:lstStyle/>
          <a:p>
            <a:pPr marL="0" indent="0">
              <a:lnSpc>
                <a:spcPct val="100000"/>
              </a:lnSpc>
              <a:spcBef>
                <a:spcPts val="1200"/>
              </a:spcBef>
              <a:buNone/>
            </a:pPr>
            <a:r>
              <a:rPr lang="en-US" sz="2400" dirty="0">
                <a:latin typeface="Montserrat" panose="00000500000000000000" pitchFamily="2" charset="0"/>
                <a:cs typeface="Calibri Light" panose="020F0302020204030204" pitchFamily="34" charset="0"/>
              </a:rPr>
              <a:t>Risk-Free Rate Expedient:</a:t>
            </a:r>
          </a:p>
          <a:p>
            <a:pPr>
              <a:lnSpc>
                <a:spcPct val="100000"/>
              </a:lnSpc>
              <a:spcBef>
                <a:spcPts val="1200"/>
              </a:spcBef>
            </a:pPr>
            <a:r>
              <a:rPr lang="en-US" sz="2000" dirty="0">
                <a:latin typeface="Montserrat" panose="00000500000000000000" pitchFamily="2" charset="0"/>
                <a:cs typeface="Calibri Light" panose="020F0302020204030204" pitchFamily="34" charset="0"/>
              </a:rPr>
              <a:t>Lessee may elect to use a risk-free rate for the discount rate in computing the ROU asset and lease liability</a:t>
            </a:r>
          </a:p>
          <a:p>
            <a:pPr>
              <a:lnSpc>
                <a:spcPct val="100000"/>
              </a:lnSpc>
              <a:spcBef>
                <a:spcPts val="1200"/>
              </a:spcBef>
            </a:pPr>
            <a:r>
              <a:rPr lang="en-US" sz="2000" dirty="0">
                <a:latin typeface="Montserrat" panose="00000500000000000000" pitchFamily="2" charset="0"/>
                <a:cs typeface="Calibri Light" panose="020F0302020204030204" pitchFamily="34" charset="0"/>
              </a:rPr>
              <a:t>Rate used must have a period comparable to the term of the lease </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Including the exercise of all reasonably certain termination or renewal clauses</a:t>
            </a:r>
          </a:p>
          <a:p>
            <a:pPr>
              <a:lnSpc>
                <a:spcPct val="100000"/>
              </a:lnSpc>
              <a:spcBef>
                <a:spcPts val="1200"/>
              </a:spcBef>
            </a:pPr>
            <a:r>
              <a:rPr lang="en-US" sz="2000" dirty="0">
                <a:latin typeface="Montserrat" panose="00000500000000000000" pitchFamily="2" charset="0"/>
                <a:cs typeface="Calibri Light" panose="020F0302020204030204" pitchFamily="34" charset="0"/>
              </a:rPr>
              <a:t>Can be made by class of underlying asset</a:t>
            </a:r>
          </a:p>
          <a:p>
            <a:pPr marL="0" indent="0">
              <a:lnSpc>
                <a:spcPct val="100000"/>
              </a:lnSpc>
              <a:spcBef>
                <a:spcPts val="1200"/>
              </a:spcBef>
              <a:buNone/>
            </a:pPr>
            <a:r>
              <a:rPr lang="en-US" sz="2000" dirty="0">
                <a:latin typeface="Montserrat" panose="00000500000000000000" pitchFamily="2" charset="0"/>
                <a:cs typeface="Calibri Light" panose="020F0302020204030204" pitchFamily="34" charset="0"/>
              </a:rPr>
              <a:t>Takeaways:</a:t>
            </a:r>
          </a:p>
          <a:p>
            <a:pPr>
              <a:lnSpc>
                <a:spcPct val="100000"/>
              </a:lnSpc>
              <a:spcBef>
                <a:spcPts val="1200"/>
              </a:spcBef>
              <a:buFontTx/>
              <a:buChar char="-"/>
            </a:pPr>
            <a:r>
              <a:rPr lang="en-US" sz="1600" dirty="0">
                <a:solidFill>
                  <a:schemeClr val="tx2"/>
                </a:solidFill>
                <a:latin typeface="Montserrat" panose="00000500000000000000" pitchFamily="2" charset="0"/>
                <a:cs typeface="Calibri Light" panose="020F0302020204030204" pitchFamily="34" charset="0"/>
              </a:rPr>
              <a:t>Easier, especially if rate implicit in the lease and incremental borrowing rate are unknown</a:t>
            </a:r>
          </a:p>
          <a:p>
            <a:pPr>
              <a:lnSpc>
                <a:spcPct val="100000"/>
              </a:lnSpc>
              <a:spcBef>
                <a:spcPts val="1200"/>
              </a:spcBef>
              <a:buFontTx/>
              <a:buChar char="-"/>
            </a:pPr>
            <a:r>
              <a:rPr lang="en-US" sz="1600" dirty="0">
                <a:solidFill>
                  <a:schemeClr val="tx2"/>
                </a:solidFill>
                <a:latin typeface="Montserrat" panose="00000500000000000000" pitchFamily="2" charset="0"/>
                <a:cs typeface="Calibri Light" panose="020F0302020204030204" pitchFamily="34" charset="0"/>
              </a:rPr>
              <a:t>Will result in a larger ROU asset and lease liability</a:t>
            </a:r>
          </a:p>
        </p:txBody>
      </p:sp>
    </p:spTree>
    <p:extLst>
      <p:ext uri="{BB962C8B-B14F-4D97-AF65-F5344CB8AC3E}">
        <p14:creationId xmlns:p14="http://schemas.microsoft.com/office/powerpoint/2010/main" val="2845517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Financial Statement Impacts</a:t>
            </a:r>
            <a:endParaRPr lang="en-US" dirty="0"/>
          </a:p>
        </p:txBody>
      </p:sp>
      <p:sp>
        <p:nvSpPr>
          <p:cNvPr id="3" name="Content Placeholder 2"/>
          <p:cNvSpPr>
            <a:spLocks noGrp="1"/>
          </p:cNvSpPr>
          <p:nvPr>
            <p:ph idx="1"/>
          </p:nvPr>
        </p:nvSpPr>
        <p:spPr/>
        <p:txBody>
          <a:bodyPr>
            <a:normAutofit lnSpcReduction="10000"/>
          </a:bodyPr>
          <a:lstStyle/>
          <a:p>
            <a:r>
              <a:rPr lang="en-US" dirty="0">
                <a:latin typeface="Montserrat" panose="00000500000000000000" pitchFamily="2" charset="0"/>
              </a:rPr>
              <a:t>Compliance with debt covenants</a:t>
            </a:r>
          </a:p>
          <a:p>
            <a:pPr lvl="1"/>
            <a:r>
              <a:rPr lang="en-US" dirty="0">
                <a:latin typeface="Montserrat" panose="00000500000000000000" pitchFamily="2" charset="0"/>
              </a:rPr>
              <a:t>Working capital</a:t>
            </a:r>
          </a:p>
          <a:p>
            <a:pPr lvl="2"/>
            <a:r>
              <a:rPr lang="en-US" dirty="0">
                <a:latin typeface="Montserrat" panose="00000500000000000000" pitchFamily="2" charset="0"/>
              </a:rPr>
              <a:t>ROU assets are entirely noncurrent</a:t>
            </a:r>
          </a:p>
          <a:p>
            <a:pPr lvl="2"/>
            <a:r>
              <a:rPr lang="en-US" dirty="0">
                <a:latin typeface="Montserrat" panose="00000500000000000000" pitchFamily="2" charset="0"/>
              </a:rPr>
              <a:t>Lease liabilities include both a current and noncurrent component</a:t>
            </a:r>
          </a:p>
          <a:p>
            <a:pPr lvl="2"/>
            <a:endParaRPr lang="en-US" dirty="0">
              <a:latin typeface="Montserrat" panose="00000500000000000000" pitchFamily="2" charset="0"/>
            </a:endParaRPr>
          </a:p>
          <a:p>
            <a:pPr lvl="1"/>
            <a:r>
              <a:rPr lang="en-US" dirty="0">
                <a:latin typeface="Montserrat" panose="00000500000000000000" pitchFamily="2" charset="0"/>
              </a:rPr>
              <a:t>Current ratio</a:t>
            </a:r>
          </a:p>
          <a:p>
            <a:pPr lvl="1"/>
            <a:endParaRPr lang="en-US" dirty="0">
              <a:latin typeface="Montserrat" panose="00000500000000000000" pitchFamily="2" charset="0"/>
            </a:endParaRPr>
          </a:p>
          <a:p>
            <a:pPr lvl="1"/>
            <a:r>
              <a:rPr lang="en-US" dirty="0">
                <a:latin typeface="Montserrat" panose="00000500000000000000" pitchFamily="2" charset="0"/>
              </a:rPr>
              <a:t>Debt to equity ratios</a:t>
            </a:r>
          </a:p>
          <a:p>
            <a:pPr lvl="1"/>
            <a:endParaRPr lang="en-US" dirty="0">
              <a:latin typeface="Montserrat" panose="00000500000000000000" pitchFamily="2" charset="0"/>
            </a:endParaRPr>
          </a:p>
          <a:p>
            <a:pPr lvl="1"/>
            <a:r>
              <a:rPr lang="en-US" dirty="0">
                <a:latin typeface="Montserrat" panose="00000500000000000000" pitchFamily="2" charset="0"/>
              </a:rPr>
              <a:t>Coverage ratios</a:t>
            </a:r>
          </a:p>
          <a:p>
            <a:pPr lvl="1"/>
            <a:endParaRPr lang="en-US" dirty="0">
              <a:latin typeface="Montserrat" panose="00000500000000000000" pitchFamily="2" charset="0"/>
            </a:endParaRPr>
          </a:p>
          <a:p>
            <a:pPr lvl="1"/>
            <a:r>
              <a:rPr lang="en-US" dirty="0">
                <a:latin typeface="Montserrat" panose="00000500000000000000" pitchFamily="2" charset="0"/>
              </a:rPr>
              <a:t>Restrictions on “new” debt</a:t>
            </a:r>
          </a:p>
          <a:p>
            <a:pPr lvl="2"/>
            <a:r>
              <a:rPr lang="en-US" dirty="0">
                <a:latin typeface="Montserrat" panose="00000500000000000000" pitchFamily="2" charset="0"/>
              </a:rPr>
              <a:t>Will operating lease liabilities qualify as debt?</a:t>
            </a:r>
          </a:p>
          <a:p>
            <a:endParaRPr lang="en-US" dirty="0"/>
          </a:p>
          <a:p>
            <a:pPr lvl="1"/>
            <a:endParaRPr lang="en-US" dirty="0"/>
          </a:p>
        </p:txBody>
      </p:sp>
      <p:sp>
        <p:nvSpPr>
          <p:cNvPr id="5" name="Slide Number Placeholder 4"/>
          <p:cNvSpPr>
            <a:spLocks noGrp="1"/>
          </p:cNvSpPr>
          <p:nvPr>
            <p:ph type="sldNum" sz="quarter" idx="12"/>
          </p:nvPr>
        </p:nvSpPr>
        <p:spPr/>
        <p:txBody>
          <a:bodyPr/>
          <a:lstStyle/>
          <a:p>
            <a:fld id="{8938E9E5-06FC-7544-890C-4008D8E27229}" type="slidenum">
              <a:rPr lang="en-US" smtClean="0"/>
              <a:pPr/>
              <a:t>22</a:t>
            </a:fld>
            <a:endParaRPr lang="en-US" dirty="0"/>
          </a:p>
        </p:txBody>
      </p:sp>
    </p:spTree>
    <p:extLst>
      <p:ext uri="{BB962C8B-B14F-4D97-AF65-F5344CB8AC3E}">
        <p14:creationId xmlns:p14="http://schemas.microsoft.com/office/powerpoint/2010/main" val="379976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248" y="533400"/>
            <a:ext cx="8186012" cy="606911"/>
          </a:xfrm>
        </p:spPr>
        <p:txBody>
          <a:bodyPr/>
          <a:lstStyle/>
          <a:p>
            <a:r>
              <a:rPr lang="en-US" b="1" dirty="0"/>
              <a:t>Financial Statement Impacts</a:t>
            </a:r>
          </a:p>
        </p:txBody>
      </p:sp>
      <p:sp>
        <p:nvSpPr>
          <p:cNvPr id="3" name="Content Placeholder 2"/>
          <p:cNvSpPr>
            <a:spLocks noGrp="1"/>
          </p:cNvSpPr>
          <p:nvPr>
            <p:ph idx="1"/>
          </p:nvPr>
        </p:nvSpPr>
        <p:spPr>
          <a:xfrm>
            <a:off x="640248" y="1184575"/>
            <a:ext cx="8186012" cy="4488850"/>
          </a:xfrm>
        </p:spPr>
        <p:txBody>
          <a:bodyPr>
            <a:normAutofit lnSpcReduction="10000"/>
          </a:bodyPr>
          <a:lstStyle/>
          <a:p>
            <a:r>
              <a:rPr lang="en-US" dirty="0">
                <a:latin typeface="Montserrat" panose="00000500000000000000" pitchFamily="2" charset="0"/>
              </a:rPr>
              <a:t>Lease liability characterization</a:t>
            </a:r>
          </a:p>
          <a:p>
            <a:pPr lvl="1"/>
            <a:r>
              <a:rPr lang="en-US" dirty="0">
                <a:latin typeface="Montserrat" panose="00000500000000000000" pitchFamily="2" charset="0"/>
              </a:rPr>
              <a:t>FASB decided most lease liabilities should be characterized as operating obligations on the financial statements rather than obligations that are equivalent to debt.</a:t>
            </a:r>
          </a:p>
          <a:p>
            <a:pPr lvl="1"/>
            <a:endParaRPr lang="en-US" dirty="0">
              <a:latin typeface="Montserrat" panose="00000500000000000000" pitchFamily="2" charset="0"/>
            </a:endParaRPr>
          </a:p>
          <a:p>
            <a:pPr lvl="1"/>
            <a:r>
              <a:rPr lang="en-US" dirty="0">
                <a:latin typeface="Montserrat" panose="00000500000000000000" pitchFamily="2" charset="0"/>
              </a:rPr>
              <a:t>Some organizations may have “frozen GAAP” or “semi-frozen GAAP” clauses in their debt agreements. A “frozen GAAP” clause provides that changes in financial ratios resulting from changes in GAAP will not result in a violation of financial covenants. A “semi-frozen GAAP” clause requires the parties to renegotiate the loan covenant if the change in GAAP alters financial ratios.</a:t>
            </a:r>
          </a:p>
          <a:p>
            <a:pPr lvl="1"/>
            <a:endParaRPr lang="en-US" dirty="0">
              <a:latin typeface="Montserrat" panose="00000500000000000000" pitchFamily="2" charset="0"/>
            </a:endParaRPr>
          </a:p>
          <a:p>
            <a:pPr lvl="1"/>
            <a:r>
              <a:rPr lang="en-US" dirty="0">
                <a:latin typeface="Montserrat" panose="00000500000000000000" pitchFamily="2" charset="0"/>
              </a:rPr>
              <a:t>Ultimately, it is up to the bank how it calculates its debt covenants.</a:t>
            </a:r>
          </a:p>
          <a:p>
            <a:pPr lvl="1"/>
            <a:endParaRPr lang="en-US" dirty="0"/>
          </a:p>
        </p:txBody>
      </p:sp>
      <p:sp>
        <p:nvSpPr>
          <p:cNvPr id="5" name="Slide Number Placeholder 4"/>
          <p:cNvSpPr>
            <a:spLocks noGrp="1"/>
          </p:cNvSpPr>
          <p:nvPr>
            <p:ph type="sldNum" sz="quarter" idx="12"/>
          </p:nvPr>
        </p:nvSpPr>
        <p:spPr/>
        <p:txBody>
          <a:bodyPr/>
          <a:lstStyle/>
          <a:p>
            <a:fld id="{8938E9E5-06FC-7544-890C-4008D8E27229}" type="slidenum">
              <a:rPr lang="en-US" smtClean="0"/>
              <a:pPr/>
              <a:t>23</a:t>
            </a:fld>
            <a:endParaRPr lang="en-US" dirty="0"/>
          </a:p>
        </p:txBody>
      </p:sp>
    </p:spTree>
    <p:extLst>
      <p:ext uri="{BB962C8B-B14F-4D97-AF65-F5344CB8AC3E}">
        <p14:creationId xmlns:p14="http://schemas.microsoft.com/office/powerpoint/2010/main" val="4213972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248" y="533400"/>
            <a:ext cx="8186012" cy="606911"/>
          </a:xfrm>
        </p:spPr>
        <p:txBody>
          <a:bodyPr/>
          <a:lstStyle/>
          <a:p>
            <a:r>
              <a:rPr lang="en-US" b="1" dirty="0"/>
              <a:t>Financial Statement Impacts</a:t>
            </a:r>
          </a:p>
        </p:txBody>
      </p:sp>
      <p:sp>
        <p:nvSpPr>
          <p:cNvPr id="3" name="Content Placeholder 2"/>
          <p:cNvSpPr>
            <a:spLocks noGrp="1"/>
          </p:cNvSpPr>
          <p:nvPr>
            <p:ph idx="1"/>
          </p:nvPr>
        </p:nvSpPr>
        <p:spPr>
          <a:xfrm>
            <a:off x="640248" y="1184575"/>
            <a:ext cx="8186012" cy="4488850"/>
          </a:xfrm>
        </p:spPr>
        <p:txBody>
          <a:bodyPr/>
          <a:lstStyle/>
          <a:p>
            <a:r>
              <a:rPr lang="en-US" dirty="0">
                <a:latin typeface="Montserrat" panose="00000500000000000000" pitchFamily="2" charset="0"/>
              </a:rPr>
              <a:t>Current ratio example</a:t>
            </a:r>
          </a:p>
          <a:p>
            <a:pPr lvl="1"/>
            <a:r>
              <a:rPr lang="fr-FR" dirty="0">
                <a:latin typeface="Montserrat" panose="00000500000000000000" pitchFamily="2" charset="0"/>
              </a:rPr>
              <a:t>Calculation: Curent assets / curent </a:t>
            </a:r>
            <a:r>
              <a:rPr lang="en-US" dirty="0">
                <a:latin typeface="Montserrat" panose="00000500000000000000" pitchFamily="2" charset="0"/>
              </a:rPr>
              <a:t>liabilities</a:t>
            </a:r>
            <a:r>
              <a:rPr lang="fr-FR" dirty="0">
                <a:latin typeface="Montserrat" panose="00000500000000000000" pitchFamily="2" charset="0"/>
              </a:rPr>
              <a:t> </a:t>
            </a:r>
          </a:p>
          <a:p>
            <a:pPr lvl="1"/>
            <a:endParaRPr lang="fr-FR" dirty="0">
              <a:latin typeface="Montserrat" panose="00000500000000000000" pitchFamily="2" charset="0"/>
            </a:endParaRPr>
          </a:p>
          <a:p>
            <a:pPr lvl="1"/>
            <a:r>
              <a:rPr lang="en-US" dirty="0">
                <a:latin typeface="Montserrat" panose="00000500000000000000" pitchFamily="2" charset="0"/>
              </a:rPr>
              <a:t>Example requirement: Organization must maintain a current ratio of at least 1.25</a:t>
            </a:r>
          </a:p>
          <a:p>
            <a:pPr lvl="1"/>
            <a:endParaRPr lang="en-US" dirty="0">
              <a:latin typeface="Montserrat" panose="00000500000000000000" pitchFamily="2" charset="0"/>
            </a:endParaRPr>
          </a:p>
          <a:p>
            <a:pPr lvl="1"/>
            <a:r>
              <a:rPr lang="en-US" dirty="0">
                <a:latin typeface="Montserrat" panose="00000500000000000000" pitchFamily="2" charset="0"/>
              </a:rPr>
              <a:t>Potential impact of ASC 842: Current assets could remain unaffected, and current liabilities could increase, causing the current ratio to decrease</a:t>
            </a:r>
          </a:p>
          <a:p>
            <a:pPr lvl="1"/>
            <a:endParaRPr lang="en-US" dirty="0">
              <a:latin typeface="Montserrat" panose="00000500000000000000" pitchFamily="2" charset="0"/>
            </a:endParaRPr>
          </a:p>
          <a:p>
            <a:pPr lvl="1"/>
            <a:r>
              <a:rPr lang="en-US" dirty="0">
                <a:latin typeface="Montserrat" panose="00000500000000000000" pitchFamily="2" charset="0"/>
              </a:rPr>
              <a:t>Example: You have a 10-year building operating lease that requires monthly payments of $10,000; following are rounded figures (note that these are not exact figures and are only for representative purposes)</a:t>
            </a:r>
            <a:endParaRPr lang="fr-FR" dirty="0">
              <a:latin typeface="Montserrat" panose="00000500000000000000" pitchFamily="2" charset="0"/>
            </a:endParaRPr>
          </a:p>
          <a:p>
            <a:endParaRPr lang="en-US" dirty="0"/>
          </a:p>
          <a:p>
            <a:pPr lvl="1"/>
            <a:endParaRPr lang="en-US" dirty="0"/>
          </a:p>
        </p:txBody>
      </p:sp>
      <p:sp>
        <p:nvSpPr>
          <p:cNvPr id="5" name="Slide Number Placeholder 4"/>
          <p:cNvSpPr>
            <a:spLocks noGrp="1"/>
          </p:cNvSpPr>
          <p:nvPr>
            <p:ph type="sldNum" sz="quarter" idx="12"/>
          </p:nvPr>
        </p:nvSpPr>
        <p:spPr/>
        <p:txBody>
          <a:bodyPr/>
          <a:lstStyle/>
          <a:p>
            <a:fld id="{8938E9E5-06FC-7544-890C-4008D8E27229}" type="slidenum">
              <a:rPr lang="en-US" smtClean="0"/>
              <a:pPr/>
              <a:t>24</a:t>
            </a:fld>
            <a:endParaRPr lang="en-US" dirty="0"/>
          </a:p>
        </p:txBody>
      </p:sp>
    </p:spTree>
    <p:extLst>
      <p:ext uri="{BB962C8B-B14F-4D97-AF65-F5344CB8AC3E}">
        <p14:creationId xmlns:p14="http://schemas.microsoft.com/office/powerpoint/2010/main" val="1143603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248" y="533400"/>
            <a:ext cx="5908563" cy="872594"/>
          </a:xfrm>
        </p:spPr>
        <p:txBody>
          <a:bodyPr anchor="t">
            <a:normAutofit/>
          </a:bodyPr>
          <a:lstStyle/>
          <a:p>
            <a:r>
              <a:rPr lang="en-US" b="1" dirty="0"/>
              <a:t>Financial Statement Impacts</a:t>
            </a:r>
          </a:p>
        </p:txBody>
      </p:sp>
      <p:sp>
        <p:nvSpPr>
          <p:cNvPr id="3" name="Content Placeholder 2"/>
          <p:cNvSpPr>
            <a:spLocks noGrp="1"/>
          </p:cNvSpPr>
          <p:nvPr>
            <p:ph idx="13"/>
          </p:nvPr>
        </p:nvSpPr>
        <p:spPr>
          <a:xfrm>
            <a:off x="640248" y="1168280"/>
            <a:ext cx="4865875" cy="3920087"/>
          </a:xfrm>
        </p:spPr>
        <p:txBody>
          <a:bodyPr anchor="t">
            <a:normAutofit/>
          </a:bodyPr>
          <a:lstStyle/>
          <a:p>
            <a:r>
              <a:rPr lang="en-US" sz="2000" dirty="0"/>
              <a:t>Current ratio example</a:t>
            </a:r>
            <a:endParaRPr lang="fr-FR" sz="2000" dirty="0"/>
          </a:p>
          <a:p>
            <a:endParaRPr lang="en-US" dirty="0"/>
          </a:p>
          <a:p>
            <a:pPr lvl="1"/>
            <a:endParaRPr lang="en-US" sz="2200" dirty="0">
              <a:solidFill>
                <a:schemeClr val="tx1"/>
              </a:solidFill>
            </a:endParaRPr>
          </a:p>
        </p:txBody>
      </p:sp>
      <p:sp>
        <p:nvSpPr>
          <p:cNvPr id="5" name="Slide Number Placeholder 4" hidden="1"/>
          <p:cNvSpPr>
            <a:spLocks noGrp="1"/>
          </p:cNvSpPr>
          <p:nvPr>
            <p:ph type="sldNum" sz="quarter" idx="4294967295"/>
          </p:nvPr>
        </p:nvSpPr>
        <p:spPr>
          <a:xfrm>
            <a:off x="11172082" y="6095391"/>
            <a:ext cx="379671" cy="365125"/>
          </a:xfrm>
        </p:spPr>
        <p:txBody>
          <a:bodyPr/>
          <a:lstStyle/>
          <a:p>
            <a:pPr>
              <a:spcAft>
                <a:spcPts val="600"/>
              </a:spcAft>
            </a:pPr>
            <a:fld id="{8938E9E5-06FC-7544-890C-4008D8E27229}" type="slidenum">
              <a:rPr lang="en-US" smtClean="0"/>
              <a:pPr>
                <a:spcAft>
                  <a:spcPts val="600"/>
                </a:spcAft>
              </a:pPr>
              <a:t>25</a:t>
            </a:fld>
            <a:endParaRPr lang="en-US" dirty="0"/>
          </a:p>
        </p:txBody>
      </p:sp>
      <p:graphicFrame>
        <p:nvGraphicFramePr>
          <p:cNvPr id="6" name="Table 5">
            <a:extLst>
              <a:ext uri="{FF2B5EF4-FFF2-40B4-BE49-F238E27FC236}">
                <a16:creationId xmlns:a16="http://schemas.microsoft.com/office/drawing/2014/main" id="{B1C39B47-302D-4A20-BFB9-668B5EFB2450}"/>
              </a:ext>
            </a:extLst>
          </p:cNvPr>
          <p:cNvGraphicFramePr>
            <a:graphicFrameLocks noGrp="1"/>
          </p:cNvGraphicFramePr>
          <p:nvPr/>
        </p:nvGraphicFramePr>
        <p:xfrm>
          <a:off x="893585" y="1635201"/>
          <a:ext cx="6206463" cy="4126744"/>
        </p:xfrm>
        <a:graphic>
          <a:graphicData uri="http://schemas.openxmlformats.org/drawingml/2006/table">
            <a:tbl>
              <a:tblPr firstRow="1" bandRow="1">
                <a:noFill/>
              </a:tblPr>
              <a:tblGrid>
                <a:gridCol w="1792547">
                  <a:extLst>
                    <a:ext uri="{9D8B030D-6E8A-4147-A177-3AD203B41FA5}">
                      <a16:colId xmlns:a16="http://schemas.microsoft.com/office/drawing/2014/main" val="3788983043"/>
                    </a:ext>
                  </a:extLst>
                </a:gridCol>
                <a:gridCol w="2190691">
                  <a:extLst>
                    <a:ext uri="{9D8B030D-6E8A-4147-A177-3AD203B41FA5}">
                      <a16:colId xmlns:a16="http://schemas.microsoft.com/office/drawing/2014/main" val="3142381603"/>
                    </a:ext>
                  </a:extLst>
                </a:gridCol>
                <a:gridCol w="2223225">
                  <a:extLst>
                    <a:ext uri="{9D8B030D-6E8A-4147-A177-3AD203B41FA5}">
                      <a16:colId xmlns:a16="http://schemas.microsoft.com/office/drawing/2014/main" val="2304167918"/>
                    </a:ext>
                  </a:extLst>
                </a:gridCol>
              </a:tblGrid>
              <a:tr h="904492">
                <a:tc>
                  <a:txBody>
                    <a:bodyPr/>
                    <a:lstStyle/>
                    <a:p>
                      <a:pPr algn="ctr" fontAlgn="b"/>
                      <a:r>
                        <a:rPr lang="en-US" sz="1800" b="1" cap="none" spc="0" dirty="0">
                          <a:solidFill>
                            <a:schemeClr val="tx1"/>
                          </a:solidFill>
                          <a:effectLst/>
                        </a:rPr>
                        <a:t>Item</a:t>
                      </a:r>
                    </a:p>
                  </a:txBody>
                  <a:tcPr marL="0" marR="55294" marT="20497" marB="102485" anchor="b">
                    <a:lnL w="12700" cmpd="sng">
                      <a:noFill/>
                    </a:lnL>
                    <a:lnR w="12700" cmpd="sng">
                      <a:noFill/>
                    </a:lnR>
                    <a:lnT w="9525" cap="flat" cmpd="sng" algn="ctr">
                      <a:noFill/>
                      <a:prstDash val="solid"/>
                    </a:lnT>
                    <a:lnB w="38100" cmpd="sng">
                      <a:noFill/>
                    </a:lnB>
                    <a:solidFill>
                      <a:schemeClr val="tx2">
                        <a:lumMod val="60000"/>
                        <a:lumOff val="40000"/>
                      </a:schemeClr>
                    </a:solidFill>
                  </a:tcPr>
                </a:tc>
                <a:tc>
                  <a:txBody>
                    <a:bodyPr/>
                    <a:lstStyle/>
                    <a:p>
                      <a:pPr algn="ctr" fontAlgn="b"/>
                      <a:r>
                        <a:rPr lang="en-US" sz="1800" b="1" cap="none" spc="0" dirty="0">
                          <a:solidFill>
                            <a:schemeClr val="tx1"/>
                          </a:solidFill>
                          <a:effectLst/>
                        </a:rPr>
                        <a:t>Balances Without ASC 842</a:t>
                      </a:r>
                    </a:p>
                  </a:txBody>
                  <a:tcPr marL="0" marR="55294" marT="20497" marB="102485" anchor="b">
                    <a:lnL w="12700" cmpd="sng">
                      <a:noFill/>
                    </a:lnL>
                    <a:lnR w="12700" cmpd="sng">
                      <a:noFill/>
                    </a:lnR>
                    <a:lnT w="9525" cap="flat" cmpd="sng" algn="ctr">
                      <a:noFill/>
                      <a:prstDash val="solid"/>
                    </a:lnT>
                    <a:lnB w="38100" cmpd="sng">
                      <a:noFill/>
                    </a:lnB>
                    <a:solidFill>
                      <a:schemeClr val="tx2">
                        <a:lumMod val="60000"/>
                        <a:lumOff val="40000"/>
                      </a:schemeClr>
                    </a:solidFill>
                  </a:tcPr>
                </a:tc>
                <a:tc>
                  <a:txBody>
                    <a:bodyPr/>
                    <a:lstStyle/>
                    <a:p>
                      <a:pPr algn="ctr" fontAlgn="b"/>
                      <a:r>
                        <a:rPr lang="en-US" sz="1800" b="1" cap="none" spc="0" dirty="0">
                          <a:solidFill>
                            <a:schemeClr val="tx1"/>
                          </a:solidFill>
                          <a:effectLst/>
                        </a:rPr>
                        <a:t>Balances Including ASC 842</a:t>
                      </a:r>
                    </a:p>
                  </a:txBody>
                  <a:tcPr marL="0" marR="55294" marT="20497" marB="102485" anchor="b">
                    <a:lnL w="12700" cmpd="sng">
                      <a:noFill/>
                    </a:lnL>
                    <a:lnR w="12700" cmpd="sng">
                      <a:noFill/>
                    </a:lnR>
                    <a:lnT w="9525" cap="flat" cmpd="sng" algn="ctr">
                      <a:noFill/>
                      <a:prstDash val="solid"/>
                    </a:lnT>
                    <a:lnB w="38100" cmpd="sng">
                      <a:noFill/>
                    </a:lnB>
                    <a:solidFill>
                      <a:schemeClr val="tx2">
                        <a:lumMod val="60000"/>
                        <a:lumOff val="40000"/>
                      </a:schemeClr>
                    </a:solidFill>
                  </a:tcPr>
                </a:tc>
                <a:extLst>
                  <a:ext uri="{0D108BD9-81ED-4DB2-BD59-A6C34878D82A}">
                    <a16:rowId xmlns:a16="http://schemas.microsoft.com/office/drawing/2014/main" val="2271110687"/>
                  </a:ext>
                </a:extLst>
              </a:tr>
              <a:tr h="537042">
                <a:tc>
                  <a:txBody>
                    <a:bodyPr/>
                    <a:lstStyle/>
                    <a:p>
                      <a:pPr fontAlgn="t"/>
                      <a:r>
                        <a:rPr lang="en-US" sz="1300" cap="none" spc="0" dirty="0">
                          <a:solidFill>
                            <a:schemeClr val="tx1"/>
                          </a:solidFill>
                          <a:effectLst/>
                        </a:rPr>
                        <a:t>Current assets</a:t>
                      </a:r>
                      <a:br>
                        <a:rPr lang="en-US" sz="1300" cap="none" spc="0" dirty="0">
                          <a:solidFill>
                            <a:schemeClr val="tx1"/>
                          </a:solidFill>
                          <a:effectLst/>
                        </a:rPr>
                      </a:br>
                      <a:endParaRPr lang="en-US" sz="1300" cap="none" spc="0" dirty="0">
                        <a:solidFill>
                          <a:schemeClr val="tx1"/>
                        </a:solidFill>
                        <a:effectLst/>
                      </a:endParaRPr>
                    </a:p>
                  </a:txBody>
                  <a:tcPr marL="0" marR="55294" marT="30746" marB="102485">
                    <a:lnL w="12700" cmpd="sng">
                      <a:noFill/>
                      <a:prstDash val="solid"/>
                    </a:lnL>
                    <a:lnR w="12700" cmpd="sng">
                      <a:noFill/>
                      <a:prstDash val="solid"/>
                    </a:lnR>
                    <a:lnT w="38100" cmpd="sng">
                      <a:noFill/>
                    </a:lnT>
                    <a:lnB w="9525" cap="flat" cmpd="sng" algn="ctr">
                      <a:solidFill>
                        <a:schemeClr val="tx1"/>
                      </a:solidFill>
                      <a:prstDash val="solid"/>
                    </a:lnB>
                    <a:noFill/>
                  </a:tcPr>
                </a:tc>
                <a:tc>
                  <a:txBody>
                    <a:bodyPr/>
                    <a:lstStyle/>
                    <a:p>
                      <a:pPr fontAlgn="t"/>
                      <a:r>
                        <a:rPr lang="en-US" sz="1300" cap="none" spc="0" dirty="0">
                          <a:solidFill>
                            <a:schemeClr val="tx1"/>
                          </a:solidFill>
                          <a:effectLst/>
                        </a:rPr>
                        <a:t>$2,000,000</a:t>
                      </a:r>
                    </a:p>
                  </a:txBody>
                  <a:tcPr marL="0" marR="55294" marT="30746" marB="102485">
                    <a:lnL w="12700" cmpd="sng">
                      <a:noFill/>
                      <a:prstDash val="solid"/>
                    </a:lnL>
                    <a:lnR w="12700" cmpd="sng">
                      <a:noFill/>
                      <a:prstDash val="solid"/>
                    </a:lnR>
                    <a:lnT w="38100" cmpd="sng">
                      <a:noFill/>
                    </a:lnT>
                    <a:lnB w="9525" cap="flat" cmpd="sng" algn="ctr">
                      <a:solidFill>
                        <a:schemeClr val="tx1"/>
                      </a:solidFill>
                      <a:prstDash val="solid"/>
                    </a:lnB>
                    <a:noFill/>
                  </a:tcPr>
                </a:tc>
                <a:tc>
                  <a:txBody>
                    <a:bodyPr/>
                    <a:lstStyle/>
                    <a:p>
                      <a:pPr fontAlgn="t"/>
                      <a:r>
                        <a:rPr lang="en-US" sz="1300" cap="none" spc="0" dirty="0">
                          <a:solidFill>
                            <a:schemeClr val="tx1"/>
                          </a:solidFill>
                          <a:effectLst/>
                        </a:rPr>
                        <a:t>$2,000,000</a:t>
                      </a:r>
                    </a:p>
                  </a:txBody>
                  <a:tcPr marL="0" marR="55294" marT="30746" marB="102485">
                    <a:lnL w="12700" cmpd="sng">
                      <a:noFill/>
                      <a:prstDash val="solid"/>
                    </a:lnL>
                    <a:lnR w="12700" cmpd="sng">
                      <a:noFill/>
                      <a:prstDash val="solid"/>
                    </a:lnR>
                    <a:lnT w="38100" cmpd="sng">
                      <a:noFill/>
                    </a:lnT>
                    <a:lnB w="9525" cap="flat" cmpd="sng" algn="ctr">
                      <a:solidFill>
                        <a:schemeClr val="tx1"/>
                      </a:solidFill>
                      <a:prstDash val="solid"/>
                    </a:lnB>
                    <a:noFill/>
                  </a:tcPr>
                </a:tc>
                <a:extLst>
                  <a:ext uri="{0D108BD9-81ED-4DB2-BD59-A6C34878D82A}">
                    <a16:rowId xmlns:a16="http://schemas.microsoft.com/office/drawing/2014/main" val="1733520277"/>
                  </a:ext>
                </a:extLst>
              </a:tr>
              <a:tr h="537042">
                <a:tc>
                  <a:txBody>
                    <a:bodyPr/>
                    <a:lstStyle/>
                    <a:p>
                      <a:pPr fontAlgn="t"/>
                      <a:r>
                        <a:rPr lang="en-US" sz="1300" cap="none" spc="0" dirty="0">
                          <a:solidFill>
                            <a:schemeClr val="tx1"/>
                          </a:solidFill>
                          <a:effectLst/>
                        </a:rPr>
                        <a:t>Total assets</a:t>
                      </a:r>
                      <a:br>
                        <a:rPr lang="en-US" sz="1300" cap="none" spc="0" dirty="0">
                          <a:solidFill>
                            <a:schemeClr val="tx1"/>
                          </a:solidFill>
                          <a:effectLst/>
                        </a:rPr>
                      </a:br>
                      <a:endParaRPr lang="en-US" sz="1300" cap="none" spc="0" dirty="0">
                        <a:solidFill>
                          <a:schemeClr val="tx1"/>
                        </a:solidFill>
                        <a:effectLst/>
                      </a:endParaRPr>
                    </a:p>
                  </a:txBody>
                  <a:tcPr marL="0" marR="55294" marT="30746" marB="102485">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tx2">
                        <a:lumMod val="20000"/>
                        <a:lumOff val="80000"/>
                      </a:schemeClr>
                    </a:solidFill>
                  </a:tcPr>
                </a:tc>
                <a:tc>
                  <a:txBody>
                    <a:bodyPr/>
                    <a:lstStyle/>
                    <a:p>
                      <a:pPr fontAlgn="t"/>
                      <a:r>
                        <a:rPr lang="en-US" sz="1300" cap="none" spc="0" dirty="0">
                          <a:solidFill>
                            <a:schemeClr val="tx1"/>
                          </a:solidFill>
                          <a:effectLst/>
                        </a:rPr>
                        <a:t>$10,000,000</a:t>
                      </a:r>
                      <a:br>
                        <a:rPr lang="en-US" sz="1300" cap="none" spc="0" dirty="0">
                          <a:solidFill>
                            <a:schemeClr val="tx1"/>
                          </a:solidFill>
                          <a:effectLst/>
                        </a:rPr>
                      </a:br>
                      <a:endParaRPr lang="en-US" sz="1300" cap="none" spc="0" dirty="0">
                        <a:solidFill>
                          <a:schemeClr val="tx1"/>
                        </a:solidFill>
                        <a:effectLst/>
                      </a:endParaRPr>
                    </a:p>
                  </a:txBody>
                  <a:tcPr marL="0" marR="55294" marT="30746" marB="102485">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tx2">
                        <a:lumMod val="20000"/>
                        <a:lumOff val="80000"/>
                      </a:schemeClr>
                    </a:solidFill>
                  </a:tcPr>
                </a:tc>
                <a:tc>
                  <a:txBody>
                    <a:bodyPr/>
                    <a:lstStyle/>
                    <a:p>
                      <a:pPr fontAlgn="t"/>
                      <a:r>
                        <a:rPr lang="en-US" sz="1300" cap="none" spc="0" dirty="0">
                          <a:solidFill>
                            <a:schemeClr val="tx1"/>
                          </a:solidFill>
                          <a:effectLst/>
                        </a:rPr>
                        <a:t>$11,200,000</a:t>
                      </a:r>
                      <a:br>
                        <a:rPr lang="en-US" sz="1300" cap="none" spc="0" dirty="0">
                          <a:solidFill>
                            <a:schemeClr val="tx1"/>
                          </a:solidFill>
                          <a:effectLst/>
                        </a:rPr>
                      </a:br>
                      <a:endParaRPr lang="en-US" sz="1300" cap="none" spc="0" dirty="0">
                        <a:solidFill>
                          <a:schemeClr val="tx1"/>
                        </a:solidFill>
                        <a:effectLst/>
                      </a:endParaRPr>
                    </a:p>
                  </a:txBody>
                  <a:tcPr marL="0" marR="55294" marT="30746" marB="102485">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tx2">
                        <a:lumMod val="20000"/>
                        <a:lumOff val="80000"/>
                      </a:schemeClr>
                    </a:solidFill>
                  </a:tcPr>
                </a:tc>
                <a:extLst>
                  <a:ext uri="{0D108BD9-81ED-4DB2-BD59-A6C34878D82A}">
                    <a16:rowId xmlns:a16="http://schemas.microsoft.com/office/drawing/2014/main" val="78659314"/>
                  </a:ext>
                </a:extLst>
              </a:tr>
              <a:tr h="537042">
                <a:tc>
                  <a:txBody>
                    <a:bodyPr/>
                    <a:lstStyle/>
                    <a:p>
                      <a:pPr fontAlgn="t"/>
                      <a:r>
                        <a:rPr lang="en-US" sz="1300" cap="none" spc="0" dirty="0">
                          <a:solidFill>
                            <a:schemeClr val="tx1"/>
                          </a:solidFill>
                          <a:effectLst/>
                        </a:rPr>
                        <a:t>Current liabilities</a:t>
                      </a:r>
                      <a:br>
                        <a:rPr lang="en-US" sz="1300" cap="none" spc="0" dirty="0">
                          <a:solidFill>
                            <a:schemeClr val="tx1"/>
                          </a:solidFill>
                          <a:effectLst/>
                        </a:rPr>
                      </a:br>
                      <a:endParaRPr lang="en-US" sz="1300" cap="none" spc="0" dirty="0">
                        <a:solidFill>
                          <a:schemeClr val="tx1"/>
                        </a:solidFill>
                        <a:effectLst/>
                      </a:endParaRPr>
                    </a:p>
                  </a:txBody>
                  <a:tcPr marL="0" marR="55294" marT="30746" marB="102485">
                    <a:lnL w="12700" cmpd="sng">
                      <a:noFill/>
                      <a:prstDash val="solid"/>
                    </a:lnL>
                    <a:lnR w="12700" cmpd="sng">
                      <a:noFill/>
                      <a:prstDash val="solid"/>
                    </a:lnR>
                    <a:lnT w="12700" cmpd="sng">
                      <a:noFill/>
                      <a:prstDash val="solid"/>
                    </a:lnT>
                    <a:lnB w="9525" cap="flat" cmpd="sng" algn="ctr">
                      <a:solidFill>
                        <a:schemeClr val="tx1"/>
                      </a:solidFill>
                      <a:prstDash val="solid"/>
                    </a:lnB>
                    <a:noFill/>
                  </a:tcPr>
                </a:tc>
                <a:tc>
                  <a:txBody>
                    <a:bodyPr/>
                    <a:lstStyle/>
                    <a:p>
                      <a:pPr fontAlgn="t"/>
                      <a:r>
                        <a:rPr lang="en-US" sz="1300" cap="none" spc="0" dirty="0">
                          <a:solidFill>
                            <a:schemeClr val="tx1"/>
                          </a:solidFill>
                          <a:effectLst/>
                        </a:rPr>
                        <a:t>$1,500,000</a:t>
                      </a:r>
                      <a:br>
                        <a:rPr lang="en-US" sz="1300" cap="none" spc="0" dirty="0">
                          <a:solidFill>
                            <a:schemeClr val="tx1"/>
                          </a:solidFill>
                          <a:effectLst/>
                        </a:rPr>
                      </a:br>
                      <a:endParaRPr lang="en-US" sz="1300" cap="none" spc="0" dirty="0">
                        <a:solidFill>
                          <a:schemeClr val="tx1"/>
                        </a:solidFill>
                        <a:effectLst/>
                      </a:endParaRPr>
                    </a:p>
                  </a:txBody>
                  <a:tcPr marL="0" marR="55294" marT="30746" marB="102485">
                    <a:lnL w="12700" cmpd="sng">
                      <a:noFill/>
                      <a:prstDash val="solid"/>
                    </a:lnL>
                    <a:lnR w="12700" cmpd="sng">
                      <a:noFill/>
                      <a:prstDash val="solid"/>
                    </a:lnR>
                    <a:lnT w="12700" cmpd="sng">
                      <a:noFill/>
                      <a:prstDash val="solid"/>
                    </a:lnT>
                    <a:lnB w="9525" cap="flat" cmpd="sng" algn="ctr">
                      <a:solidFill>
                        <a:schemeClr val="tx1"/>
                      </a:solidFill>
                      <a:prstDash val="solid"/>
                    </a:lnB>
                    <a:noFill/>
                  </a:tcPr>
                </a:tc>
                <a:tc>
                  <a:txBody>
                    <a:bodyPr/>
                    <a:lstStyle/>
                    <a:p>
                      <a:pPr fontAlgn="t"/>
                      <a:r>
                        <a:rPr lang="en-US" sz="1300" cap="none" spc="0" dirty="0">
                          <a:solidFill>
                            <a:schemeClr val="tx1"/>
                          </a:solidFill>
                          <a:effectLst/>
                        </a:rPr>
                        <a:t>$1,620,000</a:t>
                      </a:r>
                      <a:br>
                        <a:rPr lang="en-US" sz="1300" cap="none" spc="0" dirty="0">
                          <a:solidFill>
                            <a:schemeClr val="tx1"/>
                          </a:solidFill>
                          <a:effectLst/>
                        </a:rPr>
                      </a:br>
                      <a:endParaRPr lang="en-US" sz="1300" cap="none" spc="0" dirty="0">
                        <a:solidFill>
                          <a:schemeClr val="tx1"/>
                        </a:solidFill>
                        <a:effectLst/>
                      </a:endParaRPr>
                    </a:p>
                  </a:txBody>
                  <a:tcPr marL="0" marR="55294" marT="30746" marB="102485">
                    <a:lnL w="12700" cmpd="sng">
                      <a:noFill/>
                      <a:prstDash val="solid"/>
                    </a:lnL>
                    <a:lnR w="12700" cmpd="sng">
                      <a:noFill/>
                      <a:prstDash val="solid"/>
                    </a:lnR>
                    <a:lnT w="12700" cmpd="sng">
                      <a:noFill/>
                      <a:prstDash val="solid"/>
                    </a:lnT>
                    <a:lnB w="9525" cap="flat" cmpd="sng" algn="ctr">
                      <a:solidFill>
                        <a:schemeClr val="tx1"/>
                      </a:solidFill>
                      <a:prstDash val="solid"/>
                    </a:lnB>
                    <a:noFill/>
                  </a:tcPr>
                </a:tc>
                <a:extLst>
                  <a:ext uri="{0D108BD9-81ED-4DB2-BD59-A6C34878D82A}">
                    <a16:rowId xmlns:a16="http://schemas.microsoft.com/office/drawing/2014/main" val="3827573328"/>
                  </a:ext>
                </a:extLst>
              </a:tr>
              <a:tr h="537042">
                <a:tc>
                  <a:txBody>
                    <a:bodyPr/>
                    <a:lstStyle/>
                    <a:p>
                      <a:pPr fontAlgn="t"/>
                      <a:r>
                        <a:rPr lang="en-US" sz="1300" cap="none" spc="0" dirty="0">
                          <a:solidFill>
                            <a:schemeClr val="tx1"/>
                          </a:solidFill>
                          <a:effectLst/>
                        </a:rPr>
                        <a:t>Total liabilities</a:t>
                      </a:r>
                      <a:br>
                        <a:rPr lang="en-US" sz="1300" cap="none" spc="0" dirty="0">
                          <a:solidFill>
                            <a:schemeClr val="tx1"/>
                          </a:solidFill>
                          <a:effectLst/>
                        </a:rPr>
                      </a:br>
                      <a:endParaRPr lang="en-US" sz="1300" cap="none" spc="0" dirty="0">
                        <a:solidFill>
                          <a:schemeClr val="tx1"/>
                        </a:solidFill>
                        <a:effectLst/>
                      </a:endParaRPr>
                    </a:p>
                  </a:txBody>
                  <a:tcPr marL="0" marR="55294" marT="30746" marB="102485">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tx2">
                        <a:lumMod val="20000"/>
                        <a:lumOff val="80000"/>
                      </a:schemeClr>
                    </a:solidFill>
                  </a:tcPr>
                </a:tc>
                <a:tc>
                  <a:txBody>
                    <a:bodyPr/>
                    <a:lstStyle/>
                    <a:p>
                      <a:pPr fontAlgn="t"/>
                      <a:r>
                        <a:rPr lang="en-US" sz="1300" cap="none" spc="0" dirty="0">
                          <a:solidFill>
                            <a:schemeClr val="tx1"/>
                          </a:solidFill>
                          <a:effectLst/>
                        </a:rPr>
                        <a:t>$5,000,000</a:t>
                      </a:r>
                      <a:br>
                        <a:rPr lang="en-US" sz="1300" cap="none" spc="0" dirty="0">
                          <a:solidFill>
                            <a:schemeClr val="tx1"/>
                          </a:solidFill>
                          <a:effectLst/>
                        </a:rPr>
                      </a:br>
                      <a:endParaRPr lang="en-US" sz="1300" cap="none" spc="0" dirty="0">
                        <a:solidFill>
                          <a:schemeClr val="tx1"/>
                        </a:solidFill>
                        <a:effectLst/>
                      </a:endParaRPr>
                    </a:p>
                  </a:txBody>
                  <a:tcPr marL="0" marR="55294" marT="30746" marB="102485">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tx2">
                        <a:lumMod val="20000"/>
                        <a:lumOff val="80000"/>
                      </a:schemeClr>
                    </a:solidFill>
                  </a:tcPr>
                </a:tc>
                <a:tc>
                  <a:txBody>
                    <a:bodyPr/>
                    <a:lstStyle/>
                    <a:p>
                      <a:pPr fontAlgn="t"/>
                      <a:r>
                        <a:rPr lang="en-US" sz="1300" cap="none" spc="0" dirty="0">
                          <a:solidFill>
                            <a:schemeClr val="tx1"/>
                          </a:solidFill>
                          <a:effectLst/>
                        </a:rPr>
                        <a:t>$6,200,000</a:t>
                      </a:r>
                      <a:br>
                        <a:rPr lang="en-US" sz="1300" cap="none" spc="0" dirty="0">
                          <a:solidFill>
                            <a:schemeClr val="tx1"/>
                          </a:solidFill>
                          <a:effectLst/>
                        </a:rPr>
                      </a:br>
                      <a:endParaRPr lang="en-US" sz="1300" cap="none" spc="0" dirty="0">
                        <a:solidFill>
                          <a:schemeClr val="tx1"/>
                        </a:solidFill>
                        <a:effectLst/>
                      </a:endParaRPr>
                    </a:p>
                  </a:txBody>
                  <a:tcPr marL="0" marR="55294" marT="30746" marB="102485">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tx2">
                        <a:lumMod val="20000"/>
                        <a:lumOff val="80000"/>
                      </a:schemeClr>
                    </a:solidFill>
                  </a:tcPr>
                </a:tc>
                <a:extLst>
                  <a:ext uri="{0D108BD9-81ED-4DB2-BD59-A6C34878D82A}">
                    <a16:rowId xmlns:a16="http://schemas.microsoft.com/office/drawing/2014/main" val="933313183"/>
                  </a:ext>
                </a:extLst>
              </a:tr>
              <a:tr h="537042">
                <a:tc>
                  <a:txBody>
                    <a:bodyPr/>
                    <a:lstStyle/>
                    <a:p>
                      <a:pPr fontAlgn="t"/>
                      <a:r>
                        <a:rPr lang="en-US" sz="1300" cap="none" spc="0" dirty="0">
                          <a:solidFill>
                            <a:schemeClr val="tx1"/>
                          </a:solidFill>
                          <a:effectLst/>
                        </a:rPr>
                        <a:t>Equity</a:t>
                      </a:r>
                      <a:br>
                        <a:rPr lang="en-US" sz="1300" cap="none" spc="0" dirty="0">
                          <a:solidFill>
                            <a:schemeClr val="tx1"/>
                          </a:solidFill>
                          <a:effectLst/>
                        </a:rPr>
                      </a:br>
                      <a:endParaRPr lang="en-US" sz="1300" cap="none" spc="0" dirty="0">
                        <a:solidFill>
                          <a:schemeClr val="tx1"/>
                        </a:solidFill>
                        <a:effectLst/>
                      </a:endParaRPr>
                    </a:p>
                  </a:txBody>
                  <a:tcPr marL="0" marR="55294" marT="30746" marB="102485">
                    <a:lnL w="12700" cmpd="sng">
                      <a:noFill/>
                      <a:prstDash val="solid"/>
                    </a:lnL>
                    <a:lnR w="12700" cmpd="sng">
                      <a:noFill/>
                      <a:prstDash val="solid"/>
                    </a:lnR>
                    <a:lnT w="12700" cmpd="sng">
                      <a:noFill/>
                      <a:prstDash val="solid"/>
                    </a:lnT>
                    <a:lnB w="9525" cap="flat" cmpd="sng" algn="ctr">
                      <a:solidFill>
                        <a:schemeClr val="tx1"/>
                      </a:solidFill>
                      <a:prstDash val="solid"/>
                    </a:lnB>
                    <a:noFill/>
                  </a:tcPr>
                </a:tc>
                <a:tc>
                  <a:txBody>
                    <a:bodyPr/>
                    <a:lstStyle/>
                    <a:p>
                      <a:pPr fontAlgn="t"/>
                      <a:r>
                        <a:rPr lang="en-US" sz="1300" cap="none" spc="0" dirty="0">
                          <a:solidFill>
                            <a:schemeClr val="tx1"/>
                          </a:solidFill>
                          <a:effectLst/>
                        </a:rPr>
                        <a:t>$5,000,000</a:t>
                      </a:r>
                      <a:br>
                        <a:rPr lang="en-US" sz="1300" cap="none" spc="0" dirty="0">
                          <a:solidFill>
                            <a:schemeClr val="tx1"/>
                          </a:solidFill>
                          <a:effectLst/>
                        </a:rPr>
                      </a:br>
                      <a:endParaRPr lang="en-US" sz="1300" cap="none" spc="0" dirty="0">
                        <a:solidFill>
                          <a:schemeClr val="tx1"/>
                        </a:solidFill>
                        <a:effectLst/>
                      </a:endParaRPr>
                    </a:p>
                  </a:txBody>
                  <a:tcPr marL="0" marR="55294" marT="30746" marB="102485">
                    <a:lnL w="12700" cmpd="sng">
                      <a:noFill/>
                      <a:prstDash val="solid"/>
                    </a:lnL>
                    <a:lnR w="12700" cmpd="sng">
                      <a:noFill/>
                      <a:prstDash val="solid"/>
                    </a:lnR>
                    <a:lnT w="12700" cmpd="sng">
                      <a:noFill/>
                      <a:prstDash val="solid"/>
                    </a:lnT>
                    <a:lnB w="9525" cap="flat" cmpd="sng" algn="ctr">
                      <a:solidFill>
                        <a:schemeClr val="tx1"/>
                      </a:solidFill>
                      <a:prstDash val="solid"/>
                    </a:lnB>
                    <a:noFill/>
                  </a:tcPr>
                </a:tc>
                <a:tc>
                  <a:txBody>
                    <a:bodyPr/>
                    <a:lstStyle/>
                    <a:p>
                      <a:pPr fontAlgn="t"/>
                      <a:r>
                        <a:rPr lang="en-US" sz="1300" cap="none" spc="0" dirty="0">
                          <a:solidFill>
                            <a:schemeClr val="tx1"/>
                          </a:solidFill>
                          <a:effectLst/>
                        </a:rPr>
                        <a:t>$5,000,000</a:t>
                      </a:r>
                      <a:br>
                        <a:rPr lang="en-US" sz="1300" cap="none" spc="0" dirty="0">
                          <a:solidFill>
                            <a:schemeClr val="tx1"/>
                          </a:solidFill>
                          <a:effectLst/>
                        </a:rPr>
                      </a:br>
                      <a:endParaRPr lang="en-US" sz="1300" cap="none" spc="0" dirty="0">
                        <a:solidFill>
                          <a:schemeClr val="tx1"/>
                        </a:solidFill>
                        <a:effectLst/>
                      </a:endParaRPr>
                    </a:p>
                  </a:txBody>
                  <a:tcPr marL="0" marR="55294" marT="30746" marB="102485">
                    <a:lnL w="12700" cmpd="sng">
                      <a:noFill/>
                      <a:prstDash val="solid"/>
                    </a:lnL>
                    <a:lnR w="12700" cmpd="sng">
                      <a:noFill/>
                      <a:prstDash val="solid"/>
                    </a:lnR>
                    <a:lnT w="12700" cmpd="sng">
                      <a:noFill/>
                      <a:prstDash val="solid"/>
                    </a:lnT>
                    <a:lnB w="9525" cap="flat" cmpd="sng" algn="ctr">
                      <a:solidFill>
                        <a:schemeClr val="tx1"/>
                      </a:solidFill>
                      <a:prstDash val="solid"/>
                    </a:lnB>
                    <a:noFill/>
                  </a:tcPr>
                </a:tc>
                <a:extLst>
                  <a:ext uri="{0D108BD9-81ED-4DB2-BD59-A6C34878D82A}">
                    <a16:rowId xmlns:a16="http://schemas.microsoft.com/office/drawing/2014/main" val="2104480271"/>
                  </a:ext>
                </a:extLst>
              </a:tr>
              <a:tr h="537042">
                <a:tc>
                  <a:txBody>
                    <a:bodyPr/>
                    <a:lstStyle/>
                    <a:p>
                      <a:pPr fontAlgn="t"/>
                      <a:r>
                        <a:rPr lang="en-US" sz="1300" cap="none" spc="0" dirty="0">
                          <a:solidFill>
                            <a:schemeClr val="tx1"/>
                          </a:solidFill>
                          <a:effectLst/>
                        </a:rPr>
                        <a:t>Current ratio</a:t>
                      </a:r>
                      <a:br>
                        <a:rPr lang="en-US" sz="1300" cap="none" spc="0" dirty="0">
                          <a:solidFill>
                            <a:schemeClr val="tx1"/>
                          </a:solidFill>
                          <a:effectLst/>
                        </a:rPr>
                      </a:br>
                      <a:endParaRPr lang="en-US" sz="1300" cap="none" spc="0" dirty="0">
                        <a:solidFill>
                          <a:schemeClr val="tx1"/>
                        </a:solidFill>
                        <a:effectLst/>
                      </a:endParaRPr>
                    </a:p>
                  </a:txBody>
                  <a:tcPr marL="0" marR="55294" marT="30746" marB="102485">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tx2">
                        <a:lumMod val="20000"/>
                        <a:lumOff val="80000"/>
                      </a:schemeClr>
                    </a:solidFill>
                  </a:tcPr>
                </a:tc>
                <a:tc>
                  <a:txBody>
                    <a:bodyPr/>
                    <a:lstStyle/>
                    <a:p>
                      <a:pPr fontAlgn="t"/>
                      <a:r>
                        <a:rPr lang="en-US" sz="1300" cap="none" spc="0" dirty="0">
                          <a:solidFill>
                            <a:schemeClr val="tx1"/>
                          </a:solidFill>
                          <a:effectLst/>
                        </a:rPr>
                        <a:t>1.33 — Pass</a:t>
                      </a:r>
                      <a:br>
                        <a:rPr lang="en-US" sz="1300" cap="none" spc="0" dirty="0">
                          <a:solidFill>
                            <a:schemeClr val="tx1"/>
                          </a:solidFill>
                          <a:effectLst/>
                        </a:rPr>
                      </a:br>
                      <a:endParaRPr lang="en-US" sz="1300" cap="none" spc="0" dirty="0">
                        <a:solidFill>
                          <a:schemeClr val="tx1"/>
                        </a:solidFill>
                        <a:effectLst/>
                      </a:endParaRPr>
                    </a:p>
                  </a:txBody>
                  <a:tcPr marL="0" marR="55294" marT="30746" marB="102485">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tx2">
                        <a:lumMod val="20000"/>
                        <a:lumOff val="80000"/>
                      </a:schemeClr>
                    </a:solidFill>
                  </a:tcPr>
                </a:tc>
                <a:tc>
                  <a:txBody>
                    <a:bodyPr/>
                    <a:lstStyle/>
                    <a:p>
                      <a:pPr fontAlgn="t"/>
                      <a:r>
                        <a:rPr lang="en-US" sz="1300" cap="none" spc="0" dirty="0">
                          <a:solidFill>
                            <a:schemeClr val="tx1"/>
                          </a:solidFill>
                          <a:effectLst/>
                        </a:rPr>
                        <a:t>1.23 — Fail</a:t>
                      </a:r>
                    </a:p>
                  </a:txBody>
                  <a:tcPr marL="0" marR="55294" marT="30746" marB="102485">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tx2">
                        <a:lumMod val="20000"/>
                        <a:lumOff val="80000"/>
                      </a:schemeClr>
                    </a:solidFill>
                  </a:tcPr>
                </a:tc>
                <a:extLst>
                  <a:ext uri="{0D108BD9-81ED-4DB2-BD59-A6C34878D82A}">
                    <a16:rowId xmlns:a16="http://schemas.microsoft.com/office/drawing/2014/main" val="4042427748"/>
                  </a:ext>
                </a:extLst>
              </a:tr>
            </a:tbl>
          </a:graphicData>
        </a:graphic>
      </p:graphicFrame>
    </p:spTree>
    <p:extLst>
      <p:ext uri="{BB962C8B-B14F-4D97-AF65-F5344CB8AC3E}">
        <p14:creationId xmlns:p14="http://schemas.microsoft.com/office/powerpoint/2010/main" val="3695962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248" y="533400"/>
            <a:ext cx="8186012" cy="606911"/>
          </a:xfrm>
        </p:spPr>
        <p:txBody>
          <a:bodyPr/>
          <a:lstStyle/>
          <a:p>
            <a:r>
              <a:rPr lang="en-US" b="1" dirty="0"/>
              <a:t>Financial Statement Impacts</a:t>
            </a:r>
          </a:p>
        </p:txBody>
      </p:sp>
      <p:sp>
        <p:nvSpPr>
          <p:cNvPr id="3" name="Content Placeholder 2"/>
          <p:cNvSpPr>
            <a:spLocks noGrp="1"/>
          </p:cNvSpPr>
          <p:nvPr>
            <p:ph idx="1"/>
          </p:nvPr>
        </p:nvSpPr>
        <p:spPr>
          <a:xfrm>
            <a:off x="640248" y="1184575"/>
            <a:ext cx="8186012" cy="4488850"/>
          </a:xfrm>
        </p:spPr>
        <p:txBody>
          <a:bodyPr/>
          <a:lstStyle/>
          <a:p>
            <a:r>
              <a:rPr lang="en-US" sz="2000" dirty="0">
                <a:latin typeface="Montserrat" panose="00000500000000000000" pitchFamily="2" charset="0"/>
              </a:rPr>
              <a:t>Debt-to-equity ratio example</a:t>
            </a:r>
          </a:p>
          <a:p>
            <a:pPr lvl="1"/>
            <a:r>
              <a:rPr lang="en-US" sz="1600" dirty="0">
                <a:latin typeface="Montserrat" panose="00000500000000000000" pitchFamily="2" charset="0"/>
              </a:rPr>
              <a:t>Calculation: Total liabilities / equity</a:t>
            </a:r>
          </a:p>
          <a:p>
            <a:pPr lvl="1"/>
            <a:endParaRPr lang="en-US" sz="1600" dirty="0">
              <a:latin typeface="Montserrat" panose="00000500000000000000" pitchFamily="2" charset="0"/>
            </a:endParaRPr>
          </a:p>
          <a:p>
            <a:pPr lvl="1"/>
            <a:r>
              <a:rPr lang="en-US" sz="1600" dirty="0">
                <a:latin typeface="Montserrat" panose="00000500000000000000" pitchFamily="2" charset="0"/>
              </a:rPr>
              <a:t>Example requirement: Your organization must maintain a debt-to-equity ratio not exceeding 1.10</a:t>
            </a:r>
          </a:p>
          <a:p>
            <a:pPr lvl="1"/>
            <a:endParaRPr lang="en-US" sz="1600" dirty="0">
              <a:latin typeface="Montserrat" panose="00000500000000000000" pitchFamily="2" charset="0"/>
            </a:endParaRPr>
          </a:p>
          <a:p>
            <a:pPr lvl="1"/>
            <a:r>
              <a:rPr lang="en-US" sz="1600" dirty="0">
                <a:latin typeface="Montserrat" panose="00000500000000000000" pitchFamily="2" charset="0"/>
              </a:rPr>
              <a:t>Potential impact of ASC 842: Total liabilities could increase, and net worth could stay the same, causing the debt to tangible net worth ratio to increase</a:t>
            </a:r>
          </a:p>
          <a:p>
            <a:pPr lvl="1"/>
            <a:endParaRPr lang="en-US" sz="1600" dirty="0">
              <a:latin typeface="Montserrat" panose="00000500000000000000" pitchFamily="2" charset="0"/>
            </a:endParaRPr>
          </a:p>
          <a:p>
            <a:pPr lvl="1"/>
            <a:r>
              <a:rPr lang="en-US" sz="1600" dirty="0">
                <a:latin typeface="Montserrat" panose="00000500000000000000" pitchFamily="2" charset="0"/>
              </a:rPr>
              <a:t>Example: You have a 10-year building lease that requires monthly payments of $10,000; following are rounded figures (note that these are not exact figures and are only for representative purposes)</a:t>
            </a:r>
          </a:p>
          <a:p>
            <a:pPr lvl="1"/>
            <a:endParaRPr lang="en-US" dirty="0"/>
          </a:p>
        </p:txBody>
      </p:sp>
      <p:sp>
        <p:nvSpPr>
          <p:cNvPr id="5" name="Slide Number Placeholder 4"/>
          <p:cNvSpPr>
            <a:spLocks noGrp="1"/>
          </p:cNvSpPr>
          <p:nvPr>
            <p:ph type="sldNum" sz="quarter" idx="12"/>
          </p:nvPr>
        </p:nvSpPr>
        <p:spPr/>
        <p:txBody>
          <a:bodyPr/>
          <a:lstStyle/>
          <a:p>
            <a:fld id="{8938E9E5-06FC-7544-890C-4008D8E27229}" type="slidenum">
              <a:rPr lang="en-US" smtClean="0"/>
              <a:pPr/>
              <a:t>26</a:t>
            </a:fld>
            <a:endParaRPr lang="en-US" dirty="0"/>
          </a:p>
        </p:txBody>
      </p:sp>
    </p:spTree>
    <p:extLst>
      <p:ext uri="{BB962C8B-B14F-4D97-AF65-F5344CB8AC3E}">
        <p14:creationId xmlns:p14="http://schemas.microsoft.com/office/powerpoint/2010/main" val="3760907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248" y="533400"/>
            <a:ext cx="8186012" cy="872594"/>
          </a:xfrm>
        </p:spPr>
        <p:txBody>
          <a:bodyPr anchor="t">
            <a:normAutofit/>
          </a:bodyPr>
          <a:lstStyle/>
          <a:p>
            <a:r>
              <a:rPr lang="en-US" b="1" dirty="0"/>
              <a:t>Financial Statement Impacts</a:t>
            </a:r>
          </a:p>
        </p:txBody>
      </p:sp>
      <p:sp>
        <p:nvSpPr>
          <p:cNvPr id="3" name="Content Placeholder 2"/>
          <p:cNvSpPr>
            <a:spLocks noGrp="1"/>
          </p:cNvSpPr>
          <p:nvPr>
            <p:ph idx="13"/>
          </p:nvPr>
        </p:nvSpPr>
        <p:spPr>
          <a:xfrm>
            <a:off x="640248" y="1076310"/>
            <a:ext cx="8186012" cy="1060460"/>
          </a:xfrm>
        </p:spPr>
        <p:txBody>
          <a:bodyPr anchor="t">
            <a:normAutofit/>
          </a:bodyPr>
          <a:lstStyle/>
          <a:p>
            <a:r>
              <a:rPr lang="en-US" sz="2000" dirty="0"/>
              <a:t>Current ratio example</a:t>
            </a:r>
            <a:endParaRPr lang="fr-FR" sz="2000" dirty="0"/>
          </a:p>
          <a:p>
            <a:endParaRPr lang="en-US" dirty="0"/>
          </a:p>
          <a:p>
            <a:pPr lvl="1"/>
            <a:endParaRPr lang="en-US" sz="2200" dirty="0">
              <a:solidFill>
                <a:schemeClr val="tx1"/>
              </a:solidFill>
            </a:endParaRPr>
          </a:p>
        </p:txBody>
      </p:sp>
      <p:sp>
        <p:nvSpPr>
          <p:cNvPr id="5" name="Slide Number Placeholder 4" hidden="1"/>
          <p:cNvSpPr>
            <a:spLocks noGrp="1"/>
          </p:cNvSpPr>
          <p:nvPr>
            <p:ph type="sldNum" sz="quarter" idx="12"/>
          </p:nvPr>
        </p:nvSpPr>
        <p:spPr>
          <a:xfrm>
            <a:off x="11172082" y="6095391"/>
            <a:ext cx="379671" cy="365125"/>
          </a:xfrm>
          <a:prstGeom prst="rect">
            <a:avLst/>
          </a:prstGeom>
        </p:spPr>
        <p:txBody>
          <a:bodyPr vert="horz" lIns="0" tIns="0" rIns="0" bIns="0" rtlCol="0" anchor="ctr"/>
          <a:lstStyle>
            <a:defPPr>
              <a:defRPr lang="en-US"/>
            </a:defPPr>
            <a:lvl1pPr marL="0" algn="r" defTabSz="457200" rtl="0" eaLnBrk="1" latinLnBrk="0" hangingPunct="1">
              <a:defRPr sz="900" b="0" i="0" kern="0" spc="-10">
                <a:solidFill>
                  <a:schemeClr val="tx1">
                    <a:tint val="75000"/>
                  </a:schemeClr>
                </a:solidFill>
                <a:latin typeface="Montserrat Medium"/>
                <a:ea typeface="+mn-ea"/>
                <a:cs typeface="Montserrat Medium"/>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8357EA3D-76B5-4069-A9E8-343C30A406CD}" type="slidenum">
              <a:rPr lang="en-US" smtClean="0"/>
              <a:pPr>
                <a:spcAft>
                  <a:spcPts val="600"/>
                </a:spcAft>
              </a:pPr>
              <a:t>27</a:t>
            </a:fld>
            <a:endParaRPr lang="en-US" dirty="0"/>
          </a:p>
        </p:txBody>
      </p:sp>
      <p:graphicFrame>
        <p:nvGraphicFramePr>
          <p:cNvPr id="6" name="Table 5">
            <a:extLst>
              <a:ext uri="{FF2B5EF4-FFF2-40B4-BE49-F238E27FC236}">
                <a16:creationId xmlns:a16="http://schemas.microsoft.com/office/drawing/2014/main" id="{62D7D399-9AE6-4F6C-82A8-3E2731D53935}"/>
              </a:ext>
            </a:extLst>
          </p:cNvPr>
          <p:cNvGraphicFramePr>
            <a:graphicFrameLocks noGrp="1"/>
          </p:cNvGraphicFramePr>
          <p:nvPr/>
        </p:nvGraphicFramePr>
        <p:xfrm>
          <a:off x="640248" y="1602538"/>
          <a:ext cx="6126313" cy="3991439"/>
        </p:xfrm>
        <a:graphic>
          <a:graphicData uri="http://schemas.openxmlformats.org/drawingml/2006/table">
            <a:tbl>
              <a:tblPr firstRow="1" bandRow="1">
                <a:noFill/>
              </a:tblPr>
              <a:tblGrid>
                <a:gridCol w="1730725">
                  <a:extLst>
                    <a:ext uri="{9D8B030D-6E8A-4147-A177-3AD203B41FA5}">
                      <a16:colId xmlns:a16="http://schemas.microsoft.com/office/drawing/2014/main" val="913016973"/>
                    </a:ext>
                  </a:extLst>
                </a:gridCol>
                <a:gridCol w="2193383">
                  <a:extLst>
                    <a:ext uri="{9D8B030D-6E8A-4147-A177-3AD203B41FA5}">
                      <a16:colId xmlns:a16="http://schemas.microsoft.com/office/drawing/2014/main" val="1585650244"/>
                    </a:ext>
                  </a:extLst>
                </a:gridCol>
                <a:gridCol w="2202205">
                  <a:extLst>
                    <a:ext uri="{9D8B030D-6E8A-4147-A177-3AD203B41FA5}">
                      <a16:colId xmlns:a16="http://schemas.microsoft.com/office/drawing/2014/main" val="2923568236"/>
                    </a:ext>
                  </a:extLst>
                </a:gridCol>
              </a:tblGrid>
              <a:tr h="697235">
                <a:tc>
                  <a:txBody>
                    <a:bodyPr/>
                    <a:lstStyle/>
                    <a:p>
                      <a:pPr algn="ctr" fontAlgn="b"/>
                      <a:r>
                        <a:rPr lang="en-US" sz="1600" b="1" cap="none" spc="30" dirty="0">
                          <a:solidFill>
                            <a:schemeClr val="tx1"/>
                          </a:solidFill>
                          <a:effectLst/>
                        </a:rPr>
                        <a:t>Item</a:t>
                      </a:r>
                    </a:p>
                  </a:txBody>
                  <a:tcPr marL="0" marR="9123" marT="24610" marB="24610" anchor="ctr">
                    <a:lnL w="12700" cmpd="sng">
                      <a:noFill/>
                    </a:lnL>
                    <a:lnR w="12700" cmpd="sng">
                      <a:noFill/>
                    </a:lnR>
                    <a:lnT w="19050" cap="flat" cmpd="sng" algn="ctr">
                      <a:solidFill>
                        <a:schemeClr val="accent1"/>
                      </a:solidFill>
                      <a:prstDash val="solid"/>
                    </a:lnT>
                    <a:lnB w="38100" cmpd="sng">
                      <a:noFill/>
                    </a:lnB>
                    <a:solidFill>
                      <a:schemeClr val="tx2">
                        <a:lumMod val="60000"/>
                        <a:lumOff val="40000"/>
                      </a:schemeClr>
                    </a:solidFill>
                  </a:tcPr>
                </a:tc>
                <a:tc>
                  <a:txBody>
                    <a:bodyPr/>
                    <a:lstStyle/>
                    <a:p>
                      <a:pPr algn="ctr" fontAlgn="b"/>
                      <a:r>
                        <a:rPr lang="en-US" sz="1600" b="1" cap="none" spc="30" dirty="0">
                          <a:solidFill>
                            <a:schemeClr val="tx1"/>
                          </a:solidFill>
                          <a:effectLst/>
                        </a:rPr>
                        <a:t>Balances Without ASC 842</a:t>
                      </a:r>
                    </a:p>
                  </a:txBody>
                  <a:tcPr marL="0" marR="9123" marT="24610" marB="24610" anchor="ctr">
                    <a:lnL w="12700" cmpd="sng">
                      <a:noFill/>
                    </a:lnL>
                    <a:lnR w="12700" cmpd="sng">
                      <a:noFill/>
                    </a:lnR>
                    <a:lnT w="19050" cap="flat" cmpd="sng" algn="ctr">
                      <a:solidFill>
                        <a:schemeClr val="accent1"/>
                      </a:solidFill>
                      <a:prstDash val="solid"/>
                    </a:lnT>
                    <a:lnB w="38100" cmpd="sng">
                      <a:noFill/>
                    </a:lnB>
                    <a:solidFill>
                      <a:schemeClr val="tx2">
                        <a:lumMod val="60000"/>
                        <a:lumOff val="40000"/>
                      </a:schemeClr>
                    </a:solidFill>
                  </a:tcPr>
                </a:tc>
                <a:tc>
                  <a:txBody>
                    <a:bodyPr/>
                    <a:lstStyle/>
                    <a:p>
                      <a:pPr algn="ctr" fontAlgn="b"/>
                      <a:r>
                        <a:rPr lang="en-US" sz="1600" b="1" cap="none" spc="30" dirty="0">
                          <a:solidFill>
                            <a:schemeClr val="tx1"/>
                          </a:solidFill>
                          <a:effectLst/>
                        </a:rPr>
                        <a:t>Balances Including ASC 842</a:t>
                      </a:r>
                    </a:p>
                  </a:txBody>
                  <a:tcPr marL="0" marR="9123" marT="24610" marB="24610" anchor="ctr">
                    <a:lnL w="12700" cmpd="sng">
                      <a:noFill/>
                    </a:lnL>
                    <a:lnR w="12700" cmpd="sng">
                      <a:noFill/>
                    </a:lnR>
                    <a:lnT w="19050" cap="flat" cmpd="sng" algn="ctr">
                      <a:solidFill>
                        <a:schemeClr val="accent1"/>
                      </a:solidFill>
                      <a:prstDash val="solid"/>
                    </a:lnT>
                    <a:lnB w="38100" cmpd="sng">
                      <a:noFill/>
                    </a:lnB>
                    <a:solidFill>
                      <a:schemeClr val="tx2">
                        <a:lumMod val="60000"/>
                        <a:lumOff val="40000"/>
                      </a:schemeClr>
                    </a:solidFill>
                  </a:tcPr>
                </a:tc>
                <a:extLst>
                  <a:ext uri="{0D108BD9-81ED-4DB2-BD59-A6C34878D82A}">
                    <a16:rowId xmlns:a16="http://schemas.microsoft.com/office/drawing/2014/main" val="3150934739"/>
                  </a:ext>
                </a:extLst>
              </a:tr>
              <a:tr h="549034">
                <a:tc>
                  <a:txBody>
                    <a:bodyPr/>
                    <a:lstStyle/>
                    <a:p>
                      <a:pPr fontAlgn="t"/>
                      <a:r>
                        <a:rPr lang="en-US" sz="1200" cap="none" spc="0" dirty="0">
                          <a:solidFill>
                            <a:schemeClr val="tx1"/>
                          </a:solidFill>
                          <a:effectLst/>
                        </a:rPr>
                        <a:t>Current assets</a:t>
                      </a:r>
                      <a:br>
                        <a:rPr lang="en-US" sz="1200" cap="none" spc="0" dirty="0">
                          <a:solidFill>
                            <a:schemeClr val="tx1"/>
                          </a:solidFill>
                          <a:effectLst/>
                        </a:rPr>
                      </a:br>
                      <a:endParaRPr lang="en-US" sz="1200" cap="none" spc="0" dirty="0">
                        <a:solidFill>
                          <a:schemeClr val="tx1"/>
                        </a:solidFill>
                        <a:effectLst/>
                      </a:endParaRPr>
                    </a:p>
                  </a:txBody>
                  <a:tcPr marL="0" marR="49221" marT="24610" marB="24610">
                    <a:lnL w="12700" cmpd="sng">
                      <a:noFill/>
                      <a:prstDash val="solid"/>
                    </a:lnL>
                    <a:lnR w="12700" cmpd="sng">
                      <a:noFill/>
                      <a:prstDash val="solid"/>
                    </a:lnR>
                    <a:lnT w="38100" cmpd="sng">
                      <a:noFill/>
                    </a:lnT>
                    <a:lnB w="9525" cap="flat" cmpd="sng" algn="ctr">
                      <a:solidFill>
                        <a:schemeClr val="accent1"/>
                      </a:solidFill>
                      <a:prstDash val="solid"/>
                    </a:lnB>
                    <a:noFill/>
                  </a:tcPr>
                </a:tc>
                <a:tc>
                  <a:txBody>
                    <a:bodyPr/>
                    <a:lstStyle/>
                    <a:p>
                      <a:pPr fontAlgn="t"/>
                      <a:r>
                        <a:rPr lang="en-US" sz="1200" cap="none" spc="0" dirty="0">
                          <a:solidFill>
                            <a:schemeClr val="tx1"/>
                          </a:solidFill>
                          <a:effectLst/>
                        </a:rPr>
                        <a:t>$2,000,000</a:t>
                      </a:r>
                    </a:p>
                  </a:txBody>
                  <a:tcPr marL="0" marR="49221" marT="24610" marB="24610">
                    <a:lnL w="12700" cmpd="sng">
                      <a:noFill/>
                      <a:prstDash val="solid"/>
                    </a:lnL>
                    <a:lnR w="12700" cmpd="sng">
                      <a:noFill/>
                      <a:prstDash val="solid"/>
                    </a:lnR>
                    <a:lnT w="38100" cmpd="sng">
                      <a:noFill/>
                    </a:lnT>
                    <a:lnB w="9525" cap="flat" cmpd="sng" algn="ctr">
                      <a:solidFill>
                        <a:schemeClr val="accent1"/>
                      </a:solidFill>
                      <a:prstDash val="solid"/>
                    </a:lnB>
                    <a:noFill/>
                  </a:tcPr>
                </a:tc>
                <a:tc>
                  <a:txBody>
                    <a:bodyPr/>
                    <a:lstStyle/>
                    <a:p>
                      <a:pPr fontAlgn="t"/>
                      <a:r>
                        <a:rPr lang="en-US" sz="1200" cap="none" spc="0" dirty="0">
                          <a:solidFill>
                            <a:schemeClr val="tx1"/>
                          </a:solidFill>
                          <a:effectLst/>
                        </a:rPr>
                        <a:t>$2,000,000</a:t>
                      </a:r>
                    </a:p>
                  </a:txBody>
                  <a:tcPr marL="0" marR="49221" marT="24610" marB="24610">
                    <a:lnL w="12700" cmpd="sng">
                      <a:noFill/>
                      <a:prstDash val="solid"/>
                    </a:lnL>
                    <a:lnR w="12700" cmpd="sng">
                      <a:noFill/>
                      <a:prstDash val="solid"/>
                    </a:lnR>
                    <a:lnT w="38100" cmpd="sng">
                      <a:noFill/>
                    </a:lnT>
                    <a:lnB w="9525" cap="flat" cmpd="sng" algn="ctr">
                      <a:solidFill>
                        <a:schemeClr val="accent1"/>
                      </a:solidFill>
                      <a:prstDash val="solid"/>
                    </a:lnB>
                    <a:noFill/>
                  </a:tcPr>
                </a:tc>
                <a:extLst>
                  <a:ext uri="{0D108BD9-81ED-4DB2-BD59-A6C34878D82A}">
                    <a16:rowId xmlns:a16="http://schemas.microsoft.com/office/drawing/2014/main" val="1908069171"/>
                  </a:ext>
                </a:extLst>
              </a:tr>
              <a:tr h="549034">
                <a:tc>
                  <a:txBody>
                    <a:bodyPr/>
                    <a:lstStyle/>
                    <a:p>
                      <a:pPr fontAlgn="t"/>
                      <a:r>
                        <a:rPr lang="en-US" sz="1200" cap="none" spc="0" dirty="0">
                          <a:solidFill>
                            <a:schemeClr val="tx1"/>
                          </a:solidFill>
                          <a:effectLst/>
                        </a:rPr>
                        <a:t>Total assets</a:t>
                      </a:r>
                      <a:br>
                        <a:rPr lang="en-US" sz="1200" cap="none" spc="0" dirty="0">
                          <a:solidFill>
                            <a:schemeClr val="tx1"/>
                          </a:solidFill>
                          <a:effectLst/>
                        </a:rPr>
                      </a:br>
                      <a:endParaRPr lang="en-US" sz="1200" cap="none" spc="0" dirty="0">
                        <a:solidFill>
                          <a:schemeClr val="tx1"/>
                        </a:solidFill>
                        <a:effectLst/>
                      </a:endParaRPr>
                    </a:p>
                  </a:txBody>
                  <a:tcPr marL="45614" marR="49221" marT="24610" marB="24610">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tx2">
                        <a:lumMod val="20000"/>
                        <a:lumOff val="80000"/>
                      </a:schemeClr>
                    </a:solidFill>
                  </a:tcPr>
                </a:tc>
                <a:tc>
                  <a:txBody>
                    <a:bodyPr/>
                    <a:lstStyle/>
                    <a:p>
                      <a:pPr fontAlgn="t"/>
                      <a:r>
                        <a:rPr lang="en-US" sz="1200" cap="none" spc="0" dirty="0">
                          <a:solidFill>
                            <a:schemeClr val="tx1"/>
                          </a:solidFill>
                          <a:effectLst/>
                        </a:rPr>
                        <a:t>$10,000,000</a:t>
                      </a:r>
                      <a:br>
                        <a:rPr lang="en-US" sz="1200" cap="none" spc="0" dirty="0">
                          <a:solidFill>
                            <a:schemeClr val="tx1"/>
                          </a:solidFill>
                          <a:effectLst/>
                        </a:rPr>
                      </a:br>
                      <a:endParaRPr lang="en-US" sz="1200" cap="none" spc="0" dirty="0">
                        <a:solidFill>
                          <a:schemeClr val="tx1"/>
                        </a:solidFill>
                        <a:effectLst/>
                      </a:endParaRPr>
                    </a:p>
                  </a:txBody>
                  <a:tcPr marL="45614" marR="49221" marT="24610" marB="24610">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tx2">
                        <a:lumMod val="20000"/>
                        <a:lumOff val="80000"/>
                      </a:schemeClr>
                    </a:solidFill>
                  </a:tcPr>
                </a:tc>
                <a:tc>
                  <a:txBody>
                    <a:bodyPr/>
                    <a:lstStyle/>
                    <a:p>
                      <a:pPr fontAlgn="t"/>
                      <a:r>
                        <a:rPr lang="en-US" sz="1200" cap="none" spc="0" dirty="0">
                          <a:solidFill>
                            <a:schemeClr val="tx1"/>
                          </a:solidFill>
                          <a:effectLst/>
                        </a:rPr>
                        <a:t>$11,200,000</a:t>
                      </a:r>
                      <a:br>
                        <a:rPr lang="en-US" sz="1200" cap="none" spc="0" dirty="0">
                          <a:solidFill>
                            <a:schemeClr val="tx1"/>
                          </a:solidFill>
                          <a:effectLst/>
                        </a:rPr>
                      </a:br>
                      <a:endParaRPr lang="en-US" sz="1200" cap="none" spc="0" dirty="0">
                        <a:solidFill>
                          <a:schemeClr val="tx1"/>
                        </a:solidFill>
                        <a:effectLst/>
                      </a:endParaRPr>
                    </a:p>
                  </a:txBody>
                  <a:tcPr marL="45614" marR="49221" marT="24610" marB="24610">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tx2">
                        <a:lumMod val="20000"/>
                        <a:lumOff val="80000"/>
                      </a:schemeClr>
                    </a:solidFill>
                  </a:tcPr>
                </a:tc>
                <a:extLst>
                  <a:ext uri="{0D108BD9-81ED-4DB2-BD59-A6C34878D82A}">
                    <a16:rowId xmlns:a16="http://schemas.microsoft.com/office/drawing/2014/main" val="464541505"/>
                  </a:ext>
                </a:extLst>
              </a:tr>
              <a:tr h="549034">
                <a:tc>
                  <a:txBody>
                    <a:bodyPr/>
                    <a:lstStyle/>
                    <a:p>
                      <a:pPr fontAlgn="t"/>
                      <a:r>
                        <a:rPr lang="en-US" sz="1200" cap="none" spc="0" dirty="0">
                          <a:solidFill>
                            <a:schemeClr val="tx1"/>
                          </a:solidFill>
                          <a:effectLst/>
                        </a:rPr>
                        <a:t>Current liabilities</a:t>
                      </a:r>
                      <a:br>
                        <a:rPr lang="en-US" sz="1200" cap="none" spc="0" dirty="0">
                          <a:solidFill>
                            <a:schemeClr val="tx1"/>
                          </a:solidFill>
                          <a:effectLst/>
                        </a:rPr>
                      </a:br>
                      <a:endParaRPr lang="en-US" sz="1200" cap="none" spc="0" dirty="0">
                        <a:solidFill>
                          <a:schemeClr val="tx1"/>
                        </a:solidFill>
                        <a:effectLst/>
                      </a:endParaRPr>
                    </a:p>
                  </a:txBody>
                  <a:tcPr marL="0" marR="49221" marT="24610" marB="24610">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fontAlgn="t"/>
                      <a:r>
                        <a:rPr lang="en-US" sz="1200" cap="none" spc="0" dirty="0">
                          <a:solidFill>
                            <a:schemeClr val="tx1"/>
                          </a:solidFill>
                          <a:effectLst/>
                        </a:rPr>
                        <a:t>$1,500,000</a:t>
                      </a:r>
                      <a:br>
                        <a:rPr lang="en-US" sz="1200" cap="none" spc="0" dirty="0">
                          <a:solidFill>
                            <a:schemeClr val="tx1"/>
                          </a:solidFill>
                          <a:effectLst/>
                        </a:rPr>
                      </a:br>
                      <a:endParaRPr lang="en-US" sz="1200" cap="none" spc="0" dirty="0">
                        <a:solidFill>
                          <a:schemeClr val="tx1"/>
                        </a:solidFill>
                        <a:effectLst/>
                      </a:endParaRPr>
                    </a:p>
                  </a:txBody>
                  <a:tcPr marL="0" marR="49221" marT="24610" marB="24610">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fontAlgn="t"/>
                      <a:r>
                        <a:rPr lang="en-US" sz="1200" cap="none" spc="0" dirty="0">
                          <a:solidFill>
                            <a:schemeClr val="tx1"/>
                          </a:solidFill>
                          <a:effectLst/>
                        </a:rPr>
                        <a:t>$1,620,000</a:t>
                      </a:r>
                      <a:br>
                        <a:rPr lang="en-US" sz="1200" cap="none" spc="0" dirty="0">
                          <a:solidFill>
                            <a:schemeClr val="tx1"/>
                          </a:solidFill>
                          <a:effectLst/>
                        </a:rPr>
                      </a:br>
                      <a:endParaRPr lang="en-US" sz="1200" cap="none" spc="0" dirty="0">
                        <a:solidFill>
                          <a:schemeClr val="tx1"/>
                        </a:solidFill>
                        <a:effectLst/>
                      </a:endParaRPr>
                    </a:p>
                  </a:txBody>
                  <a:tcPr marL="0" marR="49221" marT="24610" marB="24610">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1122547000"/>
                  </a:ext>
                </a:extLst>
              </a:tr>
              <a:tr h="549034">
                <a:tc>
                  <a:txBody>
                    <a:bodyPr/>
                    <a:lstStyle/>
                    <a:p>
                      <a:pPr fontAlgn="t"/>
                      <a:r>
                        <a:rPr lang="en-US" sz="1200" cap="none" spc="0" dirty="0">
                          <a:solidFill>
                            <a:schemeClr val="tx1"/>
                          </a:solidFill>
                          <a:effectLst/>
                        </a:rPr>
                        <a:t>Total liabilities</a:t>
                      </a:r>
                      <a:br>
                        <a:rPr lang="en-US" sz="1200" cap="none" spc="0" dirty="0">
                          <a:solidFill>
                            <a:schemeClr val="tx1"/>
                          </a:solidFill>
                          <a:effectLst/>
                        </a:rPr>
                      </a:br>
                      <a:endParaRPr lang="en-US" sz="1200" cap="none" spc="0" dirty="0">
                        <a:solidFill>
                          <a:schemeClr val="tx1"/>
                        </a:solidFill>
                        <a:effectLst/>
                      </a:endParaRPr>
                    </a:p>
                  </a:txBody>
                  <a:tcPr marL="45614" marR="49221" marT="24610" marB="24610">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tx2">
                        <a:lumMod val="20000"/>
                        <a:lumOff val="80000"/>
                      </a:schemeClr>
                    </a:solidFill>
                  </a:tcPr>
                </a:tc>
                <a:tc>
                  <a:txBody>
                    <a:bodyPr/>
                    <a:lstStyle/>
                    <a:p>
                      <a:pPr fontAlgn="t"/>
                      <a:r>
                        <a:rPr lang="en-US" sz="1200" cap="none" spc="0" dirty="0">
                          <a:solidFill>
                            <a:schemeClr val="tx1"/>
                          </a:solidFill>
                          <a:effectLst/>
                        </a:rPr>
                        <a:t>$5,000,000</a:t>
                      </a:r>
                      <a:br>
                        <a:rPr lang="en-US" sz="1200" cap="none" spc="0" dirty="0">
                          <a:solidFill>
                            <a:schemeClr val="tx1"/>
                          </a:solidFill>
                          <a:effectLst/>
                        </a:rPr>
                      </a:br>
                      <a:endParaRPr lang="en-US" sz="1200" cap="none" spc="0" dirty="0">
                        <a:solidFill>
                          <a:schemeClr val="tx1"/>
                        </a:solidFill>
                        <a:effectLst/>
                      </a:endParaRPr>
                    </a:p>
                  </a:txBody>
                  <a:tcPr marL="45614" marR="49221" marT="24610" marB="24610">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tx2">
                        <a:lumMod val="20000"/>
                        <a:lumOff val="80000"/>
                      </a:schemeClr>
                    </a:solidFill>
                  </a:tcPr>
                </a:tc>
                <a:tc>
                  <a:txBody>
                    <a:bodyPr/>
                    <a:lstStyle/>
                    <a:p>
                      <a:pPr fontAlgn="t"/>
                      <a:r>
                        <a:rPr lang="en-US" sz="1200" cap="none" spc="0" dirty="0">
                          <a:solidFill>
                            <a:schemeClr val="tx1"/>
                          </a:solidFill>
                          <a:effectLst/>
                        </a:rPr>
                        <a:t>$6,200,000</a:t>
                      </a:r>
                      <a:br>
                        <a:rPr lang="en-US" sz="1200" cap="none" spc="0" dirty="0">
                          <a:solidFill>
                            <a:schemeClr val="tx1"/>
                          </a:solidFill>
                          <a:effectLst/>
                        </a:rPr>
                      </a:br>
                      <a:endParaRPr lang="en-US" sz="1200" cap="none" spc="0" dirty="0">
                        <a:solidFill>
                          <a:schemeClr val="tx1"/>
                        </a:solidFill>
                        <a:effectLst/>
                      </a:endParaRPr>
                    </a:p>
                  </a:txBody>
                  <a:tcPr marL="45614" marR="49221" marT="24610" marB="24610">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tx2">
                        <a:lumMod val="20000"/>
                        <a:lumOff val="80000"/>
                      </a:schemeClr>
                    </a:solidFill>
                  </a:tcPr>
                </a:tc>
                <a:extLst>
                  <a:ext uri="{0D108BD9-81ED-4DB2-BD59-A6C34878D82A}">
                    <a16:rowId xmlns:a16="http://schemas.microsoft.com/office/drawing/2014/main" val="375116858"/>
                  </a:ext>
                </a:extLst>
              </a:tr>
              <a:tr h="549034">
                <a:tc>
                  <a:txBody>
                    <a:bodyPr/>
                    <a:lstStyle/>
                    <a:p>
                      <a:pPr fontAlgn="t"/>
                      <a:r>
                        <a:rPr lang="en-US" sz="1200" cap="none" spc="0" dirty="0">
                          <a:solidFill>
                            <a:schemeClr val="tx1"/>
                          </a:solidFill>
                          <a:effectLst/>
                        </a:rPr>
                        <a:t>Equity</a:t>
                      </a:r>
                      <a:br>
                        <a:rPr lang="en-US" sz="1200" cap="none" spc="0" dirty="0">
                          <a:solidFill>
                            <a:schemeClr val="tx1"/>
                          </a:solidFill>
                          <a:effectLst/>
                        </a:rPr>
                      </a:br>
                      <a:endParaRPr lang="en-US" sz="1200" cap="none" spc="0" dirty="0">
                        <a:solidFill>
                          <a:schemeClr val="tx1"/>
                        </a:solidFill>
                        <a:effectLst/>
                      </a:endParaRPr>
                    </a:p>
                  </a:txBody>
                  <a:tcPr marL="0" marR="49221" marT="24610" marB="24610">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fontAlgn="t"/>
                      <a:r>
                        <a:rPr lang="en-US" sz="1200" cap="none" spc="0" dirty="0">
                          <a:solidFill>
                            <a:schemeClr val="tx1"/>
                          </a:solidFill>
                          <a:effectLst/>
                        </a:rPr>
                        <a:t>$5,000,000</a:t>
                      </a:r>
                      <a:br>
                        <a:rPr lang="en-US" sz="1200" cap="none" spc="0" dirty="0">
                          <a:solidFill>
                            <a:schemeClr val="tx1"/>
                          </a:solidFill>
                          <a:effectLst/>
                        </a:rPr>
                      </a:br>
                      <a:endParaRPr lang="en-US" sz="1200" cap="none" spc="0" dirty="0">
                        <a:solidFill>
                          <a:schemeClr val="tx1"/>
                        </a:solidFill>
                        <a:effectLst/>
                      </a:endParaRPr>
                    </a:p>
                  </a:txBody>
                  <a:tcPr marL="0" marR="49221" marT="24610" marB="24610">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fontAlgn="t"/>
                      <a:r>
                        <a:rPr lang="en-US" sz="1200" cap="none" spc="0" dirty="0">
                          <a:solidFill>
                            <a:schemeClr val="tx1"/>
                          </a:solidFill>
                          <a:effectLst/>
                        </a:rPr>
                        <a:t>$5,000,000</a:t>
                      </a:r>
                      <a:br>
                        <a:rPr lang="en-US" sz="1200" cap="none" spc="0" dirty="0">
                          <a:solidFill>
                            <a:schemeClr val="tx1"/>
                          </a:solidFill>
                          <a:effectLst/>
                        </a:rPr>
                      </a:br>
                      <a:endParaRPr lang="en-US" sz="1200" cap="none" spc="0" dirty="0">
                        <a:solidFill>
                          <a:schemeClr val="tx1"/>
                        </a:solidFill>
                        <a:effectLst/>
                      </a:endParaRPr>
                    </a:p>
                  </a:txBody>
                  <a:tcPr marL="0" marR="49221" marT="24610" marB="24610">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829923487"/>
                  </a:ext>
                </a:extLst>
              </a:tr>
              <a:tr h="549034">
                <a:tc>
                  <a:txBody>
                    <a:bodyPr/>
                    <a:lstStyle/>
                    <a:p>
                      <a:pPr fontAlgn="t"/>
                      <a:r>
                        <a:rPr lang="en-US" sz="1200" cap="none" spc="0" dirty="0">
                          <a:solidFill>
                            <a:schemeClr val="tx1"/>
                          </a:solidFill>
                          <a:effectLst/>
                        </a:rPr>
                        <a:t>Current ratio</a:t>
                      </a:r>
                      <a:br>
                        <a:rPr lang="en-US" sz="1200" cap="none" spc="0" dirty="0">
                          <a:solidFill>
                            <a:schemeClr val="tx1"/>
                          </a:solidFill>
                          <a:effectLst/>
                        </a:rPr>
                      </a:br>
                      <a:endParaRPr lang="en-US" sz="1200" cap="none" spc="0" dirty="0">
                        <a:solidFill>
                          <a:schemeClr val="tx1"/>
                        </a:solidFill>
                        <a:effectLst/>
                      </a:endParaRPr>
                    </a:p>
                  </a:txBody>
                  <a:tcPr marL="45614" marR="49221" marT="24610" marB="24610">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tx2">
                        <a:lumMod val="20000"/>
                        <a:lumOff val="80000"/>
                      </a:schemeClr>
                    </a:solidFill>
                  </a:tcPr>
                </a:tc>
                <a:tc>
                  <a:txBody>
                    <a:bodyPr/>
                    <a:lstStyle/>
                    <a:p>
                      <a:pPr fontAlgn="t"/>
                      <a:r>
                        <a:rPr lang="en-US" sz="1200" cap="none" spc="0" dirty="0">
                          <a:solidFill>
                            <a:schemeClr val="tx1"/>
                          </a:solidFill>
                          <a:effectLst/>
                        </a:rPr>
                        <a:t>1.00 — Pass</a:t>
                      </a:r>
                      <a:br>
                        <a:rPr lang="en-US" sz="1200" cap="none" spc="0" dirty="0">
                          <a:solidFill>
                            <a:schemeClr val="tx1"/>
                          </a:solidFill>
                          <a:effectLst/>
                        </a:rPr>
                      </a:br>
                      <a:endParaRPr lang="en-US" sz="1200" cap="none" spc="0" dirty="0">
                        <a:solidFill>
                          <a:schemeClr val="tx1"/>
                        </a:solidFill>
                        <a:effectLst/>
                      </a:endParaRPr>
                    </a:p>
                  </a:txBody>
                  <a:tcPr marL="45614" marR="49221" marT="24610" marB="24610">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tx2">
                        <a:lumMod val="20000"/>
                        <a:lumOff val="80000"/>
                      </a:schemeClr>
                    </a:solidFill>
                  </a:tcPr>
                </a:tc>
                <a:tc>
                  <a:txBody>
                    <a:bodyPr/>
                    <a:lstStyle/>
                    <a:p>
                      <a:pPr fontAlgn="t"/>
                      <a:r>
                        <a:rPr lang="en-US" sz="1200" cap="none" spc="0" dirty="0">
                          <a:solidFill>
                            <a:schemeClr val="tx1"/>
                          </a:solidFill>
                          <a:effectLst/>
                        </a:rPr>
                        <a:t>1.24 — Fail</a:t>
                      </a:r>
                    </a:p>
                  </a:txBody>
                  <a:tcPr marL="45614" marR="49221" marT="24610" marB="24610">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tx2">
                        <a:lumMod val="20000"/>
                        <a:lumOff val="80000"/>
                      </a:schemeClr>
                    </a:solidFill>
                  </a:tcPr>
                </a:tc>
                <a:extLst>
                  <a:ext uri="{0D108BD9-81ED-4DB2-BD59-A6C34878D82A}">
                    <a16:rowId xmlns:a16="http://schemas.microsoft.com/office/drawing/2014/main" val="1795426312"/>
                  </a:ext>
                </a:extLst>
              </a:tr>
            </a:tbl>
          </a:graphicData>
        </a:graphic>
      </p:graphicFrame>
    </p:spTree>
    <p:extLst>
      <p:ext uri="{BB962C8B-B14F-4D97-AF65-F5344CB8AC3E}">
        <p14:creationId xmlns:p14="http://schemas.microsoft.com/office/powerpoint/2010/main" val="4127295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247" y="534293"/>
            <a:ext cx="8186012" cy="494407"/>
          </a:xfrm>
        </p:spPr>
        <p:txBody>
          <a:bodyPr>
            <a:normAutofit fontScale="90000"/>
          </a:bodyPr>
          <a:lstStyle/>
          <a:p>
            <a:pPr>
              <a:lnSpc>
                <a:spcPct val="100000"/>
              </a:lnSpc>
              <a:spcBef>
                <a:spcPts val="1200"/>
              </a:spcBef>
            </a:pPr>
            <a:r>
              <a:rPr lang="en-US" sz="2800" b="1" dirty="0">
                <a:latin typeface="+mj-lt"/>
                <a:cs typeface="Calibri Light" panose="020F0302020204030204" pitchFamily="34" charset="0"/>
              </a:rPr>
              <a:t>What should borrowers be doing?</a:t>
            </a:r>
          </a:p>
        </p:txBody>
      </p:sp>
      <p:sp>
        <p:nvSpPr>
          <p:cNvPr id="8" name="Content Placeholder 2">
            <a:extLst>
              <a:ext uri="{FF2B5EF4-FFF2-40B4-BE49-F238E27FC236}">
                <a16:creationId xmlns:a16="http://schemas.microsoft.com/office/drawing/2014/main" id="{E14E7A33-6C2F-4D1D-AAEF-2E6CF53944A0}"/>
              </a:ext>
            </a:extLst>
          </p:cNvPr>
          <p:cNvSpPr txBox="1">
            <a:spLocks/>
          </p:cNvSpPr>
          <p:nvPr/>
        </p:nvSpPr>
        <p:spPr>
          <a:xfrm>
            <a:off x="640247" y="1184574"/>
            <a:ext cx="9199944" cy="5022587"/>
          </a:xfrm>
          <a:prstGeom prst="rect">
            <a:avLst/>
          </a:prstGeom>
        </p:spPr>
        <p:txBody>
          <a:bodyPr vert="horz" lIns="0" tIns="0" rIns="0" bIns="0" rtlCol="0" anchor="t" anchorCtr="0">
            <a:noAutofit/>
          </a:bodyPr>
          <a:lstStyle>
            <a:lvl1pPr marL="227013" indent="-227013" algn="l" defTabSz="609429" rtl="0" eaLnBrk="1" latinLnBrk="0" hangingPunct="1">
              <a:lnSpc>
                <a:spcPts val="2800"/>
              </a:lnSpc>
              <a:spcBef>
                <a:spcPts val="1440"/>
              </a:spcBef>
              <a:buClr>
                <a:schemeClr val="tx2"/>
              </a:buClr>
              <a:buFont typeface="Wingdings" charset="2"/>
              <a:buChar char="§"/>
              <a:defRPr sz="2200" b="0" i="0" kern="1200" spc="-50">
                <a:solidFill>
                  <a:schemeClr val="tx1"/>
                </a:solidFill>
                <a:latin typeface="Montserrat Regular"/>
                <a:ea typeface="+mn-ea"/>
                <a:cs typeface="Montserrat Regular"/>
              </a:defRPr>
            </a:lvl1pPr>
            <a:lvl2pPr marL="514350" indent="-287338" algn="l" defTabSz="609429" rtl="0" eaLnBrk="1" latinLnBrk="0" hangingPunct="1">
              <a:lnSpc>
                <a:spcPts val="2400"/>
              </a:lnSpc>
              <a:spcBef>
                <a:spcPts val="1080"/>
              </a:spcBef>
              <a:buClr>
                <a:schemeClr val="tx2"/>
              </a:buClr>
              <a:buSzPct val="95000"/>
              <a:buFont typeface="Wingdings 3" panose="05040102010807070707" pitchFamily="18" charset="2"/>
              <a:buChar char=""/>
              <a:defRPr sz="1800" b="0" i="0" kern="1200" spc="-50">
                <a:solidFill>
                  <a:srgbClr val="0050FF"/>
                </a:solidFill>
                <a:latin typeface="Montserrat Regular"/>
                <a:ea typeface="+mn-ea"/>
                <a:cs typeface="Montserrat Regular"/>
              </a:defRPr>
            </a:lvl2pPr>
            <a:lvl3pPr marL="741363" indent="-227013"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3pPr>
            <a:lvl4pPr marL="968375" indent="-227013"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4pPr>
            <a:lvl5pPr marL="1193800" indent="-225425"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5pPr>
            <a:lvl6pPr marL="3351861" indent="-304715" algn="l" defTabSz="609429" rtl="0" eaLnBrk="1" latinLnBrk="0" hangingPunct="1">
              <a:spcBef>
                <a:spcPct val="20000"/>
              </a:spcBef>
              <a:buFont typeface="Arial"/>
              <a:buChar char="•"/>
              <a:defRPr sz="2700" kern="1200">
                <a:solidFill>
                  <a:schemeClr val="tx1"/>
                </a:solidFill>
                <a:latin typeface="+mn-lt"/>
                <a:ea typeface="+mn-ea"/>
                <a:cs typeface="+mn-cs"/>
              </a:defRPr>
            </a:lvl6pPr>
            <a:lvl7pPr marL="3961291" indent="-304715" algn="l" defTabSz="609429" rtl="0" eaLnBrk="1" latinLnBrk="0" hangingPunct="1">
              <a:spcBef>
                <a:spcPct val="20000"/>
              </a:spcBef>
              <a:buFont typeface="Arial"/>
              <a:buChar char="•"/>
              <a:defRPr sz="2700" kern="1200">
                <a:solidFill>
                  <a:schemeClr val="tx1"/>
                </a:solidFill>
                <a:latin typeface="+mn-lt"/>
                <a:ea typeface="+mn-ea"/>
                <a:cs typeface="+mn-cs"/>
              </a:defRPr>
            </a:lvl7pPr>
            <a:lvl8pPr marL="4570720" indent="-304715" algn="l" defTabSz="609429" rtl="0" eaLnBrk="1" latinLnBrk="0" hangingPunct="1">
              <a:spcBef>
                <a:spcPct val="20000"/>
              </a:spcBef>
              <a:buFont typeface="Arial"/>
              <a:buChar char="•"/>
              <a:defRPr sz="2700" kern="1200">
                <a:solidFill>
                  <a:schemeClr val="tx1"/>
                </a:solidFill>
                <a:latin typeface="+mn-lt"/>
                <a:ea typeface="+mn-ea"/>
                <a:cs typeface="+mn-cs"/>
              </a:defRPr>
            </a:lvl8pPr>
            <a:lvl9pPr marL="5180149" indent="-304715" algn="l" defTabSz="609429" rtl="0" eaLnBrk="1" latinLnBrk="0" hangingPunct="1">
              <a:spcBef>
                <a:spcPct val="20000"/>
              </a:spcBef>
              <a:buFont typeface="Arial"/>
              <a:buChar char="•"/>
              <a:defRPr sz="2700" kern="1200">
                <a:solidFill>
                  <a:schemeClr val="tx1"/>
                </a:solidFill>
                <a:latin typeface="+mn-lt"/>
                <a:ea typeface="+mn-ea"/>
                <a:cs typeface="+mn-cs"/>
              </a:defRPr>
            </a:lvl9pPr>
          </a:lstStyle>
          <a:p>
            <a:pPr marL="227013" lvl="1" indent="-227013">
              <a:lnSpc>
                <a:spcPct val="100000"/>
              </a:lnSpc>
              <a:spcBef>
                <a:spcPts val="1200"/>
              </a:spcBef>
              <a:buFont typeface="Wingdings" charset="2"/>
              <a:buChar char="§"/>
            </a:pPr>
            <a:r>
              <a:rPr lang="en-US" sz="2000" dirty="0">
                <a:solidFill>
                  <a:schemeClr val="tx1"/>
                </a:solidFill>
                <a:latin typeface="Montserrat" panose="00000500000000000000" pitchFamily="2" charset="0"/>
                <a:cs typeface="Calibri Light" panose="020F0302020204030204" pitchFamily="34" charset="0"/>
              </a:rPr>
              <a:t>Scope out the effort needed</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How many leases do you have?</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How complex are your typical arrangements (mostly ordinary real estate leases or any complex structured financing arrangements?)?</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What processes, if any, are in place for identifying embedded leases?</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Where are all of your lease documents located?</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Are your lease processes (tracking, accounting, document storage) centralized or decentralized?</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Do you have any sublease arrangements?</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How many functions or people are involved in your end-to-end leasing processes?</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How many resources does your transition plan require? Can you meet those needs with internal resources alone?</a:t>
            </a:r>
          </a:p>
        </p:txBody>
      </p:sp>
      <p:sp>
        <p:nvSpPr>
          <p:cNvPr id="3" name="Slide Number Placeholder 2">
            <a:extLst>
              <a:ext uri="{FF2B5EF4-FFF2-40B4-BE49-F238E27FC236}">
                <a16:creationId xmlns:a16="http://schemas.microsoft.com/office/drawing/2014/main" id="{88EC7067-BC19-441C-A6EC-509317C020F1}"/>
              </a:ext>
            </a:extLst>
          </p:cNvPr>
          <p:cNvSpPr>
            <a:spLocks noGrp="1"/>
          </p:cNvSpPr>
          <p:nvPr>
            <p:ph type="sldNum" sz="quarter" idx="12"/>
          </p:nvPr>
        </p:nvSpPr>
        <p:spPr/>
        <p:txBody>
          <a:bodyPr/>
          <a:lstStyle/>
          <a:p>
            <a:fld id="{8357EA3D-76B5-4069-A9E8-343C30A406CD}" type="slidenum">
              <a:rPr lang="en-US" smtClean="0"/>
              <a:t>28</a:t>
            </a:fld>
            <a:endParaRPr lang="en-US"/>
          </a:p>
        </p:txBody>
      </p:sp>
    </p:spTree>
    <p:extLst>
      <p:ext uri="{BB962C8B-B14F-4D97-AF65-F5344CB8AC3E}">
        <p14:creationId xmlns:p14="http://schemas.microsoft.com/office/powerpoint/2010/main" val="960784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247" y="534293"/>
            <a:ext cx="8186012" cy="494407"/>
          </a:xfrm>
        </p:spPr>
        <p:txBody>
          <a:bodyPr>
            <a:normAutofit fontScale="90000"/>
          </a:bodyPr>
          <a:lstStyle/>
          <a:p>
            <a:pPr>
              <a:lnSpc>
                <a:spcPct val="100000"/>
              </a:lnSpc>
              <a:spcBef>
                <a:spcPts val="1200"/>
              </a:spcBef>
            </a:pPr>
            <a:r>
              <a:rPr lang="en-US" sz="2800" b="1" dirty="0">
                <a:latin typeface="+mj-lt"/>
                <a:cs typeface="Calibri Light" panose="020F0302020204030204" pitchFamily="34" charset="0"/>
              </a:rPr>
              <a:t>What should do for the next 3 months?</a:t>
            </a:r>
          </a:p>
        </p:txBody>
      </p:sp>
      <p:sp>
        <p:nvSpPr>
          <p:cNvPr id="8" name="Content Placeholder 2">
            <a:extLst>
              <a:ext uri="{FF2B5EF4-FFF2-40B4-BE49-F238E27FC236}">
                <a16:creationId xmlns:a16="http://schemas.microsoft.com/office/drawing/2014/main" id="{E14E7A33-6C2F-4D1D-AAEF-2E6CF53944A0}"/>
              </a:ext>
            </a:extLst>
          </p:cNvPr>
          <p:cNvSpPr txBox="1">
            <a:spLocks/>
          </p:cNvSpPr>
          <p:nvPr/>
        </p:nvSpPr>
        <p:spPr>
          <a:xfrm>
            <a:off x="640247" y="1184574"/>
            <a:ext cx="9199944" cy="5022587"/>
          </a:xfrm>
          <a:prstGeom prst="rect">
            <a:avLst/>
          </a:prstGeom>
        </p:spPr>
        <p:txBody>
          <a:bodyPr vert="horz" lIns="0" tIns="0" rIns="0" bIns="0" rtlCol="0" anchor="t" anchorCtr="0">
            <a:noAutofit/>
          </a:bodyPr>
          <a:lstStyle>
            <a:lvl1pPr marL="227013" indent="-227013" algn="l" defTabSz="609429" rtl="0" eaLnBrk="1" latinLnBrk="0" hangingPunct="1">
              <a:lnSpc>
                <a:spcPts val="2800"/>
              </a:lnSpc>
              <a:spcBef>
                <a:spcPts val="1440"/>
              </a:spcBef>
              <a:buClr>
                <a:schemeClr val="tx2"/>
              </a:buClr>
              <a:buFont typeface="Wingdings" charset="2"/>
              <a:buChar char="§"/>
              <a:defRPr sz="2200" b="0" i="0" kern="1200" spc="-50">
                <a:solidFill>
                  <a:schemeClr val="tx1"/>
                </a:solidFill>
                <a:latin typeface="Montserrat Regular"/>
                <a:ea typeface="+mn-ea"/>
                <a:cs typeface="Montserrat Regular"/>
              </a:defRPr>
            </a:lvl1pPr>
            <a:lvl2pPr marL="514350" indent="-287338" algn="l" defTabSz="609429" rtl="0" eaLnBrk="1" latinLnBrk="0" hangingPunct="1">
              <a:lnSpc>
                <a:spcPts val="2400"/>
              </a:lnSpc>
              <a:spcBef>
                <a:spcPts val="1080"/>
              </a:spcBef>
              <a:buClr>
                <a:schemeClr val="tx2"/>
              </a:buClr>
              <a:buSzPct val="95000"/>
              <a:buFont typeface="Wingdings 3" panose="05040102010807070707" pitchFamily="18" charset="2"/>
              <a:buChar char=""/>
              <a:defRPr sz="1800" b="0" i="0" kern="1200" spc="-50">
                <a:solidFill>
                  <a:srgbClr val="0050FF"/>
                </a:solidFill>
                <a:latin typeface="Montserrat Regular"/>
                <a:ea typeface="+mn-ea"/>
                <a:cs typeface="Montserrat Regular"/>
              </a:defRPr>
            </a:lvl2pPr>
            <a:lvl3pPr marL="741363" indent="-227013"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3pPr>
            <a:lvl4pPr marL="968375" indent="-227013"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4pPr>
            <a:lvl5pPr marL="1193800" indent="-225425"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5pPr>
            <a:lvl6pPr marL="3351861" indent="-304715" algn="l" defTabSz="609429" rtl="0" eaLnBrk="1" latinLnBrk="0" hangingPunct="1">
              <a:spcBef>
                <a:spcPct val="20000"/>
              </a:spcBef>
              <a:buFont typeface="Arial"/>
              <a:buChar char="•"/>
              <a:defRPr sz="2700" kern="1200">
                <a:solidFill>
                  <a:schemeClr val="tx1"/>
                </a:solidFill>
                <a:latin typeface="+mn-lt"/>
                <a:ea typeface="+mn-ea"/>
                <a:cs typeface="+mn-cs"/>
              </a:defRPr>
            </a:lvl6pPr>
            <a:lvl7pPr marL="3961291" indent="-304715" algn="l" defTabSz="609429" rtl="0" eaLnBrk="1" latinLnBrk="0" hangingPunct="1">
              <a:spcBef>
                <a:spcPct val="20000"/>
              </a:spcBef>
              <a:buFont typeface="Arial"/>
              <a:buChar char="•"/>
              <a:defRPr sz="2700" kern="1200">
                <a:solidFill>
                  <a:schemeClr val="tx1"/>
                </a:solidFill>
                <a:latin typeface="+mn-lt"/>
                <a:ea typeface="+mn-ea"/>
                <a:cs typeface="+mn-cs"/>
              </a:defRPr>
            </a:lvl7pPr>
            <a:lvl8pPr marL="4570720" indent="-304715" algn="l" defTabSz="609429" rtl="0" eaLnBrk="1" latinLnBrk="0" hangingPunct="1">
              <a:spcBef>
                <a:spcPct val="20000"/>
              </a:spcBef>
              <a:buFont typeface="Arial"/>
              <a:buChar char="•"/>
              <a:defRPr sz="2700" kern="1200">
                <a:solidFill>
                  <a:schemeClr val="tx1"/>
                </a:solidFill>
                <a:latin typeface="+mn-lt"/>
                <a:ea typeface="+mn-ea"/>
                <a:cs typeface="+mn-cs"/>
              </a:defRPr>
            </a:lvl8pPr>
            <a:lvl9pPr marL="5180149" indent="-304715" algn="l" defTabSz="609429" rtl="0" eaLnBrk="1" latinLnBrk="0" hangingPunct="1">
              <a:spcBef>
                <a:spcPct val="20000"/>
              </a:spcBef>
              <a:buFont typeface="Arial"/>
              <a:buChar char="•"/>
              <a:defRPr sz="2700" kern="1200">
                <a:solidFill>
                  <a:schemeClr val="tx1"/>
                </a:solidFill>
                <a:latin typeface="+mn-lt"/>
                <a:ea typeface="+mn-ea"/>
                <a:cs typeface="+mn-cs"/>
              </a:defRPr>
            </a:lvl9pPr>
          </a:lstStyle>
          <a:p>
            <a:pPr marL="227013" lvl="1" indent="-227013">
              <a:lnSpc>
                <a:spcPct val="100000"/>
              </a:lnSpc>
              <a:spcBef>
                <a:spcPts val="1200"/>
              </a:spcBef>
              <a:buFont typeface="Wingdings" charset="2"/>
              <a:buChar char="§"/>
            </a:pPr>
            <a:r>
              <a:rPr lang="en-US" sz="2000" dirty="0">
                <a:solidFill>
                  <a:schemeClr val="tx1"/>
                </a:solidFill>
                <a:latin typeface="Montserrat" panose="00000500000000000000" pitchFamily="2" charset="0"/>
                <a:cs typeface="Calibri Light" panose="020F0302020204030204" pitchFamily="34" charset="0"/>
              </a:rPr>
              <a:t>Start now! </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There will be challenges that weren’t anticipated. Starting now will allow time for the organization to adjust. It will also allow for the assessment of whether and how to better structure contracts and address any downstream implications, such as new process and system needs, tax implications, and debt covenants.</a:t>
            </a:r>
          </a:p>
          <a:p>
            <a:pPr marL="227013" lvl="1" indent="-227013">
              <a:lnSpc>
                <a:spcPct val="100000"/>
              </a:lnSpc>
              <a:spcBef>
                <a:spcPts val="1200"/>
              </a:spcBef>
              <a:buFont typeface="Wingdings" charset="2"/>
              <a:buChar char="§"/>
            </a:pPr>
            <a:r>
              <a:rPr lang="en-US" sz="2000" dirty="0">
                <a:solidFill>
                  <a:schemeClr val="tx1"/>
                </a:solidFill>
                <a:latin typeface="Montserrat" panose="00000500000000000000" pitchFamily="2" charset="0"/>
                <a:cs typeface="Calibri Light" panose="020F0302020204030204" pitchFamily="34" charset="0"/>
              </a:rPr>
              <a:t>Get help! </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Don’t go it alone.  Be realistic about the resources available, competing priorities, and the timeline. Involve the auditors upfront and often. </a:t>
            </a:r>
          </a:p>
          <a:p>
            <a:pPr>
              <a:lnSpc>
                <a:spcPct val="100000"/>
              </a:lnSpc>
              <a:spcBef>
                <a:spcPts val="1200"/>
              </a:spcBef>
            </a:pPr>
            <a:r>
              <a:rPr lang="en-US" sz="2000" dirty="0">
                <a:latin typeface="Montserrat" panose="00000500000000000000" pitchFamily="2" charset="0"/>
                <a:cs typeface="Calibri Light" panose="020F0302020204030204" pitchFamily="34" charset="0"/>
              </a:rPr>
              <a:t>Talk to the FS users!</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Understand the impact to potentially sensitive financial metrics, such as debt-to-equity ratio, other liquidity ratios, or non-GAAP metrics (e.g., EBITDA).  Talk to the users such as financial institutions, sureties, and appraisers so everyone is on the same page.</a:t>
            </a:r>
          </a:p>
          <a:p>
            <a:pPr>
              <a:lnSpc>
                <a:spcPct val="100000"/>
              </a:lnSpc>
              <a:spcBef>
                <a:spcPts val="1200"/>
              </a:spcBef>
            </a:pPr>
            <a:r>
              <a:rPr lang="en-US" sz="2000" dirty="0">
                <a:latin typeface="Montserrat" panose="00000500000000000000" pitchFamily="2" charset="0"/>
                <a:cs typeface="Calibri Light" panose="020F0302020204030204" pitchFamily="34" charset="0"/>
              </a:rPr>
              <a:t>Review Current Leases!</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Consider if and how lease agreements should be rewritten or amended.</a:t>
            </a:r>
          </a:p>
        </p:txBody>
      </p:sp>
      <p:sp>
        <p:nvSpPr>
          <p:cNvPr id="3" name="Slide Number Placeholder 2">
            <a:extLst>
              <a:ext uri="{FF2B5EF4-FFF2-40B4-BE49-F238E27FC236}">
                <a16:creationId xmlns:a16="http://schemas.microsoft.com/office/drawing/2014/main" id="{AE2723D2-8D35-4054-988F-238178887444}"/>
              </a:ext>
            </a:extLst>
          </p:cNvPr>
          <p:cNvSpPr>
            <a:spLocks noGrp="1"/>
          </p:cNvSpPr>
          <p:nvPr>
            <p:ph type="sldNum" sz="quarter" idx="12"/>
          </p:nvPr>
        </p:nvSpPr>
        <p:spPr/>
        <p:txBody>
          <a:bodyPr/>
          <a:lstStyle/>
          <a:p>
            <a:fld id="{8357EA3D-76B5-4069-A9E8-343C30A406CD}" type="slidenum">
              <a:rPr lang="en-US" smtClean="0"/>
              <a:t>29</a:t>
            </a:fld>
            <a:endParaRPr lang="en-US"/>
          </a:p>
        </p:txBody>
      </p:sp>
    </p:spTree>
    <p:extLst>
      <p:ext uri="{BB962C8B-B14F-4D97-AF65-F5344CB8AC3E}">
        <p14:creationId xmlns:p14="http://schemas.microsoft.com/office/powerpoint/2010/main" val="1149157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36D3-A8F5-4087-ACC9-7C68579B99C5}"/>
              </a:ext>
            </a:extLst>
          </p:cNvPr>
          <p:cNvSpPr>
            <a:spLocks noGrp="1"/>
          </p:cNvSpPr>
          <p:nvPr>
            <p:ph type="title"/>
          </p:nvPr>
        </p:nvSpPr>
        <p:spPr/>
        <p:txBody>
          <a:bodyPr/>
          <a:lstStyle/>
          <a:p>
            <a:r>
              <a:rPr lang="en-US" dirty="0"/>
              <a:t>Accolades for the Speakers</a:t>
            </a:r>
          </a:p>
        </p:txBody>
      </p:sp>
      <p:sp>
        <p:nvSpPr>
          <p:cNvPr id="3" name="Content Placeholder 2">
            <a:extLst>
              <a:ext uri="{FF2B5EF4-FFF2-40B4-BE49-F238E27FC236}">
                <a16:creationId xmlns:a16="http://schemas.microsoft.com/office/drawing/2014/main" id="{EDF81218-49E4-4E3C-BE1D-5A212BFA1C19}"/>
              </a:ext>
            </a:extLst>
          </p:cNvPr>
          <p:cNvSpPr>
            <a:spLocks noGrp="1"/>
          </p:cNvSpPr>
          <p:nvPr>
            <p:ph idx="1"/>
          </p:nvPr>
        </p:nvSpPr>
        <p:spPr/>
        <p:txBody>
          <a:bodyPr/>
          <a:lstStyle/>
          <a:p>
            <a:r>
              <a:rPr lang="en-US" dirty="0">
                <a:latin typeface="Montserrat" panose="00000500000000000000" pitchFamily="2" charset="0"/>
              </a:rPr>
              <a:t>“I don’t like this” Len Koch – Vectra Bank </a:t>
            </a:r>
          </a:p>
          <a:p>
            <a:endParaRPr lang="en-US" dirty="0">
              <a:latin typeface="Montserrat" panose="00000500000000000000" pitchFamily="2" charset="0"/>
            </a:endParaRPr>
          </a:p>
          <a:p>
            <a:endParaRPr lang="en-US" dirty="0">
              <a:latin typeface="Montserrat" panose="00000500000000000000" pitchFamily="2" charset="0"/>
            </a:endParaRPr>
          </a:p>
          <a:p>
            <a:r>
              <a:rPr lang="en-US" dirty="0">
                <a:latin typeface="Montserrat" panose="00000500000000000000" pitchFamily="2" charset="0"/>
              </a:rPr>
              <a:t>“This makes no sense” – Marc Hendrikson – Sunflower Bank </a:t>
            </a:r>
          </a:p>
          <a:p>
            <a:endParaRPr lang="en-US" dirty="0">
              <a:latin typeface="Montserrat" panose="00000500000000000000" pitchFamily="2" charset="0"/>
            </a:endParaRPr>
          </a:p>
          <a:p>
            <a:endParaRPr lang="en-US" dirty="0">
              <a:latin typeface="Montserrat" panose="00000500000000000000" pitchFamily="2" charset="0"/>
            </a:endParaRPr>
          </a:p>
          <a:p>
            <a:r>
              <a:rPr lang="en-US" dirty="0">
                <a:latin typeface="Montserrat" panose="00000500000000000000" pitchFamily="2" charset="0"/>
              </a:rPr>
              <a:t>“11am is to early for a good beer let alone a warm Coors Light” – Jillene Toth – Coyote Ridge Construction  </a:t>
            </a:r>
          </a:p>
        </p:txBody>
      </p:sp>
      <p:sp>
        <p:nvSpPr>
          <p:cNvPr id="4" name="Slide Number Placeholder 3">
            <a:extLst>
              <a:ext uri="{FF2B5EF4-FFF2-40B4-BE49-F238E27FC236}">
                <a16:creationId xmlns:a16="http://schemas.microsoft.com/office/drawing/2014/main" id="{C182B5C6-D786-4258-87E4-349FFCECD6AE}"/>
              </a:ext>
            </a:extLst>
          </p:cNvPr>
          <p:cNvSpPr>
            <a:spLocks noGrp="1"/>
          </p:cNvSpPr>
          <p:nvPr>
            <p:ph type="sldNum" sz="quarter" idx="12"/>
          </p:nvPr>
        </p:nvSpPr>
        <p:spPr/>
        <p:txBody>
          <a:bodyPr/>
          <a:lstStyle/>
          <a:p>
            <a:fld id="{8357EA3D-76B5-4069-A9E8-343C30A406CD}" type="slidenum">
              <a:rPr lang="en-US" smtClean="0"/>
              <a:t>3</a:t>
            </a:fld>
            <a:endParaRPr lang="en-US" dirty="0"/>
          </a:p>
        </p:txBody>
      </p:sp>
    </p:spTree>
    <p:extLst>
      <p:ext uri="{BB962C8B-B14F-4D97-AF65-F5344CB8AC3E}">
        <p14:creationId xmlns:p14="http://schemas.microsoft.com/office/powerpoint/2010/main" val="3850239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46F59-8E6D-4E78-892E-6919B12F51F9}"/>
              </a:ext>
            </a:extLst>
          </p:cNvPr>
          <p:cNvSpPr>
            <a:spLocks noGrp="1"/>
          </p:cNvSpPr>
          <p:nvPr>
            <p:ph type="title"/>
          </p:nvPr>
        </p:nvSpPr>
        <p:spPr/>
        <p:txBody>
          <a:bodyPr>
            <a:normAutofit/>
          </a:bodyPr>
          <a:lstStyle/>
          <a:p>
            <a:r>
              <a:rPr lang="en-US" dirty="0"/>
              <a:t>ASC 842: CRE Industry Impacts</a:t>
            </a:r>
          </a:p>
        </p:txBody>
      </p:sp>
      <p:sp>
        <p:nvSpPr>
          <p:cNvPr id="4" name="Slide Number Placeholder 3">
            <a:extLst>
              <a:ext uri="{FF2B5EF4-FFF2-40B4-BE49-F238E27FC236}">
                <a16:creationId xmlns:a16="http://schemas.microsoft.com/office/drawing/2014/main" id="{59882E39-E9F8-4DE9-A275-031A5564A27F}"/>
              </a:ext>
            </a:extLst>
          </p:cNvPr>
          <p:cNvSpPr>
            <a:spLocks noGrp="1"/>
          </p:cNvSpPr>
          <p:nvPr>
            <p:ph type="sldNum" sz="quarter" idx="12"/>
          </p:nvPr>
        </p:nvSpPr>
        <p:spPr/>
        <p:txBody>
          <a:bodyPr/>
          <a:lstStyle/>
          <a:p>
            <a:pPr defTabSz="914126">
              <a:defRPr/>
            </a:pPr>
            <a:fld id="{03642FC8-84B8-4235-B46D-974868A20F98}" type="slidenum">
              <a:rPr lang="en-US" sz="1100" kern="1200" spc="0">
                <a:solidFill>
                  <a:prstClr val="black">
                    <a:tint val="75000"/>
                  </a:prstClr>
                </a:solidFill>
                <a:latin typeface="Tahoma" pitchFamily="34" charset="0"/>
                <a:cs typeface="Tahoma" pitchFamily="34" charset="0"/>
              </a:rPr>
              <a:pPr defTabSz="914126">
                <a:defRPr/>
              </a:pPr>
              <a:t>30</a:t>
            </a:fld>
            <a:endParaRPr lang="en-US" sz="1100" kern="1200" spc="0" dirty="0">
              <a:solidFill>
                <a:prstClr val="black">
                  <a:tint val="75000"/>
                </a:prstClr>
              </a:solidFill>
              <a:latin typeface="Tahoma" pitchFamily="34" charset="0"/>
              <a:cs typeface="Tahoma" pitchFamily="34" charset="0"/>
            </a:endParaRPr>
          </a:p>
        </p:txBody>
      </p:sp>
      <p:sp>
        <p:nvSpPr>
          <p:cNvPr id="13" name="Text Placeholder 1">
            <a:extLst>
              <a:ext uri="{FF2B5EF4-FFF2-40B4-BE49-F238E27FC236}">
                <a16:creationId xmlns:a16="http://schemas.microsoft.com/office/drawing/2014/main" id="{D603FDFD-AAA2-4DC3-B687-3AB2979229DD}"/>
              </a:ext>
            </a:extLst>
          </p:cNvPr>
          <p:cNvSpPr txBox="1">
            <a:spLocks/>
          </p:cNvSpPr>
          <p:nvPr/>
        </p:nvSpPr>
        <p:spPr>
          <a:xfrm>
            <a:off x="839570" y="1907107"/>
            <a:ext cx="10036977" cy="3885188"/>
          </a:xfrm>
          <a:prstGeom prst="rect">
            <a:avLst/>
          </a:prstGeom>
        </p:spPr>
        <p:txBody>
          <a:bodyPr/>
          <a:lstStyle>
            <a:lvl1pPr marL="0" indent="0" algn="l" defTabSz="914400" rtl="0" eaLnBrk="1" latinLnBrk="0" hangingPunct="1">
              <a:spcBef>
                <a:spcPct val="20000"/>
              </a:spcBef>
              <a:spcAft>
                <a:spcPts val="1200"/>
              </a:spcAft>
              <a:buFont typeface="Arial" panose="020B0604020202020204" pitchFamily="34" charset="0"/>
              <a:buNone/>
              <a:defRPr sz="1800" kern="1200">
                <a:solidFill>
                  <a:srgbClr val="808080"/>
                </a:solidFill>
                <a:latin typeface="EYInterstate" panose="02000503020000020004" pitchFamily="2" charset="0"/>
                <a:ea typeface="+mn-ea"/>
                <a:cs typeface="Arial" panose="020B0604020202020204" pitchFamily="34" charset="0"/>
              </a:defRPr>
            </a:lvl1pPr>
            <a:lvl2pPr marL="4572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defTabSz="914126">
              <a:buFont typeface="Arial" panose="020B0604020202020204" pitchFamily="34" charset="0"/>
              <a:buChar char="•"/>
              <a:defRPr/>
            </a:pPr>
            <a:r>
              <a:rPr lang="en-US" sz="2000" dirty="0">
                <a:solidFill>
                  <a:srgbClr val="008061"/>
                </a:solidFill>
                <a:latin typeface="Montserrat" panose="00000500000000000000" pitchFamily="2" charset="0"/>
                <a:cs typeface="+mn-cs"/>
              </a:rPr>
              <a:t>Corporate offices (including leases with related parties)</a:t>
            </a:r>
          </a:p>
          <a:p>
            <a:pPr marL="285750" indent="-285750" defTabSz="914126">
              <a:buFont typeface="Arial" panose="020B0604020202020204" pitchFamily="34" charset="0"/>
              <a:buChar char="•"/>
              <a:defRPr/>
            </a:pPr>
            <a:r>
              <a:rPr lang="en-US" sz="2000" dirty="0">
                <a:solidFill>
                  <a:srgbClr val="008061"/>
                </a:solidFill>
                <a:latin typeface="Montserrat" panose="00000500000000000000" pitchFamily="2" charset="0"/>
                <a:cs typeface="+mn-cs"/>
              </a:rPr>
              <a:t>Office equipment (F&amp;F)</a:t>
            </a:r>
          </a:p>
          <a:p>
            <a:pPr marL="285750" indent="-285750" defTabSz="914126">
              <a:buFont typeface="Arial" panose="020B0604020202020204" pitchFamily="34" charset="0"/>
              <a:buChar char="•"/>
              <a:defRPr/>
            </a:pPr>
            <a:r>
              <a:rPr lang="en-US" sz="2000" dirty="0">
                <a:solidFill>
                  <a:srgbClr val="008061"/>
                </a:solidFill>
                <a:latin typeface="Montserrat" panose="00000500000000000000" pitchFamily="2" charset="0"/>
                <a:cs typeface="+mn-cs"/>
              </a:rPr>
              <a:t>Construction equipment (including rented equipment used on jobs)</a:t>
            </a:r>
          </a:p>
          <a:p>
            <a:pPr marL="285750" indent="-285750" defTabSz="914126">
              <a:buFont typeface="Arial" panose="020B0604020202020204" pitchFamily="34" charset="0"/>
              <a:buChar char="•"/>
              <a:defRPr/>
            </a:pPr>
            <a:r>
              <a:rPr lang="en-US" sz="2000" dirty="0">
                <a:solidFill>
                  <a:srgbClr val="008061"/>
                </a:solidFill>
                <a:latin typeface="Montserrat" panose="00000500000000000000" pitchFamily="2" charset="0"/>
                <a:cs typeface="+mn-cs"/>
              </a:rPr>
              <a:t>Job site trailers</a:t>
            </a:r>
          </a:p>
          <a:p>
            <a:pPr marL="285750" indent="-285750" defTabSz="914126">
              <a:buFont typeface="Arial" panose="020B0604020202020204" pitchFamily="34" charset="0"/>
              <a:buChar char="•"/>
              <a:defRPr/>
            </a:pPr>
            <a:r>
              <a:rPr lang="en-US" sz="2000" dirty="0">
                <a:solidFill>
                  <a:srgbClr val="008061"/>
                </a:solidFill>
                <a:latin typeface="Montserrat" panose="00000500000000000000" pitchFamily="2" charset="0"/>
                <a:cs typeface="+mn-cs"/>
              </a:rPr>
              <a:t>Field rent / Storage </a:t>
            </a:r>
          </a:p>
          <a:p>
            <a:pPr marL="285750" indent="-285750" defTabSz="914126">
              <a:buFont typeface="Arial" panose="020B0604020202020204" pitchFamily="34" charset="0"/>
              <a:buChar char="•"/>
              <a:defRPr/>
            </a:pPr>
            <a:r>
              <a:rPr lang="en-US" sz="2000" dirty="0">
                <a:solidFill>
                  <a:srgbClr val="008061"/>
                </a:solidFill>
                <a:latin typeface="Montserrat" panose="00000500000000000000" pitchFamily="2" charset="0"/>
                <a:cs typeface="+mn-cs"/>
              </a:rPr>
              <a:t>Fleet vehicles</a:t>
            </a:r>
          </a:p>
          <a:p>
            <a:pPr marL="285750" indent="-285750" defTabSz="914126">
              <a:buFont typeface="Arial" panose="020B0604020202020204" pitchFamily="34" charset="0"/>
              <a:buChar char="•"/>
              <a:defRPr/>
            </a:pPr>
            <a:r>
              <a:rPr lang="en-US" sz="2000" dirty="0">
                <a:solidFill>
                  <a:srgbClr val="008061"/>
                </a:solidFill>
                <a:latin typeface="Montserrat" panose="00000500000000000000" pitchFamily="2" charset="0"/>
                <a:cs typeface="+mn-cs"/>
              </a:rPr>
              <a:t>Construction equipment (including rented equipment used on jobs)</a:t>
            </a:r>
          </a:p>
          <a:p>
            <a:pPr marL="285750" indent="-285750" defTabSz="914126">
              <a:buFont typeface="Arial" panose="020B0604020202020204" pitchFamily="34" charset="0"/>
              <a:buChar char="•"/>
              <a:defRPr/>
            </a:pPr>
            <a:r>
              <a:rPr lang="en-US" sz="2000" dirty="0">
                <a:solidFill>
                  <a:srgbClr val="008061"/>
                </a:solidFill>
                <a:latin typeface="Montserrat" panose="00000500000000000000" pitchFamily="2" charset="0"/>
                <a:cs typeface="+mn-cs"/>
              </a:rPr>
              <a:t>Equipment being used under subcontractor agreements</a:t>
            </a:r>
          </a:p>
        </p:txBody>
      </p:sp>
    </p:spTree>
    <p:extLst>
      <p:ext uri="{BB962C8B-B14F-4D97-AF65-F5344CB8AC3E}">
        <p14:creationId xmlns:p14="http://schemas.microsoft.com/office/powerpoint/2010/main" val="1253755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ASC 842: CRE Industry Impacts </a:t>
            </a:r>
          </a:p>
        </p:txBody>
      </p:sp>
      <p:sp>
        <p:nvSpPr>
          <p:cNvPr id="3" name="Content Placeholder 2"/>
          <p:cNvSpPr>
            <a:spLocks noGrp="1"/>
          </p:cNvSpPr>
          <p:nvPr>
            <p:ph idx="1"/>
          </p:nvPr>
        </p:nvSpPr>
        <p:spPr>
          <a:xfrm>
            <a:off x="640247" y="1606540"/>
            <a:ext cx="9137934" cy="4488850"/>
          </a:xfrm>
        </p:spPr>
        <p:txBody>
          <a:bodyPr/>
          <a:lstStyle/>
          <a:p>
            <a:r>
              <a:rPr lang="en-US" dirty="0">
                <a:latin typeface="Montserrat" panose="00000500000000000000" pitchFamily="2" charset="0"/>
              </a:rPr>
              <a:t>Identify embedded leases</a:t>
            </a:r>
          </a:p>
          <a:p>
            <a:pPr lvl="1"/>
            <a:r>
              <a:rPr lang="en-US" dirty="0">
                <a:latin typeface="Montserrat" panose="00000500000000000000" pitchFamily="2" charset="0"/>
              </a:rPr>
              <a:t>IT arrangements</a:t>
            </a:r>
          </a:p>
          <a:p>
            <a:pPr lvl="1"/>
            <a:r>
              <a:rPr lang="en-US" dirty="0">
                <a:latin typeface="Montserrat" panose="00000500000000000000" pitchFamily="2" charset="0"/>
              </a:rPr>
              <a:t>Service contracts</a:t>
            </a:r>
          </a:p>
          <a:p>
            <a:pPr lvl="1"/>
            <a:r>
              <a:rPr lang="en-US" dirty="0">
                <a:latin typeface="Montserrat" panose="00000500000000000000" pitchFamily="2" charset="0"/>
              </a:rPr>
              <a:t>Other recurring payments</a:t>
            </a:r>
          </a:p>
          <a:p>
            <a:r>
              <a:rPr lang="en-US" dirty="0">
                <a:latin typeface="Montserrat" panose="00000500000000000000" pitchFamily="2" charset="0"/>
              </a:rPr>
              <a:t>Related party leases</a:t>
            </a:r>
          </a:p>
          <a:p>
            <a:pPr lvl="1"/>
            <a:r>
              <a:rPr lang="en-US" dirty="0">
                <a:latin typeface="Montserrat" panose="00000500000000000000" pitchFamily="2" charset="0"/>
              </a:rPr>
              <a:t>There is no special treatment (legally enforceable terms and conditions)</a:t>
            </a:r>
          </a:p>
          <a:p>
            <a:pPr lvl="1"/>
            <a:r>
              <a:rPr lang="en-US" dirty="0">
                <a:latin typeface="Montserrat" panose="00000500000000000000" pitchFamily="2" charset="0"/>
              </a:rPr>
              <a:t>Renewal options</a:t>
            </a:r>
          </a:p>
          <a:p>
            <a:pPr lvl="1"/>
            <a:r>
              <a:rPr lang="en-US" dirty="0">
                <a:latin typeface="Montserrat" panose="00000500000000000000" pitchFamily="2" charset="0"/>
              </a:rPr>
              <a:t>Application of the short-term exemption</a:t>
            </a:r>
          </a:p>
          <a:p>
            <a:r>
              <a:rPr lang="en-US" dirty="0">
                <a:latin typeface="Montserrat" panose="00000500000000000000" pitchFamily="2" charset="0"/>
              </a:rPr>
              <a:t>ASU 2018-17</a:t>
            </a:r>
          </a:p>
          <a:p>
            <a:pPr lvl="1"/>
            <a:r>
              <a:rPr lang="en-US" dirty="0">
                <a:latin typeface="Montserrat" panose="00000500000000000000" pitchFamily="2" charset="0"/>
              </a:rPr>
              <a:t>Consolidate or not consolidate</a:t>
            </a:r>
          </a:p>
          <a:p>
            <a:pPr lvl="1"/>
            <a:endParaRPr lang="en-US" dirty="0"/>
          </a:p>
        </p:txBody>
      </p:sp>
      <p:sp>
        <p:nvSpPr>
          <p:cNvPr id="5" name="Slide Number Placeholder 4"/>
          <p:cNvSpPr>
            <a:spLocks noGrp="1"/>
          </p:cNvSpPr>
          <p:nvPr>
            <p:ph type="sldNum" sz="quarter" idx="12"/>
          </p:nvPr>
        </p:nvSpPr>
        <p:spPr/>
        <p:txBody>
          <a:bodyPr/>
          <a:lstStyle/>
          <a:p>
            <a:fld id="{8938E9E5-06FC-7544-890C-4008D8E27229}" type="slidenum">
              <a:rPr lang="en-US" smtClean="0"/>
              <a:pPr/>
              <a:t>31</a:t>
            </a:fld>
            <a:endParaRPr lang="en-US" dirty="0"/>
          </a:p>
        </p:txBody>
      </p:sp>
    </p:spTree>
    <p:extLst>
      <p:ext uri="{BB962C8B-B14F-4D97-AF65-F5344CB8AC3E}">
        <p14:creationId xmlns:p14="http://schemas.microsoft.com/office/powerpoint/2010/main" val="23741379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09C25A8-B8DD-4EB6-91B0-C2BB5DA7F8D1}"/>
              </a:ext>
            </a:extLst>
          </p:cNvPr>
          <p:cNvSpPr>
            <a:spLocks noGrp="1"/>
          </p:cNvSpPr>
          <p:nvPr>
            <p:ph type="sldNum" sz="quarter" idx="4294967295"/>
          </p:nvPr>
        </p:nvSpPr>
        <p:spPr>
          <a:xfrm>
            <a:off x="11042882" y="5976001"/>
            <a:ext cx="366756" cy="365125"/>
          </a:xfrm>
        </p:spPr>
        <p:txBody>
          <a:bodyPr/>
          <a:lstStyle/>
          <a:p>
            <a:r>
              <a:rPr lang="en-US" dirty="0">
                <a:solidFill>
                  <a:srgbClr val="FFFFFF"/>
                </a:solidFill>
              </a:rPr>
              <a:t>0</a:t>
            </a:r>
            <a:fld id="{F470E458-E7C2-4395-B75D-476A174CEE45}" type="slidenum">
              <a:rPr lang="en-US" smtClean="0">
                <a:solidFill>
                  <a:srgbClr val="FFFFFF"/>
                </a:solidFill>
              </a:rPr>
              <a:pPr/>
              <a:t>32</a:t>
            </a:fld>
            <a:endParaRPr lang="en-US" dirty="0">
              <a:solidFill>
                <a:srgbClr val="FFFFFF"/>
              </a:solidFill>
            </a:endParaRPr>
          </a:p>
        </p:txBody>
      </p:sp>
      <p:pic>
        <p:nvPicPr>
          <p:cNvPr id="3" name="Picture 2" descr="A young child in a pink sweater&#10;&#10;Description automatically generated with low confidence">
            <a:extLst>
              <a:ext uri="{FF2B5EF4-FFF2-40B4-BE49-F238E27FC236}">
                <a16:creationId xmlns:a16="http://schemas.microsoft.com/office/drawing/2014/main" id="{9442DD32-E676-1CA7-28BD-50FF3B4F8480}"/>
              </a:ext>
            </a:extLst>
          </p:cNvPr>
          <p:cNvPicPr>
            <a:picLocks noChangeAspect="1"/>
          </p:cNvPicPr>
          <p:nvPr/>
        </p:nvPicPr>
        <p:blipFill>
          <a:blip r:embed="rId3"/>
          <a:stretch>
            <a:fillRect/>
          </a:stretch>
        </p:blipFill>
        <p:spPr>
          <a:xfrm>
            <a:off x="2964145" y="1660970"/>
            <a:ext cx="6263710" cy="4175807"/>
          </a:xfrm>
          <a:prstGeom prst="rect">
            <a:avLst/>
          </a:prstGeom>
        </p:spPr>
      </p:pic>
      <p:sp>
        <p:nvSpPr>
          <p:cNvPr id="4" name="TextBox 3">
            <a:extLst>
              <a:ext uri="{FF2B5EF4-FFF2-40B4-BE49-F238E27FC236}">
                <a16:creationId xmlns:a16="http://schemas.microsoft.com/office/drawing/2014/main" id="{BB7962C3-4BAE-A3C0-997E-BB9A9A04BD67}"/>
              </a:ext>
            </a:extLst>
          </p:cNvPr>
          <p:cNvSpPr txBox="1"/>
          <p:nvPr/>
        </p:nvSpPr>
        <p:spPr>
          <a:xfrm>
            <a:off x="1322294" y="445703"/>
            <a:ext cx="9547412" cy="1015663"/>
          </a:xfrm>
          <a:prstGeom prst="rect">
            <a:avLst/>
          </a:prstGeom>
          <a:noFill/>
        </p:spPr>
        <p:txBody>
          <a:bodyPr wrap="square" rtlCol="0">
            <a:spAutoFit/>
          </a:bodyPr>
          <a:lstStyle/>
          <a:p>
            <a:pPr algn="ctr"/>
            <a:r>
              <a:rPr lang="en-US" sz="6000" dirty="0"/>
              <a:t>I’m NOT Doing It!!!</a:t>
            </a:r>
          </a:p>
        </p:txBody>
      </p:sp>
    </p:spTree>
    <p:extLst>
      <p:ext uri="{BB962C8B-B14F-4D97-AF65-F5344CB8AC3E}">
        <p14:creationId xmlns:p14="http://schemas.microsoft.com/office/powerpoint/2010/main" val="13037189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5AE6D3-4D35-4319-9903-A2178FF606DE}"/>
              </a:ext>
            </a:extLst>
          </p:cNvPr>
          <p:cNvSpPr>
            <a:spLocks noGrp="1"/>
          </p:cNvSpPr>
          <p:nvPr>
            <p:ph type="body" sz="quarter" idx="14"/>
          </p:nvPr>
        </p:nvSpPr>
        <p:spPr>
          <a:xfrm>
            <a:off x="3585410" y="690789"/>
            <a:ext cx="7789862" cy="386037"/>
          </a:xfrm>
        </p:spPr>
        <p:txBody>
          <a:bodyPr>
            <a:normAutofit fontScale="85000" lnSpcReduction="10000"/>
          </a:bodyPr>
          <a:lstStyle/>
          <a:p>
            <a:r>
              <a:rPr lang="en-US" dirty="0"/>
              <a:t>If CPA Provided Financial Statements – Opinion Modifications</a:t>
            </a:r>
          </a:p>
        </p:txBody>
      </p:sp>
      <p:sp>
        <p:nvSpPr>
          <p:cNvPr id="3" name="Text Placeholder 2">
            <a:extLst>
              <a:ext uri="{FF2B5EF4-FFF2-40B4-BE49-F238E27FC236}">
                <a16:creationId xmlns:a16="http://schemas.microsoft.com/office/drawing/2014/main" id="{EC84F447-79D8-474C-B797-40D0E561EEF8}"/>
              </a:ext>
            </a:extLst>
          </p:cNvPr>
          <p:cNvSpPr>
            <a:spLocks noGrp="1"/>
          </p:cNvSpPr>
          <p:nvPr>
            <p:ph type="body" sz="quarter" idx="10"/>
          </p:nvPr>
        </p:nvSpPr>
        <p:spPr>
          <a:xfrm>
            <a:off x="0" y="-7819"/>
            <a:ext cx="3182472" cy="6858000"/>
          </a:xfrm>
        </p:spPr>
        <p:txBody>
          <a:bodyPr/>
          <a:lstStyle/>
          <a:p>
            <a:r>
              <a:rPr lang="en-US" dirty="0"/>
              <a:t>Types of Non-Compliance</a:t>
            </a:r>
          </a:p>
        </p:txBody>
      </p:sp>
      <p:pic>
        <p:nvPicPr>
          <p:cNvPr id="8" name="Picture 7" descr="Table&#10;&#10;Description automatically generated">
            <a:extLst>
              <a:ext uri="{FF2B5EF4-FFF2-40B4-BE49-F238E27FC236}">
                <a16:creationId xmlns:a16="http://schemas.microsoft.com/office/drawing/2014/main" id="{4B8A0319-7A95-E775-D7B9-6D31C8C4EAF4}"/>
              </a:ext>
            </a:extLst>
          </p:cNvPr>
          <p:cNvPicPr>
            <a:picLocks noChangeAspect="1"/>
          </p:cNvPicPr>
          <p:nvPr/>
        </p:nvPicPr>
        <p:blipFill>
          <a:blip r:embed="rId2"/>
          <a:stretch>
            <a:fillRect/>
          </a:stretch>
        </p:blipFill>
        <p:spPr>
          <a:xfrm>
            <a:off x="4029716" y="1377364"/>
            <a:ext cx="6901250" cy="3093664"/>
          </a:xfrm>
          <a:prstGeom prst="rect">
            <a:avLst/>
          </a:prstGeom>
        </p:spPr>
      </p:pic>
    </p:spTree>
    <p:extLst>
      <p:ext uri="{BB962C8B-B14F-4D97-AF65-F5344CB8AC3E}">
        <p14:creationId xmlns:p14="http://schemas.microsoft.com/office/powerpoint/2010/main" val="28723830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5AE6D3-4D35-4319-9903-A2178FF606DE}"/>
              </a:ext>
            </a:extLst>
          </p:cNvPr>
          <p:cNvSpPr>
            <a:spLocks noGrp="1"/>
          </p:cNvSpPr>
          <p:nvPr>
            <p:ph type="body" sz="quarter" idx="14"/>
          </p:nvPr>
        </p:nvSpPr>
        <p:spPr>
          <a:xfrm>
            <a:off x="3031959" y="308810"/>
            <a:ext cx="9031704" cy="6240379"/>
          </a:xfrm>
        </p:spPr>
        <p:txBody>
          <a:bodyPr>
            <a:normAutofit/>
          </a:bodyPr>
          <a:lstStyle/>
          <a:p>
            <a:pPr algn="l"/>
            <a:r>
              <a:rPr lang="en-US" sz="2400" b="1" i="0" u="none" strike="noStrike" baseline="0" dirty="0">
                <a:latin typeface="NewCenturySchlbkLTStd-Bd"/>
              </a:rPr>
              <a:t>Pervasive. </a:t>
            </a:r>
            <a:r>
              <a:rPr lang="en-US" sz="2400" b="0" i="0" u="none" strike="noStrike" baseline="0" dirty="0">
                <a:latin typeface="NewCenturySchlbkLTStd-Roman"/>
              </a:rPr>
              <a:t>A term used, in the context of misstatements, to describe</a:t>
            </a:r>
          </a:p>
          <a:p>
            <a:pPr algn="l"/>
            <a:r>
              <a:rPr lang="en-US" sz="2400" b="0" i="0" u="none" strike="noStrike" baseline="0" dirty="0">
                <a:latin typeface="NewCenturySchlbkLTStd-Roman"/>
              </a:rPr>
              <a:t>the effects on the financial statements of misstatements or the</a:t>
            </a:r>
          </a:p>
          <a:p>
            <a:pPr algn="l"/>
            <a:r>
              <a:rPr lang="en-US" sz="2400" b="0" i="0" u="none" strike="noStrike" baseline="0" dirty="0">
                <a:latin typeface="NewCenturySchlbkLTStd-Roman"/>
              </a:rPr>
              <a:t>possible effects on the financial statements of misstatements, if</a:t>
            </a:r>
          </a:p>
          <a:p>
            <a:pPr algn="l"/>
            <a:r>
              <a:rPr lang="en-US" sz="2400" b="0" i="0" u="none" strike="noStrike" baseline="0" dirty="0">
                <a:latin typeface="NewCenturySchlbkLTStd-Roman"/>
              </a:rPr>
              <a:t>any, that are undetected due to an inability to obtain sufficient appropriate audit evidence. Pervasive effects on the financial statements</a:t>
            </a:r>
          </a:p>
          <a:p>
            <a:pPr algn="l"/>
            <a:r>
              <a:rPr lang="en-US" sz="2400" b="0" i="0" u="none" strike="noStrike" baseline="0" dirty="0">
                <a:latin typeface="NewCenturySchlbkLTStd-Roman"/>
              </a:rPr>
              <a:t>are those that, in the auditor's judgment,</a:t>
            </a:r>
          </a:p>
          <a:p>
            <a:pPr algn="l"/>
            <a:r>
              <a:rPr lang="en-US" sz="2400" b="0" i="0" u="none" strike="noStrike" baseline="0" dirty="0">
                <a:latin typeface="TimesLTStd-Roman"/>
              </a:rPr>
              <a:t>	• </a:t>
            </a:r>
            <a:r>
              <a:rPr lang="en-US" sz="2400" b="0" i="0" u="none" strike="noStrike" baseline="0" dirty="0">
                <a:latin typeface="NewCenturySchlbkLTStd-Roman"/>
              </a:rPr>
              <a:t>are not confined to specific elements, accounts, or items of</a:t>
            </a:r>
          </a:p>
          <a:p>
            <a:pPr algn="l"/>
            <a:r>
              <a:rPr lang="en-US" sz="2400" b="0" i="0" u="none" strike="noStrike" baseline="0" dirty="0">
                <a:latin typeface="NewCenturySchlbkLTStd-Roman"/>
              </a:rPr>
              <a:t>	the financial statements;</a:t>
            </a:r>
          </a:p>
          <a:p>
            <a:pPr algn="l"/>
            <a:r>
              <a:rPr lang="en-US" sz="2400" b="0" i="0" u="none" strike="noStrike" baseline="0" dirty="0">
                <a:latin typeface="TimesLTStd-Roman"/>
              </a:rPr>
              <a:t>	• </a:t>
            </a:r>
            <a:r>
              <a:rPr lang="en-US" sz="2400" b="0" i="0" u="none" strike="noStrike" baseline="0" dirty="0">
                <a:latin typeface="NewCenturySchlbkLTStd-Roman"/>
              </a:rPr>
              <a:t>if so confined, represent or could represent a substantial</a:t>
            </a:r>
          </a:p>
          <a:p>
            <a:pPr algn="l"/>
            <a:r>
              <a:rPr lang="en-US" sz="2400" b="0" i="0" u="none" strike="noStrike" baseline="0" dirty="0">
                <a:latin typeface="NewCenturySchlbkLTStd-Roman"/>
              </a:rPr>
              <a:t>	proportion of the financial statements; or</a:t>
            </a:r>
          </a:p>
          <a:p>
            <a:pPr algn="l"/>
            <a:r>
              <a:rPr lang="en-US" sz="2400" b="0" i="0" u="none" strike="noStrike" baseline="0" dirty="0">
                <a:latin typeface="TimesLTStd-Roman"/>
              </a:rPr>
              <a:t>	• </a:t>
            </a:r>
            <a:r>
              <a:rPr lang="en-US" sz="2400" b="0" i="0" u="none" strike="noStrike" baseline="0" dirty="0">
                <a:latin typeface="NewCenturySchlbkLTStd-Roman"/>
              </a:rPr>
              <a:t>regarding disclosures, are fundamental to users' understanding</a:t>
            </a:r>
          </a:p>
          <a:p>
            <a:pPr algn="l"/>
            <a:r>
              <a:rPr lang="en-US" sz="2400" b="0" i="0" u="none" strike="noStrike" baseline="0" dirty="0">
                <a:latin typeface="NewCenturySchlbkLTStd-Roman"/>
              </a:rPr>
              <a:t>	of the financial statements.</a:t>
            </a:r>
            <a:endParaRPr lang="en-US" sz="2400" dirty="0"/>
          </a:p>
        </p:txBody>
      </p:sp>
      <p:sp>
        <p:nvSpPr>
          <p:cNvPr id="3" name="Text Placeholder 2">
            <a:extLst>
              <a:ext uri="{FF2B5EF4-FFF2-40B4-BE49-F238E27FC236}">
                <a16:creationId xmlns:a16="http://schemas.microsoft.com/office/drawing/2014/main" id="{EC84F447-79D8-474C-B797-40D0E561EEF8}"/>
              </a:ext>
            </a:extLst>
          </p:cNvPr>
          <p:cNvSpPr>
            <a:spLocks noGrp="1"/>
          </p:cNvSpPr>
          <p:nvPr>
            <p:ph type="body" sz="quarter" idx="10"/>
          </p:nvPr>
        </p:nvSpPr>
        <p:spPr>
          <a:xfrm>
            <a:off x="0" y="-7819"/>
            <a:ext cx="2502568" cy="6858000"/>
          </a:xfrm>
        </p:spPr>
        <p:txBody>
          <a:bodyPr/>
          <a:lstStyle/>
          <a:p>
            <a:r>
              <a:rPr lang="en-US" dirty="0"/>
              <a:t>What Makes It Pervasive</a:t>
            </a:r>
          </a:p>
        </p:txBody>
      </p:sp>
    </p:spTree>
    <p:extLst>
      <p:ext uri="{BB962C8B-B14F-4D97-AF65-F5344CB8AC3E}">
        <p14:creationId xmlns:p14="http://schemas.microsoft.com/office/powerpoint/2010/main" val="1592086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5AE6D3-4D35-4319-9903-A2178FF606DE}"/>
              </a:ext>
            </a:extLst>
          </p:cNvPr>
          <p:cNvSpPr>
            <a:spLocks noGrp="1"/>
          </p:cNvSpPr>
          <p:nvPr>
            <p:ph type="body" sz="quarter" idx="14"/>
          </p:nvPr>
        </p:nvSpPr>
        <p:spPr>
          <a:xfrm>
            <a:off x="3810000" y="1861863"/>
            <a:ext cx="7789862" cy="386037"/>
          </a:xfrm>
        </p:spPr>
        <p:txBody>
          <a:bodyPr/>
          <a:lstStyle/>
          <a:p>
            <a:r>
              <a:rPr lang="en-US" dirty="0"/>
              <a:t>Items Of Risk Worth Not Adopting</a:t>
            </a:r>
          </a:p>
        </p:txBody>
      </p:sp>
      <p:sp>
        <p:nvSpPr>
          <p:cNvPr id="3" name="Text Placeholder 2">
            <a:extLst>
              <a:ext uri="{FF2B5EF4-FFF2-40B4-BE49-F238E27FC236}">
                <a16:creationId xmlns:a16="http://schemas.microsoft.com/office/drawing/2014/main" id="{EC84F447-79D8-474C-B797-40D0E561EEF8}"/>
              </a:ext>
            </a:extLst>
          </p:cNvPr>
          <p:cNvSpPr>
            <a:spLocks noGrp="1"/>
          </p:cNvSpPr>
          <p:nvPr>
            <p:ph type="body" sz="quarter" idx="10"/>
          </p:nvPr>
        </p:nvSpPr>
        <p:spPr>
          <a:xfrm>
            <a:off x="0" y="-7819"/>
            <a:ext cx="3182472" cy="6858000"/>
          </a:xfrm>
        </p:spPr>
        <p:txBody>
          <a:bodyPr/>
          <a:lstStyle/>
          <a:p>
            <a:r>
              <a:rPr lang="en-US" dirty="0"/>
              <a:t>Risk of Non-Compliance</a:t>
            </a:r>
          </a:p>
        </p:txBody>
      </p:sp>
      <p:sp>
        <p:nvSpPr>
          <p:cNvPr id="4" name="Text Placeholder 3">
            <a:extLst>
              <a:ext uri="{FF2B5EF4-FFF2-40B4-BE49-F238E27FC236}">
                <a16:creationId xmlns:a16="http://schemas.microsoft.com/office/drawing/2014/main" id="{B21E5876-6F0E-4EAE-8B04-7EBB1B8D351D}"/>
              </a:ext>
            </a:extLst>
          </p:cNvPr>
          <p:cNvSpPr>
            <a:spLocks noGrp="1"/>
          </p:cNvSpPr>
          <p:nvPr>
            <p:ph type="body" sz="quarter" idx="17"/>
          </p:nvPr>
        </p:nvSpPr>
        <p:spPr/>
        <p:txBody>
          <a:bodyPr/>
          <a:lstStyle/>
          <a:p>
            <a:r>
              <a:rPr lang="en-US" dirty="0"/>
              <a:t>Prequalification</a:t>
            </a:r>
          </a:p>
          <a:p>
            <a:pPr lvl="1"/>
            <a:r>
              <a:rPr lang="en-US" dirty="0"/>
              <a:t>A financial statement prepared in compliance with generally accepted accounting practices and standards that includes a complete report of the Contractor’s financial resources and liabilities.</a:t>
            </a:r>
          </a:p>
          <a:p>
            <a:r>
              <a:rPr lang="en-US" dirty="0"/>
              <a:t>Bank/Financial Covenants/Regulators</a:t>
            </a:r>
          </a:p>
          <a:p>
            <a:r>
              <a:rPr lang="en-US" dirty="0"/>
              <a:t>Industry Bench Marking</a:t>
            </a:r>
          </a:p>
          <a:p>
            <a:pPr marL="0" indent="0">
              <a:buNone/>
            </a:pPr>
            <a:endParaRPr lang="en-US" dirty="0"/>
          </a:p>
        </p:txBody>
      </p:sp>
    </p:spTree>
    <p:extLst>
      <p:ext uri="{BB962C8B-B14F-4D97-AF65-F5344CB8AC3E}">
        <p14:creationId xmlns:p14="http://schemas.microsoft.com/office/powerpoint/2010/main" val="826887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5AE6D3-4D35-4319-9903-A2178FF606DE}"/>
              </a:ext>
            </a:extLst>
          </p:cNvPr>
          <p:cNvSpPr>
            <a:spLocks noGrp="1"/>
          </p:cNvSpPr>
          <p:nvPr>
            <p:ph type="body" sz="quarter" idx="14"/>
          </p:nvPr>
        </p:nvSpPr>
        <p:spPr>
          <a:xfrm>
            <a:off x="3810000" y="1861863"/>
            <a:ext cx="7789862" cy="386037"/>
          </a:xfrm>
        </p:spPr>
        <p:txBody>
          <a:bodyPr/>
          <a:lstStyle/>
          <a:p>
            <a:r>
              <a:rPr lang="en-US" dirty="0"/>
              <a:t>Items Of Risk Worth Not Adopting</a:t>
            </a:r>
          </a:p>
        </p:txBody>
      </p:sp>
      <p:sp>
        <p:nvSpPr>
          <p:cNvPr id="3" name="Text Placeholder 2">
            <a:extLst>
              <a:ext uri="{FF2B5EF4-FFF2-40B4-BE49-F238E27FC236}">
                <a16:creationId xmlns:a16="http://schemas.microsoft.com/office/drawing/2014/main" id="{EC84F447-79D8-474C-B797-40D0E561EEF8}"/>
              </a:ext>
            </a:extLst>
          </p:cNvPr>
          <p:cNvSpPr>
            <a:spLocks noGrp="1"/>
          </p:cNvSpPr>
          <p:nvPr>
            <p:ph type="body" sz="quarter" idx="10"/>
          </p:nvPr>
        </p:nvSpPr>
        <p:spPr>
          <a:xfrm>
            <a:off x="0" y="-7819"/>
            <a:ext cx="3182472" cy="6858000"/>
          </a:xfrm>
        </p:spPr>
        <p:txBody>
          <a:bodyPr/>
          <a:lstStyle/>
          <a:p>
            <a:r>
              <a:rPr lang="en-US" dirty="0"/>
              <a:t>Risk of Non-Compliance</a:t>
            </a:r>
          </a:p>
        </p:txBody>
      </p:sp>
      <p:sp>
        <p:nvSpPr>
          <p:cNvPr id="4" name="Text Placeholder 3">
            <a:extLst>
              <a:ext uri="{FF2B5EF4-FFF2-40B4-BE49-F238E27FC236}">
                <a16:creationId xmlns:a16="http://schemas.microsoft.com/office/drawing/2014/main" id="{B21E5876-6F0E-4EAE-8B04-7EBB1B8D351D}"/>
              </a:ext>
            </a:extLst>
          </p:cNvPr>
          <p:cNvSpPr>
            <a:spLocks noGrp="1"/>
          </p:cNvSpPr>
          <p:nvPr>
            <p:ph type="body" sz="quarter" idx="17"/>
          </p:nvPr>
        </p:nvSpPr>
        <p:spPr/>
        <p:txBody>
          <a:bodyPr/>
          <a:lstStyle/>
          <a:p>
            <a:r>
              <a:rPr lang="en-US" dirty="0"/>
              <a:t>Prequalification</a:t>
            </a:r>
          </a:p>
          <a:p>
            <a:pPr lvl="1"/>
            <a:r>
              <a:rPr lang="en-US" dirty="0"/>
              <a:t>A financial statement prepared in compliance with generally accepted accounting practices and standards that includes a complete report of the Contractor’s financial resources and liabilities.</a:t>
            </a:r>
          </a:p>
          <a:p>
            <a:r>
              <a:rPr lang="en-US" dirty="0"/>
              <a:t>Bank/Financial Covenants/Regulators</a:t>
            </a:r>
          </a:p>
          <a:p>
            <a:r>
              <a:rPr lang="en-US" dirty="0"/>
              <a:t>Industry Bench Marking</a:t>
            </a:r>
          </a:p>
          <a:p>
            <a:pPr marL="0" indent="0">
              <a:buNone/>
            </a:pPr>
            <a:endParaRPr lang="en-US" dirty="0"/>
          </a:p>
        </p:txBody>
      </p:sp>
    </p:spTree>
    <p:extLst>
      <p:ext uri="{BB962C8B-B14F-4D97-AF65-F5344CB8AC3E}">
        <p14:creationId xmlns:p14="http://schemas.microsoft.com/office/powerpoint/2010/main" val="8302487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873D33-992D-64AC-D8EF-39D8E9354213}"/>
              </a:ext>
            </a:extLst>
          </p:cNvPr>
          <p:cNvSpPr>
            <a:spLocks noGrp="1"/>
          </p:cNvSpPr>
          <p:nvPr>
            <p:ph type="body" sz="quarter" idx="10"/>
          </p:nvPr>
        </p:nvSpPr>
        <p:spPr/>
        <p:txBody>
          <a:bodyPr/>
          <a:lstStyle/>
          <a:p>
            <a:r>
              <a:rPr lang="en-US" dirty="0"/>
              <a:t>Is the Risk Worth</a:t>
            </a:r>
          </a:p>
          <a:p>
            <a:r>
              <a:rPr lang="en-US" dirty="0"/>
              <a:t>The Reward? </a:t>
            </a:r>
          </a:p>
        </p:txBody>
      </p:sp>
      <p:pic>
        <p:nvPicPr>
          <p:cNvPr id="6" name="Picture 5" descr="Calendar&#10;&#10;Description automatically generated with medium confidence">
            <a:extLst>
              <a:ext uri="{FF2B5EF4-FFF2-40B4-BE49-F238E27FC236}">
                <a16:creationId xmlns:a16="http://schemas.microsoft.com/office/drawing/2014/main" id="{4D72A38F-34D8-D38D-7C2C-6F09EFC34564}"/>
              </a:ext>
            </a:extLst>
          </p:cNvPr>
          <p:cNvPicPr>
            <a:picLocks noChangeAspect="1"/>
          </p:cNvPicPr>
          <p:nvPr/>
        </p:nvPicPr>
        <p:blipFill>
          <a:blip r:embed="rId2"/>
          <a:stretch>
            <a:fillRect/>
          </a:stretch>
        </p:blipFill>
        <p:spPr>
          <a:xfrm>
            <a:off x="4095408" y="89055"/>
            <a:ext cx="6545777" cy="6664252"/>
          </a:xfrm>
          <a:prstGeom prst="rect">
            <a:avLst/>
          </a:prstGeom>
        </p:spPr>
      </p:pic>
    </p:spTree>
    <p:extLst>
      <p:ext uri="{BB962C8B-B14F-4D97-AF65-F5344CB8AC3E}">
        <p14:creationId xmlns:p14="http://schemas.microsoft.com/office/powerpoint/2010/main" val="25760016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3D73B8-0159-4360-B763-76EC226632BF}"/>
              </a:ext>
            </a:extLst>
          </p:cNvPr>
          <p:cNvSpPr>
            <a:spLocks noGrp="1"/>
          </p:cNvSpPr>
          <p:nvPr>
            <p:ph type="sldNum" sz="quarter" idx="12"/>
          </p:nvPr>
        </p:nvSpPr>
        <p:spPr/>
        <p:txBody>
          <a:bodyPr/>
          <a:lstStyle/>
          <a:p>
            <a:r>
              <a:rPr lang="en-US" dirty="0"/>
              <a:t>0</a:t>
            </a:r>
            <a:fld id="{F470E458-E7C2-4395-B75D-476A174CEE45}" type="slidenum">
              <a:rPr lang="en-US" smtClean="0"/>
              <a:t>38</a:t>
            </a:fld>
            <a:endParaRPr lang="en-US" dirty="0"/>
          </a:p>
        </p:txBody>
      </p:sp>
      <p:sp>
        <p:nvSpPr>
          <p:cNvPr id="6" name="Title 5">
            <a:extLst>
              <a:ext uri="{FF2B5EF4-FFF2-40B4-BE49-F238E27FC236}">
                <a16:creationId xmlns:a16="http://schemas.microsoft.com/office/drawing/2014/main" id="{6A2ED7C9-90D1-4335-ACD1-D39A68D72C83}"/>
              </a:ext>
            </a:extLst>
          </p:cNvPr>
          <p:cNvSpPr>
            <a:spLocks noGrp="1"/>
          </p:cNvSpPr>
          <p:nvPr>
            <p:ph type="title"/>
          </p:nvPr>
        </p:nvSpPr>
        <p:spPr/>
        <p:txBody>
          <a:bodyPr/>
          <a:lstStyle/>
          <a:p>
            <a:r>
              <a:rPr lang="en-US" dirty="0"/>
              <a:t>Session Password</a:t>
            </a:r>
          </a:p>
        </p:txBody>
      </p:sp>
      <p:sp>
        <p:nvSpPr>
          <p:cNvPr id="9" name="Subtitle 8">
            <a:extLst>
              <a:ext uri="{FF2B5EF4-FFF2-40B4-BE49-F238E27FC236}">
                <a16:creationId xmlns:a16="http://schemas.microsoft.com/office/drawing/2014/main" id="{F4871DB2-2AAA-4EB1-9E65-B34595535B48}"/>
              </a:ext>
            </a:extLst>
          </p:cNvPr>
          <p:cNvSpPr>
            <a:spLocks noGrp="1"/>
          </p:cNvSpPr>
          <p:nvPr>
            <p:ph type="subTitle" idx="15"/>
          </p:nvPr>
        </p:nvSpPr>
        <p:spPr/>
        <p:txBody>
          <a:bodyPr/>
          <a:lstStyle/>
          <a:p>
            <a:r>
              <a:rPr lang="en-US" dirty="0"/>
              <a:t>(Must record password for CPE credit)</a:t>
            </a:r>
          </a:p>
        </p:txBody>
      </p:sp>
    </p:spTree>
    <p:extLst>
      <p:ext uri="{BB962C8B-B14F-4D97-AF65-F5344CB8AC3E}">
        <p14:creationId xmlns:p14="http://schemas.microsoft.com/office/powerpoint/2010/main" val="1785038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05AA4-A2FB-439D-9A1F-39B93B4F6FD6}"/>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51271892-800A-4B35-9044-36048D89CBEB}"/>
              </a:ext>
            </a:extLst>
          </p:cNvPr>
          <p:cNvSpPr>
            <a:spLocks noGrp="1"/>
          </p:cNvSpPr>
          <p:nvPr>
            <p:ph idx="1"/>
          </p:nvPr>
        </p:nvSpPr>
        <p:spPr>
          <a:xfrm>
            <a:off x="640246" y="1606540"/>
            <a:ext cx="10493191" cy="4488850"/>
          </a:xfrm>
        </p:spPr>
        <p:txBody>
          <a:bodyPr/>
          <a:lstStyle/>
          <a:p>
            <a:pPr>
              <a:lnSpc>
                <a:spcPct val="100000"/>
              </a:lnSpc>
              <a:spcBef>
                <a:spcPts val="1200"/>
              </a:spcBef>
            </a:pPr>
            <a:r>
              <a:rPr lang="en-US" sz="2000" dirty="0">
                <a:latin typeface="Montserrat" panose="00000500000000000000" pitchFamily="2" charset="0"/>
                <a:cs typeface="Calibri Light" panose="020F0302020204030204" pitchFamily="34" charset="0"/>
              </a:rPr>
              <a:t>Understand the upcoming lease accounting changes</a:t>
            </a:r>
          </a:p>
          <a:p>
            <a:pPr>
              <a:lnSpc>
                <a:spcPct val="100000"/>
              </a:lnSpc>
              <a:spcBef>
                <a:spcPts val="1200"/>
              </a:spcBef>
            </a:pPr>
            <a:r>
              <a:rPr lang="en-US" sz="2000" dirty="0">
                <a:latin typeface="Montserrat" panose="00000500000000000000" pitchFamily="2" charset="0"/>
                <a:cs typeface="Calibri Light" panose="020F0302020204030204" pitchFamily="34" charset="0"/>
              </a:rPr>
              <a:t>Recognize the accounting impact and terms and conditions affecting treatment</a:t>
            </a:r>
          </a:p>
          <a:p>
            <a:pPr>
              <a:lnSpc>
                <a:spcPct val="100000"/>
              </a:lnSpc>
              <a:spcBef>
                <a:spcPts val="1200"/>
              </a:spcBef>
            </a:pPr>
            <a:r>
              <a:rPr lang="en-US" sz="2000" dirty="0">
                <a:latin typeface="Montserrat" panose="00000500000000000000" pitchFamily="2" charset="0"/>
                <a:cs typeface="Calibri Light" panose="020F0302020204030204" pitchFamily="34" charset="0"/>
              </a:rPr>
              <a:t>Identify expedients and policy elections available to apply in transition from the old standard to the new standard</a:t>
            </a:r>
          </a:p>
          <a:p>
            <a:pPr>
              <a:lnSpc>
                <a:spcPct val="100000"/>
              </a:lnSpc>
              <a:spcBef>
                <a:spcPts val="1200"/>
              </a:spcBef>
            </a:pPr>
            <a:r>
              <a:rPr lang="en-US" dirty="0">
                <a:latin typeface="Montserrat" panose="00000500000000000000" pitchFamily="2" charset="0"/>
                <a:cs typeface="Calibri Light" panose="020F0302020204030204" pitchFamily="34" charset="0"/>
              </a:rPr>
              <a:t>Explore, what if you don’t adopt options</a:t>
            </a:r>
            <a:endParaRPr lang="en-US" sz="2000" dirty="0">
              <a:latin typeface="Montserrat" panose="00000500000000000000" pitchFamily="2" charset="0"/>
              <a:cs typeface="Calibri Light" panose="020F0302020204030204" pitchFamily="34" charset="0"/>
            </a:endParaRPr>
          </a:p>
        </p:txBody>
      </p:sp>
    </p:spTree>
    <p:extLst>
      <p:ext uri="{BB962C8B-B14F-4D97-AF65-F5344CB8AC3E}">
        <p14:creationId xmlns:p14="http://schemas.microsoft.com/office/powerpoint/2010/main" val="102173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579" y="570524"/>
            <a:ext cx="8820150" cy="914400"/>
          </a:xfrm>
        </p:spPr>
        <p:txBody>
          <a:bodyPr>
            <a:normAutofit/>
          </a:bodyPr>
          <a:lstStyle/>
          <a:p>
            <a:r>
              <a:rPr lang="en-US" dirty="0">
                <a:latin typeface="+mj-lt"/>
                <a:ea typeface="Segoe UI Black" panose="020B0A02040204020203" pitchFamily="34" charset="0"/>
                <a:cs typeface="Segoe UI Black" panose="020B0A02040204020203" pitchFamily="34" charset="0"/>
              </a:rPr>
              <a:t>What is the Main Impact of ASC 842</a:t>
            </a:r>
          </a:p>
        </p:txBody>
      </p:sp>
      <p:sp>
        <p:nvSpPr>
          <p:cNvPr id="3" name="Content Placeholder 2"/>
          <p:cNvSpPr>
            <a:spLocks noGrp="1"/>
          </p:cNvSpPr>
          <p:nvPr>
            <p:ph idx="1"/>
          </p:nvPr>
        </p:nvSpPr>
        <p:spPr>
          <a:xfrm>
            <a:off x="729024" y="1484924"/>
            <a:ext cx="8820150" cy="4876800"/>
          </a:xfrm>
        </p:spPr>
        <p:txBody>
          <a:bodyPr/>
          <a:lstStyle/>
          <a:p>
            <a:pPr marL="0" indent="0">
              <a:lnSpc>
                <a:spcPct val="100000"/>
              </a:lnSpc>
              <a:spcBef>
                <a:spcPts val="1200"/>
              </a:spcBef>
              <a:buNone/>
            </a:pPr>
            <a:r>
              <a:rPr lang="en-US" sz="2000" dirty="0">
                <a:latin typeface="Montserrat" panose="00000500000000000000" pitchFamily="2" charset="0"/>
                <a:cs typeface="Calibri Light" panose="020F0302020204030204" pitchFamily="34" charset="0"/>
              </a:rPr>
              <a:t>ASC 842 tells us to present ALL leases as defined by the new standard on the balance sheet</a:t>
            </a:r>
          </a:p>
          <a:p>
            <a:pPr marL="0" indent="0">
              <a:lnSpc>
                <a:spcPct val="100000"/>
              </a:lnSpc>
              <a:spcBef>
                <a:spcPts val="1200"/>
              </a:spcBef>
              <a:buNone/>
            </a:pPr>
            <a:endParaRPr lang="en-US" sz="2000" dirty="0">
              <a:latin typeface="Montserrat" panose="00000500000000000000" pitchFamily="2" charset="0"/>
              <a:cs typeface="Calibri Light" panose="020F0302020204030204" pitchFamily="34" charset="0"/>
            </a:endParaRPr>
          </a:p>
          <a:p>
            <a:pPr>
              <a:lnSpc>
                <a:spcPct val="100000"/>
              </a:lnSpc>
              <a:spcBef>
                <a:spcPts val="1200"/>
              </a:spcBef>
              <a:buFont typeface="Wingdings" panose="05000000000000000000" pitchFamily="2" charset="2"/>
              <a:buChar char="§"/>
            </a:pPr>
            <a:r>
              <a:rPr lang="en-US" sz="2000" dirty="0">
                <a:latin typeface="Montserrat" panose="00000500000000000000" pitchFamily="2" charset="0"/>
                <a:cs typeface="Calibri Light" panose="020F0302020204030204" pitchFamily="34" charset="0"/>
              </a:rPr>
              <a:t>Finance Leases (capital lease under 840)</a:t>
            </a:r>
          </a:p>
          <a:p>
            <a:pPr lvl="1">
              <a:lnSpc>
                <a:spcPct val="100000"/>
              </a:lnSpc>
              <a:spcBef>
                <a:spcPts val="1200"/>
              </a:spcBef>
              <a:buFont typeface="Wingdings" panose="05000000000000000000" pitchFamily="2" charset="2"/>
              <a:buChar char="§"/>
            </a:pPr>
            <a:r>
              <a:rPr lang="en-US" sz="1600" dirty="0">
                <a:latin typeface="Montserrat" panose="00000500000000000000" pitchFamily="2" charset="0"/>
                <a:cs typeface="Calibri Light" panose="020F0302020204030204" pitchFamily="34" charset="0"/>
              </a:rPr>
              <a:t>Already on the balance sheet</a:t>
            </a:r>
          </a:p>
          <a:p>
            <a:pPr lvl="1">
              <a:lnSpc>
                <a:spcPct val="100000"/>
              </a:lnSpc>
              <a:spcBef>
                <a:spcPts val="1200"/>
              </a:spcBef>
              <a:buFont typeface="Wingdings" panose="05000000000000000000" pitchFamily="2" charset="2"/>
              <a:buChar char="§"/>
            </a:pPr>
            <a:r>
              <a:rPr lang="en-US" sz="1600" dirty="0">
                <a:latin typeface="Montserrat" panose="00000500000000000000" pitchFamily="2" charset="0"/>
                <a:cs typeface="Calibri Light" panose="020F0302020204030204" pitchFamily="34" charset="0"/>
              </a:rPr>
              <a:t>New terminology = ROU Asset – Finance Lease and Lease Liability – Finance Lease</a:t>
            </a:r>
          </a:p>
          <a:p>
            <a:pPr>
              <a:lnSpc>
                <a:spcPct val="100000"/>
              </a:lnSpc>
              <a:spcBef>
                <a:spcPts val="1200"/>
              </a:spcBef>
              <a:buFont typeface="Wingdings" panose="05000000000000000000" pitchFamily="2" charset="2"/>
              <a:buChar char="§"/>
            </a:pPr>
            <a:r>
              <a:rPr lang="en-US" sz="2000" dirty="0">
                <a:latin typeface="Montserrat" panose="00000500000000000000" pitchFamily="2" charset="0"/>
                <a:cs typeface="Calibri Light" panose="020F0302020204030204" pitchFamily="34" charset="0"/>
              </a:rPr>
              <a:t>Operating Leases</a:t>
            </a:r>
          </a:p>
          <a:p>
            <a:pPr lvl="1">
              <a:lnSpc>
                <a:spcPct val="100000"/>
              </a:lnSpc>
              <a:spcBef>
                <a:spcPts val="1200"/>
              </a:spcBef>
              <a:buFont typeface="Wingdings" panose="05000000000000000000" pitchFamily="2" charset="2"/>
              <a:buChar char="§"/>
            </a:pPr>
            <a:r>
              <a:rPr lang="en-US" sz="1600" dirty="0">
                <a:latin typeface="Montserrat" panose="00000500000000000000" pitchFamily="2" charset="0"/>
                <a:cs typeface="Calibri Light" panose="020F0302020204030204" pitchFamily="34" charset="0"/>
              </a:rPr>
              <a:t>Will need to be presented on the financial statements</a:t>
            </a:r>
          </a:p>
          <a:p>
            <a:pPr lvl="1">
              <a:lnSpc>
                <a:spcPct val="100000"/>
              </a:lnSpc>
              <a:spcBef>
                <a:spcPts val="1200"/>
              </a:spcBef>
              <a:buFont typeface="Wingdings" panose="05000000000000000000" pitchFamily="2" charset="2"/>
              <a:buChar char="§"/>
            </a:pPr>
            <a:r>
              <a:rPr lang="en-US" sz="1600" dirty="0">
                <a:latin typeface="Montserrat" panose="00000500000000000000" pitchFamily="2" charset="0"/>
                <a:cs typeface="Calibri Light" panose="020F0302020204030204" pitchFamily="34" charset="0"/>
              </a:rPr>
              <a:t>Shown as ROU Asset – Operating Lease and Lease Liability – Operating Lease</a:t>
            </a:r>
          </a:p>
        </p:txBody>
      </p:sp>
    </p:spTree>
    <p:extLst>
      <p:ext uri="{BB962C8B-B14F-4D97-AF65-F5344CB8AC3E}">
        <p14:creationId xmlns:p14="http://schemas.microsoft.com/office/powerpoint/2010/main" val="3467521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248" y="533400"/>
            <a:ext cx="8186012" cy="603103"/>
          </a:xfrm>
        </p:spPr>
        <p:txBody>
          <a:bodyPr/>
          <a:lstStyle/>
          <a:p>
            <a:r>
              <a:rPr lang="en-US" b="1" dirty="0">
                <a:latin typeface="+mj-lt"/>
                <a:ea typeface="Segoe UI Black" panose="020B0A02040204020203" pitchFamily="34" charset="0"/>
                <a:cs typeface="Segoe UI Black" panose="020B0A02040204020203" pitchFamily="34" charset="0"/>
              </a:rPr>
              <a:t>Leases Defined Under ASC 842</a:t>
            </a:r>
          </a:p>
        </p:txBody>
      </p:sp>
      <p:sp>
        <p:nvSpPr>
          <p:cNvPr id="6" name="Content Placeholder 2">
            <a:extLst>
              <a:ext uri="{FF2B5EF4-FFF2-40B4-BE49-F238E27FC236}">
                <a16:creationId xmlns:a16="http://schemas.microsoft.com/office/drawing/2014/main" id="{D24971F3-2E1B-41D7-AD77-AC5BF3E8661B}"/>
              </a:ext>
            </a:extLst>
          </p:cNvPr>
          <p:cNvSpPr txBox="1">
            <a:spLocks/>
          </p:cNvSpPr>
          <p:nvPr/>
        </p:nvSpPr>
        <p:spPr>
          <a:xfrm>
            <a:off x="633773" y="1136503"/>
            <a:ext cx="8773917" cy="1448387"/>
          </a:xfrm>
          <a:prstGeom prst="rect">
            <a:avLst/>
          </a:prstGeom>
        </p:spPr>
        <p:txBody>
          <a:bodyPr vert="horz" lIns="0" tIns="0" rIns="0" bIns="0" rtlCol="0" anchor="t" anchorCtr="0">
            <a:noAutofit/>
          </a:bodyPr>
          <a:lstStyle>
            <a:lvl1pPr marL="227013" indent="-227013" algn="l" defTabSz="609429" rtl="0" eaLnBrk="1" latinLnBrk="0" hangingPunct="1">
              <a:lnSpc>
                <a:spcPts val="2800"/>
              </a:lnSpc>
              <a:spcBef>
                <a:spcPts val="1440"/>
              </a:spcBef>
              <a:buClr>
                <a:schemeClr val="tx2"/>
              </a:buClr>
              <a:buFont typeface="Wingdings" charset="2"/>
              <a:buChar char="§"/>
              <a:defRPr sz="2200" b="0" i="0" kern="1200" spc="-50">
                <a:solidFill>
                  <a:schemeClr val="tx1"/>
                </a:solidFill>
                <a:latin typeface="Montserrat Regular"/>
                <a:ea typeface="+mn-ea"/>
                <a:cs typeface="Montserrat Regular"/>
              </a:defRPr>
            </a:lvl1pPr>
            <a:lvl2pPr marL="514350" indent="-287338" algn="l" defTabSz="609429" rtl="0" eaLnBrk="1" latinLnBrk="0" hangingPunct="1">
              <a:lnSpc>
                <a:spcPts val="2400"/>
              </a:lnSpc>
              <a:spcBef>
                <a:spcPts val="1080"/>
              </a:spcBef>
              <a:buClr>
                <a:schemeClr val="tx2"/>
              </a:buClr>
              <a:buSzPct val="95000"/>
              <a:buFont typeface="Wingdings 3" panose="05040102010807070707" pitchFamily="18" charset="2"/>
              <a:buChar char=""/>
              <a:defRPr sz="1800" b="0" i="0" kern="1200" spc="-50">
                <a:solidFill>
                  <a:srgbClr val="0050FF"/>
                </a:solidFill>
                <a:latin typeface="Montserrat Regular"/>
                <a:ea typeface="+mn-ea"/>
                <a:cs typeface="Montserrat Regular"/>
              </a:defRPr>
            </a:lvl2pPr>
            <a:lvl3pPr marL="741363" indent="-227013"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3pPr>
            <a:lvl4pPr marL="968375" indent="-227013"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4pPr>
            <a:lvl5pPr marL="1193800" indent="-225425"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5pPr>
            <a:lvl6pPr marL="3351861" indent="-304715" algn="l" defTabSz="609429" rtl="0" eaLnBrk="1" latinLnBrk="0" hangingPunct="1">
              <a:spcBef>
                <a:spcPct val="20000"/>
              </a:spcBef>
              <a:buFont typeface="Arial"/>
              <a:buChar char="•"/>
              <a:defRPr sz="2700" kern="1200">
                <a:solidFill>
                  <a:schemeClr val="tx1"/>
                </a:solidFill>
                <a:latin typeface="+mn-lt"/>
                <a:ea typeface="+mn-ea"/>
                <a:cs typeface="+mn-cs"/>
              </a:defRPr>
            </a:lvl6pPr>
            <a:lvl7pPr marL="3961291" indent="-304715" algn="l" defTabSz="609429" rtl="0" eaLnBrk="1" latinLnBrk="0" hangingPunct="1">
              <a:spcBef>
                <a:spcPct val="20000"/>
              </a:spcBef>
              <a:buFont typeface="Arial"/>
              <a:buChar char="•"/>
              <a:defRPr sz="2700" kern="1200">
                <a:solidFill>
                  <a:schemeClr val="tx1"/>
                </a:solidFill>
                <a:latin typeface="+mn-lt"/>
                <a:ea typeface="+mn-ea"/>
                <a:cs typeface="+mn-cs"/>
              </a:defRPr>
            </a:lvl7pPr>
            <a:lvl8pPr marL="4570720" indent="-304715" algn="l" defTabSz="609429" rtl="0" eaLnBrk="1" latinLnBrk="0" hangingPunct="1">
              <a:spcBef>
                <a:spcPct val="20000"/>
              </a:spcBef>
              <a:buFont typeface="Arial"/>
              <a:buChar char="•"/>
              <a:defRPr sz="2700" kern="1200">
                <a:solidFill>
                  <a:schemeClr val="tx1"/>
                </a:solidFill>
                <a:latin typeface="+mn-lt"/>
                <a:ea typeface="+mn-ea"/>
                <a:cs typeface="+mn-cs"/>
              </a:defRPr>
            </a:lvl8pPr>
            <a:lvl9pPr marL="5180149" indent="-304715" algn="l" defTabSz="609429" rtl="0" eaLnBrk="1" latinLnBrk="0" hangingPunct="1">
              <a:spcBef>
                <a:spcPct val="20000"/>
              </a:spcBef>
              <a:buFont typeface="Arial"/>
              <a:buChar char="•"/>
              <a:defRPr sz="2700" kern="1200">
                <a:solidFill>
                  <a:schemeClr val="tx1"/>
                </a:solidFill>
                <a:latin typeface="+mn-lt"/>
                <a:ea typeface="+mn-ea"/>
                <a:cs typeface="+mn-cs"/>
              </a:defRPr>
            </a:lvl9pPr>
          </a:lstStyle>
          <a:p>
            <a:pPr marL="0" indent="0">
              <a:lnSpc>
                <a:spcPct val="100000"/>
              </a:lnSpc>
              <a:spcBef>
                <a:spcPts val="1200"/>
              </a:spcBef>
              <a:buNone/>
            </a:pPr>
            <a:r>
              <a:rPr lang="en-US" sz="2000" b="1" dirty="0">
                <a:latin typeface="Montserrat" panose="00000500000000000000" pitchFamily="2" charset="0"/>
                <a:cs typeface="Calibri Light" panose="020F0302020204030204" pitchFamily="34" charset="0"/>
              </a:rPr>
              <a:t>Definition of a lease under ASC 842 – </a:t>
            </a:r>
            <a:r>
              <a:rPr lang="en-US" sz="2000" dirty="0">
                <a:latin typeface="Montserrat" panose="00000500000000000000" pitchFamily="2" charset="0"/>
                <a:cs typeface="Calibri Light" panose="020F0302020204030204" pitchFamily="34" charset="0"/>
              </a:rPr>
              <a:t>A contract, or part of a contract, that conveys the right to control the use of identified property, plant, or equipment (an identified asset) for a period of time in exchange for consideration.</a:t>
            </a:r>
          </a:p>
          <a:p>
            <a:pPr marL="0" indent="0">
              <a:lnSpc>
                <a:spcPct val="100000"/>
              </a:lnSpc>
              <a:spcBef>
                <a:spcPts val="1200"/>
              </a:spcBef>
              <a:buNone/>
            </a:pPr>
            <a:endParaRPr lang="en-US" sz="1000" dirty="0">
              <a:latin typeface="+mj-lt"/>
              <a:cs typeface="Calibri Light" panose="020F0302020204030204" pitchFamily="34" charset="0"/>
            </a:endParaRPr>
          </a:p>
          <a:p>
            <a:pPr marL="0" indent="0">
              <a:lnSpc>
                <a:spcPct val="100000"/>
              </a:lnSpc>
              <a:spcBef>
                <a:spcPts val="1200"/>
              </a:spcBef>
              <a:buNone/>
            </a:pPr>
            <a:endParaRPr lang="en-US" sz="2000" dirty="0">
              <a:latin typeface="+mj-lt"/>
              <a:cs typeface="Calibri Light" panose="020F0302020204030204" pitchFamily="34" charset="0"/>
            </a:endParaRPr>
          </a:p>
        </p:txBody>
      </p:sp>
      <p:sp>
        <p:nvSpPr>
          <p:cNvPr id="10" name="Content Placeholder 2">
            <a:extLst>
              <a:ext uri="{FF2B5EF4-FFF2-40B4-BE49-F238E27FC236}">
                <a16:creationId xmlns:a16="http://schemas.microsoft.com/office/drawing/2014/main" id="{22B5854A-FB27-4153-BBFC-FCCD5AD126B2}"/>
              </a:ext>
            </a:extLst>
          </p:cNvPr>
          <p:cNvSpPr txBox="1">
            <a:spLocks/>
          </p:cNvSpPr>
          <p:nvPr/>
        </p:nvSpPr>
        <p:spPr>
          <a:xfrm>
            <a:off x="6911645" y="2581427"/>
            <a:ext cx="5005039" cy="2827338"/>
          </a:xfrm>
          <a:prstGeom prst="rect">
            <a:avLst/>
          </a:prstGeom>
        </p:spPr>
        <p:txBody>
          <a:bodyPr vert="horz" lIns="0" tIns="0" rIns="0" bIns="0" rtlCol="0" anchor="t" anchorCtr="0">
            <a:noAutofit/>
          </a:bodyPr>
          <a:lstStyle>
            <a:lvl1pPr marL="227013" indent="-227013" algn="l" defTabSz="609429" rtl="0" eaLnBrk="1" latinLnBrk="0" hangingPunct="1">
              <a:lnSpc>
                <a:spcPts val="2800"/>
              </a:lnSpc>
              <a:spcBef>
                <a:spcPts val="1440"/>
              </a:spcBef>
              <a:buClr>
                <a:schemeClr val="tx2"/>
              </a:buClr>
              <a:buFont typeface="Wingdings" charset="2"/>
              <a:buChar char="§"/>
              <a:defRPr sz="2200" b="0" i="0" kern="1200" spc="-50">
                <a:solidFill>
                  <a:schemeClr val="tx1"/>
                </a:solidFill>
                <a:latin typeface="Montserrat Regular"/>
                <a:ea typeface="+mn-ea"/>
                <a:cs typeface="Montserrat Regular"/>
              </a:defRPr>
            </a:lvl1pPr>
            <a:lvl2pPr marL="514350" indent="-287338" algn="l" defTabSz="609429" rtl="0" eaLnBrk="1" latinLnBrk="0" hangingPunct="1">
              <a:lnSpc>
                <a:spcPts val="2400"/>
              </a:lnSpc>
              <a:spcBef>
                <a:spcPts val="1080"/>
              </a:spcBef>
              <a:buClr>
                <a:schemeClr val="tx2"/>
              </a:buClr>
              <a:buSzPct val="95000"/>
              <a:buFont typeface="Wingdings 3" panose="05040102010807070707" pitchFamily="18" charset="2"/>
              <a:buChar char=""/>
              <a:defRPr sz="1800" b="0" i="0" kern="1200" spc="-50">
                <a:solidFill>
                  <a:srgbClr val="0050FF"/>
                </a:solidFill>
                <a:latin typeface="Montserrat Regular"/>
                <a:ea typeface="+mn-ea"/>
                <a:cs typeface="Montserrat Regular"/>
              </a:defRPr>
            </a:lvl2pPr>
            <a:lvl3pPr marL="741363" indent="-227013"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3pPr>
            <a:lvl4pPr marL="968375" indent="-227013"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4pPr>
            <a:lvl5pPr marL="1193800" indent="-225425"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5pPr>
            <a:lvl6pPr marL="3351861" indent="-304715" algn="l" defTabSz="609429" rtl="0" eaLnBrk="1" latinLnBrk="0" hangingPunct="1">
              <a:spcBef>
                <a:spcPct val="20000"/>
              </a:spcBef>
              <a:buFont typeface="Arial"/>
              <a:buChar char="•"/>
              <a:defRPr sz="2700" kern="1200">
                <a:solidFill>
                  <a:schemeClr val="tx1"/>
                </a:solidFill>
                <a:latin typeface="+mn-lt"/>
                <a:ea typeface="+mn-ea"/>
                <a:cs typeface="+mn-cs"/>
              </a:defRPr>
            </a:lvl6pPr>
            <a:lvl7pPr marL="3961291" indent="-304715" algn="l" defTabSz="609429" rtl="0" eaLnBrk="1" latinLnBrk="0" hangingPunct="1">
              <a:spcBef>
                <a:spcPct val="20000"/>
              </a:spcBef>
              <a:buFont typeface="Arial"/>
              <a:buChar char="•"/>
              <a:defRPr sz="2700" kern="1200">
                <a:solidFill>
                  <a:schemeClr val="tx1"/>
                </a:solidFill>
                <a:latin typeface="+mn-lt"/>
                <a:ea typeface="+mn-ea"/>
                <a:cs typeface="+mn-cs"/>
              </a:defRPr>
            </a:lvl7pPr>
            <a:lvl8pPr marL="4570720" indent="-304715" algn="l" defTabSz="609429" rtl="0" eaLnBrk="1" latinLnBrk="0" hangingPunct="1">
              <a:spcBef>
                <a:spcPct val="20000"/>
              </a:spcBef>
              <a:buFont typeface="Arial"/>
              <a:buChar char="•"/>
              <a:defRPr sz="2700" kern="1200">
                <a:solidFill>
                  <a:schemeClr val="tx1"/>
                </a:solidFill>
                <a:latin typeface="+mn-lt"/>
                <a:ea typeface="+mn-ea"/>
                <a:cs typeface="+mn-cs"/>
              </a:defRPr>
            </a:lvl8pPr>
            <a:lvl9pPr marL="5180149" indent="-304715" algn="l" defTabSz="609429" rtl="0" eaLnBrk="1" latinLnBrk="0" hangingPunct="1">
              <a:spcBef>
                <a:spcPct val="20000"/>
              </a:spcBef>
              <a:buFont typeface="Arial"/>
              <a:buChar char="•"/>
              <a:defRPr sz="2700" kern="1200">
                <a:solidFill>
                  <a:schemeClr val="tx1"/>
                </a:solidFill>
                <a:latin typeface="+mn-lt"/>
                <a:ea typeface="+mn-ea"/>
                <a:cs typeface="+mn-cs"/>
              </a:defRPr>
            </a:lvl9pPr>
          </a:lstStyle>
          <a:p>
            <a:pPr>
              <a:lnSpc>
                <a:spcPct val="100000"/>
              </a:lnSpc>
              <a:spcBef>
                <a:spcPts val="1200"/>
              </a:spcBef>
            </a:pPr>
            <a:r>
              <a:rPr lang="en-US" sz="2000" dirty="0">
                <a:latin typeface="Montserrat" panose="00000500000000000000" pitchFamily="2" charset="0"/>
                <a:cs typeface="Calibri Light" panose="020F0302020204030204" pitchFamily="34" charset="0"/>
              </a:rPr>
              <a:t>Spans a period of time</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Contract term</a:t>
            </a:r>
          </a:p>
          <a:p>
            <a:pPr marL="227012" lvl="1" indent="0">
              <a:lnSpc>
                <a:spcPct val="100000"/>
              </a:lnSpc>
              <a:spcBef>
                <a:spcPts val="1200"/>
              </a:spcBef>
              <a:buNone/>
            </a:pPr>
            <a:endParaRPr lang="en-US" sz="1600" dirty="0">
              <a:latin typeface="Montserrat" panose="00000500000000000000" pitchFamily="2" charset="0"/>
              <a:cs typeface="Calibri Light" panose="020F0302020204030204" pitchFamily="34" charset="0"/>
            </a:endParaRPr>
          </a:p>
          <a:p>
            <a:pPr>
              <a:lnSpc>
                <a:spcPct val="100000"/>
              </a:lnSpc>
              <a:spcBef>
                <a:spcPts val="1200"/>
              </a:spcBef>
            </a:pPr>
            <a:r>
              <a:rPr lang="en-US" sz="2000" dirty="0">
                <a:latin typeface="Montserrat" panose="00000500000000000000" pitchFamily="2" charset="0"/>
                <a:cs typeface="Calibri Light" panose="020F0302020204030204" pitchFamily="34" charset="0"/>
              </a:rPr>
              <a:t>Consideration</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Payment for use of asset</a:t>
            </a:r>
          </a:p>
        </p:txBody>
      </p:sp>
      <p:sp>
        <p:nvSpPr>
          <p:cNvPr id="5" name="Content Placeholder 2">
            <a:extLst>
              <a:ext uri="{FF2B5EF4-FFF2-40B4-BE49-F238E27FC236}">
                <a16:creationId xmlns:a16="http://schemas.microsoft.com/office/drawing/2014/main" id="{70FB44EF-586B-4421-B683-39E159FA574D}"/>
              </a:ext>
            </a:extLst>
          </p:cNvPr>
          <p:cNvSpPr txBox="1">
            <a:spLocks/>
          </p:cNvSpPr>
          <p:nvPr/>
        </p:nvSpPr>
        <p:spPr>
          <a:xfrm>
            <a:off x="640248" y="2584890"/>
            <a:ext cx="5686815" cy="2823875"/>
          </a:xfrm>
          <a:prstGeom prst="rect">
            <a:avLst/>
          </a:prstGeom>
        </p:spPr>
        <p:txBody>
          <a:bodyPr vert="horz" lIns="0" tIns="0" rIns="0" bIns="0" rtlCol="0" anchor="t" anchorCtr="0">
            <a:noAutofit/>
          </a:bodyPr>
          <a:lstStyle>
            <a:lvl1pPr marL="227013" indent="-227013" algn="l" defTabSz="609429" rtl="0" eaLnBrk="1" latinLnBrk="0" hangingPunct="1">
              <a:lnSpc>
                <a:spcPts val="2800"/>
              </a:lnSpc>
              <a:spcBef>
                <a:spcPts val="1440"/>
              </a:spcBef>
              <a:buClr>
                <a:schemeClr val="tx2"/>
              </a:buClr>
              <a:buFont typeface="Wingdings" charset="2"/>
              <a:buChar char="§"/>
              <a:defRPr sz="2200" b="0" i="0" kern="1200" spc="-50">
                <a:solidFill>
                  <a:schemeClr val="tx1"/>
                </a:solidFill>
                <a:latin typeface="Montserrat Regular"/>
                <a:ea typeface="+mn-ea"/>
                <a:cs typeface="Montserrat Regular"/>
              </a:defRPr>
            </a:lvl1pPr>
            <a:lvl2pPr marL="514350" indent="-287338" algn="l" defTabSz="609429" rtl="0" eaLnBrk="1" latinLnBrk="0" hangingPunct="1">
              <a:lnSpc>
                <a:spcPts val="2400"/>
              </a:lnSpc>
              <a:spcBef>
                <a:spcPts val="1080"/>
              </a:spcBef>
              <a:buClr>
                <a:schemeClr val="tx2"/>
              </a:buClr>
              <a:buSzPct val="95000"/>
              <a:buFont typeface="Wingdings 3" panose="05040102010807070707" pitchFamily="18" charset="2"/>
              <a:buChar char=""/>
              <a:defRPr sz="1800" b="0" i="0" kern="1200" spc="-50">
                <a:solidFill>
                  <a:srgbClr val="0050FF"/>
                </a:solidFill>
                <a:latin typeface="Montserrat Regular"/>
                <a:ea typeface="+mn-ea"/>
                <a:cs typeface="Montserrat Regular"/>
              </a:defRPr>
            </a:lvl2pPr>
            <a:lvl3pPr marL="741363" indent="-227013"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3pPr>
            <a:lvl4pPr marL="968375" indent="-227013"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4pPr>
            <a:lvl5pPr marL="1193800" indent="-225425"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5pPr>
            <a:lvl6pPr marL="3351861" indent="-304715" algn="l" defTabSz="609429" rtl="0" eaLnBrk="1" latinLnBrk="0" hangingPunct="1">
              <a:spcBef>
                <a:spcPct val="20000"/>
              </a:spcBef>
              <a:buFont typeface="Arial"/>
              <a:buChar char="•"/>
              <a:defRPr sz="2700" kern="1200">
                <a:solidFill>
                  <a:schemeClr val="tx1"/>
                </a:solidFill>
                <a:latin typeface="+mn-lt"/>
                <a:ea typeface="+mn-ea"/>
                <a:cs typeface="+mn-cs"/>
              </a:defRPr>
            </a:lvl6pPr>
            <a:lvl7pPr marL="3961291" indent="-304715" algn="l" defTabSz="609429" rtl="0" eaLnBrk="1" latinLnBrk="0" hangingPunct="1">
              <a:spcBef>
                <a:spcPct val="20000"/>
              </a:spcBef>
              <a:buFont typeface="Arial"/>
              <a:buChar char="•"/>
              <a:defRPr sz="2700" kern="1200">
                <a:solidFill>
                  <a:schemeClr val="tx1"/>
                </a:solidFill>
                <a:latin typeface="+mn-lt"/>
                <a:ea typeface="+mn-ea"/>
                <a:cs typeface="+mn-cs"/>
              </a:defRPr>
            </a:lvl7pPr>
            <a:lvl8pPr marL="4570720" indent="-304715" algn="l" defTabSz="609429" rtl="0" eaLnBrk="1" latinLnBrk="0" hangingPunct="1">
              <a:spcBef>
                <a:spcPct val="20000"/>
              </a:spcBef>
              <a:buFont typeface="Arial"/>
              <a:buChar char="•"/>
              <a:defRPr sz="2700" kern="1200">
                <a:solidFill>
                  <a:schemeClr val="tx1"/>
                </a:solidFill>
                <a:latin typeface="+mn-lt"/>
                <a:ea typeface="+mn-ea"/>
                <a:cs typeface="+mn-cs"/>
              </a:defRPr>
            </a:lvl8pPr>
            <a:lvl9pPr marL="5180149" indent="-304715" algn="l" defTabSz="609429" rtl="0" eaLnBrk="1" latinLnBrk="0" hangingPunct="1">
              <a:spcBef>
                <a:spcPct val="20000"/>
              </a:spcBef>
              <a:buFont typeface="Arial"/>
              <a:buChar char="•"/>
              <a:defRPr sz="2700" kern="1200">
                <a:solidFill>
                  <a:schemeClr val="tx1"/>
                </a:solidFill>
                <a:latin typeface="+mn-lt"/>
                <a:ea typeface="+mn-ea"/>
                <a:cs typeface="+mn-cs"/>
              </a:defRPr>
            </a:lvl9pPr>
          </a:lstStyle>
          <a:p>
            <a:pPr>
              <a:lnSpc>
                <a:spcPct val="100000"/>
              </a:lnSpc>
              <a:spcBef>
                <a:spcPts val="1200"/>
              </a:spcBef>
            </a:pPr>
            <a:r>
              <a:rPr lang="en-US" sz="2000" dirty="0">
                <a:cs typeface="Calibri Light" panose="020F0302020204030204" pitchFamily="34" charset="0"/>
              </a:rPr>
              <a:t>Identifiable asset</a:t>
            </a:r>
          </a:p>
          <a:p>
            <a:pPr lvl="1">
              <a:lnSpc>
                <a:spcPct val="100000"/>
              </a:lnSpc>
              <a:spcBef>
                <a:spcPts val="1200"/>
              </a:spcBef>
            </a:pPr>
            <a:r>
              <a:rPr lang="en-US" sz="1600" dirty="0">
                <a:cs typeface="Calibri Light" panose="020F0302020204030204" pitchFamily="34" charset="0"/>
              </a:rPr>
              <a:t>Physically distinct</a:t>
            </a:r>
          </a:p>
          <a:p>
            <a:pPr lvl="1">
              <a:lnSpc>
                <a:spcPct val="100000"/>
              </a:lnSpc>
              <a:spcBef>
                <a:spcPts val="1200"/>
              </a:spcBef>
            </a:pPr>
            <a:r>
              <a:rPr lang="en-US" sz="1600" dirty="0">
                <a:cs typeface="Calibri Light" panose="020F0302020204030204" pitchFamily="34" charset="0"/>
              </a:rPr>
              <a:t>No supplier substitution rights</a:t>
            </a:r>
          </a:p>
          <a:p>
            <a:pPr>
              <a:lnSpc>
                <a:spcPct val="100000"/>
              </a:lnSpc>
              <a:spcBef>
                <a:spcPts val="1200"/>
              </a:spcBef>
            </a:pPr>
            <a:r>
              <a:rPr lang="en-US" sz="2000" dirty="0">
                <a:cs typeface="Calibri Light" panose="020F0302020204030204" pitchFamily="34" charset="0"/>
              </a:rPr>
              <a:t>Control over the underlying asset</a:t>
            </a:r>
          </a:p>
          <a:p>
            <a:pPr lvl="1">
              <a:lnSpc>
                <a:spcPct val="100000"/>
              </a:lnSpc>
              <a:spcBef>
                <a:spcPts val="1200"/>
              </a:spcBef>
            </a:pPr>
            <a:r>
              <a:rPr lang="en-US" sz="1600" dirty="0">
                <a:cs typeface="Calibri Light" panose="020F0302020204030204" pitchFamily="34" charset="0"/>
              </a:rPr>
              <a:t>Right to obtain substantially all economic benefits</a:t>
            </a:r>
          </a:p>
          <a:p>
            <a:pPr lvl="1">
              <a:lnSpc>
                <a:spcPct val="100000"/>
              </a:lnSpc>
              <a:spcBef>
                <a:spcPts val="1200"/>
              </a:spcBef>
            </a:pPr>
            <a:r>
              <a:rPr lang="en-US" sz="1600" dirty="0">
                <a:cs typeface="Calibri Light" panose="020F0302020204030204" pitchFamily="34" charset="0"/>
              </a:rPr>
              <a:t>Right to direct the use of the asset</a:t>
            </a:r>
          </a:p>
        </p:txBody>
      </p:sp>
      <p:sp>
        <p:nvSpPr>
          <p:cNvPr id="7" name="TextBox 6">
            <a:extLst>
              <a:ext uri="{FF2B5EF4-FFF2-40B4-BE49-F238E27FC236}">
                <a16:creationId xmlns:a16="http://schemas.microsoft.com/office/drawing/2014/main" id="{65BF6C4A-1EB5-48EB-984D-5C06AE7BB84A}"/>
              </a:ext>
            </a:extLst>
          </p:cNvPr>
          <p:cNvSpPr txBox="1"/>
          <p:nvPr/>
        </p:nvSpPr>
        <p:spPr>
          <a:xfrm>
            <a:off x="640248" y="5276374"/>
            <a:ext cx="10917979" cy="584775"/>
          </a:xfrm>
          <a:prstGeom prst="rect">
            <a:avLst/>
          </a:prstGeom>
          <a:noFill/>
        </p:spPr>
        <p:txBody>
          <a:bodyPr wrap="square">
            <a:spAutoFit/>
          </a:bodyPr>
          <a:lstStyle/>
          <a:p>
            <a:pPr marL="0" indent="0">
              <a:lnSpc>
                <a:spcPct val="100000"/>
              </a:lnSpc>
              <a:spcBef>
                <a:spcPts val="1200"/>
              </a:spcBef>
              <a:buNone/>
            </a:pPr>
            <a:r>
              <a:rPr lang="en-US" sz="1600" dirty="0">
                <a:solidFill>
                  <a:schemeClr val="tx2"/>
                </a:solidFill>
                <a:latin typeface="Montserrat" panose="00000500000000000000" pitchFamily="2" charset="0"/>
                <a:cs typeface="Calibri Light" panose="020F0302020204030204" pitchFamily="34" charset="0"/>
              </a:rPr>
              <a:t>ALL contracts should be evaluated with respect to the new definition – leases, service contracts, other executory agreements. They may contain “embedded leases.”</a:t>
            </a:r>
          </a:p>
        </p:txBody>
      </p:sp>
      <p:sp>
        <p:nvSpPr>
          <p:cNvPr id="3" name="Slide Number Placeholder 2">
            <a:extLst>
              <a:ext uri="{FF2B5EF4-FFF2-40B4-BE49-F238E27FC236}">
                <a16:creationId xmlns:a16="http://schemas.microsoft.com/office/drawing/2014/main" id="{86394ED0-463C-42A1-8B18-88CD14C0425F}"/>
              </a:ext>
            </a:extLst>
          </p:cNvPr>
          <p:cNvSpPr>
            <a:spLocks noGrp="1"/>
          </p:cNvSpPr>
          <p:nvPr>
            <p:ph type="sldNum" sz="quarter" idx="12"/>
          </p:nvPr>
        </p:nvSpPr>
        <p:spPr/>
        <p:txBody>
          <a:bodyPr/>
          <a:lstStyle/>
          <a:p>
            <a:fld id="{8357EA3D-76B5-4069-A9E8-343C30A406CD}" type="slidenum">
              <a:rPr lang="en-US" smtClean="0"/>
              <a:t>6</a:t>
            </a:fld>
            <a:endParaRPr lang="en-US" dirty="0"/>
          </a:p>
        </p:txBody>
      </p:sp>
    </p:spTree>
    <p:extLst>
      <p:ext uri="{BB962C8B-B14F-4D97-AF65-F5344CB8AC3E}">
        <p14:creationId xmlns:p14="http://schemas.microsoft.com/office/powerpoint/2010/main" val="4029423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361" y="609600"/>
            <a:ext cx="8820150" cy="548640"/>
          </a:xfrm>
        </p:spPr>
        <p:txBody>
          <a:bodyPr>
            <a:normAutofit fontScale="90000"/>
          </a:bodyPr>
          <a:lstStyle/>
          <a:p>
            <a:r>
              <a:rPr lang="en-US" b="1" dirty="0">
                <a:latin typeface="+mj-lt"/>
                <a:ea typeface="Segoe UI Black" panose="020B0A02040204020203" pitchFamily="34" charset="0"/>
                <a:cs typeface="Segoe UI Black" panose="020B0A02040204020203" pitchFamily="34" charset="0"/>
              </a:rPr>
              <a:t>Accounting Impact – Classification</a:t>
            </a:r>
          </a:p>
        </p:txBody>
      </p:sp>
      <p:sp>
        <p:nvSpPr>
          <p:cNvPr id="3" name="Content Placeholder 2"/>
          <p:cNvSpPr>
            <a:spLocks noGrp="1"/>
          </p:cNvSpPr>
          <p:nvPr>
            <p:ph idx="1"/>
          </p:nvPr>
        </p:nvSpPr>
        <p:spPr>
          <a:xfrm>
            <a:off x="740361" y="1158240"/>
            <a:ext cx="8820150" cy="4876800"/>
          </a:xfrm>
        </p:spPr>
        <p:txBody>
          <a:bodyPr/>
          <a:lstStyle/>
          <a:p>
            <a:pPr>
              <a:lnSpc>
                <a:spcPct val="100000"/>
              </a:lnSpc>
              <a:spcBef>
                <a:spcPts val="1200"/>
              </a:spcBef>
            </a:pPr>
            <a:r>
              <a:rPr lang="en-US" sz="2000" dirty="0">
                <a:latin typeface="Montserrat" panose="00000500000000000000" pitchFamily="2" charset="0"/>
                <a:cs typeface="Calibri Light" panose="020F0302020204030204" pitchFamily="34" charset="0"/>
              </a:rPr>
              <a:t>Finance leases have four similar criteria as capital leases under ASC 840, with an additional criterion to consider:</a:t>
            </a:r>
          </a:p>
          <a:p>
            <a:pPr marL="569912" lvl="1" indent="-342900">
              <a:lnSpc>
                <a:spcPct val="100000"/>
              </a:lnSpc>
              <a:spcBef>
                <a:spcPts val="1200"/>
              </a:spcBef>
              <a:buAutoNum type="arabicPeriod"/>
            </a:pPr>
            <a:r>
              <a:rPr lang="en-US" sz="1600" dirty="0">
                <a:latin typeface="Montserrat" panose="00000500000000000000" pitchFamily="2" charset="0"/>
                <a:cs typeface="Calibri Light" panose="020F0302020204030204" pitchFamily="34" charset="0"/>
              </a:rPr>
              <a:t>Transfer of ownership</a:t>
            </a:r>
          </a:p>
          <a:p>
            <a:pPr marL="569912" lvl="1" indent="-342900">
              <a:lnSpc>
                <a:spcPct val="100000"/>
              </a:lnSpc>
              <a:spcBef>
                <a:spcPts val="1200"/>
              </a:spcBef>
              <a:buAutoNum type="arabicPeriod"/>
            </a:pPr>
            <a:r>
              <a:rPr lang="en-US" sz="1600" dirty="0">
                <a:latin typeface="Montserrat" panose="00000500000000000000" pitchFamily="2" charset="0"/>
                <a:cs typeface="Calibri Light" panose="020F0302020204030204" pitchFamily="34" charset="0"/>
              </a:rPr>
              <a:t>Purchase option reasonably certain to exercise (generally, less than FV)</a:t>
            </a:r>
          </a:p>
          <a:p>
            <a:pPr marL="569912" lvl="1" indent="-342900">
              <a:lnSpc>
                <a:spcPct val="100000"/>
              </a:lnSpc>
              <a:spcBef>
                <a:spcPts val="1200"/>
              </a:spcBef>
              <a:buAutoNum type="arabicPeriod"/>
            </a:pPr>
            <a:r>
              <a:rPr lang="en-US" sz="1600" dirty="0">
                <a:latin typeface="Montserrat" panose="00000500000000000000" pitchFamily="2" charset="0"/>
                <a:cs typeface="Calibri Light" panose="020F0302020204030204" pitchFamily="34" charset="0"/>
              </a:rPr>
              <a:t>Majority of the useful life (no longer 75%)</a:t>
            </a:r>
          </a:p>
          <a:p>
            <a:pPr marL="569912" lvl="1" indent="-342900">
              <a:lnSpc>
                <a:spcPct val="100000"/>
              </a:lnSpc>
              <a:spcBef>
                <a:spcPts val="1200"/>
              </a:spcBef>
              <a:buAutoNum type="arabicPeriod"/>
            </a:pPr>
            <a:r>
              <a:rPr lang="en-US" sz="1600" dirty="0">
                <a:latin typeface="Montserrat" panose="00000500000000000000" pitchFamily="2" charset="0"/>
                <a:cs typeface="Calibri Light" panose="020F0302020204030204" pitchFamily="34" charset="0"/>
              </a:rPr>
              <a:t>PV of future minimum lease payments is substantially all of the FV (no longer 90%)</a:t>
            </a:r>
          </a:p>
          <a:p>
            <a:pPr marL="569912" lvl="1" indent="-342900">
              <a:lnSpc>
                <a:spcPct val="100000"/>
              </a:lnSpc>
              <a:spcBef>
                <a:spcPts val="1200"/>
              </a:spcBef>
              <a:buAutoNum type="arabicPeriod"/>
            </a:pPr>
            <a:r>
              <a:rPr lang="en-US" sz="1600" dirty="0">
                <a:latin typeface="Montserrat" panose="00000500000000000000" pitchFamily="2" charset="0"/>
                <a:cs typeface="Calibri Light" panose="020F0302020204030204" pitchFamily="34" charset="0"/>
              </a:rPr>
              <a:t>No alternative use</a:t>
            </a:r>
          </a:p>
          <a:p>
            <a:pPr>
              <a:lnSpc>
                <a:spcPct val="100000"/>
              </a:lnSpc>
              <a:spcBef>
                <a:spcPts val="1200"/>
              </a:spcBef>
            </a:pPr>
            <a:r>
              <a:rPr lang="en-US" sz="2000" dirty="0">
                <a:latin typeface="Montserrat" panose="00000500000000000000" pitchFamily="2" charset="0"/>
                <a:cs typeface="Calibri Light" panose="020F0302020204030204" pitchFamily="34" charset="0"/>
              </a:rPr>
              <a:t>Examples can include long-term leases for vehicles or equipment, or specialty assets designed/retrofitted specifically for the lessee</a:t>
            </a:r>
          </a:p>
        </p:txBody>
      </p:sp>
      <p:sp>
        <p:nvSpPr>
          <p:cNvPr id="4" name="Slide Number Placeholder 3">
            <a:extLst>
              <a:ext uri="{FF2B5EF4-FFF2-40B4-BE49-F238E27FC236}">
                <a16:creationId xmlns:a16="http://schemas.microsoft.com/office/drawing/2014/main" id="{C4E4D6CE-DC14-4B34-9BB6-0E4E7BAF4E34}"/>
              </a:ext>
            </a:extLst>
          </p:cNvPr>
          <p:cNvSpPr>
            <a:spLocks noGrp="1"/>
          </p:cNvSpPr>
          <p:nvPr>
            <p:ph type="sldNum" sz="quarter" idx="12"/>
          </p:nvPr>
        </p:nvSpPr>
        <p:spPr/>
        <p:txBody>
          <a:bodyPr/>
          <a:lstStyle/>
          <a:p>
            <a:fld id="{8357EA3D-76B5-4069-A9E8-343C30A406CD}" type="slidenum">
              <a:rPr lang="en-US" smtClean="0"/>
              <a:t>7</a:t>
            </a:fld>
            <a:endParaRPr lang="en-US" dirty="0"/>
          </a:p>
        </p:txBody>
      </p:sp>
    </p:spTree>
    <p:extLst>
      <p:ext uri="{BB962C8B-B14F-4D97-AF65-F5344CB8AC3E}">
        <p14:creationId xmlns:p14="http://schemas.microsoft.com/office/powerpoint/2010/main" val="2019349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247" y="534293"/>
            <a:ext cx="8186012" cy="872594"/>
          </a:xfrm>
        </p:spPr>
        <p:txBody>
          <a:bodyPr/>
          <a:lstStyle/>
          <a:p>
            <a:r>
              <a:rPr lang="en-US" b="1" dirty="0">
                <a:latin typeface="+mj-lt"/>
                <a:ea typeface="Segoe UI Black" panose="020B0A02040204020203" pitchFamily="34" charset="0"/>
                <a:cs typeface="Segoe UI Black" panose="020B0A02040204020203" pitchFamily="34" charset="0"/>
              </a:rPr>
              <a:t>Accounting Impact – Classification</a:t>
            </a:r>
            <a:endParaRPr lang="en-US" dirty="0">
              <a:latin typeface="+mj-lt"/>
              <a:ea typeface="Segoe UI Black" panose="020B0A02040204020203" pitchFamily="34" charset="0"/>
              <a:cs typeface="Segoe UI Black" panose="020B0A02040204020203" pitchFamily="34" charset="0"/>
            </a:endParaRPr>
          </a:p>
        </p:txBody>
      </p:sp>
      <p:sp>
        <p:nvSpPr>
          <p:cNvPr id="3" name="Content Placeholder 2"/>
          <p:cNvSpPr>
            <a:spLocks noGrp="1"/>
          </p:cNvSpPr>
          <p:nvPr>
            <p:ph idx="1"/>
          </p:nvPr>
        </p:nvSpPr>
        <p:spPr>
          <a:xfrm>
            <a:off x="640247" y="1583716"/>
            <a:ext cx="8820150" cy="4876800"/>
          </a:xfrm>
        </p:spPr>
        <p:txBody>
          <a:bodyPr/>
          <a:lstStyle/>
          <a:p>
            <a:pPr marL="0" indent="0">
              <a:lnSpc>
                <a:spcPct val="100000"/>
              </a:lnSpc>
              <a:spcBef>
                <a:spcPts val="1200"/>
              </a:spcBef>
              <a:buNone/>
            </a:pPr>
            <a:r>
              <a:rPr lang="en-US" sz="2000" b="1" dirty="0">
                <a:latin typeface="Montserrat" panose="00000500000000000000" pitchFamily="2" charset="0"/>
                <a:cs typeface="Calibri Light" panose="020F0302020204030204" pitchFamily="34" charset="0"/>
              </a:rPr>
              <a:t>Embedded Lease</a:t>
            </a:r>
          </a:p>
          <a:p>
            <a:pPr marL="0" indent="0">
              <a:lnSpc>
                <a:spcPct val="100000"/>
              </a:lnSpc>
              <a:spcBef>
                <a:spcPts val="1200"/>
              </a:spcBef>
              <a:buNone/>
            </a:pPr>
            <a:endParaRPr lang="en-US" sz="2800" b="1" dirty="0">
              <a:latin typeface="Bookman Old Style" panose="02050604050505020204" pitchFamily="18" charset="0"/>
              <a:cs typeface="Calibri Light" panose="020F0302020204030204" pitchFamily="34" charset="0"/>
            </a:endParaRPr>
          </a:p>
        </p:txBody>
      </p:sp>
      <p:sp>
        <p:nvSpPr>
          <p:cNvPr id="8" name="Content Placeholder 2">
            <a:extLst>
              <a:ext uri="{FF2B5EF4-FFF2-40B4-BE49-F238E27FC236}">
                <a16:creationId xmlns:a16="http://schemas.microsoft.com/office/drawing/2014/main" id="{E14E7A33-6C2F-4D1D-AAEF-2E6CF53944A0}"/>
              </a:ext>
            </a:extLst>
          </p:cNvPr>
          <p:cNvSpPr txBox="1">
            <a:spLocks/>
          </p:cNvSpPr>
          <p:nvPr/>
        </p:nvSpPr>
        <p:spPr>
          <a:xfrm>
            <a:off x="640247" y="2102651"/>
            <a:ext cx="8186012" cy="4488850"/>
          </a:xfrm>
          <a:prstGeom prst="rect">
            <a:avLst/>
          </a:prstGeom>
        </p:spPr>
        <p:txBody>
          <a:bodyPr vert="horz" lIns="0" tIns="0" rIns="0" bIns="0" rtlCol="0" anchor="t" anchorCtr="0">
            <a:noAutofit/>
          </a:bodyPr>
          <a:lstStyle>
            <a:lvl1pPr marL="227013" indent="-227013" algn="l" defTabSz="609429" rtl="0" eaLnBrk="1" latinLnBrk="0" hangingPunct="1">
              <a:lnSpc>
                <a:spcPts val="2800"/>
              </a:lnSpc>
              <a:spcBef>
                <a:spcPts val="1440"/>
              </a:spcBef>
              <a:buClr>
                <a:schemeClr val="tx2"/>
              </a:buClr>
              <a:buFont typeface="Wingdings" charset="2"/>
              <a:buChar char="§"/>
              <a:defRPr sz="2200" b="0" i="0" kern="1200" spc="-50">
                <a:solidFill>
                  <a:schemeClr val="tx1"/>
                </a:solidFill>
                <a:latin typeface="Montserrat Regular"/>
                <a:ea typeface="+mn-ea"/>
                <a:cs typeface="Montserrat Regular"/>
              </a:defRPr>
            </a:lvl1pPr>
            <a:lvl2pPr marL="514350" indent="-287338" algn="l" defTabSz="609429" rtl="0" eaLnBrk="1" latinLnBrk="0" hangingPunct="1">
              <a:lnSpc>
                <a:spcPts val="2400"/>
              </a:lnSpc>
              <a:spcBef>
                <a:spcPts val="1080"/>
              </a:spcBef>
              <a:buClr>
                <a:schemeClr val="tx2"/>
              </a:buClr>
              <a:buSzPct val="95000"/>
              <a:buFont typeface="Wingdings 3" panose="05040102010807070707" pitchFamily="18" charset="2"/>
              <a:buChar char=""/>
              <a:defRPr sz="1800" b="0" i="0" kern="1200" spc="-50">
                <a:solidFill>
                  <a:srgbClr val="0050FF"/>
                </a:solidFill>
                <a:latin typeface="Montserrat Regular"/>
                <a:ea typeface="+mn-ea"/>
                <a:cs typeface="Montserrat Regular"/>
              </a:defRPr>
            </a:lvl2pPr>
            <a:lvl3pPr marL="741363" indent="-227013"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3pPr>
            <a:lvl4pPr marL="968375" indent="-227013"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4pPr>
            <a:lvl5pPr marL="1193800" indent="-225425" algn="l" defTabSz="609429" rtl="0" eaLnBrk="1" latinLnBrk="0" hangingPunct="1">
              <a:lnSpc>
                <a:spcPts val="2400"/>
              </a:lnSpc>
              <a:spcBef>
                <a:spcPts val="1080"/>
              </a:spcBef>
              <a:buClr>
                <a:schemeClr val="tx2"/>
              </a:buClr>
              <a:buFont typeface="Wingdings" charset="2"/>
              <a:buChar char="§"/>
              <a:defRPr sz="1800" b="0" i="0" kern="1200" spc="-50">
                <a:solidFill>
                  <a:schemeClr val="tx1"/>
                </a:solidFill>
                <a:latin typeface="Montserrat Regular"/>
                <a:ea typeface="+mn-ea"/>
                <a:cs typeface="Montserrat Regular"/>
              </a:defRPr>
            </a:lvl5pPr>
            <a:lvl6pPr marL="3351861" indent="-304715" algn="l" defTabSz="609429" rtl="0" eaLnBrk="1" latinLnBrk="0" hangingPunct="1">
              <a:spcBef>
                <a:spcPct val="20000"/>
              </a:spcBef>
              <a:buFont typeface="Arial"/>
              <a:buChar char="•"/>
              <a:defRPr sz="2700" kern="1200">
                <a:solidFill>
                  <a:schemeClr val="tx1"/>
                </a:solidFill>
                <a:latin typeface="+mn-lt"/>
                <a:ea typeface="+mn-ea"/>
                <a:cs typeface="+mn-cs"/>
              </a:defRPr>
            </a:lvl6pPr>
            <a:lvl7pPr marL="3961291" indent="-304715" algn="l" defTabSz="609429" rtl="0" eaLnBrk="1" latinLnBrk="0" hangingPunct="1">
              <a:spcBef>
                <a:spcPct val="20000"/>
              </a:spcBef>
              <a:buFont typeface="Arial"/>
              <a:buChar char="•"/>
              <a:defRPr sz="2700" kern="1200">
                <a:solidFill>
                  <a:schemeClr val="tx1"/>
                </a:solidFill>
                <a:latin typeface="+mn-lt"/>
                <a:ea typeface="+mn-ea"/>
                <a:cs typeface="+mn-cs"/>
              </a:defRPr>
            </a:lvl7pPr>
            <a:lvl8pPr marL="4570720" indent="-304715" algn="l" defTabSz="609429" rtl="0" eaLnBrk="1" latinLnBrk="0" hangingPunct="1">
              <a:spcBef>
                <a:spcPct val="20000"/>
              </a:spcBef>
              <a:buFont typeface="Arial"/>
              <a:buChar char="•"/>
              <a:defRPr sz="2700" kern="1200">
                <a:solidFill>
                  <a:schemeClr val="tx1"/>
                </a:solidFill>
                <a:latin typeface="+mn-lt"/>
                <a:ea typeface="+mn-ea"/>
                <a:cs typeface="+mn-cs"/>
              </a:defRPr>
            </a:lvl8pPr>
            <a:lvl9pPr marL="5180149" indent="-304715" algn="l" defTabSz="609429" rtl="0" eaLnBrk="1" latinLnBrk="0" hangingPunct="1">
              <a:spcBef>
                <a:spcPct val="20000"/>
              </a:spcBef>
              <a:buFont typeface="Arial"/>
              <a:buChar char="•"/>
              <a:defRPr sz="2700" kern="1200">
                <a:solidFill>
                  <a:schemeClr val="tx1"/>
                </a:solidFill>
                <a:latin typeface="+mn-lt"/>
                <a:ea typeface="+mn-ea"/>
                <a:cs typeface="+mn-cs"/>
              </a:defRPr>
            </a:lvl9pPr>
          </a:lstStyle>
          <a:p>
            <a:pPr marL="0" indent="0">
              <a:lnSpc>
                <a:spcPct val="100000"/>
              </a:lnSpc>
              <a:spcBef>
                <a:spcPts val="1200"/>
              </a:spcBef>
              <a:buNone/>
            </a:pPr>
            <a:r>
              <a:rPr lang="en-US" sz="2000" dirty="0">
                <a:latin typeface="Montserrat" panose="00000500000000000000" pitchFamily="2" charset="0"/>
                <a:cs typeface="Calibri Light" panose="020F0302020204030204" pitchFamily="34" charset="0"/>
              </a:rPr>
              <a:t>Definition: A provision within a broader service agreement that grants the customer the right to use an identifiable asset throughout the term of the contract.</a:t>
            </a:r>
            <a:endParaRPr lang="en-US" sz="2000" u="sng" dirty="0">
              <a:latin typeface="Montserrat" panose="00000500000000000000" pitchFamily="2" charset="0"/>
              <a:cs typeface="Calibri Light" panose="020F0302020204030204" pitchFamily="34" charset="0"/>
            </a:endParaRPr>
          </a:p>
          <a:p>
            <a:pPr lvl="1">
              <a:lnSpc>
                <a:spcPct val="100000"/>
              </a:lnSpc>
              <a:spcBef>
                <a:spcPts val="1200"/>
              </a:spcBef>
            </a:pPr>
            <a:r>
              <a:rPr lang="en-US" sz="1600" dirty="0">
                <a:latin typeface="Montserrat" panose="00000500000000000000" pitchFamily="2" charset="0"/>
                <a:cs typeface="Calibri Light" panose="020F0302020204030204" pitchFamily="34" charset="0"/>
              </a:rPr>
              <a:t>Most embedded leases under ASC 842 would also qualify for lease treatment under ASC 840</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Treatment under ASC 840 of operating leases and service agreement is basically the same </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No impact to the balance sheet under the old standard</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Expense is recorded in the period in which it is incurred (generally, ratably)</a:t>
            </a:r>
          </a:p>
        </p:txBody>
      </p:sp>
    </p:spTree>
    <p:extLst>
      <p:ext uri="{BB962C8B-B14F-4D97-AF65-F5344CB8AC3E}">
        <p14:creationId xmlns:p14="http://schemas.microsoft.com/office/powerpoint/2010/main" val="2838300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361" y="609600"/>
            <a:ext cx="8820150" cy="568199"/>
          </a:xfrm>
        </p:spPr>
        <p:txBody>
          <a:bodyPr>
            <a:normAutofit fontScale="90000"/>
          </a:bodyPr>
          <a:lstStyle/>
          <a:p>
            <a:r>
              <a:rPr lang="en-US" b="1" dirty="0">
                <a:latin typeface="+mj-lt"/>
                <a:ea typeface="Segoe UI Black" panose="020B0A02040204020203" pitchFamily="34" charset="0"/>
                <a:cs typeface="Segoe UI Black" panose="020B0A02040204020203" pitchFamily="34" charset="0"/>
              </a:rPr>
              <a:t>Accounting Impact – Lease Term</a:t>
            </a:r>
          </a:p>
        </p:txBody>
      </p:sp>
      <p:sp>
        <p:nvSpPr>
          <p:cNvPr id="3" name="Content Placeholder 2"/>
          <p:cNvSpPr>
            <a:spLocks noGrp="1"/>
          </p:cNvSpPr>
          <p:nvPr>
            <p:ph idx="1"/>
          </p:nvPr>
        </p:nvSpPr>
        <p:spPr>
          <a:xfrm>
            <a:off x="740361" y="1177799"/>
            <a:ext cx="8820150" cy="4876800"/>
          </a:xfrm>
          <a:solidFill>
            <a:schemeClr val="bg1"/>
          </a:solidFill>
        </p:spPr>
        <p:txBody>
          <a:bodyPr/>
          <a:lstStyle/>
          <a:p>
            <a:pPr>
              <a:spcBef>
                <a:spcPts val="800"/>
              </a:spcBef>
            </a:pPr>
            <a:r>
              <a:rPr lang="en-US" sz="2000" dirty="0">
                <a:latin typeface="Montserrat" panose="00000500000000000000" pitchFamily="2" charset="0"/>
                <a:cs typeface="Calibri Light" panose="020F0302020204030204" pitchFamily="34" charset="0"/>
              </a:rPr>
              <a:t>Short-Term Lease Exemption Expedient</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Election to not apply the recognition requirements in ASC 842 to leases with a term of 12 months or less</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Term is as of the commencement date</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Election made by class of underlying asset (for all leases within that class)</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If lease contains renewal option that is reasonably certain to be exercised and term would be greater than 12 months, lease does not qualify for short-term treatment</a:t>
            </a:r>
          </a:p>
          <a:p>
            <a:pPr>
              <a:lnSpc>
                <a:spcPct val="100000"/>
              </a:lnSpc>
              <a:spcBef>
                <a:spcPts val="1200"/>
              </a:spcBef>
            </a:pPr>
            <a:r>
              <a:rPr lang="en-US" sz="2000" dirty="0">
                <a:latin typeface="Montserrat" panose="00000500000000000000" pitchFamily="2" charset="0"/>
                <a:cs typeface="Calibri Light" panose="020F0302020204030204" pitchFamily="34" charset="0"/>
              </a:rPr>
              <a:t>How do you evaluate the lease term when renewal clauses are present?</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Renewal clauses are included in the lease term if the entity is “reasonably certain” to exercise the renewal option</a:t>
            </a:r>
          </a:p>
          <a:p>
            <a:pPr lvl="1">
              <a:lnSpc>
                <a:spcPct val="100000"/>
              </a:lnSpc>
              <a:spcBef>
                <a:spcPts val="1200"/>
              </a:spcBef>
            </a:pPr>
            <a:r>
              <a:rPr lang="en-US" sz="1600" dirty="0">
                <a:latin typeface="Montserrat" panose="00000500000000000000" pitchFamily="2" charset="0"/>
                <a:cs typeface="Calibri Light" panose="020F0302020204030204" pitchFamily="34" charset="0"/>
              </a:rPr>
              <a:t>“Reasonably certain” is not specifically defined, no bright line but perhaps 75%-80%</a:t>
            </a:r>
          </a:p>
          <a:p>
            <a:pPr>
              <a:lnSpc>
                <a:spcPct val="100000"/>
              </a:lnSpc>
              <a:spcBef>
                <a:spcPts val="1200"/>
              </a:spcBef>
            </a:pPr>
            <a:endParaRPr lang="en-US" sz="2000" dirty="0">
              <a:latin typeface="+mj-lt"/>
              <a:cs typeface="Calibri Light" panose="020F0302020204030204" pitchFamily="34" charset="0"/>
            </a:endParaRPr>
          </a:p>
        </p:txBody>
      </p:sp>
      <p:sp>
        <p:nvSpPr>
          <p:cNvPr id="4" name="Slide Number Placeholder 3">
            <a:extLst>
              <a:ext uri="{FF2B5EF4-FFF2-40B4-BE49-F238E27FC236}">
                <a16:creationId xmlns:a16="http://schemas.microsoft.com/office/drawing/2014/main" id="{D84A3554-F9D7-4FAD-9B58-8D35C69ADA9E}"/>
              </a:ext>
            </a:extLst>
          </p:cNvPr>
          <p:cNvSpPr>
            <a:spLocks noGrp="1"/>
          </p:cNvSpPr>
          <p:nvPr>
            <p:ph type="sldNum" sz="quarter" idx="12"/>
          </p:nvPr>
        </p:nvSpPr>
        <p:spPr/>
        <p:txBody>
          <a:bodyPr/>
          <a:lstStyle/>
          <a:p>
            <a:fld id="{8357EA3D-76B5-4069-A9E8-343C30A406CD}" type="slidenum">
              <a:rPr lang="en-US" smtClean="0"/>
              <a:t>9</a:t>
            </a:fld>
            <a:endParaRPr lang="en-US" dirty="0"/>
          </a:p>
        </p:txBody>
      </p:sp>
    </p:spTree>
    <p:extLst>
      <p:ext uri="{BB962C8B-B14F-4D97-AF65-F5344CB8AC3E}">
        <p14:creationId xmlns:p14="http://schemas.microsoft.com/office/powerpoint/2010/main" val="1088841579"/>
      </p:ext>
    </p:extLst>
  </p:cSld>
  <p:clrMapOvr>
    <a:masterClrMapping/>
  </p:clrMapOvr>
</p:sld>
</file>

<file path=ppt/theme/theme1.xml><?xml version="1.0" encoding="utf-8"?>
<a:theme xmlns:a="http://schemas.openxmlformats.org/drawingml/2006/main" name="Office Theme">
  <a:themeElements>
    <a:clrScheme name="Custom 18">
      <a:dk1>
        <a:srgbClr val="9D0000"/>
      </a:dk1>
      <a:lt1>
        <a:srgbClr val="FCEDD4"/>
      </a:lt1>
      <a:dk2>
        <a:srgbClr val="8D6347"/>
      </a:dk2>
      <a:lt2>
        <a:srgbClr val="FFF0D7"/>
      </a:lt2>
      <a:accent1>
        <a:srgbClr val="8D6347"/>
      </a:accent1>
      <a:accent2>
        <a:srgbClr val="FF0000"/>
      </a:accent2>
      <a:accent3>
        <a:srgbClr val="00AEEF"/>
      </a:accent3>
      <a:accent4>
        <a:srgbClr val="577423"/>
      </a:accent4>
      <a:accent5>
        <a:srgbClr val="36748D"/>
      </a:accent5>
      <a:accent6>
        <a:srgbClr val="60370F"/>
      </a:accent6>
      <a:hlink>
        <a:srgbClr val="9C0000"/>
      </a:hlink>
      <a:folHlink>
        <a:srgbClr val="9C0000"/>
      </a:folHlink>
    </a:clrScheme>
    <a:fontScheme name="Custom 5">
      <a:majorFont>
        <a:latin typeface="Adobe Garamond Pro"/>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6E7"/>
        </a:solidFill>
        <a:ln>
          <a:solidFill>
            <a:srgbClr val="8D6347"/>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16411246_Restaurant pitch deck_AAS_v5" id="{8177B436-B2DB-4F15-B992-5A4452FF1273}" vid="{ACBB9CD5-D3C7-4B74-9E01-7D9949625F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D81ADB-A44A-4FB2-B0CC-58F0879A853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722B8795-896F-4831-ACEF-3917CDD276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40FF4BD-2C4F-4AE3-AE8E-A711B32C76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3161</Words>
  <Application>Microsoft Office PowerPoint</Application>
  <PresentationFormat>Widescreen</PresentationFormat>
  <Paragraphs>422</Paragraphs>
  <Slides>38</Slides>
  <Notes>32</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38</vt:i4>
      </vt:variant>
    </vt:vector>
  </HeadingPairs>
  <TitlesOfParts>
    <vt:vector size="54" baseType="lpstr">
      <vt:lpstr>Adobe Garamond Pro</vt:lpstr>
      <vt:lpstr>Arial</vt:lpstr>
      <vt:lpstr>Bookman Old Style</vt:lpstr>
      <vt:lpstr>Calibri</vt:lpstr>
      <vt:lpstr>Calibri Light</vt:lpstr>
      <vt:lpstr>Montserrat</vt:lpstr>
      <vt:lpstr>Montserrat Medium</vt:lpstr>
      <vt:lpstr>Montserrat Regular</vt:lpstr>
      <vt:lpstr>NewCenturySchlbkLTStd-Bd</vt:lpstr>
      <vt:lpstr>NewCenturySchlbkLTStd-Roman</vt:lpstr>
      <vt:lpstr>Segoe UI</vt:lpstr>
      <vt:lpstr>Tahoma</vt:lpstr>
      <vt:lpstr>TimesLTStd-Roman</vt:lpstr>
      <vt:lpstr>Wingdings</vt:lpstr>
      <vt:lpstr>Wingdings 3</vt:lpstr>
      <vt:lpstr>Office Theme</vt:lpstr>
      <vt:lpstr>2022 CFMA Conference</vt:lpstr>
      <vt:lpstr>Procrastinators Guide to ASC 842 Lease Accounting </vt:lpstr>
      <vt:lpstr>Accolades for the Speakers</vt:lpstr>
      <vt:lpstr>Objectives</vt:lpstr>
      <vt:lpstr>What is the Main Impact of ASC 842</vt:lpstr>
      <vt:lpstr>Leases Defined Under ASC 842</vt:lpstr>
      <vt:lpstr>Accounting Impact – Classification</vt:lpstr>
      <vt:lpstr>Accounting Impact – Classification</vt:lpstr>
      <vt:lpstr>Accounting Impact – Lease Term</vt:lpstr>
      <vt:lpstr>Accounting Impact – Lease Term</vt:lpstr>
      <vt:lpstr>Accounting Impact – Lease Term</vt:lpstr>
      <vt:lpstr>Accounting Impact – Measurement</vt:lpstr>
      <vt:lpstr>Accounting Impact – Measurement</vt:lpstr>
      <vt:lpstr>Accounting Impact – Subsequent Measurement</vt:lpstr>
      <vt:lpstr>Accounting Impact – Subsequent Measurement</vt:lpstr>
      <vt:lpstr>Accounting Impact – Subsequent Measurement</vt:lpstr>
      <vt:lpstr>Accounting Impact – Subsequent Measurement</vt:lpstr>
      <vt:lpstr>Transition</vt:lpstr>
      <vt:lpstr>Practical Expedients and Policy Elections</vt:lpstr>
      <vt:lpstr>Practical Expedients and Policy Elections</vt:lpstr>
      <vt:lpstr>Practical Expedients and Policy Elections</vt:lpstr>
      <vt:lpstr>Financial Statement Impacts</vt:lpstr>
      <vt:lpstr>Financial Statement Impacts</vt:lpstr>
      <vt:lpstr>Financial Statement Impacts</vt:lpstr>
      <vt:lpstr>Financial Statement Impacts</vt:lpstr>
      <vt:lpstr>Financial Statement Impacts</vt:lpstr>
      <vt:lpstr>Financial Statement Impacts</vt:lpstr>
      <vt:lpstr>What should borrowers be doing?</vt:lpstr>
      <vt:lpstr>What should do for the next 3 months?</vt:lpstr>
      <vt:lpstr>ASC 842: CRE Industry Impacts</vt:lpstr>
      <vt:lpstr>ASC 842: CRE Industry Impacts </vt:lpstr>
      <vt:lpstr>PowerPoint Presentation</vt:lpstr>
      <vt:lpstr>PowerPoint Presentation</vt:lpstr>
      <vt:lpstr>PowerPoint Presentation</vt:lpstr>
      <vt:lpstr>PowerPoint Presentation</vt:lpstr>
      <vt:lpstr>PowerPoint Presentation</vt:lpstr>
      <vt:lpstr>PowerPoint Presentation</vt:lpstr>
      <vt:lpstr>Session Password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2020-09-18T02:47:16Z</dcterms:created>
  <dcterms:modified xsi:type="dcterms:W3CDTF">2022-09-30T14:00:29Z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