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Average"/>
      <p:regular r:id="rId27"/>
    </p:embeddedFont>
    <p:embeddedFont>
      <p:font typeface="Oswa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Oswald-regular.fntdata"/><Relationship Id="rId27" Type="http://schemas.openxmlformats.org/officeDocument/2006/relationships/font" Target="fonts/Averag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396d2950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396d2950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81d612e1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581d612e1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581d612e1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581d612e1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455a85949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455a85949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455a85949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455a85949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455a85949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455a85949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581d612e1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581d612e1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581d612e1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581d612e1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396d29509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396d29509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96d29509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96d29509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96d29509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396d29509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96d29509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396d29509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96d29509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396d29509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96d29509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396d29509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96d29509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96d29509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396d29509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396d29509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96d29509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396d29509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96d29509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96d29509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96d29509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96d29509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581d612e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581d612e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nacto.org/publication/urban-street-design-guide/interim-design-strategies/parklets/" TargetMode="External"/><Relationship Id="rId4" Type="http://schemas.openxmlformats.org/officeDocument/2006/relationships/hyperlink" Target="https://safety.fhwa.dot.gov/saferjourney1/Library/countermeasures/23.htm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rive.google.com/file/d/1Iq_i0P7FfeRhTBVGAnMN1YQpOA00t4CZ/view?usp=sharing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watsonpark.org" TargetMode="External"/><Relationship Id="rId4" Type="http://schemas.openxmlformats.org/officeDocument/2006/relationships/image" Target="../media/image3.png"/><Relationship Id="rId5" Type="http://schemas.openxmlformats.org/officeDocument/2006/relationships/hyperlink" Target="mailto:info@watsonpark.org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forms.gle/AdhevCWgbvMPq3CFA" TargetMode="External"/><Relationship Id="rId4" Type="http://schemas.openxmlformats.org/officeDocument/2006/relationships/hyperlink" Target="https://www.childrensmuseum.org/exhibits/emmett-till" TargetMode="External"/><Relationship Id="rId11" Type="http://schemas.openxmlformats.org/officeDocument/2006/relationships/hyperlink" Target="https://drive.google.com/file/d/1utbETal7k0cB9IBeiJjAWhyegJT2Hylu/view?usp=sharing" TargetMode="External"/><Relationship Id="rId10" Type="http://schemas.openxmlformats.org/officeDocument/2006/relationships/hyperlink" Target="https://www.northchurchfarmersmarket.com/" TargetMode="External"/><Relationship Id="rId12" Type="http://schemas.openxmlformats.org/officeDocument/2006/relationships/image" Target="../media/image10.png"/><Relationship Id="rId9" Type="http://schemas.openxmlformats.org/officeDocument/2006/relationships/hyperlink" Target="https://www.childrensmuseum.org/about/community-programs/mid-north-promise-program" TargetMode="External"/><Relationship Id="rId5" Type="http://schemas.openxmlformats.org/officeDocument/2006/relationships/hyperlink" Target="https://www.childrensmuseum.org/about/join-our-team" TargetMode="External"/><Relationship Id="rId6" Type="http://schemas.openxmlformats.org/officeDocument/2006/relationships/hyperlink" Target="https://www.jurassicworldlivetour.com/" TargetMode="External"/><Relationship Id="rId7" Type="http://schemas.openxmlformats.org/officeDocument/2006/relationships/hyperlink" Target="https://www.disneyonice.com/" TargetMode="External"/><Relationship Id="rId8" Type="http://schemas.openxmlformats.org/officeDocument/2006/relationships/hyperlink" Target="https://www.monsterjam.com/en-U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 Watson Park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Neighborhood Association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Meeting</a:t>
            </a:r>
            <a:endParaRPr/>
          </a:p>
        </p:txBody>
      </p:sp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9/14/2022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490250" y="526350"/>
            <a:ext cx="819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our neighborhood…</a:t>
            </a:r>
            <a:endParaRPr/>
          </a:p>
          <a:p>
            <a:pPr indent="-50291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Interconnected with new crosswalks?</a:t>
            </a:r>
            <a:endParaRPr/>
          </a:p>
          <a:p>
            <a:pPr indent="-50291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Reclaimed empty asphalt to create little parks?</a:t>
            </a:r>
            <a:endParaRPr/>
          </a:p>
          <a:p>
            <a:pPr indent="-502919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2663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Tactical urbanism</a:t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4548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increase the overall </a:t>
            </a:r>
            <a:r>
              <a:rPr b="1" lang="en">
                <a:solidFill>
                  <a:schemeClr val="accent5"/>
                </a:solidFill>
              </a:rPr>
              <a:t>livability</a:t>
            </a:r>
            <a:r>
              <a:rPr lang="en">
                <a:solidFill>
                  <a:schemeClr val="accent5"/>
                </a:solidFill>
              </a:rPr>
              <a:t>, </a:t>
            </a:r>
            <a:r>
              <a:rPr b="1" lang="en">
                <a:solidFill>
                  <a:schemeClr val="accent5"/>
                </a:solidFill>
              </a:rPr>
              <a:t>vibrancy</a:t>
            </a:r>
            <a:r>
              <a:rPr lang="en">
                <a:solidFill>
                  <a:schemeClr val="accent5"/>
                </a:solidFill>
              </a:rPr>
              <a:t>, </a:t>
            </a:r>
            <a:r>
              <a:rPr b="1" lang="en">
                <a:solidFill>
                  <a:schemeClr val="accent5"/>
                </a:solidFill>
              </a:rPr>
              <a:t>walkability</a:t>
            </a:r>
            <a:r>
              <a:rPr lang="en">
                <a:solidFill>
                  <a:schemeClr val="accent5"/>
                </a:solidFill>
              </a:rPr>
              <a:t> and </a:t>
            </a:r>
            <a:r>
              <a:rPr b="1" lang="en">
                <a:solidFill>
                  <a:schemeClr val="accent5"/>
                </a:solidFill>
              </a:rPr>
              <a:t>resilience</a:t>
            </a:r>
            <a:r>
              <a:rPr lang="en"/>
              <a:t> of neighborhoods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Slow down motorists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Enhance street safety and aesthetic appeal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 “sense of place”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Showcase creativity and public spirit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DPW’s policy</a:t>
            </a:r>
            <a:endParaRPr/>
          </a:p>
        </p:txBody>
      </p:sp>
      <p:sp>
        <p:nvSpPr>
          <p:cNvPr id="138" name="Google Shape;138;p25"/>
          <p:cNvSpPr txBox="1"/>
          <p:nvPr>
            <p:ph idx="1" type="body"/>
          </p:nvPr>
        </p:nvSpPr>
        <p:spPr>
          <a:xfrm>
            <a:off x="311700" y="1152475"/>
            <a:ext cx="456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Purpose: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test, pilot, demonstrate and </a:t>
            </a:r>
            <a:r>
              <a:rPr lang="en" u="sng"/>
              <a:t>collect data</a:t>
            </a:r>
            <a:r>
              <a:rPr lang="en"/>
              <a:t> on changes within the public rights-of-way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●"/>
            </a:pPr>
            <a:r>
              <a:rPr lang="en">
                <a:solidFill>
                  <a:schemeClr val="accent5"/>
                </a:solidFill>
              </a:rPr>
              <a:t>small-scale, low-cost and </a:t>
            </a:r>
            <a:r>
              <a:rPr lang="en" u="sng">
                <a:solidFill>
                  <a:schemeClr val="accent5"/>
                </a:solidFill>
              </a:rPr>
              <a:t>temporary</a:t>
            </a:r>
            <a:r>
              <a:rPr lang="en">
                <a:solidFill>
                  <a:schemeClr val="accent5"/>
                </a:solidFill>
              </a:rPr>
              <a:t> demonstration projects</a:t>
            </a:r>
            <a:endParaRPr sz="12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 inform future DPW planning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elements and suggested materials</a:t>
            </a:r>
            <a:endParaRPr/>
          </a:p>
        </p:txBody>
      </p:sp>
      <p:sp>
        <p:nvSpPr>
          <p:cNvPr id="144" name="Google Shape;144;p26"/>
          <p:cNvSpPr txBox="1"/>
          <p:nvPr>
            <p:ph idx="1" type="body"/>
          </p:nvPr>
        </p:nvSpPr>
        <p:spPr>
          <a:xfrm>
            <a:off x="311700" y="1152475"/>
            <a:ext cx="3996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●"/>
            </a:pPr>
            <a:r>
              <a:rPr lang="en">
                <a:solidFill>
                  <a:schemeClr val="accent5"/>
                </a:solidFill>
              </a:rPr>
              <a:t>Signage</a:t>
            </a:r>
            <a:endParaRPr>
              <a:solidFill>
                <a:schemeClr val="accent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</a:pPr>
            <a:r>
              <a:rPr lang="en" u="sng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Parklets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Protected bike lanes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</a:pPr>
            <a:r>
              <a:rPr lang="en" u="sng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Bump outs</a:t>
            </a:r>
            <a:endParaRPr>
              <a:solidFill>
                <a:schemeClr val="accent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Micro-roundabouts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Public art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Overhead decor</a:t>
            </a:r>
            <a:endParaRPr/>
          </a:p>
        </p:txBody>
      </p:sp>
      <p:sp>
        <p:nvSpPr>
          <p:cNvPr id="145" name="Google Shape;145;p26"/>
          <p:cNvSpPr txBox="1"/>
          <p:nvPr>
            <p:ph idx="1" type="body"/>
          </p:nvPr>
        </p:nvSpPr>
        <p:spPr>
          <a:xfrm>
            <a:off x="4740350" y="1079050"/>
            <a:ext cx="3996600" cy="3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Water-based paint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Traffic tape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Recycled tires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Planters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Rope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Wood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Signage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Reflective items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Bollards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Traffic cones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Straw bales</a:t>
            </a:r>
            <a:endParaRPr>
              <a:solidFill>
                <a:schemeClr val="l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">
                <a:solidFill>
                  <a:schemeClr val="lt2"/>
                </a:solidFill>
              </a:rPr>
              <a:t>Sandbags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projects</a:t>
            </a:r>
            <a:endParaRPr/>
          </a:p>
        </p:txBody>
      </p:sp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311700" y="1152475"/>
            <a:ext cx="2431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Watson Road crosswalk across College Ave</a:t>
            </a:r>
            <a:endParaRPr/>
          </a:p>
        </p:txBody>
      </p:sp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5100" y="555825"/>
            <a:ext cx="3790545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in it for the neighbors?</a:t>
            </a:r>
            <a:endParaRPr/>
          </a:p>
        </p:txBody>
      </p:sp>
      <p:sp>
        <p:nvSpPr>
          <p:cNvPr id="158" name="Google Shape;158;p28"/>
          <p:cNvSpPr txBox="1"/>
          <p:nvPr>
            <p:ph idx="1" type="body"/>
          </p:nvPr>
        </p:nvSpPr>
        <p:spPr>
          <a:xfrm>
            <a:off x="270050" y="1126450"/>
            <a:ext cx="407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you have an </a:t>
            </a:r>
            <a:r>
              <a:rPr lang="en">
                <a:solidFill>
                  <a:schemeClr val="accent5"/>
                </a:solidFill>
              </a:rPr>
              <a:t>idea for a project</a:t>
            </a:r>
            <a:r>
              <a:rPr lang="en"/>
              <a:t>, we might be able to help you plan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you want to </a:t>
            </a:r>
            <a:r>
              <a:rPr lang="en">
                <a:solidFill>
                  <a:schemeClr val="accent5"/>
                </a:solidFill>
              </a:rPr>
              <a:t>financially support</a:t>
            </a:r>
            <a:r>
              <a:rPr lang="en"/>
              <a:t> a project, let us know.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HWPNA sponsors a project, you may be asked to </a:t>
            </a:r>
            <a:r>
              <a:rPr lang="en">
                <a:solidFill>
                  <a:schemeClr val="accent5"/>
                </a:solidFill>
              </a:rPr>
              <a:t>complete a survey</a:t>
            </a:r>
            <a:r>
              <a:rPr lang="en"/>
              <a:t> about the project.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By-Law Updates</a:t>
            </a:r>
            <a:endParaRPr/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-By-Laws are dated, last signed copy is from 5/11/2010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-Will be changing Article III, Section 1 and Section 2 Effective Immediately</a:t>
            </a:r>
            <a:endParaRPr/>
          </a:p>
        </p:txBody>
      </p:sp>
      <p:pic>
        <p:nvPicPr>
          <p:cNvPr id="165" name="Google Shape;1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650" y="2110947"/>
            <a:ext cx="6592026" cy="245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By-Law Updates Cont’d</a:t>
            </a:r>
            <a:endParaRPr/>
          </a:p>
        </p:txBody>
      </p:sp>
      <p:sp>
        <p:nvSpPr>
          <p:cNvPr id="171" name="Google Shape;17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-Will be changing Article X, Section 3 Effective Immediately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Link to Current By-Laws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098" y="1597523"/>
            <a:ext cx="6460749" cy="113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Mayor’s Neighborhood Advocate - Nassif Kouton</a:t>
            </a:r>
            <a:endParaRPr/>
          </a:p>
        </p:txBody>
      </p:sp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-Introduction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-Mayor’s Action Line and Mobile App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-Open Discussion Relating to Ongoing Neighborhood Issues/Concerns</a:t>
            </a:r>
            <a:endParaRPr/>
          </a:p>
        </p:txBody>
      </p:sp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0000" y="3099725"/>
            <a:ext cx="2145375" cy="7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of HWPNA Board Members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Gil Amram - Board Member/Code Enforcement Liaison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Tonia Jackson - Board Member/Communications Officer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Ryan Johnson - Board Member/Special Projects/Safety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Nathan Abbott - Board Member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Gary Dilk - Board Member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Jack Burd - Board Member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Logan Wechter - Board Member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Ways to Contact HWPNA</a:t>
            </a:r>
            <a:endParaRPr/>
          </a:p>
        </p:txBody>
      </p:sp>
      <p:sp>
        <p:nvSpPr>
          <p:cNvPr id="185" name="Google Shape;185;p32"/>
          <p:cNvSpPr txBox="1"/>
          <p:nvPr>
            <p:ph idx="1" type="body"/>
          </p:nvPr>
        </p:nvSpPr>
        <p:spPr>
          <a:xfrm>
            <a:off x="311700" y="1152475"/>
            <a:ext cx="395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Website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www.watsonpark.org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75" y="2209250"/>
            <a:ext cx="3710124" cy="242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/>
          <p:nvPr/>
        </p:nvSpPr>
        <p:spPr>
          <a:xfrm>
            <a:off x="4733975" y="1174950"/>
            <a:ext cx="3495600" cy="26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Email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5"/>
              </a:rPr>
              <a:t>info@watsonpark.org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Facebook (non-official HWPNA)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https://www.facebook.com/groups/WatsonMcCord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Open Discussion and Meeting Closure</a:t>
            </a:r>
            <a:endParaRPr sz="3000"/>
          </a:p>
        </p:txBody>
      </p:sp>
      <p:pic>
        <p:nvPicPr>
          <p:cNvPr id="193" name="Google Shape;1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049" y="2571750"/>
            <a:ext cx="3271926" cy="23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Updates from IMPD - Sergeant Vincent Stewart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-Neighborhood Criminal Activity/Trends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-Neighborhood Watch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4525" y="1998900"/>
            <a:ext cx="3553600" cy="19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Children’s Museum Updates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355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-Still Offering FREE admission with proof of HWPN residency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-Hiring for Santa, $70/hr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-Free Indy Eleven Game Tickets! </a:t>
            </a:r>
            <a:r>
              <a:rPr lang="en" u="sng">
                <a:solidFill>
                  <a:schemeClr val="hlink"/>
                </a:solidFill>
                <a:hlinkClick r:id="rId3"/>
              </a:rPr>
              <a:t>Form Here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-</a:t>
            </a:r>
            <a:r>
              <a:rPr b="1" i="1" lang="en" sz="16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Emmett Till &amp; Mamie Till-Mobley: Let the World See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-</a:t>
            </a:r>
            <a:r>
              <a:rPr b="1" lang="en" sz="16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Museum is Hiring!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-</a:t>
            </a:r>
            <a:r>
              <a:rPr b="1" lang="en" sz="16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Jurassic World Live Tour at Gainbridge Fieldhouse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4724225" y="1262725"/>
            <a:ext cx="3742500" cy="28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-</a:t>
            </a:r>
            <a:r>
              <a:rPr b="1" lang="en" sz="13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Disney On Ice presents Find Your Hero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-</a:t>
            </a:r>
            <a:r>
              <a:rPr b="1" lang="en" sz="13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Monster Jam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-</a:t>
            </a:r>
            <a:r>
              <a:rPr b="1" lang="en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Neighborhood Exclusive Scholarship Opportunities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-</a:t>
            </a:r>
            <a:r>
              <a:rPr b="1" lang="en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North Church Farmers Market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-</a:t>
            </a:r>
            <a:r>
              <a:rPr b="1" lang="en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Use What You've Got Keeping Families Connected Annual Awards and Dinner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95375" y="265787"/>
            <a:ext cx="1395776" cy="93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McCord Park Updates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-Subcommittee for Maintenance - Beth Burrows (Phone - 317-418-9235)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-Mow Schedule/Sign-Up Sheet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4"/>
              <a:t>Week 22	September 18</a:t>
            </a:r>
            <a:endParaRPr sz="156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4"/>
              <a:t>Week 23	September 25</a:t>
            </a:r>
            <a:endParaRPr sz="156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4"/>
              <a:t>Week 24	October 2</a:t>
            </a:r>
            <a:endParaRPr sz="156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4"/>
              <a:t>Week 25	October 9</a:t>
            </a:r>
            <a:endParaRPr sz="156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4"/>
              <a:t>Week 26	October 16</a:t>
            </a:r>
            <a:endParaRPr sz="156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4"/>
              <a:t>Week 27	October 23</a:t>
            </a:r>
            <a:endParaRPr sz="1564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64"/>
              <a:t>Week 28	October 30</a:t>
            </a:r>
            <a:endParaRPr sz="1564"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6650" y="1647850"/>
            <a:ext cx="3619149" cy="2714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Neighborhood Variance Projects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-3544 Carrollton Ave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-Broadway Park Apartments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75" y="1566374"/>
            <a:ext cx="2602850" cy="14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874" y="3410549"/>
            <a:ext cx="3843274" cy="13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INRC Beautification Project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-Recently Approved for $9,654 INRC Grant to Upgrade lot at 36th and Winthrop Ave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700" y="1581475"/>
            <a:ext cx="4623926" cy="2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5550" y="2027275"/>
            <a:ext cx="1591750" cy="18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Indy tactical urbanism permits </a:t>
            </a:r>
            <a:endParaRPr/>
          </a:p>
        </p:txBody>
      </p:sp>
      <p:sp>
        <p:nvSpPr>
          <p:cNvPr id="111" name="Google Shape;111;p20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DPW program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490250" y="526350"/>
            <a:ext cx="819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Tactical</a:t>
            </a:r>
            <a:r>
              <a:rPr lang="en"/>
              <a:t>: small actions that serve a greater goal.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Urbanism</a:t>
            </a:r>
            <a:r>
              <a:rPr lang="en"/>
              <a:t>: designing a city and specifically its public spaces.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