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6" r:id="rId20"/>
    <p:sldId id="275" r:id="rId21"/>
    <p:sldId id="277" r:id="rId22"/>
    <p:sldId id="274"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Nunito" pitchFamily="2" charset="77"/>
      <p:regular r:id="rId43"/>
      <p:bold r:id="rId44"/>
      <p:italic r:id="rId45"/>
      <p:boldItalic r:id="rId46"/>
    </p:embeddedFont>
    <p:embeddedFont>
      <p:font typeface="Pacifico" pitchFamily="2" charset="77"/>
      <p:regular r:id="rId47"/>
    </p:embeddedFont>
    <p:embeddedFont>
      <p:font typeface="Permanent Marker" panose="02000000000000000000" pitchFamily="2"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64958" autoAdjust="0"/>
  </p:normalViewPr>
  <p:slideViewPr>
    <p:cSldViewPr snapToGrid="0">
      <p:cViewPr varScale="1">
        <p:scale>
          <a:sx n="78" d="100"/>
          <a:sy n="78" d="100"/>
        </p:scale>
        <p:origin x="236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d427307e3_4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d427307e3_4_2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Let’s begin</a:t>
            </a:r>
            <a:r>
              <a:rPr lang="en-US" b="1" baseline="0" dirty="0"/>
              <a:t> with a prayer:</a:t>
            </a:r>
          </a:p>
          <a:p>
            <a:pPr marL="0" lvl="0" indent="0" algn="l" rtl="0">
              <a:spcBef>
                <a:spcPts val="0"/>
              </a:spcBef>
              <a:spcAft>
                <a:spcPts val="0"/>
              </a:spcAft>
              <a:buNone/>
            </a:pPr>
            <a:r>
              <a:rPr lang="en-US" baseline="0" dirty="0"/>
              <a:t>Forgiving, Merciful and Righteous One:</a:t>
            </a:r>
          </a:p>
          <a:p>
            <a:pPr marL="0" lvl="0" indent="0" algn="l" rtl="0">
              <a:spcBef>
                <a:spcPts val="0"/>
              </a:spcBef>
              <a:spcAft>
                <a:spcPts val="0"/>
              </a:spcAft>
              <a:buNone/>
            </a:pPr>
            <a:r>
              <a:rPr lang="en-US" baseline="0" dirty="0"/>
              <a:t>Forgiving One: Your love is higher than the starry heavens.</a:t>
            </a:r>
          </a:p>
          <a:p>
            <a:pPr marL="0" lvl="0" indent="0" algn="l" rtl="0">
              <a:spcBef>
                <a:spcPts val="0"/>
              </a:spcBef>
              <a:spcAft>
                <a:spcPts val="0"/>
              </a:spcAft>
              <a:buNone/>
            </a:pPr>
            <a:r>
              <a:rPr lang="en-US" baseline="0" dirty="0"/>
              <a:t>Merciful One: Your kindness is deeper than the ocean.</a:t>
            </a:r>
          </a:p>
          <a:p>
            <a:pPr marL="0" lvl="0" indent="0" algn="l" rtl="0">
              <a:spcBef>
                <a:spcPts val="0"/>
              </a:spcBef>
              <a:spcAft>
                <a:spcPts val="0"/>
              </a:spcAft>
              <a:buNone/>
            </a:pPr>
            <a:r>
              <a:rPr lang="en-US" baseline="0" dirty="0"/>
              <a:t>Righteous One: Let each of us be the transformation of your love and kindness into energy for speaking the truth, and for reconciling with one another.</a:t>
            </a:r>
          </a:p>
          <a:p>
            <a:pPr marL="0" lvl="0" indent="0" algn="l" rtl="0">
              <a:spcBef>
                <a:spcPts val="0"/>
              </a:spcBef>
              <a:spcAft>
                <a:spcPts val="0"/>
              </a:spcAft>
              <a:buNone/>
            </a:pPr>
            <a:r>
              <a:rPr lang="en-US" baseline="0" dirty="0"/>
              <a:t>AMEN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min. </a:t>
            </a:r>
            <a:endParaRPr dirty="0"/>
          </a:p>
          <a:p>
            <a:pPr marL="0" lvl="0" indent="0" algn="l" rtl="0">
              <a:spcBef>
                <a:spcPts val="0"/>
              </a:spcBef>
              <a:spcAft>
                <a:spcPts val="0"/>
              </a:spcAft>
              <a:buNone/>
            </a:pPr>
            <a:r>
              <a:rPr lang="en-US" dirty="0"/>
              <a:t>As Presbyterians, as a result of our last General Assembly’s action, we acknowledge whose land we are on before proceeding with our work. Acknowledging the land is a transformative act that works to undo the intentional erasure of Indigenous.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 today, we acknowledge that we are gathered here on </a:t>
            </a:r>
            <a:r>
              <a:rPr lang="en-US" dirty="0" err="1"/>
              <a:t>Karankawa</a:t>
            </a:r>
            <a:r>
              <a:rPr lang="en-US" dirty="0"/>
              <a:t> and </a:t>
            </a:r>
            <a:r>
              <a:rPr lang="en-US" dirty="0" err="1"/>
              <a:t>Akokisa</a:t>
            </a:r>
            <a:r>
              <a:rPr lang="en-US" dirty="0"/>
              <a:t> tribal lands. We consider our own place in the story of colonization and the legacy of taking lands from the native peoples of this continent.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Galveston Island was originally inhabited by members of the </a:t>
            </a:r>
            <a:r>
              <a:rPr lang="en-US" dirty="0" err="1"/>
              <a:t>Karankawa</a:t>
            </a:r>
            <a:r>
              <a:rPr lang="en-US" dirty="0"/>
              <a:t> and </a:t>
            </a:r>
            <a:r>
              <a:rPr lang="en-US" dirty="0" err="1"/>
              <a:t>Akokisa</a:t>
            </a:r>
            <a:r>
              <a:rPr lang="en-US" dirty="0"/>
              <a:t> tribes who called the island </a:t>
            </a:r>
            <a:r>
              <a:rPr lang="en-US" dirty="0" err="1"/>
              <a:t>Auia.(Aw-we-yaa</a:t>
            </a:r>
            <a:r>
              <a:rPr lang="en-US" dirty="0"/>
              <a:t>).  Sadly, the </a:t>
            </a:r>
            <a:r>
              <a:rPr lang="en-US" dirty="0" err="1"/>
              <a:t>Karankawa</a:t>
            </a:r>
            <a:r>
              <a:rPr lang="en-US" dirty="0"/>
              <a:t> peoples are now extinct, but they lived here along the Gulf of Mexico where their presence has been traced back at least 2,000 years. ... Sadly, the last known </a:t>
            </a:r>
            <a:r>
              <a:rPr lang="en-US" dirty="0" err="1"/>
              <a:t>Karankawas</a:t>
            </a:r>
            <a:r>
              <a:rPr lang="en-US" dirty="0"/>
              <a:t> were killed or died by the 1860s. We honor their story and history on this land we are on today.</a:t>
            </a:r>
            <a:endParaRPr dirty="0"/>
          </a:p>
          <a:p>
            <a:pPr marL="0" lvl="0" indent="0" algn="l" rtl="0">
              <a:spcBef>
                <a:spcPts val="0"/>
              </a:spcBef>
              <a:spcAft>
                <a:spcPts val="0"/>
              </a:spcAft>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[The island's first permanent European settlements were constructed around 1816 by the pirate Louis-Michel </a:t>
            </a:r>
            <a:r>
              <a:rPr lang="en-US" dirty="0" err="1"/>
              <a:t>Aury</a:t>
            </a:r>
            <a:r>
              <a:rPr lang="en-US" dirty="0"/>
              <a:t> to support Mexico's rebellion against Spain]</a:t>
            </a:r>
            <a:endParaRPr dirty="0"/>
          </a:p>
          <a:p>
            <a:pPr marL="0" lvl="0" indent="0" algn="l" rtl="0">
              <a:spcBef>
                <a:spcPts val="0"/>
              </a:spcBef>
              <a:spcAft>
                <a:spcPts val="0"/>
              </a:spcAft>
              <a:buNone/>
            </a:pPr>
            <a:endParaRPr dirty="0"/>
          </a:p>
        </p:txBody>
      </p:sp>
      <p:sp>
        <p:nvSpPr>
          <p:cNvPr id="137" name="Google Shape;137;g4d427307e3_4_2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Notice if anything is new, surprising, or contradicts prior information you have had.  </a:t>
            </a:r>
            <a:endParaRPr dirty="0"/>
          </a:p>
        </p:txBody>
      </p:sp>
      <p:sp>
        <p:nvSpPr>
          <p:cNvPr id="199" name="Google Shape;1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4b072b4248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4b072b4248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Our approach is a rights-based framework - that all people have basic human rights, dignity, and the right to self determination.</a:t>
            </a:r>
            <a:endParaRPr dirty="0"/>
          </a:p>
        </p:txBody>
      </p:sp>
      <p:sp>
        <p:nvSpPr>
          <p:cNvPr id="207" name="Google Shape;207;g4b072b4248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c4794f77c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c4794f77c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Take a moment to read and reflect on this.  </a:t>
            </a: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If you only remember one thing from this workshop, let it be this.  </a:t>
            </a: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Here’s what we mean:</a:t>
            </a:r>
            <a:endParaRPr sz="1100" dirty="0">
              <a:solidFill>
                <a:srgbClr val="000000"/>
              </a:solidFill>
              <a:latin typeface="Arial"/>
              <a:ea typeface="Arial"/>
              <a:cs typeface="Arial"/>
              <a:sym typeface="Arial"/>
            </a:endParaRPr>
          </a:p>
          <a:p>
            <a:pPr marL="914400" lvl="0" indent="-298450" algn="l" rtl="0">
              <a:lnSpc>
                <a:spcPct val="115000"/>
              </a:lnSpc>
              <a:spcBef>
                <a:spcPts val="0"/>
              </a:spcBef>
              <a:spcAft>
                <a:spcPts val="0"/>
              </a:spcAft>
              <a:buSzPts val="1100"/>
              <a:buChar char="●"/>
            </a:pPr>
            <a:r>
              <a:rPr lang="en-US" sz="700" dirty="0">
                <a:solidFill>
                  <a:srgbClr val="000000"/>
                </a:solidFill>
                <a:latin typeface="Times New Roman"/>
                <a:ea typeface="Times New Roman"/>
                <a:cs typeface="Times New Roman"/>
                <a:sym typeface="Times New Roman"/>
              </a:rPr>
              <a:t> </a:t>
            </a:r>
            <a:r>
              <a:rPr lang="en-US" sz="1100" dirty="0">
                <a:solidFill>
                  <a:srgbClr val="000000"/>
                </a:solidFill>
                <a:latin typeface="Arial"/>
                <a:ea typeface="Arial"/>
                <a:cs typeface="Arial"/>
                <a:sym typeface="Arial"/>
              </a:rPr>
              <a:t>All injustice is tied to political, social, and economic structures.</a:t>
            </a:r>
            <a:endParaRPr sz="1100" dirty="0">
              <a:solidFill>
                <a:srgbClr val="000000"/>
              </a:solidFill>
              <a:latin typeface="Arial"/>
              <a:ea typeface="Arial"/>
              <a:cs typeface="Arial"/>
              <a:sym typeface="Arial"/>
            </a:endParaRPr>
          </a:p>
          <a:p>
            <a:pPr marL="914400" lvl="0" indent="-298450" algn="l" rtl="0">
              <a:lnSpc>
                <a:spcPct val="115000"/>
              </a:lnSpc>
              <a:spcBef>
                <a:spcPts val="0"/>
              </a:spcBef>
              <a:spcAft>
                <a:spcPts val="0"/>
              </a:spcAft>
              <a:buSzPts val="1100"/>
              <a:buChar char="●"/>
            </a:pPr>
            <a:r>
              <a:rPr lang="en-US" sz="1100" dirty="0">
                <a:solidFill>
                  <a:srgbClr val="000000"/>
                </a:solidFill>
                <a:latin typeface="Arial"/>
                <a:ea typeface="Arial"/>
                <a:cs typeface="Arial"/>
                <a:sym typeface="Arial"/>
              </a:rPr>
              <a:t>Some people profit; others are excluded</a:t>
            </a:r>
            <a:r>
              <a:rPr lang="en-US" sz="1100" baseline="0" dirty="0">
                <a:solidFill>
                  <a:srgbClr val="000000"/>
                </a:solidFill>
                <a:latin typeface="Arial"/>
                <a:ea typeface="Arial"/>
                <a:cs typeface="Arial"/>
                <a:sym typeface="Arial"/>
              </a:rPr>
              <a:t> and</a:t>
            </a:r>
            <a:r>
              <a:rPr lang="en-US" sz="1100" dirty="0">
                <a:solidFill>
                  <a:srgbClr val="000000"/>
                </a:solidFill>
                <a:latin typeface="Arial"/>
                <a:ea typeface="Arial"/>
                <a:cs typeface="Arial"/>
                <a:sym typeface="Arial"/>
              </a:rPr>
              <a:t> vulnerable.</a:t>
            </a:r>
            <a:endParaRPr sz="1100" dirty="0">
              <a:solidFill>
                <a:srgbClr val="000000"/>
              </a:solidFill>
              <a:latin typeface="Arial"/>
              <a:ea typeface="Arial"/>
              <a:cs typeface="Arial"/>
              <a:sym typeface="Arial"/>
            </a:endParaRPr>
          </a:p>
          <a:p>
            <a:pPr marL="914400" lvl="0" indent="-298450" algn="l" rtl="0">
              <a:lnSpc>
                <a:spcPct val="115000"/>
              </a:lnSpc>
              <a:spcBef>
                <a:spcPts val="0"/>
              </a:spcBef>
              <a:spcAft>
                <a:spcPts val="0"/>
              </a:spcAft>
              <a:buSzPts val="1100"/>
              <a:buChar char="●"/>
            </a:pPr>
            <a:r>
              <a:rPr lang="en-US" sz="1100" dirty="0">
                <a:solidFill>
                  <a:srgbClr val="000000"/>
                </a:solidFill>
                <a:latin typeface="Arial"/>
                <a:ea typeface="Arial"/>
                <a:cs typeface="Arial"/>
                <a:sym typeface="Arial"/>
              </a:rPr>
              <a:t>To re-imagine a world where everyone is treated with dignity requires self awareness and understanding who we are in relation to others.</a:t>
            </a:r>
            <a:r>
              <a:rPr lang="en-US" sz="1100" baseline="0" dirty="0">
                <a:solidFill>
                  <a:srgbClr val="000000"/>
                </a:solidFill>
                <a:latin typeface="Arial"/>
                <a:ea typeface="Arial"/>
                <a:cs typeface="Arial"/>
                <a:sym typeface="Arial"/>
              </a:rPr>
              <a:t> From there we</a:t>
            </a:r>
            <a:r>
              <a:rPr lang="en-US" sz="1100" dirty="0">
                <a:solidFill>
                  <a:srgbClr val="000000"/>
                </a:solidFill>
                <a:latin typeface="Arial"/>
                <a:ea typeface="Arial"/>
                <a:cs typeface="Arial"/>
                <a:sym typeface="Arial"/>
              </a:rPr>
              <a:t> identify connections, and build alliances.</a:t>
            </a:r>
            <a:endParaRPr sz="1100"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
        <p:nvSpPr>
          <p:cNvPr id="213" name="Google Shape;213;g4c4794f77c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c4794f77c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c4794f77c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dirty="0"/>
              <a:t>Look over this list.</a:t>
            </a:r>
          </a:p>
          <a:p>
            <a:pPr marL="0" lvl="0" indent="0" algn="l" rtl="0">
              <a:spcBef>
                <a:spcPts val="0"/>
              </a:spcBef>
              <a:spcAft>
                <a:spcPts val="0"/>
              </a:spcAft>
              <a:buClr>
                <a:srgbClr val="000000"/>
              </a:buClr>
              <a:buSzPts val="1100"/>
              <a:buFont typeface="Arial"/>
              <a:buNone/>
            </a:pPr>
            <a:endParaRPr lang="en-US" dirty="0"/>
          </a:p>
          <a:p>
            <a:pPr marL="0" lvl="0" indent="0" algn="l" rtl="0">
              <a:spcBef>
                <a:spcPts val="0"/>
              </a:spcBef>
              <a:spcAft>
                <a:spcPts val="0"/>
              </a:spcAft>
              <a:buClr>
                <a:srgbClr val="000000"/>
              </a:buClr>
              <a:buSzPts val="1100"/>
              <a:buFont typeface="Arial"/>
              <a:buNone/>
            </a:pPr>
            <a:r>
              <a:rPr lang="en-US" dirty="0"/>
              <a:t>Some of these are issues that may be close to your heart.</a:t>
            </a:r>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r>
              <a:rPr lang="en-US" dirty="0"/>
              <a:t>All liberation struggles, including anti-racism, and all forms of discrimination, are rooted in and must address systemic economic and structural inequalities. </a:t>
            </a:r>
            <a:endParaRPr dirty="0"/>
          </a:p>
        </p:txBody>
      </p:sp>
      <p:sp>
        <p:nvSpPr>
          <p:cNvPr id="219" name="Google Shape;219;g4c4794f77c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c4794f77c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c4794f77c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video clip illustrates how to expand your lens to include interlinking struggles by starting exactly where you are, with whatever justice struggle you are involved in.</a:t>
            </a:r>
            <a:endParaRPr/>
          </a:p>
        </p:txBody>
      </p:sp>
      <p:sp>
        <p:nvSpPr>
          <p:cNvPr id="226" name="Google Shape;226;g4c4794f77c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c4794f77c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c4794f77c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NOUSHIN</a:t>
            </a:r>
            <a:endParaRPr b="1"/>
          </a:p>
          <a:p>
            <a:pPr marL="0" lvl="0" indent="0" algn="l" rtl="0">
              <a:spcBef>
                <a:spcPts val="0"/>
              </a:spcBef>
              <a:spcAft>
                <a:spcPts val="0"/>
              </a:spcAft>
              <a:buNone/>
            </a:pPr>
            <a:endParaRPr/>
          </a:p>
          <a:p>
            <a:pPr marL="0" lvl="0" indent="0" algn="l" rtl="0">
              <a:spcBef>
                <a:spcPts val="0"/>
              </a:spcBef>
              <a:spcAft>
                <a:spcPts val="0"/>
              </a:spcAft>
              <a:buNone/>
            </a:pPr>
            <a:r>
              <a:rPr lang="en-US"/>
              <a:t>The task of confronting injustice requires a basic understanding of historical precedents that help us understand how we got to where we are now.</a:t>
            </a:r>
            <a:endParaRPr/>
          </a:p>
        </p:txBody>
      </p:sp>
      <p:sp>
        <p:nvSpPr>
          <p:cNvPr id="233" name="Google Shape;233;g4c4794f77c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READ DEFINITION:</a:t>
            </a:r>
            <a:endParaRPr dirty="0"/>
          </a:p>
          <a:p>
            <a:pPr marL="0" lvl="0" indent="0" algn="l" rtl="0">
              <a:spcBef>
                <a:spcPts val="0"/>
              </a:spcBef>
              <a:spcAft>
                <a:spcPts val="0"/>
              </a:spcAft>
              <a:buNone/>
            </a:pPr>
            <a:r>
              <a:rPr lang="en-US" dirty="0"/>
              <a:t>Settler Colonialism is the domination of one group of people by another for the purpose of land acquisition and/or resource extraction. It is a structure of domination by colonizers over the colonized.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will explore this concept in conjunction with our own history and Israel’s current politics.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are looking at a picture from Standing Rock, North</a:t>
            </a:r>
            <a:r>
              <a:rPr lang="en-US" baseline="0" dirty="0"/>
              <a:t> Dakota </a:t>
            </a:r>
            <a:r>
              <a:rPr lang="en-US"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READ picture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DAPL</a:t>
            </a:r>
            <a:r>
              <a:rPr lang="en-US" baseline="0" dirty="0"/>
              <a:t> is the </a:t>
            </a:r>
            <a:r>
              <a:rPr lang="en-US" dirty="0"/>
              <a:t>Dakota Access Pipe Line</a:t>
            </a:r>
          </a:p>
          <a:p>
            <a:pPr marL="0" lvl="0" indent="0" algn="l" rtl="0">
              <a:spcBef>
                <a:spcPts val="0"/>
              </a:spcBef>
              <a:spcAft>
                <a:spcPts val="0"/>
              </a:spcAft>
              <a:buNone/>
            </a:pPr>
            <a:endParaRPr dirty="0"/>
          </a:p>
          <a:p>
            <a:pPr marL="0" lvl="0" indent="0" algn="l" rtl="0">
              <a:spcBef>
                <a:spcPts val="0"/>
              </a:spcBef>
              <a:spcAft>
                <a:spcPts val="0"/>
              </a:spcAft>
              <a:buClr>
                <a:srgbClr val="000000"/>
              </a:buClr>
              <a:buSzPts val="1100"/>
              <a:buFont typeface="Arial"/>
              <a:buNone/>
            </a:pPr>
            <a:r>
              <a:rPr lang="en-US" dirty="0"/>
              <a:t>Let’s unpack Settler</a:t>
            </a:r>
            <a:r>
              <a:rPr lang="en-US" baseline="0" dirty="0"/>
              <a:t> Colonialism.</a:t>
            </a:r>
            <a:endParaRPr dirty="0"/>
          </a:p>
        </p:txBody>
      </p:sp>
      <p:sp>
        <p:nvSpPr>
          <p:cNvPr id="238" name="Google Shape;23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c4794f77c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c4794f77c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many of you have heard of it?</a:t>
            </a: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2018, the 223rd GA confessed our complicity and repudiated the Doctrine of Discovery.</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What is it?</a:t>
            </a:r>
          </a:p>
          <a:p>
            <a:pPr marL="0" lvl="0" indent="0" algn="l" rtl="0">
              <a:spcBef>
                <a:spcPts val="0"/>
              </a:spcBef>
              <a:spcAft>
                <a:spcPts val="0"/>
              </a:spcAft>
              <a:buClr>
                <a:srgbClr val="000000"/>
              </a:buClr>
              <a:buSzPts val="1100"/>
              <a:buFont typeface="Arial"/>
              <a:buNone/>
            </a:pPr>
            <a:endParaRPr lang="en-US" dirty="0"/>
          </a:p>
          <a:p>
            <a:pPr marL="0" lvl="0" indent="0" algn="l" rtl="0">
              <a:spcBef>
                <a:spcPts val="0"/>
              </a:spcBef>
              <a:spcAft>
                <a:spcPts val="0"/>
              </a:spcAft>
              <a:buClr>
                <a:srgbClr val="000000"/>
              </a:buClr>
              <a:buSzPts val="1100"/>
              <a:buFont typeface="Arial"/>
              <a:buNone/>
            </a:pPr>
            <a:r>
              <a:rPr lang="en-US" dirty="0"/>
              <a:t>[NOW read slide - click ea paragraph in]</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45" name="Google Shape;245;g4c4794f77c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c4794f77c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c4794f77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One of our handouts is a 4-page resource that covers all this and there is a link in the handout to the full 14-page report.</a:t>
            </a:r>
            <a:endParaRPr dirty="0"/>
          </a:p>
        </p:txBody>
      </p:sp>
      <p:sp>
        <p:nvSpPr>
          <p:cNvPr id="252" name="Google Shape;252;g4c4794f77c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c4794f77c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c4794f77c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We’re going to consider</a:t>
            </a:r>
            <a:endParaRPr dirty="0"/>
          </a:p>
          <a:p>
            <a:pPr marL="0" lvl="0" indent="0" algn="l" rtl="0">
              <a:spcBef>
                <a:spcPts val="0"/>
              </a:spcBef>
              <a:spcAft>
                <a:spcPts val="0"/>
              </a:spcAft>
              <a:buNone/>
            </a:pPr>
            <a:r>
              <a:rPr lang="en-US" dirty="0"/>
              <a:t>United States and Israel as examples of  Settler Colonialism.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1872 painting by John </a:t>
            </a:r>
            <a:r>
              <a:rPr lang="en-US" dirty="0" err="1"/>
              <a:t>Gast</a:t>
            </a:r>
            <a:r>
              <a:rPr lang="en-US" dirty="0"/>
              <a:t> called “American Progress” shows a white woman floating across the plains of our continent. The female figure is a depiction of Columbia who wears the Star of Empire above her forehead, carries a school book under her right arm, and is the herald of a new reality, driving Indigenous people, bison, and other animals out of the picture and into oblivion.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Take a moment to look at the detail in the painting. We</a:t>
            </a:r>
            <a:r>
              <a:rPr lang="en-US" baseline="0" dirty="0"/>
              <a:t> are looking at the Doctrine of Discovery and manifest destiny in process.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t>
            </a:r>
          </a:p>
          <a:p>
            <a:pPr marL="0" lvl="0" indent="0" algn="l" rtl="0">
              <a:spcBef>
                <a:spcPts val="0"/>
              </a:spcBef>
              <a:spcAft>
                <a:spcPts val="0"/>
              </a:spcAft>
              <a:buNone/>
            </a:pPr>
            <a:endParaRPr dirty="0"/>
          </a:p>
          <a:p>
            <a:pPr marL="0" lvl="0" indent="0" algn="l" rtl="0">
              <a:spcBef>
                <a:spcPts val="0"/>
              </a:spcBef>
              <a:spcAft>
                <a:spcPts val="0"/>
              </a:spcAft>
              <a:buNone/>
            </a:pPr>
            <a:r>
              <a:rPr lang="en-US" dirty="0"/>
              <a:t>more if needed:</a:t>
            </a:r>
            <a:endParaRPr dirty="0"/>
          </a:p>
          <a:p>
            <a:pPr marL="0" lvl="0" indent="0" algn="l" rtl="0">
              <a:spcBef>
                <a:spcPts val="0"/>
              </a:spcBef>
              <a:spcAft>
                <a:spcPts val="0"/>
              </a:spcAft>
              <a:buClr>
                <a:srgbClr val="000000"/>
              </a:buClr>
              <a:buSzPts val="1100"/>
              <a:buFont typeface="Arial"/>
              <a:buNone/>
            </a:pPr>
            <a:r>
              <a:rPr lang="en-US" dirty="0"/>
              <a:t>[Historian Roxanne Dunbar-Ortiz, writing in An Indigenous Peoples’ History of the United States (Beacon Press, 2014), describes the significance of the Columbia persona:</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The Columbus myth suggests that from US independence onward, colonial settlers saw themselves as part of a world system of colonization. “Columbia,” the poetic, Latinate name used in reference to the United States from its founding throughout the nineteenth century, was based on the name of Christopher Columbus. The “Land of Columbus” was—and still is—represented by the image of a woman in sculptures and paintings, by institutions such as Columbia University, and by countless place names, including that of the national capital, the District of Columbia.]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https://ratical.org/ratville/US-Settler-Colonialism.html</a:t>
            </a:r>
            <a:endParaRPr dirty="0"/>
          </a:p>
        </p:txBody>
      </p:sp>
      <p:sp>
        <p:nvSpPr>
          <p:cNvPr id="274" name="Google Shape;274;g4c4794f77c_0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c46c2e21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c46c2e21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a:t>
            </a:r>
            <a:endParaRPr dirty="0"/>
          </a:p>
          <a:p>
            <a:pPr marL="0" lvl="0" indent="0" algn="l" rtl="0">
              <a:spcBef>
                <a:spcPts val="0"/>
              </a:spcBef>
              <a:spcAft>
                <a:spcPts val="0"/>
              </a:spcAft>
              <a:buNone/>
            </a:pPr>
            <a:r>
              <a:rPr lang="en-US" dirty="0"/>
              <a:t>Noushin: Introduce yourself</a:t>
            </a:r>
            <a:endParaRPr dirty="0"/>
          </a:p>
          <a:p>
            <a:pPr marL="0" lvl="0" indent="0" algn="l" rtl="0">
              <a:spcBef>
                <a:spcPts val="0"/>
              </a:spcBef>
              <a:spcAft>
                <a:spcPts val="0"/>
              </a:spcAft>
              <a:buNone/>
            </a:pPr>
            <a:r>
              <a:rPr lang="en-US" dirty="0"/>
              <a:t>I am a </a:t>
            </a:r>
            <a:r>
              <a:rPr lang="en-US" dirty="0" err="1"/>
              <a:t>presbyterian</a:t>
            </a:r>
            <a:r>
              <a:rPr lang="en-US" dirty="0"/>
              <a:t> elder and a founding member of the IPMN, the denomination’s Israel/Palestine Mission Network.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I’ve served 8 years on a permanent General Assembly Committee called REAC - Racial Equity Advocacy Committee. And for 6 years I served as that committee’s liaison on MRTI - The Mission Responsibility Through Investment Committee - this is the committee that does corporate engagement representing the church as a shareholder, working to change their bad policies.</a:t>
            </a:r>
            <a:r>
              <a:rPr lang="en-US" baseline="0" dirty="0"/>
              <a:t> </a:t>
            </a:r>
            <a:r>
              <a:rPr lang="en-US" dirty="0"/>
              <a:t>So I’ve been deeply involved in Presbyterian efforts to change the situation on the ground in Israel/Palestine for well over a decade now.</a:t>
            </a:r>
            <a:endParaRPr dirty="0"/>
          </a:p>
          <a:p>
            <a:pPr marL="0" lvl="0" indent="0" algn="l" rtl="0">
              <a:spcBef>
                <a:spcPts val="0"/>
              </a:spcBef>
              <a:spcAft>
                <a:spcPts val="0"/>
              </a:spcAft>
              <a:buNone/>
            </a:pPr>
            <a:endParaRPr dirty="0"/>
          </a:p>
        </p:txBody>
      </p:sp>
      <p:sp>
        <p:nvSpPr>
          <p:cNvPr id="145" name="Google Shape;145;g4c46c2e21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c4794f77c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c4794f77c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Take a moment</a:t>
            </a:r>
            <a:r>
              <a:rPr lang="en-US" sz="1100" baseline="0" dirty="0">
                <a:solidFill>
                  <a:srgbClr val="000000"/>
                </a:solidFill>
                <a:latin typeface="Arial"/>
                <a:ea typeface="Arial"/>
                <a:cs typeface="Arial"/>
                <a:sym typeface="Arial"/>
              </a:rPr>
              <a:t> to read the slide</a:t>
            </a: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Patrick</a:t>
            </a:r>
            <a:r>
              <a:rPr lang="en-US" sz="1100" baseline="0" dirty="0">
                <a:solidFill>
                  <a:srgbClr val="000000"/>
                </a:solidFill>
                <a:latin typeface="Arial"/>
                <a:ea typeface="Arial"/>
                <a:cs typeface="Arial"/>
                <a:sym typeface="Arial"/>
              </a:rPr>
              <a:t> Wolfe</a:t>
            </a:r>
            <a:r>
              <a:rPr lang="en-US" sz="1100" dirty="0">
                <a:solidFill>
                  <a:srgbClr val="000000"/>
                </a:solidFill>
                <a:latin typeface="Arial"/>
                <a:ea typeface="Arial"/>
                <a:cs typeface="Arial"/>
                <a:sym typeface="Arial"/>
              </a:rPr>
              <a:t> </a:t>
            </a:r>
            <a:r>
              <a:rPr lang="en-US" sz="1100" b="0" dirty="0">
                <a:solidFill>
                  <a:srgbClr val="000000"/>
                </a:solidFill>
                <a:latin typeface="Arial"/>
                <a:ea typeface="Arial"/>
                <a:cs typeface="Arial"/>
                <a:sym typeface="Arial"/>
              </a:rPr>
              <a:t>challenged the standard triumphal narrative of civilizing the frontier through pioneering individualism,</a:t>
            </a:r>
            <a:r>
              <a:rPr lang="en-US" sz="1100" b="0" baseline="0" dirty="0">
                <a:solidFill>
                  <a:srgbClr val="000000"/>
                </a:solidFill>
                <a:latin typeface="Arial"/>
                <a:ea typeface="Arial"/>
                <a:cs typeface="Arial"/>
                <a:sym typeface="Arial"/>
              </a:rPr>
              <a:t> which is what we saw in </a:t>
            </a:r>
            <a:r>
              <a:rPr lang="en-US" sz="1100" b="0" baseline="0" dirty="0" err="1">
                <a:solidFill>
                  <a:srgbClr val="000000"/>
                </a:solidFill>
                <a:latin typeface="Arial"/>
                <a:ea typeface="Arial"/>
                <a:cs typeface="Arial"/>
                <a:sym typeface="Arial"/>
              </a:rPr>
              <a:t>Gast’s</a:t>
            </a:r>
            <a:r>
              <a:rPr lang="en-US" sz="1100" b="0" baseline="0" dirty="0">
                <a:solidFill>
                  <a:srgbClr val="000000"/>
                </a:solidFill>
                <a:latin typeface="Arial"/>
                <a:ea typeface="Arial"/>
                <a:cs typeface="Arial"/>
                <a:sym typeface="Arial"/>
              </a:rPr>
              <a:t> painting of Columbia.</a:t>
            </a:r>
            <a:endParaRPr sz="1100" b="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 </a:t>
            </a:r>
            <a:endParaRPr sz="11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Wolfe distilled his decades of work into describing settler colonialism as a structure.  </a:t>
            </a: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He</a:t>
            </a:r>
            <a:r>
              <a:rPr lang="en-US" sz="1100" baseline="0" dirty="0">
                <a:solidFill>
                  <a:srgbClr val="000000"/>
                </a:solidFill>
                <a:latin typeface="Arial"/>
                <a:ea typeface="Arial"/>
                <a:cs typeface="Arial"/>
                <a:sym typeface="Arial"/>
              </a:rPr>
              <a:t> maintained </a:t>
            </a:r>
            <a:r>
              <a:rPr lang="en-US" sz="1100" dirty="0">
                <a:solidFill>
                  <a:srgbClr val="000000"/>
                </a:solidFill>
                <a:latin typeface="Arial"/>
                <a:ea typeface="Arial"/>
                <a:cs typeface="Arial"/>
                <a:sym typeface="Arial"/>
              </a:rPr>
              <a:t>that we are not talking about something that happened but about an enduring infrastructure. </a:t>
            </a:r>
            <a:endParaRPr sz="11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 </a:t>
            </a:r>
            <a:endParaRPr sz="11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1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100" dirty="0">
              <a:latin typeface="Arial"/>
              <a:ea typeface="Arial"/>
              <a:cs typeface="Arial"/>
              <a:sym typeface="Arial"/>
            </a:endParaRPr>
          </a:p>
        </p:txBody>
      </p:sp>
      <p:sp>
        <p:nvSpPr>
          <p:cNvPr id="267" name="Google Shape;267;g4c4794f77c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Quoting Patrick</a:t>
            </a:r>
            <a:r>
              <a:rPr lang="en-US" baseline="0" dirty="0"/>
              <a:t> Wolfe, </a:t>
            </a:r>
            <a:r>
              <a:rPr lang="en-US" dirty="0"/>
              <a:t>Settler Colonialism</a:t>
            </a:r>
            <a:r>
              <a:rPr lang="en-US" baseline="0" dirty="0"/>
              <a:t> </a:t>
            </a:r>
            <a:r>
              <a:rPr lang="en-US" dirty="0"/>
              <a:t>is a form of colonialism that is exclusive. It’s a ‘winner take all’, a zero-sum game, whereby outsiders come to a country, and seek to take it away from the people who already live there, remove them, replace them, and displace them, and take over the country, and make it their own.”</a:t>
            </a:r>
            <a:endParaRPr dirty="0"/>
          </a:p>
          <a:p>
            <a:pPr marL="0" lvl="0" indent="0" algn="l" rtl="0">
              <a:spcBef>
                <a:spcPts val="0"/>
              </a:spcBef>
              <a:spcAft>
                <a:spcPts val="0"/>
              </a:spcAft>
              <a:buClr>
                <a:srgbClr val="000000"/>
              </a:buClr>
              <a:buSzPts val="1100"/>
              <a:buFont typeface="Arial"/>
              <a:buNone/>
            </a:pPr>
            <a:r>
              <a:rPr lang="en-US" dirty="0"/>
              <a:t>						</a:t>
            </a:r>
            <a:endParaRPr dirty="0"/>
          </a:p>
          <a:p>
            <a:pPr marL="0" lvl="0" indent="0" algn="l" rtl="0">
              <a:spcBef>
                <a:spcPts val="0"/>
              </a:spcBef>
              <a:spcAft>
                <a:spcPts val="0"/>
              </a:spcAft>
              <a:buClr>
                <a:srgbClr val="000000"/>
              </a:buClr>
              <a:buSzPts val="1100"/>
              <a:buFont typeface="Arial"/>
              <a:buNone/>
            </a:pPr>
            <a:r>
              <a:rPr lang="en-US" dirty="0"/>
              <a:t>Here we are looking at American Settler Colonialism, past and present</a:t>
            </a:r>
          </a:p>
          <a:p>
            <a:pPr marL="0" lvl="0" indent="0" algn="l" rtl="0">
              <a:spcBef>
                <a:spcPts val="0"/>
              </a:spcBef>
              <a:spcAft>
                <a:spcPts val="0"/>
              </a:spcAft>
              <a:buClr>
                <a:srgbClr val="000000"/>
              </a:buClr>
              <a:buSzPts val="1100"/>
              <a:buFont typeface="Arial"/>
              <a:buNone/>
            </a:pPr>
            <a:endParaRPr lang="en-US" dirty="0"/>
          </a:p>
          <a:p>
            <a:pPr marL="0" lvl="0" indent="0" algn="l" rtl="0">
              <a:spcBef>
                <a:spcPts val="0"/>
              </a:spcBef>
              <a:spcAft>
                <a:spcPts val="0"/>
              </a:spcAft>
              <a:buClr>
                <a:srgbClr val="000000"/>
              </a:buClr>
              <a:buSzPts val="1100"/>
              <a:buFont typeface="Arial"/>
              <a:buNone/>
            </a:pPr>
            <a:r>
              <a:rPr lang="en-US" dirty="0"/>
              <a:t>***</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b="1" dirty="0"/>
              <a:t>top left:</a:t>
            </a:r>
            <a:r>
              <a:rPr lang="en-US" dirty="0"/>
              <a:t> 1892, Shoshone Indians waiting outside at Ft. Washakie, Wyoming Indian reservation </a:t>
            </a:r>
            <a:endParaRPr dirty="0"/>
          </a:p>
          <a:p>
            <a:pPr marL="0" lvl="0" indent="0" algn="l" rtl="0">
              <a:spcBef>
                <a:spcPts val="0"/>
              </a:spcBef>
              <a:spcAft>
                <a:spcPts val="0"/>
              </a:spcAft>
              <a:buClr>
                <a:srgbClr val="000000"/>
              </a:buClr>
              <a:buSzPts val="1100"/>
              <a:buFont typeface="Arial"/>
              <a:buNone/>
            </a:pPr>
            <a:r>
              <a:rPr lang="en-US" b="1" dirty="0"/>
              <a:t>top right:</a:t>
            </a:r>
            <a:r>
              <a:rPr lang="en-US" dirty="0"/>
              <a:t> 1880, wagon train in Colorado, captioned: Some of the toughest, bravest people gave it their all to go west and start a new life</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b="1" dirty="0"/>
              <a:t>bottom: </a:t>
            </a:r>
            <a:r>
              <a:rPr lang="en-US" dirty="0"/>
              <a:t>2016,</a:t>
            </a:r>
            <a:r>
              <a:rPr lang="en-US" b="1" dirty="0"/>
              <a:t> </a:t>
            </a:r>
            <a:r>
              <a:rPr lang="en-US" dirty="0"/>
              <a:t>Standing Rock Water Protectors in N. Dakota protesting the DAPL - Dakota Access Pipeline - note the militarize forces spraying the protestors</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endParaRPr dirty="0"/>
          </a:p>
        </p:txBody>
      </p:sp>
      <p:sp>
        <p:nvSpPr>
          <p:cNvPr id="280" name="Google Shape;28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c4794f77c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c4794f77c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Israeli historian </a:t>
            </a:r>
            <a:r>
              <a:rPr lang="en-US" dirty="0" err="1"/>
              <a:t>Ilan</a:t>
            </a:r>
            <a:r>
              <a:rPr lang="en-US" dirty="0"/>
              <a:t> </a:t>
            </a:r>
            <a:r>
              <a:rPr lang="en-US" dirty="0" err="1"/>
              <a:t>Pappe</a:t>
            </a:r>
            <a:r>
              <a:rPr lang="en-US" dirty="0"/>
              <a:t> encourages a shift in our language about the situation in Israel-Palestine from occupation, which is temporary, to describe the realities of Israeli settler colonialism.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Play video</a:t>
            </a:r>
            <a:endParaRPr dirty="0"/>
          </a:p>
        </p:txBody>
      </p:sp>
      <p:sp>
        <p:nvSpPr>
          <p:cNvPr id="260" name="Google Shape;260;g4c4794f77c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c5933c92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c5933c92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b="1" dirty="0"/>
              <a:t>SUSAN</a:t>
            </a:r>
            <a:endParaRPr b="1" dirty="0"/>
          </a:p>
          <a:p>
            <a:pPr marL="0" lvl="0" indent="0" algn="l" rtl="0">
              <a:spcBef>
                <a:spcPts val="0"/>
              </a:spcBef>
              <a:spcAft>
                <a:spcPts val="0"/>
              </a:spcAft>
              <a:buClr>
                <a:srgbClr val="000000"/>
              </a:buClr>
              <a:buSzPts val="1100"/>
              <a:buFont typeface="Arial"/>
              <a:buNone/>
            </a:pPr>
            <a:r>
              <a:rPr lang="en-US" dirty="0"/>
              <a:t>This is a Jewish-Only settlement in East Jerusalem, illegal under international law, and built on Palestinian land.</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Israel is a settler colonial project. Israeli violations of Palestinian human rights are intentional, and a direct consequence of ideological, political, legal, economic, and military systems designed to promote Israel as a Jewish nation state.</a:t>
            </a:r>
            <a:endParaRPr dirty="0"/>
          </a:p>
          <a:p>
            <a:pPr marL="0" lvl="0" indent="0" algn="l" rtl="0">
              <a:spcBef>
                <a:spcPts val="0"/>
              </a:spcBef>
              <a:spcAft>
                <a:spcPts val="0"/>
              </a:spcAft>
              <a:buClr>
                <a:srgbClr val="000000"/>
              </a:buClr>
              <a:buSzPts val="1100"/>
              <a:buFont typeface="Arial"/>
              <a:buNone/>
            </a:pPr>
            <a:endParaRPr dirty="0"/>
          </a:p>
        </p:txBody>
      </p:sp>
      <p:sp>
        <p:nvSpPr>
          <p:cNvPr id="299" name="Google Shape;299;g4c5933c92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4b072b4248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dirty="0"/>
              <a:t>Settler colonialism replaces the indigenous population by confiscation of land and water, and systemic erasure of their culture.</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Here we are looking at settler colonialism in Palestine </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Hebron scene – </a:t>
            </a:r>
            <a:endParaRPr dirty="0"/>
          </a:p>
          <a:p>
            <a:pPr marL="0" lvl="0" indent="0" algn="l" rtl="0">
              <a:spcBef>
                <a:spcPts val="0"/>
              </a:spcBef>
              <a:spcAft>
                <a:spcPts val="0"/>
              </a:spcAft>
              <a:buClr>
                <a:srgbClr val="000000"/>
              </a:buClr>
              <a:buSzPts val="1100"/>
              <a:buFont typeface="Arial"/>
              <a:buNone/>
            </a:pPr>
            <a:r>
              <a:rPr lang="en-US" dirty="0"/>
              <a:t>This newly opened segregated road separates Israelis from Palestinians with a wall.</a:t>
            </a:r>
          </a:p>
          <a:p>
            <a:pPr marL="0" lvl="0" indent="0" algn="l" rtl="0">
              <a:spcBef>
                <a:spcPts val="0"/>
              </a:spcBef>
              <a:spcAft>
                <a:spcPts val="0"/>
              </a:spcAft>
              <a:buClr>
                <a:srgbClr val="000000"/>
              </a:buClr>
              <a:buSzPts val="1100"/>
              <a:buFont typeface="Arial"/>
              <a:buNone/>
            </a:pPr>
            <a:r>
              <a:rPr lang="en-US" dirty="0"/>
              <a:t>(Opened in December</a:t>
            </a:r>
            <a:r>
              <a:rPr lang="en-US" baseline="0" dirty="0"/>
              <a:t> 2018)</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endParaRPr dirty="0"/>
          </a:p>
        </p:txBody>
      </p:sp>
      <p:sp>
        <p:nvSpPr>
          <p:cNvPr id="289" name="Google Shape;289;g4b072b4248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dirty="0"/>
              <a:t>Let’s close out this section with time for a silent meditation with Native American singer Buffy St. Marie.</a:t>
            </a:r>
            <a:endParaRPr dirty="0"/>
          </a:p>
          <a:p>
            <a:pPr marL="0" lvl="0" indent="0" algn="l" rtl="0">
              <a:spcBef>
                <a:spcPts val="0"/>
              </a:spcBef>
              <a:spcAft>
                <a:spcPts val="0"/>
              </a:spcAft>
              <a:buClr>
                <a:srgbClr val="000000"/>
              </a:buClr>
              <a:buSzPts val="1100"/>
              <a:buFont typeface="Arial"/>
              <a:buNone/>
            </a:pPr>
            <a:endParaRPr dirty="0"/>
          </a:p>
        </p:txBody>
      </p:sp>
      <p:sp>
        <p:nvSpPr>
          <p:cNvPr id="305" name="Google Shape;30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c4794f77c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c4794f77c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Raise your hand if you have heard the word “</a:t>
            </a:r>
            <a:r>
              <a:rPr lang="en-US" dirty="0" err="1">
                <a:latin typeface="Arial"/>
                <a:ea typeface="Arial"/>
                <a:cs typeface="Arial"/>
                <a:sym typeface="Arial"/>
              </a:rPr>
              <a:t>Intersectionality</a:t>
            </a:r>
            <a:r>
              <a:rPr lang="en-US" dirty="0">
                <a:latin typeface="Arial"/>
                <a:ea typeface="Arial"/>
                <a:cs typeface="Arial"/>
                <a:sym typeface="Arial"/>
              </a:rPr>
              <a:t>.”</a:t>
            </a:r>
            <a:endParaRPr dirty="0">
              <a:latin typeface="Arial"/>
              <a:ea typeface="Arial"/>
              <a:cs typeface="Arial"/>
              <a:sym typeface="Arial"/>
            </a:endParaRP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endParaRPr dirty="0"/>
          </a:p>
        </p:txBody>
      </p:sp>
      <p:sp>
        <p:nvSpPr>
          <p:cNvPr id="312" name="Google Shape;312;g4c4794f77c_0_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c4794f77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c4794f77c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lnSpc>
                <a:spcPct val="150000"/>
              </a:lnSpc>
              <a:spcBef>
                <a:spcPts val="0"/>
              </a:spcBef>
              <a:spcAft>
                <a:spcPts val="0"/>
              </a:spcAft>
              <a:buClr>
                <a:srgbClr val="000000"/>
              </a:buClr>
              <a:buSzPts val="1100"/>
              <a:buFont typeface="Arial"/>
              <a:buNone/>
            </a:pPr>
            <a:r>
              <a:rPr lang="en-US" sz="1400" dirty="0" err="1">
                <a:solidFill>
                  <a:srgbClr val="000000"/>
                </a:solidFill>
                <a:latin typeface="Arial"/>
                <a:ea typeface="Arial"/>
                <a:cs typeface="Arial"/>
                <a:sym typeface="Arial"/>
              </a:rPr>
              <a:t>Intersectionality</a:t>
            </a:r>
            <a:r>
              <a:rPr lang="en-US" sz="1400" dirty="0">
                <a:solidFill>
                  <a:srgbClr val="000000"/>
                </a:solidFill>
                <a:latin typeface="Arial"/>
                <a:ea typeface="Arial"/>
                <a:cs typeface="Arial"/>
                <a:sym typeface="Arial"/>
              </a:rPr>
              <a:t>:</a:t>
            </a:r>
          </a:p>
          <a:p>
            <a:pPr marL="457200" lvl="0" indent="0" algn="l" rtl="0">
              <a:lnSpc>
                <a:spcPct val="150000"/>
              </a:lnSpc>
              <a:spcBef>
                <a:spcPts val="0"/>
              </a:spcBef>
              <a:spcAft>
                <a:spcPts val="0"/>
              </a:spcAft>
              <a:buClr>
                <a:srgbClr val="000000"/>
              </a:buClr>
              <a:buSzPts val="1100"/>
              <a:buFont typeface="Arial"/>
              <a:buNone/>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explores common ground </a:t>
            </a:r>
          </a:p>
          <a:p>
            <a:pPr marL="457200" lvl="0" indent="0" algn="l" rtl="0">
              <a:lnSpc>
                <a:spcPct val="150000"/>
              </a:lnSpc>
              <a:spcBef>
                <a:spcPts val="0"/>
              </a:spcBef>
              <a:spcAft>
                <a:spcPts val="0"/>
              </a:spcAft>
              <a:buClr>
                <a:srgbClr val="000000"/>
              </a:buClr>
              <a:buSzPts val="1100"/>
              <a:buFont typeface="Arial"/>
              <a:buChar char="•"/>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connects justice movements</a:t>
            </a:r>
          </a:p>
          <a:p>
            <a:pPr marL="457200" lvl="0" indent="0" algn="l" rtl="0">
              <a:lnSpc>
                <a:spcPct val="150000"/>
              </a:lnSpc>
              <a:spcBef>
                <a:spcPts val="0"/>
              </a:spcBef>
              <a:spcAft>
                <a:spcPts val="0"/>
              </a:spcAft>
              <a:buClr>
                <a:srgbClr val="000000"/>
              </a:buClr>
              <a:buSzPts val="1100"/>
              <a:buFont typeface="Arial"/>
              <a:buChar char="•"/>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to form coalitions </a:t>
            </a:r>
          </a:p>
          <a:p>
            <a:pPr marL="457200" lvl="0" indent="0" algn="l" rtl="0">
              <a:lnSpc>
                <a:spcPct val="150000"/>
              </a:lnSpc>
              <a:spcBef>
                <a:spcPts val="0"/>
              </a:spcBef>
              <a:spcAft>
                <a:spcPts val="0"/>
              </a:spcAft>
              <a:buClr>
                <a:srgbClr val="000000"/>
              </a:buClr>
              <a:buSzPts val="1100"/>
              <a:buFont typeface="Arial"/>
              <a:buChar char="•"/>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to address systemic injustice</a:t>
            </a:r>
          </a:p>
          <a:p>
            <a:pPr marL="457200" lvl="0" indent="0" algn="l" rtl="0">
              <a:lnSpc>
                <a:spcPct val="150000"/>
              </a:lnSpc>
              <a:spcBef>
                <a:spcPts val="0"/>
              </a:spcBef>
              <a:spcAft>
                <a:spcPts val="0"/>
              </a:spcAft>
              <a:buClr>
                <a:srgbClr val="000000"/>
              </a:buClr>
              <a:buSzPts val="1100"/>
              <a:buFont typeface="Arial"/>
              <a:buChar char="•"/>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for empowerment and change.</a:t>
            </a:r>
            <a:endParaRPr sz="1400" dirty="0">
              <a:solidFill>
                <a:srgbClr val="000000"/>
              </a:solidFill>
              <a:latin typeface="Arial"/>
              <a:ea typeface="Arial"/>
              <a:cs typeface="Arial"/>
              <a:sym typeface="Arial"/>
            </a:endParaRPr>
          </a:p>
          <a:p>
            <a:pPr marL="0" lvl="0" indent="0" algn="l" rtl="0">
              <a:lnSpc>
                <a:spcPct val="150000"/>
              </a:lnSpc>
              <a:spcBef>
                <a:spcPts val="0"/>
              </a:spcBef>
              <a:spcAft>
                <a:spcPts val="0"/>
              </a:spcAft>
              <a:buNone/>
            </a:pPr>
            <a:endParaRPr dirty="0"/>
          </a:p>
        </p:txBody>
      </p:sp>
      <p:sp>
        <p:nvSpPr>
          <p:cNvPr id="318" name="Google Shape;318;g4c4794f77c_0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latin typeface="Arial"/>
                <a:ea typeface="Arial"/>
                <a:cs typeface="Arial"/>
                <a:sym typeface="Arial"/>
              </a:rPr>
              <a:t>This is a lot of words. </a:t>
            </a:r>
            <a:endParaRPr sz="1100" dirty="0">
              <a:latin typeface="Arial"/>
              <a:ea typeface="Arial"/>
              <a:cs typeface="Arial"/>
              <a:sym typeface="Arial"/>
            </a:endParaRPr>
          </a:p>
          <a:p>
            <a:pPr marL="0" lvl="0" indent="0" algn="l" rtl="0">
              <a:lnSpc>
                <a:spcPct val="163636"/>
              </a:lnSpc>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Take a moment to read this, and then we’ll unpack it..</a:t>
            </a:r>
            <a:endParaRPr sz="1100" dirty="0">
              <a:solidFill>
                <a:srgbClr val="000000"/>
              </a:solidFill>
              <a:latin typeface="Arial"/>
              <a:ea typeface="Arial"/>
              <a:cs typeface="Arial"/>
              <a:sym typeface="Arial"/>
            </a:endParaRPr>
          </a:p>
          <a:p>
            <a:pPr marL="0" lvl="0" indent="0" algn="l" rtl="0">
              <a:lnSpc>
                <a:spcPct val="163636"/>
              </a:lnSpc>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There are 3 parts to the definition:</a:t>
            </a:r>
            <a:endParaRPr sz="1100" dirty="0">
              <a:solidFill>
                <a:srgbClr val="000000"/>
              </a:solidFill>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endParaRPr sz="110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dirty="0"/>
          </a:p>
        </p:txBody>
      </p:sp>
      <p:sp>
        <p:nvSpPr>
          <p:cNvPr id="324" name="Google Shape;3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c4794f77c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0000"/>
                </a:solidFill>
                <a:highlight>
                  <a:srgbClr val="FFFFFF"/>
                </a:highlight>
                <a:latin typeface="Arial"/>
                <a:ea typeface="Arial"/>
                <a:cs typeface="Arial"/>
                <a:sym typeface="Arial"/>
              </a:rPr>
              <a:t>READ</a:t>
            </a:r>
            <a:r>
              <a:rPr lang="en-US" baseline="0" dirty="0">
                <a:solidFill>
                  <a:srgbClr val="000000"/>
                </a:solidFill>
                <a:highlight>
                  <a:srgbClr val="FFFFFF"/>
                </a:highlight>
                <a:latin typeface="Arial"/>
                <a:ea typeface="Arial"/>
                <a:cs typeface="Arial"/>
                <a:sym typeface="Arial"/>
              </a:rPr>
              <a:t> SLIDE </a:t>
            </a:r>
          </a:p>
          <a:p>
            <a:pPr marL="0" lvl="0" indent="0" algn="l" rtl="0">
              <a:spcBef>
                <a:spcPts val="0"/>
              </a:spcBef>
              <a:spcAft>
                <a:spcPts val="0"/>
              </a:spcAft>
              <a:buNone/>
            </a:pPr>
            <a:r>
              <a:rPr lang="en-US" dirty="0">
                <a:solidFill>
                  <a:srgbClr val="000000"/>
                </a:solidFill>
                <a:highlight>
                  <a:srgbClr val="FFFFFF"/>
                </a:highlight>
                <a:latin typeface="Arial"/>
                <a:ea typeface="Arial"/>
                <a:cs typeface="Arial"/>
                <a:sym typeface="Arial"/>
              </a:rPr>
              <a:t>This refers to who you are, what intersections you live in.</a:t>
            </a:r>
            <a:r>
              <a:rPr lang="en-US" baseline="0" dirty="0">
                <a:solidFill>
                  <a:srgbClr val="000000"/>
                </a:solidFill>
                <a:highlight>
                  <a:srgbClr val="FFFFFF"/>
                </a:highlight>
                <a:latin typeface="Arial"/>
                <a:ea typeface="Arial"/>
                <a:cs typeface="Arial"/>
                <a:sym typeface="Arial"/>
              </a:rPr>
              <a:t> For example, a Muslim woman with disabilities. That’s three intersections.</a:t>
            </a:r>
            <a:endParaRPr dirty="0"/>
          </a:p>
        </p:txBody>
      </p:sp>
      <p:sp>
        <p:nvSpPr>
          <p:cNvPr id="330" name="Google Shape;330;g4c4794f77c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d427307e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d427307e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a:t>
            </a:r>
            <a:endParaRPr dirty="0"/>
          </a:p>
          <a:p>
            <a:pPr marL="0" lvl="0" indent="0" algn="l" rtl="0">
              <a:spcBef>
                <a:spcPts val="0"/>
              </a:spcBef>
              <a:spcAft>
                <a:spcPts val="0"/>
              </a:spcAft>
              <a:buNone/>
            </a:pPr>
            <a:r>
              <a:rPr lang="en-US" dirty="0"/>
              <a:t>The Presbyterian Church has moved a long way towards a more just position on Palestine and this has a lot to do with IPMN - the mission network that we are here representing today.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IPMN was created by an overture to the GA in 2004. We are the only mission network of more than 40 to have a GA mandate.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our mandate calls for, we seek to demonstrate solidarity, educate about the facts on the ground, and change the conditions that erode the humanity of both Israelis and Palestinians.</a:t>
            </a:r>
            <a:r>
              <a:rPr lang="en-US" baseline="0"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are Presbyterians in over 80 presbyteries across the country.</a:t>
            </a:r>
            <a:r>
              <a:rPr lang="en-US" baseline="0" dirty="0"/>
              <a:t> </a:t>
            </a:r>
            <a:r>
              <a:rPr lang="en-US" dirty="0"/>
              <a:t>Since we began sending overtures to GA in 2006, we have been instrumental in moving our denomination’s policies on Palestine toward more just positions for Palestine. </a:t>
            </a:r>
            <a:endParaRPr dirty="0"/>
          </a:p>
          <a:p>
            <a:pPr marL="0" lvl="0" indent="0" algn="l" rtl="0">
              <a:spcBef>
                <a:spcPts val="0"/>
              </a:spcBef>
              <a:spcAft>
                <a:spcPts val="0"/>
              </a:spcAft>
              <a:buNone/>
            </a:pPr>
            <a:endParaRPr dirty="0"/>
          </a:p>
        </p:txBody>
      </p:sp>
      <p:sp>
        <p:nvSpPr>
          <p:cNvPr id="151" name="Google Shape;151;g4d427307e3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c4794f77c_0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100"/>
              <a:buFont typeface="Arial"/>
              <a:buNone/>
            </a:pPr>
            <a:endParaRPr lang="en-US" sz="1100" dirty="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r>
              <a:rPr lang="en-US" sz="1100" dirty="0">
                <a:solidFill>
                  <a:srgbClr val="000000"/>
                </a:solidFill>
                <a:highlight>
                  <a:srgbClr val="FFFFFF"/>
                </a:highlight>
                <a:latin typeface="Arial"/>
                <a:ea typeface="Arial"/>
                <a:cs typeface="Arial"/>
                <a:sym typeface="Arial"/>
              </a:rPr>
              <a:t>READ SLIDE</a:t>
            </a:r>
          </a:p>
          <a:p>
            <a:pPr marL="0" lvl="0" indent="0" algn="l" rtl="0">
              <a:lnSpc>
                <a:spcPct val="115000"/>
              </a:lnSpc>
              <a:spcBef>
                <a:spcPts val="0"/>
              </a:spcBef>
              <a:spcAft>
                <a:spcPts val="0"/>
              </a:spcAft>
              <a:buClr>
                <a:srgbClr val="000000"/>
              </a:buClr>
              <a:buSzPts val="1100"/>
              <a:buFont typeface="Arial"/>
              <a:buNone/>
            </a:pPr>
            <a:r>
              <a:rPr lang="en-US" sz="1100" dirty="0">
                <a:solidFill>
                  <a:srgbClr val="000000"/>
                </a:solidFill>
                <a:highlight>
                  <a:srgbClr val="FFFFFF"/>
                </a:highlight>
                <a:latin typeface="Arial"/>
                <a:ea typeface="Arial"/>
                <a:cs typeface="Arial"/>
                <a:sym typeface="Arial"/>
              </a:rPr>
              <a:t>Here we’re talking about how individuals and groups  interface with systems of power and control - such as laws, policies, government, etc. - that </a:t>
            </a:r>
            <a:r>
              <a:rPr lang="en-US" sz="1100" b="0" dirty="0">
                <a:solidFill>
                  <a:srgbClr val="000000"/>
                </a:solidFill>
                <a:highlight>
                  <a:srgbClr val="FFFFFF"/>
                </a:highlight>
                <a:latin typeface="Arial"/>
                <a:ea typeface="Arial"/>
                <a:cs typeface="Arial"/>
                <a:sym typeface="Arial"/>
              </a:rPr>
              <a:t>determine risks and access to resources.</a:t>
            </a:r>
            <a:endParaRPr sz="1100" b="0" dirty="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r>
              <a:rPr lang="en-US" sz="1100" dirty="0">
                <a:solidFill>
                  <a:srgbClr val="000000"/>
                </a:solidFill>
                <a:highlight>
                  <a:srgbClr val="FFFFFF"/>
                </a:highlight>
                <a:latin typeface="Arial"/>
                <a:ea typeface="Arial"/>
                <a:cs typeface="Arial"/>
                <a:sym typeface="Arial"/>
              </a:rPr>
              <a:t> </a:t>
            </a:r>
            <a:endParaRPr sz="110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dirty="0"/>
          </a:p>
        </p:txBody>
      </p:sp>
      <p:sp>
        <p:nvSpPr>
          <p:cNvPr id="336" name="Google Shape;336;g4c4794f77c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c4794f77c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100"/>
              <a:buFont typeface="Arial"/>
              <a:buNone/>
            </a:pPr>
            <a:r>
              <a:rPr lang="en-US" sz="1100" b="0" dirty="0">
                <a:solidFill>
                  <a:srgbClr val="000000"/>
                </a:solidFill>
                <a:highlight>
                  <a:srgbClr val="FFFFFF"/>
                </a:highlight>
                <a:latin typeface="Arial"/>
                <a:ea typeface="Arial"/>
                <a:cs typeface="Arial"/>
                <a:sym typeface="Arial"/>
              </a:rPr>
              <a:t>READ SLIDE</a:t>
            </a:r>
          </a:p>
          <a:p>
            <a:pPr marL="0" lvl="0" indent="0" algn="l" rtl="0">
              <a:lnSpc>
                <a:spcPct val="115000"/>
              </a:lnSpc>
              <a:spcBef>
                <a:spcPts val="0"/>
              </a:spcBef>
              <a:spcAft>
                <a:spcPts val="0"/>
              </a:spcAft>
              <a:buClr>
                <a:srgbClr val="000000"/>
              </a:buClr>
              <a:buSzPts val="1100"/>
              <a:buFont typeface="Arial"/>
              <a:buNone/>
            </a:pPr>
            <a:r>
              <a:rPr lang="en-US" sz="1100" b="0" dirty="0">
                <a:solidFill>
                  <a:srgbClr val="000000"/>
                </a:solidFill>
                <a:highlight>
                  <a:srgbClr val="FFFFFF"/>
                </a:highlight>
                <a:latin typeface="Arial"/>
                <a:ea typeface="Arial"/>
                <a:cs typeface="Arial"/>
                <a:sym typeface="Arial"/>
              </a:rPr>
              <a:t>What emerges is clarity about who profits and who is vulnerable.</a:t>
            </a:r>
          </a:p>
          <a:p>
            <a:pPr marL="0" lvl="0" indent="0" algn="l" rtl="0">
              <a:lnSpc>
                <a:spcPct val="115000"/>
              </a:lnSpc>
              <a:spcBef>
                <a:spcPts val="0"/>
              </a:spcBef>
              <a:spcAft>
                <a:spcPts val="0"/>
              </a:spcAft>
              <a:buClr>
                <a:srgbClr val="000000"/>
              </a:buClr>
              <a:buSzPts val="1100"/>
              <a:buFont typeface="Arial"/>
              <a:buNone/>
            </a:pPr>
            <a:r>
              <a:rPr lang="en-US" sz="1100" b="0" dirty="0">
                <a:solidFill>
                  <a:srgbClr val="000000"/>
                </a:solidFill>
                <a:highlight>
                  <a:srgbClr val="FFFFFF"/>
                </a:highlight>
                <a:latin typeface="Arial"/>
                <a:ea typeface="Arial"/>
                <a:cs typeface="Arial"/>
                <a:sym typeface="Arial"/>
              </a:rPr>
              <a:t>Solidarity results from acknowledging and acting on common bonds.</a:t>
            </a:r>
            <a:endParaRPr b="0" dirty="0">
              <a:solidFill>
                <a:srgbClr val="000000"/>
              </a:solidFill>
              <a:latin typeface="Arial"/>
              <a:ea typeface="Arial"/>
              <a:cs typeface="Arial"/>
              <a:sym typeface="Arial"/>
            </a:endParaRPr>
          </a:p>
          <a:p>
            <a:pPr marL="0" lvl="0" indent="0" algn="l" rtl="0">
              <a:spcBef>
                <a:spcPts val="0"/>
              </a:spcBef>
              <a:spcAft>
                <a:spcPts val="0"/>
              </a:spcAft>
              <a:buNone/>
            </a:pPr>
            <a:endParaRPr b="0" dirty="0"/>
          </a:p>
        </p:txBody>
      </p:sp>
      <p:sp>
        <p:nvSpPr>
          <p:cNvPr id="342" name="Google Shape;342;g4c4794f77c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c4794f77c_2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sz="1100" b="1" dirty="0">
                <a:solidFill>
                  <a:srgbClr val="000000"/>
                </a:solidFill>
                <a:latin typeface="Arial"/>
                <a:ea typeface="Arial"/>
                <a:cs typeface="Arial"/>
                <a:sym typeface="Arial"/>
              </a:rPr>
              <a:t>Introduction to video:</a:t>
            </a:r>
            <a:endParaRPr sz="1100"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THIS VIDEO WAS CREATED BY PERSONS INVOLVED IN THE EVENTS that took place during the summer of 2014, when state-sanctioned </a:t>
            </a:r>
            <a:r>
              <a:rPr lang="en-US" sz="1100" dirty="0" err="1">
                <a:solidFill>
                  <a:srgbClr val="000000"/>
                </a:solidFill>
                <a:latin typeface="Arial"/>
                <a:ea typeface="Arial"/>
                <a:cs typeface="Arial"/>
                <a:sym typeface="Arial"/>
              </a:rPr>
              <a:t>racialized</a:t>
            </a:r>
            <a:r>
              <a:rPr lang="en-US" sz="1100" dirty="0">
                <a:solidFill>
                  <a:srgbClr val="000000"/>
                </a:solidFill>
                <a:latin typeface="Arial"/>
                <a:ea typeface="Arial"/>
                <a:cs typeface="Arial"/>
                <a:sym typeface="Arial"/>
              </a:rPr>
              <a:t> violence was on full display by the U S and Israel. </a:t>
            </a:r>
            <a:endParaRPr sz="11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endParaRPr sz="1100" dirty="0">
              <a:latin typeface="Arial"/>
              <a:ea typeface="Arial"/>
              <a:cs typeface="Arial"/>
              <a:sym typeface="Arial"/>
            </a:endParaRPr>
          </a:p>
        </p:txBody>
      </p:sp>
      <p:sp>
        <p:nvSpPr>
          <p:cNvPr id="348" name="Google Shape;348;g4c4794f77c_2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ba47c4dd8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ba47c4dd8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latin typeface="Arial"/>
                <a:ea typeface="Arial"/>
                <a:cs typeface="Arial"/>
                <a:sym typeface="Arial"/>
              </a:rPr>
              <a:t>Where I stand Exercise </a:t>
            </a:r>
            <a:endParaRPr sz="1100" b="1" dirty="0">
              <a:latin typeface="Arial"/>
              <a:ea typeface="Arial"/>
              <a:cs typeface="Arial"/>
              <a:sym typeface="Arial"/>
            </a:endParaRPr>
          </a:p>
          <a:p>
            <a:pPr marL="0" lvl="0" indent="0" algn="l" rtl="0">
              <a:spcBef>
                <a:spcPts val="0"/>
              </a:spcBef>
              <a:spcAft>
                <a:spcPts val="0"/>
              </a:spcAft>
              <a:buNone/>
            </a:pPr>
            <a:r>
              <a:rPr lang="en-US" sz="1100" dirty="0">
                <a:solidFill>
                  <a:srgbClr val="000000"/>
                </a:solidFill>
                <a:latin typeface="Arial"/>
                <a:ea typeface="Arial"/>
                <a:cs typeface="Arial"/>
                <a:sym typeface="Arial"/>
              </a:rPr>
              <a:t>Social Location Social location</a:t>
            </a:r>
            <a:r>
              <a:rPr lang="en-US" sz="1100" dirty="0">
                <a:solidFill>
                  <a:srgbClr val="000000"/>
                </a:solidFill>
                <a:highlight>
                  <a:srgbClr val="FFFFFF"/>
                </a:highlight>
                <a:latin typeface="Arial"/>
                <a:ea typeface="Arial"/>
                <a:cs typeface="Arial"/>
                <a:sym typeface="Arial"/>
              </a:rPr>
              <a:t> is a set of information that determines an individual's place within the community. </a:t>
            </a:r>
          </a:p>
          <a:p>
            <a:pPr marL="0" lvl="0" indent="0" algn="l" rtl="0">
              <a:spcBef>
                <a:spcPts val="0"/>
              </a:spcBef>
              <a:spcAft>
                <a:spcPts val="0"/>
              </a:spcAft>
              <a:buNone/>
            </a:pPr>
            <a:endParaRPr lang="en-US" sz="110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r>
              <a:rPr lang="en-US" sz="1100" dirty="0">
                <a:solidFill>
                  <a:srgbClr val="000000"/>
                </a:solidFill>
                <a:latin typeface="Arial"/>
                <a:ea typeface="Arial"/>
                <a:cs typeface="Arial"/>
                <a:sym typeface="Arial"/>
              </a:rPr>
              <a:t>All people have a social location defined by their gender, race, social class, age, ability, religion, sexual orientation, and geographic location. </a:t>
            </a:r>
          </a:p>
          <a:p>
            <a:pPr marL="0" lvl="0" indent="0" algn="l" rtl="0">
              <a:spcBef>
                <a:spcPts val="0"/>
              </a:spcBef>
              <a:spcAft>
                <a:spcPts val="0"/>
              </a:spcAft>
              <a:buNone/>
            </a:pPr>
            <a:endParaRPr sz="1100" dirty="0">
              <a:solidFill>
                <a:srgbClr val="000000"/>
              </a:solidFill>
              <a:latin typeface="Arial"/>
              <a:ea typeface="Arial"/>
              <a:cs typeface="Arial"/>
              <a:sym typeface="Arial"/>
            </a:endParaRPr>
          </a:p>
          <a:p>
            <a:pPr marL="0" lvl="0" indent="0" algn="l" rtl="0">
              <a:spcBef>
                <a:spcPts val="0"/>
              </a:spcBef>
              <a:spcAft>
                <a:spcPts val="0"/>
              </a:spcAft>
              <a:buNone/>
            </a:pPr>
            <a:r>
              <a:rPr lang="en-US" sz="1100" dirty="0">
                <a:solidFill>
                  <a:srgbClr val="000000"/>
                </a:solidFill>
                <a:latin typeface="Arial"/>
                <a:ea typeface="Arial"/>
                <a:cs typeface="Arial"/>
                <a:sym typeface="Arial"/>
              </a:rPr>
              <a:t>Each group membership confers a certain set of social roles and rules, power, and privilege (or lack of), which heavily influence identity and experience.</a:t>
            </a:r>
            <a:endParaRPr sz="1100" dirty="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This exercise is not original, but is has been adapted to this workshop.  If you have done something like this at another time, that’s a plus, as this will build upon your previous experience by adding a new intersection - your connection to the struggle for justice in Israel/Palestine.</a:t>
            </a:r>
            <a:endParaRPr sz="1100" dirty="0">
              <a:solidFill>
                <a:srgbClr val="000000"/>
              </a:solidFill>
              <a:latin typeface="Arial"/>
              <a:ea typeface="Arial"/>
              <a:cs typeface="Arial"/>
              <a:sym typeface="Arial"/>
            </a:endParaRPr>
          </a:p>
          <a:p>
            <a:pPr marL="0" lvl="0" indent="0" algn="l" rtl="0">
              <a:spcBef>
                <a:spcPts val="0"/>
              </a:spcBef>
              <a:spcAft>
                <a:spcPts val="0"/>
              </a:spcAft>
              <a:buNone/>
            </a:pPr>
            <a:endParaRPr sz="1100" dirty="0">
              <a:solidFill>
                <a:srgbClr val="000000"/>
              </a:solidFill>
              <a:latin typeface="Arial"/>
              <a:ea typeface="Arial"/>
              <a:cs typeface="Arial"/>
              <a:sym typeface="Arial"/>
            </a:endParaRPr>
          </a:p>
          <a:p>
            <a:pPr marL="0" lvl="0" indent="0" algn="l" rtl="0">
              <a:spcBef>
                <a:spcPts val="0"/>
              </a:spcBef>
              <a:spcAft>
                <a:spcPts val="0"/>
              </a:spcAft>
              <a:buNone/>
            </a:pPr>
            <a:r>
              <a:rPr lang="en-US" sz="1100" i="1" dirty="0">
                <a:solidFill>
                  <a:srgbClr val="000000"/>
                </a:solidFill>
                <a:latin typeface="Arial"/>
                <a:ea typeface="Arial"/>
                <a:cs typeface="Arial"/>
                <a:sym typeface="Arial"/>
              </a:rPr>
              <a:t>I will read instructions and we’ll begin. Encourage participants to look around the room and comment on their experience.</a:t>
            </a:r>
            <a:endParaRPr sz="1100" i="1" dirty="0">
              <a:solidFill>
                <a:srgbClr val="000000"/>
              </a:solidFill>
              <a:latin typeface="Arial"/>
              <a:ea typeface="Arial"/>
              <a:cs typeface="Arial"/>
              <a:sym typeface="Arial"/>
            </a:endParaRPr>
          </a:p>
          <a:p>
            <a:pPr marL="0" lvl="0" indent="0" algn="l" rtl="0">
              <a:spcBef>
                <a:spcPts val="0"/>
              </a:spcBef>
              <a:spcAft>
                <a:spcPts val="0"/>
              </a:spcAft>
              <a:buNone/>
            </a:pPr>
            <a:endParaRPr sz="1100" dirty="0">
              <a:solidFill>
                <a:srgbClr val="000000"/>
              </a:solidFill>
              <a:latin typeface="Arial"/>
              <a:ea typeface="Arial"/>
              <a:cs typeface="Arial"/>
              <a:sym typeface="Arial"/>
            </a:endParaRPr>
          </a:p>
        </p:txBody>
      </p:sp>
      <p:sp>
        <p:nvSpPr>
          <p:cNvPr id="355" name="Google Shape;355;g4ba47c4dd8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c4794f77c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4c4794f77c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Take a personal moment to reflect on what you have just experienced, as we move directly into our next exercise.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intersections in justice struggles connect for you? </a:t>
            </a:r>
          </a:p>
          <a:p>
            <a:pPr marL="0" lvl="0" indent="0" algn="l" rtl="0">
              <a:spcBef>
                <a:spcPts val="0"/>
              </a:spcBef>
              <a:spcAft>
                <a:spcPts val="0"/>
              </a:spcAft>
              <a:buNone/>
            </a:pPr>
            <a:r>
              <a:rPr lang="en-US" dirty="0"/>
              <a:t>What surprises you about the banners?  </a:t>
            </a:r>
          </a:p>
          <a:p>
            <a:pPr marL="0" lvl="0" indent="0" algn="l" rtl="0">
              <a:spcBef>
                <a:spcPts val="0"/>
              </a:spcBef>
              <a:spcAft>
                <a:spcPts val="0"/>
              </a:spcAft>
              <a:buNone/>
            </a:pPr>
            <a:endParaRPr dirty="0"/>
          </a:p>
        </p:txBody>
      </p:sp>
      <p:sp>
        <p:nvSpPr>
          <p:cNvPr id="361" name="Google Shape;361;g4c4794f77c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4c4794f77c_2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a:t>Vic Mensa is an African American rap artist who went to Palestine and saw himself in the mirror of Palestine. </a:t>
            </a:r>
            <a:r>
              <a:rPr lang="en-US" dirty="0"/>
              <a:t>He wrote an opinion piece about what he saw in Palestine in Time magazine and wrote a song after his trip to Palestine and the violence in Charlottesville, Virginia. This is a short clip, which, fair warning, as with most rap songs, it is rated EXPLICIT.</a:t>
            </a:r>
            <a:endParaRPr dirty="0"/>
          </a:p>
          <a:p>
            <a:pPr marL="0" lvl="0" indent="0" algn="l" rtl="0">
              <a:spcBef>
                <a:spcPts val="0"/>
              </a:spcBef>
              <a:spcAft>
                <a:spcPts val="0"/>
              </a:spcAft>
              <a:buClr>
                <a:srgbClr val="000000"/>
              </a:buClr>
              <a:buSzPts val="1100"/>
              <a:buFont typeface="Arial"/>
              <a:buNone/>
            </a:pPr>
            <a:endParaRPr dirty="0"/>
          </a:p>
        </p:txBody>
      </p:sp>
      <p:sp>
        <p:nvSpPr>
          <p:cNvPr id="374" name="Google Shape;374;g4c4794f77c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is your opportunity to comment and ask questions as a means of integrating the learning</a:t>
            </a:r>
            <a:endParaRPr/>
          </a:p>
        </p:txBody>
      </p:sp>
      <p:sp>
        <p:nvSpPr>
          <p:cNvPr id="380" name="Google Shape;38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e42e7ee2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e42e7ee2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a:t>
            </a:r>
            <a:endParaRPr dirty="0"/>
          </a:p>
          <a:p>
            <a:pPr marL="0" lvl="0" indent="0" algn="l" rtl="0">
              <a:spcBef>
                <a:spcPts val="0"/>
              </a:spcBef>
              <a:spcAft>
                <a:spcPts val="0"/>
              </a:spcAft>
              <a:buNone/>
            </a:pPr>
            <a:r>
              <a:rPr lang="en-US" dirty="0"/>
              <a:t>Part of our mandate is to educate Presbyterians on what’s happening on the ground in Palestine. For this reason, and because Presbyterians have a great history and record of excellent educational resources, we have been writing and publishing books and study guides.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Introduce IPMN publications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Talk about genesis of Why Palestine Matters</a:t>
            </a:r>
            <a:endParaRPr dirty="0"/>
          </a:p>
        </p:txBody>
      </p:sp>
      <p:sp>
        <p:nvSpPr>
          <p:cNvPr id="158" name="Google Shape;158;g4e42e7ee2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d427307e3_4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d427307e3_4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 min.</a:t>
            </a:r>
            <a:endParaRPr dirty="0"/>
          </a:p>
          <a:p>
            <a:pPr marL="0" lvl="0" indent="0" algn="l" rtl="0">
              <a:spcBef>
                <a:spcPts val="0"/>
              </a:spcBef>
              <a:spcAft>
                <a:spcPts val="0"/>
              </a:spcAft>
              <a:buNone/>
            </a:pPr>
            <a:r>
              <a:rPr lang="en-US" dirty="0"/>
              <a:t>This is our agenda of what we’ll be covering today.  Our presentation style will include:  didactic, interactive, group exercises, and a few short video clips.  We’ll go through our material, with time for questions and comments at the end.</a:t>
            </a:r>
            <a:endParaRPr dirty="0"/>
          </a:p>
          <a:p>
            <a:pPr marL="0" lvl="0" indent="0" algn="l" rtl="0">
              <a:spcBef>
                <a:spcPts val="0"/>
              </a:spcBef>
              <a:spcAft>
                <a:spcPts val="0"/>
              </a:spcAft>
              <a:buNone/>
            </a:pPr>
            <a:r>
              <a:rPr lang="en-US" dirty="0"/>
              <a:t> </a:t>
            </a:r>
            <a:endParaRPr dirty="0"/>
          </a:p>
          <a:p>
            <a:pPr marL="457200" lvl="0" indent="-304800" algn="l" rtl="0">
              <a:spcBef>
                <a:spcPts val="0"/>
              </a:spcBef>
              <a:spcAft>
                <a:spcPts val="0"/>
              </a:spcAft>
              <a:buSzPts val="1200"/>
              <a:buFont typeface="Calibri"/>
              <a:buNone/>
            </a:pPr>
            <a:endParaRPr dirty="0"/>
          </a:p>
          <a:p>
            <a:pPr marL="0" lvl="0" indent="0" algn="l" rtl="0">
              <a:spcBef>
                <a:spcPts val="0"/>
              </a:spcBef>
              <a:spcAft>
                <a:spcPts val="0"/>
              </a:spcAft>
              <a:buNone/>
            </a:pPr>
            <a:endParaRPr dirty="0"/>
          </a:p>
        </p:txBody>
      </p:sp>
      <p:sp>
        <p:nvSpPr>
          <p:cNvPr id="164" name="Google Shape;164;g4d427307e3_4_2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c15cfd240_4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c15cfd240_4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SzPts val="1200"/>
              <a:buFont typeface="Calibri"/>
              <a:buChar char="●"/>
            </a:pPr>
            <a:r>
              <a:rPr lang="en-US" dirty="0">
                <a:solidFill>
                  <a:srgbClr val="000000"/>
                </a:solidFill>
              </a:rPr>
              <a:t>By linking Palestine to all struggles for justice, we make clear that the project for human liberation is about justice for all people everywhere.</a:t>
            </a:r>
            <a:endParaRPr dirty="0">
              <a:solidFill>
                <a:srgbClr val="000000"/>
              </a:solidFill>
            </a:endParaRPr>
          </a:p>
          <a:p>
            <a:pPr marL="0" lvl="0" indent="0" algn="l" rtl="0">
              <a:lnSpc>
                <a:spcPct val="115000"/>
              </a:lnSpc>
              <a:spcBef>
                <a:spcPts val="0"/>
              </a:spcBef>
              <a:spcAft>
                <a:spcPts val="0"/>
              </a:spcAft>
              <a:buNone/>
            </a:pPr>
            <a:endParaRPr lang="en-US" dirty="0">
              <a:solidFill>
                <a:srgbClr val="000000"/>
              </a:solidFill>
            </a:endParaRPr>
          </a:p>
          <a:p>
            <a:pPr marL="0" lvl="0" indent="0" algn="l" rtl="0">
              <a:lnSpc>
                <a:spcPct val="115000"/>
              </a:lnSpc>
              <a:spcBef>
                <a:spcPts val="0"/>
              </a:spcBef>
              <a:spcAft>
                <a:spcPts val="0"/>
              </a:spcAft>
              <a:buNone/>
            </a:pPr>
            <a:r>
              <a:rPr lang="en-US" dirty="0">
                <a:solidFill>
                  <a:srgbClr val="000000"/>
                </a:solidFill>
              </a:rPr>
              <a:t>Introduce Susan</a:t>
            </a:r>
            <a:endParaRPr dirty="0">
              <a:solidFill>
                <a:srgbClr val="000000"/>
              </a:solidFill>
            </a:endParaRPr>
          </a:p>
          <a:p>
            <a:pPr marL="0" lvl="0" indent="0" algn="l" rtl="0">
              <a:spcBef>
                <a:spcPts val="0"/>
              </a:spcBef>
              <a:spcAft>
                <a:spcPts val="0"/>
              </a:spcAft>
              <a:buNone/>
            </a:pPr>
            <a:endParaRPr dirty="0"/>
          </a:p>
        </p:txBody>
      </p:sp>
      <p:sp>
        <p:nvSpPr>
          <p:cNvPr id="172" name="Google Shape;172;g4c15cfd240_4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c46c2e21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c46c2e217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sz="1000" dirty="0">
                <a:solidFill>
                  <a:srgbClr val="000000"/>
                </a:solidFill>
              </a:rPr>
              <a:t>SUSAN SELF-INTRO, with show and tell, 5 min.</a:t>
            </a:r>
            <a:endParaRPr sz="1000" dirty="0">
              <a:solidFill>
                <a:srgbClr val="000000"/>
              </a:solidFill>
            </a:endParaRPr>
          </a:p>
          <a:p>
            <a:pPr marL="0" lvl="0" indent="0" algn="l" rtl="0">
              <a:spcBef>
                <a:spcPts val="0"/>
              </a:spcBef>
              <a:spcAft>
                <a:spcPts val="0"/>
              </a:spcAft>
              <a:buNone/>
            </a:pPr>
            <a:r>
              <a:rPr lang="en-US" sz="1000" dirty="0">
                <a:solidFill>
                  <a:srgbClr val="000000"/>
                </a:solidFill>
              </a:rPr>
              <a:t> </a:t>
            </a:r>
            <a:endParaRPr sz="1000" dirty="0">
              <a:solidFill>
                <a:srgbClr val="000000"/>
              </a:solidFill>
            </a:endParaRPr>
          </a:p>
          <a:p>
            <a:pPr marL="0" lvl="0" indent="0" algn="l" rtl="0">
              <a:spcBef>
                <a:spcPts val="0"/>
              </a:spcBef>
              <a:spcAft>
                <a:spcPts val="0"/>
              </a:spcAft>
              <a:buClr>
                <a:srgbClr val="000000"/>
              </a:buClr>
              <a:buSzPts val="1100"/>
              <a:buFont typeface="Arial"/>
              <a:buNone/>
            </a:pPr>
            <a:r>
              <a:rPr lang="en-US" sz="1000" dirty="0">
                <a:solidFill>
                  <a:srgbClr val="000000"/>
                </a:solidFill>
              </a:rPr>
              <a:t>Self intro… grounded in a rights-based, anti-racism, anti-discrimination framework that includes antisemitism, requires we make a clear distinction between Judaism and Zionism:</a:t>
            </a:r>
          </a:p>
          <a:p>
            <a:pPr marL="0" lvl="0" indent="0" algn="l" rtl="0">
              <a:spcBef>
                <a:spcPts val="0"/>
              </a:spcBef>
              <a:spcAft>
                <a:spcPts val="0"/>
              </a:spcAft>
              <a:buClr>
                <a:srgbClr val="000000"/>
              </a:buClr>
              <a:buSzPts val="1100"/>
              <a:buFont typeface="Arial"/>
              <a:buNone/>
            </a:pP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JUDAISM is a religion that values justice for all people.</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ZIONISM is a </a:t>
            </a:r>
            <a:r>
              <a:rPr lang="en-US" sz="1000" i="1" dirty="0">
                <a:solidFill>
                  <a:srgbClr val="000000"/>
                </a:solidFill>
              </a:rPr>
              <a:t>political </a:t>
            </a:r>
            <a:r>
              <a:rPr lang="en-US" sz="1000" dirty="0">
                <a:solidFill>
                  <a:srgbClr val="000000"/>
                </a:solidFill>
              </a:rPr>
              <a:t>ideology that advocates a Jewish national homeland in historic Palestine. </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All Jews ARE NOT Zionists.</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Criticism of discriminatory policies and practices of the state of Israel is not inherently antisemitic.</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Advocating equality and human rights for Palestinians is not in itself antisemitic. </a:t>
            </a:r>
            <a:endParaRPr sz="1000" dirty="0">
              <a:solidFill>
                <a:srgbClr val="000000"/>
              </a:solidFill>
            </a:endParaRPr>
          </a:p>
          <a:p>
            <a:pPr marL="0" lvl="0" indent="0" algn="l" rtl="0">
              <a:lnSpc>
                <a:spcPct val="115000"/>
              </a:lnSpc>
              <a:spcBef>
                <a:spcPts val="0"/>
              </a:spcBef>
              <a:spcAft>
                <a:spcPts val="0"/>
              </a:spcAft>
              <a:buClr>
                <a:srgbClr val="000000"/>
              </a:buClr>
              <a:buSzPts val="1100"/>
              <a:buFont typeface="Arial"/>
              <a:buNone/>
            </a:pPr>
            <a:r>
              <a:rPr lang="en-US" sz="1000" dirty="0">
                <a:solidFill>
                  <a:srgbClr val="000000"/>
                </a:solidFill>
              </a:rPr>
              <a:t> In this context, the best way to confront antisemitism is participation in a global movement for justice.</a:t>
            </a:r>
            <a:endParaRPr sz="1000" dirty="0">
              <a:solidFill>
                <a:srgbClr val="000000"/>
              </a:solidFill>
            </a:endParaRPr>
          </a:p>
        </p:txBody>
      </p:sp>
      <p:sp>
        <p:nvSpPr>
          <p:cNvPr id="179" name="Google Shape;179;g4c46c2e217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c46c2e217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c46c2e217_1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lang="en-US" dirty="0"/>
          </a:p>
          <a:p>
            <a:pPr marL="0" lvl="0" indent="0" algn="l" rtl="0">
              <a:lnSpc>
                <a:spcPct val="115000"/>
              </a:lnSpc>
              <a:spcBef>
                <a:spcPts val="0"/>
              </a:spcBef>
              <a:spcAft>
                <a:spcPts val="0"/>
              </a:spcAft>
              <a:buNone/>
            </a:pPr>
            <a:r>
              <a:rPr lang="en-US" dirty="0"/>
              <a:t>As Noushin mentioned, emerging political realities sparked our understanding that advocacy for social justice could no longer be effective by focusing on single issues. The task of  educating about Palestine required a global context that linked Palestine to other justice struggles.  And, we needed to make the case for why Palestine still matters.</a:t>
            </a:r>
            <a:endParaRPr dirty="0"/>
          </a:p>
        </p:txBody>
      </p:sp>
      <p:sp>
        <p:nvSpPr>
          <p:cNvPr id="188" name="Google Shape;188;g4c46c2e217_1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c46c2e217_1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c46c2e217_1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With a smorgasbord of workshops to choose from today, we’re glad you selected this one.  Noushin and I want to get a sense of “Who’s in the Room,” particularly we want to know more about your familiarity with and exposure to information on Palestine.  </a:t>
            </a:r>
            <a:endParaRPr dirty="0"/>
          </a:p>
          <a:p>
            <a:pPr marL="0" lvl="0" indent="0" algn="l" rtl="0">
              <a:spcBef>
                <a:spcPts val="0"/>
              </a:spcBef>
              <a:spcAft>
                <a:spcPts val="0"/>
              </a:spcAft>
              <a:buNone/>
            </a:pPr>
            <a:r>
              <a:rPr lang="en-US" dirty="0"/>
              <a:t>We’d like to have some fun with this. I’m going to ask a few questions.  Please raise your hand if your answer is “yes.” </a:t>
            </a:r>
            <a:endParaRPr dirty="0"/>
          </a:p>
          <a:p>
            <a:pPr marL="0" lvl="0" indent="0" algn="l" rtl="0">
              <a:spcBef>
                <a:spcPts val="0"/>
              </a:spcBef>
              <a:spcAft>
                <a:spcPts val="0"/>
              </a:spcAft>
              <a:buNone/>
            </a:pPr>
            <a:r>
              <a:rPr lang="en-US" dirty="0"/>
              <a:t>(see if we need to show the JVP video as Palestine 101)</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94" name="Google Shape;194;g4c46c2e217_1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0000"/>
        </a:solidFill>
        <a:effectLst/>
      </p:bgPr>
    </p:bg>
    <p:spTree>
      <p:nvGrpSpPr>
        <p:cNvPr id="1" name="Shape 13"/>
        <p:cNvGrpSpPr/>
        <p:nvPr/>
      </p:nvGrpSpPr>
      <p:grpSpPr>
        <a:xfrm>
          <a:off x="0" y="0"/>
          <a:ext cx="0" cy="0"/>
          <a:chOff x="0" y="0"/>
          <a:chExt cx="0" cy="0"/>
        </a:xfrm>
      </p:grpSpPr>
      <p:sp>
        <p:nvSpPr>
          <p:cNvPr id="14" name="Google Shape;14;p2"/>
          <p:cNvSpPr/>
          <p:nvPr/>
        </p:nvSpPr>
        <p:spPr>
          <a:xfrm>
            <a:off x="31" y="3766000"/>
            <a:ext cx="7370400" cy="30921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5058905" y="-100"/>
            <a:ext cx="4085100" cy="27369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0327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9" name="Google Shape;39;p2"/>
          <p:cNvSpPr txBox="1">
            <a:spLocks noGrp="1"/>
          </p:cNvSpPr>
          <p:nvPr>
            <p:ph type="subTitle" idx="1"/>
          </p:nvPr>
        </p:nvSpPr>
        <p:spPr>
          <a:xfrm>
            <a:off x="1858700" y="4550878"/>
            <a:ext cx="5361300" cy="69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0" name="Google Shape;40;p2"/>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13"/>
        <p:cNvGrpSpPr/>
        <p:nvPr/>
      </p:nvGrpSpPr>
      <p:grpSpPr>
        <a:xfrm>
          <a:off x="0" y="0"/>
          <a:ext cx="0" cy="0"/>
          <a:chOff x="0" y="0"/>
          <a:chExt cx="0" cy="0"/>
        </a:xfrm>
      </p:grpSpPr>
      <p:sp>
        <p:nvSpPr>
          <p:cNvPr id="114" name="Google Shape;114;p11"/>
          <p:cNvSpPr/>
          <p:nvPr userDrawn="1"/>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txBox="1">
            <a:spLocks noGrp="1"/>
          </p:cNvSpPr>
          <p:nvPr>
            <p:ph type="title" hasCustomPrompt="1"/>
          </p:nvPr>
        </p:nvSpPr>
        <p:spPr>
          <a:xfrm>
            <a:off x="1385850" y="1845133"/>
            <a:ext cx="6372300" cy="18396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4" name="Google Shape;124;p11"/>
          <p:cNvSpPr txBox="1">
            <a:spLocks noGrp="1"/>
          </p:cNvSpPr>
          <p:nvPr>
            <p:ph type="body" idx="1"/>
          </p:nvPr>
        </p:nvSpPr>
        <p:spPr>
          <a:xfrm>
            <a:off x="1385850" y="3818467"/>
            <a:ext cx="6372300" cy="8547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5" name="Google Shape;125;p11"/>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Google Shape;127;p12"/>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8"/>
        <p:cNvGrpSpPr/>
        <p:nvPr/>
      </p:nvGrpSpPr>
      <p:grpSpPr>
        <a:xfrm>
          <a:off x="0" y="0"/>
          <a:ext cx="0" cy="0"/>
          <a:chOff x="0" y="0"/>
          <a:chExt cx="0" cy="0"/>
        </a:xfrm>
      </p:grpSpPr>
      <p:sp>
        <p:nvSpPr>
          <p:cNvPr id="129" name="Google Shape;129;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 name="Google Shape;130;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131" name="Google Shape;131;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41"/>
        <p:cNvGrpSpPr/>
        <p:nvPr/>
      </p:nvGrpSpPr>
      <p:grpSpPr>
        <a:xfrm>
          <a:off x="0" y="0"/>
          <a:ext cx="0" cy="0"/>
          <a:chOff x="0" y="0"/>
          <a:chExt cx="0" cy="0"/>
        </a:xfrm>
      </p:grpSpPr>
      <p:sp>
        <p:nvSpPr>
          <p:cNvPr id="42" name="Google Shape;42;p3"/>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txBox="1">
            <a:spLocks noGrp="1"/>
          </p:cNvSpPr>
          <p:nvPr>
            <p:ph type="title"/>
          </p:nvPr>
        </p:nvSpPr>
        <p:spPr>
          <a:xfrm>
            <a:off x="1888684" y="2328133"/>
            <a:ext cx="5377500" cy="21948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b="1">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52" name="Google Shape;52;p3"/>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53"/>
        <p:cNvGrpSpPr/>
        <p:nvPr/>
      </p:nvGrpSpPr>
      <p:grpSpPr>
        <a:xfrm>
          <a:off x="0" y="0"/>
          <a:ext cx="0" cy="0"/>
          <a:chOff x="0" y="0"/>
          <a:chExt cx="0" cy="0"/>
        </a:xfrm>
      </p:grpSpPr>
      <p:sp>
        <p:nvSpPr>
          <p:cNvPr id="54" name="Google Shape;54;p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8" name="Google Shape;58;p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9" name="Google Shape;59;p4"/>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60"/>
        <p:cNvGrpSpPr/>
        <p:nvPr/>
      </p:nvGrpSpPr>
      <p:grpSpPr>
        <a:xfrm>
          <a:off x="0" y="0"/>
          <a:ext cx="0" cy="0"/>
          <a:chOff x="0" y="0"/>
          <a:chExt cx="0" cy="0"/>
        </a:xfrm>
      </p:grpSpPr>
      <p:sp>
        <p:nvSpPr>
          <p:cNvPr id="61" name="Google Shape;61;p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5" name="Google Shape;65;p5"/>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6" name="Google Shape;66;p5"/>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7" name="Google Shape;67;p5"/>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8"/>
        <p:cNvGrpSpPr/>
        <p:nvPr/>
      </p:nvGrpSpPr>
      <p:grpSpPr>
        <a:xfrm>
          <a:off x="0" y="0"/>
          <a:ext cx="0" cy="0"/>
          <a:chOff x="0" y="0"/>
          <a:chExt cx="0" cy="0"/>
        </a:xfrm>
      </p:grpSpPr>
      <p:sp>
        <p:nvSpPr>
          <p:cNvPr id="69" name="Google Shape;69;p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3" name="Google Shape;73;p6"/>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4"/>
        <p:cNvGrpSpPr/>
        <p:nvPr/>
      </p:nvGrpSpPr>
      <p:grpSpPr>
        <a:xfrm>
          <a:off x="0" y="0"/>
          <a:ext cx="0" cy="0"/>
          <a:chOff x="0" y="0"/>
          <a:chExt cx="0" cy="0"/>
        </a:xfrm>
      </p:grpSpPr>
      <p:sp>
        <p:nvSpPr>
          <p:cNvPr id="75" name="Google Shape;75;p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31" y="3766000"/>
            <a:ext cx="7370400" cy="30921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txBox="1">
            <a:spLocks noGrp="1"/>
          </p:cNvSpPr>
          <p:nvPr>
            <p:ph type="title"/>
          </p:nvPr>
        </p:nvSpPr>
        <p:spPr>
          <a:xfrm>
            <a:off x="819150" y="1127467"/>
            <a:ext cx="3709200" cy="18441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9" name="Google Shape;79;p7"/>
          <p:cNvSpPr txBox="1">
            <a:spLocks noGrp="1"/>
          </p:cNvSpPr>
          <p:nvPr>
            <p:ph type="body" idx="1"/>
          </p:nvPr>
        </p:nvSpPr>
        <p:spPr>
          <a:xfrm>
            <a:off x="830700" y="3092067"/>
            <a:ext cx="3709200" cy="28263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7"/>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81"/>
        <p:cNvGrpSpPr/>
        <p:nvPr/>
      </p:nvGrpSpPr>
      <p:grpSpPr>
        <a:xfrm>
          <a:off x="0" y="0"/>
          <a:ext cx="0" cy="0"/>
          <a:chOff x="0" y="0"/>
          <a:chExt cx="0" cy="0"/>
        </a:xfrm>
      </p:grpSpPr>
      <p:sp>
        <p:nvSpPr>
          <p:cNvPr id="82" name="Google Shape;82;p8"/>
          <p:cNvSpPr/>
          <p:nvPr userDrawn="1"/>
        </p:nvSpPr>
        <p:spPr>
          <a:xfrm>
            <a:off x="0" y="3764192"/>
            <a:ext cx="7369200" cy="3089100"/>
          </a:xfrm>
          <a:prstGeom prst="rtTriangl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3583210" y="2072150"/>
            <a:ext cx="5560500" cy="478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8"/>
          <p:cNvGrpSpPr/>
          <p:nvPr/>
        </p:nvGrpSpPr>
        <p:grpSpPr>
          <a:xfrm>
            <a:off x="255991" y="-11"/>
            <a:ext cx="2251347" cy="1391229"/>
            <a:chOff x="3961956" y="4383950"/>
            <a:chExt cx="1160548" cy="548700"/>
          </a:xfrm>
        </p:grpSpPr>
        <p:sp>
          <p:nvSpPr>
            <p:cNvPr id="85" name="Google Shape;85;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8"/>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txBox="1">
            <a:spLocks noGrp="1"/>
          </p:cNvSpPr>
          <p:nvPr>
            <p:ph type="title"/>
          </p:nvPr>
        </p:nvSpPr>
        <p:spPr>
          <a:xfrm>
            <a:off x="1393929" y="1734861"/>
            <a:ext cx="6366900" cy="33855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8" name="Google Shape;98;p8"/>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2" name="Rectangle 1">
            <a:extLst>
              <a:ext uri="{FF2B5EF4-FFF2-40B4-BE49-F238E27FC236}">
                <a16:creationId xmlns:a16="http://schemas.microsoft.com/office/drawing/2014/main" id="{488A7C8F-7A61-DD49-93B6-5E5FDAE008F1}"/>
              </a:ext>
            </a:extLst>
          </p:cNvPr>
          <p:cNvSpPr/>
          <p:nvPr userDrawn="1"/>
        </p:nvSpPr>
        <p:spPr>
          <a:xfrm>
            <a:off x="203225" y="0"/>
            <a:ext cx="2304113" cy="27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9"/>
        <p:cNvGrpSpPr/>
        <p:nvPr/>
      </p:nvGrpSpPr>
      <p:grpSpPr>
        <a:xfrm>
          <a:off x="0" y="0"/>
          <a:ext cx="0" cy="0"/>
          <a:chOff x="0" y="0"/>
          <a:chExt cx="0" cy="0"/>
        </a:xfrm>
      </p:grpSpPr>
      <p:sp>
        <p:nvSpPr>
          <p:cNvPr id="100" name="Google Shape;100;p9"/>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819150" y="1127467"/>
            <a:ext cx="6424200" cy="939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4" name="Google Shape;104;p9"/>
          <p:cNvSpPr txBox="1">
            <a:spLocks noGrp="1"/>
          </p:cNvSpPr>
          <p:nvPr>
            <p:ph type="subTitle" idx="1"/>
          </p:nvPr>
        </p:nvSpPr>
        <p:spPr>
          <a:xfrm>
            <a:off x="819150" y="2067600"/>
            <a:ext cx="5859900" cy="524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5" name="Google Shape;105;p9"/>
          <p:cNvSpPr txBox="1">
            <a:spLocks noGrp="1"/>
          </p:cNvSpPr>
          <p:nvPr>
            <p:ph type="body" idx="2"/>
          </p:nvPr>
        </p:nvSpPr>
        <p:spPr>
          <a:xfrm>
            <a:off x="819150" y="3289400"/>
            <a:ext cx="5859900" cy="2793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6" name="Google Shape;106;p9"/>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7"/>
        <p:cNvGrpSpPr/>
        <p:nvPr/>
      </p:nvGrpSpPr>
      <p:grpSpPr>
        <a:xfrm>
          <a:off x="0" y="0"/>
          <a:ext cx="0" cy="0"/>
          <a:chOff x="0" y="0"/>
          <a:chExt cx="0" cy="0"/>
        </a:xfrm>
      </p:grpSpPr>
      <p:sp>
        <p:nvSpPr>
          <p:cNvPr id="108" name="Google Shape;108;p10"/>
          <p:cNvSpPr/>
          <p:nvPr/>
        </p:nvSpPr>
        <p:spPr>
          <a:xfrm>
            <a:off x="31" y="3766000"/>
            <a:ext cx="7370400" cy="30921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0"/>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txBox="1">
            <a:spLocks noGrp="1"/>
          </p:cNvSpPr>
          <p:nvPr>
            <p:ph type="body" idx="1"/>
          </p:nvPr>
        </p:nvSpPr>
        <p:spPr>
          <a:xfrm>
            <a:off x="328025" y="5551333"/>
            <a:ext cx="7415100" cy="8067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12" name="Google Shape;112;p10"/>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11" name="Google Shape;11;p1"/>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Users/Darya/Desktop/APCE/5_minute_history_of_Israel_Palestine_conflict.mp4" TargetMode="External"/><Relationship Id="rId1" Type="http://schemas.microsoft.com/office/2007/relationships/media" Target="file:////Users/Darya/Desktop/APCE/5_minute_history_of_Israel_Palestine_conflict.mp4" TargetMode="External"/><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Users/Darya/Desktop/APCE/from%20BLM.mp4" TargetMode="External"/><Relationship Id="rId1" Type="http://schemas.microsoft.com/office/2007/relationships/media" Target="file:////Users/Darya/Desktop/APCE/from%20BLM.mp4" TargetMode="External"/><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Users/Darya/Desktop/APCE/pappe%20short.m4v" TargetMode="External"/><Relationship Id="rId1" Type="http://schemas.microsoft.com/office/2007/relationships/media" Target="file:////Users/Darya/Desktop/APCE/pappe%20short.m4v" TargetMode="External"/><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Users/Darya/Desktop/APCE/buffy%20for%20APCE.m4v" TargetMode="External"/><Relationship Id="rId1" Type="http://schemas.microsoft.com/office/2007/relationships/media" Target="file:////Users/Darya/Desktop/APCE/buffy%20for%20APCE.m4v" TargetMode="External"/><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Users/Darya/Desktop/APCE/When%20I%20See%20Them%20I%20See%20Us.mp4" TargetMode="External"/><Relationship Id="rId1" Type="http://schemas.microsoft.com/office/2007/relationships/media" Target="file:////Users/Darya/Desktop/APCE/When%20I%20See%20Them%20I%20See%20Us.mp4" TargetMode="External"/><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Users/Darya/Desktop/APCE/Mensa%20short.m4v" TargetMode="External"/><Relationship Id="rId1" Type="http://schemas.microsoft.com/office/2007/relationships/media" Target="file:////Users/Darya/Desktop/APCE/Mensa%20short.m4v" TargetMode="External"/><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4"/>
          <p:cNvSpPr txBox="1">
            <a:spLocks noGrp="1"/>
          </p:cNvSpPr>
          <p:nvPr>
            <p:ph type="ctrTitle"/>
          </p:nvPr>
        </p:nvSpPr>
        <p:spPr>
          <a:xfrm>
            <a:off x="571500" y="581100"/>
            <a:ext cx="7855200" cy="193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Why Palestine Matters,</a:t>
            </a:r>
            <a:endParaRPr/>
          </a:p>
          <a:p>
            <a:pPr marL="0" lvl="0" indent="0" algn="ctr" rtl="0">
              <a:spcBef>
                <a:spcPts val="0"/>
              </a:spcBef>
              <a:spcAft>
                <a:spcPts val="0"/>
              </a:spcAft>
              <a:buNone/>
            </a:pPr>
            <a:r>
              <a:rPr lang="en-US"/>
              <a:t>The Struggle To End Colonialism</a:t>
            </a:r>
            <a:endParaRPr/>
          </a:p>
        </p:txBody>
      </p:sp>
      <p:sp>
        <p:nvSpPr>
          <p:cNvPr id="140" name="Google Shape;140;p14"/>
          <p:cNvSpPr txBox="1">
            <a:spLocks noGrp="1"/>
          </p:cNvSpPr>
          <p:nvPr>
            <p:ph type="subTitle" idx="1"/>
          </p:nvPr>
        </p:nvSpPr>
        <p:spPr>
          <a:xfrm>
            <a:off x="510700" y="2921900"/>
            <a:ext cx="4061400" cy="310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t>presented to APCE </a:t>
            </a:r>
            <a:endParaRPr sz="2400"/>
          </a:p>
          <a:p>
            <a:pPr marL="0" lvl="0" indent="0" algn="ctr" rtl="0">
              <a:spcBef>
                <a:spcPts val="0"/>
              </a:spcBef>
              <a:spcAft>
                <a:spcPts val="0"/>
              </a:spcAft>
              <a:buNone/>
            </a:pPr>
            <a:r>
              <a:rPr lang="en-US" sz="2400"/>
              <a:t>by co-editors</a:t>
            </a:r>
            <a:endParaRPr sz="2400"/>
          </a:p>
          <a:p>
            <a:pPr marL="0" lvl="0" indent="0" algn="ctr" rtl="0">
              <a:spcBef>
                <a:spcPts val="0"/>
              </a:spcBef>
              <a:spcAft>
                <a:spcPts val="0"/>
              </a:spcAft>
              <a:buNone/>
            </a:pPr>
            <a:r>
              <a:rPr lang="en-US" sz="2400"/>
              <a:t>Noushin Framke </a:t>
            </a:r>
            <a:endParaRPr sz="2400"/>
          </a:p>
          <a:p>
            <a:pPr marL="0" lvl="0" indent="0" algn="ctr" rtl="0">
              <a:spcBef>
                <a:spcPts val="0"/>
              </a:spcBef>
              <a:spcAft>
                <a:spcPts val="0"/>
              </a:spcAft>
              <a:buNone/>
            </a:pPr>
            <a:r>
              <a:rPr lang="en-US" sz="2400"/>
              <a:t>and </a:t>
            </a:r>
            <a:endParaRPr sz="2400"/>
          </a:p>
          <a:p>
            <a:pPr marL="0" lvl="0" indent="0" algn="ctr" rtl="0">
              <a:spcBef>
                <a:spcPts val="0"/>
              </a:spcBef>
              <a:spcAft>
                <a:spcPts val="0"/>
              </a:spcAft>
              <a:buNone/>
            </a:pPr>
            <a:r>
              <a:rPr lang="en-US" sz="2400"/>
              <a:t>Susan Landau</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Galveston, TX</a:t>
            </a:r>
            <a:endParaRPr sz="2400"/>
          </a:p>
          <a:p>
            <a:pPr marL="0" lvl="0" indent="0" algn="ctr" rtl="0">
              <a:spcBef>
                <a:spcPts val="0"/>
              </a:spcBef>
              <a:spcAft>
                <a:spcPts val="0"/>
              </a:spcAft>
              <a:buNone/>
            </a:pPr>
            <a:r>
              <a:rPr lang="en-US" sz="2400"/>
              <a:t> 2019</a:t>
            </a:r>
            <a:endParaRPr sz="2400"/>
          </a:p>
        </p:txBody>
      </p:sp>
      <p:pic>
        <p:nvPicPr>
          <p:cNvPr id="141" name="Google Shape;141;p14"/>
          <p:cNvPicPr preferRelativeResize="0"/>
          <p:nvPr/>
        </p:nvPicPr>
        <p:blipFill>
          <a:blip r:embed="rId3">
            <a:alphaModFix/>
          </a:blip>
          <a:stretch>
            <a:fillRect/>
          </a:stretch>
        </p:blipFill>
        <p:spPr>
          <a:xfrm>
            <a:off x="4785150" y="2374925"/>
            <a:ext cx="3093510" cy="3882152"/>
          </a:xfrm>
          <a:prstGeom prst="rect">
            <a:avLst/>
          </a:prstGeom>
          <a:noFill/>
          <a:ln w="19050" cap="flat" cmpd="sng">
            <a:solidFill>
              <a:schemeClr val="dk2"/>
            </a:solidFill>
            <a:prstDash val="solid"/>
            <a:round/>
            <a:headEnd type="none" w="sm" len="sm"/>
            <a:tailEnd type="none" w="sm" len="sm"/>
          </a:ln>
          <a:effectLst>
            <a:outerShdw blurRad="528638" dist="200025" dir="2160000" algn="bl" rotWithShape="0">
              <a:srgbClr val="666666">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a:spLocks noGrp="1"/>
          </p:cNvSpPr>
          <p:nvPr>
            <p:ph type="title" idx="4294967295"/>
          </p:nvPr>
        </p:nvSpPr>
        <p:spPr>
          <a:xfrm>
            <a:off x="597150" y="174684"/>
            <a:ext cx="8229600" cy="204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4400"/>
              <a:buFont typeface="Arial"/>
              <a:buNone/>
            </a:pPr>
            <a:endParaRPr sz="6000" b="1">
              <a:solidFill>
                <a:srgbClr val="008000"/>
              </a:solidFill>
              <a:latin typeface="Permanent Marker"/>
              <a:ea typeface="Permanent Marker"/>
              <a:cs typeface="Permanent Marker"/>
              <a:sym typeface="Permanent Marker"/>
            </a:endParaRPr>
          </a:p>
          <a:p>
            <a:pPr marL="0" lvl="0" indent="0" algn="ctr" rtl="0">
              <a:spcBef>
                <a:spcPts val="0"/>
              </a:spcBef>
              <a:spcAft>
                <a:spcPts val="0"/>
              </a:spcAft>
              <a:buClr>
                <a:srgbClr val="008000"/>
              </a:buClr>
              <a:buSzPts val="4400"/>
              <a:buFont typeface="Arial"/>
              <a:buNone/>
            </a:pPr>
            <a:endParaRPr sz="6000" b="1">
              <a:solidFill>
                <a:srgbClr val="008000"/>
              </a:solidFill>
              <a:latin typeface="Permanent Marker"/>
              <a:ea typeface="Permanent Marker"/>
              <a:cs typeface="Permanent Marker"/>
              <a:sym typeface="Permanent Marker"/>
            </a:endParaRPr>
          </a:p>
        </p:txBody>
      </p:sp>
      <p:sp>
        <p:nvSpPr>
          <p:cNvPr id="202" name="Google Shape;202;p23"/>
          <p:cNvSpPr txBox="1">
            <a:spLocks noGrp="1"/>
          </p:cNvSpPr>
          <p:nvPr>
            <p:ph type="body" idx="1"/>
          </p:nvPr>
        </p:nvSpPr>
        <p:spPr>
          <a:xfrm>
            <a:off x="1004400" y="5832649"/>
            <a:ext cx="7415100" cy="651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endParaRPr sz="1800" b="1">
              <a:latin typeface="Arial"/>
              <a:ea typeface="Arial"/>
              <a:cs typeface="Arial"/>
              <a:sym typeface="Arial"/>
            </a:endParaRPr>
          </a:p>
          <a:p>
            <a:pPr marL="0" lvl="0" indent="0" algn="ctr" rtl="0">
              <a:spcBef>
                <a:spcPts val="0"/>
              </a:spcBef>
              <a:spcAft>
                <a:spcPts val="0"/>
              </a:spcAft>
              <a:buClr>
                <a:schemeClr val="dk1"/>
              </a:buClr>
              <a:buSzPts val="3200"/>
              <a:buNone/>
            </a:pPr>
            <a:r>
              <a:rPr lang="en-US" sz="1800" b="1">
                <a:latin typeface="Arial"/>
                <a:ea typeface="Arial"/>
                <a:cs typeface="Arial"/>
                <a:sym typeface="Arial"/>
              </a:rPr>
              <a:t>Video: PALESTINE 101 by Jewish Voice for Peace</a:t>
            </a:r>
            <a:endParaRPr sz="1800" b="1">
              <a:latin typeface="Arial"/>
              <a:ea typeface="Arial"/>
              <a:cs typeface="Arial"/>
              <a:sym typeface="Arial"/>
            </a:endParaRPr>
          </a:p>
          <a:p>
            <a:pPr marL="0" lvl="0" indent="0" algn="ctr" rtl="0">
              <a:spcBef>
                <a:spcPts val="0"/>
              </a:spcBef>
              <a:spcAft>
                <a:spcPts val="0"/>
              </a:spcAft>
              <a:buClr>
                <a:schemeClr val="dk1"/>
              </a:buClr>
              <a:buSzPts val="3200"/>
              <a:buNone/>
            </a:pPr>
            <a:endParaRPr>
              <a:latin typeface="Arial"/>
              <a:ea typeface="Arial"/>
              <a:cs typeface="Arial"/>
              <a:sym typeface="Arial"/>
            </a:endParaRPr>
          </a:p>
          <a:p>
            <a:pPr marL="0" lvl="0" indent="0" algn="ctr" rtl="0">
              <a:spcBef>
                <a:spcPts val="0"/>
              </a:spcBef>
              <a:spcAft>
                <a:spcPts val="0"/>
              </a:spcAft>
              <a:buClr>
                <a:schemeClr val="dk1"/>
              </a:buClr>
              <a:buSzPts val="3200"/>
              <a:buNone/>
            </a:pPr>
            <a:r>
              <a:rPr lang="en-US">
                <a:latin typeface="Arial"/>
                <a:ea typeface="Arial"/>
                <a:cs typeface="Arial"/>
                <a:sym typeface="Arial"/>
              </a:rPr>
              <a:t>JVP VIDEO</a:t>
            </a:r>
            <a:endParaRPr>
              <a:latin typeface="Arial"/>
              <a:ea typeface="Arial"/>
              <a:cs typeface="Arial"/>
              <a:sym typeface="Arial"/>
            </a:endParaRPr>
          </a:p>
        </p:txBody>
      </p:sp>
      <p:pic>
        <p:nvPicPr>
          <p:cNvPr id="5" name="5_minute_history_of_Israel_Palestine_conflict.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537212" y="987904"/>
            <a:ext cx="8063739" cy="451569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4"/>
          <p:cNvSpPr txBox="1">
            <a:spLocks noGrp="1"/>
          </p:cNvSpPr>
          <p:nvPr>
            <p:ph type="title"/>
          </p:nvPr>
        </p:nvSpPr>
        <p:spPr>
          <a:xfrm>
            <a:off x="1883250" y="2059326"/>
            <a:ext cx="5377500" cy="19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Part 3</a:t>
            </a:r>
            <a:endParaRPr/>
          </a:p>
          <a:p>
            <a:pPr marL="0" lvl="0" indent="0" algn="ctr" rtl="0">
              <a:spcBef>
                <a:spcPts val="0"/>
              </a:spcBef>
              <a:spcAft>
                <a:spcPts val="0"/>
              </a:spcAft>
              <a:buNone/>
            </a:pPr>
            <a:endParaRPr/>
          </a:p>
          <a:p>
            <a:pPr marL="0" lvl="0" indent="0" algn="ctr" rtl="0">
              <a:spcBef>
                <a:spcPts val="0"/>
              </a:spcBef>
              <a:spcAft>
                <a:spcPts val="0"/>
              </a:spcAft>
              <a:buNone/>
            </a:pPr>
            <a:r>
              <a:rPr lang="en-US"/>
              <a:t>Justice and Equality </a:t>
            </a:r>
            <a:endParaRPr/>
          </a:p>
          <a:p>
            <a:pPr marL="0" lvl="0" indent="0" algn="ctr" rtl="0">
              <a:spcBef>
                <a:spcPts val="0"/>
              </a:spcBef>
              <a:spcAft>
                <a:spcPts val="0"/>
              </a:spcAft>
              <a:buNone/>
            </a:pPr>
            <a:r>
              <a:rPr lang="en-US"/>
              <a:t>Framework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xfrm>
            <a:off x="1393925" y="863325"/>
            <a:ext cx="6366900" cy="52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US"/>
              <a:t>Injustice anywhere </a:t>
            </a:r>
            <a:endParaRPr/>
          </a:p>
          <a:p>
            <a:pPr marL="0" lvl="0" indent="0" algn="l" rtl="0">
              <a:spcBef>
                <a:spcPts val="0"/>
              </a:spcBef>
              <a:spcAft>
                <a:spcPts val="0"/>
              </a:spcAft>
              <a:buClr>
                <a:srgbClr val="000000"/>
              </a:buClr>
              <a:buSzPts val="1100"/>
              <a:buFont typeface="Arial"/>
              <a:buNone/>
            </a:pPr>
            <a:r>
              <a:rPr lang="en-US"/>
              <a:t>is a threat to justice everywhere.</a:t>
            </a:r>
            <a:endParaRPr/>
          </a:p>
          <a:p>
            <a:pPr marL="0" lvl="0" indent="0" algn="ctr" rtl="0">
              <a:spcBef>
                <a:spcPts val="0"/>
              </a:spcBef>
              <a:spcAft>
                <a:spcPts val="0"/>
              </a:spcAft>
              <a:buClr>
                <a:srgbClr val="000000"/>
              </a:buClr>
              <a:buSzPts val="1100"/>
              <a:buFont typeface="Arial"/>
              <a:buNone/>
            </a:pPr>
            <a:endParaRPr/>
          </a:p>
          <a:p>
            <a:pPr marL="0" lvl="0" indent="0" algn="ctr" rtl="0">
              <a:spcBef>
                <a:spcPts val="0"/>
              </a:spcBef>
              <a:spcAft>
                <a:spcPts val="0"/>
              </a:spcAft>
              <a:buClr>
                <a:srgbClr val="000000"/>
              </a:buClr>
              <a:buSzPts val="1100"/>
              <a:buFont typeface="Arial"/>
              <a:buNone/>
            </a:pPr>
            <a:r>
              <a:rPr lang="en-US"/>
              <a:t> We are caught in an inescapable network of mutuality, tied to a single garment of destiny.  </a:t>
            </a:r>
            <a:endParaRPr/>
          </a:p>
          <a:p>
            <a:pPr marL="0" lvl="0" indent="0" algn="ctr" rtl="0">
              <a:spcBef>
                <a:spcPts val="0"/>
              </a:spcBef>
              <a:spcAft>
                <a:spcPts val="0"/>
              </a:spcAft>
              <a:buClr>
                <a:srgbClr val="000000"/>
              </a:buClr>
              <a:buSzPts val="1100"/>
              <a:buFont typeface="Arial"/>
              <a:buNone/>
            </a:pPr>
            <a:endParaRPr/>
          </a:p>
          <a:p>
            <a:pPr marL="0" lvl="0" indent="0" algn="ctr" rtl="0">
              <a:spcBef>
                <a:spcPts val="0"/>
              </a:spcBef>
              <a:spcAft>
                <a:spcPts val="0"/>
              </a:spcAft>
              <a:buClr>
                <a:srgbClr val="000000"/>
              </a:buClr>
              <a:buSzPts val="1100"/>
              <a:buFont typeface="Arial"/>
              <a:buNone/>
            </a:pPr>
            <a:r>
              <a:rPr lang="en-US"/>
              <a:t>Whatever affects one directly affects all indirectly…</a:t>
            </a:r>
            <a:endParaRPr/>
          </a:p>
          <a:p>
            <a:pPr marL="0" lvl="0" indent="0" algn="ctr" rtl="0">
              <a:spcBef>
                <a:spcPts val="0"/>
              </a:spcBef>
              <a:spcAft>
                <a:spcPts val="0"/>
              </a:spcAft>
              <a:buClr>
                <a:srgbClr val="000000"/>
              </a:buClr>
              <a:buSzPts val="1100"/>
              <a:buFont typeface="Arial"/>
              <a:buNone/>
            </a:pPr>
            <a:endParaRPr/>
          </a:p>
          <a:p>
            <a:pPr marL="0" lvl="0" indent="0" algn="r" rtl="0">
              <a:spcBef>
                <a:spcPts val="0"/>
              </a:spcBef>
              <a:spcAft>
                <a:spcPts val="0"/>
              </a:spcAft>
              <a:buClr>
                <a:srgbClr val="000000"/>
              </a:buClr>
              <a:buSzPts val="1100"/>
              <a:buFont typeface="Arial"/>
              <a:buNone/>
            </a:pPr>
            <a:r>
              <a:rPr lang="en-US"/>
              <a:t>			    </a:t>
            </a:r>
            <a:r>
              <a:rPr lang="en-US" b="1"/>
              <a:t> </a:t>
            </a:r>
            <a:r>
              <a:rPr lang="en-US" sz="2400" b="1"/>
              <a:t>~Martin Luther King, Jr.</a:t>
            </a:r>
            <a:endParaRPr b="1"/>
          </a:p>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819150" y="584547"/>
            <a:ext cx="7505700" cy="75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a:t>Intersecting  Justice Issues Include:</a:t>
            </a: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
        <p:nvSpPr>
          <p:cNvPr id="222" name="Google Shape;222;p26"/>
          <p:cNvSpPr txBox="1"/>
          <p:nvPr/>
        </p:nvSpPr>
        <p:spPr>
          <a:xfrm>
            <a:off x="871550" y="1557350"/>
            <a:ext cx="7384800" cy="44577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accent2"/>
              </a:buClr>
              <a:buSzPts val="2800"/>
              <a:buFont typeface="Arial"/>
              <a:buNone/>
            </a:pPr>
            <a:r>
              <a:rPr lang="en-US" sz="2400">
                <a:solidFill>
                  <a:schemeClr val="accent1"/>
                </a:solidFill>
                <a:latin typeface="Nunito"/>
                <a:ea typeface="Nunito"/>
                <a:cs typeface="Nunito"/>
                <a:sym typeface="Nunito"/>
              </a:rPr>
              <a:t>Human Rights ... </a:t>
            </a:r>
            <a:r>
              <a:rPr lang="en-US" sz="2400">
                <a:solidFill>
                  <a:schemeClr val="lt1"/>
                </a:solidFill>
                <a:latin typeface="Nunito"/>
                <a:ea typeface="Nunito"/>
                <a:cs typeface="Nunito"/>
                <a:sym typeface="Nunito"/>
              </a:rPr>
              <a:t>Education</a:t>
            </a:r>
            <a:r>
              <a:rPr lang="en-US" sz="2400">
                <a:solidFill>
                  <a:schemeClr val="accent1"/>
                </a:solidFill>
                <a:latin typeface="Nunito"/>
                <a:ea typeface="Nunito"/>
                <a:cs typeface="Nunito"/>
                <a:sym typeface="Nunito"/>
              </a:rPr>
              <a:t> … Civil Rights … </a:t>
            </a:r>
            <a:endParaRPr sz="2400">
              <a:solidFill>
                <a:schemeClr val="accent1"/>
              </a:solidFill>
              <a:latin typeface="Nunito"/>
              <a:ea typeface="Nunito"/>
              <a:cs typeface="Nunito"/>
              <a:sym typeface="Nunito"/>
            </a:endParaRPr>
          </a:p>
          <a:p>
            <a:pPr marL="0" lvl="0" indent="0" algn="ctr" rtl="0">
              <a:lnSpc>
                <a:spcPct val="150000"/>
              </a:lnSpc>
              <a:spcBef>
                <a:spcPts val="0"/>
              </a:spcBef>
              <a:spcAft>
                <a:spcPts val="0"/>
              </a:spcAft>
              <a:buClr>
                <a:schemeClr val="accent2"/>
              </a:buClr>
              <a:buSzPts val="2800"/>
              <a:buFont typeface="Arial"/>
              <a:buNone/>
            </a:pPr>
            <a:r>
              <a:rPr lang="en-US" sz="2400">
                <a:solidFill>
                  <a:schemeClr val="lt1"/>
                </a:solidFill>
                <a:latin typeface="Nunito"/>
                <a:ea typeface="Nunito"/>
                <a:cs typeface="Nunito"/>
                <a:sym typeface="Nunito"/>
              </a:rPr>
              <a:t>Economic justice</a:t>
            </a:r>
            <a:r>
              <a:rPr lang="en-US" sz="2400">
                <a:solidFill>
                  <a:schemeClr val="accent1"/>
                </a:solidFill>
                <a:latin typeface="Nunito"/>
                <a:ea typeface="Nunito"/>
                <a:cs typeface="Nunito"/>
                <a:sym typeface="Nunito"/>
              </a:rPr>
              <a:t>…Sex and Gender Justice … Health/Mental Health Care… </a:t>
            </a:r>
            <a:r>
              <a:rPr lang="en-US" sz="2400">
                <a:solidFill>
                  <a:schemeClr val="lt1"/>
                </a:solidFill>
                <a:latin typeface="Nunito"/>
                <a:ea typeface="Nunito"/>
                <a:cs typeface="Nunito"/>
                <a:sym typeface="Nunito"/>
              </a:rPr>
              <a:t>Gentrification</a:t>
            </a:r>
            <a:r>
              <a:rPr lang="en-US" sz="2400">
                <a:solidFill>
                  <a:schemeClr val="accent2"/>
                </a:solidFill>
                <a:latin typeface="Nunito"/>
                <a:ea typeface="Nunito"/>
                <a:cs typeface="Nunito"/>
                <a:sym typeface="Nunito"/>
              </a:rPr>
              <a:t> </a:t>
            </a:r>
            <a:r>
              <a:rPr lang="en-US" sz="2400">
                <a:solidFill>
                  <a:schemeClr val="lt1"/>
                </a:solidFill>
                <a:latin typeface="Nunito"/>
                <a:ea typeface="Nunito"/>
                <a:cs typeface="Nunito"/>
                <a:sym typeface="Nunito"/>
              </a:rPr>
              <a:t>Environmental Justice</a:t>
            </a:r>
            <a:r>
              <a:rPr lang="en-US" sz="2400">
                <a:solidFill>
                  <a:schemeClr val="accent1"/>
                </a:solidFill>
                <a:latin typeface="Nunito"/>
                <a:ea typeface="Nunito"/>
                <a:cs typeface="Nunito"/>
                <a:sym typeface="Nunito"/>
              </a:rPr>
              <a:t> … Child Welfare ... 	 Disability Rights … Police Brutality … </a:t>
            </a:r>
            <a:r>
              <a:rPr lang="en-US" sz="2400">
                <a:solidFill>
                  <a:schemeClr val="lt1"/>
                </a:solidFill>
                <a:latin typeface="Nunito"/>
                <a:ea typeface="Nunito"/>
                <a:cs typeface="Nunito"/>
                <a:sym typeface="Nunito"/>
              </a:rPr>
              <a:t>Food Justice</a:t>
            </a:r>
            <a:r>
              <a:rPr lang="en-US" sz="2400">
                <a:solidFill>
                  <a:schemeClr val="accent1"/>
                </a:solidFill>
                <a:latin typeface="Nunito"/>
                <a:ea typeface="Nunito"/>
                <a:cs typeface="Nunito"/>
                <a:sym typeface="Nunito"/>
              </a:rPr>
              <a:t>…  Militarism …  </a:t>
            </a:r>
            <a:r>
              <a:rPr lang="en-US" sz="2400">
                <a:solidFill>
                  <a:schemeClr val="lt1"/>
                </a:solidFill>
                <a:latin typeface="Nunito"/>
                <a:ea typeface="Nunito"/>
                <a:cs typeface="Nunito"/>
                <a:sym typeface="Nunito"/>
              </a:rPr>
              <a:t>Mass Incarceration</a:t>
            </a:r>
            <a:r>
              <a:rPr lang="en-US" sz="2400">
                <a:solidFill>
                  <a:schemeClr val="accent2"/>
                </a:solidFill>
                <a:latin typeface="Nunito"/>
                <a:ea typeface="Nunito"/>
                <a:cs typeface="Nunito"/>
                <a:sym typeface="Nunito"/>
              </a:rPr>
              <a:t> </a:t>
            </a:r>
            <a:r>
              <a:rPr lang="en-US" sz="2400">
                <a:solidFill>
                  <a:schemeClr val="accent1"/>
                </a:solidFill>
                <a:latin typeface="Nunito"/>
                <a:ea typeface="Nunito"/>
                <a:cs typeface="Nunito"/>
                <a:sym typeface="Nunito"/>
              </a:rPr>
              <a:t>… Gun Control … 	</a:t>
            </a:r>
            <a:r>
              <a:rPr lang="en-US" sz="2400">
                <a:solidFill>
                  <a:schemeClr val="lt1"/>
                </a:solidFill>
                <a:latin typeface="Nunito"/>
                <a:ea typeface="Nunito"/>
                <a:cs typeface="Nunito"/>
                <a:sym typeface="Nunito"/>
              </a:rPr>
              <a:t>Sex Trafficking</a:t>
            </a:r>
            <a:r>
              <a:rPr lang="en-US" sz="2400">
                <a:solidFill>
                  <a:schemeClr val="accent1"/>
                </a:solidFill>
                <a:latin typeface="Nunito"/>
                <a:ea typeface="Nunito"/>
                <a:cs typeface="Nunito"/>
                <a:sym typeface="Nunito"/>
              </a:rPr>
              <a:t>  … Free Speech ... </a:t>
            </a:r>
            <a:r>
              <a:rPr lang="en-US" sz="2400">
                <a:solidFill>
                  <a:schemeClr val="lt1"/>
                </a:solidFill>
                <a:latin typeface="Nunito"/>
                <a:ea typeface="Nunito"/>
                <a:cs typeface="Nunito"/>
                <a:sym typeface="Nunito"/>
              </a:rPr>
              <a:t>Minimum Wage</a:t>
            </a:r>
            <a:r>
              <a:rPr lang="en-US" sz="2400">
                <a:solidFill>
                  <a:schemeClr val="accent1"/>
                </a:solidFill>
                <a:latin typeface="Nunito"/>
                <a:ea typeface="Nunito"/>
                <a:cs typeface="Nunito"/>
                <a:sym typeface="Nunito"/>
              </a:rPr>
              <a:t> … Labor Rights …</a:t>
            </a:r>
            <a:endParaRPr sz="2400">
              <a:solidFill>
                <a:schemeClr val="accent1"/>
              </a:solidFill>
              <a:latin typeface="Nunito"/>
              <a:ea typeface="Nunito"/>
              <a:cs typeface="Nunito"/>
              <a:sym typeface="Nunito"/>
            </a:endParaRPr>
          </a:p>
          <a:p>
            <a:pPr marL="342900" lvl="0" indent="-292100" algn="l" rtl="0">
              <a:lnSpc>
                <a:spcPct val="80000"/>
              </a:lnSpc>
              <a:spcBef>
                <a:spcPts val="160"/>
              </a:spcBef>
              <a:spcAft>
                <a:spcPts val="0"/>
              </a:spcAft>
              <a:buClr>
                <a:schemeClr val="dk1"/>
              </a:buClr>
              <a:buSzPts val="800"/>
              <a:buFont typeface="Arial"/>
              <a:buNone/>
            </a:pPr>
            <a:endParaRPr sz="2400">
              <a:solidFill>
                <a:schemeClr val="accent1"/>
              </a:solidFill>
              <a:latin typeface="Nunito"/>
              <a:ea typeface="Nunito"/>
              <a:cs typeface="Nunito"/>
              <a:sym typeface="Nunito"/>
            </a:endParaRPr>
          </a:p>
          <a:p>
            <a:pPr marL="0" lvl="0" indent="0" algn="l" rtl="0">
              <a:spcBef>
                <a:spcPts val="1600"/>
              </a:spcBef>
              <a:spcAft>
                <a:spcPts val="0"/>
              </a:spcAft>
              <a:buNone/>
            </a:pPr>
            <a:endParaRPr sz="2400">
              <a:solidFill>
                <a:schemeClr val="accent1"/>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body" idx="1"/>
          </p:nvPr>
        </p:nvSpPr>
        <p:spPr>
          <a:xfrm>
            <a:off x="864450" y="5870427"/>
            <a:ext cx="7415100" cy="57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b="1"/>
              <a:t>video: Should we join the struggle?  From BLM to Palestinian Rights</a:t>
            </a:r>
            <a:endParaRPr sz="1800" b="1"/>
          </a:p>
        </p:txBody>
      </p:sp>
      <p:pic>
        <p:nvPicPr>
          <p:cNvPr id="4" name="from BLM.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403191" y="936629"/>
            <a:ext cx="8330734" cy="46860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8"/>
          <p:cNvSpPr txBox="1">
            <a:spLocks noGrp="1"/>
          </p:cNvSpPr>
          <p:nvPr>
            <p:ph type="title"/>
          </p:nvPr>
        </p:nvSpPr>
        <p:spPr>
          <a:xfrm>
            <a:off x="1931900" y="2060825"/>
            <a:ext cx="5377500" cy="193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Part 4</a:t>
            </a:r>
            <a:endParaRPr/>
          </a:p>
          <a:p>
            <a:pPr marL="0" lvl="0" indent="0" algn="ctr" rtl="0">
              <a:spcBef>
                <a:spcPts val="0"/>
              </a:spcBef>
              <a:spcAft>
                <a:spcPts val="0"/>
              </a:spcAft>
              <a:buNone/>
            </a:pPr>
            <a:endParaRPr/>
          </a:p>
          <a:p>
            <a:pPr marL="0" lvl="0" indent="0" algn="ctr" rtl="0">
              <a:spcBef>
                <a:spcPts val="0"/>
              </a:spcBef>
              <a:spcAft>
                <a:spcPts val="0"/>
              </a:spcAft>
              <a:buNone/>
            </a:pPr>
            <a:r>
              <a:rPr lang="en-US"/>
              <a:t>Our History of Complicity</a:t>
            </a:r>
            <a:endParaRPr/>
          </a:p>
          <a:p>
            <a:pPr marL="0" lvl="0" indent="0" algn="ctr" rtl="0">
              <a:spcBef>
                <a:spcPts val="0"/>
              </a:spcBef>
              <a:spcAft>
                <a:spcPts val="0"/>
              </a:spcAft>
              <a:buNone/>
            </a:pPr>
            <a:r>
              <a:rPr lang="en-US"/>
              <a:t>in Injustice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txBox="1">
            <a:spLocks noGrp="1"/>
          </p:cNvSpPr>
          <p:nvPr>
            <p:ph type="title"/>
          </p:nvPr>
        </p:nvSpPr>
        <p:spPr>
          <a:xfrm>
            <a:off x="620600" y="427200"/>
            <a:ext cx="6503100" cy="1115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2"/>
              </a:buClr>
              <a:buSzPts val="3959"/>
              <a:buFont typeface="Arial"/>
              <a:buNone/>
            </a:pPr>
            <a:r>
              <a:rPr lang="en-US" sz="4800" b="1">
                <a:latin typeface="Arial"/>
                <a:ea typeface="Arial"/>
                <a:cs typeface="Arial"/>
                <a:sym typeface="Arial"/>
              </a:rPr>
              <a:t>Settler Colonialism</a:t>
            </a:r>
            <a:endParaRPr sz="4800" b="1">
              <a:latin typeface="Permanent Marker"/>
              <a:ea typeface="Permanent Marker"/>
              <a:cs typeface="Permanent Marker"/>
              <a:sym typeface="Permanent Marker"/>
            </a:endParaRPr>
          </a:p>
        </p:txBody>
      </p:sp>
      <p:pic>
        <p:nvPicPr>
          <p:cNvPr id="241" name="Google Shape;241;p29"/>
          <p:cNvPicPr preferRelativeResize="0"/>
          <p:nvPr/>
        </p:nvPicPr>
        <p:blipFill rotWithShape="1">
          <a:blip r:embed="rId3">
            <a:alphaModFix/>
          </a:blip>
          <a:srcRect t="23928" b="6852"/>
          <a:stretch/>
        </p:blipFill>
        <p:spPr>
          <a:xfrm>
            <a:off x="3279750" y="1542600"/>
            <a:ext cx="5408151" cy="4690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0"/>
          <p:cNvSpPr txBox="1">
            <a:spLocks noGrp="1"/>
          </p:cNvSpPr>
          <p:nvPr>
            <p:ph type="title"/>
          </p:nvPr>
        </p:nvSpPr>
        <p:spPr>
          <a:xfrm>
            <a:off x="819150" y="817747"/>
            <a:ext cx="7505700" cy="8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The Doctrine of Discovery</a:t>
            </a:r>
            <a:endParaRPr b="1"/>
          </a:p>
        </p:txBody>
      </p:sp>
      <p:sp>
        <p:nvSpPr>
          <p:cNvPr id="248" name="Google Shape;248;p30"/>
          <p:cNvSpPr txBox="1">
            <a:spLocks noGrp="1"/>
          </p:cNvSpPr>
          <p:nvPr>
            <p:ph type="body" idx="1"/>
          </p:nvPr>
        </p:nvSpPr>
        <p:spPr>
          <a:xfrm>
            <a:off x="819150" y="1903425"/>
            <a:ext cx="7505700" cy="3571800"/>
          </a:xfrm>
          <a:prstGeom prst="rect">
            <a:avLst/>
          </a:prstGeom>
        </p:spPr>
        <p:txBody>
          <a:bodyPr spcFirstLastPara="1" wrap="square" lIns="91425" tIns="91425" rIns="91425" bIns="91425" anchor="t" anchorCtr="0">
            <a:noAutofit/>
          </a:bodyPr>
          <a:lstStyle/>
          <a:p>
            <a:pPr marL="0" indent="0">
              <a:lnSpc>
                <a:spcPct val="100000"/>
              </a:lnSpc>
              <a:buClr>
                <a:srgbClr val="000000"/>
              </a:buClr>
              <a:buSzPts val="1100"/>
              <a:buNone/>
            </a:pPr>
            <a:r>
              <a:rPr lang="en-US" sz="2400" dirty="0">
                <a:solidFill>
                  <a:srgbClr val="000000"/>
                </a:solidFill>
              </a:rPr>
              <a:t>The Papal Bull of 1493 played a central role in the conquest of the New World. The Bull stated that any land not inhabited by Christians was available to be “discovered, claimed, and exploited by Christian rulers.” </a:t>
            </a:r>
            <a:endParaRPr sz="2400" dirty="0">
              <a:solidFill>
                <a:srgbClr val="000000"/>
              </a:solidFill>
            </a:endParaRPr>
          </a:p>
          <a:p>
            <a:pPr marL="0" indent="0">
              <a:lnSpc>
                <a:spcPct val="100000"/>
              </a:lnSpc>
              <a:buClr>
                <a:srgbClr val="000000"/>
              </a:buClr>
              <a:buSzPts val="1100"/>
              <a:buNone/>
            </a:pPr>
            <a:endParaRPr sz="2400" dirty="0">
              <a:solidFill>
                <a:srgbClr val="000000"/>
              </a:solidFill>
            </a:endParaRPr>
          </a:p>
          <a:p>
            <a:pPr marL="0" indent="0">
              <a:lnSpc>
                <a:spcPct val="100000"/>
              </a:lnSpc>
              <a:buNone/>
            </a:pPr>
            <a:r>
              <a:rPr lang="en-US" sz="2400" dirty="0">
                <a:solidFill>
                  <a:srgbClr val="000000"/>
                </a:solidFill>
              </a:rPr>
              <a:t>This “Doctrine of Discovery” became the basis of all European claims in the Americas as well as the foundation for the United States’ western expansion.</a:t>
            </a:r>
            <a:endParaRPr sz="1800" dirty="0">
              <a:solidFill>
                <a:srgbClr val="000000"/>
              </a:solidFill>
            </a:endParaRPr>
          </a:p>
          <a:p>
            <a:pPr marL="0" lvl="0" indent="0" algn="l" rtl="0">
              <a:lnSpc>
                <a:spcPct val="100000"/>
              </a:lnSpc>
              <a:spcBef>
                <a:spcPts val="0"/>
              </a:spcBef>
              <a:spcAft>
                <a:spcPts val="0"/>
              </a:spcAft>
              <a:buNone/>
            </a:pPr>
            <a:endParaRPr sz="1800" dirty="0">
              <a:solidFill>
                <a:srgbClr val="000000"/>
              </a:solidFill>
            </a:endParaRPr>
          </a:p>
          <a:p>
            <a:pPr marL="0" lvl="0" indent="0" algn="l" rtl="0">
              <a:lnSpc>
                <a:spcPct val="100000"/>
              </a:lnSpc>
              <a:spcBef>
                <a:spcPts val="0"/>
              </a:spcBef>
              <a:spcAft>
                <a:spcPts val="0"/>
              </a:spcAft>
              <a:buNone/>
            </a:pPr>
            <a:endParaRPr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animEffect transition="in" filter="fade">
                                      <p:cBhvr>
                                        <p:cTn id="7" dur="2000"/>
                                        <p:tgtEl>
                                          <p:spTgt spid="2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8">
                                            <p:txEl>
                                              <p:pRg st="2" end="2"/>
                                            </p:txEl>
                                          </p:spTgt>
                                        </p:tgtEl>
                                        <p:attrNameLst>
                                          <p:attrName>style.visibility</p:attrName>
                                        </p:attrNameLst>
                                      </p:cBhvr>
                                      <p:to>
                                        <p:strVal val="visible"/>
                                      </p:to>
                                    </p:set>
                                    <p:animEffect transition="in" filter="fade">
                                      <p:cBhvr>
                                        <p:cTn id="12" dur="2000"/>
                                        <p:tgtEl>
                                          <p:spTgt spid="2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txBox="1">
            <a:spLocks noGrp="1"/>
          </p:cNvSpPr>
          <p:nvPr>
            <p:ph type="title"/>
          </p:nvPr>
        </p:nvSpPr>
        <p:spPr>
          <a:xfrm>
            <a:off x="585750" y="406350"/>
            <a:ext cx="5055600" cy="70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a:t>Relevance Today</a:t>
            </a:r>
            <a:endParaRPr sz="3600" b="1"/>
          </a:p>
        </p:txBody>
      </p:sp>
      <p:sp>
        <p:nvSpPr>
          <p:cNvPr id="255" name="Google Shape;255;p31"/>
          <p:cNvSpPr txBox="1">
            <a:spLocks noGrp="1"/>
          </p:cNvSpPr>
          <p:nvPr>
            <p:ph type="body" idx="1"/>
          </p:nvPr>
        </p:nvSpPr>
        <p:spPr>
          <a:xfrm>
            <a:off x="585750" y="4557325"/>
            <a:ext cx="7972500" cy="1548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b="1">
                <a:solidFill>
                  <a:schemeClr val="accent2"/>
                </a:solidFill>
              </a:rPr>
              <a:t>The Doctrine of Discovery reinforced the dehumanization of many (Jews, Arabs, Africans, et al.) and contributes to the ideology of white nationalism today.   </a:t>
            </a:r>
            <a:endParaRPr sz="2400" b="1">
              <a:solidFill>
                <a:schemeClr val="accent2"/>
              </a:solidFill>
            </a:endParaRPr>
          </a:p>
          <a:p>
            <a:pPr marL="0" lvl="0" indent="0" algn="r" rtl="0">
              <a:lnSpc>
                <a:spcPct val="100000"/>
              </a:lnSpc>
              <a:spcBef>
                <a:spcPts val="0"/>
              </a:spcBef>
              <a:spcAft>
                <a:spcPts val="0"/>
              </a:spcAft>
              <a:buClr>
                <a:srgbClr val="000000"/>
              </a:buClr>
              <a:buSzPts val="1100"/>
              <a:buFont typeface="Arial"/>
              <a:buNone/>
            </a:pPr>
            <a:r>
              <a:rPr lang="en-US" sz="1800">
                <a:solidFill>
                  <a:schemeClr val="accent2"/>
                </a:solidFill>
              </a:rPr>
              <a:t>—Rev. Dr. Walt Davis, Christian Ethicist</a:t>
            </a:r>
            <a:endParaRPr sz="1800">
              <a:solidFill>
                <a:schemeClr val="accent2"/>
              </a:solidFill>
            </a:endParaRPr>
          </a:p>
          <a:p>
            <a:pPr marL="457200" lvl="0" indent="0" algn="r" rtl="0">
              <a:lnSpc>
                <a:spcPct val="100000"/>
              </a:lnSpc>
              <a:spcBef>
                <a:spcPts val="0"/>
              </a:spcBef>
              <a:spcAft>
                <a:spcPts val="0"/>
              </a:spcAft>
              <a:buClr>
                <a:srgbClr val="000000"/>
              </a:buClr>
              <a:buSzPts val="1100"/>
              <a:buFont typeface="Arial"/>
              <a:buNone/>
            </a:pPr>
            <a:r>
              <a:rPr lang="en-US" sz="1800">
                <a:solidFill>
                  <a:schemeClr val="accent2"/>
                </a:solidFill>
              </a:rPr>
              <a:t>Prof. Emeritus,  San Francisco Seminary</a:t>
            </a:r>
            <a:endParaRPr sz="1800">
              <a:solidFill>
                <a:schemeClr val="accent2"/>
              </a:solidFill>
            </a:endParaRPr>
          </a:p>
          <a:p>
            <a:pPr marL="0" lvl="0" indent="0" algn="l" rtl="0">
              <a:spcBef>
                <a:spcPts val="0"/>
              </a:spcBef>
              <a:spcAft>
                <a:spcPts val="1600"/>
              </a:spcAft>
              <a:buNone/>
            </a:pPr>
            <a:endParaRPr/>
          </a:p>
        </p:txBody>
      </p:sp>
      <p:pic>
        <p:nvPicPr>
          <p:cNvPr id="256" name="Google Shape;256;p31"/>
          <p:cNvPicPr preferRelativeResize="0"/>
          <p:nvPr/>
        </p:nvPicPr>
        <p:blipFill>
          <a:blip r:embed="rId3">
            <a:alphaModFix/>
          </a:blip>
          <a:stretch>
            <a:fillRect/>
          </a:stretch>
        </p:blipFill>
        <p:spPr>
          <a:xfrm>
            <a:off x="1810750" y="1107750"/>
            <a:ext cx="5188161" cy="344957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4"/>
          <p:cNvSpPr txBox="1">
            <a:spLocks noGrp="1"/>
          </p:cNvSpPr>
          <p:nvPr>
            <p:ph type="body" idx="1"/>
          </p:nvPr>
        </p:nvSpPr>
        <p:spPr>
          <a:xfrm>
            <a:off x="1714500" y="6034150"/>
            <a:ext cx="57150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“American Progress” by John Gast, 1872</a:t>
            </a:r>
            <a:endParaRPr sz="1800" b="1"/>
          </a:p>
          <a:p>
            <a:pPr marL="0" lvl="0" indent="0" algn="l" rtl="0">
              <a:spcBef>
                <a:spcPts val="0"/>
              </a:spcBef>
              <a:spcAft>
                <a:spcPts val="0"/>
              </a:spcAft>
              <a:buNone/>
            </a:pPr>
            <a:endParaRPr/>
          </a:p>
        </p:txBody>
      </p:sp>
      <p:pic>
        <p:nvPicPr>
          <p:cNvPr id="277" name="Google Shape;277;p34"/>
          <p:cNvPicPr preferRelativeResize="0"/>
          <p:nvPr/>
        </p:nvPicPr>
        <p:blipFill>
          <a:blip r:embed="rId3">
            <a:alphaModFix/>
          </a:blip>
          <a:stretch>
            <a:fillRect/>
          </a:stretch>
        </p:blipFill>
        <p:spPr>
          <a:xfrm>
            <a:off x="852288" y="420999"/>
            <a:ext cx="7439424" cy="5536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1883250" y="1872600"/>
            <a:ext cx="5377500" cy="17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txBox="1">
            <a:spLocks noGrp="1"/>
          </p:cNvSpPr>
          <p:nvPr>
            <p:ph type="title"/>
          </p:nvPr>
        </p:nvSpPr>
        <p:spPr>
          <a:xfrm>
            <a:off x="657268" y="1091931"/>
            <a:ext cx="4764000" cy="5013973"/>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sz="2400" dirty="0"/>
              <a:t>… settler colonialism </a:t>
            </a:r>
            <a:endParaRPr sz="2400" dirty="0"/>
          </a:p>
          <a:p>
            <a:pPr marL="0" lvl="0" indent="0" algn="ctr" rtl="0">
              <a:spcBef>
                <a:spcPts val="0"/>
              </a:spcBef>
              <a:spcAft>
                <a:spcPts val="0"/>
              </a:spcAft>
              <a:buNone/>
            </a:pPr>
            <a:r>
              <a:rPr lang="en-US" sz="2400" dirty="0"/>
              <a:t>is premised on the </a:t>
            </a:r>
            <a:endParaRPr sz="2400" dirty="0"/>
          </a:p>
          <a:p>
            <a:pPr marL="0" lvl="0" indent="0" algn="ctr" rtl="0">
              <a:spcBef>
                <a:spcPts val="0"/>
              </a:spcBef>
              <a:spcAft>
                <a:spcPts val="0"/>
              </a:spcAft>
              <a:buNone/>
            </a:pPr>
            <a:r>
              <a:rPr lang="en-US" sz="2400" dirty="0"/>
              <a:t>“elimination of the native”,</a:t>
            </a:r>
            <a:endParaRPr sz="2400" dirty="0"/>
          </a:p>
          <a:p>
            <a:pPr marL="0" lvl="0" indent="0" algn="ctr" rtl="0">
              <a:spcBef>
                <a:spcPts val="0"/>
              </a:spcBef>
              <a:spcAft>
                <a:spcPts val="0"/>
              </a:spcAft>
              <a:buNone/>
            </a:pPr>
            <a:r>
              <a:rPr lang="en-US" sz="2400" dirty="0"/>
              <a:t>this being achieved</a:t>
            </a:r>
            <a:endParaRPr sz="2400" dirty="0"/>
          </a:p>
          <a:p>
            <a:pPr marL="0" lvl="0" indent="0" algn="ctr" rtl="0">
              <a:spcBef>
                <a:spcPts val="0"/>
              </a:spcBef>
              <a:spcAft>
                <a:spcPts val="0"/>
              </a:spcAft>
              <a:buNone/>
            </a:pPr>
            <a:r>
              <a:rPr lang="en-US" sz="2400" dirty="0"/>
              <a:t>through either</a:t>
            </a:r>
            <a:endParaRPr sz="2400" dirty="0"/>
          </a:p>
          <a:p>
            <a:pPr marL="0" lvl="0" indent="0" algn="ctr" rtl="0">
              <a:spcBef>
                <a:spcPts val="0"/>
              </a:spcBef>
              <a:spcAft>
                <a:spcPts val="0"/>
              </a:spcAft>
              <a:buNone/>
            </a:pPr>
            <a:r>
              <a:rPr lang="en-US" sz="2400" dirty="0"/>
              <a:t>physical elimination or assimilation policies </a:t>
            </a:r>
            <a:endParaRPr sz="2400" dirty="0"/>
          </a:p>
          <a:p>
            <a:pPr marL="0" lvl="0" indent="0" algn="ctr" rtl="0">
              <a:spcBef>
                <a:spcPts val="0"/>
              </a:spcBef>
              <a:spcAft>
                <a:spcPts val="0"/>
              </a:spcAft>
              <a:buNone/>
            </a:pPr>
            <a:r>
              <a:rPr lang="en-US" sz="2400" dirty="0"/>
              <a:t>that sought to transform indigenous populations </a:t>
            </a:r>
            <a:endParaRPr sz="2400" dirty="0"/>
          </a:p>
          <a:p>
            <a:pPr marL="0" lvl="0" indent="0" algn="ctr" rtl="0">
              <a:spcBef>
                <a:spcPts val="0"/>
              </a:spcBef>
              <a:spcAft>
                <a:spcPts val="0"/>
              </a:spcAft>
              <a:buClr>
                <a:srgbClr val="000000"/>
              </a:buClr>
              <a:buSzPts val="1100"/>
              <a:buFont typeface="Arial"/>
              <a:buNone/>
            </a:pPr>
            <a:r>
              <a:rPr lang="en-US" sz="2400" dirty="0"/>
              <a:t>into “white people”. </a:t>
            </a:r>
            <a:endParaRPr sz="2400" dirty="0"/>
          </a:p>
          <a:p>
            <a:pPr marL="0" lvl="0" indent="0" algn="ctr" rtl="0">
              <a:spcBef>
                <a:spcPts val="0"/>
              </a:spcBef>
              <a:spcAft>
                <a:spcPts val="0"/>
              </a:spcAft>
              <a:buNone/>
            </a:pPr>
            <a:endParaRPr sz="600" dirty="0"/>
          </a:p>
          <a:p>
            <a:pPr marL="0" lvl="0" indent="0" algn="ctr" rtl="0">
              <a:spcBef>
                <a:spcPts val="0"/>
              </a:spcBef>
              <a:spcAft>
                <a:spcPts val="0"/>
              </a:spcAft>
              <a:buNone/>
            </a:pPr>
            <a:r>
              <a:rPr lang="en-US" sz="2400" dirty="0"/>
              <a:t>~Patrick Wolfe</a:t>
            </a:r>
            <a:endParaRPr sz="2400" dirty="0"/>
          </a:p>
          <a:p>
            <a:pPr marL="0" lvl="0" indent="0" algn="ctr" rtl="0">
              <a:spcBef>
                <a:spcPts val="0"/>
              </a:spcBef>
              <a:buClr>
                <a:srgbClr val="000000"/>
              </a:buClr>
              <a:buSzPts val="1100"/>
              <a:buFont typeface="Arial"/>
              <a:buNone/>
            </a:pPr>
            <a:br>
              <a:rPr lang="en-US" sz="1800" dirty="0"/>
            </a:br>
            <a:br>
              <a:rPr lang="en-US" sz="1800" dirty="0"/>
            </a:br>
            <a:r>
              <a:rPr lang="en-US" sz="1800" dirty="0"/>
              <a:t>Australian anthropologist and ethnographer whose seminal work sparked a surge in studies of settler colonial societies.</a:t>
            </a:r>
            <a:br>
              <a:rPr lang="en-US" sz="2400" dirty="0"/>
            </a:br>
            <a:endParaRPr sz="2400" dirty="0"/>
          </a:p>
          <a:p>
            <a:pPr marL="0" lvl="0" indent="0" algn="ctr" rtl="0">
              <a:spcBef>
                <a:spcPts val="0"/>
              </a:spcBef>
              <a:spcAft>
                <a:spcPts val="0"/>
              </a:spcAft>
              <a:buNone/>
            </a:pPr>
            <a:endParaRPr sz="2400" dirty="0"/>
          </a:p>
        </p:txBody>
      </p:sp>
      <p:pic>
        <p:nvPicPr>
          <p:cNvPr id="270" name="Google Shape;270;p33"/>
          <p:cNvPicPr preferRelativeResize="0"/>
          <p:nvPr/>
        </p:nvPicPr>
        <p:blipFill>
          <a:blip r:embed="rId3">
            <a:alphaModFix/>
          </a:blip>
          <a:stretch>
            <a:fillRect/>
          </a:stretch>
        </p:blipFill>
        <p:spPr>
          <a:xfrm>
            <a:off x="5566424" y="974588"/>
            <a:ext cx="3065075" cy="45577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5"/>
          <p:cNvSpPr txBox="1">
            <a:spLocks noGrp="1"/>
          </p:cNvSpPr>
          <p:nvPr>
            <p:ph type="ctrTitle"/>
          </p:nvPr>
        </p:nvSpPr>
        <p:spPr>
          <a:xfrm>
            <a:off x="340575" y="349625"/>
            <a:ext cx="8196900" cy="457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Arial"/>
              <a:buNone/>
            </a:pPr>
            <a:r>
              <a:rPr lang="en-US" b="1">
                <a:solidFill>
                  <a:schemeClr val="dk2"/>
                </a:solidFill>
                <a:latin typeface="Arial"/>
                <a:ea typeface="Arial"/>
                <a:cs typeface="Arial"/>
                <a:sym typeface="Arial"/>
              </a:rPr>
              <a:t>Settler-colonialism is... </a:t>
            </a:r>
            <a:endParaRPr/>
          </a:p>
        </p:txBody>
      </p:sp>
      <p:pic>
        <p:nvPicPr>
          <p:cNvPr id="283" name="Google Shape;283;p35"/>
          <p:cNvPicPr preferRelativeResize="0"/>
          <p:nvPr/>
        </p:nvPicPr>
        <p:blipFill rotWithShape="1">
          <a:blip r:embed="rId3">
            <a:alphaModFix/>
          </a:blip>
          <a:srcRect b="2219"/>
          <a:stretch/>
        </p:blipFill>
        <p:spPr>
          <a:xfrm>
            <a:off x="6053475" y="3759600"/>
            <a:ext cx="2745024" cy="2684225"/>
          </a:xfrm>
          <a:prstGeom prst="rect">
            <a:avLst/>
          </a:prstGeom>
          <a:noFill/>
          <a:ln>
            <a:noFill/>
          </a:ln>
        </p:spPr>
      </p:pic>
      <p:pic>
        <p:nvPicPr>
          <p:cNvPr id="284" name="Google Shape;284;p35"/>
          <p:cNvPicPr preferRelativeResize="0"/>
          <p:nvPr/>
        </p:nvPicPr>
        <p:blipFill rotWithShape="1">
          <a:blip r:embed="rId4">
            <a:alphaModFix/>
          </a:blip>
          <a:srcRect l="14583" r="1985" b="10378"/>
          <a:stretch/>
        </p:blipFill>
        <p:spPr>
          <a:xfrm>
            <a:off x="340575" y="3759600"/>
            <a:ext cx="5622174" cy="2684226"/>
          </a:xfrm>
          <a:prstGeom prst="rect">
            <a:avLst/>
          </a:prstGeom>
          <a:noFill/>
          <a:ln>
            <a:noFill/>
          </a:ln>
        </p:spPr>
      </p:pic>
      <p:pic>
        <p:nvPicPr>
          <p:cNvPr id="285" name="Google Shape;285;p35"/>
          <p:cNvPicPr preferRelativeResize="0"/>
          <p:nvPr/>
        </p:nvPicPr>
        <p:blipFill rotWithShape="1">
          <a:blip r:embed="rId5">
            <a:alphaModFix/>
          </a:blip>
          <a:srcRect t="17239"/>
          <a:stretch/>
        </p:blipFill>
        <p:spPr>
          <a:xfrm>
            <a:off x="340564" y="883625"/>
            <a:ext cx="4910060" cy="2799776"/>
          </a:xfrm>
          <a:prstGeom prst="rect">
            <a:avLst/>
          </a:prstGeom>
          <a:noFill/>
          <a:ln>
            <a:noFill/>
          </a:ln>
        </p:spPr>
      </p:pic>
      <p:pic>
        <p:nvPicPr>
          <p:cNvPr id="286" name="Google Shape;286;p35"/>
          <p:cNvPicPr preferRelativeResize="0"/>
          <p:nvPr/>
        </p:nvPicPr>
        <p:blipFill>
          <a:blip r:embed="rId6">
            <a:alphaModFix/>
          </a:blip>
          <a:stretch>
            <a:fillRect/>
          </a:stretch>
        </p:blipFill>
        <p:spPr>
          <a:xfrm>
            <a:off x="5356317" y="959825"/>
            <a:ext cx="3402309" cy="26842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a:spLocks noGrp="1"/>
          </p:cNvSpPr>
          <p:nvPr>
            <p:ph type="body" idx="1"/>
          </p:nvPr>
        </p:nvSpPr>
        <p:spPr>
          <a:xfrm>
            <a:off x="2399850" y="5702950"/>
            <a:ext cx="4652700" cy="80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b="1"/>
              <a:t>video: Ilan Pappe defines Settler Colonialism</a:t>
            </a:r>
            <a:endParaRPr sz="1800" b="1"/>
          </a:p>
        </p:txBody>
      </p:sp>
      <p:pic>
        <p:nvPicPr>
          <p:cNvPr id="4" name="pappe short.m4v">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396847" y="753420"/>
            <a:ext cx="8333670" cy="46840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7"/>
          <p:cNvSpPr txBox="1">
            <a:spLocks noGrp="1"/>
          </p:cNvSpPr>
          <p:nvPr>
            <p:ph type="body" idx="1"/>
          </p:nvPr>
        </p:nvSpPr>
        <p:spPr>
          <a:xfrm>
            <a:off x="1157852" y="5618167"/>
            <a:ext cx="6862468" cy="80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000" b="1" dirty="0"/>
              <a:t>ISRAEL AS A SETTLER COLONIAL PROJECT</a:t>
            </a:r>
            <a:endParaRPr sz="3000" b="1" dirty="0"/>
          </a:p>
        </p:txBody>
      </p:sp>
      <p:pic>
        <p:nvPicPr>
          <p:cNvPr id="302" name="Google Shape;302;p37"/>
          <p:cNvPicPr preferRelativeResize="0"/>
          <p:nvPr/>
        </p:nvPicPr>
        <p:blipFill>
          <a:blip r:embed="rId3">
            <a:alphaModFix/>
          </a:blip>
          <a:stretch>
            <a:fillRect/>
          </a:stretch>
        </p:blipFill>
        <p:spPr>
          <a:xfrm>
            <a:off x="1070025" y="450550"/>
            <a:ext cx="7003949" cy="5252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6"/>
          <p:cNvSpPr txBox="1">
            <a:spLocks noGrp="1"/>
          </p:cNvSpPr>
          <p:nvPr>
            <p:ph type="ctrTitle"/>
          </p:nvPr>
        </p:nvSpPr>
        <p:spPr>
          <a:xfrm>
            <a:off x="340575" y="349625"/>
            <a:ext cx="8196900" cy="457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Arial"/>
              <a:buNone/>
            </a:pPr>
            <a:r>
              <a:rPr lang="en-US" b="1">
                <a:solidFill>
                  <a:schemeClr val="dk2"/>
                </a:solidFill>
                <a:latin typeface="Arial"/>
                <a:ea typeface="Arial"/>
                <a:cs typeface="Arial"/>
                <a:sym typeface="Arial"/>
              </a:rPr>
              <a:t>Settler-colonialism is... </a:t>
            </a:r>
            <a:endParaRPr/>
          </a:p>
        </p:txBody>
      </p:sp>
      <p:pic>
        <p:nvPicPr>
          <p:cNvPr id="293" name="Google Shape;293;p36"/>
          <p:cNvPicPr preferRelativeResize="0"/>
          <p:nvPr/>
        </p:nvPicPr>
        <p:blipFill rotWithShape="1">
          <a:blip r:embed="rId3">
            <a:alphaModFix/>
          </a:blip>
          <a:srcRect r="7706"/>
          <a:stretch/>
        </p:blipFill>
        <p:spPr>
          <a:xfrm>
            <a:off x="340575" y="3742650"/>
            <a:ext cx="3641601" cy="2676526"/>
          </a:xfrm>
          <a:prstGeom prst="rect">
            <a:avLst/>
          </a:prstGeom>
          <a:noFill/>
          <a:ln>
            <a:noFill/>
          </a:ln>
        </p:spPr>
      </p:pic>
      <p:pic>
        <p:nvPicPr>
          <p:cNvPr id="294" name="Google Shape;294;p36"/>
          <p:cNvPicPr preferRelativeResize="0"/>
          <p:nvPr/>
        </p:nvPicPr>
        <p:blipFill rotWithShape="1">
          <a:blip r:embed="rId4">
            <a:alphaModFix/>
          </a:blip>
          <a:srcRect t="3446"/>
          <a:stretch/>
        </p:blipFill>
        <p:spPr>
          <a:xfrm>
            <a:off x="340575" y="1050025"/>
            <a:ext cx="4482900" cy="2524825"/>
          </a:xfrm>
          <a:prstGeom prst="rect">
            <a:avLst/>
          </a:prstGeom>
          <a:noFill/>
          <a:ln>
            <a:noFill/>
          </a:ln>
        </p:spPr>
      </p:pic>
      <p:pic>
        <p:nvPicPr>
          <p:cNvPr id="295" name="Google Shape;295;p36"/>
          <p:cNvPicPr preferRelativeResize="0"/>
          <p:nvPr/>
        </p:nvPicPr>
        <p:blipFill rotWithShape="1">
          <a:blip r:embed="rId5">
            <a:alphaModFix/>
          </a:blip>
          <a:srcRect l="14471"/>
          <a:stretch/>
        </p:blipFill>
        <p:spPr>
          <a:xfrm>
            <a:off x="4986550" y="1032750"/>
            <a:ext cx="3771853" cy="2542100"/>
          </a:xfrm>
          <a:prstGeom prst="rect">
            <a:avLst/>
          </a:prstGeom>
          <a:noFill/>
          <a:ln>
            <a:noFill/>
          </a:ln>
        </p:spPr>
      </p:pic>
      <p:pic>
        <p:nvPicPr>
          <p:cNvPr id="7" name="Picture 6" descr="Road-opens-with-segregated-lanes-for-Israelis-Palestinians-696x463.jpg"/>
          <p:cNvPicPr>
            <a:picLocks noChangeAspect="1"/>
          </p:cNvPicPr>
          <p:nvPr/>
        </p:nvPicPr>
        <p:blipFill>
          <a:blip r:embed="rId6"/>
          <a:srcRect t="6220" b="4665"/>
          <a:stretch>
            <a:fillRect/>
          </a:stretch>
        </p:blipFill>
        <p:spPr>
          <a:xfrm>
            <a:off x="4202673" y="3742726"/>
            <a:ext cx="4512937" cy="26752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8"/>
          <p:cNvSpPr txBox="1">
            <a:spLocks noGrp="1"/>
          </p:cNvSpPr>
          <p:nvPr>
            <p:ph type="body" idx="1"/>
          </p:nvPr>
        </p:nvSpPr>
        <p:spPr>
          <a:xfrm>
            <a:off x="864450" y="5905028"/>
            <a:ext cx="7415100" cy="511500"/>
          </a:xfrm>
          <a:prstGeom prst="rect">
            <a:avLst/>
          </a:prstGeom>
          <a:noFill/>
          <a:ln>
            <a:noFill/>
          </a:ln>
        </p:spPr>
        <p:txBody>
          <a:bodyPr spcFirstLastPara="1" wrap="square" lIns="91425" tIns="45700" rIns="91425" bIns="45700" anchor="t" anchorCtr="0">
            <a:noAutofit/>
          </a:bodyPr>
          <a:lstStyle/>
          <a:p>
            <a:pPr marL="342900" lvl="0" indent="-139700" algn="ctr" rtl="0">
              <a:spcBef>
                <a:spcPts val="0"/>
              </a:spcBef>
              <a:spcAft>
                <a:spcPts val="0"/>
              </a:spcAft>
              <a:buClr>
                <a:schemeClr val="dk1"/>
              </a:buClr>
              <a:buSzPts val="1800"/>
              <a:buNone/>
            </a:pPr>
            <a:r>
              <a:rPr lang="en-US" sz="1800" b="1"/>
              <a:t>Video: excerpt of Buffy St. Marie with images of Native Americans</a:t>
            </a:r>
            <a:endParaRPr sz="1800" b="1"/>
          </a:p>
          <a:p>
            <a:pPr marL="457200" lvl="0" indent="0" algn="l" rtl="0">
              <a:spcBef>
                <a:spcPts val="640"/>
              </a:spcBef>
              <a:spcAft>
                <a:spcPts val="0"/>
              </a:spcAft>
              <a:buNone/>
            </a:pPr>
            <a:endParaRPr/>
          </a:p>
        </p:txBody>
      </p:sp>
      <p:pic>
        <p:nvPicPr>
          <p:cNvPr id="4" name="buffy for APCE.m4v">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621726" y="898948"/>
            <a:ext cx="7936926" cy="44610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1827884" y="1902558"/>
            <a:ext cx="5377500" cy="219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Part 5</a:t>
            </a:r>
            <a:endParaRPr/>
          </a:p>
          <a:p>
            <a:pPr marL="0" lvl="0" indent="0" algn="ctr" rtl="0">
              <a:spcBef>
                <a:spcPts val="0"/>
              </a:spcBef>
              <a:spcAft>
                <a:spcPts val="0"/>
              </a:spcAft>
              <a:buNone/>
            </a:pPr>
            <a:endParaRPr/>
          </a:p>
          <a:p>
            <a:pPr marL="0" lvl="0" indent="0" algn="ctr" rtl="0">
              <a:spcBef>
                <a:spcPts val="0"/>
              </a:spcBef>
              <a:spcAft>
                <a:spcPts val="0"/>
              </a:spcAft>
              <a:buNone/>
            </a:pPr>
            <a:r>
              <a:rPr lang="en-US"/>
              <a:t>Intersectionality</a:t>
            </a:r>
            <a:endParaRPr/>
          </a:p>
          <a:p>
            <a:pPr marL="0" lvl="0" indent="0" algn="ctr" rtl="0">
              <a:spcBef>
                <a:spcPts val="0"/>
              </a:spcBef>
              <a:spcAft>
                <a:spcPts val="0"/>
              </a:spcAft>
              <a:buNone/>
            </a:pPr>
            <a:r>
              <a:rPr lang="en-US"/>
              <a:t>as the way forward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0"/>
          <p:cNvSpPr txBox="1">
            <a:spLocks noGrp="1"/>
          </p:cNvSpPr>
          <p:nvPr>
            <p:ph type="ctrTitle"/>
          </p:nvPr>
        </p:nvSpPr>
        <p:spPr>
          <a:xfrm>
            <a:off x="1891350" y="585775"/>
            <a:ext cx="5361300" cy="136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t>Demystifying Intersectionality</a:t>
            </a:r>
            <a:endParaRPr b="1"/>
          </a:p>
        </p:txBody>
      </p:sp>
      <p:sp>
        <p:nvSpPr>
          <p:cNvPr id="321" name="Google Shape;321;p40"/>
          <p:cNvSpPr txBox="1">
            <a:spLocks noGrp="1"/>
          </p:cNvSpPr>
          <p:nvPr>
            <p:ph type="subTitle" idx="1"/>
          </p:nvPr>
        </p:nvSpPr>
        <p:spPr>
          <a:xfrm>
            <a:off x="2541000" y="2157075"/>
            <a:ext cx="4062000" cy="2823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000000"/>
              </a:buClr>
              <a:buSzPts val="1100"/>
              <a:buFont typeface="Arial"/>
              <a:buNone/>
            </a:pPr>
            <a:r>
              <a:rPr lang="en-US" sz="2400"/>
              <a:t>a new paradigm</a:t>
            </a:r>
            <a:endParaRPr sz="2400"/>
          </a:p>
          <a:p>
            <a:pPr marL="0" lvl="0" indent="457200" algn="l" rtl="0">
              <a:lnSpc>
                <a:spcPct val="150000"/>
              </a:lnSpc>
              <a:spcBef>
                <a:spcPts val="0"/>
              </a:spcBef>
              <a:spcAft>
                <a:spcPts val="0"/>
              </a:spcAft>
              <a:buClr>
                <a:srgbClr val="000000"/>
              </a:buClr>
              <a:buSzPts val="1100"/>
              <a:buFont typeface="Arial"/>
              <a:buNone/>
            </a:pPr>
            <a:r>
              <a:rPr lang="en-US" sz="2400"/>
              <a:t>to address injustice</a:t>
            </a:r>
            <a:endParaRPr sz="2400"/>
          </a:p>
          <a:p>
            <a:pPr marL="457200" lvl="0" indent="457200" algn="l" rtl="0">
              <a:lnSpc>
                <a:spcPct val="150000"/>
              </a:lnSpc>
              <a:spcBef>
                <a:spcPts val="0"/>
              </a:spcBef>
              <a:spcAft>
                <a:spcPts val="0"/>
              </a:spcAft>
              <a:buClr>
                <a:srgbClr val="000000"/>
              </a:buClr>
              <a:buSzPts val="1100"/>
              <a:buFont typeface="Arial"/>
              <a:buNone/>
            </a:pPr>
            <a:r>
              <a:rPr lang="en-US" sz="2400"/>
              <a:t>by linking </a:t>
            </a:r>
            <a:endParaRPr sz="2400"/>
          </a:p>
          <a:p>
            <a:pPr marL="914400" lvl="0" indent="457200" algn="l" rtl="0">
              <a:lnSpc>
                <a:spcPct val="150000"/>
              </a:lnSpc>
              <a:spcBef>
                <a:spcPts val="0"/>
              </a:spcBef>
              <a:spcAft>
                <a:spcPts val="0"/>
              </a:spcAft>
              <a:buClr>
                <a:srgbClr val="000000"/>
              </a:buClr>
              <a:buSzPts val="1100"/>
              <a:buFont typeface="Arial"/>
              <a:buNone/>
            </a:pPr>
            <a:r>
              <a:rPr lang="en-US" sz="2400"/>
              <a:t>all global struggles </a:t>
            </a:r>
            <a:endParaRPr sz="2400"/>
          </a:p>
          <a:p>
            <a:pPr marL="1371600" lvl="0" indent="457200" algn="l" rtl="0">
              <a:lnSpc>
                <a:spcPct val="150000"/>
              </a:lnSpc>
              <a:spcBef>
                <a:spcPts val="0"/>
              </a:spcBef>
              <a:spcAft>
                <a:spcPts val="0"/>
              </a:spcAft>
              <a:buClr>
                <a:srgbClr val="000000"/>
              </a:buClr>
              <a:buSzPts val="1100"/>
              <a:buFont typeface="Arial"/>
              <a:buNone/>
            </a:pPr>
            <a:r>
              <a:rPr lang="en-US" sz="2400"/>
              <a:t>for justice. </a:t>
            </a:r>
            <a:endParaRPr sz="2400"/>
          </a:p>
          <a:p>
            <a:pPr marL="0" lvl="0" indent="0" algn="ctr" rtl="0">
              <a:spcBef>
                <a:spcPts val="0"/>
              </a:spcBef>
              <a:spcAft>
                <a:spcPts val="0"/>
              </a:spcAft>
              <a:buClr>
                <a:srgbClr val="000000"/>
              </a:buClr>
              <a:buSzPts val="1100"/>
              <a:buFont typeface="Arial"/>
              <a:buNone/>
            </a:pPr>
            <a:endParaRPr/>
          </a:p>
          <a:p>
            <a:pPr marL="0" lvl="0" indent="0" algn="ct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1"/>
          <p:cNvSpPr txBox="1">
            <a:spLocks noGrp="1"/>
          </p:cNvSpPr>
          <p:nvPr>
            <p:ph type="body" idx="4294967295"/>
          </p:nvPr>
        </p:nvSpPr>
        <p:spPr>
          <a:xfrm>
            <a:off x="510750" y="885712"/>
            <a:ext cx="8122500" cy="55260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4"/>
              </a:buClr>
              <a:buSzPts val="2960"/>
              <a:buNone/>
            </a:pPr>
            <a:r>
              <a:rPr lang="en-US" sz="2400" dirty="0">
                <a:solidFill>
                  <a:schemeClr val="lt1"/>
                </a:solidFill>
                <a:latin typeface="Nunito"/>
                <a:ea typeface="Nunito"/>
                <a:cs typeface="Nunito"/>
                <a:sym typeface="Nunito"/>
              </a:rPr>
              <a:t>...understanding of human beings </a:t>
            </a:r>
            <a:r>
              <a:rPr lang="en-US" sz="2400" dirty="0">
                <a:solidFill>
                  <a:schemeClr val="dk2"/>
                </a:solidFill>
                <a:latin typeface="Nunito"/>
                <a:ea typeface="Nunito"/>
                <a:cs typeface="Nunito"/>
                <a:sym typeface="Nunito"/>
              </a:rPr>
              <a:t>as shaped by the interaction of different social locations</a:t>
            </a:r>
            <a:r>
              <a:rPr lang="en-US" sz="2400" dirty="0">
                <a:solidFill>
                  <a:schemeClr val="accent6"/>
                </a:solidFill>
                <a:latin typeface="Nunito"/>
                <a:ea typeface="Nunito"/>
                <a:cs typeface="Nunito"/>
                <a:sym typeface="Nunito"/>
              </a:rPr>
              <a:t> </a:t>
            </a:r>
            <a:r>
              <a:rPr lang="en-US" sz="2400" dirty="0">
                <a:solidFill>
                  <a:schemeClr val="accent1"/>
                </a:solidFill>
                <a:latin typeface="Nunito"/>
                <a:ea typeface="Nunito"/>
                <a:cs typeface="Nunito"/>
                <a:sym typeface="Nunito"/>
              </a:rPr>
              <a:t>(e.g., ‘race/ethnicity, </a:t>
            </a:r>
            <a:r>
              <a:rPr lang="en-US" sz="2400" dirty="0" err="1">
                <a:solidFill>
                  <a:schemeClr val="accent1"/>
                </a:solidFill>
                <a:latin typeface="Nunito"/>
                <a:ea typeface="Nunito"/>
                <a:cs typeface="Nunito"/>
                <a:sym typeface="Nunito"/>
              </a:rPr>
              <a:t>indige-neity</a:t>
            </a:r>
            <a:r>
              <a:rPr lang="en-US" sz="2400" dirty="0">
                <a:solidFill>
                  <a:schemeClr val="accent1"/>
                </a:solidFill>
                <a:latin typeface="Nunito"/>
                <a:ea typeface="Nunito"/>
                <a:cs typeface="Nunito"/>
                <a:sym typeface="Nunito"/>
              </a:rPr>
              <a:t>, gender, class, sexuality, geography, age, disability/ability, migration status, religion.)</a:t>
            </a:r>
            <a:r>
              <a:rPr lang="en-US" sz="2400" dirty="0">
                <a:solidFill>
                  <a:schemeClr val="dk2"/>
                </a:solidFill>
                <a:latin typeface="Nunito"/>
                <a:ea typeface="Nunito"/>
                <a:cs typeface="Nunito"/>
                <a:sym typeface="Nunito"/>
              </a:rPr>
              <a:t>  </a:t>
            </a:r>
            <a:endParaRPr sz="2400" dirty="0">
              <a:latin typeface="Nunito"/>
              <a:ea typeface="Nunito"/>
              <a:cs typeface="Nunito"/>
              <a:sym typeface="Nunito"/>
            </a:endParaRPr>
          </a:p>
          <a:p>
            <a:pPr marL="0" lvl="0" indent="0" algn="l" rtl="0">
              <a:lnSpc>
                <a:spcPct val="115000"/>
              </a:lnSpc>
              <a:spcBef>
                <a:spcPts val="0"/>
              </a:spcBef>
              <a:spcAft>
                <a:spcPts val="0"/>
              </a:spcAft>
              <a:buClr>
                <a:schemeClr val="accent4"/>
              </a:buClr>
              <a:buSzPts val="2960"/>
              <a:buNone/>
            </a:pPr>
            <a:r>
              <a:rPr lang="en-US" sz="2400" dirty="0">
                <a:solidFill>
                  <a:schemeClr val="dk2"/>
                </a:solidFill>
                <a:latin typeface="Nunito"/>
                <a:ea typeface="Nunito"/>
                <a:cs typeface="Nunito"/>
                <a:sym typeface="Nunito"/>
              </a:rPr>
              <a:t>These interactions occur within a context of </a:t>
            </a:r>
            <a:r>
              <a:rPr lang="en-US" sz="2400" dirty="0">
                <a:solidFill>
                  <a:schemeClr val="accent2"/>
                </a:solidFill>
                <a:latin typeface="Nunito"/>
                <a:ea typeface="Nunito"/>
                <a:cs typeface="Nunito"/>
                <a:sym typeface="Nunito"/>
              </a:rPr>
              <a:t>connected systems and structures of power</a:t>
            </a:r>
            <a:r>
              <a:rPr lang="en-US" sz="2400" dirty="0">
                <a:solidFill>
                  <a:srgbClr val="0000FF"/>
                </a:solidFill>
                <a:latin typeface="Nunito"/>
                <a:ea typeface="Nunito"/>
                <a:cs typeface="Nunito"/>
                <a:sym typeface="Nunito"/>
              </a:rPr>
              <a:t> </a:t>
            </a:r>
            <a:r>
              <a:rPr lang="en-US" sz="2400" dirty="0">
                <a:solidFill>
                  <a:srgbClr val="000000"/>
                </a:solidFill>
                <a:latin typeface="Nunito"/>
                <a:ea typeface="Nunito"/>
                <a:cs typeface="Nunito"/>
                <a:sym typeface="Nunito"/>
              </a:rPr>
              <a:t>(</a:t>
            </a:r>
            <a:r>
              <a:rPr lang="en-US" sz="2400" dirty="0">
                <a:solidFill>
                  <a:schemeClr val="dk2"/>
                </a:solidFill>
                <a:latin typeface="Nunito"/>
                <a:ea typeface="Nunito"/>
                <a:cs typeface="Nunito"/>
                <a:sym typeface="Nunito"/>
              </a:rPr>
              <a:t>e.g., </a:t>
            </a:r>
            <a:r>
              <a:rPr lang="en-US" sz="2400" dirty="0">
                <a:solidFill>
                  <a:schemeClr val="lt1"/>
                </a:solidFill>
                <a:latin typeface="Nunito"/>
                <a:ea typeface="Nunito"/>
                <a:cs typeface="Nunito"/>
                <a:sym typeface="Nunito"/>
              </a:rPr>
              <a:t>laws, policies, state governments and other political and economic unions, religious institutions, media.</a:t>
            </a:r>
            <a:r>
              <a:rPr lang="en-US" sz="2400" dirty="0">
                <a:solidFill>
                  <a:schemeClr val="dk2"/>
                </a:solidFill>
                <a:latin typeface="Nunito"/>
                <a:ea typeface="Nunito"/>
                <a:cs typeface="Nunito"/>
                <a:sym typeface="Nunito"/>
              </a:rPr>
              <a:t>)  Through such processes, interdependent forms of </a:t>
            </a:r>
            <a:r>
              <a:rPr lang="en-US" sz="2400" dirty="0">
                <a:solidFill>
                  <a:srgbClr val="980000"/>
                </a:solidFill>
                <a:latin typeface="Nunito"/>
                <a:ea typeface="Nunito"/>
                <a:cs typeface="Nunito"/>
                <a:sym typeface="Nunito"/>
              </a:rPr>
              <a:t>privilege and oppression</a:t>
            </a:r>
            <a:r>
              <a:rPr lang="en-US" sz="2400" dirty="0">
                <a:solidFill>
                  <a:srgbClr val="FF0000"/>
                </a:solidFill>
                <a:latin typeface="Nunito"/>
                <a:ea typeface="Nunito"/>
                <a:cs typeface="Nunito"/>
                <a:sym typeface="Nunito"/>
              </a:rPr>
              <a:t> </a:t>
            </a:r>
            <a:r>
              <a:rPr lang="en-US" sz="2400" dirty="0">
                <a:latin typeface="Nunito"/>
                <a:ea typeface="Nunito"/>
                <a:cs typeface="Nunito"/>
                <a:sym typeface="Nunito"/>
              </a:rPr>
              <a:t>shaped by colonialism, imperialism, racism, homophobia, </a:t>
            </a:r>
            <a:r>
              <a:rPr lang="en-US" sz="2400" dirty="0" err="1">
                <a:latin typeface="Nunito"/>
                <a:ea typeface="Nunito"/>
                <a:cs typeface="Nunito"/>
                <a:sym typeface="Nunito"/>
              </a:rPr>
              <a:t>ableism</a:t>
            </a:r>
            <a:r>
              <a:rPr lang="en-US" sz="2400" dirty="0">
                <a:latin typeface="Nunito"/>
                <a:ea typeface="Nunito"/>
                <a:cs typeface="Nunito"/>
                <a:sym typeface="Nunito"/>
              </a:rPr>
              <a:t>, and patriarchy</a:t>
            </a:r>
            <a:r>
              <a:rPr lang="en-US" sz="2400" dirty="0">
                <a:solidFill>
                  <a:schemeClr val="dk2"/>
                </a:solidFill>
                <a:latin typeface="Nunito"/>
                <a:ea typeface="Nunito"/>
                <a:cs typeface="Nunito"/>
                <a:sym typeface="Nunito"/>
              </a:rPr>
              <a:t> are created.				</a:t>
            </a:r>
            <a:endParaRPr sz="2400" dirty="0">
              <a:solidFill>
                <a:schemeClr val="dk2"/>
              </a:solidFill>
              <a:latin typeface="Nunito"/>
              <a:ea typeface="Nunito"/>
              <a:cs typeface="Nunito"/>
              <a:sym typeface="Nunito"/>
            </a:endParaRPr>
          </a:p>
          <a:p>
            <a:pPr marL="0" lvl="0" indent="0" algn="r" rtl="0">
              <a:lnSpc>
                <a:spcPct val="115000"/>
              </a:lnSpc>
              <a:spcBef>
                <a:spcPts val="0"/>
              </a:spcBef>
              <a:spcAft>
                <a:spcPts val="0"/>
              </a:spcAft>
              <a:buClr>
                <a:schemeClr val="accent4"/>
              </a:buClr>
              <a:buSzPts val="2960"/>
              <a:buNone/>
            </a:pPr>
            <a:r>
              <a:rPr lang="en-US" sz="1800" dirty="0">
                <a:solidFill>
                  <a:schemeClr val="dk2"/>
                </a:solidFill>
                <a:latin typeface="Nunito"/>
                <a:ea typeface="Nunito"/>
                <a:cs typeface="Nunito"/>
                <a:sym typeface="Nunito"/>
              </a:rPr>
              <a:t>~</a:t>
            </a:r>
            <a:r>
              <a:rPr lang="en-US" sz="1800" i="1" dirty="0" err="1">
                <a:solidFill>
                  <a:schemeClr val="dk2"/>
                </a:solidFill>
                <a:latin typeface="Nunito"/>
                <a:ea typeface="Nunito"/>
                <a:cs typeface="Nunito"/>
                <a:sym typeface="Nunito"/>
              </a:rPr>
              <a:t>Olena</a:t>
            </a:r>
            <a:r>
              <a:rPr lang="en-US" sz="1800" i="1" dirty="0">
                <a:solidFill>
                  <a:schemeClr val="dk2"/>
                </a:solidFill>
                <a:latin typeface="Nunito"/>
                <a:ea typeface="Nunito"/>
                <a:cs typeface="Nunito"/>
                <a:sym typeface="Nunito"/>
              </a:rPr>
              <a:t> </a:t>
            </a:r>
            <a:r>
              <a:rPr lang="en-US" sz="1800" i="1" dirty="0" err="1">
                <a:solidFill>
                  <a:schemeClr val="dk2"/>
                </a:solidFill>
                <a:latin typeface="Nunito"/>
                <a:ea typeface="Nunito"/>
                <a:cs typeface="Nunito"/>
                <a:sym typeface="Nunito"/>
              </a:rPr>
              <a:t>Hankivsky</a:t>
            </a:r>
            <a:r>
              <a:rPr lang="en-US" sz="1800" i="1" dirty="0">
                <a:solidFill>
                  <a:schemeClr val="dk2"/>
                </a:solidFill>
                <a:latin typeface="Nunito"/>
                <a:ea typeface="Nunito"/>
                <a:cs typeface="Nunito"/>
                <a:sym typeface="Nunito"/>
              </a:rPr>
              <a:t>, PhD.</a:t>
            </a:r>
          </a:p>
          <a:p>
            <a:pPr marL="0" lvl="0" indent="0" algn="r">
              <a:buClr>
                <a:srgbClr val="000000"/>
              </a:buClr>
              <a:buSzPts val="1100"/>
              <a:buNone/>
            </a:pPr>
            <a:r>
              <a:rPr lang="en-US" sz="1400" dirty="0">
                <a:solidFill>
                  <a:srgbClr val="000000"/>
                </a:solidFill>
                <a:highlight>
                  <a:srgbClr val="FFFFFF"/>
                </a:highlight>
                <a:latin typeface="Arial"/>
                <a:ea typeface="Arial"/>
                <a:cs typeface="Arial"/>
                <a:sym typeface="Arial"/>
              </a:rPr>
              <a:t>Founder and Director of the Institute for </a:t>
            </a:r>
            <a:r>
              <a:rPr lang="en-US" sz="1400" dirty="0" err="1">
                <a:solidFill>
                  <a:srgbClr val="000000"/>
                </a:solidFill>
                <a:highlight>
                  <a:srgbClr val="FFFFFF"/>
                </a:highlight>
                <a:latin typeface="Arial"/>
                <a:ea typeface="Arial"/>
                <a:cs typeface="Arial"/>
                <a:sym typeface="Arial"/>
              </a:rPr>
              <a:t>Intersectionality</a:t>
            </a:r>
            <a:r>
              <a:rPr lang="en-US" sz="1400" dirty="0">
                <a:solidFill>
                  <a:srgbClr val="000000"/>
                </a:solidFill>
                <a:highlight>
                  <a:srgbClr val="FFFFFF"/>
                </a:highlight>
                <a:latin typeface="Arial"/>
                <a:ea typeface="Arial"/>
                <a:cs typeface="Arial"/>
                <a:sym typeface="Arial"/>
              </a:rPr>
              <a:t> Research and Policy </a:t>
            </a:r>
          </a:p>
          <a:p>
            <a:pPr marL="0" lvl="0" indent="0" algn="r">
              <a:buClr>
                <a:srgbClr val="000000"/>
              </a:buClr>
              <a:buSzPts val="1100"/>
              <a:buNone/>
            </a:pPr>
            <a:r>
              <a:rPr lang="en-US" sz="1400" dirty="0">
                <a:solidFill>
                  <a:srgbClr val="000000"/>
                </a:solidFill>
                <a:highlight>
                  <a:srgbClr val="FFFFFF"/>
                </a:highlight>
                <a:latin typeface="Arial"/>
                <a:ea typeface="Arial"/>
                <a:cs typeface="Arial"/>
                <a:sym typeface="Arial"/>
              </a:rPr>
              <a:t>Simon Fraser University, Vancouver, Canada</a:t>
            </a:r>
            <a:endParaRPr lang="en-US" sz="1400" dirty="0">
              <a:latin typeface="Arial"/>
              <a:ea typeface="Arial"/>
              <a:cs typeface="Arial"/>
              <a:sym typeface="Arial"/>
            </a:endParaRPr>
          </a:p>
          <a:p>
            <a:pPr marL="0" lvl="0" indent="0">
              <a:buClr>
                <a:srgbClr val="000000"/>
              </a:buClr>
              <a:buSzPts val="1100"/>
              <a:buNone/>
            </a:pPr>
            <a:r>
              <a:rPr lang="en-US" sz="1800" dirty="0">
                <a:solidFill>
                  <a:srgbClr val="000000"/>
                </a:solidFill>
                <a:highlight>
                  <a:srgbClr val="FFFFFF"/>
                </a:highlight>
                <a:latin typeface="Arial"/>
                <a:ea typeface="Arial"/>
                <a:cs typeface="Arial"/>
                <a:sym typeface="Arial"/>
              </a:rPr>
              <a:t> </a:t>
            </a:r>
          </a:p>
          <a:p>
            <a:pPr marL="0" lvl="0" indent="0" algn="r" rtl="0">
              <a:lnSpc>
                <a:spcPct val="115000"/>
              </a:lnSpc>
              <a:spcBef>
                <a:spcPts val="0"/>
              </a:spcBef>
              <a:spcAft>
                <a:spcPts val="0"/>
              </a:spcAft>
              <a:buClr>
                <a:schemeClr val="accent4"/>
              </a:buClr>
              <a:buSzPts val="2960"/>
              <a:buNone/>
            </a:pPr>
            <a:endParaRPr sz="1800" dirty="0">
              <a:latin typeface="Nunito"/>
              <a:ea typeface="Nunito"/>
              <a:cs typeface="Nunito"/>
              <a:sym typeface="Nunito"/>
            </a:endParaRPr>
          </a:p>
          <a:p>
            <a:pPr marL="342900" lvl="0" indent="-154940" algn="l" rtl="0">
              <a:lnSpc>
                <a:spcPct val="115000"/>
              </a:lnSpc>
              <a:spcBef>
                <a:spcPts val="592"/>
              </a:spcBef>
              <a:spcAft>
                <a:spcPts val="1600"/>
              </a:spcAft>
              <a:buClr>
                <a:schemeClr val="dk1"/>
              </a:buClr>
              <a:buSzPts val="2960"/>
              <a:buNone/>
            </a:pPr>
            <a:endParaRPr sz="2400" dirty="0">
              <a:latin typeface="Nunito"/>
              <a:ea typeface="Nunito"/>
              <a:cs typeface="Nunito"/>
              <a:sym typeface="Nunito"/>
            </a:endParaRPr>
          </a:p>
        </p:txBody>
      </p:sp>
      <p:sp>
        <p:nvSpPr>
          <p:cNvPr id="327" name="Google Shape;327;p41"/>
          <p:cNvSpPr txBox="1"/>
          <p:nvPr/>
        </p:nvSpPr>
        <p:spPr>
          <a:xfrm>
            <a:off x="0" y="0"/>
            <a:ext cx="8925900" cy="11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a:solidFill>
                  <a:schemeClr val="lt1"/>
                </a:solidFill>
                <a:latin typeface="Nunito"/>
                <a:ea typeface="Nunito"/>
                <a:cs typeface="Nunito"/>
                <a:sym typeface="Nunito"/>
              </a:rPr>
              <a:t>Intersectionality promotes...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body" idx="4294967295"/>
          </p:nvPr>
        </p:nvSpPr>
        <p:spPr>
          <a:xfrm>
            <a:off x="510750" y="2305825"/>
            <a:ext cx="8122500" cy="3228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4"/>
              </a:buClr>
              <a:buSzPts val="2960"/>
              <a:buNone/>
            </a:pPr>
            <a:r>
              <a:rPr lang="en-US" sz="2400">
                <a:solidFill>
                  <a:schemeClr val="lt1"/>
                </a:solidFill>
                <a:latin typeface="Nunito"/>
                <a:ea typeface="Nunito"/>
                <a:cs typeface="Nunito"/>
                <a:sym typeface="Nunito"/>
              </a:rPr>
              <a:t>...understanding of human beings </a:t>
            </a:r>
            <a:r>
              <a:rPr lang="en-US" sz="2400">
                <a:solidFill>
                  <a:schemeClr val="dk2"/>
                </a:solidFill>
                <a:latin typeface="Nunito"/>
                <a:ea typeface="Nunito"/>
                <a:cs typeface="Nunito"/>
                <a:sym typeface="Nunito"/>
              </a:rPr>
              <a:t>as shaped by the interaction of different social locations</a:t>
            </a:r>
            <a:r>
              <a:rPr lang="en-US" sz="2400">
                <a:solidFill>
                  <a:schemeClr val="accent6"/>
                </a:solidFill>
                <a:latin typeface="Nunito"/>
                <a:ea typeface="Nunito"/>
                <a:cs typeface="Nunito"/>
                <a:sym typeface="Nunito"/>
              </a:rPr>
              <a:t> </a:t>
            </a:r>
            <a:r>
              <a:rPr lang="en-US" sz="2400">
                <a:solidFill>
                  <a:schemeClr val="accent1"/>
                </a:solidFill>
                <a:latin typeface="Nunito"/>
                <a:ea typeface="Nunito"/>
                <a:cs typeface="Nunito"/>
                <a:sym typeface="Nunito"/>
              </a:rPr>
              <a:t>(e.g., ‘race/ethnicity, indige-neity, gender, class, sexuality, geography, age, disability/ability, migration status, religion.)</a:t>
            </a:r>
            <a:r>
              <a:rPr lang="en-US" sz="2400">
                <a:solidFill>
                  <a:schemeClr val="dk2"/>
                </a:solidFill>
                <a:latin typeface="Nunito"/>
                <a:ea typeface="Nunito"/>
                <a:cs typeface="Nunito"/>
                <a:sym typeface="Nunito"/>
              </a:rPr>
              <a:t>  </a:t>
            </a:r>
            <a:endParaRPr sz="2400">
              <a:solidFill>
                <a:schemeClr val="dk2"/>
              </a:solidFill>
              <a:latin typeface="Nunito"/>
              <a:ea typeface="Nunito"/>
              <a:cs typeface="Nunito"/>
              <a:sym typeface="Nunito"/>
            </a:endParaRPr>
          </a:p>
          <a:p>
            <a:pPr marL="0" lvl="0" indent="0" algn="l" rtl="0">
              <a:lnSpc>
                <a:spcPct val="115000"/>
              </a:lnSpc>
              <a:spcBef>
                <a:spcPts val="0"/>
              </a:spcBef>
              <a:spcAft>
                <a:spcPts val="0"/>
              </a:spcAft>
              <a:buClr>
                <a:schemeClr val="accent4"/>
              </a:buClr>
              <a:buSzPts val="2960"/>
              <a:buNone/>
            </a:pPr>
            <a:endParaRPr sz="2400">
              <a:latin typeface="Nunito"/>
              <a:ea typeface="Nunito"/>
              <a:cs typeface="Nunito"/>
              <a:sym typeface="Nunito"/>
            </a:endParaRPr>
          </a:p>
          <a:p>
            <a:pPr marL="0" lvl="0" indent="0" algn="l" rtl="0">
              <a:lnSpc>
                <a:spcPct val="115000"/>
              </a:lnSpc>
              <a:spcBef>
                <a:spcPts val="0"/>
              </a:spcBef>
              <a:spcAft>
                <a:spcPts val="0"/>
              </a:spcAft>
              <a:buClr>
                <a:schemeClr val="accent4"/>
              </a:buClr>
              <a:buSzPts val="2960"/>
              <a:buNone/>
            </a:pPr>
            <a:r>
              <a:rPr lang="en-US" sz="2400">
                <a:solidFill>
                  <a:schemeClr val="dk2"/>
                </a:solidFill>
                <a:latin typeface="Nunito"/>
                <a:ea typeface="Nunito"/>
                <a:cs typeface="Nunito"/>
                <a:sym typeface="Nunito"/>
              </a:rPr>
              <a:t>	</a:t>
            </a:r>
            <a:endParaRPr sz="2400">
              <a:solidFill>
                <a:schemeClr val="dk2"/>
              </a:solidFill>
              <a:latin typeface="Nunito"/>
              <a:ea typeface="Nunito"/>
              <a:cs typeface="Nunito"/>
              <a:sym typeface="Nunito"/>
            </a:endParaRPr>
          </a:p>
          <a:p>
            <a:pPr marL="0" lvl="0" indent="0" algn="r" rtl="0">
              <a:lnSpc>
                <a:spcPct val="115000"/>
              </a:lnSpc>
              <a:spcBef>
                <a:spcPts val="0"/>
              </a:spcBef>
              <a:spcAft>
                <a:spcPts val="0"/>
              </a:spcAft>
              <a:buClr>
                <a:schemeClr val="accent4"/>
              </a:buClr>
              <a:buSzPts val="2960"/>
              <a:buNone/>
            </a:pPr>
            <a:r>
              <a:rPr lang="en-US" sz="1800">
                <a:solidFill>
                  <a:schemeClr val="dk2"/>
                </a:solidFill>
                <a:latin typeface="Nunito"/>
                <a:ea typeface="Nunito"/>
                <a:cs typeface="Nunito"/>
                <a:sym typeface="Nunito"/>
              </a:rPr>
              <a:t>~</a:t>
            </a:r>
            <a:r>
              <a:rPr lang="en-US" sz="1800" i="1">
                <a:solidFill>
                  <a:schemeClr val="dk2"/>
                </a:solidFill>
                <a:latin typeface="Nunito"/>
                <a:ea typeface="Nunito"/>
                <a:cs typeface="Nunito"/>
                <a:sym typeface="Nunito"/>
              </a:rPr>
              <a:t>Olena Hankivsky, PhD.</a:t>
            </a:r>
            <a:endParaRPr sz="1800">
              <a:latin typeface="Nunito"/>
              <a:ea typeface="Nunito"/>
              <a:cs typeface="Nunito"/>
              <a:sym typeface="Nunito"/>
            </a:endParaRPr>
          </a:p>
          <a:p>
            <a:pPr marL="342900" lvl="0" indent="-154940" algn="l" rtl="0">
              <a:lnSpc>
                <a:spcPct val="115000"/>
              </a:lnSpc>
              <a:spcBef>
                <a:spcPts val="592"/>
              </a:spcBef>
              <a:spcAft>
                <a:spcPts val="1600"/>
              </a:spcAft>
              <a:buClr>
                <a:schemeClr val="dk1"/>
              </a:buClr>
              <a:buSzPts val="2960"/>
              <a:buNone/>
            </a:pPr>
            <a:endParaRPr sz="2400">
              <a:latin typeface="Nunito"/>
              <a:ea typeface="Nunito"/>
              <a:cs typeface="Nunito"/>
              <a:sym typeface="Nunito"/>
            </a:endParaRPr>
          </a:p>
        </p:txBody>
      </p:sp>
      <p:sp>
        <p:nvSpPr>
          <p:cNvPr id="333" name="Google Shape;333;p42"/>
          <p:cNvSpPr txBox="1"/>
          <p:nvPr/>
        </p:nvSpPr>
        <p:spPr>
          <a:xfrm>
            <a:off x="218100" y="416550"/>
            <a:ext cx="8722500" cy="11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dirty="0">
                <a:solidFill>
                  <a:schemeClr val="lt1"/>
                </a:solidFill>
                <a:latin typeface="Nunito"/>
                <a:ea typeface="Nunito"/>
                <a:cs typeface="Nunito"/>
                <a:sym typeface="Nunito"/>
              </a:rPr>
              <a:t>Breaking it Down</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6"/>
          <p:cNvSpPr txBox="1">
            <a:spLocks noGrp="1"/>
          </p:cNvSpPr>
          <p:nvPr>
            <p:ph type="title"/>
          </p:nvPr>
        </p:nvSpPr>
        <p:spPr>
          <a:xfrm>
            <a:off x="1388550" y="4563525"/>
            <a:ext cx="6366900" cy="147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a:t>PC(USA) Mideast Policies</a:t>
            </a:r>
            <a:endParaRPr sz="2400"/>
          </a:p>
          <a:p>
            <a:pPr marL="0" lvl="0" indent="0" algn="ctr" rtl="0">
              <a:spcBef>
                <a:spcPts val="0"/>
              </a:spcBef>
              <a:spcAft>
                <a:spcPts val="0"/>
              </a:spcAft>
              <a:buNone/>
            </a:pPr>
            <a:r>
              <a:rPr lang="en-US" sz="2400"/>
              <a:t>see: theIPMN.org</a:t>
            </a:r>
            <a:endParaRPr sz="2400"/>
          </a:p>
          <a:p>
            <a:pPr marL="0" lvl="0" indent="0" algn="ctr" rtl="0">
              <a:spcBef>
                <a:spcPts val="0"/>
              </a:spcBef>
              <a:spcAft>
                <a:spcPts val="0"/>
              </a:spcAft>
              <a:buNone/>
            </a:pPr>
            <a:r>
              <a:rPr lang="en-US" sz="2400"/>
              <a:t>or</a:t>
            </a:r>
            <a:endParaRPr sz="2400"/>
          </a:p>
          <a:p>
            <a:pPr marL="0" lvl="0" indent="0" algn="ctr" rtl="0">
              <a:spcBef>
                <a:spcPts val="0"/>
              </a:spcBef>
              <a:spcAft>
                <a:spcPts val="0"/>
              </a:spcAft>
              <a:buNone/>
            </a:pPr>
            <a:r>
              <a:rPr lang="en-US" sz="2400"/>
              <a:t>bit.ly/pcusamideast</a:t>
            </a:r>
            <a:endParaRPr sz="2400"/>
          </a:p>
        </p:txBody>
      </p:sp>
      <p:pic>
        <p:nvPicPr>
          <p:cNvPr id="154" name="Google Shape;154;p16"/>
          <p:cNvPicPr preferRelativeResize="0"/>
          <p:nvPr/>
        </p:nvPicPr>
        <p:blipFill>
          <a:blip r:embed="rId3">
            <a:alphaModFix/>
          </a:blip>
          <a:stretch>
            <a:fillRect/>
          </a:stretch>
        </p:blipFill>
        <p:spPr>
          <a:xfrm>
            <a:off x="3119074" y="1014025"/>
            <a:ext cx="2905851" cy="2910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3"/>
          <p:cNvSpPr txBox="1">
            <a:spLocks noGrp="1"/>
          </p:cNvSpPr>
          <p:nvPr>
            <p:ph type="body" idx="4294967295"/>
          </p:nvPr>
        </p:nvSpPr>
        <p:spPr>
          <a:xfrm>
            <a:off x="510750" y="2082675"/>
            <a:ext cx="8122500" cy="2960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4"/>
              </a:buClr>
              <a:buSzPts val="2960"/>
              <a:buNone/>
            </a:pPr>
            <a:endParaRPr sz="2400">
              <a:solidFill>
                <a:schemeClr val="dk2"/>
              </a:solidFill>
              <a:latin typeface="Nunito"/>
              <a:ea typeface="Nunito"/>
              <a:cs typeface="Nunito"/>
              <a:sym typeface="Nunito"/>
            </a:endParaRPr>
          </a:p>
          <a:p>
            <a:pPr marL="0" lvl="0" indent="0" algn="l" rtl="0">
              <a:lnSpc>
                <a:spcPct val="115000"/>
              </a:lnSpc>
              <a:spcBef>
                <a:spcPts val="0"/>
              </a:spcBef>
              <a:spcAft>
                <a:spcPts val="0"/>
              </a:spcAft>
              <a:buClr>
                <a:schemeClr val="accent4"/>
              </a:buClr>
              <a:buSzPts val="2960"/>
              <a:buNone/>
            </a:pPr>
            <a:r>
              <a:rPr lang="en-US" sz="2400">
                <a:solidFill>
                  <a:schemeClr val="dk2"/>
                </a:solidFill>
                <a:latin typeface="Nunito"/>
                <a:ea typeface="Nunito"/>
                <a:cs typeface="Nunito"/>
                <a:sym typeface="Nunito"/>
              </a:rPr>
              <a:t>These interactions occur within a context of </a:t>
            </a:r>
            <a:r>
              <a:rPr lang="en-US" sz="2400">
                <a:solidFill>
                  <a:schemeClr val="accent2"/>
                </a:solidFill>
                <a:latin typeface="Nunito"/>
                <a:ea typeface="Nunito"/>
                <a:cs typeface="Nunito"/>
                <a:sym typeface="Nunito"/>
              </a:rPr>
              <a:t>connected systems and structures of power</a:t>
            </a:r>
            <a:r>
              <a:rPr lang="en-US" sz="2400">
                <a:solidFill>
                  <a:srgbClr val="0000FF"/>
                </a:solidFill>
                <a:latin typeface="Nunito"/>
                <a:ea typeface="Nunito"/>
                <a:cs typeface="Nunito"/>
                <a:sym typeface="Nunito"/>
              </a:rPr>
              <a:t> </a:t>
            </a:r>
            <a:r>
              <a:rPr lang="en-US" sz="2400">
                <a:solidFill>
                  <a:srgbClr val="000000"/>
                </a:solidFill>
                <a:latin typeface="Nunito"/>
                <a:ea typeface="Nunito"/>
                <a:cs typeface="Nunito"/>
                <a:sym typeface="Nunito"/>
              </a:rPr>
              <a:t>(</a:t>
            </a:r>
            <a:r>
              <a:rPr lang="en-US" sz="2400">
                <a:solidFill>
                  <a:schemeClr val="dk2"/>
                </a:solidFill>
                <a:latin typeface="Nunito"/>
                <a:ea typeface="Nunito"/>
                <a:cs typeface="Nunito"/>
                <a:sym typeface="Nunito"/>
              </a:rPr>
              <a:t>e.g., </a:t>
            </a:r>
            <a:r>
              <a:rPr lang="en-US" sz="2400">
                <a:solidFill>
                  <a:schemeClr val="lt1"/>
                </a:solidFill>
                <a:latin typeface="Nunito"/>
                <a:ea typeface="Nunito"/>
                <a:cs typeface="Nunito"/>
                <a:sym typeface="Nunito"/>
              </a:rPr>
              <a:t>laws, policies, state governments and other political and economic unions, religious institutions, media.</a:t>
            </a:r>
            <a:r>
              <a:rPr lang="en-US" sz="2400">
                <a:solidFill>
                  <a:schemeClr val="dk2"/>
                </a:solidFill>
                <a:latin typeface="Nunito"/>
                <a:ea typeface="Nunito"/>
                <a:cs typeface="Nunito"/>
                <a:sym typeface="Nunito"/>
              </a:rPr>
              <a:t>)  </a:t>
            </a:r>
            <a:endParaRPr sz="2400">
              <a:latin typeface="Nunito"/>
              <a:ea typeface="Nunito"/>
              <a:cs typeface="Nunito"/>
              <a:sym typeface="Nunito"/>
            </a:endParaRPr>
          </a:p>
          <a:p>
            <a:pPr marL="0" lvl="0" indent="0" algn="r" rtl="0">
              <a:lnSpc>
                <a:spcPct val="115000"/>
              </a:lnSpc>
              <a:spcBef>
                <a:spcPts val="0"/>
              </a:spcBef>
              <a:spcAft>
                <a:spcPts val="0"/>
              </a:spcAft>
              <a:buClr>
                <a:schemeClr val="accent4"/>
              </a:buClr>
              <a:buSzPts val="2960"/>
              <a:buNone/>
            </a:pPr>
            <a:r>
              <a:rPr lang="en-US" sz="1800">
                <a:solidFill>
                  <a:schemeClr val="dk2"/>
                </a:solidFill>
                <a:latin typeface="Nunito"/>
                <a:ea typeface="Nunito"/>
                <a:cs typeface="Nunito"/>
                <a:sym typeface="Nunito"/>
              </a:rPr>
              <a:t>~</a:t>
            </a:r>
            <a:r>
              <a:rPr lang="en-US" sz="1800" i="1">
                <a:solidFill>
                  <a:schemeClr val="dk2"/>
                </a:solidFill>
                <a:latin typeface="Nunito"/>
                <a:ea typeface="Nunito"/>
                <a:cs typeface="Nunito"/>
                <a:sym typeface="Nunito"/>
              </a:rPr>
              <a:t>Olena Hankivsky, PhD.</a:t>
            </a:r>
            <a:endParaRPr sz="1800">
              <a:latin typeface="Nunito"/>
              <a:ea typeface="Nunito"/>
              <a:cs typeface="Nunito"/>
              <a:sym typeface="Nunito"/>
            </a:endParaRPr>
          </a:p>
          <a:p>
            <a:pPr marL="342900" lvl="0" indent="-154940" algn="l" rtl="0">
              <a:lnSpc>
                <a:spcPct val="115000"/>
              </a:lnSpc>
              <a:spcBef>
                <a:spcPts val="592"/>
              </a:spcBef>
              <a:spcAft>
                <a:spcPts val="1600"/>
              </a:spcAft>
              <a:buClr>
                <a:schemeClr val="dk1"/>
              </a:buClr>
              <a:buSzPts val="2960"/>
              <a:buNone/>
            </a:pPr>
            <a:endParaRPr sz="2400">
              <a:latin typeface="Nunito"/>
              <a:ea typeface="Nunito"/>
              <a:cs typeface="Nunito"/>
              <a:sym typeface="Nunito"/>
            </a:endParaRPr>
          </a:p>
        </p:txBody>
      </p:sp>
      <p:sp>
        <p:nvSpPr>
          <p:cNvPr id="339" name="Google Shape;339;p43"/>
          <p:cNvSpPr txBox="1"/>
          <p:nvPr/>
        </p:nvSpPr>
        <p:spPr>
          <a:xfrm>
            <a:off x="223150" y="312400"/>
            <a:ext cx="8702700" cy="11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dirty="0">
                <a:solidFill>
                  <a:schemeClr val="lt1"/>
                </a:solidFill>
                <a:latin typeface="Nunito"/>
                <a:ea typeface="Nunito"/>
                <a:cs typeface="Nunito"/>
                <a:sym typeface="Nunito"/>
              </a:rPr>
              <a:t>Breaking it Down</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body" idx="4294967295"/>
          </p:nvPr>
        </p:nvSpPr>
        <p:spPr>
          <a:xfrm>
            <a:off x="510750" y="2265000"/>
            <a:ext cx="8122500" cy="232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4"/>
              </a:buClr>
              <a:buSzPts val="2960"/>
              <a:buNone/>
            </a:pPr>
            <a:r>
              <a:rPr lang="en-US" sz="2400">
                <a:solidFill>
                  <a:schemeClr val="dk2"/>
                </a:solidFill>
                <a:latin typeface="Nunito"/>
                <a:ea typeface="Nunito"/>
                <a:cs typeface="Nunito"/>
                <a:sym typeface="Nunito"/>
              </a:rPr>
              <a:t>Through such processes, interdependent forms of </a:t>
            </a:r>
            <a:r>
              <a:rPr lang="en-US" sz="2400">
                <a:solidFill>
                  <a:srgbClr val="CC0000"/>
                </a:solidFill>
                <a:latin typeface="Nunito"/>
                <a:ea typeface="Nunito"/>
                <a:cs typeface="Nunito"/>
                <a:sym typeface="Nunito"/>
              </a:rPr>
              <a:t>privilege and oppression</a:t>
            </a:r>
            <a:r>
              <a:rPr lang="en-US" sz="2400">
                <a:solidFill>
                  <a:srgbClr val="FF0000"/>
                </a:solidFill>
                <a:latin typeface="Nunito"/>
                <a:ea typeface="Nunito"/>
                <a:cs typeface="Nunito"/>
                <a:sym typeface="Nunito"/>
              </a:rPr>
              <a:t> </a:t>
            </a:r>
            <a:r>
              <a:rPr lang="en-US" sz="2400">
                <a:latin typeface="Nunito"/>
                <a:ea typeface="Nunito"/>
                <a:cs typeface="Nunito"/>
                <a:sym typeface="Nunito"/>
              </a:rPr>
              <a:t>shaped by colonialism, imperialism, racism, homophobia, ableism, and patriarchy</a:t>
            </a:r>
            <a:r>
              <a:rPr lang="en-US" sz="2400">
                <a:solidFill>
                  <a:schemeClr val="dk2"/>
                </a:solidFill>
                <a:latin typeface="Nunito"/>
                <a:ea typeface="Nunito"/>
                <a:cs typeface="Nunito"/>
                <a:sym typeface="Nunito"/>
              </a:rPr>
              <a:t> are created.				</a:t>
            </a:r>
            <a:endParaRPr sz="2400">
              <a:solidFill>
                <a:schemeClr val="dk2"/>
              </a:solidFill>
              <a:latin typeface="Nunito"/>
              <a:ea typeface="Nunito"/>
              <a:cs typeface="Nunito"/>
              <a:sym typeface="Nunito"/>
            </a:endParaRPr>
          </a:p>
          <a:p>
            <a:pPr marL="0" lvl="0" indent="0" algn="r" rtl="0">
              <a:lnSpc>
                <a:spcPct val="115000"/>
              </a:lnSpc>
              <a:spcBef>
                <a:spcPts val="0"/>
              </a:spcBef>
              <a:spcAft>
                <a:spcPts val="0"/>
              </a:spcAft>
              <a:buClr>
                <a:schemeClr val="accent4"/>
              </a:buClr>
              <a:buSzPts val="2960"/>
              <a:buNone/>
            </a:pPr>
            <a:r>
              <a:rPr lang="en-US" sz="1800">
                <a:solidFill>
                  <a:schemeClr val="dk2"/>
                </a:solidFill>
                <a:latin typeface="Nunito"/>
                <a:ea typeface="Nunito"/>
                <a:cs typeface="Nunito"/>
                <a:sym typeface="Nunito"/>
              </a:rPr>
              <a:t>~</a:t>
            </a:r>
            <a:r>
              <a:rPr lang="en-US" sz="1800" i="1">
                <a:solidFill>
                  <a:schemeClr val="dk2"/>
                </a:solidFill>
                <a:latin typeface="Nunito"/>
                <a:ea typeface="Nunito"/>
                <a:cs typeface="Nunito"/>
                <a:sym typeface="Nunito"/>
              </a:rPr>
              <a:t>Olena Hankivsky, PhD.</a:t>
            </a:r>
            <a:endParaRPr sz="1800">
              <a:latin typeface="Nunito"/>
              <a:ea typeface="Nunito"/>
              <a:cs typeface="Nunito"/>
              <a:sym typeface="Nunito"/>
            </a:endParaRPr>
          </a:p>
          <a:p>
            <a:pPr marL="342900" lvl="0" indent="-154940" algn="l" rtl="0">
              <a:lnSpc>
                <a:spcPct val="115000"/>
              </a:lnSpc>
              <a:spcBef>
                <a:spcPts val="592"/>
              </a:spcBef>
              <a:spcAft>
                <a:spcPts val="1600"/>
              </a:spcAft>
              <a:buClr>
                <a:schemeClr val="dk1"/>
              </a:buClr>
              <a:buSzPts val="2960"/>
              <a:buNone/>
            </a:pPr>
            <a:endParaRPr sz="2400">
              <a:latin typeface="Nunito"/>
              <a:ea typeface="Nunito"/>
              <a:cs typeface="Nunito"/>
              <a:sym typeface="Nunito"/>
            </a:endParaRPr>
          </a:p>
        </p:txBody>
      </p:sp>
      <p:sp>
        <p:nvSpPr>
          <p:cNvPr id="345" name="Google Shape;345;p44"/>
          <p:cNvSpPr txBox="1"/>
          <p:nvPr/>
        </p:nvSpPr>
        <p:spPr>
          <a:xfrm>
            <a:off x="218100" y="357025"/>
            <a:ext cx="8707800" cy="11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dirty="0">
                <a:solidFill>
                  <a:schemeClr val="lt1"/>
                </a:solidFill>
                <a:latin typeface="Nunito"/>
                <a:ea typeface="Nunito"/>
                <a:cs typeface="Nunito"/>
                <a:sym typeface="Nunito"/>
              </a:rPr>
              <a:t>Breaking it Down</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5"/>
          <p:cNvSpPr txBox="1">
            <a:spLocks noGrp="1"/>
          </p:cNvSpPr>
          <p:nvPr>
            <p:ph type="body" idx="1"/>
          </p:nvPr>
        </p:nvSpPr>
        <p:spPr>
          <a:xfrm>
            <a:off x="2496600" y="5947000"/>
            <a:ext cx="4150800" cy="511500"/>
          </a:xfrm>
          <a:prstGeom prst="rect">
            <a:avLst/>
          </a:prstGeom>
          <a:noFill/>
          <a:ln>
            <a:noFill/>
          </a:ln>
        </p:spPr>
        <p:txBody>
          <a:bodyPr spcFirstLastPara="1" wrap="square" lIns="91425" tIns="45700" rIns="91425" bIns="45700" anchor="t" anchorCtr="0">
            <a:noAutofit/>
          </a:bodyPr>
          <a:lstStyle/>
          <a:p>
            <a:pPr marL="342900" lvl="0" indent="-139700" algn="ctr" rtl="0">
              <a:spcBef>
                <a:spcPts val="0"/>
              </a:spcBef>
              <a:spcAft>
                <a:spcPts val="0"/>
              </a:spcAft>
              <a:buClr>
                <a:schemeClr val="dk1"/>
              </a:buClr>
              <a:buSzPts val="1800"/>
              <a:buNone/>
            </a:pPr>
            <a:r>
              <a:rPr lang="en-US" sz="1800" b="1"/>
              <a:t>Video - When I See Them, I See Us</a:t>
            </a:r>
            <a:endParaRPr sz="1800" b="1"/>
          </a:p>
          <a:p>
            <a:pPr marL="457200" lvl="0" indent="0" algn="l" rtl="0">
              <a:spcBef>
                <a:spcPts val="640"/>
              </a:spcBef>
              <a:spcAft>
                <a:spcPts val="0"/>
              </a:spcAft>
              <a:buNone/>
            </a:pPr>
            <a:endParaRPr/>
          </a:p>
        </p:txBody>
      </p:sp>
      <p:pic>
        <p:nvPicPr>
          <p:cNvPr id="4" name="When I See Them I See Us.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727551" y="923399"/>
            <a:ext cx="7698818" cy="43305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6"/>
          <p:cNvSpPr txBox="1">
            <a:spLocks noGrp="1"/>
          </p:cNvSpPr>
          <p:nvPr>
            <p:ph type="title"/>
          </p:nvPr>
        </p:nvSpPr>
        <p:spPr>
          <a:xfrm>
            <a:off x="1393929" y="1734861"/>
            <a:ext cx="6366900" cy="33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Where I Stand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7"/>
          <p:cNvSpPr txBox="1">
            <a:spLocks noGrp="1"/>
          </p:cNvSpPr>
          <p:nvPr>
            <p:ph type="title"/>
          </p:nvPr>
        </p:nvSpPr>
        <p:spPr>
          <a:xfrm>
            <a:off x="600300" y="555975"/>
            <a:ext cx="7814100" cy="11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Tour the Banners</a:t>
            </a:r>
            <a:endParaRPr/>
          </a:p>
          <a:p>
            <a:pPr marL="0" lvl="0" indent="0" algn="l" rtl="0">
              <a:spcBef>
                <a:spcPts val="0"/>
              </a:spcBef>
              <a:spcAft>
                <a:spcPts val="0"/>
              </a:spcAft>
              <a:buClr>
                <a:srgbClr val="000000"/>
              </a:buClr>
              <a:buSzPts val="1100"/>
              <a:buFont typeface="Arial"/>
              <a:buNone/>
            </a:pPr>
            <a:r>
              <a:rPr lang="en-US" sz="2400">
                <a:solidFill>
                  <a:schemeClr val="accent1"/>
                </a:solidFill>
              </a:rPr>
              <a:t>What we do flows from who we are...</a:t>
            </a:r>
            <a:endParaRPr sz="2400">
              <a:solidFill>
                <a:schemeClr val="accent1"/>
              </a:solidFill>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
        <p:nvSpPr>
          <p:cNvPr id="364" name="Google Shape;364;p47"/>
          <p:cNvSpPr txBox="1">
            <a:spLocks noGrp="1"/>
          </p:cNvSpPr>
          <p:nvPr>
            <p:ph type="body" idx="1"/>
          </p:nvPr>
        </p:nvSpPr>
        <p:spPr>
          <a:xfrm>
            <a:off x="6383475" y="2111175"/>
            <a:ext cx="2174100" cy="3401700"/>
          </a:xfrm>
          <a:prstGeom prst="rect">
            <a:avLst/>
          </a:prstGeom>
        </p:spPr>
        <p:txBody>
          <a:bodyPr spcFirstLastPara="1" wrap="square" lIns="91425" tIns="91425" rIns="91425" bIns="91425" anchor="t" anchorCtr="0">
            <a:noAutofit/>
          </a:bodyPr>
          <a:lstStyle/>
          <a:p>
            <a:pPr marL="274320" lvl="0" indent="-134620" algn="l" rtl="0">
              <a:lnSpc>
                <a:spcPct val="115000"/>
              </a:lnSpc>
              <a:spcBef>
                <a:spcPts val="0"/>
              </a:spcBef>
              <a:spcAft>
                <a:spcPts val="0"/>
              </a:spcAft>
              <a:buClr>
                <a:schemeClr val="accent2"/>
              </a:buClr>
              <a:buSzPts val="1400"/>
              <a:buChar char="●"/>
            </a:pPr>
            <a:r>
              <a:rPr lang="en-US" sz="1400" b="1">
                <a:solidFill>
                  <a:schemeClr val="accent2"/>
                </a:solidFill>
              </a:rPr>
              <a:t>Identify cross-movement struggles </a:t>
            </a:r>
            <a:endParaRPr sz="1400" b="1">
              <a:solidFill>
                <a:schemeClr val="accent2"/>
              </a:solidFill>
            </a:endParaRPr>
          </a:p>
          <a:p>
            <a:pPr marL="274320" lvl="0" indent="-134620" algn="l" rtl="0">
              <a:lnSpc>
                <a:spcPct val="115000"/>
              </a:lnSpc>
              <a:spcBef>
                <a:spcPts val="1000"/>
              </a:spcBef>
              <a:spcAft>
                <a:spcPts val="0"/>
              </a:spcAft>
              <a:buClr>
                <a:schemeClr val="accent2"/>
              </a:buClr>
              <a:buSzPts val="1400"/>
              <a:buChar char="●"/>
            </a:pPr>
            <a:r>
              <a:rPr lang="en-US" sz="1400" b="1">
                <a:solidFill>
                  <a:schemeClr val="accent2"/>
                </a:solidFill>
              </a:rPr>
              <a:t>Name the issues </a:t>
            </a:r>
            <a:endParaRPr sz="1400" b="1">
              <a:solidFill>
                <a:schemeClr val="accent2"/>
              </a:solidFill>
            </a:endParaRPr>
          </a:p>
          <a:p>
            <a:pPr marL="274320" lvl="0" indent="-134620" algn="l" rtl="0">
              <a:lnSpc>
                <a:spcPct val="115000"/>
              </a:lnSpc>
              <a:spcBef>
                <a:spcPts val="1000"/>
              </a:spcBef>
              <a:spcAft>
                <a:spcPts val="0"/>
              </a:spcAft>
              <a:buClr>
                <a:schemeClr val="accent2"/>
              </a:buClr>
              <a:buSzPts val="1400"/>
              <a:buChar char="●"/>
            </a:pPr>
            <a:r>
              <a:rPr lang="en-US" sz="1400" b="1">
                <a:solidFill>
                  <a:schemeClr val="accent2"/>
                </a:solidFill>
              </a:rPr>
              <a:t>Explore connections/allies</a:t>
            </a:r>
            <a:endParaRPr sz="1400" b="1">
              <a:solidFill>
                <a:schemeClr val="accent2"/>
              </a:solidFill>
            </a:endParaRPr>
          </a:p>
          <a:p>
            <a:pPr marL="274320" lvl="0" indent="-134620" algn="l" rtl="0">
              <a:lnSpc>
                <a:spcPct val="115000"/>
              </a:lnSpc>
              <a:spcBef>
                <a:spcPts val="1000"/>
              </a:spcBef>
              <a:spcAft>
                <a:spcPts val="0"/>
              </a:spcAft>
              <a:buClr>
                <a:schemeClr val="accent2"/>
              </a:buClr>
              <a:buSzPts val="1400"/>
              <a:buChar char="●"/>
            </a:pPr>
            <a:r>
              <a:rPr lang="en-US" sz="1400" b="1">
                <a:solidFill>
                  <a:schemeClr val="accent2"/>
                </a:solidFill>
              </a:rPr>
              <a:t>Where do you stand in solidarity? Who do you stand with?</a:t>
            </a:r>
            <a:endParaRPr sz="1400" b="1">
              <a:solidFill>
                <a:schemeClr val="accent2"/>
              </a:solidFill>
            </a:endParaRPr>
          </a:p>
          <a:p>
            <a:pPr marL="274320" lvl="0" indent="-134620" algn="l" rtl="0">
              <a:lnSpc>
                <a:spcPct val="115000"/>
              </a:lnSpc>
              <a:spcBef>
                <a:spcPts val="1000"/>
              </a:spcBef>
              <a:spcAft>
                <a:spcPts val="1000"/>
              </a:spcAft>
              <a:buClr>
                <a:schemeClr val="accent2"/>
              </a:buClr>
              <a:buSzPts val="1400"/>
              <a:buChar char="●"/>
            </a:pPr>
            <a:r>
              <a:rPr lang="en-US" sz="1400" b="1">
                <a:solidFill>
                  <a:schemeClr val="accent2"/>
                </a:solidFill>
              </a:rPr>
              <a:t>Implications for education/ advocacy </a:t>
            </a:r>
            <a:endParaRPr sz="1400" b="1">
              <a:solidFill>
                <a:schemeClr val="accent2"/>
              </a:solidFill>
            </a:endParaRPr>
          </a:p>
        </p:txBody>
      </p:sp>
      <p:pic>
        <p:nvPicPr>
          <p:cNvPr id="365" name="Google Shape;365;p47"/>
          <p:cNvPicPr preferRelativeResize="0"/>
          <p:nvPr/>
        </p:nvPicPr>
        <p:blipFill>
          <a:blip r:embed="rId3">
            <a:alphaModFix/>
          </a:blip>
          <a:stretch>
            <a:fillRect/>
          </a:stretch>
        </p:blipFill>
        <p:spPr>
          <a:xfrm>
            <a:off x="371200" y="1927288"/>
            <a:ext cx="6012272" cy="376947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9"/>
          <p:cNvSpPr txBox="1">
            <a:spLocks noGrp="1"/>
          </p:cNvSpPr>
          <p:nvPr>
            <p:ph type="body" idx="1"/>
          </p:nvPr>
        </p:nvSpPr>
        <p:spPr>
          <a:xfrm>
            <a:off x="864450" y="5851378"/>
            <a:ext cx="7415100" cy="511500"/>
          </a:xfrm>
          <a:prstGeom prst="rect">
            <a:avLst/>
          </a:prstGeom>
          <a:noFill/>
          <a:ln>
            <a:noFill/>
          </a:ln>
        </p:spPr>
        <p:txBody>
          <a:bodyPr spcFirstLastPara="1" wrap="square" lIns="91425" tIns="45700" rIns="91425" bIns="45700" anchor="t" anchorCtr="0">
            <a:noAutofit/>
          </a:bodyPr>
          <a:lstStyle/>
          <a:p>
            <a:pPr marL="342900" lvl="0" indent="-139700" algn="ctr" rtl="0">
              <a:spcBef>
                <a:spcPts val="0"/>
              </a:spcBef>
              <a:spcAft>
                <a:spcPts val="0"/>
              </a:spcAft>
              <a:buClr>
                <a:schemeClr val="dk1"/>
              </a:buClr>
              <a:buSzPts val="2400"/>
              <a:buNone/>
            </a:pPr>
            <a:r>
              <a:rPr lang="en-US" sz="2400" b="1"/>
              <a:t>Video: An Intersectional Awakening</a:t>
            </a:r>
            <a:endParaRPr sz="2400" b="1"/>
          </a:p>
          <a:p>
            <a:pPr marL="342900" lvl="0" indent="-139700" algn="l" rtl="0">
              <a:spcBef>
                <a:spcPts val="0"/>
              </a:spcBef>
              <a:spcAft>
                <a:spcPts val="0"/>
              </a:spcAft>
              <a:buClr>
                <a:schemeClr val="dk1"/>
              </a:buClr>
              <a:buSzPts val="1800"/>
              <a:buNone/>
            </a:pPr>
            <a:endParaRPr sz="1800" b="1"/>
          </a:p>
          <a:p>
            <a:pPr marL="342900" lvl="0" indent="-139700" algn="l" rtl="0">
              <a:spcBef>
                <a:spcPts val="0"/>
              </a:spcBef>
              <a:spcAft>
                <a:spcPts val="0"/>
              </a:spcAft>
              <a:buSzPts val="1800"/>
              <a:buNone/>
            </a:pPr>
            <a:endParaRPr sz="1800" b="1"/>
          </a:p>
          <a:p>
            <a:pPr marL="457200" lvl="0" indent="0" algn="l" rtl="0">
              <a:spcBef>
                <a:spcPts val="640"/>
              </a:spcBef>
              <a:spcAft>
                <a:spcPts val="0"/>
              </a:spcAft>
              <a:buNone/>
            </a:pPr>
            <a:endParaRPr/>
          </a:p>
        </p:txBody>
      </p:sp>
      <p:pic>
        <p:nvPicPr>
          <p:cNvPr id="4" name="Mensa short.m4v">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156181" y="579445"/>
            <a:ext cx="6965939" cy="52244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0"/>
          <p:cNvSpPr txBox="1">
            <a:spLocks noGrp="1"/>
          </p:cNvSpPr>
          <p:nvPr>
            <p:ph type="title"/>
          </p:nvPr>
        </p:nvSpPr>
        <p:spPr>
          <a:xfrm>
            <a:off x="234950" y="2331600"/>
            <a:ext cx="1978200" cy="219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Part 6</a:t>
            </a:r>
            <a:endParaRPr/>
          </a:p>
          <a:p>
            <a:pPr marL="0" lvl="0" indent="0" algn="ctr" rtl="0">
              <a:spcBef>
                <a:spcPts val="0"/>
              </a:spcBef>
              <a:spcAft>
                <a:spcPts val="0"/>
              </a:spcAft>
              <a:buClr>
                <a:schemeClr val="dk1"/>
              </a:buClr>
              <a:buSzPts val="4400"/>
              <a:buFont typeface="Calibri"/>
              <a:buNone/>
            </a:pPr>
            <a:endParaRPr/>
          </a:p>
          <a:p>
            <a:pPr marL="0" lvl="0" indent="0" algn="ctr" rtl="0">
              <a:spcBef>
                <a:spcPts val="0"/>
              </a:spcBef>
              <a:spcAft>
                <a:spcPts val="0"/>
              </a:spcAft>
              <a:buClr>
                <a:schemeClr val="dk1"/>
              </a:buClr>
              <a:buSzPts val="4400"/>
              <a:buFont typeface="Calibri"/>
              <a:buNone/>
            </a:pPr>
            <a:r>
              <a:rPr lang="en-US"/>
              <a:t>Q &amp; A</a:t>
            </a:r>
            <a:endParaRPr/>
          </a:p>
        </p:txBody>
      </p:sp>
      <p:pic>
        <p:nvPicPr>
          <p:cNvPr id="383" name="Google Shape;383;p50"/>
          <p:cNvPicPr preferRelativeResize="0"/>
          <p:nvPr/>
        </p:nvPicPr>
        <p:blipFill>
          <a:blip r:embed="rId3">
            <a:alphaModFix/>
          </a:blip>
          <a:stretch>
            <a:fillRect/>
          </a:stretch>
        </p:blipFill>
        <p:spPr>
          <a:xfrm>
            <a:off x="3379650" y="0"/>
            <a:ext cx="615905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7"/>
          <p:cNvPicPr preferRelativeResize="0"/>
          <p:nvPr/>
        </p:nvPicPr>
        <p:blipFill>
          <a:blip r:embed="rId3">
            <a:alphaModFix/>
          </a:blip>
          <a:stretch>
            <a:fillRect/>
          </a:stretch>
        </p:blipFill>
        <p:spPr>
          <a:xfrm>
            <a:off x="302775" y="960925"/>
            <a:ext cx="8538450" cy="4936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819150" y="616767"/>
            <a:ext cx="7505700" cy="127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Today’s Workshop:</a:t>
            </a:r>
            <a:endParaRPr/>
          </a:p>
        </p:txBody>
      </p:sp>
      <p:sp>
        <p:nvSpPr>
          <p:cNvPr id="167" name="Google Shape;167;p18"/>
          <p:cNvSpPr txBox="1">
            <a:spLocks noGrp="1"/>
          </p:cNvSpPr>
          <p:nvPr>
            <p:ph type="body" idx="1"/>
          </p:nvPr>
        </p:nvSpPr>
        <p:spPr>
          <a:xfrm>
            <a:off x="819150" y="1495625"/>
            <a:ext cx="7505700" cy="37272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Introduction</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Palestine &amp; Why it Matters</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Justice and Equality Framework</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Our History of Complicity in Injustice</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Intersectionality as a Way Forward</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Q &amp; A</a:t>
            </a:r>
            <a:endParaRPr sz="1800" b="1">
              <a:solidFill>
                <a:srgbClr val="434343"/>
              </a:solidFill>
              <a:latin typeface="Nunito"/>
              <a:ea typeface="Nunito"/>
              <a:cs typeface="Nunito"/>
              <a:sym typeface="Nunito"/>
            </a:endParaRPr>
          </a:p>
        </p:txBody>
      </p:sp>
      <p:pic>
        <p:nvPicPr>
          <p:cNvPr id="168" name="Google Shape;168;p18"/>
          <p:cNvPicPr preferRelativeResize="0"/>
          <p:nvPr/>
        </p:nvPicPr>
        <p:blipFill rotWithShape="1">
          <a:blip r:embed="rId3">
            <a:alphaModFix/>
          </a:blip>
          <a:srcRect l="921"/>
          <a:stretch/>
        </p:blipFill>
        <p:spPr>
          <a:xfrm>
            <a:off x="193563" y="5308050"/>
            <a:ext cx="8756874" cy="1274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title"/>
          </p:nvPr>
        </p:nvSpPr>
        <p:spPr>
          <a:xfrm>
            <a:off x="819150" y="1127473"/>
            <a:ext cx="7505700" cy="303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800"/>
              <a:t>“The project of human liberation is not limited to Palestine, </a:t>
            </a:r>
            <a:endParaRPr sz="3800"/>
          </a:p>
          <a:p>
            <a:pPr marL="0" lvl="0" indent="0" algn="ctr" rtl="0">
              <a:spcBef>
                <a:spcPts val="0"/>
              </a:spcBef>
              <a:spcAft>
                <a:spcPts val="0"/>
              </a:spcAft>
              <a:buNone/>
            </a:pPr>
            <a:r>
              <a:rPr lang="en-US" sz="3800"/>
              <a:t>but it also </a:t>
            </a:r>
            <a:endParaRPr sz="3800"/>
          </a:p>
          <a:p>
            <a:pPr marL="0" lvl="0" indent="0" algn="ctr" rtl="0">
              <a:spcBef>
                <a:spcPts val="0"/>
              </a:spcBef>
              <a:spcAft>
                <a:spcPts val="0"/>
              </a:spcAft>
              <a:buClr>
                <a:srgbClr val="000000"/>
              </a:buClr>
              <a:buSzPts val="1100"/>
              <a:buFont typeface="Arial"/>
              <a:buNone/>
            </a:pPr>
            <a:r>
              <a:rPr lang="en-US" sz="3800"/>
              <a:t>cannot proceed without Palestine.”</a:t>
            </a: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
        <p:nvSpPr>
          <p:cNvPr id="175" name="Google Shape;175;p19"/>
          <p:cNvSpPr txBox="1">
            <a:spLocks noGrp="1"/>
          </p:cNvSpPr>
          <p:nvPr>
            <p:ph type="body" idx="1"/>
          </p:nvPr>
        </p:nvSpPr>
        <p:spPr>
          <a:xfrm>
            <a:off x="819150" y="4237100"/>
            <a:ext cx="7505700" cy="13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000000"/>
              </a:solidFill>
              <a:latin typeface="Pacifico"/>
              <a:ea typeface="Pacifico"/>
              <a:cs typeface="Pacifico"/>
              <a:sym typeface="Pacifico"/>
            </a:endParaRPr>
          </a:p>
          <a:p>
            <a:pPr marL="0" lvl="0" indent="0" algn="ctr" rtl="0">
              <a:spcBef>
                <a:spcPts val="1600"/>
              </a:spcBef>
              <a:spcAft>
                <a:spcPts val="1600"/>
              </a:spcAft>
              <a:buNone/>
            </a:pPr>
            <a:r>
              <a:rPr lang="en-US" sz="2400">
                <a:solidFill>
                  <a:srgbClr val="000000"/>
                </a:solidFill>
                <a:latin typeface="Nunito"/>
                <a:ea typeface="Nunito"/>
                <a:cs typeface="Nunito"/>
                <a:sym typeface="Nunito"/>
              </a:rPr>
              <a:t>~from Introduction of the book</a:t>
            </a:r>
            <a:endParaRPr sz="2400">
              <a:solidFill>
                <a:srgbClr val="000000"/>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0"/>
          <p:cNvSpPr txBox="1">
            <a:spLocks noGrp="1"/>
          </p:cNvSpPr>
          <p:nvPr>
            <p:ph type="title" idx="4294967295"/>
          </p:nvPr>
        </p:nvSpPr>
        <p:spPr>
          <a:xfrm>
            <a:off x="1388550" y="765634"/>
            <a:ext cx="6366900" cy="7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Critical Distinctions and Caveats</a:t>
            </a:r>
            <a:endParaRPr/>
          </a:p>
        </p:txBody>
      </p:sp>
      <p:sp>
        <p:nvSpPr>
          <p:cNvPr id="182" name="Google Shape;182;p20"/>
          <p:cNvSpPr txBox="1"/>
          <p:nvPr/>
        </p:nvSpPr>
        <p:spPr>
          <a:xfrm>
            <a:off x="3112900" y="2785050"/>
            <a:ext cx="2796600" cy="128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a:solidFill>
                <a:srgbClr val="FFFFFF"/>
              </a:solidFill>
            </a:endParaRPr>
          </a:p>
        </p:txBody>
      </p:sp>
      <p:sp>
        <p:nvSpPr>
          <p:cNvPr id="183" name="Google Shape;183;p20"/>
          <p:cNvSpPr/>
          <p:nvPr/>
        </p:nvSpPr>
        <p:spPr>
          <a:xfrm>
            <a:off x="1757050" y="1641025"/>
            <a:ext cx="5508300" cy="3307500"/>
          </a:xfrm>
          <a:prstGeom prst="horizontalScroll">
            <a:avLst>
              <a:gd name="adj" fmla="val 125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400" b="1">
                <a:solidFill>
                  <a:srgbClr val="FFFFFF"/>
                </a:solidFill>
                <a:latin typeface="Nunito"/>
                <a:ea typeface="Nunito"/>
                <a:cs typeface="Nunito"/>
                <a:sym typeface="Nunito"/>
              </a:rPr>
              <a:t>Judaism</a:t>
            </a:r>
            <a:r>
              <a:rPr lang="en-US" sz="2400">
                <a:solidFill>
                  <a:srgbClr val="FFFFFF"/>
                </a:solidFill>
                <a:latin typeface="Nunito"/>
                <a:ea typeface="Nunito"/>
                <a:cs typeface="Nunito"/>
                <a:sym typeface="Nunito"/>
              </a:rPr>
              <a:t> </a:t>
            </a:r>
            <a:endParaRPr sz="2400">
              <a:solidFill>
                <a:srgbClr val="FFFFFF"/>
              </a:solidFill>
              <a:latin typeface="Nunito"/>
              <a:ea typeface="Nunito"/>
              <a:cs typeface="Nunito"/>
              <a:sym typeface="Nunito"/>
            </a:endParaRPr>
          </a:p>
          <a:p>
            <a:pPr marL="0" lvl="0" indent="0" algn="ctr" rtl="0">
              <a:spcBef>
                <a:spcPts val="0"/>
              </a:spcBef>
              <a:spcAft>
                <a:spcPts val="0"/>
              </a:spcAft>
              <a:buClr>
                <a:srgbClr val="000000"/>
              </a:buClr>
              <a:buSzPts val="1100"/>
              <a:buFont typeface="Arial"/>
              <a:buNone/>
            </a:pPr>
            <a:endParaRPr sz="2400">
              <a:solidFill>
                <a:srgbClr val="FFFFFF"/>
              </a:solidFill>
              <a:latin typeface="Nunito"/>
              <a:ea typeface="Nunito"/>
              <a:cs typeface="Nunito"/>
              <a:sym typeface="Nunito"/>
            </a:endParaRPr>
          </a:p>
          <a:p>
            <a:pPr marL="0" lvl="0" indent="0" algn="ctr" rtl="0">
              <a:spcBef>
                <a:spcPts val="0"/>
              </a:spcBef>
              <a:spcAft>
                <a:spcPts val="0"/>
              </a:spcAft>
              <a:buClr>
                <a:srgbClr val="000000"/>
              </a:buClr>
              <a:buSzPts val="1100"/>
              <a:buFont typeface="Arial"/>
              <a:buNone/>
            </a:pPr>
            <a:endParaRPr sz="2400">
              <a:solidFill>
                <a:srgbClr val="FFFFFF"/>
              </a:solidFill>
              <a:latin typeface="Nunito"/>
              <a:ea typeface="Nunito"/>
              <a:cs typeface="Nunito"/>
              <a:sym typeface="Nunito"/>
            </a:endParaRPr>
          </a:p>
          <a:p>
            <a:pPr marL="0" lvl="0" indent="0" algn="ctr" rtl="0">
              <a:spcBef>
                <a:spcPts val="0"/>
              </a:spcBef>
              <a:spcAft>
                <a:spcPts val="0"/>
              </a:spcAft>
              <a:buClr>
                <a:srgbClr val="000000"/>
              </a:buClr>
              <a:buSzPts val="1100"/>
              <a:buFont typeface="Arial"/>
              <a:buNone/>
            </a:pPr>
            <a:r>
              <a:rPr lang="en-US" sz="2400" b="1">
                <a:solidFill>
                  <a:srgbClr val="FFFFFF"/>
                </a:solidFill>
                <a:latin typeface="Nunito"/>
                <a:ea typeface="Nunito"/>
                <a:cs typeface="Nunito"/>
                <a:sym typeface="Nunito"/>
              </a:rPr>
              <a:t>Zionism</a:t>
            </a:r>
            <a:endParaRPr sz="2400" b="1">
              <a:solidFill>
                <a:srgbClr val="FFFFFF"/>
              </a:solidFill>
              <a:latin typeface="Nunito"/>
              <a:ea typeface="Nunito"/>
              <a:cs typeface="Nunito"/>
              <a:sym typeface="Nunito"/>
            </a:endParaRPr>
          </a:p>
        </p:txBody>
      </p:sp>
      <p:sp>
        <p:nvSpPr>
          <p:cNvPr id="184" name="Google Shape;184;p20"/>
          <p:cNvSpPr/>
          <p:nvPr/>
        </p:nvSpPr>
        <p:spPr>
          <a:xfrm>
            <a:off x="4135350" y="3148975"/>
            <a:ext cx="873300" cy="291600"/>
          </a:xfrm>
          <a:prstGeom prst="mathNotEqual">
            <a:avLst>
              <a:gd name="adj1" fmla="val 23520"/>
              <a:gd name="adj2" fmla="val 6600000"/>
              <a:gd name="adj3" fmla="val 1176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1883250" y="2059326"/>
            <a:ext cx="5377500" cy="19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Part 2</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US" dirty="0"/>
              <a:t>Palestine</a:t>
            </a:r>
            <a:endParaRPr dirty="0"/>
          </a:p>
          <a:p>
            <a:pPr marL="0" lvl="0" indent="0" algn="ctr" rtl="0">
              <a:spcBef>
                <a:spcPts val="0"/>
              </a:spcBef>
              <a:spcAft>
                <a:spcPts val="0"/>
              </a:spcAft>
              <a:buNone/>
            </a:pPr>
            <a:r>
              <a:rPr lang="en-US" dirty="0"/>
              <a:t>And Why it Matters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2"/>
          <p:cNvSpPr txBox="1">
            <a:spLocks noGrp="1"/>
          </p:cNvSpPr>
          <p:nvPr>
            <p:ph type="title"/>
          </p:nvPr>
        </p:nvSpPr>
        <p:spPr>
          <a:xfrm>
            <a:off x="1393929" y="1734861"/>
            <a:ext cx="6366900" cy="33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Pop Quiz</a:t>
            </a:r>
            <a:endParaRPr sz="4800" b="1"/>
          </a:p>
          <a:p>
            <a:pPr marL="0" lvl="0" indent="0" algn="ctr" rtl="0">
              <a:spcBef>
                <a:spcPts val="0"/>
              </a:spcBef>
              <a:spcAft>
                <a:spcPts val="0"/>
              </a:spcAft>
              <a:buNone/>
            </a:pPr>
            <a:r>
              <a:rPr lang="en-US" sz="4800" b="1"/>
              <a:t>on Palestine</a:t>
            </a:r>
            <a:endParaRPr sz="4800" b="1"/>
          </a:p>
          <a:p>
            <a:pPr marL="0" lvl="0" indent="0" algn="ctr" rtl="0">
              <a:spcBef>
                <a:spcPts val="0"/>
              </a:spcBef>
              <a:spcAft>
                <a:spcPts val="0"/>
              </a:spcAft>
              <a:buNone/>
            </a:pPr>
            <a:endParaRPr/>
          </a:p>
          <a:p>
            <a:pPr marL="0" lvl="0" indent="0" algn="ctr" rtl="0">
              <a:spcBef>
                <a:spcPts val="0"/>
              </a:spcBef>
              <a:spcAft>
                <a:spcPts val="0"/>
              </a:spcAft>
              <a:buNone/>
            </a:pPr>
            <a:r>
              <a:rPr lang="en-US" sz="2400"/>
              <a:t>there are no wrong answers :) </a:t>
            </a:r>
            <a:endParaRPr sz="2400"/>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4036</TotalTime>
  <Words>3105</Words>
  <Application>Microsoft Macintosh PowerPoint</Application>
  <PresentationFormat>On-screen Show (4:3)</PresentationFormat>
  <Paragraphs>350</Paragraphs>
  <Slides>36</Slides>
  <Notes>36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Nunito</vt:lpstr>
      <vt:lpstr>Times New Roman</vt:lpstr>
      <vt:lpstr>Calibri</vt:lpstr>
      <vt:lpstr>Permanent Marker</vt:lpstr>
      <vt:lpstr>Arial</vt:lpstr>
      <vt:lpstr>Pacifico</vt:lpstr>
      <vt:lpstr>Shift</vt:lpstr>
      <vt:lpstr>Why Palestine Matters, The Struggle To End Colonialism</vt:lpstr>
      <vt:lpstr>Introduction</vt:lpstr>
      <vt:lpstr>PC(USA) Mideast Policies see: theIPMN.org or bit.ly/pcusamideast</vt:lpstr>
      <vt:lpstr>PowerPoint Presentation</vt:lpstr>
      <vt:lpstr>Today’s Workshop:</vt:lpstr>
      <vt:lpstr>“The project of human liberation is not limited to Palestine,  but it also  cannot proceed without Palestine.”  </vt:lpstr>
      <vt:lpstr>Critical Distinctions and Caveats</vt:lpstr>
      <vt:lpstr>Part 2  Palestine And Why it Matters</vt:lpstr>
      <vt:lpstr>Pop Quiz on Palestine  there are no wrong answers :) </vt:lpstr>
      <vt:lpstr> </vt:lpstr>
      <vt:lpstr>Part 3  Justice and Equality  Framework</vt:lpstr>
      <vt:lpstr> Injustice anywhere  is a threat to justice everywhere.   We are caught in an inescapable network of mutuality, tied to a single garment of destiny.    Whatever affects one directly affects all indirectly…          ~Martin Luther King, Jr. </vt:lpstr>
      <vt:lpstr>Intersecting  Justice Issues Include:  </vt:lpstr>
      <vt:lpstr>PowerPoint Presentation</vt:lpstr>
      <vt:lpstr>Part 4  Our History of Complicity in Injustice</vt:lpstr>
      <vt:lpstr>Settler Colonialism</vt:lpstr>
      <vt:lpstr>The Doctrine of Discovery</vt:lpstr>
      <vt:lpstr>Relevance Today</vt:lpstr>
      <vt:lpstr>PowerPoint Presentation</vt:lpstr>
      <vt:lpstr>… settler colonialism  is premised on the  “elimination of the native”, this being achieved through either physical elimination or assimilation policies  that sought to transform indigenous populations  into “white people”.   ~Patrick Wolfe   Australian anthropologist and ethnographer whose seminal work sparked a surge in studies of settler colonial societies.  </vt:lpstr>
      <vt:lpstr>Settler-colonialism is... </vt:lpstr>
      <vt:lpstr>PowerPoint Presentation</vt:lpstr>
      <vt:lpstr>PowerPoint Presentation</vt:lpstr>
      <vt:lpstr>Settler-colonialism is... </vt:lpstr>
      <vt:lpstr>PowerPoint Presentation</vt:lpstr>
      <vt:lpstr>Part 5  Intersectionality as the way forward</vt:lpstr>
      <vt:lpstr>Demystifying Intersectionality</vt:lpstr>
      <vt:lpstr>PowerPoint Presentation</vt:lpstr>
      <vt:lpstr>PowerPoint Presentation</vt:lpstr>
      <vt:lpstr>PowerPoint Presentation</vt:lpstr>
      <vt:lpstr>PowerPoint Presentation</vt:lpstr>
      <vt:lpstr>PowerPoint Presentation</vt:lpstr>
      <vt:lpstr>Where I Stand</vt:lpstr>
      <vt:lpstr>Tour the Banners What we do flows from who we are...  </vt:lpstr>
      <vt:lpstr>PowerPoint Presentation</vt:lpstr>
      <vt:lpstr>Part 6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Palestine Matters, The Struggle To End Colonialism</dc:title>
  <cp:lastModifiedBy>noushin@me.com</cp:lastModifiedBy>
  <cp:revision>24</cp:revision>
  <cp:lastPrinted>2019-02-07T19:24:00Z</cp:lastPrinted>
  <dcterms:created xsi:type="dcterms:W3CDTF">2019-02-07T20:30:35Z</dcterms:created>
  <dcterms:modified xsi:type="dcterms:W3CDTF">2019-02-11T12:27:38Z</dcterms:modified>
</cp:coreProperties>
</file>