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embeddedFontLst>
    <p:embeddedFont>
      <p:font typeface="Avenir" panose="02000503020000020003" pitchFamily="2" charset="0"/>
      <p:regular r:id="rId28"/>
      <p: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Nunito" pitchFamily="2" charset="77"/>
      <p:regular r:id="rId34"/>
      <p:bold r:id="rId35"/>
      <p:italic r:id="rId36"/>
      <p:boldItalic r:id="rId37"/>
    </p:embeddedFont>
    <p:embeddedFont>
      <p:font typeface="Oswald" pitchFamily="2" charset="77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667"/>
  </p:normalViewPr>
  <p:slideViewPr>
    <p:cSldViewPr snapToGrid="0">
      <p:cViewPr varScale="1">
        <p:scale>
          <a:sx n="110" d="100"/>
          <a:sy n="110" d="100"/>
        </p:scale>
        <p:origin x="144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657516aff8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657516aff8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IPMN Statement on Antisemitism:</a:t>
            </a:r>
            <a:endParaRPr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Judaism and Jewish identity encompass a diversity of religious and secular expressions and a robust, varied set of traditions, cultures, and lived experiences. Definitions of antisemitism that treat criticism of Israel or of Zionism as inherently antisemitic are inaccurate and harmful.” (</a:t>
            </a:r>
            <a:r>
              <a:rPr lang="en-US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jvp.org/antisemitism)</a:t>
            </a:r>
            <a:endParaRPr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majority of Jews are not Israeli, and not all citizens of Israel are Jewish. Not all Jews are Zionists; Israel does not represent or speak for all Jews.  Criticism of the discriminatory policies and practices of the state of Israel —which privilege Jews over non-Jews— is not inherently antisemitic, in the same way that</a:t>
            </a:r>
            <a:r>
              <a:rPr lang="en-US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criticism of Trump Administration policies is not un-American.  To reiterate, anti-Zionism is not antisemitism. 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conclude that the best way to stand against antisemitism is to stand in solidarity with all struggles for justice against all racism, bigotry, oppression and injustice.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0000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10800000">
            <a:off x="5058905" y="-100"/>
            <a:ext cx="4085100" cy="27369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0327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/>
          </p:nvPr>
        </p:nvSpPr>
        <p:spPr>
          <a:xfrm>
            <a:off x="1858703" y="2430444"/>
            <a:ext cx="5361300" cy="1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subTitle" idx="1"/>
          </p:nvPr>
        </p:nvSpPr>
        <p:spPr>
          <a:xfrm>
            <a:off x="1858700" y="4550878"/>
            <a:ext cx="5361300" cy="6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"/>
          <p:cNvSpPr/>
          <p:nvPr/>
        </p:nvSpPr>
        <p:spPr>
          <a:xfrm flipH="1">
            <a:off x="5569200" y="3778767"/>
            <a:ext cx="3574800" cy="30792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845133"/>
            <a:ext cx="6372300" cy="18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5" name="Google Shape;125;p11"/>
          <p:cNvSpPr txBox="1">
            <a:spLocks noGrp="1"/>
          </p:cNvSpPr>
          <p:nvPr>
            <p:ph type="body" idx="1"/>
          </p:nvPr>
        </p:nvSpPr>
        <p:spPr>
          <a:xfrm>
            <a:off x="1385850" y="3818467"/>
            <a:ext cx="6372300" cy="8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11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"/>
          <p:cNvSpPr/>
          <p:nvPr/>
        </p:nvSpPr>
        <p:spPr>
          <a:xfrm flipH="1">
            <a:off x="4757100" y="3079200"/>
            <a:ext cx="4386900" cy="37788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title"/>
          </p:nvPr>
        </p:nvSpPr>
        <p:spPr>
          <a:xfrm>
            <a:off x="1888684" y="2328133"/>
            <a:ext cx="5377500" cy="2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52" name="Google Shape;52;p3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819150" y="2654300"/>
            <a:ext cx="75057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5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5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body" idx="1"/>
          </p:nvPr>
        </p:nvSpPr>
        <p:spPr>
          <a:xfrm>
            <a:off x="819150" y="2654300"/>
            <a:ext cx="36861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body" idx="2"/>
          </p:nvPr>
        </p:nvSpPr>
        <p:spPr>
          <a:xfrm>
            <a:off x="4638675" y="2654300"/>
            <a:ext cx="36861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6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6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6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3" name="Google Shape;73;p6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7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7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3709200" cy="18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body" idx="1"/>
          </p:nvPr>
        </p:nvSpPr>
        <p:spPr>
          <a:xfrm>
            <a:off x="830700" y="3092067"/>
            <a:ext cx="3709200" cy="28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"/>
          <p:cNvSpPr/>
          <p:nvPr/>
        </p:nvSpPr>
        <p:spPr>
          <a:xfrm>
            <a:off x="0" y="3764192"/>
            <a:ext cx="7369200" cy="30891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8"/>
          <p:cNvSpPr/>
          <p:nvPr/>
        </p:nvSpPr>
        <p:spPr>
          <a:xfrm flipH="1">
            <a:off x="3583210" y="2072150"/>
            <a:ext cx="5560500" cy="47859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8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8"/>
          <p:cNvSpPr txBox="1">
            <a:spLocks noGrp="1"/>
          </p:cNvSpPr>
          <p:nvPr>
            <p:ph type="title"/>
          </p:nvPr>
        </p:nvSpPr>
        <p:spPr>
          <a:xfrm>
            <a:off x="1393929" y="1734861"/>
            <a:ext cx="6366900" cy="338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8" name="Google Shape;98;p8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9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9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9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6424200" cy="9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subTitle" idx="1"/>
          </p:nvPr>
        </p:nvSpPr>
        <p:spPr>
          <a:xfrm>
            <a:off x="819150" y="2067600"/>
            <a:ext cx="58599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body" idx="2"/>
          </p:nvPr>
        </p:nvSpPr>
        <p:spPr>
          <a:xfrm>
            <a:off x="819150" y="3289400"/>
            <a:ext cx="5859900" cy="27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0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0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0"/>
          <p:cNvSpPr txBox="1">
            <a:spLocks noGrp="1"/>
          </p:cNvSpPr>
          <p:nvPr>
            <p:ph type="body" idx="1"/>
          </p:nvPr>
        </p:nvSpPr>
        <p:spPr>
          <a:xfrm>
            <a:off x="328025" y="5551333"/>
            <a:ext cx="7415100" cy="80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12" name="Google Shape;112;p10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" name="Google Shape;113;p10"/>
          <p:cNvSpPr txBox="1"/>
          <p:nvPr/>
        </p:nvSpPr>
        <p:spPr>
          <a:xfrm>
            <a:off x="3072000" y="18169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Download and insert video from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WhyPalestineMatters.org</a:t>
            </a:r>
            <a:endParaRPr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or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minimize this window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and play the video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directly from the website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 in full screen mode.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"/>
          <p:cNvSpPr txBox="1">
            <a:spLocks noGrp="1"/>
          </p:cNvSpPr>
          <p:nvPr>
            <p:ph type="ctrTitle"/>
          </p:nvPr>
        </p:nvSpPr>
        <p:spPr>
          <a:xfrm>
            <a:off x="197050" y="306499"/>
            <a:ext cx="8714400" cy="21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4000"/>
              <a:buFont typeface="Arial"/>
              <a:buNone/>
            </a:pPr>
            <a:r>
              <a:rPr lang="en-US" sz="4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WHY PALESTINE MATTERS</a:t>
            </a:r>
            <a:endParaRPr sz="40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The Struggle to End Colonialism</a:t>
            </a:r>
            <a:endParaRPr sz="16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4000"/>
              <a:buFont typeface="Arial"/>
              <a:buNone/>
            </a:pPr>
            <a:endParaRPr sz="4000" b="1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1"/>
          </p:nvPr>
        </p:nvSpPr>
        <p:spPr>
          <a:xfrm>
            <a:off x="558100" y="2033100"/>
            <a:ext cx="4334700" cy="41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3200"/>
              <a:buNone/>
            </a:pPr>
            <a:r>
              <a:rPr lang="en-US" dirty="0">
                <a:solidFill>
                  <a:srgbClr val="008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  A 5-week course </a:t>
            </a:r>
            <a:endParaRPr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800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008000"/>
              </a:buClr>
              <a:buSzPts val="32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dirty="0">
              <a:solidFill>
                <a:srgbClr val="008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dirty="0"/>
          </a:p>
        </p:txBody>
      </p:sp>
      <p:pic>
        <p:nvPicPr>
          <p:cNvPr id="141" name="Google Shape;14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9625" y="1803250"/>
            <a:ext cx="3443125" cy="458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"/>
          <p:cNvSpPr txBox="1">
            <a:spLocks noGrp="1"/>
          </p:cNvSpPr>
          <p:nvPr>
            <p:ph type="title"/>
          </p:nvPr>
        </p:nvSpPr>
        <p:spPr>
          <a:xfrm>
            <a:off x="830700" y="265200"/>
            <a:ext cx="4970100" cy="18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4000"/>
              <a:buFont typeface="Arial"/>
              <a:buNone/>
            </a:pPr>
            <a:r>
              <a:rPr lang="en-US" sz="4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Our Work...</a:t>
            </a:r>
            <a:endParaRPr sz="48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3"/>
          <p:cNvSpPr txBox="1">
            <a:spLocks noGrp="1"/>
          </p:cNvSpPr>
          <p:nvPr>
            <p:ph type="body" idx="1"/>
          </p:nvPr>
        </p:nvSpPr>
        <p:spPr>
          <a:xfrm>
            <a:off x="830700" y="1925050"/>
            <a:ext cx="7451100" cy="40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❏"/>
            </a:pPr>
            <a:r>
              <a:rPr lang="en-US" sz="28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Understand historical legacies of racism, patriarchy, and colonialism</a:t>
            </a:r>
            <a:endParaRPr dirty="0">
              <a:solidFill>
                <a:schemeClr val="accent1"/>
              </a:solidFill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❏"/>
            </a:pPr>
            <a:r>
              <a:rPr lang="en-US" sz="28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Rethink single-issue model of political struggles</a:t>
            </a:r>
            <a:endParaRPr dirty="0">
              <a:solidFill>
                <a:schemeClr val="accent1"/>
              </a:solidFill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❏"/>
            </a:pPr>
            <a:r>
              <a:rPr lang="en-US" sz="28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Explore connection across borders, movements, etc.</a:t>
            </a:r>
            <a:endParaRPr dirty="0">
              <a:solidFill>
                <a:schemeClr val="accent1"/>
              </a:solidFill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ts val="2800"/>
              <a:buFont typeface="Arial"/>
              <a:buChar char="❏"/>
            </a:pPr>
            <a:r>
              <a:rPr lang="en-US" sz="28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Create effective alliances</a:t>
            </a: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 txBox="1">
            <a:spLocks noGrp="1"/>
          </p:cNvSpPr>
          <p:nvPr>
            <p:ph type="title"/>
          </p:nvPr>
        </p:nvSpPr>
        <p:spPr>
          <a:xfrm>
            <a:off x="519225" y="245150"/>
            <a:ext cx="7311900" cy="12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600"/>
              <a:buFont typeface="Arial"/>
              <a:buNone/>
            </a:pPr>
            <a:r>
              <a:rPr lang="en-US" sz="4800" b="1">
                <a:latin typeface="Arial"/>
                <a:ea typeface="Arial"/>
                <a:cs typeface="Arial"/>
                <a:sym typeface="Arial"/>
              </a:rPr>
              <a:t>Reflection</a:t>
            </a:r>
            <a:endParaRPr sz="48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4"/>
          <p:cNvSpPr txBox="1">
            <a:spLocks noGrp="1"/>
          </p:cNvSpPr>
          <p:nvPr>
            <p:ph type="body" idx="1"/>
          </p:nvPr>
        </p:nvSpPr>
        <p:spPr>
          <a:xfrm>
            <a:off x="2858947" y="1544150"/>
            <a:ext cx="5747278" cy="47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500"/>
              <a:buNone/>
            </a:pPr>
            <a:r>
              <a:rPr lang="en-US" sz="30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If you have come to help me,</a:t>
            </a:r>
            <a:endParaRPr sz="3000" b="1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500"/>
              <a:buNone/>
            </a:pPr>
            <a:r>
              <a:rPr lang="en-US" sz="30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you are wasting your time.</a:t>
            </a:r>
            <a:endParaRPr sz="3000" b="1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500"/>
              <a:buNone/>
            </a:pPr>
            <a:endParaRPr sz="3000" b="1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500"/>
              <a:buNone/>
            </a:pPr>
            <a:r>
              <a:rPr lang="en-US" sz="30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If you have come because </a:t>
            </a:r>
            <a:endParaRPr sz="3000" b="1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500"/>
              <a:buNone/>
            </a:pPr>
            <a:r>
              <a:rPr lang="en-US" sz="30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your liberation</a:t>
            </a:r>
            <a:endParaRPr sz="3000" b="1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500"/>
              <a:buNone/>
            </a:pPr>
            <a:r>
              <a:rPr lang="en-US" sz="30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is bound up with mine,</a:t>
            </a:r>
            <a:endParaRPr sz="3000" b="1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500"/>
              <a:buNone/>
            </a:pPr>
            <a:r>
              <a:rPr lang="en-US" sz="30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then let us work together.</a:t>
            </a:r>
            <a:endParaRPr sz="3000" b="1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None/>
            </a:pPr>
            <a:r>
              <a:rPr lang="en-US" i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lang="en-US" sz="1800" i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Lila Watson</a:t>
            </a:r>
            <a:endParaRPr sz="1800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None/>
            </a:pPr>
            <a:r>
              <a:rPr lang="en-US" sz="1800" i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Aboriginal Activist </a:t>
            </a:r>
            <a:endParaRPr sz="1800" i="1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660066"/>
              </a:buClr>
              <a:buSzPts val="3200"/>
              <a:buNone/>
            </a:pPr>
            <a:r>
              <a:rPr lang="en-US" sz="1800" i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Queensland, Australia</a:t>
            </a:r>
            <a:endParaRPr sz="1800" i="1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24"/>
          <p:cNvPicPr preferRelativeResize="0"/>
          <p:nvPr/>
        </p:nvPicPr>
        <p:blipFill>
          <a:blip r:embed="rId3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56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711" y="3048758"/>
            <a:ext cx="2090750" cy="265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4126" y="4116303"/>
            <a:ext cx="3685273" cy="218944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5"/>
          <p:cNvSpPr txBox="1">
            <a:spLocks noGrp="1"/>
          </p:cNvSpPr>
          <p:nvPr>
            <p:ph type="title"/>
          </p:nvPr>
        </p:nvSpPr>
        <p:spPr>
          <a:xfrm>
            <a:off x="819150" y="265192"/>
            <a:ext cx="7505700" cy="12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Arial"/>
              <a:buNone/>
            </a:pPr>
            <a:r>
              <a:rPr lang="en-US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WHO’S IN THE ROOM?</a:t>
            </a:r>
            <a:endParaRPr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5"/>
          <p:cNvSpPr txBox="1">
            <a:spLocks noGrp="1"/>
          </p:cNvSpPr>
          <p:nvPr>
            <p:ph type="body" idx="1"/>
          </p:nvPr>
        </p:nvSpPr>
        <p:spPr>
          <a:xfrm>
            <a:off x="413175" y="1395375"/>
            <a:ext cx="5209800" cy="47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3600"/>
              <a:buNone/>
            </a:pPr>
            <a:r>
              <a:rPr lang="en-US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Brief Introductions</a:t>
            </a:r>
            <a:endParaRPr sz="24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</a:pPr>
            <a:r>
              <a:rPr lang="en-US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Who am I?</a:t>
            </a:r>
            <a:endParaRPr sz="2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White, Jewish, Senior</a:t>
            </a:r>
            <a:endParaRPr sz="2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</a:pPr>
            <a:r>
              <a:rPr lang="en-US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issues impact my life?</a:t>
            </a:r>
            <a:endParaRPr sz="2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Medicare, Social Security, Health care</a:t>
            </a:r>
            <a:endParaRPr sz="2400" i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</a:pPr>
            <a:r>
              <a:rPr lang="en-US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issues do I care about?</a:t>
            </a:r>
            <a:endParaRPr sz="2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400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Palestine, education, mass incarceration</a:t>
            </a:r>
            <a:endParaRPr sz="2400" i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6"/>
          <p:cNvSpPr txBox="1">
            <a:spLocks noGrp="1"/>
          </p:cNvSpPr>
          <p:nvPr>
            <p:ph type="body" idx="1"/>
          </p:nvPr>
        </p:nvSpPr>
        <p:spPr>
          <a:xfrm>
            <a:off x="348075" y="5414401"/>
            <a:ext cx="7415100" cy="144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PLAY VIDEO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Chapter 1</a:t>
            </a:r>
            <a:endParaRPr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“Should we join the struggle?</a:t>
            </a:r>
            <a:endParaRPr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From BLM to Palestinian Rights”</a:t>
            </a:r>
            <a:endParaRPr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 txBox="1">
            <a:spLocks noGrp="1"/>
          </p:cNvSpPr>
          <p:nvPr>
            <p:ph type="ctrTitle"/>
          </p:nvPr>
        </p:nvSpPr>
        <p:spPr>
          <a:xfrm>
            <a:off x="1673250" y="1921358"/>
            <a:ext cx="5797500" cy="12036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Demystifying</a:t>
            </a:r>
            <a:endParaRPr sz="4800" dirty="0"/>
          </a:p>
        </p:txBody>
      </p:sp>
      <p:pic>
        <p:nvPicPr>
          <p:cNvPr id="222" name="Google Shape;22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437" y="2314814"/>
            <a:ext cx="7779125" cy="332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8"/>
          <p:cNvSpPr txBox="1">
            <a:spLocks noGrp="1"/>
          </p:cNvSpPr>
          <p:nvPr>
            <p:ph type="body" idx="1"/>
          </p:nvPr>
        </p:nvSpPr>
        <p:spPr>
          <a:xfrm>
            <a:off x="1410165" y="2982125"/>
            <a:ext cx="7270847" cy="3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3600"/>
              <a:buNone/>
            </a:pPr>
            <a:r>
              <a:rPr lang="en-US" sz="2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is a new paradigm</a:t>
            </a:r>
            <a:endParaRPr sz="28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3600"/>
              <a:buNone/>
            </a:pPr>
            <a:r>
              <a:rPr lang="en-US" sz="28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	 to address injustice</a:t>
            </a:r>
            <a:endParaRPr sz="28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3600"/>
              <a:buNone/>
            </a:pPr>
            <a:r>
              <a:rPr lang="en-US" sz="28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		 by linking all global struggles </a:t>
            </a:r>
            <a:endParaRPr sz="28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3600"/>
              <a:buNone/>
            </a:pPr>
            <a:r>
              <a:rPr lang="en-US" sz="28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			for justice. </a:t>
            </a:r>
            <a:endParaRPr sz="2800" b="1" dirty="0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ts val="32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928" y="908059"/>
            <a:ext cx="6174199" cy="264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9"/>
          <p:cNvSpPr txBox="1">
            <a:spLocks noGrp="1"/>
          </p:cNvSpPr>
          <p:nvPr>
            <p:ph type="body" idx="1"/>
          </p:nvPr>
        </p:nvSpPr>
        <p:spPr>
          <a:xfrm>
            <a:off x="1423686" y="2852751"/>
            <a:ext cx="7349924" cy="3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explores common ground</a:t>
            </a:r>
            <a:endParaRPr sz="24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connects justice movements</a:t>
            </a:r>
            <a:endParaRPr sz="24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		to form coalitions </a:t>
            </a: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			to address systemic injustice</a:t>
            </a:r>
            <a:endParaRPr sz="24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				for empowerment </a:t>
            </a: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					and change.</a:t>
            </a:r>
            <a:endParaRPr sz="2400" b="1" dirty="0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ts val="3200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390" y="992500"/>
            <a:ext cx="5695600" cy="243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0"/>
          <p:cNvSpPr txBox="1">
            <a:spLocks noGrp="1"/>
          </p:cNvSpPr>
          <p:nvPr>
            <p:ph type="title"/>
          </p:nvPr>
        </p:nvSpPr>
        <p:spPr>
          <a:xfrm>
            <a:off x="792600" y="515025"/>
            <a:ext cx="7447800" cy="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venir"/>
              <a:buNone/>
            </a:pPr>
            <a:r>
              <a:rPr lang="en-US" sz="3600" b="1" dirty="0">
                <a:latin typeface="Avenir"/>
                <a:ea typeface="Avenir"/>
                <a:cs typeface="Avenir"/>
                <a:sym typeface="Avenir"/>
              </a:rPr>
              <a:t>Intersectionality </a:t>
            </a:r>
            <a:r>
              <a:rPr lang="en-US" sz="3600" dirty="0">
                <a:latin typeface="Avenir"/>
                <a:ea typeface="Avenir"/>
                <a:cs typeface="Avenir"/>
                <a:sym typeface="Avenir"/>
              </a:rPr>
              <a:t>promotes...</a:t>
            </a:r>
            <a:endParaRPr sz="3600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0" name="Google Shape;240;p30"/>
          <p:cNvSpPr txBox="1">
            <a:spLocks noGrp="1"/>
          </p:cNvSpPr>
          <p:nvPr>
            <p:ph type="body" idx="1"/>
          </p:nvPr>
        </p:nvSpPr>
        <p:spPr>
          <a:xfrm>
            <a:off x="620100" y="1599300"/>
            <a:ext cx="7891500" cy="4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</a:pPr>
            <a:r>
              <a:rPr lang="en-US" sz="18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...an understanding of human beings</a:t>
            </a:r>
            <a:r>
              <a:rPr lang="en-US" sz="1800" b="1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 shaped by the </a:t>
            </a:r>
            <a:r>
              <a:rPr lang="en-US" sz="18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interaction of different social locations</a:t>
            </a:r>
            <a:r>
              <a:rPr lang="en-US" sz="1800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(e.g.,</a:t>
            </a:r>
            <a:r>
              <a:rPr lang="en-US" sz="1800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‘race/ethnicity, </a:t>
            </a:r>
            <a:r>
              <a:rPr lang="en-US" sz="1800" b="1" dirty="0" err="1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indige-neity</a:t>
            </a:r>
            <a:r>
              <a:rPr lang="en-US" sz="1800" b="1" dirty="0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, gender, class, sexuality, geography, age, disability/ability, migration status, religion</a:t>
            </a:r>
            <a:r>
              <a:rPr lang="en-US" sz="1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.)  These interactions occur within a context of </a:t>
            </a:r>
            <a:r>
              <a:rPr lang="en-US" sz="1800" b="1" dirty="0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connected systems and structures of power</a:t>
            </a:r>
            <a:r>
              <a:rPr lang="en-US" sz="1800" b="1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e.g., </a:t>
            </a:r>
            <a:r>
              <a:rPr lang="en-US" sz="18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laws, policies, state governments and other political and economic unions, religious institutions, media.</a:t>
            </a:r>
            <a:r>
              <a:rPr lang="en-US" sz="1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)  Through such processes, interdependent forms of </a:t>
            </a:r>
            <a:r>
              <a:rPr lang="en-US" sz="18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privilege and oppression</a:t>
            </a:r>
            <a:r>
              <a:rPr 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latin typeface="Arial"/>
                <a:ea typeface="Arial"/>
                <a:cs typeface="Arial"/>
                <a:sym typeface="Arial"/>
              </a:rPr>
              <a:t>shaped by colonialism, imperialism, racism, homophobia, ableism, and patriarchy</a:t>
            </a:r>
            <a:r>
              <a:rPr lang="en-US" sz="1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are created.	</a:t>
            </a:r>
            <a:r>
              <a:rPr lang="en-US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24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</a:pPr>
            <a:r>
              <a:rPr lang="en-US" sz="1800" i="1" dirty="0">
                <a:latin typeface="Arial"/>
                <a:ea typeface="Arial"/>
                <a:cs typeface="Arial"/>
                <a:sym typeface="Arial"/>
              </a:rPr>
              <a:t>~</a:t>
            </a:r>
            <a:r>
              <a:rPr lang="en-US" sz="1800" i="1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Olena</a:t>
            </a:r>
            <a:r>
              <a:rPr lang="en-US" sz="1800" i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i="1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Hankivsky</a:t>
            </a:r>
            <a:r>
              <a:rPr lang="en-US" sz="1800" i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PhD.</a:t>
            </a:r>
            <a:endParaRPr sz="1800" i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venir"/>
              <a:buNone/>
            </a:pPr>
            <a:r>
              <a:rPr lang="en-US" sz="1600" i="1" dirty="0">
                <a:latin typeface="Avenir"/>
                <a:ea typeface="Avenir"/>
                <a:cs typeface="Avenir"/>
                <a:sym typeface="Avenir"/>
              </a:rPr>
              <a:t>(Why Palestine Matters, page 20)</a:t>
            </a:r>
            <a:endParaRPr sz="1600"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6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endParaRPr sz="24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1"/>
          <p:cNvSpPr txBox="1">
            <a:spLocks noGrp="1"/>
          </p:cNvSpPr>
          <p:nvPr>
            <p:ph type="title"/>
          </p:nvPr>
        </p:nvSpPr>
        <p:spPr>
          <a:xfrm>
            <a:off x="830700" y="395621"/>
            <a:ext cx="7471200" cy="12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Intersectionality</a:t>
            </a:r>
            <a:r>
              <a:rPr lang="en-US" sz="3600" dirty="0">
                <a:latin typeface="Arial"/>
                <a:ea typeface="Arial"/>
                <a:cs typeface="Arial"/>
                <a:sym typeface="Arial"/>
              </a:rPr>
              <a:t> promotes…</a:t>
            </a:r>
            <a:endParaRPr sz="36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1"/>
          <p:cNvSpPr txBox="1">
            <a:spLocks noGrp="1"/>
          </p:cNvSpPr>
          <p:nvPr>
            <p:ph type="body" idx="1"/>
          </p:nvPr>
        </p:nvSpPr>
        <p:spPr>
          <a:xfrm>
            <a:off x="842100" y="1655321"/>
            <a:ext cx="7665118" cy="41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3200"/>
              <a:buNone/>
            </a:pPr>
            <a:r>
              <a:rPr lang="en-US" sz="3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 </a:t>
            </a:r>
            <a:r>
              <a:rPr lang="en-US" sz="30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understanding of human beings </a:t>
            </a:r>
            <a:r>
              <a:rPr lang="en-US" sz="3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 shaped by the </a:t>
            </a:r>
            <a:r>
              <a:rPr lang="en-US" sz="30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interaction of different social locations</a:t>
            </a:r>
            <a:r>
              <a:rPr lang="en-US" sz="3000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(e.g., ‘race/ethnicity, </a:t>
            </a:r>
            <a:r>
              <a:rPr lang="en-US" sz="3000" b="1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indige-neity</a:t>
            </a:r>
            <a:r>
              <a:rPr lang="en-US" sz="30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gender, class, sexuality, geography, age, disability/ability, migration status, religion</a:t>
            </a:r>
            <a:r>
              <a:rPr lang="en-US" sz="30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.)</a:t>
            </a:r>
            <a:endParaRPr sz="30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 txBox="1">
            <a:spLocks noGrp="1"/>
          </p:cNvSpPr>
          <p:nvPr>
            <p:ph type="title"/>
          </p:nvPr>
        </p:nvSpPr>
        <p:spPr>
          <a:xfrm>
            <a:off x="576275" y="263125"/>
            <a:ext cx="4756200" cy="14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>
                <a:latin typeface="Arial"/>
                <a:ea typeface="Arial"/>
                <a:cs typeface="Arial"/>
                <a:sym typeface="Arial"/>
              </a:rPr>
              <a:t>These interactions...</a:t>
            </a:r>
            <a:endParaRPr sz="3600"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32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0816" y="1886674"/>
            <a:ext cx="3946881" cy="410035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2"/>
          <p:cNvSpPr txBox="1">
            <a:spLocks noGrp="1"/>
          </p:cNvSpPr>
          <p:nvPr>
            <p:ph type="body" idx="1"/>
          </p:nvPr>
        </p:nvSpPr>
        <p:spPr>
          <a:xfrm>
            <a:off x="471425" y="1466625"/>
            <a:ext cx="4756200" cy="42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b="1" dirty="0">
                <a:latin typeface="Arial"/>
                <a:ea typeface="Arial"/>
                <a:cs typeface="Arial"/>
                <a:sym typeface="Arial"/>
              </a:rPr>
              <a:t>occur within a context </a:t>
            </a:r>
            <a:r>
              <a:rPr lang="en-US" sz="30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of connected</a:t>
            </a:r>
            <a:r>
              <a:rPr lang="en-US" sz="30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systems and structures of power</a:t>
            </a:r>
            <a:endParaRPr sz="3000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3200"/>
              <a:buNone/>
            </a:pPr>
            <a:r>
              <a:rPr lang="en-US" sz="3000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3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e.g., </a:t>
            </a:r>
            <a:r>
              <a:rPr lang="en-US" sz="30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laws, policies, state governments, and other political and economic unions, religious institutions, media.)</a:t>
            </a:r>
            <a:r>
              <a:rPr lang="en-US" sz="3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ts val="3200"/>
              <a:buNone/>
            </a:pPr>
            <a:endParaRPr sz="3000"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>
            <a:spLocks noGrp="1"/>
          </p:cNvSpPr>
          <p:nvPr>
            <p:ph type="ctrTitle"/>
          </p:nvPr>
        </p:nvSpPr>
        <p:spPr>
          <a:xfrm>
            <a:off x="1858700" y="741955"/>
            <a:ext cx="5361300" cy="3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1" dirty="0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1" dirty="0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1" dirty="0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WEEK ONE</a:t>
            </a:r>
            <a:endParaRPr sz="36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An Intersectional  Approach to Justice</a:t>
            </a:r>
            <a:endParaRPr sz="3600" b="1" i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1" dirty="0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1" dirty="0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3600"/>
              <a:buFont typeface="Arial"/>
              <a:buNone/>
            </a:pPr>
            <a:br>
              <a:rPr lang="en-US" sz="3600" b="1" i="1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</a:br>
            <a:endParaRPr sz="3600" dirty="0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5"/>
          <p:cNvSpPr txBox="1">
            <a:spLocks noGrp="1"/>
          </p:cNvSpPr>
          <p:nvPr>
            <p:ph type="subTitle" idx="1"/>
          </p:nvPr>
        </p:nvSpPr>
        <p:spPr>
          <a:xfrm>
            <a:off x="1891350" y="4982028"/>
            <a:ext cx="5361300" cy="6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Chapter 2</a:t>
            </a:r>
            <a:endParaRPr sz="4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3"/>
          <p:cNvSpPr txBox="1">
            <a:spLocks noGrp="1"/>
          </p:cNvSpPr>
          <p:nvPr>
            <p:ph type="title"/>
          </p:nvPr>
        </p:nvSpPr>
        <p:spPr>
          <a:xfrm>
            <a:off x="830700" y="164950"/>
            <a:ext cx="7250400" cy="18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>
                <a:latin typeface="Arial"/>
                <a:ea typeface="Arial"/>
                <a:cs typeface="Arial"/>
                <a:sym typeface="Arial"/>
              </a:rPr>
              <a:t>Through such processes... </a:t>
            </a:r>
            <a:endParaRPr sz="36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3"/>
          <p:cNvSpPr txBox="1">
            <a:spLocks noGrp="1"/>
          </p:cNvSpPr>
          <p:nvPr>
            <p:ph type="body" idx="1"/>
          </p:nvPr>
        </p:nvSpPr>
        <p:spPr>
          <a:xfrm>
            <a:off x="4038350" y="1919487"/>
            <a:ext cx="4692300" cy="37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b="1" dirty="0">
                <a:latin typeface="Arial"/>
                <a:ea typeface="Arial"/>
                <a:cs typeface="Arial"/>
                <a:sym typeface="Arial"/>
              </a:rPr>
              <a:t>interdependent </a:t>
            </a:r>
            <a:endParaRPr sz="30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b="1" dirty="0">
                <a:latin typeface="Arial"/>
                <a:ea typeface="Arial"/>
                <a:cs typeface="Arial"/>
                <a:sym typeface="Arial"/>
              </a:rPr>
              <a:t>forms of</a:t>
            </a:r>
            <a:endParaRPr sz="30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privilege and</a:t>
            </a:r>
            <a:endParaRPr sz="30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oppression </a:t>
            </a:r>
            <a:endParaRPr sz="30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b="1" dirty="0">
                <a:latin typeface="Arial"/>
                <a:ea typeface="Arial"/>
                <a:cs typeface="Arial"/>
                <a:sym typeface="Arial"/>
              </a:rPr>
              <a:t>are created.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0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~</a:t>
            </a:r>
            <a:r>
              <a:rPr lang="en-US" sz="2400" i="1" dirty="0" err="1">
                <a:latin typeface="Arial"/>
                <a:ea typeface="Arial"/>
                <a:cs typeface="Arial"/>
                <a:sym typeface="Arial"/>
              </a:rPr>
              <a:t>Olena</a:t>
            </a:r>
            <a:r>
              <a:rPr lang="en-US" sz="24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i="1" dirty="0" err="1">
                <a:latin typeface="Arial"/>
                <a:ea typeface="Arial"/>
                <a:cs typeface="Arial"/>
                <a:sym typeface="Arial"/>
              </a:rPr>
              <a:t>Hankivsky</a:t>
            </a:r>
            <a:r>
              <a:rPr lang="en-US" sz="2400" i="1" dirty="0">
                <a:latin typeface="Arial"/>
                <a:ea typeface="Arial"/>
                <a:cs typeface="Arial"/>
                <a:sym typeface="Arial"/>
              </a:rPr>
              <a:t>, PhD.</a:t>
            </a:r>
            <a:endParaRPr sz="2400" i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1600"/>
              </a:spcAft>
              <a:buClr>
                <a:srgbClr val="FF0000"/>
              </a:buClr>
              <a:buSzPts val="3200"/>
              <a:buNone/>
            </a:pPr>
            <a:endParaRPr sz="30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33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0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550" y="1919487"/>
            <a:ext cx="3301800" cy="349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4"/>
          <p:cNvSpPr txBox="1">
            <a:spLocks noGrp="1"/>
          </p:cNvSpPr>
          <p:nvPr>
            <p:ph type="title"/>
          </p:nvPr>
        </p:nvSpPr>
        <p:spPr>
          <a:xfrm>
            <a:off x="819150" y="386545"/>
            <a:ext cx="75057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959"/>
              <a:buFont typeface="Arial"/>
              <a:buNone/>
            </a:pPr>
            <a:r>
              <a:rPr lang="en-US" sz="3959" b="1">
                <a:latin typeface="Arial"/>
                <a:ea typeface="Arial"/>
                <a:cs typeface="Arial"/>
                <a:sym typeface="Arial"/>
              </a:rPr>
              <a:t>Intersectionality has evolved... </a:t>
            </a:r>
            <a:endParaRPr sz="3959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4"/>
          <p:cNvSpPr txBox="1">
            <a:spLocks noGrp="1"/>
          </p:cNvSpPr>
          <p:nvPr>
            <p:ph type="body" idx="1"/>
          </p:nvPr>
        </p:nvSpPr>
        <p:spPr>
          <a:xfrm>
            <a:off x="3610900" y="1553000"/>
            <a:ext cx="4713950" cy="47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2960"/>
              <a:buNone/>
            </a:pPr>
            <a:r>
              <a:rPr lang="en-US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...from a theory of how oppression works to a notion of how people can fight it.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2960"/>
              <a:buNone/>
            </a:pPr>
            <a:endParaRPr sz="2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2960"/>
              <a:buNone/>
            </a:pPr>
            <a:r>
              <a:rPr lang="en-US" sz="2400" i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is no such thing as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2960"/>
              <a:buNone/>
            </a:pPr>
            <a:r>
              <a:rPr lang="en-US" sz="2400" i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single-issue struggle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2960"/>
              <a:buNone/>
            </a:pPr>
            <a:r>
              <a:rPr lang="en-US" sz="2400" i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because we do not lead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2960"/>
              <a:buNone/>
            </a:pPr>
            <a:r>
              <a:rPr lang="en-US" sz="2400" i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single-issue lives.</a:t>
            </a:r>
            <a:endParaRPr sz="2400" i="1" dirty="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2960"/>
              <a:buNone/>
            </a:pPr>
            <a:r>
              <a:rPr lang="en-US" sz="2400" i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~Audre Lorde</a:t>
            </a:r>
            <a:endParaRPr sz="2400" i="1" dirty="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2960"/>
              <a:buNone/>
            </a:pPr>
            <a:r>
              <a:rPr lang="en-US" sz="2400" i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Feminist Poet</a:t>
            </a:r>
            <a:endParaRPr sz="2400" i="1" dirty="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7" name="Google Shape;26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975" y="1552995"/>
            <a:ext cx="3000699" cy="4481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5"/>
          <p:cNvSpPr txBox="1">
            <a:spLocks noGrp="1"/>
          </p:cNvSpPr>
          <p:nvPr>
            <p:ph type="title"/>
          </p:nvPr>
        </p:nvSpPr>
        <p:spPr>
          <a:xfrm>
            <a:off x="819150" y="225092"/>
            <a:ext cx="7505700" cy="12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4400"/>
              <a:buFont typeface="Arial"/>
              <a:buNone/>
            </a:pPr>
            <a:r>
              <a:rPr lang="en-US" sz="4800" b="1">
                <a:latin typeface="Arial"/>
                <a:ea typeface="Arial"/>
                <a:cs typeface="Arial"/>
                <a:sym typeface="Arial"/>
              </a:rPr>
              <a:t>Banners</a:t>
            </a:r>
            <a:endParaRPr sz="48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5"/>
          <p:cNvSpPr txBox="1">
            <a:spLocks noGrp="1"/>
          </p:cNvSpPr>
          <p:nvPr>
            <p:ph type="body" idx="4294967295"/>
          </p:nvPr>
        </p:nvSpPr>
        <p:spPr>
          <a:xfrm>
            <a:off x="819150" y="1611550"/>
            <a:ext cx="7676668" cy="45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●"/>
            </a:pPr>
            <a:r>
              <a:rPr lang="en-US" sz="24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The banners move beyond single-issues</a:t>
            </a:r>
            <a:endParaRPr sz="2400"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660066"/>
              </a:buClr>
              <a:buSzPts val="3200"/>
              <a:buNone/>
            </a:pPr>
            <a:r>
              <a:rPr lang="en-US" sz="24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	to stand in solidarity</a:t>
            </a:r>
            <a:endParaRPr sz="2400" dirty="0">
              <a:solidFill>
                <a:schemeClr val="accent1"/>
              </a:solidFill>
            </a:endParaRPr>
          </a:p>
          <a:p>
            <a:pPr marL="914400" lvl="0" indent="457200" algn="l" rtl="0">
              <a:spcBef>
                <a:spcPts val="1000"/>
              </a:spcBef>
              <a:spcAft>
                <a:spcPts val="0"/>
              </a:spcAft>
              <a:buClr>
                <a:srgbClr val="660066"/>
              </a:buClr>
              <a:buSzPts val="3200"/>
              <a:buNone/>
            </a:pPr>
            <a:r>
              <a:rPr lang="en-US" sz="24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with other justice struggles </a:t>
            </a:r>
            <a:endParaRPr sz="24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0" indent="457200" algn="l" rtl="0">
              <a:spcBef>
                <a:spcPts val="1000"/>
              </a:spcBef>
              <a:spcAft>
                <a:spcPts val="0"/>
              </a:spcAft>
              <a:buClr>
                <a:srgbClr val="660066"/>
              </a:buClr>
              <a:buSzPts val="3200"/>
              <a:buNone/>
            </a:pPr>
            <a:r>
              <a:rPr lang="en-US" sz="24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across movements and borders.  </a:t>
            </a:r>
            <a:endParaRPr sz="24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●"/>
            </a:pPr>
            <a:r>
              <a:rPr lang="en-US" sz="24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Cross-movement connections </a:t>
            </a:r>
            <a:endParaRPr sz="24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660066"/>
              </a:buClr>
              <a:buSzPts val="3200"/>
              <a:buNone/>
            </a:pPr>
            <a:r>
              <a:rPr lang="en-US" sz="24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	create effective alliances </a:t>
            </a:r>
            <a:endParaRPr sz="24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660066"/>
              </a:buClr>
              <a:buSzPts val="3200"/>
              <a:buNone/>
            </a:pPr>
            <a:r>
              <a:rPr lang="en-US" sz="24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		critical to building </a:t>
            </a:r>
            <a:endParaRPr sz="24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660066"/>
              </a:buClr>
              <a:buSzPts val="3200"/>
              <a:buNone/>
            </a:pPr>
            <a:r>
              <a:rPr lang="en-US" sz="24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			a global justice movement. </a:t>
            </a:r>
            <a:endParaRPr sz="24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3200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6"/>
          <p:cNvSpPr txBox="1">
            <a:spLocks noGrp="1"/>
          </p:cNvSpPr>
          <p:nvPr>
            <p:ph type="title"/>
          </p:nvPr>
        </p:nvSpPr>
        <p:spPr>
          <a:xfrm>
            <a:off x="819150" y="149425"/>
            <a:ext cx="7505700" cy="12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</a:pPr>
            <a:r>
              <a:rPr lang="en-US" sz="40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Banner Tour</a:t>
            </a:r>
            <a:endParaRPr sz="4000" b="1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6"/>
          <p:cNvSpPr txBox="1">
            <a:spLocks noGrp="1"/>
          </p:cNvSpPr>
          <p:nvPr>
            <p:ph type="body" idx="1"/>
          </p:nvPr>
        </p:nvSpPr>
        <p:spPr>
          <a:xfrm>
            <a:off x="819150" y="1271854"/>
            <a:ext cx="75057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Identify cross-movement struggles </a:t>
            </a:r>
            <a:endParaRPr sz="2400" b="1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Note inter-linking oppressions</a:t>
            </a:r>
            <a:endParaRPr sz="2400" b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Where are you in solidarity?</a:t>
            </a:r>
            <a:endParaRPr sz="2400" b="1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What are implications for education, organizing, advocacy?</a:t>
            </a:r>
            <a:endParaRPr sz="2400" b="1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8065" y="4671361"/>
            <a:ext cx="6167870" cy="162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7"/>
          <p:cNvSpPr txBox="1">
            <a:spLocks noGrp="1"/>
          </p:cNvSpPr>
          <p:nvPr>
            <p:ph type="body" idx="1"/>
          </p:nvPr>
        </p:nvSpPr>
        <p:spPr>
          <a:xfrm>
            <a:off x="348075" y="5412525"/>
            <a:ext cx="6369600" cy="122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PLAY VIDEO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Chapter 2</a:t>
            </a:r>
            <a:endParaRPr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When I See Them, I See Us</a:t>
            </a:r>
            <a:endParaRPr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When I see us, I see them…</a:t>
            </a:r>
            <a:endParaRPr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8"/>
          <p:cNvSpPr txBox="1">
            <a:spLocks noGrp="1"/>
          </p:cNvSpPr>
          <p:nvPr>
            <p:ph type="title"/>
          </p:nvPr>
        </p:nvSpPr>
        <p:spPr>
          <a:xfrm>
            <a:off x="634350" y="1443636"/>
            <a:ext cx="7875300" cy="29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4800"/>
              <a:buFont typeface="Arial"/>
              <a:buNone/>
            </a:pPr>
            <a:r>
              <a:rPr lang="en-US" sz="3000" b="1" dirty="0">
                <a:latin typeface="Arial"/>
                <a:ea typeface="Arial"/>
                <a:cs typeface="Arial"/>
                <a:sym typeface="Arial"/>
              </a:rPr>
              <a:t>The project of human liberation </a:t>
            </a:r>
            <a:endParaRPr sz="30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4800"/>
              <a:buFont typeface="Arial"/>
              <a:buNone/>
            </a:pPr>
            <a:r>
              <a:rPr lang="en-US" sz="3000" b="1" dirty="0">
                <a:latin typeface="Arial"/>
                <a:ea typeface="Arial"/>
                <a:cs typeface="Arial"/>
                <a:sym typeface="Arial"/>
              </a:rPr>
              <a:t>is not limited to Palestine, </a:t>
            </a:r>
            <a:endParaRPr sz="30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4800"/>
              <a:buFont typeface="Arial"/>
              <a:buNone/>
            </a:pPr>
            <a:r>
              <a:rPr lang="en-US" sz="3000" b="1" dirty="0">
                <a:latin typeface="Arial"/>
                <a:ea typeface="Arial"/>
                <a:cs typeface="Arial"/>
                <a:sym typeface="Arial"/>
              </a:rPr>
              <a:t>but it also cannot proceed </a:t>
            </a:r>
            <a:endParaRPr sz="30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4800"/>
              <a:buFont typeface="Arial"/>
              <a:buNone/>
            </a:pPr>
            <a:r>
              <a:rPr lang="en-US" sz="3000" b="1" dirty="0">
                <a:latin typeface="Arial"/>
                <a:ea typeface="Arial"/>
                <a:cs typeface="Arial"/>
                <a:sym typeface="Arial"/>
              </a:rPr>
              <a:t>without Palestine.</a:t>
            </a:r>
            <a:endParaRPr sz="30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8"/>
          <p:cNvSpPr txBox="1">
            <a:spLocks noGrp="1"/>
          </p:cNvSpPr>
          <p:nvPr>
            <p:ph type="body" idx="4294967295"/>
          </p:nvPr>
        </p:nvSpPr>
        <p:spPr>
          <a:xfrm>
            <a:off x="450900" y="4722470"/>
            <a:ext cx="8242200" cy="123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Aft>
                <a:spcPts val="0"/>
              </a:spcAft>
              <a:buClr>
                <a:srgbClr val="660066"/>
              </a:buClr>
              <a:buSzPts val="2800"/>
              <a:buNone/>
            </a:pPr>
            <a:r>
              <a:rPr lang="en-US" sz="20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from the Introduction</a:t>
            </a:r>
            <a:r>
              <a:rPr lang="en-US" sz="20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dirty="0">
              <a:solidFill>
                <a:schemeClr val="accent1"/>
              </a:solidFill>
            </a:endParaRPr>
          </a:p>
          <a:p>
            <a:pPr marL="0" lvl="0" indent="0" algn="ctr" rtl="0">
              <a:lnSpc>
                <a:spcPct val="100000"/>
              </a:lnSpc>
              <a:spcAft>
                <a:spcPts val="0"/>
              </a:spcAft>
              <a:buClr>
                <a:srgbClr val="660066"/>
              </a:buClr>
              <a:buSzPts val="2800"/>
              <a:buNone/>
            </a:pPr>
            <a:r>
              <a:rPr lang="en-US" sz="2000" b="1" i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Why Palestine Matters, </a:t>
            </a:r>
            <a:endParaRPr sz="2000" b="1" i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Aft>
                <a:spcPts val="0"/>
              </a:spcAft>
              <a:buClr>
                <a:srgbClr val="660066"/>
              </a:buClr>
              <a:buSzPts val="2800"/>
              <a:buNone/>
            </a:pPr>
            <a:r>
              <a:rPr lang="en-US" sz="2000" i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The Struggle to End Colonialism</a:t>
            </a:r>
            <a:endParaRPr sz="20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>
            <a:spLocks noGrp="1"/>
          </p:cNvSpPr>
          <p:nvPr>
            <p:ph type="title"/>
          </p:nvPr>
        </p:nvSpPr>
        <p:spPr>
          <a:xfrm>
            <a:off x="819150" y="267817"/>
            <a:ext cx="7505700" cy="12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dirty="0">
                <a:latin typeface="Arial"/>
                <a:ea typeface="Arial"/>
                <a:cs typeface="Arial"/>
                <a:sym typeface="Arial"/>
              </a:rPr>
              <a:t>CRITICAL DISTINCTIONS and CAVEATS </a:t>
            </a:r>
            <a:endParaRPr sz="28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6"/>
          <p:cNvSpPr txBox="1">
            <a:spLocks noGrp="1"/>
          </p:cNvSpPr>
          <p:nvPr>
            <p:ph type="body" idx="1"/>
          </p:nvPr>
        </p:nvSpPr>
        <p:spPr>
          <a:xfrm>
            <a:off x="566400" y="1844700"/>
            <a:ext cx="3686100" cy="4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Aft>
                <a:spcPts val="0"/>
              </a:spcAft>
              <a:buClr>
                <a:srgbClr val="660066"/>
              </a:buClr>
              <a:buSzPts val="2800"/>
              <a:buNone/>
            </a:pPr>
            <a:r>
              <a:rPr lang="en-US" sz="18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JUDAISM </a:t>
            </a:r>
            <a:endParaRPr sz="18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Aft>
                <a:spcPts val="0"/>
              </a:spcAft>
              <a:buClr>
                <a:srgbClr val="660066"/>
              </a:buClr>
              <a:buSzPts val="2800"/>
              <a:buNone/>
            </a:pPr>
            <a:r>
              <a:rPr lang="en-US" sz="18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is a religion that values justice </a:t>
            </a:r>
            <a:endParaRPr sz="18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Aft>
                <a:spcPts val="0"/>
              </a:spcAft>
              <a:buClr>
                <a:srgbClr val="660066"/>
              </a:buClr>
              <a:buSzPts val="2800"/>
              <a:buNone/>
            </a:pPr>
            <a:r>
              <a:rPr lang="en-US" sz="18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for all people.</a:t>
            </a:r>
            <a:endParaRPr sz="18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660066"/>
              </a:buClr>
              <a:buSzPts val="2800"/>
              <a:buNone/>
            </a:pPr>
            <a:endParaRPr sz="18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Aft>
                <a:spcPts val="0"/>
              </a:spcAft>
              <a:buClr>
                <a:srgbClr val="660066"/>
              </a:buClr>
              <a:buSzPts val="2800"/>
              <a:buNone/>
            </a:pPr>
            <a:r>
              <a:rPr lang="en-US" sz="18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  ZIONISM </a:t>
            </a:r>
            <a:endParaRPr sz="18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Aft>
                <a:spcPts val="0"/>
              </a:spcAft>
              <a:buClr>
                <a:srgbClr val="660066"/>
              </a:buClr>
              <a:buSzPts val="2800"/>
              <a:buNone/>
            </a:pPr>
            <a:r>
              <a:rPr lang="en-US" sz="18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is an ideology that supports </a:t>
            </a:r>
            <a:endParaRPr sz="18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Aft>
                <a:spcPts val="0"/>
              </a:spcAft>
              <a:buClr>
                <a:srgbClr val="660066"/>
              </a:buClr>
              <a:buSzPts val="2800"/>
              <a:buNone/>
            </a:pPr>
            <a:r>
              <a:rPr lang="en-US" sz="18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 Jewish national homeland </a:t>
            </a:r>
            <a:endParaRPr sz="18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Aft>
                <a:spcPts val="0"/>
              </a:spcAft>
              <a:buClr>
                <a:srgbClr val="660066"/>
              </a:buClr>
              <a:buSzPts val="2800"/>
              <a:buNone/>
            </a:pPr>
            <a:r>
              <a:rPr lang="en-US" sz="18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 historic Palestine. </a:t>
            </a:r>
            <a:endParaRPr sz="18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ts val="32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6"/>
          <p:cNvSpPr txBox="1">
            <a:spLocks noGrp="1"/>
          </p:cNvSpPr>
          <p:nvPr>
            <p:ph type="body" idx="2"/>
          </p:nvPr>
        </p:nvSpPr>
        <p:spPr>
          <a:xfrm>
            <a:off x="4921250" y="1797000"/>
            <a:ext cx="3686100" cy="45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All Jews </a:t>
            </a:r>
            <a:endParaRPr sz="18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ARE NOT Zionists.</a:t>
            </a:r>
            <a:endParaRPr sz="18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Criticism of discriminatory policies of the state of Israel</a:t>
            </a:r>
            <a:endParaRPr sz="18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is not inherently antisemitic.</a:t>
            </a:r>
            <a:endParaRPr sz="1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Advocating equality </a:t>
            </a:r>
            <a:endParaRPr sz="18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and human rights for Palestinians </a:t>
            </a:r>
            <a:endParaRPr sz="18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is not in itself antisemitic. </a:t>
            </a:r>
            <a:endParaRPr sz="1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 txBox="1">
            <a:spLocks noGrp="1"/>
          </p:cNvSpPr>
          <p:nvPr>
            <p:ph type="body" idx="4294967295"/>
          </p:nvPr>
        </p:nvSpPr>
        <p:spPr>
          <a:xfrm>
            <a:off x="1313400" y="1608756"/>
            <a:ext cx="6517200" cy="45261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❏"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Grounding  Principles for the Course</a:t>
            </a:r>
            <a:endParaRPr sz="2400" dirty="0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❏"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Ground Rules for the Course</a:t>
            </a:r>
            <a:endParaRPr sz="2400" dirty="0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❏"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Lexicon</a:t>
            </a:r>
            <a:endParaRPr sz="2400" dirty="0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❏"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Doctrine of Discovery</a:t>
            </a:r>
            <a:endParaRPr sz="2400" dirty="0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❏"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IPMN Statement on Antisemitism</a:t>
            </a:r>
            <a:endParaRPr sz="2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7"/>
          <p:cNvSpPr txBox="1"/>
          <p:nvPr/>
        </p:nvSpPr>
        <p:spPr>
          <a:xfrm>
            <a:off x="2005200" y="453600"/>
            <a:ext cx="5133600" cy="8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HANDOUTS</a:t>
            </a:r>
            <a:endParaRPr sz="3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"/>
          <p:cNvSpPr txBox="1">
            <a:spLocks noGrp="1"/>
          </p:cNvSpPr>
          <p:nvPr>
            <p:ph type="subTitle" idx="1"/>
          </p:nvPr>
        </p:nvSpPr>
        <p:spPr>
          <a:xfrm>
            <a:off x="1035150" y="1022400"/>
            <a:ext cx="7073700" cy="48132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060"/>
              <a:buNone/>
            </a:pPr>
            <a:r>
              <a:rPr lang="en-US" sz="3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“Injustice anywhere is a threat to justice everywhere.  We are caught in an inescapable network of mutuality, tied to a single garment of destiny.  Whatever affects one directly affects all indirectly…”</a:t>
            </a:r>
            <a:endParaRPr sz="30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endParaRPr sz="3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rgbClr val="660066"/>
              </a:buClr>
              <a:buSzPts val="2040"/>
              <a:buNone/>
            </a:pPr>
            <a:r>
              <a:rPr lang="en-US" sz="204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       ~ Martin Luther King, Jr.</a:t>
            </a:r>
            <a:endParaRPr sz="204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>
            <a:spLocks noGrp="1"/>
          </p:cNvSpPr>
          <p:nvPr>
            <p:ph type="title"/>
          </p:nvPr>
        </p:nvSpPr>
        <p:spPr>
          <a:xfrm>
            <a:off x="819150" y="265192"/>
            <a:ext cx="7505700" cy="12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dirty="0">
                <a:latin typeface="Arial"/>
                <a:ea typeface="Arial"/>
                <a:cs typeface="Arial"/>
                <a:sym typeface="Arial"/>
              </a:rPr>
              <a:t>Intersecting justice issues include:</a:t>
            </a:r>
            <a:endParaRPr sz="36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9"/>
          <p:cNvSpPr txBox="1">
            <a:spLocks noGrp="1"/>
          </p:cNvSpPr>
          <p:nvPr>
            <p:ph type="body" idx="1"/>
          </p:nvPr>
        </p:nvSpPr>
        <p:spPr>
          <a:xfrm>
            <a:off x="1059800" y="1686600"/>
            <a:ext cx="7265100" cy="47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Human rights ... Education … Civil rights … Economic justice…Sex and gender justice … Health/mental health care… Gentrification Environmental Justice … Child welfare ... Disability rights … Police brutality … Food justice…  Militarism …  Mass incarceration … gun control …sex trafficking  … Free speech Minimum wage … labor rights …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92100" algn="l" rtl="0">
              <a:lnSpc>
                <a:spcPct val="80000"/>
              </a:lnSpc>
              <a:spcBef>
                <a:spcPts val="160"/>
              </a:spcBef>
              <a:spcAft>
                <a:spcPts val="1600"/>
              </a:spcAft>
              <a:buClr>
                <a:schemeClr val="dk1"/>
              </a:buClr>
              <a:buSzPts val="800"/>
              <a:buNone/>
            </a:pPr>
            <a:endParaRPr sz="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 txBox="1">
            <a:spLocks noGrp="1"/>
          </p:cNvSpPr>
          <p:nvPr>
            <p:ph type="title"/>
          </p:nvPr>
        </p:nvSpPr>
        <p:spPr>
          <a:xfrm>
            <a:off x="1883250" y="2038766"/>
            <a:ext cx="5377500" cy="21948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880"/>
              </a:spcBef>
              <a:spcAft>
                <a:spcPts val="0"/>
              </a:spcAft>
              <a:buClr>
                <a:srgbClr val="FF6600"/>
              </a:buClr>
              <a:buSzPts val="4400"/>
              <a:buFont typeface="Arial"/>
              <a:buNone/>
            </a:pPr>
            <a:r>
              <a:rPr lang="en-US" sz="4400" b="1" dirty="0">
                <a:latin typeface="Arial"/>
                <a:ea typeface="Arial"/>
                <a:cs typeface="Arial"/>
                <a:sym typeface="Arial"/>
              </a:rPr>
              <a:t>Course Overview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 txBox="1">
            <a:spLocks noGrp="1"/>
          </p:cNvSpPr>
          <p:nvPr>
            <p:ph type="title"/>
          </p:nvPr>
        </p:nvSpPr>
        <p:spPr>
          <a:xfrm>
            <a:off x="489700" y="326242"/>
            <a:ext cx="7505700" cy="12729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4400"/>
              <a:buFont typeface="Arial"/>
              <a:buNone/>
            </a:pPr>
            <a:r>
              <a:rPr lang="en-US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By linking Palestine... 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82" name="Google Shape;182;p21"/>
          <p:cNvSpPr txBox="1">
            <a:spLocks noGrp="1"/>
          </p:cNvSpPr>
          <p:nvPr>
            <p:ph type="body" idx="1"/>
          </p:nvPr>
        </p:nvSpPr>
        <p:spPr>
          <a:xfrm>
            <a:off x="489700" y="1441034"/>
            <a:ext cx="7998600" cy="3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200"/>
              <a:buNone/>
            </a:pPr>
            <a:r>
              <a:rPr lang="en-US" sz="2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...to all struggles for justice, we make clear that the project for human liberation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is about justice for all people everywhere.</a:t>
            </a:r>
            <a:endParaRPr sz="24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ts val="32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21"/>
          <p:cNvPicPr preferRelativeResize="0"/>
          <p:nvPr/>
        </p:nvPicPr>
        <p:blipFill rotWithShape="1">
          <a:blip r:embed="rId3">
            <a:alphaModFix/>
          </a:blip>
          <a:srcRect t="-2280" b="2279"/>
          <a:stretch/>
        </p:blipFill>
        <p:spPr>
          <a:xfrm>
            <a:off x="3654025" y="3065550"/>
            <a:ext cx="4966349" cy="334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>
            <a:spLocks noGrp="1"/>
          </p:cNvSpPr>
          <p:nvPr>
            <p:ph type="title"/>
          </p:nvPr>
        </p:nvSpPr>
        <p:spPr>
          <a:xfrm>
            <a:off x="819150" y="525892"/>
            <a:ext cx="7505700" cy="12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800" b="1">
                <a:latin typeface="Arial"/>
                <a:ea typeface="Arial"/>
                <a:cs typeface="Arial"/>
                <a:sym typeface="Arial"/>
              </a:rPr>
              <a:t>Our Focus…</a:t>
            </a:r>
            <a:endParaRPr sz="48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2"/>
          <p:cNvSpPr txBox="1">
            <a:spLocks noGrp="1"/>
          </p:cNvSpPr>
          <p:nvPr>
            <p:ph type="body" idx="1"/>
          </p:nvPr>
        </p:nvSpPr>
        <p:spPr>
          <a:xfrm>
            <a:off x="819150" y="2108725"/>
            <a:ext cx="6357154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/>
              <a:buChar char="❏"/>
            </a:pPr>
            <a:r>
              <a:rPr lang="en-US" sz="30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Palestine</a:t>
            </a:r>
            <a:endParaRPr sz="3000" dirty="0">
              <a:solidFill>
                <a:schemeClr val="accent2"/>
              </a:solidFill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/>
              <a:buChar char="❏"/>
            </a:pPr>
            <a:r>
              <a:rPr lang="en-US" sz="30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Settler Colonialism</a:t>
            </a:r>
            <a:endParaRPr sz="3000" dirty="0">
              <a:solidFill>
                <a:schemeClr val="accent2"/>
              </a:solidFill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/>
              <a:buChar char="❏"/>
            </a:pPr>
            <a:r>
              <a:rPr lang="en-US" sz="30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Intersectionality</a:t>
            </a:r>
            <a:endParaRPr sz="3000" b="1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/>
              <a:buChar char="❏"/>
            </a:pPr>
            <a:r>
              <a:rPr lang="en-US" sz="30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Cross-Movement Organizing</a:t>
            </a:r>
            <a:endParaRPr sz="3000" dirty="0">
              <a:solidFill>
                <a:schemeClr val="accent2"/>
              </a:solidFill>
            </a:endParaRPr>
          </a:p>
          <a:p>
            <a:pPr marL="342900" lvl="0" indent="-154940" algn="l" rtl="0">
              <a:spcBef>
                <a:spcPts val="592"/>
              </a:spcBef>
              <a:spcAft>
                <a:spcPts val="1600"/>
              </a:spcAft>
              <a:buClr>
                <a:schemeClr val="dk1"/>
              </a:buClr>
              <a:buSzPts val="2960"/>
              <a:buNone/>
            </a:pPr>
            <a:endParaRPr sz="296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1010</Words>
  <Application>Microsoft Macintosh PowerPoint</Application>
  <PresentationFormat>On-screen Show (4:3)</PresentationFormat>
  <Paragraphs>153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Times New Roman</vt:lpstr>
      <vt:lpstr>Nunito</vt:lpstr>
      <vt:lpstr>Calibri</vt:lpstr>
      <vt:lpstr>Arial</vt:lpstr>
      <vt:lpstr>Oswald</vt:lpstr>
      <vt:lpstr>Avenir</vt:lpstr>
      <vt:lpstr>Shift</vt:lpstr>
      <vt:lpstr>WHY PALESTINE MATTERS The Struggle to End Colonialism </vt:lpstr>
      <vt:lpstr>     WEEK ONE  An Intersectional  Approach to Justice    </vt:lpstr>
      <vt:lpstr>CRITICAL DISTINCTIONS and CAVEATS </vt:lpstr>
      <vt:lpstr>PowerPoint Presentation</vt:lpstr>
      <vt:lpstr>PowerPoint Presentation</vt:lpstr>
      <vt:lpstr>Intersecting justice issues include:</vt:lpstr>
      <vt:lpstr>Course Overview</vt:lpstr>
      <vt:lpstr>By linking Palestine... </vt:lpstr>
      <vt:lpstr>Our Focus…</vt:lpstr>
      <vt:lpstr>Our Work...</vt:lpstr>
      <vt:lpstr>Reflection</vt:lpstr>
      <vt:lpstr>WHO’S IN THE ROOM?</vt:lpstr>
      <vt:lpstr>PowerPoint Presentation</vt:lpstr>
      <vt:lpstr>Demystifying</vt:lpstr>
      <vt:lpstr>PowerPoint Presentation</vt:lpstr>
      <vt:lpstr>PowerPoint Presentation</vt:lpstr>
      <vt:lpstr>Intersectionality promotes...</vt:lpstr>
      <vt:lpstr>Intersectionality promotes…</vt:lpstr>
      <vt:lpstr>These interactions...</vt:lpstr>
      <vt:lpstr>Through such processes... </vt:lpstr>
      <vt:lpstr>Intersectionality has evolved... </vt:lpstr>
      <vt:lpstr>Banners</vt:lpstr>
      <vt:lpstr>Banner Tour</vt:lpstr>
      <vt:lpstr>PowerPoint Presentation</vt:lpstr>
      <vt:lpstr>The project of human liberation  is not limited to Palestine,  but it also cannot proceed  without Palestine.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PALESTINE MATTERS The Struggle to End Colonialism </dc:title>
  <cp:lastModifiedBy>noushin@me.com</cp:lastModifiedBy>
  <cp:revision>14</cp:revision>
  <dcterms:modified xsi:type="dcterms:W3CDTF">2019-11-05T00:39:44Z</dcterms:modified>
</cp:coreProperties>
</file>