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Avenir" panose="02000503020000020003" pitchFamily="2" charset="0"/>
      <p:regular r:id="rId17"/>
      <p:italic r:id="rId18"/>
    </p:embeddedFont>
    <p:embeddedFont>
      <p:font typeface="Calibri" panose="020F0502020204030204" pitchFamily="34" charset="0"/>
      <p:regular r:id="rId19"/>
      <p:bold r:id="rId20"/>
      <p:italic r:id="rId21"/>
      <p:boldItalic r:id="rId22"/>
    </p:embeddedFont>
    <p:embeddedFont>
      <p:font typeface="Nunito"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snapToObjects="1">
      <p:cViewPr varScale="1">
        <p:scale>
          <a:sx n="110" d="100"/>
          <a:sy n="110" d="100"/>
        </p:scale>
        <p:origin x="1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5901a35ba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65901a35b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It is his contention that colonialism uses methods that are intentional, purposeful, destructive, and long lasting.</a:t>
            </a:r>
            <a:endParaRPr/>
          </a:p>
          <a:p>
            <a:pPr marL="0" lvl="0" indent="0" algn="l" rtl="0">
              <a:spcBef>
                <a:spcPts val="0"/>
              </a:spcBef>
              <a:spcAft>
                <a:spcPts val="0"/>
              </a:spcAft>
              <a:buNone/>
            </a:pPr>
            <a:r>
              <a:rPr lang="en-US">
                <a:latin typeface="Arial"/>
                <a:ea typeface="Arial"/>
                <a:cs typeface="Arial"/>
                <a:sym typeface="Arial"/>
              </a:rPr>
              <a:t>from</a:t>
            </a:r>
            <a:r>
              <a:rPr lang="en-US">
                <a:latin typeface="Avenir"/>
                <a:ea typeface="Avenir"/>
                <a:cs typeface="Avenir"/>
                <a:sym typeface="Avenir"/>
              </a:rPr>
              <a:t> </a:t>
            </a:r>
            <a:r>
              <a:rPr lang="en-US">
                <a:latin typeface="Arial"/>
                <a:ea typeface="Arial"/>
                <a:cs typeface="Arial"/>
                <a:sym typeface="Arial"/>
              </a:rPr>
              <a:t>CHAPTER ONE:</a:t>
            </a:r>
            <a:br>
              <a:rPr lang="en-US">
                <a:latin typeface="Arial"/>
                <a:ea typeface="Arial"/>
                <a:cs typeface="Arial"/>
                <a:sym typeface="Arial"/>
              </a:rPr>
            </a:br>
            <a:r>
              <a:rPr lang="en-US">
                <a:latin typeface="Arial"/>
                <a:ea typeface="Arial"/>
                <a:cs typeface="Arial"/>
                <a:sym typeface="Arial"/>
              </a:rPr>
              <a:t>	G.J. Tarazi’s analysis </a:t>
            </a:r>
            <a:br>
              <a:rPr lang="en-US">
                <a:latin typeface="Arial"/>
                <a:ea typeface="Arial"/>
                <a:cs typeface="Arial"/>
                <a:sym typeface="Arial"/>
              </a:rPr>
            </a:br>
            <a:r>
              <a:rPr lang="en-US">
                <a:latin typeface="Arial"/>
                <a:ea typeface="Arial"/>
                <a:cs typeface="Arial"/>
                <a:sym typeface="Arial"/>
              </a:rPr>
              <a:t>	Exceptionalism &amp; Dehumanization: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To Name, Examine, Repair</a:t>
            </a:r>
            <a:br>
              <a:rPr lang="en-US">
                <a:solidFill>
                  <a:srgbClr val="008000"/>
                </a:solidFill>
                <a:latin typeface="Arial"/>
                <a:ea typeface="Arial"/>
                <a:cs typeface="Arial"/>
                <a:sym typeface="Arial"/>
              </a:rPr>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SzPts val="1200"/>
              <a:buChar char="•"/>
            </a:pPr>
            <a:r>
              <a:rPr lang="en-US">
                <a:latin typeface="Arial"/>
                <a:ea typeface="Arial"/>
                <a:cs typeface="Arial"/>
                <a:sym typeface="Arial"/>
              </a:rPr>
              <a:t>How is this or is this not true in light of Pappe, Wolfe, abd Tarazi?</a:t>
            </a:r>
            <a:endParaRPr/>
          </a:p>
          <a:p>
            <a:pPr marL="171450" lvl="0" indent="-171450" algn="l" rtl="0">
              <a:lnSpc>
                <a:spcPct val="150000"/>
              </a:lnSpc>
              <a:spcBef>
                <a:spcPts val="0"/>
              </a:spcBef>
              <a:spcAft>
                <a:spcPts val="0"/>
              </a:spcAft>
              <a:buSzPts val="1200"/>
              <a:buFont typeface="Arial"/>
              <a:buChar char="•"/>
            </a:pPr>
            <a:r>
              <a:rPr lang="en-US">
                <a:latin typeface="Arial"/>
                <a:ea typeface="Arial"/>
                <a:cs typeface="Arial"/>
                <a:sym typeface="Arial"/>
              </a:rPr>
              <a:t>Domination</a:t>
            </a:r>
            <a:r>
              <a:rPr lang="en-US"/>
              <a:t> of one group of people by another</a:t>
            </a:r>
            <a:endParaRPr/>
          </a:p>
          <a:p>
            <a:pPr marL="171450" lvl="0" indent="-171450" algn="l" rtl="0">
              <a:lnSpc>
                <a:spcPct val="150000"/>
              </a:lnSpc>
              <a:spcBef>
                <a:spcPts val="0"/>
              </a:spcBef>
              <a:spcAft>
                <a:spcPts val="0"/>
              </a:spcAft>
              <a:buSzPts val="1200"/>
              <a:buFont typeface="Arial"/>
              <a:buChar char="•"/>
            </a:pPr>
            <a:r>
              <a:rPr lang="en-US">
                <a:latin typeface="Arial"/>
                <a:ea typeface="Arial"/>
                <a:cs typeface="Arial"/>
                <a:sym typeface="Arial"/>
              </a:rPr>
              <a:t>For the purpose of </a:t>
            </a:r>
            <a:r>
              <a:rPr lang="en-US"/>
              <a:t>land acquisition </a:t>
            </a:r>
            <a:r>
              <a:rPr lang="en-US">
                <a:latin typeface="Arial"/>
                <a:ea typeface="Arial"/>
                <a:cs typeface="Arial"/>
                <a:sym typeface="Arial"/>
              </a:rPr>
              <a:t>and/or </a:t>
            </a:r>
            <a:r>
              <a:rPr lang="en-US"/>
              <a:t>resource extraction </a:t>
            </a:r>
            <a:r>
              <a:rPr lang="en-US">
                <a:latin typeface="Arial"/>
                <a:ea typeface="Arial"/>
                <a:cs typeface="Arial"/>
                <a:sym typeface="Arial"/>
              </a:rPr>
              <a:t>of colonized by colonizers</a:t>
            </a:r>
            <a:endParaRPr/>
          </a:p>
          <a:p>
            <a:pPr marL="171450" lvl="0" indent="-171450" algn="l" rtl="0">
              <a:lnSpc>
                <a:spcPct val="150000"/>
              </a:lnSpc>
              <a:spcBef>
                <a:spcPts val="0"/>
              </a:spcBef>
              <a:spcAft>
                <a:spcPts val="0"/>
              </a:spcAft>
              <a:buSzPts val="1200"/>
              <a:buChar char="•"/>
            </a:pPr>
            <a:r>
              <a:rPr lang="en-US" sz="1200"/>
              <a:t>Attitude of exceptionalism and dehumanization of those who are not like them.</a:t>
            </a:r>
            <a:endParaRPr/>
          </a:p>
          <a:p>
            <a:pPr marL="171450" lvl="0" indent="-171450" algn="l" rtl="0">
              <a:spcBef>
                <a:spcPts val="0"/>
              </a:spcBef>
              <a:spcAft>
                <a:spcPts val="0"/>
              </a:spcAft>
              <a:buSzPts val="1200"/>
              <a:buChar char="•"/>
            </a:pPr>
            <a:r>
              <a:rPr lang="en-US"/>
              <a:t>Israel is a settler colonial project.  Israeli violations of Palestinian human rights are intentional, and a direct consequence of ideological, political,legal, economic, and military systems designed to promote Israel as a Jewish nation state.</a:t>
            </a:r>
            <a:endParaRPr/>
          </a:p>
          <a:p>
            <a:pPr marL="171450" lvl="0" indent="-95250" algn="l" rtl="0">
              <a:lnSpc>
                <a:spcPct val="150000"/>
              </a:lnSpc>
              <a:spcBef>
                <a:spcPts val="0"/>
              </a:spcBef>
              <a:spcAft>
                <a:spcPts val="0"/>
              </a:spcAft>
              <a:buClr>
                <a:srgbClr val="1F497D"/>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How the other looked, spoke, living practices, religion, ethnocentric practices, </a:t>
            </a:r>
            <a:endParaRPr/>
          </a:p>
          <a:p>
            <a:pPr marL="0" lvl="0" indent="0" algn="l" rtl="0">
              <a:spcBef>
                <a:spcPts val="0"/>
              </a:spcBef>
              <a:spcAft>
                <a:spcPts val="0"/>
              </a:spcAft>
              <a:buNone/>
            </a:pPr>
            <a:r>
              <a:rPr lang="en-US" sz="1200">
                <a:latin typeface="Calibri"/>
                <a:ea typeface="Calibri"/>
                <a:cs typeface="Calibri"/>
                <a:sym typeface="Calibri"/>
              </a:rPr>
              <a:t>Land taken by force</a:t>
            </a:r>
            <a:endParaRPr/>
          </a:p>
          <a:p>
            <a:pPr marL="0" lvl="0" indent="0" algn="l" rtl="0">
              <a:spcBef>
                <a:spcPts val="0"/>
              </a:spcBef>
              <a:spcAft>
                <a:spcPts val="0"/>
              </a:spcAft>
              <a:buNone/>
            </a:pPr>
            <a:r>
              <a:rPr lang="en-US" sz="1200">
                <a:latin typeface="Calibri"/>
                <a:ea typeface="Calibri"/>
                <a:cs typeface="Calibri"/>
                <a:sym typeface="Calibri"/>
              </a:rPr>
              <a:t>Relocation and displacement of people</a:t>
            </a:r>
            <a:endParaRPr/>
          </a:p>
          <a:p>
            <a:pPr marL="0" lvl="0" indent="0" algn="l" rtl="0">
              <a:spcBef>
                <a:spcPts val="0"/>
              </a:spcBef>
              <a:spcAft>
                <a:spcPts val="0"/>
              </a:spcAft>
              <a:buNone/>
            </a:pPr>
            <a:r>
              <a:rPr lang="en-US" sz="1200">
                <a:latin typeface="Calibri"/>
                <a:ea typeface="Calibri"/>
                <a:cs typeface="Calibri"/>
                <a:sym typeface="Calibri"/>
              </a:rPr>
              <a:t>“Catastrophe”, Superiority, supremacy, slavery</a:t>
            </a:r>
            <a:endParaRPr/>
          </a:p>
          <a:p>
            <a:pPr marL="0" lvl="0" indent="0" algn="l" rtl="0">
              <a:spcBef>
                <a:spcPts val="0"/>
              </a:spcBef>
              <a:spcAft>
                <a:spcPts val="0"/>
              </a:spcAft>
              <a:buNone/>
            </a:pPr>
            <a:r>
              <a:rPr lang="en-US" sz="1200">
                <a:latin typeface="Calibri"/>
                <a:ea typeface="Calibri"/>
                <a:cs typeface="Calibri"/>
                <a:sym typeface="Calibri"/>
              </a:rPr>
              <a:t>Bible as a weapon</a:t>
            </a:r>
            <a:endParaRPr/>
          </a:p>
          <a:p>
            <a:pPr marL="0" lvl="0" indent="0" algn="l" rtl="0">
              <a:spcBef>
                <a:spcPts val="0"/>
              </a:spcBef>
              <a:spcAft>
                <a:spcPts val="0"/>
              </a:spcAft>
              <a:buNone/>
            </a:pPr>
            <a:r>
              <a:rPr lang="en-US" sz="1200">
                <a:latin typeface="Calibri"/>
                <a:ea typeface="Calibri"/>
                <a:cs typeface="Calibri"/>
                <a:sym typeface="Calibri"/>
              </a:rPr>
              <a:t>Racism, apartheid</a:t>
            </a:r>
            <a:endParaRPr/>
          </a:p>
          <a:p>
            <a:pPr marL="0" lvl="0" indent="0" algn="l" rtl="0">
              <a:spcBef>
                <a:spcPts val="0"/>
              </a:spcBef>
              <a:spcAft>
                <a:spcPts val="0"/>
              </a:spcAft>
              <a:buNone/>
            </a:pPr>
            <a:r>
              <a:rPr lang="en-US" sz="1200">
                <a:latin typeface="Calibri"/>
                <a:ea typeface="Calibri"/>
                <a:cs typeface="Calibri"/>
                <a:sym typeface="Calibri"/>
              </a:rPr>
              <a:t>Water (Flint, Gaza); siege </a:t>
            </a:r>
            <a:endParaRPr/>
          </a:p>
          <a:p>
            <a:pPr marL="0" lvl="0" indent="0" algn="l" rtl="0">
              <a:spcBef>
                <a:spcPts val="0"/>
              </a:spcBef>
              <a:spcAft>
                <a:spcPts val="0"/>
              </a:spcAft>
              <a:buNone/>
            </a:pPr>
            <a:r>
              <a:rPr lang="en-US" sz="1200">
                <a:latin typeface="Calibri"/>
                <a:ea typeface="Calibri"/>
                <a:cs typeface="Calibri"/>
                <a:sym typeface="Calibri"/>
              </a:rPr>
              <a:t>Mass incarceration, detention, legal discrimination, abuse of children</a:t>
            </a:r>
            <a:endParaRPr/>
          </a:p>
          <a:p>
            <a:pPr marL="0" lvl="0" indent="0" algn="l" rtl="0">
              <a:spcBef>
                <a:spcPts val="0"/>
              </a:spcBef>
              <a:spcAft>
                <a:spcPts val="0"/>
              </a:spcAft>
              <a:buNone/>
            </a:pPr>
            <a:r>
              <a:rPr lang="en-US" sz="1200">
                <a:latin typeface="Calibri"/>
                <a:ea typeface="Calibri"/>
                <a:cs typeface="Calibri"/>
                <a:sym typeface="Calibri"/>
              </a:rPr>
              <a:t>State violence, police brutality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Buffy Sainte-Marie (born February 20, 1941 at Piapot Reserve in Saskatchewan, Canada) is a Cree singer-songwriter, musician, composer, visual artist, pacifist, educator, social activist, and philanthropist.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5901a35ba_1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65901a35ba_1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What are the implications?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The task of confronting injustice requires we understand historical precedents for how we got to where we are.  We will explore this concept in conjunction with our own history and Israel’s current politics.</a:t>
            </a:r>
            <a:endParaRPr/>
          </a:p>
          <a:p>
            <a:pPr marL="0" lvl="0" indent="0" algn="l" rtl="0">
              <a:spcBef>
                <a:spcPts val="0"/>
              </a:spcBef>
              <a:spcAft>
                <a:spcPts val="0"/>
              </a:spcAft>
              <a:buNone/>
            </a:pPr>
            <a:r>
              <a:rPr lang="en-US" sz="1200">
                <a:latin typeface="Calibri"/>
                <a:ea typeface="Calibri"/>
                <a:cs typeface="Calibri"/>
                <a:sym typeface="Calibri"/>
              </a:rPr>
              <a:t>DEFINITION:</a:t>
            </a:r>
            <a:endParaRPr/>
          </a:p>
          <a:p>
            <a:pPr marL="0" lvl="0" indent="0" algn="l" rtl="0">
              <a:spcBef>
                <a:spcPts val="0"/>
              </a:spcBef>
              <a:spcAft>
                <a:spcPts val="0"/>
              </a:spcAft>
              <a:buNone/>
            </a:pPr>
            <a:r>
              <a:rPr lang="en-US" sz="1200">
                <a:latin typeface="Calibri"/>
                <a:ea typeface="Calibri"/>
                <a:cs typeface="Calibri"/>
                <a:sym typeface="Calibri"/>
              </a:rPr>
              <a:t>Settler Colonialism is the domination of one group of people by another for the purpose of land acquisition and/or resource extraction. It is a structure of domination by colonizers over the colonized. </a:t>
            </a:r>
            <a:endParaRPr/>
          </a:p>
          <a:p>
            <a:pPr marL="0" lvl="0" indent="0" algn="l" rtl="0">
              <a:spcBef>
                <a:spcPts val="0"/>
              </a:spcBef>
              <a:spcAft>
                <a:spcPts val="0"/>
              </a:spcAft>
              <a:buNone/>
            </a:pPr>
            <a:r>
              <a:rPr lang="en-US" b="1"/>
              <a:t>Let’s unpack the </a:t>
            </a:r>
            <a:r>
              <a:rPr lang="en-US" b="0">
                <a:solidFill>
                  <a:schemeClr val="accent2"/>
                </a:solidFill>
                <a:latin typeface="Ayuthaya"/>
                <a:ea typeface="Ayuthaya"/>
                <a:cs typeface="Ayuthaya"/>
                <a:sym typeface="Ayuthaya"/>
              </a:rPr>
              <a:t>Who, what, where, when, why?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We may not have heard of the Doctrine of Discovery, but we continue to live this theology of entitlement, preserved and enshrined through international law</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It is the root of the  system we recognize today as white supremacy.</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This is the logic of fifteenth-century Christendom that endowed European conquerors with self-assumed divine title over all ‘discovered’ land and peoples”.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Land and people were subjugated, and their resources served the Church and crown.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This meant destruction for indigenous peoples as the Christian gospel was distorted to underwrite conquest.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many here have heard of it?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2016, the 222nd General Assembly adopted recommendations for action on the Doctrine of Discovery, calling the church to “confess its complicity and repudiate the Doctrine of Discovery.”</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2018, the 223rd GA repudiated it in an extensive report with specific recommendations.</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Handout in folders.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 </a:t>
            </a:r>
            <a:endParaRPr/>
          </a:p>
          <a:p>
            <a:pPr marL="0" lvl="0" indent="0" algn="l" rtl="0">
              <a:spcBef>
                <a:spcPts val="0"/>
              </a:spcBef>
              <a:spcAft>
                <a:spcPts val="0"/>
              </a:spcAft>
              <a:buNone/>
            </a:pPr>
            <a:r>
              <a:rPr lang="en-US" sz="1400"/>
              <a:t>Israeli historian Ilan Pappe teaches the importance of language in how we frame the situation in Israel-Palestine.  He discusses the realities of Israel not as an occupation, which is a temporary situation, but rather as  settler colonialism which began in the 19</a:t>
            </a:r>
            <a:r>
              <a:rPr lang="en-US" baseline="30000"/>
              <a:t>th</a:t>
            </a:r>
            <a:r>
              <a:rPr lang="en-US" sz="1400"/>
              <a:t> century. This is an excerpt of a one hour lecture that is available online. This clip is on our book’s website.</a:t>
            </a:r>
            <a:endParaRPr/>
          </a:p>
          <a:p>
            <a:pPr marL="0" lvl="0" indent="0" algn="l" rtl="0">
              <a:spcBef>
                <a:spcPts val="0"/>
              </a:spcBef>
              <a:spcAft>
                <a:spcPts val="0"/>
              </a:spcAft>
              <a:buNone/>
            </a:pPr>
            <a:r>
              <a:rPr lang="en-US" sz="1400" b="1"/>
              <a:t>AFTER: Anything new, surprising?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 </a:t>
            </a:r>
            <a:endParaRPr/>
          </a:p>
          <a:p>
            <a:pPr marL="0" lvl="0" indent="0" algn="l" rtl="0">
              <a:spcBef>
                <a:spcPts val="0"/>
              </a:spcBef>
              <a:spcAft>
                <a:spcPts val="0"/>
              </a:spcAft>
              <a:buNone/>
            </a:pPr>
            <a:r>
              <a:rPr lang="en-US" b="1"/>
              <a:t>Patrick Wolfe was an Australian anthropologist and ethnographer whose work sparked a surge in studies of settler colonial societies</a:t>
            </a:r>
            <a:r>
              <a:rPr lang="en-US" b="0"/>
              <a:t>. He used theories of colonialism and indigenous resistance to generate new and different ways of viewing Australia’s history that </a:t>
            </a:r>
            <a:r>
              <a:rPr lang="en-US" b="1"/>
              <a:t>challenged the standard triumphal narrative of civilizing the frontier through pioneering individualism. </a:t>
            </a:r>
            <a:endParaRPr/>
          </a:p>
          <a:p>
            <a:pPr marL="0" lvl="0" indent="0" algn="l" rtl="0">
              <a:spcBef>
                <a:spcPts val="0"/>
              </a:spcBef>
              <a:spcAft>
                <a:spcPts val="0"/>
              </a:spcAft>
              <a:buNone/>
            </a:pPr>
            <a:r>
              <a:rPr lang="en-US" sz="1200">
                <a:latin typeface="Calibri"/>
                <a:ea typeface="Calibri"/>
                <a:cs typeface="Calibri"/>
                <a:sym typeface="Calibri"/>
              </a:rPr>
              <a:t>Patrick Wolfe distilled his decades of work into talking not about something that happened but about putting in place an enduring infrastructure that destroyed indigenous. </a:t>
            </a:r>
            <a:endParaRPr/>
          </a:p>
          <a:p>
            <a:pPr marL="0" lvl="0" indent="0" algn="l" rtl="0">
              <a:spcBef>
                <a:spcPts val="0"/>
              </a:spcBef>
              <a:spcAft>
                <a:spcPts val="0"/>
              </a:spcAft>
              <a:buNone/>
            </a:pPr>
            <a:r>
              <a:rPr lang="en-US" sz="1200">
                <a:latin typeface="Calibri"/>
                <a:ea typeface="Calibri"/>
                <a:cs typeface="Calibri"/>
                <a:sym typeface="Calibri"/>
              </a:rPr>
              <a:t> </a:t>
            </a:r>
            <a:r>
              <a:rPr lang="en-US" sz="1400"/>
              <a:t>culture and replaced it with that of the dominant culture.</a:t>
            </a:r>
            <a:endParaRPr/>
          </a:p>
          <a:p>
            <a:pPr marL="0" lvl="0" indent="0" algn="l" rtl="0">
              <a:spcBef>
                <a:spcPts val="0"/>
              </a:spcBef>
              <a:spcAft>
                <a:spcPts val="0"/>
              </a:spcAft>
              <a:buNone/>
            </a:pP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Settler colonialism replaces the indigenous population by confiscation of land and water, systemic erasure of their culture.</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p>
            <a:pPr marL="0" lvl="0" indent="0" algn="l" rtl="0">
              <a:lnSpc>
                <a:spcPct val="160000"/>
              </a:lnSpc>
              <a:spcBef>
                <a:spcPts val="0"/>
              </a:spcBef>
              <a:spcAft>
                <a:spcPts val="0"/>
              </a:spcAft>
              <a:buNone/>
            </a:pPr>
            <a:r>
              <a:rPr lang="en-US" sz="1000">
                <a:latin typeface="Arial"/>
                <a:ea typeface="Arial"/>
                <a:cs typeface="Arial"/>
                <a:sym typeface="Arial"/>
              </a:rPr>
              <a:t>The operative logic of settler colonialism may be to </a:t>
            </a:r>
            <a:r>
              <a:rPr lang="en-US" sz="1000" b="1">
                <a:latin typeface="Arial"/>
                <a:ea typeface="Arial"/>
                <a:cs typeface="Arial"/>
                <a:sym typeface="Arial"/>
              </a:rPr>
              <a:t>“eliminate the native,” </a:t>
            </a:r>
            <a:endParaRPr sz="1000">
              <a:latin typeface="Arial"/>
              <a:ea typeface="Arial"/>
              <a:cs typeface="Arial"/>
              <a:sym typeface="Arial"/>
            </a:endParaRPr>
          </a:p>
          <a:p>
            <a:pPr marL="0" lvl="0" indent="0" algn="l" rtl="0">
              <a:lnSpc>
                <a:spcPct val="160000"/>
              </a:lnSpc>
              <a:spcBef>
                <a:spcPts val="0"/>
              </a:spcBef>
              <a:spcAft>
                <a:spcPts val="0"/>
              </a:spcAft>
              <a:buNone/>
            </a:pPr>
            <a:r>
              <a:rPr lang="en-US" sz="1000">
                <a:latin typeface="Arial"/>
                <a:ea typeface="Arial"/>
                <a:cs typeface="Arial"/>
                <a:sym typeface="Arial"/>
              </a:rPr>
              <a:t>Yet still </a:t>
            </a:r>
            <a:r>
              <a:rPr lang="en-US" sz="1000" b="1">
                <a:latin typeface="Arial"/>
                <a:ea typeface="Arial"/>
                <a:cs typeface="Arial"/>
                <a:sym typeface="Arial"/>
              </a:rPr>
              <a:t>indigenous peoples exist, resist, and persist</a:t>
            </a:r>
            <a:r>
              <a:rPr lang="en-US" sz="1000">
                <a:latin typeface="Arial"/>
                <a:ea typeface="Arial"/>
                <a:cs typeface="Arial"/>
                <a:sym typeface="Arial"/>
              </a:rPr>
              <a:t>;</a:t>
            </a:r>
            <a:endParaRPr sz="10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G</a:t>
            </a:r>
            <a:r>
              <a:rPr lang="en-US"/>
              <a:t>J</a:t>
            </a:r>
            <a:r>
              <a:rPr lang="en-US" sz="1200">
                <a:latin typeface="Calibri"/>
                <a:ea typeface="Calibri"/>
                <a:cs typeface="Calibri"/>
                <a:sym typeface="Calibri"/>
              </a:rPr>
              <a:t> spent 37 years as in Public education and when he retired he was a college professor.  Founding board member of the Palestinian Christian Alliance for Peace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userDrawn="1"/>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0"/>
        <p:cNvGrpSpPr/>
        <p:nvPr/>
      </p:nvGrpSpPr>
      <p:grpSpPr>
        <a:xfrm>
          <a:off x="0" y="0"/>
          <a:ext cx="0" cy="0"/>
          <a:chOff x="0" y="0"/>
          <a:chExt cx="0" cy="0"/>
        </a:xfrm>
      </p:grpSpPr>
      <p:sp>
        <p:nvSpPr>
          <p:cNvPr id="111" name="Google Shape;111;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1" name="Google Shape;121;p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2" name="Google Shape;122;p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1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685800" y="2130425"/>
            <a:ext cx="7772400" cy="1470000"/>
          </a:xfrm>
          <a:prstGeom prst="rect">
            <a:avLst/>
          </a:prstGeom>
          <a:noFill/>
          <a:ln>
            <a:noFill/>
          </a:ln>
        </p:spPr>
        <p:txBody>
          <a:bodyPr spcFirstLastPara="1" wrap="square" lIns="45700" tIns="45700" rIns="45700" bIns="45700"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27" name="Google Shape;127;p13"/>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noAutofit/>
          </a:bodyPr>
          <a:lstStyle>
            <a:lvl1pPr marL="457200" lvl="0" indent="-228600" algn="ctr" rtl="0">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rtl="0">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rtl="0">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rtl="0">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rtl="0">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rtl="0">
              <a:lnSpc>
                <a:spcPct val="100000"/>
              </a:lnSpc>
              <a:spcBef>
                <a:spcPts val="700"/>
              </a:spcBef>
              <a:spcAft>
                <a:spcPts val="0"/>
              </a:spcAft>
              <a:buClr>
                <a:srgbClr val="000000"/>
              </a:buClr>
              <a:buSzPts val="1800"/>
              <a:buChar char="■"/>
              <a:defRPr/>
            </a:lvl6pPr>
            <a:lvl7pPr marL="3200400" lvl="6" indent="-342900" algn="l" rtl="0">
              <a:lnSpc>
                <a:spcPct val="100000"/>
              </a:lnSpc>
              <a:spcBef>
                <a:spcPts val="700"/>
              </a:spcBef>
              <a:spcAft>
                <a:spcPts val="0"/>
              </a:spcAft>
              <a:buClr>
                <a:srgbClr val="000000"/>
              </a:buClr>
              <a:buSzPts val="1800"/>
              <a:buChar char="●"/>
              <a:defRPr/>
            </a:lvl7pPr>
            <a:lvl8pPr marL="3657600" lvl="7" indent="-342900" algn="l" rtl="0">
              <a:lnSpc>
                <a:spcPct val="100000"/>
              </a:lnSpc>
              <a:spcBef>
                <a:spcPts val="700"/>
              </a:spcBef>
              <a:spcAft>
                <a:spcPts val="0"/>
              </a:spcAft>
              <a:buClr>
                <a:srgbClr val="000000"/>
              </a:buClr>
              <a:buSzPts val="1800"/>
              <a:buChar char="○"/>
              <a:defRPr/>
            </a:lvl8pPr>
            <a:lvl9pPr marL="4114800" lvl="8" indent="-342900" algn="l" rtl="0">
              <a:lnSpc>
                <a:spcPct val="100000"/>
              </a:lnSpc>
              <a:spcBef>
                <a:spcPts val="700"/>
              </a:spcBef>
              <a:spcAft>
                <a:spcPts val="0"/>
              </a:spcAft>
              <a:buClr>
                <a:srgbClr val="000000"/>
              </a:buClr>
              <a:buSzPts val="1800"/>
              <a:buChar char="■"/>
              <a:defRPr/>
            </a:lvl9pPr>
          </a:lstStyle>
          <a:p>
            <a:endParaRPr/>
          </a:p>
        </p:txBody>
      </p:sp>
      <p:sp>
        <p:nvSpPr>
          <p:cNvPr id="128" name="Google Shape;128;p13"/>
          <p:cNvSpPr txBox="1">
            <a:spLocks noGrp="1"/>
          </p:cNvSpPr>
          <p:nvPr>
            <p:ph type="sldNum" idx="12"/>
          </p:nvPr>
        </p:nvSpPr>
        <p:spPr>
          <a:xfrm>
            <a:off x="8428176" y="6404292"/>
            <a:ext cx="258600" cy="2691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0"/>
          <p:cNvSpPr txBox="1"/>
          <p:nvPr/>
        </p:nvSpPr>
        <p:spPr>
          <a:xfrm>
            <a:off x="3071975" y="1929000"/>
            <a:ext cx="30000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Download and insert video from </a:t>
            </a:r>
            <a:endParaRPr>
              <a:latin typeface="Calibri"/>
              <a:ea typeface="Calibri"/>
              <a:cs typeface="Calibri"/>
              <a:sym typeface="Calibri"/>
            </a:endParaRPr>
          </a:p>
          <a:p>
            <a:pPr marL="0" lvl="0" indent="0" algn="ctr" rtl="0">
              <a:spcBef>
                <a:spcPts val="0"/>
              </a:spcBef>
              <a:spcAft>
                <a:spcPts val="0"/>
              </a:spcAft>
              <a:buNone/>
            </a:pPr>
            <a:r>
              <a:rPr lang="en-US">
                <a:solidFill>
                  <a:schemeClr val="accent1"/>
                </a:solidFill>
                <a:latin typeface="Calibri"/>
                <a:ea typeface="Calibri"/>
                <a:cs typeface="Calibri"/>
                <a:sym typeface="Calibri"/>
              </a:rPr>
              <a:t>WhyPalestineMatters.org</a:t>
            </a:r>
            <a:endParaRPr>
              <a:solidFill>
                <a:schemeClr val="accent1"/>
              </a:solidFill>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or</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minimize this window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and play the video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directly from the website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 in full screen mode.</a:t>
            </a:r>
            <a:endParaRPr>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2"/>
        <p:cNvGrpSpPr/>
        <p:nvPr/>
      </p:nvGrpSpPr>
      <p:grpSpPr>
        <a:xfrm>
          <a:off x="0" y="0"/>
          <a:ext cx="0" cy="0"/>
          <a:chOff x="0" y="0"/>
          <a:chExt cx="0" cy="0"/>
        </a:xfrm>
      </p:grpSpPr>
      <p:sp>
        <p:nvSpPr>
          <p:cNvPr id="133" name="Google Shape;133;p14"/>
          <p:cNvSpPr txBox="1">
            <a:spLocks noGrp="1"/>
          </p:cNvSpPr>
          <p:nvPr>
            <p:ph type="ctrTitle"/>
          </p:nvPr>
        </p:nvSpPr>
        <p:spPr>
          <a:xfrm>
            <a:off x="197050" y="306499"/>
            <a:ext cx="8714400" cy="2176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000"/>
              <a:buFont typeface="Arial"/>
              <a:buNone/>
            </a:pPr>
            <a:r>
              <a:rPr lang="en-US" sz="4000" b="1">
                <a:solidFill>
                  <a:schemeClr val="accent1"/>
                </a:solidFill>
                <a:latin typeface="Arial"/>
                <a:ea typeface="Arial"/>
                <a:cs typeface="Arial"/>
                <a:sym typeface="Arial"/>
              </a:rPr>
              <a:t>WHY PALESTINE MATTERS</a:t>
            </a:r>
            <a:endParaRPr sz="4000" b="1">
              <a:solidFill>
                <a:schemeClr val="accent1"/>
              </a:solidFill>
              <a:latin typeface="Arial"/>
              <a:ea typeface="Arial"/>
              <a:cs typeface="Arial"/>
              <a:sym typeface="Arial"/>
            </a:endParaRPr>
          </a:p>
          <a:p>
            <a:pPr marL="0" lvl="0" indent="0" algn="ctr" rtl="0">
              <a:spcBef>
                <a:spcPts val="0"/>
              </a:spcBef>
              <a:spcAft>
                <a:spcPts val="0"/>
              </a:spcAft>
              <a:buClr>
                <a:srgbClr val="008000"/>
              </a:buClr>
              <a:buSzPts val="3600"/>
              <a:buFont typeface="Arial"/>
              <a:buNone/>
            </a:pPr>
            <a:r>
              <a:rPr lang="en-US" sz="3600" b="1">
                <a:solidFill>
                  <a:schemeClr val="accent1"/>
                </a:solidFill>
                <a:latin typeface="Arial"/>
                <a:ea typeface="Arial"/>
                <a:cs typeface="Arial"/>
                <a:sym typeface="Arial"/>
              </a:rPr>
              <a:t>The Struggle to End Colonialism</a:t>
            </a:r>
            <a:endParaRPr sz="1600">
              <a:solidFill>
                <a:schemeClr val="accent1"/>
              </a:solidFill>
              <a:latin typeface="Calibri"/>
              <a:ea typeface="Calibri"/>
              <a:cs typeface="Calibri"/>
              <a:sym typeface="Calibri"/>
            </a:endParaRPr>
          </a:p>
          <a:p>
            <a:pPr marL="0" lvl="0" indent="0" algn="ctr" rtl="0">
              <a:spcBef>
                <a:spcPts val="0"/>
              </a:spcBef>
              <a:spcAft>
                <a:spcPts val="0"/>
              </a:spcAft>
              <a:buClr>
                <a:srgbClr val="008000"/>
              </a:buClr>
              <a:buSzPts val="4000"/>
              <a:buFont typeface="Arial"/>
              <a:buNone/>
            </a:pPr>
            <a:endParaRPr sz="4000" b="1">
              <a:solidFill>
                <a:srgbClr val="008000"/>
              </a:solidFill>
              <a:latin typeface="Arial"/>
              <a:ea typeface="Arial"/>
              <a:cs typeface="Arial"/>
              <a:sym typeface="Arial"/>
            </a:endParaRPr>
          </a:p>
        </p:txBody>
      </p:sp>
      <p:sp>
        <p:nvSpPr>
          <p:cNvPr id="134" name="Google Shape;134;p14"/>
          <p:cNvSpPr txBox="1">
            <a:spLocks noGrp="1"/>
          </p:cNvSpPr>
          <p:nvPr>
            <p:ph type="subTitle" idx="1"/>
          </p:nvPr>
        </p:nvSpPr>
        <p:spPr>
          <a:xfrm>
            <a:off x="558100" y="2033100"/>
            <a:ext cx="4334700" cy="41292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8000"/>
              </a:buClr>
              <a:buSzPts val="3200"/>
              <a:buNone/>
            </a:pPr>
            <a:r>
              <a:rPr lang="en-US" dirty="0">
                <a:solidFill>
                  <a:srgbClr val="008000"/>
                </a:solidFill>
                <a:latin typeface="Avenir"/>
                <a:ea typeface="Avenir"/>
                <a:cs typeface="Avenir"/>
                <a:sym typeface="Avenir"/>
              </a:rPr>
              <a:t> </a:t>
            </a:r>
            <a:r>
              <a:rPr lang="en-US" sz="2800" dirty="0">
                <a:latin typeface="Arial"/>
                <a:ea typeface="Arial"/>
                <a:cs typeface="Arial"/>
                <a:sym typeface="Arial"/>
              </a:rPr>
              <a:t>  A 5-week course </a:t>
            </a:r>
            <a:endParaRPr dirty="0"/>
          </a:p>
          <a:p>
            <a:pPr marL="0" lvl="0" indent="0" algn="ctr" rtl="0">
              <a:lnSpc>
                <a:spcPct val="150000"/>
              </a:lnSpc>
              <a:spcBef>
                <a:spcPts val="0"/>
              </a:spcBef>
              <a:spcAft>
                <a:spcPts val="0"/>
              </a:spcAft>
              <a:buClr>
                <a:srgbClr val="008000"/>
              </a:buClr>
              <a:buSzPts val="2800"/>
              <a:buNone/>
            </a:pPr>
            <a:endParaRPr sz="2400" dirty="0">
              <a:latin typeface="Arial"/>
              <a:ea typeface="Arial"/>
              <a:cs typeface="Arial"/>
              <a:sym typeface="Arial"/>
            </a:endParaRPr>
          </a:p>
          <a:p>
            <a:pPr marL="0" lvl="0" indent="0" algn="ctr" rtl="0">
              <a:spcBef>
                <a:spcPts val="480"/>
              </a:spcBef>
              <a:spcAft>
                <a:spcPts val="0"/>
              </a:spcAft>
              <a:buClr>
                <a:srgbClr val="008000"/>
              </a:buClr>
              <a:buSzPts val="2400"/>
              <a:buNone/>
            </a:pPr>
            <a:r>
              <a:rPr lang="en-US" sz="2400">
                <a:latin typeface="Arial"/>
                <a:ea typeface="Arial"/>
                <a:cs typeface="Arial"/>
                <a:sym typeface="Arial"/>
              </a:rPr>
              <a:t>Facilitated by  </a:t>
            </a:r>
            <a:endParaRPr/>
          </a:p>
          <a:p>
            <a:pPr marL="0" lvl="0" indent="0" algn="ctr" rtl="0">
              <a:spcBef>
                <a:spcPts val="640"/>
              </a:spcBef>
              <a:spcAft>
                <a:spcPts val="0"/>
              </a:spcAft>
              <a:buClr>
                <a:srgbClr val="008000"/>
              </a:buClr>
              <a:buSzPts val="3200"/>
              <a:buNone/>
            </a:pPr>
            <a:endParaRPr dirty="0">
              <a:latin typeface="Arial"/>
              <a:ea typeface="Arial"/>
              <a:cs typeface="Arial"/>
              <a:sym typeface="Arial"/>
            </a:endParaRPr>
          </a:p>
          <a:p>
            <a:pPr marL="0" lvl="0" indent="0" algn="ctr" rtl="0">
              <a:spcBef>
                <a:spcPts val="640"/>
              </a:spcBef>
              <a:spcAft>
                <a:spcPts val="0"/>
              </a:spcAft>
              <a:buClr>
                <a:srgbClr val="888888"/>
              </a:buClr>
              <a:buSzPts val="3200"/>
              <a:buNone/>
            </a:pPr>
            <a:endParaRPr dirty="0">
              <a:solidFill>
                <a:srgbClr val="008000"/>
              </a:solidFill>
              <a:latin typeface="Avenir"/>
              <a:ea typeface="Avenir"/>
              <a:cs typeface="Avenir"/>
              <a:sym typeface="Avenir"/>
            </a:endParaRPr>
          </a:p>
          <a:p>
            <a:pPr marL="0" lvl="0" indent="0" algn="ctr" rtl="0">
              <a:spcBef>
                <a:spcPts val="640"/>
              </a:spcBef>
              <a:spcAft>
                <a:spcPts val="0"/>
              </a:spcAft>
              <a:buClr>
                <a:srgbClr val="888888"/>
              </a:buClr>
              <a:buSzPts val="3200"/>
              <a:buNone/>
            </a:pPr>
            <a:endParaRPr dirty="0"/>
          </a:p>
        </p:txBody>
      </p:sp>
      <p:pic>
        <p:nvPicPr>
          <p:cNvPr id="135" name="Google Shape;135;p14"/>
          <p:cNvPicPr preferRelativeResize="0"/>
          <p:nvPr/>
        </p:nvPicPr>
        <p:blipFill rotWithShape="1">
          <a:blip r:embed="rId3">
            <a:alphaModFix/>
          </a:blip>
          <a:srcRect/>
          <a:stretch/>
        </p:blipFill>
        <p:spPr>
          <a:xfrm>
            <a:off x="5109625" y="1803250"/>
            <a:ext cx="3443125" cy="4588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819150" y="319067"/>
            <a:ext cx="7505700" cy="12729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8000"/>
              </a:buClr>
              <a:buSzPts val="1280"/>
              <a:buFont typeface="Arial"/>
              <a:buNone/>
            </a:pPr>
            <a:br>
              <a:rPr lang="en-US" b="1">
                <a:solidFill>
                  <a:schemeClr val="accent2"/>
                </a:solidFill>
                <a:latin typeface="Arial"/>
                <a:ea typeface="Arial"/>
                <a:cs typeface="Arial"/>
                <a:sym typeface="Arial"/>
              </a:rPr>
            </a:br>
            <a:r>
              <a:rPr lang="en-US" b="1">
                <a:solidFill>
                  <a:schemeClr val="accent2"/>
                </a:solidFill>
                <a:latin typeface="Arial"/>
                <a:ea typeface="Arial"/>
                <a:cs typeface="Arial"/>
                <a:sym typeface="Arial"/>
              </a:rPr>
              <a:t>Tools of Domination in Colonialism</a:t>
            </a:r>
            <a:br>
              <a:rPr lang="en-US" b="1">
                <a:solidFill>
                  <a:srgbClr val="008000"/>
                </a:solidFill>
                <a:latin typeface="Arial"/>
                <a:ea typeface="Arial"/>
                <a:cs typeface="Arial"/>
                <a:sym typeface="Arial"/>
              </a:rPr>
            </a:br>
            <a:endParaRPr/>
          </a:p>
        </p:txBody>
      </p:sp>
      <p:sp>
        <p:nvSpPr>
          <p:cNvPr id="189" name="Google Shape;189;p23"/>
          <p:cNvSpPr txBox="1">
            <a:spLocks noGrp="1"/>
          </p:cNvSpPr>
          <p:nvPr>
            <p:ph type="body" idx="1"/>
          </p:nvPr>
        </p:nvSpPr>
        <p:spPr>
          <a:xfrm>
            <a:off x="858750" y="1711150"/>
            <a:ext cx="7426500" cy="3678300"/>
          </a:xfrm>
          <a:prstGeom prst="rect">
            <a:avLst/>
          </a:prstGeom>
          <a:noFill/>
          <a:ln>
            <a:noFill/>
          </a:ln>
        </p:spPr>
        <p:txBody>
          <a:bodyPr spcFirstLastPara="1" wrap="square" lIns="45700" tIns="45700" rIns="45700" bIns="45700" anchor="t" anchorCtr="0">
            <a:noAutofit/>
          </a:bodyPr>
          <a:lstStyle/>
          <a:p>
            <a:pPr marL="457200" lvl="0" indent="-381508" algn="l" rtl="0">
              <a:lnSpc>
                <a:spcPct val="150000"/>
              </a:lnSpc>
              <a:spcBef>
                <a:spcPts val="0"/>
              </a:spcBef>
              <a:spcAft>
                <a:spcPts val="0"/>
              </a:spcAft>
              <a:buClr>
                <a:schemeClr val="accent1"/>
              </a:buClr>
              <a:buSzPts val="2408"/>
              <a:buFont typeface="Arial"/>
              <a:buChar char="●"/>
            </a:pPr>
            <a:r>
              <a:rPr lang="en-US" sz="2408">
                <a:solidFill>
                  <a:schemeClr val="accent1"/>
                </a:solidFill>
                <a:latin typeface="Arial"/>
                <a:ea typeface="Arial"/>
                <a:cs typeface="Arial"/>
                <a:sym typeface="Arial"/>
              </a:rPr>
              <a:t>Methods to gain power</a:t>
            </a:r>
            <a:endParaRPr>
              <a:solidFill>
                <a:schemeClr val="accent1"/>
              </a:solidFill>
            </a:endParaRPr>
          </a:p>
          <a:p>
            <a:pPr marL="457200" lvl="0" indent="-381508" algn="l" rtl="0">
              <a:lnSpc>
                <a:spcPct val="150000"/>
              </a:lnSpc>
              <a:spcBef>
                <a:spcPts val="0"/>
              </a:spcBef>
              <a:spcAft>
                <a:spcPts val="0"/>
              </a:spcAft>
              <a:buClr>
                <a:schemeClr val="accent1"/>
              </a:buClr>
              <a:buSzPts val="2408"/>
              <a:buFont typeface="Arial"/>
              <a:buChar char="●"/>
            </a:pPr>
            <a:r>
              <a:rPr lang="en-US" sz="2408">
                <a:solidFill>
                  <a:schemeClr val="accent1"/>
                </a:solidFill>
                <a:latin typeface="Arial"/>
                <a:ea typeface="Arial"/>
                <a:cs typeface="Arial"/>
                <a:sym typeface="Arial"/>
              </a:rPr>
              <a:t>Retain dominance</a:t>
            </a:r>
            <a:endParaRPr>
              <a:solidFill>
                <a:schemeClr val="accent1"/>
              </a:solidFill>
            </a:endParaRPr>
          </a:p>
          <a:p>
            <a:pPr marL="457200" lvl="0" indent="-381508" algn="l" rtl="0">
              <a:lnSpc>
                <a:spcPct val="150000"/>
              </a:lnSpc>
              <a:spcBef>
                <a:spcPts val="0"/>
              </a:spcBef>
              <a:spcAft>
                <a:spcPts val="0"/>
              </a:spcAft>
              <a:buClr>
                <a:schemeClr val="accent1"/>
              </a:buClr>
              <a:buSzPts val="2408"/>
              <a:buFont typeface="Arial"/>
              <a:buChar char="●"/>
            </a:pPr>
            <a:r>
              <a:rPr lang="en-US" sz="2408">
                <a:solidFill>
                  <a:schemeClr val="accent1"/>
                </a:solidFill>
                <a:latin typeface="Arial"/>
                <a:ea typeface="Arial"/>
                <a:cs typeface="Arial"/>
                <a:sym typeface="Arial"/>
              </a:rPr>
              <a:t>Interaction with indigenous population</a:t>
            </a:r>
            <a:endParaRPr>
              <a:solidFill>
                <a:schemeClr val="accent1"/>
              </a:solidFill>
            </a:endParaRPr>
          </a:p>
          <a:p>
            <a:pPr marL="457200" lvl="0" indent="-381508" algn="l" rtl="0">
              <a:lnSpc>
                <a:spcPct val="150000"/>
              </a:lnSpc>
              <a:spcBef>
                <a:spcPts val="0"/>
              </a:spcBef>
              <a:spcAft>
                <a:spcPts val="0"/>
              </a:spcAft>
              <a:buClr>
                <a:schemeClr val="accent1"/>
              </a:buClr>
              <a:buSzPts val="2408"/>
              <a:buFont typeface="Arial"/>
              <a:buChar char="●"/>
            </a:pPr>
            <a:r>
              <a:rPr lang="en-US" sz="2408">
                <a:solidFill>
                  <a:schemeClr val="accent1"/>
                </a:solidFill>
                <a:latin typeface="Arial"/>
                <a:ea typeface="Arial"/>
                <a:cs typeface="Arial"/>
                <a:sym typeface="Arial"/>
              </a:rPr>
              <a:t>Exceptionalism</a:t>
            </a:r>
            <a:endParaRPr>
              <a:solidFill>
                <a:schemeClr val="accent1"/>
              </a:solidFill>
            </a:endParaRPr>
          </a:p>
          <a:p>
            <a:pPr marL="457200" lvl="0" indent="-381508" algn="l" rtl="0">
              <a:lnSpc>
                <a:spcPct val="150000"/>
              </a:lnSpc>
              <a:spcBef>
                <a:spcPts val="0"/>
              </a:spcBef>
              <a:spcAft>
                <a:spcPts val="0"/>
              </a:spcAft>
              <a:buClr>
                <a:schemeClr val="accent1"/>
              </a:buClr>
              <a:buSzPts val="2408"/>
              <a:buFont typeface="Arial"/>
              <a:buChar char="●"/>
            </a:pPr>
            <a:r>
              <a:rPr lang="en-US" sz="2408">
                <a:solidFill>
                  <a:schemeClr val="accent1"/>
                </a:solidFill>
                <a:latin typeface="Arial"/>
                <a:ea typeface="Arial"/>
                <a:cs typeface="Arial"/>
                <a:sym typeface="Arial"/>
              </a:rPr>
              <a:t>Dehumanization</a:t>
            </a:r>
            <a:endParaRPr>
              <a:solidFill>
                <a:schemeClr val="accent1"/>
              </a:solidFill>
            </a:endParaRPr>
          </a:p>
          <a:p>
            <a:pPr marL="457200" lvl="0" indent="-381508" algn="l" rtl="0">
              <a:lnSpc>
                <a:spcPct val="150000"/>
              </a:lnSpc>
              <a:spcBef>
                <a:spcPts val="0"/>
              </a:spcBef>
              <a:spcAft>
                <a:spcPts val="0"/>
              </a:spcAft>
              <a:buClr>
                <a:schemeClr val="accent1"/>
              </a:buClr>
              <a:buSzPts val="2408"/>
              <a:buFont typeface="Arial"/>
              <a:buChar char="●"/>
            </a:pPr>
            <a:r>
              <a:rPr lang="en-US" sz="2408">
                <a:solidFill>
                  <a:schemeClr val="accent1"/>
                </a:solidFill>
                <a:latin typeface="Arial"/>
                <a:ea typeface="Arial"/>
                <a:cs typeface="Arial"/>
                <a:sym typeface="Arial"/>
              </a:rPr>
              <a:t>Exploitation of natural resources</a:t>
            </a:r>
            <a:endParaRPr>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347200" y="299292"/>
            <a:ext cx="7505700" cy="1272900"/>
          </a:xfrm>
          <a:prstGeom prst="rect">
            <a:avLst/>
          </a:prstGeom>
          <a:noFill/>
          <a:ln>
            <a:noFill/>
          </a:ln>
        </p:spPr>
        <p:txBody>
          <a:bodyPr spcFirstLastPara="1" wrap="square" lIns="45700" tIns="45700" rIns="45700" bIns="45700" anchor="ctr" anchorCtr="0">
            <a:noAutofit/>
          </a:bodyPr>
          <a:lstStyle/>
          <a:p>
            <a:pPr marL="0" lvl="0" indent="0" algn="l" rtl="0">
              <a:lnSpc>
                <a:spcPct val="150000"/>
              </a:lnSpc>
              <a:spcBef>
                <a:spcPts val="0"/>
              </a:spcBef>
              <a:spcAft>
                <a:spcPts val="0"/>
              </a:spcAft>
              <a:buClr>
                <a:srgbClr val="1F497D"/>
              </a:buClr>
              <a:buSzPts val="1280"/>
              <a:buFont typeface="Arial"/>
              <a:buNone/>
            </a:pPr>
            <a:br>
              <a:rPr lang="en-US" sz="1280" b="1">
                <a:solidFill>
                  <a:srgbClr val="1F497D"/>
                </a:solidFill>
                <a:latin typeface="Arial"/>
                <a:ea typeface="Arial"/>
                <a:cs typeface="Arial"/>
                <a:sym typeface="Arial"/>
              </a:rPr>
            </a:br>
            <a:br>
              <a:rPr lang="en-US" sz="1280" b="1">
                <a:solidFill>
                  <a:srgbClr val="1F497D"/>
                </a:solidFill>
                <a:latin typeface="Arial"/>
                <a:ea typeface="Arial"/>
                <a:cs typeface="Arial"/>
                <a:sym typeface="Arial"/>
              </a:rPr>
            </a:br>
            <a:br>
              <a:rPr lang="en-US" sz="1280" b="1">
                <a:solidFill>
                  <a:srgbClr val="1F497D"/>
                </a:solidFill>
                <a:latin typeface="Arial"/>
                <a:ea typeface="Arial"/>
                <a:cs typeface="Arial"/>
                <a:sym typeface="Arial"/>
              </a:rPr>
            </a:br>
            <a:r>
              <a:rPr lang="en-US" sz="4800" b="1">
                <a:solidFill>
                  <a:schemeClr val="accent2"/>
                </a:solidFill>
                <a:latin typeface="Arial"/>
                <a:ea typeface="Arial"/>
                <a:cs typeface="Arial"/>
                <a:sym typeface="Arial"/>
              </a:rPr>
              <a:t>CONSIDER...  </a:t>
            </a:r>
            <a:br>
              <a:rPr lang="en-US" sz="1280" b="1">
                <a:solidFill>
                  <a:srgbClr val="1F497D"/>
                </a:solidFill>
                <a:latin typeface="Arial"/>
                <a:ea typeface="Arial"/>
                <a:cs typeface="Arial"/>
                <a:sym typeface="Arial"/>
              </a:rPr>
            </a:br>
            <a:endParaRPr/>
          </a:p>
        </p:txBody>
      </p:sp>
      <p:sp>
        <p:nvSpPr>
          <p:cNvPr id="195" name="Google Shape;195;p24"/>
          <p:cNvSpPr txBox="1">
            <a:spLocks noGrp="1"/>
          </p:cNvSpPr>
          <p:nvPr>
            <p:ph type="body" idx="1"/>
          </p:nvPr>
        </p:nvSpPr>
        <p:spPr>
          <a:xfrm>
            <a:off x="230325" y="1293450"/>
            <a:ext cx="2828100" cy="35499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600"/>
              </a:spcBef>
              <a:spcAft>
                <a:spcPts val="0"/>
              </a:spcAft>
              <a:buClr>
                <a:srgbClr val="1F497D"/>
              </a:buClr>
              <a:buSzPts val="2800"/>
              <a:buNone/>
            </a:pPr>
            <a:r>
              <a:rPr lang="en-US" sz="3000">
                <a:solidFill>
                  <a:schemeClr val="lt1"/>
                </a:solidFill>
                <a:latin typeface="Arial"/>
                <a:ea typeface="Arial"/>
                <a:cs typeface="Arial"/>
                <a:sym typeface="Arial"/>
              </a:rPr>
              <a:t>Zionism </a:t>
            </a:r>
            <a:endParaRPr sz="3000">
              <a:solidFill>
                <a:schemeClr val="lt1"/>
              </a:solidFill>
              <a:latin typeface="Arial"/>
              <a:ea typeface="Arial"/>
              <a:cs typeface="Arial"/>
              <a:sym typeface="Arial"/>
            </a:endParaRPr>
          </a:p>
          <a:p>
            <a:pPr marL="0" lvl="0" indent="0" algn="ctr" rtl="0">
              <a:lnSpc>
                <a:spcPct val="100000"/>
              </a:lnSpc>
              <a:spcBef>
                <a:spcPts val="600"/>
              </a:spcBef>
              <a:spcAft>
                <a:spcPts val="0"/>
              </a:spcAft>
              <a:buClr>
                <a:srgbClr val="1F497D"/>
              </a:buClr>
              <a:buSzPts val="2800"/>
              <a:buNone/>
            </a:pPr>
            <a:r>
              <a:rPr lang="en-US" sz="3000">
                <a:solidFill>
                  <a:schemeClr val="lt1"/>
                </a:solidFill>
                <a:latin typeface="Arial"/>
                <a:ea typeface="Arial"/>
                <a:cs typeface="Arial"/>
                <a:sym typeface="Arial"/>
              </a:rPr>
              <a:t>is an </a:t>
            </a:r>
            <a:endParaRPr sz="3000">
              <a:solidFill>
                <a:schemeClr val="lt1"/>
              </a:solidFill>
              <a:latin typeface="Arial"/>
              <a:ea typeface="Arial"/>
              <a:cs typeface="Arial"/>
              <a:sym typeface="Arial"/>
            </a:endParaRPr>
          </a:p>
          <a:p>
            <a:pPr marL="0" lvl="0" indent="0" algn="ctr" rtl="0">
              <a:lnSpc>
                <a:spcPct val="100000"/>
              </a:lnSpc>
              <a:spcBef>
                <a:spcPts val="600"/>
              </a:spcBef>
              <a:spcAft>
                <a:spcPts val="0"/>
              </a:spcAft>
              <a:buClr>
                <a:srgbClr val="1F497D"/>
              </a:buClr>
              <a:buSzPts val="2800"/>
              <a:buNone/>
            </a:pPr>
            <a:r>
              <a:rPr lang="en-US" sz="3000">
                <a:solidFill>
                  <a:schemeClr val="lt1"/>
                </a:solidFill>
                <a:latin typeface="Arial"/>
                <a:ea typeface="Arial"/>
                <a:cs typeface="Arial"/>
                <a:sym typeface="Arial"/>
              </a:rPr>
              <a:t>example of </a:t>
            </a:r>
            <a:endParaRPr sz="3000">
              <a:solidFill>
                <a:schemeClr val="lt1"/>
              </a:solidFill>
              <a:latin typeface="Arial"/>
              <a:ea typeface="Arial"/>
              <a:cs typeface="Arial"/>
              <a:sym typeface="Arial"/>
            </a:endParaRPr>
          </a:p>
          <a:p>
            <a:pPr marL="0" lvl="0" indent="0" algn="ctr" rtl="0">
              <a:lnSpc>
                <a:spcPct val="100000"/>
              </a:lnSpc>
              <a:spcBef>
                <a:spcPts val="600"/>
              </a:spcBef>
              <a:spcAft>
                <a:spcPts val="0"/>
              </a:spcAft>
              <a:buClr>
                <a:srgbClr val="1F497D"/>
              </a:buClr>
              <a:buSzPts val="2800"/>
              <a:buNone/>
            </a:pPr>
            <a:r>
              <a:rPr lang="en-US" sz="3000">
                <a:solidFill>
                  <a:schemeClr val="lt1"/>
                </a:solidFill>
                <a:latin typeface="Arial"/>
                <a:ea typeface="Arial"/>
                <a:cs typeface="Arial"/>
                <a:sym typeface="Arial"/>
              </a:rPr>
              <a:t>modern </a:t>
            </a:r>
            <a:endParaRPr sz="3000">
              <a:solidFill>
                <a:schemeClr val="lt1"/>
              </a:solidFill>
              <a:latin typeface="Arial"/>
              <a:ea typeface="Arial"/>
              <a:cs typeface="Arial"/>
              <a:sym typeface="Arial"/>
            </a:endParaRPr>
          </a:p>
          <a:p>
            <a:pPr marL="0" lvl="0" indent="0" algn="ctr" rtl="0">
              <a:lnSpc>
                <a:spcPct val="100000"/>
              </a:lnSpc>
              <a:spcBef>
                <a:spcPts val="600"/>
              </a:spcBef>
              <a:spcAft>
                <a:spcPts val="0"/>
              </a:spcAft>
              <a:buClr>
                <a:srgbClr val="1F497D"/>
              </a:buClr>
              <a:buSzPts val="2800"/>
              <a:buNone/>
            </a:pPr>
            <a:r>
              <a:rPr lang="en-US" sz="3000">
                <a:solidFill>
                  <a:schemeClr val="lt1"/>
                </a:solidFill>
                <a:latin typeface="Arial"/>
                <a:ea typeface="Arial"/>
                <a:cs typeface="Arial"/>
                <a:sym typeface="Arial"/>
              </a:rPr>
              <a:t>Settler Colonialism</a:t>
            </a:r>
            <a:r>
              <a:rPr lang="en-US" sz="3600">
                <a:solidFill>
                  <a:schemeClr val="lt1"/>
                </a:solidFill>
                <a:latin typeface="Arial"/>
                <a:ea typeface="Arial"/>
                <a:cs typeface="Arial"/>
                <a:sym typeface="Arial"/>
              </a:rPr>
              <a:t>.</a:t>
            </a:r>
            <a:endParaRPr sz="3600">
              <a:solidFill>
                <a:schemeClr val="lt1"/>
              </a:solidFill>
              <a:latin typeface="Arial"/>
              <a:ea typeface="Arial"/>
              <a:cs typeface="Arial"/>
              <a:sym typeface="Arial"/>
            </a:endParaRPr>
          </a:p>
        </p:txBody>
      </p:sp>
      <p:pic>
        <p:nvPicPr>
          <p:cNvPr id="196" name="Google Shape;196;p24"/>
          <p:cNvPicPr preferRelativeResize="0"/>
          <p:nvPr/>
        </p:nvPicPr>
        <p:blipFill rotWithShape="1">
          <a:blip r:embed="rId3">
            <a:alphaModFix/>
          </a:blip>
          <a:srcRect l="5984" r="2507"/>
          <a:stretch/>
        </p:blipFill>
        <p:spPr>
          <a:xfrm>
            <a:off x="2950700" y="1780925"/>
            <a:ext cx="5858948" cy="4610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688250" y="412950"/>
            <a:ext cx="7728300" cy="13569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1F497D"/>
              </a:buClr>
              <a:buSzPts val="1280"/>
              <a:buFont typeface="Arial"/>
              <a:buNone/>
            </a:pPr>
            <a:r>
              <a:rPr lang="en-US" sz="3600" b="1"/>
              <a:t>NAMING THE PARALLELS</a:t>
            </a:r>
            <a:endParaRPr sz="3600" b="1"/>
          </a:p>
          <a:p>
            <a:pPr marL="0" lvl="0" indent="0" algn="l" rtl="0">
              <a:lnSpc>
                <a:spcPct val="100000"/>
              </a:lnSpc>
              <a:spcBef>
                <a:spcPts val="0"/>
              </a:spcBef>
              <a:spcAft>
                <a:spcPts val="0"/>
              </a:spcAft>
              <a:buClr>
                <a:srgbClr val="1F497D"/>
              </a:buClr>
              <a:buSzPts val="1280"/>
              <a:buFont typeface="Arial"/>
              <a:buNone/>
            </a:pPr>
            <a:r>
              <a:rPr lang="en-US" sz="2400" b="1">
                <a:latin typeface="Arial"/>
                <a:ea typeface="Arial"/>
                <a:cs typeface="Arial"/>
                <a:sym typeface="Arial"/>
              </a:rPr>
              <a:t>Settler colonialism as an [infra]structure</a:t>
            </a:r>
            <a:br>
              <a:rPr lang="en-US" sz="1080"/>
            </a:br>
            <a:br>
              <a:rPr lang="en-US" sz="1080"/>
            </a:br>
            <a:endParaRPr sz="1080"/>
          </a:p>
        </p:txBody>
      </p:sp>
      <p:sp>
        <p:nvSpPr>
          <p:cNvPr id="202" name="Google Shape;202;p25"/>
          <p:cNvSpPr txBox="1">
            <a:spLocks noGrp="1"/>
          </p:cNvSpPr>
          <p:nvPr>
            <p:ph type="body" idx="1"/>
          </p:nvPr>
        </p:nvSpPr>
        <p:spPr>
          <a:xfrm>
            <a:off x="388475" y="1861675"/>
            <a:ext cx="1907400" cy="2307300"/>
          </a:xfrm>
          <a:prstGeom prst="rect">
            <a:avLst/>
          </a:prstGeom>
          <a:noFill/>
          <a:ln>
            <a:noFill/>
          </a:ln>
        </p:spPr>
        <p:txBody>
          <a:bodyPr spcFirstLastPara="1" wrap="square" lIns="45700" tIns="45700" rIns="45700" bIns="45700" anchor="t" anchorCtr="0">
            <a:noAutofit/>
          </a:bodyPr>
          <a:lstStyle/>
          <a:p>
            <a:pPr marL="457200" lvl="0" indent="-342900" algn="l" rtl="0">
              <a:lnSpc>
                <a:spcPct val="150000"/>
              </a:lnSpc>
              <a:spcBef>
                <a:spcPts val="0"/>
              </a:spcBef>
              <a:spcAft>
                <a:spcPts val="0"/>
              </a:spcAft>
              <a:buClr>
                <a:srgbClr val="1F497D"/>
              </a:buClr>
              <a:buSzPts val="1800"/>
              <a:buFont typeface="Arial"/>
              <a:buChar char="●"/>
            </a:pPr>
            <a:r>
              <a:rPr lang="en-US" sz="1800" b="1">
                <a:solidFill>
                  <a:srgbClr val="1F497D"/>
                </a:solidFill>
                <a:latin typeface="Arial"/>
                <a:ea typeface="Arial"/>
                <a:cs typeface="Arial"/>
                <a:sym typeface="Arial"/>
              </a:rPr>
              <a:t>African Americans </a:t>
            </a:r>
            <a:endParaRPr sz="1800" b="1">
              <a:solidFill>
                <a:srgbClr val="1F497D"/>
              </a:solidFill>
              <a:latin typeface="Arial"/>
              <a:ea typeface="Arial"/>
              <a:cs typeface="Arial"/>
              <a:sym typeface="Arial"/>
            </a:endParaRPr>
          </a:p>
          <a:p>
            <a:pPr marL="457200" lvl="0" indent="-342900" algn="l" rtl="0">
              <a:lnSpc>
                <a:spcPct val="150000"/>
              </a:lnSpc>
              <a:spcBef>
                <a:spcPts val="0"/>
              </a:spcBef>
              <a:spcAft>
                <a:spcPts val="0"/>
              </a:spcAft>
              <a:buClr>
                <a:srgbClr val="1F497D"/>
              </a:buClr>
              <a:buSzPts val="1800"/>
              <a:buFont typeface="Arial"/>
              <a:buChar char="●"/>
            </a:pPr>
            <a:r>
              <a:rPr lang="en-US" sz="1800" b="1">
                <a:solidFill>
                  <a:srgbClr val="1F497D"/>
                </a:solidFill>
                <a:latin typeface="Arial"/>
                <a:ea typeface="Arial"/>
                <a:cs typeface="Arial"/>
                <a:sym typeface="Arial"/>
              </a:rPr>
              <a:t>Native Americans</a:t>
            </a:r>
            <a:endParaRPr sz="1800" b="1">
              <a:solidFill>
                <a:srgbClr val="1F497D"/>
              </a:solidFill>
              <a:latin typeface="Arial"/>
              <a:ea typeface="Arial"/>
              <a:cs typeface="Arial"/>
              <a:sym typeface="Arial"/>
            </a:endParaRPr>
          </a:p>
          <a:p>
            <a:pPr marL="457200" lvl="0" indent="-342900" algn="l" rtl="0">
              <a:lnSpc>
                <a:spcPct val="150000"/>
              </a:lnSpc>
              <a:spcBef>
                <a:spcPts val="0"/>
              </a:spcBef>
              <a:spcAft>
                <a:spcPts val="0"/>
              </a:spcAft>
              <a:buClr>
                <a:srgbClr val="1F497D"/>
              </a:buClr>
              <a:buSzPts val="1800"/>
              <a:buFont typeface="Arial"/>
              <a:buChar char="●"/>
            </a:pPr>
            <a:r>
              <a:rPr lang="en-US" sz="1800" b="1">
                <a:solidFill>
                  <a:srgbClr val="1F497D"/>
                </a:solidFill>
                <a:latin typeface="Arial"/>
                <a:ea typeface="Arial"/>
                <a:cs typeface="Arial"/>
                <a:sym typeface="Arial"/>
              </a:rPr>
              <a:t>Palestinians</a:t>
            </a:r>
            <a:endParaRPr sz="1800" b="1">
              <a:latin typeface="Arial"/>
              <a:ea typeface="Arial"/>
              <a:cs typeface="Arial"/>
              <a:sym typeface="Arial"/>
            </a:endParaRPr>
          </a:p>
        </p:txBody>
      </p:sp>
      <p:pic>
        <p:nvPicPr>
          <p:cNvPr id="203" name="Google Shape;203;p25"/>
          <p:cNvPicPr preferRelativeResize="0"/>
          <p:nvPr/>
        </p:nvPicPr>
        <p:blipFill>
          <a:blip r:embed="rId3">
            <a:alphaModFix/>
          </a:blip>
          <a:stretch>
            <a:fillRect/>
          </a:stretch>
        </p:blipFill>
        <p:spPr>
          <a:xfrm>
            <a:off x="3015875" y="1861675"/>
            <a:ext cx="5400675" cy="383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idx="4294967295"/>
          </p:nvPr>
        </p:nvSpPr>
        <p:spPr>
          <a:xfrm>
            <a:off x="1625250" y="299299"/>
            <a:ext cx="5893500" cy="11391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660066"/>
              </a:buClr>
              <a:buSzPts val="4400"/>
              <a:buFont typeface="Arial"/>
              <a:buNone/>
            </a:pPr>
            <a:r>
              <a:rPr lang="en-US" b="1">
                <a:solidFill>
                  <a:schemeClr val="accent1"/>
                </a:solidFill>
                <a:latin typeface="Arial"/>
                <a:ea typeface="Arial"/>
                <a:cs typeface="Arial"/>
                <a:sym typeface="Arial"/>
              </a:rPr>
              <a:t>SILENT REFLECTION</a:t>
            </a:r>
            <a:endParaRPr>
              <a:solidFill>
                <a:schemeClr val="accent1"/>
              </a:solidFill>
            </a:endParaRPr>
          </a:p>
        </p:txBody>
      </p:sp>
      <p:sp>
        <p:nvSpPr>
          <p:cNvPr id="209" name="Google Shape;209;p26"/>
          <p:cNvSpPr txBox="1">
            <a:spLocks noGrp="1"/>
          </p:cNvSpPr>
          <p:nvPr>
            <p:ph type="body" idx="1"/>
          </p:nvPr>
        </p:nvSpPr>
        <p:spPr>
          <a:xfrm>
            <a:off x="328025" y="5784676"/>
            <a:ext cx="7415100" cy="6849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3200"/>
              <a:buNone/>
            </a:pPr>
            <a:r>
              <a:rPr lang="en-US" sz="1800" dirty="0">
                <a:solidFill>
                  <a:srgbClr val="000000"/>
                </a:solidFill>
              </a:rPr>
              <a:t>PLAY </a:t>
            </a:r>
            <a:r>
              <a:rPr lang="en-US" sz="1800" b="0" i="0" u="none" strike="noStrike" cap="none" dirty="0">
                <a:solidFill>
                  <a:srgbClr val="000000"/>
                </a:solidFill>
                <a:latin typeface="Calibri"/>
                <a:ea typeface="Calibri"/>
                <a:cs typeface="Calibri"/>
                <a:sym typeface="Calibri"/>
              </a:rPr>
              <a:t>VIDEO </a:t>
            </a:r>
            <a:endParaRPr sz="1800" b="0"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3200"/>
              <a:buNone/>
            </a:pPr>
            <a:r>
              <a:rPr lang="en-US" sz="1800" dirty="0">
                <a:solidFill>
                  <a:srgbClr val="000000"/>
                </a:solidFill>
              </a:rPr>
              <a:t>Buffy St. Marie - Chapter 2</a:t>
            </a:r>
            <a:endParaRPr sz="1800" dirty="0">
              <a:solidFill>
                <a:srgbClr val="000000"/>
              </a:solidFill>
            </a:endParaRPr>
          </a:p>
          <a:p>
            <a:pPr marL="0" lvl="0" indent="0" algn="l" rtl="0">
              <a:spcBef>
                <a:spcPts val="700"/>
              </a:spcBef>
              <a:spcAft>
                <a:spcPts val="0"/>
              </a:spcAft>
              <a:buClr>
                <a:srgbClr val="0000FF"/>
              </a:buClr>
              <a:buSzPts val="3200"/>
              <a:buFont typeface="Arial"/>
              <a:buNone/>
            </a:pP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body" idx="1"/>
          </p:nvPr>
        </p:nvSpPr>
        <p:spPr>
          <a:xfrm>
            <a:off x="561750" y="1585650"/>
            <a:ext cx="8020500" cy="4226100"/>
          </a:xfrm>
          <a:prstGeom prst="rect">
            <a:avLst/>
          </a:prstGeom>
          <a:noFill/>
          <a:ln>
            <a:noFill/>
          </a:ln>
        </p:spPr>
        <p:txBody>
          <a:bodyPr spcFirstLastPara="1" wrap="square" lIns="45700" tIns="45700" rIns="45700" bIns="45700" anchor="t" anchorCtr="0">
            <a:noAutofit/>
          </a:bodyPr>
          <a:lstStyle/>
          <a:p>
            <a:pPr marL="0" lvl="0" indent="0" algn="ctr" rtl="0">
              <a:lnSpc>
                <a:spcPct val="150000"/>
              </a:lnSpc>
              <a:spcBef>
                <a:spcPts val="0"/>
              </a:spcBef>
              <a:spcAft>
                <a:spcPts val="0"/>
              </a:spcAft>
              <a:buClr>
                <a:srgbClr val="000000"/>
              </a:buClr>
              <a:buSzPts val="3455"/>
              <a:buNone/>
            </a:pPr>
            <a:endParaRPr sz="3455" b="1">
              <a:latin typeface="Arial"/>
              <a:ea typeface="Arial"/>
              <a:cs typeface="Arial"/>
              <a:sym typeface="Arial"/>
            </a:endParaRPr>
          </a:p>
          <a:p>
            <a:pPr marL="0" lvl="0" indent="0" algn="ctr" rtl="0">
              <a:lnSpc>
                <a:spcPct val="150000"/>
              </a:lnSpc>
              <a:spcBef>
                <a:spcPts val="0"/>
              </a:spcBef>
              <a:spcAft>
                <a:spcPts val="0"/>
              </a:spcAft>
              <a:buClr>
                <a:srgbClr val="000000"/>
              </a:buClr>
              <a:buSzPts val="3455"/>
              <a:buNone/>
            </a:pPr>
            <a:r>
              <a:rPr lang="en-US" sz="3455" b="1">
                <a:latin typeface="Arial"/>
                <a:ea typeface="Arial"/>
                <a:cs typeface="Arial"/>
                <a:sym typeface="Arial"/>
              </a:rPr>
              <a:t>Can joint solidarity struggles </a:t>
            </a:r>
            <a:endParaRPr/>
          </a:p>
          <a:p>
            <a:pPr marL="0" lvl="0" indent="0" algn="ctr" rtl="0">
              <a:lnSpc>
                <a:spcPct val="150000"/>
              </a:lnSpc>
              <a:spcBef>
                <a:spcPts val="0"/>
              </a:spcBef>
              <a:spcAft>
                <a:spcPts val="0"/>
              </a:spcAft>
              <a:buClr>
                <a:srgbClr val="000000"/>
              </a:buClr>
              <a:buSzPts val="3455"/>
              <a:buNone/>
            </a:pPr>
            <a:r>
              <a:rPr lang="en-US" sz="3455" b="1">
                <a:latin typeface="Arial"/>
                <a:ea typeface="Arial"/>
                <a:cs typeface="Arial"/>
                <a:sym typeface="Arial"/>
              </a:rPr>
              <a:t> lead to policy changes?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9"/>
        <p:cNvGrpSpPr/>
        <p:nvPr/>
      </p:nvGrpSpPr>
      <p:grpSpPr>
        <a:xfrm>
          <a:off x="0" y="0"/>
          <a:ext cx="0" cy="0"/>
          <a:chOff x="0" y="0"/>
          <a:chExt cx="0" cy="0"/>
        </a:xfrm>
      </p:grpSpPr>
      <p:sp>
        <p:nvSpPr>
          <p:cNvPr id="140" name="Google Shape;140;p15"/>
          <p:cNvSpPr txBox="1">
            <a:spLocks noGrp="1"/>
          </p:cNvSpPr>
          <p:nvPr>
            <p:ph type="ctrTitle"/>
          </p:nvPr>
        </p:nvSpPr>
        <p:spPr>
          <a:xfrm>
            <a:off x="577200" y="2144400"/>
            <a:ext cx="7989600" cy="25692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l"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3600" b="1">
                <a:solidFill>
                  <a:schemeClr val="dk2"/>
                </a:solidFill>
                <a:latin typeface="Arial"/>
                <a:ea typeface="Arial"/>
                <a:cs typeface="Arial"/>
                <a:sym typeface="Arial"/>
              </a:rPr>
              <a:t>Week Two</a:t>
            </a:r>
            <a:endParaRPr sz="3500" b="1">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3000" b="1">
                <a:solidFill>
                  <a:schemeClr val="accent1"/>
                </a:solidFill>
                <a:latin typeface="Arial"/>
                <a:ea typeface="Arial"/>
                <a:cs typeface="Arial"/>
                <a:sym typeface="Arial"/>
              </a:rPr>
              <a:t>Palestine Through The Lens Of Colonialism And Intersectionality</a:t>
            </a:r>
            <a:endParaRPr sz="3000" b="1">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a:solidFill>
                <a:schemeClr val="accent1"/>
              </a:solidFill>
              <a:latin typeface="Arial"/>
              <a:ea typeface="Arial"/>
              <a:cs typeface="Arial"/>
              <a:sym typeface="Arial"/>
            </a:endParaRPr>
          </a:p>
          <a:p>
            <a:pPr marL="0" lvl="0" indent="0" algn="ctr"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ctr" rtl="0">
              <a:lnSpc>
                <a:spcPct val="150000"/>
              </a:lnSpc>
              <a:spcBef>
                <a:spcPts val="0"/>
              </a:spcBef>
              <a:spcAft>
                <a:spcPts val="0"/>
              </a:spcAft>
              <a:buClr>
                <a:srgbClr val="008000"/>
              </a:buClr>
              <a:buSzPts val="3600"/>
              <a:buFont typeface="Arial"/>
              <a:buNone/>
            </a:pPr>
            <a:br>
              <a:rPr lang="en-US" sz="3600" b="1" i="1">
                <a:solidFill>
                  <a:srgbClr val="008000"/>
                </a:solidFill>
                <a:latin typeface="Arial"/>
                <a:ea typeface="Arial"/>
                <a:cs typeface="Arial"/>
                <a:sym typeface="Arial"/>
              </a:rPr>
            </a:br>
            <a:endParaRPr sz="3600">
              <a:solidFill>
                <a:srgbClr val="008000"/>
              </a:solidFill>
              <a:latin typeface="Arial"/>
              <a:ea typeface="Arial"/>
              <a:cs typeface="Arial"/>
              <a:sym typeface="Arial"/>
            </a:endParaRPr>
          </a:p>
        </p:txBody>
      </p:sp>
      <p:sp>
        <p:nvSpPr>
          <p:cNvPr id="141" name="Google Shape;141;p15"/>
          <p:cNvSpPr txBox="1">
            <a:spLocks noGrp="1"/>
          </p:cNvSpPr>
          <p:nvPr>
            <p:ph type="subTitle" idx="1"/>
          </p:nvPr>
        </p:nvSpPr>
        <p:spPr>
          <a:xfrm>
            <a:off x="1891350" y="3742478"/>
            <a:ext cx="5361300" cy="696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800"/>
              <a:t>Chapter 1</a:t>
            </a:r>
            <a:endParaRPr sz="4800"/>
          </a:p>
        </p:txBody>
      </p:sp>
      <p:sp>
        <p:nvSpPr>
          <p:cNvPr id="142" name="Google Shape;142;p15"/>
          <p:cNvSpPr txBox="1">
            <a:spLocks noGrp="1"/>
          </p:cNvSpPr>
          <p:nvPr>
            <p:ph type="subTitle" idx="1"/>
          </p:nvPr>
        </p:nvSpPr>
        <p:spPr>
          <a:xfrm>
            <a:off x="1949425" y="4713596"/>
            <a:ext cx="5361300" cy="1767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a:t>Rethinking Narratives</a:t>
            </a:r>
            <a:endParaRPr sz="2400"/>
          </a:p>
          <a:p>
            <a:pPr marL="0" lvl="0" indent="0" algn="ctr" rtl="0">
              <a:spcBef>
                <a:spcPts val="0"/>
              </a:spcBef>
              <a:spcAft>
                <a:spcPts val="0"/>
              </a:spcAft>
              <a:buNone/>
            </a:pPr>
            <a:r>
              <a:rPr lang="en-US" sz="2400"/>
              <a:t>From a Palestinian Perspective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08745" y="289846"/>
            <a:ext cx="7505700" cy="12729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90"/>
              </a:buClr>
              <a:buSzPts val="2106"/>
              <a:buFont typeface="Arial"/>
              <a:buNone/>
            </a:pPr>
            <a:br>
              <a:rPr lang="en-US" sz="2106" b="1" dirty="0">
                <a:solidFill>
                  <a:srgbClr val="000090"/>
                </a:solidFill>
                <a:latin typeface="Arial"/>
                <a:ea typeface="Arial"/>
                <a:cs typeface="Arial"/>
                <a:sym typeface="Arial"/>
              </a:rPr>
            </a:br>
            <a:r>
              <a:rPr lang="en-US" sz="3600" b="1" dirty="0">
                <a:solidFill>
                  <a:schemeClr val="accent2"/>
                </a:solidFill>
                <a:latin typeface="Arial"/>
                <a:ea typeface="Arial"/>
                <a:cs typeface="Arial"/>
                <a:sym typeface="Arial"/>
              </a:rPr>
              <a:t>Warm Up</a:t>
            </a:r>
            <a:br>
              <a:rPr lang="en-US" sz="3600" b="1" dirty="0">
                <a:solidFill>
                  <a:schemeClr val="accent2"/>
                </a:solidFill>
                <a:latin typeface="Arial"/>
                <a:ea typeface="Arial"/>
                <a:cs typeface="Arial"/>
                <a:sym typeface="Arial"/>
              </a:rPr>
            </a:br>
            <a:endParaRPr sz="3600" dirty="0">
              <a:solidFill>
                <a:schemeClr val="accent2"/>
              </a:solidFill>
            </a:endParaRPr>
          </a:p>
        </p:txBody>
      </p:sp>
      <p:sp>
        <p:nvSpPr>
          <p:cNvPr id="148" name="Google Shape;148;p16"/>
          <p:cNvSpPr txBox="1">
            <a:spLocks noGrp="1"/>
          </p:cNvSpPr>
          <p:nvPr>
            <p:ph type="body" idx="1"/>
          </p:nvPr>
        </p:nvSpPr>
        <p:spPr>
          <a:xfrm>
            <a:off x="819150" y="1183431"/>
            <a:ext cx="7505700" cy="1473300"/>
          </a:xfrm>
          <a:prstGeom prst="rect">
            <a:avLst/>
          </a:prstGeom>
          <a:noFill/>
          <a:ln>
            <a:noFill/>
          </a:ln>
        </p:spPr>
        <p:txBody>
          <a:bodyPr spcFirstLastPara="1" wrap="square" lIns="45700" tIns="45700" rIns="45700" bIns="45700" anchor="t" anchorCtr="0">
            <a:noAutofit/>
          </a:bodyPr>
          <a:lstStyle/>
          <a:p>
            <a:pPr marL="457200" lvl="0" indent="-381000" algn="l" rtl="0">
              <a:lnSpc>
                <a:spcPct val="115000"/>
              </a:lnSpc>
              <a:spcBef>
                <a:spcPts val="0"/>
              </a:spcBef>
              <a:spcAft>
                <a:spcPts val="0"/>
              </a:spcAft>
              <a:buClr>
                <a:schemeClr val="accent1"/>
              </a:buClr>
              <a:buSzPts val="2400"/>
              <a:buFont typeface="Arial"/>
              <a:buChar char="●"/>
            </a:pPr>
            <a:r>
              <a:rPr lang="en-US" sz="2400" dirty="0">
                <a:solidFill>
                  <a:schemeClr val="accent1"/>
                </a:solidFill>
                <a:latin typeface="Arial"/>
                <a:ea typeface="Arial"/>
                <a:cs typeface="Arial"/>
                <a:sym typeface="Arial"/>
              </a:rPr>
              <a:t>Silently read “Rethinking Narratives”, pages 10-11.</a:t>
            </a:r>
            <a:endParaRPr sz="2400" dirty="0">
              <a:solidFill>
                <a:schemeClr val="accent1"/>
              </a:solidFill>
            </a:endParaRPr>
          </a:p>
          <a:p>
            <a:pPr marL="457200" lvl="0" indent="-381000" algn="l" rtl="0">
              <a:lnSpc>
                <a:spcPct val="115000"/>
              </a:lnSpc>
              <a:spcBef>
                <a:spcPts val="1000"/>
              </a:spcBef>
              <a:spcAft>
                <a:spcPts val="1000"/>
              </a:spcAft>
              <a:buClr>
                <a:schemeClr val="accent1"/>
              </a:buClr>
              <a:buSzPts val="2400"/>
              <a:buFont typeface="Arial"/>
              <a:buChar char="●"/>
            </a:pPr>
            <a:r>
              <a:rPr lang="en-US" sz="2400" dirty="0">
                <a:solidFill>
                  <a:schemeClr val="accent1"/>
                </a:solidFill>
                <a:latin typeface="Arial"/>
                <a:ea typeface="Arial"/>
                <a:cs typeface="Arial"/>
                <a:sym typeface="Arial"/>
              </a:rPr>
              <a:t>In small groups read and discuss Jonathan </a:t>
            </a:r>
            <a:r>
              <a:rPr lang="en-US" sz="2400" dirty="0" err="1">
                <a:solidFill>
                  <a:schemeClr val="accent1"/>
                </a:solidFill>
                <a:latin typeface="Arial"/>
                <a:ea typeface="Arial"/>
                <a:cs typeface="Arial"/>
                <a:sym typeface="Arial"/>
              </a:rPr>
              <a:t>Ofir’s</a:t>
            </a:r>
            <a:r>
              <a:rPr lang="en-US" sz="2400" dirty="0">
                <a:solidFill>
                  <a:schemeClr val="accent1"/>
                </a:solidFill>
                <a:latin typeface="Arial"/>
                <a:ea typeface="Arial"/>
                <a:cs typeface="Arial"/>
                <a:sym typeface="Arial"/>
              </a:rPr>
              <a:t>  quote on page 10.</a:t>
            </a:r>
            <a:endParaRPr sz="2400" dirty="0">
              <a:solidFill>
                <a:schemeClr val="accent1"/>
              </a:solidFill>
            </a:endParaRPr>
          </a:p>
        </p:txBody>
      </p:sp>
      <p:sp>
        <p:nvSpPr>
          <p:cNvPr id="149" name="Google Shape;149;p16"/>
          <p:cNvSpPr txBox="1"/>
          <p:nvPr/>
        </p:nvSpPr>
        <p:spPr>
          <a:xfrm>
            <a:off x="638949" y="2777923"/>
            <a:ext cx="7822145" cy="359972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800" dirty="0">
                <a:solidFill>
                  <a:schemeClr val="lt1"/>
                </a:solidFill>
                <a:highlight>
                  <a:srgbClr val="FFFFFF"/>
                </a:highlight>
              </a:rPr>
              <a:t>“​ ​If​ ​the​ ​r​</a:t>
            </a:r>
            <a:r>
              <a:rPr lang="en-US" sz="1800" dirty="0" err="1">
                <a:solidFill>
                  <a:schemeClr val="lt1"/>
                </a:solidFill>
                <a:highlight>
                  <a:srgbClr val="FFFFFF"/>
                </a:highlight>
              </a:rPr>
              <a:t>oots</a:t>
            </a:r>
            <a:r>
              <a:rPr lang="en-US" sz="1800" dirty="0">
                <a:solidFill>
                  <a:schemeClr val="lt1"/>
                </a:solidFill>
                <a:highlight>
                  <a:srgbClr val="FFFFFF"/>
                </a:highlight>
              </a:rPr>
              <a:t>​ ​of​ ​a​ ​conflict​ ​show​ ​you​ ​that​ ​it’s​ ​not​ ​really​ ​a​ ​conflict​ ​but​ ​rather​ ​a​ ​case​ ​of​ ​colonial aggression,​ ​then​ ​you​ ​have​ ​to​ ​think​ ​differently​ ​about​ ​its​ ​historical​ ​extension​ ​into​ ​the​ ​present...​ ​the current​ ​state​ ​of​ ​Israel​ ​is​ ​an​ ​extension​ ​of​ ​that​ ​original​ ​massive​ ​1948​ ​ethnic​ ​cleansing,​ ​with​ ​its subsequent​​ ​1967​ ​ethnic​ ​cleansings,​ ​and​ ​on​ ​to​​ ​present-day​​ ​ethnic​ ​cleansings​ ​which​ ​occur​ ​even in​ ​what​ ​is​ ​called​ ​‘Israel​ ​proper’,​ ​targeting​ ​Israeli​ ​citizens​ ​who​ ​are​ ​non-Jewish.”</a:t>
            </a:r>
          </a:p>
          <a:p>
            <a:pPr marL="0" lvl="0" indent="0" algn="r" rtl="0">
              <a:lnSpc>
                <a:spcPct val="115000"/>
              </a:lnSpc>
              <a:spcBef>
                <a:spcPts val="1200"/>
              </a:spcBef>
              <a:spcAft>
                <a:spcPts val="1200"/>
              </a:spcAft>
              <a:buNone/>
            </a:pPr>
            <a:r>
              <a:rPr lang="en-US" sz="1800" dirty="0">
                <a:solidFill>
                  <a:schemeClr val="lt1"/>
                </a:solidFill>
                <a:highlight>
                  <a:srgbClr val="FFFFFF"/>
                </a:highlight>
              </a:rPr>
              <a:t>~Jonathan​ ​</a:t>
            </a:r>
            <a:r>
              <a:rPr lang="en-US" sz="1800" dirty="0" err="1">
                <a:solidFill>
                  <a:schemeClr val="lt1"/>
                </a:solidFill>
                <a:highlight>
                  <a:srgbClr val="FFFFFF"/>
                </a:highlight>
              </a:rPr>
              <a:t>Ofir</a:t>
            </a:r>
            <a:r>
              <a:rPr lang="en-US" sz="1800" dirty="0">
                <a:solidFill>
                  <a:schemeClr val="lt1"/>
                </a:solidFill>
                <a:highlight>
                  <a:srgbClr val="FFFFFF"/>
                </a:highlight>
              </a:rPr>
              <a:t>,​ ​Israeli​ ​writer,​ ​​​2017</a:t>
            </a:r>
            <a:endParaRPr lang="en-US" sz="1800"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1393929" y="1734861"/>
            <a:ext cx="6366900" cy="3385500"/>
          </a:xfrm>
          <a:prstGeom prst="rect">
            <a:avLst/>
          </a:prstGeom>
          <a:noFill/>
          <a:ln>
            <a:noFill/>
          </a:ln>
        </p:spPr>
        <p:txBody>
          <a:bodyPr spcFirstLastPara="1" wrap="square" lIns="45700" tIns="45700" rIns="45700" bIns="45700" anchor="ctr" anchorCtr="0">
            <a:noAutofit/>
          </a:bodyPr>
          <a:lstStyle/>
          <a:p>
            <a:pPr marL="0" lvl="0" indent="0" algn="ctr" rtl="0">
              <a:spcBef>
                <a:spcPts val="900"/>
              </a:spcBef>
              <a:spcAft>
                <a:spcPts val="0"/>
              </a:spcAft>
              <a:buClr>
                <a:schemeClr val="accent2"/>
              </a:buClr>
              <a:buSzPts val="4000"/>
              <a:buFont typeface="Arial"/>
              <a:buNone/>
            </a:pPr>
            <a:r>
              <a:rPr lang="en-US" sz="4800" b="1">
                <a:solidFill>
                  <a:schemeClr val="accent2"/>
                </a:solidFill>
                <a:latin typeface="Arial"/>
                <a:ea typeface="Arial"/>
                <a:cs typeface="Arial"/>
                <a:sym typeface="Arial"/>
              </a:rPr>
              <a:t>Settler Colonialism</a:t>
            </a:r>
            <a:endParaRPr sz="4800">
              <a:solidFill>
                <a:schemeClr val="dk2"/>
              </a:solidFill>
              <a:latin typeface="Calibri"/>
              <a:ea typeface="Calibri"/>
              <a:cs typeface="Calibri"/>
              <a:sym typeface="Calibri"/>
            </a:endParaRPr>
          </a:p>
          <a:p>
            <a:pPr marL="0" lvl="0" indent="0" algn="ctr" rtl="0">
              <a:lnSpc>
                <a:spcPct val="100000"/>
              </a:lnSpc>
              <a:spcBef>
                <a:spcPts val="0"/>
              </a:spcBef>
              <a:spcAft>
                <a:spcPts val="0"/>
              </a:spcAft>
              <a:buClr>
                <a:srgbClr val="000000"/>
              </a:buClr>
              <a:buSzPts val="4400"/>
              <a:buFont typeface="Calibri"/>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399892"/>
            <a:ext cx="7505700" cy="12729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Arial"/>
              <a:buNone/>
            </a:pPr>
            <a:r>
              <a:rPr lang="en-US">
                <a:latin typeface="Arial"/>
                <a:ea typeface="Arial"/>
                <a:cs typeface="Arial"/>
                <a:sym typeface="Arial"/>
              </a:rPr>
              <a:t>DOCTRINE OF DISCOVERY</a:t>
            </a:r>
            <a:endParaRPr/>
          </a:p>
        </p:txBody>
      </p:sp>
      <p:sp>
        <p:nvSpPr>
          <p:cNvPr id="160" name="Google Shape;160;p18"/>
          <p:cNvSpPr txBox="1">
            <a:spLocks noGrp="1"/>
          </p:cNvSpPr>
          <p:nvPr>
            <p:ph type="body" idx="1"/>
          </p:nvPr>
        </p:nvSpPr>
        <p:spPr>
          <a:xfrm>
            <a:off x="819150" y="1797000"/>
            <a:ext cx="7588200" cy="4090800"/>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2900"/>
              <a:buChar char="●"/>
            </a:pPr>
            <a:r>
              <a:rPr lang="en-US" sz="2900"/>
              <a:t>The Papal Bull of 1493 played a central role in the conquest of the New World. The Bull stated that any land not inhabited by Christians was available to be “discovered, claimed, and exploited by Christian rulers.” </a:t>
            </a:r>
            <a:endParaRPr/>
          </a:p>
          <a:p>
            <a:pPr marL="0" lvl="0" indent="0" algn="l" rtl="0">
              <a:lnSpc>
                <a:spcPct val="90000"/>
              </a:lnSpc>
              <a:spcBef>
                <a:spcPts val="600"/>
              </a:spcBef>
              <a:spcAft>
                <a:spcPts val="0"/>
              </a:spcAft>
              <a:buClr>
                <a:srgbClr val="000000"/>
              </a:buClr>
              <a:buSzPts val="3200"/>
              <a:buNone/>
            </a:pPr>
            <a:endParaRPr/>
          </a:p>
          <a:p>
            <a:pPr marL="342900" lvl="0" indent="-342900" algn="l" rtl="0">
              <a:lnSpc>
                <a:spcPct val="90000"/>
              </a:lnSpc>
              <a:spcBef>
                <a:spcPts val="600"/>
              </a:spcBef>
              <a:spcAft>
                <a:spcPts val="0"/>
              </a:spcAft>
              <a:buClr>
                <a:srgbClr val="000000"/>
              </a:buClr>
              <a:buSzPts val="2900"/>
              <a:buChar char="●"/>
            </a:pPr>
            <a:r>
              <a:rPr lang="en-US" sz="2900"/>
              <a:t>This “Doctrine of Discovery” became the basis of all European claims in the Americas as well as the foundation for the United States’ western expansion.</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10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10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1000"/>
                                        <p:tgtEl>
                                          <p:spTgt spid="1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body" idx="1"/>
          </p:nvPr>
        </p:nvSpPr>
        <p:spPr>
          <a:xfrm>
            <a:off x="435825" y="5255000"/>
            <a:ext cx="7415100" cy="118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b="1"/>
              <a:t>PLAY VIDEO</a:t>
            </a:r>
            <a:endParaRPr sz="1800" b="1"/>
          </a:p>
          <a:p>
            <a:pPr marL="0" lvl="0" indent="0" algn="l" rtl="0">
              <a:spcBef>
                <a:spcPts val="0"/>
              </a:spcBef>
              <a:spcAft>
                <a:spcPts val="0"/>
              </a:spcAft>
              <a:buNone/>
            </a:pPr>
            <a:r>
              <a:rPr lang="en-US" sz="1800"/>
              <a:t>Ilan Pappe on Settler Colonialism</a:t>
            </a:r>
            <a:endParaRPr sz="1800"/>
          </a:p>
          <a:p>
            <a:pPr marL="0" lvl="0" indent="0" algn="l" rtl="0">
              <a:spcBef>
                <a:spcPts val="0"/>
              </a:spcBef>
              <a:spcAft>
                <a:spcPts val="0"/>
              </a:spcAft>
              <a:buNone/>
            </a:pPr>
            <a:r>
              <a:rPr lang="en-US" sz="1800"/>
              <a:t>Chapter 3</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444625" y="413375"/>
            <a:ext cx="8299800" cy="12729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FF"/>
              </a:buClr>
              <a:buSzPts val="3900"/>
              <a:buFont typeface="Arial"/>
              <a:buNone/>
            </a:pPr>
            <a:r>
              <a:rPr lang="en-US" sz="3600" b="1">
                <a:solidFill>
                  <a:schemeClr val="accent1"/>
                </a:solidFill>
                <a:latin typeface="Arial"/>
                <a:ea typeface="Arial"/>
                <a:cs typeface="Arial"/>
                <a:sym typeface="Arial"/>
              </a:rPr>
              <a:t>“The logic of settler colonialism...</a:t>
            </a:r>
            <a:endParaRPr sz="3600" b="1">
              <a:solidFill>
                <a:schemeClr val="accent1"/>
              </a:solidFill>
            </a:endParaRPr>
          </a:p>
        </p:txBody>
      </p:sp>
      <p:sp>
        <p:nvSpPr>
          <p:cNvPr id="171" name="Google Shape;171;p20"/>
          <p:cNvSpPr txBox="1">
            <a:spLocks noGrp="1"/>
          </p:cNvSpPr>
          <p:nvPr>
            <p:ph type="body" idx="1"/>
          </p:nvPr>
        </p:nvSpPr>
        <p:spPr>
          <a:xfrm>
            <a:off x="819150" y="2088400"/>
            <a:ext cx="7505700" cy="38298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rgbClr val="0000FF"/>
              </a:buClr>
              <a:buSzPts val="2688"/>
              <a:buNone/>
            </a:pPr>
            <a:r>
              <a:rPr lang="en-US" sz="2400" b="1">
                <a:solidFill>
                  <a:schemeClr val="accent1"/>
                </a:solidFill>
                <a:latin typeface="Arial"/>
                <a:ea typeface="Arial"/>
                <a:cs typeface="Arial"/>
                <a:sym typeface="Arial"/>
              </a:rPr>
              <a:t>...is that it destroys in order to replace. Assimilation involves the systematic stripping away of indigenous culture and replacing it with that of the dominant culture.”</a:t>
            </a:r>
            <a:endParaRPr sz="2400" b="1">
              <a:solidFill>
                <a:schemeClr val="accent1"/>
              </a:solidFill>
              <a:latin typeface="Arial"/>
              <a:ea typeface="Arial"/>
              <a:cs typeface="Arial"/>
              <a:sym typeface="Arial"/>
            </a:endParaRPr>
          </a:p>
          <a:p>
            <a:pPr marL="0" lvl="0" indent="0" algn="r" rtl="0">
              <a:lnSpc>
                <a:spcPct val="115000"/>
              </a:lnSpc>
              <a:spcBef>
                <a:spcPts val="0"/>
              </a:spcBef>
              <a:spcAft>
                <a:spcPts val="0"/>
              </a:spcAft>
              <a:buNone/>
            </a:pPr>
            <a:r>
              <a:rPr lang="en-US" sz="2400" b="1">
                <a:solidFill>
                  <a:schemeClr val="accent1"/>
                </a:solidFill>
                <a:latin typeface="Arial"/>
                <a:ea typeface="Arial"/>
                <a:cs typeface="Arial"/>
                <a:sym typeface="Arial"/>
              </a:rPr>
              <a:t>~Patrick Wolfe</a:t>
            </a:r>
            <a:endParaRPr sz="2400" b="1">
              <a:solidFill>
                <a:schemeClr val="accent1"/>
              </a:solidFill>
              <a:latin typeface="Arial"/>
              <a:ea typeface="Arial"/>
              <a:cs typeface="Arial"/>
              <a:sym typeface="Arial"/>
            </a:endParaRPr>
          </a:p>
          <a:p>
            <a:pPr marL="0" lvl="0" indent="0" algn="r" rtl="0">
              <a:lnSpc>
                <a:spcPct val="115000"/>
              </a:lnSpc>
              <a:spcBef>
                <a:spcPts val="0"/>
              </a:spcBef>
              <a:spcAft>
                <a:spcPts val="0"/>
              </a:spcAft>
              <a:buNone/>
            </a:pPr>
            <a:r>
              <a:rPr lang="en-US" sz="1800" i="1">
                <a:solidFill>
                  <a:schemeClr val="accent1"/>
                </a:solidFill>
                <a:latin typeface="Arial"/>
                <a:ea typeface="Arial"/>
                <a:cs typeface="Arial"/>
                <a:sym typeface="Arial"/>
              </a:rPr>
              <a:t>Australian Anthropologist</a:t>
            </a:r>
            <a:endParaRPr sz="1800" i="1">
              <a:solidFill>
                <a:schemeClr val="accent1"/>
              </a:solidFill>
              <a:latin typeface="Arial"/>
              <a:ea typeface="Arial"/>
              <a:cs typeface="Arial"/>
              <a:sym typeface="Arial"/>
            </a:endParaRPr>
          </a:p>
          <a:p>
            <a:pPr marL="0" lvl="0" indent="0" algn="r" rtl="0">
              <a:lnSpc>
                <a:spcPct val="115000"/>
              </a:lnSpc>
              <a:spcBef>
                <a:spcPts val="0"/>
              </a:spcBef>
              <a:spcAft>
                <a:spcPts val="0"/>
              </a:spcAft>
              <a:buNone/>
            </a:pPr>
            <a:r>
              <a:rPr lang="en-US" sz="1800" i="1">
                <a:solidFill>
                  <a:schemeClr val="accent1"/>
                </a:solidFill>
                <a:latin typeface="Arial"/>
                <a:ea typeface="Arial"/>
                <a:cs typeface="Arial"/>
                <a:sym typeface="Arial"/>
              </a:rPr>
              <a:t>renown on settler colonialism</a:t>
            </a:r>
            <a:endParaRPr sz="1800" i="1">
              <a:solidFill>
                <a:schemeClr val="accent1"/>
              </a:solidFill>
              <a:latin typeface="Arial"/>
              <a:ea typeface="Arial"/>
              <a:cs typeface="Arial"/>
              <a:sym typeface="Arial"/>
            </a:endParaRPr>
          </a:p>
          <a:p>
            <a:pPr marL="0" lvl="0" indent="0" algn="r" rtl="0">
              <a:lnSpc>
                <a:spcPct val="150000"/>
              </a:lnSpc>
              <a:spcBef>
                <a:spcPts val="0"/>
              </a:spcBef>
              <a:spcAft>
                <a:spcPts val="0"/>
              </a:spcAft>
              <a:buNone/>
            </a:pPr>
            <a:endParaRPr sz="2400" b="1">
              <a:solidFill>
                <a:schemeClr val="accent1"/>
              </a:solidFill>
              <a:latin typeface="Arial"/>
              <a:ea typeface="Arial"/>
              <a:cs typeface="Arial"/>
              <a:sym typeface="Arial"/>
            </a:endParaRPr>
          </a:p>
          <a:p>
            <a:pPr marL="0" lvl="0" indent="0" algn="l" rtl="0">
              <a:lnSpc>
                <a:spcPct val="150000"/>
              </a:lnSpc>
              <a:spcBef>
                <a:spcPts val="0"/>
              </a:spcBef>
              <a:spcAft>
                <a:spcPts val="0"/>
              </a:spcAft>
              <a:buNone/>
            </a:pPr>
            <a:endParaRPr sz="2400" b="1">
              <a:solidFill>
                <a:schemeClr val="accent1"/>
              </a:solidFill>
              <a:latin typeface="Arial"/>
              <a:ea typeface="Arial"/>
              <a:cs typeface="Arial"/>
              <a:sym typeface="Arial"/>
            </a:endParaRPr>
          </a:p>
          <a:p>
            <a:pPr marL="0" lvl="0" indent="0" algn="l" rtl="0">
              <a:lnSpc>
                <a:spcPct val="150000"/>
              </a:lnSpc>
              <a:spcBef>
                <a:spcPts val="0"/>
              </a:spcBef>
              <a:spcAft>
                <a:spcPts val="0"/>
              </a:spcAft>
              <a:buClr>
                <a:srgbClr val="0000FF"/>
              </a:buClr>
              <a:buSzPts val="2688"/>
              <a:buNone/>
            </a:pPr>
            <a:endParaRPr sz="2400" b="1">
              <a:solidFill>
                <a:schemeClr val="accent1"/>
              </a:solidFill>
              <a:latin typeface="Arial"/>
              <a:ea typeface="Arial"/>
              <a:cs typeface="Arial"/>
              <a:sym typeface="Arial"/>
            </a:endParaRPr>
          </a:p>
          <a:p>
            <a:pPr marL="0" lvl="0" indent="0" algn="l" rtl="0">
              <a:lnSpc>
                <a:spcPct val="150000"/>
              </a:lnSpc>
              <a:spcBef>
                <a:spcPts val="0"/>
              </a:spcBef>
              <a:spcAft>
                <a:spcPts val="0"/>
              </a:spcAft>
              <a:buClr>
                <a:srgbClr val="0000FF"/>
              </a:buClr>
              <a:buSzPts val="2688"/>
              <a:buNone/>
            </a:pPr>
            <a:r>
              <a:rPr lang="en-US" sz="2688">
                <a:solidFill>
                  <a:srgbClr val="0000FF"/>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900000" y="332517"/>
            <a:ext cx="7505700" cy="12729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1F497D"/>
              </a:buClr>
              <a:buSzPts val="4400"/>
              <a:buFont typeface="Arial"/>
              <a:buNone/>
            </a:pPr>
            <a:r>
              <a:rPr lang="en-US" sz="3600" b="1">
                <a:solidFill>
                  <a:schemeClr val="accent1"/>
                </a:solidFill>
                <a:latin typeface="Arial"/>
                <a:ea typeface="Arial"/>
                <a:cs typeface="Arial"/>
                <a:sym typeface="Arial"/>
              </a:rPr>
              <a:t>“Settler-colonialism is...</a:t>
            </a:r>
            <a:r>
              <a:rPr lang="en-US" b="1">
                <a:solidFill>
                  <a:srgbClr val="1F497D"/>
                </a:solidFill>
                <a:latin typeface="Arial"/>
                <a:ea typeface="Arial"/>
                <a:cs typeface="Arial"/>
                <a:sym typeface="Arial"/>
              </a:rPr>
              <a:t> </a:t>
            </a:r>
            <a:endParaRPr/>
          </a:p>
        </p:txBody>
      </p:sp>
      <p:sp>
        <p:nvSpPr>
          <p:cNvPr id="177" name="Google Shape;177;p21"/>
          <p:cNvSpPr txBox="1">
            <a:spLocks noGrp="1"/>
          </p:cNvSpPr>
          <p:nvPr>
            <p:ph type="body" idx="1"/>
          </p:nvPr>
        </p:nvSpPr>
        <p:spPr>
          <a:xfrm>
            <a:off x="819150" y="1899775"/>
            <a:ext cx="7505700" cy="4001700"/>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rgbClr val="1F497D"/>
              </a:buClr>
              <a:buSzPts val="2378"/>
              <a:buNone/>
            </a:pPr>
            <a:r>
              <a:rPr lang="en-US" sz="2378" b="1">
                <a:solidFill>
                  <a:schemeClr val="accent1"/>
                </a:solidFill>
                <a:latin typeface="Arial"/>
                <a:ea typeface="Arial"/>
                <a:cs typeface="Arial"/>
                <a:sym typeface="Arial"/>
              </a:rPr>
              <a:t>...a form of colonialism that is exclusive. It’s a ‘winner take all’, a zero-sum game, whereby outsiders come to a country, and seek to take it away from the people who already live there, remove them, replace them, and displace them, and take over the country, and make it their own.”</a:t>
            </a:r>
            <a:endParaRPr>
              <a:solidFill>
                <a:schemeClr val="accent1"/>
              </a:solidFill>
            </a:endParaRPr>
          </a:p>
          <a:p>
            <a:pPr marL="0" lvl="0" indent="0" algn="r" rtl="0">
              <a:lnSpc>
                <a:spcPct val="80000"/>
              </a:lnSpc>
              <a:spcBef>
                <a:spcPts val="1000"/>
              </a:spcBef>
              <a:spcAft>
                <a:spcPts val="0"/>
              </a:spcAft>
              <a:buClr>
                <a:srgbClr val="1F497D"/>
              </a:buClr>
              <a:buSzPts val="2378"/>
              <a:buNone/>
            </a:pPr>
            <a:r>
              <a:rPr lang="en-US" sz="2378">
                <a:solidFill>
                  <a:srgbClr val="1F497D"/>
                </a:solidFill>
                <a:latin typeface="Arial"/>
                <a:ea typeface="Arial"/>
                <a:cs typeface="Arial"/>
                <a:sym typeface="Arial"/>
              </a:rPr>
              <a:t>											</a:t>
            </a:r>
            <a:endParaRPr sz="2378">
              <a:solidFill>
                <a:srgbClr val="1F497D"/>
              </a:solidFill>
              <a:latin typeface="Arial"/>
              <a:ea typeface="Arial"/>
              <a:cs typeface="Arial"/>
              <a:sym typeface="Arial"/>
            </a:endParaRPr>
          </a:p>
          <a:p>
            <a:pPr marL="0" lvl="0" indent="0" algn="r" rtl="0">
              <a:lnSpc>
                <a:spcPct val="80000"/>
              </a:lnSpc>
              <a:spcBef>
                <a:spcPts val="500"/>
              </a:spcBef>
              <a:spcAft>
                <a:spcPts val="0"/>
              </a:spcAft>
              <a:buClr>
                <a:srgbClr val="1F497D"/>
              </a:buClr>
              <a:buSzPts val="2378"/>
              <a:buNone/>
            </a:pPr>
            <a:r>
              <a:rPr lang="en-US" sz="2400" b="1">
                <a:solidFill>
                  <a:schemeClr val="accent1"/>
                </a:solidFill>
                <a:latin typeface="Arial"/>
                <a:ea typeface="Arial"/>
                <a:cs typeface="Arial"/>
                <a:sym typeface="Arial"/>
              </a:rPr>
              <a:t>~Patrick Wolfe</a:t>
            </a:r>
            <a:endParaRPr sz="2400" b="1">
              <a:solidFill>
                <a:schemeClr val="accent1"/>
              </a:solidFill>
              <a:latin typeface="Arial"/>
              <a:ea typeface="Arial"/>
              <a:cs typeface="Arial"/>
              <a:sym typeface="Arial"/>
            </a:endParaRPr>
          </a:p>
          <a:p>
            <a:pPr marL="0" lvl="0" indent="0" algn="r" rtl="0">
              <a:lnSpc>
                <a:spcPct val="115000"/>
              </a:lnSpc>
              <a:spcBef>
                <a:spcPts val="0"/>
              </a:spcBef>
              <a:spcAft>
                <a:spcPts val="0"/>
              </a:spcAft>
              <a:buNone/>
            </a:pPr>
            <a:r>
              <a:rPr lang="en-US" sz="1800" i="1">
                <a:solidFill>
                  <a:schemeClr val="accent1"/>
                </a:solidFill>
                <a:latin typeface="Arial"/>
                <a:ea typeface="Arial"/>
                <a:cs typeface="Arial"/>
                <a:sym typeface="Arial"/>
              </a:rPr>
              <a:t>Australian Anthropologist</a:t>
            </a:r>
            <a:endParaRPr sz="1800" i="1">
              <a:solidFill>
                <a:schemeClr val="accent1"/>
              </a:solidFill>
              <a:latin typeface="Arial"/>
              <a:ea typeface="Arial"/>
              <a:cs typeface="Arial"/>
              <a:sym typeface="Arial"/>
            </a:endParaRPr>
          </a:p>
          <a:p>
            <a:pPr marL="0" lvl="0" indent="0" algn="r" rtl="0">
              <a:lnSpc>
                <a:spcPct val="115000"/>
              </a:lnSpc>
              <a:spcBef>
                <a:spcPts val="0"/>
              </a:spcBef>
              <a:spcAft>
                <a:spcPts val="0"/>
              </a:spcAft>
              <a:buNone/>
            </a:pPr>
            <a:r>
              <a:rPr lang="en-US" sz="1800" i="1">
                <a:solidFill>
                  <a:schemeClr val="accent1"/>
                </a:solidFill>
                <a:latin typeface="Arial"/>
                <a:ea typeface="Arial"/>
                <a:cs typeface="Arial"/>
                <a:sym typeface="Arial"/>
              </a:rPr>
              <a:t>renown settler colonialism scholar</a:t>
            </a:r>
            <a:endParaRPr sz="1800" i="1">
              <a:solidFill>
                <a:schemeClr val="accent1"/>
              </a:solidFill>
              <a:latin typeface="Arial"/>
              <a:ea typeface="Arial"/>
              <a:cs typeface="Arial"/>
              <a:sym typeface="Arial"/>
            </a:endParaRPr>
          </a:p>
          <a:p>
            <a:pPr marL="0" lvl="0" indent="0" algn="l" rtl="0">
              <a:lnSpc>
                <a:spcPct val="80000"/>
              </a:lnSpc>
              <a:spcBef>
                <a:spcPts val="500"/>
              </a:spcBef>
              <a:spcAft>
                <a:spcPts val="0"/>
              </a:spcAft>
              <a:buClr>
                <a:srgbClr val="1F497D"/>
              </a:buClr>
              <a:buSzPts val="2378"/>
              <a:buNone/>
            </a:pPr>
            <a:endParaRPr sz="2400" b="1">
              <a:solidFill>
                <a:schemeClr val="accent1"/>
              </a:solidFill>
              <a:latin typeface="Arial"/>
              <a:ea typeface="Arial"/>
              <a:cs typeface="Arial"/>
              <a:sym typeface="Arial"/>
            </a:endParaRPr>
          </a:p>
          <a:p>
            <a:pPr marL="0" lvl="0" indent="0" algn="l" rtl="0">
              <a:lnSpc>
                <a:spcPct val="80000"/>
              </a:lnSpc>
              <a:spcBef>
                <a:spcPts val="500"/>
              </a:spcBef>
              <a:spcAft>
                <a:spcPts val="0"/>
              </a:spcAft>
              <a:buClr>
                <a:srgbClr val="1F497D"/>
              </a:buClr>
              <a:buSzPts val="2378"/>
              <a:buNone/>
            </a:pPr>
            <a:endParaRPr sz="1476"/>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body" idx="1"/>
          </p:nvPr>
        </p:nvSpPr>
        <p:spPr>
          <a:xfrm>
            <a:off x="1185675" y="1778525"/>
            <a:ext cx="6871500" cy="38670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rgbClr val="000090"/>
              </a:buClr>
              <a:buSzPts val="3200"/>
              <a:buNone/>
            </a:pPr>
            <a:endParaRPr>
              <a:solidFill>
                <a:schemeClr val="accent2"/>
              </a:solidFill>
            </a:endParaRPr>
          </a:p>
          <a:p>
            <a:pPr marL="0" lvl="0" indent="0" algn="ctr" rtl="0">
              <a:lnSpc>
                <a:spcPct val="150000"/>
              </a:lnSpc>
              <a:spcBef>
                <a:spcPts val="0"/>
              </a:spcBef>
              <a:spcAft>
                <a:spcPts val="0"/>
              </a:spcAft>
              <a:buClr>
                <a:srgbClr val="000090"/>
              </a:buClr>
              <a:buSzPts val="2496"/>
              <a:buNone/>
            </a:pPr>
            <a:r>
              <a:rPr lang="en-US" sz="2496" b="1">
                <a:solidFill>
                  <a:schemeClr val="accent2"/>
                </a:solidFill>
                <a:latin typeface="Arial"/>
                <a:ea typeface="Arial"/>
                <a:cs typeface="Arial"/>
                <a:sym typeface="Arial"/>
              </a:rPr>
              <a:t>In an uneven power structure, </a:t>
            </a:r>
            <a:endParaRPr>
              <a:solidFill>
                <a:schemeClr val="accent2"/>
              </a:solidFill>
            </a:endParaRPr>
          </a:p>
          <a:p>
            <a:pPr marL="0" lvl="0" indent="0" algn="ctr" rtl="0">
              <a:lnSpc>
                <a:spcPct val="150000"/>
              </a:lnSpc>
              <a:spcBef>
                <a:spcPts val="0"/>
              </a:spcBef>
              <a:spcAft>
                <a:spcPts val="0"/>
              </a:spcAft>
              <a:buClr>
                <a:srgbClr val="000090"/>
              </a:buClr>
              <a:buSzPts val="2496"/>
              <a:buNone/>
            </a:pPr>
            <a:r>
              <a:rPr lang="en-US" sz="2496" b="1">
                <a:solidFill>
                  <a:schemeClr val="accent2"/>
                </a:solidFill>
                <a:latin typeface="Arial"/>
                <a:ea typeface="Arial"/>
                <a:cs typeface="Arial"/>
                <a:sym typeface="Arial"/>
              </a:rPr>
              <a:t>racism feeds the exceptionalism </a:t>
            </a:r>
            <a:endParaRPr sz="2496" b="1">
              <a:solidFill>
                <a:schemeClr val="accent2"/>
              </a:solidFill>
              <a:latin typeface="Arial"/>
              <a:ea typeface="Arial"/>
              <a:cs typeface="Arial"/>
              <a:sym typeface="Arial"/>
            </a:endParaRPr>
          </a:p>
          <a:p>
            <a:pPr marL="0" lvl="0" indent="0" algn="ctr" rtl="0">
              <a:lnSpc>
                <a:spcPct val="150000"/>
              </a:lnSpc>
              <a:spcBef>
                <a:spcPts val="0"/>
              </a:spcBef>
              <a:spcAft>
                <a:spcPts val="0"/>
              </a:spcAft>
              <a:buClr>
                <a:srgbClr val="000090"/>
              </a:buClr>
              <a:buSzPts val="2496"/>
              <a:buNone/>
            </a:pPr>
            <a:r>
              <a:rPr lang="en-US" sz="2496" b="1">
                <a:solidFill>
                  <a:schemeClr val="accent2"/>
                </a:solidFill>
                <a:latin typeface="Arial"/>
                <a:ea typeface="Arial"/>
                <a:cs typeface="Arial"/>
                <a:sym typeface="Arial"/>
              </a:rPr>
              <a:t>of the powerful and </a:t>
            </a:r>
            <a:endParaRPr>
              <a:solidFill>
                <a:schemeClr val="accent2"/>
              </a:solidFill>
            </a:endParaRPr>
          </a:p>
          <a:p>
            <a:pPr marL="0" lvl="0" indent="0" algn="ctr" rtl="0">
              <a:lnSpc>
                <a:spcPct val="150000"/>
              </a:lnSpc>
              <a:spcBef>
                <a:spcPts val="0"/>
              </a:spcBef>
              <a:spcAft>
                <a:spcPts val="0"/>
              </a:spcAft>
              <a:buClr>
                <a:srgbClr val="000090"/>
              </a:buClr>
              <a:buSzPts val="2496"/>
              <a:buNone/>
            </a:pPr>
            <a:r>
              <a:rPr lang="en-US" sz="2496" b="1">
                <a:solidFill>
                  <a:schemeClr val="accent2"/>
                </a:solidFill>
                <a:latin typeface="Arial"/>
                <a:ea typeface="Arial"/>
                <a:cs typeface="Arial"/>
                <a:sym typeface="Arial"/>
              </a:rPr>
              <a:t>the dehumanization of the powerless.</a:t>
            </a:r>
            <a:endParaRPr sz="2496" b="1">
              <a:solidFill>
                <a:schemeClr val="accent2"/>
              </a:solidFill>
              <a:latin typeface="Arial"/>
              <a:ea typeface="Arial"/>
              <a:cs typeface="Arial"/>
              <a:sym typeface="Arial"/>
            </a:endParaRPr>
          </a:p>
          <a:p>
            <a:pPr marL="0" lvl="0" indent="0" algn="r" rtl="0">
              <a:lnSpc>
                <a:spcPct val="100000"/>
              </a:lnSpc>
              <a:spcBef>
                <a:spcPts val="0"/>
              </a:spcBef>
              <a:spcAft>
                <a:spcPts val="0"/>
              </a:spcAft>
              <a:buClr>
                <a:srgbClr val="000090"/>
              </a:buClr>
              <a:buSzPts val="2496"/>
              <a:buNone/>
            </a:pPr>
            <a:endParaRPr sz="2400" b="1">
              <a:solidFill>
                <a:schemeClr val="accent2"/>
              </a:solidFill>
            </a:endParaRPr>
          </a:p>
          <a:p>
            <a:pPr marL="0" lvl="0" indent="0" algn="r" rtl="0">
              <a:lnSpc>
                <a:spcPct val="100000"/>
              </a:lnSpc>
              <a:spcBef>
                <a:spcPts val="0"/>
              </a:spcBef>
              <a:spcAft>
                <a:spcPts val="0"/>
              </a:spcAft>
              <a:buClr>
                <a:srgbClr val="000090"/>
              </a:buClr>
              <a:buSzPts val="2496"/>
              <a:buNone/>
            </a:pPr>
            <a:r>
              <a:rPr lang="en-US" sz="2400" b="1">
                <a:solidFill>
                  <a:schemeClr val="accent2"/>
                </a:solidFill>
              </a:rPr>
              <a:t>~G.J. Tarazi</a:t>
            </a:r>
            <a:endParaRPr sz="2400" b="1">
              <a:solidFill>
                <a:schemeClr val="accent2"/>
              </a:solidFill>
            </a:endParaRPr>
          </a:p>
          <a:p>
            <a:pPr marL="0" lvl="0" indent="0" algn="r" rtl="0">
              <a:lnSpc>
                <a:spcPct val="100000"/>
              </a:lnSpc>
              <a:spcBef>
                <a:spcPts val="0"/>
              </a:spcBef>
              <a:spcAft>
                <a:spcPts val="0"/>
              </a:spcAft>
              <a:buClr>
                <a:srgbClr val="000090"/>
              </a:buClr>
              <a:buSzPts val="2496"/>
              <a:buNone/>
            </a:pPr>
            <a:r>
              <a:rPr lang="en-US" sz="2400">
                <a:solidFill>
                  <a:schemeClr val="accent2"/>
                </a:solidFill>
              </a:rPr>
              <a:t>Chapter 1</a:t>
            </a:r>
            <a:endParaRPr sz="2400">
              <a:solidFill>
                <a:schemeClr val="accent2"/>
              </a:solidFill>
            </a:endParaRPr>
          </a:p>
          <a:p>
            <a:pPr marL="0" lvl="0" indent="0" algn="l" rtl="0">
              <a:lnSpc>
                <a:spcPct val="150000"/>
              </a:lnSpc>
              <a:spcBef>
                <a:spcPts val="0"/>
              </a:spcBef>
              <a:spcAft>
                <a:spcPts val="0"/>
              </a:spcAft>
              <a:buClr>
                <a:srgbClr val="000090"/>
              </a:buClr>
              <a:buSzPts val="2496"/>
              <a:buNone/>
            </a:pPr>
            <a:endParaRPr sz="2496" b="1">
              <a:solidFill>
                <a:srgbClr val="000090"/>
              </a:solidFill>
              <a:latin typeface="Arial"/>
              <a:ea typeface="Arial"/>
              <a:cs typeface="Arial"/>
              <a:sym typeface="Arial"/>
            </a:endParaRPr>
          </a:p>
          <a:p>
            <a:pPr marL="0" lvl="0" indent="0" algn="l" rtl="0">
              <a:lnSpc>
                <a:spcPct val="150000"/>
              </a:lnSpc>
              <a:spcBef>
                <a:spcPts val="0"/>
              </a:spcBef>
              <a:spcAft>
                <a:spcPts val="0"/>
              </a:spcAft>
              <a:buClr>
                <a:srgbClr val="000090"/>
              </a:buClr>
              <a:buSzPts val="2496"/>
              <a:buNone/>
            </a:pPr>
            <a:r>
              <a:rPr lang="en-US" sz="2496" b="1">
                <a:solidFill>
                  <a:srgbClr val="000090"/>
                </a:solidFill>
                <a:latin typeface="Arial"/>
                <a:ea typeface="Arial"/>
                <a:cs typeface="Arial"/>
                <a:sym typeface="Arial"/>
              </a:rPr>
              <a:t>												</a:t>
            </a:r>
            <a:endParaRPr/>
          </a:p>
        </p:txBody>
      </p:sp>
      <p:sp>
        <p:nvSpPr>
          <p:cNvPr id="183" name="Google Shape;183;p22"/>
          <p:cNvSpPr txBox="1">
            <a:spLocks noGrp="1"/>
          </p:cNvSpPr>
          <p:nvPr>
            <p:ph type="title"/>
          </p:nvPr>
        </p:nvSpPr>
        <p:spPr>
          <a:xfrm>
            <a:off x="868575" y="642417"/>
            <a:ext cx="7505700" cy="12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A Palestinian Perspective</a:t>
            </a:r>
            <a:endParaRPr b="1"/>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Custom 2">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F8313C"/>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1226</Words>
  <Application>Microsoft Macintosh PowerPoint</Application>
  <PresentationFormat>On-screen Show (4:3)</PresentationFormat>
  <Paragraphs>125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Nunito</vt:lpstr>
      <vt:lpstr>Ayuthaya</vt:lpstr>
      <vt:lpstr>Calibri</vt:lpstr>
      <vt:lpstr>Arial</vt:lpstr>
      <vt:lpstr>Avenir</vt:lpstr>
      <vt:lpstr>Shift</vt:lpstr>
      <vt:lpstr>WHY PALESTINE MATTERS The Struggle to End Colonialism </vt:lpstr>
      <vt:lpstr>  Week Two Palestine Through The Lens Of Colonialism And Intersectionality     </vt:lpstr>
      <vt:lpstr> Warm Up </vt:lpstr>
      <vt:lpstr>Settler Colonialism </vt:lpstr>
      <vt:lpstr>DOCTRINE OF DISCOVERY</vt:lpstr>
      <vt:lpstr>PowerPoint Presentation</vt:lpstr>
      <vt:lpstr>“The logic of settler colonialism...</vt:lpstr>
      <vt:lpstr>“Settler-colonialism is... </vt:lpstr>
      <vt:lpstr>A Palestinian Perspective</vt:lpstr>
      <vt:lpstr> Tools of Domination in Colonialism </vt:lpstr>
      <vt:lpstr>   CONSIDER...   </vt:lpstr>
      <vt:lpstr>NAMING THE PARALLELS Settler colonialism as an [infra]structure  </vt:lpstr>
      <vt:lpstr>SILENT 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PALESTINE MATTERS The Struggle to End Colonialism </dc:title>
  <cp:lastModifiedBy>noushin@me.com</cp:lastModifiedBy>
  <cp:revision>4</cp:revision>
  <dcterms:modified xsi:type="dcterms:W3CDTF">2019-11-05T13:26:28Z</dcterms:modified>
</cp:coreProperties>
</file>