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Arial Black" panose="020B0604020202020204" pitchFamily="34" charset="0"/>
      <p:bold r:id="rId20"/>
    </p:embeddedFont>
    <p:embeddedFont>
      <p:font typeface="Avenir" panose="02000503020000020003" pitchFamily="2" charset="0"/>
      <p:regular r:id="rId21"/>
      <p:italic r:id="rId22"/>
    </p:embeddedFon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Nunito" pitchFamily="2"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snapToObjects="1">
      <p:cViewPr varScale="1">
        <p:scale>
          <a:sx n="110" d="100"/>
          <a:sy n="110" d="100"/>
        </p:scale>
        <p:origin x="1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fbf92aae5_0_2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6fbf92aae5_0_2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Underpinnings of Jewish Entitlement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Annexation Laws</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Judaization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Jewish supremacy</a:t>
            </a:r>
            <a:endParaRPr>
              <a:latin typeface="Arial"/>
              <a:ea typeface="Arial"/>
              <a:cs typeface="Arial"/>
              <a:sym typeface="Arial"/>
            </a:endParaRPr>
          </a:p>
          <a:p>
            <a:pPr marL="0" lvl="1" indent="457200" algn="l" rtl="0">
              <a:spcBef>
                <a:spcPts val="0"/>
              </a:spcBef>
              <a:spcAft>
                <a:spcPts val="0"/>
              </a:spcAft>
              <a:buNone/>
            </a:pPr>
            <a:r>
              <a:rPr lang="en-US">
                <a:latin typeface="Arial"/>
                <a:ea typeface="Arial"/>
                <a:cs typeface="Arial"/>
                <a:sym typeface="Arial"/>
              </a:rPr>
              <a:t>Discriminatory housing and immigration are national 	values</a:t>
            </a:r>
            <a:endParaRPr>
              <a:latin typeface="Arial"/>
              <a:ea typeface="Arial"/>
              <a:cs typeface="Arial"/>
              <a:sym typeface="Arial"/>
            </a:endParaRPr>
          </a:p>
          <a:p>
            <a:pPr marL="0" lvl="1" indent="457200" algn="l" rtl="0">
              <a:spcBef>
                <a:spcPts val="0"/>
              </a:spcBef>
              <a:spcAft>
                <a:spcPts val="0"/>
              </a:spcAft>
              <a:buNone/>
            </a:pPr>
            <a:r>
              <a:rPr lang="en-US">
                <a:latin typeface="Arial"/>
                <a:ea typeface="Arial"/>
                <a:cs typeface="Arial"/>
                <a:sym typeface="Arial"/>
              </a:rPr>
              <a:t>Land and water claims</a:t>
            </a:r>
            <a:endParaRPr>
              <a:latin typeface="Arial"/>
              <a:ea typeface="Arial"/>
              <a:cs typeface="Arial"/>
              <a:sym typeface="Arial"/>
            </a:endParaRPr>
          </a:p>
          <a:p>
            <a:pPr marL="0" lvl="1" indent="457200" algn="l" rtl="0">
              <a:spcBef>
                <a:spcPts val="0"/>
              </a:spcBef>
              <a:spcAft>
                <a:spcPts val="0"/>
              </a:spcAft>
              <a:buNone/>
            </a:pPr>
            <a:r>
              <a:rPr lang="en-US">
                <a:latin typeface="Arial"/>
                <a:ea typeface="Arial"/>
                <a:cs typeface="Arial"/>
                <a:sym typeface="Arial"/>
              </a:rPr>
              <a:t>Settlements/ By-pass roads</a:t>
            </a:r>
            <a:endParaRPr>
              <a:latin typeface="Arial"/>
              <a:ea typeface="Arial"/>
              <a:cs typeface="Arial"/>
              <a:sym typeface="Arial"/>
            </a:endParaRPr>
          </a:p>
          <a:p>
            <a:pPr marL="0" lvl="1" indent="457200" algn="l" rtl="0">
              <a:spcBef>
                <a:spcPts val="0"/>
              </a:spcBef>
              <a:spcAft>
                <a:spcPts val="0"/>
              </a:spcAft>
              <a:buNone/>
            </a:pPr>
            <a:r>
              <a:rPr lang="en-US">
                <a:latin typeface="Arial"/>
                <a:ea typeface="Arial"/>
                <a:cs typeface="Arial"/>
                <a:sym typeface="Arial"/>
              </a:rPr>
              <a:t>Displacement planning</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 Restricted political participation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 Waste management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Replace Arab names with Hebrew ones</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Unequal access to legal recourse</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Apartheid policies in Israel</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Claims to Jerusalem as the capital of Israel</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Land of Israel is the historic homeland of the Jewish people, in which the State of Israel was established.”</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right to exercise national self-determination in the State of Israel is unique to the Jewish people”</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Read from David Sheen, 2019</a:t>
            </a:r>
            <a:endParaRPr/>
          </a:p>
          <a:p>
            <a:pPr marL="0" lvl="0" indent="0" algn="l" rtl="0">
              <a:spcBef>
                <a:spcPts val="0"/>
              </a:spcBef>
              <a:spcAft>
                <a:spcPts val="0"/>
              </a:spcAft>
              <a:buNone/>
            </a:pPr>
            <a:r>
              <a:rPr lang="en-US"/>
              <a:t>Sheen (Canadian independent journalist and filmmaker, reporting from Israel-Palestine) -Blumenthal (American journalist, author, blogger)</a:t>
            </a:r>
            <a:r>
              <a:rPr lang="en-US" b="1"/>
              <a:t>				</a:t>
            </a:r>
            <a:endParaRPr/>
          </a:p>
          <a:p>
            <a:pPr marL="0" lvl="0" indent="0" algn="l" rtl="0">
              <a:spcBef>
                <a:spcPts val="0"/>
              </a:spcBef>
              <a:spcAft>
                <a:spcPts val="0"/>
              </a:spcAft>
              <a:buNone/>
            </a:pPr>
            <a:r>
              <a:rPr lang="en-US"/>
              <a:t>What stands out?    Why is this video important?</a:t>
            </a:r>
            <a:endParaRPr/>
          </a:p>
          <a:p>
            <a:pPr marL="0" lvl="0" indent="0" algn="l" rtl="0">
              <a:spcBef>
                <a:spcPts val="0"/>
              </a:spcBef>
              <a:spcAft>
                <a:spcPts val="0"/>
              </a:spcAft>
              <a:buNone/>
            </a:pPr>
            <a:r>
              <a:rPr lang="en-US"/>
              <a:t>The  rising tide of white nationalism, racism and hatred directed at Jewish people and other vulnerable minorities in our country. And we must call for an end to the extreme rhetoric, laced with bigotry and racism, that is dominating our national discourse and breeding violence.  Caravans, HIAS</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fbf92aae5_0_5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6fbf92aae5_0_5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latin typeface="Arial"/>
                <a:ea typeface="Arial"/>
                <a:cs typeface="Arial"/>
                <a:sym typeface="Arial"/>
              </a:rPr>
              <a:t>Review how settler colonialism sets up the contemporary realities of Israel as a nation state, </a:t>
            </a:r>
            <a:endParaRPr>
              <a:latin typeface="Arial"/>
              <a:ea typeface="Arial"/>
              <a:cs typeface="Arial"/>
              <a:sym typeface="Arial"/>
            </a:endParaRPr>
          </a:p>
          <a:p>
            <a:pPr marL="0" lvl="0" indent="0" algn="l" rtl="0">
              <a:lnSpc>
                <a:spcPct val="100000"/>
              </a:lnSpc>
              <a:spcBef>
                <a:spcPts val="0"/>
              </a:spcBef>
              <a:spcAft>
                <a:spcPts val="0"/>
              </a:spcAft>
              <a:buNone/>
            </a:pPr>
            <a:r>
              <a:rPr lang="en-US">
                <a:latin typeface="Arial"/>
                <a:ea typeface="Arial"/>
                <a:cs typeface="Arial"/>
                <a:sym typeface="Arial"/>
              </a:rPr>
              <a:t>and we’ll close with how Israel rebrands itself and normalizes the dehumanization . </a:t>
            </a:r>
            <a:endParaRPr>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None/>
            </a:pPr>
            <a:r>
              <a:rPr lang="en-US">
                <a:latin typeface="Arial"/>
                <a:ea typeface="Arial"/>
                <a:cs typeface="Arial"/>
                <a:sym typeface="Arial"/>
              </a:rPr>
              <a:t>Ethnic settler states restrict minority and indigenous populations’ land access rights</a:t>
            </a:r>
            <a:endParaRPr>
              <a:latin typeface="Arial"/>
              <a:ea typeface="Arial"/>
              <a:cs typeface="Arial"/>
              <a:sym typeface="Arial"/>
            </a:endParaRPr>
          </a:p>
          <a:p>
            <a:pPr marL="0" lvl="0" indent="0" algn="l" rtl="0">
              <a:lnSpc>
                <a:spcPct val="100000"/>
              </a:lnSpc>
              <a:spcBef>
                <a:spcPts val="0"/>
              </a:spcBef>
              <a:spcAft>
                <a:spcPts val="0"/>
              </a:spcAft>
              <a:buNone/>
            </a:pPr>
            <a:r>
              <a:rPr lang="en-US">
                <a:latin typeface="Arial"/>
                <a:ea typeface="Arial"/>
                <a:cs typeface="Arial"/>
                <a:sym typeface="Arial"/>
              </a:rPr>
              <a:t>Rights are given and taken based on one’s identity.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latin typeface="Arial"/>
                <a:ea typeface="Arial"/>
                <a:cs typeface="Arial"/>
                <a:sym typeface="Arial"/>
              </a:rPr>
              <a:t>Most precious resources are land and water.</a:t>
            </a:r>
            <a:endParaRPr>
              <a:latin typeface="Arial"/>
              <a:ea typeface="Arial"/>
              <a:cs typeface="Arial"/>
              <a:sym typeface="Arial"/>
            </a:endParaRPr>
          </a:p>
          <a:p>
            <a:pPr marL="0" lvl="0" indent="0" algn="l" rtl="0">
              <a:lnSpc>
                <a:spcPct val="150000"/>
              </a:lnSpc>
              <a:spcBef>
                <a:spcPts val="0"/>
              </a:spcBef>
              <a:spcAft>
                <a:spcPts val="0"/>
              </a:spcAft>
              <a:buNone/>
            </a:pPr>
            <a:r>
              <a:rPr lang="en-US">
                <a:latin typeface="Arial"/>
                <a:ea typeface="Arial"/>
                <a:cs typeface="Arial"/>
                <a:sym typeface="Arial"/>
              </a:rPr>
              <a:t>Unrecognized villages still denied all services – roads, electricity, water, trash pick up.  All housing illegal, hence tents.</a:t>
            </a:r>
            <a:endParaRPr>
              <a:latin typeface="Arial"/>
              <a:ea typeface="Arial"/>
              <a:cs typeface="Arial"/>
              <a:sym typeface="Arial"/>
            </a:endParaRPr>
          </a:p>
          <a:p>
            <a:pPr marL="228600" lvl="1" indent="-228600" algn="l" rtl="0">
              <a:spcBef>
                <a:spcPts val="0"/>
              </a:spcBef>
              <a:spcAft>
                <a:spcPts val="0"/>
              </a:spcAft>
              <a:buSzPts val="1200"/>
              <a:buAutoNum type="arabicPeriod"/>
            </a:pPr>
            <a:r>
              <a:rPr lang="en-US">
                <a:latin typeface="Arial"/>
                <a:ea typeface="Arial"/>
                <a:cs typeface="Arial"/>
                <a:sym typeface="Arial"/>
              </a:rPr>
              <a:t>Bedouin way of life (agrarian) threatens the settler colonial heart of Zionism.</a:t>
            </a:r>
            <a:endParaRPr>
              <a:latin typeface="Arial"/>
              <a:ea typeface="Arial"/>
              <a:cs typeface="Arial"/>
              <a:sym typeface="Arial"/>
            </a:endParaRPr>
          </a:p>
          <a:p>
            <a:pPr marL="228600" lvl="1" indent="-228600" algn="l" rtl="0">
              <a:spcBef>
                <a:spcPts val="0"/>
              </a:spcBef>
              <a:spcAft>
                <a:spcPts val="0"/>
              </a:spcAft>
              <a:buSzPts val="1200"/>
              <a:buAutoNum type="arabicPeriod"/>
            </a:pPr>
            <a:r>
              <a:rPr lang="en-US">
                <a:latin typeface="Arial"/>
                <a:ea typeface="Arial"/>
                <a:cs typeface="Arial"/>
                <a:sym typeface="Arial"/>
              </a:rPr>
              <a:t>efforts to push Bedouin onto small plots of farmland and destroy their nomadic agrarian culture and to become wage earners</a:t>
            </a:r>
            <a:endParaRPr>
              <a:latin typeface="Arial"/>
              <a:ea typeface="Arial"/>
              <a:cs typeface="Arial"/>
              <a:sym typeface="Arial"/>
            </a:endParaRPr>
          </a:p>
          <a:p>
            <a:pPr marL="228600" lvl="1" indent="-228600" algn="l" rtl="0">
              <a:spcBef>
                <a:spcPts val="0"/>
              </a:spcBef>
              <a:spcAft>
                <a:spcPts val="0"/>
              </a:spcAft>
              <a:buSzPts val="1200"/>
              <a:buFont typeface="Calibri"/>
              <a:buAutoNum type="arabicPeriod"/>
            </a:pPr>
            <a:r>
              <a:rPr lang="en-US">
                <a:latin typeface="Arial"/>
                <a:ea typeface="Arial"/>
                <a:cs typeface="Arial"/>
                <a:sym typeface="Arial"/>
              </a:rPr>
              <a:t>Israel’s response to the ancient nomadic people, the Bedouin, evidenced in Umm al-Hiran and the South Hebron Hills</a:t>
            </a:r>
            <a:endParaRPr>
              <a:latin typeface="Arial"/>
              <a:ea typeface="Arial"/>
              <a:cs typeface="Arial"/>
              <a:sym typeface="Arial"/>
            </a:endParaRPr>
          </a:p>
          <a:p>
            <a:pPr marL="0" lvl="1" indent="457200" algn="l" rtl="0">
              <a:spcBef>
                <a:spcPts val="0"/>
              </a:spcBef>
              <a:spcAft>
                <a:spcPts val="0"/>
              </a:spcAft>
              <a:buNone/>
            </a:pPr>
            <a:r>
              <a:rPr lang="en-US">
                <a:latin typeface="Arial"/>
                <a:ea typeface="Arial"/>
                <a:cs typeface="Arial"/>
                <a:sym typeface="Arial"/>
              </a:rPr>
              <a:t>Citizenship vs national rights, which only Jewish citizens have.</a:t>
            </a:r>
            <a:endParaRPr>
              <a:latin typeface="Arial"/>
              <a:ea typeface="Arial"/>
              <a:cs typeface="Arial"/>
              <a:sym typeface="Arial"/>
            </a:endParaRPr>
          </a:p>
          <a:p>
            <a:pPr marL="0" lvl="1" indent="45720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Transformation of Palestinian space into Jewish space</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 Intended to disconnect Palestinians from their land and ensure Jewish demographic and spatial dominance</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Turning pine trees into weapons of war</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place of 500 razed Palestinian towns and villages, Israel planted new communities with Hebraicized names</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ERASURE</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Erased from space and Consciousness – depopulated villages maps</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Legal measures are used to disconnect Palestinians from their land and  ensure Jewish demographic and spatial dominance.</a:t>
            </a:r>
            <a:endParaRPr/>
          </a:p>
          <a:p>
            <a:pPr marL="0" lvl="0" indent="0" algn="l" rtl="0">
              <a:spcBef>
                <a:spcPts val="0"/>
              </a:spcBef>
              <a:spcAft>
                <a:spcPts val="0"/>
              </a:spcAft>
              <a:buNone/>
            </a:pPr>
            <a:r>
              <a:rPr lang="en-US" sz="1200">
                <a:latin typeface="Calibri"/>
                <a:ea typeface="Calibri"/>
                <a:cs typeface="Calibri"/>
                <a:sym typeface="Calibri"/>
              </a:rPr>
              <a:t>With Judaization as a national value, the Israeli government could justify the forcible transfer of populations, and with discrimination enshrined, non-Jewish people have limited ways of challenging unequal access to land, housing, or state resources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fbf92aae5_0_6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6fbf92aae5_0_6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3766000"/>
            <a:ext cx="7370400" cy="3092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2067600"/>
            <a:ext cx="55614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100"/>
            <a:ext cx="4085100" cy="2736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txBox="1">
            <a:spLocks noGrp="1"/>
          </p:cNvSpPr>
          <p:nvPr>
            <p:ph type="ctrTitle"/>
          </p:nvPr>
        </p:nvSpPr>
        <p:spPr>
          <a:xfrm>
            <a:off x="1858703" y="2430444"/>
            <a:ext cx="5361300" cy="1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4550878"/>
            <a:ext cx="5361300" cy="69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0"/>
        <p:cNvGrpSpPr/>
        <p:nvPr/>
      </p:nvGrpSpPr>
      <p:grpSpPr>
        <a:xfrm>
          <a:off x="0" y="0"/>
          <a:ext cx="0" cy="0"/>
          <a:chOff x="0" y="0"/>
          <a:chExt cx="0" cy="0"/>
        </a:xfrm>
      </p:grpSpPr>
      <p:sp>
        <p:nvSpPr>
          <p:cNvPr id="111" name="Google Shape;111;p11"/>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txBox="1">
            <a:spLocks noGrp="1"/>
          </p:cNvSpPr>
          <p:nvPr>
            <p:ph type="title" hasCustomPrompt="1"/>
          </p:nvPr>
        </p:nvSpPr>
        <p:spPr>
          <a:xfrm>
            <a:off x="1385850" y="1845133"/>
            <a:ext cx="6372300" cy="183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1" name="Google Shape;121;p11"/>
          <p:cNvSpPr txBox="1">
            <a:spLocks noGrp="1"/>
          </p:cNvSpPr>
          <p:nvPr>
            <p:ph type="body" idx="1"/>
          </p:nvPr>
        </p:nvSpPr>
        <p:spPr>
          <a:xfrm>
            <a:off x="1385850" y="3818467"/>
            <a:ext cx="6372300" cy="8547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2" name="Google Shape;122;p11"/>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1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685800" y="2130425"/>
            <a:ext cx="7772400" cy="1470000"/>
          </a:xfrm>
          <a:prstGeom prst="rect">
            <a:avLst/>
          </a:prstGeom>
          <a:noFill/>
          <a:ln>
            <a:noFill/>
          </a:ln>
        </p:spPr>
        <p:txBody>
          <a:bodyPr spcFirstLastPara="1" wrap="square" lIns="45700" tIns="45700" rIns="45700" bIns="45700" anchor="ctr" anchorCtr="0">
            <a:no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127" name="Google Shape;127;p13"/>
          <p:cNvSpPr txBox="1">
            <a:spLocks noGrp="1"/>
          </p:cNvSpPr>
          <p:nvPr>
            <p:ph type="body" idx="1"/>
          </p:nvPr>
        </p:nvSpPr>
        <p:spPr>
          <a:xfrm>
            <a:off x="1371600" y="3886200"/>
            <a:ext cx="6400800" cy="1752600"/>
          </a:xfrm>
          <a:prstGeom prst="rect">
            <a:avLst/>
          </a:prstGeom>
          <a:noFill/>
          <a:ln>
            <a:noFill/>
          </a:ln>
        </p:spPr>
        <p:txBody>
          <a:bodyPr spcFirstLastPara="1" wrap="square" lIns="45700" tIns="45700" rIns="45700" bIns="45700" anchor="t" anchorCtr="0">
            <a:noAutofit/>
          </a:bodyPr>
          <a:lstStyle>
            <a:lvl1pPr marL="457200" lvl="0" indent="-228600" algn="ctr" rtl="0">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rtl="0">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rtl="0">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rtl="0">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rtl="0">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rtl="0">
              <a:lnSpc>
                <a:spcPct val="100000"/>
              </a:lnSpc>
              <a:spcBef>
                <a:spcPts val="700"/>
              </a:spcBef>
              <a:spcAft>
                <a:spcPts val="0"/>
              </a:spcAft>
              <a:buClr>
                <a:srgbClr val="000000"/>
              </a:buClr>
              <a:buSzPts val="1800"/>
              <a:buChar char="■"/>
              <a:defRPr/>
            </a:lvl6pPr>
            <a:lvl7pPr marL="3200400" lvl="6" indent="-342900" algn="l" rtl="0">
              <a:lnSpc>
                <a:spcPct val="100000"/>
              </a:lnSpc>
              <a:spcBef>
                <a:spcPts val="700"/>
              </a:spcBef>
              <a:spcAft>
                <a:spcPts val="0"/>
              </a:spcAft>
              <a:buClr>
                <a:srgbClr val="000000"/>
              </a:buClr>
              <a:buSzPts val="1800"/>
              <a:buChar char="●"/>
              <a:defRPr/>
            </a:lvl7pPr>
            <a:lvl8pPr marL="3657600" lvl="7" indent="-342900" algn="l" rtl="0">
              <a:lnSpc>
                <a:spcPct val="100000"/>
              </a:lnSpc>
              <a:spcBef>
                <a:spcPts val="700"/>
              </a:spcBef>
              <a:spcAft>
                <a:spcPts val="0"/>
              </a:spcAft>
              <a:buClr>
                <a:srgbClr val="000000"/>
              </a:buClr>
              <a:buSzPts val="1800"/>
              <a:buChar char="○"/>
              <a:defRPr/>
            </a:lvl8pPr>
            <a:lvl9pPr marL="4114800" lvl="8" indent="-342900" algn="l" rtl="0">
              <a:lnSpc>
                <a:spcPct val="100000"/>
              </a:lnSpc>
              <a:spcBef>
                <a:spcPts val="700"/>
              </a:spcBef>
              <a:spcAft>
                <a:spcPts val="0"/>
              </a:spcAft>
              <a:buClr>
                <a:srgbClr val="000000"/>
              </a:buClr>
              <a:buSzPts val="1800"/>
              <a:buChar char="■"/>
              <a:defRPr/>
            </a:lvl9pPr>
          </a:lstStyle>
          <a:p>
            <a:endParaRPr/>
          </a:p>
        </p:txBody>
      </p:sp>
      <p:sp>
        <p:nvSpPr>
          <p:cNvPr id="128" name="Google Shape;128;p13"/>
          <p:cNvSpPr txBox="1">
            <a:spLocks noGrp="1"/>
          </p:cNvSpPr>
          <p:nvPr>
            <p:ph type="sldNum" idx="12"/>
          </p:nvPr>
        </p:nvSpPr>
        <p:spPr>
          <a:xfrm>
            <a:off x="8428176" y="6404292"/>
            <a:ext cx="258600" cy="2691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txBox="1">
            <a:spLocks noGrp="1"/>
          </p:cNvSpPr>
          <p:nvPr>
            <p:ph type="title"/>
          </p:nvPr>
        </p:nvSpPr>
        <p:spPr>
          <a:xfrm>
            <a:off x="1888684" y="2328133"/>
            <a:ext cx="5377500" cy="219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3766000"/>
            <a:ext cx="7370400" cy="3092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1127467"/>
            <a:ext cx="3709200" cy="1844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3092067"/>
            <a:ext cx="3709200" cy="28263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7369200" cy="30891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2072150"/>
            <a:ext cx="5560500" cy="478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txBox="1">
            <a:spLocks noGrp="1"/>
          </p:cNvSpPr>
          <p:nvPr>
            <p:ph type="title"/>
          </p:nvPr>
        </p:nvSpPr>
        <p:spPr>
          <a:xfrm>
            <a:off x="1393929" y="1734861"/>
            <a:ext cx="6366900" cy="338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1127467"/>
            <a:ext cx="6424200" cy="939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2067600"/>
            <a:ext cx="5859900" cy="52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3289400"/>
            <a:ext cx="5859900" cy="2793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3766000"/>
            <a:ext cx="7370400" cy="3092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5551333"/>
            <a:ext cx="7415100" cy="8067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10"/>
          <p:cNvSpPr txBox="1"/>
          <p:nvPr/>
        </p:nvSpPr>
        <p:spPr>
          <a:xfrm>
            <a:off x="3071975" y="1905625"/>
            <a:ext cx="3000000" cy="193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Download and insert video from </a:t>
            </a:r>
            <a:endParaRPr>
              <a:latin typeface="Calibri"/>
              <a:ea typeface="Calibri"/>
              <a:cs typeface="Calibri"/>
              <a:sym typeface="Calibri"/>
            </a:endParaRPr>
          </a:p>
          <a:p>
            <a:pPr marL="0" lvl="0" indent="0" algn="ctr" rtl="0">
              <a:spcBef>
                <a:spcPts val="0"/>
              </a:spcBef>
              <a:spcAft>
                <a:spcPts val="0"/>
              </a:spcAft>
              <a:buNone/>
            </a:pPr>
            <a:r>
              <a:rPr lang="en-US">
                <a:solidFill>
                  <a:schemeClr val="accent1"/>
                </a:solidFill>
                <a:latin typeface="Calibri"/>
                <a:ea typeface="Calibri"/>
                <a:cs typeface="Calibri"/>
                <a:sym typeface="Calibri"/>
              </a:rPr>
              <a:t>WhyPalestineMatters.org</a:t>
            </a:r>
            <a:endParaRPr>
              <a:solidFill>
                <a:schemeClr val="accent1"/>
              </a:solidFill>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or</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minimize this window </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and play the video </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directly from the website</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 in full screen mode.</a:t>
            </a:r>
            <a:endParaRPr>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605822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2"/>
        <p:cNvGrpSpPr/>
        <p:nvPr/>
      </p:nvGrpSpPr>
      <p:grpSpPr>
        <a:xfrm>
          <a:off x="0" y="0"/>
          <a:ext cx="0" cy="0"/>
          <a:chOff x="0" y="0"/>
          <a:chExt cx="0" cy="0"/>
        </a:xfrm>
      </p:grpSpPr>
      <p:sp>
        <p:nvSpPr>
          <p:cNvPr id="133" name="Google Shape;133;p14"/>
          <p:cNvSpPr txBox="1">
            <a:spLocks noGrp="1"/>
          </p:cNvSpPr>
          <p:nvPr>
            <p:ph type="ctrTitle"/>
          </p:nvPr>
        </p:nvSpPr>
        <p:spPr>
          <a:xfrm>
            <a:off x="197050" y="306499"/>
            <a:ext cx="8714400" cy="2176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8000"/>
              </a:buClr>
              <a:buSzPts val="4000"/>
              <a:buFont typeface="Arial"/>
              <a:buNone/>
            </a:pPr>
            <a:r>
              <a:rPr lang="en-US" sz="4000" b="1">
                <a:solidFill>
                  <a:schemeClr val="accent1"/>
                </a:solidFill>
                <a:latin typeface="Arial"/>
                <a:ea typeface="Arial"/>
                <a:cs typeface="Arial"/>
                <a:sym typeface="Arial"/>
              </a:rPr>
              <a:t>WHY PALESTINE MATTERS</a:t>
            </a:r>
            <a:endParaRPr sz="4000" b="1">
              <a:solidFill>
                <a:schemeClr val="accent1"/>
              </a:solidFill>
              <a:latin typeface="Arial"/>
              <a:ea typeface="Arial"/>
              <a:cs typeface="Arial"/>
              <a:sym typeface="Arial"/>
            </a:endParaRPr>
          </a:p>
          <a:p>
            <a:pPr marL="0" lvl="0" indent="0" algn="ctr" rtl="0">
              <a:spcBef>
                <a:spcPts val="0"/>
              </a:spcBef>
              <a:spcAft>
                <a:spcPts val="0"/>
              </a:spcAft>
              <a:buClr>
                <a:srgbClr val="008000"/>
              </a:buClr>
              <a:buSzPts val="3600"/>
              <a:buFont typeface="Arial"/>
              <a:buNone/>
            </a:pPr>
            <a:r>
              <a:rPr lang="en-US" sz="3600" b="1">
                <a:solidFill>
                  <a:schemeClr val="accent1"/>
                </a:solidFill>
                <a:latin typeface="Arial"/>
                <a:ea typeface="Arial"/>
                <a:cs typeface="Arial"/>
                <a:sym typeface="Arial"/>
              </a:rPr>
              <a:t>The Struggle to End Colonialism</a:t>
            </a:r>
            <a:endParaRPr sz="1600">
              <a:solidFill>
                <a:schemeClr val="accent1"/>
              </a:solidFill>
              <a:latin typeface="Calibri"/>
              <a:ea typeface="Calibri"/>
              <a:cs typeface="Calibri"/>
              <a:sym typeface="Calibri"/>
            </a:endParaRPr>
          </a:p>
          <a:p>
            <a:pPr marL="0" lvl="0" indent="0" algn="ctr" rtl="0">
              <a:spcBef>
                <a:spcPts val="0"/>
              </a:spcBef>
              <a:spcAft>
                <a:spcPts val="0"/>
              </a:spcAft>
              <a:buClr>
                <a:srgbClr val="008000"/>
              </a:buClr>
              <a:buSzPts val="4000"/>
              <a:buFont typeface="Arial"/>
              <a:buNone/>
            </a:pPr>
            <a:endParaRPr sz="4000" b="1">
              <a:solidFill>
                <a:srgbClr val="008000"/>
              </a:solidFill>
              <a:latin typeface="Arial"/>
              <a:ea typeface="Arial"/>
              <a:cs typeface="Arial"/>
              <a:sym typeface="Arial"/>
            </a:endParaRPr>
          </a:p>
        </p:txBody>
      </p:sp>
      <p:sp>
        <p:nvSpPr>
          <p:cNvPr id="134" name="Google Shape;134;p14"/>
          <p:cNvSpPr txBox="1">
            <a:spLocks noGrp="1"/>
          </p:cNvSpPr>
          <p:nvPr>
            <p:ph type="subTitle" idx="1"/>
          </p:nvPr>
        </p:nvSpPr>
        <p:spPr>
          <a:xfrm>
            <a:off x="558100" y="2033100"/>
            <a:ext cx="4334700" cy="41292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8000"/>
              </a:buClr>
              <a:buSzPts val="3200"/>
              <a:buNone/>
            </a:pPr>
            <a:r>
              <a:rPr lang="en-US" dirty="0">
                <a:solidFill>
                  <a:srgbClr val="008000"/>
                </a:solidFill>
                <a:latin typeface="Avenir"/>
                <a:ea typeface="Avenir"/>
                <a:cs typeface="Avenir"/>
                <a:sym typeface="Avenir"/>
              </a:rPr>
              <a:t> </a:t>
            </a:r>
            <a:r>
              <a:rPr lang="en-US" sz="2800" dirty="0">
                <a:latin typeface="Arial"/>
                <a:ea typeface="Arial"/>
                <a:cs typeface="Arial"/>
                <a:sym typeface="Arial"/>
              </a:rPr>
              <a:t>  A 5-week course </a:t>
            </a:r>
            <a:endParaRPr dirty="0"/>
          </a:p>
          <a:p>
            <a:pPr marL="0" lvl="0" indent="0" algn="ctr" rtl="0">
              <a:lnSpc>
                <a:spcPct val="150000"/>
              </a:lnSpc>
              <a:spcBef>
                <a:spcPts val="0"/>
              </a:spcBef>
              <a:spcAft>
                <a:spcPts val="0"/>
              </a:spcAft>
              <a:buClr>
                <a:srgbClr val="008000"/>
              </a:buClr>
              <a:buSzPts val="2800"/>
              <a:buNone/>
            </a:pPr>
            <a:endParaRPr sz="2400" dirty="0">
              <a:latin typeface="Arial"/>
              <a:ea typeface="Arial"/>
              <a:cs typeface="Arial"/>
              <a:sym typeface="Arial"/>
            </a:endParaRPr>
          </a:p>
          <a:p>
            <a:pPr marL="0" lvl="0" indent="0" algn="ctr" rtl="0">
              <a:spcBef>
                <a:spcPts val="480"/>
              </a:spcBef>
              <a:spcAft>
                <a:spcPts val="0"/>
              </a:spcAft>
              <a:buClr>
                <a:srgbClr val="008000"/>
              </a:buClr>
              <a:buSzPts val="2400"/>
              <a:buNone/>
            </a:pPr>
            <a:r>
              <a:rPr lang="en-US" sz="2400">
                <a:latin typeface="Arial"/>
                <a:ea typeface="Arial"/>
                <a:cs typeface="Arial"/>
                <a:sym typeface="Arial"/>
              </a:rPr>
              <a:t>Facilitated by  </a:t>
            </a:r>
            <a:endParaRPr/>
          </a:p>
          <a:p>
            <a:pPr marL="0" lvl="0" indent="0" algn="ctr" rtl="0">
              <a:spcBef>
                <a:spcPts val="640"/>
              </a:spcBef>
              <a:spcAft>
                <a:spcPts val="0"/>
              </a:spcAft>
              <a:buClr>
                <a:srgbClr val="008000"/>
              </a:buClr>
              <a:buSzPts val="3200"/>
              <a:buNone/>
            </a:pPr>
            <a:endParaRPr dirty="0">
              <a:latin typeface="Arial"/>
              <a:ea typeface="Arial"/>
              <a:cs typeface="Arial"/>
              <a:sym typeface="Arial"/>
            </a:endParaRPr>
          </a:p>
          <a:p>
            <a:pPr marL="0" lvl="0" indent="0" algn="ctr" rtl="0">
              <a:spcBef>
                <a:spcPts val="640"/>
              </a:spcBef>
              <a:spcAft>
                <a:spcPts val="0"/>
              </a:spcAft>
              <a:buClr>
                <a:srgbClr val="888888"/>
              </a:buClr>
              <a:buSzPts val="3200"/>
              <a:buNone/>
            </a:pPr>
            <a:endParaRPr dirty="0">
              <a:solidFill>
                <a:srgbClr val="008000"/>
              </a:solidFill>
              <a:latin typeface="Avenir"/>
              <a:ea typeface="Avenir"/>
              <a:cs typeface="Avenir"/>
              <a:sym typeface="Avenir"/>
            </a:endParaRPr>
          </a:p>
          <a:p>
            <a:pPr marL="0" lvl="0" indent="0" algn="ctr" rtl="0">
              <a:spcBef>
                <a:spcPts val="640"/>
              </a:spcBef>
              <a:spcAft>
                <a:spcPts val="0"/>
              </a:spcAft>
              <a:buClr>
                <a:srgbClr val="888888"/>
              </a:buClr>
              <a:buSzPts val="3200"/>
              <a:buNone/>
            </a:pPr>
            <a:endParaRPr dirty="0"/>
          </a:p>
        </p:txBody>
      </p:sp>
      <p:pic>
        <p:nvPicPr>
          <p:cNvPr id="135" name="Google Shape;135;p14"/>
          <p:cNvPicPr preferRelativeResize="0"/>
          <p:nvPr/>
        </p:nvPicPr>
        <p:blipFill rotWithShape="1">
          <a:blip r:embed="rId3">
            <a:alphaModFix/>
          </a:blip>
          <a:srcRect/>
          <a:stretch/>
        </p:blipFill>
        <p:spPr>
          <a:xfrm>
            <a:off x="5109625" y="1803250"/>
            <a:ext cx="3443125" cy="4588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title"/>
          </p:nvPr>
        </p:nvSpPr>
        <p:spPr>
          <a:xfrm>
            <a:off x="0" y="274653"/>
            <a:ext cx="9144000" cy="15135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FF"/>
              </a:buClr>
              <a:buSzPts val="3564"/>
              <a:buFont typeface="Arial"/>
              <a:buNone/>
            </a:pPr>
            <a:r>
              <a:rPr lang="en-US" b="1">
                <a:latin typeface="Arial"/>
                <a:ea typeface="Arial"/>
                <a:cs typeface="Arial"/>
                <a:sym typeface="Arial"/>
              </a:rPr>
              <a:t>Israel codifies Jewish Privilege</a:t>
            </a:r>
            <a:endParaRPr b="1">
              <a:latin typeface="Arial"/>
              <a:ea typeface="Arial"/>
              <a:cs typeface="Arial"/>
              <a:sym typeface="Arial"/>
            </a:endParaRPr>
          </a:p>
          <a:p>
            <a:pPr marL="0" lvl="0" indent="0" algn="ctr" rtl="0">
              <a:lnSpc>
                <a:spcPct val="100000"/>
              </a:lnSpc>
              <a:spcBef>
                <a:spcPts val="0"/>
              </a:spcBef>
              <a:spcAft>
                <a:spcPts val="0"/>
              </a:spcAft>
              <a:buClr>
                <a:srgbClr val="0000FF"/>
              </a:buClr>
              <a:buSzPts val="3564"/>
              <a:buFont typeface="Arial"/>
              <a:buNone/>
            </a:pPr>
            <a:r>
              <a:rPr lang="en-US" sz="2400" b="1">
                <a:latin typeface="Arial"/>
                <a:ea typeface="Arial"/>
                <a:cs typeface="Arial"/>
                <a:sym typeface="Arial"/>
              </a:rPr>
              <a:t>2018 Nation-State Law</a:t>
            </a:r>
            <a:endParaRPr sz="2400" b="1">
              <a:latin typeface="Arial"/>
              <a:ea typeface="Arial"/>
              <a:cs typeface="Arial"/>
              <a:sym typeface="Arial"/>
            </a:endParaRPr>
          </a:p>
          <a:p>
            <a:pPr marL="0" lvl="0" indent="0" algn="ctr" rtl="0">
              <a:lnSpc>
                <a:spcPct val="100000"/>
              </a:lnSpc>
              <a:spcBef>
                <a:spcPts val="0"/>
              </a:spcBef>
              <a:spcAft>
                <a:spcPts val="0"/>
              </a:spcAft>
              <a:buClr>
                <a:srgbClr val="0000FF"/>
              </a:buClr>
              <a:buSzPts val="3564"/>
              <a:buFont typeface="Arial"/>
              <a:buNone/>
            </a:pPr>
            <a:r>
              <a:rPr lang="en-US" sz="1800" b="1">
                <a:latin typeface="Arial"/>
                <a:ea typeface="Arial"/>
                <a:cs typeface="Arial"/>
                <a:sym typeface="Arial"/>
              </a:rPr>
              <a:t>even if 1 in 5 people are not Jewish</a:t>
            </a:r>
            <a:endParaRPr sz="1800" b="1">
              <a:latin typeface="Arial"/>
              <a:ea typeface="Arial"/>
              <a:cs typeface="Arial"/>
              <a:sym typeface="Arial"/>
            </a:endParaRPr>
          </a:p>
        </p:txBody>
      </p:sp>
      <p:sp>
        <p:nvSpPr>
          <p:cNvPr id="191" name="Google Shape;191;p23"/>
          <p:cNvSpPr txBox="1">
            <a:spLocks noGrp="1"/>
          </p:cNvSpPr>
          <p:nvPr>
            <p:ph type="body" idx="1"/>
          </p:nvPr>
        </p:nvSpPr>
        <p:spPr>
          <a:xfrm>
            <a:off x="850200" y="1788150"/>
            <a:ext cx="7443600" cy="4537800"/>
          </a:xfrm>
          <a:prstGeom prst="rect">
            <a:avLst/>
          </a:prstGeom>
          <a:noFill/>
          <a:ln>
            <a:noFill/>
          </a:ln>
        </p:spPr>
        <p:txBody>
          <a:bodyPr spcFirstLastPara="1" wrap="square" lIns="45700" tIns="45700" rIns="45700" bIns="45700" anchor="t" anchorCtr="0">
            <a:noAutofit/>
          </a:bodyPr>
          <a:lstStyle/>
          <a:p>
            <a:pPr marL="457200" lvl="0" indent="-368935" algn="l" rtl="0">
              <a:lnSpc>
                <a:spcPct val="100000"/>
              </a:lnSpc>
              <a:spcBef>
                <a:spcPts val="0"/>
              </a:spcBef>
              <a:spcAft>
                <a:spcPts val="0"/>
              </a:spcAft>
              <a:buClr>
                <a:schemeClr val="accent1"/>
              </a:buClr>
              <a:buSzPts val="2210"/>
              <a:buFont typeface="Arial"/>
              <a:buChar char="●"/>
            </a:pPr>
            <a:r>
              <a:rPr lang="en-US" sz="2210">
                <a:solidFill>
                  <a:schemeClr val="accent1"/>
                </a:solidFill>
                <a:latin typeface="Arial"/>
                <a:ea typeface="Arial"/>
                <a:cs typeface="Arial"/>
                <a:sym typeface="Arial"/>
              </a:rPr>
              <a:t>Israel is the historic homeland of Jewish people who have unique right to self-determination</a:t>
            </a:r>
            <a:endParaRPr sz="1870">
              <a:solidFill>
                <a:schemeClr val="accent1"/>
              </a:solidFill>
            </a:endParaRPr>
          </a:p>
          <a:p>
            <a:pPr marL="457200" lvl="0" indent="-368935" algn="l" rtl="0">
              <a:lnSpc>
                <a:spcPct val="100000"/>
              </a:lnSpc>
              <a:spcBef>
                <a:spcPts val="1000"/>
              </a:spcBef>
              <a:spcAft>
                <a:spcPts val="0"/>
              </a:spcAft>
              <a:buClr>
                <a:schemeClr val="accent1"/>
              </a:buClr>
              <a:buSzPts val="2210"/>
              <a:buFont typeface="Arial"/>
              <a:buChar char="●"/>
            </a:pPr>
            <a:r>
              <a:rPr lang="en-US" sz="2210">
                <a:solidFill>
                  <a:schemeClr val="accent1"/>
                </a:solidFill>
                <a:latin typeface="Arial"/>
                <a:ea typeface="Arial"/>
                <a:cs typeface="Arial"/>
                <a:sym typeface="Arial"/>
              </a:rPr>
              <a:t>Flag, menorah, national anthem is “Hatikva”</a:t>
            </a:r>
            <a:endParaRPr sz="1870">
              <a:solidFill>
                <a:schemeClr val="accent1"/>
              </a:solidFill>
            </a:endParaRPr>
          </a:p>
          <a:p>
            <a:pPr marL="457200" lvl="0" indent="-368935" algn="l" rtl="0">
              <a:lnSpc>
                <a:spcPct val="100000"/>
              </a:lnSpc>
              <a:spcBef>
                <a:spcPts val="1000"/>
              </a:spcBef>
              <a:spcAft>
                <a:spcPts val="0"/>
              </a:spcAft>
              <a:buClr>
                <a:schemeClr val="accent1"/>
              </a:buClr>
              <a:buSzPts val="2210"/>
              <a:buFont typeface="Arial"/>
              <a:buChar char="●"/>
            </a:pPr>
            <a:r>
              <a:rPr lang="en-US" sz="2210">
                <a:solidFill>
                  <a:schemeClr val="accent1"/>
                </a:solidFill>
                <a:latin typeface="Arial"/>
                <a:ea typeface="Arial"/>
                <a:cs typeface="Arial"/>
                <a:sym typeface="Arial"/>
              </a:rPr>
              <a:t>Jerusalem is the capital</a:t>
            </a:r>
            <a:endParaRPr sz="1870">
              <a:solidFill>
                <a:schemeClr val="accent1"/>
              </a:solidFill>
            </a:endParaRPr>
          </a:p>
          <a:p>
            <a:pPr marL="457200" lvl="0" indent="-368935" algn="l" rtl="0">
              <a:lnSpc>
                <a:spcPct val="100000"/>
              </a:lnSpc>
              <a:spcBef>
                <a:spcPts val="1000"/>
              </a:spcBef>
              <a:spcAft>
                <a:spcPts val="0"/>
              </a:spcAft>
              <a:buClr>
                <a:schemeClr val="accent1"/>
              </a:buClr>
              <a:buSzPts val="2210"/>
              <a:buFont typeface="Arial"/>
              <a:buChar char="●"/>
            </a:pPr>
            <a:r>
              <a:rPr lang="en-US" sz="2210">
                <a:solidFill>
                  <a:schemeClr val="accent1"/>
                </a:solidFill>
                <a:latin typeface="Arial"/>
                <a:ea typeface="Arial"/>
                <a:cs typeface="Arial"/>
                <a:sym typeface="Arial"/>
              </a:rPr>
              <a:t>Hebrew is the only official language</a:t>
            </a:r>
            <a:endParaRPr sz="1870">
              <a:solidFill>
                <a:schemeClr val="accent1"/>
              </a:solidFill>
            </a:endParaRPr>
          </a:p>
          <a:p>
            <a:pPr marL="457200" lvl="0" indent="-368935" algn="l" rtl="0">
              <a:lnSpc>
                <a:spcPct val="100000"/>
              </a:lnSpc>
              <a:spcBef>
                <a:spcPts val="1000"/>
              </a:spcBef>
              <a:spcAft>
                <a:spcPts val="0"/>
              </a:spcAft>
              <a:buClr>
                <a:schemeClr val="accent1"/>
              </a:buClr>
              <a:buSzPts val="2210"/>
              <a:buFont typeface="Arial"/>
              <a:buChar char="●"/>
            </a:pPr>
            <a:r>
              <a:rPr lang="en-US" sz="2210">
                <a:solidFill>
                  <a:schemeClr val="accent1"/>
                </a:solidFill>
                <a:latin typeface="Arial"/>
                <a:ea typeface="Arial"/>
                <a:cs typeface="Arial"/>
                <a:sym typeface="Arial"/>
              </a:rPr>
              <a:t>Israel open to Jewish alliyah (immigration)</a:t>
            </a:r>
            <a:endParaRPr sz="3230">
              <a:solidFill>
                <a:schemeClr val="accent1"/>
              </a:solidFill>
            </a:endParaRPr>
          </a:p>
          <a:p>
            <a:pPr marL="457200" lvl="0" indent="-368935" algn="l" rtl="0">
              <a:lnSpc>
                <a:spcPct val="100000"/>
              </a:lnSpc>
              <a:spcBef>
                <a:spcPts val="1000"/>
              </a:spcBef>
              <a:spcAft>
                <a:spcPts val="0"/>
              </a:spcAft>
              <a:buClr>
                <a:schemeClr val="accent1"/>
              </a:buClr>
              <a:buSzPts val="2210"/>
              <a:buFont typeface="Arial"/>
              <a:buChar char="●"/>
            </a:pPr>
            <a:r>
              <a:rPr lang="en-US" sz="2210">
                <a:solidFill>
                  <a:schemeClr val="accent1"/>
                </a:solidFill>
                <a:latin typeface="Arial"/>
                <a:ea typeface="Arial"/>
                <a:cs typeface="Arial"/>
                <a:sym typeface="Arial"/>
              </a:rPr>
              <a:t>Encourage/promote Jewish settlement</a:t>
            </a:r>
            <a:endParaRPr sz="1870">
              <a:solidFill>
                <a:schemeClr val="accent1"/>
              </a:solidFill>
            </a:endParaRPr>
          </a:p>
          <a:p>
            <a:pPr marL="457200" lvl="0" indent="-368935" algn="l" rtl="0">
              <a:lnSpc>
                <a:spcPct val="100000"/>
              </a:lnSpc>
              <a:spcBef>
                <a:spcPts val="1000"/>
              </a:spcBef>
              <a:spcAft>
                <a:spcPts val="0"/>
              </a:spcAft>
              <a:buClr>
                <a:schemeClr val="accent1"/>
              </a:buClr>
              <a:buSzPts val="2210"/>
              <a:buFont typeface="Arial"/>
              <a:buChar char="●"/>
            </a:pPr>
            <a:r>
              <a:rPr lang="en-US" sz="2210">
                <a:solidFill>
                  <a:schemeClr val="accent1"/>
                </a:solidFill>
                <a:latin typeface="Arial"/>
                <a:ea typeface="Arial"/>
                <a:cs typeface="Arial"/>
                <a:sym typeface="Arial"/>
              </a:rPr>
              <a:t>Hebrew calendar</a:t>
            </a:r>
            <a:endParaRPr sz="1870">
              <a:solidFill>
                <a:schemeClr val="accent1"/>
              </a:solidFill>
            </a:endParaRPr>
          </a:p>
          <a:p>
            <a:pPr marL="457200" lvl="0" indent="-368935" algn="l" rtl="0">
              <a:lnSpc>
                <a:spcPct val="100000"/>
              </a:lnSpc>
              <a:spcBef>
                <a:spcPts val="1000"/>
              </a:spcBef>
              <a:spcAft>
                <a:spcPts val="0"/>
              </a:spcAft>
              <a:buClr>
                <a:schemeClr val="accent1"/>
              </a:buClr>
              <a:buSzPts val="2210"/>
              <a:buFont typeface="Arial"/>
              <a:buChar char="●"/>
            </a:pPr>
            <a:r>
              <a:rPr lang="en-US" sz="2210">
                <a:solidFill>
                  <a:schemeClr val="accent1"/>
                </a:solidFill>
                <a:latin typeface="Arial"/>
                <a:ea typeface="Arial"/>
                <a:cs typeface="Arial"/>
                <a:sym typeface="Arial"/>
              </a:rPr>
              <a:t>Independence Day</a:t>
            </a:r>
            <a:endParaRPr sz="1870">
              <a:solidFill>
                <a:schemeClr val="accent1"/>
              </a:solidFill>
            </a:endParaRPr>
          </a:p>
          <a:p>
            <a:pPr marL="457200" lvl="0" indent="-368935" algn="l" rtl="0">
              <a:lnSpc>
                <a:spcPct val="100000"/>
              </a:lnSpc>
              <a:spcBef>
                <a:spcPts val="1000"/>
              </a:spcBef>
              <a:spcAft>
                <a:spcPts val="1000"/>
              </a:spcAft>
              <a:buClr>
                <a:schemeClr val="accent1"/>
              </a:buClr>
              <a:buSzPts val="2210"/>
              <a:buFont typeface="Arial"/>
              <a:buChar char="●"/>
            </a:pPr>
            <a:r>
              <a:rPr lang="en-US" sz="2210">
                <a:solidFill>
                  <a:schemeClr val="accent1"/>
                </a:solidFill>
                <a:latin typeface="Arial"/>
                <a:ea typeface="Arial"/>
                <a:cs typeface="Arial"/>
                <a:sym typeface="Arial"/>
              </a:rPr>
              <a:t>Holocaust Remembrance Day</a:t>
            </a:r>
            <a:endParaRPr>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a:spLocks noGrp="1"/>
          </p:cNvSpPr>
          <p:nvPr>
            <p:ph type="body" idx="1"/>
          </p:nvPr>
        </p:nvSpPr>
        <p:spPr>
          <a:xfrm>
            <a:off x="328025" y="5551333"/>
            <a:ext cx="7415100" cy="80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1800" dirty="0"/>
          </a:p>
          <a:p>
            <a:pPr marL="0" lvl="0" indent="0" algn="l" rtl="0">
              <a:spcBef>
                <a:spcPts val="0"/>
              </a:spcBef>
              <a:spcAft>
                <a:spcPts val="0"/>
              </a:spcAft>
              <a:buNone/>
            </a:pPr>
            <a:r>
              <a:rPr lang="en-US" sz="1200" dirty="0">
                <a:latin typeface="+mj-lt"/>
              </a:rPr>
              <a:t>VIDEO</a:t>
            </a:r>
            <a:endParaRPr sz="1200" dirty="0">
              <a:latin typeface="+mj-lt"/>
            </a:endParaRPr>
          </a:p>
          <a:p>
            <a:pPr marL="0" lvl="0" indent="0" algn="l" rtl="0">
              <a:spcBef>
                <a:spcPts val="0"/>
              </a:spcBef>
              <a:spcAft>
                <a:spcPts val="0"/>
              </a:spcAft>
              <a:buNone/>
            </a:pPr>
            <a:r>
              <a:rPr lang="en-US" sz="1200" dirty="0">
                <a:latin typeface="+mj-lt"/>
              </a:rPr>
              <a:t>Israel’s New Racism - Chapter 4</a:t>
            </a:r>
            <a:endParaRPr sz="1200" dirty="0">
              <a:latin typeface="+mj-lt"/>
            </a:endParaRPr>
          </a:p>
          <a:p>
            <a:pPr marL="0" lvl="0" indent="0" algn="l" rtl="0">
              <a:spcBef>
                <a:spcPts val="0"/>
              </a:spcBef>
              <a:spcAft>
                <a:spcPts val="0"/>
              </a:spcAft>
              <a:buNone/>
            </a:pPr>
            <a:r>
              <a:rPr lang="en-US" sz="1200" dirty="0">
                <a:latin typeface="+mj-lt"/>
              </a:rPr>
              <a:t>The Nation - David Sheen &amp; Max Blumenthal</a:t>
            </a:r>
            <a:endParaRPr sz="12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body" idx="4294967295"/>
          </p:nvPr>
        </p:nvSpPr>
        <p:spPr>
          <a:xfrm>
            <a:off x="171742" y="1806835"/>
            <a:ext cx="8800500" cy="3976500"/>
          </a:xfrm>
          <a:prstGeom prst="rect">
            <a:avLst/>
          </a:prstGeom>
          <a:noFill/>
          <a:ln>
            <a:noFill/>
          </a:ln>
        </p:spPr>
        <p:txBody>
          <a:bodyPr spcFirstLastPara="1" wrap="square" lIns="45700" tIns="45700" rIns="45700" bIns="45700" anchor="t" anchorCtr="0">
            <a:noAutofit/>
          </a:bodyPr>
          <a:lstStyle/>
          <a:p>
            <a:pPr marL="0" lvl="0" indent="0" algn="ctr" rtl="0">
              <a:lnSpc>
                <a:spcPct val="150000"/>
              </a:lnSpc>
              <a:spcBef>
                <a:spcPts val="0"/>
              </a:spcBef>
              <a:spcAft>
                <a:spcPts val="0"/>
              </a:spcAft>
              <a:buClr>
                <a:srgbClr val="0000FF"/>
              </a:buClr>
              <a:buSzPts val="1920"/>
              <a:buFont typeface="Avenir"/>
              <a:buNone/>
            </a:pPr>
            <a:br>
              <a:rPr lang="en-US" sz="3600" b="1">
                <a:solidFill>
                  <a:srgbClr val="0000FF"/>
                </a:solidFill>
                <a:latin typeface="Arial"/>
                <a:ea typeface="Arial"/>
                <a:cs typeface="Arial"/>
                <a:sym typeface="Arial"/>
              </a:rPr>
            </a:br>
            <a:r>
              <a:rPr lang="en-US" sz="3600" b="1">
                <a:latin typeface="Arial"/>
                <a:ea typeface="Arial"/>
                <a:cs typeface="Arial"/>
                <a:sym typeface="Arial"/>
              </a:rPr>
              <a:t>Rebranding A Country</a:t>
            </a:r>
            <a:br>
              <a:rPr lang="en-US" sz="1560" b="1">
                <a:latin typeface="Arial"/>
                <a:ea typeface="Arial"/>
                <a:cs typeface="Arial"/>
                <a:sym typeface="Arial"/>
              </a:rPr>
            </a:br>
            <a:r>
              <a:rPr lang="en-US" sz="2400">
                <a:latin typeface="Arial"/>
                <a:ea typeface="Arial"/>
                <a:cs typeface="Arial"/>
                <a:sym typeface="Arial"/>
              </a:rPr>
              <a:t> </a:t>
            </a:r>
            <a:r>
              <a:rPr lang="en-US" sz="2400" b="1">
                <a:latin typeface="Arial"/>
                <a:ea typeface="Arial"/>
                <a:cs typeface="Arial"/>
                <a:sym typeface="Arial"/>
              </a:rPr>
              <a:t>Chapter 5</a:t>
            </a:r>
            <a:br>
              <a:rPr lang="en-US" sz="1080" b="1">
                <a:latin typeface="Arial"/>
                <a:ea typeface="Arial"/>
                <a:cs typeface="Arial"/>
                <a:sym typeface="Arial"/>
              </a:rPr>
            </a:b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6"/>
          <p:cNvPicPr preferRelativeResize="0"/>
          <p:nvPr/>
        </p:nvPicPr>
        <p:blipFill rotWithShape="1">
          <a:blip r:embed="rId3">
            <a:alphaModFix/>
          </a:blip>
          <a:srcRect t="-50354" b="5824"/>
          <a:stretch/>
        </p:blipFill>
        <p:spPr>
          <a:xfrm>
            <a:off x="2698950" y="-1068625"/>
            <a:ext cx="2138050" cy="3862549"/>
          </a:xfrm>
          <a:prstGeom prst="rect">
            <a:avLst/>
          </a:prstGeom>
          <a:noFill/>
          <a:ln>
            <a:noFill/>
          </a:ln>
        </p:spPr>
      </p:pic>
      <p:sp>
        <p:nvSpPr>
          <p:cNvPr id="207" name="Google Shape;207;p26"/>
          <p:cNvSpPr txBox="1">
            <a:spLocks noGrp="1"/>
          </p:cNvSpPr>
          <p:nvPr>
            <p:ph type="title"/>
          </p:nvPr>
        </p:nvSpPr>
        <p:spPr>
          <a:xfrm>
            <a:off x="404200" y="208825"/>
            <a:ext cx="4432800" cy="10578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000000"/>
              </a:buClr>
              <a:buSzPts val="2490"/>
              <a:buFont typeface="Arial Black"/>
              <a:buNone/>
            </a:pPr>
            <a:r>
              <a:rPr lang="en-US" sz="2400" b="1">
                <a:solidFill>
                  <a:schemeClr val="accent2"/>
                </a:solidFill>
                <a:latin typeface="Arial"/>
                <a:ea typeface="Arial"/>
                <a:cs typeface="Arial"/>
                <a:sym typeface="Arial"/>
              </a:rPr>
              <a:t>Whose Kufiya </a:t>
            </a:r>
            <a:endParaRPr sz="2400" b="1">
              <a:solidFill>
                <a:schemeClr val="accent2"/>
              </a:solidFill>
              <a:latin typeface="Arial"/>
              <a:ea typeface="Arial"/>
              <a:cs typeface="Arial"/>
              <a:sym typeface="Arial"/>
            </a:endParaRPr>
          </a:p>
          <a:p>
            <a:pPr marL="0" lvl="0" indent="0" algn="l" rtl="0">
              <a:lnSpc>
                <a:spcPct val="100000"/>
              </a:lnSpc>
              <a:spcBef>
                <a:spcPts val="0"/>
              </a:spcBef>
              <a:spcAft>
                <a:spcPts val="0"/>
              </a:spcAft>
              <a:buClr>
                <a:srgbClr val="000000"/>
              </a:buClr>
              <a:buSzPts val="2490"/>
              <a:buFont typeface="Arial Black"/>
              <a:buNone/>
            </a:pPr>
            <a:r>
              <a:rPr lang="en-US" sz="2400" b="1">
                <a:solidFill>
                  <a:schemeClr val="accent2"/>
                </a:solidFill>
                <a:latin typeface="Arial"/>
                <a:ea typeface="Arial"/>
                <a:cs typeface="Arial"/>
                <a:sym typeface="Arial"/>
              </a:rPr>
              <a:t>is it anyway?</a:t>
            </a:r>
            <a:endParaRPr b="1">
              <a:solidFill>
                <a:srgbClr val="FF0000"/>
              </a:solidFill>
              <a:latin typeface="Arial"/>
              <a:ea typeface="Arial"/>
              <a:cs typeface="Arial"/>
              <a:sym typeface="Arial"/>
            </a:endParaRPr>
          </a:p>
        </p:txBody>
      </p:sp>
      <p:sp>
        <p:nvSpPr>
          <p:cNvPr id="208" name="Google Shape;208;p26"/>
          <p:cNvSpPr txBox="1">
            <a:spLocks noGrp="1"/>
          </p:cNvSpPr>
          <p:nvPr>
            <p:ph type="body" idx="1"/>
          </p:nvPr>
        </p:nvSpPr>
        <p:spPr>
          <a:xfrm>
            <a:off x="4993875" y="285025"/>
            <a:ext cx="3534300" cy="9531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8000"/>
              </a:buClr>
              <a:buSzPts val="3200"/>
              <a:buNone/>
            </a:pPr>
            <a:r>
              <a:rPr lang="en-US" sz="2400" b="1">
                <a:solidFill>
                  <a:schemeClr val="accent1"/>
                </a:solidFill>
                <a:latin typeface="Arial"/>
                <a:ea typeface="Arial"/>
                <a:cs typeface="Arial"/>
                <a:sym typeface="Arial"/>
              </a:rPr>
              <a:t>A Global Symbol </a:t>
            </a:r>
            <a:endParaRPr sz="2400" b="1">
              <a:solidFill>
                <a:schemeClr val="accent1"/>
              </a:solidFill>
              <a:latin typeface="Arial"/>
              <a:ea typeface="Arial"/>
              <a:cs typeface="Arial"/>
              <a:sym typeface="Arial"/>
            </a:endParaRPr>
          </a:p>
          <a:p>
            <a:pPr marL="0" lvl="0" indent="0" algn="l" rtl="0">
              <a:lnSpc>
                <a:spcPct val="100000"/>
              </a:lnSpc>
              <a:spcBef>
                <a:spcPts val="0"/>
              </a:spcBef>
              <a:spcAft>
                <a:spcPts val="0"/>
              </a:spcAft>
              <a:buClr>
                <a:srgbClr val="008000"/>
              </a:buClr>
              <a:buSzPts val="3200"/>
              <a:buNone/>
            </a:pPr>
            <a:r>
              <a:rPr lang="en-US" sz="2400" b="1">
                <a:solidFill>
                  <a:schemeClr val="accent1"/>
                </a:solidFill>
                <a:latin typeface="Arial"/>
                <a:ea typeface="Arial"/>
                <a:cs typeface="Arial"/>
                <a:sym typeface="Arial"/>
              </a:rPr>
              <a:t>of Solidarity</a:t>
            </a:r>
            <a:endParaRPr sz="2400">
              <a:solidFill>
                <a:schemeClr val="accent1"/>
              </a:solidFill>
            </a:endParaRPr>
          </a:p>
        </p:txBody>
      </p:sp>
      <p:pic>
        <p:nvPicPr>
          <p:cNvPr id="209" name="Google Shape;209;p26"/>
          <p:cNvPicPr preferRelativeResize="0"/>
          <p:nvPr/>
        </p:nvPicPr>
        <p:blipFill rotWithShape="1">
          <a:blip r:embed="rId4">
            <a:alphaModFix/>
          </a:blip>
          <a:srcRect l="14170" r="34264"/>
          <a:stretch/>
        </p:blipFill>
        <p:spPr>
          <a:xfrm>
            <a:off x="404200" y="2178925"/>
            <a:ext cx="3910700" cy="4266050"/>
          </a:xfrm>
          <a:prstGeom prst="rect">
            <a:avLst/>
          </a:prstGeom>
          <a:noFill/>
          <a:ln>
            <a:noFill/>
          </a:ln>
        </p:spPr>
      </p:pic>
      <p:pic>
        <p:nvPicPr>
          <p:cNvPr id="210" name="Google Shape;210;p26"/>
          <p:cNvPicPr preferRelativeResize="0"/>
          <p:nvPr/>
        </p:nvPicPr>
        <p:blipFill rotWithShape="1">
          <a:blip r:embed="rId5">
            <a:alphaModFix/>
          </a:blip>
          <a:srcRect t="-1260" b="1259"/>
          <a:stretch/>
        </p:blipFill>
        <p:spPr>
          <a:xfrm>
            <a:off x="5103775" y="1073866"/>
            <a:ext cx="3314500" cy="53650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body" idx="1"/>
          </p:nvPr>
        </p:nvSpPr>
        <p:spPr>
          <a:xfrm>
            <a:off x="328025" y="5275150"/>
            <a:ext cx="7415100" cy="9861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700"/>
              </a:spcBef>
              <a:spcAft>
                <a:spcPts val="0"/>
              </a:spcAft>
              <a:buClr>
                <a:srgbClr val="000000"/>
              </a:buClr>
              <a:buSzPts val="3200"/>
              <a:buNone/>
            </a:pPr>
            <a:r>
              <a:rPr lang="en-US" sz="1200" dirty="0">
                <a:latin typeface="Arial"/>
                <a:ea typeface="Arial"/>
                <a:cs typeface="Arial"/>
                <a:sym typeface="Arial"/>
              </a:rPr>
              <a:t>VIDEO</a:t>
            </a:r>
            <a:endParaRPr sz="1200" dirty="0">
              <a:latin typeface="Arial"/>
              <a:ea typeface="Arial"/>
              <a:cs typeface="Arial"/>
              <a:sym typeface="Arial"/>
            </a:endParaRPr>
          </a:p>
          <a:p>
            <a:pPr marL="0" lvl="0" indent="0" algn="l" rtl="0">
              <a:lnSpc>
                <a:spcPct val="100000"/>
              </a:lnSpc>
              <a:spcBef>
                <a:spcPts val="700"/>
              </a:spcBef>
              <a:spcAft>
                <a:spcPts val="0"/>
              </a:spcAft>
              <a:buClr>
                <a:srgbClr val="000000"/>
              </a:buClr>
              <a:buSzPts val="3200"/>
              <a:buNone/>
            </a:pPr>
            <a:r>
              <a:rPr lang="en-US" sz="1200" dirty="0">
                <a:latin typeface="Arial"/>
                <a:ea typeface="Arial"/>
                <a:cs typeface="Arial"/>
                <a:sym typeface="Arial"/>
              </a:rPr>
              <a:t>Normalize This</a:t>
            </a:r>
          </a:p>
          <a:p>
            <a:pPr marL="0" lvl="0" indent="0" algn="l" rtl="0">
              <a:lnSpc>
                <a:spcPct val="100000"/>
              </a:lnSpc>
              <a:spcBef>
                <a:spcPts val="700"/>
              </a:spcBef>
              <a:spcAft>
                <a:spcPts val="0"/>
              </a:spcAft>
              <a:buClr>
                <a:srgbClr val="000000"/>
              </a:buClr>
              <a:buSzPts val="3200"/>
              <a:buNone/>
            </a:pPr>
            <a:r>
              <a:rPr lang="en-US" sz="1200" dirty="0">
                <a:latin typeface="Arial"/>
                <a:ea typeface="Arial"/>
                <a:cs typeface="Arial"/>
                <a:sym typeface="Arial"/>
              </a:rPr>
              <a:t>Chapter 5</a:t>
            </a:r>
            <a:endParaRPr sz="1200" dirty="0">
              <a:latin typeface="Arial"/>
              <a:ea typeface="Arial"/>
              <a:cs typeface="Arial"/>
              <a:sym typeface="Arial"/>
            </a:endParaRPr>
          </a:p>
          <a:p>
            <a:pPr marL="0" lvl="0" indent="0" algn="l" rtl="0">
              <a:lnSpc>
                <a:spcPct val="100000"/>
              </a:lnSpc>
              <a:spcBef>
                <a:spcPts val="700"/>
              </a:spcBef>
              <a:spcAft>
                <a:spcPts val="0"/>
              </a:spcAft>
              <a:buClr>
                <a:srgbClr val="000000"/>
              </a:buClr>
              <a:buSzPts val="3200"/>
              <a:buNone/>
            </a:pPr>
            <a:r>
              <a:rPr lang="en-US" sz="1200" dirty="0">
                <a:latin typeface="Arial"/>
                <a:ea typeface="Arial"/>
                <a:cs typeface="Arial"/>
                <a:sym typeface="Arial"/>
              </a:rPr>
              <a:t>Play Twice</a:t>
            </a:r>
            <a:endParaRPr sz="1200"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0" y="274649"/>
            <a:ext cx="9144000" cy="7089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accent2"/>
              </a:buClr>
              <a:buSzPts val="2232"/>
              <a:buFont typeface="Arial"/>
              <a:buNone/>
            </a:pPr>
            <a:br>
              <a:rPr lang="en-US" sz="2232" b="1">
                <a:solidFill>
                  <a:schemeClr val="accent2"/>
                </a:solidFill>
                <a:latin typeface="Arial"/>
                <a:ea typeface="Arial"/>
                <a:cs typeface="Arial"/>
                <a:sym typeface="Arial"/>
              </a:rPr>
            </a:br>
            <a:r>
              <a:rPr lang="en-US" sz="3600" b="1">
                <a:latin typeface="Arial"/>
                <a:ea typeface="Arial"/>
                <a:cs typeface="Arial"/>
                <a:sym typeface="Arial"/>
              </a:rPr>
              <a:t>Rethinking Normalization</a:t>
            </a:r>
            <a:endParaRPr sz="3600" b="1">
              <a:latin typeface="Arial"/>
              <a:ea typeface="Arial"/>
              <a:cs typeface="Arial"/>
              <a:sym typeface="Arial"/>
            </a:endParaRPr>
          </a:p>
        </p:txBody>
      </p:sp>
      <p:sp>
        <p:nvSpPr>
          <p:cNvPr id="221" name="Google Shape;221;p28"/>
          <p:cNvSpPr txBox="1">
            <a:spLocks noGrp="1"/>
          </p:cNvSpPr>
          <p:nvPr>
            <p:ph type="body" idx="1"/>
          </p:nvPr>
        </p:nvSpPr>
        <p:spPr>
          <a:xfrm>
            <a:off x="606000" y="1199150"/>
            <a:ext cx="3476400" cy="5097000"/>
          </a:xfrm>
          <a:prstGeom prst="rect">
            <a:avLst/>
          </a:prstGeom>
          <a:noFill/>
          <a:ln w="9525" cap="flat" cmpd="sng">
            <a:solidFill>
              <a:schemeClr val="lt1"/>
            </a:solidFill>
            <a:prstDash val="solid"/>
            <a:round/>
            <a:headEnd type="none" w="sm" len="sm"/>
            <a:tailEnd type="none" w="sm" len="sm"/>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chemeClr val="accent2"/>
              </a:buClr>
              <a:buSzPts val="3200"/>
              <a:buNone/>
            </a:pPr>
            <a:endParaRPr/>
          </a:p>
          <a:p>
            <a:pPr marL="0" lvl="0" indent="0" algn="l" rtl="0">
              <a:lnSpc>
                <a:spcPct val="100000"/>
              </a:lnSpc>
              <a:spcBef>
                <a:spcPts val="0"/>
              </a:spcBef>
              <a:spcAft>
                <a:spcPts val="0"/>
              </a:spcAft>
              <a:buClr>
                <a:schemeClr val="accent2"/>
              </a:buClr>
              <a:buSzPts val="2688"/>
              <a:buNone/>
            </a:pPr>
            <a:r>
              <a:rPr lang="en-US" sz="2400" b="1">
                <a:solidFill>
                  <a:schemeClr val="lt1"/>
                </a:solidFill>
                <a:latin typeface="Arial"/>
                <a:ea typeface="Arial"/>
                <a:cs typeface="Arial"/>
                <a:sym typeface="Arial"/>
              </a:rPr>
              <a:t>CONSIDER...</a:t>
            </a:r>
            <a:endParaRPr sz="2400">
              <a:solidFill>
                <a:schemeClr val="lt1"/>
              </a:solidFill>
              <a:latin typeface="Arial"/>
              <a:ea typeface="Arial"/>
              <a:cs typeface="Arial"/>
              <a:sym typeface="Arial"/>
            </a:endParaRPr>
          </a:p>
          <a:p>
            <a:pPr marL="0" lvl="0" indent="0" algn="l" rtl="0">
              <a:lnSpc>
                <a:spcPct val="150000"/>
              </a:lnSpc>
              <a:spcBef>
                <a:spcPts val="1000"/>
              </a:spcBef>
              <a:spcAft>
                <a:spcPts val="1000"/>
              </a:spcAft>
              <a:buClr>
                <a:schemeClr val="accent2"/>
              </a:buClr>
              <a:buSzPts val="2688"/>
              <a:buNone/>
            </a:pPr>
            <a:r>
              <a:rPr lang="en-US" sz="2400">
                <a:solidFill>
                  <a:schemeClr val="lt1"/>
                </a:solidFill>
                <a:latin typeface="Arial"/>
                <a:ea typeface="Arial"/>
                <a:cs typeface="Arial"/>
                <a:sym typeface="Arial"/>
              </a:rPr>
              <a:t>Groups, movies, books, events, projects, products, performances, initiatives, experiences, advertising, etc.</a:t>
            </a:r>
            <a:r>
              <a:rPr lang="en-US" sz="2400">
                <a:solidFill>
                  <a:srgbClr val="000090"/>
                </a:solidFill>
                <a:latin typeface="Arial"/>
                <a:ea typeface="Arial"/>
                <a:cs typeface="Arial"/>
                <a:sym typeface="Arial"/>
              </a:rPr>
              <a:t> </a:t>
            </a:r>
            <a:r>
              <a:rPr lang="en-US" sz="2400">
                <a:solidFill>
                  <a:schemeClr val="accent1"/>
                </a:solidFill>
                <a:latin typeface="Arial"/>
                <a:ea typeface="Arial"/>
                <a:cs typeface="Arial"/>
                <a:sym typeface="Arial"/>
              </a:rPr>
              <a:t>that rebrand Israel through normalization and appropriation.</a:t>
            </a:r>
            <a:endParaRPr sz="2400">
              <a:solidFill>
                <a:schemeClr val="accent1"/>
              </a:solidFill>
              <a:latin typeface="Arial"/>
              <a:ea typeface="Arial"/>
              <a:cs typeface="Arial"/>
              <a:sym typeface="Arial"/>
            </a:endParaRPr>
          </a:p>
        </p:txBody>
      </p:sp>
      <p:pic>
        <p:nvPicPr>
          <p:cNvPr id="222" name="Google Shape;222;p28"/>
          <p:cNvPicPr preferRelativeResize="0"/>
          <p:nvPr/>
        </p:nvPicPr>
        <p:blipFill rotWithShape="1">
          <a:blip r:embed="rId3">
            <a:alphaModFix/>
          </a:blip>
          <a:srcRect l="6238" r="7233"/>
          <a:stretch/>
        </p:blipFill>
        <p:spPr>
          <a:xfrm>
            <a:off x="4257625" y="2033350"/>
            <a:ext cx="4405826" cy="342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body" idx="1"/>
          </p:nvPr>
        </p:nvSpPr>
        <p:spPr>
          <a:xfrm>
            <a:off x="328025" y="5798624"/>
            <a:ext cx="7415100" cy="7248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0000"/>
              </a:buClr>
              <a:buSzPts val="3200"/>
              <a:buNone/>
            </a:pPr>
            <a:r>
              <a:rPr lang="en-US" sz="1200" dirty="0">
                <a:latin typeface="Arial"/>
                <a:ea typeface="Arial"/>
                <a:cs typeface="Arial"/>
                <a:sym typeface="Arial"/>
              </a:rPr>
              <a:t>VIDEO</a:t>
            </a:r>
            <a:endParaRPr sz="1200" dirty="0">
              <a:latin typeface="Arial"/>
              <a:ea typeface="Arial"/>
              <a:cs typeface="Arial"/>
              <a:sym typeface="Arial"/>
            </a:endParaRPr>
          </a:p>
          <a:p>
            <a:pPr marL="0" lvl="0" indent="0" algn="l" rtl="0">
              <a:lnSpc>
                <a:spcPct val="100000"/>
              </a:lnSpc>
              <a:spcBef>
                <a:spcPts val="0"/>
              </a:spcBef>
              <a:spcAft>
                <a:spcPts val="0"/>
              </a:spcAft>
              <a:buClr>
                <a:srgbClr val="000000"/>
              </a:buClr>
              <a:buSzPts val="3200"/>
              <a:buNone/>
            </a:pPr>
            <a:r>
              <a:rPr lang="en-US" sz="1200" dirty="0" err="1">
                <a:latin typeface="Arial"/>
                <a:ea typeface="Arial"/>
                <a:cs typeface="Arial"/>
                <a:sym typeface="Arial"/>
              </a:rPr>
              <a:t>Pinkwashing</a:t>
            </a:r>
            <a:r>
              <a:rPr lang="en-US" sz="1200" dirty="0">
                <a:latin typeface="Arial"/>
                <a:ea typeface="Arial"/>
                <a:cs typeface="Arial"/>
                <a:sym typeface="Arial"/>
              </a:rPr>
              <a:t> </a:t>
            </a:r>
          </a:p>
          <a:p>
            <a:pPr marL="0" lvl="0" indent="0" algn="l" rtl="0">
              <a:lnSpc>
                <a:spcPct val="100000"/>
              </a:lnSpc>
              <a:spcBef>
                <a:spcPts val="0"/>
              </a:spcBef>
              <a:spcAft>
                <a:spcPts val="0"/>
              </a:spcAft>
              <a:buClr>
                <a:srgbClr val="000000"/>
              </a:buClr>
              <a:buSzPts val="3200"/>
              <a:buNone/>
            </a:pPr>
            <a:r>
              <a:rPr lang="en-US" sz="1200" dirty="0">
                <a:latin typeface="Arial"/>
                <a:ea typeface="Arial"/>
                <a:cs typeface="Arial"/>
                <a:sym typeface="Arial"/>
              </a:rPr>
              <a:t>Chapter 5</a:t>
            </a:r>
            <a:endParaRPr sz="1200"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a:spLocks noGrp="1"/>
          </p:cNvSpPr>
          <p:nvPr>
            <p:ph type="body" idx="1"/>
          </p:nvPr>
        </p:nvSpPr>
        <p:spPr>
          <a:xfrm>
            <a:off x="328025" y="5673176"/>
            <a:ext cx="7415100" cy="6849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0000"/>
              </a:buClr>
              <a:buSzPts val="3200"/>
              <a:buNone/>
            </a:pPr>
            <a:r>
              <a:rPr lang="en-US" sz="1200" dirty="0">
                <a:latin typeface="Arial"/>
                <a:ea typeface="Arial"/>
                <a:cs typeface="Arial"/>
                <a:sym typeface="Arial"/>
              </a:rPr>
              <a:t>VIDEO</a:t>
            </a:r>
            <a:endParaRPr sz="1200" dirty="0">
              <a:latin typeface="Arial"/>
              <a:ea typeface="Arial"/>
              <a:cs typeface="Arial"/>
              <a:sym typeface="Arial"/>
            </a:endParaRPr>
          </a:p>
          <a:p>
            <a:pPr marL="0" lvl="0" indent="0" algn="l" rtl="0">
              <a:lnSpc>
                <a:spcPct val="100000"/>
              </a:lnSpc>
              <a:spcBef>
                <a:spcPts val="0"/>
              </a:spcBef>
              <a:spcAft>
                <a:spcPts val="0"/>
              </a:spcAft>
              <a:buClr>
                <a:srgbClr val="000000"/>
              </a:buClr>
              <a:buSzPts val="3200"/>
              <a:buNone/>
            </a:pPr>
            <a:r>
              <a:rPr lang="en-US" sz="1200" dirty="0">
                <a:latin typeface="Arial"/>
                <a:ea typeface="Arial"/>
                <a:cs typeface="Arial"/>
                <a:sym typeface="Arial"/>
              </a:rPr>
              <a:t>How to Make Hummus </a:t>
            </a:r>
          </a:p>
          <a:p>
            <a:pPr marL="0" lvl="0" indent="0" algn="l" rtl="0">
              <a:lnSpc>
                <a:spcPct val="100000"/>
              </a:lnSpc>
              <a:spcBef>
                <a:spcPts val="0"/>
              </a:spcBef>
              <a:spcAft>
                <a:spcPts val="0"/>
              </a:spcAft>
              <a:buClr>
                <a:srgbClr val="000000"/>
              </a:buClr>
              <a:buSzPts val="3200"/>
              <a:buNone/>
            </a:pPr>
            <a:r>
              <a:rPr lang="en-US" sz="1200" dirty="0">
                <a:latin typeface="Arial"/>
                <a:ea typeface="Arial"/>
                <a:cs typeface="Arial"/>
                <a:sym typeface="Arial"/>
              </a:rPr>
              <a:t>Chapter 5</a:t>
            </a:r>
            <a:endParaRPr sz="1200"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9"/>
        <p:cNvGrpSpPr/>
        <p:nvPr/>
      </p:nvGrpSpPr>
      <p:grpSpPr>
        <a:xfrm>
          <a:off x="0" y="0"/>
          <a:ext cx="0" cy="0"/>
          <a:chOff x="0" y="0"/>
          <a:chExt cx="0" cy="0"/>
        </a:xfrm>
      </p:grpSpPr>
      <p:sp>
        <p:nvSpPr>
          <p:cNvPr id="140" name="Google Shape;140;p15"/>
          <p:cNvSpPr txBox="1">
            <a:spLocks noGrp="1"/>
          </p:cNvSpPr>
          <p:nvPr>
            <p:ph type="ctrTitle"/>
          </p:nvPr>
        </p:nvSpPr>
        <p:spPr>
          <a:xfrm>
            <a:off x="577200" y="2144400"/>
            <a:ext cx="7989600" cy="2569200"/>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None/>
            </a:pPr>
            <a:endParaRPr sz="3600" b="1" i="1">
              <a:solidFill>
                <a:srgbClr val="008000"/>
              </a:solidFill>
              <a:latin typeface="Arial"/>
              <a:ea typeface="Arial"/>
              <a:cs typeface="Arial"/>
              <a:sym typeface="Arial"/>
            </a:endParaRPr>
          </a:p>
          <a:p>
            <a:pPr marL="0" lvl="0" indent="0" algn="l" rtl="0">
              <a:lnSpc>
                <a:spcPct val="150000"/>
              </a:lnSpc>
              <a:spcBef>
                <a:spcPts val="0"/>
              </a:spcBef>
              <a:spcAft>
                <a:spcPts val="0"/>
              </a:spcAft>
              <a:buNone/>
            </a:pPr>
            <a:endParaRPr sz="3600" b="1" i="1">
              <a:solidFill>
                <a:srgbClr val="008000"/>
              </a:solidFill>
              <a:latin typeface="Arial"/>
              <a:ea typeface="Arial"/>
              <a:cs typeface="Arial"/>
              <a:sym typeface="Arial"/>
            </a:endParaRPr>
          </a:p>
          <a:p>
            <a:pPr marL="0" lvl="0" indent="0" algn="ctr" rtl="0">
              <a:lnSpc>
                <a:spcPct val="150000"/>
              </a:lnSpc>
              <a:spcBef>
                <a:spcPts val="0"/>
              </a:spcBef>
              <a:spcAft>
                <a:spcPts val="0"/>
              </a:spcAft>
              <a:buNone/>
            </a:pPr>
            <a:r>
              <a:rPr lang="en-US" sz="3600" b="1">
                <a:solidFill>
                  <a:schemeClr val="dk2"/>
                </a:solidFill>
                <a:latin typeface="Arial"/>
                <a:ea typeface="Arial"/>
                <a:cs typeface="Arial"/>
                <a:sym typeface="Arial"/>
              </a:rPr>
              <a:t>Week Three</a:t>
            </a:r>
            <a:endParaRPr sz="3500" b="1">
              <a:solidFill>
                <a:srgbClr val="008000"/>
              </a:solidFill>
              <a:latin typeface="Arial"/>
              <a:ea typeface="Arial"/>
              <a:cs typeface="Arial"/>
              <a:sym typeface="Arial"/>
            </a:endParaRPr>
          </a:p>
          <a:p>
            <a:pPr marL="0" lvl="0" indent="0" algn="ctr" rtl="0">
              <a:lnSpc>
                <a:spcPct val="150000"/>
              </a:lnSpc>
              <a:spcBef>
                <a:spcPts val="0"/>
              </a:spcBef>
              <a:spcAft>
                <a:spcPts val="0"/>
              </a:spcAft>
              <a:buNone/>
            </a:pPr>
            <a:r>
              <a:rPr lang="en-US" sz="2592" b="1">
                <a:solidFill>
                  <a:schemeClr val="accent1"/>
                </a:solidFill>
                <a:latin typeface="Arial"/>
                <a:ea typeface="Arial"/>
                <a:cs typeface="Arial"/>
                <a:sym typeface="Arial"/>
              </a:rPr>
              <a:t>CONTEMPORARY REALITIES</a:t>
            </a:r>
            <a:endParaRPr sz="3000" b="1">
              <a:solidFill>
                <a:schemeClr val="accent1"/>
              </a:solidFill>
              <a:latin typeface="Arial"/>
              <a:ea typeface="Arial"/>
              <a:cs typeface="Arial"/>
              <a:sym typeface="Arial"/>
            </a:endParaRPr>
          </a:p>
          <a:p>
            <a:pPr marL="0" lvl="0" indent="0" algn="ctr" rtl="0">
              <a:lnSpc>
                <a:spcPct val="150000"/>
              </a:lnSpc>
              <a:spcBef>
                <a:spcPts val="0"/>
              </a:spcBef>
              <a:spcAft>
                <a:spcPts val="0"/>
              </a:spcAft>
              <a:buNone/>
            </a:pPr>
            <a:endParaRPr sz="3600" b="1">
              <a:solidFill>
                <a:schemeClr val="accent1"/>
              </a:solidFill>
              <a:latin typeface="Arial"/>
              <a:ea typeface="Arial"/>
              <a:cs typeface="Arial"/>
              <a:sym typeface="Arial"/>
            </a:endParaRPr>
          </a:p>
          <a:p>
            <a:pPr marL="0" lvl="0" indent="0" algn="ctr" rtl="0">
              <a:lnSpc>
                <a:spcPct val="150000"/>
              </a:lnSpc>
              <a:spcBef>
                <a:spcPts val="0"/>
              </a:spcBef>
              <a:spcAft>
                <a:spcPts val="0"/>
              </a:spcAft>
              <a:buNone/>
            </a:pPr>
            <a:endParaRPr sz="3600" b="1">
              <a:solidFill>
                <a:schemeClr val="accent1"/>
              </a:solidFill>
              <a:latin typeface="Arial"/>
              <a:ea typeface="Arial"/>
              <a:cs typeface="Arial"/>
              <a:sym typeface="Arial"/>
            </a:endParaRPr>
          </a:p>
          <a:p>
            <a:pPr marL="0" lvl="0" indent="0" algn="ctr" rtl="0">
              <a:lnSpc>
                <a:spcPct val="150000"/>
              </a:lnSpc>
              <a:spcBef>
                <a:spcPts val="0"/>
              </a:spcBef>
              <a:spcAft>
                <a:spcPts val="0"/>
              </a:spcAft>
              <a:buNone/>
            </a:pPr>
            <a:endParaRPr sz="3600" b="1" i="1">
              <a:solidFill>
                <a:srgbClr val="008000"/>
              </a:solidFill>
              <a:latin typeface="Arial"/>
              <a:ea typeface="Arial"/>
              <a:cs typeface="Arial"/>
              <a:sym typeface="Arial"/>
            </a:endParaRPr>
          </a:p>
          <a:p>
            <a:pPr marL="0" lvl="0" indent="0" algn="ctr" rtl="0">
              <a:lnSpc>
                <a:spcPct val="150000"/>
              </a:lnSpc>
              <a:spcBef>
                <a:spcPts val="0"/>
              </a:spcBef>
              <a:spcAft>
                <a:spcPts val="0"/>
              </a:spcAft>
              <a:buClr>
                <a:srgbClr val="008000"/>
              </a:buClr>
              <a:buSzPts val="3600"/>
              <a:buFont typeface="Arial"/>
              <a:buNone/>
            </a:pPr>
            <a:br>
              <a:rPr lang="en-US" sz="3600" b="1" i="1">
                <a:solidFill>
                  <a:srgbClr val="008000"/>
                </a:solidFill>
                <a:latin typeface="Arial"/>
                <a:ea typeface="Arial"/>
                <a:cs typeface="Arial"/>
                <a:sym typeface="Arial"/>
              </a:rPr>
            </a:br>
            <a:endParaRPr sz="3600">
              <a:solidFill>
                <a:srgbClr val="008000"/>
              </a:solidFill>
              <a:latin typeface="Arial"/>
              <a:ea typeface="Arial"/>
              <a:cs typeface="Arial"/>
              <a:sym typeface="Arial"/>
            </a:endParaRPr>
          </a:p>
        </p:txBody>
      </p:sp>
      <p:sp>
        <p:nvSpPr>
          <p:cNvPr id="141" name="Google Shape;141;p15"/>
          <p:cNvSpPr txBox="1">
            <a:spLocks noGrp="1"/>
          </p:cNvSpPr>
          <p:nvPr>
            <p:ph type="subTitle" idx="1"/>
          </p:nvPr>
        </p:nvSpPr>
        <p:spPr>
          <a:xfrm>
            <a:off x="1891350" y="3742478"/>
            <a:ext cx="5361300" cy="696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4800"/>
              <a:t>Chapters 4 &amp; 5</a:t>
            </a:r>
            <a:endParaRPr sz="4800"/>
          </a:p>
        </p:txBody>
      </p:sp>
      <p:sp>
        <p:nvSpPr>
          <p:cNvPr id="142" name="Google Shape;142;p15"/>
          <p:cNvSpPr txBox="1">
            <a:spLocks noGrp="1"/>
          </p:cNvSpPr>
          <p:nvPr>
            <p:ph type="subTitle" idx="1"/>
          </p:nvPr>
        </p:nvSpPr>
        <p:spPr>
          <a:xfrm>
            <a:off x="1848300" y="4713599"/>
            <a:ext cx="5447400" cy="1147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400"/>
              <a:t>RACISM, NORMALIZATION, AND </a:t>
            </a:r>
            <a:endParaRPr sz="2400"/>
          </a:p>
          <a:p>
            <a:pPr marL="0" lvl="0" indent="0" algn="ctr" rtl="0">
              <a:spcBef>
                <a:spcPts val="0"/>
              </a:spcBef>
              <a:spcAft>
                <a:spcPts val="0"/>
              </a:spcAft>
              <a:buNone/>
            </a:pPr>
            <a:r>
              <a:rPr lang="en-US" sz="2400"/>
              <a:t>CULTURAL APPROPRIATION</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1105650" y="1291800"/>
            <a:ext cx="6932700" cy="42744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8000"/>
              </a:buClr>
              <a:buSzPts val="2124"/>
              <a:buFont typeface="Arial"/>
              <a:buNone/>
            </a:pPr>
            <a:r>
              <a:rPr lang="en-US">
                <a:solidFill>
                  <a:schemeClr val="accent1"/>
                </a:solidFill>
                <a:latin typeface="Arial"/>
                <a:ea typeface="Arial"/>
                <a:cs typeface="Arial"/>
                <a:sym typeface="Arial"/>
              </a:rPr>
              <a:t>From Settler Colonialism </a:t>
            </a:r>
            <a:br>
              <a:rPr lang="en-US">
                <a:solidFill>
                  <a:schemeClr val="accent1"/>
                </a:solidFill>
                <a:latin typeface="Arial"/>
                <a:ea typeface="Arial"/>
                <a:cs typeface="Arial"/>
                <a:sym typeface="Arial"/>
              </a:rPr>
            </a:br>
            <a:r>
              <a:rPr lang="en-US" b="1">
                <a:solidFill>
                  <a:schemeClr val="accent1"/>
                </a:solidFill>
                <a:latin typeface="Arial"/>
                <a:ea typeface="Arial"/>
                <a:cs typeface="Arial"/>
                <a:sym typeface="Arial"/>
              </a:rPr>
              <a:t> </a:t>
            </a:r>
            <a:r>
              <a:rPr lang="en-US">
                <a:solidFill>
                  <a:schemeClr val="accent1"/>
                </a:solidFill>
                <a:latin typeface="Arial"/>
                <a:ea typeface="Arial"/>
                <a:cs typeface="Arial"/>
                <a:sym typeface="Arial"/>
              </a:rPr>
              <a:t>to  </a:t>
            </a:r>
            <a:br>
              <a:rPr lang="en-US">
                <a:solidFill>
                  <a:schemeClr val="accent1"/>
                </a:solidFill>
                <a:latin typeface="Arial"/>
                <a:ea typeface="Arial"/>
                <a:cs typeface="Arial"/>
                <a:sym typeface="Arial"/>
              </a:rPr>
            </a:br>
            <a:r>
              <a:rPr lang="en-US">
                <a:solidFill>
                  <a:schemeClr val="accent1"/>
                </a:solidFill>
                <a:latin typeface="Arial"/>
                <a:ea typeface="Arial"/>
                <a:cs typeface="Arial"/>
                <a:sym typeface="Arial"/>
              </a:rPr>
              <a:t>Nation State</a:t>
            </a:r>
            <a:endParaRPr>
              <a:solidFill>
                <a:schemeClr val="accent1"/>
              </a:solidFill>
              <a:latin typeface="Arial"/>
              <a:ea typeface="Arial"/>
              <a:cs typeface="Arial"/>
              <a:sym typeface="Arial"/>
            </a:endParaRPr>
          </a:p>
          <a:p>
            <a:pPr marL="0" lvl="0" indent="0" algn="ctr" rtl="0">
              <a:lnSpc>
                <a:spcPct val="100000"/>
              </a:lnSpc>
              <a:spcBef>
                <a:spcPts val="0"/>
              </a:spcBef>
              <a:spcAft>
                <a:spcPts val="0"/>
              </a:spcAft>
              <a:buClr>
                <a:srgbClr val="008000"/>
              </a:buClr>
              <a:buSzPts val="2124"/>
              <a:buFont typeface="Arial"/>
              <a:buNone/>
            </a:pPr>
            <a:endParaRPr>
              <a:solidFill>
                <a:schemeClr val="accent1"/>
              </a:solidFill>
              <a:latin typeface="Arial"/>
              <a:ea typeface="Arial"/>
              <a:cs typeface="Arial"/>
              <a:sym typeface="Arial"/>
            </a:endParaRPr>
          </a:p>
          <a:p>
            <a:pPr marL="0" lvl="0" indent="0" algn="ctr" rtl="0">
              <a:lnSpc>
                <a:spcPct val="150000"/>
              </a:lnSpc>
              <a:spcBef>
                <a:spcPts val="0"/>
              </a:spcBef>
              <a:spcAft>
                <a:spcPts val="0"/>
              </a:spcAft>
              <a:buClr>
                <a:srgbClr val="FF0000"/>
              </a:buClr>
              <a:buSzPts val="2698"/>
              <a:buFont typeface="Arial"/>
              <a:buNone/>
            </a:pPr>
            <a:r>
              <a:rPr lang="en-US" b="1">
                <a:solidFill>
                  <a:schemeClr val="accent1"/>
                </a:solidFill>
                <a:latin typeface="Arial"/>
                <a:ea typeface="Arial"/>
                <a:cs typeface="Arial"/>
                <a:sym typeface="Arial"/>
              </a:rPr>
              <a:t>“The logic of settler colonialism </a:t>
            </a:r>
            <a:endParaRPr b="1">
              <a:solidFill>
                <a:schemeClr val="accent1"/>
              </a:solidFill>
              <a:latin typeface="Arial"/>
              <a:ea typeface="Arial"/>
              <a:cs typeface="Arial"/>
              <a:sym typeface="Arial"/>
            </a:endParaRPr>
          </a:p>
          <a:p>
            <a:pPr marL="0" lvl="0" indent="0" algn="ctr" rtl="0">
              <a:lnSpc>
                <a:spcPct val="150000"/>
              </a:lnSpc>
              <a:spcBef>
                <a:spcPts val="0"/>
              </a:spcBef>
              <a:spcAft>
                <a:spcPts val="0"/>
              </a:spcAft>
              <a:buClr>
                <a:srgbClr val="FF0000"/>
              </a:buClr>
              <a:buSzPts val="2698"/>
              <a:buFont typeface="Arial"/>
              <a:buNone/>
            </a:pPr>
            <a:r>
              <a:rPr lang="en-US" b="1">
                <a:solidFill>
                  <a:schemeClr val="accent1"/>
                </a:solidFill>
                <a:latin typeface="Arial"/>
                <a:ea typeface="Arial"/>
                <a:cs typeface="Arial"/>
                <a:sym typeface="Arial"/>
              </a:rPr>
              <a:t>is tied to space and identity.”</a:t>
            </a:r>
            <a:endParaRPr b="1">
              <a:solidFill>
                <a:schemeClr val="accent1"/>
              </a:solidFill>
              <a:latin typeface="Arial"/>
              <a:ea typeface="Arial"/>
              <a:cs typeface="Arial"/>
              <a:sym typeface="Arial"/>
            </a:endParaRPr>
          </a:p>
          <a:p>
            <a:pPr marL="0" lvl="0" indent="0" algn="ctr" rtl="0">
              <a:lnSpc>
                <a:spcPct val="150000"/>
              </a:lnSpc>
              <a:spcBef>
                <a:spcPts val="0"/>
              </a:spcBef>
              <a:spcAft>
                <a:spcPts val="0"/>
              </a:spcAft>
              <a:buClr>
                <a:srgbClr val="FF0000"/>
              </a:buClr>
              <a:buSzPts val="3200"/>
              <a:buFont typeface="Arial"/>
              <a:buNone/>
            </a:pPr>
            <a:endParaRPr sz="1300">
              <a:solidFill>
                <a:schemeClr val="accent1"/>
              </a:solidFill>
              <a:latin typeface="Calibri"/>
              <a:ea typeface="Calibri"/>
              <a:cs typeface="Calibri"/>
              <a:sym typeface="Calibri"/>
            </a:endParaRPr>
          </a:p>
          <a:p>
            <a:pPr marL="0" lvl="0" indent="0" algn="ctr" rtl="0">
              <a:spcBef>
                <a:spcPts val="500"/>
              </a:spcBef>
              <a:spcAft>
                <a:spcPts val="0"/>
              </a:spcAft>
              <a:buClr>
                <a:srgbClr val="FF0000"/>
              </a:buClr>
              <a:buSzPts val="2272"/>
              <a:buFont typeface="Arial"/>
              <a:buNone/>
            </a:pPr>
            <a:r>
              <a:rPr lang="en-US" sz="2272">
                <a:solidFill>
                  <a:schemeClr val="accent1"/>
                </a:solidFill>
                <a:latin typeface="Arial"/>
                <a:ea typeface="Arial"/>
                <a:cs typeface="Arial"/>
                <a:sym typeface="Arial"/>
              </a:rPr>
              <a:t>						               J. Getzoff, p. 51</a:t>
            </a:r>
            <a:endParaRPr>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603625" y="388500"/>
            <a:ext cx="7686900" cy="1467300"/>
          </a:xfrm>
          <a:prstGeom prst="rect">
            <a:avLst/>
          </a:prstGeom>
          <a:noFill/>
          <a:ln>
            <a:noFill/>
          </a:ln>
        </p:spPr>
        <p:txBody>
          <a:bodyPr spcFirstLastPara="1" wrap="square" lIns="45700" tIns="45700" rIns="45700" bIns="45700" anchor="ctr" anchorCtr="0">
            <a:noAutofit/>
          </a:bodyPr>
          <a:lstStyle/>
          <a:p>
            <a:pPr marL="0" lvl="0" indent="0" algn="l" rtl="0">
              <a:lnSpc>
                <a:spcPct val="150000"/>
              </a:lnSpc>
              <a:spcBef>
                <a:spcPts val="0"/>
              </a:spcBef>
              <a:spcAft>
                <a:spcPts val="0"/>
              </a:spcAft>
              <a:buClr>
                <a:srgbClr val="0000FF"/>
              </a:buClr>
              <a:buSzPts val="2124"/>
              <a:buFont typeface="Arial"/>
              <a:buNone/>
            </a:pPr>
            <a:r>
              <a:rPr lang="en-US" sz="2400" b="1">
                <a:latin typeface="Arial"/>
                <a:ea typeface="Arial"/>
                <a:cs typeface="Arial"/>
                <a:sym typeface="Arial"/>
              </a:rPr>
              <a:t>The Bedouin: Exceptionalism &amp; Dehumanization in the Naqab/Negev</a:t>
            </a:r>
            <a:endParaRPr sz="2400"/>
          </a:p>
        </p:txBody>
      </p:sp>
      <p:sp>
        <p:nvSpPr>
          <p:cNvPr id="153" name="Google Shape;153;p17"/>
          <p:cNvSpPr txBox="1">
            <a:spLocks noGrp="1"/>
          </p:cNvSpPr>
          <p:nvPr>
            <p:ph type="body" idx="1"/>
          </p:nvPr>
        </p:nvSpPr>
        <p:spPr>
          <a:xfrm>
            <a:off x="603625" y="1855800"/>
            <a:ext cx="3013200" cy="3411300"/>
          </a:xfrm>
          <a:prstGeom prst="rect">
            <a:avLst/>
          </a:prstGeom>
          <a:noFill/>
          <a:ln>
            <a:noFill/>
          </a:ln>
        </p:spPr>
        <p:txBody>
          <a:bodyPr spcFirstLastPara="1" wrap="square" lIns="45700" tIns="45700" rIns="45700" bIns="45700" anchor="t" anchorCtr="0">
            <a:noAutofit/>
          </a:bodyPr>
          <a:lstStyle/>
          <a:p>
            <a:pPr marL="0" lvl="0" indent="0" algn="l" rtl="0">
              <a:lnSpc>
                <a:spcPct val="114000"/>
              </a:lnSpc>
              <a:spcBef>
                <a:spcPts val="0"/>
              </a:spcBef>
              <a:spcAft>
                <a:spcPts val="0"/>
              </a:spcAft>
              <a:buNone/>
            </a:pPr>
            <a:r>
              <a:rPr lang="en-US" sz="2400" b="1" dirty="0">
                <a:solidFill>
                  <a:schemeClr val="accent1"/>
                </a:solidFill>
                <a:latin typeface="Arial"/>
                <a:ea typeface="Arial"/>
                <a:cs typeface="Arial"/>
                <a:sym typeface="Arial"/>
              </a:rPr>
              <a:t>“</a:t>
            </a:r>
            <a:r>
              <a:rPr lang="en-US" sz="2400" b="1" dirty="0" err="1">
                <a:solidFill>
                  <a:schemeClr val="accent1"/>
                </a:solidFill>
                <a:latin typeface="Arial"/>
                <a:ea typeface="Arial"/>
                <a:cs typeface="Arial"/>
                <a:sym typeface="Arial"/>
              </a:rPr>
              <a:t>regularization”and</a:t>
            </a:r>
            <a:r>
              <a:rPr lang="en-US" sz="2400" b="1" dirty="0">
                <a:solidFill>
                  <a:schemeClr val="accent1"/>
                </a:solidFill>
                <a:latin typeface="Arial"/>
                <a:ea typeface="Arial"/>
                <a:cs typeface="Arial"/>
                <a:sym typeface="Arial"/>
              </a:rPr>
              <a:t> </a:t>
            </a:r>
          </a:p>
          <a:p>
            <a:pPr marL="0" lvl="0" indent="0" algn="l" rtl="0">
              <a:lnSpc>
                <a:spcPct val="114000"/>
              </a:lnSpc>
              <a:spcBef>
                <a:spcPts val="0"/>
              </a:spcBef>
              <a:spcAft>
                <a:spcPts val="0"/>
              </a:spcAft>
              <a:buNone/>
            </a:pPr>
            <a:r>
              <a:rPr lang="en-US" sz="2400" b="1" dirty="0">
                <a:solidFill>
                  <a:schemeClr val="accent1"/>
                </a:solidFill>
                <a:latin typeface="Arial"/>
                <a:ea typeface="Arial"/>
                <a:cs typeface="Arial"/>
                <a:sym typeface="Arial"/>
              </a:rPr>
              <a:t>“urbanization”</a:t>
            </a:r>
            <a:endParaRPr sz="2400" b="1" dirty="0">
              <a:solidFill>
                <a:schemeClr val="accent1"/>
              </a:solidFill>
              <a:latin typeface="Arial"/>
              <a:ea typeface="Arial"/>
              <a:cs typeface="Arial"/>
              <a:sym typeface="Arial"/>
            </a:endParaRPr>
          </a:p>
          <a:p>
            <a:pPr marL="0" lvl="0" indent="0" algn="l" rtl="0">
              <a:lnSpc>
                <a:spcPct val="114000"/>
              </a:lnSpc>
              <a:spcBef>
                <a:spcPts val="2400"/>
              </a:spcBef>
              <a:spcAft>
                <a:spcPts val="2400"/>
              </a:spcAft>
              <a:buNone/>
            </a:pPr>
            <a:r>
              <a:rPr lang="en-US" sz="2400" b="1" dirty="0">
                <a:solidFill>
                  <a:schemeClr val="accent1"/>
                </a:solidFill>
                <a:latin typeface="Arial"/>
                <a:ea typeface="Arial"/>
                <a:cs typeface="Arial"/>
                <a:sym typeface="Arial"/>
              </a:rPr>
              <a:t>displacement and dispossession</a:t>
            </a:r>
            <a:r>
              <a:rPr lang="en-US" sz="2400" b="1" dirty="0">
                <a:solidFill>
                  <a:srgbClr val="0000FF"/>
                </a:solidFill>
                <a:latin typeface="Arial"/>
                <a:ea typeface="Arial"/>
                <a:cs typeface="Arial"/>
                <a:sym typeface="Arial"/>
              </a:rPr>
              <a:t> </a:t>
            </a:r>
            <a:endParaRPr sz="2400" b="1" dirty="0">
              <a:latin typeface="Arial"/>
              <a:ea typeface="Arial"/>
              <a:cs typeface="Arial"/>
              <a:sym typeface="Arial"/>
            </a:endParaRPr>
          </a:p>
        </p:txBody>
      </p:sp>
      <p:pic>
        <p:nvPicPr>
          <p:cNvPr id="154" name="Google Shape;154;p17"/>
          <p:cNvPicPr preferRelativeResize="0"/>
          <p:nvPr/>
        </p:nvPicPr>
        <p:blipFill rotWithShape="1">
          <a:blip r:embed="rId3">
            <a:alphaModFix/>
          </a:blip>
          <a:srcRect l="7638"/>
          <a:stretch/>
        </p:blipFill>
        <p:spPr>
          <a:xfrm>
            <a:off x="3350300" y="2708400"/>
            <a:ext cx="5261800" cy="313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395250" y="229050"/>
            <a:ext cx="8353500" cy="14283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0000FF"/>
              </a:buClr>
              <a:buSzPts val="2320"/>
              <a:buFont typeface="Arial"/>
              <a:buNone/>
            </a:pPr>
            <a:r>
              <a:rPr lang="en-US" b="1">
                <a:solidFill>
                  <a:schemeClr val="accent1"/>
                </a:solidFill>
                <a:latin typeface="Arial"/>
                <a:ea typeface="Arial"/>
                <a:cs typeface="Arial"/>
                <a:sym typeface="Arial"/>
              </a:rPr>
              <a:t>Turning pine trees </a:t>
            </a:r>
            <a:endParaRPr b="1">
              <a:solidFill>
                <a:schemeClr val="accent1"/>
              </a:solidFill>
              <a:latin typeface="Arial"/>
              <a:ea typeface="Arial"/>
              <a:cs typeface="Arial"/>
              <a:sym typeface="Arial"/>
            </a:endParaRPr>
          </a:p>
          <a:p>
            <a:pPr marL="0" lvl="0" indent="0" algn="l" rtl="0">
              <a:lnSpc>
                <a:spcPct val="100000"/>
              </a:lnSpc>
              <a:spcBef>
                <a:spcPts val="0"/>
              </a:spcBef>
              <a:spcAft>
                <a:spcPts val="0"/>
              </a:spcAft>
              <a:buClr>
                <a:srgbClr val="0000FF"/>
              </a:buClr>
              <a:buSzPts val="2320"/>
              <a:buFont typeface="Arial"/>
              <a:buNone/>
            </a:pPr>
            <a:r>
              <a:rPr lang="en-US" b="1">
                <a:solidFill>
                  <a:schemeClr val="accent1"/>
                </a:solidFill>
                <a:latin typeface="Arial"/>
                <a:ea typeface="Arial"/>
                <a:cs typeface="Arial"/>
                <a:sym typeface="Arial"/>
              </a:rPr>
              <a:t>into weapons of war through...</a:t>
            </a:r>
            <a:endParaRPr sz="1856" b="1"/>
          </a:p>
        </p:txBody>
      </p:sp>
      <p:sp>
        <p:nvSpPr>
          <p:cNvPr id="160" name="Google Shape;160;p18"/>
          <p:cNvSpPr txBox="1">
            <a:spLocks noGrp="1"/>
          </p:cNvSpPr>
          <p:nvPr>
            <p:ph type="body" idx="1"/>
          </p:nvPr>
        </p:nvSpPr>
        <p:spPr>
          <a:xfrm>
            <a:off x="576425" y="2002650"/>
            <a:ext cx="4049700" cy="3003600"/>
          </a:xfrm>
          <a:prstGeom prst="rect">
            <a:avLst/>
          </a:prstGeom>
          <a:noFill/>
          <a:ln>
            <a:noFill/>
          </a:ln>
        </p:spPr>
        <p:txBody>
          <a:bodyPr spcFirstLastPara="1" wrap="square" lIns="45700" tIns="45700" rIns="45700" bIns="45700" anchor="t" anchorCtr="0">
            <a:noAutofit/>
          </a:bodyPr>
          <a:lstStyle/>
          <a:p>
            <a:pPr marL="0" lvl="0" indent="0" algn="ctr" rtl="0">
              <a:lnSpc>
                <a:spcPct val="115000"/>
              </a:lnSpc>
              <a:spcBef>
                <a:spcPts val="0"/>
              </a:spcBef>
              <a:spcAft>
                <a:spcPts val="0"/>
              </a:spcAft>
              <a:buNone/>
            </a:pPr>
            <a:r>
              <a:rPr lang="en-US" sz="2400" b="1">
                <a:solidFill>
                  <a:schemeClr val="lt1"/>
                </a:solidFill>
                <a:latin typeface="Arial"/>
                <a:ea typeface="Arial"/>
                <a:cs typeface="Arial"/>
                <a:sym typeface="Arial"/>
              </a:rPr>
              <a:t>JUDAIZATION </a:t>
            </a:r>
            <a:endParaRPr sz="2400" b="1">
              <a:solidFill>
                <a:schemeClr val="lt1"/>
              </a:solidFill>
              <a:latin typeface="Arial"/>
              <a:ea typeface="Arial"/>
              <a:cs typeface="Arial"/>
              <a:sym typeface="Arial"/>
            </a:endParaRPr>
          </a:p>
          <a:p>
            <a:pPr marL="0" lvl="0" indent="0" algn="ctr" rtl="0">
              <a:lnSpc>
                <a:spcPct val="115000"/>
              </a:lnSpc>
              <a:spcBef>
                <a:spcPts val="0"/>
              </a:spcBef>
              <a:spcAft>
                <a:spcPts val="0"/>
              </a:spcAft>
              <a:buNone/>
            </a:pPr>
            <a:r>
              <a:rPr lang="en-US" sz="2400" b="1">
                <a:solidFill>
                  <a:schemeClr val="lt1"/>
                </a:solidFill>
                <a:latin typeface="Arial"/>
                <a:ea typeface="Arial"/>
                <a:cs typeface="Arial"/>
                <a:sym typeface="Arial"/>
              </a:rPr>
              <a:t>and</a:t>
            </a:r>
            <a:endParaRPr sz="2400" b="1">
              <a:solidFill>
                <a:schemeClr val="lt1"/>
              </a:solidFill>
              <a:latin typeface="Arial"/>
              <a:ea typeface="Arial"/>
              <a:cs typeface="Arial"/>
              <a:sym typeface="Arial"/>
            </a:endParaRPr>
          </a:p>
          <a:p>
            <a:pPr marL="0" lvl="0" indent="0" algn="ctr" rtl="0">
              <a:lnSpc>
                <a:spcPct val="115000"/>
              </a:lnSpc>
              <a:spcBef>
                <a:spcPts val="0"/>
              </a:spcBef>
              <a:spcAft>
                <a:spcPts val="0"/>
              </a:spcAft>
              <a:buNone/>
            </a:pPr>
            <a:r>
              <a:rPr lang="en-US" sz="2400" b="1">
                <a:solidFill>
                  <a:schemeClr val="lt1"/>
                </a:solidFill>
                <a:latin typeface="Arial"/>
                <a:ea typeface="Arial"/>
                <a:cs typeface="Arial"/>
                <a:sym typeface="Arial"/>
              </a:rPr>
              <a:t> MEMORICIDE</a:t>
            </a:r>
            <a:endParaRPr sz="2400" b="1">
              <a:solidFill>
                <a:schemeClr val="lt1"/>
              </a:solidFill>
              <a:latin typeface="Arial"/>
              <a:ea typeface="Arial"/>
              <a:cs typeface="Arial"/>
              <a:sym typeface="Arial"/>
            </a:endParaRPr>
          </a:p>
          <a:p>
            <a:pPr marL="0" lvl="0" indent="0" algn="ctr" rtl="0">
              <a:lnSpc>
                <a:spcPct val="150000"/>
              </a:lnSpc>
              <a:spcBef>
                <a:spcPts val="0"/>
              </a:spcBef>
              <a:spcAft>
                <a:spcPts val="0"/>
              </a:spcAft>
              <a:buNone/>
            </a:pPr>
            <a:endParaRPr sz="2400" b="1">
              <a:solidFill>
                <a:schemeClr val="lt1"/>
              </a:solidFill>
              <a:latin typeface="Arial"/>
              <a:ea typeface="Arial"/>
              <a:cs typeface="Arial"/>
              <a:sym typeface="Arial"/>
            </a:endParaRPr>
          </a:p>
          <a:p>
            <a:pPr marL="0" lvl="0" indent="0" algn="ctr" rtl="0">
              <a:lnSpc>
                <a:spcPct val="150000"/>
              </a:lnSpc>
              <a:spcBef>
                <a:spcPts val="0"/>
              </a:spcBef>
              <a:spcAft>
                <a:spcPts val="0"/>
              </a:spcAft>
              <a:buNone/>
            </a:pPr>
            <a:r>
              <a:rPr lang="en-US" sz="2400" b="1">
                <a:solidFill>
                  <a:schemeClr val="accent2"/>
                </a:solidFill>
                <a:latin typeface="Arial"/>
                <a:ea typeface="Arial"/>
                <a:cs typeface="Arial"/>
                <a:sym typeface="Arial"/>
              </a:rPr>
              <a:t>What do they mean?</a:t>
            </a:r>
            <a:endParaRPr sz="2400" b="1">
              <a:solidFill>
                <a:schemeClr val="accent2"/>
              </a:solidFill>
              <a:latin typeface="Arial"/>
              <a:ea typeface="Arial"/>
              <a:cs typeface="Arial"/>
              <a:sym typeface="Arial"/>
            </a:endParaRPr>
          </a:p>
          <a:p>
            <a:pPr marL="0" lvl="0" indent="0" algn="ctr" rtl="0">
              <a:lnSpc>
                <a:spcPct val="150000"/>
              </a:lnSpc>
              <a:spcBef>
                <a:spcPts val="0"/>
              </a:spcBef>
              <a:spcAft>
                <a:spcPts val="0"/>
              </a:spcAft>
              <a:buNone/>
            </a:pPr>
            <a:r>
              <a:rPr lang="en-US" sz="2400" b="1">
                <a:solidFill>
                  <a:schemeClr val="accent2"/>
                </a:solidFill>
                <a:latin typeface="Arial"/>
                <a:ea typeface="Arial"/>
                <a:cs typeface="Arial"/>
                <a:sym typeface="Arial"/>
              </a:rPr>
              <a:t>How do they function?</a:t>
            </a:r>
            <a:endParaRPr sz="2400" b="1">
              <a:solidFill>
                <a:schemeClr val="accent2"/>
              </a:solidFill>
              <a:latin typeface="Arial"/>
              <a:ea typeface="Arial"/>
              <a:cs typeface="Arial"/>
              <a:sym typeface="Arial"/>
            </a:endParaRPr>
          </a:p>
        </p:txBody>
      </p:sp>
      <p:pic>
        <p:nvPicPr>
          <p:cNvPr id="161" name="Google Shape;161;p18"/>
          <p:cNvPicPr preferRelativeResize="0"/>
          <p:nvPr/>
        </p:nvPicPr>
        <p:blipFill>
          <a:blip r:embed="rId3">
            <a:alphaModFix/>
          </a:blip>
          <a:stretch>
            <a:fillRect/>
          </a:stretch>
        </p:blipFill>
        <p:spPr>
          <a:xfrm>
            <a:off x="5190700" y="1657350"/>
            <a:ext cx="3319824" cy="3969350"/>
          </a:xfrm>
          <a:prstGeom prst="rect">
            <a:avLst/>
          </a:prstGeom>
          <a:noFill/>
          <a:ln>
            <a:noFill/>
          </a:ln>
        </p:spPr>
      </p:pic>
      <p:sp>
        <p:nvSpPr>
          <p:cNvPr id="162" name="Google Shape;162;p18"/>
          <p:cNvSpPr txBox="1"/>
          <p:nvPr/>
        </p:nvSpPr>
        <p:spPr>
          <a:xfrm>
            <a:off x="5217425" y="5626700"/>
            <a:ext cx="3319800" cy="8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Jewish National Fund Collection Boxes raised funds  for planting European pine trees in land taken from Palestinians.</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348675" y="831798"/>
            <a:ext cx="3747900" cy="13260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0000FF"/>
              </a:buClr>
              <a:buSzPts val="3400"/>
              <a:buFont typeface="Arial"/>
              <a:buNone/>
            </a:pPr>
            <a:r>
              <a:rPr lang="en-US" sz="3400" b="1">
                <a:solidFill>
                  <a:schemeClr val="accent2"/>
                </a:solidFill>
                <a:latin typeface="Arial"/>
                <a:ea typeface="Arial"/>
                <a:cs typeface="Arial"/>
                <a:sym typeface="Arial"/>
              </a:rPr>
              <a:t>CONSIDER...</a:t>
            </a:r>
            <a:endParaRPr b="1">
              <a:solidFill>
                <a:schemeClr val="accent2"/>
              </a:solidFill>
            </a:endParaRPr>
          </a:p>
        </p:txBody>
      </p:sp>
      <p:sp>
        <p:nvSpPr>
          <p:cNvPr id="168" name="Google Shape;168;p19"/>
          <p:cNvSpPr txBox="1">
            <a:spLocks noGrp="1"/>
          </p:cNvSpPr>
          <p:nvPr>
            <p:ph type="body" idx="1"/>
          </p:nvPr>
        </p:nvSpPr>
        <p:spPr>
          <a:xfrm>
            <a:off x="449850" y="1892799"/>
            <a:ext cx="8244300" cy="42981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00FF"/>
              </a:buClr>
              <a:buSzPts val="2496"/>
              <a:buNone/>
            </a:pPr>
            <a:r>
              <a:rPr lang="en-US" sz="2400" dirty="0">
                <a:solidFill>
                  <a:schemeClr val="accent2"/>
                </a:solidFill>
                <a:latin typeface="Arial"/>
                <a:ea typeface="Arial"/>
                <a:cs typeface="Arial"/>
                <a:sym typeface="Arial"/>
              </a:rPr>
              <a:t>...if there is a conflict </a:t>
            </a:r>
            <a:endParaRPr sz="2400" dirty="0">
              <a:solidFill>
                <a:schemeClr val="accent2"/>
              </a:solidFill>
              <a:latin typeface="Arial"/>
              <a:ea typeface="Arial"/>
              <a:cs typeface="Arial"/>
              <a:sym typeface="Arial"/>
            </a:endParaRPr>
          </a:p>
          <a:p>
            <a:pPr marL="0" lvl="0" indent="0" algn="l" rtl="0">
              <a:lnSpc>
                <a:spcPct val="100000"/>
              </a:lnSpc>
              <a:spcBef>
                <a:spcPts val="500"/>
              </a:spcBef>
              <a:spcAft>
                <a:spcPts val="0"/>
              </a:spcAft>
              <a:buClr>
                <a:srgbClr val="0000FF"/>
              </a:buClr>
              <a:buSzPts val="2496"/>
              <a:buNone/>
            </a:pPr>
            <a:r>
              <a:rPr lang="en-US" sz="2400" dirty="0">
                <a:solidFill>
                  <a:schemeClr val="accent2"/>
                </a:solidFill>
                <a:latin typeface="Arial"/>
                <a:ea typeface="Arial"/>
                <a:cs typeface="Arial"/>
                <a:sym typeface="Arial"/>
              </a:rPr>
              <a:t>     between a Jew’s national right and a</a:t>
            </a:r>
            <a:endParaRPr sz="2400" dirty="0">
              <a:solidFill>
                <a:schemeClr val="accent2"/>
              </a:solidFill>
              <a:latin typeface="Arial"/>
              <a:ea typeface="Arial"/>
              <a:cs typeface="Arial"/>
              <a:sym typeface="Arial"/>
            </a:endParaRPr>
          </a:p>
          <a:p>
            <a:pPr marL="914400" lvl="0" indent="0" algn="l" rtl="0">
              <a:lnSpc>
                <a:spcPct val="100000"/>
              </a:lnSpc>
              <a:spcBef>
                <a:spcPts val="500"/>
              </a:spcBef>
              <a:spcAft>
                <a:spcPts val="0"/>
              </a:spcAft>
              <a:buClr>
                <a:srgbClr val="0000FF"/>
              </a:buClr>
              <a:buSzPts val="2496"/>
              <a:buNone/>
            </a:pPr>
            <a:r>
              <a:rPr lang="en-US" sz="2400" dirty="0">
                <a:solidFill>
                  <a:schemeClr val="accent2"/>
                </a:solidFill>
                <a:latin typeface="Arial"/>
                <a:ea typeface="Arial"/>
                <a:cs typeface="Arial"/>
                <a:sym typeface="Arial"/>
              </a:rPr>
              <a:t>Palestinian’s individual citizenship right, 	</a:t>
            </a:r>
          </a:p>
          <a:p>
            <a:pPr marL="914400" lvl="0" indent="0" algn="l" rtl="0">
              <a:lnSpc>
                <a:spcPct val="100000"/>
              </a:lnSpc>
              <a:spcBef>
                <a:spcPts val="500"/>
              </a:spcBef>
              <a:spcAft>
                <a:spcPts val="0"/>
              </a:spcAft>
              <a:buClr>
                <a:srgbClr val="0000FF"/>
              </a:buClr>
              <a:buSzPts val="2496"/>
              <a:buNone/>
            </a:pPr>
            <a:r>
              <a:rPr lang="en-US" sz="2400" dirty="0">
                <a:solidFill>
                  <a:schemeClr val="accent2"/>
                </a:solidFill>
                <a:latin typeface="Arial"/>
                <a:ea typeface="Arial"/>
                <a:cs typeface="Arial"/>
                <a:sym typeface="Arial"/>
              </a:rPr>
              <a:t>     the Jewish national right </a:t>
            </a:r>
          </a:p>
          <a:p>
            <a:pPr marL="914400" lvl="0" indent="0" algn="l" rtl="0">
              <a:lnSpc>
                <a:spcPct val="100000"/>
              </a:lnSpc>
              <a:spcBef>
                <a:spcPts val="500"/>
              </a:spcBef>
              <a:spcAft>
                <a:spcPts val="0"/>
              </a:spcAft>
              <a:buClr>
                <a:srgbClr val="0000FF"/>
              </a:buClr>
              <a:buSzPts val="2496"/>
              <a:buNone/>
            </a:pPr>
            <a:r>
              <a:rPr lang="en-US" sz="2400" dirty="0">
                <a:solidFill>
                  <a:schemeClr val="accent2"/>
                </a:solidFill>
                <a:latin typeface="Arial"/>
                <a:ea typeface="Arial"/>
                <a:cs typeface="Arial"/>
                <a:sym typeface="Arial"/>
              </a:rPr>
              <a:t>          will invariably be given priority </a:t>
            </a:r>
            <a:endParaRPr sz="2400" dirty="0">
              <a:solidFill>
                <a:schemeClr val="accent2"/>
              </a:solidFill>
              <a:latin typeface="Arial"/>
              <a:ea typeface="Arial"/>
              <a:cs typeface="Arial"/>
              <a:sym typeface="Arial"/>
            </a:endParaRPr>
          </a:p>
          <a:p>
            <a:pPr marL="0" lvl="0" indent="0" algn="l" rtl="0">
              <a:lnSpc>
                <a:spcPct val="100000"/>
              </a:lnSpc>
              <a:spcBef>
                <a:spcPts val="500"/>
              </a:spcBef>
              <a:spcAft>
                <a:spcPts val="0"/>
              </a:spcAft>
              <a:buClr>
                <a:srgbClr val="0000FF"/>
              </a:buClr>
              <a:buSzPts val="2496"/>
              <a:buNone/>
            </a:pPr>
            <a:r>
              <a:rPr lang="en-US" sz="2400" dirty="0">
                <a:solidFill>
                  <a:schemeClr val="accent2"/>
                </a:solidFill>
                <a:latin typeface="Arial"/>
                <a:ea typeface="Arial"/>
                <a:cs typeface="Arial"/>
                <a:sym typeface="Arial"/>
              </a:rPr>
              <a:t>		    by officials and the courts. </a:t>
            </a:r>
            <a:endParaRPr sz="2400" dirty="0">
              <a:solidFill>
                <a:schemeClr val="accent2"/>
              </a:solidFill>
              <a:latin typeface="Arial"/>
              <a:ea typeface="Arial"/>
              <a:cs typeface="Arial"/>
              <a:sym typeface="Arial"/>
            </a:endParaRPr>
          </a:p>
          <a:p>
            <a:pPr marL="0" lvl="0" indent="0" algn="l" rtl="0">
              <a:lnSpc>
                <a:spcPct val="100000"/>
              </a:lnSpc>
              <a:spcBef>
                <a:spcPts val="500"/>
              </a:spcBef>
              <a:spcAft>
                <a:spcPts val="0"/>
              </a:spcAft>
              <a:buClr>
                <a:srgbClr val="1F497D"/>
              </a:buClr>
              <a:buSzPts val="2496"/>
              <a:buNone/>
            </a:pPr>
            <a:r>
              <a:rPr lang="en-US" sz="2400" dirty="0">
                <a:solidFill>
                  <a:schemeClr val="accent2"/>
                </a:solidFill>
                <a:latin typeface="Arial"/>
                <a:ea typeface="Arial"/>
                <a:cs typeface="Arial"/>
                <a:sym typeface="Arial"/>
              </a:rPr>
              <a:t>	   		         			</a:t>
            </a:r>
            <a:r>
              <a:rPr lang="en-US" sz="1800" dirty="0">
                <a:solidFill>
                  <a:schemeClr val="accent2"/>
                </a:solidFill>
                <a:latin typeface="Arial"/>
                <a:ea typeface="Arial"/>
                <a:cs typeface="Arial"/>
                <a:sym typeface="Arial"/>
              </a:rPr>
              <a:t>~Jonathan Cook, p. 47</a:t>
            </a:r>
            <a:endParaRPr sz="1800" dirty="0">
              <a:solidFill>
                <a:schemeClr val="accent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0" descr="Content Placeholder 3"/>
          <p:cNvPicPr preferRelativeResize="0"/>
          <p:nvPr/>
        </p:nvPicPr>
        <p:blipFill rotWithShape="1">
          <a:blip r:embed="rId3">
            <a:alphaModFix/>
          </a:blip>
          <a:srcRect l="1112" t="2259" r="1259" b="1586"/>
          <a:stretch/>
        </p:blipFill>
        <p:spPr>
          <a:xfrm>
            <a:off x="1005050" y="428625"/>
            <a:ext cx="6970426" cy="6000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979500" y="521775"/>
            <a:ext cx="7185000" cy="10893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000000"/>
              </a:buClr>
              <a:buSzPts val="2496"/>
              <a:buFont typeface="Calibri"/>
              <a:buNone/>
            </a:pPr>
            <a:r>
              <a:rPr lang="en-US" sz="1727" b="1">
                <a:latin typeface="Cambria"/>
                <a:ea typeface="Cambria"/>
                <a:cs typeface="Cambria"/>
                <a:sym typeface="Cambria"/>
              </a:rPr>
              <a:t>Excerpts from</a:t>
            </a:r>
            <a:endParaRPr sz="1727" b="1">
              <a:latin typeface="Cambria"/>
              <a:ea typeface="Cambria"/>
              <a:cs typeface="Cambria"/>
              <a:sym typeface="Cambria"/>
            </a:endParaRPr>
          </a:p>
          <a:p>
            <a:pPr marL="0" lvl="0" indent="0" algn="l" rtl="0">
              <a:lnSpc>
                <a:spcPct val="100000"/>
              </a:lnSpc>
              <a:spcBef>
                <a:spcPts val="0"/>
              </a:spcBef>
              <a:spcAft>
                <a:spcPts val="0"/>
              </a:spcAft>
              <a:buClr>
                <a:srgbClr val="000000"/>
              </a:buClr>
              <a:buSzPts val="2496"/>
              <a:buFont typeface="Calibri"/>
              <a:buNone/>
            </a:pPr>
            <a:r>
              <a:rPr lang="en-US" sz="2400" b="1">
                <a:latin typeface="Cambria"/>
                <a:ea typeface="Cambria"/>
                <a:cs typeface="Cambria"/>
                <a:sym typeface="Cambria"/>
              </a:rPr>
              <a:t>Israel's Declaration of Independence - May 1948</a:t>
            </a:r>
            <a:br>
              <a:rPr lang="en-US" sz="1727" b="1">
                <a:latin typeface="Cambria"/>
                <a:ea typeface="Cambria"/>
                <a:cs typeface="Cambria"/>
                <a:sym typeface="Cambria"/>
              </a:rPr>
            </a:br>
            <a:endParaRPr sz="1727" b="1">
              <a:latin typeface="Cambria"/>
              <a:ea typeface="Cambria"/>
              <a:cs typeface="Cambria"/>
              <a:sym typeface="Cambria"/>
            </a:endParaRPr>
          </a:p>
        </p:txBody>
      </p:sp>
      <p:sp>
        <p:nvSpPr>
          <p:cNvPr id="179" name="Google Shape;179;p21"/>
          <p:cNvSpPr txBox="1">
            <a:spLocks noGrp="1"/>
          </p:cNvSpPr>
          <p:nvPr>
            <p:ph type="body" idx="1"/>
          </p:nvPr>
        </p:nvSpPr>
        <p:spPr>
          <a:xfrm>
            <a:off x="457200" y="1678292"/>
            <a:ext cx="8229600" cy="4185900"/>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2400"/>
              <a:buFont typeface="Arial"/>
              <a:buChar char="●"/>
            </a:pPr>
            <a:r>
              <a:rPr lang="en-US" sz="2400">
                <a:latin typeface="Arial"/>
                <a:ea typeface="Arial"/>
                <a:cs typeface="Arial"/>
                <a:sym typeface="Arial"/>
              </a:rPr>
              <a:t>The Land of Israel </a:t>
            </a:r>
            <a:r>
              <a:rPr lang="en-US" sz="2400" i="1">
                <a:latin typeface="Arial"/>
                <a:ea typeface="Arial"/>
                <a:cs typeface="Arial"/>
                <a:sym typeface="Arial"/>
              </a:rPr>
              <a:t>(Eretz Israel)</a:t>
            </a:r>
            <a:r>
              <a:rPr lang="en-US" sz="2400">
                <a:latin typeface="Arial"/>
                <a:ea typeface="Arial"/>
                <a:cs typeface="Arial"/>
                <a:sym typeface="Arial"/>
              </a:rPr>
              <a:t> was the birthplace of the Jewish people.  Here their spiritual religious and political identity was shaped…</a:t>
            </a:r>
            <a:endParaRPr sz="2400">
              <a:latin typeface="Arial"/>
              <a:ea typeface="Arial"/>
              <a:cs typeface="Arial"/>
              <a:sym typeface="Arial"/>
            </a:endParaRPr>
          </a:p>
          <a:p>
            <a:pPr marL="342900" lvl="0" indent="-342900" algn="l" rtl="0">
              <a:lnSpc>
                <a:spcPct val="100000"/>
              </a:lnSpc>
              <a:spcBef>
                <a:spcPts val="500"/>
              </a:spcBef>
              <a:spcAft>
                <a:spcPts val="0"/>
              </a:spcAft>
              <a:buClr>
                <a:srgbClr val="000000"/>
              </a:buClr>
              <a:buSzPts val="2400"/>
              <a:buFont typeface="Arial"/>
              <a:buChar char="●"/>
            </a:pPr>
            <a:r>
              <a:rPr lang="en-US" sz="2400">
                <a:latin typeface="Arial"/>
                <a:ea typeface="Arial"/>
                <a:cs typeface="Arial"/>
                <a:sym typeface="Arial"/>
              </a:rPr>
              <a:t>The State of Israel will be open for Jewish immigration and for the ingathering of the Exiles;</a:t>
            </a:r>
            <a:endParaRPr sz="2400">
              <a:latin typeface="Arial"/>
              <a:ea typeface="Arial"/>
              <a:cs typeface="Arial"/>
              <a:sym typeface="Arial"/>
            </a:endParaRPr>
          </a:p>
          <a:p>
            <a:pPr marL="342900" lvl="0" indent="-342900" algn="l" rtl="0">
              <a:lnSpc>
                <a:spcPct val="100000"/>
              </a:lnSpc>
              <a:spcBef>
                <a:spcPts val="500"/>
              </a:spcBef>
              <a:spcAft>
                <a:spcPts val="0"/>
              </a:spcAft>
              <a:buClr>
                <a:srgbClr val="000000"/>
              </a:buClr>
              <a:buSzPts val="2400"/>
              <a:buFont typeface="Arial"/>
              <a:buChar char="●"/>
            </a:pPr>
            <a:r>
              <a:rPr lang="en-US" sz="2400">
                <a:latin typeface="Arial"/>
                <a:ea typeface="Arial"/>
                <a:cs typeface="Arial"/>
                <a:sym typeface="Arial"/>
              </a:rPr>
              <a:t> it will foster the development of the country for all its inhabitants;</a:t>
            </a:r>
            <a:endParaRPr sz="2400">
              <a:latin typeface="Arial"/>
              <a:ea typeface="Arial"/>
              <a:cs typeface="Arial"/>
              <a:sym typeface="Arial"/>
            </a:endParaRPr>
          </a:p>
          <a:p>
            <a:pPr marL="342900" lvl="0" indent="-342900" algn="l" rtl="0">
              <a:lnSpc>
                <a:spcPct val="100000"/>
              </a:lnSpc>
              <a:spcBef>
                <a:spcPts val="500"/>
              </a:spcBef>
              <a:spcAft>
                <a:spcPts val="0"/>
              </a:spcAft>
              <a:buClr>
                <a:srgbClr val="000000"/>
              </a:buClr>
              <a:buSzPts val="2400"/>
              <a:buFont typeface="Arial"/>
              <a:buChar char="●"/>
            </a:pPr>
            <a:r>
              <a:rPr lang="en-US" sz="2400">
                <a:latin typeface="Arial"/>
                <a:ea typeface="Arial"/>
                <a:cs typeface="Arial"/>
                <a:sym typeface="Arial"/>
              </a:rPr>
              <a:t> it will ensure complete equality of social and political rights to all its inhabitants irrespective of religion, race or sex;</a:t>
            </a:r>
            <a:endParaRPr sz="24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979500" y="346625"/>
            <a:ext cx="7185000" cy="10893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000000"/>
              </a:buClr>
              <a:buSzPts val="2496"/>
              <a:buFont typeface="Calibri"/>
              <a:buNone/>
            </a:pPr>
            <a:r>
              <a:rPr lang="en-US" sz="1727" b="1">
                <a:latin typeface="Cambria"/>
                <a:ea typeface="Cambria"/>
                <a:cs typeface="Cambria"/>
                <a:sym typeface="Cambria"/>
              </a:rPr>
              <a:t>Excerpts from</a:t>
            </a:r>
            <a:endParaRPr sz="1727" b="1">
              <a:latin typeface="Cambria"/>
              <a:ea typeface="Cambria"/>
              <a:cs typeface="Cambria"/>
              <a:sym typeface="Cambria"/>
            </a:endParaRPr>
          </a:p>
          <a:p>
            <a:pPr marL="0" lvl="0" indent="0" algn="l" rtl="0">
              <a:lnSpc>
                <a:spcPct val="100000"/>
              </a:lnSpc>
              <a:spcBef>
                <a:spcPts val="0"/>
              </a:spcBef>
              <a:spcAft>
                <a:spcPts val="0"/>
              </a:spcAft>
              <a:buClr>
                <a:srgbClr val="000000"/>
              </a:buClr>
              <a:buSzPts val="2496"/>
              <a:buFont typeface="Calibri"/>
              <a:buNone/>
            </a:pPr>
            <a:r>
              <a:rPr lang="en-US" sz="2400" b="1">
                <a:latin typeface="Cambria"/>
                <a:ea typeface="Cambria"/>
                <a:cs typeface="Cambria"/>
                <a:sym typeface="Cambria"/>
              </a:rPr>
              <a:t>Israel's Declaration of Independence - May 1948</a:t>
            </a:r>
            <a:br>
              <a:rPr lang="en-US" sz="1727" b="1">
                <a:latin typeface="Cambria"/>
                <a:ea typeface="Cambria"/>
                <a:cs typeface="Cambria"/>
                <a:sym typeface="Cambria"/>
              </a:rPr>
            </a:br>
            <a:endParaRPr sz="1727" b="1">
              <a:latin typeface="Cambria"/>
              <a:ea typeface="Cambria"/>
              <a:cs typeface="Cambria"/>
              <a:sym typeface="Cambria"/>
            </a:endParaRPr>
          </a:p>
        </p:txBody>
      </p:sp>
      <p:sp>
        <p:nvSpPr>
          <p:cNvPr id="185" name="Google Shape;185;p22"/>
          <p:cNvSpPr txBox="1">
            <a:spLocks noGrp="1"/>
          </p:cNvSpPr>
          <p:nvPr>
            <p:ph type="body" idx="1"/>
          </p:nvPr>
        </p:nvSpPr>
        <p:spPr>
          <a:xfrm>
            <a:off x="457200" y="1199151"/>
            <a:ext cx="8229600" cy="4458000"/>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2400"/>
              <a:buFont typeface="Arial"/>
              <a:buChar char="●"/>
            </a:pPr>
            <a:r>
              <a:rPr lang="en-US" sz="2400">
                <a:latin typeface="Arial"/>
                <a:ea typeface="Arial"/>
                <a:cs typeface="Arial"/>
                <a:sym typeface="Arial"/>
              </a:rPr>
              <a:t>It will guarantee freedom of religion, conscience, language, education and culture; it will safeguard the Holy Places of all religions and it will be faithful to the principles of the Charter of the United Nations. .....</a:t>
            </a:r>
            <a:endParaRPr sz="2400">
              <a:latin typeface="Arial"/>
              <a:ea typeface="Arial"/>
              <a:cs typeface="Arial"/>
              <a:sym typeface="Arial"/>
            </a:endParaRPr>
          </a:p>
          <a:p>
            <a:pPr marL="914400" lvl="1" indent="-381000" algn="l" rtl="0">
              <a:lnSpc>
                <a:spcPct val="100000"/>
              </a:lnSpc>
              <a:spcBef>
                <a:spcPts val="500"/>
              </a:spcBef>
              <a:spcAft>
                <a:spcPts val="0"/>
              </a:spcAft>
              <a:buClr>
                <a:srgbClr val="000000"/>
              </a:buClr>
              <a:buSzPts val="2400"/>
              <a:buFont typeface="Arial"/>
              <a:buChar char="○"/>
            </a:pPr>
            <a:r>
              <a:rPr lang="en-US" sz="2400">
                <a:latin typeface="Arial"/>
                <a:ea typeface="Arial"/>
                <a:cs typeface="Arial"/>
                <a:sym typeface="Arial"/>
              </a:rPr>
              <a:t>We appeal - in the very midst of the onslaught launched against us now for months - to the Arab inhabitants of the State of Israel...</a:t>
            </a:r>
            <a:endParaRPr sz="2400">
              <a:latin typeface="Arial"/>
              <a:ea typeface="Arial"/>
              <a:cs typeface="Arial"/>
              <a:sym typeface="Arial"/>
            </a:endParaRPr>
          </a:p>
          <a:p>
            <a:pPr marL="914400" lvl="1" indent="-381000" algn="l" rtl="0">
              <a:lnSpc>
                <a:spcPct val="100000"/>
              </a:lnSpc>
              <a:spcBef>
                <a:spcPts val="500"/>
              </a:spcBef>
              <a:spcAft>
                <a:spcPts val="0"/>
              </a:spcAft>
              <a:buClr>
                <a:srgbClr val="000000"/>
              </a:buClr>
              <a:buSzPts val="2400"/>
              <a:buFont typeface="Arial"/>
              <a:buChar char="○"/>
            </a:pPr>
            <a:r>
              <a:rPr lang="en-US" sz="2400">
                <a:latin typeface="Arial"/>
                <a:ea typeface="Arial"/>
                <a:cs typeface="Arial"/>
                <a:sym typeface="Arial"/>
              </a:rPr>
              <a:t>preserve peace and participate in the upbuilding of the State on the basis of full and equal citizenship and due representation  in all its provisional and permanent institutions...</a:t>
            </a:r>
            <a:endParaRPr sz="2400">
              <a:latin typeface="Arial"/>
              <a:ea typeface="Arial"/>
              <a:cs typeface="Arial"/>
              <a:sym typeface="Arial"/>
            </a:endParaRPr>
          </a:p>
          <a:p>
            <a:pPr marL="914400" lvl="1" indent="-381000" algn="l" rtl="0">
              <a:lnSpc>
                <a:spcPct val="100000"/>
              </a:lnSpc>
              <a:spcBef>
                <a:spcPts val="500"/>
              </a:spcBef>
              <a:spcAft>
                <a:spcPts val="0"/>
              </a:spcAft>
              <a:buClr>
                <a:srgbClr val="000000"/>
              </a:buClr>
              <a:buSzPts val="2400"/>
              <a:buFont typeface="Arial"/>
              <a:buChar char="○"/>
            </a:pPr>
            <a:r>
              <a:rPr lang="en-US" sz="2400">
                <a:latin typeface="Arial"/>
                <a:ea typeface="Arial"/>
                <a:cs typeface="Arial"/>
                <a:sym typeface="Arial"/>
              </a:rPr>
              <a:t>Placing our trust in the "Rock of Israel" we affix our signatures...</a:t>
            </a:r>
            <a:endParaRPr sz="2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hift">
  <a:themeElements>
    <a:clrScheme name="Custom 3">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F8313C"/>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1012</Words>
  <Application>Microsoft Macintosh PowerPoint</Application>
  <PresentationFormat>On-screen Show (4:3)</PresentationFormat>
  <Paragraphs>131</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Nunito</vt:lpstr>
      <vt:lpstr>Calibri</vt:lpstr>
      <vt:lpstr>Arial Black</vt:lpstr>
      <vt:lpstr>Arial</vt:lpstr>
      <vt:lpstr>Avenir</vt:lpstr>
      <vt:lpstr>Cambria</vt:lpstr>
      <vt:lpstr>Shift</vt:lpstr>
      <vt:lpstr>WHY PALESTINE MATTERS The Struggle to End Colonialism </vt:lpstr>
      <vt:lpstr>  Week Three CONTEMPORARY REALITIES     </vt:lpstr>
      <vt:lpstr>From Settler Colonialism   to   Nation State  “The logic of settler colonialism  is tied to space and identity.”                       J. Getzoff, p. 51</vt:lpstr>
      <vt:lpstr>The Bedouin: Exceptionalism &amp; Dehumanization in the Naqab/Negev</vt:lpstr>
      <vt:lpstr>Turning pine trees  into weapons of war through...</vt:lpstr>
      <vt:lpstr>CONSIDER...</vt:lpstr>
      <vt:lpstr>PowerPoint Presentation</vt:lpstr>
      <vt:lpstr>Excerpts from Israel's Declaration of Independence - May 1948 </vt:lpstr>
      <vt:lpstr>Excerpts from Israel's Declaration of Independence - May 1948 </vt:lpstr>
      <vt:lpstr>Israel codifies Jewish Privilege 2018 Nation-State Law even if 1 in 5 people are not Jewish</vt:lpstr>
      <vt:lpstr>PowerPoint Presentation</vt:lpstr>
      <vt:lpstr>PowerPoint Presentation</vt:lpstr>
      <vt:lpstr>Whose Kufiya  is it anyway?</vt:lpstr>
      <vt:lpstr>PowerPoint Presentation</vt:lpstr>
      <vt:lpstr> Rethinking Normalization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PALESTINE MATTERS The Struggle to End Colonialism </dc:title>
  <cp:lastModifiedBy>noushin@me.com</cp:lastModifiedBy>
  <cp:revision>4</cp:revision>
  <dcterms:modified xsi:type="dcterms:W3CDTF">2019-11-05T13:26:17Z</dcterms:modified>
</cp:coreProperties>
</file>