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Avenir" panose="02000503020000020003" pitchFamily="2" charset="0"/>
      <p:regular r:id="rId28"/>
      <p:italic r:id="rId29"/>
    </p:embeddedFont>
    <p:embeddedFont>
      <p:font typeface="Bookman Old Style" panose="0205060405050502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Nunito" pitchFamily="2" charset="77"/>
      <p:regular r:id="rId38"/>
      <p:bold r:id="rId39"/>
      <p:italic r:id="rId40"/>
      <p:boldItalic r:id="rId41"/>
    </p:embeddedFont>
    <p:embeddedFont>
      <p:font typeface="Rockwell" panose="02060603020205020403" pitchFamily="18"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110" d="100"/>
          <a:sy n="110" d="100"/>
        </p:scale>
        <p:origin x="168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0969ddff7_1_2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70969ddff7_1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Direct action to interrupt business as usual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Large corporations have tremendous political power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Companies manufacturing weapons and tear gas canisters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Arms Export Control Act</a:t>
            </a:r>
            <a:endParaRPr/>
          </a:p>
          <a:p>
            <a:pPr marL="0" lvl="0" indent="0" algn="l" rtl="0">
              <a:spcBef>
                <a:spcPts val="0"/>
              </a:spcBef>
              <a:spcAft>
                <a:spcPts val="0"/>
              </a:spcAft>
              <a:buNone/>
            </a:pPr>
            <a:endParaRPr/>
          </a:p>
        </p:txBody>
      </p:sp>
      <p:sp>
        <p:nvSpPr>
          <p:cNvPr id="202" name="Google Shape;20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Track your own complicity –That’s where your power is; leverage your connections</a:t>
            </a:r>
            <a:endParaRPr/>
          </a:p>
          <a:p>
            <a:pPr marL="0" lvl="0" indent="0" algn="l" rtl="0">
              <a:spcBef>
                <a:spcPts val="0"/>
              </a:spcBef>
              <a:spcAft>
                <a:spcPts val="0"/>
              </a:spcAft>
              <a:buNone/>
            </a:pPr>
            <a:endParaRPr/>
          </a:p>
        </p:txBody>
      </p:sp>
      <p:sp>
        <p:nvSpPr>
          <p:cNvPr id="209" name="Google Shape;20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Some 26 states, from New York to Texas to Rhode Island to South Carolina, have regulations on the books to block BDS activists from accomplishing their goals.  Another 13 states have bills pending</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Require businesses contracting with the state to affirm that they are not participating in a boycott of Israel.</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They don’t punish or prevent individuals from boycotting Israel – unless they are individual contractors, as was the case with speech pathologist in Texas. Or Mennonite school contractor in Kansas.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two federal courts that have ruled on such bills have declared them to be unconstitutional violations of the First Amendment speech rights of American citizens. </a:t>
            </a:r>
            <a:endParaRPr/>
          </a:p>
          <a:p>
            <a:pPr marL="457200" lvl="1"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16" name="Google Shape;21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5bbc1f213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5bbc1f213_0_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Immigration is an example of a justice struggle that intersects with Palestine.</a:t>
            </a:r>
            <a:endParaRPr/>
          </a:p>
        </p:txBody>
      </p:sp>
      <p:sp>
        <p:nvSpPr>
          <p:cNvPr id="228" name="Google Shape;228;g65bbc1f213_0_1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are not going to support US tax dollars funding Israel’s cruel brutal and dehumanizing system of juvenile military detention of Palestinian children.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In the 115th Congress, we spearheaded efforts to introduce H.R. 4391, the first-ever bill in the U.S. Congress on Palestinian human rights. We ended the congressional session with 31 members of Congress supporting the bill.</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Sadly, H.R. 4391 is no longer a "live" bill, as all bills introduced during a congressional session that do not make it through the entire legislative process are dead.</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We are working on legislative advocacy initiatives in the new 116th Congress, including reintroducing an updated version of H.R. 4391.</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 Follow us on Twitter for updates: </a:t>
            </a:r>
            <a:r>
              <a:rPr lang="en-US" sz="1200" b="1" u="sng">
                <a:solidFill>
                  <a:schemeClr val="dk1"/>
                </a:solidFill>
                <a:latin typeface="Calibri"/>
                <a:ea typeface="Calibri"/>
                <a:cs typeface="Calibri"/>
                <a:sym typeface="Calibri"/>
              </a:rPr>
              <a:t>https://twitter.com/nwttac</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42" name="Google Shape;24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0969ddff7_1_37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70969ddff7_1_37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5bbc1f21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65bbc1f21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0969ddff7_1_2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70969ddff7_1_2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theory of change stands apart from a tendency to separate the Palestinian struggle from other movements for justice, or to characterize Israel as a wholly unique historical and legal regime. </a:t>
            </a:r>
            <a:endParaRPr/>
          </a:p>
          <a:p>
            <a:pPr marL="0" marR="0" lvl="1"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WHATEVER YOU DO THAT SUPPORTS THESE VALUES IS SOLIDARITY WORK and includes Palestine.</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b="1"/>
          </a:p>
        </p:txBody>
      </p:sp>
      <p:sp>
        <p:nvSpPr>
          <p:cNvPr id="279" name="Google Shape;27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b="1"/>
              <a:t>Stop making exceptions when it comes to Palestine. </a:t>
            </a:r>
            <a:r>
              <a:rPr lang="en-US" sz="1200" b="1">
                <a:solidFill>
                  <a:schemeClr val="dk1"/>
                </a:solidFill>
                <a:latin typeface="Calibri"/>
                <a:ea typeface="Calibri"/>
                <a:cs typeface="Calibri"/>
                <a:sym typeface="Calibri"/>
              </a:rPr>
              <a:t>De-exceptionalizing</a:t>
            </a:r>
            <a:r>
              <a:rPr lang="en-US" sz="1200">
                <a:solidFill>
                  <a:schemeClr val="dk1"/>
                </a:solidFill>
                <a:latin typeface="Calibri"/>
                <a:ea typeface="Calibri"/>
                <a:cs typeface="Calibri"/>
                <a:sym typeface="Calibri"/>
              </a:rPr>
              <a:t> Palestine/Israel represents a commitment to joint struggle, intersectional analysis, personal and political accountability, and the principled pursuit of collective liberation.</a:t>
            </a:r>
            <a:endParaRPr/>
          </a:p>
          <a:p>
            <a:pPr marL="0" lvl="0" indent="0" algn="l" rtl="0">
              <a:spcBef>
                <a:spcPts val="0"/>
              </a:spcBef>
              <a:spcAft>
                <a:spcPts val="0"/>
              </a:spcAft>
              <a:buNone/>
            </a:pPr>
            <a:endParaRPr/>
          </a:p>
        </p:txBody>
      </p:sp>
      <p:sp>
        <p:nvSpPr>
          <p:cNvPr id="286" name="Google Shape;28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 We’ll close with this short, rather explicit video clip by</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Vic Mensa, an African American rap artist who went to Palestine and saw himself in the mirror of Palestine.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He wrote an opinion piece about what he saw in Palestine in Time magazine and wrote a song after his trip to Palestine and the violence in Charlottesville, Virginia. </a:t>
            </a:r>
            <a:endParaRPr/>
          </a:p>
        </p:txBody>
      </p:sp>
      <p:sp>
        <p:nvSpPr>
          <p:cNvPr id="293" name="Google Shape;29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Gaza and WB- staying</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South and Central Americans leaving</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Standing Rock -Native Americans and allies protest pipeline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US – BLM, Me too,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POWER bus loads trips to Harrisburg to advocate fully funding education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Protests at ICE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Lobbying</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Building schools in Palestine</a:t>
            </a:r>
            <a:endParaRPr/>
          </a:p>
          <a:p>
            <a:pPr marL="0" lvl="0" indent="0" algn="l" rtl="0">
              <a:spcBef>
                <a:spcPts val="0"/>
              </a:spcBef>
              <a:spcAft>
                <a:spcPts val="0"/>
              </a:spcAft>
              <a:buNone/>
            </a:pPr>
            <a:endParaRPr/>
          </a:p>
        </p:txBody>
      </p:sp>
      <p:sp>
        <p:nvSpPr>
          <p:cNvPr id="164" name="Google Shape;16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1">
                <a:solidFill>
                  <a:srgbClr val="000000"/>
                </a:solidFill>
                <a:latin typeface="Arial"/>
                <a:ea typeface="Arial"/>
                <a:cs typeface="Arial"/>
                <a:sym typeface="Arial"/>
              </a:rPr>
              <a:t>Liberation Theology </a:t>
            </a:r>
            <a:endParaRPr sz="1000" b="1">
              <a:solidFill>
                <a:srgbClr val="FF0000"/>
              </a:solidFill>
              <a:highlight>
                <a:srgbClr val="00FFFF"/>
              </a:highlight>
              <a:latin typeface="Arial"/>
              <a:ea typeface="Arial"/>
              <a:cs typeface="Arial"/>
              <a:sym typeface="Arial"/>
            </a:endParaRPr>
          </a:p>
          <a:p>
            <a:pPr marL="0" lvl="0" indent="0" algn="l" rtl="0">
              <a:spcBef>
                <a:spcPts val="0"/>
              </a:spcBef>
              <a:spcAft>
                <a:spcPts val="0"/>
              </a:spcAft>
              <a:buNone/>
            </a:pPr>
            <a:r>
              <a:rPr lang="en-US" sz="1000" b="1">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If tt is an option, invite someone knowledgeable on this subject to present on this topic.</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US" sz="1000">
                <a:solidFill>
                  <a:srgbClr val="000000"/>
                </a:solidFill>
                <a:latin typeface="Arial"/>
                <a:ea typeface="Arial"/>
                <a:cs typeface="Arial"/>
                <a:sym typeface="Arial"/>
              </a:rPr>
              <a:t>Based on Christison’s “Liberation Theology as Resistance,” on page 83, the following points are important:</a:t>
            </a:r>
            <a:endParaRPr sz="1000">
              <a:solidFill>
                <a:srgbClr val="000000"/>
              </a:solidFill>
              <a:latin typeface="Arial"/>
              <a:ea typeface="Arial"/>
              <a:cs typeface="Arial"/>
              <a:sym typeface="Arial"/>
            </a:endParaRPr>
          </a:p>
          <a:p>
            <a:pPr marL="457200" lvl="0" indent="-292100" algn="l" rtl="0">
              <a:spcBef>
                <a:spcPts val="0"/>
              </a:spcBef>
              <a:spcAft>
                <a:spcPts val="0"/>
              </a:spcAft>
              <a:buSzPts val="1000"/>
              <a:buChar char="●"/>
            </a:pPr>
            <a:r>
              <a:rPr lang="en-US" sz="1000">
                <a:solidFill>
                  <a:srgbClr val="000000"/>
                </a:solidFill>
                <a:latin typeface="Arial"/>
                <a:ea typeface="Arial"/>
                <a:cs typeface="Arial"/>
                <a:sym typeface="Arial"/>
              </a:rPr>
              <a:t>Roots of liberation theology come from Latin America in the 50’s and 60’s as empowerment for the poor and oppressed.</a:t>
            </a:r>
            <a:endParaRPr sz="1000">
              <a:solidFill>
                <a:srgbClr val="000000"/>
              </a:solidFill>
              <a:latin typeface="Arial"/>
              <a:ea typeface="Arial"/>
              <a:cs typeface="Arial"/>
              <a:sym typeface="Arial"/>
            </a:endParaRPr>
          </a:p>
          <a:p>
            <a:pPr marL="457200" lvl="0" indent="-292100" algn="l" rtl="0">
              <a:spcBef>
                <a:spcPts val="0"/>
              </a:spcBef>
              <a:spcAft>
                <a:spcPts val="0"/>
              </a:spcAft>
              <a:buSzPts val="1000"/>
              <a:buChar char="●"/>
            </a:pPr>
            <a:r>
              <a:rPr lang="en-US" sz="1000">
                <a:solidFill>
                  <a:srgbClr val="000000"/>
                </a:solidFill>
                <a:latin typeface="Arial"/>
                <a:ea typeface="Arial"/>
                <a:cs typeface="Arial"/>
                <a:sym typeface="Arial"/>
              </a:rPr>
              <a:t>The Old Testament claim of God’s covenant with the Jews granting Jews exclusive right to the land of historic Palestine must be rejected if God is just.</a:t>
            </a:r>
            <a:endParaRPr sz="1000">
              <a:solidFill>
                <a:srgbClr val="000000"/>
              </a:solidFill>
              <a:latin typeface="Arial"/>
              <a:ea typeface="Arial"/>
              <a:cs typeface="Arial"/>
              <a:sym typeface="Arial"/>
            </a:endParaRPr>
          </a:p>
          <a:p>
            <a:pPr marL="457200" lvl="0" indent="-292100" algn="l" rtl="0">
              <a:spcBef>
                <a:spcPts val="0"/>
              </a:spcBef>
              <a:spcAft>
                <a:spcPts val="0"/>
              </a:spcAft>
              <a:buSzPts val="1000"/>
              <a:buChar char="●"/>
            </a:pPr>
            <a:r>
              <a:rPr lang="en-US" sz="1000">
                <a:solidFill>
                  <a:srgbClr val="000000"/>
                </a:solidFill>
                <a:latin typeface="Arial"/>
                <a:ea typeface="Arial"/>
                <a:cs typeface="Arial"/>
                <a:sym typeface="Arial"/>
              </a:rPr>
              <a:t>The theology of resistance to Zionism for Palestinians speaks to Muslims and Christians.</a:t>
            </a:r>
            <a:endParaRPr sz="1000">
              <a:solidFill>
                <a:srgbClr val="000000"/>
              </a:solidFill>
              <a:latin typeface="Arial"/>
              <a:ea typeface="Arial"/>
              <a:cs typeface="Arial"/>
              <a:sym typeface="Arial"/>
            </a:endParaRPr>
          </a:p>
          <a:p>
            <a:pPr marL="457200" lvl="0" indent="-292100" algn="l" rtl="0">
              <a:spcBef>
                <a:spcPts val="0"/>
              </a:spcBef>
              <a:spcAft>
                <a:spcPts val="0"/>
              </a:spcAft>
              <a:buSzPts val="1000"/>
              <a:buChar char="●"/>
            </a:pPr>
            <a:r>
              <a:rPr lang="en-US" sz="1000">
                <a:solidFill>
                  <a:srgbClr val="000000"/>
                </a:solidFill>
                <a:latin typeface="Arial"/>
                <a:ea typeface="Arial"/>
                <a:cs typeface="Arial"/>
                <a:sym typeface="Arial"/>
              </a:rPr>
              <a:t>Episcopal priest Naim Ateek promoted a specifically Palestinian liberation theology through the Sabeel Ecumenical Liberation Theology Center in Jerusalem.</a:t>
            </a:r>
            <a:endParaRPr sz="1000">
              <a:solidFill>
                <a:srgbClr val="000000"/>
              </a:solidFill>
              <a:latin typeface="Arial"/>
              <a:ea typeface="Arial"/>
              <a:cs typeface="Arial"/>
              <a:sym typeface="Arial"/>
            </a:endParaRPr>
          </a:p>
          <a:p>
            <a:pPr marL="457200" lvl="0" indent="-292100" algn="l" rtl="0">
              <a:spcBef>
                <a:spcPts val="0"/>
              </a:spcBef>
              <a:spcAft>
                <a:spcPts val="0"/>
              </a:spcAft>
              <a:buSzPts val="1000"/>
              <a:buChar char="●"/>
            </a:pPr>
            <a:r>
              <a:rPr lang="en-US" sz="1000">
                <a:solidFill>
                  <a:srgbClr val="000000"/>
                </a:solidFill>
                <a:latin typeface="Arial"/>
                <a:ea typeface="Arial"/>
                <a:cs typeface="Arial"/>
                <a:sym typeface="Arial"/>
              </a:rPr>
              <a:t>In 2009, Palestinian church leaders gathered to call on churches worldwide to stand in solidarity and action with the plight of Palestinian Christians.  Based on a similar document in South Africa in 1985, this is known a Kairos Palestine.</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US" sz="1000">
                <a:solidFill>
                  <a:srgbClr val="000000"/>
                </a:solidFill>
                <a:latin typeface="Arial"/>
                <a:ea typeface="Arial"/>
                <a:cs typeface="Arial"/>
                <a:sym typeface="Arial"/>
              </a:rPr>
              <a:t>If no speaker on this, another option is to play the short FOSNA video (in Ch. 7) about Naeem Ateek, Palestinian Liberation Theologian.</a:t>
            </a:r>
            <a:endParaRPr sz="1000">
              <a:solidFill>
                <a:srgbClr val="000000"/>
              </a:solidFill>
              <a:latin typeface="Arial"/>
              <a:ea typeface="Arial"/>
              <a:cs typeface="Arial"/>
              <a:sym typeface="Arial"/>
            </a:endParaRPr>
          </a:p>
          <a:p>
            <a:pPr marL="0" lvl="0" indent="0" algn="l" rtl="0">
              <a:spcBef>
                <a:spcPts val="0"/>
              </a:spcBef>
              <a:spcAft>
                <a:spcPts val="0"/>
              </a:spcAft>
              <a:buNone/>
            </a:pPr>
            <a:endParaRPr sz="1000">
              <a:solidFill>
                <a:srgbClr val="000000"/>
              </a:solidFill>
              <a:latin typeface="Arial"/>
              <a:ea typeface="Arial"/>
              <a:cs typeface="Arial"/>
              <a:sym typeface="Arial"/>
            </a:endParaRPr>
          </a:p>
        </p:txBody>
      </p:sp>
      <p:sp>
        <p:nvSpPr>
          <p:cNvPr id="170" name="Google Shape;17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BDS activists want companies to stop doing business in Israel, consumers to stop buying Israeli products, and academics and cultural figures to stop collaborating with Israeli colleagues.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Direct action to interrupt business as usual and change the story</a:t>
            </a:r>
            <a:endParaRPr/>
          </a:p>
          <a:p>
            <a:pPr marL="0" lvl="0" indent="0" algn="l" rtl="0">
              <a:spcBef>
                <a:spcPts val="0"/>
              </a:spcBef>
              <a:spcAft>
                <a:spcPts val="0"/>
              </a:spcAft>
              <a:buNone/>
            </a:pPr>
            <a:endParaRPr/>
          </a:p>
        </p:txBody>
      </p:sp>
      <p:sp>
        <p:nvSpPr>
          <p:cNvPr id="182" name="Google Shape;18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sz="1200" u="none" strike="noStrike">
                <a:solidFill>
                  <a:schemeClr val="dk1"/>
                </a:solidFill>
                <a:latin typeface="Calibri"/>
                <a:ea typeface="Calibri"/>
                <a:cs typeface="Calibri"/>
                <a:sym typeface="Calibri"/>
              </a:rPr>
              <a:t>Intent?</a:t>
            </a:r>
            <a:endParaRPr u="none" strike="noStrike"/>
          </a:p>
          <a:p>
            <a:pPr marL="457200" lvl="1" indent="0" algn="l" rtl="0">
              <a:spcBef>
                <a:spcPts val="0"/>
              </a:spcBef>
              <a:spcAft>
                <a:spcPts val="0"/>
              </a:spcAft>
              <a:buNone/>
            </a:pPr>
            <a:r>
              <a:rPr lang="en-US" sz="1200" u="none" strike="noStrike">
                <a:solidFill>
                  <a:schemeClr val="dk1"/>
                </a:solidFill>
                <a:latin typeface="Calibri"/>
                <a:ea typeface="Calibri"/>
                <a:cs typeface="Calibri"/>
                <a:sym typeface="Calibri"/>
              </a:rPr>
              <a:t>Realistic?</a:t>
            </a:r>
            <a:endParaRPr u="none" strike="noStrike"/>
          </a:p>
          <a:p>
            <a:pPr marL="457200" lvl="1" indent="0" algn="l" rtl="0">
              <a:spcBef>
                <a:spcPts val="0"/>
              </a:spcBef>
              <a:spcAft>
                <a:spcPts val="0"/>
              </a:spcAft>
              <a:buNone/>
            </a:pPr>
            <a:r>
              <a:rPr lang="en-US" sz="1200" u="none" strike="noStrike">
                <a:solidFill>
                  <a:schemeClr val="dk1"/>
                </a:solidFill>
                <a:latin typeface="Calibri"/>
                <a:ea typeface="Calibri"/>
                <a:cs typeface="Calibri"/>
                <a:sym typeface="Calibri"/>
              </a:rPr>
              <a:t>Surprises or new info?</a:t>
            </a:r>
            <a:endParaRPr u="none" strike="noStrike"/>
          </a:p>
          <a:p>
            <a:pPr marL="457200" lvl="1" indent="0" algn="l" rtl="0">
              <a:spcBef>
                <a:spcPts val="0"/>
              </a:spcBef>
              <a:spcAft>
                <a:spcPts val="0"/>
              </a:spcAft>
              <a:buNone/>
            </a:pPr>
            <a:r>
              <a:rPr lang="en-US" sz="1200" u="none" strike="noStrike">
                <a:solidFill>
                  <a:schemeClr val="dk1"/>
                </a:solidFill>
                <a:latin typeface="Calibri"/>
                <a:ea typeface="Calibri"/>
                <a:cs typeface="Calibri"/>
                <a:sym typeface="Calibri"/>
              </a:rPr>
              <a:t>Anti-semitism</a:t>
            </a:r>
            <a:endParaRPr u="none" strike="noStrike"/>
          </a:p>
          <a:p>
            <a:pPr marL="0" lvl="0" indent="0" algn="l" rtl="0">
              <a:spcBef>
                <a:spcPts val="0"/>
              </a:spcBef>
              <a:spcAft>
                <a:spcPts val="0"/>
              </a:spcAft>
              <a:buNone/>
            </a:pPr>
            <a:endParaRPr/>
          </a:p>
        </p:txBody>
      </p:sp>
      <p:sp>
        <p:nvSpPr>
          <p:cNvPr id="189" name="Google Shape;18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3"/>
        <p:cNvGrpSpPr/>
        <p:nvPr/>
      </p:nvGrpSpPr>
      <p:grpSpPr>
        <a:xfrm>
          <a:off x="0" y="0"/>
          <a:ext cx="0" cy="0"/>
          <a:chOff x="0" y="0"/>
          <a:chExt cx="0" cy="0"/>
        </a:xfrm>
      </p:grpSpPr>
      <p:sp>
        <p:nvSpPr>
          <p:cNvPr id="14" name="Google Shape;14;p2"/>
          <p:cNvSpPr/>
          <p:nvPr/>
        </p:nvSpPr>
        <p:spPr>
          <a:xfrm>
            <a:off x="31" y="3766000"/>
            <a:ext cx="7370400" cy="30921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3582600" y="2067600"/>
            <a:ext cx="5561400" cy="47904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5058905" y="-100"/>
            <a:ext cx="4085100" cy="27369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327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txBox="1">
            <a:spLocks noGrp="1"/>
          </p:cNvSpPr>
          <p:nvPr>
            <p:ph type="ctrTitle"/>
          </p:nvPr>
        </p:nvSpPr>
        <p:spPr>
          <a:xfrm>
            <a:off x="1858703" y="2430444"/>
            <a:ext cx="53613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Font typeface="Arial"/>
              <a:buNone/>
              <a:defRPr sz="3800">
                <a:latin typeface="Arial"/>
                <a:ea typeface="Arial"/>
                <a:cs typeface="Arial"/>
                <a:sym typeface="Arial"/>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9" name="Google Shape;39;p2"/>
          <p:cNvSpPr txBox="1">
            <a:spLocks noGrp="1"/>
          </p:cNvSpPr>
          <p:nvPr>
            <p:ph type="subTitle" idx="1"/>
          </p:nvPr>
        </p:nvSpPr>
        <p:spPr>
          <a:xfrm>
            <a:off x="1858700" y="4550878"/>
            <a:ext cx="5361300" cy="69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0" name="Google Shape;40;p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4"/>
        <p:cNvGrpSpPr/>
        <p:nvPr/>
      </p:nvGrpSpPr>
      <p:grpSpPr>
        <a:xfrm>
          <a:off x="0" y="0"/>
          <a:ext cx="0" cy="0"/>
          <a:chOff x="0" y="0"/>
          <a:chExt cx="0" cy="0"/>
        </a:xfrm>
      </p:grpSpPr>
      <p:sp>
        <p:nvSpPr>
          <p:cNvPr id="115" name="Google Shape;115;p11"/>
          <p:cNvSpPr/>
          <p:nvPr/>
        </p:nvSpPr>
        <p:spPr>
          <a:xfrm flipH="1">
            <a:off x="5569200" y="3778767"/>
            <a:ext cx="3574800" cy="30792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txBox="1">
            <a:spLocks noGrp="1"/>
          </p:cNvSpPr>
          <p:nvPr>
            <p:ph type="title" hasCustomPrompt="1"/>
          </p:nvPr>
        </p:nvSpPr>
        <p:spPr>
          <a:xfrm>
            <a:off x="1385850" y="1845133"/>
            <a:ext cx="63723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5" name="Google Shape;125;p11"/>
          <p:cNvSpPr txBox="1">
            <a:spLocks noGrp="1"/>
          </p:cNvSpPr>
          <p:nvPr>
            <p:ph type="body" idx="1"/>
          </p:nvPr>
        </p:nvSpPr>
        <p:spPr>
          <a:xfrm>
            <a:off x="1385850" y="3818467"/>
            <a:ext cx="6372300" cy="8547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6" name="Google Shape;126;p11"/>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12"/>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
        <p:cNvGrpSpPr/>
        <p:nvPr/>
      </p:nvGrpSpPr>
      <p:grpSpPr>
        <a:xfrm>
          <a:off x="0" y="0"/>
          <a:ext cx="0" cy="0"/>
          <a:chOff x="0" y="0"/>
          <a:chExt cx="0" cy="0"/>
        </a:xfrm>
      </p:grpSpPr>
      <p:sp>
        <p:nvSpPr>
          <p:cNvPr id="130" name="Google Shape;13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132" name="Google Shape;132;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7" name="Google Shape;137;p14"/>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1600"/>
              </a:spcBef>
              <a:spcAft>
                <a:spcPts val="0"/>
              </a:spcAft>
              <a:buClr>
                <a:schemeClr val="dk1"/>
              </a:buClr>
              <a:buSzPts val="2400"/>
              <a:buChar char="○"/>
              <a:defRPr sz="2400"/>
            </a:lvl2pPr>
            <a:lvl3pPr marL="1371600" lvl="2" indent="-355600" algn="l" rtl="0">
              <a:spcBef>
                <a:spcPts val="1600"/>
              </a:spcBef>
              <a:spcAft>
                <a:spcPts val="0"/>
              </a:spcAft>
              <a:buClr>
                <a:schemeClr val="dk1"/>
              </a:buClr>
              <a:buSzPts val="2000"/>
              <a:buChar char="■"/>
              <a:defRPr sz="2000"/>
            </a:lvl3pPr>
            <a:lvl4pPr marL="1828800" lvl="3" indent="-342900" algn="l" rtl="0">
              <a:spcBef>
                <a:spcPts val="1600"/>
              </a:spcBef>
              <a:spcAft>
                <a:spcPts val="0"/>
              </a:spcAft>
              <a:buClr>
                <a:schemeClr val="dk1"/>
              </a:buClr>
              <a:buSzPts val="1800"/>
              <a:buChar char="●"/>
              <a:defRPr sz="1800"/>
            </a:lvl4pPr>
            <a:lvl5pPr marL="2286000" lvl="4" indent="-342900" algn="l" rtl="0">
              <a:spcBef>
                <a:spcPts val="1600"/>
              </a:spcBef>
              <a:spcAft>
                <a:spcPts val="0"/>
              </a:spcAft>
              <a:buClr>
                <a:schemeClr val="dk1"/>
              </a:buClr>
              <a:buSzPts val="1800"/>
              <a:buChar char="○"/>
              <a:defRPr sz="1800"/>
            </a:lvl5pPr>
            <a:lvl6pPr marL="2743200" lvl="5" indent="-342900" algn="l" rtl="0">
              <a:spcBef>
                <a:spcPts val="1600"/>
              </a:spcBef>
              <a:spcAft>
                <a:spcPts val="0"/>
              </a:spcAft>
              <a:buClr>
                <a:schemeClr val="dk1"/>
              </a:buClr>
              <a:buSzPts val="1800"/>
              <a:buChar char="■"/>
              <a:defRPr sz="1800"/>
            </a:lvl6pPr>
            <a:lvl7pPr marL="3200400" lvl="6" indent="-342900" algn="l" rtl="0">
              <a:spcBef>
                <a:spcPts val="1600"/>
              </a:spcBef>
              <a:spcAft>
                <a:spcPts val="0"/>
              </a:spcAft>
              <a:buClr>
                <a:schemeClr val="dk1"/>
              </a:buClr>
              <a:buSzPts val="1800"/>
              <a:buChar char="●"/>
              <a:defRPr sz="1800"/>
            </a:lvl7pPr>
            <a:lvl8pPr marL="3657600" lvl="7" indent="-342900" algn="l" rtl="0">
              <a:spcBef>
                <a:spcPts val="1600"/>
              </a:spcBef>
              <a:spcAft>
                <a:spcPts val="0"/>
              </a:spcAft>
              <a:buClr>
                <a:schemeClr val="dk1"/>
              </a:buClr>
              <a:buSzPts val="1800"/>
              <a:buChar char="○"/>
              <a:defRPr sz="1800"/>
            </a:lvl8pPr>
            <a:lvl9pPr marL="4114800" lvl="8" indent="-342900" algn="l" rtl="0">
              <a:spcBef>
                <a:spcPts val="1600"/>
              </a:spcBef>
              <a:spcAft>
                <a:spcPts val="1600"/>
              </a:spcAft>
              <a:buClr>
                <a:schemeClr val="dk1"/>
              </a:buClr>
              <a:buSzPts val="1800"/>
              <a:buChar char="■"/>
              <a:defRPr sz="1800"/>
            </a:lvl9pPr>
          </a:lstStyle>
          <a:p>
            <a:endParaRPr/>
          </a:p>
        </p:txBody>
      </p:sp>
      <p:sp>
        <p:nvSpPr>
          <p:cNvPr id="138" name="Google Shape;138;p14"/>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1600"/>
              </a:spcBef>
              <a:spcAft>
                <a:spcPts val="0"/>
              </a:spcAft>
              <a:buClr>
                <a:schemeClr val="dk1"/>
              </a:buClr>
              <a:buSzPts val="2400"/>
              <a:buChar char="○"/>
              <a:defRPr sz="2400"/>
            </a:lvl2pPr>
            <a:lvl3pPr marL="1371600" lvl="2" indent="-355600" algn="l" rtl="0">
              <a:spcBef>
                <a:spcPts val="1600"/>
              </a:spcBef>
              <a:spcAft>
                <a:spcPts val="0"/>
              </a:spcAft>
              <a:buClr>
                <a:schemeClr val="dk1"/>
              </a:buClr>
              <a:buSzPts val="2000"/>
              <a:buChar char="■"/>
              <a:defRPr sz="2000"/>
            </a:lvl3pPr>
            <a:lvl4pPr marL="1828800" lvl="3" indent="-342900" algn="l" rtl="0">
              <a:spcBef>
                <a:spcPts val="1600"/>
              </a:spcBef>
              <a:spcAft>
                <a:spcPts val="0"/>
              </a:spcAft>
              <a:buClr>
                <a:schemeClr val="dk1"/>
              </a:buClr>
              <a:buSzPts val="1800"/>
              <a:buChar char="●"/>
              <a:defRPr sz="1800"/>
            </a:lvl4pPr>
            <a:lvl5pPr marL="2286000" lvl="4" indent="-342900" algn="l" rtl="0">
              <a:spcBef>
                <a:spcPts val="1600"/>
              </a:spcBef>
              <a:spcAft>
                <a:spcPts val="0"/>
              </a:spcAft>
              <a:buClr>
                <a:schemeClr val="dk1"/>
              </a:buClr>
              <a:buSzPts val="1800"/>
              <a:buChar char="○"/>
              <a:defRPr sz="1800"/>
            </a:lvl5pPr>
            <a:lvl6pPr marL="2743200" lvl="5" indent="-342900" algn="l" rtl="0">
              <a:spcBef>
                <a:spcPts val="1600"/>
              </a:spcBef>
              <a:spcAft>
                <a:spcPts val="0"/>
              </a:spcAft>
              <a:buClr>
                <a:schemeClr val="dk1"/>
              </a:buClr>
              <a:buSzPts val="1800"/>
              <a:buChar char="■"/>
              <a:defRPr sz="1800"/>
            </a:lvl6pPr>
            <a:lvl7pPr marL="3200400" lvl="6" indent="-342900" algn="l" rtl="0">
              <a:spcBef>
                <a:spcPts val="1600"/>
              </a:spcBef>
              <a:spcAft>
                <a:spcPts val="0"/>
              </a:spcAft>
              <a:buClr>
                <a:schemeClr val="dk1"/>
              </a:buClr>
              <a:buSzPts val="1800"/>
              <a:buChar char="●"/>
              <a:defRPr sz="1800"/>
            </a:lvl7pPr>
            <a:lvl8pPr marL="3657600" lvl="7" indent="-342900" algn="l" rtl="0">
              <a:spcBef>
                <a:spcPts val="1600"/>
              </a:spcBef>
              <a:spcAft>
                <a:spcPts val="0"/>
              </a:spcAft>
              <a:buClr>
                <a:schemeClr val="dk1"/>
              </a:buClr>
              <a:buSzPts val="1800"/>
              <a:buChar char="○"/>
              <a:defRPr sz="1800"/>
            </a:lvl8pPr>
            <a:lvl9pPr marL="4114800" lvl="8" indent="-342900" algn="l" rtl="0">
              <a:spcBef>
                <a:spcPts val="1600"/>
              </a:spcBef>
              <a:spcAft>
                <a:spcPts val="1600"/>
              </a:spcAft>
              <a:buClr>
                <a:schemeClr val="dk1"/>
              </a:buClr>
              <a:buSzPts val="1800"/>
              <a:buChar char="■"/>
              <a:defRPr sz="1800"/>
            </a:lvl9pPr>
          </a:lstStyle>
          <a:p>
            <a:endParaRPr/>
          </a:p>
        </p:txBody>
      </p:sp>
      <p:sp>
        <p:nvSpPr>
          <p:cNvPr id="139" name="Google Shape;139;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1"/>
        <p:cNvGrpSpPr/>
        <p:nvPr/>
      </p:nvGrpSpPr>
      <p:grpSpPr>
        <a:xfrm>
          <a:off x="0" y="0"/>
          <a:ext cx="0" cy="0"/>
          <a:chOff x="0" y="0"/>
          <a:chExt cx="0" cy="0"/>
        </a:xfrm>
      </p:grpSpPr>
      <p:sp>
        <p:nvSpPr>
          <p:cNvPr id="42" name="Google Shape;42;p3"/>
          <p:cNvSpPr/>
          <p:nvPr/>
        </p:nvSpPr>
        <p:spPr>
          <a:xfrm flipH="1">
            <a:off x="4757100" y="3079200"/>
            <a:ext cx="4386900" cy="37788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txBox="1">
            <a:spLocks noGrp="1"/>
          </p:cNvSpPr>
          <p:nvPr>
            <p:ph type="title"/>
          </p:nvPr>
        </p:nvSpPr>
        <p:spPr>
          <a:xfrm>
            <a:off x="1888684" y="2328133"/>
            <a:ext cx="5377500" cy="219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52" name="Google Shape;52;p3"/>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3"/>
        <p:cNvGrpSpPr/>
        <p:nvPr/>
      </p:nvGrpSpPr>
      <p:grpSpPr>
        <a:xfrm>
          <a:off x="0" y="0"/>
          <a:ext cx="0" cy="0"/>
          <a:chOff x="0" y="0"/>
          <a:chExt cx="0" cy="0"/>
        </a:xfrm>
      </p:grpSpPr>
      <p:sp>
        <p:nvSpPr>
          <p:cNvPr id="54" name="Google Shape;54;p4"/>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txBox="1">
            <a:spLocks noGrp="1"/>
          </p:cNvSpPr>
          <p:nvPr>
            <p:ph type="title"/>
          </p:nvPr>
        </p:nvSpPr>
        <p:spPr>
          <a:xfrm>
            <a:off x="819150" y="610442"/>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8" name="Google Shape;58;p4"/>
          <p:cNvSpPr txBox="1">
            <a:spLocks noGrp="1"/>
          </p:cNvSpPr>
          <p:nvPr>
            <p:ph type="body" idx="1"/>
          </p:nvPr>
        </p:nvSpPr>
        <p:spPr>
          <a:xfrm>
            <a:off x="819150" y="2654300"/>
            <a:ext cx="75057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Font typeface="Arial"/>
              <a:buChar char="●"/>
              <a:defRPr>
                <a:latin typeface="Arial"/>
                <a:ea typeface="Arial"/>
                <a:cs typeface="Arial"/>
                <a:sym typeface="Arial"/>
              </a:defRPr>
            </a:lvl1pPr>
            <a:lvl2pPr marL="914400" lvl="1" indent="-298450">
              <a:spcBef>
                <a:spcPts val="1600"/>
              </a:spcBef>
              <a:spcAft>
                <a:spcPts val="0"/>
              </a:spcAft>
              <a:buSzPts val="1100"/>
              <a:buFont typeface="Arial"/>
              <a:buChar char="○"/>
              <a:defRPr>
                <a:latin typeface="Arial"/>
                <a:ea typeface="Arial"/>
                <a:cs typeface="Arial"/>
                <a:sym typeface="Arial"/>
              </a:defRPr>
            </a:lvl2pPr>
            <a:lvl3pPr marL="1371600" lvl="2" indent="-298450">
              <a:spcBef>
                <a:spcPts val="1600"/>
              </a:spcBef>
              <a:spcAft>
                <a:spcPts val="0"/>
              </a:spcAft>
              <a:buSzPts val="1100"/>
              <a:buFont typeface="Arial"/>
              <a:buChar char="■"/>
              <a:defRPr>
                <a:latin typeface="Arial"/>
                <a:ea typeface="Arial"/>
                <a:cs typeface="Arial"/>
                <a:sym typeface="Arial"/>
              </a:defRPr>
            </a:lvl3pPr>
            <a:lvl4pPr marL="1828800" lvl="3" indent="-298450">
              <a:spcBef>
                <a:spcPts val="1600"/>
              </a:spcBef>
              <a:spcAft>
                <a:spcPts val="0"/>
              </a:spcAft>
              <a:buSzPts val="1100"/>
              <a:buFont typeface="Arial"/>
              <a:buChar char="●"/>
              <a:defRPr>
                <a:latin typeface="Arial"/>
                <a:ea typeface="Arial"/>
                <a:cs typeface="Arial"/>
                <a:sym typeface="Arial"/>
              </a:defRPr>
            </a:lvl4pPr>
            <a:lvl5pPr marL="2286000" lvl="4" indent="-298450">
              <a:spcBef>
                <a:spcPts val="1600"/>
              </a:spcBef>
              <a:spcAft>
                <a:spcPts val="0"/>
              </a:spcAft>
              <a:buSzPts val="1100"/>
              <a:buFont typeface="Arial"/>
              <a:buChar char="○"/>
              <a:defRPr>
                <a:latin typeface="Arial"/>
                <a:ea typeface="Arial"/>
                <a:cs typeface="Arial"/>
                <a:sym typeface="Arial"/>
              </a:defRPr>
            </a:lvl5pPr>
            <a:lvl6pPr marL="2743200" lvl="5" indent="-298450">
              <a:spcBef>
                <a:spcPts val="1600"/>
              </a:spcBef>
              <a:spcAft>
                <a:spcPts val="0"/>
              </a:spcAft>
              <a:buSzPts val="1100"/>
              <a:buFont typeface="Arial"/>
              <a:buChar char="■"/>
              <a:defRPr>
                <a:latin typeface="Arial"/>
                <a:ea typeface="Arial"/>
                <a:cs typeface="Arial"/>
                <a:sym typeface="Arial"/>
              </a:defRPr>
            </a:lvl6pPr>
            <a:lvl7pPr marL="3200400" lvl="6" indent="-298450">
              <a:spcBef>
                <a:spcPts val="1600"/>
              </a:spcBef>
              <a:spcAft>
                <a:spcPts val="0"/>
              </a:spcAft>
              <a:buSzPts val="1100"/>
              <a:buFont typeface="Arial"/>
              <a:buChar char="●"/>
              <a:defRPr>
                <a:latin typeface="Arial"/>
                <a:ea typeface="Arial"/>
                <a:cs typeface="Arial"/>
                <a:sym typeface="Arial"/>
              </a:defRPr>
            </a:lvl7pPr>
            <a:lvl8pPr marL="3657600" lvl="7" indent="-298450">
              <a:spcBef>
                <a:spcPts val="1600"/>
              </a:spcBef>
              <a:spcAft>
                <a:spcPts val="0"/>
              </a:spcAft>
              <a:buSzPts val="1100"/>
              <a:buFont typeface="Arial"/>
              <a:buChar char="○"/>
              <a:defRPr>
                <a:latin typeface="Arial"/>
                <a:ea typeface="Arial"/>
                <a:cs typeface="Arial"/>
                <a:sym typeface="Arial"/>
              </a:defRPr>
            </a:lvl8pPr>
            <a:lvl9pPr marL="4114800" lvl="8" indent="-298450">
              <a:spcBef>
                <a:spcPts val="1600"/>
              </a:spcBef>
              <a:spcAft>
                <a:spcPts val="1600"/>
              </a:spcAft>
              <a:buSzPts val="1100"/>
              <a:buFont typeface="Arial"/>
              <a:buChar char="■"/>
              <a:defRPr>
                <a:latin typeface="Arial"/>
                <a:ea typeface="Arial"/>
                <a:cs typeface="Arial"/>
                <a:sym typeface="Arial"/>
              </a:defRPr>
            </a:lvl9pPr>
          </a:lstStyle>
          <a:p>
            <a:endParaRPr/>
          </a:p>
        </p:txBody>
      </p:sp>
      <p:sp>
        <p:nvSpPr>
          <p:cNvPr id="59" name="Google Shape;59;p4"/>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60"/>
        <p:cNvGrpSpPr/>
        <p:nvPr/>
      </p:nvGrpSpPr>
      <p:grpSpPr>
        <a:xfrm>
          <a:off x="0" y="0"/>
          <a:ext cx="0" cy="0"/>
          <a:chOff x="0" y="0"/>
          <a:chExt cx="0" cy="0"/>
        </a:xfrm>
      </p:grpSpPr>
      <p:sp>
        <p:nvSpPr>
          <p:cNvPr id="61" name="Google Shape;61;p5"/>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5" name="Google Shape;65;p5"/>
          <p:cNvSpPr txBox="1">
            <a:spLocks noGrp="1"/>
          </p:cNvSpPr>
          <p:nvPr>
            <p:ph type="body" idx="1"/>
          </p:nvPr>
        </p:nvSpPr>
        <p:spPr>
          <a:xfrm>
            <a:off x="819150" y="2654300"/>
            <a:ext cx="36861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6" name="Google Shape;66;p5"/>
          <p:cNvSpPr txBox="1">
            <a:spLocks noGrp="1"/>
          </p:cNvSpPr>
          <p:nvPr>
            <p:ph type="body" idx="2"/>
          </p:nvPr>
        </p:nvSpPr>
        <p:spPr>
          <a:xfrm>
            <a:off x="4638675" y="2654300"/>
            <a:ext cx="3686100" cy="3264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7" name="Google Shape;67;p5"/>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8"/>
        <p:cNvGrpSpPr/>
        <p:nvPr/>
      </p:nvGrpSpPr>
      <p:grpSpPr>
        <a:xfrm>
          <a:off x="0" y="0"/>
          <a:ext cx="0" cy="0"/>
          <a:chOff x="0" y="0"/>
          <a:chExt cx="0" cy="0"/>
        </a:xfrm>
      </p:grpSpPr>
      <p:sp>
        <p:nvSpPr>
          <p:cNvPr id="69" name="Google Shape;69;p6"/>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txBox="1">
            <a:spLocks noGrp="1"/>
          </p:cNvSpPr>
          <p:nvPr>
            <p:ph type="title"/>
          </p:nvPr>
        </p:nvSpPr>
        <p:spPr>
          <a:xfrm>
            <a:off x="819150" y="1127467"/>
            <a:ext cx="7505700" cy="1272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3" name="Google Shape;73;p6"/>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4"/>
        <p:cNvGrpSpPr/>
        <p:nvPr/>
      </p:nvGrpSpPr>
      <p:grpSpPr>
        <a:xfrm>
          <a:off x="0" y="0"/>
          <a:ext cx="0" cy="0"/>
          <a:chOff x="0" y="0"/>
          <a:chExt cx="0" cy="0"/>
        </a:xfrm>
      </p:grpSpPr>
      <p:sp>
        <p:nvSpPr>
          <p:cNvPr id="75" name="Google Shape;75;p7"/>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31" y="3766000"/>
            <a:ext cx="7370400" cy="30921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txBox="1">
            <a:spLocks noGrp="1"/>
          </p:cNvSpPr>
          <p:nvPr>
            <p:ph type="title"/>
          </p:nvPr>
        </p:nvSpPr>
        <p:spPr>
          <a:xfrm>
            <a:off x="819150" y="1127467"/>
            <a:ext cx="3709200" cy="1844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9" name="Google Shape;79;p7"/>
          <p:cNvSpPr txBox="1">
            <a:spLocks noGrp="1"/>
          </p:cNvSpPr>
          <p:nvPr>
            <p:ph type="body" idx="1"/>
          </p:nvPr>
        </p:nvSpPr>
        <p:spPr>
          <a:xfrm>
            <a:off x="830700" y="3092067"/>
            <a:ext cx="3709200" cy="28263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0" name="Google Shape;80;p7"/>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81"/>
        <p:cNvGrpSpPr/>
        <p:nvPr/>
      </p:nvGrpSpPr>
      <p:grpSpPr>
        <a:xfrm>
          <a:off x="0" y="0"/>
          <a:ext cx="0" cy="0"/>
          <a:chOff x="0" y="0"/>
          <a:chExt cx="0" cy="0"/>
        </a:xfrm>
      </p:grpSpPr>
      <p:sp>
        <p:nvSpPr>
          <p:cNvPr id="82" name="Google Shape;82;p8"/>
          <p:cNvSpPr/>
          <p:nvPr/>
        </p:nvSpPr>
        <p:spPr>
          <a:xfrm>
            <a:off x="0" y="3764192"/>
            <a:ext cx="7369200" cy="30891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3583210" y="2072150"/>
            <a:ext cx="5560500" cy="47859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txBox="1">
            <a:spLocks noGrp="1"/>
          </p:cNvSpPr>
          <p:nvPr>
            <p:ph type="title"/>
          </p:nvPr>
        </p:nvSpPr>
        <p:spPr>
          <a:xfrm>
            <a:off x="1393929" y="1734861"/>
            <a:ext cx="6366900" cy="338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8" name="Google Shape;98;p8"/>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9"/>
        <p:cNvGrpSpPr/>
        <p:nvPr/>
      </p:nvGrpSpPr>
      <p:grpSpPr>
        <a:xfrm>
          <a:off x="0" y="0"/>
          <a:ext cx="0" cy="0"/>
          <a:chOff x="0" y="0"/>
          <a:chExt cx="0" cy="0"/>
        </a:xfrm>
      </p:grpSpPr>
      <p:sp>
        <p:nvSpPr>
          <p:cNvPr id="100" name="Google Shape;100;p9"/>
          <p:cNvSpPr/>
          <p:nvPr/>
        </p:nvSpPr>
        <p:spPr>
          <a:xfrm flipH="1">
            <a:off x="3582600" y="2067600"/>
            <a:ext cx="5561400" cy="4790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31" y="3766000"/>
            <a:ext cx="7370400" cy="30921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txBox="1">
            <a:spLocks noGrp="1"/>
          </p:cNvSpPr>
          <p:nvPr>
            <p:ph type="title"/>
          </p:nvPr>
        </p:nvSpPr>
        <p:spPr>
          <a:xfrm>
            <a:off x="819150" y="1127467"/>
            <a:ext cx="6424200" cy="939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4" name="Google Shape;104;p9"/>
          <p:cNvSpPr txBox="1">
            <a:spLocks noGrp="1"/>
          </p:cNvSpPr>
          <p:nvPr>
            <p:ph type="subTitle" idx="1"/>
          </p:nvPr>
        </p:nvSpPr>
        <p:spPr>
          <a:xfrm>
            <a:off x="819150" y="2067600"/>
            <a:ext cx="5859900" cy="524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5" name="Google Shape;105;p9"/>
          <p:cNvSpPr txBox="1">
            <a:spLocks noGrp="1"/>
          </p:cNvSpPr>
          <p:nvPr>
            <p:ph type="body" idx="2"/>
          </p:nvPr>
        </p:nvSpPr>
        <p:spPr>
          <a:xfrm>
            <a:off x="819150" y="3289400"/>
            <a:ext cx="5859900" cy="2793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6" name="Google Shape;106;p9"/>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7"/>
        <p:cNvGrpSpPr/>
        <p:nvPr/>
      </p:nvGrpSpPr>
      <p:grpSpPr>
        <a:xfrm>
          <a:off x="0" y="0"/>
          <a:ext cx="0" cy="0"/>
          <a:chOff x="0" y="0"/>
          <a:chExt cx="0" cy="0"/>
        </a:xfrm>
      </p:grpSpPr>
      <p:sp>
        <p:nvSpPr>
          <p:cNvPr id="108" name="Google Shape;108;p10"/>
          <p:cNvSpPr/>
          <p:nvPr/>
        </p:nvSpPr>
        <p:spPr>
          <a:xfrm>
            <a:off x="31" y="3766000"/>
            <a:ext cx="7370400" cy="30921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flipH="1">
            <a:off x="3582600" y="2067600"/>
            <a:ext cx="5561400" cy="4790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0"/>
          <p:cNvSpPr/>
          <p:nvPr/>
        </p:nvSpPr>
        <p:spPr>
          <a:xfrm>
            <a:off x="203225" y="275000"/>
            <a:ext cx="87375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txBox="1">
            <a:spLocks noGrp="1"/>
          </p:cNvSpPr>
          <p:nvPr>
            <p:ph type="body" idx="1"/>
          </p:nvPr>
        </p:nvSpPr>
        <p:spPr>
          <a:xfrm>
            <a:off x="328025" y="5551333"/>
            <a:ext cx="7415100" cy="8067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12" name="Google Shape;112;p10"/>
          <p:cNvSpPr txBox="1">
            <a:spLocks noGrp="1"/>
          </p:cNvSpPr>
          <p:nvPr>
            <p:ph type="sldNum" idx="12"/>
          </p:nvPr>
        </p:nvSpPr>
        <p:spPr>
          <a:xfrm>
            <a:off x="8390734" y="605822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0"/>
          <p:cNvSpPr txBox="1"/>
          <p:nvPr/>
        </p:nvSpPr>
        <p:spPr>
          <a:xfrm>
            <a:off x="3071975" y="1929000"/>
            <a:ext cx="3000000" cy="202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Download and insert video from </a:t>
            </a:r>
            <a:endParaRPr>
              <a:latin typeface="Calibri"/>
              <a:ea typeface="Calibri"/>
              <a:cs typeface="Calibri"/>
              <a:sym typeface="Calibri"/>
            </a:endParaRPr>
          </a:p>
          <a:p>
            <a:pPr marL="0" lvl="0" indent="0" algn="ctr" rtl="0">
              <a:spcBef>
                <a:spcPts val="0"/>
              </a:spcBef>
              <a:spcAft>
                <a:spcPts val="0"/>
              </a:spcAft>
              <a:buNone/>
            </a:pPr>
            <a:r>
              <a:rPr lang="en-US">
                <a:solidFill>
                  <a:schemeClr val="accent1"/>
                </a:solidFill>
                <a:latin typeface="Calibri"/>
                <a:ea typeface="Calibri"/>
                <a:cs typeface="Calibri"/>
                <a:sym typeface="Calibri"/>
              </a:rPr>
              <a:t>WhyPalestineMatters.org</a:t>
            </a:r>
            <a:endParaRPr>
              <a:solidFill>
                <a:schemeClr val="accent1"/>
              </a:solidFill>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or</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minimize this window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and play the video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directly from the website</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 in full screen mode.</a:t>
            </a:r>
            <a:endParaRPr>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11" name="Google Shape;11;p1"/>
          <p:cNvSpPr txBox="1">
            <a:spLocks noGrp="1"/>
          </p:cNvSpPr>
          <p:nvPr>
            <p:ph type="body" idx="1"/>
          </p:nvPr>
        </p:nvSpPr>
        <p:spPr>
          <a:xfrm>
            <a:off x="311700" y="1536633"/>
            <a:ext cx="85206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390734" y="605822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525500" y="483300"/>
            <a:ext cx="8027249" cy="176218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8000"/>
              </a:buClr>
              <a:buSzPts val="4000"/>
              <a:buFont typeface="Arial"/>
              <a:buNone/>
            </a:pPr>
            <a:r>
              <a:rPr lang="en-US" sz="4000" b="1" dirty="0">
                <a:solidFill>
                  <a:schemeClr val="accent1"/>
                </a:solidFill>
                <a:latin typeface="Arial"/>
                <a:ea typeface="Arial"/>
                <a:cs typeface="Arial"/>
                <a:sym typeface="Arial"/>
              </a:rPr>
              <a:t>WHY PALESTINE MATTERS</a:t>
            </a:r>
            <a:endParaRPr sz="4000" b="1" dirty="0">
              <a:solidFill>
                <a:schemeClr val="accent1"/>
              </a:solidFill>
              <a:latin typeface="Arial"/>
              <a:ea typeface="Arial"/>
              <a:cs typeface="Arial"/>
              <a:sym typeface="Arial"/>
            </a:endParaRPr>
          </a:p>
          <a:p>
            <a:pPr marL="0" lvl="0" indent="0" algn="ctr" rtl="0">
              <a:spcBef>
                <a:spcPts val="0"/>
              </a:spcBef>
              <a:spcAft>
                <a:spcPts val="0"/>
              </a:spcAft>
              <a:buClr>
                <a:srgbClr val="008000"/>
              </a:buClr>
              <a:buSzPts val="3600"/>
              <a:buFont typeface="Arial"/>
              <a:buNone/>
            </a:pPr>
            <a:r>
              <a:rPr lang="en-US" sz="3600" b="1" dirty="0">
                <a:solidFill>
                  <a:schemeClr val="accent1"/>
                </a:solidFill>
                <a:latin typeface="Arial"/>
                <a:ea typeface="Arial"/>
                <a:cs typeface="Arial"/>
                <a:sym typeface="Arial"/>
              </a:rPr>
              <a:t>The Struggle to End Colonialism</a:t>
            </a:r>
            <a:endParaRPr sz="1600" dirty="0">
              <a:solidFill>
                <a:schemeClr val="accent1"/>
              </a:solidFill>
              <a:latin typeface="Calibri"/>
              <a:ea typeface="Calibri"/>
              <a:cs typeface="Calibri"/>
              <a:sym typeface="Calibri"/>
            </a:endParaRPr>
          </a:p>
          <a:p>
            <a:pPr marL="0" lvl="0" indent="0" algn="ctr" rtl="0">
              <a:spcBef>
                <a:spcPts val="0"/>
              </a:spcBef>
              <a:spcAft>
                <a:spcPts val="0"/>
              </a:spcAft>
              <a:buClr>
                <a:srgbClr val="008000"/>
              </a:buClr>
              <a:buSzPts val="4000"/>
              <a:buFont typeface="Arial"/>
              <a:buNone/>
            </a:pPr>
            <a:endParaRPr sz="4000" b="1" dirty="0">
              <a:solidFill>
                <a:srgbClr val="008000"/>
              </a:solidFill>
              <a:latin typeface="Arial"/>
              <a:ea typeface="Arial"/>
              <a:cs typeface="Arial"/>
              <a:sym typeface="Arial"/>
            </a:endParaRPr>
          </a:p>
        </p:txBody>
      </p:sp>
      <p:sp>
        <p:nvSpPr>
          <p:cNvPr id="147" name="Google Shape;147;p15"/>
          <p:cNvSpPr txBox="1">
            <a:spLocks noGrp="1"/>
          </p:cNvSpPr>
          <p:nvPr>
            <p:ph type="subTitle" idx="4294967295"/>
          </p:nvPr>
        </p:nvSpPr>
        <p:spPr>
          <a:xfrm>
            <a:off x="1202063" y="2301000"/>
            <a:ext cx="3231000" cy="2256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008000"/>
              </a:buClr>
              <a:buSzPts val="3200"/>
              <a:buNone/>
            </a:pPr>
            <a:r>
              <a:rPr lang="en-US" dirty="0">
                <a:solidFill>
                  <a:srgbClr val="008000"/>
                </a:solidFill>
                <a:latin typeface="Avenir"/>
                <a:ea typeface="Avenir"/>
                <a:cs typeface="Avenir"/>
                <a:sym typeface="Avenir"/>
              </a:rPr>
              <a:t> </a:t>
            </a:r>
            <a:r>
              <a:rPr lang="en-US" sz="2800" dirty="0">
                <a:latin typeface="Arial"/>
                <a:ea typeface="Arial"/>
                <a:cs typeface="Arial"/>
                <a:sym typeface="Arial"/>
              </a:rPr>
              <a:t>  A 5-week course</a:t>
            </a:r>
            <a:endParaRPr sz="2800" dirty="0">
              <a:latin typeface="Arial"/>
              <a:ea typeface="Arial"/>
              <a:cs typeface="Arial"/>
              <a:sym typeface="Arial"/>
            </a:endParaRPr>
          </a:p>
          <a:p>
            <a:pPr marL="0" lvl="0" indent="0" algn="ctr" rtl="0">
              <a:lnSpc>
                <a:spcPct val="150000"/>
              </a:lnSpc>
              <a:spcBef>
                <a:spcPts val="0"/>
              </a:spcBef>
              <a:spcAft>
                <a:spcPts val="0"/>
              </a:spcAft>
              <a:buClr>
                <a:srgbClr val="008000"/>
              </a:buClr>
              <a:buSzPts val="3200"/>
              <a:buNone/>
            </a:pPr>
            <a:r>
              <a:rPr lang="en-US" sz="2400" dirty="0">
                <a:latin typeface="Arial"/>
                <a:ea typeface="Arial"/>
                <a:cs typeface="Arial"/>
                <a:sym typeface="Arial"/>
              </a:rPr>
              <a:t>Facilitated by</a:t>
            </a:r>
            <a:endParaRPr sz="2400" dirty="0">
              <a:latin typeface="Arial"/>
              <a:ea typeface="Arial"/>
              <a:cs typeface="Arial"/>
              <a:sym typeface="Arial"/>
            </a:endParaRPr>
          </a:p>
          <a:p>
            <a:pPr marL="0" lvl="0" indent="0" algn="l" rtl="0">
              <a:spcBef>
                <a:spcPts val="480"/>
              </a:spcBef>
              <a:spcAft>
                <a:spcPts val="0"/>
              </a:spcAft>
              <a:buClr>
                <a:srgbClr val="008000"/>
              </a:buClr>
              <a:buSzPts val="2400"/>
              <a:buNone/>
            </a:pPr>
            <a:r>
              <a:rPr lang="en-US" sz="2400" dirty="0">
                <a:latin typeface="Arial"/>
                <a:ea typeface="Arial"/>
                <a:cs typeface="Arial"/>
                <a:sym typeface="Arial"/>
              </a:rPr>
              <a:t>  </a:t>
            </a:r>
            <a:endParaRPr dirty="0"/>
          </a:p>
          <a:p>
            <a:pPr marL="0" lvl="0" indent="0" algn="l" rtl="0">
              <a:spcBef>
                <a:spcPts val="640"/>
              </a:spcBef>
              <a:spcAft>
                <a:spcPts val="0"/>
              </a:spcAft>
              <a:buClr>
                <a:srgbClr val="008000"/>
              </a:buClr>
              <a:buSzPts val="3200"/>
              <a:buNone/>
            </a:pPr>
            <a:endParaRPr dirty="0">
              <a:latin typeface="Arial"/>
              <a:ea typeface="Arial"/>
              <a:cs typeface="Arial"/>
              <a:sym typeface="Arial"/>
            </a:endParaRPr>
          </a:p>
          <a:p>
            <a:pPr marL="0" lvl="0" indent="0" algn="l" rtl="0">
              <a:spcBef>
                <a:spcPts val="640"/>
              </a:spcBef>
              <a:spcAft>
                <a:spcPts val="0"/>
              </a:spcAft>
              <a:buClr>
                <a:srgbClr val="888888"/>
              </a:buClr>
              <a:buSzPts val="3200"/>
              <a:buNone/>
            </a:pPr>
            <a:endParaRPr dirty="0">
              <a:solidFill>
                <a:srgbClr val="008000"/>
              </a:solidFill>
              <a:latin typeface="Avenir"/>
              <a:ea typeface="Avenir"/>
              <a:cs typeface="Avenir"/>
              <a:sym typeface="Avenir"/>
            </a:endParaRPr>
          </a:p>
          <a:p>
            <a:pPr marL="0" lvl="0" indent="0" algn="l" rtl="0">
              <a:spcBef>
                <a:spcPts val="640"/>
              </a:spcBef>
              <a:spcAft>
                <a:spcPts val="1600"/>
              </a:spcAft>
              <a:buClr>
                <a:srgbClr val="888888"/>
              </a:buClr>
              <a:buSzPts val="3200"/>
              <a:buNone/>
            </a:pPr>
            <a:endParaRPr dirty="0"/>
          </a:p>
        </p:txBody>
      </p:sp>
      <p:pic>
        <p:nvPicPr>
          <p:cNvPr id="148" name="Google Shape;148;p15"/>
          <p:cNvPicPr preferRelativeResize="0"/>
          <p:nvPr/>
        </p:nvPicPr>
        <p:blipFill rotWithShape="1">
          <a:blip r:embed="rId3">
            <a:alphaModFix/>
          </a:blip>
          <a:srcRect/>
          <a:stretch/>
        </p:blipFill>
        <p:spPr>
          <a:xfrm>
            <a:off x="5109625" y="1803250"/>
            <a:ext cx="3443125" cy="4588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p:nvPr/>
        </p:nvSpPr>
        <p:spPr>
          <a:xfrm>
            <a:off x="250398" y="197347"/>
            <a:ext cx="8585076" cy="661719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800">
              <a:solidFill>
                <a:srgbClr val="000090"/>
              </a:solidFill>
              <a:latin typeface="Arial"/>
              <a:ea typeface="Arial"/>
              <a:cs typeface="Arial"/>
              <a:sym typeface="Arial"/>
            </a:endParaRPr>
          </a:p>
          <a:p>
            <a:pPr marL="914400" marR="0" lvl="2" indent="0" algn="l" rtl="0">
              <a:spcBef>
                <a:spcPts val="0"/>
              </a:spcBef>
              <a:spcAft>
                <a:spcPts val="0"/>
              </a:spcAft>
              <a:buNone/>
            </a:pPr>
            <a:r>
              <a:rPr lang="en-US" sz="2400" b="0" i="1" u="none" strike="noStrike" cap="none">
                <a:solidFill>
                  <a:schemeClr val="dk1"/>
                </a:solidFill>
                <a:latin typeface="Arial"/>
                <a:ea typeface="Arial"/>
                <a:cs typeface="Arial"/>
                <a:sym typeface="Arial"/>
              </a:rPr>
              <a:t>Governmentally imposed withholding of aid, embargo, trade status  </a:t>
            </a:r>
            <a:endParaRPr/>
          </a:p>
        </p:txBody>
      </p:sp>
      <p:sp>
        <p:nvSpPr>
          <p:cNvPr id="205" name="Google Shape;205;p24"/>
          <p:cNvSpPr txBox="1">
            <a:spLocks noGrp="1"/>
          </p:cNvSpPr>
          <p:nvPr>
            <p:ph type="title"/>
          </p:nvPr>
        </p:nvSpPr>
        <p:spPr>
          <a:xfrm>
            <a:off x="1388550" y="1285650"/>
            <a:ext cx="6322800" cy="400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Arial"/>
                <a:ea typeface="Arial"/>
                <a:cs typeface="Arial"/>
                <a:sym typeface="Arial"/>
              </a:rPr>
              <a:t>BOYCOTT</a:t>
            </a:r>
            <a:endParaRPr sz="2400" b="1" dirty="0">
              <a:latin typeface="Arial"/>
              <a:ea typeface="Arial"/>
              <a:cs typeface="Arial"/>
              <a:sym typeface="Arial"/>
            </a:endParaRPr>
          </a:p>
          <a:p>
            <a:pPr marL="0" lvl="0" indent="0" algn="ctr" rtl="0">
              <a:spcBef>
                <a:spcPts val="0"/>
              </a:spcBef>
              <a:spcAft>
                <a:spcPts val="0"/>
              </a:spcAft>
              <a:buNone/>
            </a:pPr>
            <a:r>
              <a:rPr lang="en-US" sz="2400" b="1" dirty="0">
                <a:solidFill>
                  <a:schemeClr val="accent1"/>
                </a:solidFill>
                <a:latin typeface="Arial"/>
                <a:ea typeface="Arial"/>
                <a:cs typeface="Arial"/>
                <a:sym typeface="Arial"/>
              </a:rPr>
              <a:t>by individuals and groups</a:t>
            </a:r>
            <a:endParaRPr sz="2400" b="1" dirty="0">
              <a:solidFill>
                <a:schemeClr val="accent1"/>
              </a:solidFill>
              <a:latin typeface="Arial"/>
              <a:ea typeface="Arial"/>
              <a:cs typeface="Arial"/>
              <a:sym typeface="Arial"/>
            </a:endParaRPr>
          </a:p>
          <a:p>
            <a:pPr marL="0" lvl="0" indent="0" algn="ctr" rtl="0">
              <a:spcBef>
                <a:spcPts val="0"/>
              </a:spcBef>
              <a:spcAft>
                <a:spcPts val="0"/>
              </a:spcAft>
              <a:buNone/>
            </a:pPr>
            <a:r>
              <a:rPr lang="en-US" sz="2400" b="1" dirty="0">
                <a:solidFill>
                  <a:schemeClr val="accent1"/>
                </a:solidFill>
                <a:latin typeface="Arial"/>
                <a:ea typeface="Arial"/>
                <a:cs typeface="Arial"/>
                <a:sym typeface="Arial"/>
              </a:rPr>
              <a:t>consumer, Academic, Cultural, Sports</a:t>
            </a:r>
            <a:endParaRPr sz="2400" b="1" dirty="0">
              <a:solidFill>
                <a:schemeClr val="accent1"/>
              </a:solidFill>
              <a:latin typeface="Arial"/>
              <a:ea typeface="Arial"/>
              <a:cs typeface="Arial"/>
              <a:sym typeface="Arial"/>
            </a:endParaRPr>
          </a:p>
          <a:p>
            <a:pPr marL="0" lvl="0" indent="0" algn="ctr" rtl="0">
              <a:spcBef>
                <a:spcPts val="0"/>
              </a:spcBef>
              <a:spcAft>
                <a:spcPts val="0"/>
              </a:spcAft>
              <a:buNone/>
            </a:pPr>
            <a:endParaRPr sz="2400" b="1" dirty="0">
              <a:latin typeface="Arial"/>
              <a:ea typeface="Arial"/>
              <a:cs typeface="Arial"/>
              <a:sym typeface="Arial"/>
            </a:endParaRPr>
          </a:p>
          <a:p>
            <a:pPr marL="0" lvl="0" indent="0" algn="ctr" rtl="0">
              <a:spcBef>
                <a:spcPts val="0"/>
              </a:spcBef>
              <a:spcAft>
                <a:spcPts val="0"/>
              </a:spcAft>
              <a:buNone/>
            </a:pPr>
            <a:r>
              <a:rPr lang="en-US" sz="2400" b="1" dirty="0">
                <a:latin typeface="Arial"/>
                <a:ea typeface="Arial"/>
                <a:cs typeface="Arial"/>
                <a:sym typeface="Arial"/>
              </a:rPr>
              <a:t>DIVESTMENT</a:t>
            </a:r>
            <a:endParaRPr sz="2400" b="1" dirty="0">
              <a:latin typeface="Arial"/>
              <a:ea typeface="Arial"/>
              <a:cs typeface="Arial"/>
              <a:sym typeface="Arial"/>
            </a:endParaRPr>
          </a:p>
          <a:p>
            <a:pPr marL="0" lvl="0" indent="0" algn="ctr" rtl="0">
              <a:spcBef>
                <a:spcPts val="0"/>
              </a:spcBef>
              <a:spcAft>
                <a:spcPts val="0"/>
              </a:spcAft>
              <a:buNone/>
            </a:pPr>
            <a:r>
              <a:rPr lang="en-US" sz="2400" b="1" dirty="0">
                <a:solidFill>
                  <a:schemeClr val="accent1"/>
                </a:solidFill>
                <a:latin typeface="Arial"/>
                <a:ea typeface="Arial"/>
                <a:cs typeface="Arial"/>
                <a:sym typeface="Arial"/>
              </a:rPr>
              <a:t>by investors</a:t>
            </a:r>
            <a:endParaRPr sz="2400" b="1" dirty="0">
              <a:solidFill>
                <a:schemeClr val="accent1"/>
              </a:solidFill>
              <a:latin typeface="Arial"/>
              <a:ea typeface="Arial"/>
              <a:cs typeface="Arial"/>
              <a:sym typeface="Arial"/>
            </a:endParaRPr>
          </a:p>
          <a:p>
            <a:pPr marL="0" lvl="0" indent="0" algn="ctr" rtl="0">
              <a:spcBef>
                <a:spcPts val="0"/>
              </a:spcBef>
              <a:spcAft>
                <a:spcPts val="0"/>
              </a:spcAft>
              <a:buNone/>
            </a:pPr>
            <a:r>
              <a:rPr lang="en-US" sz="2400" b="1" dirty="0">
                <a:solidFill>
                  <a:schemeClr val="accent1"/>
                </a:solidFill>
                <a:latin typeface="Arial"/>
                <a:ea typeface="Arial"/>
                <a:cs typeface="Arial"/>
                <a:sym typeface="Arial"/>
              </a:rPr>
              <a:t>withdrawal of financial support</a:t>
            </a:r>
            <a:endParaRPr sz="2400" b="1" dirty="0">
              <a:solidFill>
                <a:schemeClr val="accent1"/>
              </a:solidFill>
              <a:latin typeface="Arial"/>
              <a:ea typeface="Arial"/>
              <a:cs typeface="Arial"/>
              <a:sym typeface="Arial"/>
            </a:endParaRPr>
          </a:p>
          <a:p>
            <a:pPr marL="0" lvl="0" indent="0" algn="ctr" rtl="0">
              <a:spcBef>
                <a:spcPts val="0"/>
              </a:spcBef>
              <a:spcAft>
                <a:spcPts val="0"/>
              </a:spcAft>
              <a:buNone/>
            </a:pPr>
            <a:endParaRPr sz="2400" b="1" dirty="0">
              <a:latin typeface="Arial"/>
              <a:ea typeface="Arial"/>
              <a:cs typeface="Arial"/>
              <a:sym typeface="Arial"/>
            </a:endParaRPr>
          </a:p>
          <a:p>
            <a:pPr marL="0" lvl="0" indent="0" algn="ctr" rtl="0">
              <a:spcBef>
                <a:spcPts val="0"/>
              </a:spcBef>
              <a:spcAft>
                <a:spcPts val="0"/>
              </a:spcAft>
              <a:buNone/>
            </a:pPr>
            <a:r>
              <a:rPr lang="en-US" sz="2400" b="1" dirty="0">
                <a:latin typeface="Arial"/>
                <a:ea typeface="Arial"/>
                <a:cs typeface="Arial"/>
                <a:sym typeface="Arial"/>
              </a:rPr>
              <a:t>SANCTIONS</a:t>
            </a:r>
            <a:endParaRPr sz="2400" b="1" dirty="0">
              <a:latin typeface="Arial"/>
              <a:ea typeface="Arial"/>
              <a:cs typeface="Arial"/>
              <a:sym typeface="Arial"/>
            </a:endParaRPr>
          </a:p>
          <a:p>
            <a:pPr marL="0" lvl="0" indent="0" algn="ctr" rtl="0">
              <a:spcBef>
                <a:spcPts val="0"/>
              </a:spcBef>
              <a:spcAft>
                <a:spcPts val="0"/>
              </a:spcAft>
              <a:buNone/>
            </a:pPr>
            <a:r>
              <a:rPr lang="en-US" sz="2400" b="1" dirty="0">
                <a:solidFill>
                  <a:schemeClr val="accent1"/>
                </a:solidFill>
                <a:latin typeface="Arial"/>
                <a:ea typeface="Arial"/>
                <a:cs typeface="Arial"/>
                <a:sym typeface="Arial"/>
              </a:rPr>
              <a:t>by governments</a:t>
            </a:r>
            <a:endParaRPr sz="2400" b="1" dirty="0">
              <a:solidFill>
                <a:schemeClr val="accen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5"/>
          <p:cNvPicPr preferRelativeResize="0"/>
          <p:nvPr/>
        </p:nvPicPr>
        <p:blipFill rotWithShape="1">
          <a:blip r:embed="rId3">
            <a:alphaModFix/>
          </a:blip>
          <a:srcRect l="-1260" t="2216" r="1259" b="19475"/>
          <a:stretch/>
        </p:blipFill>
        <p:spPr>
          <a:xfrm>
            <a:off x="288525" y="381926"/>
            <a:ext cx="8449475" cy="6160873"/>
          </a:xfrm>
          <a:prstGeom prst="rect">
            <a:avLst/>
          </a:prstGeom>
          <a:noFill/>
          <a:ln>
            <a:noFill/>
          </a:ln>
        </p:spPr>
      </p:pic>
      <p:sp>
        <p:nvSpPr>
          <p:cNvPr id="212" name="Google Shape;212;p25"/>
          <p:cNvSpPr txBox="1">
            <a:spLocks noGrp="1"/>
          </p:cNvSpPr>
          <p:nvPr>
            <p:ph type="body" idx="1"/>
          </p:nvPr>
        </p:nvSpPr>
        <p:spPr>
          <a:xfrm>
            <a:off x="288525" y="5659900"/>
            <a:ext cx="1632872" cy="8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err="1">
                <a:latin typeface="+mj-lt"/>
              </a:rPr>
              <a:t>bdsMovement.net</a:t>
            </a:r>
            <a:endParaRPr b="1" dirty="0">
              <a:latin typeface="+mj-lt"/>
            </a:endParaRPr>
          </a:p>
          <a:p>
            <a:pPr marL="0" lvl="0" indent="0" algn="l" rtl="0">
              <a:spcBef>
                <a:spcPts val="0"/>
              </a:spcBef>
              <a:spcAft>
                <a:spcPts val="0"/>
              </a:spcAft>
              <a:buNone/>
            </a:pPr>
            <a:r>
              <a:rPr lang="en-US" b="1" dirty="0" err="1">
                <a:latin typeface="+mj-lt"/>
              </a:rPr>
              <a:t>StolenBeauty.org</a:t>
            </a:r>
            <a:endParaRPr b="1" dirty="0">
              <a:latin typeface="+mj-lt"/>
            </a:endParaRPr>
          </a:p>
          <a:p>
            <a:pPr marL="0" lvl="0" indent="0" algn="l" rtl="0">
              <a:spcBef>
                <a:spcPts val="0"/>
              </a:spcBef>
              <a:spcAft>
                <a:spcPts val="0"/>
              </a:spcAft>
              <a:buNone/>
            </a:pPr>
            <a:r>
              <a:rPr lang="en-US" b="1" dirty="0" err="1">
                <a:latin typeface="+mj-lt"/>
              </a:rPr>
              <a:t>WhoProfits.org</a:t>
            </a:r>
            <a:endParaRPr b="1"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7"/>
        <p:cNvGrpSpPr/>
        <p:nvPr/>
      </p:nvGrpSpPr>
      <p:grpSpPr>
        <a:xfrm>
          <a:off x="0" y="0"/>
          <a:ext cx="0" cy="0"/>
          <a:chOff x="0" y="0"/>
          <a:chExt cx="0" cy="0"/>
        </a:xfrm>
      </p:grpSpPr>
      <p:sp>
        <p:nvSpPr>
          <p:cNvPr id="218" name="Google Shape;218;p26"/>
          <p:cNvSpPr txBox="1">
            <a:spLocks noGrp="1"/>
          </p:cNvSpPr>
          <p:nvPr>
            <p:ph type="ctrTitle"/>
          </p:nvPr>
        </p:nvSpPr>
        <p:spPr>
          <a:xfrm>
            <a:off x="1891353" y="846844"/>
            <a:ext cx="5361300" cy="193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US" b="1">
                <a:latin typeface="Arial"/>
                <a:ea typeface="Arial"/>
                <a:cs typeface="Arial"/>
                <a:sym typeface="Arial"/>
              </a:rPr>
              <a:t>Anti-Boycott Legislation</a:t>
            </a:r>
            <a:endParaRPr b="1">
              <a:latin typeface="Arial"/>
              <a:ea typeface="Arial"/>
              <a:cs typeface="Arial"/>
              <a:sym typeface="Arial"/>
            </a:endParaRPr>
          </a:p>
        </p:txBody>
      </p:sp>
      <p:sp>
        <p:nvSpPr>
          <p:cNvPr id="219" name="Google Shape;219;p26"/>
          <p:cNvSpPr txBox="1">
            <a:spLocks noGrp="1"/>
          </p:cNvSpPr>
          <p:nvPr>
            <p:ph type="subTitle" idx="1"/>
          </p:nvPr>
        </p:nvSpPr>
        <p:spPr>
          <a:xfrm>
            <a:off x="1287000" y="2777650"/>
            <a:ext cx="6570000" cy="333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solidFill>
                <a:schemeClr val="accent2"/>
              </a:solidFill>
              <a:latin typeface="Arial"/>
              <a:ea typeface="Arial"/>
              <a:cs typeface="Arial"/>
              <a:sym typeface="Arial"/>
            </a:endParaRPr>
          </a:p>
          <a:p>
            <a:pPr marL="0" lvl="0" indent="0" algn="ctr" rtl="0">
              <a:spcBef>
                <a:spcPts val="800"/>
              </a:spcBef>
              <a:spcAft>
                <a:spcPts val="0"/>
              </a:spcAft>
              <a:buClr>
                <a:srgbClr val="FF0000"/>
              </a:buClr>
              <a:buSzPts val="4000"/>
              <a:buNone/>
            </a:pPr>
            <a:r>
              <a:rPr lang="en-US" sz="4000" b="1">
                <a:solidFill>
                  <a:schemeClr val="accent2"/>
                </a:solidFill>
                <a:latin typeface="Arial"/>
                <a:ea typeface="Arial"/>
                <a:cs typeface="Arial"/>
                <a:sym typeface="Arial"/>
              </a:rPr>
              <a:t>FREE SPEECH</a:t>
            </a:r>
            <a:endParaRPr>
              <a:solidFill>
                <a:schemeClr val="accent2"/>
              </a:solidFill>
              <a:latin typeface="Arial"/>
              <a:ea typeface="Arial"/>
              <a:cs typeface="Arial"/>
              <a:sym typeface="Arial"/>
            </a:endParaRPr>
          </a:p>
          <a:p>
            <a:pPr marL="0" lvl="0" indent="0" algn="ctr" rtl="0">
              <a:spcBef>
                <a:spcPts val="720"/>
              </a:spcBef>
              <a:spcAft>
                <a:spcPts val="0"/>
              </a:spcAft>
              <a:buClr>
                <a:srgbClr val="3366FF"/>
              </a:buClr>
              <a:buSzPts val="3600"/>
              <a:buNone/>
            </a:pPr>
            <a:r>
              <a:rPr lang="en-US" sz="3600" b="1">
                <a:solidFill>
                  <a:schemeClr val="accent2"/>
                </a:solidFill>
                <a:latin typeface="Arial"/>
                <a:ea typeface="Arial"/>
                <a:cs typeface="Arial"/>
                <a:sym typeface="Arial"/>
              </a:rPr>
              <a:t>and </a:t>
            </a:r>
            <a:endParaRPr sz="3600" b="1">
              <a:solidFill>
                <a:schemeClr val="accent2"/>
              </a:solidFill>
              <a:latin typeface="Arial"/>
              <a:ea typeface="Arial"/>
              <a:cs typeface="Arial"/>
              <a:sym typeface="Arial"/>
            </a:endParaRPr>
          </a:p>
          <a:p>
            <a:pPr marL="0" lvl="0" indent="0" algn="ctr" rtl="0">
              <a:spcBef>
                <a:spcPts val="720"/>
              </a:spcBef>
              <a:spcAft>
                <a:spcPts val="0"/>
              </a:spcAft>
              <a:buClr>
                <a:srgbClr val="3366FF"/>
              </a:buClr>
              <a:buSzPts val="3600"/>
              <a:buNone/>
            </a:pPr>
            <a:r>
              <a:rPr lang="en-US" sz="3600" b="1">
                <a:solidFill>
                  <a:schemeClr val="accent2"/>
                </a:solidFill>
                <a:latin typeface="Arial"/>
                <a:ea typeface="Arial"/>
                <a:cs typeface="Arial"/>
                <a:sym typeface="Arial"/>
              </a:rPr>
              <a:t>First  Amendment Rights</a:t>
            </a:r>
            <a:endParaRPr sz="3600" b="1">
              <a:solidFill>
                <a:schemeClr val="accent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1888684" y="2328133"/>
            <a:ext cx="5377500" cy="2194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800"/>
              <a:buFont typeface="Arial"/>
              <a:buNone/>
            </a:pPr>
            <a:r>
              <a:rPr lang="en-US" sz="3600" b="1">
                <a:solidFill>
                  <a:schemeClr val="dk1"/>
                </a:solidFill>
                <a:latin typeface="Arial"/>
                <a:ea typeface="Arial"/>
                <a:cs typeface="Arial"/>
                <a:sym typeface="Arial"/>
              </a:rPr>
              <a:t>SANCTUARY</a:t>
            </a:r>
            <a:endParaRPr sz="3600" b="1">
              <a:solidFill>
                <a:schemeClr val="dk1"/>
              </a:solidFill>
              <a:latin typeface="Arial"/>
              <a:ea typeface="Arial"/>
              <a:cs typeface="Arial"/>
              <a:sym typeface="Arial"/>
            </a:endParaRPr>
          </a:p>
          <a:p>
            <a:pPr marL="0" lvl="0" indent="0" algn="ctr" rtl="0">
              <a:lnSpc>
                <a:spcPct val="115000"/>
              </a:lnSpc>
              <a:spcBef>
                <a:spcPts val="800"/>
              </a:spcBef>
              <a:spcAft>
                <a:spcPts val="0"/>
              </a:spcAft>
              <a:buClr>
                <a:schemeClr val="dk1"/>
              </a:buClr>
              <a:buSzPts val="4000"/>
              <a:buFont typeface="Arial"/>
              <a:buNone/>
            </a:pPr>
            <a:r>
              <a:rPr lang="en-US" sz="3600" b="1">
                <a:solidFill>
                  <a:schemeClr val="dk1"/>
                </a:solidFill>
                <a:latin typeface="Arial"/>
                <a:ea typeface="Arial"/>
                <a:cs typeface="Arial"/>
                <a:sym typeface="Arial"/>
              </a:rPr>
              <a:t>AS</a:t>
            </a:r>
            <a:endParaRPr sz="3600" b="1">
              <a:solidFill>
                <a:schemeClr val="dk1"/>
              </a:solidFill>
              <a:latin typeface="Arial"/>
              <a:ea typeface="Arial"/>
              <a:cs typeface="Arial"/>
              <a:sym typeface="Arial"/>
            </a:endParaRPr>
          </a:p>
          <a:p>
            <a:pPr marL="0" lvl="0" indent="0" algn="ctr" rtl="0">
              <a:lnSpc>
                <a:spcPct val="115000"/>
              </a:lnSpc>
              <a:spcBef>
                <a:spcPts val="960"/>
              </a:spcBef>
              <a:spcAft>
                <a:spcPts val="1600"/>
              </a:spcAft>
              <a:buClr>
                <a:schemeClr val="dk1"/>
              </a:buClr>
              <a:buSzPts val="4800"/>
              <a:buFont typeface="Arial"/>
              <a:buNone/>
            </a:pPr>
            <a:r>
              <a:rPr lang="en-US" sz="3600" b="1">
                <a:solidFill>
                  <a:schemeClr val="dk1"/>
                </a:solidFill>
                <a:latin typeface="Arial"/>
                <a:ea typeface="Arial"/>
                <a:cs typeface="Arial"/>
                <a:sym typeface="Arial"/>
              </a:rPr>
              <a:t>RESISTANCE</a:t>
            </a:r>
            <a:endParaRPr sz="4800" b="1">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819150" y="475951"/>
            <a:ext cx="7505700" cy="114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How immigration in the U.S. </a:t>
            </a:r>
            <a:endParaRPr b="1"/>
          </a:p>
          <a:p>
            <a:pPr marL="0" lvl="0" indent="0" algn="l" rtl="0">
              <a:spcBef>
                <a:spcPts val="0"/>
              </a:spcBef>
              <a:spcAft>
                <a:spcPts val="0"/>
              </a:spcAft>
              <a:buNone/>
            </a:pPr>
            <a:r>
              <a:rPr lang="en-US" b="1"/>
              <a:t>intersects with Palestine</a:t>
            </a:r>
            <a:endParaRPr b="1"/>
          </a:p>
        </p:txBody>
      </p:sp>
      <p:sp>
        <p:nvSpPr>
          <p:cNvPr id="231" name="Google Shape;231;p28"/>
          <p:cNvSpPr txBox="1">
            <a:spLocks noGrp="1"/>
          </p:cNvSpPr>
          <p:nvPr>
            <p:ph type="body" idx="1"/>
          </p:nvPr>
        </p:nvSpPr>
        <p:spPr>
          <a:xfrm>
            <a:off x="819150" y="1622525"/>
            <a:ext cx="3686100" cy="46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Arial"/>
                <a:ea typeface="Arial"/>
                <a:cs typeface="Arial"/>
                <a:sym typeface="Arial"/>
              </a:rPr>
              <a:t>Border</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Surveillance</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Family Separation</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Denial Of Rights</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Denial Of Citizenship</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Ice Raids</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Deportation</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Role Of Us Policies In Creating  Problem</a:t>
            </a:r>
            <a:endParaRPr sz="1800" b="1">
              <a:latin typeface="Arial"/>
              <a:ea typeface="Arial"/>
              <a:cs typeface="Arial"/>
              <a:sym typeface="Arial"/>
            </a:endParaRPr>
          </a:p>
          <a:p>
            <a:pPr marL="0" lvl="0" indent="0" algn="l" rtl="0">
              <a:spcBef>
                <a:spcPts val="1600"/>
              </a:spcBef>
              <a:spcAft>
                <a:spcPts val="1600"/>
              </a:spcAft>
              <a:buNone/>
            </a:pPr>
            <a:endParaRPr sz="1800" b="1">
              <a:latin typeface="Arial"/>
              <a:ea typeface="Arial"/>
              <a:cs typeface="Arial"/>
              <a:sym typeface="Arial"/>
            </a:endParaRPr>
          </a:p>
        </p:txBody>
      </p:sp>
      <p:sp>
        <p:nvSpPr>
          <p:cNvPr id="232" name="Google Shape;232;p28"/>
          <p:cNvSpPr txBox="1">
            <a:spLocks noGrp="1"/>
          </p:cNvSpPr>
          <p:nvPr>
            <p:ph type="body" idx="2"/>
          </p:nvPr>
        </p:nvSpPr>
        <p:spPr>
          <a:xfrm>
            <a:off x="4638750" y="1622525"/>
            <a:ext cx="3686100" cy="46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Arial"/>
                <a:ea typeface="Arial"/>
                <a:cs typeface="Arial"/>
                <a:sym typeface="Arial"/>
              </a:rPr>
              <a:t>The Wall</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Military Surveillance</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Family Separation</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2-tier Justice System</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Denial Of Citizenship</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Checkpoints</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Administrative Detention</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Role of Us Aid to Israel</a:t>
            </a:r>
            <a:endParaRPr sz="1800" b="1">
              <a:latin typeface="Arial"/>
              <a:ea typeface="Arial"/>
              <a:cs typeface="Arial"/>
              <a:sym typeface="Arial"/>
            </a:endParaRPr>
          </a:p>
          <a:p>
            <a:pPr marL="0" lvl="0" indent="0" algn="l" rtl="0">
              <a:spcBef>
                <a:spcPts val="1600"/>
              </a:spcBef>
              <a:spcAft>
                <a:spcPts val="0"/>
              </a:spcAft>
              <a:buNone/>
            </a:pPr>
            <a:r>
              <a:rPr lang="en-US" sz="1800" b="1">
                <a:latin typeface="Arial"/>
                <a:ea typeface="Arial"/>
                <a:cs typeface="Arial"/>
                <a:sym typeface="Arial"/>
              </a:rPr>
              <a:t>Refugees</a:t>
            </a:r>
            <a:endParaRPr sz="1800" b="1">
              <a:latin typeface="Arial"/>
              <a:ea typeface="Arial"/>
              <a:cs typeface="Arial"/>
              <a:sym typeface="Arial"/>
            </a:endParaRPr>
          </a:p>
          <a:p>
            <a:pPr marL="0" lvl="0" indent="0" algn="l" rtl="0">
              <a:spcBef>
                <a:spcPts val="1600"/>
              </a:spcBef>
              <a:spcAft>
                <a:spcPts val="1600"/>
              </a:spcAft>
              <a:buNone/>
            </a:pPr>
            <a:endParaRPr sz="1800" b="1">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36"/>
        <p:cNvGrpSpPr/>
        <p:nvPr/>
      </p:nvGrpSpPr>
      <p:grpSpPr>
        <a:xfrm>
          <a:off x="0" y="0"/>
          <a:ext cx="0" cy="0"/>
          <a:chOff x="0" y="0"/>
          <a:chExt cx="0" cy="0"/>
        </a:xfrm>
      </p:grpSpPr>
      <p:sp>
        <p:nvSpPr>
          <p:cNvPr id="237" name="Google Shape;237;p29"/>
          <p:cNvSpPr txBox="1">
            <a:spLocks noGrp="1"/>
          </p:cNvSpPr>
          <p:nvPr>
            <p:ph type="subTitle" idx="1"/>
          </p:nvPr>
        </p:nvSpPr>
        <p:spPr>
          <a:xfrm>
            <a:off x="1858700" y="4550878"/>
            <a:ext cx="5361300" cy="69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endParaRPr>
              <a:solidFill>
                <a:srgbClr val="FF6600"/>
              </a:solidFill>
              <a:latin typeface="Arial"/>
              <a:ea typeface="Arial"/>
              <a:cs typeface="Arial"/>
              <a:sym typeface="Arial"/>
            </a:endParaRPr>
          </a:p>
          <a:p>
            <a:pPr marL="0" lvl="0" indent="0" algn="l" rtl="0">
              <a:spcBef>
                <a:spcPts val="640"/>
              </a:spcBef>
              <a:spcAft>
                <a:spcPts val="0"/>
              </a:spcAft>
              <a:buClr>
                <a:schemeClr val="dk1"/>
              </a:buClr>
              <a:buSzPts val="3200"/>
              <a:buNone/>
            </a:pPr>
            <a:endParaRPr b="1">
              <a:solidFill>
                <a:srgbClr val="FF6600"/>
              </a:solidFill>
              <a:latin typeface="Arial"/>
              <a:ea typeface="Arial"/>
              <a:cs typeface="Arial"/>
              <a:sym typeface="Arial"/>
            </a:endParaRPr>
          </a:p>
          <a:p>
            <a:pPr marL="0" lvl="0" indent="0" algn="ctr" rtl="0">
              <a:spcBef>
                <a:spcPts val="640"/>
              </a:spcBef>
              <a:spcAft>
                <a:spcPts val="0"/>
              </a:spcAft>
              <a:buClr>
                <a:srgbClr val="FF6600"/>
              </a:buClr>
              <a:buSzPts val="3200"/>
              <a:buNone/>
            </a:pPr>
            <a:endParaRPr sz="4800" b="1">
              <a:solidFill>
                <a:srgbClr val="FF6600"/>
              </a:solidFill>
              <a:latin typeface="Arial"/>
              <a:ea typeface="Arial"/>
              <a:cs typeface="Arial"/>
              <a:sym typeface="Arial"/>
            </a:endParaRPr>
          </a:p>
        </p:txBody>
      </p:sp>
      <p:sp>
        <p:nvSpPr>
          <p:cNvPr id="238" name="Google Shape;238;p29"/>
          <p:cNvSpPr txBox="1">
            <a:spLocks noGrp="1"/>
          </p:cNvSpPr>
          <p:nvPr>
            <p:ph type="ctrTitle"/>
          </p:nvPr>
        </p:nvSpPr>
        <p:spPr>
          <a:xfrm>
            <a:off x="1938300" y="1765654"/>
            <a:ext cx="5267400" cy="332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Changing the Discourse</a:t>
            </a:r>
            <a:endParaRPr/>
          </a:p>
          <a:p>
            <a:pPr marL="0" lvl="0" indent="0" algn="ctr" rtl="0">
              <a:spcBef>
                <a:spcPts val="0"/>
              </a:spcBef>
              <a:spcAft>
                <a:spcPts val="0"/>
              </a:spcAft>
              <a:buNone/>
            </a:pPr>
            <a:endParaRPr/>
          </a:p>
          <a:p>
            <a:pPr marL="0" lvl="0" indent="0" algn="ctr" rtl="0">
              <a:spcBef>
                <a:spcPts val="0"/>
              </a:spcBef>
              <a:spcAft>
                <a:spcPts val="0"/>
              </a:spcAft>
              <a:buNone/>
            </a:pPr>
            <a:r>
              <a:rPr lang="en-US" b="1"/>
              <a:t>TOWARD A MORE JUST WORLD</a:t>
            </a:r>
            <a:endParaRPr b="1"/>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819150" y="214542"/>
            <a:ext cx="75057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Bookman Old Style"/>
              <a:buNone/>
            </a:pPr>
            <a:r>
              <a:rPr lang="en-US" sz="3600" b="1">
                <a:latin typeface="Arial"/>
                <a:ea typeface="Arial"/>
                <a:cs typeface="Arial"/>
                <a:sym typeface="Arial"/>
              </a:rPr>
              <a:t>Changing the Discourse</a:t>
            </a:r>
            <a:endParaRPr sz="3600" b="1">
              <a:latin typeface="Arial"/>
              <a:ea typeface="Arial"/>
              <a:cs typeface="Arial"/>
              <a:sym typeface="Arial"/>
            </a:endParaRPr>
          </a:p>
        </p:txBody>
      </p:sp>
      <p:sp>
        <p:nvSpPr>
          <p:cNvPr id="245" name="Google Shape;245;p30"/>
          <p:cNvSpPr txBox="1">
            <a:spLocks noGrp="1"/>
          </p:cNvSpPr>
          <p:nvPr>
            <p:ph type="body" idx="1"/>
          </p:nvPr>
        </p:nvSpPr>
        <p:spPr>
          <a:xfrm>
            <a:off x="780000" y="1568800"/>
            <a:ext cx="7584000" cy="45102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2400"/>
              </a:spcBef>
              <a:spcAft>
                <a:spcPts val="0"/>
              </a:spcAft>
              <a:buNone/>
            </a:pPr>
            <a:r>
              <a:rPr lang="en-US" sz="2300" b="1" i="1">
                <a:solidFill>
                  <a:srgbClr val="202A43"/>
                </a:solidFill>
              </a:rPr>
              <a:t>H.R. 2407: Promoting Human Rights for Palestinian Children Living Under Israeli Military Occupation Act</a:t>
            </a:r>
            <a:endParaRPr sz="2300" b="1" i="1">
              <a:solidFill>
                <a:srgbClr val="202A43"/>
              </a:solidFill>
            </a:endParaRPr>
          </a:p>
          <a:p>
            <a:pPr marL="0" lvl="0" indent="0" algn="l" rtl="0">
              <a:lnSpc>
                <a:spcPct val="110000"/>
              </a:lnSpc>
              <a:spcBef>
                <a:spcPts val="2400"/>
              </a:spcBef>
              <a:spcAft>
                <a:spcPts val="0"/>
              </a:spcAft>
              <a:buNone/>
            </a:pPr>
            <a:r>
              <a:rPr lang="en-US" sz="2300" b="1">
                <a:solidFill>
                  <a:srgbClr val="202A43"/>
                </a:solidFill>
              </a:rPr>
              <a:t>                NO WAY TO TREAT A CHILD ACT</a:t>
            </a:r>
            <a:endParaRPr sz="2400"/>
          </a:p>
          <a:p>
            <a:pPr marL="457200" lvl="0" indent="-342900" algn="l" rtl="0">
              <a:lnSpc>
                <a:spcPct val="115000"/>
              </a:lnSpc>
              <a:spcBef>
                <a:spcPts val="600"/>
              </a:spcBef>
              <a:spcAft>
                <a:spcPts val="0"/>
              </a:spcAft>
              <a:buSzPts val="1800"/>
              <a:buChar char="●"/>
            </a:pPr>
            <a:r>
              <a:rPr lang="en-US" sz="1800" b="1"/>
              <a:t>Bill introduced by Rep. Betty McCollum (D-MN) with 31 co-sponsors. </a:t>
            </a:r>
            <a:endParaRPr sz="1800" b="1"/>
          </a:p>
          <a:p>
            <a:pPr marL="457200" lvl="0" indent="-342900" algn="l" rtl="0">
              <a:lnSpc>
                <a:spcPct val="115000"/>
              </a:lnSpc>
              <a:spcBef>
                <a:spcPts val="0"/>
              </a:spcBef>
              <a:spcAft>
                <a:spcPts val="0"/>
              </a:spcAft>
              <a:buSzPts val="1800"/>
              <a:buChar char="●"/>
            </a:pPr>
            <a:r>
              <a:rPr lang="en-US" sz="1800" b="1"/>
              <a:t>Requires the Secretary of State to certify annually that no funds obligated or expended in the previous year by the United States for assistance to Israel have been used to support the ill-treatment of Palestinian children detained by Israeli forces from the occupied West Bank.</a:t>
            </a:r>
            <a:endParaRPr sz="1800" b="1"/>
          </a:p>
          <a:p>
            <a:pPr marL="0" lvl="0" indent="0" algn="l" rtl="0">
              <a:lnSpc>
                <a:spcPct val="115000"/>
              </a:lnSpc>
              <a:spcBef>
                <a:spcPts val="496"/>
              </a:spcBef>
              <a:spcAft>
                <a:spcPts val="1600"/>
              </a:spcAft>
              <a:buClr>
                <a:schemeClr val="dk1"/>
              </a:buClr>
              <a:buSzPts val="2480"/>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body" idx="4294967295"/>
          </p:nvPr>
        </p:nvSpPr>
        <p:spPr>
          <a:xfrm>
            <a:off x="389550" y="1315400"/>
            <a:ext cx="8364900" cy="46020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90"/>
              </a:buClr>
              <a:buSzPts val="4000"/>
              <a:buNone/>
            </a:pPr>
            <a:r>
              <a:rPr lang="en-US" sz="2400" b="1">
                <a:solidFill>
                  <a:schemeClr val="accent1"/>
                </a:solidFill>
                <a:latin typeface="Arial"/>
                <a:ea typeface="Arial"/>
                <a:cs typeface="Arial"/>
                <a:sym typeface="Arial"/>
              </a:rPr>
              <a:t>And…</a:t>
            </a:r>
            <a:endParaRPr sz="2400" b="1">
              <a:solidFill>
                <a:schemeClr val="accent1"/>
              </a:solidFill>
              <a:latin typeface="Arial"/>
              <a:ea typeface="Arial"/>
              <a:cs typeface="Arial"/>
              <a:sym typeface="Arial"/>
            </a:endParaRPr>
          </a:p>
          <a:p>
            <a:pPr marL="0" lvl="0" indent="0" algn="ctr" rtl="0">
              <a:lnSpc>
                <a:spcPct val="100000"/>
              </a:lnSpc>
              <a:spcBef>
                <a:spcPts val="0"/>
              </a:spcBef>
              <a:spcAft>
                <a:spcPts val="0"/>
              </a:spcAft>
              <a:buClr>
                <a:srgbClr val="000090"/>
              </a:buClr>
              <a:buSzPts val="4000"/>
              <a:buNone/>
            </a:pPr>
            <a:r>
              <a:rPr lang="en-US" sz="4000" b="1">
                <a:solidFill>
                  <a:schemeClr val="lt1"/>
                </a:solidFill>
                <a:latin typeface="Arial"/>
                <a:ea typeface="Arial"/>
                <a:cs typeface="Arial"/>
                <a:sym typeface="Arial"/>
              </a:rPr>
              <a:t>Marc Lamont Hill Stays the Course After CNN Fires Him for </a:t>
            </a:r>
            <a:endParaRPr>
              <a:solidFill>
                <a:schemeClr val="lt1"/>
              </a:solidFill>
            </a:endParaRPr>
          </a:p>
          <a:p>
            <a:pPr marL="0" lvl="0" indent="0" algn="ctr" rtl="0">
              <a:lnSpc>
                <a:spcPct val="100000"/>
              </a:lnSpc>
              <a:spcBef>
                <a:spcPts val="0"/>
              </a:spcBef>
              <a:spcAft>
                <a:spcPts val="0"/>
              </a:spcAft>
              <a:buClr>
                <a:srgbClr val="000090"/>
              </a:buClr>
              <a:buSzPts val="4000"/>
              <a:buNone/>
            </a:pPr>
            <a:r>
              <a:rPr lang="en-US" sz="4000" b="1">
                <a:solidFill>
                  <a:schemeClr val="lt1"/>
                </a:solidFill>
                <a:latin typeface="Arial"/>
                <a:ea typeface="Arial"/>
                <a:cs typeface="Arial"/>
                <a:sym typeface="Arial"/>
              </a:rPr>
              <a:t>Pro-Palestine Speech at U.N.</a:t>
            </a:r>
            <a:endParaRPr>
              <a:solidFill>
                <a:schemeClr val="lt1"/>
              </a:solidFill>
            </a:endParaRPr>
          </a:p>
          <a:p>
            <a:pPr marL="0" lvl="0" indent="0" algn="ctr" rtl="0">
              <a:lnSpc>
                <a:spcPct val="150000"/>
              </a:lnSpc>
              <a:spcBef>
                <a:spcPts val="0"/>
              </a:spcBef>
              <a:spcAft>
                <a:spcPts val="0"/>
              </a:spcAft>
              <a:buClr>
                <a:srgbClr val="000090"/>
              </a:buClr>
              <a:buSzPts val="3200"/>
              <a:buNone/>
            </a:pPr>
            <a:endParaRPr sz="1800" b="1">
              <a:solidFill>
                <a:schemeClr val="lt1"/>
              </a:solidFill>
              <a:latin typeface="Arial"/>
              <a:ea typeface="Arial"/>
              <a:cs typeface="Arial"/>
              <a:sym typeface="Arial"/>
            </a:endParaRPr>
          </a:p>
          <a:p>
            <a:pPr marL="0" lvl="0" indent="0" algn="ctr" rtl="0">
              <a:lnSpc>
                <a:spcPct val="150000"/>
              </a:lnSpc>
              <a:spcBef>
                <a:spcPts val="0"/>
              </a:spcBef>
              <a:spcAft>
                <a:spcPts val="0"/>
              </a:spcAft>
              <a:buClr>
                <a:srgbClr val="000090"/>
              </a:buClr>
              <a:buSzPts val="3200"/>
              <a:buNone/>
            </a:pPr>
            <a:r>
              <a:rPr lang="en-US" sz="1800" b="1">
                <a:solidFill>
                  <a:schemeClr val="lt1"/>
                </a:solidFill>
                <a:latin typeface="Arial"/>
                <a:ea typeface="Arial"/>
                <a:cs typeface="Arial"/>
                <a:sym typeface="Arial"/>
              </a:rPr>
              <a:t>December 18, 2018</a:t>
            </a:r>
            <a:endParaRPr>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body" idx="4294967295"/>
          </p:nvPr>
        </p:nvSpPr>
        <p:spPr>
          <a:xfrm>
            <a:off x="401700" y="704325"/>
            <a:ext cx="8340600" cy="53373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90"/>
              </a:buClr>
              <a:buSzPts val="4000"/>
              <a:buNone/>
            </a:pPr>
            <a:r>
              <a:rPr lang="en-US" sz="2400" b="1">
                <a:solidFill>
                  <a:schemeClr val="accent1"/>
                </a:solidFill>
                <a:latin typeface="Arial"/>
                <a:ea typeface="Arial"/>
                <a:cs typeface="Arial"/>
                <a:sym typeface="Arial"/>
              </a:rPr>
              <a:t>And…</a:t>
            </a:r>
            <a:endParaRPr sz="2400" b="1">
              <a:solidFill>
                <a:schemeClr val="accent1"/>
              </a:solidFill>
              <a:latin typeface="Arial"/>
              <a:ea typeface="Arial"/>
              <a:cs typeface="Arial"/>
              <a:sym typeface="Arial"/>
            </a:endParaRPr>
          </a:p>
          <a:p>
            <a:pPr marL="0" lvl="0" indent="0" algn="ctr" rtl="0">
              <a:lnSpc>
                <a:spcPct val="100000"/>
              </a:lnSpc>
              <a:spcBef>
                <a:spcPts val="0"/>
              </a:spcBef>
              <a:spcAft>
                <a:spcPts val="0"/>
              </a:spcAft>
              <a:buClr>
                <a:srgbClr val="000090"/>
              </a:buClr>
              <a:buSzPts val="4000"/>
              <a:buNone/>
            </a:pPr>
            <a:r>
              <a:rPr lang="en-US" sz="4000" b="1">
                <a:solidFill>
                  <a:schemeClr val="lt1"/>
                </a:solidFill>
                <a:latin typeface="Arial"/>
                <a:ea typeface="Arial"/>
                <a:cs typeface="Arial"/>
                <a:sym typeface="Arial"/>
              </a:rPr>
              <a:t>Rescinding, then Reversing on Civil Rights Award</a:t>
            </a:r>
            <a:endParaRPr sz="4000" b="1">
              <a:solidFill>
                <a:schemeClr val="lt1"/>
              </a:solidFill>
              <a:latin typeface="Arial"/>
              <a:ea typeface="Arial"/>
              <a:cs typeface="Arial"/>
              <a:sym typeface="Arial"/>
            </a:endParaRPr>
          </a:p>
          <a:p>
            <a:pPr marL="0" lvl="0" indent="0" algn="ctr" rtl="0">
              <a:lnSpc>
                <a:spcPct val="100000"/>
              </a:lnSpc>
              <a:spcBef>
                <a:spcPts val="0"/>
              </a:spcBef>
              <a:spcAft>
                <a:spcPts val="0"/>
              </a:spcAft>
              <a:buClr>
                <a:srgbClr val="000090"/>
              </a:buClr>
              <a:buSzPts val="4000"/>
              <a:buNone/>
            </a:pPr>
            <a:r>
              <a:rPr lang="en-US" sz="4000" b="1">
                <a:solidFill>
                  <a:schemeClr val="lt1"/>
                </a:solidFill>
                <a:latin typeface="Arial"/>
                <a:ea typeface="Arial"/>
                <a:cs typeface="Arial"/>
                <a:sym typeface="Arial"/>
              </a:rPr>
              <a:t> to Angela Davis</a:t>
            </a:r>
            <a:endParaRPr>
              <a:solidFill>
                <a:schemeClr val="lt1"/>
              </a:solidFill>
            </a:endParaRPr>
          </a:p>
          <a:p>
            <a:pPr marL="0" lvl="0" indent="0" algn="ctr" rtl="0">
              <a:lnSpc>
                <a:spcPct val="150000"/>
              </a:lnSpc>
              <a:spcBef>
                <a:spcPts val="0"/>
              </a:spcBef>
              <a:spcAft>
                <a:spcPts val="0"/>
              </a:spcAft>
              <a:buClr>
                <a:srgbClr val="000090"/>
              </a:buClr>
              <a:buSzPts val="3200"/>
              <a:buNone/>
            </a:pPr>
            <a:endParaRPr sz="2400" b="1">
              <a:solidFill>
                <a:schemeClr val="lt1"/>
              </a:solidFill>
              <a:latin typeface="Arial"/>
              <a:ea typeface="Arial"/>
              <a:cs typeface="Arial"/>
              <a:sym typeface="Arial"/>
            </a:endParaRPr>
          </a:p>
          <a:p>
            <a:pPr marL="0" lvl="0" indent="0" algn="ctr" rtl="0">
              <a:lnSpc>
                <a:spcPct val="150000"/>
              </a:lnSpc>
              <a:spcBef>
                <a:spcPts val="0"/>
              </a:spcBef>
              <a:spcAft>
                <a:spcPts val="0"/>
              </a:spcAft>
              <a:buClr>
                <a:srgbClr val="000090"/>
              </a:buClr>
              <a:buSzPts val="3200"/>
              <a:buNone/>
            </a:pPr>
            <a:r>
              <a:rPr lang="en-US" sz="2400" b="1">
                <a:solidFill>
                  <a:schemeClr val="lt1"/>
                </a:solidFill>
                <a:latin typeface="Arial"/>
                <a:ea typeface="Arial"/>
                <a:cs typeface="Arial"/>
                <a:sym typeface="Arial"/>
              </a:rPr>
              <a:t>‘We Will Not Be Bullied into Silence.'</a:t>
            </a:r>
            <a:endParaRPr sz="2400" b="1">
              <a:solidFill>
                <a:schemeClr val="lt1"/>
              </a:solidFill>
              <a:latin typeface="Arial"/>
              <a:ea typeface="Arial"/>
              <a:cs typeface="Arial"/>
              <a:sym typeface="Arial"/>
            </a:endParaRPr>
          </a:p>
          <a:p>
            <a:pPr marL="0" lvl="0" indent="0" algn="ctr" rtl="0">
              <a:lnSpc>
                <a:spcPct val="150000"/>
              </a:lnSpc>
              <a:spcBef>
                <a:spcPts val="0"/>
              </a:spcBef>
              <a:spcAft>
                <a:spcPts val="0"/>
              </a:spcAft>
              <a:buClr>
                <a:srgbClr val="000090"/>
              </a:buClr>
              <a:buSzPts val="3200"/>
              <a:buNone/>
            </a:pPr>
            <a:r>
              <a:rPr lang="en-US" sz="2400" b="1">
                <a:solidFill>
                  <a:schemeClr val="lt1"/>
                </a:solidFill>
                <a:latin typeface="Arial"/>
                <a:ea typeface="Arial"/>
                <a:cs typeface="Arial"/>
                <a:sym typeface="Arial"/>
              </a:rPr>
              <a:t>Over 350 Scholars and Civil Rights Movement Veterans Speak Out in Support of Palestinian Rights </a:t>
            </a:r>
            <a:endParaRPr sz="2400" b="1">
              <a:solidFill>
                <a:schemeClr val="lt1"/>
              </a:solidFill>
              <a:latin typeface="Arial"/>
              <a:ea typeface="Arial"/>
              <a:cs typeface="Arial"/>
              <a:sym typeface="Arial"/>
            </a:endParaRPr>
          </a:p>
          <a:p>
            <a:pPr marL="0" lvl="0" indent="0" algn="ctr" rtl="0">
              <a:lnSpc>
                <a:spcPct val="150000"/>
              </a:lnSpc>
              <a:spcBef>
                <a:spcPts val="0"/>
              </a:spcBef>
              <a:spcAft>
                <a:spcPts val="0"/>
              </a:spcAft>
              <a:buClr>
                <a:srgbClr val="000090"/>
              </a:buClr>
              <a:buSzPts val="3200"/>
              <a:buNone/>
            </a:pPr>
            <a:r>
              <a:rPr lang="en-US" sz="2400" b="1">
                <a:solidFill>
                  <a:schemeClr val="lt1"/>
                </a:solidFill>
                <a:latin typeface="Arial"/>
                <a:ea typeface="Arial"/>
                <a:cs typeface="Arial"/>
                <a:sym typeface="Arial"/>
              </a:rPr>
              <a:t>and Angela Davis.</a:t>
            </a:r>
            <a:endParaRPr sz="2400" b="1">
              <a:solidFill>
                <a:schemeClr val="lt1"/>
              </a:solidFill>
              <a:latin typeface="Arial"/>
              <a:ea typeface="Arial"/>
              <a:cs typeface="Arial"/>
              <a:sym typeface="Arial"/>
            </a:endParaRPr>
          </a:p>
          <a:p>
            <a:pPr marL="0" lvl="0" indent="0" algn="ctr" rtl="0">
              <a:lnSpc>
                <a:spcPct val="150000"/>
              </a:lnSpc>
              <a:spcBef>
                <a:spcPts val="0"/>
              </a:spcBef>
              <a:spcAft>
                <a:spcPts val="0"/>
              </a:spcAft>
              <a:buNone/>
            </a:pPr>
            <a:endParaRPr sz="1800" b="1">
              <a:solidFill>
                <a:schemeClr val="lt1"/>
              </a:solidFill>
              <a:latin typeface="Arial"/>
              <a:ea typeface="Arial"/>
              <a:cs typeface="Arial"/>
              <a:sym typeface="Arial"/>
            </a:endParaRPr>
          </a:p>
          <a:p>
            <a:pPr marL="0" lvl="0" indent="0" algn="ctr" rtl="0">
              <a:lnSpc>
                <a:spcPct val="150000"/>
              </a:lnSpc>
              <a:spcBef>
                <a:spcPts val="0"/>
              </a:spcBef>
              <a:spcAft>
                <a:spcPts val="0"/>
              </a:spcAft>
              <a:buClr>
                <a:srgbClr val="000090"/>
              </a:buClr>
              <a:buSzPts val="3200"/>
              <a:buNone/>
            </a:pPr>
            <a:endParaRPr sz="1800" b="1">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body" idx="1"/>
          </p:nvPr>
        </p:nvSpPr>
        <p:spPr>
          <a:xfrm>
            <a:off x="328025" y="5416952"/>
            <a:ext cx="7415100" cy="94108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200" dirty="0">
                <a:latin typeface="+mj-lt"/>
              </a:rPr>
              <a:t>PLAY VIDEO</a:t>
            </a:r>
            <a:endParaRPr sz="1200" dirty="0">
              <a:latin typeface="+mj-lt"/>
            </a:endParaRPr>
          </a:p>
          <a:p>
            <a:pPr marL="0" lvl="0" indent="0" algn="l" rtl="0">
              <a:spcBef>
                <a:spcPts val="0"/>
              </a:spcBef>
              <a:spcAft>
                <a:spcPts val="0"/>
              </a:spcAft>
              <a:buNone/>
            </a:pPr>
            <a:r>
              <a:rPr lang="en-US" sz="1200" dirty="0">
                <a:latin typeface="+mj-lt"/>
              </a:rPr>
              <a:t>Punishing Supporters of Palestine</a:t>
            </a:r>
          </a:p>
          <a:p>
            <a:pPr marL="0" lvl="0" indent="0"/>
            <a:r>
              <a:rPr lang="en-US" sz="1200" dirty="0">
                <a:latin typeface="+mj-lt"/>
              </a:rPr>
              <a:t>Chapter 7</a:t>
            </a:r>
            <a:endParaRPr sz="12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2"/>
        <p:cNvGrpSpPr/>
        <p:nvPr/>
      </p:nvGrpSpPr>
      <p:grpSpPr>
        <a:xfrm>
          <a:off x="0" y="0"/>
          <a:ext cx="0" cy="0"/>
          <a:chOff x="0" y="0"/>
          <a:chExt cx="0" cy="0"/>
        </a:xfrm>
      </p:grpSpPr>
      <p:sp>
        <p:nvSpPr>
          <p:cNvPr id="153" name="Google Shape;153;p16"/>
          <p:cNvSpPr txBox="1">
            <a:spLocks noGrp="1"/>
          </p:cNvSpPr>
          <p:nvPr>
            <p:ph type="ctrTitle"/>
          </p:nvPr>
        </p:nvSpPr>
        <p:spPr>
          <a:xfrm>
            <a:off x="1891350" y="1140602"/>
            <a:ext cx="5361300" cy="26724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None/>
            </a:pPr>
            <a:endParaRPr sz="3600" b="1" i="1">
              <a:solidFill>
                <a:srgbClr val="008000"/>
              </a:solidFill>
              <a:latin typeface="Arial"/>
              <a:ea typeface="Arial"/>
              <a:cs typeface="Arial"/>
              <a:sym typeface="Arial"/>
            </a:endParaRPr>
          </a:p>
          <a:p>
            <a:pPr marL="0" lvl="0" indent="0" algn="ctr" rtl="0">
              <a:lnSpc>
                <a:spcPct val="150000"/>
              </a:lnSpc>
              <a:spcBef>
                <a:spcPts val="0"/>
              </a:spcBef>
              <a:spcAft>
                <a:spcPts val="0"/>
              </a:spcAft>
              <a:buNone/>
            </a:pPr>
            <a:r>
              <a:rPr lang="en-US" sz="3600" b="1">
                <a:solidFill>
                  <a:schemeClr val="dk2"/>
                </a:solidFill>
              </a:rPr>
              <a:t>Week Four</a:t>
            </a:r>
            <a:endParaRPr sz="3600" b="1">
              <a:solidFill>
                <a:schemeClr val="dk2"/>
              </a:solidFill>
              <a:latin typeface="Arial"/>
              <a:ea typeface="Arial"/>
              <a:cs typeface="Arial"/>
              <a:sym typeface="Arial"/>
            </a:endParaRPr>
          </a:p>
          <a:p>
            <a:pPr marL="0" lvl="0" indent="0" algn="ctr" rtl="0">
              <a:lnSpc>
                <a:spcPct val="150000"/>
              </a:lnSpc>
              <a:spcBef>
                <a:spcPts val="0"/>
              </a:spcBef>
              <a:spcAft>
                <a:spcPts val="0"/>
              </a:spcAft>
              <a:buNone/>
            </a:pPr>
            <a:endParaRPr sz="3600" b="1">
              <a:solidFill>
                <a:schemeClr val="dk2"/>
              </a:solidFill>
            </a:endParaRPr>
          </a:p>
          <a:p>
            <a:pPr marL="0" lvl="0" indent="0" algn="ctr" rtl="0">
              <a:lnSpc>
                <a:spcPct val="150000"/>
              </a:lnSpc>
              <a:spcBef>
                <a:spcPts val="0"/>
              </a:spcBef>
              <a:spcAft>
                <a:spcPts val="0"/>
              </a:spcAft>
              <a:buNone/>
            </a:pPr>
            <a:r>
              <a:rPr lang="en-US" sz="3600" b="1">
                <a:solidFill>
                  <a:schemeClr val="accent1"/>
                </a:solidFill>
                <a:latin typeface="Arial"/>
                <a:ea typeface="Arial"/>
                <a:cs typeface="Arial"/>
                <a:sym typeface="Arial"/>
              </a:rPr>
              <a:t>RESISTANCE</a:t>
            </a:r>
            <a:br>
              <a:rPr lang="en-US" sz="3600" b="1" i="1">
                <a:solidFill>
                  <a:srgbClr val="008000"/>
                </a:solidFill>
                <a:latin typeface="Arial"/>
                <a:ea typeface="Arial"/>
                <a:cs typeface="Arial"/>
                <a:sym typeface="Arial"/>
              </a:rPr>
            </a:br>
            <a:endParaRPr sz="3600">
              <a:solidFill>
                <a:srgbClr val="008000"/>
              </a:solidFill>
              <a:latin typeface="Arial"/>
              <a:ea typeface="Arial"/>
              <a:cs typeface="Arial"/>
              <a:sym typeface="Arial"/>
            </a:endParaRPr>
          </a:p>
        </p:txBody>
      </p:sp>
      <p:sp>
        <p:nvSpPr>
          <p:cNvPr id="154" name="Google Shape;154;p16"/>
          <p:cNvSpPr txBox="1">
            <a:spLocks noGrp="1"/>
          </p:cNvSpPr>
          <p:nvPr>
            <p:ph type="subTitle" idx="1"/>
          </p:nvPr>
        </p:nvSpPr>
        <p:spPr>
          <a:xfrm>
            <a:off x="1858700" y="4550878"/>
            <a:ext cx="5361300" cy="696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800"/>
              <a:t>Chapters 4 &amp; 7</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819150" y="610442"/>
            <a:ext cx="75057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Arial"/>
              <a:buNone/>
            </a:pPr>
            <a:br>
              <a:rPr lang="en-US" sz="4000" b="1">
                <a:latin typeface="Arial"/>
                <a:ea typeface="Arial"/>
                <a:cs typeface="Arial"/>
                <a:sym typeface="Arial"/>
              </a:rPr>
            </a:br>
            <a:r>
              <a:rPr lang="en-US" sz="4000" b="1">
                <a:latin typeface="Arial"/>
                <a:ea typeface="Arial"/>
                <a:cs typeface="Arial"/>
                <a:sym typeface="Arial"/>
              </a:rPr>
              <a:t>“Time to Break the Silence </a:t>
            </a:r>
            <a:br>
              <a:rPr lang="en-US" sz="4000" b="1">
                <a:latin typeface="Arial"/>
                <a:ea typeface="Arial"/>
                <a:cs typeface="Arial"/>
                <a:sym typeface="Arial"/>
              </a:rPr>
            </a:br>
            <a:r>
              <a:rPr lang="en-US" sz="4000" b="1">
                <a:latin typeface="Arial"/>
                <a:ea typeface="Arial"/>
                <a:cs typeface="Arial"/>
                <a:sym typeface="Arial"/>
              </a:rPr>
              <a:t>on Palestine”</a:t>
            </a:r>
            <a:br>
              <a:rPr lang="en-US" sz="4000">
                <a:latin typeface="Arial"/>
                <a:ea typeface="Arial"/>
                <a:cs typeface="Arial"/>
                <a:sym typeface="Arial"/>
              </a:rPr>
            </a:br>
            <a:endParaRPr sz="4000">
              <a:latin typeface="Arial"/>
              <a:ea typeface="Arial"/>
              <a:cs typeface="Arial"/>
              <a:sym typeface="Arial"/>
            </a:endParaRPr>
          </a:p>
        </p:txBody>
      </p:sp>
      <p:sp>
        <p:nvSpPr>
          <p:cNvPr id="266" name="Google Shape;266;p34"/>
          <p:cNvSpPr txBox="1">
            <a:spLocks noGrp="1"/>
          </p:cNvSpPr>
          <p:nvPr>
            <p:ph type="body" idx="1"/>
          </p:nvPr>
        </p:nvSpPr>
        <p:spPr>
          <a:xfrm>
            <a:off x="1496700" y="2259625"/>
            <a:ext cx="6150600" cy="28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i="1"/>
              <a:t>Ground-breaking Op-Ed column in the NY Times by Michelle Alexander, January 19, 2019:</a:t>
            </a:r>
            <a:endParaRPr sz="2400" b="1" i="1"/>
          </a:p>
          <a:p>
            <a:pPr marL="914400" lvl="0" indent="0" algn="l" rtl="0">
              <a:spcBef>
                <a:spcPts val="1000"/>
              </a:spcBef>
              <a:spcAft>
                <a:spcPts val="1000"/>
              </a:spcAft>
              <a:buNone/>
            </a:pPr>
            <a:r>
              <a:rPr lang="en-US" sz="2400" i="1"/>
              <a:t>“</a:t>
            </a:r>
            <a:r>
              <a:rPr lang="en-US" sz="2400" i="1">
                <a:latin typeface="Arial"/>
                <a:ea typeface="Arial"/>
                <a:cs typeface="Arial"/>
                <a:sym typeface="Arial"/>
              </a:rPr>
              <a:t>Martin Luther King Jr. courageously spoke out about the Vietnam War. We must do the same when it comes to this grave injustice of our time.</a:t>
            </a:r>
            <a:r>
              <a:rPr lang="en-US" sz="2400" i="1"/>
              <a:t>”</a:t>
            </a:r>
            <a:r>
              <a:rPr lang="en-US">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475809" y="307808"/>
            <a:ext cx="5377500" cy="2194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3959"/>
              <a:buFont typeface="Calibri"/>
              <a:buNone/>
            </a:pPr>
            <a:r>
              <a:rPr lang="en-US" sz="3959" b="1">
                <a:solidFill>
                  <a:schemeClr val="dk1"/>
                </a:solidFill>
              </a:rPr>
              <a:t>Jewish Voice for Peace Announces Position on Zionism</a:t>
            </a:r>
            <a:endParaRPr sz="3959">
              <a:solidFill>
                <a:schemeClr val="dk1"/>
              </a:solidFill>
            </a:endParaRPr>
          </a:p>
        </p:txBody>
      </p:sp>
      <p:sp>
        <p:nvSpPr>
          <p:cNvPr id="272" name="Google Shape;272;p35"/>
          <p:cNvSpPr txBox="1">
            <a:spLocks noGrp="1"/>
          </p:cNvSpPr>
          <p:nvPr>
            <p:ph type="body" idx="4294967295"/>
          </p:nvPr>
        </p:nvSpPr>
        <p:spPr>
          <a:xfrm>
            <a:off x="416250" y="2568674"/>
            <a:ext cx="5436900" cy="3510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3366FF"/>
              </a:buClr>
              <a:buSzPts val="3200"/>
              <a:buNone/>
            </a:pPr>
            <a:r>
              <a:rPr lang="en-US" sz="2400" b="1">
                <a:solidFill>
                  <a:schemeClr val="dk1"/>
                </a:solidFill>
                <a:latin typeface="Arial"/>
                <a:ea typeface="Arial"/>
                <a:cs typeface="Arial"/>
                <a:sym typeface="Arial"/>
              </a:rPr>
              <a:t>Jewish Voice for Peace is guided by a vision of justice, equality and freedom for all people. </a:t>
            </a:r>
            <a:endParaRPr sz="2400" b="1">
              <a:solidFill>
                <a:schemeClr val="dk1"/>
              </a:solidFill>
              <a:latin typeface="Arial"/>
              <a:ea typeface="Arial"/>
              <a:cs typeface="Arial"/>
              <a:sym typeface="Arial"/>
            </a:endParaRPr>
          </a:p>
          <a:p>
            <a:pPr marL="0" lvl="0" indent="0" algn="l" rtl="0">
              <a:lnSpc>
                <a:spcPct val="150000"/>
              </a:lnSpc>
              <a:spcBef>
                <a:spcPts val="0"/>
              </a:spcBef>
              <a:spcAft>
                <a:spcPts val="0"/>
              </a:spcAft>
              <a:buClr>
                <a:srgbClr val="3366FF"/>
              </a:buClr>
              <a:buSzPts val="3200"/>
              <a:buNone/>
            </a:pPr>
            <a:r>
              <a:rPr lang="en-US" sz="2400" b="1">
                <a:solidFill>
                  <a:schemeClr val="dk1"/>
                </a:solidFill>
                <a:latin typeface="Arial"/>
                <a:ea typeface="Arial"/>
                <a:cs typeface="Arial"/>
                <a:sym typeface="Arial"/>
              </a:rPr>
              <a:t>We unequivocally oppose Zionism because it is counter to those ideals.     </a:t>
            </a:r>
            <a:endParaRPr sz="2400" b="1">
              <a:solidFill>
                <a:schemeClr val="dk1"/>
              </a:solidFill>
            </a:endParaRPr>
          </a:p>
        </p:txBody>
      </p:sp>
      <p:pic>
        <p:nvPicPr>
          <p:cNvPr id="273" name="Google Shape;273;p35"/>
          <p:cNvPicPr preferRelativeResize="0"/>
          <p:nvPr/>
        </p:nvPicPr>
        <p:blipFill rotWithShape="1">
          <a:blip r:embed="rId3">
            <a:alphaModFix/>
          </a:blip>
          <a:srcRect r="65086"/>
          <a:stretch/>
        </p:blipFill>
        <p:spPr>
          <a:xfrm>
            <a:off x="7609013" y="4448375"/>
            <a:ext cx="951549" cy="1149175"/>
          </a:xfrm>
          <a:prstGeom prst="rect">
            <a:avLst/>
          </a:prstGeom>
          <a:noFill/>
          <a:ln>
            <a:noFill/>
          </a:ln>
        </p:spPr>
      </p:pic>
      <p:pic>
        <p:nvPicPr>
          <p:cNvPr id="274" name="Google Shape;274;p35"/>
          <p:cNvPicPr preferRelativeResize="0"/>
          <p:nvPr/>
        </p:nvPicPr>
        <p:blipFill rotWithShape="1">
          <a:blip r:embed="rId3">
            <a:alphaModFix/>
          </a:blip>
          <a:srcRect l="34120" t="47222" r="17956" b="13572"/>
          <a:stretch/>
        </p:blipFill>
        <p:spPr>
          <a:xfrm>
            <a:off x="6905375" y="6079525"/>
            <a:ext cx="1882349" cy="589025"/>
          </a:xfrm>
          <a:prstGeom prst="rect">
            <a:avLst/>
          </a:prstGeom>
          <a:noFill/>
          <a:ln>
            <a:noFill/>
          </a:ln>
        </p:spPr>
      </p:pic>
      <p:pic>
        <p:nvPicPr>
          <p:cNvPr id="275" name="Google Shape;275;p35"/>
          <p:cNvPicPr preferRelativeResize="0"/>
          <p:nvPr/>
        </p:nvPicPr>
        <p:blipFill rotWithShape="1">
          <a:blip r:embed="rId3">
            <a:alphaModFix/>
          </a:blip>
          <a:srcRect l="34121" t="11173" r="1943" b="49621"/>
          <a:stretch/>
        </p:blipFill>
        <p:spPr>
          <a:xfrm>
            <a:off x="6524375" y="5490500"/>
            <a:ext cx="2511224" cy="589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819150" y="610442"/>
            <a:ext cx="75057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660066"/>
              </a:buClr>
              <a:buSzPts val="4000"/>
              <a:buFont typeface="Arial"/>
              <a:buNone/>
            </a:pPr>
            <a:r>
              <a:rPr lang="en-US" sz="4000" b="1">
                <a:solidFill>
                  <a:schemeClr val="accent1"/>
                </a:solidFill>
                <a:latin typeface="Arial"/>
                <a:ea typeface="Arial"/>
                <a:cs typeface="Arial"/>
                <a:sym typeface="Arial"/>
              </a:rPr>
              <a:t>An Emerging Theory of Change</a:t>
            </a:r>
            <a:endParaRPr sz="4000" b="1">
              <a:solidFill>
                <a:schemeClr val="accent1"/>
              </a:solidFill>
              <a:latin typeface="Arial"/>
              <a:ea typeface="Arial"/>
              <a:cs typeface="Arial"/>
              <a:sym typeface="Arial"/>
            </a:endParaRPr>
          </a:p>
        </p:txBody>
      </p:sp>
      <p:sp>
        <p:nvSpPr>
          <p:cNvPr id="282" name="Google Shape;282;p36"/>
          <p:cNvSpPr txBox="1">
            <a:spLocks noGrp="1"/>
          </p:cNvSpPr>
          <p:nvPr>
            <p:ph type="body" idx="1"/>
          </p:nvPr>
        </p:nvSpPr>
        <p:spPr>
          <a:xfrm>
            <a:off x="629700" y="2303975"/>
            <a:ext cx="7884600" cy="3264000"/>
          </a:xfrm>
          <a:prstGeom prst="rect">
            <a:avLst/>
          </a:prstGeom>
          <a:noFill/>
          <a:ln>
            <a:noFill/>
          </a:ln>
        </p:spPr>
        <p:txBody>
          <a:bodyPr spcFirstLastPara="1" wrap="square" lIns="91425" tIns="45700" rIns="91425" bIns="45700" anchor="t" anchorCtr="0">
            <a:noAutofit/>
          </a:bodyPr>
          <a:lstStyle/>
          <a:p>
            <a:pPr marL="457200" lvl="0" indent="-419100" algn="l" rtl="0">
              <a:lnSpc>
                <a:spcPct val="150000"/>
              </a:lnSpc>
              <a:spcBef>
                <a:spcPts val="640"/>
              </a:spcBef>
              <a:spcAft>
                <a:spcPts val="0"/>
              </a:spcAft>
              <a:buSzPts val="3000"/>
              <a:buChar char="●"/>
            </a:pPr>
            <a:r>
              <a:rPr lang="en-US" sz="3000" b="1"/>
              <a:t>Links all struggles for equality, justice </a:t>
            </a:r>
            <a:endParaRPr sz="3000" b="1"/>
          </a:p>
          <a:p>
            <a:pPr marL="457200" lvl="0" indent="-419100" algn="l" rtl="0">
              <a:lnSpc>
                <a:spcPct val="150000"/>
              </a:lnSpc>
              <a:spcBef>
                <a:spcPts val="0"/>
              </a:spcBef>
              <a:spcAft>
                <a:spcPts val="0"/>
              </a:spcAft>
              <a:buSzPts val="3000"/>
              <a:buChar char="●"/>
            </a:pPr>
            <a:r>
              <a:rPr lang="en-US" sz="3000" b="1"/>
              <a:t>End to discrimination and racism</a:t>
            </a:r>
            <a:endParaRPr sz="3000" b="1"/>
          </a:p>
          <a:p>
            <a:pPr marL="457200" lvl="0" indent="-419100" algn="l" rtl="0">
              <a:lnSpc>
                <a:spcPct val="150000"/>
              </a:lnSpc>
              <a:spcBef>
                <a:spcPts val="0"/>
              </a:spcBef>
              <a:spcAft>
                <a:spcPts val="0"/>
              </a:spcAft>
              <a:buSzPts val="3000"/>
              <a:buChar char="●"/>
            </a:pPr>
            <a:r>
              <a:rPr lang="en-US" sz="3000" b="1"/>
              <a:t>Values: Equality, justice, freedom</a:t>
            </a:r>
            <a:endParaRPr sz="3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87"/>
        <p:cNvGrpSpPr/>
        <p:nvPr/>
      </p:nvGrpSpPr>
      <p:grpSpPr>
        <a:xfrm>
          <a:off x="0" y="0"/>
          <a:ext cx="0" cy="0"/>
          <a:chOff x="0" y="0"/>
          <a:chExt cx="0" cy="0"/>
        </a:xfrm>
      </p:grpSpPr>
      <p:sp>
        <p:nvSpPr>
          <p:cNvPr id="288" name="Google Shape;288;p37"/>
          <p:cNvSpPr txBox="1">
            <a:spLocks noGrp="1"/>
          </p:cNvSpPr>
          <p:nvPr>
            <p:ph type="ctrTitle"/>
          </p:nvPr>
        </p:nvSpPr>
        <p:spPr>
          <a:xfrm>
            <a:off x="1858703" y="1040294"/>
            <a:ext cx="5361300" cy="193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US" b="1">
                <a:solidFill>
                  <a:schemeClr val="accent1"/>
                </a:solidFill>
                <a:latin typeface="Arial"/>
                <a:ea typeface="Arial"/>
                <a:cs typeface="Arial"/>
                <a:sym typeface="Arial"/>
              </a:rPr>
              <a:t>“De-exceptionalizing” Palestine/Israel </a:t>
            </a:r>
            <a:endParaRPr>
              <a:solidFill>
                <a:schemeClr val="accent1"/>
              </a:solidFill>
            </a:endParaRPr>
          </a:p>
        </p:txBody>
      </p:sp>
      <p:sp>
        <p:nvSpPr>
          <p:cNvPr id="289" name="Google Shape;289;p37"/>
          <p:cNvSpPr txBox="1">
            <a:spLocks noGrp="1"/>
          </p:cNvSpPr>
          <p:nvPr>
            <p:ph type="subTitle" idx="1"/>
          </p:nvPr>
        </p:nvSpPr>
        <p:spPr>
          <a:xfrm>
            <a:off x="1858700" y="2971094"/>
            <a:ext cx="5555400" cy="23814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90"/>
              </a:buClr>
              <a:buSzPts val="3200"/>
              <a:buNone/>
            </a:pPr>
            <a:r>
              <a:rPr lang="en-US" sz="2400" b="1">
                <a:latin typeface="Arial"/>
                <a:ea typeface="Arial"/>
                <a:cs typeface="Arial"/>
                <a:sym typeface="Arial"/>
              </a:rPr>
              <a:t>...a commitment to joint  struggle</a:t>
            </a:r>
            <a:endParaRPr sz="2400" b="1">
              <a:latin typeface="Arial"/>
              <a:ea typeface="Arial"/>
              <a:cs typeface="Arial"/>
              <a:sym typeface="Arial"/>
            </a:endParaRPr>
          </a:p>
          <a:p>
            <a:pPr marL="0" lvl="0" indent="0" algn="ctr" rtl="0">
              <a:lnSpc>
                <a:spcPct val="150000"/>
              </a:lnSpc>
              <a:spcBef>
                <a:spcPts val="0"/>
              </a:spcBef>
              <a:spcAft>
                <a:spcPts val="0"/>
              </a:spcAft>
              <a:buClr>
                <a:srgbClr val="000090"/>
              </a:buClr>
              <a:buSzPts val="3200"/>
              <a:buNone/>
            </a:pPr>
            <a:r>
              <a:rPr lang="en-US" sz="2400" b="1">
                <a:latin typeface="Arial"/>
                <a:ea typeface="Arial"/>
                <a:cs typeface="Arial"/>
                <a:sym typeface="Arial"/>
              </a:rPr>
              <a:t>to embed Palestinian rights </a:t>
            </a:r>
            <a:endParaRPr sz="2400" b="1">
              <a:latin typeface="Arial"/>
              <a:ea typeface="Arial"/>
              <a:cs typeface="Arial"/>
              <a:sym typeface="Arial"/>
            </a:endParaRPr>
          </a:p>
          <a:p>
            <a:pPr marL="0" lvl="0" indent="0" algn="ctr" rtl="0">
              <a:lnSpc>
                <a:spcPct val="150000"/>
              </a:lnSpc>
              <a:spcBef>
                <a:spcPts val="0"/>
              </a:spcBef>
              <a:spcAft>
                <a:spcPts val="0"/>
              </a:spcAft>
              <a:buNone/>
            </a:pPr>
            <a:r>
              <a:rPr lang="en-US" sz="2400" b="1">
                <a:latin typeface="Arial"/>
                <a:ea typeface="Arial"/>
                <a:cs typeface="Arial"/>
                <a:sym typeface="Arial"/>
              </a:rPr>
              <a:t>into existing progressive discourse, </a:t>
            </a:r>
            <a:endParaRPr sz="2400" b="1">
              <a:latin typeface="Arial"/>
              <a:ea typeface="Arial"/>
              <a:cs typeface="Arial"/>
              <a:sym typeface="Arial"/>
            </a:endParaRPr>
          </a:p>
          <a:p>
            <a:pPr marL="0" lvl="0" indent="0" algn="ctr" rtl="0">
              <a:lnSpc>
                <a:spcPct val="150000"/>
              </a:lnSpc>
              <a:spcBef>
                <a:spcPts val="0"/>
              </a:spcBef>
              <a:spcAft>
                <a:spcPts val="0"/>
              </a:spcAft>
              <a:buNone/>
            </a:pPr>
            <a:r>
              <a:rPr lang="en-US" sz="2400" b="1">
                <a:latin typeface="Arial"/>
                <a:ea typeface="Arial"/>
                <a:cs typeface="Arial"/>
                <a:sym typeface="Arial"/>
              </a:rPr>
              <a:t>policy and practice. </a:t>
            </a:r>
            <a:endParaRPr sz="24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body" idx="1"/>
          </p:nvPr>
        </p:nvSpPr>
        <p:spPr>
          <a:xfrm>
            <a:off x="328025" y="5662858"/>
            <a:ext cx="7415100" cy="8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200" dirty="0">
                <a:latin typeface="+mj-lt"/>
              </a:rPr>
              <a:t>PLAY VIDEO</a:t>
            </a:r>
            <a:endParaRPr sz="1200" dirty="0">
              <a:latin typeface="+mj-lt"/>
            </a:endParaRPr>
          </a:p>
          <a:p>
            <a:pPr marL="0" lvl="0" indent="0" algn="l" rtl="0">
              <a:spcBef>
                <a:spcPts val="0"/>
              </a:spcBef>
              <a:spcAft>
                <a:spcPts val="0"/>
              </a:spcAft>
              <a:buNone/>
            </a:pPr>
            <a:r>
              <a:rPr lang="en-US" sz="1200" dirty="0">
                <a:latin typeface="+mj-lt"/>
              </a:rPr>
              <a:t>Vic Mensa - We Can Be Free</a:t>
            </a:r>
          </a:p>
          <a:p>
            <a:pPr marL="0" indent="0"/>
            <a:r>
              <a:rPr lang="en-US" sz="1200" dirty="0">
                <a:latin typeface="+mj-lt"/>
              </a:rPr>
              <a:t>Chapter 1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body" idx="1"/>
          </p:nvPr>
        </p:nvSpPr>
        <p:spPr>
          <a:xfrm>
            <a:off x="328025" y="5718608"/>
            <a:ext cx="7415100" cy="8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200" dirty="0">
                <a:latin typeface="+mj-lt"/>
              </a:rPr>
              <a:t>OPTIONAL  VIDEO</a:t>
            </a:r>
            <a:endParaRPr sz="1200" dirty="0">
              <a:latin typeface="+mj-lt"/>
            </a:endParaRPr>
          </a:p>
          <a:p>
            <a:pPr marL="0" lvl="0" indent="0" algn="l" rtl="0">
              <a:spcBef>
                <a:spcPts val="0"/>
              </a:spcBef>
              <a:spcAft>
                <a:spcPts val="0"/>
              </a:spcAft>
              <a:buNone/>
            </a:pPr>
            <a:r>
              <a:rPr lang="en-US" sz="1200" dirty="0">
                <a:latin typeface="+mj-lt"/>
              </a:rPr>
              <a:t>The Danger of Neutrality - Chapter 7</a:t>
            </a:r>
            <a:endParaRPr sz="1200" dirty="0">
              <a:latin typeface="+mj-lt"/>
            </a:endParaRPr>
          </a:p>
          <a:p>
            <a:pPr marL="0" lvl="0" indent="0" algn="l" rtl="0">
              <a:spcBef>
                <a:spcPts val="0"/>
              </a:spcBef>
              <a:spcAft>
                <a:spcPts val="0"/>
              </a:spcAft>
              <a:buNone/>
            </a:pPr>
            <a:r>
              <a:rPr lang="en-US" sz="1200" dirty="0">
                <a:latin typeface="+mj-lt"/>
              </a:rPr>
              <a:t>A TED Talk by Ann </a:t>
            </a:r>
            <a:r>
              <a:rPr lang="en-US" sz="1200" dirty="0" err="1">
                <a:latin typeface="+mj-lt"/>
              </a:rPr>
              <a:t>Baltzer</a:t>
            </a:r>
            <a:endParaRPr sz="12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635850" y="289125"/>
            <a:ext cx="7767300" cy="1426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sz="4800" b="1">
                <a:solidFill>
                  <a:schemeClr val="accent2"/>
                </a:solidFill>
                <a:latin typeface="Arial"/>
                <a:ea typeface="Arial"/>
                <a:cs typeface="Arial"/>
                <a:sym typeface="Arial"/>
              </a:rPr>
              <a:t>OUTLINE</a:t>
            </a:r>
            <a:endParaRPr sz="4800" b="1">
              <a:solidFill>
                <a:schemeClr val="accent2"/>
              </a:solidFill>
              <a:latin typeface="Arial"/>
              <a:ea typeface="Arial"/>
              <a:cs typeface="Arial"/>
              <a:sym typeface="Arial"/>
            </a:endParaRPr>
          </a:p>
        </p:txBody>
      </p:sp>
      <p:sp>
        <p:nvSpPr>
          <p:cNvPr id="160" name="Google Shape;160;p17"/>
          <p:cNvSpPr txBox="1">
            <a:spLocks noGrp="1"/>
          </p:cNvSpPr>
          <p:nvPr>
            <p:ph type="body" idx="1"/>
          </p:nvPr>
        </p:nvSpPr>
        <p:spPr>
          <a:xfrm>
            <a:off x="850350" y="1939850"/>
            <a:ext cx="7338300" cy="3907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2400" b="1">
                <a:latin typeface="Arial"/>
                <a:ea typeface="Arial"/>
                <a:cs typeface="Arial"/>
                <a:sym typeface="Arial"/>
              </a:rPr>
              <a:t>Resistance</a:t>
            </a:r>
            <a:endParaRPr sz="2400" b="1">
              <a:latin typeface="Arial"/>
              <a:ea typeface="Arial"/>
              <a:cs typeface="Arial"/>
              <a:sym typeface="Arial"/>
            </a:endParaRPr>
          </a:p>
          <a:p>
            <a:pPr marL="0" lvl="0" indent="0" algn="l" rtl="0">
              <a:lnSpc>
                <a:spcPct val="150000"/>
              </a:lnSpc>
              <a:spcBef>
                <a:spcPts val="1600"/>
              </a:spcBef>
              <a:spcAft>
                <a:spcPts val="0"/>
              </a:spcAft>
              <a:buNone/>
            </a:pPr>
            <a:r>
              <a:rPr lang="en-US" sz="2400" b="1">
                <a:latin typeface="Arial"/>
                <a:ea typeface="Arial"/>
                <a:cs typeface="Arial"/>
                <a:sym typeface="Arial"/>
              </a:rPr>
              <a:t>Liberation Theology</a:t>
            </a:r>
            <a:endParaRPr sz="2400" b="1">
              <a:latin typeface="Arial"/>
              <a:ea typeface="Arial"/>
              <a:cs typeface="Arial"/>
              <a:sym typeface="Arial"/>
            </a:endParaRPr>
          </a:p>
          <a:p>
            <a:pPr marL="0" lvl="0" indent="0" algn="l" rtl="0">
              <a:lnSpc>
                <a:spcPct val="150000"/>
              </a:lnSpc>
              <a:spcBef>
                <a:spcPts val="1600"/>
              </a:spcBef>
              <a:spcAft>
                <a:spcPts val="0"/>
              </a:spcAft>
              <a:buNone/>
            </a:pPr>
            <a:r>
              <a:rPr lang="en-US" sz="2400" b="1">
                <a:latin typeface="Arial"/>
                <a:ea typeface="Arial"/>
                <a:cs typeface="Arial"/>
                <a:sym typeface="Arial"/>
              </a:rPr>
              <a:t>BDS Basics &amp; Blowback</a:t>
            </a:r>
            <a:endParaRPr sz="2400" b="1">
              <a:latin typeface="Arial"/>
              <a:ea typeface="Arial"/>
              <a:cs typeface="Arial"/>
              <a:sym typeface="Arial"/>
            </a:endParaRPr>
          </a:p>
          <a:p>
            <a:pPr marL="0" lvl="0" indent="0" algn="l" rtl="0">
              <a:lnSpc>
                <a:spcPct val="150000"/>
              </a:lnSpc>
              <a:spcBef>
                <a:spcPts val="1600"/>
              </a:spcBef>
              <a:spcAft>
                <a:spcPts val="0"/>
              </a:spcAft>
              <a:buNone/>
            </a:pPr>
            <a:r>
              <a:rPr lang="en-US" sz="2400" b="1">
                <a:latin typeface="Arial"/>
                <a:ea typeface="Arial"/>
                <a:cs typeface="Arial"/>
                <a:sym typeface="Arial"/>
              </a:rPr>
              <a:t>Sanctuary as Resistance</a:t>
            </a:r>
            <a:endParaRPr sz="2400" b="1">
              <a:latin typeface="Arial"/>
              <a:ea typeface="Arial"/>
              <a:cs typeface="Arial"/>
              <a:sym typeface="Arial"/>
            </a:endParaRPr>
          </a:p>
          <a:p>
            <a:pPr marL="0" lvl="0" indent="0" algn="l" rtl="0">
              <a:lnSpc>
                <a:spcPct val="150000"/>
              </a:lnSpc>
              <a:spcBef>
                <a:spcPts val="1600"/>
              </a:spcBef>
              <a:spcAft>
                <a:spcPts val="1600"/>
              </a:spcAft>
              <a:buNone/>
            </a:pPr>
            <a:r>
              <a:rPr lang="en-US" sz="2400" b="1">
                <a:latin typeface="Arial"/>
                <a:ea typeface="Arial"/>
                <a:cs typeface="Arial"/>
                <a:sym typeface="Arial"/>
              </a:rPr>
              <a:t>Changing the discourse</a:t>
            </a:r>
            <a:endParaRPr sz="2400" b="1">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1888684" y="2328133"/>
            <a:ext cx="5377500" cy="2194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chemeClr val="dk1"/>
                </a:solidFill>
                <a:latin typeface="Arial"/>
                <a:ea typeface="Arial"/>
                <a:cs typeface="Arial"/>
                <a:sym typeface="Arial"/>
              </a:rPr>
              <a:t>What does resistance look like?</a:t>
            </a:r>
            <a:endParaRPr sz="3600" b="1">
              <a:solidFill>
                <a:schemeClr val="dk1"/>
              </a:solidFill>
              <a:latin typeface="Arial"/>
              <a:ea typeface="Arial"/>
              <a:cs typeface="Arial"/>
              <a:sym typeface="Arial"/>
            </a:endParaRPr>
          </a:p>
          <a:p>
            <a:pPr marL="0" lvl="0" indent="0" algn="ctr" rtl="0">
              <a:spcBef>
                <a:spcPts val="0"/>
              </a:spcBef>
              <a:spcAft>
                <a:spcPts val="0"/>
              </a:spcAft>
              <a:buNone/>
            </a:pPr>
            <a:endParaRPr/>
          </a:p>
          <a:p>
            <a:pPr marL="0" lvl="0" indent="0" algn="ctr" rtl="0">
              <a:spcBef>
                <a:spcPts val="0"/>
              </a:spcBef>
              <a:spcAft>
                <a:spcPts val="0"/>
              </a:spcAft>
              <a:buClr>
                <a:schemeClr val="dk1"/>
              </a:buClr>
              <a:buSzPts val="4400"/>
              <a:buFont typeface="Calibri"/>
              <a:buNone/>
            </a:pPr>
            <a:endParaRPr/>
          </a:p>
        </p:txBody>
      </p:sp>
      <p:sp>
        <p:nvSpPr>
          <p:cNvPr id="167" name="Google Shape;167;p18"/>
          <p:cNvSpPr txBox="1">
            <a:spLocks noGrp="1"/>
          </p:cNvSpPr>
          <p:nvPr>
            <p:ph type="subTitle" idx="4294967295"/>
          </p:nvPr>
        </p:nvSpPr>
        <p:spPr>
          <a:xfrm>
            <a:off x="1858700" y="4550878"/>
            <a:ext cx="5361300" cy="696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endParaRPr/>
          </a:p>
          <a:p>
            <a:pPr marL="0" lvl="0" indent="0" algn="ctr" rtl="0">
              <a:spcBef>
                <a:spcPts val="720"/>
              </a:spcBef>
              <a:spcAft>
                <a:spcPts val="0"/>
              </a:spcAft>
              <a:buClr>
                <a:schemeClr val="dk1"/>
              </a:buClr>
              <a:buSzPts val="3600"/>
              <a:buNone/>
            </a:pPr>
            <a:endParaRPr sz="3600">
              <a:solidFill>
                <a:srgbClr val="FF0000"/>
              </a:solidFill>
              <a:latin typeface="Arial"/>
              <a:ea typeface="Arial"/>
              <a:cs typeface="Arial"/>
              <a:sym typeface="Arial"/>
            </a:endParaRPr>
          </a:p>
          <a:p>
            <a:pPr marL="0" lvl="0" indent="0" algn="ctr" rtl="0">
              <a:spcBef>
                <a:spcPts val="640"/>
              </a:spcBef>
              <a:spcAft>
                <a:spcPts val="1600"/>
              </a:spcAft>
              <a:buClr>
                <a:schemeClr val="dk1"/>
              </a:buClr>
              <a:buSzPts val="3200"/>
              <a:buNone/>
            </a:pP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1"/>
        <p:cNvGrpSpPr/>
        <p:nvPr/>
      </p:nvGrpSpPr>
      <p:grpSpPr>
        <a:xfrm>
          <a:off x="0" y="0"/>
          <a:ext cx="0" cy="0"/>
          <a:chOff x="0" y="0"/>
          <a:chExt cx="0" cy="0"/>
        </a:xfrm>
      </p:grpSpPr>
      <p:sp>
        <p:nvSpPr>
          <p:cNvPr id="172" name="Google Shape;172;p19"/>
          <p:cNvSpPr txBox="1">
            <a:spLocks noGrp="1"/>
          </p:cNvSpPr>
          <p:nvPr>
            <p:ph type="ctrTitle"/>
          </p:nvPr>
        </p:nvSpPr>
        <p:spPr>
          <a:xfrm>
            <a:off x="1858703" y="2430444"/>
            <a:ext cx="5361300" cy="193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Liberation Theology</a:t>
            </a:r>
            <a:endParaRPr/>
          </a:p>
          <a:p>
            <a:pPr marL="0" lvl="0" indent="0" algn="ctr" rtl="0">
              <a:spcBef>
                <a:spcPts val="0"/>
              </a:spcBef>
              <a:spcAft>
                <a:spcPts val="0"/>
              </a:spcAft>
              <a:buClr>
                <a:schemeClr val="dk1"/>
              </a:buClr>
              <a:buSzPts val="4400"/>
              <a:buFont typeface="Calibri"/>
              <a:buNone/>
            </a:pPr>
            <a:r>
              <a:rPr lang="en-US"/>
              <a:t>as Resistance</a:t>
            </a:r>
            <a:endParaRPr/>
          </a:p>
        </p:txBody>
      </p:sp>
      <p:sp>
        <p:nvSpPr>
          <p:cNvPr id="173" name="Google Shape;173;p19"/>
          <p:cNvSpPr txBox="1">
            <a:spLocks noGrp="1"/>
          </p:cNvSpPr>
          <p:nvPr>
            <p:ph type="subTitle" idx="1"/>
          </p:nvPr>
        </p:nvSpPr>
        <p:spPr>
          <a:xfrm>
            <a:off x="1858700" y="4550878"/>
            <a:ext cx="5361300" cy="69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None/>
            </a:pPr>
            <a:endParaRPr sz="4000" b="1">
              <a:solidFill>
                <a:srgbClr val="660066"/>
              </a:solidFill>
              <a:latin typeface="Arial"/>
              <a:ea typeface="Arial"/>
              <a:cs typeface="Arial"/>
              <a:sym typeface="Arial"/>
            </a:endParaRPr>
          </a:p>
          <a:p>
            <a:pPr marL="0" lvl="0" indent="0" algn="ctr" rtl="0">
              <a:spcBef>
                <a:spcPts val="800"/>
              </a:spcBef>
              <a:spcAft>
                <a:spcPts val="0"/>
              </a:spcAft>
              <a:buClr>
                <a:schemeClr val="dk1"/>
              </a:buClr>
              <a:buSzPts val="4000"/>
              <a:buNone/>
            </a:pPr>
            <a:endParaRPr sz="4000" b="1">
              <a:solidFill>
                <a:srgbClr val="660066"/>
              </a:solidFill>
              <a:latin typeface="Arial"/>
              <a:ea typeface="Arial"/>
              <a:cs typeface="Arial"/>
              <a:sym typeface="Arial"/>
            </a:endParaRPr>
          </a:p>
          <a:p>
            <a:pPr marL="0" lvl="0" indent="0" algn="ctr" rtl="0">
              <a:spcBef>
                <a:spcPts val="800"/>
              </a:spcBef>
              <a:spcAft>
                <a:spcPts val="0"/>
              </a:spcAft>
              <a:buClr>
                <a:srgbClr val="660066"/>
              </a:buClr>
              <a:buSzPts val="4000"/>
              <a:buNone/>
            </a:pPr>
            <a:endParaRPr sz="4000" b="1">
              <a:solidFill>
                <a:srgbClr val="660066"/>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1201350" y="766201"/>
            <a:ext cx="6741300" cy="5325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a:latin typeface="Arial"/>
                <a:ea typeface="Arial"/>
                <a:cs typeface="Arial"/>
                <a:sym typeface="Arial"/>
              </a:rPr>
              <a:t>On 9 July 2005, </a:t>
            </a:r>
            <a:endParaRPr>
              <a:latin typeface="Arial"/>
              <a:ea typeface="Arial"/>
              <a:cs typeface="Arial"/>
              <a:sym typeface="Arial"/>
            </a:endParaRPr>
          </a:p>
          <a:p>
            <a:pPr marL="0" lvl="0" indent="0" algn="ctr" rtl="0">
              <a:lnSpc>
                <a:spcPct val="115000"/>
              </a:lnSpc>
              <a:spcBef>
                <a:spcPts val="0"/>
              </a:spcBef>
              <a:spcAft>
                <a:spcPts val="0"/>
              </a:spcAft>
              <a:buNone/>
            </a:pPr>
            <a:r>
              <a:rPr lang="en-US">
                <a:latin typeface="Arial"/>
                <a:ea typeface="Arial"/>
                <a:cs typeface="Arial"/>
                <a:sym typeface="Arial"/>
              </a:rPr>
              <a:t>Palestinian Civil Society calls for </a:t>
            </a:r>
            <a:endParaRPr>
              <a:latin typeface="Arial"/>
              <a:ea typeface="Arial"/>
              <a:cs typeface="Arial"/>
              <a:sym typeface="Arial"/>
            </a:endParaRPr>
          </a:p>
          <a:p>
            <a:pPr marL="0" lvl="0" indent="0" algn="ctr" rtl="0">
              <a:lnSpc>
                <a:spcPct val="115000"/>
              </a:lnSpc>
              <a:spcBef>
                <a:spcPts val="0"/>
              </a:spcBef>
              <a:spcAft>
                <a:spcPts val="0"/>
              </a:spcAft>
              <a:buNone/>
            </a:pPr>
            <a:r>
              <a:rPr lang="en-US" b="1">
                <a:latin typeface="Arial"/>
                <a:ea typeface="Arial"/>
                <a:cs typeface="Arial"/>
                <a:sym typeface="Arial"/>
              </a:rPr>
              <a:t>Boycott, Divestment and Sanctions </a:t>
            </a:r>
            <a:endParaRPr b="1">
              <a:latin typeface="Arial"/>
              <a:ea typeface="Arial"/>
              <a:cs typeface="Arial"/>
              <a:sym typeface="Arial"/>
            </a:endParaRPr>
          </a:p>
          <a:p>
            <a:pPr marL="0" lvl="0" indent="0" algn="ctr" rtl="0">
              <a:lnSpc>
                <a:spcPct val="115000"/>
              </a:lnSpc>
              <a:spcBef>
                <a:spcPts val="0"/>
              </a:spcBef>
              <a:spcAft>
                <a:spcPts val="0"/>
              </a:spcAft>
              <a:buNone/>
            </a:pPr>
            <a:r>
              <a:rPr lang="en-US">
                <a:latin typeface="Arial"/>
                <a:ea typeface="Arial"/>
                <a:cs typeface="Arial"/>
                <a:sym typeface="Arial"/>
              </a:rPr>
              <a:t>against Israel </a:t>
            </a:r>
            <a:endParaRPr>
              <a:latin typeface="Arial"/>
              <a:ea typeface="Arial"/>
              <a:cs typeface="Arial"/>
              <a:sym typeface="Arial"/>
            </a:endParaRPr>
          </a:p>
          <a:p>
            <a:pPr marL="0" lvl="0" indent="0" algn="ctr" rtl="0">
              <a:lnSpc>
                <a:spcPct val="115000"/>
              </a:lnSpc>
              <a:spcBef>
                <a:spcPts val="0"/>
              </a:spcBef>
              <a:spcAft>
                <a:spcPts val="0"/>
              </a:spcAft>
              <a:buNone/>
            </a:pPr>
            <a:r>
              <a:rPr lang="en-US">
                <a:latin typeface="Arial"/>
                <a:ea typeface="Arial"/>
                <a:cs typeface="Arial"/>
                <a:sym typeface="Arial"/>
              </a:rPr>
              <a:t>until it complies with </a:t>
            </a:r>
            <a:endParaRPr>
              <a:latin typeface="Arial"/>
              <a:ea typeface="Arial"/>
              <a:cs typeface="Arial"/>
              <a:sym typeface="Arial"/>
            </a:endParaRPr>
          </a:p>
          <a:p>
            <a:pPr marL="0" lvl="0" indent="0" algn="ctr" rtl="0">
              <a:lnSpc>
                <a:spcPct val="115000"/>
              </a:lnSpc>
              <a:spcBef>
                <a:spcPts val="0"/>
              </a:spcBef>
              <a:spcAft>
                <a:spcPts val="0"/>
              </a:spcAft>
              <a:buNone/>
            </a:pPr>
            <a:r>
              <a:rPr lang="en-US">
                <a:latin typeface="Arial"/>
                <a:ea typeface="Arial"/>
                <a:cs typeface="Arial"/>
                <a:sym typeface="Arial"/>
              </a:rPr>
              <a:t>International Law</a:t>
            </a:r>
            <a:endParaRPr>
              <a:latin typeface="Arial"/>
              <a:ea typeface="Arial"/>
              <a:cs typeface="Arial"/>
              <a:sym typeface="Arial"/>
            </a:endParaRPr>
          </a:p>
          <a:p>
            <a:pPr marL="0" lvl="0" indent="0" algn="ctr" rtl="0">
              <a:lnSpc>
                <a:spcPct val="115000"/>
              </a:lnSpc>
              <a:spcBef>
                <a:spcPts val="0"/>
              </a:spcBef>
              <a:spcAft>
                <a:spcPts val="0"/>
              </a:spcAft>
              <a:buNone/>
            </a:pPr>
            <a:r>
              <a:rPr lang="en-US">
                <a:latin typeface="Arial"/>
                <a:ea typeface="Arial"/>
                <a:cs typeface="Arial"/>
                <a:sym typeface="Arial"/>
              </a:rPr>
              <a:t> and Universal Principles of </a:t>
            </a:r>
            <a:endParaRPr>
              <a:latin typeface="Arial"/>
              <a:ea typeface="Arial"/>
              <a:cs typeface="Arial"/>
              <a:sym typeface="Arial"/>
            </a:endParaRPr>
          </a:p>
          <a:p>
            <a:pPr marL="0" lvl="0" indent="0" algn="ctr" rtl="0">
              <a:lnSpc>
                <a:spcPct val="115000"/>
              </a:lnSpc>
              <a:spcBef>
                <a:spcPts val="0"/>
              </a:spcBef>
              <a:spcAft>
                <a:spcPts val="0"/>
              </a:spcAft>
              <a:buNone/>
            </a:pPr>
            <a:r>
              <a:rPr lang="en-US">
                <a:latin typeface="Arial"/>
                <a:ea typeface="Arial"/>
                <a:cs typeface="Arial"/>
                <a:sym typeface="Arial"/>
              </a:rPr>
              <a:t>Human Rights.</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idx="4294967295"/>
          </p:nvPr>
        </p:nvSpPr>
        <p:spPr>
          <a:xfrm>
            <a:off x="350950" y="295900"/>
            <a:ext cx="8403300" cy="1400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latin typeface="Arial"/>
                <a:ea typeface="Arial"/>
                <a:cs typeface="Arial"/>
                <a:sym typeface="Arial"/>
              </a:rPr>
              <a:t>Palestinian Call for Boycott, Divestment, and Sanctions Against Israel</a:t>
            </a:r>
            <a:endParaRPr b="1">
              <a:latin typeface="Arial"/>
              <a:ea typeface="Arial"/>
              <a:cs typeface="Arial"/>
              <a:sym typeface="Arial"/>
            </a:endParaRPr>
          </a:p>
        </p:txBody>
      </p:sp>
      <p:pic>
        <p:nvPicPr>
          <p:cNvPr id="185" name="Google Shape;185;p21" descr="bdslogo.jpg"/>
          <p:cNvPicPr preferRelativeResize="0"/>
          <p:nvPr/>
        </p:nvPicPr>
        <p:blipFill rotWithShape="1">
          <a:blip r:embed="rId3">
            <a:alphaModFix/>
          </a:blip>
          <a:srcRect/>
          <a:stretch/>
        </p:blipFill>
        <p:spPr>
          <a:xfrm>
            <a:off x="1336616" y="1995202"/>
            <a:ext cx="6718172" cy="4098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819150" y="610442"/>
            <a:ext cx="7505700" cy="127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800" b="1"/>
              <a:t>BDS is ...  </a:t>
            </a:r>
            <a:endParaRPr sz="4800" b="1"/>
          </a:p>
          <a:p>
            <a:pPr marL="0" lvl="0" indent="0" algn="l" rtl="0">
              <a:spcBef>
                <a:spcPts val="0"/>
              </a:spcBef>
              <a:spcAft>
                <a:spcPts val="0"/>
              </a:spcAft>
              <a:buNone/>
            </a:pPr>
            <a:endParaRPr/>
          </a:p>
        </p:txBody>
      </p:sp>
      <p:sp>
        <p:nvSpPr>
          <p:cNvPr id="192" name="Google Shape;192;p22"/>
          <p:cNvSpPr txBox="1">
            <a:spLocks noGrp="1"/>
          </p:cNvSpPr>
          <p:nvPr>
            <p:ph type="body" idx="1"/>
          </p:nvPr>
        </p:nvSpPr>
        <p:spPr>
          <a:xfrm>
            <a:off x="819150" y="2041300"/>
            <a:ext cx="7505700" cy="32640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sz="2400" b="1">
                <a:latin typeface="Arial"/>
                <a:ea typeface="Arial"/>
                <a:cs typeface="Arial"/>
                <a:sym typeface="Arial"/>
              </a:rPr>
              <a:t>...a strategy of targeted  action </a:t>
            </a:r>
            <a:endParaRPr sz="2400" b="1">
              <a:latin typeface="Arial"/>
              <a:ea typeface="Arial"/>
              <a:cs typeface="Arial"/>
              <a:sym typeface="Arial"/>
            </a:endParaRPr>
          </a:p>
          <a:p>
            <a:pPr marL="457200" lvl="0" indent="0" algn="l" rtl="0">
              <a:lnSpc>
                <a:spcPct val="100000"/>
              </a:lnSpc>
              <a:spcBef>
                <a:spcPts val="0"/>
              </a:spcBef>
              <a:spcAft>
                <a:spcPts val="0"/>
              </a:spcAft>
              <a:buNone/>
            </a:pPr>
            <a:r>
              <a:rPr lang="en-US" sz="2400" b="1">
                <a:latin typeface="Arial"/>
                <a:ea typeface="Arial"/>
                <a:cs typeface="Arial"/>
                <a:sym typeface="Arial"/>
              </a:rPr>
              <a:t>aimed to effect changes in behavior.</a:t>
            </a:r>
            <a:endParaRPr sz="2400" b="1">
              <a:latin typeface="Arial"/>
              <a:ea typeface="Arial"/>
              <a:cs typeface="Arial"/>
              <a:sym typeface="Arial"/>
            </a:endParaRPr>
          </a:p>
          <a:p>
            <a:pPr marL="457200" lvl="0" indent="0" algn="l" rtl="0">
              <a:lnSpc>
                <a:spcPct val="100000"/>
              </a:lnSpc>
              <a:spcBef>
                <a:spcPts val="0"/>
              </a:spcBef>
              <a:spcAft>
                <a:spcPts val="0"/>
              </a:spcAft>
              <a:buNone/>
            </a:pPr>
            <a:endParaRPr sz="2400" b="1">
              <a:latin typeface="Arial"/>
              <a:ea typeface="Arial"/>
              <a:cs typeface="Arial"/>
              <a:sym typeface="Arial"/>
            </a:endParaRPr>
          </a:p>
          <a:p>
            <a:pPr marL="914400" lvl="1" indent="-381000" algn="l" rtl="0">
              <a:spcBef>
                <a:spcPts val="0"/>
              </a:spcBef>
              <a:spcAft>
                <a:spcPts val="0"/>
              </a:spcAft>
              <a:buSzPts val="2400"/>
              <a:buFont typeface="Arial"/>
              <a:buChar char="○"/>
            </a:pPr>
            <a:r>
              <a:rPr lang="en-US" sz="2400" b="1">
                <a:latin typeface="Arial"/>
                <a:ea typeface="Arial"/>
                <a:cs typeface="Arial"/>
                <a:sym typeface="Arial"/>
              </a:rPr>
              <a:t>a non-violent response </a:t>
            </a:r>
            <a:endParaRPr sz="2400" b="1">
              <a:latin typeface="Arial"/>
              <a:ea typeface="Arial"/>
              <a:cs typeface="Arial"/>
              <a:sym typeface="Arial"/>
            </a:endParaRPr>
          </a:p>
          <a:p>
            <a:pPr marL="914400" lvl="1" indent="-381000" algn="l" rtl="0">
              <a:spcBef>
                <a:spcPts val="0"/>
              </a:spcBef>
              <a:spcAft>
                <a:spcPts val="0"/>
              </a:spcAft>
              <a:buSzPts val="2400"/>
              <a:buFont typeface="Arial"/>
              <a:buChar char="○"/>
            </a:pPr>
            <a:r>
              <a:rPr lang="en-US" sz="2400" b="1">
                <a:latin typeface="Arial"/>
                <a:ea typeface="Arial"/>
                <a:cs typeface="Arial"/>
                <a:sym typeface="Arial"/>
              </a:rPr>
              <a:t>to systemic Israeli violence against Palestinians </a:t>
            </a:r>
            <a:endParaRPr sz="2400" b="1">
              <a:latin typeface="Arial"/>
              <a:ea typeface="Arial"/>
              <a:cs typeface="Arial"/>
              <a:sym typeface="Arial"/>
            </a:endParaRPr>
          </a:p>
          <a:p>
            <a:pPr marL="914400" lvl="1" indent="-381000" algn="l" rtl="0">
              <a:spcBef>
                <a:spcPts val="0"/>
              </a:spcBef>
              <a:spcAft>
                <a:spcPts val="0"/>
              </a:spcAft>
              <a:buSzPts val="2400"/>
              <a:buFont typeface="Arial"/>
              <a:buChar char="○"/>
            </a:pPr>
            <a:r>
              <a:rPr lang="en-US" sz="2400" b="1">
                <a:latin typeface="Arial"/>
                <a:ea typeface="Arial"/>
                <a:cs typeface="Arial"/>
                <a:sym typeface="Arial"/>
              </a:rPr>
              <a:t>grounded in universal human rights and international law</a:t>
            </a:r>
            <a:endParaRPr sz="2400" b="1">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819150" y="610442"/>
            <a:ext cx="7505700" cy="127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Rockwell"/>
              <a:buNone/>
            </a:pPr>
            <a:r>
              <a:rPr lang="en-US" b="1">
                <a:latin typeface="Arial"/>
                <a:ea typeface="Arial"/>
                <a:cs typeface="Arial"/>
                <a:sym typeface="Arial"/>
              </a:rPr>
              <a:t>The BDS Movement Demands</a:t>
            </a:r>
            <a:endParaRPr b="1">
              <a:latin typeface="Arial"/>
              <a:ea typeface="Arial"/>
              <a:cs typeface="Arial"/>
              <a:sym typeface="Arial"/>
            </a:endParaRPr>
          </a:p>
        </p:txBody>
      </p:sp>
      <p:sp>
        <p:nvSpPr>
          <p:cNvPr id="198" name="Google Shape;198;p23"/>
          <p:cNvSpPr txBox="1">
            <a:spLocks noGrp="1"/>
          </p:cNvSpPr>
          <p:nvPr>
            <p:ph type="body" idx="1"/>
          </p:nvPr>
        </p:nvSpPr>
        <p:spPr>
          <a:xfrm>
            <a:off x="819150" y="1966725"/>
            <a:ext cx="7505700" cy="39516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accent1"/>
              </a:buClr>
              <a:buSzPts val="2400"/>
              <a:buAutoNum type="arabicPeriod"/>
            </a:pPr>
            <a:r>
              <a:rPr lang="en-US" sz="2400" b="1">
                <a:solidFill>
                  <a:schemeClr val="accent1"/>
                </a:solidFill>
              </a:rPr>
              <a:t>Freedom</a:t>
            </a:r>
            <a:endParaRPr sz="2400">
              <a:solidFill>
                <a:schemeClr val="accent1"/>
              </a:solidFill>
            </a:endParaRPr>
          </a:p>
          <a:p>
            <a:pPr marL="457200" lvl="0" indent="0" algn="l" rtl="0">
              <a:lnSpc>
                <a:spcPct val="90000"/>
              </a:lnSpc>
              <a:spcBef>
                <a:spcPts val="592"/>
              </a:spcBef>
              <a:spcAft>
                <a:spcPts val="0"/>
              </a:spcAft>
              <a:buNone/>
            </a:pPr>
            <a:r>
              <a:rPr lang="en-US" sz="2400" b="1">
                <a:solidFill>
                  <a:schemeClr val="accent1"/>
                </a:solidFill>
              </a:rPr>
              <a:t>End to the occupation and colonization of all Arab lands</a:t>
            </a:r>
            <a:br>
              <a:rPr lang="en-US" sz="2400" b="1">
                <a:solidFill>
                  <a:schemeClr val="accent1"/>
                </a:solidFill>
              </a:rPr>
            </a:br>
            <a:endParaRPr sz="2400" b="1">
              <a:solidFill>
                <a:schemeClr val="accent1"/>
              </a:solidFill>
            </a:endParaRPr>
          </a:p>
          <a:p>
            <a:pPr marL="457200" lvl="0" indent="-381000" algn="l" rtl="0">
              <a:lnSpc>
                <a:spcPct val="90000"/>
              </a:lnSpc>
              <a:spcBef>
                <a:spcPts val="481"/>
              </a:spcBef>
              <a:spcAft>
                <a:spcPts val="0"/>
              </a:spcAft>
              <a:buClr>
                <a:schemeClr val="accent1"/>
              </a:buClr>
              <a:buSzPts val="2400"/>
              <a:buAutoNum type="arabicPeriod"/>
            </a:pPr>
            <a:r>
              <a:rPr lang="en-US" sz="2400" b="1">
                <a:solidFill>
                  <a:schemeClr val="accent1"/>
                </a:solidFill>
              </a:rPr>
              <a:t>Equality</a:t>
            </a:r>
            <a:endParaRPr sz="2400">
              <a:solidFill>
                <a:schemeClr val="accent1"/>
              </a:solidFill>
            </a:endParaRPr>
          </a:p>
          <a:p>
            <a:pPr marL="457200" lvl="0" indent="0" algn="l" rtl="0">
              <a:lnSpc>
                <a:spcPct val="90000"/>
              </a:lnSpc>
              <a:spcBef>
                <a:spcPts val="592"/>
              </a:spcBef>
              <a:spcAft>
                <a:spcPts val="0"/>
              </a:spcAft>
              <a:buNone/>
            </a:pPr>
            <a:r>
              <a:rPr lang="en-US" sz="2400" b="1">
                <a:solidFill>
                  <a:schemeClr val="accent1"/>
                </a:solidFill>
              </a:rPr>
              <a:t>Full rights for Palestinian citizens of Israel</a:t>
            </a:r>
            <a:endParaRPr sz="2400" b="1">
              <a:solidFill>
                <a:schemeClr val="accent1"/>
              </a:solidFill>
            </a:endParaRPr>
          </a:p>
          <a:p>
            <a:pPr marL="457200" lvl="0" indent="0" algn="l" rtl="0">
              <a:lnSpc>
                <a:spcPct val="90000"/>
              </a:lnSpc>
              <a:spcBef>
                <a:spcPts val="481"/>
              </a:spcBef>
              <a:spcAft>
                <a:spcPts val="0"/>
              </a:spcAft>
              <a:buNone/>
            </a:pPr>
            <a:endParaRPr sz="2400" b="1">
              <a:solidFill>
                <a:schemeClr val="accent1"/>
              </a:solidFill>
            </a:endParaRPr>
          </a:p>
          <a:p>
            <a:pPr marL="457200" lvl="0" indent="-381000" algn="l" rtl="0">
              <a:lnSpc>
                <a:spcPct val="90000"/>
              </a:lnSpc>
              <a:spcBef>
                <a:spcPts val="481"/>
              </a:spcBef>
              <a:spcAft>
                <a:spcPts val="0"/>
              </a:spcAft>
              <a:buClr>
                <a:schemeClr val="accent1"/>
              </a:buClr>
              <a:buSzPts val="2400"/>
              <a:buAutoNum type="arabicPeriod"/>
            </a:pPr>
            <a:r>
              <a:rPr lang="en-US" sz="2400" b="1">
                <a:solidFill>
                  <a:schemeClr val="accent1"/>
                </a:solidFill>
              </a:rPr>
              <a:t>Justice</a:t>
            </a:r>
            <a:endParaRPr sz="2400">
              <a:solidFill>
                <a:schemeClr val="accent1"/>
              </a:solidFill>
            </a:endParaRPr>
          </a:p>
          <a:p>
            <a:pPr marL="457200" lvl="0" indent="0" algn="l" rtl="0">
              <a:lnSpc>
                <a:spcPct val="90000"/>
              </a:lnSpc>
              <a:spcBef>
                <a:spcPts val="592"/>
              </a:spcBef>
              <a:spcAft>
                <a:spcPts val="0"/>
              </a:spcAft>
              <a:buNone/>
            </a:pPr>
            <a:r>
              <a:rPr lang="en-US" sz="2400" b="1">
                <a:solidFill>
                  <a:schemeClr val="accent1"/>
                </a:solidFill>
              </a:rPr>
              <a:t>Right of return for Palestinian refugees to their homes and lands</a:t>
            </a:r>
            <a:endParaRPr sz="2400">
              <a:solidFill>
                <a:schemeClr val="accent1"/>
              </a:solidFill>
            </a:endParaRPr>
          </a:p>
          <a:p>
            <a:pPr marL="457200" lvl="0" indent="0" algn="l" rtl="0">
              <a:lnSpc>
                <a:spcPct val="90000"/>
              </a:lnSpc>
              <a:spcBef>
                <a:spcPts val="592"/>
              </a:spcBef>
              <a:spcAft>
                <a:spcPts val="1600"/>
              </a:spcAft>
              <a:buNone/>
            </a:pPr>
            <a:endParaRPr sz="2400">
              <a:solidFill>
                <a:schemeClr val="accent1"/>
              </a:solidFill>
            </a:endParaRPr>
          </a:p>
        </p:txBody>
      </p:sp>
    </p:spTree>
  </p:cSld>
  <p:clrMapOvr>
    <a:masterClrMapping/>
  </p:clrMapOvr>
</p:sld>
</file>

<file path=ppt/theme/theme1.xml><?xml version="1.0" encoding="utf-8"?>
<a:theme xmlns:a="http://schemas.openxmlformats.org/drawingml/2006/main" name="Shift">
  <a:themeElements>
    <a:clrScheme name="Custom 4">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F8313C"/>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1372</Words>
  <Application>Microsoft Macintosh PowerPoint</Application>
  <PresentationFormat>On-screen Show (4:3)</PresentationFormat>
  <Paragraphs>191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Nunito</vt:lpstr>
      <vt:lpstr>Calibri</vt:lpstr>
      <vt:lpstr>Arial</vt:lpstr>
      <vt:lpstr>Rockwell</vt:lpstr>
      <vt:lpstr>Avenir</vt:lpstr>
      <vt:lpstr>Bookman Old Style</vt:lpstr>
      <vt:lpstr>Shift</vt:lpstr>
      <vt:lpstr>WHY PALESTINE MATTERS The Struggle to End Colonialism </vt:lpstr>
      <vt:lpstr> Week Four  RESISTANCE </vt:lpstr>
      <vt:lpstr>OUTLINE</vt:lpstr>
      <vt:lpstr>What does resistance look like?  </vt:lpstr>
      <vt:lpstr>Liberation Theology as Resistance</vt:lpstr>
      <vt:lpstr>On 9 July 2005,  Palestinian Civil Society calls for  Boycott, Divestment and Sanctions  against Israel  until it complies with  International Law  and Universal Principles of  Human Rights.</vt:lpstr>
      <vt:lpstr>Palestinian Call for Boycott, Divestment, and Sanctions Against Israel</vt:lpstr>
      <vt:lpstr>BDS is ...   </vt:lpstr>
      <vt:lpstr>The BDS Movement Demands</vt:lpstr>
      <vt:lpstr>BOYCOTT by individuals and groups consumer, Academic, Cultural, Sports  DIVESTMENT by investors withdrawal of financial support  SANCTIONS by governments</vt:lpstr>
      <vt:lpstr>PowerPoint Presentation</vt:lpstr>
      <vt:lpstr>Anti-Boycott Legislation</vt:lpstr>
      <vt:lpstr>SANCTUARY AS RESISTANCE</vt:lpstr>
      <vt:lpstr>How immigration in the U.S.  intersects with Palestine</vt:lpstr>
      <vt:lpstr>Changing the Discourse  TOWARD A MORE JUST WORLD  </vt:lpstr>
      <vt:lpstr>Changing the Discourse</vt:lpstr>
      <vt:lpstr>PowerPoint Presentation</vt:lpstr>
      <vt:lpstr>PowerPoint Presentation</vt:lpstr>
      <vt:lpstr>PowerPoint Presentation</vt:lpstr>
      <vt:lpstr> “Time to Break the Silence  on Palestine” </vt:lpstr>
      <vt:lpstr>Jewish Voice for Peace Announces Position on Zionism</vt:lpstr>
      <vt:lpstr>An Emerging Theory of Change</vt:lpstr>
      <vt:lpstr>“De-exceptionalizing” Palestine/Israel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PALESTINE MATTERS The Struggle to End Colonialism </dc:title>
  <cp:lastModifiedBy>noushin@me.com</cp:lastModifiedBy>
  <cp:revision>3</cp:revision>
  <dcterms:modified xsi:type="dcterms:W3CDTF">2019-11-05T13:25:55Z</dcterms:modified>
</cp:coreProperties>
</file>