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Avenir" panose="02000503020000020003" pitchFamily="2" charset="0"/>
      <p:regular r:id="rId23"/>
      <p:italic r:id="rId24"/>
    </p:embeddedFont>
    <p:embeddedFont>
      <p:font typeface="Calibri" panose="020F0502020204030204" pitchFamily="34" charset="0"/>
      <p:regular r:id="rId25"/>
      <p:bold r:id="rId26"/>
      <p:italic r:id="rId27"/>
      <p:boldItalic r:id="rId28"/>
    </p:embeddedFont>
    <p:embeddedFont>
      <p:font typeface="Nunito"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110" d="100"/>
          <a:sy n="110" d="100"/>
        </p:scale>
        <p:origin x="168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5913c3021_0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65913c3021_0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5913c3021_0_2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65913c3021_0_2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5bf5f70d1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65bf5f70d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65bf5f70d1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5913c3021_0_2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65913c3021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We’re going to begin with a music video and some images.  Please use this time to reflect on the the previous four weeks, the impact of the class…What stands out?</a:t>
            </a:r>
            <a:endParaRPr/>
          </a:p>
        </p:txBody>
      </p:sp>
      <p:sp>
        <p:nvSpPr>
          <p:cNvPr id="232" name="Google Shape;232;g65913c3021_0_2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5b9b26b5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65b9b26b5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5913c3021_0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65913c3021_0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13"/>
        <p:cNvGrpSpPr/>
        <p:nvPr/>
      </p:nvGrpSpPr>
      <p:grpSpPr>
        <a:xfrm>
          <a:off x="0" y="0"/>
          <a:ext cx="0" cy="0"/>
          <a:chOff x="0" y="0"/>
          <a:chExt cx="0" cy="0"/>
        </a:xfrm>
      </p:grpSpPr>
      <p:sp>
        <p:nvSpPr>
          <p:cNvPr id="14" name="Google Shape;14;p2"/>
          <p:cNvSpPr/>
          <p:nvPr/>
        </p:nvSpPr>
        <p:spPr>
          <a:xfrm>
            <a:off x="31" y="3766000"/>
            <a:ext cx="7370400" cy="3092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3582600" y="2067600"/>
            <a:ext cx="55614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a:off x="5058905" y="-100"/>
            <a:ext cx="4085100" cy="2736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327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txBox="1">
            <a:spLocks noGrp="1"/>
          </p:cNvSpPr>
          <p:nvPr>
            <p:ph type="ctrTitle"/>
          </p:nvPr>
        </p:nvSpPr>
        <p:spPr>
          <a:xfrm>
            <a:off x="1858703" y="2430444"/>
            <a:ext cx="5361300" cy="1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9" name="Google Shape;39;p2"/>
          <p:cNvSpPr txBox="1">
            <a:spLocks noGrp="1"/>
          </p:cNvSpPr>
          <p:nvPr>
            <p:ph type="subTitle" idx="1"/>
          </p:nvPr>
        </p:nvSpPr>
        <p:spPr>
          <a:xfrm>
            <a:off x="1858700" y="4550878"/>
            <a:ext cx="5361300" cy="69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0" name="Google Shape;40;p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4"/>
        <p:cNvGrpSpPr/>
        <p:nvPr/>
      </p:nvGrpSpPr>
      <p:grpSpPr>
        <a:xfrm>
          <a:off x="0" y="0"/>
          <a:ext cx="0" cy="0"/>
          <a:chOff x="0" y="0"/>
          <a:chExt cx="0" cy="0"/>
        </a:xfrm>
      </p:grpSpPr>
      <p:sp>
        <p:nvSpPr>
          <p:cNvPr id="115" name="Google Shape;115;p11"/>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5" name="Google Shape;125;p11"/>
          <p:cNvSpPr txBox="1">
            <a:spLocks noGrp="1"/>
          </p:cNvSpPr>
          <p:nvPr>
            <p:ph type="body" idx="1"/>
          </p:nvPr>
        </p:nvSpPr>
        <p:spPr>
          <a:xfrm>
            <a:off x="1385850" y="3818467"/>
            <a:ext cx="6372300" cy="8547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6" name="Google Shape;126;p11"/>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1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9"/>
        <p:cNvGrpSpPr/>
        <p:nvPr/>
      </p:nvGrpSpPr>
      <p:grpSpPr>
        <a:xfrm>
          <a:off x="0" y="0"/>
          <a:ext cx="0" cy="0"/>
          <a:chOff x="0" y="0"/>
          <a:chExt cx="0" cy="0"/>
        </a:xfrm>
      </p:grpSpPr>
      <p:sp>
        <p:nvSpPr>
          <p:cNvPr id="130" name="Google Shape;13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132" name="Google Shape;132;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1"/>
        <p:cNvGrpSpPr/>
        <p:nvPr/>
      </p:nvGrpSpPr>
      <p:grpSpPr>
        <a:xfrm>
          <a:off x="0" y="0"/>
          <a:ext cx="0" cy="0"/>
          <a:chOff x="0" y="0"/>
          <a:chExt cx="0" cy="0"/>
        </a:xfrm>
      </p:grpSpPr>
      <p:sp>
        <p:nvSpPr>
          <p:cNvPr id="42" name="Google Shape;42;p3"/>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52" name="Google Shape;52;p3"/>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3"/>
        <p:cNvGrpSpPr/>
        <p:nvPr/>
      </p:nvGrpSpPr>
      <p:grpSpPr>
        <a:xfrm>
          <a:off x="0" y="0"/>
          <a:ext cx="0" cy="0"/>
          <a:chOff x="0" y="0"/>
          <a:chExt cx="0" cy="0"/>
        </a:xfrm>
      </p:grpSpPr>
      <p:sp>
        <p:nvSpPr>
          <p:cNvPr id="54" name="Google Shape;54;p4"/>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8" name="Google Shape;58;p4"/>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9" name="Google Shape;59;p4"/>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60"/>
        <p:cNvGrpSpPr/>
        <p:nvPr/>
      </p:nvGrpSpPr>
      <p:grpSpPr>
        <a:xfrm>
          <a:off x="0" y="0"/>
          <a:ext cx="0" cy="0"/>
          <a:chOff x="0" y="0"/>
          <a:chExt cx="0" cy="0"/>
        </a:xfrm>
      </p:grpSpPr>
      <p:sp>
        <p:nvSpPr>
          <p:cNvPr id="61" name="Google Shape;61;p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5" name="Google Shape;65;p5"/>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6" name="Google Shape;66;p5"/>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7" name="Google Shape;67;p5"/>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8"/>
        <p:cNvGrpSpPr/>
        <p:nvPr/>
      </p:nvGrpSpPr>
      <p:grpSpPr>
        <a:xfrm>
          <a:off x="0" y="0"/>
          <a:ext cx="0" cy="0"/>
          <a:chOff x="0" y="0"/>
          <a:chExt cx="0" cy="0"/>
        </a:xfrm>
      </p:grpSpPr>
      <p:sp>
        <p:nvSpPr>
          <p:cNvPr id="69" name="Google Shape;69;p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3" name="Google Shape;73;p6"/>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4"/>
        <p:cNvGrpSpPr/>
        <p:nvPr/>
      </p:nvGrpSpPr>
      <p:grpSpPr>
        <a:xfrm>
          <a:off x="0" y="0"/>
          <a:ext cx="0" cy="0"/>
          <a:chOff x="0" y="0"/>
          <a:chExt cx="0" cy="0"/>
        </a:xfrm>
      </p:grpSpPr>
      <p:sp>
        <p:nvSpPr>
          <p:cNvPr id="75" name="Google Shape;75;p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31" y="3766000"/>
            <a:ext cx="7370400" cy="3092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txBox="1">
            <a:spLocks noGrp="1"/>
          </p:cNvSpPr>
          <p:nvPr>
            <p:ph type="title"/>
          </p:nvPr>
        </p:nvSpPr>
        <p:spPr>
          <a:xfrm>
            <a:off x="819150" y="1127467"/>
            <a:ext cx="3709200" cy="1844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9" name="Google Shape;79;p7"/>
          <p:cNvSpPr txBox="1">
            <a:spLocks noGrp="1"/>
          </p:cNvSpPr>
          <p:nvPr>
            <p:ph type="body" idx="1"/>
          </p:nvPr>
        </p:nvSpPr>
        <p:spPr>
          <a:xfrm>
            <a:off x="830700" y="3092067"/>
            <a:ext cx="3709200" cy="28263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0" name="Google Shape;80;p7"/>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81"/>
        <p:cNvGrpSpPr/>
        <p:nvPr/>
      </p:nvGrpSpPr>
      <p:grpSpPr>
        <a:xfrm>
          <a:off x="0" y="0"/>
          <a:ext cx="0" cy="0"/>
          <a:chOff x="0" y="0"/>
          <a:chExt cx="0" cy="0"/>
        </a:xfrm>
      </p:grpSpPr>
      <p:sp>
        <p:nvSpPr>
          <p:cNvPr id="82" name="Google Shape;82;p8"/>
          <p:cNvSpPr/>
          <p:nvPr/>
        </p:nvSpPr>
        <p:spPr>
          <a:xfrm>
            <a:off x="0" y="3764192"/>
            <a:ext cx="7369200" cy="30891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3583210" y="2072150"/>
            <a:ext cx="5560500" cy="478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txBox="1">
            <a:spLocks noGrp="1"/>
          </p:cNvSpPr>
          <p:nvPr>
            <p:ph type="title"/>
          </p:nvPr>
        </p:nvSpPr>
        <p:spPr>
          <a:xfrm>
            <a:off x="1393929" y="1734861"/>
            <a:ext cx="6366900" cy="338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8" name="Google Shape;98;p8"/>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9"/>
        <p:cNvGrpSpPr/>
        <p:nvPr/>
      </p:nvGrpSpPr>
      <p:grpSpPr>
        <a:xfrm>
          <a:off x="0" y="0"/>
          <a:ext cx="0" cy="0"/>
          <a:chOff x="0" y="0"/>
          <a:chExt cx="0" cy="0"/>
        </a:xfrm>
      </p:grpSpPr>
      <p:sp>
        <p:nvSpPr>
          <p:cNvPr id="100" name="Google Shape;100;p9"/>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txBox="1">
            <a:spLocks noGrp="1"/>
          </p:cNvSpPr>
          <p:nvPr>
            <p:ph type="title"/>
          </p:nvPr>
        </p:nvSpPr>
        <p:spPr>
          <a:xfrm>
            <a:off x="819150" y="1127467"/>
            <a:ext cx="6424200" cy="939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4" name="Google Shape;104;p9"/>
          <p:cNvSpPr txBox="1">
            <a:spLocks noGrp="1"/>
          </p:cNvSpPr>
          <p:nvPr>
            <p:ph type="subTitle" idx="1"/>
          </p:nvPr>
        </p:nvSpPr>
        <p:spPr>
          <a:xfrm>
            <a:off x="819150" y="2067600"/>
            <a:ext cx="5859900" cy="52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5" name="Google Shape;105;p9"/>
          <p:cNvSpPr txBox="1">
            <a:spLocks noGrp="1"/>
          </p:cNvSpPr>
          <p:nvPr>
            <p:ph type="body" idx="2"/>
          </p:nvPr>
        </p:nvSpPr>
        <p:spPr>
          <a:xfrm>
            <a:off x="819150" y="3289400"/>
            <a:ext cx="5859900" cy="2793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6" name="Google Shape;106;p9"/>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7"/>
        <p:cNvGrpSpPr/>
        <p:nvPr/>
      </p:nvGrpSpPr>
      <p:grpSpPr>
        <a:xfrm>
          <a:off x="0" y="0"/>
          <a:ext cx="0" cy="0"/>
          <a:chOff x="0" y="0"/>
          <a:chExt cx="0" cy="0"/>
        </a:xfrm>
      </p:grpSpPr>
      <p:sp>
        <p:nvSpPr>
          <p:cNvPr id="108" name="Google Shape;108;p10"/>
          <p:cNvSpPr/>
          <p:nvPr/>
        </p:nvSpPr>
        <p:spPr>
          <a:xfrm>
            <a:off x="31" y="3766000"/>
            <a:ext cx="7370400" cy="3092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0"/>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txBox="1">
            <a:spLocks noGrp="1"/>
          </p:cNvSpPr>
          <p:nvPr>
            <p:ph type="body" idx="1"/>
          </p:nvPr>
        </p:nvSpPr>
        <p:spPr>
          <a:xfrm>
            <a:off x="328025" y="5551333"/>
            <a:ext cx="7415100" cy="8067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12" name="Google Shape;112;p10"/>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10"/>
          <p:cNvSpPr txBox="1"/>
          <p:nvPr/>
        </p:nvSpPr>
        <p:spPr>
          <a:xfrm>
            <a:off x="3087275" y="2127200"/>
            <a:ext cx="2969400" cy="171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Download and insert video from </a:t>
            </a:r>
            <a:endParaRPr>
              <a:latin typeface="Calibri"/>
              <a:ea typeface="Calibri"/>
              <a:cs typeface="Calibri"/>
              <a:sym typeface="Calibri"/>
            </a:endParaRPr>
          </a:p>
          <a:p>
            <a:pPr marL="0" lvl="0" indent="0" algn="ctr" rtl="0">
              <a:spcBef>
                <a:spcPts val="0"/>
              </a:spcBef>
              <a:spcAft>
                <a:spcPts val="0"/>
              </a:spcAft>
              <a:buNone/>
            </a:pPr>
            <a:r>
              <a:rPr lang="en-US">
                <a:solidFill>
                  <a:schemeClr val="accent1"/>
                </a:solidFill>
                <a:latin typeface="Calibri"/>
                <a:ea typeface="Calibri"/>
                <a:cs typeface="Calibri"/>
                <a:sym typeface="Calibri"/>
              </a:rPr>
              <a:t>WhyPalestineMatters.org</a:t>
            </a:r>
            <a:endParaRPr>
              <a:solidFill>
                <a:schemeClr val="accent1"/>
              </a:solidFill>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or</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minimize this window </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and play the video </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directly from the website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 in full screen mode.</a:t>
            </a:r>
            <a:endParaRPr>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11" name="Google Shape;11;p1"/>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390734" y="605822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8"/>
        <p:cNvGrpSpPr/>
        <p:nvPr/>
      </p:nvGrpSpPr>
      <p:grpSpPr>
        <a:xfrm>
          <a:off x="0" y="0"/>
          <a:ext cx="0" cy="0"/>
          <a:chOff x="0" y="0"/>
          <a:chExt cx="0" cy="0"/>
        </a:xfrm>
      </p:grpSpPr>
      <p:sp>
        <p:nvSpPr>
          <p:cNvPr id="139" name="Google Shape;139;p14"/>
          <p:cNvSpPr txBox="1">
            <a:spLocks noGrp="1"/>
          </p:cNvSpPr>
          <p:nvPr>
            <p:ph type="ctrTitle"/>
          </p:nvPr>
        </p:nvSpPr>
        <p:spPr>
          <a:xfrm>
            <a:off x="197050" y="306499"/>
            <a:ext cx="8714400" cy="2176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8000"/>
              </a:buClr>
              <a:buSzPts val="4000"/>
              <a:buFont typeface="Arial"/>
              <a:buNone/>
            </a:pPr>
            <a:r>
              <a:rPr lang="en-US" sz="4000" b="1">
                <a:solidFill>
                  <a:schemeClr val="accent1"/>
                </a:solidFill>
                <a:latin typeface="Arial"/>
                <a:ea typeface="Arial"/>
                <a:cs typeface="Arial"/>
                <a:sym typeface="Arial"/>
              </a:rPr>
              <a:t>WHY PALESTINE MATTERS</a:t>
            </a:r>
            <a:endParaRPr sz="4000" b="1">
              <a:solidFill>
                <a:schemeClr val="accent1"/>
              </a:solidFill>
              <a:latin typeface="Arial"/>
              <a:ea typeface="Arial"/>
              <a:cs typeface="Arial"/>
              <a:sym typeface="Arial"/>
            </a:endParaRPr>
          </a:p>
          <a:p>
            <a:pPr marL="0" lvl="0" indent="0" algn="ctr" rtl="0">
              <a:spcBef>
                <a:spcPts val="0"/>
              </a:spcBef>
              <a:spcAft>
                <a:spcPts val="0"/>
              </a:spcAft>
              <a:buClr>
                <a:srgbClr val="008000"/>
              </a:buClr>
              <a:buSzPts val="3600"/>
              <a:buFont typeface="Arial"/>
              <a:buNone/>
            </a:pPr>
            <a:r>
              <a:rPr lang="en-US" sz="3600" b="1">
                <a:solidFill>
                  <a:schemeClr val="accent1"/>
                </a:solidFill>
                <a:latin typeface="Arial"/>
                <a:ea typeface="Arial"/>
                <a:cs typeface="Arial"/>
                <a:sym typeface="Arial"/>
              </a:rPr>
              <a:t>The Struggle to End Colonialism</a:t>
            </a:r>
            <a:endParaRPr sz="1600">
              <a:solidFill>
                <a:schemeClr val="accent1"/>
              </a:solidFill>
              <a:latin typeface="Calibri"/>
              <a:ea typeface="Calibri"/>
              <a:cs typeface="Calibri"/>
              <a:sym typeface="Calibri"/>
            </a:endParaRPr>
          </a:p>
          <a:p>
            <a:pPr marL="0" lvl="0" indent="0" algn="ctr" rtl="0">
              <a:spcBef>
                <a:spcPts val="0"/>
              </a:spcBef>
              <a:spcAft>
                <a:spcPts val="0"/>
              </a:spcAft>
              <a:buClr>
                <a:srgbClr val="008000"/>
              </a:buClr>
              <a:buSzPts val="4000"/>
              <a:buFont typeface="Arial"/>
              <a:buNone/>
            </a:pPr>
            <a:endParaRPr sz="4000" b="1">
              <a:solidFill>
                <a:srgbClr val="008000"/>
              </a:solidFill>
              <a:latin typeface="Arial"/>
              <a:ea typeface="Arial"/>
              <a:cs typeface="Arial"/>
              <a:sym typeface="Arial"/>
            </a:endParaRPr>
          </a:p>
        </p:txBody>
      </p:sp>
      <p:sp>
        <p:nvSpPr>
          <p:cNvPr id="140" name="Google Shape;140;p14"/>
          <p:cNvSpPr txBox="1">
            <a:spLocks noGrp="1"/>
          </p:cNvSpPr>
          <p:nvPr>
            <p:ph type="subTitle" idx="1"/>
          </p:nvPr>
        </p:nvSpPr>
        <p:spPr>
          <a:xfrm>
            <a:off x="558100" y="2033100"/>
            <a:ext cx="4334700" cy="41292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8000"/>
              </a:buClr>
              <a:buSzPts val="3200"/>
              <a:buNone/>
            </a:pPr>
            <a:r>
              <a:rPr lang="en-US" dirty="0">
                <a:solidFill>
                  <a:srgbClr val="008000"/>
                </a:solidFill>
                <a:latin typeface="Avenir"/>
                <a:ea typeface="Avenir"/>
                <a:cs typeface="Avenir"/>
                <a:sym typeface="Avenir"/>
              </a:rPr>
              <a:t> </a:t>
            </a:r>
            <a:r>
              <a:rPr lang="en-US" sz="2800" dirty="0">
                <a:latin typeface="Arial"/>
                <a:ea typeface="Arial"/>
                <a:cs typeface="Arial"/>
                <a:sym typeface="Arial"/>
              </a:rPr>
              <a:t>  A 5-week course </a:t>
            </a:r>
            <a:endParaRPr dirty="0"/>
          </a:p>
          <a:p>
            <a:pPr marL="0" lvl="0" indent="0" algn="ctr" rtl="0">
              <a:lnSpc>
                <a:spcPct val="150000"/>
              </a:lnSpc>
              <a:spcBef>
                <a:spcPts val="0"/>
              </a:spcBef>
              <a:spcAft>
                <a:spcPts val="0"/>
              </a:spcAft>
              <a:buClr>
                <a:srgbClr val="008000"/>
              </a:buClr>
              <a:buSzPts val="2800"/>
              <a:buNone/>
            </a:pPr>
            <a:endParaRPr sz="2400" dirty="0">
              <a:latin typeface="Arial"/>
              <a:ea typeface="Arial"/>
              <a:cs typeface="Arial"/>
              <a:sym typeface="Arial"/>
            </a:endParaRPr>
          </a:p>
          <a:p>
            <a:pPr marL="0" lvl="0" indent="0" algn="ctr" rtl="0">
              <a:spcBef>
                <a:spcPts val="480"/>
              </a:spcBef>
              <a:spcAft>
                <a:spcPts val="0"/>
              </a:spcAft>
              <a:buClr>
                <a:srgbClr val="008000"/>
              </a:buClr>
              <a:buSzPts val="2400"/>
              <a:buNone/>
            </a:pPr>
            <a:r>
              <a:rPr lang="en-US" sz="2400">
                <a:latin typeface="Arial"/>
                <a:ea typeface="Arial"/>
                <a:cs typeface="Arial"/>
                <a:sym typeface="Arial"/>
              </a:rPr>
              <a:t>Facilitated by  </a:t>
            </a:r>
            <a:endParaRPr/>
          </a:p>
          <a:p>
            <a:pPr marL="0" lvl="0" indent="0" algn="ctr" rtl="0">
              <a:spcBef>
                <a:spcPts val="640"/>
              </a:spcBef>
              <a:spcAft>
                <a:spcPts val="0"/>
              </a:spcAft>
              <a:buClr>
                <a:srgbClr val="008000"/>
              </a:buClr>
              <a:buSzPts val="3200"/>
              <a:buNone/>
            </a:pPr>
            <a:endParaRPr dirty="0">
              <a:latin typeface="Arial"/>
              <a:ea typeface="Arial"/>
              <a:cs typeface="Arial"/>
              <a:sym typeface="Arial"/>
            </a:endParaRPr>
          </a:p>
          <a:p>
            <a:pPr marL="0" lvl="0" indent="0" algn="ctr" rtl="0">
              <a:spcBef>
                <a:spcPts val="640"/>
              </a:spcBef>
              <a:spcAft>
                <a:spcPts val="0"/>
              </a:spcAft>
              <a:buClr>
                <a:srgbClr val="888888"/>
              </a:buClr>
              <a:buSzPts val="3200"/>
              <a:buNone/>
            </a:pPr>
            <a:endParaRPr dirty="0">
              <a:solidFill>
                <a:srgbClr val="008000"/>
              </a:solidFill>
              <a:latin typeface="Avenir"/>
              <a:ea typeface="Avenir"/>
              <a:cs typeface="Avenir"/>
              <a:sym typeface="Avenir"/>
            </a:endParaRPr>
          </a:p>
          <a:p>
            <a:pPr marL="0" lvl="0" indent="0" algn="ctr" rtl="0">
              <a:spcBef>
                <a:spcPts val="640"/>
              </a:spcBef>
              <a:spcAft>
                <a:spcPts val="0"/>
              </a:spcAft>
              <a:buClr>
                <a:srgbClr val="888888"/>
              </a:buClr>
              <a:buSzPts val="3200"/>
              <a:buNone/>
            </a:pPr>
            <a:endParaRPr dirty="0"/>
          </a:p>
        </p:txBody>
      </p:sp>
      <p:pic>
        <p:nvPicPr>
          <p:cNvPr id="141" name="Google Shape;141;p14"/>
          <p:cNvPicPr preferRelativeResize="0"/>
          <p:nvPr/>
        </p:nvPicPr>
        <p:blipFill rotWithShape="1">
          <a:blip r:embed="rId3">
            <a:alphaModFix/>
          </a:blip>
          <a:srcRect/>
          <a:stretch/>
        </p:blipFill>
        <p:spPr>
          <a:xfrm>
            <a:off x="5109625" y="1803250"/>
            <a:ext cx="3443125" cy="4588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498525" y="265150"/>
            <a:ext cx="7826400" cy="1272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90"/>
              </a:buClr>
              <a:buSzPts val="3959"/>
              <a:buFont typeface="Arial"/>
              <a:buNone/>
            </a:pPr>
            <a:r>
              <a:rPr lang="en-US" b="1">
                <a:solidFill>
                  <a:schemeClr val="accent2"/>
                </a:solidFill>
                <a:latin typeface="Arial"/>
                <a:ea typeface="Arial"/>
                <a:cs typeface="Arial"/>
                <a:sym typeface="Arial"/>
              </a:rPr>
              <a:t>Kuttab:</a:t>
            </a:r>
            <a:br>
              <a:rPr lang="en-US" b="1">
                <a:solidFill>
                  <a:schemeClr val="accent2"/>
                </a:solidFill>
                <a:latin typeface="Arial"/>
                <a:ea typeface="Arial"/>
                <a:cs typeface="Arial"/>
                <a:sym typeface="Arial"/>
              </a:rPr>
            </a:br>
            <a:r>
              <a:rPr lang="en-US" b="1">
                <a:solidFill>
                  <a:schemeClr val="accent2"/>
                </a:solidFill>
                <a:latin typeface="Arial"/>
                <a:ea typeface="Arial"/>
                <a:cs typeface="Arial"/>
                <a:sym typeface="Arial"/>
              </a:rPr>
              <a:t>Israel c(sh)ould immediately...</a:t>
            </a:r>
            <a:endParaRPr b="1">
              <a:solidFill>
                <a:schemeClr val="accent2"/>
              </a:solidFill>
              <a:latin typeface="Arial"/>
              <a:ea typeface="Arial"/>
              <a:cs typeface="Arial"/>
              <a:sym typeface="Arial"/>
            </a:endParaRPr>
          </a:p>
        </p:txBody>
      </p:sp>
      <p:sp>
        <p:nvSpPr>
          <p:cNvPr id="199" name="Google Shape;199;p23"/>
          <p:cNvSpPr txBox="1">
            <a:spLocks noGrp="1"/>
          </p:cNvSpPr>
          <p:nvPr>
            <p:ph type="body" idx="1"/>
          </p:nvPr>
        </p:nvSpPr>
        <p:spPr>
          <a:xfrm>
            <a:off x="498525" y="1643750"/>
            <a:ext cx="4217100" cy="4207200"/>
          </a:xfrm>
          <a:prstGeom prst="rect">
            <a:avLst/>
          </a:prstGeom>
          <a:noFill/>
          <a:ln>
            <a:noFill/>
          </a:ln>
        </p:spPr>
        <p:txBody>
          <a:bodyPr spcFirstLastPara="1" wrap="square" lIns="91425" tIns="45700" rIns="91425" bIns="45700" anchor="t" anchorCtr="0">
            <a:noAutofit/>
          </a:bodyPr>
          <a:lstStyle/>
          <a:p>
            <a:pPr marL="342900" lvl="0" indent="-354330" algn="l" rtl="0">
              <a:lnSpc>
                <a:spcPct val="100000"/>
              </a:lnSpc>
              <a:spcBef>
                <a:spcPts val="0"/>
              </a:spcBef>
              <a:spcAft>
                <a:spcPts val="0"/>
              </a:spcAft>
              <a:buClr>
                <a:schemeClr val="lt1"/>
              </a:buClr>
              <a:buSzPts val="2400"/>
              <a:buFont typeface="Arial"/>
              <a:buChar char="●"/>
            </a:pPr>
            <a:r>
              <a:rPr lang="en-US" sz="2400">
                <a:solidFill>
                  <a:schemeClr val="lt1"/>
                </a:solidFill>
                <a:latin typeface="Arial"/>
                <a:ea typeface="Arial"/>
                <a:cs typeface="Arial"/>
                <a:sym typeface="Arial"/>
              </a:rPr>
              <a:t>End administrative detentions and release detainees</a:t>
            </a:r>
            <a:endParaRPr sz="2400">
              <a:solidFill>
                <a:schemeClr val="lt1"/>
              </a:solidFill>
              <a:latin typeface="Arial"/>
              <a:ea typeface="Arial"/>
              <a:cs typeface="Arial"/>
              <a:sym typeface="Arial"/>
            </a:endParaRPr>
          </a:p>
          <a:p>
            <a:pPr marL="342900" lvl="0" indent="-354330" algn="l" rtl="0">
              <a:lnSpc>
                <a:spcPct val="100000"/>
              </a:lnSpc>
              <a:spcBef>
                <a:spcPts val="1000"/>
              </a:spcBef>
              <a:spcAft>
                <a:spcPts val="0"/>
              </a:spcAft>
              <a:buClr>
                <a:schemeClr val="lt1"/>
              </a:buClr>
              <a:buSzPts val="2400"/>
              <a:buFont typeface="Arial"/>
              <a:buChar char="●"/>
            </a:pPr>
            <a:r>
              <a:rPr lang="en-US" sz="2400">
                <a:solidFill>
                  <a:schemeClr val="lt1"/>
                </a:solidFill>
                <a:latin typeface="Arial"/>
                <a:ea typeface="Arial"/>
                <a:cs typeface="Arial"/>
                <a:sym typeface="Arial"/>
              </a:rPr>
              <a:t>End restrictions on normal movement of goods and services between Israel and West Bank, and Gaza and West Bank. </a:t>
            </a:r>
            <a:endParaRPr sz="2400">
              <a:solidFill>
                <a:schemeClr val="lt1"/>
              </a:solidFill>
              <a:latin typeface="Arial"/>
              <a:ea typeface="Arial"/>
              <a:cs typeface="Arial"/>
              <a:sym typeface="Arial"/>
            </a:endParaRPr>
          </a:p>
          <a:p>
            <a:pPr marL="342900" lvl="0" indent="-354330" algn="l" rtl="0">
              <a:lnSpc>
                <a:spcPct val="100000"/>
              </a:lnSpc>
              <a:spcBef>
                <a:spcPts val="1000"/>
              </a:spcBef>
              <a:spcAft>
                <a:spcPts val="1000"/>
              </a:spcAft>
              <a:buClr>
                <a:schemeClr val="lt1"/>
              </a:buClr>
              <a:buSzPts val="2400"/>
              <a:buFont typeface="Arial"/>
              <a:buChar char="●"/>
            </a:pPr>
            <a:r>
              <a:rPr lang="en-US" sz="2400">
                <a:solidFill>
                  <a:schemeClr val="lt1"/>
                </a:solidFill>
                <a:latin typeface="Arial"/>
                <a:ea typeface="Arial"/>
                <a:cs typeface="Arial"/>
                <a:sym typeface="Arial"/>
              </a:rPr>
              <a:t>Remove all barriers and checkpoints within the WB, allowing movement of persons and goods</a:t>
            </a:r>
            <a:endParaRPr sz="2400">
              <a:solidFill>
                <a:schemeClr val="lt1"/>
              </a:solidFill>
              <a:latin typeface="Arial"/>
              <a:ea typeface="Arial"/>
              <a:cs typeface="Arial"/>
              <a:sym typeface="Arial"/>
            </a:endParaRPr>
          </a:p>
        </p:txBody>
      </p:sp>
      <p:sp>
        <p:nvSpPr>
          <p:cNvPr id="200" name="Google Shape;200;p23"/>
          <p:cNvSpPr txBox="1">
            <a:spLocks noGrp="1"/>
          </p:cNvSpPr>
          <p:nvPr>
            <p:ph type="body" idx="2"/>
          </p:nvPr>
        </p:nvSpPr>
        <p:spPr>
          <a:xfrm>
            <a:off x="5029400" y="1538050"/>
            <a:ext cx="3686100" cy="4207200"/>
          </a:xfrm>
          <a:prstGeom prst="rect">
            <a:avLst/>
          </a:prstGeom>
        </p:spPr>
        <p:txBody>
          <a:bodyPr spcFirstLastPara="1" wrap="square" lIns="91425" tIns="91425" rIns="91425" bIns="91425" anchor="t" anchorCtr="0">
            <a:noAutofit/>
          </a:bodyPr>
          <a:lstStyle/>
          <a:p>
            <a:pPr marL="342900" lvl="0" indent="-354330" algn="l" rtl="0">
              <a:lnSpc>
                <a:spcPct val="100000"/>
              </a:lnSpc>
              <a:spcBef>
                <a:spcPts val="444"/>
              </a:spcBef>
              <a:spcAft>
                <a:spcPts val="0"/>
              </a:spcAft>
              <a:buClr>
                <a:schemeClr val="lt1"/>
              </a:buClr>
              <a:buSzPts val="2400"/>
              <a:buFont typeface="Arial"/>
              <a:buChar char="●"/>
            </a:pPr>
            <a:r>
              <a:rPr lang="en-US" sz="2400">
                <a:solidFill>
                  <a:schemeClr val="lt1"/>
                </a:solidFill>
                <a:latin typeface="Arial"/>
                <a:ea typeface="Arial"/>
                <a:cs typeface="Arial"/>
                <a:sym typeface="Arial"/>
              </a:rPr>
              <a:t>Grant Palestinians permission to build in Area C, control of zoning and planning</a:t>
            </a:r>
            <a:endParaRPr sz="2400">
              <a:solidFill>
                <a:schemeClr val="lt1"/>
              </a:solidFill>
              <a:latin typeface="Arial"/>
              <a:ea typeface="Arial"/>
              <a:cs typeface="Arial"/>
              <a:sym typeface="Arial"/>
            </a:endParaRPr>
          </a:p>
          <a:p>
            <a:pPr marL="342900" lvl="0" indent="-354330" algn="l" rtl="0">
              <a:lnSpc>
                <a:spcPct val="100000"/>
              </a:lnSpc>
              <a:spcBef>
                <a:spcPts val="1000"/>
              </a:spcBef>
              <a:spcAft>
                <a:spcPts val="0"/>
              </a:spcAft>
              <a:buClr>
                <a:schemeClr val="lt1"/>
              </a:buClr>
              <a:buSzPts val="2400"/>
              <a:buFont typeface="Arial"/>
              <a:buChar char="●"/>
            </a:pPr>
            <a:r>
              <a:rPr lang="en-US" sz="2400">
                <a:solidFill>
                  <a:schemeClr val="lt1"/>
                </a:solidFill>
                <a:latin typeface="Arial"/>
                <a:ea typeface="Arial"/>
                <a:cs typeface="Arial"/>
                <a:sym typeface="Arial"/>
              </a:rPr>
              <a:t>Create legislative and constitutional demands for equality</a:t>
            </a:r>
            <a:endParaRPr sz="2400">
              <a:solidFill>
                <a:schemeClr val="lt1"/>
              </a:solidFill>
              <a:latin typeface="Arial"/>
              <a:ea typeface="Arial"/>
              <a:cs typeface="Arial"/>
              <a:sym typeface="Arial"/>
            </a:endParaRPr>
          </a:p>
          <a:p>
            <a:pPr marL="342900" lvl="0" indent="-354330" algn="l" rtl="0">
              <a:lnSpc>
                <a:spcPct val="100000"/>
              </a:lnSpc>
              <a:spcBef>
                <a:spcPts val="1000"/>
              </a:spcBef>
              <a:spcAft>
                <a:spcPts val="0"/>
              </a:spcAft>
              <a:buClr>
                <a:schemeClr val="lt1"/>
              </a:buClr>
              <a:buSzPts val="2400"/>
              <a:buFont typeface="Arial"/>
              <a:buChar char="●"/>
            </a:pPr>
            <a:r>
              <a:rPr lang="en-US" sz="2400">
                <a:solidFill>
                  <a:schemeClr val="lt1"/>
                </a:solidFill>
                <a:latin typeface="Arial"/>
                <a:ea typeface="Arial"/>
                <a:cs typeface="Arial"/>
                <a:sym typeface="Arial"/>
              </a:rPr>
              <a:t>Same law for all; civilian not military courts</a:t>
            </a:r>
            <a:endParaRPr sz="2400">
              <a:solidFill>
                <a:schemeClr val="lt1"/>
              </a:solidFill>
              <a:latin typeface="Arial"/>
              <a:ea typeface="Arial"/>
              <a:cs typeface="Arial"/>
              <a:sym typeface="Arial"/>
            </a:endParaRPr>
          </a:p>
          <a:p>
            <a:pPr marL="0" lvl="0" indent="0" algn="l" rtl="0">
              <a:spcBef>
                <a:spcPts val="10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458250" y="322375"/>
            <a:ext cx="8227500" cy="127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90"/>
              </a:buClr>
              <a:buSzPts val="3959"/>
              <a:buFont typeface="Arial"/>
              <a:buNone/>
            </a:pPr>
            <a:r>
              <a:rPr lang="en-US" b="1">
                <a:solidFill>
                  <a:schemeClr val="accent2"/>
                </a:solidFill>
                <a:latin typeface="Arial"/>
                <a:ea typeface="Arial"/>
                <a:cs typeface="Arial"/>
                <a:sym typeface="Arial"/>
              </a:rPr>
              <a:t>Discuss your reactions to the options </a:t>
            </a:r>
            <a:endParaRPr b="1">
              <a:solidFill>
                <a:schemeClr val="accent2"/>
              </a:solidFill>
              <a:latin typeface="Arial"/>
              <a:ea typeface="Arial"/>
              <a:cs typeface="Arial"/>
              <a:sym typeface="Arial"/>
            </a:endParaRPr>
          </a:p>
          <a:p>
            <a:pPr marL="0" lvl="0" indent="0" algn="ctr" rtl="0">
              <a:spcBef>
                <a:spcPts val="0"/>
              </a:spcBef>
              <a:spcAft>
                <a:spcPts val="0"/>
              </a:spcAft>
              <a:buClr>
                <a:srgbClr val="000090"/>
              </a:buClr>
              <a:buSzPts val="3959"/>
              <a:buFont typeface="Arial"/>
              <a:buNone/>
            </a:pPr>
            <a:r>
              <a:rPr lang="en-US" b="1">
                <a:solidFill>
                  <a:schemeClr val="accent2"/>
                </a:solidFill>
                <a:latin typeface="Arial"/>
                <a:ea typeface="Arial"/>
                <a:cs typeface="Arial"/>
                <a:sym typeface="Arial"/>
              </a:rPr>
              <a:t>and proposals Kuttab suggests:</a:t>
            </a:r>
            <a:endParaRPr>
              <a:solidFill>
                <a:schemeClr val="accent2"/>
              </a:solidFill>
              <a:latin typeface="Arial"/>
              <a:ea typeface="Arial"/>
              <a:cs typeface="Arial"/>
              <a:sym typeface="Arial"/>
            </a:endParaRPr>
          </a:p>
        </p:txBody>
      </p:sp>
      <p:sp>
        <p:nvSpPr>
          <p:cNvPr id="206" name="Google Shape;206;p24"/>
          <p:cNvSpPr txBox="1">
            <a:spLocks noGrp="1"/>
          </p:cNvSpPr>
          <p:nvPr>
            <p:ph type="body" idx="1"/>
          </p:nvPr>
        </p:nvSpPr>
        <p:spPr>
          <a:xfrm>
            <a:off x="679775" y="1686625"/>
            <a:ext cx="4211100" cy="4672800"/>
          </a:xfrm>
          <a:prstGeom prst="rect">
            <a:avLst/>
          </a:prstGeom>
          <a:noFill/>
          <a:ln>
            <a:noFill/>
          </a:ln>
        </p:spPr>
        <p:txBody>
          <a:bodyPr spcFirstLastPara="1" wrap="square" lIns="91425" tIns="45700" rIns="91425" bIns="45700" anchor="t" anchorCtr="0">
            <a:noAutofit/>
          </a:bodyPr>
          <a:lstStyle/>
          <a:p>
            <a:pPr marL="342900" lvl="0" indent="-354330" algn="l" rtl="0">
              <a:spcBef>
                <a:spcPts val="444"/>
              </a:spcBef>
              <a:spcAft>
                <a:spcPts val="0"/>
              </a:spcAft>
              <a:buClr>
                <a:schemeClr val="lt1"/>
              </a:buClr>
              <a:buSzPts val="2400"/>
              <a:buFont typeface="Arial"/>
              <a:buChar char="●"/>
            </a:pPr>
            <a:r>
              <a:rPr lang="en-US" sz="2400">
                <a:solidFill>
                  <a:schemeClr val="lt1"/>
                </a:solidFill>
                <a:latin typeface="Arial"/>
                <a:ea typeface="Arial"/>
                <a:cs typeface="Arial"/>
                <a:sym typeface="Arial"/>
              </a:rPr>
              <a:t>Would you add/ omit anything from his lists?</a:t>
            </a:r>
            <a:endParaRPr sz="2400">
              <a:solidFill>
                <a:schemeClr val="lt1"/>
              </a:solidFill>
              <a:latin typeface="Arial"/>
              <a:ea typeface="Arial"/>
              <a:cs typeface="Arial"/>
              <a:sym typeface="Arial"/>
            </a:endParaRPr>
          </a:p>
          <a:p>
            <a:pPr marL="342900" lvl="0" indent="-354330" algn="l" rtl="0">
              <a:spcBef>
                <a:spcPts val="1000"/>
              </a:spcBef>
              <a:spcAft>
                <a:spcPts val="0"/>
              </a:spcAft>
              <a:buClr>
                <a:schemeClr val="lt1"/>
              </a:buClr>
              <a:buSzPts val="2400"/>
              <a:buFont typeface="Arial"/>
              <a:buChar char="●"/>
            </a:pPr>
            <a:r>
              <a:rPr lang="en-US" sz="2400">
                <a:solidFill>
                  <a:schemeClr val="lt1"/>
                </a:solidFill>
                <a:latin typeface="Arial"/>
                <a:ea typeface="Arial"/>
                <a:cs typeface="Arial"/>
                <a:sym typeface="Arial"/>
              </a:rPr>
              <a:t>Discuss the reasonability of his ideas?</a:t>
            </a:r>
            <a:endParaRPr sz="2400">
              <a:solidFill>
                <a:schemeClr val="lt1"/>
              </a:solidFill>
              <a:latin typeface="Arial"/>
              <a:ea typeface="Arial"/>
              <a:cs typeface="Arial"/>
              <a:sym typeface="Arial"/>
            </a:endParaRPr>
          </a:p>
          <a:p>
            <a:pPr marL="342900" lvl="0" indent="-354330" algn="l" rtl="0">
              <a:spcBef>
                <a:spcPts val="1000"/>
              </a:spcBef>
              <a:spcAft>
                <a:spcPts val="0"/>
              </a:spcAft>
              <a:buClr>
                <a:schemeClr val="lt1"/>
              </a:buClr>
              <a:buSzPts val="2400"/>
              <a:buFont typeface="Arial"/>
              <a:buChar char="●"/>
            </a:pPr>
            <a:r>
              <a:rPr lang="en-US" sz="2400">
                <a:solidFill>
                  <a:schemeClr val="lt1"/>
                </a:solidFill>
                <a:latin typeface="Arial"/>
                <a:ea typeface="Arial"/>
                <a:cs typeface="Arial"/>
                <a:sym typeface="Arial"/>
              </a:rPr>
              <a:t>What is the impact of his positivity?</a:t>
            </a:r>
            <a:endParaRPr sz="2400">
              <a:solidFill>
                <a:schemeClr val="lt1"/>
              </a:solidFill>
              <a:latin typeface="Arial"/>
              <a:ea typeface="Arial"/>
              <a:cs typeface="Arial"/>
              <a:sym typeface="Arial"/>
            </a:endParaRPr>
          </a:p>
          <a:p>
            <a:pPr marL="342900" lvl="0" indent="-354330" algn="l" rtl="0">
              <a:spcBef>
                <a:spcPts val="1000"/>
              </a:spcBef>
              <a:spcAft>
                <a:spcPts val="1000"/>
              </a:spcAft>
              <a:buClr>
                <a:schemeClr val="lt1"/>
              </a:buClr>
              <a:buSzPts val="2400"/>
              <a:buFont typeface="Arial"/>
              <a:buChar char="●"/>
            </a:pPr>
            <a:r>
              <a:rPr lang="en-US" sz="2400">
                <a:solidFill>
                  <a:schemeClr val="lt1"/>
                </a:solidFill>
                <a:latin typeface="Arial"/>
                <a:ea typeface="Arial"/>
                <a:cs typeface="Arial"/>
                <a:sym typeface="Arial"/>
              </a:rPr>
              <a:t>How would implementation of his ideas change the narrative of settler colonialism? </a:t>
            </a:r>
            <a:endParaRPr sz="2400">
              <a:solidFill>
                <a:schemeClr val="lt1"/>
              </a:solidFill>
              <a:latin typeface="Arial"/>
              <a:ea typeface="Arial"/>
              <a:cs typeface="Arial"/>
              <a:sym typeface="Arial"/>
            </a:endParaRPr>
          </a:p>
        </p:txBody>
      </p:sp>
      <p:pic>
        <p:nvPicPr>
          <p:cNvPr id="207" name="Google Shape;207;p24"/>
          <p:cNvPicPr preferRelativeResize="0"/>
          <p:nvPr/>
        </p:nvPicPr>
        <p:blipFill rotWithShape="1">
          <a:blip r:embed="rId3">
            <a:alphaModFix/>
          </a:blip>
          <a:srcRect l="5461" r="3967"/>
          <a:stretch/>
        </p:blipFill>
        <p:spPr>
          <a:xfrm>
            <a:off x="4836975" y="2709325"/>
            <a:ext cx="3947724" cy="3650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317350" y="227692"/>
            <a:ext cx="6424200" cy="939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Avenir"/>
              <a:buNone/>
            </a:pPr>
            <a:r>
              <a:rPr lang="en-US" sz="3240" b="1">
                <a:latin typeface="Arial"/>
                <a:ea typeface="Arial"/>
                <a:cs typeface="Arial"/>
                <a:sym typeface="Arial"/>
              </a:rPr>
              <a:t>Angela Davis</a:t>
            </a:r>
            <a:endParaRPr sz="3959" b="1">
              <a:latin typeface="Arial"/>
              <a:ea typeface="Arial"/>
              <a:cs typeface="Arial"/>
              <a:sym typeface="Arial"/>
            </a:endParaRPr>
          </a:p>
        </p:txBody>
      </p:sp>
      <p:sp>
        <p:nvSpPr>
          <p:cNvPr id="213" name="Google Shape;213;p25"/>
          <p:cNvSpPr txBox="1">
            <a:spLocks noGrp="1"/>
          </p:cNvSpPr>
          <p:nvPr>
            <p:ph type="body" idx="2"/>
          </p:nvPr>
        </p:nvSpPr>
        <p:spPr>
          <a:xfrm>
            <a:off x="467775" y="1028200"/>
            <a:ext cx="4215600" cy="25923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None/>
            </a:pPr>
            <a:r>
              <a:rPr lang="en-US" sz="3000" b="1">
                <a:latin typeface="Arial"/>
                <a:ea typeface="Arial"/>
                <a:cs typeface="Arial"/>
                <a:sym typeface="Arial"/>
              </a:rPr>
              <a:t>“Palestine</a:t>
            </a:r>
            <a:endParaRPr sz="3000" b="1">
              <a:latin typeface="Arial"/>
              <a:ea typeface="Arial"/>
              <a:cs typeface="Arial"/>
              <a:sym typeface="Arial"/>
            </a:endParaRPr>
          </a:p>
          <a:p>
            <a:pPr marL="0" lvl="0" indent="0" algn="ctr" rtl="0">
              <a:spcBef>
                <a:spcPts val="640"/>
              </a:spcBef>
              <a:spcAft>
                <a:spcPts val="0"/>
              </a:spcAft>
              <a:buNone/>
            </a:pPr>
            <a:r>
              <a:rPr lang="en-US" sz="3000" b="1">
                <a:latin typeface="Arial"/>
                <a:ea typeface="Arial"/>
                <a:cs typeface="Arial"/>
                <a:sym typeface="Arial"/>
              </a:rPr>
              <a:t> is at the forefront</a:t>
            </a:r>
            <a:endParaRPr sz="3000" b="1">
              <a:latin typeface="Arial"/>
              <a:ea typeface="Arial"/>
              <a:cs typeface="Arial"/>
              <a:sym typeface="Arial"/>
            </a:endParaRPr>
          </a:p>
          <a:p>
            <a:pPr marL="0" lvl="0" indent="0" algn="ctr" rtl="0">
              <a:spcBef>
                <a:spcPts val="640"/>
              </a:spcBef>
              <a:spcAft>
                <a:spcPts val="0"/>
              </a:spcAft>
              <a:buNone/>
            </a:pPr>
            <a:r>
              <a:rPr lang="en-US" sz="3000" b="1">
                <a:latin typeface="Arial"/>
                <a:ea typeface="Arial"/>
                <a:cs typeface="Arial"/>
                <a:sym typeface="Arial"/>
              </a:rPr>
              <a:t> of the collective struggle.”</a:t>
            </a:r>
            <a:endParaRPr sz="3000" b="1">
              <a:latin typeface="Arial"/>
              <a:ea typeface="Arial"/>
              <a:cs typeface="Arial"/>
              <a:sym typeface="Arial"/>
            </a:endParaRPr>
          </a:p>
          <a:p>
            <a:pPr marL="0" lvl="0" indent="0" algn="ctr" rtl="0">
              <a:spcBef>
                <a:spcPts val="640"/>
              </a:spcBef>
              <a:spcAft>
                <a:spcPts val="0"/>
              </a:spcAft>
              <a:buNone/>
            </a:pPr>
            <a:r>
              <a:rPr lang="en-US" sz="1800" b="1">
                <a:latin typeface="Arial"/>
                <a:ea typeface="Arial"/>
                <a:cs typeface="Arial"/>
                <a:sym typeface="Arial"/>
              </a:rPr>
              <a:t>page 79 in WPM</a:t>
            </a:r>
            <a:endParaRPr sz="1800" b="1">
              <a:latin typeface="Arial"/>
              <a:ea typeface="Arial"/>
              <a:cs typeface="Arial"/>
              <a:sym typeface="Arial"/>
            </a:endParaRPr>
          </a:p>
          <a:p>
            <a:pPr marL="0" lvl="0" indent="0" algn="l" rtl="0">
              <a:spcBef>
                <a:spcPts val="640"/>
              </a:spcBef>
              <a:spcAft>
                <a:spcPts val="0"/>
              </a:spcAft>
              <a:buClr>
                <a:schemeClr val="dk1"/>
              </a:buClr>
              <a:buSzPts val="3200"/>
              <a:buNone/>
            </a:pPr>
            <a:endParaRPr b="1">
              <a:latin typeface="Arial"/>
              <a:ea typeface="Arial"/>
              <a:cs typeface="Arial"/>
              <a:sym typeface="Arial"/>
            </a:endParaRPr>
          </a:p>
        </p:txBody>
      </p:sp>
      <p:sp>
        <p:nvSpPr>
          <p:cNvPr id="214" name="Google Shape;214;p25"/>
          <p:cNvSpPr txBox="1">
            <a:spLocks noGrp="1"/>
          </p:cNvSpPr>
          <p:nvPr>
            <p:ph type="subTitle" idx="1"/>
          </p:nvPr>
        </p:nvSpPr>
        <p:spPr>
          <a:xfrm>
            <a:off x="467775" y="4070200"/>
            <a:ext cx="4215600" cy="2238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400" b="1">
                <a:latin typeface="Arial"/>
                <a:ea typeface="Arial"/>
                <a:cs typeface="Arial"/>
                <a:sym typeface="Arial"/>
              </a:rPr>
              <a:t>Palestinian resistance </a:t>
            </a:r>
            <a:endParaRPr sz="2400" b="1">
              <a:latin typeface="Arial"/>
              <a:ea typeface="Arial"/>
              <a:cs typeface="Arial"/>
              <a:sym typeface="Arial"/>
            </a:endParaRPr>
          </a:p>
          <a:p>
            <a:pPr marL="0" lvl="0" indent="0" algn="ctr" rtl="0">
              <a:lnSpc>
                <a:spcPct val="115000"/>
              </a:lnSpc>
              <a:spcBef>
                <a:spcPts val="0"/>
              </a:spcBef>
              <a:spcAft>
                <a:spcPts val="0"/>
              </a:spcAft>
              <a:buNone/>
            </a:pPr>
            <a:r>
              <a:rPr lang="en-US" sz="2400" b="1">
                <a:latin typeface="Arial"/>
                <a:ea typeface="Arial"/>
                <a:cs typeface="Arial"/>
                <a:sym typeface="Arial"/>
              </a:rPr>
              <a:t>is connected to the </a:t>
            </a:r>
            <a:endParaRPr sz="2400" b="1">
              <a:latin typeface="Arial"/>
              <a:ea typeface="Arial"/>
              <a:cs typeface="Arial"/>
              <a:sym typeface="Arial"/>
            </a:endParaRPr>
          </a:p>
          <a:p>
            <a:pPr marL="0" lvl="0" indent="0" algn="ctr" rtl="0">
              <a:lnSpc>
                <a:spcPct val="115000"/>
              </a:lnSpc>
              <a:spcBef>
                <a:spcPts val="0"/>
              </a:spcBef>
              <a:spcAft>
                <a:spcPts val="0"/>
              </a:spcAft>
              <a:buNone/>
            </a:pPr>
            <a:r>
              <a:rPr lang="en-US" sz="2400" b="1">
                <a:latin typeface="Arial"/>
                <a:ea typeface="Arial"/>
                <a:cs typeface="Arial"/>
                <a:sym typeface="Arial"/>
              </a:rPr>
              <a:t>Movement for Black Lives</a:t>
            </a:r>
            <a:endParaRPr sz="2400" b="1">
              <a:latin typeface="Arial"/>
              <a:ea typeface="Arial"/>
              <a:cs typeface="Arial"/>
              <a:sym typeface="Arial"/>
            </a:endParaRPr>
          </a:p>
          <a:p>
            <a:pPr marL="0" lvl="0" indent="0" algn="ctr" rtl="0">
              <a:lnSpc>
                <a:spcPct val="115000"/>
              </a:lnSpc>
              <a:spcBef>
                <a:spcPts val="0"/>
              </a:spcBef>
              <a:spcAft>
                <a:spcPts val="0"/>
              </a:spcAft>
              <a:buNone/>
            </a:pPr>
            <a:r>
              <a:rPr lang="en-US" sz="2400" b="1">
                <a:latin typeface="Arial"/>
                <a:ea typeface="Arial"/>
                <a:cs typeface="Arial"/>
                <a:sym typeface="Arial"/>
              </a:rPr>
              <a:t>and the struggle for </a:t>
            </a:r>
            <a:endParaRPr sz="2400" b="1">
              <a:latin typeface="Arial"/>
              <a:ea typeface="Arial"/>
              <a:cs typeface="Arial"/>
              <a:sym typeface="Arial"/>
            </a:endParaRPr>
          </a:p>
          <a:p>
            <a:pPr marL="0" lvl="0" indent="0" algn="ctr" rtl="0">
              <a:lnSpc>
                <a:spcPct val="115000"/>
              </a:lnSpc>
              <a:spcBef>
                <a:spcPts val="0"/>
              </a:spcBef>
              <a:spcAft>
                <a:spcPts val="0"/>
              </a:spcAft>
              <a:buNone/>
            </a:pPr>
            <a:r>
              <a:rPr lang="en-US" sz="2400" b="1">
                <a:latin typeface="Arial"/>
                <a:ea typeface="Arial"/>
                <a:cs typeface="Arial"/>
                <a:sym typeface="Arial"/>
              </a:rPr>
              <a:t>justice and dignity.</a:t>
            </a:r>
            <a:endParaRPr b="1"/>
          </a:p>
        </p:txBody>
      </p:sp>
      <p:pic>
        <p:nvPicPr>
          <p:cNvPr id="215" name="Google Shape;215;p25"/>
          <p:cNvPicPr preferRelativeResize="0"/>
          <p:nvPr/>
        </p:nvPicPr>
        <p:blipFill>
          <a:blip r:embed="rId3">
            <a:alphaModFix/>
          </a:blip>
          <a:stretch>
            <a:fillRect/>
          </a:stretch>
        </p:blipFill>
        <p:spPr>
          <a:xfrm>
            <a:off x="4927375" y="877687"/>
            <a:ext cx="3575450" cy="510262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0"/>
        <p:cNvGrpSpPr/>
        <p:nvPr/>
      </p:nvGrpSpPr>
      <p:grpSpPr>
        <a:xfrm>
          <a:off x="0" y="0"/>
          <a:ext cx="0" cy="0"/>
          <a:chOff x="0" y="0"/>
          <a:chExt cx="0" cy="0"/>
        </a:xfrm>
      </p:grpSpPr>
      <p:pic>
        <p:nvPicPr>
          <p:cNvPr id="221" name="Google Shape;221;p26"/>
          <p:cNvPicPr preferRelativeResize="0"/>
          <p:nvPr/>
        </p:nvPicPr>
        <p:blipFill>
          <a:blip r:embed="rId3">
            <a:alphaModFix/>
            <a:extLst>
              <a:ext uri="{BEBA8EAE-BF5A-486C-A8C5-ECC9F3942E4B}">
                <a14:imgProps xmlns:a14="http://schemas.microsoft.com/office/drawing/2010/main">
                  <a14:imgLayer r:embed="rId4">
                    <a14:imgEffect>
                      <a14:colorTemperature colorTemp="5357"/>
                    </a14:imgEffect>
                  </a14:imgLayer>
                </a14:imgProps>
              </a:ext>
            </a:extLst>
          </a:blip>
          <a:stretch>
            <a:fillRect/>
          </a:stretch>
        </p:blipFill>
        <p:spPr>
          <a:xfrm>
            <a:off x="1583489" y="440487"/>
            <a:ext cx="5977027" cy="59770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6"/>
        <p:cNvGrpSpPr/>
        <p:nvPr/>
      </p:nvGrpSpPr>
      <p:grpSpPr>
        <a:xfrm>
          <a:off x="0" y="0"/>
          <a:ext cx="0" cy="0"/>
          <a:chOff x="0" y="0"/>
          <a:chExt cx="0" cy="0"/>
        </a:xfrm>
      </p:grpSpPr>
      <p:sp>
        <p:nvSpPr>
          <p:cNvPr id="227" name="Google Shape;227;p27"/>
          <p:cNvSpPr txBox="1">
            <a:spLocks noGrp="1"/>
          </p:cNvSpPr>
          <p:nvPr>
            <p:ph type="ctrTitle"/>
          </p:nvPr>
        </p:nvSpPr>
        <p:spPr>
          <a:xfrm>
            <a:off x="1780700" y="500272"/>
            <a:ext cx="5361300" cy="806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60066"/>
              </a:buClr>
              <a:buSzPts val="4400"/>
              <a:buFont typeface="Arial"/>
              <a:buNone/>
            </a:pPr>
            <a:r>
              <a:rPr lang="en-US" b="1">
                <a:solidFill>
                  <a:schemeClr val="accent1"/>
                </a:solidFill>
                <a:latin typeface="Arial"/>
                <a:ea typeface="Arial"/>
                <a:cs typeface="Arial"/>
                <a:sym typeface="Arial"/>
              </a:rPr>
              <a:t> REFLECTION</a:t>
            </a:r>
            <a:endParaRPr b="1">
              <a:solidFill>
                <a:schemeClr val="accent1"/>
              </a:solidFill>
              <a:latin typeface="Arial"/>
              <a:ea typeface="Arial"/>
              <a:cs typeface="Arial"/>
              <a:sym typeface="Arial"/>
            </a:endParaRPr>
          </a:p>
        </p:txBody>
      </p:sp>
      <p:sp>
        <p:nvSpPr>
          <p:cNvPr id="228" name="Google Shape;228;p27"/>
          <p:cNvSpPr txBox="1">
            <a:spLocks noGrp="1"/>
          </p:cNvSpPr>
          <p:nvPr>
            <p:ph type="subTitle" idx="1"/>
          </p:nvPr>
        </p:nvSpPr>
        <p:spPr>
          <a:xfrm>
            <a:off x="1523600" y="1562200"/>
            <a:ext cx="5875500" cy="4599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40"/>
              </a:spcBef>
              <a:spcAft>
                <a:spcPts val="0"/>
              </a:spcAft>
              <a:buNone/>
            </a:pPr>
            <a:r>
              <a:rPr lang="en-US" sz="2400" b="1">
                <a:latin typeface="Arial"/>
                <a:ea typeface="Arial"/>
                <a:cs typeface="Arial"/>
                <a:sym typeface="Arial"/>
              </a:rPr>
              <a:t>“In this new year, I aim to speak with greater courage and conviction about injustices beyond our borders, particularly those that are funded by our government, and stand in solidarity with struggles for democracy and freedom. My conscience leaves me with no other choice.”		</a:t>
            </a:r>
            <a:endParaRPr sz="2400" b="1">
              <a:latin typeface="Arial"/>
              <a:ea typeface="Arial"/>
              <a:cs typeface="Arial"/>
              <a:sym typeface="Arial"/>
            </a:endParaRPr>
          </a:p>
          <a:p>
            <a:pPr marL="0" lvl="0" indent="0" algn="r" rtl="0">
              <a:lnSpc>
                <a:spcPct val="100000"/>
              </a:lnSpc>
              <a:spcBef>
                <a:spcPts val="0"/>
              </a:spcBef>
              <a:spcAft>
                <a:spcPts val="0"/>
              </a:spcAft>
              <a:buNone/>
            </a:pPr>
            <a:r>
              <a:rPr lang="en-US" sz="2400" b="1">
                <a:latin typeface="Arial"/>
                <a:ea typeface="Arial"/>
                <a:cs typeface="Arial"/>
                <a:sym typeface="Arial"/>
              </a:rPr>
              <a:t>			</a:t>
            </a:r>
            <a:endParaRPr sz="2400" b="1">
              <a:latin typeface="Arial"/>
              <a:ea typeface="Arial"/>
              <a:cs typeface="Arial"/>
              <a:sym typeface="Arial"/>
            </a:endParaRPr>
          </a:p>
          <a:p>
            <a:pPr marL="0" lvl="0" indent="0" algn="r" rtl="0">
              <a:lnSpc>
                <a:spcPct val="100000"/>
              </a:lnSpc>
              <a:spcBef>
                <a:spcPts val="0"/>
              </a:spcBef>
              <a:spcAft>
                <a:spcPts val="0"/>
              </a:spcAft>
              <a:buNone/>
            </a:pPr>
            <a:r>
              <a:rPr lang="en-US" sz="1800">
                <a:latin typeface="Arial"/>
                <a:ea typeface="Arial"/>
                <a:cs typeface="Arial"/>
                <a:sym typeface="Arial"/>
              </a:rPr>
              <a:t>~Michelle Alexander,  NY Times Op-Ed</a:t>
            </a:r>
            <a:endParaRPr sz="1800">
              <a:latin typeface="Arial"/>
              <a:ea typeface="Arial"/>
              <a:cs typeface="Arial"/>
              <a:sym typeface="Arial"/>
            </a:endParaRPr>
          </a:p>
          <a:p>
            <a:pPr marL="0" lvl="0" indent="0" algn="r" rtl="0">
              <a:lnSpc>
                <a:spcPct val="100000"/>
              </a:lnSpc>
              <a:spcBef>
                <a:spcPts val="0"/>
              </a:spcBef>
              <a:spcAft>
                <a:spcPts val="0"/>
              </a:spcAft>
              <a:buNone/>
            </a:pPr>
            <a:r>
              <a:rPr lang="en-US" sz="1800" i="1">
                <a:latin typeface="Arial"/>
                <a:ea typeface="Arial"/>
                <a:cs typeface="Arial"/>
                <a:sym typeface="Arial"/>
              </a:rPr>
              <a:t>author, The New Jim Crow</a:t>
            </a:r>
            <a:endParaRPr sz="1800" i="1">
              <a:latin typeface="Arial"/>
              <a:ea typeface="Arial"/>
              <a:cs typeface="Arial"/>
              <a:sym typeface="Arial"/>
            </a:endParaRPr>
          </a:p>
          <a:p>
            <a:pPr marL="0" lvl="0" indent="0" algn="l" rtl="0">
              <a:spcBef>
                <a:spcPts val="640"/>
              </a:spcBef>
              <a:spcAft>
                <a:spcPts val="0"/>
              </a:spcAft>
              <a:buNone/>
            </a:pPr>
            <a:endParaRPr sz="2400">
              <a:latin typeface="Arial"/>
              <a:ea typeface="Arial"/>
              <a:cs typeface="Arial"/>
              <a:sym typeface="Arial"/>
            </a:endParaRPr>
          </a:p>
          <a:p>
            <a:pPr marL="0" lvl="0" indent="0" algn="l" rtl="0">
              <a:spcBef>
                <a:spcPts val="640"/>
              </a:spcBef>
              <a:spcAft>
                <a:spcPts val="0"/>
              </a:spcAft>
              <a:buClr>
                <a:srgbClr val="660066"/>
              </a:buClr>
              <a:buSzPts val="3200"/>
              <a:buNone/>
            </a:pPr>
            <a:endParaRPr sz="24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33"/>
        <p:cNvGrpSpPr/>
        <p:nvPr/>
      </p:nvGrpSpPr>
      <p:grpSpPr>
        <a:xfrm>
          <a:off x="0" y="0"/>
          <a:ext cx="0" cy="0"/>
          <a:chOff x="0" y="0"/>
          <a:chExt cx="0" cy="0"/>
        </a:xfrm>
      </p:grpSpPr>
      <p:sp>
        <p:nvSpPr>
          <p:cNvPr id="234" name="Google Shape;234;p28"/>
          <p:cNvSpPr txBox="1">
            <a:spLocks noGrp="1"/>
          </p:cNvSpPr>
          <p:nvPr>
            <p:ph type="ctrTitle"/>
          </p:nvPr>
        </p:nvSpPr>
        <p:spPr>
          <a:xfrm>
            <a:off x="1780700" y="500272"/>
            <a:ext cx="5361300" cy="806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60066"/>
              </a:buClr>
              <a:buSzPts val="4400"/>
              <a:buFont typeface="Arial"/>
              <a:buNone/>
            </a:pPr>
            <a:r>
              <a:rPr lang="en-US" b="1">
                <a:solidFill>
                  <a:schemeClr val="accent1"/>
                </a:solidFill>
                <a:latin typeface="Arial"/>
                <a:ea typeface="Arial"/>
                <a:cs typeface="Arial"/>
                <a:sym typeface="Arial"/>
              </a:rPr>
              <a:t> REFLECTION</a:t>
            </a:r>
            <a:endParaRPr b="1">
              <a:solidFill>
                <a:schemeClr val="accent1"/>
              </a:solidFill>
              <a:latin typeface="Arial"/>
              <a:ea typeface="Arial"/>
              <a:cs typeface="Arial"/>
              <a:sym typeface="Arial"/>
            </a:endParaRPr>
          </a:p>
        </p:txBody>
      </p:sp>
      <p:sp>
        <p:nvSpPr>
          <p:cNvPr id="235" name="Google Shape;235;p28"/>
          <p:cNvSpPr txBox="1">
            <a:spLocks noGrp="1"/>
          </p:cNvSpPr>
          <p:nvPr>
            <p:ph type="subTitle" idx="1"/>
          </p:nvPr>
        </p:nvSpPr>
        <p:spPr>
          <a:xfrm>
            <a:off x="493700" y="1824600"/>
            <a:ext cx="7935300" cy="445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60066"/>
              </a:buClr>
              <a:buSzPts val="3200"/>
              <a:buNone/>
            </a:pPr>
            <a:r>
              <a:rPr lang="en-US" sz="3600">
                <a:latin typeface="Arial"/>
                <a:ea typeface="Arial"/>
                <a:cs typeface="Arial"/>
                <a:sym typeface="Arial"/>
              </a:rPr>
              <a:t>The personal impact of this class…</a:t>
            </a:r>
            <a:endParaRPr sz="3600">
              <a:latin typeface="Arial"/>
              <a:ea typeface="Arial"/>
              <a:cs typeface="Arial"/>
              <a:sym typeface="Arial"/>
            </a:endParaRPr>
          </a:p>
          <a:p>
            <a:pPr marL="0" lvl="0" indent="0" algn="l" rtl="0">
              <a:spcBef>
                <a:spcPts val="640"/>
              </a:spcBef>
              <a:spcAft>
                <a:spcPts val="0"/>
              </a:spcAft>
              <a:buClr>
                <a:schemeClr val="dk1"/>
              </a:buClr>
              <a:buSzPts val="3200"/>
              <a:buNone/>
            </a:pPr>
            <a:endParaRPr sz="3600">
              <a:latin typeface="Arial"/>
              <a:ea typeface="Arial"/>
              <a:cs typeface="Arial"/>
              <a:sym typeface="Arial"/>
            </a:endParaRPr>
          </a:p>
          <a:p>
            <a:pPr marL="0" lvl="0" indent="0" algn="l" rtl="0">
              <a:spcBef>
                <a:spcPts val="640"/>
              </a:spcBef>
              <a:spcAft>
                <a:spcPts val="0"/>
              </a:spcAft>
              <a:buClr>
                <a:srgbClr val="660066"/>
              </a:buClr>
              <a:buSzPts val="3200"/>
              <a:buNone/>
            </a:pPr>
            <a:r>
              <a:rPr lang="en-US" sz="3600">
                <a:latin typeface="Arial"/>
                <a:ea typeface="Arial"/>
                <a:cs typeface="Arial"/>
                <a:sym typeface="Arial"/>
              </a:rPr>
              <a:t>Intersections of which I have become aware include…</a:t>
            </a:r>
            <a:endParaRPr sz="3600">
              <a:latin typeface="Arial"/>
              <a:ea typeface="Arial"/>
              <a:cs typeface="Arial"/>
              <a:sym typeface="Arial"/>
            </a:endParaRPr>
          </a:p>
          <a:p>
            <a:pPr marL="0" lvl="0" indent="0" algn="l" rtl="0">
              <a:spcBef>
                <a:spcPts val="640"/>
              </a:spcBef>
              <a:spcAft>
                <a:spcPts val="0"/>
              </a:spcAft>
              <a:buClr>
                <a:schemeClr val="dk1"/>
              </a:buClr>
              <a:buSzPts val="3200"/>
              <a:buNone/>
            </a:pPr>
            <a:endParaRPr sz="3600">
              <a:latin typeface="Arial"/>
              <a:ea typeface="Arial"/>
              <a:cs typeface="Arial"/>
              <a:sym typeface="Arial"/>
            </a:endParaRPr>
          </a:p>
          <a:p>
            <a:pPr marL="0" lvl="0" indent="0" algn="l" rtl="0">
              <a:spcBef>
                <a:spcPts val="640"/>
              </a:spcBef>
              <a:spcAft>
                <a:spcPts val="0"/>
              </a:spcAft>
              <a:buClr>
                <a:srgbClr val="660066"/>
              </a:buClr>
              <a:buSzPts val="3200"/>
              <a:buNone/>
            </a:pPr>
            <a:r>
              <a:rPr lang="en-US" sz="3600">
                <a:latin typeface="Arial"/>
                <a:ea typeface="Arial"/>
                <a:cs typeface="Arial"/>
                <a:sym typeface="Arial"/>
              </a:rPr>
              <a:t>How I will show support and solidarity going forward…</a:t>
            </a:r>
            <a:endParaRPr sz="36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body" idx="1"/>
          </p:nvPr>
        </p:nvSpPr>
        <p:spPr>
          <a:xfrm>
            <a:off x="328025" y="5551333"/>
            <a:ext cx="7415100" cy="80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200" dirty="0">
                <a:latin typeface="+mn-lt"/>
              </a:rPr>
              <a:t>PLAY VIDEO</a:t>
            </a:r>
            <a:endParaRPr sz="1200" dirty="0">
              <a:latin typeface="+mn-lt"/>
            </a:endParaRPr>
          </a:p>
          <a:p>
            <a:pPr marL="0" lvl="0" indent="0" algn="l" rtl="0">
              <a:spcBef>
                <a:spcPts val="0"/>
              </a:spcBef>
              <a:spcAft>
                <a:spcPts val="0"/>
              </a:spcAft>
              <a:buNone/>
            </a:pPr>
            <a:r>
              <a:rPr lang="en-US" sz="1200" dirty="0">
                <a:latin typeface="+mn-lt"/>
              </a:rPr>
              <a:t>FLY LOVE, Rim </a:t>
            </a:r>
            <a:r>
              <a:rPr lang="en-US" sz="1200" dirty="0" err="1">
                <a:latin typeface="+mn-lt"/>
              </a:rPr>
              <a:t>Banna</a:t>
            </a:r>
            <a:endParaRPr lang="en-US" sz="1200" dirty="0">
              <a:latin typeface="+mn-lt"/>
            </a:endParaRPr>
          </a:p>
          <a:p>
            <a:pPr marL="0" lvl="0" indent="0" algn="l" rtl="0">
              <a:spcBef>
                <a:spcPts val="0"/>
              </a:spcBef>
              <a:spcAft>
                <a:spcPts val="0"/>
              </a:spcAft>
              <a:buNone/>
            </a:pPr>
            <a:r>
              <a:rPr lang="en-US" sz="1200" dirty="0">
                <a:latin typeface="+mn-lt"/>
              </a:rPr>
              <a:t>Chapter 7</a:t>
            </a:r>
            <a:endParaRPr sz="12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819150" y="269617"/>
            <a:ext cx="7505700" cy="127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60066"/>
              </a:buClr>
              <a:buSzPts val="4400"/>
              <a:buFont typeface="Arial"/>
              <a:buNone/>
            </a:pPr>
            <a:r>
              <a:rPr lang="en-US" sz="4800" b="1">
                <a:latin typeface="Arial"/>
                <a:ea typeface="Arial"/>
                <a:cs typeface="Arial"/>
                <a:sym typeface="Arial"/>
              </a:rPr>
              <a:t>Closing the Circle</a:t>
            </a:r>
            <a:endParaRPr sz="4800" b="1">
              <a:latin typeface="Arial"/>
              <a:ea typeface="Arial"/>
              <a:cs typeface="Arial"/>
              <a:sym typeface="Arial"/>
            </a:endParaRPr>
          </a:p>
        </p:txBody>
      </p:sp>
      <p:sp>
        <p:nvSpPr>
          <p:cNvPr id="246" name="Google Shape;246;p30"/>
          <p:cNvSpPr txBox="1">
            <a:spLocks noGrp="1"/>
          </p:cNvSpPr>
          <p:nvPr>
            <p:ph type="body" idx="1"/>
          </p:nvPr>
        </p:nvSpPr>
        <p:spPr>
          <a:xfrm>
            <a:off x="819150" y="2108375"/>
            <a:ext cx="7505700" cy="3264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1600"/>
              </a:spcAft>
              <a:buClr>
                <a:srgbClr val="660066"/>
              </a:buClr>
              <a:buSzPts val="4000"/>
              <a:buNone/>
            </a:pPr>
            <a:r>
              <a:rPr lang="en-US" sz="4000" b="1">
                <a:solidFill>
                  <a:schemeClr val="accent2"/>
                </a:solidFill>
                <a:latin typeface="Arial"/>
                <a:ea typeface="Arial"/>
                <a:cs typeface="Arial"/>
                <a:sym typeface="Arial"/>
              </a:rPr>
              <a:t>Tonight I make a personal commitment of solidarity and support to…</a:t>
            </a:r>
            <a:endParaRPr sz="4000" b="1">
              <a:solidFill>
                <a:schemeClr val="accent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1393929" y="1734861"/>
            <a:ext cx="6366900" cy="3385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US"/>
              <a:t>Please complete and return </a:t>
            </a:r>
            <a:endParaRPr/>
          </a:p>
          <a:p>
            <a:pPr marL="0" lvl="0" indent="0" algn="ctr" rtl="0">
              <a:spcBef>
                <a:spcPts val="0"/>
              </a:spcBef>
              <a:spcAft>
                <a:spcPts val="0"/>
              </a:spcAft>
              <a:buNone/>
            </a:pPr>
            <a:r>
              <a:rPr lang="en-US"/>
              <a:t>		</a:t>
            </a:r>
            <a:endParaRPr/>
          </a:p>
          <a:p>
            <a:pPr marL="0" lvl="0" indent="0" algn="ctr" rtl="0">
              <a:spcBef>
                <a:spcPts val="0"/>
              </a:spcBef>
              <a:spcAft>
                <a:spcPts val="0"/>
              </a:spcAft>
              <a:buNone/>
            </a:pPr>
            <a:r>
              <a:rPr lang="en-US"/>
              <a:t>CLASS EVALUATIONS </a:t>
            </a:r>
            <a:endParaRPr/>
          </a:p>
          <a:p>
            <a:pPr marL="0" lvl="0" indent="0" algn="l" rtl="0">
              <a:spcBef>
                <a:spcPts val="0"/>
              </a:spcBef>
              <a:spcAft>
                <a:spcPts val="0"/>
              </a:spcAft>
              <a:buClr>
                <a:schemeClr val="dk1"/>
              </a:buClr>
              <a:buSzPts val="4400"/>
              <a:buFont typeface="Calibri"/>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2"/>
          <p:cNvSpPr txBox="1">
            <a:spLocks noGrp="1"/>
          </p:cNvSpPr>
          <p:nvPr>
            <p:ph type="body" idx="1"/>
          </p:nvPr>
        </p:nvSpPr>
        <p:spPr>
          <a:xfrm>
            <a:off x="328025" y="5551325"/>
            <a:ext cx="4115400" cy="80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200" dirty="0">
                <a:latin typeface="+mn-lt"/>
              </a:rPr>
              <a:t>PLAY VIDEO</a:t>
            </a:r>
            <a:endParaRPr sz="1200" dirty="0">
              <a:latin typeface="+mn-lt"/>
            </a:endParaRPr>
          </a:p>
          <a:p>
            <a:pPr marL="0" lvl="0" indent="0" algn="l" rtl="0">
              <a:spcBef>
                <a:spcPts val="0"/>
              </a:spcBef>
              <a:spcAft>
                <a:spcPts val="0"/>
              </a:spcAft>
              <a:buNone/>
            </a:pPr>
            <a:r>
              <a:rPr lang="en-US" sz="1200" dirty="0">
                <a:latin typeface="+mn-lt"/>
              </a:rPr>
              <a:t>personal reflection</a:t>
            </a:r>
            <a:endParaRPr sz="1200" dirty="0">
              <a:latin typeface="+mn-lt"/>
            </a:endParaRPr>
          </a:p>
          <a:p>
            <a:pPr marL="0" lvl="0" indent="0" algn="l" rtl="0">
              <a:spcBef>
                <a:spcPts val="0"/>
              </a:spcBef>
              <a:spcAft>
                <a:spcPts val="0"/>
              </a:spcAft>
              <a:buNone/>
            </a:pPr>
            <a:r>
              <a:rPr lang="en-US" sz="1200" dirty="0">
                <a:latin typeface="+mn-lt"/>
              </a:rPr>
              <a:t>“WE ARE THE WORLD” </a:t>
            </a:r>
          </a:p>
          <a:p>
            <a:pPr marL="0" lvl="0" indent="0" algn="l" rtl="0">
              <a:spcBef>
                <a:spcPts val="0"/>
              </a:spcBef>
              <a:spcAft>
                <a:spcPts val="0"/>
              </a:spcAft>
              <a:buNone/>
            </a:pPr>
            <a:r>
              <a:rPr lang="en-US" sz="1200" dirty="0">
                <a:latin typeface="+mn-lt"/>
              </a:rPr>
              <a:t>in Epilogue videos</a:t>
            </a:r>
            <a:endParaRPr sz="12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5"/>
        <p:cNvGrpSpPr/>
        <p:nvPr/>
      </p:nvGrpSpPr>
      <p:grpSpPr>
        <a:xfrm>
          <a:off x="0" y="0"/>
          <a:ext cx="0" cy="0"/>
          <a:chOff x="0" y="0"/>
          <a:chExt cx="0" cy="0"/>
        </a:xfrm>
      </p:grpSpPr>
      <p:sp>
        <p:nvSpPr>
          <p:cNvPr id="146" name="Google Shape;146;p15"/>
          <p:cNvSpPr txBox="1">
            <a:spLocks noGrp="1"/>
          </p:cNvSpPr>
          <p:nvPr>
            <p:ph type="ctrTitle"/>
          </p:nvPr>
        </p:nvSpPr>
        <p:spPr>
          <a:xfrm>
            <a:off x="577200" y="1849499"/>
            <a:ext cx="7989600" cy="2569200"/>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None/>
            </a:pPr>
            <a:endParaRPr sz="3600" b="1" i="1" dirty="0">
              <a:solidFill>
                <a:srgbClr val="008000"/>
              </a:solidFill>
              <a:latin typeface="Arial"/>
              <a:ea typeface="Arial"/>
              <a:cs typeface="Arial"/>
              <a:sym typeface="Arial"/>
            </a:endParaRPr>
          </a:p>
          <a:p>
            <a:pPr marL="0" lvl="0" indent="0" algn="l" rtl="0">
              <a:lnSpc>
                <a:spcPct val="150000"/>
              </a:lnSpc>
              <a:spcBef>
                <a:spcPts val="0"/>
              </a:spcBef>
              <a:spcAft>
                <a:spcPts val="0"/>
              </a:spcAft>
              <a:buNone/>
            </a:pPr>
            <a:endParaRPr sz="3600" b="1" i="1" dirty="0">
              <a:solidFill>
                <a:srgbClr val="008000"/>
              </a:solidFill>
              <a:latin typeface="Arial"/>
              <a:ea typeface="Arial"/>
              <a:cs typeface="Arial"/>
              <a:sym typeface="Arial"/>
            </a:endParaRPr>
          </a:p>
          <a:p>
            <a:pPr marL="0" lvl="0" indent="0" algn="ctr" rtl="0">
              <a:lnSpc>
                <a:spcPct val="150000"/>
              </a:lnSpc>
              <a:spcBef>
                <a:spcPts val="0"/>
              </a:spcBef>
              <a:spcAft>
                <a:spcPts val="0"/>
              </a:spcAft>
              <a:buNone/>
            </a:pPr>
            <a:r>
              <a:rPr lang="en-US" sz="3600" b="1" dirty="0">
                <a:solidFill>
                  <a:schemeClr val="dk2"/>
                </a:solidFill>
                <a:latin typeface="Arial"/>
                <a:ea typeface="Arial"/>
                <a:cs typeface="Arial"/>
                <a:sym typeface="Arial"/>
              </a:rPr>
              <a:t>Week Five</a:t>
            </a:r>
            <a:endParaRPr sz="3500" b="1" dirty="0">
              <a:solidFill>
                <a:srgbClr val="008000"/>
              </a:solidFill>
              <a:latin typeface="Arial"/>
              <a:ea typeface="Arial"/>
              <a:cs typeface="Arial"/>
              <a:sym typeface="Arial"/>
            </a:endParaRPr>
          </a:p>
          <a:p>
            <a:pPr marL="0" lvl="0" indent="0" algn="ctr" rtl="0">
              <a:lnSpc>
                <a:spcPct val="150000"/>
              </a:lnSpc>
              <a:spcBef>
                <a:spcPts val="0"/>
              </a:spcBef>
              <a:spcAft>
                <a:spcPts val="0"/>
              </a:spcAft>
              <a:buNone/>
            </a:pPr>
            <a:r>
              <a:rPr lang="en-US" sz="2592" b="1" dirty="0">
                <a:solidFill>
                  <a:schemeClr val="accent1"/>
                </a:solidFill>
                <a:latin typeface="Arial"/>
                <a:ea typeface="Arial"/>
                <a:cs typeface="Arial"/>
                <a:sym typeface="Arial"/>
              </a:rPr>
              <a:t>International Law</a:t>
            </a:r>
            <a:endParaRPr sz="2592" b="1" dirty="0">
              <a:solidFill>
                <a:schemeClr val="accent1"/>
              </a:solidFill>
              <a:latin typeface="Arial"/>
              <a:ea typeface="Arial"/>
              <a:cs typeface="Arial"/>
              <a:sym typeface="Arial"/>
            </a:endParaRPr>
          </a:p>
          <a:p>
            <a:pPr marL="0" lvl="0" indent="0" algn="ctr" rtl="0">
              <a:lnSpc>
                <a:spcPct val="150000"/>
              </a:lnSpc>
              <a:spcBef>
                <a:spcPts val="0"/>
              </a:spcBef>
              <a:spcAft>
                <a:spcPts val="0"/>
              </a:spcAft>
              <a:buNone/>
            </a:pPr>
            <a:r>
              <a:rPr lang="en-US" sz="2592" b="1" dirty="0">
                <a:solidFill>
                  <a:schemeClr val="accent1"/>
                </a:solidFill>
                <a:latin typeface="Arial"/>
                <a:ea typeface="Arial"/>
                <a:cs typeface="Arial"/>
                <a:sym typeface="Arial"/>
              </a:rPr>
              <a:t>and Equal Rights</a:t>
            </a:r>
            <a:endParaRPr sz="2592" b="1" dirty="0">
              <a:solidFill>
                <a:schemeClr val="accent1"/>
              </a:solidFill>
              <a:latin typeface="Arial"/>
              <a:ea typeface="Arial"/>
              <a:cs typeface="Arial"/>
              <a:sym typeface="Arial"/>
            </a:endParaRPr>
          </a:p>
          <a:p>
            <a:pPr marL="0" lvl="0" indent="0" algn="ctr" rtl="0">
              <a:lnSpc>
                <a:spcPct val="150000"/>
              </a:lnSpc>
              <a:spcBef>
                <a:spcPts val="0"/>
              </a:spcBef>
              <a:spcAft>
                <a:spcPts val="0"/>
              </a:spcAft>
              <a:buNone/>
            </a:pPr>
            <a:endParaRPr sz="3600" b="1" dirty="0">
              <a:solidFill>
                <a:schemeClr val="accent1"/>
              </a:solidFill>
              <a:latin typeface="Arial"/>
              <a:ea typeface="Arial"/>
              <a:cs typeface="Arial"/>
              <a:sym typeface="Arial"/>
            </a:endParaRPr>
          </a:p>
          <a:p>
            <a:pPr marL="0" lvl="0" indent="0" algn="ctr" rtl="0">
              <a:lnSpc>
                <a:spcPct val="150000"/>
              </a:lnSpc>
              <a:spcBef>
                <a:spcPts val="0"/>
              </a:spcBef>
              <a:spcAft>
                <a:spcPts val="0"/>
              </a:spcAft>
              <a:buNone/>
            </a:pPr>
            <a:endParaRPr sz="3600" b="1" dirty="0">
              <a:solidFill>
                <a:schemeClr val="accent1"/>
              </a:solidFill>
              <a:latin typeface="Arial"/>
              <a:ea typeface="Arial"/>
              <a:cs typeface="Arial"/>
              <a:sym typeface="Arial"/>
            </a:endParaRPr>
          </a:p>
          <a:p>
            <a:pPr marL="0" lvl="0" indent="0" algn="ctr" rtl="0">
              <a:lnSpc>
                <a:spcPct val="150000"/>
              </a:lnSpc>
              <a:spcBef>
                <a:spcPts val="0"/>
              </a:spcBef>
              <a:spcAft>
                <a:spcPts val="0"/>
              </a:spcAft>
              <a:buNone/>
            </a:pPr>
            <a:endParaRPr sz="3600" b="1" i="1" dirty="0">
              <a:solidFill>
                <a:srgbClr val="008000"/>
              </a:solidFill>
              <a:latin typeface="Arial"/>
              <a:ea typeface="Arial"/>
              <a:cs typeface="Arial"/>
              <a:sym typeface="Arial"/>
            </a:endParaRPr>
          </a:p>
          <a:p>
            <a:pPr marL="0" lvl="0" indent="0" algn="ctr" rtl="0">
              <a:lnSpc>
                <a:spcPct val="150000"/>
              </a:lnSpc>
              <a:spcBef>
                <a:spcPts val="0"/>
              </a:spcBef>
              <a:spcAft>
                <a:spcPts val="0"/>
              </a:spcAft>
              <a:buClr>
                <a:srgbClr val="008000"/>
              </a:buClr>
              <a:buSzPts val="3600"/>
              <a:buFont typeface="Arial"/>
              <a:buNone/>
            </a:pPr>
            <a:br>
              <a:rPr lang="en-US" sz="3600" b="1" i="1" dirty="0">
                <a:solidFill>
                  <a:srgbClr val="008000"/>
                </a:solidFill>
                <a:latin typeface="Arial"/>
                <a:ea typeface="Arial"/>
                <a:cs typeface="Arial"/>
                <a:sym typeface="Arial"/>
              </a:rPr>
            </a:br>
            <a:endParaRPr sz="3600" dirty="0">
              <a:solidFill>
                <a:srgbClr val="008000"/>
              </a:solidFill>
              <a:latin typeface="Arial"/>
              <a:ea typeface="Arial"/>
              <a:cs typeface="Arial"/>
              <a:sym typeface="Arial"/>
            </a:endParaRPr>
          </a:p>
        </p:txBody>
      </p:sp>
      <p:sp>
        <p:nvSpPr>
          <p:cNvPr id="147" name="Google Shape;147;p15"/>
          <p:cNvSpPr txBox="1">
            <a:spLocks noGrp="1"/>
          </p:cNvSpPr>
          <p:nvPr>
            <p:ph type="subTitle" idx="1"/>
          </p:nvPr>
        </p:nvSpPr>
        <p:spPr>
          <a:xfrm>
            <a:off x="1111350" y="3723901"/>
            <a:ext cx="6921300" cy="193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000" dirty="0" err="1"/>
              <a:t>Foreward</a:t>
            </a:r>
            <a:r>
              <a:rPr lang="en-US" sz="3000" dirty="0"/>
              <a:t> </a:t>
            </a:r>
            <a:endParaRPr sz="3000" dirty="0"/>
          </a:p>
          <a:p>
            <a:pPr marL="0" lvl="0" indent="0" algn="ctr" rtl="0">
              <a:spcBef>
                <a:spcPts val="0"/>
              </a:spcBef>
              <a:spcAft>
                <a:spcPts val="0"/>
              </a:spcAft>
              <a:buNone/>
            </a:pPr>
            <a:r>
              <a:rPr lang="en-US" sz="3000" dirty="0"/>
              <a:t>by Richard Falk</a:t>
            </a:r>
            <a:endParaRPr sz="3000" dirty="0"/>
          </a:p>
          <a:p>
            <a:pPr marL="0" lvl="0" indent="0" algn="ctr" rtl="0">
              <a:spcBef>
                <a:spcPts val="0"/>
              </a:spcBef>
              <a:spcAft>
                <a:spcPts val="0"/>
              </a:spcAft>
              <a:buNone/>
            </a:pPr>
            <a:r>
              <a:rPr lang="en-US" sz="3000" dirty="0"/>
              <a:t>and</a:t>
            </a:r>
            <a:endParaRPr sz="3000" dirty="0"/>
          </a:p>
          <a:p>
            <a:pPr marL="0" lvl="0" indent="0" algn="ctr" rtl="0">
              <a:spcBef>
                <a:spcPts val="0"/>
              </a:spcBef>
              <a:spcAft>
                <a:spcPts val="0"/>
              </a:spcAft>
              <a:buNone/>
            </a:pPr>
            <a:r>
              <a:rPr lang="en-US" sz="3000" dirty="0"/>
              <a:t>Epilogue </a:t>
            </a:r>
            <a:endParaRPr sz="3000" dirty="0"/>
          </a:p>
          <a:p>
            <a:pPr marL="0" lvl="0" indent="0" algn="ctr" rtl="0">
              <a:spcBef>
                <a:spcPts val="0"/>
              </a:spcBef>
              <a:spcAft>
                <a:spcPts val="0"/>
              </a:spcAft>
              <a:buNone/>
            </a:pPr>
            <a:r>
              <a:rPr lang="en-US" sz="3000" dirty="0"/>
              <a:t>by Jonathan </a:t>
            </a:r>
            <a:r>
              <a:rPr lang="en-US" sz="3000" dirty="0" err="1"/>
              <a:t>Kuttab</a:t>
            </a:r>
            <a:endParaRPr sz="3000" dirty="0"/>
          </a:p>
          <a:p>
            <a:pPr marL="0" lvl="0" indent="0" algn="ctr" rtl="0">
              <a:spcBef>
                <a:spcPts val="0"/>
              </a:spcBef>
              <a:spcAft>
                <a:spcPts val="0"/>
              </a:spcAft>
              <a:buNone/>
            </a:pPr>
            <a:endParaRPr sz="3000" dirty="0"/>
          </a:p>
          <a:p>
            <a:pPr marL="0" lvl="0" indent="0" algn="ctr" rtl="0">
              <a:spcBef>
                <a:spcPts val="0"/>
              </a:spcBef>
              <a:spcAft>
                <a:spcPts val="0"/>
              </a:spcAft>
              <a:buNone/>
            </a:pPr>
            <a:endParaRPr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0"/>
        <p:cNvGrpSpPr/>
        <p:nvPr/>
      </p:nvGrpSpPr>
      <p:grpSpPr>
        <a:xfrm>
          <a:off x="0" y="0"/>
          <a:ext cx="0" cy="0"/>
          <a:chOff x="0" y="0"/>
          <a:chExt cx="0" cy="0"/>
        </a:xfrm>
      </p:grpSpPr>
      <p:sp>
        <p:nvSpPr>
          <p:cNvPr id="261" name="Google Shape;261;p33"/>
          <p:cNvSpPr txBox="1">
            <a:spLocks noGrp="1"/>
          </p:cNvSpPr>
          <p:nvPr>
            <p:ph type="subTitle" idx="1"/>
          </p:nvPr>
        </p:nvSpPr>
        <p:spPr>
          <a:xfrm>
            <a:off x="1681650" y="1189300"/>
            <a:ext cx="5780700" cy="4784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660066"/>
              </a:buClr>
              <a:buSzPts val="4400"/>
              <a:buFont typeface="Arial"/>
              <a:buNone/>
            </a:pPr>
            <a:r>
              <a:rPr lang="en-US" sz="3800" b="1">
                <a:latin typeface="Arial"/>
                <a:ea typeface="Arial"/>
                <a:cs typeface="Arial"/>
                <a:sym typeface="Arial"/>
              </a:rPr>
              <a:t>Thank you</a:t>
            </a:r>
            <a:endParaRPr sz="3800" b="1">
              <a:latin typeface="Arial"/>
              <a:ea typeface="Arial"/>
              <a:cs typeface="Arial"/>
              <a:sym typeface="Arial"/>
            </a:endParaRPr>
          </a:p>
          <a:p>
            <a:pPr marL="0" lvl="0" indent="0" algn="ctr" rtl="0">
              <a:spcBef>
                <a:spcPts val="0"/>
              </a:spcBef>
              <a:spcAft>
                <a:spcPts val="0"/>
              </a:spcAft>
              <a:buClr>
                <a:srgbClr val="660066"/>
              </a:buClr>
              <a:buSzPts val="4000"/>
              <a:buNone/>
            </a:pPr>
            <a:r>
              <a:rPr lang="en-US" sz="4000" b="1">
                <a:latin typeface="Arial"/>
                <a:ea typeface="Arial"/>
                <a:cs typeface="Arial"/>
                <a:sym typeface="Arial"/>
              </a:rPr>
              <a:t>for being part of this journey.</a:t>
            </a:r>
            <a:endParaRPr sz="4000" b="1">
              <a:latin typeface="Arial"/>
              <a:ea typeface="Arial"/>
              <a:cs typeface="Arial"/>
              <a:sym typeface="Arial"/>
            </a:endParaRPr>
          </a:p>
          <a:p>
            <a:pPr marL="0" lvl="0" indent="0" algn="ctr" rtl="0">
              <a:spcBef>
                <a:spcPts val="0"/>
              </a:spcBef>
              <a:spcAft>
                <a:spcPts val="0"/>
              </a:spcAft>
              <a:buClr>
                <a:srgbClr val="660066"/>
              </a:buClr>
              <a:buSzPts val="4000"/>
              <a:buNone/>
            </a:pPr>
            <a:endParaRPr sz="4000" b="1">
              <a:latin typeface="Arial"/>
              <a:ea typeface="Arial"/>
              <a:cs typeface="Arial"/>
              <a:sym typeface="Arial"/>
            </a:endParaRPr>
          </a:p>
          <a:p>
            <a:pPr marL="0" lvl="0" indent="0" algn="ctr" rtl="0">
              <a:spcBef>
                <a:spcPts val="800"/>
              </a:spcBef>
              <a:spcAft>
                <a:spcPts val="0"/>
              </a:spcAft>
              <a:buClr>
                <a:srgbClr val="660066"/>
              </a:buClr>
              <a:buSzPts val="4000"/>
              <a:buNone/>
            </a:pPr>
            <a:r>
              <a:rPr lang="en-US" sz="4000">
                <a:solidFill>
                  <a:schemeClr val="accent2"/>
                </a:solidFill>
                <a:latin typeface="Arial"/>
                <a:ea typeface="Arial"/>
                <a:cs typeface="Arial"/>
                <a:sym typeface="Arial"/>
              </a:rPr>
              <a:t>May we all go forward in </a:t>
            </a:r>
            <a:endParaRPr sz="4000">
              <a:solidFill>
                <a:schemeClr val="accent2"/>
              </a:solidFill>
              <a:latin typeface="Arial"/>
              <a:ea typeface="Arial"/>
              <a:cs typeface="Arial"/>
              <a:sym typeface="Arial"/>
            </a:endParaRPr>
          </a:p>
          <a:p>
            <a:pPr marL="0" lvl="0" indent="0" algn="ctr" rtl="0">
              <a:spcBef>
                <a:spcPts val="800"/>
              </a:spcBef>
              <a:spcAft>
                <a:spcPts val="0"/>
              </a:spcAft>
              <a:buClr>
                <a:srgbClr val="660066"/>
              </a:buClr>
              <a:buSzPts val="4000"/>
              <a:buNone/>
            </a:pPr>
            <a:r>
              <a:rPr lang="en-US" sz="4000">
                <a:solidFill>
                  <a:schemeClr val="accent2"/>
                </a:solidFill>
                <a:latin typeface="Arial"/>
                <a:ea typeface="Arial"/>
                <a:cs typeface="Arial"/>
                <a:sym typeface="Arial"/>
              </a:rPr>
              <a:t>solidarity and strength!</a:t>
            </a:r>
            <a:endParaRPr sz="4000">
              <a:solidFill>
                <a:schemeClr val="accent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819150" y="308617"/>
            <a:ext cx="7505700" cy="127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90"/>
              </a:buClr>
              <a:buSzPts val="3600"/>
              <a:buFont typeface="Arial"/>
              <a:buNone/>
            </a:pPr>
            <a:r>
              <a:rPr lang="en-US" sz="3600" b="1">
                <a:latin typeface="Arial"/>
                <a:ea typeface="Arial"/>
                <a:cs typeface="Arial"/>
                <a:sym typeface="Arial"/>
              </a:rPr>
              <a:t>OUTLINE </a:t>
            </a:r>
            <a:endParaRPr sz="3600" b="1">
              <a:latin typeface="Arial"/>
              <a:ea typeface="Arial"/>
              <a:cs typeface="Arial"/>
              <a:sym typeface="Arial"/>
            </a:endParaRPr>
          </a:p>
        </p:txBody>
      </p:sp>
      <p:sp>
        <p:nvSpPr>
          <p:cNvPr id="153" name="Google Shape;153;p16"/>
          <p:cNvSpPr txBox="1">
            <a:spLocks noGrp="1"/>
          </p:cNvSpPr>
          <p:nvPr>
            <p:ph type="body" idx="1"/>
          </p:nvPr>
        </p:nvSpPr>
        <p:spPr>
          <a:xfrm>
            <a:off x="819150" y="1581525"/>
            <a:ext cx="7505700" cy="4501500"/>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0"/>
              </a:spcBef>
              <a:spcAft>
                <a:spcPts val="0"/>
              </a:spcAft>
              <a:buClr>
                <a:schemeClr val="accent1"/>
              </a:buClr>
              <a:buSzPts val="2800"/>
              <a:buAutoNum type="arabicPeriod"/>
            </a:pPr>
            <a:r>
              <a:rPr lang="en-US" sz="2800" dirty="0">
                <a:solidFill>
                  <a:schemeClr val="accent1"/>
                </a:solidFill>
                <a:latin typeface="Arial"/>
                <a:ea typeface="Arial"/>
                <a:cs typeface="Arial"/>
                <a:sym typeface="Arial"/>
              </a:rPr>
              <a:t>Welcome/Debrief</a:t>
            </a:r>
            <a:endParaRPr dirty="0">
              <a:solidFill>
                <a:schemeClr val="accent1"/>
              </a:solidFill>
            </a:endParaRPr>
          </a:p>
          <a:p>
            <a:pPr marL="514350" lvl="0" indent="-514350" algn="l" rtl="0">
              <a:lnSpc>
                <a:spcPct val="150000"/>
              </a:lnSpc>
              <a:spcBef>
                <a:spcPts val="0"/>
              </a:spcBef>
              <a:spcAft>
                <a:spcPts val="0"/>
              </a:spcAft>
              <a:buClr>
                <a:schemeClr val="accent1"/>
              </a:buClr>
              <a:buSzPts val="2800"/>
              <a:buAutoNum type="arabicPeriod"/>
            </a:pPr>
            <a:r>
              <a:rPr lang="en-US" sz="2800" dirty="0">
                <a:solidFill>
                  <a:schemeClr val="accent1"/>
                </a:solidFill>
                <a:latin typeface="Arial"/>
                <a:ea typeface="Arial"/>
                <a:cs typeface="Arial"/>
                <a:sym typeface="Arial"/>
              </a:rPr>
              <a:t>International Law – Richard Falk	</a:t>
            </a:r>
            <a:r>
              <a:rPr lang="en-US" sz="2800" i="1" dirty="0">
                <a:solidFill>
                  <a:schemeClr val="accent1"/>
                </a:solidFill>
                <a:latin typeface="Arial"/>
                <a:ea typeface="Arial"/>
                <a:cs typeface="Arial"/>
                <a:sym typeface="Arial"/>
              </a:rPr>
              <a:t> </a:t>
            </a:r>
            <a:endParaRPr sz="2800" i="1" dirty="0">
              <a:solidFill>
                <a:schemeClr val="accent1"/>
              </a:solidFill>
              <a:latin typeface="Arial"/>
              <a:ea typeface="Arial"/>
              <a:cs typeface="Arial"/>
              <a:sym typeface="Arial"/>
            </a:endParaRPr>
          </a:p>
          <a:p>
            <a:pPr marL="514350" lvl="0" indent="-514350" algn="l" rtl="0">
              <a:lnSpc>
                <a:spcPct val="150000"/>
              </a:lnSpc>
              <a:spcBef>
                <a:spcPts val="0"/>
              </a:spcBef>
              <a:spcAft>
                <a:spcPts val="0"/>
              </a:spcAft>
              <a:buClr>
                <a:schemeClr val="accent1"/>
              </a:buClr>
              <a:buSzPts val="2800"/>
              <a:buAutoNum type="arabicPeriod"/>
            </a:pPr>
            <a:r>
              <a:rPr lang="en-US" sz="2800" dirty="0">
                <a:solidFill>
                  <a:schemeClr val="accent1"/>
                </a:solidFill>
                <a:latin typeface="Arial"/>
                <a:ea typeface="Arial"/>
                <a:cs typeface="Arial"/>
                <a:sym typeface="Arial"/>
              </a:rPr>
              <a:t>Jonathan </a:t>
            </a:r>
            <a:r>
              <a:rPr lang="en-US" sz="2800" dirty="0" err="1">
                <a:solidFill>
                  <a:schemeClr val="accent1"/>
                </a:solidFill>
                <a:latin typeface="Arial"/>
                <a:ea typeface="Arial"/>
                <a:cs typeface="Arial"/>
                <a:sym typeface="Arial"/>
              </a:rPr>
              <a:t>Kuttab</a:t>
            </a:r>
            <a:r>
              <a:rPr lang="en-US" sz="2800" dirty="0">
                <a:solidFill>
                  <a:schemeClr val="accent1"/>
                </a:solidFill>
                <a:latin typeface="Arial"/>
                <a:ea typeface="Arial"/>
                <a:cs typeface="Arial"/>
                <a:sym typeface="Arial"/>
              </a:rPr>
              <a:t> 					</a:t>
            </a:r>
            <a:endParaRPr sz="2800" i="1" dirty="0">
              <a:solidFill>
                <a:schemeClr val="accent1"/>
              </a:solidFill>
              <a:latin typeface="Arial"/>
              <a:ea typeface="Arial"/>
              <a:cs typeface="Arial"/>
              <a:sym typeface="Arial"/>
            </a:endParaRPr>
          </a:p>
          <a:p>
            <a:pPr marL="514350" lvl="0" indent="-514350" algn="l" rtl="0">
              <a:lnSpc>
                <a:spcPct val="150000"/>
              </a:lnSpc>
              <a:spcBef>
                <a:spcPts val="0"/>
              </a:spcBef>
              <a:spcAft>
                <a:spcPts val="0"/>
              </a:spcAft>
              <a:buClr>
                <a:schemeClr val="accent1"/>
              </a:buClr>
              <a:buSzPts val="2800"/>
              <a:buAutoNum type="arabicPeriod"/>
            </a:pPr>
            <a:r>
              <a:rPr lang="en-US" sz="2800" dirty="0">
                <a:solidFill>
                  <a:schemeClr val="accent1"/>
                </a:solidFill>
                <a:latin typeface="Arial"/>
                <a:ea typeface="Arial"/>
                <a:cs typeface="Arial"/>
                <a:sym typeface="Arial"/>
              </a:rPr>
              <a:t>Reflections</a:t>
            </a:r>
            <a:endParaRPr dirty="0">
              <a:solidFill>
                <a:schemeClr val="accent1"/>
              </a:solidFill>
            </a:endParaRPr>
          </a:p>
          <a:p>
            <a:pPr marL="514350" lvl="0" indent="-514350" algn="l" rtl="0">
              <a:lnSpc>
                <a:spcPct val="150000"/>
              </a:lnSpc>
              <a:spcBef>
                <a:spcPts val="0"/>
              </a:spcBef>
              <a:spcAft>
                <a:spcPts val="0"/>
              </a:spcAft>
              <a:buClr>
                <a:schemeClr val="accent1"/>
              </a:buClr>
              <a:buSzPts val="2800"/>
              <a:buAutoNum type="arabicPeriod"/>
            </a:pPr>
            <a:r>
              <a:rPr lang="en-US" sz="2800" dirty="0">
                <a:solidFill>
                  <a:schemeClr val="accent1"/>
                </a:solidFill>
                <a:latin typeface="Arial"/>
                <a:ea typeface="Arial"/>
                <a:cs typeface="Arial"/>
                <a:sym typeface="Arial"/>
              </a:rPr>
              <a:t>Solidarity, support, commitments</a:t>
            </a:r>
            <a:endParaRPr dirty="0">
              <a:solidFill>
                <a:schemeClr val="accent1"/>
              </a:solidFill>
            </a:endParaRPr>
          </a:p>
          <a:p>
            <a:pPr marL="514350" lvl="0" indent="-514350" algn="l" rtl="0">
              <a:lnSpc>
                <a:spcPct val="150000"/>
              </a:lnSpc>
              <a:spcBef>
                <a:spcPts val="0"/>
              </a:spcBef>
              <a:spcAft>
                <a:spcPts val="1600"/>
              </a:spcAft>
              <a:buClr>
                <a:schemeClr val="accent1"/>
              </a:buClr>
              <a:buSzPts val="2800"/>
              <a:buAutoNum type="arabicPeriod"/>
            </a:pPr>
            <a:r>
              <a:rPr lang="en-US" sz="2800" dirty="0">
                <a:solidFill>
                  <a:schemeClr val="accent1"/>
                </a:solidFill>
                <a:latin typeface="Arial"/>
                <a:ea typeface="Arial"/>
                <a:cs typeface="Arial"/>
                <a:sym typeface="Arial"/>
              </a:rPr>
              <a:t>Evaluations</a:t>
            </a:r>
            <a:endParaRPr sz="2800" dirty="0">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554300" y="430525"/>
            <a:ext cx="3709200" cy="122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US" b="1">
                <a:latin typeface="Arial"/>
                <a:ea typeface="Arial"/>
                <a:cs typeface="Arial"/>
                <a:sym typeface="Arial"/>
              </a:rPr>
              <a:t>Milestones </a:t>
            </a:r>
            <a:endParaRPr b="1">
              <a:latin typeface="Arial"/>
              <a:ea typeface="Arial"/>
              <a:cs typeface="Arial"/>
              <a:sym typeface="Arial"/>
            </a:endParaRPr>
          </a:p>
          <a:p>
            <a:pPr marL="0" lvl="0" indent="0" algn="l" rtl="0">
              <a:spcBef>
                <a:spcPts val="0"/>
              </a:spcBef>
              <a:spcAft>
                <a:spcPts val="0"/>
              </a:spcAft>
              <a:buClr>
                <a:schemeClr val="dk1"/>
              </a:buClr>
              <a:buSzPts val="4400"/>
              <a:buFont typeface="Arial"/>
              <a:buNone/>
            </a:pPr>
            <a:r>
              <a:rPr lang="en-US" b="1">
                <a:latin typeface="Arial"/>
                <a:ea typeface="Arial"/>
                <a:cs typeface="Arial"/>
                <a:sym typeface="Arial"/>
              </a:rPr>
              <a:t>in 2017</a:t>
            </a:r>
            <a:endParaRPr b="1">
              <a:latin typeface="Arial"/>
              <a:ea typeface="Arial"/>
              <a:cs typeface="Arial"/>
              <a:sym typeface="Arial"/>
            </a:endParaRPr>
          </a:p>
        </p:txBody>
      </p:sp>
      <p:sp>
        <p:nvSpPr>
          <p:cNvPr id="159" name="Google Shape;159;p17"/>
          <p:cNvSpPr txBox="1">
            <a:spLocks noGrp="1"/>
          </p:cNvSpPr>
          <p:nvPr>
            <p:ph type="body" idx="1"/>
          </p:nvPr>
        </p:nvSpPr>
        <p:spPr>
          <a:xfrm>
            <a:off x="412850" y="1658725"/>
            <a:ext cx="3963900" cy="4546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640"/>
              </a:spcBef>
              <a:spcAft>
                <a:spcPts val="0"/>
              </a:spcAft>
              <a:buClr>
                <a:schemeClr val="accent2"/>
              </a:buClr>
              <a:buSzPts val="2400"/>
              <a:buChar char="●"/>
            </a:pPr>
            <a:r>
              <a:rPr lang="en-US" sz="2400" b="1" dirty="0">
                <a:solidFill>
                  <a:schemeClr val="accent2"/>
                </a:solidFill>
              </a:rPr>
              <a:t>100th anniversary of Balfour Declaration</a:t>
            </a:r>
            <a:endParaRPr sz="2400" b="1" dirty="0">
              <a:solidFill>
                <a:schemeClr val="accent2"/>
              </a:solidFill>
            </a:endParaRPr>
          </a:p>
          <a:p>
            <a:pPr marL="457200" lvl="0" indent="-381000" algn="l" rtl="0">
              <a:lnSpc>
                <a:spcPct val="115000"/>
              </a:lnSpc>
              <a:spcBef>
                <a:spcPts val="1000"/>
              </a:spcBef>
              <a:spcAft>
                <a:spcPts val="0"/>
              </a:spcAft>
              <a:buClr>
                <a:schemeClr val="accent2"/>
              </a:buClr>
              <a:buSzPts val="2400"/>
              <a:buChar char="●"/>
            </a:pPr>
            <a:r>
              <a:rPr lang="en-US" sz="2400" b="1" dirty="0">
                <a:solidFill>
                  <a:schemeClr val="accent2"/>
                </a:solidFill>
              </a:rPr>
              <a:t>UN General Assembly Resolution 181, partition and Jerusalem (over 70 years.)</a:t>
            </a:r>
            <a:endParaRPr sz="2400" b="1" dirty="0">
              <a:solidFill>
                <a:schemeClr val="accent2"/>
              </a:solidFill>
            </a:endParaRPr>
          </a:p>
          <a:p>
            <a:pPr marL="457200" lvl="0" indent="-381000" algn="l" rtl="0">
              <a:lnSpc>
                <a:spcPct val="115000"/>
              </a:lnSpc>
              <a:spcBef>
                <a:spcPts val="1000"/>
              </a:spcBef>
              <a:spcAft>
                <a:spcPts val="1000"/>
              </a:spcAft>
              <a:buClr>
                <a:schemeClr val="accent2"/>
              </a:buClr>
              <a:buSzPts val="2400"/>
              <a:buChar char="●"/>
            </a:pPr>
            <a:r>
              <a:rPr lang="en-US" sz="2400" b="1" dirty="0">
                <a:solidFill>
                  <a:schemeClr val="accent2"/>
                </a:solidFill>
              </a:rPr>
              <a:t>Israeli military occupation of West Bank, East Jerusalem, and Gaza Strip since 1967 War.</a:t>
            </a:r>
            <a:endParaRPr sz="2400" b="1" dirty="0">
              <a:solidFill>
                <a:schemeClr val="accent2"/>
              </a:solidFill>
            </a:endParaRPr>
          </a:p>
        </p:txBody>
      </p:sp>
      <p:pic>
        <p:nvPicPr>
          <p:cNvPr id="160" name="Google Shape;160;p17"/>
          <p:cNvPicPr preferRelativeResize="0"/>
          <p:nvPr/>
        </p:nvPicPr>
        <p:blipFill>
          <a:blip r:embed="rId3">
            <a:alphaModFix/>
          </a:blip>
          <a:stretch>
            <a:fillRect/>
          </a:stretch>
        </p:blipFill>
        <p:spPr>
          <a:xfrm>
            <a:off x="4825575" y="722925"/>
            <a:ext cx="3612925" cy="5412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819150" y="152642"/>
            <a:ext cx="7505700" cy="127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a:buNone/>
            </a:pPr>
            <a:r>
              <a:rPr lang="en-US" b="1">
                <a:latin typeface="Arial"/>
                <a:ea typeface="Arial"/>
                <a:cs typeface="Arial"/>
                <a:sym typeface="Arial"/>
              </a:rPr>
              <a:t>INTERNATIONAL LAW</a:t>
            </a:r>
            <a:endParaRPr b="1">
              <a:latin typeface="Arial"/>
              <a:ea typeface="Arial"/>
              <a:cs typeface="Arial"/>
              <a:sym typeface="Arial"/>
            </a:endParaRPr>
          </a:p>
        </p:txBody>
      </p:sp>
      <p:sp>
        <p:nvSpPr>
          <p:cNvPr id="166" name="Google Shape;166;p18"/>
          <p:cNvSpPr txBox="1">
            <a:spLocks noGrp="1"/>
          </p:cNvSpPr>
          <p:nvPr>
            <p:ph type="body" idx="1"/>
          </p:nvPr>
        </p:nvSpPr>
        <p:spPr>
          <a:xfrm>
            <a:off x="653250" y="1230575"/>
            <a:ext cx="7827900" cy="50280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chemeClr val="accent1"/>
              </a:buClr>
              <a:buSzPts val="2400"/>
              <a:buFont typeface="Arial"/>
              <a:buChar char="●"/>
            </a:pPr>
            <a:r>
              <a:rPr lang="en-US" sz="2400">
                <a:solidFill>
                  <a:schemeClr val="accent1"/>
                </a:solidFill>
                <a:latin typeface="Arial"/>
                <a:ea typeface="Arial"/>
                <a:cs typeface="Arial"/>
                <a:sym typeface="Arial"/>
              </a:rPr>
              <a:t>Right of a people to self-determination</a:t>
            </a:r>
            <a:endParaRPr sz="2400">
              <a:solidFill>
                <a:schemeClr val="accent1"/>
              </a:solidFill>
              <a:latin typeface="Arial"/>
              <a:ea typeface="Arial"/>
              <a:cs typeface="Arial"/>
              <a:sym typeface="Arial"/>
            </a:endParaRPr>
          </a:p>
          <a:p>
            <a:pPr marL="914400" lvl="1" indent="-381000" algn="l" rtl="0">
              <a:lnSpc>
                <a:spcPct val="115000"/>
              </a:lnSpc>
              <a:spcBef>
                <a:spcPts val="0"/>
              </a:spcBef>
              <a:spcAft>
                <a:spcPts val="0"/>
              </a:spcAft>
              <a:buClr>
                <a:schemeClr val="accent1"/>
              </a:buClr>
              <a:buSzPts val="2400"/>
              <a:buFont typeface="Arial"/>
              <a:buChar char="○"/>
            </a:pPr>
            <a:r>
              <a:rPr lang="en-US" sz="2400">
                <a:solidFill>
                  <a:schemeClr val="accent1"/>
                </a:solidFill>
                <a:latin typeface="Arial"/>
                <a:ea typeface="Arial"/>
                <a:cs typeface="Arial"/>
                <a:sym typeface="Arial"/>
              </a:rPr>
              <a:t>1966,  Article 1 of UN Human Rights Conventions</a:t>
            </a:r>
            <a:endParaRPr sz="2400">
              <a:solidFill>
                <a:schemeClr val="accent1"/>
              </a:solidFill>
              <a:latin typeface="Arial"/>
              <a:ea typeface="Arial"/>
              <a:cs typeface="Arial"/>
              <a:sym typeface="Arial"/>
            </a:endParaRPr>
          </a:p>
          <a:p>
            <a:pPr marL="457200" lvl="0" indent="-381000" algn="l" rtl="0">
              <a:lnSpc>
                <a:spcPct val="115000"/>
              </a:lnSpc>
              <a:spcBef>
                <a:spcPts val="0"/>
              </a:spcBef>
              <a:spcAft>
                <a:spcPts val="0"/>
              </a:spcAft>
              <a:buClr>
                <a:schemeClr val="accent1"/>
              </a:buClr>
              <a:buSzPts val="2400"/>
              <a:buFont typeface="Arial"/>
              <a:buChar char="●"/>
            </a:pPr>
            <a:r>
              <a:rPr lang="en-US" sz="2400">
                <a:solidFill>
                  <a:schemeClr val="accent1"/>
                </a:solidFill>
                <a:latin typeface="Arial"/>
                <a:ea typeface="Arial"/>
                <a:cs typeface="Arial"/>
                <a:sym typeface="Arial"/>
              </a:rPr>
              <a:t>Acquisition of territory by force illegal</a:t>
            </a:r>
            <a:endParaRPr sz="2400">
              <a:solidFill>
                <a:schemeClr val="accent1"/>
              </a:solidFill>
              <a:latin typeface="Arial"/>
              <a:ea typeface="Arial"/>
              <a:cs typeface="Arial"/>
              <a:sym typeface="Arial"/>
            </a:endParaRPr>
          </a:p>
          <a:p>
            <a:pPr marL="457200" lvl="0" indent="-381000" algn="l" rtl="0">
              <a:lnSpc>
                <a:spcPct val="115000"/>
              </a:lnSpc>
              <a:spcBef>
                <a:spcPts val="0"/>
              </a:spcBef>
              <a:spcAft>
                <a:spcPts val="0"/>
              </a:spcAft>
              <a:buClr>
                <a:schemeClr val="accent1"/>
              </a:buClr>
              <a:buSzPts val="2400"/>
              <a:buFont typeface="Arial"/>
              <a:buChar char="●"/>
            </a:pPr>
            <a:r>
              <a:rPr lang="en-US" sz="2400">
                <a:solidFill>
                  <a:schemeClr val="accent1"/>
                </a:solidFill>
                <a:latin typeface="Arial"/>
                <a:ea typeface="Arial"/>
                <a:cs typeface="Arial"/>
                <a:sym typeface="Arial"/>
              </a:rPr>
              <a:t>Security Council Resolution 242 </a:t>
            </a:r>
            <a:endParaRPr sz="2400">
              <a:solidFill>
                <a:schemeClr val="accent1"/>
              </a:solidFill>
              <a:latin typeface="Arial"/>
              <a:ea typeface="Arial"/>
              <a:cs typeface="Arial"/>
              <a:sym typeface="Arial"/>
            </a:endParaRPr>
          </a:p>
          <a:p>
            <a:pPr marL="914400" lvl="1" indent="-381000" algn="l" rtl="0">
              <a:lnSpc>
                <a:spcPct val="115000"/>
              </a:lnSpc>
              <a:spcBef>
                <a:spcPts val="0"/>
              </a:spcBef>
              <a:spcAft>
                <a:spcPts val="0"/>
              </a:spcAft>
              <a:buClr>
                <a:schemeClr val="accent1"/>
              </a:buClr>
              <a:buSzPts val="2400"/>
              <a:buFont typeface="Arial"/>
              <a:buChar char="○"/>
            </a:pPr>
            <a:r>
              <a:rPr lang="en-US" sz="2400">
                <a:solidFill>
                  <a:schemeClr val="accent1"/>
                </a:solidFill>
                <a:latin typeface="Arial"/>
                <a:ea typeface="Arial"/>
                <a:cs typeface="Arial"/>
                <a:sym typeface="Arial"/>
              </a:rPr>
              <a:t>withdrawal from territories</a:t>
            </a:r>
            <a:endParaRPr sz="2400">
              <a:solidFill>
                <a:schemeClr val="accent1"/>
              </a:solidFill>
              <a:latin typeface="Arial"/>
              <a:ea typeface="Arial"/>
              <a:cs typeface="Arial"/>
              <a:sym typeface="Arial"/>
            </a:endParaRPr>
          </a:p>
          <a:p>
            <a:pPr marL="457200" lvl="0" indent="-381000" algn="l" rtl="0">
              <a:lnSpc>
                <a:spcPct val="115000"/>
              </a:lnSpc>
              <a:spcBef>
                <a:spcPts val="0"/>
              </a:spcBef>
              <a:spcAft>
                <a:spcPts val="0"/>
              </a:spcAft>
              <a:buClr>
                <a:schemeClr val="accent1"/>
              </a:buClr>
              <a:buSzPts val="2400"/>
              <a:buFont typeface="Arial"/>
              <a:buChar char="●"/>
            </a:pPr>
            <a:r>
              <a:rPr lang="en-US" sz="2400">
                <a:solidFill>
                  <a:schemeClr val="accent1"/>
                </a:solidFill>
                <a:latin typeface="Arial"/>
                <a:ea typeface="Arial"/>
                <a:cs typeface="Arial"/>
                <a:sym typeface="Arial"/>
              </a:rPr>
              <a:t>Fourth Geneva Convention Relative to protection of Civilian Persons in Time of War forbids collective punishment</a:t>
            </a:r>
            <a:endParaRPr sz="2400">
              <a:solidFill>
                <a:schemeClr val="accent1"/>
              </a:solidFill>
              <a:latin typeface="Arial"/>
              <a:ea typeface="Arial"/>
              <a:cs typeface="Arial"/>
              <a:sym typeface="Arial"/>
            </a:endParaRPr>
          </a:p>
          <a:p>
            <a:pPr marL="457200" lvl="0" indent="-381000" algn="l" rtl="0">
              <a:lnSpc>
                <a:spcPct val="115000"/>
              </a:lnSpc>
              <a:spcBef>
                <a:spcPts val="0"/>
              </a:spcBef>
              <a:spcAft>
                <a:spcPts val="0"/>
              </a:spcAft>
              <a:buClr>
                <a:schemeClr val="accent1"/>
              </a:buClr>
              <a:buSzPts val="2400"/>
              <a:buFont typeface="Arial"/>
              <a:buChar char="●"/>
            </a:pPr>
            <a:r>
              <a:rPr lang="en-US" sz="2400">
                <a:solidFill>
                  <a:schemeClr val="accent1"/>
                </a:solidFill>
                <a:latin typeface="Arial"/>
                <a:ea typeface="Arial"/>
                <a:cs typeface="Arial"/>
                <a:sym typeface="Arial"/>
              </a:rPr>
              <a:t>Right of Return</a:t>
            </a:r>
            <a:endParaRPr sz="2400">
              <a:solidFill>
                <a:schemeClr val="accent1"/>
              </a:solidFill>
              <a:latin typeface="Arial"/>
              <a:ea typeface="Arial"/>
              <a:cs typeface="Arial"/>
              <a:sym typeface="Arial"/>
            </a:endParaRPr>
          </a:p>
          <a:p>
            <a:pPr marL="457200" lvl="0" indent="-381000" algn="l" rtl="0">
              <a:lnSpc>
                <a:spcPct val="115000"/>
              </a:lnSpc>
              <a:spcBef>
                <a:spcPts val="555"/>
              </a:spcBef>
              <a:spcAft>
                <a:spcPts val="0"/>
              </a:spcAft>
              <a:buClr>
                <a:schemeClr val="accent1"/>
              </a:buClr>
              <a:buSzPts val="2400"/>
              <a:buFont typeface="Arial"/>
              <a:buChar char="●"/>
            </a:pPr>
            <a:r>
              <a:rPr lang="en-US" sz="2400">
                <a:solidFill>
                  <a:schemeClr val="accent1"/>
                </a:solidFill>
                <a:latin typeface="Arial"/>
                <a:ea typeface="Arial"/>
                <a:cs typeface="Arial"/>
                <a:sym typeface="Arial"/>
              </a:rPr>
              <a:t>Crime of Apartheid, 1973 Colonial rule and settlement became illegal</a:t>
            </a:r>
            <a:endParaRPr sz="2400">
              <a:solidFill>
                <a:schemeClr val="accen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694050" y="432899"/>
            <a:ext cx="3581400" cy="1365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Arial"/>
              <a:buNone/>
            </a:pPr>
            <a:r>
              <a:rPr lang="en-US" b="1" dirty="0">
                <a:latin typeface="Arial"/>
                <a:ea typeface="Arial"/>
                <a:cs typeface="Arial"/>
                <a:sym typeface="Arial"/>
              </a:rPr>
              <a:t>Falk on why </a:t>
            </a:r>
            <a:endParaRPr b="1" dirty="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b="1" dirty="0">
                <a:latin typeface="Arial"/>
                <a:ea typeface="Arial"/>
                <a:cs typeface="Arial"/>
                <a:sym typeface="Arial"/>
              </a:rPr>
              <a:t>2-state solution </a:t>
            </a:r>
            <a:endParaRPr b="1" dirty="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b="1" dirty="0">
                <a:latin typeface="Arial"/>
                <a:ea typeface="Arial"/>
                <a:cs typeface="Arial"/>
                <a:sym typeface="Arial"/>
              </a:rPr>
              <a:t>never came about</a:t>
            </a:r>
            <a:endParaRPr b="1" dirty="0">
              <a:latin typeface="Arial"/>
              <a:ea typeface="Arial"/>
              <a:cs typeface="Arial"/>
              <a:sym typeface="Arial"/>
            </a:endParaRPr>
          </a:p>
        </p:txBody>
      </p:sp>
      <p:sp>
        <p:nvSpPr>
          <p:cNvPr id="172" name="Google Shape;172;p19"/>
          <p:cNvSpPr txBox="1">
            <a:spLocks noGrp="1"/>
          </p:cNvSpPr>
          <p:nvPr>
            <p:ph type="body" idx="1"/>
          </p:nvPr>
        </p:nvSpPr>
        <p:spPr>
          <a:xfrm>
            <a:off x="694050" y="2170450"/>
            <a:ext cx="3109500" cy="30315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3200"/>
              <a:buNone/>
            </a:pPr>
            <a:r>
              <a:rPr lang="en-US" sz="2400" dirty="0">
                <a:solidFill>
                  <a:srgbClr val="CC0000"/>
                </a:solidFill>
                <a:latin typeface="Arial"/>
                <a:ea typeface="Arial"/>
                <a:cs typeface="Arial"/>
                <a:sym typeface="Arial"/>
              </a:rPr>
              <a:t>The main leaders of the Zionist movement never accepted the approach that their political leaders publicly endorsed.</a:t>
            </a:r>
            <a:endParaRPr sz="2400" dirty="0">
              <a:solidFill>
                <a:srgbClr val="CC0000"/>
              </a:solidFill>
              <a:latin typeface="Arial"/>
              <a:ea typeface="Arial"/>
              <a:cs typeface="Arial"/>
              <a:sym typeface="Arial"/>
            </a:endParaRPr>
          </a:p>
          <a:p>
            <a:pPr marL="342900" lvl="0" indent="-139700" algn="l" rtl="0">
              <a:spcBef>
                <a:spcPts val="640"/>
              </a:spcBef>
              <a:spcAft>
                <a:spcPts val="1600"/>
              </a:spcAft>
              <a:buClr>
                <a:schemeClr val="dk1"/>
              </a:buClr>
              <a:buSzPts val="3200"/>
              <a:buNone/>
            </a:pPr>
            <a:endParaRPr sz="2400" dirty="0">
              <a:solidFill>
                <a:schemeClr val="accent2"/>
              </a:solidFill>
              <a:latin typeface="Arial"/>
              <a:ea typeface="Arial"/>
              <a:cs typeface="Arial"/>
              <a:sym typeface="Arial"/>
            </a:endParaRPr>
          </a:p>
        </p:txBody>
      </p:sp>
      <p:pic>
        <p:nvPicPr>
          <p:cNvPr id="173" name="Google Shape;173;p19"/>
          <p:cNvPicPr preferRelativeResize="0"/>
          <p:nvPr/>
        </p:nvPicPr>
        <p:blipFill>
          <a:blip r:embed="rId3">
            <a:alphaModFix/>
          </a:blip>
          <a:stretch>
            <a:fillRect/>
          </a:stretch>
        </p:blipFill>
        <p:spPr>
          <a:xfrm>
            <a:off x="4572000" y="746751"/>
            <a:ext cx="3581400" cy="5364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360500" y="289100"/>
            <a:ext cx="8462100" cy="127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36C09"/>
              </a:buClr>
              <a:buSzPts val="4400"/>
              <a:buFont typeface="Arial"/>
              <a:buNone/>
            </a:pPr>
            <a:r>
              <a:rPr lang="en-US" sz="3600" b="1">
                <a:latin typeface="Arial"/>
                <a:ea typeface="Arial"/>
                <a:cs typeface="Arial"/>
                <a:sym typeface="Arial"/>
              </a:rPr>
              <a:t>Policies/Actions to Restore Justice</a:t>
            </a:r>
            <a:endParaRPr sz="3600" b="1">
              <a:latin typeface="Arial"/>
              <a:ea typeface="Arial"/>
              <a:cs typeface="Arial"/>
              <a:sym typeface="Arial"/>
            </a:endParaRPr>
          </a:p>
        </p:txBody>
      </p:sp>
      <p:sp>
        <p:nvSpPr>
          <p:cNvPr id="179" name="Google Shape;179;p20"/>
          <p:cNvSpPr txBox="1">
            <a:spLocks noGrp="1"/>
          </p:cNvSpPr>
          <p:nvPr>
            <p:ph type="body" idx="1"/>
          </p:nvPr>
        </p:nvSpPr>
        <p:spPr>
          <a:xfrm>
            <a:off x="584900" y="1380800"/>
            <a:ext cx="8013300" cy="46575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Self-determination for all</a:t>
            </a:r>
            <a:endParaRPr sz="3000">
              <a:solidFill>
                <a:schemeClr val="accent1"/>
              </a:solidFill>
              <a:latin typeface="Arial"/>
              <a:ea typeface="Arial"/>
              <a:cs typeface="Arial"/>
              <a:sym typeface="Arial"/>
            </a:endParaRPr>
          </a:p>
          <a:p>
            <a:pPr marL="457200" lvl="0" indent="-419100" algn="l" rtl="0">
              <a:lnSpc>
                <a:spcPct val="90000"/>
              </a:lnSpc>
              <a:spcBef>
                <a:spcPts val="100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Dismantle structures of domination and discrimination</a:t>
            </a:r>
            <a:endParaRPr sz="3000">
              <a:solidFill>
                <a:schemeClr val="accent1"/>
              </a:solidFill>
              <a:latin typeface="Arial"/>
              <a:ea typeface="Arial"/>
              <a:cs typeface="Arial"/>
              <a:sym typeface="Arial"/>
            </a:endParaRPr>
          </a:p>
          <a:p>
            <a:pPr marL="457200" lvl="0" indent="-419100" algn="l" rtl="0">
              <a:lnSpc>
                <a:spcPct val="90000"/>
              </a:lnSpc>
              <a:spcBef>
                <a:spcPts val="100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End apartheid</a:t>
            </a:r>
            <a:endParaRPr sz="3000">
              <a:solidFill>
                <a:schemeClr val="accent1"/>
              </a:solidFill>
              <a:latin typeface="Arial"/>
              <a:ea typeface="Arial"/>
              <a:cs typeface="Arial"/>
              <a:sym typeface="Arial"/>
            </a:endParaRPr>
          </a:p>
          <a:p>
            <a:pPr marL="457200" lvl="0" indent="-419100" algn="l" rtl="0">
              <a:lnSpc>
                <a:spcPct val="90000"/>
              </a:lnSpc>
              <a:spcBef>
                <a:spcPts val="100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Any legitimate state(s) must not be ethnic or religious</a:t>
            </a:r>
            <a:endParaRPr sz="3000">
              <a:solidFill>
                <a:schemeClr val="accent1"/>
              </a:solidFill>
              <a:latin typeface="Arial"/>
              <a:ea typeface="Arial"/>
              <a:cs typeface="Arial"/>
              <a:sym typeface="Arial"/>
            </a:endParaRPr>
          </a:p>
          <a:p>
            <a:pPr marL="457200" lvl="0" indent="-419100" algn="l" rtl="0">
              <a:lnSpc>
                <a:spcPct val="90000"/>
              </a:lnSpc>
              <a:spcBef>
                <a:spcPts val="100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Equality under the law; uphold human rights</a:t>
            </a:r>
            <a:endParaRPr sz="3000">
              <a:solidFill>
                <a:schemeClr val="accent1"/>
              </a:solidFill>
              <a:latin typeface="Arial"/>
              <a:ea typeface="Arial"/>
              <a:cs typeface="Arial"/>
              <a:sym typeface="Arial"/>
            </a:endParaRPr>
          </a:p>
          <a:p>
            <a:pPr marL="457200" lvl="0" indent="-419100" algn="l" rtl="0">
              <a:lnSpc>
                <a:spcPct val="90000"/>
              </a:lnSpc>
              <a:spcBef>
                <a:spcPts val="1000"/>
              </a:spcBef>
              <a:spcAft>
                <a:spcPts val="1000"/>
              </a:spcAft>
              <a:buClr>
                <a:schemeClr val="accent1"/>
              </a:buClr>
              <a:buSzPts val="3000"/>
              <a:buFont typeface="Arial"/>
              <a:buChar char="●"/>
            </a:pPr>
            <a:r>
              <a:rPr lang="en-US" sz="3000">
                <a:solidFill>
                  <a:schemeClr val="accent1"/>
                </a:solidFill>
                <a:latin typeface="Arial"/>
                <a:ea typeface="Arial"/>
                <a:cs typeface="Arial"/>
                <a:sym typeface="Arial"/>
              </a:rPr>
              <a:t>Negotiation by parties involved, not imposed from outside</a:t>
            </a:r>
            <a:endParaRPr sz="3000">
              <a:solidFill>
                <a:schemeClr val="accen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663000" y="250100"/>
            <a:ext cx="7818000" cy="1329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90"/>
              </a:buClr>
              <a:buSzPts val="4400"/>
              <a:buFont typeface="Arial"/>
              <a:buNone/>
            </a:pPr>
            <a:r>
              <a:rPr lang="en-US" sz="4800" b="1">
                <a:latin typeface="Arial"/>
                <a:ea typeface="Arial"/>
                <a:cs typeface="Arial"/>
                <a:sym typeface="Arial"/>
              </a:rPr>
              <a:t>Richard Falk</a:t>
            </a:r>
            <a:endParaRPr sz="4800" b="1">
              <a:latin typeface="Arial"/>
              <a:ea typeface="Arial"/>
              <a:cs typeface="Arial"/>
              <a:sym typeface="Arial"/>
            </a:endParaRPr>
          </a:p>
        </p:txBody>
      </p:sp>
      <p:sp>
        <p:nvSpPr>
          <p:cNvPr id="185" name="Google Shape;185;p21"/>
          <p:cNvSpPr txBox="1">
            <a:spLocks noGrp="1"/>
          </p:cNvSpPr>
          <p:nvPr>
            <p:ph type="body" idx="1"/>
          </p:nvPr>
        </p:nvSpPr>
        <p:spPr>
          <a:xfrm>
            <a:off x="335666" y="1579100"/>
            <a:ext cx="3477184" cy="4641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90"/>
              </a:buClr>
              <a:buSzPts val="3600"/>
              <a:buNone/>
            </a:pPr>
            <a:r>
              <a:rPr lang="en-US" sz="3000" b="1" dirty="0">
                <a:solidFill>
                  <a:schemeClr val="accent1"/>
                </a:solidFill>
                <a:latin typeface="Arial"/>
                <a:ea typeface="Arial"/>
                <a:cs typeface="Arial"/>
                <a:sym typeface="Arial"/>
              </a:rPr>
              <a:t>Discuss the facts and ideas</a:t>
            </a:r>
            <a:endParaRPr sz="3000" b="1" dirty="0">
              <a:solidFill>
                <a:schemeClr val="accent1"/>
              </a:solidFill>
              <a:latin typeface="Arial"/>
              <a:ea typeface="Arial"/>
              <a:cs typeface="Arial"/>
              <a:sym typeface="Arial"/>
            </a:endParaRPr>
          </a:p>
          <a:p>
            <a:pPr marL="0" lvl="0" indent="0" algn="ctr" rtl="0">
              <a:spcBef>
                <a:spcPts val="0"/>
              </a:spcBef>
              <a:spcAft>
                <a:spcPts val="0"/>
              </a:spcAft>
              <a:buClr>
                <a:srgbClr val="000090"/>
              </a:buClr>
              <a:buSzPts val="3600"/>
              <a:buNone/>
            </a:pPr>
            <a:r>
              <a:rPr lang="en-US" sz="3000" b="1" dirty="0">
                <a:solidFill>
                  <a:schemeClr val="accent1"/>
                </a:solidFill>
                <a:latin typeface="Arial"/>
                <a:ea typeface="Arial"/>
                <a:cs typeface="Arial"/>
                <a:sym typeface="Arial"/>
              </a:rPr>
              <a:t>in Falk’s </a:t>
            </a:r>
            <a:r>
              <a:rPr lang="en-US" sz="3000" b="1" dirty="0" err="1">
                <a:solidFill>
                  <a:schemeClr val="accent1"/>
                </a:solidFill>
                <a:latin typeface="Arial"/>
                <a:ea typeface="Arial"/>
                <a:cs typeface="Arial"/>
                <a:sym typeface="Arial"/>
              </a:rPr>
              <a:t>Foreward</a:t>
            </a:r>
            <a:endParaRPr sz="3000" b="1" dirty="0">
              <a:solidFill>
                <a:schemeClr val="accent1"/>
              </a:solidFill>
              <a:latin typeface="Arial"/>
              <a:ea typeface="Arial"/>
              <a:cs typeface="Arial"/>
              <a:sym typeface="Arial"/>
            </a:endParaRPr>
          </a:p>
          <a:p>
            <a:pPr marL="0" lvl="0" indent="0" algn="ctr" rtl="0">
              <a:spcBef>
                <a:spcPts val="720"/>
              </a:spcBef>
              <a:spcAft>
                <a:spcPts val="0"/>
              </a:spcAft>
              <a:buClr>
                <a:srgbClr val="000090"/>
              </a:buClr>
              <a:buSzPts val="3600"/>
              <a:buNone/>
            </a:pPr>
            <a:r>
              <a:rPr lang="en-US" sz="3000" b="1" dirty="0">
                <a:solidFill>
                  <a:schemeClr val="accent1"/>
                </a:solidFill>
                <a:latin typeface="Arial"/>
                <a:ea typeface="Arial"/>
                <a:cs typeface="Arial"/>
                <a:sym typeface="Arial"/>
              </a:rPr>
              <a:t>in light of </a:t>
            </a:r>
            <a:endParaRPr sz="3000" b="1" dirty="0">
              <a:solidFill>
                <a:schemeClr val="accent1"/>
              </a:solidFill>
              <a:latin typeface="Arial"/>
              <a:ea typeface="Arial"/>
              <a:cs typeface="Arial"/>
              <a:sym typeface="Arial"/>
            </a:endParaRPr>
          </a:p>
          <a:p>
            <a:pPr marL="0" lvl="0" indent="0" algn="ctr" rtl="0">
              <a:spcBef>
                <a:spcPts val="720"/>
              </a:spcBef>
              <a:spcAft>
                <a:spcPts val="0"/>
              </a:spcAft>
              <a:buClr>
                <a:srgbClr val="000090"/>
              </a:buClr>
              <a:buSzPts val="3600"/>
              <a:buNone/>
            </a:pPr>
            <a:r>
              <a:rPr lang="en-US" sz="3000" b="1" dirty="0">
                <a:solidFill>
                  <a:schemeClr val="accent1"/>
                </a:solidFill>
                <a:latin typeface="Arial"/>
                <a:ea typeface="Arial"/>
                <a:cs typeface="Arial"/>
                <a:sym typeface="Arial"/>
              </a:rPr>
              <a:t>Israel’s 2018 </a:t>
            </a:r>
            <a:endParaRPr sz="3000" b="1" dirty="0">
              <a:solidFill>
                <a:schemeClr val="accent1"/>
              </a:solidFill>
              <a:latin typeface="Arial"/>
              <a:ea typeface="Arial"/>
              <a:cs typeface="Arial"/>
              <a:sym typeface="Arial"/>
            </a:endParaRPr>
          </a:p>
          <a:p>
            <a:pPr marL="0" lvl="0" indent="0" algn="ctr" rtl="0">
              <a:spcBef>
                <a:spcPts val="720"/>
              </a:spcBef>
              <a:spcAft>
                <a:spcPts val="0"/>
              </a:spcAft>
              <a:buClr>
                <a:srgbClr val="000090"/>
              </a:buClr>
              <a:buSzPts val="3600"/>
              <a:buNone/>
            </a:pPr>
            <a:r>
              <a:rPr lang="en-US" sz="3000" b="1" dirty="0">
                <a:solidFill>
                  <a:schemeClr val="accent1"/>
                </a:solidFill>
                <a:latin typeface="Arial"/>
                <a:ea typeface="Arial"/>
                <a:cs typeface="Arial"/>
                <a:sym typeface="Arial"/>
              </a:rPr>
              <a:t>Nation-State Law.</a:t>
            </a:r>
            <a:endParaRPr sz="3000" b="1" dirty="0">
              <a:solidFill>
                <a:schemeClr val="accent1"/>
              </a:solidFill>
              <a:latin typeface="Arial"/>
              <a:ea typeface="Arial"/>
              <a:cs typeface="Arial"/>
              <a:sym typeface="Arial"/>
            </a:endParaRPr>
          </a:p>
        </p:txBody>
      </p:sp>
      <p:pic>
        <p:nvPicPr>
          <p:cNvPr id="186" name="Google Shape;186;p21"/>
          <p:cNvPicPr preferRelativeResize="0"/>
          <p:nvPr/>
        </p:nvPicPr>
        <p:blipFill>
          <a:blip r:embed="rId3">
            <a:alphaModFix/>
          </a:blip>
          <a:stretch>
            <a:fillRect/>
          </a:stretch>
        </p:blipFill>
        <p:spPr>
          <a:xfrm>
            <a:off x="4000150" y="2488737"/>
            <a:ext cx="4480852" cy="2822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429225" y="289097"/>
            <a:ext cx="8247000" cy="1212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2"/>
              </a:buClr>
              <a:buSzPts val="3600"/>
              <a:buFont typeface="Arial"/>
              <a:buNone/>
            </a:pPr>
            <a:r>
              <a:rPr lang="en-US" sz="3600" b="1">
                <a:solidFill>
                  <a:schemeClr val="accent2"/>
                </a:solidFill>
                <a:latin typeface="Arial"/>
                <a:ea typeface="Arial"/>
                <a:cs typeface="Arial"/>
                <a:sym typeface="Arial"/>
              </a:rPr>
              <a:t>KUTTAB’S PROPOSED OPTIONS</a:t>
            </a:r>
            <a:endParaRPr sz="3600" b="1">
              <a:solidFill>
                <a:schemeClr val="accent2"/>
              </a:solidFill>
              <a:latin typeface="Arial"/>
              <a:ea typeface="Arial"/>
              <a:cs typeface="Arial"/>
              <a:sym typeface="Arial"/>
            </a:endParaRPr>
          </a:p>
        </p:txBody>
      </p:sp>
      <p:sp>
        <p:nvSpPr>
          <p:cNvPr id="192" name="Google Shape;192;p22"/>
          <p:cNvSpPr txBox="1">
            <a:spLocks noGrp="1"/>
          </p:cNvSpPr>
          <p:nvPr>
            <p:ph type="body" idx="1"/>
          </p:nvPr>
        </p:nvSpPr>
        <p:spPr>
          <a:xfrm>
            <a:off x="429225" y="1501400"/>
            <a:ext cx="5521800" cy="4718100"/>
          </a:xfrm>
          <a:prstGeom prst="rect">
            <a:avLst/>
          </a:prstGeom>
          <a:noFill/>
          <a:ln>
            <a:noFill/>
          </a:ln>
        </p:spPr>
        <p:txBody>
          <a:bodyPr spcFirstLastPara="1" wrap="square" lIns="91425" tIns="45700" rIns="91425" bIns="45700" anchor="t" anchorCtr="0">
            <a:noAutofit/>
          </a:bodyPr>
          <a:lstStyle/>
          <a:p>
            <a:pPr marL="342900" lvl="0" indent="-345440" algn="l" rtl="0">
              <a:lnSpc>
                <a:spcPct val="115000"/>
              </a:lnSpc>
              <a:spcBef>
                <a:spcPts val="0"/>
              </a:spcBef>
              <a:spcAft>
                <a:spcPts val="0"/>
              </a:spcAft>
              <a:buClr>
                <a:schemeClr val="lt1"/>
              </a:buClr>
              <a:buSzPts val="3000"/>
              <a:buFont typeface="Arial"/>
              <a:buChar char="●"/>
            </a:pPr>
            <a:r>
              <a:rPr lang="en-US" sz="3000" b="1">
                <a:solidFill>
                  <a:schemeClr val="lt1"/>
                </a:solidFill>
                <a:latin typeface="Arial"/>
                <a:ea typeface="Arial"/>
                <a:cs typeface="Arial"/>
                <a:sym typeface="Arial"/>
              </a:rPr>
              <a:t>End the Siege of Gaza</a:t>
            </a:r>
            <a:endParaRPr sz="3000" b="1">
              <a:solidFill>
                <a:schemeClr val="lt1"/>
              </a:solidFill>
              <a:latin typeface="Arial"/>
              <a:ea typeface="Arial"/>
              <a:cs typeface="Arial"/>
              <a:sym typeface="Arial"/>
            </a:endParaRPr>
          </a:p>
          <a:p>
            <a:pPr marL="342900" lvl="0" indent="-345440" algn="l" rtl="0">
              <a:lnSpc>
                <a:spcPct val="115000"/>
              </a:lnSpc>
              <a:spcBef>
                <a:spcPts val="592"/>
              </a:spcBef>
              <a:spcAft>
                <a:spcPts val="0"/>
              </a:spcAft>
              <a:buClr>
                <a:schemeClr val="lt1"/>
              </a:buClr>
              <a:buSzPts val="3000"/>
              <a:buFont typeface="Arial"/>
              <a:buChar char="●"/>
            </a:pPr>
            <a:r>
              <a:rPr lang="en-US" sz="3000" b="1">
                <a:solidFill>
                  <a:schemeClr val="lt1"/>
                </a:solidFill>
                <a:latin typeface="Arial"/>
                <a:ea typeface="Arial"/>
                <a:cs typeface="Arial"/>
                <a:sym typeface="Arial"/>
              </a:rPr>
              <a:t>Abandon Palestinian armed resistance</a:t>
            </a:r>
            <a:endParaRPr sz="3000">
              <a:solidFill>
                <a:schemeClr val="lt1"/>
              </a:solidFill>
              <a:latin typeface="Arial"/>
              <a:ea typeface="Arial"/>
              <a:cs typeface="Arial"/>
              <a:sym typeface="Arial"/>
            </a:endParaRPr>
          </a:p>
          <a:p>
            <a:pPr marL="342900" lvl="0" indent="-345440" algn="l" rtl="0">
              <a:lnSpc>
                <a:spcPct val="115000"/>
              </a:lnSpc>
              <a:spcBef>
                <a:spcPts val="592"/>
              </a:spcBef>
              <a:spcAft>
                <a:spcPts val="0"/>
              </a:spcAft>
              <a:buClr>
                <a:schemeClr val="lt1"/>
              </a:buClr>
              <a:buSzPts val="3000"/>
              <a:buFont typeface="Arial"/>
              <a:buChar char="●"/>
            </a:pPr>
            <a:r>
              <a:rPr lang="en-US" sz="3000" b="1">
                <a:solidFill>
                  <a:schemeClr val="lt1"/>
                </a:solidFill>
                <a:latin typeface="Arial"/>
                <a:ea typeface="Arial"/>
                <a:cs typeface="Arial"/>
                <a:sym typeface="Arial"/>
              </a:rPr>
              <a:t>Acknowledge Palestinian humanity</a:t>
            </a:r>
            <a:endParaRPr sz="3000">
              <a:solidFill>
                <a:schemeClr val="lt1"/>
              </a:solidFill>
              <a:latin typeface="Arial"/>
              <a:ea typeface="Arial"/>
              <a:cs typeface="Arial"/>
              <a:sym typeface="Arial"/>
            </a:endParaRPr>
          </a:p>
          <a:p>
            <a:pPr marL="342900" lvl="0" indent="-345440" algn="l" rtl="0">
              <a:lnSpc>
                <a:spcPct val="115000"/>
              </a:lnSpc>
              <a:spcBef>
                <a:spcPts val="592"/>
              </a:spcBef>
              <a:spcAft>
                <a:spcPts val="1600"/>
              </a:spcAft>
              <a:buClr>
                <a:schemeClr val="lt1"/>
              </a:buClr>
              <a:buSzPts val="3000"/>
              <a:buFont typeface="Arial"/>
              <a:buChar char="●"/>
            </a:pPr>
            <a:r>
              <a:rPr lang="en-US" sz="3000" b="1">
                <a:solidFill>
                  <a:schemeClr val="lt1"/>
                </a:solidFill>
                <a:latin typeface="Arial"/>
                <a:ea typeface="Arial"/>
                <a:cs typeface="Arial"/>
                <a:sym typeface="Arial"/>
              </a:rPr>
              <a:t>End arbitrary actions and systems that subjugate Palestinians</a:t>
            </a:r>
            <a:endParaRPr sz="3000" b="1">
              <a:solidFill>
                <a:schemeClr val="lt1"/>
              </a:solidFill>
              <a:latin typeface="Arial"/>
              <a:ea typeface="Arial"/>
              <a:cs typeface="Arial"/>
              <a:sym typeface="Arial"/>
            </a:endParaRPr>
          </a:p>
        </p:txBody>
      </p:sp>
      <p:pic>
        <p:nvPicPr>
          <p:cNvPr id="193" name="Google Shape;193;p22"/>
          <p:cNvPicPr preferRelativeResize="0"/>
          <p:nvPr/>
        </p:nvPicPr>
        <p:blipFill rotWithShape="1">
          <a:blip r:embed="rId3">
            <a:alphaModFix/>
          </a:blip>
          <a:srcRect l="13352" r="15851"/>
          <a:stretch/>
        </p:blipFill>
        <p:spPr>
          <a:xfrm>
            <a:off x="5867250" y="2358350"/>
            <a:ext cx="2725326" cy="214130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Custom 5">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F8313C"/>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637</Words>
  <Application>Microsoft Macintosh PowerPoint</Application>
  <PresentationFormat>On-screen Show (4:3)</PresentationFormat>
  <Paragraphs>119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Nunito</vt:lpstr>
      <vt:lpstr>Calibri</vt:lpstr>
      <vt:lpstr>Arial</vt:lpstr>
      <vt:lpstr>Avenir</vt:lpstr>
      <vt:lpstr>Shift</vt:lpstr>
      <vt:lpstr>WHY PALESTINE MATTERS The Struggle to End Colonialism </vt:lpstr>
      <vt:lpstr>  Week Five International Law and Equal Rights     </vt:lpstr>
      <vt:lpstr>OUTLINE </vt:lpstr>
      <vt:lpstr>Milestones  in 2017</vt:lpstr>
      <vt:lpstr>INTERNATIONAL LAW</vt:lpstr>
      <vt:lpstr>Falk on why  2-state solution  never came about</vt:lpstr>
      <vt:lpstr>Policies/Actions to Restore Justice</vt:lpstr>
      <vt:lpstr>Richard Falk</vt:lpstr>
      <vt:lpstr>KUTTAB’S PROPOSED OPTIONS</vt:lpstr>
      <vt:lpstr>Kuttab: Israel c(sh)ould immediately...</vt:lpstr>
      <vt:lpstr>Discuss your reactions to the options  and proposals Kuttab suggests:</vt:lpstr>
      <vt:lpstr>Angela Davis</vt:lpstr>
      <vt:lpstr>PowerPoint Presentation</vt:lpstr>
      <vt:lpstr> REFLECTION</vt:lpstr>
      <vt:lpstr> REFLECTION</vt:lpstr>
      <vt:lpstr>PowerPoint Presentation</vt:lpstr>
      <vt:lpstr>Closing the Circle</vt:lpstr>
      <vt:lpstr> Please complete and return     CLASS EVALUATIONS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PALESTINE MATTERS The Struggle to End Colonialism </dc:title>
  <cp:lastModifiedBy>noushin@me.com</cp:lastModifiedBy>
  <cp:revision>2</cp:revision>
  <dcterms:modified xsi:type="dcterms:W3CDTF">2019-11-05T13:26:40Z</dcterms:modified>
</cp:coreProperties>
</file>