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2"/>
    <p:sldMasterId id="2147483682" r:id="rId3"/>
  </p:sldMasterIdLst>
  <p:notesMasterIdLst>
    <p:notesMasterId r:id="rId26"/>
  </p:notesMasterIdLst>
  <p:sldIdLst>
    <p:sldId id="602" r:id="rId4"/>
    <p:sldId id="592" r:id="rId5"/>
    <p:sldId id="599" r:id="rId6"/>
    <p:sldId id="637" r:id="rId7"/>
    <p:sldId id="603" r:id="rId8"/>
    <p:sldId id="629" r:id="rId9"/>
    <p:sldId id="618" r:id="rId10"/>
    <p:sldId id="630" r:id="rId11"/>
    <p:sldId id="638" r:id="rId12"/>
    <p:sldId id="635" r:id="rId13"/>
    <p:sldId id="625" r:id="rId14"/>
    <p:sldId id="645" r:id="rId15"/>
    <p:sldId id="644" r:id="rId16"/>
    <p:sldId id="623" r:id="rId17"/>
    <p:sldId id="636" r:id="rId18"/>
    <p:sldId id="608" r:id="rId19"/>
    <p:sldId id="634" r:id="rId20"/>
    <p:sldId id="614" r:id="rId21"/>
    <p:sldId id="607" r:id="rId22"/>
    <p:sldId id="613" r:id="rId23"/>
    <p:sldId id="615" r:id="rId24"/>
    <p:sldId id="610" r:id="rId25"/>
  </p:sldIdLst>
  <p:sldSz cx="9144000" cy="6858000" type="screen4x3"/>
  <p:notesSz cx="6858000" cy="9144000"/>
  <p:custDataLst>
    <p:tags r:id="rId2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атолий" initials="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a:srgbClr val="393939"/>
    <a:srgbClr val="005473"/>
    <a:srgbClr val="D4591E"/>
    <a:srgbClr val="FFB74E"/>
    <a:srgbClr val="93BF43"/>
    <a:srgbClr val="000000"/>
    <a:srgbClr val="DCDEE0"/>
    <a:srgbClr val="D1D1D1"/>
    <a:srgbClr val="3E4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87" autoAdjust="0"/>
    <p:restoredTop sz="86295" autoAdjust="0"/>
  </p:normalViewPr>
  <p:slideViewPr>
    <p:cSldViewPr snapToGrid="0">
      <p:cViewPr varScale="1">
        <p:scale>
          <a:sx n="108" d="100"/>
          <a:sy n="108" d="100"/>
        </p:scale>
        <p:origin x="1088" y="192"/>
      </p:cViewPr>
      <p:guideLst>
        <p:guide orient="horz" pos="2160"/>
        <p:guide pos="2880"/>
      </p:guideLst>
    </p:cSldViewPr>
  </p:slideViewPr>
  <p:outlineViewPr>
    <p:cViewPr>
      <p:scale>
        <a:sx n="33" d="100"/>
        <a:sy n="33" d="100"/>
      </p:scale>
      <p:origin x="0" y="-2687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ABCD-FC40-49C0-8195-8D72B8C67C04}" type="datetimeFigureOut">
              <a:rPr lang="ru-RU" smtClean="0"/>
              <a:t>16.08.2022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6CD3E-B110-4C64-8D9B-B749A68F6EA8}" type="slidenum">
              <a:rPr lang="ru-RU" smtClean="0"/>
              <a:t>‹#›</a:t>
            </a:fld>
            <a:endParaRPr lang="ru-RU"/>
          </a:p>
        </p:txBody>
      </p:sp>
    </p:spTree>
    <p:extLst>
      <p:ext uri="{BB962C8B-B14F-4D97-AF65-F5344CB8AC3E}">
        <p14:creationId xmlns:p14="http://schemas.microsoft.com/office/powerpoint/2010/main" val="6741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generator owners not aware of corrosion risk</a:t>
            </a:r>
          </a:p>
        </p:txBody>
      </p:sp>
      <p:sp>
        <p:nvSpPr>
          <p:cNvPr id="4" name="Slide Number Placeholder 3"/>
          <p:cNvSpPr>
            <a:spLocks noGrp="1"/>
          </p:cNvSpPr>
          <p:nvPr>
            <p:ph type="sldNum" sz="quarter" idx="5"/>
          </p:nvPr>
        </p:nvSpPr>
        <p:spPr/>
        <p:txBody>
          <a:bodyPr/>
          <a:lstStyle/>
          <a:p>
            <a:fld id="{CEA6CD3E-B110-4C64-8D9B-B749A68F6EA8}" type="slidenum">
              <a:rPr lang="ru-RU" smtClean="0"/>
              <a:t>2</a:t>
            </a:fld>
            <a:endParaRPr lang="ru-RU"/>
          </a:p>
        </p:txBody>
      </p:sp>
    </p:spTree>
    <p:extLst>
      <p:ext uri="{BB962C8B-B14F-4D97-AF65-F5344CB8AC3E}">
        <p14:creationId xmlns:p14="http://schemas.microsoft.com/office/powerpoint/2010/main" val="33090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11</a:t>
            </a:fld>
            <a:endParaRPr lang="ru-RU"/>
          </a:p>
        </p:txBody>
      </p:sp>
    </p:spTree>
    <p:extLst>
      <p:ext uri="{BB962C8B-B14F-4D97-AF65-F5344CB8AC3E}">
        <p14:creationId xmlns:p14="http://schemas.microsoft.com/office/powerpoint/2010/main" val="17770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taken fuel samples over 10 years, both J1488 filtered fuel, and non filtered fuel</a:t>
            </a:r>
          </a:p>
        </p:txBody>
      </p:sp>
      <p:sp>
        <p:nvSpPr>
          <p:cNvPr id="4" name="Slide Number Placeholder 3"/>
          <p:cNvSpPr>
            <a:spLocks noGrp="1"/>
          </p:cNvSpPr>
          <p:nvPr>
            <p:ph type="sldNum" sz="quarter" idx="5"/>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71384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207329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corroding the diesel infrastructure:</a:t>
            </a:r>
          </a:p>
        </p:txBody>
      </p:sp>
      <p:sp>
        <p:nvSpPr>
          <p:cNvPr id="4" name="Slide Number Placeholder 3"/>
          <p:cNvSpPr>
            <a:spLocks noGrp="1"/>
          </p:cNvSpPr>
          <p:nvPr>
            <p:ph type="sldNum" sz="quarter" idx="5"/>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272149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60% of major outages now costing more than $100,000</a:t>
            </a:r>
          </a:p>
          <a:p>
            <a:r>
              <a:rPr lang="en-CA" sz="1200" b="0" i="0" u="none" strike="noStrike" kern="1200" dirty="0">
                <a:solidFill>
                  <a:schemeClr val="tx1"/>
                </a:solidFill>
                <a:effectLst/>
                <a:latin typeface="+mn-lt"/>
                <a:ea typeface="+mn-ea"/>
                <a:cs typeface="+mn-cs"/>
              </a:rPr>
              <a:t>Over 75% of IT leaders experienced an outage in the last 36 months, and 20% of those outages were ranked “severe”</a:t>
            </a:r>
          </a:p>
          <a:p>
            <a:r>
              <a:rPr lang="en-CA" sz="1200" b="0" i="0" u="none" strike="noStrike" kern="1200" dirty="0">
                <a:solidFill>
                  <a:schemeClr val="tx1"/>
                </a:solidFill>
                <a:effectLst/>
                <a:latin typeface="+mn-lt"/>
                <a:ea typeface="+mn-ea"/>
                <a:cs typeface="+mn-cs"/>
              </a:rPr>
              <a:t>Over 75% of survey respondents reported that their most recent outage could have been prevented with better practices and procedures in place – up 25% from 2019</a:t>
            </a:r>
            <a:endParaRPr lang="en-US" dirty="0"/>
          </a:p>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17</a:t>
            </a:fld>
            <a:endParaRPr lang="ru-RU"/>
          </a:p>
        </p:txBody>
      </p:sp>
    </p:spTree>
    <p:extLst>
      <p:ext uri="{BB962C8B-B14F-4D97-AF65-F5344CB8AC3E}">
        <p14:creationId xmlns:p14="http://schemas.microsoft.com/office/powerpoint/2010/main" val="80268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 house tank failed, insurance company spent $500,000. jacking up the house and remediating the soil</a:t>
            </a:r>
          </a:p>
        </p:txBody>
      </p:sp>
      <p:sp>
        <p:nvSpPr>
          <p:cNvPr id="4" name="Slide Number Placeholder 3"/>
          <p:cNvSpPr>
            <a:spLocks noGrp="1"/>
          </p:cNvSpPr>
          <p:nvPr>
            <p:ph type="sldNum" sz="quarter" idx="5"/>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103547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157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126972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127789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91921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96455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droplet not shown</a:t>
            </a:r>
          </a:p>
          <a:p>
            <a:r>
              <a:rPr lang="en-US" dirty="0"/>
              <a:t>2D model</a:t>
            </a:r>
          </a:p>
          <a:p>
            <a:r>
              <a:rPr lang="en-US" dirty="0"/>
              <a:t>polar head surfactant bonds to water droplet</a:t>
            </a:r>
          </a:p>
        </p:txBody>
      </p:sp>
      <p:sp>
        <p:nvSpPr>
          <p:cNvPr id="4" name="Slide Number Placeholder 3"/>
          <p:cNvSpPr>
            <a:spLocks noGrp="1"/>
          </p:cNvSpPr>
          <p:nvPr>
            <p:ph type="sldNum" sz="quarter" idx="5"/>
          </p:nvPr>
        </p:nvSpPr>
        <p:spPr/>
        <p:txBody>
          <a:bodyPr/>
          <a:lstStyle/>
          <a:p>
            <a:fld id="{CEA6CD3E-B110-4C64-8D9B-B749A68F6EA8}" type="slidenum">
              <a:rPr lang="ru-RU" smtClean="0"/>
              <a:t>5</a:t>
            </a:fld>
            <a:endParaRPr lang="ru-RU"/>
          </a:p>
        </p:txBody>
      </p:sp>
    </p:spTree>
    <p:extLst>
      <p:ext uri="{BB962C8B-B14F-4D97-AF65-F5344CB8AC3E}">
        <p14:creationId xmlns:p14="http://schemas.microsoft.com/office/powerpoint/2010/main" val="19730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141061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Most important part of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Micelles explain: J1488 filtration results and fuel sample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Molecular weight of ULSD and biodiesel similar, they stay mixed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Micelles settle to bottom, taking water and surfactants</a:t>
            </a:r>
          </a:p>
          <a:p>
            <a:r>
              <a:rPr lang="en-US" dirty="0"/>
              <a:t>Both water and biodiesel removed</a:t>
            </a:r>
            <a:r>
              <a:rPr lang="en-US" baseline="0" dirty="0"/>
              <a:t> from body of fuel, and concentrated towards bottom.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&lt;100 ppm water mid tank, bottoms 3,000 to 3000 ppm, no freestanding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little biodiesel mid tank? reduced lubricity</a:t>
            </a:r>
            <a:endParaRPr lang="en-US" dirty="0"/>
          </a:p>
          <a:p>
            <a:r>
              <a:rPr lang="en-US" baseline="0" dirty="0"/>
              <a:t>Layer greatly increased microbial growth volume</a:t>
            </a:r>
          </a:p>
        </p:txBody>
      </p:sp>
      <p:sp>
        <p:nvSpPr>
          <p:cNvPr id="4" name="Slide Number Placeholder 3"/>
          <p:cNvSpPr>
            <a:spLocks noGrp="1"/>
          </p:cNvSpPr>
          <p:nvPr>
            <p:ph type="sldNum" sz="quarter" idx="5"/>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119724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Neat diesel not polar.</a:t>
            </a:r>
          </a:p>
          <a:p>
            <a:r>
              <a:rPr lang="en-US" dirty="0"/>
              <a:t>To give an idea of scale, we have printers at home, a bundle of paper is an inch thick, and holds 200 sheets, times number of inches of the micelle layer</a:t>
            </a:r>
          </a:p>
        </p:txBody>
      </p:sp>
      <p:sp>
        <p:nvSpPr>
          <p:cNvPr id="4" name="Slide Number Placeholder 3"/>
          <p:cNvSpPr>
            <a:spLocks noGrp="1"/>
          </p:cNvSpPr>
          <p:nvPr>
            <p:ph type="sldNum" sz="quarter" idx="5"/>
          </p:nvPr>
        </p:nvSpPr>
        <p:spPr/>
        <p:txBody>
          <a:bodyPr/>
          <a:lstStyle/>
          <a:p>
            <a:fld id="{CEA6CD3E-B110-4C64-8D9B-B749A68F6EA8}" type="slidenum">
              <a:rPr lang="ru-RU" smtClean="0"/>
              <a:t>8</a:t>
            </a:fld>
            <a:endParaRPr lang="ru-RU"/>
          </a:p>
        </p:txBody>
      </p:sp>
    </p:spTree>
    <p:extLst>
      <p:ext uri="{BB962C8B-B14F-4D97-AF65-F5344CB8AC3E}">
        <p14:creationId xmlns:p14="http://schemas.microsoft.com/office/powerpoint/2010/main" val="56649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9</a:t>
            </a:fld>
            <a:endParaRPr lang="ru-RU"/>
          </a:p>
        </p:txBody>
      </p:sp>
    </p:spTree>
    <p:extLst>
      <p:ext uri="{BB962C8B-B14F-4D97-AF65-F5344CB8AC3E}">
        <p14:creationId xmlns:p14="http://schemas.microsoft.com/office/powerpoint/2010/main" val="342569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understanding is the blending of neat ULSD and biodiesel create the initial micelle bottom layer (invert emulsion) which then becomes populated with microbes, which create biosurfactants, and hence create more micelles increasing the layer thickness </a:t>
            </a:r>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4186942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052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0791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1856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7357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1838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p:bg>
      <p:bgRef idx="1001">
        <a:schemeClr val="bg1"/>
      </p:bgRef>
    </p:bg>
    <p:spTree>
      <p:nvGrpSpPr>
        <p:cNvPr id="1" name=""/>
        <p:cNvGrpSpPr/>
        <p:nvPr/>
      </p:nvGrpSpPr>
      <p:grpSpPr>
        <a:xfrm>
          <a:off x="0" y="0"/>
          <a:ext cx="0" cy="0"/>
          <a:chOff x="0" y="0"/>
          <a:chExt cx="0" cy="0"/>
        </a:xfrm>
      </p:grpSpPr>
      <p:sp>
        <p:nvSpPr>
          <p:cNvPr id="6" name="Прямоугольник 14"/>
          <p:cNvSpPr/>
          <p:nvPr userDrawn="1"/>
        </p:nvSpPr>
        <p:spPr>
          <a:xfrm>
            <a:off x="0" y="0"/>
            <a:ext cx="9144000" cy="40005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7"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14778"/>
            <a:ext cx="9144000" cy="691524"/>
          </a:xfrm>
          <a:prstGeom prst="rect">
            <a:avLst/>
          </a:prstGeom>
          <a:blipFill dpi="0" rotWithShape="1">
            <a:blip r:embed="rId4"/>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lvl1pPr>
              <a:defRPr baseline="0">
                <a:latin typeface="Arial" panose="020B0604020202020204" pitchFamily="34" charset="0"/>
              </a:defRPr>
            </a:lvl1pPr>
          </a:lstStyle>
          <a:p>
            <a:pPr marL="0" lvl="0"/>
            <a:r>
              <a:rPr lang="en-US" dirty="0"/>
              <a:t>Click to edit Master title style</a:t>
            </a:r>
          </a:p>
        </p:txBody>
      </p:sp>
      <p:sp>
        <p:nvSpPr>
          <p:cNvPr id="10"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987504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4348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custDataLst>
      <p:tags r:id="rId1"/>
    </p:custDataLst>
    <p:extLst>
      <p:ext uri="{BB962C8B-B14F-4D97-AF65-F5344CB8AC3E}">
        <p14:creationId xmlns:p14="http://schemas.microsoft.com/office/powerpoint/2010/main" val="272571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552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769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246870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085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1222702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Прямоугольник 14"/>
          <p:cNvSpPr/>
          <p:nvPr userDrawn="1"/>
        </p:nvSpPr>
        <p:spPr>
          <a:xfrm>
            <a:off x="0" y="0"/>
            <a:ext cx="9144000" cy="400050"/>
          </a:xfrm>
          <a:prstGeom prst="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59748"/>
            <a:ext cx="9144000" cy="691524"/>
          </a:xfrm>
          <a:prstGeom prst="rect">
            <a:avLst/>
          </a:prstGeom>
          <a:blipFill dpi="0" rotWithShape="1">
            <a:blip r:embed="rId6"/>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p>
            <a:pPr marL="0" lvl="0"/>
            <a:r>
              <a:rPr lang="en-US" dirty="0"/>
              <a:t>Click to edit Master title style</a:t>
            </a:r>
          </a:p>
        </p:txBody>
      </p:sp>
      <p:sp>
        <p:nvSpPr>
          <p:cNvPr id="6" name="Text Placeholder 2"/>
          <p:cNvSpPr>
            <a:spLocks noGrp="1"/>
          </p:cNvSpPr>
          <p:nvPr>
            <p:ph type="body" idx="1"/>
          </p:nvPr>
        </p:nvSpPr>
        <p:spPr>
          <a:xfrm>
            <a:off x="576184" y="147335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4"/>
    </p:custDataLst>
    <p:extLst>
      <p:ext uri="{BB962C8B-B14F-4D97-AF65-F5344CB8AC3E}">
        <p14:creationId xmlns:p14="http://schemas.microsoft.com/office/powerpoint/2010/main" val="3832125530"/>
      </p:ext>
    </p:extLst>
  </p:cSld>
  <p:clrMap bg1="lt1" tx1="dk1" bg2="lt2" tx2="dk2" accent1="accent1" accent2="accent2" accent3="accent3" accent4="accent4" accent5="accent5" accent6="accent6" hlink="hlink" folHlink="folHlink"/>
  <p:sldLayoutIdLst>
    <p:sldLayoutId id="2147483674" r:id="rId1"/>
    <p:sldLayoutId id="2147483681" r:id="rId2"/>
  </p:sldLayoutIdLst>
  <p:hf sldNum="0" hdr="0" ftr="0" dt="0"/>
  <p:txStyles>
    <p:title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p:titleStyle>
    <p:body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7836A-6771-4CCF-8E65-F6D5FED3B1B2}" type="slidenum">
              <a:rPr lang="en-US" smtClean="0"/>
              <a:t>‹#›</a:t>
            </a:fld>
            <a:endParaRPr lang="en-US"/>
          </a:p>
        </p:txBody>
      </p:sp>
    </p:spTree>
    <p:custDataLst>
      <p:tags r:id="rId13"/>
    </p:custDataLst>
    <p:extLst>
      <p:ext uri="{BB962C8B-B14F-4D97-AF65-F5344CB8AC3E}">
        <p14:creationId xmlns:p14="http://schemas.microsoft.com/office/powerpoint/2010/main" val="33201122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biofuelnet.ca/advanced-biofuels-course/www.octanesystemsinc.com"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biofuelnet.ca/advanced-biofuels-course/www.octanesystemsinc.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1DD262-AD52-4098-9586-5899A474D4A7}"/>
              </a:ext>
            </a:extLst>
          </p:cNvPr>
          <p:cNvSpPr txBox="1"/>
          <p:nvPr/>
        </p:nvSpPr>
        <p:spPr>
          <a:xfrm>
            <a:off x="326571" y="1183127"/>
            <a:ext cx="8490857" cy="4185761"/>
          </a:xfrm>
          <a:prstGeom prst="rect">
            <a:avLst/>
          </a:prstGeom>
          <a:noFill/>
        </p:spPr>
        <p:txBody>
          <a:bodyPr wrap="square" rtlCol="0">
            <a:spAutoFit/>
          </a:bodyPr>
          <a:lstStyle/>
          <a:p>
            <a:pPr algn="ctr"/>
            <a:r>
              <a:rPr lang="en-US" sz="3600" b="1" dirty="0"/>
              <a:t>SAE Filter Test Methods </a:t>
            </a:r>
          </a:p>
          <a:p>
            <a:pPr algn="ctr"/>
            <a:r>
              <a:rPr lang="en-US" sz="3600" b="1" dirty="0"/>
              <a:t>Standards Committee</a:t>
            </a:r>
            <a:endParaRPr lang="en-CA" sz="3600" dirty="0"/>
          </a:p>
          <a:p>
            <a:pPr algn="ctr"/>
            <a:r>
              <a:rPr lang="en-US" b="1" dirty="0"/>
              <a:t>September 13-15, 2022</a:t>
            </a:r>
            <a:endParaRPr lang="en-CA" dirty="0"/>
          </a:p>
          <a:p>
            <a:pPr algn="ctr"/>
            <a:endParaRPr lang="en-US"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Diesel Corrosion Control</a:t>
            </a:r>
            <a:endParaRPr lang="en-CA"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SAE J1488 Micelle Filtration</a:t>
            </a:r>
          </a:p>
        </p:txBody>
      </p:sp>
    </p:spTree>
    <p:custDataLst>
      <p:tags r:id="rId1"/>
    </p:custDataLst>
    <p:extLst>
      <p:ext uri="{BB962C8B-B14F-4D97-AF65-F5344CB8AC3E}">
        <p14:creationId xmlns:p14="http://schemas.microsoft.com/office/powerpoint/2010/main" val="269221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Corrosion Mechanism</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840" y="3613357"/>
            <a:ext cx="5087294" cy="2997079"/>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1058812"/>
            <a:ext cx="8779792" cy="2554545"/>
          </a:xfrm>
          <a:prstGeom prst="rect">
            <a:avLst/>
          </a:prstGeom>
          <a:noFill/>
        </p:spPr>
        <p:txBody>
          <a:bodyPr wrap="square" rtlCol="0">
            <a:spAutoFit/>
          </a:bodyPr>
          <a:lstStyle/>
          <a:p>
            <a:r>
              <a:rPr lang="en-CA" sz="2000" dirty="0"/>
              <a:t>B5 produced by blending 100% ULSD with 100% biodiesel</a:t>
            </a:r>
          </a:p>
          <a:p>
            <a:endParaRPr lang="en-CA" sz="2000" dirty="0"/>
          </a:p>
          <a:p>
            <a:r>
              <a:rPr lang="en-CA" sz="2000" dirty="0"/>
              <a:t>Biodiesel creates the </a:t>
            </a:r>
            <a:r>
              <a:rPr lang="en-CA" sz="2000" u="sng" dirty="0"/>
              <a:t>initial</a:t>
            </a:r>
            <a:r>
              <a:rPr lang="en-CA" sz="2000" dirty="0"/>
              <a:t> micelle layer</a:t>
            </a:r>
          </a:p>
          <a:p>
            <a:endParaRPr lang="en-CA" sz="2000" dirty="0"/>
          </a:p>
          <a:p>
            <a:r>
              <a:rPr lang="en-CA" sz="2000" dirty="0"/>
              <a:t>Microbial growth greatly increases, which then produce acids and biosurfactants, which form more micelles with newly absorbed water, increasing the micelle layer, which produce more biosurfactants and more acids …….</a:t>
            </a:r>
          </a:p>
        </p:txBody>
      </p:sp>
    </p:spTree>
    <p:custDataLst>
      <p:tags r:id="rId1"/>
    </p:custDataLst>
    <p:extLst>
      <p:ext uri="{BB962C8B-B14F-4D97-AF65-F5344CB8AC3E}">
        <p14:creationId xmlns:p14="http://schemas.microsoft.com/office/powerpoint/2010/main" val="11140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15310" y="1510579"/>
            <a:ext cx="8828690" cy="4483450"/>
          </a:xfrm>
        </p:spPr>
        <p:txBody>
          <a:bodyPr>
            <a:normAutofit/>
          </a:bodyPr>
          <a:lstStyle/>
          <a:p>
            <a:pPr marL="0" indent="0">
              <a:buNone/>
            </a:pPr>
            <a:r>
              <a:rPr lang="en-US" dirty="0">
                <a:solidFill>
                  <a:schemeClr val="tx1"/>
                </a:solidFill>
              </a:rPr>
              <a:t>The </a:t>
            </a:r>
            <a:r>
              <a:rPr lang="en-US" b="1" u="sng" dirty="0">
                <a:solidFill>
                  <a:schemeClr val="tx1"/>
                </a:solidFill>
              </a:rPr>
              <a:t>only</a:t>
            </a:r>
            <a:r>
              <a:rPr lang="en-US" dirty="0">
                <a:solidFill>
                  <a:schemeClr val="tx1"/>
                </a:solidFill>
              </a:rPr>
              <a:t> diesel industry filtration test for biodiesel blends</a:t>
            </a:r>
          </a:p>
          <a:p>
            <a:pPr marL="0" indent="0">
              <a:buNone/>
            </a:pPr>
            <a:endParaRPr lang="en-US" sz="800" b="1" dirty="0">
              <a:solidFill>
                <a:schemeClr val="tx1"/>
              </a:solidFill>
            </a:endParaRPr>
          </a:p>
          <a:p>
            <a:pPr marL="0" indent="0">
              <a:buNone/>
            </a:pPr>
            <a:endParaRPr lang="en-US" sz="800" dirty="0">
              <a:solidFill>
                <a:schemeClr val="tx1"/>
              </a:solidFill>
            </a:endParaRPr>
          </a:p>
          <a:p>
            <a:pPr marL="0" indent="0">
              <a:buNone/>
            </a:pPr>
            <a:r>
              <a:rPr lang="en-US" u="sng" dirty="0">
                <a:solidFill>
                  <a:schemeClr val="tx1"/>
                </a:solidFill>
              </a:rPr>
              <a:t>Updated</a:t>
            </a:r>
            <a:r>
              <a:rPr lang="en-US" dirty="0">
                <a:solidFill>
                  <a:schemeClr val="tx1"/>
                </a:solidFill>
              </a:rPr>
              <a:t> in </a:t>
            </a:r>
            <a:r>
              <a:rPr lang="en-US" u="sng" dirty="0">
                <a:solidFill>
                  <a:schemeClr val="tx1"/>
                </a:solidFill>
              </a:rPr>
              <a:t>2010</a:t>
            </a:r>
            <a:r>
              <a:rPr lang="en-US" dirty="0">
                <a:solidFill>
                  <a:schemeClr val="tx1"/>
                </a:solidFill>
              </a:rPr>
              <a:t> to address difficulty in filtering water encased in micelles</a:t>
            </a:r>
          </a:p>
          <a:p>
            <a:pPr marL="0" indent="0">
              <a:buNone/>
            </a:pPr>
            <a:endParaRPr lang="en-US" sz="1000" b="1" dirty="0">
              <a:solidFill>
                <a:schemeClr val="tx1"/>
              </a:solidFill>
            </a:endParaRPr>
          </a:p>
          <a:p>
            <a:pPr marL="0" indent="0">
              <a:buNone/>
            </a:pPr>
            <a:endParaRPr lang="en-US" sz="800" b="1" dirty="0">
              <a:solidFill>
                <a:schemeClr val="tx1"/>
              </a:solidFill>
            </a:endParaRPr>
          </a:p>
          <a:p>
            <a:pPr marL="0" indent="0">
              <a:buNone/>
            </a:pPr>
            <a:r>
              <a:rPr lang="en-US" b="1" u="sng" dirty="0">
                <a:solidFill>
                  <a:schemeClr val="tx1"/>
                </a:solidFill>
              </a:rPr>
              <a:t>*KEY* Filtering of Micelles      200 ppm Water Controls Microbial Growth and Corrosion</a:t>
            </a:r>
          </a:p>
          <a:p>
            <a:pPr marL="0" indent="0">
              <a:buNone/>
            </a:pPr>
            <a:endParaRPr lang="en-US" sz="1000" b="1" u="sng" dirty="0">
              <a:solidFill>
                <a:schemeClr val="tx1"/>
              </a:solidFill>
            </a:endParaRPr>
          </a:p>
          <a:p>
            <a:pPr marL="0" indent="0">
              <a:buNone/>
            </a:pPr>
            <a:endParaRPr lang="en-US" sz="800" b="1" dirty="0">
              <a:solidFill>
                <a:schemeClr val="tx1"/>
              </a:solidFill>
            </a:endParaRPr>
          </a:p>
          <a:p>
            <a:pPr marL="0" lvl="1" indent="0">
              <a:buNone/>
            </a:pPr>
            <a:r>
              <a:rPr lang="en-CA" dirty="0">
                <a:solidFill>
                  <a:schemeClr val="tx1"/>
                </a:solidFill>
              </a:rPr>
              <a:t>200 ppm is also the </a:t>
            </a:r>
            <a:r>
              <a:rPr lang="en-CA" u="sng" dirty="0">
                <a:solidFill>
                  <a:schemeClr val="tx1"/>
                </a:solidFill>
              </a:rPr>
              <a:t>warranty limit</a:t>
            </a:r>
            <a:r>
              <a:rPr lang="en-CA" dirty="0">
                <a:solidFill>
                  <a:schemeClr val="tx1"/>
                </a:solidFill>
              </a:rPr>
              <a:t> for generator manufacturers, OEM’s want fuel sample with warranty claims, now denying claims</a:t>
            </a:r>
          </a:p>
        </p:txBody>
      </p:sp>
      <p:sp>
        <p:nvSpPr>
          <p:cNvPr id="6" name="Up Arrow 5">
            <a:extLst>
              <a:ext uri="{FF2B5EF4-FFF2-40B4-BE49-F238E27FC236}">
                <a16:creationId xmlns:a16="http://schemas.microsoft.com/office/drawing/2014/main" id="{07D61489-4B2C-9B4C-846C-3B916B40F83C}"/>
              </a:ext>
            </a:extLst>
          </p:cNvPr>
          <p:cNvSpPr/>
          <p:nvPr/>
        </p:nvSpPr>
        <p:spPr>
          <a:xfrm rot="10800000">
            <a:off x="4300537" y="3143250"/>
            <a:ext cx="271463"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31FC051-83E1-A865-31F2-6AFBDF807D8E}"/>
              </a:ext>
            </a:extLst>
          </p:cNvPr>
          <p:cNvPicPr>
            <a:picLocks noChangeAspect="1"/>
          </p:cNvPicPr>
          <p:nvPr/>
        </p:nvPicPr>
        <p:blipFill>
          <a:blip r:embed="rId4"/>
          <a:stretch>
            <a:fillRect/>
          </a:stretch>
        </p:blipFill>
        <p:spPr>
          <a:xfrm>
            <a:off x="8322066" y="2672454"/>
            <a:ext cx="406298" cy="470796"/>
          </a:xfrm>
          <a:prstGeom prst="rect">
            <a:avLst/>
          </a:prstGeom>
        </p:spPr>
      </p:pic>
    </p:spTree>
    <p:custDataLst>
      <p:tags r:id="rId1"/>
    </p:custDataLst>
    <p:extLst>
      <p:ext uri="{BB962C8B-B14F-4D97-AF65-F5344CB8AC3E}">
        <p14:creationId xmlns:p14="http://schemas.microsoft.com/office/powerpoint/2010/main" val="178890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08126" y="1781136"/>
            <a:ext cx="8527748" cy="3068342"/>
          </a:xfrm>
        </p:spPr>
        <p:txBody>
          <a:bodyPr>
            <a:normAutofit lnSpcReduction="10000"/>
          </a:bodyPr>
          <a:lstStyle/>
          <a:p>
            <a:pPr marL="0" indent="0">
              <a:buNone/>
            </a:pPr>
            <a:r>
              <a:rPr lang="en-CA" dirty="0">
                <a:solidFill>
                  <a:schemeClr val="tx1"/>
                </a:solidFill>
              </a:rPr>
              <a:t>J1488 two phase test:</a:t>
            </a:r>
          </a:p>
          <a:p>
            <a:pPr marL="0" indent="0">
              <a:buNone/>
            </a:pPr>
            <a:endParaRPr lang="en-CA" dirty="0">
              <a:solidFill>
                <a:schemeClr val="tx1"/>
              </a:solidFill>
            </a:endParaRPr>
          </a:p>
          <a:p>
            <a:pPr marL="0" indent="0">
              <a:buNone/>
            </a:pPr>
            <a:r>
              <a:rPr lang="en-CA" sz="900" dirty="0">
                <a:solidFill>
                  <a:schemeClr val="tx1"/>
                </a:solidFill>
              </a:rPr>
              <a:t> </a:t>
            </a: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uses pure diesel, tests </a:t>
            </a:r>
            <a:r>
              <a:rPr lang="en-CA" u="sng" dirty="0">
                <a:solidFill>
                  <a:schemeClr val="tx1"/>
                </a:solidFill>
              </a:rPr>
              <a:t>free water</a:t>
            </a:r>
            <a:r>
              <a:rPr lang="en-CA" dirty="0">
                <a:solidFill>
                  <a:schemeClr val="tx1"/>
                </a:solidFill>
              </a:rPr>
              <a:t> filtration</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B20 equivalent ~IFT 17: tests </a:t>
            </a:r>
            <a:r>
              <a:rPr lang="en-CA" u="sng" dirty="0">
                <a:solidFill>
                  <a:schemeClr val="tx1"/>
                </a:solidFill>
              </a:rPr>
              <a:t>micelle</a:t>
            </a:r>
            <a:r>
              <a:rPr lang="en-CA" dirty="0">
                <a:solidFill>
                  <a:schemeClr val="tx1"/>
                </a:solidFill>
              </a:rPr>
              <a:t> filtration</a:t>
            </a:r>
          </a:p>
          <a:p>
            <a:pPr marL="0" indent="0">
              <a:buNone/>
            </a:pPr>
            <a:endParaRPr lang="en-CA" dirty="0">
              <a:solidFill>
                <a:schemeClr val="tx1"/>
              </a:solidFill>
            </a:endParaRPr>
          </a:p>
          <a:p>
            <a:pPr marL="0" indent="0">
              <a:buNone/>
            </a:pPr>
            <a:r>
              <a:rPr lang="en-CA" sz="1000" dirty="0">
                <a:solidFill>
                  <a:schemeClr val="tx1"/>
                </a:solidFill>
              </a:rPr>
              <a:t> </a:t>
            </a:r>
          </a:p>
          <a:p>
            <a:pPr marL="0" indent="0">
              <a:buNone/>
            </a:pPr>
            <a:endParaRPr lang="en-CA" sz="1000" dirty="0">
              <a:solidFill>
                <a:schemeClr val="tx1"/>
              </a:solidFill>
            </a:endParaRPr>
          </a:p>
          <a:p>
            <a:pPr marL="0" indent="0">
              <a:buNone/>
            </a:pPr>
            <a:r>
              <a:rPr lang="en-CA" dirty="0">
                <a:solidFill>
                  <a:schemeClr val="tx1"/>
                </a:solidFill>
              </a:rPr>
              <a:t>2500 ppm water added to each test phase</a:t>
            </a:r>
          </a:p>
          <a:p>
            <a:pPr marL="0" indent="0">
              <a:buNone/>
            </a:pPr>
            <a:endParaRPr lang="en-CA" sz="1000" dirty="0">
              <a:solidFill>
                <a:schemeClr val="tx1"/>
              </a:solidFill>
            </a:endParaRPr>
          </a:p>
          <a:p>
            <a:pPr marL="0" indent="0">
              <a:buNone/>
            </a:pPr>
            <a:endParaRPr lang="en-CA" sz="1000" dirty="0">
              <a:solidFill>
                <a:schemeClr val="tx1"/>
              </a:solidFill>
            </a:endParaRP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04334" y="2133174"/>
            <a:ext cx="478805" cy="554812"/>
          </a:xfrm>
          <a:prstGeom prst="rect">
            <a:avLst/>
          </a:prstGeom>
        </p:spPr>
      </p:pic>
    </p:spTree>
    <p:custDataLst>
      <p:tags r:id="rId1"/>
    </p:custDataLst>
    <p:extLst>
      <p:ext uri="{BB962C8B-B14F-4D97-AF65-F5344CB8AC3E}">
        <p14:creationId xmlns:p14="http://schemas.microsoft.com/office/powerpoint/2010/main" val="210320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3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15310" y="1439863"/>
            <a:ext cx="8527748" cy="5017750"/>
          </a:xfrm>
        </p:spPr>
        <p:txBody>
          <a:bodyPr>
            <a:normAutofit/>
          </a:bodyPr>
          <a:lstStyle/>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b="1" dirty="0">
                <a:solidFill>
                  <a:schemeClr val="tx1"/>
                </a:solidFill>
              </a:rPr>
              <a:t>Results:</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 free water: all filters very efficient ~ 100 %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 micelles: – filter cannot contact water encapsulated in micelle, low efficiency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Need a 92% filtration efficiency to keep water &lt; 200 ppm: 2500 * ( 1 - .92 ) = 200</a:t>
            </a: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36231" y="1877993"/>
            <a:ext cx="478805" cy="554812"/>
          </a:xfrm>
          <a:prstGeom prst="rect">
            <a:avLst/>
          </a:prstGeom>
        </p:spPr>
      </p:pic>
    </p:spTree>
    <p:custDataLst>
      <p:tags r:id="rId1"/>
    </p:custDataLst>
    <p:extLst>
      <p:ext uri="{BB962C8B-B14F-4D97-AF65-F5344CB8AC3E}">
        <p14:creationId xmlns:p14="http://schemas.microsoft.com/office/powerpoint/2010/main" val="370432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Field Results – 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r>
              <a:rPr lang="en-CA" sz="3800" b="1" u="sng" dirty="0">
                <a:solidFill>
                  <a:schemeClr val="tx1"/>
                </a:solidFill>
              </a:rPr>
              <a:t>J1488 Field Results </a:t>
            </a:r>
          </a:p>
          <a:p>
            <a:pPr marL="0" indent="0" algn="ctr">
              <a:buNone/>
            </a:pPr>
            <a:r>
              <a:rPr lang="en-CA" sz="2600" dirty="0">
                <a:solidFill>
                  <a:schemeClr val="tx1"/>
                </a:solidFill>
              </a:rPr>
              <a:t>Over 10+ Years</a:t>
            </a:r>
          </a:p>
          <a:p>
            <a:pPr marL="0" indent="0" algn="ctr">
              <a:buNone/>
            </a:pPr>
            <a:endParaRPr lang="en-CA" sz="2600" dirty="0">
              <a:solidFill>
                <a:schemeClr val="tx1"/>
              </a:solidFill>
            </a:endParaRPr>
          </a:p>
          <a:p>
            <a:pPr marL="0" indent="0" algn="ctr">
              <a:buNone/>
            </a:pPr>
            <a:r>
              <a:rPr lang="en-CA" sz="2600" b="1" u="sng" dirty="0">
                <a:solidFill>
                  <a:schemeClr val="tx1"/>
                </a:solidFill>
              </a:rPr>
              <a:t>All</a:t>
            </a:r>
            <a:r>
              <a:rPr lang="en-CA" sz="2600" dirty="0">
                <a:solidFill>
                  <a:schemeClr val="tx1"/>
                </a:solidFill>
              </a:rPr>
              <a:t> installed J1488 filtration sites are below limits </a:t>
            </a:r>
          </a:p>
          <a:p>
            <a:pPr marL="0" indent="0" algn="ctr">
              <a:buNone/>
            </a:pPr>
            <a:r>
              <a:rPr lang="en-CA" sz="2600" dirty="0">
                <a:solidFill>
                  <a:schemeClr val="tx1"/>
                </a:solidFill>
              </a:rPr>
              <a:t>for water, TAN, and particulates</a:t>
            </a:r>
          </a:p>
          <a:p>
            <a:pPr marL="0" indent="0" algn="ctr">
              <a:buNone/>
            </a:pPr>
            <a:endParaRPr lang="en-CA" sz="2600" dirty="0">
              <a:solidFill>
                <a:schemeClr val="tx1"/>
              </a:solidFill>
            </a:endParaRPr>
          </a:p>
          <a:p>
            <a:pPr marL="0" indent="0" algn="ctr">
              <a:buNone/>
            </a:pPr>
            <a:r>
              <a:rPr lang="en-CA" sz="2600" dirty="0">
                <a:solidFill>
                  <a:schemeClr val="tx1"/>
                </a:solidFill>
              </a:rPr>
              <a:t>J1488 filtration </a:t>
            </a:r>
            <a:r>
              <a:rPr lang="en-CA" sz="2600" b="1" u="sng" dirty="0">
                <a:solidFill>
                  <a:schemeClr val="tx1"/>
                </a:solidFill>
              </a:rPr>
              <a:t>effective</a:t>
            </a:r>
            <a:r>
              <a:rPr lang="en-CA" sz="2600" dirty="0">
                <a:solidFill>
                  <a:schemeClr val="tx1"/>
                </a:solidFill>
              </a:rPr>
              <a:t> at controlling corrosion</a:t>
            </a:r>
          </a:p>
          <a:p>
            <a:pPr marL="0" indent="0" algn="ctr">
              <a:buNone/>
            </a:pPr>
            <a:endParaRPr lang="en-CA" sz="2800" dirty="0">
              <a:solidFill>
                <a:schemeClr val="tx1"/>
              </a:solidFill>
            </a:endParaRPr>
          </a:p>
          <a:p>
            <a:pPr marL="0" indent="0" algn="ctr">
              <a:buNone/>
            </a:pP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34217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dirty="0">
                <a:solidFill>
                  <a:schemeClr val="tx1"/>
                </a:solidFill>
              </a:rPr>
              <a:t>SAE J1488 and Biodiesel Adoption</a:t>
            </a:r>
            <a:endParaRPr lang="en-US" dirty="0">
              <a:solidFill>
                <a:schemeClr val="tx1"/>
              </a:solidFill>
            </a:endParaRP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endParaRPr lang="en-CA" sz="2800" dirty="0">
              <a:solidFill>
                <a:schemeClr val="tx1"/>
              </a:solidFill>
            </a:endParaRPr>
          </a:p>
          <a:p>
            <a:pPr marL="0" indent="0" algn="ctr">
              <a:buNone/>
            </a:pPr>
            <a:r>
              <a:rPr lang="en-CA" sz="3800" dirty="0">
                <a:solidFill>
                  <a:schemeClr val="tx1"/>
                </a:solidFill>
              </a:rPr>
              <a:t>SAE J1488 micelle filtration is the key technology to </a:t>
            </a:r>
            <a:r>
              <a:rPr lang="en-CA" sz="3800" u="sng" dirty="0">
                <a:solidFill>
                  <a:schemeClr val="tx1"/>
                </a:solidFill>
              </a:rPr>
              <a:t>enhance</a:t>
            </a:r>
            <a:r>
              <a:rPr lang="en-CA" sz="3800" dirty="0">
                <a:solidFill>
                  <a:schemeClr val="tx1"/>
                </a:solidFill>
              </a:rPr>
              <a:t> the </a:t>
            </a:r>
            <a:r>
              <a:rPr lang="en-CA" sz="3800" u="sng" dirty="0">
                <a:solidFill>
                  <a:schemeClr val="tx1"/>
                </a:solidFill>
              </a:rPr>
              <a:t>safe</a:t>
            </a:r>
            <a:r>
              <a:rPr lang="en-CA" sz="3800" dirty="0">
                <a:solidFill>
                  <a:schemeClr val="tx1"/>
                </a:solidFill>
              </a:rPr>
              <a:t> adoption of biodiesel</a:t>
            </a:r>
          </a:p>
          <a:p>
            <a:pPr marL="0" indent="0" algn="ctr">
              <a:buNone/>
            </a:pP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68657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latin typeface="Arial" panose="020B0604020202020204" pitchFamily="34" charset="0"/>
                <a:cs typeface="Arial" panose="020B0604020202020204" pitchFamily="34" charset="0"/>
              </a:rPr>
              <a:t>Lab Tests for Micelles and Corrosion</a:t>
            </a: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64291" y="1020659"/>
            <a:ext cx="8979709" cy="2728100"/>
          </a:xfrm>
        </p:spPr>
        <p:txBody>
          <a:bodyPr>
            <a:noAutofit/>
          </a:bodyPr>
          <a:lstStyle/>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u="sng" dirty="0">
                <a:solidFill>
                  <a:schemeClr val="tx1"/>
                </a:solidFill>
              </a:rPr>
              <a:t>ASTM </a:t>
            </a:r>
            <a:r>
              <a:rPr lang="en-CA" b="1" u="sng" dirty="0">
                <a:solidFill>
                  <a:schemeClr val="tx1"/>
                </a:solidFill>
              </a:rPr>
              <a:t>D664</a:t>
            </a:r>
            <a:r>
              <a:rPr lang="en-CA" b="1" dirty="0">
                <a:solidFill>
                  <a:schemeClr val="tx1"/>
                </a:solidFill>
              </a:rPr>
              <a:t> </a:t>
            </a:r>
            <a:r>
              <a:rPr lang="en-CA" dirty="0">
                <a:solidFill>
                  <a:schemeClr val="tx1"/>
                </a:solidFill>
              </a:rPr>
              <a:t>(</a:t>
            </a:r>
            <a:r>
              <a:rPr lang="en-US" dirty="0">
                <a:solidFill>
                  <a:schemeClr val="tx1"/>
                </a:solidFill>
              </a:rPr>
              <a:t>TAN ) –</a:t>
            </a:r>
            <a:r>
              <a:rPr lang="en-CA" dirty="0">
                <a:solidFill>
                  <a:schemeClr val="tx1"/>
                </a:solidFill>
              </a:rPr>
              <a:t> </a:t>
            </a:r>
            <a:r>
              <a:rPr lang="en-US" dirty="0">
                <a:solidFill>
                  <a:schemeClr val="tx1"/>
                </a:solidFill>
              </a:rPr>
              <a:t>Total Acid Number – .08 limit</a:t>
            </a:r>
          </a:p>
          <a:p>
            <a:pPr marL="0" indent="0">
              <a:buNone/>
            </a:pPr>
            <a:endParaRPr lang="en-US" sz="1600" dirty="0">
              <a:solidFill>
                <a:schemeClr val="tx1"/>
              </a:solidFill>
            </a:endParaRPr>
          </a:p>
          <a:p>
            <a:pPr marL="0" indent="0">
              <a:buNone/>
            </a:pPr>
            <a:endParaRPr lang="en-US" sz="1600" dirty="0">
              <a:solidFill>
                <a:schemeClr val="tx1"/>
              </a:solidFill>
            </a:endParaRPr>
          </a:p>
          <a:p>
            <a:pPr marL="0" indent="0">
              <a:buNone/>
            </a:pPr>
            <a:r>
              <a:rPr lang="en-US" sz="1000" dirty="0">
                <a:solidFill>
                  <a:schemeClr val="tx1"/>
                </a:solidFill>
              </a:rPr>
              <a:t> </a:t>
            </a:r>
          </a:p>
          <a:p>
            <a:pPr marL="0" indent="0">
              <a:buNone/>
            </a:pPr>
            <a:r>
              <a:rPr lang="en-CA" b="1" u="sng" dirty="0">
                <a:solidFill>
                  <a:schemeClr val="tx1"/>
                </a:solidFill>
              </a:rPr>
              <a:t>ASTM D6304</a:t>
            </a:r>
            <a:r>
              <a:rPr lang="en-CA" b="1" dirty="0">
                <a:solidFill>
                  <a:schemeClr val="tx1"/>
                </a:solidFill>
              </a:rPr>
              <a:t> </a:t>
            </a:r>
            <a:r>
              <a:rPr lang="en-US" dirty="0">
                <a:solidFill>
                  <a:schemeClr val="tx1"/>
                </a:solidFill>
              </a:rPr>
              <a:t>Karl Fisher (KF): Traditional water tests cannot detect water in micelles</a:t>
            </a:r>
          </a:p>
          <a:p>
            <a:pPr marL="0" indent="0">
              <a:buNone/>
            </a:pPr>
            <a:endParaRPr lang="en-US" dirty="0">
              <a:solidFill>
                <a:schemeClr val="tx1"/>
              </a:solidFill>
            </a:endParaRPr>
          </a:p>
          <a:p>
            <a:pPr marL="0" indent="0">
              <a:buNone/>
            </a:pPr>
            <a:endParaRPr lang="en-CA" sz="1000" dirty="0">
              <a:solidFill>
                <a:schemeClr val="tx1"/>
              </a:solidFill>
            </a:endParaRPr>
          </a:p>
          <a:p>
            <a:pPr marL="0" indent="0">
              <a:buNone/>
            </a:pPr>
            <a:r>
              <a:rPr lang="en-CA" b="1" u="sng" dirty="0">
                <a:solidFill>
                  <a:schemeClr val="tx1"/>
                </a:solidFill>
              </a:rPr>
              <a:t>ISO 4406</a:t>
            </a:r>
            <a:r>
              <a:rPr lang="en-CA" b="1" dirty="0">
                <a:solidFill>
                  <a:schemeClr val="tx1"/>
                </a:solidFill>
              </a:rPr>
              <a:t> </a:t>
            </a:r>
            <a:r>
              <a:rPr lang="en-CA" dirty="0">
                <a:solidFill>
                  <a:schemeClr val="tx1"/>
                </a:solidFill>
              </a:rPr>
              <a:t>Particulate: also indicates microbial growth</a:t>
            </a:r>
          </a:p>
          <a:p>
            <a:pPr marL="0" indent="0">
              <a:buNone/>
            </a:pPr>
            <a:endParaRPr lang="en-CA" dirty="0">
              <a:solidFill>
                <a:schemeClr val="tx1"/>
              </a:solidFill>
            </a:endParaRPr>
          </a:p>
          <a:p>
            <a:pPr marL="0" indent="0">
              <a:buNone/>
            </a:pPr>
            <a:endParaRPr lang="en-CA" sz="800" dirty="0">
              <a:solidFill>
                <a:schemeClr val="tx1"/>
              </a:solidFill>
            </a:endParaRPr>
          </a:p>
          <a:p>
            <a:pPr marL="0" indent="0">
              <a:buNone/>
            </a:pPr>
            <a:endParaRPr lang="en-CA" sz="1000" dirty="0">
              <a:solidFill>
                <a:schemeClr val="tx1"/>
              </a:solidFill>
            </a:endParaRPr>
          </a:p>
          <a:p>
            <a:pPr marL="0" indent="0">
              <a:buNone/>
            </a:pPr>
            <a:r>
              <a:rPr lang="en-CA" b="1" u="sng" dirty="0">
                <a:solidFill>
                  <a:schemeClr val="tx1"/>
                </a:solidFill>
              </a:rPr>
              <a:t>Visual:</a:t>
            </a:r>
            <a:r>
              <a:rPr lang="en-CA" dirty="0">
                <a:solidFill>
                  <a:schemeClr val="tx1"/>
                </a:solidFill>
              </a:rPr>
              <a:t> look for hazy fuel, visible water, particulate, corrosion</a:t>
            </a:r>
          </a:p>
          <a:p>
            <a:pPr marL="0" indent="0">
              <a:buNone/>
            </a:pPr>
            <a:endParaRPr lang="en-CA" dirty="0">
              <a:solidFill>
                <a:schemeClr val="tx1"/>
              </a:solidFill>
            </a:endParaRPr>
          </a:p>
          <a:p>
            <a:pPr marL="0" indent="0">
              <a:buNone/>
            </a:pPr>
            <a:r>
              <a:rPr lang="en-CA" dirty="0">
                <a:solidFill>
                  <a:schemeClr val="tx1"/>
                </a:solidFill>
              </a:rPr>
              <a:t>In addition to corroding the diesel infrastructure, </a:t>
            </a:r>
            <a:r>
              <a:rPr lang="en-CA" u="sng" dirty="0">
                <a:solidFill>
                  <a:schemeClr val="tx1"/>
                </a:solidFill>
              </a:rPr>
              <a:t>the public is at risk:</a:t>
            </a:r>
          </a:p>
          <a:p>
            <a:pPr marL="0" indent="0">
              <a:buNone/>
            </a:pPr>
            <a:endParaRPr lang="en-CA" sz="1000" dirty="0">
              <a:solidFill>
                <a:schemeClr val="tx1"/>
              </a:solidFill>
            </a:endParaRPr>
          </a:p>
          <a:p>
            <a:pPr marL="0" indent="0">
              <a:buNone/>
            </a:pPr>
            <a:endParaRPr lang="en-CA" dirty="0">
              <a:solidFill>
                <a:schemeClr val="tx1"/>
              </a:solidFill>
            </a:endParaRPr>
          </a:p>
          <a:p>
            <a:pPr marL="0" indent="0">
              <a:buNone/>
            </a:pPr>
            <a:endParaRPr lang="en-US" sz="1000" dirty="0">
              <a:solidFill>
                <a:schemeClr val="tx1"/>
              </a:solidFill>
            </a:endParaRPr>
          </a:p>
          <a:p>
            <a:pPr marL="0" indent="0">
              <a:buNone/>
            </a:pPr>
            <a:endParaRPr lang="en-US" sz="800" dirty="0">
              <a:solidFill>
                <a:schemeClr val="tx1"/>
              </a:solidFill>
            </a:endParaRPr>
          </a:p>
          <a:p>
            <a:pPr marL="0" indent="0">
              <a:buNone/>
            </a:pPr>
            <a:endParaRPr lang="en-US" sz="1000" dirty="0">
              <a:solidFill>
                <a:schemeClr val="tx1"/>
              </a:solidFill>
            </a:endParaRPr>
          </a:p>
          <a:p>
            <a:pPr marL="0" indent="0">
              <a:buNone/>
            </a:pPr>
            <a:endParaRPr lang="en-US" sz="800" b="1" dirty="0">
              <a:solidFill>
                <a:schemeClr val="tx1"/>
              </a:solidFill>
            </a:endParaRPr>
          </a:p>
          <a:p>
            <a:pPr marL="0" indent="0">
              <a:buNone/>
            </a:pPr>
            <a:endParaRPr lang="en-US" sz="800" b="1" dirty="0">
              <a:solidFill>
                <a:schemeClr val="tx1"/>
              </a:solidFill>
            </a:endParaRPr>
          </a:p>
        </p:txBody>
      </p:sp>
      <p:sp>
        <p:nvSpPr>
          <p:cNvPr id="4" name="Up Arrow 3">
            <a:extLst>
              <a:ext uri="{FF2B5EF4-FFF2-40B4-BE49-F238E27FC236}">
                <a16:creationId xmlns:a16="http://schemas.microsoft.com/office/drawing/2014/main" id="{3633AED7-20F6-4CE1-5BB0-EB3BE6FCC37E}"/>
              </a:ext>
            </a:extLst>
          </p:cNvPr>
          <p:cNvSpPr/>
          <p:nvPr/>
        </p:nvSpPr>
        <p:spPr>
          <a:xfrm rot="5400000">
            <a:off x="8060218" y="5964542"/>
            <a:ext cx="623772" cy="688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7203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Emergency Generators</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41588" y="1168320"/>
            <a:ext cx="8753030" cy="55347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dirty="0">
                <a:solidFill>
                  <a:schemeClr val="tx1"/>
                </a:solidFill>
              </a:rPr>
              <a:t>35,000+ psi, designs for 60,000+ psi</a:t>
            </a:r>
            <a:endParaRPr lang="en-US" sz="14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Acidified</a:t>
            </a:r>
            <a:r>
              <a:rPr lang="en-US" dirty="0">
                <a:solidFill>
                  <a:schemeClr val="tx1"/>
                </a:solidFill>
              </a:rPr>
              <a:t> fuel corrodes injectors, micron </a:t>
            </a:r>
          </a:p>
          <a:p>
            <a:pPr marL="0" indent="0">
              <a:lnSpc>
                <a:spcPct val="150000"/>
              </a:lnSpc>
              <a:buFont typeface="Wingdings" panose="05000000000000000000" pitchFamily="2" charset="2"/>
              <a:buNone/>
            </a:pPr>
            <a:r>
              <a:rPr lang="en-US" dirty="0">
                <a:solidFill>
                  <a:schemeClr val="tx1"/>
                </a:solidFill>
              </a:rPr>
              <a:t>sized needles, holes: single injector failure </a:t>
            </a:r>
          </a:p>
          <a:p>
            <a:pPr marL="0" indent="0">
              <a:lnSpc>
                <a:spcPct val="150000"/>
              </a:lnSpc>
              <a:buFont typeface="Wingdings" panose="05000000000000000000" pitchFamily="2" charset="2"/>
              <a:buNone/>
            </a:pPr>
            <a:r>
              <a:rPr lang="en-US" dirty="0">
                <a:solidFill>
                  <a:schemeClr val="tx1"/>
                </a:solidFill>
              </a:rPr>
              <a:t>stops generator</a:t>
            </a:r>
            <a:endParaRPr lang="en-US" sz="900" dirty="0">
              <a:solidFill>
                <a:schemeClr val="tx1"/>
              </a:solidFill>
            </a:endParaRPr>
          </a:p>
          <a:p>
            <a:pPr marL="0" indent="0">
              <a:lnSpc>
                <a:spcPct val="150000"/>
              </a:lnSpc>
              <a:buNone/>
            </a:pPr>
            <a:r>
              <a:rPr lang="en-US" b="1" u="sng" dirty="0">
                <a:solidFill>
                  <a:schemeClr val="tx1"/>
                </a:solidFill>
              </a:rPr>
              <a:t>Water</a:t>
            </a:r>
            <a:r>
              <a:rPr lang="en-US" b="1" dirty="0">
                <a:solidFill>
                  <a:schemeClr val="tx1"/>
                </a:solidFill>
              </a:rPr>
              <a:t> </a:t>
            </a:r>
            <a:r>
              <a:rPr lang="en-US" dirty="0">
                <a:solidFill>
                  <a:schemeClr val="tx1"/>
                </a:solidFill>
              </a:rPr>
              <a:t>in micelles </a:t>
            </a:r>
            <a:r>
              <a:rPr lang="en-US" u="sng" dirty="0">
                <a:solidFill>
                  <a:schemeClr val="tx1"/>
                </a:solidFill>
              </a:rPr>
              <a:t>bypass</a:t>
            </a:r>
            <a:r>
              <a:rPr lang="en-US" dirty="0">
                <a:solidFill>
                  <a:schemeClr val="tx1"/>
                </a:solidFill>
              </a:rPr>
              <a:t> filters, damage injectors</a:t>
            </a:r>
            <a:endParaRPr lang="en-US" sz="800" dirty="0">
              <a:solidFill>
                <a:schemeClr val="tx1"/>
              </a:solidFill>
            </a:endParaRPr>
          </a:p>
          <a:p>
            <a:pPr marL="0" indent="0">
              <a:lnSpc>
                <a:spcPct val="150000"/>
              </a:lnSpc>
              <a:buNone/>
            </a:pPr>
            <a:r>
              <a:rPr lang="en-US" b="1" u="sng" dirty="0">
                <a:solidFill>
                  <a:schemeClr val="tx1"/>
                </a:solidFill>
              </a:rPr>
              <a:t>Reduced lubricity</a:t>
            </a:r>
            <a:r>
              <a:rPr lang="en-US" dirty="0">
                <a:solidFill>
                  <a:schemeClr val="tx1"/>
                </a:solidFill>
              </a:rPr>
              <a:t>, friction damage </a:t>
            </a:r>
          </a:p>
          <a:p>
            <a:pPr marL="0" indent="0">
              <a:lnSpc>
                <a:spcPct val="150000"/>
              </a:lnSpc>
              <a:buNone/>
            </a:pPr>
            <a:r>
              <a:rPr lang="en-US" b="1" u="sng" dirty="0">
                <a:solidFill>
                  <a:schemeClr val="tx1"/>
                </a:solidFill>
              </a:rPr>
              <a:t>Emissions</a:t>
            </a:r>
            <a:r>
              <a:rPr lang="en-US" dirty="0">
                <a:solidFill>
                  <a:schemeClr val="tx1"/>
                </a:solidFill>
              </a:rPr>
              <a:t> increase, spray patterns affected</a:t>
            </a:r>
          </a:p>
          <a:p>
            <a:pPr marL="0" indent="0">
              <a:lnSpc>
                <a:spcPct val="150000"/>
              </a:lnSpc>
              <a:buNone/>
            </a:pPr>
            <a:r>
              <a:rPr lang="en-US" b="1" u="sng" dirty="0">
                <a:solidFill>
                  <a:schemeClr val="tx1"/>
                </a:solidFill>
              </a:rPr>
              <a:t>Corrosion Control:</a:t>
            </a:r>
            <a:r>
              <a:rPr lang="en-US" dirty="0">
                <a:solidFill>
                  <a:schemeClr val="tx1"/>
                </a:solidFill>
              </a:rPr>
              <a:t> install SAE J1488 filtration on long term storage tanks</a:t>
            </a:r>
          </a:p>
        </p:txBody>
      </p:sp>
      <p:pic>
        <p:nvPicPr>
          <p:cNvPr id="8" name="Picture 7">
            <a:extLst>
              <a:ext uri="{FF2B5EF4-FFF2-40B4-BE49-F238E27FC236}">
                <a16:creationId xmlns:a16="http://schemas.microsoft.com/office/drawing/2014/main" id="{2E98763A-847D-4F40-BC4B-EB4A2DE652A6}"/>
              </a:ext>
            </a:extLst>
          </p:cNvPr>
          <p:cNvPicPr>
            <a:picLocks noChangeAspect="1"/>
          </p:cNvPicPr>
          <p:nvPr/>
        </p:nvPicPr>
        <p:blipFill>
          <a:blip r:embed="rId4"/>
          <a:stretch>
            <a:fillRect/>
          </a:stretch>
        </p:blipFill>
        <p:spPr>
          <a:xfrm>
            <a:off x="6703100" y="1365662"/>
            <a:ext cx="2383796" cy="2116448"/>
          </a:xfrm>
          <a:prstGeom prst="rect">
            <a:avLst/>
          </a:prstGeom>
        </p:spPr>
      </p:pic>
      <p:sp>
        <p:nvSpPr>
          <p:cNvPr id="9" name="Rectangle 8">
            <a:extLst>
              <a:ext uri="{FF2B5EF4-FFF2-40B4-BE49-F238E27FC236}">
                <a16:creationId xmlns:a16="http://schemas.microsoft.com/office/drawing/2014/main" id="{42EAEF2F-F313-4041-A632-300BDF3E230E}"/>
              </a:ext>
            </a:extLst>
          </p:cNvPr>
          <p:cNvSpPr/>
          <p:nvPr/>
        </p:nvSpPr>
        <p:spPr>
          <a:xfrm>
            <a:off x="7099673" y="3907326"/>
            <a:ext cx="2096984" cy="400110"/>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Injector holes/needle tips micron size</a:t>
            </a:r>
          </a:p>
        </p:txBody>
      </p:sp>
      <p:sp>
        <p:nvSpPr>
          <p:cNvPr id="10" name="Down Arrow 9">
            <a:extLst>
              <a:ext uri="{FF2B5EF4-FFF2-40B4-BE49-F238E27FC236}">
                <a16:creationId xmlns:a16="http://schemas.microsoft.com/office/drawing/2014/main" id="{723BEAA6-182F-614E-B30F-05DC43DE6B8C}"/>
              </a:ext>
            </a:extLst>
          </p:cNvPr>
          <p:cNvSpPr/>
          <p:nvPr/>
        </p:nvSpPr>
        <p:spPr>
          <a:xfrm rot="8155748" flipH="1">
            <a:off x="8227868" y="3523292"/>
            <a:ext cx="218237" cy="317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1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Home Heating Storage</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287896" y="1168321"/>
            <a:ext cx="8690573" cy="51048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sz="2200" dirty="0">
                <a:solidFill>
                  <a:schemeClr val="tx1"/>
                </a:solidFill>
              </a:rPr>
              <a:t>Tens of thousands of </a:t>
            </a:r>
            <a:r>
              <a:rPr lang="en-US" sz="2200" b="1" dirty="0">
                <a:solidFill>
                  <a:schemeClr val="tx1"/>
                </a:solidFill>
              </a:rPr>
              <a:t>thin</a:t>
            </a:r>
            <a:r>
              <a:rPr lang="en-US" sz="2200" dirty="0">
                <a:solidFill>
                  <a:schemeClr val="tx1"/>
                </a:solidFill>
              </a:rPr>
              <a:t> </a:t>
            </a:r>
            <a:r>
              <a:rPr lang="en-US" sz="2200" b="1" dirty="0">
                <a:solidFill>
                  <a:schemeClr val="tx1"/>
                </a:solidFill>
              </a:rPr>
              <a:t>walled</a:t>
            </a:r>
            <a:r>
              <a:rPr lang="en-US" sz="2200" dirty="0">
                <a:solidFill>
                  <a:schemeClr val="tx1"/>
                </a:solidFill>
              </a:rPr>
              <a:t> small tanks installed, 275 gallons </a:t>
            </a:r>
          </a:p>
          <a:p>
            <a:pPr marL="0" indent="0">
              <a:lnSpc>
                <a:spcPct val="150000"/>
              </a:lnSpc>
              <a:buFont typeface="Wingdings" panose="05000000000000000000" pitchFamily="2" charset="2"/>
              <a:buNone/>
            </a:pPr>
            <a:r>
              <a:rPr lang="en-US" sz="2200" b="1" u="sng" dirty="0">
                <a:solidFill>
                  <a:schemeClr val="tx1"/>
                </a:solidFill>
              </a:rPr>
              <a:t>Acidified</a:t>
            </a:r>
            <a:r>
              <a:rPr lang="en-US" sz="2200" dirty="0">
                <a:solidFill>
                  <a:schemeClr val="tx1"/>
                </a:solidFill>
              </a:rPr>
              <a:t> fuel corrodes tanks, piping, injectors in furnaces &amp; boilers</a:t>
            </a:r>
          </a:p>
          <a:p>
            <a:pPr marL="0" indent="0">
              <a:lnSpc>
                <a:spcPct val="150000"/>
              </a:lnSpc>
              <a:buFont typeface="Wingdings" panose="05000000000000000000" pitchFamily="2" charset="2"/>
              <a:buNone/>
            </a:pPr>
            <a:r>
              <a:rPr lang="en-US" sz="2200" dirty="0">
                <a:solidFill>
                  <a:schemeClr val="tx1"/>
                </a:solidFill>
              </a:rPr>
              <a:t>Increased risk of environmental contamination</a:t>
            </a:r>
          </a:p>
          <a:p>
            <a:pPr marL="0" indent="0">
              <a:lnSpc>
                <a:spcPct val="150000"/>
              </a:lnSpc>
              <a:buFont typeface="Wingdings" panose="05000000000000000000" pitchFamily="2" charset="2"/>
              <a:buNone/>
            </a:pPr>
            <a:r>
              <a:rPr lang="en-US" sz="2200" dirty="0">
                <a:solidFill>
                  <a:schemeClr val="tx1"/>
                </a:solidFill>
              </a:rPr>
              <a:t>Emissions increase</a:t>
            </a:r>
          </a:p>
          <a:p>
            <a:pPr marL="0" indent="0">
              <a:lnSpc>
                <a:spcPct val="150000"/>
              </a:lnSpc>
              <a:buFont typeface="Wingdings" panose="05000000000000000000" pitchFamily="2" charset="2"/>
              <a:buNone/>
            </a:pPr>
            <a:endParaRPr lang="en-US" sz="2200" dirty="0">
              <a:solidFill>
                <a:schemeClr val="tx1"/>
              </a:solidFill>
            </a:endParaRPr>
          </a:p>
          <a:p>
            <a:pPr marL="0" indent="0">
              <a:lnSpc>
                <a:spcPct val="150000"/>
              </a:lnSpc>
              <a:buFont typeface="Wingdings" panose="05000000000000000000" pitchFamily="2" charset="2"/>
              <a:buNone/>
            </a:pPr>
            <a:r>
              <a:rPr lang="en-US" sz="2200" b="1" u="sng" dirty="0">
                <a:solidFill>
                  <a:schemeClr val="tx1"/>
                </a:solidFill>
              </a:rPr>
              <a:t>Corrosion Control: </a:t>
            </a:r>
          </a:p>
          <a:p>
            <a:pPr marL="0" indent="0">
              <a:lnSpc>
                <a:spcPct val="150000"/>
              </a:lnSpc>
              <a:buFont typeface="Wingdings" panose="05000000000000000000" pitchFamily="2" charset="2"/>
              <a:buNone/>
            </a:pPr>
            <a:r>
              <a:rPr lang="en-US" sz="2200" dirty="0">
                <a:solidFill>
                  <a:schemeClr val="tx1"/>
                </a:solidFill>
              </a:rPr>
              <a:t>J1488 filtration on Terminal Storage</a:t>
            </a:r>
          </a:p>
          <a:p>
            <a:pPr marL="0" indent="0">
              <a:lnSpc>
                <a:spcPct val="150000"/>
              </a:lnSpc>
              <a:buFont typeface="Wingdings" panose="05000000000000000000" pitchFamily="2" charset="2"/>
              <a:buNone/>
            </a:pPr>
            <a:endParaRPr lang="en-US" sz="1200" dirty="0">
              <a:solidFill>
                <a:schemeClr val="tx1"/>
              </a:solidFill>
            </a:endParaRPr>
          </a:p>
        </p:txBody>
      </p:sp>
      <p:pic>
        <p:nvPicPr>
          <p:cNvPr id="1026" name="Picture 2" descr="Oil Tank Size? How Big is My Oil Tank? - Cubby Oil">
            <a:extLst>
              <a:ext uri="{FF2B5EF4-FFF2-40B4-BE49-F238E27FC236}">
                <a16:creationId xmlns:a16="http://schemas.microsoft.com/office/drawing/2014/main" id="{BE09F569-CA66-1B71-4F73-407221F5F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4" t="2537" r="12153"/>
          <a:stretch/>
        </p:blipFill>
        <p:spPr bwMode="auto">
          <a:xfrm>
            <a:off x="4910622" y="3217762"/>
            <a:ext cx="3945482" cy="310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3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Relevant Research Papers</a:t>
            </a:r>
          </a:p>
        </p:txBody>
      </p:sp>
      <p:sp>
        <p:nvSpPr>
          <p:cNvPr id="7" name="Content Placeholder 3">
            <a:extLst>
              <a:ext uri="{FF2B5EF4-FFF2-40B4-BE49-F238E27FC236}">
                <a16:creationId xmlns:a16="http://schemas.microsoft.com/office/drawing/2014/main" id="{23053F9D-1286-CA4F-8024-DFB47C293058}"/>
              </a:ext>
            </a:extLst>
          </p:cNvPr>
          <p:cNvSpPr>
            <a:spLocks noGrp="1"/>
          </p:cNvSpPr>
          <p:nvPr>
            <p:ph idx="1"/>
          </p:nvPr>
        </p:nvSpPr>
        <p:spPr>
          <a:xfrm>
            <a:off x="83127" y="1353168"/>
            <a:ext cx="8895342" cy="4703248"/>
          </a:xfrm>
        </p:spPr>
        <p:txBody>
          <a:bodyPr>
            <a:noAutofit/>
          </a:bodyPr>
          <a:lstStyle/>
          <a:p>
            <a:pPr marL="0" indent="0">
              <a:lnSpc>
                <a:spcPct val="150000"/>
              </a:lnSpc>
              <a:buNone/>
            </a:pPr>
            <a:r>
              <a:rPr lang="en-CA" b="1" dirty="0">
                <a:solidFill>
                  <a:schemeClr val="tx1"/>
                </a:solidFill>
              </a:rPr>
              <a:t>CRC Project DP-07-16-01 2021</a:t>
            </a:r>
          </a:p>
          <a:p>
            <a:pPr marL="0" indent="0">
              <a:lnSpc>
                <a:spcPct val="150000"/>
              </a:lnSpc>
              <a:buNone/>
            </a:pPr>
            <a:r>
              <a:rPr lang="en-CA" sz="1000" b="1" dirty="0">
                <a:solidFill>
                  <a:schemeClr val="tx1"/>
                </a:solidFill>
              </a:rPr>
              <a:t> “Identification of Potential Parameters Causing Corrosion of Metallic Components in Diesel Fuel Underground Storage Tanks”</a:t>
            </a:r>
          </a:p>
          <a:p>
            <a:pPr marL="0" indent="0">
              <a:lnSpc>
                <a:spcPct val="150000"/>
              </a:lnSpc>
              <a:buNone/>
            </a:pPr>
            <a:endParaRPr lang="en-US" sz="800" b="1" dirty="0">
              <a:solidFill>
                <a:schemeClr val="tx1"/>
              </a:solidFill>
            </a:endParaRPr>
          </a:p>
          <a:p>
            <a:pPr marL="0" indent="0">
              <a:lnSpc>
                <a:spcPct val="150000"/>
              </a:lnSpc>
              <a:buNone/>
            </a:pPr>
            <a:r>
              <a:rPr lang="en-CA" b="1" dirty="0">
                <a:solidFill>
                  <a:schemeClr val="tx1"/>
                </a:solidFill>
              </a:rPr>
              <a:t>USAF, U of Oklahoma, B20 year long study, 2020</a:t>
            </a:r>
          </a:p>
          <a:p>
            <a:pPr marL="0" indent="0">
              <a:lnSpc>
                <a:spcPct val="150000"/>
              </a:lnSpc>
              <a:buNone/>
            </a:pPr>
            <a:r>
              <a:rPr lang="en-CA" sz="1000" b="1" dirty="0">
                <a:solidFill>
                  <a:schemeClr val="tx1"/>
                </a:solidFill>
              </a:rPr>
              <a:t> “</a:t>
            </a:r>
            <a:r>
              <a:rPr lang="en-CA" sz="1000" b="1" i="1" dirty="0">
                <a:solidFill>
                  <a:schemeClr val="tx1"/>
                </a:solidFill>
              </a:rPr>
              <a:t>In situ</a:t>
            </a:r>
            <a:r>
              <a:rPr lang="en-CA" sz="1000" b="1" dirty="0">
                <a:solidFill>
                  <a:schemeClr val="tx1"/>
                </a:solidFill>
              </a:rPr>
              <a:t> Linkage of Fungal and Bacterial Proliferation to Microbiologically Influenced Corrosion”</a:t>
            </a: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dirty="0">
                <a:solidFill>
                  <a:schemeClr val="tx1"/>
                </a:solidFill>
              </a:rPr>
              <a:t>EPA 2016 </a:t>
            </a:r>
            <a:r>
              <a:rPr lang="en-US" sz="1000" b="1" dirty="0">
                <a:solidFill>
                  <a:schemeClr val="tx1"/>
                </a:solidFill>
              </a:rPr>
              <a:t>“Investigation Of Corrosion-Influencing Factors In Underground Storage Tanks With Diesel Service”</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US" b="1" dirty="0">
                <a:solidFill>
                  <a:schemeClr val="tx1"/>
                </a:solidFill>
              </a:rPr>
              <a:t>Battelle Report 2012 </a:t>
            </a:r>
            <a:r>
              <a:rPr lang="en-CA" sz="1000" b="1" dirty="0">
                <a:solidFill>
                  <a:schemeClr val="tx1"/>
                </a:solidFill>
              </a:rPr>
              <a:t>Corrosion in Systems Storing and Dispensing Ultra Low Sulfur Diesel (ULSD), Hypotheses Investigation</a:t>
            </a:r>
          </a:p>
          <a:p>
            <a:pPr marL="0" indent="0">
              <a:buNone/>
            </a:pPr>
            <a:endParaRPr lang="en-US" b="1" dirty="0">
              <a:solidFill>
                <a:schemeClr val="tx1"/>
              </a:solidFill>
            </a:endParaRPr>
          </a:p>
          <a:p>
            <a:pPr marL="0" indent="0">
              <a:buNone/>
            </a:pPr>
            <a:r>
              <a:rPr lang="en-US" b="1" dirty="0">
                <a:solidFill>
                  <a:schemeClr val="tx1"/>
                </a:solidFill>
              </a:rPr>
              <a:t>Moisture Absorption In Biodiesel And Its </a:t>
            </a:r>
            <a:r>
              <a:rPr lang="en-US" b="1" dirty="0" err="1">
                <a:solidFill>
                  <a:schemeClr val="tx1"/>
                </a:solidFill>
              </a:rPr>
              <a:t>PetroDiesel</a:t>
            </a:r>
            <a:r>
              <a:rPr lang="en-US" b="1" dirty="0">
                <a:solidFill>
                  <a:schemeClr val="tx1"/>
                </a:solidFill>
              </a:rPr>
              <a:t> Blends 2007</a:t>
            </a:r>
          </a:p>
          <a:p>
            <a:pPr marL="0" indent="0">
              <a:buNone/>
            </a:pPr>
            <a:r>
              <a:rPr lang="en-US" sz="1000" b="1" dirty="0">
                <a:solidFill>
                  <a:schemeClr val="tx1"/>
                </a:solidFill>
              </a:rPr>
              <a:t>15 – 25 X pure diesel, 1,000 – 1,700 ppm, hits saturation in a day</a:t>
            </a:r>
          </a:p>
        </p:txBody>
      </p:sp>
    </p:spTree>
    <p:custDataLst>
      <p:tags r:id="rId1"/>
    </p:custDataLst>
    <p:extLst>
      <p:ext uri="{BB962C8B-B14F-4D97-AF65-F5344CB8AC3E}">
        <p14:creationId xmlns:p14="http://schemas.microsoft.com/office/powerpoint/2010/main" val="194839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ea typeface="Calibri" charset="0"/>
                <a:cs typeface="Arial" panose="020B0604020202020204" pitchFamily="34" charset="0"/>
              </a:rPr>
              <a:t>What We Will Cover</a:t>
            </a:r>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6342" y="1639699"/>
            <a:ext cx="8543925" cy="2003425"/>
          </a:xfrm>
        </p:spPr>
        <p:txBody>
          <a:bodyPr>
            <a:noAutofit/>
          </a:bodyPr>
          <a:lstStyle/>
          <a:p>
            <a:pPr>
              <a:lnSpc>
                <a:spcPct val="150000"/>
              </a:lnSpc>
              <a:buFontTx/>
              <a:buChar char="-"/>
            </a:pPr>
            <a:r>
              <a:rPr lang="en-CA" sz="2800" b="1" dirty="0">
                <a:solidFill>
                  <a:schemeClr val="tx1"/>
                </a:solidFill>
                <a:ea typeface="Calibri" charset="0"/>
              </a:rPr>
              <a:t>Summary - Why Corrosion Now?</a:t>
            </a:r>
          </a:p>
          <a:p>
            <a:pPr>
              <a:lnSpc>
                <a:spcPct val="150000"/>
              </a:lnSpc>
              <a:buFontTx/>
              <a:buChar char="-"/>
            </a:pPr>
            <a:r>
              <a:rPr lang="en-CA" sz="2800" b="1" dirty="0">
                <a:solidFill>
                  <a:schemeClr val="tx1"/>
                </a:solidFill>
                <a:ea typeface="Calibri" charset="0"/>
              </a:rPr>
              <a:t>Details – micelles, biosurfactants</a:t>
            </a:r>
            <a:endParaRPr lang="en-CA" sz="800" b="1" dirty="0">
              <a:solidFill>
                <a:schemeClr val="tx1"/>
              </a:solidFill>
            </a:endParaRPr>
          </a:p>
          <a:p>
            <a:pPr>
              <a:lnSpc>
                <a:spcPct val="150000"/>
              </a:lnSpc>
              <a:buFontTx/>
              <a:buChar char="-"/>
            </a:pPr>
            <a:r>
              <a:rPr lang="en-CA" sz="2800" b="1" dirty="0">
                <a:solidFill>
                  <a:schemeClr val="tx1"/>
                </a:solidFill>
              </a:rPr>
              <a:t>How SAE J1488 micelle filtration controls corrosion</a:t>
            </a:r>
            <a:endParaRPr lang="en-CA" sz="800" b="1" dirty="0">
              <a:solidFill>
                <a:schemeClr val="tx1"/>
              </a:solidFill>
            </a:endParaRPr>
          </a:p>
          <a:p>
            <a:pPr>
              <a:lnSpc>
                <a:spcPct val="150000"/>
              </a:lnSpc>
              <a:buFontTx/>
              <a:buChar char="-"/>
            </a:pPr>
            <a:r>
              <a:rPr lang="en-CA" sz="2800" b="1" dirty="0">
                <a:solidFill>
                  <a:schemeClr val="tx1"/>
                </a:solidFill>
              </a:rPr>
              <a:t>What tests to use</a:t>
            </a:r>
          </a:p>
          <a:p>
            <a:pPr>
              <a:lnSpc>
                <a:spcPct val="150000"/>
              </a:lnSpc>
              <a:buFontTx/>
              <a:buChar char="-"/>
            </a:pPr>
            <a:r>
              <a:rPr lang="en-CA" sz="2800" b="1" dirty="0">
                <a:solidFill>
                  <a:schemeClr val="tx1"/>
                </a:solidFill>
              </a:rPr>
              <a:t>Long term diesel storage</a:t>
            </a:r>
          </a:p>
          <a:p>
            <a:pPr>
              <a:lnSpc>
                <a:spcPct val="150000"/>
              </a:lnSpc>
              <a:buFontTx/>
              <a:buChar char="-"/>
            </a:pPr>
            <a:r>
              <a:rPr lang="en-CA" sz="2800" b="1" dirty="0">
                <a:solidFill>
                  <a:schemeClr val="tx1"/>
                </a:solidFill>
              </a:rPr>
              <a:t>Home heating diesel storage</a:t>
            </a:r>
          </a:p>
          <a:p>
            <a:pPr>
              <a:lnSpc>
                <a:spcPct val="150000"/>
              </a:lnSpc>
              <a:buFontTx/>
              <a:buChar char="-"/>
            </a:pPr>
            <a:endParaRPr lang="en-US" sz="1000" dirty="0"/>
          </a:p>
        </p:txBody>
      </p:sp>
    </p:spTree>
    <p:custDataLst>
      <p:tags r:id="rId1"/>
    </p:custDataLst>
    <p:extLst>
      <p:ext uri="{BB962C8B-B14F-4D97-AF65-F5344CB8AC3E}">
        <p14:creationId xmlns:p14="http://schemas.microsoft.com/office/powerpoint/2010/main" val="20564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sz="2400" dirty="0">
                <a:solidFill>
                  <a:schemeClr val="tx1"/>
                </a:solidFill>
              </a:rPr>
              <a:t>About Pat Smyth: Speaker</a:t>
            </a:r>
            <a:endParaRPr lang="en-US" sz="2400" dirty="0">
              <a:solidFill>
                <a:schemeClr val="tx1"/>
              </a:solidFill>
            </a:endParaRP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357188" y="1439863"/>
            <a:ext cx="8443912" cy="4351338"/>
          </a:xfrm>
        </p:spPr>
        <p:txBody>
          <a:bodyPr>
            <a:noAutofit/>
          </a:bodyPr>
          <a:lstStyle/>
          <a:p>
            <a:pPr marL="0" indent="0">
              <a:buNone/>
            </a:pPr>
            <a:r>
              <a:rPr lang="en-CA" b="1" u="sng" dirty="0">
                <a:solidFill>
                  <a:schemeClr val="tx1"/>
                </a:solidFill>
              </a:rPr>
              <a:t>Speaker</a:t>
            </a:r>
            <a:r>
              <a:rPr lang="en-CA" b="1" dirty="0">
                <a:solidFill>
                  <a:schemeClr val="tx1"/>
                </a:solidFill>
              </a:rPr>
              <a:t>:</a:t>
            </a:r>
          </a:p>
          <a:p>
            <a:pPr marL="0" indent="0">
              <a:buNone/>
            </a:pPr>
            <a:endParaRPr lang="en-CA" sz="1200" b="1" dirty="0">
              <a:solidFill>
                <a:schemeClr val="tx1"/>
              </a:solidFill>
            </a:endParaRPr>
          </a:p>
          <a:p>
            <a:pPr marL="0" indent="0">
              <a:buNone/>
            </a:pPr>
            <a:endParaRPr lang="en-CA" sz="1000" b="1" dirty="0">
              <a:solidFill>
                <a:schemeClr val="tx1"/>
              </a:solidFill>
            </a:endParaRPr>
          </a:p>
          <a:p>
            <a:pPr marL="0" indent="0">
              <a:buNone/>
            </a:pPr>
            <a:r>
              <a:rPr lang="en-CA" dirty="0">
                <a:solidFill>
                  <a:schemeClr val="tx1"/>
                </a:solidFill>
              </a:rPr>
              <a:t>June 2022 ASTM Working Group on Diesel Corrosion</a:t>
            </a:r>
          </a:p>
          <a:p>
            <a:pPr marL="0" indent="0">
              <a:buNone/>
            </a:pPr>
            <a:endParaRPr lang="en-CA" sz="800" dirty="0">
              <a:solidFill>
                <a:schemeClr val="tx1"/>
              </a:solidFill>
            </a:endParaRPr>
          </a:p>
          <a:p>
            <a:pPr marL="0" indent="0">
              <a:buNone/>
            </a:pPr>
            <a:r>
              <a:rPr lang="en-CA" dirty="0">
                <a:solidFill>
                  <a:schemeClr val="tx1"/>
                </a:solidFill>
              </a:rPr>
              <a:t>Sept 2018 National Tanks Conference Louisville Ky</a:t>
            </a:r>
          </a:p>
          <a:p>
            <a:pPr marL="0" indent="0">
              <a:buNone/>
            </a:pPr>
            <a:endParaRPr lang="en-CA" sz="1200" dirty="0">
              <a:solidFill>
                <a:schemeClr val="tx1"/>
              </a:solidFill>
            </a:endParaRPr>
          </a:p>
          <a:p>
            <a:pPr marL="0" indent="0">
              <a:buNone/>
            </a:pPr>
            <a:r>
              <a:rPr lang="en-CA" dirty="0">
                <a:solidFill>
                  <a:schemeClr val="tx1"/>
                </a:solidFill>
              </a:rPr>
              <a:t>November 2018 National Association Corrosion Engineers (NACE) Washington DC November 2018</a:t>
            </a:r>
          </a:p>
          <a:p>
            <a:pPr marL="0" indent="0">
              <a:buNone/>
            </a:pPr>
            <a:endParaRPr lang="en-CA" sz="800" dirty="0">
              <a:solidFill>
                <a:schemeClr val="tx1"/>
              </a:solidFill>
            </a:endParaRPr>
          </a:p>
          <a:p>
            <a:pPr marL="0" indent="0">
              <a:buNone/>
            </a:pPr>
            <a:r>
              <a:rPr lang="en-CA" dirty="0">
                <a:solidFill>
                  <a:schemeClr val="tx1"/>
                </a:solidFill>
              </a:rPr>
              <a:t>Presented EPA Washington DC, Office of Underground Storage Tanks, Sept 2016</a:t>
            </a:r>
          </a:p>
          <a:p>
            <a:pPr marL="0" indent="0">
              <a:buNone/>
            </a:pPr>
            <a:endParaRPr lang="en-CA" sz="1200" b="1" dirty="0">
              <a:solidFill>
                <a:schemeClr val="tx1"/>
              </a:solidFill>
            </a:endParaRPr>
          </a:p>
          <a:p>
            <a:pPr marL="0" indent="0">
              <a:buNone/>
            </a:pPr>
            <a:r>
              <a:rPr lang="en-CA" dirty="0">
                <a:solidFill>
                  <a:schemeClr val="tx1"/>
                </a:solidFill>
              </a:rPr>
              <a:t>Lecturer in </a:t>
            </a:r>
            <a:r>
              <a:rPr lang="en-CA" dirty="0" err="1">
                <a:solidFill>
                  <a:schemeClr val="tx1"/>
                </a:solidFill>
              </a:rPr>
              <a:t>BioFuelNet</a:t>
            </a:r>
            <a:r>
              <a:rPr lang="en-CA" dirty="0">
                <a:solidFill>
                  <a:schemeClr val="tx1"/>
                </a:solidFill>
              </a:rPr>
              <a:t> Canada’s Advanced Biofuels Course, hosted on McGill University’s </a:t>
            </a:r>
            <a:r>
              <a:rPr lang="en-CA" dirty="0" err="1">
                <a:solidFill>
                  <a:schemeClr val="tx1"/>
                </a:solidFill>
              </a:rPr>
              <a:t>myCourses</a:t>
            </a:r>
            <a:r>
              <a:rPr lang="en-CA" dirty="0">
                <a:solidFill>
                  <a:schemeClr val="tx1"/>
                </a:solidFill>
              </a:rPr>
              <a:t> platform. </a:t>
            </a:r>
            <a:r>
              <a:rPr lang="en-CA" sz="1200" dirty="0">
                <a:solidFill>
                  <a:schemeClr val="tx1"/>
                </a:solidFill>
                <a:hlinkClick r:id="rId4">
                  <a:extLst>
                    <a:ext uri="{A12FA001-AC4F-418D-AE19-62706E023703}">
                      <ahyp:hlinkClr xmlns:ahyp="http://schemas.microsoft.com/office/drawing/2018/hyperlinkcolor" val="tx"/>
                    </a:ext>
                  </a:extLst>
                </a:hlinkClick>
              </a:rPr>
              <a:t>http://biofuelnet.ca/advanced-biofuels-course/</a:t>
            </a:r>
          </a:p>
          <a:p>
            <a:pPr marL="0" indent="0">
              <a:buNone/>
            </a:pPr>
            <a:endParaRPr lang="en-CA" sz="1000" b="1" dirty="0">
              <a:solidFill>
                <a:schemeClr val="tx1"/>
              </a:solidFill>
            </a:endParaRPr>
          </a:p>
        </p:txBody>
      </p:sp>
    </p:spTree>
    <p:custDataLst>
      <p:tags r:id="rId1"/>
    </p:custDataLst>
    <p:extLst>
      <p:ext uri="{BB962C8B-B14F-4D97-AF65-F5344CB8AC3E}">
        <p14:creationId xmlns:p14="http://schemas.microsoft.com/office/powerpoint/2010/main" val="196096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1"/>
                </a:solidFill>
              </a:rPr>
              <a:t>Pat Smyth: Industry Articles</a:t>
            </a:r>
            <a:endParaRPr lang="en-US" dirty="0">
              <a:solidFill>
                <a:schemeClr val="tx1"/>
              </a:solidFill>
            </a:endParaRPr>
          </a:p>
        </p:txBody>
      </p:sp>
      <p:sp>
        <p:nvSpPr>
          <p:cNvPr id="4" name="Content Placeholder 3"/>
          <p:cNvSpPr>
            <a:spLocks noGrp="1"/>
          </p:cNvSpPr>
          <p:nvPr>
            <p:ph idx="1"/>
          </p:nvPr>
        </p:nvSpPr>
        <p:spPr>
          <a:xfrm>
            <a:off x="300037" y="1271427"/>
            <a:ext cx="8543925" cy="4920340"/>
          </a:xfrm>
        </p:spPr>
        <p:txBody>
          <a:bodyPr>
            <a:normAutofit fontScale="92500"/>
          </a:bodyPr>
          <a:lstStyle/>
          <a:p>
            <a:pPr marL="0" indent="0">
              <a:lnSpc>
                <a:spcPct val="150000"/>
              </a:lnSpc>
              <a:buNone/>
            </a:pPr>
            <a:r>
              <a:rPr lang="en-CA" b="1" dirty="0" err="1">
                <a:solidFill>
                  <a:schemeClr val="tx1"/>
                </a:solidFill>
              </a:rPr>
              <a:t>BioFuels</a:t>
            </a:r>
            <a:r>
              <a:rPr lang="en-CA" b="1" dirty="0">
                <a:solidFill>
                  <a:schemeClr val="tx1"/>
                </a:solidFill>
              </a:rPr>
              <a:t> Digest  2016</a:t>
            </a:r>
          </a:p>
          <a:p>
            <a:pPr marL="0" indent="0">
              <a:lnSpc>
                <a:spcPct val="150000"/>
              </a:lnSpc>
              <a:buNone/>
            </a:pPr>
            <a:r>
              <a:rPr lang="en-CA" sz="1700" dirty="0">
                <a:solidFill>
                  <a:schemeClr val="tx1"/>
                </a:solidFill>
              </a:rPr>
              <a:t>“SAE J1488_201010 needed for Diesel Infrastructure Corrosion Prevention”</a:t>
            </a:r>
          </a:p>
          <a:p>
            <a:pPr marL="0" indent="0">
              <a:lnSpc>
                <a:spcPct val="150000"/>
              </a:lnSpc>
              <a:buNone/>
            </a:pPr>
            <a:r>
              <a:rPr lang="en-CA" b="1" dirty="0">
                <a:solidFill>
                  <a:schemeClr val="tx1"/>
                </a:solidFill>
              </a:rPr>
              <a:t>Uptime Institute 2017</a:t>
            </a:r>
          </a:p>
          <a:p>
            <a:pPr marL="0" indent="0">
              <a:lnSpc>
                <a:spcPct val="150000"/>
              </a:lnSpc>
              <a:buNone/>
            </a:pPr>
            <a:r>
              <a:rPr lang="en-CA" sz="1700" dirty="0">
                <a:solidFill>
                  <a:schemeClr val="tx1"/>
                </a:solidFill>
              </a:rPr>
              <a:t>“Reconsider Your Diesel Fuel Supply”</a:t>
            </a:r>
          </a:p>
          <a:p>
            <a:pPr marL="0" indent="0">
              <a:lnSpc>
                <a:spcPct val="150000"/>
              </a:lnSpc>
              <a:buNone/>
            </a:pPr>
            <a:r>
              <a:rPr lang="en-CA" b="1" dirty="0">
                <a:solidFill>
                  <a:schemeClr val="tx1"/>
                </a:solidFill>
              </a:rPr>
              <a:t>Steel Tank Institute (STI) June 2019</a:t>
            </a:r>
          </a:p>
          <a:p>
            <a:pPr marL="0" indent="0">
              <a:lnSpc>
                <a:spcPct val="150000"/>
              </a:lnSpc>
              <a:buNone/>
            </a:pPr>
            <a:r>
              <a:rPr lang="en-CA" sz="1700" dirty="0">
                <a:solidFill>
                  <a:schemeClr val="tx1"/>
                </a:solidFill>
              </a:rPr>
              <a:t>“Diesel Tank Corrosion Mechanism, and Corrosion Control”</a:t>
            </a:r>
          </a:p>
          <a:p>
            <a:pPr marL="0" indent="0">
              <a:lnSpc>
                <a:spcPct val="150000"/>
              </a:lnSpc>
              <a:buNone/>
            </a:pPr>
            <a:r>
              <a:rPr lang="en-CA" b="1" dirty="0">
                <a:solidFill>
                  <a:schemeClr val="tx1"/>
                </a:solidFill>
              </a:rPr>
              <a:t>Mission Critical Magazine October 2019</a:t>
            </a:r>
          </a:p>
          <a:p>
            <a:pPr marL="0" indent="0">
              <a:lnSpc>
                <a:spcPct val="150000"/>
              </a:lnSpc>
              <a:buNone/>
            </a:pPr>
            <a:r>
              <a:rPr lang="en-CA" sz="1700" dirty="0">
                <a:solidFill>
                  <a:schemeClr val="tx1"/>
                </a:solidFill>
              </a:rPr>
              <a:t>“Keep Generators and Storage Tanks Alive in the Wake of the Corrosion Crisis”</a:t>
            </a:r>
          </a:p>
          <a:p>
            <a:pPr marL="0" indent="0">
              <a:lnSpc>
                <a:spcPct val="150000"/>
              </a:lnSpc>
              <a:buNone/>
            </a:pPr>
            <a:r>
              <a:rPr lang="en-CA" b="1" dirty="0">
                <a:solidFill>
                  <a:schemeClr val="tx1"/>
                </a:solidFill>
              </a:rPr>
              <a:t>Electrical Generating Systems Association November 2019</a:t>
            </a:r>
          </a:p>
          <a:p>
            <a:pPr marL="0" indent="0">
              <a:lnSpc>
                <a:spcPct val="150000"/>
              </a:lnSpc>
              <a:buNone/>
            </a:pPr>
            <a:r>
              <a:rPr lang="en-CA" sz="1500" dirty="0">
                <a:solidFill>
                  <a:schemeClr val="tx1"/>
                </a:solidFill>
              </a:rPr>
              <a:t>EGSA largest organization dedicated to On-Site Power Generation, and includes emergency generator manufacturers</a:t>
            </a:r>
          </a:p>
        </p:txBody>
      </p:sp>
    </p:spTree>
    <p:custDataLst>
      <p:tags r:id="rId1"/>
    </p:custDataLst>
    <p:extLst>
      <p:ext uri="{BB962C8B-B14F-4D97-AF65-F5344CB8AC3E}">
        <p14:creationId xmlns:p14="http://schemas.microsoft.com/office/powerpoint/2010/main" val="234436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Corrosion Control in Stored Diesel</a:t>
            </a:r>
            <a:endParaRPr lang="en-CA" dirty="0">
              <a:solidFill>
                <a:schemeClr val="tx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D2D00F76-DE89-BA49-8640-9A4731B0C7C9}"/>
              </a:ext>
            </a:extLst>
          </p:cNvPr>
          <p:cNvSpPr>
            <a:spLocks noGrp="1"/>
          </p:cNvSpPr>
          <p:nvPr>
            <p:ph idx="1"/>
          </p:nvPr>
        </p:nvSpPr>
        <p:spPr>
          <a:xfrm>
            <a:off x="1057275" y="1701306"/>
            <a:ext cx="7029450" cy="1131887"/>
          </a:xfrm>
        </p:spPr>
        <p:txBody>
          <a:bodyPr>
            <a:normAutofit fontScale="25000" lnSpcReduction="20000"/>
          </a:bodyPr>
          <a:lstStyle/>
          <a:p>
            <a:pPr marL="0" indent="0" algn="ctr">
              <a:buNone/>
            </a:pPr>
            <a:endParaRPr lang="en-CA" sz="4800" b="1" dirty="0">
              <a:solidFill>
                <a:srgbClr val="318AA9"/>
              </a:solidFill>
              <a:hlinkClick r:id="rId4">
                <a:extLst>
                  <a:ext uri="{A12FA001-AC4F-418D-AE19-62706E023703}">
                    <ahyp:hlinkClr xmlns:ahyp="http://schemas.microsoft.com/office/drawing/2018/hyperlinkcolor" val="tx"/>
                  </a:ext>
                </a:extLst>
              </a:hlinkClick>
            </a:endParaRPr>
          </a:p>
          <a:p>
            <a:pPr marL="0" indent="0" algn="ctr">
              <a:buNone/>
            </a:pPr>
            <a:endParaRPr lang="en-CA" sz="4800" b="1" dirty="0">
              <a:solidFill>
                <a:srgbClr val="318AA9"/>
              </a:solidFill>
              <a:hlinkClick r:id="rId4">
                <a:extLst>
                  <a:ext uri="{A12FA001-AC4F-418D-AE19-62706E023703}">
                    <ahyp:hlinkClr xmlns:ahyp="http://schemas.microsoft.com/office/drawing/2018/hyperlinkcolor" val="tx"/>
                  </a:ext>
                </a:extLst>
              </a:hlinkClick>
            </a:endParaRPr>
          </a:p>
          <a:p>
            <a:pPr marL="0" indent="0" algn="ctr">
              <a:buNone/>
            </a:pPr>
            <a:r>
              <a:rPr lang="en-CA" sz="12800" b="1" dirty="0">
                <a:solidFill>
                  <a:schemeClr val="tx1"/>
                </a:solidFill>
              </a:rPr>
              <a:t>Pat Smyth</a:t>
            </a:r>
          </a:p>
          <a:p>
            <a:pPr marL="0" indent="0" algn="ctr">
              <a:buNone/>
            </a:pPr>
            <a:endParaRPr lang="en-CA" sz="12800" b="1" dirty="0">
              <a:solidFill>
                <a:schemeClr val="tx1"/>
              </a:solidFill>
            </a:endParaRPr>
          </a:p>
          <a:p>
            <a:pPr marL="0" indent="0" algn="ctr">
              <a:buNone/>
            </a:pPr>
            <a:r>
              <a:rPr lang="en-CA" sz="12800" b="1" dirty="0">
                <a:solidFill>
                  <a:schemeClr val="tx1"/>
                </a:solidFill>
              </a:rPr>
              <a:t>613-794-6090</a:t>
            </a:r>
          </a:p>
          <a:p>
            <a:pPr marL="0" indent="0" algn="ctr">
              <a:buNone/>
            </a:pPr>
            <a:endParaRPr lang="en-CA" sz="12800" b="1" dirty="0">
              <a:solidFill>
                <a:schemeClr val="tx1"/>
              </a:solidFill>
            </a:endParaRPr>
          </a:p>
          <a:p>
            <a:pPr marL="0" indent="0" algn="ctr">
              <a:buNone/>
            </a:pPr>
            <a:r>
              <a:rPr lang="en-CA" sz="12800" b="1" dirty="0" err="1">
                <a:solidFill>
                  <a:schemeClr val="tx1"/>
                </a:solidFill>
              </a:rPr>
              <a:t>patsmyth@octanesystemsinc.com</a:t>
            </a:r>
            <a:endParaRPr lang="en-CA" sz="12800" b="1" dirty="0">
              <a:solidFill>
                <a:schemeClr val="tx1"/>
              </a:solidFill>
            </a:endParaRPr>
          </a:p>
          <a:p>
            <a:pPr marL="0" indent="0" algn="ctr">
              <a:buNone/>
            </a:pPr>
            <a:endParaRPr lang="en-CA" sz="12800" b="1" dirty="0">
              <a:solidFill>
                <a:schemeClr val="tx1"/>
              </a:solidFill>
            </a:endParaRPr>
          </a:p>
          <a:p>
            <a:pPr marL="0" indent="0" algn="ctr">
              <a:buNone/>
            </a:pPr>
            <a:r>
              <a:rPr lang="en-CA" sz="12800" b="1" dirty="0" err="1">
                <a:solidFill>
                  <a:schemeClr val="tx1"/>
                </a:solidFill>
              </a:rPr>
              <a:t>www.octanesystemsinc.com</a:t>
            </a:r>
            <a:endParaRPr lang="en-CA" sz="12800" b="1" dirty="0">
              <a:solidFill>
                <a:schemeClr val="tx1"/>
              </a:solidFill>
            </a:endParaRPr>
          </a:p>
          <a:p>
            <a:pPr marL="0" indent="0" algn="ctr">
              <a:lnSpc>
                <a:spcPct val="150000"/>
              </a:lnSpc>
              <a:buNone/>
            </a:pPr>
            <a:endParaRPr lang="en-CA" sz="4800" b="1" dirty="0">
              <a:solidFill>
                <a:schemeClr val="tx1"/>
              </a:solidFill>
            </a:endParaRPr>
          </a:p>
        </p:txBody>
      </p:sp>
    </p:spTree>
    <p:custDataLst>
      <p:tags r:id="rId1"/>
    </p:custDataLst>
    <p:extLst>
      <p:ext uri="{BB962C8B-B14F-4D97-AF65-F5344CB8AC3E}">
        <p14:creationId xmlns:p14="http://schemas.microsoft.com/office/powerpoint/2010/main" val="428510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216329" y="2629446"/>
            <a:ext cx="8422062" cy="2759854"/>
          </a:xfrm>
        </p:spPr>
        <p:txBody>
          <a:bodyPr>
            <a:noAutofit/>
          </a:bodyPr>
          <a:lstStyle/>
          <a:p>
            <a:pPr marL="0" indent="0">
              <a:buNone/>
            </a:pPr>
            <a:r>
              <a:rPr lang="en-CA" b="1" dirty="0">
                <a:solidFill>
                  <a:schemeClr val="tx1"/>
                </a:solidFill>
              </a:rPr>
              <a:t>*</a:t>
            </a:r>
            <a:r>
              <a:rPr lang="en-CA" b="1" u="sng" dirty="0">
                <a:solidFill>
                  <a:schemeClr val="tx1"/>
                </a:solidFill>
              </a:rPr>
              <a:t>KEY</a:t>
            </a:r>
            <a:r>
              <a:rPr lang="en-CA" b="1" dirty="0">
                <a:solidFill>
                  <a:schemeClr val="tx1"/>
                </a:solidFill>
              </a:rPr>
              <a:t>* </a:t>
            </a:r>
            <a:r>
              <a:rPr lang="en-US" dirty="0">
                <a:solidFill>
                  <a:schemeClr val="tx1"/>
                </a:solidFill>
              </a:rPr>
              <a:t>water has </a:t>
            </a:r>
            <a:r>
              <a:rPr lang="en-US" u="sng" dirty="0">
                <a:solidFill>
                  <a:schemeClr val="tx1"/>
                </a:solidFill>
              </a:rPr>
              <a:t>migrated into the fuel column</a:t>
            </a:r>
            <a:r>
              <a:rPr lang="en-US" dirty="0">
                <a:solidFill>
                  <a:schemeClr val="tx1"/>
                </a:solidFill>
              </a:rPr>
              <a:t>, water bonds with </a:t>
            </a:r>
            <a:r>
              <a:rPr lang="en-US" u="sng" dirty="0">
                <a:solidFill>
                  <a:schemeClr val="tx1"/>
                </a:solidFill>
              </a:rPr>
              <a:t>surfactants</a:t>
            </a:r>
            <a:r>
              <a:rPr lang="en-US" dirty="0">
                <a:solidFill>
                  <a:schemeClr val="tx1"/>
                </a:solidFill>
              </a:rPr>
              <a:t> to form a bottom layer of </a:t>
            </a:r>
            <a:r>
              <a:rPr lang="en-US" u="sng" dirty="0">
                <a:solidFill>
                  <a:schemeClr val="tx1"/>
                </a:solidFill>
              </a:rPr>
              <a:t>micelles</a:t>
            </a: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endParaRPr lang="en-US" sz="800" u="sng" dirty="0">
              <a:solidFill>
                <a:schemeClr val="tx1"/>
              </a:solidFill>
            </a:endParaRPr>
          </a:p>
          <a:p>
            <a:pPr marL="0" indent="0">
              <a:buNone/>
            </a:pPr>
            <a:r>
              <a:rPr lang="en-US" dirty="0">
                <a:solidFill>
                  <a:schemeClr val="tx1"/>
                </a:solidFill>
              </a:rPr>
              <a:t>Microbial growth dramatically increases in the bottom micelle layer, MIC greatly increases</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b="1" dirty="0">
              <a:solidFill>
                <a:schemeClr val="tx1"/>
              </a:solidFill>
            </a:endParaRPr>
          </a:p>
        </p:txBody>
      </p:sp>
      <p:pic>
        <p:nvPicPr>
          <p:cNvPr id="6" name="Picture 5">
            <a:extLst>
              <a:ext uri="{FF2B5EF4-FFF2-40B4-BE49-F238E27FC236}">
                <a16:creationId xmlns:a16="http://schemas.microsoft.com/office/drawing/2014/main" id="{4BA1CB2D-B6E7-C155-F9CB-D1F607D3EE25}"/>
              </a:ext>
            </a:extLst>
          </p:cNvPr>
          <p:cNvPicPr>
            <a:picLocks noChangeAspect="1"/>
          </p:cNvPicPr>
          <p:nvPr/>
        </p:nvPicPr>
        <p:blipFill>
          <a:blip r:embed="rId4"/>
          <a:stretch>
            <a:fillRect/>
          </a:stretch>
        </p:blipFill>
        <p:spPr>
          <a:xfrm>
            <a:off x="7727231" y="1195827"/>
            <a:ext cx="911160" cy="1055801"/>
          </a:xfrm>
          <a:prstGeom prst="rect">
            <a:avLst/>
          </a:prstGeom>
        </p:spPr>
      </p:pic>
    </p:spTree>
    <p:custDataLst>
      <p:tags r:id="rId1"/>
    </p:custDataLst>
    <p:extLst>
      <p:ext uri="{BB962C8B-B14F-4D97-AF65-F5344CB8AC3E}">
        <p14:creationId xmlns:p14="http://schemas.microsoft.com/office/powerpoint/2010/main" val="225129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307801" y="1478659"/>
            <a:ext cx="8529638" cy="4351338"/>
          </a:xfrm>
        </p:spPr>
        <p:txBody>
          <a:bodyPr>
            <a:noAutofit/>
          </a:bodyPr>
          <a:lstStyle/>
          <a:p>
            <a:pPr marL="0" indent="0">
              <a:buNone/>
            </a:pPr>
            <a:endParaRPr lang="en-US"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US" dirty="0">
                <a:solidFill>
                  <a:schemeClr val="tx1"/>
                </a:solidFill>
              </a:rPr>
              <a:t>Water “</a:t>
            </a:r>
            <a:r>
              <a:rPr lang="en-US" b="1" u="sng" dirty="0">
                <a:solidFill>
                  <a:schemeClr val="tx1"/>
                </a:solidFill>
              </a:rPr>
              <a:t>hidden</a:t>
            </a:r>
            <a:r>
              <a:rPr lang="en-US" dirty="0">
                <a:solidFill>
                  <a:schemeClr val="tx1"/>
                </a:solidFill>
              </a:rPr>
              <a:t>” in micelle, traditional filters cannot touch water to remove it</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US" dirty="0">
                <a:solidFill>
                  <a:schemeClr val="tx1"/>
                </a:solidFill>
              </a:rPr>
              <a:t>Traditional water tests cannot detect water </a:t>
            </a:r>
            <a:r>
              <a:rPr lang="en-US" b="1" dirty="0">
                <a:solidFill>
                  <a:schemeClr val="tx1"/>
                </a:solidFill>
              </a:rPr>
              <a:t>“</a:t>
            </a:r>
            <a:r>
              <a:rPr lang="en-US" b="1" u="sng" dirty="0">
                <a:solidFill>
                  <a:schemeClr val="tx1"/>
                </a:solidFill>
              </a:rPr>
              <a:t>hidden</a:t>
            </a:r>
            <a:r>
              <a:rPr lang="en-US" b="1" dirty="0">
                <a:solidFill>
                  <a:schemeClr val="tx1"/>
                </a:solidFill>
              </a:rPr>
              <a:t>” </a:t>
            </a:r>
            <a:r>
              <a:rPr lang="en-US" dirty="0">
                <a:solidFill>
                  <a:schemeClr val="tx1"/>
                </a:solidFill>
              </a:rPr>
              <a:t>in micelles</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CA" b="1" dirty="0">
                <a:solidFill>
                  <a:schemeClr val="tx1"/>
                </a:solidFill>
              </a:rPr>
              <a:t>*</a:t>
            </a:r>
            <a:r>
              <a:rPr lang="en-CA" b="1" u="sng" dirty="0">
                <a:solidFill>
                  <a:schemeClr val="tx1"/>
                </a:solidFill>
              </a:rPr>
              <a:t>KEY</a:t>
            </a:r>
            <a:r>
              <a:rPr lang="en-CA" b="1" dirty="0">
                <a:solidFill>
                  <a:schemeClr val="tx1"/>
                </a:solidFill>
              </a:rPr>
              <a:t>*</a:t>
            </a:r>
            <a:r>
              <a:rPr lang="en-US" dirty="0">
                <a:solidFill>
                  <a:schemeClr val="tx1"/>
                </a:solidFill>
              </a:rPr>
              <a:t> both water and surfactants are polar molecules, neat diesel is not polar</a:t>
            </a:r>
          </a:p>
          <a:p>
            <a:pPr marL="0" indent="0">
              <a:buNone/>
            </a:pPr>
            <a:endParaRPr lang="en-US" sz="800" dirty="0">
              <a:solidFill>
                <a:schemeClr val="tx1"/>
              </a:solidFill>
            </a:endParaRPr>
          </a:p>
          <a:p>
            <a:pPr marL="0" indent="0">
              <a:buNone/>
            </a:pPr>
            <a:endParaRPr lang="en-US" b="1" dirty="0">
              <a:solidFill>
                <a:schemeClr val="tx1"/>
              </a:solidFill>
            </a:endParaRPr>
          </a:p>
        </p:txBody>
      </p:sp>
      <p:pic>
        <p:nvPicPr>
          <p:cNvPr id="6" name="Picture 5">
            <a:extLst>
              <a:ext uri="{FF2B5EF4-FFF2-40B4-BE49-F238E27FC236}">
                <a16:creationId xmlns:a16="http://schemas.microsoft.com/office/drawing/2014/main" id="{4BA1CB2D-B6E7-C155-F9CB-D1F607D3EE25}"/>
              </a:ext>
            </a:extLst>
          </p:cNvPr>
          <p:cNvPicPr>
            <a:picLocks noChangeAspect="1"/>
          </p:cNvPicPr>
          <p:nvPr/>
        </p:nvPicPr>
        <p:blipFill>
          <a:blip r:embed="rId4"/>
          <a:stretch>
            <a:fillRect/>
          </a:stretch>
        </p:blipFill>
        <p:spPr>
          <a:xfrm>
            <a:off x="7436772" y="1124141"/>
            <a:ext cx="739039" cy="856357"/>
          </a:xfrm>
          <a:prstGeom prst="rect">
            <a:avLst/>
          </a:prstGeom>
        </p:spPr>
      </p:pic>
    </p:spTree>
    <p:custDataLst>
      <p:tags r:id="rId1"/>
    </p:custDataLst>
    <p:extLst>
      <p:ext uri="{BB962C8B-B14F-4D97-AF65-F5344CB8AC3E}">
        <p14:creationId xmlns:p14="http://schemas.microsoft.com/office/powerpoint/2010/main" val="42226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structure of a reverse and normal micelle. | Download Scientific  Diagram">
            <a:extLst>
              <a:ext uri="{FF2B5EF4-FFF2-40B4-BE49-F238E27FC236}">
                <a16:creationId xmlns:a16="http://schemas.microsoft.com/office/drawing/2014/main" id="{C7AFA0CA-15EA-5A48-96C5-4C989A78C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46" y="1200833"/>
            <a:ext cx="8502308" cy="47368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37187"/>
            <a:ext cx="9144000" cy="691524"/>
          </a:xfrm>
        </p:spPr>
        <p:txBody>
          <a:bodyPr/>
          <a:lstStyle/>
          <a:p>
            <a:r>
              <a:rPr lang="en-US" dirty="0">
                <a:solidFill>
                  <a:schemeClr val="tx1"/>
                </a:solidFill>
              </a:rPr>
              <a:t>Basics: What is a Micelle? 2 D</a:t>
            </a:r>
          </a:p>
        </p:txBody>
      </p:sp>
      <p:sp>
        <p:nvSpPr>
          <p:cNvPr id="3" name="TextBox 2">
            <a:extLst>
              <a:ext uri="{FF2B5EF4-FFF2-40B4-BE49-F238E27FC236}">
                <a16:creationId xmlns:a16="http://schemas.microsoft.com/office/drawing/2014/main" id="{6D45DA9E-A1D2-0F1F-BB3F-2BBF82C9DDB9}"/>
              </a:ext>
            </a:extLst>
          </p:cNvPr>
          <p:cNvSpPr txBox="1"/>
          <p:nvPr/>
        </p:nvSpPr>
        <p:spPr>
          <a:xfrm>
            <a:off x="2015836" y="6232524"/>
            <a:ext cx="5112328" cy="369332"/>
          </a:xfrm>
          <a:prstGeom prst="rect">
            <a:avLst/>
          </a:prstGeom>
          <a:noFill/>
        </p:spPr>
        <p:txBody>
          <a:bodyPr wrap="square" rtlCol="0">
            <a:spAutoFit/>
          </a:bodyPr>
          <a:lstStyle/>
          <a:p>
            <a:r>
              <a:rPr lang="en-US" b="1" dirty="0"/>
              <a:t>Polar Head of Surfactant Bonds to Water</a:t>
            </a:r>
          </a:p>
        </p:txBody>
      </p:sp>
    </p:spTree>
    <p:custDataLst>
      <p:tags r:id="rId1"/>
    </p:custDataLst>
    <p:extLst>
      <p:ext uri="{BB962C8B-B14F-4D97-AF65-F5344CB8AC3E}">
        <p14:creationId xmlns:p14="http://schemas.microsoft.com/office/powerpoint/2010/main" val="298340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78"/>
            <a:ext cx="9144000" cy="691524"/>
          </a:xfrm>
        </p:spPr>
        <p:txBody>
          <a:bodyPr/>
          <a:lstStyle/>
          <a:p>
            <a:r>
              <a:rPr lang="en-US" dirty="0">
                <a:solidFill>
                  <a:schemeClr val="tx1"/>
                </a:solidFill>
              </a:rPr>
              <a:t>What is a Micelle? 3 D</a:t>
            </a:r>
          </a:p>
        </p:txBody>
      </p:sp>
      <p:sp>
        <p:nvSpPr>
          <p:cNvPr id="5" name="Content Placeholder 3">
            <a:extLst>
              <a:ext uri="{FF2B5EF4-FFF2-40B4-BE49-F238E27FC236}">
                <a16:creationId xmlns:a16="http://schemas.microsoft.com/office/drawing/2014/main" id="{E9C4A86A-6F13-6E40-A930-4F300A162BDF}"/>
              </a:ext>
            </a:extLst>
          </p:cNvPr>
          <p:cNvSpPr txBox="1">
            <a:spLocks/>
          </p:cNvSpPr>
          <p:nvPr/>
        </p:nvSpPr>
        <p:spPr>
          <a:xfrm>
            <a:off x="278524" y="1498119"/>
            <a:ext cx="8586952"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solidFill>
                <a:schemeClr val="tx1"/>
              </a:solidFill>
            </a:endParaRPr>
          </a:p>
        </p:txBody>
      </p:sp>
      <p:sp>
        <p:nvSpPr>
          <p:cNvPr id="14" name="TextBox 13">
            <a:extLst>
              <a:ext uri="{FF2B5EF4-FFF2-40B4-BE49-F238E27FC236}">
                <a16:creationId xmlns:a16="http://schemas.microsoft.com/office/drawing/2014/main" id="{B3868062-C2C4-DA41-9A5E-555A1116E6E7}"/>
              </a:ext>
            </a:extLst>
          </p:cNvPr>
          <p:cNvSpPr txBox="1"/>
          <p:nvPr/>
        </p:nvSpPr>
        <p:spPr>
          <a:xfrm>
            <a:off x="207335" y="1020418"/>
            <a:ext cx="8729330" cy="1200329"/>
          </a:xfrm>
          <a:prstGeom prst="rect">
            <a:avLst/>
          </a:prstGeom>
          <a:noFill/>
        </p:spPr>
        <p:txBody>
          <a:bodyPr wrap="square" rtlCol="0">
            <a:spAutoFit/>
          </a:bodyPr>
          <a:lstStyle/>
          <a:p>
            <a:r>
              <a:rPr lang="en-US" b="1" dirty="0"/>
              <a:t>Water droplet encapsulated by surfactant molecules</a:t>
            </a:r>
          </a:p>
          <a:p>
            <a:endParaRPr lang="en-US" b="1" dirty="0"/>
          </a:p>
          <a:p>
            <a:r>
              <a:rPr lang="en-US" b="1" dirty="0"/>
              <a:t>The fatty acid tail forms a barrier, isolating the water </a:t>
            </a:r>
          </a:p>
          <a:p>
            <a:r>
              <a:rPr lang="en-US" b="1" dirty="0"/>
              <a:t>from filter material, water tests, and diesel </a:t>
            </a:r>
          </a:p>
        </p:txBody>
      </p:sp>
      <p:pic>
        <p:nvPicPr>
          <p:cNvPr id="4" name="Picture 2">
            <a:extLst>
              <a:ext uri="{FF2B5EF4-FFF2-40B4-BE49-F238E27FC236}">
                <a16:creationId xmlns:a16="http://schemas.microsoft.com/office/drawing/2014/main" id="{85736AA7-1FEA-2B47-97F3-20C3F0D86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72" y="2263881"/>
            <a:ext cx="5892457" cy="38534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7E650D-E0E1-0E43-97D7-87425AF0AB27}"/>
              </a:ext>
            </a:extLst>
          </p:cNvPr>
          <p:cNvSpPr txBox="1"/>
          <p:nvPr/>
        </p:nvSpPr>
        <p:spPr>
          <a:xfrm>
            <a:off x="5677867" y="3639716"/>
            <a:ext cx="2949841"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A28EF702-C22F-6A4C-B6AD-04DA3FE88FAA}"/>
              </a:ext>
            </a:extLst>
          </p:cNvPr>
          <p:cNvSpPr txBox="1"/>
          <p:nvPr/>
        </p:nvSpPr>
        <p:spPr>
          <a:xfrm>
            <a:off x="1264490" y="6323272"/>
            <a:ext cx="5303953" cy="461665"/>
          </a:xfrm>
          <a:prstGeom prst="rect">
            <a:avLst/>
          </a:prstGeom>
          <a:noFill/>
        </p:spPr>
        <p:txBody>
          <a:bodyPr wrap="square" rtlCol="0">
            <a:spAutoFit/>
          </a:bodyPr>
          <a:lstStyle/>
          <a:p>
            <a:r>
              <a:rPr lang="en-US" sz="1000" b="1" dirty="0"/>
              <a:t>A 3D example of a reverse micelle, a phospholipid molecule </a:t>
            </a:r>
          </a:p>
          <a:p>
            <a:endParaRPr lang="en-US" sz="1400" dirty="0"/>
          </a:p>
        </p:txBody>
      </p:sp>
      <p:sp>
        <p:nvSpPr>
          <p:cNvPr id="7" name="TextBox 6">
            <a:extLst>
              <a:ext uri="{FF2B5EF4-FFF2-40B4-BE49-F238E27FC236}">
                <a16:creationId xmlns:a16="http://schemas.microsoft.com/office/drawing/2014/main" id="{ED7ACF0D-0CAC-FDAA-4547-B385C3F323D7}"/>
              </a:ext>
            </a:extLst>
          </p:cNvPr>
          <p:cNvSpPr txBox="1"/>
          <p:nvPr/>
        </p:nvSpPr>
        <p:spPr>
          <a:xfrm>
            <a:off x="6371053" y="3819808"/>
            <a:ext cx="2565612" cy="923330"/>
          </a:xfrm>
          <a:prstGeom prst="rect">
            <a:avLst/>
          </a:prstGeom>
          <a:noFill/>
        </p:spPr>
        <p:txBody>
          <a:bodyPr wrap="square" rtlCol="0">
            <a:spAutoFit/>
          </a:bodyPr>
          <a:lstStyle/>
          <a:p>
            <a:r>
              <a:rPr lang="en-US" b="1" dirty="0"/>
              <a:t>Micelle small, biodiesel molecule approx. 50 atoms </a:t>
            </a:r>
          </a:p>
        </p:txBody>
      </p:sp>
      <p:sp>
        <p:nvSpPr>
          <p:cNvPr id="6" name="Rectangle 5">
            <a:extLst>
              <a:ext uri="{FF2B5EF4-FFF2-40B4-BE49-F238E27FC236}">
                <a16:creationId xmlns:a16="http://schemas.microsoft.com/office/drawing/2014/main" id="{58698037-54DB-1702-A2AC-E2A2057756A1}"/>
              </a:ext>
            </a:extLst>
          </p:cNvPr>
          <p:cNvSpPr/>
          <p:nvPr/>
        </p:nvSpPr>
        <p:spPr>
          <a:xfrm>
            <a:off x="6356593" y="5550909"/>
            <a:ext cx="2644199" cy="646331"/>
          </a:xfrm>
          <a:prstGeom prst="rect">
            <a:avLst/>
          </a:prstGeom>
        </p:spPr>
        <p:txBody>
          <a:bodyPr wrap="square">
            <a:spAutoFit/>
          </a:bodyPr>
          <a:lstStyle/>
          <a:p>
            <a:r>
              <a:rPr lang="en-US" b="1" dirty="0"/>
              <a:t>Note water droplet not shown</a:t>
            </a:r>
          </a:p>
        </p:txBody>
      </p:sp>
      <p:sp>
        <p:nvSpPr>
          <p:cNvPr id="3" name="Rectangle 2">
            <a:extLst>
              <a:ext uri="{FF2B5EF4-FFF2-40B4-BE49-F238E27FC236}">
                <a16:creationId xmlns:a16="http://schemas.microsoft.com/office/drawing/2014/main" id="{31B6DA48-7EB9-80F2-D625-9C1E9A622452}"/>
              </a:ext>
            </a:extLst>
          </p:cNvPr>
          <p:cNvSpPr/>
          <p:nvPr/>
        </p:nvSpPr>
        <p:spPr>
          <a:xfrm>
            <a:off x="6371053" y="2571953"/>
            <a:ext cx="2644199" cy="646331"/>
          </a:xfrm>
          <a:prstGeom prst="rect">
            <a:avLst/>
          </a:prstGeom>
        </p:spPr>
        <p:txBody>
          <a:bodyPr wrap="square">
            <a:spAutoFit/>
          </a:bodyPr>
          <a:lstStyle/>
          <a:p>
            <a:r>
              <a:rPr lang="en-US" b="1" dirty="0"/>
              <a:t>Micelle settles to bottom</a:t>
            </a:r>
          </a:p>
        </p:txBody>
      </p:sp>
    </p:spTree>
    <p:custDataLst>
      <p:tags r:id="rId1"/>
    </p:custDataLst>
    <p:extLst>
      <p:ext uri="{BB962C8B-B14F-4D97-AF65-F5344CB8AC3E}">
        <p14:creationId xmlns:p14="http://schemas.microsoft.com/office/powerpoint/2010/main" val="50832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Latest CRC Research, July 2021, Micelles</a:t>
            </a:r>
            <a:endParaRPr lang="en-US"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050" y="875827"/>
            <a:ext cx="6679172" cy="3934904"/>
          </a:xfrm>
          <a:prstGeom prst="rect">
            <a:avLst/>
          </a:prstGeom>
        </p:spPr>
      </p:pic>
      <p:sp>
        <p:nvSpPr>
          <p:cNvPr id="12" name="TextBox 11">
            <a:extLst>
              <a:ext uri="{FF2B5EF4-FFF2-40B4-BE49-F238E27FC236}">
                <a16:creationId xmlns:a16="http://schemas.microsoft.com/office/drawing/2014/main" id="{9A6033D5-D1FB-3A4F-9AA4-6FB20F9C8380}"/>
              </a:ext>
            </a:extLst>
          </p:cNvPr>
          <p:cNvSpPr txBox="1"/>
          <p:nvPr/>
        </p:nvSpPr>
        <p:spPr>
          <a:xfrm>
            <a:off x="527998" y="4906703"/>
            <a:ext cx="8123275" cy="1600438"/>
          </a:xfrm>
          <a:prstGeom prst="rect">
            <a:avLst/>
          </a:prstGeom>
          <a:noFill/>
        </p:spPr>
        <p:txBody>
          <a:bodyPr wrap="square" rtlCol="0">
            <a:spAutoFit/>
          </a:bodyPr>
          <a:lstStyle/>
          <a:p>
            <a:r>
              <a:rPr lang="en-CA" sz="1400" b="1" dirty="0"/>
              <a:t>Figure 62. Surfactants – a) schematic of surfactant molecule showing polar head and nonpolar tail; b) schematic of invert-emulsion micelle encapsulating water droplet and nonpolar tails extending into the medium (i.e., fuel); c) schematic of invert emulsion micelles dispersed in fuel; d) photo of 10 mL each fuel and water – left: before shaking; right: 24h after shaking (</a:t>
            </a:r>
            <a:r>
              <a:rPr lang="en-CA" sz="1400" b="1" u="sng" dirty="0"/>
              <a:t>note stability of invert emulsion</a:t>
            </a:r>
            <a:r>
              <a:rPr lang="en-CA" sz="1400" b="1" dirty="0"/>
              <a:t>).</a:t>
            </a:r>
          </a:p>
          <a:p>
            <a:endParaRPr lang="en-CA" sz="1200" dirty="0"/>
          </a:p>
          <a:p>
            <a:r>
              <a:rPr lang="en-CA" sz="800" i="1" dirty="0"/>
              <a:t>CRC Project DP-07-16-01, “Identification of Potential Parameters</a:t>
            </a:r>
            <a:r>
              <a:rPr lang="en-CA" sz="800" dirty="0"/>
              <a:t> </a:t>
            </a:r>
            <a:r>
              <a:rPr lang="en-CA" sz="800" i="1" dirty="0"/>
              <a:t>Causing Corrosion of Metallic Components in Diesel Fuel Underground Storage Tanks”:</a:t>
            </a:r>
            <a:r>
              <a:rPr lang="en-CA" sz="800" dirty="0"/>
              <a:t> </a:t>
            </a:r>
            <a:r>
              <a:rPr lang="en-CA" sz="800" i="1" dirty="0"/>
              <a:t>"The results from this 12-week study confirmed that the presence of free-water was</a:t>
            </a:r>
            <a:r>
              <a:rPr lang="en-CA" sz="800" dirty="0"/>
              <a:t> </a:t>
            </a:r>
            <a:r>
              <a:rPr lang="en-CA" sz="800" i="1" dirty="0"/>
              <a:t>essential to corrosion."</a:t>
            </a:r>
            <a:endParaRPr lang="en-CA" sz="800" dirty="0"/>
          </a:p>
        </p:txBody>
      </p:sp>
    </p:spTree>
    <p:custDataLst>
      <p:tags r:id="rId1"/>
    </p:custDataLst>
    <p:extLst>
      <p:ext uri="{BB962C8B-B14F-4D97-AF65-F5344CB8AC3E}">
        <p14:creationId xmlns:p14="http://schemas.microsoft.com/office/powerpoint/2010/main" val="30564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Microbial Growth Volume Dramatically Increases</a:t>
            </a:r>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498F9A0-5208-664C-87C9-940CCB071B26}"/>
              </a:ext>
            </a:extLst>
          </p:cNvPr>
          <p:cNvSpPr/>
          <p:nvPr/>
        </p:nvSpPr>
        <p:spPr>
          <a:xfrm>
            <a:off x="481309" y="1162894"/>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D84F61-F1BC-264D-99E6-02B5A3FE9363}"/>
              </a:ext>
            </a:extLst>
          </p:cNvPr>
          <p:cNvSpPr/>
          <p:nvPr/>
        </p:nvSpPr>
        <p:spPr>
          <a:xfrm>
            <a:off x="519179" y="2719288"/>
            <a:ext cx="8105642" cy="41362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cxnSp>
        <p:nvCxnSpPr>
          <p:cNvPr id="8" name="Straight Connector 7">
            <a:extLst>
              <a:ext uri="{FF2B5EF4-FFF2-40B4-BE49-F238E27FC236}">
                <a16:creationId xmlns:a16="http://schemas.microsoft.com/office/drawing/2014/main" id="{E53FC408-24BD-EC4E-81F3-6F41465E1ADC}"/>
              </a:ext>
            </a:extLst>
          </p:cNvPr>
          <p:cNvCxnSpPr>
            <a:cxnSpLocks/>
          </p:cNvCxnSpPr>
          <p:nvPr/>
        </p:nvCxnSpPr>
        <p:spPr>
          <a:xfrm>
            <a:off x="519179" y="2682856"/>
            <a:ext cx="8105642"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8CF6D0-7914-5845-8E1B-2890543C5EA3}"/>
              </a:ext>
            </a:extLst>
          </p:cNvPr>
          <p:cNvSpPr txBox="1"/>
          <p:nvPr/>
        </p:nvSpPr>
        <p:spPr>
          <a:xfrm>
            <a:off x="2340717" y="2719288"/>
            <a:ext cx="4047132" cy="517732"/>
          </a:xfrm>
          <a:prstGeom prst="rect">
            <a:avLst/>
          </a:prstGeom>
          <a:noFill/>
        </p:spPr>
        <p:txBody>
          <a:bodyPr wrap="square" rtlCol="0">
            <a:spAutoFit/>
          </a:bodyPr>
          <a:lstStyle/>
          <a:p>
            <a:pPr algn="ctr"/>
            <a:r>
              <a:rPr lang="en-US" dirty="0"/>
              <a:t>Free Standing Water</a:t>
            </a:r>
          </a:p>
        </p:txBody>
      </p:sp>
      <p:sp>
        <p:nvSpPr>
          <p:cNvPr id="10" name="TextBox 9">
            <a:extLst>
              <a:ext uri="{FF2B5EF4-FFF2-40B4-BE49-F238E27FC236}">
                <a16:creationId xmlns:a16="http://schemas.microsoft.com/office/drawing/2014/main" id="{BAF5271C-2407-6D43-A11D-C5E40E91F064}"/>
              </a:ext>
            </a:extLst>
          </p:cNvPr>
          <p:cNvSpPr txBox="1"/>
          <p:nvPr/>
        </p:nvSpPr>
        <p:spPr>
          <a:xfrm>
            <a:off x="1805722" y="1424526"/>
            <a:ext cx="5634015" cy="992319"/>
          </a:xfrm>
          <a:prstGeom prst="rect">
            <a:avLst/>
          </a:prstGeom>
          <a:noFill/>
        </p:spPr>
        <p:txBody>
          <a:bodyPr wrap="none" rtlCol="0">
            <a:spAutoFit/>
          </a:bodyPr>
          <a:lstStyle/>
          <a:p>
            <a:pPr algn="ctr"/>
            <a:r>
              <a:rPr lang="en-US" sz="4000" b="1" dirty="0">
                <a:latin typeface="Arial" charset="0"/>
                <a:ea typeface="Arial" charset="0"/>
                <a:cs typeface="Arial" charset="0"/>
              </a:rPr>
              <a:t>LSD Before 2006</a:t>
            </a:r>
          </a:p>
        </p:txBody>
      </p:sp>
      <p:sp>
        <p:nvSpPr>
          <p:cNvPr id="24" name="TextBox 23">
            <a:extLst>
              <a:ext uri="{FF2B5EF4-FFF2-40B4-BE49-F238E27FC236}">
                <a16:creationId xmlns:a16="http://schemas.microsoft.com/office/drawing/2014/main" id="{4C72A080-29EB-C444-988E-DD13F2C24385}"/>
              </a:ext>
            </a:extLst>
          </p:cNvPr>
          <p:cNvSpPr txBox="1"/>
          <p:nvPr/>
        </p:nvSpPr>
        <p:spPr>
          <a:xfrm>
            <a:off x="1704263" y="2273198"/>
            <a:ext cx="5976221" cy="369332"/>
          </a:xfrm>
          <a:prstGeom prst="rect">
            <a:avLst/>
          </a:prstGeom>
          <a:noFill/>
        </p:spPr>
        <p:txBody>
          <a:bodyPr wrap="square" rtlCol="0">
            <a:spAutoFit/>
          </a:bodyPr>
          <a:lstStyle/>
          <a:p>
            <a:pPr algn="ctr"/>
            <a:r>
              <a:rPr lang="en-US" b="1" dirty="0"/>
              <a:t>Microbial growth volume thickness sheet of paper</a:t>
            </a:r>
          </a:p>
        </p:txBody>
      </p:sp>
      <p:sp>
        <p:nvSpPr>
          <p:cNvPr id="5" name="TextBox 4">
            <a:extLst>
              <a:ext uri="{FF2B5EF4-FFF2-40B4-BE49-F238E27FC236}">
                <a16:creationId xmlns:a16="http://schemas.microsoft.com/office/drawing/2014/main" id="{289D93ED-B27C-AF47-ACBB-6B53B4AF0B31}"/>
              </a:ext>
            </a:extLst>
          </p:cNvPr>
          <p:cNvSpPr txBox="1"/>
          <p:nvPr/>
        </p:nvSpPr>
        <p:spPr>
          <a:xfrm>
            <a:off x="547597" y="6074316"/>
            <a:ext cx="8008474" cy="369332"/>
          </a:xfrm>
          <a:prstGeom prst="rect">
            <a:avLst/>
          </a:prstGeom>
          <a:noFill/>
        </p:spPr>
        <p:txBody>
          <a:bodyPr wrap="none" rtlCol="0">
            <a:spAutoFit/>
          </a:bodyPr>
          <a:lstStyle/>
          <a:p>
            <a:r>
              <a:rPr lang="en-US" b="1" dirty="0"/>
              <a:t>More microbes, more acids, more corrosion, more biosurfactants . . .</a:t>
            </a:r>
          </a:p>
        </p:txBody>
      </p:sp>
      <p:sp>
        <p:nvSpPr>
          <p:cNvPr id="23" name="Rectangle 22">
            <a:extLst>
              <a:ext uri="{FF2B5EF4-FFF2-40B4-BE49-F238E27FC236}">
                <a16:creationId xmlns:a16="http://schemas.microsoft.com/office/drawing/2014/main" id="{A3422A64-F6F8-6140-A1BC-6C0C0CB75A11}"/>
              </a:ext>
            </a:extLst>
          </p:cNvPr>
          <p:cNvSpPr/>
          <p:nvPr/>
        </p:nvSpPr>
        <p:spPr>
          <a:xfrm>
            <a:off x="481309" y="3710938"/>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B08A573-F069-5F43-9814-97F918EC4EA4}"/>
              </a:ext>
            </a:extLst>
          </p:cNvPr>
          <p:cNvCxnSpPr>
            <a:cxnSpLocks/>
          </p:cNvCxnSpPr>
          <p:nvPr/>
        </p:nvCxnSpPr>
        <p:spPr>
          <a:xfrm>
            <a:off x="519179" y="5426632"/>
            <a:ext cx="8105642" cy="0"/>
          </a:xfrm>
          <a:prstGeom prst="line">
            <a:avLst/>
          </a:prstGeom>
          <a:ln w="5080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859B83-C4EF-BA46-A858-805362F44B6C}"/>
              </a:ext>
            </a:extLst>
          </p:cNvPr>
          <p:cNvSpPr txBox="1"/>
          <p:nvPr/>
        </p:nvSpPr>
        <p:spPr>
          <a:xfrm>
            <a:off x="2622025" y="3948820"/>
            <a:ext cx="4001416" cy="707886"/>
          </a:xfrm>
          <a:prstGeom prst="rect">
            <a:avLst/>
          </a:prstGeom>
          <a:noFill/>
        </p:spPr>
        <p:txBody>
          <a:bodyPr wrap="none" rtlCol="0">
            <a:spAutoFit/>
          </a:bodyPr>
          <a:lstStyle/>
          <a:p>
            <a:pPr algn="ctr"/>
            <a:r>
              <a:rPr lang="en-US" sz="4000" b="1" dirty="0">
                <a:latin typeface="Arial" charset="0"/>
                <a:ea typeface="Arial" charset="0"/>
                <a:cs typeface="Arial" charset="0"/>
              </a:rPr>
              <a:t>ULSD/Biodiesel</a:t>
            </a:r>
          </a:p>
        </p:txBody>
      </p:sp>
      <p:sp>
        <p:nvSpPr>
          <p:cNvPr id="31" name="Rectangle 30">
            <a:extLst>
              <a:ext uri="{FF2B5EF4-FFF2-40B4-BE49-F238E27FC236}">
                <a16:creationId xmlns:a16="http://schemas.microsoft.com/office/drawing/2014/main" id="{833A890B-BA9C-F343-BFB4-D5CA17BF9671}"/>
              </a:ext>
            </a:extLst>
          </p:cNvPr>
          <p:cNvSpPr/>
          <p:nvPr/>
        </p:nvSpPr>
        <p:spPr>
          <a:xfrm>
            <a:off x="1201385" y="5294703"/>
            <a:ext cx="6981976" cy="369332"/>
          </a:xfrm>
          <a:prstGeom prst="rect">
            <a:avLst/>
          </a:prstGeom>
        </p:spPr>
        <p:txBody>
          <a:bodyPr wrap="none">
            <a:spAutoFit/>
          </a:bodyPr>
          <a:lstStyle/>
          <a:p>
            <a:pPr algn="ctr"/>
            <a:r>
              <a:rPr lang="en-US" b="1" dirty="0"/>
              <a:t>Micelle microbial growth volume thickness up to </a:t>
            </a:r>
            <a:r>
              <a:rPr lang="en-US" b="1" u="sng" dirty="0"/>
              <a:t>6 inches</a:t>
            </a:r>
          </a:p>
        </p:txBody>
      </p:sp>
      <p:sp>
        <p:nvSpPr>
          <p:cNvPr id="12" name="TextBox 11">
            <a:extLst>
              <a:ext uri="{FF2B5EF4-FFF2-40B4-BE49-F238E27FC236}">
                <a16:creationId xmlns:a16="http://schemas.microsoft.com/office/drawing/2014/main" id="{83DDCDBC-6E28-EB4A-928B-20AEAE22DD4A}"/>
              </a:ext>
            </a:extLst>
          </p:cNvPr>
          <p:cNvSpPr txBox="1"/>
          <p:nvPr/>
        </p:nvSpPr>
        <p:spPr>
          <a:xfrm>
            <a:off x="481306" y="820181"/>
            <a:ext cx="733662" cy="369332"/>
          </a:xfrm>
          <a:prstGeom prst="rect">
            <a:avLst/>
          </a:prstGeom>
          <a:noFill/>
        </p:spPr>
        <p:txBody>
          <a:bodyPr wrap="none" rtlCol="0">
            <a:spAutoFit/>
          </a:bodyPr>
          <a:lstStyle/>
          <a:p>
            <a:r>
              <a:rPr lang="en-US" b="1" dirty="0"/>
              <a:t>Tank</a:t>
            </a:r>
          </a:p>
        </p:txBody>
      </p:sp>
      <p:sp>
        <p:nvSpPr>
          <p:cNvPr id="32" name="TextBox 31">
            <a:extLst>
              <a:ext uri="{FF2B5EF4-FFF2-40B4-BE49-F238E27FC236}">
                <a16:creationId xmlns:a16="http://schemas.microsoft.com/office/drawing/2014/main" id="{6BE7D25C-3D3A-2648-906F-5DC1F63EADF9}"/>
              </a:ext>
            </a:extLst>
          </p:cNvPr>
          <p:cNvSpPr txBox="1"/>
          <p:nvPr/>
        </p:nvSpPr>
        <p:spPr>
          <a:xfrm>
            <a:off x="482071" y="3294832"/>
            <a:ext cx="733662" cy="369332"/>
          </a:xfrm>
          <a:prstGeom prst="rect">
            <a:avLst/>
          </a:prstGeom>
          <a:noFill/>
        </p:spPr>
        <p:txBody>
          <a:bodyPr wrap="none" rtlCol="0">
            <a:spAutoFit/>
          </a:bodyPr>
          <a:lstStyle/>
          <a:p>
            <a:r>
              <a:rPr lang="en-US" b="1" dirty="0"/>
              <a:t>Tank</a:t>
            </a:r>
          </a:p>
        </p:txBody>
      </p:sp>
      <p:cxnSp>
        <p:nvCxnSpPr>
          <p:cNvPr id="16" name="Straight Arrow Connector 15">
            <a:extLst>
              <a:ext uri="{FF2B5EF4-FFF2-40B4-BE49-F238E27FC236}">
                <a16:creationId xmlns:a16="http://schemas.microsoft.com/office/drawing/2014/main" id="{088E293E-453C-7648-9276-1F8E4A7FEF40}"/>
              </a:ext>
            </a:extLst>
          </p:cNvPr>
          <p:cNvCxnSpPr/>
          <p:nvPr/>
        </p:nvCxnSpPr>
        <p:spPr>
          <a:xfrm>
            <a:off x="7680484" y="2440085"/>
            <a:ext cx="180000" cy="216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3F234B9-CFD2-DAA6-A56B-4FE4F7E3E838}"/>
              </a:ext>
            </a:extLst>
          </p:cNvPr>
          <p:cNvPicPr>
            <a:picLocks noChangeAspect="1"/>
          </p:cNvPicPr>
          <p:nvPr/>
        </p:nvPicPr>
        <p:blipFill>
          <a:blip r:embed="rId4"/>
          <a:stretch>
            <a:fillRect/>
          </a:stretch>
        </p:blipFill>
        <p:spPr>
          <a:xfrm>
            <a:off x="7410693" y="5060664"/>
            <a:ext cx="179791" cy="208332"/>
          </a:xfrm>
          <a:prstGeom prst="rect">
            <a:avLst/>
          </a:prstGeom>
        </p:spPr>
      </p:pic>
      <p:pic>
        <p:nvPicPr>
          <p:cNvPr id="22" name="Picture 21">
            <a:extLst>
              <a:ext uri="{FF2B5EF4-FFF2-40B4-BE49-F238E27FC236}">
                <a16:creationId xmlns:a16="http://schemas.microsoft.com/office/drawing/2014/main" id="{02634A91-2C32-ACC4-ACF7-2F308D1ED8CC}"/>
              </a:ext>
            </a:extLst>
          </p:cNvPr>
          <p:cNvPicPr>
            <a:picLocks noChangeAspect="1"/>
          </p:cNvPicPr>
          <p:nvPr/>
        </p:nvPicPr>
        <p:blipFill>
          <a:blip r:embed="rId4"/>
          <a:stretch>
            <a:fillRect/>
          </a:stretch>
        </p:blipFill>
        <p:spPr>
          <a:xfrm>
            <a:off x="7929222" y="5218300"/>
            <a:ext cx="179791" cy="208332"/>
          </a:xfrm>
          <a:prstGeom prst="rect">
            <a:avLst/>
          </a:prstGeom>
        </p:spPr>
      </p:pic>
      <p:pic>
        <p:nvPicPr>
          <p:cNvPr id="25" name="Picture 24">
            <a:extLst>
              <a:ext uri="{FF2B5EF4-FFF2-40B4-BE49-F238E27FC236}">
                <a16:creationId xmlns:a16="http://schemas.microsoft.com/office/drawing/2014/main" id="{4761F009-63DA-518B-09A0-1527E04C2A88}"/>
              </a:ext>
            </a:extLst>
          </p:cNvPr>
          <p:cNvPicPr>
            <a:picLocks noChangeAspect="1"/>
          </p:cNvPicPr>
          <p:nvPr/>
        </p:nvPicPr>
        <p:blipFill>
          <a:blip r:embed="rId4"/>
          <a:stretch>
            <a:fillRect/>
          </a:stretch>
        </p:blipFill>
        <p:spPr>
          <a:xfrm>
            <a:off x="758241" y="5089027"/>
            <a:ext cx="179791" cy="208332"/>
          </a:xfrm>
          <a:prstGeom prst="rect">
            <a:avLst/>
          </a:prstGeom>
        </p:spPr>
      </p:pic>
      <p:pic>
        <p:nvPicPr>
          <p:cNvPr id="30" name="Picture 29">
            <a:extLst>
              <a:ext uri="{FF2B5EF4-FFF2-40B4-BE49-F238E27FC236}">
                <a16:creationId xmlns:a16="http://schemas.microsoft.com/office/drawing/2014/main" id="{AFC77594-1E08-AB52-1B73-342C29B8D4F6}"/>
              </a:ext>
            </a:extLst>
          </p:cNvPr>
          <p:cNvPicPr>
            <a:picLocks noChangeAspect="1"/>
          </p:cNvPicPr>
          <p:nvPr/>
        </p:nvPicPr>
        <p:blipFill>
          <a:blip r:embed="rId4"/>
          <a:stretch>
            <a:fillRect/>
          </a:stretch>
        </p:blipFill>
        <p:spPr>
          <a:xfrm>
            <a:off x="1314296" y="5253072"/>
            <a:ext cx="179791" cy="208332"/>
          </a:xfrm>
          <a:prstGeom prst="rect">
            <a:avLst/>
          </a:prstGeom>
        </p:spPr>
      </p:pic>
      <p:pic>
        <p:nvPicPr>
          <p:cNvPr id="33" name="Picture 32">
            <a:extLst>
              <a:ext uri="{FF2B5EF4-FFF2-40B4-BE49-F238E27FC236}">
                <a16:creationId xmlns:a16="http://schemas.microsoft.com/office/drawing/2014/main" id="{DB4AEDE4-30BC-4524-CDD5-91BAD45556AB}"/>
              </a:ext>
            </a:extLst>
          </p:cNvPr>
          <p:cNvPicPr>
            <a:picLocks noChangeAspect="1"/>
          </p:cNvPicPr>
          <p:nvPr/>
        </p:nvPicPr>
        <p:blipFill>
          <a:blip r:embed="rId4"/>
          <a:stretch>
            <a:fillRect/>
          </a:stretch>
        </p:blipFill>
        <p:spPr>
          <a:xfrm>
            <a:off x="8385759" y="4975431"/>
            <a:ext cx="179791" cy="208332"/>
          </a:xfrm>
          <a:prstGeom prst="rect">
            <a:avLst/>
          </a:prstGeom>
        </p:spPr>
      </p:pic>
    </p:spTree>
    <p:custDataLst>
      <p:tags r:id="rId1"/>
    </p:custDataLst>
    <p:extLst>
      <p:ext uri="{BB962C8B-B14F-4D97-AF65-F5344CB8AC3E}">
        <p14:creationId xmlns:p14="http://schemas.microsoft.com/office/powerpoint/2010/main" val="245374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Biosurfactants</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177" y="3853914"/>
            <a:ext cx="4540984" cy="2675231"/>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1299369"/>
            <a:ext cx="8779792" cy="2554545"/>
          </a:xfrm>
          <a:prstGeom prst="rect">
            <a:avLst/>
          </a:prstGeom>
          <a:noFill/>
        </p:spPr>
        <p:txBody>
          <a:bodyPr wrap="square" rtlCol="0">
            <a:spAutoFit/>
          </a:bodyPr>
          <a:lstStyle/>
          <a:p>
            <a:r>
              <a:rPr lang="en-CA" sz="2000" dirty="0"/>
              <a:t>Thanks to Dr. Fred Passman for introducing me to the concept of biosurfactants:</a:t>
            </a:r>
          </a:p>
          <a:p>
            <a:endParaRPr lang="en-CA" sz="2000" dirty="0"/>
          </a:p>
          <a:p>
            <a:r>
              <a:rPr lang="en-CA" sz="2000" b="1" dirty="0"/>
              <a:t>“In my experience, microbial production of biosurfactants is the primary cause of invert emulsion formation in fuels.”</a:t>
            </a:r>
          </a:p>
          <a:p>
            <a:endParaRPr lang="en-CA" sz="2000" b="1" dirty="0"/>
          </a:p>
          <a:p>
            <a:r>
              <a:rPr lang="en-CA" sz="2000" dirty="0"/>
              <a:t>In addition to producing acids, microbes produce biosurfactants</a:t>
            </a:r>
          </a:p>
          <a:p>
            <a:endParaRPr lang="en-CA" sz="2000" dirty="0"/>
          </a:p>
        </p:txBody>
      </p:sp>
    </p:spTree>
    <p:custDataLst>
      <p:tags r:id="rId1"/>
    </p:custDataLst>
    <p:extLst>
      <p:ext uri="{BB962C8B-B14F-4D97-AF65-F5344CB8AC3E}">
        <p14:creationId xmlns:p14="http://schemas.microsoft.com/office/powerpoint/2010/main" val="1382292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E" val="f1cHYrjC"/>
  <p:tag name="ARTICULATE_PROJECT_OPEN" val="0"/>
  <p:tag name="ARTICULATE_SLIDE_THUMBNAIL_REFRESH" val="1"/>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Material sky &amp; sun">
      <a:dk1>
        <a:srgbClr val="FFFFFF"/>
      </a:dk1>
      <a:lt1>
        <a:srgbClr val="212121"/>
      </a:lt1>
      <a:dk2>
        <a:srgbClr val="727272"/>
      </a:dk2>
      <a:lt2>
        <a:srgbClr val="B6B6B6"/>
      </a:lt2>
      <a:accent1>
        <a:srgbClr val="318AA9"/>
      </a:accent1>
      <a:accent2>
        <a:srgbClr val="4DB0D0"/>
      </a:accent2>
      <a:accent3>
        <a:srgbClr val="5DB6D4"/>
      </a:accent3>
      <a:accent4>
        <a:srgbClr val="FFB74E"/>
      </a:accent4>
      <a:accent5>
        <a:srgbClr val="5DB6D4"/>
      </a:accent5>
      <a:accent6>
        <a:srgbClr val="4DB0D0"/>
      </a:accent6>
      <a:hlink>
        <a:srgbClr val="318AA9"/>
      </a:hlink>
      <a:folHlink>
        <a:srgbClr val="F3AD47"/>
      </a:folHlink>
    </a:clrScheme>
    <a:fontScheme name="Open Sans">
      <a:majorFont>
        <a:latin typeface="Open Sans"/>
        <a:ea typeface=""/>
        <a:cs typeface=""/>
      </a:majorFont>
      <a:minorFont>
        <a:latin typeface="Open Sans"/>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9DC56A-2F68-4663-9643-A1DC75B0F6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17732</TotalTime>
  <Words>1485</Words>
  <Application>Microsoft Macintosh PowerPoint</Application>
  <PresentationFormat>On-screen Show (4:3)</PresentationFormat>
  <Paragraphs>253</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Narrow</vt:lpstr>
      <vt:lpstr>Calibri</vt:lpstr>
      <vt:lpstr>Calibri Light</vt:lpstr>
      <vt:lpstr>Open Sans</vt:lpstr>
      <vt:lpstr>Wingdings</vt:lpstr>
      <vt:lpstr>Base</vt:lpstr>
      <vt:lpstr>Custom Design</vt:lpstr>
      <vt:lpstr>PowerPoint Presentation</vt:lpstr>
      <vt:lpstr>What We Will Cover</vt:lpstr>
      <vt:lpstr>Summary: Why Corrosion Now?</vt:lpstr>
      <vt:lpstr>Summary: Why Corrosion Now?</vt:lpstr>
      <vt:lpstr>Basics: What is a Micelle? 2 D</vt:lpstr>
      <vt:lpstr>What is a Micelle? 3 D</vt:lpstr>
      <vt:lpstr>Latest CRC Research, July 2021, Micelles</vt:lpstr>
      <vt:lpstr>Microbial Growth Volume Dramatically Increases</vt:lpstr>
      <vt:lpstr>Biosurfactants</vt:lpstr>
      <vt:lpstr>Corrosion Mechanism</vt:lpstr>
      <vt:lpstr>SAE J1488 Micelle Filtration</vt:lpstr>
      <vt:lpstr>SAE J1488 Test Procedure</vt:lpstr>
      <vt:lpstr>SAE J1488 Test Procedure</vt:lpstr>
      <vt:lpstr>Field Results – SAE J1488 Micelle Filtration</vt:lpstr>
      <vt:lpstr>SAE J1488 and Biodiesel Adoption</vt:lpstr>
      <vt:lpstr>Lab Tests for Micelles and Corrosion</vt:lpstr>
      <vt:lpstr>PowerPoint Presentation</vt:lpstr>
      <vt:lpstr>PowerPoint Presentation</vt:lpstr>
      <vt:lpstr>Relevant Research Papers</vt:lpstr>
      <vt:lpstr>About Pat Smyth: Speaker</vt:lpstr>
      <vt:lpstr>Pat Smyth: Industry Articles</vt:lpstr>
      <vt:lpstr>Corrosion Control in Stored Diesel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Анатолий</dc:creator>
  <cp:lastModifiedBy>Pat Smyth</cp:lastModifiedBy>
  <cp:revision>1296</cp:revision>
  <cp:lastPrinted>2018-01-11T14:22:14Z</cp:lastPrinted>
  <dcterms:created xsi:type="dcterms:W3CDTF">2015-08-18T23:51:21Z</dcterms:created>
  <dcterms:modified xsi:type="dcterms:W3CDTF">2022-08-16T12:27:20Z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16B35A73-3C93-4361-8CCC-7426A5BCCE9B</vt:lpwstr>
  </property>
  <property fmtid="{D5CDD505-2E9C-101B-9397-08002B2CF9AE}" pid="3" name="ArticulatePath">
    <vt:lpwstr>Brushed Steel 1</vt:lpwstr>
  </property>
</Properties>
</file>