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2"/>
    <p:sldMasterId id="2147483682" r:id="rId3"/>
  </p:sldMasterIdLst>
  <p:notesMasterIdLst>
    <p:notesMasterId r:id="rId28"/>
  </p:notesMasterIdLst>
  <p:sldIdLst>
    <p:sldId id="602" r:id="rId4"/>
    <p:sldId id="592" r:id="rId5"/>
    <p:sldId id="599" r:id="rId6"/>
    <p:sldId id="647" r:id="rId7"/>
    <p:sldId id="603" r:id="rId8"/>
    <p:sldId id="629" r:id="rId9"/>
    <p:sldId id="618" r:id="rId10"/>
    <p:sldId id="630" r:id="rId11"/>
    <p:sldId id="638" r:id="rId12"/>
    <p:sldId id="649" r:id="rId13"/>
    <p:sldId id="635" r:id="rId14"/>
    <p:sldId id="608" r:id="rId15"/>
    <p:sldId id="650" r:id="rId16"/>
    <p:sldId id="625" r:id="rId17"/>
    <p:sldId id="623" r:id="rId18"/>
    <p:sldId id="645" r:id="rId19"/>
    <p:sldId id="644" r:id="rId20"/>
    <p:sldId id="636" r:id="rId21"/>
    <p:sldId id="634" r:id="rId22"/>
    <p:sldId id="646" r:id="rId23"/>
    <p:sldId id="648" r:id="rId24"/>
    <p:sldId id="614" r:id="rId25"/>
    <p:sldId id="607" r:id="rId26"/>
    <p:sldId id="613" r:id="rId27"/>
  </p:sldIdLst>
  <p:sldSz cx="9144000" cy="6858000" type="screen4x3"/>
  <p:notesSz cx="6858000" cy="9144000"/>
  <p:custDataLst>
    <p:tags r:id="rId2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атолий" initials="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00"/>
    <a:srgbClr val="393939"/>
    <a:srgbClr val="005473"/>
    <a:srgbClr val="D4591E"/>
    <a:srgbClr val="FFB74E"/>
    <a:srgbClr val="93BF43"/>
    <a:srgbClr val="000000"/>
    <a:srgbClr val="DCDEE0"/>
    <a:srgbClr val="D1D1D1"/>
    <a:srgbClr val="3E4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2" autoAdjust="0"/>
    <p:restoredTop sz="86295" autoAdjust="0"/>
  </p:normalViewPr>
  <p:slideViewPr>
    <p:cSldViewPr snapToGrid="0">
      <p:cViewPr varScale="1">
        <p:scale>
          <a:sx n="108" d="100"/>
          <a:sy n="108" d="100"/>
        </p:scale>
        <p:origin x="1080" y="192"/>
      </p:cViewPr>
      <p:guideLst>
        <p:guide orient="horz" pos="2160"/>
        <p:guide pos="2880"/>
      </p:guideLst>
    </p:cSldViewPr>
  </p:slideViewPr>
  <p:outlineViewPr>
    <p:cViewPr>
      <p:scale>
        <a:sx n="33" d="100"/>
        <a:sy n="33" d="100"/>
      </p:scale>
      <p:origin x="0" y="-2687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ABCD-FC40-49C0-8195-8D72B8C67C04}" type="datetimeFigureOut">
              <a:rPr lang="ru-RU" smtClean="0"/>
              <a:t>30.12.2022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6CD3E-B110-4C64-8D9B-B749A68F6EA8}" type="slidenum">
              <a:rPr lang="ru-RU" smtClean="0"/>
              <a:t>‹#›</a:t>
            </a:fld>
            <a:endParaRPr lang="ru-RU"/>
          </a:p>
        </p:txBody>
      </p:sp>
    </p:spTree>
    <p:extLst>
      <p:ext uri="{BB962C8B-B14F-4D97-AF65-F5344CB8AC3E}">
        <p14:creationId xmlns:p14="http://schemas.microsoft.com/office/powerpoint/2010/main" val="6741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generator owners not aware of corrosion risk</a:t>
            </a:r>
          </a:p>
        </p:txBody>
      </p:sp>
      <p:sp>
        <p:nvSpPr>
          <p:cNvPr id="4" name="Slide Number Placeholder 3"/>
          <p:cNvSpPr>
            <a:spLocks noGrp="1"/>
          </p:cNvSpPr>
          <p:nvPr>
            <p:ph type="sldNum" sz="quarter" idx="5"/>
          </p:nvPr>
        </p:nvSpPr>
        <p:spPr/>
        <p:txBody>
          <a:bodyPr/>
          <a:lstStyle/>
          <a:p>
            <a:fld id="{CEA6CD3E-B110-4C64-8D9B-B749A68F6EA8}" type="slidenum">
              <a:rPr lang="ru-RU" smtClean="0"/>
              <a:t>2</a:t>
            </a:fld>
            <a:endParaRPr lang="ru-RU"/>
          </a:p>
        </p:txBody>
      </p:sp>
    </p:spTree>
    <p:extLst>
      <p:ext uri="{BB962C8B-B14F-4D97-AF65-F5344CB8AC3E}">
        <p14:creationId xmlns:p14="http://schemas.microsoft.com/office/powerpoint/2010/main" val="33090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My understanding is the blending of neat ULSD and biodiesel create the initial micelle bottom layer (invert emulsion) which then becomes populated with microbes, which create biosurfactants, and hence create more micelles increasing the layer thickness </a:t>
            </a:r>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11</a:t>
            </a:fld>
            <a:endParaRPr lang="ru-RU"/>
          </a:p>
        </p:txBody>
      </p:sp>
    </p:spTree>
    <p:extLst>
      <p:ext uri="{BB962C8B-B14F-4D97-AF65-F5344CB8AC3E}">
        <p14:creationId xmlns:p14="http://schemas.microsoft.com/office/powerpoint/2010/main" val="418694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corroding the diesel infrastructure:</a:t>
            </a:r>
          </a:p>
        </p:txBody>
      </p:sp>
      <p:sp>
        <p:nvSpPr>
          <p:cNvPr id="4" name="Slide Number Placeholder 3"/>
          <p:cNvSpPr>
            <a:spLocks noGrp="1"/>
          </p:cNvSpPr>
          <p:nvPr>
            <p:ph type="sldNum" sz="quarter" idx="5"/>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2721493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4791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77701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taken fuel samples over 10 years, both J1488 filtered fuel, and non filtered fuel</a:t>
            </a:r>
          </a:p>
        </p:txBody>
      </p:sp>
      <p:sp>
        <p:nvSpPr>
          <p:cNvPr id="4" name="Slide Number Placeholder 3"/>
          <p:cNvSpPr>
            <a:spLocks noGrp="1"/>
          </p:cNvSpPr>
          <p:nvPr>
            <p:ph type="sldNum" sz="quarter" idx="5"/>
          </p:nvPr>
        </p:nvSpPr>
        <p:spPr/>
        <p:txBody>
          <a:bodyPr/>
          <a:lstStyle/>
          <a:p>
            <a:fld id="{CEA6CD3E-B110-4C64-8D9B-B749A68F6EA8}" type="slidenum">
              <a:rPr lang="ru-RU" smtClean="0"/>
              <a:t>15</a:t>
            </a:fld>
            <a:endParaRPr lang="ru-RU"/>
          </a:p>
        </p:txBody>
      </p:sp>
    </p:spTree>
    <p:extLst>
      <p:ext uri="{BB962C8B-B14F-4D97-AF65-F5344CB8AC3E}">
        <p14:creationId xmlns:p14="http://schemas.microsoft.com/office/powerpoint/2010/main" val="171384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7329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 60% of major outages now costing more than $100,000</a:t>
            </a:r>
          </a:p>
          <a:p>
            <a:r>
              <a:rPr lang="en-CA" sz="1200" b="0" i="0" u="none" strike="noStrike" kern="1200" dirty="0">
                <a:solidFill>
                  <a:schemeClr val="tx1"/>
                </a:solidFill>
                <a:effectLst/>
                <a:latin typeface="+mn-lt"/>
                <a:ea typeface="+mn-ea"/>
                <a:cs typeface="+mn-cs"/>
              </a:rPr>
              <a:t>Over 75% of IT leaders experienced an outage in the last 36 months, and 20% of those outages were ranked “severe”</a:t>
            </a:r>
          </a:p>
          <a:p>
            <a:r>
              <a:rPr lang="en-CA" sz="1200" b="0" i="0" u="none" strike="noStrike" kern="1200" dirty="0">
                <a:solidFill>
                  <a:schemeClr val="tx1"/>
                </a:solidFill>
                <a:effectLst/>
                <a:latin typeface="+mn-lt"/>
                <a:ea typeface="+mn-ea"/>
                <a:cs typeface="+mn-cs"/>
              </a:rPr>
              <a:t>Over 75% of survey respondents reported that their most recent outage could have been prevented with better practices and procedures in place – up 25% from 2019</a:t>
            </a:r>
            <a:endParaRPr lang="en-US" dirty="0"/>
          </a:p>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80268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 60% of major outages now costing more than $100,000</a:t>
            </a:r>
          </a:p>
          <a:p>
            <a:r>
              <a:rPr lang="en-CA" sz="1200" b="0" i="0" u="none" strike="noStrike" kern="1200" dirty="0">
                <a:solidFill>
                  <a:schemeClr val="tx1"/>
                </a:solidFill>
                <a:effectLst/>
                <a:latin typeface="+mn-lt"/>
                <a:ea typeface="+mn-ea"/>
                <a:cs typeface="+mn-cs"/>
              </a:rPr>
              <a:t>Over 75% of IT leaders experienced an outage in the last 36 months, and 20% of those outages were ranked “severe”</a:t>
            </a:r>
          </a:p>
          <a:p>
            <a:r>
              <a:rPr lang="en-CA" sz="1200" b="0" i="0" u="none" strike="noStrike" kern="1200" dirty="0">
                <a:solidFill>
                  <a:schemeClr val="tx1"/>
                </a:solidFill>
                <a:effectLst/>
                <a:latin typeface="+mn-lt"/>
                <a:ea typeface="+mn-ea"/>
                <a:cs typeface="+mn-cs"/>
              </a:rPr>
              <a:t>Over 75% of survey respondents reported that their most recent outage could have been prevented with better practices and procedures in place – up 25% from 2019</a:t>
            </a:r>
            <a:endParaRPr lang="en-US" dirty="0"/>
          </a:p>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5511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 60% of major outages now costing more than $100,000</a:t>
            </a:r>
          </a:p>
          <a:p>
            <a:r>
              <a:rPr lang="en-CA" sz="1200" b="0" i="0" u="none" strike="noStrike" kern="1200" dirty="0">
                <a:solidFill>
                  <a:schemeClr val="tx1"/>
                </a:solidFill>
                <a:effectLst/>
                <a:latin typeface="+mn-lt"/>
                <a:ea typeface="+mn-ea"/>
                <a:cs typeface="+mn-cs"/>
              </a:rPr>
              <a:t>Over 75% of IT leaders experienced an outage in the last 36 months, and 20% of those outages were ranked “severe”</a:t>
            </a:r>
          </a:p>
          <a:p>
            <a:r>
              <a:rPr lang="en-CA" sz="1200" b="0" i="0" u="none" strike="noStrike" kern="1200" dirty="0">
                <a:solidFill>
                  <a:schemeClr val="tx1"/>
                </a:solidFill>
                <a:effectLst/>
                <a:latin typeface="+mn-lt"/>
                <a:ea typeface="+mn-ea"/>
                <a:cs typeface="+mn-cs"/>
              </a:rPr>
              <a:t>Over 75% of survey respondents reported that their most recent outage could have been prevented with better practices and procedures in place – up 25% from 2019</a:t>
            </a:r>
            <a:endParaRPr lang="en-US" dirty="0"/>
          </a:p>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377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 house tank failed, insurance company spent $500,000. jacking up the house and remediating the soil</a:t>
            </a:r>
          </a:p>
        </p:txBody>
      </p:sp>
      <p:sp>
        <p:nvSpPr>
          <p:cNvPr id="4" name="Slide Number Placeholder 3"/>
          <p:cNvSpPr>
            <a:spLocks noGrp="1"/>
          </p:cNvSpPr>
          <p:nvPr>
            <p:ph type="sldNum" sz="quarter" idx="5"/>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103547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919212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375157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126972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57713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droplet not shown</a:t>
            </a:r>
          </a:p>
          <a:p>
            <a:r>
              <a:rPr lang="en-US" dirty="0"/>
              <a:t>2D model</a:t>
            </a:r>
          </a:p>
          <a:p>
            <a:r>
              <a:rPr lang="en-US" dirty="0"/>
              <a:t>polar head surfactant bonds to water droplet</a:t>
            </a:r>
          </a:p>
        </p:txBody>
      </p:sp>
      <p:sp>
        <p:nvSpPr>
          <p:cNvPr id="4" name="Slide Number Placeholder 3"/>
          <p:cNvSpPr>
            <a:spLocks noGrp="1"/>
          </p:cNvSpPr>
          <p:nvPr>
            <p:ph type="sldNum" sz="quarter" idx="5"/>
          </p:nvPr>
        </p:nvSpPr>
        <p:spPr/>
        <p:txBody>
          <a:bodyPr/>
          <a:lstStyle/>
          <a:p>
            <a:fld id="{CEA6CD3E-B110-4C64-8D9B-B749A68F6EA8}" type="slidenum">
              <a:rPr lang="ru-RU" smtClean="0"/>
              <a:t>5</a:t>
            </a:fld>
            <a:endParaRPr lang="ru-RU"/>
          </a:p>
        </p:txBody>
      </p:sp>
    </p:spTree>
    <p:extLst>
      <p:ext uri="{BB962C8B-B14F-4D97-AF65-F5344CB8AC3E}">
        <p14:creationId xmlns:p14="http://schemas.microsoft.com/office/powerpoint/2010/main" val="19730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141061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Most important part of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Micelles explain: J1488 filtration results and fuel sample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Molecular weight of ULSD and biodiesel similar, they stay mixed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Micelles settle to bottom, taking water and surfactants</a:t>
            </a:r>
          </a:p>
          <a:p>
            <a:r>
              <a:rPr lang="en-US" dirty="0"/>
              <a:t>Both water and biodiesel removed</a:t>
            </a:r>
            <a:r>
              <a:rPr lang="en-US" baseline="0" dirty="0"/>
              <a:t> from body of fuel, and concentrated towards bottom.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&lt;100 ppm water mid tank, bottoms 3,000 to 3000 ppm, no freestanding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little biodiesel mid tank? reduced lubricity</a:t>
            </a:r>
            <a:endParaRPr lang="en-US" dirty="0"/>
          </a:p>
          <a:p>
            <a:r>
              <a:rPr lang="en-US" baseline="0" dirty="0"/>
              <a:t>Layer greatly increased microbial growth volume</a:t>
            </a:r>
          </a:p>
        </p:txBody>
      </p:sp>
      <p:sp>
        <p:nvSpPr>
          <p:cNvPr id="4" name="Slide Number Placeholder 3"/>
          <p:cNvSpPr>
            <a:spLocks noGrp="1"/>
          </p:cNvSpPr>
          <p:nvPr>
            <p:ph type="sldNum" sz="quarter" idx="5"/>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119724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Neat diesel not polar.</a:t>
            </a:r>
          </a:p>
          <a:p>
            <a:r>
              <a:rPr lang="en-US" dirty="0"/>
              <a:t>To give an idea of scale, we have printers at home, a bundle of paper is an inch thick, and holds 200 sheets, times number of inches of the micelle layer</a:t>
            </a:r>
          </a:p>
        </p:txBody>
      </p:sp>
      <p:sp>
        <p:nvSpPr>
          <p:cNvPr id="4" name="Slide Number Placeholder 3"/>
          <p:cNvSpPr>
            <a:spLocks noGrp="1"/>
          </p:cNvSpPr>
          <p:nvPr>
            <p:ph type="sldNum" sz="quarter" idx="5"/>
          </p:nvPr>
        </p:nvSpPr>
        <p:spPr/>
        <p:txBody>
          <a:bodyPr/>
          <a:lstStyle/>
          <a:p>
            <a:fld id="{CEA6CD3E-B110-4C64-8D9B-B749A68F6EA8}" type="slidenum">
              <a:rPr lang="ru-RU" smtClean="0"/>
              <a:t>8</a:t>
            </a:fld>
            <a:endParaRPr lang="ru-RU"/>
          </a:p>
        </p:txBody>
      </p:sp>
    </p:spTree>
    <p:extLst>
      <p:ext uri="{BB962C8B-B14F-4D97-AF65-F5344CB8AC3E}">
        <p14:creationId xmlns:p14="http://schemas.microsoft.com/office/powerpoint/2010/main" val="56649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9</a:t>
            </a:fld>
            <a:endParaRPr lang="ru-RU"/>
          </a:p>
        </p:txBody>
      </p:sp>
    </p:spTree>
    <p:extLst>
      <p:ext uri="{BB962C8B-B14F-4D97-AF65-F5344CB8AC3E}">
        <p14:creationId xmlns:p14="http://schemas.microsoft.com/office/powerpoint/2010/main" val="342569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4203517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0526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07914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61856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7357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11838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
    <p:bg>
      <p:bgRef idx="1001">
        <a:schemeClr val="bg1"/>
      </p:bgRef>
    </p:bg>
    <p:spTree>
      <p:nvGrpSpPr>
        <p:cNvPr id="1" name=""/>
        <p:cNvGrpSpPr/>
        <p:nvPr/>
      </p:nvGrpSpPr>
      <p:grpSpPr>
        <a:xfrm>
          <a:off x="0" y="0"/>
          <a:ext cx="0" cy="0"/>
          <a:chOff x="0" y="0"/>
          <a:chExt cx="0" cy="0"/>
        </a:xfrm>
      </p:grpSpPr>
      <p:sp>
        <p:nvSpPr>
          <p:cNvPr id="6" name="Прямоугольник 14"/>
          <p:cNvSpPr/>
          <p:nvPr userDrawn="1"/>
        </p:nvSpPr>
        <p:spPr>
          <a:xfrm>
            <a:off x="0" y="0"/>
            <a:ext cx="9144000" cy="400050"/>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7" name="Title Placeholder 3">
            <a:extLst>
              <a:ext uri="{FF2B5EF4-FFF2-40B4-BE49-F238E27FC236}">
                <a16:creationId xmlns:a16="http://schemas.microsoft.com/office/drawing/2014/main" id="{56C91DC3-7954-4C1B-B57A-FDCD98A1275B}"/>
              </a:ext>
            </a:extLst>
          </p:cNvPr>
          <p:cNvSpPr>
            <a:spLocks noGrp="1"/>
          </p:cNvSpPr>
          <p:nvPr>
            <p:ph type="title"/>
          </p:nvPr>
        </p:nvSpPr>
        <p:spPr>
          <a:xfrm>
            <a:off x="0" y="214778"/>
            <a:ext cx="9144000" cy="691524"/>
          </a:xfrm>
          <a:prstGeom prst="rect">
            <a:avLst/>
          </a:prstGeom>
          <a:blipFill dpi="0" rotWithShape="1">
            <a:blip r:embed="rId4"/>
            <a:srcRect/>
            <a:tile tx="0" ty="0" sx="100000" sy="100000" flip="none" algn="tl"/>
          </a:blipFill>
          <a:ln>
            <a:noFill/>
          </a:ln>
          <a:effectLst>
            <a:outerShdw blurRad="38100" dir="5400000" sx="101000" sy="101000" algn="t" rotWithShape="0">
              <a:prstClr val="black">
                <a:alpha val="52000"/>
              </a:prstClr>
            </a:outerShdw>
          </a:effectLst>
        </p:spPr>
        <p:style>
          <a:lnRef idx="2">
            <a:schemeClr val="accent1">
              <a:shade val="50000"/>
            </a:schemeClr>
          </a:lnRef>
          <a:fillRef idx="1">
            <a:schemeClr val="accent1"/>
          </a:fillRef>
          <a:effectRef idx="0">
            <a:schemeClr val="accent1"/>
          </a:effectRef>
          <a:fontRef idx="none"/>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rmAutofit/>
          </a:bodyPr>
          <a:lstStyle>
            <a:lvl1pPr>
              <a:defRPr baseline="0">
                <a:latin typeface="Arial" panose="020B0604020202020204" pitchFamily="34" charset="0"/>
              </a:defRPr>
            </a:lvl1pPr>
          </a:lstStyle>
          <a:p>
            <a:pPr marL="0" lvl="0"/>
            <a:r>
              <a:rPr lang="en-US" dirty="0"/>
              <a:t>Click to edit Master title style</a:t>
            </a:r>
          </a:p>
        </p:txBody>
      </p:sp>
      <p:sp>
        <p:nvSpPr>
          <p:cNvPr id="10"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987504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64348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custDataLst>
      <p:tags r:id="rId1"/>
    </p:custDataLst>
    <p:extLst>
      <p:ext uri="{BB962C8B-B14F-4D97-AF65-F5344CB8AC3E}">
        <p14:creationId xmlns:p14="http://schemas.microsoft.com/office/powerpoint/2010/main" val="272571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01552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01769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246870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1085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1222702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Прямоугольник 14"/>
          <p:cNvSpPr/>
          <p:nvPr userDrawn="1"/>
        </p:nvSpPr>
        <p:spPr>
          <a:xfrm>
            <a:off x="0" y="0"/>
            <a:ext cx="9144000" cy="400050"/>
          </a:xfrm>
          <a:prstGeom prst="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 name="Title Placeholder 3">
            <a:extLst>
              <a:ext uri="{FF2B5EF4-FFF2-40B4-BE49-F238E27FC236}">
                <a16:creationId xmlns:a16="http://schemas.microsoft.com/office/drawing/2014/main" id="{56C91DC3-7954-4C1B-B57A-FDCD98A1275B}"/>
              </a:ext>
            </a:extLst>
          </p:cNvPr>
          <p:cNvSpPr>
            <a:spLocks noGrp="1"/>
          </p:cNvSpPr>
          <p:nvPr>
            <p:ph type="title"/>
          </p:nvPr>
        </p:nvSpPr>
        <p:spPr>
          <a:xfrm>
            <a:off x="0" y="259748"/>
            <a:ext cx="9144000" cy="691524"/>
          </a:xfrm>
          <a:prstGeom prst="rect">
            <a:avLst/>
          </a:prstGeom>
          <a:blipFill dpi="0" rotWithShape="1">
            <a:blip r:embed="rId6"/>
            <a:srcRect/>
            <a:tile tx="0" ty="0" sx="100000" sy="100000" flip="none" algn="tl"/>
          </a:blipFill>
          <a:ln>
            <a:noFill/>
          </a:ln>
          <a:effectLst>
            <a:outerShdw blurRad="38100" dir="5400000" sx="101000" sy="101000" algn="t" rotWithShape="0">
              <a:prstClr val="black">
                <a:alpha val="52000"/>
              </a:prstClr>
            </a:outerShdw>
          </a:effectLst>
        </p:spPr>
        <p:style>
          <a:lnRef idx="2">
            <a:schemeClr val="accent1">
              <a:shade val="50000"/>
            </a:schemeClr>
          </a:lnRef>
          <a:fillRef idx="1">
            <a:schemeClr val="accent1"/>
          </a:fillRef>
          <a:effectRef idx="0">
            <a:schemeClr val="accent1"/>
          </a:effectRef>
          <a:fontRef idx="none"/>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rmAutofit/>
          </a:bodyPr>
          <a:lstStyle/>
          <a:p>
            <a:pPr marL="0" lvl="0"/>
            <a:r>
              <a:rPr lang="en-US" dirty="0"/>
              <a:t>Click to edit Master title style</a:t>
            </a:r>
          </a:p>
        </p:txBody>
      </p:sp>
      <p:sp>
        <p:nvSpPr>
          <p:cNvPr id="6" name="Text Placeholder 2"/>
          <p:cNvSpPr>
            <a:spLocks noGrp="1"/>
          </p:cNvSpPr>
          <p:nvPr>
            <p:ph type="body" idx="1"/>
          </p:nvPr>
        </p:nvSpPr>
        <p:spPr>
          <a:xfrm>
            <a:off x="576184" y="147335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4"/>
    </p:custDataLst>
    <p:extLst>
      <p:ext uri="{BB962C8B-B14F-4D97-AF65-F5344CB8AC3E}">
        <p14:creationId xmlns:p14="http://schemas.microsoft.com/office/powerpoint/2010/main" val="3832125530"/>
      </p:ext>
    </p:extLst>
  </p:cSld>
  <p:clrMap bg1="lt1" tx1="dk1" bg2="lt2" tx2="dk2" accent1="accent1" accent2="accent2" accent3="accent3" accent4="accent4" accent5="accent5" accent6="accent6" hlink="hlink" folHlink="folHlink"/>
  <p:sldLayoutIdLst>
    <p:sldLayoutId id="2147483674" r:id="rId1"/>
    <p:sldLayoutId id="2147483681" r:id="rId2"/>
  </p:sldLayoutIdLst>
  <p:hf sldNum="0" hdr="0" ftr="0" dt="0"/>
  <p:txStyles>
    <p:title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p:titleStyle>
    <p:body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7836A-6771-4CCF-8E65-F6D5FED3B1B2}" type="slidenum">
              <a:rPr lang="en-US" smtClean="0"/>
              <a:t>‹#›</a:t>
            </a:fld>
            <a:endParaRPr lang="en-US"/>
          </a:p>
        </p:txBody>
      </p:sp>
    </p:spTree>
    <p:custDataLst>
      <p:tags r:id="rId13"/>
    </p:custDataLst>
    <p:extLst>
      <p:ext uri="{BB962C8B-B14F-4D97-AF65-F5344CB8AC3E}">
        <p14:creationId xmlns:p14="http://schemas.microsoft.com/office/powerpoint/2010/main" val="33201122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biofuelnet.ca/advanced-biofuels-course/www.octanesystemsinc.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E1DD262-AD52-4098-9586-5899A474D4A7}"/>
              </a:ext>
            </a:extLst>
          </p:cNvPr>
          <p:cNvSpPr txBox="1"/>
          <p:nvPr/>
        </p:nvSpPr>
        <p:spPr>
          <a:xfrm>
            <a:off x="326571" y="1183127"/>
            <a:ext cx="8490857" cy="2800767"/>
          </a:xfrm>
          <a:prstGeom prst="rect">
            <a:avLst/>
          </a:prstGeom>
          <a:noFill/>
        </p:spPr>
        <p:txBody>
          <a:bodyPr wrap="square" rtlCol="0">
            <a:spAutoFit/>
          </a:bodyPr>
          <a:lstStyle/>
          <a:p>
            <a:pPr algn="ctr"/>
            <a:r>
              <a:rPr lang="en-CA" sz="3600" b="1" dirty="0">
                <a:latin typeface="Arial" panose="020B0604020202020204" pitchFamily="34" charset="0"/>
                <a:cs typeface="Arial" panose="020B0604020202020204" pitchFamily="34" charset="0"/>
              </a:rPr>
              <a:t>ASTM D02 Committee Week</a:t>
            </a:r>
          </a:p>
          <a:p>
            <a:pPr algn="ct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Diesel Corrosion and Micelle Control</a:t>
            </a:r>
            <a:endParaRPr lang="en-CA" sz="3600" b="1" dirty="0">
              <a:latin typeface="Arial" panose="020B0604020202020204" pitchFamily="34" charset="0"/>
              <a:cs typeface="Arial" panose="020B0604020202020204" pitchFamily="34" charset="0"/>
            </a:endParaRPr>
          </a:p>
          <a:p>
            <a:pPr algn="ctr"/>
            <a:endParaRPr lang="en-US" sz="36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SAE J1488 Micelle Filtration</a:t>
            </a:r>
          </a:p>
        </p:txBody>
      </p:sp>
    </p:spTree>
    <p:custDataLst>
      <p:tags r:id="rId1"/>
    </p:custDataLst>
    <p:extLst>
      <p:ext uri="{BB962C8B-B14F-4D97-AF65-F5344CB8AC3E}">
        <p14:creationId xmlns:p14="http://schemas.microsoft.com/office/powerpoint/2010/main" val="269221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Biosurfactants</a:t>
            </a:r>
            <a:endParaRPr lang="en-US" dirty="0">
              <a:solidFill>
                <a:schemeClr val="tx1"/>
              </a:solidFill>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633" y="3716409"/>
            <a:ext cx="5182664" cy="3053259"/>
          </a:xfrm>
          <a:prstGeom prst="rect">
            <a:avLst/>
          </a:prstGeom>
        </p:spPr>
      </p:pic>
      <p:sp>
        <p:nvSpPr>
          <p:cNvPr id="4" name="TextBox 3">
            <a:extLst>
              <a:ext uri="{FF2B5EF4-FFF2-40B4-BE49-F238E27FC236}">
                <a16:creationId xmlns:a16="http://schemas.microsoft.com/office/drawing/2014/main" id="{79BE0AFE-4979-9F64-54E6-418BFA8C4377}"/>
              </a:ext>
            </a:extLst>
          </p:cNvPr>
          <p:cNvSpPr txBox="1"/>
          <p:nvPr/>
        </p:nvSpPr>
        <p:spPr>
          <a:xfrm>
            <a:off x="182104" y="1038753"/>
            <a:ext cx="8779792" cy="2677656"/>
          </a:xfrm>
          <a:prstGeom prst="rect">
            <a:avLst/>
          </a:prstGeom>
          <a:noFill/>
        </p:spPr>
        <p:txBody>
          <a:bodyPr wrap="square" rtlCol="0">
            <a:spAutoFit/>
          </a:bodyPr>
          <a:lstStyle/>
          <a:p>
            <a:endParaRPr lang="en-CA" sz="800" dirty="0">
              <a:latin typeface="Arial" panose="020B0604020202020204" pitchFamily="34" charset="0"/>
              <a:cs typeface="Arial" panose="020B0604020202020204" pitchFamily="34" charset="0"/>
            </a:endParaRPr>
          </a:p>
          <a:p>
            <a:r>
              <a:rPr lang="en-CA" sz="2400" dirty="0">
                <a:effectLst/>
                <a:latin typeface="Arial" panose="020B0604020202020204" pitchFamily="34" charset="0"/>
                <a:cs typeface="Arial" panose="020B0604020202020204" pitchFamily="34" charset="0"/>
              </a:rPr>
              <a:t>From page 2: </a:t>
            </a:r>
            <a:r>
              <a:rPr lang="en-CA" sz="2000" i="1" dirty="0">
                <a:effectLst/>
                <a:latin typeface="Arial" panose="020B0604020202020204" pitchFamily="34" charset="0"/>
                <a:cs typeface="Arial" panose="020B0604020202020204" pitchFamily="34" charset="0"/>
              </a:rPr>
              <a:t>“In situ Linkage of Fungal and Bacterial Proliferation to Microbiologically Influenced Corrosion in B20 Biodiesel Storage Tanks”</a:t>
            </a:r>
            <a:endParaRPr lang="en-CA" sz="2000" dirty="0">
              <a:effectLst/>
              <a:latin typeface="Arial" panose="020B0604020202020204" pitchFamily="34" charset="0"/>
              <a:cs typeface="Arial" panose="020B0604020202020204" pitchFamily="34" charset="0"/>
            </a:endParaRPr>
          </a:p>
          <a:p>
            <a:endParaRPr lang="en-CA" sz="800" dirty="0">
              <a:latin typeface="Arial" panose="020B0604020202020204" pitchFamily="34" charset="0"/>
              <a:cs typeface="Arial" panose="020B0604020202020204" pitchFamily="34" charset="0"/>
            </a:endParaRPr>
          </a:p>
          <a:p>
            <a:r>
              <a:rPr lang="en-CA" sz="2400" dirty="0">
                <a:effectLst/>
                <a:latin typeface="Arial" panose="020B0604020202020204" pitchFamily="34" charset="0"/>
                <a:cs typeface="Arial" panose="020B0604020202020204" pitchFamily="34" charset="0"/>
              </a:rPr>
              <a:t>“copious amounts of fatty acids are produced as bi-products of </a:t>
            </a:r>
          </a:p>
          <a:p>
            <a:r>
              <a:rPr lang="en-CA" sz="2400" dirty="0">
                <a:effectLst/>
                <a:latin typeface="Arial" panose="020B0604020202020204" pitchFamily="34" charset="0"/>
                <a:cs typeface="Arial" panose="020B0604020202020204" pitchFamily="34" charset="0"/>
              </a:rPr>
              <a:t>the metabolism of FAME by microorganisms” </a:t>
            </a:r>
          </a:p>
          <a:p>
            <a:endParaRPr lang="en-CA" sz="800" dirty="0">
              <a:latin typeface="Arial" panose="020B0604020202020204" pitchFamily="34" charset="0"/>
              <a:cs typeface="Arial" panose="020B0604020202020204" pitchFamily="34" charset="0"/>
            </a:endParaRPr>
          </a:p>
          <a:p>
            <a:endParaRPr lang="en-CA" sz="8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Fatty acids are biosurfactants</a:t>
            </a:r>
          </a:p>
          <a:p>
            <a:endParaRPr lang="en-CA" sz="2000" dirty="0"/>
          </a:p>
        </p:txBody>
      </p:sp>
    </p:spTree>
    <p:custDataLst>
      <p:tags r:id="rId1"/>
    </p:custDataLst>
    <p:extLst>
      <p:ext uri="{BB962C8B-B14F-4D97-AF65-F5344CB8AC3E}">
        <p14:creationId xmlns:p14="http://schemas.microsoft.com/office/powerpoint/2010/main" val="380894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Corrosion Mechanism: Detail</a:t>
            </a:r>
            <a:endParaRPr lang="en-US" dirty="0">
              <a:solidFill>
                <a:schemeClr val="tx1"/>
              </a:solidFill>
            </a:endParaRPr>
          </a:p>
        </p:txBody>
      </p:sp>
      <p:sp>
        <p:nvSpPr>
          <p:cNvPr id="4" name="TextBox 3">
            <a:extLst>
              <a:ext uri="{FF2B5EF4-FFF2-40B4-BE49-F238E27FC236}">
                <a16:creationId xmlns:a16="http://schemas.microsoft.com/office/drawing/2014/main" id="{79BE0AFE-4979-9F64-54E6-418BFA8C4377}"/>
              </a:ext>
            </a:extLst>
          </p:cNvPr>
          <p:cNvSpPr txBox="1"/>
          <p:nvPr/>
        </p:nvSpPr>
        <p:spPr>
          <a:xfrm>
            <a:off x="182104" y="1058812"/>
            <a:ext cx="8779792" cy="2185214"/>
          </a:xfrm>
          <a:prstGeom prst="rect">
            <a:avLst/>
          </a:prstGeom>
          <a:noFill/>
        </p:spPr>
        <p:txBody>
          <a:bodyPr wrap="square" rtlCol="0">
            <a:spAutoFit/>
          </a:bodyPr>
          <a:lstStyle/>
          <a:p>
            <a:r>
              <a:rPr lang="en-CA" sz="2000" dirty="0"/>
              <a:t>B5 produced by blending dry 100% ULSD with dry 100% biodiesel</a:t>
            </a:r>
          </a:p>
          <a:p>
            <a:endParaRPr lang="en-CA" sz="800" dirty="0"/>
          </a:p>
          <a:p>
            <a:r>
              <a:rPr lang="en-CA" sz="2000" dirty="0"/>
              <a:t>B5 absorbs water from the atmosphere, creates the </a:t>
            </a:r>
            <a:r>
              <a:rPr lang="en-CA" sz="2000" u="sng" dirty="0"/>
              <a:t>initial</a:t>
            </a:r>
            <a:r>
              <a:rPr lang="en-CA" sz="2000" dirty="0"/>
              <a:t> micelle layer</a:t>
            </a:r>
          </a:p>
          <a:p>
            <a:endParaRPr lang="en-CA" sz="800" dirty="0"/>
          </a:p>
          <a:p>
            <a:r>
              <a:rPr lang="en-CA" sz="2000" dirty="0"/>
              <a:t>Microbial growth greatly increases, microbes produce acids and biosurfactants, which form more micelles with newly absorbed water, increasing the micelle layer, which produce more biosurfactants and more acids …….</a:t>
            </a:r>
          </a:p>
        </p:txBody>
      </p:sp>
      <p:pic>
        <p:nvPicPr>
          <p:cNvPr id="5" name="Picture 4">
            <a:extLst>
              <a:ext uri="{FF2B5EF4-FFF2-40B4-BE49-F238E27FC236}">
                <a16:creationId xmlns:a16="http://schemas.microsoft.com/office/drawing/2014/main" id="{F1E35942-A04A-38A7-5D02-E6332AB78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007" y="3613975"/>
            <a:ext cx="5182664" cy="3053259"/>
          </a:xfrm>
          <a:prstGeom prst="rect">
            <a:avLst/>
          </a:prstGeom>
        </p:spPr>
      </p:pic>
    </p:spTree>
    <p:custDataLst>
      <p:tags r:id="rId1"/>
    </p:custDataLst>
    <p:extLst>
      <p:ext uri="{BB962C8B-B14F-4D97-AF65-F5344CB8AC3E}">
        <p14:creationId xmlns:p14="http://schemas.microsoft.com/office/powerpoint/2010/main" val="11140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latin typeface="Arial" panose="020B0604020202020204" pitchFamily="34" charset="0"/>
                <a:cs typeface="Arial" panose="020B0604020202020204" pitchFamily="34" charset="0"/>
              </a:rPr>
              <a:t>Lab Tests for Micelles and Corrosion</a:t>
            </a: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164291" y="1020659"/>
            <a:ext cx="8979709" cy="2728100"/>
          </a:xfrm>
        </p:spPr>
        <p:txBody>
          <a:bodyPr>
            <a:noAutofit/>
          </a:bodyPr>
          <a:lstStyle/>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r>
              <a:rPr lang="en-US" b="1" u="sng" dirty="0">
                <a:solidFill>
                  <a:schemeClr val="tx1"/>
                </a:solidFill>
              </a:rPr>
              <a:t>ASTM </a:t>
            </a:r>
            <a:r>
              <a:rPr lang="en-CA" b="1" u="sng" dirty="0">
                <a:solidFill>
                  <a:schemeClr val="tx1"/>
                </a:solidFill>
              </a:rPr>
              <a:t>D664</a:t>
            </a:r>
            <a:r>
              <a:rPr lang="en-CA" b="1" dirty="0">
                <a:solidFill>
                  <a:schemeClr val="tx1"/>
                </a:solidFill>
              </a:rPr>
              <a:t> </a:t>
            </a:r>
            <a:r>
              <a:rPr lang="en-CA" dirty="0">
                <a:solidFill>
                  <a:schemeClr val="tx1"/>
                </a:solidFill>
              </a:rPr>
              <a:t>(</a:t>
            </a:r>
            <a:r>
              <a:rPr lang="en-US" dirty="0">
                <a:solidFill>
                  <a:schemeClr val="tx1"/>
                </a:solidFill>
              </a:rPr>
              <a:t>TAN ) –</a:t>
            </a:r>
            <a:r>
              <a:rPr lang="en-CA" dirty="0">
                <a:solidFill>
                  <a:schemeClr val="tx1"/>
                </a:solidFill>
              </a:rPr>
              <a:t> </a:t>
            </a:r>
            <a:r>
              <a:rPr lang="en-US" dirty="0">
                <a:solidFill>
                  <a:schemeClr val="tx1"/>
                </a:solidFill>
              </a:rPr>
              <a:t>Total Acid Number – .08 limit</a:t>
            </a:r>
          </a:p>
          <a:p>
            <a:pPr marL="0" indent="0">
              <a:buNone/>
            </a:pPr>
            <a:endParaRPr lang="en-US" sz="1600" dirty="0">
              <a:solidFill>
                <a:schemeClr val="tx1"/>
              </a:solidFill>
            </a:endParaRPr>
          </a:p>
          <a:p>
            <a:pPr marL="0" indent="0">
              <a:buNone/>
            </a:pPr>
            <a:endParaRPr lang="en-US" sz="1600" dirty="0">
              <a:solidFill>
                <a:schemeClr val="tx1"/>
              </a:solidFill>
            </a:endParaRPr>
          </a:p>
          <a:p>
            <a:pPr marL="0" indent="0">
              <a:buNone/>
            </a:pPr>
            <a:r>
              <a:rPr lang="en-US" sz="1000" dirty="0">
                <a:solidFill>
                  <a:schemeClr val="tx1"/>
                </a:solidFill>
              </a:rPr>
              <a:t> </a:t>
            </a:r>
          </a:p>
          <a:p>
            <a:pPr marL="0" indent="0">
              <a:buNone/>
            </a:pPr>
            <a:r>
              <a:rPr lang="en-CA" b="1" u="sng" dirty="0">
                <a:solidFill>
                  <a:schemeClr val="tx1"/>
                </a:solidFill>
              </a:rPr>
              <a:t>ASTM D6304</a:t>
            </a:r>
            <a:r>
              <a:rPr lang="en-CA" b="1" dirty="0">
                <a:solidFill>
                  <a:schemeClr val="tx1"/>
                </a:solidFill>
              </a:rPr>
              <a:t> </a:t>
            </a:r>
            <a:r>
              <a:rPr lang="en-US" dirty="0">
                <a:solidFill>
                  <a:schemeClr val="tx1"/>
                </a:solidFill>
              </a:rPr>
              <a:t>Karl Fisher (KF): Traditional water tests cannot detect water in micelles</a:t>
            </a:r>
          </a:p>
          <a:p>
            <a:pPr marL="0" indent="0">
              <a:buNone/>
            </a:pPr>
            <a:endParaRPr lang="en-US" dirty="0">
              <a:solidFill>
                <a:schemeClr val="tx1"/>
              </a:solidFill>
            </a:endParaRPr>
          </a:p>
          <a:p>
            <a:pPr marL="0" indent="0">
              <a:buNone/>
            </a:pPr>
            <a:endParaRPr lang="en-CA" sz="1000" dirty="0">
              <a:solidFill>
                <a:schemeClr val="tx1"/>
              </a:solidFill>
            </a:endParaRPr>
          </a:p>
          <a:p>
            <a:pPr marL="0" indent="0">
              <a:buNone/>
            </a:pPr>
            <a:r>
              <a:rPr lang="en-CA" b="1" u="sng" dirty="0">
                <a:solidFill>
                  <a:schemeClr val="tx1"/>
                </a:solidFill>
              </a:rPr>
              <a:t>ISO 4406</a:t>
            </a:r>
            <a:r>
              <a:rPr lang="en-CA" b="1" dirty="0">
                <a:solidFill>
                  <a:schemeClr val="tx1"/>
                </a:solidFill>
              </a:rPr>
              <a:t> </a:t>
            </a:r>
            <a:r>
              <a:rPr lang="en-CA" dirty="0">
                <a:solidFill>
                  <a:schemeClr val="tx1"/>
                </a:solidFill>
              </a:rPr>
              <a:t>Particulate: also indicates microbial growth</a:t>
            </a:r>
          </a:p>
          <a:p>
            <a:pPr marL="0" indent="0">
              <a:buNone/>
            </a:pPr>
            <a:endParaRPr lang="en-CA" dirty="0">
              <a:solidFill>
                <a:schemeClr val="tx1"/>
              </a:solidFill>
            </a:endParaRPr>
          </a:p>
          <a:p>
            <a:pPr marL="0" indent="0">
              <a:buNone/>
            </a:pPr>
            <a:endParaRPr lang="en-CA" sz="800" dirty="0">
              <a:solidFill>
                <a:schemeClr val="tx1"/>
              </a:solidFill>
            </a:endParaRPr>
          </a:p>
          <a:p>
            <a:pPr marL="0" indent="0">
              <a:buNone/>
            </a:pPr>
            <a:endParaRPr lang="en-CA" sz="1000" dirty="0">
              <a:solidFill>
                <a:schemeClr val="tx1"/>
              </a:solidFill>
            </a:endParaRPr>
          </a:p>
          <a:p>
            <a:pPr marL="0" indent="0">
              <a:buNone/>
            </a:pPr>
            <a:r>
              <a:rPr lang="en-CA" b="1" u="sng" dirty="0">
                <a:solidFill>
                  <a:schemeClr val="tx1"/>
                </a:solidFill>
              </a:rPr>
              <a:t>Visual:</a:t>
            </a:r>
            <a:r>
              <a:rPr lang="en-CA" dirty="0">
                <a:solidFill>
                  <a:schemeClr val="tx1"/>
                </a:solidFill>
              </a:rPr>
              <a:t> look for hazy fuel, visible water, particulate, corrosion</a:t>
            </a:r>
          </a:p>
          <a:p>
            <a:pPr marL="0" indent="0">
              <a:buNone/>
            </a:pPr>
            <a:endParaRPr lang="en-CA" dirty="0">
              <a:solidFill>
                <a:schemeClr val="tx1"/>
              </a:solidFill>
            </a:endParaRPr>
          </a:p>
          <a:p>
            <a:pPr marL="0" indent="0">
              <a:buNone/>
            </a:pPr>
            <a:endParaRPr lang="en-CA" sz="1000" dirty="0">
              <a:solidFill>
                <a:schemeClr val="tx1"/>
              </a:solidFill>
            </a:endParaRPr>
          </a:p>
          <a:p>
            <a:pPr marL="0" indent="0">
              <a:buNone/>
            </a:pPr>
            <a:endParaRPr lang="en-CA" dirty="0">
              <a:solidFill>
                <a:schemeClr val="tx1"/>
              </a:solidFill>
            </a:endParaRPr>
          </a:p>
          <a:p>
            <a:pPr marL="0" indent="0">
              <a:buNone/>
            </a:pPr>
            <a:endParaRPr lang="en-US" sz="1000" dirty="0">
              <a:solidFill>
                <a:schemeClr val="tx1"/>
              </a:solidFill>
            </a:endParaRPr>
          </a:p>
          <a:p>
            <a:pPr marL="0" indent="0">
              <a:buNone/>
            </a:pPr>
            <a:endParaRPr lang="en-US" sz="800" dirty="0">
              <a:solidFill>
                <a:schemeClr val="tx1"/>
              </a:solidFill>
            </a:endParaRPr>
          </a:p>
          <a:p>
            <a:pPr marL="0" indent="0">
              <a:buNone/>
            </a:pPr>
            <a:endParaRPr lang="en-US" sz="1000" dirty="0">
              <a:solidFill>
                <a:schemeClr val="tx1"/>
              </a:solidFill>
            </a:endParaRPr>
          </a:p>
          <a:p>
            <a:pPr marL="0" indent="0">
              <a:buNone/>
            </a:pPr>
            <a:endParaRPr lang="en-US" sz="800" b="1" dirty="0">
              <a:solidFill>
                <a:schemeClr val="tx1"/>
              </a:solidFill>
            </a:endParaRPr>
          </a:p>
          <a:p>
            <a:pPr marL="0" indent="0">
              <a:buNone/>
            </a:pPr>
            <a:endParaRPr lang="en-US" sz="800" b="1" dirty="0">
              <a:solidFill>
                <a:schemeClr val="tx1"/>
              </a:solidFill>
            </a:endParaRPr>
          </a:p>
        </p:txBody>
      </p:sp>
    </p:spTree>
    <p:custDataLst>
      <p:tags r:id="rId1"/>
    </p:custDataLst>
    <p:extLst>
      <p:ext uri="{BB962C8B-B14F-4D97-AF65-F5344CB8AC3E}">
        <p14:creationId xmlns:p14="http://schemas.microsoft.com/office/powerpoint/2010/main" val="297203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Corrosion Control: SAE J1488 Micelle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25418" y="1963975"/>
            <a:ext cx="8828690" cy="3215800"/>
          </a:xfrm>
        </p:spPr>
        <p:txBody>
          <a:bodyPr>
            <a:normAutofit/>
          </a:bodyPr>
          <a:lstStyle/>
          <a:p>
            <a:pPr marL="0" indent="0">
              <a:buNone/>
            </a:pPr>
            <a:r>
              <a:rPr lang="en-US" b="1" u="sng" dirty="0">
                <a:solidFill>
                  <a:schemeClr val="tx1"/>
                </a:solidFill>
              </a:rPr>
              <a:t>One</a:t>
            </a:r>
            <a:r>
              <a:rPr lang="en-US" dirty="0">
                <a:solidFill>
                  <a:schemeClr val="tx1"/>
                </a:solidFill>
              </a:rPr>
              <a:t> industry has addressed micelle removal: the diesel industry filtration test for biodiesel blends, J1488</a:t>
            </a:r>
          </a:p>
          <a:p>
            <a:pPr marL="0" indent="0">
              <a:buNone/>
            </a:pPr>
            <a:endParaRPr lang="en-US" sz="800" b="1" dirty="0">
              <a:solidFill>
                <a:schemeClr val="tx1"/>
              </a:solidFill>
            </a:endParaRPr>
          </a:p>
          <a:p>
            <a:pPr marL="0" indent="0">
              <a:buNone/>
            </a:pPr>
            <a:endParaRPr lang="en-US" sz="800" dirty="0">
              <a:solidFill>
                <a:schemeClr val="tx1"/>
              </a:solidFill>
            </a:endParaRPr>
          </a:p>
          <a:p>
            <a:pPr marL="0" indent="0">
              <a:buNone/>
            </a:pPr>
            <a:r>
              <a:rPr lang="en-US" u="sng" dirty="0">
                <a:solidFill>
                  <a:schemeClr val="tx1"/>
                </a:solidFill>
              </a:rPr>
              <a:t>Updated</a:t>
            </a:r>
            <a:r>
              <a:rPr lang="en-US" dirty="0">
                <a:solidFill>
                  <a:schemeClr val="tx1"/>
                </a:solidFill>
              </a:rPr>
              <a:t> in </a:t>
            </a:r>
            <a:r>
              <a:rPr lang="en-US" u="sng" dirty="0">
                <a:solidFill>
                  <a:schemeClr val="tx1"/>
                </a:solidFill>
              </a:rPr>
              <a:t>2010</a:t>
            </a:r>
            <a:r>
              <a:rPr lang="en-US" dirty="0">
                <a:solidFill>
                  <a:schemeClr val="tx1"/>
                </a:solidFill>
              </a:rPr>
              <a:t> to address difficulty in filtering water encased in surfactants</a:t>
            </a:r>
          </a:p>
          <a:p>
            <a:pPr marL="0" indent="0">
              <a:buNone/>
            </a:pPr>
            <a:endParaRPr lang="en-US" sz="1000" b="1" dirty="0">
              <a:solidFill>
                <a:schemeClr val="tx1"/>
              </a:solidFill>
            </a:endParaRPr>
          </a:p>
          <a:p>
            <a:pPr marL="0" indent="0">
              <a:buNone/>
            </a:pPr>
            <a:endParaRPr lang="en-US" sz="800" b="1" dirty="0">
              <a:solidFill>
                <a:schemeClr val="tx1"/>
              </a:solidFill>
            </a:endParaRPr>
          </a:p>
          <a:p>
            <a:pPr marL="0" indent="0">
              <a:buNone/>
            </a:pPr>
            <a:r>
              <a:rPr lang="en-US" b="1" u="sng" dirty="0">
                <a:solidFill>
                  <a:schemeClr val="tx1"/>
                </a:solidFill>
              </a:rPr>
              <a:t>*KEY* </a:t>
            </a:r>
            <a:r>
              <a:rPr lang="en-US" dirty="0">
                <a:solidFill>
                  <a:schemeClr val="tx1"/>
                </a:solidFill>
              </a:rPr>
              <a:t>Filtering of Micelles      200 ppm Water Controls Microbial Growth and Corrosion</a:t>
            </a:r>
          </a:p>
          <a:p>
            <a:pPr marL="0" indent="0">
              <a:buNone/>
            </a:pPr>
            <a:endParaRPr lang="en-US" sz="1000" b="1" u="sng" dirty="0">
              <a:solidFill>
                <a:schemeClr val="tx1"/>
              </a:solidFill>
            </a:endParaRPr>
          </a:p>
          <a:p>
            <a:pPr marL="0" indent="0">
              <a:buNone/>
            </a:pPr>
            <a:endParaRPr lang="en-US" sz="800" b="1" dirty="0">
              <a:solidFill>
                <a:schemeClr val="tx1"/>
              </a:solidFill>
            </a:endParaRPr>
          </a:p>
        </p:txBody>
      </p:sp>
      <p:sp>
        <p:nvSpPr>
          <p:cNvPr id="6" name="Up Arrow 5">
            <a:extLst>
              <a:ext uri="{FF2B5EF4-FFF2-40B4-BE49-F238E27FC236}">
                <a16:creationId xmlns:a16="http://schemas.microsoft.com/office/drawing/2014/main" id="{07D61489-4B2C-9B4C-846C-3B916B40F83C}"/>
              </a:ext>
            </a:extLst>
          </p:cNvPr>
          <p:cNvSpPr/>
          <p:nvPr/>
        </p:nvSpPr>
        <p:spPr>
          <a:xfrm rot="10800000">
            <a:off x="3754272" y="3987140"/>
            <a:ext cx="271463"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31FC051-83E1-A865-31F2-6AFBDF807D8E}"/>
              </a:ext>
            </a:extLst>
          </p:cNvPr>
          <p:cNvPicPr>
            <a:picLocks noChangeAspect="1"/>
          </p:cNvPicPr>
          <p:nvPr/>
        </p:nvPicPr>
        <p:blipFill>
          <a:blip r:embed="rId4"/>
          <a:stretch>
            <a:fillRect/>
          </a:stretch>
        </p:blipFill>
        <p:spPr>
          <a:xfrm>
            <a:off x="8215188" y="1912433"/>
            <a:ext cx="406298" cy="470796"/>
          </a:xfrm>
          <a:prstGeom prst="rect">
            <a:avLst/>
          </a:prstGeom>
        </p:spPr>
      </p:pic>
    </p:spTree>
    <p:custDataLst>
      <p:tags r:id="rId1"/>
    </p:custDataLst>
    <p:extLst>
      <p:ext uri="{BB962C8B-B14F-4D97-AF65-F5344CB8AC3E}">
        <p14:creationId xmlns:p14="http://schemas.microsoft.com/office/powerpoint/2010/main" val="291016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Corrosion Control: SAE J1488 Micelle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157655" y="1690471"/>
            <a:ext cx="8828690" cy="3477057"/>
          </a:xfrm>
        </p:spPr>
        <p:txBody>
          <a:bodyPr>
            <a:normAutofit lnSpcReduction="10000"/>
          </a:bodyPr>
          <a:lstStyle/>
          <a:p>
            <a:pPr marL="0" indent="0">
              <a:buNone/>
            </a:pPr>
            <a:endParaRPr lang="en-US" sz="1000" b="1" u="sng" dirty="0">
              <a:solidFill>
                <a:schemeClr val="tx1"/>
              </a:solidFill>
            </a:endParaRPr>
          </a:p>
          <a:p>
            <a:pPr marL="0" indent="0">
              <a:buNone/>
            </a:pPr>
            <a:endParaRPr lang="en-US" sz="800" b="1" dirty="0">
              <a:solidFill>
                <a:schemeClr val="tx1"/>
              </a:solidFill>
            </a:endParaRPr>
          </a:p>
          <a:p>
            <a:pPr marL="0" lvl="1" indent="0">
              <a:buNone/>
            </a:pPr>
            <a:r>
              <a:rPr lang="en-CA" b="1" dirty="0">
                <a:solidFill>
                  <a:schemeClr val="tx1"/>
                </a:solidFill>
              </a:rPr>
              <a:t>200</a:t>
            </a:r>
            <a:r>
              <a:rPr lang="en-CA" dirty="0">
                <a:solidFill>
                  <a:schemeClr val="tx1"/>
                </a:solidFill>
              </a:rPr>
              <a:t> ppm is also the water </a:t>
            </a:r>
            <a:r>
              <a:rPr lang="en-CA" u="sng" dirty="0">
                <a:solidFill>
                  <a:schemeClr val="tx1"/>
                </a:solidFill>
              </a:rPr>
              <a:t>warranty limit</a:t>
            </a:r>
            <a:r>
              <a:rPr lang="en-CA" dirty="0">
                <a:solidFill>
                  <a:schemeClr val="tx1"/>
                </a:solidFill>
              </a:rPr>
              <a:t> for generator manufacturers, OEM’s want fuel sample with warranty claims, now denying claims</a:t>
            </a:r>
          </a:p>
          <a:p>
            <a:pPr marL="0" lvl="1" indent="0">
              <a:buNone/>
            </a:pPr>
            <a:endParaRPr lang="en-CA" sz="800" dirty="0">
              <a:solidFill>
                <a:schemeClr val="tx1"/>
              </a:solidFill>
            </a:endParaRPr>
          </a:p>
          <a:p>
            <a:pPr marL="0" lvl="1" indent="0">
              <a:buNone/>
            </a:pPr>
            <a:endParaRPr lang="en-CA" sz="900" dirty="0">
              <a:solidFill>
                <a:schemeClr val="tx1"/>
              </a:solidFill>
            </a:endParaRPr>
          </a:p>
          <a:p>
            <a:pPr marL="0" lvl="1" indent="0">
              <a:buNone/>
            </a:pPr>
            <a:r>
              <a:rPr lang="en-CA" dirty="0">
                <a:solidFill>
                  <a:schemeClr val="tx1"/>
                </a:solidFill>
              </a:rPr>
              <a:t>Similarly, Injector manufacturers have stringent rules for fuel quality for injector warranty</a:t>
            </a:r>
          </a:p>
          <a:p>
            <a:pPr marL="0" lvl="1" indent="0">
              <a:buNone/>
            </a:pPr>
            <a:endParaRPr lang="en-CA" dirty="0">
              <a:solidFill>
                <a:schemeClr val="tx1"/>
              </a:solidFill>
            </a:endParaRPr>
          </a:p>
          <a:p>
            <a:pPr marL="0" lvl="1" indent="0">
              <a:buNone/>
            </a:pPr>
            <a:r>
              <a:rPr lang="en-CA" dirty="0">
                <a:solidFill>
                  <a:schemeClr val="tx1"/>
                </a:solidFill>
              </a:rPr>
              <a:t>Note J1488 filtration removes water, surfactants are returned to tank</a:t>
            </a:r>
          </a:p>
        </p:txBody>
      </p:sp>
      <p:pic>
        <p:nvPicPr>
          <p:cNvPr id="7" name="Picture 6">
            <a:extLst>
              <a:ext uri="{FF2B5EF4-FFF2-40B4-BE49-F238E27FC236}">
                <a16:creationId xmlns:a16="http://schemas.microsoft.com/office/drawing/2014/main" id="{731FC051-83E1-A865-31F2-6AFBDF807D8E}"/>
              </a:ext>
            </a:extLst>
          </p:cNvPr>
          <p:cNvPicPr>
            <a:picLocks noChangeAspect="1"/>
          </p:cNvPicPr>
          <p:nvPr/>
        </p:nvPicPr>
        <p:blipFill>
          <a:blip r:embed="rId4"/>
          <a:stretch>
            <a:fillRect/>
          </a:stretch>
        </p:blipFill>
        <p:spPr>
          <a:xfrm>
            <a:off x="8227063" y="1793680"/>
            <a:ext cx="406298" cy="470796"/>
          </a:xfrm>
          <a:prstGeom prst="rect">
            <a:avLst/>
          </a:prstGeom>
        </p:spPr>
      </p:pic>
    </p:spTree>
    <p:custDataLst>
      <p:tags r:id="rId1"/>
    </p:custDataLst>
    <p:extLst>
      <p:ext uri="{BB962C8B-B14F-4D97-AF65-F5344CB8AC3E}">
        <p14:creationId xmlns:p14="http://schemas.microsoft.com/office/powerpoint/2010/main" val="178890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rPr>
              <a:t>Field Results – SAE J1488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678714" y="1594100"/>
            <a:ext cx="7786571" cy="4414814"/>
          </a:xfrm>
        </p:spPr>
        <p:txBody>
          <a:bodyPr>
            <a:normAutofit/>
          </a:bodyPr>
          <a:lstStyle/>
          <a:p>
            <a:pPr marL="0" indent="0" algn="ctr">
              <a:buNone/>
            </a:pPr>
            <a:r>
              <a:rPr lang="en-CA" sz="3800" b="1" u="sng" dirty="0">
                <a:solidFill>
                  <a:schemeClr val="tx1"/>
                </a:solidFill>
              </a:rPr>
              <a:t>J1488 Field Results </a:t>
            </a:r>
          </a:p>
          <a:p>
            <a:pPr marL="0" indent="0" algn="ctr">
              <a:buNone/>
            </a:pPr>
            <a:r>
              <a:rPr lang="en-CA" sz="2600" dirty="0">
                <a:solidFill>
                  <a:schemeClr val="tx1"/>
                </a:solidFill>
              </a:rPr>
              <a:t>Over 10+ Years</a:t>
            </a:r>
          </a:p>
          <a:p>
            <a:pPr marL="0" indent="0" algn="ctr">
              <a:buNone/>
            </a:pPr>
            <a:endParaRPr lang="en-CA" sz="2600" dirty="0">
              <a:solidFill>
                <a:schemeClr val="tx1"/>
              </a:solidFill>
            </a:endParaRPr>
          </a:p>
          <a:p>
            <a:pPr marL="0" indent="0" algn="ctr">
              <a:buNone/>
            </a:pPr>
            <a:r>
              <a:rPr lang="en-CA" sz="2600" b="1" u="sng" dirty="0">
                <a:solidFill>
                  <a:schemeClr val="tx1"/>
                </a:solidFill>
              </a:rPr>
              <a:t>All</a:t>
            </a:r>
            <a:r>
              <a:rPr lang="en-CA" sz="2600" dirty="0">
                <a:solidFill>
                  <a:schemeClr val="tx1"/>
                </a:solidFill>
              </a:rPr>
              <a:t> of my installed J1488 filtration sites are below limits for water, TAN, and particulates</a:t>
            </a:r>
          </a:p>
          <a:p>
            <a:pPr marL="0" indent="0" algn="ctr">
              <a:buNone/>
            </a:pPr>
            <a:endParaRPr lang="en-CA" sz="2600" dirty="0">
              <a:solidFill>
                <a:schemeClr val="tx1"/>
              </a:solidFill>
            </a:endParaRPr>
          </a:p>
          <a:p>
            <a:pPr marL="0" indent="0" algn="ctr">
              <a:buNone/>
            </a:pPr>
            <a:r>
              <a:rPr lang="en-CA" sz="2600" dirty="0">
                <a:solidFill>
                  <a:schemeClr val="tx1"/>
                </a:solidFill>
              </a:rPr>
              <a:t>Non J1488 filtered tanks all have excessive levels</a:t>
            </a:r>
          </a:p>
          <a:p>
            <a:pPr marL="0" indent="0" algn="ctr">
              <a:buNone/>
            </a:pPr>
            <a:endParaRPr lang="en-CA" sz="2600" dirty="0">
              <a:solidFill>
                <a:schemeClr val="tx1"/>
              </a:solidFill>
            </a:endParaRPr>
          </a:p>
          <a:p>
            <a:pPr marL="0" indent="0" algn="ctr">
              <a:buNone/>
            </a:pPr>
            <a:r>
              <a:rPr lang="en-CA" sz="2600" dirty="0">
                <a:solidFill>
                  <a:schemeClr val="tx1"/>
                </a:solidFill>
              </a:rPr>
              <a:t>J1488 filtration </a:t>
            </a:r>
            <a:r>
              <a:rPr lang="en-CA" sz="2600" b="1" u="sng" dirty="0">
                <a:solidFill>
                  <a:schemeClr val="tx1"/>
                </a:solidFill>
              </a:rPr>
              <a:t>effective</a:t>
            </a:r>
            <a:r>
              <a:rPr lang="en-CA" sz="2600" dirty="0">
                <a:solidFill>
                  <a:schemeClr val="tx1"/>
                </a:solidFill>
              </a:rPr>
              <a:t> at controlling corrosion and micelle numbers</a:t>
            </a:r>
            <a:endParaRPr lang="en-CA" sz="2800" b="1" dirty="0">
              <a:solidFill>
                <a:schemeClr val="tx1"/>
              </a:solidFill>
            </a:endParaRP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551F163B-56C5-353D-7B42-5D099103177C}"/>
              </a:ext>
            </a:extLst>
          </p:cNvPr>
          <p:cNvSpPr txBox="1"/>
          <p:nvPr/>
        </p:nvSpPr>
        <p:spPr>
          <a:xfrm>
            <a:off x="3289465" y="6638306"/>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34217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SAE J1488 Test Procedure</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308126" y="1781136"/>
            <a:ext cx="8527748" cy="3068342"/>
          </a:xfrm>
        </p:spPr>
        <p:txBody>
          <a:bodyPr>
            <a:normAutofit lnSpcReduction="10000"/>
          </a:bodyPr>
          <a:lstStyle/>
          <a:p>
            <a:pPr marL="0" indent="0">
              <a:buNone/>
            </a:pPr>
            <a:r>
              <a:rPr lang="en-CA" dirty="0">
                <a:solidFill>
                  <a:schemeClr val="tx1"/>
                </a:solidFill>
              </a:rPr>
              <a:t>J1488 two phase test:</a:t>
            </a:r>
          </a:p>
          <a:p>
            <a:pPr marL="0" indent="0">
              <a:buNone/>
            </a:pPr>
            <a:endParaRPr lang="en-CA" dirty="0">
              <a:solidFill>
                <a:schemeClr val="tx1"/>
              </a:solidFill>
            </a:endParaRPr>
          </a:p>
          <a:p>
            <a:pPr marL="0" indent="0">
              <a:buNone/>
            </a:pPr>
            <a:r>
              <a:rPr lang="en-CA" sz="900" dirty="0">
                <a:solidFill>
                  <a:schemeClr val="tx1"/>
                </a:solidFill>
              </a:rPr>
              <a:t> </a:t>
            </a:r>
          </a:p>
          <a:p>
            <a:pPr marL="0" indent="0">
              <a:buNone/>
            </a:pPr>
            <a:r>
              <a:rPr lang="en-CA" dirty="0">
                <a:solidFill>
                  <a:schemeClr val="tx1"/>
                </a:solidFill>
              </a:rPr>
              <a:t>1</a:t>
            </a:r>
            <a:r>
              <a:rPr lang="en-CA" baseline="30000" dirty="0">
                <a:solidFill>
                  <a:schemeClr val="tx1"/>
                </a:solidFill>
              </a:rPr>
              <a:t>st</a:t>
            </a:r>
            <a:r>
              <a:rPr lang="en-CA" dirty="0">
                <a:solidFill>
                  <a:schemeClr val="tx1"/>
                </a:solidFill>
              </a:rPr>
              <a:t> phase uses pure diesel, tests </a:t>
            </a:r>
            <a:r>
              <a:rPr lang="en-CA" u="sng" dirty="0">
                <a:solidFill>
                  <a:schemeClr val="tx1"/>
                </a:solidFill>
              </a:rPr>
              <a:t>free water</a:t>
            </a:r>
            <a:r>
              <a:rPr lang="en-CA" dirty="0">
                <a:solidFill>
                  <a:schemeClr val="tx1"/>
                </a:solidFill>
              </a:rPr>
              <a:t> filtration</a:t>
            </a:r>
          </a:p>
          <a:p>
            <a:pPr marL="0" indent="0">
              <a:buNone/>
            </a:pPr>
            <a:endParaRPr lang="en-CA" dirty="0">
              <a:solidFill>
                <a:schemeClr val="tx1"/>
              </a:solidFill>
            </a:endParaRPr>
          </a:p>
          <a:p>
            <a:pPr marL="0" indent="0">
              <a:buNone/>
            </a:pPr>
            <a:endParaRPr lang="en-CA" sz="900" dirty="0">
              <a:solidFill>
                <a:schemeClr val="tx1"/>
              </a:solidFill>
            </a:endParaRPr>
          </a:p>
          <a:p>
            <a:pPr marL="0" indent="0">
              <a:buNone/>
            </a:pPr>
            <a:r>
              <a:rPr lang="en-CA" dirty="0">
                <a:solidFill>
                  <a:schemeClr val="tx1"/>
                </a:solidFill>
              </a:rPr>
              <a:t>2</a:t>
            </a:r>
            <a:r>
              <a:rPr lang="en-CA" baseline="30000" dirty="0">
                <a:solidFill>
                  <a:schemeClr val="tx1"/>
                </a:solidFill>
              </a:rPr>
              <a:t>nd</a:t>
            </a:r>
            <a:r>
              <a:rPr lang="en-CA" dirty="0">
                <a:solidFill>
                  <a:schemeClr val="tx1"/>
                </a:solidFill>
              </a:rPr>
              <a:t> phase uses B20 equivalent ~IFT 17: tests </a:t>
            </a:r>
            <a:r>
              <a:rPr lang="en-CA" u="sng" dirty="0">
                <a:solidFill>
                  <a:schemeClr val="tx1"/>
                </a:solidFill>
              </a:rPr>
              <a:t>micelle</a:t>
            </a:r>
            <a:r>
              <a:rPr lang="en-CA" dirty="0">
                <a:solidFill>
                  <a:schemeClr val="tx1"/>
                </a:solidFill>
              </a:rPr>
              <a:t> filtration</a:t>
            </a:r>
          </a:p>
          <a:p>
            <a:pPr marL="0" indent="0">
              <a:buNone/>
            </a:pPr>
            <a:endParaRPr lang="en-CA" dirty="0">
              <a:solidFill>
                <a:schemeClr val="tx1"/>
              </a:solidFill>
            </a:endParaRPr>
          </a:p>
          <a:p>
            <a:pPr marL="0" indent="0">
              <a:buNone/>
            </a:pPr>
            <a:r>
              <a:rPr lang="en-CA" sz="1000" dirty="0">
                <a:solidFill>
                  <a:schemeClr val="tx1"/>
                </a:solidFill>
              </a:rPr>
              <a:t> </a:t>
            </a:r>
          </a:p>
          <a:p>
            <a:pPr marL="0" indent="0">
              <a:buNone/>
            </a:pPr>
            <a:endParaRPr lang="en-CA" sz="1000" dirty="0">
              <a:solidFill>
                <a:schemeClr val="tx1"/>
              </a:solidFill>
            </a:endParaRPr>
          </a:p>
          <a:p>
            <a:pPr marL="0" indent="0">
              <a:buNone/>
            </a:pPr>
            <a:r>
              <a:rPr lang="en-CA" dirty="0">
                <a:solidFill>
                  <a:schemeClr val="tx1"/>
                </a:solidFill>
              </a:rPr>
              <a:t>2500 ppm water added to each test phase</a:t>
            </a:r>
          </a:p>
          <a:p>
            <a:pPr marL="0" indent="0">
              <a:buNone/>
            </a:pPr>
            <a:endParaRPr lang="en-CA" sz="1000" dirty="0">
              <a:solidFill>
                <a:schemeClr val="tx1"/>
              </a:solidFill>
            </a:endParaRPr>
          </a:p>
          <a:p>
            <a:pPr marL="0" indent="0">
              <a:buNone/>
            </a:pPr>
            <a:endParaRPr lang="en-CA" sz="1000" dirty="0">
              <a:solidFill>
                <a:schemeClr val="tx1"/>
              </a:solidFill>
            </a:endParaRPr>
          </a:p>
        </p:txBody>
      </p:sp>
      <p:pic>
        <p:nvPicPr>
          <p:cNvPr id="7" name="Picture 6">
            <a:extLst>
              <a:ext uri="{FF2B5EF4-FFF2-40B4-BE49-F238E27FC236}">
                <a16:creationId xmlns:a16="http://schemas.microsoft.com/office/drawing/2014/main" id="{DE1180BF-AC57-E24A-9CAD-6A9BC700EAF2}"/>
              </a:ext>
            </a:extLst>
          </p:cNvPr>
          <p:cNvPicPr>
            <a:picLocks noChangeAspect="1"/>
          </p:cNvPicPr>
          <p:nvPr/>
        </p:nvPicPr>
        <p:blipFill>
          <a:blip r:embed="rId3"/>
          <a:stretch>
            <a:fillRect/>
          </a:stretch>
        </p:blipFill>
        <p:spPr>
          <a:xfrm>
            <a:off x="8004334" y="2133174"/>
            <a:ext cx="478805" cy="554812"/>
          </a:xfrm>
          <a:prstGeom prst="rect">
            <a:avLst/>
          </a:prstGeom>
        </p:spPr>
      </p:pic>
    </p:spTree>
    <p:custDataLst>
      <p:tags r:id="rId1"/>
    </p:custDataLst>
    <p:extLst>
      <p:ext uri="{BB962C8B-B14F-4D97-AF65-F5344CB8AC3E}">
        <p14:creationId xmlns:p14="http://schemas.microsoft.com/office/powerpoint/2010/main" val="210320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387"/>
            <a:ext cx="9144000" cy="691524"/>
          </a:xfrm>
        </p:spPr>
        <p:txBody>
          <a:bodyPr/>
          <a:lstStyle/>
          <a:p>
            <a:r>
              <a:rPr lang="en-US" dirty="0">
                <a:solidFill>
                  <a:schemeClr val="tx1"/>
                </a:solidFill>
              </a:rPr>
              <a:t>SAE J1488 Test Procedure</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315310" y="1439863"/>
            <a:ext cx="8527748" cy="5017750"/>
          </a:xfrm>
        </p:spPr>
        <p:txBody>
          <a:bodyPr>
            <a:normAutofit/>
          </a:bodyPr>
          <a:lstStyle/>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b="1" dirty="0">
                <a:solidFill>
                  <a:schemeClr val="tx1"/>
                </a:solidFill>
              </a:rPr>
              <a:t>Results:</a:t>
            </a:r>
          </a:p>
          <a:p>
            <a:pPr marL="0" indent="0">
              <a:buNone/>
            </a:pPr>
            <a:endParaRPr lang="en-CA" dirty="0">
              <a:solidFill>
                <a:schemeClr val="tx1"/>
              </a:solidFill>
            </a:endParaRPr>
          </a:p>
          <a:p>
            <a:pPr marL="0" indent="0">
              <a:buNone/>
            </a:pPr>
            <a:endParaRPr lang="en-CA" sz="900" dirty="0">
              <a:solidFill>
                <a:schemeClr val="tx1"/>
              </a:solidFill>
            </a:endParaRPr>
          </a:p>
          <a:p>
            <a:pPr marL="0" indent="0">
              <a:buNone/>
            </a:pPr>
            <a:r>
              <a:rPr lang="en-CA" dirty="0">
                <a:solidFill>
                  <a:schemeClr val="tx1"/>
                </a:solidFill>
              </a:rPr>
              <a:t>1</a:t>
            </a:r>
            <a:r>
              <a:rPr lang="en-CA" baseline="30000" dirty="0">
                <a:solidFill>
                  <a:schemeClr val="tx1"/>
                </a:solidFill>
              </a:rPr>
              <a:t>st</a:t>
            </a:r>
            <a:r>
              <a:rPr lang="en-CA" dirty="0">
                <a:solidFill>
                  <a:schemeClr val="tx1"/>
                </a:solidFill>
              </a:rPr>
              <a:t> phase – free water: all filters very efficient ~ 100 %</a:t>
            </a:r>
          </a:p>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dirty="0">
                <a:solidFill>
                  <a:schemeClr val="tx1"/>
                </a:solidFill>
              </a:rPr>
              <a:t>2</a:t>
            </a:r>
            <a:r>
              <a:rPr lang="en-CA" baseline="30000" dirty="0">
                <a:solidFill>
                  <a:schemeClr val="tx1"/>
                </a:solidFill>
              </a:rPr>
              <a:t>nd</a:t>
            </a:r>
            <a:r>
              <a:rPr lang="en-CA" dirty="0">
                <a:solidFill>
                  <a:schemeClr val="tx1"/>
                </a:solidFill>
              </a:rPr>
              <a:t> phase – micelles: – filter cannot contact water encapsulated in micelle, low efficiency </a:t>
            </a:r>
          </a:p>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dirty="0">
                <a:solidFill>
                  <a:schemeClr val="tx1"/>
                </a:solidFill>
              </a:rPr>
              <a:t>Need a 92% filtration efficiency to keep water &lt; 200 ppm: 2500 * ( 1 - .92 ) = 200</a:t>
            </a:r>
          </a:p>
          <a:p>
            <a:pPr marL="0" indent="0">
              <a:buNone/>
            </a:pPr>
            <a:endParaRPr lang="en-CA" dirty="0">
              <a:solidFill>
                <a:schemeClr val="tx1"/>
              </a:solidFill>
            </a:endParaRPr>
          </a:p>
          <a:p>
            <a:pPr marL="0" indent="0">
              <a:buNone/>
            </a:pPr>
            <a:r>
              <a:rPr lang="en-CA" dirty="0">
                <a:solidFill>
                  <a:schemeClr val="tx1"/>
                </a:solidFill>
              </a:rPr>
              <a:t>&lt; 200 ppm water controls microbial growth, and MIC, vast majority of micelles removed</a:t>
            </a:r>
          </a:p>
        </p:txBody>
      </p:sp>
      <p:pic>
        <p:nvPicPr>
          <p:cNvPr id="7" name="Picture 6">
            <a:extLst>
              <a:ext uri="{FF2B5EF4-FFF2-40B4-BE49-F238E27FC236}">
                <a16:creationId xmlns:a16="http://schemas.microsoft.com/office/drawing/2014/main" id="{DE1180BF-AC57-E24A-9CAD-6A9BC700EAF2}"/>
              </a:ext>
            </a:extLst>
          </p:cNvPr>
          <p:cNvPicPr>
            <a:picLocks noChangeAspect="1"/>
          </p:cNvPicPr>
          <p:nvPr/>
        </p:nvPicPr>
        <p:blipFill>
          <a:blip r:embed="rId3"/>
          <a:stretch>
            <a:fillRect/>
          </a:stretch>
        </p:blipFill>
        <p:spPr>
          <a:xfrm>
            <a:off x="8036231" y="1877993"/>
            <a:ext cx="478805" cy="554812"/>
          </a:xfrm>
          <a:prstGeom prst="rect">
            <a:avLst/>
          </a:prstGeom>
        </p:spPr>
      </p:pic>
    </p:spTree>
    <p:custDataLst>
      <p:tags r:id="rId1"/>
    </p:custDataLst>
    <p:extLst>
      <p:ext uri="{BB962C8B-B14F-4D97-AF65-F5344CB8AC3E}">
        <p14:creationId xmlns:p14="http://schemas.microsoft.com/office/powerpoint/2010/main" val="370432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CA" dirty="0">
                <a:solidFill>
                  <a:schemeClr val="tx1"/>
                </a:solidFill>
              </a:rPr>
              <a:t>SAE J1488 and Diesel Corrosion Control</a:t>
            </a:r>
            <a:endParaRPr lang="en-US" dirty="0">
              <a:solidFill>
                <a:schemeClr val="tx1"/>
              </a:solidFill>
            </a:endParaRP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678714" y="1594100"/>
            <a:ext cx="7786571" cy="4414814"/>
          </a:xfrm>
        </p:spPr>
        <p:txBody>
          <a:bodyPr>
            <a:normAutofit/>
          </a:bodyPr>
          <a:lstStyle/>
          <a:p>
            <a:pPr marL="0" indent="0" algn="ctr">
              <a:buNone/>
            </a:pPr>
            <a:endParaRPr lang="en-CA" sz="2800" dirty="0">
              <a:solidFill>
                <a:schemeClr val="tx1"/>
              </a:solidFill>
            </a:endParaRPr>
          </a:p>
          <a:p>
            <a:pPr marL="0" indent="0" algn="ctr">
              <a:buNone/>
            </a:pPr>
            <a:r>
              <a:rPr lang="en-CA" sz="3800" dirty="0">
                <a:solidFill>
                  <a:schemeClr val="tx1"/>
                </a:solidFill>
              </a:rPr>
              <a:t>SAE J1488 micelle filtration </a:t>
            </a:r>
          </a:p>
          <a:p>
            <a:pPr marL="0" indent="0" algn="ctr">
              <a:buNone/>
            </a:pPr>
            <a:r>
              <a:rPr lang="en-CA" sz="3800" dirty="0">
                <a:solidFill>
                  <a:schemeClr val="tx1"/>
                </a:solidFill>
              </a:rPr>
              <a:t>is the key technology to </a:t>
            </a:r>
            <a:r>
              <a:rPr lang="en-CA" sz="3800" u="sng" dirty="0">
                <a:solidFill>
                  <a:schemeClr val="tx1"/>
                </a:solidFill>
              </a:rPr>
              <a:t>enhance</a:t>
            </a:r>
            <a:r>
              <a:rPr lang="en-CA" sz="3800" dirty="0">
                <a:solidFill>
                  <a:schemeClr val="tx1"/>
                </a:solidFill>
              </a:rPr>
              <a:t> the </a:t>
            </a:r>
            <a:r>
              <a:rPr lang="en-CA" sz="3800" u="sng" dirty="0">
                <a:solidFill>
                  <a:schemeClr val="tx1"/>
                </a:solidFill>
              </a:rPr>
              <a:t>safe</a:t>
            </a:r>
            <a:r>
              <a:rPr lang="en-CA" sz="3800" dirty="0">
                <a:solidFill>
                  <a:schemeClr val="tx1"/>
                </a:solidFill>
              </a:rPr>
              <a:t> use of diesel by removing micelles formed by biosurfactants</a:t>
            </a:r>
          </a:p>
          <a:p>
            <a:pPr marL="0" indent="0" algn="ctr">
              <a:buNone/>
            </a:pPr>
            <a:endParaRPr lang="en-CA" sz="2800" b="1" dirty="0">
              <a:solidFill>
                <a:schemeClr val="tx1"/>
              </a:solidFill>
            </a:endParaRP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551F163B-56C5-353D-7B42-5D099103177C}"/>
              </a:ext>
            </a:extLst>
          </p:cNvPr>
          <p:cNvSpPr txBox="1"/>
          <p:nvPr/>
        </p:nvSpPr>
        <p:spPr>
          <a:xfrm>
            <a:off x="3289465" y="6638306"/>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848433A6-EBBE-1F65-4218-ACA0E3F63C24}"/>
              </a:ext>
            </a:extLst>
          </p:cNvPr>
          <p:cNvSpPr txBox="1"/>
          <p:nvPr/>
        </p:nvSpPr>
        <p:spPr>
          <a:xfrm>
            <a:off x="1437824" y="5402359"/>
            <a:ext cx="5783283" cy="830997"/>
          </a:xfrm>
          <a:prstGeom prst="rect">
            <a:avLst/>
          </a:prstGeom>
          <a:noFill/>
        </p:spPr>
        <p:txBody>
          <a:bodyPr wrap="square">
            <a:spAutoFit/>
          </a:bodyPr>
          <a:lstStyle/>
          <a:p>
            <a:pPr marL="0" indent="0">
              <a:buNone/>
            </a:pPr>
            <a:r>
              <a:rPr lang="en-CA" sz="2400" dirty="0">
                <a:solidFill>
                  <a:schemeClr val="tx1"/>
                </a:solidFill>
              </a:rPr>
              <a:t>In addition to corroding the diesel </a:t>
            </a:r>
          </a:p>
          <a:p>
            <a:pPr marL="0" indent="0">
              <a:buNone/>
            </a:pPr>
            <a:r>
              <a:rPr lang="en-CA" sz="2400" dirty="0">
                <a:solidFill>
                  <a:schemeClr val="tx1"/>
                </a:solidFill>
              </a:rPr>
              <a:t>infrastructure, </a:t>
            </a:r>
            <a:r>
              <a:rPr lang="en-CA" sz="2400" u="sng" dirty="0">
                <a:solidFill>
                  <a:schemeClr val="tx1"/>
                </a:solidFill>
              </a:rPr>
              <a:t>the public is at risk:</a:t>
            </a:r>
          </a:p>
        </p:txBody>
      </p:sp>
      <p:sp>
        <p:nvSpPr>
          <p:cNvPr id="7" name="Up Arrow 6">
            <a:extLst>
              <a:ext uri="{FF2B5EF4-FFF2-40B4-BE49-F238E27FC236}">
                <a16:creationId xmlns:a16="http://schemas.microsoft.com/office/drawing/2014/main" id="{E26B1A94-EBE1-5D20-B713-124C667A35D0}"/>
              </a:ext>
            </a:extLst>
          </p:cNvPr>
          <p:cNvSpPr/>
          <p:nvPr/>
        </p:nvSpPr>
        <p:spPr>
          <a:xfrm rot="5400000">
            <a:off x="7531309" y="5473472"/>
            <a:ext cx="623772" cy="6887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8657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Corrosion, Threat to Emergency Generators, Engines</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286365" y="1166839"/>
            <a:ext cx="8361144" cy="54539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3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Acidified</a:t>
            </a:r>
            <a:r>
              <a:rPr lang="en-US" dirty="0">
                <a:solidFill>
                  <a:schemeClr val="tx1"/>
                </a:solidFill>
              </a:rPr>
              <a:t> fuel corrodes injectors, the</a:t>
            </a:r>
          </a:p>
          <a:p>
            <a:pPr marL="0" indent="0">
              <a:lnSpc>
                <a:spcPct val="150000"/>
              </a:lnSpc>
              <a:buFont typeface="Wingdings" panose="05000000000000000000" pitchFamily="2" charset="2"/>
              <a:buNone/>
            </a:pPr>
            <a:r>
              <a:rPr lang="en-US" dirty="0">
                <a:solidFill>
                  <a:schemeClr val="tx1"/>
                </a:solidFill>
              </a:rPr>
              <a:t>micron sized needles and orifice; all metal</a:t>
            </a:r>
          </a:p>
          <a:p>
            <a:pPr marL="0" indent="0">
              <a:lnSpc>
                <a:spcPct val="150000"/>
              </a:lnSpc>
              <a:buFont typeface="Wingdings" panose="05000000000000000000" pitchFamily="2" charset="2"/>
              <a:buNone/>
            </a:pPr>
            <a:r>
              <a:rPr lang="en-US" dirty="0">
                <a:solidFill>
                  <a:schemeClr val="tx1"/>
                </a:solidFill>
              </a:rPr>
              <a:t>components – valves, pistons</a:t>
            </a:r>
          </a:p>
          <a:p>
            <a:pPr marL="0" indent="0">
              <a:lnSpc>
                <a:spcPct val="150000"/>
              </a:lnSpc>
              <a:buFont typeface="Wingdings" panose="05000000000000000000" pitchFamily="2" charset="2"/>
              <a:buNone/>
            </a:pPr>
            <a:endParaRPr lang="en-US" sz="11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Single</a:t>
            </a:r>
            <a:r>
              <a:rPr lang="en-US" dirty="0">
                <a:solidFill>
                  <a:schemeClr val="tx1"/>
                </a:solidFill>
              </a:rPr>
              <a:t> injector failure stops engine</a:t>
            </a:r>
          </a:p>
          <a:p>
            <a:pPr marL="0" indent="0">
              <a:lnSpc>
                <a:spcPct val="150000"/>
              </a:lnSpc>
              <a:buFont typeface="Wingdings" panose="05000000000000000000" pitchFamily="2" charset="2"/>
              <a:buNone/>
            </a:pPr>
            <a:endParaRPr lang="en-US" sz="9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Generator</a:t>
            </a:r>
            <a:r>
              <a:rPr lang="en-US" dirty="0">
                <a:solidFill>
                  <a:schemeClr val="tx1"/>
                </a:solidFill>
              </a:rPr>
              <a:t> software hunts for power range for </a:t>
            </a:r>
          </a:p>
          <a:p>
            <a:pPr marL="0" indent="0">
              <a:lnSpc>
                <a:spcPct val="150000"/>
              </a:lnSpc>
              <a:buFont typeface="Wingdings" panose="05000000000000000000" pitchFamily="2" charset="2"/>
              <a:buNone/>
            </a:pPr>
            <a:r>
              <a:rPr lang="en-US" dirty="0">
                <a:solidFill>
                  <a:schemeClr val="tx1"/>
                </a:solidFill>
              </a:rPr>
              <a:t>injectors, if outside specs, shuts generator down</a:t>
            </a:r>
          </a:p>
          <a:p>
            <a:pPr marL="0" indent="0">
              <a:lnSpc>
                <a:spcPct val="150000"/>
              </a:lnSpc>
              <a:buFont typeface="Wingdings" panose="05000000000000000000" pitchFamily="2" charset="2"/>
              <a:buNone/>
            </a:pPr>
            <a:endParaRPr lang="en-US" sz="1050" dirty="0">
              <a:solidFill>
                <a:schemeClr val="tx1"/>
              </a:solidFill>
            </a:endParaRPr>
          </a:p>
          <a:p>
            <a:pPr marL="0" indent="0">
              <a:lnSpc>
                <a:spcPct val="150000"/>
              </a:lnSpc>
              <a:buNone/>
            </a:pPr>
            <a:r>
              <a:rPr lang="en-US" b="1" u="sng" dirty="0">
                <a:solidFill>
                  <a:schemeClr val="tx1"/>
                </a:solidFill>
              </a:rPr>
              <a:t>Emissions</a:t>
            </a:r>
            <a:r>
              <a:rPr lang="en-US" dirty="0">
                <a:solidFill>
                  <a:schemeClr val="tx1"/>
                </a:solidFill>
              </a:rPr>
              <a:t> increase, spray patterns affected</a:t>
            </a:r>
          </a:p>
          <a:p>
            <a:pPr marL="0" indent="0">
              <a:lnSpc>
                <a:spcPct val="150000"/>
              </a:lnSpc>
              <a:buFont typeface="Wingdings" panose="05000000000000000000" pitchFamily="2" charset="2"/>
              <a:buNone/>
            </a:pPr>
            <a:endParaRPr lang="en-US" sz="900" dirty="0">
              <a:solidFill>
                <a:schemeClr val="tx1"/>
              </a:solidFill>
            </a:endParaRPr>
          </a:p>
        </p:txBody>
      </p:sp>
      <p:pic>
        <p:nvPicPr>
          <p:cNvPr id="8" name="Picture 7">
            <a:extLst>
              <a:ext uri="{FF2B5EF4-FFF2-40B4-BE49-F238E27FC236}">
                <a16:creationId xmlns:a16="http://schemas.microsoft.com/office/drawing/2014/main" id="{2E98763A-847D-4F40-BC4B-EB4A2DE652A6}"/>
              </a:ext>
            </a:extLst>
          </p:cNvPr>
          <p:cNvPicPr>
            <a:picLocks noChangeAspect="1"/>
          </p:cNvPicPr>
          <p:nvPr/>
        </p:nvPicPr>
        <p:blipFill>
          <a:blip r:embed="rId4"/>
          <a:stretch>
            <a:fillRect/>
          </a:stretch>
        </p:blipFill>
        <p:spPr>
          <a:xfrm>
            <a:off x="6821799" y="1496289"/>
            <a:ext cx="2071102" cy="2048098"/>
          </a:xfrm>
          <a:prstGeom prst="rect">
            <a:avLst/>
          </a:prstGeom>
        </p:spPr>
      </p:pic>
      <p:sp>
        <p:nvSpPr>
          <p:cNvPr id="9" name="Rectangle 8">
            <a:extLst>
              <a:ext uri="{FF2B5EF4-FFF2-40B4-BE49-F238E27FC236}">
                <a16:creationId xmlns:a16="http://schemas.microsoft.com/office/drawing/2014/main" id="{42EAEF2F-F313-4041-A632-300BDF3E230E}"/>
              </a:ext>
            </a:extLst>
          </p:cNvPr>
          <p:cNvSpPr/>
          <p:nvPr/>
        </p:nvSpPr>
        <p:spPr>
          <a:xfrm>
            <a:off x="7155433" y="3918370"/>
            <a:ext cx="1821912" cy="400110"/>
          </a:xfrm>
          <a:prstGeom prst="rect">
            <a:avLst/>
          </a:prstGeom>
        </p:spPr>
        <p:txBody>
          <a:bodyPr wrap="square">
            <a:spAutoFit/>
          </a:bodyPr>
          <a:lstStyle/>
          <a:p>
            <a:pPr algn="ctr"/>
            <a:r>
              <a:rPr lang="en-US" sz="1000" b="1" dirty="0">
                <a:latin typeface="Arial" panose="020B0604020202020204" pitchFamily="34" charset="0"/>
                <a:cs typeface="Arial" panose="020B0604020202020204" pitchFamily="34" charset="0"/>
              </a:rPr>
              <a:t>Injector orifice/needle tips micron size</a:t>
            </a:r>
          </a:p>
        </p:txBody>
      </p:sp>
      <p:sp>
        <p:nvSpPr>
          <p:cNvPr id="10" name="Down Arrow 9">
            <a:extLst>
              <a:ext uri="{FF2B5EF4-FFF2-40B4-BE49-F238E27FC236}">
                <a16:creationId xmlns:a16="http://schemas.microsoft.com/office/drawing/2014/main" id="{723BEAA6-182F-614E-B30F-05DC43DE6B8C}"/>
              </a:ext>
            </a:extLst>
          </p:cNvPr>
          <p:cNvSpPr/>
          <p:nvPr/>
        </p:nvSpPr>
        <p:spPr>
          <a:xfrm rot="8155748" flipH="1">
            <a:off x="8146556" y="3584240"/>
            <a:ext cx="189610" cy="307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a:extLst>
              <a:ext uri="{FF2B5EF4-FFF2-40B4-BE49-F238E27FC236}">
                <a16:creationId xmlns:a16="http://schemas.microsoft.com/office/drawing/2014/main" id="{6B524C14-EB99-6821-A447-040B62E45A08}"/>
              </a:ext>
            </a:extLst>
          </p:cNvPr>
          <p:cNvSpPr/>
          <p:nvPr/>
        </p:nvSpPr>
        <p:spPr>
          <a:xfrm rot="8155748" flipH="1">
            <a:off x="7372680" y="3609281"/>
            <a:ext cx="189610" cy="307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1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ea typeface="Calibri" charset="0"/>
                <a:cs typeface="Arial" panose="020B0604020202020204" pitchFamily="34" charset="0"/>
              </a:rPr>
              <a:t>What We Will Cover</a:t>
            </a:r>
            <a:endParaRPr lang="en-US"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06342" y="1639699"/>
            <a:ext cx="8543925" cy="2003425"/>
          </a:xfrm>
        </p:spPr>
        <p:txBody>
          <a:bodyPr>
            <a:noAutofit/>
          </a:bodyPr>
          <a:lstStyle/>
          <a:p>
            <a:pPr>
              <a:lnSpc>
                <a:spcPct val="150000"/>
              </a:lnSpc>
              <a:buFontTx/>
              <a:buChar char="-"/>
            </a:pPr>
            <a:r>
              <a:rPr lang="en-CA" sz="2800" b="1" dirty="0">
                <a:solidFill>
                  <a:schemeClr val="tx1"/>
                </a:solidFill>
                <a:ea typeface="Calibri" charset="0"/>
              </a:rPr>
              <a:t>Summary - Why Corrosion and Micelles Now?</a:t>
            </a:r>
          </a:p>
          <a:p>
            <a:pPr>
              <a:lnSpc>
                <a:spcPct val="150000"/>
              </a:lnSpc>
              <a:buFontTx/>
              <a:buChar char="-"/>
            </a:pPr>
            <a:r>
              <a:rPr lang="en-CA" sz="2800" b="1" dirty="0">
                <a:solidFill>
                  <a:schemeClr val="tx1"/>
                </a:solidFill>
                <a:ea typeface="Calibri" charset="0"/>
              </a:rPr>
              <a:t>Details – micelles, biosurfactants</a:t>
            </a:r>
            <a:endParaRPr lang="en-CA" sz="800" b="1" dirty="0">
              <a:solidFill>
                <a:schemeClr val="tx1"/>
              </a:solidFill>
            </a:endParaRPr>
          </a:p>
          <a:p>
            <a:pPr>
              <a:lnSpc>
                <a:spcPct val="150000"/>
              </a:lnSpc>
              <a:buFontTx/>
              <a:buChar char="-"/>
            </a:pPr>
            <a:r>
              <a:rPr lang="en-CA" sz="2800" b="1" dirty="0">
                <a:solidFill>
                  <a:schemeClr val="tx1"/>
                </a:solidFill>
              </a:rPr>
              <a:t>How SAE J1488 micelle filtration controls corrosion and water</a:t>
            </a:r>
            <a:endParaRPr lang="en-CA" sz="800" b="1" dirty="0">
              <a:solidFill>
                <a:schemeClr val="tx1"/>
              </a:solidFill>
            </a:endParaRPr>
          </a:p>
          <a:p>
            <a:pPr>
              <a:lnSpc>
                <a:spcPct val="150000"/>
              </a:lnSpc>
              <a:buFontTx/>
              <a:buChar char="-"/>
            </a:pPr>
            <a:r>
              <a:rPr lang="en-CA" sz="2800" b="1" dirty="0">
                <a:solidFill>
                  <a:schemeClr val="tx1"/>
                </a:solidFill>
              </a:rPr>
              <a:t>What tests to use, field test results</a:t>
            </a:r>
          </a:p>
          <a:p>
            <a:pPr>
              <a:lnSpc>
                <a:spcPct val="150000"/>
              </a:lnSpc>
              <a:buFontTx/>
              <a:buChar char="-"/>
            </a:pPr>
            <a:r>
              <a:rPr lang="en-CA" sz="2800" b="1" dirty="0">
                <a:solidFill>
                  <a:schemeClr val="tx1"/>
                </a:solidFill>
              </a:rPr>
              <a:t>Long term diesel storage</a:t>
            </a:r>
          </a:p>
          <a:p>
            <a:pPr>
              <a:lnSpc>
                <a:spcPct val="150000"/>
              </a:lnSpc>
              <a:buFontTx/>
              <a:buChar char="-"/>
            </a:pPr>
            <a:r>
              <a:rPr lang="en-CA" sz="2800" b="1" dirty="0">
                <a:solidFill>
                  <a:schemeClr val="tx1"/>
                </a:solidFill>
              </a:rPr>
              <a:t>Home heating diesel storage</a:t>
            </a:r>
          </a:p>
          <a:p>
            <a:pPr>
              <a:lnSpc>
                <a:spcPct val="150000"/>
              </a:lnSpc>
              <a:buFontTx/>
              <a:buChar char="-"/>
            </a:pPr>
            <a:endParaRPr lang="en-US" sz="1000" dirty="0"/>
          </a:p>
        </p:txBody>
      </p:sp>
    </p:spTree>
    <p:custDataLst>
      <p:tags r:id="rId1"/>
    </p:custDataLst>
    <p:extLst>
      <p:ext uri="{BB962C8B-B14F-4D97-AF65-F5344CB8AC3E}">
        <p14:creationId xmlns:p14="http://schemas.microsoft.com/office/powerpoint/2010/main" val="20564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Micelles Bypass Filters, Damage Injectors</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141588" y="1774661"/>
            <a:ext cx="5784199" cy="33086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800" dirty="0">
              <a:solidFill>
                <a:schemeClr val="tx1"/>
              </a:solidFill>
            </a:endParaRPr>
          </a:p>
          <a:p>
            <a:pPr marL="0" indent="0">
              <a:lnSpc>
                <a:spcPct val="150000"/>
              </a:lnSpc>
              <a:buNone/>
            </a:pPr>
            <a:r>
              <a:rPr lang="en-US" b="1" u="sng" dirty="0">
                <a:solidFill>
                  <a:schemeClr val="tx1"/>
                </a:solidFill>
              </a:rPr>
              <a:t>35,000</a:t>
            </a:r>
            <a:r>
              <a:rPr lang="en-US" dirty="0">
                <a:solidFill>
                  <a:schemeClr val="tx1"/>
                </a:solidFill>
              </a:rPr>
              <a:t>+ psi, designs for 60,000+ psi</a:t>
            </a:r>
          </a:p>
          <a:p>
            <a:pPr marL="0" indent="0">
              <a:lnSpc>
                <a:spcPct val="150000"/>
              </a:lnSpc>
              <a:buNone/>
            </a:pPr>
            <a:endParaRPr lang="en-US" sz="800" b="1" u="sng" dirty="0">
              <a:solidFill>
                <a:schemeClr val="tx1"/>
              </a:solidFill>
            </a:endParaRPr>
          </a:p>
          <a:p>
            <a:pPr marL="0" indent="0">
              <a:lnSpc>
                <a:spcPct val="150000"/>
              </a:lnSpc>
              <a:buNone/>
            </a:pPr>
            <a:r>
              <a:rPr lang="en-US" b="1" u="sng" dirty="0">
                <a:solidFill>
                  <a:schemeClr val="tx1"/>
                </a:solidFill>
              </a:rPr>
              <a:t>Damage</a:t>
            </a:r>
            <a:r>
              <a:rPr lang="en-US" dirty="0">
                <a:solidFill>
                  <a:schemeClr val="tx1"/>
                </a:solidFill>
              </a:rPr>
              <a:t> to injector needle and orifice by pitting and steam explosions</a:t>
            </a:r>
          </a:p>
          <a:p>
            <a:pPr marL="0" indent="0">
              <a:lnSpc>
                <a:spcPct val="150000"/>
              </a:lnSpc>
              <a:buNone/>
            </a:pPr>
            <a:endParaRPr lang="en-US" sz="800" dirty="0">
              <a:solidFill>
                <a:schemeClr val="tx1"/>
              </a:solidFill>
            </a:endParaRPr>
          </a:p>
          <a:p>
            <a:pPr marL="0" indent="0">
              <a:lnSpc>
                <a:spcPct val="150000"/>
              </a:lnSpc>
              <a:buNone/>
            </a:pPr>
            <a:r>
              <a:rPr lang="en-US" b="1" u="sng" dirty="0">
                <a:solidFill>
                  <a:schemeClr val="tx1"/>
                </a:solidFill>
              </a:rPr>
              <a:t>Emissions</a:t>
            </a:r>
            <a:r>
              <a:rPr lang="en-US" dirty="0">
                <a:solidFill>
                  <a:schemeClr val="tx1"/>
                </a:solidFill>
              </a:rPr>
              <a:t> increase, spray patterns affected</a:t>
            </a:r>
          </a:p>
          <a:p>
            <a:pPr marL="0" indent="0">
              <a:lnSpc>
                <a:spcPct val="150000"/>
              </a:lnSpc>
              <a:buNone/>
            </a:pPr>
            <a:endParaRPr lang="en-US" sz="900" dirty="0">
              <a:solidFill>
                <a:schemeClr val="tx1"/>
              </a:solidFill>
            </a:endParaRPr>
          </a:p>
          <a:p>
            <a:pPr marL="0" indent="0">
              <a:lnSpc>
                <a:spcPct val="150000"/>
              </a:lnSpc>
              <a:buNone/>
            </a:pPr>
            <a:r>
              <a:rPr lang="en-US" b="1" u="sng" dirty="0">
                <a:solidFill>
                  <a:schemeClr val="tx1"/>
                </a:solidFill>
              </a:rPr>
              <a:t>Power</a:t>
            </a:r>
            <a:r>
              <a:rPr lang="en-US" dirty="0">
                <a:solidFill>
                  <a:schemeClr val="tx1"/>
                </a:solidFill>
              </a:rPr>
              <a:t> reduced, water dilutes fuel</a:t>
            </a:r>
          </a:p>
          <a:p>
            <a:pPr marL="0" indent="0">
              <a:lnSpc>
                <a:spcPct val="150000"/>
              </a:lnSpc>
              <a:buNone/>
            </a:pPr>
            <a:endParaRPr lang="en-US" sz="1300" dirty="0">
              <a:solidFill>
                <a:schemeClr val="tx1"/>
              </a:solidFill>
            </a:endParaRPr>
          </a:p>
        </p:txBody>
      </p:sp>
      <p:pic>
        <p:nvPicPr>
          <p:cNvPr id="3" name="Picture 2">
            <a:extLst>
              <a:ext uri="{FF2B5EF4-FFF2-40B4-BE49-F238E27FC236}">
                <a16:creationId xmlns:a16="http://schemas.microsoft.com/office/drawing/2014/main" id="{8674837D-8E5A-4C01-4918-3CE5024DF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145" y="1224398"/>
            <a:ext cx="2957267" cy="2052113"/>
          </a:xfrm>
          <a:prstGeom prst="rect">
            <a:avLst/>
          </a:prstGeom>
        </p:spPr>
      </p:pic>
      <p:pic>
        <p:nvPicPr>
          <p:cNvPr id="4" name="Picture 3">
            <a:extLst>
              <a:ext uri="{FF2B5EF4-FFF2-40B4-BE49-F238E27FC236}">
                <a16:creationId xmlns:a16="http://schemas.microsoft.com/office/drawing/2014/main" id="{4DA74D78-9ACD-2781-1423-EA69FDC94CEF}"/>
              </a:ext>
            </a:extLst>
          </p:cNvPr>
          <p:cNvPicPr>
            <a:picLocks noChangeAspect="1"/>
          </p:cNvPicPr>
          <p:nvPr/>
        </p:nvPicPr>
        <p:blipFill>
          <a:blip r:embed="rId5"/>
          <a:stretch>
            <a:fillRect/>
          </a:stretch>
        </p:blipFill>
        <p:spPr>
          <a:xfrm>
            <a:off x="6092705" y="3743423"/>
            <a:ext cx="2909707" cy="2877389"/>
          </a:xfrm>
          <a:prstGeom prst="rect">
            <a:avLst/>
          </a:prstGeom>
        </p:spPr>
      </p:pic>
    </p:spTree>
    <p:extLst>
      <p:ext uri="{BB962C8B-B14F-4D97-AF65-F5344CB8AC3E}">
        <p14:creationId xmlns:p14="http://schemas.microsoft.com/office/powerpoint/2010/main" val="306966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Micelles Bypass Filters, Damage Engine</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141588" y="2522533"/>
            <a:ext cx="5784199" cy="24417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b="1" u="sng" dirty="0">
                <a:solidFill>
                  <a:schemeClr val="tx1"/>
                </a:solidFill>
              </a:rPr>
              <a:t>Reduced lubricity</a:t>
            </a:r>
            <a:r>
              <a:rPr lang="en-US" dirty="0">
                <a:solidFill>
                  <a:schemeClr val="tx1"/>
                </a:solidFill>
              </a:rPr>
              <a:t>, surfactants provide lubrication, concentrated in micelle bottom layer, bulk of fuel low lubrication, friction damage to injectors, pistons, all moving parts</a:t>
            </a:r>
          </a:p>
          <a:p>
            <a:pPr marL="0" indent="0">
              <a:lnSpc>
                <a:spcPct val="150000"/>
              </a:lnSpc>
              <a:buNone/>
            </a:pPr>
            <a:endParaRPr lang="en-US" sz="800" dirty="0">
              <a:solidFill>
                <a:schemeClr val="tx1"/>
              </a:solidFill>
            </a:endParaRPr>
          </a:p>
          <a:p>
            <a:pPr marL="0" indent="0">
              <a:lnSpc>
                <a:spcPct val="150000"/>
              </a:lnSpc>
              <a:buNone/>
            </a:pPr>
            <a:endParaRPr lang="en-US" dirty="0">
              <a:solidFill>
                <a:schemeClr val="tx1"/>
              </a:solidFill>
            </a:endParaRPr>
          </a:p>
        </p:txBody>
      </p:sp>
      <p:pic>
        <p:nvPicPr>
          <p:cNvPr id="6" name="Picture 5">
            <a:extLst>
              <a:ext uri="{FF2B5EF4-FFF2-40B4-BE49-F238E27FC236}">
                <a16:creationId xmlns:a16="http://schemas.microsoft.com/office/drawing/2014/main" id="{4AAA7ED9-0A71-9616-01FA-1BFA844A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145" y="1224398"/>
            <a:ext cx="2957267" cy="2052113"/>
          </a:xfrm>
          <a:prstGeom prst="rect">
            <a:avLst/>
          </a:prstGeom>
        </p:spPr>
      </p:pic>
      <p:pic>
        <p:nvPicPr>
          <p:cNvPr id="8" name="Picture 7">
            <a:extLst>
              <a:ext uri="{FF2B5EF4-FFF2-40B4-BE49-F238E27FC236}">
                <a16:creationId xmlns:a16="http://schemas.microsoft.com/office/drawing/2014/main" id="{546076E1-85BE-2A93-4A1E-817BC4A4C7CF}"/>
              </a:ext>
            </a:extLst>
          </p:cNvPr>
          <p:cNvPicPr>
            <a:picLocks noChangeAspect="1"/>
          </p:cNvPicPr>
          <p:nvPr/>
        </p:nvPicPr>
        <p:blipFill>
          <a:blip r:embed="rId5"/>
          <a:stretch>
            <a:fillRect/>
          </a:stretch>
        </p:blipFill>
        <p:spPr>
          <a:xfrm>
            <a:off x="6092705" y="3743423"/>
            <a:ext cx="2909707" cy="2877389"/>
          </a:xfrm>
          <a:prstGeom prst="rect">
            <a:avLst/>
          </a:prstGeom>
        </p:spPr>
      </p:pic>
    </p:spTree>
    <p:extLst>
      <p:ext uri="{BB962C8B-B14F-4D97-AF65-F5344CB8AC3E}">
        <p14:creationId xmlns:p14="http://schemas.microsoft.com/office/powerpoint/2010/main" val="3872640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Corrosion, Threat to Home Heating Storage</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165531" y="1403724"/>
            <a:ext cx="8610334" cy="51048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b="1" u="sng" dirty="0">
                <a:solidFill>
                  <a:schemeClr val="tx1"/>
                </a:solidFill>
              </a:rPr>
              <a:t>Tens</a:t>
            </a:r>
            <a:r>
              <a:rPr lang="en-US" dirty="0">
                <a:solidFill>
                  <a:schemeClr val="tx1"/>
                </a:solidFill>
              </a:rPr>
              <a:t> of thousands of thin walled 275 gallon tanks installed</a:t>
            </a:r>
          </a:p>
          <a:p>
            <a:pPr marL="0" indent="0">
              <a:lnSpc>
                <a:spcPct val="150000"/>
              </a:lnSpc>
              <a:buFont typeface="Wingdings" panose="05000000000000000000" pitchFamily="2" charset="2"/>
              <a:buNone/>
            </a:pPr>
            <a:endParaRPr lang="en-US" sz="800" b="1" u="sng"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Acidified</a:t>
            </a:r>
            <a:r>
              <a:rPr lang="en-US" dirty="0">
                <a:solidFill>
                  <a:schemeClr val="tx1"/>
                </a:solidFill>
              </a:rPr>
              <a:t> fuel corrodes tanks, piping, injectors in furnaces &amp; boilers</a:t>
            </a:r>
          </a:p>
          <a:p>
            <a:pPr marL="0" indent="0">
              <a:lnSpc>
                <a:spcPct val="150000"/>
              </a:lnSpc>
              <a:buFont typeface="Wingdings" panose="05000000000000000000" pitchFamily="2" charset="2"/>
              <a:buNone/>
            </a:pPr>
            <a:endParaRPr lang="en-US" sz="8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Increased</a:t>
            </a:r>
            <a:r>
              <a:rPr lang="en-US" dirty="0">
                <a:solidFill>
                  <a:schemeClr val="tx1"/>
                </a:solidFill>
              </a:rPr>
              <a:t> risk of environmental </a:t>
            </a:r>
          </a:p>
          <a:p>
            <a:pPr marL="0" indent="0">
              <a:lnSpc>
                <a:spcPct val="150000"/>
              </a:lnSpc>
              <a:buFont typeface="Wingdings" panose="05000000000000000000" pitchFamily="2" charset="2"/>
              <a:buNone/>
            </a:pPr>
            <a:r>
              <a:rPr lang="en-US" dirty="0">
                <a:solidFill>
                  <a:schemeClr val="tx1"/>
                </a:solidFill>
              </a:rPr>
              <a:t>contamination</a:t>
            </a:r>
          </a:p>
          <a:p>
            <a:pPr marL="0" indent="0">
              <a:lnSpc>
                <a:spcPct val="150000"/>
              </a:lnSpc>
              <a:buFont typeface="Wingdings" panose="05000000000000000000" pitchFamily="2" charset="2"/>
              <a:buNone/>
            </a:pPr>
            <a:r>
              <a:rPr lang="en-US" b="1" u="sng" dirty="0">
                <a:solidFill>
                  <a:schemeClr val="tx1"/>
                </a:solidFill>
              </a:rPr>
              <a:t>Emissions</a:t>
            </a:r>
            <a:r>
              <a:rPr lang="en-US" dirty="0">
                <a:solidFill>
                  <a:schemeClr val="tx1"/>
                </a:solidFill>
              </a:rPr>
              <a:t> increase</a:t>
            </a:r>
          </a:p>
          <a:p>
            <a:pPr marL="0" indent="0">
              <a:lnSpc>
                <a:spcPct val="150000"/>
              </a:lnSpc>
              <a:buFont typeface="Wingdings" panose="05000000000000000000" pitchFamily="2" charset="2"/>
              <a:buNone/>
            </a:pPr>
            <a:endParaRPr lang="en-US" sz="2200" dirty="0">
              <a:solidFill>
                <a:schemeClr val="tx1"/>
              </a:solidFill>
            </a:endParaRPr>
          </a:p>
          <a:p>
            <a:pPr marL="0" indent="0">
              <a:lnSpc>
                <a:spcPct val="150000"/>
              </a:lnSpc>
              <a:buFont typeface="Wingdings" panose="05000000000000000000" pitchFamily="2" charset="2"/>
              <a:buNone/>
            </a:pPr>
            <a:endParaRPr lang="en-US" sz="1200" dirty="0">
              <a:solidFill>
                <a:schemeClr val="tx1"/>
              </a:solidFill>
            </a:endParaRPr>
          </a:p>
        </p:txBody>
      </p:sp>
      <p:pic>
        <p:nvPicPr>
          <p:cNvPr id="1026" name="Picture 2" descr="Oil Tank Size? How Big is My Oil Tank? - Cubby Oil">
            <a:extLst>
              <a:ext uri="{FF2B5EF4-FFF2-40B4-BE49-F238E27FC236}">
                <a16:creationId xmlns:a16="http://schemas.microsoft.com/office/drawing/2014/main" id="{BE09F569-CA66-1B71-4F73-407221F5FF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04" t="2537" r="12153"/>
          <a:stretch/>
        </p:blipFill>
        <p:spPr bwMode="auto">
          <a:xfrm>
            <a:off x="5355771" y="3766332"/>
            <a:ext cx="3622699" cy="285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3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rPr>
              <a:t>Relevant Research Papers</a:t>
            </a:r>
          </a:p>
        </p:txBody>
      </p:sp>
      <p:sp>
        <p:nvSpPr>
          <p:cNvPr id="7" name="Content Placeholder 3">
            <a:extLst>
              <a:ext uri="{FF2B5EF4-FFF2-40B4-BE49-F238E27FC236}">
                <a16:creationId xmlns:a16="http://schemas.microsoft.com/office/drawing/2014/main" id="{23053F9D-1286-CA4F-8024-DFB47C293058}"/>
              </a:ext>
            </a:extLst>
          </p:cNvPr>
          <p:cNvSpPr>
            <a:spLocks noGrp="1"/>
          </p:cNvSpPr>
          <p:nvPr>
            <p:ph idx="1"/>
          </p:nvPr>
        </p:nvSpPr>
        <p:spPr>
          <a:xfrm>
            <a:off x="83127" y="1353168"/>
            <a:ext cx="8895342" cy="4703248"/>
          </a:xfrm>
        </p:spPr>
        <p:txBody>
          <a:bodyPr>
            <a:noAutofit/>
          </a:bodyPr>
          <a:lstStyle/>
          <a:p>
            <a:pPr marL="0" indent="0">
              <a:lnSpc>
                <a:spcPct val="150000"/>
              </a:lnSpc>
              <a:buNone/>
            </a:pPr>
            <a:r>
              <a:rPr lang="en-CA" b="1" dirty="0">
                <a:solidFill>
                  <a:schemeClr val="tx1"/>
                </a:solidFill>
              </a:rPr>
              <a:t>CRC Project DP-07-16-01 2021</a:t>
            </a:r>
          </a:p>
          <a:p>
            <a:pPr marL="0" indent="0">
              <a:lnSpc>
                <a:spcPct val="150000"/>
              </a:lnSpc>
              <a:buNone/>
            </a:pPr>
            <a:r>
              <a:rPr lang="en-CA" sz="1000" b="1" dirty="0">
                <a:solidFill>
                  <a:schemeClr val="tx1"/>
                </a:solidFill>
              </a:rPr>
              <a:t> “Identification of Potential Parameters Causing Corrosion of Metallic Components in Diesel Fuel Underground Storage Tanks”</a:t>
            </a:r>
          </a:p>
          <a:p>
            <a:pPr marL="0" indent="0">
              <a:lnSpc>
                <a:spcPct val="150000"/>
              </a:lnSpc>
              <a:buNone/>
            </a:pPr>
            <a:endParaRPr lang="en-US" sz="800" b="1" dirty="0">
              <a:solidFill>
                <a:schemeClr val="tx1"/>
              </a:solidFill>
            </a:endParaRPr>
          </a:p>
          <a:p>
            <a:pPr marL="0" indent="0">
              <a:lnSpc>
                <a:spcPct val="150000"/>
              </a:lnSpc>
              <a:buNone/>
            </a:pPr>
            <a:r>
              <a:rPr lang="en-CA" b="1" dirty="0">
                <a:solidFill>
                  <a:schemeClr val="tx1"/>
                </a:solidFill>
              </a:rPr>
              <a:t>USAF, U of Oklahoma, B20 year long study, 2020</a:t>
            </a:r>
          </a:p>
          <a:p>
            <a:pPr marL="0" indent="0">
              <a:lnSpc>
                <a:spcPct val="150000"/>
              </a:lnSpc>
              <a:buNone/>
            </a:pPr>
            <a:r>
              <a:rPr lang="en-CA" sz="1000" b="1" dirty="0">
                <a:solidFill>
                  <a:schemeClr val="tx1"/>
                </a:solidFill>
              </a:rPr>
              <a:t> “</a:t>
            </a:r>
            <a:r>
              <a:rPr lang="en-CA" sz="1000" b="1" i="1" dirty="0">
                <a:solidFill>
                  <a:schemeClr val="tx1"/>
                </a:solidFill>
              </a:rPr>
              <a:t>In situ</a:t>
            </a:r>
            <a:r>
              <a:rPr lang="en-CA" sz="1000" b="1" dirty="0">
                <a:solidFill>
                  <a:schemeClr val="tx1"/>
                </a:solidFill>
              </a:rPr>
              <a:t> Linkage of Fungal and Bacterial Proliferation to Microbiologically Influenced Corrosion”</a:t>
            </a:r>
          </a:p>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r>
              <a:rPr lang="en-US" b="1" dirty="0">
                <a:solidFill>
                  <a:schemeClr val="tx1"/>
                </a:solidFill>
              </a:rPr>
              <a:t>EPA 2016 </a:t>
            </a:r>
            <a:r>
              <a:rPr lang="en-US" sz="1000" b="1" dirty="0">
                <a:solidFill>
                  <a:schemeClr val="tx1"/>
                </a:solidFill>
              </a:rPr>
              <a:t>“Investigation Of Corrosion-Influencing Factors In Underground Storage Tanks With Diesel Service”</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r>
              <a:rPr lang="en-US" b="1" dirty="0">
                <a:solidFill>
                  <a:schemeClr val="tx1"/>
                </a:solidFill>
              </a:rPr>
              <a:t>Battelle Report 2012 </a:t>
            </a:r>
            <a:r>
              <a:rPr lang="en-CA" sz="1000" b="1" dirty="0">
                <a:solidFill>
                  <a:schemeClr val="tx1"/>
                </a:solidFill>
              </a:rPr>
              <a:t>Corrosion in Systems Storing and Dispensing Ultra Low Sulfur Diesel (ULSD), Hypotheses Investigation</a:t>
            </a:r>
          </a:p>
          <a:p>
            <a:pPr marL="0" indent="0">
              <a:buNone/>
            </a:pPr>
            <a:endParaRPr lang="en-US" b="1" dirty="0">
              <a:solidFill>
                <a:schemeClr val="tx1"/>
              </a:solidFill>
            </a:endParaRPr>
          </a:p>
          <a:p>
            <a:pPr marL="0" indent="0">
              <a:buNone/>
            </a:pPr>
            <a:r>
              <a:rPr lang="en-US" b="1" dirty="0">
                <a:solidFill>
                  <a:schemeClr val="tx1"/>
                </a:solidFill>
              </a:rPr>
              <a:t>Moisture Absorption In Biodiesel And Its </a:t>
            </a:r>
            <a:r>
              <a:rPr lang="en-US" b="1" dirty="0" err="1">
                <a:solidFill>
                  <a:schemeClr val="tx1"/>
                </a:solidFill>
              </a:rPr>
              <a:t>PetroDiesel</a:t>
            </a:r>
            <a:r>
              <a:rPr lang="en-US" b="1" dirty="0">
                <a:solidFill>
                  <a:schemeClr val="tx1"/>
                </a:solidFill>
              </a:rPr>
              <a:t> Blends 2007</a:t>
            </a:r>
          </a:p>
          <a:p>
            <a:pPr marL="0" indent="0">
              <a:buNone/>
            </a:pPr>
            <a:r>
              <a:rPr lang="en-US" sz="1000" b="1" dirty="0">
                <a:solidFill>
                  <a:schemeClr val="tx1"/>
                </a:solidFill>
              </a:rPr>
              <a:t>15 – 25 X pure diesel, 1,000 – 1,700 ppm, hits saturation in a day</a:t>
            </a:r>
          </a:p>
        </p:txBody>
      </p:sp>
    </p:spTree>
    <p:custDataLst>
      <p:tags r:id="rId1"/>
    </p:custDataLst>
    <p:extLst>
      <p:ext uri="{BB962C8B-B14F-4D97-AF65-F5344CB8AC3E}">
        <p14:creationId xmlns:p14="http://schemas.microsoft.com/office/powerpoint/2010/main" val="1948396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CA" sz="2400" dirty="0">
                <a:solidFill>
                  <a:schemeClr val="tx1"/>
                </a:solidFill>
              </a:rPr>
              <a:t>About Pat Smyth: Speaker</a:t>
            </a:r>
            <a:endParaRPr lang="en-US" sz="2400" dirty="0">
              <a:solidFill>
                <a:schemeClr val="tx1"/>
              </a:solidFill>
            </a:endParaRP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178130" y="1439863"/>
            <a:ext cx="8823366" cy="4351338"/>
          </a:xfrm>
        </p:spPr>
        <p:txBody>
          <a:bodyPr>
            <a:noAutofit/>
          </a:bodyPr>
          <a:lstStyle/>
          <a:p>
            <a:pPr marL="0" indent="0">
              <a:buNone/>
            </a:pPr>
            <a:endParaRPr lang="en-CA" sz="1200" b="1" dirty="0">
              <a:solidFill>
                <a:schemeClr val="tx1"/>
              </a:solidFill>
            </a:endParaRPr>
          </a:p>
          <a:p>
            <a:pPr marL="0" indent="0">
              <a:buNone/>
            </a:pPr>
            <a:endParaRPr lang="en-CA" sz="1000" b="1" dirty="0">
              <a:solidFill>
                <a:schemeClr val="tx1"/>
              </a:solidFill>
            </a:endParaRPr>
          </a:p>
          <a:p>
            <a:pPr marL="0" indent="0">
              <a:buNone/>
            </a:pPr>
            <a:r>
              <a:rPr lang="en-CA" dirty="0">
                <a:solidFill>
                  <a:schemeClr val="tx1"/>
                </a:solidFill>
              </a:rPr>
              <a:t>Sept 2022 SAE Test Standards Committee, Member</a:t>
            </a:r>
          </a:p>
          <a:p>
            <a:pPr marL="0" indent="0">
              <a:buNone/>
            </a:pPr>
            <a:endParaRPr lang="en-CA" sz="1000" dirty="0">
              <a:solidFill>
                <a:schemeClr val="tx1"/>
              </a:solidFill>
            </a:endParaRPr>
          </a:p>
          <a:p>
            <a:pPr marL="0" indent="0">
              <a:buNone/>
            </a:pPr>
            <a:r>
              <a:rPr lang="en-CA" dirty="0">
                <a:solidFill>
                  <a:schemeClr val="tx1"/>
                </a:solidFill>
              </a:rPr>
              <a:t>June 2022 ASTM Working Group on Diesel Corrosion, Member</a:t>
            </a:r>
          </a:p>
          <a:p>
            <a:pPr marL="0" indent="0">
              <a:buNone/>
            </a:pPr>
            <a:endParaRPr lang="en-CA" sz="800" dirty="0">
              <a:solidFill>
                <a:schemeClr val="tx1"/>
              </a:solidFill>
            </a:endParaRPr>
          </a:p>
          <a:p>
            <a:pPr marL="0" indent="0">
              <a:buNone/>
            </a:pPr>
            <a:r>
              <a:rPr lang="en-CA" dirty="0">
                <a:solidFill>
                  <a:schemeClr val="tx1"/>
                </a:solidFill>
              </a:rPr>
              <a:t>Sept 2018 National Tanks Conference Louisville Ky</a:t>
            </a:r>
          </a:p>
          <a:p>
            <a:pPr marL="0" indent="0">
              <a:buNone/>
            </a:pPr>
            <a:endParaRPr lang="en-CA" sz="1200" dirty="0">
              <a:solidFill>
                <a:schemeClr val="tx1"/>
              </a:solidFill>
            </a:endParaRPr>
          </a:p>
          <a:p>
            <a:pPr marL="0" indent="0">
              <a:buNone/>
            </a:pPr>
            <a:r>
              <a:rPr lang="en-CA" dirty="0">
                <a:solidFill>
                  <a:schemeClr val="tx1"/>
                </a:solidFill>
              </a:rPr>
              <a:t>November 2018 National Association Corrosion Engineers (NACE) </a:t>
            </a:r>
            <a:r>
              <a:rPr lang="en-CA">
                <a:solidFill>
                  <a:schemeClr val="tx1"/>
                </a:solidFill>
              </a:rPr>
              <a:t>Washington DC</a:t>
            </a:r>
            <a:endParaRPr lang="en-CA" dirty="0">
              <a:solidFill>
                <a:schemeClr val="tx1"/>
              </a:solidFill>
            </a:endParaRPr>
          </a:p>
          <a:p>
            <a:pPr marL="0" indent="0">
              <a:buNone/>
            </a:pPr>
            <a:endParaRPr lang="en-CA" sz="800" dirty="0">
              <a:solidFill>
                <a:schemeClr val="tx1"/>
              </a:solidFill>
            </a:endParaRPr>
          </a:p>
          <a:p>
            <a:pPr marL="0" indent="0">
              <a:buNone/>
            </a:pPr>
            <a:r>
              <a:rPr lang="en-CA" dirty="0">
                <a:solidFill>
                  <a:schemeClr val="tx1"/>
                </a:solidFill>
              </a:rPr>
              <a:t>Sept 2016 EPA Washington DC, Office of Underground Storage Tanks</a:t>
            </a:r>
          </a:p>
          <a:p>
            <a:pPr marL="0" indent="0">
              <a:buNone/>
            </a:pPr>
            <a:endParaRPr lang="en-CA" sz="1200" b="1" dirty="0">
              <a:solidFill>
                <a:schemeClr val="tx1"/>
              </a:solidFill>
            </a:endParaRPr>
          </a:p>
          <a:p>
            <a:pPr marL="0" indent="0">
              <a:buNone/>
            </a:pPr>
            <a:r>
              <a:rPr lang="en-CA" dirty="0">
                <a:solidFill>
                  <a:schemeClr val="tx1"/>
                </a:solidFill>
              </a:rPr>
              <a:t>Lecturer in </a:t>
            </a:r>
            <a:r>
              <a:rPr lang="en-CA" dirty="0" err="1">
                <a:solidFill>
                  <a:schemeClr val="tx1"/>
                </a:solidFill>
              </a:rPr>
              <a:t>BioFuelNet</a:t>
            </a:r>
            <a:r>
              <a:rPr lang="en-CA" dirty="0">
                <a:solidFill>
                  <a:schemeClr val="tx1"/>
                </a:solidFill>
              </a:rPr>
              <a:t> Canada’s Advanced Biofuels Course, hosted on McGill University’s </a:t>
            </a:r>
            <a:r>
              <a:rPr lang="en-CA" dirty="0" err="1">
                <a:solidFill>
                  <a:schemeClr val="tx1"/>
                </a:solidFill>
              </a:rPr>
              <a:t>myCourses</a:t>
            </a:r>
            <a:r>
              <a:rPr lang="en-CA" dirty="0">
                <a:solidFill>
                  <a:schemeClr val="tx1"/>
                </a:solidFill>
              </a:rPr>
              <a:t> platform</a:t>
            </a:r>
            <a:endParaRPr lang="en-CA" sz="1200" dirty="0">
              <a:solidFill>
                <a:schemeClr val="tx1"/>
              </a:solidFill>
              <a:hlinkClick r:id="rId4">
                <a:extLst>
                  <a:ext uri="{A12FA001-AC4F-418D-AE19-62706E023703}">
                    <ahyp:hlinkClr xmlns:ahyp="http://schemas.microsoft.com/office/drawing/2018/hyperlinkcolor" val="tx"/>
                  </a:ext>
                </a:extLst>
              </a:hlinkClick>
            </a:endParaRPr>
          </a:p>
          <a:p>
            <a:pPr marL="0" indent="0">
              <a:buNone/>
            </a:pPr>
            <a:endParaRPr lang="en-CA" sz="1000" b="1" dirty="0">
              <a:solidFill>
                <a:schemeClr val="tx1"/>
              </a:solidFill>
            </a:endParaRPr>
          </a:p>
        </p:txBody>
      </p:sp>
    </p:spTree>
    <p:custDataLst>
      <p:tags r:id="rId1"/>
    </p:custDataLst>
    <p:extLst>
      <p:ext uri="{BB962C8B-B14F-4D97-AF65-F5344CB8AC3E}">
        <p14:creationId xmlns:p14="http://schemas.microsoft.com/office/powerpoint/2010/main" val="196096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CA" dirty="0">
                <a:solidFill>
                  <a:schemeClr val="tx1"/>
                </a:solidFill>
                <a:latin typeface="Arial" panose="020B0604020202020204" pitchFamily="34" charset="0"/>
                <a:ea typeface="Calibri" charset="0"/>
                <a:cs typeface="Arial" panose="020B0604020202020204" pitchFamily="34" charset="0"/>
              </a:rPr>
              <a:t>Summary: Why Corrosion Now?</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0B05D6FA-2927-C44B-8AD1-FCD3FBFEDA7F}"/>
              </a:ext>
            </a:extLst>
          </p:cNvPr>
          <p:cNvSpPr>
            <a:spLocks noGrp="1"/>
          </p:cNvSpPr>
          <p:nvPr>
            <p:ph idx="1"/>
          </p:nvPr>
        </p:nvSpPr>
        <p:spPr>
          <a:xfrm>
            <a:off x="216329" y="2166308"/>
            <a:ext cx="6991993" cy="2759854"/>
          </a:xfrm>
        </p:spPr>
        <p:txBody>
          <a:bodyPr>
            <a:noAutofit/>
          </a:bodyPr>
          <a:lstStyle/>
          <a:p>
            <a:pPr marL="0" indent="0">
              <a:buNone/>
            </a:pPr>
            <a:r>
              <a:rPr lang="en-CA" b="1" dirty="0">
                <a:solidFill>
                  <a:schemeClr val="tx1"/>
                </a:solidFill>
              </a:rPr>
              <a:t>*</a:t>
            </a:r>
            <a:r>
              <a:rPr lang="en-CA" b="1" u="sng" dirty="0">
                <a:solidFill>
                  <a:schemeClr val="tx1"/>
                </a:solidFill>
              </a:rPr>
              <a:t>KEY</a:t>
            </a:r>
            <a:r>
              <a:rPr lang="en-CA" b="1" dirty="0">
                <a:solidFill>
                  <a:schemeClr val="tx1"/>
                </a:solidFill>
              </a:rPr>
              <a:t>* </a:t>
            </a:r>
            <a:r>
              <a:rPr lang="en-US" dirty="0">
                <a:solidFill>
                  <a:schemeClr val="tx1"/>
                </a:solidFill>
              </a:rPr>
              <a:t>water has </a:t>
            </a:r>
            <a:r>
              <a:rPr lang="en-US" u="sng" dirty="0">
                <a:solidFill>
                  <a:schemeClr val="tx1"/>
                </a:solidFill>
              </a:rPr>
              <a:t>migrated into the fuel column</a:t>
            </a:r>
            <a:r>
              <a:rPr lang="en-US" dirty="0">
                <a:solidFill>
                  <a:schemeClr val="tx1"/>
                </a:solidFill>
              </a:rPr>
              <a:t>, water bonds with </a:t>
            </a:r>
            <a:r>
              <a:rPr lang="en-US" u="sng" dirty="0">
                <a:solidFill>
                  <a:schemeClr val="tx1"/>
                </a:solidFill>
              </a:rPr>
              <a:t>surfactants</a:t>
            </a:r>
            <a:r>
              <a:rPr lang="en-US" dirty="0">
                <a:solidFill>
                  <a:schemeClr val="tx1"/>
                </a:solidFill>
              </a:rPr>
              <a:t> to form a bottom layer of </a:t>
            </a:r>
            <a:r>
              <a:rPr lang="en-US" u="sng" dirty="0">
                <a:solidFill>
                  <a:schemeClr val="tx1"/>
                </a:solidFill>
              </a:rPr>
              <a:t>micelles</a:t>
            </a: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r>
              <a:rPr lang="en-US" dirty="0">
                <a:solidFill>
                  <a:schemeClr val="tx1"/>
                </a:solidFill>
              </a:rPr>
              <a:t>Microbial growth dramatically increases in the bottom micelle layer, MIC greatly increases</a:t>
            </a:r>
          </a:p>
          <a:p>
            <a:pPr marL="0" indent="0">
              <a:buNone/>
            </a:pPr>
            <a:endParaRPr lang="en-US" dirty="0">
              <a:solidFill>
                <a:schemeClr val="tx1"/>
              </a:solidFill>
            </a:endParaRPr>
          </a:p>
          <a:p>
            <a:pPr marL="0" indent="0">
              <a:buNone/>
            </a:pPr>
            <a:r>
              <a:rPr lang="en-US" dirty="0">
                <a:solidFill>
                  <a:schemeClr val="tx1"/>
                </a:solidFill>
              </a:rPr>
              <a:t>Water concentrated in bottom layer in Micelles, no free water</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endParaRPr lang="en-US" b="1" dirty="0">
              <a:solidFill>
                <a:schemeClr val="tx1"/>
              </a:solidFill>
            </a:endParaRPr>
          </a:p>
        </p:txBody>
      </p:sp>
      <p:pic>
        <p:nvPicPr>
          <p:cNvPr id="3" name="Picture 2" descr="Schematic structure of a reverse and normal micelle. | Download Scientific  Diagram">
            <a:extLst>
              <a:ext uri="{FF2B5EF4-FFF2-40B4-BE49-F238E27FC236}">
                <a16:creationId xmlns:a16="http://schemas.microsoft.com/office/drawing/2014/main" id="{0F914E07-F4A7-50F5-2CF8-6C07689D5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0" r="48468" b="-1"/>
          <a:stretch/>
        </p:blipFill>
        <p:spPr bwMode="auto">
          <a:xfrm>
            <a:off x="7371516" y="2645228"/>
            <a:ext cx="1556155" cy="15675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129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CA" dirty="0">
                <a:solidFill>
                  <a:schemeClr val="tx1"/>
                </a:solidFill>
                <a:latin typeface="Arial" panose="020B0604020202020204" pitchFamily="34" charset="0"/>
                <a:ea typeface="Calibri" charset="0"/>
                <a:cs typeface="Arial" panose="020B0604020202020204" pitchFamily="34" charset="0"/>
              </a:rPr>
              <a:t>Summary: Why Corrosion Now?</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0B05D6FA-2927-C44B-8AD1-FCD3FBFEDA7F}"/>
              </a:ext>
            </a:extLst>
          </p:cNvPr>
          <p:cNvSpPr>
            <a:spLocks noGrp="1"/>
          </p:cNvSpPr>
          <p:nvPr>
            <p:ph idx="1"/>
          </p:nvPr>
        </p:nvSpPr>
        <p:spPr>
          <a:xfrm>
            <a:off x="216329" y="2154433"/>
            <a:ext cx="6778237" cy="1930679"/>
          </a:xfrm>
        </p:spPr>
        <p:txBody>
          <a:bodyPr>
            <a:noAutofit/>
          </a:bodyPr>
          <a:lstStyle/>
          <a:p>
            <a:pPr marL="0" indent="0">
              <a:buNone/>
            </a:pPr>
            <a:r>
              <a:rPr lang="en-US" dirty="0">
                <a:solidFill>
                  <a:schemeClr val="tx1"/>
                </a:solidFill>
              </a:rPr>
              <a:t>Traditional water tests cannot detect water </a:t>
            </a:r>
            <a:r>
              <a:rPr lang="en-US" b="1" dirty="0">
                <a:solidFill>
                  <a:schemeClr val="tx1"/>
                </a:solidFill>
              </a:rPr>
              <a:t>“</a:t>
            </a:r>
            <a:r>
              <a:rPr lang="en-US" b="1" u="sng" dirty="0">
                <a:solidFill>
                  <a:schemeClr val="tx1"/>
                </a:solidFill>
              </a:rPr>
              <a:t>hidden</a:t>
            </a:r>
            <a:r>
              <a:rPr lang="en-US" b="1" dirty="0">
                <a:solidFill>
                  <a:schemeClr val="tx1"/>
                </a:solidFill>
              </a:rPr>
              <a:t>” </a:t>
            </a:r>
            <a:r>
              <a:rPr lang="en-US" dirty="0">
                <a:solidFill>
                  <a:schemeClr val="tx1"/>
                </a:solidFill>
              </a:rPr>
              <a:t>in micelles</a:t>
            </a:r>
          </a:p>
          <a:p>
            <a:pPr marL="0" indent="0">
              <a:buNone/>
            </a:pPr>
            <a:endParaRPr lang="en-US" dirty="0">
              <a:solidFill>
                <a:schemeClr val="tx1"/>
              </a:solidFill>
            </a:endParaRPr>
          </a:p>
          <a:p>
            <a:pPr marL="0" indent="0">
              <a:buNone/>
            </a:pPr>
            <a:r>
              <a:rPr lang="en-US" dirty="0">
                <a:solidFill>
                  <a:schemeClr val="tx1"/>
                </a:solidFill>
              </a:rPr>
              <a:t>Water “</a:t>
            </a:r>
            <a:r>
              <a:rPr lang="en-US" b="1" u="sng" dirty="0">
                <a:solidFill>
                  <a:schemeClr val="tx1"/>
                </a:solidFill>
              </a:rPr>
              <a:t>hidden</a:t>
            </a:r>
            <a:r>
              <a:rPr lang="en-US" dirty="0">
                <a:solidFill>
                  <a:schemeClr val="tx1"/>
                </a:solidFill>
              </a:rPr>
              <a:t>” in micelle, traditional filters cannot touch water to remove it, micelles bypass filters and damage injectors</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endParaRPr lang="en-US" sz="800" dirty="0">
              <a:solidFill>
                <a:schemeClr val="tx1"/>
              </a:solidFill>
            </a:endParaRPr>
          </a:p>
        </p:txBody>
      </p:sp>
      <p:pic>
        <p:nvPicPr>
          <p:cNvPr id="3" name="Picture 2" descr="Schematic structure of a reverse and normal micelle. | Download Scientific  Diagram">
            <a:extLst>
              <a:ext uri="{FF2B5EF4-FFF2-40B4-BE49-F238E27FC236}">
                <a16:creationId xmlns:a16="http://schemas.microsoft.com/office/drawing/2014/main" id="{0F914E07-F4A7-50F5-2CF8-6C07689D5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0" r="48468" b="-1"/>
          <a:stretch/>
        </p:blipFill>
        <p:spPr bwMode="auto">
          <a:xfrm>
            <a:off x="7193387" y="2336000"/>
            <a:ext cx="1556155" cy="15675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020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Basics: What is a Micelle? 2 D</a:t>
            </a:r>
          </a:p>
        </p:txBody>
      </p:sp>
      <p:sp>
        <p:nvSpPr>
          <p:cNvPr id="3" name="TextBox 2">
            <a:extLst>
              <a:ext uri="{FF2B5EF4-FFF2-40B4-BE49-F238E27FC236}">
                <a16:creationId xmlns:a16="http://schemas.microsoft.com/office/drawing/2014/main" id="{6D45DA9E-A1D2-0F1F-BB3F-2BBF82C9DDB9}"/>
              </a:ext>
            </a:extLst>
          </p:cNvPr>
          <p:cNvSpPr txBox="1"/>
          <p:nvPr/>
        </p:nvSpPr>
        <p:spPr>
          <a:xfrm>
            <a:off x="5147952" y="1536174"/>
            <a:ext cx="3853544" cy="3416320"/>
          </a:xfrm>
          <a:prstGeom prst="rect">
            <a:avLst/>
          </a:prstGeom>
          <a:noFill/>
        </p:spPr>
        <p:txBody>
          <a:bodyPr wrap="square" rtlCol="0">
            <a:spAutoFit/>
          </a:bodyPr>
          <a:lstStyle/>
          <a:p>
            <a:r>
              <a:rPr lang="en-CA" sz="2400" b="1" dirty="0">
                <a:solidFill>
                  <a:schemeClr val="tx1"/>
                </a:solidFill>
              </a:rPr>
              <a:t>*</a:t>
            </a:r>
            <a:r>
              <a:rPr lang="en-CA" sz="2400" b="1" u="sng" dirty="0">
                <a:solidFill>
                  <a:schemeClr val="tx1"/>
                </a:solidFill>
              </a:rPr>
              <a:t>KEY</a:t>
            </a:r>
            <a:r>
              <a:rPr lang="en-CA" sz="2400" b="1" dirty="0">
                <a:solidFill>
                  <a:schemeClr val="tx1"/>
                </a:solidFill>
              </a:rPr>
              <a:t>*</a:t>
            </a:r>
            <a:r>
              <a:rPr lang="en-US" sz="2400" b="1" dirty="0">
                <a:solidFill>
                  <a:schemeClr val="tx1"/>
                </a:solidFill>
              </a:rPr>
              <a:t> </a:t>
            </a:r>
            <a:r>
              <a:rPr lang="en-US" sz="2400" dirty="0">
                <a:solidFill>
                  <a:schemeClr val="tx1"/>
                </a:solidFill>
              </a:rPr>
              <a:t>both water and surfactants are polar molecules</a:t>
            </a:r>
          </a:p>
          <a:p>
            <a:endParaRPr lang="en-US" sz="2400" b="1" dirty="0"/>
          </a:p>
          <a:p>
            <a:r>
              <a:rPr lang="en-US" sz="2400" b="1" dirty="0"/>
              <a:t>Polar </a:t>
            </a:r>
            <a:r>
              <a:rPr lang="en-US" sz="2400" dirty="0"/>
              <a:t>Head of Surfactant Bonds to Water</a:t>
            </a:r>
          </a:p>
          <a:p>
            <a:endParaRPr lang="en-US" sz="2400" b="1" dirty="0"/>
          </a:p>
          <a:p>
            <a:r>
              <a:rPr lang="en-US" sz="2400" b="1" dirty="0"/>
              <a:t>Encapsulates </a:t>
            </a:r>
            <a:r>
              <a:rPr lang="en-US" sz="2400" dirty="0"/>
              <a:t>Water</a:t>
            </a:r>
          </a:p>
          <a:p>
            <a:endParaRPr lang="en-US" sz="2400" b="1" dirty="0"/>
          </a:p>
        </p:txBody>
      </p:sp>
      <p:pic>
        <p:nvPicPr>
          <p:cNvPr id="4" name="Picture 2" descr="Schematic structure of a reverse and normal micelle. | Download Scientific  Diagram">
            <a:extLst>
              <a:ext uri="{FF2B5EF4-FFF2-40B4-BE49-F238E27FC236}">
                <a16:creationId xmlns:a16="http://schemas.microsoft.com/office/drawing/2014/main" id="{9E6420BC-ABA7-CAA0-9E0D-DDF904150F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0" r="48468" b="-1"/>
          <a:stretch/>
        </p:blipFill>
        <p:spPr bwMode="auto">
          <a:xfrm>
            <a:off x="320846" y="1200833"/>
            <a:ext cx="4702416" cy="4736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0B5DDDE-4543-F692-4D83-03805974C916}"/>
              </a:ext>
            </a:extLst>
          </p:cNvPr>
          <p:cNvSpPr/>
          <p:nvPr/>
        </p:nvSpPr>
        <p:spPr>
          <a:xfrm>
            <a:off x="5023262" y="6209784"/>
            <a:ext cx="3739651" cy="369332"/>
          </a:xfrm>
          <a:prstGeom prst="rect">
            <a:avLst/>
          </a:prstGeom>
        </p:spPr>
        <p:txBody>
          <a:bodyPr wrap="square">
            <a:spAutoFit/>
          </a:bodyPr>
          <a:lstStyle/>
          <a:p>
            <a:r>
              <a:rPr lang="en-US" b="1" dirty="0"/>
              <a:t>Note water droplet not shown</a:t>
            </a:r>
          </a:p>
        </p:txBody>
      </p:sp>
    </p:spTree>
    <p:custDataLst>
      <p:tags r:id="rId1"/>
    </p:custDataLst>
    <p:extLst>
      <p:ext uri="{BB962C8B-B14F-4D97-AF65-F5344CB8AC3E}">
        <p14:creationId xmlns:p14="http://schemas.microsoft.com/office/powerpoint/2010/main" val="298340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878"/>
            <a:ext cx="9144000" cy="691524"/>
          </a:xfrm>
        </p:spPr>
        <p:txBody>
          <a:bodyPr/>
          <a:lstStyle/>
          <a:p>
            <a:r>
              <a:rPr lang="en-US" dirty="0">
                <a:solidFill>
                  <a:schemeClr val="tx1"/>
                </a:solidFill>
              </a:rPr>
              <a:t>What is a Micelle? 3 D</a:t>
            </a:r>
          </a:p>
        </p:txBody>
      </p:sp>
      <p:sp>
        <p:nvSpPr>
          <p:cNvPr id="5" name="Content Placeholder 3">
            <a:extLst>
              <a:ext uri="{FF2B5EF4-FFF2-40B4-BE49-F238E27FC236}">
                <a16:creationId xmlns:a16="http://schemas.microsoft.com/office/drawing/2014/main" id="{E9C4A86A-6F13-6E40-A930-4F300A162BDF}"/>
              </a:ext>
            </a:extLst>
          </p:cNvPr>
          <p:cNvSpPr txBox="1">
            <a:spLocks/>
          </p:cNvSpPr>
          <p:nvPr/>
        </p:nvSpPr>
        <p:spPr>
          <a:xfrm>
            <a:off x="278524" y="1498119"/>
            <a:ext cx="8586952"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dirty="0">
              <a:solidFill>
                <a:schemeClr val="tx1"/>
              </a:solidFill>
            </a:endParaRPr>
          </a:p>
        </p:txBody>
      </p:sp>
      <p:sp>
        <p:nvSpPr>
          <p:cNvPr id="14" name="TextBox 13">
            <a:extLst>
              <a:ext uri="{FF2B5EF4-FFF2-40B4-BE49-F238E27FC236}">
                <a16:creationId xmlns:a16="http://schemas.microsoft.com/office/drawing/2014/main" id="{B3868062-C2C4-DA41-9A5E-555A1116E6E7}"/>
              </a:ext>
            </a:extLst>
          </p:cNvPr>
          <p:cNvSpPr txBox="1"/>
          <p:nvPr/>
        </p:nvSpPr>
        <p:spPr>
          <a:xfrm>
            <a:off x="207335" y="1020418"/>
            <a:ext cx="8729330" cy="1323439"/>
          </a:xfrm>
          <a:prstGeom prst="rect">
            <a:avLst/>
          </a:prstGeom>
          <a:noFill/>
        </p:spPr>
        <p:txBody>
          <a:bodyPr wrap="square" rtlCol="0">
            <a:spAutoFit/>
          </a:bodyPr>
          <a:lstStyle/>
          <a:p>
            <a:r>
              <a:rPr lang="en-US" sz="2400" b="1" dirty="0"/>
              <a:t>Water</a:t>
            </a:r>
            <a:r>
              <a:rPr lang="en-US" sz="2400" dirty="0"/>
              <a:t> droplet </a:t>
            </a:r>
            <a:r>
              <a:rPr lang="en-US" sz="2400" u="sng" dirty="0"/>
              <a:t>encapsulated</a:t>
            </a:r>
            <a:r>
              <a:rPr lang="en-US" sz="2400" dirty="0"/>
              <a:t> by surfactant molecules</a:t>
            </a:r>
          </a:p>
          <a:p>
            <a:endParaRPr lang="en-US" sz="800" dirty="0"/>
          </a:p>
          <a:p>
            <a:r>
              <a:rPr lang="en-US" sz="2400" b="1" dirty="0"/>
              <a:t>The</a:t>
            </a:r>
            <a:r>
              <a:rPr lang="en-US" sz="2400" dirty="0"/>
              <a:t> fatty acid tail forms a barrier, isolating the water </a:t>
            </a:r>
          </a:p>
          <a:p>
            <a:r>
              <a:rPr lang="en-US" sz="2400" dirty="0"/>
              <a:t>from filter material, water tests, and fuel </a:t>
            </a:r>
          </a:p>
        </p:txBody>
      </p:sp>
      <p:pic>
        <p:nvPicPr>
          <p:cNvPr id="4" name="Picture 2">
            <a:extLst>
              <a:ext uri="{FF2B5EF4-FFF2-40B4-BE49-F238E27FC236}">
                <a16:creationId xmlns:a16="http://schemas.microsoft.com/office/drawing/2014/main" id="{85736AA7-1FEA-2B47-97F3-20C3F0D86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67" y="2769684"/>
            <a:ext cx="5233882" cy="34227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7E650D-E0E1-0E43-97D7-87425AF0AB27}"/>
              </a:ext>
            </a:extLst>
          </p:cNvPr>
          <p:cNvSpPr txBox="1"/>
          <p:nvPr/>
        </p:nvSpPr>
        <p:spPr>
          <a:xfrm>
            <a:off x="5677867" y="3639716"/>
            <a:ext cx="2949841"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A28EF702-C22F-6A4C-B6AD-04DA3FE88FAA}"/>
              </a:ext>
            </a:extLst>
          </p:cNvPr>
          <p:cNvSpPr txBox="1"/>
          <p:nvPr/>
        </p:nvSpPr>
        <p:spPr>
          <a:xfrm>
            <a:off x="915477" y="6275284"/>
            <a:ext cx="4024658" cy="400110"/>
          </a:xfrm>
          <a:prstGeom prst="rect">
            <a:avLst/>
          </a:prstGeom>
          <a:noFill/>
        </p:spPr>
        <p:txBody>
          <a:bodyPr wrap="square" rtlCol="0">
            <a:spAutoFit/>
          </a:bodyPr>
          <a:lstStyle/>
          <a:p>
            <a:r>
              <a:rPr lang="en-US" sz="1000" b="1" dirty="0"/>
              <a:t>A 3D example of an inverse micelle, a phospholipid molecule</a:t>
            </a:r>
          </a:p>
          <a:p>
            <a:pPr algn="ctr"/>
            <a:r>
              <a:rPr lang="en-US" sz="1000" b="1" dirty="0"/>
              <a:t>Note water droplet not shown</a:t>
            </a:r>
          </a:p>
        </p:txBody>
      </p:sp>
      <p:sp>
        <p:nvSpPr>
          <p:cNvPr id="7" name="TextBox 6">
            <a:extLst>
              <a:ext uri="{FF2B5EF4-FFF2-40B4-BE49-F238E27FC236}">
                <a16:creationId xmlns:a16="http://schemas.microsoft.com/office/drawing/2014/main" id="{ED7ACF0D-0CAC-FDAA-4547-B385C3F323D7}"/>
              </a:ext>
            </a:extLst>
          </p:cNvPr>
          <p:cNvSpPr txBox="1"/>
          <p:nvPr/>
        </p:nvSpPr>
        <p:spPr>
          <a:xfrm>
            <a:off x="5677867" y="2750056"/>
            <a:ext cx="3450254" cy="3416320"/>
          </a:xfrm>
          <a:prstGeom prst="rect">
            <a:avLst/>
          </a:prstGeom>
          <a:noFill/>
        </p:spPr>
        <p:txBody>
          <a:bodyPr wrap="square" rtlCol="0">
            <a:spAutoFit/>
          </a:bodyPr>
          <a:lstStyle/>
          <a:p>
            <a:r>
              <a:rPr lang="en-US" sz="2400" b="1" dirty="0"/>
              <a:t>Micelle</a:t>
            </a:r>
            <a:r>
              <a:rPr lang="en-US" sz="2400" dirty="0"/>
              <a:t> small, surfactant molecule approx. 50 atoms </a:t>
            </a:r>
          </a:p>
          <a:p>
            <a:endParaRPr lang="en-US" sz="2400" dirty="0"/>
          </a:p>
          <a:p>
            <a:r>
              <a:rPr lang="en-US" sz="2400" b="1" dirty="0"/>
              <a:t>Micelles</a:t>
            </a:r>
            <a:r>
              <a:rPr lang="en-US" sz="2400" dirty="0"/>
              <a:t> settles to bottom, concentrate water and surfactants on bottom, reduce lubrication</a:t>
            </a:r>
          </a:p>
        </p:txBody>
      </p:sp>
    </p:spTree>
    <p:custDataLst>
      <p:tags r:id="rId1"/>
    </p:custDataLst>
    <p:extLst>
      <p:ext uri="{BB962C8B-B14F-4D97-AF65-F5344CB8AC3E}">
        <p14:creationId xmlns:p14="http://schemas.microsoft.com/office/powerpoint/2010/main" val="50832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US" dirty="0">
                <a:solidFill>
                  <a:schemeClr val="tx1"/>
                </a:solidFill>
                <a:latin typeface="Arial" panose="020B0604020202020204" pitchFamily="34" charset="0"/>
                <a:ea typeface="Calibri" charset="0"/>
                <a:cs typeface="Arial" panose="020B0604020202020204" pitchFamily="34" charset="0"/>
              </a:rPr>
              <a:t>Latest CRC Research, July 2021, Micelles</a:t>
            </a:r>
            <a:endParaRPr lang="en-US"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050" y="875827"/>
            <a:ext cx="6679172" cy="3934904"/>
          </a:xfrm>
          <a:prstGeom prst="rect">
            <a:avLst/>
          </a:prstGeom>
        </p:spPr>
      </p:pic>
      <p:sp>
        <p:nvSpPr>
          <p:cNvPr id="12" name="TextBox 11">
            <a:extLst>
              <a:ext uri="{FF2B5EF4-FFF2-40B4-BE49-F238E27FC236}">
                <a16:creationId xmlns:a16="http://schemas.microsoft.com/office/drawing/2014/main" id="{9A6033D5-D1FB-3A4F-9AA4-6FB20F9C8380}"/>
              </a:ext>
            </a:extLst>
          </p:cNvPr>
          <p:cNvSpPr txBox="1"/>
          <p:nvPr/>
        </p:nvSpPr>
        <p:spPr>
          <a:xfrm>
            <a:off x="527998" y="4906703"/>
            <a:ext cx="8123275" cy="1600438"/>
          </a:xfrm>
          <a:prstGeom prst="rect">
            <a:avLst/>
          </a:prstGeom>
          <a:noFill/>
        </p:spPr>
        <p:txBody>
          <a:bodyPr wrap="square" rtlCol="0">
            <a:spAutoFit/>
          </a:bodyPr>
          <a:lstStyle/>
          <a:p>
            <a:r>
              <a:rPr lang="en-CA" sz="1400" b="1" dirty="0"/>
              <a:t>Figure 62. Surfactants – a) schematic of surfactant molecule showing polar head and nonpolar tail; b) schematic of invert-emulsion micelle encapsulating water droplet and nonpolar tails extending into the medium (i.e., fuel); c) schematic of invert emulsion micelles dispersed in fuel; d) photo of 10 mL each fuel and water – left: before shaking; right: 24h after shaking (</a:t>
            </a:r>
            <a:r>
              <a:rPr lang="en-CA" sz="1400" b="1" u="sng" dirty="0"/>
              <a:t>note stability of invert emulsion</a:t>
            </a:r>
            <a:r>
              <a:rPr lang="en-CA" sz="1400" b="1" dirty="0"/>
              <a:t>).</a:t>
            </a:r>
          </a:p>
          <a:p>
            <a:endParaRPr lang="en-CA" sz="1200" dirty="0"/>
          </a:p>
          <a:p>
            <a:r>
              <a:rPr lang="en-CA" sz="800" i="1" dirty="0"/>
              <a:t>CRC Project DP-07-16-01, “Identification of Potential Parameters</a:t>
            </a:r>
            <a:r>
              <a:rPr lang="en-CA" sz="800" dirty="0"/>
              <a:t> </a:t>
            </a:r>
            <a:r>
              <a:rPr lang="en-CA" sz="800" i="1" dirty="0"/>
              <a:t>Causing Corrosion of Metallic Components in Diesel Fuel Underground Storage Tanks”:</a:t>
            </a:r>
            <a:r>
              <a:rPr lang="en-CA" sz="800" dirty="0"/>
              <a:t> </a:t>
            </a:r>
            <a:r>
              <a:rPr lang="en-CA" sz="800" i="1" dirty="0"/>
              <a:t>"The results from this 12-week study confirmed that the presence of free-water was</a:t>
            </a:r>
            <a:r>
              <a:rPr lang="en-CA" sz="800" dirty="0"/>
              <a:t> </a:t>
            </a:r>
            <a:r>
              <a:rPr lang="en-CA" sz="800" i="1" dirty="0"/>
              <a:t>essential to corrosion."</a:t>
            </a:r>
            <a:endParaRPr lang="en-CA" sz="800" dirty="0"/>
          </a:p>
        </p:txBody>
      </p:sp>
    </p:spTree>
    <p:custDataLst>
      <p:tags r:id="rId1"/>
    </p:custDataLst>
    <p:extLst>
      <p:ext uri="{BB962C8B-B14F-4D97-AF65-F5344CB8AC3E}">
        <p14:creationId xmlns:p14="http://schemas.microsoft.com/office/powerpoint/2010/main" val="305644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US" dirty="0">
                <a:solidFill>
                  <a:schemeClr val="tx1"/>
                </a:solidFill>
                <a:latin typeface="Arial" panose="020B0604020202020204" pitchFamily="34" charset="0"/>
                <a:ea typeface="Calibri" charset="0"/>
                <a:cs typeface="Arial" panose="020B0604020202020204" pitchFamily="34" charset="0"/>
              </a:rPr>
              <a:t>Microbial Growth Volume Dramatically Increases</a:t>
            </a:r>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498F9A0-5208-664C-87C9-940CCB071B26}"/>
              </a:ext>
            </a:extLst>
          </p:cNvPr>
          <p:cNvSpPr/>
          <p:nvPr/>
        </p:nvSpPr>
        <p:spPr>
          <a:xfrm>
            <a:off x="481309" y="1162894"/>
            <a:ext cx="8181381" cy="2008664"/>
          </a:xfrm>
          <a:prstGeom prst="rect">
            <a:avLst/>
          </a:prstGeom>
          <a:solidFill>
            <a:srgbClr val="FF5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D84F61-F1BC-264D-99E6-02B5A3FE9363}"/>
              </a:ext>
            </a:extLst>
          </p:cNvPr>
          <p:cNvSpPr/>
          <p:nvPr/>
        </p:nvSpPr>
        <p:spPr>
          <a:xfrm>
            <a:off x="519179" y="2719288"/>
            <a:ext cx="8105642" cy="41362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cxnSp>
        <p:nvCxnSpPr>
          <p:cNvPr id="8" name="Straight Connector 7">
            <a:extLst>
              <a:ext uri="{FF2B5EF4-FFF2-40B4-BE49-F238E27FC236}">
                <a16:creationId xmlns:a16="http://schemas.microsoft.com/office/drawing/2014/main" id="{E53FC408-24BD-EC4E-81F3-6F41465E1ADC}"/>
              </a:ext>
            </a:extLst>
          </p:cNvPr>
          <p:cNvCxnSpPr>
            <a:cxnSpLocks/>
          </p:cNvCxnSpPr>
          <p:nvPr/>
        </p:nvCxnSpPr>
        <p:spPr>
          <a:xfrm>
            <a:off x="519179" y="2682856"/>
            <a:ext cx="8105642"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8CF6D0-7914-5845-8E1B-2890543C5EA3}"/>
              </a:ext>
            </a:extLst>
          </p:cNvPr>
          <p:cNvSpPr txBox="1"/>
          <p:nvPr/>
        </p:nvSpPr>
        <p:spPr>
          <a:xfrm>
            <a:off x="2340717" y="2719288"/>
            <a:ext cx="4047132" cy="369332"/>
          </a:xfrm>
          <a:prstGeom prst="rect">
            <a:avLst/>
          </a:prstGeom>
          <a:noFill/>
        </p:spPr>
        <p:txBody>
          <a:bodyPr wrap="square" rtlCol="0">
            <a:spAutoFit/>
          </a:bodyPr>
          <a:lstStyle/>
          <a:p>
            <a:pPr algn="ctr"/>
            <a:r>
              <a:rPr lang="en-US" b="1" dirty="0"/>
              <a:t>Free Standing Water</a:t>
            </a:r>
          </a:p>
        </p:txBody>
      </p:sp>
      <p:sp>
        <p:nvSpPr>
          <p:cNvPr id="10" name="TextBox 9">
            <a:extLst>
              <a:ext uri="{FF2B5EF4-FFF2-40B4-BE49-F238E27FC236}">
                <a16:creationId xmlns:a16="http://schemas.microsoft.com/office/drawing/2014/main" id="{BAF5271C-2407-6D43-A11D-C5E40E91F064}"/>
              </a:ext>
            </a:extLst>
          </p:cNvPr>
          <p:cNvSpPr txBox="1"/>
          <p:nvPr/>
        </p:nvSpPr>
        <p:spPr>
          <a:xfrm>
            <a:off x="1805722" y="1424526"/>
            <a:ext cx="5634015" cy="992319"/>
          </a:xfrm>
          <a:prstGeom prst="rect">
            <a:avLst/>
          </a:prstGeom>
          <a:noFill/>
        </p:spPr>
        <p:txBody>
          <a:bodyPr wrap="none" rtlCol="0">
            <a:spAutoFit/>
          </a:bodyPr>
          <a:lstStyle/>
          <a:p>
            <a:pPr algn="ctr"/>
            <a:r>
              <a:rPr lang="en-US" sz="4000" b="1" dirty="0">
                <a:latin typeface="Arial" charset="0"/>
                <a:ea typeface="Arial" charset="0"/>
                <a:cs typeface="Arial" charset="0"/>
              </a:rPr>
              <a:t>LSD Before 2006</a:t>
            </a:r>
          </a:p>
        </p:txBody>
      </p:sp>
      <p:sp>
        <p:nvSpPr>
          <p:cNvPr id="24" name="TextBox 23">
            <a:extLst>
              <a:ext uri="{FF2B5EF4-FFF2-40B4-BE49-F238E27FC236}">
                <a16:creationId xmlns:a16="http://schemas.microsoft.com/office/drawing/2014/main" id="{4C72A080-29EB-C444-988E-DD13F2C24385}"/>
              </a:ext>
            </a:extLst>
          </p:cNvPr>
          <p:cNvSpPr txBox="1"/>
          <p:nvPr/>
        </p:nvSpPr>
        <p:spPr>
          <a:xfrm>
            <a:off x="1704263" y="2273198"/>
            <a:ext cx="5976221" cy="369332"/>
          </a:xfrm>
          <a:prstGeom prst="rect">
            <a:avLst/>
          </a:prstGeom>
          <a:noFill/>
        </p:spPr>
        <p:txBody>
          <a:bodyPr wrap="square" rtlCol="0">
            <a:spAutoFit/>
          </a:bodyPr>
          <a:lstStyle/>
          <a:p>
            <a:pPr algn="ctr"/>
            <a:r>
              <a:rPr lang="en-US" b="1" dirty="0"/>
              <a:t>Microbial growth volume thickness sheet of paper</a:t>
            </a:r>
          </a:p>
        </p:txBody>
      </p:sp>
      <p:sp>
        <p:nvSpPr>
          <p:cNvPr id="5" name="TextBox 4">
            <a:extLst>
              <a:ext uri="{FF2B5EF4-FFF2-40B4-BE49-F238E27FC236}">
                <a16:creationId xmlns:a16="http://schemas.microsoft.com/office/drawing/2014/main" id="{289D93ED-B27C-AF47-ACBB-6B53B4AF0B31}"/>
              </a:ext>
            </a:extLst>
          </p:cNvPr>
          <p:cNvSpPr txBox="1"/>
          <p:nvPr/>
        </p:nvSpPr>
        <p:spPr>
          <a:xfrm>
            <a:off x="547597" y="6074316"/>
            <a:ext cx="8008474" cy="369332"/>
          </a:xfrm>
          <a:prstGeom prst="rect">
            <a:avLst/>
          </a:prstGeom>
          <a:noFill/>
        </p:spPr>
        <p:txBody>
          <a:bodyPr wrap="none" rtlCol="0">
            <a:spAutoFit/>
          </a:bodyPr>
          <a:lstStyle/>
          <a:p>
            <a:r>
              <a:rPr lang="en-US" b="1" dirty="0"/>
              <a:t>More microbes, more acids, more corrosion, more biosurfactants . . .</a:t>
            </a:r>
          </a:p>
        </p:txBody>
      </p:sp>
      <p:sp>
        <p:nvSpPr>
          <p:cNvPr id="23" name="Rectangle 22">
            <a:extLst>
              <a:ext uri="{FF2B5EF4-FFF2-40B4-BE49-F238E27FC236}">
                <a16:creationId xmlns:a16="http://schemas.microsoft.com/office/drawing/2014/main" id="{A3422A64-F6F8-6140-A1BC-6C0C0CB75A11}"/>
              </a:ext>
            </a:extLst>
          </p:cNvPr>
          <p:cNvSpPr/>
          <p:nvPr/>
        </p:nvSpPr>
        <p:spPr>
          <a:xfrm>
            <a:off x="481309" y="3722813"/>
            <a:ext cx="8181381" cy="2008664"/>
          </a:xfrm>
          <a:prstGeom prst="rect">
            <a:avLst/>
          </a:prstGeom>
          <a:solidFill>
            <a:srgbClr val="FF5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B08A573-F069-5F43-9814-97F918EC4EA4}"/>
              </a:ext>
            </a:extLst>
          </p:cNvPr>
          <p:cNvCxnSpPr>
            <a:cxnSpLocks/>
          </p:cNvCxnSpPr>
          <p:nvPr/>
        </p:nvCxnSpPr>
        <p:spPr>
          <a:xfrm>
            <a:off x="519179" y="5426632"/>
            <a:ext cx="8105642" cy="0"/>
          </a:xfrm>
          <a:prstGeom prst="line">
            <a:avLst/>
          </a:prstGeom>
          <a:ln w="5080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859B83-C4EF-BA46-A858-805362F44B6C}"/>
              </a:ext>
            </a:extLst>
          </p:cNvPr>
          <p:cNvSpPr txBox="1"/>
          <p:nvPr/>
        </p:nvSpPr>
        <p:spPr>
          <a:xfrm>
            <a:off x="2622025" y="3948820"/>
            <a:ext cx="4001416" cy="707886"/>
          </a:xfrm>
          <a:prstGeom prst="rect">
            <a:avLst/>
          </a:prstGeom>
          <a:noFill/>
        </p:spPr>
        <p:txBody>
          <a:bodyPr wrap="none" rtlCol="0">
            <a:spAutoFit/>
          </a:bodyPr>
          <a:lstStyle/>
          <a:p>
            <a:pPr algn="ctr"/>
            <a:r>
              <a:rPr lang="en-US" sz="4000" b="1" dirty="0">
                <a:latin typeface="Arial" charset="0"/>
                <a:ea typeface="Arial" charset="0"/>
                <a:cs typeface="Arial" charset="0"/>
              </a:rPr>
              <a:t>ULSD/Biodiesel</a:t>
            </a:r>
          </a:p>
        </p:txBody>
      </p:sp>
      <p:sp>
        <p:nvSpPr>
          <p:cNvPr id="31" name="Rectangle 30">
            <a:extLst>
              <a:ext uri="{FF2B5EF4-FFF2-40B4-BE49-F238E27FC236}">
                <a16:creationId xmlns:a16="http://schemas.microsoft.com/office/drawing/2014/main" id="{833A890B-BA9C-F343-BFB4-D5CA17BF9671}"/>
              </a:ext>
            </a:extLst>
          </p:cNvPr>
          <p:cNvSpPr/>
          <p:nvPr/>
        </p:nvSpPr>
        <p:spPr>
          <a:xfrm>
            <a:off x="442602" y="5248808"/>
            <a:ext cx="8187819" cy="369332"/>
          </a:xfrm>
          <a:prstGeom prst="rect">
            <a:avLst/>
          </a:prstGeom>
        </p:spPr>
        <p:txBody>
          <a:bodyPr wrap="none">
            <a:spAutoFit/>
          </a:bodyPr>
          <a:lstStyle/>
          <a:p>
            <a:pPr algn="ctr"/>
            <a:r>
              <a:rPr lang="en-US" b="1" dirty="0"/>
              <a:t>Microbial growth volume up to 6 inches thick, microbes produce acids</a:t>
            </a:r>
            <a:endParaRPr lang="en-US" b="1" u="sng" dirty="0"/>
          </a:p>
        </p:txBody>
      </p:sp>
      <p:sp>
        <p:nvSpPr>
          <p:cNvPr id="12" name="TextBox 11">
            <a:extLst>
              <a:ext uri="{FF2B5EF4-FFF2-40B4-BE49-F238E27FC236}">
                <a16:creationId xmlns:a16="http://schemas.microsoft.com/office/drawing/2014/main" id="{83DDCDBC-6E28-EB4A-928B-20AEAE22DD4A}"/>
              </a:ext>
            </a:extLst>
          </p:cNvPr>
          <p:cNvSpPr txBox="1"/>
          <p:nvPr/>
        </p:nvSpPr>
        <p:spPr>
          <a:xfrm>
            <a:off x="481306" y="820181"/>
            <a:ext cx="733662" cy="369332"/>
          </a:xfrm>
          <a:prstGeom prst="rect">
            <a:avLst/>
          </a:prstGeom>
          <a:noFill/>
        </p:spPr>
        <p:txBody>
          <a:bodyPr wrap="none" rtlCol="0">
            <a:spAutoFit/>
          </a:bodyPr>
          <a:lstStyle/>
          <a:p>
            <a:r>
              <a:rPr lang="en-US" b="1" dirty="0"/>
              <a:t>Tank</a:t>
            </a:r>
          </a:p>
        </p:txBody>
      </p:sp>
      <p:sp>
        <p:nvSpPr>
          <p:cNvPr id="32" name="TextBox 31">
            <a:extLst>
              <a:ext uri="{FF2B5EF4-FFF2-40B4-BE49-F238E27FC236}">
                <a16:creationId xmlns:a16="http://schemas.microsoft.com/office/drawing/2014/main" id="{6BE7D25C-3D3A-2648-906F-5DC1F63EADF9}"/>
              </a:ext>
            </a:extLst>
          </p:cNvPr>
          <p:cNvSpPr txBox="1"/>
          <p:nvPr/>
        </p:nvSpPr>
        <p:spPr>
          <a:xfrm>
            <a:off x="482071" y="3294832"/>
            <a:ext cx="733662" cy="369332"/>
          </a:xfrm>
          <a:prstGeom prst="rect">
            <a:avLst/>
          </a:prstGeom>
          <a:noFill/>
        </p:spPr>
        <p:txBody>
          <a:bodyPr wrap="none" rtlCol="0">
            <a:spAutoFit/>
          </a:bodyPr>
          <a:lstStyle/>
          <a:p>
            <a:r>
              <a:rPr lang="en-US" b="1" dirty="0"/>
              <a:t>Tank</a:t>
            </a:r>
          </a:p>
        </p:txBody>
      </p:sp>
      <p:cxnSp>
        <p:nvCxnSpPr>
          <p:cNvPr id="16" name="Straight Arrow Connector 15">
            <a:extLst>
              <a:ext uri="{FF2B5EF4-FFF2-40B4-BE49-F238E27FC236}">
                <a16:creationId xmlns:a16="http://schemas.microsoft.com/office/drawing/2014/main" id="{088E293E-453C-7648-9276-1F8E4A7FEF40}"/>
              </a:ext>
            </a:extLst>
          </p:cNvPr>
          <p:cNvCxnSpPr/>
          <p:nvPr/>
        </p:nvCxnSpPr>
        <p:spPr>
          <a:xfrm>
            <a:off x="7680484" y="2440085"/>
            <a:ext cx="180000" cy="216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374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Biosurfactants</a:t>
            </a:r>
            <a:endParaRPr lang="en-US" dirty="0">
              <a:solidFill>
                <a:schemeClr val="tx1"/>
              </a:solidFill>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044" y="3135086"/>
            <a:ext cx="6094202" cy="3590272"/>
          </a:xfrm>
          <a:prstGeom prst="rect">
            <a:avLst/>
          </a:prstGeom>
        </p:spPr>
      </p:pic>
      <p:sp>
        <p:nvSpPr>
          <p:cNvPr id="4" name="TextBox 3">
            <a:extLst>
              <a:ext uri="{FF2B5EF4-FFF2-40B4-BE49-F238E27FC236}">
                <a16:creationId xmlns:a16="http://schemas.microsoft.com/office/drawing/2014/main" id="{79BE0AFE-4979-9F64-54E6-418BFA8C4377}"/>
              </a:ext>
            </a:extLst>
          </p:cNvPr>
          <p:cNvSpPr txBox="1"/>
          <p:nvPr/>
        </p:nvSpPr>
        <p:spPr>
          <a:xfrm>
            <a:off x="182104" y="957196"/>
            <a:ext cx="8779792" cy="2000548"/>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Thanks to Dr. Fred Passman for introducing me to the concept of biosurfactants: </a:t>
            </a:r>
            <a:r>
              <a:rPr lang="en-CA" sz="2400" b="1" dirty="0">
                <a:latin typeface="Arial" panose="020B0604020202020204" pitchFamily="34" charset="0"/>
                <a:cs typeface="Arial" panose="020B0604020202020204" pitchFamily="34" charset="0"/>
              </a:rPr>
              <a:t>“In my experience, microbial production of biosurfactants is the primary cause of invert emulsion formation in fuels.”</a:t>
            </a:r>
          </a:p>
          <a:p>
            <a:endParaRPr lang="en-CA" sz="800" dirty="0">
              <a:latin typeface="Arial" panose="020B0604020202020204" pitchFamily="34" charset="0"/>
              <a:cs typeface="Arial" panose="020B0604020202020204" pitchFamily="34" charset="0"/>
            </a:endParaRPr>
          </a:p>
          <a:p>
            <a:endParaRPr lang="en-CA" sz="2000" dirty="0"/>
          </a:p>
        </p:txBody>
      </p:sp>
    </p:spTree>
    <p:custDataLst>
      <p:tags r:id="rId1"/>
    </p:custDataLst>
    <p:extLst>
      <p:ext uri="{BB962C8B-B14F-4D97-AF65-F5344CB8AC3E}">
        <p14:creationId xmlns:p14="http://schemas.microsoft.com/office/powerpoint/2010/main" val="1382292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E" val="f1cHYrjC"/>
  <p:tag name="ARTICULATE_PROJECT_OPEN" val="0"/>
  <p:tag name="ARTICULATE_SLIDE_THUMBNAIL_REFRESH" val="1"/>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Material sky &amp; sun">
      <a:dk1>
        <a:srgbClr val="FFFFFF"/>
      </a:dk1>
      <a:lt1>
        <a:srgbClr val="212121"/>
      </a:lt1>
      <a:dk2>
        <a:srgbClr val="727272"/>
      </a:dk2>
      <a:lt2>
        <a:srgbClr val="B6B6B6"/>
      </a:lt2>
      <a:accent1>
        <a:srgbClr val="318AA9"/>
      </a:accent1>
      <a:accent2>
        <a:srgbClr val="4DB0D0"/>
      </a:accent2>
      <a:accent3>
        <a:srgbClr val="5DB6D4"/>
      </a:accent3>
      <a:accent4>
        <a:srgbClr val="FFB74E"/>
      </a:accent4>
      <a:accent5>
        <a:srgbClr val="5DB6D4"/>
      </a:accent5>
      <a:accent6>
        <a:srgbClr val="4DB0D0"/>
      </a:accent6>
      <a:hlink>
        <a:srgbClr val="318AA9"/>
      </a:hlink>
      <a:folHlink>
        <a:srgbClr val="F3AD47"/>
      </a:folHlink>
    </a:clrScheme>
    <a:fontScheme name="Open Sans">
      <a:majorFont>
        <a:latin typeface="Open Sans"/>
        <a:ea typeface=""/>
        <a:cs typeface=""/>
      </a:majorFont>
      <a:minorFont>
        <a:latin typeface="Open Sans"/>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D9DC56A-2F68-4663-9643-A1DC75B0F6A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19653</TotalTime>
  <Words>1729</Words>
  <Application>Microsoft Macintosh PowerPoint</Application>
  <PresentationFormat>On-screen Show (4:3)</PresentationFormat>
  <Paragraphs>265</Paragraphs>
  <Slides>24</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Narrow</vt:lpstr>
      <vt:lpstr>Calibri</vt:lpstr>
      <vt:lpstr>Calibri Light</vt:lpstr>
      <vt:lpstr>Open Sans</vt:lpstr>
      <vt:lpstr>Wingdings</vt:lpstr>
      <vt:lpstr>Base</vt:lpstr>
      <vt:lpstr>Custom Design</vt:lpstr>
      <vt:lpstr>PowerPoint Presentation</vt:lpstr>
      <vt:lpstr>What We Will Cover</vt:lpstr>
      <vt:lpstr>Summary: Why Corrosion Now?</vt:lpstr>
      <vt:lpstr>Summary: Why Corrosion Now?</vt:lpstr>
      <vt:lpstr>Basics: What is a Micelle? 2 D</vt:lpstr>
      <vt:lpstr>What is a Micelle? 3 D</vt:lpstr>
      <vt:lpstr>Latest CRC Research, July 2021, Micelles</vt:lpstr>
      <vt:lpstr>Microbial Growth Volume Dramatically Increases</vt:lpstr>
      <vt:lpstr>Biosurfactants</vt:lpstr>
      <vt:lpstr>Biosurfactants</vt:lpstr>
      <vt:lpstr>Corrosion Mechanism: Detail</vt:lpstr>
      <vt:lpstr>Lab Tests for Micelles and Corrosion</vt:lpstr>
      <vt:lpstr>Corrosion Control: SAE J1488 Micelle Filtration</vt:lpstr>
      <vt:lpstr>Corrosion Control: SAE J1488 Micelle Filtration</vt:lpstr>
      <vt:lpstr>Field Results – SAE J1488 Filtration</vt:lpstr>
      <vt:lpstr>SAE J1488 Test Procedure</vt:lpstr>
      <vt:lpstr>SAE J1488 Test Procedure</vt:lpstr>
      <vt:lpstr>SAE J1488 and Diesel Corrosion Control</vt:lpstr>
      <vt:lpstr>PowerPoint Presentation</vt:lpstr>
      <vt:lpstr>PowerPoint Presentation</vt:lpstr>
      <vt:lpstr>PowerPoint Presentation</vt:lpstr>
      <vt:lpstr>PowerPoint Presentation</vt:lpstr>
      <vt:lpstr>Relevant Research Papers</vt:lpstr>
      <vt:lpstr>About Pat Smyth: Speaker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Анатолий</dc:creator>
  <cp:lastModifiedBy>Pat Smyth</cp:lastModifiedBy>
  <cp:revision>1358</cp:revision>
  <cp:lastPrinted>2018-01-11T14:22:14Z</cp:lastPrinted>
  <dcterms:created xsi:type="dcterms:W3CDTF">2015-08-18T23:51:21Z</dcterms:created>
  <dcterms:modified xsi:type="dcterms:W3CDTF">2022-12-30T19:34:06Z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16B35A73-3C93-4361-8CCC-7426A5BCCE9B</vt:lpwstr>
  </property>
  <property fmtid="{D5CDD505-2E9C-101B-9397-08002B2CF9AE}" pid="3" name="ArticulatePath">
    <vt:lpwstr>Brushed Steel 1</vt:lpwstr>
  </property>
</Properties>
</file>