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2"/>
    <p:sldMasterId id="2147483682" r:id="rId3"/>
  </p:sldMasterIdLst>
  <p:notesMasterIdLst>
    <p:notesMasterId r:id="rId23"/>
  </p:notesMasterIdLst>
  <p:sldIdLst>
    <p:sldId id="602" r:id="rId4"/>
    <p:sldId id="592" r:id="rId5"/>
    <p:sldId id="591" r:id="rId6"/>
    <p:sldId id="593" r:id="rId7"/>
    <p:sldId id="595" r:id="rId8"/>
    <p:sldId id="596" r:id="rId9"/>
    <p:sldId id="597" r:id="rId10"/>
    <p:sldId id="598" r:id="rId11"/>
    <p:sldId id="611" r:id="rId12"/>
    <p:sldId id="599" r:id="rId13"/>
    <p:sldId id="600" r:id="rId14"/>
    <p:sldId id="606" r:id="rId15"/>
    <p:sldId id="601" r:id="rId16"/>
    <p:sldId id="603" r:id="rId17"/>
    <p:sldId id="604" r:id="rId18"/>
    <p:sldId id="607" r:id="rId19"/>
    <p:sldId id="608" r:id="rId20"/>
    <p:sldId id="609" r:id="rId21"/>
    <p:sldId id="610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толий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939"/>
    <a:srgbClr val="005473"/>
    <a:srgbClr val="D4591E"/>
    <a:srgbClr val="FFB74E"/>
    <a:srgbClr val="93BF43"/>
    <a:srgbClr val="000000"/>
    <a:srgbClr val="DCDEE0"/>
    <a:srgbClr val="D1D1D1"/>
    <a:srgbClr val="3E454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1" autoAdjust="0"/>
    <p:restoredTop sz="95055" autoAdjust="0"/>
  </p:normalViewPr>
  <p:slideViewPr>
    <p:cSldViewPr snapToGrid="0">
      <p:cViewPr varScale="1">
        <p:scale>
          <a:sx n="111" d="100"/>
          <a:sy n="111" d="100"/>
        </p:scale>
        <p:origin x="21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ABCD-FC40-49C0-8195-8D72B8C67C04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6CD3E-B110-4C64-8D9B-B749A68F6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7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sp>
        <p:nvSpPr>
          <p:cNvPr id="4" name="Freeform 6"/>
          <p:cNvSpPr>
            <a:spLocks/>
          </p:cNvSpPr>
          <p:nvPr userDrawn="1"/>
        </p:nvSpPr>
        <p:spPr bwMode="auto">
          <a:xfrm>
            <a:off x="-186046" y="-149218"/>
            <a:ext cx="7772400" cy="7153257"/>
          </a:xfrm>
          <a:custGeom>
            <a:avLst/>
            <a:gdLst>
              <a:gd name="T0" fmla="*/ 0 w 4695"/>
              <a:gd name="T1" fmla="*/ 0 h 4321"/>
              <a:gd name="T2" fmla="*/ 48 w 4695"/>
              <a:gd name="T3" fmla="*/ 0 h 4321"/>
              <a:gd name="T4" fmla="*/ 4695 w 4695"/>
              <a:gd name="T5" fmla="*/ 4321 h 4321"/>
              <a:gd name="T6" fmla="*/ 2928 w 4695"/>
              <a:gd name="T7" fmla="*/ 4321 h 4321"/>
              <a:gd name="T8" fmla="*/ 0 w 4695"/>
              <a:gd name="T9" fmla="*/ 1568 h 4321"/>
              <a:gd name="T10" fmla="*/ 0 w 4695"/>
              <a:gd name="T11" fmla="*/ 0 h 4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5" h="4321">
                <a:moveTo>
                  <a:pt x="0" y="0"/>
                </a:moveTo>
                <a:lnTo>
                  <a:pt x="48" y="0"/>
                </a:lnTo>
                <a:lnTo>
                  <a:pt x="4695" y="4321"/>
                </a:lnTo>
                <a:lnTo>
                  <a:pt x="2928" y="4321"/>
                </a:lnTo>
                <a:lnTo>
                  <a:pt x="0" y="156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7"/>
          <p:cNvSpPr>
            <a:spLocks/>
          </p:cNvSpPr>
          <p:nvPr userDrawn="1"/>
        </p:nvSpPr>
        <p:spPr bwMode="auto">
          <a:xfrm>
            <a:off x="-186046" y="-149218"/>
            <a:ext cx="4105549" cy="4410154"/>
          </a:xfrm>
          <a:custGeom>
            <a:avLst/>
            <a:gdLst>
              <a:gd name="T0" fmla="*/ 1367 w 2480"/>
              <a:gd name="T1" fmla="*/ 0 h 2664"/>
              <a:gd name="T2" fmla="*/ 2480 w 2480"/>
              <a:gd name="T3" fmla="*/ 0 h 2664"/>
              <a:gd name="T4" fmla="*/ 0 w 2480"/>
              <a:gd name="T5" fmla="*/ 2664 h 2664"/>
              <a:gd name="T6" fmla="*/ 0 w 2480"/>
              <a:gd name="T7" fmla="*/ 1464 h 2664"/>
              <a:gd name="T8" fmla="*/ 1367 w 2480"/>
              <a:gd name="T9" fmla="*/ 0 h 2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0" h="2664">
                <a:moveTo>
                  <a:pt x="1367" y="0"/>
                </a:moveTo>
                <a:lnTo>
                  <a:pt x="2480" y="0"/>
                </a:lnTo>
                <a:lnTo>
                  <a:pt x="0" y="2664"/>
                </a:lnTo>
                <a:lnTo>
                  <a:pt x="0" y="1464"/>
                </a:lnTo>
                <a:lnTo>
                  <a:pt x="1367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Freeform 8"/>
          <p:cNvSpPr>
            <a:spLocks/>
          </p:cNvSpPr>
          <p:nvPr userDrawn="1"/>
        </p:nvSpPr>
        <p:spPr bwMode="auto">
          <a:xfrm>
            <a:off x="-186046" y="221608"/>
            <a:ext cx="7308870" cy="6782433"/>
          </a:xfrm>
          <a:custGeom>
            <a:avLst/>
            <a:gdLst>
              <a:gd name="T0" fmla="*/ 0 w 4415"/>
              <a:gd name="T1" fmla="*/ 0 h 4097"/>
              <a:gd name="T2" fmla="*/ 4415 w 4415"/>
              <a:gd name="T3" fmla="*/ 4097 h 4097"/>
              <a:gd name="T4" fmla="*/ 3543 w 4415"/>
              <a:gd name="T5" fmla="*/ 4097 h 4097"/>
              <a:gd name="T6" fmla="*/ 0 w 4415"/>
              <a:gd name="T7" fmla="*/ 792 h 4097"/>
              <a:gd name="T8" fmla="*/ 0 w 4415"/>
              <a:gd name="T9" fmla="*/ 0 h 4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5" h="4097">
                <a:moveTo>
                  <a:pt x="0" y="0"/>
                </a:moveTo>
                <a:lnTo>
                  <a:pt x="4415" y="4097"/>
                </a:lnTo>
                <a:lnTo>
                  <a:pt x="3543" y="4097"/>
                </a:lnTo>
                <a:lnTo>
                  <a:pt x="0" y="79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-186046" y="-149218"/>
            <a:ext cx="4289306" cy="4676684"/>
          </a:xfrm>
          <a:custGeom>
            <a:avLst/>
            <a:gdLst>
              <a:gd name="T0" fmla="*/ 2175 w 2591"/>
              <a:gd name="T1" fmla="*/ 0 h 2825"/>
              <a:gd name="T2" fmla="*/ 2591 w 2591"/>
              <a:gd name="T3" fmla="*/ 0 h 2825"/>
              <a:gd name="T4" fmla="*/ 0 w 2591"/>
              <a:gd name="T5" fmla="*/ 2825 h 2825"/>
              <a:gd name="T6" fmla="*/ 0 w 2591"/>
              <a:gd name="T7" fmla="*/ 2313 h 2825"/>
              <a:gd name="T8" fmla="*/ 2175 w 2591"/>
              <a:gd name="T9" fmla="*/ 0 h 2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1" h="2825">
                <a:moveTo>
                  <a:pt x="2175" y="0"/>
                </a:moveTo>
                <a:lnTo>
                  <a:pt x="2591" y="0"/>
                </a:lnTo>
                <a:lnTo>
                  <a:pt x="0" y="2825"/>
                </a:lnTo>
                <a:lnTo>
                  <a:pt x="0" y="2313"/>
                </a:lnTo>
                <a:lnTo>
                  <a:pt x="2175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8A4D4-D34E-4D77-AEEB-FA2E75D55488}"/>
              </a:ext>
            </a:extLst>
          </p:cNvPr>
          <p:cNvSpPr txBox="1"/>
          <p:nvPr userDrawn="1"/>
        </p:nvSpPr>
        <p:spPr>
          <a:xfrm>
            <a:off x="2686050" y="1450563"/>
            <a:ext cx="5862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Corrosion Technical Series</a:t>
            </a:r>
            <a:endParaRPr lang="ru-RU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46741B-E29B-41D9-BF54-2D564F20DFD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1" y="6213047"/>
            <a:ext cx="1658754" cy="447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4"/>
          <p:cNvSpPr/>
          <p:nvPr userDrawn="1"/>
        </p:nvSpPr>
        <p:spPr>
          <a:xfrm>
            <a:off x="0" y="0"/>
            <a:ext cx="9144000" cy="400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7" name="Title Placeholder 3">
            <a:extLst>
              <a:ext uri="{FF2B5EF4-FFF2-40B4-BE49-F238E27FC236}">
                <a16:creationId xmlns:a16="http://schemas.microsoft.com/office/drawing/2014/main" id="{56C91DC3-7954-4C1B-B57A-FDCD98A1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778"/>
            <a:ext cx="9144000" cy="69152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38100" dir="5400000" sx="101000" sy="101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0522" y="400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5473"/>
                </a:solidFill>
              </a:defRPr>
            </a:lvl1pPr>
          </a:lstStyle>
          <a:p>
            <a:fld id="{8F70B749-B37C-463D-AE7A-9A33D563BE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75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71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9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0"/>
            <a:ext cx="9144000" cy="4000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56C91DC3-7954-4C1B-B57A-FDCD98A1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748"/>
            <a:ext cx="9144000" cy="691524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blurRad="38100" dir="5400000" sx="101000" sy="101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027" y="4528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5473"/>
                </a:solidFill>
              </a:defRPr>
            </a:lvl1pPr>
          </a:lstStyle>
          <a:p>
            <a:fld id="{0BFC4126-7FCD-403C-ABF3-781717A5F8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76184" y="14733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832125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i="0" kern="1200" smtClean="0">
          <a:solidFill>
            <a:schemeClr val="bg1"/>
          </a:solidFill>
          <a:latin typeface="Arial Narrow" panose="020B0606020202030204" pitchFamily="3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D4591E"/>
        </a:buClr>
        <a:buFont typeface="Wingdings" panose="05000000000000000000" pitchFamily="2" charset="2"/>
        <a:buChar char="§"/>
        <a:defRPr lang="ru-RU" sz="2400" kern="1200" dirty="0" smtClean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455613" algn="l" defTabSz="914400" rtl="0" eaLnBrk="1" latinLnBrk="0" hangingPunct="1">
        <a:lnSpc>
          <a:spcPct val="100000"/>
        </a:lnSpc>
        <a:spcBef>
          <a:spcPts val="0"/>
        </a:spcBef>
        <a:buClr>
          <a:srgbClr val="D4591E"/>
        </a:buClr>
        <a:buFont typeface="Wingdings" panose="05000000000000000000" pitchFamily="2" charset="2"/>
        <a:buChar char="§"/>
        <a:defRPr lang="en-US" sz="2400" kern="1200" dirty="0" smtClean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9963" indent="-225425" algn="l" defTabSz="914400" rtl="0" eaLnBrk="1" latinLnBrk="0" hangingPunct="1">
        <a:lnSpc>
          <a:spcPct val="100000"/>
        </a:lnSpc>
        <a:spcBef>
          <a:spcPts val="0"/>
        </a:spcBef>
        <a:buClr>
          <a:srgbClr val="D4591E"/>
        </a:buClr>
        <a:buFont typeface="Wingdings" panose="05000000000000000000" pitchFamily="2" charset="2"/>
        <a:buChar char="§"/>
        <a:defRPr lang="ru-RU" sz="2400" kern="1200" baseline="0" dirty="0" smtClean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836A-6771-4CCF-8E65-F6D5FED3B1B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32011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e.org/standards/content/j1488_201010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ofuelnet.ca/advanced-biofuels-course/www.octanesystemsinc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hyperlink" Target="mailto:patsmyth@octanesystemsinc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iofuelnet.ca/advanced-biofuels-course/www.octanesystemsinc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hyperlink" Target="mailto:patsmyth@octanesystemsin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D4C31B-BBB1-43A6-9467-77A2EFE2D764}"/>
              </a:ext>
            </a:extLst>
          </p:cNvPr>
          <p:cNvSpPr txBox="1"/>
          <p:nvPr/>
        </p:nvSpPr>
        <p:spPr>
          <a:xfrm>
            <a:off x="3355271" y="2471492"/>
            <a:ext cx="5193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D4591E"/>
                </a:solidFill>
                <a:latin typeface="Articulate Narrow" panose="02000506040000020004" pitchFamily="2" charset="0"/>
              </a:rPr>
              <a:t>NACE Education Presents</a:t>
            </a:r>
            <a:r>
              <a:rPr lang="en-US" sz="1600" dirty="0">
                <a:solidFill>
                  <a:srgbClr val="D4591E"/>
                </a:solidFill>
              </a:rPr>
              <a:t>:</a:t>
            </a:r>
            <a:endParaRPr lang="ru-RU" sz="1600" dirty="0">
              <a:solidFill>
                <a:srgbClr val="D459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DD262-AD52-4098-9586-5899A474D4A7}"/>
              </a:ext>
            </a:extLst>
          </p:cNvPr>
          <p:cNvSpPr txBox="1"/>
          <p:nvPr/>
        </p:nvSpPr>
        <p:spPr>
          <a:xfrm>
            <a:off x="571500" y="2810046"/>
            <a:ext cx="797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Corrosion Control for Emergency Backup Systems That Cannot Fail</a:t>
            </a:r>
            <a:endParaRPr lang="en-C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839D-2971-E648-B123-4DA0E43CBCE5}"/>
              </a:ext>
            </a:extLst>
          </p:cNvPr>
          <p:cNvSpPr txBox="1"/>
          <p:nvPr/>
        </p:nvSpPr>
        <p:spPr>
          <a:xfrm>
            <a:off x="5891737" y="5959972"/>
            <a:ext cx="2656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O</a:t>
            </a:r>
            <a:r>
              <a:rPr lang="en-US" b="1" dirty="0">
                <a:solidFill>
                  <a:schemeClr val="bg1"/>
                </a:solidFill>
              </a:rPr>
              <a:t>ctane </a:t>
            </a:r>
            <a:r>
              <a:rPr lang="en-US" sz="4400" b="1" dirty="0">
                <a:solidFill>
                  <a:schemeClr val="bg1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ystems </a:t>
            </a:r>
            <a:r>
              <a:rPr lang="en-US" sz="4400" b="1" dirty="0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21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Why Corrosion Now?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B05D6FA-2927-C44B-8AD1-FCD3FBF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39863"/>
            <a:ext cx="852963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*KEY* </a:t>
            </a:r>
            <a:r>
              <a:rPr lang="en-US" dirty="0">
                <a:solidFill>
                  <a:schemeClr val="tx1"/>
                </a:solidFill>
              </a:rPr>
              <a:t>water has migrated </a:t>
            </a:r>
            <a:r>
              <a:rPr lang="en-US" u="sng" dirty="0">
                <a:solidFill>
                  <a:schemeClr val="tx1"/>
                </a:solidFill>
              </a:rPr>
              <a:t>into the fuel column </a:t>
            </a:r>
            <a:r>
              <a:rPr lang="en-US" dirty="0">
                <a:solidFill>
                  <a:schemeClr val="tx1"/>
                </a:solidFill>
              </a:rPr>
              <a:t>as bonded/emulsified water. </a:t>
            </a:r>
            <a:r>
              <a:rPr lang="en-US" u="sng" dirty="0">
                <a:solidFill>
                  <a:schemeClr val="tx1"/>
                </a:solidFill>
              </a:rPr>
              <a:t>Microbes have followed: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growth volume/population, microbes produce acids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Main corrosion factors: </a:t>
            </a:r>
            <a:r>
              <a:rPr lang="en-US" b="1" dirty="0">
                <a:solidFill>
                  <a:schemeClr val="tx1"/>
                </a:solidFill>
              </a:rPr>
              <a:t>location</a:t>
            </a:r>
            <a:r>
              <a:rPr lang="en-US" dirty="0">
                <a:solidFill>
                  <a:schemeClr val="tx1"/>
                </a:solidFill>
              </a:rPr>
              <a:t> of the bonded/emulsified water </a:t>
            </a:r>
            <a:r>
              <a:rPr lang="en-US" b="1" dirty="0">
                <a:solidFill>
                  <a:schemeClr val="tx1"/>
                </a:solidFill>
              </a:rPr>
              <a:t>in fuel column with microbial growth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Why the migration: </a:t>
            </a:r>
            <a:r>
              <a:rPr lang="en-US" u="sng" dirty="0">
                <a:solidFill>
                  <a:schemeClr val="tx1"/>
                </a:solidFill>
              </a:rPr>
              <a:t>polar bonds </a:t>
            </a:r>
            <a:r>
              <a:rPr lang="en-US" dirty="0">
                <a:solidFill>
                  <a:schemeClr val="tx1"/>
                </a:solidFill>
              </a:rPr>
              <a:t>– additives, fuel components, and water molecules are all polar, </a:t>
            </a:r>
            <a:r>
              <a:rPr lang="en-US" b="1" dirty="0">
                <a:solidFill>
                  <a:schemeClr val="tx1"/>
                </a:solidFill>
              </a:rPr>
              <a:t>difficult to remove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1A8880C1-1E0F-9E42-8658-83A08EF5EA89}"/>
              </a:ext>
            </a:extLst>
          </p:cNvPr>
          <p:cNvSpPr/>
          <p:nvPr/>
        </p:nvSpPr>
        <p:spPr>
          <a:xfrm>
            <a:off x="580530" y="2571751"/>
            <a:ext cx="288032" cy="4489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29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CA" u="sng" dirty="0"/>
              <a:t>Summary: Acidification and Bonded/Emulsified Water in Diesel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1EF9E4-9115-974A-AD6C-974CC0C3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229" y="1165899"/>
            <a:ext cx="4433293" cy="50491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Bonded/emulsified water absorbed into fuel from air and water bottoms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Great increase in microbial growth volume / population / acids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Risk of generator failure: injectors corroded, pitted by emulsified water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Reduces life cycle of gensets, tanks, metal fittings, piping</a:t>
            </a: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b="1" dirty="0">
                <a:solidFill>
                  <a:schemeClr val="tx1"/>
                </a:solidFill>
              </a:rPr>
              <a:t>Shortens storage life of fuel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FC6221-3900-3E4F-97ED-409D50375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34" y="1086859"/>
            <a:ext cx="4314666" cy="221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1B6D2-0EC5-094C-BC01-76DB09A79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77" y="3470215"/>
            <a:ext cx="3224779" cy="2931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7200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New - Biofilms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274ED69-5909-E045-ADC2-9C5A0526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20" y="925513"/>
            <a:ext cx="8800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“WOW. Never saw anything like this, check out the last picture. This was the consistency of boiled pig skin. It was lining the bottom of the tank. Super bugs.”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Biofilm can cause generator failures by: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 – corrosion of injectors and tanks components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2 – biofilm separates when fuel added, plug pipes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 – biofilm disintegrates, plugs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A124D-3A26-A941-A6FD-7947465E6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13" y="3708245"/>
            <a:ext cx="2943573" cy="29140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6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/>
              <a:t>Solution - SAE J1488 Filtration Corrosion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9617D94-A2B8-EF45-AF27-5DEEAB966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863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SAE J1488 Standard: </a:t>
            </a:r>
            <a:r>
              <a:rPr lang="en-US" dirty="0">
                <a:solidFill>
                  <a:schemeClr val="tx1"/>
                </a:solidFill>
              </a:rPr>
              <a:t>“To determine the ability of a fuel/water separator to separate emulsified or finely dispersed water from fuels.”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Updated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u="sng" dirty="0">
                <a:solidFill>
                  <a:schemeClr val="tx1"/>
                </a:solidFill>
              </a:rPr>
              <a:t>2010</a:t>
            </a:r>
            <a:r>
              <a:rPr lang="en-US" dirty="0">
                <a:solidFill>
                  <a:schemeClr val="tx1"/>
                </a:solidFill>
              </a:rPr>
              <a:t> to address difficulty in removing bonded/emulsified water in ULSD, </a:t>
            </a:r>
            <a:r>
              <a:rPr lang="en-US" b="1" dirty="0">
                <a:solidFill>
                  <a:schemeClr val="tx1"/>
                </a:solidFill>
              </a:rPr>
              <a:t>SAE J1488_201010 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*KEY* Removal of Bonded/Emulsified Water      200 ppm Controls Microbial Growth and Corrosion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CA" dirty="0">
                <a:solidFill>
                  <a:schemeClr val="tx1"/>
                </a:solidFill>
              </a:rPr>
              <a:t>200 ppm is also the warranty standard for generator manufacturers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07D61489-4B2C-9B4C-846C-3B916B40F83C}"/>
              </a:ext>
            </a:extLst>
          </p:cNvPr>
          <p:cNvSpPr/>
          <p:nvPr/>
        </p:nvSpPr>
        <p:spPr>
          <a:xfrm rot="10800000">
            <a:off x="7211541" y="3615532"/>
            <a:ext cx="271463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03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/>
              <a:t>Solution - SAE J1488 Filtration Corrosion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C4A86A-6F13-6E40-A930-4F300A162BDF}"/>
              </a:ext>
            </a:extLst>
          </p:cNvPr>
          <p:cNvSpPr txBox="1">
            <a:spLocks/>
          </p:cNvSpPr>
          <p:nvPr/>
        </p:nvSpPr>
        <p:spPr>
          <a:xfrm>
            <a:off x="628650" y="143986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4556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9963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>
                <a:solidFill>
                  <a:schemeClr val="tx1"/>
                </a:solidFill>
              </a:rPr>
              <a:t>*KEY* SAE J1488 </a:t>
            </a:r>
            <a:r>
              <a:rPr lang="en-CA" dirty="0">
                <a:solidFill>
                  <a:schemeClr val="tx1"/>
                </a:solidFill>
              </a:rPr>
              <a:t>is the </a:t>
            </a:r>
            <a:r>
              <a:rPr lang="en-CA" b="1" dirty="0">
                <a:solidFill>
                  <a:schemeClr val="tx1"/>
                </a:solidFill>
              </a:rPr>
              <a:t>industry standard</a:t>
            </a:r>
            <a:r>
              <a:rPr lang="en-CA" dirty="0">
                <a:solidFill>
                  <a:schemeClr val="tx1"/>
                </a:solidFill>
              </a:rPr>
              <a:t> for the filtration of bonded/emulsified water from diesel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CA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dirty="0">
                <a:solidFill>
                  <a:schemeClr val="tx1"/>
                </a:solidFill>
              </a:rPr>
              <a:t>Proper implementation will control corrosion, and can keep tanks </a:t>
            </a:r>
            <a:r>
              <a:rPr lang="en-CA" u="sng" dirty="0">
                <a:solidFill>
                  <a:schemeClr val="tx1"/>
                </a:solidFill>
              </a:rPr>
              <a:t>clean permanently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CA" u="sng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Only the latest version can control corrosion in ULSD: SAE J1488_</a:t>
            </a:r>
            <a:r>
              <a:rPr lang="en-US" b="1" dirty="0">
                <a:solidFill>
                  <a:schemeClr val="tx1"/>
                </a:solidFill>
              </a:rPr>
              <a:t>201010</a:t>
            </a:r>
            <a:r>
              <a:rPr lang="en-US" dirty="0">
                <a:solidFill>
                  <a:schemeClr val="tx1"/>
                </a:solidFill>
              </a:rPr>
              <a:t>,  older versions since 1985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tx1"/>
                </a:solidFill>
              </a:rPr>
              <a:t>Note, 100% efficiency in removing bonded/emulsified water from Jet-A</a:t>
            </a:r>
            <a:r>
              <a:rPr lang="en-CA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40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/>
              <a:t>Solution – Install Permanent SAE J1488_201010 Filtration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0EC0066-F200-924E-ADA3-B1F9B48D4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91911"/>
            <a:ext cx="82153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A dedicated filtration system to remove particulate, sludge, and </a:t>
            </a:r>
            <a:r>
              <a:rPr lang="en-CA" u="sng" dirty="0">
                <a:solidFill>
                  <a:schemeClr val="tx1"/>
                </a:solidFill>
              </a:rPr>
              <a:t>bonded/emulsified water</a:t>
            </a:r>
            <a:r>
              <a:rPr lang="en-CA" dirty="0">
                <a:solidFill>
                  <a:schemeClr val="tx1"/>
                </a:solidFill>
              </a:rPr>
              <a:t>, controls acidification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Keeps fuel clean and dry 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Keeps emergency generators operating</a:t>
            </a: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Recommended by Uptime Institute: </a:t>
            </a:r>
            <a:r>
              <a:rPr lang="en-US" dirty="0">
                <a:solidFill>
                  <a:schemeClr val="tx1"/>
                </a:solidFill>
              </a:rPr>
              <a:t>“Reconsider Your Diesel Fuel Supply”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https://</a:t>
            </a:r>
            <a:r>
              <a:rPr lang="en-US" sz="1400" dirty="0" err="1">
                <a:solidFill>
                  <a:schemeClr val="tx1"/>
                </a:solidFill>
              </a:rPr>
              <a:t>journal.uptimeinstitute.com</a:t>
            </a:r>
            <a:r>
              <a:rPr lang="en-US" sz="1400" dirty="0">
                <a:solidFill>
                  <a:schemeClr val="tx1"/>
                </a:solidFill>
              </a:rPr>
              <a:t>/reconsider-your-diesel-supply</a:t>
            </a:r>
            <a:r>
              <a:rPr lang="en-US" sz="1400" dirty="0"/>
              <a:t>/</a:t>
            </a:r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6" name="Picture 2" descr="Image result for fuel polishing system picture">
            <a:extLst>
              <a:ext uri="{FF2B5EF4-FFF2-40B4-BE49-F238E27FC236}">
                <a16:creationId xmlns:a16="http://schemas.microsoft.com/office/drawing/2014/main" id="{FF5BC13A-D169-DE45-BF93-6FFE3EAAF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567614"/>
            <a:ext cx="2948941" cy="288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4C845-7BC9-B546-91CF-A2EB76533911}"/>
              </a:ext>
            </a:extLst>
          </p:cNvPr>
          <p:cNvSpPr txBox="1"/>
          <p:nvPr/>
        </p:nvSpPr>
        <p:spPr>
          <a:xfrm>
            <a:off x="1257064" y="6451601"/>
            <a:ext cx="15736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SAE J1488</a:t>
            </a:r>
          </a:p>
        </p:txBody>
      </p:sp>
      <p:pic>
        <p:nvPicPr>
          <p:cNvPr id="1026" name="Picture 2" descr="Image result for mtu 3215 generator picture">
            <a:extLst>
              <a:ext uri="{FF2B5EF4-FFF2-40B4-BE49-F238E27FC236}">
                <a16:creationId xmlns:a16="http://schemas.microsoft.com/office/drawing/2014/main" id="{03373BFB-B09B-2841-B700-EAE3DC4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92" y="3742214"/>
            <a:ext cx="3242958" cy="22052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E16F2D-5A73-3040-973D-78973228EE22}"/>
              </a:ext>
            </a:extLst>
          </p:cNvPr>
          <p:cNvCxnSpPr>
            <a:cxnSpLocks/>
          </p:cNvCxnSpPr>
          <p:nvPr/>
        </p:nvCxnSpPr>
        <p:spPr>
          <a:xfrm>
            <a:off x="3657600" y="4788890"/>
            <a:ext cx="1502979" cy="0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108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>
            <a:normAutofit/>
          </a:bodyPr>
          <a:lstStyle/>
          <a:p>
            <a:r>
              <a:rPr lang="en-US" u="sng" dirty="0"/>
              <a:t>Suggested Readings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053F9D-1286-CA4F-8024-DFB47C29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8" y="925513"/>
            <a:ext cx="882933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EPA (2016) “Investigation Of Corrosion-Influencing Factors In Underground Storage Tanks With Diesel Service”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British Standards Institution BS 5410-3 (2016): use </a:t>
            </a:r>
            <a:r>
              <a:rPr lang="en-US" u="sng" dirty="0">
                <a:solidFill>
                  <a:schemeClr val="tx1"/>
                </a:solidFill>
              </a:rPr>
              <a:t>only</a:t>
            </a:r>
            <a:r>
              <a:rPr lang="en-US" dirty="0">
                <a:solidFill>
                  <a:schemeClr val="tx1"/>
                </a:solidFill>
              </a:rPr>
              <a:t> SAE J1488_201010 Filtration for  </a:t>
            </a:r>
            <a:r>
              <a:rPr lang="en-US" u="sng" dirty="0">
                <a:solidFill>
                  <a:schemeClr val="tx1"/>
                </a:solidFill>
              </a:rPr>
              <a:t>Critical Emergency Backup Generators</a:t>
            </a:r>
          </a:p>
          <a:p>
            <a:pPr marL="0" indent="0">
              <a:buNone/>
            </a:pPr>
            <a:endParaRPr lang="en-US" sz="8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tx1"/>
                </a:solidFill>
              </a:rPr>
              <a:t>Emulsified Water/Fuel Separation Test Procedure </a:t>
            </a: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www.sae.org/standards/content/j1488_201010/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Uptime Article (2017) “Reconsider Your Diesel Fuel Supply”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NFPA110 (2019) replace fuel regularly: yearly ?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Battelle Report (2012) Corrosion in Systems Storing and Dispensing Ultra Low Sulfur Diesel (ULSD) 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Moisture Absorption In Biodiesel And Its </a:t>
            </a:r>
            <a:r>
              <a:rPr lang="en-US" dirty="0" err="1">
                <a:solidFill>
                  <a:schemeClr val="tx1"/>
                </a:solidFill>
              </a:rPr>
              <a:t>PetroDiesel</a:t>
            </a:r>
            <a:r>
              <a:rPr lang="en-US" dirty="0">
                <a:solidFill>
                  <a:schemeClr val="tx1"/>
                </a:solidFill>
              </a:rPr>
              <a:t> Blends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39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>
            <a:normAutofit fontScale="90000"/>
          </a:bodyPr>
          <a:lstStyle/>
          <a:p>
            <a:r>
              <a:rPr lang="en-US" sz="8800" dirty="0"/>
              <a:t>O</a:t>
            </a:r>
            <a:r>
              <a:rPr lang="en-US" dirty="0"/>
              <a:t>ctane </a:t>
            </a:r>
            <a:r>
              <a:rPr lang="en-US" sz="8800" dirty="0"/>
              <a:t>S</a:t>
            </a:r>
            <a:r>
              <a:rPr lang="en-US" dirty="0"/>
              <a:t>ystems </a:t>
            </a:r>
            <a:r>
              <a:rPr lang="en-US" sz="8800" dirty="0"/>
              <a:t>I</a:t>
            </a:r>
            <a:r>
              <a:rPr lang="en-US" dirty="0"/>
              <a:t>nc.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C77CB5-6D2F-FB4C-BE93-297E8E90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439863"/>
            <a:ext cx="844391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Focus –  Emergency Systems That Cannot Fail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1 – investigate levels of fuel acidification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2 – development of a corrosion control plan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3 – implementation of the corrosion control plan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Pat is a lecturer in </a:t>
            </a:r>
            <a:r>
              <a:rPr lang="en-CA" b="1" dirty="0" err="1">
                <a:solidFill>
                  <a:schemeClr val="tx1"/>
                </a:solidFill>
              </a:rPr>
              <a:t>BioFuelNet</a:t>
            </a:r>
            <a:r>
              <a:rPr lang="en-CA" b="1" dirty="0">
                <a:solidFill>
                  <a:schemeClr val="tx1"/>
                </a:solidFill>
              </a:rPr>
              <a:t> Canada’s Advanced Biofuels Course, hosted on McGill University’s </a:t>
            </a:r>
            <a:r>
              <a:rPr lang="en-CA" b="1" dirty="0" err="1">
                <a:solidFill>
                  <a:schemeClr val="tx1"/>
                </a:solidFill>
              </a:rPr>
              <a:t>myCourses</a:t>
            </a:r>
            <a:r>
              <a:rPr lang="en-CA" b="1" dirty="0">
                <a:solidFill>
                  <a:schemeClr val="tx1"/>
                </a:solidFill>
              </a:rPr>
              <a:t> platform. </a:t>
            </a:r>
            <a:r>
              <a:rPr lang="en-CA" b="1" dirty="0">
                <a:solidFill>
                  <a:schemeClr val="tx1"/>
                </a:solidFill>
                <a:hlinkClick r:id="rId3"/>
              </a:rPr>
              <a:t>http://biofuelnet.ca/advanced-biofuels-course/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hlinkClick r:id="rId3"/>
              </a:rPr>
              <a:t>www.octanesystemsinc.com</a:t>
            </a:r>
            <a:endParaRPr lang="en-C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  <a:hlinkClick r:id="rId4"/>
              </a:rPr>
              <a:t>patsmyth@octanesystemsinc.com</a:t>
            </a:r>
            <a:endParaRPr lang="en-CA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tx1"/>
                </a:solidFill>
              </a:rPr>
              <a:t>613-794-6090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03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>
            <a:norm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Three Stages of Truth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2D00F76-DE89-BA49-8640-9A4731B0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68526"/>
            <a:ext cx="7886700" cy="26035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All truth passes through three stages: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First, it is ridiculed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Second, it is violently opposed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Third, it is accepted as being self-evident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59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Corrosion Control for Emergency Backup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That Cannot Fail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2D00F76-DE89-BA49-8640-9A4731B0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2425701"/>
            <a:ext cx="7029450" cy="113188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CA" sz="21600" b="1" dirty="0">
                <a:solidFill>
                  <a:schemeClr val="tx1"/>
                </a:solidFill>
              </a:rPr>
              <a:t>THANK YOU !!</a:t>
            </a:r>
          </a:p>
          <a:p>
            <a:pPr marL="0" indent="0" algn="ctr">
              <a:buNone/>
            </a:pPr>
            <a:endParaRPr lang="en-CA" sz="4800" b="1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buNone/>
            </a:pPr>
            <a:endParaRPr lang="en-CA" sz="4800" b="1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buNone/>
            </a:pPr>
            <a:endParaRPr lang="en-CA" sz="12800" b="1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CA" sz="12800" b="1" dirty="0">
                <a:solidFill>
                  <a:schemeClr val="tx1"/>
                </a:solidFill>
                <a:hlinkClick r:id="rId3"/>
              </a:rPr>
              <a:t>Pat Smyth</a:t>
            </a:r>
          </a:p>
          <a:p>
            <a:pPr marL="0" indent="0" algn="ctr">
              <a:buNone/>
            </a:pPr>
            <a:endParaRPr lang="en-CA" sz="4000" b="1" dirty="0">
              <a:solidFill>
                <a:schemeClr val="tx1"/>
              </a:solidFill>
              <a:hlinkClick r:id="rId3"/>
            </a:endParaRPr>
          </a:p>
          <a:p>
            <a:pPr marL="0" indent="0" algn="ctr">
              <a:buNone/>
            </a:pPr>
            <a:r>
              <a:rPr lang="en-CA" sz="12800" b="1" dirty="0">
                <a:solidFill>
                  <a:schemeClr val="tx1"/>
                </a:solidFill>
                <a:hlinkClick r:id="rId3"/>
              </a:rPr>
              <a:t>www.octanesystemsinc.com</a:t>
            </a:r>
            <a:endParaRPr lang="en-CA" sz="1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sz="4000" b="1" dirty="0">
              <a:solidFill>
                <a:schemeClr val="tx1"/>
              </a:solidFill>
              <a:hlinkClick r:id="rId4"/>
            </a:endParaRPr>
          </a:p>
          <a:p>
            <a:pPr marL="0" indent="0" algn="ctr">
              <a:buNone/>
            </a:pPr>
            <a:r>
              <a:rPr lang="en-CA" sz="12800" b="1" dirty="0">
                <a:solidFill>
                  <a:schemeClr val="tx1"/>
                </a:solidFill>
                <a:hlinkClick r:id="rId4"/>
              </a:rPr>
              <a:t>patsmyth@octanesystemsinc.com</a:t>
            </a:r>
            <a:endParaRPr lang="en-CA" sz="1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CA" sz="1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CA" sz="12800" b="1" dirty="0">
                <a:solidFill>
                  <a:schemeClr val="tx1"/>
                </a:solidFill>
              </a:rPr>
              <a:t>613-794-6090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CA" sz="4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10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What We Will Cover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0037" y="1091911"/>
            <a:ext cx="8543925" cy="200342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sz="2800" b="1" dirty="0">
                <a:solidFill>
                  <a:schemeClr val="tx1"/>
                </a:solidFill>
              </a:rPr>
              <a:t>The installation of a special type of filtration system that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800" b="1" dirty="0">
                <a:solidFill>
                  <a:schemeClr val="tx1"/>
                </a:solidFill>
              </a:rPr>
              <a:t>removes the vast majority of corrosion risk to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2800" b="1" dirty="0">
                <a:solidFill>
                  <a:schemeClr val="tx1"/>
                </a:solidFill>
              </a:rPr>
              <a:t>emergency generators caused by acidification of the fuel</a:t>
            </a:r>
          </a:p>
          <a:p>
            <a:endParaRPr lang="en-US" dirty="0"/>
          </a:p>
        </p:txBody>
      </p:sp>
      <p:pic>
        <p:nvPicPr>
          <p:cNvPr id="5" name="Picture 2" descr="Image result for fuel polishing system picture">
            <a:extLst>
              <a:ext uri="{FF2B5EF4-FFF2-40B4-BE49-F238E27FC236}">
                <a16:creationId xmlns:a16="http://schemas.microsoft.com/office/drawing/2014/main" id="{554F5BC3-7094-9748-8E91-8A395FCD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3" y="2706182"/>
            <a:ext cx="3449124" cy="33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85355D-0858-5B40-977E-9CE9A06661E0}"/>
              </a:ext>
            </a:extLst>
          </p:cNvPr>
          <p:cNvSpPr txBox="1"/>
          <p:nvPr/>
        </p:nvSpPr>
        <p:spPr>
          <a:xfrm>
            <a:off x="3586747" y="625741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SAE J1488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46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When Generators Do Fail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664AD-0B6B-1545-8757-895045B21B77}"/>
              </a:ext>
            </a:extLst>
          </p:cNvPr>
          <p:cNvSpPr txBox="1">
            <a:spLocks/>
          </p:cNvSpPr>
          <p:nvPr/>
        </p:nvSpPr>
        <p:spPr>
          <a:xfrm>
            <a:off x="742950" y="94959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4556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9963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>
                <a:solidFill>
                  <a:schemeClr val="tx1"/>
                </a:solidFill>
              </a:rPr>
              <a:t>A failure during a crisis is at the </a:t>
            </a:r>
            <a:r>
              <a:rPr lang="en-US" b="1">
                <a:solidFill>
                  <a:schemeClr val="tx1"/>
                </a:solidFill>
              </a:rPr>
              <a:t>worst</a:t>
            </a:r>
            <a:r>
              <a:rPr lang="en-US">
                <a:solidFill>
                  <a:schemeClr val="tx1"/>
                </a:solidFill>
              </a:rPr>
              <a:t> possible time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>
                <a:solidFill>
                  <a:schemeClr val="tx1"/>
                </a:solidFill>
              </a:rPr>
              <a:t>Greatest risk to life and health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>
                <a:solidFill>
                  <a:schemeClr val="tx1"/>
                </a:solidFill>
              </a:rPr>
              <a:t>Business continuance risk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>
                <a:solidFill>
                  <a:schemeClr val="tx1"/>
                </a:solidFill>
              </a:rPr>
              <a:t>Operating 7/24, maximum stress on generators</a:t>
            </a:r>
          </a:p>
        </p:txBody>
      </p:sp>
      <p:pic>
        <p:nvPicPr>
          <p:cNvPr id="8" name="Picture 7" descr="Image result for pictures of ice storm">
            <a:extLst>
              <a:ext uri="{FF2B5EF4-FFF2-40B4-BE49-F238E27FC236}">
                <a16:creationId xmlns:a16="http://schemas.microsoft.com/office/drawing/2014/main" id="{954C10BB-FDD4-BA4A-B305-BA875BF9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99" y="3230225"/>
            <a:ext cx="4822023" cy="32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09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Risk to Life and Health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B4D3A8-ED06-FC43-82C8-BAE06EBFE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88" y="1269530"/>
            <a:ext cx="5699175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Hospitals: failures put life at risk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Water and waste water treatment plants: failures put health at risk</a:t>
            </a:r>
          </a:p>
        </p:txBody>
      </p:sp>
      <p:pic>
        <p:nvPicPr>
          <p:cNvPr id="6" name="Picture 2" descr="Image result for pictures of hurricanes happening">
            <a:extLst>
              <a:ext uri="{FF2B5EF4-FFF2-40B4-BE49-F238E27FC236}">
                <a16:creationId xmlns:a16="http://schemas.microsoft.com/office/drawing/2014/main" id="{C650FD56-0AC5-7647-9B24-79CADE0F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25" y="3371211"/>
            <a:ext cx="3835297" cy="25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pictures of hurricanes happening">
            <a:extLst>
              <a:ext uri="{FF2B5EF4-FFF2-40B4-BE49-F238E27FC236}">
                <a16:creationId xmlns:a16="http://schemas.microsoft.com/office/drawing/2014/main" id="{97155841-3656-334A-9262-80F1578B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371211"/>
            <a:ext cx="3600400" cy="270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2C5EE58-2C77-594E-A51F-D06A164CED03}"/>
              </a:ext>
            </a:extLst>
          </p:cNvPr>
          <p:cNvSpPr txBox="1">
            <a:spLocks/>
          </p:cNvSpPr>
          <p:nvPr/>
        </p:nvSpPr>
        <p:spPr>
          <a:xfrm>
            <a:off x="6900522" y="1111940"/>
            <a:ext cx="1633878" cy="202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4556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en-US" sz="24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9963" indent="-2254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D4591E"/>
              </a:buClr>
              <a:buFont typeface="Wingdings" panose="05000000000000000000" pitchFamily="2" charset="2"/>
              <a:buChar char="§"/>
              <a:defRPr lang="ru-RU" sz="2400" kern="1200" baseline="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Irene  2011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Isaac 2012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Sandy 2012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Arthur 2014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Hermine 2016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Matthew 2016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Irma 2017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Nate 2017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Harvey 2017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Maria 2017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Florence 2018 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1000" b="1" dirty="0">
                <a:solidFill>
                  <a:schemeClr val="tx1"/>
                </a:solidFill>
              </a:rPr>
              <a:t>Michael 2018</a:t>
            </a:r>
          </a:p>
          <a:p>
            <a:endParaRPr lang="en-US" sz="1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8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Costs and Liabilities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CE085A-2817-7D4C-B6A6-CA1B0A6B9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155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Financial institutions and business: Failures can have large liability cost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Cost of replacing generators, tanks</a:t>
            </a:r>
          </a:p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Tanks failing in 10 years, normal life 30+ years, before corrosion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Image result for pictures of hurricanes happening">
            <a:extLst>
              <a:ext uri="{FF2B5EF4-FFF2-40B4-BE49-F238E27FC236}">
                <a16:creationId xmlns:a16="http://schemas.microsoft.com/office/drawing/2014/main" id="{D62A954F-9279-F64C-A1DB-448AF811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12864"/>
            <a:ext cx="3604925" cy="27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ictures of hurricanes happening">
            <a:extLst>
              <a:ext uri="{FF2B5EF4-FFF2-40B4-BE49-F238E27FC236}">
                <a16:creationId xmlns:a16="http://schemas.microsoft.com/office/drawing/2014/main" id="{798296EB-E094-0647-B309-A84DEF9B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86" y="3708490"/>
            <a:ext cx="3364264" cy="25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9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>
            <a:noAutofit/>
          </a:bodyPr>
          <a:lstStyle/>
          <a:p>
            <a:r>
              <a:rPr lang="en-CA" u="sng" dirty="0">
                <a:latin typeface="Calibri" charset="0"/>
                <a:ea typeface="Calibri" charset="0"/>
                <a:cs typeface="Calibri" charset="0"/>
              </a:rPr>
              <a:t>Corrosion, Greatest Threat to Emergency Generators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7566C7A-E251-BD45-AE86-5FA121F7D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557479"/>
            <a:ext cx="6600483" cy="33464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Last line of defense, no single point of failure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tx1"/>
                </a:solidFill>
              </a:rPr>
              <a:t>Now</a:t>
            </a:r>
            <a:r>
              <a:rPr lang="en-US" dirty="0">
                <a:solidFill>
                  <a:schemeClr val="tx1"/>
                </a:solidFill>
              </a:rPr>
              <a:t>, single point of failure, acidified fuel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35,000 psi, designs for 60,000 + psi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Acidified fuel corrodes injectors tips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Bonded/emulsified water pits injectors tips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Heat + water = steam explosion, pits injectors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497AB-3AA6-D041-AE04-03334081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27" y="1921326"/>
            <a:ext cx="2602673" cy="27328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2227E2-EF21-544E-9166-3629F3F088A5}"/>
              </a:ext>
            </a:extLst>
          </p:cNvPr>
          <p:cNvSpPr/>
          <p:nvPr/>
        </p:nvSpPr>
        <p:spPr>
          <a:xfrm>
            <a:off x="3427759" y="5320053"/>
            <a:ext cx="485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Injector holes/needle tips micron size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DF6B97E-2C03-614C-AA62-93FD3FBC4C93}"/>
              </a:ext>
            </a:extLst>
          </p:cNvPr>
          <p:cNvSpPr/>
          <p:nvPr/>
        </p:nvSpPr>
        <p:spPr>
          <a:xfrm rot="12300814" flipH="1">
            <a:off x="6889331" y="4616316"/>
            <a:ext cx="203217" cy="668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90747-B7E9-7240-B920-5B48B31C270F}"/>
              </a:ext>
            </a:extLst>
          </p:cNvPr>
          <p:cNvSpPr txBox="1"/>
          <p:nvPr/>
        </p:nvSpPr>
        <p:spPr>
          <a:xfrm>
            <a:off x="866486" y="6031515"/>
            <a:ext cx="56889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 dry, clean and non acidic !!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9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Timeline - Water in Diesel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B7684-41FE-394C-965A-572D5E800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1091911"/>
            <a:ext cx="8143875" cy="4818062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1900 to 2006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–</a:t>
            </a:r>
            <a:r>
              <a:rPr lang="en-US" dirty="0">
                <a:solidFill>
                  <a:schemeClr val="tx1"/>
                </a:solidFill>
              </a:rPr>
              <a:t> for over a century, fuel kept usable with regular removal of sludge and freestanding water from the tank bottom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2006 to Now – </a:t>
            </a:r>
            <a:r>
              <a:rPr lang="en-CA" dirty="0">
                <a:solidFill>
                  <a:schemeClr val="tx1"/>
                </a:solidFill>
              </a:rPr>
              <a:t>Ultra Low Sulfur Diesel (ULSD) </a:t>
            </a:r>
            <a:r>
              <a:rPr lang="en-US" dirty="0">
                <a:solidFill>
                  <a:schemeClr val="tx1"/>
                </a:solidFill>
              </a:rPr>
              <a:t>introduced,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sulfur      500 ppm to 15 ppm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*KEY* Changed fuel chemistry</a:t>
            </a:r>
            <a:r>
              <a:rPr lang="en-US" dirty="0">
                <a:solidFill>
                  <a:schemeClr val="tx1"/>
                </a:solidFill>
              </a:rPr>
              <a:t>!!!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Change One - </a:t>
            </a:r>
            <a:r>
              <a:rPr lang="en-US" dirty="0">
                <a:solidFill>
                  <a:schemeClr val="tx1"/>
                </a:solidFill>
              </a:rPr>
              <a:t>lubrication removed, immediate catastrophic engine wear/failure, fixed with additives and fuel components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3D29AFC7-83FA-5B4B-9D22-D522864F3181}"/>
              </a:ext>
            </a:extLst>
          </p:cNvPr>
          <p:cNvSpPr/>
          <p:nvPr/>
        </p:nvSpPr>
        <p:spPr>
          <a:xfrm rot="10800000">
            <a:off x="1345183" y="3616040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55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Timeline - Water in Diesel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049E7D5-8677-344D-B8E0-AE3756E8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439863"/>
            <a:ext cx="832961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Change Two - </a:t>
            </a:r>
            <a:r>
              <a:rPr lang="en-US" dirty="0" err="1">
                <a:solidFill>
                  <a:schemeClr val="tx1"/>
                </a:solidFill>
              </a:rPr>
              <a:t>InterFacial</a:t>
            </a:r>
            <a:r>
              <a:rPr lang="en-US" dirty="0">
                <a:solidFill>
                  <a:schemeClr val="tx1"/>
                </a:solidFill>
              </a:rPr>
              <a:t> Tension (</a:t>
            </a:r>
            <a:r>
              <a:rPr lang="en-US" b="1" dirty="0">
                <a:solidFill>
                  <a:schemeClr val="tx1"/>
                </a:solidFill>
              </a:rPr>
              <a:t>IFT</a:t>
            </a:r>
            <a:r>
              <a:rPr lang="en-US" dirty="0">
                <a:solidFill>
                  <a:schemeClr val="tx1"/>
                </a:solidFill>
              </a:rPr>
              <a:t>) dropped with additives and fuel components: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IFT </a:t>
            </a:r>
            <a:r>
              <a:rPr lang="en-CA" dirty="0">
                <a:solidFill>
                  <a:schemeClr val="tx1"/>
                </a:solidFill>
              </a:rPr>
              <a:t>ability of two fluids to repeal each other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>
                <a:solidFill>
                  <a:schemeClr val="tx1"/>
                </a:solidFill>
              </a:rPr>
              <a:t>With     IFT, </a:t>
            </a:r>
            <a:r>
              <a:rPr lang="en-CA" u="sng" dirty="0">
                <a:solidFill>
                  <a:schemeClr val="tx1"/>
                </a:solidFill>
              </a:rPr>
              <a:t>emulsified</a:t>
            </a:r>
            <a:r>
              <a:rPr lang="en-CA" dirty="0">
                <a:solidFill>
                  <a:schemeClr val="tx1"/>
                </a:solidFill>
              </a:rPr>
              <a:t> water absorbed into the fuel column and </a:t>
            </a:r>
            <a:r>
              <a:rPr lang="en-CA" u="sng" dirty="0">
                <a:solidFill>
                  <a:schemeClr val="tx1"/>
                </a:solidFill>
              </a:rPr>
              <a:t>bonds</a:t>
            </a:r>
            <a:r>
              <a:rPr lang="en-CA" dirty="0">
                <a:solidFill>
                  <a:schemeClr val="tx1"/>
                </a:solidFill>
              </a:rPr>
              <a:t> with the diesel, </a:t>
            </a:r>
            <a:r>
              <a:rPr lang="en-CA" b="1" dirty="0">
                <a:solidFill>
                  <a:schemeClr val="tx1"/>
                </a:solidFill>
              </a:rPr>
              <a:t>2006 to now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*KEY* </a:t>
            </a:r>
            <a:r>
              <a:rPr lang="en-CA" u="sng" dirty="0">
                <a:solidFill>
                  <a:schemeClr val="tx1"/>
                </a:solidFill>
              </a:rPr>
              <a:t>Bonded/emulsified </a:t>
            </a:r>
            <a:r>
              <a:rPr lang="en-CA" dirty="0">
                <a:solidFill>
                  <a:schemeClr val="tx1"/>
                </a:solidFill>
              </a:rPr>
              <a:t>water </a:t>
            </a:r>
            <a:r>
              <a:rPr lang="en-CA" b="1" dirty="0">
                <a:solidFill>
                  <a:schemeClr val="tx1"/>
                </a:solidFill>
              </a:rPr>
              <a:t>difficult to remove</a:t>
            </a:r>
            <a:r>
              <a:rPr lang="en-CA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b="1" dirty="0">
                <a:solidFill>
                  <a:schemeClr val="tx1"/>
                </a:solidFill>
              </a:rPr>
              <a:t>*KEY*  </a:t>
            </a:r>
            <a:r>
              <a:rPr lang="en-US" b="1" dirty="0">
                <a:solidFill>
                  <a:schemeClr val="tx1"/>
                </a:solidFill>
              </a:rPr>
              <a:t>2010 - SAE J1488 updated</a:t>
            </a:r>
            <a:r>
              <a:rPr lang="en-CA" dirty="0">
                <a:solidFill>
                  <a:schemeClr val="tx1"/>
                </a:solidFill>
              </a:rPr>
              <a:t> to reflect difficulty in </a:t>
            </a:r>
            <a:r>
              <a:rPr lang="en-US" dirty="0">
                <a:solidFill>
                  <a:schemeClr val="tx1"/>
                </a:solidFill>
              </a:rPr>
              <a:t>removing bonded/emulsified water</a:t>
            </a:r>
            <a:r>
              <a:rPr lang="en-CA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dirty="0">
                <a:solidFill>
                  <a:schemeClr val="tx1"/>
                </a:solidFill>
              </a:rPr>
              <a:t>More on SAE J1488 later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A16266EB-13F0-B946-AD21-84357F03F1F1}"/>
              </a:ext>
            </a:extLst>
          </p:cNvPr>
          <p:cNvSpPr/>
          <p:nvPr/>
        </p:nvSpPr>
        <p:spPr>
          <a:xfrm rot="10800000">
            <a:off x="945132" y="3286125"/>
            <a:ext cx="271463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15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7187"/>
            <a:ext cx="9144000" cy="691524"/>
          </a:xfrm>
        </p:spPr>
        <p:txBody>
          <a:bodyPr/>
          <a:lstStyle/>
          <a:p>
            <a:r>
              <a:rPr lang="en-US" u="sng" dirty="0">
                <a:latin typeface="Calibri" charset="0"/>
                <a:ea typeface="Calibri" charset="0"/>
                <a:cs typeface="Calibri" charset="0"/>
              </a:rPr>
              <a:t>Why the Drop in IFT? </a:t>
            </a:r>
            <a:r>
              <a:rPr lang="en-US" u="sng">
                <a:latin typeface="Calibri" charset="0"/>
                <a:ea typeface="Calibri" charset="0"/>
                <a:cs typeface="Calibri" charset="0"/>
              </a:rPr>
              <a:t>Hydrogen Bonds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B749-B37C-463D-AE7A-9A33D563BEF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049E7D5-8677-344D-B8E0-AE3756E8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8" y="1439863"/>
            <a:ext cx="8329612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A" dirty="0">
                <a:solidFill>
                  <a:schemeClr val="tx1"/>
                </a:solidFill>
              </a:rPr>
              <a:t>Hydrogen bonds between the oxygen atom in water and the hydrogen atom in biodiesel. Many attachment points.</a:t>
            </a:r>
          </a:p>
          <a:p>
            <a:pPr marL="0" indent="0">
              <a:lnSpc>
                <a:spcPct val="150000"/>
              </a:lnSpc>
              <a:buNone/>
            </a:pPr>
            <a:endParaRPr lang="en-CA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Biodiesel Molecule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attachments.office.net/owa/patsmyth@octanesystemsinc.com/service.svc/s/GetAttachmentThumbnail?id=AAMkADA0NTgyZjZkLTNiMDItNDU1MC05MjVmLTJhMDA0ZjVmNWZlOABGAAAAAADMOezxCSH%2BSYxAsZ6ch23QBwCE6fDaq8VgSaGFCZo8RTUVAAAAAAEMAACE6fDaq8VgSaGFCZo8RTUVAACoME8rAAABEgAQAK3IJtMSwFZOl0TPUh0vc2Q%3D&amp;thumbnailType=2&amp;owa=outlook.office.com&amp;scriptVer=2019042903.07&amp;X-OWA-CANARY=nTNCvohR5EyQ350Ot_GTWGANlWMv0tYYth3X1Pfy3aGgu7HjERDDvzzs0Dlkgtu6Taj_Dv6ABMs.&amp;token=eyJhbGciOiJSUzI1NiIsImtpZCI6IjA2MDBGOUY2NzQ2MjA3MzdFNzM0MDRFMjg3QzQ1QTgxOENCN0NFQjgiLCJ4NXQiOiJCZ0Q1OW5SaUJ6Zm5OQVRpaDhSYWdZeTN6cmciLCJ0eXAiOiJKV1QifQ.eyJ2ZXIiOiJFeGNoYW5nZS5DYWxsYmFjay5WMSIsImFwcGN0eHNlbmRlciI6Ik93YURvd25sb2FkQGI4ZmJhYjZmLTRiZmEtNGVmYy1hYWFkLTZlZmE0YzhmYzZkOSIsImFwcGN0eCI6IntcIm1zZXhjaHByb3RcIjpcIm93YVwiLFwicHJpbWFyeXNpZFwiOlwiUy0xLTUtMjEtOTAyNTc5OTk3LTE1NTY0ODA1NDktMzQ5MDI2OTY4LTYxMTQ1MDZcIixcInB1aWRcIjpcIjExNTM4MzYyOTY5MDAxODc2NDVcIixcIm9pZFwiOlwiYTBlMmIyNmUtNTkwZi00NGM1LWFjNDYtNzNiMzEwY2Q3ZjgzXCIsXCJzY29wZVwiOlwiT3dhRG93bmxvYWRcIn0iLCJuYmYiOjE1NTcxNTMwMTMsImV4cCI6MTU1NzE1MzYxMywiaXNzIjoiMDAwMDAwMDItMDAwMC0wZmYxLWNlMDAtMDAwMDAwMDAwMDAwQGI4ZmJhYjZmLTRiZmEtNGVmYy1hYWFkLTZlZmE0YzhmYzZkOSIsImF1ZCI6IjAwMDAwMDAyLTAwMDAtMGZmMS1jZTAwLTAwMDAwMDAwMDAwMC9hdHRhY2htZW50cy5vZmZpY2UubmV0QGI4ZmJhYjZmLTRiZmEtNGVmYy1hYWFkLTZlZmE0YzhmYzZkOSJ9.UoKjdgyJvvLL_OAhIy4tH5b8zxoApk7F7FBLtJSOwwJq_hc70JDWRHupCxhSYm0MjxDflCuqE-xBzaD2jvNNha4HfI_B6ikDORnMk5eWdOZEp96FAIJ7oRpukCLAlXQ1DErFJTS-xd3Oli05yNaqonCNDmX3xeueyZOyJynuxDRzheYzP36srZpiPvN5RY-KTIa2iNNjeytjExdQmvBWMFDbn95Jvo7r7CyiEn6YVrml_BUWFibyTbyvBIQz-93L1v4ow4zLIc0o4keL1lxg4HQ0BdzwYq6jhDoQLr5v7qCAPiNYRV3P2AtkLjl053Y7h0ZmNjpygxjf0bkDrfrhWg&amp;animation=true">
            <a:extLst>
              <a:ext uri="{FF2B5EF4-FFF2-40B4-BE49-F238E27FC236}">
                <a16:creationId xmlns:a16="http://schemas.microsoft.com/office/drawing/2014/main" id="{525828A7-86D4-A14D-AEA0-9326C314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48" y="3064783"/>
            <a:ext cx="6108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16BACF-7652-384B-8A4C-AA0C58375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02" y="3966483"/>
            <a:ext cx="4950347" cy="2052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595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ASE" val="f1cHYrjC"/>
  <p:tag name="ARTICULATE_PROJECT_OPEN" val="0"/>
  <p:tag name="ARTICULATE_SLIDE_THUMBNAIL_REFRESH" val="1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se">
  <a:themeElements>
    <a:clrScheme name="Material sky &amp; sun">
      <a:dk1>
        <a:srgbClr val="FFFFFF"/>
      </a:dk1>
      <a:lt1>
        <a:srgbClr val="212121"/>
      </a:lt1>
      <a:dk2>
        <a:srgbClr val="727272"/>
      </a:dk2>
      <a:lt2>
        <a:srgbClr val="B6B6B6"/>
      </a:lt2>
      <a:accent1>
        <a:srgbClr val="318AA9"/>
      </a:accent1>
      <a:accent2>
        <a:srgbClr val="4DB0D0"/>
      </a:accent2>
      <a:accent3>
        <a:srgbClr val="5DB6D4"/>
      </a:accent3>
      <a:accent4>
        <a:srgbClr val="FFB74E"/>
      </a:accent4>
      <a:accent5>
        <a:srgbClr val="5DB6D4"/>
      </a:accent5>
      <a:accent6>
        <a:srgbClr val="4DB0D0"/>
      </a:accent6>
      <a:hlink>
        <a:srgbClr val="318AA9"/>
      </a:hlink>
      <a:folHlink>
        <a:srgbClr val="F3AD47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D9DC56A-2F68-4663-9643-A1DC75B0F6A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9542</TotalTime>
  <Words>938</Words>
  <Application>Microsoft Macintosh PowerPoint</Application>
  <PresentationFormat>On-screen Show (4:3)</PresentationFormat>
  <Paragraphs>176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Articulate Narrow</vt:lpstr>
      <vt:lpstr>Calibri</vt:lpstr>
      <vt:lpstr>Calibri Light</vt:lpstr>
      <vt:lpstr>Open Sans</vt:lpstr>
      <vt:lpstr>Wingdings</vt:lpstr>
      <vt:lpstr>Base</vt:lpstr>
      <vt:lpstr>Custom Design</vt:lpstr>
      <vt:lpstr>PowerPoint Presentation</vt:lpstr>
      <vt:lpstr>What We Will Cover</vt:lpstr>
      <vt:lpstr>When Generators Do Fail </vt:lpstr>
      <vt:lpstr>Risk to Life and Health </vt:lpstr>
      <vt:lpstr>Costs and Liabilities</vt:lpstr>
      <vt:lpstr>Corrosion, Greatest Threat to Emergency Generators</vt:lpstr>
      <vt:lpstr>Timeline - Water in Diesel 1</vt:lpstr>
      <vt:lpstr>Timeline - Water in Diesel 2</vt:lpstr>
      <vt:lpstr>Why the Drop in IFT? Hydrogen Bonds</vt:lpstr>
      <vt:lpstr>Why Corrosion Now?</vt:lpstr>
      <vt:lpstr>Summary: Acidification and Bonded/Emulsified Water in Diesel</vt:lpstr>
      <vt:lpstr>New - Biofilms</vt:lpstr>
      <vt:lpstr>Solution - SAE J1488 Filtration Corrosion Control</vt:lpstr>
      <vt:lpstr>Solution - SAE J1488 Filtration Corrosion Control</vt:lpstr>
      <vt:lpstr>Solution – Install Permanent SAE J1488_201010 Filtration</vt:lpstr>
      <vt:lpstr>Suggested Readings</vt:lpstr>
      <vt:lpstr>Octane Systems Inc.</vt:lpstr>
      <vt:lpstr>Three Stages of Truth</vt:lpstr>
      <vt:lpstr>Corrosion Control for Emergency Backup  Systems That Cannot Fail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Pat Smyth</cp:lastModifiedBy>
  <cp:revision>881</cp:revision>
  <cp:lastPrinted>2018-01-11T14:22:14Z</cp:lastPrinted>
  <dcterms:created xsi:type="dcterms:W3CDTF">2015-08-18T23:51:21Z</dcterms:created>
  <dcterms:modified xsi:type="dcterms:W3CDTF">2019-05-27T15:59:54Z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16B35A73-3C93-4361-8CCC-7426A5BCCE9B</vt:lpwstr>
  </property>
  <property fmtid="{D5CDD505-2E9C-101B-9397-08002B2CF9AE}" pid="3" name="ArticulatePath">
    <vt:lpwstr>Brushed Steel 1</vt:lpwstr>
  </property>
</Properties>
</file>