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5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4.svg"/><Relationship Id="rId1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4.svg"/><Relationship Id="rId1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6EDD6A-8D6F-4CBB-B6B7-3C1A8FF6115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F40E3E3-9DBB-43BC-AEF5-4C56FB08152E}">
      <dgm:prSet/>
      <dgm:spPr/>
      <dgm:t>
        <a:bodyPr/>
        <a:lstStyle/>
        <a:p>
          <a:r>
            <a:rPr lang="en-US"/>
            <a:t>Revenue increased 35.1% while operating expenses increased only 0.08%.</a:t>
          </a:r>
        </a:p>
      </dgm:t>
    </dgm:pt>
    <dgm:pt modelId="{3F9542E4-CA56-4BDF-B9F1-E3B8D67D78E0}" type="parTrans" cxnId="{9A7559DB-282F-49E1-94EE-3A49D6DDE63E}">
      <dgm:prSet/>
      <dgm:spPr/>
      <dgm:t>
        <a:bodyPr/>
        <a:lstStyle/>
        <a:p>
          <a:endParaRPr lang="en-US"/>
        </a:p>
      </dgm:t>
    </dgm:pt>
    <dgm:pt modelId="{0B548D7D-3DF0-4397-8BF0-233B5CEB08D0}" type="sibTrans" cxnId="{9A7559DB-282F-49E1-94EE-3A49D6DDE63E}">
      <dgm:prSet/>
      <dgm:spPr/>
      <dgm:t>
        <a:bodyPr/>
        <a:lstStyle/>
        <a:p>
          <a:endParaRPr lang="en-US"/>
        </a:p>
      </dgm:t>
    </dgm:pt>
    <dgm:pt modelId="{8AD2D529-AB8C-42F0-B7D7-0A7D399D03AE}">
      <dgm:prSet/>
      <dgm:spPr/>
      <dgm:t>
        <a:bodyPr/>
        <a:lstStyle/>
        <a:p>
          <a:r>
            <a:rPr lang="en-US"/>
            <a:t>Net results improved from a $270,215 loss (2025) to a $183,475 profit (2026).</a:t>
          </a:r>
        </a:p>
      </dgm:t>
    </dgm:pt>
    <dgm:pt modelId="{B38478BC-9A4F-45C2-8023-BCA881D7B07B}" type="parTrans" cxnId="{E23644BE-F5E2-4B34-8B9B-3457A3A5F529}">
      <dgm:prSet/>
      <dgm:spPr/>
      <dgm:t>
        <a:bodyPr/>
        <a:lstStyle/>
        <a:p>
          <a:endParaRPr lang="en-US"/>
        </a:p>
      </dgm:t>
    </dgm:pt>
    <dgm:pt modelId="{D05F769D-FF30-48BB-A0C7-9CEDB91D1C40}" type="sibTrans" cxnId="{E23644BE-F5E2-4B34-8B9B-3457A3A5F529}">
      <dgm:prSet/>
      <dgm:spPr/>
      <dgm:t>
        <a:bodyPr/>
        <a:lstStyle/>
        <a:p>
          <a:endParaRPr lang="en-US"/>
        </a:p>
      </dgm:t>
    </dgm:pt>
    <dgm:pt modelId="{38EA2673-C02A-4C30-BC2A-093136E97307}">
      <dgm:prSet/>
      <dgm:spPr/>
      <dgm:t>
        <a:bodyPr/>
        <a:lstStyle/>
        <a:p>
          <a:r>
            <a:rPr lang="en-US"/>
            <a:t>Overall bottom-line improvement: +$453,691.</a:t>
          </a:r>
        </a:p>
      </dgm:t>
    </dgm:pt>
    <dgm:pt modelId="{E1D70C37-FB86-4FCC-9B4C-2504E016BDDA}" type="parTrans" cxnId="{A1190B75-6B00-47C7-BFEA-5ABE456EE4F5}">
      <dgm:prSet/>
      <dgm:spPr/>
      <dgm:t>
        <a:bodyPr/>
        <a:lstStyle/>
        <a:p>
          <a:endParaRPr lang="en-US"/>
        </a:p>
      </dgm:t>
    </dgm:pt>
    <dgm:pt modelId="{18159B01-B377-4EC7-990A-7BC28F4FB12D}" type="sibTrans" cxnId="{A1190B75-6B00-47C7-BFEA-5ABE456EE4F5}">
      <dgm:prSet/>
      <dgm:spPr/>
      <dgm:t>
        <a:bodyPr/>
        <a:lstStyle/>
        <a:p>
          <a:endParaRPr lang="en-US"/>
        </a:p>
      </dgm:t>
    </dgm:pt>
    <dgm:pt modelId="{9E839FBE-3FDF-4915-8132-18F20A046908}" type="pres">
      <dgm:prSet presAssocID="{DB6EDD6A-8D6F-4CBB-B6B7-3C1A8FF6115F}" presName="root" presStyleCnt="0">
        <dgm:presLayoutVars>
          <dgm:dir/>
          <dgm:resizeHandles val="exact"/>
        </dgm:presLayoutVars>
      </dgm:prSet>
      <dgm:spPr/>
    </dgm:pt>
    <dgm:pt modelId="{0176B134-6666-43F1-803E-ECD4770C51BB}" type="pres">
      <dgm:prSet presAssocID="{BF40E3E3-9DBB-43BC-AEF5-4C56FB08152E}" presName="compNode" presStyleCnt="0"/>
      <dgm:spPr/>
    </dgm:pt>
    <dgm:pt modelId="{12C843DA-8CB2-490E-8685-9EE001B38580}" type="pres">
      <dgm:prSet presAssocID="{BF40E3E3-9DBB-43BC-AEF5-4C56FB08152E}" presName="bgRect" presStyleLbl="bgShp" presStyleIdx="0" presStyleCnt="3"/>
      <dgm:spPr/>
    </dgm:pt>
    <dgm:pt modelId="{5859EACF-84CE-43FF-AB77-BFEA33A53246}" type="pres">
      <dgm:prSet presAssocID="{BF40E3E3-9DBB-43BC-AEF5-4C56FB08152E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7115C677-DB86-4BBF-91AA-B47FEB0AF746}" type="pres">
      <dgm:prSet presAssocID="{BF40E3E3-9DBB-43BC-AEF5-4C56FB08152E}" presName="spaceRect" presStyleCnt="0"/>
      <dgm:spPr/>
    </dgm:pt>
    <dgm:pt modelId="{3D4CA2DF-903D-47BC-BE8E-3616A248FC81}" type="pres">
      <dgm:prSet presAssocID="{BF40E3E3-9DBB-43BC-AEF5-4C56FB08152E}" presName="parTx" presStyleLbl="revTx" presStyleIdx="0" presStyleCnt="3">
        <dgm:presLayoutVars>
          <dgm:chMax val="0"/>
          <dgm:chPref val="0"/>
        </dgm:presLayoutVars>
      </dgm:prSet>
      <dgm:spPr/>
    </dgm:pt>
    <dgm:pt modelId="{D05C5F04-C754-42F8-9C68-BF630139C0BE}" type="pres">
      <dgm:prSet presAssocID="{0B548D7D-3DF0-4397-8BF0-233B5CEB08D0}" presName="sibTrans" presStyleCnt="0"/>
      <dgm:spPr/>
    </dgm:pt>
    <dgm:pt modelId="{B7C484A5-17CF-4D28-8E9A-FE463A72AFE4}" type="pres">
      <dgm:prSet presAssocID="{8AD2D529-AB8C-42F0-B7D7-0A7D399D03AE}" presName="compNode" presStyleCnt="0"/>
      <dgm:spPr/>
    </dgm:pt>
    <dgm:pt modelId="{0F66F0B1-8AC9-4565-B59E-6C3FBB32A5C7}" type="pres">
      <dgm:prSet presAssocID="{8AD2D529-AB8C-42F0-B7D7-0A7D399D03AE}" presName="bgRect" presStyleLbl="bgShp" presStyleIdx="1" presStyleCnt="3"/>
      <dgm:spPr/>
    </dgm:pt>
    <dgm:pt modelId="{03560C23-BF64-440E-A66E-2F1EC7BC52E8}" type="pres">
      <dgm:prSet presAssocID="{8AD2D529-AB8C-42F0-B7D7-0A7D399D03AE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32C17B3F-D086-4E60-BCD5-68CA6A473D6C}" type="pres">
      <dgm:prSet presAssocID="{8AD2D529-AB8C-42F0-B7D7-0A7D399D03AE}" presName="spaceRect" presStyleCnt="0"/>
      <dgm:spPr/>
    </dgm:pt>
    <dgm:pt modelId="{95A594AA-5C74-4F55-9FFA-B7D7FD97349A}" type="pres">
      <dgm:prSet presAssocID="{8AD2D529-AB8C-42F0-B7D7-0A7D399D03AE}" presName="parTx" presStyleLbl="revTx" presStyleIdx="1" presStyleCnt="3">
        <dgm:presLayoutVars>
          <dgm:chMax val="0"/>
          <dgm:chPref val="0"/>
        </dgm:presLayoutVars>
      </dgm:prSet>
      <dgm:spPr/>
    </dgm:pt>
    <dgm:pt modelId="{73CB6A90-3903-4F7F-A31A-964A9A558D34}" type="pres">
      <dgm:prSet presAssocID="{D05F769D-FF30-48BB-A0C7-9CEDB91D1C40}" presName="sibTrans" presStyleCnt="0"/>
      <dgm:spPr/>
    </dgm:pt>
    <dgm:pt modelId="{1054084A-CF41-448E-B08E-495BE744EEF1}" type="pres">
      <dgm:prSet presAssocID="{38EA2673-C02A-4C30-BC2A-093136E97307}" presName="compNode" presStyleCnt="0"/>
      <dgm:spPr/>
    </dgm:pt>
    <dgm:pt modelId="{F2306E0A-E88C-4F31-96DA-9B15ACC1ADFD}" type="pres">
      <dgm:prSet presAssocID="{38EA2673-C02A-4C30-BC2A-093136E97307}" presName="bgRect" presStyleLbl="bgShp" presStyleIdx="2" presStyleCnt="3"/>
      <dgm:spPr/>
    </dgm:pt>
    <dgm:pt modelId="{C35A1593-C0AF-471B-A0F0-2F67C3DED882}" type="pres">
      <dgm:prSet presAssocID="{38EA2673-C02A-4C30-BC2A-093136E97307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C2FC64D6-D690-48CD-A2D0-19985E3B8094}" type="pres">
      <dgm:prSet presAssocID="{38EA2673-C02A-4C30-BC2A-093136E97307}" presName="spaceRect" presStyleCnt="0"/>
      <dgm:spPr/>
    </dgm:pt>
    <dgm:pt modelId="{93E98F93-3EB8-4088-9CDA-48B92A37CEEE}" type="pres">
      <dgm:prSet presAssocID="{38EA2673-C02A-4C30-BC2A-093136E9730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0850026-0593-459A-A3E7-0880FCC9348B}" type="presOf" srcId="{38EA2673-C02A-4C30-BC2A-093136E97307}" destId="{93E98F93-3EB8-4088-9CDA-48B92A37CEEE}" srcOrd="0" destOrd="0" presId="urn:microsoft.com/office/officeart/2018/2/layout/IconVerticalSolidList"/>
    <dgm:cxn modelId="{A1190B75-6B00-47C7-BFEA-5ABE456EE4F5}" srcId="{DB6EDD6A-8D6F-4CBB-B6B7-3C1A8FF6115F}" destId="{38EA2673-C02A-4C30-BC2A-093136E97307}" srcOrd="2" destOrd="0" parTransId="{E1D70C37-FB86-4FCC-9B4C-2504E016BDDA}" sibTransId="{18159B01-B377-4EC7-990A-7BC28F4FB12D}"/>
    <dgm:cxn modelId="{785653AC-94A9-4A63-9A49-30F906FB81D4}" type="presOf" srcId="{8AD2D529-AB8C-42F0-B7D7-0A7D399D03AE}" destId="{95A594AA-5C74-4F55-9FFA-B7D7FD97349A}" srcOrd="0" destOrd="0" presId="urn:microsoft.com/office/officeart/2018/2/layout/IconVerticalSolidList"/>
    <dgm:cxn modelId="{E23644BE-F5E2-4B34-8B9B-3457A3A5F529}" srcId="{DB6EDD6A-8D6F-4CBB-B6B7-3C1A8FF6115F}" destId="{8AD2D529-AB8C-42F0-B7D7-0A7D399D03AE}" srcOrd="1" destOrd="0" parTransId="{B38478BC-9A4F-45C2-8023-BCA881D7B07B}" sibTransId="{D05F769D-FF30-48BB-A0C7-9CEDB91D1C40}"/>
    <dgm:cxn modelId="{98AABEC5-3470-436D-8B68-C46EFF54FB31}" type="presOf" srcId="{DB6EDD6A-8D6F-4CBB-B6B7-3C1A8FF6115F}" destId="{9E839FBE-3FDF-4915-8132-18F20A046908}" srcOrd="0" destOrd="0" presId="urn:microsoft.com/office/officeart/2018/2/layout/IconVerticalSolidList"/>
    <dgm:cxn modelId="{D0146CCE-111D-4FB4-A4E1-5874C98C36A6}" type="presOf" srcId="{BF40E3E3-9DBB-43BC-AEF5-4C56FB08152E}" destId="{3D4CA2DF-903D-47BC-BE8E-3616A248FC81}" srcOrd="0" destOrd="0" presId="urn:microsoft.com/office/officeart/2018/2/layout/IconVerticalSolidList"/>
    <dgm:cxn modelId="{9A7559DB-282F-49E1-94EE-3A49D6DDE63E}" srcId="{DB6EDD6A-8D6F-4CBB-B6B7-3C1A8FF6115F}" destId="{BF40E3E3-9DBB-43BC-AEF5-4C56FB08152E}" srcOrd="0" destOrd="0" parTransId="{3F9542E4-CA56-4BDF-B9F1-E3B8D67D78E0}" sibTransId="{0B548D7D-3DF0-4397-8BF0-233B5CEB08D0}"/>
    <dgm:cxn modelId="{CE73F8A3-7AE4-4168-A887-72D84141399E}" type="presParOf" srcId="{9E839FBE-3FDF-4915-8132-18F20A046908}" destId="{0176B134-6666-43F1-803E-ECD4770C51BB}" srcOrd="0" destOrd="0" presId="urn:microsoft.com/office/officeart/2018/2/layout/IconVerticalSolidList"/>
    <dgm:cxn modelId="{4E3F4266-6B07-4ABC-8D55-8413F162A686}" type="presParOf" srcId="{0176B134-6666-43F1-803E-ECD4770C51BB}" destId="{12C843DA-8CB2-490E-8685-9EE001B38580}" srcOrd="0" destOrd="0" presId="urn:microsoft.com/office/officeart/2018/2/layout/IconVerticalSolidList"/>
    <dgm:cxn modelId="{6FE139B4-F3DA-4AE6-BA2D-71D0745B46A4}" type="presParOf" srcId="{0176B134-6666-43F1-803E-ECD4770C51BB}" destId="{5859EACF-84CE-43FF-AB77-BFEA33A53246}" srcOrd="1" destOrd="0" presId="urn:microsoft.com/office/officeart/2018/2/layout/IconVerticalSolidList"/>
    <dgm:cxn modelId="{C0CC32F7-D1FE-4CFD-893B-E3C66012344D}" type="presParOf" srcId="{0176B134-6666-43F1-803E-ECD4770C51BB}" destId="{7115C677-DB86-4BBF-91AA-B47FEB0AF746}" srcOrd="2" destOrd="0" presId="urn:microsoft.com/office/officeart/2018/2/layout/IconVerticalSolidList"/>
    <dgm:cxn modelId="{16CFE549-944A-44C2-9AC7-26B6E91A3225}" type="presParOf" srcId="{0176B134-6666-43F1-803E-ECD4770C51BB}" destId="{3D4CA2DF-903D-47BC-BE8E-3616A248FC81}" srcOrd="3" destOrd="0" presId="urn:microsoft.com/office/officeart/2018/2/layout/IconVerticalSolidList"/>
    <dgm:cxn modelId="{F2D0B7E4-9965-4B26-9807-6F6004F18634}" type="presParOf" srcId="{9E839FBE-3FDF-4915-8132-18F20A046908}" destId="{D05C5F04-C754-42F8-9C68-BF630139C0BE}" srcOrd="1" destOrd="0" presId="urn:microsoft.com/office/officeart/2018/2/layout/IconVerticalSolidList"/>
    <dgm:cxn modelId="{A9A49A99-AED9-4EB3-85FA-24C6C7439891}" type="presParOf" srcId="{9E839FBE-3FDF-4915-8132-18F20A046908}" destId="{B7C484A5-17CF-4D28-8E9A-FE463A72AFE4}" srcOrd="2" destOrd="0" presId="urn:microsoft.com/office/officeart/2018/2/layout/IconVerticalSolidList"/>
    <dgm:cxn modelId="{3757E1B5-B921-46DF-99C6-715E8A3DE99C}" type="presParOf" srcId="{B7C484A5-17CF-4D28-8E9A-FE463A72AFE4}" destId="{0F66F0B1-8AC9-4565-B59E-6C3FBB32A5C7}" srcOrd="0" destOrd="0" presId="urn:microsoft.com/office/officeart/2018/2/layout/IconVerticalSolidList"/>
    <dgm:cxn modelId="{6BA05ED9-4BBB-402E-ABD1-748B61EAEBD8}" type="presParOf" srcId="{B7C484A5-17CF-4D28-8E9A-FE463A72AFE4}" destId="{03560C23-BF64-440E-A66E-2F1EC7BC52E8}" srcOrd="1" destOrd="0" presId="urn:microsoft.com/office/officeart/2018/2/layout/IconVerticalSolidList"/>
    <dgm:cxn modelId="{DD7C6870-2A53-4350-8BEA-C3087B013D60}" type="presParOf" srcId="{B7C484A5-17CF-4D28-8E9A-FE463A72AFE4}" destId="{32C17B3F-D086-4E60-BCD5-68CA6A473D6C}" srcOrd="2" destOrd="0" presId="urn:microsoft.com/office/officeart/2018/2/layout/IconVerticalSolidList"/>
    <dgm:cxn modelId="{8CCFAAA7-9276-46E6-8393-1FFE70593664}" type="presParOf" srcId="{B7C484A5-17CF-4D28-8E9A-FE463A72AFE4}" destId="{95A594AA-5C74-4F55-9FFA-B7D7FD97349A}" srcOrd="3" destOrd="0" presId="urn:microsoft.com/office/officeart/2018/2/layout/IconVerticalSolidList"/>
    <dgm:cxn modelId="{72D4F730-00DF-4FAD-8879-9A7B50437ED5}" type="presParOf" srcId="{9E839FBE-3FDF-4915-8132-18F20A046908}" destId="{73CB6A90-3903-4F7F-A31A-964A9A558D34}" srcOrd="3" destOrd="0" presId="urn:microsoft.com/office/officeart/2018/2/layout/IconVerticalSolidList"/>
    <dgm:cxn modelId="{B46EC015-0C81-46B0-AD64-60CEC9B13232}" type="presParOf" srcId="{9E839FBE-3FDF-4915-8132-18F20A046908}" destId="{1054084A-CF41-448E-B08E-495BE744EEF1}" srcOrd="4" destOrd="0" presId="urn:microsoft.com/office/officeart/2018/2/layout/IconVerticalSolidList"/>
    <dgm:cxn modelId="{E8A2A41E-6D11-4766-87FA-3F7B6A915F00}" type="presParOf" srcId="{1054084A-CF41-448E-B08E-495BE744EEF1}" destId="{F2306E0A-E88C-4F31-96DA-9B15ACC1ADFD}" srcOrd="0" destOrd="0" presId="urn:microsoft.com/office/officeart/2018/2/layout/IconVerticalSolidList"/>
    <dgm:cxn modelId="{208D5C8C-FF4A-432A-8658-04DA2271BA22}" type="presParOf" srcId="{1054084A-CF41-448E-B08E-495BE744EEF1}" destId="{C35A1593-C0AF-471B-A0F0-2F67C3DED882}" srcOrd="1" destOrd="0" presId="urn:microsoft.com/office/officeart/2018/2/layout/IconVerticalSolidList"/>
    <dgm:cxn modelId="{05C86C12-453F-41D3-9B61-E35E6E310E66}" type="presParOf" srcId="{1054084A-CF41-448E-B08E-495BE744EEF1}" destId="{C2FC64D6-D690-48CD-A2D0-19985E3B8094}" srcOrd="2" destOrd="0" presId="urn:microsoft.com/office/officeart/2018/2/layout/IconVerticalSolidList"/>
    <dgm:cxn modelId="{B2BBBACA-9243-438F-BDF6-5F1033340EC2}" type="presParOf" srcId="{1054084A-CF41-448E-B08E-495BE744EEF1}" destId="{93E98F93-3EB8-4088-9CDA-48B92A37CEE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A645B1-291A-44D8-9796-B2367F9D514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20BB27F-32C1-468E-ADB7-BD2A1D0BF955}">
      <dgm:prSet/>
      <dgm:spPr/>
      <dgm:t>
        <a:bodyPr/>
        <a:lstStyle/>
        <a:p>
          <a:r>
            <a:rPr lang="en-US"/>
            <a:t>Revenue: $1.288M → $1.740M (+35.1%)</a:t>
          </a:r>
        </a:p>
      </dgm:t>
    </dgm:pt>
    <dgm:pt modelId="{5C432E27-600D-495F-BD6E-B8EE5A4A6F74}" type="parTrans" cxnId="{08FE0B95-27DA-41FC-90AD-6B8F09CCA837}">
      <dgm:prSet/>
      <dgm:spPr/>
      <dgm:t>
        <a:bodyPr/>
        <a:lstStyle/>
        <a:p>
          <a:endParaRPr lang="en-US"/>
        </a:p>
      </dgm:t>
    </dgm:pt>
    <dgm:pt modelId="{C74CE3DA-C853-497D-99D6-5906404C7DB1}" type="sibTrans" cxnId="{08FE0B95-27DA-41FC-90AD-6B8F09CCA837}">
      <dgm:prSet/>
      <dgm:spPr/>
      <dgm:t>
        <a:bodyPr/>
        <a:lstStyle/>
        <a:p>
          <a:endParaRPr lang="en-US"/>
        </a:p>
      </dgm:t>
    </dgm:pt>
    <dgm:pt modelId="{E3F51CCB-A0A2-4DE7-8914-D0E0E0673397}">
      <dgm:prSet/>
      <dgm:spPr/>
      <dgm:t>
        <a:bodyPr/>
        <a:lstStyle/>
        <a:p>
          <a:r>
            <a:rPr lang="en-US"/>
            <a:t>Expenses: $1.558M → $1.559M (+0.08%)</a:t>
          </a:r>
        </a:p>
      </dgm:t>
    </dgm:pt>
    <dgm:pt modelId="{70B7B175-AE90-4910-80D9-01C9FF6D6261}" type="parTrans" cxnId="{C1BBB7B6-23BF-46BD-A473-1C79728213EF}">
      <dgm:prSet/>
      <dgm:spPr/>
      <dgm:t>
        <a:bodyPr/>
        <a:lstStyle/>
        <a:p>
          <a:endParaRPr lang="en-US"/>
        </a:p>
      </dgm:t>
    </dgm:pt>
    <dgm:pt modelId="{ED99E70A-8190-43EA-8BCF-04E9FF249354}" type="sibTrans" cxnId="{C1BBB7B6-23BF-46BD-A473-1C79728213EF}">
      <dgm:prSet/>
      <dgm:spPr/>
      <dgm:t>
        <a:bodyPr/>
        <a:lstStyle/>
        <a:p>
          <a:endParaRPr lang="en-US"/>
        </a:p>
      </dgm:t>
    </dgm:pt>
    <dgm:pt modelId="{115F9DA1-AA00-4BB8-8595-459115E68222}">
      <dgm:prSet/>
      <dgm:spPr/>
      <dgm:t>
        <a:bodyPr/>
        <a:lstStyle/>
        <a:p>
          <a:r>
            <a:rPr lang="en-US"/>
            <a:t>Net Income: -$270K → +$183K</a:t>
          </a:r>
        </a:p>
      </dgm:t>
    </dgm:pt>
    <dgm:pt modelId="{8431CBEC-D105-4458-A23D-E98CB96BDB71}" type="parTrans" cxnId="{67EBC210-C7F2-4170-8DE3-18C8869B4061}">
      <dgm:prSet/>
      <dgm:spPr/>
      <dgm:t>
        <a:bodyPr/>
        <a:lstStyle/>
        <a:p>
          <a:endParaRPr lang="en-US"/>
        </a:p>
      </dgm:t>
    </dgm:pt>
    <dgm:pt modelId="{4B23CA7E-3476-4A77-B743-FB654388E819}" type="sibTrans" cxnId="{67EBC210-C7F2-4170-8DE3-18C8869B4061}">
      <dgm:prSet/>
      <dgm:spPr/>
      <dgm:t>
        <a:bodyPr/>
        <a:lstStyle/>
        <a:p>
          <a:endParaRPr lang="en-US"/>
        </a:p>
      </dgm:t>
    </dgm:pt>
    <dgm:pt modelId="{9748EBD0-42B6-4B38-A95E-19C11BFEEB42}" type="pres">
      <dgm:prSet presAssocID="{97A645B1-291A-44D8-9796-B2367F9D514A}" presName="linear" presStyleCnt="0">
        <dgm:presLayoutVars>
          <dgm:animLvl val="lvl"/>
          <dgm:resizeHandles val="exact"/>
        </dgm:presLayoutVars>
      </dgm:prSet>
      <dgm:spPr/>
    </dgm:pt>
    <dgm:pt modelId="{718DEC93-42CB-4BE8-90A9-24269B0F18C7}" type="pres">
      <dgm:prSet presAssocID="{520BB27F-32C1-468E-ADB7-BD2A1D0BF95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031A295-7F1E-4869-A7F5-D5D5441ADD48}" type="pres">
      <dgm:prSet presAssocID="{C74CE3DA-C853-497D-99D6-5906404C7DB1}" presName="spacer" presStyleCnt="0"/>
      <dgm:spPr/>
    </dgm:pt>
    <dgm:pt modelId="{0105438F-24D2-4F05-8F8A-B449E5F72E19}" type="pres">
      <dgm:prSet presAssocID="{E3F51CCB-A0A2-4DE7-8914-D0E0E067339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5492018-0A31-44C8-9B94-AE9EB9F82E83}" type="pres">
      <dgm:prSet presAssocID="{ED99E70A-8190-43EA-8BCF-04E9FF249354}" presName="spacer" presStyleCnt="0"/>
      <dgm:spPr/>
    </dgm:pt>
    <dgm:pt modelId="{625A6D20-B737-4C1F-93A0-E52053A0AF45}" type="pres">
      <dgm:prSet presAssocID="{115F9DA1-AA00-4BB8-8595-459115E6822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7EBC210-C7F2-4170-8DE3-18C8869B4061}" srcId="{97A645B1-291A-44D8-9796-B2367F9D514A}" destId="{115F9DA1-AA00-4BB8-8595-459115E68222}" srcOrd="2" destOrd="0" parTransId="{8431CBEC-D105-4458-A23D-E98CB96BDB71}" sibTransId="{4B23CA7E-3476-4A77-B743-FB654388E819}"/>
    <dgm:cxn modelId="{D3ED4011-CDAF-4A1A-AD25-A35D71CCDB07}" type="presOf" srcId="{115F9DA1-AA00-4BB8-8595-459115E68222}" destId="{625A6D20-B737-4C1F-93A0-E52053A0AF45}" srcOrd="0" destOrd="0" presId="urn:microsoft.com/office/officeart/2005/8/layout/vList2"/>
    <dgm:cxn modelId="{425CBD7A-D121-4727-9BBD-9FA75D76BA2C}" type="presOf" srcId="{97A645B1-291A-44D8-9796-B2367F9D514A}" destId="{9748EBD0-42B6-4B38-A95E-19C11BFEEB42}" srcOrd="0" destOrd="0" presId="urn:microsoft.com/office/officeart/2005/8/layout/vList2"/>
    <dgm:cxn modelId="{9D4E4F7D-70FD-4076-8F14-78F087A68D28}" type="presOf" srcId="{E3F51CCB-A0A2-4DE7-8914-D0E0E0673397}" destId="{0105438F-24D2-4F05-8F8A-B449E5F72E19}" srcOrd="0" destOrd="0" presId="urn:microsoft.com/office/officeart/2005/8/layout/vList2"/>
    <dgm:cxn modelId="{08FE0B95-27DA-41FC-90AD-6B8F09CCA837}" srcId="{97A645B1-291A-44D8-9796-B2367F9D514A}" destId="{520BB27F-32C1-468E-ADB7-BD2A1D0BF955}" srcOrd="0" destOrd="0" parTransId="{5C432E27-600D-495F-BD6E-B8EE5A4A6F74}" sibTransId="{C74CE3DA-C853-497D-99D6-5906404C7DB1}"/>
    <dgm:cxn modelId="{C1BBB7B6-23BF-46BD-A473-1C79728213EF}" srcId="{97A645B1-291A-44D8-9796-B2367F9D514A}" destId="{E3F51CCB-A0A2-4DE7-8914-D0E0E0673397}" srcOrd="1" destOrd="0" parTransId="{70B7B175-AE90-4910-80D9-01C9FF6D6261}" sibTransId="{ED99E70A-8190-43EA-8BCF-04E9FF249354}"/>
    <dgm:cxn modelId="{DCC294E4-F407-43A4-8197-06734D301E66}" type="presOf" srcId="{520BB27F-32C1-468E-ADB7-BD2A1D0BF955}" destId="{718DEC93-42CB-4BE8-90A9-24269B0F18C7}" srcOrd="0" destOrd="0" presId="urn:microsoft.com/office/officeart/2005/8/layout/vList2"/>
    <dgm:cxn modelId="{BAC4F058-6130-4859-AE93-6CACD59E5979}" type="presParOf" srcId="{9748EBD0-42B6-4B38-A95E-19C11BFEEB42}" destId="{718DEC93-42CB-4BE8-90A9-24269B0F18C7}" srcOrd="0" destOrd="0" presId="urn:microsoft.com/office/officeart/2005/8/layout/vList2"/>
    <dgm:cxn modelId="{3F4F143C-B9F7-4AF5-BB35-CEA11518E005}" type="presParOf" srcId="{9748EBD0-42B6-4B38-A95E-19C11BFEEB42}" destId="{B031A295-7F1E-4869-A7F5-D5D5441ADD48}" srcOrd="1" destOrd="0" presId="urn:microsoft.com/office/officeart/2005/8/layout/vList2"/>
    <dgm:cxn modelId="{E7E09476-8B5D-451D-B837-B721A81D5E89}" type="presParOf" srcId="{9748EBD0-42B6-4B38-A95E-19C11BFEEB42}" destId="{0105438F-24D2-4F05-8F8A-B449E5F72E19}" srcOrd="2" destOrd="0" presId="urn:microsoft.com/office/officeart/2005/8/layout/vList2"/>
    <dgm:cxn modelId="{B5D6C033-CEF7-4564-812D-E07C4BC4D4AC}" type="presParOf" srcId="{9748EBD0-42B6-4B38-A95E-19C11BFEEB42}" destId="{25492018-0A31-44C8-9B94-AE9EB9F82E83}" srcOrd="3" destOrd="0" presId="urn:microsoft.com/office/officeart/2005/8/layout/vList2"/>
    <dgm:cxn modelId="{FB6A7D8E-699F-4D1D-8F9D-CD88A9441ADE}" type="presParOf" srcId="{9748EBD0-42B6-4B38-A95E-19C11BFEEB42}" destId="{625A6D20-B737-4C1F-93A0-E52053A0AF4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CC141E-61C0-45F3-B1D2-CAC95D5DBAA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B09601B-0D31-45DF-A2D1-0DC016020D67}">
      <dgm:prSet/>
      <dgm:spPr/>
      <dgm:t>
        <a:bodyPr/>
        <a:lstStyle/>
        <a:p>
          <a:r>
            <a:rPr lang="en-US"/>
            <a:t>Water Revenue: +37.1%</a:t>
          </a:r>
        </a:p>
      </dgm:t>
    </dgm:pt>
    <dgm:pt modelId="{AD09C9AC-33D0-486F-B836-DD9C2B7D85B1}" type="parTrans" cxnId="{A146F5B5-D67F-4C11-B9F2-96345ABBE720}">
      <dgm:prSet/>
      <dgm:spPr/>
      <dgm:t>
        <a:bodyPr/>
        <a:lstStyle/>
        <a:p>
          <a:endParaRPr lang="en-US"/>
        </a:p>
      </dgm:t>
    </dgm:pt>
    <dgm:pt modelId="{93F3B448-AB14-4EBB-BD88-413FA1700314}" type="sibTrans" cxnId="{A146F5B5-D67F-4C11-B9F2-96345ABBE720}">
      <dgm:prSet/>
      <dgm:spPr/>
      <dgm:t>
        <a:bodyPr/>
        <a:lstStyle/>
        <a:p>
          <a:endParaRPr lang="en-US"/>
        </a:p>
      </dgm:t>
    </dgm:pt>
    <dgm:pt modelId="{B7C821EF-0733-49E5-AE2A-91B7EC29B18C}">
      <dgm:prSet/>
      <dgm:spPr/>
      <dgm:t>
        <a:bodyPr/>
        <a:lstStyle/>
        <a:p>
          <a:r>
            <a:rPr lang="en-US"/>
            <a:t>Sewer Revenue: +73.4%</a:t>
          </a:r>
        </a:p>
      </dgm:t>
    </dgm:pt>
    <dgm:pt modelId="{50A2B69E-F1E6-4A2B-B501-07F85CA3B1D4}" type="parTrans" cxnId="{775E1224-C6FA-4CFF-9124-9B67BD4079AD}">
      <dgm:prSet/>
      <dgm:spPr/>
      <dgm:t>
        <a:bodyPr/>
        <a:lstStyle/>
        <a:p>
          <a:endParaRPr lang="en-US"/>
        </a:p>
      </dgm:t>
    </dgm:pt>
    <dgm:pt modelId="{01C55170-98DF-4B6A-9C3D-AFE53B61376E}" type="sibTrans" cxnId="{775E1224-C6FA-4CFF-9124-9B67BD4079AD}">
      <dgm:prSet/>
      <dgm:spPr/>
      <dgm:t>
        <a:bodyPr/>
        <a:lstStyle/>
        <a:p>
          <a:endParaRPr lang="en-US"/>
        </a:p>
      </dgm:t>
    </dgm:pt>
    <dgm:pt modelId="{CC213F97-AF79-45D1-A396-37B3076CBC6F}">
      <dgm:prSet/>
      <dgm:spPr/>
      <dgm:t>
        <a:bodyPr/>
        <a:lstStyle/>
        <a:p>
          <a:r>
            <a:rPr lang="en-US"/>
            <a:t>Gas Revenue: -7.2%</a:t>
          </a:r>
        </a:p>
      </dgm:t>
    </dgm:pt>
    <dgm:pt modelId="{335548DE-5B6E-4F02-91B5-4B511CD5FC2F}" type="parTrans" cxnId="{FC7A3442-514C-4067-A468-06FBCEFA02C4}">
      <dgm:prSet/>
      <dgm:spPr/>
      <dgm:t>
        <a:bodyPr/>
        <a:lstStyle/>
        <a:p>
          <a:endParaRPr lang="en-US"/>
        </a:p>
      </dgm:t>
    </dgm:pt>
    <dgm:pt modelId="{E0200215-4104-41DE-93D8-3B6A20D42C18}" type="sibTrans" cxnId="{FC7A3442-514C-4067-A468-06FBCEFA02C4}">
      <dgm:prSet/>
      <dgm:spPr/>
      <dgm:t>
        <a:bodyPr/>
        <a:lstStyle/>
        <a:p>
          <a:endParaRPr lang="en-US"/>
        </a:p>
      </dgm:t>
    </dgm:pt>
    <dgm:pt modelId="{3CC65E36-86EC-47E2-9A8B-BAE6E3DE79BA}">
      <dgm:prSet/>
      <dgm:spPr/>
      <dgm:t>
        <a:bodyPr/>
        <a:lstStyle/>
        <a:p>
          <a:r>
            <a:rPr lang="en-US"/>
            <a:t>Additional strength from tap fees, reconnects and rebates.</a:t>
          </a:r>
        </a:p>
      </dgm:t>
    </dgm:pt>
    <dgm:pt modelId="{9CADE27D-F2B7-4695-B1CC-722E9C98F013}" type="parTrans" cxnId="{28171787-EE29-4358-ACCF-E0B014C79D30}">
      <dgm:prSet/>
      <dgm:spPr/>
      <dgm:t>
        <a:bodyPr/>
        <a:lstStyle/>
        <a:p>
          <a:endParaRPr lang="en-US"/>
        </a:p>
      </dgm:t>
    </dgm:pt>
    <dgm:pt modelId="{DF2A990E-D611-4FF5-802A-325BF7FAC584}" type="sibTrans" cxnId="{28171787-EE29-4358-ACCF-E0B014C79D30}">
      <dgm:prSet/>
      <dgm:spPr/>
      <dgm:t>
        <a:bodyPr/>
        <a:lstStyle/>
        <a:p>
          <a:endParaRPr lang="en-US"/>
        </a:p>
      </dgm:t>
    </dgm:pt>
    <dgm:pt modelId="{E6E9D9B8-0A87-4BCA-B565-259A307DF285}" type="pres">
      <dgm:prSet presAssocID="{B4CC141E-61C0-45F3-B1D2-CAC95D5DBAA2}" presName="linear" presStyleCnt="0">
        <dgm:presLayoutVars>
          <dgm:animLvl val="lvl"/>
          <dgm:resizeHandles val="exact"/>
        </dgm:presLayoutVars>
      </dgm:prSet>
      <dgm:spPr/>
    </dgm:pt>
    <dgm:pt modelId="{C7FF64B6-2F1B-460E-AC5C-BDB54C185134}" type="pres">
      <dgm:prSet presAssocID="{9B09601B-0D31-45DF-A2D1-0DC016020D6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4F32913-40E7-4EE6-98AC-C8476127DAEE}" type="pres">
      <dgm:prSet presAssocID="{93F3B448-AB14-4EBB-BD88-413FA1700314}" presName="spacer" presStyleCnt="0"/>
      <dgm:spPr/>
    </dgm:pt>
    <dgm:pt modelId="{9D545172-DC3F-4B4B-9C96-BF8F46C25028}" type="pres">
      <dgm:prSet presAssocID="{B7C821EF-0733-49E5-AE2A-91B7EC29B18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F7D0167-7F02-4DAC-BDCA-D0CAF8EF8044}" type="pres">
      <dgm:prSet presAssocID="{01C55170-98DF-4B6A-9C3D-AFE53B61376E}" presName="spacer" presStyleCnt="0"/>
      <dgm:spPr/>
    </dgm:pt>
    <dgm:pt modelId="{CB4DA863-2725-429C-95B6-FD12D0B6E740}" type="pres">
      <dgm:prSet presAssocID="{CC213F97-AF79-45D1-A396-37B3076CBC6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BB30B41-97A5-45E2-B84C-02A2F8F481EC}" type="pres">
      <dgm:prSet presAssocID="{E0200215-4104-41DE-93D8-3B6A20D42C18}" presName="spacer" presStyleCnt="0"/>
      <dgm:spPr/>
    </dgm:pt>
    <dgm:pt modelId="{88FA1EEF-FC08-443C-B0D3-BBF2CC319D6C}" type="pres">
      <dgm:prSet presAssocID="{3CC65E36-86EC-47E2-9A8B-BAE6E3DE79B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923D800-00D5-4B81-B28C-36069A28EE57}" type="presOf" srcId="{CC213F97-AF79-45D1-A396-37B3076CBC6F}" destId="{CB4DA863-2725-429C-95B6-FD12D0B6E740}" srcOrd="0" destOrd="0" presId="urn:microsoft.com/office/officeart/2005/8/layout/vList2"/>
    <dgm:cxn modelId="{775E1224-C6FA-4CFF-9124-9B67BD4079AD}" srcId="{B4CC141E-61C0-45F3-B1D2-CAC95D5DBAA2}" destId="{B7C821EF-0733-49E5-AE2A-91B7EC29B18C}" srcOrd="1" destOrd="0" parTransId="{50A2B69E-F1E6-4A2B-B501-07F85CA3B1D4}" sibTransId="{01C55170-98DF-4B6A-9C3D-AFE53B61376E}"/>
    <dgm:cxn modelId="{FC7A3442-514C-4067-A468-06FBCEFA02C4}" srcId="{B4CC141E-61C0-45F3-B1D2-CAC95D5DBAA2}" destId="{CC213F97-AF79-45D1-A396-37B3076CBC6F}" srcOrd="2" destOrd="0" parTransId="{335548DE-5B6E-4F02-91B5-4B511CD5FC2F}" sibTransId="{E0200215-4104-41DE-93D8-3B6A20D42C18}"/>
    <dgm:cxn modelId="{B77A2B6A-AD7F-415A-BA2E-826DF629464B}" type="presOf" srcId="{B7C821EF-0733-49E5-AE2A-91B7EC29B18C}" destId="{9D545172-DC3F-4B4B-9C96-BF8F46C25028}" srcOrd="0" destOrd="0" presId="urn:microsoft.com/office/officeart/2005/8/layout/vList2"/>
    <dgm:cxn modelId="{C1484C72-E328-482C-99B3-F82D9FC0A0B3}" type="presOf" srcId="{3CC65E36-86EC-47E2-9A8B-BAE6E3DE79BA}" destId="{88FA1EEF-FC08-443C-B0D3-BBF2CC319D6C}" srcOrd="0" destOrd="0" presId="urn:microsoft.com/office/officeart/2005/8/layout/vList2"/>
    <dgm:cxn modelId="{28171787-EE29-4358-ACCF-E0B014C79D30}" srcId="{B4CC141E-61C0-45F3-B1D2-CAC95D5DBAA2}" destId="{3CC65E36-86EC-47E2-9A8B-BAE6E3DE79BA}" srcOrd="3" destOrd="0" parTransId="{9CADE27D-F2B7-4695-B1CC-722E9C98F013}" sibTransId="{DF2A990E-D611-4FF5-802A-325BF7FAC584}"/>
    <dgm:cxn modelId="{A146F5B5-D67F-4C11-B9F2-96345ABBE720}" srcId="{B4CC141E-61C0-45F3-B1D2-CAC95D5DBAA2}" destId="{9B09601B-0D31-45DF-A2D1-0DC016020D67}" srcOrd="0" destOrd="0" parTransId="{AD09C9AC-33D0-486F-B836-DD9C2B7D85B1}" sibTransId="{93F3B448-AB14-4EBB-BD88-413FA1700314}"/>
    <dgm:cxn modelId="{3F9C81B8-9B84-4EC3-9CF9-05B16F8E477B}" type="presOf" srcId="{B4CC141E-61C0-45F3-B1D2-CAC95D5DBAA2}" destId="{E6E9D9B8-0A87-4BCA-B565-259A307DF285}" srcOrd="0" destOrd="0" presId="urn:microsoft.com/office/officeart/2005/8/layout/vList2"/>
    <dgm:cxn modelId="{98E0B7FF-19A1-418F-B691-650FC19367CD}" type="presOf" srcId="{9B09601B-0D31-45DF-A2D1-0DC016020D67}" destId="{C7FF64B6-2F1B-460E-AC5C-BDB54C185134}" srcOrd="0" destOrd="0" presId="urn:microsoft.com/office/officeart/2005/8/layout/vList2"/>
    <dgm:cxn modelId="{C4918D26-4549-4099-9928-F8DAAF733593}" type="presParOf" srcId="{E6E9D9B8-0A87-4BCA-B565-259A307DF285}" destId="{C7FF64B6-2F1B-460E-AC5C-BDB54C185134}" srcOrd="0" destOrd="0" presId="urn:microsoft.com/office/officeart/2005/8/layout/vList2"/>
    <dgm:cxn modelId="{29C2B4B2-DB3F-45C4-AB9E-D1C2DF161AA4}" type="presParOf" srcId="{E6E9D9B8-0A87-4BCA-B565-259A307DF285}" destId="{84F32913-40E7-4EE6-98AC-C8476127DAEE}" srcOrd="1" destOrd="0" presId="urn:microsoft.com/office/officeart/2005/8/layout/vList2"/>
    <dgm:cxn modelId="{D1BEF4DC-81E3-484E-8ABF-4779AF13BFD6}" type="presParOf" srcId="{E6E9D9B8-0A87-4BCA-B565-259A307DF285}" destId="{9D545172-DC3F-4B4B-9C96-BF8F46C25028}" srcOrd="2" destOrd="0" presId="urn:microsoft.com/office/officeart/2005/8/layout/vList2"/>
    <dgm:cxn modelId="{D8249882-3A4F-4FB9-9178-C2D8B6EE6888}" type="presParOf" srcId="{E6E9D9B8-0A87-4BCA-B565-259A307DF285}" destId="{7F7D0167-7F02-4DAC-BDCA-D0CAF8EF8044}" srcOrd="3" destOrd="0" presId="urn:microsoft.com/office/officeart/2005/8/layout/vList2"/>
    <dgm:cxn modelId="{8EC26A7C-2CB1-4DDB-85A3-648BA892A932}" type="presParOf" srcId="{E6E9D9B8-0A87-4BCA-B565-259A307DF285}" destId="{CB4DA863-2725-429C-95B6-FD12D0B6E740}" srcOrd="4" destOrd="0" presId="urn:microsoft.com/office/officeart/2005/8/layout/vList2"/>
    <dgm:cxn modelId="{248CE2CC-1B6B-4E93-A7C4-5659792554E5}" type="presParOf" srcId="{E6E9D9B8-0A87-4BCA-B565-259A307DF285}" destId="{ABB30B41-97A5-45E2-B84C-02A2F8F481EC}" srcOrd="5" destOrd="0" presId="urn:microsoft.com/office/officeart/2005/8/layout/vList2"/>
    <dgm:cxn modelId="{FF568BF8-9F2D-4891-A040-EB040FFA15DE}" type="presParOf" srcId="{E6E9D9B8-0A87-4BCA-B565-259A307DF285}" destId="{88FA1EEF-FC08-443C-B0D3-BBF2CC319D6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946E18-5454-4A92-886F-BD48BFA99CE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810D44D1-D588-4767-A8FF-E4A4B354533F}">
      <dgm:prSet/>
      <dgm:spPr/>
      <dgm:t>
        <a:bodyPr/>
        <a:lstStyle/>
        <a:p>
          <a:pPr>
            <a:defRPr cap="all"/>
          </a:pPr>
          <a:r>
            <a:rPr lang="en-US"/>
            <a:t>Overall expenses remained essentially flat.</a:t>
          </a:r>
        </a:p>
      </dgm:t>
    </dgm:pt>
    <dgm:pt modelId="{D275A458-AC2C-4825-A5CD-7CD31C16207F}" type="parTrans" cxnId="{2CDE57ED-6C75-4ECE-A1A5-E0D12A12CC7D}">
      <dgm:prSet/>
      <dgm:spPr/>
      <dgm:t>
        <a:bodyPr/>
        <a:lstStyle/>
        <a:p>
          <a:endParaRPr lang="en-US"/>
        </a:p>
      </dgm:t>
    </dgm:pt>
    <dgm:pt modelId="{104764EA-ECC7-41B6-912E-5EBF505FC927}" type="sibTrans" cxnId="{2CDE57ED-6C75-4ECE-A1A5-E0D12A12CC7D}">
      <dgm:prSet/>
      <dgm:spPr/>
      <dgm:t>
        <a:bodyPr/>
        <a:lstStyle/>
        <a:p>
          <a:endParaRPr lang="en-US"/>
        </a:p>
      </dgm:t>
    </dgm:pt>
    <dgm:pt modelId="{D8CCA9E1-9640-49AB-9B5E-865B3423495D}">
      <dgm:prSet/>
      <dgm:spPr/>
      <dgm:t>
        <a:bodyPr/>
        <a:lstStyle/>
        <a:p>
          <a:pPr>
            <a:defRPr cap="all"/>
          </a:pPr>
          <a:r>
            <a:rPr lang="en-US"/>
            <a:t>Strong cost discipline despite increased operational activity.</a:t>
          </a:r>
        </a:p>
      </dgm:t>
    </dgm:pt>
    <dgm:pt modelId="{D5FBDF03-AAA1-4871-8130-72CC7B593272}" type="parTrans" cxnId="{D78D847F-DA91-4FA9-B2BC-FA0BB1ED0D16}">
      <dgm:prSet/>
      <dgm:spPr/>
      <dgm:t>
        <a:bodyPr/>
        <a:lstStyle/>
        <a:p>
          <a:endParaRPr lang="en-US"/>
        </a:p>
      </dgm:t>
    </dgm:pt>
    <dgm:pt modelId="{164B19BE-7007-43DA-94F4-478B505DC818}" type="sibTrans" cxnId="{D78D847F-DA91-4FA9-B2BC-FA0BB1ED0D16}">
      <dgm:prSet/>
      <dgm:spPr/>
      <dgm:t>
        <a:bodyPr/>
        <a:lstStyle/>
        <a:p>
          <a:endParaRPr lang="en-US"/>
        </a:p>
      </dgm:t>
    </dgm:pt>
    <dgm:pt modelId="{138D8176-0952-4EDB-AA80-7AFD8BA4A707}">
      <dgm:prSet/>
      <dgm:spPr/>
      <dgm:t>
        <a:bodyPr/>
        <a:lstStyle/>
        <a:p>
          <a:pPr>
            <a:defRPr cap="all"/>
          </a:pPr>
          <a:r>
            <a:rPr lang="en-US"/>
            <a:t>Major cost increases were targeted and supported operations.</a:t>
          </a:r>
        </a:p>
      </dgm:t>
    </dgm:pt>
    <dgm:pt modelId="{646AC2D0-B77B-4CC2-AB83-0FFE611623DD}" type="parTrans" cxnId="{29EC54CA-A3F5-4801-9AE7-398A1D5D496A}">
      <dgm:prSet/>
      <dgm:spPr/>
      <dgm:t>
        <a:bodyPr/>
        <a:lstStyle/>
        <a:p>
          <a:endParaRPr lang="en-US"/>
        </a:p>
      </dgm:t>
    </dgm:pt>
    <dgm:pt modelId="{A60D3756-F6B8-4430-B933-178461A182DB}" type="sibTrans" cxnId="{29EC54CA-A3F5-4801-9AE7-398A1D5D496A}">
      <dgm:prSet/>
      <dgm:spPr/>
      <dgm:t>
        <a:bodyPr/>
        <a:lstStyle/>
        <a:p>
          <a:endParaRPr lang="en-US"/>
        </a:p>
      </dgm:t>
    </dgm:pt>
    <dgm:pt modelId="{D85E7E60-89C0-4085-A120-2460EC003A08}" type="pres">
      <dgm:prSet presAssocID="{02946E18-5454-4A92-886F-BD48BFA99CEA}" presName="root" presStyleCnt="0">
        <dgm:presLayoutVars>
          <dgm:dir/>
          <dgm:resizeHandles val="exact"/>
        </dgm:presLayoutVars>
      </dgm:prSet>
      <dgm:spPr/>
    </dgm:pt>
    <dgm:pt modelId="{E7745ADA-9EF4-4263-9759-BD7CB4386B38}" type="pres">
      <dgm:prSet presAssocID="{810D44D1-D588-4767-A8FF-E4A4B354533F}" presName="compNode" presStyleCnt="0"/>
      <dgm:spPr/>
    </dgm:pt>
    <dgm:pt modelId="{38445703-D06B-4EA7-BC38-A532D6E69945}" type="pres">
      <dgm:prSet presAssocID="{810D44D1-D588-4767-A8FF-E4A4B354533F}" presName="iconBgRect" presStyleLbl="bgShp" presStyleIdx="0" presStyleCnt="3"/>
      <dgm:spPr/>
    </dgm:pt>
    <dgm:pt modelId="{C35DA3D0-6B88-4868-A4D1-A862CEC1F4F8}" type="pres">
      <dgm:prSet presAssocID="{810D44D1-D588-4767-A8FF-E4A4B354533F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5E53895A-3A3A-47B5-9A9A-EB9B833143A6}" type="pres">
      <dgm:prSet presAssocID="{810D44D1-D588-4767-A8FF-E4A4B354533F}" presName="spaceRect" presStyleCnt="0"/>
      <dgm:spPr/>
    </dgm:pt>
    <dgm:pt modelId="{18267075-115C-4E2F-B360-2F92945DA53E}" type="pres">
      <dgm:prSet presAssocID="{810D44D1-D588-4767-A8FF-E4A4B354533F}" presName="textRect" presStyleLbl="revTx" presStyleIdx="0" presStyleCnt="3">
        <dgm:presLayoutVars>
          <dgm:chMax val="1"/>
          <dgm:chPref val="1"/>
        </dgm:presLayoutVars>
      </dgm:prSet>
      <dgm:spPr/>
    </dgm:pt>
    <dgm:pt modelId="{44D0A1C3-355E-498B-9CCE-10F44D61579A}" type="pres">
      <dgm:prSet presAssocID="{104764EA-ECC7-41B6-912E-5EBF505FC927}" presName="sibTrans" presStyleCnt="0"/>
      <dgm:spPr/>
    </dgm:pt>
    <dgm:pt modelId="{626BC4C9-FAA3-45F7-898A-D0E499229105}" type="pres">
      <dgm:prSet presAssocID="{D8CCA9E1-9640-49AB-9B5E-865B3423495D}" presName="compNode" presStyleCnt="0"/>
      <dgm:spPr/>
    </dgm:pt>
    <dgm:pt modelId="{B83F32E4-B438-41E7-887B-E6AD1947BB76}" type="pres">
      <dgm:prSet presAssocID="{D8CCA9E1-9640-49AB-9B5E-865B3423495D}" presName="iconBgRect" presStyleLbl="bgShp" presStyleIdx="1" presStyleCnt="3"/>
      <dgm:spPr/>
    </dgm:pt>
    <dgm:pt modelId="{3435EA64-EB45-4BE1-A1B4-35B51B39DE90}" type="pres">
      <dgm:prSet presAssocID="{D8CCA9E1-9640-49AB-9B5E-865B3423495D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DEEB680F-A710-4D43-8F7F-966638236DD4}" type="pres">
      <dgm:prSet presAssocID="{D8CCA9E1-9640-49AB-9B5E-865B3423495D}" presName="spaceRect" presStyleCnt="0"/>
      <dgm:spPr/>
    </dgm:pt>
    <dgm:pt modelId="{EAB18F4C-40D6-49F7-8AC4-553D38CA5804}" type="pres">
      <dgm:prSet presAssocID="{D8CCA9E1-9640-49AB-9B5E-865B3423495D}" presName="textRect" presStyleLbl="revTx" presStyleIdx="1" presStyleCnt="3">
        <dgm:presLayoutVars>
          <dgm:chMax val="1"/>
          <dgm:chPref val="1"/>
        </dgm:presLayoutVars>
      </dgm:prSet>
      <dgm:spPr/>
    </dgm:pt>
    <dgm:pt modelId="{C4E6E00A-C1BC-4A0E-80B3-31E170EFD092}" type="pres">
      <dgm:prSet presAssocID="{164B19BE-7007-43DA-94F4-478B505DC818}" presName="sibTrans" presStyleCnt="0"/>
      <dgm:spPr/>
    </dgm:pt>
    <dgm:pt modelId="{0DE333F4-0406-4FAC-AE99-D0936E8080BB}" type="pres">
      <dgm:prSet presAssocID="{138D8176-0952-4EDB-AA80-7AFD8BA4A707}" presName="compNode" presStyleCnt="0"/>
      <dgm:spPr/>
    </dgm:pt>
    <dgm:pt modelId="{B0155C3C-6026-498C-9F64-825B7DB5688C}" type="pres">
      <dgm:prSet presAssocID="{138D8176-0952-4EDB-AA80-7AFD8BA4A707}" presName="iconBgRect" presStyleLbl="bgShp" presStyleIdx="2" presStyleCnt="3"/>
      <dgm:spPr/>
    </dgm:pt>
    <dgm:pt modelId="{141BBEF4-E325-4334-8558-DE51DE42E146}" type="pres">
      <dgm:prSet presAssocID="{138D8176-0952-4EDB-AA80-7AFD8BA4A707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072B94E-4D96-4233-A97D-B61C8DE50B19}" type="pres">
      <dgm:prSet presAssocID="{138D8176-0952-4EDB-AA80-7AFD8BA4A707}" presName="spaceRect" presStyleCnt="0"/>
      <dgm:spPr/>
    </dgm:pt>
    <dgm:pt modelId="{E2F4E44A-8339-4634-B935-81D31799F6C4}" type="pres">
      <dgm:prSet presAssocID="{138D8176-0952-4EDB-AA80-7AFD8BA4A707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7D23404-BBCF-497A-AFDC-8AE4407BFE7F}" type="presOf" srcId="{810D44D1-D588-4767-A8FF-E4A4B354533F}" destId="{18267075-115C-4E2F-B360-2F92945DA53E}" srcOrd="0" destOrd="0" presId="urn:microsoft.com/office/officeart/2018/5/layout/IconCircleLabelList"/>
    <dgm:cxn modelId="{EBBFDD26-EC1C-4D01-9EB4-A6CEA5CF2108}" type="presOf" srcId="{D8CCA9E1-9640-49AB-9B5E-865B3423495D}" destId="{EAB18F4C-40D6-49F7-8AC4-553D38CA5804}" srcOrd="0" destOrd="0" presId="urn:microsoft.com/office/officeart/2018/5/layout/IconCircleLabelList"/>
    <dgm:cxn modelId="{14AE5D66-2E62-4A3F-80F4-E024E59A7658}" type="presOf" srcId="{02946E18-5454-4A92-886F-BD48BFA99CEA}" destId="{D85E7E60-89C0-4085-A120-2460EC003A08}" srcOrd="0" destOrd="0" presId="urn:microsoft.com/office/officeart/2018/5/layout/IconCircleLabelList"/>
    <dgm:cxn modelId="{D78D847F-DA91-4FA9-B2BC-FA0BB1ED0D16}" srcId="{02946E18-5454-4A92-886F-BD48BFA99CEA}" destId="{D8CCA9E1-9640-49AB-9B5E-865B3423495D}" srcOrd="1" destOrd="0" parTransId="{D5FBDF03-AAA1-4871-8130-72CC7B593272}" sibTransId="{164B19BE-7007-43DA-94F4-478B505DC818}"/>
    <dgm:cxn modelId="{5CFF0BB2-572E-4AB4-AD57-59E576661241}" type="presOf" srcId="{138D8176-0952-4EDB-AA80-7AFD8BA4A707}" destId="{E2F4E44A-8339-4634-B935-81D31799F6C4}" srcOrd="0" destOrd="0" presId="urn:microsoft.com/office/officeart/2018/5/layout/IconCircleLabelList"/>
    <dgm:cxn modelId="{29EC54CA-A3F5-4801-9AE7-398A1D5D496A}" srcId="{02946E18-5454-4A92-886F-BD48BFA99CEA}" destId="{138D8176-0952-4EDB-AA80-7AFD8BA4A707}" srcOrd="2" destOrd="0" parTransId="{646AC2D0-B77B-4CC2-AB83-0FFE611623DD}" sibTransId="{A60D3756-F6B8-4430-B933-178461A182DB}"/>
    <dgm:cxn modelId="{2CDE57ED-6C75-4ECE-A1A5-E0D12A12CC7D}" srcId="{02946E18-5454-4A92-886F-BD48BFA99CEA}" destId="{810D44D1-D588-4767-A8FF-E4A4B354533F}" srcOrd="0" destOrd="0" parTransId="{D275A458-AC2C-4825-A5CD-7CD31C16207F}" sibTransId="{104764EA-ECC7-41B6-912E-5EBF505FC927}"/>
    <dgm:cxn modelId="{CB744A23-DDC0-4510-B4E9-EBF82B51ABEE}" type="presParOf" srcId="{D85E7E60-89C0-4085-A120-2460EC003A08}" destId="{E7745ADA-9EF4-4263-9759-BD7CB4386B38}" srcOrd="0" destOrd="0" presId="urn:microsoft.com/office/officeart/2018/5/layout/IconCircleLabelList"/>
    <dgm:cxn modelId="{DBC32A64-B1B8-40BF-AF97-2B112717F6FA}" type="presParOf" srcId="{E7745ADA-9EF4-4263-9759-BD7CB4386B38}" destId="{38445703-D06B-4EA7-BC38-A532D6E69945}" srcOrd="0" destOrd="0" presId="urn:microsoft.com/office/officeart/2018/5/layout/IconCircleLabelList"/>
    <dgm:cxn modelId="{22829FAD-DFF3-4429-BF4D-3E358BF41AD7}" type="presParOf" srcId="{E7745ADA-9EF4-4263-9759-BD7CB4386B38}" destId="{C35DA3D0-6B88-4868-A4D1-A862CEC1F4F8}" srcOrd="1" destOrd="0" presId="urn:microsoft.com/office/officeart/2018/5/layout/IconCircleLabelList"/>
    <dgm:cxn modelId="{3D1DCB5C-E17E-4B48-94DE-11116817D6C9}" type="presParOf" srcId="{E7745ADA-9EF4-4263-9759-BD7CB4386B38}" destId="{5E53895A-3A3A-47B5-9A9A-EB9B833143A6}" srcOrd="2" destOrd="0" presId="urn:microsoft.com/office/officeart/2018/5/layout/IconCircleLabelList"/>
    <dgm:cxn modelId="{4A75EE3C-965D-4E19-A4FF-C69922DE913F}" type="presParOf" srcId="{E7745ADA-9EF4-4263-9759-BD7CB4386B38}" destId="{18267075-115C-4E2F-B360-2F92945DA53E}" srcOrd="3" destOrd="0" presId="urn:microsoft.com/office/officeart/2018/5/layout/IconCircleLabelList"/>
    <dgm:cxn modelId="{552232EA-ED8F-448C-97DD-D32D34049FEC}" type="presParOf" srcId="{D85E7E60-89C0-4085-A120-2460EC003A08}" destId="{44D0A1C3-355E-498B-9CCE-10F44D61579A}" srcOrd="1" destOrd="0" presId="urn:microsoft.com/office/officeart/2018/5/layout/IconCircleLabelList"/>
    <dgm:cxn modelId="{39815840-B1A2-4D3D-83E1-3D74EDD5C277}" type="presParOf" srcId="{D85E7E60-89C0-4085-A120-2460EC003A08}" destId="{626BC4C9-FAA3-45F7-898A-D0E499229105}" srcOrd="2" destOrd="0" presId="urn:microsoft.com/office/officeart/2018/5/layout/IconCircleLabelList"/>
    <dgm:cxn modelId="{F2F1EA64-29C5-41FC-ACD7-76AF815C998F}" type="presParOf" srcId="{626BC4C9-FAA3-45F7-898A-D0E499229105}" destId="{B83F32E4-B438-41E7-887B-E6AD1947BB76}" srcOrd="0" destOrd="0" presId="urn:microsoft.com/office/officeart/2018/5/layout/IconCircleLabelList"/>
    <dgm:cxn modelId="{3258217A-E11B-41EC-956F-66FAA78ECF36}" type="presParOf" srcId="{626BC4C9-FAA3-45F7-898A-D0E499229105}" destId="{3435EA64-EB45-4BE1-A1B4-35B51B39DE90}" srcOrd="1" destOrd="0" presId="urn:microsoft.com/office/officeart/2018/5/layout/IconCircleLabelList"/>
    <dgm:cxn modelId="{ED759B4E-29AF-43A2-B55D-E8F53294F671}" type="presParOf" srcId="{626BC4C9-FAA3-45F7-898A-D0E499229105}" destId="{DEEB680F-A710-4D43-8F7F-966638236DD4}" srcOrd="2" destOrd="0" presId="urn:microsoft.com/office/officeart/2018/5/layout/IconCircleLabelList"/>
    <dgm:cxn modelId="{B83EBCD5-E272-4DF8-BD9D-2C502B0E8EBE}" type="presParOf" srcId="{626BC4C9-FAA3-45F7-898A-D0E499229105}" destId="{EAB18F4C-40D6-49F7-8AC4-553D38CA5804}" srcOrd="3" destOrd="0" presId="urn:microsoft.com/office/officeart/2018/5/layout/IconCircleLabelList"/>
    <dgm:cxn modelId="{B94E0917-C8A8-4A63-B700-C1E672CACB4A}" type="presParOf" srcId="{D85E7E60-89C0-4085-A120-2460EC003A08}" destId="{C4E6E00A-C1BC-4A0E-80B3-31E170EFD092}" srcOrd="3" destOrd="0" presId="urn:microsoft.com/office/officeart/2018/5/layout/IconCircleLabelList"/>
    <dgm:cxn modelId="{2A7AD10C-2715-49A1-AE8C-B42583D6B2D4}" type="presParOf" srcId="{D85E7E60-89C0-4085-A120-2460EC003A08}" destId="{0DE333F4-0406-4FAC-AE99-D0936E8080BB}" srcOrd="4" destOrd="0" presId="urn:microsoft.com/office/officeart/2018/5/layout/IconCircleLabelList"/>
    <dgm:cxn modelId="{81F7F53E-B277-4D19-8377-D463CFF54FD0}" type="presParOf" srcId="{0DE333F4-0406-4FAC-AE99-D0936E8080BB}" destId="{B0155C3C-6026-498C-9F64-825B7DB5688C}" srcOrd="0" destOrd="0" presId="urn:microsoft.com/office/officeart/2018/5/layout/IconCircleLabelList"/>
    <dgm:cxn modelId="{BE72660A-674D-41BB-BA17-23C14D3FC287}" type="presParOf" srcId="{0DE333F4-0406-4FAC-AE99-D0936E8080BB}" destId="{141BBEF4-E325-4334-8558-DE51DE42E146}" srcOrd="1" destOrd="0" presId="urn:microsoft.com/office/officeart/2018/5/layout/IconCircleLabelList"/>
    <dgm:cxn modelId="{3DBC1A30-6763-497B-BA37-DEF4AF8AFE37}" type="presParOf" srcId="{0DE333F4-0406-4FAC-AE99-D0936E8080BB}" destId="{8072B94E-4D96-4233-A97D-B61C8DE50B19}" srcOrd="2" destOrd="0" presId="urn:microsoft.com/office/officeart/2018/5/layout/IconCircleLabelList"/>
    <dgm:cxn modelId="{4FE87B9B-41DA-4C51-BA85-ABCB83FCADF3}" type="presParOf" srcId="{0DE333F4-0406-4FAC-AE99-D0936E8080BB}" destId="{E2F4E44A-8339-4634-B935-81D31799F6C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6F98B7-0479-4412-8DE9-72237F8B3145}" type="doc">
      <dgm:prSet loTypeId="urn:microsoft.com/office/officeart/2005/8/layout/process5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49C5A8AF-78F7-4822-858D-4D33DB966F29}">
      <dgm:prSet/>
      <dgm:spPr/>
      <dgm:t>
        <a:bodyPr/>
        <a:lstStyle/>
        <a:p>
          <a:r>
            <a:rPr lang="en-US"/>
            <a:t>2025 Net Margin: </a:t>
          </a:r>
          <a:r>
            <a:rPr lang="en-US" b="1"/>
            <a:t>-21.0%</a:t>
          </a:r>
          <a:endParaRPr lang="en-US"/>
        </a:p>
      </dgm:t>
    </dgm:pt>
    <dgm:pt modelId="{5CEC5F08-A961-4B60-91BB-BA081CC88F94}" type="parTrans" cxnId="{3125721E-540E-48E5-A52C-D30974A3F2C0}">
      <dgm:prSet/>
      <dgm:spPr/>
      <dgm:t>
        <a:bodyPr/>
        <a:lstStyle/>
        <a:p>
          <a:endParaRPr lang="en-US"/>
        </a:p>
      </dgm:t>
    </dgm:pt>
    <dgm:pt modelId="{12DB6BC4-D164-4E8A-A352-8D17EFD03142}" type="sibTrans" cxnId="{3125721E-540E-48E5-A52C-D30974A3F2C0}">
      <dgm:prSet/>
      <dgm:spPr/>
      <dgm:t>
        <a:bodyPr/>
        <a:lstStyle/>
        <a:p>
          <a:endParaRPr lang="en-US"/>
        </a:p>
      </dgm:t>
    </dgm:pt>
    <dgm:pt modelId="{AD54A50A-ABBF-4183-8BF7-2FC4B57D17FE}">
      <dgm:prSet/>
      <dgm:spPr/>
      <dgm:t>
        <a:bodyPr/>
        <a:lstStyle/>
        <a:p>
          <a:r>
            <a:rPr lang="en-US"/>
            <a:t>2026 Net Margin: +10.5%</a:t>
          </a:r>
        </a:p>
      </dgm:t>
    </dgm:pt>
    <dgm:pt modelId="{5B05D2F4-E669-4DE3-A207-E6DD2061AD98}" type="parTrans" cxnId="{FB03EA7F-F5ED-4652-80C8-AF6446EEE092}">
      <dgm:prSet/>
      <dgm:spPr/>
      <dgm:t>
        <a:bodyPr/>
        <a:lstStyle/>
        <a:p>
          <a:endParaRPr lang="en-US"/>
        </a:p>
      </dgm:t>
    </dgm:pt>
    <dgm:pt modelId="{82AF551A-A414-455A-9F48-7268213D4E8B}" type="sibTrans" cxnId="{FB03EA7F-F5ED-4652-80C8-AF6446EEE092}">
      <dgm:prSet/>
      <dgm:spPr/>
      <dgm:t>
        <a:bodyPr/>
        <a:lstStyle/>
        <a:p>
          <a:endParaRPr lang="en-US"/>
        </a:p>
      </dgm:t>
    </dgm:pt>
    <dgm:pt modelId="{46D6D968-E73B-42E7-95B8-49377F149433}">
      <dgm:prSet/>
      <dgm:spPr/>
      <dgm:t>
        <a:bodyPr/>
        <a:lstStyle/>
        <a:p>
          <a:r>
            <a:rPr lang="en-US"/>
            <a:t>Organization returned to sustainable profitability.</a:t>
          </a:r>
        </a:p>
      </dgm:t>
    </dgm:pt>
    <dgm:pt modelId="{EECB6FDD-9C1E-4E0D-979F-A876CD44B998}" type="parTrans" cxnId="{544FDC17-CC8E-481A-A19D-B86702E43F66}">
      <dgm:prSet/>
      <dgm:spPr/>
      <dgm:t>
        <a:bodyPr/>
        <a:lstStyle/>
        <a:p>
          <a:endParaRPr lang="en-US"/>
        </a:p>
      </dgm:t>
    </dgm:pt>
    <dgm:pt modelId="{897A86DD-D543-4F9A-89DF-566DB47D2450}" type="sibTrans" cxnId="{544FDC17-CC8E-481A-A19D-B86702E43F66}">
      <dgm:prSet/>
      <dgm:spPr/>
      <dgm:t>
        <a:bodyPr/>
        <a:lstStyle/>
        <a:p>
          <a:endParaRPr lang="en-US"/>
        </a:p>
      </dgm:t>
    </dgm:pt>
    <dgm:pt modelId="{6C2BD95B-CBEA-4698-9BE2-FAAAF2B86F3E}" type="pres">
      <dgm:prSet presAssocID="{6F6F98B7-0479-4412-8DE9-72237F8B3145}" presName="diagram" presStyleCnt="0">
        <dgm:presLayoutVars>
          <dgm:dir/>
          <dgm:resizeHandles val="exact"/>
        </dgm:presLayoutVars>
      </dgm:prSet>
      <dgm:spPr/>
    </dgm:pt>
    <dgm:pt modelId="{56406AFF-5EBC-4C87-B687-4152F21AE83C}" type="pres">
      <dgm:prSet presAssocID="{49C5A8AF-78F7-4822-858D-4D33DB966F29}" presName="node" presStyleLbl="node1" presStyleIdx="0" presStyleCnt="3">
        <dgm:presLayoutVars>
          <dgm:bulletEnabled val="1"/>
        </dgm:presLayoutVars>
      </dgm:prSet>
      <dgm:spPr/>
    </dgm:pt>
    <dgm:pt modelId="{6281C683-46E6-45E6-9B73-728FB4E38627}" type="pres">
      <dgm:prSet presAssocID="{12DB6BC4-D164-4E8A-A352-8D17EFD03142}" presName="sibTrans" presStyleLbl="sibTrans2D1" presStyleIdx="0" presStyleCnt="2"/>
      <dgm:spPr/>
    </dgm:pt>
    <dgm:pt modelId="{4C34EE9F-B914-4700-8609-A1D3AE20885F}" type="pres">
      <dgm:prSet presAssocID="{12DB6BC4-D164-4E8A-A352-8D17EFD03142}" presName="connectorText" presStyleLbl="sibTrans2D1" presStyleIdx="0" presStyleCnt="2"/>
      <dgm:spPr/>
    </dgm:pt>
    <dgm:pt modelId="{983DA2AE-4195-4DFD-B7AD-BF68CA3747A0}" type="pres">
      <dgm:prSet presAssocID="{AD54A50A-ABBF-4183-8BF7-2FC4B57D17FE}" presName="node" presStyleLbl="node1" presStyleIdx="1" presStyleCnt="3">
        <dgm:presLayoutVars>
          <dgm:bulletEnabled val="1"/>
        </dgm:presLayoutVars>
      </dgm:prSet>
      <dgm:spPr/>
    </dgm:pt>
    <dgm:pt modelId="{772B13F6-516E-4D5D-986D-C39C97E5D596}" type="pres">
      <dgm:prSet presAssocID="{82AF551A-A414-455A-9F48-7268213D4E8B}" presName="sibTrans" presStyleLbl="sibTrans2D1" presStyleIdx="1" presStyleCnt="2"/>
      <dgm:spPr/>
    </dgm:pt>
    <dgm:pt modelId="{926E8E6E-7CD1-4207-926E-D387CC75D133}" type="pres">
      <dgm:prSet presAssocID="{82AF551A-A414-455A-9F48-7268213D4E8B}" presName="connectorText" presStyleLbl="sibTrans2D1" presStyleIdx="1" presStyleCnt="2"/>
      <dgm:spPr/>
    </dgm:pt>
    <dgm:pt modelId="{3F409347-5901-4B1E-A3CB-5545AE9CF67A}" type="pres">
      <dgm:prSet presAssocID="{46D6D968-E73B-42E7-95B8-49377F149433}" presName="node" presStyleLbl="node1" presStyleIdx="2" presStyleCnt="3">
        <dgm:presLayoutVars>
          <dgm:bulletEnabled val="1"/>
        </dgm:presLayoutVars>
      </dgm:prSet>
      <dgm:spPr/>
    </dgm:pt>
  </dgm:ptLst>
  <dgm:cxnLst>
    <dgm:cxn modelId="{017BAB0C-3F8C-4DB6-A158-5704E78098E9}" type="presOf" srcId="{49C5A8AF-78F7-4822-858D-4D33DB966F29}" destId="{56406AFF-5EBC-4C87-B687-4152F21AE83C}" srcOrd="0" destOrd="0" presId="urn:microsoft.com/office/officeart/2005/8/layout/process5"/>
    <dgm:cxn modelId="{544FDC17-CC8E-481A-A19D-B86702E43F66}" srcId="{6F6F98B7-0479-4412-8DE9-72237F8B3145}" destId="{46D6D968-E73B-42E7-95B8-49377F149433}" srcOrd="2" destOrd="0" parTransId="{EECB6FDD-9C1E-4E0D-979F-A876CD44B998}" sibTransId="{897A86DD-D543-4F9A-89DF-566DB47D2450}"/>
    <dgm:cxn modelId="{3125721E-540E-48E5-A52C-D30974A3F2C0}" srcId="{6F6F98B7-0479-4412-8DE9-72237F8B3145}" destId="{49C5A8AF-78F7-4822-858D-4D33DB966F29}" srcOrd="0" destOrd="0" parTransId="{5CEC5F08-A961-4B60-91BB-BA081CC88F94}" sibTransId="{12DB6BC4-D164-4E8A-A352-8D17EFD03142}"/>
    <dgm:cxn modelId="{62C23421-13DF-4AAC-AA01-D192F94E44D2}" type="presOf" srcId="{12DB6BC4-D164-4E8A-A352-8D17EFD03142}" destId="{4C34EE9F-B914-4700-8609-A1D3AE20885F}" srcOrd="1" destOrd="0" presId="urn:microsoft.com/office/officeart/2005/8/layout/process5"/>
    <dgm:cxn modelId="{95DD432B-CECB-43E3-BE0D-5E4D8A08C76A}" type="presOf" srcId="{46D6D968-E73B-42E7-95B8-49377F149433}" destId="{3F409347-5901-4B1E-A3CB-5545AE9CF67A}" srcOrd="0" destOrd="0" presId="urn:microsoft.com/office/officeart/2005/8/layout/process5"/>
    <dgm:cxn modelId="{FB03EA7F-F5ED-4652-80C8-AF6446EEE092}" srcId="{6F6F98B7-0479-4412-8DE9-72237F8B3145}" destId="{AD54A50A-ABBF-4183-8BF7-2FC4B57D17FE}" srcOrd="1" destOrd="0" parTransId="{5B05D2F4-E669-4DE3-A207-E6DD2061AD98}" sibTransId="{82AF551A-A414-455A-9F48-7268213D4E8B}"/>
    <dgm:cxn modelId="{2DDDFB92-CF19-4EDC-A5D0-EEB28FB71BA6}" type="presOf" srcId="{82AF551A-A414-455A-9F48-7268213D4E8B}" destId="{772B13F6-516E-4D5D-986D-C39C97E5D596}" srcOrd="0" destOrd="0" presId="urn:microsoft.com/office/officeart/2005/8/layout/process5"/>
    <dgm:cxn modelId="{6848C0BE-5B8E-414D-9B69-DA4B829C546D}" type="presOf" srcId="{AD54A50A-ABBF-4183-8BF7-2FC4B57D17FE}" destId="{983DA2AE-4195-4DFD-B7AD-BF68CA3747A0}" srcOrd="0" destOrd="0" presId="urn:microsoft.com/office/officeart/2005/8/layout/process5"/>
    <dgm:cxn modelId="{B9EC40CD-5D03-4AB6-8485-EBD04EFB32E9}" type="presOf" srcId="{6F6F98B7-0479-4412-8DE9-72237F8B3145}" destId="{6C2BD95B-CBEA-4698-9BE2-FAAAF2B86F3E}" srcOrd="0" destOrd="0" presId="urn:microsoft.com/office/officeart/2005/8/layout/process5"/>
    <dgm:cxn modelId="{676416F4-2102-4164-8C33-C199871F53FD}" type="presOf" srcId="{82AF551A-A414-455A-9F48-7268213D4E8B}" destId="{926E8E6E-7CD1-4207-926E-D387CC75D133}" srcOrd="1" destOrd="0" presId="urn:microsoft.com/office/officeart/2005/8/layout/process5"/>
    <dgm:cxn modelId="{A59309F8-997C-4660-AF09-642DAAC26513}" type="presOf" srcId="{12DB6BC4-D164-4E8A-A352-8D17EFD03142}" destId="{6281C683-46E6-45E6-9B73-728FB4E38627}" srcOrd="0" destOrd="0" presId="urn:microsoft.com/office/officeart/2005/8/layout/process5"/>
    <dgm:cxn modelId="{AE7E932A-FF2F-4E41-A14E-6511B52C3363}" type="presParOf" srcId="{6C2BD95B-CBEA-4698-9BE2-FAAAF2B86F3E}" destId="{56406AFF-5EBC-4C87-B687-4152F21AE83C}" srcOrd="0" destOrd="0" presId="urn:microsoft.com/office/officeart/2005/8/layout/process5"/>
    <dgm:cxn modelId="{64F7C420-1FB5-498E-A25A-21BD83541A2D}" type="presParOf" srcId="{6C2BD95B-CBEA-4698-9BE2-FAAAF2B86F3E}" destId="{6281C683-46E6-45E6-9B73-728FB4E38627}" srcOrd="1" destOrd="0" presId="urn:microsoft.com/office/officeart/2005/8/layout/process5"/>
    <dgm:cxn modelId="{5236CA1A-F91D-4971-B41D-250E74824EAD}" type="presParOf" srcId="{6281C683-46E6-45E6-9B73-728FB4E38627}" destId="{4C34EE9F-B914-4700-8609-A1D3AE20885F}" srcOrd="0" destOrd="0" presId="urn:microsoft.com/office/officeart/2005/8/layout/process5"/>
    <dgm:cxn modelId="{45520F09-41C2-41DC-B24F-039BD43A23E9}" type="presParOf" srcId="{6C2BD95B-CBEA-4698-9BE2-FAAAF2B86F3E}" destId="{983DA2AE-4195-4DFD-B7AD-BF68CA3747A0}" srcOrd="2" destOrd="0" presId="urn:microsoft.com/office/officeart/2005/8/layout/process5"/>
    <dgm:cxn modelId="{638FE809-E50E-4E4C-8AA9-02D222E5C4D3}" type="presParOf" srcId="{6C2BD95B-CBEA-4698-9BE2-FAAAF2B86F3E}" destId="{772B13F6-516E-4D5D-986D-C39C97E5D596}" srcOrd="3" destOrd="0" presId="urn:microsoft.com/office/officeart/2005/8/layout/process5"/>
    <dgm:cxn modelId="{1159CEC4-151E-436A-A2A1-678A33C6EB9F}" type="presParOf" srcId="{772B13F6-516E-4D5D-986D-C39C97E5D596}" destId="{926E8E6E-7CD1-4207-926E-D387CC75D133}" srcOrd="0" destOrd="0" presId="urn:microsoft.com/office/officeart/2005/8/layout/process5"/>
    <dgm:cxn modelId="{D3C3C70A-8AD9-41D4-A2F9-907C0AA77D17}" type="presParOf" srcId="{6C2BD95B-CBEA-4698-9BE2-FAAAF2B86F3E}" destId="{3F409347-5901-4B1E-A3CB-5545AE9CF67A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F518F2-55E6-4752-BB98-752482E87AA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B61D08D-7E5E-463C-9575-AF54ADD28B0E}">
      <dgm:prSet/>
      <dgm:spPr/>
      <dgm:t>
        <a:bodyPr/>
        <a:lstStyle/>
        <a:p>
          <a:r>
            <a:rPr lang="en-US"/>
            <a:t>Revenue growth without significant expense growth.</a:t>
          </a:r>
        </a:p>
      </dgm:t>
    </dgm:pt>
    <dgm:pt modelId="{018D00DC-56F0-4A95-A3DB-D4BF26EC7602}" type="parTrans" cxnId="{97768FBC-478F-4D45-986C-3DAE4B2E7CD5}">
      <dgm:prSet/>
      <dgm:spPr/>
      <dgm:t>
        <a:bodyPr/>
        <a:lstStyle/>
        <a:p>
          <a:endParaRPr lang="en-US"/>
        </a:p>
      </dgm:t>
    </dgm:pt>
    <dgm:pt modelId="{465E8DF9-3E4F-435B-9AC7-910D1C51DC4D}" type="sibTrans" cxnId="{97768FBC-478F-4D45-986C-3DAE4B2E7CD5}">
      <dgm:prSet/>
      <dgm:spPr/>
      <dgm:t>
        <a:bodyPr/>
        <a:lstStyle/>
        <a:p>
          <a:endParaRPr lang="en-US"/>
        </a:p>
      </dgm:t>
    </dgm:pt>
    <dgm:pt modelId="{574D209A-482F-4B9A-8681-9FD85A8748FF}">
      <dgm:prSet/>
      <dgm:spPr/>
      <dgm:t>
        <a:bodyPr/>
        <a:lstStyle/>
        <a:p>
          <a:r>
            <a:rPr lang="en-US"/>
            <a:t>Improved operational efficiency.</a:t>
          </a:r>
        </a:p>
      </dgm:t>
    </dgm:pt>
    <dgm:pt modelId="{1F4C05B3-4021-45BB-B866-09D490582E23}" type="parTrans" cxnId="{29730A55-0BCF-43C0-9329-A8301309E141}">
      <dgm:prSet/>
      <dgm:spPr/>
      <dgm:t>
        <a:bodyPr/>
        <a:lstStyle/>
        <a:p>
          <a:endParaRPr lang="en-US"/>
        </a:p>
      </dgm:t>
    </dgm:pt>
    <dgm:pt modelId="{2A568FF0-202D-436D-AEF4-75D5AB31C5EC}" type="sibTrans" cxnId="{29730A55-0BCF-43C0-9329-A8301309E141}">
      <dgm:prSet/>
      <dgm:spPr/>
      <dgm:t>
        <a:bodyPr/>
        <a:lstStyle/>
        <a:p>
          <a:endParaRPr lang="en-US"/>
        </a:p>
      </dgm:t>
    </dgm:pt>
    <dgm:pt modelId="{D5E85432-071E-4461-8738-4A90EB56B885}">
      <dgm:prSet/>
      <dgm:spPr/>
      <dgm:t>
        <a:bodyPr/>
        <a:lstStyle/>
        <a:p>
          <a:r>
            <a:rPr lang="en-US"/>
            <a:t>Stronger financial position for future infrastructure investment.</a:t>
          </a:r>
        </a:p>
      </dgm:t>
    </dgm:pt>
    <dgm:pt modelId="{96BFB88B-04FD-4D6A-AC65-4958DFE79121}" type="parTrans" cxnId="{0E78E746-FC66-47A7-B4D3-8907C6660941}">
      <dgm:prSet/>
      <dgm:spPr/>
      <dgm:t>
        <a:bodyPr/>
        <a:lstStyle/>
        <a:p>
          <a:endParaRPr lang="en-US"/>
        </a:p>
      </dgm:t>
    </dgm:pt>
    <dgm:pt modelId="{F80C3B82-821D-4FAF-A92B-2C2F06D00F9C}" type="sibTrans" cxnId="{0E78E746-FC66-47A7-B4D3-8907C6660941}">
      <dgm:prSet/>
      <dgm:spPr/>
      <dgm:t>
        <a:bodyPr/>
        <a:lstStyle/>
        <a:p>
          <a:endParaRPr lang="en-US"/>
        </a:p>
      </dgm:t>
    </dgm:pt>
    <dgm:pt modelId="{C8DF9F6E-3F02-4D4F-8DAE-F19513618807}">
      <dgm:prSet/>
      <dgm:spPr/>
      <dgm:t>
        <a:bodyPr/>
        <a:lstStyle/>
        <a:p>
          <a:r>
            <a:rPr lang="en-US"/>
            <a:t>Continue monitoring natural gas sales trends.</a:t>
          </a:r>
        </a:p>
      </dgm:t>
    </dgm:pt>
    <dgm:pt modelId="{7CCE011F-2172-4F3B-94D2-21D24030CF92}" type="parTrans" cxnId="{EA305692-12C3-4B64-B043-37D506D73C91}">
      <dgm:prSet/>
      <dgm:spPr/>
      <dgm:t>
        <a:bodyPr/>
        <a:lstStyle/>
        <a:p>
          <a:endParaRPr lang="en-US"/>
        </a:p>
      </dgm:t>
    </dgm:pt>
    <dgm:pt modelId="{9D9EAFCC-96D8-4DC4-8933-6824111E4A58}" type="sibTrans" cxnId="{EA305692-12C3-4B64-B043-37D506D73C91}">
      <dgm:prSet/>
      <dgm:spPr/>
      <dgm:t>
        <a:bodyPr/>
        <a:lstStyle/>
        <a:p>
          <a:endParaRPr lang="en-US"/>
        </a:p>
      </dgm:t>
    </dgm:pt>
    <dgm:pt modelId="{DF67ECB3-1B82-4EC4-925D-CFC38FDAE0E3}" type="pres">
      <dgm:prSet presAssocID="{80F518F2-55E6-4752-BB98-752482E87AAB}" presName="linear" presStyleCnt="0">
        <dgm:presLayoutVars>
          <dgm:animLvl val="lvl"/>
          <dgm:resizeHandles val="exact"/>
        </dgm:presLayoutVars>
      </dgm:prSet>
      <dgm:spPr/>
    </dgm:pt>
    <dgm:pt modelId="{79837C98-D543-492B-AB6F-D8BAFF253EA0}" type="pres">
      <dgm:prSet presAssocID="{6B61D08D-7E5E-463C-9575-AF54ADD28B0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366B070-0C4A-4614-846A-2C5F4995E558}" type="pres">
      <dgm:prSet presAssocID="{465E8DF9-3E4F-435B-9AC7-910D1C51DC4D}" presName="spacer" presStyleCnt="0"/>
      <dgm:spPr/>
    </dgm:pt>
    <dgm:pt modelId="{47B651CC-16A4-4C47-9645-C82E8304B611}" type="pres">
      <dgm:prSet presAssocID="{574D209A-482F-4B9A-8681-9FD85A8748F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7EEED49-8FB4-4DC2-8F8D-22DEE6E0970A}" type="pres">
      <dgm:prSet presAssocID="{2A568FF0-202D-436D-AEF4-75D5AB31C5EC}" presName="spacer" presStyleCnt="0"/>
      <dgm:spPr/>
    </dgm:pt>
    <dgm:pt modelId="{55EA3CC6-D34D-4C97-B691-E3D211A1D570}" type="pres">
      <dgm:prSet presAssocID="{D5E85432-071E-4461-8738-4A90EB56B88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1D29DA9-797B-4316-9C35-F0FF437A92A7}" type="pres">
      <dgm:prSet presAssocID="{F80C3B82-821D-4FAF-A92B-2C2F06D00F9C}" presName="spacer" presStyleCnt="0"/>
      <dgm:spPr/>
    </dgm:pt>
    <dgm:pt modelId="{B3F0BD3B-7AE0-47FD-9CDB-0F7A30B5CC8B}" type="pres">
      <dgm:prSet presAssocID="{C8DF9F6E-3F02-4D4F-8DAE-F1951361880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EAA6412-E06C-4647-9454-E76D3003E7DC}" type="presOf" srcId="{6B61D08D-7E5E-463C-9575-AF54ADD28B0E}" destId="{79837C98-D543-492B-AB6F-D8BAFF253EA0}" srcOrd="0" destOrd="0" presId="urn:microsoft.com/office/officeart/2005/8/layout/vList2"/>
    <dgm:cxn modelId="{4C95AE1F-FFF5-4C65-881E-72D58B16744A}" type="presOf" srcId="{D5E85432-071E-4461-8738-4A90EB56B885}" destId="{55EA3CC6-D34D-4C97-B691-E3D211A1D570}" srcOrd="0" destOrd="0" presId="urn:microsoft.com/office/officeart/2005/8/layout/vList2"/>
    <dgm:cxn modelId="{B026355D-2EEE-4F4E-9129-20200EED1ABF}" type="presOf" srcId="{C8DF9F6E-3F02-4D4F-8DAE-F19513618807}" destId="{B3F0BD3B-7AE0-47FD-9CDB-0F7A30B5CC8B}" srcOrd="0" destOrd="0" presId="urn:microsoft.com/office/officeart/2005/8/layout/vList2"/>
    <dgm:cxn modelId="{0E78E746-FC66-47A7-B4D3-8907C6660941}" srcId="{80F518F2-55E6-4752-BB98-752482E87AAB}" destId="{D5E85432-071E-4461-8738-4A90EB56B885}" srcOrd="2" destOrd="0" parTransId="{96BFB88B-04FD-4D6A-AC65-4958DFE79121}" sibTransId="{F80C3B82-821D-4FAF-A92B-2C2F06D00F9C}"/>
    <dgm:cxn modelId="{E9EEB272-0181-4383-BE93-79308311A70D}" type="presOf" srcId="{574D209A-482F-4B9A-8681-9FD85A8748FF}" destId="{47B651CC-16A4-4C47-9645-C82E8304B611}" srcOrd="0" destOrd="0" presId="urn:microsoft.com/office/officeart/2005/8/layout/vList2"/>
    <dgm:cxn modelId="{29730A55-0BCF-43C0-9329-A8301309E141}" srcId="{80F518F2-55E6-4752-BB98-752482E87AAB}" destId="{574D209A-482F-4B9A-8681-9FD85A8748FF}" srcOrd="1" destOrd="0" parTransId="{1F4C05B3-4021-45BB-B866-09D490582E23}" sibTransId="{2A568FF0-202D-436D-AEF4-75D5AB31C5EC}"/>
    <dgm:cxn modelId="{EA305692-12C3-4B64-B043-37D506D73C91}" srcId="{80F518F2-55E6-4752-BB98-752482E87AAB}" destId="{C8DF9F6E-3F02-4D4F-8DAE-F19513618807}" srcOrd="3" destOrd="0" parTransId="{7CCE011F-2172-4F3B-94D2-21D24030CF92}" sibTransId="{9D9EAFCC-96D8-4DC4-8933-6824111E4A58}"/>
    <dgm:cxn modelId="{FC796AAF-B4A9-43BC-B6C2-2BCD29D85DF9}" type="presOf" srcId="{80F518F2-55E6-4752-BB98-752482E87AAB}" destId="{DF67ECB3-1B82-4EC4-925D-CFC38FDAE0E3}" srcOrd="0" destOrd="0" presId="urn:microsoft.com/office/officeart/2005/8/layout/vList2"/>
    <dgm:cxn modelId="{97768FBC-478F-4D45-986C-3DAE4B2E7CD5}" srcId="{80F518F2-55E6-4752-BB98-752482E87AAB}" destId="{6B61D08D-7E5E-463C-9575-AF54ADD28B0E}" srcOrd="0" destOrd="0" parTransId="{018D00DC-56F0-4A95-A3DB-D4BF26EC7602}" sibTransId="{465E8DF9-3E4F-435B-9AC7-910D1C51DC4D}"/>
    <dgm:cxn modelId="{D31E1DFA-52EF-4C7F-A1A1-46ADBAD9E39A}" type="presParOf" srcId="{DF67ECB3-1B82-4EC4-925D-CFC38FDAE0E3}" destId="{79837C98-D543-492B-AB6F-D8BAFF253EA0}" srcOrd="0" destOrd="0" presId="urn:microsoft.com/office/officeart/2005/8/layout/vList2"/>
    <dgm:cxn modelId="{D333DE80-F840-4CFC-82E5-D0C5CE7152D6}" type="presParOf" srcId="{DF67ECB3-1B82-4EC4-925D-CFC38FDAE0E3}" destId="{6366B070-0C4A-4614-846A-2C5F4995E558}" srcOrd="1" destOrd="0" presId="urn:microsoft.com/office/officeart/2005/8/layout/vList2"/>
    <dgm:cxn modelId="{E14BD753-46D5-44F8-AA9A-66D938BA1AD4}" type="presParOf" srcId="{DF67ECB3-1B82-4EC4-925D-CFC38FDAE0E3}" destId="{47B651CC-16A4-4C47-9645-C82E8304B611}" srcOrd="2" destOrd="0" presId="urn:microsoft.com/office/officeart/2005/8/layout/vList2"/>
    <dgm:cxn modelId="{2090BEC6-1905-4C9C-A86F-A39B371FC57E}" type="presParOf" srcId="{DF67ECB3-1B82-4EC4-925D-CFC38FDAE0E3}" destId="{67EEED49-8FB4-4DC2-8F8D-22DEE6E0970A}" srcOrd="3" destOrd="0" presId="urn:microsoft.com/office/officeart/2005/8/layout/vList2"/>
    <dgm:cxn modelId="{A2046E62-FBC5-48D5-B482-AFF7B7E2B7C0}" type="presParOf" srcId="{DF67ECB3-1B82-4EC4-925D-CFC38FDAE0E3}" destId="{55EA3CC6-D34D-4C97-B691-E3D211A1D570}" srcOrd="4" destOrd="0" presId="urn:microsoft.com/office/officeart/2005/8/layout/vList2"/>
    <dgm:cxn modelId="{DFD7E71E-9F56-43E1-880A-AA1EF72A89AF}" type="presParOf" srcId="{DF67ECB3-1B82-4EC4-925D-CFC38FDAE0E3}" destId="{51D29DA9-797B-4316-9C35-F0FF437A92A7}" srcOrd="5" destOrd="0" presId="urn:microsoft.com/office/officeart/2005/8/layout/vList2"/>
    <dgm:cxn modelId="{1FA50097-A98A-4C5A-80EC-D84DE5726EFC}" type="presParOf" srcId="{DF67ECB3-1B82-4EC4-925D-CFC38FDAE0E3}" destId="{B3F0BD3B-7AE0-47FD-9CDB-0F7A30B5CC8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113EFD4-F1C8-4C5A-96AF-AC75E71CF42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8199EAC-F233-4649-8521-1E062EA73B40}">
      <dgm:prSet/>
      <dgm:spPr/>
      <dgm:t>
        <a:bodyPr/>
        <a:lstStyle/>
        <a:p>
          <a:r>
            <a:rPr lang="en-US"/>
            <a:t>The first half of 2026 represents a significant financial turnaround with an estimated $453K positive net income swing.</a:t>
          </a:r>
        </a:p>
      </dgm:t>
    </dgm:pt>
    <dgm:pt modelId="{984BC593-E59A-4921-BA44-D8278B597D56}" type="parTrans" cxnId="{1EC6CA49-733B-4275-A0D2-6B07475A3B37}">
      <dgm:prSet/>
      <dgm:spPr/>
      <dgm:t>
        <a:bodyPr/>
        <a:lstStyle/>
        <a:p>
          <a:endParaRPr lang="en-US"/>
        </a:p>
      </dgm:t>
    </dgm:pt>
    <dgm:pt modelId="{65639DFF-38F3-4FF7-BC53-7DB214B1CB0A}" type="sibTrans" cxnId="{1EC6CA49-733B-4275-A0D2-6B07475A3B37}">
      <dgm:prSet/>
      <dgm:spPr/>
      <dgm:t>
        <a:bodyPr/>
        <a:lstStyle/>
        <a:p>
          <a:endParaRPr lang="en-US"/>
        </a:p>
      </dgm:t>
    </dgm:pt>
    <dgm:pt modelId="{C78BF6E2-D815-4099-8550-CB8D8545DB09}">
      <dgm:prSet/>
      <dgm:spPr/>
      <dgm:t>
        <a:bodyPr/>
        <a:lstStyle/>
        <a:p>
          <a:r>
            <a:rPr lang="en-US"/>
            <a:t>Management initiatives are producing measurable financial results.</a:t>
          </a:r>
        </a:p>
      </dgm:t>
    </dgm:pt>
    <dgm:pt modelId="{D25BB87D-78C7-466D-A1F5-4FC68A6B0342}" type="parTrans" cxnId="{31A9DB5D-9500-4C9D-9217-5A2D907AFED4}">
      <dgm:prSet/>
      <dgm:spPr/>
      <dgm:t>
        <a:bodyPr/>
        <a:lstStyle/>
        <a:p>
          <a:endParaRPr lang="en-US"/>
        </a:p>
      </dgm:t>
    </dgm:pt>
    <dgm:pt modelId="{03AAE99F-AA96-44E5-A7A7-937E65211886}" type="sibTrans" cxnId="{31A9DB5D-9500-4C9D-9217-5A2D907AFED4}">
      <dgm:prSet/>
      <dgm:spPr/>
      <dgm:t>
        <a:bodyPr/>
        <a:lstStyle/>
        <a:p>
          <a:endParaRPr lang="en-US"/>
        </a:p>
      </dgm:t>
    </dgm:pt>
    <dgm:pt modelId="{9EF3962E-2BCA-40E4-AAA3-E925D4DE59B5}">
      <dgm:prSet/>
      <dgm:spPr/>
      <dgm:t>
        <a:bodyPr/>
        <a:lstStyle/>
        <a:p>
          <a:r>
            <a:rPr lang="en-US"/>
            <a:t>The Board continues to be strategic about decisions for long-term stability of the board while creating infrastructure investment for the future.</a:t>
          </a:r>
        </a:p>
      </dgm:t>
    </dgm:pt>
    <dgm:pt modelId="{E3B921F2-4767-4A14-A7DF-8FFDF0526405}" type="parTrans" cxnId="{56A6BC74-65A6-443A-B75A-26DBCA63134A}">
      <dgm:prSet/>
      <dgm:spPr/>
      <dgm:t>
        <a:bodyPr/>
        <a:lstStyle/>
        <a:p>
          <a:endParaRPr lang="en-US"/>
        </a:p>
      </dgm:t>
    </dgm:pt>
    <dgm:pt modelId="{8D10C9FE-774F-4F84-8462-649BEAD76696}" type="sibTrans" cxnId="{56A6BC74-65A6-443A-B75A-26DBCA63134A}">
      <dgm:prSet/>
      <dgm:spPr/>
      <dgm:t>
        <a:bodyPr/>
        <a:lstStyle/>
        <a:p>
          <a:endParaRPr lang="en-US"/>
        </a:p>
      </dgm:t>
    </dgm:pt>
    <dgm:pt modelId="{BA10627B-6FD5-4E35-B937-0A04A54D77C3}" type="pres">
      <dgm:prSet presAssocID="{D113EFD4-F1C8-4C5A-96AF-AC75E71CF42B}" presName="root" presStyleCnt="0">
        <dgm:presLayoutVars>
          <dgm:dir/>
          <dgm:resizeHandles val="exact"/>
        </dgm:presLayoutVars>
      </dgm:prSet>
      <dgm:spPr/>
    </dgm:pt>
    <dgm:pt modelId="{D00058CB-9F05-476A-8859-6BEF1B60A9FB}" type="pres">
      <dgm:prSet presAssocID="{B8199EAC-F233-4649-8521-1E062EA73B40}" presName="compNode" presStyleCnt="0"/>
      <dgm:spPr/>
    </dgm:pt>
    <dgm:pt modelId="{417897F4-1E88-450B-BF22-244BC563EE66}" type="pres">
      <dgm:prSet presAssocID="{B8199EAC-F233-4649-8521-1E062EA73B40}" presName="bgRect" presStyleLbl="bgShp" presStyleIdx="0" presStyleCnt="3"/>
      <dgm:spPr/>
    </dgm:pt>
    <dgm:pt modelId="{8864AC69-5CAF-4FB5-836A-F43B82CB567A}" type="pres">
      <dgm:prSet presAssocID="{B8199EAC-F233-4649-8521-1E062EA73B40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EBE6A8DC-A233-4993-AF3D-A04EC2C5C983}" type="pres">
      <dgm:prSet presAssocID="{B8199EAC-F233-4649-8521-1E062EA73B40}" presName="spaceRect" presStyleCnt="0"/>
      <dgm:spPr/>
    </dgm:pt>
    <dgm:pt modelId="{B6A3E10A-314A-4B2D-8DA3-21D6B7145722}" type="pres">
      <dgm:prSet presAssocID="{B8199EAC-F233-4649-8521-1E062EA73B40}" presName="parTx" presStyleLbl="revTx" presStyleIdx="0" presStyleCnt="3">
        <dgm:presLayoutVars>
          <dgm:chMax val="0"/>
          <dgm:chPref val="0"/>
        </dgm:presLayoutVars>
      </dgm:prSet>
      <dgm:spPr/>
    </dgm:pt>
    <dgm:pt modelId="{5C617E05-1321-4ABF-9DDD-DED018DB9F1F}" type="pres">
      <dgm:prSet presAssocID="{65639DFF-38F3-4FF7-BC53-7DB214B1CB0A}" presName="sibTrans" presStyleCnt="0"/>
      <dgm:spPr/>
    </dgm:pt>
    <dgm:pt modelId="{D37474A5-5D52-4F7F-B9E0-91A5580C4CF8}" type="pres">
      <dgm:prSet presAssocID="{C78BF6E2-D815-4099-8550-CB8D8545DB09}" presName="compNode" presStyleCnt="0"/>
      <dgm:spPr/>
    </dgm:pt>
    <dgm:pt modelId="{01F52972-607D-410A-8BE9-1D066F57A390}" type="pres">
      <dgm:prSet presAssocID="{C78BF6E2-D815-4099-8550-CB8D8545DB09}" presName="bgRect" presStyleLbl="bgShp" presStyleIdx="1" presStyleCnt="3"/>
      <dgm:spPr/>
    </dgm:pt>
    <dgm:pt modelId="{9CFB9102-F581-4DF4-A5C5-8D3C0982C15C}" type="pres">
      <dgm:prSet presAssocID="{C78BF6E2-D815-4099-8550-CB8D8545DB09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B31A0B0-743C-4BC5-B243-2B8F65AA002F}" type="pres">
      <dgm:prSet presAssocID="{C78BF6E2-D815-4099-8550-CB8D8545DB09}" presName="spaceRect" presStyleCnt="0"/>
      <dgm:spPr/>
    </dgm:pt>
    <dgm:pt modelId="{0DB78D38-1763-4686-8178-B0C6551A3B41}" type="pres">
      <dgm:prSet presAssocID="{C78BF6E2-D815-4099-8550-CB8D8545DB09}" presName="parTx" presStyleLbl="revTx" presStyleIdx="1" presStyleCnt="3">
        <dgm:presLayoutVars>
          <dgm:chMax val="0"/>
          <dgm:chPref val="0"/>
        </dgm:presLayoutVars>
      </dgm:prSet>
      <dgm:spPr/>
    </dgm:pt>
    <dgm:pt modelId="{6C65109B-B770-4B8D-A7D5-B6098192716B}" type="pres">
      <dgm:prSet presAssocID="{03AAE99F-AA96-44E5-A7A7-937E65211886}" presName="sibTrans" presStyleCnt="0"/>
      <dgm:spPr/>
    </dgm:pt>
    <dgm:pt modelId="{80D34225-E234-411A-BA77-AC2D8C9ACECB}" type="pres">
      <dgm:prSet presAssocID="{9EF3962E-2BCA-40E4-AAA3-E925D4DE59B5}" presName="compNode" presStyleCnt="0"/>
      <dgm:spPr/>
    </dgm:pt>
    <dgm:pt modelId="{FC35D0C9-3CAC-4F42-84C1-32729D909CE3}" type="pres">
      <dgm:prSet presAssocID="{9EF3962E-2BCA-40E4-AAA3-E925D4DE59B5}" presName="bgRect" presStyleLbl="bgShp" presStyleIdx="2" presStyleCnt="3"/>
      <dgm:spPr/>
    </dgm:pt>
    <dgm:pt modelId="{A6A1796B-5E93-4FFC-87F2-2B6A25B87843}" type="pres">
      <dgm:prSet presAssocID="{9EF3962E-2BCA-40E4-AAA3-E925D4DE59B5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212C1738-2790-4335-BD26-195BB641BB0F}" type="pres">
      <dgm:prSet presAssocID="{9EF3962E-2BCA-40E4-AAA3-E925D4DE59B5}" presName="spaceRect" presStyleCnt="0"/>
      <dgm:spPr/>
    </dgm:pt>
    <dgm:pt modelId="{D3E939D3-F91B-42C2-8D60-1AB666AA7BC7}" type="pres">
      <dgm:prSet presAssocID="{9EF3962E-2BCA-40E4-AAA3-E925D4DE59B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24F6C10-7C98-4EAE-B22D-7149B2056C8B}" type="presOf" srcId="{B8199EAC-F233-4649-8521-1E062EA73B40}" destId="{B6A3E10A-314A-4B2D-8DA3-21D6B7145722}" srcOrd="0" destOrd="0" presId="urn:microsoft.com/office/officeart/2018/2/layout/IconVerticalSolidList"/>
    <dgm:cxn modelId="{80E3BF18-32C9-4DC6-B449-07D8AC7300EF}" type="presOf" srcId="{D113EFD4-F1C8-4C5A-96AF-AC75E71CF42B}" destId="{BA10627B-6FD5-4E35-B937-0A04A54D77C3}" srcOrd="0" destOrd="0" presId="urn:microsoft.com/office/officeart/2018/2/layout/IconVerticalSolidList"/>
    <dgm:cxn modelId="{026E7130-3D2D-49F9-9EC7-83604A910294}" type="presOf" srcId="{C78BF6E2-D815-4099-8550-CB8D8545DB09}" destId="{0DB78D38-1763-4686-8178-B0C6551A3B41}" srcOrd="0" destOrd="0" presId="urn:microsoft.com/office/officeart/2018/2/layout/IconVerticalSolidList"/>
    <dgm:cxn modelId="{31A9DB5D-9500-4C9D-9217-5A2D907AFED4}" srcId="{D113EFD4-F1C8-4C5A-96AF-AC75E71CF42B}" destId="{C78BF6E2-D815-4099-8550-CB8D8545DB09}" srcOrd="1" destOrd="0" parTransId="{D25BB87D-78C7-466D-A1F5-4FC68A6B0342}" sibTransId="{03AAE99F-AA96-44E5-A7A7-937E65211886}"/>
    <dgm:cxn modelId="{6EF6EE61-C4EF-4DBF-9DD6-EB9D91F8552F}" type="presOf" srcId="{9EF3962E-2BCA-40E4-AAA3-E925D4DE59B5}" destId="{D3E939D3-F91B-42C2-8D60-1AB666AA7BC7}" srcOrd="0" destOrd="0" presId="urn:microsoft.com/office/officeart/2018/2/layout/IconVerticalSolidList"/>
    <dgm:cxn modelId="{1EC6CA49-733B-4275-A0D2-6B07475A3B37}" srcId="{D113EFD4-F1C8-4C5A-96AF-AC75E71CF42B}" destId="{B8199EAC-F233-4649-8521-1E062EA73B40}" srcOrd="0" destOrd="0" parTransId="{984BC593-E59A-4921-BA44-D8278B597D56}" sibTransId="{65639DFF-38F3-4FF7-BC53-7DB214B1CB0A}"/>
    <dgm:cxn modelId="{56A6BC74-65A6-443A-B75A-26DBCA63134A}" srcId="{D113EFD4-F1C8-4C5A-96AF-AC75E71CF42B}" destId="{9EF3962E-2BCA-40E4-AAA3-E925D4DE59B5}" srcOrd="2" destOrd="0" parTransId="{E3B921F2-4767-4A14-A7DF-8FFDF0526405}" sibTransId="{8D10C9FE-774F-4F84-8462-649BEAD76696}"/>
    <dgm:cxn modelId="{AB1ADF9D-F6FD-4BB4-B3EA-EE3752C7A354}" type="presParOf" srcId="{BA10627B-6FD5-4E35-B937-0A04A54D77C3}" destId="{D00058CB-9F05-476A-8859-6BEF1B60A9FB}" srcOrd="0" destOrd="0" presId="urn:microsoft.com/office/officeart/2018/2/layout/IconVerticalSolidList"/>
    <dgm:cxn modelId="{86585A2B-8D7B-498A-B500-498D9C2BB6BB}" type="presParOf" srcId="{D00058CB-9F05-476A-8859-6BEF1B60A9FB}" destId="{417897F4-1E88-450B-BF22-244BC563EE66}" srcOrd="0" destOrd="0" presId="urn:microsoft.com/office/officeart/2018/2/layout/IconVerticalSolidList"/>
    <dgm:cxn modelId="{087242D1-AC3D-4081-B5A9-961DD0394FDB}" type="presParOf" srcId="{D00058CB-9F05-476A-8859-6BEF1B60A9FB}" destId="{8864AC69-5CAF-4FB5-836A-F43B82CB567A}" srcOrd="1" destOrd="0" presId="urn:microsoft.com/office/officeart/2018/2/layout/IconVerticalSolidList"/>
    <dgm:cxn modelId="{9E7A58FB-16D5-44ED-A67B-BBE0A7E83BF3}" type="presParOf" srcId="{D00058CB-9F05-476A-8859-6BEF1B60A9FB}" destId="{EBE6A8DC-A233-4993-AF3D-A04EC2C5C983}" srcOrd="2" destOrd="0" presId="urn:microsoft.com/office/officeart/2018/2/layout/IconVerticalSolidList"/>
    <dgm:cxn modelId="{92AB32E8-9E69-48BF-B378-9EA424E29F9B}" type="presParOf" srcId="{D00058CB-9F05-476A-8859-6BEF1B60A9FB}" destId="{B6A3E10A-314A-4B2D-8DA3-21D6B7145722}" srcOrd="3" destOrd="0" presId="urn:microsoft.com/office/officeart/2018/2/layout/IconVerticalSolidList"/>
    <dgm:cxn modelId="{C5E52FD4-5F89-4EB7-AB3D-981D25B8E718}" type="presParOf" srcId="{BA10627B-6FD5-4E35-B937-0A04A54D77C3}" destId="{5C617E05-1321-4ABF-9DDD-DED018DB9F1F}" srcOrd="1" destOrd="0" presId="urn:microsoft.com/office/officeart/2018/2/layout/IconVerticalSolidList"/>
    <dgm:cxn modelId="{832B9270-F1EA-4BAB-A03C-FCC55D7B6EC2}" type="presParOf" srcId="{BA10627B-6FD5-4E35-B937-0A04A54D77C3}" destId="{D37474A5-5D52-4F7F-B9E0-91A5580C4CF8}" srcOrd="2" destOrd="0" presId="urn:microsoft.com/office/officeart/2018/2/layout/IconVerticalSolidList"/>
    <dgm:cxn modelId="{D002AFB8-DFE4-4032-A4A3-450DD6E9080F}" type="presParOf" srcId="{D37474A5-5D52-4F7F-B9E0-91A5580C4CF8}" destId="{01F52972-607D-410A-8BE9-1D066F57A390}" srcOrd="0" destOrd="0" presId="urn:microsoft.com/office/officeart/2018/2/layout/IconVerticalSolidList"/>
    <dgm:cxn modelId="{D200233C-3028-4B0A-8E61-5B65D31509DB}" type="presParOf" srcId="{D37474A5-5D52-4F7F-B9E0-91A5580C4CF8}" destId="{9CFB9102-F581-4DF4-A5C5-8D3C0982C15C}" srcOrd="1" destOrd="0" presId="urn:microsoft.com/office/officeart/2018/2/layout/IconVerticalSolidList"/>
    <dgm:cxn modelId="{1DEE4C1F-48A0-4DB7-9893-357E7492BA93}" type="presParOf" srcId="{D37474A5-5D52-4F7F-B9E0-91A5580C4CF8}" destId="{5B31A0B0-743C-4BC5-B243-2B8F65AA002F}" srcOrd="2" destOrd="0" presId="urn:microsoft.com/office/officeart/2018/2/layout/IconVerticalSolidList"/>
    <dgm:cxn modelId="{1845ECAA-96B8-49A6-8070-BD55952407C0}" type="presParOf" srcId="{D37474A5-5D52-4F7F-B9E0-91A5580C4CF8}" destId="{0DB78D38-1763-4686-8178-B0C6551A3B41}" srcOrd="3" destOrd="0" presId="urn:microsoft.com/office/officeart/2018/2/layout/IconVerticalSolidList"/>
    <dgm:cxn modelId="{FBFCD5E4-66ED-4CA3-8891-31C5340599E3}" type="presParOf" srcId="{BA10627B-6FD5-4E35-B937-0A04A54D77C3}" destId="{6C65109B-B770-4B8D-A7D5-B6098192716B}" srcOrd="3" destOrd="0" presId="urn:microsoft.com/office/officeart/2018/2/layout/IconVerticalSolidList"/>
    <dgm:cxn modelId="{B5037E76-3623-45B8-8C4A-6367F7EDE24A}" type="presParOf" srcId="{BA10627B-6FD5-4E35-B937-0A04A54D77C3}" destId="{80D34225-E234-411A-BA77-AC2D8C9ACECB}" srcOrd="4" destOrd="0" presId="urn:microsoft.com/office/officeart/2018/2/layout/IconVerticalSolidList"/>
    <dgm:cxn modelId="{22250B1A-9F1D-4DE2-8597-240159CC5812}" type="presParOf" srcId="{80D34225-E234-411A-BA77-AC2D8C9ACECB}" destId="{FC35D0C9-3CAC-4F42-84C1-32729D909CE3}" srcOrd="0" destOrd="0" presId="urn:microsoft.com/office/officeart/2018/2/layout/IconVerticalSolidList"/>
    <dgm:cxn modelId="{61069DB2-0C52-41B3-AA75-22061D55B0A0}" type="presParOf" srcId="{80D34225-E234-411A-BA77-AC2D8C9ACECB}" destId="{A6A1796B-5E93-4FFC-87F2-2B6A25B87843}" srcOrd="1" destOrd="0" presId="urn:microsoft.com/office/officeart/2018/2/layout/IconVerticalSolidList"/>
    <dgm:cxn modelId="{915C23A2-F50E-471B-A321-5B9AD85F98D3}" type="presParOf" srcId="{80D34225-E234-411A-BA77-AC2D8C9ACECB}" destId="{212C1738-2790-4335-BD26-195BB641BB0F}" srcOrd="2" destOrd="0" presId="urn:microsoft.com/office/officeart/2018/2/layout/IconVerticalSolidList"/>
    <dgm:cxn modelId="{590F7AA4-0822-48D6-BA73-591035341CD0}" type="presParOf" srcId="{80D34225-E234-411A-BA77-AC2D8C9ACECB}" destId="{D3E939D3-F91B-42C2-8D60-1AB666AA7BC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843DA-8CB2-490E-8685-9EE001B38580}">
      <dsp:nvSpPr>
        <dsp:cNvPr id="0" name=""/>
        <dsp:cNvSpPr/>
      </dsp:nvSpPr>
      <dsp:spPr>
        <a:xfrm>
          <a:off x="0" y="600"/>
          <a:ext cx="5641974" cy="1405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9EACF-84CE-43FF-AB77-BFEA33A53246}">
      <dsp:nvSpPr>
        <dsp:cNvPr id="0" name=""/>
        <dsp:cNvSpPr/>
      </dsp:nvSpPr>
      <dsp:spPr>
        <a:xfrm>
          <a:off x="425232" y="316889"/>
          <a:ext cx="773150" cy="7731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4CA2DF-903D-47BC-BE8E-3616A248FC81}">
      <dsp:nvSpPr>
        <dsp:cNvPr id="0" name=""/>
        <dsp:cNvSpPr/>
      </dsp:nvSpPr>
      <dsp:spPr>
        <a:xfrm>
          <a:off x="1623616" y="600"/>
          <a:ext cx="4018358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Revenue increased 35.1% while operating expenses increased only 0.08%.</a:t>
          </a:r>
        </a:p>
      </dsp:txBody>
      <dsp:txXfrm>
        <a:off x="1623616" y="600"/>
        <a:ext cx="4018358" cy="1405728"/>
      </dsp:txXfrm>
    </dsp:sp>
    <dsp:sp modelId="{0F66F0B1-8AC9-4565-B59E-6C3FBB32A5C7}">
      <dsp:nvSpPr>
        <dsp:cNvPr id="0" name=""/>
        <dsp:cNvSpPr/>
      </dsp:nvSpPr>
      <dsp:spPr>
        <a:xfrm>
          <a:off x="0" y="1757760"/>
          <a:ext cx="5641974" cy="1405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560C23-BF64-440E-A66E-2F1EC7BC52E8}">
      <dsp:nvSpPr>
        <dsp:cNvPr id="0" name=""/>
        <dsp:cNvSpPr/>
      </dsp:nvSpPr>
      <dsp:spPr>
        <a:xfrm>
          <a:off x="425232" y="2074049"/>
          <a:ext cx="773150" cy="7731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594AA-5C74-4F55-9FFA-B7D7FD97349A}">
      <dsp:nvSpPr>
        <dsp:cNvPr id="0" name=""/>
        <dsp:cNvSpPr/>
      </dsp:nvSpPr>
      <dsp:spPr>
        <a:xfrm>
          <a:off x="1623616" y="1757760"/>
          <a:ext cx="4018358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Net results improved from a $270,215 loss (2025) to a $183,475 profit (2026).</a:t>
          </a:r>
        </a:p>
      </dsp:txBody>
      <dsp:txXfrm>
        <a:off x="1623616" y="1757760"/>
        <a:ext cx="4018358" cy="1405728"/>
      </dsp:txXfrm>
    </dsp:sp>
    <dsp:sp modelId="{F2306E0A-E88C-4F31-96DA-9B15ACC1ADFD}">
      <dsp:nvSpPr>
        <dsp:cNvPr id="0" name=""/>
        <dsp:cNvSpPr/>
      </dsp:nvSpPr>
      <dsp:spPr>
        <a:xfrm>
          <a:off x="0" y="3514921"/>
          <a:ext cx="5641974" cy="1405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A1593-C0AF-471B-A0F0-2F67C3DED882}">
      <dsp:nvSpPr>
        <dsp:cNvPr id="0" name=""/>
        <dsp:cNvSpPr/>
      </dsp:nvSpPr>
      <dsp:spPr>
        <a:xfrm>
          <a:off x="425232" y="3831209"/>
          <a:ext cx="773150" cy="7731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E98F93-3EB8-4088-9CDA-48B92A37CEEE}">
      <dsp:nvSpPr>
        <dsp:cNvPr id="0" name=""/>
        <dsp:cNvSpPr/>
      </dsp:nvSpPr>
      <dsp:spPr>
        <a:xfrm>
          <a:off x="1623616" y="3514921"/>
          <a:ext cx="4018358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Overall bottom-line improvement: +$453,691.</a:t>
          </a:r>
        </a:p>
      </dsp:txBody>
      <dsp:txXfrm>
        <a:off x="1623616" y="3514921"/>
        <a:ext cx="4018358" cy="14057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DEC93-42CB-4BE8-90A9-24269B0F18C7}">
      <dsp:nvSpPr>
        <dsp:cNvPr id="0" name=""/>
        <dsp:cNvSpPr/>
      </dsp:nvSpPr>
      <dsp:spPr>
        <a:xfrm>
          <a:off x="0" y="39984"/>
          <a:ext cx="5641974" cy="1535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Revenue: $1.288M → $1.740M (+35.1%)</a:t>
          </a:r>
        </a:p>
      </dsp:txBody>
      <dsp:txXfrm>
        <a:off x="74934" y="114918"/>
        <a:ext cx="5492106" cy="1385172"/>
      </dsp:txXfrm>
    </dsp:sp>
    <dsp:sp modelId="{0105438F-24D2-4F05-8F8A-B449E5F72E19}">
      <dsp:nvSpPr>
        <dsp:cNvPr id="0" name=""/>
        <dsp:cNvSpPr/>
      </dsp:nvSpPr>
      <dsp:spPr>
        <a:xfrm>
          <a:off x="0" y="1693104"/>
          <a:ext cx="5641974" cy="1535040"/>
        </a:xfrm>
        <a:prstGeom prst="roundRect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Expenses: $1.558M → $1.559M (+0.08%)</a:t>
          </a:r>
        </a:p>
      </dsp:txBody>
      <dsp:txXfrm>
        <a:off x="74934" y="1768038"/>
        <a:ext cx="5492106" cy="1385172"/>
      </dsp:txXfrm>
    </dsp:sp>
    <dsp:sp modelId="{625A6D20-B737-4C1F-93A0-E52053A0AF45}">
      <dsp:nvSpPr>
        <dsp:cNvPr id="0" name=""/>
        <dsp:cNvSpPr/>
      </dsp:nvSpPr>
      <dsp:spPr>
        <a:xfrm>
          <a:off x="0" y="3346224"/>
          <a:ext cx="5641974" cy="153504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Net Income: -$270K → +$183K</a:t>
          </a:r>
        </a:p>
      </dsp:txBody>
      <dsp:txXfrm>
        <a:off x="74934" y="3421158"/>
        <a:ext cx="5492106" cy="13851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FF64B6-2F1B-460E-AC5C-BDB54C185134}">
      <dsp:nvSpPr>
        <dsp:cNvPr id="0" name=""/>
        <dsp:cNvSpPr/>
      </dsp:nvSpPr>
      <dsp:spPr>
        <a:xfrm>
          <a:off x="0" y="72297"/>
          <a:ext cx="5641974" cy="11272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Water Revenue: +37.1%</a:t>
          </a:r>
        </a:p>
      </dsp:txBody>
      <dsp:txXfrm>
        <a:off x="55026" y="127323"/>
        <a:ext cx="5531922" cy="1017151"/>
      </dsp:txXfrm>
    </dsp:sp>
    <dsp:sp modelId="{9D545172-DC3F-4B4B-9C96-BF8F46C25028}">
      <dsp:nvSpPr>
        <dsp:cNvPr id="0" name=""/>
        <dsp:cNvSpPr/>
      </dsp:nvSpPr>
      <dsp:spPr>
        <a:xfrm>
          <a:off x="0" y="1288781"/>
          <a:ext cx="5641974" cy="1127203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Sewer Revenue: +73.4%</a:t>
          </a:r>
        </a:p>
      </dsp:txBody>
      <dsp:txXfrm>
        <a:off x="55026" y="1343807"/>
        <a:ext cx="5531922" cy="1017151"/>
      </dsp:txXfrm>
    </dsp:sp>
    <dsp:sp modelId="{CB4DA863-2725-429C-95B6-FD12D0B6E740}">
      <dsp:nvSpPr>
        <dsp:cNvPr id="0" name=""/>
        <dsp:cNvSpPr/>
      </dsp:nvSpPr>
      <dsp:spPr>
        <a:xfrm>
          <a:off x="0" y="2505264"/>
          <a:ext cx="5641974" cy="1127203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Gas Revenue: -7.2%</a:t>
          </a:r>
        </a:p>
      </dsp:txBody>
      <dsp:txXfrm>
        <a:off x="55026" y="2560290"/>
        <a:ext cx="5531922" cy="1017151"/>
      </dsp:txXfrm>
    </dsp:sp>
    <dsp:sp modelId="{88FA1EEF-FC08-443C-B0D3-BBF2CC319D6C}">
      <dsp:nvSpPr>
        <dsp:cNvPr id="0" name=""/>
        <dsp:cNvSpPr/>
      </dsp:nvSpPr>
      <dsp:spPr>
        <a:xfrm>
          <a:off x="0" y="3721748"/>
          <a:ext cx="5641974" cy="1127203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Additional strength from tap fees, reconnects and rebates.</a:t>
          </a:r>
        </a:p>
      </dsp:txBody>
      <dsp:txXfrm>
        <a:off x="55026" y="3776774"/>
        <a:ext cx="5531922" cy="10171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445703-D06B-4EA7-BC38-A532D6E69945}">
      <dsp:nvSpPr>
        <dsp:cNvPr id="0" name=""/>
        <dsp:cNvSpPr/>
      </dsp:nvSpPr>
      <dsp:spPr>
        <a:xfrm>
          <a:off x="614381" y="503862"/>
          <a:ext cx="1749937" cy="1749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DA3D0-6B88-4868-A4D1-A862CEC1F4F8}">
      <dsp:nvSpPr>
        <dsp:cNvPr id="0" name=""/>
        <dsp:cNvSpPr/>
      </dsp:nvSpPr>
      <dsp:spPr>
        <a:xfrm>
          <a:off x="987318" y="876800"/>
          <a:ext cx="1004062" cy="10040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67075-115C-4E2F-B360-2F92945DA53E}">
      <dsp:nvSpPr>
        <dsp:cNvPr id="0" name=""/>
        <dsp:cNvSpPr/>
      </dsp:nvSpPr>
      <dsp:spPr>
        <a:xfrm>
          <a:off x="54974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Overall expenses remained essentially flat.</a:t>
          </a:r>
        </a:p>
      </dsp:txBody>
      <dsp:txXfrm>
        <a:off x="54974" y="2798862"/>
        <a:ext cx="2868750" cy="720000"/>
      </dsp:txXfrm>
    </dsp:sp>
    <dsp:sp modelId="{B83F32E4-B438-41E7-887B-E6AD1947BB76}">
      <dsp:nvSpPr>
        <dsp:cNvPr id="0" name=""/>
        <dsp:cNvSpPr/>
      </dsp:nvSpPr>
      <dsp:spPr>
        <a:xfrm>
          <a:off x="3985162" y="503862"/>
          <a:ext cx="1749937" cy="1749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35EA64-EB45-4BE1-A1B4-35B51B39DE90}">
      <dsp:nvSpPr>
        <dsp:cNvPr id="0" name=""/>
        <dsp:cNvSpPr/>
      </dsp:nvSpPr>
      <dsp:spPr>
        <a:xfrm>
          <a:off x="4358099" y="876800"/>
          <a:ext cx="1004062" cy="10040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B18F4C-40D6-49F7-8AC4-553D38CA5804}">
      <dsp:nvSpPr>
        <dsp:cNvPr id="0" name=""/>
        <dsp:cNvSpPr/>
      </dsp:nvSpPr>
      <dsp:spPr>
        <a:xfrm>
          <a:off x="3425756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Strong cost discipline despite increased operational activity.</a:t>
          </a:r>
        </a:p>
      </dsp:txBody>
      <dsp:txXfrm>
        <a:off x="3425756" y="2798862"/>
        <a:ext cx="2868750" cy="720000"/>
      </dsp:txXfrm>
    </dsp:sp>
    <dsp:sp modelId="{B0155C3C-6026-498C-9F64-825B7DB5688C}">
      <dsp:nvSpPr>
        <dsp:cNvPr id="0" name=""/>
        <dsp:cNvSpPr/>
      </dsp:nvSpPr>
      <dsp:spPr>
        <a:xfrm>
          <a:off x="7355943" y="503862"/>
          <a:ext cx="1749937" cy="17499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BEF4-E325-4334-8558-DE51DE42E146}">
      <dsp:nvSpPr>
        <dsp:cNvPr id="0" name=""/>
        <dsp:cNvSpPr/>
      </dsp:nvSpPr>
      <dsp:spPr>
        <a:xfrm>
          <a:off x="7728881" y="876800"/>
          <a:ext cx="1004062" cy="100406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F4E44A-8339-4634-B935-81D31799F6C4}">
      <dsp:nvSpPr>
        <dsp:cNvPr id="0" name=""/>
        <dsp:cNvSpPr/>
      </dsp:nvSpPr>
      <dsp:spPr>
        <a:xfrm>
          <a:off x="6796537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Major cost increases were targeted and supported operations.</a:t>
          </a:r>
        </a:p>
      </dsp:txBody>
      <dsp:txXfrm>
        <a:off x="6796537" y="2798862"/>
        <a:ext cx="286875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06AFF-5EBC-4C87-B687-4152F21AE83C}">
      <dsp:nvSpPr>
        <dsp:cNvPr id="0" name=""/>
        <dsp:cNvSpPr/>
      </dsp:nvSpPr>
      <dsp:spPr>
        <a:xfrm>
          <a:off x="1119" y="538115"/>
          <a:ext cx="2388254" cy="14329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2025 Net Margin: </a:t>
          </a:r>
          <a:r>
            <a:rPr lang="en-US" sz="2300" b="1" kern="1200"/>
            <a:t>-21.0%</a:t>
          </a:r>
          <a:endParaRPr lang="en-US" sz="2300" kern="1200"/>
        </a:p>
      </dsp:txBody>
      <dsp:txXfrm>
        <a:off x="43089" y="580085"/>
        <a:ext cx="2304314" cy="1349012"/>
      </dsp:txXfrm>
    </dsp:sp>
    <dsp:sp modelId="{6281C683-46E6-45E6-9B73-728FB4E38627}">
      <dsp:nvSpPr>
        <dsp:cNvPr id="0" name=""/>
        <dsp:cNvSpPr/>
      </dsp:nvSpPr>
      <dsp:spPr>
        <a:xfrm>
          <a:off x="2599540" y="958447"/>
          <a:ext cx="506309" cy="5922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599540" y="1076904"/>
        <a:ext cx="354416" cy="355373"/>
      </dsp:txXfrm>
    </dsp:sp>
    <dsp:sp modelId="{983DA2AE-4195-4DFD-B7AD-BF68CA3747A0}">
      <dsp:nvSpPr>
        <dsp:cNvPr id="0" name=""/>
        <dsp:cNvSpPr/>
      </dsp:nvSpPr>
      <dsp:spPr>
        <a:xfrm>
          <a:off x="3344675" y="538115"/>
          <a:ext cx="2388254" cy="14329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2026 Net Margin: +10.5%</a:t>
          </a:r>
        </a:p>
      </dsp:txBody>
      <dsp:txXfrm>
        <a:off x="3386645" y="580085"/>
        <a:ext cx="2304314" cy="1349012"/>
      </dsp:txXfrm>
    </dsp:sp>
    <dsp:sp modelId="{772B13F6-516E-4D5D-986D-C39C97E5D596}">
      <dsp:nvSpPr>
        <dsp:cNvPr id="0" name=""/>
        <dsp:cNvSpPr/>
      </dsp:nvSpPr>
      <dsp:spPr>
        <a:xfrm rot="5400000">
          <a:off x="4285648" y="2138245"/>
          <a:ext cx="506309" cy="5922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-5400000">
        <a:off x="4361117" y="2181234"/>
        <a:ext cx="355373" cy="354416"/>
      </dsp:txXfrm>
    </dsp:sp>
    <dsp:sp modelId="{3F409347-5901-4B1E-A3CB-5545AE9CF67A}">
      <dsp:nvSpPr>
        <dsp:cNvPr id="0" name=""/>
        <dsp:cNvSpPr/>
      </dsp:nvSpPr>
      <dsp:spPr>
        <a:xfrm>
          <a:off x="3344675" y="2926369"/>
          <a:ext cx="2388254" cy="14329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Organization returned to sustainable profitability.</a:t>
          </a:r>
        </a:p>
      </dsp:txBody>
      <dsp:txXfrm>
        <a:off x="3386645" y="2968339"/>
        <a:ext cx="2304314" cy="13490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837C98-D543-492B-AB6F-D8BAFF253EA0}">
      <dsp:nvSpPr>
        <dsp:cNvPr id="0" name=""/>
        <dsp:cNvSpPr/>
      </dsp:nvSpPr>
      <dsp:spPr>
        <a:xfrm>
          <a:off x="0" y="1104"/>
          <a:ext cx="5641974" cy="1160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Revenue growth without significant expense growth.</a:t>
          </a:r>
        </a:p>
      </dsp:txBody>
      <dsp:txXfrm>
        <a:off x="56658" y="57762"/>
        <a:ext cx="5528658" cy="1047324"/>
      </dsp:txXfrm>
    </dsp:sp>
    <dsp:sp modelId="{47B651CC-16A4-4C47-9645-C82E8304B611}">
      <dsp:nvSpPr>
        <dsp:cNvPr id="0" name=""/>
        <dsp:cNvSpPr/>
      </dsp:nvSpPr>
      <dsp:spPr>
        <a:xfrm>
          <a:off x="0" y="1253904"/>
          <a:ext cx="5641974" cy="1160640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Improved operational efficiency.</a:t>
          </a:r>
        </a:p>
      </dsp:txBody>
      <dsp:txXfrm>
        <a:off x="56658" y="1310562"/>
        <a:ext cx="5528658" cy="1047324"/>
      </dsp:txXfrm>
    </dsp:sp>
    <dsp:sp modelId="{55EA3CC6-D34D-4C97-B691-E3D211A1D570}">
      <dsp:nvSpPr>
        <dsp:cNvPr id="0" name=""/>
        <dsp:cNvSpPr/>
      </dsp:nvSpPr>
      <dsp:spPr>
        <a:xfrm>
          <a:off x="0" y="2506705"/>
          <a:ext cx="5641974" cy="1160640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Stronger financial position for future infrastructure investment.</a:t>
          </a:r>
        </a:p>
      </dsp:txBody>
      <dsp:txXfrm>
        <a:off x="56658" y="2563363"/>
        <a:ext cx="5528658" cy="1047324"/>
      </dsp:txXfrm>
    </dsp:sp>
    <dsp:sp modelId="{B3F0BD3B-7AE0-47FD-9CDB-0F7A30B5CC8B}">
      <dsp:nvSpPr>
        <dsp:cNvPr id="0" name=""/>
        <dsp:cNvSpPr/>
      </dsp:nvSpPr>
      <dsp:spPr>
        <a:xfrm>
          <a:off x="0" y="3759505"/>
          <a:ext cx="5641974" cy="116064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Continue monitoring natural gas sales trends.</a:t>
          </a:r>
        </a:p>
      </dsp:txBody>
      <dsp:txXfrm>
        <a:off x="56658" y="3816163"/>
        <a:ext cx="5528658" cy="10473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897F4-1E88-450B-BF22-244BC563EE66}">
      <dsp:nvSpPr>
        <dsp:cNvPr id="0" name=""/>
        <dsp:cNvSpPr/>
      </dsp:nvSpPr>
      <dsp:spPr>
        <a:xfrm>
          <a:off x="0" y="600"/>
          <a:ext cx="5641974" cy="1405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64AC69-5CAF-4FB5-836A-F43B82CB567A}">
      <dsp:nvSpPr>
        <dsp:cNvPr id="0" name=""/>
        <dsp:cNvSpPr/>
      </dsp:nvSpPr>
      <dsp:spPr>
        <a:xfrm>
          <a:off x="425232" y="316889"/>
          <a:ext cx="773150" cy="7731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3E10A-314A-4B2D-8DA3-21D6B7145722}">
      <dsp:nvSpPr>
        <dsp:cNvPr id="0" name=""/>
        <dsp:cNvSpPr/>
      </dsp:nvSpPr>
      <dsp:spPr>
        <a:xfrm>
          <a:off x="1623616" y="600"/>
          <a:ext cx="4018358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The first half of 2026 represents a significant financial turnaround with an estimated $453K positive net income swing.</a:t>
          </a:r>
        </a:p>
      </dsp:txBody>
      <dsp:txXfrm>
        <a:off x="1623616" y="600"/>
        <a:ext cx="4018358" cy="1405728"/>
      </dsp:txXfrm>
    </dsp:sp>
    <dsp:sp modelId="{01F52972-607D-410A-8BE9-1D066F57A390}">
      <dsp:nvSpPr>
        <dsp:cNvPr id="0" name=""/>
        <dsp:cNvSpPr/>
      </dsp:nvSpPr>
      <dsp:spPr>
        <a:xfrm>
          <a:off x="0" y="1757760"/>
          <a:ext cx="5641974" cy="1405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B9102-F581-4DF4-A5C5-8D3C0982C15C}">
      <dsp:nvSpPr>
        <dsp:cNvPr id="0" name=""/>
        <dsp:cNvSpPr/>
      </dsp:nvSpPr>
      <dsp:spPr>
        <a:xfrm>
          <a:off x="425232" y="2074049"/>
          <a:ext cx="773150" cy="7731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B78D38-1763-4686-8178-B0C6551A3B41}">
      <dsp:nvSpPr>
        <dsp:cNvPr id="0" name=""/>
        <dsp:cNvSpPr/>
      </dsp:nvSpPr>
      <dsp:spPr>
        <a:xfrm>
          <a:off x="1623616" y="1757760"/>
          <a:ext cx="4018358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Management initiatives are producing measurable financial results.</a:t>
          </a:r>
        </a:p>
      </dsp:txBody>
      <dsp:txXfrm>
        <a:off x="1623616" y="1757760"/>
        <a:ext cx="4018358" cy="1405728"/>
      </dsp:txXfrm>
    </dsp:sp>
    <dsp:sp modelId="{FC35D0C9-3CAC-4F42-84C1-32729D909CE3}">
      <dsp:nvSpPr>
        <dsp:cNvPr id="0" name=""/>
        <dsp:cNvSpPr/>
      </dsp:nvSpPr>
      <dsp:spPr>
        <a:xfrm>
          <a:off x="0" y="3514921"/>
          <a:ext cx="5641974" cy="140572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A1796B-5E93-4FFC-87F2-2B6A25B87843}">
      <dsp:nvSpPr>
        <dsp:cNvPr id="0" name=""/>
        <dsp:cNvSpPr/>
      </dsp:nvSpPr>
      <dsp:spPr>
        <a:xfrm>
          <a:off x="425232" y="3831209"/>
          <a:ext cx="773150" cy="77315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939D3-F91B-42C2-8D60-1AB666AA7BC7}">
      <dsp:nvSpPr>
        <dsp:cNvPr id="0" name=""/>
        <dsp:cNvSpPr/>
      </dsp:nvSpPr>
      <dsp:spPr>
        <a:xfrm>
          <a:off x="1623616" y="3514921"/>
          <a:ext cx="4018358" cy="1405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773" tIns="148773" rIns="148773" bIns="14877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The Board continues to be strategic about decisions for long-term stability of the board while creating infrastructure investment for the future.</a:t>
          </a:r>
        </a:p>
      </dsp:txBody>
      <dsp:txXfrm>
        <a:off x="1623616" y="3514921"/>
        <a:ext cx="4018358" cy="1405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77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4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585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4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0662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33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7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9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72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89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484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006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8D726A5-7900-41B4-8D49-49B4A2010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 on document with pen">
            <a:extLst>
              <a:ext uri="{FF2B5EF4-FFF2-40B4-BE49-F238E27FC236}">
                <a16:creationId xmlns:a16="http://schemas.microsoft.com/office/drawing/2014/main" id="{DC415E9E-EFE5-6228-A5B4-326CC6FF1CA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5000"/>
          </a:blip>
          <a:srcRect t="1500" r="-1" b="14208"/>
          <a:stretch>
            <a:fillRect/>
          </a:stretch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3467" y="643467"/>
            <a:ext cx="7164674" cy="5571066"/>
          </a:xfrm>
        </p:spPr>
        <p:txBody>
          <a:bodyPr>
            <a:normAutofit/>
          </a:bodyPr>
          <a:lstStyle/>
          <a:p>
            <a:r>
              <a:rPr lang="en-US" sz="6600">
                <a:solidFill>
                  <a:schemeClr val="tx1"/>
                </a:solidFill>
              </a:rPr>
              <a:t>Executive Financial Performance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51608" y="643467"/>
            <a:ext cx="3096926" cy="5571066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tx1"/>
                </a:solidFill>
              </a:rPr>
              <a:t>Water, Sewer &amp; Gas Board of the Town of Wedowee</a:t>
            </a:r>
          </a:p>
          <a:p>
            <a:r>
              <a:rPr lang="en-US" sz="2000">
                <a:solidFill>
                  <a:schemeClr val="tx1"/>
                </a:solidFill>
              </a:rPr>
              <a:t>January–June 2026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6E49661-E258-450C-8150-A91A6B30D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9605" y="1828800"/>
            <a:ext cx="0" cy="32004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Executive Overview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3172C5B-225C-3A7A-2240-750EEEE459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34341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Key Performance Indicators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6F9047-57B1-3AF5-25AB-261854DB79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8175416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Revenue Performance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68B1A2-1E5C-6114-401F-4FBF8C0241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8903329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t>Expense Management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C740D39-1E5F-EE61-8EB8-00E12E5E2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8936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ABE753E-4156-4486-B269-C34C2220E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9BFE9F-67FE-4BBC-BFED-6AA4C51D0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7269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Profitability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3C112D0-4956-B859-B2F0-D1481AEC80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852327"/>
              </p:ext>
            </p:extLst>
          </p:nvPr>
        </p:nvGraphicFramePr>
        <p:xfrm>
          <a:off x="904875" y="976313"/>
          <a:ext cx="5734050" cy="4897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Strategic Highlights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DFB56980-CD3B-F054-2F61-47DCC4BD4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0541910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Board Conclusion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42905A2-299F-5226-2B7B-6924BAE749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123081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100</TotalTime>
  <Words>245</Words>
  <Application>Microsoft Office PowerPoint</Application>
  <PresentationFormat>Widescreen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Tw Cen MT</vt:lpstr>
      <vt:lpstr>Tw Cen MT Condensed</vt:lpstr>
      <vt:lpstr>Wingdings 3</vt:lpstr>
      <vt:lpstr>Integral</vt:lpstr>
      <vt:lpstr>Executive Financial Performance Review</vt:lpstr>
      <vt:lpstr>Executive Overview</vt:lpstr>
      <vt:lpstr>Key Performance Indicators</vt:lpstr>
      <vt:lpstr>Revenue Performance</vt:lpstr>
      <vt:lpstr>Expense Management</vt:lpstr>
      <vt:lpstr>Profitability</vt:lpstr>
      <vt:lpstr>Strategic Highlights</vt:lpstr>
      <vt:lpstr>Board 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Randy Benefield</cp:lastModifiedBy>
  <cp:revision>3</cp:revision>
  <cp:lastPrinted>2026-07-07T17:23:10Z</cp:lastPrinted>
  <dcterms:created xsi:type="dcterms:W3CDTF">2013-01-27T09:14:16Z</dcterms:created>
  <dcterms:modified xsi:type="dcterms:W3CDTF">2026-07-07T17:27:27Z</dcterms:modified>
  <cp:category/>
</cp:coreProperties>
</file>