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13"/>
  </p:notesMasterIdLst>
  <p:sldIdLst>
    <p:sldId id="256" r:id="rId2"/>
    <p:sldId id="322" r:id="rId3"/>
    <p:sldId id="352" r:id="rId4"/>
    <p:sldId id="347" r:id="rId5"/>
    <p:sldId id="364" r:id="rId6"/>
    <p:sldId id="356" r:id="rId7"/>
    <p:sldId id="350" r:id="rId8"/>
    <p:sldId id="355" r:id="rId9"/>
    <p:sldId id="357" r:id="rId10"/>
    <p:sldId id="365" r:id="rId11"/>
    <p:sldId id="30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54500-3650-4053-9A7B-E1A78834B7BB}" v="16" dt="2026-05-04T01:29:49.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62400-1E9A-48CA-9CF4-17978A63D2C7}" type="datetimeFigureOut">
              <a:rPr lang="en-US" smtClean="0"/>
              <a:t>5/3/2026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FB251-1988-48F5-A1F8-BFFE89F8A767}" type="slidenum">
              <a:rPr lang="en-US" smtClean="0"/>
              <a:t>‹#›</a:t>
            </a:fld>
            <a:endParaRPr lang="en-US"/>
          </a:p>
        </p:txBody>
      </p:sp>
    </p:spTree>
    <p:extLst>
      <p:ext uri="{BB962C8B-B14F-4D97-AF65-F5344CB8AC3E}">
        <p14:creationId xmlns:p14="http://schemas.microsoft.com/office/powerpoint/2010/main" val="207919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en-US" dirty="0"/>
              <a:t>https://regrom.com/2016/06/08/regency-culture-and-society-the-language-of-flowers/</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196611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txBody>
          <a:bodyPr/>
          <a:lstStyle/>
          <a:p>
            <a:endParaRPr lang="en-US"/>
          </a:p>
        </p:txBody>
      </p:sp>
      <p:sp>
        <p:nvSpPr>
          <p:cNvPr id="3" name="Notes Placeholder 2"/>
          <p:cNvSpPr>
            <a:spLocks noGrp="1"/>
          </p:cNvSpPr>
          <p:nvPr>
            <p:ph type="body" idx="1"/>
          </p:nvPr>
        </p:nvSpPr>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dirty="0">
                <a:effectLst/>
              </a:rPr>
              <a:t>This website provides zoning information by state and zip code. I have included details about each flower you will receive, plant, and grow, along with information to help you understand your region, state weather patterns, soil types, and planting seasons. I encourage you to review these resources thoroughly. To open the websites on my computer, I press the control key and then select the link when the hand icon appears. Some websites may require a verification code. I have verified all the websites to ensure they are safe to access. Please contact me if you have any questions.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295033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5575" y="93663"/>
            <a:ext cx="4114800" cy="2314575"/>
          </a:xfrm>
        </p:spPr>
        <p:txBody>
          <a:bodyPr/>
          <a:lstStyle/>
          <a:p>
            <a:endParaRPr lang="en-US"/>
          </a:p>
        </p:txBody>
      </p:sp>
      <p:sp>
        <p:nvSpPr>
          <p:cNvPr id="3" name="Notes Placeholder 2"/>
          <p:cNvSpPr>
            <a:spLocks noGrp="1"/>
          </p:cNvSpPr>
          <p:nvPr>
            <p:ph type="body" idx="1"/>
          </p:nvPr>
        </p:nvSpPr>
        <p:spPr>
          <a:xfrm>
            <a:off x="90435" y="2408238"/>
            <a:ext cx="8922935" cy="4449762"/>
          </a:xfrm>
        </p:spPr>
        <p:txBody>
          <a:bodyPr/>
          <a:lstStyle/>
          <a:p>
            <a:r>
              <a:rPr lang="en-US" sz="1400" dirty="0"/>
              <a:t>For the daffodil it is planted in a clear planter- You can keep it there until you see the bulb sprouting and then transport it to the red pot I have included. </a:t>
            </a:r>
          </a:p>
          <a:p>
            <a:r>
              <a:rPr lang="en-US" sz="1400" dirty="0"/>
              <a:t>Steps for Success in March</a:t>
            </a:r>
          </a:p>
          <a:p>
            <a:r>
              <a:rPr lang="en-US" sz="1400" dirty="0"/>
              <a:t> potted daffodils in spring should be placed in full sun to partial shade, aiming for at least 6 hours of sunlight for best blooming, but protected from intense, direct, all-day scorching sun.  warmer climate, dappled shade or morning sun with afternoon shade helps prevent the soil from drying too quickly and scorching the foliage. </a:t>
            </a:r>
          </a:p>
          <a:p>
            <a:endParaRPr lang="en-US" sz="1400" dirty="0"/>
          </a:p>
          <a:p>
            <a:r>
              <a:rPr lang="en-US" sz="1400" dirty="0"/>
              <a:t>Watering: Potted daffodils need consistent moisture while growing, but they must not sit in waterlogged soil. Water whenever the soil feels dry to touch.</a:t>
            </a:r>
          </a:p>
          <a:p>
            <a:r>
              <a:rPr lang="en-US" sz="1400" dirty="0"/>
              <a:t>Post-Bloom Care: Once they finish blooming, keep the pots in the sun to help the foliage soak up energy for next year, allowing it to turn yellow before removing it.</a:t>
            </a:r>
          </a:p>
          <a:p>
            <a:r>
              <a:rPr lang="en-US" sz="1400" dirty="0"/>
              <a:t> Do not cut the foliage after blooming; let it die naturally to allow the bulb to store energy for next year. </a:t>
            </a:r>
          </a:p>
          <a:p>
            <a:r>
              <a:rPr lang="en-US" sz="1400" dirty="0"/>
              <a:t>This perennial bulb is suitable for reuse. Once the foliage has died back, the bulb should be removed from the pot, dried, and cleaned of any soil. Store the bulb in a breathable bag in a cool, dark, and dry environment. Due to the region’s mild winters, refrigerate the bulb (not in the freezer) for 12 to 16 weeks prior to planting it in a pot in October or November. This cold treatment simulates winter conditions and promotes blooming.</a:t>
            </a:r>
          </a:p>
          <a:p>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63253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4138"/>
            <a:ext cx="4114800" cy="2314575"/>
          </a:xfrm>
        </p:spPr>
        <p:txBody>
          <a:bodyPr/>
          <a:lstStyle/>
          <a:p>
            <a:endParaRPr lang="en-US"/>
          </a:p>
        </p:txBody>
      </p:sp>
      <p:sp>
        <p:nvSpPr>
          <p:cNvPr id="3" name="Notes Placeholder 2"/>
          <p:cNvSpPr>
            <a:spLocks noGrp="1"/>
          </p:cNvSpPr>
          <p:nvPr>
            <p:ph type="body" idx="1"/>
          </p:nvPr>
        </p:nvSpPr>
        <p:spPr>
          <a:xfrm>
            <a:off x="90435" y="2542233"/>
            <a:ext cx="8963130" cy="3458517"/>
          </a:xfrm>
        </p:spPr>
        <p:txBody>
          <a:bodyPr/>
          <a:lstStyle/>
          <a:p>
            <a:pPr marL="0" marR="0" lvl="0" indent="0" algn="l" defTabSz="1306241" rtl="0" eaLnBrk="1" fontAlgn="auto" latinLnBrk="0" hangingPunct="1">
              <a:lnSpc>
                <a:spcPct val="100000"/>
              </a:lnSpc>
              <a:spcBef>
                <a:spcPts val="0"/>
              </a:spcBef>
              <a:spcAft>
                <a:spcPts val="0"/>
              </a:spcAft>
              <a:buClrTx/>
              <a:buSzTx/>
              <a:buFontTx/>
              <a:buNone/>
              <a:tabLst/>
              <a:defRPr/>
            </a:pPr>
            <a:r>
              <a:rPr lang="en-US" sz="1715" kern="1200" dirty="0">
                <a:solidFill>
                  <a:schemeClr val="tx1"/>
                </a:solidFill>
                <a:effectLst/>
                <a:latin typeface="+mn-lt"/>
                <a:ea typeface="+mn-ea"/>
                <a:cs typeface="+mn-cs"/>
              </a:rPr>
              <a:t>.</a:t>
            </a:r>
            <a:r>
              <a:rPr lang="en-US" sz="1800" dirty="0">
                <a:effectLst/>
              </a:rPr>
              <a:t> Irises are summer bulbs that do best when planted in the ground, and they return each year. They need about six hours of sunlight daily. The best time to plant them is in the fall. Over winter, the bulbs stay dormant and store up energy. In early spring, they bloom. If you miss planting in the fall, you can keep the bulbs in the refrigerator, away from produce and food, and plant them in early spring. Make sure they spend at least six weeks in the refrigerator if you don't pot them outside during winter.</a:t>
            </a:r>
          </a:p>
          <a:p>
            <a:pPr marL="0" marR="0" lvl="0" indent="0" algn="l" defTabSz="1306241" rtl="0" eaLnBrk="1" fontAlgn="auto" latinLnBrk="0" hangingPunct="1">
              <a:lnSpc>
                <a:spcPct val="100000"/>
              </a:lnSpc>
              <a:spcBef>
                <a:spcPts val="0"/>
              </a:spcBef>
              <a:spcAft>
                <a:spcPts val="0"/>
              </a:spcAft>
              <a:buClrTx/>
              <a:buSzTx/>
              <a:buFontTx/>
              <a:buNone/>
              <a:tabLst/>
              <a:defRPr/>
            </a:pPr>
            <a:r>
              <a:rPr lang="en-US" sz="1715"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1613318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234950"/>
            <a:ext cx="4114800" cy="2314575"/>
          </a:xfrm>
        </p:spPr>
      </p:sp>
      <p:sp>
        <p:nvSpPr>
          <p:cNvPr id="3" name="Notes Placeholder 2"/>
          <p:cNvSpPr>
            <a:spLocks noGrp="1"/>
          </p:cNvSpPr>
          <p:nvPr>
            <p:ph type="body" idx="1"/>
          </p:nvPr>
        </p:nvSpPr>
        <p:spPr>
          <a:xfrm>
            <a:off x="572756" y="2703007"/>
            <a:ext cx="7656844" cy="3297743"/>
          </a:xfrm>
        </p:spPr>
        <p:txBody>
          <a:bodyPr/>
          <a:lstStyle/>
          <a:p>
            <a:r>
              <a:rPr lang="en-US" sz="1715" b="1" i="0" kern="1200" dirty="0">
                <a:solidFill>
                  <a:schemeClr val="tx1"/>
                </a:solidFill>
                <a:effectLst/>
                <a:latin typeface="+mn-lt"/>
                <a:ea typeface="+mn-ea"/>
                <a:cs typeface="+mn-cs"/>
              </a:rPr>
              <a:t>Planting Timing &amp; Depth:</a:t>
            </a:r>
            <a:r>
              <a:rPr lang="en-US" sz="1715" b="0" i="0" kern="1200" dirty="0">
                <a:solidFill>
                  <a:schemeClr val="tx1"/>
                </a:solidFill>
                <a:effectLst/>
                <a:latin typeface="+mn-lt"/>
                <a:ea typeface="+mn-ea"/>
                <a:cs typeface="+mn-cs"/>
              </a:rPr>
              <a:t> Plant in spring once soil hits </a:t>
            </a:r>
          </a:p>
          <a:p>
            <a:r>
              <a:rPr lang="en-US" sz="1715" b="0" i="0" kern="1200" dirty="0">
                <a:solidFill>
                  <a:schemeClr val="tx1"/>
                </a:solidFill>
                <a:effectLst/>
                <a:latin typeface="+mn-lt"/>
                <a:ea typeface="+mn-ea"/>
                <a:cs typeface="+mn-cs"/>
              </a:rPr>
              <a:t> (</a:t>
            </a:r>
          </a:p>
          <a:p>
            <a:r>
              <a:rPr lang="en-US" sz="1715" b="0" i="0" kern="1200" dirty="0">
                <a:solidFill>
                  <a:schemeClr val="tx1"/>
                </a:solidFill>
                <a:effectLst/>
                <a:latin typeface="+mn-lt"/>
                <a:ea typeface="+mn-ea"/>
                <a:cs typeface="+mn-cs"/>
              </a:rPr>
              <a:t>). Set them 4-6 inches deep and 6 inches apart to prevent them from toppling.</a:t>
            </a:r>
          </a:p>
          <a:p>
            <a:r>
              <a:rPr lang="en-US" sz="1715" b="1" i="0" kern="1200" dirty="0">
                <a:solidFill>
                  <a:schemeClr val="tx1"/>
                </a:solidFill>
                <a:effectLst/>
                <a:latin typeface="+mn-lt"/>
                <a:ea typeface="+mn-ea"/>
                <a:cs typeface="+mn-cs"/>
              </a:rPr>
              <a:t>Site Selection:</a:t>
            </a:r>
            <a:r>
              <a:rPr lang="en-US" sz="1715" b="0" i="0" kern="1200" dirty="0">
                <a:solidFill>
                  <a:schemeClr val="tx1"/>
                </a:solidFill>
                <a:effectLst/>
                <a:latin typeface="+mn-lt"/>
                <a:ea typeface="+mn-ea"/>
                <a:cs typeface="+mn-cs"/>
              </a:rPr>
              <a:t> Choose a location with 6-8 hours of direct sun.</a:t>
            </a:r>
          </a:p>
          <a:p>
            <a:r>
              <a:rPr lang="en-US" sz="1715" b="1" i="0" kern="1200" dirty="0">
                <a:solidFill>
                  <a:schemeClr val="tx1"/>
                </a:solidFill>
                <a:effectLst/>
                <a:latin typeface="+mn-lt"/>
                <a:ea typeface="+mn-ea"/>
                <a:cs typeface="+mn-cs"/>
              </a:rPr>
              <a:t>Soil &amp; Water:</a:t>
            </a:r>
            <a:r>
              <a:rPr lang="en-US" sz="1715" b="0" i="0" kern="1200" dirty="0">
                <a:solidFill>
                  <a:schemeClr val="tx1"/>
                </a:solidFill>
                <a:effectLst/>
                <a:latin typeface="+mn-lt"/>
                <a:ea typeface="+mn-ea"/>
                <a:cs typeface="+mn-cs"/>
              </a:rPr>
              <a:t> Soil should be well-drained; if you have heavy clay, amend with organic matter. Water weekly with at least 1 inch of water.</a:t>
            </a:r>
          </a:p>
          <a:p>
            <a:r>
              <a:rPr lang="en-US" sz="1715" b="1" i="0" kern="1200" dirty="0">
                <a:solidFill>
                  <a:schemeClr val="tx1"/>
                </a:solidFill>
                <a:effectLst/>
                <a:latin typeface="+mn-lt"/>
                <a:ea typeface="+mn-ea"/>
                <a:cs typeface="+mn-cs"/>
              </a:rPr>
              <a:t>Overwintering:</a:t>
            </a:r>
            <a:r>
              <a:rPr lang="en-US" sz="1715" b="0" i="0" kern="1200" dirty="0">
                <a:solidFill>
                  <a:schemeClr val="tx1"/>
                </a:solidFill>
                <a:effectLst/>
                <a:latin typeface="+mn-lt"/>
                <a:ea typeface="+mn-ea"/>
                <a:cs typeface="+mn-cs"/>
              </a:rPr>
              <a:t> While they can be treated as annuals, they are often perennial in most places. In late fall, cut back foliage to ground level. Mulch with leaves or straw in late November for extra winter protection.</a:t>
            </a:r>
          </a:p>
          <a:p>
            <a:r>
              <a:rPr lang="en-US" sz="1715" b="1" i="0" kern="1200" dirty="0">
                <a:solidFill>
                  <a:schemeClr val="tx1"/>
                </a:solidFill>
                <a:effectLst/>
                <a:latin typeface="+mn-lt"/>
                <a:ea typeface="+mn-ea"/>
                <a:cs typeface="+mn-cs"/>
              </a:rPr>
              <a:t>Pest Management:</a:t>
            </a:r>
            <a:r>
              <a:rPr lang="en-US" sz="1715" b="0" i="0" kern="1200" dirty="0">
                <a:solidFill>
                  <a:schemeClr val="tx1"/>
                </a:solidFill>
                <a:effectLst/>
                <a:latin typeface="+mn-lt"/>
                <a:ea typeface="+mn-ea"/>
                <a:cs typeface="+mn-cs"/>
              </a:rPr>
              <a:t> The main pest is thrips, which cause, silvery streaks on leaves/flowers. Control them by using insecticidal soap or Neem oil at the first sign of damage.</a:t>
            </a:r>
          </a:p>
          <a:p>
            <a:r>
              <a:rPr lang="en-US" sz="1715" b="1" i="0" kern="1200" dirty="0">
                <a:solidFill>
                  <a:schemeClr val="tx1"/>
                </a:solidFill>
                <a:effectLst/>
                <a:latin typeface="+mn-lt"/>
                <a:ea typeface="+mn-ea"/>
                <a:cs typeface="+mn-cs"/>
              </a:rPr>
              <a:t>Staking:</a:t>
            </a:r>
            <a:r>
              <a:rPr lang="en-US" sz="1715" b="0" i="0" kern="1200" dirty="0">
                <a:solidFill>
                  <a:schemeClr val="tx1"/>
                </a:solidFill>
                <a:effectLst/>
                <a:latin typeface="+mn-lt"/>
                <a:ea typeface="+mn-ea"/>
                <a:cs typeface="+mn-cs"/>
              </a:rPr>
              <a:t> Because they can grow very tall, placing them near a wall or using stakes/cages can provide support.</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3761222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655638"/>
            <a:ext cx="4114800" cy="2314575"/>
          </a:xfrm>
        </p:spPr>
      </p:sp>
      <p:sp>
        <p:nvSpPr>
          <p:cNvPr id="3" name="Notes Placeholder 2"/>
          <p:cNvSpPr>
            <a:spLocks noGrp="1"/>
          </p:cNvSpPr>
          <p:nvPr>
            <p:ph type="body" idx="1"/>
          </p:nvPr>
        </p:nvSpPr>
        <p:spPr>
          <a:xfrm>
            <a:off x="-1" y="2970213"/>
            <a:ext cx="9053565" cy="3030537"/>
          </a:xfrm>
        </p:spPr>
        <p:txBody>
          <a:bodyPr/>
          <a:lstStyle/>
          <a:p>
            <a:r>
              <a:rPr lang="en-US" b="1" dirty="0"/>
              <a:t> </a:t>
            </a:r>
            <a:endParaRPr lang="en-US" dirty="0"/>
          </a:p>
          <a:p>
            <a:r>
              <a:rPr lang="en-US" b="1" dirty="0"/>
              <a:t>Site Selection:</a:t>
            </a:r>
            <a:r>
              <a:rPr lang="en-US" dirty="0"/>
              <a:t> Choose a location with at least 6 hours of full sun.</a:t>
            </a:r>
          </a:p>
          <a:p>
            <a:r>
              <a:rPr lang="en-US" b="1" dirty="0"/>
              <a:t>Soil Preparation:</a:t>
            </a:r>
            <a:r>
              <a:rPr lang="en-US" dirty="0"/>
              <a:t> Wildflowers thrive in poor, well-drained soil. Avoid fertilizer, as it promotes weeds over wildflowers. Remove existing grass and weeds by tilling, sod cutting, or smothering.</a:t>
            </a:r>
          </a:p>
          <a:p>
            <a:r>
              <a:rPr lang="en-US" b="1" dirty="0"/>
              <a:t>When to Plant:</a:t>
            </a:r>
            <a:r>
              <a:rPr lang="en-US" dirty="0"/>
              <a:t>. Early spring is also effective once the soil reaches </a:t>
            </a:r>
          </a:p>
          <a:p>
            <a:r>
              <a:rPr lang="en-US" dirty="0"/>
              <a:t> and the last frost has passed.</a:t>
            </a:r>
          </a:p>
          <a:p>
            <a:r>
              <a:rPr lang="en-US" b="1" dirty="0"/>
              <a:t>Sowing Method:</a:t>
            </a:r>
            <a:r>
              <a:rPr lang="en-US" dirty="0"/>
              <a:t> Mix seeds with sand (8 parts sand to 1 part seed) for better distribution. Spread half the seeds walking north-to-south, then the other half east-to-west.</a:t>
            </a:r>
          </a:p>
          <a:p>
            <a:r>
              <a:rPr lang="en-US" b="1" dirty="0"/>
              <a:t>Seed-to-Soil Contact:</a:t>
            </a:r>
            <a:r>
              <a:rPr lang="en-US" dirty="0"/>
              <a:t> Do not bury the seeds; they need light to germinate. Instead, press them into the soil using a roller or by walking on plywood placed over the seeded area.</a:t>
            </a:r>
          </a:p>
          <a:p>
            <a:r>
              <a:rPr lang="en-US" b="1" dirty="0"/>
              <a:t>Watering:</a:t>
            </a:r>
            <a:r>
              <a:rPr lang="en-US" dirty="0"/>
              <a:t> Keep the soil moist for 4–6 weeks until seedlings are </a:t>
            </a:r>
          </a:p>
          <a:p>
            <a:r>
              <a:rPr lang="en-US" dirty="0"/>
              <a:t> inches tall, then water only during dry spells</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106962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184150"/>
            <a:ext cx="4114800" cy="2314575"/>
          </a:xfrm>
        </p:spPr>
      </p:sp>
      <p:sp>
        <p:nvSpPr>
          <p:cNvPr id="3" name="Notes Placeholder 2"/>
          <p:cNvSpPr>
            <a:spLocks noGrp="1"/>
          </p:cNvSpPr>
          <p:nvPr>
            <p:ph type="body" idx="1"/>
          </p:nvPr>
        </p:nvSpPr>
        <p:spPr>
          <a:xfrm>
            <a:off x="914400" y="2682910"/>
            <a:ext cx="7315200" cy="3831000"/>
          </a:xfrm>
        </p:spPr>
        <p:txBody>
          <a:bodyPr/>
          <a:lstStyle/>
          <a:p>
            <a:r>
              <a:rPr lang="en-US" dirty="0"/>
              <a:t>I have included a white potting containers.  You will use one for the Daisies.  If you love what you grow, you can put in the ground the next year. Here are some instructions:</a:t>
            </a:r>
          </a:p>
          <a:p>
            <a:r>
              <a:rPr lang="en-US" sz="1715" b="1" i="0" kern="1200" dirty="0">
                <a:solidFill>
                  <a:schemeClr val="tx1"/>
                </a:solidFill>
                <a:effectLst/>
                <a:latin typeface="+mn-lt"/>
                <a:ea typeface="+mn-ea"/>
                <a:cs typeface="+mn-cs"/>
              </a:rPr>
              <a:t>Key Tips for Success:</a:t>
            </a:r>
            <a:endParaRPr lang="en-US" sz="1715" b="0" i="0" kern="1200" dirty="0">
              <a:solidFill>
                <a:schemeClr val="tx1"/>
              </a:solidFill>
              <a:effectLst/>
              <a:latin typeface="+mn-lt"/>
              <a:ea typeface="+mn-ea"/>
              <a:cs typeface="+mn-cs"/>
            </a:endParaRPr>
          </a:p>
          <a:p>
            <a:r>
              <a:rPr lang="en-US" sz="1715" b="1" i="0" kern="1200" dirty="0">
                <a:solidFill>
                  <a:schemeClr val="tx1"/>
                </a:solidFill>
                <a:effectLst/>
                <a:latin typeface="+mn-lt"/>
                <a:ea typeface="+mn-ea"/>
                <a:cs typeface="+mn-cs"/>
              </a:rPr>
              <a:t>Best Time:</a:t>
            </a:r>
            <a:r>
              <a:rPr lang="en-US" sz="1715" b="0" i="0" kern="1200" dirty="0">
                <a:solidFill>
                  <a:schemeClr val="tx1"/>
                </a:solidFill>
                <a:effectLst/>
                <a:latin typeface="+mn-lt"/>
                <a:ea typeface="+mn-ea"/>
                <a:cs typeface="+mn-cs"/>
              </a:rPr>
              <a:t> early spring (after danger of frost).</a:t>
            </a:r>
          </a:p>
          <a:p>
            <a:r>
              <a:rPr lang="en-US" sz="1715" b="1" i="0" kern="1200" dirty="0">
                <a:solidFill>
                  <a:schemeClr val="tx1"/>
                </a:solidFill>
                <a:effectLst/>
                <a:latin typeface="+mn-lt"/>
                <a:ea typeface="+mn-ea"/>
                <a:cs typeface="+mn-cs"/>
              </a:rPr>
              <a:t>Containers:</a:t>
            </a:r>
            <a:r>
              <a:rPr lang="en-US" sz="1715" b="0" i="0" kern="1200" dirty="0">
                <a:solidFill>
                  <a:schemeClr val="tx1"/>
                </a:solidFill>
                <a:effectLst/>
                <a:latin typeface="+mn-lt"/>
                <a:ea typeface="+mn-ea"/>
                <a:cs typeface="+mn-cs"/>
              </a:rPr>
              <a:t> Use pots at least 12 inches deep with drainage holes. Avoid unglazed terra cotta as it dries out too fast.</a:t>
            </a:r>
          </a:p>
          <a:p>
            <a:r>
              <a:rPr lang="en-US" sz="1715" b="1" i="0" kern="1200" dirty="0">
                <a:solidFill>
                  <a:schemeClr val="tx1"/>
                </a:solidFill>
                <a:effectLst/>
                <a:latin typeface="+mn-lt"/>
                <a:ea typeface="+mn-ea"/>
                <a:cs typeface="+mn-cs"/>
              </a:rPr>
              <a:t>Soil:</a:t>
            </a:r>
            <a:r>
              <a:rPr lang="en-US" sz="1715" b="0" i="0" kern="1200" dirty="0">
                <a:solidFill>
                  <a:schemeClr val="tx1"/>
                </a:solidFill>
                <a:effectLst/>
                <a:latin typeface="+mn-lt"/>
                <a:ea typeface="+mn-ea"/>
                <a:cs typeface="+mn-cs"/>
              </a:rPr>
              <a:t> Use a well-draining, all-purpose potting soil.</a:t>
            </a:r>
          </a:p>
          <a:p>
            <a:r>
              <a:rPr lang="en-US" sz="1715" b="1" i="0" kern="1200" dirty="0">
                <a:solidFill>
                  <a:schemeClr val="tx1"/>
                </a:solidFill>
                <a:effectLst/>
                <a:latin typeface="+mn-lt"/>
                <a:ea typeface="+mn-ea"/>
                <a:cs typeface="+mn-cs"/>
              </a:rPr>
              <a:t>Light:</a:t>
            </a:r>
            <a:r>
              <a:rPr lang="en-US" sz="1715" b="0" i="0" kern="1200" dirty="0">
                <a:solidFill>
                  <a:schemeClr val="tx1"/>
                </a:solidFill>
                <a:effectLst/>
                <a:latin typeface="+mn-lt"/>
                <a:ea typeface="+mn-ea"/>
                <a:cs typeface="+mn-cs"/>
              </a:rPr>
              <a:t> Place in full sun (6-8 hours).</a:t>
            </a:r>
          </a:p>
          <a:p>
            <a:r>
              <a:rPr lang="en-US" sz="1715" b="1" i="0" kern="1200" dirty="0">
                <a:solidFill>
                  <a:schemeClr val="tx1"/>
                </a:solidFill>
                <a:effectLst/>
                <a:latin typeface="+mn-lt"/>
                <a:ea typeface="+mn-ea"/>
                <a:cs typeface="+mn-cs"/>
              </a:rPr>
              <a:t>Water/Care:</a:t>
            </a:r>
            <a:r>
              <a:rPr lang="en-US" sz="1715" b="0" i="0" kern="1200" dirty="0">
                <a:solidFill>
                  <a:schemeClr val="tx1"/>
                </a:solidFill>
                <a:effectLst/>
                <a:latin typeface="+mn-lt"/>
                <a:ea typeface="+mn-ea"/>
                <a:cs typeface="+mn-cs"/>
              </a:rPr>
              <a:t> Water whenever the topsoil feels dry. Deadhead (remove faded flowers) regularly to promote more blooms.</a:t>
            </a:r>
          </a:p>
          <a:p>
            <a:endParaRPr lang="en-US" sz="1715"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3638746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123825"/>
            <a:ext cx="4114800" cy="2314575"/>
          </a:xfrm>
        </p:spPr>
      </p:sp>
      <p:sp>
        <p:nvSpPr>
          <p:cNvPr id="3" name="Notes Placeholder 2"/>
          <p:cNvSpPr>
            <a:spLocks noGrp="1"/>
          </p:cNvSpPr>
          <p:nvPr>
            <p:ph type="body" idx="1"/>
          </p:nvPr>
        </p:nvSpPr>
        <p:spPr>
          <a:xfrm>
            <a:off x="914400" y="2622620"/>
            <a:ext cx="7315200" cy="3378130"/>
          </a:xfrm>
        </p:spPr>
        <p:txBody>
          <a:bodyPr/>
          <a:lstStyle/>
          <a:p>
            <a:pPr fontAlgn="base"/>
            <a:endParaRPr lang="en-US" sz="1715" b="1" i="0" kern="1200" dirty="0">
              <a:solidFill>
                <a:schemeClr val="tx1"/>
              </a:solidFill>
              <a:effectLst/>
              <a:latin typeface="+mn-lt"/>
              <a:ea typeface="+mn-ea"/>
              <a:cs typeface="+mn-cs"/>
            </a:endParaRPr>
          </a:p>
          <a:p>
            <a:pPr fontAlgn="base"/>
            <a:r>
              <a:rPr lang="en-US" sz="1715" b="1" i="0" kern="1200" dirty="0">
                <a:solidFill>
                  <a:schemeClr val="tx1"/>
                </a:solidFill>
                <a:effectLst/>
                <a:latin typeface="+mn-lt"/>
                <a:ea typeface="+mn-ea"/>
                <a:cs typeface="+mn-cs"/>
              </a:rPr>
              <a:t>Plant Type: </a:t>
            </a:r>
            <a:r>
              <a:rPr lang="en-US" sz="1715" b="0" i="0" kern="1200" dirty="0">
                <a:solidFill>
                  <a:schemeClr val="tx1"/>
                </a:solidFill>
                <a:effectLst/>
                <a:latin typeface="+mn-lt"/>
                <a:ea typeface="+mn-ea"/>
                <a:cs typeface="+mn-cs"/>
              </a:rPr>
              <a:t>Warm-season annual</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Height/Spread: </a:t>
            </a:r>
            <a:r>
              <a:rPr lang="en-US" sz="1715" b="0" i="0" kern="1200" dirty="0">
                <a:solidFill>
                  <a:schemeClr val="tx1"/>
                </a:solidFill>
                <a:effectLst/>
                <a:latin typeface="+mn-lt"/>
                <a:ea typeface="+mn-ea"/>
                <a:cs typeface="+mn-cs"/>
              </a:rPr>
              <a:t>6 inches to 3 feet tall, varies by cultivar</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Sunlight Needs:</a:t>
            </a:r>
            <a:r>
              <a:rPr lang="en-US" sz="1715" b="0" i="0" kern="1200" dirty="0">
                <a:solidFill>
                  <a:schemeClr val="tx1"/>
                </a:solidFill>
                <a:effectLst/>
                <a:latin typeface="+mn-lt"/>
                <a:ea typeface="+mn-ea"/>
                <a:cs typeface="+mn-cs"/>
              </a:rPr>
              <a:t> Full sun (6 or more hours daily)</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Soil Type: </a:t>
            </a:r>
            <a:r>
              <a:rPr lang="en-US" sz="1715" b="0" i="0" kern="1200" dirty="0">
                <a:solidFill>
                  <a:schemeClr val="tx1"/>
                </a:solidFill>
                <a:effectLst/>
                <a:latin typeface="+mn-lt"/>
                <a:ea typeface="+mn-ea"/>
                <a:cs typeface="+mn-cs"/>
              </a:rPr>
              <a:t>Well-drained loamy soil, slightly acidic (pH 5.5 to 7.0)</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Bloom Time: </a:t>
            </a:r>
            <a:r>
              <a:rPr lang="en-US" sz="1715" b="0" i="0" kern="1200" dirty="0">
                <a:solidFill>
                  <a:schemeClr val="tx1"/>
                </a:solidFill>
                <a:effectLst/>
                <a:latin typeface="+mn-lt"/>
                <a:ea typeface="+mn-ea"/>
                <a:cs typeface="+mn-cs"/>
              </a:rPr>
              <a:t>Early summer to frost</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Water Needs: </a:t>
            </a:r>
            <a:r>
              <a:rPr lang="en-US" sz="1715" b="0" i="0" kern="1200" dirty="0">
                <a:solidFill>
                  <a:schemeClr val="tx1"/>
                </a:solidFill>
                <a:effectLst/>
                <a:latin typeface="+mn-lt"/>
                <a:ea typeface="+mn-ea"/>
                <a:cs typeface="+mn-cs"/>
              </a:rPr>
              <a:t>About 1 inch per week; let the soil dry between waterings</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Uses in Landscape: </a:t>
            </a:r>
            <a:r>
              <a:rPr lang="en-US" sz="1715" b="0" i="0" kern="1200" dirty="0">
                <a:solidFill>
                  <a:schemeClr val="tx1"/>
                </a:solidFill>
                <a:effectLst/>
                <a:latin typeface="+mn-lt"/>
                <a:ea typeface="+mn-ea"/>
                <a:cs typeface="+mn-cs"/>
              </a:rPr>
              <a:t>Borders, mass plantings, containers, cut flowers, cover crops</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Maintenance Tips: </a:t>
            </a:r>
            <a:r>
              <a:rPr lang="en-US" sz="1715" b="0" i="0" kern="1200" dirty="0">
                <a:solidFill>
                  <a:schemeClr val="tx1"/>
                </a:solidFill>
                <a:effectLst/>
                <a:latin typeface="+mn-lt"/>
                <a:ea typeface="+mn-ea"/>
                <a:cs typeface="+mn-cs"/>
              </a:rPr>
              <a:t>Remove spent blooms; stake tall African types if needed</a:t>
            </a:r>
            <a:br>
              <a:rPr lang="en-US" sz="1715" b="0" i="0" kern="1200" dirty="0">
                <a:solidFill>
                  <a:schemeClr val="tx1"/>
                </a:solidFill>
                <a:effectLst/>
                <a:latin typeface="+mn-lt"/>
                <a:ea typeface="+mn-ea"/>
                <a:cs typeface="+mn-cs"/>
              </a:rPr>
            </a:br>
            <a:r>
              <a:rPr lang="en-US" sz="1715" b="1" i="0" kern="1200" dirty="0">
                <a:solidFill>
                  <a:schemeClr val="tx1"/>
                </a:solidFill>
                <a:effectLst/>
                <a:latin typeface="+mn-lt"/>
                <a:ea typeface="+mn-ea"/>
                <a:cs typeface="+mn-cs"/>
              </a:rPr>
              <a:t>Deer Resistance: </a:t>
            </a:r>
            <a:r>
              <a:rPr lang="en-US" sz="1715" b="0" i="0" kern="1200" dirty="0">
                <a:solidFill>
                  <a:schemeClr val="tx1"/>
                </a:solidFill>
                <a:effectLst/>
                <a:latin typeface="+mn-lt"/>
                <a:ea typeface="+mn-ea"/>
                <a:cs typeface="+mn-cs"/>
              </a:rPr>
              <a:t>Yes – foliage is strongly scented and unappealing to deer</a:t>
            </a:r>
          </a:p>
          <a:p>
            <a:pPr fontAlgn="base"/>
            <a:r>
              <a:rPr lang="en-US" sz="1715" b="1" i="0" kern="1200" dirty="0">
                <a:solidFill>
                  <a:schemeClr val="tx1"/>
                </a:solidFill>
                <a:effectLst/>
                <a:latin typeface="+mn-lt"/>
                <a:ea typeface="+mn-ea"/>
                <a:cs typeface="+mn-cs"/>
              </a:rPr>
              <a:t>About Marigolds (</a:t>
            </a:r>
            <a:r>
              <a:rPr lang="en-US" sz="1715" b="1" i="1" kern="1200" dirty="0">
                <a:solidFill>
                  <a:schemeClr val="tx1"/>
                </a:solidFill>
                <a:effectLst/>
                <a:latin typeface="+mn-lt"/>
                <a:ea typeface="+mn-ea"/>
                <a:cs typeface="+mn-cs"/>
              </a:rPr>
              <a:t>Tagetes spp.</a:t>
            </a:r>
            <a:r>
              <a:rPr lang="en-US" sz="1715" b="1" i="0" kern="1200" dirty="0">
                <a:solidFill>
                  <a:schemeClr val="tx1"/>
                </a:solidFill>
                <a:effectLst/>
                <a:latin typeface="+mn-lt"/>
                <a:ea typeface="+mn-ea"/>
                <a:cs typeface="+mn-cs"/>
              </a:rPr>
              <a:t>)</a:t>
            </a:r>
          </a:p>
          <a:p>
            <a:pPr fontAlgn="base"/>
            <a:r>
              <a:rPr lang="en-US" sz="1715" b="0" i="0" kern="1200" dirty="0">
                <a:solidFill>
                  <a:schemeClr val="tx1"/>
                </a:solidFill>
                <a:effectLst/>
                <a:latin typeface="+mn-lt"/>
                <a:ea typeface="+mn-ea"/>
                <a:cs typeface="+mn-cs"/>
              </a:rPr>
              <a:t>Marigolds are easy to grow, economical, bloom reliably all summer, and have few insect and disease problems.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249727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410555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4790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15E7A-8577-4EAA-9B02-A25441E65113}"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1066476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1085153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25463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226578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382391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2831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81939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83523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1" y="914400"/>
            <a:ext cx="5641848" cy="5029200"/>
          </a:xfrm>
        </p:spPr>
        <p:txBody>
          <a:bodyPr anchor="ctr"/>
          <a:lstStyle>
            <a:lvl1pPr>
              <a:lnSpc>
                <a:spcPct val="75000"/>
              </a:lnSpc>
              <a:defRPr sz="3177"/>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9" y="1875319"/>
            <a:ext cx="4727118" cy="4998133"/>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8" y="1"/>
            <a:ext cx="5324716" cy="6417733"/>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2" y="4"/>
            <a:ext cx="4790059" cy="6587068"/>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191"/>
            </a:lvl1pPr>
            <a:lvl2pPr marL="302540" indent="0">
              <a:buNone/>
              <a:defRPr sz="1852"/>
            </a:lvl2pPr>
            <a:lvl3pPr marL="605080" indent="0">
              <a:buNone/>
              <a:defRPr sz="1588"/>
            </a:lvl3pPr>
            <a:lvl4pPr marL="907620" indent="0">
              <a:buNone/>
              <a:defRPr sz="1323"/>
            </a:lvl4pPr>
            <a:lvl5pPr marL="1210160" indent="0">
              <a:buNone/>
              <a:defRPr sz="1323"/>
            </a:lvl5pPr>
            <a:lvl6pPr marL="1512700" indent="0">
              <a:buNone/>
              <a:defRPr sz="1323"/>
            </a:lvl6pPr>
            <a:lvl7pPr marL="1815240" indent="0">
              <a:buNone/>
              <a:defRPr sz="1323"/>
            </a:lvl7pPr>
            <a:lvl8pPr marL="2117780" indent="0">
              <a:buNone/>
              <a:defRPr sz="1323"/>
            </a:lvl8pPr>
            <a:lvl9pPr marL="2420320" indent="0">
              <a:buNone/>
              <a:defRPr sz="1323"/>
            </a:lvl9pPr>
          </a:lstStyle>
          <a:p>
            <a:r>
              <a:rPr lang="en-US"/>
              <a:t>Click icon to add picture</a:t>
            </a:r>
            <a:endParaRPr lang="en-US" dirty="0"/>
          </a:p>
        </p:txBody>
      </p:sp>
    </p:spTree>
    <p:extLst>
      <p:ext uri="{BB962C8B-B14F-4D97-AF65-F5344CB8AC3E}">
        <p14:creationId xmlns:p14="http://schemas.microsoft.com/office/powerpoint/2010/main" val="359173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2">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DD9208B-0FD2-A7E3-5202-0F18392AE4FA}"/>
              </a:ext>
              <a:ext uri="{C183D7F6-B498-43B3-948B-1728B52AA6E4}">
                <adec:decorative xmlns:adec="http://schemas.microsoft.com/office/drawing/2017/decorative" val="1"/>
              </a:ext>
            </a:extLst>
          </p:cNvPr>
          <p:cNvCxnSpPr>
            <a:cxnSpLocks/>
          </p:cNvCxnSpPr>
          <p:nvPr userDrawn="1"/>
        </p:nvCxnSpPr>
        <p:spPr>
          <a:xfrm flipH="1">
            <a:off x="4" y="0"/>
            <a:ext cx="3119719"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4010E2-9C6F-C582-1E3A-F5D43D0FFBBC}"/>
              </a:ext>
              <a:ext uri="{C183D7F6-B498-43B3-948B-1728B52AA6E4}">
                <adec:decorative xmlns:adec="http://schemas.microsoft.com/office/drawing/2017/decorative" val="1"/>
              </a:ext>
            </a:extLst>
          </p:cNvPr>
          <p:cNvCxnSpPr>
            <a:cxnSpLocks/>
          </p:cNvCxnSpPr>
          <p:nvPr userDrawn="1"/>
        </p:nvCxnSpPr>
        <p:spPr>
          <a:xfrm flipH="1">
            <a:off x="1" y="4"/>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D2B8AF-94DE-C211-EAE7-0971C111BEAD}"/>
              </a:ext>
              <a:ext uri="{C183D7F6-B498-43B3-948B-1728B52AA6E4}">
                <adec:decorative xmlns:adec="http://schemas.microsoft.com/office/drawing/2017/decorative" val="1"/>
              </a:ext>
            </a:extLst>
          </p:cNvPr>
          <p:cNvCxnSpPr>
            <a:cxnSpLocks/>
          </p:cNvCxnSpPr>
          <p:nvPr userDrawn="1"/>
        </p:nvCxnSpPr>
        <p:spPr>
          <a:xfrm flipH="1" flipV="1">
            <a:off x="-42860" y="5791206"/>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47A2AC-F284-077E-9A14-EB7D1DE62745}"/>
              </a:ext>
              <a:ext uri="{C183D7F6-B498-43B3-948B-1728B52AA6E4}">
                <adec:decorative xmlns:adec="http://schemas.microsoft.com/office/drawing/2017/decorative" val="1"/>
              </a:ext>
            </a:extLst>
          </p:cNvPr>
          <p:cNvCxnSpPr>
            <a:cxnSpLocks/>
          </p:cNvCxnSpPr>
          <p:nvPr userDrawn="1"/>
        </p:nvCxnSpPr>
        <p:spPr>
          <a:xfrm flipH="1">
            <a:off x="8462968" y="5848350"/>
            <a:ext cx="3729036" cy="100965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91F1F-5151-2442-2B89-CE0AB1178507}"/>
              </a:ext>
              <a:ext uri="{C183D7F6-B498-43B3-948B-1728B52AA6E4}">
                <adec:decorative xmlns:adec="http://schemas.microsoft.com/office/drawing/2017/decorative" val="1"/>
              </a:ext>
            </a:extLst>
          </p:cNvPr>
          <p:cNvCxnSpPr>
            <a:cxnSpLocks/>
          </p:cNvCxnSpPr>
          <p:nvPr userDrawn="1"/>
        </p:nvCxnSpPr>
        <p:spPr>
          <a:xfrm flipH="1">
            <a:off x="11543159" y="1647829"/>
            <a:ext cx="648843" cy="52101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FBD82AC-3C5B-819E-E0FF-157D74B840BC}"/>
              </a:ext>
              <a:ext uri="{C183D7F6-B498-43B3-948B-1728B52AA6E4}">
                <adec:decorative xmlns:adec="http://schemas.microsoft.com/office/drawing/2017/decorative" val="1"/>
              </a:ext>
            </a:extLst>
          </p:cNvPr>
          <p:cNvCxnSpPr>
            <a:cxnSpLocks/>
          </p:cNvCxnSpPr>
          <p:nvPr userDrawn="1"/>
        </p:nvCxnSpPr>
        <p:spPr>
          <a:xfrm flipH="1" flipV="1">
            <a:off x="10781557" y="1"/>
            <a:ext cx="1410447" cy="425834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299648-2E6E-FA0D-85E4-8884BE34A008}"/>
              </a:ext>
              <a:ext uri="{C183D7F6-B498-43B3-948B-1728B52AA6E4}">
                <adec:decorative xmlns:adec="http://schemas.microsoft.com/office/drawing/2017/decorative" val="1"/>
              </a:ext>
            </a:extLst>
          </p:cNvPr>
          <p:cNvCxnSpPr>
            <a:cxnSpLocks/>
          </p:cNvCxnSpPr>
          <p:nvPr userDrawn="1"/>
        </p:nvCxnSpPr>
        <p:spPr>
          <a:xfrm flipH="1" flipV="1">
            <a:off x="6529392" y="-4762"/>
            <a:ext cx="5662613" cy="9319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b" anchorCtr="0">
            <a:noAutofit/>
          </a:bodyPr>
          <a:lstStyle>
            <a:lvl1pPr>
              <a:defRPr sz="2382"/>
            </a:lvl1pPr>
          </a:lstStyle>
          <a:p>
            <a:r>
              <a:rPr lang="en-US" dirty="0"/>
              <a:t>Click to add title</a:t>
            </a:r>
          </a:p>
        </p:txBody>
      </p:sp>
      <p:sp>
        <p:nvSpPr>
          <p:cNvPr id="17" name="Content Placeholder 3">
            <a:extLst>
              <a:ext uri="{FF2B5EF4-FFF2-40B4-BE49-F238E27FC236}">
                <a16:creationId xmlns:a16="http://schemas.microsoft.com/office/drawing/2014/main" id="{07BD0263-5D42-E696-F170-1F9CF5FF2A74}"/>
              </a:ext>
            </a:extLst>
          </p:cNvPr>
          <p:cNvSpPr>
            <a:spLocks noGrp="1"/>
          </p:cNvSpPr>
          <p:nvPr>
            <p:ph sz="half" idx="15" hasCustomPrompt="1"/>
          </p:nvPr>
        </p:nvSpPr>
        <p:spPr>
          <a:xfrm>
            <a:off x="838201" y="2078963"/>
            <a:ext cx="3435628" cy="4067492"/>
          </a:xfrm>
        </p:spPr>
        <p:txBody>
          <a:bodyPr>
            <a:normAutofit/>
          </a:bodyPr>
          <a:lstStyle>
            <a:lvl1pPr marL="302528" indent="-302528">
              <a:spcBef>
                <a:spcPts val="662"/>
              </a:spcBef>
              <a:spcAft>
                <a:spcPts val="331"/>
              </a:spcAft>
              <a:buFont typeface="+mj-lt"/>
              <a:buAutoNum type="arabicPeriod"/>
              <a:defRPr sz="1191"/>
            </a:lvl1pPr>
            <a:lvl2pPr marL="605056" indent="-302528">
              <a:spcBef>
                <a:spcPts val="662"/>
              </a:spcBef>
              <a:spcAft>
                <a:spcPts val="331"/>
              </a:spcAft>
              <a:buFont typeface="+mj-lt"/>
              <a:buAutoNum type="alphaLcPeriod"/>
              <a:defRPr sz="1191"/>
            </a:lvl2pPr>
            <a:lvl3pPr marL="907584" indent="-302528">
              <a:spcBef>
                <a:spcPts val="662"/>
              </a:spcBef>
              <a:spcAft>
                <a:spcPts val="331"/>
              </a:spcAft>
              <a:buFont typeface="+mj-lt"/>
              <a:buAutoNum type="arabicParenR"/>
              <a:defRPr sz="1191"/>
            </a:lvl3pPr>
            <a:lvl4pPr marL="1210112" indent="-302528">
              <a:spcBef>
                <a:spcPts val="662"/>
              </a:spcBef>
              <a:spcAft>
                <a:spcPts val="331"/>
              </a:spcAft>
              <a:buFont typeface="+mj-lt"/>
              <a:buAutoNum type="alphaLcParenR"/>
              <a:defRPr sz="1191"/>
            </a:lvl4pPr>
            <a:lvl5pPr marL="1474824" indent="-302528">
              <a:spcBef>
                <a:spcPts val="662"/>
              </a:spcBef>
              <a:spcAft>
                <a:spcPts val="331"/>
              </a:spcAft>
              <a:buFont typeface="+mj-lt"/>
              <a:buAutoNum type="romanLcPeriod"/>
              <a:defRPr sz="119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1BEE7174-135F-6F9F-11B9-3C3F2F9CDEAA}"/>
              </a:ext>
            </a:extLst>
          </p:cNvPr>
          <p:cNvSpPr>
            <a:spLocks noGrp="1"/>
          </p:cNvSpPr>
          <p:nvPr>
            <p:ph sz="half" idx="14" hasCustomPrompt="1"/>
          </p:nvPr>
        </p:nvSpPr>
        <p:spPr>
          <a:xfrm>
            <a:off x="4965542" y="2087315"/>
            <a:ext cx="6007261" cy="4067492"/>
          </a:xfrm>
        </p:spPr>
        <p:txBody>
          <a:bodyPr>
            <a:normAutofit/>
          </a:bodyPr>
          <a:lstStyle>
            <a:lvl1pPr marL="0" indent="0">
              <a:spcBef>
                <a:spcPts val="662"/>
              </a:spcBef>
              <a:spcAft>
                <a:spcPts val="0"/>
              </a:spcAft>
              <a:buNone/>
              <a:defRPr sz="1191"/>
            </a:lvl1pPr>
            <a:lvl2pPr marL="0">
              <a:spcBef>
                <a:spcPts val="662"/>
              </a:spcBef>
              <a:spcAft>
                <a:spcPts val="331"/>
              </a:spcAft>
              <a:defRPr sz="1191"/>
            </a:lvl2pPr>
            <a:lvl3pPr marL="302528">
              <a:spcBef>
                <a:spcPts val="662"/>
              </a:spcBef>
              <a:spcAft>
                <a:spcPts val="331"/>
              </a:spcAft>
              <a:defRPr sz="1191"/>
            </a:lvl3pPr>
            <a:lvl4pPr marL="453792">
              <a:spcBef>
                <a:spcPts val="662"/>
              </a:spcBef>
              <a:spcAft>
                <a:spcPts val="331"/>
              </a:spcAft>
              <a:defRPr sz="1191"/>
            </a:lvl4pPr>
            <a:lvl5pPr marL="605056">
              <a:spcBef>
                <a:spcPts val="662"/>
              </a:spcBef>
              <a:spcAft>
                <a:spcPts val="331"/>
              </a:spcAft>
              <a:defRPr sz="119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r>
              <a:rPr lang="en-US"/>
              <a:t>1-36</a:t>
            </a:r>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34080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53869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3"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4" y="-30588"/>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1" y="914400"/>
            <a:ext cx="10360153" cy="914400"/>
          </a:xfrm>
        </p:spPr>
        <p:txBody>
          <a:bodyPr anchor="b" anchorCtr="0"/>
          <a:lstStyle>
            <a:lvl1pPr>
              <a:defRPr sz="2117"/>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400" y="2039111"/>
            <a:ext cx="6729984" cy="3840480"/>
          </a:xfrm>
        </p:spPr>
        <p:txBody>
          <a:bodyPr>
            <a:normAutofit/>
          </a:bodyPr>
          <a:lstStyle>
            <a:lvl1pPr marL="151270" indent="-151270">
              <a:buFont typeface="Courier New" panose="02070309020205020404" pitchFamily="49" charset="0"/>
              <a:buChar char="o"/>
              <a:defRPr sz="1323" cap="all" baseline="0"/>
            </a:lvl1pPr>
            <a:lvl2pPr marL="453810" indent="-151270">
              <a:spcBef>
                <a:spcPts val="662"/>
              </a:spcBef>
              <a:buFont typeface="Courier New" panose="02070309020205020404" pitchFamily="49" charset="0"/>
              <a:buChar char="o"/>
              <a:defRPr sz="1323"/>
            </a:lvl2pPr>
            <a:lvl3pPr marL="756350" indent="-151270">
              <a:spcBef>
                <a:spcPts val="662"/>
              </a:spcBef>
              <a:buFont typeface="Courier New" panose="02070309020205020404" pitchFamily="49" charset="0"/>
              <a:buChar char="o"/>
              <a:defRPr sz="1323"/>
            </a:lvl3pPr>
            <a:lvl4pPr marL="1058890" indent="-151270">
              <a:spcBef>
                <a:spcPts val="662"/>
              </a:spcBef>
              <a:buFont typeface="Courier New" panose="02070309020205020404" pitchFamily="49" charset="0"/>
              <a:buChar char="o"/>
              <a:defRPr sz="1323"/>
            </a:lvl4pPr>
            <a:lvl5pPr marL="136143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3" y="2039111"/>
            <a:ext cx="3163824" cy="3840480"/>
          </a:xfrm>
        </p:spPr>
        <p:txBody>
          <a:bodyPr>
            <a:normAutofit/>
          </a:bodyPr>
          <a:lstStyle>
            <a:lvl1pPr marL="0" indent="0">
              <a:buNone/>
              <a:defRPr sz="1323"/>
            </a:lvl1pPr>
            <a:lvl2pPr marL="151270" indent="-151270">
              <a:spcBef>
                <a:spcPts val="662"/>
              </a:spcBef>
              <a:buFont typeface="Courier New" panose="02070309020205020404" pitchFamily="49" charset="0"/>
              <a:buChar char="o"/>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8"/>
            <a:ext cx="661416" cy="895899"/>
          </a:xfrm>
          <a:prstGeom prst="rect">
            <a:avLst/>
          </a:prstGeom>
        </p:spPr>
        <p:txBody>
          <a:bodyPr vert="horz" lIns="91440" tIns="45720" rIns="91440" bIns="45720" rtlCol="0" anchor="ctr"/>
          <a:lstStyle>
            <a:lvl1pPr algn="ctr">
              <a:defRPr sz="1588"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425129263"/>
      </p:ext>
    </p:extLst>
  </p:cSld>
  <p:clrMapOvr>
    <a:masterClrMapping/>
  </p:clrMapOvr>
  <p:extLst>
    <p:ext uri="{DCECCB84-F9BA-43D5-87BE-67443E8EF086}">
      <p15:sldGuideLst xmlns:p15="http://schemas.microsoft.com/office/powerpoint/2012/main">
        <p15:guide id="1" orient="horz" pos="4781">
          <p15:clr>
            <a:srgbClr val="FBAE40"/>
          </p15:clr>
        </p15:guide>
        <p15:guide id="2" pos="8727">
          <p15:clr>
            <a:srgbClr val="FBAE40"/>
          </p15:clr>
        </p15:guide>
        <p15:guide id="3" pos="489">
          <p15:clr>
            <a:srgbClr val="FBAE40"/>
          </p15:clr>
        </p15:guide>
        <p15:guide id="4" orient="horz" pos="60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3" y="3001409"/>
            <a:ext cx="3865903"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91"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4"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70" y="1187802"/>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60512" tIns="30256" rIns="60512" bIns="30256" numCol="1" spcCol="0" rtlCol="0" fromWordArt="0" anchor="ctr" anchorCtr="0" forceAA="0" compatLnSpc="1">
            <a:prstTxWarp prst="textNoShape">
              <a:avLst/>
            </a:prstTxWarp>
            <a:noAutofit/>
          </a:bodyPr>
          <a:lstStyle/>
          <a:p>
            <a:pPr lvl="0"/>
            <a:endParaRPr lang="en-US" sz="1191"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1" y="914400"/>
            <a:ext cx="5641848" cy="5029200"/>
          </a:xfrm>
        </p:spPr>
        <p:txBody>
          <a:bodyPr anchor="ctr"/>
          <a:lstStyle>
            <a:lvl1pPr algn="l">
              <a:defRPr sz="3177"/>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3" cy="5029200"/>
          </a:xfrm>
        </p:spPr>
        <p:txBody>
          <a:bodyPr anchor="ctr">
            <a:normAutofit/>
          </a:bodyPr>
          <a:lstStyle>
            <a:lvl1pPr marL="0" indent="0">
              <a:buFont typeface="Courier New" panose="02070309020205020404" pitchFamily="49" charset="0"/>
              <a:buNone/>
              <a:defRPr sz="1323" cap="all" baseline="0"/>
            </a:lvl1pPr>
            <a:lvl2pPr marL="0" indent="0">
              <a:spcBef>
                <a:spcPts val="662"/>
              </a:spcBef>
              <a:buFont typeface="Courier New" panose="02070309020205020404" pitchFamily="49" charset="0"/>
              <a:buNone/>
              <a:defRPr sz="1323"/>
            </a:lvl2pPr>
            <a:lvl3pPr marL="453810" indent="-151270">
              <a:spcBef>
                <a:spcPts val="662"/>
              </a:spcBef>
              <a:buFont typeface="Courier New" panose="02070309020205020404" pitchFamily="49" charset="0"/>
              <a:buChar char="o"/>
              <a:defRPr sz="1323"/>
            </a:lvl3pPr>
            <a:lvl4pPr marL="756350" indent="-151270">
              <a:spcBef>
                <a:spcPts val="662"/>
              </a:spcBef>
              <a:buFont typeface="Courier New" panose="02070309020205020404" pitchFamily="49" charset="0"/>
              <a:buChar char="o"/>
              <a:defRPr sz="1323"/>
            </a:lvl4pPr>
            <a:lvl5pPr marL="1058890" indent="-151270">
              <a:spcBef>
                <a:spcPts val="662"/>
              </a:spcBef>
              <a:buFont typeface="Courier New" panose="02070309020205020404" pitchFamily="49" charset="0"/>
              <a:buChar char="o"/>
              <a:defRPr sz="132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5863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97251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C15E7A-8577-4EAA-9B02-A25441E65113}"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63822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C15E7A-8577-4EAA-9B02-A25441E65113}" type="datetimeFigureOut">
              <a:rPr lang="en-US" smtClean="0"/>
              <a:t>5/3/2026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414978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366418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68190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4C15E7A-8577-4EAA-9B02-A25441E65113}" type="datetimeFigureOut">
              <a:rPr lang="en-US" smtClean="0"/>
              <a:t>5/3/2026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4277615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15E7A-8577-4EAA-9B02-A25441E65113}" type="datetimeFigureOut">
              <a:rPr lang="en-US" smtClean="0"/>
              <a:t>5/3/2026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D7FBDE-F7DB-4323-AE4C-6BFF03629591}" type="slidenum">
              <a:rPr lang="en-US" smtClean="0"/>
              <a:t>‹#›</a:t>
            </a:fld>
            <a:endParaRPr lang="en-US"/>
          </a:p>
        </p:txBody>
      </p:sp>
    </p:spTree>
    <p:extLst>
      <p:ext uri="{BB962C8B-B14F-4D97-AF65-F5344CB8AC3E}">
        <p14:creationId xmlns:p14="http://schemas.microsoft.com/office/powerpoint/2010/main" val="2731646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4C15E7A-8577-4EAA-9B02-A25441E65113}" type="datetimeFigureOut">
              <a:rPr lang="en-US" smtClean="0"/>
              <a:t>5/3/2026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5D7FBDE-F7DB-4323-AE4C-6BFF03629591}" type="slidenum">
              <a:rPr lang="en-US" smtClean="0"/>
              <a:t>‹#›</a:t>
            </a:fld>
            <a:endParaRPr lang="en-US"/>
          </a:p>
        </p:txBody>
      </p:sp>
    </p:spTree>
    <p:extLst>
      <p:ext uri="{BB962C8B-B14F-4D97-AF65-F5344CB8AC3E}">
        <p14:creationId xmlns:p14="http://schemas.microsoft.com/office/powerpoint/2010/main" val="2917717087"/>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8" r:id="rId18"/>
    <p:sldLayoutId id="2147483772" r:id="rId19"/>
    <p:sldLayoutId id="2147483773" r:id="rId20"/>
    <p:sldLayoutId id="2147483774" r:id="rId2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regency-explorer.net/zinnia/" TargetMode="External"/><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jasna.org/about/jasna-post/jane-austens-garden/" TargetMode="External"/><Relationship Id="rId7" Type="http://schemas.openxmlformats.org/officeDocument/2006/relationships/hyperlink" Target="https://janeausten.co.uk/blogs/uncategorized/bandeau-hairbands-regency-style"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hyperlink" Target="https://janeausten.co.uk/" TargetMode="External"/><Relationship Id="rId5" Type="http://schemas.openxmlformats.org/officeDocument/2006/relationships/hyperlink" Target="https://janeaustensworld.com/2010/03/13/the-flowers-in-jane-austens-garden/" TargetMode="External"/><Relationship Id="rId4" Type="http://schemas.openxmlformats.org/officeDocument/2006/relationships/hyperlink" Target="https://www.learningwithexperts.com/blogs/articles/the-garden-world-of-jane-austen-200-years-since-pride-and-prejudic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hyperlink" Target="https://flowerbulbs.com/flower-bulbs-in-pots/" TargetMode="Externa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hyperlink" Target="https://www.adrbulbs.com/page/Planting-Time#:~:text=The%20timing%20of%20bulb%20and,callas%2C%20cannas%2C%20begonias%2C%20caladiums" TargetMode="External"/><Relationship Id="rId5" Type="http://schemas.openxmlformats.org/officeDocument/2006/relationships/hyperlink" Target="https://trueleafmarket.com/pages/usda-hardiness-zones" TargetMode="External"/><Relationship Id="rId4" Type="http://schemas.openxmlformats.org/officeDocument/2006/relationships/hyperlink" Target="https://planthardiness.ars.usda.gov/"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thespruce.com/planting-and-growing-daffodils-1402136"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9.jpg"/><Relationship Id="rId4" Type="http://schemas.openxmlformats.org/officeDocument/2006/relationships/hyperlink" Target="https://flowerbulbs.com/daffodils-plant-once-enjoy-them-for-years/"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almanac.com/plant/irises" TargetMode="External"/><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gardeners.com/blogs/flower-encyclopedia/growing-irises-7131" TargetMode="External"/><Relationship Id="rId5" Type="http://schemas.openxmlformats.org/officeDocument/2006/relationships/image" Target="../media/image3.png"/><Relationship Id="rId10" Type="http://schemas.openxmlformats.org/officeDocument/2006/relationships/hyperlink" Target="https://www.thespruce.com/irises-for-flower-garden-1315808" TargetMode="External"/><Relationship Id="rId4" Type="http://schemas.openxmlformats.org/officeDocument/2006/relationships/image" Target="../media/image2.png"/><Relationship Id="rId9" Type="http://schemas.openxmlformats.org/officeDocument/2006/relationships/hyperlink" Target="https://www.whiteflowerfarm.com/blog/2023/06/14/over-the-rainbow-the-wide-world-of-iri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southsideblooms.com/the-gladiolus-flower-a-symbol-of-strength-integrity-and-resilience" TargetMode="External"/><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www.boesen.com/knowledge/flower-dictionary/gladiolus/" TargetMode="External"/><Relationship Id="rId4" Type="http://schemas.openxmlformats.org/officeDocument/2006/relationships/image" Target="../media/image3.png"/><Relationship Id="rId9" Type="http://schemas.openxmlformats.org/officeDocument/2006/relationships/hyperlink" Target="https://www.avasflowers.net/blog/augusts-birthflower-the-glamorous-gladiolu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7FU5ZnwmqoE"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2.jpg"/><Relationship Id="rId4" Type="http://schemas.openxmlformats.org/officeDocument/2006/relationships/hyperlink" Target="https://www.thespruce.com/wildflower-gardening-140356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mericanmeadows.com/blogs/wildflower-seeds/how-to-grow-daisies"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hyperlink" Target="https://kellogggarden.com/blog/gardening/how-to-plant-grow-and-care-for-daisy-flowers/"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janeausten.co.uk/blogs/jane-austen-life/jane-austens-flower-garden"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lowers and teapot">
            <a:extLst>
              <a:ext uri="{FF2B5EF4-FFF2-40B4-BE49-F238E27FC236}">
                <a16:creationId xmlns:a16="http://schemas.microsoft.com/office/drawing/2014/main" id="{E6F75E13-9D4B-152D-7BA4-D225B965B148}"/>
              </a:ext>
            </a:extLst>
          </p:cNvPr>
          <p:cNvPicPr>
            <a:picLocks noChangeAspect="1"/>
          </p:cNvPicPr>
          <p:nvPr/>
        </p:nvPicPr>
        <p:blipFill>
          <a:blip r:embed="rId2">
            <a:alphaModFix amt="40000"/>
          </a:blip>
          <a:srcRect t="15730"/>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67ACBB5-7F65-4BFA-48FE-DD016211F879}"/>
              </a:ext>
            </a:extLst>
          </p:cNvPr>
          <p:cNvSpPr>
            <a:spLocks noGrp="1"/>
          </p:cNvSpPr>
          <p:nvPr>
            <p:ph type="title"/>
          </p:nvPr>
        </p:nvSpPr>
        <p:spPr/>
        <p:txBody>
          <a:bodyPr>
            <a:normAutofit/>
          </a:bodyPr>
          <a:lstStyle/>
          <a:p>
            <a:r>
              <a:rPr lang="en-US">
                <a:solidFill>
                  <a:schemeClr val="tx1"/>
                </a:solidFill>
              </a:rPr>
              <a:t>Jane Austen Flower and Tea kit</a:t>
            </a:r>
          </a:p>
        </p:txBody>
      </p:sp>
      <p:sp>
        <p:nvSpPr>
          <p:cNvPr id="3" name="Subtitle 2">
            <a:extLst>
              <a:ext uri="{FF2B5EF4-FFF2-40B4-BE49-F238E27FC236}">
                <a16:creationId xmlns:a16="http://schemas.microsoft.com/office/drawing/2014/main" id="{F81BB7BC-2735-DAA9-42EA-85B794321F7A}"/>
              </a:ext>
            </a:extLst>
          </p:cNvPr>
          <p:cNvSpPr>
            <a:spLocks noGrp="1"/>
          </p:cNvSpPr>
          <p:nvPr>
            <p:ph type="subTitle" idx="4294967295"/>
          </p:nvPr>
        </p:nvSpPr>
        <p:spPr>
          <a:xfrm>
            <a:off x="0" y="4776788"/>
            <a:ext cx="8824913" cy="862012"/>
          </a:xfrm>
        </p:spPr>
        <p:txBody>
          <a:bodyPr>
            <a:normAutofit/>
          </a:bodyPr>
          <a:lstStyle/>
          <a:p>
            <a:r>
              <a:rPr lang="en-US" dirty="0">
                <a:solidFill>
                  <a:schemeClr val="tx1"/>
                </a:solidFill>
              </a:rPr>
              <a:t>Flower section from the Regency Period</a:t>
            </a:r>
          </a:p>
        </p:txBody>
      </p:sp>
    </p:spTree>
    <p:extLst>
      <p:ext uri="{BB962C8B-B14F-4D97-AF65-F5344CB8AC3E}">
        <p14:creationId xmlns:p14="http://schemas.microsoft.com/office/powerpoint/2010/main" val="15085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C348-451D-DA74-6B4E-68623061AE3E}"/>
              </a:ext>
            </a:extLst>
          </p:cNvPr>
          <p:cNvSpPr>
            <a:spLocks noGrp="1"/>
          </p:cNvSpPr>
          <p:nvPr>
            <p:ph type="title"/>
          </p:nvPr>
        </p:nvSpPr>
        <p:spPr>
          <a:xfrm>
            <a:off x="1154954" y="218210"/>
            <a:ext cx="7916310" cy="614912"/>
          </a:xfrm>
        </p:spPr>
        <p:txBody>
          <a:bodyPr/>
          <a:lstStyle/>
          <a:p>
            <a:r>
              <a:rPr lang="en-US" sz="3200" dirty="0"/>
              <a:t>Zinnia Flower</a:t>
            </a:r>
          </a:p>
        </p:txBody>
      </p:sp>
      <p:pic>
        <p:nvPicPr>
          <p:cNvPr id="6" name="Content Placeholder 5">
            <a:extLst>
              <a:ext uri="{FF2B5EF4-FFF2-40B4-BE49-F238E27FC236}">
                <a16:creationId xmlns:a16="http://schemas.microsoft.com/office/drawing/2014/main" id="{15268CC5-698F-C8B7-B9D6-5603E1190C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1571" y="1732918"/>
            <a:ext cx="5195888" cy="3710818"/>
          </a:xfrm>
          <a:prstGeom prst="rect">
            <a:avLst/>
          </a:prstGeom>
        </p:spPr>
      </p:pic>
      <p:sp>
        <p:nvSpPr>
          <p:cNvPr id="4" name="Text Placeholder 3">
            <a:extLst>
              <a:ext uri="{FF2B5EF4-FFF2-40B4-BE49-F238E27FC236}">
                <a16:creationId xmlns:a16="http://schemas.microsoft.com/office/drawing/2014/main" id="{4E01F641-AE39-7290-DF1B-3B4BFF4867E0}"/>
              </a:ext>
            </a:extLst>
          </p:cNvPr>
          <p:cNvSpPr>
            <a:spLocks noGrp="1"/>
          </p:cNvSpPr>
          <p:nvPr>
            <p:ph type="body" sz="half" idx="2"/>
          </p:nvPr>
        </p:nvSpPr>
        <p:spPr>
          <a:xfrm>
            <a:off x="114300" y="924792"/>
            <a:ext cx="6447271" cy="5839690"/>
          </a:xfrm>
        </p:spPr>
        <p:txBody>
          <a:bodyPr>
            <a:normAutofit lnSpcReduction="10000"/>
          </a:bodyPr>
          <a:lstStyle/>
          <a:p>
            <a:endParaRPr lang="en-US" dirty="0"/>
          </a:p>
          <a:p>
            <a:r>
              <a:rPr lang="en-US" dirty="0"/>
              <a:t>Zinnias primarily symbolize enduring friendship, lasting affection, and remembrance. Due to their tough nature and vibrant, long-lasting blooms, they also represent endurance, goodness, and thoughts of absent friends. They are commonly associated with daily remembrance, positivity, and resilience.</a:t>
            </a:r>
          </a:p>
          <a:p>
            <a:endParaRPr lang="en-US" dirty="0"/>
          </a:p>
          <a:p>
            <a:r>
              <a:rPr lang="en-US" dirty="0"/>
              <a:t>Zinnias were well known in the Regency period. Not every garden had them, but well-to-do gardeners cultivated them. There is little doubt that polite English society was aware of zinnias – whether through botanical books, the gardens of friends, or the artwork of Mary Delany. In general, botany became popular in the 1780s and 1790s, especially among middle- and upper-class women.</a:t>
            </a:r>
          </a:p>
          <a:p>
            <a:endParaRPr lang="en-US" dirty="0"/>
          </a:p>
          <a:p>
            <a:r>
              <a:rPr lang="en-US" dirty="0"/>
              <a:t>Refer to the back of the zinnia packet on when to plant by the map, and how to plant under </a:t>
            </a:r>
            <a:r>
              <a:rPr lang="en-US"/>
              <a:t>the instructions. </a:t>
            </a:r>
            <a:endParaRPr lang="en-US" dirty="0"/>
          </a:p>
          <a:p>
            <a:endParaRPr lang="en-US" dirty="0"/>
          </a:p>
          <a:p>
            <a:endParaRPr lang="en-US" dirty="0"/>
          </a:p>
          <a:p>
            <a:endParaRPr lang="en-US" dirty="0"/>
          </a:p>
          <a:p>
            <a:endParaRPr lang="en-US" dirty="0"/>
          </a:p>
          <a:p>
            <a:r>
              <a:rPr lang="en-US" dirty="0"/>
              <a:t>Great article on history of the Zinnia-    </a:t>
            </a:r>
            <a:r>
              <a:rPr lang="en-US" dirty="0">
                <a:hlinkClick r:id="rId3"/>
              </a:rPr>
              <a:t>https://regency-explorer.net/zinnia/</a:t>
            </a:r>
            <a:endParaRPr lang="en-US" dirty="0"/>
          </a:p>
          <a:p>
            <a:endParaRPr lang="en-US" dirty="0"/>
          </a:p>
        </p:txBody>
      </p:sp>
    </p:spTree>
    <p:extLst>
      <p:ext uri="{BB962C8B-B14F-4D97-AF65-F5344CB8AC3E}">
        <p14:creationId xmlns:p14="http://schemas.microsoft.com/office/powerpoint/2010/main" val="24008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DC0028-4150-0F89-E59C-F563C67F6CFD}"/>
              </a:ext>
            </a:extLst>
          </p:cNvPr>
          <p:cNvSpPr>
            <a:spLocks noGrp="1"/>
          </p:cNvSpPr>
          <p:nvPr>
            <p:ph type="ctrTitle"/>
          </p:nvPr>
        </p:nvSpPr>
        <p:spPr>
          <a:xfrm>
            <a:off x="2061887" y="1828253"/>
            <a:ext cx="2195311" cy="3869938"/>
          </a:xfrm>
        </p:spPr>
        <p:txBody>
          <a:bodyPr/>
          <a:lstStyle/>
          <a:p>
            <a:br>
              <a:rPr lang="en-US" sz="2800" dirty="0"/>
            </a:br>
            <a:br>
              <a:rPr lang="en-US" sz="2800" dirty="0"/>
            </a:br>
            <a:br>
              <a:rPr lang="en-US" sz="2800" dirty="0"/>
            </a:br>
            <a:br>
              <a:rPr lang="en-US" sz="2800" dirty="0"/>
            </a:br>
            <a:r>
              <a:rPr lang="en-US" sz="2800" dirty="0"/>
              <a:t>These are  wonderful websites on Jane Austen interest in flowers and gardens, her life . Books and Regency era. </a:t>
            </a:r>
            <a:br>
              <a:rPr lang="en-US" sz="3000" dirty="0"/>
            </a:br>
            <a:br>
              <a:rPr lang="en-US" dirty="0"/>
            </a:br>
            <a:br>
              <a:rPr lang="en-US" dirty="0"/>
            </a:br>
            <a:br>
              <a:rPr lang="en-US" dirty="0"/>
            </a:br>
            <a:br>
              <a:rPr lang="en-US" dirty="0"/>
            </a:br>
            <a:br>
              <a:rPr lang="en-US" dirty="0"/>
            </a:br>
            <a:endParaRPr lang="en-US" dirty="0"/>
          </a:p>
        </p:txBody>
      </p:sp>
      <p:sp>
        <p:nvSpPr>
          <p:cNvPr id="11" name="Content Placeholder 10">
            <a:extLst>
              <a:ext uri="{FF2B5EF4-FFF2-40B4-BE49-F238E27FC236}">
                <a16:creationId xmlns:a16="http://schemas.microsoft.com/office/drawing/2014/main" id="{C6DCC38C-603B-CCD0-2914-0BBCD4F4F74E}"/>
              </a:ext>
            </a:extLst>
          </p:cNvPr>
          <p:cNvSpPr>
            <a:spLocks noGrp="1"/>
          </p:cNvSpPr>
          <p:nvPr>
            <p:ph sz="quarter" idx="13"/>
          </p:nvPr>
        </p:nvSpPr>
        <p:spPr>
          <a:xfrm>
            <a:off x="4869351" y="79611"/>
            <a:ext cx="7117933" cy="5618579"/>
          </a:xfrm>
        </p:spPr>
        <p:txBody>
          <a:bodyPr anchor="ctr"/>
          <a:lstStyle/>
          <a:p>
            <a:r>
              <a:rPr lang="en-US" sz="1600" b="1" dirty="0">
                <a:hlinkClick r:id="rId3"/>
              </a:rPr>
              <a:t>https://jasna.org/about/jasna-post/jane-austens-garden/</a:t>
            </a:r>
            <a:endParaRPr lang="en-US" sz="1600" b="1" dirty="0"/>
          </a:p>
          <a:p>
            <a:endParaRPr lang="en-US" sz="1600" b="1" dirty="0"/>
          </a:p>
          <a:p>
            <a:r>
              <a:rPr lang="en-US" sz="1600" b="1" dirty="0">
                <a:hlinkClick r:id="rId4"/>
              </a:rPr>
              <a:t>https://www.learningwithexperts.com/blogs/articles/the-garden-world-of-jane-austen-200-years-since-pride-and-prejudice</a:t>
            </a:r>
            <a:endParaRPr lang="en-US" sz="1600" b="1" dirty="0"/>
          </a:p>
          <a:p>
            <a:endParaRPr lang="en-US" sz="1600" b="1" dirty="0"/>
          </a:p>
          <a:p>
            <a:r>
              <a:rPr lang="en-US" sz="1600" b="1" dirty="0">
                <a:hlinkClick r:id="rId5"/>
              </a:rPr>
              <a:t>https://janeaustensworld.com/2010/03/13/the-flowers-in-jane-austens-garden/</a:t>
            </a:r>
            <a:endParaRPr lang="en-US" sz="1600" b="1" dirty="0"/>
          </a:p>
          <a:p>
            <a:endParaRPr lang="en-US" sz="1600" b="1" dirty="0"/>
          </a:p>
          <a:p>
            <a:r>
              <a:rPr lang="en-US" sz="1600" b="1" dirty="0">
                <a:hlinkClick r:id="rId6"/>
              </a:rPr>
              <a:t>https://janeausten.co.uk/</a:t>
            </a:r>
            <a:endParaRPr lang="en-US" sz="1600" b="1" dirty="0"/>
          </a:p>
          <a:p>
            <a:endParaRPr lang="en-US" sz="1600" b="1" dirty="0"/>
          </a:p>
          <a:p>
            <a:r>
              <a:rPr lang="en-US" sz="1600" b="1" dirty="0">
                <a:hlinkClick r:id="rId7"/>
              </a:rPr>
              <a:t>https://janeausten.co.uk/blogs/uncategorized/bandeau-hairbands-regency-style</a:t>
            </a:r>
            <a:r>
              <a:rPr lang="en-US" sz="1600" b="1" dirty="0"/>
              <a:t>?</a:t>
            </a:r>
          </a:p>
          <a:p>
            <a:endParaRPr lang="en-US" sz="2000" b="1" dirty="0"/>
          </a:p>
          <a:p>
            <a:endParaRPr lang="en-US" dirty="0"/>
          </a:p>
        </p:txBody>
      </p:sp>
    </p:spTree>
    <p:extLst>
      <p:ext uri="{BB962C8B-B14F-4D97-AF65-F5344CB8AC3E}">
        <p14:creationId xmlns:p14="http://schemas.microsoft.com/office/powerpoint/2010/main" val="2188828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6DFC013-9A6B-F1B0-0BF6-0AFF79A21A8C}"/>
              </a:ext>
            </a:extLst>
          </p:cNvPr>
          <p:cNvSpPr>
            <a:spLocks noGrp="1"/>
          </p:cNvSpPr>
          <p:nvPr>
            <p:ph type="title"/>
          </p:nvPr>
        </p:nvSpPr>
        <p:spPr/>
        <p:txBody>
          <a:bodyPr vert="horz" lIns="60512" tIns="30256" rIns="60512" bIns="30256" rtlCol="0" anchor="b" anchorCtr="0">
            <a:normAutofit/>
          </a:bodyPr>
          <a:lstStyle/>
          <a:p>
            <a:r>
              <a:rPr lang="en-US" kern="1200">
                <a:latin typeface="+mj-lt"/>
                <a:ea typeface="+mj-ea"/>
                <a:cs typeface="+mj-cs"/>
              </a:rPr>
              <a:t>.</a:t>
            </a:r>
          </a:p>
        </p:txBody>
      </p:sp>
      <p:sp>
        <p:nvSpPr>
          <p:cNvPr id="7" name="Content Placeholder 6">
            <a:extLst>
              <a:ext uri="{FF2B5EF4-FFF2-40B4-BE49-F238E27FC236}">
                <a16:creationId xmlns:a16="http://schemas.microsoft.com/office/drawing/2014/main" id="{52C8E26F-970A-3B34-13D7-26BAA94A74D3}"/>
              </a:ext>
            </a:extLst>
          </p:cNvPr>
          <p:cNvSpPr>
            <a:spLocks noGrp="1"/>
          </p:cNvSpPr>
          <p:nvPr>
            <p:ph sz="quarter" idx="13"/>
          </p:nvPr>
        </p:nvSpPr>
        <p:spPr>
          <a:xfrm>
            <a:off x="914400" y="238836"/>
            <a:ext cx="4494664" cy="6414447"/>
          </a:xfrm>
        </p:spPr>
        <p:txBody>
          <a:bodyPr/>
          <a:lstStyle/>
          <a:p>
            <a:r>
              <a:rPr lang="en-US" sz="2000" dirty="0">
                <a:latin typeface="Georgia" panose="02040502050405020303" pitchFamily="18" charset="0"/>
              </a:rPr>
              <a:t>Flowers have their own language.  Floriography, or the cryptological communication through flower use or arrangement, has been practiced for centuries.  Flowers have been ascribed meanings for arguably thousands of years, and students of the Bible and of Shakespeare (think Hamlet) in the Regency would have been aware of this.  Jane Austen used floriography in her writings, as did the Bronte sisters.</a:t>
            </a:r>
            <a:endParaRPr lang="en-US" sz="2000" dirty="0"/>
          </a:p>
          <a:p>
            <a:endParaRPr lang="en-US" dirty="0"/>
          </a:p>
        </p:txBody>
      </p:sp>
      <p:sp>
        <p:nvSpPr>
          <p:cNvPr id="6" name="Content Placeholder 5">
            <a:extLst>
              <a:ext uri="{FF2B5EF4-FFF2-40B4-BE49-F238E27FC236}">
                <a16:creationId xmlns:a16="http://schemas.microsoft.com/office/drawing/2014/main" id="{DC01B4C9-9B3D-C920-F5FD-E34CFFF201D6}"/>
              </a:ext>
            </a:extLst>
          </p:cNvPr>
          <p:cNvSpPr>
            <a:spLocks noGrp="1"/>
          </p:cNvSpPr>
          <p:nvPr>
            <p:ph sz="quarter" idx="12"/>
          </p:nvPr>
        </p:nvSpPr>
        <p:spPr>
          <a:xfrm>
            <a:off x="8113473" y="238836"/>
            <a:ext cx="3901743" cy="6118747"/>
          </a:xfrm>
        </p:spPr>
        <p:txBody>
          <a:bodyPr>
            <a:normAutofit fontScale="85000" lnSpcReduction="20000"/>
          </a:bodyPr>
          <a:lstStyle/>
          <a:p>
            <a:r>
              <a:rPr lang="en-US" sz="1500" b="1" dirty="0">
                <a:latin typeface="Aharoni" panose="02010803020104030203" pitchFamily="2" charset="-79"/>
                <a:cs typeface="Aharoni" panose="02010803020104030203" pitchFamily="2" charset="-79"/>
              </a:rPr>
              <a:t>Daffodil – I regard you</a:t>
            </a:r>
          </a:p>
          <a:p>
            <a:r>
              <a:rPr lang="en-US" sz="1500" b="1" dirty="0">
                <a:latin typeface="Aharoni" panose="02010803020104030203" pitchFamily="2" charset="-79"/>
                <a:cs typeface="Aharoni" panose="02010803020104030203" pitchFamily="2" charset="-79"/>
              </a:rPr>
              <a:t>Apple blossom – preference</a:t>
            </a:r>
          </a:p>
          <a:p>
            <a:r>
              <a:rPr lang="en-US" sz="1500" b="1" dirty="0">
                <a:latin typeface="Aharoni" panose="02010803020104030203" pitchFamily="2" charset="-79"/>
                <a:cs typeface="Aharoni" panose="02010803020104030203" pitchFamily="2" charset="-79"/>
              </a:rPr>
              <a:t>Morning Glory – affection</a:t>
            </a:r>
          </a:p>
          <a:p>
            <a:r>
              <a:rPr lang="en-US" sz="1500" b="1" dirty="0">
                <a:latin typeface="Aharoni" panose="02010803020104030203" pitchFamily="2" charset="-79"/>
                <a:cs typeface="Aharoni" panose="02010803020104030203" pitchFamily="2" charset="-79"/>
              </a:rPr>
              <a:t>Pansy – thoughtfulness</a:t>
            </a:r>
          </a:p>
          <a:p>
            <a:r>
              <a:rPr lang="en-US" sz="1500" b="1" dirty="0">
                <a:latin typeface="Aharoni" panose="02010803020104030203" pitchFamily="2" charset="-79"/>
                <a:cs typeface="Aharoni" panose="02010803020104030203" pitchFamily="2" charset="-79"/>
              </a:rPr>
              <a:t>Thistle – defiance</a:t>
            </a:r>
          </a:p>
          <a:p>
            <a:r>
              <a:rPr lang="en-US" sz="1500" b="1" dirty="0">
                <a:latin typeface="Aharoni" panose="02010803020104030203" pitchFamily="2" charset="-79"/>
                <a:cs typeface="Aharoni" panose="02010803020104030203" pitchFamily="2" charset="-79"/>
              </a:rPr>
              <a:t>Columbine – folly</a:t>
            </a:r>
          </a:p>
          <a:p>
            <a:r>
              <a:rPr lang="en-US" sz="1500" b="1" dirty="0">
                <a:latin typeface="Aharoni" panose="02010803020104030203" pitchFamily="2" charset="-79"/>
                <a:cs typeface="Aharoni" panose="02010803020104030203" pitchFamily="2" charset="-79"/>
              </a:rPr>
              <a:t>Primrose – consistency</a:t>
            </a:r>
          </a:p>
          <a:p>
            <a:r>
              <a:rPr lang="en-US" sz="1500" b="1" dirty="0">
                <a:latin typeface="Aharoni" panose="02010803020104030203" pitchFamily="2" charset="-79"/>
                <a:cs typeface="Aharoni" panose="02010803020104030203" pitchFamily="2" charset="-79"/>
              </a:rPr>
              <a:t>Violet – faithfulness</a:t>
            </a:r>
          </a:p>
          <a:p>
            <a:r>
              <a:rPr lang="en-US" sz="1500" b="1" dirty="0">
                <a:latin typeface="Aharoni" panose="02010803020104030203" pitchFamily="2" charset="-79"/>
                <a:cs typeface="Aharoni" panose="02010803020104030203" pitchFamily="2" charset="-79"/>
              </a:rPr>
              <a:t>Zinnia – absent friends</a:t>
            </a:r>
          </a:p>
          <a:p>
            <a:r>
              <a:rPr lang="en-US" sz="1500" b="1" dirty="0">
                <a:latin typeface="Aharoni" panose="02010803020104030203" pitchFamily="2" charset="-79"/>
                <a:cs typeface="Aharoni" panose="02010803020104030203" pitchFamily="2" charset="-79"/>
              </a:rPr>
              <a:t>Daisy – innocence</a:t>
            </a:r>
          </a:p>
          <a:p>
            <a:r>
              <a:rPr lang="en-US" sz="1500" b="1" dirty="0">
                <a:latin typeface="Aharoni" panose="02010803020104030203" pitchFamily="2" charset="-79"/>
                <a:cs typeface="Aharoni" panose="02010803020104030203" pitchFamily="2" charset="-79"/>
              </a:rPr>
              <a:t>Lily – </a:t>
            </a:r>
            <a:r>
              <a:rPr lang="en-US" sz="1500" b="1" dirty="0" err="1">
                <a:latin typeface="Aharoni" panose="02010803020104030203" pitchFamily="2" charset="-79"/>
                <a:cs typeface="Aharoni" panose="02010803020104030203" pitchFamily="2" charset="-79"/>
              </a:rPr>
              <a:t>purit</a:t>
            </a:r>
            <a:endParaRPr lang="en-US" sz="1500" b="1" dirty="0">
              <a:latin typeface="Aharoni" panose="02010803020104030203" pitchFamily="2" charset="-79"/>
              <a:cs typeface="Aharoni" panose="02010803020104030203" pitchFamily="2" charset="-79"/>
            </a:endParaRPr>
          </a:p>
          <a:p>
            <a:r>
              <a:rPr lang="en-US" sz="1500" b="1" dirty="0">
                <a:latin typeface="Aharoni" panose="02010803020104030203" pitchFamily="2" charset="-79"/>
                <a:cs typeface="Aharoni" panose="02010803020104030203" pitchFamily="2" charset="-79"/>
              </a:rPr>
              <a:t>Myrtle – love and marriage</a:t>
            </a:r>
          </a:p>
          <a:p>
            <a:r>
              <a:rPr lang="en-US" sz="1500" b="1" dirty="0">
                <a:latin typeface="Aharoni" panose="02010803020104030203" pitchFamily="2" charset="-79"/>
                <a:cs typeface="Aharoni" panose="02010803020104030203" pitchFamily="2" charset="-79"/>
              </a:rPr>
              <a:t>Holly – foresight</a:t>
            </a:r>
          </a:p>
          <a:p>
            <a:r>
              <a:rPr lang="en-US" sz="1500" b="1" dirty="0">
                <a:latin typeface="Aharoni" panose="02010803020104030203" pitchFamily="2" charset="-79"/>
                <a:cs typeface="Aharoni" panose="02010803020104030203" pitchFamily="2" charset="-79"/>
              </a:rPr>
              <a:t>Azalea – temperance</a:t>
            </a:r>
          </a:p>
          <a:p>
            <a:r>
              <a:rPr lang="en-US" sz="1500" b="1" dirty="0">
                <a:latin typeface="Aharoni" panose="02010803020104030203" pitchFamily="2" charset="-79"/>
                <a:cs typeface="Aharoni" panose="02010803020104030203" pitchFamily="2" charset="-79"/>
              </a:rPr>
              <a:t>Rhododendron – danger</a:t>
            </a:r>
          </a:p>
          <a:p>
            <a:r>
              <a:rPr lang="en-US" sz="1500" b="1" dirty="0">
                <a:latin typeface="Aharoni" panose="02010803020104030203" pitchFamily="2" charset="-79"/>
                <a:cs typeface="Aharoni" panose="02010803020104030203" pitchFamily="2" charset="-79"/>
              </a:rPr>
              <a:t>Iris – message</a:t>
            </a:r>
          </a:p>
          <a:p>
            <a:r>
              <a:rPr lang="en-US" sz="1500" b="1" dirty="0">
                <a:latin typeface="Aharoni" panose="02010803020104030203" pitchFamily="2" charset="-79"/>
                <a:cs typeface="Aharoni" panose="02010803020104030203" pitchFamily="2" charset="-79"/>
              </a:rPr>
              <a:t>Ivy – fidelity</a:t>
            </a:r>
          </a:p>
          <a:p>
            <a:r>
              <a:rPr lang="en-US" sz="1500" b="1" dirty="0">
                <a:latin typeface="Aharoni" panose="02010803020104030203" pitchFamily="2" charset="-79"/>
                <a:cs typeface="Aharoni" panose="02010803020104030203" pitchFamily="2" charset="-79"/>
              </a:rPr>
              <a:t>Tulip – fame</a:t>
            </a:r>
          </a:p>
          <a:p>
            <a:r>
              <a:rPr lang="en-US" sz="1500" b="1" dirty="0">
                <a:latin typeface="Aharoni" panose="02010803020104030203" pitchFamily="2" charset="-79"/>
                <a:cs typeface="Aharoni" panose="02010803020104030203" pitchFamily="2" charset="-79"/>
              </a:rPr>
              <a:t>Basil – hatred</a:t>
            </a:r>
          </a:p>
          <a:p>
            <a:r>
              <a:rPr lang="en-US" sz="1500" b="1" dirty="0">
                <a:latin typeface="Aharoni" panose="02010803020104030203" pitchFamily="2" charset="-79"/>
                <a:cs typeface="Aharoni" panose="02010803020104030203" pitchFamily="2" charset="-79"/>
              </a:rPr>
              <a:t>Lavender – distrust</a:t>
            </a:r>
          </a:p>
          <a:p>
            <a:r>
              <a:rPr lang="en-US" sz="1500" b="1" dirty="0">
                <a:latin typeface="Aharoni" panose="02010803020104030203" pitchFamily="2" charset="-79"/>
                <a:cs typeface="Aharoni" panose="02010803020104030203" pitchFamily="2" charset="-79"/>
              </a:rPr>
              <a:t>Marigold – sorrow</a:t>
            </a:r>
          </a:p>
          <a:p>
            <a:endParaRPr lang="en-US" dirty="0"/>
          </a:p>
        </p:txBody>
      </p:sp>
      <p:sp>
        <p:nvSpPr>
          <p:cNvPr id="28" name="Slide Number Placeholder 4">
            <a:extLst>
              <a:ext uri="{FF2B5EF4-FFF2-40B4-BE49-F238E27FC236}">
                <a16:creationId xmlns:a16="http://schemas.microsoft.com/office/drawing/2014/main" id="{3A4FF67E-5698-59EC-69F0-FDF47B90C27B}"/>
              </a:ext>
            </a:extLst>
          </p:cNvPr>
          <p:cNvSpPr>
            <a:spLocks noGrp="1"/>
          </p:cNvSpPr>
          <p:nvPr>
            <p:ph type="sldNum" sz="quarter" idx="4"/>
          </p:nvPr>
        </p:nvSpPr>
        <p:spPr/>
        <p:txBody>
          <a:bodyPr vert="horz" lIns="60512" tIns="30256" rIns="60512" bIns="30256" rtlCol="0" anchor="ctr">
            <a:normAutofit/>
          </a:bodyPr>
          <a:lstStyle/>
          <a:p>
            <a:pPr>
              <a:spcAft>
                <a:spcPts val="397"/>
              </a:spcAft>
            </a:pPr>
            <a:r>
              <a:rPr lang="en-US" dirty="0"/>
              <a:t>18</a:t>
            </a:r>
          </a:p>
        </p:txBody>
      </p:sp>
      <p:sp>
        <p:nvSpPr>
          <p:cNvPr id="20" name="TextBox 19">
            <a:extLst>
              <a:ext uri="{FF2B5EF4-FFF2-40B4-BE49-F238E27FC236}">
                <a16:creationId xmlns:a16="http://schemas.microsoft.com/office/drawing/2014/main" id="{70A5912F-34F7-315F-798E-31B20438B24B}"/>
              </a:ext>
            </a:extLst>
          </p:cNvPr>
          <p:cNvSpPr txBox="1"/>
          <p:nvPr/>
        </p:nvSpPr>
        <p:spPr>
          <a:xfrm>
            <a:off x="352568" y="147850"/>
            <a:ext cx="3866865" cy="6505433"/>
          </a:xfrm>
          <a:prstGeom prst="rect">
            <a:avLst/>
          </a:prstGeom>
        </p:spPr>
        <p:txBody>
          <a:bodyPr vert="horz" lIns="60512" tIns="30256" rIns="60512" bIns="30256" rtlCol="0">
            <a:noAutofit/>
          </a:bodyPr>
          <a:lstStyle/>
          <a:p>
            <a:pPr>
              <a:lnSpc>
                <a:spcPct val="90000"/>
              </a:lnSpc>
              <a:spcBef>
                <a:spcPts val="662"/>
              </a:spcBef>
            </a:pPr>
            <a:endParaRPr lang="en-US" sz="927" b="1" dirty="0">
              <a:latin typeface="Aharoni" panose="02010803020104030203" pitchFamily="2" charset="-79"/>
              <a:cs typeface="Aharoni" panose="02010803020104030203" pitchFamily="2" charset="-79"/>
            </a:endParaRPr>
          </a:p>
        </p:txBody>
      </p:sp>
      <p:sp>
        <p:nvSpPr>
          <p:cNvPr id="30" name="TextBox 29">
            <a:extLst>
              <a:ext uri="{FF2B5EF4-FFF2-40B4-BE49-F238E27FC236}">
                <a16:creationId xmlns:a16="http://schemas.microsoft.com/office/drawing/2014/main" id="{7D6338D2-3840-3CBA-664A-D6C1D70C2329}"/>
              </a:ext>
            </a:extLst>
          </p:cNvPr>
          <p:cNvSpPr txBox="1"/>
          <p:nvPr/>
        </p:nvSpPr>
        <p:spPr>
          <a:xfrm>
            <a:off x="1012210" y="3088625"/>
            <a:ext cx="3207223" cy="553998"/>
          </a:xfrm>
          <a:prstGeom prst="rect">
            <a:avLst/>
          </a:prstGeom>
          <a:noFill/>
        </p:spPr>
        <p:txBody>
          <a:bodyPr wrap="square">
            <a:spAutoFit/>
          </a:bodyPr>
          <a:lstStyle/>
          <a:p>
            <a:endParaRPr lang="en-US" sz="1500" dirty="0"/>
          </a:p>
          <a:p>
            <a:endParaRPr lang="en-US" sz="1500" dirty="0"/>
          </a:p>
        </p:txBody>
      </p:sp>
    </p:spTree>
    <p:extLst>
      <p:ext uri="{BB962C8B-B14F-4D97-AF65-F5344CB8AC3E}">
        <p14:creationId xmlns:p14="http://schemas.microsoft.com/office/powerpoint/2010/main" val="634688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6F0B35-CF2D-54EE-4DDE-8D0554E66B54}"/>
              </a:ext>
            </a:extLst>
          </p:cNvPr>
          <p:cNvSpPr>
            <a:spLocks noGrp="1"/>
          </p:cNvSpPr>
          <p:nvPr>
            <p:ph sz="half" idx="15"/>
          </p:nvPr>
        </p:nvSpPr>
        <p:spPr>
          <a:xfrm>
            <a:off x="2435773" y="2278648"/>
            <a:ext cx="2858511" cy="3177918"/>
          </a:xfrm>
        </p:spPr>
        <p:txBody>
          <a:bodyPr/>
          <a:lstStyle/>
          <a:p>
            <a:pPr marL="0" indent="0">
              <a:buNone/>
            </a:pPr>
            <a:r>
              <a:rPr lang="en-US" dirty="0">
                <a:hlinkClick r:id="rId3"/>
              </a:rPr>
              <a:t>/</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Content Placeholder 2">
            <a:extLst>
              <a:ext uri="{FF2B5EF4-FFF2-40B4-BE49-F238E27FC236}">
                <a16:creationId xmlns:a16="http://schemas.microsoft.com/office/drawing/2014/main" id="{EB48C6D1-2DCA-5505-5E71-10B8DB3647C6}"/>
              </a:ext>
            </a:extLst>
          </p:cNvPr>
          <p:cNvSpPr>
            <a:spLocks noGrp="1"/>
          </p:cNvSpPr>
          <p:nvPr>
            <p:ph sz="half" idx="14"/>
          </p:nvPr>
        </p:nvSpPr>
        <p:spPr>
          <a:xfrm>
            <a:off x="5347901" y="238837"/>
            <a:ext cx="6616636" cy="6391701"/>
          </a:xfrm>
        </p:spPr>
        <p:txBody>
          <a:bodyPr>
            <a:normAutofit/>
          </a:bodyPr>
          <a:lstStyle/>
          <a:p>
            <a:r>
              <a:rPr lang="en-US" sz="2667" dirty="0"/>
              <a:t>  Websites are included. to read and learn best time to plant bulbs.</a:t>
            </a:r>
          </a:p>
          <a:p>
            <a:r>
              <a:rPr lang="en-US" sz="2667" dirty="0">
                <a:hlinkClick r:id="rId4"/>
              </a:rPr>
              <a:t>https://planthardiness.ars.usda.gov/   </a:t>
            </a:r>
            <a:r>
              <a:rPr lang="en-US" sz="2667" dirty="0"/>
              <a:t>( put your zip code in and it will give you your planting zone. </a:t>
            </a:r>
          </a:p>
          <a:p>
            <a:endParaRPr lang="en-US" sz="2667" dirty="0"/>
          </a:p>
          <a:p>
            <a:r>
              <a:rPr lang="en-US" sz="2667" dirty="0">
                <a:hlinkClick r:id="rId5"/>
              </a:rPr>
              <a:t>https://trueleafmarket.com/pages/usda-hardiness-zones</a:t>
            </a:r>
            <a:endParaRPr lang="en-US" sz="2667" dirty="0"/>
          </a:p>
          <a:p>
            <a:endParaRPr lang="en-US" sz="2667" dirty="0"/>
          </a:p>
          <a:p>
            <a:r>
              <a:rPr lang="en-US" sz="2667" dirty="0">
                <a:hlinkClick r:id="rId6"/>
              </a:rPr>
              <a:t>https://www.adrbulbs.com/page/Planting-Time#:~:text=The%20timing%20of%20bulb%20and,callas%2C%20cannas%2C%20begonias%2C%20caladiums</a:t>
            </a:r>
            <a:endParaRPr lang="en-US" sz="2667" dirty="0"/>
          </a:p>
          <a:p>
            <a:endParaRPr lang="en-US" dirty="0"/>
          </a:p>
        </p:txBody>
      </p:sp>
      <p:sp>
        <p:nvSpPr>
          <p:cNvPr id="8" name="Date Placeholder 7">
            <a:extLst>
              <a:ext uri="{FF2B5EF4-FFF2-40B4-BE49-F238E27FC236}">
                <a16:creationId xmlns:a16="http://schemas.microsoft.com/office/drawing/2014/main" id="{07D2D4B6-0C4D-0155-2A82-A5FDF0307E3A}"/>
              </a:ext>
            </a:extLst>
          </p:cNvPr>
          <p:cNvSpPr>
            <a:spLocks noGrp="1"/>
          </p:cNvSpPr>
          <p:nvPr>
            <p:ph type="dt" sz="half" idx="10"/>
          </p:nvPr>
        </p:nvSpPr>
        <p:spPr/>
        <p:txBody>
          <a:bodyPr/>
          <a:lstStyle/>
          <a:p>
            <a:r>
              <a:rPr lang="en-US"/>
              <a:t>1-36</a:t>
            </a:r>
          </a:p>
        </p:txBody>
      </p:sp>
      <p:sp>
        <p:nvSpPr>
          <p:cNvPr id="7" name="Footer Placeholder 6">
            <a:extLst>
              <a:ext uri="{FF2B5EF4-FFF2-40B4-BE49-F238E27FC236}">
                <a16:creationId xmlns:a16="http://schemas.microsoft.com/office/drawing/2014/main" id="{C1608806-EEA7-D2CA-67AA-2C58B0A48A09}"/>
              </a:ext>
            </a:extLst>
          </p:cNvPr>
          <p:cNvSpPr>
            <a:spLocks noGrp="1"/>
          </p:cNvSpPr>
          <p:nvPr>
            <p:ph type="ftr" sz="quarter" idx="11"/>
          </p:nvPr>
        </p:nvSpPr>
        <p:spPr/>
        <p:txBody>
          <a:bodyPr/>
          <a:lstStyle/>
          <a:p>
            <a:endParaRPr lang="en-US"/>
          </a:p>
        </p:txBody>
      </p:sp>
      <p:sp>
        <p:nvSpPr>
          <p:cNvPr id="11" name="Slide Number Placeholder 4">
            <a:extLst>
              <a:ext uri="{FF2B5EF4-FFF2-40B4-BE49-F238E27FC236}">
                <a16:creationId xmlns:a16="http://schemas.microsoft.com/office/drawing/2014/main" id="{053B0FB9-FD5B-528C-C754-444EB76AA396}"/>
              </a:ext>
            </a:extLst>
          </p:cNvPr>
          <p:cNvSpPr>
            <a:spLocks noGrp="1"/>
          </p:cNvSpPr>
          <p:nvPr>
            <p:ph type="sldNum" sz="quarter" idx="12"/>
          </p:nvPr>
        </p:nvSpPr>
        <p:spPr>
          <a:xfrm>
            <a:off x="9575427" y="5050857"/>
            <a:ext cx="437702" cy="592874"/>
          </a:xfrm>
        </p:spPr>
        <p:txBody>
          <a:bodyPr anchor="ctr">
            <a:normAutofit fontScale="70000" lnSpcReduction="20000"/>
          </a:bodyPr>
          <a:lstStyle/>
          <a:p>
            <a:pPr>
              <a:spcAft>
                <a:spcPts val="397"/>
              </a:spcAft>
            </a:pPr>
            <a:r>
              <a:rPr lang="en-US" dirty="0"/>
              <a:t>19</a:t>
            </a:r>
          </a:p>
        </p:txBody>
      </p:sp>
      <p:pic>
        <p:nvPicPr>
          <p:cNvPr id="6" name="Picture 2">
            <a:extLst>
              <a:ext uri="{FF2B5EF4-FFF2-40B4-BE49-F238E27FC236}">
                <a16:creationId xmlns:a16="http://schemas.microsoft.com/office/drawing/2014/main" id="{067F1FD3-437E-4281-A6CD-7AF90DDEA8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1383" b="-2"/>
          <a:stretch>
            <a:fillRect/>
          </a:stretch>
        </p:blipFill>
        <p:spPr bwMode="auto">
          <a:xfrm>
            <a:off x="705135" y="329821"/>
            <a:ext cx="4412776" cy="5313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127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D909-9962-675E-2233-55F25F2DEE84}"/>
              </a:ext>
            </a:extLst>
          </p:cNvPr>
          <p:cNvSpPr>
            <a:spLocks noGrp="1"/>
          </p:cNvSpPr>
          <p:nvPr>
            <p:ph type="title"/>
          </p:nvPr>
        </p:nvSpPr>
        <p:spPr>
          <a:xfrm>
            <a:off x="914401" y="2343728"/>
            <a:ext cx="5641848" cy="3599873"/>
          </a:xfrm>
        </p:spPr>
        <p:txBody>
          <a:bodyPr/>
          <a:lstStyle/>
          <a:p>
            <a:r>
              <a:rPr lang="en-US" sz="2667" b="1" dirty="0"/>
              <a:t>Daffodils flowers</a:t>
            </a:r>
            <a:br>
              <a:rPr lang="en-US" sz="2667" b="1" dirty="0"/>
            </a:br>
            <a:br>
              <a:rPr lang="en-US" sz="2333" dirty="0"/>
            </a:br>
            <a:r>
              <a:rPr lang="en-US" sz="2000" dirty="0"/>
              <a:t>During the Regency era (1811–1820), daffodil bulbs were cherished as hardy, naturalizing spring flowers, often associated with the arrival of spring, rejuvenation, and, due to their toxic nature, were left undisturbed by pests.</a:t>
            </a:r>
            <a:br>
              <a:rPr lang="en-US" sz="2000" dirty="0"/>
            </a:br>
            <a:br>
              <a:rPr lang="en-US" sz="2000" dirty="0"/>
            </a:br>
            <a:r>
              <a:rPr lang="en-US" sz="2000" dirty="0"/>
              <a:t>Website gives you the instructions on how to plant and grow Daffodils. A quintessential symbol of spring, providing cheerful yellow color and representing hope and new beginnings, often seen in gardens like Chawton House</a:t>
            </a:r>
            <a:br>
              <a:rPr lang="en-US" sz="2333" dirty="0"/>
            </a:br>
            <a:br>
              <a:rPr lang="en-US" dirty="0"/>
            </a:br>
            <a:r>
              <a:rPr lang="en-US" sz="2000" b="1" dirty="0"/>
              <a:t> </a:t>
            </a:r>
            <a:br>
              <a:rPr lang="en-US" sz="2000" b="1" dirty="0">
                <a:hlinkClick r:id="rId3"/>
              </a:rPr>
            </a:br>
            <a:r>
              <a:rPr lang="en-US" sz="2000" b="1" dirty="0">
                <a:hlinkClick r:id="rId3"/>
              </a:rPr>
              <a:t>https://www.thespruce.com/planting-and-growing-daffodils-1402136</a:t>
            </a:r>
            <a:br>
              <a:rPr lang="en-US" sz="2000" b="1" dirty="0"/>
            </a:br>
            <a:br>
              <a:rPr lang="en-US" sz="2000" b="1" dirty="0"/>
            </a:br>
            <a:r>
              <a:rPr lang="en-US" sz="2000" b="1" dirty="0">
                <a:hlinkClick r:id="rId4"/>
              </a:rPr>
              <a:t>https://flowerbulbs.com/daffodils-plant-once-enjoy-them-for-years/</a:t>
            </a:r>
            <a:br>
              <a:rPr lang="en-US" sz="2000" b="1" dirty="0"/>
            </a:br>
            <a:endParaRPr lang="en-US" sz="2000" b="1" dirty="0"/>
          </a:p>
        </p:txBody>
      </p:sp>
      <p:pic>
        <p:nvPicPr>
          <p:cNvPr id="5" name="Picture Placeholder 4" descr="Drawing with a bunch of blossom daffodils">
            <a:extLst>
              <a:ext uri="{FF2B5EF4-FFF2-40B4-BE49-F238E27FC236}">
                <a16:creationId xmlns:a16="http://schemas.microsoft.com/office/drawing/2014/main" id="{CAA97BF6-4E31-2D00-56E7-053B8D8E2A49}"/>
              </a:ext>
            </a:extLst>
          </p:cNvPr>
          <p:cNvPicPr>
            <a:picLocks noGrp="1" noChangeAspect="1"/>
          </p:cNvPicPr>
          <p:nvPr>
            <p:ph type="pic" idx="1"/>
          </p:nvPr>
        </p:nvPicPr>
        <p:blipFill>
          <a:blip r:embed="rId5"/>
          <a:srcRect l="1667" r="1667"/>
          <a:stretch>
            <a:fillRect/>
          </a:stretch>
        </p:blipFill>
        <p:spPr/>
      </p:pic>
    </p:spTree>
    <p:extLst>
      <p:ext uri="{BB962C8B-B14F-4D97-AF65-F5344CB8AC3E}">
        <p14:creationId xmlns:p14="http://schemas.microsoft.com/office/powerpoint/2010/main" val="2498584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5" name="Picture 24">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7" name="Oval 26">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9" name="Picture 28">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1" name="Picture 30">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3" name="Rectangle 32">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Title 1">
            <a:extLst>
              <a:ext uri="{FF2B5EF4-FFF2-40B4-BE49-F238E27FC236}">
                <a16:creationId xmlns:a16="http://schemas.microsoft.com/office/drawing/2014/main" id="{A5EB1851-B4B4-9D68-11E0-305A59C180ED}"/>
              </a:ext>
            </a:extLst>
          </p:cNvPr>
          <p:cNvSpPr>
            <a:spLocks noGrp="1"/>
          </p:cNvSpPr>
          <p:nvPr>
            <p:ph type="title" idx="4294967295"/>
          </p:nvPr>
        </p:nvSpPr>
        <p:spPr>
          <a:xfrm>
            <a:off x="137652" y="160774"/>
            <a:ext cx="4677789" cy="3182193"/>
          </a:xfrm>
        </p:spPr>
        <p:txBody>
          <a:bodyPr vert="horz" lIns="91440" tIns="45720" rIns="91440" bIns="45720" rtlCol="0" anchor="t">
            <a:normAutofit/>
          </a:bodyPr>
          <a:lstStyle/>
          <a:p>
            <a:pPr>
              <a:lnSpc>
                <a:spcPct val="90000"/>
              </a:lnSpc>
            </a:pPr>
            <a:r>
              <a:rPr lang="en-US" sz="1400" dirty="0">
                <a:latin typeface="ADLaM Display" panose="02010000000000000000" pitchFamily="2" charset="0"/>
                <a:ea typeface="ADLaM Display" panose="02010000000000000000" pitchFamily="2" charset="0"/>
                <a:cs typeface="ADLaM Display" panose="02010000000000000000" pitchFamily="2" charset="0"/>
              </a:rPr>
              <a:t>The iris flower commonly symbolizes faith, hope, wisdom, courage, and admiration. Derived from the Greek word for "rainbow" and named after the goddess of communication, it represents a bridge between heaven and earth. Irises are also associated with new beginnings, royalty, and, in some cultures, protection. Usage in Pot-</a:t>
            </a:r>
            <a:r>
              <a:rPr lang="en-US" sz="1400" dirty="0" err="1">
                <a:latin typeface="ADLaM Display" panose="02010000000000000000" pitchFamily="2" charset="0"/>
                <a:ea typeface="ADLaM Display" panose="02010000000000000000" pitchFamily="2" charset="0"/>
                <a:cs typeface="ADLaM Display" panose="02010000000000000000" pitchFamily="2" charset="0"/>
              </a:rPr>
              <a:t>Pourri</a:t>
            </a:r>
            <a:r>
              <a:rPr lang="en-US" sz="1400" dirty="0">
                <a:latin typeface="ADLaM Display" panose="02010000000000000000" pitchFamily="2" charset="0"/>
                <a:ea typeface="ADLaM Display" panose="02010000000000000000" pitchFamily="2" charset="0"/>
                <a:cs typeface="ADLaM Display" panose="02010000000000000000" pitchFamily="2" charset="0"/>
              </a:rPr>
              <a:t>: Orris powder, which is derived from the root of Iris x germanica var. florentina (the Florentine iris), was used by the Austen family for making pot-</a:t>
            </a:r>
            <a:r>
              <a:rPr lang="en-US" sz="1400" dirty="0" err="1">
                <a:latin typeface="ADLaM Display" panose="02010000000000000000" pitchFamily="2" charset="0"/>
                <a:ea typeface="ADLaM Display" panose="02010000000000000000" pitchFamily="2" charset="0"/>
                <a:cs typeface="ADLaM Display" panose="02010000000000000000" pitchFamily="2" charset="0"/>
              </a:rPr>
              <a:t>pourri</a:t>
            </a:r>
            <a:r>
              <a:rPr lang="en-US" sz="1400" dirty="0">
                <a:latin typeface="ADLaM Display" panose="02010000000000000000" pitchFamily="2" charset="0"/>
                <a:ea typeface="ADLaM Display" panose="02010000000000000000" pitchFamily="2" charset="0"/>
                <a:cs typeface="ADLaM Display" panose="02010000000000000000" pitchFamily="2" charset="0"/>
              </a:rPr>
              <a:t>, a mixture of dried flower petals used to scent rooms and linen.</a:t>
            </a:r>
            <a:br>
              <a:rPr lang="en-US" sz="1400" dirty="0">
                <a:latin typeface="ADLaM Display" panose="02010000000000000000" pitchFamily="2" charset="0"/>
                <a:ea typeface="ADLaM Display" panose="02010000000000000000" pitchFamily="2" charset="0"/>
                <a:cs typeface="ADLaM Display" panose="02010000000000000000" pitchFamily="2" charset="0"/>
              </a:rPr>
            </a:br>
            <a:r>
              <a:rPr lang="en-US" sz="1400" dirty="0">
                <a:latin typeface="ADLaM Display" panose="02010000000000000000" pitchFamily="2" charset="0"/>
                <a:ea typeface="ADLaM Display" panose="02010000000000000000" pitchFamily="2" charset="0"/>
                <a:cs typeface="ADLaM Display" panose="02010000000000000000" pitchFamily="2" charset="0"/>
              </a:rPr>
              <a:t>Literary Usage: While not a central symbol in her novels, the iris is often associated with the language of flowers, symbolizing messages, wisdom, and faith.</a:t>
            </a:r>
            <a:br>
              <a:rPr lang="en-US" sz="1400" dirty="0">
                <a:latin typeface="ADLaM Display" panose="02010000000000000000" pitchFamily="2" charset="0"/>
                <a:ea typeface="ADLaM Display" panose="02010000000000000000" pitchFamily="2" charset="0"/>
                <a:cs typeface="ADLaM Display" panose="02010000000000000000" pitchFamily="2" charset="0"/>
              </a:rPr>
            </a:br>
            <a:r>
              <a:rPr lang="en-US" sz="1400" dirty="0">
                <a:latin typeface="ADLaM Display" panose="02010000000000000000" pitchFamily="2" charset="0"/>
                <a:ea typeface="ADLaM Display" panose="02010000000000000000" pitchFamily="2" charset="0"/>
                <a:cs typeface="ADLaM Display" panose="02010000000000000000" pitchFamily="2" charset="0"/>
              </a:rPr>
              <a:t> </a:t>
            </a:r>
          </a:p>
        </p:txBody>
      </p:sp>
      <p:sp>
        <p:nvSpPr>
          <p:cNvPr id="14" name="Content Placeholder 13">
            <a:extLst>
              <a:ext uri="{FF2B5EF4-FFF2-40B4-BE49-F238E27FC236}">
                <a16:creationId xmlns:a16="http://schemas.microsoft.com/office/drawing/2014/main" id="{206563F2-994C-B42D-F2A2-CC5915A8B52B}"/>
              </a:ext>
            </a:extLst>
          </p:cNvPr>
          <p:cNvSpPr>
            <a:spLocks noGrp="1"/>
          </p:cNvSpPr>
          <p:nvPr>
            <p:ph sz="half" idx="4294967295"/>
          </p:nvPr>
        </p:nvSpPr>
        <p:spPr>
          <a:xfrm>
            <a:off x="648931" y="3342967"/>
            <a:ext cx="4166509" cy="2880851"/>
          </a:xfrm>
        </p:spPr>
        <p:txBody>
          <a:bodyPr vert="horz" lIns="91440" tIns="45720" rIns="91440" bIns="45720" rtlCol="0">
            <a:normAutofit fontScale="92500" lnSpcReduction="20000"/>
          </a:bodyPr>
          <a:lstStyle/>
          <a:p>
            <a:pPr>
              <a:lnSpc>
                <a:spcPct val="90000"/>
              </a:lnSpc>
            </a:pPr>
            <a:endParaRPr lang="en-US" sz="1400" dirty="0"/>
          </a:p>
          <a:p>
            <a:pPr algn="ctr">
              <a:lnSpc>
                <a:spcPct val="90000"/>
              </a:lnSpc>
            </a:pPr>
            <a:r>
              <a:rPr lang="en-US" sz="1400" dirty="0">
                <a:hlinkClick r:id="rId8"/>
              </a:rPr>
              <a:t>https://www.almanac.com/plant/irises</a:t>
            </a:r>
            <a:endParaRPr lang="en-US" sz="1400" dirty="0"/>
          </a:p>
          <a:p>
            <a:pPr algn="ctr">
              <a:lnSpc>
                <a:spcPct val="90000"/>
              </a:lnSpc>
            </a:pPr>
            <a:endParaRPr lang="en-US" sz="1400" dirty="0"/>
          </a:p>
          <a:p>
            <a:pPr algn="ctr">
              <a:lnSpc>
                <a:spcPct val="90000"/>
              </a:lnSpc>
            </a:pPr>
            <a:r>
              <a:rPr lang="en-US" sz="1400" dirty="0">
                <a:hlinkClick r:id="rId9"/>
              </a:rPr>
              <a:t>https://www.whiteflowerfarm.com/blog/2023/06/14/over-the-rainbow-the-wide-world-of-iris</a:t>
            </a:r>
            <a:endParaRPr lang="en-US" sz="1400" dirty="0"/>
          </a:p>
          <a:p>
            <a:pPr algn="ctr">
              <a:lnSpc>
                <a:spcPct val="90000"/>
              </a:lnSpc>
            </a:pPr>
            <a:endParaRPr lang="en-US" sz="1400" dirty="0"/>
          </a:p>
          <a:p>
            <a:pPr algn="ctr">
              <a:lnSpc>
                <a:spcPct val="90000"/>
              </a:lnSpc>
            </a:pPr>
            <a:r>
              <a:rPr lang="en-US" sz="1400" dirty="0">
                <a:hlinkClick r:id="rId10"/>
              </a:rPr>
              <a:t>https://www.thespruce.com/irises-for-flower-garden-1315808</a:t>
            </a:r>
            <a:endParaRPr lang="en-US" sz="1400" dirty="0"/>
          </a:p>
          <a:p>
            <a:pPr algn="ctr">
              <a:lnSpc>
                <a:spcPct val="90000"/>
              </a:lnSpc>
            </a:pPr>
            <a:endParaRPr lang="en-US" sz="1400" dirty="0"/>
          </a:p>
          <a:p>
            <a:pPr algn="ctr">
              <a:lnSpc>
                <a:spcPct val="90000"/>
              </a:lnSpc>
            </a:pPr>
            <a:r>
              <a:rPr lang="en-US" sz="1400" dirty="0">
                <a:hlinkClick r:id="rId11"/>
              </a:rPr>
              <a:t>https://www.gardeners.com/blogs/flower-encyclopedia/growing-irises-7131</a:t>
            </a:r>
            <a:endParaRPr lang="en-US" sz="1400" dirty="0"/>
          </a:p>
          <a:p>
            <a:pPr>
              <a:lnSpc>
                <a:spcPct val="90000"/>
              </a:lnSpc>
            </a:pPr>
            <a:endParaRPr lang="en-US" sz="1400" dirty="0"/>
          </a:p>
        </p:txBody>
      </p:sp>
      <p:sp>
        <p:nvSpPr>
          <p:cNvPr id="35"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7" name="Rectangle 36">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sp>
        <p:nvSpPr>
          <p:cNvPr id="2" name="Slide Number Placeholder 1">
            <a:extLst>
              <a:ext uri="{FF2B5EF4-FFF2-40B4-BE49-F238E27FC236}">
                <a16:creationId xmlns:a16="http://schemas.microsoft.com/office/drawing/2014/main" id="{C0E27036-A052-25D5-AE98-CF57632FDAF5}"/>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58FB4751-880F-D840-AAA9-3A15815CC996}" type="slidenum">
              <a:rPr lang="en-US" smtClean="0"/>
              <a:pPr defTabSz="914400">
                <a:spcAft>
                  <a:spcPts val="600"/>
                </a:spcAft>
              </a:pPr>
              <a:t>5</a:t>
            </a:fld>
            <a:endParaRPr lang="en-US"/>
          </a:p>
        </p:txBody>
      </p:sp>
      <p:pic>
        <p:nvPicPr>
          <p:cNvPr id="13" name="Picture Placeholder 12">
            <a:extLst>
              <a:ext uri="{FF2B5EF4-FFF2-40B4-BE49-F238E27FC236}">
                <a16:creationId xmlns:a16="http://schemas.microsoft.com/office/drawing/2014/main" id="{99BDC8AD-FFCD-B2B8-C309-EC68DF6F87E0}"/>
              </a:ext>
            </a:extLst>
          </p:cNvPr>
          <p:cNvPicPr>
            <a:picLocks noGrp="1" noChangeAspect="1"/>
          </p:cNvPicPr>
          <p:nvPr>
            <p:ph sz="half" idx="4294967295"/>
          </p:nvPr>
        </p:nvPicPr>
        <p:blipFill>
          <a:blip r:embed="rId12"/>
          <a:stretch>
            <a:fillRect/>
          </a:stretch>
        </p:blipFill>
        <p:spPr>
          <a:xfrm>
            <a:off x="6093992" y="1037860"/>
            <a:ext cx="5449889" cy="4782277"/>
          </a:xfrm>
          <a:prstGeom prst="rect">
            <a:avLst/>
          </a:prstGeom>
          <a:noFill/>
          <a:effectLst/>
        </p:spPr>
      </p:pic>
      <p:sp>
        <p:nvSpPr>
          <p:cNvPr id="41" name="Rectangle 40">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9076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039">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042" name="Picture 1041">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044" name="Oval 1043">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46" name="Picture 1045">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48" name="Picture 1047">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050" name="Rectangle 1049">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052" name="Rectangle 1051">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arn How To Plant, Care and Grow Impressive Gladiolus Flowers">
            <a:extLst>
              <a:ext uri="{FF2B5EF4-FFF2-40B4-BE49-F238E27FC236}">
                <a16:creationId xmlns:a16="http://schemas.microsoft.com/office/drawing/2014/main" id="{7A7CA6C5-62B7-F5F6-5125-5279E3F9A8EF}"/>
              </a:ext>
            </a:extLst>
          </p:cNvPr>
          <p:cNvPicPr>
            <a:picLocks noGrp="1" noChangeAspect="1" noChangeArrowheads="1"/>
          </p:cNvPicPr>
          <p:nvPr>
            <p:ph sz="half" idx="4294967295"/>
          </p:nvPr>
        </p:nvPicPr>
        <p:blipFill>
          <a:blip r:embed="rId7">
            <a:alphaModFix amt="40000"/>
            <a:extLst>
              <a:ext uri="{28A0092B-C50C-407E-A947-70E740481C1C}">
                <a14:useLocalDpi xmlns:a14="http://schemas.microsoft.com/office/drawing/2010/main" val="0"/>
              </a:ext>
            </a:extLst>
          </a:blip>
          <a:srcRect t="14773"/>
          <a:stretch>
            <a:fillRect/>
          </a:stretch>
        </p:blipFill>
        <p:spPr bwMode="auto">
          <a:xfrm>
            <a:off x="20" y="10"/>
            <a:ext cx="12191980" cy="6857990"/>
          </a:xfrm>
          <a:prstGeom prst="rect">
            <a:avLst/>
          </a:prstGeom>
          <a:solidFill>
            <a:srgbClr val="FFFFFF"/>
          </a:solidFill>
        </p:spPr>
      </p:pic>
      <p:sp>
        <p:nvSpPr>
          <p:cNvPr id="5" name="Title 4">
            <a:extLst>
              <a:ext uri="{FF2B5EF4-FFF2-40B4-BE49-F238E27FC236}">
                <a16:creationId xmlns:a16="http://schemas.microsoft.com/office/drawing/2014/main" id="{F02EC4FF-F10B-F1C7-FCCB-81C51FF00647}"/>
              </a:ext>
            </a:extLst>
          </p:cNvPr>
          <p:cNvSpPr>
            <a:spLocks noGrp="1"/>
          </p:cNvSpPr>
          <p:nvPr>
            <p:ph type="title" idx="4294967295"/>
          </p:nvPr>
        </p:nvSpPr>
        <p:spPr>
          <a:xfrm>
            <a:off x="1154955" y="1447800"/>
            <a:ext cx="8825658" cy="3329581"/>
          </a:xfrm>
        </p:spPr>
        <p:txBody>
          <a:bodyPr vert="horz" lIns="91440" tIns="45720" rIns="91440" bIns="45720" rtlCol="0" anchor="b">
            <a:normAutofit fontScale="90000"/>
          </a:bodyPr>
          <a:lstStyle/>
          <a:p>
            <a:pPr>
              <a:lnSpc>
                <a:spcPct val="90000"/>
              </a:lnSpc>
            </a:pPr>
            <a:r>
              <a:rPr lang="en-US" sz="1800" b="1" i="1" dirty="0">
                <a:solidFill>
                  <a:schemeClr val="bg1"/>
                </a:solidFill>
              </a:rPr>
              <a:t>Gladiolus Flower</a:t>
            </a:r>
            <a:br>
              <a:rPr lang="en-US" sz="1800" b="1" i="1" dirty="0">
                <a:solidFill>
                  <a:schemeClr val="bg1"/>
                </a:solidFill>
              </a:rPr>
            </a:br>
            <a:r>
              <a:rPr lang="en-US" sz="1800" b="1" i="1" dirty="0">
                <a:solidFill>
                  <a:schemeClr val="bg1"/>
                </a:solidFill>
              </a:rPr>
              <a:t>n Victorian times, gifting gladiolus was seen as a symbol of love and infatuation.</a:t>
            </a:r>
            <a:br>
              <a:rPr lang="en-US" sz="1800" b="1" i="1" dirty="0">
                <a:solidFill>
                  <a:schemeClr val="bg1"/>
                </a:solidFill>
              </a:rPr>
            </a:br>
            <a:r>
              <a:rPr lang="en-US" sz="1800" b="1" i="1" dirty="0">
                <a:solidFill>
                  <a:schemeClr val="bg1"/>
                </a:solidFill>
              </a:rPr>
              <a:t>Beyond physical strength, the gladiolus also symbolizes integrity. In many cultures, it’s believed that giving someone gladioli is a way of honoring their honest and upright nature. During the Victorian era, the flower was used to convey the message: “You pierce my heart,” reflecting deep respect, emotional sincerity, and transparency.</a:t>
            </a:r>
            <a:br>
              <a:rPr lang="en-US" sz="1800" b="1" i="1" dirty="0">
                <a:solidFill>
                  <a:schemeClr val="bg1"/>
                </a:solidFill>
              </a:rPr>
            </a:br>
            <a:r>
              <a:rPr lang="en-US" sz="1800" b="1" i="1" dirty="0">
                <a:solidFill>
                  <a:schemeClr val="bg1"/>
                </a:solidFill>
              </a:rPr>
              <a:t>Wonderful website. Please take some time and read. </a:t>
            </a:r>
            <a:br>
              <a:rPr lang="en-US" sz="1800" b="1" i="1" dirty="0">
                <a:solidFill>
                  <a:schemeClr val="bg1"/>
                </a:solidFill>
              </a:rPr>
            </a:br>
            <a:r>
              <a:rPr lang="en-US" sz="1800" b="1" i="1" dirty="0">
                <a:solidFill>
                  <a:schemeClr val="bg1"/>
                </a:solidFill>
                <a:hlinkClick r:id="rId8">
                  <a:extLst>
                    <a:ext uri="{A12FA001-AC4F-418D-AE19-62706E023703}">
                      <ahyp:hlinkClr xmlns:ahyp="http://schemas.microsoft.com/office/drawing/2018/hyperlinkcolor" val="tx"/>
                    </a:ext>
                  </a:extLst>
                </a:hlinkClick>
              </a:rPr>
              <a:t>https://www.southsideblooms.com/the-gladiolus-flower-a-symbol-of-strength-integrity-and-resilience</a:t>
            </a:r>
            <a:br>
              <a:rPr lang="en-US" sz="1800" b="1" i="1" dirty="0">
                <a:solidFill>
                  <a:schemeClr val="bg1"/>
                </a:solidFill>
              </a:rPr>
            </a:br>
            <a:br>
              <a:rPr lang="en-US" sz="1800" b="1" i="1" dirty="0">
                <a:solidFill>
                  <a:schemeClr val="bg1"/>
                </a:solidFill>
              </a:rPr>
            </a:br>
            <a:r>
              <a:rPr lang="en-US" sz="1800" b="1" i="1" dirty="0">
                <a:solidFill>
                  <a:schemeClr val="bg1"/>
                </a:solidFill>
                <a:hlinkClick r:id="rId9">
                  <a:extLst>
                    <a:ext uri="{A12FA001-AC4F-418D-AE19-62706E023703}">
                      <ahyp:hlinkClr xmlns:ahyp="http://schemas.microsoft.com/office/drawing/2018/hyperlinkcolor" val="tx"/>
                    </a:ext>
                  </a:extLst>
                </a:hlinkClick>
              </a:rPr>
              <a:t>https://www.avasflowers.net/blog/augusts-birthflower-the-glamorous-gladiolus</a:t>
            </a:r>
            <a:br>
              <a:rPr lang="en-US" sz="1800" b="1" i="1" dirty="0">
                <a:solidFill>
                  <a:schemeClr val="bg1"/>
                </a:solidFill>
              </a:rPr>
            </a:br>
            <a:br>
              <a:rPr lang="en-US" sz="1800" b="1" i="1" dirty="0">
                <a:solidFill>
                  <a:schemeClr val="bg1"/>
                </a:solidFill>
                <a:hlinkClick r:id="rId10">
                  <a:extLst>
                    <a:ext uri="{A12FA001-AC4F-418D-AE19-62706E023703}">
                      <ahyp:hlinkClr xmlns:ahyp="http://schemas.microsoft.com/office/drawing/2018/hyperlinkcolor" val="tx"/>
                    </a:ext>
                  </a:extLst>
                </a:hlinkClick>
              </a:rPr>
            </a:br>
            <a:r>
              <a:rPr lang="en-US" sz="1800" b="1" i="1" dirty="0">
                <a:solidFill>
                  <a:schemeClr val="bg1"/>
                </a:solidFill>
                <a:hlinkClick r:id="rId10">
                  <a:extLst>
                    <a:ext uri="{A12FA001-AC4F-418D-AE19-62706E023703}">
                      <ahyp:hlinkClr xmlns:ahyp="http://schemas.microsoft.com/office/drawing/2018/hyperlinkcolor" val="tx"/>
                    </a:ext>
                  </a:extLst>
                </a:hlinkClick>
              </a:rPr>
              <a:t>https://www.boesen.com/knowledge/flower-dictionary/gladiolus/</a:t>
            </a:r>
            <a:br>
              <a:rPr lang="en-US" sz="1800" dirty="0">
                <a:solidFill>
                  <a:schemeClr val="bg1"/>
                </a:solidFill>
              </a:rPr>
            </a:br>
            <a:endParaRPr lang="en-US" sz="1800" dirty="0">
              <a:solidFill>
                <a:schemeClr val="bg1"/>
              </a:solidFill>
            </a:endParaRPr>
          </a:p>
        </p:txBody>
      </p:sp>
      <p:sp>
        <p:nvSpPr>
          <p:cNvPr id="1054" name="Rectangle 1053">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5" name="Slide Number Placeholder 4">
            <a:extLst>
              <a:ext uri="{FF2B5EF4-FFF2-40B4-BE49-F238E27FC236}">
                <a16:creationId xmlns:a16="http://schemas.microsoft.com/office/drawing/2014/main" id="{9206F121-BDC0-5B61-5FFA-F9CF50B37F08}"/>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500"/>
              </a:spcAft>
            </a:pPr>
            <a:fld id="{2EAE8407-B10F-40AB-B332-9DB4A751244F}" type="slidenum">
              <a:rPr lang="en-US">
                <a:solidFill>
                  <a:srgbClr val="FFFFFF"/>
                </a:solidFill>
              </a:rPr>
              <a:pPr defTabSz="914400">
                <a:spcAft>
                  <a:spcPts val="500"/>
                </a:spcAft>
              </a:pPr>
              <a:t>6</a:t>
            </a:fld>
            <a:endParaRPr lang="en-US">
              <a:solidFill>
                <a:srgbClr val="FFFFFF"/>
              </a:solidFill>
            </a:endParaRPr>
          </a:p>
        </p:txBody>
      </p:sp>
    </p:spTree>
    <p:extLst>
      <p:ext uri="{BB962C8B-B14F-4D97-AF65-F5344CB8AC3E}">
        <p14:creationId xmlns:p14="http://schemas.microsoft.com/office/powerpoint/2010/main" val="72070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ED9E3-85B0-4B02-85E6-3776C18FDB68}"/>
              </a:ext>
            </a:extLst>
          </p:cNvPr>
          <p:cNvSpPr>
            <a:spLocks noGrp="1"/>
          </p:cNvSpPr>
          <p:nvPr>
            <p:ph type="title"/>
          </p:nvPr>
        </p:nvSpPr>
        <p:spPr>
          <a:xfrm>
            <a:off x="181971" y="159225"/>
            <a:ext cx="6983104" cy="5784376"/>
          </a:xfrm>
        </p:spPr>
        <p:txBody>
          <a:bodyPr/>
          <a:lstStyle/>
          <a:p>
            <a:r>
              <a:rPr lang="en-US" sz="3000" b="1" dirty="0"/>
              <a:t>Wildflowers</a:t>
            </a:r>
            <a:br>
              <a:rPr lang="en-US" sz="2333" dirty="0"/>
            </a:br>
            <a:r>
              <a:rPr lang="en-US" sz="2333" dirty="0"/>
              <a:t>Symbolism of God's Provision: In a spiritual context, wildflowers were sometimes seen as a symbol of God's provision and a reminder not to worry about basic needs.</a:t>
            </a:r>
            <a:br>
              <a:rPr lang="en-US" sz="2667" dirty="0"/>
            </a:br>
            <a:br>
              <a:rPr lang="en-US" sz="2667" dirty="0"/>
            </a:br>
            <a:r>
              <a:rPr lang="en-US" sz="2667" dirty="0"/>
              <a:t>Jane Austen-"Sense and Sensibility" Style: Regency bouquets often favored locally sourced, seasonal wildflowers and herbs, representing simplicity and freshness.</a:t>
            </a:r>
            <a:br>
              <a:rPr lang="en-US" sz="2667" dirty="0"/>
            </a:br>
            <a:br>
              <a:rPr lang="en-US" sz="2667" dirty="0">
                <a:hlinkClick r:id="rId3"/>
              </a:rPr>
            </a:br>
            <a:r>
              <a:rPr lang="en-US" sz="2667" dirty="0">
                <a:hlinkClick r:id="rId3"/>
              </a:rPr>
              <a:t>https://www.youtube.com/watch?v=7FU5ZnwmqoE</a:t>
            </a:r>
            <a:br>
              <a:rPr lang="en-US" sz="2667" dirty="0"/>
            </a:br>
            <a:br>
              <a:rPr lang="en-US" sz="2667" dirty="0"/>
            </a:br>
            <a:r>
              <a:rPr lang="en-US" sz="2667" dirty="0">
                <a:hlinkClick r:id="rId4"/>
              </a:rPr>
              <a:t>https://www.thespruce.com/wildflower-gardening-1403564</a:t>
            </a:r>
            <a:br>
              <a:rPr lang="en-US" sz="2667" dirty="0"/>
            </a:br>
            <a:endParaRPr lang="en-US" sz="2667" dirty="0"/>
          </a:p>
        </p:txBody>
      </p:sp>
      <p:pic>
        <p:nvPicPr>
          <p:cNvPr id="5" name="Picture Placeholder 4" descr="Field of wildflowers">
            <a:extLst>
              <a:ext uri="{FF2B5EF4-FFF2-40B4-BE49-F238E27FC236}">
                <a16:creationId xmlns:a16="http://schemas.microsoft.com/office/drawing/2014/main" id="{E014E631-7F83-AA21-4848-F7371290D4C3}"/>
              </a:ext>
            </a:extLst>
          </p:cNvPr>
          <p:cNvPicPr>
            <a:picLocks noGrp="1" noChangeAspect="1"/>
          </p:cNvPicPr>
          <p:nvPr>
            <p:ph type="pic" idx="1"/>
          </p:nvPr>
        </p:nvPicPr>
        <p:blipFill>
          <a:blip r:embed="rId5"/>
          <a:srcRect l="25807" r="25807"/>
          <a:stretch>
            <a:fillRect/>
          </a:stretch>
        </p:blipFill>
        <p:spPr/>
      </p:pic>
    </p:spTree>
    <p:extLst>
      <p:ext uri="{BB962C8B-B14F-4D97-AF65-F5344CB8AC3E}">
        <p14:creationId xmlns:p14="http://schemas.microsoft.com/office/powerpoint/2010/main" val="126179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98EFF-AD0F-0BAA-DFE3-5BC37004D699}"/>
              </a:ext>
            </a:extLst>
          </p:cNvPr>
          <p:cNvSpPr>
            <a:spLocks noGrp="1"/>
          </p:cNvSpPr>
          <p:nvPr>
            <p:ph type="title"/>
          </p:nvPr>
        </p:nvSpPr>
        <p:spPr>
          <a:xfrm>
            <a:off x="302381" y="169334"/>
            <a:ext cx="6253868" cy="6417738"/>
          </a:xfrm>
        </p:spPr>
        <p:txBody>
          <a:bodyPr anchor="ctr">
            <a:normAutofit/>
          </a:bodyPr>
          <a:lstStyle/>
          <a:p>
            <a:r>
              <a:rPr lang="en-US" dirty="0"/>
              <a:t>Daisy</a:t>
            </a:r>
            <a:br>
              <a:rPr lang="en-US" dirty="0"/>
            </a:br>
            <a:r>
              <a:rPr lang="en-US" sz="2250" dirty="0"/>
              <a:t>During the Regency period (1811–1820), daisies were cherished for representing innocence, loyalty, and new beginnings, frequently appearing in literature and poetry. Known as "day’s eyes," they symbolized purity and were believed to protect children. They were a popular choice for May Day crowns and, surprisingly, were used to represent the ability to keep secrets</a:t>
            </a:r>
            <a:br>
              <a:rPr lang="en-US" dirty="0">
                <a:hlinkClick r:id="rId3"/>
              </a:rPr>
            </a:br>
            <a:r>
              <a:rPr lang="en-US" dirty="0">
                <a:hlinkClick r:id="rId3"/>
              </a:rPr>
              <a:t> </a:t>
            </a:r>
            <a:br>
              <a:rPr lang="en-US" dirty="0">
                <a:hlinkClick r:id="rId3"/>
              </a:rPr>
            </a:br>
            <a:r>
              <a:rPr lang="en-US" sz="2000" dirty="0">
                <a:hlinkClick r:id="rId3"/>
              </a:rPr>
              <a:t>https://floralconceptshouston.com/blog/fascinating-facts-about-daisies-you-didn-t-know</a:t>
            </a:r>
            <a:br>
              <a:rPr lang="en-US" sz="2000" dirty="0"/>
            </a:br>
            <a:br>
              <a:rPr lang="en-US" sz="2000" dirty="0"/>
            </a:br>
            <a:r>
              <a:rPr lang="en-US" sz="2000" dirty="0">
                <a:hlinkClick r:id="rId3"/>
              </a:rPr>
              <a:t>https://www.americanmeadows.com/blogs/wildflower-seeds/how-to-grow-daisies</a:t>
            </a:r>
            <a:br>
              <a:rPr lang="en-US" sz="2000" dirty="0"/>
            </a:br>
            <a:br>
              <a:rPr lang="en-US" sz="2000" dirty="0">
                <a:hlinkClick r:id="rId4"/>
              </a:rPr>
            </a:br>
            <a:r>
              <a:rPr lang="en-US" sz="2000" dirty="0">
                <a:hlinkClick r:id="rId4"/>
              </a:rPr>
              <a:t>https://kellogggarden.com/blog/gardening/how-to-plant-grow-and-care-for-daisy-flowers/</a:t>
            </a:r>
            <a:br>
              <a:rPr lang="en-US" sz="2000" dirty="0"/>
            </a:br>
            <a:br>
              <a:rPr lang="en-US" sz="2000" dirty="0"/>
            </a:br>
            <a:br>
              <a:rPr lang="en-US" sz="2000" dirty="0"/>
            </a:br>
            <a:br>
              <a:rPr lang="en-US" sz="2000" dirty="0"/>
            </a:br>
            <a:endParaRPr lang="en-US" sz="2000" dirty="0"/>
          </a:p>
        </p:txBody>
      </p:sp>
      <p:pic>
        <p:nvPicPr>
          <p:cNvPr id="5" name="Content Placeholder 4" descr="White and yellow petals">
            <a:extLst>
              <a:ext uri="{FF2B5EF4-FFF2-40B4-BE49-F238E27FC236}">
                <a16:creationId xmlns:a16="http://schemas.microsoft.com/office/drawing/2014/main" id="{97D42F5D-AC05-F950-A2AA-D5094AD78668}"/>
              </a:ext>
            </a:extLst>
          </p:cNvPr>
          <p:cNvPicPr>
            <a:picLocks noGrp="1" noChangeAspect="1"/>
          </p:cNvPicPr>
          <p:nvPr>
            <p:ph type="pic" idx="1"/>
          </p:nvPr>
        </p:nvPicPr>
        <p:blipFill>
          <a:blip r:embed="rId5"/>
          <a:srcRect l="25323" r="26137" b="1"/>
          <a:stretch>
            <a:fillRect/>
          </a:stretch>
        </p:blipFill>
        <p:spPr>
          <a:xfrm>
            <a:off x="7401942" y="4"/>
            <a:ext cx="4790059" cy="6587068"/>
          </a:xfrm>
          <a:noFill/>
        </p:spPr>
      </p:pic>
    </p:spTree>
    <p:extLst>
      <p:ext uri="{BB962C8B-B14F-4D97-AF65-F5344CB8AC3E}">
        <p14:creationId xmlns:p14="http://schemas.microsoft.com/office/powerpoint/2010/main" val="124394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33D0-5B95-4F37-C71F-76F7B0A5F0CE}"/>
              </a:ext>
            </a:extLst>
          </p:cNvPr>
          <p:cNvSpPr>
            <a:spLocks noGrp="1"/>
          </p:cNvSpPr>
          <p:nvPr>
            <p:ph type="title"/>
          </p:nvPr>
        </p:nvSpPr>
        <p:spPr>
          <a:xfrm>
            <a:off x="1" y="-96762"/>
            <a:ext cx="7245047" cy="6954762"/>
          </a:xfrm>
        </p:spPr>
        <p:txBody>
          <a:bodyPr/>
          <a:lstStyle/>
          <a:p>
            <a:r>
              <a:rPr lang="en-US" dirty="0"/>
              <a:t> </a:t>
            </a:r>
            <a:r>
              <a:rPr lang="en-US" b="1" dirty="0">
                <a:solidFill>
                  <a:schemeClr val="accent1">
                    <a:lumMod val="50000"/>
                  </a:schemeClr>
                </a:solidFill>
              </a:rPr>
              <a:t>marigolds</a:t>
            </a:r>
            <a:r>
              <a:rPr lang="en-US" dirty="0"/>
              <a:t> (specifically pot marigolds) were among the flowers grown in the cottage garden at Chawton, which Jane Austen knew and loved. They are part of the traditional, fragrant, and functional plants featured in her personal gardens, often mentioned alongside roses, lavender, and hollyhocks in accounts of her gardening.</a:t>
            </a:r>
            <a:br>
              <a:rPr lang="en-US" dirty="0"/>
            </a:br>
            <a:br>
              <a:rPr lang="en-US" dirty="0"/>
            </a:br>
            <a:r>
              <a:rPr lang="en-US" dirty="0">
                <a:hlinkClick r:id="rId3"/>
              </a:rPr>
              <a:t>https://janeausten.co.uk/blogs/jane-austen-life/jane-austens-flower-garden</a:t>
            </a:r>
            <a:br>
              <a:rPr lang="en-US" dirty="0"/>
            </a:br>
            <a:endParaRPr lang="en-US" dirty="0"/>
          </a:p>
        </p:txBody>
      </p:sp>
      <p:pic>
        <p:nvPicPr>
          <p:cNvPr id="3074" name="Picture 2" descr="2,500+ French Marigold Stock Photos, Pictures &amp; Royalty-Free ...">
            <a:extLst>
              <a:ext uri="{FF2B5EF4-FFF2-40B4-BE49-F238E27FC236}">
                <a16:creationId xmlns:a16="http://schemas.microsoft.com/office/drawing/2014/main" id="{9ACFDA55-606D-01E0-CE3A-56EAB2C18DB2}"/>
              </a:ext>
            </a:extLst>
          </p:cNvPr>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l="28644" r="2864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3455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224</TotalTime>
  <Words>2318</Words>
  <Application>Microsoft Office PowerPoint</Application>
  <PresentationFormat>Widescreen</PresentationFormat>
  <Paragraphs>124</Paragraphs>
  <Slides>11</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ADLaM Display</vt:lpstr>
      <vt:lpstr>Aharoni</vt:lpstr>
      <vt:lpstr>Aptos</vt:lpstr>
      <vt:lpstr>Century Gothic</vt:lpstr>
      <vt:lpstr>Courier New</vt:lpstr>
      <vt:lpstr>Georgia</vt:lpstr>
      <vt:lpstr>Sagona Book</vt:lpstr>
      <vt:lpstr>Times New Roman</vt:lpstr>
      <vt:lpstr>Wingdings 3</vt:lpstr>
      <vt:lpstr>Ion</vt:lpstr>
      <vt:lpstr>Jane Austen Flower and Tea kit</vt:lpstr>
      <vt:lpstr>.</vt:lpstr>
      <vt:lpstr>PowerPoint Presentation</vt:lpstr>
      <vt:lpstr>Daffodils flowers  During the Regency era (1811–1820), daffodil bulbs were cherished as hardy, naturalizing spring flowers, often associated with the arrival of spring, rejuvenation, and, due to their toxic nature, were left undisturbed by pests.  Website gives you the instructions on how to plant and grow Daffodils. A quintessential symbol of spring, providing cheerful yellow color and representing hope and new beginnings, often seen in gardens like Chawton House    https://www.thespruce.com/planting-and-growing-daffodils-1402136  https://flowerbulbs.com/daffodils-plant-once-enjoy-them-for-years/ </vt:lpstr>
      <vt:lpstr>The iris flower commonly symbolizes faith, hope, wisdom, courage, and admiration. Derived from the Greek word for "rainbow" and named after the goddess of communication, it represents a bridge between heaven and earth. Irises are also associated with new beginnings, royalty, and, in some cultures, protection. Usage in Pot-Pourri: Orris powder, which is derived from the root of Iris x germanica var. florentina (the Florentine iris), was used by the Austen family for making pot-pourri, a mixture of dried flower petals used to scent rooms and linen. Literary Usage: While not a central symbol in her novels, the iris is often associated with the language of flowers, symbolizing messages, wisdom, and faith.  </vt:lpstr>
      <vt:lpstr>Gladiolus Flower n Victorian times, gifting gladiolus was seen as a symbol of love and infatuation. Beyond physical strength, the gladiolus also symbolizes integrity. In many cultures, it’s believed that giving someone gladioli is a way of honoring their honest and upright nature. During the Victorian era, the flower was used to convey the message: “You pierce my heart,” reflecting deep respect, emotional sincerity, and transparency. Wonderful website. Please take some time and read.  https://www.southsideblooms.com/the-gladiolus-flower-a-symbol-of-strength-integrity-and-resilience  https://www.avasflowers.net/blog/augusts-birthflower-the-glamorous-gladiolus  https://www.boesen.com/knowledge/flower-dictionary/gladiolus/ </vt:lpstr>
      <vt:lpstr>Wildflowers Symbolism of God's Provision: In a spiritual context, wildflowers were sometimes seen as a symbol of God's provision and a reminder not to worry about basic needs.  Jane Austen-"Sense and Sensibility" Style: Regency bouquets often favored locally sourced, seasonal wildflowers and herbs, representing simplicity and freshness.  https://www.youtube.com/watch?v=7FU5ZnwmqoE  https://www.thespruce.com/wildflower-gardening-1403564 </vt:lpstr>
      <vt:lpstr>Daisy During the Regency period (1811–1820), daisies were cherished for representing innocence, loyalty, and new beginnings, frequently appearing in literature and poetry. Known as "day’s eyes," they symbolized purity and were believed to protect children. They were a popular choice for May Day crowns and, surprisingly, were used to represent the ability to keep secrets   https://floralconceptshouston.com/blog/fascinating-facts-about-daisies-you-didn-t-know  https://www.americanmeadows.com/blogs/wildflower-seeds/how-to-grow-daisies  https://kellogggarden.com/blog/gardening/how-to-plant-grow-and-care-for-daisy-flowers/    </vt:lpstr>
      <vt:lpstr> marigolds (specifically pot marigolds) were among the flowers grown in the cottage garden at Chawton, which Jane Austen knew and loved. They are part of the traditional, fragrant, and functional plants featured in her personal gardens, often mentioned alongside roses, lavender, and hollyhocks in accounts of her gardening.  https://janeausten.co.uk/blogs/jane-austen-life/jane-austens-flower-garden </vt:lpstr>
      <vt:lpstr>Zinnia Flower</vt:lpstr>
      <vt:lpstr>    These are  wonderful websites on Jane Austen interest in flowers and gardens, her life . Books and Regency era.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Perry, Adam D. (Maintenance)</dc:creator>
  <cp:lastModifiedBy>Perry, Adam D. (Maintenance)</cp:lastModifiedBy>
  <cp:revision>5</cp:revision>
  <dcterms:created xsi:type="dcterms:W3CDTF">2026-03-24T00:32:07Z</dcterms:created>
  <dcterms:modified xsi:type="dcterms:W3CDTF">2026-05-04T01:44:38Z</dcterms:modified>
</cp:coreProperties>
</file>