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8" r:id="rId4"/>
  </p:sldMasterIdLst>
  <p:notesMasterIdLst>
    <p:notesMasterId r:id="rId32"/>
  </p:notesMasterIdLst>
  <p:handoutMasterIdLst>
    <p:handoutMasterId r:id="rId33"/>
  </p:handoutMasterIdLst>
  <p:sldIdLst>
    <p:sldId id="289" r:id="rId5"/>
    <p:sldId id="276" r:id="rId6"/>
    <p:sldId id="313" r:id="rId7"/>
    <p:sldId id="288" r:id="rId8"/>
    <p:sldId id="263" r:id="rId9"/>
    <p:sldId id="334" r:id="rId10"/>
    <p:sldId id="326" r:id="rId11"/>
    <p:sldId id="327" r:id="rId12"/>
    <p:sldId id="335" r:id="rId13"/>
    <p:sldId id="338" r:id="rId14"/>
    <p:sldId id="333" r:id="rId15"/>
    <p:sldId id="336" r:id="rId16"/>
    <p:sldId id="337" r:id="rId17"/>
    <p:sldId id="331" r:id="rId18"/>
    <p:sldId id="332" r:id="rId19"/>
    <p:sldId id="303" r:id="rId20"/>
    <p:sldId id="319" r:id="rId21"/>
    <p:sldId id="292" r:id="rId22"/>
    <p:sldId id="328" r:id="rId23"/>
    <p:sldId id="339" r:id="rId24"/>
    <p:sldId id="321" r:id="rId25"/>
    <p:sldId id="314" r:id="rId26"/>
    <p:sldId id="256" r:id="rId27"/>
    <p:sldId id="258" r:id="rId28"/>
    <p:sldId id="323" r:id="rId29"/>
    <p:sldId id="325" r:id="rId30"/>
    <p:sldId id="32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43FC98-C359-4AA1-9EB6-B0B518906689}" v="4" dt="2026-05-24T15:37:21.003"/>
  </p1510:revLst>
</p1510:revInfo>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303" autoAdjust="0"/>
  </p:normalViewPr>
  <p:slideViewPr>
    <p:cSldViewPr snapToGrid="0">
      <p:cViewPr varScale="1">
        <p:scale>
          <a:sx n="78" d="100"/>
          <a:sy n="78" d="100"/>
        </p:scale>
        <p:origin x="878"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57"/>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svg"/><Relationship Id="rId1" Type="http://schemas.openxmlformats.org/officeDocument/2006/relationships/image" Target="../media/image14.svg"/><Relationship Id="rId6" Type="http://schemas.openxmlformats.org/officeDocument/2006/relationships/image" Target="../media/image19.svg"/><Relationship Id="rId5" Type="http://schemas.openxmlformats.org/officeDocument/2006/relationships/image" Target="../media/image18.svg"/><Relationship Id="rId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svg"/><Relationship Id="rId1" Type="http://schemas.openxmlformats.org/officeDocument/2006/relationships/image" Target="../media/image14.svg"/><Relationship Id="rId6" Type="http://schemas.openxmlformats.org/officeDocument/2006/relationships/image" Target="../media/image19.svg"/><Relationship Id="rId5" Type="http://schemas.openxmlformats.org/officeDocument/2006/relationships/image" Target="../media/image18.sv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dgm:fillClrLst>
    <dgm:linClrLst meth="repeat">
      <a:schemeClr val="lt1">
        <a:alpha val="0"/>
      </a:schemeClr>
    </dgm:linClrLst>
    <dgm:effectClrLst/>
    <dgm:txLinClrLst/>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469C0D-AEFB-4132-B9F5-3E199D971738}" type="doc">
      <dgm:prSet loTypeId="urn:microsoft.com/office/officeart/2005/8/layout/hierarchy1" loCatId="hierarchy" qsTypeId="urn:microsoft.com/office/officeart/2005/8/quickstyle/simple5" qsCatId="simple" csTypeId="urn:microsoft.com/office/officeart/2005/8/colors/colorful1" csCatId="colorful" phldr="1"/>
      <dgm:spPr/>
      <dgm:t>
        <a:bodyPr/>
        <a:lstStyle/>
        <a:p>
          <a:endParaRPr lang="en-US"/>
        </a:p>
      </dgm:t>
    </dgm:pt>
    <dgm:pt modelId="{D09667F2-9AF4-435E-91BF-3CDB08704EEA}">
      <dgm:prSet phldrT="[Text]" phldr="0"/>
      <dgm:spPr/>
      <dgm:t>
        <a:bodyPr/>
        <a:lstStyle/>
        <a:p>
          <a:r>
            <a:rPr lang="en-US" dirty="0"/>
            <a:t>Garden zoning/soil</a:t>
          </a:r>
        </a:p>
        <a:p>
          <a:endParaRPr lang="en-US" dirty="0"/>
        </a:p>
      </dgm:t>
    </dgm:pt>
    <dgm:pt modelId="{445385DE-9EAA-41AE-AC94-4A9F8C0A5F40}" type="parTrans" cxnId="{64860993-1241-4EAA-B453-B4E6E30F6A28}">
      <dgm:prSet/>
      <dgm:spPr/>
      <dgm:t>
        <a:bodyPr/>
        <a:lstStyle/>
        <a:p>
          <a:endParaRPr lang="en-US"/>
        </a:p>
      </dgm:t>
    </dgm:pt>
    <dgm:pt modelId="{8420A914-0A46-4780-8673-38586A3E06A6}" type="sibTrans" cxnId="{64860993-1241-4EAA-B453-B4E6E30F6A28}">
      <dgm:prSet/>
      <dgm:spPr/>
      <dgm:t>
        <a:bodyPr/>
        <a:lstStyle/>
        <a:p>
          <a:endParaRPr lang="en-US"/>
        </a:p>
      </dgm:t>
    </dgm:pt>
    <dgm:pt modelId="{1491A2C7-918E-4237-9B6A-CEC2B31C8ACA}">
      <dgm:prSet phldrT="[Text]" phldr="0"/>
      <dgm:spPr/>
      <dgm:t>
        <a:bodyPr/>
        <a:lstStyle/>
        <a:p>
          <a:r>
            <a:rPr lang="en-US" dirty="0"/>
            <a:t>Ph of soil, </a:t>
          </a:r>
        </a:p>
        <a:p>
          <a:r>
            <a:rPr lang="en-US" dirty="0"/>
            <a:t>Amending soil</a:t>
          </a:r>
        </a:p>
        <a:p>
          <a:r>
            <a:rPr lang="en-US" dirty="0"/>
            <a:t>Pest control</a:t>
          </a:r>
        </a:p>
      </dgm:t>
    </dgm:pt>
    <dgm:pt modelId="{891704F8-B3B0-4A37-B9B8-CD009FF1E956}" type="parTrans" cxnId="{07BD5245-C310-4717-9D76-76CBCEB14DF3}">
      <dgm:prSet/>
      <dgm:spPr/>
      <dgm:t>
        <a:bodyPr/>
        <a:lstStyle/>
        <a:p>
          <a:endParaRPr lang="en-US"/>
        </a:p>
      </dgm:t>
    </dgm:pt>
    <dgm:pt modelId="{A364838E-7825-49C6-99E0-B934801D3133}" type="sibTrans" cxnId="{07BD5245-C310-4717-9D76-76CBCEB14DF3}">
      <dgm:prSet/>
      <dgm:spPr/>
      <dgm:t>
        <a:bodyPr/>
        <a:lstStyle/>
        <a:p>
          <a:endParaRPr lang="en-US"/>
        </a:p>
      </dgm:t>
    </dgm:pt>
    <dgm:pt modelId="{6B525BE0-4226-40EA-8F9A-EA61B05F4958}">
      <dgm:prSet phldrT="[Text]" phldr="0"/>
      <dgm:spPr/>
      <dgm:t>
        <a:bodyPr/>
        <a:lstStyle/>
        <a:p>
          <a:endParaRPr lang="en-US" dirty="0"/>
        </a:p>
        <a:p>
          <a:r>
            <a:rPr lang="en-US" dirty="0"/>
            <a:t>Websites and videos</a:t>
          </a:r>
        </a:p>
      </dgm:t>
    </dgm:pt>
    <dgm:pt modelId="{5429F78B-0D19-4DA0-B228-394D0C948CFC}" type="parTrans" cxnId="{47232E2A-CEC9-4D2C-8464-50BE7383EAC0}">
      <dgm:prSet/>
      <dgm:spPr/>
      <dgm:t>
        <a:bodyPr/>
        <a:lstStyle/>
        <a:p>
          <a:endParaRPr lang="en-US"/>
        </a:p>
      </dgm:t>
    </dgm:pt>
    <dgm:pt modelId="{DFA6217E-6752-42CC-AC0F-E1EB27A3F667}" type="sibTrans" cxnId="{47232E2A-CEC9-4D2C-8464-50BE7383EAC0}">
      <dgm:prSet/>
      <dgm:spPr/>
      <dgm:t>
        <a:bodyPr/>
        <a:lstStyle/>
        <a:p>
          <a:endParaRPr lang="en-US"/>
        </a:p>
      </dgm:t>
    </dgm:pt>
    <dgm:pt modelId="{B7583780-3010-46F0-A920-B45786EE3B46}">
      <dgm:prSet phldrT="[Text]" phldr="0"/>
      <dgm:spPr/>
      <dgm:t>
        <a:bodyPr/>
        <a:lstStyle/>
        <a:p>
          <a:r>
            <a:rPr lang="en-US" dirty="0"/>
            <a:t>Hydroponic lettuce</a:t>
          </a:r>
        </a:p>
        <a:p>
          <a:r>
            <a:rPr lang="en-US" dirty="0"/>
            <a:t>Sprouting. </a:t>
          </a:r>
        </a:p>
      </dgm:t>
    </dgm:pt>
    <dgm:pt modelId="{F9F467FC-8850-4125-9ADB-12931B96F607}" type="sibTrans" cxnId="{18939CCB-3218-4E7C-A558-5DA1648FC12C}">
      <dgm:prSet/>
      <dgm:spPr/>
      <dgm:t>
        <a:bodyPr/>
        <a:lstStyle/>
        <a:p>
          <a:endParaRPr lang="en-US"/>
        </a:p>
      </dgm:t>
    </dgm:pt>
    <dgm:pt modelId="{BFEB31B9-FC9C-4F16-80BA-BA9064C1691B}" type="parTrans" cxnId="{18939CCB-3218-4E7C-A558-5DA1648FC12C}">
      <dgm:prSet/>
      <dgm:spPr/>
      <dgm:t>
        <a:bodyPr/>
        <a:lstStyle/>
        <a:p>
          <a:endParaRPr lang="en-US"/>
        </a:p>
      </dgm:t>
    </dgm:pt>
    <dgm:pt modelId="{5698AC34-B507-4E05-BECF-E13A99EB24D9}">
      <dgm:prSet phldrT="[Text]" phldr="0"/>
      <dgm:spPr/>
      <dgm:t>
        <a:bodyPr/>
        <a:lstStyle/>
        <a:p>
          <a:endParaRPr lang="en-US" dirty="0"/>
        </a:p>
        <a:p>
          <a:r>
            <a:rPr lang="en-US" dirty="0"/>
            <a:t>High school elective credit</a:t>
          </a:r>
        </a:p>
      </dgm:t>
    </dgm:pt>
    <dgm:pt modelId="{4763898A-0E20-43AB-A194-246C05EE22F4}" type="sibTrans" cxnId="{9F288F33-82EE-47A2-8BA3-165E6DCC15E3}">
      <dgm:prSet/>
      <dgm:spPr/>
      <dgm:t>
        <a:bodyPr/>
        <a:lstStyle/>
        <a:p>
          <a:endParaRPr lang="en-US"/>
        </a:p>
      </dgm:t>
    </dgm:pt>
    <dgm:pt modelId="{15E8F04E-2B6D-4773-AC42-A5BA22C73E7B}" type="parTrans" cxnId="{9F288F33-82EE-47A2-8BA3-165E6DCC15E3}">
      <dgm:prSet/>
      <dgm:spPr/>
      <dgm:t>
        <a:bodyPr/>
        <a:lstStyle/>
        <a:p>
          <a:endParaRPr lang="en-US"/>
        </a:p>
      </dgm:t>
    </dgm:pt>
    <dgm:pt modelId="{E8961CFF-5402-4C90-9C39-5099586105C5}" type="pres">
      <dgm:prSet presAssocID="{30469C0D-AEFB-4132-B9F5-3E199D971738}" presName="hierChild1" presStyleCnt="0">
        <dgm:presLayoutVars>
          <dgm:chPref val="1"/>
          <dgm:dir/>
          <dgm:animOne val="branch"/>
          <dgm:animLvl val="lvl"/>
          <dgm:resizeHandles/>
        </dgm:presLayoutVars>
      </dgm:prSet>
      <dgm:spPr/>
    </dgm:pt>
    <dgm:pt modelId="{63B1A376-11D6-4A53-8A2E-26F658E4CA67}" type="pres">
      <dgm:prSet presAssocID="{D09667F2-9AF4-435E-91BF-3CDB08704EEA}" presName="hierRoot1" presStyleCnt="0"/>
      <dgm:spPr/>
    </dgm:pt>
    <dgm:pt modelId="{B35DE6D3-47C7-49C4-A1D0-724537EC7EB1}" type="pres">
      <dgm:prSet presAssocID="{D09667F2-9AF4-435E-91BF-3CDB08704EEA}" presName="composite" presStyleCnt="0"/>
      <dgm:spPr/>
    </dgm:pt>
    <dgm:pt modelId="{A8904446-9ECF-411A-9530-FDD7F14EA466}" type="pres">
      <dgm:prSet presAssocID="{D09667F2-9AF4-435E-91BF-3CDB08704EEA}" presName="background" presStyleLbl="node0" presStyleIdx="0" presStyleCnt="1"/>
      <dgm:spPr/>
    </dgm:pt>
    <dgm:pt modelId="{F5C98508-730B-4245-B605-061123EA7F12}" type="pres">
      <dgm:prSet presAssocID="{D09667F2-9AF4-435E-91BF-3CDB08704EEA}" presName="text" presStyleLbl="fgAcc0" presStyleIdx="0" presStyleCnt="1">
        <dgm:presLayoutVars>
          <dgm:chPref val="3"/>
        </dgm:presLayoutVars>
      </dgm:prSet>
      <dgm:spPr/>
    </dgm:pt>
    <dgm:pt modelId="{E973E268-666D-41A1-AED5-DDE27A899D3A}" type="pres">
      <dgm:prSet presAssocID="{D09667F2-9AF4-435E-91BF-3CDB08704EEA}" presName="hierChild2" presStyleCnt="0"/>
      <dgm:spPr/>
    </dgm:pt>
    <dgm:pt modelId="{5C767A9B-5CD6-46F6-917E-091585781A02}" type="pres">
      <dgm:prSet presAssocID="{891704F8-B3B0-4A37-B9B8-CD009FF1E956}" presName="Name10" presStyleLbl="parChTrans1D2" presStyleIdx="0" presStyleCnt="2"/>
      <dgm:spPr/>
    </dgm:pt>
    <dgm:pt modelId="{D50732CB-50AF-48B3-8E06-6F419CABDB3E}" type="pres">
      <dgm:prSet presAssocID="{1491A2C7-918E-4237-9B6A-CEC2B31C8ACA}" presName="hierRoot2" presStyleCnt="0"/>
      <dgm:spPr/>
    </dgm:pt>
    <dgm:pt modelId="{CB8B7507-F9D6-4219-9C0F-AABF00E6AB18}" type="pres">
      <dgm:prSet presAssocID="{1491A2C7-918E-4237-9B6A-CEC2B31C8ACA}" presName="composite2" presStyleCnt="0"/>
      <dgm:spPr/>
    </dgm:pt>
    <dgm:pt modelId="{985D2007-6894-452F-AA40-DAF590180920}" type="pres">
      <dgm:prSet presAssocID="{1491A2C7-918E-4237-9B6A-CEC2B31C8ACA}" presName="background2" presStyleLbl="node2" presStyleIdx="0" presStyleCnt="2"/>
      <dgm:spPr/>
    </dgm:pt>
    <dgm:pt modelId="{17CC5BAE-EE2D-4F5C-BCE9-40913E6DE27F}" type="pres">
      <dgm:prSet presAssocID="{1491A2C7-918E-4237-9B6A-CEC2B31C8ACA}" presName="text2" presStyleLbl="fgAcc2" presStyleIdx="0" presStyleCnt="2" custLinFactNeighborX="-1146" custLinFactNeighborY="4374">
        <dgm:presLayoutVars>
          <dgm:chPref val="3"/>
        </dgm:presLayoutVars>
      </dgm:prSet>
      <dgm:spPr/>
    </dgm:pt>
    <dgm:pt modelId="{EB1DD556-488C-40F9-B07D-CC0925E2B2E7}" type="pres">
      <dgm:prSet presAssocID="{1491A2C7-918E-4237-9B6A-CEC2B31C8ACA}" presName="hierChild3" presStyleCnt="0"/>
      <dgm:spPr/>
    </dgm:pt>
    <dgm:pt modelId="{BB22614E-622C-4161-BC93-BDB45B3599CD}" type="pres">
      <dgm:prSet presAssocID="{5429F78B-0D19-4DA0-B228-394D0C948CFC}" presName="Name17" presStyleLbl="parChTrans1D3" presStyleIdx="0" presStyleCnt="2"/>
      <dgm:spPr/>
    </dgm:pt>
    <dgm:pt modelId="{DCC0D043-644C-4D77-955C-E726678DF850}" type="pres">
      <dgm:prSet presAssocID="{6B525BE0-4226-40EA-8F9A-EA61B05F4958}" presName="hierRoot3" presStyleCnt="0"/>
      <dgm:spPr/>
    </dgm:pt>
    <dgm:pt modelId="{62F6284A-7098-4966-89D5-D86AF51F2D0B}" type="pres">
      <dgm:prSet presAssocID="{6B525BE0-4226-40EA-8F9A-EA61B05F4958}" presName="composite3" presStyleCnt="0"/>
      <dgm:spPr/>
    </dgm:pt>
    <dgm:pt modelId="{8C18E3FC-71D7-45FB-87BC-36A34C5FB392}" type="pres">
      <dgm:prSet presAssocID="{6B525BE0-4226-40EA-8F9A-EA61B05F4958}" presName="background3" presStyleLbl="node3" presStyleIdx="0" presStyleCnt="2"/>
      <dgm:spPr/>
    </dgm:pt>
    <dgm:pt modelId="{B1DD22A1-4796-446C-AECF-38AABEC02216}" type="pres">
      <dgm:prSet presAssocID="{6B525BE0-4226-40EA-8F9A-EA61B05F4958}" presName="text3" presStyleLbl="fgAcc3" presStyleIdx="0" presStyleCnt="2">
        <dgm:presLayoutVars>
          <dgm:chPref val="3"/>
        </dgm:presLayoutVars>
      </dgm:prSet>
      <dgm:spPr/>
    </dgm:pt>
    <dgm:pt modelId="{95C868BF-E447-4267-89A8-E561D1EE592E}" type="pres">
      <dgm:prSet presAssocID="{6B525BE0-4226-40EA-8F9A-EA61B05F4958}" presName="hierChild4" presStyleCnt="0"/>
      <dgm:spPr/>
    </dgm:pt>
    <dgm:pt modelId="{E96BFFBE-91A3-497C-B87F-0847E03CE250}" type="pres">
      <dgm:prSet presAssocID="{BFEB31B9-FC9C-4F16-80BA-BA9064C1691B}" presName="Name10" presStyleLbl="parChTrans1D2" presStyleIdx="1" presStyleCnt="2"/>
      <dgm:spPr/>
    </dgm:pt>
    <dgm:pt modelId="{9D9EA2A1-06B4-4C07-81B2-D82FFFDCC6FA}" type="pres">
      <dgm:prSet presAssocID="{B7583780-3010-46F0-A920-B45786EE3B46}" presName="hierRoot2" presStyleCnt="0"/>
      <dgm:spPr/>
    </dgm:pt>
    <dgm:pt modelId="{0854AB83-B635-4E3F-AE78-8C6D0BE9DF87}" type="pres">
      <dgm:prSet presAssocID="{B7583780-3010-46F0-A920-B45786EE3B46}" presName="composite2" presStyleCnt="0"/>
      <dgm:spPr/>
    </dgm:pt>
    <dgm:pt modelId="{39A74068-EC37-4FB7-BAB4-B34D6C3FE76F}" type="pres">
      <dgm:prSet presAssocID="{B7583780-3010-46F0-A920-B45786EE3B46}" presName="background2" presStyleLbl="node2" presStyleIdx="1" presStyleCnt="2"/>
      <dgm:spPr/>
    </dgm:pt>
    <dgm:pt modelId="{ED0554B0-3E43-45EE-AF68-D61BC5AF983C}" type="pres">
      <dgm:prSet presAssocID="{B7583780-3010-46F0-A920-B45786EE3B46}" presName="text2" presStyleLbl="fgAcc2" presStyleIdx="1" presStyleCnt="2">
        <dgm:presLayoutVars>
          <dgm:chPref val="3"/>
        </dgm:presLayoutVars>
      </dgm:prSet>
      <dgm:spPr/>
    </dgm:pt>
    <dgm:pt modelId="{656F1BB9-0BD2-47FA-A799-D3BAB996F762}" type="pres">
      <dgm:prSet presAssocID="{B7583780-3010-46F0-A920-B45786EE3B46}" presName="hierChild3" presStyleCnt="0"/>
      <dgm:spPr/>
    </dgm:pt>
    <dgm:pt modelId="{496C824C-A868-4261-9B99-B7F30F8E4D70}" type="pres">
      <dgm:prSet presAssocID="{15E8F04E-2B6D-4773-AC42-A5BA22C73E7B}" presName="Name17" presStyleLbl="parChTrans1D3" presStyleIdx="1" presStyleCnt="2"/>
      <dgm:spPr/>
    </dgm:pt>
    <dgm:pt modelId="{6312A259-DCDB-48DA-BA28-37CE777BA60B}" type="pres">
      <dgm:prSet presAssocID="{5698AC34-B507-4E05-BECF-E13A99EB24D9}" presName="hierRoot3" presStyleCnt="0"/>
      <dgm:spPr/>
    </dgm:pt>
    <dgm:pt modelId="{62C23EFA-811E-4133-BCBF-861D96B061CD}" type="pres">
      <dgm:prSet presAssocID="{5698AC34-B507-4E05-BECF-E13A99EB24D9}" presName="composite3" presStyleCnt="0"/>
      <dgm:spPr/>
    </dgm:pt>
    <dgm:pt modelId="{C7BA8EB9-A303-4BA6-82DC-BA3C81AEF686}" type="pres">
      <dgm:prSet presAssocID="{5698AC34-B507-4E05-BECF-E13A99EB24D9}" presName="background3" presStyleLbl="node3" presStyleIdx="1" presStyleCnt="2"/>
      <dgm:spPr/>
    </dgm:pt>
    <dgm:pt modelId="{DD3233C3-BB4E-4520-B53C-951E8AFAB763}" type="pres">
      <dgm:prSet presAssocID="{5698AC34-B507-4E05-BECF-E13A99EB24D9}" presName="text3" presStyleLbl="fgAcc3" presStyleIdx="1" presStyleCnt="2">
        <dgm:presLayoutVars>
          <dgm:chPref val="3"/>
        </dgm:presLayoutVars>
      </dgm:prSet>
      <dgm:spPr/>
    </dgm:pt>
    <dgm:pt modelId="{9692FEFB-1BD2-49C4-AEB4-7C01691CBCCB}" type="pres">
      <dgm:prSet presAssocID="{5698AC34-B507-4E05-BECF-E13A99EB24D9}" presName="hierChild4" presStyleCnt="0"/>
      <dgm:spPr/>
    </dgm:pt>
  </dgm:ptLst>
  <dgm:cxnLst>
    <dgm:cxn modelId="{B772B10F-8323-4AD9-ACBB-E9BB0C16DA1F}" type="presOf" srcId="{1491A2C7-918E-4237-9B6A-CEC2B31C8ACA}" destId="{17CC5BAE-EE2D-4F5C-BCE9-40913E6DE27F}" srcOrd="0" destOrd="0" presId="urn:microsoft.com/office/officeart/2005/8/layout/hierarchy1"/>
    <dgm:cxn modelId="{47232E2A-CEC9-4D2C-8464-50BE7383EAC0}" srcId="{1491A2C7-918E-4237-9B6A-CEC2B31C8ACA}" destId="{6B525BE0-4226-40EA-8F9A-EA61B05F4958}" srcOrd="0" destOrd="0" parTransId="{5429F78B-0D19-4DA0-B228-394D0C948CFC}" sibTransId="{DFA6217E-6752-42CC-AC0F-E1EB27A3F667}"/>
    <dgm:cxn modelId="{9F288F33-82EE-47A2-8BA3-165E6DCC15E3}" srcId="{B7583780-3010-46F0-A920-B45786EE3B46}" destId="{5698AC34-B507-4E05-BECF-E13A99EB24D9}" srcOrd="0" destOrd="0" parTransId="{15E8F04E-2B6D-4773-AC42-A5BA22C73E7B}" sibTransId="{4763898A-0E20-43AB-A194-246C05EE22F4}"/>
    <dgm:cxn modelId="{07BD5245-C310-4717-9D76-76CBCEB14DF3}" srcId="{D09667F2-9AF4-435E-91BF-3CDB08704EEA}" destId="{1491A2C7-918E-4237-9B6A-CEC2B31C8ACA}" srcOrd="0" destOrd="0" parTransId="{891704F8-B3B0-4A37-B9B8-CD009FF1E956}" sibTransId="{A364838E-7825-49C6-99E0-B934801D3133}"/>
    <dgm:cxn modelId="{64860993-1241-4EAA-B453-B4E6E30F6A28}" srcId="{30469C0D-AEFB-4132-B9F5-3E199D971738}" destId="{D09667F2-9AF4-435E-91BF-3CDB08704EEA}" srcOrd="0" destOrd="0" parTransId="{445385DE-9EAA-41AE-AC94-4A9F8C0A5F40}" sibTransId="{8420A914-0A46-4780-8673-38586A3E06A6}"/>
    <dgm:cxn modelId="{4188DC95-3301-4C49-AF6F-C6E9D98790DF}" type="presOf" srcId="{B7583780-3010-46F0-A920-B45786EE3B46}" destId="{ED0554B0-3E43-45EE-AF68-D61BC5AF983C}" srcOrd="0" destOrd="0" presId="urn:microsoft.com/office/officeart/2005/8/layout/hierarchy1"/>
    <dgm:cxn modelId="{D6DA7C9F-FBA2-4287-BB78-52278B4FA4C2}" type="presOf" srcId="{30469C0D-AEFB-4132-B9F5-3E199D971738}" destId="{E8961CFF-5402-4C90-9C39-5099586105C5}" srcOrd="0" destOrd="0" presId="urn:microsoft.com/office/officeart/2005/8/layout/hierarchy1"/>
    <dgm:cxn modelId="{18939CCB-3218-4E7C-A558-5DA1648FC12C}" srcId="{D09667F2-9AF4-435E-91BF-3CDB08704EEA}" destId="{B7583780-3010-46F0-A920-B45786EE3B46}" srcOrd="1" destOrd="0" parTransId="{BFEB31B9-FC9C-4F16-80BA-BA9064C1691B}" sibTransId="{F9F467FC-8850-4125-9ADB-12931B96F607}"/>
    <dgm:cxn modelId="{97C787CE-9A61-4FB8-819D-146F0F02F8F4}" type="presOf" srcId="{15E8F04E-2B6D-4773-AC42-A5BA22C73E7B}" destId="{496C824C-A868-4261-9B99-B7F30F8E4D70}" srcOrd="0" destOrd="0" presId="urn:microsoft.com/office/officeart/2005/8/layout/hierarchy1"/>
    <dgm:cxn modelId="{9ACCE3E0-0539-4FDE-8278-8B7B01CECFEE}" type="presOf" srcId="{891704F8-B3B0-4A37-B9B8-CD009FF1E956}" destId="{5C767A9B-5CD6-46F6-917E-091585781A02}" srcOrd="0" destOrd="0" presId="urn:microsoft.com/office/officeart/2005/8/layout/hierarchy1"/>
    <dgm:cxn modelId="{990174EE-E075-4E2D-85C3-6457CFE58A76}" type="presOf" srcId="{5429F78B-0D19-4DA0-B228-394D0C948CFC}" destId="{BB22614E-622C-4161-BC93-BDB45B3599CD}" srcOrd="0" destOrd="0" presId="urn:microsoft.com/office/officeart/2005/8/layout/hierarchy1"/>
    <dgm:cxn modelId="{D2A8C3EF-E08F-4746-9F8E-612526866DB9}" type="presOf" srcId="{6B525BE0-4226-40EA-8F9A-EA61B05F4958}" destId="{B1DD22A1-4796-446C-AECF-38AABEC02216}" srcOrd="0" destOrd="0" presId="urn:microsoft.com/office/officeart/2005/8/layout/hierarchy1"/>
    <dgm:cxn modelId="{D88CD4F2-44FC-47BB-B6F4-0716AB0AC9CA}" type="presOf" srcId="{5698AC34-B507-4E05-BECF-E13A99EB24D9}" destId="{DD3233C3-BB4E-4520-B53C-951E8AFAB763}" srcOrd="0" destOrd="0" presId="urn:microsoft.com/office/officeart/2005/8/layout/hierarchy1"/>
    <dgm:cxn modelId="{E10F68F7-D657-444B-A9A2-747789AD0D97}" type="presOf" srcId="{D09667F2-9AF4-435E-91BF-3CDB08704EEA}" destId="{F5C98508-730B-4245-B605-061123EA7F12}" srcOrd="0" destOrd="0" presId="urn:microsoft.com/office/officeart/2005/8/layout/hierarchy1"/>
    <dgm:cxn modelId="{A7E49EFF-33DA-4719-9228-74759657D105}" type="presOf" srcId="{BFEB31B9-FC9C-4F16-80BA-BA9064C1691B}" destId="{E96BFFBE-91A3-497C-B87F-0847E03CE250}" srcOrd="0" destOrd="0" presId="urn:microsoft.com/office/officeart/2005/8/layout/hierarchy1"/>
    <dgm:cxn modelId="{842932FA-D094-4642-9EA7-5622224A1F38}" type="presParOf" srcId="{E8961CFF-5402-4C90-9C39-5099586105C5}" destId="{63B1A376-11D6-4A53-8A2E-26F658E4CA67}" srcOrd="0" destOrd="0" presId="urn:microsoft.com/office/officeart/2005/8/layout/hierarchy1"/>
    <dgm:cxn modelId="{DE097268-BFA3-401F-8C11-1FE1D68DDB6B}" type="presParOf" srcId="{63B1A376-11D6-4A53-8A2E-26F658E4CA67}" destId="{B35DE6D3-47C7-49C4-A1D0-724537EC7EB1}" srcOrd="0" destOrd="0" presId="urn:microsoft.com/office/officeart/2005/8/layout/hierarchy1"/>
    <dgm:cxn modelId="{7C92A97D-342E-4A18-95F7-D11B244E0628}" type="presParOf" srcId="{B35DE6D3-47C7-49C4-A1D0-724537EC7EB1}" destId="{A8904446-9ECF-411A-9530-FDD7F14EA466}" srcOrd="0" destOrd="0" presId="urn:microsoft.com/office/officeart/2005/8/layout/hierarchy1"/>
    <dgm:cxn modelId="{B5540D67-4C20-4FD5-958C-5902C8EA5418}" type="presParOf" srcId="{B35DE6D3-47C7-49C4-A1D0-724537EC7EB1}" destId="{F5C98508-730B-4245-B605-061123EA7F12}" srcOrd="1" destOrd="0" presId="urn:microsoft.com/office/officeart/2005/8/layout/hierarchy1"/>
    <dgm:cxn modelId="{FD59F755-8985-48C8-A93D-E0B955077974}" type="presParOf" srcId="{63B1A376-11D6-4A53-8A2E-26F658E4CA67}" destId="{E973E268-666D-41A1-AED5-DDE27A899D3A}" srcOrd="1" destOrd="0" presId="urn:microsoft.com/office/officeart/2005/8/layout/hierarchy1"/>
    <dgm:cxn modelId="{25648A64-5AB6-45C0-8D0E-64FD787B74C2}" type="presParOf" srcId="{E973E268-666D-41A1-AED5-DDE27A899D3A}" destId="{5C767A9B-5CD6-46F6-917E-091585781A02}" srcOrd="0" destOrd="0" presId="urn:microsoft.com/office/officeart/2005/8/layout/hierarchy1"/>
    <dgm:cxn modelId="{5A33C926-2EAF-41ED-A997-E54EDADD08B2}" type="presParOf" srcId="{E973E268-666D-41A1-AED5-DDE27A899D3A}" destId="{D50732CB-50AF-48B3-8E06-6F419CABDB3E}" srcOrd="1" destOrd="0" presId="urn:microsoft.com/office/officeart/2005/8/layout/hierarchy1"/>
    <dgm:cxn modelId="{8ECD2247-7B25-4A00-9CC6-4726059210B5}" type="presParOf" srcId="{D50732CB-50AF-48B3-8E06-6F419CABDB3E}" destId="{CB8B7507-F9D6-4219-9C0F-AABF00E6AB18}" srcOrd="0" destOrd="0" presId="urn:microsoft.com/office/officeart/2005/8/layout/hierarchy1"/>
    <dgm:cxn modelId="{D851B268-75E8-4DF9-B69B-901F4EDA9E46}" type="presParOf" srcId="{CB8B7507-F9D6-4219-9C0F-AABF00E6AB18}" destId="{985D2007-6894-452F-AA40-DAF590180920}" srcOrd="0" destOrd="0" presId="urn:microsoft.com/office/officeart/2005/8/layout/hierarchy1"/>
    <dgm:cxn modelId="{D63AD7AA-46BD-48CD-91D3-9D358437B3D9}" type="presParOf" srcId="{CB8B7507-F9D6-4219-9C0F-AABF00E6AB18}" destId="{17CC5BAE-EE2D-4F5C-BCE9-40913E6DE27F}" srcOrd="1" destOrd="0" presId="urn:microsoft.com/office/officeart/2005/8/layout/hierarchy1"/>
    <dgm:cxn modelId="{AD60D34F-AFE0-4373-8C05-3DEDAF8A2C9A}" type="presParOf" srcId="{D50732CB-50AF-48B3-8E06-6F419CABDB3E}" destId="{EB1DD556-488C-40F9-B07D-CC0925E2B2E7}" srcOrd="1" destOrd="0" presId="urn:microsoft.com/office/officeart/2005/8/layout/hierarchy1"/>
    <dgm:cxn modelId="{B1ED6247-1D8B-406A-BCD0-555085B7C313}" type="presParOf" srcId="{EB1DD556-488C-40F9-B07D-CC0925E2B2E7}" destId="{BB22614E-622C-4161-BC93-BDB45B3599CD}" srcOrd="0" destOrd="0" presId="urn:microsoft.com/office/officeart/2005/8/layout/hierarchy1"/>
    <dgm:cxn modelId="{510E3A3C-A568-4A98-8351-DE495EDBC012}" type="presParOf" srcId="{EB1DD556-488C-40F9-B07D-CC0925E2B2E7}" destId="{DCC0D043-644C-4D77-955C-E726678DF850}" srcOrd="1" destOrd="0" presId="urn:microsoft.com/office/officeart/2005/8/layout/hierarchy1"/>
    <dgm:cxn modelId="{B8D83A73-88DA-4BE0-B4B1-703AF0063DD4}" type="presParOf" srcId="{DCC0D043-644C-4D77-955C-E726678DF850}" destId="{62F6284A-7098-4966-89D5-D86AF51F2D0B}" srcOrd="0" destOrd="0" presId="urn:microsoft.com/office/officeart/2005/8/layout/hierarchy1"/>
    <dgm:cxn modelId="{95E57030-04AB-4067-B04C-9DFEA1F134FA}" type="presParOf" srcId="{62F6284A-7098-4966-89D5-D86AF51F2D0B}" destId="{8C18E3FC-71D7-45FB-87BC-36A34C5FB392}" srcOrd="0" destOrd="0" presId="urn:microsoft.com/office/officeart/2005/8/layout/hierarchy1"/>
    <dgm:cxn modelId="{A6D17517-5508-4A0C-A548-61CA9A801188}" type="presParOf" srcId="{62F6284A-7098-4966-89D5-D86AF51F2D0B}" destId="{B1DD22A1-4796-446C-AECF-38AABEC02216}" srcOrd="1" destOrd="0" presId="urn:microsoft.com/office/officeart/2005/8/layout/hierarchy1"/>
    <dgm:cxn modelId="{FA1A026D-8672-49F2-8F43-DC62C3310A75}" type="presParOf" srcId="{DCC0D043-644C-4D77-955C-E726678DF850}" destId="{95C868BF-E447-4267-89A8-E561D1EE592E}" srcOrd="1" destOrd="0" presId="urn:microsoft.com/office/officeart/2005/8/layout/hierarchy1"/>
    <dgm:cxn modelId="{7B9554FE-6D43-471C-A0D4-E43B45E35FBF}" type="presParOf" srcId="{E973E268-666D-41A1-AED5-DDE27A899D3A}" destId="{E96BFFBE-91A3-497C-B87F-0847E03CE250}" srcOrd="2" destOrd="0" presId="urn:microsoft.com/office/officeart/2005/8/layout/hierarchy1"/>
    <dgm:cxn modelId="{F86BACFF-2D49-4F4E-AD74-6E938175DA88}" type="presParOf" srcId="{E973E268-666D-41A1-AED5-DDE27A899D3A}" destId="{9D9EA2A1-06B4-4C07-81B2-D82FFFDCC6FA}" srcOrd="3" destOrd="0" presId="urn:microsoft.com/office/officeart/2005/8/layout/hierarchy1"/>
    <dgm:cxn modelId="{A9B5982D-4FC4-4C70-AD37-02410EA396A5}" type="presParOf" srcId="{9D9EA2A1-06B4-4C07-81B2-D82FFFDCC6FA}" destId="{0854AB83-B635-4E3F-AE78-8C6D0BE9DF87}" srcOrd="0" destOrd="0" presId="urn:microsoft.com/office/officeart/2005/8/layout/hierarchy1"/>
    <dgm:cxn modelId="{610C1708-8004-4116-8D2D-CCC29C2DB910}" type="presParOf" srcId="{0854AB83-B635-4E3F-AE78-8C6D0BE9DF87}" destId="{39A74068-EC37-4FB7-BAB4-B34D6C3FE76F}" srcOrd="0" destOrd="0" presId="urn:microsoft.com/office/officeart/2005/8/layout/hierarchy1"/>
    <dgm:cxn modelId="{B094EF77-1553-4383-AE61-EA1B4810F6EF}" type="presParOf" srcId="{0854AB83-B635-4E3F-AE78-8C6D0BE9DF87}" destId="{ED0554B0-3E43-45EE-AF68-D61BC5AF983C}" srcOrd="1" destOrd="0" presId="urn:microsoft.com/office/officeart/2005/8/layout/hierarchy1"/>
    <dgm:cxn modelId="{8C4F3C5B-F5FA-443F-A68B-CE797B490195}" type="presParOf" srcId="{9D9EA2A1-06B4-4C07-81B2-D82FFFDCC6FA}" destId="{656F1BB9-0BD2-47FA-A799-D3BAB996F762}" srcOrd="1" destOrd="0" presId="urn:microsoft.com/office/officeart/2005/8/layout/hierarchy1"/>
    <dgm:cxn modelId="{6E4FA29B-CF3E-4AC1-B848-6D62FC68D267}" type="presParOf" srcId="{656F1BB9-0BD2-47FA-A799-D3BAB996F762}" destId="{496C824C-A868-4261-9B99-B7F30F8E4D70}" srcOrd="0" destOrd="0" presId="urn:microsoft.com/office/officeart/2005/8/layout/hierarchy1"/>
    <dgm:cxn modelId="{1541AF24-3DA8-4F08-A57F-0A3E20165A93}" type="presParOf" srcId="{656F1BB9-0BD2-47FA-A799-D3BAB996F762}" destId="{6312A259-DCDB-48DA-BA28-37CE777BA60B}" srcOrd="1" destOrd="0" presId="urn:microsoft.com/office/officeart/2005/8/layout/hierarchy1"/>
    <dgm:cxn modelId="{8E35BAC7-DAC7-483B-8815-497138DD5A41}" type="presParOf" srcId="{6312A259-DCDB-48DA-BA28-37CE777BA60B}" destId="{62C23EFA-811E-4133-BCBF-861D96B061CD}" srcOrd="0" destOrd="0" presId="urn:microsoft.com/office/officeart/2005/8/layout/hierarchy1"/>
    <dgm:cxn modelId="{7511CBBF-FB72-4619-8EAA-A8EB6CBAC560}" type="presParOf" srcId="{62C23EFA-811E-4133-BCBF-861D96B061CD}" destId="{C7BA8EB9-A303-4BA6-82DC-BA3C81AEF686}" srcOrd="0" destOrd="0" presId="urn:microsoft.com/office/officeart/2005/8/layout/hierarchy1"/>
    <dgm:cxn modelId="{D263642D-4A89-4F20-BA4F-944D2313B94E}" type="presParOf" srcId="{62C23EFA-811E-4133-BCBF-861D96B061CD}" destId="{DD3233C3-BB4E-4520-B53C-951E8AFAB763}" srcOrd="1" destOrd="0" presId="urn:microsoft.com/office/officeart/2005/8/layout/hierarchy1"/>
    <dgm:cxn modelId="{4E68D83A-5FC2-4902-8990-6DA2B0A2D628}" type="presParOf" srcId="{6312A259-DCDB-48DA-BA28-37CE777BA60B}" destId="{9692FEFB-1BD2-49C4-AEB4-7C01691CBCC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830EDC-5B94-4E59-B525-2F9747A19DBE}" type="doc">
      <dgm:prSet loTypeId="urn:microsoft.com/office/officeart/2018/2/layout/IconCircleList" loCatId="icon" qsTypeId="urn:microsoft.com/office/officeart/2005/8/quickstyle/simple1" qsCatId="simple" csTypeId="urn:microsoft.com/office/officeart/2018/5/colors/Iconchunking_neutralicon_accent5_2" csCatId="accent5" phldr="1"/>
      <dgm:spPr/>
      <dgm:t>
        <a:bodyPr/>
        <a:lstStyle/>
        <a:p>
          <a:endParaRPr lang="en-US"/>
        </a:p>
      </dgm:t>
    </dgm:pt>
    <dgm:pt modelId="{ABF81913-3A0B-418E-9E41-7F2DA74F102A}">
      <dgm:prSet/>
      <dgm:spPr/>
      <dgm:t>
        <a:bodyPr/>
        <a:lstStyle/>
        <a:p>
          <a:pPr>
            <a:lnSpc>
              <a:spcPct val="100000"/>
            </a:lnSpc>
          </a:pPr>
          <a:r>
            <a:rPr lang="en-US"/>
            <a:t>research on topics like plant pathology, soil pH, hydroponics, and urban farming</a:t>
          </a:r>
        </a:p>
      </dgm:t>
    </dgm:pt>
    <dgm:pt modelId="{CB5DFFAD-9FC9-4BA4-B6EC-C4F9119AF06E}" type="parTrans" cxnId="{5C21C0D2-1B7E-4F7A-8798-BD4EAA4DEB72}">
      <dgm:prSet/>
      <dgm:spPr/>
      <dgm:t>
        <a:bodyPr/>
        <a:lstStyle/>
        <a:p>
          <a:endParaRPr lang="en-US"/>
        </a:p>
      </dgm:t>
    </dgm:pt>
    <dgm:pt modelId="{0C9F2B6C-DA97-4019-8C38-947C4D1D0DC5}" type="sibTrans" cxnId="{5C21C0D2-1B7E-4F7A-8798-BD4EAA4DEB72}">
      <dgm:prSet/>
      <dgm:spPr/>
      <dgm:t>
        <a:bodyPr/>
        <a:lstStyle/>
        <a:p>
          <a:pPr>
            <a:lnSpc>
              <a:spcPct val="100000"/>
            </a:lnSpc>
          </a:pPr>
          <a:endParaRPr lang="en-US"/>
        </a:p>
      </dgm:t>
    </dgm:pt>
    <dgm:pt modelId="{571258FC-C082-4BAD-9E8C-EED253C315BE}">
      <dgm:prSet/>
      <dgm:spPr/>
      <dgm:t>
        <a:bodyPr/>
        <a:lstStyle/>
        <a:p>
          <a:pPr>
            <a:lnSpc>
              <a:spcPct val="100000"/>
            </a:lnSpc>
          </a:pPr>
          <a:r>
            <a:rPr lang="en-US" b="1"/>
            <a:t>Documentation:</a:t>
          </a:r>
          <a:r>
            <a:rPr lang="en-US"/>
            <a:t> Maintain a detailed garden journal, take photos of progress, and require written reports on experiments, such as tracking plant growth or analyzing the results of different fertilizer types.</a:t>
          </a:r>
        </a:p>
      </dgm:t>
    </dgm:pt>
    <dgm:pt modelId="{F0835624-F68A-40F1-AFB5-18545BF6F43D}" type="parTrans" cxnId="{A6064ABA-C62C-4DEA-81D9-751C34B2E078}">
      <dgm:prSet/>
      <dgm:spPr/>
      <dgm:t>
        <a:bodyPr/>
        <a:lstStyle/>
        <a:p>
          <a:endParaRPr lang="en-US"/>
        </a:p>
      </dgm:t>
    </dgm:pt>
    <dgm:pt modelId="{6D417BD4-3BBE-4138-A600-788874255909}" type="sibTrans" cxnId="{A6064ABA-C62C-4DEA-81D9-751C34B2E078}">
      <dgm:prSet/>
      <dgm:spPr/>
      <dgm:t>
        <a:bodyPr/>
        <a:lstStyle/>
        <a:p>
          <a:pPr>
            <a:lnSpc>
              <a:spcPct val="100000"/>
            </a:lnSpc>
          </a:pPr>
          <a:endParaRPr lang="en-US"/>
        </a:p>
      </dgm:t>
    </dgm:pt>
    <dgm:pt modelId="{5E715FDF-B14D-4AFC-B220-40A84F1F42AD}">
      <dgm:prSet/>
      <dgm:spPr/>
      <dgm:t>
        <a:bodyPr/>
        <a:lstStyle/>
        <a:p>
          <a:pPr>
            <a:lnSpc>
              <a:spcPct val="100000"/>
            </a:lnSpc>
          </a:pPr>
          <a:r>
            <a:rPr lang="en-US" b="1"/>
            <a:t>Structure:</a:t>
          </a:r>
          <a:r>
            <a:rPr lang="en-US"/>
            <a:t> Utilize a structured approach by requiring students to plan a garden layout, manage a budget, calculate yield (mathematics), and track costs for a potential farmer's market project</a:t>
          </a:r>
        </a:p>
      </dgm:t>
    </dgm:pt>
    <dgm:pt modelId="{6606955A-1312-4B37-8ABB-B8C5F16BC2D0}" type="parTrans" cxnId="{5410D17E-4BBC-4DBA-8C6B-61F20BF25310}">
      <dgm:prSet/>
      <dgm:spPr/>
      <dgm:t>
        <a:bodyPr/>
        <a:lstStyle/>
        <a:p>
          <a:endParaRPr lang="en-US"/>
        </a:p>
      </dgm:t>
    </dgm:pt>
    <dgm:pt modelId="{8B558EA3-17DD-47F6-A1D6-117B8716EF68}" type="sibTrans" cxnId="{5410D17E-4BBC-4DBA-8C6B-61F20BF25310}">
      <dgm:prSet/>
      <dgm:spPr/>
      <dgm:t>
        <a:bodyPr/>
        <a:lstStyle/>
        <a:p>
          <a:pPr>
            <a:lnSpc>
              <a:spcPct val="100000"/>
            </a:lnSpc>
          </a:pPr>
          <a:endParaRPr lang="en-US"/>
        </a:p>
      </dgm:t>
    </dgm:pt>
    <dgm:pt modelId="{E9B7166D-9429-47D7-9D28-D10D35295348}">
      <dgm:prSet/>
      <dgm:spPr/>
      <dgm:t>
        <a:bodyPr/>
        <a:lstStyle/>
        <a:p>
          <a:pPr>
            <a:lnSpc>
              <a:spcPct val="100000"/>
            </a:lnSpc>
          </a:pPr>
          <a:r>
            <a:rPr lang="en-US" b="1"/>
            <a:t>Botany &amp; Science:</a:t>
          </a:r>
          <a:r>
            <a:rPr lang="en-US"/>
            <a:t> Study plant anatomy, photosynthesis, photosynthesis, and genetics</a:t>
          </a:r>
        </a:p>
      </dgm:t>
    </dgm:pt>
    <dgm:pt modelId="{B7482945-0356-496A-A504-53537AC21FA5}" type="parTrans" cxnId="{F06C1465-75DC-4F43-AEE5-928CDDEB1AA9}">
      <dgm:prSet/>
      <dgm:spPr/>
      <dgm:t>
        <a:bodyPr/>
        <a:lstStyle/>
        <a:p>
          <a:endParaRPr lang="en-US"/>
        </a:p>
      </dgm:t>
    </dgm:pt>
    <dgm:pt modelId="{3898F445-4930-4317-B20B-2648158A79E8}" type="sibTrans" cxnId="{F06C1465-75DC-4F43-AEE5-928CDDEB1AA9}">
      <dgm:prSet/>
      <dgm:spPr/>
      <dgm:t>
        <a:bodyPr/>
        <a:lstStyle/>
        <a:p>
          <a:pPr>
            <a:lnSpc>
              <a:spcPct val="100000"/>
            </a:lnSpc>
          </a:pPr>
          <a:endParaRPr lang="en-US"/>
        </a:p>
      </dgm:t>
    </dgm:pt>
    <dgm:pt modelId="{99BB0091-1BF4-479D-BCEF-7D48CDAC0CF1}">
      <dgm:prSet/>
      <dgm:spPr/>
      <dgm:t>
        <a:bodyPr/>
        <a:lstStyle/>
        <a:p>
          <a:pPr>
            <a:lnSpc>
              <a:spcPct val="100000"/>
            </a:lnSpc>
          </a:pPr>
          <a:r>
            <a:rPr lang="en-US" b="1"/>
            <a:t>Sustainability:</a:t>
          </a:r>
          <a:r>
            <a:rPr lang="en-US"/>
            <a:t> Explore composting, companion planting, and natural pest control methods.</a:t>
          </a:r>
        </a:p>
      </dgm:t>
    </dgm:pt>
    <dgm:pt modelId="{1DA5D6A0-B317-48FE-BFC6-98A08BDC414E}" type="parTrans" cxnId="{52513900-BB68-451E-9412-D91E7616E152}">
      <dgm:prSet/>
      <dgm:spPr/>
      <dgm:t>
        <a:bodyPr/>
        <a:lstStyle/>
        <a:p>
          <a:endParaRPr lang="en-US"/>
        </a:p>
      </dgm:t>
    </dgm:pt>
    <dgm:pt modelId="{B20DF87A-D4B2-4B81-868F-9ACBB5C603A3}" type="sibTrans" cxnId="{52513900-BB68-451E-9412-D91E7616E152}">
      <dgm:prSet/>
      <dgm:spPr/>
      <dgm:t>
        <a:bodyPr/>
        <a:lstStyle/>
        <a:p>
          <a:pPr>
            <a:lnSpc>
              <a:spcPct val="100000"/>
            </a:lnSpc>
          </a:pPr>
          <a:endParaRPr lang="en-US"/>
        </a:p>
      </dgm:t>
    </dgm:pt>
    <dgm:pt modelId="{42F8CEAF-92EB-43AE-BBC5-90ACF4D6F77B}">
      <dgm:prSet/>
      <dgm:spPr/>
      <dgm:t>
        <a:bodyPr/>
        <a:lstStyle/>
        <a:p>
          <a:pPr>
            <a:lnSpc>
              <a:spcPct val="100000"/>
            </a:lnSpc>
          </a:pPr>
          <a:r>
            <a:rPr lang="en-US" b="1"/>
            <a:t>Project-Based Learning:</a:t>
          </a:r>
          <a:r>
            <a:rPr lang="en-US"/>
            <a:t> Focus on specific projects, such as building raised beds, starting seeds indoors, creating a herb garden, or developing a sustainable greenhouse</a:t>
          </a:r>
        </a:p>
      </dgm:t>
    </dgm:pt>
    <dgm:pt modelId="{3076A491-F326-4A3E-B971-07AAAD352965}" type="parTrans" cxnId="{A9319AA4-DF81-42EC-BC90-75BDF213C1D8}">
      <dgm:prSet/>
      <dgm:spPr/>
      <dgm:t>
        <a:bodyPr/>
        <a:lstStyle/>
        <a:p>
          <a:endParaRPr lang="en-US"/>
        </a:p>
      </dgm:t>
    </dgm:pt>
    <dgm:pt modelId="{6FFE0A78-B882-493F-AF38-74B3F550F54B}" type="sibTrans" cxnId="{A9319AA4-DF81-42EC-BC90-75BDF213C1D8}">
      <dgm:prSet/>
      <dgm:spPr/>
      <dgm:t>
        <a:bodyPr/>
        <a:lstStyle/>
        <a:p>
          <a:pPr>
            <a:lnSpc>
              <a:spcPct val="100000"/>
            </a:lnSpc>
          </a:pPr>
          <a:endParaRPr lang="en-US"/>
        </a:p>
      </dgm:t>
    </dgm:pt>
    <dgm:pt modelId="{99FD9A3F-54CC-4FEC-843F-01DC5B9370F9}">
      <dgm:prSet/>
      <dgm:spPr/>
      <dgm:t>
        <a:bodyPr/>
        <a:lstStyle/>
        <a:p>
          <a:pPr>
            <a:lnSpc>
              <a:spcPct val="100000"/>
            </a:lnSpc>
          </a:pPr>
          <a:r>
            <a:rPr lang="en-US" b="1"/>
            <a:t>Field Studies:</a:t>
          </a:r>
          <a:r>
            <a:rPr lang="en-US"/>
            <a:t> Visit local botanical gardens, nurseries, or community gardens, and connect with local</a:t>
          </a:r>
        </a:p>
      </dgm:t>
    </dgm:pt>
    <dgm:pt modelId="{367AA671-DE87-42A3-91D5-C7E757AEBAA5}" type="parTrans" cxnId="{58962EA4-26C2-4288-9A1D-F5A4BA3FD6DB}">
      <dgm:prSet/>
      <dgm:spPr/>
      <dgm:t>
        <a:bodyPr/>
        <a:lstStyle/>
        <a:p>
          <a:endParaRPr lang="en-US"/>
        </a:p>
      </dgm:t>
    </dgm:pt>
    <dgm:pt modelId="{2DC1384E-B084-496D-95B0-7E97FA0160F0}" type="sibTrans" cxnId="{58962EA4-26C2-4288-9A1D-F5A4BA3FD6DB}">
      <dgm:prSet/>
      <dgm:spPr/>
      <dgm:t>
        <a:bodyPr/>
        <a:lstStyle/>
        <a:p>
          <a:endParaRPr lang="en-US"/>
        </a:p>
      </dgm:t>
    </dgm:pt>
    <dgm:pt modelId="{9E772DB2-8D87-49A7-9A90-3AC1EE7C1726}" type="pres">
      <dgm:prSet presAssocID="{29830EDC-5B94-4E59-B525-2F9747A19DBE}" presName="root" presStyleCnt="0">
        <dgm:presLayoutVars>
          <dgm:dir/>
          <dgm:resizeHandles val="exact"/>
        </dgm:presLayoutVars>
      </dgm:prSet>
      <dgm:spPr/>
    </dgm:pt>
    <dgm:pt modelId="{C322E9A8-1916-409E-B8E0-25BBF51D74AF}" type="pres">
      <dgm:prSet presAssocID="{29830EDC-5B94-4E59-B525-2F9747A19DBE}" presName="container" presStyleCnt="0">
        <dgm:presLayoutVars>
          <dgm:dir/>
          <dgm:resizeHandles val="exact"/>
        </dgm:presLayoutVars>
      </dgm:prSet>
      <dgm:spPr/>
    </dgm:pt>
    <dgm:pt modelId="{0B91D734-A158-4004-BBEB-A87234F7326C}" type="pres">
      <dgm:prSet presAssocID="{ABF81913-3A0B-418E-9E41-7F2DA74F102A}" presName="compNode" presStyleCnt="0"/>
      <dgm:spPr/>
    </dgm:pt>
    <dgm:pt modelId="{7DEDD13F-2C1A-4DE1-BCF2-470E62B13F94}" type="pres">
      <dgm:prSet presAssocID="{ABF81913-3A0B-418E-9E41-7F2DA74F102A}" presName="iconBgRect" presStyleLbl="bgShp" presStyleIdx="0" presStyleCnt="7"/>
      <dgm:spPr/>
    </dgm:pt>
    <dgm:pt modelId="{257AF391-5FE7-4E5F-9B95-560D01B4FCF7}" type="pres">
      <dgm:prSet presAssocID="{ABF81913-3A0B-418E-9E41-7F2DA74F102A}" presName="iconRect" presStyleLbl="node1" presStyleIdx="0"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Plant"/>
        </a:ext>
      </dgm:extLst>
    </dgm:pt>
    <dgm:pt modelId="{95F040D6-66A9-41CE-91A0-E7F168FF3742}" type="pres">
      <dgm:prSet presAssocID="{ABF81913-3A0B-418E-9E41-7F2DA74F102A}" presName="spaceRect" presStyleCnt="0"/>
      <dgm:spPr/>
    </dgm:pt>
    <dgm:pt modelId="{82BF50AA-910E-4C35-AB1C-2AE7ECD07ED0}" type="pres">
      <dgm:prSet presAssocID="{ABF81913-3A0B-418E-9E41-7F2DA74F102A}" presName="textRect" presStyleLbl="revTx" presStyleIdx="0" presStyleCnt="7">
        <dgm:presLayoutVars>
          <dgm:chMax val="1"/>
          <dgm:chPref val="1"/>
        </dgm:presLayoutVars>
      </dgm:prSet>
      <dgm:spPr/>
    </dgm:pt>
    <dgm:pt modelId="{A2800408-1225-4948-9868-CD0D8E48B9BD}" type="pres">
      <dgm:prSet presAssocID="{0C9F2B6C-DA97-4019-8C38-947C4D1D0DC5}" presName="sibTrans" presStyleLbl="sibTrans2D1" presStyleIdx="0" presStyleCnt="0"/>
      <dgm:spPr/>
    </dgm:pt>
    <dgm:pt modelId="{71A19C06-A551-4A60-8A6F-11BB69876A85}" type="pres">
      <dgm:prSet presAssocID="{571258FC-C082-4BAD-9E8C-EED253C315BE}" presName="compNode" presStyleCnt="0"/>
      <dgm:spPr/>
    </dgm:pt>
    <dgm:pt modelId="{B5D3C698-5D0A-401A-B5DA-8D1AA1ED292A}" type="pres">
      <dgm:prSet presAssocID="{571258FC-C082-4BAD-9E8C-EED253C315BE}" presName="iconBgRect" presStyleLbl="bgShp" presStyleIdx="1" presStyleCnt="7"/>
      <dgm:spPr/>
    </dgm:pt>
    <dgm:pt modelId="{5C01BDFF-45D7-4760-B0FC-D11ABEDFBBA2}" type="pres">
      <dgm:prSet presAssocID="{571258FC-C082-4BAD-9E8C-EED253C315BE}" presName="iconRect" presStyleLbl="node1" presStyleIdx="1"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eeds"/>
        </a:ext>
      </dgm:extLst>
    </dgm:pt>
    <dgm:pt modelId="{42696521-529B-4838-B3A4-3BBD20EBF490}" type="pres">
      <dgm:prSet presAssocID="{571258FC-C082-4BAD-9E8C-EED253C315BE}" presName="spaceRect" presStyleCnt="0"/>
      <dgm:spPr/>
    </dgm:pt>
    <dgm:pt modelId="{64B71E65-4BD8-46F8-A97E-AC85DB881423}" type="pres">
      <dgm:prSet presAssocID="{571258FC-C082-4BAD-9E8C-EED253C315BE}" presName="textRect" presStyleLbl="revTx" presStyleIdx="1" presStyleCnt="7">
        <dgm:presLayoutVars>
          <dgm:chMax val="1"/>
          <dgm:chPref val="1"/>
        </dgm:presLayoutVars>
      </dgm:prSet>
      <dgm:spPr/>
    </dgm:pt>
    <dgm:pt modelId="{E5060429-BA1A-49F9-B58E-543DC1D38884}" type="pres">
      <dgm:prSet presAssocID="{6D417BD4-3BBE-4138-A600-788874255909}" presName="sibTrans" presStyleLbl="sibTrans2D1" presStyleIdx="0" presStyleCnt="0"/>
      <dgm:spPr/>
    </dgm:pt>
    <dgm:pt modelId="{03CAA856-F972-4C3A-8666-7C44C56CDCE9}" type="pres">
      <dgm:prSet presAssocID="{5E715FDF-B14D-4AFC-B220-40A84F1F42AD}" presName="compNode" presStyleCnt="0"/>
      <dgm:spPr/>
    </dgm:pt>
    <dgm:pt modelId="{E2409984-28E5-4ED8-8AE2-970426EFB550}" type="pres">
      <dgm:prSet presAssocID="{5E715FDF-B14D-4AFC-B220-40A84F1F42AD}" presName="iconBgRect" presStyleLbl="bgShp" presStyleIdx="2" presStyleCnt="7"/>
      <dgm:spPr/>
    </dgm:pt>
    <dgm:pt modelId="{CF17115A-80E1-493B-B614-998E2B2BE499}" type="pres">
      <dgm:prSet presAssocID="{5E715FDF-B14D-4AFC-B220-40A84F1F42AD}" presName="iconRect" presStyleLbl="node1" presStyleIdx="2"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lassroom"/>
        </a:ext>
      </dgm:extLst>
    </dgm:pt>
    <dgm:pt modelId="{4E1EF372-236E-4F98-B32D-856016F62CA9}" type="pres">
      <dgm:prSet presAssocID="{5E715FDF-B14D-4AFC-B220-40A84F1F42AD}" presName="spaceRect" presStyleCnt="0"/>
      <dgm:spPr/>
    </dgm:pt>
    <dgm:pt modelId="{AAB887D1-4A09-4820-99AE-7CA35DE73665}" type="pres">
      <dgm:prSet presAssocID="{5E715FDF-B14D-4AFC-B220-40A84F1F42AD}" presName="textRect" presStyleLbl="revTx" presStyleIdx="2" presStyleCnt="7">
        <dgm:presLayoutVars>
          <dgm:chMax val="1"/>
          <dgm:chPref val="1"/>
        </dgm:presLayoutVars>
      </dgm:prSet>
      <dgm:spPr/>
    </dgm:pt>
    <dgm:pt modelId="{1C0E3C84-14D6-4F86-9C51-B144AB9626F0}" type="pres">
      <dgm:prSet presAssocID="{8B558EA3-17DD-47F6-A1D6-117B8716EF68}" presName="sibTrans" presStyleLbl="sibTrans2D1" presStyleIdx="0" presStyleCnt="0"/>
      <dgm:spPr/>
    </dgm:pt>
    <dgm:pt modelId="{AE621536-7419-461F-B3D3-7F867147E579}" type="pres">
      <dgm:prSet presAssocID="{E9B7166D-9429-47D7-9D28-D10D35295348}" presName="compNode" presStyleCnt="0"/>
      <dgm:spPr/>
    </dgm:pt>
    <dgm:pt modelId="{10547E4E-8B58-44AC-98E8-B61FE0EC6347}" type="pres">
      <dgm:prSet presAssocID="{E9B7166D-9429-47D7-9D28-D10D35295348}" presName="iconBgRect" presStyleLbl="bgShp" presStyleIdx="3" presStyleCnt="7"/>
      <dgm:spPr/>
    </dgm:pt>
    <dgm:pt modelId="{0CB9F97B-A53C-4014-9F0B-666CE730B3E3}" type="pres">
      <dgm:prSet presAssocID="{E9B7166D-9429-47D7-9D28-D10D35295348}" presName="iconRect" presStyleLbl="node1" presStyleIdx="3"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cculent"/>
        </a:ext>
      </dgm:extLst>
    </dgm:pt>
    <dgm:pt modelId="{6E6217CC-78F7-420F-9C50-589E73C34B14}" type="pres">
      <dgm:prSet presAssocID="{E9B7166D-9429-47D7-9D28-D10D35295348}" presName="spaceRect" presStyleCnt="0"/>
      <dgm:spPr/>
    </dgm:pt>
    <dgm:pt modelId="{4F7A176E-31C9-4008-967D-F856EFA2EE77}" type="pres">
      <dgm:prSet presAssocID="{E9B7166D-9429-47D7-9D28-D10D35295348}" presName="textRect" presStyleLbl="revTx" presStyleIdx="3" presStyleCnt="7">
        <dgm:presLayoutVars>
          <dgm:chMax val="1"/>
          <dgm:chPref val="1"/>
        </dgm:presLayoutVars>
      </dgm:prSet>
      <dgm:spPr/>
    </dgm:pt>
    <dgm:pt modelId="{CF03BCDC-EAE8-4599-A222-22F4663DAEE2}" type="pres">
      <dgm:prSet presAssocID="{3898F445-4930-4317-B20B-2648158A79E8}" presName="sibTrans" presStyleLbl="sibTrans2D1" presStyleIdx="0" presStyleCnt="0"/>
      <dgm:spPr/>
    </dgm:pt>
    <dgm:pt modelId="{0E14F38E-B837-4B96-B157-0D89BEDF8A30}" type="pres">
      <dgm:prSet presAssocID="{99BB0091-1BF4-479D-BCEF-7D48CDAC0CF1}" presName="compNode" presStyleCnt="0"/>
      <dgm:spPr/>
    </dgm:pt>
    <dgm:pt modelId="{581E882B-7DB2-4CF5-AFDA-C389841D5326}" type="pres">
      <dgm:prSet presAssocID="{99BB0091-1BF4-479D-BCEF-7D48CDAC0CF1}" presName="iconBgRect" presStyleLbl="bgShp" presStyleIdx="4" presStyleCnt="7"/>
      <dgm:spPr/>
    </dgm:pt>
    <dgm:pt modelId="{9702D5C2-B07D-462F-A093-AA0B1E7CB3AB}" type="pres">
      <dgm:prSet presAssocID="{99BB0091-1BF4-479D-BCEF-7D48CDAC0CF1}" presName="iconRect" presStyleLbl="node1" presStyleIdx="4"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Sustainability"/>
        </a:ext>
      </dgm:extLst>
    </dgm:pt>
    <dgm:pt modelId="{904355EF-0C36-4EA7-9F40-35DF50B3C9A6}" type="pres">
      <dgm:prSet presAssocID="{99BB0091-1BF4-479D-BCEF-7D48CDAC0CF1}" presName="spaceRect" presStyleCnt="0"/>
      <dgm:spPr/>
    </dgm:pt>
    <dgm:pt modelId="{577E13CF-34F7-4482-959C-5175E267C777}" type="pres">
      <dgm:prSet presAssocID="{99BB0091-1BF4-479D-BCEF-7D48CDAC0CF1}" presName="textRect" presStyleLbl="revTx" presStyleIdx="4" presStyleCnt="7">
        <dgm:presLayoutVars>
          <dgm:chMax val="1"/>
          <dgm:chPref val="1"/>
        </dgm:presLayoutVars>
      </dgm:prSet>
      <dgm:spPr/>
    </dgm:pt>
    <dgm:pt modelId="{31D844BF-82DA-41A3-B467-60DDD4FCE90D}" type="pres">
      <dgm:prSet presAssocID="{B20DF87A-D4B2-4B81-868F-9ACBB5C603A3}" presName="sibTrans" presStyleLbl="sibTrans2D1" presStyleIdx="0" presStyleCnt="0"/>
      <dgm:spPr/>
    </dgm:pt>
    <dgm:pt modelId="{78C0962E-618F-4550-8243-6598832360C0}" type="pres">
      <dgm:prSet presAssocID="{42F8CEAF-92EB-43AE-BBC5-90ACF4D6F77B}" presName="compNode" presStyleCnt="0"/>
      <dgm:spPr/>
    </dgm:pt>
    <dgm:pt modelId="{C382E2CC-45D4-4B76-999E-8AFA9EA9E823}" type="pres">
      <dgm:prSet presAssocID="{42F8CEAF-92EB-43AE-BBC5-90ACF4D6F77B}" presName="iconBgRect" presStyleLbl="bgShp" presStyleIdx="5" presStyleCnt="7"/>
      <dgm:spPr/>
    </dgm:pt>
    <dgm:pt modelId="{68D1EC81-9EFE-4DF7-9916-D5BE8C972F5A}" type="pres">
      <dgm:prSet presAssocID="{42F8CEAF-92EB-43AE-BBC5-90ACF4D6F77B}" presName="iconRect" presStyleLbl="node1" presStyleIdx="5"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Hand with Plant"/>
        </a:ext>
      </dgm:extLst>
    </dgm:pt>
    <dgm:pt modelId="{FAC48B7D-A067-4740-A53F-D9504719233C}" type="pres">
      <dgm:prSet presAssocID="{42F8CEAF-92EB-43AE-BBC5-90ACF4D6F77B}" presName="spaceRect" presStyleCnt="0"/>
      <dgm:spPr/>
    </dgm:pt>
    <dgm:pt modelId="{7C091476-FE40-4AA5-A9C2-680F0991D763}" type="pres">
      <dgm:prSet presAssocID="{42F8CEAF-92EB-43AE-BBC5-90ACF4D6F77B}" presName="textRect" presStyleLbl="revTx" presStyleIdx="5" presStyleCnt="7">
        <dgm:presLayoutVars>
          <dgm:chMax val="1"/>
          <dgm:chPref val="1"/>
        </dgm:presLayoutVars>
      </dgm:prSet>
      <dgm:spPr/>
    </dgm:pt>
    <dgm:pt modelId="{CE7AEA46-9EE1-4A8E-984A-6407558D2FC7}" type="pres">
      <dgm:prSet presAssocID="{6FFE0A78-B882-493F-AF38-74B3F550F54B}" presName="sibTrans" presStyleLbl="sibTrans2D1" presStyleIdx="0" presStyleCnt="0"/>
      <dgm:spPr/>
    </dgm:pt>
    <dgm:pt modelId="{55D27A81-65E8-499B-AC9F-465A4B002D88}" type="pres">
      <dgm:prSet presAssocID="{99FD9A3F-54CC-4FEC-843F-01DC5B9370F9}" presName="compNode" presStyleCnt="0"/>
      <dgm:spPr/>
    </dgm:pt>
    <dgm:pt modelId="{BA851DAC-8D83-4F09-A10F-7CA6925B522C}" type="pres">
      <dgm:prSet presAssocID="{99FD9A3F-54CC-4FEC-843F-01DC5B9370F9}" presName="iconBgRect" presStyleLbl="bgShp" presStyleIdx="6" presStyleCnt="7"/>
      <dgm:spPr/>
    </dgm:pt>
    <dgm:pt modelId="{ADC3BFC7-0BC7-4A45-AB37-4BECC02F2AD1}" type="pres">
      <dgm:prSet presAssocID="{99FD9A3F-54CC-4FEC-843F-01DC5B9370F9}" presName="iconRect" presStyleLbl="node1" presStyleIdx="6"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Flower"/>
        </a:ext>
      </dgm:extLst>
    </dgm:pt>
    <dgm:pt modelId="{A75E9EFC-B2DD-4CCB-B698-FC43177E8334}" type="pres">
      <dgm:prSet presAssocID="{99FD9A3F-54CC-4FEC-843F-01DC5B9370F9}" presName="spaceRect" presStyleCnt="0"/>
      <dgm:spPr/>
    </dgm:pt>
    <dgm:pt modelId="{C95496C9-7523-4A81-B363-FC940E90E4B6}" type="pres">
      <dgm:prSet presAssocID="{99FD9A3F-54CC-4FEC-843F-01DC5B9370F9}" presName="textRect" presStyleLbl="revTx" presStyleIdx="6" presStyleCnt="7">
        <dgm:presLayoutVars>
          <dgm:chMax val="1"/>
          <dgm:chPref val="1"/>
        </dgm:presLayoutVars>
      </dgm:prSet>
      <dgm:spPr/>
    </dgm:pt>
  </dgm:ptLst>
  <dgm:cxnLst>
    <dgm:cxn modelId="{52513900-BB68-451E-9412-D91E7616E152}" srcId="{29830EDC-5B94-4E59-B525-2F9747A19DBE}" destId="{99BB0091-1BF4-479D-BCEF-7D48CDAC0CF1}" srcOrd="4" destOrd="0" parTransId="{1DA5D6A0-B317-48FE-BFC6-98A08BDC414E}" sibTransId="{B20DF87A-D4B2-4B81-868F-9ACBB5C603A3}"/>
    <dgm:cxn modelId="{26262A0B-3B19-4FB3-8CF8-E92C9DFAC7B8}" type="presOf" srcId="{99FD9A3F-54CC-4FEC-843F-01DC5B9370F9}" destId="{C95496C9-7523-4A81-B363-FC940E90E4B6}" srcOrd="0" destOrd="0" presId="urn:microsoft.com/office/officeart/2018/2/layout/IconCircleList"/>
    <dgm:cxn modelId="{1AF4F715-E5FD-47E0-A289-EFD46C8B174E}" type="presOf" srcId="{99BB0091-1BF4-479D-BCEF-7D48CDAC0CF1}" destId="{577E13CF-34F7-4482-959C-5175E267C777}" srcOrd="0" destOrd="0" presId="urn:microsoft.com/office/officeart/2018/2/layout/IconCircleList"/>
    <dgm:cxn modelId="{E293F22D-5F57-445F-8384-46622B9783F3}" type="presOf" srcId="{6FFE0A78-B882-493F-AF38-74B3F550F54B}" destId="{CE7AEA46-9EE1-4A8E-984A-6407558D2FC7}" srcOrd="0" destOrd="0" presId="urn:microsoft.com/office/officeart/2018/2/layout/IconCircleList"/>
    <dgm:cxn modelId="{13C67832-A158-4380-BD66-BD382C339028}" type="presOf" srcId="{5E715FDF-B14D-4AFC-B220-40A84F1F42AD}" destId="{AAB887D1-4A09-4820-99AE-7CA35DE73665}" srcOrd="0" destOrd="0" presId="urn:microsoft.com/office/officeart/2018/2/layout/IconCircleList"/>
    <dgm:cxn modelId="{C33F8D40-EC63-42DE-9860-CA2773CCF109}" type="presOf" srcId="{B20DF87A-D4B2-4B81-868F-9ACBB5C603A3}" destId="{31D844BF-82DA-41A3-B467-60DDD4FCE90D}" srcOrd="0" destOrd="0" presId="urn:microsoft.com/office/officeart/2018/2/layout/IconCircleList"/>
    <dgm:cxn modelId="{B3D19860-5CF5-42A7-839E-3B509A9FBE76}" type="presOf" srcId="{571258FC-C082-4BAD-9E8C-EED253C315BE}" destId="{64B71E65-4BD8-46F8-A97E-AC85DB881423}" srcOrd="0" destOrd="0" presId="urn:microsoft.com/office/officeart/2018/2/layout/IconCircleList"/>
    <dgm:cxn modelId="{F06C1465-75DC-4F43-AEE5-928CDDEB1AA9}" srcId="{29830EDC-5B94-4E59-B525-2F9747A19DBE}" destId="{E9B7166D-9429-47D7-9D28-D10D35295348}" srcOrd="3" destOrd="0" parTransId="{B7482945-0356-496A-A504-53537AC21FA5}" sibTransId="{3898F445-4930-4317-B20B-2648158A79E8}"/>
    <dgm:cxn modelId="{1B39004A-2BD0-4701-B80A-62F8902C0C6A}" type="presOf" srcId="{ABF81913-3A0B-418E-9E41-7F2DA74F102A}" destId="{82BF50AA-910E-4C35-AB1C-2AE7ECD07ED0}" srcOrd="0" destOrd="0" presId="urn:microsoft.com/office/officeart/2018/2/layout/IconCircleList"/>
    <dgm:cxn modelId="{9E2C895A-64E0-4482-849A-D262C2AFC917}" type="presOf" srcId="{42F8CEAF-92EB-43AE-BBC5-90ACF4D6F77B}" destId="{7C091476-FE40-4AA5-A9C2-680F0991D763}" srcOrd="0" destOrd="0" presId="urn:microsoft.com/office/officeart/2018/2/layout/IconCircleList"/>
    <dgm:cxn modelId="{5410D17E-4BBC-4DBA-8C6B-61F20BF25310}" srcId="{29830EDC-5B94-4E59-B525-2F9747A19DBE}" destId="{5E715FDF-B14D-4AFC-B220-40A84F1F42AD}" srcOrd="2" destOrd="0" parTransId="{6606955A-1312-4B37-8ABB-B8C5F16BC2D0}" sibTransId="{8B558EA3-17DD-47F6-A1D6-117B8716EF68}"/>
    <dgm:cxn modelId="{0E6F548C-EAA8-43E0-AF57-24A096AF105A}" type="presOf" srcId="{0C9F2B6C-DA97-4019-8C38-947C4D1D0DC5}" destId="{A2800408-1225-4948-9868-CD0D8E48B9BD}" srcOrd="0" destOrd="0" presId="urn:microsoft.com/office/officeart/2018/2/layout/IconCircleList"/>
    <dgm:cxn modelId="{9ABEB09A-FCC6-415A-B29D-AF4C7B78E75D}" type="presOf" srcId="{E9B7166D-9429-47D7-9D28-D10D35295348}" destId="{4F7A176E-31C9-4008-967D-F856EFA2EE77}" srcOrd="0" destOrd="0" presId="urn:microsoft.com/office/officeart/2018/2/layout/IconCircleList"/>
    <dgm:cxn modelId="{58962EA4-26C2-4288-9A1D-F5A4BA3FD6DB}" srcId="{29830EDC-5B94-4E59-B525-2F9747A19DBE}" destId="{99FD9A3F-54CC-4FEC-843F-01DC5B9370F9}" srcOrd="6" destOrd="0" parTransId="{367AA671-DE87-42A3-91D5-C7E757AEBAA5}" sibTransId="{2DC1384E-B084-496D-95B0-7E97FA0160F0}"/>
    <dgm:cxn modelId="{A9319AA4-DF81-42EC-BC90-75BDF213C1D8}" srcId="{29830EDC-5B94-4E59-B525-2F9747A19DBE}" destId="{42F8CEAF-92EB-43AE-BBC5-90ACF4D6F77B}" srcOrd="5" destOrd="0" parTransId="{3076A491-F326-4A3E-B971-07AAAD352965}" sibTransId="{6FFE0A78-B882-493F-AF38-74B3F550F54B}"/>
    <dgm:cxn modelId="{A6064ABA-C62C-4DEA-81D9-751C34B2E078}" srcId="{29830EDC-5B94-4E59-B525-2F9747A19DBE}" destId="{571258FC-C082-4BAD-9E8C-EED253C315BE}" srcOrd="1" destOrd="0" parTransId="{F0835624-F68A-40F1-AFB5-18545BF6F43D}" sibTransId="{6D417BD4-3BBE-4138-A600-788874255909}"/>
    <dgm:cxn modelId="{5C21C0D2-1B7E-4F7A-8798-BD4EAA4DEB72}" srcId="{29830EDC-5B94-4E59-B525-2F9747A19DBE}" destId="{ABF81913-3A0B-418E-9E41-7F2DA74F102A}" srcOrd="0" destOrd="0" parTransId="{CB5DFFAD-9FC9-4BA4-B6EC-C4F9119AF06E}" sibTransId="{0C9F2B6C-DA97-4019-8C38-947C4D1D0DC5}"/>
    <dgm:cxn modelId="{8DCFEDD7-FA10-4383-AC11-B5C1A4A71FEB}" type="presOf" srcId="{6D417BD4-3BBE-4138-A600-788874255909}" destId="{E5060429-BA1A-49F9-B58E-543DC1D38884}" srcOrd="0" destOrd="0" presId="urn:microsoft.com/office/officeart/2018/2/layout/IconCircleList"/>
    <dgm:cxn modelId="{722E4DE8-CD32-4D64-9575-E8C2E698E687}" type="presOf" srcId="{3898F445-4930-4317-B20B-2648158A79E8}" destId="{CF03BCDC-EAE8-4599-A222-22F4663DAEE2}" srcOrd="0" destOrd="0" presId="urn:microsoft.com/office/officeart/2018/2/layout/IconCircleList"/>
    <dgm:cxn modelId="{042B1BEA-B20C-4DCE-BEE6-CBA2D14A6D81}" type="presOf" srcId="{8B558EA3-17DD-47F6-A1D6-117B8716EF68}" destId="{1C0E3C84-14D6-4F86-9C51-B144AB9626F0}" srcOrd="0" destOrd="0" presId="urn:microsoft.com/office/officeart/2018/2/layout/IconCircleList"/>
    <dgm:cxn modelId="{6A9A7AF9-6233-4CC2-A041-64C814A66E73}" type="presOf" srcId="{29830EDC-5B94-4E59-B525-2F9747A19DBE}" destId="{9E772DB2-8D87-49A7-9A90-3AC1EE7C1726}" srcOrd="0" destOrd="0" presId="urn:microsoft.com/office/officeart/2018/2/layout/IconCircleList"/>
    <dgm:cxn modelId="{EC5680A8-0E10-49E3-A56F-1512E0FB844A}" type="presParOf" srcId="{9E772DB2-8D87-49A7-9A90-3AC1EE7C1726}" destId="{C322E9A8-1916-409E-B8E0-25BBF51D74AF}" srcOrd="0" destOrd="0" presId="urn:microsoft.com/office/officeart/2018/2/layout/IconCircleList"/>
    <dgm:cxn modelId="{56409699-84A3-462F-9D56-7A153CE0C4AF}" type="presParOf" srcId="{C322E9A8-1916-409E-B8E0-25BBF51D74AF}" destId="{0B91D734-A158-4004-BBEB-A87234F7326C}" srcOrd="0" destOrd="0" presId="urn:microsoft.com/office/officeart/2018/2/layout/IconCircleList"/>
    <dgm:cxn modelId="{DB834C46-0031-410F-BFD8-8D3D46CD0F60}" type="presParOf" srcId="{0B91D734-A158-4004-BBEB-A87234F7326C}" destId="{7DEDD13F-2C1A-4DE1-BCF2-470E62B13F94}" srcOrd="0" destOrd="0" presId="urn:microsoft.com/office/officeart/2018/2/layout/IconCircleList"/>
    <dgm:cxn modelId="{F7D77C85-9202-4D98-BA2F-9DDD0D43B5BA}" type="presParOf" srcId="{0B91D734-A158-4004-BBEB-A87234F7326C}" destId="{257AF391-5FE7-4E5F-9B95-560D01B4FCF7}" srcOrd="1" destOrd="0" presId="urn:microsoft.com/office/officeart/2018/2/layout/IconCircleList"/>
    <dgm:cxn modelId="{E668443D-B2BF-4B53-B2F5-FE3AD816338A}" type="presParOf" srcId="{0B91D734-A158-4004-BBEB-A87234F7326C}" destId="{95F040D6-66A9-41CE-91A0-E7F168FF3742}" srcOrd="2" destOrd="0" presId="urn:microsoft.com/office/officeart/2018/2/layout/IconCircleList"/>
    <dgm:cxn modelId="{AFC65048-7E66-4FD1-B0A5-9045CF9AE90C}" type="presParOf" srcId="{0B91D734-A158-4004-BBEB-A87234F7326C}" destId="{82BF50AA-910E-4C35-AB1C-2AE7ECD07ED0}" srcOrd="3" destOrd="0" presId="urn:microsoft.com/office/officeart/2018/2/layout/IconCircleList"/>
    <dgm:cxn modelId="{4E6A7C6E-48AC-4F63-8630-8E518E63DBB0}" type="presParOf" srcId="{C322E9A8-1916-409E-B8E0-25BBF51D74AF}" destId="{A2800408-1225-4948-9868-CD0D8E48B9BD}" srcOrd="1" destOrd="0" presId="urn:microsoft.com/office/officeart/2018/2/layout/IconCircleList"/>
    <dgm:cxn modelId="{4F54D051-1917-4FFB-8874-0EAB148425AA}" type="presParOf" srcId="{C322E9A8-1916-409E-B8E0-25BBF51D74AF}" destId="{71A19C06-A551-4A60-8A6F-11BB69876A85}" srcOrd="2" destOrd="0" presId="urn:microsoft.com/office/officeart/2018/2/layout/IconCircleList"/>
    <dgm:cxn modelId="{34415949-7617-40DC-AEC0-F1568ADE4EBA}" type="presParOf" srcId="{71A19C06-A551-4A60-8A6F-11BB69876A85}" destId="{B5D3C698-5D0A-401A-B5DA-8D1AA1ED292A}" srcOrd="0" destOrd="0" presId="urn:microsoft.com/office/officeart/2018/2/layout/IconCircleList"/>
    <dgm:cxn modelId="{278AB903-0ACF-40A9-8B39-B1D2ED15450D}" type="presParOf" srcId="{71A19C06-A551-4A60-8A6F-11BB69876A85}" destId="{5C01BDFF-45D7-4760-B0FC-D11ABEDFBBA2}" srcOrd="1" destOrd="0" presId="urn:microsoft.com/office/officeart/2018/2/layout/IconCircleList"/>
    <dgm:cxn modelId="{80CFA425-04B8-4C50-B8A1-AE1D252B3A86}" type="presParOf" srcId="{71A19C06-A551-4A60-8A6F-11BB69876A85}" destId="{42696521-529B-4838-B3A4-3BBD20EBF490}" srcOrd="2" destOrd="0" presId="urn:microsoft.com/office/officeart/2018/2/layout/IconCircleList"/>
    <dgm:cxn modelId="{3B8DAED6-2321-4E13-B0CE-90E1BD0C0C6B}" type="presParOf" srcId="{71A19C06-A551-4A60-8A6F-11BB69876A85}" destId="{64B71E65-4BD8-46F8-A97E-AC85DB881423}" srcOrd="3" destOrd="0" presId="urn:microsoft.com/office/officeart/2018/2/layout/IconCircleList"/>
    <dgm:cxn modelId="{12CB71F3-3F18-41A6-BDDE-E6776FC9593B}" type="presParOf" srcId="{C322E9A8-1916-409E-B8E0-25BBF51D74AF}" destId="{E5060429-BA1A-49F9-B58E-543DC1D38884}" srcOrd="3" destOrd="0" presId="urn:microsoft.com/office/officeart/2018/2/layout/IconCircleList"/>
    <dgm:cxn modelId="{9E37E5C6-AEA7-47BD-9CE4-A043711689D2}" type="presParOf" srcId="{C322E9A8-1916-409E-B8E0-25BBF51D74AF}" destId="{03CAA856-F972-4C3A-8666-7C44C56CDCE9}" srcOrd="4" destOrd="0" presId="urn:microsoft.com/office/officeart/2018/2/layout/IconCircleList"/>
    <dgm:cxn modelId="{ACC23545-2F2A-4252-90C2-F73B1EF98C6D}" type="presParOf" srcId="{03CAA856-F972-4C3A-8666-7C44C56CDCE9}" destId="{E2409984-28E5-4ED8-8AE2-970426EFB550}" srcOrd="0" destOrd="0" presId="urn:microsoft.com/office/officeart/2018/2/layout/IconCircleList"/>
    <dgm:cxn modelId="{C2ED4E6F-FDC9-40F8-9B6B-1DB8334DB4B1}" type="presParOf" srcId="{03CAA856-F972-4C3A-8666-7C44C56CDCE9}" destId="{CF17115A-80E1-493B-B614-998E2B2BE499}" srcOrd="1" destOrd="0" presId="urn:microsoft.com/office/officeart/2018/2/layout/IconCircleList"/>
    <dgm:cxn modelId="{C33816D9-0427-4D38-8741-10AA5E4D1646}" type="presParOf" srcId="{03CAA856-F972-4C3A-8666-7C44C56CDCE9}" destId="{4E1EF372-236E-4F98-B32D-856016F62CA9}" srcOrd="2" destOrd="0" presId="urn:microsoft.com/office/officeart/2018/2/layout/IconCircleList"/>
    <dgm:cxn modelId="{997406A5-E652-4E1C-ACC5-63E4BC1297E5}" type="presParOf" srcId="{03CAA856-F972-4C3A-8666-7C44C56CDCE9}" destId="{AAB887D1-4A09-4820-99AE-7CA35DE73665}" srcOrd="3" destOrd="0" presId="urn:microsoft.com/office/officeart/2018/2/layout/IconCircleList"/>
    <dgm:cxn modelId="{04F2D073-F2FB-43B1-ADC2-E0E9901FF7EB}" type="presParOf" srcId="{C322E9A8-1916-409E-B8E0-25BBF51D74AF}" destId="{1C0E3C84-14D6-4F86-9C51-B144AB9626F0}" srcOrd="5" destOrd="0" presId="urn:microsoft.com/office/officeart/2018/2/layout/IconCircleList"/>
    <dgm:cxn modelId="{392E4232-8F59-4DD6-ABFF-873B7BCF6860}" type="presParOf" srcId="{C322E9A8-1916-409E-B8E0-25BBF51D74AF}" destId="{AE621536-7419-461F-B3D3-7F867147E579}" srcOrd="6" destOrd="0" presId="urn:microsoft.com/office/officeart/2018/2/layout/IconCircleList"/>
    <dgm:cxn modelId="{413F0AB3-BD33-4B96-9AAE-E7D5B554192F}" type="presParOf" srcId="{AE621536-7419-461F-B3D3-7F867147E579}" destId="{10547E4E-8B58-44AC-98E8-B61FE0EC6347}" srcOrd="0" destOrd="0" presId="urn:microsoft.com/office/officeart/2018/2/layout/IconCircleList"/>
    <dgm:cxn modelId="{42B83E66-1EC1-4738-B1F6-01025FFCA72A}" type="presParOf" srcId="{AE621536-7419-461F-B3D3-7F867147E579}" destId="{0CB9F97B-A53C-4014-9F0B-666CE730B3E3}" srcOrd="1" destOrd="0" presId="urn:microsoft.com/office/officeart/2018/2/layout/IconCircleList"/>
    <dgm:cxn modelId="{457E6EEB-E114-42FF-B870-EB80E6A2A558}" type="presParOf" srcId="{AE621536-7419-461F-B3D3-7F867147E579}" destId="{6E6217CC-78F7-420F-9C50-589E73C34B14}" srcOrd="2" destOrd="0" presId="urn:microsoft.com/office/officeart/2018/2/layout/IconCircleList"/>
    <dgm:cxn modelId="{5EB83068-4BB7-4C69-B1B5-B2958390F0EA}" type="presParOf" srcId="{AE621536-7419-461F-B3D3-7F867147E579}" destId="{4F7A176E-31C9-4008-967D-F856EFA2EE77}" srcOrd="3" destOrd="0" presId="urn:microsoft.com/office/officeart/2018/2/layout/IconCircleList"/>
    <dgm:cxn modelId="{C18AE189-552F-4C59-8FC3-F0FF6AF46204}" type="presParOf" srcId="{C322E9A8-1916-409E-B8E0-25BBF51D74AF}" destId="{CF03BCDC-EAE8-4599-A222-22F4663DAEE2}" srcOrd="7" destOrd="0" presId="urn:microsoft.com/office/officeart/2018/2/layout/IconCircleList"/>
    <dgm:cxn modelId="{E8A4A022-0956-44BB-AEBE-229A191196B6}" type="presParOf" srcId="{C322E9A8-1916-409E-B8E0-25BBF51D74AF}" destId="{0E14F38E-B837-4B96-B157-0D89BEDF8A30}" srcOrd="8" destOrd="0" presId="urn:microsoft.com/office/officeart/2018/2/layout/IconCircleList"/>
    <dgm:cxn modelId="{C81E36CD-DB57-4F67-8B62-741A30CEE70E}" type="presParOf" srcId="{0E14F38E-B837-4B96-B157-0D89BEDF8A30}" destId="{581E882B-7DB2-4CF5-AFDA-C389841D5326}" srcOrd="0" destOrd="0" presId="urn:microsoft.com/office/officeart/2018/2/layout/IconCircleList"/>
    <dgm:cxn modelId="{7F04875B-67B4-452D-B366-B838E9862DB7}" type="presParOf" srcId="{0E14F38E-B837-4B96-B157-0D89BEDF8A30}" destId="{9702D5C2-B07D-462F-A093-AA0B1E7CB3AB}" srcOrd="1" destOrd="0" presId="urn:microsoft.com/office/officeart/2018/2/layout/IconCircleList"/>
    <dgm:cxn modelId="{144EA930-8B3C-4673-AAED-E202429277BC}" type="presParOf" srcId="{0E14F38E-B837-4B96-B157-0D89BEDF8A30}" destId="{904355EF-0C36-4EA7-9F40-35DF50B3C9A6}" srcOrd="2" destOrd="0" presId="urn:microsoft.com/office/officeart/2018/2/layout/IconCircleList"/>
    <dgm:cxn modelId="{938EF5F8-F522-48B9-9BD1-7774EB29F13F}" type="presParOf" srcId="{0E14F38E-B837-4B96-B157-0D89BEDF8A30}" destId="{577E13CF-34F7-4482-959C-5175E267C777}" srcOrd="3" destOrd="0" presId="urn:microsoft.com/office/officeart/2018/2/layout/IconCircleList"/>
    <dgm:cxn modelId="{F0F53CB5-3358-4EC0-A789-6104E2461C42}" type="presParOf" srcId="{C322E9A8-1916-409E-B8E0-25BBF51D74AF}" destId="{31D844BF-82DA-41A3-B467-60DDD4FCE90D}" srcOrd="9" destOrd="0" presId="urn:microsoft.com/office/officeart/2018/2/layout/IconCircleList"/>
    <dgm:cxn modelId="{F138AF03-A1DE-48BB-BC26-A42102311C81}" type="presParOf" srcId="{C322E9A8-1916-409E-B8E0-25BBF51D74AF}" destId="{78C0962E-618F-4550-8243-6598832360C0}" srcOrd="10" destOrd="0" presId="urn:microsoft.com/office/officeart/2018/2/layout/IconCircleList"/>
    <dgm:cxn modelId="{0A08A87E-580C-4988-8A24-E4E3D4FA2A10}" type="presParOf" srcId="{78C0962E-618F-4550-8243-6598832360C0}" destId="{C382E2CC-45D4-4B76-999E-8AFA9EA9E823}" srcOrd="0" destOrd="0" presId="urn:microsoft.com/office/officeart/2018/2/layout/IconCircleList"/>
    <dgm:cxn modelId="{DDB7FBDC-3BD6-48DA-9A97-882974F8F03F}" type="presParOf" srcId="{78C0962E-618F-4550-8243-6598832360C0}" destId="{68D1EC81-9EFE-4DF7-9916-D5BE8C972F5A}" srcOrd="1" destOrd="0" presId="urn:microsoft.com/office/officeart/2018/2/layout/IconCircleList"/>
    <dgm:cxn modelId="{672C5015-FF7C-4330-8215-40C3A9AC77F4}" type="presParOf" srcId="{78C0962E-618F-4550-8243-6598832360C0}" destId="{FAC48B7D-A067-4740-A53F-D9504719233C}" srcOrd="2" destOrd="0" presId="urn:microsoft.com/office/officeart/2018/2/layout/IconCircleList"/>
    <dgm:cxn modelId="{24100B62-016E-4913-A6B2-FD4D76E998C8}" type="presParOf" srcId="{78C0962E-618F-4550-8243-6598832360C0}" destId="{7C091476-FE40-4AA5-A9C2-680F0991D763}" srcOrd="3" destOrd="0" presId="urn:microsoft.com/office/officeart/2018/2/layout/IconCircleList"/>
    <dgm:cxn modelId="{81DC64F9-96A4-447B-B193-318BAF35AB2B}" type="presParOf" srcId="{C322E9A8-1916-409E-B8E0-25BBF51D74AF}" destId="{CE7AEA46-9EE1-4A8E-984A-6407558D2FC7}" srcOrd="11" destOrd="0" presId="urn:microsoft.com/office/officeart/2018/2/layout/IconCircleList"/>
    <dgm:cxn modelId="{905D9D66-7818-414F-984C-393E43A6EB6F}" type="presParOf" srcId="{C322E9A8-1916-409E-B8E0-25BBF51D74AF}" destId="{55D27A81-65E8-499B-AC9F-465A4B002D88}" srcOrd="12" destOrd="0" presId="urn:microsoft.com/office/officeart/2018/2/layout/IconCircleList"/>
    <dgm:cxn modelId="{69E6394B-5F41-405B-9A1A-C53FE909035F}" type="presParOf" srcId="{55D27A81-65E8-499B-AC9F-465A4B002D88}" destId="{BA851DAC-8D83-4F09-A10F-7CA6925B522C}" srcOrd="0" destOrd="0" presId="urn:microsoft.com/office/officeart/2018/2/layout/IconCircleList"/>
    <dgm:cxn modelId="{C7ED4991-0BEB-42F1-A4E3-A6858CCAC350}" type="presParOf" srcId="{55D27A81-65E8-499B-AC9F-465A4B002D88}" destId="{ADC3BFC7-0BC7-4A45-AB37-4BECC02F2AD1}" srcOrd="1" destOrd="0" presId="urn:microsoft.com/office/officeart/2018/2/layout/IconCircleList"/>
    <dgm:cxn modelId="{ACCFFE0A-9E45-40BA-A478-114AE4292469}" type="presParOf" srcId="{55D27A81-65E8-499B-AC9F-465A4B002D88}" destId="{A75E9EFC-B2DD-4CCB-B698-FC43177E8334}" srcOrd="2" destOrd="0" presId="urn:microsoft.com/office/officeart/2018/2/layout/IconCircleList"/>
    <dgm:cxn modelId="{8E207266-93F7-4D90-AD6A-603B937747AE}" type="presParOf" srcId="{55D27A81-65E8-499B-AC9F-465A4B002D88}" destId="{C95496C9-7523-4A81-B363-FC940E90E4B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C824C-A868-4261-9B99-B7F30F8E4D70}">
      <dsp:nvSpPr>
        <dsp:cNvPr id="0" name=""/>
        <dsp:cNvSpPr/>
      </dsp:nvSpPr>
      <dsp:spPr>
        <a:xfrm>
          <a:off x="2877112" y="2336833"/>
          <a:ext cx="91440" cy="435186"/>
        </a:xfrm>
        <a:custGeom>
          <a:avLst/>
          <a:gdLst/>
          <a:ahLst/>
          <a:cxnLst/>
          <a:rect l="0" t="0" r="0" b="0"/>
          <a:pathLst>
            <a:path>
              <a:moveTo>
                <a:pt x="45720" y="0"/>
              </a:moveTo>
              <a:lnTo>
                <a:pt x="45720" y="435186"/>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6BFFBE-91A3-497C-B87F-0847E03CE250}">
      <dsp:nvSpPr>
        <dsp:cNvPr id="0" name=""/>
        <dsp:cNvSpPr/>
      </dsp:nvSpPr>
      <dsp:spPr>
        <a:xfrm>
          <a:off x="2008400" y="951469"/>
          <a:ext cx="914432" cy="435186"/>
        </a:xfrm>
        <a:custGeom>
          <a:avLst/>
          <a:gdLst/>
          <a:ahLst/>
          <a:cxnLst/>
          <a:rect l="0" t="0" r="0" b="0"/>
          <a:pathLst>
            <a:path>
              <a:moveTo>
                <a:pt x="0" y="0"/>
              </a:moveTo>
              <a:lnTo>
                <a:pt x="0" y="296566"/>
              </a:lnTo>
              <a:lnTo>
                <a:pt x="914432" y="296566"/>
              </a:lnTo>
              <a:lnTo>
                <a:pt x="914432" y="435186"/>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22614E-622C-4161-BC93-BDB45B3599CD}">
      <dsp:nvSpPr>
        <dsp:cNvPr id="0" name=""/>
        <dsp:cNvSpPr/>
      </dsp:nvSpPr>
      <dsp:spPr>
        <a:xfrm>
          <a:off x="1031100" y="2378394"/>
          <a:ext cx="91440" cy="393625"/>
        </a:xfrm>
        <a:custGeom>
          <a:avLst/>
          <a:gdLst/>
          <a:ahLst/>
          <a:cxnLst/>
          <a:rect l="0" t="0" r="0" b="0"/>
          <a:pathLst>
            <a:path>
              <a:moveTo>
                <a:pt x="45720" y="0"/>
              </a:moveTo>
              <a:lnTo>
                <a:pt x="45720" y="255006"/>
              </a:lnTo>
              <a:lnTo>
                <a:pt x="62868" y="255006"/>
              </a:lnTo>
              <a:lnTo>
                <a:pt x="62868" y="393625"/>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767A9B-5CD6-46F6-917E-091585781A02}">
      <dsp:nvSpPr>
        <dsp:cNvPr id="0" name=""/>
        <dsp:cNvSpPr/>
      </dsp:nvSpPr>
      <dsp:spPr>
        <a:xfrm>
          <a:off x="1076820" y="951469"/>
          <a:ext cx="931580" cy="476747"/>
        </a:xfrm>
        <a:custGeom>
          <a:avLst/>
          <a:gdLst/>
          <a:ahLst/>
          <a:cxnLst/>
          <a:rect l="0" t="0" r="0" b="0"/>
          <a:pathLst>
            <a:path>
              <a:moveTo>
                <a:pt x="931580" y="0"/>
              </a:moveTo>
              <a:lnTo>
                <a:pt x="931580" y="338127"/>
              </a:lnTo>
              <a:lnTo>
                <a:pt x="0" y="338127"/>
              </a:lnTo>
              <a:lnTo>
                <a:pt x="0" y="476747"/>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904446-9ECF-411A-9530-FDD7F14EA466}">
      <dsp:nvSpPr>
        <dsp:cNvPr id="0" name=""/>
        <dsp:cNvSpPr/>
      </dsp:nvSpPr>
      <dsp:spPr>
        <a:xfrm>
          <a:off x="1260229" y="1291"/>
          <a:ext cx="1496343" cy="950178"/>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F5C98508-730B-4245-B605-061123EA7F12}">
      <dsp:nvSpPr>
        <dsp:cNvPr id="0" name=""/>
        <dsp:cNvSpPr/>
      </dsp:nvSpPr>
      <dsp:spPr>
        <a:xfrm>
          <a:off x="1426489" y="159238"/>
          <a:ext cx="1496343" cy="950178"/>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Garden zoning/soil</a:t>
          </a:r>
        </a:p>
        <a:p>
          <a:pPr marL="0" lvl="0" indent="0" algn="ctr" defTabSz="666750">
            <a:lnSpc>
              <a:spcPct val="90000"/>
            </a:lnSpc>
            <a:spcBef>
              <a:spcPct val="0"/>
            </a:spcBef>
            <a:spcAft>
              <a:spcPct val="35000"/>
            </a:spcAft>
            <a:buNone/>
          </a:pPr>
          <a:endParaRPr lang="en-US" sz="1500" kern="1200" dirty="0"/>
        </a:p>
      </dsp:txBody>
      <dsp:txXfrm>
        <a:off x="1454319" y="187068"/>
        <a:ext cx="1440683" cy="894518"/>
      </dsp:txXfrm>
    </dsp:sp>
    <dsp:sp modelId="{985D2007-6894-452F-AA40-DAF590180920}">
      <dsp:nvSpPr>
        <dsp:cNvPr id="0" name=""/>
        <dsp:cNvSpPr/>
      </dsp:nvSpPr>
      <dsp:spPr>
        <a:xfrm>
          <a:off x="328648" y="1428216"/>
          <a:ext cx="1496343" cy="950178"/>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17CC5BAE-EE2D-4F5C-BCE9-40913E6DE27F}">
      <dsp:nvSpPr>
        <dsp:cNvPr id="0" name=""/>
        <dsp:cNvSpPr/>
      </dsp:nvSpPr>
      <dsp:spPr>
        <a:xfrm>
          <a:off x="494909" y="1586163"/>
          <a:ext cx="1496343" cy="950178"/>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Ph of soil, </a:t>
          </a:r>
        </a:p>
        <a:p>
          <a:pPr marL="0" lvl="0" indent="0" algn="ctr" defTabSz="666750">
            <a:lnSpc>
              <a:spcPct val="90000"/>
            </a:lnSpc>
            <a:spcBef>
              <a:spcPct val="0"/>
            </a:spcBef>
            <a:spcAft>
              <a:spcPct val="35000"/>
            </a:spcAft>
            <a:buNone/>
          </a:pPr>
          <a:r>
            <a:rPr lang="en-US" sz="1500" kern="1200" dirty="0"/>
            <a:t>Amending soil</a:t>
          </a:r>
        </a:p>
        <a:p>
          <a:pPr marL="0" lvl="0" indent="0" algn="ctr" defTabSz="666750">
            <a:lnSpc>
              <a:spcPct val="90000"/>
            </a:lnSpc>
            <a:spcBef>
              <a:spcPct val="0"/>
            </a:spcBef>
            <a:spcAft>
              <a:spcPct val="35000"/>
            </a:spcAft>
            <a:buNone/>
          </a:pPr>
          <a:r>
            <a:rPr lang="en-US" sz="1500" kern="1200" dirty="0"/>
            <a:t>Pest control</a:t>
          </a:r>
        </a:p>
      </dsp:txBody>
      <dsp:txXfrm>
        <a:off x="522739" y="1613993"/>
        <a:ext cx="1440683" cy="894518"/>
      </dsp:txXfrm>
    </dsp:sp>
    <dsp:sp modelId="{8C18E3FC-71D7-45FB-87BC-36A34C5FB392}">
      <dsp:nvSpPr>
        <dsp:cNvPr id="0" name=""/>
        <dsp:cNvSpPr/>
      </dsp:nvSpPr>
      <dsp:spPr>
        <a:xfrm>
          <a:off x="345797" y="2772020"/>
          <a:ext cx="1496343" cy="950178"/>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B1DD22A1-4796-446C-AECF-38AABEC02216}">
      <dsp:nvSpPr>
        <dsp:cNvPr id="0" name=""/>
        <dsp:cNvSpPr/>
      </dsp:nvSpPr>
      <dsp:spPr>
        <a:xfrm>
          <a:off x="512057" y="2929967"/>
          <a:ext cx="1496343" cy="950178"/>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r>
            <a:rPr lang="en-US" sz="1500" kern="1200" dirty="0"/>
            <a:t>Websites and videos</a:t>
          </a:r>
        </a:p>
      </dsp:txBody>
      <dsp:txXfrm>
        <a:off x="539887" y="2957797"/>
        <a:ext cx="1440683" cy="894518"/>
      </dsp:txXfrm>
    </dsp:sp>
    <dsp:sp modelId="{39A74068-EC37-4FB7-BAB4-B34D6C3FE76F}">
      <dsp:nvSpPr>
        <dsp:cNvPr id="0" name=""/>
        <dsp:cNvSpPr/>
      </dsp:nvSpPr>
      <dsp:spPr>
        <a:xfrm>
          <a:off x="2174661" y="1386655"/>
          <a:ext cx="1496343" cy="950178"/>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ED0554B0-3E43-45EE-AF68-D61BC5AF983C}">
      <dsp:nvSpPr>
        <dsp:cNvPr id="0" name=""/>
        <dsp:cNvSpPr/>
      </dsp:nvSpPr>
      <dsp:spPr>
        <a:xfrm>
          <a:off x="2340921" y="1544603"/>
          <a:ext cx="1496343" cy="950178"/>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Hydroponic lettuce</a:t>
          </a:r>
        </a:p>
        <a:p>
          <a:pPr marL="0" lvl="0" indent="0" algn="ctr" defTabSz="666750">
            <a:lnSpc>
              <a:spcPct val="90000"/>
            </a:lnSpc>
            <a:spcBef>
              <a:spcPct val="0"/>
            </a:spcBef>
            <a:spcAft>
              <a:spcPct val="35000"/>
            </a:spcAft>
            <a:buNone/>
          </a:pPr>
          <a:r>
            <a:rPr lang="en-US" sz="1500" kern="1200" dirty="0"/>
            <a:t>Sprouting. </a:t>
          </a:r>
        </a:p>
      </dsp:txBody>
      <dsp:txXfrm>
        <a:off x="2368751" y="1572433"/>
        <a:ext cx="1440683" cy="894518"/>
      </dsp:txXfrm>
    </dsp:sp>
    <dsp:sp modelId="{C7BA8EB9-A303-4BA6-82DC-BA3C81AEF686}">
      <dsp:nvSpPr>
        <dsp:cNvPr id="0" name=""/>
        <dsp:cNvSpPr/>
      </dsp:nvSpPr>
      <dsp:spPr>
        <a:xfrm>
          <a:off x="2174661" y="2772020"/>
          <a:ext cx="1496343" cy="950178"/>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DD3233C3-BB4E-4520-B53C-951E8AFAB763}">
      <dsp:nvSpPr>
        <dsp:cNvPr id="0" name=""/>
        <dsp:cNvSpPr/>
      </dsp:nvSpPr>
      <dsp:spPr>
        <a:xfrm>
          <a:off x="2340921" y="2929967"/>
          <a:ext cx="1496343" cy="950178"/>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r>
            <a:rPr lang="en-US" sz="1500" kern="1200" dirty="0"/>
            <a:t>High school elective credit</a:t>
          </a:r>
        </a:p>
      </dsp:txBody>
      <dsp:txXfrm>
        <a:off x="2368751" y="2957797"/>
        <a:ext cx="1440683" cy="894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DD13F-2C1A-4DE1-BCF2-470E62B13F94}">
      <dsp:nvSpPr>
        <dsp:cNvPr id="0" name=""/>
        <dsp:cNvSpPr/>
      </dsp:nvSpPr>
      <dsp:spPr>
        <a:xfrm>
          <a:off x="191458" y="149985"/>
          <a:ext cx="800575" cy="80057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7AF391-5FE7-4E5F-9B95-560D01B4FCF7}">
      <dsp:nvSpPr>
        <dsp:cNvPr id="0" name=""/>
        <dsp:cNvSpPr/>
      </dsp:nvSpPr>
      <dsp:spPr>
        <a:xfrm>
          <a:off x="359579" y="318106"/>
          <a:ext cx="464334" cy="46433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2BF50AA-910E-4C35-AB1C-2AE7ECD07ED0}">
      <dsp:nvSpPr>
        <dsp:cNvPr id="0" name=""/>
        <dsp:cNvSpPr/>
      </dsp:nvSpPr>
      <dsp:spPr>
        <a:xfrm>
          <a:off x="1163586" y="149985"/>
          <a:ext cx="1887071" cy="800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research on topics like plant pathology, soil pH, hydroponics, and urban farming</a:t>
          </a:r>
        </a:p>
      </dsp:txBody>
      <dsp:txXfrm>
        <a:off x="1163586" y="149985"/>
        <a:ext cx="1887071" cy="800575"/>
      </dsp:txXfrm>
    </dsp:sp>
    <dsp:sp modelId="{B5D3C698-5D0A-401A-B5DA-8D1AA1ED292A}">
      <dsp:nvSpPr>
        <dsp:cNvPr id="0" name=""/>
        <dsp:cNvSpPr/>
      </dsp:nvSpPr>
      <dsp:spPr>
        <a:xfrm>
          <a:off x="3379466" y="149985"/>
          <a:ext cx="800575" cy="80057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01BDFF-45D7-4760-B0FC-D11ABEDFBBA2}">
      <dsp:nvSpPr>
        <dsp:cNvPr id="0" name=""/>
        <dsp:cNvSpPr/>
      </dsp:nvSpPr>
      <dsp:spPr>
        <a:xfrm>
          <a:off x="3547587" y="318106"/>
          <a:ext cx="464334" cy="46433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4B71E65-4BD8-46F8-A97E-AC85DB881423}">
      <dsp:nvSpPr>
        <dsp:cNvPr id="0" name=""/>
        <dsp:cNvSpPr/>
      </dsp:nvSpPr>
      <dsp:spPr>
        <a:xfrm>
          <a:off x="4351594" y="149985"/>
          <a:ext cx="1887071" cy="800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a:t>Documentation:</a:t>
          </a:r>
          <a:r>
            <a:rPr lang="en-US" sz="1100" kern="1200"/>
            <a:t> Maintain a detailed garden journal, take photos of progress, and require written reports on experiments, such as tracking plant growth or analyzing the results of different fertilizer types.</a:t>
          </a:r>
        </a:p>
      </dsp:txBody>
      <dsp:txXfrm>
        <a:off x="4351594" y="149985"/>
        <a:ext cx="1887071" cy="800575"/>
      </dsp:txXfrm>
    </dsp:sp>
    <dsp:sp modelId="{E2409984-28E5-4ED8-8AE2-970426EFB550}">
      <dsp:nvSpPr>
        <dsp:cNvPr id="0" name=""/>
        <dsp:cNvSpPr/>
      </dsp:nvSpPr>
      <dsp:spPr>
        <a:xfrm>
          <a:off x="6567474" y="149985"/>
          <a:ext cx="800575" cy="80057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17115A-80E1-493B-B614-998E2B2BE499}">
      <dsp:nvSpPr>
        <dsp:cNvPr id="0" name=""/>
        <dsp:cNvSpPr/>
      </dsp:nvSpPr>
      <dsp:spPr>
        <a:xfrm>
          <a:off x="6735595" y="318106"/>
          <a:ext cx="464334" cy="46433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AB887D1-4A09-4820-99AE-7CA35DE73665}">
      <dsp:nvSpPr>
        <dsp:cNvPr id="0" name=""/>
        <dsp:cNvSpPr/>
      </dsp:nvSpPr>
      <dsp:spPr>
        <a:xfrm>
          <a:off x="7539602" y="149985"/>
          <a:ext cx="1887071" cy="800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a:t>Structure:</a:t>
          </a:r>
          <a:r>
            <a:rPr lang="en-US" sz="1100" kern="1200"/>
            <a:t> Utilize a structured approach by requiring students to plan a garden layout, manage a budget, calculate yield (mathematics), and track costs for a potential farmer's market project</a:t>
          </a:r>
        </a:p>
      </dsp:txBody>
      <dsp:txXfrm>
        <a:off x="7539602" y="149985"/>
        <a:ext cx="1887071" cy="800575"/>
      </dsp:txXfrm>
    </dsp:sp>
    <dsp:sp modelId="{10547E4E-8B58-44AC-98E8-B61FE0EC6347}">
      <dsp:nvSpPr>
        <dsp:cNvPr id="0" name=""/>
        <dsp:cNvSpPr/>
      </dsp:nvSpPr>
      <dsp:spPr>
        <a:xfrm>
          <a:off x="191458" y="1646453"/>
          <a:ext cx="800575" cy="80057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B9F97B-A53C-4014-9F0B-666CE730B3E3}">
      <dsp:nvSpPr>
        <dsp:cNvPr id="0" name=""/>
        <dsp:cNvSpPr/>
      </dsp:nvSpPr>
      <dsp:spPr>
        <a:xfrm>
          <a:off x="359579" y="1814573"/>
          <a:ext cx="464334" cy="46433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F7A176E-31C9-4008-967D-F856EFA2EE77}">
      <dsp:nvSpPr>
        <dsp:cNvPr id="0" name=""/>
        <dsp:cNvSpPr/>
      </dsp:nvSpPr>
      <dsp:spPr>
        <a:xfrm>
          <a:off x="1163586" y="1646453"/>
          <a:ext cx="1887071" cy="800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a:t>Botany &amp; Science:</a:t>
          </a:r>
          <a:r>
            <a:rPr lang="en-US" sz="1100" kern="1200"/>
            <a:t> Study plant anatomy, photosynthesis, photosynthesis, and genetics</a:t>
          </a:r>
        </a:p>
      </dsp:txBody>
      <dsp:txXfrm>
        <a:off x="1163586" y="1646453"/>
        <a:ext cx="1887071" cy="800575"/>
      </dsp:txXfrm>
    </dsp:sp>
    <dsp:sp modelId="{581E882B-7DB2-4CF5-AFDA-C389841D5326}">
      <dsp:nvSpPr>
        <dsp:cNvPr id="0" name=""/>
        <dsp:cNvSpPr/>
      </dsp:nvSpPr>
      <dsp:spPr>
        <a:xfrm>
          <a:off x="3379466" y="1646453"/>
          <a:ext cx="800575" cy="80057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02D5C2-B07D-462F-A093-AA0B1E7CB3AB}">
      <dsp:nvSpPr>
        <dsp:cNvPr id="0" name=""/>
        <dsp:cNvSpPr/>
      </dsp:nvSpPr>
      <dsp:spPr>
        <a:xfrm>
          <a:off x="3547587" y="1814573"/>
          <a:ext cx="464334" cy="46433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77E13CF-34F7-4482-959C-5175E267C777}">
      <dsp:nvSpPr>
        <dsp:cNvPr id="0" name=""/>
        <dsp:cNvSpPr/>
      </dsp:nvSpPr>
      <dsp:spPr>
        <a:xfrm>
          <a:off x="4351594" y="1646453"/>
          <a:ext cx="1887071" cy="800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a:t>Sustainability:</a:t>
          </a:r>
          <a:r>
            <a:rPr lang="en-US" sz="1100" kern="1200"/>
            <a:t> Explore composting, companion planting, and natural pest control methods.</a:t>
          </a:r>
        </a:p>
      </dsp:txBody>
      <dsp:txXfrm>
        <a:off x="4351594" y="1646453"/>
        <a:ext cx="1887071" cy="800575"/>
      </dsp:txXfrm>
    </dsp:sp>
    <dsp:sp modelId="{C382E2CC-45D4-4B76-999E-8AFA9EA9E823}">
      <dsp:nvSpPr>
        <dsp:cNvPr id="0" name=""/>
        <dsp:cNvSpPr/>
      </dsp:nvSpPr>
      <dsp:spPr>
        <a:xfrm>
          <a:off x="6567474" y="1646453"/>
          <a:ext cx="800575" cy="80057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D1EC81-9EFE-4DF7-9916-D5BE8C972F5A}">
      <dsp:nvSpPr>
        <dsp:cNvPr id="0" name=""/>
        <dsp:cNvSpPr/>
      </dsp:nvSpPr>
      <dsp:spPr>
        <a:xfrm>
          <a:off x="6735595" y="1814573"/>
          <a:ext cx="464334" cy="46433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C091476-FE40-4AA5-A9C2-680F0991D763}">
      <dsp:nvSpPr>
        <dsp:cNvPr id="0" name=""/>
        <dsp:cNvSpPr/>
      </dsp:nvSpPr>
      <dsp:spPr>
        <a:xfrm>
          <a:off x="7539602" y="1646453"/>
          <a:ext cx="1887071" cy="800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a:t>Project-Based Learning:</a:t>
          </a:r>
          <a:r>
            <a:rPr lang="en-US" sz="1100" kern="1200"/>
            <a:t> Focus on specific projects, such as building raised beds, starting seeds indoors, creating a herb garden, or developing a sustainable greenhouse</a:t>
          </a:r>
        </a:p>
      </dsp:txBody>
      <dsp:txXfrm>
        <a:off x="7539602" y="1646453"/>
        <a:ext cx="1887071" cy="800575"/>
      </dsp:txXfrm>
    </dsp:sp>
    <dsp:sp modelId="{BA851DAC-8D83-4F09-A10F-7CA6925B522C}">
      <dsp:nvSpPr>
        <dsp:cNvPr id="0" name=""/>
        <dsp:cNvSpPr/>
      </dsp:nvSpPr>
      <dsp:spPr>
        <a:xfrm>
          <a:off x="191458" y="3142920"/>
          <a:ext cx="800575" cy="80057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C3BFC7-0BC7-4A45-AB37-4BECC02F2AD1}">
      <dsp:nvSpPr>
        <dsp:cNvPr id="0" name=""/>
        <dsp:cNvSpPr/>
      </dsp:nvSpPr>
      <dsp:spPr>
        <a:xfrm>
          <a:off x="359579" y="3311041"/>
          <a:ext cx="464334" cy="46433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95496C9-7523-4A81-B363-FC940E90E4B6}">
      <dsp:nvSpPr>
        <dsp:cNvPr id="0" name=""/>
        <dsp:cNvSpPr/>
      </dsp:nvSpPr>
      <dsp:spPr>
        <a:xfrm>
          <a:off x="1163586" y="3142920"/>
          <a:ext cx="1887071" cy="800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a:t>Field Studies:</a:t>
          </a:r>
          <a:r>
            <a:rPr lang="en-US" sz="1100" kern="1200"/>
            <a:t> Visit local botanical gardens, nurseries, or community gardens, and connect with local</a:t>
          </a:r>
        </a:p>
      </dsp:txBody>
      <dsp:txXfrm>
        <a:off x="1163586" y="3142920"/>
        <a:ext cx="1887071" cy="80057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76AB79-C677-3DB7-78CF-9305D5861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13AB137-CEA6-0244-F12B-1ECC21172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C994AA-C437-4EF4-8BEF-0B832D7FA420}" type="datetimeFigureOut">
              <a:rPr lang="en-US" smtClean="0"/>
              <a:t>5/24/2026</a:t>
            </a:fld>
            <a:endParaRPr lang="en-US"/>
          </a:p>
        </p:txBody>
      </p:sp>
      <p:sp>
        <p:nvSpPr>
          <p:cNvPr id="4" name="Footer Placeholder 3">
            <a:extLst>
              <a:ext uri="{FF2B5EF4-FFF2-40B4-BE49-F238E27FC236}">
                <a16:creationId xmlns:a16="http://schemas.microsoft.com/office/drawing/2014/main" id="{0868EC96-C6CC-F2AF-D90F-143F4D20A0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47202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B16356-3B28-4AAF-8099-7941810E2475}" type="datetimeFigureOut">
              <a:rPr lang="en-US" smtClean="0"/>
              <a:t>5/24/2026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DA344-5FA2-43F7-9D95-CA56C82B080A}" type="slidenum">
              <a:rPr lang="en-US" smtClean="0"/>
              <a:t>‹#›</a:t>
            </a:fld>
            <a:endParaRPr lang="en-US"/>
          </a:p>
        </p:txBody>
      </p:sp>
    </p:spTree>
    <p:extLst>
      <p:ext uri="{BB962C8B-B14F-4D97-AF65-F5344CB8AC3E}">
        <p14:creationId xmlns:p14="http://schemas.microsoft.com/office/powerpoint/2010/main" val="125576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google.com/search?q=Soak&amp;oq=easy+step+by+step+of+growing+sprouts+in+a+mason+jar&amp;gs_lcrp=EgZjaHJvbWUyBggAEEUYOTIHCAEQIRigATIHCAIQIRigATIHCAMQIRigATIHCAQQIRigAdIBCTE4ODAyajBqNKgCALACAQ&amp;sourceid=chrome&amp;ie=UTF-8&amp;mstk=AUtExfBvnGZSzjGi6zFWOMLm5df7yNlHFk8oK13IiN2_x0KO7-N5TpzdwZp6SQxujl0kzuRsWd_Em9Oy0RPvfcljIyweSpVi4apBhSR-oeEZXYdluE7N2nK7L-pbeu8ZtdMrNkSbcFykWtOOUMOApP-wj3-ZkKOuntuzBcz7hygdBevL929LXDKJJQa9LuyGJqhgX_NT&amp;csui=3&amp;ved=2ahUKEwj15-XYjaiTAxXTg4kEHfjbIPsQgK4QegQIBhAB" TargetMode="External"/><Relationship Id="rId7" Type="http://schemas.openxmlformats.org/officeDocument/2006/relationships/hyperlink" Target="https://www.google.com/search?q=Harvest&amp;oq=easy+step+by+step+of+growing+sprouts+in+a+mason+jar&amp;gs_lcrp=EgZjaHJvbWUyBggAEEUYOTIHCAEQIRigATIHCAIQIRigATIHCAMQIRigATIHCAQQIRigAdIBCTE4ODAyajBqNKgCALACAQ&amp;sourceid=chrome&amp;ie=UTF-8&amp;mstk=AUtExfBvnGZSzjGi6zFWOMLm5df7yNlHFk8oK13IiN2_x0KO7-N5TpzdwZp6SQxujl0kzuRsWd_Em9Oy0RPvfcljIyweSpVi4apBhSR-oeEZXYdluE7N2nK7L-pbeu8ZtdMrNkSbcFykWtOOUMOApP-wj3-ZkKOuntuzBcz7hygdBevL929LXDKJJQa9LuyGJqhgX_NT&amp;csui=3&amp;ved=2ahUKEwj15-XYjaiTAxXTg4kEHfjbIPsQgK4QegQIBhAJ"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google.com/search?q=Rinse+%26+Drain+Twice+Daily&amp;oq=easy+step+by+step+of+growing+sprouts+in+a+mason+jar&amp;gs_lcrp=EgZjaHJvbWUyBggAEEUYOTIHCAEQIRigATIHCAIQIRigATIHCAMQIRigATIHCAQQIRigAdIBCTE4ODAyajBqNKgCALACAQ&amp;sourceid=chrome&amp;ie=UTF-8&amp;mstk=AUtExfBvnGZSzjGi6zFWOMLm5df7yNlHFk8oK13IiN2_x0KO7-N5TpzdwZp6SQxujl0kzuRsWd_Em9Oy0RPvfcljIyweSpVi4apBhSR-oeEZXYdluE7N2nK7L-pbeu8ZtdMrNkSbcFykWtOOUMOApP-wj3-ZkKOuntuzBcz7hygdBevL929LXDKJJQa9LuyGJqhgX_NT&amp;csui=3&amp;ved=2ahUKEwj15-XYjaiTAxXTg4kEHfjbIPsQgK4QegQIBhAH" TargetMode="External"/><Relationship Id="rId5" Type="http://schemas.openxmlformats.org/officeDocument/2006/relationships/hyperlink" Target="https://www.google.com/search?q=Store&amp;oq=easy+step+by+step+of+growing+sprouts+in+a+mason+jar&amp;gs_lcrp=EgZjaHJvbWUyBggAEEUYOTIHCAEQIRigATIHCAIQIRigATIHCAMQIRigATIHCAQQIRigAdIBCTE4ODAyajBqNKgCALACAQ&amp;sourceid=chrome&amp;ie=UTF-8&amp;mstk=AUtExfBvnGZSzjGi6zFWOMLm5df7yNlHFk8oK13IiN2_x0KO7-N5TpzdwZp6SQxujl0kzuRsWd_Em9Oy0RPvfcljIyweSpVi4apBhSR-oeEZXYdluE7N2nK7L-pbeu8ZtdMrNkSbcFykWtOOUMOApP-wj3-ZkKOuntuzBcz7hygdBevL929LXDKJJQa9LuyGJqhgX_NT&amp;csui=3&amp;ved=2ahUKEwj15-XYjaiTAxXTg4kEHfjbIPsQgK4QegQIBhAF" TargetMode="External"/><Relationship Id="rId4" Type="http://schemas.openxmlformats.org/officeDocument/2006/relationships/hyperlink" Target="https://www.google.com/search?q=Drain&amp;oq=easy+step+by+step+of+growing+sprouts+in+a+mason+jar&amp;gs_lcrp=EgZjaHJvbWUyBggAEEUYOTIHCAEQIRigATIHCAIQIRigATIHCAMQIRigATIHCAQQIRigAdIBCTE4ODAyajBqNKgCALACAQ&amp;sourceid=chrome&amp;ie=UTF-8&amp;mstk=AUtExfBvnGZSzjGi6zFWOMLm5df7yNlHFk8oK13IiN2_x0KO7-N5TpzdwZp6SQxujl0kzuRsWd_Em9Oy0RPvfcljIyweSpVi4apBhSR-oeEZXYdluE7N2nK7L-pbeu8ZtdMrNkSbcFykWtOOUMOApP-wj3-ZkKOuntuzBcz7hygdBevL929LXDKJJQa9LuyGJqhgX_NT&amp;csui=3&amp;ved=2ahUKEwj15-XYjaiTAxXTg4kEHfjbIPsQgK4QegQIBhAD"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5b9o7yM7YGE"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kidsgardening.org/resources/gardening-basics-all-the-dirt-on-soi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a:t>
            </a:fld>
            <a:endParaRPr lang="en-US"/>
          </a:p>
        </p:txBody>
      </p:sp>
    </p:spTree>
    <p:extLst>
      <p:ext uri="{BB962C8B-B14F-4D97-AF65-F5344CB8AC3E}">
        <p14:creationId xmlns:p14="http://schemas.microsoft.com/office/powerpoint/2010/main" val="695444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need to provide your own wide mouth mason jar. </a:t>
            </a:r>
          </a:p>
        </p:txBody>
      </p:sp>
      <p:sp>
        <p:nvSpPr>
          <p:cNvPr id="4" name="Slide Number Placeholder 3"/>
          <p:cNvSpPr>
            <a:spLocks noGrp="1"/>
          </p:cNvSpPr>
          <p:nvPr>
            <p:ph type="sldNum" sz="quarter" idx="5"/>
          </p:nvPr>
        </p:nvSpPr>
        <p:spPr/>
        <p:txBody>
          <a:bodyPr/>
          <a:lstStyle/>
          <a:p>
            <a:fld id="{CC5DA344-5FA2-43F7-9D95-CA56C82B080A}" type="slidenum">
              <a:rPr lang="en-US" smtClean="0"/>
              <a:t>18</a:t>
            </a:fld>
            <a:endParaRPr lang="en-US"/>
          </a:p>
        </p:txBody>
      </p:sp>
    </p:spTree>
    <p:extLst>
      <p:ext uri="{BB962C8B-B14F-4D97-AF65-F5344CB8AC3E}">
        <p14:creationId xmlns:p14="http://schemas.microsoft.com/office/powerpoint/2010/main" val="3317647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only need to provide a wide mouth mason jar. </a:t>
            </a:r>
            <a:r>
              <a:rPr lang="en-US" sz="1200" b="1" i="0" kern="1200" dirty="0">
                <a:solidFill>
                  <a:schemeClr val="tx1"/>
                </a:solidFill>
                <a:effectLst/>
                <a:latin typeface="+mn-lt"/>
                <a:ea typeface="+mn-ea"/>
                <a:cs typeface="+mn-cs"/>
              </a:rPr>
              <a:t>Mason Jar:</a:t>
            </a:r>
            <a:r>
              <a:rPr lang="en-US" sz="1200" b="0" i="0" kern="1200" dirty="0">
                <a:solidFill>
                  <a:schemeClr val="tx1"/>
                </a:solidFill>
                <a:effectLst/>
                <a:latin typeface="+mn-lt"/>
                <a:ea typeface="+mn-ea"/>
                <a:cs typeface="+mn-cs"/>
              </a:rPr>
              <a:t> A 32 oz wide-mouth jar is ideal.</a:t>
            </a:r>
          </a:p>
          <a:p>
            <a:r>
              <a:rPr lang="en-US" sz="1200" b="1" i="0" kern="1200" dirty="0">
                <a:solidFill>
                  <a:schemeClr val="tx1"/>
                </a:solidFill>
                <a:effectLst/>
                <a:latin typeface="+mn-lt"/>
                <a:ea typeface="+mn-ea"/>
                <a:cs typeface="+mn-cs"/>
              </a:rPr>
              <a:t>Sprouting Seeds:</a:t>
            </a:r>
            <a:r>
              <a:rPr lang="en-US" sz="1200" b="0" i="0" kern="1200" dirty="0">
                <a:solidFill>
                  <a:schemeClr val="tx1"/>
                </a:solidFill>
                <a:effectLst/>
                <a:latin typeface="+mn-lt"/>
                <a:ea typeface="+mn-ea"/>
                <a:cs typeface="+mn-cs"/>
              </a:rPr>
              <a:t> (e.g., Alfalfa, Broccoli, Radish, or Clover).</a:t>
            </a:r>
          </a:p>
          <a:p>
            <a:r>
              <a:rPr lang="en-US" sz="1200" b="1" i="0" kern="1200" dirty="0">
                <a:solidFill>
                  <a:schemeClr val="tx1"/>
                </a:solidFill>
                <a:effectLst/>
                <a:latin typeface="+mn-lt"/>
                <a:ea typeface="+mn-ea"/>
                <a:cs typeface="+mn-cs"/>
              </a:rPr>
              <a:t>Lid:</a:t>
            </a:r>
            <a:r>
              <a:rPr lang="en-US" sz="1200" b="0" i="0" kern="1200" dirty="0">
                <a:solidFill>
                  <a:schemeClr val="tx1"/>
                </a:solidFill>
                <a:effectLst/>
                <a:latin typeface="+mn-lt"/>
                <a:ea typeface="+mn-ea"/>
                <a:cs typeface="+mn-cs"/>
              </a:rPr>
              <a:t> A mesh sprouting screen or cheesecloth secured with a rubber band. </a:t>
            </a:r>
          </a:p>
          <a:p>
            <a:r>
              <a:rPr lang="en-US" sz="1200" b="0" i="0" kern="1200" dirty="0">
                <a:solidFill>
                  <a:schemeClr val="tx1"/>
                </a:solidFill>
                <a:effectLst/>
                <a:latin typeface="+mn-lt"/>
                <a:ea typeface="+mn-ea"/>
                <a:cs typeface="+mn-cs"/>
              </a:rPr>
              <a:t>YouTube +4</a:t>
            </a:r>
          </a:p>
          <a:p>
            <a:r>
              <a:rPr lang="en-US" sz="1200" b="1" i="0" kern="1200" dirty="0">
                <a:solidFill>
                  <a:schemeClr val="tx1"/>
                </a:solidFill>
                <a:effectLst/>
                <a:latin typeface="+mn-lt"/>
                <a:ea typeface="+mn-ea"/>
                <a:cs typeface="+mn-cs"/>
              </a:rPr>
              <a:t>Step-by-Step Instructions</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hlinkClick r:id="rId3"/>
              </a:rPr>
              <a:t>Soak</a:t>
            </a:r>
            <a:r>
              <a:rPr lang="en-US" sz="1200" b="1"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Add 1-2 tablespoons of seeds into the clean jar. Fill with water, cover with the mesh lid, and let them soak for 4-8 hours (or overnight).</a:t>
            </a:r>
          </a:p>
          <a:p>
            <a:r>
              <a:rPr lang="en-US" sz="1200" b="1" i="0" kern="1200" dirty="0">
                <a:solidFill>
                  <a:schemeClr val="tx1"/>
                </a:solidFill>
                <a:effectLst/>
                <a:latin typeface="+mn-lt"/>
                <a:ea typeface="+mn-ea"/>
                <a:cs typeface="+mn-cs"/>
                <a:hlinkClick r:id="rId4"/>
              </a:rPr>
              <a:t>Drain</a:t>
            </a:r>
            <a:r>
              <a:rPr lang="en-US" sz="1200" b="1" i="0" kern="1200" dirty="0">
                <a:solidFill>
                  <a:schemeClr val="tx1"/>
                </a:solidFill>
                <a:effectLst/>
                <a:latin typeface="+mn-lt"/>
                <a:ea typeface="+mn-ea"/>
                <a:cs typeface="+mn-cs"/>
              </a:rPr>
              <a:t> &amp; Rinse:</a:t>
            </a:r>
            <a:r>
              <a:rPr lang="en-US" sz="1200" b="0" i="0" kern="1200" dirty="0">
                <a:solidFill>
                  <a:schemeClr val="tx1"/>
                </a:solidFill>
                <a:effectLst/>
                <a:latin typeface="+mn-lt"/>
                <a:ea typeface="+mn-ea"/>
                <a:cs typeface="+mn-cs"/>
              </a:rPr>
              <a:t> Drain out all the soaking water. Rinse the seeds with fresh water, swishing gently, and drain thoroughly again.</a:t>
            </a:r>
          </a:p>
          <a:p>
            <a:r>
              <a:rPr lang="en-US" sz="1200" b="1" i="0" kern="1200" dirty="0">
                <a:solidFill>
                  <a:schemeClr val="tx1"/>
                </a:solidFill>
                <a:effectLst/>
                <a:latin typeface="+mn-lt"/>
                <a:ea typeface="+mn-ea"/>
                <a:cs typeface="+mn-cs"/>
                <a:hlinkClick r:id="rId5"/>
              </a:rPr>
              <a:t>Store</a:t>
            </a:r>
            <a:r>
              <a:rPr lang="en-US" sz="1200" b="1"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Place the jar upside down at an angle (45°) in a bowl or on a drying rack, away from direct sunlight, to allow air circulation and ensure no standing water remains.</a:t>
            </a:r>
          </a:p>
          <a:p>
            <a:r>
              <a:rPr lang="en-US" sz="1200" b="1" i="0" kern="1200" dirty="0">
                <a:solidFill>
                  <a:schemeClr val="tx1"/>
                </a:solidFill>
                <a:effectLst/>
                <a:latin typeface="+mn-lt"/>
                <a:ea typeface="+mn-ea"/>
                <a:cs typeface="+mn-cs"/>
                <a:hlinkClick r:id="rId6"/>
              </a:rPr>
              <a:t>Rinse &amp; Drain Twice Daily</a:t>
            </a:r>
            <a:r>
              <a:rPr lang="en-US" sz="1200" b="1"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Twice a day (morning and night), fill the jar with water, rinse the seeds, and drain thoroughly, returning the jar to the angled position.</a:t>
            </a:r>
          </a:p>
          <a:p>
            <a:r>
              <a:rPr lang="en-US" sz="1200" b="1" i="0" kern="1200" dirty="0">
                <a:solidFill>
                  <a:schemeClr val="tx1"/>
                </a:solidFill>
                <a:effectLst/>
                <a:latin typeface="+mn-lt"/>
                <a:ea typeface="+mn-ea"/>
                <a:cs typeface="+mn-cs"/>
                <a:hlinkClick r:id="rId7"/>
              </a:rPr>
              <a:t>Harvest</a:t>
            </a:r>
            <a:r>
              <a:rPr lang="en-US" sz="1200" b="1"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In 4–6 days, when the jar is full, rinse well, drain, and allow them to dry for a few hours. Store in a covered container in the fridge for up to 3 days</a:t>
            </a:r>
          </a:p>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19</a:t>
            </a:fld>
            <a:endParaRPr lang="en-US"/>
          </a:p>
        </p:txBody>
      </p:sp>
    </p:spTree>
    <p:extLst>
      <p:ext uri="{BB962C8B-B14F-4D97-AF65-F5344CB8AC3E}">
        <p14:creationId xmlns:p14="http://schemas.microsoft.com/office/powerpoint/2010/main" val="1685592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2</a:t>
            </a:fld>
            <a:endParaRPr lang="en-US"/>
          </a:p>
        </p:txBody>
      </p:sp>
    </p:spTree>
    <p:extLst>
      <p:ext uri="{BB962C8B-B14F-4D97-AF65-F5344CB8AC3E}">
        <p14:creationId xmlns:p14="http://schemas.microsoft.com/office/powerpoint/2010/main" val="1233045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4</a:t>
            </a:fld>
            <a:endParaRPr lang="en-US"/>
          </a:p>
        </p:txBody>
      </p:sp>
    </p:spTree>
    <p:extLst>
      <p:ext uri="{BB962C8B-B14F-4D97-AF65-F5344CB8AC3E}">
        <p14:creationId xmlns:p14="http://schemas.microsoft.com/office/powerpoint/2010/main" val="3727634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spcAft>
                <a:spcPts val="0"/>
              </a:spcAft>
            </a:pPr>
            <a:r>
              <a:rPr lang="en-US" sz="1200" dirty="0">
                <a:solidFill>
                  <a:schemeClr val="tx1"/>
                </a:solidFill>
              </a:rPr>
              <a:t>Refer to websites for younger children learning about soil or a beginner gardener. </a:t>
            </a:r>
          </a:p>
          <a:p>
            <a:pPr algn="r">
              <a:spcAft>
                <a:spcPts val="0"/>
              </a:spcAft>
            </a:pPr>
            <a:r>
              <a:rPr lang="en-US" sz="1200" dirty="0">
                <a:solidFill>
                  <a:schemeClr val="tx1"/>
                </a:solidFill>
                <a:hlinkClick r:id="rId3">
                  <a:extLst>
                    <a:ext uri="{A12FA001-AC4F-418D-AE19-62706E023703}">
                      <ahyp:hlinkClr xmlns:ahyp="http://schemas.microsoft.com/office/drawing/2018/hyperlinkcolor" val="tx"/>
                    </a:ext>
                  </a:extLst>
                </a:hlinkClick>
              </a:rPr>
              <a:t>https://www.youtube.com/watch?v=5b9o7yM7YGE</a:t>
            </a:r>
            <a:endParaRPr lang="en-US" sz="1200" dirty="0">
              <a:solidFill>
                <a:schemeClr val="tx1"/>
              </a:solidFill>
            </a:endParaRPr>
          </a:p>
          <a:p>
            <a:pPr algn="r">
              <a:spcAft>
                <a:spcPts val="0"/>
              </a:spcAft>
            </a:pPr>
            <a:r>
              <a:rPr lang="en-US" sz="1200" dirty="0">
                <a:solidFill>
                  <a:schemeClr val="tx1"/>
                </a:solidFill>
                <a:hlinkClick r:id="rId4">
                  <a:extLst>
                    <a:ext uri="{A12FA001-AC4F-418D-AE19-62706E023703}">
                      <ahyp:hlinkClr xmlns:ahyp="http://schemas.microsoft.com/office/drawing/2018/hyperlinkcolor" val="tx"/>
                    </a:ext>
                  </a:extLst>
                </a:hlinkClick>
              </a:rPr>
              <a:t>https://kidsgardening.org/resources/gardening-basics-all-the-dirt-on-soil/</a:t>
            </a:r>
            <a:endParaRPr lang="en-US" sz="1200" dirty="0">
              <a:solidFill>
                <a:schemeClr val="tx1"/>
              </a:solidFill>
            </a:endParaRPr>
          </a:p>
          <a:p>
            <a:pPr algn="r">
              <a:spcAft>
                <a:spcPts val="0"/>
              </a:spcAft>
            </a:pPr>
            <a:r>
              <a:rPr lang="en-US" sz="1200" dirty="0">
                <a:solidFill>
                  <a:schemeClr val="tx1"/>
                </a:solidFill>
              </a:rPr>
              <a:t>https://www.youtube.com/watch?v=-6BaL-VV1wA</a:t>
            </a:r>
          </a:p>
          <a:p>
            <a:pPr algn="r">
              <a:spcAft>
                <a:spcPts val="0"/>
              </a:spcAft>
            </a:pPr>
            <a:r>
              <a:rPr lang="en-US" sz="1200" dirty="0">
                <a:solidFill>
                  <a:schemeClr val="tx1"/>
                </a:solidFill>
              </a:rPr>
              <a:t>https://www.youtube.com/watch?v=evlMlKCOKPM</a:t>
            </a:r>
          </a:p>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5</a:t>
            </a:fld>
            <a:endParaRPr lang="en-US"/>
          </a:p>
        </p:txBody>
      </p:sp>
    </p:spTree>
    <p:extLst>
      <p:ext uri="{BB962C8B-B14F-4D97-AF65-F5344CB8AC3E}">
        <p14:creationId xmlns:p14="http://schemas.microsoft.com/office/powerpoint/2010/main" val="206508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things to know about soil-</a:t>
            </a:r>
          </a:p>
          <a:p>
            <a:r>
              <a:rPr lang="en-US" dirty="0"/>
              <a:t> https://www.provenwinners.com/learn/soil/10-things-know-about-your-garden-soil</a:t>
            </a:r>
          </a:p>
          <a:p>
            <a:endParaRPr lang="en-US" dirty="0"/>
          </a:p>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7</a:t>
            </a:fld>
            <a:endParaRPr lang="en-US"/>
          </a:p>
        </p:txBody>
      </p:sp>
    </p:spTree>
    <p:extLst>
      <p:ext uri="{BB962C8B-B14F-4D97-AF65-F5344CB8AC3E}">
        <p14:creationId xmlns:p14="http://schemas.microsoft.com/office/powerpoint/2010/main" val="738480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Websites to learn more about PH soil.     https://extension.psu.edu/understanding-soil-ph</a:t>
            </a:r>
          </a:p>
          <a:p>
            <a:r>
              <a:rPr lang="en-US" dirty="0"/>
              <a:t>Great website for finding all vegetables, fruits and flowers PH  .  https://soiltesting.cahnr.uconn.edu/plant-ph-preferences/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8</a:t>
            </a:fld>
            <a:endParaRPr lang="en-US"/>
          </a:p>
        </p:txBody>
      </p:sp>
    </p:spTree>
    <p:extLst>
      <p:ext uri="{BB962C8B-B14F-4D97-AF65-F5344CB8AC3E}">
        <p14:creationId xmlns:p14="http://schemas.microsoft.com/office/powerpoint/2010/main" val="225859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websites if you want to learn more about vegetables and pest .</a:t>
            </a:r>
          </a:p>
          <a:p>
            <a:r>
              <a:rPr lang="en-US" dirty="0"/>
              <a:t> https://extension.entm.purdue.edu/publications/E-21/E-21.html</a:t>
            </a:r>
          </a:p>
          <a:p>
            <a:endParaRPr lang="en-US" dirty="0"/>
          </a:p>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11</a:t>
            </a:fld>
            <a:endParaRPr lang="en-US"/>
          </a:p>
        </p:txBody>
      </p:sp>
    </p:spTree>
    <p:extLst>
      <p:ext uri="{BB962C8B-B14F-4D97-AF65-F5344CB8AC3E}">
        <p14:creationId xmlns:p14="http://schemas.microsoft.com/office/powerpoint/2010/main" val="3166004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14</a:t>
            </a:fld>
            <a:endParaRPr lang="en-US"/>
          </a:p>
        </p:txBody>
      </p:sp>
    </p:spTree>
    <p:extLst>
      <p:ext uri="{BB962C8B-B14F-4D97-AF65-F5344CB8AC3E}">
        <p14:creationId xmlns:p14="http://schemas.microsoft.com/office/powerpoint/2010/main" val="2118390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need to provide your own soil.  </a:t>
            </a:r>
          </a:p>
        </p:txBody>
      </p:sp>
      <p:sp>
        <p:nvSpPr>
          <p:cNvPr id="4" name="Slide Number Placeholder 3"/>
          <p:cNvSpPr>
            <a:spLocks noGrp="1"/>
          </p:cNvSpPr>
          <p:nvPr>
            <p:ph type="sldNum" sz="quarter" idx="5"/>
          </p:nvPr>
        </p:nvSpPr>
        <p:spPr/>
        <p:txBody>
          <a:bodyPr/>
          <a:lstStyle/>
          <a:p>
            <a:fld id="{CC5DA344-5FA2-43F7-9D95-CA56C82B080A}" type="slidenum">
              <a:rPr lang="en-US" smtClean="0"/>
              <a:t>17</a:t>
            </a:fld>
            <a:endParaRPr lang="en-US"/>
          </a:p>
        </p:txBody>
      </p:sp>
    </p:spTree>
    <p:extLst>
      <p:ext uri="{BB962C8B-B14F-4D97-AF65-F5344CB8AC3E}">
        <p14:creationId xmlns:p14="http://schemas.microsoft.com/office/powerpoint/2010/main" val="261111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1-32</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350556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1-32</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719950260"/>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1-32</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12358-51D2-46B3-9BDE-DF29528B945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58044321"/>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1-32</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192883934"/>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1-32</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12358-51D2-46B3-9BDE-DF29528B945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26882370"/>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1-32</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611160758"/>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1-32</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929766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1-32</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559939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4AAEB19-4B49-2801-9B15-7682CDF04C04}"/>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D23C3EC-28B3-4644-8BE5-3288734B4639}"/>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2E8C189B-2E00-67DA-E342-3440F5EBB4CE}"/>
              </a:ext>
            </a:extLst>
          </p:cNvPr>
          <p:cNvSpPr>
            <a:spLocks noGrp="1"/>
          </p:cNvSpPr>
          <p:nvPr>
            <p:ph type="ctrTitle" hasCustomPrompt="1"/>
          </p:nvPr>
        </p:nvSpPr>
        <p:spPr>
          <a:xfrm>
            <a:off x="857468" y="486137"/>
            <a:ext cx="5427584" cy="3599727"/>
          </a:xfrm>
        </p:spPr>
        <p:txBody>
          <a:bodyPr anchor="b" anchorCtr="0">
            <a:noAutofit/>
          </a:bodyPr>
          <a:lstStyle>
            <a:lvl1pPr algn="l">
              <a:defRPr sz="4400" cap="all" baseline="0">
                <a:solidFill>
                  <a:schemeClr val="accent1"/>
                </a:solidFill>
              </a:defRPr>
            </a:lvl1pPr>
          </a:lstStyle>
          <a:p>
            <a:r>
              <a:rPr lang="en-US" dirty="0"/>
              <a:t>Click to add title</a:t>
            </a:r>
          </a:p>
        </p:txBody>
      </p:sp>
      <p:sp>
        <p:nvSpPr>
          <p:cNvPr id="13" name="Picture Placeholder 12">
            <a:extLst>
              <a:ext uri="{FF2B5EF4-FFF2-40B4-BE49-F238E27FC236}">
                <a16:creationId xmlns:a16="http://schemas.microsoft.com/office/drawing/2014/main" id="{B64FCBF4-90E6-FFAA-143D-3A01CE52569B}"/>
              </a:ext>
            </a:extLst>
          </p:cNvPr>
          <p:cNvSpPr>
            <a:spLocks noGrp="1"/>
          </p:cNvSpPr>
          <p:nvPr>
            <p:ph type="pic" sz="quarter" idx="10"/>
          </p:nvPr>
        </p:nvSpPr>
        <p:spPr>
          <a:xfrm>
            <a:off x="5624774" y="-6713"/>
            <a:ext cx="6578801" cy="6894576"/>
          </a:xfrm>
          <a:custGeom>
            <a:avLst/>
            <a:gdLst>
              <a:gd name="connsiteX0" fmla="*/ 0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0 w 6613525"/>
              <a:gd name="connsiteY4" fmla="*/ 0 h 6858000"/>
              <a:gd name="connsiteX0" fmla="*/ 1875099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1875099 w 6613525"/>
              <a:gd name="connsiteY4" fmla="*/ 0 h 6858000"/>
              <a:gd name="connsiteX0" fmla="*/ 1840375 w 6578801"/>
              <a:gd name="connsiteY0" fmla="*/ 0 h 6869575"/>
              <a:gd name="connsiteX1" fmla="*/ 6578801 w 6578801"/>
              <a:gd name="connsiteY1" fmla="*/ 0 h 6869575"/>
              <a:gd name="connsiteX2" fmla="*/ 6578801 w 6578801"/>
              <a:gd name="connsiteY2" fmla="*/ 6858000 h 6869575"/>
              <a:gd name="connsiteX3" fmla="*/ 0 w 6578801"/>
              <a:gd name="connsiteY3" fmla="*/ 6869575 h 6869575"/>
              <a:gd name="connsiteX4" fmla="*/ 1840375 w 6578801"/>
              <a:gd name="connsiteY4" fmla="*/ 0 h 686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8801" h="6869575">
                <a:moveTo>
                  <a:pt x="1840375" y="0"/>
                </a:moveTo>
                <a:lnTo>
                  <a:pt x="6578801" y="0"/>
                </a:lnTo>
                <a:lnTo>
                  <a:pt x="6578801" y="6858000"/>
                </a:lnTo>
                <a:lnTo>
                  <a:pt x="0" y="6869575"/>
                </a:lnTo>
                <a:lnTo>
                  <a:pt x="1840375" y="0"/>
                </a:lnTo>
                <a:close/>
              </a:path>
            </a:pathLst>
          </a:custGeom>
        </p:spPr>
        <p:txBody>
          <a:bodyPr tIns="274320" rIns="274320">
            <a:normAutofit/>
          </a:bodyPr>
          <a:lstStyle>
            <a:lvl1pPr marL="0" indent="0" algn="r">
              <a:buNone/>
              <a:defRPr sz="2000"/>
            </a:lvl1pPr>
          </a:lstStyle>
          <a:p>
            <a:r>
              <a:rPr lang="en-US"/>
              <a:t>Click icon to add picture</a:t>
            </a:r>
            <a:endParaRPr lang="en-US" dirty="0"/>
          </a:p>
        </p:txBody>
      </p:sp>
    </p:spTree>
    <p:extLst>
      <p:ext uri="{BB962C8B-B14F-4D97-AF65-F5344CB8AC3E}">
        <p14:creationId xmlns:p14="http://schemas.microsoft.com/office/powerpoint/2010/main" val="1705136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 pictur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6EC6AF9-CC07-5258-9160-8C6391530C61}"/>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5BC6DCCE-3025-75FB-9405-8D51DCD63D67}"/>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516CCC3-736F-49AC-F079-9A090DAA816E}"/>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3BF578A-ADDB-6713-E5AD-0FF27EDC2E5E}"/>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76C4EAC-BBDE-1963-BD72-3BD2A47DC59C}"/>
              </a:ext>
            </a:extLst>
          </p:cNvPr>
          <p:cNvSpPr>
            <a:spLocks noGrp="1"/>
          </p:cNvSpPr>
          <p:nvPr>
            <p:ph type="ctrTitle" hasCustomPrompt="1"/>
          </p:nvPr>
        </p:nvSpPr>
        <p:spPr>
          <a:xfrm>
            <a:off x="1524000" y="743671"/>
            <a:ext cx="9144000" cy="3361254"/>
          </a:xfrm>
        </p:spPr>
        <p:txBody>
          <a:bodyPr anchor="b">
            <a:noAutofit/>
          </a:bodyPr>
          <a:lstStyle>
            <a:lvl1pPr algn="ctr">
              <a:defRPr sz="4400"/>
            </a:lvl1pPr>
          </a:lstStyle>
          <a:p>
            <a:r>
              <a:rPr lang="en-US" dirty="0"/>
              <a:t>Click to add title</a:t>
            </a:r>
          </a:p>
        </p:txBody>
      </p:sp>
      <p:sp>
        <p:nvSpPr>
          <p:cNvPr id="8" name="Picture Placeholder 7">
            <a:extLst>
              <a:ext uri="{FF2B5EF4-FFF2-40B4-BE49-F238E27FC236}">
                <a16:creationId xmlns:a16="http://schemas.microsoft.com/office/drawing/2014/main" id="{E592AF4F-2F83-7005-B3AC-6FCC7FB19140}"/>
              </a:ext>
            </a:extLst>
          </p:cNvPr>
          <p:cNvSpPr>
            <a:spLocks noGrp="1"/>
          </p:cNvSpPr>
          <p:nvPr>
            <p:ph type="pic" sz="quarter" idx="13"/>
          </p:nvPr>
        </p:nvSpPr>
        <p:spPr>
          <a:xfrm>
            <a:off x="-7620" y="4766434"/>
            <a:ext cx="12207240" cy="2121408"/>
          </a:xfrm>
        </p:spPr>
        <p:txBody>
          <a:bodyPr>
            <a:noAutofit/>
          </a:bodyPr>
          <a:lstStyle>
            <a:lvl1pPr marL="0" indent="0" algn="ctr">
              <a:buNone/>
              <a:defRPr sz="2000"/>
            </a:lvl1pPr>
          </a:lstStyle>
          <a:p>
            <a:r>
              <a:rPr lang="en-US"/>
              <a:t>Click icon to add picture</a:t>
            </a:r>
            <a:endParaRPr lang="en-US" dirty="0"/>
          </a:p>
        </p:txBody>
      </p:sp>
    </p:spTree>
    <p:extLst>
      <p:ext uri="{BB962C8B-B14F-4D97-AF65-F5344CB8AC3E}">
        <p14:creationId xmlns:p14="http://schemas.microsoft.com/office/powerpoint/2010/main" val="3638378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 picture ">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00B3A65-BB60-F2B4-4CF4-19A7C53F188A}"/>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1DB8D5-B954-BFC9-C8D8-F0491CCBE29B}"/>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07D69F-27D7-2C68-A17D-3F1399C8BE71}"/>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838199" y="365125"/>
            <a:ext cx="6645965" cy="1325563"/>
          </a:xfrm>
        </p:spPr>
        <p:txBody>
          <a:bodyPr anchor="b" anchorCtr="0">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1" y="2055813"/>
            <a:ext cx="5781261" cy="4067492"/>
          </a:xfrm>
        </p:spPr>
        <p:txBody>
          <a:bodyPr>
            <a:normAutofit/>
          </a:bodyPr>
          <a:lstStyle>
            <a:lvl1pPr marL="0" indent="0">
              <a:spcBef>
                <a:spcPts val="1000"/>
              </a:spcBef>
              <a:spcAft>
                <a:spcPts val="500"/>
              </a:spcAft>
              <a:buNone/>
              <a:defRPr sz="1800"/>
            </a:lvl1pPr>
            <a:lvl2pPr>
              <a:spcBef>
                <a:spcPts val="1000"/>
              </a:spcBef>
              <a:spcAft>
                <a:spcPts val="500"/>
              </a:spcAft>
              <a:defRPr sz="1600"/>
            </a:lvl2pPr>
            <a:lvl3pPr>
              <a:spcBef>
                <a:spcPts val="1000"/>
              </a:spcBef>
              <a:spcAft>
                <a:spcPts val="500"/>
              </a:spcAft>
              <a:defRPr sz="1400"/>
            </a:lvl3pPr>
            <a:lvl4pPr>
              <a:spcBef>
                <a:spcPts val="1000"/>
              </a:spcBef>
              <a:spcAft>
                <a:spcPts val="500"/>
              </a:spcAft>
              <a:defRPr sz="1200"/>
            </a:lvl4pPr>
            <a:lvl5pPr>
              <a:spcBef>
                <a:spcPts val="1000"/>
              </a:spcBef>
              <a:spcAft>
                <a:spcPts val="500"/>
              </a:spcAft>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BC013AD6-0EF3-2B25-DDBD-2DF706123AEE}"/>
              </a:ext>
            </a:extLst>
          </p:cNvPr>
          <p:cNvSpPr>
            <a:spLocks noGrp="1"/>
          </p:cNvSpPr>
          <p:nvPr>
            <p:ph type="pic" sz="quarter" idx="13"/>
          </p:nvPr>
        </p:nvSpPr>
        <p:spPr>
          <a:xfrm>
            <a:off x="7566991" y="-22860"/>
            <a:ext cx="4625008" cy="6903720"/>
          </a:xfrm>
        </p:spPr>
        <p:txBody>
          <a:bodyPr tIns="274320">
            <a:normAutofit/>
          </a:bodyPr>
          <a:lstStyle>
            <a:lvl1pPr marL="0" indent="0" algn="ctr">
              <a:buNone/>
              <a:defRPr sz="2000"/>
            </a:lvl1pPr>
          </a:lstStyle>
          <a:p>
            <a:r>
              <a:rPr lang="en-US"/>
              <a:t>Click icon to add picture</a:t>
            </a:r>
            <a:endParaRPr lang="en-US" dirty="0"/>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r>
              <a:rPr lang="en-US"/>
              <a:t>1-32</a:t>
            </a:r>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405703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1-32</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4850964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3">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1843C0D-8C0B-0B3C-7014-7B7217C008E5}"/>
              </a:ext>
              <a:ext uri="{C183D7F6-B498-43B3-948B-1728B52AA6E4}">
                <adec:decorative xmlns:adec="http://schemas.microsoft.com/office/drawing/2017/decorative"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7B715CF-E60F-DDAE-369E-BCC2CE4FF958}"/>
              </a:ext>
              <a:ext uri="{C183D7F6-B498-43B3-948B-1728B52AA6E4}">
                <adec:decorative xmlns:adec="http://schemas.microsoft.com/office/drawing/2017/decorative"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2BD8F5F-4228-6BB9-5EA6-553590898242}"/>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721F95-97C0-7151-B9F6-C088CEA1A7F8}"/>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978AD50A-9C6A-454B-0CAD-EAB518440143}"/>
              </a:ext>
            </a:extLst>
          </p:cNvPr>
          <p:cNvSpPr>
            <a:spLocks noGrp="1"/>
          </p:cNvSpPr>
          <p:nvPr>
            <p:ph type="pic" sz="quarter" idx="10"/>
          </p:nvPr>
        </p:nvSpPr>
        <p:spPr>
          <a:xfrm>
            <a:off x="3810" y="0"/>
            <a:ext cx="7816995" cy="6858000"/>
          </a:xfrm>
          <a:custGeom>
            <a:avLst/>
            <a:gdLst>
              <a:gd name="connsiteX0" fmla="*/ 0 w 7813675"/>
              <a:gd name="connsiteY0" fmla="*/ 0 h 6903720"/>
              <a:gd name="connsiteX1" fmla="*/ 7813675 w 7813675"/>
              <a:gd name="connsiteY1" fmla="*/ 0 h 6903720"/>
              <a:gd name="connsiteX2" fmla="*/ 7813675 w 7813675"/>
              <a:gd name="connsiteY2" fmla="*/ 6903720 h 6903720"/>
              <a:gd name="connsiteX3" fmla="*/ 0 w 7813675"/>
              <a:gd name="connsiteY3" fmla="*/ 6903720 h 6903720"/>
              <a:gd name="connsiteX4" fmla="*/ 0 w 7813675"/>
              <a:gd name="connsiteY4" fmla="*/ 0 h 6903720"/>
              <a:gd name="connsiteX0" fmla="*/ 0 w 7813675"/>
              <a:gd name="connsiteY0" fmla="*/ 0 h 6903720"/>
              <a:gd name="connsiteX1" fmla="*/ 7813675 w 7813675"/>
              <a:gd name="connsiteY1" fmla="*/ 0 h 6903720"/>
              <a:gd name="connsiteX2" fmla="*/ 7813675 w 7813675"/>
              <a:gd name="connsiteY2" fmla="*/ 6903720 h 6903720"/>
              <a:gd name="connsiteX3" fmla="*/ 798854 w 7813675"/>
              <a:gd name="connsiteY3" fmla="*/ 6867163 h 6903720"/>
              <a:gd name="connsiteX4" fmla="*/ 0 w 7813675"/>
              <a:gd name="connsiteY4" fmla="*/ 6903720 h 6903720"/>
              <a:gd name="connsiteX5" fmla="*/ 0 w 7813675"/>
              <a:gd name="connsiteY5" fmla="*/ 0 h 6903720"/>
              <a:gd name="connsiteX0" fmla="*/ 0 w 7813675"/>
              <a:gd name="connsiteY0" fmla="*/ 0 h 6907803"/>
              <a:gd name="connsiteX1" fmla="*/ 7813675 w 7813675"/>
              <a:gd name="connsiteY1" fmla="*/ 0 h 6907803"/>
              <a:gd name="connsiteX2" fmla="*/ 7813675 w 7813675"/>
              <a:gd name="connsiteY2" fmla="*/ 6903720 h 6907803"/>
              <a:gd name="connsiteX3" fmla="*/ 809014 w 7813675"/>
              <a:gd name="connsiteY3" fmla="*/ 6907803 h 6907803"/>
              <a:gd name="connsiteX4" fmla="*/ 0 w 7813675"/>
              <a:gd name="connsiteY4" fmla="*/ 6903720 h 6907803"/>
              <a:gd name="connsiteX5" fmla="*/ 0 w 7813675"/>
              <a:gd name="connsiteY5" fmla="*/ 0 h 6907803"/>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8748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8748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9891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740434 w 7813675"/>
              <a:gd name="connsiteY3" fmla="*/ 6898913 h 6903720"/>
              <a:gd name="connsiteX4" fmla="*/ 0 w 7813675"/>
              <a:gd name="connsiteY4" fmla="*/ 6903720 h 6903720"/>
              <a:gd name="connsiteX5" fmla="*/ 0 w 7813675"/>
              <a:gd name="connsiteY5" fmla="*/ 0 h 6903720"/>
              <a:gd name="connsiteX0" fmla="*/ 0 w 7813675"/>
              <a:gd name="connsiteY0" fmla="*/ 0 h 6907385"/>
              <a:gd name="connsiteX1" fmla="*/ 7813675 w 7813675"/>
              <a:gd name="connsiteY1" fmla="*/ 0 h 6907385"/>
              <a:gd name="connsiteX2" fmla="*/ 7813675 w 7813675"/>
              <a:gd name="connsiteY2" fmla="*/ 6903720 h 6907385"/>
              <a:gd name="connsiteX3" fmla="*/ 6359380 w 7813675"/>
              <a:gd name="connsiteY3" fmla="*/ 6907385 h 6907385"/>
              <a:gd name="connsiteX4" fmla="*/ 740434 w 7813675"/>
              <a:gd name="connsiteY4" fmla="*/ 6898913 h 6907385"/>
              <a:gd name="connsiteX5" fmla="*/ 0 w 7813675"/>
              <a:gd name="connsiteY5" fmla="*/ 6903720 h 6907385"/>
              <a:gd name="connsiteX6" fmla="*/ 0 w 7813675"/>
              <a:gd name="connsiteY6"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3320 w 7816995"/>
              <a:gd name="connsiteY5" fmla="*/ 690372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2899555 w 7816995"/>
              <a:gd name="connsiteY2" fmla="*/ 464820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6995" h="6907385">
                <a:moveTo>
                  <a:pt x="3320" y="0"/>
                </a:moveTo>
                <a:lnTo>
                  <a:pt x="7816995" y="0"/>
                </a:lnTo>
                <a:lnTo>
                  <a:pt x="2899555" y="4648200"/>
                </a:lnTo>
                <a:lnTo>
                  <a:pt x="6362700" y="6907385"/>
                </a:lnTo>
                <a:lnTo>
                  <a:pt x="743754" y="6898913"/>
                </a:lnTo>
                <a:lnTo>
                  <a:pt x="2876060" y="4644390"/>
                </a:lnTo>
                <a:cubicBezTo>
                  <a:pt x="1610033" y="3689302"/>
                  <a:pt x="1117437" y="3324763"/>
                  <a:pt x="0" y="2510645"/>
                </a:cubicBezTo>
                <a:cubicBezTo>
                  <a:pt x="1107" y="1673763"/>
                  <a:pt x="2213" y="836882"/>
                  <a:pt x="3320" y="0"/>
                </a:cubicBezTo>
                <a:close/>
              </a:path>
            </a:pathLst>
          </a:custGeom>
          <a:solidFill>
            <a:schemeClr val="tx2"/>
          </a:solidFill>
          <a:ln w="22225">
            <a:noFill/>
          </a:ln>
        </p:spPr>
        <p:txBody>
          <a:bodyPr lIns="274320" tIns="274320">
            <a:normAutofit/>
          </a:bodyPr>
          <a:lstStyle>
            <a:lvl1pPr marL="0" indent="0">
              <a:buNone/>
              <a:defRPr sz="2000"/>
            </a:lvl1pPr>
          </a:lstStyle>
          <a:p>
            <a:r>
              <a:rPr lang="en-US"/>
              <a:t>Click icon to add picture</a:t>
            </a:r>
            <a:endParaRPr lang="en-US" dirty="0"/>
          </a:p>
        </p:txBody>
      </p:sp>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6080992" y="731562"/>
            <a:ext cx="4902843" cy="3526778"/>
          </a:xfrm>
          <a:noFill/>
        </p:spPr>
        <p:txBody>
          <a:bodyPr anchor="b">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6080992" y="4373217"/>
            <a:ext cx="4902843" cy="1753221"/>
          </a:xfrm>
        </p:spPr>
        <p:txBody>
          <a:bodyPr anchor="t" anchorCtr="0">
            <a:normAutofit/>
          </a:bodyPr>
          <a:lstStyle>
            <a:lvl1pPr marL="0" indent="0">
              <a:spcBef>
                <a:spcPts val="1000"/>
              </a:spcBef>
              <a:buNone/>
              <a:defRPr sz="1800">
                <a:solidFill>
                  <a:schemeClr val="tx1"/>
                </a:solidFill>
              </a:defRPr>
            </a:lvl1pPr>
            <a:lvl2pPr>
              <a:spcBef>
                <a:spcPts val="1000"/>
              </a:spcBef>
              <a:defRPr sz="1600">
                <a:solidFill>
                  <a:schemeClr val="tx1"/>
                </a:solidFill>
              </a:defRPr>
            </a:lvl2pPr>
            <a:lvl3pPr>
              <a:spcBef>
                <a:spcPts val="1000"/>
              </a:spcBef>
              <a:defRPr sz="1400">
                <a:solidFill>
                  <a:schemeClr val="tx1"/>
                </a:solidFill>
              </a:defRPr>
            </a:lvl3pPr>
            <a:lvl4pPr>
              <a:spcBef>
                <a:spcPts val="1000"/>
              </a:spcBef>
              <a:defRPr sz="1200">
                <a:solidFill>
                  <a:schemeClr val="tx1"/>
                </a:solidFill>
              </a:defRPr>
            </a:lvl4pPr>
            <a:lvl5pPr>
              <a:spcBef>
                <a:spcPts val="1000"/>
              </a:spcBef>
              <a:defRPr sz="120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6809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wo Content 3">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49C8ABD-000F-7A94-A7B0-9589F4FEFD54}"/>
              </a:ext>
              <a:ext uri="{C183D7F6-B498-43B3-948B-1728B52AA6E4}">
                <adec:decorative xmlns:adec="http://schemas.microsoft.com/office/drawing/2017/decorative" val="1"/>
              </a:ext>
            </a:extLst>
          </p:cNvPr>
          <p:cNvCxnSpPr>
            <a:cxnSpLocks/>
          </p:cNvCxnSpPr>
          <p:nvPr userDrawn="1"/>
        </p:nvCxnSpPr>
        <p:spPr>
          <a:xfrm flipH="1">
            <a:off x="0" y="11575"/>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DC3A554-E5A9-B3CB-913D-45DBFBA79B40}"/>
              </a:ext>
              <a:ext uri="{C183D7F6-B498-43B3-948B-1728B52AA6E4}">
                <adec:decorative xmlns:adec="http://schemas.microsoft.com/office/drawing/2017/decorative" val="1"/>
              </a:ext>
            </a:extLst>
          </p:cNvPr>
          <p:cNvCxnSpPr>
            <a:cxnSpLocks/>
          </p:cNvCxnSpPr>
          <p:nvPr userDrawn="1"/>
        </p:nvCxnSpPr>
        <p:spPr>
          <a:xfrm flipH="1">
            <a:off x="0" y="11575"/>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E3A8DF3-F55A-2494-C55D-8FB94BBC6A49}"/>
              </a:ext>
              <a:ext uri="{C183D7F6-B498-43B3-948B-1728B52AA6E4}">
                <adec:decorative xmlns:adec="http://schemas.microsoft.com/office/drawing/2017/decorative" val="1"/>
              </a:ext>
            </a:extLst>
          </p:cNvPr>
          <p:cNvCxnSpPr>
            <a:cxnSpLocks/>
          </p:cNvCxnSpPr>
          <p:nvPr userDrawn="1"/>
        </p:nvCxnSpPr>
        <p:spPr>
          <a:xfrm flipH="1" flipV="1">
            <a:off x="-42863" y="5802775"/>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79DC86E-6F8A-B036-5CB2-AA8A79837F35}"/>
              </a:ext>
              <a:ext uri="{C183D7F6-B498-43B3-948B-1728B52AA6E4}">
                <adec:decorative xmlns:adec="http://schemas.microsoft.com/office/drawing/2017/decorative" val="1"/>
              </a:ext>
            </a:extLst>
          </p:cNvPr>
          <p:cNvCxnSpPr>
            <a:cxnSpLocks/>
          </p:cNvCxnSpPr>
          <p:nvPr userDrawn="1"/>
        </p:nvCxnSpPr>
        <p:spPr>
          <a:xfrm flipH="1">
            <a:off x="8462964" y="5859925"/>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9E0C03-C633-9356-4E28-678BAB7AE02E}"/>
              </a:ext>
              <a:ext uri="{C183D7F6-B498-43B3-948B-1728B52AA6E4}">
                <adec:decorative xmlns:adec="http://schemas.microsoft.com/office/drawing/2017/decorative" val="1"/>
              </a:ext>
            </a:extLst>
          </p:cNvPr>
          <p:cNvCxnSpPr>
            <a:cxnSpLocks/>
          </p:cNvCxnSpPr>
          <p:nvPr userDrawn="1"/>
        </p:nvCxnSpPr>
        <p:spPr>
          <a:xfrm flipH="1">
            <a:off x="11543158" y="1659400"/>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0C8A4F7-6C4C-719B-298F-3B81223D178B}"/>
              </a:ext>
              <a:ext uri="{C183D7F6-B498-43B3-948B-1728B52AA6E4}">
                <adec:decorative xmlns:adec="http://schemas.microsoft.com/office/drawing/2017/decorative" val="1"/>
              </a:ext>
            </a:extLst>
          </p:cNvPr>
          <p:cNvCxnSpPr>
            <a:cxnSpLocks/>
          </p:cNvCxnSpPr>
          <p:nvPr userDrawn="1"/>
        </p:nvCxnSpPr>
        <p:spPr>
          <a:xfrm flipH="1" flipV="1">
            <a:off x="10781554" y="11575"/>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E7E5D8B-D6BC-19AE-C0C9-249A5561700F}"/>
              </a:ext>
              <a:ext uri="{C183D7F6-B498-43B3-948B-1728B52AA6E4}">
                <adec:decorative xmlns:adec="http://schemas.microsoft.com/office/drawing/2017/decorative" val="1"/>
              </a:ext>
            </a:extLst>
          </p:cNvPr>
          <p:cNvCxnSpPr>
            <a:cxnSpLocks/>
          </p:cNvCxnSpPr>
          <p:nvPr userDrawn="1"/>
        </p:nvCxnSpPr>
        <p:spPr>
          <a:xfrm flipH="1" flipV="1">
            <a:off x="6529388" y="6812"/>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b" anchorCtr="0">
            <a:noAutofit/>
          </a:bodyPr>
          <a:lstStyle>
            <a:lvl1pPr>
              <a:defRPr sz="3600"/>
            </a:lvl1pPr>
          </a:lstStyle>
          <a:p>
            <a:r>
              <a:rPr lang="en-US" dirty="0"/>
              <a:t>Click to add title</a:t>
            </a:r>
          </a:p>
        </p:txBody>
      </p:sp>
      <p:sp>
        <p:nvSpPr>
          <p:cNvPr id="15" name="Content Placeholder 3">
            <a:extLst>
              <a:ext uri="{FF2B5EF4-FFF2-40B4-BE49-F238E27FC236}">
                <a16:creationId xmlns:a16="http://schemas.microsoft.com/office/drawing/2014/main" id="{7A6C5266-7ECA-B150-2C0F-8670F43AC82D}"/>
              </a:ext>
            </a:extLst>
          </p:cNvPr>
          <p:cNvSpPr>
            <a:spLocks noGrp="1"/>
          </p:cNvSpPr>
          <p:nvPr>
            <p:ph sz="half" idx="14" hasCustomPrompt="1"/>
          </p:nvPr>
        </p:nvSpPr>
        <p:spPr>
          <a:xfrm>
            <a:off x="838200" y="1987669"/>
            <a:ext cx="6974711" cy="4297679"/>
          </a:xfrm>
        </p:spPr>
        <p:txBody>
          <a:bodyPr>
            <a:normAutofit/>
          </a:bodyPr>
          <a:lstStyle>
            <a:lvl1pPr marL="0" indent="0">
              <a:spcBef>
                <a:spcPts val="1000"/>
              </a:spcBef>
              <a:spcAft>
                <a:spcPts val="0"/>
              </a:spcAft>
              <a:buNone/>
              <a:defRPr sz="1800"/>
            </a:lvl1pPr>
            <a:lvl2pPr>
              <a:spcBef>
                <a:spcPts val="1000"/>
              </a:spcBef>
              <a:spcAft>
                <a:spcPts val="500"/>
              </a:spcAft>
              <a:defRPr sz="1800"/>
            </a:lvl2pPr>
            <a:lvl3pPr>
              <a:spcBef>
                <a:spcPts val="1000"/>
              </a:spcBef>
              <a:spcAft>
                <a:spcPts val="500"/>
              </a:spcAft>
              <a:defRPr sz="1800"/>
            </a:lvl3pPr>
            <a:lvl4pPr>
              <a:spcBef>
                <a:spcPts val="1000"/>
              </a:spcBef>
              <a:spcAft>
                <a:spcPts val="500"/>
              </a:spcAft>
              <a:defRPr sz="1800"/>
            </a:lvl4pPr>
            <a:lvl5pPr>
              <a:spcBef>
                <a:spcPts val="1000"/>
              </a:spcBef>
              <a:spcAft>
                <a:spcPts val="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2DFB03A-367B-9ADA-8071-E22871EC115F}"/>
              </a:ext>
            </a:extLst>
          </p:cNvPr>
          <p:cNvSpPr>
            <a:spLocks noGrp="1"/>
          </p:cNvSpPr>
          <p:nvPr>
            <p:ph sz="half" idx="2" hasCustomPrompt="1"/>
          </p:nvPr>
        </p:nvSpPr>
        <p:spPr>
          <a:xfrm>
            <a:off x="7917085" y="1987670"/>
            <a:ext cx="3436716" cy="4297680"/>
          </a:xfrm>
        </p:spPr>
        <p:txBody>
          <a:bodyPr>
            <a:normAutofit/>
          </a:bodyPr>
          <a:lstStyle>
            <a:lvl1pPr marL="0" indent="0">
              <a:spcBef>
                <a:spcPts val="1000"/>
              </a:spcBef>
              <a:spcAft>
                <a:spcPts val="500"/>
              </a:spcAft>
              <a:buNone/>
              <a:defRPr sz="1800"/>
            </a:lvl1pPr>
            <a:lvl2pPr>
              <a:spcBef>
                <a:spcPts val="1000"/>
              </a:spcBef>
              <a:spcAft>
                <a:spcPts val="500"/>
              </a:spcAft>
              <a:defRPr sz="1600"/>
            </a:lvl2pPr>
            <a:lvl3pPr>
              <a:spcBef>
                <a:spcPts val="1000"/>
              </a:spcBef>
              <a:spcAft>
                <a:spcPts val="500"/>
              </a:spcAft>
              <a:defRPr sz="1400"/>
            </a:lvl3pPr>
            <a:lvl4pPr>
              <a:spcBef>
                <a:spcPts val="1000"/>
              </a:spcBef>
              <a:spcAft>
                <a:spcPts val="500"/>
              </a:spcAft>
              <a:defRPr sz="1200"/>
            </a:lvl4pPr>
            <a:lvl5pPr>
              <a:spcBef>
                <a:spcPts val="1000"/>
              </a:spcBef>
              <a:spcAft>
                <a:spcPts val="500"/>
              </a:spcAft>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r>
              <a:rPr lang="en-US"/>
              <a:t>1-32</a:t>
            </a:r>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502505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7588714-FE55-FCEF-78C2-2A4D11ECD7FD}"/>
              </a:ext>
              <a:ext uri="{C183D7F6-B498-43B3-948B-1728B52AA6E4}">
                <adec:decorative xmlns:adec="http://schemas.microsoft.com/office/drawing/2017/decorative" val="1"/>
              </a:ext>
            </a:extLst>
          </p:cNvPr>
          <p:cNvCxnSpPr>
            <a:cxnSpLocks/>
          </p:cNvCxnSpPr>
          <p:nvPr userDrawn="1"/>
        </p:nvCxnSpPr>
        <p:spPr>
          <a:xfrm flipH="1">
            <a:off x="0" y="11575"/>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AF6BF02-4CD8-261B-BE58-05677EB947E9}"/>
              </a:ext>
              <a:ext uri="{C183D7F6-B498-43B3-948B-1728B52AA6E4}">
                <adec:decorative xmlns:adec="http://schemas.microsoft.com/office/drawing/2017/decorative" val="1"/>
              </a:ext>
            </a:extLst>
          </p:cNvPr>
          <p:cNvCxnSpPr>
            <a:cxnSpLocks/>
          </p:cNvCxnSpPr>
          <p:nvPr userDrawn="1"/>
        </p:nvCxnSpPr>
        <p:spPr>
          <a:xfrm flipH="1">
            <a:off x="0" y="11575"/>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1AF1F17-7A1F-BCA2-15C0-417928B4E789}"/>
              </a:ext>
              <a:ext uri="{C183D7F6-B498-43B3-948B-1728B52AA6E4}">
                <adec:decorative xmlns:adec="http://schemas.microsoft.com/office/drawing/2017/decorative" val="1"/>
              </a:ext>
            </a:extLst>
          </p:cNvPr>
          <p:cNvCxnSpPr>
            <a:cxnSpLocks/>
          </p:cNvCxnSpPr>
          <p:nvPr userDrawn="1"/>
        </p:nvCxnSpPr>
        <p:spPr>
          <a:xfrm flipH="1" flipV="1">
            <a:off x="-42863" y="5802775"/>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F0ADE0B-D150-E72B-EE9A-E5EFDBC6F01E}"/>
              </a:ext>
              <a:ext uri="{C183D7F6-B498-43B3-948B-1728B52AA6E4}">
                <adec:decorative xmlns:adec="http://schemas.microsoft.com/office/drawing/2017/decorative" val="1"/>
              </a:ext>
            </a:extLst>
          </p:cNvPr>
          <p:cNvCxnSpPr>
            <a:cxnSpLocks/>
          </p:cNvCxnSpPr>
          <p:nvPr userDrawn="1"/>
        </p:nvCxnSpPr>
        <p:spPr>
          <a:xfrm flipH="1">
            <a:off x="8462964" y="5859925"/>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BBCDD5A-A3C4-DF4F-74AD-CAF0F465BDAE}"/>
              </a:ext>
              <a:ext uri="{C183D7F6-B498-43B3-948B-1728B52AA6E4}">
                <adec:decorative xmlns:adec="http://schemas.microsoft.com/office/drawing/2017/decorative" val="1"/>
              </a:ext>
            </a:extLst>
          </p:cNvPr>
          <p:cNvCxnSpPr>
            <a:cxnSpLocks/>
          </p:cNvCxnSpPr>
          <p:nvPr userDrawn="1"/>
        </p:nvCxnSpPr>
        <p:spPr>
          <a:xfrm flipH="1">
            <a:off x="11543158" y="1659400"/>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30AE4-C878-DFAB-EDA5-36B97176DE7A}"/>
              </a:ext>
              <a:ext uri="{C183D7F6-B498-43B3-948B-1728B52AA6E4}">
                <adec:decorative xmlns:adec="http://schemas.microsoft.com/office/drawing/2017/decorative" val="1"/>
              </a:ext>
            </a:extLst>
          </p:cNvPr>
          <p:cNvCxnSpPr>
            <a:cxnSpLocks/>
          </p:cNvCxnSpPr>
          <p:nvPr userDrawn="1"/>
        </p:nvCxnSpPr>
        <p:spPr>
          <a:xfrm flipH="1" flipV="1">
            <a:off x="10781554" y="11575"/>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61487B2-0348-2FFC-03FB-6508B6FD36B3}"/>
              </a:ext>
              <a:ext uri="{C183D7F6-B498-43B3-948B-1728B52AA6E4}">
                <adec:decorative xmlns:adec="http://schemas.microsoft.com/office/drawing/2017/decorative" val="1"/>
              </a:ext>
            </a:extLst>
          </p:cNvPr>
          <p:cNvCxnSpPr>
            <a:cxnSpLocks/>
          </p:cNvCxnSpPr>
          <p:nvPr userDrawn="1"/>
        </p:nvCxnSpPr>
        <p:spPr>
          <a:xfrm flipH="1" flipV="1">
            <a:off x="6529388" y="6812"/>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p:txBody>
          <a:bodyPr anchor="b" anchorCtr="0">
            <a:noAutofit/>
          </a:bodyPr>
          <a:lstStyle>
            <a:lvl1pPr>
              <a:defRPr sz="3600"/>
            </a:lvl1pPr>
          </a:lstStyle>
          <a:p>
            <a:r>
              <a:rPr lang="en-US" dirty="0"/>
              <a:t>Click to add title</a:t>
            </a:r>
          </a:p>
        </p:txBody>
      </p:sp>
      <p:sp>
        <p:nvSpPr>
          <p:cNvPr id="8" name="Table Placeholder 7">
            <a:extLst>
              <a:ext uri="{FF2B5EF4-FFF2-40B4-BE49-F238E27FC236}">
                <a16:creationId xmlns:a16="http://schemas.microsoft.com/office/drawing/2014/main" id="{0CEAFE70-86D3-8690-31CA-F9A1FBA494D0}"/>
              </a:ext>
            </a:extLst>
          </p:cNvPr>
          <p:cNvSpPr>
            <a:spLocks noGrp="1"/>
          </p:cNvSpPr>
          <p:nvPr>
            <p:ph type="tbl" sz="quarter" idx="13"/>
          </p:nvPr>
        </p:nvSpPr>
        <p:spPr>
          <a:xfrm>
            <a:off x="838199" y="2125262"/>
            <a:ext cx="10515600" cy="3675944"/>
          </a:xfrm>
        </p:spPr>
        <p:txBody>
          <a:bodyPr>
            <a:normAutofit/>
          </a:bodyPr>
          <a:lstStyle>
            <a:lvl1pPr marL="0" indent="0" algn="ctr">
              <a:buNone/>
              <a:defRPr sz="2000"/>
            </a:lvl1pPr>
          </a:lstStyle>
          <a:p>
            <a:r>
              <a:rPr lang="en-US"/>
              <a:t>Click icon to add table</a:t>
            </a:r>
            <a:endParaRPr lang="en-US" dirty="0"/>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a:t>1-32</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807567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 subtitle">
    <p:spTree>
      <p:nvGrpSpPr>
        <p:cNvPr id="1" name=""/>
        <p:cNvGrpSpPr/>
        <p:nvPr/>
      </p:nvGrpSpPr>
      <p:grpSpPr>
        <a:xfrm>
          <a:off x="0" y="0"/>
          <a:ext cx="0" cy="0"/>
          <a:chOff x="0" y="0"/>
          <a:chExt cx="0" cy="0"/>
        </a:xfrm>
      </p:grpSpPr>
      <p:sp>
        <p:nvSpPr>
          <p:cNvPr id="7" name="Freeform 10">
            <a:extLst>
              <a:ext uri="{FF2B5EF4-FFF2-40B4-BE49-F238E27FC236}">
                <a16:creationId xmlns:a16="http://schemas.microsoft.com/office/drawing/2014/main" id="{C4293765-78A6-5206-26C2-E8817B2834F6}"/>
              </a:ext>
              <a:ext uri="{C183D7F6-B498-43B3-948B-1728B52AA6E4}">
                <adec:decorative xmlns:adec="http://schemas.microsoft.com/office/drawing/2017/decorative" val="1"/>
              </a:ext>
            </a:extLst>
          </p:cNvPr>
          <p:cNvSpPr/>
          <p:nvPr userDrawn="1"/>
        </p:nvSpPr>
        <p:spPr>
          <a:xfrm>
            <a:off x="0" y="0"/>
            <a:ext cx="7470792" cy="6858000"/>
          </a:xfrm>
          <a:custGeom>
            <a:avLst/>
            <a:gdLst>
              <a:gd name="connsiteX0" fmla="*/ 0 w 7470792"/>
              <a:gd name="connsiteY0" fmla="*/ 0 h 6858000"/>
              <a:gd name="connsiteX1" fmla="*/ 7470792 w 7470792"/>
              <a:gd name="connsiteY1" fmla="*/ 0 h 6858000"/>
              <a:gd name="connsiteX2" fmla="*/ 5633197 w 7470792"/>
              <a:gd name="connsiteY2" fmla="*/ 6858000 h 6858000"/>
              <a:gd name="connsiteX3" fmla="*/ 0 w 74707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470792" h="6858000">
                <a:moveTo>
                  <a:pt x="0" y="0"/>
                </a:moveTo>
                <a:lnTo>
                  <a:pt x="7470792" y="0"/>
                </a:lnTo>
                <a:lnTo>
                  <a:pt x="5633197" y="6858000"/>
                </a:lnTo>
                <a:lnTo>
                  <a:pt x="0" y="685800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endParaRPr>
          </a:p>
        </p:txBody>
      </p:sp>
      <p:cxnSp>
        <p:nvCxnSpPr>
          <p:cNvPr id="8" name="Straight Connector 7">
            <a:extLst>
              <a:ext uri="{FF2B5EF4-FFF2-40B4-BE49-F238E27FC236}">
                <a16:creationId xmlns:a16="http://schemas.microsoft.com/office/drawing/2014/main" id="{BB4E351F-7451-86A3-5271-0D00B9EFA662}"/>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A860223-A40E-30ED-6832-0825A930BB67}"/>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0B6907E-F17B-783E-D454-DFC62D0977A0}"/>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B12211-7E94-9534-6F2D-2AFD2EBE36F0}"/>
              </a:ext>
              <a:ext uri="{C183D7F6-B498-43B3-948B-1728B52AA6E4}">
                <adec:decorative xmlns:adec="http://schemas.microsoft.com/office/drawing/2017/decorative"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6580245-E985-EC3F-9385-D0F517F0C151}"/>
              </a:ext>
              <a:ext uri="{C183D7F6-B498-43B3-948B-1728B52AA6E4}">
                <adec:decorative xmlns:adec="http://schemas.microsoft.com/office/drawing/2017/decorative"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75A82A3-E3DF-978F-4BD7-10E0F1075B64}"/>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EDC40AE-D1CB-7535-22E2-E6D910FB8229}"/>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772C41-A024-2F33-1F04-21E003FA7291}"/>
              </a:ext>
            </a:extLst>
          </p:cNvPr>
          <p:cNvSpPr>
            <a:spLocks noGrp="1"/>
          </p:cNvSpPr>
          <p:nvPr>
            <p:ph type="ctrTitle" hasCustomPrompt="1"/>
          </p:nvPr>
        </p:nvSpPr>
        <p:spPr>
          <a:xfrm>
            <a:off x="1524000" y="685800"/>
            <a:ext cx="9144000" cy="3136738"/>
          </a:xfrm>
        </p:spPr>
        <p:txBody>
          <a:bodyPr anchor="b">
            <a:noAutofit/>
          </a:bodyPr>
          <a:lstStyle>
            <a:lvl1pPr algn="ctr">
              <a:defRPr sz="4400">
                <a:solidFill>
                  <a:schemeClr val="accent6"/>
                </a:solidFill>
              </a:defRPr>
            </a:lvl1pPr>
          </a:lstStyle>
          <a:p>
            <a:r>
              <a:rPr lang="en-US" dirty="0"/>
              <a:t>Click to add title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524000" y="3978800"/>
            <a:ext cx="9144000" cy="1965960"/>
          </a:xfrm>
        </p:spPr>
        <p:txBody>
          <a:bodyPr>
            <a:noAutofit/>
          </a:bodyPr>
          <a:lstStyle>
            <a:lvl1pPr marL="0" indent="0" algn="ctr">
              <a:buNone/>
              <a:defRPr sz="1800" b="1"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1535595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1-32</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476203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1-32</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576761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1-32</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982626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1-32</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13869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1-32</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331112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1-32</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357513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1-32</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564252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1-32</a:t>
            </a: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BD12358-51D2-46B3-9BDE-DF29528B9454}" type="slidenum">
              <a:rPr lang="en-US" smtClean="0"/>
              <a:t>‹#›</a:t>
            </a:fld>
            <a:endParaRPr lang="en-US"/>
          </a:p>
        </p:txBody>
      </p:sp>
    </p:spTree>
    <p:extLst>
      <p:ext uri="{BB962C8B-B14F-4D97-AF65-F5344CB8AC3E}">
        <p14:creationId xmlns:p14="http://schemas.microsoft.com/office/powerpoint/2010/main" val="2523342012"/>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 id="2147483951" r:id="rId13"/>
    <p:sldLayoutId id="2147483952" r:id="rId14"/>
    <p:sldLayoutId id="2147483953" r:id="rId15"/>
    <p:sldLayoutId id="2147483954" r:id="rId16"/>
    <p:sldLayoutId id="2147483955" r:id="rId17"/>
    <p:sldLayoutId id="2147483956" r:id="rId18"/>
    <p:sldLayoutId id="2147483957" r:id="rId19"/>
    <p:sldLayoutId id="2147483960" r:id="rId20"/>
    <p:sldLayoutId id="2147483770" r:id="rId21"/>
    <p:sldLayoutId id="2147483771" r:id="rId22"/>
    <p:sldLayoutId id="2147483684" r:id="rId23"/>
  </p:sldLayoutIdLst>
  <p:hf hdr="0" ft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webmd.com/a-to-z-guides/benefits-of-companion-planting" TargetMode="External"/><Relationship Id="rId2" Type="http://schemas.openxmlformats.org/officeDocument/2006/relationships/hyperlink" Target="https://www.fws.gov/story/5-pollinator-friendly-ways-you-can-manage-garden-pest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eedtherapy.com/blogs/news/shop-talk-companion-planting-what-works-and-why?gad_source" TargetMode="External"/><Relationship Id="rId2" Type="http://schemas.openxmlformats.org/officeDocument/2006/relationships/hyperlink" Target="https://www.housebeautiful.com/lifestyle/gardening/a64945991/companion-planting-chart-guide" TargetMode="Externa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hyperlink" Target="https://morningchores.com/companion-planting/" TargetMode="External"/><Relationship Id="rId4" Type="http://schemas.openxmlformats.org/officeDocument/2006/relationships/hyperlink" Target="https://urbanfarmfoods.co/f/companion-plants---quick-referenc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canr.msu.edu/resources/smart-gardening-pollination-in-vegetable-gardens-and-backyard-fruit"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www.pollinator.org/pollinator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hyperlink" Target="https://kidsgardening.org/resources/garden-activities-plant-people/"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cultivatorkitchen.com/how-to-grow-sprouts/" TargetMode="External"/><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hyperlink" Target="https://gardentutor.com/learn-how-to-garden/" TargetMode="External"/><Relationship Id="rId3" Type="http://schemas.openxmlformats.org/officeDocument/2006/relationships/hyperlink" Target="https://ngb.org/kids-gardening-activities/" TargetMode="External"/><Relationship Id="rId7" Type="http://schemas.openxmlformats.org/officeDocument/2006/relationships/hyperlink" Target="https://ngb.org/garden-courses/" TargetMode="External"/><Relationship Id="rId2" Type="http://schemas.openxmlformats.org/officeDocument/2006/relationships/hyperlink" Target="https://www.creationillustrated.com/gardening-with-children/" TargetMode="External"/><Relationship Id="rId1" Type="http://schemas.openxmlformats.org/officeDocument/2006/relationships/slideLayout" Target="../slideLayouts/slideLayout7.xml"/><Relationship Id="rId6" Type="http://schemas.openxmlformats.org/officeDocument/2006/relationships/hyperlink" Target="https://plantheroes.org/educator-resources/" TargetMode="External"/><Relationship Id="rId5" Type="http://schemas.openxmlformats.org/officeDocument/2006/relationships/hyperlink" Target="https://pdf.lowes.com/productdocuments/59dac708-4a2e-4352-9722-ee0064ba5d92/47521184.pdf" TargetMode="External"/><Relationship Id="rId10" Type="http://schemas.openxmlformats.org/officeDocument/2006/relationships/hyperlink" Target="https://commonsensehome.com/start-a-garden/" TargetMode="External"/><Relationship Id="rId4" Type="http://schemas.openxmlformats.org/officeDocument/2006/relationships/hyperlink" Target="https://www.gardenary.com/blog/10-screen-free-garden-activities-for-kids-this-summer" TargetMode="External"/><Relationship Id="rId9" Type="http://schemas.openxmlformats.org/officeDocument/2006/relationships/hyperlink" Target="https://www.smilinggardener.com/organic-gardenin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mailto:Email-knollwoodagriculture@gmail.com" TargetMode="Externa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hyperlink" Target="https://www.kidsgrowingcity.ca/blog/incorporating-stem-learning-into-garden-project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hyperlink" Target="https://kidsgardening.org/resources/gardening-basics-all-the-dirt-on-soil/" TargetMode="External"/><Relationship Id="rId4" Type="http://schemas.openxmlformats.org/officeDocument/2006/relationships/hyperlink" Target="https://www.scdrainagereport.com/otherdrainageinfo/common-soil-types-in-coastal-south-carolina-amp-how-they-affect-drainag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soilhealthinstitute.org/news-events/what-are-the-four-steps-to-healthier-soils"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eedsnsuch.com/blogs/gardeners-greenroom/12-miracle-soil-amendments-to-set-your-garden-up-for-success"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www.homedepot.com/c/ab/guide-to-soil-amendments/9ba683603be9fa5395fab90163bce88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1104900" y="871538"/>
            <a:ext cx="6515100" cy="3202921"/>
          </a:xfrm>
        </p:spPr>
        <p:txBody>
          <a:bodyPr vert="horz" lIns="91440" tIns="45720" rIns="91440" bIns="45720" rtlCol="0" anchor="b">
            <a:normAutofit/>
          </a:bodyPr>
          <a:lstStyle/>
          <a:p>
            <a:r>
              <a:rPr lang="en-US" sz="1600" i="1" kern="1200" cap="all" baseline="0" dirty="0">
                <a:solidFill>
                  <a:srgbClr val="FFFFFF"/>
                </a:solidFill>
                <a:latin typeface="+mj-lt"/>
                <a:ea typeface="+mj-ea"/>
                <a:cs typeface="+mj-cs"/>
              </a:rPr>
              <a:t>Bringing</a:t>
            </a:r>
            <a:r>
              <a:rPr lang="en-US" sz="1600" i="1" kern="1200" cap="all" dirty="0">
                <a:solidFill>
                  <a:srgbClr val="FFFFFF"/>
                </a:solidFill>
                <a:latin typeface="+mj-lt"/>
                <a:ea typeface="+mj-ea"/>
                <a:cs typeface="+mj-cs"/>
              </a:rPr>
              <a:t> the farm to your Backyard.</a:t>
            </a:r>
            <a:endParaRPr lang="en-US" sz="1600" i="1" kern="1200" cap="all" baseline="0" dirty="0">
              <a:solidFill>
                <a:srgbClr val="FFFFFF"/>
              </a:solidFill>
              <a:latin typeface="+mj-lt"/>
              <a:ea typeface="+mj-ea"/>
              <a:cs typeface="+mj-cs"/>
            </a:endParaRPr>
          </a:p>
        </p:txBody>
      </p:sp>
      <p:pic>
        <p:nvPicPr>
          <p:cNvPr id="5" name="Picture Placeholder 4" descr="A logo for a garden kit&#10;&#10;AI-generated content may be incorrect.">
            <a:extLst>
              <a:ext uri="{FF2B5EF4-FFF2-40B4-BE49-F238E27FC236}">
                <a16:creationId xmlns:a16="http://schemas.microsoft.com/office/drawing/2014/main" id="{03666C87-57B6-955E-BC73-3D188EB3DAA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1875" b="21875"/>
          <a:stretch>
            <a:fillRect/>
          </a:stretch>
        </p:blipFill>
        <p:spPr>
          <a:xfrm>
            <a:off x="20" y="10"/>
            <a:ext cx="12191979" cy="6857989"/>
          </a:xfrm>
          <a:prstGeom prst="rect">
            <a:avLst/>
          </a:prstGeom>
        </p:spPr>
      </p:pic>
    </p:spTree>
    <p:extLst>
      <p:ext uri="{BB962C8B-B14F-4D97-AF65-F5344CB8AC3E}">
        <p14:creationId xmlns:p14="http://schemas.microsoft.com/office/powerpoint/2010/main" val="30789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7C451-285B-6ED8-66B0-5E76CA64F195}"/>
              </a:ext>
            </a:extLst>
          </p:cNvPr>
          <p:cNvSpPr>
            <a:spLocks noGrp="1"/>
          </p:cNvSpPr>
          <p:nvPr>
            <p:ph type="title"/>
          </p:nvPr>
        </p:nvSpPr>
        <p:spPr>
          <a:xfrm>
            <a:off x="677334" y="609600"/>
            <a:ext cx="8596668" cy="432619"/>
          </a:xfrm>
        </p:spPr>
        <p:txBody>
          <a:bodyPr>
            <a:normAutofit fontScale="90000"/>
          </a:bodyPr>
          <a:lstStyle/>
          <a:p>
            <a:r>
              <a:rPr lang="en-US" dirty="0"/>
              <a:t>Soil Amendment</a:t>
            </a:r>
          </a:p>
        </p:txBody>
      </p:sp>
      <p:sp>
        <p:nvSpPr>
          <p:cNvPr id="3" name="Content Placeholder 2">
            <a:extLst>
              <a:ext uri="{FF2B5EF4-FFF2-40B4-BE49-F238E27FC236}">
                <a16:creationId xmlns:a16="http://schemas.microsoft.com/office/drawing/2014/main" id="{CDB93622-885D-E94E-E596-3B9C6B9031D5}"/>
              </a:ext>
            </a:extLst>
          </p:cNvPr>
          <p:cNvSpPr>
            <a:spLocks noGrp="1"/>
          </p:cNvSpPr>
          <p:nvPr>
            <p:ph idx="1"/>
          </p:nvPr>
        </p:nvSpPr>
        <p:spPr>
          <a:xfrm>
            <a:off x="677334" y="1371601"/>
            <a:ext cx="10025302" cy="5278582"/>
          </a:xfrm>
        </p:spPr>
        <p:txBody>
          <a:bodyPr>
            <a:normAutofit/>
          </a:bodyPr>
          <a:lstStyle/>
          <a:p>
            <a:r>
              <a:rPr lang="en-US" b="1" dirty="0"/>
              <a:t>Targeting Your Existing Soil</a:t>
            </a:r>
          </a:p>
          <a:p>
            <a:r>
              <a:rPr lang="en-US" dirty="0"/>
              <a:t>Amending your existing ground soil requires tailoring to its specific texture:</a:t>
            </a:r>
          </a:p>
          <a:p>
            <a:r>
              <a:rPr lang="en-US" b="1" dirty="0"/>
              <a:t>For Clay Soil:</a:t>
            </a:r>
            <a:r>
              <a:rPr lang="en-US" dirty="0"/>
              <a:t> Clay holds onto nutrients well but is dense and drains poorly. Mix in generous amounts of organic matter, like well-aged compost and shredded leaves. You can also add coarse (sharp) sand or gypsum to break up the dense clay platelets.</a:t>
            </a:r>
          </a:p>
          <a:p>
            <a:r>
              <a:rPr lang="en-US" b="1" dirty="0"/>
              <a:t>For Sandy Soil:</a:t>
            </a:r>
            <a:r>
              <a:rPr lang="en-US" dirty="0"/>
              <a:t> Sandy soil drains very fast but leaches nutrients and water quickly. Add a heavy layer of water-retentive organic matter, such as compost, peat moss, or coconut coir. </a:t>
            </a:r>
          </a:p>
          <a:p>
            <a:r>
              <a:rPr lang="en-US" b="1" dirty="0"/>
              <a:t>Seasonal Amendments &amp; Toppers</a:t>
            </a:r>
          </a:p>
          <a:p>
            <a:r>
              <a:rPr lang="en-US" dirty="0"/>
              <a:t>To refresh beds each season without deep tilling, simply top-dress the soil. Good seasonal amendments include: </a:t>
            </a:r>
          </a:p>
          <a:p>
            <a:r>
              <a:rPr lang="en-US" b="1" dirty="0"/>
              <a:t>Worm Castings:</a:t>
            </a:r>
            <a:r>
              <a:rPr lang="en-US" dirty="0"/>
              <a:t> Add a handful around the base of plants or layer it into the top inch of soil.</a:t>
            </a:r>
          </a:p>
          <a:p>
            <a:r>
              <a:rPr lang="en-US" b="1" dirty="0"/>
              <a:t>Organic slow-release fertilizer:</a:t>
            </a:r>
            <a:r>
              <a:rPr lang="en-US" dirty="0"/>
              <a:t> Granular organic fertilizers can be mixed into the top 1–2 inches of soil during planting.</a:t>
            </a:r>
          </a:p>
          <a:p>
            <a:r>
              <a:rPr lang="en-US" b="1" dirty="0"/>
              <a:t>Mulch:</a:t>
            </a:r>
            <a:r>
              <a:rPr lang="en-US" dirty="0"/>
              <a:t> Always cover your amended soil with a 2-inch layer of straw, shredded leaves, or untreated wood chips to prevent evaporation and regulate temperature</a:t>
            </a:r>
          </a:p>
          <a:p>
            <a:endParaRPr lang="en-US" dirty="0"/>
          </a:p>
        </p:txBody>
      </p:sp>
      <p:sp>
        <p:nvSpPr>
          <p:cNvPr id="4" name="Date Placeholder 3">
            <a:extLst>
              <a:ext uri="{FF2B5EF4-FFF2-40B4-BE49-F238E27FC236}">
                <a16:creationId xmlns:a16="http://schemas.microsoft.com/office/drawing/2014/main" id="{EE3F80D3-D52D-4A06-4888-3EA08380711F}"/>
              </a:ext>
            </a:extLst>
          </p:cNvPr>
          <p:cNvSpPr>
            <a:spLocks noGrp="1"/>
          </p:cNvSpPr>
          <p:nvPr>
            <p:ph type="dt" sz="half" idx="10"/>
          </p:nvPr>
        </p:nvSpPr>
        <p:spPr/>
        <p:txBody>
          <a:bodyPr/>
          <a:lstStyle/>
          <a:p>
            <a:r>
              <a:rPr lang="en-US"/>
              <a:t>1-32</a:t>
            </a:r>
          </a:p>
        </p:txBody>
      </p:sp>
      <p:sp>
        <p:nvSpPr>
          <p:cNvPr id="5" name="Slide Number Placeholder 4">
            <a:extLst>
              <a:ext uri="{FF2B5EF4-FFF2-40B4-BE49-F238E27FC236}">
                <a16:creationId xmlns:a16="http://schemas.microsoft.com/office/drawing/2014/main" id="{4F2B0C8D-28F4-4190-9939-140C26A26B64}"/>
              </a:ext>
            </a:extLst>
          </p:cNvPr>
          <p:cNvSpPr>
            <a:spLocks noGrp="1"/>
          </p:cNvSpPr>
          <p:nvPr>
            <p:ph type="sldNum" sz="quarter" idx="12"/>
          </p:nvPr>
        </p:nvSpPr>
        <p:spPr/>
        <p:txBody>
          <a:bodyPr/>
          <a:lstStyle/>
          <a:p>
            <a:fld id="{CBD12358-51D2-46B3-9BDE-DF29528B9454}" type="slidenum">
              <a:rPr lang="en-US" smtClean="0"/>
              <a:t>10</a:t>
            </a:fld>
            <a:endParaRPr lang="en-US"/>
          </a:p>
        </p:txBody>
      </p:sp>
    </p:spTree>
    <p:extLst>
      <p:ext uri="{BB962C8B-B14F-4D97-AF65-F5344CB8AC3E}">
        <p14:creationId xmlns:p14="http://schemas.microsoft.com/office/powerpoint/2010/main" val="2685326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FC76B-C616-B311-3ABC-49EAAB39A5EB}"/>
              </a:ext>
            </a:extLst>
          </p:cNvPr>
          <p:cNvSpPr>
            <a:spLocks noGrp="1"/>
          </p:cNvSpPr>
          <p:nvPr>
            <p:ph type="title"/>
          </p:nvPr>
        </p:nvSpPr>
        <p:spPr>
          <a:xfrm>
            <a:off x="5536734" y="609600"/>
            <a:ext cx="3737268" cy="1320800"/>
          </a:xfrm>
        </p:spPr>
        <p:txBody>
          <a:bodyPr>
            <a:normAutofit/>
          </a:bodyPr>
          <a:lstStyle/>
          <a:p>
            <a:r>
              <a:rPr lang="en-US" dirty="0"/>
              <a:t>Pest control</a:t>
            </a:r>
          </a:p>
        </p:txBody>
      </p:sp>
      <p:sp>
        <p:nvSpPr>
          <p:cNvPr id="6" name="Rectangle 1">
            <a:extLst>
              <a:ext uri="{FF2B5EF4-FFF2-40B4-BE49-F238E27FC236}">
                <a16:creationId xmlns:a16="http://schemas.microsoft.com/office/drawing/2014/main" id="{9B66E51E-2D7A-15C0-0E5C-8D735E0596DE}"/>
              </a:ext>
            </a:extLst>
          </p:cNvPr>
          <p:cNvSpPr>
            <a:spLocks noGrp="1" noChangeArrowheads="1"/>
          </p:cNvSpPr>
          <p:nvPr>
            <p:ph idx="1"/>
          </p:nvPr>
        </p:nvSpPr>
        <p:spPr bwMode="auto">
          <a:xfrm>
            <a:off x="5319251" y="1477109"/>
            <a:ext cx="6316739" cy="501218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anchorCtr="0" compatLnSpc="1">
            <a:prstTxWarp prst="textNoShape">
              <a:avLst/>
            </a:prstTxWarp>
            <a:normAutofit lnSpcReduction="10000"/>
          </a:bodyPr>
          <a:lstStyle/>
          <a:p>
            <a:pPr marL="0" marR="0" lvl="0" indent="0" defTabSz="914400" rtl="0" eaLnBrk="0" fontAlgn="base" latinLnBrk="0" hangingPunct="0">
              <a:lnSpc>
                <a:spcPct val="90000"/>
              </a:lnSpc>
              <a:spcBef>
                <a:spcPct val="0"/>
              </a:spcBef>
              <a:spcAft>
                <a:spcPts val="600"/>
              </a:spcAft>
              <a:buClrTx/>
              <a:buSzTx/>
              <a:buFontTx/>
              <a:buNone/>
              <a:tabLst/>
            </a:pPr>
            <a:endParaRPr kumimoji="0" lang="en-US" altLang="en-US" sz="1600" b="1" i="0" u="none" strike="noStrike" cap="none" normalizeH="0" baseline="0" dirty="0">
              <a:ln>
                <a:noFill/>
              </a:ln>
              <a:effectLst/>
              <a:latin typeface="Abadi" panose="020B0604020104020204" pitchFamily="34" charset="0"/>
              <a:ea typeface="Roboto Black" panose="020F0502020204030204" pitchFamily="2" charset="0"/>
              <a:cs typeface="Roboto Black" panose="020F0502020204030204" pitchFamily="2" charset="0"/>
            </a:endParaRPr>
          </a:p>
          <a:p>
            <a:pPr marL="0" marR="0" lvl="0" indent="0" defTabSz="914400" rtl="0" eaLnBrk="0" fontAlgn="base" latinLnBrk="0" hangingPunct="0">
              <a:lnSpc>
                <a:spcPct val="90000"/>
              </a:lnSpc>
              <a:spcBef>
                <a:spcPct val="0"/>
              </a:spcBef>
              <a:spcAft>
                <a:spcPts val="600"/>
              </a:spcAft>
              <a:buClrTx/>
              <a:buSzTx/>
              <a:buFontTx/>
              <a:buNone/>
              <a:tabLst/>
            </a:pPr>
            <a:r>
              <a:rPr kumimoji="0" lang="en-US" altLang="en-US" sz="1600" b="1" i="0" u="none" strike="noStrike" cap="none" normalizeH="0" baseline="0" dirty="0">
                <a:ln>
                  <a:noFill/>
                </a:ln>
                <a:effectLst/>
                <a:latin typeface="Abadi" panose="020B0604020104020204" pitchFamily="34" charset="0"/>
                <a:ea typeface="Roboto Black" panose="020F0502020204030204" pitchFamily="2" charset="0"/>
                <a:cs typeface="Roboto Black" panose="020F0502020204030204" pitchFamily="2" charset="0"/>
              </a:rPr>
              <a:t>The best pest control relies on a combination of organic treatments, beneficial insects, and physical barriers rather than harsh chemicals. For specific pests, use natural solutions like Bacillus thuringiensis (BT) for caterpillars, Neem oil for aphids, and Diatomaceous earth for beetles and slugs. </a:t>
            </a:r>
          </a:p>
          <a:p>
            <a:pPr marL="0" marR="0" lvl="0" indent="0" defTabSz="914400" rtl="0" eaLnBrk="0" fontAlgn="base" latinLnBrk="0" hangingPunct="0">
              <a:lnSpc>
                <a:spcPct val="90000"/>
              </a:lnSpc>
              <a:spcBef>
                <a:spcPct val="0"/>
              </a:spcBef>
              <a:spcAft>
                <a:spcPts val="600"/>
              </a:spcAft>
              <a:buClrTx/>
              <a:buSzTx/>
              <a:buFontTx/>
              <a:buNone/>
              <a:tabLst/>
            </a:pPr>
            <a:r>
              <a:rPr kumimoji="0" lang="en-US" altLang="en-US" sz="1600" b="1" i="0" u="none" strike="noStrike" cap="none" normalizeH="0" baseline="0" dirty="0">
                <a:ln>
                  <a:noFill/>
                </a:ln>
                <a:effectLst/>
                <a:latin typeface="Abadi" panose="020B0604020104020204" pitchFamily="34" charset="0"/>
                <a:ea typeface="Roboto Black" panose="020F0502020204030204" pitchFamily="2" charset="0"/>
                <a:cs typeface="Roboto Black" panose="020F0502020204030204" pitchFamily="2" charset="0"/>
              </a:rPr>
              <a:t>The most effective targeted strategies include:</a:t>
            </a:r>
          </a:p>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1600" b="1" i="0" u="none" strike="noStrike" cap="none" normalizeH="0" baseline="0" dirty="0">
                <a:ln>
                  <a:noFill/>
                </a:ln>
                <a:effectLst/>
                <a:latin typeface="Abadi" panose="020B0604020104020204" pitchFamily="34" charset="0"/>
                <a:ea typeface="Roboto Black" panose="020F0502020204030204" pitchFamily="2" charset="0"/>
                <a:cs typeface="Roboto Black" panose="020F0502020204030204" pitchFamily="2" charset="0"/>
              </a:rPr>
              <a:t>Bacillus thuringiensis (BT): A naturally occurring bacterium that is the gold standard for controlling worms and caterpillars (like tomato hornworms) without harming bees or other beneficials.</a:t>
            </a:r>
          </a:p>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1600" b="1" i="0" u="none" strike="noStrike" cap="none" normalizeH="0" baseline="0" dirty="0">
                <a:ln>
                  <a:noFill/>
                </a:ln>
                <a:effectLst/>
                <a:latin typeface="Abadi" panose="020B0604020104020204" pitchFamily="34" charset="0"/>
                <a:ea typeface="Roboto Black" panose="020F0502020204030204" pitchFamily="2" charset="0"/>
                <a:cs typeface="Roboto Black" panose="020F0502020204030204" pitchFamily="2" charset="0"/>
              </a:rPr>
              <a:t>Neem Oil: An organic extract ideal for soft-bodied insects like aphids, spider mites, and whiteflies by disrupting their life cycles.</a:t>
            </a:r>
          </a:p>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1600" b="1" i="0" u="none" strike="noStrike" cap="none" normalizeH="0" baseline="0" dirty="0">
                <a:ln>
                  <a:noFill/>
                </a:ln>
                <a:effectLst/>
                <a:latin typeface="Abadi" panose="020B0604020104020204" pitchFamily="34" charset="0"/>
                <a:ea typeface="Roboto Black" panose="020F0502020204030204" pitchFamily="2" charset="0"/>
                <a:cs typeface="Roboto Black" panose="020F0502020204030204" pitchFamily="2" charset="0"/>
              </a:rPr>
              <a:t>Diatomaceous Earth (DE): A fine powder that damages the exoskeletons of crawling insects like ants, beetles, and slugs, causing them to dehydrate. Apply as a dry dust to the soil base.</a:t>
            </a:r>
          </a:p>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1600" b="1" i="0" u="none" strike="noStrike" cap="none" normalizeH="0" baseline="0" dirty="0">
                <a:ln>
                  <a:noFill/>
                </a:ln>
                <a:effectLst/>
                <a:latin typeface="Abadi" panose="020B0604020104020204" pitchFamily="34" charset="0"/>
                <a:ea typeface="Roboto Black" panose="020F0502020204030204" pitchFamily="2" charset="0"/>
                <a:cs typeface="Roboto Black" panose="020F0502020204030204" pitchFamily="2" charset="0"/>
              </a:rPr>
              <a:t>Insecticidal Soap: Breaks down the outer protective coating of pests like thrips, aphids, and mites on </a:t>
            </a:r>
            <a:r>
              <a:rPr kumimoji="0" lang="en-US" altLang="en-US" sz="1100" b="1" i="0" u="none" strike="noStrike" cap="none" normalizeH="0" baseline="0" dirty="0">
                <a:ln>
                  <a:noFill/>
                </a:ln>
                <a:effectLst/>
                <a:latin typeface="Abadi" panose="020B0604020104020204" pitchFamily="34" charset="0"/>
                <a:ea typeface="Roboto Black" panose="020F0502020204030204" pitchFamily="2" charset="0"/>
                <a:cs typeface="Roboto Black" panose="020F0502020204030204" pitchFamily="2" charset="0"/>
              </a:rPr>
              <a:t>contact. </a:t>
            </a:r>
          </a:p>
          <a:p>
            <a:pPr marL="0" marR="0" lvl="0" indent="0" defTabSz="914400" rtl="0" eaLnBrk="0" fontAlgn="base" latinLnBrk="0" hangingPunct="0">
              <a:lnSpc>
                <a:spcPct val="90000"/>
              </a:lnSpc>
              <a:spcBef>
                <a:spcPct val="0"/>
              </a:spcBef>
              <a:spcAft>
                <a:spcPts val="600"/>
              </a:spcAft>
              <a:buClrTx/>
              <a:buSzTx/>
              <a:buFontTx/>
              <a:buChar char="•"/>
              <a:tabLst/>
            </a:pPr>
            <a:r>
              <a:rPr lang="en-US" altLang="en-US" sz="1600" b="1" dirty="0">
                <a:latin typeface="Abadi" panose="020B0604020104020204" pitchFamily="34" charset="0"/>
                <a:ea typeface="Roboto Black" panose="020F0502020204030204" pitchFamily="2" charset="0"/>
                <a:cs typeface="Roboto Black" panose="020F0502020204030204" pitchFamily="2" charset="0"/>
              </a:rPr>
              <a:t>To learn more about controlling pest and how to apply refer to website:</a:t>
            </a:r>
          </a:p>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1600" b="1" i="0" u="none" strike="noStrike" cap="none" normalizeH="0" baseline="0" dirty="0">
                <a:ln>
                  <a:noFill/>
                </a:ln>
                <a:effectLst/>
                <a:latin typeface="Abadi" panose="020B0604020104020204" pitchFamily="34" charset="0"/>
                <a:ea typeface="Roboto Black" panose="020F0502020204030204" pitchFamily="2" charset="0"/>
                <a:cs typeface="Roboto Black" panose="020F0502020204030204" pitchFamily="2" charset="0"/>
              </a:rPr>
              <a:t>https://www.thespruce.com/natural-pesticide-for-vegetable-garden-11761238</a:t>
            </a:r>
          </a:p>
          <a:p>
            <a:pPr marL="0" marR="0" lvl="0" indent="0" defTabSz="914400" rtl="0" eaLnBrk="0" fontAlgn="base" latinLnBrk="0" hangingPunct="0">
              <a:lnSpc>
                <a:spcPct val="90000"/>
              </a:lnSpc>
              <a:spcBef>
                <a:spcPct val="0"/>
              </a:spcBef>
              <a:spcAft>
                <a:spcPts val="600"/>
              </a:spcAft>
              <a:buClrTx/>
              <a:buSzTx/>
              <a:buFontTx/>
              <a:buChar char="•"/>
              <a:tabLst/>
            </a:pPr>
            <a:endParaRPr kumimoji="0" lang="en-US" altLang="en-US" sz="1100" b="0" i="0" u="none" strike="noStrike" cap="none" normalizeH="0" baseline="0" dirty="0">
              <a:ln>
                <a:noFill/>
              </a:ln>
              <a:effectLst/>
              <a:latin typeface="Roboto Black" panose="020F0502020204030204" pitchFamily="2" charset="0"/>
              <a:ea typeface="Roboto Black" panose="020F0502020204030204" pitchFamily="2" charset="0"/>
              <a:cs typeface="Roboto Black" panose="020F0502020204030204" pitchFamily="2" charset="0"/>
            </a:endParaRPr>
          </a:p>
          <a:p>
            <a:pPr marL="0" marR="0" lvl="0" indent="0" defTabSz="914400" rtl="0" eaLnBrk="0" fontAlgn="base" latinLnBrk="0" hangingPunct="0">
              <a:lnSpc>
                <a:spcPct val="90000"/>
              </a:lnSpc>
              <a:spcBef>
                <a:spcPct val="0"/>
              </a:spcBef>
              <a:spcAft>
                <a:spcPts val="600"/>
              </a:spcAft>
              <a:buClrTx/>
              <a:buSzTx/>
              <a:buFontTx/>
              <a:buNone/>
              <a:tabLst/>
            </a:pPr>
            <a:endParaRPr kumimoji="0" lang="en-US" altLang="en-US" sz="1100" b="0" i="0" u="none" strike="noStrike" cap="none" normalizeH="0" baseline="0" dirty="0">
              <a:ln>
                <a:noFill/>
              </a:ln>
              <a:effectLst/>
              <a:latin typeface="Arial" panose="020B0604020202020204" pitchFamily="34" charset="0"/>
            </a:endParaRPr>
          </a:p>
        </p:txBody>
      </p:sp>
      <p:pic>
        <p:nvPicPr>
          <p:cNvPr id="14" name="Picture 13" descr="Grasshopper on a leaf">
            <a:extLst>
              <a:ext uri="{FF2B5EF4-FFF2-40B4-BE49-F238E27FC236}">
                <a16:creationId xmlns:a16="http://schemas.microsoft.com/office/drawing/2014/main" id="{80BCD7C9-A304-D344-CB22-BADE36B1AC68}"/>
              </a:ext>
            </a:extLst>
          </p:cNvPr>
          <p:cNvPicPr>
            <a:picLocks noChangeAspect="1"/>
          </p:cNvPicPr>
          <p:nvPr/>
        </p:nvPicPr>
        <p:blipFill>
          <a:blip r:embed="rId3"/>
          <a:srcRect l="43171" r="4712" b="-1"/>
          <a:stretch>
            <a:fillRect/>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5" name="Isosceles Triangle 14">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Date Placeholder 3">
            <a:extLst>
              <a:ext uri="{FF2B5EF4-FFF2-40B4-BE49-F238E27FC236}">
                <a16:creationId xmlns:a16="http://schemas.microsoft.com/office/drawing/2014/main" id="{E81AF874-71F8-944D-C30B-B7808E75DA10}"/>
              </a:ext>
            </a:extLst>
          </p:cNvPr>
          <p:cNvSpPr>
            <a:spLocks noGrp="1"/>
          </p:cNvSpPr>
          <p:nvPr>
            <p:ph type="dt" sz="half" idx="10"/>
          </p:nvPr>
        </p:nvSpPr>
        <p:spPr>
          <a:xfrm>
            <a:off x="7692706" y="6041362"/>
            <a:ext cx="1073790" cy="365125"/>
          </a:xfrm>
        </p:spPr>
        <p:txBody>
          <a:bodyPr>
            <a:normAutofit/>
          </a:bodyPr>
          <a:lstStyle/>
          <a:p>
            <a:pPr>
              <a:spcAft>
                <a:spcPts val="600"/>
              </a:spcAft>
            </a:pPr>
            <a:r>
              <a:rPr lang="en-US"/>
              <a:t>1-32</a:t>
            </a:r>
          </a:p>
        </p:txBody>
      </p:sp>
      <p:sp>
        <p:nvSpPr>
          <p:cNvPr id="5" name="Slide Number Placeholder 4">
            <a:extLst>
              <a:ext uri="{FF2B5EF4-FFF2-40B4-BE49-F238E27FC236}">
                <a16:creationId xmlns:a16="http://schemas.microsoft.com/office/drawing/2014/main" id="{BA727248-3708-93AB-A065-9EA0CFF930A9}"/>
              </a:ext>
            </a:extLst>
          </p:cNvPr>
          <p:cNvSpPr>
            <a:spLocks noGrp="1"/>
          </p:cNvSpPr>
          <p:nvPr>
            <p:ph type="sldNum" sz="quarter" idx="12"/>
          </p:nvPr>
        </p:nvSpPr>
        <p:spPr>
          <a:xfrm>
            <a:off x="8841996" y="6041362"/>
            <a:ext cx="432006" cy="365125"/>
          </a:xfrm>
        </p:spPr>
        <p:txBody>
          <a:bodyPr>
            <a:normAutofit/>
          </a:bodyPr>
          <a:lstStyle/>
          <a:p>
            <a:pPr>
              <a:spcAft>
                <a:spcPts val="600"/>
              </a:spcAft>
            </a:pPr>
            <a:fld id="{CBD12358-51D2-46B3-9BDE-DF29528B9454}" type="slidenum">
              <a:rPr lang="en-US" smtClean="0"/>
              <a:pPr>
                <a:spcAft>
                  <a:spcPts val="600"/>
                </a:spcAft>
              </a:pPr>
              <a:t>11</a:t>
            </a:fld>
            <a:endParaRPr lang="en-US"/>
          </a:p>
        </p:txBody>
      </p:sp>
    </p:spTree>
    <p:extLst>
      <p:ext uri="{BB962C8B-B14F-4D97-AF65-F5344CB8AC3E}">
        <p14:creationId xmlns:p14="http://schemas.microsoft.com/office/powerpoint/2010/main" val="286851872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A75B2-8A50-A245-B63C-4A68615AED6A}"/>
              </a:ext>
            </a:extLst>
          </p:cNvPr>
          <p:cNvSpPr>
            <a:spLocks noGrp="1"/>
          </p:cNvSpPr>
          <p:nvPr>
            <p:ph type="title"/>
          </p:nvPr>
        </p:nvSpPr>
        <p:spPr/>
        <p:txBody>
          <a:bodyPr/>
          <a:lstStyle/>
          <a:p>
            <a:r>
              <a:rPr lang="en-US" dirty="0"/>
              <a:t>Controlling Pest through beneficial ways </a:t>
            </a:r>
          </a:p>
        </p:txBody>
      </p:sp>
      <p:sp>
        <p:nvSpPr>
          <p:cNvPr id="3" name="Content Placeholder 2">
            <a:extLst>
              <a:ext uri="{FF2B5EF4-FFF2-40B4-BE49-F238E27FC236}">
                <a16:creationId xmlns:a16="http://schemas.microsoft.com/office/drawing/2014/main" id="{B359949D-F781-C929-935D-990EA7B886A1}"/>
              </a:ext>
            </a:extLst>
          </p:cNvPr>
          <p:cNvSpPr>
            <a:spLocks noGrp="1"/>
          </p:cNvSpPr>
          <p:nvPr>
            <p:ph idx="1"/>
          </p:nvPr>
        </p:nvSpPr>
        <p:spPr>
          <a:xfrm>
            <a:off x="677334" y="1319645"/>
            <a:ext cx="10531440" cy="5340928"/>
          </a:xfrm>
        </p:spPr>
        <p:txBody>
          <a:bodyPr/>
          <a:lstStyle/>
          <a:p>
            <a:r>
              <a:rPr lang="en-US" dirty="0"/>
              <a:t>Three ways I like to control pest </a:t>
            </a:r>
          </a:p>
          <a:p>
            <a:r>
              <a:rPr lang="en-US" dirty="0"/>
              <a:t>1. Planting herbs and flowers with my garden vegetables. Bring in beneficial insects. Specific herbs and flowers (like marigolds or basil) release natural chemicals or scents that repel unwanted insects. Densely planted companions also shade the soil, physically suppressing weed growth</a:t>
            </a:r>
          </a:p>
          <a:p>
            <a:r>
              <a:rPr lang="en-US" dirty="0"/>
              <a:t>2.  Companion planting -Companion planting is the practice of growing different crops together to mutually benefit one another, naturally improving garden health. Key advantages include deterring harmful pests, boosting pollination, maximizing garden space, suppressing weeds, and enriching the soil with vital nutrients.</a:t>
            </a:r>
          </a:p>
          <a:p>
            <a:r>
              <a:rPr lang="en-US" dirty="0"/>
              <a:t>3.  An organic spray I make with Neem oil and Peppermint essential oil.  I have included a sample for you in kit.</a:t>
            </a:r>
          </a:p>
          <a:p>
            <a:r>
              <a:rPr lang="en-US" dirty="0"/>
              <a:t>For further study refer to website:</a:t>
            </a:r>
          </a:p>
          <a:p>
            <a:r>
              <a:rPr lang="en-US" dirty="0">
                <a:hlinkClick r:id="rId2"/>
              </a:rPr>
              <a:t>https://www.fws.gov/story/5-pollinator-friendly-ways-you-can-manage-garden-pests</a:t>
            </a:r>
            <a:endParaRPr lang="en-US" dirty="0"/>
          </a:p>
          <a:p>
            <a:r>
              <a:rPr lang="en-US" dirty="0"/>
              <a:t>Further study on vegetable companions refer to website:</a:t>
            </a:r>
          </a:p>
          <a:p>
            <a:r>
              <a:rPr lang="en-US" dirty="0">
                <a:hlinkClick r:id="rId3"/>
              </a:rPr>
              <a:t>https://www.webmd.com/a-to-z-guides/benefits-of-companion-planting</a:t>
            </a:r>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1C4B32F9-C198-7F64-D39A-5F1B57BAA9FA}"/>
              </a:ext>
            </a:extLst>
          </p:cNvPr>
          <p:cNvSpPr>
            <a:spLocks noGrp="1"/>
          </p:cNvSpPr>
          <p:nvPr>
            <p:ph type="dt" sz="half" idx="10"/>
          </p:nvPr>
        </p:nvSpPr>
        <p:spPr/>
        <p:txBody>
          <a:bodyPr/>
          <a:lstStyle/>
          <a:p>
            <a:r>
              <a:rPr lang="en-US"/>
              <a:t>1-32</a:t>
            </a:r>
          </a:p>
        </p:txBody>
      </p:sp>
      <p:sp>
        <p:nvSpPr>
          <p:cNvPr id="5" name="Slide Number Placeholder 4">
            <a:extLst>
              <a:ext uri="{FF2B5EF4-FFF2-40B4-BE49-F238E27FC236}">
                <a16:creationId xmlns:a16="http://schemas.microsoft.com/office/drawing/2014/main" id="{D85DE623-743E-727F-4BD3-59DEE6783130}"/>
              </a:ext>
            </a:extLst>
          </p:cNvPr>
          <p:cNvSpPr>
            <a:spLocks noGrp="1"/>
          </p:cNvSpPr>
          <p:nvPr>
            <p:ph type="sldNum" sz="quarter" idx="12"/>
          </p:nvPr>
        </p:nvSpPr>
        <p:spPr/>
        <p:txBody>
          <a:bodyPr/>
          <a:lstStyle/>
          <a:p>
            <a:fld id="{CBD12358-51D2-46B3-9BDE-DF29528B9454}" type="slidenum">
              <a:rPr lang="en-US" smtClean="0"/>
              <a:t>12</a:t>
            </a:fld>
            <a:endParaRPr lang="en-US"/>
          </a:p>
        </p:txBody>
      </p:sp>
    </p:spTree>
    <p:extLst>
      <p:ext uri="{BB962C8B-B14F-4D97-AF65-F5344CB8AC3E}">
        <p14:creationId xmlns:p14="http://schemas.microsoft.com/office/powerpoint/2010/main" val="1254998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0402E98-E4E1-64BE-4FAF-7602D68816AC}"/>
              </a:ext>
            </a:extLst>
          </p:cNvPr>
          <p:cNvSpPr>
            <a:spLocks noGrp="1"/>
          </p:cNvSpPr>
          <p:nvPr>
            <p:ph type="title"/>
          </p:nvPr>
        </p:nvSpPr>
        <p:spPr>
          <a:xfrm>
            <a:off x="677334" y="514924"/>
            <a:ext cx="3854528" cy="1142278"/>
          </a:xfrm>
        </p:spPr>
        <p:txBody>
          <a:bodyPr>
            <a:normAutofit fontScale="90000"/>
          </a:bodyPr>
          <a:lstStyle/>
          <a:p>
            <a:r>
              <a:rPr lang="en-US" sz="3600" b="1" dirty="0"/>
              <a:t>Beneficial planting</a:t>
            </a:r>
          </a:p>
        </p:txBody>
      </p:sp>
      <p:sp>
        <p:nvSpPr>
          <p:cNvPr id="11" name="Content Placeholder 10">
            <a:extLst>
              <a:ext uri="{FF2B5EF4-FFF2-40B4-BE49-F238E27FC236}">
                <a16:creationId xmlns:a16="http://schemas.microsoft.com/office/drawing/2014/main" id="{7C18344C-F296-431D-4C73-52519A99A281}"/>
              </a:ext>
            </a:extLst>
          </p:cNvPr>
          <p:cNvSpPr>
            <a:spLocks noGrp="1"/>
          </p:cNvSpPr>
          <p:nvPr>
            <p:ph idx="1"/>
          </p:nvPr>
        </p:nvSpPr>
        <p:spPr/>
        <p:txBody>
          <a:bodyPr/>
          <a:lstStyle/>
          <a:p>
            <a:endParaRPr lang="en-US"/>
          </a:p>
        </p:txBody>
      </p:sp>
      <p:sp>
        <p:nvSpPr>
          <p:cNvPr id="12" name="Text Placeholder 11">
            <a:extLst>
              <a:ext uri="{FF2B5EF4-FFF2-40B4-BE49-F238E27FC236}">
                <a16:creationId xmlns:a16="http://schemas.microsoft.com/office/drawing/2014/main" id="{A0648A0A-5F0B-49FD-4FDD-B8DD4625E869}"/>
              </a:ext>
            </a:extLst>
          </p:cNvPr>
          <p:cNvSpPr>
            <a:spLocks noGrp="1"/>
          </p:cNvSpPr>
          <p:nvPr>
            <p:ph type="body" sz="half" idx="2"/>
          </p:nvPr>
        </p:nvSpPr>
        <p:spPr>
          <a:xfrm>
            <a:off x="677334" y="1657202"/>
            <a:ext cx="3854528" cy="4514997"/>
          </a:xfrm>
        </p:spPr>
        <p:txBody>
          <a:bodyPr>
            <a:normAutofit/>
          </a:bodyPr>
          <a:lstStyle/>
          <a:p>
            <a:r>
              <a:rPr lang="en-US" dirty="0"/>
              <a:t>For this chart and a list of herbs and flowers that bring beneficial insects and healthy soil refer to these websites. </a:t>
            </a:r>
          </a:p>
          <a:p>
            <a:r>
              <a:rPr lang="en-US" dirty="0">
                <a:hlinkClick r:id="rId2"/>
              </a:rPr>
              <a:t>https://www.housebeautiful.com/lifestyle/gardening/a64945991/companion-planting-chart-guide</a:t>
            </a:r>
            <a:endParaRPr lang="en-US" dirty="0"/>
          </a:p>
          <a:p>
            <a:endParaRPr lang="en-US" dirty="0"/>
          </a:p>
          <a:p>
            <a:r>
              <a:rPr lang="en-US" dirty="0">
                <a:hlinkClick r:id="rId3"/>
              </a:rPr>
              <a:t>https://seedtherapy.com/blogs/news/shop-talk-companion-planting-what-works-and-why?gad_source</a:t>
            </a:r>
            <a:endParaRPr lang="en-US" dirty="0"/>
          </a:p>
          <a:p>
            <a:r>
              <a:rPr lang="en-US" dirty="0">
                <a:hlinkClick r:id="rId4"/>
              </a:rPr>
              <a:t>https://urbanfarmfoods.co/f/companion-plants---quick-reference</a:t>
            </a:r>
            <a:endParaRPr lang="en-US" dirty="0"/>
          </a:p>
          <a:p>
            <a:endParaRPr lang="en-US" dirty="0"/>
          </a:p>
          <a:p>
            <a:r>
              <a:rPr lang="en-US" dirty="0">
                <a:hlinkClick r:id="rId5"/>
              </a:rPr>
              <a:t>https://morningchores.com/companion-planting/</a:t>
            </a:r>
            <a:endParaRPr lang="en-US" dirty="0"/>
          </a:p>
          <a:p>
            <a:endParaRPr lang="en-US" dirty="0"/>
          </a:p>
          <a:p>
            <a:endParaRPr lang="en-US" dirty="0"/>
          </a:p>
        </p:txBody>
      </p:sp>
      <p:sp>
        <p:nvSpPr>
          <p:cNvPr id="5" name="Date Placeholder 4">
            <a:extLst>
              <a:ext uri="{FF2B5EF4-FFF2-40B4-BE49-F238E27FC236}">
                <a16:creationId xmlns:a16="http://schemas.microsoft.com/office/drawing/2014/main" id="{FE1150A7-67CD-9C5B-E356-29AAC8CFB94E}"/>
              </a:ext>
            </a:extLst>
          </p:cNvPr>
          <p:cNvSpPr>
            <a:spLocks noGrp="1"/>
          </p:cNvSpPr>
          <p:nvPr>
            <p:ph type="dt" sz="half" idx="10"/>
          </p:nvPr>
        </p:nvSpPr>
        <p:spPr/>
        <p:txBody>
          <a:bodyPr/>
          <a:lstStyle/>
          <a:p>
            <a:r>
              <a:rPr lang="en-US"/>
              <a:t>1-32</a:t>
            </a:r>
          </a:p>
        </p:txBody>
      </p:sp>
      <p:sp>
        <p:nvSpPr>
          <p:cNvPr id="6" name="Slide Number Placeholder 5">
            <a:extLst>
              <a:ext uri="{FF2B5EF4-FFF2-40B4-BE49-F238E27FC236}">
                <a16:creationId xmlns:a16="http://schemas.microsoft.com/office/drawing/2014/main" id="{C1F95F4F-987C-C139-2EC3-4B684B2E1E4A}"/>
              </a:ext>
            </a:extLst>
          </p:cNvPr>
          <p:cNvSpPr>
            <a:spLocks noGrp="1"/>
          </p:cNvSpPr>
          <p:nvPr>
            <p:ph type="sldNum" sz="quarter" idx="12"/>
          </p:nvPr>
        </p:nvSpPr>
        <p:spPr/>
        <p:txBody>
          <a:bodyPr/>
          <a:lstStyle/>
          <a:p>
            <a:fld id="{CBD12358-51D2-46B3-9BDE-DF29528B9454}" type="slidenum">
              <a:rPr lang="en-US" smtClean="0"/>
              <a:t>13</a:t>
            </a:fld>
            <a:endParaRPr lang="en-US"/>
          </a:p>
        </p:txBody>
      </p:sp>
      <p:pic>
        <p:nvPicPr>
          <p:cNvPr id="9" name="Picture 8">
            <a:extLst>
              <a:ext uri="{FF2B5EF4-FFF2-40B4-BE49-F238E27FC236}">
                <a16:creationId xmlns:a16="http://schemas.microsoft.com/office/drawing/2014/main" id="{8176531F-CB2C-8A13-C1B3-BA1BAD76C29D}"/>
              </a:ext>
            </a:extLst>
          </p:cNvPr>
          <p:cNvPicPr>
            <a:picLocks noChangeAspect="1"/>
          </p:cNvPicPr>
          <p:nvPr/>
        </p:nvPicPr>
        <p:blipFill>
          <a:blip r:embed="rId6"/>
          <a:stretch>
            <a:fillRect/>
          </a:stretch>
        </p:blipFill>
        <p:spPr>
          <a:xfrm>
            <a:off x="4531862" y="74898"/>
            <a:ext cx="4970739" cy="6406487"/>
          </a:xfrm>
          <a:prstGeom prst="rect">
            <a:avLst/>
          </a:prstGeom>
        </p:spPr>
      </p:pic>
    </p:spTree>
    <p:extLst>
      <p:ext uri="{BB962C8B-B14F-4D97-AF65-F5344CB8AC3E}">
        <p14:creationId xmlns:p14="http://schemas.microsoft.com/office/powerpoint/2010/main" val="295546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2" name="Rectangle 21">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447EA7-3DC5-B7E5-A7C7-D7426EFA2FDA}"/>
              </a:ext>
            </a:extLst>
          </p:cNvPr>
          <p:cNvSpPr>
            <a:spLocks noGrp="1"/>
          </p:cNvSpPr>
          <p:nvPr>
            <p:ph type="title" idx="4294967295"/>
          </p:nvPr>
        </p:nvSpPr>
        <p:spPr>
          <a:xfrm>
            <a:off x="1043950" y="1179151"/>
            <a:ext cx="3300646" cy="4463889"/>
          </a:xfrm>
        </p:spPr>
        <p:txBody>
          <a:bodyPr vert="horz" lIns="91440" tIns="45720" rIns="91440" bIns="45720" rtlCol="0" anchor="ctr">
            <a:normAutofit/>
          </a:bodyPr>
          <a:lstStyle/>
          <a:p>
            <a:r>
              <a:rPr lang="en-US" dirty="0"/>
              <a:t>If you want to learn more about pollination .  Check out these websites!!</a:t>
            </a:r>
          </a:p>
        </p:txBody>
      </p:sp>
      <p:sp>
        <p:nvSpPr>
          <p:cNvPr id="24" name="Isosceles Triangle 23">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6" name="Straight Connector 25">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66720B7-6FEF-D556-6468-19BEC222E763}"/>
              </a:ext>
            </a:extLst>
          </p:cNvPr>
          <p:cNvSpPr>
            <a:spLocks noGrp="1"/>
          </p:cNvSpPr>
          <p:nvPr>
            <p:ph sz="half" idx="4294967295"/>
          </p:nvPr>
        </p:nvSpPr>
        <p:spPr>
          <a:xfrm>
            <a:off x="4978918" y="1109145"/>
            <a:ext cx="6341016" cy="4603900"/>
          </a:xfrm>
        </p:spPr>
        <p:txBody>
          <a:bodyPr vert="horz" lIns="91440" tIns="45720" rIns="91440" bIns="45720" rtlCol="0" anchor="ctr">
            <a:normAutofit fontScale="92500" lnSpcReduction="20000"/>
          </a:bodyPr>
          <a:lstStyle/>
          <a:p>
            <a:endParaRPr lang="en-US" dirty="0">
              <a:solidFill>
                <a:srgbClr val="99CA3C"/>
              </a:solidFill>
              <a:hlinkClick r:id="rId3">
                <a:extLst>
                  <a:ext uri="{A12FA001-AC4F-418D-AE19-62706E023703}">
                    <ahyp:hlinkClr xmlns:ahyp="http://schemas.microsoft.com/office/drawing/2018/hyperlinkcolor" val="tx"/>
                  </a:ext>
                </a:extLst>
              </a:hlinkClick>
            </a:endParaRPr>
          </a:p>
          <a:p>
            <a:r>
              <a:rPr lang="en-US" dirty="0">
                <a:solidFill>
                  <a:srgbClr val="99CA3C"/>
                </a:solidFill>
                <a:hlinkClick r:id="rId3">
                  <a:extLst>
                    <a:ext uri="{A12FA001-AC4F-418D-AE19-62706E023703}">
                      <ahyp:hlinkClr xmlns:ahyp="http://schemas.microsoft.com/office/drawing/2018/hyperlinkcolor" val="tx"/>
                    </a:ext>
                  </a:extLst>
                </a:hlinkClick>
              </a:rPr>
              <a:t>https://www.appalachianforestnha.org/kids</a:t>
            </a:r>
          </a:p>
          <a:p>
            <a:pPr marL="0" indent="0">
              <a:buNone/>
            </a:pPr>
            <a:r>
              <a:rPr lang="en-US" dirty="0">
                <a:solidFill>
                  <a:schemeClr val="tx1"/>
                </a:solidFill>
                <a:hlinkClick r:id="rId3">
                  <a:extLst>
                    <a:ext uri="{A12FA001-AC4F-418D-AE19-62706E023703}">
                      <ahyp:hlinkClr xmlns:ahyp="http://schemas.microsoft.com/office/drawing/2018/hyperlinkcolor" val="tx"/>
                    </a:ext>
                  </a:extLst>
                </a:hlinkClick>
              </a:rPr>
              <a:t>(Excellent website for kids' activities and worksheets)</a:t>
            </a:r>
          </a:p>
          <a:p>
            <a:pPr marL="0" indent="0">
              <a:buNone/>
            </a:pPr>
            <a:endParaRPr lang="en-US" dirty="0">
              <a:solidFill>
                <a:schemeClr val="tx1"/>
              </a:solidFill>
              <a:hlinkClick r:id="rId3">
                <a:extLst>
                  <a:ext uri="{A12FA001-AC4F-418D-AE19-62706E023703}">
                    <ahyp:hlinkClr xmlns:ahyp="http://schemas.microsoft.com/office/drawing/2018/hyperlinkcolor" val="tx"/>
                  </a:ext>
                </a:extLst>
              </a:hlinkClick>
            </a:endParaRPr>
          </a:p>
          <a:p>
            <a:r>
              <a:rPr lang="en-US" dirty="0">
                <a:solidFill>
                  <a:srgbClr val="99CA3C"/>
                </a:solidFill>
                <a:hlinkClick r:id="rId3">
                  <a:extLst>
                    <a:ext uri="{A12FA001-AC4F-418D-AE19-62706E023703}">
                      <ahyp:hlinkClr xmlns:ahyp="http://schemas.microsoft.com/office/drawing/2018/hyperlinkcolor" val="tx"/>
                    </a:ext>
                  </a:extLst>
                </a:hlinkClick>
              </a:rPr>
              <a:t>https://kidsgardening.org/resources/planting-for-pollinators/</a:t>
            </a:r>
          </a:p>
          <a:p>
            <a:pPr marL="0" indent="0">
              <a:buNone/>
            </a:pPr>
            <a:r>
              <a:rPr lang="en-US" b="1" dirty="0">
                <a:solidFill>
                  <a:schemeClr val="tx1"/>
                </a:solidFill>
                <a:hlinkClick r:id="rId3">
                  <a:extLst>
                    <a:ext uri="{A12FA001-AC4F-418D-AE19-62706E023703}">
                      <ahyp:hlinkClr xmlns:ahyp="http://schemas.microsoft.com/office/drawing/2018/hyperlinkcolor" val="tx"/>
                    </a:ext>
                  </a:extLst>
                </a:hlinkClick>
              </a:rPr>
              <a:t>(Excellent website for learning about pollination for kids)</a:t>
            </a:r>
          </a:p>
          <a:p>
            <a:endParaRPr lang="en-US" dirty="0">
              <a:solidFill>
                <a:srgbClr val="99CA3C"/>
              </a:solidFill>
              <a:hlinkClick r:id="rId3">
                <a:extLst>
                  <a:ext uri="{A12FA001-AC4F-418D-AE19-62706E023703}">
                    <ahyp:hlinkClr xmlns:ahyp="http://schemas.microsoft.com/office/drawing/2018/hyperlinkcolor" val="tx"/>
                  </a:ext>
                </a:extLst>
              </a:hlinkClick>
            </a:endParaRPr>
          </a:p>
          <a:p>
            <a:r>
              <a:rPr lang="en-US" dirty="0">
                <a:solidFill>
                  <a:srgbClr val="99CA3C"/>
                </a:solidFill>
                <a:hlinkClick r:id="rId3">
                  <a:extLst>
                    <a:ext uri="{A12FA001-AC4F-418D-AE19-62706E023703}">
                      <ahyp:hlinkClr xmlns:ahyp="http://schemas.microsoft.com/office/drawing/2018/hyperlinkcolor" val="tx"/>
                    </a:ext>
                  </a:extLst>
                </a:hlinkClick>
              </a:rPr>
              <a:t>https://www.climatekids.org/pollinators</a:t>
            </a:r>
          </a:p>
          <a:p>
            <a:pPr marL="0" indent="0">
              <a:buNone/>
            </a:pPr>
            <a:endParaRPr lang="en-US" dirty="0">
              <a:solidFill>
                <a:srgbClr val="99CA3C"/>
              </a:solidFill>
              <a:hlinkClick r:id="rId3">
                <a:extLst>
                  <a:ext uri="{A12FA001-AC4F-418D-AE19-62706E023703}">
                    <ahyp:hlinkClr xmlns:ahyp="http://schemas.microsoft.com/office/drawing/2018/hyperlinkcolor" val="tx"/>
                  </a:ext>
                </a:extLst>
              </a:hlinkClick>
            </a:endParaRPr>
          </a:p>
          <a:p>
            <a:pPr marL="0" indent="0">
              <a:buNone/>
            </a:pPr>
            <a:r>
              <a:rPr lang="en-US" dirty="0">
                <a:solidFill>
                  <a:srgbClr val="99CA3C"/>
                </a:solidFill>
                <a:hlinkClick r:id="rId3">
                  <a:extLst>
                    <a:ext uri="{A12FA001-AC4F-418D-AE19-62706E023703}">
                      <ahyp:hlinkClr xmlns:ahyp="http://schemas.microsoft.com/office/drawing/2018/hyperlinkcolor" val="tx"/>
                    </a:ext>
                  </a:extLst>
                </a:hlinkClick>
              </a:rPr>
              <a:t>https://www.canr.msu.edu/resources/smart-gardening-pollination-in-vegetable-gardens-and-backyard-fruit</a:t>
            </a:r>
            <a:endParaRPr lang="en-US" dirty="0">
              <a:solidFill>
                <a:srgbClr val="99CA3C"/>
              </a:solidFill>
            </a:endParaRPr>
          </a:p>
          <a:p>
            <a:pPr marL="0" indent="0">
              <a:buNone/>
            </a:pPr>
            <a:endParaRPr lang="en-US" dirty="0"/>
          </a:p>
          <a:p>
            <a:r>
              <a:rPr lang="en-US" dirty="0">
                <a:hlinkClick r:id="rId4"/>
              </a:rPr>
              <a:t>https://www.pollinator.org/pollinators</a:t>
            </a:r>
            <a:endParaRPr lang="en-US" dirty="0"/>
          </a:p>
          <a:p>
            <a:endParaRPr lang="en-US" dirty="0"/>
          </a:p>
        </p:txBody>
      </p:sp>
      <p:sp>
        <p:nvSpPr>
          <p:cNvPr id="28" name="Isosceles Triangle 27">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Date Placeholder 3">
            <a:extLst>
              <a:ext uri="{FF2B5EF4-FFF2-40B4-BE49-F238E27FC236}">
                <a16:creationId xmlns:a16="http://schemas.microsoft.com/office/drawing/2014/main" id="{617DCB75-3F7D-507B-94B8-F5AF31D78A7E}"/>
              </a:ext>
            </a:extLst>
          </p:cNvPr>
          <p:cNvSpPr>
            <a:spLocks noGrp="1"/>
          </p:cNvSpPr>
          <p:nvPr>
            <p:ph type="dt" sz="half" idx="10"/>
          </p:nvPr>
        </p:nvSpPr>
        <p:spPr>
          <a:xfrm>
            <a:off x="7205133" y="6041362"/>
            <a:ext cx="911939"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1-32</a:t>
            </a:r>
          </a:p>
        </p:txBody>
      </p:sp>
      <p:sp>
        <p:nvSpPr>
          <p:cNvPr id="5" name="Slide Number Placeholder 4">
            <a:extLst>
              <a:ext uri="{FF2B5EF4-FFF2-40B4-BE49-F238E27FC236}">
                <a16:creationId xmlns:a16="http://schemas.microsoft.com/office/drawing/2014/main" id="{F377A6E3-E03A-B7A1-5408-F7AAC2FCBD1C}"/>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a:spcAft>
                <a:spcPts val="600"/>
              </a:spcAft>
            </a:pPr>
            <a:fld id="{CBD12358-51D2-46B3-9BDE-DF29528B9454}" type="slidenum">
              <a:rPr lang="en-US" kern="1200" dirty="0">
                <a:solidFill>
                  <a:schemeClr val="accent1"/>
                </a:solidFill>
                <a:latin typeface="+mn-lt"/>
                <a:ea typeface="+mn-ea"/>
                <a:cs typeface="+mn-cs"/>
              </a:rPr>
              <a:pPr>
                <a:spcAft>
                  <a:spcPts val="600"/>
                </a:spcAft>
              </a:pPr>
              <a:t>14</a:t>
            </a:fld>
            <a:endParaRPr lang="en-US" kern="1200" dirty="0">
              <a:solidFill>
                <a:schemeClr val="accent1"/>
              </a:solidFill>
              <a:latin typeface="+mn-lt"/>
              <a:ea typeface="+mn-ea"/>
              <a:cs typeface="+mn-cs"/>
            </a:endParaRPr>
          </a:p>
        </p:txBody>
      </p:sp>
    </p:spTree>
    <p:extLst>
      <p:ext uri="{BB962C8B-B14F-4D97-AF65-F5344CB8AC3E}">
        <p14:creationId xmlns:p14="http://schemas.microsoft.com/office/powerpoint/2010/main" val="1990617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169F8B7-945B-14A5-0302-31D4603B9E55}"/>
              </a:ext>
            </a:extLst>
          </p:cNvPr>
          <p:cNvSpPr>
            <a:spLocks noGrp="1"/>
          </p:cNvSpPr>
          <p:nvPr>
            <p:ph type="title"/>
          </p:nvPr>
        </p:nvSpPr>
        <p:spPr>
          <a:xfrm>
            <a:off x="677334" y="609600"/>
            <a:ext cx="3843375" cy="5175624"/>
          </a:xfrm>
        </p:spPr>
        <p:txBody>
          <a:bodyPr anchor="ctr">
            <a:normAutofit/>
          </a:bodyPr>
          <a:lstStyle/>
          <a:p>
            <a:r>
              <a:rPr lang="en-US">
                <a:solidFill>
                  <a:schemeClr val="tx1">
                    <a:lumMod val="85000"/>
                    <a:lumOff val="15000"/>
                  </a:schemeClr>
                </a:solidFill>
              </a:rPr>
              <a:t>5 Things Kids Can Do to Help Pollinators</a:t>
            </a:r>
          </a:p>
        </p:txBody>
      </p:sp>
      <p:sp>
        <p:nvSpPr>
          <p:cNvPr id="28" name="Freeform: Shape 27">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30EE87D-2037-9485-278A-9E765D16F82D}"/>
              </a:ext>
            </a:extLst>
          </p:cNvPr>
          <p:cNvSpPr>
            <a:spLocks noGrp="1"/>
          </p:cNvSpPr>
          <p:nvPr>
            <p:ph idx="1"/>
          </p:nvPr>
        </p:nvSpPr>
        <p:spPr>
          <a:xfrm>
            <a:off x="6116084" y="609601"/>
            <a:ext cx="5511296" cy="5175624"/>
          </a:xfrm>
        </p:spPr>
        <p:txBody>
          <a:bodyPr anchor="ctr">
            <a:normAutofit/>
          </a:bodyPr>
          <a:lstStyle/>
          <a:p>
            <a:pPr>
              <a:lnSpc>
                <a:spcPct val="90000"/>
              </a:lnSpc>
              <a:buAutoNum type="arabicPeriod"/>
            </a:pPr>
            <a:r>
              <a:rPr lang="en-US" sz="1500">
                <a:solidFill>
                  <a:srgbClr val="FFFFFF"/>
                </a:solidFill>
              </a:rPr>
              <a:t>Be kind to your pollinator friends. Pollinators like bugs and birds are small and fragile. It’s easy for people to hurt them. Be gentle and quiet when they are near!</a:t>
            </a:r>
          </a:p>
          <a:p>
            <a:pPr>
              <a:lnSpc>
                <a:spcPct val="90000"/>
              </a:lnSpc>
              <a:buAutoNum type="arabicPeriod"/>
            </a:pPr>
            <a:r>
              <a:rPr lang="en-US" sz="1500">
                <a:solidFill>
                  <a:srgbClr val="FFFFFF"/>
                </a:solidFill>
              </a:rPr>
              <a:t> 2. Look, but don’t touch! When you see a butterfly, bee, beetle, or hummingbird outside, look, but don’t touch! Pollinators won’t hurt you if you leave them alone and are nice to them. </a:t>
            </a:r>
          </a:p>
          <a:p>
            <a:pPr>
              <a:lnSpc>
                <a:spcPct val="90000"/>
              </a:lnSpc>
              <a:buAutoNum type="arabicPeriod"/>
            </a:pPr>
            <a:r>
              <a:rPr lang="en-US" sz="1500">
                <a:solidFill>
                  <a:srgbClr val="FFFFFF"/>
                </a:solidFill>
              </a:rPr>
              <a:t>3. Don’t use poison sprays. Bug your family to stop using poison sprays in your house and garden. This poison kills bad bugs, but it hurts pollinators too. Bug your family to buy ORGANIC fruit and vegetables. These are grown without poison sprays, so they keep pollinators safe and happy. </a:t>
            </a:r>
          </a:p>
          <a:p>
            <a:pPr>
              <a:lnSpc>
                <a:spcPct val="90000"/>
              </a:lnSpc>
              <a:buAutoNum type="arabicPeriod"/>
            </a:pPr>
            <a:r>
              <a:rPr lang="en-US" sz="1500">
                <a:solidFill>
                  <a:srgbClr val="FFFFFF"/>
                </a:solidFill>
              </a:rPr>
              <a:t>4. Keep pollinators’ homes safe. And help make habitat for pollinators. Take care of a garden. Plant some flowers. When you find a bug in your house, gently take it outside to its natural habitat. </a:t>
            </a:r>
          </a:p>
          <a:p>
            <a:pPr>
              <a:lnSpc>
                <a:spcPct val="90000"/>
              </a:lnSpc>
              <a:buAutoNum type="arabicPeriod"/>
            </a:pPr>
            <a:r>
              <a:rPr lang="en-US" sz="1500">
                <a:solidFill>
                  <a:srgbClr val="FFFFFF"/>
                </a:solidFill>
              </a:rPr>
              <a:t>5. Bug someone! Bugs and pollinators are fun and interesting. Teach your family and friends about these important animals. Teach them to say “Thanks Bugs!” You can “bee” an expert! </a:t>
            </a:r>
          </a:p>
        </p:txBody>
      </p:sp>
      <p:sp>
        <p:nvSpPr>
          <p:cNvPr id="4" name="Date Placeholder 3">
            <a:extLst>
              <a:ext uri="{FF2B5EF4-FFF2-40B4-BE49-F238E27FC236}">
                <a16:creationId xmlns:a16="http://schemas.microsoft.com/office/drawing/2014/main" id="{EBDE9C7C-E5F7-0AF8-E7D9-BE8C244369F6}"/>
              </a:ext>
            </a:extLst>
          </p:cNvPr>
          <p:cNvSpPr>
            <a:spLocks noGrp="1"/>
          </p:cNvSpPr>
          <p:nvPr>
            <p:ph type="dt" sz="half" idx="10"/>
          </p:nvPr>
        </p:nvSpPr>
        <p:spPr>
          <a:xfrm>
            <a:off x="7205133" y="6041362"/>
            <a:ext cx="911939" cy="365125"/>
          </a:xfrm>
        </p:spPr>
        <p:txBody>
          <a:bodyPr>
            <a:normAutofit/>
          </a:bodyPr>
          <a:lstStyle/>
          <a:p>
            <a:pPr>
              <a:spcAft>
                <a:spcPts val="600"/>
              </a:spcAft>
            </a:pPr>
            <a:r>
              <a:rPr lang="en-US">
                <a:solidFill>
                  <a:srgbClr val="FFFFFF"/>
                </a:solidFill>
              </a:rPr>
              <a:t>1-32</a:t>
            </a:r>
          </a:p>
        </p:txBody>
      </p:sp>
      <p:sp>
        <p:nvSpPr>
          <p:cNvPr id="5" name="Slide Number Placeholder 4">
            <a:extLst>
              <a:ext uri="{FF2B5EF4-FFF2-40B4-BE49-F238E27FC236}">
                <a16:creationId xmlns:a16="http://schemas.microsoft.com/office/drawing/2014/main" id="{EABC7A8D-FE7C-5C78-562B-95812C83099D}"/>
              </a:ext>
            </a:extLst>
          </p:cNvPr>
          <p:cNvSpPr>
            <a:spLocks noGrp="1"/>
          </p:cNvSpPr>
          <p:nvPr>
            <p:ph type="sldNum" sz="quarter" idx="12"/>
          </p:nvPr>
        </p:nvSpPr>
        <p:spPr>
          <a:xfrm>
            <a:off x="8590663" y="6041362"/>
            <a:ext cx="683339" cy="365125"/>
          </a:xfrm>
        </p:spPr>
        <p:txBody>
          <a:bodyPr>
            <a:normAutofit/>
          </a:bodyPr>
          <a:lstStyle/>
          <a:p>
            <a:pPr>
              <a:spcAft>
                <a:spcPts val="600"/>
              </a:spcAft>
            </a:pPr>
            <a:fld id="{CBD12358-51D2-46B3-9BDE-DF29528B9454}" type="slidenum">
              <a:rPr lang="en-US">
                <a:solidFill>
                  <a:srgbClr val="FFFFFF"/>
                </a:solidFill>
              </a:rPr>
              <a:pPr>
                <a:spcAft>
                  <a:spcPts val="600"/>
                </a:spcAft>
              </a:pPr>
              <a:t>15</a:t>
            </a:fld>
            <a:endParaRPr lang="en-US">
              <a:solidFill>
                <a:srgbClr val="FFFFFF"/>
              </a:solidFill>
            </a:endParaRPr>
          </a:p>
        </p:txBody>
      </p:sp>
    </p:spTree>
    <p:extLst>
      <p:ext uri="{BB962C8B-B14F-4D97-AF65-F5344CB8AC3E}">
        <p14:creationId xmlns:p14="http://schemas.microsoft.com/office/powerpoint/2010/main" val="123331582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Child in garden">
            <a:extLst>
              <a:ext uri="{FF2B5EF4-FFF2-40B4-BE49-F238E27FC236}">
                <a16:creationId xmlns:a16="http://schemas.microsoft.com/office/drawing/2014/main" id="{D83B6C9F-AAF8-EFA5-0AE6-6166DF52FE1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1744" r="11744"/>
          <a:stretch>
            <a:fillRect/>
          </a:stretch>
        </p:blipFill>
        <p:spPr/>
      </p:pic>
      <p:sp>
        <p:nvSpPr>
          <p:cNvPr id="4" name="Title 3">
            <a:extLst>
              <a:ext uri="{FF2B5EF4-FFF2-40B4-BE49-F238E27FC236}">
                <a16:creationId xmlns:a16="http://schemas.microsoft.com/office/drawing/2014/main" id="{8172E3D6-8C26-7F93-9D42-7CA3780FF8AA}"/>
              </a:ext>
            </a:extLst>
          </p:cNvPr>
          <p:cNvSpPr>
            <a:spLocks noGrp="1"/>
          </p:cNvSpPr>
          <p:nvPr>
            <p:ph type="title"/>
          </p:nvPr>
        </p:nvSpPr>
        <p:spPr>
          <a:xfrm>
            <a:off x="6362346" y="1657977"/>
            <a:ext cx="4902843" cy="2640555"/>
          </a:xfrm>
        </p:spPr>
        <p:txBody>
          <a:bodyPr>
            <a:normAutofit fontScale="90000"/>
          </a:bodyPr>
          <a:lstStyle/>
          <a:p>
            <a:r>
              <a:rPr lang="en-US" dirty="0"/>
              <a:t>   </a:t>
            </a:r>
            <a:r>
              <a:rPr lang="en-US" b="1" dirty="0"/>
              <a:t> Chia pet,  Hydroponic lettuce, </a:t>
            </a:r>
            <a:br>
              <a:rPr lang="en-US" b="1" dirty="0"/>
            </a:br>
            <a:r>
              <a:rPr lang="en-US" b="1" dirty="0"/>
              <a:t>Growing sprouts.</a:t>
            </a:r>
            <a:br>
              <a:rPr lang="en-US" b="1" dirty="0"/>
            </a:br>
            <a:r>
              <a:rPr lang="en-US" b="1" dirty="0"/>
              <a:t>Fermented ideas</a:t>
            </a:r>
            <a:br>
              <a:rPr lang="en-US" sz="4800" b="1" i="1" dirty="0">
                <a:latin typeface="Algerian" panose="04020705040A02060702" pitchFamily="82" charset="0"/>
              </a:rPr>
            </a:br>
            <a:endParaRPr lang="en-US" sz="2700" b="1" i="1" dirty="0">
              <a:latin typeface="Algerian" panose="04020705040A02060702" pitchFamily="82" charset="0"/>
            </a:endParaRPr>
          </a:p>
        </p:txBody>
      </p:sp>
      <p:sp>
        <p:nvSpPr>
          <p:cNvPr id="2" name="Text Placeholder 1">
            <a:extLst>
              <a:ext uri="{FF2B5EF4-FFF2-40B4-BE49-F238E27FC236}">
                <a16:creationId xmlns:a16="http://schemas.microsoft.com/office/drawing/2014/main" id="{91A3C8A1-01FE-7DB6-D928-8592EDC24289}"/>
              </a:ext>
            </a:extLst>
          </p:cNvPr>
          <p:cNvSpPr>
            <a:spLocks noGrp="1"/>
          </p:cNvSpPr>
          <p:nvPr>
            <p:ph idx="1"/>
          </p:nvPr>
        </p:nvSpPr>
        <p:spPr/>
        <p:txBody>
          <a:bodyPr/>
          <a:lstStyle/>
          <a:p>
            <a:r>
              <a:rPr lang="en-US" dirty="0"/>
              <a:t> </a:t>
            </a:r>
            <a:r>
              <a:rPr lang="en-US" sz="4000" dirty="0"/>
              <a:t>  </a:t>
            </a:r>
          </a:p>
          <a:p>
            <a:endParaRPr lang="en-US" sz="4000" dirty="0"/>
          </a:p>
        </p:txBody>
      </p:sp>
    </p:spTree>
    <p:extLst>
      <p:ext uri="{BB962C8B-B14F-4D97-AF65-F5344CB8AC3E}">
        <p14:creationId xmlns:p14="http://schemas.microsoft.com/office/powerpoint/2010/main" val="2541525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BA43732-E439-CFDE-FC50-5A211F54440F}"/>
              </a:ext>
            </a:extLst>
          </p:cNvPr>
          <p:cNvSpPr>
            <a:spLocks noGrp="1"/>
          </p:cNvSpPr>
          <p:nvPr>
            <p:ph type="dt" sz="half" idx="10"/>
          </p:nvPr>
        </p:nvSpPr>
        <p:spPr/>
        <p:txBody>
          <a:bodyPr vert="horz" lIns="91440" tIns="45720" rIns="91440" bIns="45720" rtlCol="0" anchor="ctr">
            <a:normAutofit/>
          </a:bodyPr>
          <a:lstStyle/>
          <a:p>
            <a:pPr defTabSz="914400">
              <a:spcAft>
                <a:spcPts val="600"/>
              </a:spcAft>
            </a:pPr>
            <a:r>
              <a:rPr lang="en-US"/>
              <a:t>1-32</a:t>
            </a:r>
          </a:p>
        </p:txBody>
      </p:sp>
      <p:sp>
        <p:nvSpPr>
          <p:cNvPr id="6" name="Slide Number Placeholder 5">
            <a:extLst>
              <a:ext uri="{FF2B5EF4-FFF2-40B4-BE49-F238E27FC236}">
                <a16:creationId xmlns:a16="http://schemas.microsoft.com/office/drawing/2014/main" id="{E93C66ED-022D-45B8-5D52-B51AFE38DE9A}"/>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CBD12358-51D2-46B3-9BDE-DF29528B9454}" type="slidenum">
              <a:rPr lang="en-US" smtClean="0"/>
              <a:pPr defTabSz="914400">
                <a:spcAft>
                  <a:spcPts val="600"/>
                </a:spcAft>
              </a:pPr>
              <a:t>17</a:t>
            </a:fld>
            <a:endParaRPr lang="en-US"/>
          </a:p>
        </p:txBody>
      </p:sp>
      <p:sp>
        <p:nvSpPr>
          <p:cNvPr id="9" name="Text Placeholder 8">
            <a:extLst>
              <a:ext uri="{FF2B5EF4-FFF2-40B4-BE49-F238E27FC236}">
                <a16:creationId xmlns:a16="http://schemas.microsoft.com/office/drawing/2014/main" id="{B7B29442-64FB-DF8E-F582-BCF15054EC0C}"/>
              </a:ext>
            </a:extLst>
          </p:cNvPr>
          <p:cNvSpPr>
            <a:spLocks noGrp="1"/>
          </p:cNvSpPr>
          <p:nvPr>
            <p:ph type="body" sz="half" idx="4294967295"/>
          </p:nvPr>
        </p:nvSpPr>
        <p:spPr>
          <a:xfrm>
            <a:off x="0" y="514350"/>
            <a:ext cx="9463088" cy="1195388"/>
          </a:xfrm>
        </p:spPr>
        <p:txBody>
          <a:bodyPr>
            <a:normAutofit/>
          </a:bodyPr>
          <a:lstStyle/>
          <a:p>
            <a:r>
              <a:rPr lang="en-US" sz="2000"/>
              <a:t>Homemade Chia pet.  Make your own grass person.  Website has material and instructions. </a:t>
            </a:r>
          </a:p>
          <a:p>
            <a:r>
              <a:rPr lang="en-US" sz="2000">
                <a:hlinkClick r:id="rId3"/>
              </a:rPr>
              <a:t>https://kidsgardening.org/resources/garden-activities-plant-people/</a:t>
            </a:r>
            <a:endParaRPr lang="en-US" sz="2000"/>
          </a:p>
          <a:p>
            <a:endParaRPr lang="en-US" dirty="0"/>
          </a:p>
        </p:txBody>
      </p:sp>
      <p:pic>
        <p:nvPicPr>
          <p:cNvPr id="10" name="Picture 4" descr="three plant people made from pantyhose with grass growing for hair and googly eyes">
            <a:extLst>
              <a:ext uri="{FF2B5EF4-FFF2-40B4-BE49-F238E27FC236}">
                <a16:creationId xmlns:a16="http://schemas.microsoft.com/office/drawing/2014/main" id="{66A20CB5-41BF-D52D-5892-85BA83C065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2298" y="2613583"/>
            <a:ext cx="4167961" cy="3617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635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9" name="Group 8198">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200" name="Straight Connector 8199">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201" name="Straight Connector 8200">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202"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03"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04" name="Isosceles Triangle 8203">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05"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06"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07"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08" name="Isosceles Triangle 8207">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09" name="Isosceles Triangle 8208">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4" name="Title 3">
            <a:extLst>
              <a:ext uri="{FF2B5EF4-FFF2-40B4-BE49-F238E27FC236}">
                <a16:creationId xmlns:a16="http://schemas.microsoft.com/office/drawing/2014/main" id="{089CCFEB-02E4-5BFC-FA83-D8B9F180FCC8}"/>
              </a:ext>
            </a:extLst>
          </p:cNvPr>
          <p:cNvSpPr>
            <a:spLocks noGrp="1"/>
          </p:cNvSpPr>
          <p:nvPr>
            <p:ph type="title"/>
          </p:nvPr>
        </p:nvSpPr>
        <p:spPr>
          <a:xfrm>
            <a:off x="4349123" y="609600"/>
            <a:ext cx="4924878" cy="1320800"/>
          </a:xfrm>
        </p:spPr>
        <p:txBody>
          <a:bodyPr vert="horz" lIns="91440" tIns="45720" rIns="91440" bIns="45720" rtlCol="0" anchor="ctr">
            <a:normAutofit/>
          </a:bodyPr>
          <a:lstStyle/>
          <a:p>
            <a:r>
              <a:rPr lang="en-US" sz="3600"/>
              <a:t>Hydroponic Lettuce</a:t>
            </a:r>
          </a:p>
        </p:txBody>
      </p:sp>
      <p:pic>
        <p:nvPicPr>
          <p:cNvPr id="8194" name="Picture 2" descr="Small red and green lettuces sprouting from an indoor hydroponics garden made from mason jars and net pots. ">
            <a:extLst>
              <a:ext uri="{FF2B5EF4-FFF2-40B4-BE49-F238E27FC236}">
                <a16:creationId xmlns:a16="http://schemas.microsoft.com/office/drawing/2014/main" id="{8B1DFBB5-4B16-A363-F53D-0CEE1B085F2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9814" y="916746"/>
            <a:ext cx="3251701" cy="4871462"/>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C46F42F0-3915-EEDE-8F22-594A146519DE}"/>
              </a:ext>
            </a:extLst>
          </p:cNvPr>
          <p:cNvSpPr>
            <a:spLocks noGrp="1"/>
          </p:cNvSpPr>
          <p:nvPr>
            <p:ph type="body" idx="1"/>
          </p:nvPr>
        </p:nvSpPr>
        <p:spPr>
          <a:xfrm>
            <a:off x="4349123" y="1772357"/>
            <a:ext cx="7425188" cy="4725676"/>
          </a:xfrm>
        </p:spPr>
        <p:txBody>
          <a:bodyPr vert="horz" lIns="91440" tIns="45720" rIns="91440" bIns="45720" rtlCol="0">
            <a:noAutofit/>
          </a:bodyPr>
          <a:lstStyle/>
          <a:p>
            <a:pPr>
              <a:lnSpc>
                <a:spcPct val="90000"/>
              </a:lnSpc>
              <a:buFont typeface="Wingdings 3" charset="2"/>
              <a:buChar char=""/>
            </a:pPr>
            <a:r>
              <a:rPr lang="en-US" sz="1400" b="1" dirty="0">
                <a:latin typeface="Times New Roman" panose="02020603050405020304" pitchFamily="18" charset="0"/>
                <a:cs typeface="Times New Roman" panose="02020603050405020304" pitchFamily="18" charset="0"/>
              </a:rPr>
              <a:t>In this activity you will grow lettuce not with soil or in the ground. But with water and in a jar. It is a great way to grow lettuce year -round. </a:t>
            </a:r>
          </a:p>
          <a:p>
            <a:pPr>
              <a:lnSpc>
                <a:spcPct val="90000"/>
              </a:lnSpc>
              <a:buFont typeface="Wingdings 3" charset="2"/>
              <a:buChar char=""/>
            </a:pPr>
            <a:r>
              <a:rPr lang="en-US" sz="1400" b="1" dirty="0">
                <a:latin typeface="Times New Roman" panose="02020603050405020304" pitchFamily="18" charset="0"/>
                <a:cs typeface="Times New Roman" panose="02020603050405020304" pitchFamily="18" charset="0"/>
              </a:rPr>
              <a:t>Step 1: Fill your wide mouth mason jar with water. It should just touch the bottom of the basket when placed in the lip of the mason jar. </a:t>
            </a:r>
          </a:p>
          <a:p>
            <a:pPr>
              <a:lnSpc>
                <a:spcPct val="90000"/>
              </a:lnSpc>
              <a:buFont typeface="Wingdings 3" charset="2"/>
              <a:buChar char=""/>
            </a:pPr>
            <a:r>
              <a:rPr lang="en-US" sz="1400" b="1" dirty="0">
                <a:latin typeface="Times New Roman" panose="02020603050405020304" pitchFamily="18" charset="0"/>
                <a:cs typeface="Times New Roman" panose="02020603050405020304" pitchFamily="18" charset="0"/>
              </a:rPr>
              <a:t>Step 2: Insert the larger net/pot/basket into the mason jar. It should be big enough to sit right on top. </a:t>
            </a:r>
          </a:p>
          <a:p>
            <a:pPr>
              <a:lnSpc>
                <a:spcPct val="90000"/>
              </a:lnSpc>
              <a:buFont typeface="Wingdings 3" charset="2"/>
              <a:buChar char=""/>
            </a:pPr>
            <a:r>
              <a:rPr lang="en-US" sz="1400" b="1" dirty="0">
                <a:latin typeface="Times New Roman" panose="02020603050405020304" pitchFamily="18" charset="0"/>
                <a:cs typeface="Times New Roman" panose="02020603050405020304" pitchFamily="18" charset="0"/>
              </a:rPr>
              <a:t>Step 3 Add your seed Rockwool pod and seeds. Use the clay pebbles to raise the Rockwool pod of the bottom of the basket and keep it centered. </a:t>
            </a:r>
          </a:p>
          <a:p>
            <a:pPr>
              <a:lnSpc>
                <a:spcPct val="90000"/>
              </a:lnSpc>
              <a:buFont typeface="Wingdings 3" charset="2"/>
              <a:buChar char=""/>
            </a:pPr>
            <a:r>
              <a:rPr lang="en-US" sz="1400" b="1" dirty="0">
                <a:latin typeface="Times New Roman" panose="02020603050405020304" pitchFamily="18" charset="0"/>
                <a:cs typeface="Times New Roman" panose="02020603050405020304" pitchFamily="18" charset="0"/>
              </a:rPr>
              <a:t>Step 4 : Add more water until the water level just touches the bottom of the Rockwool. Make sure to get the seed block wet, too! ‘</a:t>
            </a:r>
          </a:p>
          <a:p>
            <a:pPr>
              <a:lnSpc>
                <a:spcPct val="90000"/>
              </a:lnSpc>
              <a:buFont typeface="Wingdings 3" charset="2"/>
              <a:buChar char=""/>
            </a:pPr>
            <a:r>
              <a:rPr lang="en-US" sz="1400" b="1" dirty="0">
                <a:latin typeface="Times New Roman" panose="02020603050405020304" pitchFamily="18" charset="0"/>
                <a:cs typeface="Times New Roman" panose="02020603050405020304" pitchFamily="18" charset="0"/>
              </a:rPr>
              <a:t>Step 5: Place the hydroponic mason jar somewhere warm until the plant sprouts. </a:t>
            </a:r>
          </a:p>
          <a:p>
            <a:pPr>
              <a:lnSpc>
                <a:spcPct val="90000"/>
              </a:lnSpc>
              <a:buFont typeface="Wingdings 3" charset="2"/>
              <a:buChar char=""/>
            </a:pPr>
            <a:r>
              <a:rPr lang="en-US" sz="1400" b="1" dirty="0">
                <a:latin typeface="Times New Roman" panose="02020603050405020304" pitchFamily="18" charset="0"/>
                <a:cs typeface="Times New Roman" panose="02020603050405020304" pitchFamily="18" charset="0"/>
              </a:rPr>
              <a:t>Step 6: Once the plants have sprouted, add fertilizer that’s made specifically for hydroponics. This is super important for giving your plants nutrients they will usually get from the ground!</a:t>
            </a:r>
          </a:p>
          <a:p>
            <a:pPr>
              <a:lnSpc>
                <a:spcPct val="90000"/>
              </a:lnSpc>
              <a:buFont typeface="Wingdings 3" charset="2"/>
              <a:buChar char=""/>
            </a:pPr>
            <a:r>
              <a:rPr lang="en-US" sz="1400" b="1" dirty="0">
                <a:latin typeface="Times New Roman" panose="02020603050405020304" pitchFamily="18" charset="0"/>
                <a:cs typeface="Times New Roman" panose="02020603050405020304" pitchFamily="18" charset="0"/>
              </a:rPr>
              <a:t>Step 7: You will need to block light from entering the mason jar in order to prevent algae growth. Use kitchen towel, black paper or felt.  </a:t>
            </a:r>
          </a:p>
          <a:p>
            <a:pPr>
              <a:lnSpc>
                <a:spcPct val="90000"/>
              </a:lnSpc>
              <a:buFont typeface="Wingdings 3" charset="2"/>
              <a:buChar char=""/>
            </a:pPr>
            <a:r>
              <a:rPr lang="en-US" sz="1400" b="1" dirty="0">
                <a:latin typeface="Times New Roman" panose="02020603050405020304" pitchFamily="18" charset="0"/>
                <a:cs typeface="Times New Roman" panose="02020603050405020304" pitchFamily="18" charset="0"/>
              </a:rPr>
              <a:t>Important: You should check your water regularly, you will have to add water as it evaporates, If you see mold or algae, preplace the water. </a:t>
            </a:r>
          </a:p>
        </p:txBody>
      </p:sp>
      <p:sp>
        <p:nvSpPr>
          <p:cNvPr id="6" name="Date Placeholder 5">
            <a:extLst>
              <a:ext uri="{FF2B5EF4-FFF2-40B4-BE49-F238E27FC236}">
                <a16:creationId xmlns:a16="http://schemas.microsoft.com/office/drawing/2014/main" id="{357F72F5-E526-2904-8849-996C9DA2D607}"/>
              </a:ext>
            </a:extLst>
          </p:cNvPr>
          <p:cNvSpPr>
            <a:spLocks noGrp="1"/>
          </p:cNvSpPr>
          <p:nvPr>
            <p:ph type="dt" sz="half" idx="10"/>
          </p:nvPr>
        </p:nvSpPr>
        <p:spPr>
          <a:xfrm>
            <a:off x="6679155" y="6041362"/>
            <a:ext cx="1437917" cy="365125"/>
          </a:xfrm>
        </p:spPr>
        <p:txBody>
          <a:bodyPr vert="horz" lIns="91440" tIns="45720" rIns="91440" bIns="45720" rtlCol="0" anchor="ctr">
            <a:normAutofit/>
          </a:bodyPr>
          <a:lstStyle/>
          <a:p>
            <a:pPr defTabSz="914400">
              <a:spcAft>
                <a:spcPts val="600"/>
              </a:spcAft>
            </a:pPr>
            <a:r>
              <a:rPr lang="en-US"/>
              <a:t>1-32</a:t>
            </a:r>
          </a:p>
        </p:txBody>
      </p:sp>
      <p:sp>
        <p:nvSpPr>
          <p:cNvPr id="3" name="Slide Number Placeholder 2">
            <a:extLst>
              <a:ext uri="{FF2B5EF4-FFF2-40B4-BE49-F238E27FC236}">
                <a16:creationId xmlns:a16="http://schemas.microsoft.com/office/drawing/2014/main" id="{55C14D89-A46C-FA6B-7C35-4F8390876B04}"/>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defTabSz="914400">
              <a:spcAft>
                <a:spcPts val="600"/>
              </a:spcAft>
            </a:pPr>
            <a:fld id="{CBD12358-51D2-46B3-9BDE-DF29528B9454}" type="slidenum">
              <a:rPr lang="en-US" smtClean="0"/>
              <a:pPr defTabSz="914400">
                <a:spcAft>
                  <a:spcPts val="600"/>
                </a:spcAft>
              </a:pPr>
              <a:t>18</a:t>
            </a:fld>
            <a:endParaRPr lang="en-US"/>
          </a:p>
        </p:txBody>
      </p:sp>
    </p:spTree>
    <p:extLst>
      <p:ext uri="{BB962C8B-B14F-4D97-AF65-F5344CB8AC3E}">
        <p14:creationId xmlns:p14="http://schemas.microsoft.com/office/powerpoint/2010/main" val="133123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83" name="Group 2082">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84" name="Straight Connector 2083">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85" name="Straight Connector 2084">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86"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87"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88" name="Isosceles Triangle 2087">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89"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90"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91"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92" name="Isosceles Triangle 2091">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93" name="Isosceles Triangle 2092">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095" name="Rectangle 2094">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097" name="Rectangle 2096">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99" name="Straight Connector 2098">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01" name="Straight Connector 2100">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103"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05"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07" name="Isosceles Triangle 2106">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09"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11" name="Isosceles Triangle 2110">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13" name="Freeform: Shape 2112">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6">
            <a:extLst>
              <a:ext uri="{FF2B5EF4-FFF2-40B4-BE49-F238E27FC236}">
                <a16:creationId xmlns:a16="http://schemas.microsoft.com/office/drawing/2014/main" id="{AA670CBD-D350-8318-5389-791FE768463E}"/>
              </a:ext>
            </a:extLst>
          </p:cNvPr>
          <p:cNvSpPr>
            <a:spLocks noGrp="1"/>
          </p:cNvSpPr>
          <p:nvPr>
            <p:ph type="title"/>
          </p:nvPr>
        </p:nvSpPr>
        <p:spPr>
          <a:xfrm>
            <a:off x="7181723" y="609600"/>
            <a:ext cx="4512989" cy="2227730"/>
          </a:xfrm>
        </p:spPr>
        <p:txBody>
          <a:bodyPr vert="horz" lIns="91440" tIns="45720" rIns="91440" bIns="45720" rtlCol="0" anchor="ctr">
            <a:normAutofit/>
          </a:bodyPr>
          <a:lstStyle/>
          <a:p>
            <a:pPr>
              <a:lnSpc>
                <a:spcPct val="90000"/>
              </a:lnSpc>
            </a:pPr>
            <a:r>
              <a:rPr lang="en-US" sz="1700" cap="all">
                <a:solidFill>
                  <a:srgbClr val="FFFFFF"/>
                </a:solidFill>
              </a:rPr>
              <a:t>How to Grow Sprouts in a Mason Jar </a:t>
            </a:r>
            <a:br>
              <a:rPr lang="en-US" sz="1700" cap="all">
                <a:solidFill>
                  <a:srgbClr val="FFFFFF"/>
                </a:solidFill>
              </a:rPr>
            </a:br>
            <a:r>
              <a:rPr lang="en-US" sz="1700" cap="all">
                <a:solidFill>
                  <a:srgbClr val="FFFFFF"/>
                </a:solidFill>
                <a:hlinkClick r:id="rId3"/>
              </a:rPr>
              <a:t>http://cultivatorkitchen.com/how-to-g</a:t>
            </a:r>
            <a:br>
              <a:rPr lang="en-US" sz="1700" cap="all">
                <a:solidFill>
                  <a:srgbClr val="FFFFFF"/>
                </a:solidFill>
                <a:hlinkClick r:id="rId3"/>
              </a:rPr>
            </a:br>
            <a:r>
              <a:rPr lang="en-US" sz="1700" cap="all">
                <a:solidFill>
                  <a:srgbClr val="FFFFFF"/>
                </a:solidFill>
                <a:hlinkClick r:id="rId3"/>
              </a:rPr>
              <a:t>row-sprouts/</a:t>
            </a:r>
            <a:endParaRPr lang="en-US" sz="1700">
              <a:solidFill>
                <a:srgbClr val="FFFFFF"/>
              </a:solidFill>
            </a:endParaRPr>
          </a:p>
        </p:txBody>
      </p:sp>
      <p:pic>
        <p:nvPicPr>
          <p:cNvPr id="2050" name="Picture 2" descr="How to Grow Sprouts in a Mason Jar | Zero Waste &amp; Raw Vegan ...">
            <a:extLst>
              <a:ext uri="{FF2B5EF4-FFF2-40B4-BE49-F238E27FC236}">
                <a16:creationId xmlns:a16="http://schemas.microsoft.com/office/drawing/2014/main" id="{8C21D195-E8D9-AB1A-3D8F-F946B83B1480}"/>
              </a:ext>
            </a:extLst>
          </p:cNvPr>
          <p:cNvPicPr>
            <a:picLocks noGrp="1" noChangeAspect="1" noChangeArrowheads="1"/>
          </p:cNvPicPr>
          <p:nvPr>
            <p:ph type="pic" sz="quarter" idx="13"/>
          </p:nvPr>
        </p:nvPicPr>
        <p:blipFill>
          <a:blip r:embed="rId4">
            <a:extLst>
              <a:ext uri="{28A0092B-C50C-407E-A947-70E740481C1C}">
                <a14:useLocalDpi xmlns:a14="http://schemas.microsoft.com/office/drawing/2010/main" val="0"/>
              </a:ext>
            </a:extLst>
          </a:blip>
          <a:srcRect l="10241" r="10240" b="-1"/>
          <a:stretch>
            <a:fillRect/>
          </a:stretch>
        </p:blipFill>
        <p:spPr bwMode="auto">
          <a:xfrm>
            <a:off x="757251" y="2093014"/>
            <a:ext cx="3856774" cy="2760870"/>
          </a:xfrm>
          <a:prstGeom prst="rect">
            <a:avLst/>
          </a:prstGeom>
          <a:noFill/>
          <a:extLst>
            <a:ext uri="{909E8E84-426E-40DD-AFC4-6F175D3DCCD1}">
              <a14:hiddenFill xmlns:a14="http://schemas.microsoft.com/office/drawing/2010/main">
                <a:solidFill>
                  <a:srgbClr val="FFFFFF"/>
                </a:solidFill>
              </a14:hiddenFill>
            </a:ext>
          </a:extLst>
        </p:spPr>
      </p:pic>
      <p:sp>
        <p:nvSpPr>
          <p:cNvPr id="2078" name="Content Placeholder 7">
            <a:extLst>
              <a:ext uri="{FF2B5EF4-FFF2-40B4-BE49-F238E27FC236}">
                <a16:creationId xmlns:a16="http://schemas.microsoft.com/office/drawing/2014/main" id="{C9669770-6F49-14E9-DDF9-C144A3761AD6}"/>
              </a:ext>
            </a:extLst>
          </p:cNvPr>
          <p:cNvSpPr>
            <a:spLocks noGrp="1"/>
          </p:cNvSpPr>
          <p:nvPr>
            <p:ph sz="half" idx="1"/>
          </p:nvPr>
        </p:nvSpPr>
        <p:spPr>
          <a:xfrm>
            <a:off x="7181725" y="2837329"/>
            <a:ext cx="4512988" cy="3317938"/>
          </a:xfrm>
        </p:spPr>
        <p:txBody>
          <a:bodyPr vert="horz" lIns="91440" tIns="45720" rIns="91440" bIns="45720" rtlCol="0" anchor="t">
            <a:normAutofit/>
          </a:bodyPr>
          <a:lstStyle/>
          <a:p>
            <a:pPr>
              <a:spcAft>
                <a:spcPts val="0"/>
              </a:spcAft>
              <a:buFont typeface="Wingdings 3" charset="2"/>
              <a:buChar char=""/>
            </a:pPr>
            <a:r>
              <a:rPr lang="en-US" b="1">
                <a:solidFill>
                  <a:srgbClr val="FFFFFF"/>
                </a:solidFill>
              </a:rPr>
              <a:t>Growing sprouts in a mason jar takes 4-6 days using just seeds, water, and a jar. Soak 1-2 tablespoons of seeds overnight, then rinse and drain them twice daily, keeping the jar upside down at an angle in a shaded spot. They are ready to harvest when they fill the jar, are 1–2 inches long,and have developed small leaves.</a:t>
            </a:r>
          </a:p>
        </p:txBody>
      </p:sp>
      <p:sp>
        <p:nvSpPr>
          <p:cNvPr id="5" name="Date Placeholder 4">
            <a:extLst>
              <a:ext uri="{FF2B5EF4-FFF2-40B4-BE49-F238E27FC236}">
                <a16:creationId xmlns:a16="http://schemas.microsoft.com/office/drawing/2014/main" id="{5F254C5E-CDF4-1F06-EEB8-E2ADE6ED56AC}"/>
              </a:ext>
            </a:extLst>
          </p:cNvPr>
          <p:cNvSpPr>
            <a:spLocks noGrp="1"/>
          </p:cNvSpPr>
          <p:nvPr>
            <p:ph type="dt" sz="half" idx="10"/>
          </p:nvPr>
        </p:nvSpPr>
        <p:spPr>
          <a:xfrm>
            <a:off x="8663825" y="6041362"/>
            <a:ext cx="911939" cy="365125"/>
          </a:xfrm>
        </p:spPr>
        <p:txBody>
          <a:bodyPr vert="horz" lIns="91440" tIns="45720" rIns="91440" bIns="45720" rtlCol="0" anchor="ctr">
            <a:normAutofit/>
          </a:bodyPr>
          <a:lstStyle/>
          <a:p>
            <a:pPr defTabSz="914400">
              <a:spcAft>
                <a:spcPts val="600"/>
              </a:spcAft>
            </a:pPr>
            <a:r>
              <a:rPr lang="en-US">
                <a:solidFill>
                  <a:srgbClr val="FFFFFF"/>
                </a:solidFill>
              </a:rPr>
              <a:t>1-32</a:t>
            </a:r>
          </a:p>
        </p:txBody>
      </p:sp>
      <p:sp>
        <p:nvSpPr>
          <p:cNvPr id="6" name="Slide Number Placeholder 5">
            <a:extLst>
              <a:ext uri="{FF2B5EF4-FFF2-40B4-BE49-F238E27FC236}">
                <a16:creationId xmlns:a16="http://schemas.microsoft.com/office/drawing/2014/main" id="{AF8F8D4E-6DA7-1D9D-A058-CD4C700F325C}"/>
              </a:ext>
            </a:extLst>
          </p:cNvPr>
          <p:cNvSpPr>
            <a:spLocks noGrp="1"/>
          </p:cNvSpPr>
          <p:nvPr>
            <p:ph type="sldNum" sz="quarter" idx="12"/>
          </p:nvPr>
        </p:nvSpPr>
        <p:spPr>
          <a:xfrm>
            <a:off x="9662553" y="6041362"/>
            <a:ext cx="566186" cy="365125"/>
          </a:xfrm>
        </p:spPr>
        <p:txBody>
          <a:bodyPr vert="horz" lIns="91440" tIns="45720" rIns="91440" bIns="45720" rtlCol="0" anchor="ctr">
            <a:normAutofit/>
          </a:bodyPr>
          <a:lstStyle/>
          <a:p>
            <a:pPr defTabSz="914400">
              <a:spcAft>
                <a:spcPts val="600"/>
              </a:spcAft>
            </a:pPr>
            <a:fld id="{CBD12358-51D2-46B3-9BDE-DF29528B9454}" type="slidenum">
              <a:rPr lang="en-US">
                <a:solidFill>
                  <a:srgbClr val="FFFFFF"/>
                </a:solidFill>
              </a:rPr>
              <a:pPr defTabSz="914400">
                <a:spcAft>
                  <a:spcPts val="600"/>
                </a:spcAft>
              </a:pPr>
              <a:t>19</a:t>
            </a:fld>
            <a:endParaRPr lang="en-US">
              <a:solidFill>
                <a:srgbClr val="FFFFFF"/>
              </a:solidFill>
            </a:endParaRPr>
          </a:p>
        </p:txBody>
      </p:sp>
    </p:spTree>
    <p:extLst>
      <p:ext uri="{BB962C8B-B14F-4D97-AF65-F5344CB8AC3E}">
        <p14:creationId xmlns:p14="http://schemas.microsoft.com/office/powerpoint/2010/main" val="940587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Isosceles Triangle 32">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 name="Title 2">
            <a:extLst>
              <a:ext uri="{FF2B5EF4-FFF2-40B4-BE49-F238E27FC236}">
                <a16:creationId xmlns:a16="http://schemas.microsoft.com/office/drawing/2014/main" id="{A0034E89-1952-5288-08A0-70A4A73BE39E}"/>
              </a:ext>
            </a:extLst>
          </p:cNvPr>
          <p:cNvSpPr>
            <a:spLocks noGrp="1"/>
          </p:cNvSpPr>
          <p:nvPr>
            <p:ph type="ctrTitle" idx="4294967295"/>
          </p:nvPr>
        </p:nvSpPr>
        <p:spPr>
          <a:xfrm>
            <a:off x="985969" y="4553712"/>
            <a:ext cx="8288032" cy="1096316"/>
          </a:xfrm>
        </p:spPr>
        <p:txBody>
          <a:bodyPr vert="horz" lIns="91440" tIns="45720" rIns="91440" bIns="45720" rtlCol="0" anchor="b">
            <a:normAutofit fontScale="90000"/>
          </a:bodyPr>
          <a:lstStyle/>
          <a:p>
            <a:pPr algn="ctr">
              <a:lnSpc>
                <a:spcPct val="90000"/>
              </a:lnSpc>
              <a:spcAft>
                <a:spcPts val="1800"/>
              </a:spcAft>
            </a:pPr>
            <a:br>
              <a:rPr lang="en-US" sz="2000" b="0" i="1" kern="1200" cap="all" baseline="0" dirty="0">
                <a:solidFill>
                  <a:schemeClr val="accent1"/>
                </a:solidFill>
                <a:effectLst/>
                <a:latin typeface="+mj-lt"/>
                <a:ea typeface="+mj-ea"/>
                <a:cs typeface="+mj-cs"/>
              </a:rPr>
            </a:br>
            <a:br>
              <a:rPr lang="en-US" sz="2000" b="0" i="1" kern="1200" cap="all" baseline="0" dirty="0">
                <a:solidFill>
                  <a:schemeClr val="accent1"/>
                </a:solidFill>
                <a:effectLst/>
                <a:latin typeface="+mj-lt"/>
                <a:ea typeface="+mj-ea"/>
                <a:cs typeface="+mj-cs"/>
              </a:rPr>
            </a:br>
            <a:r>
              <a:rPr lang="en-US" sz="2000" b="0" i="1" kern="1200" cap="all" baseline="0" dirty="0">
                <a:solidFill>
                  <a:schemeClr val="accent1"/>
                </a:solidFill>
                <a:effectLst/>
                <a:latin typeface="+mj-lt"/>
                <a:ea typeface="+mj-ea"/>
                <a:cs typeface="+mj-cs"/>
              </a:rPr>
              <a:t>Gardening Kits for Kids</a:t>
            </a:r>
            <a:br>
              <a:rPr lang="en-US" sz="2000" b="0" i="1" kern="1200" cap="all" baseline="0" dirty="0">
                <a:solidFill>
                  <a:schemeClr val="accent1"/>
                </a:solidFill>
                <a:effectLst/>
                <a:latin typeface="+mj-lt"/>
                <a:ea typeface="+mj-ea"/>
                <a:cs typeface="+mj-cs"/>
              </a:rPr>
            </a:br>
            <a:r>
              <a:rPr lang="en-US" sz="2000" b="0" i="1" kern="1200" cap="all" baseline="0" dirty="0">
                <a:solidFill>
                  <a:schemeClr val="accent1"/>
                </a:solidFill>
                <a:effectLst/>
                <a:latin typeface="+mj-lt"/>
                <a:ea typeface="+mj-ea"/>
                <a:cs typeface="+mj-cs"/>
              </a:rPr>
              <a:t> </a:t>
            </a:r>
            <a:r>
              <a:rPr lang="en-US" sz="2000" b="1" i="1" kern="1200" cap="all" baseline="0" dirty="0">
                <a:solidFill>
                  <a:schemeClr val="accent1"/>
                </a:solidFill>
                <a:effectLst/>
                <a:latin typeface="+mj-lt"/>
                <a:ea typeface="+mj-ea"/>
                <a:cs typeface="+mj-cs"/>
              </a:rPr>
              <a:t>Imagine a vibrant garden where children become passionate learners, discovering firsthand how the environment and their food are deeply connected. Our gardening kits inspire kids to step outdoors, stay active, and develop essential life skills. With engaging, hands-on activities, each child transforms into a confident grower and proud harvester, nurturing plants from seed to table and experiencing the satisfaction of their own accomplishments. </a:t>
            </a:r>
            <a:r>
              <a:rPr lang="en-US" sz="2000" b="0" i="1" kern="1200" cap="all" baseline="0" dirty="0">
                <a:solidFill>
                  <a:schemeClr val="accent1"/>
                </a:solidFill>
                <a:effectLst/>
                <a:latin typeface="+mj-lt"/>
                <a:ea typeface="+mj-ea"/>
                <a:cs typeface="+mj-cs"/>
              </a:rPr>
              <a:t> </a:t>
            </a:r>
            <a:br>
              <a:rPr lang="en-US" sz="1600" b="0" i="1" kern="1200" cap="all" baseline="0" dirty="0">
                <a:solidFill>
                  <a:schemeClr val="accent1"/>
                </a:solidFill>
                <a:effectLst/>
                <a:latin typeface="+mj-lt"/>
                <a:ea typeface="+mj-ea"/>
                <a:cs typeface="+mj-cs"/>
              </a:rPr>
            </a:br>
            <a:r>
              <a:rPr lang="en-US" sz="1600" b="1" i="1" kern="1200" cap="all" baseline="0" dirty="0">
                <a:solidFill>
                  <a:schemeClr val="accent1"/>
                </a:solidFill>
                <a:effectLst/>
                <a:latin typeface="+mj-lt"/>
                <a:ea typeface="+mj-ea"/>
                <a:cs typeface="+mj-cs"/>
              </a:rPr>
              <a:t>=</a:t>
            </a:r>
            <a:br>
              <a:rPr lang="en-US" sz="1200" b="0" i="1" kern="1200" cap="all" baseline="0" dirty="0">
                <a:solidFill>
                  <a:schemeClr val="accent1"/>
                </a:solidFill>
                <a:effectLst/>
                <a:latin typeface="+mj-lt"/>
                <a:ea typeface="+mj-ea"/>
                <a:cs typeface="+mj-cs"/>
              </a:rPr>
            </a:br>
            <a:endParaRPr lang="en-US" sz="1200" i="1" kern="1200" cap="all" baseline="0" dirty="0">
              <a:solidFill>
                <a:schemeClr val="accent1"/>
              </a:solidFill>
              <a:latin typeface="+mj-lt"/>
              <a:ea typeface="+mj-ea"/>
              <a:cs typeface="+mj-cs"/>
            </a:endParaRPr>
          </a:p>
        </p:txBody>
      </p:sp>
      <p:pic>
        <p:nvPicPr>
          <p:cNvPr id="6" name="Picture Placeholder 5" descr="Man and boy planting fruit tree">
            <a:extLst>
              <a:ext uri="{FF2B5EF4-FFF2-40B4-BE49-F238E27FC236}">
                <a16:creationId xmlns:a16="http://schemas.microsoft.com/office/drawing/2014/main" id="{8DECFD45-1506-4574-8A4B-56C83E4BD17A}"/>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16213" r="22955" b="1"/>
          <a:stretch>
            <a:fillRect/>
          </a:stretch>
        </p:blipFill>
        <p:spPr>
          <a:xfrm>
            <a:off x="7107628" y="96645"/>
            <a:ext cx="2613501" cy="2846243"/>
          </a:xfrm>
          <a:prstGeom prst="rect">
            <a:avLst/>
          </a:prstGeom>
        </p:spPr>
      </p:pic>
    </p:spTree>
    <p:extLst>
      <p:ext uri="{BB962C8B-B14F-4D97-AF65-F5344CB8AC3E}">
        <p14:creationId xmlns:p14="http://schemas.microsoft.com/office/powerpoint/2010/main" val="821088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A5087-74C8-54B2-9D94-A6D0C5BF4D04}"/>
              </a:ext>
            </a:extLst>
          </p:cNvPr>
          <p:cNvSpPr>
            <a:spLocks noGrp="1"/>
          </p:cNvSpPr>
          <p:nvPr>
            <p:ph type="title"/>
          </p:nvPr>
        </p:nvSpPr>
        <p:spPr/>
        <p:txBody>
          <a:bodyPr>
            <a:normAutofit/>
          </a:bodyPr>
          <a:lstStyle/>
          <a:p>
            <a:r>
              <a:rPr lang="en-US" sz="2000" dirty="0"/>
              <a:t>Fermenting vegetables at home is a simple, economical way to preserve produce using salt and water. The process produces a tangy flavor and promotes the growth of beneficial probiotics.</a:t>
            </a:r>
          </a:p>
        </p:txBody>
      </p:sp>
      <p:sp>
        <p:nvSpPr>
          <p:cNvPr id="3" name="Content Placeholder 2">
            <a:extLst>
              <a:ext uri="{FF2B5EF4-FFF2-40B4-BE49-F238E27FC236}">
                <a16:creationId xmlns:a16="http://schemas.microsoft.com/office/drawing/2014/main" id="{BC2B5A36-41C0-8616-335F-E48F75DC230D}"/>
              </a:ext>
            </a:extLst>
          </p:cNvPr>
          <p:cNvSpPr>
            <a:spLocks noGrp="1"/>
          </p:cNvSpPr>
          <p:nvPr>
            <p:ph sz="half" idx="1"/>
          </p:nvPr>
        </p:nvSpPr>
        <p:spPr/>
        <p:txBody>
          <a:bodyPr>
            <a:normAutofit fontScale="85000" lnSpcReduction="20000"/>
          </a:bodyPr>
          <a:lstStyle/>
          <a:p>
            <a:r>
              <a:rPr lang="en-US" sz="2100" dirty="0"/>
              <a:t>Required materials include 3 to 4 cups of dense vegetables such as carrots, cauliflower, radishes, green beans, or cabbage; 1 tablespoon of unrefined sea salt, kosher salt, or canning salt (iodized salt should be avoided, as it may inhibit beneficial bacteria); 1 quart of filtered, spring, or distilled water (if using tap water, allow it to stand overnight to permit chlorine evaporation); optional spices such as garlic, peppercorns, dill, or bay leaves; and a standard 1-quart mason jar with a plastic lid.</a:t>
            </a:r>
          </a:p>
          <a:p>
            <a:endParaRPr lang="en-US" dirty="0"/>
          </a:p>
        </p:txBody>
      </p:sp>
      <p:sp>
        <p:nvSpPr>
          <p:cNvPr id="4" name="Content Placeholder 3">
            <a:extLst>
              <a:ext uri="{FF2B5EF4-FFF2-40B4-BE49-F238E27FC236}">
                <a16:creationId xmlns:a16="http://schemas.microsoft.com/office/drawing/2014/main" id="{29F757B8-FD18-2B61-D312-EA371B08DC1B}"/>
              </a:ext>
            </a:extLst>
          </p:cNvPr>
          <p:cNvSpPr>
            <a:spLocks noGrp="1"/>
          </p:cNvSpPr>
          <p:nvPr>
            <p:ph sz="half" idx="2"/>
          </p:nvPr>
        </p:nvSpPr>
        <p:spPr>
          <a:xfrm>
            <a:off x="5089969" y="2160589"/>
            <a:ext cx="4656703" cy="4427247"/>
          </a:xfrm>
        </p:spPr>
        <p:txBody>
          <a:bodyPr>
            <a:normAutofit fontScale="85000" lnSpcReduction="20000"/>
          </a:bodyPr>
          <a:lstStyle/>
          <a:p>
            <a:r>
              <a:rPr lang="en-US" b="1" dirty="0"/>
              <a:t>Step-by-Step Instructions</a:t>
            </a:r>
          </a:p>
          <a:p>
            <a:r>
              <a:rPr lang="en-US" b="1" dirty="0"/>
              <a:t>Prep the Veggies:</a:t>
            </a:r>
            <a:r>
              <a:rPr lang="en-US" dirty="0"/>
              <a:t> Wash and chop your vegetables into sticks, chunks, or thin slices.</a:t>
            </a:r>
          </a:p>
          <a:p>
            <a:r>
              <a:rPr lang="en-US" b="1" dirty="0"/>
              <a:t>Pack the Jar:</a:t>
            </a:r>
            <a:r>
              <a:rPr lang="en-US" dirty="0"/>
              <a:t> Place your spices at the bottom of the jar, then pack the chopped vegetables in tightly, leaving about 1 inch of space at the top.</a:t>
            </a:r>
          </a:p>
          <a:p>
            <a:r>
              <a:rPr lang="en-US" b="1" dirty="0"/>
              <a:t>Make the Brine:</a:t>
            </a:r>
            <a:r>
              <a:rPr lang="en-US" dirty="0"/>
              <a:t> Dissolve 1 tablespoon of salt into 1 quart of water. Pour this saltwater solution over the vegetables until they are completely submerged.</a:t>
            </a:r>
          </a:p>
          <a:p>
            <a:r>
              <a:rPr lang="en-US" b="1" dirty="0"/>
              <a:t>Weigh It Down:</a:t>
            </a:r>
            <a:r>
              <a:rPr lang="en-US" dirty="0"/>
              <a:t> To prevent vegetables from coming into contact with air (which can cause mold), place a small, clean glass weight or a folded cabbage leaf on top to keep the veggies submerged in the liquid.</a:t>
            </a:r>
          </a:p>
          <a:p>
            <a:r>
              <a:rPr lang="en-US" b="1" dirty="0"/>
              <a:t>Ferment:</a:t>
            </a:r>
            <a:r>
              <a:rPr lang="en-US" dirty="0"/>
              <a:t> Secure the jar tightly with a lid and leave it at room temperature (around 68-75°F) out of direct sunlight. Open (or "burp") the jar once a day to release carbon dioxide gases.</a:t>
            </a:r>
          </a:p>
          <a:p>
            <a:endParaRPr lang="en-US" dirty="0"/>
          </a:p>
        </p:txBody>
      </p:sp>
      <p:sp>
        <p:nvSpPr>
          <p:cNvPr id="5" name="Date Placeholder 4">
            <a:extLst>
              <a:ext uri="{FF2B5EF4-FFF2-40B4-BE49-F238E27FC236}">
                <a16:creationId xmlns:a16="http://schemas.microsoft.com/office/drawing/2014/main" id="{E458CEAC-CE83-DC69-D650-16B68255E4CE}"/>
              </a:ext>
            </a:extLst>
          </p:cNvPr>
          <p:cNvSpPr>
            <a:spLocks noGrp="1"/>
          </p:cNvSpPr>
          <p:nvPr>
            <p:ph type="dt" sz="half" idx="10"/>
          </p:nvPr>
        </p:nvSpPr>
        <p:spPr/>
        <p:txBody>
          <a:bodyPr/>
          <a:lstStyle/>
          <a:p>
            <a:r>
              <a:rPr lang="en-US"/>
              <a:t>1-32</a:t>
            </a:r>
          </a:p>
        </p:txBody>
      </p:sp>
      <p:sp>
        <p:nvSpPr>
          <p:cNvPr id="6" name="Slide Number Placeholder 5">
            <a:extLst>
              <a:ext uri="{FF2B5EF4-FFF2-40B4-BE49-F238E27FC236}">
                <a16:creationId xmlns:a16="http://schemas.microsoft.com/office/drawing/2014/main" id="{44862AD8-666B-9058-5231-02C621A86386}"/>
              </a:ext>
            </a:extLst>
          </p:cNvPr>
          <p:cNvSpPr>
            <a:spLocks noGrp="1"/>
          </p:cNvSpPr>
          <p:nvPr>
            <p:ph type="sldNum" sz="quarter" idx="12"/>
          </p:nvPr>
        </p:nvSpPr>
        <p:spPr/>
        <p:txBody>
          <a:bodyPr/>
          <a:lstStyle/>
          <a:p>
            <a:fld id="{CBD12358-51D2-46B3-9BDE-DF29528B9454}" type="slidenum">
              <a:rPr lang="en-US" smtClean="0"/>
              <a:t>20</a:t>
            </a:fld>
            <a:endParaRPr lang="en-US"/>
          </a:p>
        </p:txBody>
      </p:sp>
    </p:spTree>
    <p:extLst>
      <p:ext uri="{BB962C8B-B14F-4D97-AF65-F5344CB8AC3E}">
        <p14:creationId xmlns:p14="http://schemas.microsoft.com/office/powerpoint/2010/main" val="1382311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0BBB8B-45E4-DC4A-A14E-362480FC718D}"/>
              </a:ext>
            </a:extLst>
          </p:cNvPr>
          <p:cNvSpPr>
            <a:spLocks noGrp="1"/>
          </p:cNvSpPr>
          <p:nvPr>
            <p:ph type="dt" sz="half" idx="10"/>
          </p:nvPr>
        </p:nvSpPr>
        <p:spPr/>
        <p:txBody>
          <a:bodyPr/>
          <a:lstStyle/>
          <a:p>
            <a:r>
              <a:rPr lang="en-US"/>
              <a:t>1-32</a:t>
            </a:r>
          </a:p>
        </p:txBody>
      </p:sp>
      <p:sp>
        <p:nvSpPr>
          <p:cNvPr id="5" name="Slide Number Placeholder 4">
            <a:extLst>
              <a:ext uri="{FF2B5EF4-FFF2-40B4-BE49-F238E27FC236}">
                <a16:creationId xmlns:a16="http://schemas.microsoft.com/office/drawing/2014/main" id="{E895C43D-D2C7-F511-6494-064DDF867187}"/>
              </a:ext>
            </a:extLst>
          </p:cNvPr>
          <p:cNvSpPr>
            <a:spLocks noGrp="1"/>
          </p:cNvSpPr>
          <p:nvPr>
            <p:ph type="sldNum" sz="quarter" idx="12"/>
          </p:nvPr>
        </p:nvSpPr>
        <p:spPr/>
        <p:txBody>
          <a:bodyPr/>
          <a:lstStyle/>
          <a:p>
            <a:fld id="{CBD12358-51D2-46B3-9BDE-DF29528B9454}" type="slidenum">
              <a:rPr lang="en-US" smtClean="0"/>
              <a:t>21</a:t>
            </a:fld>
            <a:endParaRPr lang="en-US"/>
          </a:p>
        </p:txBody>
      </p:sp>
      <p:sp>
        <p:nvSpPr>
          <p:cNvPr id="11" name="Title 10">
            <a:extLst>
              <a:ext uri="{FF2B5EF4-FFF2-40B4-BE49-F238E27FC236}">
                <a16:creationId xmlns:a16="http://schemas.microsoft.com/office/drawing/2014/main" id="{56EAAF60-57EE-AE8D-415E-4FDF5528317D}"/>
              </a:ext>
            </a:extLst>
          </p:cNvPr>
          <p:cNvSpPr>
            <a:spLocks noGrp="1"/>
          </p:cNvSpPr>
          <p:nvPr>
            <p:ph type="title" idx="4294967295"/>
          </p:nvPr>
        </p:nvSpPr>
        <p:spPr>
          <a:xfrm>
            <a:off x="2144713" y="0"/>
            <a:ext cx="10047287" cy="677863"/>
          </a:xfrm>
        </p:spPr>
        <p:txBody>
          <a:bodyPr>
            <a:normAutofit fontScale="90000"/>
          </a:bodyPr>
          <a:lstStyle/>
          <a:p>
            <a:r>
              <a:rPr lang="en-US" dirty="0"/>
              <a:t>Further learning for all ages</a:t>
            </a:r>
            <a:br>
              <a:rPr lang="en-US" dirty="0"/>
            </a:br>
            <a:br>
              <a:rPr lang="en-US" dirty="0"/>
            </a:br>
            <a:r>
              <a:rPr lang="en-US" sz="2000" dirty="0">
                <a:hlinkClick r:id="rId2"/>
              </a:rPr>
              <a:t>https://www.creationillustrated.com/gardening-with-children/</a:t>
            </a:r>
            <a:br>
              <a:rPr lang="en-US" sz="2000" dirty="0"/>
            </a:br>
            <a:br>
              <a:rPr lang="en-US" sz="2000" dirty="0"/>
            </a:br>
            <a:endParaRPr lang="en-US" sz="2000" dirty="0"/>
          </a:p>
        </p:txBody>
      </p:sp>
      <p:sp>
        <p:nvSpPr>
          <p:cNvPr id="13" name="Content Placeholder 12">
            <a:extLst>
              <a:ext uri="{FF2B5EF4-FFF2-40B4-BE49-F238E27FC236}">
                <a16:creationId xmlns:a16="http://schemas.microsoft.com/office/drawing/2014/main" id="{9715A98F-3381-3BDD-9A40-F62CE4C204AD}"/>
              </a:ext>
            </a:extLst>
          </p:cNvPr>
          <p:cNvSpPr>
            <a:spLocks noGrp="1"/>
          </p:cNvSpPr>
          <p:nvPr>
            <p:ph sz="half" idx="4294967295"/>
          </p:nvPr>
        </p:nvSpPr>
        <p:spPr>
          <a:xfrm>
            <a:off x="0" y="1295400"/>
            <a:ext cx="6975475" cy="4989513"/>
          </a:xfrm>
        </p:spPr>
        <p:txBody>
          <a:bodyPr/>
          <a:lstStyle/>
          <a:p>
            <a:r>
              <a:rPr lang="en-US" dirty="0"/>
              <a:t>Many garden activities/crafts/art. </a:t>
            </a:r>
          </a:p>
        </p:txBody>
      </p:sp>
      <p:sp>
        <p:nvSpPr>
          <p:cNvPr id="10" name="TextBox 9">
            <a:extLst>
              <a:ext uri="{FF2B5EF4-FFF2-40B4-BE49-F238E27FC236}">
                <a16:creationId xmlns:a16="http://schemas.microsoft.com/office/drawing/2014/main" id="{5B3F5411-F19F-54DD-A529-9C16B5469AD6}"/>
              </a:ext>
            </a:extLst>
          </p:cNvPr>
          <p:cNvSpPr txBox="1"/>
          <p:nvPr/>
        </p:nvSpPr>
        <p:spPr>
          <a:xfrm>
            <a:off x="672777" y="1704774"/>
            <a:ext cx="10047514" cy="6740307"/>
          </a:xfrm>
          <a:prstGeom prst="rect">
            <a:avLst/>
          </a:prstGeom>
          <a:noFill/>
        </p:spPr>
        <p:txBody>
          <a:bodyPr wrap="square">
            <a:spAutoFit/>
          </a:bodyPr>
          <a:lstStyle/>
          <a:p>
            <a:r>
              <a:rPr lang="en-US" dirty="0">
                <a:hlinkClick r:id="rId3"/>
              </a:rPr>
              <a:t>https://ngb.org/kids-gardening-activities/</a:t>
            </a:r>
            <a:endParaRPr lang="en-US" dirty="0"/>
          </a:p>
          <a:p>
            <a:endParaRPr lang="en-US" dirty="0"/>
          </a:p>
          <a:p>
            <a:r>
              <a:rPr lang="en-US" dirty="0"/>
              <a:t>10 Screen-Free Garden Activities for Kids This Summer</a:t>
            </a:r>
          </a:p>
          <a:p>
            <a:r>
              <a:rPr lang="en-US" dirty="0">
                <a:hlinkClick r:id="rId4"/>
              </a:rPr>
              <a:t>https://www.gardenary.com/blog/10-screen-free-garden-activities-for-kids-this-summer</a:t>
            </a:r>
            <a:endParaRPr lang="en-US" dirty="0"/>
          </a:p>
          <a:p>
            <a:endParaRPr lang="en-US" dirty="0"/>
          </a:p>
          <a:p>
            <a:r>
              <a:rPr lang="en-US" dirty="0"/>
              <a:t>Grow a worm farm for your garden</a:t>
            </a:r>
          </a:p>
          <a:p>
            <a:r>
              <a:rPr lang="en-US" dirty="0">
                <a:hlinkClick r:id="rId5"/>
              </a:rPr>
              <a:t>https://pdf.lowes.com/productdocuments/59dac708-4a2e-4352-9722-ee0064ba5d92/47521184.pdf</a:t>
            </a:r>
            <a:endParaRPr lang="en-US" dirty="0"/>
          </a:p>
          <a:p>
            <a:endParaRPr lang="en-US" dirty="0"/>
          </a:p>
          <a:p>
            <a:r>
              <a:rPr lang="en-US" dirty="0"/>
              <a:t>Free resources to download for gardening ideas. </a:t>
            </a:r>
          </a:p>
          <a:p>
            <a:r>
              <a:rPr lang="en-US" dirty="0">
                <a:hlinkClick r:id="rId6"/>
              </a:rPr>
              <a:t>https://plantheroes.org/educator-resources/</a:t>
            </a:r>
            <a:endParaRPr lang="en-US" dirty="0"/>
          </a:p>
          <a:p>
            <a:endParaRPr lang="en-US" dirty="0"/>
          </a:p>
          <a:p>
            <a:r>
              <a:rPr lang="en-US" dirty="0"/>
              <a:t>Great courses for upper-level students to expand their gardening knowledge</a:t>
            </a:r>
          </a:p>
          <a:p>
            <a:r>
              <a:rPr lang="en-US" dirty="0">
                <a:hlinkClick r:id="rId7"/>
              </a:rPr>
              <a:t>https://ngb.org/garden-courses/</a:t>
            </a:r>
            <a:endParaRPr lang="en-US" dirty="0"/>
          </a:p>
          <a:p>
            <a:r>
              <a:rPr lang="en-US" dirty="0">
                <a:hlinkClick r:id="rId8"/>
              </a:rPr>
              <a:t>https://gardentutor.com/learn-how-to-garden/</a:t>
            </a:r>
            <a:endParaRPr lang="en-US" dirty="0"/>
          </a:p>
          <a:p>
            <a:r>
              <a:rPr lang="en-US" dirty="0">
                <a:hlinkClick r:id="rId9"/>
              </a:rPr>
              <a:t>https://www.smilinggardener.com/organic-gardening/</a:t>
            </a:r>
            <a:endParaRPr lang="en-US" dirty="0"/>
          </a:p>
          <a:p>
            <a:r>
              <a:rPr lang="en-US" dirty="0">
                <a:hlinkClick r:id="rId10"/>
              </a:rPr>
              <a:t>https://commonsensehome.com/start-a-garden/</a:t>
            </a: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988027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E5A63-5192-8024-9BAD-F3ADA51001A1}"/>
              </a:ext>
            </a:extLst>
          </p:cNvPr>
          <p:cNvSpPr>
            <a:spLocks noGrp="1"/>
          </p:cNvSpPr>
          <p:nvPr>
            <p:ph type="title"/>
          </p:nvPr>
        </p:nvSpPr>
        <p:spPr/>
        <p:txBody>
          <a:bodyPr/>
          <a:lstStyle/>
          <a:p>
            <a:r>
              <a:rPr lang="en-US" dirty="0"/>
              <a:t>Disclaimer And Liability Clause</a:t>
            </a:r>
          </a:p>
        </p:txBody>
      </p:sp>
      <p:sp>
        <p:nvSpPr>
          <p:cNvPr id="6" name="Content Placeholder 5">
            <a:extLst>
              <a:ext uri="{FF2B5EF4-FFF2-40B4-BE49-F238E27FC236}">
                <a16:creationId xmlns:a16="http://schemas.microsoft.com/office/drawing/2014/main" id="{0D3CA773-C4F8-6F28-746C-1D7FC2F46FD4}"/>
              </a:ext>
            </a:extLst>
          </p:cNvPr>
          <p:cNvSpPr>
            <a:spLocks noGrp="1"/>
          </p:cNvSpPr>
          <p:nvPr>
            <p:ph sz="half" idx="1"/>
          </p:nvPr>
        </p:nvSpPr>
        <p:spPr>
          <a:xfrm>
            <a:off x="677334" y="1339702"/>
            <a:ext cx="4184035" cy="4986669"/>
          </a:xfrm>
        </p:spPr>
        <p:txBody>
          <a:bodyPr>
            <a:normAutofit fontScale="92500" lnSpcReduction="10000"/>
          </a:bodyPr>
          <a:lstStyle/>
          <a:p>
            <a:r>
              <a:rPr lang="en-US" sz="1900" dirty="0"/>
              <a:t>All seeds are sourced from reputable seed companies that claim their products are organic and have high germination rates. However, these seeds are not approved by the FDA. Knollwood Agriculture does not grow the seeds included in this packet.</a:t>
            </a:r>
          </a:p>
          <a:p>
            <a:r>
              <a:rPr lang="en-US" sz="1900" dirty="0"/>
              <a:t>This kit is intended for educational use only. Please follow the instructions provided. Knollwood Agriculture is not responsible for misuse or individual choices.</a:t>
            </a:r>
          </a:p>
          <a:p>
            <a:r>
              <a:rPr lang="en-US" sz="1900" dirty="0"/>
              <a:t>Parents and guardians are responsible for addressing any family concerns about allergies, medical reactions, or pre-existing medical conditions.</a:t>
            </a:r>
          </a:p>
          <a:p>
            <a:endParaRPr lang="en-US" dirty="0"/>
          </a:p>
        </p:txBody>
      </p:sp>
      <p:sp>
        <p:nvSpPr>
          <p:cNvPr id="7" name="Content Placeholder 6">
            <a:extLst>
              <a:ext uri="{FF2B5EF4-FFF2-40B4-BE49-F238E27FC236}">
                <a16:creationId xmlns:a16="http://schemas.microsoft.com/office/drawing/2014/main" id="{A0A0C74A-08A8-958B-D6DB-9C526FB907DF}"/>
              </a:ext>
            </a:extLst>
          </p:cNvPr>
          <p:cNvSpPr>
            <a:spLocks noGrp="1"/>
          </p:cNvSpPr>
          <p:nvPr>
            <p:ph sz="half" idx="2"/>
          </p:nvPr>
        </p:nvSpPr>
        <p:spPr>
          <a:xfrm>
            <a:off x="5089970" y="1339703"/>
            <a:ext cx="5425630" cy="5348176"/>
          </a:xfrm>
        </p:spPr>
        <p:txBody>
          <a:bodyPr>
            <a:normAutofit fontScale="92500" lnSpcReduction="10000"/>
          </a:bodyPr>
          <a:lstStyle/>
          <a:p>
            <a:r>
              <a:rPr lang="en-US" dirty="0"/>
              <a:t>"This product is provided 'as is' and 'as available' for informational and educational purposes only. Knollwood Agriculture makes no warranties, express or implied, regarding its safety, reliability, or performance. By using this product, you acknowledge and agree to assume full responsibility for any risks, injuries, or damages, and agree that Knollwood Agriculture shall not be liable for any direct, indirect, or consequential losses arising from its use or reliance on any information provided. Use is at your own risk</a:t>
            </a:r>
          </a:p>
          <a:p>
            <a:r>
              <a:rPr lang="en-US" dirty="0"/>
              <a:t>"These statements have not been evaluated by the FDA. This product is not intended to diagnose, treat, cure, or prevent any disease. Always consult a qualified healthcare professional before using this product, especially if you have pre-existing medical conditions or are pregnant/nursing. Use at your own risk. [Your Company Name] accepts no liability for any adverse effects or damages resulting from the use or misuse of this product</a:t>
            </a:r>
          </a:p>
        </p:txBody>
      </p:sp>
      <p:sp>
        <p:nvSpPr>
          <p:cNvPr id="4" name="Date Placeholder 3">
            <a:extLst>
              <a:ext uri="{FF2B5EF4-FFF2-40B4-BE49-F238E27FC236}">
                <a16:creationId xmlns:a16="http://schemas.microsoft.com/office/drawing/2014/main" id="{8D572C03-0C69-AE4C-3C5B-9B20AA51CAD0}"/>
              </a:ext>
            </a:extLst>
          </p:cNvPr>
          <p:cNvSpPr>
            <a:spLocks noGrp="1"/>
          </p:cNvSpPr>
          <p:nvPr>
            <p:ph type="dt" sz="half" idx="10"/>
          </p:nvPr>
        </p:nvSpPr>
        <p:spPr/>
        <p:txBody>
          <a:bodyPr/>
          <a:lstStyle/>
          <a:p>
            <a:r>
              <a:rPr lang="en-US"/>
              <a:t>1-32</a:t>
            </a:r>
          </a:p>
        </p:txBody>
      </p:sp>
      <p:sp>
        <p:nvSpPr>
          <p:cNvPr id="5" name="Slide Number Placeholder 4">
            <a:extLst>
              <a:ext uri="{FF2B5EF4-FFF2-40B4-BE49-F238E27FC236}">
                <a16:creationId xmlns:a16="http://schemas.microsoft.com/office/drawing/2014/main" id="{391CEF3F-7651-1DD8-7201-82A9A45C09B3}"/>
              </a:ext>
            </a:extLst>
          </p:cNvPr>
          <p:cNvSpPr>
            <a:spLocks noGrp="1"/>
          </p:cNvSpPr>
          <p:nvPr>
            <p:ph type="sldNum" sz="quarter" idx="12"/>
          </p:nvPr>
        </p:nvSpPr>
        <p:spPr/>
        <p:txBody>
          <a:bodyPr/>
          <a:lstStyle/>
          <a:p>
            <a:fld id="{CBD12358-51D2-46B3-9BDE-DF29528B9454}" type="slidenum">
              <a:rPr lang="en-US" smtClean="0"/>
              <a:t>22</a:t>
            </a:fld>
            <a:endParaRPr lang="en-US"/>
          </a:p>
        </p:txBody>
      </p:sp>
    </p:spTree>
    <p:extLst>
      <p:ext uri="{BB962C8B-B14F-4D97-AF65-F5344CB8AC3E}">
        <p14:creationId xmlns:p14="http://schemas.microsoft.com/office/powerpoint/2010/main" val="3700407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0" name="Rectangle 1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2" name="Rectangle 2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Isosceles Triangle 3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71068A3-E56B-4A2D-EBBF-5DAE70EC8814}"/>
              </a:ext>
            </a:extLst>
          </p:cNvPr>
          <p:cNvSpPr>
            <a:spLocks noGrp="1"/>
          </p:cNvSpPr>
          <p:nvPr>
            <p:ph type="ctrTitle"/>
          </p:nvPr>
        </p:nvSpPr>
        <p:spPr>
          <a:xfrm>
            <a:off x="677334" y="609600"/>
            <a:ext cx="3843375" cy="5175624"/>
          </a:xfrm>
        </p:spPr>
        <p:txBody>
          <a:bodyPr vert="horz" lIns="91440" tIns="45720" rIns="91440" bIns="45720" rtlCol="0" anchor="ctr">
            <a:normAutofit/>
          </a:bodyPr>
          <a:lstStyle/>
          <a:p>
            <a:pPr algn="l"/>
            <a:r>
              <a:rPr lang="en-US" sz="3600">
                <a:solidFill>
                  <a:schemeClr val="tx1">
                    <a:lumMod val="85000"/>
                    <a:lumOff val="15000"/>
                  </a:schemeClr>
                </a:solidFill>
              </a:rPr>
              <a:t>High school Gardening  Elective</a:t>
            </a:r>
          </a:p>
        </p:txBody>
      </p:sp>
      <p:sp>
        <p:nvSpPr>
          <p:cNvPr id="38" name="Freeform: Shape 37">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92820A66-F653-AA75-F3BD-433A2D423E46}"/>
              </a:ext>
            </a:extLst>
          </p:cNvPr>
          <p:cNvSpPr>
            <a:spLocks noGrp="1"/>
          </p:cNvSpPr>
          <p:nvPr>
            <p:ph type="subTitle" idx="1"/>
          </p:nvPr>
        </p:nvSpPr>
        <p:spPr>
          <a:xfrm>
            <a:off x="6116084" y="609601"/>
            <a:ext cx="5511296" cy="5175624"/>
          </a:xfrm>
        </p:spPr>
        <p:txBody>
          <a:bodyPr vert="horz" lIns="91440" tIns="45720" rIns="91440" bIns="45720" rtlCol="0" anchor="ctr">
            <a:normAutofit/>
          </a:bodyPr>
          <a:lstStyle/>
          <a:p>
            <a:pPr algn="l">
              <a:buFont typeface="Wingdings 3" charset="2"/>
              <a:buChar char=""/>
            </a:pPr>
            <a:r>
              <a:rPr lang="en-US" altLang="en-US" b="1">
                <a:solidFill>
                  <a:srgbClr val="FFFFFF"/>
                </a:solidFill>
              </a:rPr>
              <a:t>Transcript Titles: Options include :</a:t>
            </a:r>
          </a:p>
          <a:p>
            <a:pPr algn="l">
              <a:buFont typeface="Wingdings 3" charset="2"/>
              <a:buChar char=""/>
            </a:pPr>
            <a:r>
              <a:rPr lang="en-US" altLang="en-US" b="1">
                <a:solidFill>
                  <a:srgbClr val="FFFFFF"/>
                </a:solidFill>
              </a:rPr>
              <a:t>Horticulture, Botany, Environmental Science,</a:t>
            </a:r>
          </a:p>
          <a:p>
            <a:pPr algn="l">
              <a:buFont typeface="Wingdings 3" charset="2"/>
              <a:buChar char=""/>
            </a:pPr>
            <a:r>
              <a:rPr lang="en-US" altLang="en-US" b="1">
                <a:solidFill>
                  <a:srgbClr val="FFFFFF"/>
                </a:solidFill>
              </a:rPr>
              <a:t> Sustainable Agriculture, </a:t>
            </a:r>
          </a:p>
          <a:p>
            <a:pPr algn="l">
              <a:buFont typeface="Wingdings 3" charset="2"/>
              <a:buChar char=""/>
            </a:pPr>
            <a:r>
              <a:rPr lang="en-US" altLang="en-US" b="1">
                <a:solidFill>
                  <a:srgbClr val="FFFFFF"/>
                </a:solidFill>
              </a:rPr>
              <a:t> Home Economics</a:t>
            </a:r>
          </a:p>
          <a:p>
            <a:pPr algn="l">
              <a:buFont typeface="Wingdings 3" charset="2"/>
              <a:buChar char=""/>
            </a:pPr>
            <a:r>
              <a:rPr lang="en-US" altLang="en-US" b="1">
                <a:solidFill>
                  <a:srgbClr val="FFFFFF"/>
                </a:solidFill>
              </a:rPr>
              <a:t>Or Life Skills</a:t>
            </a:r>
          </a:p>
          <a:p>
            <a:pPr algn="l">
              <a:buFont typeface="Wingdings 3" charset="2"/>
              <a:buChar char=""/>
            </a:pPr>
            <a:r>
              <a:rPr lang="en-US">
                <a:solidFill>
                  <a:srgbClr val="FFFFFF"/>
                </a:solidFill>
              </a:rPr>
              <a:t>  </a:t>
            </a:r>
          </a:p>
        </p:txBody>
      </p:sp>
    </p:spTree>
    <p:extLst>
      <p:ext uri="{BB962C8B-B14F-4D97-AF65-F5344CB8AC3E}">
        <p14:creationId xmlns:p14="http://schemas.microsoft.com/office/powerpoint/2010/main" val="2156537317"/>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61" name="Rectangle 6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6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9"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1" name="Isosceles Triangle 7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3"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Isosceles Triangle 7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EA8D2CC-BC77-411B-AD6F-3ED20414107A}"/>
              </a:ext>
            </a:extLst>
          </p:cNvPr>
          <p:cNvSpPr>
            <a:spLocks noGrp="1"/>
          </p:cNvSpPr>
          <p:nvPr>
            <p:ph type="title"/>
          </p:nvPr>
        </p:nvSpPr>
        <p:spPr>
          <a:xfrm>
            <a:off x="677334" y="609600"/>
            <a:ext cx="3843375" cy="5175624"/>
          </a:xfrm>
        </p:spPr>
        <p:txBody>
          <a:bodyPr anchor="ctr">
            <a:normAutofit/>
          </a:bodyPr>
          <a:lstStyle/>
          <a:p>
            <a:r>
              <a:rPr lang="en-US">
                <a:solidFill>
                  <a:schemeClr val="tx1">
                    <a:lumMod val="85000"/>
                    <a:lumOff val="15000"/>
                  </a:schemeClr>
                </a:solidFill>
              </a:rPr>
              <a:t>High school elective credit</a:t>
            </a:r>
          </a:p>
        </p:txBody>
      </p:sp>
      <p:sp>
        <p:nvSpPr>
          <p:cNvPr id="77" name="Freeform: Shape 76">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1">
            <a:extLst>
              <a:ext uri="{FF2B5EF4-FFF2-40B4-BE49-F238E27FC236}">
                <a16:creationId xmlns:a16="http://schemas.microsoft.com/office/drawing/2014/main" id="{21431549-ECAE-A4A0-CCC5-74EDAF6198F1}"/>
              </a:ext>
            </a:extLst>
          </p:cNvPr>
          <p:cNvSpPr>
            <a:spLocks noGrp="1" noChangeArrowheads="1"/>
          </p:cNvSpPr>
          <p:nvPr>
            <p:ph idx="1"/>
          </p:nvPr>
        </p:nvSpPr>
        <p:spPr bwMode="auto">
          <a:xfrm>
            <a:off x="6116084" y="609601"/>
            <a:ext cx="5511296" cy="5175624"/>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r>
              <a:rPr kumimoji="0" lang="en-US" altLang="en-US" b="0" i="0" u="none" strike="noStrike" cap="none" normalizeH="0" baseline="0">
                <a:ln>
                  <a:noFill/>
                </a:ln>
                <a:solidFill>
                  <a:srgbClr val="FFFFFF"/>
                </a:solidFill>
                <a:effectLst/>
                <a:latin typeface="Google Sans"/>
              </a:rPr>
              <a:t>Gardening is a versatile high school elective that can be tailored to fulfill requirements for </a:t>
            </a:r>
            <a:r>
              <a:rPr kumimoji="0" lang="en-US" altLang="en-US" b="1" i="0" u="none" strike="noStrike" cap="none" normalizeH="0" baseline="0">
                <a:ln>
                  <a:noFill/>
                </a:ln>
                <a:solidFill>
                  <a:srgbClr val="FFFFFF"/>
                </a:solidFill>
                <a:effectLst/>
                <a:latin typeface="Google Sans"/>
              </a:rPr>
              <a:t>science</a:t>
            </a:r>
            <a:r>
              <a:rPr kumimoji="0" lang="en-US" altLang="en-US" b="0" i="0" u="none" strike="noStrike" cap="none" normalizeH="0" baseline="0">
                <a:ln>
                  <a:noFill/>
                </a:ln>
                <a:solidFill>
                  <a:srgbClr val="FFFFFF"/>
                </a:solidFill>
                <a:effectLst/>
                <a:latin typeface="Google Sans"/>
              </a:rPr>
              <a:t>, </a:t>
            </a:r>
            <a:r>
              <a:rPr kumimoji="0" lang="en-US" altLang="en-US" b="1" i="0" u="none" strike="noStrike" cap="none" normalizeH="0" baseline="0">
                <a:ln>
                  <a:noFill/>
                </a:ln>
                <a:solidFill>
                  <a:srgbClr val="FFFFFF"/>
                </a:solidFill>
                <a:effectLst/>
                <a:latin typeface="Google Sans"/>
              </a:rPr>
              <a:t>vocational skills</a:t>
            </a:r>
            <a:r>
              <a:rPr kumimoji="0" lang="en-US" altLang="en-US" b="0" i="0" u="none" strike="noStrike" cap="none" normalizeH="0" baseline="0">
                <a:ln>
                  <a:noFill/>
                </a:ln>
                <a:solidFill>
                  <a:srgbClr val="FFFFFF"/>
                </a:solidFill>
                <a:effectLst/>
                <a:latin typeface="Google Sans"/>
              </a:rPr>
              <a:t>, or </a:t>
            </a:r>
            <a:r>
              <a:rPr kumimoji="0" lang="en-US" altLang="en-US" b="1" i="0" u="none" strike="noStrike" cap="none" normalizeH="0" baseline="0">
                <a:ln>
                  <a:noFill/>
                </a:ln>
                <a:solidFill>
                  <a:srgbClr val="FFFFFF"/>
                </a:solidFill>
                <a:effectLst/>
                <a:latin typeface="Google Sans"/>
              </a:rPr>
              <a:t>life skills</a:t>
            </a:r>
            <a:r>
              <a:rPr kumimoji="0" lang="en-US" altLang="en-US" b="0" i="0" u="none" strike="noStrike" cap="none" normalizeH="0" baseline="0">
                <a:ln>
                  <a:noFill/>
                </a:ln>
                <a:solidFill>
                  <a:srgbClr val="FFFFFF"/>
                </a:solidFill>
                <a:effectLst/>
                <a:latin typeface="Google Sans"/>
              </a:rPr>
              <a:t>. </a:t>
            </a:r>
            <a:endParaRPr kumimoji="0" lang="en-US" altLang="en-US" b="0" i="0" u="none" strike="noStrike" cap="none" normalizeH="0" baseline="0">
              <a:ln>
                <a:noFill/>
              </a:ln>
              <a:solidFill>
                <a:srgbClr val="FFFFFF"/>
              </a:solidFill>
              <a:effectLst/>
            </a:endParaRPr>
          </a:p>
          <a:p>
            <a:pPr marL="0" marR="0" lvl="0" indent="0" defTabSz="914400" rtl="0" eaLnBrk="0" fontAlgn="base" latinLnBrk="0" hangingPunct="0">
              <a:spcBef>
                <a:spcPct val="0"/>
              </a:spcBef>
              <a:spcAft>
                <a:spcPts val="600"/>
              </a:spcAft>
              <a:buClrTx/>
              <a:buSzTx/>
              <a:buFontTx/>
              <a:buNone/>
              <a:tabLst/>
            </a:pPr>
            <a:r>
              <a:rPr kumimoji="0" lang="en-US" altLang="en-US" b="1" i="0" u="none" strike="noStrike" cap="none" normalizeH="0" baseline="0">
                <a:ln>
                  <a:noFill/>
                </a:ln>
                <a:solidFill>
                  <a:srgbClr val="FFFFFF"/>
                </a:solidFill>
                <a:effectLst/>
                <a:latin typeface="Google Sans"/>
              </a:rPr>
              <a:t>1. Assigning High School Credit</a:t>
            </a:r>
            <a:endParaRPr kumimoji="0" lang="en-US" altLang="en-US" b="0" i="0" u="none" strike="noStrike" cap="none" normalizeH="0" baseline="0">
              <a:ln>
                <a:noFill/>
              </a:ln>
              <a:solidFill>
                <a:srgbClr val="FFFFFF"/>
              </a:solidFill>
              <a:effectLst/>
            </a:endParaRPr>
          </a:p>
          <a:p>
            <a:pPr marL="0" marR="0" lvl="0" indent="0" defTabSz="914400" rtl="0" eaLnBrk="0" fontAlgn="base" latinLnBrk="0" hangingPunct="0">
              <a:spcBef>
                <a:spcPct val="0"/>
              </a:spcBef>
              <a:spcAft>
                <a:spcPts val="600"/>
              </a:spcAft>
              <a:buClrTx/>
              <a:buSzTx/>
              <a:buFontTx/>
              <a:buNone/>
              <a:tabLst/>
            </a:pPr>
            <a:r>
              <a:rPr kumimoji="0" lang="en-US" altLang="en-US" b="0" i="0" u="none" strike="noStrike" cap="none" normalizeH="0" baseline="0">
                <a:ln>
                  <a:noFill/>
                </a:ln>
                <a:solidFill>
                  <a:srgbClr val="FFFFFF"/>
                </a:solidFill>
                <a:effectLst/>
                <a:latin typeface="Google Sans"/>
              </a:rPr>
              <a:t>To award credit on a transcript, students must typically log a specific number of hours: </a:t>
            </a:r>
            <a:endParaRPr kumimoji="0" lang="en-US" altLang="en-US" b="0" i="0" u="none" strike="noStrike" cap="none" normalizeH="0" baseline="0">
              <a:ln>
                <a:noFill/>
              </a:ln>
              <a:solidFill>
                <a:srgbClr val="FFFFFF"/>
              </a:solidFill>
              <a:effectLst/>
            </a:endParaRPr>
          </a:p>
          <a:p>
            <a:pPr marL="0" marR="0" lvl="0" indent="0" defTabSz="914400" rtl="0" eaLnBrk="0" fontAlgn="base" latinLnBrk="0" hangingPunct="0">
              <a:spcBef>
                <a:spcPct val="0"/>
              </a:spcBef>
              <a:spcAft>
                <a:spcPts val="600"/>
              </a:spcAft>
              <a:buClrTx/>
              <a:buSzTx/>
              <a:buFontTx/>
              <a:buChar char="•"/>
              <a:tabLst/>
            </a:pPr>
            <a:r>
              <a:rPr kumimoji="0" lang="en-US" altLang="en-US" b="1" i="0" u="none" strike="noStrike" cap="none" normalizeH="0" baseline="0">
                <a:ln>
                  <a:noFill/>
                </a:ln>
                <a:solidFill>
                  <a:srgbClr val="FFFFFF"/>
                </a:solidFill>
                <a:effectLst/>
                <a:latin typeface="Google Sans"/>
              </a:rPr>
              <a:t>0.5 Credit (one semester):</a:t>
            </a:r>
            <a:r>
              <a:rPr kumimoji="0" lang="en-US" altLang="en-US" b="0" i="0" u="none" strike="noStrike" cap="none" normalizeH="0" baseline="0">
                <a:ln>
                  <a:noFill/>
                </a:ln>
                <a:solidFill>
                  <a:srgbClr val="FFFFFF"/>
                </a:solidFill>
                <a:effectLst/>
                <a:latin typeface="Google Sans"/>
              </a:rPr>
              <a:t> 60 to 90 hours of instruction, research, and hands-on work.</a:t>
            </a:r>
          </a:p>
          <a:p>
            <a:pPr marL="0" marR="0" lvl="0" indent="0" defTabSz="914400" rtl="0" eaLnBrk="0" fontAlgn="base" latinLnBrk="0" hangingPunct="0">
              <a:spcBef>
                <a:spcPct val="0"/>
              </a:spcBef>
              <a:spcAft>
                <a:spcPts val="600"/>
              </a:spcAft>
              <a:buClrTx/>
              <a:buSzTx/>
              <a:buFontTx/>
              <a:buChar char="•"/>
              <a:tabLst/>
            </a:pPr>
            <a:r>
              <a:rPr kumimoji="0" lang="en-US" altLang="en-US" b="1" i="0" u="none" strike="noStrike" cap="none" normalizeH="0" baseline="0">
                <a:ln>
                  <a:noFill/>
                </a:ln>
                <a:solidFill>
                  <a:srgbClr val="FFFFFF"/>
                </a:solidFill>
                <a:effectLst/>
                <a:latin typeface="Google Sans"/>
              </a:rPr>
              <a:t>1.0 Credit (full year):</a:t>
            </a:r>
            <a:r>
              <a:rPr kumimoji="0" lang="en-US" altLang="en-US" b="0" i="0" u="none" strike="noStrike" cap="none" normalizeH="0" baseline="0">
                <a:ln>
                  <a:noFill/>
                </a:ln>
                <a:solidFill>
                  <a:srgbClr val="FFFFFF"/>
                </a:solidFill>
                <a:effectLst/>
                <a:latin typeface="Google Sans"/>
              </a:rPr>
              <a:t> 120 to 180 hours.</a:t>
            </a:r>
          </a:p>
          <a:p>
            <a:pPr marL="0" marR="0" lvl="0" indent="0" defTabSz="914400" rtl="0" eaLnBrk="0" fontAlgn="base" latinLnBrk="0" hangingPunct="0">
              <a:spcBef>
                <a:spcPct val="0"/>
              </a:spcBef>
              <a:spcAft>
                <a:spcPts val="600"/>
              </a:spcAft>
              <a:buClrTx/>
              <a:buSzTx/>
              <a:buFontTx/>
              <a:buChar char="•"/>
              <a:tabLst/>
            </a:pPr>
            <a:r>
              <a:rPr kumimoji="0" lang="en-US" altLang="en-US" b="1" i="0" u="none" strike="noStrike" cap="none" normalizeH="0" baseline="0">
                <a:ln>
                  <a:noFill/>
                </a:ln>
                <a:solidFill>
                  <a:srgbClr val="FFFFFF"/>
                </a:solidFill>
                <a:effectLst/>
                <a:latin typeface="Google Sans"/>
              </a:rPr>
              <a:t>Transcript Titles:</a:t>
            </a:r>
            <a:r>
              <a:rPr kumimoji="0" lang="en-US" altLang="en-US" b="0" i="0" u="none" strike="noStrike" cap="none" normalizeH="0" baseline="0">
                <a:ln>
                  <a:noFill/>
                </a:ln>
                <a:solidFill>
                  <a:srgbClr val="FFFFFF"/>
                </a:solidFill>
                <a:effectLst/>
                <a:latin typeface="Google Sans"/>
              </a:rPr>
              <a:t> Options include Horticulture, Botany, Environmental Science, Sustainable Agriculture, or Home Economics</a:t>
            </a:r>
          </a:p>
          <a:p>
            <a:pPr marL="0" marR="0" lvl="0" indent="0" defTabSz="914400" rtl="0" eaLnBrk="0" fontAlgn="base" latinLnBrk="0" hangingPunct="0">
              <a:spcBef>
                <a:spcPct val="0"/>
              </a:spcBef>
              <a:spcAft>
                <a:spcPts val="600"/>
              </a:spcAft>
              <a:buClrTx/>
              <a:buSzTx/>
              <a:buFontTx/>
              <a:buChar char="•"/>
              <a:tabLst/>
            </a:pPr>
            <a:endParaRPr lang="en-US" altLang="en-US">
              <a:solidFill>
                <a:srgbClr val="FFFFFF"/>
              </a:solidFill>
              <a:latin typeface="Google Sans"/>
            </a:endParaRPr>
          </a:p>
          <a:p>
            <a:pPr marL="0" lvl="0" indent="0" defTabSz="914400">
              <a:spcAft>
                <a:spcPts val="600"/>
              </a:spcAft>
              <a:buClrTx/>
              <a:buSzTx/>
              <a:buFontTx/>
              <a:buChar char="•"/>
            </a:pPr>
            <a:r>
              <a:rPr lang="en-US" b="1">
                <a:solidFill>
                  <a:srgbClr val="FFFFFF"/>
                </a:solidFill>
              </a:rPr>
              <a:t>Gardening Journal:</a:t>
            </a:r>
            <a:r>
              <a:rPr lang="en-US">
                <a:solidFill>
                  <a:srgbClr val="FFFFFF"/>
                </a:solidFill>
              </a:rPr>
              <a:t> Require students to maintain a detailed log of planting dates, weather observations, and pest control efforts as part of their coursework.</a:t>
            </a:r>
          </a:p>
          <a:p>
            <a:pPr marL="0" lvl="0" indent="0" defTabSz="914400">
              <a:spcAft>
                <a:spcPts val="600"/>
              </a:spcAft>
              <a:buClrTx/>
              <a:buSzTx/>
              <a:buFontTx/>
              <a:buChar char="•"/>
            </a:pPr>
            <a:endParaRPr kumimoji="0" lang="en-US" altLang="en-US" b="0" i="0" u="none" strike="noStrike" cap="none" normalizeH="0" baseline="0">
              <a:ln>
                <a:noFill/>
              </a:ln>
              <a:solidFill>
                <a:srgbClr val="FFFFFF"/>
              </a:solidFill>
              <a:effectLst/>
              <a:latin typeface="Google Sans"/>
            </a:endParaRPr>
          </a:p>
          <a:p>
            <a:pPr marL="0" lvl="0" indent="0" defTabSz="914400">
              <a:spcAft>
                <a:spcPts val="600"/>
              </a:spcAft>
              <a:buClrTx/>
              <a:buSzTx/>
              <a:buNone/>
            </a:pPr>
            <a:endParaRPr kumimoji="0" lang="en-US" altLang="en-US" b="0" i="0" u="none" strike="noStrike" cap="none" normalizeH="0" baseline="0">
              <a:ln>
                <a:noFill/>
              </a:ln>
              <a:solidFill>
                <a:srgbClr val="FFFFFF"/>
              </a:solidFill>
              <a:effectLst/>
              <a:latin typeface="Google Sans"/>
            </a:endParaRPr>
          </a:p>
          <a:p>
            <a:pPr marL="0" marR="0" lvl="0" indent="0" defTabSz="914400" rtl="0" eaLnBrk="0" fontAlgn="base" latinLnBrk="0" hangingPunct="0">
              <a:spcBef>
                <a:spcPct val="0"/>
              </a:spcBef>
              <a:spcAft>
                <a:spcPts val="600"/>
              </a:spcAft>
              <a:buClrTx/>
              <a:buSzTx/>
              <a:buFontTx/>
              <a:buNone/>
              <a:tabLst/>
            </a:pPr>
            <a:endParaRPr kumimoji="0" lang="en-US" altLang="en-US" b="0" i="0" u="none" strike="noStrike" cap="none" normalizeH="0" baseline="0">
              <a:ln>
                <a:noFill/>
              </a:ln>
              <a:solidFill>
                <a:srgbClr val="FFFFFF"/>
              </a:solidFill>
              <a:effectLst/>
              <a:latin typeface="Arial" panose="020B0604020202020204" pitchFamily="34" charset="0"/>
            </a:endParaRPr>
          </a:p>
        </p:txBody>
      </p:sp>
    </p:spTree>
    <p:extLst>
      <p:ext uri="{BB962C8B-B14F-4D97-AF65-F5344CB8AC3E}">
        <p14:creationId xmlns:p14="http://schemas.microsoft.com/office/powerpoint/2010/main" val="2197834905"/>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0281BB-FEB8-63E7-C0CF-495D644A5A6A}"/>
              </a:ext>
            </a:extLst>
          </p:cNvPr>
          <p:cNvSpPr>
            <a:spLocks noGrp="1"/>
          </p:cNvSpPr>
          <p:nvPr>
            <p:ph type="title"/>
          </p:nvPr>
        </p:nvSpPr>
        <p:spPr>
          <a:xfrm>
            <a:off x="1286933" y="609600"/>
            <a:ext cx="10197494" cy="1099457"/>
          </a:xfrm>
        </p:spPr>
        <p:txBody>
          <a:bodyPr>
            <a:normAutofit/>
          </a:bodyPr>
          <a:lstStyle/>
          <a:p>
            <a:r>
              <a:rPr lang="en-US" dirty="0"/>
              <a:t>Ideas for expanding study or elective hours. </a:t>
            </a:r>
          </a:p>
        </p:txBody>
      </p:sp>
      <p:sp>
        <p:nvSpPr>
          <p:cNvPr id="23" name="Isosceles Triangle 2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16" name="Content Placeholder 2">
            <a:extLst>
              <a:ext uri="{FF2B5EF4-FFF2-40B4-BE49-F238E27FC236}">
                <a16:creationId xmlns:a16="http://schemas.microsoft.com/office/drawing/2014/main" id="{816E7EB1-18A2-8225-A7DC-26D3F291A390}"/>
              </a:ext>
            </a:extLst>
          </p:cNvPr>
          <p:cNvGraphicFramePr>
            <a:graphicFrameLocks noGrp="1"/>
          </p:cNvGraphicFramePr>
          <p:nvPr>
            <p:ph idx="1"/>
            <p:extLst>
              <p:ext uri="{D42A27DB-BD31-4B8C-83A1-F6EECF244321}">
                <p14:modId xmlns:p14="http://schemas.microsoft.com/office/powerpoint/2010/main" val="3845007635"/>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5419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3DDAB07-04CC-11AA-BC3C-83DB65B89119}"/>
              </a:ext>
            </a:extLst>
          </p:cNvPr>
          <p:cNvSpPr>
            <a:spLocks noGrp="1"/>
          </p:cNvSpPr>
          <p:nvPr>
            <p:ph type="title"/>
          </p:nvPr>
        </p:nvSpPr>
        <p:spPr>
          <a:xfrm>
            <a:off x="985968" y="5576711"/>
            <a:ext cx="8288035" cy="1081844"/>
          </a:xfrm>
        </p:spPr>
        <p:txBody>
          <a:bodyPr vert="horz" lIns="91440" tIns="45720" rIns="91440" bIns="45720" rtlCol="0" anchor="b">
            <a:normAutofit/>
          </a:bodyPr>
          <a:lstStyle/>
          <a:p>
            <a:pPr>
              <a:lnSpc>
                <a:spcPct val="90000"/>
              </a:lnSpc>
            </a:pPr>
            <a:r>
              <a:rPr lang="en-US" sz="3000" b="1" dirty="0"/>
              <a:t>Horticulture Elective Class Syllabus Template</a:t>
            </a:r>
            <a:br>
              <a:rPr lang="en-US" sz="3000" dirty="0"/>
            </a:br>
            <a:endParaRPr lang="en-US" sz="3000" dirty="0"/>
          </a:p>
        </p:txBody>
      </p:sp>
      <p:pic>
        <p:nvPicPr>
          <p:cNvPr id="25" name="Content Placeholder 24">
            <a:extLst>
              <a:ext uri="{FF2B5EF4-FFF2-40B4-BE49-F238E27FC236}">
                <a16:creationId xmlns:a16="http://schemas.microsoft.com/office/drawing/2014/main" id="{74FC1849-4BC1-6595-8B0A-2F59EC70963C}"/>
              </a:ext>
            </a:extLst>
          </p:cNvPr>
          <p:cNvPicPr>
            <a:picLocks noGrp="1" noChangeAspect="1"/>
          </p:cNvPicPr>
          <p:nvPr>
            <p:ph idx="1"/>
          </p:nvPr>
        </p:nvPicPr>
        <p:blipFill>
          <a:blip r:embed="rId2"/>
          <a:stretch>
            <a:fillRect/>
          </a:stretch>
        </p:blipFill>
        <p:spPr>
          <a:xfrm>
            <a:off x="6097461" y="199445"/>
            <a:ext cx="5579302" cy="5275666"/>
          </a:xfrm>
          <a:prstGeom prst="rect">
            <a:avLst/>
          </a:prstGeom>
        </p:spPr>
      </p:pic>
      <p:sp>
        <p:nvSpPr>
          <p:cNvPr id="5" name="Date Placeholder 4">
            <a:extLst>
              <a:ext uri="{FF2B5EF4-FFF2-40B4-BE49-F238E27FC236}">
                <a16:creationId xmlns:a16="http://schemas.microsoft.com/office/drawing/2014/main" id="{33E9FAC3-5DFD-A9A7-A239-7F3659E1578F}"/>
              </a:ext>
            </a:extLst>
          </p:cNvPr>
          <p:cNvSpPr>
            <a:spLocks noGrp="1"/>
          </p:cNvSpPr>
          <p:nvPr>
            <p:ph type="dt" sz="half" idx="10"/>
          </p:nvPr>
        </p:nvSpPr>
        <p:spPr>
          <a:xfrm>
            <a:off x="6098497" y="6041362"/>
            <a:ext cx="2018576" cy="365125"/>
          </a:xfrm>
        </p:spPr>
        <p:txBody>
          <a:bodyPr vert="horz" lIns="91440" tIns="45720" rIns="91440" bIns="45720" rtlCol="0" anchor="ctr">
            <a:normAutofit/>
          </a:bodyPr>
          <a:lstStyle/>
          <a:p>
            <a:pPr defTabSz="914400">
              <a:spcAft>
                <a:spcPts val="600"/>
              </a:spcAft>
            </a:pPr>
            <a:r>
              <a:rPr lang="en-US"/>
              <a:t>1-32</a:t>
            </a:r>
          </a:p>
        </p:txBody>
      </p:sp>
      <p:sp>
        <p:nvSpPr>
          <p:cNvPr id="6" name="Slide Number Placeholder 5">
            <a:extLst>
              <a:ext uri="{FF2B5EF4-FFF2-40B4-BE49-F238E27FC236}">
                <a16:creationId xmlns:a16="http://schemas.microsoft.com/office/drawing/2014/main" id="{7996183D-9FFF-1F8A-F6E9-0A929A9469B5}"/>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CBD12358-51D2-46B3-9BDE-DF29528B9454}" type="slidenum">
              <a:rPr lang="en-US"/>
              <a:pPr defTabSz="914400">
                <a:spcAft>
                  <a:spcPts val="600"/>
                </a:spcAft>
              </a:pPr>
              <a:t>26</a:t>
            </a:fld>
            <a:endParaRPr lang="en-US"/>
          </a:p>
        </p:txBody>
      </p:sp>
      <p:pic>
        <p:nvPicPr>
          <p:cNvPr id="8" name="Content Placeholder 7">
            <a:extLst>
              <a:ext uri="{FF2B5EF4-FFF2-40B4-BE49-F238E27FC236}">
                <a16:creationId xmlns:a16="http://schemas.microsoft.com/office/drawing/2014/main" id="{658BB9E0-53B4-90D2-0D00-9867757E090E}"/>
              </a:ext>
            </a:extLst>
          </p:cNvPr>
          <p:cNvPicPr>
            <a:picLocks noChangeAspect="1"/>
          </p:cNvPicPr>
          <p:nvPr/>
        </p:nvPicPr>
        <p:blipFill>
          <a:blip r:embed="rId3"/>
          <a:stretch>
            <a:fillRect/>
          </a:stretch>
        </p:blipFill>
        <p:spPr>
          <a:xfrm>
            <a:off x="282222" y="199445"/>
            <a:ext cx="5303178" cy="5275666"/>
          </a:xfrm>
          <a:prstGeom prst="rect">
            <a:avLst/>
          </a:prstGeom>
        </p:spPr>
      </p:pic>
      <p:sp>
        <p:nvSpPr>
          <p:cNvPr id="10" name="TextBox 9">
            <a:extLst>
              <a:ext uri="{FF2B5EF4-FFF2-40B4-BE49-F238E27FC236}">
                <a16:creationId xmlns:a16="http://schemas.microsoft.com/office/drawing/2014/main" id="{50821B14-0717-6FA6-113A-B8BEFC03BE49}"/>
              </a:ext>
            </a:extLst>
          </p:cNvPr>
          <p:cNvSpPr txBox="1"/>
          <p:nvPr/>
        </p:nvSpPr>
        <p:spPr>
          <a:xfrm>
            <a:off x="8590663" y="3104248"/>
            <a:ext cx="3025603" cy="344069"/>
          </a:xfrm>
          <a:prstGeom prst="rect">
            <a:avLst/>
          </a:prstGeom>
          <a:noFill/>
        </p:spPr>
        <p:txBody>
          <a:bodyPr wrap="square">
            <a:spAutoFit/>
          </a:bodyPr>
          <a:lstStyle/>
          <a:p>
            <a:pPr marL="0" marR="0">
              <a:lnSpc>
                <a:spcPts val="2100"/>
              </a:lnSpc>
              <a:spcAft>
                <a:spcPts val="800"/>
              </a:spcAft>
              <a:buNone/>
            </a:pP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36680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B8150-B8F2-E767-B29D-92ADC17D9404}"/>
              </a:ext>
            </a:extLst>
          </p:cNvPr>
          <p:cNvSpPr>
            <a:spLocks noGrp="1"/>
          </p:cNvSpPr>
          <p:nvPr>
            <p:ph type="title"/>
          </p:nvPr>
        </p:nvSpPr>
        <p:spPr>
          <a:xfrm>
            <a:off x="677334" y="276448"/>
            <a:ext cx="3854528" cy="1881962"/>
          </a:xfrm>
        </p:spPr>
        <p:txBody>
          <a:bodyPr>
            <a:noAutofit/>
          </a:bodyPr>
          <a:lstStyle/>
          <a:p>
            <a:r>
              <a:rPr lang="en-US" sz="2800" b="1" dirty="0"/>
              <a:t>How to turn Knollwood agriculture garden kit into a high school elective credit</a:t>
            </a:r>
          </a:p>
        </p:txBody>
      </p:sp>
      <p:sp>
        <p:nvSpPr>
          <p:cNvPr id="5" name="Content Placeholder 4">
            <a:extLst>
              <a:ext uri="{FF2B5EF4-FFF2-40B4-BE49-F238E27FC236}">
                <a16:creationId xmlns:a16="http://schemas.microsoft.com/office/drawing/2014/main" id="{B8905A4F-B144-41B5-D300-EEDBB46E4A37}"/>
              </a:ext>
            </a:extLst>
          </p:cNvPr>
          <p:cNvSpPr>
            <a:spLocks noGrp="1"/>
          </p:cNvSpPr>
          <p:nvPr>
            <p:ph idx="1"/>
          </p:nvPr>
        </p:nvSpPr>
        <p:spPr>
          <a:xfrm>
            <a:off x="4760461" y="74428"/>
            <a:ext cx="7105474" cy="6783572"/>
          </a:xfrm>
        </p:spPr>
        <p:txBody>
          <a:bodyPr>
            <a:normAutofit lnSpcReduction="10000"/>
          </a:bodyPr>
          <a:lstStyle/>
          <a:p>
            <a:pPr marL="0" indent="0">
              <a:buNone/>
            </a:pPr>
            <a:r>
              <a:rPr lang="en-US" dirty="0"/>
              <a:t>How to turn Knollwood agriculture kit into full year credit . 120 hours </a:t>
            </a:r>
          </a:p>
          <a:p>
            <a:pPr marL="0" indent="0">
              <a:buNone/>
            </a:pPr>
            <a:r>
              <a:rPr lang="en-US" dirty="0"/>
              <a:t>First semester follow semester track using the kit.</a:t>
            </a:r>
          </a:p>
          <a:p>
            <a:pPr marL="0" indent="0">
              <a:buNone/>
            </a:pPr>
            <a:r>
              <a:rPr lang="en-US" dirty="0"/>
              <a:t>Second semester focus on interest, skill, resume building.  </a:t>
            </a:r>
          </a:p>
          <a:p>
            <a:pPr>
              <a:buFont typeface="+mj-lt"/>
              <a:buAutoNum type="arabicPeriod"/>
            </a:pPr>
            <a:r>
              <a:rPr lang="en-US" dirty="0"/>
              <a:t>Teach younger siblings the kit</a:t>
            </a:r>
          </a:p>
          <a:p>
            <a:pPr>
              <a:buFont typeface="+mj-lt"/>
              <a:buAutoNum type="arabicPeriod"/>
            </a:pPr>
            <a:r>
              <a:rPr lang="en-US" dirty="0"/>
              <a:t>Supplement field trips or volunteer work in a green house, garden store, community gardening, Nursing home, schools garden planting. </a:t>
            </a:r>
          </a:p>
          <a:p>
            <a:pPr>
              <a:buFont typeface="+mj-lt"/>
              <a:buAutoNum type="arabicPeriod"/>
            </a:pPr>
            <a:r>
              <a:rPr lang="en-US" dirty="0"/>
              <a:t>Focus on a topic and build a project or science lab experiment]: </a:t>
            </a:r>
          </a:p>
          <a:p>
            <a:pPr marL="400050" indent="-400050">
              <a:buFont typeface="+mj-lt"/>
              <a:buAutoNum type="romanUcPeriod"/>
            </a:pPr>
            <a:r>
              <a:rPr lang="en-US" dirty="0"/>
              <a:t>Soil ph., soil blending, soil composition and improving </a:t>
            </a:r>
          </a:p>
          <a:p>
            <a:pPr marL="400050" indent="-400050">
              <a:buFont typeface="+mj-lt"/>
              <a:buAutoNum type="romanUcPeriod"/>
            </a:pPr>
            <a:r>
              <a:rPr lang="en-US" dirty="0"/>
              <a:t>Plant anatomy, plant care, harvesting, plant companions. </a:t>
            </a:r>
          </a:p>
          <a:p>
            <a:pPr marL="400050" indent="-400050">
              <a:buFont typeface="+mj-lt"/>
              <a:buAutoNum type="romanUcPeriod"/>
            </a:pPr>
            <a:r>
              <a:rPr lang="en-US" dirty="0"/>
              <a:t> Grow utilizing all resources, garden beds, boxes, hoop houses, greenhouse, container , hydroponics.  </a:t>
            </a:r>
          </a:p>
          <a:p>
            <a:pPr marL="400050" indent="-400050">
              <a:buFont typeface="+mj-lt"/>
              <a:buAutoNum type="romanUcPeriod"/>
            </a:pPr>
            <a:r>
              <a:rPr lang="en-US" dirty="0"/>
              <a:t>Environmental resources, pesticides concern, organic treatments. </a:t>
            </a:r>
          </a:p>
          <a:p>
            <a:pPr marL="400050" indent="-400050">
              <a:buFont typeface="+mj-lt"/>
              <a:buAutoNum type="romanUcPeriod"/>
            </a:pPr>
            <a:r>
              <a:rPr lang="en-US" dirty="0"/>
              <a:t>Focus on produce in the kitchen with cooking, making teas, harvesting, canning, fermenting. </a:t>
            </a:r>
          </a:p>
          <a:p>
            <a:pPr marL="400050" indent="-400050">
              <a:buFont typeface="+mj-lt"/>
              <a:buAutoNum type="romanUcPeriod"/>
            </a:pPr>
            <a:r>
              <a:rPr lang="en-US" dirty="0"/>
              <a:t>Add one of the other Knollwood agriculture kits: Herbs and Wellness or Jane Austen flowers. </a:t>
            </a:r>
          </a:p>
        </p:txBody>
      </p:sp>
      <p:sp>
        <p:nvSpPr>
          <p:cNvPr id="6" name="Text Placeholder 5">
            <a:extLst>
              <a:ext uri="{FF2B5EF4-FFF2-40B4-BE49-F238E27FC236}">
                <a16:creationId xmlns:a16="http://schemas.microsoft.com/office/drawing/2014/main" id="{00A0B162-F714-C66C-2EB9-B83ECAD931F5}"/>
              </a:ext>
            </a:extLst>
          </p:cNvPr>
          <p:cNvSpPr>
            <a:spLocks noGrp="1"/>
          </p:cNvSpPr>
          <p:nvPr>
            <p:ph type="body" sz="half" idx="2"/>
          </p:nvPr>
        </p:nvSpPr>
        <p:spPr>
          <a:xfrm>
            <a:off x="677334" y="2777069"/>
            <a:ext cx="3854528" cy="3570568"/>
          </a:xfrm>
        </p:spPr>
        <p:txBody>
          <a:bodyPr>
            <a:normAutofit/>
          </a:bodyPr>
          <a:lstStyle/>
          <a:p>
            <a:r>
              <a:rPr lang="en-US" sz="2000" b="1" dirty="0"/>
              <a:t>Semester credit – Total 60 hours </a:t>
            </a:r>
          </a:p>
          <a:p>
            <a:r>
              <a:rPr lang="en-US" sz="2000" b="1" dirty="0"/>
              <a:t>Hands on activities- 20 hours</a:t>
            </a:r>
          </a:p>
          <a:p>
            <a:r>
              <a:rPr lang="en-US" sz="2000" b="1" dirty="0"/>
              <a:t>Research and learn power point topic websites.-  25 hours</a:t>
            </a:r>
          </a:p>
          <a:p>
            <a:r>
              <a:rPr lang="en-US" sz="2000" b="1" dirty="0"/>
              <a:t>Journal activities and take notes on website material. Add worksheets, test- 15 hours</a:t>
            </a:r>
          </a:p>
        </p:txBody>
      </p:sp>
    </p:spTree>
    <p:extLst>
      <p:ext uri="{BB962C8B-B14F-4D97-AF65-F5344CB8AC3E}">
        <p14:creationId xmlns:p14="http://schemas.microsoft.com/office/powerpoint/2010/main" val="4236988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049CA-4D8A-D5F5-764D-DC3B3FD46375}"/>
              </a:ext>
            </a:extLst>
          </p:cNvPr>
          <p:cNvSpPr>
            <a:spLocks noGrp="1"/>
          </p:cNvSpPr>
          <p:nvPr>
            <p:ph type="title"/>
          </p:nvPr>
        </p:nvSpPr>
        <p:spPr/>
        <p:txBody>
          <a:bodyPr/>
          <a:lstStyle/>
          <a:p>
            <a:r>
              <a:rPr lang="en-US" dirty="0">
                <a:highlight>
                  <a:srgbClr val="000000"/>
                </a:highlight>
              </a:rPr>
              <a:t> </a:t>
            </a:r>
          </a:p>
        </p:txBody>
      </p:sp>
      <p:sp>
        <p:nvSpPr>
          <p:cNvPr id="3" name="Content Placeholder 2">
            <a:extLst>
              <a:ext uri="{FF2B5EF4-FFF2-40B4-BE49-F238E27FC236}">
                <a16:creationId xmlns:a16="http://schemas.microsoft.com/office/drawing/2014/main" id="{08BF581E-48F4-CE67-D169-1CF75480EB77}"/>
              </a:ext>
            </a:extLst>
          </p:cNvPr>
          <p:cNvSpPr>
            <a:spLocks noGrp="1"/>
          </p:cNvSpPr>
          <p:nvPr>
            <p:ph sz="half" idx="1"/>
          </p:nvPr>
        </p:nvSpPr>
        <p:spPr>
          <a:xfrm>
            <a:off x="838201" y="170121"/>
            <a:ext cx="6645963" cy="6512033"/>
          </a:xfrm>
        </p:spPr>
        <p:txBody>
          <a:bodyPr>
            <a:normAutofit fontScale="92500" lnSpcReduction="10000"/>
          </a:bodyPr>
          <a:lstStyle/>
          <a:p>
            <a:r>
              <a:rPr lang="en-US" sz="2400" dirty="0"/>
              <a:t>Hello, my name is Amy Perry, and I live in Bedford, Virginia. Since 2012, my family and I have enjoyed life on our 12-acre farm, where our house was built in 1810. I spend a lot of time gardening, growing vegetables, fruit trees, and herbs, and caring for three flower beds. My favorite part is working with herbs and produce, especially when I get to harvest, can, and make fermented foods. I also raise chickens and keep bees. Before moving here, I lived in Sarasota, Florida, for 19 years and homeschooled my two sons. My faith in the Lord, my love of homeschooling, and my passion for gardening inspired me to create these Agriculture Kits. I hope you enjoy using them as much as I enjoyed creating them.</a:t>
            </a:r>
          </a:p>
          <a:p>
            <a:r>
              <a:rPr lang="en-US" sz="2400" dirty="0"/>
              <a:t>Website – knollwoodagriculture.com</a:t>
            </a:r>
          </a:p>
          <a:p>
            <a:r>
              <a:rPr lang="en-US" sz="2400" dirty="0">
                <a:hlinkClick r:id="rId2"/>
              </a:rPr>
              <a:t>Email-knollwoodagriculture@gmail.com</a:t>
            </a:r>
            <a:endParaRPr lang="en-US" sz="2400" dirty="0"/>
          </a:p>
          <a:p>
            <a:r>
              <a:rPr lang="en-US" sz="2400" dirty="0"/>
              <a:t>Phone- 540-526-6415</a:t>
            </a:r>
          </a:p>
          <a:p>
            <a:endParaRPr lang="en-US" sz="2400" dirty="0"/>
          </a:p>
          <a:p>
            <a:endParaRPr lang="en-US" sz="2400" dirty="0"/>
          </a:p>
          <a:p>
            <a:endParaRPr lang="en-US" sz="2000" dirty="0"/>
          </a:p>
          <a:p>
            <a:endParaRPr lang="en-US" sz="2000" dirty="0"/>
          </a:p>
          <a:p>
            <a:endParaRPr lang="en-US" dirty="0"/>
          </a:p>
        </p:txBody>
      </p:sp>
      <p:pic>
        <p:nvPicPr>
          <p:cNvPr id="10" name="Picture Placeholder 9" descr="A person standing in front of a garden&#10;&#10;AI-generated content may be incorrect.">
            <a:extLst>
              <a:ext uri="{FF2B5EF4-FFF2-40B4-BE49-F238E27FC236}">
                <a16:creationId xmlns:a16="http://schemas.microsoft.com/office/drawing/2014/main" id="{7F7E284A-1D28-9B10-63D1-2776F2FAFDB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4876" r="24876"/>
          <a:stretch>
            <a:fillRect/>
          </a:stretch>
        </p:blipFill>
        <p:spPr/>
      </p:pic>
      <p:sp>
        <p:nvSpPr>
          <p:cNvPr id="13" name="Date Placeholder 12">
            <a:extLst>
              <a:ext uri="{FF2B5EF4-FFF2-40B4-BE49-F238E27FC236}">
                <a16:creationId xmlns:a16="http://schemas.microsoft.com/office/drawing/2014/main" id="{32F94241-CC69-2A61-6516-2B33DBDAC417}"/>
              </a:ext>
            </a:extLst>
          </p:cNvPr>
          <p:cNvSpPr>
            <a:spLocks noGrp="1"/>
          </p:cNvSpPr>
          <p:nvPr>
            <p:ph type="dt" sz="half" idx="10"/>
          </p:nvPr>
        </p:nvSpPr>
        <p:spPr/>
        <p:txBody>
          <a:bodyPr/>
          <a:lstStyle/>
          <a:p>
            <a:r>
              <a:rPr lang="en-US"/>
              <a:t>1-32</a:t>
            </a:r>
          </a:p>
        </p:txBody>
      </p:sp>
      <p:sp>
        <p:nvSpPr>
          <p:cNvPr id="11" name="Slide Number Placeholder 10">
            <a:extLst>
              <a:ext uri="{FF2B5EF4-FFF2-40B4-BE49-F238E27FC236}">
                <a16:creationId xmlns:a16="http://schemas.microsoft.com/office/drawing/2014/main" id="{50D65340-45CA-6B60-D4C4-947B9F7B5EB9}"/>
              </a:ext>
            </a:extLst>
          </p:cNvPr>
          <p:cNvSpPr>
            <a:spLocks noGrp="1"/>
          </p:cNvSpPr>
          <p:nvPr>
            <p:ph type="sldNum" sz="quarter" idx="12"/>
          </p:nvPr>
        </p:nvSpPr>
        <p:spPr/>
        <p:txBody>
          <a:bodyPr/>
          <a:lstStyle/>
          <a:p>
            <a:fld id="{CBD12358-51D2-46B3-9BDE-DF29528B9454}" type="slidenum">
              <a:rPr lang="en-US" smtClean="0"/>
              <a:t>3</a:t>
            </a:fld>
            <a:endParaRPr lang="en-US"/>
          </a:p>
        </p:txBody>
      </p:sp>
    </p:spTree>
    <p:extLst>
      <p:ext uri="{BB962C8B-B14F-4D97-AF65-F5344CB8AC3E}">
        <p14:creationId xmlns:p14="http://schemas.microsoft.com/office/powerpoint/2010/main" val="1670997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2181D-911C-1343-7267-E35AC86CCA0E}"/>
              </a:ext>
            </a:extLst>
          </p:cNvPr>
          <p:cNvSpPr>
            <a:spLocks noGrp="1"/>
          </p:cNvSpPr>
          <p:nvPr>
            <p:ph type="title"/>
          </p:nvPr>
        </p:nvSpPr>
        <p:spPr/>
        <p:txBody>
          <a:bodyPr vert="horz" lIns="91440" tIns="45720" rIns="91440" bIns="45720" rtlCol="0" anchor="ctr">
            <a:normAutofit/>
          </a:bodyPr>
          <a:lstStyle/>
          <a:p>
            <a:r>
              <a:rPr lang="en-US" dirty="0"/>
              <a:t>Table of Contents</a:t>
            </a:r>
          </a:p>
        </p:txBody>
      </p:sp>
      <p:graphicFrame>
        <p:nvGraphicFramePr>
          <p:cNvPr id="30" name="Content Placeholder 2">
            <a:extLst>
              <a:ext uri="{FF2B5EF4-FFF2-40B4-BE49-F238E27FC236}">
                <a16:creationId xmlns:a16="http://schemas.microsoft.com/office/drawing/2014/main" id="{91DB0978-22CE-8AE8-7778-B266E91B320F}"/>
              </a:ext>
            </a:extLst>
          </p:cNvPr>
          <p:cNvGraphicFramePr>
            <a:graphicFrameLocks noGrp="1"/>
          </p:cNvGraphicFramePr>
          <p:nvPr>
            <p:ph sz="half" idx="1"/>
            <p:extLst>
              <p:ext uri="{D42A27DB-BD31-4B8C-83A1-F6EECF244321}">
                <p14:modId xmlns:p14="http://schemas.microsoft.com/office/powerpoint/2010/main" val="4047716256"/>
              </p:ext>
            </p:extLst>
          </p:nvPr>
        </p:nvGraphicFramePr>
        <p:xfrm>
          <a:off x="677863" y="2160588"/>
          <a:ext cx="418306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Content Placeholder 20">
            <a:extLst>
              <a:ext uri="{FF2B5EF4-FFF2-40B4-BE49-F238E27FC236}">
                <a16:creationId xmlns:a16="http://schemas.microsoft.com/office/drawing/2014/main" id="{AE71D021-F70D-634E-C39B-C89E0023A4FC}"/>
              </a:ext>
            </a:extLst>
          </p:cNvPr>
          <p:cNvSpPr>
            <a:spLocks noGrp="1"/>
          </p:cNvSpPr>
          <p:nvPr>
            <p:ph sz="half" idx="2"/>
          </p:nvPr>
        </p:nvSpPr>
        <p:spPr>
          <a:xfrm>
            <a:off x="5089969" y="340243"/>
            <a:ext cx="5181081" cy="5701120"/>
          </a:xfrm>
        </p:spPr>
        <p:txBody>
          <a:bodyPr>
            <a:normAutofit lnSpcReduction="10000"/>
          </a:bodyPr>
          <a:lstStyle/>
          <a:p>
            <a:pPr marL="0" indent="0">
              <a:buNone/>
            </a:pPr>
            <a:r>
              <a:rPr lang="en-US" sz="2000" dirty="0"/>
              <a:t>If you have any questions or require assistance, please contact me using the information provided below. I am dedicated to supporting you in maximizing the benefits of these kits. Each slide contains links to websites with activities focused on planting, growing, and caring for the plant, as well as instructional videos designed to help children acquire and enhance relevant skills.</a:t>
            </a:r>
          </a:p>
          <a:p>
            <a:pPr marL="0" indent="0">
              <a:buNone/>
            </a:pPr>
            <a:endParaRPr lang="en-US" sz="2000" dirty="0"/>
          </a:p>
          <a:p>
            <a:pPr marL="0" indent="0">
              <a:buNone/>
            </a:pPr>
            <a:r>
              <a:rPr lang="en-US" dirty="0">
                <a:hlinkClick r:id="rId8"/>
              </a:rPr>
              <a:t>https://www.kidsgrowingcity.ca/blog/incorporating-stem-learning-into-garden-projects</a:t>
            </a:r>
            <a:endParaRPr lang="en-US" dirty="0"/>
          </a:p>
          <a:p>
            <a:pPr marL="0" indent="0">
              <a:buNone/>
            </a:pPr>
            <a:r>
              <a:rPr lang="en-US" dirty="0"/>
              <a:t>This is an outstanding website to incorporate STEM ( science, technology, engineer and math)</a:t>
            </a:r>
          </a:p>
          <a:p>
            <a:pPr marL="0" indent="0">
              <a:buNone/>
            </a:pPr>
            <a:r>
              <a:rPr lang="en-US" dirty="0"/>
              <a:t>Into your garden kit and growing projects.  You will see many of the activities are part of the kit.</a:t>
            </a:r>
          </a:p>
          <a:p>
            <a:pPr marL="0" indent="0">
              <a:buNone/>
            </a:pPr>
            <a:endParaRPr lang="en-US" dirty="0"/>
          </a:p>
          <a:p>
            <a:endParaRPr lang="en-US" dirty="0"/>
          </a:p>
        </p:txBody>
      </p:sp>
      <p:sp>
        <p:nvSpPr>
          <p:cNvPr id="5" name="Date Placeholder 4">
            <a:extLst>
              <a:ext uri="{FF2B5EF4-FFF2-40B4-BE49-F238E27FC236}">
                <a16:creationId xmlns:a16="http://schemas.microsoft.com/office/drawing/2014/main" id="{5C64E4A7-76BD-36B9-8334-2D54CB042756}"/>
              </a:ext>
            </a:extLst>
          </p:cNvPr>
          <p:cNvSpPr>
            <a:spLocks noGrp="1"/>
          </p:cNvSpPr>
          <p:nvPr>
            <p:ph type="dt" sz="half" idx="10"/>
          </p:nvPr>
        </p:nvSpPr>
        <p:spPr/>
        <p:txBody>
          <a:bodyPr/>
          <a:lstStyle/>
          <a:p>
            <a:r>
              <a:rPr lang="en-US"/>
              <a:t>1-32</a:t>
            </a:r>
          </a:p>
        </p:txBody>
      </p:sp>
      <p:sp>
        <p:nvSpPr>
          <p:cNvPr id="4" name="Slide Number Placeholder 3">
            <a:extLst>
              <a:ext uri="{FF2B5EF4-FFF2-40B4-BE49-F238E27FC236}">
                <a16:creationId xmlns:a16="http://schemas.microsoft.com/office/drawing/2014/main" id="{1752F0F1-0183-0F67-F7B6-8FB0B2DEC58C}"/>
              </a:ext>
            </a:extLst>
          </p:cNvPr>
          <p:cNvSpPr>
            <a:spLocks noGrp="1"/>
          </p:cNvSpPr>
          <p:nvPr>
            <p:ph type="sldNum" sz="quarter" idx="12"/>
          </p:nvPr>
        </p:nvSpPr>
        <p:spPr/>
        <p:txBody>
          <a:bodyPr/>
          <a:lstStyle/>
          <a:p>
            <a:fld id="{CBD12358-51D2-46B3-9BDE-DF29528B9454}" type="slidenum">
              <a:rPr lang="en-US" smtClean="0"/>
              <a:t>4</a:t>
            </a:fld>
            <a:endParaRPr lang="en-US"/>
          </a:p>
        </p:txBody>
      </p:sp>
    </p:spTree>
    <p:extLst>
      <p:ext uri="{BB962C8B-B14F-4D97-AF65-F5344CB8AC3E}">
        <p14:creationId xmlns:p14="http://schemas.microsoft.com/office/powerpoint/2010/main" val="1038351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6" name="Straight Connector 15">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2"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Isosceles Triangle 53">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5"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6"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7"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8" name="Isosceles Triangle 57">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9" name="Isosceles Triangle 58">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10" name="Picture Placeholder 9" descr="Child watering a plant">
            <a:extLst>
              <a:ext uri="{FF2B5EF4-FFF2-40B4-BE49-F238E27FC236}">
                <a16:creationId xmlns:a16="http://schemas.microsoft.com/office/drawing/2014/main" id="{0268F40C-B6CD-C0CF-238D-C0FB33A3FDF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9091" t="9110" b="8412"/>
          <a:stretch>
            <a:fillRect/>
          </a:stretch>
        </p:blipFill>
        <p:spPr>
          <a:xfrm>
            <a:off x="1" y="10"/>
            <a:ext cx="12191999" cy="6857990"/>
          </a:xfrm>
          <a:prstGeom prst="rect">
            <a:avLst/>
          </a:prstGeom>
        </p:spPr>
      </p:pic>
      <p:sp>
        <p:nvSpPr>
          <p:cNvPr id="60" name="Isosceles Triangle 59">
            <a:extLst>
              <a:ext uri="{FF2B5EF4-FFF2-40B4-BE49-F238E27FC236}">
                <a16:creationId xmlns:a16="http://schemas.microsoft.com/office/drawing/2014/main" id="{DD6B6433-CCD9-42F6-83C5-76BCAA8FE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Parallelogram 60">
            <a:extLst>
              <a:ext uri="{FF2B5EF4-FFF2-40B4-BE49-F238E27FC236}">
                <a16:creationId xmlns:a16="http://schemas.microsoft.com/office/drawing/2014/main" id="{442B55CB-F27D-4C06-89E5-4EC99A519C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48527540-7F01-4C2E-9641-738882048E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D6F60FB6-F855-43F0-A752-3719156C1E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5" name="Rectangle 23">
            <a:extLst>
              <a:ext uri="{FF2B5EF4-FFF2-40B4-BE49-F238E27FC236}">
                <a16:creationId xmlns:a16="http://schemas.microsoft.com/office/drawing/2014/main" id="{70669A81-0E9B-4B42-AFEA-8F672C6CF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38A15DE-D135-0710-9984-A0A55E960CB0}"/>
              </a:ext>
            </a:extLst>
          </p:cNvPr>
          <p:cNvSpPr>
            <a:spLocks noGrp="1"/>
          </p:cNvSpPr>
          <p:nvPr>
            <p:ph type="title"/>
          </p:nvPr>
        </p:nvSpPr>
        <p:spPr>
          <a:xfrm>
            <a:off x="2786047" y="609600"/>
            <a:ext cx="6487955" cy="1320800"/>
          </a:xfrm>
        </p:spPr>
        <p:txBody>
          <a:bodyPr vert="horz" lIns="91440" tIns="45720" rIns="91440" bIns="45720" rtlCol="0" anchor="t">
            <a:normAutofit/>
          </a:bodyPr>
          <a:lstStyle/>
          <a:p>
            <a:r>
              <a:rPr lang="en-US" dirty="0"/>
              <a:t>Soil and Gardening. </a:t>
            </a:r>
          </a:p>
        </p:txBody>
      </p:sp>
      <p:sp>
        <p:nvSpPr>
          <p:cNvPr id="37" name="Rectangle 25">
            <a:extLst>
              <a:ext uri="{FF2B5EF4-FFF2-40B4-BE49-F238E27FC236}">
                <a16:creationId xmlns:a16="http://schemas.microsoft.com/office/drawing/2014/main" id="{8C93E0C6-CF08-4771-B5A9-6018CB3AE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 name="Isosceles Triangle 61">
            <a:extLst>
              <a:ext uri="{FF2B5EF4-FFF2-40B4-BE49-F238E27FC236}">
                <a16:creationId xmlns:a16="http://schemas.microsoft.com/office/drawing/2014/main" id="{A011F1B8-62C5-4D08-A621-EAD05C7D6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ECC8AA23-D8D0-93BE-5C5F-103A750B0D2F}"/>
              </a:ext>
            </a:extLst>
          </p:cNvPr>
          <p:cNvSpPr>
            <a:spLocks noGrp="1"/>
          </p:cNvSpPr>
          <p:nvPr>
            <p:ph sz="half" idx="1"/>
          </p:nvPr>
        </p:nvSpPr>
        <p:spPr>
          <a:xfrm>
            <a:off x="2786047" y="2159000"/>
            <a:ext cx="7895808" cy="3882362"/>
          </a:xfrm>
        </p:spPr>
        <p:txBody>
          <a:bodyPr vert="horz" lIns="91440" tIns="45720" rIns="91440" bIns="45720" rtlCol="0">
            <a:normAutofit fontScale="85000" lnSpcReduction="20000"/>
          </a:bodyPr>
          <a:lstStyle/>
          <a:p>
            <a:pPr>
              <a:lnSpc>
                <a:spcPct val="90000"/>
              </a:lnSpc>
              <a:spcAft>
                <a:spcPts val="0"/>
              </a:spcAft>
              <a:buFont typeface="Wingdings 3" charset="2"/>
              <a:buChar char=""/>
            </a:pPr>
            <a:r>
              <a:rPr lang="en-US" sz="1500" b="1" dirty="0"/>
              <a:t>Soil health is crucial for providing plants with the necessary nutrients, water and physical support they need to grow and thrive. When the soil is healthy, plants are healthier, more productive and better equipped to resist pests, diseases and other stressors</a:t>
            </a:r>
          </a:p>
          <a:p>
            <a:pPr>
              <a:lnSpc>
                <a:spcPct val="90000"/>
              </a:lnSpc>
              <a:spcAft>
                <a:spcPts val="0"/>
              </a:spcAft>
              <a:buFont typeface="Wingdings 3" charset="2"/>
              <a:buChar char=""/>
            </a:pPr>
            <a:r>
              <a:rPr lang="en-US" sz="1500" b="1" dirty="0"/>
              <a:t>Definition of soil and vocabulary words for soil and gardening. </a:t>
            </a:r>
          </a:p>
          <a:p>
            <a:pPr>
              <a:lnSpc>
                <a:spcPct val="90000"/>
              </a:lnSpc>
              <a:spcAft>
                <a:spcPts val="0"/>
              </a:spcAft>
              <a:buFont typeface="Wingdings 3" charset="2"/>
              <a:buChar char=""/>
            </a:pPr>
            <a:r>
              <a:rPr lang="en-US" sz="1500" b="1" dirty="0"/>
              <a:t>Soil is the loose, biologically active layer of Earth's surface that supports plant life. It is a complex, living ecosystem and a three-state mixture of five key components: </a:t>
            </a:r>
          </a:p>
          <a:p>
            <a:pPr>
              <a:lnSpc>
                <a:spcPct val="90000"/>
              </a:lnSpc>
              <a:spcAft>
                <a:spcPts val="0"/>
              </a:spcAft>
              <a:buFont typeface="Wingdings 3" charset="2"/>
              <a:buChar char=""/>
            </a:pPr>
            <a:r>
              <a:rPr lang="en-US" sz="1500" b="1" dirty="0"/>
              <a:t>Minerals: Sand, silt, and clay weathered from bedrock.</a:t>
            </a:r>
          </a:p>
          <a:p>
            <a:pPr>
              <a:lnSpc>
                <a:spcPct val="90000"/>
              </a:lnSpc>
              <a:spcAft>
                <a:spcPts val="0"/>
              </a:spcAft>
              <a:buFont typeface="Wingdings 3" charset="2"/>
              <a:buChar char=""/>
            </a:pPr>
            <a:r>
              <a:rPr lang="en-US" sz="1500" b="1" dirty="0"/>
              <a:t>Organic Matter: Decaying plants, animals, and microorganisms.</a:t>
            </a:r>
          </a:p>
          <a:p>
            <a:pPr>
              <a:lnSpc>
                <a:spcPct val="90000"/>
              </a:lnSpc>
              <a:spcAft>
                <a:spcPts val="0"/>
              </a:spcAft>
              <a:buFont typeface="Wingdings 3" charset="2"/>
              <a:buChar char=""/>
            </a:pPr>
            <a:r>
              <a:rPr lang="en-US" sz="1500" b="1" dirty="0"/>
              <a:t>Water: Moisture trapped in the pore spaces.</a:t>
            </a:r>
          </a:p>
          <a:p>
            <a:pPr>
              <a:lnSpc>
                <a:spcPct val="90000"/>
              </a:lnSpc>
              <a:spcAft>
                <a:spcPts val="0"/>
              </a:spcAft>
              <a:buFont typeface="Wingdings 3" charset="2"/>
              <a:buChar char=""/>
            </a:pPr>
            <a:r>
              <a:rPr lang="en-US" sz="1500" b="1" dirty="0"/>
              <a:t>Air (Gases): Oxygen and carbon dioxide essential for roots and soil life.</a:t>
            </a:r>
          </a:p>
          <a:p>
            <a:pPr>
              <a:lnSpc>
                <a:spcPct val="90000"/>
              </a:lnSpc>
              <a:spcAft>
                <a:spcPts val="0"/>
              </a:spcAft>
              <a:buFont typeface="Wingdings 3" charset="2"/>
              <a:buChar char=""/>
            </a:pPr>
            <a:r>
              <a:rPr lang="en-US" sz="1500" b="1" dirty="0"/>
              <a:t>Living Organisms: Bacteria, fungi, worms, and insects that cycle nutrients</a:t>
            </a:r>
          </a:p>
          <a:p>
            <a:pPr>
              <a:lnSpc>
                <a:spcPct val="90000"/>
              </a:lnSpc>
              <a:spcAft>
                <a:spcPts val="0"/>
              </a:spcAft>
              <a:buFont typeface="Wingdings 3" charset="2"/>
              <a:buChar char=""/>
            </a:pPr>
            <a:r>
              <a:rPr lang="en-US" sz="1500" b="1" dirty="0"/>
              <a:t>The scientific study of soil as a natural resource is called </a:t>
            </a:r>
            <a:r>
              <a:rPr lang="en-US" sz="1500" b="1" i="1" dirty="0"/>
              <a:t>pedology</a:t>
            </a:r>
            <a:r>
              <a:rPr lang="en-US" sz="1500" b="1" dirty="0"/>
              <a:t>. While often used interchangeably with "dirt," soil is a dynamic, living medium, whereas dirt is technically soil that has lost its ability to support life</a:t>
            </a:r>
          </a:p>
          <a:p>
            <a:pPr>
              <a:lnSpc>
                <a:spcPct val="90000"/>
              </a:lnSpc>
              <a:spcAft>
                <a:spcPts val="0"/>
              </a:spcAft>
              <a:buFont typeface="Wingdings 3" charset="2"/>
              <a:buChar char=""/>
            </a:pPr>
            <a:endParaRPr lang="en-US" sz="1500" b="1" dirty="0">
              <a:hlinkClick r:id="rId4"/>
            </a:endParaRPr>
          </a:p>
          <a:p>
            <a:pPr>
              <a:lnSpc>
                <a:spcPct val="90000"/>
              </a:lnSpc>
              <a:spcAft>
                <a:spcPts val="0"/>
              </a:spcAft>
              <a:buFont typeface="Wingdings 3" charset="2"/>
              <a:buChar char=""/>
            </a:pPr>
            <a:endParaRPr lang="en-US" sz="1000" dirty="0"/>
          </a:p>
          <a:p>
            <a:pPr>
              <a:lnSpc>
                <a:spcPct val="90000"/>
              </a:lnSpc>
              <a:spcAft>
                <a:spcPts val="0"/>
              </a:spcAft>
              <a:buFont typeface="Wingdings 3" charset="2"/>
              <a:buChar char=""/>
            </a:pPr>
            <a:r>
              <a:rPr lang="en-US" sz="1000" dirty="0">
                <a:hlinkClick r:id="rId5">
                  <a:extLst>
                    <a:ext uri="{A12FA001-AC4F-418D-AE19-62706E023703}">
                      <ahyp:hlinkClr xmlns:ahyp="http://schemas.microsoft.com/office/drawing/2018/hyperlinkcolor" val="tx"/>
                    </a:ext>
                  </a:extLst>
                </a:hlinkClick>
              </a:rPr>
              <a:t>/</a:t>
            </a:r>
            <a:endParaRPr lang="en-US" sz="1000" dirty="0"/>
          </a:p>
        </p:txBody>
      </p:sp>
      <p:sp>
        <p:nvSpPr>
          <p:cNvPr id="6" name="Date Placeholder 5">
            <a:extLst>
              <a:ext uri="{FF2B5EF4-FFF2-40B4-BE49-F238E27FC236}">
                <a16:creationId xmlns:a16="http://schemas.microsoft.com/office/drawing/2014/main" id="{4F385E29-AFD6-57B4-FC88-8B7120790A99}"/>
              </a:ext>
            </a:extLst>
          </p:cNvPr>
          <p:cNvSpPr>
            <a:spLocks noGrp="1"/>
          </p:cNvSpPr>
          <p:nvPr>
            <p:ph type="dt" sz="half" idx="10"/>
          </p:nvPr>
        </p:nvSpPr>
        <p:spPr>
          <a:xfrm>
            <a:off x="7205133" y="6041362"/>
            <a:ext cx="911939" cy="365125"/>
          </a:xfrm>
        </p:spPr>
        <p:txBody>
          <a:bodyPr vert="horz" lIns="91440" tIns="45720" rIns="91440" bIns="45720" rtlCol="0" anchor="ctr">
            <a:normAutofit/>
          </a:bodyPr>
          <a:lstStyle/>
          <a:p>
            <a:pPr defTabSz="914400">
              <a:spcAft>
                <a:spcPts val="600"/>
              </a:spcAft>
            </a:pPr>
            <a:r>
              <a:rPr lang="en-US"/>
              <a:t>1-32</a:t>
            </a:r>
          </a:p>
        </p:txBody>
      </p:sp>
      <p:sp>
        <p:nvSpPr>
          <p:cNvPr id="5" name="Slide Number Placeholder 4">
            <a:extLst>
              <a:ext uri="{FF2B5EF4-FFF2-40B4-BE49-F238E27FC236}">
                <a16:creationId xmlns:a16="http://schemas.microsoft.com/office/drawing/2014/main" id="{F882A76D-4349-F376-053B-3ABD5A5DB1DB}"/>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defTabSz="914400">
              <a:spcAft>
                <a:spcPts val="600"/>
              </a:spcAft>
            </a:pPr>
            <a:fld id="{CBD12358-51D2-46B3-9BDE-DF29528B9454}" type="slidenum">
              <a:rPr lang="en-US" smtClean="0"/>
              <a:pPr defTabSz="914400">
                <a:spcAft>
                  <a:spcPts val="600"/>
                </a:spcAft>
              </a:pPr>
              <a:t>5</a:t>
            </a:fld>
            <a:endParaRPr lang="en-US"/>
          </a:p>
        </p:txBody>
      </p:sp>
      <p:sp>
        <p:nvSpPr>
          <p:cNvPr id="63" name="Rectangle 27">
            <a:extLst>
              <a:ext uri="{FF2B5EF4-FFF2-40B4-BE49-F238E27FC236}">
                <a16:creationId xmlns:a16="http://schemas.microsoft.com/office/drawing/2014/main" id="{C6A6AECB-428C-4CB4-B65A-359F08B6D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4" name="Rectangle 28">
            <a:extLst>
              <a:ext uri="{FF2B5EF4-FFF2-40B4-BE49-F238E27FC236}">
                <a16:creationId xmlns:a16="http://schemas.microsoft.com/office/drawing/2014/main" id="{28D1A6ED-2AB6-46A3-A315-485B8BF93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5" name="Rectangle 29">
            <a:extLst>
              <a:ext uri="{FF2B5EF4-FFF2-40B4-BE49-F238E27FC236}">
                <a16:creationId xmlns:a16="http://schemas.microsoft.com/office/drawing/2014/main" id="{B61CE46B-8525-46A8-AB7B-DCBCC1B65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6" name="Isosceles Triangle 65">
            <a:extLst>
              <a:ext uri="{FF2B5EF4-FFF2-40B4-BE49-F238E27FC236}">
                <a16:creationId xmlns:a16="http://schemas.microsoft.com/office/drawing/2014/main" id="{4412B991-9935-45FB-A17E-8F30DD832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73724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A4DF66-9024-278D-E272-0DE8EBF8CA51}"/>
              </a:ext>
            </a:extLst>
          </p:cNvPr>
          <p:cNvSpPr>
            <a:spLocks noGrp="1"/>
          </p:cNvSpPr>
          <p:nvPr>
            <p:ph type="title"/>
          </p:nvPr>
        </p:nvSpPr>
        <p:spPr>
          <a:xfrm>
            <a:off x="2849562" y="609600"/>
            <a:ext cx="6424440" cy="1320800"/>
          </a:xfrm>
        </p:spPr>
        <p:txBody>
          <a:bodyPr>
            <a:normAutofit/>
          </a:bodyPr>
          <a:lstStyle/>
          <a:p>
            <a:r>
              <a:rPr lang="en-US" dirty="0"/>
              <a:t>Understanding soil and more vocabulary </a:t>
            </a:r>
          </a:p>
        </p:txBody>
      </p:sp>
      <p:pic>
        <p:nvPicPr>
          <p:cNvPr id="9" name="Picture 8" descr="Small tree">
            <a:extLst>
              <a:ext uri="{FF2B5EF4-FFF2-40B4-BE49-F238E27FC236}">
                <a16:creationId xmlns:a16="http://schemas.microsoft.com/office/drawing/2014/main" id="{77CB7FE1-5D2D-849D-9BF8-DA1C269FD81E}"/>
              </a:ext>
            </a:extLst>
          </p:cNvPr>
          <p:cNvPicPr>
            <a:picLocks noChangeAspect="1"/>
          </p:cNvPicPr>
          <p:nvPr/>
        </p:nvPicPr>
        <p:blipFill>
          <a:blip r:embed="rId2"/>
          <a:srcRect l="30732" r="42695" b="1"/>
          <a:stretch>
            <a:fillRect/>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3" name="Isosceles Triangle 12">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Content Placeholder 6">
            <a:extLst>
              <a:ext uri="{FF2B5EF4-FFF2-40B4-BE49-F238E27FC236}">
                <a16:creationId xmlns:a16="http://schemas.microsoft.com/office/drawing/2014/main" id="{D4C2B595-4D2D-CFE1-4528-50C634444368}"/>
              </a:ext>
            </a:extLst>
          </p:cNvPr>
          <p:cNvSpPr>
            <a:spLocks noGrp="1"/>
          </p:cNvSpPr>
          <p:nvPr>
            <p:ph idx="1"/>
          </p:nvPr>
        </p:nvSpPr>
        <p:spPr>
          <a:xfrm>
            <a:off x="2849562" y="2160589"/>
            <a:ext cx="8331056" cy="4364902"/>
          </a:xfrm>
        </p:spPr>
        <p:txBody>
          <a:bodyPr>
            <a:normAutofit fontScale="92500" lnSpcReduction="20000"/>
          </a:bodyPr>
          <a:lstStyle/>
          <a:p>
            <a:pPr>
              <a:lnSpc>
                <a:spcPct val="90000"/>
              </a:lnSpc>
            </a:pPr>
            <a:r>
              <a:rPr lang="en-US" sz="1600" dirty="0"/>
              <a:t>A gardener needs to understand </a:t>
            </a:r>
            <a:r>
              <a:rPr lang="en-US" sz="1600" b="1" dirty="0"/>
              <a:t>soil texture</a:t>
            </a:r>
            <a:r>
              <a:rPr lang="en-US" sz="1600" dirty="0"/>
              <a:t> (sand, silt, clay), </a:t>
            </a:r>
            <a:r>
              <a:rPr lang="en-US" sz="1600" b="1" dirty="0"/>
              <a:t>pH levels</a:t>
            </a:r>
            <a:r>
              <a:rPr lang="en-US" sz="1600" dirty="0"/>
              <a:t>, and </a:t>
            </a:r>
            <a:r>
              <a:rPr lang="en-US" sz="1600" b="1" dirty="0"/>
              <a:t>organic matter content</a:t>
            </a:r>
            <a:r>
              <a:rPr lang="en-US" sz="1600" dirty="0"/>
              <a:t>. These factors dictate how well soil drains, retains nutrients, and supports beneficial microbes. Knowing these basics allows a gardener to build a thriving foundation for plant roots. </a:t>
            </a:r>
          </a:p>
          <a:p>
            <a:pPr>
              <a:lnSpc>
                <a:spcPct val="90000"/>
              </a:lnSpc>
            </a:pPr>
            <a:r>
              <a:rPr lang="en-US" sz="1600" dirty="0"/>
              <a:t>Mastering your garden's soil foundation involves understanding a few core elements:</a:t>
            </a:r>
          </a:p>
          <a:p>
            <a:pPr>
              <a:lnSpc>
                <a:spcPct val="90000"/>
              </a:lnSpc>
            </a:pPr>
            <a:r>
              <a:rPr lang="en-US" sz="1600" b="1" dirty="0"/>
              <a:t>Soil Texture:</a:t>
            </a:r>
            <a:r>
              <a:rPr lang="en-US" sz="1600" dirty="0"/>
              <a:t> Defines the size of your soil particles. It ranges from fast-draining </a:t>
            </a:r>
            <a:r>
              <a:rPr lang="en-US" sz="1600" b="1" dirty="0"/>
              <a:t>sand</a:t>
            </a:r>
            <a:r>
              <a:rPr lang="en-US" sz="1600" dirty="0"/>
              <a:t> to water-logging </a:t>
            </a:r>
            <a:r>
              <a:rPr lang="en-US" sz="1600" b="1" dirty="0"/>
              <a:t>clay</a:t>
            </a:r>
            <a:r>
              <a:rPr lang="en-US" sz="1600" dirty="0"/>
              <a:t>, with ideal </a:t>
            </a:r>
            <a:r>
              <a:rPr lang="en-US" sz="1600" b="1" dirty="0"/>
              <a:t>loam</a:t>
            </a:r>
            <a:r>
              <a:rPr lang="en-US" sz="1600" dirty="0"/>
              <a:t> sitting right in the middle.</a:t>
            </a:r>
          </a:p>
          <a:p>
            <a:pPr>
              <a:lnSpc>
                <a:spcPct val="90000"/>
              </a:lnSpc>
            </a:pPr>
            <a:r>
              <a:rPr lang="en-US" sz="1600" b="1" dirty="0"/>
              <a:t>Soil pH:</a:t>
            </a:r>
            <a:r>
              <a:rPr lang="en-US" sz="1600" dirty="0"/>
              <a:t> Measures how acidic or alkaline your soil is. Most garden vegetables and flowers prefer a slightly acidic to neutral range (pH 6.0 to 7.0), which allows roots to properly absorb nutrients.</a:t>
            </a:r>
          </a:p>
          <a:p>
            <a:pPr>
              <a:lnSpc>
                <a:spcPct val="90000"/>
              </a:lnSpc>
            </a:pPr>
            <a:r>
              <a:rPr lang="en-US" sz="1600" b="1" dirty="0"/>
              <a:t>Organic Matter:</a:t>
            </a:r>
            <a:r>
              <a:rPr lang="en-US" sz="1600" dirty="0"/>
              <a:t> The lifeblood of the soil. Decomposed plant and animal matter (compost, leaf mold) improves the structure of heavy clay and sandy soils while providing a steady food source for microbes.</a:t>
            </a:r>
          </a:p>
          <a:p>
            <a:pPr>
              <a:lnSpc>
                <a:spcPct val="90000"/>
              </a:lnSpc>
            </a:pPr>
            <a:r>
              <a:rPr lang="en-US" sz="1600" b="1" dirty="0"/>
              <a:t>The Soil Food Web:</a:t>
            </a:r>
            <a:r>
              <a:rPr lang="en-US" sz="1600" dirty="0"/>
              <a:t> Healthy soil is a living ecosystem filled with billions of bacteria, fungi, and earthworms. These organisms break down organic matter and make nutrients bioavailable to plants.</a:t>
            </a:r>
          </a:p>
          <a:p>
            <a:pPr>
              <a:lnSpc>
                <a:spcPct val="90000"/>
              </a:lnSpc>
            </a:pPr>
            <a:r>
              <a:rPr lang="en-US" sz="1600" b="1" dirty="0"/>
              <a:t>Nutrient Levels:</a:t>
            </a:r>
            <a:r>
              <a:rPr lang="en-US" sz="1600" dirty="0"/>
              <a:t> Knowing your </a:t>
            </a:r>
            <a:r>
              <a:rPr lang="en-US" sz="1600" b="1" dirty="0"/>
              <a:t>macronutrients</a:t>
            </a:r>
            <a:r>
              <a:rPr lang="en-US" sz="1600" dirty="0"/>
              <a:t> (Nitrogen, Phosphorus, Potassium) and</a:t>
            </a:r>
          </a:p>
          <a:p>
            <a:pPr>
              <a:lnSpc>
                <a:spcPct val="90000"/>
              </a:lnSpc>
            </a:pPr>
            <a:r>
              <a:rPr lang="en-US" sz="1600" dirty="0"/>
              <a:t> </a:t>
            </a:r>
            <a:r>
              <a:rPr lang="en-US" sz="1600" b="1" dirty="0"/>
              <a:t>micronutrients</a:t>
            </a:r>
            <a:r>
              <a:rPr lang="en-US" sz="1600" dirty="0"/>
              <a:t> helps you fertilize accurately without over-applying or wasting money.</a:t>
            </a:r>
          </a:p>
          <a:p>
            <a:pPr>
              <a:lnSpc>
                <a:spcPct val="90000"/>
              </a:lnSpc>
            </a:pPr>
            <a:r>
              <a:rPr lang="en-US" sz="1600" dirty="0"/>
              <a:t>Website for healthier soil-</a:t>
            </a:r>
            <a:r>
              <a:rPr lang="en-US" sz="1600" dirty="0">
                <a:hlinkClick r:id="rId3"/>
              </a:rPr>
              <a:t> https://soilhealthinstitute.org/news-events/what-are-the-four-steps-to</a:t>
            </a:r>
            <a:r>
              <a:rPr lang="en-US" sz="1000" dirty="0">
                <a:hlinkClick r:id="rId3"/>
              </a:rPr>
              <a:t>-healthier-soils</a:t>
            </a:r>
            <a:endParaRPr lang="en-US" sz="1000" dirty="0"/>
          </a:p>
          <a:p>
            <a:pPr>
              <a:lnSpc>
                <a:spcPct val="90000"/>
              </a:lnSpc>
            </a:pPr>
            <a:endParaRPr lang="en-US" sz="1000" dirty="0"/>
          </a:p>
          <a:p>
            <a:pPr>
              <a:lnSpc>
                <a:spcPct val="90000"/>
              </a:lnSpc>
            </a:pPr>
            <a:endParaRPr lang="en-US" sz="1000" dirty="0"/>
          </a:p>
        </p:txBody>
      </p:sp>
      <p:sp>
        <p:nvSpPr>
          <p:cNvPr id="2" name="Date Placeholder 1">
            <a:extLst>
              <a:ext uri="{FF2B5EF4-FFF2-40B4-BE49-F238E27FC236}">
                <a16:creationId xmlns:a16="http://schemas.microsoft.com/office/drawing/2014/main" id="{AC37F305-7021-7FB2-6631-3289A041E060}"/>
              </a:ext>
            </a:extLst>
          </p:cNvPr>
          <p:cNvSpPr>
            <a:spLocks noGrp="1"/>
          </p:cNvSpPr>
          <p:nvPr>
            <p:ph type="dt" sz="half" idx="10"/>
          </p:nvPr>
        </p:nvSpPr>
        <p:spPr>
          <a:xfrm>
            <a:off x="6679155" y="6041362"/>
            <a:ext cx="1437917" cy="365125"/>
          </a:xfrm>
        </p:spPr>
        <p:txBody>
          <a:bodyPr>
            <a:normAutofit/>
          </a:bodyPr>
          <a:lstStyle/>
          <a:p>
            <a:pPr>
              <a:spcAft>
                <a:spcPts val="600"/>
              </a:spcAft>
            </a:pPr>
            <a:r>
              <a:rPr lang="en-US"/>
              <a:t>1-32</a:t>
            </a:r>
          </a:p>
        </p:txBody>
      </p:sp>
      <p:sp>
        <p:nvSpPr>
          <p:cNvPr id="3" name="Slide Number Placeholder 2">
            <a:extLst>
              <a:ext uri="{FF2B5EF4-FFF2-40B4-BE49-F238E27FC236}">
                <a16:creationId xmlns:a16="http://schemas.microsoft.com/office/drawing/2014/main" id="{AFEB1428-06A2-6477-9657-CB731BED7A9F}"/>
              </a:ext>
            </a:extLst>
          </p:cNvPr>
          <p:cNvSpPr>
            <a:spLocks noGrp="1"/>
          </p:cNvSpPr>
          <p:nvPr>
            <p:ph type="sldNum" sz="quarter" idx="12"/>
          </p:nvPr>
        </p:nvSpPr>
        <p:spPr>
          <a:xfrm>
            <a:off x="8590663" y="6041362"/>
            <a:ext cx="683339" cy="365125"/>
          </a:xfrm>
        </p:spPr>
        <p:txBody>
          <a:bodyPr>
            <a:normAutofit/>
          </a:bodyPr>
          <a:lstStyle/>
          <a:p>
            <a:pPr>
              <a:spcAft>
                <a:spcPts val="600"/>
              </a:spcAft>
            </a:pPr>
            <a:fld id="{CBD12358-51D2-46B3-9BDE-DF29528B9454}" type="slidenum">
              <a:rPr lang="en-US" smtClean="0"/>
              <a:pPr>
                <a:spcAft>
                  <a:spcPts val="600"/>
                </a:spcAft>
              </a:pPr>
              <a:t>6</a:t>
            </a:fld>
            <a:endParaRPr lang="en-US"/>
          </a:p>
        </p:txBody>
      </p:sp>
    </p:spTree>
    <p:extLst>
      <p:ext uri="{BB962C8B-B14F-4D97-AF65-F5344CB8AC3E}">
        <p14:creationId xmlns:p14="http://schemas.microsoft.com/office/powerpoint/2010/main" val="3824618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D647-26C4-98E2-EE4C-2D884C321728}"/>
              </a:ext>
            </a:extLst>
          </p:cNvPr>
          <p:cNvSpPr>
            <a:spLocks noGrp="1"/>
          </p:cNvSpPr>
          <p:nvPr>
            <p:ph type="title"/>
          </p:nvPr>
        </p:nvSpPr>
        <p:spPr/>
        <p:txBody>
          <a:bodyPr/>
          <a:lstStyle/>
          <a:p>
            <a:r>
              <a:rPr lang="en-US" dirty="0"/>
              <a:t>PH of soil</a:t>
            </a:r>
          </a:p>
        </p:txBody>
      </p:sp>
      <p:sp>
        <p:nvSpPr>
          <p:cNvPr id="7" name="Content Placeholder 6">
            <a:extLst>
              <a:ext uri="{FF2B5EF4-FFF2-40B4-BE49-F238E27FC236}">
                <a16:creationId xmlns:a16="http://schemas.microsoft.com/office/drawing/2014/main" id="{0DBB3064-8FFC-E73B-EC07-C988616D311B}"/>
              </a:ext>
            </a:extLst>
          </p:cNvPr>
          <p:cNvSpPr>
            <a:spLocks noGrp="1"/>
          </p:cNvSpPr>
          <p:nvPr>
            <p:ph idx="1"/>
          </p:nvPr>
        </p:nvSpPr>
        <p:spPr>
          <a:xfrm>
            <a:off x="677333" y="2160589"/>
            <a:ext cx="9274001" cy="4531156"/>
          </a:xfrm>
        </p:spPr>
        <p:txBody>
          <a:bodyPr>
            <a:normAutofit/>
          </a:bodyPr>
          <a:lstStyle/>
          <a:p>
            <a:r>
              <a:rPr lang="en-US" dirty="0"/>
              <a:t>How to change to pH of soil </a:t>
            </a:r>
          </a:p>
          <a:p>
            <a:r>
              <a:rPr lang="en-US" dirty="0"/>
              <a:t>The pH of soil is determined more by the nutrients available than the texture (clay, sand, silt) of the soil. For our plants, pH has a huge effect on root growth, and nutrient uptake. Different plants prefer different soil pH, but in general, most plants are happiest in a neutral pH of around 6.5-7. </a:t>
            </a:r>
          </a:p>
          <a:p>
            <a:r>
              <a:rPr lang="en-US" dirty="0"/>
              <a:t>In areas with high clay content, soil usually needs to be acidized. The fastest way to make soil more acidic is by applying lime. Lime is simply crushed and powdered limestone.   </a:t>
            </a:r>
          </a:p>
          <a:p>
            <a:r>
              <a:rPr lang="en-US" dirty="0"/>
              <a:t>In regions where soils are excessively sandy, it may be necessary to neutralize the pH of the soil. The fastest way to create a more basic pH is by adding wood ash. Allow the wood ash to cool completely and make sure there is no toxic wood! </a:t>
            </a:r>
          </a:p>
          <a:p>
            <a:r>
              <a:rPr lang="en-US" dirty="0"/>
              <a:t>To learn more about the pyramid of soil or soil types refer to website:</a:t>
            </a:r>
          </a:p>
          <a:p>
            <a:r>
              <a:rPr lang="en-US" dirty="0"/>
              <a:t>https://barefootgardendesign.com/a-gardeners-guide-to-soil/</a:t>
            </a:r>
          </a:p>
          <a:p>
            <a:endParaRPr lang="en-US" dirty="0"/>
          </a:p>
        </p:txBody>
      </p:sp>
      <p:sp>
        <p:nvSpPr>
          <p:cNvPr id="5" name="Date Placeholder 4">
            <a:extLst>
              <a:ext uri="{FF2B5EF4-FFF2-40B4-BE49-F238E27FC236}">
                <a16:creationId xmlns:a16="http://schemas.microsoft.com/office/drawing/2014/main" id="{03E0C860-9357-E0D5-A52F-E90649C78E21}"/>
              </a:ext>
            </a:extLst>
          </p:cNvPr>
          <p:cNvSpPr>
            <a:spLocks noGrp="1"/>
          </p:cNvSpPr>
          <p:nvPr>
            <p:ph type="dt" sz="half" idx="10"/>
          </p:nvPr>
        </p:nvSpPr>
        <p:spPr/>
        <p:txBody>
          <a:bodyPr/>
          <a:lstStyle/>
          <a:p>
            <a:r>
              <a:rPr lang="en-US"/>
              <a:t>1-32</a:t>
            </a:r>
          </a:p>
        </p:txBody>
      </p:sp>
      <p:sp>
        <p:nvSpPr>
          <p:cNvPr id="6" name="Slide Number Placeholder 5">
            <a:extLst>
              <a:ext uri="{FF2B5EF4-FFF2-40B4-BE49-F238E27FC236}">
                <a16:creationId xmlns:a16="http://schemas.microsoft.com/office/drawing/2014/main" id="{76F89D48-BBBF-343C-D509-0E99CA764BC2}"/>
              </a:ext>
            </a:extLst>
          </p:cNvPr>
          <p:cNvSpPr>
            <a:spLocks noGrp="1"/>
          </p:cNvSpPr>
          <p:nvPr>
            <p:ph type="sldNum" sz="quarter" idx="12"/>
          </p:nvPr>
        </p:nvSpPr>
        <p:spPr/>
        <p:txBody>
          <a:bodyPr/>
          <a:lstStyle/>
          <a:p>
            <a:fld id="{CBD12358-51D2-46B3-9BDE-DF29528B9454}" type="slidenum">
              <a:rPr lang="en-US" smtClean="0"/>
              <a:t>7</a:t>
            </a:fld>
            <a:endParaRPr lang="en-US"/>
          </a:p>
        </p:txBody>
      </p:sp>
      <p:sp>
        <p:nvSpPr>
          <p:cNvPr id="4" name="Text Placeholder 3">
            <a:extLst>
              <a:ext uri="{FF2B5EF4-FFF2-40B4-BE49-F238E27FC236}">
                <a16:creationId xmlns:a16="http://schemas.microsoft.com/office/drawing/2014/main" id="{A1926447-70A0-339E-11BB-2F4C3A58AC98}"/>
              </a:ext>
            </a:extLst>
          </p:cNvPr>
          <p:cNvSpPr>
            <a:spLocks noGrp="1"/>
          </p:cNvSpPr>
          <p:nvPr>
            <p:ph sz="quarter" idx="4294967295"/>
          </p:nvPr>
        </p:nvSpPr>
        <p:spPr>
          <a:xfrm>
            <a:off x="2917999" y="72736"/>
            <a:ext cx="9274002" cy="2701637"/>
          </a:xfrm>
        </p:spPr>
        <p:txBody>
          <a:bodyPr>
            <a:normAutofit/>
          </a:bodyPr>
          <a:lstStyle/>
          <a:p>
            <a:r>
              <a:rPr lang="en-US" dirty="0"/>
              <a:t>Taking the pH of soil is essential to determine its acidity or alkalinity, which directly controls nutrient availability to plants. If the pH is too high (alkaline) or too low (acidic), essential nutrients become locked in the soil, leading to nutrient deficiencies, poor growth, or plant death, regardless of how much fertilizer is applied.   </a:t>
            </a:r>
          </a:p>
        </p:txBody>
      </p:sp>
    </p:spTree>
    <p:extLst>
      <p:ext uri="{BB962C8B-B14F-4D97-AF65-F5344CB8AC3E}">
        <p14:creationId xmlns:p14="http://schemas.microsoft.com/office/powerpoint/2010/main" val="487868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1" name="Rectangle 2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Isosceles Triangle 3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Freeform: Shape 36">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itle 11">
            <a:extLst>
              <a:ext uri="{FF2B5EF4-FFF2-40B4-BE49-F238E27FC236}">
                <a16:creationId xmlns:a16="http://schemas.microsoft.com/office/drawing/2014/main" id="{9889F9FD-86B0-8291-32AB-61C4C396F3F6}"/>
              </a:ext>
            </a:extLst>
          </p:cNvPr>
          <p:cNvSpPr>
            <a:spLocks noGrp="1"/>
          </p:cNvSpPr>
          <p:nvPr>
            <p:ph type="title"/>
          </p:nvPr>
        </p:nvSpPr>
        <p:spPr>
          <a:xfrm>
            <a:off x="7181723" y="609600"/>
            <a:ext cx="4512989" cy="2227730"/>
          </a:xfrm>
        </p:spPr>
        <p:txBody>
          <a:bodyPr anchor="ctr">
            <a:normAutofit/>
          </a:bodyPr>
          <a:lstStyle/>
          <a:p>
            <a:r>
              <a:rPr lang="en-US">
                <a:solidFill>
                  <a:srgbClr val="FFFFFF"/>
                </a:solidFill>
              </a:rPr>
              <a:t>Testing Ph </a:t>
            </a:r>
          </a:p>
        </p:txBody>
      </p:sp>
      <p:pic>
        <p:nvPicPr>
          <p:cNvPr id="14" name="Picture 13">
            <a:extLst>
              <a:ext uri="{FF2B5EF4-FFF2-40B4-BE49-F238E27FC236}">
                <a16:creationId xmlns:a16="http://schemas.microsoft.com/office/drawing/2014/main" id="{569BB2F9-36B0-5287-5AA4-50F8E1CDA720}"/>
              </a:ext>
            </a:extLst>
          </p:cNvPr>
          <p:cNvPicPr>
            <a:picLocks noChangeAspect="1"/>
          </p:cNvPicPr>
          <p:nvPr/>
        </p:nvPicPr>
        <p:blipFill>
          <a:blip r:embed="rId3"/>
          <a:stretch>
            <a:fillRect/>
          </a:stretch>
        </p:blipFill>
        <p:spPr>
          <a:xfrm>
            <a:off x="757251" y="2191072"/>
            <a:ext cx="3856774" cy="2564754"/>
          </a:xfrm>
          <a:prstGeom prst="rect">
            <a:avLst/>
          </a:prstGeom>
        </p:spPr>
      </p:pic>
      <p:sp>
        <p:nvSpPr>
          <p:cNvPr id="13" name="Content Placeholder 12">
            <a:extLst>
              <a:ext uri="{FF2B5EF4-FFF2-40B4-BE49-F238E27FC236}">
                <a16:creationId xmlns:a16="http://schemas.microsoft.com/office/drawing/2014/main" id="{CB8D6ABC-93A8-FA7F-7B17-2E13281D0ABF}"/>
              </a:ext>
            </a:extLst>
          </p:cNvPr>
          <p:cNvSpPr>
            <a:spLocks noGrp="1"/>
          </p:cNvSpPr>
          <p:nvPr>
            <p:ph idx="1"/>
          </p:nvPr>
        </p:nvSpPr>
        <p:spPr>
          <a:xfrm>
            <a:off x="7181725" y="2837329"/>
            <a:ext cx="4512988" cy="3317938"/>
          </a:xfrm>
        </p:spPr>
        <p:txBody>
          <a:bodyPr anchor="t">
            <a:normAutofit/>
          </a:bodyPr>
          <a:lstStyle/>
          <a:p>
            <a:pPr>
              <a:lnSpc>
                <a:spcPct val="90000"/>
              </a:lnSpc>
            </a:pPr>
            <a:r>
              <a:rPr lang="en-US" sz="1300">
                <a:solidFill>
                  <a:srgbClr val="FFFFFF"/>
                </a:solidFill>
              </a:rPr>
              <a:t>I am asking you to test the pH to develop a general understanding of how it works. While detailed pH knowledge is not required to grow the produce, I have provided if you use high-quality organic soil, learning to test and interpret your local soil will be valuable if you pursue gardening.</a:t>
            </a:r>
          </a:p>
          <a:p>
            <a:pPr>
              <a:lnSpc>
                <a:spcPct val="90000"/>
              </a:lnSpc>
            </a:pPr>
            <a:r>
              <a:rPr lang="en-US" sz="1300">
                <a:solidFill>
                  <a:srgbClr val="FFFFFF"/>
                </a:solidFill>
              </a:rPr>
              <a:t>In your seed box you will find 2 PH sticks for testing.  Instructions include</a:t>
            </a:r>
          </a:p>
          <a:p>
            <a:pPr>
              <a:lnSpc>
                <a:spcPct val="90000"/>
              </a:lnSpc>
            </a:pPr>
            <a:r>
              <a:rPr lang="en-US" sz="1300" b="1">
                <a:solidFill>
                  <a:srgbClr val="FFFFFF"/>
                </a:solidFill>
              </a:rPr>
              <a:t>To test soil pH with strips, create a 1:1 mixture of soil and distilled water (e.g., 4 tablespoons each) in a clean container, mix well, and let it sit for 20–60 minutes to settle. Dip the strip into the liquid for 2–30 seconds, shake off excess, and compare the color change to the chart within 1–2 minutes.</a:t>
            </a:r>
          </a:p>
          <a:p>
            <a:pPr>
              <a:lnSpc>
                <a:spcPct val="90000"/>
              </a:lnSpc>
            </a:pPr>
            <a:endParaRPr lang="en-US" sz="1300" b="1">
              <a:solidFill>
                <a:srgbClr val="FFFFFF"/>
              </a:solidFill>
            </a:endParaRPr>
          </a:p>
          <a:p>
            <a:pPr>
              <a:lnSpc>
                <a:spcPct val="90000"/>
              </a:lnSpc>
            </a:pPr>
            <a:endParaRPr lang="en-US" sz="1300" b="1">
              <a:solidFill>
                <a:srgbClr val="FFFFFF"/>
              </a:solidFill>
            </a:endParaRPr>
          </a:p>
        </p:txBody>
      </p:sp>
      <p:sp>
        <p:nvSpPr>
          <p:cNvPr id="5" name="Date Placeholder 4">
            <a:extLst>
              <a:ext uri="{FF2B5EF4-FFF2-40B4-BE49-F238E27FC236}">
                <a16:creationId xmlns:a16="http://schemas.microsoft.com/office/drawing/2014/main" id="{16CBBEB6-D438-8F2D-B196-F86512C93718}"/>
              </a:ext>
            </a:extLst>
          </p:cNvPr>
          <p:cNvSpPr>
            <a:spLocks noGrp="1"/>
          </p:cNvSpPr>
          <p:nvPr>
            <p:ph type="dt" sz="half" idx="10"/>
          </p:nvPr>
        </p:nvSpPr>
        <p:spPr>
          <a:xfrm>
            <a:off x="8663825" y="6041362"/>
            <a:ext cx="911939" cy="365125"/>
          </a:xfrm>
        </p:spPr>
        <p:txBody>
          <a:bodyPr>
            <a:normAutofit/>
          </a:bodyPr>
          <a:lstStyle/>
          <a:p>
            <a:pPr>
              <a:spcAft>
                <a:spcPts val="600"/>
              </a:spcAft>
            </a:pPr>
            <a:r>
              <a:rPr lang="en-US">
                <a:solidFill>
                  <a:srgbClr val="FFFFFF"/>
                </a:solidFill>
              </a:rPr>
              <a:t>1-32</a:t>
            </a:r>
          </a:p>
        </p:txBody>
      </p:sp>
      <p:sp>
        <p:nvSpPr>
          <p:cNvPr id="6" name="Slide Number Placeholder 5">
            <a:extLst>
              <a:ext uri="{FF2B5EF4-FFF2-40B4-BE49-F238E27FC236}">
                <a16:creationId xmlns:a16="http://schemas.microsoft.com/office/drawing/2014/main" id="{CDC65C73-4599-7D4E-77A7-A636689B0DDE}"/>
              </a:ext>
            </a:extLst>
          </p:cNvPr>
          <p:cNvSpPr>
            <a:spLocks noGrp="1"/>
          </p:cNvSpPr>
          <p:nvPr>
            <p:ph type="sldNum" sz="quarter" idx="12"/>
          </p:nvPr>
        </p:nvSpPr>
        <p:spPr>
          <a:xfrm>
            <a:off x="9662553" y="6041362"/>
            <a:ext cx="566186" cy="365125"/>
          </a:xfrm>
        </p:spPr>
        <p:txBody>
          <a:bodyPr>
            <a:normAutofit/>
          </a:bodyPr>
          <a:lstStyle/>
          <a:p>
            <a:pPr>
              <a:spcAft>
                <a:spcPts val="600"/>
              </a:spcAft>
            </a:pPr>
            <a:fld id="{CBD12358-51D2-46B3-9BDE-DF29528B9454}" type="slidenum">
              <a:rPr lang="en-US">
                <a:solidFill>
                  <a:srgbClr val="FFFFFF"/>
                </a:solidFill>
              </a:rPr>
              <a:pPr>
                <a:spcAft>
                  <a:spcPts val="600"/>
                </a:spcAft>
              </a:pPr>
              <a:t>8</a:t>
            </a:fld>
            <a:endParaRPr lang="en-US">
              <a:solidFill>
                <a:srgbClr val="FFFFFF"/>
              </a:solidFill>
            </a:endParaRPr>
          </a:p>
        </p:txBody>
      </p:sp>
    </p:spTree>
    <p:extLst>
      <p:ext uri="{BB962C8B-B14F-4D97-AF65-F5344CB8AC3E}">
        <p14:creationId xmlns:p14="http://schemas.microsoft.com/office/powerpoint/2010/main" val="2294721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7BFDB-AF9E-DA3A-DF7B-63CB5C635B45}"/>
              </a:ext>
            </a:extLst>
          </p:cNvPr>
          <p:cNvSpPr>
            <a:spLocks noGrp="1"/>
          </p:cNvSpPr>
          <p:nvPr>
            <p:ph type="title"/>
          </p:nvPr>
        </p:nvSpPr>
        <p:spPr>
          <a:xfrm>
            <a:off x="2849562" y="124691"/>
            <a:ext cx="6424440" cy="691947"/>
          </a:xfrm>
        </p:spPr>
        <p:txBody>
          <a:bodyPr>
            <a:normAutofit/>
          </a:bodyPr>
          <a:lstStyle/>
          <a:p>
            <a:r>
              <a:rPr lang="en-US" dirty="0"/>
              <a:t>Amending your soil </a:t>
            </a:r>
          </a:p>
        </p:txBody>
      </p:sp>
      <p:pic>
        <p:nvPicPr>
          <p:cNvPr id="7" name="Picture 6" descr="Small plant growing on soil">
            <a:extLst>
              <a:ext uri="{FF2B5EF4-FFF2-40B4-BE49-F238E27FC236}">
                <a16:creationId xmlns:a16="http://schemas.microsoft.com/office/drawing/2014/main" id="{04B45022-1180-DCFC-FDE0-B4F7B31513B7}"/>
              </a:ext>
            </a:extLst>
          </p:cNvPr>
          <p:cNvPicPr>
            <a:picLocks noChangeAspect="1"/>
          </p:cNvPicPr>
          <p:nvPr/>
        </p:nvPicPr>
        <p:blipFill>
          <a:blip r:embed="rId2"/>
          <a:srcRect l="36987" r="36441" b="1"/>
          <a:stretch>
            <a:fillRect/>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1" name="Isosceles Triangle 10">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DDED6D2A-B5A4-49DF-66B5-20B7FA197B20}"/>
              </a:ext>
            </a:extLst>
          </p:cNvPr>
          <p:cNvSpPr>
            <a:spLocks noGrp="1"/>
          </p:cNvSpPr>
          <p:nvPr>
            <p:ph idx="1"/>
          </p:nvPr>
        </p:nvSpPr>
        <p:spPr>
          <a:xfrm>
            <a:off x="2587337" y="816639"/>
            <a:ext cx="8208818" cy="5916670"/>
          </a:xfrm>
        </p:spPr>
        <p:txBody>
          <a:bodyPr>
            <a:normAutofit fontScale="92500" lnSpcReduction="10000"/>
          </a:bodyPr>
          <a:lstStyle/>
          <a:p>
            <a:pPr>
              <a:lnSpc>
                <a:spcPct val="90000"/>
              </a:lnSpc>
            </a:pPr>
            <a:r>
              <a:rPr lang="en-US" sz="1500" dirty="0"/>
              <a:t>You can do everything else right, but if you don’t invest in good soil, your garden won’t reach its full potential. The key to building good soil is using soil amendments that are readily available at most garden supply stores.</a:t>
            </a:r>
          </a:p>
          <a:p>
            <a:pPr>
              <a:lnSpc>
                <a:spcPct val="90000"/>
              </a:lnSpc>
            </a:pPr>
            <a:r>
              <a:rPr lang="en-US" sz="1500" b="1" dirty="0"/>
              <a:t>Compost, manure, worm castings, leaf mold, and biochar are a few examples of animal and plant-based soil amendments that enrich the soil with organic matter. </a:t>
            </a:r>
            <a:r>
              <a:rPr lang="en-US" sz="1500" b="1" dirty="0" err="1"/>
              <a:t>Azomite</a:t>
            </a:r>
            <a:r>
              <a:rPr lang="en-US" sz="1500" b="1" dirty="0"/>
              <a:t>, dolomitic limestone, greensand, and gypsum are several mineral-based soil amendments that add essential nutrients to the soil. </a:t>
            </a:r>
          </a:p>
          <a:p>
            <a:pPr>
              <a:lnSpc>
                <a:spcPct val="90000"/>
              </a:lnSpc>
            </a:pPr>
            <a:r>
              <a:rPr lang="en-US" sz="1500" b="1" dirty="0"/>
              <a:t>To read further on 12 soil amendments for your garden. Go to website:</a:t>
            </a:r>
          </a:p>
          <a:p>
            <a:pPr>
              <a:lnSpc>
                <a:spcPct val="90000"/>
              </a:lnSpc>
            </a:pPr>
            <a:r>
              <a:rPr lang="en-US" sz="1500" dirty="0">
                <a:hlinkClick r:id="rId3"/>
              </a:rPr>
              <a:t>https://seedsnsuch.com/blogs/gardeners-greenroom/12-miracle-soil-amendments-to-set-your-garden-up-for-success</a:t>
            </a:r>
            <a:endParaRPr lang="en-US" sz="1500" dirty="0"/>
          </a:p>
          <a:p>
            <a:pPr>
              <a:lnSpc>
                <a:spcPct val="110000"/>
              </a:lnSpc>
              <a:spcBef>
                <a:spcPts val="1800"/>
              </a:spcBef>
              <a:spcAft>
                <a:spcPts val="900"/>
              </a:spcAft>
              <a:buNone/>
            </a:pPr>
            <a:r>
              <a:rPr lang="en-US" sz="1600" b="1" u="none" strike="noStrike" dirty="0">
                <a:effectLst/>
                <a:latin typeface="Google Sans"/>
              </a:rPr>
              <a:t>Core Soil Mix Recipe</a:t>
            </a:r>
          </a:p>
          <a:p>
            <a:pPr>
              <a:lnSpc>
                <a:spcPct val="110000"/>
              </a:lnSpc>
              <a:spcBef>
                <a:spcPts val="1800"/>
              </a:spcBef>
              <a:spcAft>
                <a:spcPts val="900"/>
              </a:spcAft>
              <a:buNone/>
            </a:pPr>
            <a:r>
              <a:rPr lang="en-US" sz="1600" b="1" u="none" strike="noStrike" dirty="0">
                <a:effectLst/>
                <a:latin typeface="Google Sans"/>
              </a:rPr>
              <a:t>40% Topsoil:</a:t>
            </a:r>
            <a:r>
              <a:rPr lang="en-US" sz="1600" b="0" u="none" strike="noStrike" dirty="0">
                <a:effectLst/>
                <a:latin typeface="Google Sans"/>
              </a:rPr>
              <a:t> Provides the mineral base and heavy structure for plants to anchor their roots.</a:t>
            </a:r>
          </a:p>
          <a:p>
            <a:pPr marL="0" indent="0">
              <a:lnSpc>
                <a:spcPct val="110000"/>
              </a:lnSpc>
              <a:spcBef>
                <a:spcPts val="900"/>
              </a:spcBef>
              <a:spcAft>
                <a:spcPts val="900"/>
              </a:spcAft>
              <a:buNone/>
            </a:pPr>
            <a:r>
              <a:rPr lang="en-US" sz="1600" b="1" u="none" strike="noStrike" dirty="0">
                <a:effectLst/>
                <a:latin typeface="Google Sans"/>
              </a:rPr>
              <a:t>40% Compost:</a:t>
            </a:r>
            <a:r>
              <a:rPr lang="en-US" sz="1600" b="0" u="none" strike="noStrike" dirty="0">
                <a:effectLst/>
                <a:latin typeface="Google Sans"/>
              </a:rPr>
              <a:t> Delivers essential nutrients, introduces beneficial microbes, and improves moisture retention. You can use a mix of yard-waste compost, aged manure, or </a:t>
            </a:r>
            <a:r>
              <a:rPr lang="en-US" sz="1600" b="0" u="none" strike="noStrike" dirty="0">
                <a:effectLst/>
                <a:latin typeface="Google Sans"/>
                <a:hlinkClick r:id="rId4"/>
              </a:rPr>
              <a:t>Mushroom Compost</a:t>
            </a:r>
            <a:r>
              <a:rPr lang="en-US" sz="1600" b="0" u="none" strike="noStrike" dirty="0">
                <a:effectLst/>
                <a:latin typeface="Google Sans"/>
              </a:rPr>
              <a:t>.</a:t>
            </a:r>
          </a:p>
          <a:p>
            <a:pPr marL="0" indent="0">
              <a:lnSpc>
                <a:spcPct val="110000"/>
              </a:lnSpc>
              <a:spcBef>
                <a:spcPts val="900"/>
              </a:spcBef>
              <a:spcAft>
                <a:spcPts val="900"/>
              </a:spcAft>
              <a:buNone/>
            </a:pPr>
            <a:r>
              <a:rPr lang="en-US" sz="1600" b="1" u="none" strike="noStrike" dirty="0">
                <a:effectLst/>
                <a:latin typeface="Google Sans"/>
              </a:rPr>
              <a:t>20% Perlite or Coarse Sand:</a:t>
            </a:r>
            <a:r>
              <a:rPr lang="en-US" sz="1600" b="0" u="none" strike="noStrike" dirty="0">
                <a:effectLst/>
                <a:latin typeface="Google Sans"/>
              </a:rPr>
              <a:t> Prevents soil compaction and ensures proper drainage and airflow to root zones.</a:t>
            </a:r>
          </a:p>
          <a:p>
            <a:pPr>
              <a:lnSpc>
                <a:spcPct val="90000"/>
              </a:lnSpc>
            </a:pPr>
            <a:r>
              <a:rPr lang="en-US" sz="1500" dirty="0"/>
              <a:t>Perlite can be expensive, so I reserve its use for potting or for planting species such as lavender and blueberries, as well as other plants susceptible to root rot in waterlogged soil. In raised beds, I place dead leaves or sticks at the bottom to facilitate natural decomposition, enriching both the plants and the soil with nutrients.</a:t>
            </a:r>
          </a:p>
        </p:txBody>
      </p:sp>
      <p:sp>
        <p:nvSpPr>
          <p:cNvPr id="4" name="Date Placeholder 3">
            <a:extLst>
              <a:ext uri="{FF2B5EF4-FFF2-40B4-BE49-F238E27FC236}">
                <a16:creationId xmlns:a16="http://schemas.microsoft.com/office/drawing/2014/main" id="{A8B649DE-452D-251A-7DA2-4EAE06762D79}"/>
              </a:ext>
            </a:extLst>
          </p:cNvPr>
          <p:cNvSpPr>
            <a:spLocks noGrp="1"/>
          </p:cNvSpPr>
          <p:nvPr>
            <p:ph type="dt" sz="half" idx="10"/>
          </p:nvPr>
        </p:nvSpPr>
        <p:spPr>
          <a:xfrm>
            <a:off x="6679155" y="6041362"/>
            <a:ext cx="1437917" cy="365125"/>
          </a:xfrm>
        </p:spPr>
        <p:txBody>
          <a:bodyPr>
            <a:normAutofit/>
          </a:bodyPr>
          <a:lstStyle/>
          <a:p>
            <a:pPr>
              <a:spcAft>
                <a:spcPts val="600"/>
              </a:spcAft>
            </a:pPr>
            <a:r>
              <a:rPr lang="en-US"/>
              <a:t>1-32</a:t>
            </a:r>
          </a:p>
        </p:txBody>
      </p:sp>
      <p:sp>
        <p:nvSpPr>
          <p:cNvPr id="5" name="Slide Number Placeholder 4">
            <a:extLst>
              <a:ext uri="{FF2B5EF4-FFF2-40B4-BE49-F238E27FC236}">
                <a16:creationId xmlns:a16="http://schemas.microsoft.com/office/drawing/2014/main" id="{6EC813C1-01CE-AD78-91C4-A0246EDE8B3B}"/>
              </a:ext>
            </a:extLst>
          </p:cNvPr>
          <p:cNvSpPr>
            <a:spLocks noGrp="1"/>
          </p:cNvSpPr>
          <p:nvPr>
            <p:ph type="sldNum" sz="quarter" idx="12"/>
          </p:nvPr>
        </p:nvSpPr>
        <p:spPr>
          <a:xfrm>
            <a:off x="8590663" y="6041362"/>
            <a:ext cx="683339" cy="365125"/>
          </a:xfrm>
        </p:spPr>
        <p:txBody>
          <a:bodyPr>
            <a:normAutofit/>
          </a:bodyPr>
          <a:lstStyle/>
          <a:p>
            <a:pPr>
              <a:spcAft>
                <a:spcPts val="600"/>
              </a:spcAft>
            </a:pPr>
            <a:fld id="{CBD12358-51D2-46B3-9BDE-DF29528B9454}" type="slidenum">
              <a:rPr lang="en-US" smtClean="0"/>
              <a:pPr>
                <a:spcAft>
                  <a:spcPts val="600"/>
                </a:spcAft>
              </a:pPr>
              <a:t>9</a:t>
            </a:fld>
            <a:endParaRPr lang="en-US"/>
          </a:p>
        </p:txBody>
      </p:sp>
    </p:spTree>
    <p:extLst>
      <p:ext uri="{BB962C8B-B14F-4D97-AF65-F5344CB8AC3E}">
        <p14:creationId xmlns:p14="http://schemas.microsoft.com/office/powerpoint/2010/main" val="170739196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20BE78-9FDF-401B-B412-3AA10EC5BEA3}">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30E62E91-3991-445A-ADE0-DB143B39320F}">
  <ds:schemaRefs>
    <ds:schemaRef ds:uri="http://schemas.microsoft.com/sharepoint/v3/contenttype/forms"/>
  </ds:schemaRefs>
</ds:datastoreItem>
</file>

<file path=customXml/itemProps3.xml><?xml version="1.0" encoding="utf-8"?>
<ds:datastoreItem xmlns:ds="http://schemas.openxmlformats.org/officeDocument/2006/customXml" ds:itemID="{1C180A77-4928-484F-9529-F716C85D6A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Facet</Template>
  <TotalTime>75397</TotalTime>
  <Words>4537</Words>
  <Application>Microsoft Office PowerPoint</Application>
  <PresentationFormat>Widescreen</PresentationFormat>
  <Paragraphs>299</Paragraphs>
  <Slides>27</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Abadi</vt:lpstr>
      <vt:lpstr>Algerian</vt:lpstr>
      <vt:lpstr>Aptos</vt:lpstr>
      <vt:lpstr>Arial</vt:lpstr>
      <vt:lpstr>Calibri</vt:lpstr>
      <vt:lpstr>Google Sans</vt:lpstr>
      <vt:lpstr>Roboto Black</vt:lpstr>
      <vt:lpstr>Times New Roman</vt:lpstr>
      <vt:lpstr>Trebuchet MS</vt:lpstr>
      <vt:lpstr>Wingdings 3</vt:lpstr>
      <vt:lpstr>Facet</vt:lpstr>
      <vt:lpstr>Bringing the farm to your Backyard.</vt:lpstr>
      <vt:lpstr>  Gardening Kits for Kids  Imagine a vibrant garden where children become passionate learners, discovering firsthand how the environment and their food are deeply connected. Our gardening kits inspire kids to step outdoors, stay active, and develop essential life skills. With engaging, hands-on activities, each child transforms into a confident grower and proud harvester, nurturing plants from seed to table and experiencing the satisfaction of their own accomplishments.   = </vt:lpstr>
      <vt:lpstr> </vt:lpstr>
      <vt:lpstr>Table of Contents</vt:lpstr>
      <vt:lpstr>Soil and Gardening. </vt:lpstr>
      <vt:lpstr>Understanding soil and more vocabulary </vt:lpstr>
      <vt:lpstr>PH of soil</vt:lpstr>
      <vt:lpstr>Testing Ph </vt:lpstr>
      <vt:lpstr>Amending your soil </vt:lpstr>
      <vt:lpstr>Soil Amendment</vt:lpstr>
      <vt:lpstr>Pest control</vt:lpstr>
      <vt:lpstr>Controlling Pest through beneficial ways </vt:lpstr>
      <vt:lpstr>Beneficial planting</vt:lpstr>
      <vt:lpstr>If you want to learn more about pollination .  Check out these websites!!</vt:lpstr>
      <vt:lpstr>5 Things Kids Can Do to Help Pollinators</vt:lpstr>
      <vt:lpstr>    Chia pet,  Hydroponic lettuce,  Growing sprouts. Fermented ideas </vt:lpstr>
      <vt:lpstr>PowerPoint Presentation</vt:lpstr>
      <vt:lpstr>Hydroponic Lettuce</vt:lpstr>
      <vt:lpstr>How to Grow Sprouts in a Mason Jar  http://cultivatorkitchen.com/how-to-g row-sprouts/</vt:lpstr>
      <vt:lpstr>Fermenting vegetables at home is a simple, economical way to preserve produce using salt and water. The process produces a tangy flavor and promotes the growth of beneficial probiotics.</vt:lpstr>
      <vt:lpstr>Further learning for all ages  https://www.creationillustrated.com/gardening-with-children/  </vt:lpstr>
      <vt:lpstr>Disclaimer And Liability Clause</vt:lpstr>
      <vt:lpstr>High school Gardening  Elective</vt:lpstr>
      <vt:lpstr>High school elective credit</vt:lpstr>
      <vt:lpstr>Ideas for expanding study or elective hours. </vt:lpstr>
      <vt:lpstr>Horticulture Elective Class Syllabus Template </vt:lpstr>
      <vt:lpstr>How to turn Knollwood agriculture garden kit into a high school elective credit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Perry, Adam D. (Maintenance)</dc:creator>
  <cp:lastModifiedBy>Perry, Adam D. (Maintenance)</cp:lastModifiedBy>
  <cp:revision>29</cp:revision>
  <dcterms:created xsi:type="dcterms:W3CDTF">2025-11-30T04:19:41Z</dcterms:created>
  <dcterms:modified xsi:type="dcterms:W3CDTF">2026-05-24T16:59:59Z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