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43" r:id="rId2"/>
  </p:sldMasterIdLst>
  <p:notesMasterIdLst>
    <p:notesMasterId r:id="rId24"/>
  </p:notesMasterIdLst>
  <p:sldIdLst>
    <p:sldId id="256" r:id="rId3"/>
    <p:sldId id="313" r:id="rId4"/>
    <p:sldId id="260" r:id="rId5"/>
    <p:sldId id="333" r:id="rId6"/>
    <p:sldId id="340" r:id="rId7"/>
    <p:sldId id="366" r:id="rId8"/>
    <p:sldId id="270" r:id="rId9"/>
    <p:sldId id="345" r:id="rId10"/>
    <p:sldId id="272" r:id="rId11"/>
    <p:sldId id="363" r:id="rId12"/>
    <p:sldId id="268" r:id="rId13"/>
    <p:sldId id="367" r:id="rId14"/>
    <p:sldId id="269" r:id="rId15"/>
    <p:sldId id="305" r:id="rId16"/>
    <p:sldId id="365" r:id="rId17"/>
    <p:sldId id="321" r:id="rId18"/>
    <p:sldId id="360" r:id="rId19"/>
    <p:sldId id="361" r:id="rId20"/>
    <p:sldId id="302" r:id="rId21"/>
    <p:sldId id="369" r:id="rId22"/>
    <p:sldId id="3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1DBBD-9040-4F96-9BA0-679EC480402A}" v="34" dt="2026-05-04T04:15:13.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5" autoAdjust="0"/>
  </p:normalViewPr>
  <p:slideViewPr>
    <p:cSldViewPr snapToGrid="0">
      <p:cViewPr varScale="1">
        <p:scale>
          <a:sx n="74" d="100"/>
          <a:sy n="74" d="100"/>
        </p:scale>
        <p:origin x="1042" y="43"/>
      </p:cViewPr>
      <p:guideLst/>
    </p:cSldViewPr>
  </p:slideViewPr>
  <p:outlineViewPr>
    <p:cViewPr>
      <p:scale>
        <a:sx n="33" d="100"/>
        <a:sy n="33" d="100"/>
      </p:scale>
      <p:origin x="0" y="-2269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0E5D1-01D6-4EF1-8EF0-D92F70AAD397}"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0C293-F0AD-46E5-B690-A889FBF2990A}" type="slidenum">
              <a:rPr lang="en-US" smtClean="0"/>
              <a:t>‹#›</a:t>
            </a:fld>
            <a:endParaRPr lang="en-US"/>
          </a:p>
        </p:txBody>
      </p:sp>
    </p:spTree>
    <p:extLst>
      <p:ext uri="{BB962C8B-B14F-4D97-AF65-F5344CB8AC3E}">
        <p14:creationId xmlns:p14="http://schemas.microsoft.com/office/powerpoint/2010/main" val="234980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eatimemagazine.com/what-afternoon-tea-teaches-our-childr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630C293-F0AD-46E5-B690-A889FBF2990A}" type="slidenum">
              <a:rPr lang="en-US" smtClean="0"/>
              <a:t>1</a:t>
            </a:fld>
            <a:endParaRPr lang="en-US"/>
          </a:p>
        </p:txBody>
      </p:sp>
    </p:spTree>
    <p:extLst>
      <p:ext uri="{BB962C8B-B14F-4D97-AF65-F5344CB8AC3E}">
        <p14:creationId xmlns:p14="http://schemas.microsoft.com/office/powerpoint/2010/main" val="383225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Tea Time is a wonderful magazine to teach children tea etiquette, craft ideas, recipes, tea infusions, table settings, and even tea retreats. </a:t>
            </a:r>
          </a:p>
          <a:p>
            <a:r>
              <a:rPr lang="en-US" sz="1800" b="1" dirty="0"/>
              <a:t> Afternoon tea teaches children manners, planning, etiquette, appropriate dress, and handling precious things carefully.</a:t>
            </a:r>
            <a:endParaRPr lang="en-US" sz="1800" b="1" dirty="0">
              <a:solidFill>
                <a:srgbClr val="99CA3C"/>
              </a:solidFill>
              <a:hlinkClick r:id="rId3">
                <a:extLst>
                  <a:ext uri="{A12FA001-AC4F-418D-AE19-62706E023703}">
                    <ahyp:hlinkClr xmlns:ahyp="http://schemas.microsoft.com/office/drawing/2018/hyperlinkcolor" val="tx"/>
                  </a:ext>
                </a:extLst>
              </a:hlinkClick>
            </a:endParaRPr>
          </a:p>
          <a:p>
            <a:r>
              <a:rPr lang="en-US" sz="1800" b="1" dirty="0">
                <a:solidFill>
                  <a:schemeClr val="accent2"/>
                </a:solidFill>
                <a:hlinkClick r:id="rId3">
                  <a:extLst>
                    <a:ext uri="{A12FA001-AC4F-418D-AE19-62706E023703}">
                      <ahyp:hlinkClr xmlns:ahyp="http://schemas.microsoft.com/office/drawing/2018/hyperlinkcolor" val="tx"/>
                    </a:ext>
                  </a:extLst>
                </a:hlinkClick>
              </a:rPr>
              <a:t>https://teatimemagazine.com/what-afternoon-tea-teaches-our-children/</a:t>
            </a:r>
            <a:endParaRPr lang="en-US" sz="1800" b="1"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19</a:t>
            </a:fld>
            <a:endParaRPr lang="en-US" noProof="0" dirty="0"/>
          </a:p>
        </p:txBody>
      </p:sp>
    </p:spTree>
    <p:extLst>
      <p:ext uri="{BB962C8B-B14F-4D97-AF65-F5344CB8AC3E}">
        <p14:creationId xmlns:p14="http://schemas.microsoft.com/office/powerpoint/2010/main" val="353807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are 4 tea bags to make your own tea.</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20</a:t>
            </a:fld>
            <a:endParaRPr lang="en-US" noProof="0" dirty="0"/>
          </a:p>
        </p:txBody>
      </p:sp>
    </p:spTree>
    <p:extLst>
      <p:ext uri="{BB962C8B-B14F-4D97-AF65-F5344CB8AC3E}">
        <p14:creationId xmlns:p14="http://schemas.microsoft.com/office/powerpoint/2010/main" val="73438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can use these questions for any of the activities you like. This is an example of questions which would be good for growing the wildflowers or the beans in watch it grow. </a:t>
            </a:r>
          </a:p>
        </p:txBody>
      </p:sp>
      <p:sp>
        <p:nvSpPr>
          <p:cNvPr id="4" name="Slide Number Placeholder 3"/>
          <p:cNvSpPr>
            <a:spLocks noGrp="1"/>
          </p:cNvSpPr>
          <p:nvPr>
            <p:ph type="sldNum" sz="quarter" idx="5"/>
          </p:nvPr>
        </p:nvSpPr>
        <p:spPr/>
        <p:txBody>
          <a:bodyPr/>
          <a:lstStyle/>
          <a:p>
            <a:fld id="{7630C293-F0AD-46E5-B690-A889FBF2990A}" type="slidenum">
              <a:rPr lang="en-US" smtClean="0"/>
              <a:t>5</a:t>
            </a:fld>
            <a:endParaRPr lang="en-US"/>
          </a:p>
        </p:txBody>
      </p:sp>
    </p:spTree>
    <p:extLst>
      <p:ext uri="{BB962C8B-B14F-4D97-AF65-F5344CB8AC3E}">
        <p14:creationId xmlns:p14="http://schemas.microsoft.com/office/powerpoint/2010/main" val="341956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the concepts mentioned before with s-science.  Germination will be observed with the growth of the beans.  To show photosynthesis take one of the beans out, Repot and put in dark .  Discuss with child the importance of photosynthesis.  </a:t>
            </a:r>
          </a:p>
          <a:p>
            <a:r>
              <a:rPr lang="en-US" dirty="0"/>
              <a:t>When growing the beans, you have 3 sources of light to use  .  If you have a place outside where the sun hits the beans but keeps it dry for rain, you can use that method.  Or grow inside </a:t>
            </a:r>
            <a:r>
              <a:rPr lang="en-US" dirty="0" err="1"/>
              <a:t>infront</a:t>
            </a:r>
            <a:r>
              <a:rPr lang="en-US" dirty="0"/>
              <a:t> of window with direct light. Or under a lamp with a light mentioned in the website I linked,</a:t>
            </a:r>
          </a:p>
          <a:p>
            <a:r>
              <a:rPr lang="en-US" dirty="0"/>
              <a:t>https://www.thespruce.com/best-grow-lights</a:t>
            </a:r>
          </a:p>
        </p:txBody>
      </p:sp>
      <p:sp>
        <p:nvSpPr>
          <p:cNvPr id="4" name="Slide Number Placeholder 3"/>
          <p:cNvSpPr>
            <a:spLocks noGrp="1"/>
          </p:cNvSpPr>
          <p:nvPr>
            <p:ph type="sldNum" sz="quarter" idx="5"/>
          </p:nvPr>
        </p:nvSpPr>
        <p:spPr/>
        <p:txBody>
          <a:bodyPr/>
          <a:lstStyle/>
          <a:p>
            <a:fld id="{7630C293-F0AD-46E5-B690-A889FBF2990A}" type="slidenum">
              <a:rPr lang="en-US" smtClean="0"/>
              <a:t>7</a:t>
            </a:fld>
            <a:endParaRPr lang="en-US"/>
          </a:p>
        </p:txBody>
      </p:sp>
    </p:spTree>
    <p:extLst>
      <p:ext uri="{BB962C8B-B14F-4D97-AF65-F5344CB8AC3E}">
        <p14:creationId xmlns:p14="http://schemas.microsoft.com/office/powerpoint/2010/main" val="3661681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on of your decorated pots to grow your tickle plant.</a:t>
            </a:r>
          </a:p>
        </p:txBody>
      </p:sp>
      <p:sp>
        <p:nvSpPr>
          <p:cNvPr id="4" name="Slide Number Placeholder 3"/>
          <p:cNvSpPr>
            <a:spLocks noGrp="1"/>
          </p:cNvSpPr>
          <p:nvPr>
            <p:ph type="sldNum" sz="quarter" idx="5"/>
          </p:nvPr>
        </p:nvSpPr>
        <p:spPr/>
        <p:txBody>
          <a:bodyPr/>
          <a:lstStyle/>
          <a:p>
            <a:fld id="{7630C293-F0AD-46E5-B690-A889FBF2990A}" type="slidenum">
              <a:rPr lang="en-US" smtClean="0"/>
              <a:t>9</a:t>
            </a:fld>
            <a:endParaRPr lang="en-US"/>
          </a:p>
        </p:txBody>
      </p:sp>
    </p:spTree>
    <p:extLst>
      <p:ext uri="{BB962C8B-B14F-4D97-AF65-F5344CB8AC3E}">
        <p14:creationId xmlns:p14="http://schemas.microsoft.com/office/powerpoint/2010/main" val="172527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the whole dragonfly in the other pot you decorated. Water and grow along side of the tickle plant. </a:t>
            </a:r>
          </a:p>
        </p:txBody>
      </p:sp>
      <p:sp>
        <p:nvSpPr>
          <p:cNvPr id="4" name="Slide Number Placeholder 3"/>
          <p:cNvSpPr>
            <a:spLocks noGrp="1"/>
          </p:cNvSpPr>
          <p:nvPr>
            <p:ph type="sldNum" sz="quarter" idx="5"/>
          </p:nvPr>
        </p:nvSpPr>
        <p:spPr/>
        <p:txBody>
          <a:bodyPr/>
          <a:lstStyle/>
          <a:p>
            <a:fld id="{7630C293-F0AD-46E5-B690-A889FBF2990A}" type="slidenum">
              <a:rPr lang="en-US" smtClean="0"/>
              <a:t>10</a:t>
            </a:fld>
            <a:endParaRPr lang="en-US"/>
          </a:p>
        </p:txBody>
      </p:sp>
    </p:spTree>
    <p:extLst>
      <p:ext uri="{BB962C8B-B14F-4D97-AF65-F5344CB8AC3E}">
        <p14:creationId xmlns:p14="http://schemas.microsoft.com/office/powerpoint/2010/main" val="23961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https://www.thespruce.com/wildflower-gardening-1403564</a:t>
            </a:r>
          </a:p>
          <a:p>
            <a:r>
              <a:rPr lang="en-US" sz="1200" b="1" i="0" kern="1200" dirty="0">
                <a:solidFill>
                  <a:schemeClr val="tx1"/>
                </a:solidFill>
                <a:effectLst/>
                <a:latin typeface="+mn-lt"/>
                <a:ea typeface="+mn-ea"/>
                <a:cs typeface="+mn-cs"/>
              </a:rPr>
              <a:t>Simple Steps for Kids: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Pick a Spot &amp; Clear It:</a:t>
            </a:r>
            <a:r>
              <a:rPr lang="en-US" sz="1200" b="0" i="0" kern="1200" dirty="0">
                <a:solidFill>
                  <a:schemeClr val="tx1"/>
                </a:solidFill>
                <a:effectLst/>
                <a:latin typeface="+mn-lt"/>
                <a:ea typeface="+mn-ea"/>
                <a:cs typeface="+mn-cs"/>
              </a:rPr>
              <a:t> Choose a sunny spot (6+ hours of sun). Remove all weeds and grass to make a small patch of bare soil.</a:t>
            </a:r>
          </a:p>
          <a:p>
            <a:r>
              <a:rPr lang="en-US" sz="1200" b="1" i="0" kern="1200" dirty="0">
                <a:solidFill>
                  <a:schemeClr val="tx1"/>
                </a:solidFill>
                <a:effectLst/>
                <a:latin typeface="+mn-lt"/>
                <a:ea typeface="+mn-ea"/>
                <a:cs typeface="+mn-cs"/>
              </a:rPr>
              <a:t>Mix &amp; Scatter:</a:t>
            </a:r>
            <a:r>
              <a:rPr lang="en-US" sz="1200" b="0" i="0" kern="1200" dirty="0">
                <a:solidFill>
                  <a:schemeClr val="tx1"/>
                </a:solidFill>
                <a:effectLst/>
                <a:latin typeface="+mn-lt"/>
                <a:ea typeface="+mn-ea"/>
                <a:cs typeface="+mn-cs"/>
              </a:rPr>
              <a:t> Mix your seed packet with 4-5 times as much sand. This helps children see where they have sown and ensures even spreading.</a:t>
            </a:r>
          </a:p>
          <a:p>
            <a:r>
              <a:rPr lang="en-US" sz="1200" b="1" i="0" kern="1200" dirty="0">
                <a:solidFill>
                  <a:schemeClr val="tx1"/>
                </a:solidFill>
                <a:effectLst/>
                <a:latin typeface="+mn-lt"/>
                <a:ea typeface="+mn-ea"/>
                <a:cs typeface="+mn-cs"/>
              </a:rPr>
              <a:t>Spread the Seeds:</a:t>
            </a:r>
            <a:r>
              <a:rPr lang="en-US" sz="1200" b="0" i="0" kern="1200" dirty="0">
                <a:solidFill>
                  <a:schemeClr val="tx1"/>
                </a:solidFill>
                <a:effectLst/>
                <a:latin typeface="+mn-lt"/>
                <a:ea typeface="+mn-ea"/>
                <a:cs typeface="+mn-cs"/>
              </a:rPr>
              <a:t> Walk across the area scattering the seed/sand mix, then do it again walking in the opposite direction (cross-hatching).</a:t>
            </a:r>
          </a:p>
          <a:p>
            <a:r>
              <a:rPr lang="en-US" sz="1200" b="1" i="0" kern="1200" dirty="0">
                <a:solidFill>
                  <a:schemeClr val="tx1"/>
                </a:solidFill>
                <a:effectLst/>
                <a:latin typeface="+mn-lt"/>
                <a:ea typeface="+mn-ea"/>
                <a:cs typeface="+mn-cs"/>
              </a:rPr>
              <a:t>Press Down (Don't Bury):</a:t>
            </a:r>
            <a:r>
              <a:rPr lang="en-US" sz="1200" b="0" i="0" kern="1200" dirty="0">
                <a:solidFill>
                  <a:schemeClr val="tx1"/>
                </a:solidFill>
                <a:effectLst/>
                <a:latin typeface="+mn-lt"/>
                <a:ea typeface="+mn-ea"/>
                <a:cs typeface="+mn-cs"/>
              </a:rPr>
              <a:t> Do not cover seeds with soil, as many need light to grow. Have children walk, jump, or press on the area to press seeds into the soil.</a:t>
            </a:r>
          </a:p>
          <a:p>
            <a:r>
              <a:rPr lang="en-US" sz="1200" b="1" i="0" kern="1200" dirty="0">
                <a:solidFill>
                  <a:schemeClr val="tx1"/>
                </a:solidFill>
                <a:effectLst/>
                <a:latin typeface="+mn-lt"/>
                <a:ea typeface="+mn-ea"/>
                <a:cs typeface="+mn-cs"/>
              </a:rPr>
              <a:t>Water &amp; Wait:</a:t>
            </a:r>
            <a:r>
              <a:rPr lang="en-US" sz="1200" b="0" i="0" kern="1200" dirty="0">
                <a:solidFill>
                  <a:schemeClr val="tx1"/>
                </a:solidFill>
                <a:effectLst/>
                <a:latin typeface="+mn-lt"/>
                <a:ea typeface="+mn-ea"/>
                <a:cs typeface="+mn-cs"/>
              </a:rPr>
              <a:t> Gently water the area and keep it moist until seedlings appear. </a:t>
            </a:r>
          </a:p>
          <a:p>
            <a:r>
              <a:rPr lang="en-US" sz="1200" b="0" i="0" kern="1200" dirty="0">
                <a:solidFill>
                  <a:schemeClr val="tx1"/>
                </a:solidFill>
                <a:effectLst/>
                <a:latin typeface="+mn-lt"/>
                <a:ea typeface="+mn-ea"/>
                <a:cs typeface="+mn-cs"/>
              </a:rPr>
              <a:t>American Meadows +4</a:t>
            </a:r>
          </a:p>
          <a:p>
            <a:r>
              <a:rPr lang="en-US" sz="1200" b="1" i="0" kern="1200" dirty="0">
                <a:solidFill>
                  <a:schemeClr val="tx1"/>
                </a:solidFill>
                <a:effectLst/>
                <a:latin typeface="+mn-lt"/>
                <a:ea typeface="+mn-ea"/>
                <a:cs typeface="+mn-cs"/>
              </a:rPr>
              <a:t>Quick Tips: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Time:</a:t>
            </a:r>
            <a:r>
              <a:rPr lang="en-US" sz="1200" b="0" i="0" kern="1200" dirty="0">
                <a:solidFill>
                  <a:schemeClr val="tx1"/>
                </a:solidFill>
                <a:effectLst/>
                <a:latin typeface="+mn-lt"/>
                <a:ea typeface="+mn-ea"/>
                <a:cs typeface="+mn-cs"/>
              </a:rPr>
              <a:t> Plant in spring (last frost) or autumn.</a:t>
            </a:r>
          </a:p>
          <a:p>
            <a:r>
              <a:rPr lang="en-US" sz="1200" b="1" i="0" kern="1200" dirty="0">
                <a:solidFill>
                  <a:schemeClr val="tx1"/>
                </a:solidFill>
                <a:effectLst/>
                <a:latin typeface="+mn-lt"/>
                <a:ea typeface="+mn-ea"/>
                <a:cs typeface="+mn-cs"/>
              </a:rPr>
              <a:t>Keep it Local:</a:t>
            </a:r>
            <a:r>
              <a:rPr lang="en-US" sz="1200" b="0" i="0" kern="1200" dirty="0">
                <a:solidFill>
                  <a:schemeClr val="tx1"/>
                </a:solidFill>
                <a:effectLst/>
                <a:latin typeface="+mn-lt"/>
                <a:ea typeface="+mn-ea"/>
                <a:cs typeface="+mn-cs"/>
              </a:rPr>
              <a:t> Buy native wildflower seeds to attract local bees and butterflies.</a:t>
            </a:r>
          </a:p>
          <a:p>
            <a:r>
              <a:rPr lang="en-US" sz="1200" b="1" i="0" kern="1200" dirty="0">
                <a:solidFill>
                  <a:schemeClr val="tx1"/>
                </a:solidFill>
                <a:effectLst/>
                <a:latin typeface="+mn-lt"/>
                <a:ea typeface="+mn-ea"/>
                <a:cs typeface="+mn-cs"/>
              </a:rPr>
              <a:t>Make it Fun:</a:t>
            </a:r>
            <a:r>
              <a:rPr lang="en-US" sz="1200" b="0" i="0" kern="1200" dirty="0">
                <a:solidFill>
                  <a:schemeClr val="tx1"/>
                </a:solidFill>
                <a:effectLst/>
                <a:latin typeface="+mn-lt"/>
                <a:ea typeface="+mn-ea"/>
                <a:cs typeface="+mn-cs"/>
              </a:rPr>
              <a:t> Use a hand-drawn map to mark where you planted!</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11</a:t>
            </a:fld>
            <a:endParaRPr lang="en-US"/>
          </a:p>
        </p:txBody>
      </p:sp>
    </p:spTree>
    <p:extLst>
      <p:ext uri="{BB962C8B-B14F-4D97-AF65-F5344CB8AC3E}">
        <p14:creationId xmlns:p14="http://schemas.microsoft.com/office/powerpoint/2010/main" val="300077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is how a flower model encourages engineering in STEM:</a:t>
            </a:r>
          </a:p>
          <a:p>
            <a:r>
              <a:rPr lang="en-US" sz="1200" b="1" i="0" kern="1200" dirty="0">
                <a:solidFill>
                  <a:schemeClr val="tx1"/>
                </a:solidFill>
                <a:effectLst/>
                <a:latin typeface="+mn-lt"/>
                <a:ea typeface="+mn-ea"/>
                <a:cs typeface="+mn-cs"/>
              </a:rPr>
              <a:t>Reverse Engineering and Biomimicry:</a:t>
            </a:r>
            <a:r>
              <a:rPr lang="en-US" sz="1200" b="0" i="0" kern="1200" dirty="0">
                <a:solidFill>
                  <a:schemeClr val="tx1"/>
                </a:solidFill>
                <a:effectLst/>
                <a:latin typeface="+mn-lt"/>
                <a:ea typeface="+mn-ea"/>
                <a:cs typeface="+mn-cs"/>
              </a:rPr>
              <a:t> Students dissect flowers to understand their components, then act as "biomimicry designers" by analyzing how plant adaptations function. For example, learning how petals repel water can inspire them to engineer new waterproof materials.</a:t>
            </a:r>
          </a:p>
          <a:p>
            <a:r>
              <a:rPr lang="en-US" sz="1200" b="1" i="0" kern="1200" dirty="0">
                <a:solidFill>
                  <a:schemeClr val="tx1"/>
                </a:solidFill>
                <a:effectLst/>
                <a:latin typeface="+mn-lt"/>
                <a:ea typeface="+mn-ea"/>
                <a:cs typeface="+mn-cs"/>
              </a:rPr>
              <a:t>Engineering Design Process (EDP):</a:t>
            </a:r>
            <a:r>
              <a:rPr lang="en-US" sz="1200" b="0" i="0" kern="1200" dirty="0">
                <a:solidFill>
                  <a:schemeClr val="tx1"/>
                </a:solidFill>
                <a:effectLst/>
                <a:latin typeface="+mn-lt"/>
                <a:ea typeface="+mn-ea"/>
                <a:cs typeface="+mn-cs"/>
              </a:rPr>
              <a:t> Students are challenged to use the EDP—identifying a problem, imagining, planning, creating, and improving—to build their own flower models using craft materials.</a:t>
            </a:r>
          </a:p>
          <a:p>
            <a:r>
              <a:rPr lang="en-US" sz="1200" b="1" i="0" kern="1200" dirty="0">
                <a:solidFill>
                  <a:schemeClr val="tx1"/>
                </a:solidFill>
                <a:effectLst/>
                <a:latin typeface="+mn-lt"/>
                <a:ea typeface="+mn-ea"/>
                <a:cs typeface="+mn-cs"/>
              </a:rPr>
              <a:t>Structural Challenges:</a:t>
            </a:r>
            <a:r>
              <a:rPr lang="en-US" sz="1200" b="0" i="0" kern="1200" dirty="0">
                <a:solidFill>
                  <a:schemeClr val="tx1"/>
                </a:solidFill>
                <a:effectLst/>
                <a:latin typeface="+mn-lt"/>
                <a:ea typeface="+mn-ea"/>
                <a:cs typeface="+mn-cs"/>
              </a:rPr>
              <a:t> The "Free-Standing Flower Construction Challenge" requires students to design and build a flower that stands on its own, fostering engineering skills in stability, structural integrity, and material strength.</a:t>
            </a:r>
          </a:p>
          <a:p>
            <a:r>
              <a:rPr lang="en-US" sz="1200" b="1" i="0" kern="1200" dirty="0">
                <a:solidFill>
                  <a:schemeClr val="tx1"/>
                </a:solidFill>
                <a:effectLst/>
                <a:latin typeface="+mn-lt"/>
                <a:ea typeface="+mn-ea"/>
                <a:cs typeface="+mn-cs"/>
              </a:rPr>
              <a:t>Engineering for Pollination:</a:t>
            </a:r>
            <a:r>
              <a:rPr lang="en-US" sz="1200" b="0" i="0" kern="1200" dirty="0">
                <a:solidFill>
                  <a:schemeClr val="tx1"/>
                </a:solidFill>
                <a:effectLst/>
                <a:latin typeface="+mn-lt"/>
                <a:ea typeface="+mn-ea"/>
                <a:cs typeface="+mn-cs"/>
              </a:rPr>
              <a:t> Activities often challenge students to design and build artificial flower models that can efficiently transfer "pollen" (simulated with materials), teaching them to engineer solutions that solve biological problems.</a:t>
            </a:r>
          </a:p>
          <a:p>
            <a:r>
              <a:rPr lang="en-US" sz="1200" b="1" i="0" kern="1200" dirty="0">
                <a:solidFill>
                  <a:schemeClr val="tx1"/>
                </a:solidFill>
                <a:effectLst/>
                <a:latin typeface="+mn-lt"/>
                <a:ea typeface="+mn-ea"/>
                <a:cs typeface="+mn-cs"/>
              </a:rPr>
              <a:t>Connecting Nature to Technology:</a:t>
            </a:r>
            <a:r>
              <a:rPr lang="en-US" sz="1200" b="0" i="0" kern="1200" dirty="0">
                <a:solidFill>
                  <a:schemeClr val="tx1"/>
                </a:solidFill>
                <a:effectLst/>
                <a:latin typeface="+mn-lt"/>
                <a:ea typeface="+mn-ea"/>
                <a:cs typeface="+mn-cs"/>
              </a:rPr>
              <a:t> The model encourages children to build with blocks or other materials to emulate natural shapes and forces, bridging the gap between biological structures and man-made design</a:t>
            </a:r>
          </a:p>
          <a:p>
            <a:endParaRPr lang="en-US" dirty="0"/>
          </a:p>
        </p:txBody>
      </p:sp>
      <p:sp>
        <p:nvSpPr>
          <p:cNvPr id="4" name="Slide Number Placeholder 3"/>
          <p:cNvSpPr>
            <a:spLocks noGrp="1"/>
          </p:cNvSpPr>
          <p:nvPr>
            <p:ph type="sldNum" sz="quarter" idx="5"/>
          </p:nvPr>
        </p:nvSpPr>
        <p:spPr/>
        <p:txBody>
          <a:bodyPr/>
          <a:lstStyle/>
          <a:p>
            <a:fld id="{7630C293-F0AD-46E5-B690-A889FBF2990A}" type="slidenum">
              <a:rPr lang="en-US" smtClean="0"/>
              <a:t>13</a:t>
            </a:fld>
            <a:endParaRPr lang="en-US"/>
          </a:p>
        </p:txBody>
      </p:sp>
    </p:spTree>
    <p:extLst>
      <p:ext uri="{BB962C8B-B14F-4D97-AF65-F5344CB8AC3E}">
        <p14:creationId xmlns:p14="http://schemas.microsoft.com/office/powerpoint/2010/main" val="80556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sz="1800" b="1" dirty="0">
                <a:latin typeface="Amasis MT Pro Black" panose="02040A04050005020304" pitchFamily="18" charset="0"/>
              </a:rPr>
              <a:t>\</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15</a:t>
            </a:fld>
            <a:endParaRPr lang="en-US" noProof="0" dirty="0"/>
          </a:p>
        </p:txBody>
      </p:sp>
    </p:spTree>
    <p:extLst>
      <p:ext uri="{BB962C8B-B14F-4D97-AF65-F5344CB8AC3E}">
        <p14:creationId xmlns:p14="http://schemas.microsoft.com/office/powerpoint/2010/main" val="371673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06241" rtl="0" eaLnBrk="1" fontAlgn="auto" latinLnBrk="0" hangingPunct="1">
              <a:lnSpc>
                <a:spcPct val="100000"/>
              </a:lnSpc>
              <a:spcBef>
                <a:spcPts val="0"/>
              </a:spcBef>
              <a:spcAft>
                <a:spcPts val="0"/>
              </a:spcAft>
              <a:buClrTx/>
              <a:buSzTx/>
              <a:buFontTx/>
              <a:buNone/>
              <a:tabLst/>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62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350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44479B-705B-4489-957E-7E8A228BDFA0}"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80613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7B66AD-7C08-490A-ADA4-B47E10FB2407}"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937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95027-4255-49E7-9841-CD21BCC99996}"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49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1-32</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936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41036820"/>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47296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87547611"/>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71" y="1841816"/>
            <a:ext cx="4748734"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43" y="2334668"/>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4" y="4"/>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2"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5" y="914400"/>
            <a:ext cx="10360153" cy="5029200"/>
          </a:xfrm>
        </p:spPr>
        <p:txBody>
          <a:bodyPr anchor="ctr"/>
          <a:lstStyle>
            <a:lvl1pPr algn="ctr">
              <a:defRPr sz="3177"/>
            </a:lvl1pPr>
          </a:lstStyle>
          <a:p>
            <a:r>
              <a:rPr lang="en-US" dirty="0"/>
              <a:t>click to add title</a:t>
            </a:r>
          </a:p>
        </p:txBody>
      </p:sp>
    </p:spTree>
    <p:extLst>
      <p:ext uri="{BB962C8B-B14F-4D97-AF65-F5344CB8AC3E}">
        <p14:creationId xmlns:p14="http://schemas.microsoft.com/office/powerpoint/2010/main" val="106022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4"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2" y="180446"/>
            <a:ext cx="5327859"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7" y="5597819"/>
            <a:ext cx="2430114"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2" y="3988562"/>
            <a:ext cx="2469463"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8" y="914400"/>
            <a:ext cx="5641848" cy="5029200"/>
          </a:xfrm>
        </p:spPr>
        <p:txBody>
          <a:bodyPr anchor="ctr" anchorCtr="0"/>
          <a:lstStyle>
            <a:lvl1pPr algn="l">
              <a:defRPr sz="2117">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60" y="1143000"/>
            <a:ext cx="4190999" cy="4679830"/>
          </a:xfrm>
        </p:spPr>
        <p:txBody>
          <a:bodyPr/>
          <a:lstStyle>
            <a:lvl1pPr marL="0" indent="0" algn="r">
              <a:buNone/>
              <a:defRPr sz="1588" cap="all" baseline="0"/>
            </a:lvl1pPr>
            <a:lvl2pPr marL="302540" indent="0" algn="r">
              <a:buNone/>
              <a:defRPr sz="1191">
                <a:latin typeface="+mj-lt"/>
              </a:defRPr>
            </a:lvl2pPr>
            <a:lvl3pPr marL="605080" indent="0" algn="r">
              <a:buNone/>
              <a:defRPr/>
            </a:lvl3pPr>
            <a:lvl4pPr marL="907620" indent="0" algn="r">
              <a:buNone/>
              <a:defRPr/>
            </a:lvl4pPr>
            <a:lvl5pPr marL="121016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7827904"/>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1" y="914400"/>
            <a:ext cx="5641848" cy="5029200"/>
          </a:xfrm>
        </p:spPr>
        <p:txBody>
          <a:bodyPr anchor="ctr"/>
          <a:lstStyle>
            <a:lvl1pPr>
              <a:lnSpc>
                <a:spcPct val="75000"/>
              </a:lnSpc>
              <a:defRPr sz="3177"/>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9" y="1875319"/>
            <a:ext cx="4727118" cy="4998133"/>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8" y="1"/>
            <a:ext cx="5324716" cy="6417733"/>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2" y="4"/>
            <a:ext cx="4790059" cy="6587068"/>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191"/>
            </a:lvl1pPr>
            <a:lvl2pPr marL="302540" indent="0">
              <a:buNone/>
              <a:defRPr sz="1852"/>
            </a:lvl2pPr>
            <a:lvl3pPr marL="605080" indent="0">
              <a:buNone/>
              <a:defRPr sz="1588"/>
            </a:lvl3pPr>
            <a:lvl4pPr marL="907620" indent="0">
              <a:buNone/>
              <a:defRPr sz="1323"/>
            </a:lvl4pPr>
            <a:lvl5pPr marL="1210160" indent="0">
              <a:buNone/>
              <a:defRPr sz="1323"/>
            </a:lvl5pPr>
            <a:lvl6pPr marL="1512700" indent="0">
              <a:buNone/>
              <a:defRPr sz="1323"/>
            </a:lvl6pPr>
            <a:lvl7pPr marL="1815240" indent="0">
              <a:buNone/>
              <a:defRPr sz="1323"/>
            </a:lvl7pPr>
            <a:lvl8pPr marL="2117780" indent="0">
              <a:buNone/>
              <a:defRPr sz="1323"/>
            </a:lvl8pPr>
            <a:lvl9pPr marL="2420320" indent="0">
              <a:buNone/>
              <a:defRPr sz="1323"/>
            </a:lvl9pPr>
          </a:lstStyle>
          <a:p>
            <a:r>
              <a:rPr lang="en-US"/>
              <a:t>Click icon to add picture</a:t>
            </a:r>
            <a:endParaRPr lang="en-US" dirty="0"/>
          </a:p>
        </p:txBody>
      </p:sp>
    </p:spTree>
    <p:extLst>
      <p:ext uri="{BB962C8B-B14F-4D97-AF65-F5344CB8AC3E}">
        <p14:creationId xmlns:p14="http://schemas.microsoft.com/office/powerpoint/2010/main" val="470944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81" y="5"/>
            <a:ext cx="5288934"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1" y="-26179"/>
            <a:ext cx="5273227"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51" y="3200885"/>
            <a:ext cx="4200863"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6" y="914400"/>
            <a:ext cx="5449824" cy="3538728"/>
          </a:xfrm>
        </p:spPr>
        <p:txBody>
          <a:bodyPr anchor="b"/>
          <a:lstStyle>
            <a:lvl1pPr>
              <a:lnSpc>
                <a:spcPct val="75000"/>
              </a:lnSpc>
              <a:defRPr sz="3177">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2"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1323">
                <a:solidFill>
                  <a:schemeClr val="tx1"/>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1588" b="0" cap="all" baseline="0"/>
            </a:lvl1pPr>
            <a:lvl2pPr>
              <a:defRPr sz="1588"/>
            </a:lvl2pPr>
            <a:lvl3pPr>
              <a:defRPr sz="1588"/>
            </a:lvl3pPr>
            <a:lvl4pPr>
              <a:defRPr sz="1588"/>
            </a:lvl4pPr>
            <a:lvl5pPr>
              <a:defRPr sz="1588"/>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123483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89F774-3FA6-43B8-9241-99959C8FD463}"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21077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9" y="5209688"/>
            <a:ext cx="3221254"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2117"/>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0" y="5010318"/>
            <a:ext cx="3307891"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8" y="4650290"/>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82" y="2130048"/>
            <a:ext cx="5509165" cy="1249079"/>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1" y="2039113"/>
            <a:ext cx="7150608" cy="3356576"/>
          </a:xfrm>
        </p:spPr>
        <p:txBody>
          <a:bodyPr>
            <a:normAutofit/>
          </a:bodyPr>
          <a:lstStyle>
            <a:lvl1pPr>
              <a:defRPr sz="1323"/>
            </a:lvl1pPr>
            <a:lvl2pPr>
              <a:defRPr sz="1191"/>
            </a:lvl2pPr>
            <a:lvl3pPr>
              <a:defRPr sz="1059"/>
            </a:lvl3pPr>
            <a:lvl4pPr>
              <a:defRPr sz="927"/>
            </a:lvl4pPr>
            <a:lvl5pPr>
              <a:defRPr sz="92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849115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3" y="4"/>
            <a:ext cx="3216358"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6" y="1618816"/>
            <a:ext cx="3154527"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rcRect l="27188"/>
          <a:stretch>
            <a:fillRect/>
          </a:stretch>
        </p:blipFill>
        <p:spPr>
          <a:xfrm>
            <a:off x="2" y="2673019"/>
            <a:ext cx="1697023" cy="1898713"/>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1" y="6"/>
            <a:ext cx="2476443" cy="3377248"/>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1" y="914401"/>
            <a:ext cx="10360153" cy="2843784"/>
          </a:xfrm>
        </p:spPr>
        <p:txBody>
          <a:bodyPr anchor="b" anchorCtr="0"/>
          <a:lstStyle>
            <a:lvl1pPr algn="ctr">
              <a:defRPr sz="3177"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6" y="3825878"/>
            <a:ext cx="8109773" cy="2644775"/>
          </a:xfrm>
        </p:spPr>
        <p:txBody>
          <a:bodyPr>
            <a:normAutofit/>
          </a:bodyPr>
          <a:lstStyle>
            <a:lvl1pPr marL="0" indent="0" algn="ctr">
              <a:lnSpc>
                <a:spcPct val="100000"/>
              </a:lnSpc>
              <a:spcBef>
                <a:spcPts val="0"/>
              </a:spcBef>
              <a:buNone/>
              <a:defRPr sz="1588" cap="all" baseline="0"/>
            </a:lvl1pPr>
          </a:lstStyle>
          <a:p>
            <a:pPr lvl="0"/>
            <a:r>
              <a:rPr lang="en-US" dirty="0"/>
              <a:t>Click to add text</a:t>
            </a:r>
          </a:p>
        </p:txBody>
      </p:sp>
    </p:spTree>
    <p:extLst>
      <p:ext uri="{BB962C8B-B14F-4D97-AF65-F5344CB8AC3E}">
        <p14:creationId xmlns:p14="http://schemas.microsoft.com/office/powerpoint/2010/main" val="122677034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8837699"/>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152603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3" y="1"/>
            <a:ext cx="4303818"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32" y="3184876"/>
            <a:ext cx="3027835" cy="4339046"/>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2117"/>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2"/>
            <a:ext cx="5650993"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7" y="-20756"/>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1323"/>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184137189"/>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52" y="-93864"/>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3"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4" y="5"/>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1" y="914400"/>
            <a:ext cx="10360153" cy="914400"/>
          </a:xfrm>
        </p:spPr>
        <p:txBody>
          <a:bodyPr anchor="b" anchorCtr="0"/>
          <a:lstStyle>
            <a:lvl1pPr>
              <a:defRPr sz="2117"/>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3"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151270" indent="-151270">
              <a:buFont typeface="Courier New" panose="02070309020205020404" pitchFamily="49" charset="0"/>
              <a:buChar char="o"/>
              <a:defRPr sz="1323"/>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85489929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230089214"/>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8"/>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4"/>
            <a:ext cx="5362678"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3" y="2039111"/>
            <a:ext cx="10360026" cy="3374136"/>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878915505"/>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3" y="3001409"/>
            <a:ext cx="3865903"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70" y="1187802"/>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1" y="914400"/>
            <a:ext cx="5641848" cy="5029200"/>
          </a:xfrm>
        </p:spPr>
        <p:txBody>
          <a:bodyPr anchor="ctr"/>
          <a:lstStyle>
            <a:lvl1pPr algn="l">
              <a:defRPr sz="3177"/>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3" cy="5029200"/>
          </a:xfrm>
        </p:spPr>
        <p:txBody>
          <a:bodyPr anchor="ctr">
            <a:normAutofit/>
          </a:bodyPr>
          <a:lstStyle>
            <a:lvl1pPr marL="0" indent="0">
              <a:buFont typeface="Courier New" panose="02070309020205020404" pitchFamily="49" charset="0"/>
              <a:buNone/>
              <a:defRPr sz="1323" cap="all" baseline="0"/>
            </a:lvl1pPr>
            <a:lvl2pPr marL="0" indent="0">
              <a:spcBef>
                <a:spcPts val="662"/>
              </a:spcBef>
              <a:buFont typeface="Courier New" panose="02070309020205020404" pitchFamily="49" charset="0"/>
              <a:buNone/>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736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9" y="5209688"/>
            <a:ext cx="3221254"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2" y="4321746"/>
            <a:ext cx="1859768" cy="2536258"/>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l">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63101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504452-5DCC-4FE2-A5C9-8A5EF6714D65}" type="datetime1">
              <a:rPr lang="en-US" smtClean="0"/>
              <a:t>5/18/2026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C12960-6E85-460F-B6E3-5B82CB31AF3D}" type="slidenum">
              <a:rPr lang="en-US" smtClean="0"/>
              <a:t>‹#›</a:t>
            </a:fld>
            <a:endParaRPr lang="en-U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4088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365129"/>
            <a:ext cx="6645966" cy="1325563"/>
          </a:xfrm>
        </p:spPr>
        <p:txBody>
          <a:bodyPr anchor="b" anchorCtr="0">
            <a:noAutofit/>
          </a:bodyPr>
          <a:lstStyle>
            <a:lvl1pPr>
              <a:defRPr sz="2382"/>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5" y="2055813"/>
            <a:ext cx="5781261" cy="4067492"/>
          </a:xfrm>
        </p:spPr>
        <p:txBody>
          <a:bodyPr>
            <a:normAutofit/>
          </a:bodyPr>
          <a:lstStyle>
            <a:lvl1pPr marL="0" indent="0">
              <a:spcBef>
                <a:spcPts val="662"/>
              </a:spcBef>
              <a:spcAft>
                <a:spcPts val="331"/>
              </a:spcAft>
              <a:buNone/>
              <a:defRPr sz="1191"/>
            </a:lvl1pPr>
            <a:lvl2pPr>
              <a:spcBef>
                <a:spcPts val="662"/>
              </a:spcBef>
              <a:spcAft>
                <a:spcPts val="331"/>
              </a:spcAft>
              <a:defRPr sz="1059"/>
            </a:lvl2pPr>
            <a:lvl3pPr>
              <a:spcBef>
                <a:spcPts val="662"/>
              </a:spcBef>
              <a:spcAft>
                <a:spcPts val="331"/>
              </a:spcAft>
              <a:defRPr sz="927"/>
            </a:lvl3pPr>
            <a:lvl4pPr>
              <a:spcBef>
                <a:spcPts val="662"/>
              </a:spcBef>
              <a:spcAft>
                <a:spcPts val="331"/>
              </a:spcAft>
              <a:defRPr sz="794"/>
            </a:lvl4pPr>
            <a:lvl5pPr>
              <a:spcBef>
                <a:spcPts val="662"/>
              </a:spcBef>
              <a:spcAft>
                <a:spcPts val="331"/>
              </a:spcAft>
              <a:defRPr sz="794"/>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2" y="-22860"/>
            <a:ext cx="4625008" cy="6903720"/>
          </a:xfrm>
        </p:spPr>
        <p:txBody>
          <a:bodyPr tIns="274320">
            <a:normAutofit/>
          </a:bodyPr>
          <a:lstStyle>
            <a:lvl1pPr marL="0" indent="0" algn="ctr">
              <a:buNone/>
              <a:defRPr sz="1323"/>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39961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191"/>
            </a:lvl1pPr>
            <a:lvl2pPr>
              <a:defRPr sz="1059"/>
            </a:lvl2pPr>
            <a:lvl3pPr>
              <a:defRPr sz="927"/>
            </a:lvl3pPr>
            <a:lvl4pPr>
              <a:defRPr sz="927"/>
            </a:lvl4pPr>
            <a:lvl5pPr>
              <a:defRPr sz="927"/>
            </a:lvl5pPr>
            <a:lvl6pPr>
              <a:defRPr sz="927"/>
            </a:lvl6pPr>
            <a:lvl7pPr>
              <a:defRPr sz="927"/>
            </a:lvl7pPr>
            <a:lvl8pPr>
              <a:defRPr sz="927"/>
            </a:lvl8pPr>
            <a:lvl9pPr>
              <a:defRPr sz="9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191"/>
            </a:lvl1pPr>
            <a:lvl2pPr>
              <a:defRPr sz="1059"/>
            </a:lvl2pPr>
            <a:lvl3pPr>
              <a:defRPr sz="927"/>
            </a:lvl3pPr>
            <a:lvl4pPr>
              <a:defRPr sz="927"/>
            </a:lvl4pPr>
            <a:lvl5pPr>
              <a:defRPr sz="927"/>
            </a:lvl5pPr>
            <a:lvl6pPr>
              <a:defRPr sz="927"/>
            </a:lvl6pPr>
            <a:lvl7pPr>
              <a:defRPr sz="927"/>
            </a:lvl7pPr>
            <a:lvl8pPr>
              <a:defRPr sz="927"/>
            </a:lvl8pPr>
            <a:lvl9pPr>
              <a:defRPr sz="9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E8407-B10F-40AB-B332-9DB4A751244F}" type="slidenum">
              <a:rPr lang="en-US" smtClean="0"/>
              <a:t>‹#›</a:t>
            </a:fld>
            <a:endParaRPr lang="en-US"/>
          </a:p>
        </p:txBody>
      </p:sp>
    </p:spTree>
    <p:extLst>
      <p:ext uri="{BB962C8B-B14F-4D97-AF65-F5344CB8AC3E}">
        <p14:creationId xmlns:p14="http://schemas.microsoft.com/office/powerpoint/2010/main" val="2747748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3"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1" y="5791205"/>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7" cy="3354992"/>
          </a:xfrm>
        </p:spPr>
        <p:txBody>
          <a:bodyPr anchor="b">
            <a:noAutofit/>
          </a:bodyPr>
          <a:lstStyle>
            <a:lvl1pPr algn="l">
              <a:defRPr sz="2912"/>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3" y="4027993"/>
            <a:ext cx="5028566" cy="1894972"/>
          </a:xfrm>
        </p:spPr>
        <p:txBody>
          <a:bodyPr>
            <a:noAutofit/>
          </a:bodyPr>
          <a:lstStyle>
            <a:lvl1pPr marL="0" indent="0" algn="l">
              <a:buNone/>
              <a:defRPr sz="1191" b="1" cap="all" baseline="0">
                <a:solidFill>
                  <a:schemeClr val="accent2"/>
                </a:solidFill>
              </a:defRPr>
            </a:lvl1pPr>
            <a:lvl2pPr marL="302540" indent="0" algn="ctr">
              <a:buNone/>
              <a:defRPr sz="1323"/>
            </a:lvl2pPr>
            <a:lvl3pPr marL="605080" indent="0" algn="ctr">
              <a:buNone/>
              <a:defRPr sz="1191"/>
            </a:lvl3pPr>
            <a:lvl4pPr marL="907620" indent="0" algn="ctr">
              <a:buNone/>
              <a:defRPr sz="1059"/>
            </a:lvl4pPr>
            <a:lvl5pPr marL="1210160" indent="0" algn="ctr">
              <a:buNone/>
              <a:defRPr sz="1059"/>
            </a:lvl5pPr>
            <a:lvl6pPr marL="1512700" indent="0" algn="ctr">
              <a:buNone/>
              <a:defRPr sz="1059"/>
            </a:lvl6pPr>
            <a:lvl7pPr marL="1815240" indent="0" algn="ctr">
              <a:buNone/>
              <a:defRPr sz="1059"/>
            </a:lvl7pPr>
            <a:lvl8pPr marL="2117780" indent="0" algn="ctr">
              <a:buNone/>
              <a:defRPr sz="1059"/>
            </a:lvl8pPr>
            <a:lvl9pPr marL="2420320" indent="0" algn="ctr">
              <a:buNone/>
              <a:defRPr sz="1059"/>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30"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323"/>
            </a:lvl1pPr>
          </a:lstStyle>
          <a:p>
            <a:r>
              <a:rPr lang="en-US"/>
              <a:t>Click icon to add picture</a:t>
            </a:r>
            <a:endParaRPr lang="en-US" dirty="0"/>
          </a:p>
        </p:txBody>
      </p:sp>
    </p:spTree>
    <p:extLst>
      <p:ext uri="{BB962C8B-B14F-4D97-AF65-F5344CB8AC3E}">
        <p14:creationId xmlns:p14="http://schemas.microsoft.com/office/powerpoint/2010/main" val="1359159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4"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0" y="5791206"/>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8"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9" y="1647829"/>
            <a:ext cx="648843"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7" y="1"/>
            <a:ext cx="1410447"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92" y="-4762"/>
            <a:ext cx="5662613"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2382"/>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201" y="2078963"/>
            <a:ext cx="3435628" cy="4067492"/>
          </a:xfrm>
        </p:spPr>
        <p:txBody>
          <a:bodyPr>
            <a:normAutofit/>
          </a:bodyPr>
          <a:lstStyle>
            <a:lvl1pPr marL="302528" indent="-302528">
              <a:spcBef>
                <a:spcPts val="662"/>
              </a:spcBef>
              <a:spcAft>
                <a:spcPts val="331"/>
              </a:spcAft>
              <a:buFont typeface="+mj-lt"/>
              <a:buAutoNum type="arabicPeriod"/>
              <a:defRPr sz="1191"/>
            </a:lvl1pPr>
            <a:lvl2pPr marL="605056" indent="-302528">
              <a:spcBef>
                <a:spcPts val="662"/>
              </a:spcBef>
              <a:spcAft>
                <a:spcPts val="331"/>
              </a:spcAft>
              <a:buFont typeface="+mj-lt"/>
              <a:buAutoNum type="alphaLcPeriod"/>
              <a:defRPr sz="1191"/>
            </a:lvl2pPr>
            <a:lvl3pPr marL="907584" indent="-302528">
              <a:spcBef>
                <a:spcPts val="662"/>
              </a:spcBef>
              <a:spcAft>
                <a:spcPts val="331"/>
              </a:spcAft>
              <a:buFont typeface="+mj-lt"/>
              <a:buAutoNum type="arabicParenR"/>
              <a:defRPr sz="1191"/>
            </a:lvl3pPr>
            <a:lvl4pPr marL="1210112" indent="-302528">
              <a:spcBef>
                <a:spcPts val="662"/>
              </a:spcBef>
              <a:spcAft>
                <a:spcPts val="331"/>
              </a:spcAft>
              <a:buFont typeface="+mj-lt"/>
              <a:buAutoNum type="alphaLcParenR"/>
              <a:defRPr sz="1191"/>
            </a:lvl4pPr>
            <a:lvl5pPr marL="1474824" indent="-302528">
              <a:spcBef>
                <a:spcPts val="662"/>
              </a:spcBef>
              <a:spcAft>
                <a:spcPts val="331"/>
              </a:spcAft>
              <a:buFont typeface="+mj-lt"/>
              <a:buAutoNum type="romanLcPeriod"/>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42" y="2087315"/>
            <a:ext cx="6007261" cy="4067492"/>
          </a:xfrm>
        </p:spPr>
        <p:txBody>
          <a:bodyPr>
            <a:normAutofit/>
          </a:bodyPr>
          <a:lstStyle>
            <a:lvl1pPr marL="0" indent="0">
              <a:spcBef>
                <a:spcPts val="662"/>
              </a:spcBef>
              <a:spcAft>
                <a:spcPts val="0"/>
              </a:spcAft>
              <a:buNone/>
              <a:defRPr sz="1191"/>
            </a:lvl1pPr>
            <a:lvl2pPr marL="0">
              <a:spcBef>
                <a:spcPts val="662"/>
              </a:spcBef>
              <a:spcAft>
                <a:spcPts val="331"/>
              </a:spcAft>
              <a:defRPr sz="1191"/>
            </a:lvl2pPr>
            <a:lvl3pPr marL="302528">
              <a:spcBef>
                <a:spcPts val="662"/>
              </a:spcBef>
              <a:spcAft>
                <a:spcPts val="331"/>
              </a:spcAft>
              <a:defRPr sz="1191"/>
            </a:lvl3pPr>
            <a:lvl4pPr marL="453792">
              <a:spcBef>
                <a:spcPts val="662"/>
              </a:spcBef>
              <a:spcAft>
                <a:spcPts val="331"/>
              </a:spcAft>
              <a:defRPr sz="1191"/>
            </a:lvl4pPr>
            <a:lvl5pPr marL="605056">
              <a:spcBef>
                <a:spcPts val="662"/>
              </a:spcBef>
              <a:spcAft>
                <a:spcPts val="331"/>
              </a:spcAft>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15103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9ABC2-0180-4F3A-A895-A85BC724D472}"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62347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EEA9BA-4E8F-439E-BEA4-91FBA01E3F5F}" type="datetime1">
              <a:rPr lang="en-US" smtClean="0"/>
              <a:t>5/18/2026</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95747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15BF18-0007-481C-AA29-413124BC3EE7}" type="datetime1">
              <a:rPr lang="en-US" smtClean="0"/>
              <a:t>5/18/2026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89616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E9870-3748-43AD-B547-02A075CB4A1D}" type="datetime1">
              <a:rPr lang="en-US" smtClean="0"/>
              <a:t>5/18/2026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83583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E7897-33C5-4F1A-9307-D068E37F3DC7}"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6586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171BA-CC09-47C8-A6DF-F5C5CB59CEEC}" type="datetime1">
              <a:rPr lang="en-US" smtClean="0"/>
              <a:t>5/18/2026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C12960-6E85-460F-B6E3-5B82CB31AF3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01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DA38F49-B3E2-4BF0-BEC7-C30D34ABBB8D}" type="datetime1">
              <a:rPr lang="en-US" smtClean="0"/>
              <a:t>5/18/2026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C12960-6E85-460F-B6E3-5B82CB31AF3D}"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953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2" r:id="rId13"/>
    <p:sldLayoutId id="2147483763" r:id="rId14"/>
    <p:sldLayoutId id="2147483764" r:id="rId15"/>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1" y="6464809"/>
            <a:ext cx="987553" cy="310896"/>
          </a:xfrm>
          <a:prstGeom prst="rect">
            <a:avLst/>
          </a:prstGeom>
        </p:spPr>
        <p:txBody>
          <a:bodyPr vert="horz" lIns="91440" tIns="45720" rIns="91440" bIns="45720" rtlCol="0" anchor="ctr"/>
          <a:lstStyle>
            <a:lvl1pPr algn="l">
              <a:defRPr sz="927">
                <a:solidFill>
                  <a:schemeClr val="tx1"/>
                </a:solidFill>
              </a:defRPr>
            </a:lvl1pPr>
          </a:lstStyle>
          <a:p>
            <a:r>
              <a:rPr lang="en-US"/>
              <a:t>1-36</a:t>
            </a:r>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9"/>
            <a:ext cx="3438144" cy="310896"/>
          </a:xfrm>
          <a:prstGeom prst="rect">
            <a:avLst/>
          </a:prstGeom>
        </p:spPr>
        <p:txBody>
          <a:bodyPr vert="horz" lIns="91440" tIns="45720" rIns="91440" bIns="45720" rtlCol="0" anchor="ctr"/>
          <a:lstStyle>
            <a:lvl1pPr algn="ctr">
              <a:defRPr sz="927">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24555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hf hdr="0"/>
  <p:txStyles>
    <p:titleStyle>
      <a:lvl1pPr algn="l" defTabSz="605080" rtl="0" eaLnBrk="1" latinLnBrk="0" hangingPunct="1">
        <a:lnSpc>
          <a:spcPct val="90000"/>
        </a:lnSpc>
        <a:spcBef>
          <a:spcPct val="0"/>
        </a:spcBef>
        <a:buNone/>
        <a:defRPr sz="3971" kern="1200">
          <a:solidFill>
            <a:schemeClr val="tx1"/>
          </a:solidFill>
          <a:latin typeface="+mj-lt"/>
          <a:ea typeface="+mj-ea"/>
          <a:cs typeface="+mj-cs"/>
        </a:defRPr>
      </a:lvl1pPr>
    </p:titleStyle>
    <p:bodyStyle>
      <a:lvl1pPr marL="151270" indent="-151270" algn="l" defTabSz="605080" rtl="0" eaLnBrk="1" latinLnBrk="0" hangingPunct="1">
        <a:lnSpc>
          <a:spcPct val="90000"/>
        </a:lnSpc>
        <a:spcBef>
          <a:spcPts val="662"/>
        </a:spcBef>
        <a:buFont typeface="Arial" panose="020B0604020202020204" pitchFamily="34" charset="0"/>
        <a:buChar char="•"/>
        <a:defRPr sz="1852" kern="1200">
          <a:solidFill>
            <a:schemeClr val="tx1"/>
          </a:solidFill>
          <a:latin typeface="+mn-lt"/>
          <a:ea typeface="+mn-ea"/>
          <a:cs typeface="+mn-cs"/>
        </a:defRPr>
      </a:lvl1pPr>
      <a:lvl2pPr marL="453810" indent="-151270" algn="l" defTabSz="605080" rtl="0" eaLnBrk="1" latinLnBrk="0" hangingPunct="1">
        <a:lnSpc>
          <a:spcPct val="90000"/>
        </a:lnSpc>
        <a:spcBef>
          <a:spcPts val="331"/>
        </a:spcBef>
        <a:buFont typeface="Arial" panose="020B0604020202020204" pitchFamily="34" charset="0"/>
        <a:buChar char="•"/>
        <a:defRPr sz="1588" kern="1200">
          <a:solidFill>
            <a:schemeClr val="tx1"/>
          </a:solidFill>
          <a:latin typeface="+mn-lt"/>
          <a:ea typeface="+mn-ea"/>
          <a:cs typeface="+mn-cs"/>
        </a:defRPr>
      </a:lvl2pPr>
      <a:lvl3pPr marL="756350" indent="-151270" algn="l" defTabSz="605080" rtl="0" eaLnBrk="1" latinLnBrk="0" hangingPunct="1">
        <a:lnSpc>
          <a:spcPct val="90000"/>
        </a:lnSpc>
        <a:spcBef>
          <a:spcPts val="331"/>
        </a:spcBef>
        <a:buFont typeface="Arial" panose="020B0604020202020204" pitchFamily="34" charset="0"/>
        <a:buChar char="•"/>
        <a:defRPr sz="1323" kern="1200">
          <a:solidFill>
            <a:schemeClr val="tx1"/>
          </a:solidFill>
          <a:latin typeface="+mn-lt"/>
          <a:ea typeface="+mn-ea"/>
          <a:cs typeface="+mn-cs"/>
        </a:defRPr>
      </a:lvl3pPr>
      <a:lvl4pPr marL="105889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4pPr>
      <a:lvl5pPr marL="136143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5pPr>
      <a:lvl6pPr marL="166397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6pPr>
      <a:lvl7pPr marL="196651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7pPr>
      <a:lvl8pPr marL="226905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8pPr>
      <a:lvl9pPr marL="2571590" indent="-151270" algn="l" defTabSz="605080" rtl="0" eaLnBrk="1" latinLnBrk="0" hangingPunct="1">
        <a:lnSpc>
          <a:spcPct val="90000"/>
        </a:lnSpc>
        <a:spcBef>
          <a:spcPts val="331"/>
        </a:spcBef>
        <a:buFont typeface="Arial" panose="020B0604020202020204" pitchFamily="34" charset="0"/>
        <a:buChar char="•"/>
        <a:defRPr sz="1191" kern="1200">
          <a:solidFill>
            <a:schemeClr val="tx1"/>
          </a:solidFill>
          <a:latin typeface="+mn-lt"/>
          <a:ea typeface="+mn-ea"/>
          <a:cs typeface="+mn-cs"/>
        </a:defRPr>
      </a:lvl9pPr>
    </p:bodyStyle>
    <p:otherStyle>
      <a:defPPr>
        <a:defRPr lang="en-US"/>
      </a:defPPr>
      <a:lvl1pPr marL="0" algn="l" defTabSz="605080" rtl="0" eaLnBrk="1" latinLnBrk="0" hangingPunct="1">
        <a:defRPr sz="1191" kern="1200">
          <a:solidFill>
            <a:schemeClr val="tx1"/>
          </a:solidFill>
          <a:latin typeface="+mn-lt"/>
          <a:ea typeface="+mn-ea"/>
          <a:cs typeface="+mn-cs"/>
        </a:defRPr>
      </a:lvl1pPr>
      <a:lvl2pPr marL="302540" algn="l" defTabSz="605080" rtl="0" eaLnBrk="1" latinLnBrk="0" hangingPunct="1">
        <a:defRPr sz="1191" kern="1200">
          <a:solidFill>
            <a:schemeClr val="tx1"/>
          </a:solidFill>
          <a:latin typeface="+mn-lt"/>
          <a:ea typeface="+mn-ea"/>
          <a:cs typeface="+mn-cs"/>
        </a:defRPr>
      </a:lvl2pPr>
      <a:lvl3pPr marL="605080" algn="l" defTabSz="605080" rtl="0" eaLnBrk="1" latinLnBrk="0" hangingPunct="1">
        <a:defRPr sz="1191" kern="1200">
          <a:solidFill>
            <a:schemeClr val="tx1"/>
          </a:solidFill>
          <a:latin typeface="+mn-lt"/>
          <a:ea typeface="+mn-ea"/>
          <a:cs typeface="+mn-cs"/>
        </a:defRPr>
      </a:lvl3pPr>
      <a:lvl4pPr marL="907620" algn="l" defTabSz="605080" rtl="0" eaLnBrk="1" latinLnBrk="0" hangingPunct="1">
        <a:defRPr sz="1191" kern="1200">
          <a:solidFill>
            <a:schemeClr val="tx1"/>
          </a:solidFill>
          <a:latin typeface="+mn-lt"/>
          <a:ea typeface="+mn-ea"/>
          <a:cs typeface="+mn-cs"/>
        </a:defRPr>
      </a:lvl4pPr>
      <a:lvl5pPr marL="1210160" algn="l" defTabSz="605080" rtl="0" eaLnBrk="1" latinLnBrk="0" hangingPunct="1">
        <a:defRPr sz="1191" kern="1200">
          <a:solidFill>
            <a:schemeClr val="tx1"/>
          </a:solidFill>
          <a:latin typeface="+mn-lt"/>
          <a:ea typeface="+mn-ea"/>
          <a:cs typeface="+mn-cs"/>
        </a:defRPr>
      </a:lvl5pPr>
      <a:lvl6pPr marL="1512700" algn="l" defTabSz="605080" rtl="0" eaLnBrk="1" latinLnBrk="0" hangingPunct="1">
        <a:defRPr sz="1191" kern="1200">
          <a:solidFill>
            <a:schemeClr val="tx1"/>
          </a:solidFill>
          <a:latin typeface="+mn-lt"/>
          <a:ea typeface="+mn-ea"/>
          <a:cs typeface="+mn-cs"/>
        </a:defRPr>
      </a:lvl6pPr>
      <a:lvl7pPr marL="1815240" algn="l" defTabSz="605080" rtl="0" eaLnBrk="1" latinLnBrk="0" hangingPunct="1">
        <a:defRPr sz="1191" kern="1200">
          <a:solidFill>
            <a:schemeClr val="tx1"/>
          </a:solidFill>
          <a:latin typeface="+mn-lt"/>
          <a:ea typeface="+mn-ea"/>
          <a:cs typeface="+mn-cs"/>
        </a:defRPr>
      </a:lvl7pPr>
      <a:lvl8pPr marL="2117780" algn="l" defTabSz="605080" rtl="0" eaLnBrk="1" latinLnBrk="0" hangingPunct="1">
        <a:defRPr sz="1191" kern="1200">
          <a:solidFill>
            <a:schemeClr val="tx1"/>
          </a:solidFill>
          <a:latin typeface="+mn-lt"/>
          <a:ea typeface="+mn-ea"/>
          <a:cs typeface="+mn-cs"/>
        </a:defRPr>
      </a:lvl8pPr>
      <a:lvl9pPr marL="2420320" algn="l" defTabSz="605080" rtl="0" eaLnBrk="1" latinLnBrk="0" hangingPunct="1">
        <a:defRPr sz="11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iFaN2xQg5g" TargetMode="External"/><Relationship Id="rId2" Type="http://schemas.openxmlformats.org/officeDocument/2006/relationships/hyperlink" Target="https://www.youtube.com/watch?v=-402sEaV4u8&amp;t=74s"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search?q=finger+sandwiches&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E"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https://www.google.com/search?q=Afternoon+Tea&amp;oq=what+do+you+call+the+foods+you+eat+at+a+tea+party&amp;gs_lcrp=EgZjaHJvbWUyBggAEEUYOTIHCAEQIRigATIHCAIQIRigATIHCAMQIRigATIHCAQQIRirAtIBCTEzOTU5ajBqOagCALACAfEFMM8Cj3PW8Ak&amp;sourceid=chrome&amp;ie=UTF-8&amp;mstk=AUtExfAdLUzmXnGg4q0UeccSwNYZrEBl81kX0jZYEzoFb-WzpSBQMBWvmm91Zpbbm9zPSXdYTTOI9gN3TRtQbMV1Q4BA4KvT-WJU47dyV6YcIgDFqJ22O9U2SAR1pdhFI_sOH8XilX9U6Li9LnaK03eeXrrHUfU33vHuyXlx4C83d4LtnwA&amp;csui=3&amp;ved=2ahUKEwjV4uvj4a6RAxW5MVkFHWqYE5oQgK4QegQIARA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hyperlink" Target="http://www.tea-happiness.com/2019/01/teaching-kids-through-tea-parties.html" TargetMode="External"/><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culturekidsmedia.com/videos/tea-time-rules-a-kids-guide-to-afternoon-tea-etiquette-not-high-tea-1/" TargetMode="External"/><Relationship Id="rId5" Type="http://schemas.openxmlformats.org/officeDocument/2006/relationships/hyperlink" Target="https://youtu.be/nKup3embP0c?si=L3JNNwPrS96vTZMp" TargetMode="External"/><Relationship Id="rId4" Type="http://schemas.openxmlformats.org/officeDocument/2006/relationships/hyperlink" Target="https://www.eastangelharbor.com/blog/tea-hat-blog/little-girls-tea-party-ettiquett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shorts/XA3BoRDBLQg" TargetMode="External"/><Relationship Id="rId2" Type="http://schemas.openxmlformats.org/officeDocument/2006/relationships/hyperlink" Target="https://www.youtube.com/watch?v=2SBVz4MgeIE&amp;t=21s" TargetMode="Externa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5C487-4F76-6244-F94C-CD7FCF22DE3C}"/>
              </a:ext>
            </a:extLst>
          </p:cNvPr>
          <p:cNvPicPr>
            <a:picLocks noChangeAspect="1"/>
          </p:cNvPicPr>
          <p:nvPr/>
        </p:nvPicPr>
        <p:blipFill>
          <a:blip r:embed="rId3"/>
          <a:srcRect t="16357"/>
          <a:stretch>
            <a:fill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8FF51839-E7EE-E0B8-5D51-694D1ED5BF52}"/>
              </a:ext>
            </a:extLst>
          </p:cNvPr>
          <p:cNvSpPr>
            <a:spLocks noGrp="1"/>
          </p:cNvSpPr>
          <p:nvPr>
            <p:ph type="ctrTitle"/>
          </p:nvPr>
        </p:nvSpPr>
        <p:spPr>
          <a:xfrm>
            <a:off x="356615" y="5863030"/>
            <a:ext cx="7955280" cy="870008"/>
          </a:xfrm>
        </p:spPr>
        <p:txBody>
          <a:bodyPr anchor="ctr">
            <a:normAutofit/>
          </a:bodyPr>
          <a:lstStyle/>
          <a:p>
            <a:r>
              <a:rPr lang="en-US" sz="4800" dirty="0"/>
              <a:t>Gardening with young children</a:t>
            </a:r>
          </a:p>
        </p:txBody>
      </p:sp>
      <p:sp>
        <p:nvSpPr>
          <p:cNvPr id="3" name="Subtitle 2">
            <a:extLst>
              <a:ext uri="{FF2B5EF4-FFF2-40B4-BE49-F238E27FC236}">
                <a16:creationId xmlns:a16="http://schemas.microsoft.com/office/drawing/2014/main" id="{2AF6AAB3-DFDA-5532-3210-4CAEEC506B2B}"/>
              </a:ext>
            </a:extLst>
          </p:cNvPr>
          <p:cNvSpPr>
            <a:spLocks noGrp="1"/>
          </p:cNvSpPr>
          <p:nvPr>
            <p:ph type="subTitle" idx="1"/>
          </p:nvPr>
        </p:nvSpPr>
        <p:spPr>
          <a:xfrm>
            <a:off x="8308323" y="5863030"/>
            <a:ext cx="3527062" cy="870008"/>
          </a:xfrm>
        </p:spPr>
        <p:txBody>
          <a:bodyPr anchor="ctr">
            <a:normAutofit/>
          </a:bodyPr>
          <a:lstStyle/>
          <a:p>
            <a:pPr algn="r"/>
            <a:r>
              <a:rPr lang="en-US" sz="1600" dirty="0"/>
              <a:t>STEAM ( Using Science, Technology, Engineering, Art, Math</a:t>
            </a:r>
          </a:p>
        </p:txBody>
      </p:sp>
    </p:spTree>
    <p:extLst>
      <p:ext uri="{BB962C8B-B14F-4D97-AF65-F5344CB8AC3E}">
        <p14:creationId xmlns:p14="http://schemas.microsoft.com/office/powerpoint/2010/main" val="306248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C61657BD-3333-446A-A16A-CBDC77C8E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45" name="Rectangle 1044">
            <a:extLst>
              <a:ext uri="{FF2B5EF4-FFF2-40B4-BE49-F238E27FC236}">
                <a16:creationId xmlns:a16="http://schemas.microsoft.com/office/drawing/2014/main" id="{52CAFF06-4D3A-42A5-8614-B1FA47EA0F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C2CB7F7-D119-85EB-A9B6-545E965228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1333" y="804333"/>
            <a:ext cx="5249331" cy="52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66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7C9ABFB-47C0-4209-8582-CCE27BC65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855E2-26C3-DD31-6AEA-1A4EDD432B30}"/>
              </a:ext>
            </a:extLst>
          </p:cNvPr>
          <p:cNvSpPr>
            <a:spLocks noGrp="1"/>
          </p:cNvSpPr>
          <p:nvPr>
            <p:ph type="title"/>
          </p:nvPr>
        </p:nvSpPr>
        <p:spPr>
          <a:xfrm>
            <a:off x="79245" y="-1"/>
            <a:ext cx="6016753" cy="955965"/>
          </a:xfrm>
        </p:spPr>
        <p:txBody>
          <a:bodyPr vert="horz" lIns="91440" tIns="45720" rIns="91440" bIns="45720" rtlCol="0" anchor="ctr">
            <a:normAutofit/>
          </a:bodyPr>
          <a:lstStyle/>
          <a:p>
            <a:r>
              <a:rPr lang="en-US" sz="4400" dirty="0"/>
              <a:t>Planting wildflowers</a:t>
            </a:r>
          </a:p>
        </p:txBody>
      </p:sp>
      <p:cxnSp>
        <p:nvCxnSpPr>
          <p:cNvPr id="24" name="Straight Connector 23">
            <a:extLst>
              <a:ext uri="{FF2B5EF4-FFF2-40B4-BE49-F238E27FC236}">
                <a16:creationId xmlns:a16="http://schemas.microsoft.com/office/drawing/2014/main" id="{D3537B80-6184-48FB-ACA1-304647BA2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6A26DF8-D5ED-C005-070A-78B10D627515}"/>
              </a:ext>
            </a:extLst>
          </p:cNvPr>
          <p:cNvSpPr>
            <a:spLocks noGrp="1"/>
          </p:cNvSpPr>
          <p:nvPr>
            <p:ph type="body" sz="half" idx="2"/>
          </p:nvPr>
        </p:nvSpPr>
        <p:spPr>
          <a:xfrm>
            <a:off x="0" y="826324"/>
            <a:ext cx="6857994" cy="6031677"/>
          </a:xfrm>
        </p:spPr>
        <p:txBody>
          <a:bodyPr vert="horz" lIns="45720" tIns="45720" rIns="45720" bIns="45720" rtlCol="0">
            <a:normAutofit lnSpcReduction="10000"/>
          </a:bodyPr>
          <a:lstStyle/>
          <a:p>
            <a:r>
              <a:rPr lang="en-US" b="1" dirty="0"/>
              <a:t>Wildflowers</a:t>
            </a:r>
            <a:br>
              <a:rPr lang="en-US" b="1" dirty="0"/>
            </a:br>
            <a:r>
              <a:rPr lang="en-US" b="1" dirty="0"/>
              <a:t>Symbolism of God's Provision: In a spiritual context, wildflowers were sometimes seen as a symbol of God's provision and a reminder not to worry about basic needs.</a:t>
            </a:r>
          </a:p>
          <a:p>
            <a:pPr algn="l">
              <a:buNone/>
            </a:pPr>
            <a:r>
              <a:rPr lang="en-US" sz="1600" b="1">
                <a:effectLst/>
              </a:rPr>
              <a:t>Activity</a:t>
            </a:r>
            <a:r>
              <a:rPr lang="en-US" sz="1600" b="1" dirty="0">
                <a:effectLst/>
              </a:rPr>
              <a:t>: Growing for Pollinators</a:t>
            </a:r>
            <a:endParaRPr lang="en-US" sz="1600" dirty="0">
              <a:effectLst/>
            </a:endParaRPr>
          </a:p>
          <a:p>
            <a:pPr algn="l">
              <a:buNone/>
            </a:pPr>
            <a:r>
              <a:rPr lang="en-US" sz="1600" dirty="0">
                <a:effectLst/>
              </a:rPr>
              <a:t>This activity is a great way to learn about why biodiversity and the connections between plants and animal's matter.</a:t>
            </a:r>
          </a:p>
          <a:p>
            <a:pPr algn="l">
              <a:buNone/>
            </a:pPr>
            <a:r>
              <a:rPr lang="en-US" sz="1600" b="1" dirty="0">
                <a:effectLst/>
              </a:rPr>
              <a:t>What you need:</a:t>
            </a:r>
            <a:endParaRPr lang="en-US" sz="1600" dirty="0">
              <a:effectLst/>
            </a:endParaRPr>
          </a:p>
          <a:p>
            <a:pPr algn="l">
              <a:buFont typeface="Arial" panose="020B0604020202020204" pitchFamily="34" charset="0"/>
              <a:buChar char="•"/>
            </a:pPr>
            <a:r>
              <a:rPr lang="en-US" sz="1600" dirty="0">
                <a:effectLst/>
              </a:rPr>
              <a:t>Wildflower seeds or seeds for pollinator-The red</a:t>
            </a:r>
            <a:r>
              <a:rPr lang="en-US" sz="1600" baseline="0" dirty="0">
                <a:effectLst/>
              </a:rPr>
              <a:t> envelope</a:t>
            </a:r>
            <a:r>
              <a:rPr lang="en-US" sz="1600" dirty="0">
                <a:effectLst/>
              </a:rPr>
              <a:t> holds the seed, just find an area for wildflowers, plant the whole package and water. </a:t>
            </a:r>
          </a:p>
          <a:p>
            <a:pPr algn="l">
              <a:buNone/>
            </a:pPr>
            <a:r>
              <a:rPr lang="en-US" sz="1600" b="1" dirty="0">
                <a:effectLst/>
              </a:rPr>
              <a:t>How to do it:</a:t>
            </a:r>
            <a:endParaRPr lang="en-US" sz="1600" dirty="0">
              <a:effectLst/>
            </a:endParaRPr>
          </a:p>
          <a:p>
            <a:pPr algn="l">
              <a:buFont typeface="+mj-lt"/>
              <a:buAutoNum type="arabicPeriod"/>
            </a:pPr>
            <a:r>
              <a:rPr lang="en-US" sz="1600" b="1" dirty="0">
                <a:effectLst/>
              </a:rPr>
              <a:t>Planting:</a:t>
            </a:r>
            <a:r>
              <a:rPr lang="en-US" sz="1600" b="0" baseline="0" dirty="0">
                <a:effectLst/>
              </a:rPr>
              <a:t> Clear and area of grass and weeds. Lay down a layer of soil. Sprinkle the whole packet evenly. Take a raking tool and gently press down, Do not cover, Water so seeds hold.  Best not to do on a windy day. </a:t>
            </a:r>
            <a:endParaRPr lang="en-US" sz="1600" dirty="0">
              <a:effectLst/>
            </a:endParaRPr>
          </a:p>
          <a:p>
            <a:pPr algn="l">
              <a:buFont typeface="+mj-lt"/>
              <a:buAutoNum type="arabicPeriod"/>
            </a:pPr>
            <a:r>
              <a:rPr lang="en-US" sz="1600" dirty="0">
                <a:effectLst/>
              </a:rPr>
              <a:t>When the flowers start to bloom, ask your child to sit quietly and watch. Which insects come to visit? How many kinds of bees or butterflies can they spot?</a:t>
            </a:r>
          </a:p>
          <a:p>
            <a:pPr algn="l">
              <a:buFont typeface="+mj-lt"/>
              <a:buAutoNum type="arabicPeriod"/>
            </a:pPr>
            <a:r>
              <a:rPr lang="en-US" sz="1600" b="1" dirty="0">
                <a:effectLst/>
              </a:rPr>
              <a:t>Invite your child to</a:t>
            </a:r>
            <a:r>
              <a:rPr lang="en-US" sz="1600" dirty="0">
                <a:effectLst/>
              </a:rPr>
              <a:t> draw the insects and flowers, paying attention to their colors, sizes, and what they do. Talk together about how insects help plants and how plants give food to insects. This helps kids see how important pollinators are for our food and the environment.</a:t>
            </a:r>
          </a:p>
          <a:p>
            <a:pPr>
              <a:lnSpc>
                <a:spcPct val="90000"/>
              </a:lnSpc>
              <a:buFont typeface="Arial" panose="020B0604020202020204" pitchFamily="34" charset="0"/>
              <a:buChar char="•"/>
            </a:pPr>
            <a:endParaRPr lang="en-US" sz="1500" b="1" dirty="0"/>
          </a:p>
        </p:txBody>
      </p:sp>
      <p:pic>
        <p:nvPicPr>
          <p:cNvPr id="7" name="Content Placeholder 6" descr="Field of wildflowers">
            <a:extLst>
              <a:ext uri="{FF2B5EF4-FFF2-40B4-BE49-F238E27FC236}">
                <a16:creationId xmlns:a16="http://schemas.microsoft.com/office/drawing/2014/main" id="{73F01BD2-7C0A-71A8-02DE-07F69E7121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7997" y="0"/>
            <a:ext cx="5334003" cy="6858000"/>
          </a:xfrm>
        </p:spPr>
      </p:pic>
    </p:spTree>
    <p:extLst>
      <p:ext uri="{BB962C8B-B14F-4D97-AF65-F5344CB8AC3E}">
        <p14:creationId xmlns:p14="http://schemas.microsoft.com/office/powerpoint/2010/main" val="1430736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323-F796-A7BA-CBCB-B3DCD378E7F6}"/>
              </a:ext>
            </a:extLst>
          </p:cNvPr>
          <p:cNvSpPr>
            <a:spLocks noGrp="1"/>
          </p:cNvSpPr>
          <p:nvPr>
            <p:ph type="title"/>
          </p:nvPr>
        </p:nvSpPr>
        <p:spPr/>
        <p:txBody>
          <a:bodyPr/>
          <a:lstStyle/>
          <a:p>
            <a:r>
              <a:rPr lang="en-US" dirty="0"/>
              <a:t>Parts of a Flower</a:t>
            </a:r>
          </a:p>
        </p:txBody>
      </p:sp>
      <p:sp>
        <p:nvSpPr>
          <p:cNvPr id="4" name="Text Placeholder 3">
            <a:extLst>
              <a:ext uri="{FF2B5EF4-FFF2-40B4-BE49-F238E27FC236}">
                <a16:creationId xmlns:a16="http://schemas.microsoft.com/office/drawing/2014/main" id="{2209828B-B8DD-A9C1-03D8-8114B8808C30}"/>
              </a:ext>
            </a:extLst>
          </p:cNvPr>
          <p:cNvSpPr>
            <a:spLocks noGrp="1"/>
          </p:cNvSpPr>
          <p:nvPr>
            <p:ph type="body" sz="half" idx="2"/>
          </p:nvPr>
        </p:nvSpPr>
        <p:spPr>
          <a:xfrm>
            <a:off x="560439" y="1641763"/>
            <a:ext cx="4852809" cy="5018809"/>
          </a:xfrm>
        </p:spPr>
        <p:txBody>
          <a:bodyPr>
            <a:normAutofit fontScale="92500" lnSpcReduction="10000"/>
          </a:bodyPr>
          <a:lstStyle/>
          <a:p>
            <a:r>
              <a:rPr lang="en-US" dirty="0"/>
              <a:t>Cute video on parts of a flower</a:t>
            </a:r>
          </a:p>
          <a:p>
            <a:r>
              <a:rPr lang="en-US" dirty="0">
                <a:hlinkClick r:id="rId2"/>
              </a:rPr>
              <a:t>https://www.youtube.com/watch?v=-402sEaV4u8&amp;t=74s</a:t>
            </a:r>
            <a:endParaRPr lang="en-US" dirty="0"/>
          </a:p>
          <a:p>
            <a:r>
              <a:rPr lang="en-US" dirty="0">
                <a:hlinkClick r:id="rId3"/>
              </a:rPr>
              <a:t>https://www.youtube.com/watch?v=SiFaN2xQg5g</a:t>
            </a:r>
            <a:endParaRPr lang="en-US" dirty="0"/>
          </a:p>
          <a:p>
            <a:endParaRPr lang="en-US" dirty="0"/>
          </a:p>
          <a:p>
            <a:r>
              <a:rPr lang="en-US" dirty="0"/>
              <a:t>Petal: Brightly colored parts of the flower that attract pollinators such as the bee or butterfly</a:t>
            </a:r>
          </a:p>
          <a:p>
            <a:r>
              <a:rPr lang="en-US" dirty="0"/>
              <a:t>Stem: Supports the flower and transports water and nutrients.</a:t>
            </a:r>
          </a:p>
          <a:p>
            <a:r>
              <a:rPr lang="en-US" dirty="0"/>
              <a:t>Leaf: The part of the plant that uses sunlight to produce food through photosynthesis.</a:t>
            </a:r>
          </a:p>
          <a:p>
            <a:r>
              <a:rPr lang="en-US" dirty="0"/>
              <a:t>Bud: The early stage of the flower before it blooms.</a:t>
            </a:r>
          </a:p>
          <a:p>
            <a:r>
              <a:rPr lang="en-US" dirty="0"/>
              <a:t>Roots: Absorb water and nutrients from the soil, helping anchor the plant.</a:t>
            </a:r>
          </a:p>
          <a:p>
            <a:r>
              <a:rPr lang="en-US" dirty="0"/>
              <a:t>Soil: Provides the necessary nutrients and support for the plant’s growth</a:t>
            </a:r>
          </a:p>
          <a:p>
            <a:endParaRPr lang="en-US" dirty="0"/>
          </a:p>
          <a:p>
            <a:r>
              <a:rPr lang="en-US" dirty="0"/>
              <a:t> </a:t>
            </a:r>
          </a:p>
        </p:txBody>
      </p:sp>
      <p:pic>
        <p:nvPicPr>
          <p:cNvPr id="7" name="Content Placeholder 6">
            <a:extLst>
              <a:ext uri="{FF2B5EF4-FFF2-40B4-BE49-F238E27FC236}">
                <a16:creationId xmlns:a16="http://schemas.microsoft.com/office/drawing/2014/main" id="{DB3B11AE-FFEB-D42F-D30D-62B702331E21}"/>
              </a:ext>
            </a:extLst>
          </p:cNvPr>
          <p:cNvPicPr>
            <a:picLocks noGrp="1" noChangeAspect="1"/>
          </p:cNvPicPr>
          <p:nvPr>
            <p:ph idx="1"/>
          </p:nvPr>
        </p:nvPicPr>
        <p:blipFill>
          <a:blip r:embed="rId4"/>
          <a:stretch>
            <a:fillRect/>
          </a:stretch>
        </p:blipFill>
        <p:spPr bwMode="auto">
          <a:xfrm>
            <a:off x="6549820" y="83127"/>
            <a:ext cx="4994479" cy="641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50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88" name="Straight Connector 308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90" name="Rectangle 3089">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92" name="Straight Connector 3091">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894486-516C-673F-8D10-87CF5AC2B829}"/>
              </a:ext>
            </a:extLst>
          </p:cNvPr>
          <p:cNvSpPr txBox="1"/>
          <p:nvPr/>
        </p:nvSpPr>
        <p:spPr>
          <a:xfrm>
            <a:off x="199293" y="0"/>
            <a:ext cx="4616548" cy="6217920"/>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endParaRPr lang="en-US" spc="100" dirty="0">
              <a:solidFill>
                <a:srgbClr val="FFFFFF"/>
              </a:solidFill>
              <a:highlight>
                <a:srgbClr val="000000"/>
              </a:highlight>
            </a:endParaRPr>
          </a:p>
        </p:txBody>
      </p:sp>
      <p:pic>
        <p:nvPicPr>
          <p:cNvPr id="3074" name="Picture 2">
            <a:extLst>
              <a:ext uri="{FF2B5EF4-FFF2-40B4-BE49-F238E27FC236}">
                <a16:creationId xmlns:a16="http://schemas.microsoft.com/office/drawing/2014/main" id="{1C4289DD-7703-9A4A-344D-4B37A3E9F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89" b="3"/>
          <a:stretch>
            <a:fillRect/>
          </a:stretch>
        </p:blipFill>
        <p:spPr bwMode="auto">
          <a:xfrm>
            <a:off x="5577836" y="105509"/>
            <a:ext cx="6414872" cy="66352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EF74AFB-FDF2-3CBE-5789-A0A1961E20B7}"/>
              </a:ext>
            </a:extLst>
          </p:cNvPr>
          <p:cNvSpPr txBox="1"/>
          <p:nvPr/>
        </p:nvSpPr>
        <p:spPr>
          <a:xfrm>
            <a:off x="199293" y="199292"/>
            <a:ext cx="4815835" cy="4247317"/>
          </a:xfrm>
          <a:prstGeom prst="rect">
            <a:avLst/>
          </a:prstGeom>
          <a:noFill/>
        </p:spPr>
        <p:txBody>
          <a:bodyPr wrap="square">
            <a:spAutoFit/>
          </a:bodyPr>
          <a:lstStyle/>
          <a:p>
            <a:r>
              <a:rPr lang="en-US" dirty="0"/>
              <a:t>【Encourages Imagination &amp; Creativity】 Our flower botanical succulents mini blocks building sets allow for endless possibilities, providing a fun and educational activity that inspires artistic expression and hands-on play, kids won't get bored with our hands-on building toy that inspires creativity, develops patience and independence. Designed with durability and safety in mind, making it perfect for kids to enjoy all year long.</a:t>
            </a:r>
          </a:p>
          <a:p>
            <a:endParaRPr lang="en-US" dirty="0"/>
          </a:p>
          <a:p>
            <a:r>
              <a:rPr lang="en-US" dirty="0"/>
              <a:t>By doing this, a simple nature activity becomes a project that shows how well natural systems work. It also helps students build creativity, problem-solving skills, and learn to think like designers.</a:t>
            </a:r>
          </a:p>
          <a:p>
            <a:endParaRPr lang="en-US" dirty="0"/>
          </a:p>
        </p:txBody>
      </p:sp>
    </p:spTree>
    <p:extLst>
      <p:ext uri="{BB962C8B-B14F-4D97-AF65-F5344CB8AC3E}">
        <p14:creationId xmlns:p14="http://schemas.microsoft.com/office/powerpoint/2010/main" val="2957241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F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5BC0C-8DC5-49AB-980B-893963042B8E}"/>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Bookmark and Journal is the art in STEAM</a:t>
            </a:r>
          </a:p>
        </p:txBody>
      </p:sp>
      <p:pic>
        <p:nvPicPr>
          <p:cNvPr id="8" name="Picture 7" descr="Colorful paper flowers">
            <a:extLst>
              <a:ext uri="{FF2B5EF4-FFF2-40B4-BE49-F238E27FC236}">
                <a16:creationId xmlns:a16="http://schemas.microsoft.com/office/drawing/2014/main" id="{B811B24E-7AC4-543A-7B3E-EC251D4A1079}"/>
              </a:ext>
            </a:extLst>
          </p:cNvPr>
          <p:cNvPicPr>
            <a:picLocks noChangeAspect="1"/>
          </p:cNvPicPr>
          <p:nvPr/>
        </p:nvPicPr>
        <p:blipFill>
          <a:blip r:embed="rId2"/>
          <a:srcRect t="6410" r="1" b="6411"/>
          <a:stretch>
            <a:fillRect/>
          </a:stretch>
        </p:blipFill>
        <p:spPr>
          <a:xfrm>
            <a:off x="327547" y="321733"/>
            <a:ext cx="7058306" cy="4107392"/>
          </a:xfrm>
          <a:prstGeom prst="rect">
            <a:avLst/>
          </a:prstGeom>
        </p:spPr>
      </p:pic>
      <p:sp>
        <p:nvSpPr>
          <p:cNvPr id="6" name="Date Placeholder 5">
            <a:extLst>
              <a:ext uri="{FF2B5EF4-FFF2-40B4-BE49-F238E27FC236}">
                <a16:creationId xmlns:a16="http://schemas.microsoft.com/office/drawing/2014/main" id="{9F3138DE-01B2-F90B-A6B3-DDB2441F031B}"/>
              </a:ext>
            </a:extLst>
          </p:cNvPr>
          <p:cNvSpPr>
            <a:spLocks noGrp="1"/>
          </p:cNvSpPr>
          <p:nvPr>
            <p:ph type="dt" sz="half" idx="10"/>
          </p:nvPr>
        </p:nvSpPr>
        <p:spPr>
          <a:xfrm>
            <a:off x="1024129" y="6535157"/>
            <a:ext cx="2154143" cy="274320"/>
          </a:xfrm>
        </p:spPr>
        <p:txBody>
          <a:bodyPr>
            <a:normAutofit/>
          </a:bodyPr>
          <a:lstStyle/>
          <a:p>
            <a:pPr>
              <a:spcAft>
                <a:spcPts val="600"/>
              </a:spcAft>
            </a:pPr>
            <a:r>
              <a:rPr lang="en-US"/>
              <a:t>1-32</a:t>
            </a:r>
          </a:p>
        </p:txBody>
      </p:sp>
      <p:sp>
        <p:nvSpPr>
          <p:cNvPr id="5" name="Slide Number Placeholder 4">
            <a:extLst>
              <a:ext uri="{FF2B5EF4-FFF2-40B4-BE49-F238E27FC236}">
                <a16:creationId xmlns:a16="http://schemas.microsoft.com/office/drawing/2014/main" id="{F5659DB9-9AB0-8557-C14A-12C2FB0376DD}"/>
              </a:ext>
            </a:extLst>
          </p:cNvPr>
          <p:cNvSpPr>
            <a:spLocks noGrp="1"/>
          </p:cNvSpPr>
          <p:nvPr>
            <p:ph type="sldNum" sz="quarter" idx="12"/>
          </p:nvPr>
        </p:nvSpPr>
        <p:spPr>
          <a:xfrm>
            <a:off x="10837333" y="6535157"/>
            <a:ext cx="973667" cy="274320"/>
          </a:xfrm>
        </p:spPr>
        <p:txBody>
          <a:bodyPr>
            <a:normAutofit/>
          </a:bodyPr>
          <a:lstStyle/>
          <a:p>
            <a:pPr>
              <a:spcAft>
                <a:spcPts val="600"/>
              </a:spcAft>
            </a:pPr>
            <a:fld id="{CBD12358-51D2-46B3-9BDE-DF29528B9454}" type="slidenum">
              <a:rPr lang="en-US"/>
              <a:pPr>
                <a:spcAft>
                  <a:spcPts val="600"/>
                </a:spcAft>
              </a:pPr>
              <a:t>14</a:t>
            </a:fld>
            <a:endParaRPr lang="en-US"/>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4D41F9-F075-7BDD-9DD4-04F20736B27A}"/>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Included in your kit is a bookmark.  This bookmark opens up. Included are many different stickers to add to your bookmark. Or cut out pictures and add or press leaves and flowers between, it is up to you and your turn to be creative.</a:t>
            </a:r>
          </a:p>
          <a:p>
            <a:r>
              <a:rPr lang="en-US" sz="1900">
                <a:solidFill>
                  <a:srgbClr val="FFFFFF"/>
                </a:solidFill>
              </a:rPr>
              <a:t>There is a journal in your kit.  Use some of the stickers included to decorate the journal. The journal can be used to write about your experiences, draw what you grew, or flowers and plants. Keep a record of your produce and planting schedule.  Use your imagination and have fun!!!</a:t>
            </a:r>
          </a:p>
          <a:p>
            <a:endParaRPr lang="en-US" sz="1900">
              <a:solidFill>
                <a:srgbClr val="FFFFFF"/>
              </a:solidFill>
            </a:endParaRPr>
          </a:p>
        </p:txBody>
      </p:sp>
    </p:spTree>
    <p:extLst>
      <p:ext uri="{BB962C8B-B14F-4D97-AF65-F5344CB8AC3E}">
        <p14:creationId xmlns:p14="http://schemas.microsoft.com/office/powerpoint/2010/main" val="163166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06DA-91AE-BCA8-E389-36683BFD2E76}"/>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endParaRPr lang="en-US" sz="2667" dirty="0"/>
          </a:p>
        </p:txBody>
      </p:sp>
      <p:sp>
        <p:nvSpPr>
          <p:cNvPr id="3" name="Content Placeholder 2">
            <a:extLst>
              <a:ext uri="{FF2B5EF4-FFF2-40B4-BE49-F238E27FC236}">
                <a16:creationId xmlns:a16="http://schemas.microsoft.com/office/drawing/2014/main" id="{D4A5D829-D4FF-26B3-4141-C02BC4CAFA25}"/>
              </a:ext>
            </a:extLst>
          </p:cNvPr>
          <p:cNvSpPr>
            <a:spLocks noGrp="1"/>
          </p:cNvSpPr>
          <p:nvPr>
            <p:ph sz="half" idx="1"/>
          </p:nvPr>
        </p:nvSpPr>
        <p:spPr>
          <a:xfrm>
            <a:off x="838205" y="884902"/>
            <a:ext cx="6024104" cy="5995957"/>
          </a:xfrm>
        </p:spPr>
        <p:txBody>
          <a:bodyPr>
            <a:noAutofit/>
          </a:bodyPr>
          <a:lstStyle/>
          <a:p>
            <a:endParaRPr lang="en-US" sz="1000" dirty="0">
              <a:latin typeface="Amasis MT Pro Black" panose="02040A04050005020304" pitchFamily="18" charset="0"/>
            </a:endParaRPr>
          </a:p>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dirty="0">
                <a:latin typeface="Amasis MT Pro Black" panose="02040A04050005020304" pitchFamily="18" charset="0"/>
              </a:rPr>
              <a:t>Create your own  headband to wear at your tea party.  Don’t be afraid to add your own creativity and spirit – have fun with it! There is no way to mess up. If you don’t like what you see, add another feather because you can never have too many! </a:t>
            </a:r>
          </a:p>
          <a:p>
            <a:endParaRPr lang="en-US" sz="2000" b="1" dirty="0">
              <a:latin typeface="Amasis MT Pro Black" panose="02040A04050005020304" pitchFamily="18" charset="0"/>
            </a:endParaRPr>
          </a:p>
          <a:p>
            <a:endParaRPr lang="en-US" sz="1167" b="1" dirty="0">
              <a:latin typeface="Amasis MT Pro Black" panose="02040A04050005020304" pitchFamily="18" charset="0"/>
            </a:endParaRPr>
          </a:p>
          <a:p>
            <a:r>
              <a:rPr lang="en-US" sz="2000" b="1" dirty="0"/>
              <a:t>Making a headband for children fits STEAM by integrating math (measuring head circumference), engineering (designing ), technology (using tools like glue guns), and art (color, texture, and design choices). This hands-on project promotes problem-solving through assembling fabric, selecting appropriate materials, and testing the final product for comfort and function</a:t>
            </a:r>
            <a:endParaRPr lang="en-US" sz="2000" b="1" dirty="0">
              <a:latin typeface="Amasis MT Pro Black" panose="02040A04050005020304" pitchFamily="18" charset="0"/>
            </a:endParaRPr>
          </a:p>
          <a:p>
            <a:endParaRPr lang="en-US" sz="2000" dirty="0">
              <a:latin typeface="Amasis MT Pro Black" panose="02040A04050005020304" pitchFamily="18" charset="0"/>
            </a:endParaRPr>
          </a:p>
          <a:p>
            <a:endParaRPr lang="en-US" sz="2000" dirty="0">
              <a:latin typeface="Amasis MT Pro Black" panose="02040A04050005020304" pitchFamily="18" charset="0"/>
            </a:endParaRPr>
          </a:p>
          <a:p>
            <a:r>
              <a:rPr lang="en-US" sz="2000" b="1" dirty="0">
                <a:latin typeface="Amasis MT Pro Black" panose="02040A04050005020304" pitchFamily="18" charset="0"/>
              </a:rPr>
              <a:t> </a:t>
            </a:r>
          </a:p>
        </p:txBody>
      </p:sp>
      <p:sp>
        <p:nvSpPr>
          <p:cNvPr id="10" name="Picture Placeholder 9">
            <a:extLst>
              <a:ext uri="{FF2B5EF4-FFF2-40B4-BE49-F238E27FC236}">
                <a16:creationId xmlns:a16="http://schemas.microsoft.com/office/drawing/2014/main" id="{6A19AA62-37E4-8E06-F150-788AC68EB9D0}"/>
              </a:ext>
            </a:extLst>
          </p:cNvPr>
          <p:cNvSpPr>
            <a:spLocks noGrp="1"/>
          </p:cNvSpPr>
          <p:nvPr>
            <p:ph type="pic" sz="quarter" idx="13"/>
          </p:nvPr>
        </p:nvSpPr>
        <p:spPr/>
        <p:txBody>
          <a:bodyPr/>
          <a:lstStyle/>
          <a:p>
            <a:endParaRPr lang="en-US"/>
          </a:p>
        </p:txBody>
      </p:sp>
      <p:sp>
        <p:nvSpPr>
          <p:cNvPr id="5" name="Slide Number Placeholder 4">
            <a:extLst>
              <a:ext uri="{FF2B5EF4-FFF2-40B4-BE49-F238E27FC236}">
                <a16:creationId xmlns:a16="http://schemas.microsoft.com/office/drawing/2014/main" id="{0FAF8660-7FFC-18E0-0E0A-5A7B39897352}"/>
              </a:ext>
            </a:extLst>
          </p:cNvPr>
          <p:cNvSpPr>
            <a:spLocks noGrp="1"/>
          </p:cNvSpPr>
          <p:nvPr>
            <p:ph type="sldNum" sz="quarter" idx="12"/>
          </p:nvPr>
        </p:nvSpPr>
        <p:spPr/>
        <p:txBody>
          <a:bodyPr/>
          <a:lstStyle/>
          <a:p>
            <a:r>
              <a:rPr lang="en-US" dirty="0"/>
              <a:t>16</a:t>
            </a:r>
          </a:p>
        </p:txBody>
      </p:sp>
      <p:pic>
        <p:nvPicPr>
          <p:cNvPr id="7" name="Picture 6">
            <a:extLst>
              <a:ext uri="{FF2B5EF4-FFF2-40B4-BE49-F238E27FC236}">
                <a16:creationId xmlns:a16="http://schemas.microsoft.com/office/drawing/2014/main" id="{113F1B71-CF66-6930-A449-18DBDD2EBEC3}"/>
              </a:ext>
            </a:extLst>
          </p:cNvPr>
          <p:cNvPicPr>
            <a:picLocks noChangeAspect="1"/>
          </p:cNvPicPr>
          <p:nvPr/>
        </p:nvPicPr>
        <p:blipFill>
          <a:blip r:embed="rId3"/>
          <a:stretch>
            <a:fillRect/>
          </a:stretch>
        </p:blipFill>
        <p:spPr>
          <a:xfrm>
            <a:off x="7969826" y="675409"/>
            <a:ext cx="4045389" cy="5704609"/>
          </a:xfrm>
          <a:prstGeom prst="rect">
            <a:avLst/>
          </a:prstGeom>
        </p:spPr>
      </p:pic>
    </p:spTree>
    <p:extLst>
      <p:ext uri="{BB962C8B-B14F-4D97-AF65-F5344CB8AC3E}">
        <p14:creationId xmlns:p14="http://schemas.microsoft.com/office/powerpoint/2010/main" val="29775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758F42-6AEA-411C-C306-73790ACB3829}"/>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072D7EE4-F6A1-552B-ABE8-4AA0265E7A12}"/>
              </a:ext>
            </a:extLst>
          </p:cNvPr>
          <p:cNvSpPr>
            <a:spLocks noGrp="1"/>
          </p:cNvSpPr>
          <p:nvPr>
            <p:ph sz="half" idx="1"/>
          </p:nvPr>
        </p:nvSpPr>
        <p:spPr>
          <a:xfrm>
            <a:off x="838205" y="197427"/>
            <a:ext cx="5781261" cy="5925878"/>
          </a:xfrm>
        </p:spPr>
        <p:txBody>
          <a:bodyPr>
            <a:noAutofit/>
          </a:bodyPr>
          <a:lstStyle/>
          <a:p>
            <a:r>
              <a:rPr lang="en-US" sz="4000" b="1" dirty="0">
                <a:solidFill>
                  <a:srgbClr val="FF0000"/>
                </a:solidFill>
                <a:latin typeface="Aharoni" panose="02010803020104030203" pitchFamily="2" charset="-79"/>
                <a:cs typeface="Aharoni" panose="02010803020104030203" pitchFamily="2" charset="-79"/>
              </a:rPr>
              <a:t>          Teatime</a:t>
            </a:r>
          </a:p>
          <a:p>
            <a:endParaRPr lang="en-US" sz="1800" b="1" dirty="0">
              <a:latin typeface="Aharoni" panose="02010803020104030203" pitchFamily="2" charset="-79"/>
              <a:cs typeface="Aharoni" panose="02010803020104030203" pitchFamily="2" charset="-79"/>
            </a:endParaRPr>
          </a:p>
          <a:p>
            <a:r>
              <a:rPr lang="en-US" sz="1800" b="1" dirty="0">
                <a:latin typeface="Aharoni" panose="02010803020104030203" pitchFamily="2" charset="-79"/>
                <a:cs typeface="Aharoni" panose="02010803020104030203" pitchFamily="2" charset="-79"/>
              </a:rPr>
              <a:t>This is a fun part of the kit. You learn about tea etiquette, and how to brew the tea.  Now it is time to have a tea party. This is great etiquette whether you are a boy or girl, so encourage all your children to participate. </a:t>
            </a:r>
          </a:p>
          <a:p>
            <a:r>
              <a:rPr lang="en-US" sz="1800" b="1" dirty="0">
                <a:latin typeface="Aharoni" panose="02010803020104030203" pitchFamily="2" charset="-79"/>
                <a:cs typeface="Aharoni" panose="02010803020104030203" pitchFamily="2" charset="-79"/>
              </a:rPr>
              <a:t>Along with the tea, a tea party always has foods. </a:t>
            </a:r>
          </a:p>
          <a:p>
            <a:r>
              <a:rPr lang="en-US" sz="1800" b="1" dirty="0">
                <a:latin typeface="Aharoni" panose="02010803020104030203" pitchFamily="2" charset="-79"/>
                <a:cs typeface="Aharoni" panose="02010803020104030203" pitchFamily="2" charset="-79"/>
              </a:rPr>
              <a:t>The foods at a tea party, often called tea fare, afternoon tea foods, or tea party treats, generally fall into three categories: delicate </a:t>
            </a:r>
            <a:r>
              <a:rPr lang="en-US" sz="1800" b="1" dirty="0">
                <a:latin typeface="Aharoni" panose="02010803020104030203" pitchFamily="2" charset="-79"/>
                <a:cs typeface="Aharoni" panose="02010803020104030203" pitchFamily="2" charset="-79"/>
                <a:hlinkClick r:id="rId3"/>
              </a:rPr>
              <a:t>finger sandwiches</a:t>
            </a:r>
            <a:r>
              <a:rPr lang="en-US" sz="1800" b="1" dirty="0">
                <a:latin typeface="Aharoni" panose="02010803020104030203" pitchFamily="2" charset="-79"/>
                <a:cs typeface="Aharoni" panose="02010803020104030203" pitchFamily="2" charset="-79"/>
              </a:rPr>
              <a:t>, warm scones with clotted cream and jam, and small sweets/pastries, served on a three-tiered stand in a traditional British </a:t>
            </a:r>
            <a:r>
              <a:rPr lang="en-US" sz="1800" b="1" dirty="0">
                <a:latin typeface="Aharoni" panose="02010803020104030203" pitchFamily="2" charset="-79"/>
                <a:cs typeface="Aharoni" panose="02010803020104030203" pitchFamily="2" charset="-79"/>
                <a:hlinkClick r:id="rId4"/>
              </a:rPr>
              <a:t>Afternoon Tea</a:t>
            </a:r>
            <a:r>
              <a:rPr lang="en-US" sz="1800" b="1" dirty="0">
                <a:latin typeface="Aharoni" panose="02010803020104030203" pitchFamily="2" charset="-79"/>
                <a:cs typeface="Aharoni" panose="02010803020104030203" pitchFamily="2" charset="-79"/>
              </a:rPr>
              <a:t>.</a:t>
            </a:r>
          </a:p>
          <a:p>
            <a:r>
              <a:rPr lang="en-US" sz="1800" b="1" dirty="0">
                <a:latin typeface="Aharoni" panose="02010803020104030203" pitchFamily="2" charset="-79"/>
                <a:cs typeface="Aharoni" panose="02010803020104030203" pitchFamily="2" charset="-79"/>
              </a:rPr>
              <a:t>Make your tea party headbands. Explore tea foods to make, make your tea and use your tea cups and plates and have a tea party, using the etiquette you learned. </a:t>
            </a:r>
          </a:p>
          <a:p>
            <a:endParaRPr lang="en-US" sz="2667" b="1" dirty="0">
              <a:latin typeface="Aharoni" panose="02010803020104030203" pitchFamily="2" charset="-79"/>
              <a:cs typeface="Aharoni" panose="02010803020104030203" pitchFamily="2" charset="-79"/>
            </a:endParaRPr>
          </a:p>
          <a:p>
            <a:pPr marL="0" indent="0">
              <a:buNone/>
            </a:pPr>
            <a:r>
              <a:rPr lang="en-US" sz="2667" b="1" dirty="0">
                <a:latin typeface="Aharoni" panose="02010803020104030203" pitchFamily="2" charset="-79"/>
                <a:cs typeface="Aharoni" panose="02010803020104030203" pitchFamily="2" charset="-79"/>
              </a:rPr>
              <a:t>   </a:t>
            </a:r>
          </a:p>
        </p:txBody>
      </p:sp>
      <p:sp>
        <p:nvSpPr>
          <p:cNvPr id="9" name="Slide Number Placeholder 8">
            <a:extLst>
              <a:ext uri="{FF2B5EF4-FFF2-40B4-BE49-F238E27FC236}">
                <a16:creationId xmlns:a16="http://schemas.microsoft.com/office/drawing/2014/main" id="{9CB7D65E-C581-A7A8-036B-34D9EC5E6191}"/>
              </a:ext>
            </a:extLst>
          </p:cNvPr>
          <p:cNvSpPr>
            <a:spLocks noGrp="1"/>
          </p:cNvSpPr>
          <p:nvPr>
            <p:ph type="sldNum" sz="quarter" idx="12"/>
          </p:nvPr>
        </p:nvSpPr>
        <p:spPr/>
        <p:txBody>
          <a:bodyPr/>
          <a:lstStyle/>
          <a:p>
            <a:pPr defTabSz="1088491"/>
            <a:fld id="{CBD12358-51D2-46B3-9BDE-DF29528B9454}" type="slidenum">
              <a:rPr lang="en-US">
                <a:solidFill>
                  <a:srgbClr val="543E34"/>
                </a:solidFill>
              </a:rPr>
              <a:pPr defTabSz="1088491"/>
              <a:t>16</a:t>
            </a:fld>
            <a:endParaRPr lang="en-US" dirty="0">
              <a:solidFill>
                <a:srgbClr val="543E34"/>
              </a:solidFill>
            </a:endParaRPr>
          </a:p>
        </p:txBody>
      </p:sp>
      <p:sp>
        <p:nvSpPr>
          <p:cNvPr id="5" name="Text Placeholder 4">
            <a:extLst>
              <a:ext uri="{FF2B5EF4-FFF2-40B4-BE49-F238E27FC236}">
                <a16:creationId xmlns:a16="http://schemas.microsoft.com/office/drawing/2014/main" id="{CF14AC01-4E43-9344-C449-76018F4B787F}"/>
              </a:ext>
            </a:extLst>
          </p:cNvPr>
          <p:cNvSpPr>
            <a:spLocks noGrp="1"/>
          </p:cNvSpPr>
          <p:nvPr>
            <p:ph type="body" sz="half" idx="4294967295"/>
          </p:nvPr>
        </p:nvSpPr>
        <p:spPr>
          <a:xfrm flipV="1">
            <a:off x="0" y="5508625"/>
            <a:ext cx="1090613" cy="1235075"/>
          </a:xfrm>
        </p:spPr>
        <p:txBody>
          <a:bodyPr>
            <a:normAutofit/>
          </a:bodyPr>
          <a:lstStyle/>
          <a:p>
            <a:r>
              <a:rPr lang="en-US" sz="1323" dirty="0"/>
              <a:t>tm</a:t>
            </a:r>
          </a:p>
        </p:txBody>
      </p:sp>
      <p:sp>
        <p:nvSpPr>
          <p:cNvPr id="4" name="TextBox 3">
            <a:extLst>
              <a:ext uri="{FF2B5EF4-FFF2-40B4-BE49-F238E27FC236}">
                <a16:creationId xmlns:a16="http://schemas.microsoft.com/office/drawing/2014/main" id="{BAC9DB14-811C-F735-C25F-6E0F1E4B3E57}"/>
              </a:ext>
            </a:extLst>
          </p:cNvPr>
          <p:cNvSpPr txBox="1"/>
          <p:nvPr/>
        </p:nvSpPr>
        <p:spPr>
          <a:xfrm rot="10800000" flipH="1" flipV="1">
            <a:off x="9325970" y="1939029"/>
            <a:ext cx="2530748" cy="553998"/>
          </a:xfrm>
          <a:prstGeom prst="rect">
            <a:avLst/>
          </a:prstGeom>
          <a:noFill/>
        </p:spPr>
        <p:txBody>
          <a:bodyPr wrap="square">
            <a:spAutoFit/>
          </a:bodyPr>
          <a:lstStyle/>
          <a:p>
            <a:pPr defTabSz="1088491"/>
            <a:r>
              <a:rPr lang="en-US" sz="2382" dirty="0">
                <a:solidFill>
                  <a:srgbClr val="543E34"/>
                </a:solidFill>
                <a:highlight>
                  <a:srgbClr val="FF00FF"/>
                </a:highlight>
                <a:latin typeface="Gill Sans Nova Light"/>
              </a:rPr>
              <a:t>  </a:t>
            </a:r>
            <a:r>
              <a:rPr lang="en-US" sz="3000" dirty="0">
                <a:solidFill>
                  <a:srgbClr val="543E34"/>
                </a:solidFill>
                <a:highlight>
                  <a:srgbClr val="FF00FF"/>
                </a:highlight>
                <a:latin typeface="Gill Sans Nova Light"/>
              </a:rPr>
              <a:t>TEA PARTY </a:t>
            </a:r>
          </a:p>
        </p:txBody>
      </p:sp>
      <p:pic>
        <p:nvPicPr>
          <p:cNvPr id="11" name="Picture 2" descr="Tea Party Food Ideas You Haven't Tried Yet | Picnic Makers">
            <a:extLst>
              <a:ext uri="{FF2B5EF4-FFF2-40B4-BE49-F238E27FC236}">
                <a16:creationId xmlns:a16="http://schemas.microsoft.com/office/drawing/2014/main" id="{D1ED0E5D-AF6A-5BFC-DCAC-849E2F4F8334}"/>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21968" r="21968"/>
          <a:stretch>
            <a:fillRect/>
          </a:stretch>
        </p:blipFill>
        <p:spPr bwMode="auto">
          <a:xfrm>
            <a:off x="7595754" y="197427"/>
            <a:ext cx="3993573" cy="596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9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5C2C-7FF8-4D7E-95A8-252A90044974}"/>
              </a:ext>
            </a:extLst>
          </p:cNvPr>
          <p:cNvSpPr>
            <a:spLocks noGrp="1"/>
          </p:cNvSpPr>
          <p:nvPr>
            <p:ph type="title"/>
          </p:nvPr>
        </p:nvSpPr>
        <p:spPr>
          <a:xfrm>
            <a:off x="914401" y="914400"/>
            <a:ext cx="10360153" cy="914400"/>
          </a:xfrm>
        </p:spPr>
        <p:txBody>
          <a:bodyPr anchor="b">
            <a:normAutofit/>
          </a:bodyPr>
          <a:lstStyle/>
          <a:p>
            <a:r>
              <a:rPr lang="en-US" sz="3667" dirty="0"/>
              <a:t>History of Tea</a:t>
            </a:r>
          </a:p>
        </p:txBody>
      </p:sp>
      <p:sp>
        <p:nvSpPr>
          <p:cNvPr id="5" name="Content Placeholder 4">
            <a:extLst>
              <a:ext uri="{FF2B5EF4-FFF2-40B4-BE49-F238E27FC236}">
                <a16:creationId xmlns:a16="http://schemas.microsoft.com/office/drawing/2014/main" id="{4B044379-FFF2-5B4C-250E-311F86D84767}"/>
              </a:ext>
            </a:extLst>
          </p:cNvPr>
          <p:cNvSpPr>
            <a:spLocks noGrp="1"/>
          </p:cNvSpPr>
          <p:nvPr>
            <p:ph sz="quarter" idx="11"/>
          </p:nvPr>
        </p:nvSpPr>
        <p:spPr>
          <a:xfrm>
            <a:off x="914403" y="2039113"/>
            <a:ext cx="4576953" cy="3877055"/>
          </a:xfrm>
        </p:spPr>
        <p:txBody>
          <a:bodyPr>
            <a:normAutofit fontScale="92500" lnSpcReduction="10000"/>
          </a:bodyPr>
          <a:lstStyle/>
          <a:p>
            <a:r>
              <a:rPr lang="en-US" sz="2667" b="1" dirty="0"/>
              <a:t>Here’s a fun story about how tea was discovered. In 2737 BC, the emperor of China, Shen Nung, was sitting under a wild tea tree. A breeze blew some leaves into his hot drink, and when he tasted it, he found it delicious. That’s how tea was discovered. People first enjoyed tea in China, and later it spread to Europe, England, the United States, and almost every country in the world.</a:t>
            </a:r>
          </a:p>
          <a:p>
            <a:endParaRPr lang="en-US" dirty="0"/>
          </a:p>
        </p:txBody>
      </p:sp>
      <p:pic>
        <p:nvPicPr>
          <p:cNvPr id="12" name="Picture Placeholder 11">
            <a:extLst>
              <a:ext uri="{FF2B5EF4-FFF2-40B4-BE49-F238E27FC236}">
                <a16:creationId xmlns:a16="http://schemas.microsoft.com/office/drawing/2014/main" id="{17D61F37-415F-37DB-52FF-6C7E0053A3AF}"/>
              </a:ext>
            </a:extLst>
          </p:cNvPr>
          <p:cNvPicPr>
            <a:picLocks noGrp="1" noChangeAspect="1"/>
          </p:cNvPicPr>
          <p:nvPr>
            <p:ph sz="quarter" idx="12"/>
          </p:nvPr>
        </p:nvPicPr>
        <p:blipFill>
          <a:blip r:embed="rId2"/>
          <a:srcRect r="1" b="15293"/>
          <a:stretch>
            <a:fillRect/>
          </a:stretch>
        </p:blipFill>
        <p:spPr>
          <a:xfrm>
            <a:off x="6357750" y="2039113"/>
            <a:ext cx="4576953" cy="3877055"/>
          </a:xfrm>
          <a:prstGeom prst="rect">
            <a:avLst/>
          </a:prstGeom>
          <a:noFill/>
        </p:spPr>
      </p:pic>
      <p:sp>
        <p:nvSpPr>
          <p:cNvPr id="4" name="Slide Number Placeholder 3">
            <a:extLst>
              <a:ext uri="{FF2B5EF4-FFF2-40B4-BE49-F238E27FC236}">
                <a16:creationId xmlns:a16="http://schemas.microsoft.com/office/drawing/2014/main" id="{C13988C6-C7D2-F6F7-A907-6CEBA7185757}"/>
              </a:ext>
            </a:extLst>
          </p:cNvPr>
          <p:cNvSpPr>
            <a:spLocks noGrp="1"/>
          </p:cNvSpPr>
          <p:nvPr>
            <p:ph type="sldNum" sz="quarter" idx="4"/>
          </p:nvPr>
        </p:nvSpPr>
        <p:spPr>
          <a:xfrm>
            <a:off x="11353800" y="5879808"/>
            <a:ext cx="661416" cy="895899"/>
          </a:xfrm>
        </p:spPr>
        <p:txBody>
          <a:bodyPr anchor="ctr">
            <a:normAutofit/>
          </a:bodyPr>
          <a:lstStyle/>
          <a:p>
            <a:pPr>
              <a:spcAft>
                <a:spcPts val="500"/>
              </a:spcAft>
            </a:pPr>
            <a:fld id="{58FB4751-880F-D840-AAA9-3A15815CC996}" type="slidenum">
              <a:rPr lang="en-US" smtClean="0"/>
              <a:pPr>
                <a:spcAft>
                  <a:spcPts val="500"/>
                </a:spcAft>
              </a:pPr>
              <a:t>17</a:t>
            </a:fld>
            <a:endParaRPr lang="en-US"/>
          </a:p>
        </p:txBody>
      </p:sp>
    </p:spTree>
    <p:extLst>
      <p:ext uri="{BB962C8B-B14F-4D97-AF65-F5344CB8AC3E}">
        <p14:creationId xmlns:p14="http://schemas.microsoft.com/office/powerpoint/2010/main" val="288183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F1C8-7301-137B-5AC3-068758E2B02F}"/>
              </a:ext>
            </a:extLst>
          </p:cNvPr>
          <p:cNvSpPr>
            <a:spLocks noGrp="1"/>
          </p:cNvSpPr>
          <p:nvPr>
            <p:ph type="ctrTitle"/>
          </p:nvPr>
        </p:nvSpPr>
        <p:spPr>
          <a:xfrm>
            <a:off x="95251" y="0"/>
            <a:ext cx="6460998" cy="6858000"/>
          </a:xfrm>
        </p:spPr>
        <p:txBody>
          <a:bodyPr anchor="ctr">
            <a:normAutofit fontScale="90000"/>
          </a:bodyPr>
          <a:lstStyle/>
          <a:p>
            <a:pPr marL="380985" indent="-380985">
              <a:buFont typeface="Wingdings" panose="05000000000000000000" pitchFamily="2" charset="2"/>
              <a:buChar char="v"/>
            </a:pPr>
            <a:r>
              <a:rPr lang="en-US" sz="2667" b="1" dirty="0">
                <a:solidFill>
                  <a:schemeClr val="accent2"/>
                </a:solidFill>
              </a:rPr>
              <a:t>Tea  Etiquette</a:t>
            </a:r>
            <a:br>
              <a:rPr lang="en-US" sz="2667" b="1" dirty="0">
                <a:solidFill>
                  <a:schemeClr val="accent2"/>
                </a:solidFill>
              </a:rPr>
            </a:br>
            <a:r>
              <a:rPr lang="en-US" sz="2667" b="1" dirty="0">
                <a:solidFill>
                  <a:schemeClr val="accent2"/>
                </a:solidFill>
              </a:rPr>
              <a:t> </a:t>
            </a:r>
            <a:br>
              <a:rPr lang="en-US" sz="2000" b="1" dirty="0"/>
            </a:br>
            <a:r>
              <a:rPr lang="en-US" sz="2000" b="1" dirty="0"/>
              <a:t>Take small bites</a:t>
            </a:r>
            <a:br>
              <a:rPr lang="en-US" sz="2000" b="1" dirty="0"/>
            </a:br>
            <a:br>
              <a:rPr lang="en-US" sz="2000" b="1" dirty="0"/>
            </a:br>
            <a:r>
              <a:rPr lang="en-US" sz="2000" b="1" dirty="0"/>
              <a:t>Talk in a quiet voice</a:t>
            </a:r>
            <a:br>
              <a:rPr lang="en-US" sz="2000" b="1" dirty="0"/>
            </a:br>
            <a:br>
              <a:rPr lang="en-US" sz="2000" b="1" dirty="0"/>
            </a:br>
            <a:r>
              <a:rPr lang="en-US" sz="2000" b="1" dirty="0"/>
              <a:t>Put sugar, milk, or lemon in the cup after the tea has been poured and not before. Lemon should not be used with milk</a:t>
            </a:r>
            <a:br>
              <a:rPr lang="en-US" sz="2000" b="1" dirty="0"/>
            </a:br>
            <a:br>
              <a:rPr lang="en-US" sz="2000" b="1" dirty="0"/>
            </a:br>
            <a:r>
              <a:rPr lang="en-US" sz="2000" b="1" dirty="0"/>
              <a:t>Place the spoon on the saucer, not the table.</a:t>
            </a:r>
            <a:br>
              <a:rPr lang="en-US" sz="2000" b="1" dirty="0"/>
            </a:br>
            <a:r>
              <a:rPr lang="en-US" sz="2000" b="1" dirty="0"/>
              <a:t>Sip the tea and don’t slurp</a:t>
            </a:r>
            <a:br>
              <a:rPr lang="en-US" sz="2000" b="1" dirty="0"/>
            </a:br>
            <a:br>
              <a:rPr lang="en-US" sz="2000" b="1" dirty="0"/>
            </a:br>
            <a:r>
              <a:rPr lang="en-US" sz="2000" b="1" dirty="0"/>
              <a:t>Wait for the host or older person to pick up their napkin first. Then you can. Place it in your lap with the crease towards  your waist. </a:t>
            </a:r>
            <a:br>
              <a:rPr lang="en-US" sz="2000" b="1" dirty="0"/>
            </a:br>
            <a:br>
              <a:rPr lang="en-US" sz="2000" b="1" dirty="0"/>
            </a:br>
            <a:r>
              <a:rPr lang="en-US" sz="2000" b="1" dirty="0"/>
              <a:t>Don’t talk with food in your mouth.</a:t>
            </a:r>
            <a:br>
              <a:rPr lang="en-US" sz="2000" b="1" dirty="0"/>
            </a:br>
            <a:br>
              <a:rPr lang="en-US" sz="2000" b="1" dirty="0"/>
            </a:br>
            <a:r>
              <a:rPr lang="en-US" sz="2000" b="1" dirty="0"/>
              <a:t>Don’t put your elbow on the table.</a:t>
            </a:r>
            <a:br>
              <a:rPr lang="en-US" sz="2000" b="1" dirty="0"/>
            </a:br>
            <a:br>
              <a:rPr lang="en-US" sz="2000" b="1" dirty="0"/>
            </a:br>
            <a:r>
              <a:rPr lang="en-US" sz="2000" b="1" dirty="0"/>
              <a:t>Don’t push your plate away when you are finished</a:t>
            </a:r>
            <a:br>
              <a:rPr lang="en-US" sz="2000" b="1" dirty="0"/>
            </a:br>
            <a:r>
              <a:rPr lang="en-US" sz="2000" b="1" dirty="0"/>
              <a:t>Write a thank you note to the person who invited you. </a:t>
            </a:r>
            <a:br>
              <a:rPr lang="en-US" sz="2000" b="1" dirty="0"/>
            </a:br>
            <a:br>
              <a:rPr lang="en-US" sz="2000" b="1" dirty="0"/>
            </a:br>
            <a:endParaRPr lang="en-US" sz="2000" b="1" dirty="0"/>
          </a:p>
        </p:txBody>
      </p:sp>
      <p:sp>
        <p:nvSpPr>
          <p:cNvPr id="4" name="Slide Number Placeholder 3" hidden="1">
            <a:extLst>
              <a:ext uri="{FF2B5EF4-FFF2-40B4-BE49-F238E27FC236}">
                <a16:creationId xmlns:a16="http://schemas.microsoft.com/office/drawing/2014/main" id="{A64402CB-B4FB-0D3F-0001-41E7911CD491}"/>
              </a:ext>
            </a:extLst>
          </p:cNvPr>
          <p:cNvSpPr>
            <a:spLocks noGrp="1"/>
          </p:cNvSpPr>
          <p:nvPr>
            <p:ph type="sldNum" sz="quarter" idx="4294967295"/>
          </p:nvPr>
        </p:nvSpPr>
        <p:spPr>
          <a:xfrm>
            <a:off x="11353800" y="5879808"/>
            <a:ext cx="661416" cy="895899"/>
          </a:xfrm>
        </p:spPr>
        <p:txBody>
          <a:bodyPr/>
          <a:lstStyle/>
          <a:p>
            <a:pPr>
              <a:spcAft>
                <a:spcPts val="500"/>
              </a:spcAft>
            </a:pPr>
            <a:fld id="{58FB4751-880F-D840-AAA9-3A15815CC996}" type="slidenum">
              <a:rPr lang="en-US" smtClean="0"/>
              <a:pPr>
                <a:spcAft>
                  <a:spcPts val="500"/>
                </a:spcAft>
              </a:pPr>
              <a:t>18</a:t>
            </a:fld>
            <a:endParaRPr lang="en-US"/>
          </a:p>
        </p:txBody>
      </p:sp>
      <p:pic>
        <p:nvPicPr>
          <p:cNvPr id="3" name="Picture 2">
            <a:extLst>
              <a:ext uri="{FF2B5EF4-FFF2-40B4-BE49-F238E27FC236}">
                <a16:creationId xmlns:a16="http://schemas.microsoft.com/office/drawing/2014/main" id="{7CA1F21D-5FDC-71A9-7567-066F309C2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6992" y="82293"/>
            <a:ext cx="4530436" cy="6244145"/>
          </a:xfrm>
          <a:prstGeom prst="rect">
            <a:avLst/>
          </a:prstGeom>
        </p:spPr>
      </p:pic>
    </p:spTree>
    <p:extLst>
      <p:ext uri="{BB962C8B-B14F-4D97-AF65-F5344CB8AC3E}">
        <p14:creationId xmlns:p14="http://schemas.microsoft.com/office/powerpoint/2010/main" val="272841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F248-704D-3CC5-5EE3-CE879E2EE15F}"/>
              </a:ext>
            </a:extLst>
          </p:cNvPr>
          <p:cNvSpPr>
            <a:spLocks noGrp="1"/>
          </p:cNvSpPr>
          <p:nvPr>
            <p:ph type="title"/>
          </p:nvPr>
        </p:nvSpPr>
        <p:spPr>
          <a:xfrm>
            <a:off x="917144" y="283825"/>
            <a:ext cx="10360153" cy="874415"/>
          </a:xfrm>
        </p:spPr>
        <p:txBody>
          <a:bodyPr anchor="t">
            <a:normAutofit/>
          </a:bodyPr>
          <a:lstStyle/>
          <a:p>
            <a:br>
              <a:rPr lang="en-US" sz="1852" b="1" dirty="0">
                <a:solidFill>
                  <a:schemeClr val="accent5"/>
                </a:solidFill>
              </a:rPr>
            </a:br>
            <a:endParaRPr lang="en-US" sz="1852" dirty="0">
              <a:solidFill>
                <a:schemeClr val="bg1"/>
              </a:solidFill>
              <a:highlight>
                <a:srgbClr val="FF0000"/>
              </a:highlight>
            </a:endParaRPr>
          </a:p>
        </p:txBody>
      </p:sp>
      <p:sp>
        <p:nvSpPr>
          <p:cNvPr id="10" name="Content Placeholder 9">
            <a:extLst>
              <a:ext uri="{FF2B5EF4-FFF2-40B4-BE49-F238E27FC236}">
                <a16:creationId xmlns:a16="http://schemas.microsoft.com/office/drawing/2014/main" id="{137C9570-351A-3810-B50B-FAE7AC1B588E}"/>
              </a:ext>
            </a:extLst>
          </p:cNvPr>
          <p:cNvSpPr>
            <a:spLocks noGrp="1"/>
          </p:cNvSpPr>
          <p:nvPr>
            <p:ph sz="quarter" idx="13"/>
          </p:nvPr>
        </p:nvSpPr>
        <p:spPr>
          <a:xfrm>
            <a:off x="152401" y="0"/>
            <a:ext cx="7491983" cy="5879591"/>
          </a:xfrm>
        </p:spPr>
        <p:txBody>
          <a:bodyPr>
            <a:normAutofit/>
          </a:bodyPr>
          <a:lstStyle/>
          <a:p>
            <a:r>
              <a:rPr lang="en-US" sz="2333" dirty="0">
                <a:solidFill>
                  <a:schemeClr val="bg1"/>
                </a:solidFill>
                <a:highlight>
                  <a:srgbClr val="FF0000"/>
                </a:highlight>
              </a:rPr>
              <a:t>Tea etiquette for children</a:t>
            </a:r>
            <a:endParaRPr lang="en-US" sz="2333" b="1" dirty="0">
              <a:solidFill>
                <a:schemeClr val="accent2"/>
              </a:solidFill>
            </a:endParaRPr>
          </a:p>
          <a:p>
            <a:endParaRPr lang="en-US" dirty="0">
              <a:solidFill>
                <a:srgbClr val="C00000"/>
              </a:solidFill>
            </a:endParaRPr>
          </a:p>
          <a:p>
            <a:endParaRPr lang="en-US" dirty="0">
              <a:solidFill>
                <a:srgbClr val="C00000"/>
              </a:solidFill>
            </a:endParaRPr>
          </a:p>
        </p:txBody>
      </p:sp>
      <p:sp>
        <p:nvSpPr>
          <p:cNvPr id="8" name="Content Placeholder 7">
            <a:extLst>
              <a:ext uri="{FF2B5EF4-FFF2-40B4-BE49-F238E27FC236}">
                <a16:creationId xmlns:a16="http://schemas.microsoft.com/office/drawing/2014/main" id="{D308244B-7992-1B2D-72ED-E82354CE94FE}"/>
              </a:ext>
            </a:extLst>
          </p:cNvPr>
          <p:cNvSpPr>
            <a:spLocks noGrp="1"/>
          </p:cNvSpPr>
          <p:nvPr>
            <p:ph sz="quarter" idx="12"/>
          </p:nvPr>
        </p:nvSpPr>
        <p:spPr>
          <a:xfrm>
            <a:off x="7720889" y="283826"/>
            <a:ext cx="4318711" cy="6181269"/>
          </a:xfrm>
        </p:spPr>
        <p:txBody>
          <a:bodyPr>
            <a:noAutofit/>
          </a:bodyPr>
          <a:lstStyle/>
          <a:p>
            <a:r>
              <a:rPr lang="en-US" sz="2333" b="1" dirty="0">
                <a:latin typeface="Abadi" panose="020B0604020104020204" pitchFamily="34" charset="0"/>
                <a:hlinkClick r:id="rId3">
                  <a:extLst>
                    <a:ext uri="{A12FA001-AC4F-418D-AE19-62706E023703}">
                      <ahyp:hlinkClr xmlns:ahyp="http://schemas.microsoft.com/office/drawing/2018/hyperlinkcolor" val="tx"/>
                    </a:ext>
                  </a:extLst>
                </a:hlinkClick>
              </a:rPr>
              <a:t>http://www.tea-happiness.com/2019/01/teaching-kids-through-tea-parties.html</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latin typeface="Abadi" panose="020B0604020104020204" pitchFamily="34" charset="0"/>
                <a:hlinkClick r:id="rId4">
                  <a:extLst>
                    <a:ext uri="{A12FA001-AC4F-418D-AE19-62706E023703}">
                      <ahyp:hlinkClr xmlns:ahyp="http://schemas.microsoft.com/office/drawing/2018/hyperlinkcolor" val="tx"/>
                    </a:ext>
                  </a:extLst>
                </a:hlinkClick>
              </a:rPr>
              <a:t>https://www.eastangelharbor.com/blog/tea-hat-blog/little-girls-tea-party-ettiquette</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latin typeface="Abadi" panose="020B0604020104020204" pitchFamily="34" charset="0"/>
                <a:hlinkClick r:id="rId5">
                  <a:extLst>
                    <a:ext uri="{A12FA001-AC4F-418D-AE19-62706E023703}">
                      <ahyp:hlinkClr xmlns:ahyp="http://schemas.microsoft.com/office/drawing/2018/hyperlinkcolor" val="tx"/>
                    </a:ext>
                  </a:extLst>
                </a:hlinkClick>
              </a:rPr>
              <a:t>https://youtu.be/nKup3embP0c?si=L3JNNwPrS96vTZMp</a:t>
            </a:r>
            <a:endParaRPr lang="en-US" sz="2333" b="1" dirty="0">
              <a:latin typeface="Abadi" panose="020B0604020104020204" pitchFamily="34" charset="0"/>
            </a:endParaRPr>
          </a:p>
          <a:p>
            <a:endParaRPr lang="en-US" sz="2333" b="1" dirty="0">
              <a:latin typeface="Abadi" panose="020B0604020104020204" pitchFamily="34" charset="0"/>
            </a:endParaRPr>
          </a:p>
          <a:p>
            <a:r>
              <a:rPr lang="en-US" sz="2333" b="1" dirty="0">
                <a:highlight>
                  <a:srgbClr val="C0C0C0"/>
                </a:highlight>
                <a:latin typeface="Abadi" panose="020B0604020104020204" pitchFamily="34" charset="0"/>
                <a:hlinkClick r:id="rId6">
                  <a:extLst>
                    <a:ext uri="{A12FA001-AC4F-418D-AE19-62706E023703}">
                      <ahyp:hlinkClr xmlns:ahyp="http://schemas.microsoft.com/office/drawing/2018/hyperlinkcolor" val="tx"/>
                    </a:ext>
                  </a:extLst>
                </a:hlinkClick>
              </a:rPr>
              <a:t>https://www.culturekidsmedia.com/videos/tea-time-rules-a-kids-guide-to-afternoon-tea-etiquette-not-high-tea-1/</a:t>
            </a:r>
            <a:endParaRPr lang="en-US" sz="2333" b="1" dirty="0">
              <a:highlight>
                <a:srgbClr val="C0C0C0"/>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2B11240-AF96-F78D-203E-0A756766FEEC}"/>
              </a:ext>
            </a:extLst>
          </p:cNvPr>
          <p:cNvSpPr>
            <a:spLocks noGrp="1"/>
          </p:cNvSpPr>
          <p:nvPr>
            <p:ph type="sldNum" sz="quarter" idx="4"/>
          </p:nvPr>
        </p:nvSpPr>
        <p:spPr/>
        <p:txBody>
          <a:bodyPr/>
          <a:lstStyle/>
          <a:p>
            <a:r>
              <a:rPr lang="en-US" dirty="0"/>
              <a:t>30</a:t>
            </a:r>
          </a:p>
        </p:txBody>
      </p:sp>
      <p:sp>
        <p:nvSpPr>
          <p:cNvPr id="5" name="Footer Placeholder 4">
            <a:extLst>
              <a:ext uri="{FF2B5EF4-FFF2-40B4-BE49-F238E27FC236}">
                <a16:creationId xmlns:a16="http://schemas.microsoft.com/office/drawing/2014/main" id="{8B152D42-19CB-0158-9633-1AF3ACD9C4E2}"/>
              </a:ext>
            </a:extLst>
          </p:cNvPr>
          <p:cNvSpPr>
            <a:spLocks noGrp="1"/>
          </p:cNvSpPr>
          <p:nvPr>
            <p:ph type="ftr" sz="quarter" idx="4294967295"/>
          </p:nvPr>
        </p:nvSpPr>
        <p:spPr>
          <a:xfrm>
            <a:off x="8753740" y="6465094"/>
            <a:ext cx="3438260" cy="310885"/>
          </a:xfrm>
        </p:spPr>
        <p:txBody>
          <a:bodyPr/>
          <a:lstStyle/>
          <a:p>
            <a:endParaRPr lang="en-US" dirty="0"/>
          </a:p>
        </p:txBody>
      </p:sp>
      <p:pic>
        <p:nvPicPr>
          <p:cNvPr id="11" name="Picture 10">
            <a:extLst>
              <a:ext uri="{FF2B5EF4-FFF2-40B4-BE49-F238E27FC236}">
                <a16:creationId xmlns:a16="http://schemas.microsoft.com/office/drawing/2014/main" id="{088E2C6A-D618-46CF-6E30-4398DA07010A}"/>
              </a:ext>
            </a:extLst>
          </p:cNvPr>
          <p:cNvPicPr>
            <a:picLocks noChangeAspect="1"/>
          </p:cNvPicPr>
          <p:nvPr/>
        </p:nvPicPr>
        <p:blipFill>
          <a:blip r:embed="rId7"/>
          <a:stretch>
            <a:fillRect/>
          </a:stretch>
        </p:blipFill>
        <p:spPr>
          <a:xfrm>
            <a:off x="4705048" y="186762"/>
            <a:ext cx="2253538" cy="1270377"/>
          </a:xfrm>
          <a:prstGeom prst="rect">
            <a:avLst/>
          </a:prstGeom>
        </p:spPr>
      </p:pic>
      <p:sp>
        <p:nvSpPr>
          <p:cNvPr id="9" name="TextBox 8">
            <a:extLst>
              <a:ext uri="{FF2B5EF4-FFF2-40B4-BE49-F238E27FC236}">
                <a16:creationId xmlns:a16="http://schemas.microsoft.com/office/drawing/2014/main" id="{FACE93AC-624F-99FA-13A2-B925B2C24621}"/>
              </a:ext>
            </a:extLst>
          </p:cNvPr>
          <p:cNvSpPr txBox="1"/>
          <p:nvPr/>
        </p:nvSpPr>
        <p:spPr>
          <a:xfrm>
            <a:off x="190654" y="1620813"/>
            <a:ext cx="7491983" cy="4401205"/>
          </a:xfrm>
          <a:prstGeom prst="rect">
            <a:avLst/>
          </a:prstGeom>
          <a:noFill/>
        </p:spPr>
        <p:txBody>
          <a:bodyPr wrap="square">
            <a:spAutoFit/>
          </a:bodyPr>
          <a:lstStyle/>
          <a:p>
            <a:r>
              <a:rPr lang="en-US" sz="2000" b="1" dirty="0">
                <a:solidFill>
                  <a:schemeClr val="accent2"/>
                </a:solidFill>
                <a:latin typeface="Abadi" panose="020B0604020104020204" pitchFamily="34" charset="0"/>
                <a:ea typeface="ADLaM Display" panose="02010000000000000000" pitchFamily="2" charset="0"/>
                <a:cs typeface="ADLaM Display" panose="02010000000000000000" pitchFamily="2" charset="0"/>
              </a:rPr>
              <a:t>Etiquette and Manners: Austen's novels are known for their exploration of social etiquette and manners. The rules and customs surrounding tea-drinking, such as how one should pour and serve the tea, were often used to illustrate a character's social standing and manners. Good manners were highly valued in Austen's society.</a:t>
            </a:r>
          </a:p>
          <a:p>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a:p>
            <a:r>
              <a:rPr lang="en-US" sz="2000" b="1" dirty="0">
                <a:solidFill>
                  <a:schemeClr val="accent2"/>
                </a:solidFill>
              </a:rPr>
              <a:t>Manners and Etiquette: The rules of etiquette surrounding tea-drinking provided a microcosm for the broader social norms and expectations of Austen's time. The art of pouring tea, holding a teacup, and engaging in polite discourse were all reflective of one's upbringing and societal standing. In "Emma," for instance, Emma </a:t>
            </a:r>
            <a:r>
              <a:rPr lang="en-US" sz="2000" b="1" dirty="0" err="1">
                <a:solidFill>
                  <a:schemeClr val="accent2"/>
                </a:solidFill>
              </a:rPr>
              <a:t>Woodhouse's</a:t>
            </a:r>
            <a:r>
              <a:rPr lang="en-US" sz="2000" b="1" dirty="0">
                <a:solidFill>
                  <a:schemeClr val="accent2"/>
                </a:solidFill>
              </a:rPr>
              <a:t> guidance on tea service at her tea party demonstrates her authority and desire to control social situations</a:t>
            </a:r>
            <a:endParaRPr lang="en-US" sz="2000" b="1" dirty="0">
              <a:solidFill>
                <a:schemeClr val="accent2"/>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76813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5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5000">
                <a:solidFill>
                  <a:srgbClr val="FFFFFF"/>
                </a:solidFill>
                <a:highlight>
                  <a:srgbClr val="000000"/>
                </a:highlight>
              </a:rPr>
              <a:t> </a:t>
            </a:r>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06" r="1" b="13706"/>
          <a:stretch>
            <a:fillRect/>
          </a:stretch>
        </p:blipFill>
        <p:spPr>
          <a:xfrm>
            <a:off x="422137" y="321732"/>
            <a:ext cx="7112518" cy="4138939"/>
          </a:xfrm>
          <a:prstGeom prst="rect">
            <a:avLst/>
          </a:prstGeom>
        </p:spPr>
      </p:pic>
      <p:sp>
        <p:nvSpPr>
          <p:cNvPr id="13" name="Date Placeholder 12">
            <a:extLst>
              <a:ext uri="{FF2B5EF4-FFF2-40B4-BE49-F238E27FC236}">
                <a16:creationId xmlns:a16="http://schemas.microsoft.com/office/drawing/2014/main" id="{32F94241-CC69-2A61-6516-2B33DBDAC417}"/>
              </a:ext>
            </a:extLst>
          </p:cNvPr>
          <p:cNvSpPr>
            <a:spLocks noGrp="1"/>
          </p:cNvSpPr>
          <p:nvPr>
            <p:ph type="dt" sz="half" idx="10"/>
          </p:nvPr>
        </p:nvSpPr>
        <p:spPr>
          <a:xfrm>
            <a:off x="1024129" y="6535157"/>
            <a:ext cx="2154143" cy="274320"/>
          </a:xfrm>
        </p:spPr>
        <p:txBody>
          <a:bodyPr vert="horz" lIns="91440" tIns="45720" rIns="91440" bIns="45720" rtlCol="0" anchor="ctr">
            <a:normAutofit/>
          </a:bodyPr>
          <a:lstStyle/>
          <a:p>
            <a:pPr defTabSz="914400">
              <a:spcAft>
                <a:spcPts val="600"/>
              </a:spcAft>
            </a:pPr>
            <a:r>
              <a:rPr lang="en-US"/>
              <a:t>1-32</a:t>
            </a:r>
          </a:p>
        </p:txBody>
      </p:sp>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defTabSz="914400">
              <a:spcAft>
                <a:spcPts val="600"/>
              </a:spcAft>
            </a:pPr>
            <a:fld id="{CBD12358-51D2-46B3-9BDE-DF29528B9454}" type="slidenum">
              <a:rPr lang="en-US" smtClean="0"/>
              <a:pPr defTabSz="914400">
                <a:spcAft>
                  <a:spcPts val="600"/>
                </a:spcAft>
              </a:pPr>
              <a:t>2</a:t>
            </a:fld>
            <a:endParaRPr lang="en-US"/>
          </a:p>
        </p:txBody>
      </p:sp>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8029319" y="917725"/>
            <a:ext cx="3424739" cy="4852362"/>
          </a:xfrm>
        </p:spPr>
        <p:txBody>
          <a:bodyPr vert="horz" lIns="45720" tIns="45720" rIns="45720" bIns="45720" rtlCol="0" anchor="ctr">
            <a:normAutofit/>
          </a:bodyPr>
          <a:lstStyle/>
          <a:p>
            <a:r>
              <a:rPr lang="en-US" sz="1700" dirty="0">
                <a:solidFill>
                  <a:srgbClr val="FFFFFF"/>
                </a:solidFill>
              </a:rPr>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in the Lord, my love of homeschooling, and my passion for gardening inspired me to create these Agriculture Kits. I hope you enjoy using them as much as I enjoyed creating them.</a:t>
            </a:r>
          </a:p>
          <a:p>
            <a:endParaRPr lang="en-US" sz="1700" dirty="0">
              <a:solidFill>
                <a:srgbClr val="FFFFFF"/>
              </a:solidFill>
            </a:endParaRPr>
          </a:p>
          <a:p>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1670997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5FB3-701E-A0F4-586C-4C85FCF1AFB4}"/>
              </a:ext>
            </a:extLst>
          </p:cNvPr>
          <p:cNvSpPr>
            <a:spLocks noGrp="1"/>
          </p:cNvSpPr>
          <p:nvPr>
            <p:ph type="title"/>
          </p:nvPr>
        </p:nvSpPr>
        <p:spPr/>
        <p:txBody>
          <a:bodyPr/>
          <a:lstStyle/>
          <a:p>
            <a:r>
              <a:rPr lang="en-US" sz="3000" b="1" dirty="0"/>
              <a:t>              Making Herb Tea</a:t>
            </a:r>
          </a:p>
        </p:txBody>
      </p:sp>
      <p:sp>
        <p:nvSpPr>
          <p:cNvPr id="3" name="Content Placeholder 2">
            <a:extLst>
              <a:ext uri="{FF2B5EF4-FFF2-40B4-BE49-F238E27FC236}">
                <a16:creationId xmlns:a16="http://schemas.microsoft.com/office/drawing/2014/main" id="{0B645400-2004-9832-6554-3CB7688EDD79}"/>
              </a:ext>
            </a:extLst>
          </p:cNvPr>
          <p:cNvSpPr>
            <a:spLocks noGrp="1"/>
          </p:cNvSpPr>
          <p:nvPr>
            <p:ph sz="half" idx="1"/>
          </p:nvPr>
        </p:nvSpPr>
        <p:spPr/>
        <p:txBody>
          <a:bodyPr>
            <a:normAutofit fontScale="92500" lnSpcReduction="20000"/>
          </a:bodyPr>
          <a:lstStyle/>
          <a:p>
            <a:r>
              <a:rPr lang="en-US" sz="2000" b="1" i="1" dirty="0">
                <a:latin typeface="Aharoni" panose="02010803020104030203" pitchFamily="2" charset="-79"/>
                <a:cs typeface="Aharoni" panose="02010803020104030203" pitchFamily="2" charset="-79"/>
              </a:rPr>
              <a:t>How to Make Herb Tea- </a:t>
            </a:r>
          </a:p>
          <a:p>
            <a:r>
              <a:rPr lang="en-US" sz="2000" b="1" i="1" dirty="0">
                <a:latin typeface="Aharoni" panose="02010803020104030203" pitchFamily="2" charset="-79"/>
                <a:cs typeface="Aharoni" panose="02010803020104030203" pitchFamily="2" charset="-79"/>
              </a:rPr>
              <a:t>Use any of the herbs from the Herb packet.  </a:t>
            </a:r>
          </a:p>
          <a:p>
            <a:r>
              <a:rPr lang="en-US" sz="2000" b="1" i="1" dirty="0">
                <a:latin typeface="Aharoni" panose="02010803020104030203" pitchFamily="2" charset="-79"/>
                <a:cs typeface="Aharoni" panose="02010803020104030203" pitchFamily="2" charset="-79"/>
              </a:rPr>
              <a:t>Garden fresh (mint, chamomile . Lemon balm) is easy to brew just like any other pot of tea.  Leaves are soft, herbaceous, and contain a rich and potent supply the naturally derived menthol oil. How to brew Herbal Tea:</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Using any type of tea infuser or tea bag, add about </a:t>
            </a:r>
            <a:r>
              <a:rPr lang="en-US" sz="2667" b="1" i="1" dirty="0">
                <a:latin typeface="Aharoni" panose="02010803020104030203" pitchFamily="2" charset="-79"/>
                <a:cs typeface="Aharoni" panose="02010803020104030203" pitchFamily="2" charset="-79"/>
              </a:rPr>
              <a:t>3 </a:t>
            </a:r>
            <a:r>
              <a:rPr lang="en-US" sz="2000" b="1" i="1" dirty="0">
                <a:latin typeface="Aharoni" panose="02010803020104030203" pitchFamily="2" charset="-79"/>
                <a:cs typeface="Aharoni" panose="02010803020104030203" pitchFamily="2" charset="-79"/>
              </a:rPr>
              <a:t>tsp of freshly dried herb to every  </a:t>
            </a:r>
            <a:r>
              <a:rPr lang="en-US" sz="3000" b="1" i="1" dirty="0">
                <a:latin typeface="Aharoni" panose="02010803020104030203" pitchFamily="2" charset="-79"/>
                <a:cs typeface="Aharoni" panose="02010803020104030203" pitchFamily="2" charset="-79"/>
              </a:rPr>
              <a:t>8</a:t>
            </a:r>
            <a:r>
              <a:rPr lang="en-US" sz="2000" b="1" i="1" dirty="0">
                <a:latin typeface="Aharoni" panose="02010803020104030203" pitchFamily="2" charset="-79"/>
                <a:cs typeface="Aharoni" panose="02010803020104030203" pitchFamily="2" charset="-79"/>
              </a:rPr>
              <a:t> oz of boiled water.</a:t>
            </a:r>
          </a:p>
          <a:p>
            <a:endParaRPr lang="en-US" sz="2000" b="1" i="1" dirty="0">
              <a:latin typeface="Aharoni" panose="02010803020104030203" pitchFamily="2" charset="-79"/>
              <a:cs typeface="Aharoni" panose="02010803020104030203" pitchFamily="2" charset="-79"/>
            </a:endParaRPr>
          </a:p>
          <a:p>
            <a:r>
              <a:rPr lang="en-US" sz="2000" b="1" i="1" dirty="0">
                <a:latin typeface="Aharoni" panose="02010803020104030203" pitchFamily="2" charset="-79"/>
                <a:cs typeface="Aharoni" panose="02010803020104030203" pitchFamily="2" charset="-79"/>
              </a:rPr>
              <a:t>. Allow herb to steep for about </a:t>
            </a:r>
            <a:r>
              <a:rPr lang="en-US" sz="3000" b="1" i="1" dirty="0">
                <a:latin typeface="Aharoni" panose="02010803020104030203" pitchFamily="2" charset="-79"/>
                <a:cs typeface="Aharoni" panose="02010803020104030203" pitchFamily="2" charset="-79"/>
              </a:rPr>
              <a:t>10-20</a:t>
            </a:r>
            <a:r>
              <a:rPr lang="en-US" sz="2000" b="1" i="1" dirty="0">
                <a:latin typeface="Aharoni" panose="02010803020104030203" pitchFamily="2" charset="-79"/>
                <a:cs typeface="Aharoni" panose="02010803020104030203" pitchFamily="2" charset="-79"/>
              </a:rPr>
              <a:t> minutes.</a:t>
            </a:r>
          </a:p>
          <a:p>
            <a:endParaRPr lang="en-US" dirty="0"/>
          </a:p>
        </p:txBody>
      </p:sp>
      <p:pic>
        <p:nvPicPr>
          <p:cNvPr id="7" name="Picture Placeholder 6">
            <a:extLst>
              <a:ext uri="{FF2B5EF4-FFF2-40B4-BE49-F238E27FC236}">
                <a16:creationId xmlns:a16="http://schemas.microsoft.com/office/drawing/2014/main" id="{1A58A263-9D9E-8854-0A38-6B7A6C3CB574}"/>
              </a:ext>
            </a:extLst>
          </p:cNvPr>
          <p:cNvPicPr>
            <a:picLocks noGrp="1" noChangeAspect="1"/>
          </p:cNvPicPr>
          <p:nvPr>
            <p:ph type="pic" sz="quarter" idx="13"/>
          </p:nvPr>
        </p:nvPicPr>
        <p:blipFill>
          <a:blip r:embed="rId3"/>
          <a:srcRect l="16501" r="16501"/>
          <a:stretch/>
        </p:blipFill>
        <p:spPr>
          <a:prstGeom prst="rect">
            <a:avLst/>
          </a:prstGeom>
        </p:spPr>
      </p:pic>
      <p:sp>
        <p:nvSpPr>
          <p:cNvPr id="6" name="Slide Number Placeholder 5">
            <a:extLst>
              <a:ext uri="{FF2B5EF4-FFF2-40B4-BE49-F238E27FC236}">
                <a16:creationId xmlns:a16="http://schemas.microsoft.com/office/drawing/2014/main" id="{67FF937E-306C-EC7F-0238-E8FBCEB2F2EB}"/>
              </a:ext>
            </a:extLst>
          </p:cNvPr>
          <p:cNvSpPr>
            <a:spLocks noGrp="1"/>
          </p:cNvSpPr>
          <p:nvPr>
            <p:ph type="sldNum" sz="quarter" idx="12"/>
          </p:nvPr>
        </p:nvSpPr>
        <p:spPr>
          <a:prstGeom prst="rect">
            <a:avLst/>
          </a:prstGeom>
        </p:spPr>
        <p:txBody>
          <a:bodyPr vert="horz" lIns="60512" tIns="30256" rIns="60512" bIns="30256" rtlCol="0" anchor="b"/>
          <a:lstStyle>
            <a:defPPr>
              <a:defRPr lang="en-US"/>
            </a:defPPr>
            <a:lvl1pPr marL="0" algn="r" defTabSz="302540" rtl="0" eaLnBrk="1" latinLnBrk="0" hangingPunct="1">
              <a:defRPr sz="662" kern="1200">
                <a:solidFill>
                  <a:schemeClr val="tx1">
                    <a:lumMod val="75000"/>
                    <a:lumOff val="25000"/>
                  </a:schemeClr>
                </a:solidFill>
                <a:latin typeface="+mn-lt"/>
                <a:ea typeface="+mn-ea"/>
                <a:cs typeface="+mn-cs"/>
              </a:defRPr>
            </a:lvl1pPr>
            <a:lvl2pPr marL="302540" algn="l" defTabSz="302540" rtl="0" eaLnBrk="1" latinLnBrk="0" hangingPunct="1">
              <a:defRPr sz="1191" kern="1200">
                <a:solidFill>
                  <a:schemeClr val="tx1"/>
                </a:solidFill>
                <a:latin typeface="+mn-lt"/>
                <a:ea typeface="+mn-ea"/>
                <a:cs typeface="+mn-cs"/>
              </a:defRPr>
            </a:lvl2pPr>
            <a:lvl3pPr marL="605080" algn="l" defTabSz="302540" rtl="0" eaLnBrk="1" latinLnBrk="0" hangingPunct="1">
              <a:defRPr sz="1191" kern="1200">
                <a:solidFill>
                  <a:schemeClr val="tx1"/>
                </a:solidFill>
                <a:latin typeface="+mn-lt"/>
                <a:ea typeface="+mn-ea"/>
                <a:cs typeface="+mn-cs"/>
              </a:defRPr>
            </a:lvl3pPr>
            <a:lvl4pPr marL="907620" algn="l" defTabSz="302540" rtl="0" eaLnBrk="1" latinLnBrk="0" hangingPunct="1">
              <a:defRPr sz="1191" kern="1200">
                <a:solidFill>
                  <a:schemeClr val="tx1"/>
                </a:solidFill>
                <a:latin typeface="+mn-lt"/>
                <a:ea typeface="+mn-ea"/>
                <a:cs typeface="+mn-cs"/>
              </a:defRPr>
            </a:lvl4pPr>
            <a:lvl5pPr marL="1210160" algn="l" defTabSz="302540" rtl="0" eaLnBrk="1" latinLnBrk="0" hangingPunct="1">
              <a:defRPr sz="1191" kern="1200">
                <a:solidFill>
                  <a:schemeClr val="tx1"/>
                </a:solidFill>
                <a:latin typeface="+mn-lt"/>
                <a:ea typeface="+mn-ea"/>
                <a:cs typeface="+mn-cs"/>
              </a:defRPr>
            </a:lvl5pPr>
            <a:lvl6pPr marL="1512700" algn="l" defTabSz="302540" rtl="0" eaLnBrk="1" latinLnBrk="0" hangingPunct="1">
              <a:defRPr sz="1191" kern="1200">
                <a:solidFill>
                  <a:schemeClr val="tx1"/>
                </a:solidFill>
                <a:latin typeface="+mn-lt"/>
                <a:ea typeface="+mn-ea"/>
                <a:cs typeface="+mn-cs"/>
              </a:defRPr>
            </a:lvl6pPr>
            <a:lvl7pPr marL="1815240" algn="l" defTabSz="302540" rtl="0" eaLnBrk="1" latinLnBrk="0" hangingPunct="1">
              <a:defRPr sz="1191" kern="1200">
                <a:solidFill>
                  <a:schemeClr val="tx1"/>
                </a:solidFill>
                <a:latin typeface="+mn-lt"/>
                <a:ea typeface="+mn-ea"/>
                <a:cs typeface="+mn-cs"/>
              </a:defRPr>
            </a:lvl7pPr>
            <a:lvl8pPr marL="2117780" algn="l" defTabSz="302540" rtl="0" eaLnBrk="1" latinLnBrk="0" hangingPunct="1">
              <a:defRPr sz="1191" kern="1200">
                <a:solidFill>
                  <a:schemeClr val="tx1"/>
                </a:solidFill>
                <a:latin typeface="+mn-lt"/>
                <a:ea typeface="+mn-ea"/>
                <a:cs typeface="+mn-cs"/>
              </a:defRPr>
            </a:lvl8pPr>
            <a:lvl9pPr marL="2420320" algn="l" defTabSz="302540" rtl="0" eaLnBrk="1" latinLnBrk="0" hangingPunct="1">
              <a:defRPr sz="1191" kern="1200">
                <a:solidFill>
                  <a:schemeClr val="tx1"/>
                </a:solidFill>
                <a:latin typeface="+mn-lt"/>
                <a:ea typeface="+mn-ea"/>
                <a:cs typeface="+mn-cs"/>
              </a:defRPr>
            </a:lvl9pPr>
          </a:lstStyle>
          <a:p>
            <a:r>
              <a:rPr lang="en-US" dirty="0"/>
              <a:t>311</a:t>
            </a:r>
          </a:p>
        </p:txBody>
      </p:sp>
    </p:spTree>
    <p:extLst>
      <p:ext uri="{BB962C8B-B14F-4D97-AF65-F5344CB8AC3E}">
        <p14:creationId xmlns:p14="http://schemas.microsoft.com/office/powerpoint/2010/main" val="165930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2">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AB5E3F9-FC23-EC66-BE3D-AB608F8F2864}"/>
              </a:ext>
            </a:extLst>
          </p:cNvPr>
          <p:cNvSpPr>
            <a:spLocks noGrp="1"/>
          </p:cNvSpPr>
          <p:nvPr>
            <p:ph type="title"/>
          </p:nvPr>
        </p:nvSpPr>
        <p:spPr>
          <a:xfrm>
            <a:off x="4219803" y="4735775"/>
            <a:ext cx="7006998" cy="1245732"/>
          </a:xfrm>
        </p:spPr>
        <p:txBody>
          <a:bodyPr anchor="t">
            <a:normAutofit fontScale="90000"/>
          </a:bodyPr>
          <a:lstStyle/>
          <a:p>
            <a:r>
              <a:rPr lang="en-US" dirty="0">
                <a:solidFill>
                  <a:srgbClr val="FFFFFF"/>
                </a:solidFill>
              </a:rPr>
              <a:t>Final word and download options.</a:t>
            </a:r>
          </a:p>
        </p:txBody>
      </p:sp>
      <p:sp>
        <p:nvSpPr>
          <p:cNvPr id="3" name="Content Placeholder 2">
            <a:extLst>
              <a:ext uri="{FF2B5EF4-FFF2-40B4-BE49-F238E27FC236}">
                <a16:creationId xmlns:a16="http://schemas.microsoft.com/office/drawing/2014/main" id="{3A787A94-2654-3E3D-BF81-9BA5D0F1A65A}"/>
              </a:ext>
            </a:extLst>
          </p:cNvPr>
          <p:cNvSpPr>
            <a:spLocks noGrp="1"/>
          </p:cNvSpPr>
          <p:nvPr>
            <p:ph idx="1"/>
          </p:nvPr>
        </p:nvSpPr>
        <p:spPr>
          <a:xfrm>
            <a:off x="4219802" y="965864"/>
            <a:ext cx="7006998" cy="3450370"/>
          </a:xfrm>
        </p:spPr>
        <p:txBody>
          <a:bodyPr anchor="b">
            <a:normAutofit fontScale="92500" lnSpcReduction="20000"/>
          </a:bodyPr>
          <a:lstStyle/>
          <a:p>
            <a:endParaRPr lang="en-US" sz="2000" dirty="0"/>
          </a:p>
          <a:p>
            <a:r>
              <a:rPr lang="en-US" b="1" dirty="0"/>
              <a:t>Thank you for welcoming me into your gardens and inviting me to be part of your homeschooling journey. I am cheering you on every step of the way and will keep creating more garden and nature resources, as well as keeping your families in my prayers. From my own experience, I know this path is both a tremendous blessing and a real challenge, filled with hard work and moments of exhaustion. May God watch over you and your loved ones. I also want to remind you to visit Knollwoodagriculture.com, where you can download this kit's PowerPoint, as well as the God and Nature, STEAM garden presentations and the Literature </a:t>
            </a:r>
            <a:r>
              <a:rPr lang="en-US" b="1" dirty="0" err="1"/>
              <a:t>powerpoints</a:t>
            </a:r>
            <a:r>
              <a:rPr lang="en-US" b="1" dirty="0"/>
              <a:t> if you wish. Feel free to explore and order any other kits that catch your eye.</a:t>
            </a:r>
          </a:p>
          <a:p>
            <a:endParaRPr lang="en-US" sz="2000" dirty="0">
              <a:solidFill>
                <a:srgbClr val="FFFFFF"/>
              </a:solidFill>
            </a:endParaRP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985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een seedling sprouting on the ground">
            <a:extLst>
              <a:ext uri="{FF2B5EF4-FFF2-40B4-BE49-F238E27FC236}">
                <a16:creationId xmlns:a16="http://schemas.microsoft.com/office/drawing/2014/main" id="{8001BB19-F60B-2710-57AA-4D9473787A52}"/>
              </a:ext>
            </a:extLst>
          </p:cNvPr>
          <p:cNvPicPr>
            <a:picLocks noChangeAspect="1"/>
          </p:cNvPicPr>
          <p:nvPr/>
        </p:nvPicPr>
        <p:blipFill>
          <a:blip r:embed="rId2"/>
          <a:srcRect l="47870" r="8212" b="-1"/>
          <a:stretch>
            <a:fillRect/>
          </a:stretch>
        </p:blipFill>
        <p:spPr>
          <a:xfrm>
            <a:off x="20" y="11"/>
            <a:ext cx="3917531" cy="3247282"/>
          </a:xfrm>
          <a:prstGeom prst="rect">
            <a:avLst/>
          </a:prstGeom>
        </p:spPr>
      </p:pic>
      <p:sp>
        <p:nvSpPr>
          <p:cNvPr id="3" name="TextBox 2">
            <a:extLst>
              <a:ext uri="{FF2B5EF4-FFF2-40B4-BE49-F238E27FC236}">
                <a16:creationId xmlns:a16="http://schemas.microsoft.com/office/drawing/2014/main" id="{91D6CE79-9F3B-6A28-F51C-D3C43DC6307E}"/>
              </a:ext>
            </a:extLst>
          </p:cNvPr>
          <p:cNvSpPr txBox="1"/>
          <p:nvPr/>
        </p:nvSpPr>
        <p:spPr>
          <a:xfrm>
            <a:off x="5496821" y="233464"/>
            <a:ext cx="6034187" cy="6064459"/>
          </a:xfrm>
          <a:prstGeom prst="rect">
            <a:avLst/>
          </a:prstGeom>
        </p:spPr>
        <p:txBody>
          <a:bodyPr vert="horz" lIns="91440" tIns="45720" rIns="91440" bIns="45720" rtlCol="0">
            <a:normAutofit/>
          </a:bodyPr>
          <a:lstStyle/>
          <a:p>
            <a:pPr>
              <a:lnSpc>
                <a:spcPct val="110000"/>
              </a:lnSpc>
              <a:spcAft>
                <a:spcPts val="600"/>
              </a:spcAft>
              <a:buSzPct val="87000"/>
            </a:pPr>
            <a:endParaRPr lang="en-US" sz="1600" b="1" dirty="0"/>
          </a:p>
        </p:txBody>
      </p:sp>
      <p:sp>
        <p:nvSpPr>
          <p:cNvPr id="6" name="TextBox 5">
            <a:extLst>
              <a:ext uri="{FF2B5EF4-FFF2-40B4-BE49-F238E27FC236}">
                <a16:creationId xmlns:a16="http://schemas.microsoft.com/office/drawing/2014/main" id="{E0A0D303-8510-6F1D-96CE-B99A03A9B24B}"/>
              </a:ext>
            </a:extLst>
          </p:cNvPr>
          <p:cNvSpPr txBox="1"/>
          <p:nvPr/>
        </p:nvSpPr>
        <p:spPr>
          <a:xfrm>
            <a:off x="5496821" y="140677"/>
            <a:ext cx="6566224" cy="6001643"/>
          </a:xfrm>
          <a:prstGeom prst="rect">
            <a:avLst/>
          </a:prstGeom>
          <a:noFill/>
        </p:spPr>
        <p:txBody>
          <a:bodyPr wrap="square">
            <a:spAutoFit/>
          </a:bodyPr>
          <a:lstStyle/>
          <a:p>
            <a:pPr algn="l">
              <a:buNone/>
            </a:pPr>
            <a:r>
              <a:rPr lang="en-US" sz="2400" b="1" dirty="0">
                <a:effectLst/>
              </a:rPr>
              <a:t>As technology increasingly influences society, acquiring foundational knowledge in science, technology, engineering, art and mathematics (STEAM) has become essential. Making these subjects accessible and engaging for children remains a challenge. One effective solution lies in the natural environment, such as gardens, where elements like soil, leaves, and bees provide opportunities for exploration. Engaging children in gardening offers a practical method to introduce STEAM concepts through experiential learning. Outdoor spaces become living laboratories, enabling children to learn through direct interaction rather than passive observation. This method fosters enduring curiosity and a passion for discovery.</a:t>
            </a:r>
          </a:p>
        </p:txBody>
      </p:sp>
      <p:sp>
        <p:nvSpPr>
          <p:cNvPr id="16" name="TextBox 15">
            <a:extLst>
              <a:ext uri="{FF2B5EF4-FFF2-40B4-BE49-F238E27FC236}">
                <a16:creationId xmlns:a16="http://schemas.microsoft.com/office/drawing/2014/main" id="{D7A1D054-2180-C25C-5DFB-39D7397A36DD}"/>
              </a:ext>
            </a:extLst>
          </p:cNvPr>
          <p:cNvSpPr txBox="1"/>
          <p:nvPr/>
        </p:nvSpPr>
        <p:spPr>
          <a:xfrm>
            <a:off x="0" y="3341077"/>
            <a:ext cx="5040922" cy="2031325"/>
          </a:xfrm>
          <a:prstGeom prst="rect">
            <a:avLst/>
          </a:prstGeom>
          <a:noFill/>
        </p:spPr>
        <p:txBody>
          <a:bodyPr wrap="square">
            <a:spAutoFit/>
          </a:bodyPr>
          <a:lstStyle/>
          <a:p>
            <a:pPr algn="l">
              <a:buNone/>
            </a:pPr>
            <a:r>
              <a:rPr lang="en-US" b="1" dirty="0">
                <a:effectLst/>
              </a:rPr>
              <a:t>Gardening is more than planting seeds and watching them grow. It is a comprehensive activity that supports multiple areas of children's development. STEM-focused garden projects offer hands-on, multi-sensory experiences that enhance physical, cognitive, and emotional growth.</a:t>
            </a:r>
          </a:p>
        </p:txBody>
      </p:sp>
    </p:spTree>
    <p:extLst>
      <p:ext uri="{BB962C8B-B14F-4D97-AF65-F5344CB8AC3E}">
        <p14:creationId xmlns:p14="http://schemas.microsoft.com/office/powerpoint/2010/main" val="38880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01FD-2314-C7AA-1664-9456CFE89CB0}"/>
              </a:ext>
            </a:extLst>
          </p:cNvPr>
          <p:cNvSpPr>
            <a:spLocks noGrp="1"/>
          </p:cNvSpPr>
          <p:nvPr>
            <p:ph type="ctrTitle"/>
          </p:nvPr>
        </p:nvSpPr>
        <p:spPr>
          <a:xfrm>
            <a:off x="3516923" y="4267832"/>
            <a:ext cx="7879735" cy="2379153"/>
          </a:xfrm>
        </p:spPr>
        <p:txBody>
          <a:bodyPr vert="horz" lIns="91440" tIns="45720" rIns="91440" bIns="45720" rtlCol="0" anchor="t">
            <a:normAutofit/>
          </a:bodyPr>
          <a:lstStyle/>
          <a:p>
            <a:pPr algn="l"/>
            <a:r>
              <a:rPr lang="en-US" sz="4000" b="1" spc="300" dirty="0">
                <a:solidFill>
                  <a:schemeClr val="tx2"/>
                </a:solidFill>
              </a:rPr>
              <a:t>                    </a:t>
            </a:r>
            <a:br>
              <a:rPr lang="en-US" sz="4000" b="1" spc="300" dirty="0">
                <a:solidFill>
                  <a:schemeClr val="tx2"/>
                </a:solidFill>
              </a:rPr>
            </a:br>
            <a:r>
              <a:rPr lang="en-US" sz="4000" b="1" spc="300" dirty="0">
                <a:solidFill>
                  <a:schemeClr val="tx2"/>
                </a:solidFill>
              </a:rPr>
              <a:t>Breaking down STEAM</a:t>
            </a:r>
            <a:br>
              <a:rPr lang="en-US" sz="4000" b="1" spc="300" dirty="0">
                <a:solidFill>
                  <a:schemeClr val="tx2"/>
                </a:solidFill>
              </a:rPr>
            </a:br>
            <a:r>
              <a:rPr lang="en-US" sz="4000" dirty="0">
                <a:solidFill>
                  <a:schemeClr val="tx2"/>
                </a:solidFill>
              </a:rPr>
              <a:t> and Gardening activities</a:t>
            </a:r>
          </a:p>
        </p:txBody>
      </p:sp>
      <p:pic>
        <p:nvPicPr>
          <p:cNvPr id="7" name="Graphic 6" descr="Flower in pot">
            <a:extLst>
              <a:ext uri="{FF2B5EF4-FFF2-40B4-BE49-F238E27FC236}">
                <a16:creationId xmlns:a16="http://schemas.microsoft.com/office/drawing/2014/main" id="{3DE48CCA-4F7D-EA54-E3D7-6E1B42996AF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12029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029C29B9-CB4D-43C1-81A2-0CABE34D1F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8" name="Rectangle 17">
            <a:extLst>
              <a:ext uri="{FF2B5EF4-FFF2-40B4-BE49-F238E27FC236}">
                <a16:creationId xmlns:a16="http://schemas.microsoft.com/office/drawing/2014/main" id="{B695F8C5-0ED1-4C24-877A-A9E15A1C6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6" y="643461"/>
            <a:ext cx="3036377" cy="5571069"/>
          </a:xfrm>
          <a:prstGeom prst="rect">
            <a:avLst/>
          </a:prstGeom>
          <a:blipFill dpi="0" rotWithShape="1">
            <a:blip r:embed="rId3">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094EB2-E910-013D-D02A-F11600E394C8}"/>
              </a:ext>
            </a:extLst>
          </p:cNvPr>
          <p:cNvSpPr txBox="1"/>
          <p:nvPr/>
        </p:nvSpPr>
        <p:spPr>
          <a:xfrm>
            <a:off x="4219802" y="965864"/>
            <a:ext cx="7006998" cy="5248666"/>
          </a:xfrm>
          <a:prstGeom prst="rect">
            <a:avLst/>
          </a:prstGeom>
        </p:spPr>
        <p:txBody>
          <a:bodyPr vert="horz" lIns="45720" tIns="45720" rIns="45720" bIns="45720" rtlCol="0" anchor="b">
            <a:normAutofit/>
          </a:bodyPr>
          <a:lstStyle/>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Questions to accompany this STEM gardening lesson:</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the tallest (most)?</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the least?</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took the longest to emerge?</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Which seeds grew about the same?</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seedlings emerged in the ten days.</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days till the first seedling appeared.</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Count how many days till the last seedling appeared.</a:t>
            </a:r>
          </a:p>
          <a:p>
            <a:pPr defTabSz="914400">
              <a:lnSpc>
                <a:spcPct val="90000"/>
              </a:lnSpc>
              <a:spcAft>
                <a:spcPts val="600"/>
              </a:spcAft>
              <a:buClr>
                <a:schemeClr val="accent1"/>
              </a:buClr>
              <a:buFont typeface="Arial" panose="020B0604020202020204" pitchFamily="34" charset="0"/>
              <a:buChar char="•"/>
            </a:pPr>
            <a:r>
              <a:rPr lang="en-US" sz="2400" b="1" dirty="0">
                <a:solidFill>
                  <a:srgbClr val="FFFFFF"/>
                </a:solidFill>
              </a:rPr>
              <a:t>If using a ruler is new to your child, go over how to read inches (you may have to help out with the quarter inches, and we rounded up to the nearest quarter </a:t>
            </a:r>
            <a:r>
              <a:rPr lang="en-US" sz="1600" b="1" dirty="0">
                <a:solidFill>
                  <a:srgbClr val="FFFFFF"/>
                </a:solidFill>
              </a:rPr>
              <a:t>inch).</a:t>
            </a:r>
          </a:p>
          <a:p>
            <a:pPr defTabSz="914400">
              <a:lnSpc>
                <a:spcPct val="90000"/>
              </a:lnSpc>
              <a:spcAft>
                <a:spcPts val="600"/>
              </a:spcAft>
              <a:buClr>
                <a:schemeClr val="accent1"/>
              </a:buClr>
              <a:buFont typeface="Arial" panose="020B0604020202020204" pitchFamily="34" charset="0"/>
              <a:buChar char="•"/>
            </a:pPr>
            <a:endParaRPr lang="en-US" sz="1600" b="1" dirty="0">
              <a:solidFill>
                <a:srgbClr val="FFFFFF"/>
              </a:solidFill>
            </a:endParaRPr>
          </a:p>
        </p:txBody>
      </p:sp>
      <p:cxnSp>
        <p:nvCxnSpPr>
          <p:cNvPr id="16" name="Straight Connector 15">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9010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6" name="Straight Connector 2065">
            <a:extLst>
              <a:ext uri="{FF2B5EF4-FFF2-40B4-BE49-F238E27FC236}">
                <a16:creationId xmlns:a16="http://schemas.microsoft.com/office/drawing/2014/main" id="{0052AFA8-8863-4BAA-808D-C716FDCF3A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8" name="Rectangle 2067">
            <a:extLst>
              <a:ext uri="{FF2B5EF4-FFF2-40B4-BE49-F238E27FC236}">
                <a16:creationId xmlns:a16="http://schemas.microsoft.com/office/drawing/2014/main" id="{DFD4DB23-D715-436B-AF48-2462EB568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3DE7C9-093A-6EF5-BC38-8466C7ED0A15}"/>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a:t>Life cycle of a plant</a:t>
            </a:r>
          </a:p>
        </p:txBody>
      </p:sp>
      <p:cxnSp>
        <p:nvCxnSpPr>
          <p:cNvPr id="2070" name="Straight Connector 2069">
            <a:extLst>
              <a:ext uri="{FF2B5EF4-FFF2-40B4-BE49-F238E27FC236}">
                <a16:creationId xmlns:a16="http://schemas.microsoft.com/office/drawing/2014/main" id="{21CD82D9-7F92-43A7-A291-8AFA69FBE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57C342F-DE88-F15C-516B-C550639F090F}"/>
              </a:ext>
            </a:extLst>
          </p:cNvPr>
          <p:cNvSpPr>
            <a:spLocks noGrp="1"/>
          </p:cNvSpPr>
          <p:nvPr>
            <p:ph type="body" sz="half" idx="2"/>
          </p:nvPr>
        </p:nvSpPr>
        <p:spPr>
          <a:xfrm>
            <a:off x="72738" y="1617785"/>
            <a:ext cx="5798121" cy="5240215"/>
          </a:xfrm>
        </p:spPr>
        <p:txBody>
          <a:bodyPr vert="horz" lIns="45720" tIns="45720" rIns="45720" bIns="45720" rtlCol="0">
            <a:normAutofit lnSpcReduction="10000"/>
          </a:bodyPr>
          <a:lstStyle/>
          <a:p>
            <a:pPr>
              <a:lnSpc>
                <a:spcPct val="90000"/>
              </a:lnSpc>
            </a:pPr>
            <a:r>
              <a:rPr lang="en-US" sz="1800" dirty="0">
                <a:hlinkClick r:id="rId2"/>
              </a:rPr>
              <a:t> Cute videos on a plant's life cycle</a:t>
            </a:r>
          </a:p>
          <a:p>
            <a:pPr>
              <a:lnSpc>
                <a:spcPct val="90000"/>
              </a:lnSpc>
            </a:pPr>
            <a:r>
              <a:rPr lang="en-US" sz="1800" dirty="0">
                <a:hlinkClick r:id="rId2"/>
              </a:rPr>
              <a:t>https://www.youtube.com/watch?v=tkFPyue5X3Q</a:t>
            </a:r>
          </a:p>
          <a:p>
            <a:pPr>
              <a:lnSpc>
                <a:spcPct val="90000"/>
              </a:lnSpc>
            </a:pPr>
            <a:r>
              <a:rPr lang="en-US" sz="1800" dirty="0">
                <a:hlinkClick r:id="rId2"/>
              </a:rPr>
              <a:t> https://www.youtube.com/watch?v=2SBVz4MgeIE&amp;t=21s</a:t>
            </a:r>
            <a:endParaRPr lang="en-US" sz="1800" dirty="0"/>
          </a:p>
          <a:p>
            <a:pPr>
              <a:lnSpc>
                <a:spcPct val="90000"/>
              </a:lnSpc>
            </a:pPr>
            <a:r>
              <a:rPr lang="en-US" sz="1800" dirty="0">
                <a:hlinkClick r:id="rId3"/>
              </a:rPr>
              <a:t>https://www.youtube.com/shorts/XA3BoRDBLQg</a:t>
            </a:r>
            <a:endParaRPr lang="en-US" sz="1800" dirty="0"/>
          </a:p>
          <a:p>
            <a:pPr>
              <a:lnSpc>
                <a:spcPct val="90000"/>
              </a:lnSpc>
            </a:pPr>
            <a:r>
              <a:rPr lang="en-US" sz="2000" dirty="0"/>
              <a:t>Plants start their lives as tiny seeds.  Seeds contain a plant with leaves, stem and roots.  The first step a seed takes on its path is germination.  Germination is when the plant within the seed begins to grow with the help of water, soil and sun.  As the process continues, the plant develops stems and roots. Stems push up toward the light.  Roots grow down into the soil. Now, leaves begin to grow.  Leaves unfold, take in sunlight and produce food through photosynthesis.  The plant then begins to develop flowers.  Many plants produce flowers that are important in making seeds.  The flowers are then pollinated.  Flowers are pollinated when pollen from the stamen moves onto the pistil.  Seeds and fruit are produced.</a:t>
            </a:r>
          </a:p>
          <a:p>
            <a:pPr>
              <a:lnSpc>
                <a:spcPct val="90000"/>
              </a:lnSpc>
            </a:pPr>
            <a:endParaRPr lang="en-US" sz="1800" dirty="0"/>
          </a:p>
        </p:txBody>
      </p:sp>
      <p:pic>
        <p:nvPicPr>
          <p:cNvPr id="2050" name="Picture 2" descr=" infographic of the life cycle of a plant or plant life cycle">
            <a:extLst>
              <a:ext uri="{FF2B5EF4-FFF2-40B4-BE49-F238E27FC236}">
                <a16:creationId xmlns:a16="http://schemas.microsoft.com/office/drawing/2014/main" id="{7E9CB1E3-A9D2-53DD-B9C3-5258F041176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235593" y="960120"/>
            <a:ext cx="3816808"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37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43521-4463-D66A-620F-81F8D1EE03D6}"/>
              </a:ext>
            </a:extLst>
          </p:cNvPr>
          <p:cNvSpPr>
            <a:spLocks noGrp="1"/>
          </p:cNvSpPr>
          <p:nvPr>
            <p:ph type="title"/>
          </p:nvPr>
        </p:nvSpPr>
        <p:spPr>
          <a:xfrm>
            <a:off x="4494438" y="164123"/>
            <a:ext cx="7216916" cy="926123"/>
          </a:xfrm>
        </p:spPr>
        <p:txBody>
          <a:bodyPr vert="horz" lIns="91440" tIns="45720" rIns="91440" bIns="45720" rtlCol="0" anchor="b">
            <a:normAutofit fontScale="90000"/>
          </a:bodyPr>
          <a:lstStyle/>
          <a:p>
            <a:br>
              <a:rPr lang="en-US" b="1" dirty="0">
                <a:effectLst/>
              </a:rPr>
            </a:br>
            <a:br>
              <a:rPr lang="en-US" dirty="0">
                <a:effectLst/>
              </a:rPr>
            </a:br>
            <a:r>
              <a:rPr lang="en-US" sz="3100" b="1" dirty="0">
                <a:effectLst/>
              </a:rPr>
              <a:t>Plant Biology &amp; Life Cycles: The Miracles of Growth</a:t>
            </a:r>
            <a:endParaRPr lang="en-US" sz="3100" dirty="0"/>
          </a:p>
        </p:txBody>
      </p:sp>
      <p:pic>
        <p:nvPicPr>
          <p:cNvPr id="6" name="Picture Placeholder 5">
            <a:extLst>
              <a:ext uri="{FF2B5EF4-FFF2-40B4-BE49-F238E27FC236}">
                <a16:creationId xmlns:a16="http://schemas.microsoft.com/office/drawing/2014/main" id="{8F35960F-8B78-0FD9-82F5-648C344F430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321" b="25951"/>
          <a:stretch>
            <a:fillRect/>
          </a:stretch>
        </p:blipFill>
        <p:spPr>
          <a:xfrm>
            <a:off x="20" y="535709"/>
            <a:ext cx="4266347" cy="4153522"/>
          </a:xfrm>
          <a:prstGeom prst="rect">
            <a:avLst/>
          </a:prstGeom>
        </p:spPr>
      </p:pic>
      <p:sp>
        <p:nvSpPr>
          <p:cNvPr id="4" name="Text Placeholder 3">
            <a:extLst>
              <a:ext uri="{FF2B5EF4-FFF2-40B4-BE49-F238E27FC236}">
                <a16:creationId xmlns:a16="http://schemas.microsoft.com/office/drawing/2014/main" id="{5BB373D9-D15C-7A74-84BD-E02F2D474B6E}"/>
              </a:ext>
            </a:extLst>
          </p:cNvPr>
          <p:cNvSpPr>
            <a:spLocks noGrp="1"/>
          </p:cNvSpPr>
          <p:nvPr>
            <p:ph type="body" sz="half" idx="2"/>
          </p:nvPr>
        </p:nvSpPr>
        <p:spPr>
          <a:xfrm>
            <a:off x="4314092" y="1383323"/>
            <a:ext cx="7216916" cy="4949251"/>
          </a:xfrm>
        </p:spPr>
        <p:txBody>
          <a:bodyPr vert="horz" lIns="91440" tIns="45720" rIns="91440" bIns="45720" rtlCol="0" anchor="t">
            <a:normAutofit/>
          </a:bodyPr>
          <a:lstStyle/>
          <a:p>
            <a:r>
              <a:rPr lang="en-US" b="1" dirty="0">
                <a:effectLst/>
              </a:rPr>
              <a:t>Planting bush beans is an easy and quick activity for kids. These beans sprout quickly, so children can see results without waiting too long.</a:t>
            </a:r>
          </a:p>
          <a:p>
            <a:r>
              <a:rPr lang="en-US" b="1" dirty="0">
                <a:effectLst/>
              </a:rPr>
              <a:t>Here’s how to get started:</a:t>
            </a:r>
            <a:endParaRPr lang="en-US" dirty="0">
              <a:effectLst/>
            </a:endParaRPr>
          </a:p>
          <a:p>
            <a:r>
              <a:rPr lang="en-US" dirty="0">
                <a:effectLst/>
              </a:rPr>
              <a:t>Soak the seeds in water overnight to help them sprout faster.</a:t>
            </a:r>
          </a:p>
          <a:p>
            <a:r>
              <a:rPr lang="en-US" dirty="0">
                <a:effectLst/>
              </a:rPr>
              <a:t>Let your toddler fill the bag with dirt. They can poke a hole in the soil with their finger. </a:t>
            </a:r>
          </a:p>
          <a:p>
            <a:r>
              <a:rPr lang="en-US" dirty="0">
                <a:effectLst/>
              </a:rPr>
              <a:t>Ask your child to drop one or two beans into each hole.</a:t>
            </a:r>
          </a:p>
          <a:p>
            <a:r>
              <a:rPr lang="en-US" dirty="0">
                <a:effectLst/>
              </a:rPr>
              <a:t>Gently cover the beans with a little dirt.</a:t>
            </a:r>
          </a:p>
          <a:p>
            <a:r>
              <a:rPr lang="en-US" dirty="0">
                <a:effectLst/>
              </a:rPr>
              <a:t>Sprinkle a bit of water on top.</a:t>
            </a:r>
          </a:p>
          <a:p>
            <a:r>
              <a:rPr lang="en-US" dirty="0">
                <a:effectLst/>
              </a:rPr>
              <a:t>In about one week, you’ll see a small green shoot coming up from the dirt. Water a little each day to keep the soil moist. Staple the bag and cover the sides, leaving the top open. This allows ventilation and makes it easy to water the beans when the soil is dry.</a:t>
            </a:r>
          </a:p>
          <a:p>
            <a:pPr>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40F66E35-61E8-9311-4044-C6A52BDF9F19}"/>
              </a:ext>
            </a:extLst>
          </p:cNvPr>
          <p:cNvSpPr txBox="1"/>
          <p:nvPr/>
        </p:nvSpPr>
        <p:spPr>
          <a:xfrm>
            <a:off x="164123" y="5007146"/>
            <a:ext cx="3774832" cy="923330"/>
          </a:xfrm>
          <a:prstGeom prst="rect">
            <a:avLst/>
          </a:prstGeom>
          <a:noFill/>
        </p:spPr>
        <p:txBody>
          <a:bodyPr wrap="square">
            <a:spAutoFit/>
          </a:bodyPr>
          <a:lstStyle/>
          <a:p>
            <a:r>
              <a:rPr lang="en-US" dirty="0">
                <a:effectLst/>
              </a:rPr>
              <a:t>Seeing a small seed grow into a healthy plant is amazing and makes a great introduction to plant biology.</a:t>
            </a:r>
            <a:endParaRPr lang="en-US" dirty="0"/>
          </a:p>
        </p:txBody>
      </p:sp>
    </p:spTree>
    <p:extLst>
      <p:ext uri="{BB962C8B-B14F-4D97-AF65-F5344CB8AC3E}">
        <p14:creationId xmlns:p14="http://schemas.microsoft.com/office/powerpoint/2010/main" val="96696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58D3741-4ACF-4DA5-ABD5-0C432115C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5ABED16-D1EE-40E2-9777-113635C66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BAD62-21DE-3F74-75ED-4EB085EB14E4}"/>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5000" dirty="0">
                <a:solidFill>
                  <a:srgbClr val="FFFFFF"/>
                </a:solidFill>
              </a:rPr>
              <a:t>Planting pots</a:t>
            </a:r>
          </a:p>
        </p:txBody>
      </p:sp>
      <p:cxnSp>
        <p:nvCxnSpPr>
          <p:cNvPr id="14" name="Straight Connector 13">
            <a:extLst>
              <a:ext uri="{FF2B5EF4-FFF2-40B4-BE49-F238E27FC236}">
                <a16:creationId xmlns:a16="http://schemas.microsoft.com/office/drawing/2014/main" id="{E87F9170-35BA-4F92-B3B1-9E50BBCE2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C5C2B94-890E-2D05-33B5-4D8CEC7500C8}"/>
              </a:ext>
            </a:extLst>
          </p:cNvPr>
          <p:cNvSpPr>
            <a:spLocks noGrp="1"/>
          </p:cNvSpPr>
          <p:nvPr>
            <p:ph type="body" sz="half" idx="2"/>
          </p:nvPr>
        </p:nvSpPr>
        <p:spPr>
          <a:xfrm>
            <a:off x="175850" y="2285999"/>
            <a:ext cx="5193319" cy="4360985"/>
          </a:xfrm>
        </p:spPr>
        <p:txBody>
          <a:bodyPr vert="horz" lIns="45720" tIns="45720" rIns="45720" bIns="45720" rtlCol="0">
            <a:normAutofit/>
          </a:bodyPr>
          <a:lstStyle/>
          <a:p>
            <a:pPr>
              <a:lnSpc>
                <a:spcPct val="90000"/>
              </a:lnSpc>
            </a:pPr>
            <a:r>
              <a:rPr lang="en-US" sz="2800" b="1" dirty="0"/>
              <a:t>Inside, you will find two planting pots ready for your imagination, each with a set of stickers so you can decorate them however you like. The kit also includes a growing journal card, perfect for recording the progress of your tickle plant or any flowers you choose to grow. Use the card to capture every step of your gardening adventure.</a:t>
            </a:r>
          </a:p>
          <a:p>
            <a:pPr>
              <a:lnSpc>
                <a:spcPct val="90000"/>
              </a:lnSpc>
            </a:pPr>
            <a:endParaRPr lang="en-US" dirty="0">
              <a:solidFill>
                <a:srgbClr val="FFFFFF"/>
              </a:solidFill>
            </a:endParaRPr>
          </a:p>
        </p:txBody>
      </p:sp>
      <p:pic>
        <p:nvPicPr>
          <p:cNvPr id="5" name="Picture Placeholder 5">
            <a:extLst>
              <a:ext uri="{FF2B5EF4-FFF2-40B4-BE49-F238E27FC236}">
                <a16:creationId xmlns:a16="http://schemas.microsoft.com/office/drawing/2014/main" id="{45A983FF-A900-1AA6-146A-CDAC355BA1B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189" b="3"/>
          <a:stretch>
            <a:fillRect/>
          </a:stretch>
        </p:blipFill>
        <p:spPr>
          <a:xfrm>
            <a:off x="6096000" y="640080"/>
            <a:ext cx="5455921" cy="5577840"/>
          </a:xfrm>
          <a:prstGeom prst="rect">
            <a:avLst/>
          </a:prstGeom>
        </p:spPr>
      </p:pic>
    </p:spTree>
    <p:extLst>
      <p:ext uri="{BB962C8B-B14F-4D97-AF65-F5344CB8AC3E}">
        <p14:creationId xmlns:p14="http://schemas.microsoft.com/office/powerpoint/2010/main" val="268023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7DE2-1A8F-365C-0194-1C5998E89790}"/>
              </a:ext>
            </a:extLst>
          </p:cNvPr>
          <p:cNvSpPr>
            <a:spLocks noGrp="1"/>
          </p:cNvSpPr>
          <p:nvPr>
            <p:ph type="title"/>
          </p:nvPr>
        </p:nvSpPr>
        <p:spPr/>
        <p:txBody>
          <a:bodyPr vert="horz" lIns="91440" tIns="45720" rIns="91440" bIns="45720" rtlCol="0" anchor="ctr">
            <a:normAutofit/>
          </a:bodyPr>
          <a:lstStyle/>
          <a:p>
            <a:r>
              <a:rPr lang="en-US" dirty="0">
                <a:solidFill>
                  <a:srgbClr val="FFFFFF"/>
                </a:solidFill>
              </a:rPr>
              <a:t>Growing a tickle me plant</a:t>
            </a:r>
          </a:p>
        </p:txBody>
      </p:sp>
      <p:sp>
        <p:nvSpPr>
          <p:cNvPr id="17" name="Content Placeholder 16">
            <a:extLst>
              <a:ext uri="{FF2B5EF4-FFF2-40B4-BE49-F238E27FC236}">
                <a16:creationId xmlns:a16="http://schemas.microsoft.com/office/drawing/2014/main" id="{D6B4A402-BC56-08F4-C823-3BC2EAF0C2AF}"/>
              </a:ext>
            </a:extLst>
          </p:cNvPr>
          <p:cNvSpPr>
            <a:spLocks noGrp="1"/>
          </p:cNvSpPr>
          <p:nvPr>
            <p:ph sz="half" idx="1"/>
          </p:nvPr>
        </p:nvSpPr>
        <p:spPr>
          <a:xfrm>
            <a:off x="339969" y="211015"/>
            <a:ext cx="7022123" cy="6482862"/>
          </a:xfrm>
        </p:spPr>
        <p:txBody>
          <a:bodyPr>
            <a:normAutofit/>
          </a:bodyPr>
          <a:lstStyle/>
          <a:p>
            <a:r>
              <a:rPr lang="en-US" dirty="0"/>
              <a:t>Drop 4 or 5 tickle-me-plant seeds into a cup of steaming hot water just after it finishes boiling. Let them soak as the water cools for a full day or two before planting.</a:t>
            </a:r>
          </a:p>
          <a:p>
            <a:r>
              <a:rPr lang="en-US" dirty="0"/>
              <a:t>Scoop moist soil into your decorated flowerpot until it is about three-quarters full. When you plant the seeds, space them evenly across the soil surface.</a:t>
            </a:r>
          </a:p>
          <a:p>
            <a:r>
              <a:rPr lang="en-US" dirty="0"/>
              <a:t>Gently sprinkle just enough soil to barely cover the seeds. Place your pot in a cozy, warm spot, like a sunny windowsill or beneath a plant light.</a:t>
            </a:r>
          </a:p>
          <a:p>
            <a:r>
              <a:rPr lang="en-US" dirty="0"/>
              <a:t>Water regularly to keep the soil moist, but not soggy or bone dry. Watch closely—your plant may sprout in as little as 4 days or as long as 3 weeks.</a:t>
            </a:r>
          </a:p>
          <a:p>
            <a:r>
              <a:rPr lang="en-US" dirty="0"/>
              <a:t>The first leaves will not react to your touch, but they will fold up to sleep at night and greet the morning sun by opening again. Once the second set of leaves appears, those will close when tickled.</a:t>
            </a:r>
          </a:p>
          <a:p>
            <a:r>
              <a:rPr lang="en-US" dirty="0"/>
              <a:t>If your plant gets too big for its pot, gently move it to a larger home. As it matures, it may grow thorns, which you can carefully snip away with a nail clipper.</a:t>
            </a:r>
          </a:p>
          <a:p>
            <a:endParaRPr lang="en-US" dirty="0"/>
          </a:p>
        </p:txBody>
      </p:sp>
      <p:pic>
        <p:nvPicPr>
          <p:cNvPr id="9" name="Content Placeholder 8">
            <a:extLst>
              <a:ext uri="{FF2B5EF4-FFF2-40B4-BE49-F238E27FC236}">
                <a16:creationId xmlns:a16="http://schemas.microsoft.com/office/drawing/2014/main" id="{08EBD983-1887-BB1D-0939-E3042B45ACA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02" r="16502"/>
          <a:stretch/>
        </p:blipFill>
        <p:spPr>
          <a:xfrm>
            <a:off x="7566992" y="0"/>
            <a:ext cx="4625008" cy="6903720"/>
          </a:xfrm>
          <a:prstGeom prst="rect">
            <a:avLst/>
          </a:prstGeom>
        </p:spPr>
      </p:pic>
    </p:spTree>
    <p:extLst>
      <p:ext uri="{BB962C8B-B14F-4D97-AF65-F5344CB8AC3E}">
        <p14:creationId xmlns:p14="http://schemas.microsoft.com/office/powerpoint/2010/main" val="34173847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32953</TotalTime>
  <Words>3308</Words>
  <Application>Microsoft Office PowerPoint</Application>
  <PresentationFormat>Widescreen</PresentationFormat>
  <Paragraphs>170</Paragraphs>
  <Slides>21</Slides>
  <Notes>11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Abadi</vt:lpstr>
      <vt:lpstr>ADLaM Display</vt:lpstr>
      <vt:lpstr>Aharoni</vt:lpstr>
      <vt:lpstr>Amasis MT Pro Black</vt:lpstr>
      <vt:lpstr>Aptos</vt:lpstr>
      <vt:lpstr>Arial</vt:lpstr>
      <vt:lpstr>Calibri</vt:lpstr>
      <vt:lpstr>Courier New</vt:lpstr>
      <vt:lpstr>Gill Sans Nova Light</vt:lpstr>
      <vt:lpstr>Sagona Book</vt:lpstr>
      <vt:lpstr>Tw Cen MT</vt:lpstr>
      <vt:lpstr>Tw Cen MT Condensed</vt:lpstr>
      <vt:lpstr>Wingdings</vt:lpstr>
      <vt:lpstr>Wingdings 3</vt:lpstr>
      <vt:lpstr>Integral</vt:lpstr>
      <vt:lpstr>Custom</vt:lpstr>
      <vt:lpstr>Gardening with young children</vt:lpstr>
      <vt:lpstr> </vt:lpstr>
      <vt:lpstr>PowerPoint Presentation</vt:lpstr>
      <vt:lpstr>                     Breaking down STEAM  and Gardening activities</vt:lpstr>
      <vt:lpstr>PowerPoint Presentation</vt:lpstr>
      <vt:lpstr>Life cycle of a plant</vt:lpstr>
      <vt:lpstr>  Plant Biology &amp; Life Cycles: The Miracles of Growth</vt:lpstr>
      <vt:lpstr>Planting pots</vt:lpstr>
      <vt:lpstr>Growing a tickle me plant</vt:lpstr>
      <vt:lpstr>PowerPoint Presentation</vt:lpstr>
      <vt:lpstr>Planting wildflowers</vt:lpstr>
      <vt:lpstr>Parts of a Flower</vt:lpstr>
      <vt:lpstr>PowerPoint Presentation</vt:lpstr>
      <vt:lpstr>Bookmark and Journal is the art in STEAM</vt:lpstr>
      <vt:lpstr>     </vt:lpstr>
      <vt:lpstr>\</vt:lpstr>
      <vt:lpstr>History of Tea</vt:lpstr>
      <vt:lpstr>Tea  Etiquette   Take small bites  Talk in a quiet voice  Put sugar, milk, or lemon in the cup after the tea has been poured and not before. Lemon should not be used with milk  Place the spoon on the saucer, not the table. Sip the tea and don’t slurp  Wait for the host or older person to pick up their napkin first. Then you can. Place it in your lap with the crease towards  your waist.   Don’t talk with food in your mouth.  Don’t put your elbow on the table.  Don’t push your plate away when you are finished Write a thank you note to the person who invited you.   </vt:lpstr>
      <vt:lpstr> </vt:lpstr>
      <vt:lpstr>              Making Herb Tea</vt:lpstr>
      <vt:lpstr>Final word and download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Amy Perry</cp:lastModifiedBy>
  <cp:revision>5</cp:revision>
  <dcterms:created xsi:type="dcterms:W3CDTF">2026-03-25T02:10:40Z</dcterms:created>
  <dcterms:modified xsi:type="dcterms:W3CDTF">2026-05-18T17:10:04Z</dcterms:modified>
</cp:coreProperties>
</file>