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1"/>
  </p:sldMasterIdLst>
  <p:notesMasterIdLst>
    <p:notesMasterId r:id="rId35"/>
  </p:notesMasterIdLst>
  <p:sldIdLst>
    <p:sldId id="289" r:id="rId2"/>
    <p:sldId id="313" r:id="rId3"/>
    <p:sldId id="343" r:id="rId4"/>
    <p:sldId id="344" r:id="rId5"/>
    <p:sldId id="342" r:id="rId6"/>
    <p:sldId id="339" r:id="rId7"/>
    <p:sldId id="340" r:id="rId8"/>
    <p:sldId id="341" r:id="rId9"/>
    <p:sldId id="321" r:id="rId10"/>
    <p:sldId id="323" r:id="rId11"/>
    <p:sldId id="354" r:id="rId12"/>
    <p:sldId id="355" r:id="rId13"/>
    <p:sldId id="351" r:id="rId14"/>
    <p:sldId id="352" r:id="rId15"/>
    <p:sldId id="315" r:id="rId16"/>
    <p:sldId id="256" r:id="rId17"/>
    <p:sldId id="328" r:id="rId18"/>
    <p:sldId id="327" r:id="rId19"/>
    <p:sldId id="353" r:id="rId20"/>
    <p:sldId id="324" r:id="rId21"/>
    <p:sldId id="331" r:id="rId22"/>
    <p:sldId id="317" r:id="rId23"/>
    <p:sldId id="329" r:id="rId24"/>
    <p:sldId id="305" r:id="rId25"/>
    <p:sldId id="330" r:id="rId26"/>
    <p:sldId id="332" r:id="rId27"/>
    <p:sldId id="333" r:id="rId28"/>
    <p:sldId id="334" r:id="rId29"/>
    <p:sldId id="345" r:id="rId30"/>
    <p:sldId id="350" r:id="rId31"/>
    <p:sldId id="346" r:id="rId32"/>
    <p:sldId id="347" r:id="rId33"/>
    <p:sldId id="314"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4226F1-BA4F-440C-8146-966B6E0C2B13}" v="41" dt="2026-02-18T18:21:32.7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558" autoAdjust="0"/>
  </p:normalViewPr>
  <p:slideViewPr>
    <p:cSldViewPr snapToGrid="0">
      <p:cViewPr varScale="1">
        <p:scale>
          <a:sx n="66" d="100"/>
          <a:sy n="66" d="100"/>
        </p:scale>
        <p:origin x="1330" y="53"/>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_rels/data2.xml.rels><?xml version="1.0" encoding="UTF-8" standalone="yes"?>
<Relationships xmlns="http://schemas.openxmlformats.org/package/2006/relationships"><Relationship Id="rId8" Type="http://schemas.openxmlformats.org/officeDocument/2006/relationships/hyperlink" Target="https://www.google.com/search?q=Raspberries&amp;oq=a+list+of+safe+edible+flowers+and+plants+for+children+grown+in+the+wild&amp;gs_lcrp=EgZjaHJvbWUyBggAEEUYOTIHCAEQIRiPAjIHCAIQIRiPAtIBCTI4NDA2ajBqNKgCA7ACAfEFN3iNRprmS2U&amp;sourceid=chrome&amp;ie=UTF-8&amp;mstk=AUtExfAQKgoq8USu8OJK_FE2NrbT6V9XZcsB3HaZT_KKp0_cah_yC3K8E1LkIvNnLau1tMq6tsK2ygs_IFB7aMSthN4MKMFF8y0KHFJjMSXz26cQ5fgA5U-xJeFbECus6Ds02yCA2tHccGqhkyGWOS5H7f6kz1ZWgpdklIpvX8x0dBTGpO8&amp;csui=3&amp;ved=2ahUKEwjquoPtq7mRAxU3GlkFHeZqBR0QgK4QegQIBRAC" TargetMode="External"/><Relationship Id="rId3" Type="http://schemas.openxmlformats.org/officeDocument/2006/relationships/hyperlink" Target="https://www.google.com/search?q=Violets&amp;oq=a+list+of+safe+edible+flowers+and+plants+for+children+grown+in+the+wild&amp;gs_lcrp=EgZjaHJvbWUyBggAEEUYOTIHCAEQIRiPAjIHCAIQIRiPAtIBCTI4NDA2ajBqNKgCA7ACAfEFN3iNRprmS2U&amp;sourceid=chrome&amp;ie=UTF-8&amp;mstk=AUtExfAQKgoq8USu8OJK_FE2NrbT6V9XZcsB3HaZT_KKp0_cah_yC3K8E1LkIvNnLau1tMq6tsK2ygs_IFB7aMSthN4MKMFF8y0KHFJjMSXz26cQ5fgA5U-xJeFbECus6Ds02yCA2tHccGqhkyGWOS5H7f6kz1ZWgpdklIpvX8x0dBTGpO8&amp;csui=3&amp;ved=2ahUKEwjquoPtq7mRAxU3GlkFHeZqBR0QgK4QegQIAxAF" TargetMode="External"/><Relationship Id="rId7" Type="http://schemas.openxmlformats.org/officeDocument/2006/relationships/hyperlink" Target="https://www.google.com/search?q=Blackberries&amp;oq=a+list+of+safe+edible+flowers+and+plants+for+children+grown+in+the+wild&amp;gs_lcrp=EgZjaHJvbWUyBggAEEUYOTIHCAEQIRiPAjIHCAIQIRiPAtIBCTI4NDA2ajBqNKgCA7ACAfEFN3iNRprmS2U&amp;sourceid=chrome&amp;ie=UTF-8&amp;mstk=AUtExfAQKgoq8USu8OJK_FE2NrbT6V9XZcsB3HaZT_KKp0_cah_yC3K8E1LkIvNnLau1tMq6tsK2ygs_IFB7aMSthN4MKMFF8y0KHFJjMSXz26cQ5fgA5U-xJeFbECus6Ds02yCA2tHccGqhkyGWOS5H7f6kz1ZWgpdklIpvX8x0dBTGpO8&amp;csui=3&amp;ved=2ahUKEwjquoPtq7mRAxU3GlkFHeZqBR0QgK4QegQIBRAB" TargetMode="External"/><Relationship Id="rId2" Type="http://schemas.openxmlformats.org/officeDocument/2006/relationships/hyperlink" Target="https://www.google.com/search?q=Clover&amp;oq=a+list+of+safe+edible+flowers+and+plants+for+children+grown+in+the+wild&amp;gs_lcrp=EgZjaHJvbWUyBggAEEUYOTIHCAEQIRiPAjIHCAIQIRiPAtIBCTI4NDA2ajBqNKgCA7ACAfEFN3iNRprmS2U&amp;sourceid=chrome&amp;ie=UTF-8&amp;mstk=AUtExfAQKgoq8USu8OJK_FE2NrbT6V9XZcsB3HaZT_KKp0_cah_yC3K8E1LkIvNnLau1tMq6tsK2ygs_IFB7aMSthN4MKMFF8y0KHFJjMSXz26cQ5fgA5U-xJeFbECus6Ds02yCA2tHccGqhkyGWOS5H7f6kz1ZWgpdklIpvX8x0dBTGpO8&amp;csui=3&amp;ved=2ahUKEwjquoPtq7mRAxU3GlkFHeZqBR0QgK4QegQIAxAD" TargetMode="External"/><Relationship Id="rId1" Type="http://schemas.openxmlformats.org/officeDocument/2006/relationships/hyperlink" Target="https://www.google.com/search?q=Dandelion&amp;oq=a+list+of+safe+edible+flowers+and+plants+for+children+grown+in+the+wild&amp;gs_lcrp=EgZjaHJvbWUyBggAEEUYOTIHCAEQIRiPAjIHCAIQIRiPAtIBCTI4NDA2ajBqNKgCA7ACAfEFN3iNRprmS2U&amp;sourceid=chrome&amp;ie=UTF-8&amp;mstk=AUtExfAQKgoq8USu8OJK_FE2NrbT6V9XZcsB3HaZT_KKp0_cah_yC3K8E1LkIvNnLau1tMq6tsK2ygs_IFB7aMSthN4MKMFF8y0KHFJjMSXz26cQ5fgA5U-xJeFbECus6Ds02yCA2tHccGqhkyGWOS5H7f6kz1ZWgpdklIpvX8x0dBTGpO8&amp;csui=3&amp;ved=2ahUKEwjquoPtq7mRAxU3GlkFHeZqBR0QgK4QegQIAxAB" TargetMode="External"/><Relationship Id="rId6" Type="http://schemas.openxmlformats.org/officeDocument/2006/relationships/hyperlink" Target="https://www.google.com/search?q=Wild+Garlic%2FRamps&amp;oq=a+list+of+safe+edible+flowers+and+plants+for+children+grown+in+the+wild&amp;gs_lcrp=EgZjaHJvbWUyBggAEEUYOTIHCAEQIRiPAjIHCAIQIRiPAtIBCTI4NDA2ajBqNKgCA7ACAfEFN3iNRprmS2U&amp;sourceid=chrome&amp;ie=UTF-8&amp;mstk=AUtExfAQKgoq8USu8OJK_FE2NrbT6V9XZcsB3HaZT_KKp0_cah_yC3K8E1LkIvNnLau1tMq6tsK2ygs_IFB7aMSthN4MKMFF8y0KHFJjMSXz26cQ5fgA5U-xJeFbECus6Ds02yCA2tHccGqhkyGWOS5H7f6kz1ZWgpdklIpvX8x0dBTGpO8&amp;csui=3&amp;ved=2ahUKEwjquoPtq7mRAxU3GlkFHeZqBR0QgK4QegQIAxAN" TargetMode="External"/><Relationship Id="rId5" Type="http://schemas.openxmlformats.org/officeDocument/2006/relationships/hyperlink" Target="https://www.google.com/search?q=Nasturtium&amp;oq=a+list+of+safe+edible+flowers+and+plants+for+children+grown+in+the+wild&amp;gs_lcrp=EgZjaHJvbWUyBggAEEUYOTIHCAEQIRiPAjIHCAIQIRiPAtIBCTI4NDA2ajBqNKgCA7ACAfEFN3iNRprmS2U&amp;sourceid=chrome&amp;ie=UTF-8&amp;mstk=AUtExfAQKgoq8USu8OJK_FE2NrbT6V9XZcsB3HaZT_KKp0_cah_yC3K8E1LkIvNnLau1tMq6tsK2ygs_IFB7aMSthN4MKMFF8y0KHFJjMSXz26cQ5fgA5U-xJeFbECus6Ds02yCA2tHccGqhkyGWOS5H7f6kz1ZWgpdklIpvX8x0dBTGpO8&amp;csui=3&amp;ved=2ahUKEwjquoPtq7mRAxU3GlkFHeZqBR0QgK4QegQIAxAL" TargetMode="External"/><Relationship Id="rId10" Type="http://schemas.openxmlformats.org/officeDocument/2006/relationships/hyperlink" Target="https://www.google.com/search?q=Elderberry&amp;oq=a+list+of+safe+edible+flowers+and+plants+for+children+grown+in+the+wild&amp;gs_lcrp=EgZjaHJvbWUyBggAEEUYOTIHCAEQIRiPAjIHCAIQIRiPAtIBCTI4NDA2ajBqNKgCA7ACAfEFN3iNRprmS2U&amp;sourceid=chrome&amp;ie=UTF-8&amp;mstk=AUtExfAQKgoq8USu8OJK_FE2NrbT6V9XZcsB3HaZT_KKp0_cah_yC3K8E1LkIvNnLau1tMq6tsK2ygs_IFB7aMSthN4MKMFF8y0KHFJjMSXz26cQ5fgA5U-xJeFbECus6Ds02yCA2tHccGqhkyGWOS5H7f6kz1ZWgpdklIpvX8x0dBTGpO8&amp;csui=3&amp;ved=2ahUKEwjquoPtq7mRAxU3GlkFHeZqBR0QgK4QegQIBRAG" TargetMode="External"/><Relationship Id="rId4" Type="http://schemas.openxmlformats.org/officeDocument/2006/relationships/hyperlink" Target="https://www.google.com/search?q=Plantain&amp;oq=a+list+of+safe+edible+flowers+and+plants+for+children+grown+in+the+wild&amp;gs_lcrp=EgZjaHJvbWUyBggAEEUYOTIHCAEQIRiPAjIHCAIQIRiPAtIBCTI4NDA2ajBqNKgCA7ACAfEFN3iNRprmS2U&amp;sourceid=chrome&amp;ie=UTF-8&amp;mstk=AUtExfAQKgoq8USu8OJK_FE2NrbT6V9XZcsB3HaZT_KKp0_cah_yC3K8E1LkIvNnLau1tMq6tsK2ygs_IFB7aMSthN4MKMFF8y0KHFJjMSXz26cQ5fgA5U-xJeFbECus6Ds02yCA2tHccGqhkyGWOS5H7f6kz1ZWgpdklIpvX8x0dBTGpO8&amp;csui=3&amp;ved=2ahUKEwjquoPtq7mRAxU3GlkFHeZqBR0QgK4QegQIAxAJ" TargetMode="External"/><Relationship Id="rId9" Type="http://schemas.openxmlformats.org/officeDocument/2006/relationships/hyperlink" Target="https://www.google.com/search?q=Wild+Strawberries&amp;oq=a+list+of+safe+edible+flowers+and+plants+for+children+grown+in+the+wild&amp;gs_lcrp=EgZjaHJvbWUyBggAEEUYOTIHCAEQIRiPAjIHCAIQIRiPAtIBCTI4NDA2ajBqNKgCA7ACAfEFN3iNRprmS2U&amp;sourceid=chrome&amp;ie=UTF-8&amp;mstk=AUtExfAQKgoq8USu8OJK_FE2NrbT6V9XZcsB3HaZT_KKp0_cah_yC3K8E1LkIvNnLau1tMq6tsK2ygs_IFB7aMSthN4MKMFF8y0KHFJjMSXz26cQ5fgA5U-xJeFbECus6Ds02yCA2tHccGqhkyGWOS5H7f6kz1ZWgpdklIpvX8x0dBTGpO8&amp;csui=3&amp;ved=2ahUKEwjquoPtq7mRAxU3GlkFHeZqBR0QgK4QegQIBRAE" TargetMode="External"/></Relationships>
</file>

<file path=ppt/diagrams/_rels/drawing2.xml.rels><?xml version="1.0" encoding="UTF-8" standalone="yes"?>
<Relationships xmlns="http://schemas.openxmlformats.org/package/2006/relationships"><Relationship Id="rId8" Type="http://schemas.openxmlformats.org/officeDocument/2006/relationships/hyperlink" Target="https://www.google.com/search?q=Raspberries&amp;oq=a+list+of+safe+edible+flowers+and+plants+for+children+grown+in+the+wild&amp;gs_lcrp=EgZjaHJvbWUyBggAEEUYOTIHCAEQIRiPAjIHCAIQIRiPAtIBCTI4NDA2ajBqNKgCA7ACAfEFN3iNRprmS2U&amp;sourceid=chrome&amp;ie=UTF-8&amp;mstk=AUtExfAQKgoq8USu8OJK_FE2NrbT6V9XZcsB3HaZT_KKp0_cah_yC3K8E1LkIvNnLau1tMq6tsK2ygs_IFB7aMSthN4MKMFF8y0KHFJjMSXz26cQ5fgA5U-xJeFbECus6Ds02yCA2tHccGqhkyGWOS5H7f6kz1ZWgpdklIpvX8x0dBTGpO8&amp;csui=3&amp;ved=2ahUKEwjquoPtq7mRAxU3GlkFHeZqBR0QgK4QegQIBRAC" TargetMode="External"/><Relationship Id="rId3" Type="http://schemas.openxmlformats.org/officeDocument/2006/relationships/hyperlink" Target="https://www.google.com/search?q=Violets&amp;oq=a+list+of+safe+edible+flowers+and+plants+for+children+grown+in+the+wild&amp;gs_lcrp=EgZjaHJvbWUyBggAEEUYOTIHCAEQIRiPAjIHCAIQIRiPAtIBCTI4NDA2ajBqNKgCA7ACAfEFN3iNRprmS2U&amp;sourceid=chrome&amp;ie=UTF-8&amp;mstk=AUtExfAQKgoq8USu8OJK_FE2NrbT6V9XZcsB3HaZT_KKp0_cah_yC3K8E1LkIvNnLau1tMq6tsK2ygs_IFB7aMSthN4MKMFF8y0KHFJjMSXz26cQ5fgA5U-xJeFbECus6Ds02yCA2tHccGqhkyGWOS5H7f6kz1ZWgpdklIpvX8x0dBTGpO8&amp;csui=3&amp;ved=2ahUKEwjquoPtq7mRAxU3GlkFHeZqBR0QgK4QegQIAxAF" TargetMode="External"/><Relationship Id="rId7" Type="http://schemas.openxmlformats.org/officeDocument/2006/relationships/hyperlink" Target="https://www.google.com/search?q=Blackberries&amp;oq=a+list+of+safe+edible+flowers+and+plants+for+children+grown+in+the+wild&amp;gs_lcrp=EgZjaHJvbWUyBggAEEUYOTIHCAEQIRiPAjIHCAIQIRiPAtIBCTI4NDA2ajBqNKgCA7ACAfEFN3iNRprmS2U&amp;sourceid=chrome&amp;ie=UTF-8&amp;mstk=AUtExfAQKgoq8USu8OJK_FE2NrbT6V9XZcsB3HaZT_KKp0_cah_yC3K8E1LkIvNnLau1tMq6tsK2ygs_IFB7aMSthN4MKMFF8y0KHFJjMSXz26cQ5fgA5U-xJeFbECus6Ds02yCA2tHccGqhkyGWOS5H7f6kz1ZWgpdklIpvX8x0dBTGpO8&amp;csui=3&amp;ved=2ahUKEwjquoPtq7mRAxU3GlkFHeZqBR0QgK4QegQIBRAB" TargetMode="External"/><Relationship Id="rId2" Type="http://schemas.openxmlformats.org/officeDocument/2006/relationships/hyperlink" Target="https://www.google.com/search?q=Clover&amp;oq=a+list+of+safe+edible+flowers+and+plants+for+children+grown+in+the+wild&amp;gs_lcrp=EgZjaHJvbWUyBggAEEUYOTIHCAEQIRiPAjIHCAIQIRiPAtIBCTI4NDA2ajBqNKgCA7ACAfEFN3iNRprmS2U&amp;sourceid=chrome&amp;ie=UTF-8&amp;mstk=AUtExfAQKgoq8USu8OJK_FE2NrbT6V9XZcsB3HaZT_KKp0_cah_yC3K8E1LkIvNnLau1tMq6tsK2ygs_IFB7aMSthN4MKMFF8y0KHFJjMSXz26cQ5fgA5U-xJeFbECus6Ds02yCA2tHccGqhkyGWOS5H7f6kz1ZWgpdklIpvX8x0dBTGpO8&amp;csui=3&amp;ved=2ahUKEwjquoPtq7mRAxU3GlkFHeZqBR0QgK4QegQIAxAD" TargetMode="External"/><Relationship Id="rId1" Type="http://schemas.openxmlformats.org/officeDocument/2006/relationships/hyperlink" Target="https://www.google.com/search?q=Dandelion&amp;oq=a+list+of+safe+edible+flowers+and+plants+for+children+grown+in+the+wild&amp;gs_lcrp=EgZjaHJvbWUyBggAEEUYOTIHCAEQIRiPAjIHCAIQIRiPAtIBCTI4NDA2ajBqNKgCA7ACAfEFN3iNRprmS2U&amp;sourceid=chrome&amp;ie=UTF-8&amp;mstk=AUtExfAQKgoq8USu8OJK_FE2NrbT6V9XZcsB3HaZT_KKp0_cah_yC3K8E1LkIvNnLau1tMq6tsK2ygs_IFB7aMSthN4MKMFF8y0KHFJjMSXz26cQ5fgA5U-xJeFbECus6Ds02yCA2tHccGqhkyGWOS5H7f6kz1ZWgpdklIpvX8x0dBTGpO8&amp;csui=3&amp;ved=2ahUKEwjquoPtq7mRAxU3GlkFHeZqBR0QgK4QegQIAxAB" TargetMode="External"/><Relationship Id="rId6" Type="http://schemas.openxmlformats.org/officeDocument/2006/relationships/hyperlink" Target="https://www.google.com/search?q=Wild+Garlic%2FRamps&amp;oq=a+list+of+safe+edible+flowers+and+plants+for+children+grown+in+the+wild&amp;gs_lcrp=EgZjaHJvbWUyBggAEEUYOTIHCAEQIRiPAjIHCAIQIRiPAtIBCTI4NDA2ajBqNKgCA7ACAfEFN3iNRprmS2U&amp;sourceid=chrome&amp;ie=UTF-8&amp;mstk=AUtExfAQKgoq8USu8OJK_FE2NrbT6V9XZcsB3HaZT_KKp0_cah_yC3K8E1LkIvNnLau1tMq6tsK2ygs_IFB7aMSthN4MKMFF8y0KHFJjMSXz26cQ5fgA5U-xJeFbECus6Ds02yCA2tHccGqhkyGWOS5H7f6kz1ZWgpdklIpvX8x0dBTGpO8&amp;csui=3&amp;ved=2ahUKEwjquoPtq7mRAxU3GlkFHeZqBR0QgK4QegQIAxAN" TargetMode="External"/><Relationship Id="rId5" Type="http://schemas.openxmlformats.org/officeDocument/2006/relationships/hyperlink" Target="https://www.google.com/search?q=Nasturtium&amp;oq=a+list+of+safe+edible+flowers+and+plants+for+children+grown+in+the+wild&amp;gs_lcrp=EgZjaHJvbWUyBggAEEUYOTIHCAEQIRiPAjIHCAIQIRiPAtIBCTI4NDA2ajBqNKgCA7ACAfEFN3iNRprmS2U&amp;sourceid=chrome&amp;ie=UTF-8&amp;mstk=AUtExfAQKgoq8USu8OJK_FE2NrbT6V9XZcsB3HaZT_KKp0_cah_yC3K8E1LkIvNnLau1tMq6tsK2ygs_IFB7aMSthN4MKMFF8y0KHFJjMSXz26cQ5fgA5U-xJeFbECus6Ds02yCA2tHccGqhkyGWOS5H7f6kz1ZWgpdklIpvX8x0dBTGpO8&amp;csui=3&amp;ved=2ahUKEwjquoPtq7mRAxU3GlkFHeZqBR0QgK4QegQIAxAL" TargetMode="External"/><Relationship Id="rId10" Type="http://schemas.openxmlformats.org/officeDocument/2006/relationships/hyperlink" Target="https://www.google.com/search?q=Elderberry&amp;oq=a+list+of+safe+edible+flowers+and+plants+for+children+grown+in+the+wild&amp;gs_lcrp=EgZjaHJvbWUyBggAEEUYOTIHCAEQIRiPAjIHCAIQIRiPAtIBCTI4NDA2ajBqNKgCA7ACAfEFN3iNRprmS2U&amp;sourceid=chrome&amp;ie=UTF-8&amp;mstk=AUtExfAQKgoq8USu8OJK_FE2NrbT6V9XZcsB3HaZT_KKp0_cah_yC3K8E1LkIvNnLau1tMq6tsK2ygs_IFB7aMSthN4MKMFF8y0KHFJjMSXz26cQ5fgA5U-xJeFbECus6Ds02yCA2tHccGqhkyGWOS5H7f6kz1ZWgpdklIpvX8x0dBTGpO8&amp;csui=3&amp;ved=2ahUKEwjquoPtq7mRAxU3GlkFHeZqBR0QgK4QegQIBRAG" TargetMode="External"/><Relationship Id="rId4" Type="http://schemas.openxmlformats.org/officeDocument/2006/relationships/hyperlink" Target="https://www.google.com/search?q=Plantain&amp;oq=a+list+of+safe+edible+flowers+and+plants+for+children+grown+in+the+wild&amp;gs_lcrp=EgZjaHJvbWUyBggAEEUYOTIHCAEQIRiPAjIHCAIQIRiPAtIBCTI4NDA2ajBqNKgCA7ACAfEFN3iNRprmS2U&amp;sourceid=chrome&amp;ie=UTF-8&amp;mstk=AUtExfAQKgoq8USu8OJK_FE2NrbT6V9XZcsB3HaZT_KKp0_cah_yC3K8E1LkIvNnLau1tMq6tsK2ygs_IFB7aMSthN4MKMFF8y0KHFJjMSXz26cQ5fgA5U-xJeFbECus6Ds02yCA2tHccGqhkyGWOS5H7f6kz1ZWgpdklIpvX8x0dBTGpO8&amp;csui=3&amp;ved=2ahUKEwjquoPtq7mRAxU3GlkFHeZqBR0QgK4QegQIAxAJ" TargetMode="External"/><Relationship Id="rId9" Type="http://schemas.openxmlformats.org/officeDocument/2006/relationships/hyperlink" Target="https://www.google.com/search?q=Wild+Strawberries&amp;oq=a+list+of+safe+edible+flowers+and+plants+for+children+grown+in+the+wild&amp;gs_lcrp=EgZjaHJvbWUyBggAEEUYOTIHCAEQIRiPAjIHCAIQIRiPAtIBCTI4NDA2ajBqNKgCA7ACAfEFN3iNRprmS2U&amp;sourceid=chrome&amp;ie=UTF-8&amp;mstk=AUtExfAQKgoq8USu8OJK_FE2NrbT6V9XZcsB3HaZT_KKp0_cah_yC3K8E1LkIvNnLau1tMq6tsK2ygs_IFB7aMSthN4MKMFF8y0KHFJjMSXz26cQ5fgA5U-xJeFbECus6Ds02yCA2tHccGqhkyGWOS5H7f6kz1ZWgpdklIpvX8x0dBTGpO8&amp;csui=3&amp;ved=2ahUKEwjquoPtq7mRAxU3GlkFHeZqBR0QgK4QegQIBRAE"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F2A558-7022-4493-BA3D-4DFDCA53875A}"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E30FBDCC-0D14-4379-AC5A-A2DB658D1FEF}">
      <dgm:prSet/>
      <dgm:spPr/>
      <dgm:t>
        <a:bodyPr/>
        <a:lstStyle/>
        <a:p>
          <a:r>
            <a:rPr lang="en-US" dirty="0"/>
            <a:t>Herbs as symbols of Healing </a:t>
          </a:r>
        </a:p>
      </dgm:t>
    </dgm:pt>
    <dgm:pt modelId="{F4A926CF-8A18-4BB1-B12D-289A3653BBB9}" type="parTrans" cxnId="{180F91B2-6075-487A-BF31-6D8FE0A32628}">
      <dgm:prSet/>
      <dgm:spPr/>
      <dgm:t>
        <a:bodyPr/>
        <a:lstStyle/>
        <a:p>
          <a:endParaRPr lang="en-US"/>
        </a:p>
      </dgm:t>
    </dgm:pt>
    <dgm:pt modelId="{0CF69E21-5871-4736-91A0-B2E8029CDC9F}" type="sibTrans" cxnId="{180F91B2-6075-487A-BF31-6D8FE0A32628}">
      <dgm:prSet/>
      <dgm:spPr/>
      <dgm:t>
        <a:bodyPr/>
        <a:lstStyle/>
        <a:p>
          <a:endParaRPr lang="en-US"/>
        </a:p>
      </dgm:t>
    </dgm:pt>
    <dgm:pt modelId="{D5CB0F64-047B-4C64-BB52-A90106FEC64B}">
      <dgm:prSet/>
      <dgm:spPr/>
      <dgm:t>
        <a:bodyPr/>
        <a:lstStyle/>
        <a:p>
          <a:r>
            <a:rPr lang="en-US" dirty="0"/>
            <a:t>Herbs of Nourishment</a:t>
          </a:r>
        </a:p>
      </dgm:t>
    </dgm:pt>
    <dgm:pt modelId="{D55E95B3-741E-43CF-81CB-6094FE4E3EED}" type="parTrans" cxnId="{A632C3D0-10A0-479B-8439-0FCEC5EA1A4D}">
      <dgm:prSet/>
      <dgm:spPr/>
      <dgm:t>
        <a:bodyPr/>
        <a:lstStyle/>
        <a:p>
          <a:endParaRPr lang="en-US"/>
        </a:p>
      </dgm:t>
    </dgm:pt>
    <dgm:pt modelId="{662EAFF4-876A-475B-8B63-D4FC6C138B4B}" type="sibTrans" cxnId="{A632C3D0-10A0-479B-8439-0FCEC5EA1A4D}">
      <dgm:prSet/>
      <dgm:spPr/>
      <dgm:t>
        <a:bodyPr/>
        <a:lstStyle/>
        <a:p>
          <a:endParaRPr lang="en-US"/>
        </a:p>
      </dgm:t>
    </dgm:pt>
    <dgm:pt modelId="{D8CBD834-75D1-4C00-A3A6-66D02085F7A2}">
      <dgm:prSet/>
      <dgm:spPr/>
      <dgm:t>
        <a:bodyPr/>
        <a:lstStyle/>
        <a:p>
          <a:r>
            <a:rPr lang="en-US" dirty="0"/>
            <a:t>Herbs in Daily Life</a:t>
          </a:r>
        </a:p>
      </dgm:t>
    </dgm:pt>
    <dgm:pt modelId="{5795ED32-5E0D-4DE4-8ABB-551EA7EB904E}" type="parTrans" cxnId="{CD7E1A48-E2CB-4025-B335-8FA042DFAD6C}">
      <dgm:prSet/>
      <dgm:spPr/>
      <dgm:t>
        <a:bodyPr/>
        <a:lstStyle/>
        <a:p>
          <a:endParaRPr lang="en-US"/>
        </a:p>
      </dgm:t>
    </dgm:pt>
    <dgm:pt modelId="{0D35E1D6-4E3D-418B-A097-418A51293F84}" type="sibTrans" cxnId="{CD7E1A48-E2CB-4025-B335-8FA042DFAD6C}">
      <dgm:prSet/>
      <dgm:spPr/>
      <dgm:t>
        <a:bodyPr/>
        <a:lstStyle/>
        <a:p>
          <a:endParaRPr lang="en-US"/>
        </a:p>
      </dgm:t>
    </dgm:pt>
    <dgm:pt modelId="{5A37667B-C7A4-4D40-B352-8D9064E80AF2}">
      <dgm:prSet/>
      <dgm:spPr/>
      <dgm:t>
        <a:bodyPr/>
        <a:lstStyle/>
        <a:p>
          <a:r>
            <a:rPr lang="en-US" dirty="0"/>
            <a:t>Herbs of Offering </a:t>
          </a:r>
        </a:p>
      </dgm:t>
    </dgm:pt>
    <dgm:pt modelId="{3FB0B08B-0DCA-4D44-BA78-83C23DC32546}" type="parTrans" cxnId="{F6250EDA-842E-4DC1-882E-57930A1A5576}">
      <dgm:prSet/>
      <dgm:spPr/>
      <dgm:t>
        <a:bodyPr/>
        <a:lstStyle/>
        <a:p>
          <a:endParaRPr lang="en-US"/>
        </a:p>
      </dgm:t>
    </dgm:pt>
    <dgm:pt modelId="{59F1FC76-8FB6-4934-A0E3-5D16A52E6CFB}" type="sibTrans" cxnId="{F6250EDA-842E-4DC1-882E-57930A1A5576}">
      <dgm:prSet/>
      <dgm:spPr/>
      <dgm:t>
        <a:bodyPr/>
        <a:lstStyle/>
        <a:p>
          <a:endParaRPr lang="en-US"/>
        </a:p>
      </dgm:t>
    </dgm:pt>
    <dgm:pt modelId="{ED894BFB-133C-4F24-B56B-394A728C515A}">
      <dgm:prSet/>
      <dgm:spPr/>
      <dgm:t>
        <a:bodyPr/>
        <a:lstStyle/>
        <a:p>
          <a:r>
            <a:rPr lang="en-US" dirty="0"/>
            <a:t>Herbs and Spiritual growth </a:t>
          </a:r>
        </a:p>
      </dgm:t>
    </dgm:pt>
    <dgm:pt modelId="{28B0EB02-AC99-445A-B65A-988FDAEB55D5}" type="parTrans" cxnId="{A47A12D8-68D1-415B-8FB6-37E30FE4C6F7}">
      <dgm:prSet/>
      <dgm:spPr/>
      <dgm:t>
        <a:bodyPr/>
        <a:lstStyle/>
        <a:p>
          <a:endParaRPr lang="en-US"/>
        </a:p>
      </dgm:t>
    </dgm:pt>
    <dgm:pt modelId="{56CC57E3-6C8D-4856-8987-981C7834D998}" type="sibTrans" cxnId="{A47A12D8-68D1-415B-8FB6-37E30FE4C6F7}">
      <dgm:prSet/>
      <dgm:spPr/>
      <dgm:t>
        <a:bodyPr/>
        <a:lstStyle/>
        <a:p>
          <a:endParaRPr lang="en-US"/>
        </a:p>
      </dgm:t>
    </dgm:pt>
    <dgm:pt modelId="{14FC3C77-0487-4781-B0B2-EE23D16A0214}">
      <dgm:prSet/>
      <dgm:spPr/>
      <dgm:t>
        <a:bodyPr/>
        <a:lstStyle/>
        <a:p>
          <a:r>
            <a:rPr lang="en-US" dirty="0"/>
            <a:t>Herbs related to Gods creation</a:t>
          </a:r>
        </a:p>
      </dgm:t>
    </dgm:pt>
    <dgm:pt modelId="{79E7D4B6-6357-42D1-95D1-7279CE63D002}" type="parTrans" cxnId="{AD1CB7F0-05F2-4F7E-A698-56630FE4555B}">
      <dgm:prSet/>
      <dgm:spPr/>
      <dgm:t>
        <a:bodyPr/>
        <a:lstStyle/>
        <a:p>
          <a:endParaRPr lang="en-US"/>
        </a:p>
      </dgm:t>
    </dgm:pt>
    <dgm:pt modelId="{8271755A-2D53-4024-BF96-FFA559BED116}" type="sibTrans" cxnId="{AD1CB7F0-05F2-4F7E-A698-56630FE4555B}">
      <dgm:prSet/>
      <dgm:spPr/>
      <dgm:t>
        <a:bodyPr/>
        <a:lstStyle/>
        <a:p>
          <a:endParaRPr lang="en-US"/>
        </a:p>
      </dgm:t>
    </dgm:pt>
    <dgm:pt modelId="{84C027B9-B02F-4235-9B0E-0425DBA361E1}">
      <dgm:prSet/>
      <dgm:spPr/>
      <dgm:t>
        <a:bodyPr/>
        <a:lstStyle/>
        <a:p>
          <a:r>
            <a:rPr lang="en-US" dirty="0"/>
            <a:t>Herbs for Prayer and Worship</a:t>
          </a:r>
        </a:p>
      </dgm:t>
    </dgm:pt>
    <dgm:pt modelId="{1592EB63-D597-4F09-9495-C3C5408FAB33}" type="parTrans" cxnId="{A21636E4-DAF7-4099-80A1-F350E2FF99D8}">
      <dgm:prSet/>
      <dgm:spPr/>
      <dgm:t>
        <a:bodyPr/>
        <a:lstStyle/>
        <a:p>
          <a:endParaRPr lang="en-US"/>
        </a:p>
      </dgm:t>
    </dgm:pt>
    <dgm:pt modelId="{4D9315E6-3E56-4F92-98C7-3C86F5A52688}" type="sibTrans" cxnId="{A21636E4-DAF7-4099-80A1-F350E2FF99D8}">
      <dgm:prSet/>
      <dgm:spPr/>
      <dgm:t>
        <a:bodyPr/>
        <a:lstStyle/>
        <a:p>
          <a:endParaRPr lang="en-US"/>
        </a:p>
      </dgm:t>
    </dgm:pt>
    <dgm:pt modelId="{81012A02-7CC8-48CF-9063-5CC19DC294E1}">
      <dgm:prSet/>
      <dgm:spPr/>
      <dgm:t>
        <a:bodyPr/>
        <a:lstStyle/>
        <a:p>
          <a:r>
            <a:rPr lang="en-US" dirty="0"/>
            <a:t>Herbs for Community and Connection</a:t>
          </a:r>
        </a:p>
      </dgm:t>
    </dgm:pt>
    <dgm:pt modelId="{5CBC9647-576B-4152-97A7-DA831FF0B105}" type="parTrans" cxnId="{1EDA8CFB-D430-4FEC-AF73-597D92FF6940}">
      <dgm:prSet/>
      <dgm:spPr/>
      <dgm:t>
        <a:bodyPr/>
        <a:lstStyle/>
        <a:p>
          <a:endParaRPr lang="en-US"/>
        </a:p>
      </dgm:t>
    </dgm:pt>
    <dgm:pt modelId="{833F014A-2AAC-4B08-BBF7-619BE38CA912}" type="sibTrans" cxnId="{1EDA8CFB-D430-4FEC-AF73-597D92FF6940}">
      <dgm:prSet/>
      <dgm:spPr/>
      <dgm:t>
        <a:bodyPr/>
        <a:lstStyle/>
        <a:p>
          <a:endParaRPr lang="en-US"/>
        </a:p>
      </dgm:t>
    </dgm:pt>
    <dgm:pt modelId="{E3DC2339-E0A8-47B5-A016-377283336031}" type="pres">
      <dgm:prSet presAssocID="{F9F2A558-7022-4493-BA3D-4DFDCA53875A}" presName="vert0" presStyleCnt="0">
        <dgm:presLayoutVars>
          <dgm:dir/>
          <dgm:animOne val="branch"/>
          <dgm:animLvl val="lvl"/>
        </dgm:presLayoutVars>
      </dgm:prSet>
      <dgm:spPr/>
    </dgm:pt>
    <dgm:pt modelId="{BE37FF79-2365-43F3-8774-89246901D95C}" type="pres">
      <dgm:prSet presAssocID="{E30FBDCC-0D14-4379-AC5A-A2DB658D1FEF}" presName="thickLine" presStyleLbl="alignNode1" presStyleIdx="0" presStyleCnt="8"/>
      <dgm:spPr/>
    </dgm:pt>
    <dgm:pt modelId="{FAF84468-812B-40C2-83AB-ABD157AAEF54}" type="pres">
      <dgm:prSet presAssocID="{E30FBDCC-0D14-4379-AC5A-A2DB658D1FEF}" presName="horz1" presStyleCnt="0"/>
      <dgm:spPr/>
    </dgm:pt>
    <dgm:pt modelId="{067C8C57-BD1A-4AE1-A300-7FEC33F56B65}" type="pres">
      <dgm:prSet presAssocID="{E30FBDCC-0D14-4379-AC5A-A2DB658D1FEF}" presName="tx1" presStyleLbl="revTx" presStyleIdx="0" presStyleCnt="8"/>
      <dgm:spPr/>
    </dgm:pt>
    <dgm:pt modelId="{EB939D0F-6A5D-444C-AC10-9D65683E7E2A}" type="pres">
      <dgm:prSet presAssocID="{E30FBDCC-0D14-4379-AC5A-A2DB658D1FEF}" presName="vert1" presStyleCnt="0"/>
      <dgm:spPr/>
    </dgm:pt>
    <dgm:pt modelId="{AEFA61B5-8DF7-45FB-AE57-645BB64078C0}" type="pres">
      <dgm:prSet presAssocID="{D5CB0F64-047B-4C64-BB52-A90106FEC64B}" presName="thickLine" presStyleLbl="alignNode1" presStyleIdx="1" presStyleCnt="8"/>
      <dgm:spPr/>
    </dgm:pt>
    <dgm:pt modelId="{57811732-5192-4F9E-ABDC-FD3F06C059E4}" type="pres">
      <dgm:prSet presAssocID="{D5CB0F64-047B-4C64-BB52-A90106FEC64B}" presName="horz1" presStyleCnt="0"/>
      <dgm:spPr/>
    </dgm:pt>
    <dgm:pt modelId="{8F28DDA9-383B-42AD-AF86-958547AB23D4}" type="pres">
      <dgm:prSet presAssocID="{D5CB0F64-047B-4C64-BB52-A90106FEC64B}" presName="tx1" presStyleLbl="revTx" presStyleIdx="1" presStyleCnt="8"/>
      <dgm:spPr/>
    </dgm:pt>
    <dgm:pt modelId="{3D6BC89C-68A5-4FF8-9012-45CB773D374F}" type="pres">
      <dgm:prSet presAssocID="{D5CB0F64-047B-4C64-BB52-A90106FEC64B}" presName="vert1" presStyleCnt="0"/>
      <dgm:spPr/>
    </dgm:pt>
    <dgm:pt modelId="{D33445E4-9890-40F6-9041-1F00378069DB}" type="pres">
      <dgm:prSet presAssocID="{D8CBD834-75D1-4C00-A3A6-66D02085F7A2}" presName="thickLine" presStyleLbl="alignNode1" presStyleIdx="2" presStyleCnt="8"/>
      <dgm:spPr/>
    </dgm:pt>
    <dgm:pt modelId="{C542DADF-BEC7-4B3E-AB84-A70842FA4238}" type="pres">
      <dgm:prSet presAssocID="{D8CBD834-75D1-4C00-A3A6-66D02085F7A2}" presName="horz1" presStyleCnt="0"/>
      <dgm:spPr/>
    </dgm:pt>
    <dgm:pt modelId="{689E5D5E-ED01-4B59-BDC6-4B77E2DF3835}" type="pres">
      <dgm:prSet presAssocID="{D8CBD834-75D1-4C00-A3A6-66D02085F7A2}" presName="tx1" presStyleLbl="revTx" presStyleIdx="2" presStyleCnt="8"/>
      <dgm:spPr/>
    </dgm:pt>
    <dgm:pt modelId="{E7F35463-39FB-4780-9BA3-99861D80B0CD}" type="pres">
      <dgm:prSet presAssocID="{D8CBD834-75D1-4C00-A3A6-66D02085F7A2}" presName="vert1" presStyleCnt="0"/>
      <dgm:spPr/>
    </dgm:pt>
    <dgm:pt modelId="{E86859A4-2B8F-4A01-8C4D-45EFF2A5EA72}" type="pres">
      <dgm:prSet presAssocID="{5A37667B-C7A4-4D40-B352-8D9064E80AF2}" presName="thickLine" presStyleLbl="alignNode1" presStyleIdx="3" presStyleCnt="8"/>
      <dgm:spPr/>
    </dgm:pt>
    <dgm:pt modelId="{2C3A4018-339C-41F4-BE4C-0B4118794D75}" type="pres">
      <dgm:prSet presAssocID="{5A37667B-C7A4-4D40-B352-8D9064E80AF2}" presName="horz1" presStyleCnt="0"/>
      <dgm:spPr/>
    </dgm:pt>
    <dgm:pt modelId="{4A632350-1FAC-4630-8493-D4A731890801}" type="pres">
      <dgm:prSet presAssocID="{5A37667B-C7A4-4D40-B352-8D9064E80AF2}" presName="tx1" presStyleLbl="revTx" presStyleIdx="3" presStyleCnt="8"/>
      <dgm:spPr/>
    </dgm:pt>
    <dgm:pt modelId="{4D631A68-64D6-44E8-A4E3-0689C09F05E9}" type="pres">
      <dgm:prSet presAssocID="{5A37667B-C7A4-4D40-B352-8D9064E80AF2}" presName="vert1" presStyleCnt="0"/>
      <dgm:spPr/>
    </dgm:pt>
    <dgm:pt modelId="{8A19B03D-C6CE-4292-A348-DF86E49B874F}" type="pres">
      <dgm:prSet presAssocID="{ED894BFB-133C-4F24-B56B-394A728C515A}" presName="thickLine" presStyleLbl="alignNode1" presStyleIdx="4" presStyleCnt="8"/>
      <dgm:spPr/>
    </dgm:pt>
    <dgm:pt modelId="{67B3F13F-3CC0-4D50-85D1-F53AD39575A3}" type="pres">
      <dgm:prSet presAssocID="{ED894BFB-133C-4F24-B56B-394A728C515A}" presName="horz1" presStyleCnt="0"/>
      <dgm:spPr/>
    </dgm:pt>
    <dgm:pt modelId="{7C07F43D-B580-4F68-B9D8-9A1154CB2872}" type="pres">
      <dgm:prSet presAssocID="{ED894BFB-133C-4F24-B56B-394A728C515A}" presName="tx1" presStyleLbl="revTx" presStyleIdx="4" presStyleCnt="8"/>
      <dgm:spPr/>
    </dgm:pt>
    <dgm:pt modelId="{832CCCFA-F4C4-494F-B2C5-2B75F92A9C38}" type="pres">
      <dgm:prSet presAssocID="{ED894BFB-133C-4F24-B56B-394A728C515A}" presName="vert1" presStyleCnt="0"/>
      <dgm:spPr/>
    </dgm:pt>
    <dgm:pt modelId="{AFF4C9AD-C659-490C-870D-EF9F96314080}" type="pres">
      <dgm:prSet presAssocID="{14FC3C77-0487-4781-B0B2-EE23D16A0214}" presName="thickLine" presStyleLbl="alignNode1" presStyleIdx="5" presStyleCnt="8"/>
      <dgm:spPr/>
    </dgm:pt>
    <dgm:pt modelId="{8AA383D9-8980-41FB-A487-030C592566D8}" type="pres">
      <dgm:prSet presAssocID="{14FC3C77-0487-4781-B0B2-EE23D16A0214}" presName="horz1" presStyleCnt="0"/>
      <dgm:spPr/>
    </dgm:pt>
    <dgm:pt modelId="{8C31D053-3997-42FB-B8CA-86C50D8AF225}" type="pres">
      <dgm:prSet presAssocID="{14FC3C77-0487-4781-B0B2-EE23D16A0214}" presName="tx1" presStyleLbl="revTx" presStyleIdx="5" presStyleCnt="8"/>
      <dgm:spPr/>
    </dgm:pt>
    <dgm:pt modelId="{02C7A8F4-162C-49D1-8525-D6CE6C0F1073}" type="pres">
      <dgm:prSet presAssocID="{14FC3C77-0487-4781-B0B2-EE23D16A0214}" presName="vert1" presStyleCnt="0"/>
      <dgm:spPr/>
    </dgm:pt>
    <dgm:pt modelId="{A2B744AB-FBEB-46B0-A2BB-25F4775107A3}" type="pres">
      <dgm:prSet presAssocID="{84C027B9-B02F-4235-9B0E-0425DBA361E1}" presName="thickLine" presStyleLbl="alignNode1" presStyleIdx="6" presStyleCnt="8"/>
      <dgm:spPr/>
    </dgm:pt>
    <dgm:pt modelId="{E04E0558-A578-4878-8351-CF4A3429ABE8}" type="pres">
      <dgm:prSet presAssocID="{84C027B9-B02F-4235-9B0E-0425DBA361E1}" presName="horz1" presStyleCnt="0"/>
      <dgm:spPr/>
    </dgm:pt>
    <dgm:pt modelId="{DEB76A90-967D-4985-A816-FF56DF23B510}" type="pres">
      <dgm:prSet presAssocID="{84C027B9-B02F-4235-9B0E-0425DBA361E1}" presName="tx1" presStyleLbl="revTx" presStyleIdx="6" presStyleCnt="8"/>
      <dgm:spPr/>
    </dgm:pt>
    <dgm:pt modelId="{FA341CBC-896F-47EC-8968-7122E365F8B0}" type="pres">
      <dgm:prSet presAssocID="{84C027B9-B02F-4235-9B0E-0425DBA361E1}" presName="vert1" presStyleCnt="0"/>
      <dgm:spPr/>
    </dgm:pt>
    <dgm:pt modelId="{370BC156-563C-4D7F-BD5D-CEEE008C7E08}" type="pres">
      <dgm:prSet presAssocID="{81012A02-7CC8-48CF-9063-5CC19DC294E1}" presName="thickLine" presStyleLbl="alignNode1" presStyleIdx="7" presStyleCnt="8"/>
      <dgm:spPr/>
    </dgm:pt>
    <dgm:pt modelId="{7EF87024-B4F6-4998-9395-6974857F97E6}" type="pres">
      <dgm:prSet presAssocID="{81012A02-7CC8-48CF-9063-5CC19DC294E1}" presName="horz1" presStyleCnt="0"/>
      <dgm:spPr/>
    </dgm:pt>
    <dgm:pt modelId="{63C1A8C9-8B04-4D1F-8537-2D9DAD176E4B}" type="pres">
      <dgm:prSet presAssocID="{81012A02-7CC8-48CF-9063-5CC19DC294E1}" presName="tx1" presStyleLbl="revTx" presStyleIdx="7" presStyleCnt="8"/>
      <dgm:spPr/>
    </dgm:pt>
    <dgm:pt modelId="{76FDCB58-BFCA-4CFF-AEAC-F1321845650B}" type="pres">
      <dgm:prSet presAssocID="{81012A02-7CC8-48CF-9063-5CC19DC294E1}" presName="vert1" presStyleCnt="0"/>
      <dgm:spPr/>
    </dgm:pt>
  </dgm:ptLst>
  <dgm:cxnLst>
    <dgm:cxn modelId="{00E4191D-9FAE-4E2E-87FB-A4774A778D32}" type="presOf" srcId="{ED894BFB-133C-4F24-B56B-394A728C515A}" destId="{7C07F43D-B580-4F68-B9D8-9A1154CB2872}" srcOrd="0" destOrd="0" presId="urn:microsoft.com/office/officeart/2008/layout/LinedList"/>
    <dgm:cxn modelId="{EEF01325-69F8-4803-8135-3F760048B614}" type="presOf" srcId="{D5CB0F64-047B-4C64-BB52-A90106FEC64B}" destId="{8F28DDA9-383B-42AD-AF86-958547AB23D4}" srcOrd="0" destOrd="0" presId="urn:microsoft.com/office/officeart/2008/layout/LinedList"/>
    <dgm:cxn modelId="{5CCDF039-640D-4B26-8D1D-AB9FED2B0244}" type="presOf" srcId="{F9F2A558-7022-4493-BA3D-4DFDCA53875A}" destId="{E3DC2339-E0A8-47B5-A016-377283336031}" srcOrd="0" destOrd="0" presId="urn:microsoft.com/office/officeart/2008/layout/LinedList"/>
    <dgm:cxn modelId="{CD7E1A48-E2CB-4025-B335-8FA042DFAD6C}" srcId="{F9F2A558-7022-4493-BA3D-4DFDCA53875A}" destId="{D8CBD834-75D1-4C00-A3A6-66D02085F7A2}" srcOrd="2" destOrd="0" parTransId="{5795ED32-5E0D-4DE4-8ABB-551EA7EB904E}" sibTransId="{0D35E1D6-4E3D-418B-A097-418A51293F84}"/>
    <dgm:cxn modelId="{FCD6B748-9904-4BFC-92E0-8BAE2074D495}" type="presOf" srcId="{D8CBD834-75D1-4C00-A3A6-66D02085F7A2}" destId="{689E5D5E-ED01-4B59-BDC6-4B77E2DF3835}" srcOrd="0" destOrd="0" presId="urn:microsoft.com/office/officeart/2008/layout/LinedList"/>
    <dgm:cxn modelId="{C9246059-E1E6-4E25-BD25-C218EE7082CE}" type="presOf" srcId="{84C027B9-B02F-4235-9B0E-0425DBA361E1}" destId="{DEB76A90-967D-4985-A816-FF56DF23B510}" srcOrd="0" destOrd="0" presId="urn:microsoft.com/office/officeart/2008/layout/LinedList"/>
    <dgm:cxn modelId="{17F8D796-BEF9-4D1E-B119-C672F4ABB707}" type="presOf" srcId="{E30FBDCC-0D14-4379-AC5A-A2DB658D1FEF}" destId="{067C8C57-BD1A-4AE1-A300-7FEC33F56B65}" srcOrd="0" destOrd="0" presId="urn:microsoft.com/office/officeart/2008/layout/LinedList"/>
    <dgm:cxn modelId="{180F91B2-6075-487A-BF31-6D8FE0A32628}" srcId="{F9F2A558-7022-4493-BA3D-4DFDCA53875A}" destId="{E30FBDCC-0D14-4379-AC5A-A2DB658D1FEF}" srcOrd="0" destOrd="0" parTransId="{F4A926CF-8A18-4BB1-B12D-289A3653BBB9}" sibTransId="{0CF69E21-5871-4736-91A0-B2E8029CDC9F}"/>
    <dgm:cxn modelId="{F61120BF-1530-408C-812D-7EDB13487D66}" type="presOf" srcId="{81012A02-7CC8-48CF-9063-5CC19DC294E1}" destId="{63C1A8C9-8B04-4D1F-8537-2D9DAD176E4B}" srcOrd="0" destOrd="0" presId="urn:microsoft.com/office/officeart/2008/layout/LinedList"/>
    <dgm:cxn modelId="{A632C3D0-10A0-479B-8439-0FCEC5EA1A4D}" srcId="{F9F2A558-7022-4493-BA3D-4DFDCA53875A}" destId="{D5CB0F64-047B-4C64-BB52-A90106FEC64B}" srcOrd="1" destOrd="0" parTransId="{D55E95B3-741E-43CF-81CB-6094FE4E3EED}" sibTransId="{662EAFF4-876A-475B-8B63-D4FC6C138B4B}"/>
    <dgm:cxn modelId="{A47A12D8-68D1-415B-8FB6-37E30FE4C6F7}" srcId="{F9F2A558-7022-4493-BA3D-4DFDCA53875A}" destId="{ED894BFB-133C-4F24-B56B-394A728C515A}" srcOrd="4" destOrd="0" parTransId="{28B0EB02-AC99-445A-B65A-988FDAEB55D5}" sibTransId="{56CC57E3-6C8D-4856-8987-981C7834D998}"/>
    <dgm:cxn modelId="{F6250EDA-842E-4DC1-882E-57930A1A5576}" srcId="{F9F2A558-7022-4493-BA3D-4DFDCA53875A}" destId="{5A37667B-C7A4-4D40-B352-8D9064E80AF2}" srcOrd="3" destOrd="0" parTransId="{3FB0B08B-0DCA-4D44-BA78-83C23DC32546}" sibTransId="{59F1FC76-8FB6-4934-A0E3-5D16A52E6CFB}"/>
    <dgm:cxn modelId="{A21636E4-DAF7-4099-80A1-F350E2FF99D8}" srcId="{F9F2A558-7022-4493-BA3D-4DFDCA53875A}" destId="{84C027B9-B02F-4235-9B0E-0425DBA361E1}" srcOrd="6" destOrd="0" parTransId="{1592EB63-D597-4F09-9495-C3C5408FAB33}" sibTransId="{4D9315E6-3E56-4F92-98C7-3C86F5A52688}"/>
    <dgm:cxn modelId="{AD1CB7F0-05F2-4F7E-A698-56630FE4555B}" srcId="{F9F2A558-7022-4493-BA3D-4DFDCA53875A}" destId="{14FC3C77-0487-4781-B0B2-EE23D16A0214}" srcOrd="5" destOrd="0" parTransId="{79E7D4B6-6357-42D1-95D1-7279CE63D002}" sibTransId="{8271755A-2D53-4024-BF96-FFA559BED116}"/>
    <dgm:cxn modelId="{548E33F8-75C8-4242-BFEC-70870E077EB3}" type="presOf" srcId="{14FC3C77-0487-4781-B0B2-EE23D16A0214}" destId="{8C31D053-3997-42FB-B8CA-86C50D8AF225}" srcOrd="0" destOrd="0" presId="urn:microsoft.com/office/officeart/2008/layout/LinedList"/>
    <dgm:cxn modelId="{1EDA8CFB-D430-4FEC-AF73-597D92FF6940}" srcId="{F9F2A558-7022-4493-BA3D-4DFDCA53875A}" destId="{81012A02-7CC8-48CF-9063-5CC19DC294E1}" srcOrd="7" destOrd="0" parTransId="{5CBC9647-576B-4152-97A7-DA831FF0B105}" sibTransId="{833F014A-2AAC-4B08-BBF7-619BE38CA912}"/>
    <dgm:cxn modelId="{CBF514FF-807A-4919-A059-604B136FB81A}" type="presOf" srcId="{5A37667B-C7A4-4D40-B352-8D9064E80AF2}" destId="{4A632350-1FAC-4630-8493-D4A731890801}" srcOrd="0" destOrd="0" presId="urn:microsoft.com/office/officeart/2008/layout/LinedList"/>
    <dgm:cxn modelId="{FBC5412A-ED3E-4D49-B629-47FC38D66474}" type="presParOf" srcId="{E3DC2339-E0A8-47B5-A016-377283336031}" destId="{BE37FF79-2365-43F3-8774-89246901D95C}" srcOrd="0" destOrd="0" presId="urn:microsoft.com/office/officeart/2008/layout/LinedList"/>
    <dgm:cxn modelId="{6AF11D4E-AFA8-4BC2-BD0E-F430F4843159}" type="presParOf" srcId="{E3DC2339-E0A8-47B5-A016-377283336031}" destId="{FAF84468-812B-40C2-83AB-ABD157AAEF54}" srcOrd="1" destOrd="0" presId="urn:microsoft.com/office/officeart/2008/layout/LinedList"/>
    <dgm:cxn modelId="{2B8F963C-F445-4D91-B8D8-31B2FDDD47CD}" type="presParOf" srcId="{FAF84468-812B-40C2-83AB-ABD157AAEF54}" destId="{067C8C57-BD1A-4AE1-A300-7FEC33F56B65}" srcOrd="0" destOrd="0" presId="urn:microsoft.com/office/officeart/2008/layout/LinedList"/>
    <dgm:cxn modelId="{42422FC1-1B45-4194-8AA6-181E8A3FFC3D}" type="presParOf" srcId="{FAF84468-812B-40C2-83AB-ABD157AAEF54}" destId="{EB939D0F-6A5D-444C-AC10-9D65683E7E2A}" srcOrd="1" destOrd="0" presId="urn:microsoft.com/office/officeart/2008/layout/LinedList"/>
    <dgm:cxn modelId="{B3D51D5F-9F6D-4A1F-BF81-A521E5931E4D}" type="presParOf" srcId="{E3DC2339-E0A8-47B5-A016-377283336031}" destId="{AEFA61B5-8DF7-45FB-AE57-645BB64078C0}" srcOrd="2" destOrd="0" presId="urn:microsoft.com/office/officeart/2008/layout/LinedList"/>
    <dgm:cxn modelId="{176AEBDE-639B-4B1D-A449-0FA49D7779A9}" type="presParOf" srcId="{E3DC2339-E0A8-47B5-A016-377283336031}" destId="{57811732-5192-4F9E-ABDC-FD3F06C059E4}" srcOrd="3" destOrd="0" presId="urn:microsoft.com/office/officeart/2008/layout/LinedList"/>
    <dgm:cxn modelId="{45CAD0F0-212F-4229-87CB-8AB0E30F16A7}" type="presParOf" srcId="{57811732-5192-4F9E-ABDC-FD3F06C059E4}" destId="{8F28DDA9-383B-42AD-AF86-958547AB23D4}" srcOrd="0" destOrd="0" presId="urn:microsoft.com/office/officeart/2008/layout/LinedList"/>
    <dgm:cxn modelId="{46726CC0-67D3-4FC7-8454-A114CFD272BE}" type="presParOf" srcId="{57811732-5192-4F9E-ABDC-FD3F06C059E4}" destId="{3D6BC89C-68A5-4FF8-9012-45CB773D374F}" srcOrd="1" destOrd="0" presId="urn:microsoft.com/office/officeart/2008/layout/LinedList"/>
    <dgm:cxn modelId="{3E1ADBD9-92C7-443A-B08E-6C6910925227}" type="presParOf" srcId="{E3DC2339-E0A8-47B5-A016-377283336031}" destId="{D33445E4-9890-40F6-9041-1F00378069DB}" srcOrd="4" destOrd="0" presId="urn:microsoft.com/office/officeart/2008/layout/LinedList"/>
    <dgm:cxn modelId="{5C4DF1A5-869F-4382-88F4-1107E56B8608}" type="presParOf" srcId="{E3DC2339-E0A8-47B5-A016-377283336031}" destId="{C542DADF-BEC7-4B3E-AB84-A70842FA4238}" srcOrd="5" destOrd="0" presId="urn:microsoft.com/office/officeart/2008/layout/LinedList"/>
    <dgm:cxn modelId="{D4D98A19-663D-47E2-A323-911C4FD28A25}" type="presParOf" srcId="{C542DADF-BEC7-4B3E-AB84-A70842FA4238}" destId="{689E5D5E-ED01-4B59-BDC6-4B77E2DF3835}" srcOrd="0" destOrd="0" presId="urn:microsoft.com/office/officeart/2008/layout/LinedList"/>
    <dgm:cxn modelId="{B80428F5-F35D-409F-8F04-40F0838A129C}" type="presParOf" srcId="{C542DADF-BEC7-4B3E-AB84-A70842FA4238}" destId="{E7F35463-39FB-4780-9BA3-99861D80B0CD}" srcOrd="1" destOrd="0" presId="urn:microsoft.com/office/officeart/2008/layout/LinedList"/>
    <dgm:cxn modelId="{2ECBC19A-1977-453F-A6FE-82925582FD96}" type="presParOf" srcId="{E3DC2339-E0A8-47B5-A016-377283336031}" destId="{E86859A4-2B8F-4A01-8C4D-45EFF2A5EA72}" srcOrd="6" destOrd="0" presId="urn:microsoft.com/office/officeart/2008/layout/LinedList"/>
    <dgm:cxn modelId="{9957CFFE-CF25-4A9E-B8DB-749CF05C4073}" type="presParOf" srcId="{E3DC2339-E0A8-47B5-A016-377283336031}" destId="{2C3A4018-339C-41F4-BE4C-0B4118794D75}" srcOrd="7" destOrd="0" presId="urn:microsoft.com/office/officeart/2008/layout/LinedList"/>
    <dgm:cxn modelId="{6E1B254A-93AF-4CD7-B6AD-18DADF7E5DEA}" type="presParOf" srcId="{2C3A4018-339C-41F4-BE4C-0B4118794D75}" destId="{4A632350-1FAC-4630-8493-D4A731890801}" srcOrd="0" destOrd="0" presId="urn:microsoft.com/office/officeart/2008/layout/LinedList"/>
    <dgm:cxn modelId="{A82CD7EE-BE96-4B68-A899-566AE1748BB3}" type="presParOf" srcId="{2C3A4018-339C-41F4-BE4C-0B4118794D75}" destId="{4D631A68-64D6-44E8-A4E3-0689C09F05E9}" srcOrd="1" destOrd="0" presId="urn:microsoft.com/office/officeart/2008/layout/LinedList"/>
    <dgm:cxn modelId="{38E8875A-10BD-4100-ABB8-291599888E0A}" type="presParOf" srcId="{E3DC2339-E0A8-47B5-A016-377283336031}" destId="{8A19B03D-C6CE-4292-A348-DF86E49B874F}" srcOrd="8" destOrd="0" presId="urn:microsoft.com/office/officeart/2008/layout/LinedList"/>
    <dgm:cxn modelId="{919228F6-720A-42C3-AABF-5CAE3E304708}" type="presParOf" srcId="{E3DC2339-E0A8-47B5-A016-377283336031}" destId="{67B3F13F-3CC0-4D50-85D1-F53AD39575A3}" srcOrd="9" destOrd="0" presId="urn:microsoft.com/office/officeart/2008/layout/LinedList"/>
    <dgm:cxn modelId="{34258F7F-B713-4F15-8600-237BED877463}" type="presParOf" srcId="{67B3F13F-3CC0-4D50-85D1-F53AD39575A3}" destId="{7C07F43D-B580-4F68-B9D8-9A1154CB2872}" srcOrd="0" destOrd="0" presId="urn:microsoft.com/office/officeart/2008/layout/LinedList"/>
    <dgm:cxn modelId="{34E50DF2-30B8-4ADA-8DFF-84E785C0C0BD}" type="presParOf" srcId="{67B3F13F-3CC0-4D50-85D1-F53AD39575A3}" destId="{832CCCFA-F4C4-494F-B2C5-2B75F92A9C38}" srcOrd="1" destOrd="0" presId="urn:microsoft.com/office/officeart/2008/layout/LinedList"/>
    <dgm:cxn modelId="{7337DFC7-566B-47FC-A7F8-3CEB1BAFB64B}" type="presParOf" srcId="{E3DC2339-E0A8-47B5-A016-377283336031}" destId="{AFF4C9AD-C659-490C-870D-EF9F96314080}" srcOrd="10" destOrd="0" presId="urn:microsoft.com/office/officeart/2008/layout/LinedList"/>
    <dgm:cxn modelId="{151E4C7C-3808-472B-A3EC-DCFEADB287B0}" type="presParOf" srcId="{E3DC2339-E0A8-47B5-A016-377283336031}" destId="{8AA383D9-8980-41FB-A487-030C592566D8}" srcOrd="11" destOrd="0" presId="urn:microsoft.com/office/officeart/2008/layout/LinedList"/>
    <dgm:cxn modelId="{238B48CB-FA8E-4EF8-8C15-941B3111284B}" type="presParOf" srcId="{8AA383D9-8980-41FB-A487-030C592566D8}" destId="{8C31D053-3997-42FB-B8CA-86C50D8AF225}" srcOrd="0" destOrd="0" presId="urn:microsoft.com/office/officeart/2008/layout/LinedList"/>
    <dgm:cxn modelId="{F06763F8-2533-4631-B0CD-0811FAE25475}" type="presParOf" srcId="{8AA383D9-8980-41FB-A487-030C592566D8}" destId="{02C7A8F4-162C-49D1-8525-D6CE6C0F1073}" srcOrd="1" destOrd="0" presId="urn:microsoft.com/office/officeart/2008/layout/LinedList"/>
    <dgm:cxn modelId="{9D2D1CDE-A9A7-4967-ADE0-6F97B0CF9C3F}" type="presParOf" srcId="{E3DC2339-E0A8-47B5-A016-377283336031}" destId="{A2B744AB-FBEB-46B0-A2BB-25F4775107A3}" srcOrd="12" destOrd="0" presId="urn:microsoft.com/office/officeart/2008/layout/LinedList"/>
    <dgm:cxn modelId="{722CBC22-99BA-456F-8321-FFBE2D20958D}" type="presParOf" srcId="{E3DC2339-E0A8-47B5-A016-377283336031}" destId="{E04E0558-A578-4878-8351-CF4A3429ABE8}" srcOrd="13" destOrd="0" presId="urn:microsoft.com/office/officeart/2008/layout/LinedList"/>
    <dgm:cxn modelId="{0943450C-9787-4C14-AE5B-A2968DC83D87}" type="presParOf" srcId="{E04E0558-A578-4878-8351-CF4A3429ABE8}" destId="{DEB76A90-967D-4985-A816-FF56DF23B510}" srcOrd="0" destOrd="0" presId="urn:microsoft.com/office/officeart/2008/layout/LinedList"/>
    <dgm:cxn modelId="{4C1B3533-0600-4E3C-B0E7-EF2C409B92B9}" type="presParOf" srcId="{E04E0558-A578-4878-8351-CF4A3429ABE8}" destId="{FA341CBC-896F-47EC-8968-7122E365F8B0}" srcOrd="1" destOrd="0" presId="urn:microsoft.com/office/officeart/2008/layout/LinedList"/>
    <dgm:cxn modelId="{A7B21EA8-69A6-4942-8E3D-6C4EB7527345}" type="presParOf" srcId="{E3DC2339-E0A8-47B5-A016-377283336031}" destId="{370BC156-563C-4D7F-BD5D-CEEE008C7E08}" srcOrd="14" destOrd="0" presId="urn:microsoft.com/office/officeart/2008/layout/LinedList"/>
    <dgm:cxn modelId="{553AC303-7B32-4CDE-8158-1E103CBD7752}" type="presParOf" srcId="{E3DC2339-E0A8-47B5-A016-377283336031}" destId="{7EF87024-B4F6-4998-9395-6974857F97E6}" srcOrd="15" destOrd="0" presId="urn:microsoft.com/office/officeart/2008/layout/LinedList"/>
    <dgm:cxn modelId="{2AA6CF00-911D-4BC5-A6D1-96378FEB21CE}" type="presParOf" srcId="{7EF87024-B4F6-4998-9395-6974857F97E6}" destId="{63C1A8C9-8B04-4D1F-8537-2D9DAD176E4B}" srcOrd="0" destOrd="0" presId="urn:microsoft.com/office/officeart/2008/layout/LinedList"/>
    <dgm:cxn modelId="{DBF452C4-715E-4F83-A269-4D649ED8D89C}" type="presParOf" srcId="{7EF87024-B4F6-4998-9395-6974857F97E6}" destId="{76FDCB58-BFCA-4CFF-AEAC-F1321845650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AB1121-88BD-4E8B-95C0-42BD47397646}" type="doc">
      <dgm:prSet loTypeId="urn:microsoft.com/office/officeart/2016/7/layout/RepeatingBendingProcessNew" loCatId="process" qsTypeId="urn:microsoft.com/office/officeart/2005/8/quickstyle/simple2" qsCatId="simple" csTypeId="urn:microsoft.com/office/officeart/2005/8/colors/colorful1" csCatId="colorful"/>
      <dgm:spPr/>
      <dgm:t>
        <a:bodyPr/>
        <a:lstStyle/>
        <a:p>
          <a:endParaRPr lang="en-US"/>
        </a:p>
      </dgm:t>
    </dgm:pt>
    <dgm:pt modelId="{B1E3FC4F-0F8B-4145-A392-9B15E9A22A7B}">
      <dgm:prSet/>
      <dgm:spPr/>
      <dgm:t>
        <a:bodyPr/>
        <a:lstStyle/>
        <a:p>
          <a:r>
            <a:rPr lang="en-US" b="1" i="0" baseline="0"/>
            <a:t>Flowers &amp; Greens (Easy to Spot)</a:t>
          </a:r>
          <a:endParaRPr lang="en-US"/>
        </a:p>
      </dgm:t>
    </dgm:pt>
    <dgm:pt modelId="{4CEE0EEA-237B-4A17-BFC2-19CE5514EBF2}" type="parTrans" cxnId="{9DBC048C-FCAD-4D5A-94F4-D3FBD5DDC347}">
      <dgm:prSet/>
      <dgm:spPr/>
      <dgm:t>
        <a:bodyPr/>
        <a:lstStyle/>
        <a:p>
          <a:endParaRPr lang="en-US"/>
        </a:p>
      </dgm:t>
    </dgm:pt>
    <dgm:pt modelId="{30F4A403-BD48-493B-89BD-D14E316CF52E}" type="sibTrans" cxnId="{9DBC048C-FCAD-4D5A-94F4-D3FBD5DDC347}">
      <dgm:prSet/>
      <dgm:spPr/>
      <dgm:t>
        <a:bodyPr/>
        <a:lstStyle/>
        <a:p>
          <a:endParaRPr lang="en-US"/>
        </a:p>
      </dgm:t>
    </dgm:pt>
    <dgm:pt modelId="{39F5EAC9-553E-4555-8944-7CC3DD6ECA22}">
      <dgm:prSet/>
      <dgm:spPr/>
      <dgm:t>
        <a:bodyPr/>
        <a:lstStyle/>
        <a:p>
          <a:r>
            <a:rPr lang="en-US" b="1" i="0" baseline="0"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Dandelio</a:t>
          </a:r>
          <a:r>
            <a:rPr lang="en-US" b="1" i="0" baseline="0" dirty="0">
              <a:hlinkClick xmlns:r="http://schemas.openxmlformats.org/officeDocument/2006/relationships" r:id="rId1"/>
            </a:rPr>
            <a:t>n</a:t>
          </a:r>
          <a:r>
            <a:rPr lang="en-US" b="1" i="0" baseline="0" dirty="0"/>
            <a:t> (Flowers &amp; Leaves):</a:t>
          </a:r>
          <a:r>
            <a:rPr lang="en-US" b="0" i="0" baseline="0" dirty="0"/>
            <a:t> Yellow flowers and jagged leaves are great in salads, teas, or cooked like spinach.</a:t>
          </a:r>
          <a:endParaRPr lang="en-US" dirty="0"/>
        </a:p>
      </dgm:t>
    </dgm:pt>
    <dgm:pt modelId="{4430D0B4-7282-4484-B0C0-6B3294942C2B}" type="parTrans" cxnId="{CAB4CB3F-13CF-4FF2-807C-1D1C2995406E}">
      <dgm:prSet/>
      <dgm:spPr/>
      <dgm:t>
        <a:bodyPr/>
        <a:lstStyle/>
        <a:p>
          <a:endParaRPr lang="en-US"/>
        </a:p>
      </dgm:t>
    </dgm:pt>
    <dgm:pt modelId="{63D5C1A4-2A1F-4D21-BEB9-E8CBA3D10F07}" type="sibTrans" cxnId="{CAB4CB3F-13CF-4FF2-807C-1D1C2995406E}">
      <dgm:prSet/>
      <dgm:spPr/>
      <dgm:t>
        <a:bodyPr/>
        <a:lstStyle/>
        <a:p>
          <a:endParaRPr lang="en-US"/>
        </a:p>
      </dgm:t>
    </dgm:pt>
    <dgm:pt modelId="{FD24151B-3B44-44CF-95D2-2BDB982A5671}">
      <dgm:prSet/>
      <dgm:spPr/>
      <dgm:t>
        <a:bodyPr/>
        <a:lstStyle/>
        <a:p>
          <a:r>
            <a:rPr lang="en-US" b="1" i="0" baseline="0" dirty="0">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rPr>
            <a:t>Clover</a:t>
          </a:r>
          <a:r>
            <a:rPr lang="en-US" b="1" i="0" baseline="0" dirty="0"/>
            <a:t> (Flowers):</a:t>
          </a:r>
          <a:r>
            <a:rPr lang="en-US" b="0" i="0" baseline="0" dirty="0"/>
            <a:t> Pink/white flowers can be eaten fresh or dried for tea.</a:t>
          </a:r>
          <a:endParaRPr lang="en-US" dirty="0"/>
        </a:p>
      </dgm:t>
    </dgm:pt>
    <dgm:pt modelId="{344B0BB7-E6E6-4170-A230-C42ADB44DC9A}" type="parTrans" cxnId="{6B2859AC-7849-4E79-A9AF-9E86594EFC33}">
      <dgm:prSet/>
      <dgm:spPr/>
      <dgm:t>
        <a:bodyPr/>
        <a:lstStyle/>
        <a:p>
          <a:endParaRPr lang="en-US"/>
        </a:p>
      </dgm:t>
    </dgm:pt>
    <dgm:pt modelId="{D24B316C-0FC8-4532-B002-60EB6C46F066}" type="sibTrans" cxnId="{6B2859AC-7849-4E79-A9AF-9E86594EFC33}">
      <dgm:prSet/>
      <dgm:spPr/>
      <dgm:t>
        <a:bodyPr/>
        <a:lstStyle/>
        <a:p>
          <a:endParaRPr lang="en-US"/>
        </a:p>
      </dgm:t>
    </dgm:pt>
    <dgm:pt modelId="{1A651A16-116C-4886-A6CA-F42D17D6A813}">
      <dgm:prSet/>
      <dgm:spPr/>
      <dgm:t>
        <a:bodyPr/>
        <a:lstStyle/>
        <a:p>
          <a:r>
            <a:rPr lang="en-US" b="1" i="0" baseline="0" dirty="0">
              <a:solidFill>
                <a:schemeClr val="tx1"/>
              </a:solidFill>
              <a:hlinkClick xmlns:r="http://schemas.openxmlformats.org/officeDocument/2006/relationships" r:id="rId3">
                <a:extLst>
                  <a:ext uri="{A12FA001-AC4F-418D-AE19-62706E023703}">
                    <ahyp:hlinkClr xmlns:ahyp="http://schemas.microsoft.com/office/drawing/2018/hyperlinkcolor" val="tx"/>
                  </a:ext>
                </a:extLst>
              </a:hlinkClick>
            </a:rPr>
            <a:t>Violets</a:t>
          </a:r>
          <a:r>
            <a:rPr lang="en-US" b="1" i="0" baseline="0" dirty="0"/>
            <a:t> (Flowers &amp; Leaves):</a:t>
          </a:r>
          <a:r>
            <a:rPr lang="en-US" b="0" i="0" baseline="0" dirty="0"/>
            <a:t> Sweet flowers and leaves, good in salads.</a:t>
          </a:r>
          <a:endParaRPr lang="en-US" dirty="0"/>
        </a:p>
      </dgm:t>
    </dgm:pt>
    <dgm:pt modelId="{5510D701-E47B-45F8-903D-7B0B54B446ED}" type="parTrans" cxnId="{43A38B95-6B85-416E-90C9-578AFE10022E}">
      <dgm:prSet/>
      <dgm:spPr/>
      <dgm:t>
        <a:bodyPr/>
        <a:lstStyle/>
        <a:p>
          <a:endParaRPr lang="en-US"/>
        </a:p>
      </dgm:t>
    </dgm:pt>
    <dgm:pt modelId="{0C5A97BC-E067-4AB8-AAF6-3EF08FF05253}" type="sibTrans" cxnId="{43A38B95-6B85-416E-90C9-578AFE10022E}">
      <dgm:prSet/>
      <dgm:spPr/>
      <dgm:t>
        <a:bodyPr/>
        <a:lstStyle/>
        <a:p>
          <a:endParaRPr lang="en-US"/>
        </a:p>
      </dgm:t>
    </dgm:pt>
    <dgm:pt modelId="{A941FA9A-7749-4225-8E59-13E2CD650EA1}">
      <dgm:prSet/>
      <dgm:spPr/>
      <dgm:t>
        <a:bodyPr/>
        <a:lstStyle/>
        <a:p>
          <a:r>
            <a:rPr lang="en-US" b="1" i="0" baseline="0"/>
            <a:t>Wood Sorrel (Oxalis):</a:t>
          </a:r>
          <a:r>
            <a:rPr lang="en-US" b="0" i="0" baseline="0"/>
            <a:t> Lemon-flavored leaves and flowers (use sparingly).</a:t>
          </a:r>
          <a:endParaRPr lang="en-US"/>
        </a:p>
      </dgm:t>
    </dgm:pt>
    <dgm:pt modelId="{FAB11053-FBB0-48D3-AE54-BC878F5BBD0F}" type="parTrans" cxnId="{B60BEBCD-CFED-4972-A935-AE3772902895}">
      <dgm:prSet/>
      <dgm:spPr/>
      <dgm:t>
        <a:bodyPr/>
        <a:lstStyle/>
        <a:p>
          <a:endParaRPr lang="en-US"/>
        </a:p>
      </dgm:t>
    </dgm:pt>
    <dgm:pt modelId="{E1919662-78DB-4850-86CC-121D4668025B}" type="sibTrans" cxnId="{B60BEBCD-CFED-4972-A935-AE3772902895}">
      <dgm:prSet/>
      <dgm:spPr/>
      <dgm:t>
        <a:bodyPr/>
        <a:lstStyle/>
        <a:p>
          <a:endParaRPr lang="en-US"/>
        </a:p>
      </dgm:t>
    </dgm:pt>
    <dgm:pt modelId="{523F0A6A-156B-49E7-9455-BE3E0B4AA17E}">
      <dgm:prSet/>
      <dgm:spPr/>
      <dgm:t>
        <a:bodyPr/>
        <a:lstStyle/>
        <a:p>
          <a:r>
            <a:rPr lang="en-US" b="1" i="0" baseline="0"/>
            <a:t>Chickweed:</a:t>
          </a:r>
          <a:r>
            <a:rPr lang="en-US" b="0" i="0" baseline="0"/>
            <a:t> Small, delicate plant, good raw in salads.</a:t>
          </a:r>
          <a:endParaRPr lang="en-US"/>
        </a:p>
      </dgm:t>
    </dgm:pt>
    <dgm:pt modelId="{58E64EE5-9034-4594-99D2-212B726BF179}" type="parTrans" cxnId="{58B0E8BA-1D21-4C55-950F-EEDD6FE527AC}">
      <dgm:prSet/>
      <dgm:spPr/>
      <dgm:t>
        <a:bodyPr/>
        <a:lstStyle/>
        <a:p>
          <a:endParaRPr lang="en-US"/>
        </a:p>
      </dgm:t>
    </dgm:pt>
    <dgm:pt modelId="{6A2EA2F8-B42D-4B35-BC7A-93487AB56FCF}" type="sibTrans" cxnId="{58B0E8BA-1D21-4C55-950F-EEDD6FE527AC}">
      <dgm:prSet/>
      <dgm:spPr/>
      <dgm:t>
        <a:bodyPr/>
        <a:lstStyle/>
        <a:p>
          <a:endParaRPr lang="en-US"/>
        </a:p>
      </dgm:t>
    </dgm:pt>
    <dgm:pt modelId="{84FCE68E-4141-46F2-9A73-A35C0AC4345A}">
      <dgm:prSet/>
      <dgm:spPr/>
      <dgm:t>
        <a:bodyPr/>
        <a:lstStyle/>
        <a:p>
          <a:r>
            <a:rPr lang="en-US" b="1" i="0" baseline="0" dirty="0">
              <a:solidFill>
                <a:schemeClr val="tx1"/>
              </a:solidFill>
              <a:hlinkClick xmlns:r="http://schemas.openxmlformats.org/officeDocument/2006/relationships" r:id="rId4">
                <a:extLst>
                  <a:ext uri="{A12FA001-AC4F-418D-AE19-62706E023703}">
                    <ahyp:hlinkClr xmlns:ahyp="http://schemas.microsoft.com/office/drawing/2018/hyperlinkcolor" val="tx"/>
                  </a:ext>
                </a:extLst>
              </a:hlinkClick>
            </a:rPr>
            <a:t>Plantain</a:t>
          </a:r>
          <a:r>
            <a:rPr lang="en-US" b="1" i="0" baseline="0" dirty="0"/>
            <a:t> (Common):</a:t>
          </a:r>
          <a:r>
            <a:rPr lang="en-US" b="0" i="0" baseline="0" dirty="0"/>
            <a:t> Not the banana, but a broad-leafed weed; young leaves are edible cooked.</a:t>
          </a:r>
          <a:endParaRPr lang="en-US" dirty="0"/>
        </a:p>
      </dgm:t>
    </dgm:pt>
    <dgm:pt modelId="{72E917D7-80ED-416E-A5F8-F4EA0C0CA246}" type="parTrans" cxnId="{862DCFCF-7EA3-4304-836A-8EB2D2C88FB2}">
      <dgm:prSet/>
      <dgm:spPr/>
      <dgm:t>
        <a:bodyPr/>
        <a:lstStyle/>
        <a:p>
          <a:endParaRPr lang="en-US"/>
        </a:p>
      </dgm:t>
    </dgm:pt>
    <dgm:pt modelId="{88F88ABA-7F75-4D82-A856-8FCB6C97EB99}" type="sibTrans" cxnId="{862DCFCF-7EA3-4304-836A-8EB2D2C88FB2}">
      <dgm:prSet/>
      <dgm:spPr/>
      <dgm:t>
        <a:bodyPr/>
        <a:lstStyle/>
        <a:p>
          <a:endParaRPr lang="en-US"/>
        </a:p>
      </dgm:t>
    </dgm:pt>
    <dgm:pt modelId="{F644487A-FC22-4D8E-9AC3-480F472BC95F}">
      <dgm:prSet/>
      <dgm:spPr/>
      <dgm:t>
        <a:bodyPr/>
        <a:lstStyle/>
        <a:p>
          <a:r>
            <a:rPr lang="en-US" b="1" i="0" baseline="0" dirty="0">
              <a:solidFill>
                <a:schemeClr val="tx1"/>
              </a:solidFill>
              <a:hlinkClick xmlns:r="http://schemas.openxmlformats.org/officeDocument/2006/relationships" r:id="rId5">
                <a:extLst>
                  <a:ext uri="{A12FA001-AC4F-418D-AE19-62706E023703}">
                    <ahyp:hlinkClr xmlns:ahyp="http://schemas.microsoft.com/office/drawing/2018/hyperlinkcolor" val="tx"/>
                  </a:ext>
                </a:extLst>
              </a:hlinkClick>
            </a:rPr>
            <a:t>Nasturtium</a:t>
          </a:r>
          <a:r>
            <a:rPr lang="en-US" b="1" i="0" baseline="0" dirty="0"/>
            <a:t> (Often cultivated but can escape):</a:t>
          </a:r>
          <a:r>
            <a:rPr lang="en-US" b="0" i="0" baseline="0" dirty="0"/>
            <a:t> Peppery flowers and leaves.</a:t>
          </a:r>
          <a:endParaRPr lang="en-US" dirty="0"/>
        </a:p>
      </dgm:t>
    </dgm:pt>
    <dgm:pt modelId="{19E0F04B-D529-470D-A36B-F3B9C144090D}" type="parTrans" cxnId="{5119740A-0D3A-4CC3-A96F-41D7231C893C}">
      <dgm:prSet/>
      <dgm:spPr/>
      <dgm:t>
        <a:bodyPr/>
        <a:lstStyle/>
        <a:p>
          <a:endParaRPr lang="en-US"/>
        </a:p>
      </dgm:t>
    </dgm:pt>
    <dgm:pt modelId="{CD6152EB-C726-475E-9E18-29490A29820C}" type="sibTrans" cxnId="{5119740A-0D3A-4CC3-A96F-41D7231C893C}">
      <dgm:prSet/>
      <dgm:spPr/>
      <dgm:t>
        <a:bodyPr/>
        <a:lstStyle/>
        <a:p>
          <a:endParaRPr lang="en-US"/>
        </a:p>
      </dgm:t>
    </dgm:pt>
    <dgm:pt modelId="{18EA3E4F-6F2F-4222-BBEE-7E1859842D40}">
      <dgm:prSet/>
      <dgm:spPr/>
      <dgm:t>
        <a:bodyPr/>
        <a:lstStyle/>
        <a:p>
          <a:r>
            <a:rPr lang="en-US" b="1" i="0" baseline="0" dirty="0">
              <a:solidFill>
                <a:schemeClr val="tx1"/>
              </a:solidFill>
              <a:hlinkClick xmlns:r="http://schemas.openxmlformats.org/officeDocument/2006/relationships" r:id="rId6">
                <a:extLst>
                  <a:ext uri="{A12FA001-AC4F-418D-AE19-62706E023703}">
                    <ahyp:hlinkClr xmlns:ahyp="http://schemas.microsoft.com/office/drawing/2018/hyperlinkcolor" val="tx"/>
                  </a:ext>
                </a:extLst>
              </a:hlinkClick>
            </a:rPr>
            <a:t>Wild Garlic/Ramps</a:t>
          </a:r>
          <a:r>
            <a:rPr lang="en-US" b="1" i="0" baseline="0" dirty="0"/>
            <a:t>:</a:t>
          </a:r>
          <a:r>
            <a:rPr lang="en-US" b="0" i="0" baseline="0" dirty="0"/>
            <a:t> All parts have garlic flavor (requires positive ID). </a:t>
          </a:r>
          <a:endParaRPr lang="en-US" dirty="0"/>
        </a:p>
      </dgm:t>
    </dgm:pt>
    <dgm:pt modelId="{23F361EE-945F-4ECD-9336-DF2CCAE6A387}" type="parTrans" cxnId="{4615EED3-480B-4017-865F-66781FE34D98}">
      <dgm:prSet/>
      <dgm:spPr/>
      <dgm:t>
        <a:bodyPr/>
        <a:lstStyle/>
        <a:p>
          <a:endParaRPr lang="en-US"/>
        </a:p>
      </dgm:t>
    </dgm:pt>
    <dgm:pt modelId="{45BDA6FF-AC52-4952-9634-1F9256D63ACD}" type="sibTrans" cxnId="{4615EED3-480B-4017-865F-66781FE34D98}">
      <dgm:prSet/>
      <dgm:spPr/>
      <dgm:t>
        <a:bodyPr/>
        <a:lstStyle/>
        <a:p>
          <a:endParaRPr lang="en-US"/>
        </a:p>
      </dgm:t>
    </dgm:pt>
    <dgm:pt modelId="{E32FF344-DBF2-4A31-B6BE-AD3153A6BD39}">
      <dgm:prSet/>
      <dgm:spPr/>
      <dgm:t>
        <a:bodyPr/>
        <a:lstStyle/>
        <a:p>
          <a:r>
            <a:rPr lang="en-US" b="1" i="0" baseline="0"/>
            <a:t>Berries &amp; Fruits (Sweet Treats)</a:t>
          </a:r>
          <a:endParaRPr lang="en-US"/>
        </a:p>
      </dgm:t>
    </dgm:pt>
    <dgm:pt modelId="{C6A3ACFB-2A03-47A9-BC0F-E9B411167CDD}" type="parTrans" cxnId="{D1D5DF2F-0003-4027-82C0-9DC6F5738B15}">
      <dgm:prSet/>
      <dgm:spPr/>
      <dgm:t>
        <a:bodyPr/>
        <a:lstStyle/>
        <a:p>
          <a:endParaRPr lang="en-US"/>
        </a:p>
      </dgm:t>
    </dgm:pt>
    <dgm:pt modelId="{25D5BE09-F158-49EE-AE2F-B83E788E81D1}" type="sibTrans" cxnId="{D1D5DF2F-0003-4027-82C0-9DC6F5738B15}">
      <dgm:prSet/>
      <dgm:spPr/>
      <dgm:t>
        <a:bodyPr/>
        <a:lstStyle/>
        <a:p>
          <a:endParaRPr lang="en-US"/>
        </a:p>
      </dgm:t>
    </dgm:pt>
    <dgm:pt modelId="{F483E51F-39EE-406E-9C72-F342866A7E4B}">
      <dgm:prSet/>
      <dgm:spPr/>
      <dgm:t>
        <a:bodyPr/>
        <a:lstStyle/>
        <a:p>
          <a:r>
            <a:rPr lang="en-US" b="1" i="0" baseline="0">
              <a:hlinkClick xmlns:r="http://schemas.openxmlformats.org/officeDocument/2006/relationships" r:id="rId7"/>
            </a:rPr>
            <a:t>Blackberries</a:t>
          </a:r>
          <a:r>
            <a:rPr lang="en-US" b="1" i="0" baseline="0"/>
            <a:t>/</a:t>
          </a:r>
          <a:r>
            <a:rPr lang="en-US" b="1" i="0" baseline="0">
              <a:hlinkClick xmlns:r="http://schemas.openxmlformats.org/officeDocument/2006/relationships" r:id="rId8"/>
            </a:rPr>
            <a:t>Raspberries</a:t>
          </a:r>
          <a:r>
            <a:rPr lang="en-US" b="1" i="0" baseline="0"/>
            <a:t>:</a:t>
          </a:r>
          <a:r>
            <a:rPr lang="en-US" b="0" i="0" baseline="0"/>
            <a:t> Classic sweet forage (ensure correct identification of berry type).</a:t>
          </a:r>
          <a:endParaRPr lang="en-US"/>
        </a:p>
      </dgm:t>
    </dgm:pt>
    <dgm:pt modelId="{D8807A7F-405E-4A95-9AC6-96DDF445EE5A}" type="parTrans" cxnId="{E3454D9E-A046-4B77-BBE3-FFCD854A901C}">
      <dgm:prSet/>
      <dgm:spPr/>
      <dgm:t>
        <a:bodyPr/>
        <a:lstStyle/>
        <a:p>
          <a:endParaRPr lang="en-US"/>
        </a:p>
      </dgm:t>
    </dgm:pt>
    <dgm:pt modelId="{1D62ADE8-B1EE-4A2F-BE96-CEC27E93A9A1}" type="sibTrans" cxnId="{E3454D9E-A046-4B77-BBE3-FFCD854A901C}">
      <dgm:prSet/>
      <dgm:spPr/>
      <dgm:t>
        <a:bodyPr/>
        <a:lstStyle/>
        <a:p>
          <a:endParaRPr lang="en-US"/>
        </a:p>
      </dgm:t>
    </dgm:pt>
    <dgm:pt modelId="{16B91238-1780-4C07-AFE5-90B9C027ECAE}">
      <dgm:prSet/>
      <dgm:spPr/>
      <dgm:t>
        <a:bodyPr/>
        <a:lstStyle/>
        <a:p>
          <a:r>
            <a:rPr lang="en-US" b="1" i="0" baseline="0" dirty="0">
              <a:solidFill>
                <a:schemeClr val="tx1"/>
              </a:solidFill>
              <a:hlinkClick xmlns:r="http://schemas.openxmlformats.org/officeDocument/2006/relationships" r:id="rId9">
                <a:extLst>
                  <a:ext uri="{A12FA001-AC4F-418D-AE19-62706E023703}">
                    <ahyp:hlinkClr xmlns:ahyp="http://schemas.microsoft.com/office/drawing/2018/hyperlinkcolor" val="tx"/>
                  </a:ext>
                </a:extLst>
              </a:hlinkClick>
            </a:rPr>
            <a:t>Wild Strawberries</a:t>
          </a:r>
          <a:r>
            <a:rPr lang="en-US" b="1" i="0" baseline="0" dirty="0"/>
            <a:t>:</a:t>
          </a:r>
          <a:r>
            <a:rPr lang="en-US" b="0" i="0" baseline="0" dirty="0"/>
            <a:t> Small but flavorful, found in grassy areas.</a:t>
          </a:r>
          <a:endParaRPr lang="en-US" dirty="0"/>
        </a:p>
      </dgm:t>
    </dgm:pt>
    <dgm:pt modelId="{BC9D65B2-FEFA-4695-8CC9-491D23526E9F}" type="parTrans" cxnId="{D3E23DD3-5A13-4C14-B959-DD5AB5BEEDFF}">
      <dgm:prSet/>
      <dgm:spPr/>
      <dgm:t>
        <a:bodyPr/>
        <a:lstStyle/>
        <a:p>
          <a:endParaRPr lang="en-US"/>
        </a:p>
      </dgm:t>
    </dgm:pt>
    <dgm:pt modelId="{E68629FD-C30F-45C9-ACD0-BD22A500B1C9}" type="sibTrans" cxnId="{D3E23DD3-5A13-4C14-B959-DD5AB5BEEDFF}">
      <dgm:prSet/>
      <dgm:spPr/>
      <dgm:t>
        <a:bodyPr/>
        <a:lstStyle/>
        <a:p>
          <a:endParaRPr lang="en-US"/>
        </a:p>
      </dgm:t>
    </dgm:pt>
    <dgm:pt modelId="{5F988DBB-FD5C-45B2-979F-E5697937085E}">
      <dgm:prSet/>
      <dgm:spPr/>
      <dgm:t>
        <a:bodyPr/>
        <a:lstStyle/>
        <a:p>
          <a:r>
            <a:rPr lang="en-US" b="1" i="0" baseline="0" dirty="0">
              <a:solidFill>
                <a:schemeClr val="tx1"/>
              </a:solidFill>
              <a:hlinkClick xmlns:r="http://schemas.openxmlformats.org/officeDocument/2006/relationships" r:id="rId10">
                <a:extLst>
                  <a:ext uri="{A12FA001-AC4F-418D-AE19-62706E023703}">
                    <ahyp:hlinkClr xmlns:ahyp="http://schemas.microsoft.com/office/drawing/2018/hyperlinkcolor" val="tx"/>
                  </a:ext>
                </a:extLst>
              </a:hlinkClick>
            </a:rPr>
            <a:t>Elderberry</a:t>
          </a:r>
          <a:r>
            <a:rPr lang="en-US" b="1" i="0" baseline="0" dirty="0">
              <a:solidFill>
                <a:schemeClr val="tx1"/>
              </a:solidFill>
            </a:rPr>
            <a:t> </a:t>
          </a:r>
          <a:r>
            <a:rPr lang="en-US" b="1" i="0" baseline="0" dirty="0"/>
            <a:t>(Flowers &amp; Berries): Flowers make great fritters; berries cooked into syrup (ensure proper cooking)</a:t>
          </a:r>
          <a:endParaRPr lang="en-US" b="1" dirty="0"/>
        </a:p>
      </dgm:t>
    </dgm:pt>
    <dgm:pt modelId="{5AB551EE-42A9-4042-A2DF-41D7B2AF2B29}" type="parTrans" cxnId="{A92A9E1C-7D3B-45B9-8E13-84D5092079A9}">
      <dgm:prSet/>
      <dgm:spPr/>
      <dgm:t>
        <a:bodyPr/>
        <a:lstStyle/>
        <a:p>
          <a:endParaRPr lang="en-US"/>
        </a:p>
      </dgm:t>
    </dgm:pt>
    <dgm:pt modelId="{8F7C7146-4FD7-4F56-BC8D-A265CA79DBB5}" type="sibTrans" cxnId="{A92A9E1C-7D3B-45B9-8E13-84D5092079A9}">
      <dgm:prSet/>
      <dgm:spPr/>
      <dgm:t>
        <a:bodyPr/>
        <a:lstStyle/>
        <a:p>
          <a:endParaRPr lang="en-US"/>
        </a:p>
      </dgm:t>
    </dgm:pt>
    <dgm:pt modelId="{22F75564-E04A-44D8-8966-BED1AA55DC4B}" type="pres">
      <dgm:prSet presAssocID="{ECAB1121-88BD-4E8B-95C0-42BD47397646}" presName="Name0" presStyleCnt="0">
        <dgm:presLayoutVars>
          <dgm:dir/>
          <dgm:resizeHandles val="exact"/>
        </dgm:presLayoutVars>
      </dgm:prSet>
      <dgm:spPr/>
    </dgm:pt>
    <dgm:pt modelId="{E1D60425-F88C-4253-B598-F2CC63DB8BC3}" type="pres">
      <dgm:prSet presAssocID="{B1E3FC4F-0F8B-4145-A392-9B15E9A22A7B}" presName="node" presStyleLbl="node1" presStyleIdx="0" presStyleCnt="13">
        <dgm:presLayoutVars>
          <dgm:bulletEnabled val="1"/>
        </dgm:presLayoutVars>
      </dgm:prSet>
      <dgm:spPr/>
    </dgm:pt>
    <dgm:pt modelId="{B909A813-0D52-4703-BCDE-0B8501CB5F56}" type="pres">
      <dgm:prSet presAssocID="{30F4A403-BD48-493B-89BD-D14E316CF52E}" presName="sibTrans" presStyleLbl="sibTrans1D1" presStyleIdx="0" presStyleCnt="12"/>
      <dgm:spPr/>
    </dgm:pt>
    <dgm:pt modelId="{97C326E6-DCF8-4061-A37A-239E6DABA541}" type="pres">
      <dgm:prSet presAssocID="{30F4A403-BD48-493B-89BD-D14E316CF52E}" presName="connectorText" presStyleLbl="sibTrans1D1" presStyleIdx="0" presStyleCnt="12"/>
      <dgm:spPr/>
    </dgm:pt>
    <dgm:pt modelId="{091F1EA3-3F4A-4E7A-987B-828CCCE42146}" type="pres">
      <dgm:prSet presAssocID="{39F5EAC9-553E-4555-8944-7CC3DD6ECA22}" presName="node" presStyleLbl="node1" presStyleIdx="1" presStyleCnt="13">
        <dgm:presLayoutVars>
          <dgm:bulletEnabled val="1"/>
        </dgm:presLayoutVars>
      </dgm:prSet>
      <dgm:spPr/>
    </dgm:pt>
    <dgm:pt modelId="{FF38A7AE-DF32-4F12-9FB5-9B822DB93B01}" type="pres">
      <dgm:prSet presAssocID="{63D5C1A4-2A1F-4D21-BEB9-E8CBA3D10F07}" presName="sibTrans" presStyleLbl="sibTrans1D1" presStyleIdx="1" presStyleCnt="12"/>
      <dgm:spPr/>
    </dgm:pt>
    <dgm:pt modelId="{D8EB3C72-0D4F-4B4F-96F5-2D32743EF75D}" type="pres">
      <dgm:prSet presAssocID="{63D5C1A4-2A1F-4D21-BEB9-E8CBA3D10F07}" presName="connectorText" presStyleLbl="sibTrans1D1" presStyleIdx="1" presStyleCnt="12"/>
      <dgm:spPr/>
    </dgm:pt>
    <dgm:pt modelId="{C049CF06-7278-4D19-818D-657E94DDB4EF}" type="pres">
      <dgm:prSet presAssocID="{FD24151B-3B44-44CF-95D2-2BDB982A5671}" presName="node" presStyleLbl="node1" presStyleIdx="2" presStyleCnt="13">
        <dgm:presLayoutVars>
          <dgm:bulletEnabled val="1"/>
        </dgm:presLayoutVars>
      </dgm:prSet>
      <dgm:spPr/>
    </dgm:pt>
    <dgm:pt modelId="{CBA54CC0-988A-46A2-9065-B76445065FDA}" type="pres">
      <dgm:prSet presAssocID="{D24B316C-0FC8-4532-B002-60EB6C46F066}" presName="sibTrans" presStyleLbl="sibTrans1D1" presStyleIdx="2" presStyleCnt="12"/>
      <dgm:spPr/>
    </dgm:pt>
    <dgm:pt modelId="{79AFDAB4-7CE8-42B4-A980-8B6F71EE8D2B}" type="pres">
      <dgm:prSet presAssocID="{D24B316C-0FC8-4532-B002-60EB6C46F066}" presName="connectorText" presStyleLbl="sibTrans1D1" presStyleIdx="2" presStyleCnt="12"/>
      <dgm:spPr/>
    </dgm:pt>
    <dgm:pt modelId="{61E5BDB8-A175-4798-9150-F0ECD6630AB1}" type="pres">
      <dgm:prSet presAssocID="{1A651A16-116C-4886-A6CA-F42D17D6A813}" presName="node" presStyleLbl="node1" presStyleIdx="3" presStyleCnt="13">
        <dgm:presLayoutVars>
          <dgm:bulletEnabled val="1"/>
        </dgm:presLayoutVars>
      </dgm:prSet>
      <dgm:spPr/>
    </dgm:pt>
    <dgm:pt modelId="{DB30A585-D595-4FA9-8761-17BB6CFF4F23}" type="pres">
      <dgm:prSet presAssocID="{0C5A97BC-E067-4AB8-AAF6-3EF08FF05253}" presName="sibTrans" presStyleLbl="sibTrans1D1" presStyleIdx="3" presStyleCnt="12"/>
      <dgm:spPr/>
    </dgm:pt>
    <dgm:pt modelId="{7D46798F-3063-4FA1-8100-3C0954E7298D}" type="pres">
      <dgm:prSet presAssocID="{0C5A97BC-E067-4AB8-AAF6-3EF08FF05253}" presName="connectorText" presStyleLbl="sibTrans1D1" presStyleIdx="3" presStyleCnt="12"/>
      <dgm:spPr/>
    </dgm:pt>
    <dgm:pt modelId="{A08AF90F-7ABB-4E8D-88D0-96F66441A3E5}" type="pres">
      <dgm:prSet presAssocID="{A941FA9A-7749-4225-8E59-13E2CD650EA1}" presName="node" presStyleLbl="node1" presStyleIdx="4" presStyleCnt="13">
        <dgm:presLayoutVars>
          <dgm:bulletEnabled val="1"/>
        </dgm:presLayoutVars>
      </dgm:prSet>
      <dgm:spPr/>
    </dgm:pt>
    <dgm:pt modelId="{5DAA2D97-F35C-4541-AB0A-3CC8F886DBFC}" type="pres">
      <dgm:prSet presAssocID="{E1919662-78DB-4850-86CC-121D4668025B}" presName="sibTrans" presStyleLbl="sibTrans1D1" presStyleIdx="4" presStyleCnt="12"/>
      <dgm:spPr/>
    </dgm:pt>
    <dgm:pt modelId="{6078C129-CFA2-4EC3-907E-16DB740279F6}" type="pres">
      <dgm:prSet presAssocID="{E1919662-78DB-4850-86CC-121D4668025B}" presName="connectorText" presStyleLbl="sibTrans1D1" presStyleIdx="4" presStyleCnt="12"/>
      <dgm:spPr/>
    </dgm:pt>
    <dgm:pt modelId="{1F5FF739-362D-44B7-8419-D9F00E4B3DAA}" type="pres">
      <dgm:prSet presAssocID="{523F0A6A-156B-49E7-9455-BE3E0B4AA17E}" presName="node" presStyleLbl="node1" presStyleIdx="5" presStyleCnt="13">
        <dgm:presLayoutVars>
          <dgm:bulletEnabled val="1"/>
        </dgm:presLayoutVars>
      </dgm:prSet>
      <dgm:spPr/>
    </dgm:pt>
    <dgm:pt modelId="{93B944B7-A66C-4BE3-B255-E40B663CC392}" type="pres">
      <dgm:prSet presAssocID="{6A2EA2F8-B42D-4B35-BC7A-93487AB56FCF}" presName="sibTrans" presStyleLbl="sibTrans1D1" presStyleIdx="5" presStyleCnt="12"/>
      <dgm:spPr/>
    </dgm:pt>
    <dgm:pt modelId="{35CE55B7-249A-4CD6-A4A4-FF4A088D4271}" type="pres">
      <dgm:prSet presAssocID="{6A2EA2F8-B42D-4B35-BC7A-93487AB56FCF}" presName="connectorText" presStyleLbl="sibTrans1D1" presStyleIdx="5" presStyleCnt="12"/>
      <dgm:spPr/>
    </dgm:pt>
    <dgm:pt modelId="{0367B0DE-2A10-43FA-B67F-F6CB4AC8B0B0}" type="pres">
      <dgm:prSet presAssocID="{84FCE68E-4141-46F2-9A73-A35C0AC4345A}" presName="node" presStyleLbl="node1" presStyleIdx="6" presStyleCnt="13">
        <dgm:presLayoutVars>
          <dgm:bulletEnabled val="1"/>
        </dgm:presLayoutVars>
      </dgm:prSet>
      <dgm:spPr/>
    </dgm:pt>
    <dgm:pt modelId="{B25C3CA3-F66B-4624-80B1-6E6A4F02DF18}" type="pres">
      <dgm:prSet presAssocID="{88F88ABA-7F75-4D82-A856-8FCB6C97EB99}" presName="sibTrans" presStyleLbl="sibTrans1D1" presStyleIdx="6" presStyleCnt="12"/>
      <dgm:spPr/>
    </dgm:pt>
    <dgm:pt modelId="{B7B49182-F052-4159-A6FB-D58AAFA15ED0}" type="pres">
      <dgm:prSet presAssocID="{88F88ABA-7F75-4D82-A856-8FCB6C97EB99}" presName="connectorText" presStyleLbl="sibTrans1D1" presStyleIdx="6" presStyleCnt="12"/>
      <dgm:spPr/>
    </dgm:pt>
    <dgm:pt modelId="{C418C74D-2FE9-4FD3-A543-4F9CAEFFF8F3}" type="pres">
      <dgm:prSet presAssocID="{F644487A-FC22-4D8E-9AC3-480F472BC95F}" presName="node" presStyleLbl="node1" presStyleIdx="7" presStyleCnt="13">
        <dgm:presLayoutVars>
          <dgm:bulletEnabled val="1"/>
        </dgm:presLayoutVars>
      </dgm:prSet>
      <dgm:spPr/>
    </dgm:pt>
    <dgm:pt modelId="{E98F717B-90FA-41EB-A8B8-89094C2EA73B}" type="pres">
      <dgm:prSet presAssocID="{CD6152EB-C726-475E-9E18-29490A29820C}" presName="sibTrans" presStyleLbl="sibTrans1D1" presStyleIdx="7" presStyleCnt="12"/>
      <dgm:spPr/>
    </dgm:pt>
    <dgm:pt modelId="{435E9050-73DC-435B-AE46-EF8A123A7DDF}" type="pres">
      <dgm:prSet presAssocID="{CD6152EB-C726-475E-9E18-29490A29820C}" presName="connectorText" presStyleLbl="sibTrans1D1" presStyleIdx="7" presStyleCnt="12"/>
      <dgm:spPr/>
    </dgm:pt>
    <dgm:pt modelId="{DCCB8CE2-EF65-4976-8EC2-FD53179A898D}" type="pres">
      <dgm:prSet presAssocID="{18EA3E4F-6F2F-4222-BBEE-7E1859842D40}" presName="node" presStyleLbl="node1" presStyleIdx="8" presStyleCnt="13">
        <dgm:presLayoutVars>
          <dgm:bulletEnabled val="1"/>
        </dgm:presLayoutVars>
      </dgm:prSet>
      <dgm:spPr/>
    </dgm:pt>
    <dgm:pt modelId="{8F66E831-96F6-4CC1-9F01-7DAAA7047327}" type="pres">
      <dgm:prSet presAssocID="{45BDA6FF-AC52-4952-9634-1F9256D63ACD}" presName="sibTrans" presStyleLbl="sibTrans1D1" presStyleIdx="8" presStyleCnt="12"/>
      <dgm:spPr/>
    </dgm:pt>
    <dgm:pt modelId="{07807EE5-6187-4C57-8162-292FB175CB5B}" type="pres">
      <dgm:prSet presAssocID="{45BDA6FF-AC52-4952-9634-1F9256D63ACD}" presName="connectorText" presStyleLbl="sibTrans1D1" presStyleIdx="8" presStyleCnt="12"/>
      <dgm:spPr/>
    </dgm:pt>
    <dgm:pt modelId="{972EA1D1-2FDF-40B0-B0A7-305A56532C9E}" type="pres">
      <dgm:prSet presAssocID="{E32FF344-DBF2-4A31-B6BE-AD3153A6BD39}" presName="node" presStyleLbl="node1" presStyleIdx="9" presStyleCnt="13">
        <dgm:presLayoutVars>
          <dgm:bulletEnabled val="1"/>
        </dgm:presLayoutVars>
      </dgm:prSet>
      <dgm:spPr/>
    </dgm:pt>
    <dgm:pt modelId="{E508BCB0-E131-404E-9198-1769A7329D0B}" type="pres">
      <dgm:prSet presAssocID="{25D5BE09-F158-49EE-AE2F-B83E788E81D1}" presName="sibTrans" presStyleLbl="sibTrans1D1" presStyleIdx="9" presStyleCnt="12"/>
      <dgm:spPr/>
    </dgm:pt>
    <dgm:pt modelId="{518A22E9-E016-4D74-BD76-AC8238293770}" type="pres">
      <dgm:prSet presAssocID="{25D5BE09-F158-49EE-AE2F-B83E788E81D1}" presName="connectorText" presStyleLbl="sibTrans1D1" presStyleIdx="9" presStyleCnt="12"/>
      <dgm:spPr/>
    </dgm:pt>
    <dgm:pt modelId="{8694E4D9-A20C-4942-BC8B-DEF40813EEDC}" type="pres">
      <dgm:prSet presAssocID="{F483E51F-39EE-406E-9C72-F342866A7E4B}" presName="node" presStyleLbl="node1" presStyleIdx="10" presStyleCnt="13">
        <dgm:presLayoutVars>
          <dgm:bulletEnabled val="1"/>
        </dgm:presLayoutVars>
      </dgm:prSet>
      <dgm:spPr/>
    </dgm:pt>
    <dgm:pt modelId="{F32C8558-CB91-4FED-81BD-E9892D30C187}" type="pres">
      <dgm:prSet presAssocID="{1D62ADE8-B1EE-4A2F-BE96-CEC27E93A9A1}" presName="sibTrans" presStyleLbl="sibTrans1D1" presStyleIdx="10" presStyleCnt="12"/>
      <dgm:spPr/>
    </dgm:pt>
    <dgm:pt modelId="{3FCEA7AE-15C3-4924-8DC6-39ACE285B185}" type="pres">
      <dgm:prSet presAssocID="{1D62ADE8-B1EE-4A2F-BE96-CEC27E93A9A1}" presName="connectorText" presStyleLbl="sibTrans1D1" presStyleIdx="10" presStyleCnt="12"/>
      <dgm:spPr/>
    </dgm:pt>
    <dgm:pt modelId="{9F0AC4BD-C683-43F2-B301-F6CB56E1DA07}" type="pres">
      <dgm:prSet presAssocID="{16B91238-1780-4C07-AFE5-90B9C027ECAE}" presName="node" presStyleLbl="node1" presStyleIdx="11" presStyleCnt="13">
        <dgm:presLayoutVars>
          <dgm:bulletEnabled val="1"/>
        </dgm:presLayoutVars>
      </dgm:prSet>
      <dgm:spPr/>
    </dgm:pt>
    <dgm:pt modelId="{65D8052A-632F-4F63-BCD3-B4867A854A88}" type="pres">
      <dgm:prSet presAssocID="{E68629FD-C30F-45C9-ACD0-BD22A500B1C9}" presName="sibTrans" presStyleLbl="sibTrans1D1" presStyleIdx="11" presStyleCnt="12"/>
      <dgm:spPr/>
    </dgm:pt>
    <dgm:pt modelId="{082EF3D1-1B0C-46E8-9AEA-97706DA770C9}" type="pres">
      <dgm:prSet presAssocID="{E68629FD-C30F-45C9-ACD0-BD22A500B1C9}" presName="connectorText" presStyleLbl="sibTrans1D1" presStyleIdx="11" presStyleCnt="12"/>
      <dgm:spPr/>
    </dgm:pt>
    <dgm:pt modelId="{577828D7-0554-461C-9582-752AA02C4BD7}" type="pres">
      <dgm:prSet presAssocID="{5F988DBB-FD5C-45B2-979F-E5697937085E}" presName="node" presStyleLbl="node1" presStyleIdx="12" presStyleCnt="13">
        <dgm:presLayoutVars>
          <dgm:bulletEnabled val="1"/>
        </dgm:presLayoutVars>
      </dgm:prSet>
      <dgm:spPr/>
    </dgm:pt>
  </dgm:ptLst>
  <dgm:cxnLst>
    <dgm:cxn modelId="{51DB5806-BAB7-4AE8-85F6-4B65DE81FE34}" type="presOf" srcId="{E1919662-78DB-4850-86CC-121D4668025B}" destId="{6078C129-CFA2-4EC3-907E-16DB740279F6}" srcOrd="1" destOrd="0" presId="urn:microsoft.com/office/officeart/2016/7/layout/RepeatingBendingProcessNew"/>
    <dgm:cxn modelId="{5119740A-0D3A-4CC3-A96F-41D7231C893C}" srcId="{ECAB1121-88BD-4E8B-95C0-42BD47397646}" destId="{F644487A-FC22-4D8E-9AC3-480F472BC95F}" srcOrd="7" destOrd="0" parTransId="{19E0F04B-D529-470D-A36B-F3B9C144090D}" sibTransId="{CD6152EB-C726-475E-9E18-29490A29820C}"/>
    <dgm:cxn modelId="{A92A9E1C-7D3B-45B9-8E13-84D5092079A9}" srcId="{ECAB1121-88BD-4E8B-95C0-42BD47397646}" destId="{5F988DBB-FD5C-45B2-979F-E5697937085E}" srcOrd="12" destOrd="0" parTransId="{5AB551EE-42A9-4042-A2DF-41D7B2AF2B29}" sibTransId="{8F7C7146-4FD7-4F56-BC8D-A265CA79DBB5}"/>
    <dgm:cxn modelId="{6F6E371D-8288-49D2-B0F0-514453898CCA}" type="presOf" srcId="{1D62ADE8-B1EE-4A2F-BE96-CEC27E93A9A1}" destId="{3FCEA7AE-15C3-4924-8DC6-39ACE285B185}" srcOrd="1" destOrd="0" presId="urn:microsoft.com/office/officeart/2016/7/layout/RepeatingBendingProcessNew"/>
    <dgm:cxn modelId="{CB8E6D25-821E-4D5B-B4AD-19E3506EB196}" type="presOf" srcId="{18EA3E4F-6F2F-4222-BBEE-7E1859842D40}" destId="{DCCB8CE2-EF65-4976-8EC2-FD53179A898D}" srcOrd="0" destOrd="0" presId="urn:microsoft.com/office/officeart/2016/7/layout/RepeatingBendingProcessNew"/>
    <dgm:cxn modelId="{AE348F25-7FE0-4245-BD04-B522FC7B3C7B}" type="presOf" srcId="{523F0A6A-156B-49E7-9455-BE3E0B4AA17E}" destId="{1F5FF739-362D-44B7-8419-D9F00E4B3DAA}" srcOrd="0" destOrd="0" presId="urn:microsoft.com/office/officeart/2016/7/layout/RepeatingBendingProcessNew"/>
    <dgm:cxn modelId="{DA11862D-5B23-478C-9952-FD43E97E6C4C}" type="presOf" srcId="{88F88ABA-7F75-4D82-A856-8FCB6C97EB99}" destId="{B25C3CA3-F66B-4624-80B1-6E6A4F02DF18}" srcOrd="0" destOrd="0" presId="urn:microsoft.com/office/officeart/2016/7/layout/RepeatingBendingProcessNew"/>
    <dgm:cxn modelId="{D1D5DF2F-0003-4027-82C0-9DC6F5738B15}" srcId="{ECAB1121-88BD-4E8B-95C0-42BD47397646}" destId="{E32FF344-DBF2-4A31-B6BE-AD3153A6BD39}" srcOrd="9" destOrd="0" parTransId="{C6A3ACFB-2A03-47A9-BC0F-E9B411167CDD}" sibTransId="{25D5BE09-F158-49EE-AE2F-B83E788E81D1}"/>
    <dgm:cxn modelId="{95A7DB30-D189-4389-8569-B4C2E6852D85}" type="presOf" srcId="{5F988DBB-FD5C-45B2-979F-E5697937085E}" destId="{577828D7-0554-461C-9582-752AA02C4BD7}" srcOrd="0" destOrd="0" presId="urn:microsoft.com/office/officeart/2016/7/layout/RepeatingBendingProcessNew"/>
    <dgm:cxn modelId="{E4825D31-6637-4CE5-AD96-105BD2490D67}" type="presOf" srcId="{45BDA6FF-AC52-4952-9634-1F9256D63ACD}" destId="{07807EE5-6187-4C57-8162-292FB175CB5B}" srcOrd="1" destOrd="0" presId="urn:microsoft.com/office/officeart/2016/7/layout/RepeatingBendingProcessNew"/>
    <dgm:cxn modelId="{59C2B53D-8904-484C-9FC3-0305A1FFA3DC}" type="presOf" srcId="{25D5BE09-F158-49EE-AE2F-B83E788E81D1}" destId="{518A22E9-E016-4D74-BD76-AC8238293770}" srcOrd="1" destOrd="0" presId="urn:microsoft.com/office/officeart/2016/7/layout/RepeatingBendingProcessNew"/>
    <dgm:cxn modelId="{FF5C913E-ACEC-4ECF-81F5-5F3F2E8D3797}" type="presOf" srcId="{6A2EA2F8-B42D-4B35-BC7A-93487AB56FCF}" destId="{93B944B7-A66C-4BE3-B255-E40B663CC392}" srcOrd="0" destOrd="0" presId="urn:microsoft.com/office/officeart/2016/7/layout/RepeatingBendingProcessNew"/>
    <dgm:cxn modelId="{CAB4CB3F-13CF-4FF2-807C-1D1C2995406E}" srcId="{ECAB1121-88BD-4E8B-95C0-42BD47397646}" destId="{39F5EAC9-553E-4555-8944-7CC3DD6ECA22}" srcOrd="1" destOrd="0" parTransId="{4430D0B4-7282-4484-B0C0-6B3294942C2B}" sibTransId="{63D5C1A4-2A1F-4D21-BEB9-E8CBA3D10F07}"/>
    <dgm:cxn modelId="{13D27B41-B97B-4C4A-911D-21F21EA72DFE}" type="presOf" srcId="{63D5C1A4-2A1F-4D21-BEB9-E8CBA3D10F07}" destId="{D8EB3C72-0D4F-4B4F-96F5-2D32743EF75D}" srcOrd="1" destOrd="0" presId="urn:microsoft.com/office/officeart/2016/7/layout/RepeatingBendingProcessNew"/>
    <dgm:cxn modelId="{725C1E65-3179-451C-8908-ADD455361ED2}" type="presOf" srcId="{D24B316C-0FC8-4532-B002-60EB6C46F066}" destId="{CBA54CC0-988A-46A2-9065-B76445065FDA}" srcOrd="0" destOrd="0" presId="urn:microsoft.com/office/officeart/2016/7/layout/RepeatingBendingProcessNew"/>
    <dgm:cxn modelId="{DF4B7B47-54CA-47BF-908D-E0C155D3CF06}" type="presOf" srcId="{0C5A97BC-E067-4AB8-AAF6-3EF08FF05253}" destId="{DB30A585-D595-4FA9-8761-17BB6CFF4F23}" srcOrd="0" destOrd="0" presId="urn:microsoft.com/office/officeart/2016/7/layout/RepeatingBendingProcessNew"/>
    <dgm:cxn modelId="{19D3F867-0469-476A-A5BB-2105CB2701E9}" type="presOf" srcId="{CD6152EB-C726-475E-9E18-29490A29820C}" destId="{E98F717B-90FA-41EB-A8B8-89094C2EA73B}" srcOrd="0" destOrd="0" presId="urn:microsoft.com/office/officeart/2016/7/layout/RepeatingBendingProcessNew"/>
    <dgm:cxn modelId="{50886976-6914-4260-B697-34205BED8278}" type="presOf" srcId="{88F88ABA-7F75-4D82-A856-8FCB6C97EB99}" destId="{B7B49182-F052-4159-A6FB-D58AAFA15ED0}" srcOrd="1" destOrd="0" presId="urn:microsoft.com/office/officeart/2016/7/layout/RepeatingBendingProcessNew"/>
    <dgm:cxn modelId="{999D3D58-6DFA-4A0B-AC55-F3E977CFC6ED}" type="presOf" srcId="{A941FA9A-7749-4225-8E59-13E2CD650EA1}" destId="{A08AF90F-7ABB-4E8D-88D0-96F66441A3E5}" srcOrd="0" destOrd="0" presId="urn:microsoft.com/office/officeart/2016/7/layout/RepeatingBendingProcessNew"/>
    <dgm:cxn modelId="{7ED6D959-5D7D-4933-B2C3-2C64833B6976}" type="presOf" srcId="{39F5EAC9-553E-4555-8944-7CC3DD6ECA22}" destId="{091F1EA3-3F4A-4E7A-987B-828CCCE42146}" srcOrd="0" destOrd="0" presId="urn:microsoft.com/office/officeart/2016/7/layout/RepeatingBendingProcessNew"/>
    <dgm:cxn modelId="{A3FEBB7C-6C6B-4718-AF49-F450649BAA00}" type="presOf" srcId="{FD24151B-3B44-44CF-95D2-2BDB982A5671}" destId="{C049CF06-7278-4D19-818D-657E94DDB4EF}" srcOrd="0" destOrd="0" presId="urn:microsoft.com/office/officeart/2016/7/layout/RepeatingBendingProcessNew"/>
    <dgm:cxn modelId="{3296E581-73F4-4215-B9DD-BFA30A3A9770}" type="presOf" srcId="{45BDA6FF-AC52-4952-9634-1F9256D63ACD}" destId="{8F66E831-96F6-4CC1-9F01-7DAAA7047327}" srcOrd="0" destOrd="0" presId="urn:microsoft.com/office/officeart/2016/7/layout/RepeatingBendingProcessNew"/>
    <dgm:cxn modelId="{808AF884-3B58-4DDB-8B5D-354FC8CA33A1}" type="presOf" srcId="{6A2EA2F8-B42D-4B35-BC7A-93487AB56FCF}" destId="{35CE55B7-249A-4CD6-A4A4-FF4A088D4271}" srcOrd="1" destOrd="0" presId="urn:microsoft.com/office/officeart/2016/7/layout/RepeatingBendingProcessNew"/>
    <dgm:cxn modelId="{D6263686-DD21-4998-91E7-903FCB15266B}" type="presOf" srcId="{30F4A403-BD48-493B-89BD-D14E316CF52E}" destId="{B909A813-0D52-4703-BCDE-0B8501CB5F56}" srcOrd="0" destOrd="0" presId="urn:microsoft.com/office/officeart/2016/7/layout/RepeatingBendingProcessNew"/>
    <dgm:cxn modelId="{9DBC048C-FCAD-4D5A-94F4-D3FBD5DDC347}" srcId="{ECAB1121-88BD-4E8B-95C0-42BD47397646}" destId="{B1E3FC4F-0F8B-4145-A392-9B15E9A22A7B}" srcOrd="0" destOrd="0" parTransId="{4CEE0EEA-237B-4A17-BFC2-19CE5514EBF2}" sibTransId="{30F4A403-BD48-493B-89BD-D14E316CF52E}"/>
    <dgm:cxn modelId="{43A38B95-6B85-416E-90C9-578AFE10022E}" srcId="{ECAB1121-88BD-4E8B-95C0-42BD47397646}" destId="{1A651A16-116C-4886-A6CA-F42D17D6A813}" srcOrd="3" destOrd="0" parTransId="{5510D701-E47B-45F8-903D-7B0B54B446ED}" sibTransId="{0C5A97BC-E067-4AB8-AAF6-3EF08FF05253}"/>
    <dgm:cxn modelId="{D45ABD95-03C2-41B9-B93E-F49A6545F0F2}" type="presOf" srcId="{63D5C1A4-2A1F-4D21-BEB9-E8CBA3D10F07}" destId="{FF38A7AE-DF32-4F12-9FB5-9B822DB93B01}" srcOrd="0" destOrd="0" presId="urn:microsoft.com/office/officeart/2016/7/layout/RepeatingBendingProcessNew"/>
    <dgm:cxn modelId="{E3454D9E-A046-4B77-BBE3-FFCD854A901C}" srcId="{ECAB1121-88BD-4E8B-95C0-42BD47397646}" destId="{F483E51F-39EE-406E-9C72-F342866A7E4B}" srcOrd="10" destOrd="0" parTransId="{D8807A7F-405E-4A95-9AC6-96DDF445EE5A}" sibTransId="{1D62ADE8-B1EE-4A2F-BE96-CEC27E93A9A1}"/>
    <dgm:cxn modelId="{9189FCA7-5394-47E1-A0E7-2EB93ABC7BFE}" type="presOf" srcId="{E68629FD-C30F-45C9-ACD0-BD22A500B1C9}" destId="{082EF3D1-1B0C-46E8-9AEA-97706DA770C9}" srcOrd="1" destOrd="0" presId="urn:microsoft.com/office/officeart/2016/7/layout/RepeatingBendingProcessNew"/>
    <dgm:cxn modelId="{3B65E2A8-BC83-4873-9D5E-97A25F6E6264}" type="presOf" srcId="{B1E3FC4F-0F8B-4145-A392-9B15E9A22A7B}" destId="{E1D60425-F88C-4253-B598-F2CC63DB8BC3}" srcOrd="0" destOrd="0" presId="urn:microsoft.com/office/officeart/2016/7/layout/RepeatingBendingProcessNew"/>
    <dgm:cxn modelId="{9466C8A9-9D7B-41CD-A10D-12DD57CEB7F9}" type="presOf" srcId="{E1919662-78DB-4850-86CC-121D4668025B}" destId="{5DAA2D97-F35C-4541-AB0A-3CC8F886DBFC}" srcOrd="0" destOrd="0" presId="urn:microsoft.com/office/officeart/2016/7/layout/RepeatingBendingProcessNew"/>
    <dgm:cxn modelId="{E6297DAB-520A-4D1E-8701-BD007ECC1D64}" type="presOf" srcId="{25D5BE09-F158-49EE-AE2F-B83E788E81D1}" destId="{E508BCB0-E131-404E-9198-1769A7329D0B}" srcOrd="0" destOrd="0" presId="urn:microsoft.com/office/officeart/2016/7/layout/RepeatingBendingProcessNew"/>
    <dgm:cxn modelId="{6B2859AC-7849-4E79-A9AF-9E86594EFC33}" srcId="{ECAB1121-88BD-4E8B-95C0-42BD47397646}" destId="{FD24151B-3B44-44CF-95D2-2BDB982A5671}" srcOrd="2" destOrd="0" parTransId="{344B0BB7-E6E6-4170-A230-C42ADB44DC9A}" sibTransId="{D24B316C-0FC8-4532-B002-60EB6C46F066}"/>
    <dgm:cxn modelId="{4BBCFEAC-C49F-4239-86FB-0C7020DC71A6}" type="presOf" srcId="{F644487A-FC22-4D8E-9AC3-480F472BC95F}" destId="{C418C74D-2FE9-4FD3-A543-4F9CAEFFF8F3}" srcOrd="0" destOrd="0" presId="urn:microsoft.com/office/officeart/2016/7/layout/RepeatingBendingProcessNew"/>
    <dgm:cxn modelId="{A8671FB2-9677-4843-898A-4F5DA30575C7}" type="presOf" srcId="{84FCE68E-4141-46F2-9A73-A35C0AC4345A}" destId="{0367B0DE-2A10-43FA-B67F-F6CB4AC8B0B0}" srcOrd="0" destOrd="0" presId="urn:microsoft.com/office/officeart/2016/7/layout/RepeatingBendingProcessNew"/>
    <dgm:cxn modelId="{C57FC1B7-C32A-4D91-BB02-44F009817F4D}" type="presOf" srcId="{CD6152EB-C726-475E-9E18-29490A29820C}" destId="{435E9050-73DC-435B-AE46-EF8A123A7DDF}" srcOrd="1" destOrd="0" presId="urn:microsoft.com/office/officeart/2016/7/layout/RepeatingBendingProcessNew"/>
    <dgm:cxn modelId="{35715CB8-A811-47F5-AEEA-031A73E5B8BB}" type="presOf" srcId="{16B91238-1780-4C07-AFE5-90B9C027ECAE}" destId="{9F0AC4BD-C683-43F2-B301-F6CB56E1DA07}" srcOrd="0" destOrd="0" presId="urn:microsoft.com/office/officeart/2016/7/layout/RepeatingBendingProcessNew"/>
    <dgm:cxn modelId="{58B0E8BA-1D21-4C55-950F-EEDD6FE527AC}" srcId="{ECAB1121-88BD-4E8B-95C0-42BD47397646}" destId="{523F0A6A-156B-49E7-9455-BE3E0B4AA17E}" srcOrd="5" destOrd="0" parTransId="{58E64EE5-9034-4594-99D2-212B726BF179}" sibTransId="{6A2EA2F8-B42D-4B35-BC7A-93487AB56FCF}"/>
    <dgm:cxn modelId="{26B1D2C1-643B-4CFB-882C-47320E1A628C}" type="presOf" srcId="{D24B316C-0FC8-4532-B002-60EB6C46F066}" destId="{79AFDAB4-7CE8-42B4-A980-8B6F71EE8D2B}" srcOrd="1" destOrd="0" presId="urn:microsoft.com/office/officeart/2016/7/layout/RepeatingBendingProcessNew"/>
    <dgm:cxn modelId="{734C55C7-775A-4D20-92E9-31564F9F3016}" type="presOf" srcId="{F483E51F-39EE-406E-9C72-F342866A7E4B}" destId="{8694E4D9-A20C-4942-BC8B-DEF40813EEDC}" srcOrd="0" destOrd="0" presId="urn:microsoft.com/office/officeart/2016/7/layout/RepeatingBendingProcessNew"/>
    <dgm:cxn modelId="{B60BEBCD-CFED-4972-A935-AE3772902895}" srcId="{ECAB1121-88BD-4E8B-95C0-42BD47397646}" destId="{A941FA9A-7749-4225-8E59-13E2CD650EA1}" srcOrd="4" destOrd="0" parTransId="{FAB11053-FBB0-48D3-AE54-BC878F5BBD0F}" sibTransId="{E1919662-78DB-4850-86CC-121D4668025B}"/>
    <dgm:cxn modelId="{862DCFCF-7EA3-4304-836A-8EB2D2C88FB2}" srcId="{ECAB1121-88BD-4E8B-95C0-42BD47397646}" destId="{84FCE68E-4141-46F2-9A73-A35C0AC4345A}" srcOrd="6" destOrd="0" parTransId="{72E917D7-80ED-416E-A5F8-F4EA0C0CA246}" sibTransId="{88F88ABA-7F75-4D82-A856-8FCB6C97EB99}"/>
    <dgm:cxn modelId="{AC39CCD1-A391-417F-B1A8-963E86BC3329}" type="presOf" srcId="{0C5A97BC-E067-4AB8-AAF6-3EF08FF05253}" destId="{7D46798F-3063-4FA1-8100-3C0954E7298D}" srcOrd="1" destOrd="0" presId="urn:microsoft.com/office/officeart/2016/7/layout/RepeatingBendingProcessNew"/>
    <dgm:cxn modelId="{D3E23DD3-5A13-4C14-B959-DD5AB5BEEDFF}" srcId="{ECAB1121-88BD-4E8B-95C0-42BD47397646}" destId="{16B91238-1780-4C07-AFE5-90B9C027ECAE}" srcOrd="11" destOrd="0" parTransId="{BC9D65B2-FEFA-4695-8CC9-491D23526E9F}" sibTransId="{E68629FD-C30F-45C9-ACD0-BD22A500B1C9}"/>
    <dgm:cxn modelId="{4615EED3-480B-4017-865F-66781FE34D98}" srcId="{ECAB1121-88BD-4E8B-95C0-42BD47397646}" destId="{18EA3E4F-6F2F-4222-BBEE-7E1859842D40}" srcOrd="8" destOrd="0" parTransId="{23F361EE-945F-4ECD-9336-DF2CCAE6A387}" sibTransId="{45BDA6FF-AC52-4952-9634-1F9256D63ACD}"/>
    <dgm:cxn modelId="{DF024DE9-E26A-44B4-BD3E-A838127AFC41}" type="presOf" srcId="{30F4A403-BD48-493B-89BD-D14E316CF52E}" destId="{97C326E6-DCF8-4061-A37A-239E6DABA541}" srcOrd="1" destOrd="0" presId="urn:microsoft.com/office/officeart/2016/7/layout/RepeatingBendingProcessNew"/>
    <dgm:cxn modelId="{A01DD4EC-3F45-40C6-99A8-B599A30636CF}" type="presOf" srcId="{E32FF344-DBF2-4A31-B6BE-AD3153A6BD39}" destId="{972EA1D1-2FDF-40B0-B0A7-305A56532C9E}" srcOrd="0" destOrd="0" presId="urn:microsoft.com/office/officeart/2016/7/layout/RepeatingBendingProcessNew"/>
    <dgm:cxn modelId="{5E0553F3-E93E-4DC3-9A9F-AF37E983220A}" type="presOf" srcId="{1A651A16-116C-4886-A6CA-F42D17D6A813}" destId="{61E5BDB8-A175-4798-9150-F0ECD6630AB1}" srcOrd="0" destOrd="0" presId="urn:microsoft.com/office/officeart/2016/7/layout/RepeatingBendingProcessNew"/>
    <dgm:cxn modelId="{3056FDF4-E712-40F4-B885-4E42C328C00D}" type="presOf" srcId="{E68629FD-C30F-45C9-ACD0-BD22A500B1C9}" destId="{65D8052A-632F-4F63-BCD3-B4867A854A88}" srcOrd="0" destOrd="0" presId="urn:microsoft.com/office/officeart/2016/7/layout/RepeatingBendingProcessNew"/>
    <dgm:cxn modelId="{42EF1EF8-3415-43EA-8701-91B6196F24C4}" type="presOf" srcId="{ECAB1121-88BD-4E8B-95C0-42BD47397646}" destId="{22F75564-E04A-44D8-8966-BED1AA55DC4B}" srcOrd="0" destOrd="0" presId="urn:microsoft.com/office/officeart/2016/7/layout/RepeatingBendingProcessNew"/>
    <dgm:cxn modelId="{868A09F9-6482-4255-8DED-EE5E61E427A1}" type="presOf" srcId="{1D62ADE8-B1EE-4A2F-BE96-CEC27E93A9A1}" destId="{F32C8558-CB91-4FED-81BD-E9892D30C187}" srcOrd="0" destOrd="0" presId="urn:microsoft.com/office/officeart/2016/7/layout/RepeatingBendingProcessNew"/>
    <dgm:cxn modelId="{F5D5DB06-102D-4659-B62B-346126B8043B}" type="presParOf" srcId="{22F75564-E04A-44D8-8966-BED1AA55DC4B}" destId="{E1D60425-F88C-4253-B598-F2CC63DB8BC3}" srcOrd="0" destOrd="0" presId="urn:microsoft.com/office/officeart/2016/7/layout/RepeatingBendingProcessNew"/>
    <dgm:cxn modelId="{EC2DB348-4EC1-4EB2-ABDF-943400866062}" type="presParOf" srcId="{22F75564-E04A-44D8-8966-BED1AA55DC4B}" destId="{B909A813-0D52-4703-BCDE-0B8501CB5F56}" srcOrd="1" destOrd="0" presId="urn:microsoft.com/office/officeart/2016/7/layout/RepeatingBendingProcessNew"/>
    <dgm:cxn modelId="{D0AEDA90-76AC-449A-8DBF-4CC547C024AA}" type="presParOf" srcId="{B909A813-0D52-4703-BCDE-0B8501CB5F56}" destId="{97C326E6-DCF8-4061-A37A-239E6DABA541}" srcOrd="0" destOrd="0" presId="urn:microsoft.com/office/officeart/2016/7/layout/RepeatingBendingProcessNew"/>
    <dgm:cxn modelId="{2E19FA41-52BD-4F0A-B8B0-5E9022FB0261}" type="presParOf" srcId="{22F75564-E04A-44D8-8966-BED1AA55DC4B}" destId="{091F1EA3-3F4A-4E7A-987B-828CCCE42146}" srcOrd="2" destOrd="0" presId="urn:microsoft.com/office/officeart/2016/7/layout/RepeatingBendingProcessNew"/>
    <dgm:cxn modelId="{ABC85A81-F1D6-43CB-881F-2B9187C52C13}" type="presParOf" srcId="{22F75564-E04A-44D8-8966-BED1AA55DC4B}" destId="{FF38A7AE-DF32-4F12-9FB5-9B822DB93B01}" srcOrd="3" destOrd="0" presId="urn:microsoft.com/office/officeart/2016/7/layout/RepeatingBendingProcessNew"/>
    <dgm:cxn modelId="{BB62C896-6F24-427F-A31C-F36CFC001C18}" type="presParOf" srcId="{FF38A7AE-DF32-4F12-9FB5-9B822DB93B01}" destId="{D8EB3C72-0D4F-4B4F-96F5-2D32743EF75D}" srcOrd="0" destOrd="0" presId="urn:microsoft.com/office/officeart/2016/7/layout/RepeatingBendingProcessNew"/>
    <dgm:cxn modelId="{8754A6E1-39C6-4121-9C58-6C0103C580C9}" type="presParOf" srcId="{22F75564-E04A-44D8-8966-BED1AA55DC4B}" destId="{C049CF06-7278-4D19-818D-657E94DDB4EF}" srcOrd="4" destOrd="0" presId="urn:microsoft.com/office/officeart/2016/7/layout/RepeatingBendingProcessNew"/>
    <dgm:cxn modelId="{E171A672-F08A-4C9A-91A2-CF024D4CB9B8}" type="presParOf" srcId="{22F75564-E04A-44D8-8966-BED1AA55DC4B}" destId="{CBA54CC0-988A-46A2-9065-B76445065FDA}" srcOrd="5" destOrd="0" presId="urn:microsoft.com/office/officeart/2016/7/layout/RepeatingBendingProcessNew"/>
    <dgm:cxn modelId="{BCB60C4D-83E2-45BF-93E9-63EED6BCD862}" type="presParOf" srcId="{CBA54CC0-988A-46A2-9065-B76445065FDA}" destId="{79AFDAB4-7CE8-42B4-A980-8B6F71EE8D2B}" srcOrd="0" destOrd="0" presId="urn:microsoft.com/office/officeart/2016/7/layout/RepeatingBendingProcessNew"/>
    <dgm:cxn modelId="{D4A7AEE5-7EB6-4D55-A5DE-9EE2523038AA}" type="presParOf" srcId="{22F75564-E04A-44D8-8966-BED1AA55DC4B}" destId="{61E5BDB8-A175-4798-9150-F0ECD6630AB1}" srcOrd="6" destOrd="0" presId="urn:microsoft.com/office/officeart/2016/7/layout/RepeatingBendingProcessNew"/>
    <dgm:cxn modelId="{FB400F64-EBDC-4A56-8BAE-EEED5F5595DE}" type="presParOf" srcId="{22F75564-E04A-44D8-8966-BED1AA55DC4B}" destId="{DB30A585-D595-4FA9-8761-17BB6CFF4F23}" srcOrd="7" destOrd="0" presId="urn:microsoft.com/office/officeart/2016/7/layout/RepeatingBendingProcessNew"/>
    <dgm:cxn modelId="{0720A0F0-6378-4D12-9FC0-F462F9E16276}" type="presParOf" srcId="{DB30A585-D595-4FA9-8761-17BB6CFF4F23}" destId="{7D46798F-3063-4FA1-8100-3C0954E7298D}" srcOrd="0" destOrd="0" presId="urn:microsoft.com/office/officeart/2016/7/layout/RepeatingBendingProcessNew"/>
    <dgm:cxn modelId="{5B8AA25A-D6FD-499C-9328-B18195E1882B}" type="presParOf" srcId="{22F75564-E04A-44D8-8966-BED1AA55DC4B}" destId="{A08AF90F-7ABB-4E8D-88D0-96F66441A3E5}" srcOrd="8" destOrd="0" presId="urn:microsoft.com/office/officeart/2016/7/layout/RepeatingBendingProcessNew"/>
    <dgm:cxn modelId="{89374E6B-813A-4FFC-BA4F-DE9197173187}" type="presParOf" srcId="{22F75564-E04A-44D8-8966-BED1AA55DC4B}" destId="{5DAA2D97-F35C-4541-AB0A-3CC8F886DBFC}" srcOrd="9" destOrd="0" presId="urn:microsoft.com/office/officeart/2016/7/layout/RepeatingBendingProcessNew"/>
    <dgm:cxn modelId="{41562A6E-C266-4A12-94FD-1CA13D5C59C5}" type="presParOf" srcId="{5DAA2D97-F35C-4541-AB0A-3CC8F886DBFC}" destId="{6078C129-CFA2-4EC3-907E-16DB740279F6}" srcOrd="0" destOrd="0" presId="urn:microsoft.com/office/officeart/2016/7/layout/RepeatingBendingProcessNew"/>
    <dgm:cxn modelId="{FC6C6F0D-609A-43BE-8D9A-015C3FD2F528}" type="presParOf" srcId="{22F75564-E04A-44D8-8966-BED1AA55DC4B}" destId="{1F5FF739-362D-44B7-8419-D9F00E4B3DAA}" srcOrd="10" destOrd="0" presId="urn:microsoft.com/office/officeart/2016/7/layout/RepeatingBendingProcessNew"/>
    <dgm:cxn modelId="{36EB2815-6ADD-4A4B-A385-9DF8CBCA7BBE}" type="presParOf" srcId="{22F75564-E04A-44D8-8966-BED1AA55DC4B}" destId="{93B944B7-A66C-4BE3-B255-E40B663CC392}" srcOrd="11" destOrd="0" presId="urn:microsoft.com/office/officeart/2016/7/layout/RepeatingBendingProcessNew"/>
    <dgm:cxn modelId="{60EAC506-B3D9-4F82-94CD-91BD14918228}" type="presParOf" srcId="{93B944B7-A66C-4BE3-B255-E40B663CC392}" destId="{35CE55B7-249A-4CD6-A4A4-FF4A088D4271}" srcOrd="0" destOrd="0" presId="urn:microsoft.com/office/officeart/2016/7/layout/RepeatingBendingProcessNew"/>
    <dgm:cxn modelId="{C9BEAB25-C3D1-46C7-954C-1F9DCB403ED4}" type="presParOf" srcId="{22F75564-E04A-44D8-8966-BED1AA55DC4B}" destId="{0367B0DE-2A10-43FA-B67F-F6CB4AC8B0B0}" srcOrd="12" destOrd="0" presId="urn:microsoft.com/office/officeart/2016/7/layout/RepeatingBendingProcessNew"/>
    <dgm:cxn modelId="{CF08C9A5-933D-4DB8-8457-B6A537D99904}" type="presParOf" srcId="{22F75564-E04A-44D8-8966-BED1AA55DC4B}" destId="{B25C3CA3-F66B-4624-80B1-6E6A4F02DF18}" srcOrd="13" destOrd="0" presId="urn:microsoft.com/office/officeart/2016/7/layout/RepeatingBendingProcessNew"/>
    <dgm:cxn modelId="{2665BF6B-5C09-4279-8BA8-20293C719137}" type="presParOf" srcId="{B25C3CA3-F66B-4624-80B1-6E6A4F02DF18}" destId="{B7B49182-F052-4159-A6FB-D58AAFA15ED0}" srcOrd="0" destOrd="0" presId="urn:microsoft.com/office/officeart/2016/7/layout/RepeatingBendingProcessNew"/>
    <dgm:cxn modelId="{234279F2-BDB6-4CD8-851E-BC1FD493B200}" type="presParOf" srcId="{22F75564-E04A-44D8-8966-BED1AA55DC4B}" destId="{C418C74D-2FE9-4FD3-A543-4F9CAEFFF8F3}" srcOrd="14" destOrd="0" presId="urn:microsoft.com/office/officeart/2016/7/layout/RepeatingBendingProcessNew"/>
    <dgm:cxn modelId="{4FCE8F71-2E9D-4892-809D-3C0C5A3603D0}" type="presParOf" srcId="{22F75564-E04A-44D8-8966-BED1AA55DC4B}" destId="{E98F717B-90FA-41EB-A8B8-89094C2EA73B}" srcOrd="15" destOrd="0" presId="urn:microsoft.com/office/officeart/2016/7/layout/RepeatingBendingProcessNew"/>
    <dgm:cxn modelId="{BCDD422C-F52F-49FC-849C-AEA75DE1560E}" type="presParOf" srcId="{E98F717B-90FA-41EB-A8B8-89094C2EA73B}" destId="{435E9050-73DC-435B-AE46-EF8A123A7DDF}" srcOrd="0" destOrd="0" presId="urn:microsoft.com/office/officeart/2016/7/layout/RepeatingBendingProcessNew"/>
    <dgm:cxn modelId="{BAF1EA84-553C-4FE9-8CDE-58F7CB64A249}" type="presParOf" srcId="{22F75564-E04A-44D8-8966-BED1AA55DC4B}" destId="{DCCB8CE2-EF65-4976-8EC2-FD53179A898D}" srcOrd="16" destOrd="0" presId="urn:microsoft.com/office/officeart/2016/7/layout/RepeatingBendingProcessNew"/>
    <dgm:cxn modelId="{467E7A7A-3A6C-4500-BA79-593850A6BFC4}" type="presParOf" srcId="{22F75564-E04A-44D8-8966-BED1AA55DC4B}" destId="{8F66E831-96F6-4CC1-9F01-7DAAA7047327}" srcOrd="17" destOrd="0" presId="urn:microsoft.com/office/officeart/2016/7/layout/RepeatingBendingProcessNew"/>
    <dgm:cxn modelId="{6419E5B9-4EF8-4F22-8EB5-170EFA2DB281}" type="presParOf" srcId="{8F66E831-96F6-4CC1-9F01-7DAAA7047327}" destId="{07807EE5-6187-4C57-8162-292FB175CB5B}" srcOrd="0" destOrd="0" presId="urn:microsoft.com/office/officeart/2016/7/layout/RepeatingBendingProcessNew"/>
    <dgm:cxn modelId="{1707BC79-4B5C-43CF-95A5-2197953E4594}" type="presParOf" srcId="{22F75564-E04A-44D8-8966-BED1AA55DC4B}" destId="{972EA1D1-2FDF-40B0-B0A7-305A56532C9E}" srcOrd="18" destOrd="0" presId="urn:microsoft.com/office/officeart/2016/7/layout/RepeatingBendingProcessNew"/>
    <dgm:cxn modelId="{FEB83A14-C374-437B-B77E-DF513BB3F864}" type="presParOf" srcId="{22F75564-E04A-44D8-8966-BED1AA55DC4B}" destId="{E508BCB0-E131-404E-9198-1769A7329D0B}" srcOrd="19" destOrd="0" presId="urn:microsoft.com/office/officeart/2016/7/layout/RepeatingBendingProcessNew"/>
    <dgm:cxn modelId="{AF9DBC3A-33B9-4EB8-AE94-25ECD9FC0B7C}" type="presParOf" srcId="{E508BCB0-E131-404E-9198-1769A7329D0B}" destId="{518A22E9-E016-4D74-BD76-AC8238293770}" srcOrd="0" destOrd="0" presId="urn:microsoft.com/office/officeart/2016/7/layout/RepeatingBendingProcessNew"/>
    <dgm:cxn modelId="{352F4EA9-3057-4CE2-9F5E-8DF7DD626DC1}" type="presParOf" srcId="{22F75564-E04A-44D8-8966-BED1AA55DC4B}" destId="{8694E4D9-A20C-4942-BC8B-DEF40813EEDC}" srcOrd="20" destOrd="0" presId="urn:microsoft.com/office/officeart/2016/7/layout/RepeatingBendingProcessNew"/>
    <dgm:cxn modelId="{8E5137DE-829E-4D8C-86A6-ACCC978D6CC3}" type="presParOf" srcId="{22F75564-E04A-44D8-8966-BED1AA55DC4B}" destId="{F32C8558-CB91-4FED-81BD-E9892D30C187}" srcOrd="21" destOrd="0" presId="urn:microsoft.com/office/officeart/2016/7/layout/RepeatingBendingProcessNew"/>
    <dgm:cxn modelId="{7E0749C8-B2D3-4A4D-BCF1-AFB7278DCA47}" type="presParOf" srcId="{F32C8558-CB91-4FED-81BD-E9892D30C187}" destId="{3FCEA7AE-15C3-4924-8DC6-39ACE285B185}" srcOrd="0" destOrd="0" presId="urn:microsoft.com/office/officeart/2016/7/layout/RepeatingBendingProcessNew"/>
    <dgm:cxn modelId="{41CEEA92-C8C8-408E-AEC7-BD29570D23A4}" type="presParOf" srcId="{22F75564-E04A-44D8-8966-BED1AA55DC4B}" destId="{9F0AC4BD-C683-43F2-B301-F6CB56E1DA07}" srcOrd="22" destOrd="0" presId="urn:microsoft.com/office/officeart/2016/7/layout/RepeatingBendingProcessNew"/>
    <dgm:cxn modelId="{0316409B-8818-44E3-AEBC-F8353ED8B65F}" type="presParOf" srcId="{22F75564-E04A-44D8-8966-BED1AA55DC4B}" destId="{65D8052A-632F-4F63-BCD3-B4867A854A88}" srcOrd="23" destOrd="0" presId="urn:microsoft.com/office/officeart/2016/7/layout/RepeatingBendingProcessNew"/>
    <dgm:cxn modelId="{D12B1709-15ED-48E0-8667-CD6544E9D50F}" type="presParOf" srcId="{65D8052A-632F-4F63-BCD3-B4867A854A88}" destId="{082EF3D1-1B0C-46E8-9AEA-97706DA770C9}" srcOrd="0" destOrd="0" presId="urn:microsoft.com/office/officeart/2016/7/layout/RepeatingBendingProcessNew"/>
    <dgm:cxn modelId="{E6FBD839-229A-41CA-A57F-8158F04EA2F7}" type="presParOf" srcId="{22F75564-E04A-44D8-8966-BED1AA55DC4B}" destId="{577828D7-0554-461C-9582-752AA02C4BD7}" srcOrd="24"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37FF79-2365-43F3-8774-89246901D95C}">
      <dsp:nvSpPr>
        <dsp:cNvPr id="0" name=""/>
        <dsp:cNvSpPr/>
      </dsp:nvSpPr>
      <dsp:spPr>
        <a:xfrm>
          <a:off x="0" y="0"/>
          <a:ext cx="5906181"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7C8C57-BD1A-4AE1-A300-7FEC33F56B65}">
      <dsp:nvSpPr>
        <dsp:cNvPr id="0" name=""/>
        <dsp:cNvSpPr/>
      </dsp:nvSpPr>
      <dsp:spPr>
        <a:xfrm>
          <a:off x="0" y="0"/>
          <a:ext cx="5906181" cy="653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Herbs as symbols of Healing </a:t>
          </a:r>
        </a:p>
      </dsp:txBody>
      <dsp:txXfrm>
        <a:off x="0" y="0"/>
        <a:ext cx="5906181" cy="653839"/>
      </dsp:txXfrm>
    </dsp:sp>
    <dsp:sp modelId="{AEFA61B5-8DF7-45FB-AE57-645BB64078C0}">
      <dsp:nvSpPr>
        <dsp:cNvPr id="0" name=""/>
        <dsp:cNvSpPr/>
      </dsp:nvSpPr>
      <dsp:spPr>
        <a:xfrm>
          <a:off x="0" y="653839"/>
          <a:ext cx="5906181" cy="0"/>
        </a:xfrm>
        <a:prstGeom prst="line">
          <a:avLst/>
        </a:prstGeom>
        <a:solidFill>
          <a:schemeClr val="accent5">
            <a:hueOff val="336683"/>
            <a:satOff val="-1610"/>
            <a:lumOff val="1765"/>
            <a:alphaOff val="0"/>
          </a:schemeClr>
        </a:solidFill>
        <a:ln w="12700" cap="flat" cmpd="sng" algn="ctr">
          <a:solidFill>
            <a:schemeClr val="accent5">
              <a:hueOff val="336683"/>
              <a:satOff val="-1610"/>
              <a:lumOff val="176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28DDA9-383B-42AD-AF86-958547AB23D4}">
      <dsp:nvSpPr>
        <dsp:cNvPr id="0" name=""/>
        <dsp:cNvSpPr/>
      </dsp:nvSpPr>
      <dsp:spPr>
        <a:xfrm>
          <a:off x="0" y="653839"/>
          <a:ext cx="5906181" cy="653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Herbs of Nourishment</a:t>
          </a:r>
        </a:p>
      </dsp:txBody>
      <dsp:txXfrm>
        <a:off x="0" y="653839"/>
        <a:ext cx="5906181" cy="653839"/>
      </dsp:txXfrm>
    </dsp:sp>
    <dsp:sp modelId="{D33445E4-9890-40F6-9041-1F00378069DB}">
      <dsp:nvSpPr>
        <dsp:cNvPr id="0" name=""/>
        <dsp:cNvSpPr/>
      </dsp:nvSpPr>
      <dsp:spPr>
        <a:xfrm>
          <a:off x="0" y="1307679"/>
          <a:ext cx="5906181" cy="0"/>
        </a:xfrm>
        <a:prstGeom prst="line">
          <a:avLst/>
        </a:prstGeom>
        <a:solidFill>
          <a:schemeClr val="accent5">
            <a:hueOff val="673367"/>
            <a:satOff val="-3220"/>
            <a:lumOff val="3529"/>
            <a:alphaOff val="0"/>
          </a:schemeClr>
        </a:solidFill>
        <a:ln w="12700" cap="flat" cmpd="sng" algn="ctr">
          <a:solidFill>
            <a:schemeClr val="accent5">
              <a:hueOff val="673367"/>
              <a:satOff val="-3220"/>
              <a:lumOff val="352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9E5D5E-ED01-4B59-BDC6-4B77E2DF3835}">
      <dsp:nvSpPr>
        <dsp:cNvPr id="0" name=""/>
        <dsp:cNvSpPr/>
      </dsp:nvSpPr>
      <dsp:spPr>
        <a:xfrm>
          <a:off x="0" y="1307679"/>
          <a:ext cx="5906181" cy="653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Herbs in Daily Life</a:t>
          </a:r>
        </a:p>
      </dsp:txBody>
      <dsp:txXfrm>
        <a:off x="0" y="1307679"/>
        <a:ext cx="5906181" cy="653839"/>
      </dsp:txXfrm>
    </dsp:sp>
    <dsp:sp modelId="{E86859A4-2B8F-4A01-8C4D-45EFF2A5EA72}">
      <dsp:nvSpPr>
        <dsp:cNvPr id="0" name=""/>
        <dsp:cNvSpPr/>
      </dsp:nvSpPr>
      <dsp:spPr>
        <a:xfrm>
          <a:off x="0" y="1961519"/>
          <a:ext cx="5906181" cy="0"/>
        </a:xfrm>
        <a:prstGeom prst="line">
          <a:avLst/>
        </a:prstGeom>
        <a:solidFill>
          <a:schemeClr val="accent5">
            <a:hueOff val="1010050"/>
            <a:satOff val="-4830"/>
            <a:lumOff val="5294"/>
            <a:alphaOff val="0"/>
          </a:schemeClr>
        </a:solidFill>
        <a:ln w="12700" cap="flat" cmpd="sng" algn="ctr">
          <a:solidFill>
            <a:schemeClr val="accent5">
              <a:hueOff val="1010050"/>
              <a:satOff val="-4830"/>
              <a:lumOff val="529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632350-1FAC-4630-8493-D4A731890801}">
      <dsp:nvSpPr>
        <dsp:cNvPr id="0" name=""/>
        <dsp:cNvSpPr/>
      </dsp:nvSpPr>
      <dsp:spPr>
        <a:xfrm>
          <a:off x="0" y="1961519"/>
          <a:ext cx="5906181" cy="653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Herbs of Offering </a:t>
          </a:r>
        </a:p>
      </dsp:txBody>
      <dsp:txXfrm>
        <a:off x="0" y="1961519"/>
        <a:ext cx="5906181" cy="653839"/>
      </dsp:txXfrm>
    </dsp:sp>
    <dsp:sp modelId="{8A19B03D-C6CE-4292-A348-DF86E49B874F}">
      <dsp:nvSpPr>
        <dsp:cNvPr id="0" name=""/>
        <dsp:cNvSpPr/>
      </dsp:nvSpPr>
      <dsp:spPr>
        <a:xfrm>
          <a:off x="0" y="2615358"/>
          <a:ext cx="5906181" cy="0"/>
        </a:xfrm>
        <a:prstGeom prst="line">
          <a:avLst/>
        </a:prstGeom>
        <a:solidFill>
          <a:schemeClr val="accent5">
            <a:hueOff val="1346734"/>
            <a:satOff val="-6440"/>
            <a:lumOff val="7059"/>
            <a:alphaOff val="0"/>
          </a:schemeClr>
        </a:solidFill>
        <a:ln w="12700" cap="flat" cmpd="sng" algn="ctr">
          <a:solidFill>
            <a:schemeClr val="accent5">
              <a:hueOff val="1346734"/>
              <a:satOff val="-6440"/>
              <a:lumOff val="705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07F43D-B580-4F68-B9D8-9A1154CB2872}">
      <dsp:nvSpPr>
        <dsp:cNvPr id="0" name=""/>
        <dsp:cNvSpPr/>
      </dsp:nvSpPr>
      <dsp:spPr>
        <a:xfrm>
          <a:off x="0" y="2615359"/>
          <a:ext cx="5906181" cy="653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Herbs and Spiritual growth </a:t>
          </a:r>
        </a:p>
      </dsp:txBody>
      <dsp:txXfrm>
        <a:off x="0" y="2615359"/>
        <a:ext cx="5906181" cy="653839"/>
      </dsp:txXfrm>
    </dsp:sp>
    <dsp:sp modelId="{AFF4C9AD-C659-490C-870D-EF9F96314080}">
      <dsp:nvSpPr>
        <dsp:cNvPr id="0" name=""/>
        <dsp:cNvSpPr/>
      </dsp:nvSpPr>
      <dsp:spPr>
        <a:xfrm>
          <a:off x="0" y="3269198"/>
          <a:ext cx="5906181" cy="0"/>
        </a:xfrm>
        <a:prstGeom prst="line">
          <a:avLst/>
        </a:prstGeom>
        <a:solidFill>
          <a:schemeClr val="accent5">
            <a:hueOff val="1683417"/>
            <a:satOff val="-8050"/>
            <a:lumOff val="8824"/>
            <a:alphaOff val="0"/>
          </a:schemeClr>
        </a:solidFill>
        <a:ln w="12700" cap="flat" cmpd="sng" algn="ctr">
          <a:solidFill>
            <a:schemeClr val="accent5">
              <a:hueOff val="1683417"/>
              <a:satOff val="-8050"/>
              <a:lumOff val="882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31D053-3997-42FB-B8CA-86C50D8AF225}">
      <dsp:nvSpPr>
        <dsp:cNvPr id="0" name=""/>
        <dsp:cNvSpPr/>
      </dsp:nvSpPr>
      <dsp:spPr>
        <a:xfrm>
          <a:off x="0" y="3269198"/>
          <a:ext cx="5906181" cy="653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Herbs related to Gods creation</a:t>
          </a:r>
        </a:p>
      </dsp:txBody>
      <dsp:txXfrm>
        <a:off x="0" y="3269198"/>
        <a:ext cx="5906181" cy="653839"/>
      </dsp:txXfrm>
    </dsp:sp>
    <dsp:sp modelId="{A2B744AB-FBEB-46B0-A2BB-25F4775107A3}">
      <dsp:nvSpPr>
        <dsp:cNvPr id="0" name=""/>
        <dsp:cNvSpPr/>
      </dsp:nvSpPr>
      <dsp:spPr>
        <a:xfrm>
          <a:off x="0" y="3923038"/>
          <a:ext cx="5906181" cy="0"/>
        </a:xfrm>
        <a:prstGeom prst="line">
          <a:avLst/>
        </a:prstGeom>
        <a:solidFill>
          <a:schemeClr val="accent5">
            <a:hueOff val="2020100"/>
            <a:satOff val="-9660"/>
            <a:lumOff val="10588"/>
            <a:alphaOff val="0"/>
          </a:schemeClr>
        </a:solidFill>
        <a:ln w="12700" cap="flat" cmpd="sng" algn="ctr">
          <a:solidFill>
            <a:schemeClr val="accent5">
              <a:hueOff val="2020100"/>
              <a:satOff val="-9660"/>
              <a:lumOff val="105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B76A90-967D-4985-A816-FF56DF23B510}">
      <dsp:nvSpPr>
        <dsp:cNvPr id="0" name=""/>
        <dsp:cNvSpPr/>
      </dsp:nvSpPr>
      <dsp:spPr>
        <a:xfrm>
          <a:off x="0" y="3923038"/>
          <a:ext cx="5906181" cy="653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Herbs for Prayer and Worship</a:t>
          </a:r>
        </a:p>
      </dsp:txBody>
      <dsp:txXfrm>
        <a:off x="0" y="3923038"/>
        <a:ext cx="5906181" cy="653839"/>
      </dsp:txXfrm>
    </dsp:sp>
    <dsp:sp modelId="{370BC156-563C-4D7F-BD5D-CEEE008C7E08}">
      <dsp:nvSpPr>
        <dsp:cNvPr id="0" name=""/>
        <dsp:cNvSpPr/>
      </dsp:nvSpPr>
      <dsp:spPr>
        <a:xfrm>
          <a:off x="0" y="4576878"/>
          <a:ext cx="5906181" cy="0"/>
        </a:xfrm>
        <a:prstGeom prst="line">
          <a:avLst/>
        </a:prstGeom>
        <a:solidFill>
          <a:schemeClr val="accent5">
            <a:hueOff val="2356783"/>
            <a:satOff val="-11270"/>
            <a:lumOff val="12353"/>
            <a:alphaOff val="0"/>
          </a:schemeClr>
        </a:solidFill>
        <a:ln w="12700" cap="flat" cmpd="sng" algn="ctr">
          <a:solidFill>
            <a:schemeClr val="accent5">
              <a:hueOff val="2356783"/>
              <a:satOff val="-11270"/>
              <a:lumOff val="123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C1A8C9-8B04-4D1F-8537-2D9DAD176E4B}">
      <dsp:nvSpPr>
        <dsp:cNvPr id="0" name=""/>
        <dsp:cNvSpPr/>
      </dsp:nvSpPr>
      <dsp:spPr>
        <a:xfrm>
          <a:off x="0" y="4576878"/>
          <a:ext cx="5906181" cy="653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Herbs for Community and Connection</a:t>
          </a:r>
        </a:p>
      </dsp:txBody>
      <dsp:txXfrm>
        <a:off x="0" y="4576878"/>
        <a:ext cx="5906181" cy="6538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09A813-0D52-4703-BCDE-0B8501CB5F56}">
      <dsp:nvSpPr>
        <dsp:cNvPr id="0" name=""/>
        <dsp:cNvSpPr/>
      </dsp:nvSpPr>
      <dsp:spPr>
        <a:xfrm>
          <a:off x="1704794" y="603259"/>
          <a:ext cx="359297" cy="91440"/>
        </a:xfrm>
        <a:custGeom>
          <a:avLst/>
          <a:gdLst/>
          <a:ahLst/>
          <a:cxnLst/>
          <a:rect l="0" t="0" r="0" b="0"/>
          <a:pathLst>
            <a:path>
              <a:moveTo>
                <a:pt x="0" y="45720"/>
              </a:moveTo>
              <a:lnTo>
                <a:pt x="359297" y="45720"/>
              </a:lnTo>
            </a:path>
          </a:pathLst>
        </a:custGeom>
        <a:noFill/>
        <a:ln w="635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74696" y="647027"/>
        <a:ext cx="19494" cy="3902"/>
      </dsp:txXfrm>
    </dsp:sp>
    <dsp:sp modelId="{E1D60425-F88C-4253-B598-F2CC63DB8BC3}">
      <dsp:nvSpPr>
        <dsp:cNvPr id="0" name=""/>
        <dsp:cNvSpPr/>
      </dsp:nvSpPr>
      <dsp:spPr>
        <a:xfrm>
          <a:off x="11387" y="140417"/>
          <a:ext cx="1695206" cy="101712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067" tIns="87193" rIns="83067" bIns="87193" numCol="1" spcCol="1270" anchor="ctr" anchorCtr="0">
          <a:noAutofit/>
        </a:bodyPr>
        <a:lstStyle/>
        <a:p>
          <a:pPr marL="0" lvl="0" indent="0" algn="ctr" defTabSz="533400">
            <a:lnSpc>
              <a:spcPct val="90000"/>
            </a:lnSpc>
            <a:spcBef>
              <a:spcPct val="0"/>
            </a:spcBef>
            <a:spcAft>
              <a:spcPct val="35000"/>
            </a:spcAft>
            <a:buNone/>
          </a:pPr>
          <a:r>
            <a:rPr lang="en-US" sz="1200" b="1" i="0" kern="1200" baseline="0"/>
            <a:t>Flowers &amp; Greens (Easy to Spot)</a:t>
          </a:r>
          <a:endParaRPr lang="en-US" sz="1200" kern="1200"/>
        </a:p>
      </dsp:txBody>
      <dsp:txXfrm>
        <a:off x="11387" y="140417"/>
        <a:ext cx="1695206" cy="1017124"/>
      </dsp:txXfrm>
    </dsp:sp>
    <dsp:sp modelId="{FF38A7AE-DF32-4F12-9FB5-9B822DB93B01}">
      <dsp:nvSpPr>
        <dsp:cNvPr id="0" name=""/>
        <dsp:cNvSpPr/>
      </dsp:nvSpPr>
      <dsp:spPr>
        <a:xfrm>
          <a:off x="3789899" y="603259"/>
          <a:ext cx="359297" cy="91440"/>
        </a:xfrm>
        <a:custGeom>
          <a:avLst/>
          <a:gdLst/>
          <a:ahLst/>
          <a:cxnLst/>
          <a:rect l="0" t="0" r="0" b="0"/>
          <a:pathLst>
            <a:path>
              <a:moveTo>
                <a:pt x="0" y="45720"/>
              </a:moveTo>
              <a:lnTo>
                <a:pt x="359297" y="45720"/>
              </a:lnTo>
            </a:path>
          </a:pathLst>
        </a:custGeom>
        <a:noFill/>
        <a:ln w="6350"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59800" y="647027"/>
        <a:ext cx="19494" cy="3902"/>
      </dsp:txXfrm>
    </dsp:sp>
    <dsp:sp modelId="{091F1EA3-3F4A-4E7A-987B-828CCCE42146}">
      <dsp:nvSpPr>
        <dsp:cNvPr id="0" name=""/>
        <dsp:cNvSpPr/>
      </dsp:nvSpPr>
      <dsp:spPr>
        <a:xfrm>
          <a:off x="2096492" y="140417"/>
          <a:ext cx="1695206" cy="1017124"/>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067" tIns="87193" rIns="83067" bIns="87193" numCol="1" spcCol="1270" anchor="ctr" anchorCtr="0">
          <a:noAutofit/>
        </a:bodyPr>
        <a:lstStyle/>
        <a:p>
          <a:pPr marL="0" lvl="0" indent="0" algn="ctr" defTabSz="533400">
            <a:lnSpc>
              <a:spcPct val="90000"/>
            </a:lnSpc>
            <a:spcBef>
              <a:spcPct val="0"/>
            </a:spcBef>
            <a:spcAft>
              <a:spcPct val="35000"/>
            </a:spcAft>
            <a:buNone/>
          </a:pPr>
          <a:r>
            <a:rPr lang="en-US" sz="1200" b="1" i="0" kern="1200" baseline="0"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Dandelio</a:t>
          </a:r>
          <a:r>
            <a:rPr lang="en-US" sz="1200" b="1" i="0" kern="1200" baseline="0" dirty="0">
              <a:hlinkClick xmlns:r="http://schemas.openxmlformats.org/officeDocument/2006/relationships" r:id="rId1"/>
            </a:rPr>
            <a:t>n</a:t>
          </a:r>
          <a:r>
            <a:rPr lang="en-US" sz="1200" b="1" i="0" kern="1200" baseline="0" dirty="0"/>
            <a:t> (Flowers &amp; Leaves):</a:t>
          </a:r>
          <a:r>
            <a:rPr lang="en-US" sz="1200" b="0" i="0" kern="1200" baseline="0" dirty="0"/>
            <a:t> Yellow flowers and jagged leaves are great in salads, teas, or cooked like spinach.</a:t>
          </a:r>
          <a:endParaRPr lang="en-US" sz="1200" kern="1200" dirty="0"/>
        </a:p>
      </dsp:txBody>
      <dsp:txXfrm>
        <a:off x="2096492" y="140417"/>
        <a:ext cx="1695206" cy="1017124"/>
      </dsp:txXfrm>
    </dsp:sp>
    <dsp:sp modelId="{CBA54CC0-988A-46A2-9065-B76445065FDA}">
      <dsp:nvSpPr>
        <dsp:cNvPr id="0" name=""/>
        <dsp:cNvSpPr/>
      </dsp:nvSpPr>
      <dsp:spPr>
        <a:xfrm>
          <a:off x="5875003" y="603259"/>
          <a:ext cx="359297" cy="91440"/>
        </a:xfrm>
        <a:custGeom>
          <a:avLst/>
          <a:gdLst/>
          <a:ahLst/>
          <a:cxnLst/>
          <a:rect l="0" t="0" r="0" b="0"/>
          <a:pathLst>
            <a:path>
              <a:moveTo>
                <a:pt x="0" y="45720"/>
              </a:moveTo>
              <a:lnTo>
                <a:pt x="359297" y="45720"/>
              </a:lnTo>
            </a:path>
          </a:pathLst>
        </a:custGeom>
        <a:noFill/>
        <a:ln w="6350"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044904" y="647027"/>
        <a:ext cx="19494" cy="3902"/>
      </dsp:txXfrm>
    </dsp:sp>
    <dsp:sp modelId="{C049CF06-7278-4D19-818D-657E94DDB4EF}">
      <dsp:nvSpPr>
        <dsp:cNvPr id="0" name=""/>
        <dsp:cNvSpPr/>
      </dsp:nvSpPr>
      <dsp:spPr>
        <a:xfrm>
          <a:off x="4181596" y="140417"/>
          <a:ext cx="1695206" cy="1017124"/>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067" tIns="87193" rIns="83067" bIns="87193" numCol="1" spcCol="1270" anchor="ctr" anchorCtr="0">
          <a:noAutofit/>
        </a:bodyPr>
        <a:lstStyle/>
        <a:p>
          <a:pPr marL="0" lvl="0" indent="0" algn="ctr" defTabSz="533400">
            <a:lnSpc>
              <a:spcPct val="90000"/>
            </a:lnSpc>
            <a:spcBef>
              <a:spcPct val="0"/>
            </a:spcBef>
            <a:spcAft>
              <a:spcPct val="35000"/>
            </a:spcAft>
            <a:buNone/>
          </a:pPr>
          <a:r>
            <a:rPr lang="en-US" sz="1200" b="1" i="0" kern="1200" baseline="0" dirty="0">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rPr>
            <a:t>Clover</a:t>
          </a:r>
          <a:r>
            <a:rPr lang="en-US" sz="1200" b="1" i="0" kern="1200" baseline="0" dirty="0"/>
            <a:t> (Flowers):</a:t>
          </a:r>
          <a:r>
            <a:rPr lang="en-US" sz="1200" b="0" i="0" kern="1200" baseline="0" dirty="0"/>
            <a:t> Pink/white flowers can be eaten fresh or dried for tea.</a:t>
          </a:r>
          <a:endParaRPr lang="en-US" sz="1200" kern="1200" dirty="0"/>
        </a:p>
      </dsp:txBody>
      <dsp:txXfrm>
        <a:off x="4181596" y="140417"/>
        <a:ext cx="1695206" cy="1017124"/>
      </dsp:txXfrm>
    </dsp:sp>
    <dsp:sp modelId="{DB30A585-D595-4FA9-8761-17BB6CFF4F23}">
      <dsp:nvSpPr>
        <dsp:cNvPr id="0" name=""/>
        <dsp:cNvSpPr/>
      </dsp:nvSpPr>
      <dsp:spPr>
        <a:xfrm>
          <a:off x="7960107" y="603259"/>
          <a:ext cx="359297" cy="91440"/>
        </a:xfrm>
        <a:custGeom>
          <a:avLst/>
          <a:gdLst/>
          <a:ahLst/>
          <a:cxnLst/>
          <a:rect l="0" t="0" r="0" b="0"/>
          <a:pathLst>
            <a:path>
              <a:moveTo>
                <a:pt x="0" y="45720"/>
              </a:moveTo>
              <a:lnTo>
                <a:pt x="359297" y="45720"/>
              </a:lnTo>
            </a:path>
          </a:pathLst>
        </a:custGeom>
        <a:noFill/>
        <a:ln w="6350"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130009" y="647027"/>
        <a:ext cx="19494" cy="3902"/>
      </dsp:txXfrm>
    </dsp:sp>
    <dsp:sp modelId="{61E5BDB8-A175-4798-9150-F0ECD6630AB1}">
      <dsp:nvSpPr>
        <dsp:cNvPr id="0" name=""/>
        <dsp:cNvSpPr/>
      </dsp:nvSpPr>
      <dsp:spPr>
        <a:xfrm>
          <a:off x="6266700" y="140417"/>
          <a:ext cx="1695206" cy="1017124"/>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067" tIns="87193" rIns="83067" bIns="87193" numCol="1" spcCol="1270" anchor="ctr" anchorCtr="0">
          <a:noAutofit/>
        </a:bodyPr>
        <a:lstStyle/>
        <a:p>
          <a:pPr marL="0" lvl="0" indent="0" algn="ctr" defTabSz="533400">
            <a:lnSpc>
              <a:spcPct val="90000"/>
            </a:lnSpc>
            <a:spcBef>
              <a:spcPct val="0"/>
            </a:spcBef>
            <a:spcAft>
              <a:spcPct val="35000"/>
            </a:spcAft>
            <a:buNone/>
          </a:pPr>
          <a:r>
            <a:rPr lang="en-US" sz="1200" b="1" i="0" kern="1200" baseline="0" dirty="0">
              <a:solidFill>
                <a:schemeClr val="tx1"/>
              </a:solidFill>
              <a:hlinkClick xmlns:r="http://schemas.openxmlformats.org/officeDocument/2006/relationships" r:id="rId3">
                <a:extLst>
                  <a:ext uri="{A12FA001-AC4F-418D-AE19-62706E023703}">
                    <ahyp:hlinkClr xmlns:ahyp="http://schemas.microsoft.com/office/drawing/2018/hyperlinkcolor" val="tx"/>
                  </a:ext>
                </a:extLst>
              </a:hlinkClick>
            </a:rPr>
            <a:t>Violets</a:t>
          </a:r>
          <a:r>
            <a:rPr lang="en-US" sz="1200" b="1" i="0" kern="1200" baseline="0" dirty="0"/>
            <a:t> (Flowers &amp; Leaves):</a:t>
          </a:r>
          <a:r>
            <a:rPr lang="en-US" sz="1200" b="0" i="0" kern="1200" baseline="0" dirty="0"/>
            <a:t> Sweet flowers and leaves, good in salads.</a:t>
          </a:r>
          <a:endParaRPr lang="en-US" sz="1200" kern="1200" dirty="0"/>
        </a:p>
      </dsp:txBody>
      <dsp:txXfrm>
        <a:off x="6266700" y="140417"/>
        <a:ext cx="1695206" cy="1017124"/>
      </dsp:txXfrm>
    </dsp:sp>
    <dsp:sp modelId="{5DAA2D97-F35C-4541-AB0A-3CC8F886DBFC}">
      <dsp:nvSpPr>
        <dsp:cNvPr id="0" name=""/>
        <dsp:cNvSpPr/>
      </dsp:nvSpPr>
      <dsp:spPr>
        <a:xfrm>
          <a:off x="858991" y="1155741"/>
          <a:ext cx="8340417" cy="359297"/>
        </a:xfrm>
        <a:custGeom>
          <a:avLst/>
          <a:gdLst/>
          <a:ahLst/>
          <a:cxnLst/>
          <a:rect l="0" t="0" r="0" b="0"/>
          <a:pathLst>
            <a:path>
              <a:moveTo>
                <a:pt x="8340417" y="0"/>
              </a:moveTo>
              <a:lnTo>
                <a:pt x="8340417" y="196748"/>
              </a:lnTo>
              <a:lnTo>
                <a:pt x="0" y="196748"/>
              </a:lnTo>
              <a:lnTo>
                <a:pt x="0" y="359297"/>
              </a:lnTo>
            </a:path>
          </a:pathLst>
        </a:custGeom>
        <a:noFill/>
        <a:ln w="6350"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20461" y="1333438"/>
        <a:ext cx="417476" cy="3902"/>
      </dsp:txXfrm>
    </dsp:sp>
    <dsp:sp modelId="{A08AF90F-7ABB-4E8D-88D0-96F66441A3E5}">
      <dsp:nvSpPr>
        <dsp:cNvPr id="0" name=""/>
        <dsp:cNvSpPr/>
      </dsp:nvSpPr>
      <dsp:spPr>
        <a:xfrm>
          <a:off x="8351805" y="140417"/>
          <a:ext cx="1695206" cy="1017124"/>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067" tIns="87193" rIns="83067" bIns="87193" numCol="1" spcCol="1270" anchor="ctr" anchorCtr="0">
          <a:noAutofit/>
        </a:bodyPr>
        <a:lstStyle/>
        <a:p>
          <a:pPr marL="0" lvl="0" indent="0" algn="ctr" defTabSz="533400">
            <a:lnSpc>
              <a:spcPct val="90000"/>
            </a:lnSpc>
            <a:spcBef>
              <a:spcPct val="0"/>
            </a:spcBef>
            <a:spcAft>
              <a:spcPct val="35000"/>
            </a:spcAft>
            <a:buNone/>
          </a:pPr>
          <a:r>
            <a:rPr lang="en-US" sz="1200" b="1" i="0" kern="1200" baseline="0"/>
            <a:t>Wood Sorrel (Oxalis):</a:t>
          </a:r>
          <a:r>
            <a:rPr lang="en-US" sz="1200" b="0" i="0" kern="1200" baseline="0"/>
            <a:t> Lemon-flavored leaves and flowers (use sparingly).</a:t>
          </a:r>
          <a:endParaRPr lang="en-US" sz="1200" kern="1200"/>
        </a:p>
      </dsp:txBody>
      <dsp:txXfrm>
        <a:off x="8351805" y="140417"/>
        <a:ext cx="1695206" cy="1017124"/>
      </dsp:txXfrm>
    </dsp:sp>
    <dsp:sp modelId="{93B944B7-A66C-4BE3-B255-E40B663CC392}">
      <dsp:nvSpPr>
        <dsp:cNvPr id="0" name=""/>
        <dsp:cNvSpPr/>
      </dsp:nvSpPr>
      <dsp:spPr>
        <a:xfrm>
          <a:off x="1704794" y="2010281"/>
          <a:ext cx="359297" cy="91440"/>
        </a:xfrm>
        <a:custGeom>
          <a:avLst/>
          <a:gdLst/>
          <a:ahLst/>
          <a:cxnLst/>
          <a:rect l="0" t="0" r="0" b="0"/>
          <a:pathLst>
            <a:path>
              <a:moveTo>
                <a:pt x="0" y="45720"/>
              </a:moveTo>
              <a:lnTo>
                <a:pt x="359297" y="45720"/>
              </a:lnTo>
            </a:path>
          </a:pathLst>
        </a:custGeom>
        <a:noFill/>
        <a:ln w="635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74696" y="2054049"/>
        <a:ext cx="19494" cy="3902"/>
      </dsp:txXfrm>
    </dsp:sp>
    <dsp:sp modelId="{1F5FF739-362D-44B7-8419-D9F00E4B3DAA}">
      <dsp:nvSpPr>
        <dsp:cNvPr id="0" name=""/>
        <dsp:cNvSpPr/>
      </dsp:nvSpPr>
      <dsp:spPr>
        <a:xfrm>
          <a:off x="11387" y="1547438"/>
          <a:ext cx="1695206" cy="101712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067" tIns="87193" rIns="83067" bIns="87193" numCol="1" spcCol="1270" anchor="ctr" anchorCtr="0">
          <a:noAutofit/>
        </a:bodyPr>
        <a:lstStyle/>
        <a:p>
          <a:pPr marL="0" lvl="0" indent="0" algn="ctr" defTabSz="533400">
            <a:lnSpc>
              <a:spcPct val="90000"/>
            </a:lnSpc>
            <a:spcBef>
              <a:spcPct val="0"/>
            </a:spcBef>
            <a:spcAft>
              <a:spcPct val="35000"/>
            </a:spcAft>
            <a:buNone/>
          </a:pPr>
          <a:r>
            <a:rPr lang="en-US" sz="1200" b="1" i="0" kern="1200" baseline="0"/>
            <a:t>Chickweed:</a:t>
          </a:r>
          <a:r>
            <a:rPr lang="en-US" sz="1200" b="0" i="0" kern="1200" baseline="0"/>
            <a:t> Small, delicate plant, good raw in salads.</a:t>
          </a:r>
          <a:endParaRPr lang="en-US" sz="1200" kern="1200"/>
        </a:p>
      </dsp:txBody>
      <dsp:txXfrm>
        <a:off x="11387" y="1547438"/>
        <a:ext cx="1695206" cy="1017124"/>
      </dsp:txXfrm>
    </dsp:sp>
    <dsp:sp modelId="{B25C3CA3-F66B-4624-80B1-6E6A4F02DF18}">
      <dsp:nvSpPr>
        <dsp:cNvPr id="0" name=""/>
        <dsp:cNvSpPr/>
      </dsp:nvSpPr>
      <dsp:spPr>
        <a:xfrm>
          <a:off x="3789899" y="2010281"/>
          <a:ext cx="359297" cy="91440"/>
        </a:xfrm>
        <a:custGeom>
          <a:avLst/>
          <a:gdLst/>
          <a:ahLst/>
          <a:cxnLst/>
          <a:rect l="0" t="0" r="0" b="0"/>
          <a:pathLst>
            <a:path>
              <a:moveTo>
                <a:pt x="0" y="45720"/>
              </a:moveTo>
              <a:lnTo>
                <a:pt x="359297" y="45720"/>
              </a:lnTo>
            </a:path>
          </a:pathLst>
        </a:custGeom>
        <a:noFill/>
        <a:ln w="6350"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59800" y="2054049"/>
        <a:ext cx="19494" cy="3902"/>
      </dsp:txXfrm>
    </dsp:sp>
    <dsp:sp modelId="{0367B0DE-2A10-43FA-B67F-F6CB4AC8B0B0}">
      <dsp:nvSpPr>
        <dsp:cNvPr id="0" name=""/>
        <dsp:cNvSpPr/>
      </dsp:nvSpPr>
      <dsp:spPr>
        <a:xfrm>
          <a:off x="2096492" y="1547438"/>
          <a:ext cx="1695206" cy="1017124"/>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067" tIns="87193" rIns="83067" bIns="87193" numCol="1" spcCol="1270" anchor="ctr" anchorCtr="0">
          <a:noAutofit/>
        </a:bodyPr>
        <a:lstStyle/>
        <a:p>
          <a:pPr marL="0" lvl="0" indent="0" algn="ctr" defTabSz="533400">
            <a:lnSpc>
              <a:spcPct val="90000"/>
            </a:lnSpc>
            <a:spcBef>
              <a:spcPct val="0"/>
            </a:spcBef>
            <a:spcAft>
              <a:spcPct val="35000"/>
            </a:spcAft>
            <a:buNone/>
          </a:pPr>
          <a:r>
            <a:rPr lang="en-US" sz="1200" b="1" i="0" kern="1200" baseline="0" dirty="0">
              <a:solidFill>
                <a:schemeClr val="tx1"/>
              </a:solidFill>
              <a:hlinkClick xmlns:r="http://schemas.openxmlformats.org/officeDocument/2006/relationships" r:id="rId4">
                <a:extLst>
                  <a:ext uri="{A12FA001-AC4F-418D-AE19-62706E023703}">
                    <ahyp:hlinkClr xmlns:ahyp="http://schemas.microsoft.com/office/drawing/2018/hyperlinkcolor" val="tx"/>
                  </a:ext>
                </a:extLst>
              </a:hlinkClick>
            </a:rPr>
            <a:t>Plantain</a:t>
          </a:r>
          <a:r>
            <a:rPr lang="en-US" sz="1200" b="1" i="0" kern="1200" baseline="0" dirty="0"/>
            <a:t> (Common):</a:t>
          </a:r>
          <a:r>
            <a:rPr lang="en-US" sz="1200" b="0" i="0" kern="1200" baseline="0" dirty="0"/>
            <a:t> Not the banana, but a broad-leafed weed; young leaves are edible cooked.</a:t>
          </a:r>
          <a:endParaRPr lang="en-US" sz="1200" kern="1200" dirty="0"/>
        </a:p>
      </dsp:txBody>
      <dsp:txXfrm>
        <a:off x="2096492" y="1547438"/>
        <a:ext cx="1695206" cy="1017124"/>
      </dsp:txXfrm>
    </dsp:sp>
    <dsp:sp modelId="{E98F717B-90FA-41EB-A8B8-89094C2EA73B}">
      <dsp:nvSpPr>
        <dsp:cNvPr id="0" name=""/>
        <dsp:cNvSpPr/>
      </dsp:nvSpPr>
      <dsp:spPr>
        <a:xfrm>
          <a:off x="5875003" y="2010281"/>
          <a:ext cx="359297" cy="91440"/>
        </a:xfrm>
        <a:custGeom>
          <a:avLst/>
          <a:gdLst/>
          <a:ahLst/>
          <a:cxnLst/>
          <a:rect l="0" t="0" r="0" b="0"/>
          <a:pathLst>
            <a:path>
              <a:moveTo>
                <a:pt x="0" y="45720"/>
              </a:moveTo>
              <a:lnTo>
                <a:pt x="359297" y="45720"/>
              </a:lnTo>
            </a:path>
          </a:pathLst>
        </a:custGeom>
        <a:noFill/>
        <a:ln w="6350"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044904" y="2054049"/>
        <a:ext cx="19494" cy="3902"/>
      </dsp:txXfrm>
    </dsp:sp>
    <dsp:sp modelId="{C418C74D-2FE9-4FD3-A543-4F9CAEFFF8F3}">
      <dsp:nvSpPr>
        <dsp:cNvPr id="0" name=""/>
        <dsp:cNvSpPr/>
      </dsp:nvSpPr>
      <dsp:spPr>
        <a:xfrm>
          <a:off x="4181596" y="1547438"/>
          <a:ext cx="1695206" cy="1017124"/>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067" tIns="87193" rIns="83067" bIns="87193" numCol="1" spcCol="1270" anchor="ctr" anchorCtr="0">
          <a:noAutofit/>
        </a:bodyPr>
        <a:lstStyle/>
        <a:p>
          <a:pPr marL="0" lvl="0" indent="0" algn="ctr" defTabSz="533400">
            <a:lnSpc>
              <a:spcPct val="90000"/>
            </a:lnSpc>
            <a:spcBef>
              <a:spcPct val="0"/>
            </a:spcBef>
            <a:spcAft>
              <a:spcPct val="35000"/>
            </a:spcAft>
            <a:buNone/>
          </a:pPr>
          <a:r>
            <a:rPr lang="en-US" sz="1200" b="1" i="0" kern="1200" baseline="0" dirty="0">
              <a:solidFill>
                <a:schemeClr val="tx1"/>
              </a:solidFill>
              <a:hlinkClick xmlns:r="http://schemas.openxmlformats.org/officeDocument/2006/relationships" r:id="rId5">
                <a:extLst>
                  <a:ext uri="{A12FA001-AC4F-418D-AE19-62706E023703}">
                    <ahyp:hlinkClr xmlns:ahyp="http://schemas.microsoft.com/office/drawing/2018/hyperlinkcolor" val="tx"/>
                  </a:ext>
                </a:extLst>
              </a:hlinkClick>
            </a:rPr>
            <a:t>Nasturtium</a:t>
          </a:r>
          <a:r>
            <a:rPr lang="en-US" sz="1200" b="1" i="0" kern="1200" baseline="0" dirty="0"/>
            <a:t> (Often cultivated but can escape):</a:t>
          </a:r>
          <a:r>
            <a:rPr lang="en-US" sz="1200" b="0" i="0" kern="1200" baseline="0" dirty="0"/>
            <a:t> Peppery flowers and leaves.</a:t>
          </a:r>
          <a:endParaRPr lang="en-US" sz="1200" kern="1200" dirty="0"/>
        </a:p>
      </dsp:txBody>
      <dsp:txXfrm>
        <a:off x="4181596" y="1547438"/>
        <a:ext cx="1695206" cy="1017124"/>
      </dsp:txXfrm>
    </dsp:sp>
    <dsp:sp modelId="{8F66E831-96F6-4CC1-9F01-7DAAA7047327}">
      <dsp:nvSpPr>
        <dsp:cNvPr id="0" name=""/>
        <dsp:cNvSpPr/>
      </dsp:nvSpPr>
      <dsp:spPr>
        <a:xfrm>
          <a:off x="7960107" y="2010281"/>
          <a:ext cx="359297" cy="91440"/>
        </a:xfrm>
        <a:custGeom>
          <a:avLst/>
          <a:gdLst/>
          <a:ahLst/>
          <a:cxnLst/>
          <a:rect l="0" t="0" r="0" b="0"/>
          <a:pathLst>
            <a:path>
              <a:moveTo>
                <a:pt x="0" y="45720"/>
              </a:moveTo>
              <a:lnTo>
                <a:pt x="359297" y="45720"/>
              </a:lnTo>
            </a:path>
          </a:pathLst>
        </a:custGeom>
        <a:noFill/>
        <a:ln w="6350"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130009" y="2054049"/>
        <a:ext cx="19494" cy="3902"/>
      </dsp:txXfrm>
    </dsp:sp>
    <dsp:sp modelId="{DCCB8CE2-EF65-4976-8EC2-FD53179A898D}">
      <dsp:nvSpPr>
        <dsp:cNvPr id="0" name=""/>
        <dsp:cNvSpPr/>
      </dsp:nvSpPr>
      <dsp:spPr>
        <a:xfrm>
          <a:off x="6266700" y="1547438"/>
          <a:ext cx="1695206" cy="1017124"/>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067" tIns="87193" rIns="83067" bIns="87193" numCol="1" spcCol="1270" anchor="ctr" anchorCtr="0">
          <a:noAutofit/>
        </a:bodyPr>
        <a:lstStyle/>
        <a:p>
          <a:pPr marL="0" lvl="0" indent="0" algn="ctr" defTabSz="533400">
            <a:lnSpc>
              <a:spcPct val="90000"/>
            </a:lnSpc>
            <a:spcBef>
              <a:spcPct val="0"/>
            </a:spcBef>
            <a:spcAft>
              <a:spcPct val="35000"/>
            </a:spcAft>
            <a:buNone/>
          </a:pPr>
          <a:r>
            <a:rPr lang="en-US" sz="1200" b="1" i="0" kern="1200" baseline="0" dirty="0">
              <a:solidFill>
                <a:schemeClr val="tx1"/>
              </a:solidFill>
              <a:hlinkClick xmlns:r="http://schemas.openxmlformats.org/officeDocument/2006/relationships" r:id="rId6">
                <a:extLst>
                  <a:ext uri="{A12FA001-AC4F-418D-AE19-62706E023703}">
                    <ahyp:hlinkClr xmlns:ahyp="http://schemas.microsoft.com/office/drawing/2018/hyperlinkcolor" val="tx"/>
                  </a:ext>
                </a:extLst>
              </a:hlinkClick>
            </a:rPr>
            <a:t>Wild Garlic/Ramps</a:t>
          </a:r>
          <a:r>
            <a:rPr lang="en-US" sz="1200" b="1" i="0" kern="1200" baseline="0" dirty="0"/>
            <a:t>:</a:t>
          </a:r>
          <a:r>
            <a:rPr lang="en-US" sz="1200" b="0" i="0" kern="1200" baseline="0" dirty="0"/>
            <a:t> All parts have garlic flavor (requires positive ID). </a:t>
          </a:r>
          <a:endParaRPr lang="en-US" sz="1200" kern="1200" dirty="0"/>
        </a:p>
      </dsp:txBody>
      <dsp:txXfrm>
        <a:off x="6266700" y="1547438"/>
        <a:ext cx="1695206" cy="1017124"/>
      </dsp:txXfrm>
    </dsp:sp>
    <dsp:sp modelId="{E508BCB0-E131-404E-9198-1769A7329D0B}">
      <dsp:nvSpPr>
        <dsp:cNvPr id="0" name=""/>
        <dsp:cNvSpPr/>
      </dsp:nvSpPr>
      <dsp:spPr>
        <a:xfrm>
          <a:off x="858991" y="2562763"/>
          <a:ext cx="8340417" cy="359297"/>
        </a:xfrm>
        <a:custGeom>
          <a:avLst/>
          <a:gdLst/>
          <a:ahLst/>
          <a:cxnLst/>
          <a:rect l="0" t="0" r="0" b="0"/>
          <a:pathLst>
            <a:path>
              <a:moveTo>
                <a:pt x="8340417" y="0"/>
              </a:moveTo>
              <a:lnTo>
                <a:pt x="8340417" y="196748"/>
              </a:lnTo>
              <a:lnTo>
                <a:pt x="0" y="196748"/>
              </a:lnTo>
              <a:lnTo>
                <a:pt x="0" y="359297"/>
              </a:lnTo>
            </a:path>
          </a:pathLst>
        </a:custGeom>
        <a:noFill/>
        <a:ln w="6350"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20461" y="2740460"/>
        <a:ext cx="417476" cy="3902"/>
      </dsp:txXfrm>
    </dsp:sp>
    <dsp:sp modelId="{972EA1D1-2FDF-40B0-B0A7-305A56532C9E}">
      <dsp:nvSpPr>
        <dsp:cNvPr id="0" name=""/>
        <dsp:cNvSpPr/>
      </dsp:nvSpPr>
      <dsp:spPr>
        <a:xfrm>
          <a:off x="8351805" y="1547438"/>
          <a:ext cx="1695206" cy="1017124"/>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067" tIns="87193" rIns="83067" bIns="87193" numCol="1" spcCol="1270" anchor="ctr" anchorCtr="0">
          <a:noAutofit/>
        </a:bodyPr>
        <a:lstStyle/>
        <a:p>
          <a:pPr marL="0" lvl="0" indent="0" algn="ctr" defTabSz="533400">
            <a:lnSpc>
              <a:spcPct val="90000"/>
            </a:lnSpc>
            <a:spcBef>
              <a:spcPct val="0"/>
            </a:spcBef>
            <a:spcAft>
              <a:spcPct val="35000"/>
            </a:spcAft>
            <a:buNone/>
          </a:pPr>
          <a:r>
            <a:rPr lang="en-US" sz="1200" b="1" i="0" kern="1200" baseline="0"/>
            <a:t>Berries &amp; Fruits (Sweet Treats)</a:t>
          </a:r>
          <a:endParaRPr lang="en-US" sz="1200" kern="1200"/>
        </a:p>
      </dsp:txBody>
      <dsp:txXfrm>
        <a:off x="8351805" y="1547438"/>
        <a:ext cx="1695206" cy="1017124"/>
      </dsp:txXfrm>
    </dsp:sp>
    <dsp:sp modelId="{F32C8558-CB91-4FED-81BD-E9892D30C187}">
      <dsp:nvSpPr>
        <dsp:cNvPr id="0" name=""/>
        <dsp:cNvSpPr/>
      </dsp:nvSpPr>
      <dsp:spPr>
        <a:xfrm>
          <a:off x="1704794" y="3417302"/>
          <a:ext cx="359297" cy="91440"/>
        </a:xfrm>
        <a:custGeom>
          <a:avLst/>
          <a:gdLst/>
          <a:ahLst/>
          <a:cxnLst/>
          <a:rect l="0" t="0" r="0" b="0"/>
          <a:pathLst>
            <a:path>
              <a:moveTo>
                <a:pt x="0" y="45720"/>
              </a:moveTo>
              <a:lnTo>
                <a:pt x="359297" y="45720"/>
              </a:lnTo>
            </a:path>
          </a:pathLst>
        </a:custGeom>
        <a:noFill/>
        <a:ln w="635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74696" y="3461071"/>
        <a:ext cx="19494" cy="3902"/>
      </dsp:txXfrm>
    </dsp:sp>
    <dsp:sp modelId="{8694E4D9-A20C-4942-BC8B-DEF40813EEDC}">
      <dsp:nvSpPr>
        <dsp:cNvPr id="0" name=""/>
        <dsp:cNvSpPr/>
      </dsp:nvSpPr>
      <dsp:spPr>
        <a:xfrm>
          <a:off x="11387" y="2954460"/>
          <a:ext cx="1695206" cy="101712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067" tIns="87193" rIns="83067" bIns="87193" numCol="1" spcCol="1270" anchor="ctr" anchorCtr="0">
          <a:noAutofit/>
        </a:bodyPr>
        <a:lstStyle/>
        <a:p>
          <a:pPr marL="0" lvl="0" indent="0" algn="ctr" defTabSz="533400">
            <a:lnSpc>
              <a:spcPct val="90000"/>
            </a:lnSpc>
            <a:spcBef>
              <a:spcPct val="0"/>
            </a:spcBef>
            <a:spcAft>
              <a:spcPct val="35000"/>
            </a:spcAft>
            <a:buNone/>
          </a:pPr>
          <a:r>
            <a:rPr lang="en-US" sz="1200" b="1" i="0" kern="1200" baseline="0">
              <a:hlinkClick xmlns:r="http://schemas.openxmlformats.org/officeDocument/2006/relationships" r:id="rId7"/>
            </a:rPr>
            <a:t>Blackberries</a:t>
          </a:r>
          <a:r>
            <a:rPr lang="en-US" sz="1200" b="1" i="0" kern="1200" baseline="0"/>
            <a:t>/</a:t>
          </a:r>
          <a:r>
            <a:rPr lang="en-US" sz="1200" b="1" i="0" kern="1200" baseline="0">
              <a:hlinkClick xmlns:r="http://schemas.openxmlformats.org/officeDocument/2006/relationships" r:id="rId8"/>
            </a:rPr>
            <a:t>Raspberries</a:t>
          </a:r>
          <a:r>
            <a:rPr lang="en-US" sz="1200" b="1" i="0" kern="1200" baseline="0"/>
            <a:t>:</a:t>
          </a:r>
          <a:r>
            <a:rPr lang="en-US" sz="1200" b="0" i="0" kern="1200" baseline="0"/>
            <a:t> Classic sweet forage (ensure correct identification of berry type).</a:t>
          </a:r>
          <a:endParaRPr lang="en-US" sz="1200" kern="1200"/>
        </a:p>
      </dsp:txBody>
      <dsp:txXfrm>
        <a:off x="11387" y="2954460"/>
        <a:ext cx="1695206" cy="1017124"/>
      </dsp:txXfrm>
    </dsp:sp>
    <dsp:sp modelId="{65D8052A-632F-4F63-BCD3-B4867A854A88}">
      <dsp:nvSpPr>
        <dsp:cNvPr id="0" name=""/>
        <dsp:cNvSpPr/>
      </dsp:nvSpPr>
      <dsp:spPr>
        <a:xfrm>
          <a:off x="3789899" y="3417302"/>
          <a:ext cx="359297" cy="91440"/>
        </a:xfrm>
        <a:custGeom>
          <a:avLst/>
          <a:gdLst/>
          <a:ahLst/>
          <a:cxnLst/>
          <a:rect l="0" t="0" r="0" b="0"/>
          <a:pathLst>
            <a:path>
              <a:moveTo>
                <a:pt x="0" y="45720"/>
              </a:moveTo>
              <a:lnTo>
                <a:pt x="359297" y="45720"/>
              </a:lnTo>
            </a:path>
          </a:pathLst>
        </a:custGeom>
        <a:noFill/>
        <a:ln w="6350"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59800" y="3461071"/>
        <a:ext cx="19494" cy="3902"/>
      </dsp:txXfrm>
    </dsp:sp>
    <dsp:sp modelId="{9F0AC4BD-C683-43F2-B301-F6CB56E1DA07}">
      <dsp:nvSpPr>
        <dsp:cNvPr id="0" name=""/>
        <dsp:cNvSpPr/>
      </dsp:nvSpPr>
      <dsp:spPr>
        <a:xfrm>
          <a:off x="2096492" y="2954460"/>
          <a:ext cx="1695206" cy="1017124"/>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067" tIns="87193" rIns="83067" bIns="87193" numCol="1" spcCol="1270" anchor="ctr" anchorCtr="0">
          <a:noAutofit/>
        </a:bodyPr>
        <a:lstStyle/>
        <a:p>
          <a:pPr marL="0" lvl="0" indent="0" algn="ctr" defTabSz="533400">
            <a:lnSpc>
              <a:spcPct val="90000"/>
            </a:lnSpc>
            <a:spcBef>
              <a:spcPct val="0"/>
            </a:spcBef>
            <a:spcAft>
              <a:spcPct val="35000"/>
            </a:spcAft>
            <a:buNone/>
          </a:pPr>
          <a:r>
            <a:rPr lang="en-US" sz="1200" b="1" i="0" kern="1200" baseline="0" dirty="0">
              <a:solidFill>
                <a:schemeClr val="tx1"/>
              </a:solidFill>
              <a:hlinkClick xmlns:r="http://schemas.openxmlformats.org/officeDocument/2006/relationships" r:id="rId9">
                <a:extLst>
                  <a:ext uri="{A12FA001-AC4F-418D-AE19-62706E023703}">
                    <ahyp:hlinkClr xmlns:ahyp="http://schemas.microsoft.com/office/drawing/2018/hyperlinkcolor" val="tx"/>
                  </a:ext>
                </a:extLst>
              </a:hlinkClick>
            </a:rPr>
            <a:t>Wild Strawberries</a:t>
          </a:r>
          <a:r>
            <a:rPr lang="en-US" sz="1200" b="1" i="0" kern="1200" baseline="0" dirty="0"/>
            <a:t>:</a:t>
          </a:r>
          <a:r>
            <a:rPr lang="en-US" sz="1200" b="0" i="0" kern="1200" baseline="0" dirty="0"/>
            <a:t> Small but flavorful, found in grassy areas.</a:t>
          </a:r>
          <a:endParaRPr lang="en-US" sz="1200" kern="1200" dirty="0"/>
        </a:p>
      </dsp:txBody>
      <dsp:txXfrm>
        <a:off x="2096492" y="2954460"/>
        <a:ext cx="1695206" cy="1017124"/>
      </dsp:txXfrm>
    </dsp:sp>
    <dsp:sp modelId="{577828D7-0554-461C-9582-752AA02C4BD7}">
      <dsp:nvSpPr>
        <dsp:cNvPr id="0" name=""/>
        <dsp:cNvSpPr/>
      </dsp:nvSpPr>
      <dsp:spPr>
        <a:xfrm>
          <a:off x="4181596" y="2954460"/>
          <a:ext cx="1695206" cy="1017124"/>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067" tIns="87193" rIns="83067" bIns="87193" numCol="1" spcCol="1270" anchor="ctr" anchorCtr="0">
          <a:noAutofit/>
        </a:bodyPr>
        <a:lstStyle/>
        <a:p>
          <a:pPr marL="0" lvl="0" indent="0" algn="ctr" defTabSz="533400">
            <a:lnSpc>
              <a:spcPct val="90000"/>
            </a:lnSpc>
            <a:spcBef>
              <a:spcPct val="0"/>
            </a:spcBef>
            <a:spcAft>
              <a:spcPct val="35000"/>
            </a:spcAft>
            <a:buNone/>
          </a:pPr>
          <a:r>
            <a:rPr lang="en-US" sz="1200" b="1" i="0" kern="1200" baseline="0" dirty="0">
              <a:solidFill>
                <a:schemeClr val="tx1"/>
              </a:solidFill>
              <a:hlinkClick xmlns:r="http://schemas.openxmlformats.org/officeDocument/2006/relationships" r:id="rId10">
                <a:extLst>
                  <a:ext uri="{A12FA001-AC4F-418D-AE19-62706E023703}">
                    <ahyp:hlinkClr xmlns:ahyp="http://schemas.microsoft.com/office/drawing/2018/hyperlinkcolor" val="tx"/>
                  </a:ext>
                </a:extLst>
              </a:hlinkClick>
            </a:rPr>
            <a:t>Elderberry</a:t>
          </a:r>
          <a:r>
            <a:rPr lang="en-US" sz="1200" b="1" i="0" kern="1200" baseline="0" dirty="0">
              <a:solidFill>
                <a:schemeClr val="tx1"/>
              </a:solidFill>
            </a:rPr>
            <a:t> </a:t>
          </a:r>
          <a:r>
            <a:rPr lang="en-US" sz="1200" b="1" i="0" kern="1200" baseline="0" dirty="0"/>
            <a:t>(Flowers &amp; Berries): Flowers make great fritters; berries cooked into syrup (ensure proper cooking)</a:t>
          </a:r>
          <a:endParaRPr lang="en-US" sz="1200" b="1" kern="1200" dirty="0"/>
        </a:p>
      </dsp:txBody>
      <dsp:txXfrm>
        <a:off x="4181596" y="2954460"/>
        <a:ext cx="1695206" cy="101712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05743E-17E2-4922-B972-CD90A728FD1B}" type="datetimeFigureOut">
              <a:rPr lang="en-US" smtClean="0"/>
              <a:t>6/7/2026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42EA4B-DAFF-43C8-B134-4FFF7379F0F2}" type="slidenum">
              <a:rPr lang="en-US" smtClean="0"/>
              <a:t>‹#›</a:t>
            </a:fld>
            <a:endParaRPr lang="en-US"/>
          </a:p>
        </p:txBody>
      </p:sp>
    </p:spTree>
    <p:extLst>
      <p:ext uri="{BB962C8B-B14F-4D97-AF65-F5344CB8AC3E}">
        <p14:creationId xmlns:p14="http://schemas.microsoft.com/office/powerpoint/2010/main" val="3741787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1</a:t>
            </a:fld>
            <a:endParaRPr lang="en-US" dirty="0"/>
          </a:p>
        </p:txBody>
      </p:sp>
    </p:spTree>
    <p:extLst>
      <p:ext uri="{BB962C8B-B14F-4D97-AF65-F5344CB8AC3E}">
        <p14:creationId xmlns:p14="http://schemas.microsoft.com/office/powerpoint/2010/main" val="695444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42EA4B-DAFF-43C8-B134-4FFF7379F0F2}" type="slidenum">
              <a:rPr lang="en-US" smtClean="0"/>
              <a:t>17</a:t>
            </a:fld>
            <a:endParaRPr lang="en-US" dirty="0"/>
          </a:p>
        </p:txBody>
      </p:sp>
    </p:spTree>
    <p:extLst>
      <p:ext uri="{BB962C8B-B14F-4D97-AF65-F5344CB8AC3E}">
        <p14:creationId xmlns:p14="http://schemas.microsoft.com/office/powerpoint/2010/main" val="1494511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I’ve given you a soap base to use. Making soap from scratch usually needs lye, which isn’t safe for kids, so this base keeps things simple. There are lots of ways to make soap, and you can get creative with ingredients like fruit rinds. I’ve already added oatmeal powder to the base to help make the soap smoother. When you pour the base into a pot or microwave-safe dish, stir in a little coconut oil or infused almond oil along with the oatmeal. Once it’s fully melted, stir quickly to mix everything together, since it dries fast. I like to put herbs or dried flowers at the bottom of the mold. Pour in some of the liquid, add more herbs, then pour in the rest. The soap will need up to 24 hours to set and become solid. Feel free to experiment with different herbs, textures, and oils to suit your taste. Remind your children to use it only as soap—don’t eat it or get it in their eyes.</a:t>
            </a:r>
          </a:p>
          <a:p>
            <a:endParaRPr lang="en-US" dirty="0"/>
          </a:p>
        </p:txBody>
      </p:sp>
      <p:sp>
        <p:nvSpPr>
          <p:cNvPr id="4" name="Slide Number Placeholder 3"/>
          <p:cNvSpPr>
            <a:spLocks noGrp="1"/>
          </p:cNvSpPr>
          <p:nvPr>
            <p:ph type="sldNum" sz="quarter" idx="5"/>
          </p:nvPr>
        </p:nvSpPr>
        <p:spPr/>
        <p:txBody>
          <a:bodyPr/>
          <a:lstStyle/>
          <a:p>
            <a:fld id="{5042EA4B-DAFF-43C8-B134-4FFF7379F0F2}" type="slidenum">
              <a:rPr lang="en-US" smtClean="0"/>
              <a:t>18</a:t>
            </a:fld>
            <a:endParaRPr lang="en-US"/>
          </a:p>
        </p:txBody>
      </p:sp>
    </p:spTree>
    <p:extLst>
      <p:ext uri="{BB962C8B-B14F-4D97-AF65-F5344CB8AC3E}">
        <p14:creationId xmlns:p14="http://schemas.microsoft.com/office/powerpoint/2010/main" val="2307858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42EA4B-DAFF-43C8-B134-4FFF7379F0F2}" type="slidenum">
              <a:rPr lang="en-US" smtClean="0"/>
              <a:t>19</a:t>
            </a:fld>
            <a:endParaRPr lang="en-US"/>
          </a:p>
        </p:txBody>
      </p:sp>
    </p:spTree>
    <p:extLst>
      <p:ext uri="{BB962C8B-B14F-4D97-AF65-F5344CB8AC3E}">
        <p14:creationId xmlns:p14="http://schemas.microsoft.com/office/powerpoint/2010/main" val="402777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I have given you a cone diffuser, to light and burn with your parent.  Enjoy the aroma and the calming effect it can have. </a:t>
            </a:r>
          </a:p>
        </p:txBody>
      </p:sp>
      <p:sp>
        <p:nvSpPr>
          <p:cNvPr id="4" name="Slide Number Placeholder 3"/>
          <p:cNvSpPr>
            <a:spLocks noGrp="1"/>
          </p:cNvSpPr>
          <p:nvPr>
            <p:ph type="sldNum" sz="quarter" idx="5"/>
          </p:nvPr>
        </p:nvSpPr>
        <p:spPr/>
        <p:txBody>
          <a:bodyPr/>
          <a:lstStyle/>
          <a:p>
            <a:fld id="{5042EA4B-DAFF-43C8-B134-4FFF7379F0F2}" type="slidenum">
              <a:rPr lang="en-US" smtClean="0"/>
              <a:t>21</a:t>
            </a:fld>
            <a:endParaRPr lang="en-US" dirty="0"/>
          </a:p>
        </p:txBody>
      </p:sp>
    </p:spTree>
    <p:extLst>
      <p:ext uri="{BB962C8B-B14F-4D97-AF65-F5344CB8AC3E}">
        <p14:creationId xmlns:p14="http://schemas.microsoft.com/office/powerpoint/2010/main" val="474615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This is introduced first so you can set up your journal in the way you want to use it. </a:t>
            </a:r>
          </a:p>
        </p:txBody>
      </p:sp>
      <p:sp>
        <p:nvSpPr>
          <p:cNvPr id="4" name="Slide Number Placeholder 3"/>
          <p:cNvSpPr>
            <a:spLocks noGrp="1"/>
          </p:cNvSpPr>
          <p:nvPr>
            <p:ph type="sldNum" sz="quarter" idx="5"/>
          </p:nvPr>
        </p:nvSpPr>
        <p:spPr/>
        <p:txBody>
          <a:bodyPr/>
          <a:lstStyle/>
          <a:p>
            <a:fld id="{5042EA4B-DAFF-43C8-B134-4FFF7379F0F2}" type="slidenum">
              <a:rPr lang="en-US" smtClean="0"/>
              <a:t>24</a:t>
            </a:fld>
            <a:endParaRPr lang="en-US" dirty="0"/>
          </a:p>
        </p:txBody>
      </p:sp>
    </p:spTree>
    <p:extLst>
      <p:ext uri="{BB962C8B-B14F-4D97-AF65-F5344CB8AC3E}">
        <p14:creationId xmlns:p14="http://schemas.microsoft.com/office/powerpoint/2010/main" val="306313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42EA4B-DAFF-43C8-B134-4FFF7379F0F2}" type="slidenum">
              <a:rPr lang="en-US" smtClean="0"/>
              <a:t>27</a:t>
            </a:fld>
            <a:endParaRPr lang="en-US"/>
          </a:p>
        </p:txBody>
      </p:sp>
    </p:spTree>
    <p:extLst>
      <p:ext uri="{BB962C8B-B14F-4D97-AF65-F5344CB8AC3E}">
        <p14:creationId xmlns:p14="http://schemas.microsoft.com/office/powerpoint/2010/main" val="3374271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I am here to support you. If you have any questions or run into any problems with the kit, please email me and I will get back to you. As a fellow homeschool veteran, I am proud of your commitment to your children and your dedication to preparing them for adulthood. We all know this journey is not easy, but with support from our community and faith in our loving Lord, we can accomplish so much. I pray this kit inspires you to try other kits or helps you build skills, knowledge, and confidence in using herbs. Our education and medical systems both have challenges, but God created herbs and gave us the Bible to help us understand their health benefits, whether we use them in food, drinks, or cosmetics. Becoming self-sufficient and making healthy choices for your family is so important. I hope this kit sparks a new adventure and interest for you. God bless your family!</a:t>
            </a:r>
          </a:p>
          <a:p>
            <a:endParaRPr lang="en-US" dirty="0"/>
          </a:p>
        </p:txBody>
      </p:sp>
      <p:sp>
        <p:nvSpPr>
          <p:cNvPr id="4" name="Slide Number Placeholder 3"/>
          <p:cNvSpPr>
            <a:spLocks noGrp="1"/>
          </p:cNvSpPr>
          <p:nvPr>
            <p:ph type="sldNum" sz="quarter" idx="5"/>
          </p:nvPr>
        </p:nvSpPr>
        <p:spPr/>
        <p:txBody>
          <a:bodyPr/>
          <a:lstStyle/>
          <a:p>
            <a:fld id="{5042EA4B-DAFF-43C8-B134-4FFF7379F0F2}" type="slidenum">
              <a:rPr lang="en-US" smtClean="0"/>
              <a:t>2</a:t>
            </a:fld>
            <a:endParaRPr lang="en-US" dirty="0"/>
          </a:p>
        </p:txBody>
      </p:sp>
    </p:spTree>
    <p:extLst>
      <p:ext uri="{BB962C8B-B14F-4D97-AF65-F5344CB8AC3E}">
        <p14:creationId xmlns:p14="http://schemas.microsoft.com/office/powerpoint/2010/main" val="364004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Slides 5-10 are biblical references to herbs.  Please take your time and see the importance God has put in place with herbs.  Feel free to do further research in herbs and the Bible. </a:t>
            </a:r>
          </a:p>
        </p:txBody>
      </p:sp>
      <p:sp>
        <p:nvSpPr>
          <p:cNvPr id="4" name="Slide Number Placeholder 3"/>
          <p:cNvSpPr>
            <a:spLocks noGrp="1"/>
          </p:cNvSpPr>
          <p:nvPr>
            <p:ph type="sldNum" sz="quarter" idx="5"/>
          </p:nvPr>
        </p:nvSpPr>
        <p:spPr/>
        <p:txBody>
          <a:bodyPr/>
          <a:lstStyle/>
          <a:p>
            <a:fld id="{5042EA4B-DAFF-43C8-B134-4FFF7379F0F2}" type="slidenum">
              <a:rPr lang="en-US" smtClean="0"/>
              <a:t>3</a:t>
            </a:fld>
            <a:endParaRPr lang="en-US"/>
          </a:p>
        </p:txBody>
      </p:sp>
    </p:spTree>
    <p:extLst>
      <p:ext uri="{BB962C8B-B14F-4D97-AF65-F5344CB8AC3E}">
        <p14:creationId xmlns:p14="http://schemas.microsoft.com/office/powerpoint/2010/main" val="2679929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b="1" i="0" kern="1200" cap="all" dirty="0">
                <a:solidFill>
                  <a:schemeClr val="tx1"/>
                </a:solidFill>
                <a:effectLst/>
                <a:latin typeface="+mn-lt"/>
                <a:ea typeface="+mn-ea"/>
                <a:cs typeface="+mn-cs"/>
              </a:rPr>
              <a:t>Exodus 15:26</a:t>
            </a:r>
          </a:p>
          <a:p>
            <a:r>
              <a:rPr lang="en-US" sz="1200" b="0" i="1" kern="1200" dirty="0">
                <a:solidFill>
                  <a:schemeClr val="tx1"/>
                </a:solidFill>
                <a:effectLst/>
                <a:latin typeface="+mn-lt"/>
                <a:ea typeface="+mn-ea"/>
                <a:cs typeface="+mn-cs"/>
              </a:rPr>
              <a:t>“He said, “If you listen carefully to the Lord your God and do what is right in his eyes, if you pay attention to his commands and keep all his decrees, I will not bring on you any of the diseases I brought on the Egyptians, for I am the Lord, who heals you.” </a:t>
            </a:r>
            <a:r>
              <a:rPr lang="en-US" sz="1200" b="1" i="1" kern="1200" dirty="0">
                <a:solidFill>
                  <a:schemeClr val="tx1"/>
                </a:solidFill>
                <a:effectLst/>
                <a:latin typeface="+mn-lt"/>
                <a:ea typeface="+mn-ea"/>
                <a:cs typeface="+mn-cs"/>
              </a:rPr>
              <a:t>– Exodus 15:26</a:t>
            </a:r>
            <a:endParaRPr lang="en-US" sz="1200" b="0" i="1" kern="1200" dirty="0">
              <a:solidFill>
                <a:schemeClr val="tx1"/>
              </a:solidFill>
              <a:effectLst/>
              <a:latin typeface="+mn-lt"/>
              <a:ea typeface="+mn-ea"/>
              <a:cs typeface="+mn-cs"/>
            </a:endParaRPr>
          </a:p>
          <a:p>
            <a:r>
              <a:rPr lang="en-US" sz="1200" b="1" i="0" kern="1200" cap="all" dirty="0">
                <a:solidFill>
                  <a:schemeClr val="tx1"/>
                </a:solidFill>
                <a:effectLst/>
                <a:latin typeface="+mn-lt"/>
                <a:ea typeface="+mn-ea"/>
                <a:cs typeface="+mn-cs"/>
              </a:rPr>
              <a:t>Proverbs 17:22</a:t>
            </a:r>
          </a:p>
          <a:p>
            <a:r>
              <a:rPr lang="en-US" sz="1200" b="0" i="1" kern="1200" dirty="0">
                <a:solidFill>
                  <a:schemeClr val="tx1"/>
                </a:solidFill>
                <a:effectLst/>
                <a:latin typeface="+mn-lt"/>
                <a:ea typeface="+mn-ea"/>
                <a:cs typeface="+mn-cs"/>
              </a:rPr>
              <a:t>“A cheerful heart is good medicine, but a crushed spirit dries up the bones.” </a:t>
            </a:r>
            <a:r>
              <a:rPr lang="en-US" sz="1200" b="1" i="1" kern="1200" dirty="0">
                <a:solidFill>
                  <a:schemeClr val="tx1"/>
                </a:solidFill>
                <a:effectLst/>
                <a:latin typeface="+mn-lt"/>
                <a:ea typeface="+mn-ea"/>
                <a:cs typeface="+mn-cs"/>
              </a:rPr>
              <a:t>– Proverbs 17:22</a:t>
            </a:r>
            <a:endParaRPr lang="en-US" sz="1200" b="0" i="1" kern="1200" dirty="0">
              <a:solidFill>
                <a:schemeClr val="tx1"/>
              </a:solidFill>
              <a:effectLst/>
              <a:latin typeface="+mn-lt"/>
              <a:ea typeface="+mn-ea"/>
              <a:cs typeface="+mn-cs"/>
            </a:endParaRPr>
          </a:p>
          <a:p>
            <a:r>
              <a:rPr lang="en-US" sz="1200" b="1" i="0" kern="1200" cap="all" dirty="0">
                <a:solidFill>
                  <a:schemeClr val="tx1"/>
                </a:solidFill>
                <a:effectLst/>
                <a:latin typeface="+mn-lt"/>
                <a:ea typeface="+mn-ea"/>
                <a:cs typeface="+mn-cs"/>
              </a:rPr>
              <a:t>Jeremiah 30:17</a:t>
            </a:r>
          </a:p>
          <a:p>
            <a:r>
              <a:rPr lang="en-US" sz="1200" b="0" i="1" kern="1200" dirty="0">
                <a:solidFill>
                  <a:schemeClr val="tx1"/>
                </a:solidFill>
                <a:effectLst/>
                <a:latin typeface="+mn-lt"/>
                <a:ea typeface="+mn-ea"/>
                <a:cs typeface="+mn-cs"/>
              </a:rPr>
              <a:t>“But I will restore you to health and heal your wounds,’ declares the Lord, ‘because you are called an outcast, Zion for whom no one cares.” </a:t>
            </a:r>
            <a:r>
              <a:rPr lang="en-US" sz="1200" b="1" i="1" kern="1200" dirty="0">
                <a:solidFill>
                  <a:schemeClr val="tx1"/>
                </a:solidFill>
                <a:effectLst/>
                <a:latin typeface="+mn-lt"/>
                <a:ea typeface="+mn-ea"/>
                <a:cs typeface="+mn-cs"/>
              </a:rPr>
              <a:t>– Jeremiah 30:17</a:t>
            </a:r>
            <a:endParaRPr lang="en-US" sz="1200" b="0" i="1" kern="1200" dirty="0">
              <a:solidFill>
                <a:schemeClr val="tx1"/>
              </a:solidFill>
              <a:effectLst/>
              <a:latin typeface="+mn-lt"/>
              <a:ea typeface="+mn-ea"/>
              <a:cs typeface="+mn-cs"/>
            </a:endParaRPr>
          </a:p>
          <a:p>
            <a:r>
              <a:rPr lang="en-US" sz="1200" b="1" i="0" kern="1200" cap="all" dirty="0">
                <a:solidFill>
                  <a:schemeClr val="tx1"/>
                </a:solidFill>
                <a:effectLst/>
                <a:latin typeface="+mn-lt"/>
                <a:ea typeface="+mn-ea"/>
                <a:cs typeface="+mn-cs"/>
              </a:rPr>
              <a:t>Isaiah 53:5</a:t>
            </a:r>
          </a:p>
          <a:p>
            <a:r>
              <a:rPr lang="en-US" sz="1200" b="0" i="1" kern="1200" dirty="0">
                <a:solidFill>
                  <a:schemeClr val="tx1"/>
                </a:solidFill>
                <a:effectLst/>
                <a:latin typeface="+mn-lt"/>
                <a:ea typeface="+mn-ea"/>
                <a:cs typeface="+mn-cs"/>
              </a:rPr>
              <a:t>“But he was pierced for our transgressions, he was crushed for our iniquities; the punishment that brought us peace was on him, and by his wounds, we are healed.” </a:t>
            </a:r>
            <a:r>
              <a:rPr lang="en-US" sz="1200" b="1" i="1" kern="1200" dirty="0">
                <a:solidFill>
                  <a:schemeClr val="tx1"/>
                </a:solidFill>
                <a:effectLst/>
                <a:latin typeface="+mn-lt"/>
                <a:ea typeface="+mn-ea"/>
                <a:cs typeface="+mn-cs"/>
              </a:rPr>
              <a:t>– Isaiah 53:5</a:t>
            </a:r>
            <a:endParaRPr lang="en-US" sz="1200" b="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042EA4B-DAFF-43C8-B134-4FFF7379F0F2}" type="slidenum">
              <a:rPr lang="en-US" smtClean="0"/>
              <a:t>7</a:t>
            </a:fld>
            <a:endParaRPr lang="en-US" dirty="0"/>
          </a:p>
        </p:txBody>
      </p:sp>
    </p:spTree>
    <p:extLst>
      <p:ext uri="{BB962C8B-B14F-4D97-AF65-F5344CB8AC3E}">
        <p14:creationId xmlns:p14="http://schemas.microsoft.com/office/powerpoint/2010/main" val="1709166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You will be exploring all the 3 ways in using herbs through out the rest of the power point. </a:t>
            </a:r>
          </a:p>
        </p:txBody>
      </p:sp>
      <p:sp>
        <p:nvSpPr>
          <p:cNvPr id="4" name="Slide Number Placeholder 3"/>
          <p:cNvSpPr>
            <a:spLocks noGrp="1"/>
          </p:cNvSpPr>
          <p:nvPr>
            <p:ph type="sldNum" sz="quarter" idx="5"/>
          </p:nvPr>
        </p:nvSpPr>
        <p:spPr/>
        <p:txBody>
          <a:bodyPr/>
          <a:lstStyle/>
          <a:p>
            <a:fld id="{5042EA4B-DAFF-43C8-B134-4FFF7379F0F2}" type="slidenum">
              <a:rPr lang="en-US" smtClean="0"/>
              <a:t>9</a:t>
            </a:fld>
            <a:endParaRPr lang="en-US" dirty="0"/>
          </a:p>
        </p:txBody>
      </p:sp>
    </p:spTree>
    <p:extLst>
      <p:ext uri="{BB962C8B-B14F-4D97-AF65-F5344CB8AC3E}">
        <p14:creationId xmlns:p14="http://schemas.microsoft.com/office/powerpoint/2010/main" val="647566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notes on second slide number 22.  Two secrets are longer infused, stronger scent, do not use fresh herbs but the ones I gave you, or your own dried herbs. </a:t>
            </a:r>
          </a:p>
        </p:txBody>
      </p:sp>
      <p:sp>
        <p:nvSpPr>
          <p:cNvPr id="4" name="Slide Number Placeholder 3"/>
          <p:cNvSpPr>
            <a:spLocks noGrp="1"/>
          </p:cNvSpPr>
          <p:nvPr>
            <p:ph type="sldNum" sz="quarter" idx="5"/>
          </p:nvPr>
        </p:nvSpPr>
        <p:spPr/>
        <p:txBody>
          <a:bodyPr/>
          <a:lstStyle/>
          <a:p>
            <a:fld id="{5042EA4B-DAFF-43C8-B134-4FFF7379F0F2}" type="slidenum">
              <a:rPr lang="en-US" smtClean="0"/>
              <a:t>13</a:t>
            </a:fld>
            <a:endParaRPr lang="en-US"/>
          </a:p>
        </p:txBody>
      </p:sp>
    </p:spTree>
    <p:extLst>
      <p:ext uri="{BB962C8B-B14F-4D97-AF65-F5344CB8AC3E}">
        <p14:creationId xmlns:p14="http://schemas.microsoft.com/office/powerpoint/2010/main" val="4072925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If you search online for infused herbs, you will find many websites with instructions, workshops, and classes about wellness products. How far you want to go is up to you. In this class, I am teaching you how to make infused oils to use in your products. This method is gentler than using essential oils, which can have strong scents and reactions. I chose not to introduce or sell essential oils because choosing them is a personal decision. There are thousands of essential oils, and their prices vary widely. Please use any of the herbs I have provided and choose one to make your own infused oil for your wellness products.</a:t>
            </a:r>
          </a:p>
          <a:p>
            <a:endParaRPr lang="en-US" dirty="0"/>
          </a:p>
        </p:txBody>
      </p:sp>
      <p:sp>
        <p:nvSpPr>
          <p:cNvPr id="4" name="Slide Number Placeholder 3"/>
          <p:cNvSpPr>
            <a:spLocks noGrp="1"/>
          </p:cNvSpPr>
          <p:nvPr>
            <p:ph type="sldNum" sz="quarter" idx="5"/>
          </p:nvPr>
        </p:nvSpPr>
        <p:spPr/>
        <p:txBody>
          <a:bodyPr/>
          <a:lstStyle/>
          <a:p>
            <a:fld id="{5042EA4B-DAFF-43C8-B134-4FFF7379F0F2}" type="slidenum">
              <a:rPr lang="en-US" smtClean="0"/>
              <a:t>14</a:t>
            </a:fld>
            <a:endParaRPr lang="en-US"/>
          </a:p>
        </p:txBody>
      </p:sp>
    </p:spTree>
    <p:extLst>
      <p:ext uri="{BB962C8B-B14F-4D97-AF65-F5344CB8AC3E}">
        <p14:creationId xmlns:p14="http://schemas.microsoft.com/office/powerpoint/2010/main" val="1414585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These are fun to make! I’ve given you two lip balms, but if you want to make more, you can use any small container with a lid and apply the balm with your finger. The ones I included twist up. I also added some blank stickers so you can make your own labels for the tubes. You can use any oil you like, but I’ve included infused sweet almond oil, coconut oil, and the secret ingredient—beeswax. I gave you more than you’ll need, and the recipe makes at least three, even though you only have two tubes. So have an extra container ready if you don’t want to throw away the extra balm.</a:t>
            </a:r>
          </a:p>
          <a:p>
            <a:endParaRPr lang="en-US" dirty="0"/>
          </a:p>
        </p:txBody>
      </p:sp>
      <p:sp>
        <p:nvSpPr>
          <p:cNvPr id="4" name="Slide Number Placeholder 3"/>
          <p:cNvSpPr>
            <a:spLocks noGrp="1"/>
          </p:cNvSpPr>
          <p:nvPr>
            <p:ph type="sldNum" sz="quarter" idx="5"/>
          </p:nvPr>
        </p:nvSpPr>
        <p:spPr/>
        <p:txBody>
          <a:bodyPr/>
          <a:lstStyle/>
          <a:p>
            <a:fld id="{5042EA4B-DAFF-43C8-B134-4FFF7379F0F2}" type="slidenum">
              <a:rPr lang="en-US" smtClean="0"/>
              <a:t>15</a:t>
            </a:fld>
            <a:endParaRPr lang="en-US"/>
          </a:p>
        </p:txBody>
      </p:sp>
    </p:spTree>
    <p:extLst>
      <p:ext uri="{BB962C8B-B14F-4D97-AF65-F5344CB8AC3E}">
        <p14:creationId xmlns:p14="http://schemas.microsoft.com/office/powerpoint/2010/main" val="3103141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Very explanatory. </a:t>
            </a:r>
          </a:p>
        </p:txBody>
      </p:sp>
      <p:sp>
        <p:nvSpPr>
          <p:cNvPr id="4" name="Slide Number Placeholder 3"/>
          <p:cNvSpPr>
            <a:spLocks noGrp="1"/>
          </p:cNvSpPr>
          <p:nvPr>
            <p:ph type="sldNum" sz="quarter" idx="5"/>
          </p:nvPr>
        </p:nvSpPr>
        <p:spPr/>
        <p:txBody>
          <a:bodyPr/>
          <a:lstStyle/>
          <a:p>
            <a:fld id="{5042EA4B-DAFF-43C8-B134-4FFF7379F0F2}" type="slidenum">
              <a:rPr lang="en-US" smtClean="0"/>
              <a:t>16</a:t>
            </a:fld>
            <a:endParaRPr lang="en-US" dirty="0"/>
          </a:p>
        </p:txBody>
      </p:sp>
    </p:spTree>
    <p:extLst>
      <p:ext uri="{BB962C8B-B14F-4D97-AF65-F5344CB8AC3E}">
        <p14:creationId xmlns:p14="http://schemas.microsoft.com/office/powerpoint/2010/main" val="40482019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317A3510-5E6A-424F-BE8A-C81C34F26C3E}" type="datetimeFigureOut">
              <a:rPr lang="en-US" smtClean="0"/>
              <a:t>6/7/2026</a:t>
            </a:fld>
            <a:endParaRPr lang="en-US"/>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2EAE8407-B10F-40AB-B332-9DB4A751244F}" type="slidenum">
              <a:rPr lang="en-US" smtClean="0"/>
              <a:t>‹#›</a:t>
            </a:fld>
            <a:endParaRPr lang="en-US"/>
          </a:p>
        </p:txBody>
      </p:sp>
    </p:spTree>
    <p:extLst>
      <p:ext uri="{BB962C8B-B14F-4D97-AF65-F5344CB8AC3E}">
        <p14:creationId xmlns:p14="http://schemas.microsoft.com/office/powerpoint/2010/main" val="357596527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7A3510-5E6A-424F-BE8A-C81C34F26C3E}" type="datetimeFigureOut">
              <a:rPr lang="en-US" smtClean="0"/>
              <a:t>6/7/2026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AE8407-B10F-40AB-B332-9DB4A751244F}" type="slidenum">
              <a:rPr lang="en-US" smtClean="0"/>
              <a:t>‹#›</a:t>
            </a:fld>
            <a:endParaRPr lang="en-US"/>
          </a:p>
        </p:txBody>
      </p:sp>
    </p:spTree>
    <p:extLst>
      <p:ext uri="{BB962C8B-B14F-4D97-AF65-F5344CB8AC3E}">
        <p14:creationId xmlns:p14="http://schemas.microsoft.com/office/powerpoint/2010/main" val="3860744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7A3510-5E6A-424F-BE8A-C81C34F26C3E}" type="datetimeFigureOut">
              <a:rPr lang="en-US" smtClean="0"/>
              <a:t>6/7/2026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AE8407-B10F-40AB-B332-9DB4A751244F}" type="slidenum">
              <a:rPr lang="en-US" smtClean="0"/>
              <a:t>‹#›</a:t>
            </a:fld>
            <a:endParaRPr lang="en-US"/>
          </a:p>
        </p:txBody>
      </p:sp>
    </p:spTree>
    <p:extLst>
      <p:ext uri="{BB962C8B-B14F-4D97-AF65-F5344CB8AC3E}">
        <p14:creationId xmlns:p14="http://schemas.microsoft.com/office/powerpoint/2010/main" val="1402117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bg>
      <p:bgPr>
        <a:solidFill>
          <a:schemeClr val="accent3">
            <a:lumMod val="20000"/>
            <a:lumOff val="80000"/>
          </a:schemeClr>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74AAEB19-4B49-2801-9B15-7682CDF04C04}"/>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D23C3EC-28B3-4644-8BE5-3288734B4639}"/>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2E8C189B-2E00-67DA-E342-3440F5EBB4CE}"/>
              </a:ext>
            </a:extLst>
          </p:cNvPr>
          <p:cNvSpPr>
            <a:spLocks noGrp="1"/>
          </p:cNvSpPr>
          <p:nvPr>
            <p:ph type="ctrTitle" hasCustomPrompt="1"/>
          </p:nvPr>
        </p:nvSpPr>
        <p:spPr>
          <a:xfrm>
            <a:off x="857468" y="486137"/>
            <a:ext cx="5427584" cy="3599727"/>
          </a:xfrm>
        </p:spPr>
        <p:txBody>
          <a:bodyPr anchor="b" anchorCtr="0">
            <a:noAutofit/>
          </a:bodyPr>
          <a:lstStyle>
            <a:lvl1pPr algn="l">
              <a:defRPr sz="4400" cap="all" baseline="0">
                <a:solidFill>
                  <a:schemeClr val="accent1"/>
                </a:solidFill>
              </a:defRPr>
            </a:lvl1pPr>
          </a:lstStyle>
          <a:p>
            <a:r>
              <a:rPr lang="en-US" dirty="0"/>
              <a:t>Click to add title</a:t>
            </a:r>
          </a:p>
        </p:txBody>
      </p:sp>
      <p:sp>
        <p:nvSpPr>
          <p:cNvPr id="13" name="Picture Placeholder 12">
            <a:extLst>
              <a:ext uri="{FF2B5EF4-FFF2-40B4-BE49-F238E27FC236}">
                <a16:creationId xmlns:a16="http://schemas.microsoft.com/office/drawing/2014/main" id="{B64FCBF4-90E6-FFAA-143D-3A01CE52569B}"/>
              </a:ext>
            </a:extLst>
          </p:cNvPr>
          <p:cNvSpPr>
            <a:spLocks noGrp="1"/>
          </p:cNvSpPr>
          <p:nvPr>
            <p:ph type="pic" sz="quarter" idx="10"/>
          </p:nvPr>
        </p:nvSpPr>
        <p:spPr>
          <a:xfrm>
            <a:off x="5624774" y="-6713"/>
            <a:ext cx="6578801" cy="6894576"/>
          </a:xfrm>
          <a:custGeom>
            <a:avLst/>
            <a:gdLst>
              <a:gd name="connsiteX0" fmla="*/ 0 w 6613525"/>
              <a:gd name="connsiteY0" fmla="*/ 0 h 6858000"/>
              <a:gd name="connsiteX1" fmla="*/ 6613525 w 6613525"/>
              <a:gd name="connsiteY1" fmla="*/ 0 h 6858000"/>
              <a:gd name="connsiteX2" fmla="*/ 6613525 w 6613525"/>
              <a:gd name="connsiteY2" fmla="*/ 6858000 h 6858000"/>
              <a:gd name="connsiteX3" fmla="*/ 0 w 6613525"/>
              <a:gd name="connsiteY3" fmla="*/ 6858000 h 6858000"/>
              <a:gd name="connsiteX4" fmla="*/ 0 w 6613525"/>
              <a:gd name="connsiteY4" fmla="*/ 0 h 6858000"/>
              <a:gd name="connsiteX0" fmla="*/ 1875099 w 6613525"/>
              <a:gd name="connsiteY0" fmla="*/ 0 h 6858000"/>
              <a:gd name="connsiteX1" fmla="*/ 6613525 w 6613525"/>
              <a:gd name="connsiteY1" fmla="*/ 0 h 6858000"/>
              <a:gd name="connsiteX2" fmla="*/ 6613525 w 6613525"/>
              <a:gd name="connsiteY2" fmla="*/ 6858000 h 6858000"/>
              <a:gd name="connsiteX3" fmla="*/ 0 w 6613525"/>
              <a:gd name="connsiteY3" fmla="*/ 6858000 h 6858000"/>
              <a:gd name="connsiteX4" fmla="*/ 1875099 w 6613525"/>
              <a:gd name="connsiteY4" fmla="*/ 0 h 6858000"/>
              <a:gd name="connsiteX0" fmla="*/ 1840375 w 6578801"/>
              <a:gd name="connsiteY0" fmla="*/ 0 h 6869575"/>
              <a:gd name="connsiteX1" fmla="*/ 6578801 w 6578801"/>
              <a:gd name="connsiteY1" fmla="*/ 0 h 6869575"/>
              <a:gd name="connsiteX2" fmla="*/ 6578801 w 6578801"/>
              <a:gd name="connsiteY2" fmla="*/ 6858000 h 6869575"/>
              <a:gd name="connsiteX3" fmla="*/ 0 w 6578801"/>
              <a:gd name="connsiteY3" fmla="*/ 6869575 h 6869575"/>
              <a:gd name="connsiteX4" fmla="*/ 1840375 w 6578801"/>
              <a:gd name="connsiteY4" fmla="*/ 0 h 6869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8801" h="6869575">
                <a:moveTo>
                  <a:pt x="1840375" y="0"/>
                </a:moveTo>
                <a:lnTo>
                  <a:pt x="6578801" y="0"/>
                </a:lnTo>
                <a:lnTo>
                  <a:pt x="6578801" y="6858000"/>
                </a:lnTo>
                <a:lnTo>
                  <a:pt x="0" y="6869575"/>
                </a:lnTo>
                <a:lnTo>
                  <a:pt x="1840375" y="0"/>
                </a:lnTo>
                <a:close/>
              </a:path>
            </a:pathLst>
          </a:custGeom>
        </p:spPr>
        <p:txBody>
          <a:bodyPr tIns="274320" rIns="274320">
            <a:normAutofit/>
          </a:bodyPr>
          <a:lstStyle>
            <a:lvl1pPr marL="0" indent="0" algn="r">
              <a:buNone/>
              <a:defRPr sz="2000"/>
            </a:lvl1pPr>
          </a:lstStyle>
          <a:p>
            <a:r>
              <a:rPr lang="en-US"/>
              <a:t>Click icon to add picture</a:t>
            </a:r>
            <a:endParaRPr lang="en-US" dirty="0"/>
          </a:p>
        </p:txBody>
      </p:sp>
    </p:spTree>
    <p:extLst>
      <p:ext uri="{BB962C8B-B14F-4D97-AF65-F5344CB8AC3E}">
        <p14:creationId xmlns:p14="http://schemas.microsoft.com/office/powerpoint/2010/main" val="3402572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 picture ">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00B3A65-BB60-F2B4-4CF4-19A7C53F188A}"/>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F1DB8D5-B954-BFC9-C8D8-F0491CCBE29B}"/>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507D69F-27D7-2C68-A17D-3F1399C8BE71}"/>
              </a:ext>
              <a:ext uri="{C183D7F6-B498-43B3-948B-1728B52AA6E4}">
                <adec:decorative xmlns:adec="http://schemas.microsoft.com/office/drawing/2017/decorative" val="1"/>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C40C44A-93E6-6C58-5E88-AFDC594EC27A}"/>
              </a:ext>
            </a:extLst>
          </p:cNvPr>
          <p:cNvSpPr>
            <a:spLocks noGrp="1"/>
          </p:cNvSpPr>
          <p:nvPr>
            <p:ph type="title"/>
          </p:nvPr>
        </p:nvSpPr>
        <p:spPr>
          <a:xfrm>
            <a:off x="838199" y="365125"/>
            <a:ext cx="6645965" cy="1325563"/>
          </a:xfrm>
        </p:spPr>
        <p:txBody>
          <a:bodyPr anchor="b" anchorCtr="0">
            <a:no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hasCustomPrompt="1"/>
          </p:nvPr>
        </p:nvSpPr>
        <p:spPr>
          <a:xfrm>
            <a:off x="838201" y="2055813"/>
            <a:ext cx="5781261" cy="4067492"/>
          </a:xfrm>
        </p:spPr>
        <p:txBody>
          <a:bodyPr>
            <a:normAutofit/>
          </a:bodyPr>
          <a:lstStyle>
            <a:lvl1pPr marL="0" indent="0">
              <a:spcBef>
                <a:spcPts val="1000"/>
              </a:spcBef>
              <a:spcAft>
                <a:spcPts val="500"/>
              </a:spcAft>
              <a:buNone/>
              <a:defRPr sz="1800"/>
            </a:lvl1pPr>
            <a:lvl2pPr>
              <a:spcBef>
                <a:spcPts val="1000"/>
              </a:spcBef>
              <a:spcAft>
                <a:spcPts val="500"/>
              </a:spcAft>
              <a:defRPr sz="1600"/>
            </a:lvl2pPr>
            <a:lvl3pPr>
              <a:spcBef>
                <a:spcPts val="1000"/>
              </a:spcBef>
              <a:spcAft>
                <a:spcPts val="500"/>
              </a:spcAft>
              <a:defRPr sz="1400"/>
            </a:lvl3pPr>
            <a:lvl4pPr>
              <a:spcBef>
                <a:spcPts val="1000"/>
              </a:spcBef>
              <a:spcAft>
                <a:spcPts val="500"/>
              </a:spcAft>
              <a:defRPr sz="1200"/>
            </a:lvl4pPr>
            <a:lvl5pPr>
              <a:spcBef>
                <a:spcPts val="1000"/>
              </a:spcBef>
              <a:spcAft>
                <a:spcPts val="500"/>
              </a:spcAft>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BC013AD6-0EF3-2B25-DDBD-2DF706123AEE}"/>
              </a:ext>
            </a:extLst>
          </p:cNvPr>
          <p:cNvSpPr>
            <a:spLocks noGrp="1"/>
          </p:cNvSpPr>
          <p:nvPr>
            <p:ph type="pic" sz="quarter" idx="13"/>
          </p:nvPr>
        </p:nvSpPr>
        <p:spPr>
          <a:xfrm>
            <a:off x="7566991" y="-22860"/>
            <a:ext cx="4625008" cy="6903720"/>
          </a:xfrm>
        </p:spPr>
        <p:txBody>
          <a:bodyPr tIns="274320">
            <a:normAutofit/>
          </a:bodyPr>
          <a:lstStyle>
            <a:lvl1pPr marL="0" indent="0" algn="ctr">
              <a:buNone/>
              <a:defRPr sz="2000"/>
            </a:lvl1pPr>
          </a:lstStyle>
          <a:p>
            <a:r>
              <a:rPr lang="en-US"/>
              <a:t>Click icon to add picture</a:t>
            </a:r>
            <a:endParaRPr lang="en-US" dirty="0"/>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r>
              <a:rPr lang="en-US"/>
              <a:t>1-32</a:t>
            </a:r>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741818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0"/>
          </p:nvPr>
        </p:nvSpPr>
        <p:spPr/>
        <p:txBody>
          <a:bodyPr/>
          <a:lstStyle/>
          <a:p>
            <a:fld id="{317A3510-5E6A-424F-BE8A-C81C34F26C3E}" type="datetimeFigureOut">
              <a:rPr lang="en-US" smtClean="0"/>
              <a:t>6/7/2026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AE8407-B10F-40AB-B332-9DB4A751244F}" type="slidenum">
              <a:rPr lang="en-US" smtClean="0"/>
              <a:t>‹#›</a:t>
            </a:fld>
            <a:endParaRPr lang="en-US"/>
          </a:p>
        </p:txBody>
      </p:sp>
    </p:spTree>
    <p:extLst>
      <p:ext uri="{BB962C8B-B14F-4D97-AF65-F5344CB8AC3E}">
        <p14:creationId xmlns:p14="http://schemas.microsoft.com/office/powerpoint/2010/main" val="4027144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7A3510-5E6A-424F-BE8A-C81C34F26C3E}" type="datetimeFigureOut">
              <a:rPr lang="en-US" smtClean="0"/>
              <a:t>6/7/2026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AE8407-B10F-40AB-B332-9DB4A751244F}" type="slidenum">
              <a:rPr lang="en-US" smtClean="0"/>
              <a:t>‹#›</a:t>
            </a:fld>
            <a:endParaRPr lang="en-US"/>
          </a:p>
        </p:txBody>
      </p:sp>
    </p:spTree>
    <p:extLst>
      <p:ext uri="{BB962C8B-B14F-4D97-AF65-F5344CB8AC3E}">
        <p14:creationId xmlns:p14="http://schemas.microsoft.com/office/powerpoint/2010/main" val="2110241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317A3510-5E6A-424F-BE8A-C81C34F26C3E}" type="datetimeFigureOut">
              <a:rPr lang="en-US" smtClean="0"/>
              <a:t>6/7/2026</a:t>
            </a:fld>
            <a:endParaRPr lang="en-US"/>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8604504" y="5211060"/>
            <a:ext cx="2112264" cy="228600"/>
          </a:xfrm>
        </p:spPr>
        <p:txBody>
          <a:bodyPr/>
          <a:lstStyle/>
          <a:p>
            <a:fld id="{2EAE8407-B10F-40AB-B332-9DB4A751244F}" type="slidenum">
              <a:rPr lang="en-US" smtClean="0"/>
              <a:t>‹#›</a:t>
            </a:fld>
            <a:endParaRPr lang="en-US"/>
          </a:p>
        </p:txBody>
      </p:sp>
    </p:spTree>
    <p:extLst>
      <p:ext uri="{BB962C8B-B14F-4D97-AF65-F5344CB8AC3E}">
        <p14:creationId xmlns:p14="http://schemas.microsoft.com/office/powerpoint/2010/main" val="63091543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7A3510-5E6A-424F-BE8A-C81C34F26C3E}" type="datetimeFigureOut">
              <a:rPr lang="en-US" smtClean="0"/>
              <a:t>6/7/2026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AE8407-B10F-40AB-B332-9DB4A751244F}" type="slidenum">
              <a:rPr lang="en-US" smtClean="0"/>
              <a:t>‹#›</a:t>
            </a:fld>
            <a:endParaRPr lang="en-US"/>
          </a:p>
        </p:txBody>
      </p:sp>
    </p:spTree>
    <p:extLst>
      <p:ext uri="{BB962C8B-B14F-4D97-AF65-F5344CB8AC3E}">
        <p14:creationId xmlns:p14="http://schemas.microsoft.com/office/powerpoint/2010/main" val="4102671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7A3510-5E6A-424F-BE8A-C81C34F26C3E}" type="datetimeFigureOut">
              <a:rPr lang="en-US" smtClean="0"/>
              <a:t>6/7/2026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AE8407-B10F-40AB-B332-9DB4A751244F}" type="slidenum">
              <a:rPr lang="en-US" smtClean="0"/>
              <a:t>‹#›</a:t>
            </a:fld>
            <a:endParaRPr lang="en-US"/>
          </a:p>
        </p:txBody>
      </p:sp>
    </p:spTree>
    <p:extLst>
      <p:ext uri="{BB962C8B-B14F-4D97-AF65-F5344CB8AC3E}">
        <p14:creationId xmlns:p14="http://schemas.microsoft.com/office/powerpoint/2010/main" val="4138722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7A3510-5E6A-424F-BE8A-C81C34F26C3E}" type="datetimeFigureOut">
              <a:rPr lang="en-US" smtClean="0"/>
              <a:t>6/7/2026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AE8407-B10F-40AB-B332-9DB4A751244F}" type="slidenum">
              <a:rPr lang="en-US" smtClean="0"/>
              <a:t>‹#›</a:t>
            </a:fld>
            <a:endParaRPr lang="en-US"/>
          </a:p>
        </p:txBody>
      </p:sp>
    </p:spTree>
    <p:extLst>
      <p:ext uri="{BB962C8B-B14F-4D97-AF65-F5344CB8AC3E}">
        <p14:creationId xmlns:p14="http://schemas.microsoft.com/office/powerpoint/2010/main" val="3063134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7A3510-5E6A-424F-BE8A-C81C34F26C3E}" type="datetimeFigureOut">
              <a:rPr lang="en-US" smtClean="0"/>
              <a:t>6/7/2026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AE8407-B10F-40AB-B332-9DB4A751244F}" type="slidenum">
              <a:rPr lang="en-US" smtClean="0"/>
              <a:t>‹#›</a:t>
            </a:fld>
            <a:endParaRPr lang="en-US"/>
          </a:p>
        </p:txBody>
      </p:sp>
    </p:spTree>
    <p:extLst>
      <p:ext uri="{BB962C8B-B14F-4D97-AF65-F5344CB8AC3E}">
        <p14:creationId xmlns:p14="http://schemas.microsoft.com/office/powerpoint/2010/main" val="29449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317A3510-5E6A-424F-BE8A-C81C34F26C3E}" type="datetimeFigureOut">
              <a:rPr lang="en-US" smtClean="0"/>
              <a:t>6/7/2026</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2EAE8407-B10F-40AB-B332-9DB4A751244F}" type="slidenum">
              <a:rPr lang="en-US" smtClean="0"/>
              <a:t>‹#›</a:t>
            </a:fld>
            <a:endParaRPr lang="en-US"/>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923605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317A3510-5E6A-424F-BE8A-C81C34F26C3E}" type="datetimeFigureOut">
              <a:rPr lang="en-US" smtClean="0"/>
              <a:t>6/7/2026</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2EAE8407-B10F-40AB-B332-9DB4A751244F}" type="slidenum">
              <a:rPr lang="en-US" smtClean="0"/>
              <a:t>‹#›</a:t>
            </a:fld>
            <a:endParaRPr lang="en-US"/>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683588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txBody>
          <a:bodyPr/>
          <a:lstStyle/>
          <a:p>
            <a:endParaRPr lang="en-US"/>
          </a:p>
        </p:txBody>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317A3510-5E6A-424F-BE8A-C81C34F26C3E}" type="datetimeFigureOut">
              <a:rPr lang="en-US" smtClean="0"/>
              <a:t>6/7/2026</a:t>
            </a:fld>
            <a:endParaRPr lang="en-US"/>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2EAE8407-B10F-40AB-B332-9DB4A751244F}" type="slidenum">
              <a:rPr lang="en-US" smtClean="0"/>
              <a:t>‹#›</a:t>
            </a:fld>
            <a:endParaRPr lang="en-US"/>
          </a:p>
        </p:txBody>
      </p:sp>
    </p:spTree>
    <p:extLst>
      <p:ext uri="{BB962C8B-B14F-4D97-AF65-F5344CB8AC3E}">
        <p14:creationId xmlns:p14="http://schemas.microsoft.com/office/powerpoint/2010/main" val="2258656384"/>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9" r:id="rId13"/>
    <p:sldLayoutId id="2147483770" r:id="rId14"/>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www.beckyocole.com/how-to-make-an-infused-herbal-oil-quick-and-fast-methods/" TargetMode="External"/><Relationship Id="rId4" Type="http://schemas.openxmlformats.org/officeDocument/2006/relationships/hyperlink" Target="https://www.schoolofnaturalskincare.com/how-to-make-herbal-infused-oil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s://thehealthhutt.com/guide-tomake-salve-at-home"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0.jpeg"/><Relationship Id="rId5" Type="http://schemas.openxmlformats.org/officeDocument/2006/relationships/hyperlink" Target="https://www.youtube.com/watch?v=vW9XBU6TIkU" TargetMode="External"/><Relationship Id="rId4" Type="http://schemas.openxmlformats.org/officeDocument/2006/relationships/hyperlink" Target="https://www.healthline.com/health/diy-herbal-salves#rash-cream-recip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myculturedpalate.com/homemade-sugar-scrubs/"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1.jpeg"/><Relationship Id="rId4" Type="http://schemas.openxmlformats.org/officeDocument/2006/relationships/hyperlink" Target="https://simpleinthecountry.com/simple-sugar-scrub-recipe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s://focusandbalance.org/aroma-therapy-for-kids/" TargetMode="External"/><Relationship Id="rId2" Type="http://schemas.openxmlformats.org/officeDocument/2006/relationships/hyperlink" Target="https://missjaimeot.com/aromatherapy-101-for-children/"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s://www.facebook.com/pallensmith/videos/herbal-dryer-sachets/10155105634359573/" TargetMode="External"/><Relationship Id="rId2" Type="http://schemas.openxmlformats.org/officeDocument/2006/relationships/hyperlink" Target="https://kidsgardening.org/resources/garden-activities-exploring-herbs" TargetMode="Externa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2" Type="http://schemas.openxmlformats.org/officeDocument/2006/relationships/hyperlink" Target="https://www.google.com/search?q=Foraging+Herbs&amp;oq=what+do+you+call+foraging+herbs%2C+art+and+poems+about+herbs&amp;gs_lcrp=EgZjaHJvbWUyBggAEEUYOTIHCAEQIRigATIHCAIQIRigATIHCAMQIRigATIHCAQQIRigATIHCAUQIRiPAtIBCTIzMzQ5ajBqN6gCALACAA&amp;sourceid=chrome&amp;ie=UTF-8&amp;mstk=AUtExfCTD3sDBQfMqjZlujUZfC7PFRlIxQhCmKSseP9SLYOMqW5sIkACb14D3EUaC3R256XiPkQrg2_wmnZ-1MfzxWVHe8cIsGeIhMXPTq4RhDzqGVM-ZITP7ecF0v5yr5sDNT9d7A7Xje_h5uo7CgmHIgxoukuD29JT4LYX1y0aNFSduFc&amp;csui=3&amp;ved=2ahUKEwi0-76Gg7mRAxVKMVkFHf-pAyoQgK4QegQIBRAB"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www.google.com/search?q=Art+About+Herbs&amp;oq=what+do+you+call+foraging+herbs%2C+art+and+poems+about+herbs&amp;gs_lcrp=EgZjaHJvbWUyBggAEEUYOTIHCAEQIRigATIHCAIQIRigATIHCAMQIRigATIHCAQQIRigATIHCAUQIRiPAtIBCTIzMzQ5ajBqN6gCALACAA&amp;sourceid=chrome&amp;ie=UTF-8&amp;mstk=AUtExfCTD3sDBQfMqjZlujUZfC7PFRlIxQhCmKSseP9SLYOMqW5sIkACb14D3EUaC3R256XiPkQrg2_wmnZ-1MfzxWVHe8cIsGeIhMXPTq4RhDzqGVM-ZITP7ecF0v5yr5sDNT9d7A7Xje_h5uo7CgmHIgxoukuD29JT4LYX1y0aNFSduFc&amp;csui=3&amp;ved=2ahUKEwi0-76Gg7mRAxVKMVkFHf-pAyoQgK4QegQIBRAD"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www.google.com/search?q=Poems+About+Herbs&amp;oq=what+do+you+call+foraging+herbs%2C+art+and+poems+about+herbs&amp;gs_lcrp=EgZjaHJvbWUyBggAEEUYOTIHCAEQIRigATIHCAIQIRigATIHCAMQIRigATIHCAQQIRigATIHCAUQIRiPAtIBCTIzMzQ5ajBqN6gCALACAA&amp;sourceid=chrome&amp;ie=UTF-8&amp;mstk=AUtExfCTD3sDBQfMqjZlujUZfC7PFRlIxQhCmKSseP9SLYOMqW5sIkACb14D3EUaC3R256XiPkQrg2_wmnZ-1MfzxWVHe8cIsGeIhMXPTq4RhDzqGVM-ZITP7ecF0v5yr5sDNT9d7A7Xje_h5uo7CgmHIgxoukuD29JT4LYX1y0aNFSduFc&amp;csui=3&amp;ved=2ahUKEwi0-76Gg7mRAxVKMVkFHf-pAyoQgK4QegQIBRAF" TargetMode="External"/><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s://www.google.com/search?q=Foraging+Herbs&amp;oq=what+do+you+call+foraging+herbs%2C+art+and+poems+about+herbs&amp;gs_lcrp=EgZjaHJvbWUyBggAEEUYOTIHCAEQIRigATIHCAIQIRigATIHCAMQIRigATIHCAQQIRigATIHCAUQIRiPAtIBCTIzMzQ5ajBqN6gCALACAA&amp;sourceid=chrome&amp;ie=UTF-8&amp;mstk=AUtExfCTD3sDBQfMqjZlujUZfC7PFRlIxQhCmKSseP9SLYOMqW5sIkACb14D3EUaC3R256XiPkQrg2_wmnZ-1MfzxWVHe8cIsGeIhMXPTq4RhDzqGVM-ZITP7ecF0v5yr5sDNT9d7A7Xje_h5uo7CgmHIgxoukuD29JT4LYX1y0aNFSduFc&amp;csui=3&amp;ved=2ahUKEwi0-76Gg7mRAxVKMVkFHf-pAyoQgK4QegQIBRAB"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9026F13-499B-4EC7-B5BA-99A52E90C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en-US" dirty="0"/>
          </a:p>
        </p:txBody>
      </p:sp>
      <p:pic>
        <p:nvPicPr>
          <p:cNvPr id="5" name="Picture Placeholder 4" descr="A logo for a garden kit&#10;&#10;AI-generated content may be incorrect.">
            <a:extLst>
              <a:ext uri="{FF2B5EF4-FFF2-40B4-BE49-F238E27FC236}">
                <a16:creationId xmlns:a16="http://schemas.microsoft.com/office/drawing/2014/main" id="{03666C87-57B6-955E-BC73-3D188EB3DAA6}"/>
              </a:ext>
            </a:extLst>
          </p:cNvPr>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l="11024" r="11024"/>
          <a:stretch>
            <a:fillRect/>
          </a:stretch>
        </p:blipFill>
        <p:spPr>
          <a:xfrm>
            <a:off x="616737" y="621793"/>
            <a:ext cx="4376501" cy="5614416"/>
          </a:xfrm>
          <a:prstGeom prst="rect">
            <a:avLst/>
          </a:prstGeom>
        </p:spPr>
      </p:pic>
      <p:sp>
        <p:nvSpPr>
          <p:cNvPr id="23" name="Rectangle 22">
            <a:extLst>
              <a:ext uri="{FF2B5EF4-FFF2-40B4-BE49-F238E27FC236}">
                <a16:creationId xmlns:a16="http://schemas.microsoft.com/office/drawing/2014/main" id="{6D4A3EB8-C534-4357-BED1-BD13786224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noFill/>
          <a:ln w="6350" cap="sq" cmpd="sng" algn="ctr">
            <a:solidFill>
              <a:schemeClr val="tx1">
                <a:lumMod val="75000"/>
                <a:lumOff val="25000"/>
              </a:schemeClr>
            </a:solidFill>
            <a:prstDash val="solid"/>
            <a:miter lim="800000"/>
          </a:ln>
          <a:effectLst/>
        </p:spPr>
        <p:txBody>
          <a:bodyPr/>
          <a:lstStyle/>
          <a:p>
            <a:endParaRPr lang="en-US" dirty="0"/>
          </a:p>
        </p:txBody>
      </p:sp>
      <p:sp>
        <p:nvSpPr>
          <p:cNvPr id="9" name="Title 8">
            <a:extLst>
              <a:ext uri="{FF2B5EF4-FFF2-40B4-BE49-F238E27FC236}">
                <a16:creationId xmlns:a16="http://schemas.microsoft.com/office/drawing/2014/main" id="{6FEC93CF-2672-7D78-F278-58C5E012E0DF}"/>
              </a:ext>
            </a:extLst>
          </p:cNvPr>
          <p:cNvSpPr>
            <a:spLocks noGrp="1"/>
          </p:cNvSpPr>
          <p:nvPr>
            <p:ph type="ctrTitle"/>
          </p:nvPr>
        </p:nvSpPr>
        <p:spPr>
          <a:xfrm>
            <a:off x="5353249" y="1348844"/>
            <a:ext cx="5716338" cy="3042706"/>
          </a:xfrm>
        </p:spPr>
        <p:txBody>
          <a:bodyPr vert="horz" lIns="91440" tIns="45720" rIns="91440" bIns="45720" rtlCol="0">
            <a:normAutofit/>
          </a:bodyPr>
          <a:lstStyle/>
          <a:p>
            <a:r>
              <a:rPr lang="en-US" sz="6000" i="1" kern="1200" cap="all" baseline="0" dirty="0">
                <a:latin typeface="+mj-lt"/>
                <a:ea typeface="+mj-ea"/>
                <a:cs typeface="+mj-cs"/>
              </a:rPr>
              <a:t>Bringing</a:t>
            </a:r>
            <a:r>
              <a:rPr lang="en-US" sz="6000" i="1" kern="1200" cap="all" dirty="0">
                <a:latin typeface="+mj-lt"/>
                <a:ea typeface="+mj-ea"/>
                <a:cs typeface="+mj-cs"/>
              </a:rPr>
              <a:t> the farm to your Backyard.</a:t>
            </a:r>
            <a:endParaRPr lang="en-US" sz="6000" i="1" kern="1200" cap="all" baseline="0" dirty="0">
              <a:latin typeface="+mj-lt"/>
              <a:ea typeface="+mj-ea"/>
              <a:cs typeface="+mj-cs"/>
            </a:endParaRPr>
          </a:p>
        </p:txBody>
      </p:sp>
      <p:sp>
        <p:nvSpPr>
          <p:cNvPr id="3" name="Subtitle 2">
            <a:extLst>
              <a:ext uri="{FF2B5EF4-FFF2-40B4-BE49-F238E27FC236}">
                <a16:creationId xmlns:a16="http://schemas.microsoft.com/office/drawing/2014/main" id="{9A18419C-AAC9-AEA7-CC05-D610F1D7209F}"/>
              </a:ext>
            </a:extLst>
          </p:cNvPr>
          <p:cNvSpPr>
            <a:spLocks noGrp="1"/>
          </p:cNvSpPr>
          <p:nvPr>
            <p:ph type="subTitle" idx="1"/>
          </p:nvPr>
        </p:nvSpPr>
        <p:spPr>
          <a:xfrm>
            <a:off x="5438092" y="4643113"/>
            <a:ext cx="5355264" cy="950976"/>
          </a:xfrm>
        </p:spPr>
        <p:txBody>
          <a:bodyPr>
            <a:normAutofit fontScale="70000" lnSpcReduction="20000"/>
          </a:bodyPr>
          <a:lstStyle/>
          <a:p>
            <a:r>
              <a:rPr lang="en-US" sz="3200" dirty="0">
                <a:latin typeface="ADLaM Display" panose="02010000000000000000" pitchFamily="2" charset="0"/>
                <a:ea typeface="ADLaM Display" panose="02010000000000000000" pitchFamily="2" charset="0"/>
                <a:cs typeface="ADLaM Display" panose="02010000000000000000" pitchFamily="2" charset="0"/>
              </a:rPr>
              <a:t>Herbal and Wellness Kit</a:t>
            </a:r>
          </a:p>
          <a:p>
            <a:r>
              <a:rPr lang="en-US" sz="3200" dirty="0">
                <a:latin typeface="ADLaM Display" panose="02010000000000000000" pitchFamily="2" charset="0"/>
                <a:ea typeface="ADLaM Display" panose="02010000000000000000" pitchFamily="2" charset="0"/>
                <a:cs typeface="ADLaM Display" panose="02010000000000000000" pitchFamily="2" charset="0"/>
              </a:rPr>
              <a:t>Inspired by the bible and God’s truth</a:t>
            </a:r>
          </a:p>
        </p:txBody>
      </p:sp>
      <p:sp>
        <p:nvSpPr>
          <p:cNvPr id="25" name="Rectangle 24">
            <a:extLst>
              <a:ext uri="{FF2B5EF4-FFF2-40B4-BE49-F238E27FC236}">
                <a16:creationId xmlns:a16="http://schemas.microsoft.com/office/drawing/2014/main" id="{3FA13F65-6422-4EBC-B70B-E95950B286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cxnSp>
        <p:nvCxnSpPr>
          <p:cNvPr id="20" name="Straight Connector 19">
            <a:extLst>
              <a:ext uri="{FF2B5EF4-FFF2-40B4-BE49-F238E27FC236}">
                <a16:creationId xmlns:a16="http://schemas.microsoft.com/office/drawing/2014/main" id="{74EC5015-DFE8-4264-BCD5-E4D5A3EEFA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6A8CE91-4412-4504-94E5-903CCFE92F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C3B8F69-5432-41A9-80AA-ECBDFA57E7D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899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Ingredients in jar">
            <a:extLst>
              <a:ext uri="{FF2B5EF4-FFF2-40B4-BE49-F238E27FC236}">
                <a16:creationId xmlns:a16="http://schemas.microsoft.com/office/drawing/2014/main" id="{426033A7-1B85-C90F-058F-A2A1A30CB862}"/>
              </a:ext>
            </a:extLst>
          </p:cNvPr>
          <p:cNvPicPr>
            <a:picLocks noChangeAspect="1"/>
          </p:cNvPicPr>
          <p:nvPr/>
        </p:nvPicPr>
        <p:blipFill>
          <a:blip r:embed="rId2">
            <a:alphaModFix amt="45000"/>
          </a:blip>
          <a:srcRect t="15730"/>
          <a:stretch>
            <a:fillRect/>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6350" cap="sq" cmpd="sng" algn="ctr">
            <a:solidFill>
              <a:schemeClr val="tx1">
                <a:lumMod val="75000"/>
                <a:lumOff val="25000"/>
              </a:schemeClr>
            </a:solidFill>
            <a:prstDash val="solid"/>
            <a:miter lim="800000"/>
          </a:ln>
          <a:effectLst>
            <a:outerShdw blurRad="50800" algn="ctr" rotWithShape="0">
              <a:prstClr val="black">
                <a:alpha val="66000"/>
              </a:prstClr>
            </a:outerShdw>
            <a:softEdge rad="0"/>
          </a:effectLst>
        </p:spPr>
        <p:txBody>
          <a:bodyPr/>
          <a:lstStyle/>
          <a:p>
            <a:endParaRPr lang="en-US" dirty="0"/>
          </a:p>
        </p:txBody>
      </p:sp>
      <p:sp>
        <p:nvSpPr>
          <p:cNvPr id="2" name="Title 1">
            <a:extLst>
              <a:ext uri="{FF2B5EF4-FFF2-40B4-BE49-F238E27FC236}">
                <a16:creationId xmlns:a16="http://schemas.microsoft.com/office/drawing/2014/main" id="{2BB29941-8883-A1C3-CBF2-482C7EE44D7D}"/>
              </a:ext>
            </a:extLst>
          </p:cNvPr>
          <p:cNvSpPr>
            <a:spLocks noGrp="1"/>
          </p:cNvSpPr>
          <p:nvPr>
            <p:ph type="ctrTitle"/>
          </p:nvPr>
        </p:nvSpPr>
        <p:spPr>
          <a:xfrm>
            <a:off x="1561708" y="2091263"/>
            <a:ext cx="9068586" cy="2461504"/>
          </a:xfrm>
        </p:spPr>
        <p:txBody>
          <a:bodyPr>
            <a:normAutofit/>
          </a:bodyPr>
          <a:lstStyle/>
          <a:p>
            <a:r>
              <a:rPr lang="en-US" dirty="0"/>
              <a:t> Wellness Cosmetics Use </a:t>
            </a:r>
          </a:p>
        </p:txBody>
      </p:sp>
      <p:sp>
        <p:nvSpPr>
          <p:cNvPr id="3" name="Subtitle 2">
            <a:extLst>
              <a:ext uri="{FF2B5EF4-FFF2-40B4-BE49-F238E27FC236}">
                <a16:creationId xmlns:a16="http://schemas.microsoft.com/office/drawing/2014/main" id="{6060D59B-F1E1-C8C5-4A87-0F8F7881AA0F}"/>
              </a:ext>
            </a:extLst>
          </p:cNvPr>
          <p:cNvSpPr>
            <a:spLocks noGrp="1"/>
          </p:cNvSpPr>
          <p:nvPr>
            <p:ph type="subTitle" idx="1"/>
          </p:nvPr>
        </p:nvSpPr>
        <p:spPr>
          <a:xfrm>
            <a:off x="1561708" y="4623127"/>
            <a:ext cx="9070848" cy="457201"/>
          </a:xfrm>
        </p:spPr>
        <p:txBody>
          <a:bodyPr>
            <a:normAutofit/>
          </a:bodyPr>
          <a:lstStyle/>
          <a:p>
            <a:pPr>
              <a:spcAft>
                <a:spcPts val="600"/>
              </a:spcAft>
            </a:pPr>
            <a:r>
              <a:rPr lang="en-US" dirty="0"/>
              <a:t>Information and Activities</a:t>
            </a:r>
          </a:p>
        </p:txBody>
      </p:sp>
      <p:sp>
        <p:nvSpPr>
          <p:cNvPr id="13" name="Rectangle 12">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alpha val="80000"/>
              </a:schemeClr>
            </a:solidFill>
            <a:prstDash val="solid"/>
            <a:miter lim="800000"/>
          </a:ln>
          <a:effectLst/>
        </p:spPr>
        <p:txBody>
          <a:bodyPr/>
          <a:lstStyle/>
          <a:p>
            <a:endParaRPr lang="en-US" dirty="0"/>
          </a:p>
        </p:txBody>
      </p:sp>
    </p:spTree>
    <p:extLst>
      <p:ext uri="{BB962C8B-B14F-4D97-AF65-F5344CB8AC3E}">
        <p14:creationId xmlns:p14="http://schemas.microsoft.com/office/powerpoint/2010/main" val="317202476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92B39A3-D82C-43E0-2B1E-2FEBA7E14F35}"/>
              </a:ext>
            </a:extLst>
          </p:cNvPr>
          <p:cNvSpPr>
            <a:spLocks noGrp="1"/>
          </p:cNvSpPr>
          <p:nvPr>
            <p:ph type="title"/>
          </p:nvPr>
        </p:nvSpPr>
        <p:spPr>
          <a:xfrm>
            <a:off x="1563623" y="2094309"/>
            <a:ext cx="9070848" cy="2270862"/>
          </a:xfrm>
        </p:spPr>
        <p:txBody>
          <a:bodyPr/>
          <a:lstStyle/>
          <a:p>
            <a:r>
              <a:rPr lang="en-US" sz="1600" dirty="0"/>
              <a:t>This section provides a variety of cosmetic products, including instructions for making lip balm, salve, sugar scrub, and two types of soap. The aim is to introduce the process of creating wellness products and to encourage further exploration and interest in making or purchasing these items for future use.</a:t>
            </a:r>
            <a:br>
              <a:rPr lang="en-US" sz="1600" dirty="0"/>
            </a:br>
            <a:r>
              <a:rPr lang="en-US" sz="1600" dirty="0"/>
              <a:t>These recipes are intended as introductory examples. Readers are encouraged to consult additional resources, such as herbal websites or library books, to further expand their knowledge.</a:t>
            </a:r>
            <a:br>
              <a:rPr lang="en-US" dirty="0"/>
            </a:br>
            <a:endParaRPr lang="en-US" dirty="0"/>
          </a:p>
        </p:txBody>
      </p:sp>
      <p:sp>
        <p:nvSpPr>
          <p:cNvPr id="8" name="Text Placeholder 7">
            <a:extLst>
              <a:ext uri="{FF2B5EF4-FFF2-40B4-BE49-F238E27FC236}">
                <a16:creationId xmlns:a16="http://schemas.microsoft.com/office/drawing/2014/main" id="{17C7078F-647F-361D-7637-36BD5C0FA92C}"/>
              </a:ext>
            </a:extLst>
          </p:cNvPr>
          <p:cNvSpPr>
            <a:spLocks noGrp="1"/>
          </p:cNvSpPr>
          <p:nvPr>
            <p:ph type="body" idx="1"/>
          </p:nvPr>
        </p:nvSpPr>
        <p:spPr>
          <a:xfrm>
            <a:off x="1563624" y="3853543"/>
            <a:ext cx="9070848" cy="1589313"/>
          </a:xfrm>
        </p:spPr>
        <p:txBody>
          <a:bodyPr/>
          <a:lstStyle/>
          <a:p>
            <a:r>
              <a:rPr lang="en-US" dirty="0"/>
              <a:t>Great websites for making cosmetic products with kids offer safe, easy-to-follow recipes and natural, kid-friendly ingredient kits. Top choices include </a:t>
            </a:r>
            <a:r>
              <a:rPr lang="en-US" b="1" dirty="0" err="1"/>
              <a:t>MakingCosmetics</a:t>
            </a:r>
            <a:r>
              <a:rPr lang="en-US" dirty="0"/>
              <a:t>, which provides specific kid-friendly product recipes, </a:t>
            </a:r>
            <a:r>
              <a:rPr lang="en-US" b="1" dirty="0"/>
              <a:t>Bramble Berry (https://www.brambleberry.com/projects/kid-friendly</a:t>
            </a:r>
            <a:r>
              <a:rPr lang="en-US" dirty="0"/>
              <a:t> for beginner-friendly melt-and-pour soap kits, and </a:t>
            </a:r>
            <a:r>
              <a:rPr lang="en-US" b="1" dirty="0"/>
              <a:t>School of Natural Skincare</a:t>
            </a:r>
            <a:r>
              <a:rPr lang="en-US" dirty="0"/>
              <a:t> for tutorials on simple DIY cosmetics</a:t>
            </a:r>
          </a:p>
        </p:txBody>
      </p:sp>
    </p:spTree>
    <p:extLst>
      <p:ext uri="{BB962C8B-B14F-4D97-AF65-F5344CB8AC3E}">
        <p14:creationId xmlns:p14="http://schemas.microsoft.com/office/powerpoint/2010/main" val="1793908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0ECCB-C18B-9A41-64F8-EE28D71FE1CC}"/>
              </a:ext>
            </a:extLst>
          </p:cNvPr>
          <p:cNvSpPr>
            <a:spLocks noGrp="1"/>
          </p:cNvSpPr>
          <p:nvPr>
            <p:ph type="title"/>
          </p:nvPr>
        </p:nvSpPr>
        <p:spPr>
          <a:xfrm>
            <a:off x="838199" y="365126"/>
            <a:ext cx="6645965" cy="527504"/>
          </a:xfrm>
        </p:spPr>
        <p:txBody>
          <a:bodyPr/>
          <a:lstStyle/>
          <a:p>
            <a:r>
              <a:rPr lang="en-US" dirty="0"/>
              <a:t>Introduction of Product</a:t>
            </a:r>
          </a:p>
        </p:txBody>
      </p:sp>
      <p:sp>
        <p:nvSpPr>
          <p:cNvPr id="3" name="Content Placeholder 2">
            <a:extLst>
              <a:ext uri="{FF2B5EF4-FFF2-40B4-BE49-F238E27FC236}">
                <a16:creationId xmlns:a16="http://schemas.microsoft.com/office/drawing/2014/main" id="{23C15C73-A8D4-5727-2FF2-6DADB705623A}"/>
              </a:ext>
            </a:extLst>
          </p:cNvPr>
          <p:cNvSpPr>
            <a:spLocks noGrp="1"/>
          </p:cNvSpPr>
          <p:nvPr>
            <p:ph sz="half" idx="1"/>
          </p:nvPr>
        </p:nvSpPr>
        <p:spPr>
          <a:xfrm>
            <a:off x="348345" y="892630"/>
            <a:ext cx="8915398" cy="5600245"/>
          </a:xfrm>
        </p:spPr>
        <p:txBody>
          <a:bodyPr>
            <a:normAutofit/>
          </a:bodyPr>
          <a:lstStyle/>
          <a:p>
            <a:r>
              <a:rPr lang="en-US" sz="1600" b="1" dirty="0"/>
              <a:t>Beeswax</a:t>
            </a:r>
            <a:r>
              <a:rPr lang="en-US" sz="1600" dirty="0"/>
              <a:t> is a foundational, cosmetic-grade ingredient used to thicken products and lock in moisture. It acts as a natural emulsifier, binding water and oils together.</a:t>
            </a:r>
          </a:p>
          <a:p>
            <a:r>
              <a:rPr lang="en-US" sz="1600" b="1" dirty="0"/>
              <a:t>Sweet almond and coconut oils </a:t>
            </a:r>
            <a:r>
              <a:rPr lang="en-US" sz="1600" dirty="0"/>
              <a:t>are foundational carrier oils in cosmetic making. Blended together, they balance a formulation: coconut oil provides deep, protective moisture, while almond oil adds a silky, fast-absorbing texture rich in Vitamin E.</a:t>
            </a:r>
          </a:p>
          <a:p>
            <a:r>
              <a:rPr lang="en-US" sz="1600" b="1" dirty="0"/>
              <a:t>Shea butter </a:t>
            </a:r>
            <a:r>
              <a:rPr lang="en-US" sz="1600" dirty="0"/>
              <a:t>is a prized, highly moisturizing plant fat used in cosmetics, soaps, and lotions to provide deep nourishment, protect skin, and improve elasticity. </a:t>
            </a:r>
          </a:p>
          <a:p>
            <a:r>
              <a:rPr lang="en-US" sz="1600" b="1" dirty="0"/>
              <a:t>Colloidal oatmeal</a:t>
            </a:r>
            <a:r>
              <a:rPr lang="en-US" sz="1600" dirty="0"/>
              <a:t> is the gold standard for cosmetic applications. ( great in soaps) </a:t>
            </a:r>
          </a:p>
          <a:p>
            <a:r>
              <a:rPr lang="en-US" sz="1600" b="1" dirty="0"/>
              <a:t>Vitamin E </a:t>
            </a:r>
            <a:r>
              <a:rPr lang="en-US" sz="1600" dirty="0"/>
              <a:t>is a versatile, oil-soluble ingredient essential for extending the shelf life of oil-based products (prevents rancidity) and providing antioxidant benefits for the skin.</a:t>
            </a:r>
          </a:p>
          <a:p>
            <a:r>
              <a:rPr lang="en-US" b="1" dirty="0"/>
              <a:t>Mica powder </a:t>
            </a:r>
            <a:r>
              <a:rPr lang="en-US" dirty="0"/>
              <a:t>is a highly prized, natural mineral colorant that elevates handmade soaps</a:t>
            </a:r>
            <a:r>
              <a:rPr lang="en-US" sz="1600" dirty="0"/>
              <a:t>. It provides vibrant colors, brilliant shimmering effects, and intricate swirls without bleeding or fading. Because it is non-toxic and gentle, it is perfect for all skin types</a:t>
            </a:r>
          </a:p>
          <a:p>
            <a:r>
              <a:rPr lang="en-US" b="1" dirty="0"/>
              <a:t>Dried herbs </a:t>
            </a:r>
            <a:r>
              <a:rPr lang="en-US" dirty="0"/>
              <a:t>offer </a:t>
            </a:r>
            <a:r>
              <a:rPr lang="en-US" sz="1600" dirty="0"/>
              <a:t>potent </a:t>
            </a:r>
            <a:r>
              <a:rPr lang="en-US" b="1" dirty="0"/>
              <a:t>antioxidant</a:t>
            </a:r>
            <a:r>
              <a:rPr lang="en-US" sz="1600" dirty="0"/>
              <a:t>, </a:t>
            </a:r>
            <a:r>
              <a:rPr lang="en-US" b="1" dirty="0"/>
              <a:t>anti-inflammatory</a:t>
            </a:r>
            <a:r>
              <a:rPr lang="en-US" sz="1600" dirty="0"/>
              <a:t>, and </a:t>
            </a:r>
            <a:r>
              <a:rPr lang="en-US" b="1" dirty="0"/>
              <a:t>soothing</a:t>
            </a:r>
            <a:r>
              <a:rPr lang="en-US" sz="1600" dirty="0"/>
              <a:t> benefits for cosmetics. They are used to create herb-infused oils (bases for balms and serums), Best if used in an infused oil for mold reasons.</a:t>
            </a:r>
          </a:p>
        </p:txBody>
      </p:sp>
      <p:pic>
        <p:nvPicPr>
          <p:cNvPr id="6" name="Picture Placeholder 5" descr="Soap bars wrapped in papers and lavender flowers">
            <a:extLst>
              <a:ext uri="{FF2B5EF4-FFF2-40B4-BE49-F238E27FC236}">
                <a16:creationId xmlns:a16="http://schemas.microsoft.com/office/drawing/2014/main" id="{5D2AE21E-3D73-39D5-9E9E-42A752D76357}"/>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8798" r="28798"/>
          <a:stretch>
            <a:fillRect/>
          </a:stretch>
        </p:blipFill>
        <p:spPr>
          <a:xfrm>
            <a:off x="9416143" y="365126"/>
            <a:ext cx="2427512" cy="3629932"/>
          </a:xfrm>
        </p:spPr>
      </p:pic>
    </p:spTree>
    <p:extLst>
      <p:ext uri="{BB962C8B-B14F-4D97-AF65-F5344CB8AC3E}">
        <p14:creationId xmlns:p14="http://schemas.microsoft.com/office/powerpoint/2010/main" val="1545189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3" name="Rectangle 1042">
            <a:extLst>
              <a:ext uri="{FF2B5EF4-FFF2-40B4-BE49-F238E27FC236}">
                <a16:creationId xmlns:a16="http://schemas.microsoft.com/office/drawing/2014/main" id="{4999FE9C-D8F9-4F9B-B95B-608C3EF6B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2"/>
          </a:solidFill>
          <a:ln w="6350" cap="flat" cmpd="sng" algn="ctr">
            <a:noFill/>
            <a:prstDash val="solid"/>
          </a:ln>
          <a:effectLst>
            <a:softEdge rad="0"/>
          </a:effectLst>
        </p:spPr>
        <p:txBody>
          <a:bodyPr/>
          <a:lstStyle/>
          <a:p>
            <a:endParaRPr lang="en-US"/>
          </a:p>
        </p:txBody>
      </p:sp>
      <p:sp>
        <p:nvSpPr>
          <p:cNvPr id="5" name="Title 4">
            <a:extLst>
              <a:ext uri="{FF2B5EF4-FFF2-40B4-BE49-F238E27FC236}">
                <a16:creationId xmlns:a16="http://schemas.microsoft.com/office/drawing/2014/main" id="{34E0778D-63EC-0CF2-6F72-648DA3F6F027}"/>
              </a:ext>
            </a:extLst>
          </p:cNvPr>
          <p:cNvSpPr>
            <a:spLocks noGrp="1"/>
          </p:cNvSpPr>
          <p:nvPr>
            <p:ph type="title" idx="4294967295"/>
          </p:nvPr>
        </p:nvSpPr>
        <p:spPr>
          <a:xfrm>
            <a:off x="1066800" y="642594"/>
            <a:ext cx="9580323" cy="634400"/>
          </a:xfrm>
        </p:spPr>
        <p:txBody>
          <a:bodyPr vert="horz" lIns="91440" tIns="45720" rIns="91440" bIns="45720" rtlCol="0" anchor="ctr">
            <a:normAutofit fontScale="90000"/>
          </a:bodyPr>
          <a:lstStyle/>
          <a:p>
            <a:r>
              <a:rPr lang="en-US" dirty="0"/>
              <a:t>Infused almond oil with herbs</a:t>
            </a:r>
          </a:p>
        </p:txBody>
      </p:sp>
      <p:pic>
        <p:nvPicPr>
          <p:cNvPr id="1026" name="Picture 2" descr="880+ Rosemary Infused Olive Oil Stock Photos, Pictures ...">
            <a:extLst>
              <a:ext uri="{FF2B5EF4-FFF2-40B4-BE49-F238E27FC236}">
                <a16:creationId xmlns:a16="http://schemas.microsoft.com/office/drawing/2014/main" id="{19C7E082-9C0A-ABE6-7BE3-174F2AA0A5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574" r="32683"/>
          <a:stretch>
            <a:fillRect/>
          </a:stretch>
        </p:blipFill>
        <p:spPr bwMode="auto">
          <a:xfrm>
            <a:off x="480920" y="1276994"/>
            <a:ext cx="3019610" cy="3632643"/>
          </a:xfrm>
          <a:prstGeom prst="rect">
            <a:avLst/>
          </a:prstGeom>
          <a:noFill/>
          <a:extLst>
            <a:ext uri="{909E8E84-426E-40DD-AFC4-6F175D3DCCD1}">
              <a14:hiddenFill xmlns:a14="http://schemas.microsoft.com/office/drawing/2010/main">
                <a:solidFill>
                  <a:srgbClr val="FFFFFF"/>
                </a:solidFill>
              </a14:hiddenFill>
            </a:ext>
          </a:extLst>
        </p:spPr>
      </p:pic>
      <p:sp>
        <p:nvSpPr>
          <p:cNvPr id="1030" name="Content Placeholder 1029">
            <a:extLst>
              <a:ext uri="{FF2B5EF4-FFF2-40B4-BE49-F238E27FC236}">
                <a16:creationId xmlns:a16="http://schemas.microsoft.com/office/drawing/2014/main" id="{A8365870-A8D3-CD65-22F2-CE7D4C4CB7B0}"/>
              </a:ext>
            </a:extLst>
          </p:cNvPr>
          <p:cNvSpPr>
            <a:spLocks noGrp="1"/>
          </p:cNvSpPr>
          <p:nvPr>
            <p:ph idx="4294967295"/>
          </p:nvPr>
        </p:nvSpPr>
        <p:spPr>
          <a:xfrm>
            <a:off x="3649501" y="1276994"/>
            <a:ext cx="8307803" cy="5249066"/>
          </a:xfrm>
        </p:spPr>
        <p:txBody>
          <a:bodyPr vert="horz" lIns="91440" tIns="45720" rIns="91440" bIns="45720" rtlCol="0">
            <a:normAutofit lnSpcReduction="10000"/>
          </a:bodyPr>
          <a:lstStyle/>
          <a:p>
            <a:pPr marL="0" marR="0" lvl="0" fontAlgn="base">
              <a:lnSpc>
                <a:spcPct val="90000"/>
              </a:lnSpc>
              <a:spcBef>
                <a:spcPct val="0"/>
              </a:spcBef>
              <a:spcAft>
                <a:spcPts val="600"/>
              </a:spcAft>
              <a:buSzTx/>
              <a:tabLst/>
            </a:pPr>
            <a:r>
              <a:rPr kumimoji="0" lang="en-US" altLang="en-US" sz="1400" b="1" i="0" u="none" strike="noStrike" cap="none" normalizeH="0" baseline="0" dirty="0">
                <a:ln>
                  <a:noFill/>
                </a:ln>
                <a:effectLst/>
              </a:rPr>
              <a:t>How to make a herbal infused oil</a:t>
            </a:r>
          </a:p>
          <a:p>
            <a:pPr marL="0" marR="0" lvl="0" fontAlgn="base">
              <a:lnSpc>
                <a:spcPct val="90000"/>
              </a:lnSpc>
              <a:spcBef>
                <a:spcPct val="0"/>
              </a:spcBef>
              <a:spcAft>
                <a:spcPts val="600"/>
              </a:spcAft>
              <a:buSzTx/>
              <a:tabLst/>
            </a:pPr>
            <a:r>
              <a:rPr kumimoji="0" lang="en-US" altLang="en-US" sz="1400" b="1" i="0" u="none" strike="noStrike" cap="none" normalizeH="0" baseline="0" dirty="0">
                <a:ln>
                  <a:noFill/>
                </a:ln>
                <a:effectLst/>
              </a:rPr>
              <a:t>There are three main ways in which an oil can be infused: the cold infusion method, sun infusion method and heat infusion method. Here’s each method in more detail:</a:t>
            </a:r>
          </a:p>
          <a:p>
            <a:pPr marL="0" marR="0" lvl="0" fontAlgn="base">
              <a:lnSpc>
                <a:spcPct val="90000"/>
              </a:lnSpc>
              <a:spcBef>
                <a:spcPct val="0"/>
              </a:spcBef>
              <a:spcAft>
                <a:spcPts val="600"/>
              </a:spcAft>
              <a:buSzTx/>
              <a:tabLst/>
            </a:pPr>
            <a:r>
              <a:rPr kumimoji="0" lang="en-US" altLang="en-US" sz="1400" b="1" i="1" u="none" strike="noStrike" cap="none" normalizeH="0" baseline="0" dirty="0">
                <a:ln>
                  <a:noFill/>
                </a:ln>
                <a:effectLst/>
              </a:rPr>
              <a:t>The cold infusion method</a:t>
            </a:r>
            <a:endParaRPr kumimoji="0" lang="en-US" altLang="en-US" sz="1400" b="1" i="0" u="none" strike="noStrike" cap="none" normalizeH="0" baseline="0" dirty="0">
              <a:ln>
                <a:noFill/>
              </a:ln>
              <a:effectLst/>
            </a:endParaRPr>
          </a:p>
          <a:p>
            <a:pPr marL="0" marR="0" lvl="0" fontAlgn="base">
              <a:lnSpc>
                <a:spcPct val="90000"/>
              </a:lnSpc>
              <a:spcBef>
                <a:spcPct val="0"/>
              </a:spcBef>
              <a:spcAft>
                <a:spcPts val="600"/>
              </a:spcAft>
              <a:buSzTx/>
              <a:tabLst/>
            </a:pPr>
            <a:r>
              <a:rPr kumimoji="0" lang="en-US" altLang="en-US" sz="1400" b="1" i="0" u="none" strike="noStrike" cap="none" normalizeH="0" baseline="0" dirty="0">
                <a:ln>
                  <a:noFill/>
                </a:ln>
                <a:effectLst/>
              </a:rPr>
              <a:t>1) Clean and sterilize a glass jar and ensure it is completely dry.</a:t>
            </a:r>
            <a:br>
              <a:rPr kumimoji="0" lang="en-US" altLang="en-US" sz="1400" b="1" i="0" u="none" strike="noStrike" cap="none" normalizeH="0" baseline="0" dirty="0">
                <a:ln>
                  <a:noFill/>
                </a:ln>
                <a:effectLst/>
              </a:rPr>
            </a:br>
            <a:br>
              <a:rPr kumimoji="0" lang="en-US" altLang="en-US" sz="1400" b="1" i="0" u="none" strike="noStrike" cap="none" normalizeH="0" baseline="0" dirty="0">
                <a:ln>
                  <a:noFill/>
                </a:ln>
                <a:effectLst/>
              </a:rPr>
            </a:br>
            <a:endParaRPr kumimoji="0" lang="en-US" altLang="en-US" sz="1400" b="1" i="0" u="none" strike="noStrike" cap="none" normalizeH="0" baseline="0" dirty="0">
              <a:ln>
                <a:noFill/>
              </a:ln>
              <a:effectLst/>
            </a:endParaRPr>
          </a:p>
          <a:p>
            <a:pPr marL="0" marR="0" lvl="0" fontAlgn="base">
              <a:lnSpc>
                <a:spcPct val="90000"/>
              </a:lnSpc>
              <a:spcBef>
                <a:spcPct val="0"/>
              </a:spcBef>
              <a:spcAft>
                <a:spcPts val="600"/>
              </a:spcAft>
              <a:buSzTx/>
              <a:tabLst/>
            </a:pPr>
            <a:r>
              <a:rPr kumimoji="0" lang="en-US" altLang="en-US" sz="1400" b="1" i="0" u="none" strike="noStrike" cap="none" normalizeH="0" baseline="0" dirty="0">
                <a:ln>
                  <a:noFill/>
                </a:ln>
                <a:effectLst/>
              </a:rPr>
              <a:t>2) Pack full of your dried herb (here we are using calendula).</a:t>
            </a:r>
            <a:br>
              <a:rPr kumimoji="0" lang="en-US" altLang="en-US" sz="1400" b="1" i="0" u="none" strike="noStrike" cap="none" normalizeH="0" baseline="0" dirty="0">
                <a:ln>
                  <a:noFill/>
                </a:ln>
                <a:effectLst/>
              </a:rPr>
            </a:br>
            <a:br>
              <a:rPr kumimoji="0" lang="en-US" altLang="en-US" sz="1400" b="1" i="0" u="none" strike="noStrike" cap="none" normalizeH="0" baseline="0" dirty="0">
                <a:ln>
                  <a:noFill/>
                </a:ln>
                <a:effectLst/>
              </a:rPr>
            </a:br>
            <a:r>
              <a:rPr kumimoji="0" lang="en-US" altLang="en-US" sz="1400" b="1" i="0" u="none" strike="noStrike" cap="none" normalizeH="0" baseline="0" dirty="0">
                <a:ln>
                  <a:noFill/>
                </a:ln>
                <a:effectLst/>
              </a:rPr>
              <a:t>      3) Using a carrier oil of your choice such as cold-pressed sunflower or sweet almond, pour oil over the petals ensuring they are completely covered. Fill the jar almost to the brim with oil as any air gaps will promote oxidation and will spoil the oil.</a:t>
            </a:r>
            <a:br>
              <a:rPr kumimoji="0" lang="en-US" altLang="en-US" sz="1400" b="1" i="0" u="none" strike="noStrike" cap="none" normalizeH="0" baseline="0" dirty="0">
                <a:ln>
                  <a:noFill/>
                </a:ln>
                <a:effectLst/>
              </a:rPr>
            </a:br>
            <a:br>
              <a:rPr kumimoji="0" lang="en-US" altLang="en-US" sz="1400" b="1" i="0" u="none" strike="noStrike" cap="none" normalizeH="0" baseline="0" dirty="0">
                <a:ln>
                  <a:noFill/>
                </a:ln>
                <a:effectLst/>
              </a:rPr>
            </a:br>
            <a:endParaRPr kumimoji="0" lang="en-US" altLang="en-US" sz="1400" b="1" i="0" u="none" strike="noStrike" cap="none" normalizeH="0" baseline="0" dirty="0">
              <a:ln>
                <a:noFill/>
              </a:ln>
              <a:effectLst/>
            </a:endParaRPr>
          </a:p>
          <a:p>
            <a:pPr marL="0" marR="0" lvl="0" fontAlgn="base">
              <a:lnSpc>
                <a:spcPct val="90000"/>
              </a:lnSpc>
              <a:spcBef>
                <a:spcPct val="0"/>
              </a:spcBef>
              <a:spcAft>
                <a:spcPts val="600"/>
              </a:spcAft>
              <a:buSzTx/>
              <a:tabLst/>
            </a:pPr>
            <a:r>
              <a:rPr kumimoji="0" lang="en-US" altLang="en-US" sz="1400" b="1" i="0" u="none" strike="noStrike" cap="none" normalizeH="0" baseline="0" dirty="0">
                <a:ln>
                  <a:noFill/>
                </a:ln>
                <a:effectLst/>
              </a:rPr>
              <a:t>4) Gently push a spoon handle or chopstick around the edge of the jar to release any air bubbles.</a:t>
            </a:r>
            <a:br>
              <a:rPr kumimoji="0" lang="en-US" altLang="en-US" sz="1400" b="1" i="0" u="none" strike="noStrike" cap="none" normalizeH="0" baseline="0" dirty="0">
                <a:ln>
                  <a:noFill/>
                </a:ln>
                <a:effectLst/>
              </a:rPr>
            </a:br>
            <a:br>
              <a:rPr kumimoji="0" lang="en-US" altLang="en-US" sz="1400" b="1" i="0" u="none" strike="noStrike" cap="none" normalizeH="0" baseline="0" dirty="0">
                <a:ln>
                  <a:noFill/>
                </a:ln>
                <a:effectLst/>
              </a:rPr>
            </a:br>
            <a:endParaRPr kumimoji="0" lang="en-US" altLang="en-US" sz="1400" b="1" i="0" u="none" strike="noStrike" cap="none" normalizeH="0" baseline="0" dirty="0">
              <a:ln>
                <a:noFill/>
              </a:ln>
              <a:effectLst/>
            </a:endParaRPr>
          </a:p>
          <a:p>
            <a:pPr marL="0" marR="0" lvl="0" fontAlgn="base">
              <a:lnSpc>
                <a:spcPct val="90000"/>
              </a:lnSpc>
              <a:spcBef>
                <a:spcPct val="0"/>
              </a:spcBef>
              <a:spcAft>
                <a:spcPts val="600"/>
              </a:spcAft>
              <a:buSzTx/>
              <a:tabLst/>
            </a:pPr>
            <a:r>
              <a:rPr kumimoji="0" lang="en-US" altLang="en-US" sz="1400" b="1" i="0" u="none" strike="noStrike" cap="none" normalizeH="0" baseline="0" dirty="0">
                <a:ln>
                  <a:noFill/>
                </a:ln>
                <a:effectLst/>
              </a:rPr>
              <a:t>5) Put the lid on and leave to infuse for six weeks away from strong sunlight. You can pop the jar in a warm place such as an airing cupboard.</a:t>
            </a:r>
            <a:br>
              <a:rPr kumimoji="0" lang="en-US" altLang="en-US" sz="1400" b="1" i="0" u="none" strike="noStrike" cap="none" normalizeH="0" baseline="0" dirty="0">
                <a:ln>
                  <a:noFill/>
                </a:ln>
                <a:effectLst/>
              </a:rPr>
            </a:br>
            <a:br>
              <a:rPr kumimoji="0" lang="en-US" altLang="en-US" sz="1400" b="1" i="0" u="none" strike="noStrike" cap="none" normalizeH="0" baseline="0" dirty="0">
                <a:ln>
                  <a:noFill/>
                </a:ln>
                <a:effectLst/>
              </a:rPr>
            </a:br>
            <a:endParaRPr kumimoji="0" lang="en-US" altLang="en-US" sz="1400" b="1" i="0" u="none" strike="noStrike" cap="none" normalizeH="0" baseline="0" dirty="0">
              <a:ln>
                <a:noFill/>
              </a:ln>
              <a:effectLst/>
            </a:endParaRPr>
          </a:p>
          <a:p>
            <a:pPr marL="0" marR="0" lvl="0" fontAlgn="base">
              <a:lnSpc>
                <a:spcPct val="90000"/>
              </a:lnSpc>
              <a:spcBef>
                <a:spcPct val="0"/>
              </a:spcBef>
              <a:spcAft>
                <a:spcPts val="600"/>
              </a:spcAft>
              <a:buSzTx/>
              <a:tabLst/>
            </a:pPr>
            <a:r>
              <a:rPr kumimoji="0" lang="en-US" altLang="en-US" sz="1400" b="1" i="0" u="none" strike="noStrike" cap="none" normalizeH="0" baseline="0" dirty="0">
                <a:ln>
                  <a:noFill/>
                </a:ln>
                <a:effectLst/>
              </a:rPr>
              <a:t>6) After six weeks strain the contents of a jar through a muslin cloth, squeezing to remove all the oil. Leave the oil to settle before using.</a:t>
            </a:r>
          </a:p>
          <a:p>
            <a:pPr marL="0" marR="0" lvl="0" fontAlgn="base">
              <a:lnSpc>
                <a:spcPct val="90000"/>
              </a:lnSpc>
              <a:spcBef>
                <a:spcPct val="0"/>
              </a:spcBef>
              <a:spcAft>
                <a:spcPts val="600"/>
              </a:spcAft>
              <a:buSzTx/>
              <a:tabLst/>
            </a:pPr>
            <a:br>
              <a:rPr kumimoji="0" lang="en-US" altLang="en-US" sz="900" i="0" u="none" strike="noStrike" cap="none" normalizeH="0" baseline="0" dirty="0">
                <a:ln>
                  <a:noFill/>
                </a:ln>
                <a:effectLst/>
              </a:rPr>
            </a:br>
            <a:br>
              <a:rPr kumimoji="0" lang="en-US" altLang="en-US" sz="900" i="0" u="none" strike="noStrike" cap="none" normalizeH="0" baseline="0" dirty="0">
                <a:ln>
                  <a:noFill/>
                </a:ln>
                <a:effectLst/>
              </a:rPr>
            </a:br>
            <a:endParaRPr kumimoji="0" lang="en-US" altLang="en-US" sz="900" i="0" u="none" strike="noStrike" cap="none" normalizeH="0" baseline="0" dirty="0">
              <a:ln>
                <a:noFill/>
              </a:ln>
              <a:effectLst/>
            </a:endParaRPr>
          </a:p>
        </p:txBody>
      </p:sp>
      <p:sp>
        <p:nvSpPr>
          <p:cNvPr id="9" name="AutoShape 5">
            <a:extLst>
              <a:ext uri="{FF2B5EF4-FFF2-40B4-BE49-F238E27FC236}">
                <a16:creationId xmlns:a16="http://schemas.microsoft.com/office/drawing/2014/main" id="{D4AF1E7B-355B-A428-5BA5-FBF2863ABE76}"/>
              </a:ext>
            </a:extLst>
          </p:cNvPr>
          <p:cNvSpPr>
            <a:spLocks noChangeAspect="1" noChangeArrowheads="1"/>
          </p:cNvSpPr>
          <p:nvPr/>
        </p:nvSpPr>
        <p:spPr bwMode="auto">
          <a:xfrm>
            <a:off x="85725" y="3413125"/>
            <a:ext cx="6667500" cy="2219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a:extLst>
              <a:ext uri="{FF2B5EF4-FFF2-40B4-BE49-F238E27FC236}">
                <a16:creationId xmlns:a16="http://schemas.microsoft.com/office/drawing/2014/main" id="{696C4645-8E55-5839-D1BF-8A0CF1D5CB99}"/>
              </a:ext>
            </a:extLst>
          </p:cNvPr>
          <p:cNvSpPr>
            <a:spLocks noChangeAspect="1" noChangeArrowheads="1"/>
          </p:cNvSpPr>
          <p:nvPr/>
        </p:nvSpPr>
        <p:spPr bwMode="auto">
          <a:xfrm>
            <a:off x="85725" y="-5426075"/>
            <a:ext cx="19050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649857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3FFDD6D7-E15E-45B2-8E57-B524DCCF88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2" name="Picture 21" descr="Plants in bottles">
            <a:extLst>
              <a:ext uri="{FF2B5EF4-FFF2-40B4-BE49-F238E27FC236}">
                <a16:creationId xmlns:a16="http://schemas.microsoft.com/office/drawing/2014/main" id="{90E8B5F4-499C-E0D8-3A26-968754B95FFE}"/>
              </a:ext>
            </a:extLst>
          </p:cNvPr>
          <p:cNvPicPr>
            <a:picLocks noChangeAspect="1"/>
          </p:cNvPicPr>
          <p:nvPr/>
        </p:nvPicPr>
        <p:blipFill>
          <a:blip r:embed="rId3">
            <a:duotone>
              <a:schemeClr val="bg2">
                <a:shade val="45000"/>
                <a:satMod val="135000"/>
              </a:schemeClr>
              <a:prstClr val="white"/>
            </a:duotone>
            <a:alphaModFix amt="85000"/>
          </a:blip>
          <a:srcRect t="8709" r="9091" b="14682"/>
          <a:stretch>
            <a:fillRect/>
          </a:stretch>
        </p:blipFill>
        <p:spPr>
          <a:xfrm>
            <a:off x="184393" y="0"/>
            <a:ext cx="12191999" cy="6857989"/>
          </a:xfrm>
          <a:prstGeom prst="rect">
            <a:avLst/>
          </a:prstGeom>
        </p:spPr>
      </p:pic>
      <p:sp>
        <p:nvSpPr>
          <p:cNvPr id="29" name="Rectangle 28">
            <a:extLst>
              <a:ext uri="{FF2B5EF4-FFF2-40B4-BE49-F238E27FC236}">
                <a16:creationId xmlns:a16="http://schemas.microsoft.com/office/drawing/2014/main" id="{BEEE183A-3885-48A5-9148-CD66C3258C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84864EA-2904-B63D-E28A-DF7CCB9ABC48}"/>
              </a:ext>
            </a:extLst>
          </p:cNvPr>
          <p:cNvSpPr>
            <a:spLocks noGrp="1"/>
          </p:cNvSpPr>
          <p:nvPr>
            <p:ph type="title"/>
          </p:nvPr>
        </p:nvSpPr>
        <p:spPr>
          <a:xfrm>
            <a:off x="868680" y="237734"/>
            <a:ext cx="6968690" cy="893234"/>
          </a:xfrm>
        </p:spPr>
        <p:txBody>
          <a:bodyPr>
            <a:normAutofit fontScale="90000"/>
          </a:bodyPr>
          <a:lstStyle/>
          <a:p>
            <a:r>
              <a:rPr lang="en-US" dirty="0">
                <a:solidFill>
                  <a:schemeClr val="tx1">
                    <a:lumMod val="75000"/>
                    <a:lumOff val="25000"/>
                  </a:schemeClr>
                </a:solidFill>
              </a:rPr>
              <a:t>Continue Infused herbs </a:t>
            </a:r>
          </a:p>
        </p:txBody>
      </p:sp>
      <p:sp>
        <p:nvSpPr>
          <p:cNvPr id="3" name="Content Placeholder 2">
            <a:extLst>
              <a:ext uri="{FF2B5EF4-FFF2-40B4-BE49-F238E27FC236}">
                <a16:creationId xmlns:a16="http://schemas.microsoft.com/office/drawing/2014/main" id="{4F494074-5DB5-A618-8469-ABC7DCC14C10}"/>
              </a:ext>
            </a:extLst>
          </p:cNvPr>
          <p:cNvSpPr>
            <a:spLocks noGrp="1"/>
          </p:cNvSpPr>
          <p:nvPr>
            <p:ph idx="1"/>
          </p:nvPr>
        </p:nvSpPr>
        <p:spPr>
          <a:xfrm>
            <a:off x="413359" y="1130969"/>
            <a:ext cx="8718115" cy="5489288"/>
          </a:xfrm>
        </p:spPr>
        <p:txBody>
          <a:bodyPr>
            <a:normAutofit/>
          </a:bodyPr>
          <a:lstStyle/>
          <a:p>
            <a:pPr>
              <a:lnSpc>
                <a:spcPct val="90000"/>
              </a:lnSpc>
            </a:pPr>
            <a:r>
              <a:rPr lang="en-US" sz="2000" b="1" dirty="0">
                <a:solidFill>
                  <a:schemeClr val="tx1">
                    <a:lumMod val="75000"/>
                    <a:lumOff val="25000"/>
                  </a:schemeClr>
                </a:solidFill>
              </a:rPr>
              <a:t>.Heat infusion method</a:t>
            </a:r>
          </a:p>
          <a:p>
            <a:pPr>
              <a:lnSpc>
                <a:spcPct val="90000"/>
              </a:lnSpc>
            </a:pPr>
            <a:r>
              <a:rPr lang="en-US" sz="2000" b="1" dirty="0">
                <a:solidFill>
                  <a:schemeClr val="tx1">
                    <a:lumMod val="75000"/>
                    <a:lumOff val="25000"/>
                  </a:schemeClr>
                </a:solidFill>
              </a:rPr>
              <a:t>This is a much quicker way to infuse oils – good for the impatient!</a:t>
            </a:r>
          </a:p>
          <a:p>
            <a:pPr marL="0" indent="0">
              <a:lnSpc>
                <a:spcPct val="90000"/>
              </a:lnSpc>
              <a:buNone/>
            </a:pPr>
            <a:r>
              <a:rPr lang="en-US" sz="2000" b="1" dirty="0">
                <a:solidFill>
                  <a:schemeClr val="tx1">
                    <a:lumMod val="75000"/>
                    <a:lumOff val="25000"/>
                  </a:schemeClr>
                </a:solidFill>
              </a:rPr>
              <a:t>The most important point to remember when creating herbal oils this way is to keep the heat as low as possible, because you don’t want to ‘cook’ the herbs. All you need to do is to place the herbs in a double boiler, slow cooker or bain-marie, cover with the oil of your choice and gently heat the herbs over a low heat for 2-6 hours. Turn off the heat and allow to cool. Strain the herbs through a muslin cloth and the oil is ready for use.</a:t>
            </a:r>
          </a:p>
          <a:p>
            <a:pPr marL="0" indent="0">
              <a:lnSpc>
                <a:spcPct val="90000"/>
              </a:lnSpc>
              <a:buNone/>
            </a:pPr>
            <a:r>
              <a:rPr lang="en-US" sz="2000" b="1" dirty="0">
                <a:solidFill>
                  <a:schemeClr val="tx1">
                    <a:lumMod val="75000"/>
                    <a:lumOff val="25000"/>
                  </a:schemeClr>
                </a:solidFill>
              </a:rPr>
              <a:t>Once the oils are infused they will probably take on a new color and smell. Herbal oils will keep for approximately a year if stored properly in a dark and cool place. Some oils are more vulnerable to rancidity than others. Vitamin E oil may also be added to prolong the shelf life.</a:t>
            </a:r>
          </a:p>
          <a:p>
            <a:pPr marL="0" indent="0">
              <a:lnSpc>
                <a:spcPct val="90000"/>
              </a:lnSpc>
              <a:buNone/>
            </a:pPr>
            <a:r>
              <a:rPr lang="en-US" sz="2000" b="1" dirty="0">
                <a:solidFill>
                  <a:schemeClr val="tx1">
                    <a:lumMod val="75000"/>
                    <a:lumOff val="25000"/>
                  </a:schemeClr>
                </a:solidFill>
              </a:rPr>
              <a:t> </a:t>
            </a:r>
            <a:r>
              <a:rPr lang="en-US" sz="2000" b="1" dirty="0">
                <a:solidFill>
                  <a:schemeClr val="tx1">
                    <a:lumMod val="75000"/>
                    <a:lumOff val="25000"/>
                  </a:schemeClr>
                </a:solidFill>
                <a:hlinkClick r:id="rId4"/>
              </a:rPr>
              <a:t>https://www.schoolofnaturalskincare.com/how-to-make-herbal-infused-oils/</a:t>
            </a:r>
            <a:endParaRPr lang="en-US" sz="2000" b="1" dirty="0">
              <a:solidFill>
                <a:schemeClr val="tx1">
                  <a:lumMod val="75000"/>
                  <a:lumOff val="25000"/>
                </a:schemeClr>
              </a:solidFill>
            </a:endParaRPr>
          </a:p>
          <a:p>
            <a:pPr marL="0" indent="0">
              <a:lnSpc>
                <a:spcPct val="90000"/>
              </a:lnSpc>
              <a:buNone/>
            </a:pPr>
            <a:r>
              <a:rPr lang="en-US" sz="2000" b="1" dirty="0">
                <a:solidFill>
                  <a:schemeClr val="tx1">
                    <a:lumMod val="75000"/>
                    <a:lumOff val="25000"/>
                  </a:schemeClr>
                </a:solidFill>
                <a:hlinkClick r:id="rId5"/>
              </a:rPr>
              <a:t>https://www.beckyocole.com/how-to-make-an-infused-herbal-oil-quick-and-fast-methods/</a:t>
            </a:r>
            <a:endParaRPr lang="en-US" sz="2000" b="1" dirty="0">
              <a:solidFill>
                <a:schemeClr val="tx1">
                  <a:lumMod val="75000"/>
                  <a:lumOff val="25000"/>
                </a:schemeClr>
              </a:solidFill>
            </a:endParaRPr>
          </a:p>
          <a:p>
            <a:pPr marL="0" indent="0">
              <a:lnSpc>
                <a:spcPct val="90000"/>
              </a:lnSpc>
              <a:buNone/>
            </a:pPr>
            <a:endParaRPr lang="en-US" sz="2000" b="1" dirty="0">
              <a:solidFill>
                <a:schemeClr val="tx1">
                  <a:lumMod val="75000"/>
                  <a:lumOff val="25000"/>
                </a:schemeClr>
              </a:solidFill>
            </a:endParaRPr>
          </a:p>
          <a:p>
            <a:pPr marL="0" indent="0">
              <a:lnSpc>
                <a:spcPct val="90000"/>
              </a:lnSpc>
              <a:buNone/>
            </a:pPr>
            <a:endParaRPr lang="en-US" sz="2000" b="1" dirty="0">
              <a:solidFill>
                <a:schemeClr val="tx1">
                  <a:lumMod val="75000"/>
                  <a:lumOff val="25000"/>
                </a:schemeClr>
              </a:solidFill>
            </a:endParaRPr>
          </a:p>
          <a:p>
            <a:pPr marL="0" indent="0">
              <a:lnSpc>
                <a:spcPct val="90000"/>
              </a:lnSpc>
              <a:buNone/>
            </a:pPr>
            <a:endParaRPr lang="en-US" sz="2000" b="1" dirty="0">
              <a:solidFill>
                <a:schemeClr val="tx1">
                  <a:lumMod val="75000"/>
                  <a:lumOff val="25000"/>
                </a:schemeClr>
              </a:solidFill>
            </a:endParaRPr>
          </a:p>
        </p:txBody>
      </p:sp>
    </p:spTree>
    <p:extLst>
      <p:ext uri="{BB962C8B-B14F-4D97-AF65-F5344CB8AC3E}">
        <p14:creationId xmlns:p14="http://schemas.microsoft.com/office/powerpoint/2010/main" val="999275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DD3D70-3EDB-5164-8562-B3A0E7072425}"/>
              </a:ext>
            </a:extLst>
          </p:cNvPr>
          <p:cNvSpPr>
            <a:spLocks noGrp="1"/>
          </p:cNvSpPr>
          <p:nvPr>
            <p:ph idx="1"/>
          </p:nvPr>
        </p:nvSpPr>
        <p:spPr>
          <a:xfrm>
            <a:off x="301214" y="258184"/>
            <a:ext cx="11373336" cy="6293223"/>
          </a:xfrm>
        </p:spPr>
        <p:txBody>
          <a:bodyPr>
            <a:normAutofit/>
          </a:bodyPr>
          <a:lstStyle/>
          <a:p>
            <a:pPr marL="0" indent="0">
              <a:buNone/>
            </a:pPr>
            <a:r>
              <a:rPr lang="en-US" dirty="0"/>
              <a:t>Prep time: 5 mins | Melt time: 1-1.5 minutes | </a:t>
            </a:r>
          </a:p>
          <a:p>
            <a:r>
              <a:rPr lang="en-US" dirty="0"/>
              <a:t>Set time: 1-2 hours . If you don’t have a ½                            Yields 2 tubes</a:t>
            </a:r>
          </a:p>
          <a:p>
            <a:r>
              <a:rPr lang="en-US" dirty="0"/>
              <a:t>Tbsp, Use 1 &amp; ½ teaspoon</a:t>
            </a:r>
          </a:p>
          <a:p>
            <a:r>
              <a:rPr lang="en-US" dirty="0"/>
              <a:t>Ingredients:</a:t>
            </a:r>
          </a:p>
          <a:p>
            <a:r>
              <a:rPr lang="en-US" dirty="0"/>
              <a:t>1/2 or 1Tbsp Beeswax pellets (or grated beeswax) This is a thickener</a:t>
            </a:r>
          </a:p>
          <a:p>
            <a:r>
              <a:rPr lang="en-US" dirty="0"/>
              <a:t>1/2 Tbsp Coconut oil .  This is the thinner. </a:t>
            </a:r>
          </a:p>
          <a:p>
            <a:r>
              <a:rPr lang="en-US" dirty="0"/>
              <a:t>1/2 Tbsp Sweet almond oil.  ( Can use your infused almond oil) </a:t>
            </a:r>
          </a:p>
          <a:p>
            <a:r>
              <a:rPr lang="en-US" dirty="0"/>
              <a:t>Optional: 5-10 drops skin-safe essential oil (peppermint, lavender</a:t>
            </a:r>
          </a:p>
          <a:p>
            <a:r>
              <a:rPr lang="en-US" dirty="0"/>
              <a:t>Instructions</a:t>
            </a:r>
          </a:p>
          <a:p>
            <a:r>
              <a:rPr lang="en-US" dirty="0"/>
              <a:t> Combine bee wax and oils in  microwave or use double boiler</a:t>
            </a:r>
          </a:p>
          <a:p>
            <a:r>
              <a:rPr lang="en-US" dirty="0"/>
              <a:t> Set 30 seconds and stir. Up to 1 minute until melted and clear. </a:t>
            </a:r>
          </a:p>
          <a:p>
            <a:r>
              <a:rPr lang="en-US" dirty="0"/>
              <a:t>Add-ins: Remove from heat. Stir in essential oils or colorants (like lipstick bits).</a:t>
            </a:r>
          </a:p>
          <a:p>
            <a:r>
              <a:rPr lang="en-US" dirty="0"/>
              <a:t>Pour: Carefully pour the hot liquid into your containers.</a:t>
            </a:r>
          </a:p>
          <a:p>
            <a:r>
              <a:rPr lang="en-US" dirty="0"/>
              <a:t>Cool: Let sit undisturbed for at least an hour to fully harden. Cap and label</a:t>
            </a:r>
          </a:p>
          <a:p>
            <a:pPr marL="0" indent="0">
              <a:buNone/>
            </a:pPr>
            <a:endParaRPr lang="en-US" dirty="0"/>
          </a:p>
        </p:txBody>
      </p:sp>
      <p:pic>
        <p:nvPicPr>
          <p:cNvPr id="2052" name="Picture 4">
            <a:extLst>
              <a:ext uri="{FF2B5EF4-FFF2-40B4-BE49-F238E27FC236}">
                <a16:creationId xmlns:a16="http://schemas.microsoft.com/office/drawing/2014/main" id="{2ED5749D-EB39-A367-76CA-C88754B2A4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7586" y="3743474"/>
            <a:ext cx="2743200" cy="2041451"/>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D09363EF-2DE6-9E15-EDC6-BA31429A0525}"/>
              </a:ext>
            </a:extLst>
          </p:cNvPr>
          <p:cNvSpPr>
            <a:spLocks noGrp="1"/>
          </p:cNvSpPr>
          <p:nvPr>
            <p:ph type="title"/>
          </p:nvPr>
        </p:nvSpPr>
        <p:spPr/>
        <p:txBody>
          <a:bodyPr/>
          <a:lstStyle/>
          <a:p>
            <a:r>
              <a:rPr lang="en-US" dirty="0"/>
              <a:t>Herbal Lip Balm</a:t>
            </a:r>
          </a:p>
        </p:txBody>
      </p:sp>
    </p:spTree>
    <p:extLst>
      <p:ext uri="{BB962C8B-B14F-4D97-AF65-F5344CB8AC3E}">
        <p14:creationId xmlns:p14="http://schemas.microsoft.com/office/powerpoint/2010/main" val="3942414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A8E5668-4D5A-6EA5-0E72-F8599296E64A}"/>
              </a:ext>
            </a:extLst>
          </p:cNvPr>
          <p:cNvSpPr>
            <a:spLocks noGrp="1"/>
          </p:cNvSpPr>
          <p:nvPr>
            <p:ph type="title"/>
          </p:nvPr>
        </p:nvSpPr>
        <p:spPr/>
        <p:txBody>
          <a:bodyPr>
            <a:normAutofit/>
          </a:bodyPr>
          <a:lstStyle/>
          <a:p>
            <a:br>
              <a:rPr lang="en-US" sz="1400" b="1" dirty="0"/>
            </a:br>
            <a:br>
              <a:rPr lang="en-US" sz="1400" b="1" dirty="0"/>
            </a:br>
            <a:br>
              <a:rPr lang="en-US" sz="1400" b="1" dirty="0"/>
            </a:br>
            <a:br>
              <a:rPr lang="en-US" sz="1400" b="1" dirty="0"/>
            </a:br>
            <a:br>
              <a:rPr lang="en-US" dirty="0"/>
            </a:br>
            <a:endParaRPr lang="en-US" dirty="0"/>
          </a:p>
        </p:txBody>
      </p:sp>
      <p:sp>
        <p:nvSpPr>
          <p:cNvPr id="11" name="Content Placeholder 10">
            <a:extLst>
              <a:ext uri="{FF2B5EF4-FFF2-40B4-BE49-F238E27FC236}">
                <a16:creationId xmlns:a16="http://schemas.microsoft.com/office/drawing/2014/main" id="{ED1C0ED7-C97D-8BF4-6455-54656CAC6AA1}"/>
              </a:ext>
            </a:extLst>
          </p:cNvPr>
          <p:cNvSpPr>
            <a:spLocks noGrp="1"/>
          </p:cNvSpPr>
          <p:nvPr>
            <p:ph idx="1"/>
          </p:nvPr>
        </p:nvSpPr>
        <p:spPr>
          <a:xfrm>
            <a:off x="247426" y="204395"/>
            <a:ext cx="8520056" cy="6379285"/>
          </a:xfrm>
        </p:spPr>
        <p:txBody>
          <a:bodyPr/>
          <a:lstStyle/>
          <a:p>
            <a:r>
              <a:rPr lang="en-US" b="1" dirty="0"/>
              <a:t>Ingredient  </a:t>
            </a:r>
          </a:p>
          <a:p>
            <a:r>
              <a:rPr lang="en-US" b="1" dirty="0"/>
              <a:t>  ½ to 1 tbsp bee wax .  </a:t>
            </a:r>
            <a:br>
              <a:rPr lang="en-US" b="1" dirty="0"/>
            </a:br>
            <a:r>
              <a:rPr lang="en-US" b="1" dirty="0"/>
              <a:t>½ tbsp of shea Butter</a:t>
            </a:r>
          </a:p>
          <a:p>
            <a:r>
              <a:rPr lang="en-US" b="1" dirty="0"/>
              <a:t>Drops of essential oil or infused oil</a:t>
            </a:r>
            <a:br>
              <a:rPr lang="en-US" b="1" dirty="0"/>
            </a:br>
            <a:br>
              <a:rPr lang="en-US" b="1" dirty="0"/>
            </a:br>
            <a:r>
              <a:rPr lang="en-US" b="1" dirty="0"/>
              <a:t>Instructions</a:t>
            </a:r>
            <a:br>
              <a:rPr lang="en-US" b="1" dirty="0"/>
            </a:br>
            <a:r>
              <a:rPr lang="en-US" b="1" dirty="0"/>
              <a:t>Add butter and beeswax to the warming system and put on low heat until the beeswax melts into the oil.  Or microwave in increments of 30 sec until melted. </a:t>
            </a:r>
            <a:br>
              <a:rPr lang="en-US" b="1" dirty="0"/>
            </a:br>
            <a:r>
              <a:rPr lang="en-US" b="1" dirty="0"/>
              <a:t>Add your essential oils of choice.  ( or drops of your infused oil)</a:t>
            </a:r>
            <a:br>
              <a:rPr lang="en-US" b="1" dirty="0"/>
            </a:br>
            <a:r>
              <a:rPr lang="en-US" b="1" dirty="0"/>
              <a:t>From here you can pour the finished product into your salve containers - make sure it is still liquid but not too hot.</a:t>
            </a:r>
            <a:br>
              <a:rPr lang="en-US" b="1" dirty="0"/>
            </a:br>
            <a:r>
              <a:rPr lang="en-US" b="1" dirty="0"/>
              <a:t>Once it cools, the beeswax re-hardens with the oil to form the consistency of salve.</a:t>
            </a:r>
            <a:br>
              <a:rPr lang="en-US" b="1" dirty="0"/>
            </a:br>
            <a:r>
              <a:rPr lang="en-US" b="1" dirty="0"/>
              <a:t>That’s it! Let's get into a little detail.</a:t>
            </a:r>
          </a:p>
          <a:p>
            <a:br>
              <a:rPr lang="en-US" dirty="0"/>
            </a:br>
            <a:r>
              <a:rPr lang="en-US" dirty="0"/>
              <a:t>The goal is to keep the oil and beeswax from burning. A common tool is a classic double boiler. You can make your own double boiler by placing a pot of water on the stove and putting a smaller pot inside. Then put the ingredient inside the second, smaller pot. If you have one, a small crockpot is a great choice that is safe, especially if working with kids.</a:t>
            </a:r>
          </a:p>
        </p:txBody>
      </p:sp>
      <p:sp>
        <p:nvSpPr>
          <p:cNvPr id="6" name="Text Placeholder 5">
            <a:extLst>
              <a:ext uri="{FF2B5EF4-FFF2-40B4-BE49-F238E27FC236}">
                <a16:creationId xmlns:a16="http://schemas.microsoft.com/office/drawing/2014/main" id="{86A66B89-51BD-B1F9-8B23-BDB501D0AEEA}"/>
              </a:ext>
            </a:extLst>
          </p:cNvPr>
          <p:cNvSpPr>
            <a:spLocks noGrp="1"/>
          </p:cNvSpPr>
          <p:nvPr>
            <p:ph type="body" sz="half" idx="2"/>
          </p:nvPr>
        </p:nvSpPr>
        <p:spPr>
          <a:xfrm>
            <a:off x="9296400" y="2285999"/>
            <a:ext cx="2430780" cy="4161959"/>
          </a:xfrm>
        </p:spPr>
        <p:txBody>
          <a:bodyPr>
            <a:normAutofit fontScale="85000" lnSpcReduction="20000"/>
          </a:bodyPr>
          <a:lstStyle/>
          <a:p>
            <a:r>
              <a:rPr lang="en-US" sz="1600" b="1" i="1" dirty="0">
                <a:solidFill>
                  <a:schemeClr val="tx1"/>
                </a:solidFill>
                <a:hlinkClick r:id="rId3">
                  <a:extLst>
                    <a:ext uri="{A12FA001-AC4F-418D-AE19-62706E023703}">
                      <ahyp:hlinkClr xmlns:ahyp="http://schemas.microsoft.com/office/drawing/2018/hyperlinkcolor" val="tx"/>
                    </a:ext>
                  </a:extLst>
                </a:hlinkClick>
              </a:rPr>
              <a:t>https://blog.mountainroseherbs.com/diy-herbal-salves</a:t>
            </a:r>
          </a:p>
          <a:p>
            <a:endParaRPr lang="en-US" sz="1800" b="1" i="1" dirty="0">
              <a:solidFill>
                <a:schemeClr val="accent2"/>
              </a:solidFill>
              <a:hlinkClick r:id="rId3">
                <a:extLst>
                  <a:ext uri="{A12FA001-AC4F-418D-AE19-62706E023703}">
                    <ahyp:hlinkClr xmlns:ahyp="http://schemas.microsoft.com/office/drawing/2018/hyperlinkcolor" val="tx"/>
                  </a:ext>
                </a:extLst>
              </a:hlinkClick>
            </a:endParaRPr>
          </a:p>
          <a:p>
            <a:r>
              <a:rPr lang="en-US" sz="1800" b="1" i="1" dirty="0">
                <a:solidFill>
                  <a:schemeClr val="tx1"/>
                </a:solidFill>
                <a:hlinkClick r:id="rId3">
                  <a:extLst>
                    <a:ext uri="{A12FA001-AC4F-418D-AE19-62706E023703}">
                      <ahyp:hlinkClr xmlns:ahyp="http://schemas.microsoft.com/office/drawing/2018/hyperlinkcolor" val="tx"/>
                    </a:ext>
                  </a:extLst>
                </a:hlinkClick>
              </a:rPr>
              <a:t>https://thehealthhutt.com/guide-tomake-salve-at-home</a:t>
            </a:r>
            <a:endParaRPr lang="en-US" sz="1800" b="1" i="1" dirty="0">
              <a:solidFill>
                <a:schemeClr val="tx1"/>
              </a:solidFill>
            </a:endParaRPr>
          </a:p>
          <a:p>
            <a:endParaRPr lang="en-US" sz="1800" b="1" i="1" dirty="0">
              <a:solidFill>
                <a:schemeClr val="accent2"/>
              </a:solidFill>
            </a:endParaRPr>
          </a:p>
          <a:p>
            <a:r>
              <a:rPr lang="en-US" sz="1800" b="1" i="1" dirty="0">
                <a:solidFill>
                  <a:schemeClr val="tx1"/>
                </a:solidFill>
                <a:hlinkClick r:id="rId4">
                  <a:extLst>
                    <a:ext uri="{A12FA001-AC4F-418D-AE19-62706E023703}">
                      <ahyp:hlinkClr xmlns:ahyp="http://schemas.microsoft.com/office/drawing/2018/hyperlinkcolor" val="tx"/>
                    </a:ext>
                  </a:extLst>
                </a:hlinkClick>
              </a:rPr>
              <a:t>https://www.healthline.com/health/diy-herbal-salves#rash-cream-recipe</a:t>
            </a:r>
            <a:endParaRPr lang="en-US" sz="1800" b="1" i="1" dirty="0">
              <a:solidFill>
                <a:schemeClr val="tx1"/>
              </a:solidFill>
            </a:endParaRPr>
          </a:p>
          <a:p>
            <a:endParaRPr lang="en-US" sz="1800" b="1" i="1" dirty="0">
              <a:solidFill>
                <a:schemeClr val="accent2"/>
              </a:solidFill>
            </a:endParaRPr>
          </a:p>
          <a:p>
            <a:r>
              <a:rPr lang="en-US" sz="1800" b="1" i="1" dirty="0">
                <a:solidFill>
                  <a:schemeClr val="tx1"/>
                </a:solidFill>
                <a:hlinkClick r:id="rId5">
                  <a:extLst>
                    <a:ext uri="{A12FA001-AC4F-418D-AE19-62706E023703}">
                      <ahyp:hlinkClr xmlns:ahyp="http://schemas.microsoft.com/office/drawing/2018/hyperlinkcolor" val="tx"/>
                    </a:ext>
                  </a:extLst>
                </a:hlinkClick>
              </a:rPr>
              <a:t> https://www.youtube.com/watch?v=vW9XBU6TIkU</a:t>
            </a:r>
            <a:endParaRPr lang="en-US" sz="1800" b="1" i="1" dirty="0">
              <a:solidFill>
                <a:schemeClr val="tx1"/>
              </a:solidFill>
            </a:endParaRPr>
          </a:p>
          <a:p>
            <a:endParaRPr lang="en-US" sz="1800" dirty="0"/>
          </a:p>
        </p:txBody>
      </p:sp>
      <p:pic>
        <p:nvPicPr>
          <p:cNvPr id="4099" name="Picture 3" descr="IMG-4088">
            <a:extLst>
              <a:ext uri="{FF2B5EF4-FFF2-40B4-BE49-F238E27FC236}">
                <a16:creationId xmlns:a16="http://schemas.microsoft.com/office/drawing/2014/main" id="{64445BB3-7647-1D7E-8019-EE3B013BACE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96400" y="410042"/>
            <a:ext cx="2430780" cy="1765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368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992E8-B153-536E-157E-18CC779A41DB}"/>
              </a:ext>
            </a:extLst>
          </p:cNvPr>
          <p:cNvSpPr>
            <a:spLocks noGrp="1"/>
          </p:cNvSpPr>
          <p:nvPr>
            <p:ph type="title"/>
          </p:nvPr>
        </p:nvSpPr>
        <p:spPr>
          <a:xfrm>
            <a:off x="895207" y="422133"/>
            <a:ext cx="5781262" cy="1027740"/>
          </a:xfrm>
        </p:spPr>
        <p:txBody>
          <a:bodyPr vert="horz" lIns="91440" tIns="45720" rIns="91440" bIns="45720" rtlCol="0" anchor="ctr">
            <a:normAutofit fontScale="90000"/>
          </a:bodyPr>
          <a:lstStyle/>
          <a:p>
            <a:r>
              <a:rPr lang="en-US" sz="4800" dirty="0">
                <a:solidFill>
                  <a:schemeClr val="tx1">
                    <a:lumMod val="75000"/>
                    <a:lumOff val="25000"/>
                  </a:schemeClr>
                </a:solidFill>
              </a:rPr>
              <a:t>Making sugar scrub</a:t>
            </a:r>
          </a:p>
        </p:txBody>
      </p:sp>
      <p:sp>
        <p:nvSpPr>
          <p:cNvPr id="4" name="Text Placeholder 3">
            <a:extLst>
              <a:ext uri="{FF2B5EF4-FFF2-40B4-BE49-F238E27FC236}">
                <a16:creationId xmlns:a16="http://schemas.microsoft.com/office/drawing/2014/main" id="{0575346A-2D3A-DF96-37D4-E7C884581ADD}"/>
              </a:ext>
            </a:extLst>
          </p:cNvPr>
          <p:cNvSpPr>
            <a:spLocks noGrp="1"/>
          </p:cNvSpPr>
          <p:nvPr>
            <p:ph sz="half" idx="1"/>
          </p:nvPr>
        </p:nvSpPr>
        <p:spPr>
          <a:xfrm>
            <a:off x="198474" y="2055812"/>
            <a:ext cx="7665366" cy="4517109"/>
          </a:xfrm>
        </p:spPr>
        <p:txBody>
          <a:bodyPr vert="horz" lIns="91440" tIns="45720" rIns="91440" bIns="45720" rtlCol="0">
            <a:normAutofit fontScale="85000" lnSpcReduction="10000"/>
          </a:bodyPr>
          <a:lstStyle/>
          <a:p>
            <a:pPr indent="-182880">
              <a:lnSpc>
                <a:spcPct val="100000"/>
              </a:lnSpc>
              <a:buFont typeface="Garamond" pitchFamily="18" charset="0"/>
              <a:buChar char="◦"/>
            </a:pPr>
            <a:r>
              <a:rPr lang="en-US" dirty="0">
                <a:solidFill>
                  <a:schemeClr val="tx1">
                    <a:lumMod val="75000"/>
                    <a:lumOff val="25000"/>
                  </a:schemeClr>
                </a:solidFill>
              </a:rPr>
              <a:t>Ingredients </a:t>
            </a:r>
          </a:p>
          <a:p>
            <a:pPr indent="-182880">
              <a:lnSpc>
                <a:spcPct val="100000"/>
              </a:lnSpc>
              <a:buFont typeface="Garamond" pitchFamily="18" charset="0"/>
              <a:buChar char="◦"/>
            </a:pPr>
            <a:r>
              <a:rPr lang="en-US" dirty="0">
                <a:solidFill>
                  <a:schemeClr val="tx1">
                    <a:lumMod val="75000"/>
                    <a:lumOff val="25000"/>
                  </a:schemeClr>
                </a:solidFill>
              </a:rPr>
              <a:t>Refer to the websites given for recipes. </a:t>
            </a:r>
          </a:p>
          <a:p>
            <a:pPr indent="-182880">
              <a:lnSpc>
                <a:spcPct val="100000"/>
              </a:lnSpc>
              <a:buFont typeface="Garamond" pitchFamily="18" charset="0"/>
              <a:buChar char="◦"/>
            </a:pPr>
            <a:r>
              <a:rPr lang="en-US" dirty="0">
                <a:solidFill>
                  <a:schemeClr val="tx1">
                    <a:lumMod val="75000"/>
                    <a:lumOff val="25000"/>
                  </a:schemeClr>
                </a:solidFill>
              </a:rPr>
              <a:t>Sugar included</a:t>
            </a:r>
          </a:p>
          <a:p>
            <a:pPr indent="-182880">
              <a:lnSpc>
                <a:spcPct val="100000"/>
              </a:lnSpc>
              <a:buFont typeface="Garamond" pitchFamily="18" charset="0"/>
              <a:buChar char="◦"/>
            </a:pPr>
            <a:r>
              <a:rPr lang="en-US" dirty="0">
                <a:solidFill>
                  <a:schemeClr val="tx1">
                    <a:lumMod val="75000"/>
                    <a:lumOff val="25000"/>
                  </a:schemeClr>
                </a:solidFill>
              </a:rPr>
              <a:t>Use any fresh produce rinds</a:t>
            </a:r>
          </a:p>
          <a:p>
            <a:pPr indent="-182880">
              <a:lnSpc>
                <a:spcPct val="100000"/>
              </a:lnSpc>
              <a:buFont typeface="Garamond" pitchFamily="18" charset="0"/>
              <a:buChar char="◦"/>
            </a:pPr>
            <a:r>
              <a:rPr lang="en-US" dirty="0">
                <a:solidFill>
                  <a:schemeClr val="tx1">
                    <a:lumMod val="75000"/>
                    <a:lumOff val="25000"/>
                  </a:schemeClr>
                </a:solidFill>
              </a:rPr>
              <a:t>Food coloring, essential oils or the infused oil made in kit.</a:t>
            </a:r>
          </a:p>
          <a:p>
            <a:pPr>
              <a:lnSpc>
                <a:spcPct val="100000"/>
              </a:lnSpc>
            </a:pPr>
            <a:r>
              <a:rPr lang="en-US" dirty="0">
                <a:solidFill>
                  <a:schemeClr val="tx1">
                    <a:lumMod val="75000"/>
                    <a:lumOff val="25000"/>
                  </a:schemeClr>
                </a:solidFill>
              </a:rPr>
              <a:t>Instructions- Use the product labeled. It is a 2:1 ratio with sugar and oil. </a:t>
            </a:r>
          </a:p>
          <a:p>
            <a:pPr indent="-182880">
              <a:lnSpc>
                <a:spcPct val="100000"/>
              </a:lnSpc>
              <a:buFont typeface="Garamond" pitchFamily="18" charset="0"/>
              <a:buChar char="◦"/>
            </a:pPr>
            <a:r>
              <a:rPr lang="en-US" dirty="0">
                <a:solidFill>
                  <a:schemeClr val="tx1">
                    <a:lumMod val="75000"/>
                    <a:lumOff val="25000"/>
                  </a:schemeClr>
                </a:solidFill>
              </a:rPr>
              <a:t>Mix the Ingredients: In a small bowl, combine the sugar and the carrier oil.</a:t>
            </a:r>
          </a:p>
          <a:p>
            <a:pPr indent="-182880">
              <a:lnSpc>
                <a:spcPct val="100000"/>
              </a:lnSpc>
              <a:buFont typeface="Garamond" pitchFamily="18" charset="0"/>
              <a:buChar char="◦"/>
            </a:pPr>
            <a:r>
              <a:rPr lang="en-US" dirty="0">
                <a:solidFill>
                  <a:schemeClr val="tx1">
                    <a:lumMod val="75000"/>
                    <a:lumOff val="25000"/>
                  </a:schemeClr>
                </a:solidFill>
              </a:rPr>
              <a:t>Add Scent/Color (Optional): If using, add 1-2 drops of a child-safe essential oil or a very small amount of food coloring. Stir until the mixture is well blended and reaches a consistency similar to wet sand.  Also, can use a little of infused oil. </a:t>
            </a:r>
          </a:p>
          <a:p>
            <a:pPr indent="-182880">
              <a:lnSpc>
                <a:spcPct val="100000"/>
              </a:lnSpc>
              <a:buFont typeface="Garamond" pitchFamily="18" charset="0"/>
              <a:buChar char="◦"/>
            </a:pPr>
            <a:r>
              <a:rPr lang="en-US" dirty="0">
                <a:solidFill>
                  <a:schemeClr val="tx1">
                    <a:lumMod val="75000"/>
                    <a:lumOff val="25000"/>
                  </a:schemeClr>
                </a:solidFill>
              </a:rPr>
              <a:t>Transfer to Container: Carefully spoon the mixture into the 1-ounce container and seal it tightly with the lid</a:t>
            </a:r>
          </a:p>
        </p:txBody>
      </p:sp>
      <p:sp>
        <p:nvSpPr>
          <p:cNvPr id="5" name="Picture Placeholder 4">
            <a:extLst>
              <a:ext uri="{FF2B5EF4-FFF2-40B4-BE49-F238E27FC236}">
                <a16:creationId xmlns:a16="http://schemas.microsoft.com/office/drawing/2014/main" id="{322002FA-F0F4-F234-FDE4-BAB73338A006}"/>
              </a:ext>
            </a:extLst>
          </p:cNvPr>
          <p:cNvSpPr>
            <a:spLocks noGrp="1"/>
          </p:cNvSpPr>
          <p:nvPr>
            <p:ph type="pic" sz="quarter" idx="13"/>
          </p:nvPr>
        </p:nvSpPr>
        <p:spPr>
          <a:xfrm>
            <a:off x="7863840" y="-22860"/>
            <a:ext cx="4129686" cy="6903720"/>
          </a:xfrm>
        </p:spPr>
        <p:txBody>
          <a:bodyPr/>
          <a:lstStyle/>
          <a:p>
            <a:pPr indent="-182880">
              <a:buFont typeface="Garamond" pitchFamily="18" charset="0"/>
              <a:buChar char="◦"/>
            </a:pPr>
            <a:r>
              <a:rPr lang="en-US" sz="1400" dirty="0">
                <a:solidFill>
                  <a:schemeClr val="tx2"/>
                </a:solidFill>
                <a:latin typeface="Aharoni" panose="02010803020104030203" pitchFamily="2" charset="-79"/>
                <a:cs typeface="Aharoni" panose="02010803020104030203" pitchFamily="2" charset="-79"/>
              </a:rPr>
              <a:t>Safety and Usage Tips for Children</a:t>
            </a:r>
          </a:p>
          <a:p>
            <a:pPr indent="-182880">
              <a:buFont typeface="Garamond" pitchFamily="18" charset="0"/>
              <a:buChar char="◦"/>
            </a:pPr>
            <a:r>
              <a:rPr lang="en-US" sz="1400" dirty="0">
                <a:solidFill>
                  <a:schemeClr val="tx2"/>
                </a:solidFill>
                <a:latin typeface="Aharoni" panose="02010803020104030203" pitchFamily="2" charset="-79"/>
                <a:cs typeface="Aharoni" panose="02010803020104030203" pitchFamily="2" charset="-79"/>
              </a:rPr>
              <a:t>Adult Supervision</a:t>
            </a:r>
            <a:r>
              <a:rPr lang="en-US" sz="1400" dirty="0">
                <a:solidFill>
                  <a:schemeClr val="tx1">
                    <a:lumMod val="75000"/>
                    <a:lumOff val="25000"/>
                  </a:schemeClr>
                </a:solidFill>
                <a:latin typeface="Aharoni" panose="02010803020104030203" pitchFamily="2" charset="-79"/>
                <a:cs typeface="Aharoni" panose="02010803020104030203" pitchFamily="2" charset="-79"/>
              </a:rPr>
              <a:t>: Always have an adult present when the child is using the scrub, especially in the bath or shower, as the oil can make surfaces slippery.</a:t>
            </a:r>
          </a:p>
          <a:p>
            <a:pPr indent="-182880">
              <a:buFont typeface="Garamond" pitchFamily="18" charset="0"/>
              <a:buChar char="◦"/>
            </a:pPr>
            <a:r>
              <a:rPr lang="en-US" sz="1400" dirty="0">
                <a:solidFill>
                  <a:schemeClr val="tx2"/>
                </a:solidFill>
                <a:latin typeface="Aharoni" panose="02010803020104030203" pitchFamily="2" charset="-79"/>
                <a:cs typeface="Aharoni" panose="02010803020104030203" pitchFamily="2" charset="-79"/>
              </a:rPr>
              <a:t>External Use Only</a:t>
            </a:r>
            <a:r>
              <a:rPr lang="en-US" sz="1400" dirty="0">
                <a:solidFill>
                  <a:schemeClr val="tx1">
                    <a:lumMod val="75000"/>
                    <a:lumOff val="25000"/>
                  </a:schemeClr>
                </a:solidFill>
                <a:latin typeface="Aharoni" panose="02010803020104030203" pitchFamily="2" charset="-79"/>
                <a:cs typeface="Aharoni" panose="02010803020104030203" pitchFamily="2" charset="-79"/>
              </a:rPr>
              <a:t>: Emphasize that the scrub is for external use on hands, arms, and legs, and not for the face or consumption.</a:t>
            </a:r>
          </a:p>
          <a:p>
            <a:pPr indent="-182880">
              <a:buFont typeface="Garamond" pitchFamily="18" charset="0"/>
              <a:buChar char="◦"/>
            </a:pPr>
            <a:r>
              <a:rPr lang="en-US" sz="1400" dirty="0">
                <a:solidFill>
                  <a:schemeClr val="tx2"/>
                </a:solidFill>
                <a:latin typeface="Aharoni" panose="02010803020104030203" pitchFamily="2" charset="-79"/>
                <a:cs typeface="Aharoni" panose="02010803020104030203" pitchFamily="2" charset="-79"/>
              </a:rPr>
              <a:t>Gentle Exfoliation</a:t>
            </a:r>
            <a:r>
              <a:rPr lang="en-US" sz="1400" dirty="0">
                <a:solidFill>
                  <a:schemeClr val="tx1">
                    <a:lumMod val="75000"/>
                    <a:lumOff val="25000"/>
                  </a:schemeClr>
                </a:solidFill>
                <a:latin typeface="Aharoni" panose="02010803020104030203" pitchFamily="2" charset="-79"/>
                <a:cs typeface="Aharoni" panose="02010803020104030203" pitchFamily="2" charset="-79"/>
              </a:rPr>
              <a:t>: Instruct children to apply the scrub gently in a circular motion on wet skin and then rinse off.</a:t>
            </a:r>
          </a:p>
          <a:p>
            <a:pPr indent="-182880">
              <a:buFont typeface="Garamond" pitchFamily="18" charset="0"/>
              <a:buChar char="◦"/>
            </a:pPr>
            <a:r>
              <a:rPr lang="en-US" sz="1400" dirty="0">
                <a:solidFill>
                  <a:schemeClr val="tx2"/>
                </a:solidFill>
                <a:latin typeface="Aharoni" panose="02010803020104030203" pitchFamily="2" charset="-79"/>
                <a:cs typeface="Aharoni" panose="02010803020104030203" pitchFamily="2" charset="-79"/>
              </a:rPr>
              <a:t>Storage and Shelf Life: </a:t>
            </a:r>
            <a:r>
              <a:rPr lang="en-US" sz="1400" dirty="0">
                <a:solidFill>
                  <a:schemeClr val="tx1">
                    <a:lumMod val="75000"/>
                    <a:lumOff val="25000"/>
                  </a:schemeClr>
                </a:solidFill>
                <a:latin typeface="Aharoni" panose="02010803020104030203" pitchFamily="2" charset="-79"/>
                <a:cs typeface="Aharoni" panose="02010803020104030203" pitchFamily="2" charset="-79"/>
              </a:rPr>
              <a:t>Store the scrub in an airtight container to keep water out, which can cause bacterial growth. For best results, use within a few months, or sooner if using fresh ingredients like citrus zest</a:t>
            </a:r>
          </a:p>
          <a:p>
            <a:r>
              <a:rPr lang="en-US" dirty="0"/>
              <a:t>Great websites for recipes for sugar scrubs.</a:t>
            </a:r>
          </a:p>
          <a:p>
            <a:r>
              <a:rPr lang="en-US" dirty="0">
                <a:hlinkClick r:id="rId3"/>
              </a:rPr>
              <a:t>https://myculturedpalate.com/homemade-sugar-scrubs/</a:t>
            </a:r>
            <a:endParaRPr lang="en-US" dirty="0"/>
          </a:p>
          <a:p>
            <a:r>
              <a:rPr lang="en-US" dirty="0">
                <a:hlinkClick r:id="rId4"/>
              </a:rPr>
              <a:t>https://simpleinthecountry.com/simple-sugar-scrub-recipes/</a:t>
            </a:r>
            <a:endParaRPr lang="en-US" dirty="0"/>
          </a:p>
          <a:p>
            <a:endParaRPr lang="en-US" dirty="0"/>
          </a:p>
        </p:txBody>
      </p:sp>
      <p:pic>
        <p:nvPicPr>
          <p:cNvPr id="2050" name="Picture 2">
            <a:extLst>
              <a:ext uri="{FF2B5EF4-FFF2-40B4-BE49-F238E27FC236}">
                <a16:creationId xmlns:a16="http://schemas.microsoft.com/office/drawing/2014/main" id="{A71C272C-6757-F5EA-D292-1413367F63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7116" y="1244009"/>
            <a:ext cx="1126274" cy="811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514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967F423-D21C-4F37-A0B7-750026A17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2"/>
          </a:solidFill>
          <a:ln w="6350" cap="flat" cmpd="sng" algn="ctr">
            <a:noFill/>
            <a:prstDash val="solid"/>
          </a:ln>
          <a:effectLst>
            <a:softEdge rad="0"/>
          </a:effectLst>
        </p:spPr>
        <p:txBody>
          <a:bodyPr/>
          <a:lstStyle/>
          <a:p>
            <a:endParaRPr lang="en-US" dirty="0"/>
          </a:p>
        </p:txBody>
      </p:sp>
      <p:sp>
        <p:nvSpPr>
          <p:cNvPr id="2" name="Title 1">
            <a:extLst>
              <a:ext uri="{FF2B5EF4-FFF2-40B4-BE49-F238E27FC236}">
                <a16:creationId xmlns:a16="http://schemas.microsoft.com/office/drawing/2014/main" id="{D962D4D3-8389-C7D0-6BDE-9FB75CFAAC06}"/>
              </a:ext>
            </a:extLst>
          </p:cNvPr>
          <p:cNvSpPr>
            <a:spLocks noGrp="1"/>
          </p:cNvSpPr>
          <p:nvPr>
            <p:ph type="title"/>
          </p:nvPr>
        </p:nvSpPr>
        <p:spPr>
          <a:xfrm>
            <a:off x="1066800" y="642594"/>
            <a:ext cx="10058400" cy="1371600"/>
          </a:xfrm>
        </p:spPr>
        <p:txBody>
          <a:bodyPr vert="horz" lIns="91440" tIns="45720" rIns="91440" bIns="45720" rtlCol="0" anchor="ctr">
            <a:normAutofit/>
          </a:bodyPr>
          <a:lstStyle/>
          <a:p>
            <a:r>
              <a:rPr lang="en-US" sz="4800" dirty="0">
                <a:solidFill>
                  <a:schemeClr val="tx1">
                    <a:lumMod val="85000"/>
                    <a:lumOff val="15000"/>
                  </a:schemeClr>
                </a:solidFill>
              </a:rPr>
              <a:t>Making soap</a:t>
            </a:r>
          </a:p>
        </p:txBody>
      </p:sp>
      <p:sp>
        <p:nvSpPr>
          <p:cNvPr id="4" name="Text Placeholder 3">
            <a:extLst>
              <a:ext uri="{FF2B5EF4-FFF2-40B4-BE49-F238E27FC236}">
                <a16:creationId xmlns:a16="http://schemas.microsoft.com/office/drawing/2014/main" id="{00C4DCB1-28C4-A7C3-34A3-92A4329284D9}"/>
              </a:ext>
            </a:extLst>
          </p:cNvPr>
          <p:cNvSpPr>
            <a:spLocks noGrp="1"/>
          </p:cNvSpPr>
          <p:nvPr>
            <p:ph type="body" sz="half" idx="2"/>
          </p:nvPr>
        </p:nvSpPr>
        <p:spPr>
          <a:xfrm>
            <a:off x="1066800" y="2103120"/>
            <a:ext cx="6485467" cy="3931920"/>
          </a:xfrm>
        </p:spPr>
        <p:txBody>
          <a:bodyPr vert="horz" lIns="91440" tIns="45720" rIns="91440" bIns="45720" rtlCol="0">
            <a:normAutofit fontScale="85000" lnSpcReduction="20000"/>
          </a:bodyPr>
          <a:lstStyle/>
          <a:p>
            <a:pPr indent="-182880">
              <a:lnSpc>
                <a:spcPct val="100000"/>
              </a:lnSpc>
              <a:buFont typeface="Garamond" pitchFamily="18" charset="0"/>
              <a:buChar char="◦"/>
            </a:pPr>
            <a:r>
              <a:rPr lang="en-US" sz="1600" b="1" dirty="0">
                <a:solidFill>
                  <a:schemeClr val="tx2"/>
                </a:solidFill>
              </a:rPr>
              <a:t> </a:t>
            </a:r>
          </a:p>
          <a:p>
            <a:pPr>
              <a:lnSpc>
                <a:spcPct val="100000"/>
              </a:lnSpc>
            </a:pPr>
            <a:r>
              <a:rPr lang="en-US" sz="1900" b="1" dirty="0">
                <a:solidFill>
                  <a:schemeClr val="tx1"/>
                </a:solidFill>
              </a:rPr>
              <a:t>Melt the soap base in the Microwave ( in 20 seconds burst) or in a double boiler. </a:t>
            </a:r>
          </a:p>
          <a:p>
            <a:pPr indent="-182880">
              <a:lnSpc>
                <a:spcPct val="100000"/>
              </a:lnSpc>
              <a:buFont typeface="Garamond" pitchFamily="18" charset="0"/>
              <a:buChar char="◦"/>
            </a:pPr>
            <a:r>
              <a:rPr lang="en-US" sz="1900" b="1" dirty="0">
                <a:solidFill>
                  <a:schemeClr val="tx1"/>
                </a:solidFill>
              </a:rPr>
              <a:t>Stir in the infused oil of your choice..</a:t>
            </a:r>
          </a:p>
          <a:p>
            <a:pPr indent="-182880">
              <a:lnSpc>
                <a:spcPct val="100000"/>
              </a:lnSpc>
              <a:buFont typeface="Garamond" pitchFamily="18" charset="0"/>
              <a:buChar char="◦"/>
            </a:pPr>
            <a:r>
              <a:rPr lang="en-US" sz="1900" b="1" dirty="0">
                <a:solidFill>
                  <a:schemeClr val="tx1"/>
                </a:solidFill>
              </a:rPr>
              <a:t> Cool to 125F  </a:t>
            </a:r>
          </a:p>
          <a:p>
            <a:pPr indent="-182880">
              <a:lnSpc>
                <a:spcPct val="100000"/>
              </a:lnSpc>
              <a:buFont typeface="Garamond" pitchFamily="18" charset="0"/>
              <a:buChar char="◦"/>
            </a:pPr>
            <a:r>
              <a:rPr lang="en-US" sz="1900" b="1" dirty="0">
                <a:solidFill>
                  <a:schemeClr val="tx1"/>
                </a:solidFill>
              </a:rPr>
              <a:t>Stir in the dried petals or herb leaves of your choice</a:t>
            </a:r>
          </a:p>
          <a:p>
            <a:pPr indent="-182880">
              <a:lnSpc>
                <a:spcPct val="100000"/>
              </a:lnSpc>
              <a:buFont typeface="Garamond" pitchFamily="18" charset="0"/>
              <a:buChar char="◦"/>
            </a:pPr>
            <a:r>
              <a:rPr lang="en-US" sz="1900" b="1" dirty="0">
                <a:solidFill>
                  <a:schemeClr val="tx1"/>
                </a:solidFill>
              </a:rPr>
              <a:t>Pour soap mixture into mold and set overnight.</a:t>
            </a:r>
          </a:p>
          <a:p>
            <a:pPr indent="-182880">
              <a:lnSpc>
                <a:spcPct val="100000"/>
              </a:lnSpc>
              <a:buFont typeface="Garamond" pitchFamily="18" charset="0"/>
              <a:buChar char="◦"/>
            </a:pPr>
            <a:r>
              <a:rPr lang="en-US" sz="1900" b="1" dirty="0">
                <a:solidFill>
                  <a:schemeClr val="tx1"/>
                </a:solidFill>
              </a:rPr>
              <a:t>Remove from Mold and ready to use. </a:t>
            </a:r>
          </a:p>
          <a:p>
            <a:pPr indent="-182880">
              <a:lnSpc>
                <a:spcPct val="100000"/>
              </a:lnSpc>
              <a:buFont typeface="Garamond" pitchFamily="18" charset="0"/>
              <a:buChar char="◦"/>
            </a:pPr>
            <a:endParaRPr lang="en-US" sz="1900" b="1" dirty="0">
              <a:solidFill>
                <a:schemeClr val="tx1"/>
              </a:solidFill>
            </a:endParaRPr>
          </a:p>
          <a:p>
            <a:pPr indent="-182880">
              <a:lnSpc>
                <a:spcPct val="100000"/>
              </a:lnSpc>
              <a:buFont typeface="Garamond" pitchFamily="18" charset="0"/>
              <a:buChar char="◦"/>
            </a:pPr>
            <a:r>
              <a:rPr lang="en-US" sz="1900" b="1" dirty="0">
                <a:solidFill>
                  <a:schemeClr val="tx1"/>
                </a:solidFill>
              </a:rPr>
              <a:t>Any of the herbs included in your kit can be used to make the soap. The infused oil and herb do not have to be the same. Make according to the smell and texture you want. </a:t>
            </a:r>
          </a:p>
          <a:p>
            <a:pPr indent="-182880">
              <a:lnSpc>
                <a:spcPct val="100000"/>
              </a:lnSpc>
              <a:buFont typeface="Garamond" pitchFamily="18" charset="0"/>
              <a:buChar char="◦"/>
            </a:pPr>
            <a:endParaRPr lang="en-US" sz="1600" b="1" dirty="0">
              <a:solidFill>
                <a:schemeClr val="tx1"/>
              </a:solidFill>
            </a:endParaRPr>
          </a:p>
          <a:p>
            <a:pPr indent="-182880">
              <a:lnSpc>
                <a:spcPct val="100000"/>
              </a:lnSpc>
              <a:buFont typeface="Garamond" pitchFamily="18" charset="0"/>
              <a:buChar char="◦"/>
            </a:pPr>
            <a:r>
              <a:rPr lang="en-US" sz="1600" b="1" dirty="0">
                <a:solidFill>
                  <a:schemeClr val="tx1"/>
                </a:solidFill>
              </a:rPr>
              <a:t>. </a:t>
            </a:r>
          </a:p>
        </p:txBody>
      </p:sp>
      <p:pic>
        <p:nvPicPr>
          <p:cNvPr id="6" name="Picture Placeholder 5" descr="Bar soap wrapped in paper and string with lavender">
            <a:extLst>
              <a:ext uri="{FF2B5EF4-FFF2-40B4-BE49-F238E27FC236}">
                <a16:creationId xmlns:a16="http://schemas.microsoft.com/office/drawing/2014/main" id="{48C69DB8-EECB-8AD1-4412-E9D70324894F}"/>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5487" r="32170" b="2"/>
          <a:stretch>
            <a:fillRect/>
          </a:stretch>
        </p:blipFill>
        <p:spPr>
          <a:xfrm>
            <a:off x="8020571" y="2161488"/>
            <a:ext cx="3019646" cy="3632643"/>
          </a:xfrm>
          <a:prstGeom prst="rect">
            <a:avLst/>
          </a:prstGeom>
        </p:spPr>
      </p:pic>
    </p:spTree>
    <p:extLst>
      <p:ext uri="{BB962C8B-B14F-4D97-AF65-F5344CB8AC3E}">
        <p14:creationId xmlns:p14="http://schemas.microsoft.com/office/powerpoint/2010/main" val="2970225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4352A-8D30-BC2E-3A50-C0FE7D2FF26F}"/>
              </a:ext>
            </a:extLst>
          </p:cNvPr>
          <p:cNvSpPr>
            <a:spLocks noGrp="1"/>
          </p:cNvSpPr>
          <p:nvPr>
            <p:ph type="title"/>
          </p:nvPr>
        </p:nvSpPr>
        <p:spPr/>
        <p:txBody>
          <a:bodyPr/>
          <a:lstStyle/>
          <a:p>
            <a:r>
              <a:rPr lang="en-US" dirty="0"/>
              <a:t>Easy Goats Milk soap</a:t>
            </a:r>
          </a:p>
        </p:txBody>
      </p:sp>
      <p:sp>
        <p:nvSpPr>
          <p:cNvPr id="3" name="Content Placeholder 2">
            <a:extLst>
              <a:ext uri="{FF2B5EF4-FFF2-40B4-BE49-F238E27FC236}">
                <a16:creationId xmlns:a16="http://schemas.microsoft.com/office/drawing/2014/main" id="{5C81C79B-0F1C-5C83-DF0A-0C19F4C81C67}"/>
              </a:ext>
            </a:extLst>
          </p:cNvPr>
          <p:cNvSpPr>
            <a:spLocks noGrp="1"/>
          </p:cNvSpPr>
          <p:nvPr>
            <p:ph sz="half" idx="1"/>
          </p:nvPr>
        </p:nvSpPr>
        <p:spPr/>
        <p:txBody>
          <a:bodyPr>
            <a:normAutofit fontScale="85000" lnSpcReduction="20000"/>
          </a:bodyPr>
          <a:lstStyle/>
          <a:p>
            <a:r>
              <a:rPr lang="en-US" dirty="0"/>
              <a:t>BASIC SUPPLIES:</a:t>
            </a:r>
          </a:p>
          <a:p>
            <a:endParaRPr lang="en-US" dirty="0"/>
          </a:p>
          <a:p>
            <a:r>
              <a:rPr lang="en-US" dirty="0"/>
              <a:t>2 Tablespoon Goat’s Milk soap base </a:t>
            </a:r>
          </a:p>
          <a:p>
            <a:r>
              <a:rPr lang="en-US" dirty="0"/>
              <a:t>Few drops.  Honey</a:t>
            </a:r>
          </a:p>
          <a:p>
            <a:r>
              <a:rPr lang="en-US" dirty="0"/>
              <a:t>A Soap mold (soap/mini cake molds, wood or ice cube trays all work</a:t>
            </a:r>
          </a:p>
          <a:p>
            <a:pPr marL="0" indent="0">
              <a:buNone/>
            </a:pPr>
            <a:r>
              <a:rPr lang="en-US" dirty="0"/>
              <a:t>Soap colorants like these non-toxic colorants</a:t>
            </a:r>
          </a:p>
          <a:p>
            <a:r>
              <a:rPr lang="en-US" dirty="0"/>
              <a:t>½ -1 teaspoon . Oatmeal</a:t>
            </a:r>
          </a:p>
          <a:p>
            <a:r>
              <a:rPr lang="en-US" dirty="0"/>
              <a:t>A few drops of infused oil</a:t>
            </a:r>
          </a:p>
          <a:p>
            <a:r>
              <a:rPr lang="en-US" dirty="0"/>
              <a:t>Other options not included in kit</a:t>
            </a:r>
          </a:p>
          <a:p>
            <a:r>
              <a:rPr lang="en-US" dirty="0"/>
              <a:t>Grated lemon or orange peel</a:t>
            </a:r>
          </a:p>
          <a:p>
            <a:r>
              <a:rPr lang="en-US" dirty="0"/>
              <a:t>Coconut, Olive, or Avocado oil</a:t>
            </a:r>
          </a:p>
          <a:p>
            <a:r>
              <a:rPr lang="en-US" dirty="0"/>
              <a:t>Essential oils for scent</a:t>
            </a:r>
          </a:p>
        </p:txBody>
      </p:sp>
      <p:sp>
        <p:nvSpPr>
          <p:cNvPr id="4" name="Content Placeholder 3">
            <a:extLst>
              <a:ext uri="{FF2B5EF4-FFF2-40B4-BE49-F238E27FC236}">
                <a16:creationId xmlns:a16="http://schemas.microsoft.com/office/drawing/2014/main" id="{57C324B3-B587-C483-CB42-94B995C26895}"/>
              </a:ext>
            </a:extLst>
          </p:cNvPr>
          <p:cNvSpPr>
            <a:spLocks noGrp="1"/>
          </p:cNvSpPr>
          <p:nvPr>
            <p:ph sz="half" idx="2"/>
          </p:nvPr>
        </p:nvSpPr>
        <p:spPr/>
        <p:txBody>
          <a:bodyPr>
            <a:normAutofit fontScale="85000" lnSpcReduction="20000"/>
          </a:bodyPr>
          <a:lstStyle/>
          <a:p>
            <a:r>
              <a:rPr lang="en-US" b="1" dirty="0"/>
              <a:t>How to Make It</a:t>
            </a:r>
          </a:p>
          <a:p>
            <a:r>
              <a:rPr lang="en-US" b="1" dirty="0"/>
              <a:t>Cut &amp; Melt:</a:t>
            </a:r>
            <a:r>
              <a:rPr lang="en-US" dirty="0"/>
              <a:t> Cube the 2 oz soap base into small pieces to ensure even melting.</a:t>
            </a:r>
          </a:p>
          <a:p>
            <a:r>
              <a:rPr lang="en-US" b="1" dirty="0"/>
              <a:t>Heat:</a:t>
            </a:r>
            <a:r>
              <a:rPr lang="en-US" dirty="0"/>
              <a:t> Microwave in 15-second bursts, stirring in between, until the soap is completely liquefied. Be careful not to let it boil.</a:t>
            </a:r>
          </a:p>
          <a:p>
            <a:r>
              <a:rPr lang="en-US" b="1" dirty="0"/>
              <a:t>Customize:</a:t>
            </a:r>
            <a:r>
              <a:rPr lang="en-US" dirty="0"/>
              <a:t> Stir in your essential oils, additives, and colorants.</a:t>
            </a:r>
          </a:p>
          <a:p>
            <a:r>
              <a:rPr lang="en-US" b="1" dirty="0"/>
              <a:t>Pour &amp; Set:</a:t>
            </a:r>
            <a:r>
              <a:rPr lang="en-US" dirty="0"/>
              <a:t> Carefully pour the melted soap into a single-cavity silicone mold.</a:t>
            </a:r>
          </a:p>
          <a:p>
            <a:r>
              <a:rPr lang="en-US" b="1" dirty="0"/>
              <a:t>Cool:</a:t>
            </a:r>
            <a:r>
              <a:rPr lang="en-US" dirty="0"/>
              <a:t> Let it sit undisturbed until fully hardened, typically 1 to 2 hour</a:t>
            </a:r>
          </a:p>
          <a:p>
            <a:endParaRPr lang="en-US" dirty="0"/>
          </a:p>
        </p:txBody>
      </p:sp>
    </p:spTree>
    <p:extLst>
      <p:ext uri="{BB962C8B-B14F-4D97-AF65-F5344CB8AC3E}">
        <p14:creationId xmlns:p14="http://schemas.microsoft.com/office/powerpoint/2010/main" val="2321940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049CA-4D8A-D5F5-764D-DC3B3FD46375}"/>
              </a:ext>
            </a:extLst>
          </p:cNvPr>
          <p:cNvSpPr>
            <a:spLocks noGrp="1"/>
          </p:cNvSpPr>
          <p:nvPr>
            <p:ph type="title"/>
          </p:nvPr>
        </p:nvSpPr>
        <p:spPr/>
        <p:txBody>
          <a:bodyPr/>
          <a:lstStyle/>
          <a:p>
            <a:r>
              <a:rPr lang="en-US" dirty="0">
                <a:highlight>
                  <a:srgbClr val="000000"/>
                </a:highlight>
              </a:rPr>
              <a:t> </a:t>
            </a:r>
          </a:p>
        </p:txBody>
      </p:sp>
      <p:sp>
        <p:nvSpPr>
          <p:cNvPr id="3" name="Content Placeholder 2">
            <a:extLst>
              <a:ext uri="{FF2B5EF4-FFF2-40B4-BE49-F238E27FC236}">
                <a16:creationId xmlns:a16="http://schemas.microsoft.com/office/drawing/2014/main" id="{08BF581E-48F4-CE67-D169-1CF75480EB77}"/>
              </a:ext>
            </a:extLst>
          </p:cNvPr>
          <p:cNvSpPr>
            <a:spLocks noGrp="1"/>
          </p:cNvSpPr>
          <p:nvPr>
            <p:ph sz="half" idx="1"/>
          </p:nvPr>
        </p:nvSpPr>
        <p:spPr>
          <a:xfrm>
            <a:off x="838201" y="170121"/>
            <a:ext cx="6645963" cy="6512033"/>
          </a:xfrm>
        </p:spPr>
        <p:txBody>
          <a:bodyPr>
            <a:normAutofit lnSpcReduction="10000"/>
          </a:bodyPr>
          <a:lstStyle/>
          <a:p>
            <a:r>
              <a:rPr lang="en-US" sz="2400" dirty="0"/>
              <a:t>Hello, my name is Amy Perry, and I live in Bedford, Virginia. Since 2012, my family and I have enjoyed life on our 12-acre farm, where our house was built in 1810. I spend a lot of time gardening, growing vegetables, fruit trees, and herbs, and caring for three flower beds. My favorite part is working with herbs and produce, especially when I get to harvest, can, and make fermented foods. I also raise chickens and keep bees. Before moving here, I lived in Sarasota, Florida, for 19 years and homeschooled my two sons. My faith and adoration in the Lord, my passion for homeschooling, and my love for gardening inspired me to create these Agriculture Kits. I hope you enjoy using them as much as I enjoyed creating them.</a:t>
            </a:r>
          </a:p>
          <a:p>
            <a:endParaRPr lang="en-US" dirty="0"/>
          </a:p>
        </p:txBody>
      </p:sp>
      <p:pic>
        <p:nvPicPr>
          <p:cNvPr id="10" name="Picture Placeholder 9" descr="A person standing in front of a garden&#10;&#10;AI-generated content may be incorrect.">
            <a:extLst>
              <a:ext uri="{FF2B5EF4-FFF2-40B4-BE49-F238E27FC236}">
                <a16:creationId xmlns:a16="http://schemas.microsoft.com/office/drawing/2014/main" id="{7F7E284A-1D28-9B10-63D1-2776F2FAFDBA}"/>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4876" r="24876"/>
          <a:stretch>
            <a:fillRect/>
          </a:stretch>
        </p:blipFill>
        <p:spPr/>
      </p:pic>
      <p:sp>
        <p:nvSpPr>
          <p:cNvPr id="13" name="Date Placeholder 12">
            <a:extLst>
              <a:ext uri="{FF2B5EF4-FFF2-40B4-BE49-F238E27FC236}">
                <a16:creationId xmlns:a16="http://schemas.microsoft.com/office/drawing/2014/main" id="{32F94241-CC69-2A61-6516-2B33DBDAC417}"/>
              </a:ext>
            </a:extLst>
          </p:cNvPr>
          <p:cNvSpPr>
            <a:spLocks noGrp="1"/>
          </p:cNvSpPr>
          <p:nvPr>
            <p:ph type="dt" sz="half" idx="10"/>
          </p:nvPr>
        </p:nvSpPr>
        <p:spPr/>
        <p:txBody>
          <a:bodyPr/>
          <a:lstStyle/>
          <a:p>
            <a:r>
              <a:rPr lang="en-US" dirty="0"/>
              <a:t>1-32</a:t>
            </a:r>
          </a:p>
        </p:txBody>
      </p:sp>
      <p:sp>
        <p:nvSpPr>
          <p:cNvPr id="11" name="Slide Number Placeholder 10">
            <a:extLst>
              <a:ext uri="{FF2B5EF4-FFF2-40B4-BE49-F238E27FC236}">
                <a16:creationId xmlns:a16="http://schemas.microsoft.com/office/drawing/2014/main" id="{50D65340-45CA-6B60-D4C4-947B9F7B5EB9}"/>
              </a:ext>
            </a:extLst>
          </p:cNvPr>
          <p:cNvSpPr>
            <a:spLocks noGrp="1"/>
          </p:cNvSpPr>
          <p:nvPr>
            <p:ph type="sldNum" sz="quarter" idx="12"/>
          </p:nvPr>
        </p:nvSpPr>
        <p:spPr/>
        <p:txBody>
          <a:bodyPr/>
          <a:lstStyle/>
          <a:p>
            <a:fld id="{CBD12358-51D2-46B3-9BDE-DF29528B9454}" type="slidenum">
              <a:rPr lang="en-US" smtClean="0"/>
              <a:t>2</a:t>
            </a:fld>
            <a:endParaRPr lang="en-US" dirty="0"/>
          </a:p>
        </p:txBody>
      </p:sp>
    </p:spTree>
    <p:extLst>
      <p:ext uri="{BB962C8B-B14F-4D97-AF65-F5344CB8AC3E}">
        <p14:creationId xmlns:p14="http://schemas.microsoft.com/office/powerpoint/2010/main" val="1670997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0DFAE-FE5C-13E9-8FDE-A9908A0508C7}"/>
              </a:ext>
            </a:extLst>
          </p:cNvPr>
          <p:cNvSpPr>
            <a:spLocks noGrp="1"/>
          </p:cNvSpPr>
          <p:nvPr>
            <p:ph type="ctrTitle"/>
          </p:nvPr>
        </p:nvSpPr>
        <p:spPr>
          <a:xfrm>
            <a:off x="1561708" y="2091263"/>
            <a:ext cx="9068586" cy="2268086"/>
          </a:xfrm>
        </p:spPr>
        <p:txBody>
          <a:bodyPr/>
          <a:lstStyle/>
          <a:p>
            <a:r>
              <a:rPr lang="en-US" b="1" dirty="0"/>
              <a:t>Aromatherapy &amp; Decor</a:t>
            </a:r>
            <a:endParaRPr lang="en-US" dirty="0"/>
          </a:p>
        </p:txBody>
      </p:sp>
      <p:sp>
        <p:nvSpPr>
          <p:cNvPr id="3" name="Subtitle 2">
            <a:extLst>
              <a:ext uri="{FF2B5EF4-FFF2-40B4-BE49-F238E27FC236}">
                <a16:creationId xmlns:a16="http://schemas.microsoft.com/office/drawing/2014/main" id="{2A32C3F1-A5D8-D793-0C40-6D3999638D2B}"/>
              </a:ext>
            </a:extLst>
          </p:cNvPr>
          <p:cNvSpPr>
            <a:spLocks noGrp="1"/>
          </p:cNvSpPr>
          <p:nvPr>
            <p:ph type="subTitle" idx="1"/>
          </p:nvPr>
        </p:nvSpPr>
        <p:spPr>
          <a:xfrm>
            <a:off x="1562100" y="4274288"/>
            <a:ext cx="9070848" cy="864975"/>
          </a:xfrm>
        </p:spPr>
        <p:txBody>
          <a:bodyPr/>
          <a:lstStyle/>
          <a:p>
            <a:r>
              <a:rPr lang="en-US" b="1" dirty="0">
                <a:solidFill>
                  <a:srgbClr val="C00000"/>
                </a:solidFill>
                <a:hlinkClick r:id="rId2">
                  <a:extLst>
                    <a:ext uri="{A12FA001-AC4F-418D-AE19-62706E023703}">
                      <ahyp:hlinkClr xmlns:ahyp="http://schemas.microsoft.com/office/drawing/2018/hyperlinkcolor" val="tx"/>
                    </a:ext>
                  </a:extLst>
                </a:hlinkClick>
              </a:rPr>
              <a:t>https://missjaimeot.com/aromatherapy-101-for-children/</a:t>
            </a:r>
            <a:endParaRPr lang="en-US" b="1" dirty="0">
              <a:solidFill>
                <a:srgbClr val="C00000"/>
              </a:solidFill>
            </a:endParaRPr>
          </a:p>
          <a:p>
            <a:endParaRPr lang="en-US" dirty="0">
              <a:solidFill>
                <a:srgbClr val="F49100"/>
              </a:solidFill>
              <a:hlinkClick r:id="rId3">
                <a:extLst>
                  <a:ext uri="{A12FA001-AC4F-418D-AE19-62706E023703}">
                    <ahyp:hlinkClr xmlns:ahyp="http://schemas.microsoft.com/office/drawing/2018/hyperlinkcolor" val="tx"/>
                  </a:ext>
                </a:extLst>
              </a:hlinkClick>
            </a:endParaRPr>
          </a:p>
          <a:p>
            <a:r>
              <a:rPr lang="en-US" b="1" dirty="0">
                <a:solidFill>
                  <a:srgbClr val="C00000"/>
                </a:solidFill>
                <a:hlinkClick r:id="rId3">
                  <a:extLst>
                    <a:ext uri="{A12FA001-AC4F-418D-AE19-62706E023703}">
                      <ahyp:hlinkClr xmlns:ahyp="http://schemas.microsoft.com/office/drawing/2018/hyperlinkcolor" val="tx"/>
                    </a:ext>
                  </a:extLst>
                </a:hlinkClick>
              </a:rPr>
              <a:t>https://focusandbalance.org/aroma-therapy-for-kids/</a:t>
            </a:r>
            <a:endParaRPr lang="en-US" b="1" dirty="0">
              <a:solidFill>
                <a:srgbClr val="C00000"/>
              </a:solidFill>
            </a:endParaRPr>
          </a:p>
        </p:txBody>
      </p:sp>
    </p:spTree>
    <p:extLst>
      <p:ext uri="{BB962C8B-B14F-4D97-AF65-F5344CB8AC3E}">
        <p14:creationId xmlns:p14="http://schemas.microsoft.com/office/powerpoint/2010/main" val="470708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3C5358E-CCC6-BEF2-24A3-2DFB0243C756}"/>
              </a:ext>
            </a:extLst>
          </p:cNvPr>
          <p:cNvSpPr>
            <a:spLocks noGrp="1"/>
          </p:cNvSpPr>
          <p:nvPr>
            <p:ph type="title"/>
          </p:nvPr>
        </p:nvSpPr>
        <p:spPr/>
        <p:txBody>
          <a:bodyPr/>
          <a:lstStyle/>
          <a:p>
            <a:r>
              <a:rPr lang="en-US" b="1" dirty="0">
                <a:solidFill>
                  <a:schemeClr val="accent2"/>
                </a:solidFill>
              </a:rPr>
              <a:t>Aromatherapy Decor</a:t>
            </a:r>
          </a:p>
        </p:txBody>
      </p:sp>
      <p:sp>
        <p:nvSpPr>
          <p:cNvPr id="3" name="Content Placeholder 2">
            <a:extLst>
              <a:ext uri="{FF2B5EF4-FFF2-40B4-BE49-F238E27FC236}">
                <a16:creationId xmlns:a16="http://schemas.microsoft.com/office/drawing/2014/main" id="{D54BC70C-9BF6-DB0C-9E81-6FB5BA368316}"/>
              </a:ext>
            </a:extLst>
          </p:cNvPr>
          <p:cNvSpPr>
            <a:spLocks noGrp="1"/>
          </p:cNvSpPr>
          <p:nvPr>
            <p:ph sz="half" idx="1"/>
          </p:nvPr>
        </p:nvSpPr>
        <p:spPr>
          <a:xfrm>
            <a:off x="265814" y="1631216"/>
            <a:ext cx="7218349" cy="5003499"/>
          </a:xfrm>
        </p:spPr>
        <p:txBody>
          <a:bodyPr>
            <a:normAutofit lnSpcReduction="10000"/>
          </a:bodyPr>
          <a:lstStyle/>
          <a:p>
            <a:r>
              <a:rPr lang="en-US" dirty="0"/>
              <a:t>Scented Diffusers &amp; Vessels:</a:t>
            </a:r>
          </a:p>
          <a:p>
            <a:r>
              <a:rPr lang="en-US" dirty="0"/>
              <a:t>Ultrasonic Diffusers: Sleek, modern devices that disperse essential oils into a fine mist, often doubling as decorative pieces.</a:t>
            </a:r>
          </a:p>
          <a:p>
            <a:r>
              <a:rPr lang="en-US" dirty="0"/>
              <a:t>Reed Diffusers: Glass bottles with reeds soaking in scented oil, offering continuous fragrance without heat or electricity.</a:t>
            </a:r>
          </a:p>
          <a:p>
            <a:r>
              <a:rPr lang="en-US" dirty="0"/>
              <a:t>Decorative Bowls: Fill bowls with dried botanicals like lavender or pinecones and add drops of essential oil for natural potpourri.</a:t>
            </a:r>
          </a:p>
          <a:p>
            <a:r>
              <a:rPr lang="en-US" dirty="0"/>
              <a:t>Shower Steamers/Bursts: Aromatic tablets placed in the shower that release scents as they dissolve.</a:t>
            </a:r>
          </a:p>
          <a:p>
            <a:r>
              <a:rPr lang="en-US" dirty="0"/>
              <a:t>Scented Candles &amp; Incense:</a:t>
            </a:r>
          </a:p>
          <a:p>
            <a:r>
              <a:rPr lang="en-US" dirty="0"/>
              <a:t>Soy/Beeswax Candles: Infused with essential oils like vanilla (comfort), jasmine (uplifting), or sandalwood (relaxation).</a:t>
            </a:r>
          </a:p>
          <a:p>
            <a:endParaRPr lang="en-US" dirty="0"/>
          </a:p>
        </p:txBody>
      </p:sp>
      <p:pic>
        <p:nvPicPr>
          <p:cNvPr id="10" name="Picture Placeholder 9" descr="Diffuser and candles">
            <a:extLst>
              <a:ext uri="{FF2B5EF4-FFF2-40B4-BE49-F238E27FC236}">
                <a16:creationId xmlns:a16="http://schemas.microsoft.com/office/drawing/2014/main" id="{3C9A3971-A203-1B42-74ED-A0F2A71AD5B5}"/>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7668" r="27668"/>
          <a:stretch>
            <a:fillRect/>
          </a:stretch>
        </p:blipFill>
        <p:spPr/>
      </p:pic>
      <p:sp>
        <p:nvSpPr>
          <p:cNvPr id="6" name="TextBox 5">
            <a:extLst>
              <a:ext uri="{FF2B5EF4-FFF2-40B4-BE49-F238E27FC236}">
                <a16:creationId xmlns:a16="http://schemas.microsoft.com/office/drawing/2014/main" id="{7E781D65-CB16-FFD7-2F6A-77895EC9722B}"/>
              </a:ext>
            </a:extLst>
          </p:cNvPr>
          <p:cNvSpPr txBox="1"/>
          <p:nvPr/>
        </p:nvSpPr>
        <p:spPr>
          <a:xfrm>
            <a:off x="7566992" y="1"/>
            <a:ext cx="4522228" cy="2246769"/>
          </a:xfrm>
          <a:prstGeom prst="rect">
            <a:avLst/>
          </a:prstGeom>
          <a:noFill/>
        </p:spPr>
        <p:txBody>
          <a:bodyPr wrap="square">
            <a:spAutoFit/>
          </a:bodyPr>
          <a:lstStyle/>
          <a:p>
            <a:r>
              <a:rPr lang="en-US" sz="2000" dirty="0"/>
              <a:t>Aromatherapy and decor can be simply explained to a child as using </a:t>
            </a:r>
            <a:r>
              <a:rPr lang="en-US" sz="2000" b="1" i="0" dirty="0">
                <a:solidFill>
                  <a:srgbClr val="0A0A0A"/>
                </a:solidFill>
                <a:effectLst/>
                <a:latin typeface="Google Sans"/>
              </a:rPr>
              <a:t>plant smells</a:t>
            </a:r>
            <a:r>
              <a:rPr lang="en-US" sz="2000" b="0" i="0" dirty="0">
                <a:solidFill>
                  <a:srgbClr val="0A0A0A"/>
                </a:solidFill>
                <a:effectLst/>
                <a:latin typeface="Google Sans"/>
              </a:rPr>
              <a:t> and </a:t>
            </a:r>
            <a:r>
              <a:rPr lang="en-US" sz="2000" b="1" i="0" dirty="0">
                <a:solidFill>
                  <a:srgbClr val="0A0A0A"/>
                </a:solidFill>
                <a:effectLst/>
                <a:latin typeface="Google Sans"/>
              </a:rPr>
              <a:t>fun decorations</a:t>
            </a:r>
            <a:r>
              <a:rPr lang="en-US" sz="2000" b="0" i="0" dirty="0">
                <a:solidFill>
                  <a:srgbClr val="0A0A0A"/>
                </a:solidFill>
                <a:effectLst/>
                <a:latin typeface="Google Sans"/>
              </a:rPr>
              <a:t> to make a room feel happy, calm, or focused</a:t>
            </a:r>
          </a:p>
          <a:p>
            <a:r>
              <a:rPr lang="en-US" sz="2000" dirty="0">
                <a:solidFill>
                  <a:srgbClr val="0A0A0A"/>
                </a:solidFill>
                <a:latin typeface="Google Sans"/>
              </a:rPr>
              <a:t>Included is a diffuser to burn, smell and teach about Aromatherapy.</a:t>
            </a:r>
            <a:endParaRPr lang="en-US" sz="2000" dirty="0"/>
          </a:p>
        </p:txBody>
      </p:sp>
    </p:spTree>
    <p:extLst>
      <p:ext uri="{BB962C8B-B14F-4D97-AF65-F5344CB8AC3E}">
        <p14:creationId xmlns:p14="http://schemas.microsoft.com/office/powerpoint/2010/main" val="3685577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B333E-6D0A-99EC-75A9-21DEA6FA3FE3}"/>
              </a:ext>
            </a:extLst>
          </p:cNvPr>
          <p:cNvSpPr>
            <a:spLocks noGrp="1"/>
          </p:cNvSpPr>
          <p:nvPr>
            <p:ph type="title"/>
          </p:nvPr>
        </p:nvSpPr>
        <p:spPr/>
        <p:txBody>
          <a:bodyPr>
            <a:normAutofit/>
          </a:bodyPr>
          <a:lstStyle/>
          <a:p>
            <a:r>
              <a:rPr lang="en-US" sz="2800" dirty="0">
                <a:highlight>
                  <a:srgbClr val="000000"/>
                </a:highlight>
                <a:latin typeface="Algerian" panose="04020705040A02060702" pitchFamily="82" charset="0"/>
              </a:rPr>
              <a:t> </a:t>
            </a:r>
          </a:p>
        </p:txBody>
      </p:sp>
      <p:sp>
        <p:nvSpPr>
          <p:cNvPr id="3" name="Content Placeholder 2">
            <a:extLst>
              <a:ext uri="{FF2B5EF4-FFF2-40B4-BE49-F238E27FC236}">
                <a16:creationId xmlns:a16="http://schemas.microsoft.com/office/drawing/2014/main" id="{282F1B52-DF82-F69D-9CD6-EBEDDBEE6577}"/>
              </a:ext>
            </a:extLst>
          </p:cNvPr>
          <p:cNvSpPr>
            <a:spLocks noGrp="1"/>
          </p:cNvSpPr>
          <p:nvPr>
            <p:ph sz="half" idx="1"/>
          </p:nvPr>
        </p:nvSpPr>
        <p:spPr>
          <a:xfrm>
            <a:off x="244549" y="265814"/>
            <a:ext cx="7322441" cy="6227061"/>
          </a:xfrm>
        </p:spPr>
        <p:txBody>
          <a:bodyPr>
            <a:noAutofit/>
          </a:bodyPr>
          <a:lstStyle/>
          <a:p>
            <a:r>
              <a:rPr lang="en-US" sz="2000" dirty="0"/>
              <a:t>Making an herbal sachet for a drawer is a simple DIY project that can keep your clothes smelling fresh. </a:t>
            </a:r>
          </a:p>
          <a:p>
            <a:r>
              <a:rPr lang="en-US" sz="2000" dirty="0"/>
              <a:t>Materials Needed:</a:t>
            </a:r>
          </a:p>
          <a:p>
            <a:r>
              <a:rPr lang="en-US" sz="2000" dirty="0"/>
              <a:t>Fabric: I have included a sachet for you. </a:t>
            </a:r>
          </a:p>
          <a:p>
            <a:r>
              <a:rPr lang="en-US" sz="2000" dirty="0"/>
              <a:t>Herbs and Fillers: A blend of dried herbs, flowers, and potentially a filler.</a:t>
            </a:r>
          </a:p>
          <a:p>
            <a:r>
              <a:rPr lang="en-US" sz="2000" dirty="0"/>
              <a:t>Popular herbs: Lavender (calming, moth-repellent), cedar chips (moth-repellent), dried rose petals, mint, rosemary, and thyme.</a:t>
            </a:r>
          </a:p>
          <a:p>
            <a:r>
              <a:rPr lang="en-US" sz="2000" dirty="0"/>
              <a:t>Fillers: You can use cotton batting, rice, or dried beans to add volume and longevity [1].</a:t>
            </a:r>
          </a:p>
          <a:p>
            <a:r>
              <a:rPr lang="en-US" sz="2000" dirty="0"/>
              <a:t>Optional intensifiers: Essential oils for a stronger scent, or orris root powder to help the scent last longer.</a:t>
            </a:r>
          </a:p>
        </p:txBody>
      </p:sp>
      <p:sp>
        <p:nvSpPr>
          <p:cNvPr id="6" name="Picture Placeholder 5">
            <a:extLst>
              <a:ext uri="{FF2B5EF4-FFF2-40B4-BE49-F238E27FC236}">
                <a16:creationId xmlns:a16="http://schemas.microsoft.com/office/drawing/2014/main" id="{652B9DE2-E204-83E5-9361-CE76504A1B62}"/>
              </a:ext>
            </a:extLst>
          </p:cNvPr>
          <p:cNvSpPr>
            <a:spLocks noGrp="1"/>
          </p:cNvSpPr>
          <p:nvPr>
            <p:ph type="pic" sz="quarter" idx="13"/>
          </p:nvPr>
        </p:nvSpPr>
        <p:spPr>
          <a:xfrm>
            <a:off x="7566991" y="-22860"/>
            <a:ext cx="4256414" cy="6903720"/>
          </a:xfrm>
        </p:spPr>
        <p:txBody>
          <a:bodyPr/>
          <a:lstStyle/>
          <a:p>
            <a:r>
              <a:rPr lang="en-US" sz="2400" b="1" i="1" dirty="0">
                <a:solidFill>
                  <a:schemeClr val="accent2"/>
                </a:solidFill>
                <a:hlinkClick r:id="rId2">
                  <a:extLst>
                    <a:ext uri="{A12FA001-AC4F-418D-AE19-62706E023703}">
                      <ahyp:hlinkClr xmlns:ahyp="http://schemas.microsoft.com/office/drawing/2018/hyperlinkcolor" val="tx"/>
                    </a:ext>
                  </a:extLst>
                </a:hlinkClick>
              </a:rPr>
              <a:t>https://kidsgardening.org/resources/garden-activities-exploring-herbs</a:t>
            </a:r>
            <a:endParaRPr lang="en-US" sz="2400" b="1" i="1" dirty="0">
              <a:solidFill>
                <a:schemeClr val="accent2"/>
              </a:solidFill>
            </a:endParaRPr>
          </a:p>
          <a:p>
            <a:endParaRPr lang="en-US" sz="2400" b="1" i="1" dirty="0">
              <a:solidFill>
                <a:schemeClr val="accent2"/>
              </a:solidFill>
            </a:endParaRPr>
          </a:p>
          <a:p>
            <a:r>
              <a:rPr lang="en-US" sz="2400" b="1" i="1" dirty="0">
                <a:solidFill>
                  <a:schemeClr val="accent2"/>
                </a:solidFill>
                <a:hlinkClick r:id="rId3">
                  <a:extLst>
                    <a:ext uri="{A12FA001-AC4F-418D-AE19-62706E023703}">
                      <ahyp:hlinkClr xmlns:ahyp="http://schemas.microsoft.com/office/drawing/2018/hyperlinkcolor" val="tx"/>
                    </a:ext>
                  </a:extLst>
                </a:hlinkClick>
              </a:rPr>
              <a:t>https://www.facebook.com/pallensmith/videos/herbal-dryer-sachets/10155105634359573/</a:t>
            </a:r>
            <a:endParaRPr lang="en-US" sz="2400" b="1" i="1" dirty="0">
              <a:solidFill>
                <a:schemeClr val="accent2"/>
              </a:solidFill>
            </a:endParaRPr>
          </a:p>
          <a:p>
            <a:endParaRPr lang="en-US" dirty="0"/>
          </a:p>
        </p:txBody>
      </p:sp>
      <p:pic>
        <p:nvPicPr>
          <p:cNvPr id="3074" name="Picture 2" descr="dried leaves on white surface">
            <a:extLst>
              <a:ext uri="{FF2B5EF4-FFF2-40B4-BE49-F238E27FC236}">
                <a16:creationId xmlns:a16="http://schemas.microsoft.com/office/drawing/2014/main" id="{22FEEE7E-CA52-780D-62AE-5DCEDA7F52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6005" y="4129050"/>
            <a:ext cx="2626980" cy="1740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899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ACF06-0E31-7D32-016D-01692D91E044}"/>
              </a:ext>
            </a:extLst>
          </p:cNvPr>
          <p:cNvSpPr>
            <a:spLocks noGrp="1"/>
          </p:cNvSpPr>
          <p:nvPr>
            <p:ph type="ctrTitle"/>
          </p:nvPr>
        </p:nvSpPr>
        <p:spPr>
          <a:xfrm>
            <a:off x="1561708" y="3040911"/>
            <a:ext cx="9068586" cy="1641151"/>
          </a:xfrm>
        </p:spPr>
        <p:txBody>
          <a:bodyPr/>
          <a:lstStyle/>
          <a:p>
            <a:br>
              <a:rPr lang="en-US" sz="2400" b="1" dirty="0">
                <a:hlinkClick r:id="rId2"/>
              </a:rPr>
            </a:br>
            <a:br>
              <a:rPr lang="en-US" sz="2400" b="1" dirty="0">
                <a:hlinkClick r:id="rId2"/>
              </a:rPr>
            </a:br>
            <a:br>
              <a:rPr lang="en-US" sz="2400" dirty="0"/>
            </a:br>
            <a:br>
              <a:rPr lang="en-US" dirty="0"/>
            </a:br>
            <a:endParaRPr lang="en-US" dirty="0"/>
          </a:p>
        </p:txBody>
      </p:sp>
      <p:sp>
        <p:nvSpPr>
          <p:cNvPr id="3" name="Subtitle 2">
            <a:extLst>
              <a:ext uri="{FF2B5EF4-FFF2-40B4-BE49-F238E27FC236}">
                <a16:creationId xmlns:a16="http://schemas.microsoft.com/office/drawing/2014/main" id="{47AFF345-8441-6BDF-5D30-3B5420693656}"/>
              </a:ext>
            </a:extLst>
          </p:cNvPr>
          <p:cNvSpPr>
            <a:spLocks noGrp="1"/>
          </p:cNvSpPr>
          <p:nvPr>
            <p:ph type="subTitle" idx="1"/>
          </p:nvPr>
        </p:nvSpPr>
        <p:spPr/>
        <p:txBody>
          <a:bodyPr/>
          <a:lstStyle/>
          <a:p>
            <a:r>
              <a:rPr lang="en-US" sz="2400" b="1" dirty="0">
                <a:solidFill>
                  <a:schemeClr val="accent1"/>
                </a:solidFill>
              </a:rPr>
              <a:t>Activities with Herbs</a:t>
            </a:r>
          </a:p>
          <a:p>
            <a:endParaRPr lang="en-US" dirty="0"/>
          </a:p>
        </p:txBody>
      </p:sp>
      <p:sp>
        <p:nvSpPr>
          <p:cNvPr id="5" name="TextBox 4">
            <a:extLst>
              <a:ext uri="{FF2B5EF4-FFF2-40B4-BE49-F238E27FC236}">
                <a16:creationId xmlns:a16="http://schemas.microsoft.com/office/drawing/2014/main" id="{620292EA-CE1E-A26C-3B01-4446E375195C}"/>
              </a:ext>
            </a:extLst>
          </p:cNvPr>
          <p:cNvSpPr txBox="1"/>
          <p:nvPr/>
        </p:nvSpPr>
        <p:spPr>
          <a:xfrm>
            <a:off x="2900029" y="2676894"/>
            <a:ext cx="6605477" cy="1569660"/>
          </a:xfrm>
          <a:prstGeom prst="rect">
            <a:avLst/>
          </a:prstGeom>
          <a:noFill/>
        </p:spPr>
        <p:txBody>
          <a:bodyPr wrap="square">
            <a:spAutoFit/>
          </a:bodyPr>
          <a:lstStyle/>
          <a:p>
            <a:r>
              <a:rPr lang="en-US" sz="2400" b="1" dirty="0">
                <a:solidFill>
                  <a:schemeClr val="accent1"/>
                </a:solidFill>
              </a:rPr>
              <a:t>Herb-Inspired Art &amp; Poetry</a:t>
            </a:r>
          </a:p>
          <a:p>
            <a:r>
              <a:rPr lang="en-US" sz="2400" b="1" dirty="0">
                <a:solidFill>
                  <a:schemeClr val="accent1"/>
                </a:solidFill>
              </a:rPr>
              <a:t> </a:t>
            </a:r>
          </a:p>
          <a:p>
            <a:r>
              <a:rPr lang="en-US" sz="2400" b="1" dirty="0">
                <a:solidFill>
                  <a:schemeClr val="accent1"/>
                </a:solidFill>
              </a:rPr>
              <a:t>Foraging- (sustainably gathering wild plants)</a:t>
            </a:r>
          </a:p>
        </p:txBody>
      </p:sp>
    </p:spTree>
    <p:extLst>
      <p:ext uri="{BB962C8B-B14F-4D97-AF65-F5344CB8AC3E}">
        <p14:creationId xmlns:p14="http://schemas.microsoft.com/office/powerpoint/2010/main" val="3550897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5BC0C-8DC5-49AB-980B-893963042B8E}"/>
              </a:ext>
            </a:extLst>
          </p:cNvPr>
          <p:cNvSpPr>
            <a:spLocks noGrp="1"/>
          </p:cNvSpPr>
          <p:nvPr>
            <p:ph type="title"/>
          </p:nvPr>
        </p:nvSpPr>
        <p:spPr/>
        <p:txBody>
          <a:bodyPr/>
          <a:lstStyle/>
          <a:p>
            <a:r>
              <a:rPr lang="en-US" dirty="0"/>
              <a:t>Bookmark and Journal</a:t>
            </a:r>
          </a:p>
        </p:txBody>
      </p:sp>
      <p:sp>
        <p:nvSpPr>
          <p:cNvPr id="8" name="Content Placeholder 7">
            <a:extLst>
              <a:ext uri="{FF2B5EF4-FFF2-40B4-BE49-F238E27FC236}">
                <a16:creationId xmlns:a16="http://schemas.microsoft.com/office/drawing/2014/main" id="{0889234F-32DC-528E-CE15-4808CB026DCF}"/>
              </a:ext>
            </a:extLst>
          </p:cNvPr>
          <p:cNvSpPr>
            <a:spLocks noGrp="1"/>
          </p:cNvSpPr>
          <p:nvPr>
            <p:ph sz="half" idx="1"/>
          </p:nvPr>
        </p:nvSpPr>
        <p:spPr/>
        <p:txBody>
          <a:bodyPr>
            <a:normAutofit fontScale="92500" lnSpcReduction="10000"/>
          </a:bodyPr>
          <a:lstStyle/>
          <a:p>
            <a:r>
              <a:rPr lang="en-US" sz="2800" b="1" dirty="0">
                <a:hlinkClick r:id="rId3"/>
              </a:rPr>
              <a:t>Art About Herbs</a:t>
            </a:r>
            <a:r>
              <a:rPr lang="en-US" sz="2800" b="1" dirty="0"/>
              <a:t>: Botanical Art, Botanical Illustration, or sometimes referred to within broader themes like "Herbarium" in a gallery context.</a:t>
            </a:r>
          </a:p>
        </p:txBody>
      </p:sp>
      <p:sp>
        <p:nvSpPr>
          <p:cNvPr id="3" name="Content Placeholder 2">
            <a:extLst>
              <a:ext uri="{FF2B5EF4-FFF2-40B4-BE49-F238E27FC236}">
                <a16:creationId xmlns:a16="http://schemas.microsoft.com/office/drawing/2014/main" id="{0C4D41F9-F075-7BDD-9DD4-04F20736B27A}"/>
              </a:ext>
            </a:extLst>
          </p:cNvPr>
          <p:cNvSpPr>
            <a:spLocks noGrp="1"/>
          </p:cNvSpPr>
          <p:nvPr>
            <p:ph sz="half" idx="2"/>
          </p:nvPr>
        </p:nvSpPr>
        <p:spPr/>
        <p:txBody>
          <a:bodyPr>
            <a:normAutofit fontScale="92500" lnSpcReduction="10000"/>
          </a:bodyPr>
          <a:lstStyle/>
          <a:p>
            <a:endParaRPr lang="en-US" dirty="0"/>
          </a:p>
          <a:p>
            <a:r>
              <a:rPr lang="en-US" dirty="0"/>
              <a:t>Our kit comes with a bookmark that opens up. You’ll find lots of stickers to decorate it. You can also cut out pictures or press leaves and flowers inside. It’s your turn to get creative.</a:t>
            </a:r>
          </a:p>
          <a:p>
            <a:endParaRPr lang="en-US" dirty="0"/>
          </a:p>
          <a:p>
            <a:r>
              <a:rPr lang="en-US" dirty="0"/>
              <a:t>You’ll also find a journal in your kit. Use the stickers to decorate it however you like. You can write about your experiences, draw what you grow, or sketch flowers and plants. Keep track of your produce and planting schedule. Most of all, use your imagination and have fun!</a:t>
            </a:r>
          </a:p>
          <a:p>
            <a:endParaRPr lang="en-US" dirty="0"/>
          </a:p>
        </p:txBody>
      </p:sp>
      <p:sp>
        <p:nvSpPr>
          <p:cNvPr id="6" name="Date Placeholder 5">
            <a:extLst>
              <a:ext uri="{FF2B5EF4-FFF2-40B4-BE49-F238E27FC236}">
                <a16:creationId xmlns:a16="http://schemas.microsoft.com/office/drawing/2014/main" id="{9F3138DE-01B2-F90B-A6B3-DDB2441F031B}"/>
              </a:ext>
            </a:extLst>
          </p:cNvPr>
          <p:cNvSpPr>
            <a:spLocks noGrp="1"/>
          </p:cNvSpPr>
          <p:nvPr>
            <p:ph type="dt" sz="half" idx="10"/>
          </p:nvPr>
        </p:nvSpPr>
        <p:spPr/>
        <p:txBody>
          <a:bodyPr/>
          <a:lstStyle/>
          <a:p>
            <a:r>
              <a:rPr lang="en-US" dirty="0"/>
              <a:t>1-32</a:t>
            </a:r>
          </a:p>
        </p:txBody>
      </p:sp>
      <p:sp>
        <p:nvSpPr>
          <p:cNvPr id="5" name="Slide Number Placeholder 4">
            <a:extLst>
              <a:ext uri="{FF2B5EF4-FFF2-40B4-BE49-F238E27FC236}">
                <a16:creationId xmlns:a16="http://schemas.microsoft.com/office/drawing/2014/main" id="{F5659DB9-9AB0-8557-C14A-12C2FB0376DD}"/>
              </a:ext>
            </a:extLst>
          </p:cNvPr>
          <p:cNvSpPr>
            <a:spLocks noGrp="1"/>
          </p:cNvSpPr>
          <p:nvPr>
            <p:ph type="sldNum" sz="quarter" idx="12"/>
          </p:nvPr>
        </p:nvSpPr>
        <p:spPr/>
        <p:txBody>
          <a:bodyPr/>
          <a:lstStyle/>
          <a:p>
            <a:fld id="{CBD12358-51D2-46B3-9BDE-DF29528B9454}" type="slidenum">
              <a:rPr lang="en-US" smtClean="0"/>
              <a:t>24</a:t>
            </a:fld>
            <a:endParaRPr lang="en-US" dirty="0"/>
          </a:p>
        </p:txBody>
      </p:sp>
    </p:spTree>
    <p:extLst>
      <p:ext uri="{BB962C8B-B14F-4D97-AF65-F5344CB8AC3E}">
        <p14:creationId xmlns:p14="http://schemas.microsoft.com/office/powerpoint/2010/main" val="1631663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4967F423-D21C-4F37-A0B7-750026A17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2"/>
          </a:solidFill>
          <a:ln w="6350" cap="flat" cmpd="sng" algn="ctr">
            <a:noFill/>
            <a:prstDash val="solid"/>
          </a:ln>
          <a:effectLst>
            <a:softEdge rad="0"/>
          </a:effectLst>
        </p:spPr>
        <p:txBody>
          <a:bodyPr/>
          <a:lstStyle/>
          <a:p>
            <a:endParaRPr lang="en-US" dirty="0"/>
          </a:p>
        </p:txBody>
      </p:sp>
      <p:sp>
        <p:nvSpPr>
          <p:cNvPr id="3081" name="Rectangle 3080">
            <a:extLst>
              <a:ext uri="{FF2B5EF4-FFF2-40B4-BE49-F238E27FC236}">
                <a16:creationId xmlns:a16="http://schemas.microsoft.com/office/drawing/2014/main" id="{8917CB29-1CFA-4437-9DFF-288C6BDF2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3074" name="Picture 2" descr="A grower tends to a plant with dried seeds on it">
            <a:extLst>
              <a:ext uri="{FF2B5EF4-FFF2-40B4-BE49-F238E27FC236}">
                <a16:creationId xmlns:a16="http://schemas.microsoft.com/office/drawing/2014/main" id="{0D7E86FE-A631-967E-4CFF-D415A1B20157}"/>
              </a:ext>
            </a:extLst>
          </p:cNvPr>
          <p:cNvPicPr>
            <a:picLocks noChangeAspect="1" noChangeArrowheads="1"/>
          </p:cNvPicPr>
          <p:nvPr/>
        </p:nvPicPr>
        <p:blipFill>
          <a:blip r:embed="rId2">
            <a:duotone>
              <a:schemeClr val="accent1">
                <a:shade val="45000"/>
                <a:satMod val="135000"/>
              </a:schemeClr>
              <a:prstClr val="white"/>
            </a:duotone>
            <a:alphaModFix amt="75000"/>
            <a:extLst>
              <a:ext uri="{28A0092B-C50C-407E-A947-70E740481C1C}">
                <a14:useLocalDpi xmlns:a14="http://schemas.microsoft.com/office/drawing/2010/main" val="0"/>
              </a:ext>
            </a:extLst>
          </a:blip>
          <a:srcRect t="2470" r="9091" b="20921"/>
          <a:stretch>
            <a:fillRect/>
          </a:stretch>
        </p:blipFill>
        <p:spPr bwMode="auto">
          <a:xfrm>
            <a:off x="20" y="10"/>
            <a:ext cx="12191979" cy="6857989"/>
          </a:xfrm>
          <a:prstGeom prst="rect">
            <a:avLst/>
          </a:prstGeom>
          <a:noFill/>
          <a:extLst>
            <a:ext uri="{909E8E84-426E-40DD-AFC4-6F175D3DCCD1}">
              <a14:hiddenFill xmlns:a14="http://schemas.microsoft.com/office/drawing/2010/main">
                <a:solidFill>
                  <a:srgbClr val="FFFFFF"/>
                </a:solidFill>
              </a14:hiddenFill>
            </a:ext>
          </a:extLst>
        </p:spPr>
      </p:pic>
      <p:sp>
        <p:nvSpPr>
          <p:cNvPr id="3083" name="Rectangle 3082">
            <a:extLst>
              <a:ext uri="{FF2B5EF4-FFF2-40B4-BE49-F238E27FC236}">
                <a16:creationId xmlns:a16="http://schemas.microsoft.com/office/drawing/2014/main" id="{974B3FCD-8C3F-4E4F-9345-DA65826071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6" name="TextBox 5">
            <a:extLst>
              <a:ext uri="{FF2B5EF4-FFF2-40B4-BE49-F238E27FC236}">
                <a16:creationId xmlns:a16="http://schemas.microsoft.com/office/drawing/2014/main" id="{C2DD3E19-4055-2041-C1D9-A2927A0B10FF}"/>
              </a:ext>
            </a:extLst>
          </p:cNvPr>
          <p:cNvSpPr txBox="1"/>
          <p:nvPr/>
        </p:nvSpPr>
        <p:spPr>
          <a:xfrm>
            <a:off x="868680" y="499730"/>
            <a:ext cx="6281928" cy="5932968"/>
          </a:xfrm>
          <a:prstGeom prst="rect">
            <a:avLst/>
          </a:prstGeom>
        </p:spPr>
        <p:txBody>
          <a:bodyPr vert="horz" lIns="91440" tIns="45720" rIns="91440" bIns="45720" rtlCol="0">
            <a:normAutofit lnSpcReduction="10000"/>
          </a:bodyPr>
          <a:lstStyle/>
          <a:p>
            <a:pPr indent="-182880" defTabSz="914400">
              <a:lnSpc>
                <a:spcPct val="90000"/>
              </a:lnSpc>
              <a:spcBef>
                <a:spcPts val="750"/>
              </a:spcBef>
              <a:spcAft>
                <a:spcPts val="1125"/>
              </a:spcAft>
              <a:buClr>
                <a:schemeClr val="tx1">
                  <a:lumMod val="85000"/>
                  <a:lumOff val="15000"/>
                </a:schemeClr>
              </a:buClr>
              <a:buFont typeface="Garamond" pitchFamily="18" charset="0"/>
              <a:buChar char="◦"/>
            </a:pPr>
            <a:r>
              <a:rPr lang="en-US" b="1" dirty="0">
                <a:hlinkClick r:id="rId3"/>
              </a:rPr>
              <a:t>Poems About Herbs</a:t>
            </a:r>
            <a:r>
              <a:rPr lang="en-US" b="1" dirty="0"/>
              <a:t>: Often called Botanica Poetica (herbs in verse) or poetry within the broader field of Herbology or Herbalism.</a:t>
            </a:r>
            <a:endParaRPr lang="en-US" b="1" i="0" cap="all" dirty="0">
              <a:solidFill>
                <a:schemeClr val="tx1">
                  <a:lumMod val="75000"/>
                  <a:lumOff val="25000"/>
                </a:schemeClr>
              </a:solidFill>
              <a:effectLst/>
            </a:endParaRPr>
          </a:p>
          <a:p>
            <a:pPr indent="-182880" defTabSz="914400">
              <a:lnSpc>
                <a:spcPct val="90000"/>
              </a:lnSpc>
              <a:spcBef>
                <a:spcPts val="750"/>
              </a:spcBef>
              <a:spcAft>
                <a:spcPts val="1125"/>
              </a:spcAft>
              <a:buClr>
                <a:schemeClr val="tx1">
                  <a:lumMod val="85000"/>
                  <a:lumOff val="15000"/>
                </a:schemeClr>
              </a:buClr>
              <a:buFont typeface="Garamond" pitchFamily="18" charset="0"/>
              <a:buChar char="◦"/>
            </a:pPr>
            <a:endParaRPr lang="en-US" sz="1400" b="1" cap="all" dirty="0">
              <a:solidFill>
                <a:schemeClr val="tx1">
                  <a:lumMod val="75000"/>
                  <a:lumOff val="25000"/>
                </a:schemeClr>
              </a:solidFill>
            </a:endParaRPr>
          </a:p>
          <a:p>
            <a:pPr indent="-182880" defTabSz="914400">
              <a:lnSpc>
                <a:spcPct val="90000"/>
              </a:lnSpc>
              <a:spcBef>
                <a:spcPts val="750"/>
              </a:spcBef>
              <a:spcAft>
                <a:spcPts val="1125"/>
              </a:spcAft>
              <a:buClr>
                <a:schemeClr val="tx1">
                  <a:lumMod val="85000"/>
                  <a:lumOff val="15000"/>
                </a:schemeClr>
              </a:buClr>
              <a:buFont typeface="Garamond" pitchFamily="18" charset="0"/>
              <a:buChar char="◦"/>
            </a:pPr>
            <a:r>
              <a:rPr lang="en-US" sz="1400" b="1" i="0" cap="all" dirty="0">
                <a:solidFill>
                  <a:schemeClr val="tx1">
                    <a:lumMod val="75000"/>
                    <a:lumOff val="25000"/>
                  </a:schemeClr>
                </a:solidFill>
                <a:effectLst/>
              </a:rPr>
              <a:t>The Herbs That Followed Us </a:t>
            </a:r>
          </a:p>
          <a:p>
            <a:pPr indent="-182880" defTabSz="914400">
              <a:lnSpc>
                <a:spcPct val="90000"/>
              </a:lnSpc>
              <a:buClr>
                <a:schemeClr val="tx1">
                  <a:lumMod val="85000"/>
                  <a:lumOff val="15000"/>
                </a:schemeClr>
              </a:buClr>
              <a:buFont typeface="Garamond" pitchFamily="18" charset="0"/>
              <a:buChar char="◦"/>
            </a:pPr>
            <a:r>
              <a:rPr lang="en-US" sz="1400" b="1" i="0" dirty="0">
                <a:solidFill>
                  <a:schemeClr val="tx1">
                    <a:lumMod val="75000"/>
                    <a:lumOff val="25000"/>
                  </a:schemeClr>
                </a:solidFill>
                <a:effectLst/>
              </a:rPr>
              <a:t>Our people didn’t just carry stories.  </a:t>
            </a:r>
            <a:br>
              <a:rPr lang="en-US" sz="1400" b="1" i="0" dirty="0">
                <a:solidFill>
                  <a:schemeClr val="tx1">
                    <a:lumMod val="75000"/>
                    <a:lumOff val="25000"/>
                  </a:schemeClr>
                </a:solidFill>
                <a:effectLst/>
              </a:rPr>
            </a:br>
            <a:r>
              <a:rPr lang="en-US" sz="1400" b="1" i="0" dirty="0">
                <a:solidFill>
                  <a:schemeClr val="tx1">
                    <a:lumMod val="75000"/>
                    <a:lumOff val="25000"/>
                  </a:schemeClr>
                </a:solidFill>
                <a:effectLst/>
              </a:rPr>
              <a:t>We carried seeds. </a:t>
            </a:r>
          </a:p>
          <a:p>
            <a:pPr indent="-182880" defTabSz="914400">
              <a:lnSpc>
                <a:spcPct val="90000"/>
              </a:lnSpc>
              <a:buClr>
                <a:schemeClr val="tx1">
                  <a:lumMod val="85000"/>
                  <a:lumOff val="15000"/>
                </a:schemeClr>
              </a:buClr>
              <a:buFont typeface="Garamond" pitchFamily="18" charset="0"/>
              <a:buChar char="◦"/>
            </a:pPr>
            <a:r>
              <a:rPr lang="en-US" sz="1400" b="1" i="0" dirty="0">
                <a:solidFill>
                  <a:schemeClr val="tx1">
                    <a:lumMod val="75000"/>
                    <a:lumOff val="25000"/>
                  </a:schemeClr>
                </a:solidFill>
                <a:effectLst/>
              </a:rPr>
              <a:t>Even when we weren’t allowed to own land, we still knew what to plant. </a:t>
            </a:r>
            <a:br>
              <a:rPr lang="en-US" sz="1400" b="1" i="0" dirty="0">
                <a:solidFill>
                  <a:schemeClr val="tx1">
                    <a:lumMod val="75000"/>
                    <a:lumOff val="25000"/>
                  </a:schemeClr>
                </a:solidFill>
                <a:effectLst/>
              </a:rPr>
            </a:br>
            <a:r>
              <a:rPr lang="en-US" sz="1400" b="1" i="0" dirty="0">
                <a:solidFill>
                  <a:schemeClr val="tx1">
                    <a:lumMod val="75000"/>
                    <a:lumOff val="25000"/>
                  </a:schemeClr>
                </a:solidFill>
                <a:effectLst/>
              </a:rPr>
              <a:t>Even when they took the drums, our hands still knew the rhythm of the soil. </a:t>
            </a:r>
          </a:p>
          <a:p>
            <a:pPr indent="-182880" defTabSz="914400">
              <a:lnSpc>
                <a:spcPct val="90000"/>
              </a:lnSpc>
              <a:buClr>
                <a:schemeClr val="tx1">
                  <a:lumMod val="85000"/>
                  <a:lumOff val="15000"/>
                </a:schemeClr>
              </a:buClr>
              <a:buFont typeface="Garamond" pitchFamily="18" charset="0"/>
              <a:buChar char="◦"/>
            </a:pPr>
            <a:r>
              <a:rPr lang="en-US" sz="1400" b="1" i="0" dirty="0">
                <a:solidFill>
                  <a:schemeClr val="tx1">
                    <a:lumMod val="75000"/>
                    <a:lumOff val="25000"/>
                  </a:schemeClr>
                </a:solidFill>
                <a:effectLst/>
              </a:rPr>
              <a:t>Hibiscus, called zobo in Nigeria, karkadé in Sudan, and </a:t>
            </a:r>
            <a:r>
              <a:rPr lang="en-US" sz="1400" b="1" i="0" dirty="0" err="1">
                <a:solidFill>
                  <a:schemeClr val="tx1">
                    <a:lumMod val="75000"/>
                    <a:lumOff val="25000"/>
                  </a:schemeClr>
                </a:solidFill>
                <a:effectLst/>
              </a:rPr>
              <a:t>bissap</a:t>
            </a:r>
            <a:r>
              <a:rPr lang="en-US" sz="1400" b="1" i="0" dirty="0">
                <a:solidFill>
                  <a:schemeClr val="tx1">
                    <a:lumMod val="75000"/>
                    <a:lumOff val="25000"/>
                  </a:schemeClr>
                </a:solidFill>
                <a:effectLst/>
              </a:rPr>
              <a:t> in Senegal, was boiled down into red elixirs long before it became trendy in Western tea aisles. It was how we welcomed guests, how we cooled the heat, how we held on to joy when joy felt far away. </a:t>
            </a:r>
          </a:p>
          <a:p>
            <a:pPr indent="-182880" defTabSz="914400">
              <a:lnSpc>
                <a:spcPct val="90000"/>
              </a:lnSpc>
              <a:buClr>
                <a:schemeClr val="tx1">
                  <a:lumMod val="85000"/>
                  <a:lumOff val="15000"/>
                </a:schemeClr>
              </a:buClr>
              <a:buFont typeface="Garamond" pitchFamily="18" charset="0"/>
              <a:buChar char="◦"/>
            </a:pPr>
            <a:r>
              <a:rPr lang="en-US" sz="1400" b="1" i="0" dirty="0">
                <a:solidFill>
                  <a:schemeClr val="tx1">
                    <a:lumMod val="75000"/>
                    <a:lumOff val="25000"/>
                  </a:schemeClr>
                </a:solidFill>
                <a:effectLst/>
              </a:rPr>
              <a:t>And then there’s mint. </a:t>
            </a:r>
            <a:br>
              <a:rPr lang="en-US" sz="1400" b="1" i="0" dirty="0">
                <a:solidFill>
                  <a:schemeClr val="tx1">
                    <a:lumMod val="75000"/>
                    <a:lumOff val="25000"/>
                  </a:schemeClr>
                </a:solidFill>
                <a:effectLst/>
              </a:rPr>
            </a:br>
            <a:r>
              <a:rPr lang="en-US" sz="1400" b="1" i="0" dirty="0">
                <a:solidFill>
                  <a:schemeClr val="tx1">
                    <a:lumMod val="75000"/>
                    <a:lumOff val="25000"/>
                  </a:schemeClr>
                </a:solidFill>
                <a:effectLst/>
              </a:rPr>
              <a:t>The plant that spread like gospel across gardens and kitchens. </a:t>
            </a:r>
            <a:br>
              <a:rPr lang="en-US" sz="1400" b="1" i="0" dirty="0">
                <a:solidFill>
                  <a:schemeClr val="tx1">
                    <a:lumMod val="75000"/>
                    <a:lumOff val="25000"/>
                  </a:schemeClr>
                </a:solidFill>
                <a:effectLst/>
              </a:rPr>
            </a:br>
            <a:r>
              <a:rPr lang="en-US" sz="1400" b="1" i="0" dirty="0">
                <a:solidFill>
                  <a:schemeClr val="tx1">
                    <a:lumMod val="75000"/>
                    <a:lumOff val="25000"/>
                  </a:schemeClr>
                </a:solidFill>
                <a:effectLst/>
              </a:rPr>
              <a:t>From North African markets to Southern porches, you’ll find it in tea glasses, tucked behind ears, rubbed on temples, steeped into strong pots when the body felt heavy.  </a:t>
            </a:r>
          </a:p>
          <a:p>
            <a:pPr indent="-182880" defTabSz="914400">
              <a:lnSpc>
                <a:spcPct val="90000"/>
              </a:lnSpc>
              <a:buClr>
                <a:schemeClr val="tx1">
                  <a:lumMod val="85000"/>
                  <a:lumOff val="15000"/>
                </a:schemeClr>
              </a:buClr>
              <a:buFont typeface="Garamond" pitchFamily="18" charset="0"/>
              <a:buChar char="◦"/>
            </a:pPr>
            <a:r>
              <a:rPr lang="en-US" sz="1400" b="1" i="0" dirty="0">
                <a:solidFill>
                  <a:schemeClr val="tx1">
                    <a:lumMod val="75000"/>
                    <a:lumOff val="25000"/>
                  </a:schemeClr>
                </a:solidFill>
                <a:effectLst/>
              </a:rPr>
              <a:t>It’s familiar.  </a:t>
            </a:r>
            <a:br>
              <a:rPr lang="en-US" sz="1400" b="1" i="0" dirty="0">
                <a:solidFill>
                  <a:schemeClr val="tx1">
                    <a:lumMod val="75000"/>
                    <a:lumOff val="25000"/>
                  </a:schemeClr>
                </a:solidFill>
                <a:effectLst/>
              </a:rPr>
            </a:br>
            <a:r>
              <a:rPr lang="en-US" sz="1400" b="1" i="0" dirty="0">
                <a:solidFill>
                  <a:schemeClr val="tx1">
                    <a:lumMod val="75000"/>
                    <a:lumOff val="25000"/>
                  </a:schemeClr>
                </a:solidFill>
                <a:effectLst/>
              </a:rPr>
              <a:t>Faithful.  </a:t>
            </a:r>
            <a:br>
              <a:rPr lang="en-US" sz="1400" b="1" i="0" dirty="0">
                <a:solidFill>
                  <a:schemeClr val="tx1">
                    <a:lumMod val="75000"/>
                    <a:lumOff val="25000"/>
                  </a:schemeClr>
                </a:solidFill>
                <a:effectLst/>
              </a:rPr>
            </a:br>
            <a:r>
              <a:rPr lang="en-US" sz="1400" b="1" i="0" dirty="0">
                <a:solidFill>
                  <a:schemeClr val="tx1">
                    <a:lumMod val="75000"/>
                    <a:lumOff val="25000"/>
                  </a:schemeClr>
                </a:solidFill>
                <a:effectLst/>
              </a:rPr>
              <a:t>It followed us well. </a:t>
            </a:r>
          </a:p>
          <a:p>
            <a:pPr indent="-182880" defTabSz="914400">
              <a:lnSpc>
                <a:spcPct val="90000"/>
              </a:lnSpc>
              <a:buClr>
                <a:schemeClr val="tx1">
                  <a:lumMod val="85000"/>
                  <a:lumOff val="15000"/>
                </a:schemeClr>
              </a:buClr>
              <a:buFont typeface="Garamond" pitchFamily="18" charset="0"/>
              <a:buChar char="◦"/>
            </a:pPr>
            <a:r>
              <a:rPr lang="en-US" sz="1400" b="1" i="0" dirty="0">
                <a:solidFill>
                  <a:schemeClr val="tx1">
                    <a:lumMod val="75000"/>
                    <a:lumOff val="25000"/>
                  </a:schemeClr>
                </a:solidFill>
                <a:effectLst/>
              </a:rPr>
              <a:t>And then there are the ones we left behind. </a:t>
            </a:r>
          </a:p>
          <a:p>
            <a:pPr indent="-182880" defTabSz="914400">
              <a:lnSpc>
                <a:spcPct val="90000"/>
              </a:lnSpc>
              <a:buClr>
                <a:schemeClr val="tx1">
                  <a:lumMod val="85000"/>
                  <a:lumOff val="15000"/>
                </a:schemeClr>
              </a:buClr>
              <a:buFont typeface="Garamond" pitchFamily="18" charset="0"/>
              <a:buChar char="◦"/>
            </a:pPr>
            <a:r>
              <a:rPr lang="en-US" sz="1400" b="1" i="0" dirty="0">
                <a:solidFill>
                  <a:schemeClr val="tx1">
                    <a:lumMod val="75000"/>
                    <a:lumOff val="25000"/>
                  </a:schemeClr>
                </a:solidFill>
                <a:effectLst/>
              </a:rPr>
              <a:t>African Wormwood—once a staple in southern Africa—rarely crosses the ocean now. But it lived in the bundles tied at the hip of grandmothers who walked barefoot to collect what they needed. Sharp. Bitter. It stayed strong in poor soil, just like the women who made do with what they had</a:t>
            </a:r>
            <a:r>
              <a:rPr lang="en-US" sz="1100" b="1" i="0" dirty="0">
                <a:solidFill>
                  <a:schemeClr val="tx1">
                    <a:lumMod val="75000"/>
                    <a:lumOff val="25000"/>
                  </a:schemeClr>
                </a:solidFill>
                <a:effectLst/>
              </a:rPr>
              <a:t>. </a:t>
            </a:r>
          </a:p>
        </p:txBody>
      </p:sp>
    </p:spTree>
    <p:extLst>
      <p:ext uri="{BB962C8B-B14F-4D97-AF65-F5344CB8AC3E}">
        <p14:creationId xmlns:p14="http://schemas.microsoft.com/office/powerpoint/2010/main" val="33969446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4606E-2815-FE16-1556-4BCEA5B3F2CD}"/>
              </a:ext>
            </a:extLst>
          </p:cNvPr>
          <p:cNvSpPr>
            <a:spLocks noGrp="1"/>
          </p:cNvSpPr>
          <p:nvPr>
            <p:ph type="ctrTitle"/>
          </p:nvPr>
        </p:nvSpPr>
        <p:spPr>
          <a:xfrm>
            <a:off x="1561708" y="2091263"/>
            <a:ext cx="9068586" cy="1055974"/>
          </a:xfrm>
        </p:spPr>
        <p:txBody>
          <a:bodyPr/>
          <a:lstStyle/>
          <a:p>
            <a:r>
              <a:rPr lang="en-US" sz="4000" b="1" dirty="0">
                <a:hlinkClick r:id="rId2"/>
              </a:rPr>
              <a:t>Foraging Herbs</a:t>
            </a:r>
            <a:endParaRPr lang="en-US" sz="4000" b="1" dirty="0"/>
          </a:p>
        </p:txBody>
      </p:sp>
      <p:sp>
        <p:nvSpPr>
          <p:cNvPr id="3" name="Subtitle 2">
            <a:extLst>
              <a:ext uri="{FF2B5EF4-FFF2-40B4-BE49-F238E27FC236}">
                <a16:creationId xmlns:a16="http://schemas.microsoft.com/office/drawing/2014/main" id="{7A40617F-AEBD-6D97-8B57-B77E968206F7}"/>
              </a:ext>
            </a:extLst>
          </p:cNvPr>
          <p:cNvSpPr>
            <a:spLocks noGrp="1"/>
          </p:cNvSpPr>
          <p:nvPr>
            <p:ph type="subTitle" idx="1"/>
          </p:nvPr>
        </p:nvSpPr>
        <p:spPr>
          <a:xfrm>
            <a:off x="1562100" y="3040912"/>
            <a:ext cx="9070848" cy="2098351"/>
          </a:xfrm>
        </p:spPr>
        <p:txBody>
          <a:bodyPr>
            <a:normAutofit lnSpcReduction="10000"/>
          </a:bodyPr>
          <a:lstStyle/>
          <a:p>
            <a:endParaRPr lang="en-US" dirty="0"/>
          </a:p>
          <a:p>
            <a:endParaRPr lang="en-US" dirty="0"/>
          </a:p>
          <a:p>
            <a:br>
              <a:rPr lang="en-US" dirty="0">
                <a:solidFill>
                  <a:schemeClr val="tx2"/>
                </a:solidFill>
              </a:rPr>
            </a:br>
            <a:r>
              <a:rPr lang="en-US" b="1" dirty="0">
                <a:solidFill>
                  <a:schemeClr val="tx2"/>
                </a:solidFill>
              </a:rPr>
              <a:t>For a child, foraging means going on a real-life treasure hunt in nature to find yummy things like berries, nuts, or cool plants to eat (with a grown-up's help!), or just exploring to find interesting natural treasures, like shiny rocks or cool bugs, making it a fun way to learn about the outdoors and discover food. It's like being an explorer or a survival hero, searching for anything interesting in the woods or fields </a:t>
            </a:r>
          </a:p>
        </p:txBody>
      </p:sp>
    </p:spTree>
    <p:extLst>
      <p:ext uri="{BB962C8B-B14F-4D97-AF65-F5344CB8AC3E}">
        <p14:creationId xmlns:p14="http://schemas.microsoft.com/office/powerpoint/2010/main" val="21367660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F9FD8-2B7D-1213-7BC0-24661A9B69A4}"/>
              </a:ext>
            </a:extLst>
          </p:cNvPr>
          <p:cNvSpPr>
            <a:spLocks noGrp="1"/>
          </p:cNvSpPr>
          <p:nvPr>
            <p:ph type="title"/>
          </p:nvPr>
        </p:nvSpPr>
        <p:spPr>
          <a:xfrm>
            <a:off x="838199" y="365125"/>
            <a:ext cx="11080899" cy="1325563"/>
          </a:xfrm>
        </p:spPr>
        <p:txBody>
          <a:bodyPr vert="horz" lIns="91440" tIns="45720" rIns="91440" bIns="45720" rtlCol="0" anchor="ctr">
            <a:noAutofit/>
          </a:bodyPr>
          <a:lstStyle/>
          <a:p>
            <a:r>
              <a:rPr lang="en-US" sz="2800" cap="none" dirty="0">
                <a:solidFill>
                  <a:schemeClr val="tx1">
                    <a:lumMod val="85000"/>
                    <a:lumOff val="15000"/>
                  </a:schemeClr>
                </a:solidFill>
              </a:rPr>
              <a:t>                                                            Foraging safely with children</a:t>
            </a:r>
          </a:p>
        </p:txBody>
      </p:sp>
      <p:sp>
        <p:nvSpPr>
          <p:cNvPr id="3" name="Content Placeholder 2">
            <a:extLst>
              <a:ext uri="{FF2B5EF4-FFF2-40B4-BE49-F238E27FC236}">
                <a16:creationId xmlns:a16="http://schemas.microsoft.com/office/drawing/2014/main" id="{C32AF73E-8B8C-A0E9-1C9A-37510F602179}"/>
              </a:ext>
            </a:extLst>
          </p:cNvPr>
          <p:cNvSpPr>
            <a:spLocks noGrp="1"/>
          </p:cNvSpPr>
          <p:nvPr>
            <p:ph sz="half" idx="1"/>
          </p:nvPr>
        </p:nvSpPr>
        <p:spPr>
          <a:xfrm>
            <a:off x="361507" y="365125"/>
            <a:ext cx="6432698" cy="6127750"/>
          </a:xfrm>
        </p:spPr>
        <p:txBody>
          <a:bodyPr vert="horz" lIns="91440" tIns="45720" rIns="91440" bIns="45720" rtlCol="0">
            <a:normAutofit fontScale="47500" lnSpcReduction="20000"/>
          </a:bodyPr>
          <a:lstStyle/>
          <a:p>
            <a:pPr>
              <a:lnSpc>
                <a:spcPct val="90000"/>
              </a:lnSpc>
            </a:pPr>
            <a:endParaRPr lang="en-US" sz="2500" b="1" dirty="0"/>
          </a:p>
          <a:p>
            <a:pPr>
              <a:lnSpc>
                <a:spcPct val="90000"/>
              </a:lnSpc>
            </a:pPr>
            <a:r>
              <a:rPr lang="en-US" sz="2500" b="1" dirty="0"/>
              <a:t>Take your children foraging in the grocery store in the flower department, introduce edible flowers vs toxic flowers.  Go to produce section and talk about all the culinary herbs and their use. </a:t>
            </a:r>
          </a:p>
          <a:p>
            <a:pPr>
              <a:lnSpc>
                <a:spcPct val="90000"/>
              </a:lnSpc>
            </a:pPr>
            <a:r>
              <a:rPr lang="en-US" sz="2500" b="1" dirty="0"/>
              <a:t>Take your children to your back yard and introduce edible weeds, flowers and plants. </a:t>
            </a:r>
          </a:p>
          <a:p>
            <a:pPr>
              <a:lnSpc>
                <a:spcPct val="90000"/>
              </a:lnSpc>
            </a:pPr>
            <a:r>
              <a:rPr lang="en-US" sz="2500" b="1" dirty="0"/>
              <a:t>Take your children to the woods and look for wild raspberry or blackberry plants that are edible. </a:t>
            </a:r>
          </a:p>
          <a:p>
            <a:pPr>
              <a:lnSpc>
                <a:spcPct val="90000"/>
              </a:lnSpc>
            </a:pPr>
            <a:r>
              <a:rPr lang="en-US" sz="2500" b="1" dirty="0"/>
              <a:t>Or pick wildflowers, unique leaves and sticks to take home and make a flower arrangement or put in a pot or press for your journal. </a:t>
            </a:r>
          </a:p>
          <a:p>
            <a:pPr>
              <a:lnSpc>
                <a:spcPct val="90000"/>
              </a:lnSpc>
            </a:pPr>
            <a:r>
              <a:rPr lang="en-US" sz="2500" b="1" dirty="0"/>
              <a:t>Take plants, flowers home and research to learn more about them. </a:t>
            </a:r>
          </a:p>
          <a:p>
            <a:pPr>
              <a:lnSpc>
                <a:spcPct val="90000"/>
              </a:lnSpc>
            </a:pPr>
            <a:r>
              <a:rPr lang="en-US" sz="2500" b="1" dirty="0"/>
              <a:t>Research Heirloom plants in your region and see if you can find them growing naturally. </a:t>
            </a:r>
          </a:p>
          <a:p>
            <a:pPr>
              <a:lnSpc>
                <a:spcPct val="90000"/>
              </a:lnSpc>
            </a:pPr>
            <a:r>
              <a:rPr lang="en-US" sz="2500" b="1" dirty="0"/>
              <a:t>On the next slide are is a list of Non- toxic plants. .</a:t>
            </a:r>
          </a:p>
          <a:p>
            <a:pPr>
              <a:lnSpc>
                <a:spcPct val="90000"/>
              </a:lnSpc>
            </a:pPr>
            <a:r>
              <a:rPr lang="en-US" sz="3800" b="1" dirty="0">
                <a:solidFill>
                  <a:schemeClr val="tx2"/>
                </a:solidFill>
                <a:latin typeface="Aharoni" panose="02010803020104030203" pitchFamily="2" charset="-79"/>
                <a:cs typeface="Aharoni" panose="02010803020104030203" pitchFamily="2" charset="-79"/>
              </a:rPr>
              <a:t>Safety first</a:t>
            </a:r>
          </a:p>
          <a:p>
            <a:pPr>
              <a:lnSpc>
                <a:spcPct val="90000"/>
              </a:lnSpc>
            </a:pPr>
            <a:r>
              <a:rPr lang="en-US" sz="2900" b="1" dirty="0"/>
              <a:t>100% ID: Only eat what you are absolutely certain of, use a reliable guide.</a:t>
            </a:r>
          </a:p>
          <a:p>
            <a:pPr>
              <a:lnSpc>
                <a:spcPct val="90000"/>
              </a:lnSpc>
            </a:pPr>
            <a:r>
              <a:rPr lang="en-US" sz="2900" b="1" dirty="0"/>
              <a:t>Avoid Pollution: Don't pick near roads, sprayed lawns, or industrial areas.</a:t>
            </a:r>
          </a:p>
          <a:p>
            <a:pPr>
              <a:lnSpc>
                <a:spcPct val="90000"/>
              </a:lnSpc>
            </a:pPr>
            <a:r>
              <a:rPr lang="en-US" sz="2900" b="1" dirty="0"/>
              <a:t>Taste Test: Introduce new plants slowly, just a small amount first.</a:t>
            </a:r>
          </a:p>
          <a:p>
            <a:pPr>
              <a:lnSpc>
                <a:spcPct val="90000"/>
              </a:lnSpc>
            </a:pPr>
            <a:r>
              <a:rPr lang="en-US" sz="2900" b="1" dirty="0"/>
              <a:t>Know Your Area: Check local regulations; some plants might be protected.</a:t>
            </a:r>
          </a:p>
          <a:p>
            <a:pPr>
              <a:lnSpc>
                <a:spcPct val="90000"/>
              </a:lnSpc>
            </a:pPr>
            <a:r>
              <a:rPr lang="en-US" sz="2900" b="1" dirty="0"/>
              <a:t>Supervise Closely: Always with an adult for positive identification and preparation</a:t>
            </a:r>
          </a:p>
          <a:p>
            <a:pPr>
              <a:lnSpc>
                <a:spcPct val="90000"/>
              </a:lnSpc>
            </a:pPr>
            <a:r>
              <a:rPr lang="en-US" sz="1500" b="1" dirty="0"/>
              <a:t> </a:t>
            </a:r>
          </a:p>
        </p:txBody>
      </p:sp>
      <p:pic>
        <p:nvPicPr>
          <p:cNvPr id="8" name="Picture Placeholder 7" descr="Hand holding blueberries and raspberries">
            <a:extLst>
              <a:ext uri="{FF2B5EF4-FFF2-40B4-BE49-F238E27FC236}">
                <a16:creationId xmlns:a16="http://schemas.microsoft.com/office/drawing/2014/main" id="{BD273BB0-D7B2-5D6F-332A-913C20BCCB55}"/>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6" b="246"/>
          <a:stretch/>
        </p:blipFill>
        <p:spPr>
          <a:xfrm>
            <a:off x="7044147" y="1456660"/>
            <a:ext cx="4625008" cy="4903204"/>
          </a:xfrm>
          <a:prstGeom prst="rect">
            <a:avLst/>
          </a:prstGeom>
        </p:spPr>
      </p:pic>
    </p:spTree>
    <p:extLst>
      <p:ext uri="{BB962C8B-B14F-4D97-AF65-F5344CB8AC3E}">
        <p14:creationId xmlns:p14="http://schemas.microsoft.com/office/powerpoint/2010/main" val="517659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A1B28-F6CA-3A7B-08E3-2A8E20FF7EB0}"/>
              </a:ext>
            </a:extLst>
          </p:cNvPr>
          <p:cNvSpPr>
            <a:spLocks noGrp="1"/>
          </p:cNvSpPr>
          <p:nvPr>
            <p:ph type="title"/>
          </p:nvPr>
        </p:nvSpPr>
        <p:spPr>
          <a:xfrm>
            <a:off x="1066800" y="642594"/>
            <a:ext cx="10058400" cy="1371600"/>
          </a:xfrm>
        </p:spPr>
        <p:txBody>
          <a:bodyPr>
            <a:normAutofit/>
          </a:bodyPr>
          <a:lstStyle/>
          <a:p>
            <a:pPr algn="ctr"/>
            <a:r>
              <a:rPr lang="en-US" dirty="0"/>
              <a:t>Edible plants</a:t>
            </a:r>
          </a:p>
        </p:txBody>
      </p:sp>
      <p:graphicFrame>
        <p:nvGraphicFramePr>
          <p:cNvPr id="6" name="Rectangle 1">
            <a:extLst>
              <a:ext uri="{FF2B5EF4-FFF2-40B4-BE49-F238E27FC236}">
                <a16:creationId xmlns:a16="http://schemas.microsoft.com/office/drawing/2014/main" id="{44E45317-11C6-5791-E2D7-BC69C5CD7939}"/>
              </a:ext>
            </a:extLst>
          </p:cNvPr>
          <p:cNvGraphicFramePr>
            <a:graphicFrameLocks noGrp="1"/>
          </p:cNvGraphicFramePr>
          <p:nvPr>
            <p:ph idx="1"/>
            <p:extLst>
              <p:ext uri="{D42A27DB-BD31-4B8C-83A1-F6EECF244321}">
                <p14:modId xmlns:p14="http://schemas.microsoft.com/office/powerpoint/2010/main" val="232709143"/>
              </p:ext>
            </p:extLst>
          </p:nvPr>
        </p:nvGraphicFramePr>
        <p:xfrm>
          <a:off x="1066800" y="2310063"/>
          <a:ext cx="10058400" cy="41120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8053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E9747-55D7-0DA2-0FCB-DDDEEB24DD3B}"/>
              </a:ext>
            </a:extLst>
          </p:cNvPr>
          <p:cNvSpPr>
            <a:spLocks noGrp="1"/>
          </p:cNvSpPr>
          <p:nvPr>
            <p:ph type="ctrTitle"/>
          </p:nvPr>
        </p:nvSpPr>
        <p:spPr/>
        <p:txBody>
          <a:bodyPr/>
          <a:lstStyle/>
          <a:p>
            <a:r>
              <a:rPr lang="en-US" dirty="0"/>
              <a:t>High school Herb elective</a:t>
            </a:r>
          </a:p>
        </p:txBody>
      </p:sp>
      <p:sp>
        <p:nvSpPr>
          <p:cNvPr id="3" name="Subtitle 2">
            <a:extLst>
              <a:ext uri="{FF2B5EF4-FFF2-40B4-BE49-F238E27FC236}">
                <a16:creationId xmlns:a16="http://schemas.microsoft.com/office/drawing/2014/main" id="{923851C4-A089-1B92-E30A-EB81F60261D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27193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59A47-D05A-095C-262F-502DC3CA1A67}"/>
              </a:ext>
            </a:extLst>
          </p:cNvPr>
          <p:cNvSpPr>
            <a:spLocks noGrp="1"/>
          </p:cNvSpPr>
          <p:nvPr>
            <p:ph type="title"/>
          </p:nvPr>
        </p:nvSpPr>
        <p:spPr/>
        <p:txBody>
          <a:bodyPr/>
          <a:lstStyle/>
          <a:p>
            <a:br>
              <a:rPr kumimoji="0" lang="en-US" sz="1600" b="1" i="0" u="none" strike="noStrike" kern="1200" cap="none" spc="0" normalizeH="0" baseline="0" noProof="0" dirty="0">
                <a:ln>
                  <a:noFill/>
                </a:ln>
                <a:solidFill>
                  <a:prstClr val="black">
                    <a:lumMod val="85000"/>
                    <a:lumOff val="15000"/>
                  </a:prstClr>
                </a:solidFill>
                <a:effectLst/>
                <a:uLnTx/>
                <a:uFillTx/>
                <a:latin typeface="Century Gothic" panose="020B0502020202020204"/>
                <a:ea typeface="+mn-ea"/>
                <a:cs typeface="+mn-cs"/>
              </a:rPr>
            </a:br>
            <a:r>
              <a:rPr kumimoji="0" lang="en-US" sz="2400" b="1" i="0" u="none" strike="noStrike" kern="1200" cap="none" spc="0" normalizeH="0" baseline="0" noProof="0" dirty="0">
                <a:ln>
                  <a:noFill/>
                </a:ln>
                <a:solidFill>
                  <a:prstClr val="black">
                    <a:lumMod val="85000"/>
                    <a:lumOff val="15000"/>
                  </a:prstClr>
                </a:solidFill>
                <a:effectLst/>
                <a:uLnTx/>
                <a:uFillTx/>
                <a:latin typeface="Century Gothic" panose="020B0502020202020204"/>
                <a:ea typeface="+mn-ea"/>
                <a:cs typeface="+mn-cs"/>
              </a:rPr>
              <a:t>Herbs Relating to God’s Creation .When we see herbs, we remember God’s amazing creation. They show us the beauty and strength of nature, which belongs to God’s kingdom. Each herb is different, showing how creative God is. The beauty of nature invites us to think about God’s love and care for all he has made. These verses remind us to care for nature and be thankful for all it gives us.</a:t>
            </a:r>
            <a:endParaRPr lang="en-US" sz="2400" dirty="0"/>
          </a:p>
        </p:txBody>
      </p:sp>
      <p:sp>
        <p:nvSpPr>
          <p:cNvPr id="3" name="Text Placeholder 2">
            <a:extLst>
              <a:ext uri="{FF2B5EF4-FFF2-40B4-BE49-F238E27FC236}">
                <a16:creationId xmlns:a16="http://schemas.microsoft.com/office/drawing/2014/main" id="{9DA34B1B-5569-DC37-3CEF-817866BDAD1E}"/>
              </a:ext>
            </a:extLst>
          </p:cNvPr>
          <p:cNvSpPr>
            <a:spLocks noGrp="1"/>
          </p:cNvSpPr>
          <p:nvPr>
            <p:ph type="body" idx="1"/>
          </p:nvPr>
        </p:nvSpPr>
        <p:spPr/>
        <p:txBody>
          <a:bodyPr>
            <a:normAutofit fontScale="92500" lnSpcReduction="20000"/>
          </a:bodyPr>
          <a:lstStyle/>
          <a:p>
            <a:r>
              <a:rPr lang="en-US" b="0" i="1" dirty="0">
                <a:solidFill>
                  <a:srgbClr val="222222"/>
                </a:solidFill>
                <a:effectLst/>
                <a:latin typeface="Helvetica" panose="020B0604020202020204" pitchFamily="34" charset="0"/>
              </a:rPr>
              <a:t>As the rain and the snow come down from heaven, and do not return to it without watering the earth and making it bud and flourish, so that it yields seed for the sower and bread for the eater.” </a:t>
            </a:r>
            <a:r>
              <a:rPr lang="en-US" b="1" i="1" dirty="0">
                <a:solidFill>
                  <a:srgbClr val="222222"/>
                </a:solidFill>
                <a:effectLst/>
                <a:latin typeface="Helvetica" panose="020B0604020202020204" pitchFamily="34" charset="0"/>
              </a:rPr>
              <a:t>– Isaiah 55:10-11</a:t>
            </a:r>
            <a:endParaRPr lang="en-US" dirty="0"/>
          </a:p>
        </p:txBody>
      </p:sp>
    </p:spTree>
    <p:extLst>
      <p:ext uri="{BB962C8B-B14F-4D97-AF65-F5344CB8AC3E}">
        <p14:creationId xmlns:p14="http://schemas.microsoft.com/office/powerpoint/2010/main" val="21417630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B8150-B8F2-E767-B29D-92ADC17D9404}"/>
              </a:ext>
            </a:extLst>
          </p:cNvPr>
          <p:cNvSpPr>
            <a:spLocks noGrp="1"/>
          </p:cNvSpPr>
          <p:nvPr>
            <p:ph type="title"/>
          </p:nvPr>
        </p:nvSpPr>
        <p:spPr>
          <a:xfrm>
            <a:off x="677334" y="510362"/>
            <a:ext cx="3854528" cy="1648047"/>
          </a:xfrm>
        </p:spPr>
        <p:txBody>
          <a:bodyPr>
            <a:noAutofit/>
          </a:bodyPr>
          <a:lstStyle/>
          <a:p>
            <a:br>
              <a:rPr lang="en-US" sz="2800" b="1" dirty="0">
                <a:solidFill>
                  <a:srgbClr val="C00000"/>
                </a:solidFill>
              </a:rPr>
            </a:br>
            <a:br>
              <a:rPr lang="en-US" sz="2800" b="1" dirty="0">
                <a:solidFill>
                  <a:srgbClr val="C00000"/>
                </a:solidFill>
              </a:rPr>
            </a:br>
            <a:br>
              <a:rPr lang="en-US" sz="2800" b="1" dirty="0">
                <a:solidFill>
                  <a:srgbClr val="C00000"/>
                </a:solidFill>
              </a:rPr>
            </a:br>
            <a:br>
              <a:rPr lang="en-US" sz="2800" b="1" dirty="0">
                <a:solidFill>
                  <a:srgbClr val="C00000"/>
                </a:solidFill>
              </a:rPr>
            </a:br>
            <a:br>
              <a:rPr lang="en-US" sz="2800" b="1" dirty="0">
                <a:solidFill>
                  <a:srgbClr val="C00000"/>
                </a:solidFill>
              </a:rPr>
            </a:br>
            <a:br>
              <a:rPr lang="en-US" sz="2800" b="1" dirty="0">
                <a:solidFill>
                  <a:srgbClr val="C00000"/>
                </a:solidFill>
              </a:rPr>
            </a:br>
            <a:br>
              <a:rPr lang="en-US" sz="2800" b="1" dirty="0">
                <a:solidFill>
                  <a:srgbClr val="C00000"/>
                </a:solidFill>
              </a:rPr>
            </a:br>
            <a:br>
              <a:rPr lang="en-US" sz="2800" b="1" dirty="0">
                <a:solidFill>
                  <a:srgbClr val="C00000"/>
                </a:solidFill>
              </a:rPr>
            </a:br>
            <a:br>
              <a:rPr lang="en-US" sz="2800" b="1" dirty="0">
                <a:solidFill>
                  <a:srgbClr val="C00000"/>
                </a:solidFill>
              </a:rPr>
            </a:br>
            <a:r>
              <a:rPr lang="en-US" sz="2800" b="1" dirty="0">
                <a:solidFill>
                  <a:srgbClr val="C00000"/>
                </a:solidFill>
              </a:rPr>
              <a:t> </a:t>
            </a:r>
            <a:r>
              <a:rPr lang="en-US" b="1" dirty="0">
                <a:solidFill>
                  <a:srgbClr val="C00000"/>
                </a:solidFill>
              </a:rPr>
              <a:t>Herb/Wellness</a:t>
            </a:r>
            <a:r>
              <a:rPr lang="en-US" sz="2800" b="1" dirty="0">
                <a:solidFill>
                  <a:srgbClr val="C00000"/>
                </a:solidFill>
              </a:rPr>
              <a:t> kit into a high school elective credit</a:t>
            </a:r>
          </a:p>
        </p:txBody>
      </p:sp>
      <p:sp>
        <p:nvSpPr>
          <p:cNvPr id="5" name="Content Placeholder 4">
            <a:extLst>
              <a:ext uri="{FF2B5EF4-FFF2-40B4-BE49-F238E27FC236}">
                <a16:creationId xmlns:a16="http://schemas.microsoft.com/office/drawing/2014/main" id="{B8905A4F-B144-41B5-D300-EEDBB46E4A37}"/>
              </a:ext>
            </a:extLst>
          </p:cNvPr>
          <p:cNvSpPr>
            <a:spLocks noGrp="1"/>
          </p:cNvSpPr>
          <p:nvPr>
            <p:ph idx="1"/>
          </p:nvPr>
        </p:nvSpPr>
        <p:spPr>
          <a:xfrm>
            <a:off x="4760461" y="510362"/>
            <a:ext cx="7105474" cy="6347638"/>
          </a:xfrm>
        </p:spPr>
        <p:txBody>
          <a:bodyPr>
            <a:normAutofit/>
          </a:bodyPr>
          <a:lstStyle/>
          <a:p>
            <a:pPr marL="0" indent="0">
              <a:buNone/>
            </a:pPr>
            <a:r>
              <a:rPr lang="en-US" sz="2000" b="1" dirty="0"/>
              <a:t>First semester follow semester track using the kit.</a:t>
            </a:r>
          </a:p>
          <a:p>
            <a:pPr marL="0" indent="0">
              <a:buNone/>
            </a:pPr>
            <a:r>
              <a:rPr lang="en-US" sz="2000" b="1" dirty="0"/>
              <a:t>Second semester focus on interest, skill, resume building.  </a:t>
            </a:r>
          </a:p>
          <a:p>
            <a:pPr>
              <a:buFont typeface="+mj-lt"/>
              <a:buAutoNum type="arabicPeriod"/>
            </a:pPr>
            <a:r>
              <a:rPr lang="en-US" sz="2000" b="1" dirty="0"/>
              <a:t>Teach younger siblings the kit</a:t>
            </a:r>
          </a:p>
          <a:p>
            <a:pPr>
              <a:buFont typeface="+mj-lt"/>
              <a:buAutoNum type="arabicPeriod"/>
            </a:pPr>
            <a:r>
              <a:rPr lang="en-US" sz="2000" b="1" dirty="0"/>
              <a:t>Supplement field trips or volunteer work in a green house, garden store, community gardening, Nursing home, schools garden planting herbs. </a:t>
            </a:r>
          </a:p>
          <a:p>
            <a:pPr>
              <a:buFont typeface="+mj-lt"/>
              <a:buAutoNum type="arabicPeriod"/>
            </a:pPr>
            <a:r>
              <a:rPr lang="en-US" sz="2000" b="1" dirty="0"/>
              <a:t>Focus on a topic and build a project or science lab experiment]: </a:t>
            </a:r>
          </a:p>
          <a:p>
            <a:pPr marL="400050" indent="-400050">
              <a:buFont typeface="+mj-lt"/>
              <a:buAutoNum type="romanUcPeriod"/>
            </a:pPr>
            <a:r>
              <a:rPr lang="en-US" sz="2000" b="1" dirty="0"/>
              <a:t>Herb growing and harvesting ( drying) </a:t>
            </a:r>
          </a:p>
          <a:p>
            <a:pPr marL="400050" indent="-400050">
              <a:buFont typeface="+mj-lt"/>
              <a:buAutoNum type="romanUcPeriod"/>
            </a:pPr>
            <a:r>
              <a:rPr lang="en-US" sz="2000" b="1" dirty="0"/>
              <a:t>Using the herbs in Kitchen ( culinary) </a:t>
            </a:r>
          </a:p>
          <a:p>
            <a:pPr marL="400050" indent="-400050">
              <a:buFont typeface="+mj-lt"/>
              <a:buAutoNum type="romanUcPeriod"/>
            </a:pPr>
            <a:r>
              <a:rPr lang="en-US" sz="2000" b="1" dirty="0"/>
              <a:t>Using the herbs for wellness products, focusing on all product or specializing just in soaps, or balms. Etc. </a:t>
            </a:r>
          </a:p>
          <a:p>
            <a:pPr marL="400050" indent="-400050">
              <a:buFont typeface="+mj-lt"/>
              <a:buAutoNum type="romanUcPeriod"/>
            </a:pPr>
            <a:r>
              <a:rPr lang="en-US" sz="2000" b="1" dirty="0"/>
              <a:t>Add one of the other Knollwood agriculture kits: Garden  or Jane Austen flowers. </a:t>
            </a:r>
          </a:p>
        </p:txBody>
      </p:sp>
      <p:sp>
        <p:nvSpPr>
          <p:cNvPr id="6" name="Text Placeholder 5">
            <a:extLst>
              <a:ext uri="{FF2B5EF4-FFF2-40B4-BE49-F238E27FC236}">
                <a16:creationId xmlns:a16="http://schemas.microsoft.com/office/drawing/2014/main" id="{00A0B162-F714-C66C-2EB9-B83ECAD931F5}"/>
              </a:ext>
            </a:extLst>
          </p:cNvPr>
          <p:cNvSpPr>
            <a:spLocks noGrp="1"/>
          </p:cNvSpPr>
          <p:nvPr>
            <p:ph type="body" sz="half" idx="2"/>
          </p:nvPr>
        </p:nvSpPr>
        <p:spPr>
          <a:xfrm>
            <a:off x="677334" y="2777069"/>
            <a:ext cx="3854528" cy="3570568"/>
          </a:xfrm>
        </p:spPr>
        <p:txBody>
          <a:bodyPr>
            <a:normAutofit lnSpcReduction="10000"/>
          </a:bodyPr>
          <a:lstStyle/>
          <a:p>
            <a:r>
              <a:rPr lang="en-US" sz="2000" b="1" dirty="0">
                <a:solidFill>
                  <a:srgbClr val="C00000"/>
                </a:solidFill>
              </a:rPr>
              <a:t>Semester credit – Total 60 hours </a:t>
            </a:r>
          </a:p>
          <a:p>
            <a:r>
              <a:rPr lang="en-US" sz="2000" b="1" dirty="0">
                <a:solidFill>
                  <a:srgbClr val="C00000"/>
                </a:solidFill>
              </a:rPr>
              <a:t>Hands on activities- 20 hours</a:t>
            </a:r>
          </a:p>
          <a:p>
            <a:r>
              <a:rPr lang="en-US" sz="2000" b="1" dirty="0">
                <a:solidFill>
                  <a:srgbClr val="C00000"/>
                </a:solidFill>
              </a:rPr>
              <a:t>Research and learn power point topic websites.-  25 hours</a:t>
            </a:r>
          </a:p>
          <a:p>
            <a:r>
              <a:rPr lang="en-US" sz="2000" b="1" dirty="0">
                <a:solidFill>
                  <a:srgbClr val="C00000"/>
                </a:solidFill>
              </a:rPr>
              <a:t>Journal activities and take notes on website material. Add worksheets, test- 15 hours</a:t>
            </a:r>
          </a:p>
        </p:txBody>
      </p:sp>
    </p:spTree>
    <p:extLst>
      <p:ext uri="{BB962C8B-B14F-4D97-AF65-F5344CB8AC3E}">
        <p14:creationId xmlns:p14="http://schemas.microsoft.com/office/powerpoint/2010/main" val="42369887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9EC0443-1B4D-3439-0C5A-DF93D8E6F790}"/>
              </a:ext>
            </a:extLst>
          </p:cNvPr>
          <p:cNvSpPr>
            <a:spLocks noGrp="1"/>
          </p:cNvSpPr>
          <p:nvPr>
            <p:ph idx="1"/>
          </p:nvPr>
        </p:nvSpPr>
        <p:spPr>
          <a:xfrm>
            <a:off x="685800" y="331470"/>
            <a:ext cx="7772400" cy="6149340"/>
          </a:xfrm>
        </p:spPr>
        <p:txBody>
          <a:bodyPr>
            <a:normAutofit fontScale="25000" lnSpcReduction="20000"/>
          </a:bodyPr>
          <a:lstStyle/>
          <a:p>
            <a:r>
              <a:rPr lang="en-US" sz="5600" b="1" dirty="0">
                <a:latin typeface="Agency FB" panose="020B0503020202020204" pitchFamily="34" charset="0"/>
              </a:rPr>
              <a:t>Steps to Create an Herbal Elective</a:t>
            </a:r>
          </a:p>
          <a:p>
            <a:r>
              <a:rPr lang="en-US" sz="5600" b="1" dirty="0">
                <a:latin typeface="Agency FB" panose="020B0503020202020204" pitchFamily="34" charset="0"/>
              </a:rPr>
              <a:t>•	Define the Course Scope: Focus on areas like medicinal herbs, culinary herbology, or botany. Topics can include plant-based medicine, </a:t>
            </a:r>
            <a:r>
              <a:rPr lang="en-US" sz="5600" b="1" dirty="0" err="1">
                <a:latin typeface="Agency FB" panose="020B0503020202020204" pitchFamily="34" charset="0"/>
              </a:rPr>
              <a:t>phyto</a:t>
            </a:r>
            <a:r>
              <a:rPr lang="en-US" sz="5600" b="1" dirty="0">
                <a:latin typeface="Agency FB" panose="020B0503020202020204" pitchFamily="34" charset="0"/>
              </a:rPr>
              <a:t>-nutrients, gut health, and creating remedies.</a:t>
            </a:r>
          </a:p>
          <a:p>
            <a:r>
              <a:rPr lang="en-US" sz="5600" b="1" dirty="0">
                <a:latin typeface="Agency FB" panose="020B0503020202020204" pitchFamily="34" charset="0"/>
              </a:rPr>
              <a:t>•	Structure the Curriculum: Use a mix of textbooks, online courses, and hands-on projects to ensure academic rigor. Document study hours, as 120-180 hours generally equal 1 credit, and 60-90 hours equal 0.5 credit.</a:t>
            </a:r>
          </a:p>
          <a:p>
            <a:r>
              <a:rPr lang="en-US" sz="5600" b="1" dirty="0">
                <a:latin typeface="Agency FB" panose="020B0503020202020204" pitchFamily="34" charset="0"/>
              </a:rPr>
              <a:t>•	Integrate Practical Skills: Include hands-on activities such as drying herbs, making salves, tinctures, or teas.</a:t>
            </a:r>
          </a:p>
          <a:p>
            <a:r>
              <a:rPr lang="en-US" sz="5600" b="1" dirty="0">
                <a:latin typeface="Agency FB" panose="020B0503020202020204" pitchFamily="34" charset="0"/>
              </a:rPr>
              <a:t>•	Identify for Credit: Classify this course under Electives, specifically as Home Economics (Life Skills), Horticulture, or Botany/Science.</a:t>
            </a:r>
          </a:p>
          <a:p>
            <a:r>
              <a:rPr lang="en-US" sz="5600" b="1" dirty="0">
                <a:latin typeface="Agency FB" panose="020B0503020202020204" pitchFamily="34" charset="0"/>
              </a:rPr>
              <a:t>•	Record Keeping: Maintain a detailed course description, syllabus, log of hours, and a portfolio of projects (photos of remedies, research papers) for the high school transcript. </a:t>
            </a:r>
          </a:p>
          <a:p>
            <a:r>
              <a:rPr lang="en-US" sz="5600" b="1" dirty="0">
                <a:latin typeface="Agency FB" panose="020B0503020202020204" pitchFamily="34" charset="0"/>
              </a:rPr>
              <a:t>Sample Course Topics</a:t>
            </a:r>
          </a:p>
          <a:p>
            <a:r>
              <a:rPr lang="en-US" sz="5600" b="1" dirty="0">
                <a:latin typeface="Agency FB" panose="020B0503020202020204" pitchFamily="34" charset="0"/>
              </a:rPr>
              <a:t>•	Botany &amp; Identification: Learning to identify local herbs and understanding plant families.</a:t>
            </a:r>
          </a:p>
          <a:p>
            <a:r>
              <a:rPr lang="en-US" sz="5600" b="1" dirty="0">
                <a:latin typeface="Agency FB" panose="020B0503020202020204" pitchFamily="34" charset="0"/>
              </a:rPr>
              <a:t>•	Herbal Pharmacology: Studying the chemical components of herbs and how they affect the body.</a:t>
            </a:r>
          </a:p>
          <a:p>
            <a:r>
              <a:rPr lang="en-US" sz="5600" b="1" dirty="0">
                <a:latin typeface="Agency FB" panose="020B0503020202020204" pitchFamily="34" charset="0"/>
              </a:rPr>
              <a:t>•	Safety &amp; Medicine Making: Proper foraging techniques, drying, and creating safe,, home-based remedies.</a:t>
            </a:r>
          </a:p>
          <a:p>
            <a:r>
              <a:rPr lang="en-US" sz="5600" b="1" dirty="0">
                <a:latin typeface="Agency FB" panose="020B0503020202020204" pitchFamily="34" charset="0"/>
              </a:rPr>
              <a:t>•	History of Herbology: Exploring traditional plant medicine uses. </a:t>
            </a:r>
          </a:p>
          <a:p>
            <a:r>
              <a:rPr lang="en-US" sz="5600" b="1" dirty="0">
                <a:latin typeface="Agency FB" panose="020B0503020202020204" pitchFamily="34" charset="0"/>
              </a:rPr>
              <a:t>Potential Course Titles</a:t>
            </a:r>
          </a:p>
          <a:p>
            <a:r>
              <a:rPr lang="en-US" sz="5600" b="1" dirty="0">
                <a:latin typeface="Agency FB" panose="020B0503020202020204" pitchFamily="34" charset="0"/>
              </a:rPr>
              <a:t>•	Introduction to Herbalism</a:t>
            </a:r>
          </a:p>
          <a:p>
            <a:r>
              <a:rPr lang="en-US" sz="5600" b="1" dirty="0">
                <a:latin typeface="Agency FB" panose="020B0503020202020204" pitchFamily="34" charset="0"/>
              </a:rPr>
              <a:t>•	Principles of Medicinal Botany</a:t>
            </a:r>
          </a:p>
          <a:p>
            <a:r>
              <a:rPr lang="en-US" sz="5600" b="1" dirty="0">
                <a:latin typeface="Agency FB" panose="020B0503020202020204" pitchFamily="34" charset="0"/>
              </a:rPr>
              <a:t>•	Home Economics: Herbal Homesteading</a:t>
            </a:r>
          </a:p>
          <a:p>
            <a:r>
              <a:rPr lang="en-US" sz="5600" b="1" dirty="0">
                <a:latin typeface="Agency FB" panose="020B0503020202020204" pitchFamily="34" charset="0"/>
              </a:rPr>
              <a:t>•	Applied Horticulture: Culinary and Medicinal Herbs </a:t>
            </a:r>
          </a:p>
          <a:p>
            <a:r>
              <a:rPr lang="en-US" sz="5600" b="1" dirty="0">
                <a:latin typeface="Agency FB" panose="020B0503020202020204" pitchFamily="34" charset="0"/>
              </a:rPr>
              <a:t>This elective can be documented on a transcript as "Elective: Herbal Studies" or similar, demonstrating 21st-century skill development in wellness and agriculture</a:t>
            </a:r>
          </a:p>
          <a:p>
            <a:endParaRPr lang="en-US" dirty="0"/>
          </a:p>
        </p:txBody>
      </p:sp>
      <p:sp>
        <p:nvSpPr>
          <p:cNvPr id="3" name="Content Placeholder 2">
            <a:extLst>
              <a:ext uri="{FF2B5EF4-FFF2-40B4-BE49-F238E27FC236}">
                <a16:creationId xmlns:a16="http://schemas.microsoft.com/office/drawing/2014/main" id="{7CA5D58E-7C55-2AB5-C728-A9B5AA2DE66F}"/>
              </a:ext>
            </a:extLst>
          </p:cNvPr>
          <p:cNvSpPr>
            <a:spLocks noGrp="1"/>
          </p:cNvSpPr>
          <p:nvPr>
            <p:ph type="body" sz="half" idx="2"/>
          </p:nvPr>
        </p:nvSpPr>
        <p:spPr>
          <a:xfrm>
            <a:off x="9296400" y="457200"/>
            <a:ext cx="2430780" cy="6149340"/>
          </a:xfrm>
        </p:spPr>
        <p:txBody>
          <a:bodyPr>
            <a:normAutofit fontScale="47500" lnSpcReduction="20000"/>
          </a:bodyPr>
          <a:lstStyle/>
          <a:p>
            <a:r>
              <a:rPr lang="en-US" sz="3300" b="1" dirty="0"/>
              <a:t>Teaching a high school herb elective for credit involves </a:t>
            </a:r>
          </a:p>
          <a:p>
            <a:r>
              <a:rPr lang="en-US" sz="3300" b="1" dirty="0"/>
              <a:t>structuring a curriculum around botany, pharmacology, and practical application, typically earning 0.5 to 1.0 elective credit (equivalent to 60–120+ hours of study). Key components include studying plant identification, medicinal properties, foraging, drying techniques, and creating herbal remedies, often within a "Natural Medicine" or "Applied Botany" framework. </a:t>
            </a:r>
          </a:p>
          <a:p>
            <a:endParaRPr lang="en-US" dirty="0"/>
          </a:p>
        </p:txBody>
      </p:sp>
    </p:spTree>
    <p:extLst>
      <p:ext uri="{BB962C8B-B14F-4D97-AF65-F5344CB8AC3E}">
        <p14:creationId xmlns:p14="http://schemas.microsoft.com/office/powerpoint/2010/main" val="4891260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A0D70C8A-A50E-4B41-86A2-E2F8558124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2"/>
          </a:solidFill>
          <a:ln w="6350" cap="flat" cmpd="sng" algn="ctr">
            <a:noFill/>
            <a:prstDash val="solid"/>
          </a:ln>
          <a:effectLst>
            <a:softEdge rad="0"/>
          </a:effectLst>
        </p:spPr>
        <p:txBody>
          <a:bodyPr/>
          <a:lstStyle/>
          <a:p>
            <a:endParaRPr lang="en-US"/>
          </a:p>
        </p:txBody>
      </p:sp>
      <p:sp>
        <p:nvSpPr>
          <p:cNvPr id="30" name="Rectangle 29">
            <a:extLst>
              <a:ext uri="{FF2B5EF4-FFF2-40B4-BE49-F238E27FC236}">
                <a16:creationId xmlns:a16="http://schemas.microsoft.com/office/drawing/2014/main" id="{A009E310-C7C2-4F23-B466-4417C8ED3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Rectangle 31">
            <a:extLst>
              <a:ext uri="{FF2B5EF4-FFF2-40B4-BE49-F238E27FC236}">
                <a16:creationId xmlns:a16="http://schemas.microsoft.com/office/drawing/2014/main" id="{51A4F4A1-146B-4D29-852A-F609966797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4" name="Rectangle 33">
            <a:extLst>
              <a:ext uri="{FF2B5EF4-FFF2-40B4-BE49-F238E27FC236}">
                <a16:creationId xmlns:a16="http://schemas.microsoft.com/office/drawing/2014/main" id="{A4C31FF5-F97E-4082-BFC5-A880DB9F3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1150" y="457200"/>
            <a:ext cx="8533646"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36" name="Rectangle 35">
            <a:extLst>
              <a:ext uri="{FF2B5EF4-FFF2-40B4-BE49-F238E27FC236}">
                <a16:creationId xmlns:a16="http://schemas.microsoft.com/office/drawing/2014/main" id="{6015B4CE-42DE-4E9B-B800-B5B8142E6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2467" y="621793"/>
            <a:ext cx="8198780" cy="5614416"/>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3" name="TextBox 2">
            <a:extLst>
              <a:ext uri="{FF2B5EF4-FFF2-40B4-BE49-F238E27FC236}">
                <a16:creationId xmlns:a16="http://schemas.microsoft.com/office/drawing/2014/main" id="{AC6C8645-DCC9-BAFF-97AF-3BB355B6DC92}"/>
              </a:ext>
            </a:extLst>
          </p:cNvPr>
          <p:cNvSpPr txBox="1"/>
          <p:nvPr/>
        </p:nvSpPr>
        <p:spPr>
          <a:xfrm>
            <a:off x="3372466" y="621791"/>
            <a:ext cx="8198781" cy="5614415"/>
          </a:xfrm>
          <a:prstGeom prst="rect">
            <a:avLst/>
          </a:prstGeom>
        </p:spPr>
        <p:txBody>
          <a:bodyPr vert="horz" lIns="91440" tIns="45720" rIns="91440" bIns="45720" rtlCol="0">
            <a:normAutofit lnSpcReduction="10000"/>
          </a:bodyPr>
          <a:lstStyle/>
          <a:p>
            <a:pPr indent="-182880" defTabSz="914400">
              <a:lnSpc>
                <a:spcPct val="90000"/>
              </a:lnSpc>
              <a:spcAft>
                <a:spcPts val="600"/>
              </a:spcAft>
              <a:buClr>
                <a:schemeClr val="tx1">
                  <a:lumMod val="85000"/>
                  <a:lumOff val="15000"/>
                </a:schemeClr>
              </a:buClr>
              <a:buFont typeface="Garamond" pitchFamily="18" charset="0"/>
              <a:buChar char="◦"/>
            </a:pPr>
            <a:r>
              <a:rPr lang="en-US" sz="700" dirty="0">
                <a:solidFill>
                  <a:schemeClr val="tx1">
                    <a:lumMod val="75000"/>
                    <a:lumOff val="25000"/>
                  </a:schemeClr>
                </a:solidFill>
              </a:rPr>
              <a:t>•	</a:t>
            </a:r>
            <a:r>
              <a:rPr lang="en-US" sz="1400" b="1" dirty="0">
                <a:solidFill>
                  <a:schemeClr val="tx1">
                    <a:lumMod val="75000"/>
                    <a:lumOff val="25000"/>
                  </a:schemeClr>
                </a:solidFill>
              </a:rPr>
              <a:t>2. Core Topics for an Herbal Elective</a:t>
            </a:r>
          </a:p>
          <a:p>
            <a:pPr indent="-182880" defTabSz="914400">
              <a:lnSpc>
                <a:spcPct val="90000"/>
              </a:lnSpc>
              <a:spcAft>
                <a:spcPts val="600"/>
              </a:spcAft>
              <a:buClr>
                <a:schemeClr val="tx1">
                  <a:lumMod val="85000"/>
                  <a:lumOff val="15000"/>
                </a:schemeClr>
              </a:buClr>
              <a:buFont typeface="Garamond" pitchFamily="18" charset="0"/>
              <a:buChar char="◦"/>
            </a:pPr>
            <a:r>
              <a:rPr lang="en-US" sz="1400" b="1" dirty="0">
                <a:solidFill>
                  <a:schemeClr val="tx1">
                    <a:lumMod val="75000"/>
                    <a:lumOff val="25000"/>
                  </a:schemeClr>
                </a:solidFill>
              </a:rPr>
              <a:t>To ensure the course is high-school level, include a mix of science, history, and practical skills:</a:t>
            </a:r>
          </a:p>
          <a:p>
            <a:pPr indent="-182880" defTabSz="914400">
              <a:lnSpc>
                <a:spcPct val="90000"/>
              </a:lnSpc>
              <a:spcAft>
                <a:spcPts val="600"/>
              </a:spcAft>
              <a:buClr>
                <a:schemeClr val="tx1">
                  <a:lumMod val="85000"/>
                  <a:lumOff val="15000"/>
                </a:schemeClr>
              </a:buClr>
              <a:buFont typeface="Garamond" pitchFamily="18" charset="0"/>
              <a:buChar char="◦"/>
            </a:pPr>
            <a:r>
              <a:rPr lang="en-US" sz="1400" b="1" dirty="0">
                <a:solidFill>
                  <a:schemeClr val="tx1">
                    <a:lumMod val="75000"/>
                    <a:lumOff val="25000"/>
                  </a:schemeClr>
                </a:solidFill>
              </a:rPr>
              <a:t>•	Botany &amp; Plant Science: Plant identification, parts of a plant, and life cycles.</a:t>
            </a:r>
          </a:p>
          <a:p>
            <a:pPr indent="-182880" defTabSz="914400">
              <a:lnSpc>
                <a:spcPct val="90000"/>
              </a:lnSpc>
              <a:spcAft>
                <a:spcPts val="600"/>
              </a:spcAft>
              <a:buClr>
                <a:schemeClr val="tx1">
                  <a:lumMod val="85000"/>
                  <a:lumOff val="15000"/>
                </a:schemeClr>
              </a:buClr>
              <a:buFont typeface="Garamond" pitchFamily="18" charset="0"/>
              <a:buChar char="◦"/>
            </a:pPr>
            <a:r>
              <a:rPr lang="en-US" sz="1400" b="1" dirty="0">
                <a:solidFill>
                  <a:schemeClr val="tx1">
                    <a:lumMod val="75000"/>
                    <a:lumOff val="25000"/>
                  </a:schemeClr>
                </a:solidFill>
              </a:rPr>
              <a:t>•	Materia Medica: Detailed study of specific herbs, their properties, and traditional uses.</a:t>
            </a:r>
          </a:p>
          <a:p>
            <a:pPr indent="-182880" defTabSz="914400">
              <a:lnSpc>
                <a:spcPct val="90000"/>
              </a:lnSpc>
              <a:spcAft>
                <a:spcPts val="600"/>
              </a:spcAft>
              <a:buClr>
                <a:schemeClr val="tx1">
                  <a:lumMod val="85000"/>
                  <a:lumOff val="15000"/>
                </a:schemeClr>
              </a:buClr>
              <a:buFont typeface="Garamond" pitchFamily="18" charset="0"/>
              <a:buChar char="◦"/>
            </a:pPr>
            <a:r>
              <a:rPr lang="en-US" sz="1400" b="1" dirty="0">
                <a:solidFill>
                  <a:schemeClr val="tx1">
                    <a:lumMod val="75000"/>
                    <a:lumOff val="25000"/>
                  </a:schemeClr>
                </a:solidFill>
              </a:rPr>
              <a:t>•	Herbal Pharmacy: Hands-on creation of teas, tinctures, salves, and infusions.</a:t>
            </a:r>
          </a:p>
          <a:p>
            <a:pPr indent="-182880" defTabSz="914400">
              <a:lnSpc>
                <a:spcPct val="90000"/>
              </a:lnSpc>
              <a:spcAft>
                <a:spcPts val="600"/>
              </a:spcAft>
              <a:buClr>
                <a:schemeClr val="tx1">
                  <a:lumMod val="85000"/>
                  <a:lumOff val="15000"/>
                </a:schemeClr>
              </a:buClr>
              <a:buFont typeface="Garamond" pitchFamily="18" charset="0"/>
              <a:buChar char="◦"/>
            </a:pPr>
            <a:r>
              <a:rPr lang="en-US" sz="1400" b="1" dirty="0">
                <a:solidFill>
                  <a:schemeClr val="tx1">
                    <a:lumMod val="75000"/>
                    <a:lumOff val="25000"/>
                  </a:schemeClr>
                </a:solidFill>
              </a:rPr>
              <a:t>•	Safety &amp; Ethics: Sustainability, proper dosage, and understanding interactions.</a:t>
            </a:r>
          </a:p>
          <a:p>
            <a:pPr indent="-182880" defTabSz="914400">
              <a:lnSpc>
                <a:spcPct val="90000"/>
              </a:lnSpc>
              <a:spcAft>
                <a:spcPts val="600"/>
              </a:spcAft>
              <a:buClr>
                <a:schemeClr val="tx1">
                  <a:lumMod val="85000"/>
                  <a:lumOff val="15000"/>
                </a:schemeClr>
              </a:buClr>
              <a:buFont typeface="Garamond" pitchFamily="18" charset="0"/>
              <a:buChar char="◦"/>
            </a:pPr>
            <a:r>
              <a:rPr lang="en-US" sz="1400" b="1" dirty="0">
                <a:solidFill>
                  <a:schemeClr val="tx1">
                    <a:lumMod val="75000"/>
                    <a:lumOff val="25000"/>
                  </a:schemeClr>
                </a:solidFill>
              </a:rPr>
              <a:t>•	History &amp; Lore: The historical use of herbs in different cultures, such as Native American or Appalachian traditions. </a:t>
            </a:r>
          </a:p>
          <a:p>
            <a:pPr indent="-182880" defTabSz="914400">
              <a:lnSpc>
                <a:spcPct val="90000"/>
              </a:lnSpc>
              <a:spcAft>
                <a:spcPts val="600"/>
              </a:spcAft>
              <a:buClr>
                <a:schemeClr val="tx1">
                  <a:lumMod val="85000"/>
                  <a:lumOff val="15000"/>
                </a:schemeClr>
              </a:buClr>
              <a:buFont typeface="Garamond" pitchFamily="18" charset="0"/>
              <a:buChar char="◦"/>
            </a:pPr>
            <a:r>
              <a:rPr lang="en-US" sz="1400" b="1" dirty="0">
                <a:solidFill>
                  <a:schemeClr val="tx1">
                    <a:lumMod val="75000"/>
                    <a:lumOff val="25000"/>
                  </a:schemeClr>
                </a:solidFill>
              </a:rPr>
              <a:t>3. Teaching Resources</a:t>
            </a:r>
          </a:p>
          <a:p>
            <a:pPr indent="-182880" defTabSz="914400">
              <a:lnSpc>
                <a:spcPct val="90000"/>
              </a:lnSpc>
              <a:spcAft>
                <a:spcPts val="600"/>
              </a:spcAft>
              <a:buClr>
                <a:schemeClr val="tx1">
                  <a:lumMod val="85000"/>
                  <a:lumOff val="15000"/>
                </a:schemeClr>
              </a:buClr>
              <a:buFont typeface="Garamond" pitchFamily="18" charset="0"/>
              <a:buChar char="◦"/>
            </a:pPr>
            <a:r>
              <a:rPr lang="en-US" sz="1400" b="1" dirty="0">
                <a:solidFill>
                  <a:schemeClr val="tx1">
                    <a:lumMod val="75000"/>
                    <a:lumOff val="25000"/>
                  </a:schemeClr>
                </a:solidFill>
              </a:rPr>
              <a:t>•	Curricula: Utilize specialized programs like the </a:t>
            </a:r>
            <a:r>
              <a:rPr lang="en-US" sz="1400" b="1" dirty="0" err="1">
                <a:solidFill>
                  <a:schemeClr val="tx1">
                    <a:lumMod val="75000"/>
                    <a:lumOff val="25000"/>
                  </a:schemeClr>
                </a:solidFill>
              </a:rPr>
              <a:t>Earthschooling</a:t>
            </a:r>
            <a:r>
              <a:rPr lang="en-US" sz="1400" b="1" dirty="0">
                <a:solidFill>
                  <a:schemeClr val="tx1">
                    <a:lumMod val="75000"/>
                    <a:lumOff val="25000"/>
                  </a:schemeClr>
                </a:solidFill>
              </a:rPr>
              <a:t> Herbalist Course: High School Edition or unit studies from Campfire Curriculums.</a:t>
            </a:r>
          </a:p>
          <a:p>
            <a:pPr indent="-182880" defTabSz="914400">
              <a:lnSpc>
                <a:spcPct val="90000"/>
              </a:lnSpc>
              <a:spcAft>
                <a:spcPts val="600"/>
              </a:spcAft>
              <a:buClr>
                <a:schemeClr val="tx1">
                  <a:lumMod val="85000"/>
                  <a:lumOff val="15000"/>
                </a:schemeClr>
              </a:buClr>
              <a:buFont typeface="Garamond" pitchFamily="18" charset="0"/>
              <a:buChar char="◦"/>
            </a:pPr>
            <a:r>
              <a:rPr lang="en-US" sz="1400" b="1" dirty="0">
                <a:solidFill>
                  <a:schemeClr val="tx1">
                    <a:lumMod val="75000"/>
                    <a:lumOff val="25000"/>
                  </a:schemeClr>
                </a:solidFill>
              </a:rPr>
              <a:t>•	Practical Activities: Use gardening basics from resources like Garden Tutor to teach soil composition and growing zones.</a:t>
            </a:r>
          </a:p>
          <a:p>
            <a:pPr indent="-182880" defTabSz="914400">
              <a:lnSpc>
                <a:spcPct val="90000"/>
              </a:lnSpc>
              <a:spcAft>
                <a:spcPts val="600"/>
              </a:spcAft>
              <a:buClr>
                <a:schemeClr val="tx1">
                  <a:lumMod val="85000"/>
                  <a:lumOff val="15000"/>
                </a:schemeClr>
              </a:buClr>
              <a:buFont typeface="Garamond" pitchFamily="18" charset="0"/>
              <a:buChar char="◦"/>
            </a:pPr>
            <a:r>
              <a:rPr lang="en-US" sz="1400" b="1" dirty="0">
                <a:solidFill>
                  <a:schemeClr val="tx1">
                    <a:lumMod val="75000"/>
                    <a:lumOff val="25000"/>
                  </a:schemeClr>
                </a:solidFill>
              </a:rPr>
              <a:t>•	Field Work: Incorporate plant scavenger hunts, nature walks, and foraging practice. </a:t>
            </a:r>
          </a:p>
          <a:p>
            <a:pPr indent="-182880" defTabSz="914400">
              <a:lnSpc>
                <a:spcPct val="90000"/>
              </a:lnSpc>
              <a:spcAft>
                <a:spcPts val="600"/>
              </a:spcAft>
              <a:buClr>
                <a:schemeClr val="tx1">
                  <a:lumMod val="85000"/>
                  <a:lumOff val="15000"/>
                </a:schemeClr>
              </a:buClr>
              <a:buFont typeface="Garamond" pitchFamily="18" charset="0"/>
              <a:buChar char="◦"/>
            </a:pPr>
            <a:r>
              <a:rPr lang="en-US" sz="1400" b="1" dirty="0">
                <a:solidFill>
                  <a:schemeClr val="tx1">
                    <a:lumMod val="75000"/>
                    <a:lumOff val="25000"/>
                  </a:schemeClr>
                </a:solidFill>
              </a:rPr>
              <a:t>4. Grading and Record Keeping</a:t>
            </a:r>
          </a:p>
          <a:p>
            <a:pPr indent="-182880" defTabSz="914400">
              <a:lnSpc>
                <a:spcPct val="90000"/>
              </a:lnSpc>
              <a:spcAft>
                <a:spcPts val="600"/>
              </a:spcAft>
              <a:buClr>
                <a:schemeClr val="tx1">
                  <a:lumMod val="85000"/>
                  <a:lumOff val="15000"/>
                </a:schemeClr>
              </a:buClr>
              <a:buFont typeface="Garamond" pitchFamily="18" charset="0"/>
              <a:buChar char="◦"/>
            </a:pPr>
            <a:r>
              <a:rPr lang="en-US" sz="1400" b="1" dirty="0">
                <a:solidFill>
                  <a:schemeClr val="tx1">
                    <a:lumMod val="75000"/>
                    <a:lumOff val="25000"/>
                  </a:schemeClr>
                </a:solidFill>
              </a:rPr>
              <a:t>•	Logs: Track daily hours spent on reading, research, and hands-on preparation.</a:t>
            </a:r>
          </a:p>
          <a:p>
            <a:pPr indent="-182880" defTabSz="914400">
              <a:lnSpc>
                <a:spcPct val="90000"/>
              </a:lnSpc>
              <a:spcAft>
                <a:spcPts val="600"/>
              </a:spcAft>
              <a:buClr>
                <a:schemeClr val="tx1">
                  <a:lumMod val="85000"/>
                  <a:lumOff val="15000"/>
                </a:schemeClr>
              </a:buClr>
              <a:buFont typeface="Garamond" pitchFamily="18" charset="0"/>
              <a:buChar char="◦"/>
            </a:pPr>
            <a:r>
              <a:rPr lang="en-US" sz="1400" b="1" dirty="0">
                <a:solidFill>
                  <a:schemeClr val="tx1">
                    <a:lumMod val="75000"/>
                    <a:lumOff val="25000"/>
                  </a:schemeClr>
                </a:solidFill>
              </a:rPr>
              <a:t>•	Assignments: Assign research papers on specific herbs, maintain a "Main Lesson Book" (portfolio) with sketches and observations, or require a final project like creating a family first-aid kit.</a:t>
            </a:r>
          </a:p>
          <a:p>
            <a:pPr indent="-182880" defTabSz="914400">
              <a:lnSpc>
                <a:spcPct val="90000"/>
              </a:lnSpc>
              <a:spcAft>
                <a:spcPts val="600"/>
              </a:spcAft>
              <a:buClr>
                <a:schemeClr val="tx1">
                  <a:lumMod val="85000"/>
                  <a:lumOff val="15000"/>
                </a:schemeClr>
              </a:buClr>
              <a:buFont typeface="Garamond" pitchFamily="18" charset="0"/>
              <a:buChar char="◦"/>
            </a:pPr>
            <a:r>
              <a:rPr lang="en-US" sz="1400" b="1" dirty="0">
                <a:solidFill>
                  <a:schemeClr val="tx1">
                    <a:lumMod val="75000"/>
                    <a:lumOff val="25000"/>
                  </a:schemeClr>
                </a:solidFill>
              </a:rPr>
              <a:t>•	Course Description: Write a clear description for the transcript that includes the course title (e.g., "Herbal Sciences" or "Botany &amp; Herbalism"), materials used, and your </a:t>
            </a:r>
            <a:r>
              <a:rPr lang="en-US" sz="700" dirty="0">
                <a:solidFill>
                  <a:schemeClr val="tx1">
                    <a:lumMod val="75000"/>
                    <a:lumOff val="25000"/>
                  </a:schemeClr>
                </a:solidFill>
              </a:rPr>
              <a:t>grading method</a:t>
            </a:r>
          </a:p>
        </p:txBody>
      </p:sp>
    </p:spTree>
    <p:extLst>
      <p:ext uri="{BB962C8B-B14F-4D97-AF65-F5344CB8AC3E}">
        <p14:creationId xmlns:p14="http://schemas.microsoft.com/office/powerpoint/2010/main" val="28261625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E5A63-5192-8024-9BAD-F3ADA51001A1}"/>
              </a:ext>
            </a:extLst>
          </p:cNvPr>
          <p:cNvSpPr>
            <a:spLocks noGrp="1"/>
          </p:cNvSpPr>
          <p:nvPr>
            <p:ph type="title"/>
          </p:nvPr>
        </p:nvSpPr>
        <p:spPr>
          <a:xfrm>
            <a:off x="1066800" y="642594"/>
            <a:ext cx="9863470" cy="591221"/>
          </a:xfrm>
        </p:spPr>
        <p:txBody>
          <a:bodyPr>
            <a:normAutofit fontScale="90000"/>
          </a:bodyPr>
          <a:lstStyle/>
          <a:p>
            <a:r>
              <a:rPr lang="en-US" dirty="0"/>
              <a:t>Disclaimer And Liability Clause</a:t>
            </a:r>
          </a:p>
        </p:txBody>
      </p:sp>
      <p:sp>
        <p:nvSpPr>
          <p:cNvPr id="6" name="Content Placeholder 5">
            <a:extLst>
              <a:ext uri="{FF2B5EF4-FFF2-40B4-BE49-F238E27FC236}">
                <a16:creationId xmlns:a16="http://schemas.microsoft.com/office/drawing/2014/main" id="{0D3CA773-C4F8-6F28-746C-1D7FC2F46FD4}"/>
              </a:ext>
            </a:extLst>
          </p:cNvPr>
          <p:cNvSpPr>
            <a:spLocks noGrp="1"/>
          </p:cNvSpPr>
          <p:nvPr>
            <p:ph sz="half" idx="1"/>
          </p:nvPr>
        </p:nvSpPr>
        <p:spPr>
          <a:xfrm>
            <a:off x="677334" y="1339702"/>
            <a:ext cx="4184035" cy="4986669"/>
          </a:xfrm>
        </p:spPr>
        <p:txBody>
          <a:bodyPr>
            <a:normAutofit fontScale="92500" lnSpcReduction="10000"/>
          </a:bodyPr>
          <a:lstStyle/>
          <a:p>
            <a:r>
              <a:rPr lang="en-US" sz="1900" dirty="0"/>
              <a:t>All seeds are sourced from reputable seed companies that claim their products are organic and have high germination rates. However, these seeds are not approved by the FDA. Knollwood Agriculture does not grow the seeds included in this packet.</a:t>
            </a:r>
          </a:p>
          <a:p>
            <a:r>
              <a:rPr lang="en-US" sz="1900" dirty="0"/>
              <a:t>This kit is intended for educational use only. Please follow the instructions provided. Knollwood Agriculture is not responsible for misuse or individual choices.</a:t>
            </a:r>
          </a:p>
          <a:p>
            <a:r>
              <a:rPr lang="en-US" sz="1900" dirty="0"/>
              <a:t>Parents and guardians are responsible for addressing any family concerns about allergies, medical reactions, or pre-existing medical conditions.</a:t>
            </a:r>
          </a:p>
          <a:p>
            <a:endParaRPr lang="en-US" dirty="0"/>
          </a:p>
        </p:txBody>
      </p:sp>
      <p:sp>
        <p:nvSpPr>
          <p:cNvPr id="7" name="Content Placeholder 6">
            <a:extLst>
              <a:ext uri="{FF2B5EF4-FFF2-40B4-BE49-F238E27FC236}">
                <a16:creationId xmlns:a16="http://schemas.microsoft.com/office/drawing/2014/main" id="{A0A0C74A-08A8-958B-D6DB-9C526FB907DF}"/>
              </a:ext>
            </a:extLst>
          </p:cNvPr>
          <p:cNvSpPr>
            <a:spLocks noGrp="1"/>
          </p:cNvSpPr>
          <p:nvPr>
            <p:ph sz="half" idx="2"/>
          </p:nvPr>
        </p:nvSpPr>
        <p:spPr>
          <a:xfrm>
            <a:off x="5089970" y="1339703"/>
            <a:ext cx="5425630" cy="5348176"/>
          </a:xfrm>
        </p:spPr>
        <p:txBody>
          <a:bodyPr>
            <a:normAutofit fontScale="92500" lnSpcReduction="10000"/>
          </a:bodyPr>
          <a:lstStyle/>
          <a:p>
            <a:r>
              <a:rPr lang="en-US" dirty="0"/>
              <a:t>"This product is provided 'as is' and 'as available' for informational and educational purposes only. Knollwood Agriculture makes no warranties, express or implied, regarding its safety, reliability, or performance. By using this product, you acknowledge and agree to assume full responsibility for any risks, injuries, or damages, and agree that Knollwood Agriculture shall not be liable for any direct, indirect, or consequential losses arising from its use or reliance on any information provided. Use is at your own risk</a:t>
            </a:r>
          </a:p>
          <a:p>
            <a:r>
              <a:rPr lang="en-US" dirty="0"/>
              <a:t>"These statements have not been evaluated by the FDA. This product is not intended to diagnose, treat, cure, or prevent any disease. Always consult a qualified healthcare professional before using this product, especially if you have pre-existing medical conditions or are pregnant/nursing. Use at your own risk. [Your Company Name] accepts no liability for any adverse effects or damages resulting from the use or misuse of this product</a:t>
            </a:r>
          </a:p>
        </p:txBody>
      </p:sp>
      <p:sp>
        <p:nvSpPr>
          <p:cNvPr id="4" name="Date Placeholder 3">
            <a:extLst>
              <a:ext uri="{FF2B5EF4-FFF2-40B4-BE49-F238E27FC236}">
                <a16:creationId xmlns:a16="http://schemas.microsoft.com/office/drawing/2014/main" id="{8D572C03-0C69-AE4C-3C5B-9B20AA51CAD0}"/>
              </a:ext>
            </a:extLst>
          </p:cNvPr>
          <p:cNvSpPr>
            <a:spLocks noGrp="1"/>
          </p:cNvSpPr>
          <p:nvPr>
            <p:ph type="dt" sz="half" idx="10"/>
          </p:nvPr>
        </p:nvSpPr>
        <p:spPr/>
        <p:txBody>
          <a:bodyPr/>
          <a:lstStyle/>
          <a:p>
            <a:r>
              <a:rPr lang="en-US"/>
              <a:t>1-32</a:t>
            </a:r>
          </a:p>
        </p:txBody>
      </p:sp>
      <p:sp>
        <p:nvSpPr>
          <p:cNvPr id="5" name="Slide Number Placeholder 4">
            <a:extLst>
              <a:ext uri="{FF2B5EF4-FFF2-40B4-BE49-F238E27FC236}">
                <a16:creationId xmlns:a16="http://schemas.microsoft.com/office/drawing/2014/main" id="{391CEF3F-7651-1DD8-7201-82A9A45C09B3}"/>
              </a:ext>
            </a:extLst>
          </p:cNvPr>
          <p:cNvSpPr>
            <a:spLocks noGrp="1"/>
          </p:cNvSpPr>
          <p:nvPr>
            <p:ph type="sldNum" sz="quarter" idx="12"/>
          </p:nvPr>
        </p:nvSpPr>
        <p:spPr/>
        <p:txBody>
          <a:bodyPr/>
          <a:lstStyle/>
          <a:p>
            <a:fld id="{CBD12358-51D2-46B3-9BDE-DF29528B9454}" type="slidenum">
              <a:rPr lang="en-US" smtClean="0"/>
              <a:t>33</a:t>
            </a:fld>
            <a:endParaRPr lang="en-US"/>
          </a:p>
        </p:txBody>
      </p:sp>
    </p:spTree>
    <p:extLst>
      <p:ext uri="{BB962C8B-B14F-4D97-AF65-F5344CB8AC3E}">
        <p14:creationId xmlns:p14="http://schemas.microsoft.com/office/powerpoint/2010/main" val="3700407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2C9F0CC-9F30-4B99-AC35-5A6C416A05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2"/>
          </a:solidFill>
          <a:ln w="6350" cap="flat" cmpd="sng" algn="ctr">
            <a:noFill/>
            <a:prstDash val="solid"/>
          </a:ln>
          <a:effectLst>
            <a:softEdge rad="0"/>
          </a:effectLst>
        </p:spPr>
        <p:txBody>
          <a:bodyPr/>
          <a:lstStyle/>
          <a:p>
            <a:endParaRPr lang="en-US" dirty="0"/>
          </a:p>
        </p:txBody>
      </p:sp>
      <p:sp useBgFill="1">
        <p:nvSpPr>
          <p:cNvPr id="14" name="Rectangle 13">
            <a:extLst>
              <a:ext uri="{FF2B5EF4-FFF2-40B4-BE49-F238E27FC236}">
                <a16:creationId xmlns:a16="http://schemas.microsoft.com/office/drawing/2014/main" id="{7455F7F3-3A58-4BBB-95C7-CF706F9F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AE3D314-6F93-4D91-8C0F-E92657F465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txBody>
          <a:bodyPr/>
          <a:lstStyle/>
          <a:p>
            <a:endParaRPr lang="en-US" dirty="0"/>
          </a:p>
        </p:txBody>
      </p:sp>
      <p:graphicFrame>
        <p:nvGraphicFramePr>
          <p:cNvPr id="5" name="Content Placeholder 2">
            <a:extLst>
              <a:ext uri="{FF2B5EF4-FFF2-40B4-BE49-F238E27FC236}">
                <a16:creationId xmlns:a16="http://schemas.microsoft.com/office/drawing/2014/main" id="{5A6FCF9B-C86D-BA9C-B36D-979F5F88855C}"/>
              </a:ext>
            </a:extLst>
          </p:cNvPr>
          <p:cNvGraphicFramePr>
            <a:graphicFrameLocks noGrp="1"/>
          </p:cNvGraphicFramePr>
          <p:nvPr>
            <p:ph idx="4294967295"/>
            <p:extLst>
              <p:ext uri="{D42A27DB-BD31-4B8C-83A1-F6EECF244321}">
                <p14:modId xmlns:p14="http://schemas.microsoft.com/office/powerpoint/2010/main" val="2018668379"/>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230E230A-3FE4-0353-F305-2FD71A770E4C}"/>
              </a:ext>
            </a:extLst>
          </p:cNvPr>
          <p:cNvSpPr txBox="1"/>
          <p:nvPr/>
        </p:nvSpPr>
        <p:spPr>
          <a:xfrm>
            <a:off x="234696" y="237744"/>
            <a:ext cx="4419599" cy="5355312"/>
          </a:xfrm>
          <a:prstGeom prst="rect">
            <a:avLst/>
          </a:prstGeom>
          <a:noFill/>
        </p:spPr>
        <p:txBody>
          <a:bodyPr wrap="square">
            <a:spAutoFit/>
          </a:bodyPr>
          <a:lstStyle/>
          <a:p>
            <a:r>
              <a:rPr lang="en-US" dirty="0"/>
              <a:t>As we look at the meaning of herbs in the Bible, we see how they relate to our healing, nourishment, and spiritual health. These verses show God’s care and presence in our lives through creation. We are encouraged to value what we have, from the herbs we eat to the community we share. By learning from these scriptures, we grow in gratitude and see how nature shapes our spiritual path. I hope these thoughts encourage us to grow in faith and appreciate God’s creation more. Let’s value our time together, show love to one another, and care for our bodies as temples of the Holy Spirit. By doing this, we can build a grateful and connected community that lifts everyone up.</a:t>
            </a:r>
          </a:p>
        </p:txBody>
      </p:sp>
    </p:spTree>
    <p:extLst>
      <p:ext uri="{BB962C8B-B14F-4D97-AF65-F5344CB8AC3E}">
        <p14:creationId xmlns:p14="http://schemas.microsoft.com/office/powerpoint/2010/main" val="3799424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A42DEAD-FC3D-C3AB-073A-D44CC349F7CB}"/>
              </a:ext>
            </a:extLst>
          </p:cNvPr>
          <p:cNvSpPr>
            <a:spLocks noGrp="1"/>
          </p:cNvSpPr>
          <p:nvPr>
            <p:ph idx="1"/>
          </p:nvPr>
        </p:nvSpPr>
        <p:spPr/>
        <p:txBody>
          <a:bodyPr>
            <a:normAutofit lnSpcReduction="10000"/>
          </a:bodyPr>
          <a:lstStyle/>
          <a:p>
            <a:pPr marL="182880" marR="0" lvl="0" indent="-182880" algn="l" defTabSz="914400" rtl="0" eaLnBrk="1" fontAlgn="auto" latinLnBrk="0" hangingPunct="1">
              <a:lnSpc>
                <a:spcPct val="100000"/>
              </a:lnSpc>
              <a:spcBef>
                <a:spcPts val="900"/>
              </a:spcBef>
              <a:spcAft>
                <a:spcPts val="0"/>
              </a:spcAft>
              <a:buClr>
                <a:prstClr val="black">
                  <a:lumMod val="85000"/>
                  <a:lumOff val="15000"/>
                </a:prstClr>
              </a:buClr>
              <a:buSzTx/>
              <a:buFont typeface="Garamond" pitchFamily="18" charset="0"/>
              <a:buChar char="◦"/>
              <a:tabLst/>
              <a:defRPr/>
            </a:pPr>
            <a:r>
              <a:rPr kumimoji="0" lang="en-US" sz="2900" b="0" i="0" u="none" strike="noStrike" kern="1200" cap="none" spc="0" normalizeH="0" baseline="0" noProof="0" dirty="0">
                <a:ln>
                  <a:noFill/>
                </a:ln>
                <a:solidFill>
                  <a:prstClr val="black"/>
                </a:solidFill>
                <a:effectLst/>
                <a:uLnTx/>
                <a:uFillTx/>
                <a:latin typeface="Abadi" panose="020B0604020104020204" pitchFamily="34" charset="0"/>
                <a:cs typeface="Aharoni" panose="02010803020104030203" pitchFamily="2" charset="-79"/>
              </a:rPr>
              <a:t>Herbs in Daily Life</a:t>
            </a:r>
          </a:p>
          <a:p>
            <a:pPr marL="182880" marR="0" lvl="0" indent="-182880" algn="l" defTabSz="914400" rtl="0" eaLnBrk="1" fontAlgn="auto" latinLnBrk="0" hangingPunct="1">
              <a:lnSpc>
                <a:spcPct val="100000"/>
              </a:lnSpc>
              <a:spcBef>
                <a:spcPts val="900"/>
              </a:spcBef>
              <a:spcAft>
                <a:spcPts val="0"/>
              </a:spcAft>
              <a:buClr>
                <a:prstClr val="black">
                  <a:lumMod val="85000"/>
                  <a:lumOff val="15000"/>
                </a:prstClr>
              </a:buClr>
              <a:buSzTx/>
              <a:buFont typeface="Garamond" pitchFamily="18" charset="0"/>
              <a:buChar char="◦"/>
              <a:tabLst/>
              <a:defRPr/>
            </a:pPr>
            <a:r>
              <a:rPr kumimoji="0" lang="en-US" sz="2900" b="0" i="0" u="none" strike="noStrike" kern="1200" cap="none" spc="0" normalizeH="0" baseline="0" noProof="0" dirty="0">
                <a:ln>
                  <a:noFill/>
                </a:ln>
                <a:solidFill>
                  <a:prstClr val="black"/>
                </a:solidFill>
                <a:effectLst/>
                <a:uLnTx/>
                <a:uFillTx/>
                <a:latin typeface="Abadi" panose="020B0604020104020204" pitchFamily="34" charset="0"/>
                <a:cs typeface="Aharoni" panose="02010803020104030203" pitchFamily="2" charset="-79"/>
              </a:rPr>
              <a:t>Herbs emphasize the daily sustenance we receive from God. Our everyday lives can be enriched by recognizing the gifts of nature, including herbs. When we include such elements in our lives, we embrace the blessings of God’s creation. Learning from scripture, we can find purpose in even the smallest details of our lives. Herbs remind us to appreciate every little thing God has provided, connecting us actively to nature and to Him.</a:t>
            </a:r>
          </a:p>
          <a:p>
            <a:endParaRPr lang="en-US" dirty="0"/>
          </a:p>
        </p:txBody>
      </p:sp>
      <p:sp>
        <p:nvSpPr>
          <p:cNvPr id="3" name="Text Placeholder 2">
            <a:extLst>
              <a:ext uri="{FF2B5EF4-FFF2-40B4-BE49-F238E27FC236}">
                <a16:creationId xmlns:a16="http://schemas.microsoft.com/office/drawing/2014/main" id="{F28A237E-24C4-2491-0CBF-9A8FCC3ACDB4}"/>
              </a:ext>
            </a:extLst>
          </p:cNvPr>
          <p:cNvSpPr>
            <a:spLocks noGrp="1"/>
          </p:cNvSpPr>
          <p:nvPr>
            <p:ph type="body" sz="half" idx="2"/>
          </p:nvPr>
        </p:nvSpPr>
        <p:spPr>
          <a:xfrm>
            <a:off x="9187031" y="441064"/>
            <a:ext cx="2658484" cy="6198197"/>
          </a:xfrm>
        </p:spPr>
        <p:txBody>
          <a:bodyPr>
            <a:normAutofit fontScale="32500" lnSpcReduction="20000"/>
          </a:bodyPr>
          <a:lstStyle/>
          <a:p>
            <a:r>
              <a:rPr lang="en-US" sz="4300" b="1" i="1" dirty="0">
                <a:solidFill>
                  <a:schemeClr val="tx1"/>
                </a:solidFill>
                <a:latin typeface="Abadi" panose="020B0604020104020204" pitchFamily="34" charset="0"/>
                <a:ea typeface="ADLaM Display" panose="02010000000000000000" pitchFamily="2" charset="0"/>
                <a:cs typeface="ADLaM Display" panose="02010000000000000000" pitchFamily="2" charset="0"/>
              </a:rPr>
              <a:t>And the Lord God made all kinds of trees grow out of the ground—trees that were pleasing to the eye and good for food. In the middle of the garden were the tree of life and the tree of the knowledge of good and evil.” – Genesis 2:9</a:t>
            </a:r>
            <a:endParaRPr lang="en-US" sz="4300" b="1" dirty="0">
              <a:solidFill>
                <a:schemeClr val="tx1"/>
              </a:solidFill>
              <a:latin typeface="Abadi" panose="020B0604020104020204" pitchFamily="34" charset="0"/>
              <a:ea typeface="ADLaM Display" panose="02010000000000000000" pitchFamily="2" charset="0"/>
              <a:cs typeface="ADLaM Display" panose="02010000000000000000" pitchFamily="2" charset="0"/>
            </a:endParaRPr>
          </a:p>
          <a:p>
            <a:r>
              <a:rPr lang="en-US" sz="4300" b="1" i="1" dirty="0">
                <a:solidFill>
                  <a:schemeClr val="tx1"/>
                </a:solidFill>
                <a:latin typeface="Abadi" panose="020B0604020104020204" pitchFamily="34" charset="0"/>
                <a:ea typeface="ADLaM Display" panose="02010000000000000000" pitchFamily="2" charset="0"/>
                <a:cs typeface="ADLaM Display" panose="02010000000000000000" pitchFamily="2" charset="0"/>
              </a:rPr>
              <a:t>And why do you worry about clothes? See how the flowers of the field grow. They do not labor or spin.” – Matthew 6:28</a:t>
            </a:r>
            <a:endParaRPr lang="en-US" sz="4300" b="1" dirty="0">
              <a:solidFill>
                <a:schemeClr val="tx1"/>
              </a:solidFill>
              <a:latin typeface="Abadi" panose="020B0604020104020204" pitchFamily="34" charset="0"/>
              <a:ea typeface="ADLaM Display" panose="02010000000000000000" pitchFamily="2" charset="0"/>
              <a:cs typeface="ADLaM Display" panose="02010000000000000000" pitchFamily="2" charset="0"/>
            </a:endParaRPr>
          </a:p>
          <a:p>
            <a:r>
              <a:rPr lang="en-US" sz="4300" b="1" i="1" dirty="0">
                <a:solidFill>
                  <a:schemeClr val="tx1"/>
                </a:solidFill>
                <a:latin typeface="Abadi" panose="020B0604020104020204" pitchFamily="34" charset="0"/>
                <a:ea typeface="ADLaM Display" panose="02010000000000000000" pitchFamily="2" charset="0"/>
                <a:cs typeface="ADLaM Display" panose="02010000000000000000" pitchFamily="2" charset="0"/>
              </a:rPr>
              <a:t>He covers the sky with clouds; he supplies the earth with rain and makes grass grow on the hills.” – Psalm 147:8</a:t>
            </a:r>
            <a:endParaRPr lang="en-US" sz="4300" b="1" dirty="0">
              <a:solidFill>
                <a:schemeClr val="tx1"/>
              </a:solidFill>
              <a:latin typeface="Abadi" panose="020B0604020104020204" pitchFamily="34" charset="0"/>
              <a:ea typeface="ADLaM Display" panose="02010000000000000000" pitchFamily="2" charset="0"/>
              <a:cs typeface="ADLaM Display" panose="02010000000000000000" pitchFamily="2" charset="0"/>
            </a:endParaRPr>
          </a:p>
          <a:p>
            <a:r>
              <a:rPr lang="en-US" sz="4300" b="1" i="1" dirty="0">
                <a:solidFill>
                  <a:schemeClr val="tx1"/>
                </a:solidFill>
                <a:latin typeface="Abadi" panose="020B0604020104020204" pitchFamily="34" charset="0"/>
                <a:ea typeface="ADLaM Display" panose="02010000000000000000" pitchFamily="2" charset="0"/>
                <a:cs typeface="ADLaM Display" panose="02010000000000000000" pitchFamily="2" charset="0"/>
              </a:rPr>
              <a:t>“As the rain and the snow come down from heaven, and do not return to it without watering the earth and making it bud and flourish, so that it yields seed for the sower and bread for the eater.” – Isaiah 55:10-11</a:t>
            </a:r>
            <a:endParaRPr lang="en-US" sz="4300" b="1" dirty="0">
              <a:solidFill>
                <a:schemeClr val="tx1"/>
              </a:solidFill>
              <a:latin typeface="Abadi" panose="020B0604020104020204" pitchFamily="34" charset="0"/>
              <a:ea typeface="ADLaM Display" panose="02010000000000000000" pitchFamily="2" charset="0"/>
              <a:cs typeface="ADLaM Display" panose="02010000000000000000" pitchFamily="2" charset="0"/>
            </a:endParaRPr>
          </a:p>
          <a:p>
            <a:r>
              <a:rPr lang="en-US" sz="4300" b="1" i="1" dirty="0">
                <a:solidFill>
                  <a:schemeClr val="tx1"/>
                </a:solidFill>
                <a:latin typeface="Abadi" panose="020B0604020104020204" pitchFamily="34" charset="0"/>
                <a:ea typeface="ADLaM Display" panose="02010000000000000000" pitchFamily="2" charset="0"/>
                <a:cs typeface="ADLaM Display" panose="02010000000000000000" pitchFamily="2" charset="0"/>
              </a:rPr>
              <a:t>“To satisfy a desolate wasteland and make it sprout with </a:t>
            </a:r>
            <a:r>
              <a:rPr lang="en-US" sz="4300" i="1" dirty="0">
                <a:solidFill>
                  <a:schemeClr val="tx1"/>
                </a:solidFill>
                <a:latin typeface="Abadi" panose="020B0604020104020204" pitchFamily="34" charset="0"/>
                <a:ea typeface="ADLaM Display" panose="02010000000000000000" pitchFamily="2" charset="0"/>
                <a:cs typeface="ADLaM Display" panose="02010000000000000000" pitchFamily="2" charset="0"/>
              </a:rPr>
              <a:t>grass?” </a:t>
            </a:r>
            <a:r>
              <a:rPr lang="en-US" sz="4300" b="1" i="1" dirty="0">
                <a:solidFill>
                  <a:schemeClr val="tx1"/>
                </a:solidFill>
                <a:latin typeface="Abadi" panose="020B0604020104020204" pitchFamily="34" charset="0"/>
                <a:ea typeface="ADLaM Display" panose="02010000000000000000" pitchFamily="2" charset="0"/>
                <a:cs typeface="ADLaM Display" panose="02010000000000000000" pitchFamily="2" charset="0"/>
              </a:rPr>
              <a:t>– Job 38:27</a:t>
            </a:r>
            <a:endParaRPr lang="en-US" sz="4300" dirty="0">
              <a:solidFill>
                <a:schemeClr val="tx1"/>
              </a:solidFill>
              <a:latin typeface="Abadi" panose="020B0604020104020204" pitchFamily="34" charset="0"/>
              <a:ea typeface="ADLaM Display" panose="02010000000000000000" pitchFamily="2" charset="0"/>
              <a:cs typeface="ADLaM Display" panose="02010000000000000000" pitchFamily="2" charset="0"/>
            </a:endParaRPr>
          </a:p>
          <a:p>
            <a:endParaRPr lang="en-US" sz="3700" dirty="0"/>
          </a:p>
        </p:txBody>
      </p:sp>
    </p:spTree>
    <p:extLst>
      <p:ext uri="{BB962C8B-B14F-4D97-AF65-F5344CB8AC3E}">
        <p14:creationId xmlns:p14="http://schemas.microsoft.com/office/powerpoint/2010/main" val="1548300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AEABE2E-9060-04C3-6235-E0C51FA4F0C2}"/>
              </a:ext>
            </a:extLst>
          </p:cNvPr>
          <p:cNvSpPr txBox="1"/>
          <p:nvPr/>
        </p:nvSpPr>
        <p:spPr>
          <a:xfrm>
            <a:off x="215153" y="244550"/>
            <a:ext cx="11714577" cy="6740307"/>
          </a:xfrm>
          <a:prstGeom prst="rect">
            <a:avLst/>
          </a:prstGeom>
          <a:noFill/>
        </p:spPr>
        <p:txBody>
          <a:bodyPr wrap="square">
            <a:spAutoFit/>
          </a:bodyPr>
          <a:lstStyle/>
          <a:p>
            <a:pPr algn="l">
              <a:buNone/>
            </a:pPr>
            <a:r>
              <a:rPr lang="en-US" b="1" dirty="0">
                <a:effectLst/>
              </a:rPr>
              <a:t>Herbs for Healing</a:t>
            </a:r>
          </a:p>
          <a:p>
            <a:pPr algn="l">
              <a:buNone/>
            </a:pPr>
            <a:r>
              <a:rPr lang="en-US" dirty="0">
                <a:effectLst/>
              </a:rPr>
              <a:t>Faith often highlights the importance of healing, and herbs have long been part of that story. The Bible shows that God uses natural things to restore and heal us. When we see how herbs are used in scripture, we find they can help our bodies and spirits. By appreciating the healing gifts found in creation, we draw closer to God, who wants us to be whole. We are thankful for the simple and meaningful gift of herbs that help us heal.</a:t>
            </a:r>
          </a:p>
          <a:p>
            <a:pPr algn="l">
              <a:buNone/>
            </a:pPr>
            <a:endParaRPr lang="en-US" b="1" dirty="0">
              <a:effectLst/>
            </a:endParaRPr>
          </a:p>
          <a:p>
            <a:pPr algn="l">
              <a:buNone/>
            </a:pPr>
            <a:r>
              <a:rPr lang="en-US" i="1" dirty="0">
                <a:effectLst/>
              </a:rPr>
              <a:t>“Fruit trees of all kinds will grow on both banks of the river. Their leaves will not wither, nor will their fruit fail. Every month they will bear fruit, because the water from the sanctuary flows to them. Their fruit will serve for food and their leaves for healing.” </a:t>
            </a:r>
            <a:r>
              <a:rPr lang="en-US" b="1" i="1" dirty="0">
                <a:effectLst/>
              </a:rPr>
              <a:t>– Ezekiel 47:12</a:t>
            </a:r>
            <a:endParaRPr lang="en-US" dirty="0">
              <a:effectLst/>
            </a:endParaRPr>
          </a:p>
          <a:p>
            <a:pPr algn="l">
              <a:buNone/>
            </a:pPr>
            <a:endParaRPr lang="en-US" b="1" dirty="0">
              <a:effectLst/>
            </a:endParaRPr>
          </a:p>
          <a:p>
            <a:pPr algn="l">
              <a:buNone/>
            </a:pPr>
            <a:r>
              <a:rPr lang="en-US" i="1" dirty="0">
                <a:effectLst/>
              </a:rPr>
              <a:t>“Down the middle of the great street of the city, on each side of the river stood the tree of life, bearing twelve crops of fruit, yielding its fruit every month. And the leaves of the tree are for the healing of the nations.” </a:t>
            </a:r>
            <a:r>
              <a:rPr lang="en-US" b="1" i="1" dirty="0">
                <a:effectLst/>
              </a:rPr>
              <a:t>– Revelation 22:2</a:t>
            </a:r>
            <a:endParaRPr lang="en-US" dirty="0">
              <a:effectLst/>
            </a:endParaRPr>
          </a:p>
          <a:p>
            <a:pPr algn="l">
              <a:buNone/>
            </a:pPr>
            <a:endParaRPr lang="en-US" b="1" dirty="0">
              <a:effectLst/>
            </a:endParaRPr>
          </a:p>
          <a:p>
            <a:pPr algn="l">
              <a:buNone/>
            </a:pPr>
            <a:r>
              <a:rPr lang="en-US" i="1" dirty="0">
                <a:effectLst/>
              </a:rPr>
              <a:t>“A cheerful heart is good medicine, but a crushed spirit dries up the bones.” </a:t>
            </a:r>
            <a:r>
              <a:rPr lang="en-US" b="1" i="1" dirty="0">
                <a:effectLst/>
              </a:rPr>
              <a:t>– Proverbs 17:22</a:t>
            </a:r>
            <a:endParaRPr lang="en-US" dirty="0">
              <a:effectLst/>
            </a:endParaRPr>
          </a:p>
          <a:p>
            <a:pPr algn="l">
              <a:buNone/>
            </a:pPr>
            <a:endParaRPr lang="en-US" b="1" dirty="0">
              <a:effectLst/>
            </a:endParaRPr>
          </a:p>
          <a:p>
            <a:pPr algn="l">
              <a:buNone/>
            </a:pPr>
            <a:r>
              <a:rPr lang="en-US" i="1" dirty="0">
                <a:effectLst/>
              </a:rPr>
              <a:t>“Is there no balm in Gilead? Is there no physician there? Why then is there no healing for the wound of my people?” </a:t>
            </a:r>
            <a:r>
              <a:rPr lang="en-US" b="1" i="1" dirty="0">
                <a:effectLst/>
              </a:rPr>
              <a:t>– Jeremiah 8:22</a:t>
            </a:r>
            <a:endParaRPr lang="en-US" dirty="0">
              <a:effectLst/>
            </a:endParaRPr>
          </a:p>
          <a:p>
            <a:pPr algn="l">
              <a:buNone/>
            </a:pPr>
            <a:endParaRPr lang="en-US" b="1" dirty="0">
              <a:effectLst/>
            </a:endParaRPr>
          </a:p>
          <a:p>
            <a:pPr algn="l">
              <a:buNone/>
            </a:pPr>
            <a:r>
              <a:rPr lang="en-US" i="1" dirty="0">
                <a:effectLst/>
              </a:rPr>
              <a:t>“Is anyone among you sick? Let them call the elders of the church to pray over them and anoint them with oil in the name of the Lord.” </a:t>
            </a:r>
            <a:r>
              <a:rPr lang="en-US" b="1" i="1" dirty="0">
                <a:effectLst/>
              </a:rPr>
              <a:t>– James 5:14</a:t>
            </a:r>
            <a:endParaRPr lang="en-US" dirty="0">
              <a:effectLst/>
            </a:endParaRPr>
          </a:p>
          <a:p>
            <a:pPr algn="l">
              <a:buNone/>
            </a:pPr>
            <a:br>
              <a:rPr lang="en-US" dirty="0">
                <a:effectLst/>
              </a:rPr>
            </a:br>
            <a:endParaRPr lang="en-US" dirty="0">
              <a:effectLst/>
            </a:endParaRPr>
          </a:p>
        </p:txBody>
      </p:sp>
    </p:spTree>
    <p:extLst>
      <p:ext uri="{BB962C8B-B14F-4D97-AF65-F5344CB8AC3E}">
        <p14:creationId xmlns:p14="http://schemas.microsoft.com/office/powerpoint/2010/main" val="2665194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0D70C8A-A50E-4B41-86A2-E2F8558124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2"/>
          </a:solidFill>
          <a:ln w="6350" cap="flat" cmpd="sng" algn="ctr">
            <a:noFill/>
            <a:prstDash val="solid"/>
          </a:ln>
          <a:effectLst>
            <a:softEdge rad="0"/>
          </a:effectLst>
        </p:spPr>
        <p:txBody>
          <a:bodyPr/>
          <a:lstStyle/>
          <a:p>
            <a:endParaRPr lang="en-US" dirty="0"/>
          </a:p>
        </p:txBody>
      </p:sp>
      <p:sp>
        <p:nvSpPr>
          <p:cNvPr id="20" name="Rectangle 19">
            <a:extLst>
              <a:ext uri="{FF2B5EF4-FFF2-40B4-BE49-F238E27FC236}">
                <a16:creationId xmlns:a16="http://schemas.microsoft.com/office/drawing/2014/main" id="{3E25BDA2-3F4D-4B38-90E7-989465ECD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1" name="Rectangle 20">
            <a:extLst>
              <a:ext uri="{FF2B5EF4-FFF2-40B4-BE49-F238E27FC236}">
                <a16:creationId xmlns:a16="http://schemas.microsoft.com/office/drawing/2014/main" id="{F65EEA05-AD42-442F-B6C6-CB9FC2894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3">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2" name="Rectangle 21">
            <a:extLst>
              <a:ext uri="{FF2B5EF4-FFF2-40B4-BE49-F238E27FC236}">
                <a16:creationId xmlns:a16="http://schemas.microsoft.com/office/drawing/2014/main" id="{BC96869A-A70D-42F7-876F-605CB1718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en-US" dirty="0"/>
          </a:p>
        </p:txBody>
      </p:sp>
      <p:sp>
        <p:nvSpPr>
          <p:cNvPr id="23" name="Rectangle 22">
            <a:extLst>
              <a:ext uri="{FF2B5EF4-FFF2-40B4-BE49-F238E27FC236}">
                <a16:creationId xmlns:a16="http://schemas.microsoft.com/office/drawing/2014/main" id="{6CD407CC-EF5C-486F-9A14-7F681F986D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solidFill>
            <a:schemeClr val="bg1"/>
          </a:solidFill>
          <a:ln w="6350" cap="sq" cmpd="sng" algn="ctr">
            <a:solidFill>
              <a:schemeClr val="tx1">
                <a:lumMod val="75000"/>
                <a:lumOff val="25000"/>
              </a:schemeClr>
            </a:solidFill>
            <a:prstDash val="solid"/>
            <a:miter lim="800000"/>
          </a:ln>
          <a:effectLst/>
        </p:spPr>
        <p:txBody>
          <a:bodyPr/>
          <a:lstStyle/>
          <a:p>
            <a:endParaRPr lang="en-US" dirty="0"/>
          </a:p>
        </p:txBody>
      </p:sp>
      <p:sp>
        <p:nvSpPr>
          <p:cNvPr id="3" name="TextBox 2">
            <a:extLst>
              <a:ext uri="{FF2B5EF4-FFF2-40B4-BE49-F238E27FC236}">
                <a16:creationId xmlns:a16="http://schemas.microsoft.com/office/drawing/2014/main" id="{8F727168-ECD2-9B97-4306-5014428392BD}"/>
              </a:ext>
            </a:extLst>
          </p:cNvPr>
          <p:cNvSpPr txBox="1"/>
          <p:nvPr/>
        </p:nvSpPr>
        <p:spPr>
          <a:xfrm>
            <a:off x="1440519" y="1420706"/>
            <a:ext cx="5514758" cy="4016587"/>
          </a:xfrm>
          <a:prstGeom prst="rect">
            <a:avLst/>
          </a:prstGeom>
        </p:spPr>
        <p:txBody>
          <a:bodyPr vert="horz" lIns="91440" tIns="45720" rIns="91440" bIns="45720" rtlCol="0" anchor="ctr">
            <a:normAutofit/>
          </a:bodyPr>
          <a:lstStyle/>
          <a:p>
            <a:pPr indent="-182880" defTabSz="914400">
              <a:spcAft>
                <a:spcPts val="600"/>
              </a:spcAft>
              <a:buClr>
                <a:schemeClr val="tx1">
                  <a:lumMod val="85000"/>
                  <a:lumOff val="15000"/>
                </a:schemeClr>
              </a:buClr>
              <a:buFont typeface="Garamond" pitchFamily="18" charset="0"/>
              <a:buChar char="◦"/>
            </a:pPr>
            <a:r>
              <a:rPr lang="en-US" b="1" dirty="0">
                <a:solidFill>
                  <a:schemeClr val="tx1">
                    <a:lumMod val="75000"/>
                    <a:lumOff val="25000"/>
                  </a:schemeClr>
                </a:solidFill>
                <a:effectLst/>
              </a:rPr>
              <a:t>Symbolism of Herbs in the Bible</a:t>
            </a:r>
          </a:p>
          <a:p>
            <a:pPr indent="-182880" defTabSz="914400">
              <a:spcAft>
                <a:spcPts val="600"/>
              </a:spcAft>
              <a:buClr>
                <a:schemeClr val="tx1">
                  <a:lumMod val="85000"/>
                  <a:lumOff val="15000"/>
                </a:schemeClr>
              </a:buClr>
              <a:buFont typeface="Garamond" pitchFamily="18" charset="0"/>
              <a:buChar char="◦"/>
            </a:pPr>
            <a:r>
              <a:rPr lang="en-US" dirty="0">
                <a:solidFill>
                  <a:schemeClr val="tx1">
                    <a:lumMod val="75000"/>
                    <a:lumOff val="25000"/>
                  </a:schemeClr>
                </a:solidFill>
                <a:effectLst/>
              </a:rPr>
              <a:t>As we grow in faith, we encounter many symbols in scripture, including herbs. Herbs symbolize purity, growth, and God’s promises. Reflecting on their meaning deepens our understanding of faith and highlights God’s presence in all aspects of life. Studying these symbols can strengthen our relationship with the Lord and help us recognize God’s guidance each day.</a:t>
            </a:r>
          </a:p>
        </p:txBody>
      </p:sp>
      <p:cxnSp>
        <p:nvCxnSpPr>
          <p:cNvPr id="18" name="Straight Connector 17">
            <a:extLst>
              <a:ext uri="{FF2B5EF4-FFF2-40B4-BE49-F238E27FC236}">
                <a16:creationId xmlns:a16="http://schemas.microsoft.com/office/drawing/2014/main" id="{0DD76B5F-5BAA-48C6-9065-9AEF15D30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5731"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B2B919C-85E2-120D-E33C-7E9FFFA02029}"/>
              </a:ext>
            </a:extLst>
          </p:cNvPr>
          <p:cNvSpPr txBox="1"/>
          <p:nvPr/>
        </p:nvSpPr>
        <p:spPr>
          <a:xfrm>
            <a:off x="7352688" y="777240"/>
            <a:ext cx="4042259" cy="4524315"/>
          </a:xfrm>
          <a:prstGeom prst="rect">
            <a:avLst/>
          </a:prstGeom>
          <a:noFill/>
        </p:spPr>
        <p:txBody>
          <a:bodyPr wrap="square">
            <a:spAutoFit/>
          </a:bodyPr>
          <a:lstStyle/>
          <a:p>
            <a:pPr algn="l">
              <a:buNone/>
            </a:pPr>
            <a:r>
              <a:rPr lang="en-US" dirty="0">
                <a:effectLst/>
              </a:rPr>
              <a:t>In the Bible, herbs are often seen as symbols of healing and renewal. People have long looked to green plants for help with both physical and spiritual needs. The scriptures use herbs to show that God cares for us and brings healing. This gentle image appears throughout the Bible, offering hope and reminding us that healing is possible. When we read these passages, we can find encouragement in God’s promise to restore us, whether we need healing in our bodies, our relationships, or our faith.</a:t>
            </a:r>
          </a:p>
        </p:txBody>
      </p:sp>
    </p:spTree>
    <p:extLst>
      <p:ext uri="{BB962C8B-B14F-4D97-AF65-F5344CB8AC3E}">
        <p14:creationId xmlns:p14="http://schemas.microsoft.com/office/powerpoint/2010/main" val="4269404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18E28-1D9A-3DE8-BCDE-7A1461102DE0}"/>
              </a:ext>
            </a:extLst>
          </p:cNvPr>
          <p:cNvSpPr>
            <a:spLocks noGrp="1"/>
          </p:cNvSpPr>
          <p:nvPr>
            <p:ph type="title"/>
          </p:nvPr>
        </p:nvSpPr>
        <p:spPr/>
        <p:txBody>
          <a:bodyPr>
            <a:normAutofit fontScale="90000"/>
          </a:bodyPr>
          <a:lstStyle/>
          <a:p>
            <a:r>
              <a:rPr lang="en-US" sz="1800" b="1" dirty="0"/>
              <a:t>Herbs for Nourishment</a:t>
            </a:r>
            <a:br>
              <a:rPr lang="en-US" sz="1600" dirty="0"/>
            </a:br>
            <a:r>
              <a:rPr lang="en-US" sz="1800" dirty="0"/>
              <a:t>As we consider the Bible verses about herbs, we remember that they bring nourishment to our bodies. Nourishing our bodies is essential in our walk of faith, showing gratitude for the bounty that God provides. The scriptures remind us that we should sustain not just our physical needs, but also our spiritual well-being. By reflecting on how herbs are used in our diets and lives, we recognize that God cares about every aspect of us, including how we nourish ourselves. It’s a beautiful illustration of His provision and love!</a:t>
            </a:r>
            <a:br>
              <a:rPr lang="en-US" dirty="0"/>
            </a:br>
            <a:endParaRPr lang="en-US" dirty="0"/>
          </a:p>
        </p:txBody>
      </p:sp>
      <p:sp>
        <p:nvSpPr>
          <p:cNvPr id="3" name="Content Placeholder 2">
            <a:extLst>
              <a:ext uri="{FF2B5EF4-FFF2-40B4-BE49-F238E27FC236}">
                <a16:creationId xmlns:a16="http://schemas.microsoft.com/office/drawing/2014/main" id="{AAE0BD82-6741-642A-0884-6646B2C19ECC}"/>
              </a:ext>
            </a:extLst>
          </p:cNvPr>
          <p:cNvSpPr>
            <a:spLocks noGrp="1"/>
          </p:cNvSpPr>
          <p:nvPr>
            <p:ph idx="1"/>
          </p:nvPr>
        </p:nvSpPr>
        <p:spPr/>
        <p:txBody>
          <a:bodyPr>
            <a:normAutofit fontScale="92500" lnSpcReduction="10000"/>
          </a:bodyPr>
          <a:lstStyle/>
          <a:p>
            <a:pPr algn="l">
              <a:buNone/>
            </a:pPr>
            <a:r>
              <a:rPr lang="en-US" b="1" i="0" cap="all" dirty="0">
                <a:solidFill>
                  <a:srgbClr val="222222"/>
                </a:solidFill>
                <a:effectLst/>
                <a:latin typeface="Helvetica" panose="020B0604020202020204" pitchFamily="34" charset="0"/>
              </a:rPr>
              <a:t>Genesis 1:29</a:t>
            </a:r>
          </a:p>
          <a:p>
            <a:pPr algn="l">
              <a:buNone/>
            </a:pPr>
            <a:r>
              <a:rPr lang="en-US" b="0" i="1" dirty="0">
                <a:solidFill>
                  <a:srgbClr val="222222"/>
                </a:solidFill>
                <a:effectLst/>
                <a:latin typeface="Helvetica" panose="020B0604020202020204" pitchFamily="34" charset="0"/>
              </a:rPr>
              <a:t>“Then God said, “I give you every seed-bearing plant on the face of the whole earth and every tree that has fruit with seed in it. They will be yours for food.” </a:t>
            </a:r>
            <a:r>
              <a:rPr lang="en-US" b="1" i="1" dirty="0">
                <a:solidFill>
                  <a:srgbClr val="222222"/>
                </a:solidFill>
                <a:effectLst/>
                <a:latin typeface="Helvetica" panose="020B0604020202020204" pitchFamily="34" charset="0"/>
              </a:rPr>
              <a:t>– Genesis 1:29</a:t>
            </a:r>
            <a:endParaRPr lang="en-US" b="0" i="1" dirty="0">
              <a:solidFill>
                <a:srgbClr val="222222"/>
              </a:solidFill>
              <a:effectLst/>
              <a:latin typeface="Helvetica" panose="020B0604020202020204" pitchFamily="34" charset="0"/>
            </a:endParaRPr>
          </a:p>
          <a:p>
            <a:pPr algn="l">
              <a:buNone/>
            </a:pPr>
            <a:r>
              <a:rPr lang="en-US" b="1" i="0" cap="all" dirty="0">
                <a:solidFill>
                  <a:srgbClr val="222222"/>
                </a:solidFill>
                <a:effectLst/>
                <a:latin typeface="Helvetica" panose="020B0604020202020204" pitchFamily="34" charset="0"/>
              </a:rPr>
              <a:t>Psalms 104:14</a:t>
            </a:r>
          </a:p>
          <a:p>
            <a:pPr algn="l">
              <a:buNone/>
            </a:pPr>
            <a:r>
              <a:rPr lang="en-US" b="0" i="1" dirty="0">
                <a:solidFill>
                  <a:srgbClr val="222222"/>
                </a:solidFill>
                <a:effectLst/>
                <a:latin typeface="Helvetica" panose="020B0604020202020204" pitchFamily="34" charset="0"/>
              </a:rPr>
              <a:t>“He makes grass grow for the cattle, and plants for people to cultivate—bringing forth food from the earth.” </a:t>
            </a:r>
            <a:r>
              <a:rPr lang="en-US" b="1" i="1" dirty="0">
                <a:solidFill>
                  <a:srgbClr val="222222"/>
                </a:solidFill>
                <a:effectLst/>
                <a:latin typeface="Helvetica" panose="020B0604020202020204" pitchFamily="34" charset="0"/>
              </a:rPr>
              <a:t>– Psalms 104:14</a:t>
            </a:r>
            <a:endParaRPr lang="en-US" b="0" i="1" dirty="0">
              <a:solidFill>
                <a:srgbClr val="222222"/>
              </a:solidFill>
              <a:effectLst/>
              <a:latin typeface="Helvetica" panose="020B0604020202020204" pitchFamily="34" charset="0"/>
            </a:endParaRPr>
          </a:p>
          <a:p>
            <a:pPr algn="l">
              <a:buNone/>
            </a:pPr>
            <a:r>
              <a:rPr lang="en-US" b="1" i="0" cap="all" dirty="0">
                <a:solidFill>
                  <a:srgbClr val="222222"/>
                </a:solidFill>
                <a:effectLst/>
                <a:latin typeface="Helvetica" panose="020B0604020202020204" pitchFamily="34" charset="0"/>
              </a:rPr>
              <a:t>Matthew 13:32</a:t>
            </a:r>
          </a:p>
          <a:p>
            <a:pPr algn="l">
              <a:buNone/>
            </a:pPr>
            <a:r>
              <a:rPr lang="en-US" b="0" i="1" dirty="0">
                <a:solidFill>
                  <a:srgbClr val="222222"/>
                </a:solidFill>
                <a:effectLst/>
                <a:latin typeface="Helvetica" panose="020B0604020202020204" pitchFamily="34" charset="0"/>
              </a:rPr>
              <a:t>“Though it is the smallest of all seeds, yet when it grows, it is the largest of garden plants and becomes a tree, so that the birds come and perch in its branches.” </a:t>
            </a:r>
            <a:r>
              <a:rPr lang="en-US" b="1" i="1" dirty="0">
                <a:solidFill>
                  <a:srgbClr val="222222"/>
                </a:solidFill>
                <a:effectLst/>
                <a:latin typeface="Helvetica" panose="020B0604020202020204" pitchFamily="34" charset="0"/>
              </a:rPr>
              <a:t>– Matthew 13:32</a:t>
            </a:r>
            <a:endParaRPr lang="en-US" b="0" i="1" dirty="0">
              <a:solidFill>
                <a:srgbClr val="222222"/>
              </a:solidFill>
              <a:effectLst/>
              <a:latin typeface="Helvetica" panose="020B0604020202020204" pitchFamily="34" charset="0"/>
            </a:endParaRPr>
          </a:p>
          <a:p>
            <a:pPr algn="l">
              <a:buNone/>
            </a:pPr>
            <a:r>
              <a:rPr lang="en-US" b="1" i="0" cap="all" dirty="0">
                <a:solidFill>
                  <a:srgbClr val="222222"/>
                </a:solidFill>
                <a:effectLst/>
                <a:latin typeface="Helvetica" panose="020B0604020202020204" pitchFamily="34" charset="0"/>
              </a:rPr>
              <a:t>John 6:51</a:t>
            </a:r>
          </a:p>
          <a:p>
            <a:pPr algn="l">
              <a:buNone/>
            </a:pPr>
            <a:r>
              <a:rPr lang="en-US" b="0" i="1" dirty="0">
                <a:solidFill>
                  <a:srgbClr val="222222"/>
                </a:solidFill>
                <a:effectLst/>
                <a:latin typeface="Helvetica" panose="020B0604020202020204" pitchFamily="34" charset="0"/>
              </a:rPr>
              <a:t>“I am the living bread that came down from heaven. Whoever eats this bread will live forever. This bread is my flesh, which I will give for the life of the world.” </a:t>
            </a:r>
            <a:r>
              <a:rPr lang="en-US" b="1" i="1" dirty="0">
                <a:solidFill>
                  <a:srgbClr val="222222"/>
                </a:solidFill>
                <a:effectLst/>
                <a:latin typeface="Helvetica" panose="020B0604020202020204" pitchFamily="34" charset="0"/>
              </a:rPr>
              <a:t>– John 6:51</a:t>
            </a:r>
            <a:endParaRPr lang="en-US" b="0" i="1" dirty="0">
              <a:solidFill>
                <a:srgbClr val="222222"/>
              </a:solidFill>
              <a:effectLst/>
              <a:latin typeface="Helvetica" panose="020B0604020202020204" pitchFamily="34" charset="0"/>
            </a:endParaRPr>
          </a:p>
          <a:p>
            <a:endParaRPr lang="en-US" dirty="0"/>
          </a:p>
        </p:txBody>
      </p:sp>
    </p:spTree>
    <p:extLst>
      <p:ext uri="{BB962C8B-B14F-4D97-AF65-F5344CB8AC3E}">
        <p14:creationId xmlns:p14="http://schemas.microsoft.com/office/powerpoint/2010/main" val="18189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978F8-13DB-7144-A795-EB73AC12C5FE}"/>
              </a:ext>
            </a:extLst>
          </p:cNvPr>
          <p:cNvSpPr>
            <a:spLocks noGrp="1"/>
          </p:cNvSpPr>
          <p:nvPr>
            <p:ph type="title"/>
          </p:nvPr>
        </p:nvSpPr>
        <p:spPr>
          <a:xfrm>
            <a:off x="646111" y="452718"/>
            <a:ext cx="9404723" cy="770026"/>
          </a:xfrm>
        </p:spPr>
        <p:txBody>
          <a:bodyPr/>
          <a:lstStyle/>
          <a:p>
            <a:r>
              <a:rPr lang="en-US" dirty="0"/>
              <a:t>             3 Ways to Use Herbs</a:t>
            </a:r>
          </a:p>
        </p:txBody>
      </p:sp>
      <p:sp>
        <p:nvSpPr>
          <p:cNvPr id="3" name="Text Placeholder 2">
            <a:extLst>
              <a:ext uri="{FF2B5EF4-FFF2-40B4-BE49-F238E27FC236}">
                <a16:creationId xmlns:a16="http://schemas.microsoft.com/office/drawing/2014/main" id="{1DEC96EE-68C4-537C-FFC7-057CEF6EF93E}"/>
              </a:ext>
            </a:extLst>
          </p:cNvPr>
          <p:cNvSpPr>
            <a:spLocks noGrp="1"/>
          </p:cNvSpPr>
          <p:nvPr>
            <p:ph type="body" idx="1"/>
          </p:nvPr>
        </p:nvSpPr>
        <p:spPr>
          <a:xfrm>
            <a:off x="632947" y="1371600"/>
            <a:ext cx="2946866" cy="609600"/>
          </a:xfrm>
        </p:spPr>
        <p:txBody>
          <a:bodyPr/>
          <a:lstStyle/>
          <a:p>
            <a:r>
              <a:rPr lang="en-US" b="1" dirty="0">
                <a:solidFill>
                  <a:schemeClr val="tx2"/>
                </a:solidFill>
              </a:rPr>
              <a:t>Culinary Use</a:t>
            </a:r>
          </a:p>
        </p:txBody>
      </p:sp>
      <p:sp>
        <p:nvSpPr>
          <p:cNvPr id="4" name="Text Placeholder 3">
            <a:extLst>
              <a:ext uri="{FF2B5EF4-FFF2-40B4-BE49-F238E27FC236}">
                <a16:creationId xmlns:a16="http://schemas.microsoft.com/office/drawing/2014/main" id="{140CFEFF-C684-C0A2-6BFE-4F8429DA38D2}"/>
              </a:ext>
            </a:extLst>
          </p:cNvPr>
          <p:cNvSpPr>
            <a:spLocks noGrp="1"/>
          </p:cNvSpPr>
          <p:nvPr>
            <p:ph type="body" sz="half" idx="15"/>
          </p:nvPr>
        </p:nvSpPr>
        <p:spPr>
          <a:xfrm>
            <a:off x="304800" y="1942214"/>
            <a:ext cx="3472543" cy="4692502"/>
          </a:xfrm>
        </p:spPr>
        <p:txBody>
          <a:bodyPr>
            <a:normAutofit lnSpcReduction="10000"/>
          </a:bodyPr>
          <a:lstStyle/>
          <a:p>
            <a:r>
              <a:rPr lang="en-US" sz="1600" b="1" dirty="0"/>
              <a:t>Infusions &amp; Butters: Steep fresh herbs (rosemary, thyme) in warm oil for drizzling or mix chopped herbs into softened butter for toast, meats, or veggies.</a:t>
            </a:r>
          </a:p>
          <a:p>
            <a:r>
              <a:rPr lang="en-US" sz="1600" b="1" dirty="0"/>
              <a:t>Teas &amp; Drinks: Brew dried or fresh herbs like mint, chamomile, or lemon balm into soothing teas, or freeze them in ice cubes for flavored water.</a:t>
            </a:r>
          </a:p>
          <a:p>
            <a:r>
              <a:rPr lang="en-US" sz="1600" b="1" dirty="0"/>
              <a:t>Flavor Boosters: Add to marinades, sauces (pesto, vinaigrettes), rubs for roasts, or mix directly into doughs for breads and pasta</a:t>
            </a:r>
          </a:p>
          <a:p>
            <a:r>
              <a:rPr lang="en-US" sz="1600" b="1" dirty="0"/>
              <a:t>We wont cover this. Many other websites and programs for culinary. </a:t>
            </a:r>
          </a:p>
        </p:txBody>
      </p:sp>
      <p:sp>
        <p:nvSpPr>
          <p:cNvPr id="5" name="Text Placeholder 4">
            <a:extLst>
              <a:ext uri="{FF2B5EF4-FFF2-40B4-BE49-F238E27FC236}">
                <a16:creationId xmlns:a16="http://schemas.microsoft.com/office/drawing/2014/main" id="{1A178AEB-DBAE-1C9B-1BD0-BE8A763155A0}"/>
              </a:ext>
            </a:extLst>
          </p:cNvPr>
          <p:cNvSpPr>
            <a:spLocks noGrp="1"/>
          </p:cNvSpPr>
          <p:nvPr>
            <p:ph type="body" sz="quarter" idx="3"/>
          </p:nvPr>
        </p:nvSpPr>
        <p:spPr>
          <a:xfrm>
            <a:off x="3883659" y="1371600"/>
            <a:ext cx="2936241" cy="531628"/>
          </a:xfrm>
        </p:spPr>
        <p:txBody>
          <a:bodyPr/>
          <a:lstStyle/>
          <a:p>
            <a:endParaRPr lang="en-US" dirty="0"/>
          </a:p>
          <a:p>
            <a:endParaRPr lang="en-US" dirty="0"/>
          </a:p>
          <a:p>
            <a:endParaRPr lang="en-US" dirty="0"/>
          </a:p>
          <a:p>
            <a:endParaRPr lang="en-US" dirty="0">
              <a:solidFill>
                <a:schemeClr val="accent1"/>
              </a:solidFill>
            </a:endParaRPr>
          </a:p>
          <a:p>
            <a:r>
              <a:rPr lang="en-US" sz="1800" b="1" dirty="0">
                <a:solidFill>
                  <a:schemeClr val="accent1"/>
                </a:solidFill>
              </a:rPr>
              <a:t>Medicinal/Wellness Uses</a:t>
            </a:r>
          </a:p>
        </p:txBody>
      </p:sp>
      <p:sp>
        <p:nvSpPr>
          <p:cNvPr id="6" name="Text Placeholder 5">
            <a:extLst>
              <a:ext uri="{FF2B5EF4-FFF2-40B4-BE49-F238E27FC236}">
                <a16:creationId xmlns:a16="http://schemas.microsoft.com/office/drawing/2014/main" id="{0D7EA51F-730C-41E6-5187-5CFBB76A8C4E}"/>
              </a:ext>
            </a:extLst>
          </p:cNvPr>
          <p:cNvSpPr>
            <a:spLocks noGrp="1"/>
          </p:cNvSpPr>
          <p:nvPr>
            <p:ph type="body" sz="half" idx="16"/>
          </p:nvPr>
        </p:nvSpPr>
        <p:spPr>
          <a:xfrm>
            <a:off x="3883658" y="2052084"/>
            <a:ext cx="2936242" cy="4582632"/>
          </a:xfrm>
        </p:spPr>
        <p:txBody>
          <a:bodyPr>
            <a:noAutofit/>
          </a:bodyPr>
          <a:lstStyle/>
          <a:p>
            <a:r>
              <a:rPr lang="en-US" sz="1800" b="1" dirty="0"/>
              <a:t>Herbal Teas &amp; Tinctures: Use chamomile for skin, oregano for colds, or ginger for nausea, steeped in hot water or preserved in alcohol/vinegar.</a:t>
            </a:r>
          </a:p>
          <a:p>
            <a:r>
              <a:rPr lang="en-US" sz="1800" b="1" dirty="0"/>
              <a:t>Topical Remedies: Create salves with chamomile for chapped lips or use lavender for soothing aromatherapy.</a:t>
            </a:r>
          </a:p>
          <a:p>
            <a:r>
              <a:rPr lang="en-US" sz="1800" b="1" dirty="0"/>
              <a:t>Natural Cleaners: Thyme's essential oils act as a natural disinfectant.</a:t>
            </a:r>
          </a:p>
        </p:txBody>
      </p:sp>
      <p:sp>
        <p:nvSpPr>
          <p:cNvPr id="7" name="Text Placeholder 6">
            <a:extLst>
              <a:ext uri="{FF2B5EF4-FFF2-40B4-BE49-F238E27FC236}">
                <a16:creationId xmlns:a16="http://schemas.microsoft.com/office/drawing/2014/main" id="{D72A3377-BE9B-4743-7A4C-EE71D5815E79}"/>
              </a:ext>
            </a:extLst>
          </p:cNvPr>
          <p:cNvSpPr>
            <a:spLocks noGrp="1"/>
          </p:cNvSpPr>
          <p:nvPr>
            <p:ph type="body" sz="quarter" idx="13"/>
          </p:nvPr>
        </p:nvSpPr>
        <p:spPr>
          <a:xfrm>
            <a:off x="7220393" y="1410586"/>
            <a:ext cx="3305840" cy="531628"/>
          </a:xfrm>
        </p:spPr>
        <p:txBody>
          <a:bodyPr/>
          <a:lstStyle/>
          <a:p>
            <a:r>
              <a:rPr lang="en-US" sz="2000" b="1" dirty="0">
                <a:solidFill>
                  <a:schemeClr val="accent2"/>
                </a:solidFill>
              </a:rPr>
              <a:t>Household and Craft use</a:t>
            </a:r>
          </a:p>
        </p:txBody>
      </p:sp>
      <p:sp>
        <p:nvSpPr>
          <p:cNvPr id="8" name="Text Placeholder 7">
            <a:extLst>
              <a:ext uri="{FF2B5EF4-FFF2-40B4-BE49-F238E27FC236}">
                <a16:creationId xmlns:a16="http://schemas.microsoft.com/office/drawing/2014/main" id="{FA5E54C8-A9E9-92F7-7A72-D0B237BE8CEF}"/>
              </a:ext>
            </a:extLst>
          </p:cNvPr>
          <p:cNvSpPr>
            <a:spLocks noGrp="1"/>
          </p:cNvSpPr>
          <p:nvPr>
            <p:ph type="body" sz="half" idx="17"/>
          </p:nvPr>
        </p:nvSpPr>
        <p:spPr>
          <a:xfrm>
            <a:off x="7124700" y="2114004"/>
            <a:ext cx="3401533" cy="4291277"/>
          </a:xfrm>
        </p:spPr>
        <p:txBody>
          <a:bodyPr>
            <a:normAutofit/>
          </a:bodyPr>
          <a:lstStyle/>
          <a:p>
            <a:r>
              <a:rPr lang="en-US" sz="1800" b="1" dirty="0"/>
              <a:t>Aromatherapy &amp; Decor: Dried lavender or mint can be placed in sachets for pleasant smells in drawers or hung as decorative bundles.</a:t>
            </a:r>
          </a:p>
          <a:p>
            <a:r>
              <a:rPr lang="en-US" sz="1800" b="1" dirty="0"/>
              <a:t>Gifts &amp; Crafts: Press herbs for cards, create designs on solar paper, or make scented gifts.</a:t>
            </a:r>
          </a:p>
          <a:p>
            <a:r>
              <a:rPr lang="en-US" sz="1800" b="1" dirty="0"/>
              <a:t>Pest Deterrents: Grow rosemary near your porch to keep mosquitoes away, and mint to deter mice</a:t>
            </a:r>
          </a:p>
          <a:p>
            <a:endParaRPr lang="en-US" dirty="0"/>
          </a:p>
        </p:txBody>
      </p:sp>
    </p:spTree>
    <p:extLst>
      <p:ext uri="{BB962C8B-B14F-4D97-AF65-F5344CB8AC3E}">
        <p14:creationId xmlns:p14="http://schemas.microsoft.com/office/powerpoint/2010/main" val="27898804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TM03457510[[fn=Savon]]</Template>
  <TotalTime>63597</TotalTime>
  <Words>6734</Words>
  <Application>Microsoft Office PowerPoint</Application>
  <PresentationFormat>Widescreen</PresentationFormat>
  <Paragraphs>346</Paragraphs>
  <Slides>33</Slides>
  <Notes>15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33</vt:i4>
      </vt:variant>
    </vt:vector>
  </HeadingPairs>
  <TitlesOfParts>
    <vt:vector size="44" baseType="lpstr">
      <vt:lpstr>Abadi</vt:lpstr>
      <vt:lpstr>ADLaM Display</vt:lpstr>
      <vt:lpstr>Agency FB</vt:lpstr>
      <vt:lpstr>Aharoni</vt:lpstr>
      <vt:lpstr>Algerian</vt:lpstr>
      <vt:lpstr>Aptos</vt:lpstr>
      <vt:lpstr>Century Gothic</vt:lpstr>
      <vt:lpstr>Garamond</vt:lpstr>
      <vt:lpstr>Google Sans</vt:lpstr>
      <vt:lpstr>Helvetica</vt:lpstr>
      <vt:lpstr>Savon</vt:lpstr>
      <vt:lpstr>Bringing the farm to your Backyard.</vt:lpstr>
      <vt:lpstr> </vt:lpstr>
      <vt:lpstr> Herbs Relating to God’s Creation .When we see herbs, we remember God’s amazing creation. They show us the beauty and strength of nature, which belongs to God’s kingdom. Each herb is different, showing how creative God is. The beauty of nature invites us to think about God’s love and care for all he has made. These verses remind us to care for nature and be thankful for all it gives us.</vt:lpstr>
      <vt:lpstr>PowerPoint Presentation</vt:lpstr>
      <vt:lpstr>PowerPoint Presentation</vt:lpstr>
      <vt:lpstr>PowerPoint Presentation</vt:lpstr>
      <vt:lpstr>PowerPoint Presentation</vt:lpstr>
      <vt:lpstr>Herbs for Nourishment As we consider the Bible verses about herbs, we remember that they bring nourishment to our bodies. Nourishing our bodies is essential in our walk of faith, showing gratitude for the bounty that God provides. The scriptures remind us that we should sustain not just our physical needs, but also our spiritual well-being. By reflecting on how herbs are used in our diets and lives, we recognize that God cares about every aspect of us, including how we nourish ourselves. It’s a beautiful illustration of His provision and love! </vt:lpstr>
      <vt:lpstr>             3 Ways to Use Herbs</vt:lpstr>
      <vt:lpstr> Wellness Cosmetics Use </vt:lpstr>
      <vt:lpstr>This section provides a variety of cosmetic products, including instructions for making lip balm, salve, sugar scrub, and two types of soap. The aim is to introduce the process of creating wellness products and to encourage further exploration and interest in making or purchasing these items for future use. These recipes are intended as introductory examples. Readers are encouraged to consult additional resources, such as herbal websites or library books, to further expand their knowledge. </vt:lpstr>
      <vt:lpstr>Introduction of Product</vt:lpstr>
      <vt:lpstr>Infused almond oil with herbs</vt:lpstr>
      <vt:lpstr>Continue Infused herbs </vt:lpstr>
      <vt:lpstr>Herbal Lip Balm</vt:lpstr>
      <vt:lpstr>     </vt:lpstr>
      <vt:lpstr>Making sugar scrub</vt:lpstr>
      <vt:lpstr>Making soap</vt:lpstr>
      <vt:lpstr>Easy Goats Milk soap</vt:lpstr>
      <vt:lpstr>Aromatherapy &amp; Decor</vt:lpstr>
      <vt:lpstr>Aromatherapy Decor</vt:lpstr>
      <vt:lpstr> </vt:lpstr>
      <vt:lpstr>    </vt:lpstr>
      <vt:lpstr>Bookmark and Journal</vt:lpstr>
      <vt:lpstr>PowerPoint Presentation</vt:lpstr>
      <vt:lpstr>Foraging Herbs</vt:lpstr>
      <vt:lpstr>                                                            Foraging safely with children</vt:lpstr>
      <vt:lpstr>Edible plants</vt:lpstr>
      <vt:lpstr>High school Herb elective</vt:lpstr>
      <vt:lpstr>          Herb/Wellness kit into a high school elective credit</vt:lpstr>
      <vt:lpstr>PowerPoint Presentation</vt:lpstr>
      <vt:lpstr>PowerPoint Presentation</vt:lpstr>
      <vt:lpstr>Disclaimer And Liability Clause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Perry, Adam D. (Maintenance)</dc:creator>
  <cp:lastModifiedBy>Amy Perry</cp:lastModifiedBy>
  <cp:revision>25</cp:revision>
  <dcterms:created xsi:type="dcterms:W3CDTF">2025-12-09T18:03:32Z</dcterms:created>
  <dcterms:modified xsi:type="dcterms:W3CDTF">2026-06-07T15:14:28Z</dcterms:modified>
</cp:coreProperties>
</file>