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4" r:id="rId2"/>
    <p:sldId id="265" r:id="rId3"/>
    <p:sldId id="256" r:id="rId4"/>
    <p:sldId id="259" r:id="rId5"/>
    <p:sldId id="260" r:id="rId6"/>
    <p:sldId id="261" r:id="rId7"/>
    <p:sldId id="262" r:id="rId8"/>
    <p:sldId id="257" r:id="rId9"/>
    <p:sldId id="258"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26460618-51D8-4F4C-8462-CAA1556A6C05}"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56559-3FEF-49C9-8E15-1FAFB71A109F}"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8105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460618-51D8-4F4C-8462-CAA1556A6C05}"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56559-3FEF-49C9-8E15-1FAFB71A109F}" type="slidenum">
              <a:rPr lang="en-US" smtClean="0"/>
              <a:t>‹#›</a:t>
            </a:fld>
            <a:endParaRPr lang="en-US"/>
          </a:p>
        </p:txBody>
      </p:sp>
    </p:spTree>
    <p:extLst>
      <p:ext uri="{BB962C8B-B14F-4D97-AF65-F5344CB8AC3E}">
        <p14:creationId xmlns:p14="http://schemas.microsoft.com/office/powerpoint/2010/main" val="288700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460618-51D8-4F4C-8462-CAA1556A6C05}"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56559-3FEF-49C9-8E15-1FAFB71A109F}"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0246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460618-51D8-4F4C-8462-CAA1556A6C05}"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56559-3FEF-49C9-8E15-1FAFB71A109F}" type="slidenum">
              <a:rPr lang="en-US" smtClean="0"/>
              <a:t>‹#›</a:t>
            </a:fld>
            <a:endParaRPr lang="en-US"/>
          </a:p>
        </p:txBody>
      </p:sp>
    </p:spTree>
    <p:extLst>
      <p:ext uri="{BB962C8B-B14F-4D97-AF65-F5344CB8AC3E}">
        <p14:creationId xmlns:p14="http://schemas.microsoft.com/office/powerpoint/2010/main" val="2349026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460618-51D8-4F4C-8462-CAA1556A6C05}"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56559-3FEF-49C9-8E15-1FAFB71A109F}"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5250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460618-51D8-4F4C-8462-CAA1556A6C05}"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756559-3FEF-49C9-8E15-1FAFB71A109F}" type="slidenum">
              <a:rPr lang="en-US" smtClean="0"/>
              <a:t>‹#›</a:t>
            </a:fld>
            <a:endParaRPr lang="en-US"/>
          </a:p>
        </p:txBody>
      </p:sp>
    </p:spTree>
    <p:extLst>
      <p:ext uri="{BB962C8B-B14F-4D97-AF65-F5344CB8AC3E}">
        <p14:creationId xmlns:p14="http://schemas.microsoft.com/office/powerpoint/2010/main" val="2427324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460618-51D8-4F4C-8462-CAA1556A6C05}" type="datetimeFigureOut">
              <a:rPr lang="en-US" smtClean="0"/>
              <a:t>3/25/2026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756559-3FEF-49C9-8E15-1FAFB71A109F}" type="slidenum">
              <a:rPr lang="en-US" smtClean="0"/>
              <a:t>‹#›</a:t>
            </a:fld>
            <a:endParaRPr lang="en-US"/>
          </a:p>
        </p:txBody>
      </p:sp>
    </p:spTree>
    <p:extLst>
      <p:ext uri="{BB962C8B-B14F-4D97-AF65-F5344CB8AC3E}">
        <p14:creationId xmlns:p14="http://schemas.microsoft.com/office/powerpoint/2010/main" val="3810659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460618-51D8-4F4C-8462-CAA1556A6C05}" type="datetimeFigureOut">
              <a:rPr lang="en-US" smtClean="0"/>
              <a:t>3/25/2026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756559-3FEF-49C9-8E15-1FAFB71A109F}" type="slidenum">
              <a:rPr lang="en-US" smtClean="0"/>
              <a:t>‹#›</a:t>
            </a:fld>
            <a:endParaRPr lang="en-US"/>
          </a:p>
        </p:txBody>
      </p:sp>
    </p:spTree>
    <p:extLst>
      <p:ext uri="{BB962C8B-B14F-4D97-AF65-F5344CB8AC3E}">
        <p14:creationId xmlns:p14="http://schemas.microsoft.com/office/powerpoint/2010/main" val="1989396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460618-51D8-4F4C-8462-CAA1556A6C05}" type="datetimeFigureOut">
              <a:rPr lang="en-US" smtClean="0"/>
              <a:t>3/25/2026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756559-3FEF-49C9-8E15-1FAFB71A109F}" type="slidenum">
              <a:rPr lang="en-US" smtClean="0"/>
              <a:t>‹#›</a:t>
            </a:fld>
            <a:endParaRPr lang="en-US"/>
          </a:p>
        </p:txBody>
      </p:sp>
    </p:spTree>
    <p:extLst>
      <p:ext uri="{BB962C8B-B14F-4D97-AF65-F5344CB8AC3E}">
        <p14:creationId xmlns:p14="http://schemas.microsoft.com/office/powerpoint/2010/main" val="1144313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460618-51D8-4F4C-8462-CAA1556A6C05}"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756559-3FEF-49C9-8E15-1FAFB71A109F}" type="slidenum">
              <a:rPr lang="en-US" smtClean="0"/>
              <a:t>‹#›</a:t>
            </a:fld>
            <a:endParaRPr lang="en-US"/>
          </a:p>
        </p:txBody>
      </p:sp>
    </p:spTree>
    <p:extLst>
      <p:ext uri="{BB962C8B-B14F-4D97-AF65-F5344CB8AC3E}">
        <p14:creationId xmlns:p14="http://schemas.microsoft.com/office/powerpoint/2010/main" val="2588437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460618-51D8-4F4C-8462-CAA1556A6C05}"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756559-3FEF-49C9-8E15-1FAFB71A109F}" type="slidenum">
              <a:rPr lang="en-US" smtClean="0"/>
              <a:t>‹#›</a:t>
            </a:fld>
            <a:endParaRPr lang="en-US"/>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034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26460618-51D8-4F4C-8462-CAA1556A6C05}" type="datetimeFigureOut">
              <a:rPr lang="en-US" smtClean="0"/>
              <a:t>3/25/2026</a:t>
            </a:fld>
            <a:endParaRPr lang="en-US"/>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F3756559-3FEF-49C9-8E15-1FAFB71A109F}"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046794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lithub.com/why-regency-romances-are-the-best-type-of-romance-novels/"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s://classicalconversationsbooks.com/products/alice-s-adventures-in-wonderland?utm_campaign=7171494-blog-Bookstore&amp;utm_source=bookstore&amp;utm_medium=blog&amp;utm_term=bookstore&amp;utm_content=Alice%E2%80%99s%20Adventures%20in%20Wonderland" TargetMode="External"/><Relationship Id="rId7" Type="http://schemas.openxmlformats.org/officeDocument/2006/relationships/image" Target="../media/image3.jpeg"/><Relationship Id="rId2" Type="http://schemas.openxmlformats.org/officeDocument/2006/relationships/hyperlink" Target="https://classicalconversations.com/blog/british-literature-books-for-homeschool/" TargetMode="External"/><Relationship Id="rId1" Type="http://schemas.openxmlformats.org/officeDocument/2006/relationships/slideLayout" Target="../slideLayouts/slideLayout7.xml"/><Relationship Id="rId6" Type="http://schemas.openxmlformats.org/officeDocument/2006/relationships/hyperlink" Target="https://classicalconversationsbooks.com/products/a-tale-of-two-cities?utm_campaign=7171494-blog-Bookstore&amp;utm_source=bookstore&amp;utm_medium=blog&amp;utm_term=bookstore&amp;utm_content=A%20Tale%20of%20Two%20Cities" TargetMode="External"/><Relationship Id="rId5" Type="http://schemas.openxmlformats.org/officeDocument/2006/relationships/hyperlink" Target="https://classicalconversationsbooks.com/products/the-pilgrim-s-progress?utm_campaign=7171494-blog-Bookstore&amp;utm_source=bookstore&amp;utm_medium=blog&amp;utm_term=bookstore&amp;utm_content=The%20Pilgrim%E2%80%99s%20Progress" TargetMode="External"/><Relationship Id="rId4" Type="http://schemas.openxmlformats.org/officeDocument/2006/relationships/hyperlink" Target="https://classicalconversationsbooks.com/products/jane-eyre?utm_campaign=7171494-blog-Bookstore&amp;utm_source=bookstore&amp;utm_medium=blog&amp;utm_term=bookstore&amp;utm_content=Jane%20Eyre"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goodreads.com/list/show/82327.Young_Adult_Regency" TargetMode="External"/><Relationship Id="rId13" Type="http://schemas.openxmlformats.org/officeDocument/2006/relationships/hyperlink" Target="https://www.google.com/search?q=Bewitching+Season&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BxAI" TargetMode="External"/><Relationship Id="rId18" Type="http://schemas.openxmlformats.org/officeDocument/2006/relationships/hyperlink" Target="https://www.google.com/search?q=Pride+and+Prejudice%2FSense+and+Sensibility&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CRAE" TargetMode="External"/><Relationship Id="rId3" Type="http://schemas.openxmlformats.org/officeDocument/2006/relationships/hyperlink" Target="https://www.lonamanning.ca/blog/cmp227-regency-era-childrens-literature" TargetMode="External"/><Relationship Id="rId7" Type="http://schemas.openxmlformats.org/officeDocument/2006/relationships/hyperlink" Target="https://www.google.com/search?q=A+Matter+of+Magic&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BRAH" TargetMode="External"/><Relationship Id="rId12" Type="http://schemas.openxmlformats.org/officeDocument/2006/relationships/hyperlink" Target="https://www.google.com/search?q=The+Season&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BxAG" TargetMode="External"/><Relationship Id="rId17" Type="http://schemas.openxmlformats.org/officeDocument/2006/relationships/hyperlink" Target="https://www.facebook.com/groups/122673731818386/posts/1440209063398173/" TargetMode="External"/><Relationship Id="rId2" Type="http://schemas.openxmlformats.org/officeDocument/2006/relationships/hyperlink" Target="https://riskyregencies.com/tag/childrens-books/" TargetMode="External"/><Relationship Id="rId16" Type="http://schemas.openxmlformats.org/officeDocument/2006/relationships/hyperlink" Target="https://www.google.com/search?q=Northanger+Abbey&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CRAB" TargetMode="External"/><Relationship Id="rId1" Type="http://schemas.openxmlformats.org/officeDocument/2006/relationships/slideLayout" Target="../slideLayouts/slideLayout4.xml"/><Relationship Id="rId6" Type="http://schemas.openxmlformats.org/officeDocument/2006/relationships/hyperlink" Target="https://www.google.com/search?q=Sorcery+%26+Cecelia%3A+or+The+Enchanted+Chocolate+Pot&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BRAF" TargetMode="External"/><Relationship Id="rId11" Type="http://schemas.openxmlformats.org/officeDocument/2006/relationships/hyperlink" Target="https://www.google.com/search?q=Love%2C+Lies+and+Spies&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BxAE" TargetMode="External"/><Relationship Id="rId5" Type="http://schemas.openxmlformats.org/officeDocument/2006/relationships/hyperlink" Target="https://www.google.com/search?q=Newt%27s+Emerald&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BRAD" TargetMode="External"/><Relationship Id="rId15" Type="http://schemas.openxmlformats.org/officeDocument/2006/relationships/hyperlink" Target="https://www.google.com/search?q=The+Dark+Days+Club&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BxAM" TargetMode="External"/><Relationship Id="rId10" Type="http://schemas.openxmlformats.org/officeDocument/2006/relationships/hyperlink" Target="https://www.reddit.com/r/HistoricalRomance/comments/1q3cn26/regency_period_books_for_younger_readers/" TargetMode="External"/><Relationship Id="rId19" Type="http://schemas.openxmlformats.org/officeDocument/2006/relationships/hyperlink" Target="https://www.google.com/search?q=The+Grand+Sophy&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CRAG" TargetMode="External"/><Relationship Id="rId4" Type="http://schemas.openxmlformats.org/officeDocument/2006/relationships/hyperlink" Target="https://www.google.com/search?q=Kat%2C+Incorrigible+series&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BRAB" TargetMode="External"/><Relationship Id="rId9" Type="http://schemas.openxmlformats.org/officeDocument/2006/relationships/hyperlink" Target="https://www.google.com/search?q=The+Bloody+Jack+series&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BxAB" TargetMode="External"/><Relationship Id="rId14" Type="http://schemas.openxmlformats.org/officeDocument/2006/relationships/hyperlink" Target="https://www.google.com/search?q=Dangerous+Alliance%3A+An+Austentacious+Romance&amp;oq=a+litst+of+books+to+read+during+the+regency+period+from+4+years+old+to+high+school&amp;gs_lcrp=EgZjaHJvbWUyBggAEEUYOTIHCAEQIRiPAtIBCTM1NTIxajBqN6gCALACAA&amp;sourceid=chrome&amp;ie=UTF-8&amp;mstk=AUtExfAozOrYtj0sZLugC8N5GcVVqy92Qztay1aBXWDW-Bcc3WQFondVlaHRl0-eD1sZa7vU_sa3_Z_bAb7b5Yf_Cw7Mhjx6CSuQOyYciQkU2pXE6Hv9DOjj3mjMKOIDBPfB4gXt3zYV_cDRF8PgP4wkAtByerIgoCdIVKiZVnI2u_AjwgIHZInvuY-yNMzQC3Wcxk1T5jcoZyHd98aVgNZKBei3cA&amp;csui=3&amp;ved=2ahUKEwjYlPmrmryTAxV65MkDHQKqEk4QgK4QegQIBxAK"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hyperlink" Target="https://www.google.com/search?q=Early+Grimm+Tales&amp;oq=list+of+regency+period+readings+for+young+children&amp;gs_lcrp=EgZjaHJvbWUyBggAEEUYOdIBCTM0NDMwajBqN6gCALACAA&amp;sourceid=chrome&amp;ie=UTF-8&amp;mstk=AUtExfBwueHgnfTDvIL25NgPNdnV9mqLguWzNjlif5lfuOP9_lLO1sQnKvqBD99S_z34pUyCYKS_l3sS6kx8iHWfy67JdrgO7zR9b4nM2KEZ2nwPjgbSeNZt4vHLI5nYpfzT26DTbtC98ZtevLmSt3BvZbeAOMR_BE33r7BPIc0MvnyVdmFZ77sDXtdB22-EmagRjQNh&amp;csui=3&amp;ved=2ahUKEwjNlbeOmLyTAxU4kmoFHYEvNDAQgK4QegQIAxAM" TargetMode="External"/><Relationship Id="rId13" Type="http://schemas.openxmlformats.org/officeDocument/2006/relationships/hyperlink" Target="https://www.youtube.com/watch?v=zDSP0j1WEbs" TargetMode="External"/><Relationship Id="rId3" Type="http://schemas.openxmlformats.org/officeDocument/2006/relationships/hyperlink" Target="https://www.google.com/search?q=The+History+of+Little+Goody+Two-Shoes&amp;oq=list+of+regency+period+readings+for+young+children&amp;gs_lcrp=EgZjaHJvbWUyBggAEEUYOdIBCTM0NDMwajBqN6gCALACAA&amp;sourceid=chrome&amp;ie=UTF-8&amp;mstk=AUtExfBwueHgnfTDvIL25NgPNdnV9mqLguWzNjlif5lfuOP9_lLO1sQnKvqBD99S_z34pUyCYKS_l3sS6kx8iHWfy67JdrgO7zR9b4nM2KEZ2nwPjgbSeNZt4vHLI5nYpfzT26DTbtC98ZtevLmSt3BvZbeAOMR_BE33r7BPIc0MvnyVdmFZ77sDXtdB22-EmagRjQNh&amp;csui=3&amp;ved=2ahUKEwjNlbeOmLyTAxU4kmoFHYEvNDAQgK4QegQIAxAD" TargetMode="External"/><Relationship Id="rId7" Type="http://schemas.openxmlformats.org/officeDocument/2006/relationships/hyperlink" Target="https://www.google.com/search?q=The+Governess%2C+Or%2C+The+Little+Female+Academy&amp;oq=list+of+regency+period+readings+for+young+children&amp;gs_lcrp=EgZjaHJvbWUyBggAEEUYOdIBCTM0NDMwajBqN6gCALACAA&amp;sourceid=chrome&amp;ie=UTF-8&amp;mstk=AUtExfBwueHgnfTDvIL25NgPNdnV9mqLguWzNjlif5lfuOP9_lLO1sQnKvqBD99S_z34pUyCYKS_l3sS6kx8iHWfy67JdrgO7zR9b4nM2KEZ2nwPjgbSeNZt4vHLI5nYpfzT26DTbtC98ZtevLmSt3BvZbeAOMR_BE33r7BPIc0MvnyVdmFZ77sDXtdB22-EmagRjQNh&amp;csui=3&amp;ved=2ahUKEwjNlbeOmLyTAxU4kmoFHYEvNDAQgK4QegQIAxAK" TargetMode="External"/><Relationship Id="rId12" Type="http://schemas.openxmlformats.org/officeDocument/2006/relationships/hyperlink" Target="https://www.google.com/search?q=Can%27t+You+Make+Them+Behave%2C+King+George%3F&amp;oq=list+of+regency+period+readings+for+young+children&amp;gs_lcrp=EgZjaHJvbWUyBggAEEUYOdIBCTM0NDMwajBqN6gCALACAA&amp;sourceid=chrome&amp;ie=UTF-8&amp;mstk=AUtExfBwueHgnfTDvIL25NgPNdnV9mqLguWzNjlif5lfuOP9_lLO1sQnKvqBD99S_z34pUyCYKS_l3sS6kx8iHWfy67JdrgO7zR9b4nM2KEZ2nwPjgbSeNZt4vHLI5nYpfzT26DTbtC98ZtevLmSt3BvZbeAOMR_BE33r7BPIc0MvnyVdmFZ77sDXtdB22-EmagRjQNh&amp;csui=3&amp;ved=2ahUKEwjNlbeOmLyTAxU4kmoFHYEvNDAQgK4QegQIBxAB" TargetMode="External"/><Relationship Id="rId2" Type="http://schemas.openxmlformats.org/officeDocument/2006/relationships/hyperlink" Target="https://www.google.com/search?q=Charles+Perrault+Fairy+Tales&amp;oq=list+of+regency+period+readings+for+young+children&amp;gs_lcrp=EgZjaHJvbWUyBggAEEUYOdIBCTM0NDMwajBqN6gCALACAA&amp;sourceid=chrome&amp;ie=UTF-8&amp;mstk=AUtExfBwueHgnfTDvIL25NgPNdnV9mqLguWzNjlif5lfuOP9_lLO1sQnKvqBD99S_z34pUyCYKS_l3sS6kx8iHWfy67JdrgO7zR9b4nM2KEZ2nwPjgbSeNZt4vHLI5nYpfzT26DTbtC98ZtevLmSt3BvZbeAOMR_BE33r7BPIc0MvnyVdmFZ77sDXtdB22-EmagRjQNh&amp;csui=3&amp;ved=2ahUKEwjNlbeOmLyTAxU4kmoFHYEvNDAQgK4QegQIAxAB" TargetMode="External"/><Relationship Id="rId1" Type="http://schemas.openxmlformats.org/officeDocument/2006/relationships/slideLayout" Target="../slideLayouts/slideLayout7.xml"/><Relationship Id="rId6" Type="http://schemas.openxmlformats.org/officeDocument/2006/relationships/hyperlink" Target="https://www.google.com/search?q=A+Token+for+Children&amp;oq=list+of+regency+period+readings+for+young+children&amp;gs_lcrp=EgZjaHJvbWUyBggAEEUYOdIBCTM0NDMwajBqN6gCALACAA&amp;sourceid=chrome&amp;ie=UTF-8&amp;mstk=AUtExfBwueHgnfTDvIL25NgPNdnV9mqLguWzNjlif5lfuOP9_lLO1sQnKvqBD99S_z34pUyCYKS_l3sS6kx8iHWfy67JdrgO7zR9b4nM2KEZ2nwPjgbSeNZt4vHLI5nYpfzT26DTbtC98ZtevLmSt3BvZbeAOMR_BE33r7BPIc0MvnyVdmFZ77sDXtdB22-EmagRjQNh&amp;csui=3&amp;ved=2ahUKEwjNlbeOmLyTAxU4kmoFHYEvNDAQgK4QegQIAxAI" TargetMode="External"/><Relationship Id="rId11" Type="http://schemas.openxmlformats.org/officeDocument/2006/relationships/hyperlink" Target="https://riskyregencies.com/tag/childrens-books/" TargetMode="External"/><Relationship Id="rId5" Type="http://schemas.openxmlformats.org/officeDocument/2006/relationships/hyperlink" Target="https://scholarblogs.emory.edu/marbl/2024/06/06/bridgerton/" TargetMode="External"/><Relationship Id="rId10" Type="http://schemas.openxmlformats.org/officeDocument/2006/relationships/hyperlink" Target="https://readgreatliterature.com/literature-lists-timelines/english-romantic-and-regency-literature-1789-1832/" TargetMode="External"/><Relationship Id="rId4" Type="http://schemas.openxmlformats.org/officeDocument/2006/relationships/hyperlink" Target="https://www.google.com/search?q=The+Juvenile+Magazine%3B+or%2C+An+Instructive+and+Entertaining+Miscellany&amp;oq=list+of+regency+period+readings+for+young+children&amp;gs_lcrp=EgZjaHJvbWUyBggAEEUYOdIBCTM0NDMwajBqN6gCALACAA&amp;sourceid=chrome&amp;ie=UTF-8&amp;mstk=AUtExfBwueHgnfTDvIL25NgPNdnV9mqLguWzNjlif5lfuOP9_lLO1sQnKvqBD99S_z34pUyCYKS_l3sS6kx8iHWfy67JdrgO7zR9b4nM2KEZ2nwPjgbSeNZt4vHLI5nYpfzT26DTbtC98ZtevLmSt3BvZbeAOMR_BE33r7BPIc0MvnyVdmFZ77sDXtdB22-EmagRjQNh&amp;csui=3&amp;ved=2ahUKEwjNlbeOmLyTAxU4kmoFHYEvNDAQgK4QegQIAxAF" TargetMode="External"/><Relationship Id="rId9" Type="http://schemas.openxmlformats.org/officeDocument/2006/relationships/hyperlink" Target="https://www.futurelearn.com/info/courses/history-of-the-book/0/steps/71700" TargetMode="External"/><Relationship Id="rId14" Type="http://schemas.openxmlformats.org/officeDocument/2006/relationships/hyperlink" Target="https://www.google.com/search?q=The+Courage+of+Sarah+Noble&amp;oq=list+of+regency+period+readings+for+young+children&amp;gs_lcrp=EgZjaHJvbWUyBggAEEUYOdIBCTM0NDMwajBqN6gCALACAA&amp;sourceid=chrome&amp;ie=UTF-8&amp;mstk=AUtExfBwueHgnfTDvIL25NgPNdnV9mqLguWzNjlif5lfuOP9_lLO1sQnKvqBD99S_z34pUyCYKS_l3sS6kx8iHWfy67JdrgO7zR9b4nM2KEZ2nwPjgbSeNZt4vHLI5nYpfzT26DTbtC98ZtevLmSt3BvZbeAOMR_BE33r7BPIc0MvnyVdmFZ77sDXtdB22-EmagRjQNh&amp;csui=3&amp;ved=2ahUKEwjNlbeOmLyTAxU4kmoFHYEvNDAQgK4QegQIBxAE"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reddit.com/r/books/comments/wk3qs4/introducing_children_to_classic_literature/" TargetMode="External"/><Relationship Id="rId2" Type="http://schemas.openxmlformats.org/officeDocument/2006/relationships/hyperlink" Target="https://www.7sistershomeschool.com/the-only-right-way-to-teach-literature/" TargetMode="External"/><Relationship Id="rId1" Type="http://schemas.openxmlformats.org/officeDocument/2006/relationships/slideLayout" Target="../slideLayouts/slideLayout7.xml"/><Relationship Id="rId4" Type="http://schemas.openxmlformats.org/officeDocument/2006/relationships/hyperlink" Target="https://pridereadingprogram.com/teach-child-to-read-gui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58453-3F34-C6FB-3ECA-A123930994F5}"/>
              </a:ext>
            </a:extLst>
          </p:cNvPr>
          <p:cNvSpPr>
            <a:spLocks noGrp="1"/>
          </p:cNvSpPr>
          <p:nvPr>
            <p:ph type="ctrTitle"/>
          </p:nvPr>
        </p:nvSpPr>
        <p:spPr/>
        <p:txBody>
          <a:bodyPr/>
          <a:lstStyle/>
          <a:p>
            <a:r>
              <a:rPr lang="en-US" dirty="0"/>
              <a:t>Regency Period Literature  </a:t>
            </a:r>
          </a:p>
        </p:txBody>
      </p:sp>
      <p:sp>
        <p:nvSpPr>
          <p:cNvPr id="3" name="Subtitle 2">
            <a:extLst>
              <a:ext uri="{FF2B5EF4-FFF2-40B4-BE49-F238E27FC236}">
                <a16:creationId xmlns:a16="http://schemas.microsoft.com/office/drawing/2014/main" id="{ACF8329B-874D-2798-819B-034A0BD1F5D5}"/>
              </a:ext>
            </a:extLst>
          </p:cNvPr>
          <p:cNvSpPr>
            <a:spLocks noGrp="1"/>
          </p:cNvSpPr>
          <p:nvPr>
            <p:ph type="subTitle" idx="1"/>
          </p:nvPr>
        </p:nvSpPr>
        <p:spPr/>
        <p:txBody>
          <a:bodyPr/>
          <a:lstStyle/>
          <a:p>
            <a:r>
              <a:rPr lang="en-US" dirty="0"/>
              <a:t>Elementary, Middle school and High school</a:t>
            </a:r>
          </a:p>
        </p:txBody>
      </p:sp>
    </p:spTree>
    <p:extLst>
      <p:ext uri="{BB962C8B-B14F-4D97-AF65-F5344CB8AC3E}">
        <p14:creationId xmlns:p14="http://schemas.microsoft.com/office/powerpoint/2010/main" val="914442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F4F4AF38-8AAD-4B65-9274-0033CABC4A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81CE8CA9-D6D2-4C46-8070-9566F894E5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72B31CF5-BEC2-457D-A52F-6A5CCB066FE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73C3EBAC-BC75-D768-4F31-FC4F43CD4E46}"/>
              </a:ext>
            </a:extLst>
          </p:cNvPr>
          <p:cNvSpPr txBox="1"/>
          <p:nvPr/>
        </p:nvSpPr>
        <p:spPr>
          <a:xfrm>
            <a:off x="1024129" y="2286000"/>
            <a:ext cx="3791711" cy="3931920"/>
          </a:xfrm>
          <a:prstGeom prst="rect">
            <a:avLst/>
          </a:prstGeom>
        </p:spPr>
        <p:txBody>
          <a:bodyPr vert="horz" lIns="45720" tIns="45720" rIns="45720" bIns="45720" rtlCol="0">
            <a:normAutofit/>
          </a:bodyPr>
          <a:lstStyle/>
          <a:p>
            <a:pPr marL="0" marR="0" lvl="0" indent="0" defTabSz="914400" fontAlgn="base">
              <a:lnSpc>
                <a:spcPct val="90000"/>
              </a:lnSpc>
              <a:spcBef>
                <a:spcPct val="0"/>
              </a:spcBef>
              <a:spcAft>
                <a:spcPts val="600"/>
              </a:spcAft>
              <a:buClr>
                <a:schemeClr val="accent2"/>
              </a:buClr>
              <a:buSzTx/>
              <a:buFontTx/>
              <a:buNone/>
              <a:tabLst/>
            </a:pPr>
            <a:r>
              <a:rPr kumimoji="0" lang="en-US" altLang="en-US" sz="1700" b="1" i="0" u="none" strike="noStrike" cap="none" normalizeH="0" baseline="0">
                <a:ln>
                  <a:noFill/>
                </a:ln>
                <a:solidFill>
                  <a:srgbClr val="FFFFFF"/>
                </a:solidFill>
                <a:effectLst/>
              </a:rPr>
              <a:t>Key Aspects of Literary Analysis</a:t>
            </a:r>
            <a:endParaRPr kumimoji="0" lang="en-US" altLang="en-US" sz="1700" b="0" i="0" u="none" strike="noStrike" cap="none" normalizeH="0" baseline="0">
              <a:ln>
                <a:noFill/>
              </a:ln>
              <a:solidFill>
                <a:srgbClr val="FFFFFF"/>
              </a:solidFill>
              <a:effectLst/>
            </a:endParaRPr>
          </a:p>
          <a:p>
            <a:pPr marL="0" marR="0" lvl="0" indent="0" defTabSz="914400" fontAlgn="base">
              <a:lnSpc>
                <a:spcPct val="90000"/>
              </a:lnSpc>
              <a:spcBef>
                <a:spcPct val="0"/>
              </a:spcBef>
              <a:spcAft>
                <a:spcPts val="600"/>
              </a:spcAft>
              <a:buClr>
                <a:schemeClr val="accent2"/>
              </a:buClr>
              <a:buSzTx/>
              <a:buFontTx/>
              <a:buChar char="•"/>
              <a:tabLst/>
            </a:pPr>
            <a:r>
              <a:rPr kumimoji="0" lang="en-US" altLang="en-US" sz="1700" b="1" i="0" u="none" strike="noStrike" cap="none" normalizeH="0" baseline="0">
                <a:ln>
                  <a:noFill/>
                </a:ln>
                <a:solidFill>
                  <a:srgbClr val="FFFFFF"/>
                </a:solidFill>
                <a:effectLst/>
              </a:rPr>
              <a:t>Plot:</a:t>
            </a:r>
            <a:r>
              <a:rPr kumimoji="0" lang="en-US" altLang="en-US" sz="1700" b="0" i="0" u="none" strike="noStrike" cap="none" normalizeH="0" baseline="0">
                <a:ln>
                  <a:noFill/>
                </a:ln>
                <a:solidFill>
                  <a:srgbClr val="FFFFFF"/>
                </a:solidFill>
                <a:effectLst/>
              </a:rPr>
              <a:t> The sequence of events in a story.</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700" b="1" i="0" u="none" strike="noStrike" cap="none" normalizeH="0" baseline="0">
                <a:ln>
                  <a:noFill/>
                </a:ln>
                <a:solidFill>
                  <a:srgbClr val="FFFFFF"/>
                </a:solidFill>
                <a:effectLst/>
              </a:rPr>
              <a:t>Character:</a:t>
            </a:r>
            <a:r>
              <a:rPr kumimoji="0" lang="en-US" altLang="en-US" sz="1700" b="0" i="0" u="none" strike="noStrike" cap="none" normalizeH="0" baseline="0">
                <a:ln>
                  <a:noFill/>
                </a:ln>
                <a:solidFill>
                  <a:srgbClr val="FFFFFF"/>
                </a:solidFill>
                <a:effectLst/>
              </a:rPr>
              <a:t> The people, animals, or creatures in a story.</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700" b="1" i="0" u="none" strike="noStrike" cap="none" normalizeH="0" baseline="0">
                <a:ln>
                  <a:noFill/>
                </a:ln>
                <a:solidFill>
                  <a:srgbClr val="FFFFFF"/>
                </a:solidFill>
                <a:effectLst/>
              </a:rPr>
              <a:t>Theme:</a:t>
            </a:r>
            <a:r>
              <a:rPr kumimoji="0" lang="en-US" altLang="en-US" sz="1700" b="0" i="0" u="none" strike="noStrike" cap="none" normalizeH="0" baseline="0">
                <a:ln>
                  <a:noFill/>
                </a:ln>
                <a:solidFill>
                  <a:srgbClr val="FFFFFF"/>
                </a:solidFill>
                <a:effectLst/>
              </a:rPr>
              <a:t> The underlying message or main idea of the story.</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700" b="1" i="0" u="none" strike="noStrike" cap="none" normalizeH="0" baseline="0">
                <a:ln>
                  <a:noFill/>
                </a:ln>
                <a:solidFill>
                  <a:srgbClr val="FFFFFF"/>
                </a:solidFill>
                <a:effectLst/>
              </a:rPr>
              <a:t>Setting:</a:t>
            </a:r>
            <a:r>
              <a:rPr kumimoji="0" lang="en-US" altLang="en-US" sz="1700" b="0" i="0" u="none" strike="noStrike" cap="none" normalizeH="0" baseline="0">
                <a:ln>
                  <a:noFill/>
                </a:ln>
                <a:solidFill>
                  <a:srgbClr val="FFFFFF"/>
                </a:solidFill>
                <a:effectLst/>
              </a:rPr>
              <a:t> The time and place where the story happens.</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700" b="1" i="0" u="none" strike="noStrike" cap="none" normalizeH="0" baseline="0">
                <a:ln>
                  <a:noFill/>
                </a:ln>
                <a:solidFill>
                  <a:srgbClr val="FFFFFF"/>
                </a:solidFill>
                <a:effectLst/>
              </a:rPr>
              <a:t>Conflict:</a:t>
            </a:r>
            <a:r>
              <a:rPr kumimoji="0" lang="en-US" altLang="en-US" sz="1700" b="0" i="0" u="none" strike="noStrike" cap="none" normalizeH="0" baseline="0">
                <a:ln>
                  <a:noFill/>
                </a:ln>
                <a:solidFill>
                  <a:srgbClr val="FFFFFF"/>
                </a:solidFill>
                <a:effectLst/>
              </a:rPr>
              <a:t> The problem the characters are trying to solve. </a:t>
            </a:r>
          </a:p>
          <a:p>
            <a:pPr marL="0" marR="0" lvl="0" indent="0" defTabSz="914400" fontAlgn="base">
              <a:lnSpc>
                <a:spcPct val="90000"/>
              </a:lnSpc>
              <a:spcBef>
                <a:spcPct val="0"/>
              </a:spcBef>
              <a:spcAft>
                <a:spcPts val="600"/>
              </a:spcAft>
              <a:buClr>
                <a:schemeClr val="accent2"/>
              </a:buClr>
              <a:buSzTx/>
              <a:buFontTx/>
              <a:buNone/>
              <a:tabLst/>
            </a:pPr>
            <a:r>
              <a:rPr kumimoji="0" lang="en-US" altLang="en-US" sz="1700" b="0" i="0" u="none" strike="noStrike" cap="none" normalizeH="0" baseline="0">
                <a:ln>
                  <a:noFill/>
                </a:ln>
                <a:solidFill>
                  <a:srgbClr val="FFFFFF"/>
                </a:solidFill>
                <a:effectLst/>
              </a:rPr>
              <a:t>By focusing on enjoyment and curiosity, children will naturally develop the critical thinking skills needed to appreciate and understand literature.</a:t>
            </a:r>
          </a:p>
        </p:txBody>
      </p:sp>
      <p:pic>
        <p:nvPicPr>
          <p:cNvPr id="10" name="Graphic 9" descr="Books">
            <a:extLst>
              <a:ext uri="{FF2B5EF4-FFF2-40B4-BE49-F238E27FC236}">
                <a16:creationId xmlns:a16="http://schemas.microsoft.com/office/drawing/2014/main" id="{40E3F951-FD3C-DDAA-CEFB-587BAE72CE7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6000" y="701039"/>
            <a:ext cx="5455921" cy="5455921"/>
          </a:xfrm>
          <a:prstGeom prst="rect">
            <a:avLst/>
          </a:prstGeom>
        </p:spPr>
      </p:pic>
    </p:spTree>
    <p:extLst>
      <p:ext uri="{BB962C8B-B14F-4D97-AF65-F5344CB8AC3E}">
        <p14:creationId xmlns:p14="http://schemas.microsoft.com/office/powerpoint/2010/main" val="2278636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E8963-22F4-E2E0-29FF-E88FB20B9DF0}"/>
              </a:ext>
            </a:extLst>
          </p:cNvPr>
          <p:cNvSpPr>
            <a:spLocks noGrp="1"/>
          </p:cNvSpPr>
          <p:nvPr>
            <p:ph type="title"/>
          </p:nvPr>
        </p:nvSpPr>
        <p:spPr/>
        <p:txBody>
          <a:bodyPr/>
          <a:lstStyle/>
          <a:p>
            <a:r>
              <a:rPr lang="en-US" dirty="0"/>
              <a:t>Why Do Readers Love Regency/Historical Romance?</a:t>
            </a:r>
          </a:p>
        </p:txBody>
      </p:sp>
      <p:sp>
        <p:nvSpPr>
          <p:cNvPr id="3" name="Content Placeholder 2">
            <a:extLst>
              <a:ext uri="{FF2B5EF4-FFF2-40B4-BE49-F238E27FC236}">
                <a16:creationId xmlns:a16="http://schemas.microsoft.com/office/drawing/2014/main" id="{34228DCF-DC55-4BEC-F9C6-F597C6D2A974}"/>
              </a:ext>
            </a:extLst>
          </p:cNvPr>
          <p:cNvSpPr>
            <a:spLocks noGrp="1"/>
          </p:cNvSpPr>
          <p:nvPr>
            <p:ph idx="1"/>
          </p:nvPr>
        </p:nvSpPr>
        <p:spPr/>
        <p:txBody>
          <a:bodyPr/>
          <a:lstStyle/>
          <a:p>
            <a:r>
              <a:rPr lang="en-US" dirty="0"/>
              <a:t>What defines the Regency period</a:t>
            </a:r>
          </a:p>
          <a:p>
            <a:r>
              <a:rPr lang="en-US" dirty="0"/>
              <a:t>The period is called the Regency because George IV became regent for his father, King George III, who was suffering from mental illness. Officially, the Regency lasted from 1811 to 1820, though some people stretch it from 1795 to 1837 and call it the Extended Regency. Many people think of this era as one of elegance and excess, mostly because books and TV shows focus on the lives of the rich and aristocratic. It makes for great escapism. Here’s a quick summary of the people I think have shaped how we see the Regency today:</a:t>
            </a:r>
          </a:p>
          <a:p>
            <a:endParaRPr lang="en-US" dirty="0"/>
          </a:p>
        </p:txBody>
      </p:sp>
      <p:sp>
        <p:nvSpPr>
          <p:cNvPr id="4" name="Text Placeholder 3">
            <a:extLst>
              <a:ext uri="{FF2B5EF4-FFF2-40B4-BE49-F238E27FC236}">
                <a16:creationId xmlns:a16="http://schemas.microsoft.com/office/drawing/2014/main" id="{A424876D-159A-8638-648A-E75254490B43}"/>
              </a:ext>
            </a:extLst>
          </p:cNvPr>
          <p:cNvSpPr>
            <a:spLocks noGrp="1"/>
          </p:cNvSpPr>
          <p:nvPr>
            <p:ph type="body" sz="half" idx="2"/>
          </p:nvPr>
        </p:nvSpPr>
        <p:spPr/>
        <p:txBody>
          <a:bodyPr/>
          <a:lstStyle/>
          <a:p>
            <a:r>
              <a:rPr lang="en-US" dirty="0">
                <a:hlinkClick r:id="rId2"/>
              </a:rPr>
              <a:t>https://lithub.com/why-regency-romances-are-the-best-type-of-romance-novels/</a:t>
            </a:r>
            <a:endParaRPr lang="en-US" dirty="0"/>
          </a:p>
          <a:p>
            <a:endParaRPr lang="en-US" dirty="0"/>
          </a:p>
          <a:p>
            <a:r>
              <a:rPr lang="en-US" dirty="0"/>
              <a:t>https://secondwindpub.wordpress.com/2014/05/16/why-do-readers-love-regencyhistorical-romance/</a:t>
            </a:r>
          </a:p>
        </p:txBody>
      </p:sp>
    </p:spTree>
    <p:extLst>
      <p:ext uri="{BB962C8B-B14F-4D97-AF65-F5344CB8AC3E}">
        <p14:creationId xmlns:p14="http://schemas.microsoft.com/office/powerpoint/2010/main" val="45100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B0AD926A-6A49-4FAF-A392-4534F4E9391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CE1A1E2-7FD0-0E46-BB26-3BF7C80AA23F}"/>
              </a:ext>
            </a:extLst>
          </p:cNvPr>
          <p:cNvSpPr txBox="1"/>
          <p:nvPr/>
        </p:nvSpPr>
        <p:spPr>
          <a:xfrm>
            <a:off x="1024128" y="2286000"/>
            <a:ext cx="6066818" cy="4023360"/>
          </a:xfrm>
          <a:prstGeom prst="rect">
            <a:avLst/>
          </a:prstGeom>
        </p:spPr>
        <p:txBody>
          <a:bodyPr vert="horz" lIns="45720" tIns="45720" rIns="45720" bIns="45720" rtlCol="0">
            <a:normAutofit/>
          </a:bodyPr>
          <a:lstStyle/>
          <a:p>
            <a:pPr defTabSz="914400" fontAlgn="base">
              <a:lnSpc>
                <a:spcPct val="90000"/>
              </a:lnSpc>
              <a:spcAft>
                <a:spcPts val="600"/>
              </a:spcAft>
              <a:buClr>
                <a:schemeClr val="accent2"/>
              </a:buClr>
              <a:buNone/>
            </a:pPr>
            <a:r>
              <a:rPr lang="en-US" sz="1400" b="1" i="0">
                <a:effectLst/>
              </a:rPr>
              <a:t>What Makes a Strong British Literature Curriculum?</a:t>
            </a:r>
          </a:p>
          <a:p>
            <a:pPr defTabSz="914400" fontAlgn="base">
              <a:lnSpc>
                <a:spcPct val="90000"/>
              </a:lnSpc>
              <a:spcAft>
                <a:spcPts val="600"/>
              </a:spcAft>
              <a:buClr>
                <a:schemeClr val="accent2"/>
              </a:buClr>
            </a:pPr>
            <a:r>
              <a:rPr lang="en-US" sz="1400"/>
              <a:t>British literature is a cornerstone of high school English studies, allowing students to engage with some of the most profound and influential works ever written. But what defines a strong British literature curriculum?</a:t>
            </a:r>
          </a:p>
          <a:p>
            <a:pPr defTabSz="914400" fontAlgn="base">
              <a:lnSpc>
                <a:spcPct val="90000"/>
              </a:lnSpc>
              <a:spcAft>
                <a:spcPts val="600"/>
              </a:spcAft>
              <a:buClr>
                <a:schemeClr val="accent2"/>
              </a:buClr>
            </a:pPr>
            <a:r>
              <a:rPr lang="en-US" sz="1400"/>
              <a:t>A well-designed program does more than expose students to classic books—it deepens their understanding of history, language, and the human experience. Here’s what to look for in a curriculum that enriches your student’s academic journey:</a:t>
            </a:r>
          </a:p>
          <a:p>
            <a:pPr defTabSz="914400" fontAlgn="base">
              <a:lnSpc>
                <a:spcPct val="90000"/>
              </a:lnSpc>
              <a:spcAft>
                <a:spcPts val="600"/>
              </a:spcAft>
              <a:buClr>
                <a:schemeClr val="accent2"/>
              </a:buClr>
            </a:pPr>
            <a:r>
              <a:rPr lang="en-US" sz="1400">
                <a:hlinkClick r:id="rId2"/>
              </a:rPr>
              <a:t>https://classicalconversations.com/blog/british-literature-books-for-homeschool/#</a:t>
            </a:r>
            <a:r>
              <a:rPr lang="en-US" sz="1400"/>
              <a:t>:</a:t>
            </a:r>
          </a:p>
          <a:p>
            <a:pPr defTabSz="914400" fontAlgn="base">
              <a:lnSpc>
                <a:spcPct val="90000"/>
              </a:lnSpc>
              <a:spcAft>
                <a:spcPts val="600"/>
              </a:spcAft>
              <a:buClr>
                <a:schemeClr val="accent2"/>
              </a:buClr>
            </a:pPr>
            <a:endParaRPr lang="en-US" sz="1400"/>
          </a:p>
          <a:p>
            <a:pPr defTabSz="914400" fontAlgn="base">
              <a:lnSpc>
                <a:spcPct val="90000"/>
              </a:lnSpc>
              <a:spcAft>
                <a:spcPts val="600"/>
              </a:spcAft>
              <a:buClr>
                <a:schemeClr val="accent2"/>
              </a:buClr>
            </a:pPr>
            <a:r>
              <a:rPr lang="en-US" sz="1400" b="1" i="1">
                <a:hlinkClick r:id="rId3"/>
              </a:rPr>
              <a:t>Alice’s Adventures in Wonderland</a:t>
            </a:r>
            <a:endParaRPr lang="en-US" sz="1400"/>
          </a:p>
          <a:p>
            <a:pPr defTabSz="914400" fontAlgn="base">
              <a:lnSpc>
                <a:spcPct val="90000"/>
              </a:lnSpc>
              <a:spcAft>
                <a:spcPts val="600"/>
              </a:spcAft>
              <a:buClr>
                <a:schemeClr val="accent2"/>
              </a:buClr>
            </a:pPr>
            <a:r>
              <a:rPr lang="en-US" sz="1400" b="1" i="1">
                <a:hlinkClick r:id="rId4"/>
              </a:rPr>
              <a:t>Jane Eyre</a:t>
            </a:r>
            <a:endParaRPr lang="en-US" sz="1400"/>
          </a:p>
          <a:p>
            <a:pPr defTabSz="914400" fontAlgn="base">
              <a:lnSpc>
                <a:spcPct val="90000"/>
              </a:lnSpc>
              <a:spcAft>
                <a:spcPts val="600"/>
              </a:spcAft>
              <a:buClr>
                <a:schemeClr val="accent2"/>
              </a:buClr>
            </a:pPr>
            <a:r>
              <a:rPr lang="en-US" sz="1400" b="1" i="1">
                <a:hlinkClick r:id="rId5"/>
              </a:rPr>
              <a:t>The Pilgrim’s Progress</a:t>
            </a:r>
            <a:endParaRPr lang="en-US" sz="1400"/>
          </a:p>
          <a:p>
            <a:pPr defTabSz="914400" fontAlgn="base">
              <a:lnSpc>
                <a:spcPct val="90000"/>
              </a:lnSpc>
              <a:spcAft>
                <a:spcPts val="600"/>
              </a:spcAft>
              <a:buClr>
                <a:schemeClr val="accent2"/>
              </a:buClr>
            </a:pPr>
            <a:r>
              <a:rPr lang="en-US" sz="1400" b="1" i="1">
                <a:hlinkClick r:id="rId6"/>
              </a:rPr>
              <a:t>A Tale of Two Cities</a:t>
            </a:r>
            <a:endParaRPr lang="en-US" sz="1400"/>
          </a:p>
          <a:p>
            <a:pPr defTabSz="914400" fontAlgn="base">
              <a:lnSpc>
                <a:spcPct val="90000"/>
              </a:lnSpc>
              <a:spcAft>
                <a:spcPts val="600"/>
              </a:spcAft>
              <a:buClr>
                <a:schemeClr val="accent2"/>
              </a:buClr>
            </a:pPr>
            <a:endParaRPr lang="en-US" sz="1400"/>
          </a:p>
          <a:p>
            <a:pPr defTabSz="914400" fontAlgn="base">
              <a:lnSpc>
                <a:spcPct val="90000"/>
              </a:lnSpc>
              <a:spcAft>
                <a:spcPts val="600"/>
              </a:spcAft>
              <a:buClr>
                <a:schemeClr val="accent2"/>
              </a:buClr>
            </a:pPr>
            <a:r>
              <a:rPr lang="en-US" sz="1400"/>
              <a:t>https://bookmarksnblankets.com/18-books-with-floral-and-garden-themes/</a:t>
            </a:r>
          </a:p>
          <a:p>
            <a:pPr defTabSz="914400" fontAlgn="base">
              <a:lnSpc>
                <a:spcPct val="90000"/>
              </a:lnSpc>
              <a:spcAft>
                <a:spcPts val="600"/>
              </a:spcAft>
              <a:buClr>
                <a:schemeClr val="accent2"/>
              </a:buClr>
            </a:pPr>
            <a:endParaRPr lang="en-US" sz="1400"/>
          </a:p>
          <a:p>
            <a:pPr defTabSz="914400" fontAlgn="base">
              <a:lnSpc>
                <a:spcPct val="90000"/>
              </a:lnSpc>
              <a:spcAft>
                <a:spcPts val="600"/>
              </a:spcAft>
              <a:buClr>
                <a:schemeClr val="accent2"/>
              </a:buClr>
            </a:pPr>
            <a:endParaRPr lang="en-US" sz="1400"/>
          </a:p>
          <a:p>
            <a:pPr defTabSz="914400" fontAlgn="base">
              <a:lnSpc>
                <a:spcPct val="90000"/>
              </a:lnSpc>
              <a:spcAft>
                <a:spcPts val="600"/>
              </a:spcAft>
              <a:buClr>
                <a:schemeClr val="accent2"/>
              </a:buClr>
              <a:buNone/>
            </a:pPr>
            <a:endParaRPr lang="en-US" sz="1400" b="1" i="0">
              <a:effectLst/>
            </a:endParaRPr>
          </a:p>
        </p:txBody>
      </p:sp>
      <p:pic>
        <p:nvPicPr>
          <p:cNvPr id="7" name="Picture 6" descr="Close-up of open book against blurred bookshelf background">
            <a:extLst>
              <a:ext uri="{FF2B5EF4-FFF2-40B4-BE49-F238E27FC236}">
                <a16:creationId xmlns:a16="http://schemas.microsoft.com/office/drawing/2014/main" id="{8BB6F7A9-0E56-E0B4-F6E1-AAE0B934D993}"/>
              </a:ext>
            </a:extLst>
          </p:cNvPr>
          <p:cNvPicPr>
            <a:picLocks noChangeAspect="1"/>
          </p:cNvPicPr>
          <p:nvPr/>
        </p:nvPicPr>
        <p:blipFill>
          <a:blip r:embed="rId7"/>
          <a:srcRect l="34141" r="20699" b="-1"/>
          <a:stretch>
            <a:fillRect/>
          </a:stretch>
        </p:blipFill>
        <p:spPr>
          <a:xfrm>
            <a:off x="7552266" y="10"/>
            <a:ext cx="4639733" cy="6857990"/>
          </a:xfrm>
          <a:prstGeom prst="rect">
            <a:avLst/>
          </a:prstGeom>
        </p:spPr>
      </p:pic>
    </p:spTree>
    <p:extLst>
      <p:ext uri="{BB962C8B-B14F-4D97-AF65-F5344CB8AC3E}">
        <p14:creationId xmlns:p14="http://schemas.microsoft.com/office/powerpoint/2010/main" val="1595726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6D858-8357-077A-2CC5-205822C0470C}"/>
              </a:ext>
            </a:extLst>
          </p:cNvPr>
          <p:cNvSpPr>
            <a:spLocks noGrp="1"/>
          </p:cNvSpPr>
          <p:nvPr>
            <p:ph type="title"/>
          </p:nvPr>
        </p:nvSpPr>
        <p:spPr/>
        <p:txBody>
          <a:bodyPr/>
          <a:lstStyle/>
          <a:p>
            <a:endParaRPr lang="en-US"/>
          </a:p>
        </p:txBody>
      </p:sp>
      <p:sp>
        <p:nvSpPr>
          <p:cNvPr id="5" name="Rectangle 1">
            <a:extLst>
              <a:ext uri="{FF2B5EF4-FFF2-40B4-BE49-F238E27FC236}">
                <a16:creationId xmlns:a16="http://schemas.microsoft.com/office/drawing/2014/main" id="{B3A5951D-F02B-CD9B-B74E-3A4E61452B30}"/>
              </a:ext>
            </a:extLst>
          </p:cNvPr>
          <p:cNvSpPr>
            <a:spLocks noGrp="1" noChangeArrowheads="1"/>
          </p:cNvSpPr>
          <p:nvPr>
            <p:ph sz="half" idx="1"/>
          </p:nvPr>
        </p:nvSpPr>
        <p:spPr bwMode="auto">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1D35"/>
                </a:solidFill>
                <a:effectLst/>
                <a:latin typeface="Google Sans"/>
              </a:rPr>
              <a:t>AI Overview</a:t>
            </a:r>
            <a:endParaRPr kumimoji="0" lang="en-US" altLang="en-US" sz="1000" b="0" i="0" u="none" strike="noStrike" cap="none" normalizeH="0" baseline="0" dirty="0">
              <a:ln>
                <a:noFill/>
              </a:ln>
              <a:solidFill>
                <a:srgbClr val="1F1F1F"/>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A0A0A"/>
                </a:solidFill>
                <a:effectLst/>
                <a:latin typeface="Google Sans"/>
              </a:rPr>
              <a:t>This reading list covers the Regency era (roughly 1811–1820), offering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A0A0A"/>
                </a:solidFill>
                <a:effectLst/>
                <a:latin typeface="Google Sans"/>
              </a:rPr>
              <a:t>age-appropriate historical fiction, mystery, and fantasy from early childhood to young adult. Key themes include etiquette, social seasons, adventure, and magical adaptations of Regency society, featuring authors like Jane Austen, Georgette Heyer, and modern Regency YA writers.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A0A0A"/>
                </a:solidFill>
                <a:effectLst/>
                <a:latin typeface="Google Sans"/>
              </a:rPr>
              <a:t>Younger Readers &amp; Early Elementary (Ages 4–8)</a:t>
            </a:r>
            <a:endParaRPr kumimoji="0" lang="en-US" altLang="en-US" sz="1200" b="0" i="0" u="none" strike="noStrike" cap="none" normalizeH="0" baseline="0" dirty="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rPr>
              <a:t>Fairy Tales by Charles Perrault</a:t>
            </a:r>
            <a:r>
              <a:rPr kumimoji="0" lang="en-US" altLang="en-US" sz="1200" b="0" i="0" u="none" strike="noStrike" cap="none" normalizeH="0" baseline="0" dirty="0">
                <a:ln>
                  <a:noFill/>
                </a:ln>
                <a:solidFill>
                  <a:srgbClr val="0A0A0A"/>
                </a:solidFill>
                <a:effectLst/>
                <a:latin typeface="Google Sans"/>
              </a:rPr>
              <a:t> (Cinderella, Puss in Boots) - Frequently read to children of this period, notes </a:t>
            </a:r>
            <a:r>
              <a:rPr kumimoji="0" lang="en-US" altLang="en-US" sz="1200" b="0" i="0" u="none" strike="noStrike" cap="none" normalizeH="0" baseline="0" dirty="0">
                <a:ln>
                  <a:noFill/>
                </a:ln>
                <a:solidFill>
                  <a:srgbClr val="1A0DAB"/>
                </a:solidFill>
                <a:effectLst/>
                <a:latin typeface="Google Sans"/>
                <a:hlinkClick r:id="rId2"/>
              </a:rPr>
              <a:t>Risky Regencies</a:t>
            </a:r>
            <a:r>
              <a:rPr kumimoji="0" lang="en-US" altLang="en-US" sz="1200"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rPr>
              <a:t>Spectacle de la Nature</a:t>
            </a:r>
            <a:r>
              <a:rPr kumimoji="0" lang="en-US" altLang="en-US" sz="1200" b="0" i="0" u="none" strike="noStrike" cap="none" normalizeH="0" baseline="0" dirty="0">
                <a:ln>
                  <a:noFill/>
                </a:ln>
                <a:solidFill>
                  <a:srgbClr val="0A0A0A"/>
                </a:solidFill>
                <a:effectLst/>
                <a:latin typeface="Google Sans"/>
              </a:rPr>
              <a:t> (Abbé </a:t>
            </a:r>
            <a:r>
              <a:rPr kumimoji="0" lang="en-US" altLang="en-US" sz="1200" b="0" i="0" u="none" strike="noStrike" cap="none" normalizeH="0" baseline="0" dirty="0" err="1">
                <a:ln>
                  <a:noFill/>
                </a:ln>
                <a:solidFill>
                  <a:srgbClr val="0A0A0A"/>
                </a:solidFill>
                <a:effectLst/>
                <a:latin typeface="Google Sans"/>
              </a:rPr>
              <a:t>Pluche</a:t>
            </a:r>
            <a:r>
              <a:rPr kumimoji="0" lang="en-US" altLang="en-US" sz="1200" b="0" i="0" u="none" strike="noStrike" cap="none" normalizeH="0" baseline="0" dirty="0">
                <a:ln>
                  <a:noFill/>
                </a:ln>
                <a:solidFill>
                  <a:srgbClr val="0A0A0A"/>
                </a:solidFill>
                <a:effectLst/>
                <a:latin typeface="Google Sans"/>
              </a:rPr>
              <a:t>) - A popular 18th-century natural history book often used for education, says </a:t>
            </a:r>
            <a:r>
              <a:rPr kumimoji="0" lang="en-US" altLang="en-US" sz="1200" b="0" i="0" u="none" strike="noStrike" cap="none" normalizeH="0" baseline="0" dirty="0">
                <a:ln>
                  <a:noFill/>
                </a:ln>
                <a:solidFill>
                  <a:srgbClr val="1A0DAB"/>
                </a:solidFill>
                <a:effectLst/>
                <a:latin typeface="Google Sans"/>
                <a:hlinkClick r:id="rId3"/>
              </a:rPr>
              <a:t>Iona Manning's blog</a:t>
            </a:r>
            <a:r>
              <a:rPr kumimoji="0" lang="en-US" altLang="en-US" sz="1200" b="0" i="0" u="none" strike="noStrike" cap="none" normalizeH="0" baseline="0" dirty="0">
                <a:ln>
                  <a:noFill/>
                </a:ln>
                <a:solidFill>
                  <a:srgbClr val="0A0A0A"/>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A0A0A"/>
                </a:solidFill>
                <a:effectLst/>
                <a:latin typeface="Google Sans"/>
              </a:rPr>
              <a:t>Middle Grade (Ages 9–13)</a:t>
            </a:r>
            <a:endParaRPr kumimoji="0" lang="en-US" altLang="en-US" sz="1200" b="0" i="0" u="none" strike="noStrike" cap="none" normalizeH="0" baseline="0" dirty="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4"/>
              </a:rPr>
              <a:t>Kat, Incorrigible series</a:t>
            </a:r>
            <a:r>
              <a:rPr kumimoji="0" lang="en-US" altLang="en-US" sz="1200" b="0" i="0" u="none" strike="noStrike" cap="none" normalizeH="0" baseline="0" dirty="0">
                <a:ln>
                  <a:noFill/>
                </a:ln>
                <a:solidFill>
                  <a:srgbClr val="0A0A0A"/>
                </a:solidFill>
                <a:effectLst/>
                <a:latin typeface="Google Sans"/>
              </a:rPr>
              <a:t> (Stephanie Burgis) - Fun fantasy featuring a 12-year-old girl navigating society and magic.</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5"/>
              </a:rPr>
              <a:t>Newt's Emerald</a:t>
            </a:r>
            <a:r>
              <a:rPr kumimoji="0" lang="en-US" altLang="en-US" sz="1200" b="0" i="0" u="none" strike="noStrike" cap="none" normalizeH="0" baseline="0" dirty="0">
                <a:ln>
                  <a:noFill/>
                </a:ln>
                <a:solidFill>
                  <a:srgbClr val="0A0A0A"/>
                </a:solidFill>
                <a:effectLst/>
                <a:latin typeface="Google Sans"/>
              </a:rPr>
              <a:t> (Garth Nix) - A fast-paced fantasy-adventure set in London, suitable for younger readers.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6"/>
              </a:rPr>
              <a:t>Sorcery &amp; Cecelia: or The Enchanted Chocolate Pot</a:t>
            </a:r>
            <a:r>
              <a:rPr kumimoji="0" lang="en-US" altLang="en-US" sz="1200" b="0" i="0" u="none" strike="noStrike" cap="none" normalizeH="0" baseline="0" dirty="0">
                <a:ln>
                  <a:noFill/>
                </a:ln>
                <a:solidFill>
                  <a:srgbClr val="0A0A0A"/>
                </a:solidFill>
                <a:effectLst/>
                <a:latin typeface="Google Sans"/>
              </a:rPr>
              <a:t> (Patricia C. Wrede &amp; Caroline Stevermer) - Regency fantasy focusing on two cousins in a magical London season.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7"/>
              </a:rPr>
              <a:t>A Matter of Magic</a:t>
            </a:r>
            <a:r>
              <a:rPr kumimoji="0" lang="en-US" altLang="en-US" sz="1200" b="0" i="0" u="none" strike="noStrike" cap="none" normalizeH="0" baseline="0" dirty="0">
                <a:ln>
                  <a:noFill/>
                </a:ln>
                <a:solidFill>
                  <a:srgbClr val="0A0A0A"/>
                </a:solidFill>
                <a:effectLst/>
                <a:latin typeface="Google Sans"/>
              </a:rPr>
              <a:t> (Patricia C. Wrede) - A magical adventure set in the period, according to </a:t>
            </a:r>
            <a:r>
              <a:rPr kumimoji="0" lang="en-US" altLang="en-US" sz="1200" b="0" i="0" u="none" strike="noStrike" cap="none" normalizeH="0" baseline="0" dirty="0">
                <a:ln>
                  <a:noFill/>
                </a:ln>
                <a:solidFill>
                  <a:srgbClr val="1A0DAB"/>
                </a:solidFill>
                <a:effectLst/>
                <a:latin typeface="Google Sans"/>
                <a:hlinkClick r:id="rId8"/>
              </a:rPr>
              <a:t>Goodreads</a:t>
            </a:r>
            <a:r>
              <a:rPr kumimoji="0" lang="en-US" altLang="en-US" sz="1200" b="0" i="0" u="none" strike="noStrike" cap="none" normalizeH="0" baseline="0" dirty="0">
                <a:ln>
                  <a:noFill/>
                </a:ln>
                <a:solidFill>
                  <a:srgbClr val="0A0A0A"/>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A0A0A"/>
                </a:solidFill>
                <a:effectLst/>
                <a:latin typeface="Google Sans"/>
              </a:rPr>
              <a:t>Young Adult &amp; High School (Ages 14+)</a:t>
            </a:r>
            <a:endParaRPr kumimoji="0" lang="en-US" altLang="en-US" sz="1200" b="0" i="0" u="none" strike="noStrike" cap="none" normalizeH="0" baseline="0" dirty="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9"/>
              </a:rPr>
              <a:t>The Bloody Jack series</a:t>
            </a:r>
            <a:r>
              <a:rPr kumimoji="0" lang="en-US" altLang="en-US" sz="1200" b="0" i="0" u="none" strike="noStrike" cap="none" normalizeH="0" baseline="0" dirty="0">
                <a:ln>
                  <a:noFill/>
                </a:ln>
                <a:solidFill>
                  <a:srgbClr val="0A0A0A"/>
                </a:solidFill>
                <a:effectLst/>
                <a:latin typeface="Google Sans"/>
              </a:rPr>
              <a:t> (L.A. Meyer) - Adventures of an orphan girl in the Royal Navy, starting in1800s London and growing with the reader, says </a:t>
            </a:r>
            <a:r>
              <a:rPr kumimoji="0" lang="en-US" altLang="en-US" sz="1200" b="0" i="0" u="none" strike="noStrike" cap="none" normalizeH="0" baseline="0" dirty="0">
                <a:ln>
                  <a:noFill/>
                </a:ln>
                <a:solidFill>
                  <a:srgbClr val="1A0DAB"/>
                </a:solidFill>
                <a:effectLst/>
                <a:latin typeface="Google Sans"/>
                <a:hlinkClick r:id="rId10"/>
              </a:rPr>
              <a:t>Reddit users</a:t>
            </a:r>
            <a:r>
              <a:rPr kumimoji="0" lang="en-US" altLang="en-US" sz="1200"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11"/>
              </a:rPr>
              <a:t>Love, Lies and Spies</a:t>
            </a:r>
            <a:r>
              <a:rPr kumimoji="0" lang="en-US" altLang="en-US" sz="1200" b="0" i="0" u="none" strike="noStrike" cap="none" normalizeH="0" baseline="0" dirty="0">
                <a:ln>
                  <a:noFill/>
                </a:ln>
                <a:solidFill>
                  <a:srgbClr val="0A0A0A"/>
                </a:solidFill>
                <a:effectLst/>
                <a:latin typeface="Google Sans"/>
              </a:rPr>
              <a:t> (Cindy Anstey) - A fun, light spy mystery, notes Goodreads.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12"/>
              </a:rPr>
              <a:t>The Season</a:t>
            </a:r>
            <a:r>
              <a:rPr kumimoji="0" lang="en-US" altLang="en-US" sz="1200" b="0" i="0" u="none" strike="noStrike" cap="none" normalizeH="0" baseline="0" dirty="0">
                <a:ln>
                  <a:noFill/>
                </a:ln>
                <a:solidFill>
                  <a:srgbClr val="0A0A0A"/>
                </a:solidFill>
                <a:effectLst/>
                <a:latin typeface="Google Sans"/>
              </a:rPr>
              <a:t> (Sarah MacLean) - A high-society romance focusing on a girl trying to avoid the matchmaking frenzy.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13"/>
              </a:rPr>
              <a:t>Bewitching Season</a:t>
            </a:r>
            <a:r>
              <a:rPr kumimoji="0" lang="en-US" altLang="en-US" sz="1200" b="0" i="0" u="none" strike="noStrike" cap="none" normalizeH="0" baseline="0" dirty="0">
                <a:ln>
                  <a:noFill/>
                </a:ln>
                <a:solidFill>
                  <a:srgbClr val="0A0A0A"/>
                </a:solidFill>
                <a:effectLst/>
                <a:latin typeface="Google Sans"/>
              </a:rPr>
              <a:t> (Marissa Doyle) - A magical mystery set in the London season.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14"/>
              </a:rPr>
              <a:t>Dangerous Alliance: An </a:t>
            </a:r>
            <a:r>
              <a:rPr kumimoji="0" lang="en-US" altLang="en-US" sz="1200" b="1" i="0" u="none" strike="noStrike" cap="none" normalizeH="0" baseline="0" dirty="0" err="1">
                <a:ln>
                  <a:noFill/>
                </a:ln>
                <a:solidFill>
                  <a:srgbClr val="0A0A0A"/>
                </a:solidFill>
                <a:effectLst/>
                <a:latin typeface="Google Sans"/>
                <a:hlinkClick r:id="rId14"/>
              </a:rPr>
              <a:t>Austentacious</a:t>
            </a:r>
            <a:r>
              <a:rPr kumimoji="0" lang="en-US" altLang="en-US" sz="1200" b="1" i="0" u="none" strike="noStrike" cap="none" normalizeH="0" baseline="0" dirty="0">
                <a:ln>
                  <a:noFill/>
                </a:ln>
                <a:solidFill>
                  <a:srgbClr val="0A0A0A"/>
                </a:solidFill>
                <a:effectLst/>
                <a:latin typeface="Google Sans"/>
                <a:hlinkClick r:id="rId14"/>
              </a:rPr>
              <a:t> Romance</a:t>
            </a:r>
            <a:r>
              <a:rPr kumimoji="0" lang="en-US" altLang="en-US" sz="1200" b="0" i="0" u="none" strike="noStrike" cap="none" normalizeH="0" baseline="0" dirty="0">
                <a:ln>
                  <a:noFill/>
                </a:ln>
                <a:solidFill>
                  <a:srgbClr val="0A0A0A"/>
                </a:solidFill>
                <a:effectLst/>
                <a:latin typeface="Google Sans"/>
              </a:rPr>
              <a:t> (Jennieke Cohen) - Mystery-romance with Jane Austen-style wit.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15"/>
              </a:rPr>
              <a:t>The Dark Days Club</a:t>
            </a:r>
            <a:r>
              <a:rPr kumimoji="0" lang="en-US" altLang="en-US" sz="1200" b="0" i="0" u="none" strike="noStrike" cap="none" normalizeH="0" baseline="0" dirty="0">
                <a:ln>
                  <a:noFill/>
                </a:ln>
                <a:solidFill>
                  <a:srgbClr val="0A0A0A"/>
                </a:solidFill>
                <a:effectLst/>
                <a:latin typeface="Google Sans"/>
              </a:rPr>
              <a:t> (Alison Goodman) - A blend of Regency history and supernatural hunting.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A0A0A"/>
                </a:solidFill>
                <a:effectLst/>
                <a:latin typeface="Google Sans"/>
              </a:rPr>
              <a:t>Classic Regency &amp; Mature YA</a:t>
            </a:r>
            <a:endParaRPr kumimoji="0" lang="en-US" altLang="en-US" sz="1200" b="0" i="0" u="none" strike="noStrike" cap="none" normalizeH="0" baseline="0" dirty="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16"/>
              </a:rPr>
              <a:t>Northanger Abbey</a:t>
            </a:r>
            <a:r>
              <a:rPr kumimoji="0" lang="en-US" altLang="en-US" sz="1200" b="0" i="0" u="none" strike="noStrike" cap="none" normalizeH="0" baseline="0" dirty="0">
                <a:ln>
                  <a:noFill/>
                </a:ln>
                <a:solidFill>
                  <a:srgbClr val="0A0A0A"/>
                </a:solidFill>
                <a:effectLst/>
                <a:latin typeface="Google Sans"/>
              </a:rPr>
              <a:t> (Jane Austen) - A satire of Gothic fiction perfectly suited for younger teen readers, says </a:t>
            </a:r>
            <a:r>
              <a:rPr kumimoji="0" lang="en-US" altLang="en-US" sz="1200" b="0" i="0" u="none" strike="noStrike" cap="none" normalizeH="0" baseline="0" dirty="0">
                <a:ln>
                  <a:noFill/>
                </a:ln>
                <a:solidFill>
                  <a:srgbClr val="1A0DAB"/>
                </a:solidFill>
                <a:effectLst/>
                <a:latin typeface="Google Sans"/>
                <a:hlinkClick r:id="rId17"/>
              </a:rPr>
              <a:t>Facebook group members</a:t>
            </a:r>
            <a:r>
              <a:rPr kumimoji="0" lang="en-US" altLang="en-US" sz="1200"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18"/>
              </a:rPr>
              <a:t>Pride and Prejudice/Sense and Sensibility</a:t>
            </a:r>
            <a:r>
              <a:rPr kumimoji="0" lang="en-US" altLang="en-US" sz="1200" b="0" i="0" u="none" strike="noStrike" cap="none" normalizeH="0" baseline="0" dirty="0">
                <a:ln>
                  <a:noFill/>
                </a:ln>
                <a:solidFill>
                  <a:srgbClr val="0A0A0A"/>
                </a:solidFill>
                <a:effectLst/>
                <a:latin typeface="Google Sans"/>
              </a:rPr>
              <a:t> (Jane Austen) - Essential reading for upper high school.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latin typeface="Google Sans"/>
                <a:hlinkClick r:id="rId19"/>
              </a:rPr>
              <a:t>The Grand Sophy</a:t>
            </a:r>
            <a:r>
              <a:rPr kumimoji="0" lang="en-US" altLang="en-US" sz="1200" b="0" i="0" u="none" strike="noStrike" cap="none" normalizeH="0" baseline="0" dirty="0">
                <a:ln>
                  <a:noFill/>
                </a:ln>
                <a:solidFill>
                  <a:srgbClr val="0A0A0A"/>
                </a:solidFill>
                <a:effectLst/>
                <a:latin typeface="Google Sans"/>
              </a:rPr>
              <a:t> (Georgette Heyer) - An excellent introduction to the classic, often comedic Regency romances, note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Content Placeholder 3">
            <a:extLst>
              <a:ext uri="{FF2B5EF4-FFF2-40B4-BE49-F238E27FC236}">
                <a16:creationId xmlns:a16="http://schemas.microsoft.com/office/drawing/2014/main" id="{10365D46-AFC2-CB00-A175-8B09AEFB3CD2}"/>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2458493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D84960AC-1CD6-452A-B5F4-2186E3FD74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AB0286C0-3677-B8C7-769E-B3AA4C624D69}"/>
              </a:ext>
            </a:extLst>
          </p:cNvPr>
          <p:cNvSpPr txBox="1"/>
          <p:nvPr/>
        </p:nvSpPr>
        <p:spPr>
          <a:xfrm>
            <a:off x="1024128" y="2286000"/>
            <a:ext cx="8018271" cy="4023360"/>
          </a:xfrm>
          <a:prstGeom prst="rect">
            <a:avLst/>
          </a:prstGeom>
        </p:spPr>
        <p:txBody>
          <a:bodyPr vert="horz" lIns="45720" tIns="45720" rIns="45720" bIns="45720" rtlCol="0">
            <a:normAutofit/>
          </a:bodyPr>
          <a:lstStyle/>
          <a:p>
            <a:pPr marL="0" marR="0" lvl="0" indent="0" defTabSz="914400" fontAlgn="base">
              <a:lnSpc>
                <a:spcPct val="90000"/>
              </a:lnSpc>
              <a:spcBef>
                <a:spcPct val="0"/>
              </a:spcBef>
              <a:spcAft>
                <a:spcPts val="600"/>
              </a:spcAft>
              <a:buClr>
                <a:schemeClr val="accent2"/>
              </a:buClr>
              <a:buSzTx/>
              <a:buFontTx/>
              <a:buNone/>
              <a:tabLst/>
            </a:pPr>
            <a:r>
              <a:rPr kumimoji="0" lang="en-US" altLang="en-US" b="0" i="0" u="none" strike="noStrike" cap="none" normalizeH="0" baseline="0">
                <a:ln>
                  <a:noFill/>
                </a:ln>
                <a:effectLst/>
              </a:rPr>
              <a:t>This reading list covers the Regency era (roughly 1811–1820), offering </a:t>
            </a:r>
          </a:p>
          <a:p>
            <a:pPr marL="0" marR="0" lvl="0" indent="0" defTabSz="914400" fontAlgn="base">
              <a:lnSpc>
                <a:spcPct val="90000"/>
              </a:lnSpc>
              <a:spcBef>
                <a:spcPct val="0"/>
              </a:spcBef>
              <a:spcAft>
                <a:spcPts val="600"/>
              </a:spcAft>
              <a:buClr>
                <a:schemeClr val="accent2"/>
              </a:buClr>
              <a:buSzTx/>
              <a:buFontTx/>
              <a:buNone/>
              <a:tabLst/>
            </a:pPr>
            <a:r>
              <a:rPr kumimoji="0" lang="en-US" altLang="en-US" b="0" i="0" u="none" strike="noStrike" cap="none" normalizeH="0" baseline="0">
                <a:ln>
                  <a:noFill/>
                </a:ln>
                <a:effectLst/>
              </a:rPr>
              <a:t>age-appropriate historical fiction, mystery, and fantasy from early childhood to young adult. Key themes include etiquette, social seasons, adventure, and magical adaptations of Regency society, featuring authors like Jane Austen, Georgette Heyer, and modern Regency YA writers. </a:t>
            </a:r>
          </a:p>
        </p:txBody>
      </p:sp>
      <p:sp>
        <p:nvSpPr>
          <p:cNvPr id="10" name="Rectangle 9">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390807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4394539"/>
            <a:ext cx="2286920" cy="2029724"/>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594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0AD926A-6A49-4FAF-A392-4534F4E9391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B8D5130-D90D-A671-C46B-0457B54A3D13}"/>
              </a:ext>
            </a:extLst>
          </p:cNvPr>
          <p:cNvSpPr txBox="1"/>
          <p:nvPr/>
        </p:nvSpPr>
        <p:spPr>
          <a:xfrm>
            <a:off x="1024128" y="2286000"/>
            <a:ext cx="6066818" cy="4023360"/>
          </a:xfrm>
          <a:prstGeom prst="rect">
            <a:avLst/>
          </a:prstGeom>
        </p:spPr>
        <p:txBody>
          <a:bodyPr vert="horz" lIns="45720" tIns="45720" rIns="45720" bIns="45720" rtlCol="0">
            <a:normAutofit/>
          </a:bodyPr>
          <a:lstStyle/>
          <a:p>
            <a:pPr defTabSz="914400">
              <a:lnSpc>
                <a:spcPct val="90000"/>
              </a:lnSpc>
              <a:spcAft>
                <a:spcPts val="600"/>
              </a:spcAft>
              <a:buClr>
                <a:schemeClr val="accent2"/>
              </a:buClr>
            </a:pPr>
            <a:r>
              <a:rPr lang="en-US" sz="1500"/>
              <a:t>What are the top 10 classic children's books?</a:t>
            </a:r>
          </a:p>
          <a:p>
            <a:pPr defTabSz="914400">
              <a:lnSpc>
                <a:spcPct val="90000"/>
              </a:lnSpc>
              <a:spcAft>
                <a:spcPts val="600"/>
              </a:spcAft>
              <a:buClr>
                <a:schemeClr val="accent2"/>
              </a:buClr>
            </a:pPr>
            <a:r>
              <a:rPr lang="en-US" sz="1500"/>
              <a:t>10 Classic Children's Books Every New Parent Should Have</a:t>
            </a:r>
          </a:p>
          <a:p>
            <a:pPr defTabSz="914400">
              <a:lnSpc>
                <a:spcPct val="90000"/>
              </a:lnSpc>
              <a:spcAft>
                <a:spcPts val="600"/>
              </a:spcAft>
              <a:buClr>
                <a:schemeClr val="accent2"/>
              </a:buClr>
            </a:pPr>
            <a:r>
              <a:rPr lang="en-US" sz="1500"/>
              <a:t>10 Classic Children's Books Every New Parent Should Have</a:t>
            </a:r>
          </a:p>
          <a:p>
            <a:pPr defTabSz="914400">
              <a:lnSpc>
                <a:spcPct val="90000"/>
              </a:lnSpc>
              <a:spcAft>
                <a:spcPts val="600"/>
              </a:spcAft>
              <a:buClr>
                <a:schemeClr val="accent2"/>
              </a:buClr>
            </a:pPr>
            <a:r>
              <a:rPr lang="en-US" sz="1500"/>
              <a:t>The Velveteen Rabbit by Margery Williams. ...</a:t>
            </a:r>
          </a:p>
          <a:p>
            <a:pPr defTabSz="914400">
              <a:lnSpc>
                <a:spcPct val="90000"/>
              </a:lnSpc>
              <a:spcAft>
                <a:spcPts val="600"/>
              </a:spcAft>
              <a:buClr>
                <a:schemeClr val="accent2"/>
              </a:buClr>
            </a:pPr>
            <a:r>
              <a:rPr lang="en-US" sz="1500"/>
              <a:t>The Very Hungry Caterpillar by Eric Carle. ...</a:t>
            </a:r>
          </a:p>
          <a:p>
            <a:pPr defTabSz="914400">
              <a:lnSpc>
                <a:spcPct val="90000"/>
              </a:lnSpc>
              <a:spcAft>
                <a:spcPts val="600"/>
              </a:spcAft>
              <a:buClr>
                <a:schemeClr val="accent2"/>
              </a:buClr>
            </a:pPr>
            <a:r>
              <a:rPr lang="en-US" sz="1500"/>
              <a:t>Corduroy by Don Freeman. ...</a:t>
            </a:r>
          </a:p>
          <a:p>
            <a:pPr defTabSz="914400">
              <a:lnSpc>
                <a:spcPct val="90000"/>
              </a:lnSpc>
              <a:spcAft>
                <a:spcPts val="600"/>
              </a:spcAft>
              <a:buClr>
                <a:schemeClr val="accent2"/>
              </a:buClr>
            </a:pPr>
            <a:r>
              <a:rPr lang="en-US" sz="1500"/>
              <a:t>Goodnight Moon by Margaret Wise Brown. ...</a:t>
            </a:r>
          </a:p>
          <a:p>
            <a:pPr defTabSz="914400">
              <a:lnSpc>
                <a:spcPct val="90000"/>
              </a:lnSpc>
              <a:spcAft>
                <a:spcPts val="600"/>
              </a:spcAft>
              <a:buClr>
                <a:schemeClr val="accent2"/>
              </a:buClr>
            </a:pPr>
            <a:r>
              <a:rPr lang="en-US" sz="1500"/>
              <a:t>Curious George by H.A. ...</a:t>
            </a:r>
          </a:p>
          <a:p>
            <a:pPr defTabSz="914400">
              <a:lnSpc>
                <a:spcPct val="90000"/>
              </a:lnSpc>
              <a:spcAft>
                <a:spcPts val="600"/>
              </a:spcAft>
              <a:buClr>
                <a:schemeClr val="accent2"/>
              </a:buClr>
            </a:pPr>
            <a:r>
              <a:rPr lang="en-US" sz="1500"/>
              <a:t>Love You Forever by Robert Munsch. ...</a:t>
            </a:r>
          </a:p>
          <a:p>
            <a:pPr defTabSz="914400">
              <a:lnSpc>
                <a:spcPct val="90000"/>
              </a:lnSpc>
              <a:spcAft>
                <a:spcPts val="600"/>
              </a:spcAft>
              <a:buClr>
                <a:schemeClr val="accent2"/>
              </a:buClr>
            </a:pPr>
            <a:r>
              <a:rPr lang="en-US" sz="1500"/>
              <a:t>Harold and the Purple Crayon by Crockett Johnson.</a:t>
            </a:r>
          </a:p>
          <a:p>
            <a:pPr defTabSz="914400">
              <a:lnSpc>
                <a:spcPct val="90000"/>
              </a:lnSpc>
              <a:spcAft>
                <a:spcPts val="600"/>
              </a:spcAft>
              <a:buClr>
                <a:schemeClr val="accent2"/>
              </a:buClr>
            </a:pPr>
            <a:endParaRPr lang="en-US" sz="1500"/>
          </a:p>
          <a:p>
            <a:pPr defTabSz="914400">
              <a:lnSpc>
                <a:spcPct val="90000"/>
              </a:lnSpc>
              <a:spcAft>
                <a:spcPts val="600"/>
              </a:spcAft>
              <a:buClr>
                <a:schemeClr val="accent2"/>
              </a:buClr>
            </a:pPr>
            <a:endParaRPr lang="en-US" sz="1500"/>
          </a:p>
          <a:p>
            <a:pPr defTabSz="914400">
              <a:lnSpc>
                <a:spcPct val="90000"/>
              </a:lnSpc>
              <a:spcAft>
                <a:spcPts val="600"/>
              </a:spcAft>
              <a:buClr>
                <a:schemeClr val="accent2"/>
              </a:buClr>
            </a:pPr>
            <a:r>
              <a:rPr lang="en-US" sz="1500"/>
              <a:t>https://riskyregencies.com/tag/childrens-books/</a:t>
            </a:r>
          </a:p>
          <a:p>
            <a:pPr defTabSz="914400">
              <a:lnSpc>
                <a:spcPct val="90000"/>
              </a:lnSpc>
              <a:spcAft>
                <a:spcPts val="600"/>
              </a:spcAft>
              <a:buClr>
                <a:schemeClr val="accent2"/>
              </a:buClr>
            </a:pPr>
            <a:endParaRPr lang="en-US" sz="1500"/>
          </a:p>
          <a:p>
            <a:pPr defTabSz="914400">
              <a:lnSpc>
                <a:spcPct val="90000"/>
              </a:lnSpc>
              <a:spcAft>
                <a:spcPts val="600"/>
              </a:spcAft>
              <a:buClr>
                <a:schemeClr val="accent2"/>
              </a:buClr>
            </a:pPr>
            <a:endParaRPr lang="en-US" sz="1500"/>
          </a:p>
        </p:txBody>
      </p:sp>
      <p:pic>
        <p:nvPicPr>
          <p:cNvPr id="5" name="Picture 4" descr="Objects in a shelf">
            <a:extLst>
              <a:ext uri="{FF2B5EF4-FFF2-40B4-BE49-F238E27FC236}">
                <a16:creationId xmlns:a16="http://schemas.microsoft.com/office/drawing/2014/main" id="{EDD79338-EDDF-C927-4591-D1CD4090A37E}"/>
              </a:ext>
            </a:extLst>
          </p:cNvPr>
          <p:cNvPicPr>
            <a:picLocks noChangeAspect="1"/>
          </p:cNvPicPr>
          <p:nvPr/>
        </p:nvPicPr>
        <p:blipFill>
          <a:blip r:embed="rId2"/>
          <a:srcRect l="36192" r="18648" b="-1"/>
          <a:stretch>
            <a:fillRect/>
          </a:stretch>
        </p:blipFill>
        <p:spPr>
          <a:xfrm>
            <a:off x="7552266" y="10"/>
            <a:ext cx="4639733" cy="6857990"/>
          </a:xfrm>
          <a:prstGeom prst="rect">
            <a:avLst/>
          </a:prstGeom>
        </p:spPr>
      </p:pic>
    </p:spTree>
    <p:extLst>
      <p:ext uri="{BB962C8B-B14F-4D97-AF65-F5344CB8AC3E}">
        <p14:creationId xmlns:p14="http://schemas.microsoft.com/office/powerpoint/2010/main" val="3745336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84960AC-1CD6-452A-B5F4-2186E3FD74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B0137C83-130C-610E-5EF6-DB1660095A6D}"/>
              </a:ext>
            </a:extLst>
          </p:cNvPr>
          <p:cNvSpPr txBox="1"/>
          <p:nvPr/>
        </p:nvSpPr>
        <p:spPr>
          <a:xfrm>
            <a:off x="5109882" y="804333"/>
            <a:ext cx="6147169" cy="5249334"/>
          </a:xfrm>
          <a:prstGeom prst="rect">
            <a:avLst/>
          </a:prstGeom>
        </p:spPr>
        <p:txBody>
          <a:bodyPr vert="horz" lIns="45720" tIns="45720" rIns="45720" bIns="45720" rtlCol="0" anchor="ctr">
            <a:normAutofit/>
          </a:bodyPr>
          <a:lstStyle/>
          <a:p>
            <a:pPr marL="0" marR="0" lvl="0" indent="0" defTabSz="914400" fontAlgn="base">
              <a:lnSpc>
                <a:spcPct val="90000"/>
              </a:lnSpc>
              <a:spcBef>
                <a:spcPct val="0"/>
              </a:spcBef>
              <a:spcAft>
                <a:spcPts val="600"/>
              </a:spcAft>
              <a:buClr>
                <a:schemeClr val="accent2"/>
              </a:buClr>
              <a:buSzTx/>
              <a:buFontTx/>
              <a:buNone/>
              <a:tabLst/>
            </a:pPr>
            <a:r>
              <a:rPr kumimoji="0" lang="en-US" altLang="en-US" sz="1100" b="0" i="0" u="none" strike="noStrike" cap="none" normalizeH="0" baseline="0">
                <a:ln>
                  <a:noFill/>
                </a:ln>
                <a:effectLst/>
              </a:rPr>
              <a:t>Regency-period readings for young children often emphasized moral instruction, folklore, and educational content. Authentic choices from that era include fairy tales collected by Charles Perrault (Cinderella, Little Red Riding Hood), early moral tales such as </a:t>
            </a:r>
            <a:r>
              <a:rPr kumimoji="0" lang="en-US" altLang="en-US" sz="1100" b="0" i="1" u="none" strike="noStrike" cap="none" normalizeH="0" baseline="0">
                <a:ln>
                  <a:noFill/>
                </a:ln>
                <a:effectLst/>
              </a:rPr>
              <a:t>The History of Little Goody Two-Shoes</a:t>
            </a:r>
            <a:r>
              <a:rPr kumimoji="0" lang="en-US" altLang="en-US" sz="1100" b="0" i="0" u="none" strike="noStrike" cap="none" normalizeH="0" baseline="0">
                <a:ln>
                  <a:noFill/>
                </a:ln>
                <a:effectLst/>
              </a:rPr>
              <a:t> (1787), and educational miscellanies for youth. </a:t>
            </a:r>
          </a:p>
          <a:p>
            <a:pPr marL="0" marR="0" lvl="0" indent="0" defTabSz="914400" fontAlgn="base">
              <a:lnSpc>
                <a:spcPct val="90000"/>
              </a:lnSpc>
              <a:spcBef>
                <a:spcPct val="0"/>
              </a:spcBef>
              <a:spcAft>
                <a:spcPts val="600"/>
              </a:spcAft>
              <a:buClr>
                <a:schemeClr val="accent2"/>
              </a:buClr>
              <a:buSzTx/>
              <a:buFontTx/>
              <a:buNone/>
              <a:tabLst/>
            </a:pPr>
            <a:r>
              <a:rPr kumimoji="0" lang="en-US" altLang="en-US" sz="1100" b="1" i="0" u="none" strike="noStrike" cap="none" normalizeH="0" baseline="0">
                <a:ln>
                  <a:noFill/>
                </a:ln>
                <a:effectLst/>
              </a:rPr>
              <a:t>Authentic Regency Period Readings (Early 1800s)</a:t>
            </a:r>
            <a:endParaRPr kumimoji="0" lang="en-US" altLang="en-US" sz="1100" b="0" i="0" u="none" strike="noStrike" cap="none" normalizeH="0" baseline="0">
              <a:ln>
                <a:noFill/>
              </a:ln>
              <a:effectLst/>
            </a:endParaRP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hlinkClick r:id="rId2"/>
              </a:rPr>
              <a:t>Charles Perrault Fairy Tales</a:t>
            </a:r>
            <a:r>
              <a:rPr kumimoji="0" lang="en-US" altLang="en-US" sz="1100" b="0" i="0" u="none" strike="noStrike" cap="none" normalizeH="0" baseline="0">
                <a:ln>
                  <a:noFill/>
                </a:ln>
                <a:effectLst/>
              </a:rPr>
              <a:t> (popularized by this era): </a:t>
            </a:r>
            <a:r>
              <a:rPr kumimoji="0" lang="en-US" altLang="en-US" sz="1100" b="0" i="1" u="none" strike="noStrike" cap="none" normalizeH="0" baseline="0">
                <a:ln>
                  <a:noFill/>
                </a:ln>
                <a:effectLst/>
              </a:rPr>
              <a:t>Cinderella</a:t>
            </a:r>
            <a:r>
              <a:rPr kumimoji="0" lang="en-US" altLang="en-US" sz="1100" b="0" i="0" u="none" strike="noStrike" cap="none" normalizeH="0" baseline="0">
                <a:ln>
                  <a:noFill/>
                </a:ln>
                <a:effectLst/>
              </a:rPr>
              <a:t>, </a:t>
            </a:r>
            <a:r>
              <a:rPr kumimoji="0" lang="en-US" altLang="en-US" sz="1100" b="0" i="1" u="none" strike="noStrike" cap="none" normalizeH="0" baseline="0">
                <a:ln>
                  <a:noFill/>
                </a:ln>
                <a:effectLst/>
              </a:rPr>
              <a:t>Puss in Boots</a:t>
            </a:r>
            <a:r>
              <a:rPr kumimoji="0" lang="en-US" altLang="en-US" sz="1100" b="0" i="0" u="none" strike="noStrike" cap="none" normalizeH="0" baseline="0">
                <a:ln>
                  <a:noFill/>
                </a:ln>
                <a:effectLst/>
              </a:rPr>
              <a:t>, and </a:t>
            </a:r>
            <a:r>
              <a:rPr kumimoji="0" lang="en-US" altLang="en-US" sz="1100" b="0" i="1" u="none" strike="noStrike" cap="none" normalizeH="0" baseline="0">
                <a:ln>
                  <a:noFill/>
                </a:ln>
                <a:effectLst/>
              </a:rPr>
              <a:t>Little Red Riding Hood</a:t>
            </a:r>
            <a:r>
              <a:rPr kumimoji="0" lang="en-US" altLang="en-US" sz="1100" b="0" i="0" u="none" strike="noStrike" cap="none" normalizeH="0" baseline="0">
                <a:ln>
                  <a:noFill/>
                </a:ln>
                <a:effectLst/>
              </a:rPr>
              <a:t>.</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hlinkClick r:id="rId3"/>
              </a:rPr>
              <a:t>The History of Little Goody Two-Shoes</a:t>
            </a:r>
            <a:r>
              <a:rPr kumimoji="0" lang="en-US" altLang="en-US" sz="1100" b="1" i="0" u="none" strike="noStrike" cap="none" normalizeH="0" baseline="0">
                <a:ln>
                  <a:noFill/>
                </a:ln>
                <a:effectLst/>
              </a:rPr>
              <a:t> (1787)</a:t>
            </a:r>
            <a:r>
              <a:rPr kumimoji="0" lang="en-US" altLang="en-US" sz="1100" b="0" i="0" u="none" strike="noStrike" cap="none" normalizeH="0" baseline="0">
                <a:ln>
                  <a:noFill/>
                </a:ln>
                <a:effectLst/>
              </a:rPr>
              <a:t>: Frequently read moral fiction from the period.</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hlinkClick r:id="rId4"/>
              </a:rPr>
              <a:t>The Juvenile Magazine; or, An Instructive and Entertaining Miscellany</a:t>
            </a:r>
            <a:r>
              <a:rPr kumimoji="0" lang="en-US" altLang="en-US" sz="1100" b="1" i="0" u="none" strike="noStrike" cap="none" normalizeH="0" baseline="0">
                <a:ln>
                  <a:noFill/>
                </a:ln>
                <a:effectLst/>
              </a:rPr>
              <a:t> (1788)</a:t>
            </a:r>
            <a:r>
              <a:rPr kumimoji="0" lang="en-US" altLang="en-US" sz="1100" b="0" i="0" u="none" strike="noStrike" cap="none" normalizeH="0" baseline="0">
                <a:ln>
                  <a:noFill/>
                </a:ln>
                <a:effectLst/>
              </a:rPr>
              <a:t>: Examples of moralistic, educational reading for children, notes </a:t>
            </a:r>
            <a:r>
              <a:rPr kumimoji="0" lang="en-US" altLang="en-US" sz="1100" b="0" i="0" u="none" strike="noStrike" cap="none" normalizeH="0" baseline="0">
                <a:ln>
                  <a:noFill/>
                </a:ln>
                <a:effectLst/>
                <a:hlinkClick r:id="rId5"/>
              </a:rPr>
              <a:t>ScholarBlogs</a:t>
            </a:r>
            <a:r>
              <a:rPr kumimoji="0" lang="en-US" altLang="en-US" sz="1100" b="0" i="0" u="none" strike="noStrike" cap="none" normalizeH="0" baseline="0">
                <a:ln>
                  <a:noFill/>
                </a:ln>
                <a:effectLst/>
              </a:rPr>
              <a:t>.</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hlinkClick r:id="rId6"/>
              </a:rPr>
              <a:t>A Token for Children</a:t>
            </a:r>
            <a:r>
              <a:rPr kumimoji="0" lang="en-US" altLang="en-US" sz="1100" b="1" i="0" u="none" strike="noStrike" cap="none" normalizeH="0" baseline="0">
                <a:ln>
                  <a:noFill/>
                </a:ln>
                <a:effectLst/>
              </a:rPr>
              <a:t> by James Janeway (1795)</a:t>
            </a:r>
            <a:r>
              <a:rPr kumimoji="0" lang="en-US" altLang="en-US" sz="1100" b="0" i="0" u="none" strike="noStrike" cap="none" normalizeH="0" baseline="0">
                <a:ln>
                  <a:noFill/>
                </a:ln>
                <a:effectLst/>
              </a:rPr>
              <a:t>: A very popular pious text for children.</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hlinkClick r:id="rId7"/>
              </a:rPr>
              <a:t>The Governess, Or, The Little Female Academy</a:t>
            </a:r>
            <a:r>
              <a:rPr kumimoji="0" lang="en-US" altLang="en-US" sz="1100" b="1" i="0" u="none" strike="noStrike" cap="none" normalizeH="0" baseline="0">
                <a:ln>
                  <a:noFill/>
                </a:ln>
                <a:effectLst/>
              </a:rPr>
              <a:t> by Sarah Fielding (1749)</a:t>
            </a:r>
            <a:r>
              <a:rPr kumimoji="0" lang="en-US" altLang="en-US" sz="1100" b="0" i="0" u="none" strike="noStrike" cap="none" normalizeH="0" baseline="0">
                <a:ln>
                  <a:noFill/>
                </a:ln>
                <a:effectLst/>
              </a:rPr>
              <a:t>: Still widely read in early 19th-century nurseries.</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hlinkClick r:id="rId8"/>
              </a:rPr>
              <a:t>Early Grimm Tales</a:t>
            </a:r>
            <a:r>
              <a:rPr kumimoji="0" lang="en-US" altLang="en-US" sz="1100" b="1" i="0" u="none" strike="noStrike" cap="none" normalizeH="0" baseline="0">
                <a:ln>
                  <a:noFill/>
                </a:ln>
                <a:effectLst/>
              </a:rPr>
              <a:t> (c. 1814-15)</a:t>
            </a:r>
            <a:r>
              <a:rPr kumimoji="0" lang="en-US" altLang="en-US" sz="1100" b="0" i="0" u="none" strike="noStrike" cap="none" normalizeH="0" baseline="0">
                <a:ln>
                  <a:noFill/>
                </a:ln>
                <a:effectLst/>
              </a:rPr>
              <a:t>: Stories collected by Jacob and Wilhelm Grimm were just arriving in England. </a:t>
            </a:r>
          </a:p>
          <a:p>
            <a:pPr marL="0" marR="0" lvl="0" indent="0" defTabSz="914400" fontAlgn="base">
              <a:lnSpc>
                <a:spcPct val="90000"/>
              </a:lnSpc>
              <a:spcBef>
                <a:spcPct val="0"/>
              </a:spcBef>
              <a:spcAft>
                <a:spcPts val="600"/>
              </a:spcAft>
              <a:buClr>
                <a:schemeClr val="accent2"/>
              </a:buClr>
              <a:buSzTx/>
              <a:buFontTx/>
              <a:buNone/>
              <a:tabLst/>
            </a:pPr>
            <a:r>
              <a:rPr kumimoji="0" lang="en-US" altLang="en-US" sz="1100" b="1" i="0" u="none" strike="noStrike" cap="none" normalizeH="0" baseline="0">
                <a:ln>
                  <a:noFill/>
                </a:ln>
                <a:effectLst/>
              </a:rPr>
              <a:t>Themes in Regency Children’s Literature</a:t>
            </a:r>
            <a:r>
              <a:rPr kumimoji="0" lang="en-US" altLang="en-US" sz="1100" b="0" i="0" u="none" strike="noStrike" cap="none" normalizeH="0" baseline="0">
                <a:ln>
                  <a:noFill/>
                </a:ln>
                <a:effectLst/>
              </a:rPr>
              <a:t> </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rPr>
              <a:t>Moral Instruction:</a:t>
            </a:r>
            <a:r>
              <a:rPr kumimoji="0" lang="en-US" altLang="en-US" sz="1100" b="0" i="0" u="none" strike="noStrike" cap="none" normalizeH="0" baseline="0">
                <a:ln>
                  <a:noFill/>
                </a:ln>
                <a:effectLst/>
              </a:rPr>
              <a:t> Many books aimed to teach polite manners, honesty, and piety, as seen in publications listed by </a:t>
            </a:r>
            <a:r>
              <a:rPr kumimoji="0" lang="en-US" altLang="en-US" sz="1100" b="0" i="0" u="none" strike="noStrike" cap="none" normalizeH="0" baseline="0">
                <a:ln>
                  <a:noFill/>
                </a:ln>
                <a:effectLst/>
                <a:hlinkClick r:id="rId9"/>
              </a:rPr>
              <a:t>FutureLearn</a:t>
            </a:r>
            <a:r>
              <a:rPr kumimoji="0" lang="en-US" altLang="en-US" sz="1100" b="0" i="0" u="none" strike="noStrike" cap="none" normalizeH="0" baseline="0">
                <a:ln>
                  <a:noFill/>
                </a:ln>
                <a:effectLst/>
              </a:rPr>
              <a:t>.</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rPr>
              <a:t>Nature and Country Life:</a:t>
            </a:r>
            <a:r>
              <a:rPr kumimoji="0" lang="en-US" altLang="en-US" sz="1100" b="0" i="0" u="none" strike="noStrike" cap="none" normalizeH="0" baseline="0">
                <a:ln>
                  <a:noFill/>
                </a:ln>
                <a:effectLst/>
              </a:rPr>
              <a:t> Poetry from the era often reflected on rural scenes and simple beauties, such as those by John Clare, notes </a:t>
            </a:r>
            <a:r>
              <a:rPr kumimoji="0" lang="en-US" altLang="en-US" sz="1100" b="0" i="0" u="none" strike="noStrike" cap="none" normalizeH="0" baseline="0">
                <a:ln>
                  <a:noFill/>
                </a:ln>
                <a:effectLst/>
                <a:hlinkClick r:id="rId10"/>
              </a:rPr>
              <a:t>Read Great Literature</a:t>
            </a:r>
            <a:r>
              <a:rPr kumimoji="0" lang="en-US" altLang="en-US" sz="1100" b="0" i="0" u="none" strike="noStrike" cap="none" normalizeH="0" baseline="0">
                <a:ln>
                  <a:noFill/>
                </a:ln>
                <a:effectLst/>
              </a:rPr>
              <a:t>.</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rPr>
              <a:t>Fables and Fairy Tales:</a:t>
            </a:r>
            <a:r>
              <a:rPr kumimoji="0" lang="en-US" altLang="en-US" sz="1100" b="0" i="0" u="none" strike="noStrike" cap="none" normalizeH="0" baseline="0">
                <a:ln>
                  <a:noFill/>
                </a:ln>
                <a:effectLst/>
              </a:rPr>
              <a:t> Fairy tales was becoming popular, even if sometimes cleaned up for nurseries, notes </a:t>
            </a:r>
            <a:r>
              <a:rPr kumimoji="0" lang="en-US" altLang="en-US" sz="1100" b="0" i="0" u="none" strike="noStrike" cap="none" normalizeH="0" baseline="0">
                <a:ln>
                  <a:noFill/>
                </a:ln>
                <a:effectLst/>
                <a:hlinkClick r:id="rId11"/>
              </a:rPr>
              <a:t>Risky Regencies</a:t>
            </a:r>
            <a:r>
              <a:rPr kumimoji="0" lang="en-US" altLang="en-US" sz="1100" b="0" i="0" u="none" strike="noStrike" cap="none" normalizeH="0" baseline="0">
                <a:ln>
                  <a:noFill/>
                </a:ln>
                <a:effectLst/>
              </a:rPr>
              <a:t>. </a:t>
            </a:r>
          </a:p>
          <a:p>
            <a:pPr marL="0" marR="0" lvl="0" indent="0" defTabSz="914400" fontAlgn="base">
              <a:lnSpc>
                <a:spcPct val="90000"/>
              </a:lnSpc>
              <a:spcBef>
                <a:spcPct val="0"/>
              </a:spcBef>
              <a:spcAft>
                <a:spcPts val="600"/>
              </a:spcAft>
              <a:buClr>
                <a:schemeClr val="accent2"/>
              </a:buClr>
              <a:buSzTx/>
              <a:buFontTx/>
              <a:buNone/>
              <a:tabLst/>
            </a:pPr>
            <a:r>
              <a:rPr kumimoji="0" lang="en-US" altLang="en-US" sz="1100" b="1" i="0" u="none" strike="noStrike" cap="none" normalizeH="0" baseline="0">
                <a:ln>
                  <a:noFill/>
                </a:ln>
                <a:effectLst/>
              </a:rPr>
              <a:t>Later Interpretations/Historical Fiction (Modern)</a:t>
            </a:r>
            <a:endParaRPr kumimoji="0" lang="en-US" altLang="en-US" sz="1100" b="0" i="0" u="none" strike="noStrike" cap="none" normalizeH="0" baseline="0">
              <a:ln>
                <a:noFill/>
              </a:ln>
              <a:effectLst/>
            </a:endParaRP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hlinkClick r:id="rId12"/>
              </a:rPr>
              <a:t>Can't You Make Them Behave, King George?</a:t>
            </a:r>
            <a:r>
              <a:rPr kumimoji="0" lang="en-US" altLang="en-US" sz="1100" b="1" i="0" u="none" strike="noStrike" cap="none" normalizeH="0" baseline="0">
                <a:ln>
                  <a:noFill/>
                </a:ln>
                <a:effectLst/>
              </a:rPr>
              <a:t> by Jean Fritz</a:t>
            </a:r>
            <a:r>
              <a:rPr kumimoji="0" lang="en-US" altLang="en-US" sz="1100" b="0" i="0" u="none" strike="noStrike" cap="none" normalizeH="0" baseline="0">
                <a:ln>
                  <a:noFill/>
                </a:ln>
                <a:effectLst/>
              </a:rPr>
              <a:t>: While modern, this covers the period, as shown on </a:t>
            </a:r>
            <a:r>
              <a:rPr kumimoji="0" lang="en-US" altLang="en-US" sz="1100" b="0" i="0" u="none" strike="noStrike" cap="none" normalizeH="0" baseline="0">
                <a:ln>
                  <a:noFill/>
                </a:ln>
                <a:effectLst/>
                <a:hlinkClick r:id="rId13"/>
              </a:rPr>
              <a:t>YouTube</a:t>
            </a:r>
            <a:r>
              <a:rPr kumimoji="0" lang="en-US" altLang="en-US" sz="1100" b="0" i="0" u="none" strike="noStrike" cap="none" normalizeH="0" baseline="0">
                <a:ln>
                  <a:noFill/>
                </a:ln>
                <a:effectLst/>
              </a:rPr>
              <a:t>.</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100" b="1" i="0" u="none" strike="noStrike" cap="none" normalizeH="0" baseline="0">
                <a:ln>
                  <a:noFill/>
                </a:ln>
                <a:effectLst/>
                <a:hlinkClick r:id="rId14"/>
              </a:rPr>
              <a:t>The Courage of Sarah Noble</a:t>
            </a:r>
            <a:r>
              <a:rPr kumimoji="0" lang="en-US" altLang="en-US" sz="1100" b="1" i="0" u="none" strike="noStrike" cap="none" normalizeH="0" baseline="0">
                <a:ln>
                  <a:noFill/>
                </a:ln>
                <a:effectLst/>
              </a:rPr>
              <a:t> by Alice Dalgliesh</a:t>
            </a:r>
            <a:r>
              <a:rPr kumimoji="0" lang="en-US" altLang="en-US" sz="1100" b="0" i="0" u="none" strike="noStrike" cap="none" normalizeH="0" baseline="0">
                <a:ln>
                  <a:noFill/>
                </a:ln>
                <a:effectLst/>
              </a:rPr>
              <a:t>: Similar historical fiction setting, says</a:t>
            </a:r>
          </a:p>
        </p:txBody>
      </p:sp>
      <p:sp>
        <p:nvSpPr>
          <p:cNvPr id="2" name="Rectangle 1">
            <a:extLst>
              <a:ext uri="{FF2B5EF4-FFF2-40B4-BE49-F238E27FC236}">
                <a16:creationId xmlns:a16="http://schemas.microsoft.com/office/drawing/2014/main" id="{4D7F9DF4-6E7B-D737-1173-54CA0900BD4E}"/>
              </a:ext>
            </a:extLst>
          </p:cNvPr>
          <p:cNvSpPr>
            <a:spLocks noChangeArrowheads="1"/>
          </p:cNvSpPr>
          <p:nvPr/>
        </p:nvSpPr>
        <p:spPr bwMode="auto">
          <a:xfrm>
            <a:off x="0" y="-138499"/>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0714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B0AD926A-6A49-4FAF-A392-4534F4E9391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48B3FB37-8257-58BC-E38F-9D8D3D473689}"/>
              </a:ext>
            </a:extLst>
          </p:cNvPr>
          <p:cNvSpPr txBox="1"/>
          <p:nvPr/>
        </p:nvSpPr>
        <p:spPr>
          <a:xfrm>
            <a:off x="1024128" y="2286000"/>
            <a:ext cx="6066818" cy="4023360"/>
          </a:xfrm>
          <a:prstGeom prst="rect">
            <a:avLst/>
          </a:prstGeom>
        </p:spPr>
        <p:txBody>
          <a:bodyPr vert="horz" lIns="45720" tIns="45720" rIns="45720" bIns="45720" rtlCol="0">
            <a:normAutofit/>
          </a:bodyPr>
          <a:lstStyle/>
          <a:p>
            <a:pPr marL="0" marR="0" lvl="0" indent="0" defTabSz="914400" fontAlgn="base">
              <a:lnSpc>
                <a:spcPct val="90000"/>
              </a:lnSpc>
              <a:spcBef>
                <a:spcPct val="0"/>
              </a:spcBef>
              <a:spcAft>
                <a:spcPts val="600"/>
              </a:spcAft>
              <a:buClr>
                <a:schemeClr val="accent2"/>
              </a:buClr>
              <a:buSzTx/>
              <a:buFontTx/>
              <a:buNone/>
              <a:tabLst/>
            </a:pPr>
            <a:r>
              <a:rPr kumimoji="0" lang="en-US" altLang="en-US" sz="1300" b="0" i="0" u="none" strike="noStrike" cap="none" normalizeH="0" baseline="0">
                <a:ln>
                  <a:noFill/>
                </a:ln>
                <a:effectLst/>
              </a:rPr>
              <a:t>Helping children learn literature involves fostering a love for reading through consistent read-aloud sessions, encouraging curiosity, and engaging in open discussions about stories rather than quizzing them. Focus on understanding themes, characters, and plot, while allowing children to choose books that interest them to develop a lasting appreciation. </a:t>
            </a:r>
          </a:p>
          <a:p>
            <a:pPr marL="0" marR="0" lvl="0" indent="0" defTabSz="914400" fontAlgn="base">
              <a:lnSpc>
                <a:spcPct val="90000"/>
              </a:lnSpc>
              <a:spcBef>
                <a:spcPct val="0"/>
              </a:spcBef>
              <a:spcAft>
                <a:spcPts val="600"/>
              </a:spcAft>
              <a:buClr>
                <a:schemeClr val="accent2"/>
              </a:buClr>
              <a:buSzTx/>
              <a:buFontTx/>
              <a:buNone/>
              <a:tabLst/>
            </a:pPr>
            <a:r>
              <a:rPr kumimoji="0" lang="en-US" altLang="en-US" sz="1300" b="1" i="0" u="none" strike="noStrike" cap="none" normalizeH="0" baseline="0">
                <a:ln>
                  <a:noFill/>
                </a:ln>
                <a:effectLst/>
              </a:rPr>
              <a:t>Strategies for Fostering Literary Appreciation</a:t>
            </a:r>
            <a:endParaRPr kumimoji="0" lang="en-US" altLang="en-US" sz="1300" b="0" i="0" u="none" strike="noStrike" cap="none" normalizeH="0" baseline="0">
              <a:ln>
                <a:noFill/>
              </a:ln>
              <a:effectLst/>
            </a:endParaRPr>
          </a:p>
          <a:p>
            <a:pPr marL="0" marR="0" lvl="0" indent="0" defTabSz="914400" fontAlgn="base">
              <a:lnSpc>
                <a:spcPct val="90000"/>
              </a:lnSpc>
              <a:spcBef>
                <a:spcPct val="0"/>
              </a:spcBef>
              <a:spcAft>
                <a:spcPts val="600"/>
              </a:spcAft>
              <a:buClr>
                <a:schemeClr val="accent2"/>
              </a:buClr>
              <a:buSzTx/>
              <a:buFontTx/>
              <a:buChar char="•"/>
              <a:tabLst/>
            </a:pPr>
            <a:r>
              <a:rPr kumimoji="0" lang="en-US" altLang="en-US" sz="1300" b="1" i="0" u="none" strike="noStrike" cap="none" normalizeH="0" baseline="0">
                <a:ln>
                  <a:noFill/>
                </a:ln>
                <a:effectLst/>
              </a:rPr>
              <a:t>Read Aloud Regularly:</a:t>
            </a:r>
            <a:r>
              <a:rPr kumimoji="0" lang="en-US" altLang="en-US" sz="1300" b="0" i="0" u="none" strike="noStrike" cap="none" normalizeH="0" baseline="0">
                <a:ln>
                  <a:noFill/>
                </a:ln>
                <a:effectLst/>
              </a:rPr>
              <a:t> Read to children even after they can read independently to model fluency and expression.</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300" b="1" i="0" u="none" strike="noStrike" cap="none" normalizeH="0" baseline="0">
                <a:ln>
                  <a:noFill/>
                </a:ln>
                <a:effectLst/>
              </a:rPr>
              <a:t>Encourage Meaningful Discussions:</a:t>
            </a:r>
            <a:r>
              <a:rPr kumimoji="0" lang="en-US" altLang="en-US" sz="1300" b="0" i="0" u="none" strike="noStrike" cap="none" normalizeH="0" baseline="0">
                <a:ln>
                  <a:noFill/>
                </a:ln>
                <a:effectLst/>
              </a:rPr>
              <a:t> Instead of quizzing, talk about why characters made certain choices, what surprises them, and what they think will happen next.</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300" b="1" i="0" u="none" strike="noStrike" cap="none" normalizeH="0" baseline="0">
                <a:ln>
                  <a:noFill/>
                </a:ln>
                <a:effectLst/>
              </a:rPr>
              <a:t>Focus on Themes and Characters:</a:t>
            </a:r>
            <a:r>
              <a:rPr kumimoji="0" lang="en-US" altLang="en-US" sz="1300" b="0" i="0" u="none" strike="noStrike" cap="none" normalizeH="0" baseline="0">
                <a:ln>
                  <a:noFill/>
                </a:ln>
                <a:effectLst/>
              </a:rPr>
              <a:t> Encourage children to identify the "big ideas" (themes) and understand character motivations, rather than just the plot.</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300" b="1" i="0" u="none" strike="noStrike" cap="none" normalizeH="0" baseline="0">
                <a:ln>
                  <a:noFill/>
                </a:ln>
                <a:effectLst/>
              </a:rPr>
              <a:t>Explore Different Genres:</a:t>
            </a:r>
            <a:r>
              <a:rPr kumimoji="0" lang="en-US" altLang="en-US" sz="1300" b="0" i="0" u="none" strike="noStrike" cap="none" normalizeH="0" baseline="0">
                <a:ln>
                  <a:noFill/>
                </a:ln>
                <a:effectLst/>
              </a:rPr>
              <a:t> Introduce a variety of literature, including novels, short stories, and classics, to find what resonates with them.</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300" b="1" i="0" u="none" strike="noStrike" cap="none" normalizeH="0" baseline="0">
                <a:ln>
                  <a:noFill/>
                </a:ln>
                <a:effectLst/>
              </a:rPr>
              <a:t>Ask Open-Ended Questions:</a:t>
            </a:r>
            <a:r>
              <a:rPr kumimoji="0" lang="en-US" altLang="en-US" sz="1300" b="0" i="0" u="none" strike="noStrike" cap="none" normalizeH="0" baseline="0">
                <a:ln>
                  <a:noFill/>
                </a:ln>
                <a:effectLst/>
              </a:rPr>
              <a:t> Ask questions that encourage deeper thinking, such as "Why do you think the character did that?" or "How would you feel if you were in that story?".</a:t>
            </a:r>
          </a:p>
          <a:p>
            <a:pPr marL="0" marR="0" lvl="0" indent="0" defTabSz="914400" fontAlgn="base">
              <a:lnSpc>
                <a:spcPct val="90000"/>
              </a:lnSpc>
              <a:spcBef>
                <a:spcPct val="0"/>
              </a:spcBef>
              <a:spcAft>
                <a:spcPts val="600"/>
              </a:spcAft>
              <a:buClr>
                <a:schemeClr val="accent2"/>
              </a:buClr>
              <a:buSzTx/>
              <a:buFontTx/>
              <a:buChar char="•"/>
              <a:tabLst/>
            </a:pPr>
            <a:r>
              <a:rPr kumimoji="0" lang="en-US" altLang="en-US" sz="1300" b="1" i="0" u="none" strike="noStrike" cap="none" normalizeH="0" baseline="0">
                <a:ln>
                  <a:noFill/>
                </a:ln>
                <a:effectLst/>
              </a:rPr>
              <a:t>Make Connections:</a:t>
            </a:r>
            <a:r>
              <a:rPr kumimoji="0" lang="en-US" altLang="en-US" sz="1300" b="0" i="0" u="none" strike="noStrike" cap="none" normalizeH="0" baseline="0">
                <a:ln>
                  <a:noFill/>
                </a:ln>
                <a:effectLst/>
              </a:rPr>
              <a:t> Help children relate the story to their own lives or other books they have read</a:t>
            </a:r>
          </a:p>
        </p:txBody>
      </p:sp>
      <p:pic>
        <p:nvPicPr>
          <p:cNvPr id="8" name="Picture 7" descr="Closeup of hands holding an open book">
            <a:extLst>
              <a:ext uri="{FF2B5EF4-FFF2-40B4-BE49-F238E27FC236}">
                <a16:creationId xmlns:a16="http://schemas.microsoft.com/office/drawing/2014/main" id="{EDF1498F-F97D-A55C-A806-25E99BA929F9}"/>
              </a:ext>
            </a:extLst>
          </p:cNvPr>
          <p:cNvPicPr>
            <a:picLocks noChangeAspect="1"/>
          </p:cNvPicPr>
          <p:nvPr/>
        </p:nvPicPr>
        <p:blipFill>
          <a:blip r:embed="rId2"/>
          <a:srcRect l="25730" r="29110" b="-1"/>
          <a:stretch>
            <a:fillRect/>
          </a:stretch>
        </p:blipFill>
        <p:spPr>
          <a:xfrm>
            <a:off x="7552266" y="10"/>
            <a:ext cx="4639733" cy="6857990"/>
          </a:xfrm>
          <a:prstGeom prst="rect">
            <a:avLst/>
          </a:prstGeom>
        </p:spPr>
      </p:pic>
      <p:sp>
        <p:nvSpPr>
          <p:cNvPr id="2" name="Rectangle 1">
            <a:extLst>
              <a:ext uri="{FF2B5EF4-FFF2-40B4-BE49-F238E27FC236}">
                <a16:creationId xmlns:a16="http://schemas.microsoft.com/office/drawing/2014/main" id="{B85B34C1-4636-FD38-B8B7-FE44B9393BFC}"/>
              </a:ext>
            </a:extLst>
          </p:cNvPr>
          <p:cNvSpPr>
            <a:spLocks noChangeArrowheads="1"/>
          </p:cNvSpPr>
          <p:nvPr/>
        </p:nvSpPr>
        <p:spPr bwMode="auto">
          <a:xfrm>
            <a:off x="0" y="-138499"/>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26486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D84960AC-1CD6-452A-B5F4-2186E3FD74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10" name="Rectangle 9">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5D550FC8-82DB-9773-3C32-0D32D74779DB}"/>
              </a:ext>
            </a:extLst>
          </p:cNvPr>
          <p:cNvSpPr>
            <a:spLocks noChangeArrowheads="1"/>
          </p:cNvSpPr>
          <p:nvPr/>
        </p:nvSpPr>
        <p:spPr bwMode="auto">
          <a:xfrm>
            <a:off x="5109882" y="804333"/>
            <a:ext cx="6147169" cy="5249334"/>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45720" tIns="45720" rIns="45720" bIns="45720" numCol="1" rtlCol="0" anchor="ctr"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eaLnBrk="1" fontAlgn="base" hangingPunct="1">
              <a:lnSpc>
                <a:spcPct val="90000"/>
              </a:lnSpc>
              <a:spcBef>
                <a:spcPct val="0"/>
              </a:spcBef>
              <a:spcAft>
                <a:spcPts val="600"/>
              </a:spcAft>
              <a:buClr>
                <a:schemeClr val="accent2"/>
              </a:buClr>
              <a:buSzTx/>
              <a:buFontTx/>
              <a:buNone/>
              <a:tabLst/>
            </a:pPr>
            <a:r>
              <a:rPr kumimoji="0" lang="en-US" altLang="en-US" b="1" i="0" u="none" strike="noStrike" cap="none" normalizeH="0" baseline="0">
                <a:ln>
                  <a:noFill/>
                </a:ln>
                <a:effectLst/>
                <a:latin typeface="+mn-lt"/>
              </a:rPr>
              <a:t>Tools to Enhance Literature Learning</a:t>
            </a:r>
            <a:endParaRPr kumimoji="0" lang="en-US" altLang="en-US" b="0" i="0" u="none" strike="noStrike" cap="none" normalizeH="0" baseline="0">
              <a:ln>
                <a:noFill/>
              </a:ln>
              <a:effectLst/>
              <a:latin typeface="+mn-lt"/>
            </a:endParaRPr>
          </a:p>
          <a:p>
            <a:pPr marL="0" marR="0" lvl="0" indent="0" defTabSz="914400" eaLnBrk="1" fontAlgn="base" hangingPunct="1">
              <a:lnSpc>
                <a:spcPct val="90000"/>
              </a:lnSpc>
              <a:spcBef>
                <a:spcPct val="0"/>
              </a:spcBef>
              <a:spcAft>
                <a:spcPts val="600"/>
              </a:spcAft>
              <a:buClr>
                <a:schemeClr val="accent2"/>
              </a:buClr>
              <a:buSzTx/>
              <a:buFontTx/>
              <a:buChar char="•"/>
              <a:tabLst/>
            </a:pPr>
            <a:r>
              <a:rPr kumimoji="0" lang="en-US" altLang="en-US" b="1" i="0" u="none" strike="noStrike" cap="none" normalizeH="0" baseline="0">
                <a:ln>
                  <a:noFill/>
                </a:ln>
                <a:effectLst/>
                <a:latin typeface="+mn-lt"/>
              </a:rPr>
              <a:t>Literature Guides:</a:t>
            </a:r>
            <a:r>
              <a:rPr kumimoji="0" lang="en-US" altLang="en-US" b="0" i="0" u="none" strike="noStrike" cap="none" normalizeH="0" baseline="0">
                <a:ln>
                  <a:noFill/>
                </a:ln>
                <a:effectLst/>
                <a:latin typeface="+mn-lt"/>
              </a:rPr>
              <a:t> Utilize resources such as </a:t>
            </a:r>
            <a:r>
              <a:rPr kumimoji="0" lang="en-US" altLang="en-US" b="0" i="0" u="none" strike="noStrike" cap="none" normalizeH="0" baseline="0">
                <a:ln>
                  <a:noFill/>
                </a:ln>
                <a:effectLst/>
                <a:latin typeface="+mn-lt"/>
                <a:hlinkClick r:id="rId2"/>
              </a:rPr>
              <a:t>7Sisters literature guides</a:t>
            </a:r>
            <a:r>
              <a:rPr kumimoji="0" lang="en-US" altLang="en-US" b="0" i="0" u="none" strike="noStrike" cap="none" normalizeH="0" baseline="0">
                <a:ln>
                  <a:noFill/>
                </a:ln>
                <a:effectLst/>
                <a:latin typeface="+mn-lt"/>
              </a:rPr>
              <a:t> to provide structure for in-depth analysis.</a:t>
            </a:r>
          </a:p>
          <a:p>
            <a:pPr marL="0" marR="0" lvl="0" indent="0" defTabSz="914400" eaLnBrk="1" fontAlgn="base" hangingPunct="1">
              <a:lnSpc>
                <a:spcPct val="90000"/>
              </a:lnSpc>
              <a:spcBef>
                <a:spcPct val="0"/>
              </a:spcBef>
              <a:spcAft>
                <a:spcPts val="600"/>
              </a:spcAft>
              <a:buClr>
                <a:schemeClr val="accent2"/>
              </a:buClr>
              <a:buSzTx/>
              <a:buFontTx/>
              <a:buChar char="•"/>
              <a:tabLst/>
            </a:pPr>
            <a:r>
              <a:rPr kumimoji="0" lang="en-US" altLang="en-US" b="1" i="0" u="none" strike="noStrike" cap="none" normalizeH="0" baseline="0">
                <a:ln>
                  <a:noFill/>
                </a:ln>
                <a:effectLst/>
                <a:latin typeface="+mn-lt"/>
              </a:rPr>
              <a:t>Compare Media Versions:</a:t>
            </a:r>
            <a:r>
              <a:rPr kumimoji="0" lang="en-US" altLang="en-US" b="0" i="0" u="none" strike="noStrike" cap="none" normalizeH="0" baseline="0">
                <a:ln>
                  <a:noFill/>
                </a:ln>
                <a:effectLst/>
                <a:latin typeface="+mn-lt"/>
              </a:rPr>
              <a:t> Watch a movie adaptation of a book and discuss the similarities and differences, say </a:t>
            </a:r>
            <a:r>
              <a:rPr kumimoji="0" lang="en-US" altLang="en-US" b="0" i="0" u="none" strike="noStrike" cap="none" normalizeH="0" baseline="0">
                <a:ln>
                  <a:noFill/>
                </a:ln>
                <a:effectLst/>
                <a:latin typeface="+mn-lt"/>
                <a:hlinkClick r:id="rId3"/>
              </a:rPr>
              <a:t>Reddit users</a:t>
            </a:r>
            <a:r>
              <a:rPr kumimoji="0" lang="en-US" altLang="en-US" b="0" i="0" u="none" strike="noStrike" cap="none" normalizeH="0" baseline="0">
                <a:ln>
                  <a:noFill/>
                </a:ln>
                <a:effectLst/>
                <a:latin typeface="+mn-lt"/>
              </a:rPr>
              <a:t>.</a:t>
            </a:r>
          </a:p>
          <a:p>
            <a:pPr marL="0" marR="0" lvl="0" indent="0" defTabSz="914400" eaLnBrk="1" fontAlgn="base" hangingPunct="1">
              <a:lnSpc>
                <a:spcPct val="90000"/>
              </a:lnSpc>
              <a:spcBef>
                <a:spcPct val="0"/>
              </a:spcBef>
              <a:spcAft>
                <a:spcPts val="600"/>
              </a:spcAft>
              <a:buClr>
                <a:schemeClr val="accent2"/>
              </a:buClr>
              <a:buSzTx/>
              <a:buFontTx/>
              <a:buChar char="•"/>
              <a:tabLst/>
            </a:pPr>
            <a:r>
              <a:rPr kumimoji="0" lang="en-US" altLang="en-US" b="1" i="0" u="none" strike="noStrike" cap="none" normalizeH="0" baseline="0">
                <a:ln>
                  <a:noFill/>
                </a:ln>
                <a:effectLst/>
                <a:latin typeface="+mn-lt"/>
              </a:rPr>
              <a:t>Literature-Based Activities:</a:t>
            </a:r>
            <a:r>
              <a:rPr kumimoji="0" lang="en-US" altLang="en-US" b="0" i="0" u="none" strike="noStrike" cap="none" normalizeH="0" baseline="0">
                <a:ln>
                  <a:noFill/>
                </a:ln>
                <a:effectLst/>
                <a:latin typeface="+mn-lt"/>
              </a:rPr>
              <a:t> Engaging in activities like acting out scenes, creating, or writing, as suggested by </a:t>
            </a:r>
            <a:r>
              <a:rPr kumimoji="0" lang="en-US" altLang="en-US" b="0" i="0" u="none" strike="noStrike" cap="none" normalizeH="0" baseline="0">
                <a:ln>
                  <a:noFill/>
                </a:ln>
                <a:effectLst/>
                <a:latin typeface="+mn-lt"/>
                <a:hlinkClick r:id="rId4"/>
              </a:rPr>
              <a:t>PRIDE Reading Program</a:t>
            </a:r>
            <a:r>
              <a:rPr kumimoji="0" lang="en-US" altLang="en-US" b="0" i="0" u="none" strike="noStrike" cap="none" normalizeH="0" baseline="0">
                <a:ln>
                  <a:noFill/>
                </a:ln>
                <a:effectLst/>
                <a:latin typeface="+mn-lt"/>
              </a:rPr>
              <a:t>, can make literature more tangible.</a:t>
            </a:r>
          </a:p>
          <a:p>
            <a:pPr marL="0" marR="0" lvl="0" indent="0" defTabSz="914400" eaLnBrk="1" fontAlgn="base" hangingPunct="1">
              <a:lnSpc>
                <a:spcPct val="90000"/>
              </a:lnSpc>
              <a:spcBef>
                <a:spcPct val="0"/>
              </a:spcBef>
              <a:spcAft>
                <a:spcPts val="600"/>
              </a:spcAft>
              <a:buClr>
                <a:schemeClr val="accent2"/>
              </a:buClr>
              <a:buSzTx/>
              <a:buFontTx/>
              <a:buChar char="•"/>
              <a:tabLst/>
            </a:pPr>
            <a:r>
              <a:rPr kumimoji="0" lang="en-US" altLang="en-US" b="1" i="0" u="none" strike="noStrike" cap="none" normalizeH="0" baseline="0">
                <a:ln>
                  <a:noFill/>
                </a:ln>
                <a:effectLst/>
                <a:latin typeface="+mn-lt"/>
              </a:rPr>
              <a:t>Book Clubs:</a:t>
            </a:r>
            <a:r>
              <a:rPr kumimoji="0" lang="en-US" altLang="en-US" b="0" i="0" u="none" strike="noStrike" cap="none" normalizeH="0" baseline="0">
                <a:ln>
                  <a:noFill/>
                </a:ln>
                <a:effectLst/>
                <a:latin typeface="+mn-lt"/>
              </a:rPr>
              <a:t> Start a small book club with friends or family to discuss stories together. </a:t>
            </a:r>
          </a:p>
          <a:p>
            <a:pPr marL="0" marR="0" lvl="0" indent="0" defTabSz="914400" eaLnBrk="1" fontAlgn="base" hangingPunct="1">
              <a:lnSpc>
                <a:spcPct val="90000"/>
              </a:lnSpc>
              <a:spcBef>
                <a:spcPct val="0"/>
              </a:spcBef>
              <a:spcAft>
                <a:spcPts val="600"/>
              </a:spcAft>
              <a:buClr>
                <a:schemeClr val="accent2"/>
              </a:buClr>
              <a:buSzTx/>
              <a:buFontTx/>
              <a:buNone/>
              <a:tabLst/>
            </a:pPr>
            <a:r>
              <a:rPr kumimoji="0" lang="en-US" altLang="en-US" b="1" i="0" u="none" strike="noStrike" cap="none" normalizeH="0" baseline="0">
                <a:ln>
                  <a:noFill/>
                </a:ln>
                <a:effectLst/>
                <a:latin typeface="+mn-lt"/>
              </a:rPr>
              <a:t>Creating a Supportive Environment</a:t>
            </a:r>
            <a:endParaRPr kumimoji="0" lang="en-US" altLang="en-US" b="0" i="0" u="none" strike="noStrike" cap="none" normalizeH="0" baseline="0">
              <a:ln>
                <a:noFill/>
              </a:ln>
              <a:effectLst/>
              <a:latin typeface="+mn-lt"/>
            </a:endParaRPr>
          </a:p>
          <a:p>
            <a:pPr marL="0" marR="0" lvl="0" indent="0" defTabSz="914400" eaLnBrk="1" fontAlgn="base" hangingPunct="1">
              <a:lnSpc>
                <a:spcPct val="90000"/>
              </a:lnSpc>
              <a:spcBef>
                <a:spcPct val="0"/>
              </a:spcBef>
              <a:spcAft>
                <a:spcPts val="600"/>
              </a:spcAft>
              <a:buClr>
                <a:schemeClr val="accent2"/>
              </a:buClr>
              <a:buSzTx/>
              <a:buFontTx/>
              <a:buChar char="•"/>
              <a:tabLst/>
            </a:pPr>
            <a:r>
              <a:rPr kumimoji="0" lang="en-US" altLang="en-US" b="1" i="0" u="none" strike="noStrike" cap="none" normalizeH="0" baseline="0">
                <a:ln>
                  <a:noFill/>
                </a:ln>
                <a:effectLst/>
                <a:latin typeface="+mn-lt"/>
              </a:rPr>
              <a:t>Make Books Accessible:</a:t>
            </a:r>
            <a:r>
              <a:rPr kumimoji="0" lang="en-US" altLang="en-US" b="0" i="0" u="none" strike="noStrike" cap="none" normalizeH="0" baseline="0">
                <a:ln>
                  <a:noFill/>
                </a:ln>
                <a:effectLst/>
                <a:latin typeface="+mn-lt"/>
              </a:rPr>
              <a:t> Create cozy reading spaces with plenty of books available.</a:t>
            </a:r>
          </a:p>
          <a:p>
            <a:pPr marL="0" marR="0" lvl="0" indent="0" defTabSz="914400" eaLnBrk="1" fontAlgn="base" hangingPunct="1">
              <a:lnSpc>
                <a:spcPct val="90000"/>
              </a:lnSpc>
              <a:spcBef>
                <a:spcPct val="0"/>
              </a:spcBef>
              <a:spcAft>
                <a:spcPts val="600"/>
              </a:spcAft>
              <a:buClr>
                <a:schemeClr val="accent2"/>
              </a:buClr>
              <a:buSzTx/>
              <a:buFontTx/>
              <a:buChar char="•"/>
              <a:tabLst/>
            </a:pPr>
            <a:r>
              <a:rPr kumimoji="0" lang="en-US" altLang="en-US" b="1" i="0" u="none" strike="noStrike" cap="none" normalizeH="0" baseline="0">
                <a:ln>
                  <a:noFill/>
                </a:ln>
                <a:effectLst/>
                <a:latin typeface="+mn-lt"/>
              </a:rPr>
              <a:t>Limit Screen Time:</a:t>
            </a:r>
            <a:r>
              <a:rPr kumimoji="0" lang="en-US" altLang="en-US" b="0" i="0" u="none" strike="noStrike" cap="none" normalizeH="0" baseline="0">
                <a:ln>
                  <a:noFill/>
                </a:ln>
                <a:effectLst/>
                <a:latin typeface="+mn-lt"/>
              </a:rPr>
              <a:t> Reducing screen time encourages children to pick up books for entertainment.</a:t>
            </a:r>
          </a:p>
          <a:p>
            <a:pPr marL="0" marR="0" lvl="0" indent="0" defTabSz="914400" eaLnBrk="1" fontAlgn="base" hangingPunct="1">
              <a:lnSpc>
                <a:spcPct val="90000"/>
              </a:lnSpc>
              <a:spcBef>
                <a:spcPct val="0"/>
              </a:spcBef>
              <a:spcAft>
                <a:spcPts val="600"/>
              </a:spcAft>
              <a:buClr>
                <a:schemeClr val="accent2"/>
              </a:buClr>
              <a:buSzTx/>
              <a:buFontTx/>
              <a:buChar char="•"/>
              <a:tabLst/>
            </a:pPr>
            <a:r>
              <a:rPr kumimoji="0" lang="en-US" altLang="en-US" b="1" i="0" u="none" strike="noStrike" cap="none" normalizeH="0" baseline="0">
                <a:ln>
                  <a:noFill/>
                </a:ln>
                <a:effectLst/>
                <a:latin typeface="+mn-lt"/>
              </a:rPr>
              <a:t>Be a Reading Role Model:</a:t>
            </a:r>
            <a:r>
              <a:rPr kumimoji="0" lang="en-US" altLang="en-US" b="0" i="0" u="none" strike="noStrike" cap="none" normalizeH="0" baseline="0">
                <a:ln>
                  <a:noFill/>
                </a:ln>
                <a:effectLst/>
                <a:latin typeface="+mn-lt"/>
              </a:rPr>
              <a:t> Let children see you reading for pleasure</a:t>
            </a:r>
          </a:p>
          <a:p>
            <a:pPr marL="0" marR="0" lvl="0" indent="0" defTabSz="914400" eaLnBrk="1" fontAlgn="base" hangingPunct="1">
              <a:lnSpc>
                <a:spcPct val="90000"/>
              </a:lnSpc>
              <a:spcBef>
                <a:spcPct val="0"/>
              </a:spcBef>
              <a:spcAft>
                <a:spcPts val="600"/>
              </a:spcAft>
              <a:buClr>
                <a:schemeClr val="accent2"/>
              </a:buClr>
              <a:buSzTx/>
              <a:buFontTx/>
              <a:buNone/>
              <a:tabLst/>
            </a:pPr>
            <a:endParaRPr kumimoji="0" lang="en-US" altLang="en-US" b="0" i="0" u="none" strike="noStrike" cap="none" normalizeH="0" baseline="0">
              <a:ln>
                <a:noFill/>
              </a:ln>
              <a:effectLst/>
              <a:latin typeface="+mn-lt"/>
            </a:endParaRPr>
          </a:p>
        </p:txBody>
      </p:sp>
      <p:sp>
        <p:nvSpPr>
          <p:cNvPr id="3" name="Rectangle 2">
            <a:extLst>
              <a:ext uri="{FF2B5EF4-FFF2-40B4-BE49-F238E27FC236}">
                <a16:creationId xmlns:a16="http://schemas.microsoft.com/office/drawing/2014/main" id="{0DFF96B1-461C-F23C-66A3-32AC0511A13D}"/>
              </a:ext>
            </a:extLst>
          </p:cNvPr>
          <p:cNvSpPr>
            <a:spLocks noChangeArrowheads="1"/>
          </p:cNvSpPr>
          <p:nvPr/>
        </p:nvSpPr>
        <p:spPr bwMode="auto">
          <a:xfrm>
            <a:off x="0" y="-2232"/>
            <a:ext cx="65" cy="4616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spcBef>
                <a:spcPct val="0"/>
              </a:spcBef>
              <a:spcAft>
                <a:spcPts val="600"/>
              </a:spcAft>
              <a:buClrTx/>
              <a:buSzTx/>
              <a:buFontTx/>
              <a:buNone/>
              <a:tabLst/>
            </a:pPr>
            <a:br>
              <a:rPr kumimoji="0" lang="en-US" altLang="en-US" sz="1200" b="0" i="0" u="none" strike="noStrike" cap="none" normalizeH="0" baseline="0" dirty="0">
                <a:ln>
                  <a:noFill/>
                </a:ln>
                <a:solidFill>
                  <a:srgbClr val="0A0A0A"/>
                </a:solidFill>
                <a:effectLst/>
                <a:latin typeface="Google Sans"/>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8443714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emplate>Integral</Template>
  <TotalTime>16037</TotalTime>
  <Words>1602</Words>
  <Application>Microsoft Office PowerPoint</Application>
  <PresentationFormat>Widescreen</PresentationFormat>
  <Paragraphs>97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Google Sans</vt:lpstr>
      <vt:lpstr>Tw Cen MT</vt:lpstr>
      <vt:lpstr>Tw Cen MT Condensed</vt:lpstr>
      <vt:lpstr>Wingdings 3</vt:lpstr>
      <vt:lpstr>Integral</vt:lpstr>
      <vt:lpstr>Regency Period Literature  </vt:lpstr>
      <vt:lpstr>Why Do Readers Love Regency/Historical Romance?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Perry, Adam D. (Maintenance)</dc:creator>
  <cp:lastModifiedBy>Perry, Adam D. (Maintenance)</cp:lastModifiedBy>
  <cp:revision>1</cp:revision>
  <dcterms:created xsi:type="dcterms:W3CDTF">2026-03-25T23:54:54Z</dcterms:created>
  <dcterms:modified xsi:type="dcterms:W3CDTF">2026-04-06T03:12:19Z</dcterms:modified>
</cp:coreProperties>
</file>