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15"/>
  </p:notesMasterIdLst>
  <p:sldIdLst>
    <p:sldId id="256" r:id="rId2"/>
    <p:sldId id="322" r:id="rId3"/>
    <p:sldId id="334" r:id="rId4"/>
    <p:sldId id="336" r:id="rId5"/>
    <p:sldId id="338" r:id="rId6"/>
    <p:sldId id="335" r:id="rId7"/>
    <p:sldId id="355" r:id="rId8"/>
    <p:sldId id="367" r:id="rId9"/>
    <p:sldId id="357" r:id="rId10"/>
    <p:sldId id="366" r:id="rId11"/>
    <p:sldId id="350" r:id="rId12"/>
    <p:sldId id="365" r:id="rId13"/>
    <p:sldId id="304"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654500-3650-4053-9A7B-E1A78834B7BB}" v="16" dt="2026-05-04T01:29:49.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62400-1E9A-48CA-9CF4-17978A63D2C7}" type="datetimeFigureOut">
              <a:rPr lang="en-US" smtClean="0"/>
              <a:t>5/24/2026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FB251-1988-48F5-A1F8-BFFE89F8A767}" type="slidenum">
              <a:rPr lang="en-US" smtClean="0"/>
              <a:t>‹#›</a:t>
            </a:fld>
            <a:endParaRPr lang="en-US"/>
          </a:p>
        </p:txBody>
      </p:sp>
    </p:spTree>
    <p:extLst>
      <p:ext uri="{BB962C8B-B14F-4D97-AF65-F5344CB8AC3E}">
        <p14:creationId xmlns:p14="http://schemas.microsoft.com/office/powerpoint/2010/main" val="2079197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https://regrom.com/2016/06/08/regency-culture-and-society-the-language-of-flowers/</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a:t>
            </a:fld>
            <a:endParaRPr lang="en-US" noProof="0" dirty="0"/>
          </a:p>
        </p:txBody>
      </p:sp>
    </p:spTree>
    <p:extLst>
      <p:ext uri="{BB962C8B-B14F-4D97-AF65-F5344CB8AC3E}">
        <p14:creationId xmlns:p14="http://schemas.microsoft.com/office/powerpoint/2010/main" val="196611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want to use this website to learn everything about your zone, frost dates, when to plant flowers. </a:t>
            </a:r>
          </a:p>
        </p:txBody>
      </p:sp>
      <p:sp>
        <p:nvSpPr>
          <p:cNvPr id="4" name="Slide Number Placeholder 3"/>
          <p:cNvSpPr>
            <a:spLocks noGrp="1"/>
          </p:cNvSpPr>
          <p:nvPr>
            <p:ph type="sldNum" sz="quarter" idx="5"/>
          </p:nvPr>
        </p:nvSpPr>
        <p:spPr/>
        <p:txBody>
          <a:bodyPr/>
          <a:lstStyle/>
          <a:p>
            <a:fld id="{21DFB251-1988-48F5-A1F8-BFFE89F8A767}" type="slidenum">
              <a:rPr lang="en-US" smtClean="0"/>
              <a:t>3</a:t>
            </a:fld>
            <a:endParaRPr lang="en-US"/>
          </a:p>
        </p:txBody>
      </p:sp>
    </p:spTree>
    <p:extLst>
      <p:ext uri="{BB962C8B-B14F-4D97-AF65-F5344CB8AC3E}">
        <p14:creationId xmlns:p14="http://schemas.microsoft.com/office/powerpoint/2010/main" val="197742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fun, if you want to spend any time in it.  Can be very beneficial when the weather is unpredictable.  God thought of everything!!!</a:t>
            </a:r>
          </a:p>
        </p:txBody>
      </p:sp>
      <p:sp>
        <p:nvSpPr>
          <p:cNvPr id="4" name="Slide Number Placeholder 3"/>
          <p:cNvSpPr>
            <a:spLocks noGrp="1"/>
          </p:cNvSpPr>
          <p:nvPr>
            <p:ph type="sldNum" sz="quarter" idx="5"/>
          </p:nvPr>
        </p:nvSpPr>
        <p:spPr/>
        <p:txBody>
          <a:bodyPr/>
          <a:lstStyle/>
          <a:p>
            <a:fld id="{B69D734D-D78B-4808-B42D-02012FD5E8C8}" type="slidenum">
              <a:rPr lang="en-US" smtClean="0"/>
              <a:t>4</a:t>
            </a:fld>
            <a:endParaRPr lang="en-US"/>
          </a:p>
        </p:txBody>
      </p:sp>
    </p:spTree>
    <p:extLst>
      <p:ext uri="{BB962C8B-B14F-4D97-AF65-F5344CB8AC3E}">
        <p14:creationId xmlns:p14="http://schemas.microsoft.com/office/powerpoint/2010/main" val="1542057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184150"/>
            <a:ext cx="4114800" cy="2314575"/>
          </a:xfrm>
        </p:spPr>
      </p:sp>
      <p:sp>
        <p:nvSpPr>
          <p:cNvPr id="3" name="Notes Placeholder 2"/>
          <p:cNvSpPr>
            <a:spLocks noGrp="1"/>
          </p:cNvSpPr>
          <p:nvPr>
            <p:ph type="body" idx="1"/>
          </p:nvPr>
        </p:nvSpPr>
        <p:spPr>
          <a:xfrm>
            <a:off x="914400" y="2682910"/>
            <a:ext cx="7315200" cy="3831000"/>
          </a:xfrm>
        </p:spPr>
        <p:txBody>
          <a:bodyPr/>
          <a:lstStyle/>
          <a:p>
            <a:endParaRPr lang="en-US" sz="1715"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7</a:t>
            </a:fld>
            <a:endParaRPr lang="en-US" noProof="0" dirty="0"/>
          </a:p>
        </p:txBody>
      </p:sp>
    </p:spTree>
    <p:extLst>
      <p:ext uri="{BB962C8B-B14F-4D97-AF65-F5344CB8AC3E}">
        <p14:creationId xmlns:p14="http://schemas.microsoft.com/office/powerpoint/2010/main" val="3638746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123825"/>
            <a:ext cx="4114800" cy="2314575"/>
          </a:xfrm>
        </p:spPr>
      </p:sp>
      <p:sp>
        <p:nvSpPr>
          <p:cNvPr id="3" name="Notes Placeholder 2"/>
          <p:cNvSpPr>
            <a:spLocks noGrp="1"/>
          </p:cNvSpPr>
          <p:nvPr>
            <p:ph type="body" idx="1"/>
          </p:nvPr>
        </p:nvSpPr>
        <p:spPr>
          <a:xfrm>
            <a:off x="914400" y="2622620"/>
            <a:ext cx="7315200" cy="3378130"/>
          </a:xfrm>
        </p:spPr>
        <p:txBody>
          <a:bodyPr/>
          <a:lstStyle/>
          <a:p>
            <a:pPr fontAlgn="base"/>
            <a:endParaRPr lang="en-US" sz="1715" b="1" i="0" kern="1200" dirty="0">
              <a:solidFill>
                <a:schemeClr val="tx1"/>
              </a:solidFill>
              <a:effectLst/>
              <a:latin typeface="+mn-lt"/>
              <a:ea typeface="+mn-ea"/>
              <a:cs typeface="+mn-cs"/>
            </a:endParaRPr>
          </a:p>
          <a:p>
            <a:pPr fontAlgn="base"/>
            <a:r>
              <a:rPr lang="en-US" sz="1715" b="1" i="0" kern="1200" dirty="0">
                <a:solidFill>
                  <a:schemeClr val="tx1"/>
                </a:solidFill>
                <a:effectLst/>
                <a:latin typeface="+mn-lt"/>
                <a:ea typeface="+mn-ea"/>
                <a:cs typeface="+mn-cs"/>
              </a:rPr>
              <a:t>Plant Type: </a:t>
            </a:r>
            <a:r>
              <a:rPr lang="en-US" sz="1715" b="0" i="0" kern="1200" dirty="0">
                <a:solidFill>
                  <a:schemeClr val="tx1"/>
                </a:solidFill>
                <a:effectLst/>
                <a:latin typeface="+mn-lt"/>
                <a:ea typeface="+mn-ea"/>
                <a:cs typeface="+mn-cs"/>
              </a:rPr>
              <a:t>Warm-season annual</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Height/Spread: </a:t>
            </a:r>
            <a:r>
              <a:rPr lang="en-US" sz="1715" b="0" i="0" kern="1200" dirty="0">
                <a:solidFill>
                  <a:schemeClr val="tx1"/>
                </a:solidFill>
                <a:effectLst/>
                <a:latin typeface="+mn-lt"/>
                <a:ea typeface="+mn-ea"/>
                <a:cs typeface="+mn-cs"/>
              </a:rPr>
              <a:t>6 inches to 3 feet tall, varies by cultivar</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Sunlight Needs:</a:t>
            </a:r>
            <a:r>
              <a:rPr lang="en-US" sz="1715" b="0" i="0" kern="1200" dirty="0">
                <a:solidFill>
                  <a:schemeClr val="tx1"/>
                </a:solidFill>
                <a:effectLst/>
                <a:latin typeface="+mn-lt"/>
                <a:ea typeface="+mn-ea"/>
                <a:cs typeface="+mn-cs"/>
              </a:rPr>
              <a:t> Full sun (6 or more hours daily)</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Soil Type: </a:t>
            </a:r>
            <a:r>
              <a:rPr lang="en-US" sz="1715" b="0" i="0" kern="1200" dirty="0">
                <a:solidFill>
                  <a:schemeClr val="tx1"/>
                </a:solidFill>
                <a:effectLst/>
                <a:latin typeface="+mn-lt"/>
                <a:ea typeface="+mn-ea"/>
                <a:cs typeface="+mn-cs"/>
              </a:rPr>
              <a:t>Well-drained loamy soil, slightly acidic (pH 5.5 to 7.0)</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Bloom Time: </a:t>
            </a:r>
            <a:r>
              <a:rPr lang="en-US" sz="1715" b="0" i="0" kern="1200" dirty="0">
                <a:solidFill>
                  <a:schemeClr val="tx1"/>
                </a:solidFill>
                <a:effectLst/>
                <a:latin typeface="+mn-lt"/>
                <a:ea typeface="+mn-ea"/>
                <a:cs typeface="+mn-cs"/>
              </a:rPr>
              <a:t>Early summer to frost</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Water Needs: </a:t>
            </a:r>
            <a:r>
              <a:rPr lang="en-US" sz="1715" b="0" i="0" kern="1200" dirty="0">
                <a:solidFill>
                  <a:schemeClr val="tx1"/>
                </a:solidFill>
                <a:effectLst/>
                <a:latin typeface="+mn-lt"/>
                <a:ea typeface="+mn-ea"/>
                <a:cs typeface="+mn-cs"/>
              </a:rPr>
              <a:t>About 1 inch per week; let the soil dry between waterings</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Uses in Landscape: </a:t>
            </a:r>
            <a:r>
              <a:rPr lang="en-US" sz="1715" b="0" i="0" kern="1200" dirty="0">
                <a:solidFill>
                  <a:schemeClr val="tx1"/>
                </a:solidFill>
                <a:effectLst/>
                <a:latin typeface="+mn-lt"/>
                <a:ea typeface="+mn-ea"/>
                <a:cs typeface="+mn-cs"/>
              </a:rPr>
              <a:t>Borders, mass plantings, containers, cut flowers, cover crops</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Maintenance Tips: </a:t>
            </a:r>
            <a:r>
              <a:rPr lang="en-US" sz="1715" b="0" i="0" kern="1200" dirty="0">
                <a:solidFill>
                  <a:schemeClr val="tx1"/>
                </a:solidFill>
                <a:effectLst/>
                <a:latin typeface="+mn-lt"/>
                <a:ea typeface="+mn-ea"/>
                <a:cs typeface="+mn-cs"/>
              </a:rPr>
              <a:t>Remove spent blooms; stake tall African types if needed</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Deer Resistance: </a:t>
            </a:r>
            <a:r>
              <a:rPr lang="en-US" sz="1715" b="0" i="0" kern="1200" dirty="0">
                <a:solidFill>
                  <a:schemeClr val="tx1"/>
                </a:solidFill>
                <a:effectLst/>
                <a:latin typeface="+mn-lt"/>
                <a:ea typeface="+mn-ea"/>
                <a:cs typeface="+mn-cs"/>
              </a:rPr>
              <a:t>Yes – foliage is strongly scented and unappealing to deer</a:t>
            </a:r>
          </a:p>
          <a:p>
            <a:pPr fontAlgn="base"/>
            <a:r>
              <a:rPr lang="en-US" sz="1715" b="1" i="0" kern="1200" dirty="0">
                <a:solidFill>
                  <a:schemeClr val="tx1"/>
                </a:solidFill>
                <a:effectLst/>
                <a:latin typeface="+mn-lt"/>
                <a:ea typeface="+mn-ea"/>
                <a:cs typeface="+mn-cs"/>
              </a:rPr>
              <a:t>About Marigolds (</a:t>
            </a:r>
            <a:r>
              <a:rPr lang="en-US" sz="1715" b="1" i="1" kern="1200" dirty="0">
                <a:solidFill>
                  <a:schemeClr val="tx1"/>
                </a:solidFill>
                <a:effectLst/>
                <a:latin typeface="+mn-lt"/>
                <a:ea typeface="+mn-ea"/>
                <a:cs typeface="+mn-cs"/>
              </a:rPr>
              <a:t>Tagetes spp.</a:t>
            </a:r>
            <a:r>
              <a:rPr lang="en-US" sz="1715" b="1" i="0" kern="1200" dirty="0">
                <a:solidFill>
                  <a:schemeClr val="tx1"/>
                </a:solidFill>
                <a:effectLst/>
                <a:latin typeface="+mn-lt"/>
                <a:ea typeface="+mn-ea"/>
                <a:cs typeface="+mn-cs"/>
              </a:rPr>
              <a:t>)</a:t>
            </a:r>
          </a:p>
          <a:p>
            <a:pPr fontAlgn="base"/>
            <a:r>
              <a:rPr lang="en-US" sz="1715" b="0" i="0" kern="1200" dirty="0">
                <a:solidFill>
                  <a:schemeClr val="tx1"/>
                </a:solidFill>
                <a:effectLst/>
                <a:latin typeface="+mn-lt"/>
                <a:ea typeface="+mn-ea"/>
                <a:cs typeface="+mn-cs"/>
              </a:rPr>
              <a:t>Marigolds are easy to grow, economical, bloom reliably all summer, and have few insect and disease problems. .</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2497278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655638"/>
            <a:ext cx="4114800" cy="2314575"/>
          </a:xfrm>
        </p:spPr>
      </p:sp>
      <p:sp>
        <p:nvSpPr>
          <p:cNvPr id="3" name="Notes Placeholder 2"/>
          <p:cNvSpPr>
            <a:spLocks noGrp="1"/>
          </p:cNvSpPr>
          <p:nvPr>
            <p:ph type="body" idx="1"/>
          </p:nvPr>
        </p:nvSpPr>
        <p:spPr>
          <a:xfrm>
            <a:off x="-1" y="2970213"/>
            <a:ext cx="9053565" cy="3030537"/>
          </a:xfrm>
        </p:spPr>
        <p:txBody>
          <a:bodyPr/>
          <a:lstStyle/>
          <a:p>
            <a:r>
              <a:rPr lang="en-US" b="1" dirty="0"/>
              <a:t> </a:t>
            </a:r>
            <a:endParaRPr lang="en-US" dirty="0"/>
          </a:p>
          <a:p>
            <a:r>
              <a:rPr lang="en-US" b="1" dirty="0"/>
              <a:t>Site Selection:</a:t>
            </a:r>
            <a:r>
              <a:rPr lang="en-US" dirty="0"/>
              <a:t> Choose a location with at least 6 hours of full sun.</a:t>
            </a:r>
          </a:p>
          <a:p>
            <a:r>
              <a:rPr lang="en-US" b="1" dirty="0"/>
              <a:t>Soil Preparation:</a:t>
            </a:r>
            <a:r>
              <a:rPr lang="en-US" dirty="0"/>
              <a:t> Wildflowers thrive in poor, well-drained soil. Avoid fertilizer, as it promotes weeds over wildflowers. Remove existing grass and weeds by tilling, sod cutting, or smothering.</a:t>
            </a:r>
          </a:p>
          <a:p>
            <a:r>
              <a:rPr lang="en-US" b="1" dirty="0"/>
              <a:t>When to Plant:</a:t>
            </a:r>
            <a:r>
              <a:rPr lang="en-US" dirty="0"/>
              <a:t>. Early spring is also effective once the soil reaches </a:t>
            </a:r>
          </a:p>
          <a:p>
            <a:r>
              <a:rPr lang="en-US" dirty="0"/>
              <a:t> and the last frost has passed.</a:t>
            </a:r>
          </a:p>
          <a:p>
            <a:r>
              <a:rPr lang="en-US" b="1" dirty="0"/>
              <a:t>Sowing Method:</a:t>
            </a:r>
            <a:r>
              <a:rPr lang="en-US" dirty="0"/>
              <a:t> Mix seeds with sand (8 parts sand to 1 part seed) for better distribution. Spread half the seeds walking north-to-south, then the other half east-to-west.</a:t>
            </a:r>
          </a:p>
          <a:p>
            <a:r>
              <a:rPr lang="en-US" b="1" dirty="0"/>
              <a:t>Seed-to-Soil Contact:</a:t>
            </a:r>
            <a:r>
              <a:rPr lang="en-US" dirty="0"/>
              <a:t> Do not bury the seeds; they need light to germinate. Instead, press them into the soil using a roller or by walking on plywood placed over the seeded area.</a:t>
            </a:r>
          </a:p>
          <a:p>
            <a:r>
              <a:rPr lang="en-US" b="1" dirty="0"/>
              <a:t>Watering:</a:t>
            </a:r>
            <a:r>
              <a:rPr lang="en-US" dirty="0"/>
              <a:t> Keep the soil moist for 4–6 weeks until seedlings are </a:t>
            </a:r>
          </a:p>
          <a:p>
            <a:r>
              <a:rPr lang="en-US" dirty="0"/>
              <a:t> inches tall, then water only during dry spells</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11</a:t>
            </a:fld>
            <a:endParaRPr lang="en-US" noProof="0" dirty="0"/>
          </a:p>
        </p:txBody>
      </p:sp>
    </p:spTree>
    <p:extLst>
      <p:ext uri="{BB962C8B-B14F-4D97-AF65-F5344CB8AC3E}">
        <p14:creationId xmlns:p14="http://schemas.microsoft.com/office/powerpoint/2010/main" val="1069622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13</a:t>
            </a:fld>
            <a:endParaRPr lang="en-US" noProof="0" dirty="0"/>
          </a:p>
        </p:txBody>
      </p:sp>
    </p:spTree>
    <p:extLst>
      <p:ext uri="{BB962C8B-B14F-4D97-AF65-F5344CB8AC3E}">
        <p14:creationId xmlns:p14="http://schemas.microsoft.com/office/powerpoint/2010/main" val="4105550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C15E7A-8577-4EAA-9B02-A25441E65113}" type="datetimeFigureOut">
              <a:rPr lang="en-US" smtClean="0"/>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64790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C15E7A-8577-4EAA-9B02-A25441E65113}" type="datetimeFigureOut">
              <a:rPr lang="en-US" smtClean="0"/>
              <a:t>5/24/2026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106647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4C15E7A-8577-4EAA-9B02-A25441E65113}" type="datetimeFigureOut">
              <a:rPr lang="en-US" smtClean="0"/>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1085153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4C15E7A-8577-4EAA-9B02-A25441E65113}" type="datetimeFigureOut">
              <a:rPr lang="en-US" smtClean="0"/>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25463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C15E7A-8577-4EAA-9B02-A25441E65113}" type="datetimeFigureOut">
              <a:rPr lang="en-US" smtClean="0"/>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22657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4C15E7A-8577-4EAA-9B02-A25441E65113}" type="datetimeFigureOut">
              <a:rPr lang="en-US" smtClean="0"/>
              <a:t>5/24/2026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382391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4C15E7A-8577-4EAA-9B02-A25441E65113}" type="datetimeFigureOut">
              <a:rPr lang="en-US" smtClean="0"/>
              <a:t>5/24/2026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2831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C15E7A-8577-4EAA-9B02-A25441E65113}" type="datetimeFigureOut">
              <a:rPr lang="en-US" smtClean="0"/>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819396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C15E7A-8577-4EAA-9B02-A25441E65113}" type="datetimeFigureOut">
              <a:rPr lang="en-US" smtClean="0"/>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83523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914401" y="914400"/>
            <a:ext cx="5641848" cy="5029200"/>
          </a:xfrm>
        </p:spPr>
        <p:txBody>
          <a:bodyPr anchor="ctr"/>
          <a:lstStyle>
            <a:lvl1pPr>
              <a:lnSpc>
                <a:spcPct val="75000"/>
              </a:lnSpc>
              <a:defRPr sz="3177"/>
            </a:lvl1pPr>
          </a:lstStyle>
          <a:p>
            <a:r>
              <a:rPr lang="en-US" dirty="0"/>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9" y="1875319"/>
            <a:ext cx="4727118" cy="4998133"/>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6867288" y="1"/>
            <a:ext cx="5324716" cy="6417733"/>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401942" y="4"/>
            <a:ext cx="4790059" cy="6587068"/>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191"/>
            </a:lvl1pPr>
            <a:lvl2pPr marL="302540" indent="0">
              <a:buNone/>
              <a:defRPr sz="1852"/>
            </a:lvl2pPr>
            <a:lvl3pPr marL="605080" indent="0">
              <a:buNone/>
              <a:defRPr sz="1588"/>
            </a:lvl3pPr>
            <a:lvl4pPr marL="907620" indent="0">
              <a:buNone/>
              <a:defRPr sz="1323"/>
            </a:lvl4pPr>
            <a:lvl5pPr marL="1210160" indent="0">
              <a:buNone/>
              <a:defRPr sz="1323"/>
            </a:lvl5pPr>
            <a:lvl6pPr marL="1512700" indent="0">
              <a:buNone/>
              <a:defRPr sz="1323"/>
            </a:lvl6pPr>
            <a:lvl7pPr marL="1815240" indent="0">
              <a:buNone/>
              <a:defRPr sz="1323"/>
            </a:lvl7pPr>
            <a:lvl8pPr marL="2117780" indent="0">
              <a:buNone/>
              <a:defRPr sz="1323"/>
            </a:lvl8pPr>
            <a:lvl9pPr marL="2420320" indent="0">
              <a:buNone/>
              <a:defRPr sz="1323"/>
            </a:lvl9pPr>
          </a:lstStyle>
          <a:p>
            <a:r>
              <a:rPr lang="en-US"/>
              <a:t>Click icon to add picture</a:t>
            </a:r>
            <a:endParaRPr lang="en-US" dirty="0"/>
          </a:p>
        </p:txBody>
      </p:sp>
    </p:spTree>
    <p:extLst>
      <p:ext uri="{BB962C8B-B14F-4D97-AF65-F5344CB8AC3E}">
        <p14:creationId xmlns:p14="http://schemas.microsoft.com/office/powerpoint/2010/main" val="359173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3"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4" y="-30588"/>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400" y="2039111"/>
            <a:ext cx="6729984" cy="3840480"/>
          </a:xfrm>
        </p:spPr>
        <p:txBody>
          <a:bodyPr>
            <a:normAutofit/>
          </a:bodyPr>
          <a:lstStyle>
            <a:lvl1pPr marL="151270" indent="-151270">
              <a:buFont typeface="Courier New" panose="02070309020205020404" pitchFamily="49" charset="0"/>
              <a:buChar char="o"/>
              <a:defRPr sz="1323" cap="all" baseline="0"/>
            </a:lvl1pPr>
            <a:lvl2pPr marL="453810" indent="-151270">
              <a:spcBef>
                <a:spcPts val="662"/>
              </a:spcBef>
              <a:buFont typeface="Courier New" panose="02070309020205020404" pitchFamily="49" charset="0"/>
              <a:buChar char="o"/>
              <a:defRPr sz="1323"/>
            </a:lvl2pPr>
            <a:lvl3pPr marL="756350" indent="-151270">
              <a:spcBef>
                <a:spcPts val="662"/>
              </a:spcBef>
              <a:buFont typeface="Courier New" panose="02070309020205020404" pitchFamily="49" charset="0"/>
              <a:buChar char="o"/>
              <a:defRPr sz="1323"/>
            </a:lvl3pPr>
            <a:lvl4pPr marL="1058890" indent="-151270">
              <a:spcBef>
                <a:spcPts val="662"/>
              </a:spcBef>
              <a:buFont typeface="Courier New" panose="02070309020205020404" pitchFamily="49" charset="0"/>
              <a:buChar char="o"/>
              <a:defRPr sz="1323"/>
            </a:lvl4pPr>
            <a:lvl5pPr marL="136143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3" y="2039111"/>
            <a:ext cx="3163824" cy="3840480"/>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425129263"/>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C15E7A-8577-4EAA-9B02-A25441E65113}" type="datetimeFigureOut">
              <a:rPr lang="en-US" smtClean="0"/>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653869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userDrawn="1"/>
        </p:nvSpPr>
        <p:spPr>
          <a:xfrm>
            <a:off x="-17143" y="3001409"/>
            <a:ext cx="3865903" cy="3856595"/>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userDrawn="1"/>
        </p:nvSpPr>
        <p:spPr>
          <a:xfrm>
            <a:off x="4"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userDrawn="1"/>
        </p:nvSpPr>
        <p:spPr>
          <a:xfrm>
            <a:off x="10530570" y="1187802"/>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userDrawn="1">
            <p:ph type="ctrTitle" hasCustomPrompt="1"/>
          </p:nvPr>
        </p:nvSpPr>
        <p:spPr>
          <a:xfrm>
            <a:off x="914401" y="914400"/>
            <a:ext cx="5641848" cy="5029200"/>
          </a:xfrm>
        </p:spPr>
        <p:txBody>
          <a:bodyPr anchor="ctr"/>
          <a:lstStyle>
            <a:lvl1pPr algn="l">
              <a:defRPr sz="3177"/>
            </a:lvl1pPr>
          </a:lstStyle>
          <a:p>
            <a:r>
              <a:rPr lang="en-US" dirty="0"/>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6848856" y="914400"/>
            <a:ext cx="3867913" cy="5029200"/>
          </a:xfrm>
        </p:spPr>
        <p:txBody>
          <a:bodyPr anchor="ctr">
            <a:normAutofit/>
          </a:bodyPr>
          <a:lstStyle>
            <a:lvl1pPr marL="0" indent="0">
              <a:buFont typeface="Courier New" panose="02070309020205020404" pitchFamily="49" charset="0"/>
              <a:buNone/>
              <a:defRPr sz="1323" cap="all" baseline="0"/>
            </a:lvl1pPr>
            <a:lvl2pPr marL="0" indent="0">
              <a:spcBef>
                <a:spcPts val="662"/>
              </a:spcBef>
              <a:buFont typeface="Courier New" panose="02070309020205020404" pitchFamily="49" charset="0"/>
              <a:buNone/>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5863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1-32</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10582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C15E7A-8577-4EAA-9B02-A25441E65113}" type="datetimeFigureOut">
              <a:rPr lang="en-US" smtClean="0"/>
              <a:t>5/24/2026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97251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C15E7A-8577-4EAA-9B02-A25441E65113}" type="datetimeFigureOut">
              <a:rPr lang="en-US" smtClean="0"/>
              <a:t>5/24/2026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63822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C15E7A-8577-4EAA-9B02-A25441E65113}" type="datetimeFigureOut">
              <a:rPr lang="en-US" smtClean="0"/>
              <a:t>5/24/2026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414978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4C15E7A-8577-4EAA-9B02-A25441E65113}" type="datetimeFigureOut">
              <a:rPr lang="en-US" smtClean="0"/>
              <a:t>5/24/2026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66418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4C15E7A-8577-4EAA-9B02-A25441E65113}" type="datetimeFigureOut">
              <a:rPr lang="en-US" smtClean="0"/>
              <a:t>5/24/2026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68190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4C15E7A-8577-4EAA-9B02-A25441E65113}" type="datetimeFigureOut">
              <a:rPr lang="en-US" smtClean="0"/>
              <a:t>5/24/2026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4277615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C15E7A-8577-4EAA-9B02-A25441E65113}" type="datetimeFigureOut">
              <a:rPr lang="en-US" smtClean="0"/>
              <a:t>5/24/2026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731646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4C15E7A-8577-4EAA-9B02-A25441E65113}" type="datetimeFigureOut">
              <a:rPr lang="en-US" smtClean="0"/>
              <a:t>5/24/2026</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5D7FBDE-F7DB-4323-AE4C-6BFF03629591}" type="slidenum">
              <a:rPr lang="en-US" smtClean="0"/>
              <a:t>‹#›</a:t>
            </a:fld>
            <a:endParaRPr lang="en-US"/>
          </a:p>
        </p:txBody>
      </p:sp>
    </p:spTree>
    <p:extLst>
      <p:ext uri="{BB962C8B-B14F-4D97-AF65-F5344CB8AC3E}">
        <p14:creationId xmlns:p14="http://schemas.microsoft.com/office/powerpoint/2010/main" val="2917717087"/>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8" r:id="rId18"/>
    <p:sldLayoutId id="2147483773" r:id="rId19"/>
    <p:sldLayoutId id="2147483774" r:id="rId20"/>
    <p:sldLayoutId id="2147483775" r:id="rId21"/>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hyperlink" Target="https://www.almanac.com/plant/sunflowers" TargetMode="External"/><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7FU5ZnwmqoE"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4.jpg"/><Relationship Id="rId4" Type="http://schemas.openxmlformats.org/officeDocument/2006/relationships/hyperlink" Target="https://www.thespruce.com/wildflower-gardening-1403564"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almanac.com/plant/zinnias" TargetMode="External"/><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hyperlink" Target="https://regency-explorer.net/zinnia/"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jasna.org/about/jasna-post/jane-austens-garden/" TargetMode="External"/><Relationship Id="rId7" Type="http://schemas.openxmlformats.org/officeDocument/2006/relationships/hyperlink" Target="https://janeausten.co.uk/blogs/uncategorized/bandeau-hairbands-regency-style"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hyperlink" Target="https://janeausten.co.uk/" TargetMode="External"/><Relationship Id="rId5" Type="http://schemas.openxmlformats.org/officeDocument/2006/relationships/hyperlink" Target="https://janeaustensworld.com/2010/03/13/the-flowers-in-jane-austens-garden/" TargetMode="External"/><Relationship Id="rId4" Type="http://schemas.openxmlformats.org/officeDocument/2006/relationships/hyperlink" Target="https://www.learningwithexperts.com/blogs/articles/the-garden-world-of-jane-austen-200-years-since-pride-and-prejudic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hyperlink" Target="https://www.almanac.com/astronomy/moon/calendar"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www.almanac.com/gardening/growing-guid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almanac.com/gardening/frostdates"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almanac.com/plant/gerbera-daisies"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0.jpg"/><Relationship Id="rId5" Type="http://schemas.openxmlformats.org/officeDocument/2006/relationships/hyperlink" Target="https://kellogggarden.com/blog/gardening/how-to-plant-grow-and-care-for-daisy-flowers/" TargetMode="External"/><Relationship Id="rId4" Type="http://schemas.openxmlformats.org/officeDocument/2006/relationships/hyperlink" Target="https://www.americanmeadows.com/blogs/wildflower-seeds/how-to-grow-daisies"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almanac.com/plant/dianthus" TargetMode="External"/><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s://www.almanac.com/plant/marigolds"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hyperlink" Target="https://janeausten.co.uk/blogs/jane-austen-life/jane-austens-flower-gard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lowers and teapot">
            <a:extLst>
              <a:ext uri="{FF2B5EF4-FFF2-40B4-BE49-F238E27FC236}">
                <a16:creationId xmlns:a16="http://schemas.microsoft.com/office/drawing/2014/main" id="{E6F75E13-9D4B-152D-7BA4-D225B965B148}"/>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67ACBB5-7F65-4BFA-48FE-DD016211F879}"/>
              </a:ext>
            </a:extLst>
          </p:cNvPr>
          <p:cNvSpPr>
            <a:spLocks noGrp="1"/>
          </p:cNvSpPr>
          <p:nvPr>
            <p:ph type="title"/>
          </p:nvPr>
        </p:nvSpPr>
        <p:spPr/>
        <p:txBody>
          <a:bodyPr>
            <a:normAutofit/>
          </a:bodyPr>
          <a:lstStyle/>
          <a:p>
            <a:r>
              <a:rPr lang="en-US">
                <a:solidFill>
                  <a:schemeClr val="tx1"/>
                </a:solidFill>
              </a:rPr>
              <a:t>Jane Austen Flower and Tea kit</a:t>
            </a:r>
          </a:p>
        </p:txBody>
      </p:sp>
      <p:sp>
        <p:nvSpPr>
          <p:cNvPr id="3" name="Subtitle 2">
            <a:extLst>
              <a:ext uri="{FF2B5EF4-FFF2-40B4-BE49-F238E27FC236}">
                <a16:creationId xmlns:a16="http://schemas.microsoft.com/office/drawing/2014/main" id="{F81BB7BC-2735-DAA9-42EA-85B794321F7A}"/>
              </a:ext>
            </a:extLst>
          </p:cNvPr>
          <p:cNvSpPr>
            <a:spLocks noGrp="1"/>
          </p:cNvSpPr>
          <p:nvPr>
            <p:ph type="subTitle" idx="4294967295"/>
          </p:nvPr>
        </p:nvSpPr>
        <p:spPr>
          <a:xfrm>
            <a:off x="0" y="4776788"/>
            <a:ext cx="8824913" cy="862012"/>
          </a:xfrm>
        </p:spPr>
        <p:txBody>
          <a:bodyPr>
            <a:normAutofit/>
          </a:bodyPr>
          <a:lstStyle/>
          <a:p>
            <a:r>
              <a:rPr lang="en-US" dirty="0">
                <a:solidFill>
                  <a:schemeClr val="tx1"/>
                </a:solidFill>
              </a:rPr>
              <a:t>Flower section from the Regency Period</a:t>
            </a:r>
          </a:p>
        </p:txBody>
      </p:sp>
    </p:spTree>
    <p:extLst>
      <p:ext uri="{BB962C8B-B14F-4D97-AF65-F5344CB8AC3E}">
        <p14:creationId xmlns:p14="http://schemas.microsoft.com/office/powerpoint/2010/main" val="15085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33" name="Picture 1032">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035" name="Oval 1034">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37" name="Picture 1036">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39" name="Picture 1038">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041" name="Rectangle 1040">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255A83C-B238-16EF-49C3-8D56FA864F04}"/>
              </a:ext>
            </a:extLst>
          </p:cNvPr>
          <p:cNvSpPr>
            <a:spLocks noGrp="1"/>
          </p:cNvSpPr>
          <p:nvPr>
            <p:ph type="title"/>
          </p:nvPr>
        </p:nvSpPr>
        <p:spPr>
          <a:xfrm>
            <a:off x="650669" y="629266"/>
            <a:ext cx="3330328" cy="818535"/>
          </a:xfrm>
        </p:spPr>
        <p:txBody>
          <a:bodyPr vert="horz" lIns="91440" tIns="45720" rIns="91440" bIns="45720" rtlCol="0" anchor="t">
            <a:normAutofit/>
          </a:bodyPr>
          <a:lstStyle/>
          <a:p>
            <a:r>
              <a:rPr lang="en-US" sz="4200" dirty="0"/>
              <a:t>Sunflower</a:t>
            </a:r>
          </a:p>
        </p:txBody>
      </p:sp>
      <p:pic>
        <p:nvPicPr>
          <p:cNvPr id="1026" name="Picture 2" descr="a field of sunflowers with the heads of the yellow flowers with brown centers facing the sun">
            <a:extLst>
              <a:ext uri="{FF2B5EF4-FFF2-40B4-BE49-F238E27FC236}">
                <a16:creationId xmlns:a16="http://schemas.microsoft.com/office/drawing/2014/main" id="{49C0AFF1-600E-B94B-21EE-6A95F39C9EF5}"/>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l="15538" r="22453"/>
          <a:stretch>
            <a:fillRect/>
          </a:stretch>
        </p:blipFill>
        <p:spPr bwMode="auto">
          <a:xfrm>
            <a:off x="4634680" y="10"/>
            <a:ext cx="756013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B86EAD8C-E6F5-45BA-86CF-3EED09D84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 Placeholder 3">
            <a:extLst>
              <a:ext uri="{FF2B5EF4-FFF2-40B4-BE49-F238E27FC236}">
                <a16:creationId xmlns:a16="http://schemas.microsoft.com/office/drawing/2014/main" id="{5B6D4F73-DEAC-CEA7-D235-05839A6F2C4A}"/>
              </a:ext>
            </a:extLst>
          </p:cNvPr>
          <p:cNvSpPr>
            <a:spLocks noGrp="1"/>
          </p:cNvSpPr>
          <p:nvPr>
            <p:ph type="body" sz="half" idx="2"/>
          </p:nvPr>
        </p:nvSpPr>
        <p:spPr>
          <a:xfrm>
            <a:off x="334021" y="1447802"/>
            <a:ext cx="4037012" cy="5174062"/>
          </a:xfrm>
        </p:spPr>
        <p:txBody>
          <a:bodyPr vert="horz" lIns="91440" tIns="45720" rIns="91440" bIns="45720" rtlCol="0">
            <a:normAutofit/>
          </a:bodyPr>
          <a:lstStyle/>
          <a:p>
            <a:pPr>
              <a:buFont typeface="Wingdings 3" charset="2"/>
              <a:buChar char=""/>
            </a:pPr>
            <a:r>
              <a:rPr lang="en-US" dirty="0"/>
              <a:t>Sunflowers primarily symbolize </a:t>
            </a:r>
            <a:r>
              <a:rPr lang="en-US" b="1" dirty="0"/>
              <a:t>adoration, loyalty, and longevity</a:t>
            </a:r>
            <a:r>
              <a:rPr lang="en-US" dirty="0"/>
              <a:t>. Because their bright blooms mimic the sun, they universally represent </a:t>
            </a:r>
            <a:r>
              <a:rPr lang="en-US" b="1" dirty="0"/>
              <a:t>warmth, happiness, and positivity</a:t>
            </a:r>
          </a:p>
          <a:p>
            <a:pPr>
              <a:buFont typeface="Wingdings 3" charset="2"/>
              <a:buChar char=""/>
            </a:pPr>
            <a:endParaRPr lang="en-US" b="1" dirty="0"/>
          </a:p>
          <a:p>
            <a:pPr>
              <a:buFont typeface="Wingdings 3" charset="2"/>
              <a:buChar char=""/>
            </a:pPr>
            <a:r>
              <a:rPr lang="en-US" dirty="0"/>
              <a:t>You can probably guess how sunflowers got their name. It’s simply because young sunflowers move to face the sun! They just love basking in the rays and can't get enough of that vitamin D.</a:t>
            </a:r>
          </a:p>
          <a:p>
            <a:pPr>
              <a:buFont typeface="Wingdings 3" charset="2"/>
              <a:buChar char=""/>
            </a:pPr>
            <a:endParaRPr lang="en-US" dirty="0"/>
          </a:p>
          <a:p>
            <a:pPr>
              <a:buFont typeface="Wingdings 3" charset="2"/>
              <a:buChar char=""/>
            </a:pPr>
            <a:r>
              <a:rPr lang="en-US" dirty="0"/>
              <a:t>The sunflower was not talked about in Jane Austen’s books, but it was in fields during the Regency period. </a:t>
            </a:r>
          </a:p>
          <a:p>
            <a:pPr>
              <a:buFont typeface="Wingdings 3" charset="2"/>
              <a:buChar char=""/>
            </a:pPr>
            <a:endParaRPr lang="en-US" dirty="0"/>
          </a:p>
          <a:p>
            <a:pPr>
              <a:buFont typeface="Wingdings 3" charset="2"/>
              <a:buChar char=""/>
            </a:pPr>
            <a:r>
              <a:rPr lang="en-US" dirty="0"/>
              <a:t>For growing </a:t>
            </a:r>
            <a:r>
              <a:rPr lang="en-US" sz="2000" dirty="0">
                <a:hlinkClick r:id="rId8"/>
              </a:rPr>
              <a:t>https://www.almanac.com/plant/sunflowers</a:t>
            </a:r>
            <a:endParaRPr lang="en-US" sz="2000" dirty="0"/>
          </a:p>
          <a:p>
            <a:pPr>
              <a:buFont typeface="Wingdings 3" charset="2"/>
              <a:buChar char=""/>
            </a:pPr>
            <a:endParaRPr lang="en-US" dirty="0"/>
          </a:p>
        </p:txBody>
      </p:sp>
    </p:spTree>
    <p:extLst>
      <p:ext uri="{BB962C8B-B14F-4D97-AF65-F5344CB8AC3E}">
        <p14:creationId xmlns:p14="http://schemas.microsoft.com/office/powerpoint/2010/main" val="3969095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D9E3-85B0-4B02-85E6-3776C18FDB68}"/>
              </a:ext>
            </a:extLst>
          </p:cNvPr>
          <p:cNvSpPr>
            <a:spLocks noGrp="1"/>
          </p:cNvSpPr>
          <p:nvPr>
            <p:ph type="title"/>
          </p:nvPr>
        </p:nvSpPr>
        <p:spPr>
          <a:xfrm>
            <a:off x="181971" y="159225"/>
            <a:ext cx="6983104" cy="5784376"/>
          </a:xfrm>
        </p:spPr>
        <p:txBody>
          <a:bodyPr/>
          <a:lstStyle/>
          <a:p>
            <a:r>
              <a:rPr lang="en-US" sz="3000" b="1" dirty="0"/>
              <a:t>Wildflowers</a:t>
            </a:r>
            <a:br>
              <a:rPr lang="en-US" sz="2333" dirty="0"/>
            </a:br>
            <a:r>
              <a:rPr lang="en-US" sz="2333" dirty="0"/>
              <a:t>Symbolism of God's Provision: In a spiritual context, wildflowers were sometimes seen as a symbol of God's provision and a reminder not to worry about basic needs.</a:t>
            </a:r>
            <a:br>
              <a:rPr lang="en-US" sz="2667" dirty="0"/>
            </a:br>
            <a:br>
              <a:rPr lang="en-US" sz="2667" dirty="0"/>
            </a:br>
            <a:r>
              <a:rPr lang="en-US" sz="2667" dirty="0"/>
              <a:t>Jane Austen-"Sense and Sensibility" Style: Regency bouquets often favored locally sourced, seasonal wildflowers and herbs, representing simplicity and freshness.</a:t>
            </a:r>
            <a:br>
              <a:rPr lang="en-US" sz="2667" dirty="0"/>
            </a:br>
            <a:br>
              <a:rPr lang="en-US" sz="2667" dirty="0">
                <a:hlinkClick r:id="rId3"/>
              </a:rPr>
            </a:br>
            <a:r>
              <a:rPr lang="en-US" sz="2667" dirty="0">
                <a:hlinkClick r:id="rId3"/>
              </a:rPr>
              <a:t>https://www.youtube.com/watch?v=7FU5ZnwmqoE</a:t>
            </a:r>
            <a:br>
              <a:rPr lang="en-US" sz="2667" dirty="0"/>
            </a:br>
            <a:br>
              <a:rPr lang="en-US" sz="2667" dirty="0"/>
            </a:br>
            <a:r>
              <a:rPr lang="en-US" sz="2667" dirty="0">
                <a:hlinkClick r:id="rId4"/>
              </a:rPr>
              <a:t>https://www.thespruce.com/wildflower-gardening-1403564</a:t>
            </a:r>
            <a:br>
              <a:rPr lang="en-US" sz="2667" dirty="0"/>
            </a:br>
            <a:endParaRPr lang="en-US" sz="2667" dirty="0"/>
          </a:p>
        </p:txBody>
      </p:sp>
      <p:pic>
        <p:nvPicPr>
          <p:cNvPr id="5" name="Picture Placeholder 4" descr="Field of wildflowers">
            <a:extLst>
              <a:ext uri="{FF2B5EF4-FFF2-40B4-BE49-F238E27FC236}">
                <a16:creationId xmlns:a16="http://schemas.microsoft.com/office/drawing/2014/main" id="{E014E631-7F83-AA21-4848-F7371290D4C3}"/>
              </a:ext>
            </a:extLst>
          </p:cNvPr>
          <p:cNvPicPr>
            <a:picLocks noGrp="1" noChangeAspect="1"/>
          </p:cNvPicPr>
          <p:nvPr>
            <p:ph type="pic" idx="1"/>
          </p:nvPr>
        </p:nvPicPr>
        <p:blipFill>
          <a:blip r:embed="rId5"/>
          <a:srcRect l="25807" r="25807"/>
          <a:stretch>
            <a:fillRect/>
          </a:stretch>
        </p:blipFill>
        <p:spPr/>
      </p:pic>
    </p:spTree>
    <p:extLst>
      <p:ext uri="{BB962C8B-B14F-4D97-AF65-F5344CB8AC3E}">
        <p14:creationId xmlns:p14="http://schemas.microsoft.com/office/powerpoint/2010/main" val="1261791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C348-451D-DA74-6B4E-68623061AE3E}"/>
              </a:ext>
            </a:extLst>
          </p:cNvPr>
          <p:cNvSpPr>
            <a:spLocks noGrp="1"/>
          </p:cNvSpPr>
          <p:nvPr>
            <p:ph type="title"/>
          </p:nvPr>
        </p:nvSpPr>
        <p:spPr>
          <a:xfrm>
            <a:off x="1154954" y="218210"/>
            <a:ext cx="7916310" cy="614912"/>
          </a:xfrm>
        </p:spPr>
        <p:txBody>
          <a:bodyPr/>
          <a:lstStyle/>
          <a:p>
            <a:r>
              <a:rPr lang="en-US" sz="3200" dirty="0"/>
              <a:t>Zinnia Flower</a:t>
            </a:r>
          </a:p>
        </p:txBody>
      </p:sp>
      <p:pic>
        <p:nvPicPr>
          <p:cNvPr id="6" name="Content Placeholder 5">
            <a:extLst>
              <a:ext uri="{FF2B5EF4-FFF2-40B4-BE49-F238E27FC236}">
                <a16:creationId xmlns:a16="http://schemas.microsoft.com/office/drawing/2014/main" id="{15268CC5-698F-C8B7-B9D6-5603E1190C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61571" y="1732918"/>
            <a:ext cx="5195888" cy="3710818"/>
          </a:xfrm>
          <a:prstGeom prst="rect">
            <a:avLst/>
          </a:prstGeom>
        </p:spPr>
      </p:pic>
      <p:sp>
        <p:nvSpPr>
          <p:cNvPr id="4" name="Text Placeholder 3">
            <a:extLst>
              <a:ext uri="{FF2B5EF4-FFF2-40B4-BE49-F238E27FC236}">
                <a16:creationId xmlns:a16="http://schemas.microsoft.com/office/drawing/2014/main" id="{4E01F641-AE39-7290-DF1B-3B4BFF4867E0}"/>
              </a:ext>
            </a:extLst>
          </p:cNvPr>
          <p:cNvSpPr>
            <a:spLocks noGrp="1"/>
          </p:cNvSpPr>
          <p:nvPr>
            <p:ph type="body" sz="half" idx="2"/>
          </p:nvPr>
        </p:nvSpPr>
        <p:spPr>
          <a:xfrm>
            <a:off x="114300" y="924792"/>
            <a:ext cx="6447271" cy="5839690"/>
          </a:xfrm>
        </p:spPr>
        <p:txBody>
          <a:bodyPr>
            <a:normAutofit fontScale="92500" lnSpcReduction="10000"/>
          </a:bodyPr>
          <a:lstStyle/>
          <a:p>
            <a:endParaRPr lang="en-US" dirty="0"/>
          </a:p>
          <a:p>
            <a:r>
              <a:rPr lang="en-US" dirty="0"/>
              <a:t>Zinnias primarily symbolize enduring friendship, lasting affection, and remembrance. Due to their tough nature and vibrant, long-lasting blooms, they also represent endurance, goodness, and thoughts of absent friends. They are commonly associated with daily remembrance, positivity, and resilience.</a:t>
            </a:r>
          </a:p>
          <a:p>
            <a:endParaRPr lang="en-US" dirty="0"/>
          </a:p>
          <a:p>
            <a:r>
              <a:rPr lang="en-US" dirty="0"/>
              <a:t>Zinnias were well known in the Regency period. Not every garden had them, but well-to-do gardeners cultivated them. There is little doubt that polite English society was aware of zinnias – whether through botanical books, the gardens of friends, or the artwork of Mary Delany. In general, botany became popular in the 1780s and 1790s, especially among middle- and upper-class women.</a:t>
            </a:r>
          </a:p>
          <a:p>
            <a:endParaRPr lang="en-US" dirty="0"/>
          </a:p>
          <a:p>
            <a:r>
              <a:rPr lang="en-US" dirty="0"/>
              <a:t>Refer to the back of the zinnia packet on when to plant by the map, and how to plant under the instructions. </a:t>
            </a:r>
          </a:p>
          <a:p>
            <a:endParaRPr lang="en-US" dirty="0"/>
          </a:p>
          <a:p>
            <a:r>
              <a:rPr lang="en-US" sz="1900" dirty="0">
                <a:hlinkClick r:id="rId3"/>
              </a:rPr>
              <a:t>https://www.almanac.com/plant/zinnias</a:t>
            </a:r>
            <a:endParaRPr lang="en-US" sz="1900" dirty="0"/>
          </a:p>
          <a:p>
            <a:endParaRPr lang="en-US" dirty="0"/>
          </a:p>
          <a:p>
            <a:endParaRPr lang="en-US" dirty="0"/>
          </a:p>
          <a:p>
            <a:endParaRPr lang="en-US" dirty="0"/>
          </a:p>
          <a:p>
            <a:endParaRPr lang="en-US" dirty="0"/>
          </a:p>
          <a:p>
            <a:r>
              <a:rPr lang="en-US" dirty="0"/>
              <a:t>Great article on history of the Zinnia-    </a:t>
            </a:r>
            <a:r>
              <a:rPr lang="en-US" dirty="0">
                <a:hlinkClick r:id="rId4"/>
              </a:rPr>
              <a:t>https://regency-explorer.net/zinnia/</a:t>
            </a:r>
            <a:endParaRPr lang="en-US" dirty="0"/>
          </a:p>
          <a:p>
            <a:endParaRPr lang="en-US" dirty="0"/>
          </a:p>
        </p:txBody>
      </p:sp>
    </p:spTree>
    <p:extLst>
      <p:ext uri="{BB962C8B-B14F-4D97-AF65-F5344CB8AC3E}">
        <p14:creationId xmlns:p14="http://schemas.microsoft.com/office/powerpoint/2010/main" val="240084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DC0028-4150-0F89-E59C-F563C67F6CFD}"/>
              </a:ext>
            </a:extLst>
          </p:cNvPr>
          <p:cNvSpPr>
            <a:spLocks noGrp="1"/>
          </p:cNvSpPr>
          <p:nvPr>
            <p:ph type="ctrTitle"/>
          </p:nvPr>
        </p:nvSpPr>
        <p:spPr>
          <a:xfrm>
            <a:off x="2061887" y="1828253"/>
            <a:ext cx="2195311" cy="3869938"/>
          </a:xfrm>
        </p:spPr>
        <p:txBody>
          <a:bodyPr/>
          <a:lstStyle/>
          <a:p>
            <a:br>
              <a:rPr lang="en-US" sz="2800" dirty="0"/>
            </a:br>
            <a:br>
              <a:rPr lang="en-US" sz="2800" dirty="0"/>
            </a:br>
            <a:br>
              <a:rPr lang="en-US" sz="2800" dirty="0"/>
            </a:br>
            <a:br>
              <a:rPr lang="en-US" sz="2800" dirty="0"/>
            </a:br>
            <a:r>
              <a:rPr lang="en-US" sz="2800" dirty="0"/>
              <a:t>These are  wonderful websites on Jane Austen interest in flowers and gardens, her life . Books and Regency era. </a:t>
            </a:r>
            <a:br>
              <a:rPr lang="en-US" sz="3000" dirty="0"/>
            </a:br>
            <a:br>
              <a:rPr lang="en-US" dirty="0"/>
            </a:br>
            <a:br>
              <a:rPr lang="en-US" dirty="0"/>
            </a:br>
            <a:br>
              <a:rPr lang="en-US" dirty="0"/>
            </a:br>
            <a:br>
              <a:rPr lang="en-US" dirty="0"/>
            </a:br>
            <a:br>
              <a:rPr lang="en-US" dirty="0"/>
            </a:br>
            <a:endParaRPr lang="en-US" dirty="0"/>
          </a:p>
        </p:txBody>
      </p:sp>
      <p:sp>
        <p:nvSpPr>
          <p:cNvPr id="11" name="Content Placeholder 10">
            <a:extLst>
              <a:ext uri="{FF2B5EF4-FFF2-40B4-BE49-F238E27FC236}">
                <a16:creationId xmlns:a16="http://schemas.microsoft.com/office/drawing/2014/main" id="{C6DCC38C-603B-CCD0-2914-0BBCD4F4F74E}"/>
              </a:ext>
            </a:extLst>
          </p:cNvPr>
          <p:cNvSpPr>
            <a:spLocks noGrp="1"/>
          </p:cNvSpPr>
          <p:nvPr>
            <p:ph sz="quarter" idx="13"/>
          </p:nvPr>
        </p:nvSpPr>
        <p:spPr>
          <a:xfrm>
            <a:off x="4869351" y="79611"/>
            <a:ext cx="7117933" cy="5618579"/>
          </a:xfrm>
        </p:spPr>
        <p:txBody>
          <a:bodyPr anchor="ctr"/>
          <a:lstStyle/>
          <a:p>
            <a:r>
              <a:rPr lang="en-US" sz="1600" b="1" dirty="0">
                <a:hlinkClick r:id="rId3"/>
              </a:rPr>
              <a:t>https://jasna.org/about/jasna-post/jane-austens-garden/</a:t>
            </a:r>
            <a:endParaRPr lang="en-US" sz="1600" b="1" dirty="0"/>
          </a:p>
          <a:p>
            <a:endParaRPr lang="en-US" sz="1600" b="1" dirty="0"/>
          </a:p>
          <a:p>
            <a:r>
              <a:rPr lang="en-US" sz="1600" b="1" dirty="0">
                <a:hlinkClick r:id="rId4"/>
              </a:rPr>
              <a:t>https://www.learningwithexperts.com/blogs/articles/the-garden-world-of-jane-austen-200-years-since-pride-and-prejudice</a:t>
            </a:r>
            <a:endParaRPr lang="en-US" sz="1600" b="1" dirty="0"/>
          </a:p>
          <a:p>
            <a:endParaRPr lang="en-US" sz="1600" b="1" dirty="0"/>
          </a:p>
          <a:p>
            <a:r>
              <a:rPr lang="en-US" sz="1600" b="1" dirty="0">
                <a:hlinkClick r:id="rId5"/>
              </a:rPr>
              <a:t>https://janeaustensworld.com/2010/03/13/the-flowers-in-jane-austens-garden/</a:t>
            </a:r>
            <a:endParaRPr lang="en-US" sz="1600" b="1" dirty="0"/>
          </a:p>
          <a:p>
            <a:endParaRPr lang="en-US" sz="1600" b="1" dirty="0"/>
          </a:p>
          <a:p>
            <a:r>
              <a:rPr lang="en-US" sz="1600" b="1" dirty="0">
                <a:hlinkClick r:id="rId6"/>
              </a:rPr>
              <a:t>https://janeausten.co.uk/</a:t>
            </a:r>
            <a:endParaRPr lang="en-US" sz="1600" b="1" dirty="0"/>
          </a:p>
          <a:p>
            <a:endParaRPr lang="en-US" sz="1600" b="1" dirty="0"/>
          </a:p>
          <a:p>
            <a:r>
              <a:rPr lang="en-US" sz="1600" b="1" dirty="0">
                <a:hlinkClick r:id="rId7"/>
              </a:rPr>
              <a:t>https://janeausten.co.uk/blogs/uncategorized/bandeau-hairbands-regency-style</a:t>
            </a:r>
            <a:r>
              <a:rPr lang="en-US" sz="1600" b="1" dirty="0"/>
              <a:t>?</a:t>
            </a:r>
          </a:p>
          <a:p>
            <a:endParaRPr lang="en-US" sz="2000" b="1" dirty="0"/>
          </a:p>
          <a:p>
            <a:endParaRPr lang="en-US" dirty="0"/>
          </a:p>
        </p:txBody>
      </p:sp>
    </p:spTree>
    <p:extLst>
      <p:ext uri="{BB962C8B-B14F-4D97-AF65-F5344CB8AC3E}">
        <p14:creationId xmlns:p14="http://schemas.microsoft.com/office/powerpoint/2010/main" val="2188828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6DFC013-9A6B-F1B0-0BF6-0AFF79A21A8C}"/>
              </a:ext>
            </a:extLst>
          </p:cNvPr>
          <p:cNvSpPr>
            <a:spLocks noGrp="1"/>
          </p:cNvSpPr>
          <p:nvPr>
            <p:ph type="title"/>
          </p:nvPr>
        </p:nvSpPr>
        <p:spPr/>
        <p:txBody>
          <a:bodyPr vert="horz" lIns="60512" tIns="30256" rIns="60512" bIns="30256" rtlCol="0" anchor="b" anchorCtr="0">
            <a:normAutofit/>
          </a:bodyPr>
          <a:lstStyle/>
          <a:p>
            <a:r>
              <a:rPr lang="en-US" kern="1200">
                <a:latin typeface="+mj-lt"/>
                <a:ea typeface="+mj-ea"/>
                <a:cs typeface="+mj-cs"/>
              </a:rPr>
              <a:t>.</a:t>
            </a:r>
          </a:p>
        </p:txBody>
      </p:sp>
      <p:sp>
        <p:nvSpPr>
          <p:cNvPr id="7" name="Content Placeholder 6">
            <a:extLst>
              <a:ext uri="{FF2B5EF4-FFF2-40B4-BE49-F238E27FC236}">
                <a16:creationId xmlns:a16="http://schemas.microsoft.com/office/drawing/2014/main" id="{52C8E26F-970A-3B34-13D7-26BAA94A74D3}"/>
              </a:ext>
            </a:extLst>
          </p:cNvPr>
          <p:cNvSpPr>
            <a:spLocks noGrp="1"/>
          </p:cNvSpPr>
          <p:nvPr>
            <p:ph sz="quarter" idx="13"/>
          </p:nvPr>
        </p:nvSpPr>
        <p:spPr>
          <a:xfrm>
            <a:off x="914400" y="238836"/>
            <a:ext cx="4494664" cy="6414447"/>
          </a:xfrm>
        </p:spPr>
        <p:txBody>
          <a:bodyPr/>
          <a:lstStyle/>
          <a:p>
            <a:r>
              <a:rPr lang="en-US" sz="2000" dirty="0">
                <a:latin typeface="Georgia" panose="02040502050405020303" pitchFamily="18" charset="0"/>
              </a:rPr>
              <a:t>Flowers have their own language.  Floriography, or the cryptological communication through flower use or arrangement, has been practiced for centuries.  Flowers have been ascribed meanings for arguably thousands of years, and students of the Bible and of Shakespeare (think Hamlet) in the Regency would have been aware of this.  Jane Austen used floriography in her writings, as did the Bronte sisters.</a:t>
            </a:r>
            <a:endParaRPr lang="en-US" sz="2000" dirty="0"/>
          </a:p>
          <a:p>
            <a:endParaRPr lang="en-US" dirty="0"/>
          </a:p>
        </p:txBody>
      </p:sp>
      <p:sp>
        <p:nvSpPr>
          <p:cNvPr id="6" name="Content Placeholder 5">
            <a:extLst>
              <a:ext uri="{FF2B5EF4-FFF2-40B4-BE49-F238E27FC236}">
                <a16:creationId xmlns:a16="http://schemas.microsoft.com/office/drawing/2014/main" id="{DC01B4C9-9B3D-C920-F5FD-E34CFFF201D6}"/>
              </a:ext>
            </a:extLst>
          </p:cNvPr>
          <p:cNvSpPr>
            <a:spLocks noGrp="1"/>
          </p:cNvSpPr>
          <p:nvPr>
            <p:ph sz="quarter" idx="12"/>
          </p:nvPr>
        </p:nvSpPr>
        <p:spPr>
          <a:xfrm>
            <a:off x="8113473" y="238836"/>
            <a:ext cx="3901743" cy="6118747"/>
          </a:xfrm>
        </p:spPr>
        <p:txBody>
          <a:bodyPr>
            <a:normAutofit fontScale="85000" lnSpcReduction="20000"/>
          </a:bodyPr>
          <a:lstStyle/>
          <a:p>
            <a:r>
              <a:rPr lang="en-US" sz="1500" b="1" dirty="0">
                <a:latin typeface="Aharoni" panose="02010803020104030203" pitchFamily="2" charset="-79"/>
                <a:cs typeface="Aharoni" panose="02010803020104030203" pitchFamily="2" charset="-79"/>
              </a:rPr>
              <a:t>Daffodil – I regard you</a:t>
            </a:r>
          </a:p>
          <a:p>
            <a:r>
              <a:rPr lang="en-US" sz="1500" b="1" dirty="0">
                <a:latin typeface="Aharoni" panose="02010803020104030203" pitchFamily="2" charset="-79"/>
                <a:cs typeface="Aharoni" panose="02010803020104030203" pitchFamily="2" charset="-79"/>
              </a:rPr>
              <a:t>Apple blossom – preference</a:t>
            </a:r>
          </a:p>
          <a:p>
            <a:r>
              <a:rPr lang="en-US" sz="1500" b="1" dirty="0">
                <a:latin typeface="Aharoni" panose="02010803020104030203" pitchFamily="2" charset="-79"/>
                <a:cs typeface="Aharoni" panose="02010803020104030203" pitchFamily="2" charset="-79"/>
              </a:rPr>
              <a:t>Morning Glory – affection</a:t>
            </a:r>
          </a:p>
          <a:p>
            <a:r>
              <a:rPr lang="en-US" sz="1500" b="1" dirty="0">
                <a:latin typeface="Aharoni" panose="02010803020104030203" pitchFamily="2" charset="-79"/>
                <a:cs typeface="Aharoni" panose="02010803020104030203" pitchFamily="2" charset="-79"/>
              </a:rPr>
              <a:t>Pansy – thoughtfulness</a:t>
            </a:r>
          </a:p>
          <a:p>
            <a:r>
              <a:rPr lang="en-US" sz="1500" b="1" dirty="0">
                <a:latin typeface="Aharoni" panose="02010803020104030203" pitchFamily="2" charset="-79"/>
                <a:cs typeface="Aharoni" panose="02010803020104030203" pitchFamily="2" charset="-79"/>
              </a:rPr>
              <a:t>Thistle – defiance</a:t>
            </a:r>
          </a:p>
          <a:p>
            <a:r>
              <a:rPr lang="en-US" sz="1500" b="1" dirty="0">
                <a:latin typeface="Aharoni" panose="02010803020104030203" pitchFamily="2" charset="-79"/>
                <a:cs typeface="Aharoni" panose="02010803020104030203" pitchFamily="2" charset="-79"/>
              </a:rPr>
              <a:t>Columbine – folly</a:t>
            </a:r>
          </a:p>
          <a:p>
            <a:r>
              <a:rPr lang="en-US" sz="1500" b="1" dirty="0">
                <a:latin typeface="Aharoni" panose="02010803020104030203" pitchFamily="2" charset="-79"/>
                <a:cs typeface="Aharoni" panose="02010803020104030203" pitchFamily="2" charset="-79"/>
              </a:rPr>
              <a:t>Primrose – consistency</a:t>
            </a:r>
          </a:p>
          <a:p>
            <a:r>
              <a:rPr lang="en-US" sz="1500" b="1" dirty="0">
                <a:latin typeface="Aharoni" panose="02010803020104030203" pitchFamily="2" charset="-79"/>
                <a:cs typeface="Aharoni" panose="02010803020104030203" pitchFamily="2" charset="-79"/>
              </a:rPr>
              <a:t>Violet – faithfulness</a:t>
            </a:r>
          </a:p>
          <a:p>
            <a:r>
              <a:rPr lang="en-US" sz="1500" b="1" dirty="0">
                <a:latin typeface="Aharoni" panose="02010803020104030203" pitchFamily="2" charset="-79"/>
                <a:cs typeface="Aharoni" panose="02010803020104030203" pitchFamily="2" charset="-79"/>
              </a:rPr>
              <a:t>Zinnia – absent friends</a:t>
            </a:r>
          </a:p>
          <a:p>
            <a:r>
              <a:rPr lang="en-US" sz="1500" b="1" dirty="0">
                <a:latin typeface="Aharoni" panose="02010803020104030203" pitchFamily="2" charset="-79"/>
                <a:cs typeface="Aharoni" panose="02010803020104030203" pitchFamily="2" charset="-79"/>
              </a:rPr>
              <a:t>Daisy – innocence</a:t>
            </a:r>
          </a:p>
          <a:p>
            <a:r>
              <a:rPr lang="en-US" sz="1500" b="1" dirty="0">
                <a:latin typeface="Aharoni" panose="02010803020104030203" pitchFamily="2" charset="-79"/>
                <a:cs typeface="Aharoni" panose="02010803020104030203" pitchFamily="2" charset="-79"/>
              </a:rPr>
              <a:t>Lily – </a:t>
            </a:r>
            <a:r>
              <a:rPr lang="en-US" sz="1500" b="1" dirty="0" err="1">
                <a:latin typeface="Aharoni" panose="02010803020104030203" pitchFamily="2" charset="-79"/>
                <a:cs typeface="Aharoni" panose="02010803020104030203" pitchFamily="2" charset="-79"/>
              </a:rPr>
              <a:t>purit</a:t>
            </a:r>
            <a:endParaRPr lang="en-US" sz="1500" b="1" dirty="0">
              <a:latin typeface="Aharoni" panose="02010803020104030203" pitchFamily="2" charset="-79"/>
              <a:cs typeface="Aharoni" panose="02010803020104030203" pitchFamily="2" charset="-79"/>
            </a:endParaRPr>
          </a:p>
          <a:p>
            <a:r>
              <a:rPr lang="en-US" sz="1500" b="1" dirty="0">
                <a:latin typeface="Aharoni" panose="02010803020104030203" pitchFamily="2" charset="-79"/>
                <a:cs typeface="Aharoni" panose="02010803020104030203" pitchFamily="2" charset="-79"/>
              </a:rPr>
              <a:t>Myrtle – love and marriage</a:t>
            </a:r>
          </a:p>
          <a:p>
            <a:r>
              <a:rPr lang="en-US" sz="1500" b="1" dirty="0">
                <a:latin typeface="Aharoni" panose="02010803020104030203" pitchFamily="2" charset="-79"/>
                <a:cs typeface="Aharoni" panose="02010803020104030203" pitchFamily="2" charset="-79"/>
              </a:rPr>
              <a:t>Holly – foresight</a:t>
            </a:r>
          </a:p>
          <a:p>
            <a:r>
              <a:rPr lang="en-US" sz="1500" b="1" dirty="0">
                <a:latin typeface="Aharoni" panose="02010803020104030203" pitchFamily="2" charset="-79"/>
                <a:cs typeface="Aharoni" panose="02010803020104030203" pitchFamily="2" charset="-79"/>
              </a:rPr>
              <a:t>Azalea – temperance</a:t>
            </a:r>
          </a:p>
          <a:p>
            <a:r>
              <a:rPr lang="en-US" sz="1500" b="1" dirty="0">
                <a:latin typeface="Aharoni" panose="02010803020104030203" pitchFamily="2" charset="-79"/>
                <a:cs typeface="Aharoni" panose="02010803020104030203" pitchFamily="2" charset="-79"/>
              </a:rPr>
              <a:t>Rhododendron – danger</a:t>
            </a:r>
          </a:p>
          <a:p>
            <a:r>
              <a:rPr lang="en-US" sz="1500" b="1" dirty="0">
                <a:latin typeface="Aharoni" panose="02010803020104030203" pitchFamily="2" charset="-79"/>
                <a:cs typeface="Aharoni" panose="02010803020104030203" pitchFamily="2" charset="-79"/>
              </a:rPr>
              <a:t>Iris – message</a:t>
            </a:r>
          </a:p>
          <a:p>
            <a:r>
              <a:rPr lang="en-US" sz="1500" b="1" dirty="0">
                <a:latin typeface="Aharoni" panose="02010803020104030203" pitchFamily="2" charset="-79"/>
                <a:cs typeface="Aharoni" panose="02010803020104030203" pitchFamily="2" charset="-79"/>
              </a:rPr>
              <a:t>Ivy – fidelity</a:t>
            </a:r>
          </a:p>
          <a:p>
            <a:r>
              <a:rPr lang="en-US" sz="1500" b="1" dirty="0">
                <a:latin typeface="Aharoni" panose="02010803020104030203" pitchFamily="2" charset="-79"/>
                <a:cs typeface="Aharoni" panose="02010803020104030203" pitchFamily="2" charset="-79"/>
              </a:rPr>
              <a:t>Tulip – fame</a:t>
            </a:r>
          </a:p>
          <a:p>
            <a:r>
              <a:rPr lang="en-US" sz="1500" b="1" dirty="0">
                <a:latin typeface="Aharoni" panose="02010803020104030203" pitchFamily="2" charset="-79"/>
                <a:cs typeface="Aharoni" panose="02010803020104030203" pitchFamily="2" charset="-79"/>
              </a:rPr>
              <a:t>Basil – hatred</a:t>
            </a:r>
          </a:p>
          <a:p>
            <a:r>
              <a:rPr lang="en-US" sz="1500" b="1" dirty="0">
                <a:latin typeface="Aharoni" panose="02010803020104030203" pitchFamily="2" charset="-79"/>
                <a:cs typeface="Aharoni" panose="02010803020104030203" pitchFamily="2" charset="-79"/>
              </a:rPr>
              <a:t>Lavender – distrust</a:t>
            </a:r>
          </a:p>
          <a:p>
            <a:r>
              <a:rPr lang="en-US" sz="1500" b="1" dirty="0">
                <a:latin typeface="Aharoni" panose="02010803020104030203" pitchFamily="2" charset="-79"/>
                <a:cs typeface="Aharoni" panose="02010803020104030203" pitchFamily="2" charset="-79"/>
              </a:rPr>
              <a:t>Marigold – sorrow</a:t>
            </a:r>
          </a:p>
          <a:p>
            <a:endParaRPr lang="en-US" dirty="0"/>
          </a:p>
        </p:txBody>
      </p:sp>
      <p:sp>
        <p:nvSpPr>
          <p:cNvPr id="28" name="Slide Number Placeholder 4">
            <a:extLst>
              <a:ext uri="{FF2B5EF4-FFF2-40B4-BE49-F238E27FC236}">
                <a16:creationId xmlns:a16="http://schemas.microsoft.com/office/drawing/2014/main" id="{3A4FF67E-5698-59EC-69F0-FDF47B90C27B}"/>
              </a:ext>
            </a:extLst>
          </p:cNvPr>
          <p:cNvSpPr>
            <a:spLocks noGrp="1"/>
          </p:cNvSpPr>
          <p:nvPr>
            <p:ph type="sldNum" sz="quarter" idx="4"/>
          </p:nvPr>
        </p:nvSpPr>
        <p:spPr/>
        <p:txBody>
          <a:bodyPr vert="horz" lIns="60512" tIns="30256" rIns="60512" bIns="30256" rtlCol="0" anchor="ctr">
            <a:normAutofit/>
          </a:bodyPr>
          <a:lstStyle/>
          <a:p>
            <a:pPr>
              <a:spcAft>
                <a:spcPts val="397"/>
              </a:spcAft>
            </a:pPr>
            <a:r>
              <a:rPr lang="en-US" dirty="0"/>
              <a:t>18</a:t>
            </a:r>
          </a:p>
        </p:txBody>
      </p:sp>
      <p:sp>
        <p:nvSpPr>
          <p:cNvPr id="20" name="TextBox 19">
            <a:extLst>
              <a:ext uri="{FF2B5EF4-FFF2-40B4-BE49-F238E27FC236}">
                <a16:creationId xmlns:a16="http://schemas.microsoft.com/office/drawing/2014/main" id="{70A5912F-34F7-315F-798E-31B20438B24B}"/>
              </a:ext>
            </a:extLst>
          </p:cNvPr>
          <p:cNvSpPr txBox="1"/>
          <p:nvPr/>
        </p:nvSpPr>
        <p:spPr>
          <a:xfrm>
            <a:off x="352568" y="147850"/>
            <a:ext cx="3866865" cy="6505433"/>
          </a:xfrm>
          <a:prstGeom prst="rect">
            <a:avLst/>
          </a:prstGeom>
        </p:spPr>
        <p:txBody>
          <a:bodyPr vert="horz" lIns="60512" tIns="30256" rIns="60512" bIns="30256" rtlCol="0">
            <a:noAutofit/>
          </a:bodyPr>
          <a:lstStyle/>
          <a:p>
            <a:pPr>
              <a:lnSpc>
                <a:spcPct val="90000"/>
              </a:lnSpc>
              <a:spcBef>
                <a:spcPts val="662"/>
              </a:spcBef>
            </a:pPr>
            <a:endParaRPr lang="en-US" sz="927" b="1" dirty="0">
              <a:latin typeface="Aharoni" panose="02010803020104030203" pitchFamily="2" charset="-79"/>
              <a:cs typeface="Aharoni" panose="02010803020104030203" pitchFamily="2" charset="-79"/>
            </a:endParaRPr>
          </a:p>
        </p:txBody>
      </p:sp>
      <p:sp>
        <p:nvSpPr>
          <p:cNvPr id="30" name="TextBox 29">
            <a:extLst>
              <a:ext uri="{FF2B5EF4-FFF2-40B4-BE49-F238E27FC236}">
                <a16:creationId xmlns:a16="http://schemas.microsoft.com/office/drawing/2014/main" id="{7D6338D2-3840-3CBA-664A-D6C1D70C2329}"/>
              </a:ext>
            </a:extLst>
          </p:cNvPr>
          <p:cNvSpPr txBox="1"/>
          <p:nvPr/>
        </p:nvSpPr>
        <p:spPr>
          <a:xfrm>
            <a:off x="1012210" y="3088625"/>
            <a:ext cx="3207223" cy="553998"/>
          </a:xfrm>
          <a:prstGeom prst="rect">
            <a:avLst/>
          </a:prstGeom>
          <a:noFill/>
        </p:spPr>
        <p:txBody>
          <a:bodyPr wrap="square">
            <a:spAutoFit/>
          </a:bodyPr>
          <a:lstStyle/>
          <a:p>
            <a:endParaRPr lang="en-US" sz="1500" dirty="0"/>
          </a:p>
          <a:p>
            <a:endParaRPr lang="en-US" sz="1500" dirty="0"/>
          </a:p>
        </p:txBody>
      </p:sp>
    </p:spTree>
    <p:extLst>
      <p:ext uri="{BB962C8B-B14F-4D97-AF65-F5344CB8AC3E}">
        <p14:creationId xmlns:p14="http://schemas.microsoft.com/office/powerpoint/2010/main" val="634688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FED71-06CD-50EC-6372-911129C414DB}"/>
              </a:ext>
            </a:extLst>
          </p:cNvPr>
          <p:cNvSpPr>
            <a:spLocks noGrp="1"/>
          </p:cNvSpPr>
          <p:nvPr>
            <p:ph type="title"/>
          </p:nvPr>
        </p:nvSpPr>
        <p:spPr>
          <a:xfrm>
            <a:off x="673754" y="152400"/>
            <a:ext cx="11081942" cy="1866675"/>
          </a:xfrm>
        </p:spPr>
        <p:txBody>
          <a:bodyPr vert="horz" lIns="91440" tIns="45720" rIns="91440" bIns="45720" rtlCol="0" anchor="ctr">
            <a:normAutofit fontScale="90000"/>
          </a:bodyPr>
          <a:lstStyle/>
          <a:p>
            <a:br>
              <a:rPr lang="en-US" b="1" dirty="0"/>
            </a:br>
            <a:br>
              <a:rPr lang="en-US" b="1" dirty="0">
                <a:highlight>
                  <a:srgbClr val="000000"/>
                </a:highlight>
              </a:rPr>
            </a:br>
            <a:r>
              <a:rPr lang="en-US" sz="2700" b="1" dirty="0">
                <a:solidFill>
                  <a:schemeClr val="bg1"/>
                </a:solidFill>
                <a:highlight>
                  <a:srgbClr val="000000"/>
                </a:highlight>
              </a:rPr>
              <a:t>Almanac Planting Calendar and Guide</a:t>
            </a:r>
            <a:br>
              <a:rPr lang="en-US" sz="2700" b="1" dirty="0">
                <a:solidFill>
                  <a:schemeClr val="bg1"/>
                </a:solidFill>
                <a:highlight>
                  <a:srgbClr val="000000"/>
                </a:highlight>
              </a:rPr>
            </a:br>
            <a:r>
              <a:rPr lang="en-US" sz="2700" i="1" dirty="0">
                <a:solidFill>
                  <a:schemeClr val="bg1"/>
                </a:solidFill>
                <a:highlight>
                  <a:srgbClr val="000000"/>
                </a:highlight>
              </a:rPr>
              <a:t>Find the best time to plant vegetables—right where you live</a:t>
            </a:r>
            <a:r>
              <a:rPr lang="en-US" sz="2700" i="1" dirty="0">
                <a:solidFill>
                  <a:schemeClr val="bg1"/>
                </a:solidFill>
              </a:rPr>
              <a:t>.</a:t>
            </a:r>
            <a:br>
              <a:rPr lang="en-US" sz="2700" i="1" dirty="0"/>
            </a:br>
            <a:br>
              <a:rPr lang="en-US" i="1" dirty="0"/>
            </a:br>
            <a:br>
              <a:rPr lang="en-US" b="1" dirty="0">
                <a:solidFill>
                  <a:schemeClr val="bg1"/>
                </a:solidFill>
              </a:rPr>
            </a:br>
            <a:endParaRPr lang="en-US" dirty="0">
              <a:solidFill>
                <a:schemeClr val="bg1"/>
              </a:solidFill>
            </a:endParaRPr>
          </a:p>
        </p:txBody>
      </p:sp>
      <p:sp>
        <p:nvSpPr>
          <p:cNvPr id="30" name="Content Placeholder 29">
            <a:extLst>
              <a:ext uri="{FF2B5EF4-FFF2-40B4-BE49-F238E27FC236}">
                <a16:creationId xmlns:a16="http://schemas.microsoft.com/office/drawing/2014/main" id="{B8FEBDD5-AAE3-8C3A-A903-25BA2B60842C}"/>
              </a:ext>
            </a:extLst>
          </p:cNvPr>
          <p:cNvSpPr>
            <a:spLocks noGrp="1"/>
          </p:cNvSpPr>
          <p:nvPr>
            <p:ph sz="half" idx="1"/>
          </p:nvPr>
        </p:nvSpPr>
        <p:spPr>
          <a:xfrm>
            <a:off x="673754" y="1396181"/>
            <a:ext cx="4961328" cy="5309419"/>
          </a:xfrm>
        </p:spPr>
        <p:txBody>
          <a:bodyPr vert="horz" lIns="91440" tIns="45720" rIns="91440" bIns="45720" rtlCol="0">
            <a:normAutofit/>
          </a:bodyPr>
          <a:lstStyle/>
          <a:p>
            <a:pPr>
              <a:spcAft>
                <a:spcPts val="0"/>
              </a:spcAft>
              <a:buFont typeface="Wingdings 3" charset="2"/>
              <a:buChar char=""/>
            </a:pPr>
            <a:r>
              <a:rPr lang="en-US" sz="2400" dirty="0">
                <a:solidFill>
                  <a:schemeClr val="bg1"/>
                </a:solidFill>
              </a:rPr>
              <a:t>What You’ll See</a:t>
            </a:r>
          </a:p>
          <a:p>
            <a:pPr>
              <a:spcAft>
                <a:spcPts val="0"/>
              </a:spcAft>
              <a:buFont typeface="Wingdings 3" charset="2"/>
              <a:buChar char=""/>
            </a:pPr>
            <a:r>
              <a:rPr lang="en-US" sz="2400" dirty="0">
                <a:solidFill>
                  <a:schemeClr val="bg1"/>
                </a:solidFill>
              </a:rPr>
              <a:t>in Your Calendar</a:t>
            </a:r>
          </a:p>
          <a:p>
            <a:pPr>
              <a:spcAft>
                <a:spcPts val="0"/>
              </a:spcAft>
            </a:pPr>
            <a:r>
              <a:rPr lang="en-US" sz="2400" dirty="0">
                <a:solidFill>
                  <a:schemeClr val="bg1"/>
                </a:solidFill>
              </a:rPr>
              <a:t>Four ways the chart helps you plant at the right time for your patch of ground:</a:t>
            </a:r>
          </a:p>
          <a:p>
            <a:pPr>
              <a:spcAft>
                <a:spcPts val="0"/>
              </a:spcAft>
            </a:pPr>
            <a:endParaRPr lang="en-US" dirty="0">
              <a:solidFill>
                <a:schemeClr val="bg1"/>
              </a:solidFill>
            </a:endParaRPr>
          </a:p>
          <a:p>
            <a:pPr>
              <a:spcAft>
                <a:spcPts val="0"/>
              </a:spcAft>
            </a:pPr>
            <a:endParaRPr lang="en-US" dirty="0">
              <a:solidFill>
                <a:schemeClr val="bg1"/>
              </a:solidFill>
            </a:endParaRPr>
          </a:p>
          <a:p>
            <a:pPr>
              <a:spcAft>
                <a:spcPts val="0"/>
              </a:spcAft>
            </a:pPr>
            <a:r>
              <a:rPr lang="en-US" dirty="0">
                <a:solidFill>
                  <a:schemeClr val="bg1"/>
                </a:solidFill>
              </a:rPr>
              <a:t>1. Frost-based planting dates for your area</a:t>
            </a:r>
          </a:p>
          <a:p>
            <a:pPr>
              <a:spcAft>
                <a:spcPts val="0"/>
              </a:spcAft>
            </a:pPr>
            <a:r>
              <a:rPr lang="en-US" dirty="0">
                <a:solidFill>
                  <a:schemeClr val="bg1"/>
                </a:solidFill>
              </a:rPr>
              <a:t>2. Moon-favorable planting dates</a:t>
            </a:r>
          </a:p>
          <a:p>
            <a:pPr>
              <a:spcAft>
                <a:spcPts val="0"/>
              </a:spcAft>
            </a:pPr>
            <a:r>
              <a:rPr lang="en-US" dirty="0">
                <a:solidFill>
                  <a:schemeClr val="bg1"/>
                </a:solidFill>
              </a:rPr>
              <a:t>3.Indoor and outdoor planting dates</a:t>
            </a:r>
          </a:p>
          <a:p>
            <a:pPr>
              <a:spcAft>
                <a:spcPts val="0"/>
              </a:spcAft>
            </a:pPr>
            <a:r>
              <a:rPr lang="en-US" dirty="0">
                <a:solidFill>
                  <a:schemeClr val="bg1"/>
                </a:solidFill>
              </a:rPr>
              <a:t>4. What’s past its planting window</a:t>
            </a:r>
          </a:p>
          <a:p>
            <a:pPr>
              <a:spcAft>
                <a:spcPts val="0"/>
              </a:spcAft>
              <a:buFont typeface="Wingdings 3" charset="2"/>
              <a:buChar char=""/>
            </a:pPr>
            <a:endParaRPr lang="en-US" dirty="0">
              <a:solidFill>
                <a:schemeClr val="bg1"/>
              </a:solidFill>
            </a:endParaRPr>
          </a:p>
        </p:txBody>
      </p:sp>
      <p:pic>
        <p:nvPicPr>
          <p:cNvPr id="29" name="Picture 28">
            <a:extLst>
              <a:ext uri="{FF2B5EF4-FFF2-40B4-BE49-F238E27FC236}">
                <a16:creationId xmlns:a16="http://schemas.microsoft.com/office/drawing/2014/main" id="{7F365751-83EF-6D69-0D71-AB12C7625C97}"/>
              </a:ext>
            </a:extLst>
          </p:cNvPr>
          <p:cNvPicPr>
            <a:picLocks noChangeAspect="1"/>
          </p:cNvPicPr>
          <p:nvPr/>
        </p:nvPicPr>
        <p:blipFill>
          <a:blip r:embed="rId3"/>
          <a:stretch>
            <a:fillRect/>
          </a:stretch>
        </p:blipFill>
        <p:spPr>
          <a:xfrm>
            <a:off x="6533214" y="1513047"/>
            <a:ext cx="5143500" cy="1234440"/>
          </a:xfrm>
          <a:prstGeom prst="rect">
            <a:avLst/>
          </a:prstGeom>
        </p:spPr>
      </p:pic>
      <p:sp>
        <p:nvSpPr>
          <p:cNvPr id="18" name="AutoShape 8" descr="Almanac Logo">
            <a:extLst>
              <a:ext uri="{FF2B5EF4-FFF2-40B4-BE49-F238E27FC236}">
                <a16:creationId xmlns:a16="http://schemas.microsoft.com/office/drawing/2014/main" id="{008E1089-DA01-1346-A320-9B131B86AA2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2" descr="Almanac Logo">
            <a:extLst>
              <a:ext uri="{FF2B5EF4-FFF2-40B4-BE49-F238E27FC236}">
                <a16:creationId xmlns:a16="http://schemas.microsoft.com/office/drawing/2014/main" id="{CC08628B-88CB-4BB0-0D76-B8A69807F91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TextBox 32">
            <a:extLst>
              <a:ext uri="{FF2B5EF4-FFF2-40B4-BE49-F238E27FC236}">
                <a16:creationId xmlns:a16="http://schemas.microsoft.com/office/drawing/2014/main" id="{2D19682A-545B-7976-317A-606E600B8E5B}"/>
              </a:ext>
            </a:extLst>
          </p:cNvPr>
          <p:cNvSpPr txBox="1"/>
          <p:nvPr/>
        </p:nvSpPr>
        <p:spPr>
          <a:xfrm rot="10800000" flipV="1">
            <a:off x="6356091" y="3527199"/>
            <a:ext cx="3882131" cy="1077218"/>
          </a:xfrm>
          <a:prstGeom prst="rect">
            <a:avLst/>
          </a:prstGeom>
          <a:noFill/>
        </p:spPr>
        <p:txBody>
          <a:bodyPr wrap="square">
            <a:spAutoFit/>
          </a:bodyPr>
          <a:lstStyle/>
          <a:p>
            <a:br>
              <a:rPr lang="en-US" sz="1400" i="1" dirty="0"/>
            </a:br>
            <a:r>
              <a:rPr lang="en-US" sz="1400" i="1" dirty="0"/>
              <a:t> </a:t>
            </a:r>
            <a:r>
              <a:rPr lang="en-US" i="1" dirty="0"/>
              <a:t>https://www.almanac.com/gardening/planting-calendar</a:t>
            </a:r>
            <a:endParaRPr lang="en-US" dirty="0"/>
          </a:p>
        </p:txBody>
      </p:sp>
    </p:spTree>
    <p:extLst>
      <p:ext uri="{BB962C8B-B14F-4D97-AF65-F5344CB8AC3E}">
        <p14:creationId xmlns:p14="http://schemas.microsoft.com/office/powerpoint/2010/main" val="2050035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F586B7-09C3-8805-6B2C-7D88AD342720}"/>
              </a:ext>
            </a:extLst>
          </p:cNvPr>
          <p:cNvSpPr>
            <a:spLocks noGrp="1"/>
          </p:cNvSpPr>
          <p:nvPr>
            <p:ph type="title"/>
          </p:nvPr>
        </p:nvSpPr>
        <p:spPr>
          <a:xfrm>
            <a:off x="2849562" y="609600"/>
            <a:ext cx="6424440" cy="1320800"/>
          </a:xfrm>
        </p:spPr>
        <p:txBody>
          <a:bodyPr vert="horz" lIns="91440" tIns="45720" rIns="91440" bIns="45720" rtlCol="0" anchor="t">
            <a:normAutofit/>
          </a:bodyPr>
          <a:lstStyle/>
          <a:p>
            <a:r>
              <a:rPr lang="en-US" dirty="0"/>
              <a:t>Moon Phase</a:t>
            </a:r>
          </a:p>
        </p:txBody>
      </p:sp>
      <p:pic>
        <p:nvPicPr>
          <p:cNvPr id="2050" name="Picture 2" descr="The lunar cycle showing the 8 major Moon phases. ">
            <a:extLst>
              <a:ext uri="{FF2B5EF4-FFF2-40B4-BE49-F238E27FC236}">
                <a16:creationId xmlns:a16="http://schemas.microsoft.com/office/drawing/2014/main" id="{CEA3C5CA-9CFF-A854-F8CA-BE05545473E1}"/>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7944" r="42245" b="-2"/>
          <a:stretch>
            <a:fillRect/>
          </a:stretch>
        </p:blipFill>
        <p:spPr bwMode="auto">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E5DB38C-35C8-3BFD-D334-94302FC800E7}"/>
              </a:ext>
            </a:extLst>
          </p:cNvPr>
          <p:cNvSpPr>
            <a:spLocks noGrp="1"/>
          </p:cNvSpPr>
          <p:nvPr>
            <p:ph sz="half" idx="1"/>
          </p:nvPr>
        </p:nvSpPr>
        <p:spPr>
          <a:xfrm>
            <a:off x="2849562" y="2160589"/>
            <a:ext cx="6424440" cy="3880773"/>
          </a:xfrm>
        </p:spPr>
        <p:txBody>
          <a:bodyPr vert="horz" lIns="91440" tIns="45720" rIns="91440" bIns="45720" rtlCol="0">
            <a:normAutofit fontScale="92500"/>
          </a:bodyPr>
          <a:lstStyle/>
          <a:p>
            <a:pPr>
              <a:lnSpc>
                <a:spcPct val="90000"/>
              </a:lnSpc>
              <a:spcAft>
                <a:spcPts val="0"/>
              </a:spcAft>
              <a:buFont typeface="Wingdings 3" charset="2"/>
              <a:buChar char=""/>
            </a:pPr>
            <a:r>
              <a:rPr lang="en-US" b="1"/>
              <a:t>What's the Moon's phase today?</a:t>
            </a:r>
            <a:r>
              <a:rPr lang="en-US"/>
              <a:t> With our </a:t>
            </a:r>
            <a:r>
              <a:rPr lang="en-US" b="1"/>
              <a:t>2026 Moon Phase Calendar</a:t>
            </a:r>
            <a:r>
              <a:rPr lang="en-US"/>
              <a:t>, you'll find the current Moon phase for tonight—plus, all the phases of the Moon for each day of the month.</a:t>
            </a:r>
          </a:p>
          <a:p>
            <a:pPr>
              <a:lnSpc>
                <a:spcPct val="90000"/>
              </a:lnSpc>
              <a:spcAft>
                <a:spcPts val="0"/>
              </a:spcAft>
              <a:buFont typeface="Wingdings 3" charset="2"/>
              <a:buChar char=""/>
            </a:pPr>
            <a:r>
              <a:rPr lang="en-US"/>
              <a:t> Also highlight the date and time for the four main Moon phases—the New Moon, First Quarter, Full Moon, and Last Quarter Moon—as well as provide daily Moon illumination percentages and the Moon's current age.</a:t>
            </a:r>
          </a:p>
          <a:p>
            <a:pPr>
              <a:lnSpc>
                <a:spcPct val="90000"/>
              </a:lnSpc>
              <a:spcAft>
                <a:spcPts val="0"/>
              </a:spcAft>
              <a:buFont typeface="Wingdings 3" charset="2"/>
              <a:buChar char=""/>
            </a:pPr>
            <a:r>
              <a:rPr lang="en-US"/>
              <a:t>Unlike many tools, this Moon Phase Calendar is</a:t>
            </a:r>
            <a:r>
              <a:rPr lang="en-US" i="1"/>
              <a:t> customized to YOUR zip code</a:t>
            </a:r>
            <a:r>
              <a:rPr lang="en-US"/>
              <a:t>. No manual converting to your local time!</a:t>
            </a:r>
          </a:p>
          <a:p>
            <a:pPr>
              <a:lnSpc>
                <a:spcPct val="90000"/>
              </a:lnSpc>
              <a:spcAft>
                <a:spcPts val="0"/>
              </a:spcAft>
              <a:buFont typeface="Wingdings 3" charset="2"/>
              <a:buChar char=""/>
            </a:pPr>
            <a:r>
              <a:rPr lang="en-US"/>
              <a:t>Looking for past or future Moon Phases? Find your daily Moon Phase going back to 1970 and forward through 2037.</a:t>
            </a:r>
          </a:p>
          <a:p>
            <a:pPr>
              <a:lnSpc>
                <a:spcPct val="90000"/>
              </a:lnSpc>
              <a:spcAft>
                <a:spcPts val="0"/>
              </a:spcAft>
              <a:buFont typeface="Wingdings 3" charset="2"/>
              <a:buChar char=""/>
            </a:pPr>
            <a:r>
              <a:rPr lang="en-US">
                <a:hlinkClick r:id="rId4"/>
              </a:rPr>
              <a:t>https://www.almanac.com/astronomy/moon/calendar</a:t>
            </a:r>
            <a:endParaRPr lang="en-US"/>
          </a:p>
          <a:p>
            <a:pPr>
              <a:lnSpc>
                <a:spcPct val="90000"/>
              </a:lnSpc>
              <a:spcAft>
                <a:spcPts val="0"/>
              </a:spcAft>
              <a:buFont typeface="Wingdings 3" charset="2"/>
              <a:buChar char=""/>
            </a:pPr>
            <a:endParaRPr lang="en-US"/>
          </a:p>
          <a:p>
            <a:pPr marL="0" indent="0">
              <a:lnSpc>
                <a:spcPct val="90000"/>
              </a:lnSpc>
              <a:spcAft>
                <a:spcPts val="0"/>
              </a:spcAft>
              <a:buFont typeface="Wingdings 3" charset="2"/>
              <a:buChar char=""/>
            </a:pPr>
            <a:endParaRPr lang="en-US"/>
          </a:p>
          <a:p>
            <a:pPr>
              <a:lnSpc>
                <a:spcPct val="90000"/>
              </a:lnSpc>
              <a:spcAft>
                <a:spcPts val="0"/>
              </a:spcAft>
              <a:buFont typeface="Wingdings 3" charset="2"/>
              <a:buChar char=""/>
            </a:pPr>
            <a:endParaRPr lang="en-US"/>
          </a:p>
        </p:txBody>
      </p:sp>
    </p:spTree>
    <p:extLst>
      <p:ext uri="{BB962C8B-B14F-4D97-AF65-F5344CB8AC3E}">
        <p14:creationId xmlns:p14="http://schemas.microsoft.com/office/powerpoint/2010/main" val="1260123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BC690-6516-DF4A-9B47-D5DFB76C2D84}"/>
              </a:ext>
            </a:extLst>
          </p:cNvPr>
          <p:cNvSpPr>
            <a:spLocks noGrp="1"/>
          </p:cNvSpPr>
          <p:nvPr>
            <p:ph type="title"/>
          </p:nvPr>
        </p:nvSpPr>
        <p:spPr/>
        <p:txBody>
          <a:bodyPr/>
          <a:lstStyle/>
          <a:p>
            <a:r>
              <a:rPr lang="en-US" dirty="0"/>
              <a:t>Growing Guides </a:t>
            </a:r>
          </a:p>
        </p:txBody>
      </p:sp>
      <p:sp>
        <p:nvSpPr>
          <p:cNvPr id="3" name="Content Placeholder 2">
            <a:extLst>
              <a:ext uri="{FF2B5EF4-FFF2-40B4-BE49-F238E27FC236}">
                <a16:creationId xmlns:a16="http://schemas.microsoft.com/office/drawing/2014/main" id="{408B0ACC-6ABB-F645-79D5-8B023BA515C0}"/>
              </a:ext>
            </a:extLst>
          </p:cNvPr>
          <p:cNvSpPr>
            <a:spLocks noGrp="1"/>
          </p:cNvSpPr>
          <p:nvPr>
            <p:ph idx="1"/>
          </p:nvPr>
        </p:nvSpPr>
        <p:spPr>
          <a:xfrm>
            <a:off x="677334" y="1376517"/>
            <a:ext cx="8596668" cy="4664846"/>
          </a:xfrm>
        </p:spPr>
        <p:txBody>
          <a:bodyPr>
            <a:normAutofit lnSpcReduction="10000"/>
          </a:bodyPr>
          <a:lstStyle/>
          <a:p>
            <a:br>
              <a:rPr lang="en-US" dirty="0"/>
            </a:br>
            <a:r>
              <a:rPr lang="en-US" dirty="0"/>
              <a:t>Welcome to the Plant Growing Guide library from </a:t>
            </a:r>
            <a:r>
              <a:rPr lang="en-US" i="1" dirty="0"/>
              <a:t>The Old Farmer’s Almanac</a:t>
            </a:r>
            <a:r>
              <a:rPr lang="en-US" dirty="0"/>
              <a:t>. Click on the flower name ( image)—and be taken to free expert information about how to plant, grow, care for, and harvest the flowers in the kit !</a:t>
            </a:r>
          </a:p>
          <a:p>
            <a:endParaRPr lang="en-US" dirty="0"/>
          </a:p>
          <a:p>
            <a:r>
              <a:rPr lang="en-US" dirty="0"/>
              <a:t>In each Flower Growing Guide, we’ve identified </a:t>
            </a:r>
            <a:r>
              <a:rPr lang="en-US" b="1" dirty="0"/>
              <a:t>hardiness zones</a:t>
            </a:r>
            <a:r>
              <a:rPr lang="en-US" dirty="0"/>
              <a:t>, </a:t>
            </a:r>
            <a:r>
              <a:rPr lang="en-US" b="1" dirty="0"/>
              <a:t>light</a:t>
            </a:r>
            <a:r>
              <a:rPr lang="en-US" dirty="0"/>
              <a:t>, </a:t>
            </a:r>
            <a:r>
              <a:rPr lang="en-US" b="1" dirty="0"/>
              <a:t>soil type</a:t>
            </a:r>
            <a:r>
              <a:rPr lang="en-US" dirty="0"/>
              <a:t>, </a:t>
            </a:r>
            <a:r>
              <a:rPr lang="en-US" b="1" dirty="0"/>
              <a:t>water</a:t>
            </a:r>
            <a:r>
              <a:rPr lang="en-US" dirty="0"/>
              <a:t>, temperature , fertilizer, pest and disease,  pruning,  </a:t>
            </a:r>
            <a:r>
              <a:rPr lang="en-US" b="1" dirty="0"/>
              <a:t>harvesting tips</a:t>
            </a:r>
            <a:r>
              <a:rPr lang="en-US" dirty="0"/>
              <a:t>, </a:t>
            </a:r>
            <a:r>
              <a:rPr lang="en-US" b="1" dirty="0"/>
              <a:t>recommended varieties</a:t>
            </a:r>
            <a:r>
              <a:rPr lang="en-US" dirty="0"/>
              <a:t>, and additional features. You’ll also find </a:t>
            </a:r>
            <a:r>
              <a:rPr lang="en-US" b="1" dirty="0"/>
              <a:t>recipes</a:t>
            </a:r>
            <a:r>
              <a:rPr lang="en-US" dirty="0"/>
              <a:t>, </a:t>
            </a:r>
            <a:r>
              <a:rPr lang="en-US" b="1" dirty="0"/>
              <a:t>frequently asked questions</a:t>
            </a:r>
            <a:r>
              <a:rPr lang="en-US" dirty="0"/>
              <a:t>, and a dose of </a:t>
            </a:r>
            <a:r>
              <a:rPr lang="en-US" b="1" dirty="0"/>
              <a:t>wit &amp; wisdom</a:t>
            </a:r>
            <a:r>
              <a:rPr lang="en-US" dirty="0"/>
              <a:t>.</a:t>
            </a:r>
          </a:p>
          <a:p>
            <a:endParaRPr lang="en-US" dirty="0"/>
          </a:p>
          <a:p>
            <a:r>
              <a:rPr lang="en-US" dirty="0"/>
              <a:t>Website for growing guide: </a:t>
            </a:r>
            <a:r>
              <a:rPr lang="en-US" dirty="0">
                <a:hlinkClick r:id="rId2"/>
              </a:rPr>
              <a:t> https://www.almanac.com/gardening/growing-guides</a:t>
            </a:r>
            <a:endParaRPr lang="en-US" dirty="0"/>
          </a:p>
        </p:txBody>
      </p:sp>
    </p:spTree>
    <p:extLst>
      <p:ext uri="{BB962C8B-B14F-4D97-AF65-F5344CB8AC3E}">
        <p14:creationId xmlns:p14="http://schemas.microsoft.com/office/powerpoint/2010/main" val="804990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24139-43AB-C87A-599C-8CDAC367604F}"/>
              </a:ext>
            </a:extLst>
          </p:cNvPr>
          <p:cNvSpPr>
            <a:spLocks noGrp="1"/>
          </p:cNvSpPr>
          <p:nvPr>
            <p:ph type="title"/>
          </p:nvPr>
        </p:nvSpPr>
        <p:spPr/>
        <p:txBody>
          <a:bodyPr/>
          <a:lstStyle/>
          <a:p>
            <a:r>
              <a:rPr lang="en-US" b="1" dirty="0"/>
              <a:t>What Are Frost Dates?</a:t>
            </a:r>
            <a:br>
              <a:rPr lang="en-US" b="1" dirty="0"/>
            </a:br>
            <a:endParaRPr lang="en-US" dirty="0"/>
          </a:p>
        </p:txBody>
      </p:sp>
      <p:sp>
        <p:nvSpPr>
          <p:cNvPr id="3" name="Content Placeholder 2">
            <a:extLst>
              <a:ext uri="{FF2B5EF4-FFF2-40B4-BE49-F238E27FC236}">
                <a16:creationId xmlns:a16="http://schemas.microsoft.com/office/drawing/2014/main" id="{8C910A69-4502-9F34-4B2E-F0ADACEE07BD}"/>
              </a:ext>
            </a:extLst>
          </p:cNvPr>
          <p:cNvSpPr>
            <a:spLocks noGrp="1"/>
          </p:cNvSpPr>
          <p:nvPr>
            <p:ph sz="half" idx="1"/>
          </p:nvPr>
        </p:nvSpPr>
        <p:spPr>
          <a:xfrm>
            <a:off x="677334" y="1248697"/>
            <a:ext cx="4184035" cy="5348748"/>
          </a:xfrm>
        </p:spPr>
        <p:txBody>
          <a:bodyPr>
            <a:normAutofit fontScale="92500" lnSpcReduction="10000"/>
          </a:bodyPr>
          <a:lstStyle/>
          <a:p>
            <a:r>
              <a:rPr lang="en-US" dirty="0"/>
              <a:t>See the best dates to start vegetables based on your local frost timing, alongside commonly grown herbs and fruit.</a:t>
            </a:r>
          </a:p>
          <a:p>
            <a:r>
              <a:rPr lang="en-US" b="1" dirty="0"/>
              <a:t> Use the 2026 Frost Dates Calculator to find the average date of the last spring frost and first fall frost in your area—based on data from the nearest official weather station and your ZIP or Postal Code. These dates estimate your growing season length and help you plan planting, harvesting, and garden care.</a:t>
            </a:r>
          </a:p>
          <a:p>
            <a:r>
              <a:rPr lang="en-US" b="1" dirty="0"/>
              <a:t>Your last spring frost date marks when it’s generally safe to plant outdoors. Your first fall frost date signals the end of the growing season for warm-weather crops.</a:t>
            </a:r>
          </a:p>
          <a:p>
            <a:endParaRPr lang="en-US" dirty="0"/>
          </a:p>
        </p:txBody>
      </p:sp>
      <p:sp>
        <p:nvSpPr>
          <p:cNvPr id="4" name="Text Placeholder 3">
            <a:extLst>
              <a:ext uri="{FF2B5EF4-FFF2-40B4-BE49-F238E27FC236}">
                <a16:creationId xmlns:a16="http://schemas.microsoft.com/office/drawing/2014/main" id="{86906553-1F7B-3591-EF66-D31BF0938F2A}"/>
              </a:ext>
            </a:extLst>
          </p:cNvPr>
          <p:cNvSpPr>
            <a:spLocks noGrp="1"/>
          </p:cNvSpPr>
          <p:nvPr>
            <p:ph sz="half" idx="2"/>
          </p:nvPr>
        </p:nvSpPr>
        <p:spPr>
          <a:xfrm>
            <a:off x="5089970" y="1406013"/>
            <a:ext cx="4184034" cy="4635349"/>
          </a:xfrm>
        </p:spPr>
        <p:txBody>
          <a:bodyPr>
            <a:normAutofit fontScale="92500" lnSpcReduction="10000"/>
          </a:bodyPr>
          <a:lstStyle/>
          <a:p>
            <a:r>
              <a:rPr lang="en-US" sz="2200" b="1" dirty="0">
                <a:solidFill>
                  <a:srgbClr val="FF0000"/>
                </a:solidFill>
              </a:rPr>
              <a:t>This section will include</a:t>
            </a:r>
          </a:p>
          <a:p>
            <a:r>
              <a:rPr lang="en-US" sz="2200" b="1" dirty="0">
                <a:solidFill>
                  <a:srgbClr val="FF0000"/>
                </a:solidFill>
              </a:rPr>
              <a:t>What Is a Last Spring Frost Date?</a:t>
            </a:r>
          </a:p>
          <a:p>
            <a:r>
              <a:rPr lang="en-US" sz="2200" b="1" dirty="0">
                <a:solidFill>
                  <a:srgbClr val="FF0000"/>
                </a:solidFill>
              </a:rPr>
              <a:t>Why Spring Frost Dates Matter</a:t>
            </a:r>
          </a:p>
          <a:p>
            <a:r>
              <a:rPr lang="en-US" sz="2200" b="1" dirty="0">
                <a:solidFill>
                  <a:srgbClr val="FF0000"/>
                </a:solidFill>
              </a:rPr>
              <a:t>What Can I Plant Before the Last Frost?</a:t>
            </a:r>
          </a:p>
          <a:p>
            <a:r>
              <a:rPr lang="en-US" sz="2200" b="1" dirty="0">
                <a:solidFill>
                  <a:srgbClr val="FF0000"/>
                </a:solidFill>
              </a:rPr>
              <a:t>What Is the Growing Season?</a:t>
            </a:r>
          </a:p>
          <a:p>
            <a:endParaRPr lang="en-US" sz="2200" b="1" dirty="0">
              <a:solidFill>
                <a:srgbClr val="FF0000"/>
              </a:solidFill>
            </a:endParaRPr>
          </a:p>
          <a:p>
            <a:endParaRPr lang="en-US" sz="2200" b="1" dirty="0">
              <a:solidFill>
                <a:srgbClr val="FF0000"/>
              </a:solidFill>
            </a:endParaRPr>
          </a:p>
          <a:p>
            <a:r>
              <a:rPr lang="en-US" b="1" dirty="0">
                <a:hlinkClick r:id="rId2"/>
              </a:rPr>
              <a:t>https://www.almanac.com/gardening/frostdates</a:t>
            </a:r>
            <a:endParaRPr lang="en-US" b="1" dirty="0"/>
          </a:p>
          <a:p>
            <a:endParaRPr lang="en-US" b="1" dirty="0"/>
          </a:p>
          <a:p>
            <a:endParaRPr lang="en-US" sz="1600" b="1" dirty="0"/>
          </a:p>
          <a:p>
            <a:endParaRPr lang="en-US" dirty="0"/>
          </a:p>
        </p:txBody>
      </p:sp>
    </p:spTree>
    <p:extLst>
      <p:ext uri="{BB962C8B-B14F-4D97-AF65-F5344CB8AC3E}">
        <p14:creationId xmlns:p14="http://schemas.microsoft.com/office/powerpoint/2010/main" val="2412133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98EFF-AD0F-0BAA-DFE3-5BC37004D699}"/>
              </a:ext>
            </a:extLst>
          </p:cNvPr>
          <p:cNvSpPr>
            <a:spLocks noGrp="1"/>
          </p:cNvSpPr>
          <p:nvPr>
            <p:ph type="title"/>
          </p:nvPr>
        </p:nvSpPr>
        <p:spPr>
          <a:xfrm>
            <a:off x="302381" y="169334"/>
            <a:ext cx="6253868" cy="6417738"/>
          </a:xfrm>
        </p:spPr>
        <p:txBody>
          <a:bodyPr anchor="ctr">
            <a:normAutofit fontScale="90000"/>
          </a:bodyPr>
          <a:lstStyle/>
          <a:p>
            <a:r>
              <a:rPr lang="en-US" dirty="0"/>
              <a:t>Daisy</a:t>
            </a:r>
            <a:br>
              <a:rPr lang="en-US" dirty="0"/>
            </a:br>
            <a:r>
              <a:rPr lang="en-US" sz="2250" dirty="0"/>
              <a:t>During the Regency period (1811–1820), daisies were cherished for representing innocence, loyalty, and new beginnings, frequently appearing in literature and poetry. Known as "day’s eyes," they symbolized purity and were believed to protect children. They were a popular choice for May Day crowns and, surprisingly, were used to represent the ability to keep secrets</a:t>
            </a:r>
            <a:br>
              <a:rPr lang="en-US" sz="2250" dirty="0"/>
            </a:br>
            <a:br>
              <a:rPr lang="en-US" sz="2250" dirty="0"/>
            </a:br>
            <a:r>
              <a:rPr lang="en-US" sz="2250" dirty="0">
                <a:hlinkClick r:id="rId3"/>
              </a:rPr>
              <a:t>https://www.almanac.com/plant/gerbera-daisies</a:t>
            </a:r>
            <a:br>
              <a:rPr lang="en-US" sz="2250" dirty="0"/>
            </a:br>
            <a:br>
              <a:rPr lang="en-US" dirty="0">
                <a:hlinkClick r:id="rId4"/>
              </a:rPr>
            </a:br>
            <a:r>
              <a:rPr lang="en-US" dirty="0">
                <a:hlinkClick r:id="rId4"/>
              </a:rPr>
              <a:t> </a:t>
            </a:r>
            <a:br>
              <a:rPr lang="en-US" dirty="0">
                <a:hlinkClick r:id="rId4"/>
              </a:rPr>
            </a:br>
            <a:r>
              <a:rPr lang="en-US" sz="2000" dirty="0">
                <a:hlinkClick r:id="rId4"/>
              </a:rPr>
              <a:t>https://floralconceptshouston.com/blog/fascinating-facts-about-daisies-you-didn-t-know</a:t>
            </a:r>
            <a:br>
              <a:rPr lang="en-US" sz="2000" dirty="0"/>
            </a:br>
            <a:br>
              <a:rPr lang="en-US" sz="2000" dirty="0"/>
            </a:br>
            <a:r>
              <a:rPr lang="en-US" sz="2000" dirty="0">
                <a:hlinkClick r:id="rId4"/>
              </a:rPr>
              <a:t>https://www.americanmeadows.com/blogs/wildflower-seeds/how-to-grow-daisies</a:t>
            </a:r>
            <a:br>
              <a:rPr lang="en-US" sz="2000" dirty="0"/>
            </a:br>
            <a:br>
              <a:rPr lang="en-US" sz="2000" dirty="0">
                <a:hlinkClick r:id="rId5"/>
              </a:rPr>
            </a:br>
            <a:r>
              <a:rPr lang="en-US" sz="2000" dirty="0">
                <a:hlinkClick r:id="rId5"/>
              </a:rPr>
              <a:t>https://kellogggarden.com/blog/gardening/how-to-plant-grow-and-care-for-daisy-flowers/</a:t>
            </a:r>
            <a:br>
              <a:rPr lang="en-US" sz="2000" dirty="0"/>
            </a:br>
            <a:br>
              <a:rPr lang="en-US" sz="2000" dirty="0"/>
            </a:br>
            <a:br>
              <a:rPr lang="en-US" sz="2000" dirty="0"/>
            </a:br>
            <a:br>
              <a:rPr lang="en-US" sz="2000" dirty="0"/>
            </a:br>
            <a:endParaRPr lang="en-US" sz="2000" dirty="0"/>
          </a:p>
        </p:txBody>
      </p:sp>
      <p:pic>
        <p:nvPicPr>
          <p:cNvPr id="5" name="Content Placeholder 4" descr="White and yellow petals">
            <a:extLst>
              <a:ext uri="{FF2B5EF4-FFF2-40B4-BE49-F238E27FC236}">
                <a16:creationId xmlns:a16="http://schemas.microsoft.com/office/drawing/2014/main" id="{97D42F5D-AC05-F950-A2AA-D5094AD78668}"/>
              </a:ext>
            </a:extLst>
          </p:cNvPr>
          <p:cNvPicPr>
            <a:picLocks noGrp="1" noChangeAspect="1"/>
          </p:cNvPicPr>
          <p:nvPr>
            <p:ph type="pic" idx="1"/>
          </p:nvPr>
        </p:nvPicPr>
        <p:blipFill>
          <a:blip r:embed="rId6"/>
          <a:srcRect l="25323" r="26137" b="1"/>
          <a:stretch>
            <a:fillRect/>
          </a:stretch>
        </p:blipFill>
        <p:spPr>
          <a:xfrm>
            <a:off x="7401942" y="4"/>
            <a:ext cx="4790059" cy="6587068"/>
          </a:xfrm>
          <a:noFill/>
        </p:spPr>
      </p:pic>
    </p:spTree>
    <p:extLst>
      <p:ext uri="{BB962C8B-B14F-4D97-AF65-F5344CB8AC3E}">
        <p14:creationId xmlns:p14="http://schemas.microsoft.com/office/powerpoint/2010/main" val="1243946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2069" name="Picture 2068">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070" name="Picture 2069">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071" name="Oval 2070">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72" name="Picture 2071">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73" name="Picture 2072">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74" name="Rectangle 2073">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E7FD23C-26F6-5916-5A22-41DEF3265B42}"/>
              </a:ext>
            </a:extLst>
          </p:cNvPr>
          <p:cNvSpPr>
            <a:spLocks noGrp="1"/>
          </p:cNvSpPr>
          <p:nvPr>
            <p:ph type="title"/>
          </p:nvPr>
        </p:nvSpPr>
        <p:spPr>
          <a:xfrm>
            <a:off x="648930" y="629266"/>
            <a:ext cx="4795482" cy="1641987"/>
          </a:xfrm>
        </p:spPr>
        <p:txBody>
          <a:bodyPr vert="horz" lIns="91440" tIns="45720" rIns="91440" bIns="45720" rtlCol="0" anchor="t">
            <a:normAutofit/>
          </a:bodyPr>
          <a:lstStyle/>
          <a:p>
            <a:r>
              <a:rPr lang="en-US" sz="4200" dirty="0"/>
              <a:t>Dianthus ( Known Sweet Williams)</a:t>
            </a:r>
          </a:p>
        </p:txBody>
      </p:sp>
      <p:pic>
        <p:nvPicPr>
          <p:cNvPr id="2050" name="Picture 2">
            <a:extLst>
              <a:ext uri="{FF2B5EF4-FFF2-40B4-BE49-F238E27FC236}">
                <a16:creationId xmlns:a16="http://schemas.microsoft.com/office/drawing/2014/main" id="{D71DD720-3505-F0E2-810A-4C2BD18AA4C1}"/>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l="595" r="2755"/>
          <a:stretch>
            <a:fillRect/>
          </a:stretch>
        </p:blipFill>
        <p:spPr bwMode="auto">
          <a:xfrm>
            <a:off x="6094410" y="609601"/>
            <a:ext cx="5449889"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2075" name="Rectangle 2074">
            <a:extLst>
              <a:ext uri="{FF2B5EF4-FFF2-40B4-BE49-F238E27FC236}">
                <a16:creationId xmlns:a16="http://schemas.microsoft.com/office/drawing/2014/main" id="{DC111578-7105-4228-B481-A1CA45D1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 Placeholder 3">
            <a:extLst>
              <a:ext uri="{FF2B5EF4-FFF2-40B4-BE49-F238E27FC236}">
                <a16:creationId xmlns:a16="http://schemas.microsoft.com/office/drawing/2014/main" id="{5705AEB7-365B-135C-C947-52C719BFB0F9}"/>
              </a:ext>
            </a:extLst>
          </p:cNvPr>
          <p:cNvSpPr>
            <a:spLocks noGrp="1"/>
          </p:cNvSpPr>
          <p:nvPr>
            <p:ph type="body" sz="half" idx="2"/>
          </p:nvPr>
        </p:nvSpPr>
        <p:spPr>
          <a:xfrm>
            <a:off x="647701" y="2060084"/>
            <a:ext cx="5330822" cy="4188315"/>
          </a:xfrm>
        </p:spPr>
        <p:txBody>
          <a:bodyPr vert="horz" lIns="91440" tIns="45720" rIns="91440" bIns="45720" rtlCol="0">
            <a:normAutofit/>
          </a:bodyPr>
          <a:lstStyle/>
          <a:p>
            <a:r>
              <a:rPr lang="en-US" b="1" dirty="0"/>
              <a:t>Sweet William</a:t>
            </a:r>
            <a:r>
              <a:rPr lang="en-US" dirty="0"/>
              <a:t> flowers (</a:t>
            </a:r>
            <a:r>
              <a:rPr lang="en-US" i="1" dirty="0"/>
              <a:t>Dianthus barbatus</a:t>
            </a:r>
            <a:r>
              <a:rPr lang="en-US" dirty="0"/>
              <a:t>) primarily symbolize </a:t>
            </a:r>
            <a:r>
              <a:rPr lang="en-US" b="1" dirty="0"/>
              <a:t>gallantry, admiration, love, and gratitude</a:t>
            </a:r>
            <a:r>
              <a:rPr lang="en-US" dirty="0"/>
              <a:t>. [</a:t>
            </a:r>
          </a:p>
          <a:p>
            <a:r>
              <a:rPr lang="en-US" dirty="0"/>
              <a:t>Because they grow in tight, protective clusters on upright stems, they are one of the few flowers traditionally used to represent </a:t>
            </a:r>
            <a:r>
              <a:rPr lang="en-US" b="1" dirty="0"/>
              <a:t>masculinity</a:t>
            </a:r>
            <a:r>
              <a:rPr lang="en-US" dirty="0"/>
              <a:t>, bravery, and finesse</a:t>
            </a:r>
          </a:p>
          <a:p>
            <a:pPr>
              <a:buFont typeface="Wingdings 3" charset="2"/>
              <a:buChar char=""/>
            </a:pPr>
            <a:r>
              <a:rPr lang="en-US" dirty="0"/>
              <a:t>Jane Austen was quite fond of Sweet Williams. She viewed them as cheerful, vibrant additions to a landscape</a:t>
            </a:r>
          </a:p>
          <a:p>
            <a:pPr>
              <a:buFont typeface="Wingdings 3" charset="2"/>
              <a:buChar char=""/>
            </a:pPr>
            <a:endParaRPr lang="en-US" dirty="0"/>
          </a:p>
          <a:p>
            <a:pPr>
              <a:buFont typeface="Wingdings 3" charset="2"/>
              <a:buChar char=""/>
            </a:pPr>
            <a:r>
              <a:rPr lang="en-US" b="1" dirty="0"/>
              <a:t>Springtime Joy:</a:t>
            </a:r>
            <a:r>
              <a:rPr lang="en-US" dirty="0"/>
              <a:t> In an 1811 letter to her sister, Cassandra, Jane excitedly wrote about the progress of her garden at Chawton Cottage. She noted that the entire shrubbery border would "soon be very gay with pinks and sweet </a:t>
            </a:r>
            <a:r>
              <a:rPr lang="en-US" dirty="0" err="1"/>
              <a:t>williams</a:t>
            </a:r>
            <a:r>
              <a:rPr lang="en-US" dirty="0"/>
              <a:t>".</a:t>
            </a:r>
          </a:p>
          <a:p>
            <a:pPr>
              <a:buFont typeface="Wingdings 3" charset="2"/>
              <a:buChar char=""/>
            </a:pPr>
            <a:r>
              <a:rPr lang="en-US" sz="2000" dirty="0">
                <a:hlinkClick r:id="rId8"/>
              </a:rPr>
              <a:t>https://www.almanac.com/plant/dianthus</a:t>
            </a:r>
            <a:endParaRPr lang="en-US" sz="2000" dirty="0"/>
          </a:p>
          <a:p>
            <a:pPr>
              <a:buFont typeface="Wingdings 3" charset="2"/>
              <a:buChar char=""/>
            </a:pPr>
            <a:endParaRPr lang="en-US" dirty="0"/>
          </a:p>
        </p:txBody>
      </p:sp>
    </p:spTree>
    <p:extLst>
      <p:ext uri="{BB962C8B-B14F-4D97-AF65-F5344CB8AC3E}">
        <p14:creationId xmlns:p14="http://schemas.microsoft.com/office/powerpoint/2010/main" val="13751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33D0-5B95-4F37-C71F-76F7B0A5F0CE}"/>
              </a:ext>
            </a:extLst>
          </p:cNvPr>
          <p:cNvSpPr>
            <a:spLocks noGrp="1"/>
          </p:cNvSpPr>
          <p:nvPr>
            <p:ph type="title"/>
          </p:nvPr>
        </p:nvSpPr>
        <p:spPr>
          <a:xfrm>
            <a:off x="1" y="-96762"/>
            <a:ext cx="7245047" cy="6954762"/>
          </a:xfrm>
        </p:spPr>
        <p:txBody>
          <a:bodyPr/>
          <a:lstStyle/>
          <a:p>
            <a:r>
              <a:rPr lang="en-US" dirty="0"/>
              <a:t> </a:t>
            </a:r>
            <a:r>
              <a:rPr lang="en-US" sz="3200" b="1" dirty="0">
                <a:solidFill>
                  <a:schemeClr val="tx1"/>
                </a:solidFill>
              </a:rPr>
              <a:t>marigolds</a:t>
            </a:r>
            <a:r>
              <a:rPr lang="en-US" sz="2800" dirty="0"/>
              <a:t> (specifically pot marigolds) were among the flowers grown in the cottage garden at Chawton, which Jane Austen knew and loved. They are part of the traditional, fragrant, and functional plants featured in her personal gardens, often mentioned alongside roses, lavender, and hollyhocks in accounts of her gardening.</a:t>
            </a:r>
            <a:br>
              <a:rPr lang="en-US" dirty="0"/>
            </a:br>
            <a:br>
              <a:rPr lang="en-US" dirty="0"/>
            </a:br>
            <a:r>
              <a:rPr lang="en-US" dirty="0">
                <a:hlinkClick r:id="rId3"/>
              </a:rPr>
              <a:t>https://www.almanac.com/plant/marigolds</a:t>
            </a:r>
            <a:br>
              <a:rPr lang="en-US" dirty="0"/>
            </a:br>
            <a:br>
              <a:rPr lang="en-US" dirty="0"/>
            </a:br>
            <a:br>
              <a:rPr lang="en-US" dirty="0"/>
            </a:br>
            <a:r>
              <a:rPr lang="en-US" dirty="0">
                <a:hlinkClick r:id="rId4"/>
              </a:rPr>
              <a:t>https://janeausten.co.uk/blogs/jane-austen-life/jane-austens-flower-garden</a:t>
            </a:r>
            <a:br>
              <a:rPr lang="en-US" dirty="0"/>
            </a:br>
            <a:endParaRPr lang="en-US" dirty="0"/>
          </a:p>
        </p:txBody>
      </p:sp>
      <p:pic>
        <p:nvPicPr>
          <p:cNvPr id="3074" name="Picture 2" descr="2,500+ French Marigold Stock Photos, Pictures &amp; Royalty-Free ...">
            <a:extLst>
              <a:ext uri="{FF2B5EF4-FFF2-40B4-BE49-F238E27FC236}">
                <a16:creationId xmlns:a16="http://schemas.microsoft.com/office/drawing/2014/main" id="{9ACFDA55-606D-01E0-CE3A-56EAB2C18DB2}"/>
              </a:ext>
            </a:extLst>
          </p:cNvPr>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l="28644" r="2864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3455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644</TotalTime>
  <Words>1829</Words>
  <Application>Microsoft Office PowerPoint</Application>
  <PresentationFormat>Widescreen</PresentationFormat>
  <Paragraphs>128</Paragraphs>
  <Slides>13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Aharoni</vt:lpstr>
      <vt:lpstr>Aptos</vt:lpstr>
      <vt:lpstr>Arial</vt:lpstr>
      <vt:lpstr>Century Gothic</vt:lpstr>
      <vt:lpstr>Courier New</vt:lpstr>
      <vt:lpstr>Georgia</vt:lpstr>
      <vt:lpstr>Sagona Book</vt:lpstr>
      <vt:lpstr>Wingdings 3</vt:lpstr>
      <vt:lpstr>Ion</vt:lpstr>
      <vt:lpstr>Jane Austen Flower and Tea kit</vt:lpstr>
      <vt:lpstr>.</vt:lpstr>
      <vt:lpstr>  Almanac Planting Calendar and Guide Find the best time to plant vegetables—right where you live.   </vt:lpstr>
      <vt:lpstr>Moon Phase</vt:lpstr>
      <vt:lpstr>Growing Guides </vt:lpstr>
      <vt:lpstr>What Are Frost Dates? </vt:lpstr>
      <vt:lpstr>Daisy During the Regency period (1811–1820), daisies were cherished for representing innocence, loyalty, and new beginnings, frequently appearing in literature and poetry. Known as "day’s eyes," they symbolized purity and were believed to protect children. They were a popular choice for May Day crowns and, surprisingly, were used to represent the ability to keep secrets  https://www.almanac.com/plant/gerbera-daisies    https://floralconceptshouston.com/blog/fascinating-facts-about-daisies-you-didn-t-know  https://www.americanmeadows.com/blogs/wildflower-seeds/how-to-grow-daisies  https://kellogggarden.com/blog/gardening/how-to-plant-grow-and-care-for-daisy-flowers/    </vt:lpstr>
      <vt:lpstr>Dianthus ( Known Sweet Williams)</vt:lpstr>
      <vt:lpstr> marigolds (specifically pot marigolds) were among the flowers grown in the cottage garden at Chawton, which Jane Austen knew and loved. They are part of the traditional, fragrant, and functional plants featured in her personal gardens, often mentioned alongside roses, lavender, and hollyhocks in accounts of her gardening.  https://www.almanac.com/plant/marigolds   https://janeausten.co.uk/blogs/jane-austen-life/jane-austens-flower-garden </vt:lpstr>
      <vt:lpstr>Sunflower</vt:lpstr>
      <vt:lpstr>Wildflowers Symbolism of God's Provision: In a spiritual context, wildflowers were sometimes seen as a symbol of God's provision and a reminder not to worry about basic needs.  Jane Austen-"Sense and Sensibility" Style: Regency bouquets often favored locally sourced, seasonal wildflowers and herbs, representing simplicity and freshness.  https://www.youtube.com/watch?v=7FU5ZnwmqoE  https://www.thespruce.com/wildflower-gardening-1403564 </vt:lpstr>
      <vt:lpstr>Zinnia Flower</vt:lpstr>
      <vt:lpstr>    These are  wonderful websites on Jane Austen interest in flowers and gardens, her life . Books and Regency era.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Perry, Adam D. (Maintenance)</cp:lastModifiedBy>
  <cp:revision>6</cp:revision>
  <dcterms:created xsi:type="dcterms:W3CDTF">2026-03-24T00:32:07Z</dcterms:created>
  <dcterms:modified xsi:type="dcterms:W3CDTF">2026-05-25T01:28:41Z</dcterms:modified>
</cp:coreProperties>
</file>