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317" r:id="rId5"/>
    <p:sldId id="328" r:id="rId6"/>
    <p:sldId id="330" r:id="rId7"/>
    <p:sldId id="336" r:id="rId8"/>
    <p:sldId id="339" r:id="rId9"/>
    <p:sldId id="337" r:id="rId10"/>
    <p:sldId id="338" r:id="rId11"/>
    <p:sldId id="345" r:id="rId12"/>
    <p:sldId id="322" r:id="rId13"/>
    <p:sldId id="304" r:id="rId14"/>
    <p:sldId id="341" r:id="rId15"/>
    <p:sldId id="321" r:id="rId16"/>
    <p:sldId id="359" r:id="rId17"/>
    <p:sldId id="302" r:id="rId18"/>
    <p:sldId id="320" r:id="rId19"/>
    <p:sldId id="283" r:id="rId20"/>
    <p:sldId id="331" r:id="rId21"/>
    <p:sldId id="305" r:id="rId22"/>
    <p:sldId id="352" r:id="rId23"/>
    <p:sldId id="301" r:id="rId24"/>
    <p:sldId id="314" r:id="rId25"/>
  </p:sldIdLst>
  <p:sldSz cx="14630400" cy="8229600"/>
  <p:notesSz cx="9144000" cy="6858000"/>
  <p:defaultTextStyle>
    <a:defPPr>
      <a:defRPr lang="en-US"/>
    </a:defPPr>
    <a:lvl1pPr marL="0" algn="l" defTabSz="1306241" rtl="0" eaLnBrk="1" latinLnBrk="0" hangingPunct="1">
      <a:defRPr sz="2572" kern="1200">
        <a:solidFill>
          <a:schemeClr val="tx1"/>
        </a:solidFill>
        <a:latin typeface="+mn-lt"/>
        <a:ea typeface="+mn-ea"/>
        <a:cs typeface="+mn-cs"/>
      </a:defRPr>
    </a:lvl1pPr>
    <a:lvl2pPr marL="653120" algn="l" defTabSz="1306241" rtl="0" eaLnBrk="1" latinLnBrk="0" hangingPunct="1">
      <a:defRPr sz="2572" kern="1200">
        <a:solidFill>
          <a:schemeClr val="tx1"/>
        </a:solidFill>
        <a:latin typeface="+mn-lt"/>
        <a:ea typeface="+mn-ea"/>
        <a:cs typeface="+mn-cs"/>
      </a:defRPr>
    </a:lvl2pPr>
    <a:lvl3pPr marL="1306241" algn="l" defTabSz="1306241" rtl="0" eaLnBrk="1" latinLnBrk="0" hangingPunct="1">
      <a:defRPr sz="2572" kern="1200">
        <a:solidFill>
          <a:schemeClr val="tx1"/>
        </a:solidFill>
        <a:latin typeface="+mn-lt"/>
        <a:ea typeface="+mn-ea"/>
        <a:cs typeface="+mn-cs"/>
      </a:defRPr>
    </a:lvl3pPr>
    <a:lvl4pPr marL="1959361" algn="l" defTabSz="1306241" rtl="0" eaLnBrk="1" latinLnBrk="0" hangingPunct="1">
      <a:defRPr sz="2572" kern="1200">
        <a:solidFill>
          <a:schemeClr val="tx1"/>
        </a:solidFill>
        <a:latin typeface="+mn-lt"/>
        <a:ea typeface="+mn-ea"/>
        <a:cs typeface="+mn-cs"/>
      </a:defRPr>
    </a:lvl4pPr>
    <a:lvl5pPr marL="2612481" algn="l" defTabSz="1306241" rtl="0" eaLnBrk="1" latinLnBrk="0" hangingPunct="1">
      <a:defRPr sz="2572" kern="1200">
        <a:solidFill>
          <a:schemeClr val="tx1"/>
        </a:solidFill>
        <a:latin typeface="+mn-lt"/>
        <a:ea typeface="+mn-ea"/>
        <a:cs typeface="+mn-cs"/>
      </a:defRPr>
    </a:lvl5pPr>
    <a:lvl6pPr marL="3265601" algn="l" defTabSz="1306241" rtl="0" eaLnBrk="1" latinLnBrk="0" hangingPunct="1">
      <a:defRPr sz="2572" kern="1200">
        <a:solidFill>
          <a:schemeClr val="tx1"/>
        </a:solidFill>
        <a:latin typeface="+mn-lt"/>
        <a:ea typeface="+mn-ea"/>
        <a:cs typeface="+mn-cs"/>
      </a:defRPr>
    </a:lvl6pPr>
    <a:lvl7pPr marL="3918722" algn="l" defTabSz="1306241" rtl="0" eaLnBrk="1" latinLnBrk="0" hangingPunct="1">
      <a:defRPr sz="2572" kern="1200">
        <a:solidFill>
          <a:schemeClr val="tx1"/>
        </a:solidFill>
        <a:latin typeface="+mn-lt"/>
        <a:ea typeface="+mn-ea"/>
        <a:cs typeface="+mn-cs"/>
      </a:defRPr>
    </a:lvl7pPr>
    <a:lvl8pPr marL="4571843" algn="l" defTabSz="1306241" rtl="0" eaLnBrk="1" latinLnBrk="0" hangingPunct="1">
      <a:defRPr sz="2572" kern="1200">
        <a:solidFill>
          <a:schemeClr val="tx1"/>
        </a:solidFill>
        <a:latin typeface="+mn-lt"/>
        <a:ea typeface="+mn-ea"/>
        <a:cs typeface="+mn-cs"/>
      </a:defRPr>
    </a:lvl8pPr>
    <a:lvl9pPr marL="5224964" algn="l" defTabSz="1306241" rtl="0" eaLnBrk="1" latinLnBrk="0" hangingPunct="1">
      <a:defRPr sz="25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3" userDrawn="1">
          <p15:clr>
            <a:srgbClr val="A4A3A4"/>
          </p15:clr>
        </p15:guide>
        <p15:guide id="2" pos="4637" userDrawn="1">
          <p15:clr>
            <a:srgbClr val="A4A3A4"/>
          </p15:clr>
        </p15:guide>
        <p15:guide id="3" orient="horz" pos="1527" userDrawn="1">
          <p15:clr>
            <a:srgbClr val="A4A3A4"/>
          </p15:clr>
        </p15:guide>
        <p15:guide id="4" orient="horz" pos="2774" userDrawn="1">
          <p15:clr>
            <a:srgbClr val="A4A3A4"/>
          </p15:clr>
        </p15:guide>
        <p15:guide id="5" orient="horz" pos="2333" userDrawn="1">
          <p15:clr>
            <a:srgbClr val="A4A3A4"/>
          </p15:clr>
        </p15:guide>
        <p15:guide id="6" orient="horz" pos="27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A58"/>
    <a:srgbClr val="505A47"/>
    <a:srgbClr val="D1D8B7"/>
    <a:srgbClr val="A09D79"/>
    <a:srgbClr val="AD5C4D"/>
    <a:srgbClr val="543E35"/>
    <a:srgbClr val="637700"/>
    <a:srgbClr val="FFF4ED"/>
    <a:srgbClr val="5E6A7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43" autoAdjust="0"/>
  </p:normalViewPr>
  <p:slideViewPr>
    <p:cSldViewPr snapToGrid="0">
      <p:cViewPr varScale="1">
        <p:scale>
          <a:sx n="60" d="100"/>
          <a:sy n="60" d="100"/>
        </p:scale>
        <p:origin x="1090" y="62"/>
      </p:cViewPr>
      <p:guideLst>
        <p:guide orient="horz" pos="633"/>
        <p:guide pos="4637"/>
        <p:guide orient="horz" pos="1527"/>
        <p:guide orient="horz" pos="2774"/>
        <p:guide orient="horz" pos="2333"/>
        <p:guide orient="horz" pos="2793"/>
      </p:guideLst>
    </p:cSldViewPr>
  </p:slideViewPr>
  <p:outlineViewPr>
    <p:cViewPr>
      <p:scale>
        <a:sx n="33" d="100"/>
        <a:sy n="33" d="100"/>
      </p:scale>
      <p:origin x="0" y="-10800"/>
    </p:cViewPr>
  </p:outlineViewPr>
  <p:notesTextViewPr>
    <p:cViewPr>
      <p:scale>
        <a:sx n="135" d="100"/>
        <a:sy n="135" d="100"/>
      </p:scale>
      <p:origin x="0" y="0"/>
    </p:cViewPr>
  </p:notesTextViewPr>
  <p:sorterViewPr>
    <p:cViewPr>
      <p:scale>
        <a:sx n="100" d="100"/>
        <a:sy n="100" d="100"/>
      </p:scale>
      <p:origin x="0" y="-5093"/>
    </p:cViewPr>
  </p:sorterViewPr>
  <p:notesViewPr>
    <p:cSldViewPr snapToGrid="0">
      <p:cViewPr varScale="1">
        <p:scale>
          <a:sx n="76" d="100"/>
          <a:sy n="76" d="100"/>
        </p:scale>
        <p:origin x="237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youtube.com/watch?v=_ds1KdX-5Kg&amp;list=PL7ZS1Ml0SItRGbJfMQoNn4JLirhayU1eb&amp;index=4" TargetMode="External"/><Relationship Id="rId2" Type="http://schemas.openxmlformats.org/officeDocument/2006/relationships/hyperlink" Target="https://www.youtube.com/watch?v=g8-zx056ek0&amp;list=PL7ZS1Ml0SItRGbJfMQoNn4JLirhayU1eb&amp;index=2" TargetMode="External"/><Relationship Id="rId1" Type="http://schemas.openxmlformats.org/officeDocument/2006/relationships/hyperlink" Target="https://www.youtube.com/watch?v=h_xOCobYYtQ"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youtube.com/watch?v=_ds1KdX-5Kg&amp;list=PL7ZS1Ml0SItRGbJfMQoNn4JLirhayU1eb&amp;index=4" TargetMode="External"/><Relationship Id="rId2" Type="http://schemas.openxmlformats.org/officeDocument/2006/relationships/hyperlink" Target="https://www.youtube.com/watch?v=g8-zx056ek0&amp;list=PL7ZS1Ml0SItRGbJfMQoNn4JLirhayU1eb&amp;index=2" TargetMode="External"/><Relationship Id="rId1" Type="http://schemas.openxmlformats.org/officeDocument/2006/relationships/hyperlink" Target="https://www.youtube.com/watch?v=h_xOCobYYtQ"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93EEE-C3FE-4408-B509-DADE082D5B15}"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E3CD5F85-00B8-4A97-9740-D978C94C73E4}">
      <dgm:prSet/>
      <dgm:spPr/>
      <dgm:t>
        <a:bodyPr/>
        <a:lstStyle/>
        <a:p>
          <a:r>
            <a:rPr lang="en-US" dirty="0">
              <a:hlinkClick xmlns:r="http://schemas.openxmlformats.org/officeDocument/2006/relationships" r:id="rId1"/>
            </a:rPr>
            <a:t>https://www.youtube.com/watch?v=h_xOCobYYtQ</a:t>
          </a:r>
          <a:endParaRPr lang="en-US" dirty="0"/>
        </a:p>
      </dgm:t>
    </dgm:pt>
    <dgm:pt modelId="{28C86AA0-2288-47B7-8BF2-D99778341CC9}" type="parTrans" cxnId="{013CBD37-B3AE-4A64-81E9-316EDACCE9E0}">
      <dgm:prSet/>
      <dgm:spPr/>
      <dgm:t>
        <a:bodyPr/>
        <a:lstStyle/>
        <a:p>
          <a:endParaRPr lang="en-US"/>
        </a:p>
      </dgm:t>
    </dgm:pt>
    <dgm:pt modelId="{995BA66B-B861-4255-BE55-D096B9394E1D}" type="sibTrans" cxnId="{013CBD37-B3AE-4A64-81E9-316EDACCE9E0}">
      <dgm:prSet/>
      <dgm:spPr/>
      <dgm:t>
        <a:bodyPr/>
        <a:lstStyle/>
        <a:p>
          <a:endParaRPr lang="en-US"/>
        </a:p>
      </dgm:t>
    </dgm:pt>
    <dgm:pt modelId="{B9F76843-3995-43DD-85FC-D4BB3E234EFD}">
      <dgm:prSet/>
      <dgm:spPr/>
      <dgm:t>
        <a:bodyPr/>
        <a:lstStyle/>
        <a:p>
          <a:r>
            <a:rPr lang="en-US" dirty="0">
              <a:solidFill>
                <a:srgbClr val="C00000"/>
              </a:solidFill>
            </a:rPr>
            <a:t>This is a wonderful video.  I highly recommend watching it.  The author gives you a view of what she felt Jane looked like based on the information on her.  It is a touching and well thought out picture; </a:t>
          </a:r>
        </a:p>
      </dgm:t>
    </dgm:pt>
    <dgm:pt modelId="{3C1240E5-1E2D-4E18-BC7B-5F3D3B954A7C}" type="parTrans" cxnId="{4D43EC80-79C9-4A12-9823-D28EDC107507}">
      <dgm:prSet/>
      <dgm:spPr/>
      <dgm:t>
        <a:bodyPr/>
        <a:lstStyle/>
        <a:p>
          <a:endParaRPr lang="en-US"/>
        </a:p>
      </dgm:t>
    </dgm:pt>
    <dgm:pt modelId="{4840D1D8-7CC3-466E-B5A7-98C448EBF60B}" type="sibTrans" cxnId="{4D43EC80-79C9-4A12-9823-D28EDC107507}">
      <dgm:prSet/>
      <dgm:spPr/>
      <dgm:t>
        <a:bodyPr/>
        <a:lstStyle/>
        <a:p>
          <a:endParaRPr lang="en-US"/>
        </a:p>
      </dgm:t>
    </dgm:pt>
    <dgm:pt modelId="{E2A3E237-7611-4C03-896A-4013D50F4AA5}">
      <dgm:prSet/>
      <dgm:spPr/>
      <dgm:t>
        <a:bodyPr/>
        <a:lstStyle/>
        <a:p>
          <a:r>
            <a:rPr lang="en-US" dirty="0">
              <a:hlinkClick xmlns:r="http://schemas.openxmlformats.org/officeDocument/2006/relationships" r:id="rId2"/>
            </a:rPr>
            <a:t>https://www.youtube.com/watch?v=g8-zx056ek0&amp;list=PL7ZS1Ml0SItRGbJfMQoNn4JLirhayU1eb&amp;index=2</a:t>
          </a:r>
          <a:endParaRPr lang="en-US" dirty="0"/>
        </a:p>
      </dgm:t>
    </dgm:pt>
    <dgm:pt modelId="{EB84781C-FDF6-41C1-8B6C-FF907B26074A}" type="parTrans" cxnId="{37D489D7-B88A-4D91-A543-29FF6FEB0F7A}">
      <dgm:prSet/>
      <dgm:spPr/>
      <dgm:t>
        <a:bodyPr/>
        <a:lstStyle/>
        <a:p>
          <a:endParaRPr lang="en-US"/>
        </a:p>
      </dgm:t>
    </dgm:pt>
    <dgm:pt modelId="{1FAE5A1B-A1C1-4718-8B52-011080E96065}" type="sibTrans" cxnId="{37D489D7-B88A-4D91-A543-29FF6FEB0F7A}">
      <dgm:prSet/>
      <dgm:spPr/>
      <dgm:t>
        <a:bodyPr/>
        <a:lstStyle/>
        <a:p>
          <a:endParaRPr lang="en-US"/>
        </a:p>
      </dgm:t>
    </dgm:pt>
    <dgm:pt modelId="{3C2005D1-45FC-460E-813A-6A4FC9803383}">
      <dgm:prSet/>
      <dgm:spPr/>
      <dgm:t>
        <a:bodyPr/>
        <a:lstStyle/>
        <a:p>
          <a:r>
            <a:rPr lang="en-US" dirty="0">
              <a:hlinkClick xmlns:r="http://schemas.openxmlformats.org/officeDocument/2006/relationships" r:id="rId3"/>
            </a:rPr>
            <a:t>https://www.youtube.com/watch?v=_ds1KdX-5Kg&amp;list=PL7ZS1Ml0SItRGbJfMQoNn4JLirhayU1eb&amp;index=4</a:t>
          </a:r>
          <a:endParaRPr lang="en-US" dirty="0"/>
        </a:p>
      </dgm:t>
    </dgm:pt>
    <dgm:pt modelId="{19256078-A5EC-4CE2-8322-5C9814B7D054}" type="parTrans" cxnId="{117F2436-C058-421C-BD1B-2C52EC2C17BD}">
      <dgm:prSet/>
      <dgm:spPr/>
      <dgm:t>
        <a:bodyPr/>
        <a:lstStyle/>
        <a:p>
          <a:endParaRPr lang="en-US"/>
        </a:p>
      </dgm:t>
    </dgm:pt>
    <dgm:pt modelId="{BEBC62F0-FC80-47B0-8554-50AD00E3C74B}" type="sibTrans" cxnId="{117F2436-C058-421C-BD1B-2C52EC2C17BD}">
      <dgm:prSet/>
      <dgm:spPr/>
      <dgm:t>
        <a:bodyPr/>
        <a:lstStyle/>
        <a:p>
          <a:endParaRPr lang="en-US"/>
        </a:p>
      </dgm:t>
    </dgm:pt>
    <dgm:pt modelId="{C6C68B54-4CA9-4341-81D2-BAD8FE16D418}" type="pres">
      <dgm:prSet presAssocID="{36F93EEE-C3FE-4408-B509-DADE082D5B15}" presName="linear" presStyleCnt="0">
        <dgm:presLayoutVars>
          <dgm:animLvl val="lvl"/>
          <dgm:resizeHandles val="exact"/>
        </dgm:presLayoutVars>
      </dgm:prSet>
      <dgm:spPr/>
    </dgm:pt>
    <dgm:pt modelId="{8EC936EE-3B61-4881-BFBE-E6058E6DE14D}" type="pres">
      <dgm:prSet presAssocID="{E3CD5F85-00B8-4A97-9740-D978C94C73E4}" presName="parentText" presStyleLbl="node1" presStyleIdx="0" presStyleCnt="4" custLinFactNeighborX="-10490" custLinFactNeighborY="-46990">
        <dgm:presLayoutVars>
          <dgm:chMax val="0"/>
          <dgm:bulletEnabled val="1"/>
        </dgm:presLayoutVars>
      </dgm:prSet>
      <dgm:spPr/>
    </dgm:pt>
    <dgm:pt modelId="{CD55B3A0-9A22-4D64-BE5A-59CD296443A3}" type="pres">
      <dgm:prSet presAssocID="{995BA66B-B861-4255-BE55-D096B9394E1D}" presName="spacer" presStyleCnt="0"/>
      <dgm:spPr/>
    </dgm:pt>
    <dgm:pt modelId="{B6C15131-D4AD-4D49-9AD3-2B7E7CFB681B}" type="pres">
      <dgm:prSet presAssocID="{B9F76843-3995-43DD-85FC-D4BB3E234EFD}" presName="parentText" presStyleLbl="node1" presStyleIdx="1" presStyleCnt="4">
        <dgm:presLayoutVars>
          <dgm:chMax val="0"/>
          <dgm:bulletEnabled val="1"/>
        </dgm:presLayoutVars>
      </dgm:prSet>
      <dgm:spPr/>
    </dgm:pt>
    <dgm:pt modelId="{26192E39-908F-48DB-8AAF-877FF72D58F7}" type="pres">
      <dgm:prSet presAssocID="{4840D1D8-7CC3-466E-B5A7-98C448EBF60B}" presName="spacer" presStyleCnt="0"/>
      <dgm:spPr/>
    </dgm:pt>
    <dgm:pt modelId="{0DC57BC9-0089-4E1C-A90C-9EF7A76CA38A}" type="pres">
      <dgm:prSet presAssocID="{E2A3E237-7611-4C03-896A-4013D50F4AA5}" presName="parentText" presStyleLbl="node1" presStyleIdx="2" presStyleCnt="4">
        <dgm:presLayoutVars>
          <dgm:chMax val="0"/>
          <dgm:bulletEnabled val="1"/>
        </dgm:presLayoutVars>
      </dgm:prSet>
      <dgm:spPr/>
    </dgm:pt>
    <dgm:pt modelId="{4C961232-6493-4420-ABFF-3458AE10569D}" type="pres">
      <dgm:prSet presAssocID="{1FAE5A1B-A1C1-4718-8B52-011080E96065}" presName="spacer" presStyleCnt="0"/>
      <dgm:spPr/>
    </dgm:pt>
    <dgm:pt modelId="{DF34C877-1758-41AE-AA29-079F4BA75341}" type="pres">
      <dgm:prSet presAssocID="{3C2005D1-45FC-460E-813A-6A4FC9803383}" presName="parentText" presStyleLbl="node1" presStyleIdx="3" presStyleCnt="4" custLinFactNeighborX="-1527" custLinFactNeighborY="46992">
        <dgm:presLayoutVars>
          <dgm:chMax val="0"/>
          <dgm:bulletEnabled val="1"/>
        </dgm:presLayoutVars>
      </dgm:prSet>
      <dgm:spPr/>
    </dgm:pt>
  </dgm:ptLst>
  <dgm:cxnLst>
    <dgm:cxn modelId="{0094A60A-102D-46F1-BC40-B24B90833763}" type="presOf" srcId="{3C2005D1-45FC-460E-813A-6A4FC9803383}" destId="{DF34C877-1758-41AE-AA29-079F4BA75341}" srcOrd="0" destOrd="0" presId="urn:microsoft.com/office/officeart/2005/8/layout/vList2"/>
    <dgm:cxn modelId="{117F2436-C058-421C-BD1B-2C52EC2C17BD}" srcId="{36F93EEE-C3FE-4408-B509-DADE082D5B15}" destId="{3C2005D1-45FC-460E-813A-6A4FC9803383}" srcOrd="3" destOrd="0" parTransId="{19256078-A5EC-4CE2-8322-5C9814B7D054}" sibTransId="{BEBC62F0-FC80-47B0-8554-50AD00E3C74B}"/>
    <dgm:cxn modelId="{013CBD37-B3AE-4A64-81E9-316EDACCE9E0}" srcId="{36F93EEE-C3FE-4408-B509-DADE082D5B15}" destId="{E3CD5F85-00B8-4A97-9740-D978C94C73E4}" srcOrd="0" destOrd="0" parTransId="{28C86AA0-2288-47B7-8BF2-D99778341CC9}" sibTransId="{995BA66B-B861-4255-BE55-D096B9394E1D}"/>
    <dgm:cxn modelId="{F962643C-E395-4C59-B71E-8BA4DA8DB0CF}" type="presOf" srcId="{E3CD5F85-00B8-4A97-9740-D978C94C73E4}" destId="{8EC936EE-3B61-4881-BFBE-E6058E6DE14D}" srcOrd="0" destOrd="0" presId="urn:microsoft.com/office/officeart/2005/8/layout/vList2"/>
    <dgm:cxn modelId="{4D776D65-3866-4A4E-A51D-213EF7431E19}" type="presOf" srcId="{36F93EEE-C3FE-4408-B509-DADE082D5B15}" destId="{C6C68B54-4CA9-4341-81D2-BAD8FE16D418}" srcOrd="0" destOrd="0" presId="urn:microsoft.com/office/officeart/2005/8/layout/vList2"/>
    <dgm:cxn modelId="{AA25304B-D593-4D84-8685-3848EB15B8D8}" type="presOf" srcId="{E2A3E237-7611-4C03-896A-4013D50F4AA5}" destId="{0DC57BC9-0089-4E1C-A90C-9EF7A76CA38A}" srcOrd="0" destOrd="0" presId="urn:microsoft.com/office/officeart/2005/8/layout/vList2"/>
    <dgm:cxn modelId="{886C5A6B-C7C8-4A9E-9ED5-5986AE768B5B}" type="presOf" srcId="{B9F76843-3995-43DD-85FC-D4BB3E234EFD}" destId="{B6C15131-D4AD-4D49-9AD3-2B7E7CFB681B}" srcOrd="0" destOrd="0" presId="urn:microsoft.com/office/officeart/2005/8/layout/vList2"/>
    <dgm:cxn modelId="{4D43EC80-79C9-4A12-9823-D28EDC107507}" srcId="{36F93EEE-C3FE-4408-B509-DADE082D5B15}" destId="{B9F76843-3995-43DD-85FC-D4BB3E234EFD}" srcOrd="1" destOrd="0" parTransId="{3C1240E5-1E2D-4E18-BC7B-5F3D3B954A7C}" sibTransId="{4840D1D8-7CC3-466E-B5A7-98C448EBF60B}"/>
    <dgm:cxn modelId="{37D489D7-B88A-4D91-A543-29FF6FEB0F7A}" srcId="{36F93EEE-C3FE-4408-B509-DADE082D5B15}" destId="{E2A3E237-7611-4C03-896A-4013D50F4AA5}" srcOrd="2" destOrd="0" parTransId="{EB84781C-FDF6-41C1-8B6C-FF907B26074A}" sibTransId="{1FAE5A1B-A1C1-4718-8B52-011080E96065}"/>
    <dgm:cxn modelId="{AEEDF216-A597-4630-8C0C-20722F6AB75B}" type="presParOf" srcId="{C6C68B54-4CA9-4341-81D2-BAD8FE16D418}" destId="{8EC936EE-3B61-4881-BFBE-E6058E6DE14D}" srcOrd="0" destOrd="0" presId="urn:microsoft.com/office/officeart/2005/8/layout/vList2"/>
    <dgm:cxn modelId="{723FA901-273B-4320-8EF3-E90F4BD78638}" type="presParOf" srcId="{C6C68B54-4CA9-4341-81D2-BAD8FE16D418}" destId="{CD55B3A0-9A22-4D64-BE5A-59CD296443A3}" srcOrd="1" destOrd="0" presId="urn:microsoft.com/office/officeart/2005/8/layout/vList2"/>
    <dgm:cxn modelId="{DC113EB6-A26B-4E64-B3F6-382BF26BC0CE}" type="presParOf" srcId="{C6C68B54-4CA9-4341-81D2-BAD8FE16D418}" destId="{B6C15131-D4AD-4D49-9AD3-2B7E7CFB681B}" srcOrd="2" destOrd="0" presId="urn:microsoft.com/office/officeart/2005/8/layout/vList2"/>
    <dgm:cxn modelId="{0E5CC89D-B0D6-4A71-834E-7248F81AA31D}" type="presParOf" srcId="{C6C68B54-4CA9-4341-81D2-BAD8FE16D418}" destId="{26192E39-908F-48DB-8AAF-877FF72D58F7}" srcOrd="3" destOrd="0" presId="urn:microsoft.com/office/officeart/2005/8/layout/vList2"/>
    <dgm:cxn modelId="{DE7604A4-BCBA-4BDA-835C-42851E910D79}" type="presParOf" srcId="{C6C68B54-4CA9-4341-81D2-BAD8FE16D418}" destId="{0DC57BC9-0089-4E1C-A90C-9EF7A76CA38A}" srcOrd="4" destOrd="0" presId="urn:microsoft.com/office/officeart/2005/8/layout/vList2"/>
    <dgm:cxn modelId="{DA6B6E6A-349A-44E5-B91A-5F744AC4D08F}" type="presParOf" srcId="{C6C68B54-4CA9-4341-81D2-BAD8FE16D418}" destId="{4C961232-6493-4420-ABFF-3458AE10569D}" srcOrd="5" destOrd="0" presId="urn:microsoft.com/office/officeart/2005/8/layout/vList2"/>
    <dgm:cxn modelId="{61B968CD-7EB8-4957-98C8-5CCF1FA90FB2}" type="presParOf" srcId="{C6C68B54-4CA9-4341-81D2-BAD8FE16D418}" destId="{DF34C877-1758-41AE-AA29-079F4BA7534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936EE-3B61-4881-BFBE-E6058E6DE14D}">
      <dsp:nvSpPr>
        <dsp:cNvPr id="0" name=""/>
        <dsp:cNvSpPr/>
      </dsp:nvSpPr>
      <dsp:spPr>
        <a:xfrm>
          <a:off x="0" y="656109"/>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hlinkClick xmlns:r="http://schemas.openxmlformats.org/officeDocument/2006/relationships" r:id="rId1"/>
            </a:rPr>
            <a:t>https://www.youtube.com/watch?v=h_xOCobYYtQ</a:t>
          </a:r>
          <a:endParaRPr lang="en-US" sz="1800" kern="1200" dirty="0"/>
        </a:p>
      </dsp:txBody>
      <dsp:txXfrm>
        <a:off x="51114" y="707223"/>
        <a:ext cx="6321777" cy="944848"/>
      </dsp:txXfrm>
    </dsp:sp>
    <dsp:sp modelId="{B6C15131-D4AD-4D49-9AD3-2B7E7CFB681B}">
      <dsp:nvSpPr>
        <dsp:cNvPr id="0" name=""/>
        <dsp:cNvSpPr/>
      </dsp:nvSpPr>
      <dsp:spPr>
        <a:xfrm>
          <a:off x="0" y="1779385"/>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C00000"/>
              </a:solidFill>
            </a:rPr>
            <a:t>This is a wonderful video.  I highly recommend watching it.  The author gives you a view of what she felt Jane looked like based on the information on her.  It is a touching and well thought out picture; </a:t>
          </a:r>
        </a:p>
      </dsp:txBody>
      <dsp:txXfrm>
        <a:off x="51114" y="1830499"/>
        <a:ext cx="6321777" cy="944848"/>
      </dsp:txXfrm>
    </dsp:sp>
    <dsp:sp modelId="{0DC57BC9-0089-4E1C-A90C-9EF7A76CA38A}">
      <dsp:nvSpPr>
        <dsp:cNvPr id="0" name=""/>
        <dsp:cNvSpPr/>
      </dsp:nvSpPr>
      <dsp:spPr>
        <a:xfrm>
          <a:off x="0" y="2878302"/>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hlinkClick xmlns:r="http://schemas.openxmlformats.org/officeDocument/2006/relationships" r:id="rId2"/>
            </a:rPr>
            <a:t>https://www.youtube.com/watch?v=g8-zx056ek0&amp;list=PL7ZS1Ml0SItRGbJfMQoNn4JLirhayU1eb&amp;index=2</a:t>
          </a:r>
          <a:endParaRPr lang="en-US" sz="1800" kern="1200" dirty="0"/>
        </a:p>
      </dsp:txBody>
      <dsp:txXfrm>
        <a:off x="51114" y="2929416"/>
        <a:ext cx="6321777" cy="944848"/>
      </dsp:txXfrm>
    </dsp:sp>
    <dsp:sp modelId="{DF34C877-1758-41AE-AA29-079F4BA75341}">
      <dsp:nvSpPr>
        <dsp:cNvPr id="0" name=""/>
        <dsp:cNvSpPr/>
      </dsp:nvSpPr>
      <dsp:spPr>
        <a:xfrm>
          <a:off x="0" y="4001580"/>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hlinkClick xmlns:r="http://schemas.openxmlformats.org/officeDocument/2006/relationships" r:id="rId3"/>
            </a:rPr>
            <a:t>https://www.youtube.com/watch?v=_ds1KdX-5Kg&amp;list=PL7ZS1Ml0SItRGbJfMQoNn4JLirhayU1eb&amp;index=4</a:t>
          </a:r>
          <a:endParaRPr lang="en-US" sz="1800" kern="1200" dirty="0"/>
        </a:p>
      </dsp:txBody>
      <dsp:txXfrm>
        <a:off x="51114" y="4052694"/>
        <a:ext cx="6321777" cy="944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D913024-4032-4B4F-8680-09D5E08EDB6E}" type="datetimeFigureOut">
              <a:rPr lang="en-US" smtClean="0"/>
              <a:t>3/24/2026</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3/24/2026</a:t>
            </a:fld>
            <a:endParaRPr lang="en-US" noProof="0"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1306241" rtl="0" eaLnBrk="1" latinLnBrk="0" hangingPunct="1">
      <a:defRPr sz="1715" kern="1200">
        <a:solidFill>
          <a:schemeClr val="tx1"/>
        </a:solidFill>
        <a:latin typeface="+mn-lt"/>
        <a:ea typeface="+mn-ea"/>
        <a:cs typeface="+mn-cs"/>
      </a:defRPr>
    </a:lvl1pPr>
    <a:lvl2pPr marL="653120" algn="l" defTabSz="1306241" rtl="0" eaLnBrk="1" latinLnBrk="0" hangingPunct="1">
      <a:defRPr sz="1715" kern="1200">
        <a:solidFill>
          <a:schemeClr val="tx1"/>
        </a:solidFill>
        <a:latin typeface="+mn-lt"/>
        <a:ea typeface="+mn-ea"/>
        <a:cs typeface="+mn-cs"/>
      </a:defRPr>
    </a:lvl2pPr>
    <a:lvl3pPr marL="1306241" algn="l" defTabSz="1306241" rtl="0" eaLnBrk="1" latinLnBrk="0" hangingPunct="1">
      <a:defRPr sz="1715" kern="1200">
        <a:solidFill>
          <a:schemeClr val="tx1"/>
        </a:solidFill>
        <a:latin typeface="+mn-lt"/>
        <a:ea typeface="+mn-ea"/>
        <a:cs typeface="+mn-cs"/>
      </a:defRPr>
    </a:lvl3pPr>
    <a:lvl4pPr marL="1959361" algn="l" defTabSz="1306241" rtl="0" eaLnBrk="1" latinLnBrk="0" hangingPunct="1">
      <a:defRPr sz="1715" kern="1200">
        <a:solidFill>
          <a:schemeClr val="tx1"/>
        </a:solidFill>
        <a:latin typeface="+mn-lt"/>
        <a:ea typeface="+mn-ea"/>
        <a:cs typeface="+mn-cs"/>
      </a:defRPr>
    </a:lvl4pPr>
    <a:lvl5pPr marL="2612481" algn="l" defTabSz="1306241" rtl="0" eaLnBrk="1" latinLnBrk="0" hangingPunct="1">
      <a:defRPr sz="1715" kern="1200">
        <a:solidFill>
          <a:schemeClr val="tx1"/>
        </a:solidFill>
        <a:latin typeface="+mn-lt"/>
        <a:ea typeface="+mn-ea"/>
        <a:cs typeface="+mn-cs"/>
      </a:defRPr>
    </a:lvl5pPr>
    <a:lvl6pPr marL="3265601" algn="l" defTabSz="1306241" rtl="0" eaLnBrk="1" latinLnBrk="0" hangingPunct="1">
      <a:defRPr sz="1715" kern="1200">
        <a:solidFill>
          <a:schemeClr val="tx1"/>
        </a:solidFill>
        <a:latin typeface="+mn-lt"/>
        <a:ea typeface="+mn-ea"/>
        <a:cs typeface="+mn-cs"/>
      </a:defRPr>
    </a:lvl6pPr>
    <a:lvl7pPr marL="3918722" algn="l" defTabSz="1306241" rtl="0" eaLnBrk="1" latinLnBrk="0" hangingPunct="1">
      <a:defRPr sz="1715" kern="1200">
        <a:solidFill>
          <a:schemeClr val="tx1"/>
        </a:solidFill>
        <a:latin typeface="+mn-lt"/>
        <a:ea typeface="+mn-ea"/>
        <a:cs typeface="+mn-cs"/>
      </a:defRPr>
    </a:lvl7pPr>
    <a:lvl8pPr marL="4571843" algn="l" defTabSz="1306241" rtl="0" eaLnBrk="1" latinLnBrk="0" hangingPunct="1">
      <a:defRPr sz="1715" kern="1200">
        <a:solidFill>
          <a:schemeClr val="tx1"/>
        </a:solidFill>
        <a:latin typeface="+mn-lt"/>
        <a:ea typeface="+mn-ea"/>
        <a:cs typeface="+mn-cs"/>
      </a:defRPr>
    </a:lvl8pPr>
    <a:lvl9pPr marL="5224964" algn="l" defTabSz="1306241" rtl="0" eaLnBrk="1" latinLnBrk="0" hangingPunct="1">
      <a:defRPr sz="17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atimemagazine.com/what-afternoon-tea-teaches-our-childr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oodlandsphila.org/blog/promenades-and-english-garde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2165-AECD-AC0B-0A46-19E82DC25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0EBC2-FFC3-2482-86CA-A129EAAABBC5}"/>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48704D6B-CA75-C920-89B4-EA8B79E6D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1BFD7-3F26-AFD4-F030-DBE1AE11C1D7}"/>
              </a:ext>
            </a:extLst>
          </p:cNvPr>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75031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410555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4377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3054350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13</a:t>
            </a:fld>
            <a:endParaRPr lang="en-US" noProof="0" dirty="0"/>
          </a:p>
        </p:txBody>
      </p:sp>
    </p:spTree>
    <p:extLst>
      <p:ext uri="{BB962C8B-B14F-4D97-AF65-F5344CB8AC3E}">
        <p14:creationId xmlns:p14="http://schemas.microsoft.com/office/powerpoint/2010/main" val="96833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Tea Time is a wonderful magazine to teach children tea etiquette, craft ideas, recipes, tea infusions, table settings, and even tea retreats. </a:t>
            </a:r>
          </a:p>
          <a:p>
            <a:r>
              <a:rPr lang="en-US" sz="1800" b="1" dirty="0"/>
              <a:t> Afternoon tea teaches children manners, planning, etiquette, appropriate dress, and handling precious things carefully.</a:t>
            </a:r>
            <a:endParaRPr lang="en-US" sz="1800" b="1" dirty="0">
              <a:solidFill>
                <a:srgbClr val="99CA3C"/>
              </a:solidFill>
              <a:hlinkClick r:id="rId3">
                <a:extLst>
                  <a:ext uri="{A12FA001-AC4F-418D-AE19-62706E023703}">
                    <ahyp:hlinkClr xmlns:ahyp="http://schemas.microsoft.com/office/drawing/2018/hyperlinkcolor" val="tx"/>
                  </a:ext>
                </a:extLst>
              </a:hlinkClick>
            </a:endParaRPr>
          </a:p>
          <a:p>
            <a:r>
              <a:rPr lang="en-US" sz="1800" b="1" dirty="0">
                <a:solidFill>
                  <a:schemeClr val="accent2"/>
                </a:solidFill>
                <a:hlinkClick r:id="rId3">
                  <a:extLst>
                    <a:ext uri="{A12FA001-AC4F-418D-AE19-62706E023703}">
                      <ahyp:hlinkClr xmlns:ahyp="http://schemas.microsoft.com/office/drawing/2018/hyperlinkcolor" val="tx"/>
                    </a:ext>
                  </a:extLst>
                </a:hlinkClick>
              </a:rPr>
              <a:t>https://teatimemagazine.com/what-afternoon-tea-teaches-our-children/</a:t>
            </a:r>
            <a:endParaRPr lang="en-US" sz="1800" b="1"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14</a:t>
            </a:fld>
            <a:endParaRPr lang="en-US" noProof="0" dirty="0"/>
          </a:p>
        </p:txBody>
      </p:sp>
    </p:spTree>
    <p:extLst>
      <p:ext uri="{BB962C8B-B14F-4D97-AF65-F5344CB8AC3E}">
        <p14:creationId xmlns:p14="http://schemas.microsoft.com/office/powerpoint/2010/main" val="3538071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are 4 tea bags to make your own tea.</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734386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16</a:t>
            </a:fld>
            <a:endParaRPr lang="en-US" noProof="0" dirty="0"/>
          </a:p>
        </p:txBody>
      </p:sp>
    </p:spTree>
    <p:extLst>
      <p:ext uri="{BB962C8B-B14F-4D97-AF65-F5344CB8AC3E}">
        <p14:creationId xmlns:p14="http://schemas.microsoft.com/office/powerpoint/2010/main" val="349146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17</a:t>
            </a:fld>
            <a:endParaRPr lang="en-US" noProof="0" dirty="0"/>
          </a:p>
        </p:txBody>
      </p:sp>
    </p:spTree>
    <p:extLst>
      <p:ext uri="{BB962C8B-B14F-4D97-AF65-F5344CB8AC3E}">
        <p14:creationId xmlns:p14="http://schemas.microsoft.com/office/powerpoint/2010/main" val="421213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txBody>
          <a:bodyPr/>
          <a:lstStyle/>
          <a:p>
            <a:endParaRPr lang="en-US"/>
          </a:p>
        </p:txBody>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dirty="0">
                <a:effectLst/>
              </a:rPr>
              <a:t>This website provides zoning information by state and zip code. I have included details about each flower you will receive, plant, and grow, along with information to help you understand your region, state weather patterns, soil types, and planting seasons. I encourage you to review these resources thoroughly. To open the websites on my computer, I press the control key and then select the link when the hand icon appears. Some websites may require a verification code. I have verified all the websites to ensure they are safe to access. Please contact me if you have any questions.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295033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20</a:t>
            </a:fld>
            <a:endParaRPr lang="en-US" noProof="0" dirty="0"/>
          </a:p>
        </p:txBody>
      </p:sp>
    </p:spTree>
    <p:extLst>
      <p:ext uri="{BB962C8B-B14F-4D97-AF65-F5344CB8AC3E}">
        <p14:creationId xmlns:p14="http://schemas.microsoft.com/office/powerpoint/2010/main" val="234708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dirty="0">
                <a:effectLst/>
              </a:rPr>
              <a:t> I have provided several websites on Jane Austen, an influential writer who effectively represents the Regency period. I encourage you to explore her life, her literary works, and her appreciation for gardens and flowers.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2078517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21</a:t>
            </a:fld>
            <a:endParaRPr lang="en-US" noProof="0" dirty="0"/>
          </a:p>
        </p:txBody>
      </p:sp>
    </p:spTree>
    <p:extLst>
      <p:ext uri="{BB962C8B-B14F-4D97-AF65-F5344CB8AC3E}">
        <p14:creationId xmlns:p14="http://schemas.microsoft.com/office/powerpoint/2010/main" val="317909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https://janeaustens.house/jane-austen/jane-austen-a-life/      This is a great website to read on Jane’s life.  There is just too much on her to include in a power point.  So, this gives you more research on her.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342807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https://janeausten.co.uk/blogs/jane-austen-life/jane-austens-flower-garden.   This website gives you more information about janes home in London and Bath, England. Also, gives information on the festivals every year for Jane Austen.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3530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spcAft>
                <a:spcPts val="600"/>
              </a:spcAft>
            </a:pPr>
            <a:r>
              <a:rPr lang="en-US" sz="1200" kern="1200" dirty="0">
                <a:solidFill>
                  <a:schemeClr val="tx1"/>
                </a:solidFill>
                <a:latin typeface="+mn-lt"/>
                <a:ea typeface="+mn-ea"/>
                <a:cs typeface="+mn-cs"/>
              </a:rPr>
              <a:t>]https://chawtonhouse.org/2022/11/gardens-in-the-regency-era/</a:t>
            </a:r>
          </a:p>
          <a:p>
            <a:pPr>
              <a:spcAft>
                <a:spcPts val="600"/>
              </a:spcAft>
            </a:pPr>
            <a:r>
              <a:rPr lang="en-US" sz="1200" kern="1200" dirty="0">
                <a:solidFill>
                  <a:schemeClr val="tx1"/>
                </a:solidFill>
                <a:latin typeface="+mn-lt"/>
                <a:ea typeface="+mn-ea"/>
                <a:cs typeface="+mn-cs"/>
                <a:hlinkClick r:id="rId3"/>
              </a:rPr>
              <a:t>https://www.woodlandsphila.org/blog/promenades-and-english-gardens</a:t>
            </a: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313610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789441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https://janeaustensworld.com/2010/03/13/the-flowers-in-jane-austens-garden/</a:t>
            </a:r>
          </a:p>
          <a:p>
            <a:r>
              <a:rPr lang="en-US" dirty="0"/>
              <a:t>https://www.woodlandsphila.org/blog/promenades-and-english-gardens   Festival information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236829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https://www.petalandpoem.com/floral-thoughts/a-guide-to-flowers-as-a-theme-in-jane-austen-novels#: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265079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https://regrom.com/2016/06/08/regency-culture-and-society-the-language-of-flowers/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196611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8931924" y="2210179"/>
            <a:ext cx="5698481" cy="6019424"/>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8392011" y="2801601"/>
            <a:ext cx="2670807" cy="8408872"/>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4" y="5"/>
            <a:ext cx="7056779" cy="7290164"/>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2" y="-1"/>
            <a:ext cx="6165229" cy="4467972"/>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099110" y="1097280"/>
            <a:ext cx="12432183" cy="6035040"/>
          </a:xfrm>
        </p:spPr>
        <p:txBody>
          <a:bodyPr anchor="ctr"/>
          <a:lstStyle>
            <a:lvl1pPr algn="ctr">
              <a:defRPr sz="3812"/>
            </a:lvl1pPr>
          </a:lstStyle>
          <a:p>
            <a:r>
              <a:rPr lang="en-US" dirty="0"/>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2508382" y="-112636"/>
            <a:ext cx="2038338" cy="2205704"/>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7657275" y="-28956"/>
            <a:ext cx="6445272" cy="8279892"/>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4" y="5"/>
            <a:ext cx="3717397" cy="303891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3126720" y="7593305"/>
            <a:ext cx="49784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1097281" y="1097280"/>
            <a:ext cx="12432183" cy="1097280"/>
          </a:xfrm>
        </p:spPr>
        <p:txBody>
          <a:bodyPr anchor="b" anchorCtr="0"/>
          <a:lstStyle>
            <a:lvl1pPr>
              <a:defRPr sz="2541"/>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1097279" y="2446933"/>
            <a:ext cx="3379623" cy="460857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917360" y="2446933"/>
            <a:ext cx="8339328" cy="4608576"/>
          </a:xfrm>
        </p:spPr>
        <p:txBody>
          <a:bodyPr>
            <a:normAutofit/>
          </a:bodyPr>
          <a:lstStyle>
            <a:lvl1pPr marL="181531" indent="-181531">
              <a:buFont typeface="Courier New" panose="02070309020205020404" pitchFamily="49" charset="0"/>
              <a:buChar char="o"/>
              <a:defRPr sz="1588"/>
            </a:lvl1pPr>
            <a:lvl2pPr marL="544594" indent="-181531">
              <a:spcBef>
                <a:spcPts val="794"/>
              </a:spcBef>
              <a:buFont typeface="Courier New" panose="02070309020205020404" pitchFamily="49" charset="0"/>
              <a:buChar char="o"/>
              <a:defRPr sz="1588"/>
            </a:lvl2pPr>
            <a:lvl3pPr marL="907656" indent="-181531">
              <a:spcBef>
                <a:spcPts val="794"/>
              </a:spcBef>
              <a:buFont typeface="Courier New" panose="02070309020205020404" pitchFamily="49" charset="0"/>
              <a:buChar char="o"/>
              <a:defRPr sz="1588"/>
            </a:lvl3pPr>
            <a:lvl4pPr marL="1270719" indent="-181531">
              <a:spcBef>
                <a:spcPts val="794"/>
              </a:spcBef>
              <a:buFont typeface="Courier New" panose="02070309020205020404" pitchFamily="49" charset="0"/>
              <a:buChar char="o"/>
              <a:defRPr sz="1588"/>
            </a:lvl4pPr>
            <a:lvl5pPr marL="1633781"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5520975" y="0"/>
            <a:ext cx="9109427" cy="82296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7360804" y="-36706"/>
            <a:ext cx="6056977" cy="8298309"/>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1097281" y="1097280"/>
            <a:ext cx="12432183" cy="1097280"/>
          </a:xfrm>
        </p:spPr>
        <p:txBody>
          <a:bodyPr anchor="b" anchorCtr="0"/>
          <a:lstStyle>
            <a:lvl1pPr>
              <a:defRPr sz="2541"/>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1097279" y="2446933"/>
            <a:ext cx="8075981" cy="4608576"/>
          </a:xfrm>
        </p:spPr>
        <p:txBody>
          <a:bodyPr>
            <a:normAutofit/>
          </a:bodyPr>
          <a:lstStyle>
            <a:lvl1pPr marL="181531" indent="-181531">
              <a:buFont typeface="Courier New" panose="02070309020205020404" pitchFamily="49" charset="0"/>
              <a:buChar char="o"/>
              <a:defRPr sz="1588" cap="all" baseline="0"/>
            </a:lvl1pPr>
            <a:lvl2pPr marL="544594" indent="-181531">
              <a:spcBef>
                <a:spcPts val="794"/>
              </a:spcBef>
              <a:buFont typeface="Courier New" panose="02070309020205020404" pitchFamily="49" charset="0"/>
              <a:buChar char="o"/>
              <a:defRPr sz="1588"/>
            </a:lvl2pPr>
            <a:lvl3pPr marL="907656" indent="-181531">
              <a:spcBef>
                <a:spcPts val="794"/>
              </a:spcBef>
              <a:buFont typeface="Courier New" panose="02070309020205020404" pitchFamily="49" charset="0"/>
              <a:buChar char="o"/>
              <a:defRPr sz="1588"/>
            </a:lvl3pPr>
            <a:lvl4pPr marL="1270719" indent="-181531">
              <a:spcBef>
                <a:spcPts val="794"/>
              </a:spcBef>
              <a:buFont typeface="Courier New" panose="02070309020205020404" pitchFamily="49" charset="0"/>
              <a:buChar char="o"/>
              <a:defRPr sz="1588"/>
            </a:lvl4pPr>
            <a:lvl5pPr marL="1633781"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9736167" y="2446933"/>
            <a:ext cx="3796589" cy="460857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925714"/>
            <a:ext cx="14630400" cy="4303892"/>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6709368" y="5"/>
            <a:ext cx="6435213" cy="708078"/>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1097281" y="1097280"/>
            <a:ext cx="12432183" cy="1097280"/>
          </a:xfrm>
        </p:spPr>
        <p:txBody>
          <a:bodyPr anchor="b" anchorCtr="0"/>
          <a:lstStyle>
            <a:lvl1pPr>
              <a:defRPr sz="2541"/>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1097283" y="2446933"/>
            <a:ext cx="12432031" cy="4048963"/>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20572" y="3601691"/>
            <a:ext cx="4639083" cy="4627914"/>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5121109" cy="3459297"/>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2636683" y="1425362"/>
            <a:ext cx="2014295" cy="655267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1097281" y="1097280"/>
            <a:ext cx="6770217" cy="6035040"/>
          </a:xfrm>
        </p:spPr>
        <p:txBody>
          <a:bodyPr anchor="ctr"/>
          <a:lstStyle>
            <a:lvl1pPr algn="l">
              <a:defRPr sz="3812"/>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8218627" y="1097280"/>
            <a:ext cx="4641495" cy="6035040"/>
          </a:xfrm>
        </p:spPr>
        <p:txBody>
          <a:bodyPr anchor="ctr">
            <a:normAutofit/>
          </a:bodyPr>
          <a:lstStyle>
            <a:lvl1pPr marL="0" indent="0">
              <a:buFont typeface="Courier New" panose="02070309020205020404" pitchFamily="49" charset="0"/>
              <a:buNone/>
              <a:defRPr sz="1588" cap="all" baseline="0"/>
            </a:lvl1pPr>
            <a:lvl2pPr marL="0" indent="0">
              <a:spcBef>
                <a:spcPts val="794"/>
              </a:spcBef>
              <a:buFont typeface="Courier New" panose="02070309020205020404" pitchFamily="49" charset="0"/>
              <a:buNone/>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10764898" y="6251625"/>
            <a:ext cx="3865505" cy="2018965"/>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2398678" y="5186095"/>
            <a:ext cx="2231721" cy="3043509"/>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l">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178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3" y="0"/>
            <a:ext cx="3743663" cy="82296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1" y="5"/>
            <a:ext cx="1084521" cy="785241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51434" y="6949445"/>
            <a:ext cx="7543801" cy="128016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1005841" y="438154"/>
            <a:ext cx="7975159" cy="1590676"/>
          </a:xfrm>
        </p:spPr>
        <p:txBody>
          <a:bodyPr anchor="b" anchorCtr="0">
            <a:noAutofit/>
          </a:bodyPr>
          <a:lstStyle>
            <a:lvl1pPr>
              <a:defRPr sz="2859"/>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005845" y="2466976"/>
            <a:ext cx="6937513" cy="4880990"/>
          </a:xfrm>
        </p:spPr>
        <p:txBody>
          <a:bodyPr>
            <a:normAutofit/>
          </a:bodyPr>
          <a:lstStyle>
            <a:lvl1pPr marL="0" indent="0">
              <a:spcBef>
                <a:spcPts val="794"/>
              </a:spcBef>
              <a:spcAft>
                <a:spcPts val="397"/>
              </a:spcAft>
              <a:buNone/>
              <a:defRPr sz="1429"/>
            </a:lvl1pPr>
            <a:lvl2pPr>
              <a:spcBef>
                <a:spcPts val="794"/>
              </a:spcBef>
              <a:spcAft>
                <a:spcPts val="397"/>
              </a:spcAft>
              <a:defRPr sz="1271"/>
            </a:lvl2pPr>
            <a:lvl3pPr>
              <a:spcBef>
                <a:spcPts val="794"/>
              </a:spcBef>
              <a:spcAft>
                <a:spcPts val="397"/>
              </a:spcAft>
              <a:defRPr sz="1112"/>
            </a:lvl3pPr>
            <a:lvl4pPr>
              <a:spcBef>
                <a:spcPts val="794"/>
              </a:spcBef>
              <a:spcAft>
                <a:spcPts val="397"/>
              </a:spcAft>
              <a:defRPr sz="953"/>
            </a:lvl4pPr>
            <a:lvl5pPr>
              <a:spcBef>
                <a:spcPts val="794"/>
              </a:spcBef>
              <a:spcAft>
                <a:spcPts val="397"/>
              </a:spcAft>
              <a:defRPr sz="95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9080390" y="-27432"/>
            <a:ext cx="5550009" cy="8284464"/>
          </a:xfrm>
        </p:spPr>
        <p:txBody>
          <a:bodyPr tIns="274320">
            <a:normAutofit/>
          </a:bodyPr>
          <a:lstStyle>
            <a:lvl1pPr marL="0" indent="0" algn="ctr">
              <a:buNone/>
              <a:defRPr sz="1588"/>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38783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80160" y="2523744"/>
            <a:ext cx="5705856" cy="4498848"/>
          </a:xfrm>
        </p:spPr>
        <p:txBody>
          <a:bodyPr/>
          <a:lstStyle>
            <a:lvl1pPr>
              <a:defRPr sz="1429"/>
            </a:lvl1pPr>
            <a:lvl2pPr>
              <a:defRPr sz="1271"/>
            </a:lvl2pPr>
            <a:lvl3pPr>
              <a:defRPr sz="1112"/>
            </a:lvl3pPr>
            <a:lvl4pPr>
              <a:defRPr sz="1112"/>
            </a:lvl4pPr>
            <a:lvl5pPr>
              <a:defRPr sz="1112"/>
            </a:lvl5pPr>
            <a:lvl6pPr>
              <a:defRPr sz="1112"/>
            </a:lvl6pPr>
            <a:lvl7pPr>
              <a:defRPr sz="1112"/>
            </a:lvl7pPr>
            <a:lvl8pPr>
              <a:defRPr sz="1112"/>
            </a:lvl8pPr>
            <a:lvl9pPr>
              <a:defRPr sz="1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44384" y="2523744"/>
            <a:ext cx="5705856" cy="4498848"/>
          </a:xfrm>
        </p:spPr>
        <p:txBody>
          <a:bodyPr/>
          <a:lstStyle>
            <a:lvl1pPr>
              <a:defRPr sz="1429"/>
            </a:lvl1pPr>
            <a:lvl2pPr>
              <a:defRPr sz="1271"/>
            </a:lvl2pPr>
            <a:lvl3pPr>
              <a:defRPr sz="1112"/>
            </a:lvl3pPr>
            <a:lvl4pPr>
              <a:defRPr sz="1112"/>
            </a:lvl4pPr>
            <a:lvl5pPr>
              <a:defRPr sz="1112"/>
            </a:lvl5pPr>
            <a:lvl6pPr>
              <a:defRPr sz="1112"/>
            </a:lvl6pPr>
            <a:lvl7pPr>
              <a:defRPr sz="1112"/>
            </a:lvl7pPr>
            <a:lvl8pPr>
              <a:defRPr sz="1112"/>
            </a:lvl8pPr>
            <a:lvl9pPr>
              <a:defRPr sz="1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E8407-B10F-40AB-B332-9DB4A751244F}" type="slidenum">
              <a:rPr lang="en-US" smtClean="0"/>
              <a:t>‹#›</a:t>
            </a:fld>
            <a:endParaRPr lang="en-US"/>
          </a:p>
        </p:txBody>
      </p:sp>
    </p:spTree>
    <p:extLst>
      <p:ext uri="{BB962C8B-B14F-4D97-AF65-F5344CB8AC3E}">
        <p14:creationId xmlns:p14="http://schemas.microsoft.com/office/powerpoint/2010/main" val="3499385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3" y="0"/>
            <a:ext cx="3743663" cy="82296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51434" y="6949445"/>
            <a:ext cx="7543801" cy="128016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1" y="5"/>
            <a:ext cx="1084521" cy="785241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458087" y="633984"/>
            <a:ext cx="6034280" cy="4025990"/>
          </a:xfrm>
        </p:spPr>
        <p:txBody>
          <a:bodyPr anchor="b">
            <a:noAutofit/>
          </a:bodyPr>
          <a:lstStyle>
            <a:lvl1pPr algn="l">
              <a:defRPr sz="3494"/>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458087" y="4833592"/>
            <a:ext cx="6034279" cy="2273966"/>
          </a:xfrm>
        </p:spPr>
        <p:txBody>
          <a:bodyPr>
            <a:noAutofit/>
          </a:bodyPr>
          <a:lstStyle>
            <a:lvl1pPr marL="0" indent="0" algn="l">
              <a:buNone/>
              <a:defRPr sz="1429" b="1" cap="all" baseline="0">
                <a:solidFill>
                  <a:schemeClr val="accent2"/>
                </a:solidFill>
              </a:defRPr>
            </a:lvl1pPr>
            <a:lvl2pPr marL="363063" indent="0" algn="ctr">
              <a:buNone/>
              <a:defRPr sz="1588"/>
            </a:lvl2pPr>
            <a:lvl3pPr marL="726125" indent="0" algn="ctr">
              <a:buNone/>
              <a:defRPr sz="1429"/>
            </a:lvl3pPr>
            <a:lvl4pPr marL="1089188" indent="0" algn="ctr">
              <a:buNone/>
              <a:defRPr sz="1271"/>
            </a:lvl4pPr>
            <a:lvl5pPr marL="1452250" indent="0" algn="ctr">
              <a:buNone/>
              <a:defRPr sz="1271"/>
            </a:lvl5pPr>
            <a:lvl6pPr marL="1815313" indent="0" algn="ctr">
              <a:buNone/>
              <a:defRPr sz="1271"/>
            </a:lvl6pPr>
            <a:lvl7pPr marL="2178375" indent="0" algn="ctr">
              <a:buNone/>
              <a:defRPr sz="1271"/>
            </a:lvl7pPr>
            <a:lvl8pPr marL="2541438" indent="0" algn="ctr">
              <a:buNone/>
              <a:defRPr sz="1271"/>
            </a:lvl8pPr>
            <a:lvl9pPr marL="2904500" indent="0" algn="ctr">
              <a:buNone/>
              <a:defRPr sz="1271"/>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8708795" y="-13891"/>
            <a:ext cx="5935499" cy="8284464"/>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588"/>
            </a:lvl1pPr>
          </a:lstStyle>
          <a:p>
            <a:r>
              <a:rPr lang="en-US"/>
              <a:t>Click icon to add picture</a:t>
            </a:r>
            <a:endParaRPr lang="en-US" dirty="0"/>
          </a:p>
        </p:txBody>
      </p:sp>
    </p:spTree>
    <p:extLst>
      <p:ext uri="{BB962C8B-B14F-4D97-AF65-F5344CB8AC3E}">
        <p14:creationId xmlns:p14="http://schemas.microsoft.com/office/powerpoint/2010/main" val="4278750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4" y="0"/>
            <a:ext cx="3743663" cy="82296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1" y="5"/>
            <a:ext cx="1084522" cy="785241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51432" y="6949447"/>
            <a:ext cx="7543801" cy="128016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10155561" y="7018020"/>
            <a:ext cx="4474843" cy="121158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3851790" y="1977395"/>
            <a:ext cx="778612" cy="625221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2937868" y="1"/>
            <a:ext cx="1692536" cy="5110008"/>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7835270" y="-5714"/>
            <a:ext cx="6795136" cy="111837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2858"/>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1005841" y="2494756"/>
            <a:ext cx="4122754" cy="4880990"/>
          </a:xfrm>
        </p:spPr>
        <p:txBody>
          <a:bodyPr>
            <a:normAutofit/>
          </a:bodyPr>
          <a:lstStyle>
            <a:lvl1pPr marL="363048" indent="-363048">
              <a:spcBef>
                <a:spcPts val="794"/>
              </a:spcBef>
              <a:spcAft>
                <a:spcPts val="397"/>
              </a:spcAft>
              <a:buFont typeface="+mj-lt"/>
              <a:buAutoNum type="arabicPeriod"/>
              <a:defRPr sz="1429"/>
            </a:lvl1pPr>
            <a:lvl2pPr marL="726096" indent="-363048">
              <a:spcBef>
                <a:spcPts val="794"/>
              </a:spcBef>
              <a:spcAft>
                <a:spcPts val="397"/>
              </a:spcAft>
              <a:buFont typeface="+mj-lt"/>
              <a:buAutoNum type="alphaLcPeriod"/>
              <a:defRPr sz="1429"/>
            </a:lvl2pPr>
            <a:lvl3pPr marL="1089144" indent="-363048">
              <a:spcBef>
                <a:spcPts val="794"/>
              </a:spcBef>
              <a:spcAft>
                <a:spcPts val="397"/>
              </a:spcAft>
              <a:buFont typeface="+mj-lt"/>
              <a:buAutoNum type="arabicParenR"/>
              <a:defRPr sz="1429"/>
            </a:lvl3pPr>
            <a:lvl4pPr marL="1452192" indent="-363048">
              <a:spcBef>
                <a:spcPts val="794"/>
              </a:spcBef>
              <a:spcAft>
                <a:spcPts val="397"/>
              </a:spcAft>
              <a:buFont typeface="+mj-lt"/>
              <a:buAutoNum type="alphaLcParenR"/>
              <a:defRPr sz="1429"/>
            </a:lvl4pPr>
            <a:lvl5pPr marL="1769860" indent="-363048">
              <a:spcBef>
                <a:spcPts val="794"/>
              </a:spcBef>
              <a:spcAft>
                <a:spcPts val="397"/>
              </a:spcAft>
              <a:buFont typeface="+mj-lt"/>
              <a:buAutoNum type="romanLcPeriod"/>
              <a:defRPr sz="142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5958650" y="2504778"/>
            <a:ext cx="7208713" cy="4880990"/>
          </a:xfrm>
        </p:spPr>
        <p:txBody>
          <a:bodyPr>
            <a:normAutofit/>
          </a:bodyPr>
          <a:lstStyle>
            <a:lvl1pPr marL="0" indent="0">
              <a:spcBef>
                <a:spcPts val="794"/>
              </a:spcBef>
              <a:spcAft>
                <a:spcPts val="0"/>
              </a:spcAft>
              <a:buNone/>
              <a:defRPr sz="1429"/>
            </a:lvl1pPr>
            <a:lvl2pPr marL="0">
              <a:spcBef>
                <a:spcPts val="794"/>
              </a:spcBef>
              <a:spcAft>
                <a:spcPts val="397"/>
              </a:spcAft>
              <a:defRPr sz="1429"/>
            </a:lvl2pPr>
            <a:lvl3pPr marL="363048">
              <a:spcBef>
                <a:spcPts val="794"/>
              </a:spcBef>
              <a:spcAft>
                <a:spcPts val="397"/>
              </a:spcAft>
              <a:defRPr sz="1429"/>
            </a:lvl3pPr>
            <a:lvl4pPr marL="544572">
              <a:spcBef>
                <a:spcPts val="794"/>
              </a:spcBef>
              <a:spcAft>
                <a:spcPts val="397"/>
              </a:spcAft>
              <a:defRPr sz="1429"/>
            </a:lvl4pPr>
            <a:lvl5pPr marL="726096">
              <a:spcBef>
                <a:spcPts val="794"/>
              </a:spcBef>
              <a:spcAft>
                <a:spcPts val="397"/>
              </a:spcAft>
              <a:defRPr sz="142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96206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3145" y="0"/>
            <a:ext cx="7869912" cy="82296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2" y="216534"/>
            <a:ext cx="6393431" cy="3601781"/>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2158064" y="6717382"/>
            <a:ext cx="2916137" cy="1553205"/>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3143" y="4786274"/>
            <a:ext cx="2963355" cy="3472264"/>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201761" y="1097280"/>
            <a:ext cx="6770217" cy="6035040"/>
          </a:xfrm>
        </p:spPr>
        <p:txBody>
          <a:bodyPr anchor="ctr" anchorCtr="0"/>
          <a:lstStyle>
            <a:lvl1pPr algn="l">
              <a:defRPr sz="2541">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8242751" y="1371600"/>
            <a:ext cx="5029199" cy="5615796"/>
          </a:xfrm>
        </p:spPr>
        <p:txBody>
          <a:bodyPr/>
          <a:lstStyle>
            <a:lvl1pPr marL="0" indent="0" algn="r">
              <a:buNone/>
              <a:defRPr sz="1906" cap="all" baseline="0"/>
            </a:lvl1pPr>
            <a:lvl2pPr marL="363063" indent="0" algn="r">
              <a:buNone/>
              <a:defRPr sz="1429">
                <a:latin typeface="+mj-lt"/>
              </a:defRPr>
            </a:lvl2pPr>
            <a:lvl3pPr marL="726125" indent="0" algn="r">
              <a:buNone/>
              <a:defRPr/>
            </a:lvl3pPr>
            <a:lvl4pPr marL="1089188" indent="0" algn="r">
              <a:buNone/>
              <a:defRPr/>
            </a:lvl4pPr>
            <a:lvl5pPr marL="145225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1097281" y="1097280"/>
            <a:ext cx="6770217" cy="6035040"/>
          </a:xfrm>
        </p:spPr>
        <p:txBody>
          <a:bodyPr anchor="ctr"/>
          <a:lstStyle>
            <a:lvl1pPr>
              <a:lnSpc>
                <a:spcPct val="75000"/>
              </a:lnSpc>
              <a:defRPr sz="3812"/>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8121839" y="2250382"/>
            <a:ext cx="5672541" cy="5997759"/>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8240745" y="1"/>
            <a:ext cx="6389659" cy="770127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8882330" y="5"/>
            <a:ext cx="5748071" cy="790448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429"/>
            </a:lvl1pPr>
            <a:lvl2pPr marL="363063" indent="0">
              <a:buNone/>
              <a:defRPr sz="2223"/>
            </a:lvl2pPr>
            <a:lvl3pPr marL="726125" indent="0">
              <a:buNone/>
              <a:defRPr sz="1906"/>
            </a:lvl3pPr>
            <a:lvl4pPr marL="1089188" indent="0">
              <a:buNone/>
              <a:defRPr sz="1588"/>
            </a:lvl4pPr>
            <a:lvl5pPr marL="1452250" indent="0">
              <a:buNone/>
              <a:defRPr sz="1588"/>
            </a:lvl5pPr>
            <a:lvl6pPr marL="1815313" indent="0">
              <a:buNone/>
              <a:defRPr sz="1588"/>
            </a:lvl6pPr>
            <a:lvl7pPr marL="2178375" indent="0">
              <a:buNone/>
              <a:defRPr sz="1588"/>
            </a:lvl7pPr>
            <a:lvl8pPr marL="2541438" indent="0">
              <a:buNone/>
              <a:defRPr sz="1588"/>
            </a:lvl8pPr>
            <a:lvl9pPr marL="2904500" indent="0">
              <a:buNone/>
              <a:defRPr sz="1588"/>
            </a:lvl9pPr>
          </a:lstStyle>
          <a:p>
            <a:r>
              <a:rPr lang="en-US"/>
              <a:t>Click icon to add picture</a:t>
            </a:r>
            <a:endParaRPr lang="en-US" dirty="0"/>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8302537" y="5"/>
            <a:ext cx="6346721" cy="82295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1" y="-31415"/>
            <a:ext cx="6327872" cy="1403016"/>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9608221" y="3841062"/>
            <a:ext cx="5041035" cy="4422832"/>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6992647" y="1097280"/>
            <a:ext cx="6539789" cy="4246473"/>
          </a:xfrm>
        </p:spPr>
        <p:txBody>
          <a:bodyPr anchor="b"/>
          <a:lstStyle>
            <a:lvl1pPr>
              <a:lnSpc>
                <a:spcPct val="75000"/>
              </a:lnSpc>
              <a:defRPr sz="3812">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2" y="314136"/>
            <a:ext cx="6055361" cy="7915464"/>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1588">
                <a:solidFill>
                  <a:schemeClr val="tx1"/>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6992644" y="5618073"/>
            <a:ext cx="6539789" cy="1536192"/>
          </a:xfrm>
        </p:spPr>
        <p:txBody>
          <a:bodyPr>
            <a:noAutofit/>
          </a:bodyPr>
          <a:lstStyle>
            <a:lvl1pPr marL="0" indent="0">
              <a:buFont typeface="Courier New" panose="02070309020205020404" pitchFamily="49" charset="0"/>
              <a:buNone/>
              <a:defRPr sz="1906" b="0" cap="all" baseline="0"/>
            </a:lvl1pPr>
            <a:lvl2pPr>
              <a:defRPr sz="1906"/>
            </a:lvl2pPr>
            <a:lvl3pPr>
              <a:defRPr sz="1906"/>
            </a:lvl3pPr>
            <a:lvl4pPr>
              <a:defRPr sz="1906"/>
            </a:lvl4pPr>
            <a:lvl5pPr>
              <a:defRPr sz="1906"/>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10764898" y="6251625"/>
            <a:ext cx="3865505" cy="2018965"/>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1097280" y="1097280"/>
            <a:ext cx="9041587" cy="1097280"/>
          </a:xfrm>
        </p:spPr>
        <p:txBody>
          <a:bodyPr anchor="b" anchorCtr="0"/>
          <a:lstStyle>
            <a:lvl1pPr>
              <a:defRPr sz="2541"/>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0" y="6012381"/>
            <a:ext cx="3969469" cy="2251225"/>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11272857" y="5580348"/>
            <a:ext cx="2231721" cy="2649256"/>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10575458" y="2556057"/>
            <a:ext cx="6610998" cy="1498895"/>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1097281" y="2446935"/>
            <a:ext cx="8580729" cy="4027891"/>
          </a:xfrm>
        </p:spPr>
        <p:txBody>
          <a:bodyPr>
            <a:normAutofit/>
          </a:bodyPr>
          <a:lstStyle>
            <a:lvl1pPr>
              <a:defRPr sz="1588"/>
            </a:lvl1pPr>
            <a:lvl2pPr>
              <a:defRPr sz="1429"/>
            </a:lvl2pPr>
            <a:lvl3pPr>
              <a:defRPr sz="1271"/>
            </a:lvl3pPr>
            <a:lvl4pPr>
              <a:defRPr sz="1112"/>
            </a:lvl4pPr>
            <a:lvl5pPr>
              <a:defRPr sz="11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3" y="4"/>
            <a:ext cx="3859629" cy="417653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10844971" y="1942578"/>
            <a:ext cx="3785432" cy="6275783"/>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27188"/>
          <a:stretch>
            <a:fillRect/>
          </a:stretch>
        </p:blipFill>
        <p:spPr>
          <a:xfrm>
            <a:off x="2" y="3207622"/>
            <a:ext cx="2036427" cy="2278455"/>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1" y="7"/>
            <a:ext cx="2971731" cy="405269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97281" y="1097280"/>
            <a:ext cx="12432183" cy="3412541"/>
          </a:xfrm>
        </p:spPr>
        <p:txBody>
          <a:bodyPr anchor="b" anchorCtr="0"/>
          <a:lstStyle>
            <a:lvl1pPr algn="ctr">
              <a:defRPr sz="3812"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449339" y="4591054"/>
            <a:ext cx="9731727" cy="3173730"/>
          </a:xfrm>
        </p:spPr>
        <p:txBody>
          <a:bodyPr>
            <a:normAutofit/>
          </a:bodyPr>
          <a:lstStyle>
            <a:lvl1pPr marL="0" indent="0" algn="ctr">
              <a:lnSpc>
                <a:spcPct val="100000"/>
              </a:lnSpc>
              <a:spcBef>
                <a:spcPts val="0"/>
              </a:spcBef>
              <a:buNone/>
              <a:defRPr sz="1906" cap="all" baseline="0"/>
            </a:lvl1pPr>
          </a:lstStyle>
          <a:p>
            <a:pPr lvl="0"/>
            <a:r>
              <a:rPr lang="en-US" dirty="0"/>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1097281" y="1097280"/>
            <a:ext cx="12432183" cy="1097280"/>
          </a:xfrm>
        </p:spPr>
        <p:txBody>
          <a:bodyPr anchor="b" anchorCtr="0"/>
          <a:lstStyle>
            <a:lvl1pPr>
              <a:defRPr sz="2541"/>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1097283" y="2446935"/>
            <a:ext cx="5492344" cy="465246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7629300" y="2446935"/>
            <a:ext cx="5492344" cy="465246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7055765"/>
            <a:ext cx="5648965" cy="1173835"/>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10815000" y="1"/>
            <a:ext cx="3815403" cy="3271392"/>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4630400" cy="8160493"/>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1097281" y="1097280"/>
            <a:ext cx="12432183" cy="1097280"/>
          </a:xfrm>
        </p:spPr>
        <p:txBody>
          <a:bodyPr anchor="b"/>
          <a:lstStyle>
            <a:lvl1pPr>
              <a:defRPr sz="2541"/>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1097279" y="2446935"/>
            <a:ext cx="4037991" cy="4685385"/>
          </a:xfrm>
        </p:spPr>
        <p:txBody>
          <a:bodyPr>
            <a:normAutofit/>
          </a:bodyPr>
          <a:lstStyle>
            <a:lvl1pPr marL="181531" indent="-181531">
              <a:buFont typeface="+mj-lt"/>
              <a:buAutoNum type="arabicPeriod"/>
              <a:defRPr sz="1588"/>
            </a:lvl1pPr>
            <a:lvl2pPr marL="544594" indent="-363063">
              <a:spcBef>
                <a:spcPts val="794"/>
              </a:spcBef>
              <a:buFont typeface="+mj-lt"/>
              <a:buAutoNum type="alphaLcPeriod"/>
              <a:defRPr sz="1588"/>
            </a:lvl2pPr>
            <a:lvl3pPr marL="726125" indent="-363063">
              <a:spcBef>
                <a:spcPts val="794"/>
              </a:spcBef>
              <a:buFont typeface="+mj-lt"/>
              <a:buAutoNum type="arabicParenR"/>
              <a:defRPr sz="1588"/>
            </a:lvl3pPr>
            <a:lvl4pPr marL="907656" indent="-363063">
              <a:spcBef>
                <a:spcPts val="794"/>
              </a:spcBef>
              <a:buFont typeface="+mj-lt"/>
              <a:buAutoNum type="alphaLcParenR"/>
              <a:defRPr sz="1588"/>
            </a:lvl4pPr>
            <a:lvl5pPr marL="907656"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5692141" y="2446935"/>
            <a:ext cx="7845552" cy="4685385"/>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3" y="1"/>
            <a:ext cx="5164581" cy="7320353"/>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8486558" y="3821851"/>
            <a:ext cx="3633402" cy="520685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1097280" y="1097280"/>
            <a:ext cx="9041587" cy="1097280"/>
          </a:xfrm>
        </p:spPr>
        <p:txBody>
          <a:bodyPr anchor="b" anchorCtr="0"/>
          <a:lstStyle>
            <a:lvl1pPr>
              <a:defRPr sz="2541"/>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1097279" y="2446934"/>
            <a:ext cx="6781191" cy="4685385"/>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9147752" y="-24907"/>
            <a:ext cx="5507413" cy="7866031"/>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1588"/>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1005840" y="438154"/>
            <a:ext cx="12618720" cy="159067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1005840" y="2190750"/>
            <a:ext cx="12618720" cy="52216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438913" y="7757770"/>
            <a:ext cx="1185063" cy="373075"/>
          </a:xfrm>
          <a:prstGeom prst="rect">
            <a:avLst/>
          </a:prstGeom>
        </p:spPr>
        <p:txBody>
          <a:bodyPr vert="horz" lIns="91440" tIns="45720" rIns="91440" bIns="45720" rtlCol="0" anchor="ctr"/>
          <a:lstStyle>
            <a:lvl1pPr algn="l">
              <a:defRPr sz="1112">
                <a:solidFill>
                  <a:schemeClr val="tx1"/>
                </a:solidFill>
              </a:defRPr>
            </a:lvl1pPr>
          </a:lstStyle>
          <a:p>
            <a:r>
              <a:rPr lang="en-US"/>
              <a:t>1-36</a:t>
            </a:r>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5255971" y="7757770"/>
            <a:ext cx="4125773" cy="373075"/>
          </a:xfrm>
          <a:prstGeom prst="rect">
            <a:avLst/>
          </a:prstGeom>
        </p:spPr>
        <p:txBody>
          <a:bodyPr vert="horz" lIns="91440" tIns="45720" rIns="91440" bIns="45720" rtlCol="0" anchor="ctr"/>
          <a:lstStyle>
            <a:lvl1pPr algn="ctr">
              <a:defRPr sz="1112">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3126720" y="7593305"/>
            <a:ext cx="49784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 id="2147483683" r:id="rId15"/>
    <p:sldLayoutId id="2147483685" r:id="rId16"/>
    <p:sldLayoutId id="2147483687" r:id="rId17"/>
    <p:sldLayoutId id="2147483688" r:id="rId18"/>
  </p:sldLayoutIdLst>
  <p:hf hdr="0"/>
  <p:txStyles>
    <p:titleStyle>
      <a:lvl1pPr algn="l" defTabSz="726125" rtl="0" eaLnBrk="1" latinLnBrk="0" hangingPunct="1">
        <a:lnSpc>
          <a:spcPct val="90000"/>
        </a:lnSpc>
        <a:spcBef>
          <a:spcPct val="0"/>
        </a:spcBef>
        <a:buNone/>
        <a:defRPr sz="4765" kern="1200">
          <a:solidFill>
            <a:schemeClr val="tx1"/>
          </a:solidFill>
          <a:latin typeface="+mj-lt"/>
          <a:ea typeface="+mj-ea"/>
          <a:cs typeface="+mj-cs"/>
        </a:defRPr>
      </a:lvl1pPr>
    </p:titleStyle>
    <p:bodyStyle>
      <a:lvl1pPr marL="181531" indent="-181531" algn="l" defTabSz="726125" rtl="0" eaLnBrk="1" latinLnBrk="0" hangingPunct="1">
        <a:lnSpc>
          <a:spcPct val="90000"/>
        </a:lnSpc>
        <a:spcBef>
          <a:spcPts val="794"/>
        </a:spcBef>
        <a:buFont typeface="Arial" panose="020B0604020202020204" pitchFamily="34" charset="0"/>
        <a:buChar char="•"/>
        <a:defRPr sz="2223" kern="1200">
          <a:solidFill>
            <a:schemeClr val="tx1"/>
          </a:solidFill>
          <a:latin typeface="+mn-lt"/>
          <a:ea typeface="+mn-ea"/>
          <a:cs typeface="+mn-cs"/>
        </a:defRPr>
      </a:lvl1pPr>
      <a:lvl2pPr marL="544594" indent="-181531" algn="l" defTabSz="726125" rtl="0" eaLnBrk="1" latinLnBrk="0" hangingPunct="1">
        <a:lnSpc>
          <a:spcPct val="90000"/>
        </a:lnSpc>
        <a:spcBef>
          <a:spcPts val="397"/>
        </a:spcBef>
        <a:buFont typeface="Arial" panose="020B0604020202020204" pitchFamily="34" charset="0"/>
        <a:buChar char="•"/>
        <a:defRPr sz="1906" kern="1200">
          <a:solidFill>
            <a:schemeClr val="tx1"/>
          </a:solidFill>
          <a:latin typeface="+mn-lt"/>
          <a:ea typeface="+mn-ea"/>
          <a:cs typeface="+mn-cs"/>
        </a:defRPr>
      </a:lvl2pPr>
      <a:lvl3pPr marL="907656" indent="-181531" algn="l" defTabSz="726125" rtl="0" eaLnBrk="1" latinLnBrk="0" hangingPunct="1">
        <a:lnSpc>
          <a:spcPct val="90000"/>
        </a:lnSpc>
        <a:spcBef>
          <a:spcPts val="397"/>
        </a:spcBef>
        <a:buFont typeface="Arial" panose="020B0604020202020204" pitchFamily="34" charset="0"/>
        <a:buChar char="•"/>
        <a:defRPr sz="1588" kern="1200">
          <a:solidFill>
            <a:schemeClr val="tx1"/>
          </a:solidFill>
          <a:latin typeface="+mn-lt"/>
          <a:ea typeface="+mn-ea"/>
          <a:cs typeface="+mn-cs"/>
        </a:defRPr>
      </a:lvl3pPr>
      <a:lvl4pPr marL="1270719"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4pPr>
      <a:lvl5pPr marL="1633781"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5pPr>
      <a:lvl6pPr marL="1996844"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6pPr>
      <a:lvl7pPr marL="2359906"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7pPr>
      <a:lvl8pPr marL="2722969"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8pPr>
      <a:lvl9pPr marL="3086031"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9pPr>
    </p:bodyStyle>
    <p:otherStyle>
      <a:defPPr>
        <a:defRPr lang="en-US"/>
      </a:defPPr>
      <a:lvl1pPr marL="0" algn="l" defTabSz="726125" rtl="0" eaLnBrk="1" latinLnBrk="0" hangingPunct="1">
        <a:defRPr sz="1429" kern="1200">
          <a:solidFill>
            <a:schemeClr val="tx1"/>
          </a:solidFill>
          <a:latin typeface="+mn-lt"/>
          <a:ea typeface="+mn-ea"/>
          <a:cs typeface="+mn-cs"/>
        </a:defRPr>
      </a:lvl1pPr>
      <a:lvl2pPr marL="363063" algn="l" defTabSz="726125" rtl="0" eaLnBrk="1" latinLnBrk="0" hangingPunct="1">
        <a:defRPr sz="1429" kern="1200">
          <a:solidFill>
            <a:schemeClr val="tx1"/>
          </a:solidFill>
          <a:latin typeface="+mn-lt"/>
          <a:ea typeface="+mn-ea"/>
          <a:cs typeface="+mn-cs"/>
        </a:defRPr>
      </a:lvl2pPr>
      <a:lvl3pPr marL="726125" algn="l" defTabSz="726125" rtl="0" eaLnBrk="1" latinLnBrk="0" hangingPunct="1">
        <a:defRPr sz="1429" kern="1200">
          <a:solidFill>
            <a:schemeClr val="tx1"/>
          </a:solidFill>
          <a:latin typeface="+mn-lt"/>
          <a:ea typeface="+mn-ea"/>
          <a:cs typeface="+mn-cs"/>
        </a:defRPr>
      </a:lvl3pPr>
      <a:lvl4pPr marL="1089188" algn="l" defTabSz="726125" rtl="0" eaLnBrk="1" latinLnBrk="0" hangingPunct="1">
        <a:defRPr sz="1429" kern="1200">
          <a:solidFill>
            <a:schemeClr val="tx1"/>
          </a:solidFill>
          <a:latin typeface="+mn-lt"/>
          <a:ea typeface="+mn-ea"/>
          <a:cs typeface="+mn-cs"/>
        </a:defRPr>
      </a:lvl4pPr>
      <a:lvl5pPr marL="1452250" algn="l" defTabSz="726125" rtl="0" eaLnBrk="1" latinLnBrk="0" hangingPunct="1">
        <a:defRPr sz="1429" kern="1200">
          <a:solidFill>
            <a:schemeClr val="tx1"/>
          </a:solidFill>
          <a:latin typeface="+mn-lt"/>
          <a:ea typeface="+mn-ea"/>
          <a:cs typeface="+mn-cs"/>
        </a:defRPr>
      </a:lvl5pPr>
      <a:lvl6pPr marL="1815313" algn="l" defTabSz="726125" rtl="0" eaLnBrk="1" latinLnBrk="0" hangingPunct="1">
        <a:defRPr sz="1429" kern="1200">
          <a:solidFill>
            <a:schemeClr val="tx1"/>
          </a:solidFill>
          <a:latin typeface="+mn-lt"/>
          <a:ea typeface="+mn-ea"/>
          <a:cs typeface="+mn-cs"/>
        </a:defRPr>
      </a:lvl6pPr>
      <a:lvl7pPr marL="2178375" algn="l" defTabSz="726125" rtl="0" eaLnBrk="1" latinLnBrk="0" hangingPunct="1">
        <a:defRPr sz="1429" kern="1200">
          <a:solidFill>
            <a:schemeClr val="tx1"/>
          </a:solidFill>
          <a:latin typeface="+mn-lt"/>
          <a:ea typeface="+mn-ea"/>
          <a:cs typeface="+mn-cs"/>
        </a:defRPr>
      </a:lvl7pPr>
      <a:lvl8pPr marL="2541438" algn="l" defTabSz="726125" rtl="0" eaLnBrk="1" latinLnBrk="0" hangingPunct="1">
        <a:defRPr sz="1429" kern="1200">
          <a:solidFill>
            <a:schemeClr val="tx1"/>
          </a:solidFill>
          <a:latin typeface="+mn-lt"/>
          <a:ea typeface="+mn-ea"/>
          <a:cs typeface="+mn-cs"/>
        </a:defRPr>
      </a:lvl8pPr>
      <a:lvl9pPr marL="2904500" algn="l" defTabSz="726125" rtl="0" eaLnBrk="1" latinLnBrk="0" hangingPunct="1">
        <a:defRPr sz="14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jasna.org/about/jasna-post/jane-austens-garden/" TargetMode="External"/><Relationship Id="rId7" Type="http://schemas.openxmlformats.org/officeDocument/2006/relationships/hyperlink" Target="https://janeausten.co.uk/blogs/uncategorized/bandeau-hairbands-regency-styl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janeausten.co.uk/" TargetMode="External"/><Relationship Id="rId5" Type="http://schemas.openxmlformats.org/officeDocument/2006/relationships/hyperlink" Target="https://janeaustensworld.com/2010/03/13/the-flowers-in-jane-austens-garden/" TargetMode="External"/><Relationship Id="rId4" Type="http://schemas.openxmlformats.org/officeDocument/2006/relationships/hyperlink" Target="https://www.learningwithexperts.com/blogs/articles/the-garden-world-of-jane-austen-200-years-since-pride-and-prejudi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search?q=finger+sandwiches&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E"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hyperlink" Target="https://www.google.com/search?q=Afternoon+Tea&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beachhouseteacompany.com/blogs/loose-leaf-tea-1/jane-austen-and-tea?srsltid"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hyperlink" Target="http://www.tea-happiness.com/2019/01/teaching-kids-through-tea-parties.html" TargetMode="External"/><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www.culturekidsmedia.com/videos/tea-time-rules-a-kids-guide-to-afternoon-tea-etiquette-not-high-tea-1/" TargetMode="External"/><Relationship Id="rId5" Type="http://schemas.openxmlformats.org/officeDocument/2006/relationships/hyperlink" Target="https://youtu.be/nKup3embP0c?si=L3JNNwPrS96vTZMp" TargetMode="External"/><Relationship Id="rId4" Type="http://schemas.openxmlformats.org/officeDocument/2006/relationships/hyperlink" Target="https://www.eastangelharbor.com/blog/tea-hat-blog/little-girls-tea-party-ettiquet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alwaysausten.com/2024/11/19/draughts-tinctures-more-liquid-medicine-in-regency-times/" TargetMode="External"/><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www.facebook.com/pallensmith/videos/herbal-dryer-sachets/10155105634359573/" TargetMode="External"/><Relationship Id="rId5" Type="http://schemas.openxmlformats.org/officeDocument/2006/relationships/hyperlink" Target="https://kidsgardening.org/resources/garden-activities-exploring-herbs" TargetMode="External"/><Relationship Id="rId4" Type="http://schemas.openxmlformats.org/officeDocument/2006/relationships/hyperlink" Target="https://janeaustensworld.com/tag/regency-medical-cur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flowerbulbs.com/flower-bulbs-in-pots/" TargetMode="External"/><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s://www.adrbulbs.com/page/Planting-Time#:~:text=The%20timing%20of%20bulb%20and,callas%2C%20cannas%2C%20begonias%2C%20caladiums" TargetMode="External"/><Relationship Id="rId5" Type="http://schemas.openxmlformats.org/officeDocument/2006/relationships/hyperlink" Target="https://trueleafmarket.com/pages/usda-hardiness-zones" TargetMode="External"/><Relationship Id="rId4" Type="http://schemas.openxmlformats.org/officeDocument/2006/relationships/hyperlink" Target="https://planthardiness.ars.usd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growinghealthykids.co.uk/help-your-kids-grow-seeds-and-bulbs-and-fire-their-imaginatio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www.janeausten.co.uk/magazine/page.ihtml?pid=619&amp;step=4"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janeaustensworld.com/wp-content/uploads/2010/03/syringa-sweet-william.jp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2719-D5D9-FEC2-B9D6-942BD0202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A4A65-E8B8-40CF-7ABD-97EA8FA97521}"/>
              </a:ext>
            </a:extLst>
          </p:cNvPr>
          <p:cNvSpPr>
            <a:spLocks noGrp="1"/>
          </p:cNvSpPr>
          <p:nvPr>
            <p:ph type="ctrTitle"/>
          </p:nvPr>
        </p:nvSpPr>
        <p:spPr>
          <a:xfrm>
            <a:off x="3201610" y="2117912"/>
            <a:ext cx="8227180" cy="3993776"/>
          </a:xfrm>
        </p:spPr>
        <p:txBody>
          <a:bodyPr anchor="ctr"/>
          <a:lstStyle/>
          <a:p>
            <a:r>
              <a:rPr lang="en-US" dirty="0"/>
              <a:t>Jane Austen’s Garden/ Flower</a:t>
            </a:r>
            <a:br>
              <a:rPr lang="en-US" dirty="0"/>
            </a:br>
            <a:r>
              <a:rPr lang="en-US" dirty="0"/>
              <a:t> kit</a:t>
            </a:r>
          </a:p>
        </p:txBody>
      </p:sp>
    </p:spTree>
    <p:extLst>
      <p:ext uri="{BB962C8B-B14F-4D97-AF65-F5344CB8AC3E}">
        <p14:creationId xmlns:p14="http://schemas.microsoft.com/office/powerpoint/2010/main" val="133816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ctrTitle"/>
          </p:nvPr>
        </p:nvSpPr>
        <p:spPr>
          <a:xfrm>
            <a:off x="2474264" y="2193903"/>
            <a:ext cx="2634373" cy="4643926"/>
          </a:xfrm>
        </p:spPr>
        <p:txBody>
          <a:bodyPr/>
          <a:lstStyle/>
          <a:p>
            <a:br>
              <a:rPr lang="en-US" sz="3600" dirty="0"/>
            </a:br>
            <a:r>
              <a:rPr lang="en-US" sz="3600" dirty="0"/>
              <a:t>These are  wonderful websites on Jane Austen interest in flowers and gardens, her life . Books and Regency era. </a:t>
            </a:r>
            <a:br>
              <a:rPr lang="en-US" sz="3600" dirty="0"/>
            </a:br>
            <a:br>
              <a:rPr lang="en-US" dirty="0"/>
            </a:br>
            <a:br>
              <a:rPr lang="en-US" dirty="0"/>
            </a:br>
            <a:br>
              <a:rPr lang="en-US" dirty="0"/>
            </a:br>
            <a:br>
              <a:rPr lang="en-US" dirty="0"/>
            </a:br>
            <a:br>
              <a:rPr lang="en-US" dirty="0"/>
            </a:br>
            <a:endParaRPr lang="en-US" dirty="0"/>
          </a:p>
        </p:txBody>
      </p:sp>
      <p:sp>
        <p:nvSpPr>
          <p:cNvPr id="11" name="Content Placeholder 10">
            <a:extLst>
              <a:ext uri="{FF2B5EF4-FFF2-40B4-BE49-F238E27FC236}">
                <a16:creationId xmlns:a16="http://schemas.microsoft.com/office/drawing/2014/main" id="{C6DCC38C-603B-CCD0-2914-0BBCD4F4F74E}"/>
              </a:ext>
            </a:extLst>
          </p:cNvPr>
          <p:cNvSpPr>
            <a:spLocks noGrp="1"/>
          </p:cNvSpPr>
          <p:nvPr>
            <p:ph sz="quarter" idx="13"/>
          </p:nvPr>
        </p:nvSpPr>
        <p:spPr>
          <a:xfrm>
            <a:off x="5843221" y="95533"/>
            <a:ext cx="8541519" cy="6742295"/>
          </a:xfrm>
        </p:spPr>
        <p:txBody>
          <a:bodyPr anchor="ctr"/>
          <a:lstStyle/>
          <a:p>
            <a:r>
              <a:rPr lang="en-US" sz="2400" b="1" dirty="0">
                <a:hlinkClick r:id="rId3"/>
              </a:rPr>
              <a:t>https://jasna.org/about/jasna-post/jane-austens-garden/</a:t>
            </a:r>
            <a:endParaRPr lang="en-US" sz="2400" b="1" dirty="0"/>
          </a:p>
          <a:p>
            <a:endParaRPr lang="en-US" sz="2400" b="1" dirty="0"/>
          </a:p>
          <a:p>
            <a:r>
              <a:rPr lang="en-US" sz="2400" b="1" dirty="0">
                <a:hlinkClick r:id="rId4"/>
              </a:rPr>
              <a:t>https://www.learningwithexperts.com/blogs/articles/the-garden-world-of-jane-austen-200-years-since-pride-and-prejudice</a:t>
            </a:r>
            <a:endParaRPr lang="en-US" sz="2400" b="1" dirty="0"/>
          </a:p>
          <a:p>
            <a:endParaRPr lang="en-US" sz="2400" b="1" dirty="0"/>
          </a:p>
          <a:p>
            <a:r>
              <a:rPr lang="en-US" sz="2400" b="1" dirty="0">
                <a:hlinkClick r:id="rId5"/>
              </a:rPr>
              <a:t>https://janeaustensworld.com/2010/03/13/the-flowers-in-jane-austens-garden/</a:t>
            </a:r>
            <a:endParaRPr lang="en-US" sz="2400" b="1" dirty="0"/>
          </a:p>
          <a:p>
            <a:endParaRPr lang="en-US" sz="2400" b="1" dirty="0"/>
          </a:p>
          <a:p>
            <a:r>
              <a:rPr lang="en-US" sz="2400" b="1" dirty="0">
                <a:hlinkClick r:id="rId6"/>
              </a:rPr>
              <a:t>https://janeausten.co.uk/</a:t>
            </a:r>
            <a:endParaRPr lang="en-US" sz="2400" b="1" dirty="0"/>
          </a:p>
          <a:p>
            <a:endParaRPr lang="en-US" sz="2400" b="1" dirty="0"/>
          </a:p>
          <a:p>
            <a:r>
              <a:rPr lang="en-US" sz="2400" b="1" dirty="0">
                <a:hlinkClick r:id="rId7"/>
              </a:rPr>
              <a:t>https://janeausten.co.uk/blogs/uncategorized/bandeau-hairbands-regency-style</a:t>
            </a:r>
            <a:r>
              <a:rPr lang="en-US" sz="2400" b="1" dirty="0"/>
              <a:t>?</a:t>
            </a:r>
          </a:p>
          <a:p>
            <a:endParaRPr lang="en-US" sz="2400" b="1" dirty="0"/>
          </a:p>
          <a:p>
            <a:endParaRPr lang="en-US" dirty="0"/>
          </a:p>
        </p:txBody>
      </p:sp>
    </p:spTree>
    <p:extLst>
      <p:ext uri="{BB962C8B-B14F-4D97-AF65-F5344CB8AC3E}">
        <p14:creationId xmlns:p14="http://schemas.microsoft.com/office/powerpoint/2010/main" val="218882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34403-E54A-8ECB-5A74-E9444AC03844}"/>
              </a:ext>
            </a:extLst>
          </p:cNvPr>
          <p:cNvSpPr>
            <a:spLocks noGrp="1"/>
          </p:cNvSpPr>
          <p:nvPr>
            <p:ph type="title"/>
          </p:nvPr>
        </p:nvSpPr>
        <p:spPr>
          <a:xfrm>
            <a:off x="3139888" y="204717"/>
            <a:ext cx="5277678" cy="805218"/>
          </a:xfrm>
        </p:spPr>
        <p:txBody>
          <a:bodyPr anchor="b">
            <a:normAutofit/>
          </a:bodyPr>
          <a:lstStyle/>
          <a:p>
            <a:r>
              <a:rPr lang="en-US" sz="4400" dirty="0"/>
              <a:t>Tea Section</a:t>
            </a:r>
          </a:p>
        </p:txBody>
      </p:sp>
      <p:sp>
        <p:nvSpPr>
          <p:cNvPr id="9" name="Text Placeholder 2">
            <a:extLst>
              <a:ext uri="{FF2B5EF4-FFF2-40B4-BE49-F238E27FC236}">
                <a16:creationId xmlns:a16="http://schemas.microsoft.com/office/drawing/2014/main" id="{2EB13AC9-1812-60EB-918E-6BCD4E6C09CF}"/>
              </a:ext>
            </a:extLst>
          </p:cNvPr>
          <p:cNvSpPr>
            <a:spLocks noGrp="1"/>
          </p:cNvSpPr>
          <p:nvPr>
            <p:ph sz="half" idx="1"/>
          </p:nvPr>
        </p:nvSpPr>
        <p:spPr>
          <a:xfrm>
            <a:off x="859809" y="2264957"/>
            <a:ext cx="7483148" cy="5759927"/>
          </a:xfrm>
        </p:spPr>
        <p:txBody>
          <a:bodyPr>
            <a:noAutofit/>
          </a:bodyPr>
          <a:lstStyle/>
          <a:p>
            <a:r>
              <a:rPr lang="en-US" sz="2800" b="1" dirty="0"/>
              <a:t>Jane loved Roses and Lavender.  History shows she talked about these two flowers often.  This is a great section to introduce flowered teas ( Mint, Lemongrass, Hibiscus, Chamomile flowers) and using Lavender to make cookies for the tea party. </a:t>
            </a:r>
          </a:p>
          <a:p>
            <a:endParaRPr lang="en-US" sz="2800" b="1" dirty="0"/>
          </a:p>
          <a:p>
            <a:r>
              <a:rPr lang="en-US" sz="2800" b="1" dirty="0"/>
              <a:t>In This Section you will learn all about tea. </a:t>
            </a:r>
          </a:p>
          <a:p>
            <a:r>
              <a:rPr lang="en-US" sz="2800" b="1" dirty="0"/>
              <a:t>The history of tea</a:t>
            </a:r>
          </a:p>
          <a:p>
            <a:r>
              <a:rPr lang="en-US" sz="2800" b="1" dirty="0"/>
              <a:t>Tea etiquette</a:t>
            </a:r>
          </a:p>
          <a:p>
            <a:r>
              <a:rPr lang="en-US" sz="2800" b="1" dirty="0"/>
              <a:t>How to Make flowered tea</a:t>
            </a:r>
          </a:p>
          <a:p>
            <a:r>
              <a:rPr lang="en-US" sz="2800" b="1" dirty="0"/>
              <a:t>How to make lavender cookies</a:t>
            </a:r>
          </a:p>
          <a:p>
            <a:r>
              <a:rPr lang="en-US" sz="2800" b="1" dirty="0"/>
              <a:t>And to finish it off. You will have a tea party. </a:t>
            </a:r>
          </a:p>
        </p:txBody>
      </p:sp>
      <p:pic>
        <p:nvPicPr>
          <p:cNvPr id="11" name="Picture 10" descr="Teapot and cup">
            <a:extLst>
              <a:ext uri="{FF2B5EF4-FFF2-40B4-BE49-F238E27FC236}">
                <a16:creationId xmlns:a16="http://schemas.microsoft.com/office/drawing/2014/main" id="{E931CFA2-7774-CCB7-F294-45B6409BE408}"/>
              </a:ext>
            </a:extLst>
          </p:cNvPr>
          <p:cNvPicPr>
            <a:picLocks noChangeAspect="1"/>
          </p:cNvPicPr>
          <p:nvPr/>
        </p:nvPicPr>
        <p:blipFill>
          <a:blip r:embed="rId3"/>
          <a:srcRect l="14849" r="41104"/>
          <a:stretch>
            <a:fillRect/>
          </a:stretch>
        </p:blipFill>
        <p:spPr>
          <a:xfrm>
            <a:off x="9654112" y="2042357"/>
            <a:ext cx="3672800" cy="5482366"/>
          </a:xfrm>
          <a:prstGeom prst="rect">
            <a:avLst/>
          </a:prstGeom>
          <a:noFill/>
        </p:spPr>
      </p:pic>
      <p:sp>
        <p:nvSpPr>
          <p:cNvPr id="15" name="Slide Number Placeholder 4">
            <a:extLst>
              <a:ext uri="{FF2B5EF4-FFF2-40B4-BE49-F238E27FC236}">
                <a16:creationId xmlns:a16="http://schemas.microsoft.com/office/drawing/2014/main" id="{B247F30D-1E3A-5827-4CDD-812654DB9561}"/>
              </a:ext>
            </a:extLst>
          </p:cNvPr>
          <p:cNvSpPr>
            <a:spLocks noGrp="1"/>
          </p:cNvSpPr>
          <p:nvPr>
            <p:ph type="sldNum" sz="quarter" idx="12"/>
          </p:nvPr>
        </p:nvSpPr>
        <p:spPr>
          <a:xfrm>
            <a:off x="11490512" y="6061028"/>
            <a:ext cx="525242" cy="711449"/>
          </a:xfrm>
        </p:spPr>
        <p:txBody>
          <a:bodyPr/>
          <a:lstStyle/>
          <a:p>
            <a:pPr>
              <a:spcAft>
                <a:spcPts val="476"/>
              </a:spcAft>
            </a:pPr>
            <a:fld id="{CBD12358-51D2-46B3-9BDE-DF29528B9454}" type="slidenum">
              <a:rPr lang="en-US" smtClean="0"/>
              <a:pPr>
                <a:spcAft>
                  <a:spcPts val="476"/>
                </a:spcAft>
              </a:pPr>
              <a:t>11</a:t>
            </a:fld>
            <a:endParaRPr lang="en-US" dirty="0"/>
          </a:p>
        </p:txBody>
      </p:sp>
      <p:sp>
        <p:nvSpPr>
          <p:cNvPr id="5" name="Footer Placeholder 4">
            <a:extLst>
              <a:ext uri="{FF2B5EF4-FFF2-40B4-BE49-F238E27FC236}">
                <a16:creationId xmlns:a16="http://schemas.microsoft.com/office/drawing/2014/main" id="{23D30AF3-5B12-3E06-18B9-800157BF5AD7}"/>
              </a:ext>
            </a:extLst>
          </p:cNvPr>
          <p:cNvSpPr>
            <a:spLocks noGrp="1"/>
          </p:cNvSpPr>
          <p:nvPr>
            <p:ph type="ftr" sz="quarter" idx="11"/>
          </p:nvPr>
        </p:nvSpPr>
        <p:spPr/>
        <p:txBody>
          <a:bodyPr/>
          <a:lstStyle/>
          <a:p>
            <a:endParaRPr lang="en-US" dirty="0"/>
          </a:p>
        </p:txBody>
      </p:sp>
      <p:sp>
        <p:nvSpPr>
          <p:cNvPr id="6" name="Date Placeholder 5">
            <a:extLst>
              <a:ext uri="{FF2B5EF4-FFF2-40B4-BE49-F238E27FC236}">
                <a16:creationId xmlns:a16="http://schemas.microsoft.com/office/drawing/2014/main" id="{D7612685-6CA5-FA1D-2DA5-C4B48FDFA817}"/>
              </a:ext>
            </a:extLst>
          </p:cNvPr>
          <p:cNvSpPr>
            <a:spLocks noGrp="1"/>
          </p:cNvSpPr>
          <p:nvPr>
            <p:ph type="dt" sz="half" idx="10"/>
          </p:nvPr>
        </p:nvSpPr>
        <p:spPr/>
        <p:txBody>
          <a:bodyPr/>
          <a:lstStyle/>
          <a:p>
            <a:r>
              <a:rPr lang="en-US"/>
              <a:t>1-36</a:t>
            </a:r>
          </a:p>
        </p:txBody>
      </p:sp>
    </p:spTree>
    <p:extLst>
      <p:ext uri="{BB962C8B-B14F-4D97-AF65-F5344CB8AC3E}">
        <p14:creationId xmlns:p14="http://schemas.microsoft.com/office/powerpoint/2010/main" val="3347955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CB7D65E-C581-A7A8-036B-34D9EC5E6191}"/>
              </a:ext>
            </a:extLst>
          </p:cNvPr>
          <p:cNvSpPr>
            <a:spLocks noGrp="1"/>
          </p:cNvSpPr>
          <p:nvPr>
            <p:ph type="sldNum" sz="quarter" idx="4"/>
          </p:nvPr>
        </p:nvSpPr>
        <p:spPr/>
        <p:txBody>
          <a:bodyPr/>
          <a:lstStyle/>
          <a:p>
            <a:fld id="{CBD12358-51D2-46B3-9BDE-DF29528B9454}" type="slidenum">
              <a:rPr lang="en-US" smtClean="0"/>
              <a:t>12</a:t>
            </a:fld>
            <a:endParaRPr lang="en-US" dirty="0"/>
          </a:p>
        </p:txBody>
      </p:sp>
      <p:sp>
        <p:nvSpPr>
          <p:cNvPr id="7" name="Title 6">
            <a:extLst>
              <a:ext uri="{FF2B5EF4-FFF2-40B4-BE49-F238E27FC236}">
                <a16:creationId xmlns:a16="http://schemas.microsoft.com/office/drawing/2014/main" id="{F9758F42-6AEA-411C-C306-73790ACB3829}"/>
              </a:ext>
            </a:extLst>
          </p:cNvPr>
          <p:cNvSpPr>
            <a:spLocks noGrp="1"/>
          </p:cNvSpPr>
          <p:nvPr>
            <p:ph type="title" idx="4294967295"/>
          </p:nvPr>
        </p:nvSpPr>
        <p:spPr>
          <a:xfrm>
            <a:off x="0" y="-1722438"/>
            <a:ext cx="3060700" cy="1016000"/>
          </a:xfrm>
        </p:spPr>
        <p:txBody>
          <a:bodyPr/>
          <a:lstStyle/>
          <a:p>
            <a:r>
              <a:rPr lang="en-US" dirty="0"/>
              <a:t>\</a:t>
            </a:r>
          </a:p>
        </p:txBody>
      </p:sp>
      <p:sp>
        <p:nvSpPr>
          <p:cNvPr id="3" name="Content Placeholder 2">
            <a:extLst>
              <a:ext uri="{FF2B5EF4-FFF2-40B4-BE49-F238E27FC236}">
                <a16:creationId xmlns:a16="http://schemas.microsoft.com/office/drawing/2014/main" id="{072D7EE4-F6A1-552B-ABE8-4AA0265E7A12}"/>
              </a:ext>
            </a:extLst>
          </p:cNvPr>
          <p:cNvSpPr>
            <a:spLocks noGrp="1"/>
          </p:cNvSpPr>
          <p:nvPr>
            <p:ph idx="4294967295"/>
          </p:nvPr>
        </p:nvSpPr>
        <p:spPr>
          <a:xfrm>
            <a:off x="0" y="0"/>
            <a:ext cx="10279063" cy="8093075"/>
          </a:xfrm>
        </p:spPr>
        <p:txBody>
          <a:bodyPr>
            <a:noAutofit/>
          </a:bodyPr>
          <a:lstStyle/>
          <a:p>
            <a:r>
              <a:rPr lang="en-US" sz="3200" b="1" dirty="0">
                <a:latin typeface="Aharoni" panose="02010803020104030203" pitchFamily="2" charset="-79"/>
                <a:cs typeface="Aharoni" panose="02010803020104030203" pitchFamily="2" charset="-79"/>
              </a:rPr>
              <a:t>This is a fun part of the kit. You learn about tea history, tea etiquette, and how to brew the tea.  Now it is time to have a tea party. This is great etiquette whether you are a boy or girl, so encourage all your children to participate. </a:t>
            </a:r>
          </a:p>
          <a:p>
            <a:r>
              <a:rPr lang="en-US" sz="3200" b="1" dirty="0">
                <a:latin typeface="Aharoni" panose="02010803020104030203" pitchFamily="2" charset="-79"/>
                <a:cs typeface="Aharoni" panose="02010803020104030203" pitchFamily="2" charset="-79"/>
              </a:rPr>
              <a:t>Along with the tea, a tea party always has foods. </a:t>
            </a:r>
          </a:p>
          <a:p>
            <a:r>
              <a:rPr lang="en-US" sz="3200" b="1" dirty="0">
                <a:latin typeface="Aharoni" panose="02010803020104030203" pitchFamily="2" charset="-79"/>
                <a:cs typeface="Aharoni" panose="02010803020104030203" pitchFamily="2" charset="-79"/>
              </a:rPr>
              <a:t>The foods at a tea party, often called tea fare, afternoon tea foods, or tea party treats, generally fall into three categories: delicate </a:t>
            </a:r>
            <a:r>
              <a:rPr lang="en-US" sz="3200" b="1" dirty="0">
                <a:latin typeface="Aharoni" panose="02010803020104030203" pitchFamily="2" charset="-79"/>
                <a:cs typeface="Aharoni" panose="02010803020104030203" pitchFamily="2" charset="-79"/>
                <a:hlinkClick r:id="rId3"/>
              </a:rPr>
              <a:t>finger sandwiches</a:t>
            </a:r>
            <a:r>
              <a:rPr lang="en-US" sz="3200" b="1" dirty="0">
                <a:latin typeface="Aharoni" panose="02010803020104030203" pitchFamily="2" charset="-79"/>
                <a:cs typeface="Aharoni" panose="02010803020104030203" pitchFamily="2" charset="-79"/>
              </a:rPr>
              <a:t>, warm scones with clotted cream and jam, and small sweets/pastries, served on a three-tiered stand in a traditional British </a:t>
            </a:r>
            <a:r>
              <a:rPr lang="en-US" sz="3200" b="1" dirty="0">
                <a:latin typeface="Aharoni" panose="02010803020104030203" pitchFamily="2" charset="-79"/>
                <a:cs typeface="Aharoni" panose="02010803020104030203" pitchFamily="2" charset="-79"/>
                <a:hlinkClick r:id="rId4"/>
              </a:rPr>
              <a:t>Afternoon Tea</a:t>
            </a:r>
            <a:r>
              <a:rPr lang="en-US" sz="3200" b="1" dirty="0">
                <a:latin typeface="Aharoni" panose="02010803020104030203" pitchFamily="2" charset="-79"/>
                <a:cs typeface="Aharoni" panose="02010803020104030203" pitchFamily="2" charset="-79"/>
              </a:rPr>
              <a:t>.</a:t>
            </a:r>
          </a:p>
          <a:p>
            <a:endParaRPr lang="en-US" sz="3200" b="1" dirty="0">
              <a:latin typeface="Aharoni" panose="02010803020104030203" pitchFamily="2" charset="-79"/>
              <a:cs typeface="Aharoni" panose="02010803020104030203" pitchFamily="2" charset="-79"/>
            </a:endParaRPr>
          </a:p>
          <a:p>
            <a:r>
              <a:rPr lang="en-US" sz="3200" b="1" dirty="0">
                <a:latin typeface="Aharoni" panose="02010803020104030203" pitchFamily="2" charset="-79"/>
                <a:cs typeface="Aharoni" panose="02010803020104030203" pitchFamily="2" charset="-79"/>
              </a:rPr>
              <a:t>Included is culinary lavender to make cookies for the tea party.  Recipe last slide .   </a:t>
            </a:r>
          </a:p>
        </p:txBody>
      </p:sp>
      <p:sp>
        <p:nvSpPr>
          <p:cNvPr id="5" name="Text Placeholder 4">
            <a:extLst>
              <a:ext uri="{FF2B5EF4-FFF2-40B4-BE49-F238E27FC236}">
                <a16:creationId xmlns:a16="http://schemas.microsoft.com/office/drawing/2014/main" id="{CF14AC01-4E43-9344-C449-76018F4B787F}"/>
              </a:ext>
            </a:extLst>
          </p:cNvPr>
          <p:cNvSpPr>
            <a:spLocks noGrp="1"/>
          </p:cNvSpPr>
          <p:nvPr>
            <p:ph type="body" sz="half" idx="4294967295"/>
          </p:nvPr>
        </p:nvSpPr>
        <p:spPr>
          <a:xfrm flipV="1">
            <a:off x="0" y="6610350"/>
            <a:ext cx="1308100" cy="1482725"/>
          </a:xfrm>
        </p:spPr>
        <p:txBody>
          <a:bodyPr>
            <a:normAutofit/>
          </a:bodyPr>
          <a:lstStyle/>
          <a:p>
            <a:r>
              <a:rPr lang="en-US" sz="1588" dirty="0"/>
              <a:t>tm</a:t>
            </a:r>
          </a:p>
        </p:txBody>
      </p:sp>
      <p:pic>
        <p:nvPicPr>
          <p:cNvPr id="1026" name="Picture 2" descr="Tea Party Food Ideas You Haven't Tried Yet | Picnic Makers">
            <a:extLst>
              <a:ext uri="{FF2B5EF4-FFF2-40B4-BE49-F238E27FC236}">
                <a16:creationId xmlns:a16="http://schemas.microsoft.com/office/drawing/2014/main" id="{5AF3F9B1-7686-CD92-04FB-FA7C5387E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7266" y="3452428"/>
            <a:ext cx="3537678" cy="3917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C9DB14-811C-F735-C25F-6E0F1E4B3E57}"/>
              </a:ext>
            </a:extLst>
          </p:cNvPr>
          <p:cNvSpPr txBox="1"/>
          <p:nvPr/>
        </p:nvSpPr>
        <p:spPr>
          <a:xfrm rot="10800000" flipH="1" flipV="1">
            <a:off x="11191164" y="2336068"/>
            <a:ext cx="3036897" cy="646331"/>
          </a:xfrm>
          <a:prstGeom prst="rect">
            <a:avLst/>
          </a:prstGeom>
          <a:noFill/>
        </p:spPr>
        <p:txBody>
          <a:bodyPr wrap="square">
            <a:spAutoFit/>
          </a:bodyPr>
          <a:lstStyle/>
          <a:p>
            <a:r>
              <a:rPr lang="en-US" sz="2859" dirty="0">
                <a:highlight>
                  <a:srgbClr val="FF00FF"/>
                </a:highlight>
              </a:rPr>
              <a:t>  </a:t>
            </a:r>
            <a:r>
              <a:rPr lang="en-US" sz="3600" dirty="0">
                <a:highlight>
                  <a:srgbClr val="FF00FF"/>
                </a:highlight>
              </a:rPr>
              <a:t>TEA PARTY </a:t>
            </a:r>
          </a:p>
        </p:txBody>
      </p:sp>
    </p:spTree>
    <p:extLst>
      <p:ext uri="{BB962C8B-B14F-4D97-AF65-F5344CB8AC3E}">
        <p14:creationId xmlns:p14="http://schemas.microsoft.com/office/powerpoint/2010/main" val="209109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27E2A-28E7-25CB-E956-F87F08FD6EC9}"/>
              </a:ext>
            </a:extLst>
          </p:cNvPr>
          <p:cNvSpPr>
            <a:spLocks noGrp="1"/>
          </p:cNvSpPr>
          <p:nvPr>
            <p:ph type="title"/>
          </p:nvPr>
        </p:nvSpPr>
        <p:spPr>
          <a:xfrm>
            <a:off x="1097281" y="188686"/>
            <a:ext cx="6770217" cy="6943634"/>
          </a:xfrm>
        </p:spPr>
        <p:txBody>
          <a:bodyPr anchor="b">
            <a:normAutofit fontScale="90000"/>
          </a:bodyPr>
          <a:lstStyle/>
          <a:p>
            <a:br>
              <a:rPr lang="en-US" sz="2000" b="1" i="0" dirty="0">
                <a:effectLst/>
              </a:rPr>
            </a:br>
            <a:br>
              <a:rPr lang="en-US" sz="2000" b="1" i="0" dirty="0">
                <a:effectLst/>
              </a:rPr>
            </a:br>
            <a:br>
              <a:rPr lang="en-US" sz="2000" b="1" i="0" dirty="0">
                <a:effectLst/>
              </a:rPr>
            </a:br>
            <a:br>
              <a:rPr lang="en-US" sz="2000" b="1" i="0" dirty="0">
                <a:effectLst/>
              </a:rPr>
            </a:br>
            <a:br>
              <a:rPr lang="en-US" sz="2000" b="1" i="0" dirty="0">
                <a:effectLst/>
              </a:rPr>
            </a:br>
            <a:br>
              <a:rPr lang="en-US" sz="2000" b="1" i="0" dirty="0">
                <a:effectLst/>
              </a:rPr>
            </a:br>
            <a:br>
              <a:rPr lang="en-US" sz="2000" b="1" dirty="0"/>
            </a:br>
            <a:br>
              <a:rPr lang="en-US" sz="2700" b="1" dirty="0"/>
            </a:br>
            <a:br>
              <a:rPr lang="en-US" sz="2000" b="1" i="0" dirty="0">
                <a:effectLst/>
              </a:rPr>
            </a:br>
            <a:br>
              <a:rPr lang="en-US" sz="2000" b="1" i="0" dirty="0">
                <a:effectLst/>
              </a:rPr>
            </a:br>
            <a:r>
              <a:rPr lang="en-US" sz="2000" b="1" i="0" dirty="0">
                <a:effectLst/>
              </a:rPr>
              <a:t> </a:t>
            </a:r>
            <a:br>
              <a:rPr lang="en-US" sz="2200" b="1" i="0" dirty="0">
                <a:effectLst/>
              </a:rPr>
            </a:br>
            <a:br>
              <a:rPr lang="en-US" sz="2000" b="1" i="0" dirty="0">
                <a:effectLst/>
              </a:rPr>
            </a:br>
            <a:br>
              <a:rPr lang="en-US" sz="2000" b="1" dirty="0"/>
            </a:br>
            <a:br>
              <a:rPr lang="en-US" sz="2000" b="1" dirty="0"/>
            </a:br>
            <a:br>
              <a:rPr lang="en-US" sz="3100" b="1" dirty="0"/>
            </a:br>
            <a:r>
              <a:rPr lang="en-US" sz="3100" b="1" dirty="0"/>
              <a:t>This website will teach you all the History of Tea in the Regency Period. Please take the time to learn.</a:t>
            </a:r>
            <a:br>
              <a:rPr lang="en-US" sz="2000" b="1" i="0" dirty="0">
                <a:effectLst/>
              </a:rPr>
            </a:br>
            <a:br>
              <a:rPr lang="en-US" sz="2000" b="1" i="0" dirty="0">
                <a:effectLst/>
              </a:rPr>
            </a:br>
            <a:br>
              <a:rPr lang="en-US" sz="2000" b="1" i="0" dirty="0">
                <a:effectLst/>
              </a:rPr>
            </a:br>
            <a:br>
              <a:rPr lang="en-US" sz="2200" b="1" i="0" dirty="0">
                <a:effectLst/>
              </a:rPr>
            </a:br>
            <a:br>
              <a:rPr lang="en-US" sz="2200" b="1" i="0" dirty="0">
                <a:effectLst/>
              </a:rPr>
            </a:br>
            <a:r>
              <a:rPr lang="en-US" sz="2200" b="1" dirty="0">
                <a:hlinkClick r:id="rId3"/>
              </a:rPr>
              <a:t>https://www.beachhouseteacompany.com/blogs/loose-leaf-tea-1/jane-austen-and-tea?srsltid</a:t>
            </a:r>
            <a:br>
              <a:rPr lang="en-US" sz="2000" b="1" i="0" dirty="0">
                <a:effectLst/>
              </a:rPr>
            </a:br>
            <a:br>
              <a:rPr lang="en-US" sz="2000" b="1" i="0" dirty="0">
                <a:effectLst/>
              </a:rPr>
            </a:br>
            <a:br>
              <a:rPr lang="en-US" sz="2000" b="1" i="0" dirty="0">
                <a:effectLst/>
              </a:rPr>
            </a:br>
            <a:br>
              <a:rPr lang="en-US" sz="2000" b="1" i="0" dirty="0">
                <a:effectLst/>
              </a:rPr>
            </a:br>
            <a:br>
              <a:rPr lang="en-US" sz="2000" b="1" i="0" dirty="0">
                <a:effectLst/>
              </a:rPr>
            </a:br>
            <a:endParaRPr lang="en-US" sz="2000" b="1" dirty="0"/>
          </a:p>
        </p:txBody>
      </p:sp>
      <p:sp>
        <p:nvSpPr>
          <p:cNvPr id="10" name="Picture Placeholder 9">
            <a:extLst>
              <a:ext uri="{FF2B5EF4-FFF2-40B4-BE49-F238E27FC236}">
                <a16:creationId xmlns:a16="http://schemas.microsoft.com/office/drawing/2014/main" id="{238B4970-7126-DDFB-D66E-EC8C5209DE31}"/>
              </a:ext>
            </a:extLst>
          </p:cNvPr>
          <p:cNvSpPr>
            <a:spLocks noGrp="1"/>
          </p:cNvSpPr>
          <p:nvPr>
            <p:ph type="pic" idx="1"/>
          </p:nvPr>
        </p:nvSpPr>
        <p:spPr/>
        <p:txBody>
          <a:bodyPr/>
          <a:lstStyle/>
          <a:p>
            <a:r>
              <a:rPr lang="en-US" sz="3600" b="1" dirty="0"/>
              <a:t>Jane Austen, the famous English novelist, is often associated with tea in the context of her literary works and the social customs of her time. Tea was a central part of British culture during the 18th and 19th centuries, which is the period in which Jane Austen lived and wrote. Here are a few ways in which tea is connected to Jane Austen</a:t>
            </a:r>
            <a:r>
              <a:rPr lang="en-US" sz="2800" b="1" dirty="0"/>
              <a:t>:</a:t>
            </a:r>
            <a:endParaRPr lang="en-US" sz="2800" dirty="0"/>
          </a:p>
        </p:txBody>
      </p:sp>
      <p:sp>
        <p:nvSpPr>
          <p:cNvPr id="5" name="Slide Number Placeholder 4">
            <a:extLst>
              <a:ext uri="{FF2B5EF4-FFF2-40B4-BE49-F238E27FC236}">
                <a16:creationId xmlns:a16="http://schemas.microsoft.com/office/drawing/2014/main" id="{F1B6D6F0-E91C-1094-5E24-8A08D16F3DBA}"/>
              </a:ext>
            </a:extLst>
          </p:cNvPr>
          <p:cNvSpPr>
            <a:spLocks noGrp="1"/>
          </p:cNvSpPr>
          <p:nvPr>
            <p:ph type="sldNum" sz="quarter" idx="4294967295"/>
          </p:nvPr>
        </p:nvSpPr>
        <p:spPr>
          <a:xfrm>
            <a:off x="13836650" y="7056438"/>
            <a:ext cx="793750" cy="1074737"/>
          </a:xfrm>
        </p:spPr>
        <p:txBody>
          <a:bodyPr anchor="ctr">
            <a:normAutofit/>
          </a:bodyPr>
          <a:lstStyle/>
          <a:p>
            <a:pPr>
              <a:spcAft>
                <a:spcPts val="600"/>
              </a:spcAft>
            </a:pPr>
            <a:fld id="{58FB4751-880F-D840-AAA9-3A15815CC996}" type="slidenum">
              <a:rPr lang="en-US" smtClean="0"/>
              <a:pPr>
                <a:spcAft>
                  <a:spcPts val="600"/>
                </a:spcAft>
              </a:pPr>
              <a:t>13</a:t>
            </a:fld>
            <a:endParaRPr lang="en-US" dirty="0"/>
          </a:p>
        </p:txBody>
      </p:sp>
      <p:pic>
        <p:nvPicPr>
          <p:cNvPr id="7" name="Picture 6" descr="Red hot tea in a glass teacup">
            <a:extLst>
              <a:ext uri="{FF2B5EF4-FFF2-40B4-BE49-F238E27FC236}">
                <a16:creationId xmlns:a16="http://schemas.microsoft.com/office/drawing/2014/main" id="{60E3D3D7-7190-A9EB-1D6B-9871921DB0E3}"/>
              </a:ext>
            </a:extLst>
          </p:cNvPr>
          <p:cNvPicPr>
            <a:picLocks noChangeAspect="1"/>
          </p:cNvPicPr>
          <p:nvPr/>
        </p:nvPicPr>
        <p:blipFill>
          <a:blip r:embed="rId4"/>
          <a:srcRect l="24106" r="20906" b="2"/>
          <a:stretch>
            <a:fillRect/>
          </a:stretch>
        </p:blipFill>
        <p:spPr>
          <a:xfrm>
            <a:off x="2089914" y="0"/>
            <a:ext cx="3796589" cy="3481909"/>
          </a:xfrm>
          <a:prstGeom prst="rect">
            <a:avLst/>
          </a:prstGeom>
          <a:noFill/>
          <a:ln>
            <a:noFill/>
          </a:ln>
        </p:spPr>
      </p:pic>
    </p:spTree>
    <p:extLst>
      <p:ext uri="{BB962C8B-B14F-4D97-AF65-F5344CB8AC3E}">
        <p14:creationId xmlns:p14="http://schemas.microsoft.com/office/powerpoint/2010/main" val="677013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F248-704D-3CC5-5EE3-CE879E2EE15F}"/>
              </a:ext>
            </a:extLst>
          </p:cNvPr>
          <p:cNvSpPr>
            <a:spLocks noGrp="1"/>
          </p:cNvSpPr>
          <p:nvPr>
            <p:ph type="title"/>
          </p:nvPr>
        </p:nvSpPr>
        <p:spPr>
          <a:xfrm>
            <a:off x="1100573" y="340590"/>
            <a:ext cx="12432183" cy="1049298"/>
          </a:xfrm>
        </p:spPr>
        <p:txBody>
          <a:bodyPr anchor="t">
            <a:normAutofit/>
          </a:bodyPr>
          <a:lstStyle/>
          <a:p>
            <a:br>
              <a:rPr lang="en-US" sz="2223" b="1" dirty="0">
                <a:solidFill>
                  <a:schemeClr val="accent5"/>
                </a:solidFill>
              </a:rPr>
            </a:br>
            <a:endParaRPr lang="en-US" sz="2223" dirty="0">
              <a:solidFill>
                <a:schemeClr val="bg1"/>
              </a:solidFill>
              <a:highlight>
                <a:srgbClr val="FF0000"/>
              </a:highlight>
            </a:endParaRPr>
          </a:p>
        </p:txBody>
      </p:sp>
      <p:sp>
        <p:nvSpPr>
          <p:cNvPr id="10" name="Content Placeholder 9">
            <a:extLst>
              <a:ext uri="{FF2B5EF4-FFF2-40B4-BE49-F238E27FC236}">
                <a16:creationId xmlns:a16="http://schemas.microsoft.com/office/drawing/2014/main" id="{137C9570-351A-3810-B50B-FAE7AC1B588E}"/>
              </a:ext>
            </a:extLst>
          </p:cNvPr>
          <p:cNvSpPr>
            <a:spLocks noGrp="1"/>
          </p:cNvSpPr>
          <p:nvPr>
            <p:ph sz="quarter" idx="13"/>
          </p:nvPr>
        </p:nvSpPr>
        <p:spPr>
          <a:xfrm>
            <a:off x="182881" y="0"/>
            <a:ext cx="8990380" cy="7055509"/>
          </a:xfrm>
        </p:spPr>
        <p:txBody>
          <a:bodyPr>
            <a:normAutofit/>
          </a:bodyPr>
          <a:lstStyle/>
          <a:p>
            <a:r>
              <a:rPr lang="en-US" sz="2800" dirty="0">
                <a:solidFill>
                  <a:schemeClr val="bg1"/>
                </a:solidFill>
                <a:highlight>
                  <a:srgbClr val="FF0000"/>
                </a:highlight>
              </a:rPr>
              <a:t>Tea etiquette for children</a:t>
            </a:r>
            <a:endParaRPr lang="en-US" sz="2800" b="1" dirty="0">
              <a:solidFill>
                <a:schemeClr val="accent2"/>
              </a:solidFill>
            </a:endParaRPr>
          </a:p>
          <a:p>
            <a:endParaRPr lang="en-US" dirty="0">
              <a:solidFill>
                <a:srgbClr val="C00000"/>
              </a:solidFill>
            </a:endParaRPr>
          </a:p>
          <a:p>
            <a:endParaRPr lang="en-US" dirty="0">
              <a:solidFill>
                <a:srgbClr val="C00000"/>
              </a:solidFill>
            </a:endParaRPr>
          </a:p>
        </p:txBody>
      </p:sp>
      <p:sp>
        <p:nvSpPr>
          <p:cNvPr id="8" name="Content Placeholder 7">
            <a:extLst>
              <a:ext uri="{FF2B5EF4-FFF2-40B4-BE49-F238E27FC236}">
                <a16:creationId xmlns:a16="http://schemas.microsoft.com/office/drawing/2014/main" id="{D308244B-7992-1B2D-72ED-E82354CE94FE}"/>
              </a:ext>
            </a:extLst>
          </p:cNvPr>
          <p:cNvSpPr>
            <a:spLocks noGrp="1"/>
          </p:cNvSpPr>
          <p:nvPr>
            <p:ph sz="quarter" idx="12"/>
          </p:nvPr>
        </p:nvSpPr>
        <p:spPr>
          <a:xfrm>
            <a:off x="9265066" y="340590"/>
            <a:ext cx="5182453" cy="7417523"/>
          </a:xfrm>
        </p:spPr>
        <p:txBody>
          <a:bodyPr>
            <a:noAutofit/>
          </a:bodyPr>
          <a:lstStyle/>
          <a:p>
            <a:r>
              <a:rPr lang="en-US" sz="2800" b="1" dirty="0">
                <a:solidFill>
                  <a:schemeClr val="tx1"/>
                </a:solidFill>
                <a:latin typeface="Abadi" panose="020B0604020104020204" pitchFamily="34" charset="0"/>
                <a:hlinkClick r:id="rId3">
                  <a:extLst>
                    <a:ext uri="{A12FA001-AC4F-418D-AE19-62706E023703}">
                      <ahyp:hlinkClr xmlns:ahyp="http://schemas.microsoft.com/office/drawing/2018/hyperlinkcolor" val="tx"/>
                    </a:ext>
                  </a:extLst>
                </a:hlinkClick>
              </a:rPr>
              <a:t>http://www.tea-happiness.com/2019/01/teaching-kids-through-tea-parties.html</a:t>
            </a:r>
            <a:endParaRPr lang="en-US" sz="2800" b="1" dirty="0">
              <a:solidFill>
                <a:schemeClr val="tx1"/>
              </a:solidFill>
              <a:latin typeface="Abadi" panose="020B0604020104020204" pitchFamily="34" charset="0"/>
            </a:endParaRPr>
          </a:p>
          <a:p>
            <a:endParaRPr lang="en-US" sz="2800" b="1" dirty="0">
              <a:solidFill>
                <a:schemeClr val="tx1"/>
              </a:solidFill>
              <a:latin typeface="Abadi" panose="020B0604020104020204" pitchFamily="34" charset="0"/>
            </a:endParaRPr>
          </a:p>
          <a:p>
            <a:r>
              <a:rPr lang="en-US" sz="2800" b="1" dirty="0">
                <a:solidFill>
                  <a:schemeClr val="tx1"/>
                </a:solidFill>
                <a:latin typeface="Abadi" panose="020B0604020104020204" pitchFamily="34" charset="0"/>
                <a:hlinkClick r:id="rId4">
                  <a:extLst>
                    <a:ext uri="{A12FA001-AC4F-418D-AE19-62706E023703}">
                      <ahyp:hlinkClr xmlns:ahyp="http://schemas.microsoft.com/office/drawing/2018/hyperlinkcolor" val="tx"/>
                    </a:ext>
                  </a:extLst>
                </a:hlinkClick>
              </a:rPr>
              <a:t>https://www.eastangelharbor.com/blog/tea-hat-blog/little-girls-tea-party-ettiquette</a:t>
            </a:r>
            <a:endParaRPr lang="en-US" sz="2800" b="1" dirty="0">
              <a:solidFill>
                <a:schemeClr val="tx1"/>
              </a:solidFill>
              <a:latin typeface="Abadi" panose="020B0604020104020204" pitchFamily="34" charset="0"/>
            </a:endParaRPr>
          </a:p>
          <a:p>
            <a:endParaRPr lang="en-US" sz="2800" b="1" dirty="0">
              <a:solidFill>
                <a:schemeClr val="tx1"/>
              </a:solidFill>
              <a:latin typeface="Abadi" panose="020B0604020104020204" pitchFamily="34" charset="0"/>
            </a:endParaRPr>
          </a:p>
          <a:p>
            <a:r>
              <a:rPr lang="en-US" sz="2800" b="1" dirty="0">
                <a:solidFill>
                  <a:schemeClr val="tx1"/>
                </a:solidFill>
                <a:latin typeface="Abadi" panose="020B0604020104020204" pitchFamily="34" charset="0"/>
                <a:hlinkClick r:id="rId5">
                  <a:extLst>
                    <a:ext uri="{A12FA001-AC4F-418D-AE19-62706E023703}">
                      <ahyp:hlinkClr xmlns:ahyp="http://schemas.microsoft.com/office/drawing/2018/hyperlinkcolor" val="tx"/>
                    </a:ext>
                  </a:extLst>
                </a:hlinkClick>
              </a:rPr>
              <a:t>https://youtu.be/nKup3embP0c?si=L3JNNwPrS96vTZMp</a:t>
            </a:r>
            <a:endParaRPr lang="en-US" sz="2800" b="1" dirty="0">
              <a:solidFill>
                <a:schemeClr val="tx1"/>
              </a:solidFill>
              <a:latin typeface="Abadi" panose="020B0604020104020204" pitchFamily="34" charset="0"/>
            </a:endParaRPr>
          </a:p>
          <a:p>
            <a:endParaRPr lang="en-US" sz="2800" b="1" dirty="0">
              <a:solidFill>
                <a:schemeClr val="tx1"/>
              </a:solidFill>
              <a:latin typeface="Abadi" panose="020B0604020104020204" pitchFamily="34" charset="0"/>
            </a:endParaRPr>
          </a:p>
          <a:p>
            <a:r>
              <a:rPr lang="en-US" sz="2800" b="1" dirty="0">
                <a:highlight>
                  <a:srgbClr val="C0C0C0"/>
                </a:highlight>
                <a:latin typeface="Abadi" panose="020B0604020104020204" pitchFamily="34" charset="0"/>
                <a:hlinkClick r:id="rId6">
                  <a:extLst>
                    <a:ext uri="{A12FA001-AC4F-418D-AE19-62706E023703}">
                      <ahyp:hlinkClr xmlns:ahyp="http://schemas.microsoft.com/office/drawing/2018/hyperlinkcolor" val="tx"/>
                    </a:ext>
                  </a:extLst>
                </a:hlinkClick>
              </a:rPr>
              <a:t>https://www.culturekidsmedia.com/videos/tea-time-rules-a-kids-guide-to-afternoon-tea-etiquette-not-high-tea-1/</a:t>
            </a:r>
            <a:endParaRPr lang="en-US" sz="2800" b="1" dirty="0">
              <a:highlight>
                <a:srgbClr val="C0C0C0"/>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2B11240-AF96-F78D-203E-0A756766FEEC}"/>
              </a:ext>
            </a:extLst>
          </p:cNvPr>
          <p:cNvSpPr>
            <a:spLocks noGrp="1"/>
          </p:cNvSpPr>
          <p:nvPr>
            <p:ph type="sldNum" sz="quarter" idx="4"/>
          </p:nvPr>
        </p:nvSpPr>
        <p:spPr/>
        <p:txBody>
          <a:bodyPr/>
          <a:lstStyle/>
          <a:p>
            <a:r>
              <a:rPr lang="en-US" dirty="0"/>
              <a:t>30</a:t>
            </a:r>
          </a:p>
        </p:txBody>
      </p:sp>
      <p:sp>
        <p:nvSpPr>
          <p:cNvPr id="5" name="Footer Placeholder 4">
            <a:extLst>
              <a:ext uri="{FF2B5EF4-FFF2-40B4-BE49-F238E27FC236}">
                <a16:creationId xmlns:a16="http://schemas.microsoft.com/office/drawing/2014/main" id="{8B152D42-19CB-0158-9633-1AF3ACD9C4E2}"/>
              </a:ext>
            </a:extLst>
          </p:cNvPr>
          <p:cNvSpPr>
            <a:spLocks noGrp="1"/>
          </p:cNvSpPr>
          <p:nvPr>
            <p:ph type="ftr" sz="quarter" idx="4294967295"/>
          </p:nvPr>
        </p:nvSpPr>
        <p:spPr>
          <a:xfrm>
            <a:off x="10504488" y="7758113"/>
            <a:ext cx="4125912" cy="373062"/>
          </a:xfrm>
        </p:spPr>
        <p:txBody>
          <a:bodyPr/>
          <a:lstStyle/>
          <a:p>
            <a:endParaRPr lang="en-US" dirty="0"/>
          </a:p>
        </p:txBody>
      </p:sp>
      <p:pic>
        <p:nvPicPr>
          <p:cNvPr id="11" name="Picture 10">
            <a:extLst>
              <a:ext uri="{FF2B5EF4-FFF2-40B4-BE49-F238E27FC236}">
                <a16:creationId xmlns:a16="http://schemas.microsoft.com/office/drawing/2014/main" id="{088E2C6A-D618-46CF-6E30-4398DA07010A}"/>
              </a:ext>
            </a:extLst>
          </p:cNvPr>
          <p:cNvPicPr>
            <a:picLocks noChangeAspect="1"/>
          </p:cNvPicPr>
          <p:nvPr/>
        </p:nvPicPr>
        <p:blipFill>
          <a:blip r:embed="rId7"/>
          <a:stretch>
            <a:fillRect/>
          </a:stretch>
        </p:blipFill>
        <p:spPr>
          <a:xfrm>
            <a:off x="5646057" y="224115"/>
            <a:ext cx="2704246" cy="1524452"/>
          </a:xfrm>
          <a:prstGeom prst="rect">
            <a:avLst/>
          </a:prstGeom>
        </p:spPr>
      </p:pic>
      <p:sp>
        <p:nvSpPr>
          <p:cNvPr id="9" name="TextBox 8">
            <a:extLst>
              <a:ext uri="{FF2B5EF4-FFF2-40B4-BE49-F238E27FC236}">
                <a16:creationId xmlns:a16="http://schemas.microsoft.com/office/drawing/2014/main" id="{FACE93AC-624F-99FA-13A2-B925B2C24621}"/>
              </a:ext>
            </a:extLst>
          </p:cNvPr>
          <p:cNvSpPr txBox="1"/>
          <p:nvPr/>
        </p:nvSpPr>
        <p:spPr>
          <a:xfrm>
            <a:off x="228784" y="1944975"/>
            <a:ext cx="8990379" cy="5262979"/>
          </a:xfrm>
          <a:prstGeom prst="rect">
            <a:avLst/>
          </a:prstGeom>
          <a:noFill/>
        </p:spPr>
        <p:txBody>
          <a:bodyPr wrap="square">
            <a:spAutoFit/>
          </a:bodyPr>
          <a:lstStyle/>
          <a:p>
            <a:r>
              <a:rPr lang="en-US" sz="2400" b="1" dirty="0">
                <a:solidFill>
                  <a:schemeClr val="accent2"/>
                </a:solidFill>
                <a:latin typeface="Abadi" panose="020B0604020104020204" pitchFamily="34" charset="0"/>
                <a:ea typeface="ADLaM Display" panose="02010000000000000000" pitchFamily="2" charset="0"/>
                <a:cs typeface="ADLaM Display" panose="02010000000000000000" pitchFamily="2" charset="0"/>
              </a:rPr>
              <a:t>Etiquette and Manners: Austen's novels are known for their exploration of social etiquette and manners. The rules and customs surrounding tea-drinking, such as how one should pour and serve the tea, were often used to illustrate a character's social standing and manners. Good manners were highly valued in Austen's society.</a:t>
            </a:r>
          </a:p>
          <a:p>
            <a:endPar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a:p>
            <a:r>
              <a:rPr lang="en-US" sz="2400" b="1" dirty="0">
                <a:solidFill>
                  <a:schemeClr val="accent2"/>
                </a:solidFill>
              </a:rPr>
              <a:t>Manners and Etiquette: The rules of etiquette surrounding tea-drinking provided a microcosm for the broader social norms and expectations of Austen's time. The art of pouring tea, holding a teacup, and engaging in polite discourse were all reflective of one's upbringing and societal standing. In "Emma," for instance, Emma </a:t>
            </a:r>
            <a:r>
              <a:rPr lang="en-US" sz="2400" b="1" dirty="0" err="1">
                <a:solidFill>
                  <a:schemeClr val="accent2"/>
                </a:solidFill>
              </a:rPr>
              <a:t>Woodhouse's</a:t>
            </a:r>
            <a:r>
              <a:rPr lang="en-US" sz="2400" b="1" dirty="0">
                <a:solidFill>
                  <a:schemeClr val="accent2"/>
                </a:solidFill>
              </a:rPr>
              <a:t> guidance on tea service at her tea party demonstrates her authority and desire to control social situations</a:t>
            </a:r>
            <a:endParaRPr lang="en-US" sz="24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768134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5FB3-701E-A0F4-586C-4C85FCF1AFB4}"/>
              </a:ext>
            </a:extLst>
          </p:cNvPr>
          <p:cNvSpPr>
            <a:spLocks noGrp="1"/>
          </p:cNvSpPr>
          <p:nvPr>
            <p:ph type="title"/>
          </p:nvPr>
        </p:nvSpPr>
        <p:spPr>
          <a:xfrm>
            <a:off x="1097280" y="163774"/>
            <a:ext cx="9041587" cy="818866"/>
          </a:xfrm>
        </p:spPr>
        <p:txBody>
          <a:bodyPr/>
          <a:lstStyle/>
          <a:p>
            <a:r>
              <a:rPr lang="en-US" sz="3600" b="1" dirty="0"/>
              <a:t>              Making Herb Tea</a:t>
            </a:r>
          </a:p>
        </p:txBody>
      </p:sp>
      <p:sp>
        <p:nvSpPr>
          <p:cNvPr id="3" name="Content Placeholder 2">
            <a:extLst>
              <a:ext uri="{FF2B5EF4-FFF2-40B4-BE49-F238E27FC236}">
                <a16:creationId xmlns:a16="http://schemas.microsoft.com/office/drawing/2014/main" id="{0B645400-2004-9832-6554-3CB7688EDD79}"/>
              </a:ext>
            </a:extLst>
          </p:cNvPr>
          <p:cNvSpPr>
            <a:spLocks noGrp="1"/>
          </p:cNvSpPr>
          <p:nvPr>
            <p:ph sz="quarter" idx="10"/>
          </p:nvPr>
        </p:nvSpPr>
        <p:spPr>
          <a:xfrm>
            <a:off x="573206" y="2402006"/>
            <a:ext cx="13347509" cy="5663820"/>
          </a:xfrm>
        </p:spPr>
        <p:txBody>
          <a:bodyPr>
            <a:normAutofit/>
          </a:bodyPr>
          <a:lstStyle/>
          <a:p>
            <a:r>
              <a:rPr lang="en-US" sz="2400" b="1" i="1" dirty="0">
                <a:latin typeface="Aharoni" panose="02010803020104030203" pitchFamily="2" charset="-79"/>
                <a:cs typeface="Aharoni" panose="02010803020104030203" pitchFamily="2" charset="-79"/>
              </a:rPr>
              <a:t>How to Make Herb Tea- </a:t>
            </a:r>
          </a:p>
          <a:p>
            <a:r>
              <a:rPr lang="en-US" sz="2400" b="1" i="1" dirty="0">
                <a:latin typeface="Aharoni" panose="02010803020104030203" pitchFamily="2" charset="-79"/>
                <a:cs typeface="Aharoni" panose="02010803020104030203" pitchFamily="2" charset="-79"/>
              </a:rPr>
              <a:t>Use any of the herbs from the Herb packet. Enough for tea and use of all medicinal/wellness activities.  </a:t>
            </a:r>
          </a:p>
          <a:p>
            <a:r>
              <a:rPr lang="en-US" sz="2400" b="1" i="1" dirty="0">
                <a:latin typeface="Aharoni" panose="02010803020104030203" pitchFamily="2" charset="-79"/>
                <a:cs typeface="Aharoni" panose="02010803020104030203" pitchFamily="2" charset="-79"/>
              </a:rPr>
              <a:t>Garden fresh (mint, chamomile . Lemon balm) is easy to brew and takes no longer than </a:t>
            </a:r>
          </a:p>
          <a:p>
            <a:r>
              <a:rPr lang="en-US" sz="2400" b="1" i="1" dirty="0">
                <a:latin typeface="Aharoni" panose="02010803020104030203" pitchFamily="2" charset="-79"/>
                <a:cs typeface="Aharoni" panose="02010803020104030203" pitchFamily="2" charset="-79"/>
              </a:rPr>
              <a:t>10 minutes just like any other pot of tea.  leaves are soft, herbaceous, and contain a rich and potent supply the naturally derived menthol oil. How to brew Herbal Tea:</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1. Using any type of tea infuser or tea bag, add about 3 tsp of freshly dried herb to every 8 oz of boiled water.</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2. Allow herb to steep for about 10-20 minutes.</a:t>
            </a:r>
          </a:p>
          <a:p>
            <a:endParaRPr lang="en-US" dirty="0"/>
          </a:p>
        </p:txBody>
      </p:sp>
      <p:sp>
        <p:nvSpPr>
          <p:cNvPr id="6" name="Slide Number Placeholder 5">
            <a:extLst>
              <a:ext uri="{FF2B5EF4-FFF2-40B4-BE49-F238E27FC236}">
                <a16:creationId xmlns:a16="http://schemas.microsoft.com/office/drawing/2014/main" id="{67FF937E-306C-EC7F-0238-E8FBCEB2F2EB}"/>
              </a:ext>
            </a:extLst>
          </p:cNvPr>
          <p:cNvSpPr>
            <a:spLocks noGrp="1"/>
          </p:cNvSpPr>
          <p:nvPr>
            <p:ph type="sldNum" sz="quarter" idx="4"/>
          </p:nvPr>
        </p:nvSpPr>
        <p:spPr>
          <a:prstGeom prst="rect">
            <a:avLst/>
          </a:prstGeom>
        </p:spPr>
        <p:txBody>
          <a:bodyPr vert="horz" lIns="72614" tIns="36307" rIns="72614" bIns="36307" rtlCol="0" anchor="b"/>
          <a:lstStyle>
            <a:defPPr>
              <a:defRPr lang="en-US"/>
            </a:defPPr>
            <a:lvl1pPr marL="0" algn="r" defTabSz="363063" rtl="0" eaLnBrk="1" latinLnBrk="0" hangingPunct="1">
              <a:defRPr sz="794" kern="1200">
                <a:solidFill>
                  <a:schemeClr val="tx1">
                    <a:lumMod val="75000"/>
                    <a:lumOff val="25000"/>
                  </a:schemeClr>
                </a:solidFill>
                <a:latin typeface="+mn-lt"/>
                <a:ea typeface="+mn-ea"/>
                <a:cs typeface="+mn-cs"/>
              </a:defRPr>
            </a:lvl1pPr>
            <a:lvl2pPr marL="363063" algn="l" defTabSz="363063" rtl="0" eaLnBrk="1" latinLnBrk="0" hangingPunct="1">
              <a:defRPr sz="1429" kern="1200">
                <a:solidFill>
                  <a:schemeClr val="tx1"/>
                </a:solidFill>
                <a:latin typeface="+mn-lt"/>
                <a:ea typeface="+mn-ea"/>
                <a:cs typeface="+mn-cs"/>
              </a:defRPr>
            </a:lvl2pPr>
            <a:lvl3pPr marL="726125" algn="l" defTabSz="363063" rtl="0" eaLnBrk="1" latinLnBrk="0" hangingPunct="1">
              <a:defRPr sz="1429" kern="1200">
                <a:solidFill>
                  <a:schemeClr val="tx1"/>
                </a:solidFill>
                <a:latin typeface="+mn-lt"/>
                <a:ea typeface="+mn-ea"/>
                <a:cs typeface="+mn-cs"/>
              </a:defRPr>
            </a:lvl3pPr>
            <a:lvl4pPr marL="1089188" algn="l" defTabSz="363063" rtl="0" eaLnBrk="1" latinLnBrk="0" hangingPunct="1">
              <a:defRPr sz="1429" kern="1200">
                <a:solidFill>
                  <a:schemeClr val="tx1"/>
                </a:solidFill>
                <a:latin typeface="+mn-lt"/>
                <a:ea typeface="+mn-ea"/>
                <a:cs typeface="+mn-cs"/>
              </a:defRPr>
            </a:lvl4pPr>
            <a:lvl5pPr marL="1452250" algn="l" defTabSz="363063" rtl="0" eaLnBrk="1" latinLnBrk="0" hangingPunct="1">
              <a:defRPr sz="1429" kern="1200">
                <a:solidFill>
                  <a:schemeClr val="tx1"/>
                </a:solidFill>
                <a:latin typeface="+mn-lt"/>
                <a:ea typeface="+mn-ea"/>
                <a:cs typeface="+mn-cs"/>
              </a:defRPr>
            </a:lvl5pPr>
            <a:lvl6pPr marL="1815313" algn="l" defTabSz="363063" rtl="0" eaLnBrk="1" latinLnBrk="0" hangingPunct="1">
              <a:defRPr sz="1429" kern="1200">
                <a:solidFill>
                  <a:schemeClr val="tx1"/>
                </a:solidFill>
                <a:latin typeface="+mn-lt"/>
                <a:ea typeface="+mn-ea"/>
                <a:cs typeface="+mn-cs"/>
              </a:defRPr>
            </a:lvl6pPr>
            <a:lvl7pPr marL="2178375" algn="l" defTabSz="363063" rtl="0" eaLnBrk="1" latinLnBrk="0" hangingPunct="1">
              <a:defRPr sz="1429" kern="1200">
                <a:solidFill>
                  <a:schemeClr val="tx1"/>
                </a:solidFill>
                <a:latin typeface="+mn-lt"/>
                <a:ea typeface="+mn-ea"/>
                <a:cs typeface="+mn-cs"/>
              </a:defRPr>
            </a:lvl7pPr>
            <a:lvl8pPr marL="2541438" algn="l" defTabSz="363063" rtl="0" eaLnBrk="1" latinLnBrk="0" hangingPunct="1">
              <a:defRPr sz="1429" kern="1200">
                <a:solidFill>
                  <a:schemeClr val="tx1"/>
                </a:solidFill>
                <a:latin typeface="+mn-lt"/>
                <a:ea typeface="+mn-ea"/>
                <a:cs typeface="+mn-cs"/>
              </a:defRPr>
            </a:lvl8pPr>
            <a:lvl9pPr marL="2904500" algn="l" defTabSz="363063" rtl="0" eaLnBrk="1" latinLnBrk="0" hangingPunct="1">
              <a:defRPr sz="1429" kern="1200">
                <a:solidFill>
                  <a:schemeClr val="tx1"/>
                </a:solidFill>
                <a:latin typeface="+mn-lt"/>
                <a:ea typeface="+mn-ea"/>
                <a:cs typeface="+mn-cs"/>
              </a:defRPr>
            </a:lvl9pPr>
          </a:lstStyle>
          <a:p>
            <a:r>
              <a:rPr lang="en-US" dirty="0"/>
              <a:t>311</a:t>
            </a:r>
          </a:p>
        </p:txBody>
      </p:sp>
      <p:pic>
        <p:nvPicPr>
          <p:cNvPr id="15362" name="Picture 2" descr="Mint Tea">
            <a:extLst>
              <a:ext uri="{FF2B5EF4-FFF2-40B4-BE49-F238E27FC236}">
                <a16:creationId xmlns:a16="http://schemas.microsoft.com/office/drawing/2014/main" id="{82D8E298-C0E2-5423-6398-99F30D70B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475" y="20681"/>
            <a:ext cx="2520915" cy="23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56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83758C-771A-D62F-CB7F-CC0F0A859C40}"/>
              </a:ext>
            </a:extLst>
          </p:cNvPr>
          <p:cNvSpPr>
            <a:spLocks noGrp="1"/>
          </p:cNvSpPr>
          <p:nvPr>
            <p:ph type="title"/>
          </p:nvPr>
        </p:nvSpPr>
        <p:spPr/>
        <p:txBody>
          <a:bodyPr/>
          <a:lstStyle/>
          <a:p>
            <a:r>
              <a:rPr lang="en-US" dirty="0"/>
              <a:t>Lavender Cookies</a:t>
            </a:r>
          </a:p>
        </p:txBody>
      </p:sp>
      <p:sp>
        <p:nvSpPr>
          <p:cNvPr id="4" name="Text Placeholder 3">
            <a:extLst>
              <a:ext uri="{FF2B5EF4-FFF2-40B4-BE49-F238E27FC236}">
                <a16:creationId xmlns:a16="http://schemas.microsoft.com/office/drawing/2014/main" id="{4155BDFD-FA58-7603-4A53-EB606324FC44}"/>
              </a:ext>
            </a:extLst>
          </p:cNvPr>
          <p:cNvSpPr>
            <a:spLocks noGrp="1"/>
          </p:cNvSpPr>
          <p:nvPr>
            <p:ph sz="half" idx="2"/>
          </p:nvPr>
        </p:nvSpPr>
        <p:spPr>
          <a:xfrm>
            <a:off x="7450455" y="3124200"/>
            <a:ext cx="5790191" cy="4785890"/>
          </a:xfrm>
        </p:spPr>
        <p:txBody>
          <a:bodyPr>
            <a:normAutofit lnSpcReduction="10000"/>
          </a:bodyPr>
          <a:lstStyle/>
          <a:p>
            <a:r>
              <a:rPr lang="en-US" sz="2400" b="1" dirty="0"/>
              <a:t>4 tablespoons (2 ounces) unsalted butter, melted</a:t>
            </a:r>
          </a:p>
          <a:p>
            <a:r>
              <a:rPr lang="en-US" sz="2400" b="1" dirty="0"/>
              <a:t>1/3 cup (67 grams) granulated sugar</a:t>
            </a:r>
          </a:p>
          <a:p>
            <a:r>
              <a:rPr lang="en-US" sz="2400" b="1" dirty="0"/>
              <a:t>1/2 teaspoon culinary grade lavender buds</a:t>
            </a:r>
          </a:p>
          <a:p>
            <a:r>
              <a:rPr lang="en-US" sz="2400" b="1" dirty="0"/>
              <a:t>1 large egg yolk (no white)</a:t>
            </a:r>
          </a:p>
          <a:p>
            <a:r>
              <a:rPr lang="en-US" sz="2400" b="1" dirty="0"/>
              <a:t>1/2 teaspoon vanilla extract</a:t>
            </a:r>
          </a:p>
          <a:p>
            <a:r>
              <a:rPr lang="en-US" sz="2400" b="1" dirty="0"/>
              <a:t>3/4 cup (96 grams) all-purpose flour</a:t>
            </a:r>
          </a:p>
          <a:p>
            <a:r>
              <a:rPr lang="en-US" sz="2400" b="1" dirty="0"/>
              <a:t>1/4 teaspoon baking soda</a:t>
            </a:r>
          </a:p>
          <a:p>
            <a:r>
              <a:rPr lang="en-US" sz="2400" b="1" dirty="0"/>
              <a:t>1/8 teaspoon fine salt</a:t>
            </a:r>
          </a:p>
          <a:p>
            <a:r>
              <a:rPr lang="en-US" sz="2400" b="1" dirty="0"/>
              <a:t>For complete recipe go to website-https://www.dessertfortwo.com/lavender-cookies/</a:t>
            </a:r>
          </a:p>
          <a:p>
            <a:endParaRPr lang="en-US" b="1" dirty="0"/>
          </a:p>
          <a:p>
            <a:endParaRPr lang="en-US" dirty="0"/>
          </a:p>
        </p:txBody>
      </p:sp>
      <p:sp>
        <p:nvSpPr>
          <p:cNvPr id="7" name="Rectangle 1">
            <a:extLst>
              <a:ext uri="{FF2B5EF4-FFF2-40B4-BE49-F238E27FC236}">
                <a16:creationId xmlns:a16="http://schemas.microsoft.com/office/drawing/2014/main" id="{F500BAD4-959D-F937-F849-6CED95781ABE}"/>
              </a:ext>
            </a:extLst>
          </p:cNvPr>
          <p:cNvSpPr>
            <a:spLocks noGrp="1" noChangeArrowheads="1"/>
          </p:cNvSpPr>
          <p:nvPr>
            <p:ph sz="half" idx="1"/>
          </p:nvPr>
        </p:nvSpPr>
        <p:spPr bwMode="auto">
          <a:xfrm>
            <a:off x="0" y="2437873"/>
            <a:ext cx="7176134" cy="54722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76176" rIns="0" bIns="76176" numCol="1" rtlCol="0" anchor="ctr" anchorCtr="0" compatLnSpc="1">
            <a:prstTxWarp prst="textNoShape">
              <a:avLst/>
            </a:prstTxWarp>
            <a:spAutoFit/>
          </a:bodyPr>
          <a:lstStyle/>
          <a:p>
            <a:pPr marL="0" indent="0" defTabSz="1097280" eaLnBrk="0" fontAlgn="base" hangingPunct="0">
              <a:lnSpc>
                <a:spcPct val="100000"/>
              </a:lnSpc>
              <a:spcBef>
                <a:spcPct val="0"/>
              </a:spcBef>
              <a:spcAft>
                <a:spcPct val="0"/>
              </a:spcAft>
              <a:buNone/>
            </a:pPr>
            <a:endParaRPr lang="en-US" altLang="en-US" sz="2160" dirty="0">
              <a:latin typeface="Arial" panose="020B0604020202020204" pitchFamily="34" charset="0"/>
            </a:endParaRPr>
          </a:p>
          <a:p>
            <a:pPr marL="0" indent="0" defTabSz="1097280" eaLnBrk="0" fontAlgn="base" hangingPunct="0">
              <a:lnSpc>
                <a:spcPct val="100000"/>
              </a:lnSpc>
              <a:spcBef>
                <a:spcPct val="0"/>
              </a:spcBef>
              <a:spcAft>
                <a:spcPct val="0"/>
              </a:spcAft>
              <a:buFontTx/>
              <a:buAutoNum type="arabicPeriod"/>
            </a:pPr>
            <a:r>
              <a:rPr lang="en-US" altLang="en-US" sz="1680" b="1" dirty="0">
                <a:solidFill>
                  <a:srgbClr val="01011E"/>
                </a:solidFill>
                <a:latin typeface="Avenir"/>
              </a:rPr>
              <a:t>Preheat the oven to 350, and line a small baking sheet with parchment paper (or use a silicone mat).</a:t>
            </a:r>
          </a:p>
          <a:p>
            <a:pPr marL="0" indent="0" defTabSz="1097280" eaLnBrk="0" fontAlgn="base" hangingPunct="0">
              <a:lnSpc>
                <a:spcPct val="100000"/>
              </a:lnSpc>
              <a:spcBef>
                <a:spcPct val="0"/>
              </a:spcBef>
              <a:spcAft>
                <a:spcPct val="0"/>
              </a:spcAft>
              <a:buFontTx/>
              <a:buAutoNum type="arabicPeriod" startAt="2"/>
            </a:pPr>
            <a:r>
              <a:rPr lang="en-US" altLang="en-US" sz="1680" b="1" dirty="0">
                <a:solidFill>
                  <a:srgbClr val="01011E"/>
                </a:solidFill>
                <a:latin typeface="Avenir"/>
              </a:rPr>
              <a:t>Place the butter in a microwave-safe bowl, and melt it in the microwave in 25 second intervals until fully melted. Keep an eye on it because if it gets too hot, it will splatter.</a:t>
            </a:r>
          </a:p>
          <a:p>
            <a:pPr marL="0" indent="0" defTabSz="1097280" eaLnBrk="0" fontAlgn="base" hangingPunct="0">
              <a:lnSpc>
                <a:spcPct val="100000"/>
              </a:lnSpc>
              <a:spcBef>
                <a:spcPct val="0"/>
              </a:spcBef>
              <a:spcAft>
                <a:spcPct val="0"/>
              </a:spcAft>
              <a:buFontTx/>
              <a:buAutoNum type="arabicPeriod" startAt="3"/>
            </a:pPr>
            <a:r>
              <a:rPr lang="en-US" altLang="en-US" sz="1680" b="1" dirty="0">
                <a:solidFill>
                  <a:srgbClr val="01011E"/>
                </a:solidFill>
                <a:latin typeface="Avenir"/>
              </a:rPr>
              <a:t>In a small food processor, combine the sugar and lavender buds and pulse a few times to break the buds into small pieces. Cover the food processor while you pulse so the sugar doesn’t fly out.</a:t>
            </a:r>
          </a:p>
          <a:p>
            <a:pPr marL="0" indent="0" defTabSz="1097280" eaLnBrk="0" fontAlgn="base" hangingPunct="0">
              <a:lnSpc>
                <a:spcPct val="100000"/>
              </a:lnSpc>
              <a:spcBef>
                <a:spcPct val="0"/>
              </a:spcBef>
              <a:spcAft>
                <a:spcPct val="0"/>
              </a:spcAft>
              <a:buFontTx/>
              <a:buAutoNum type="arabicPeriod" startAt="4"/>
            </a:pPr>
            <a:r>
              <a:rPr lang="en-US" altLang="en-US" sz="1680" b="1" dirty="0">
                <a:solidFill>
                  <a:srgbClr val="01011E"/>
                </a:solidFill>
                <a:latin typeface="Avenir"/>
              </a:rPr>
              <a:t>Stir together the melted butter, lavender sugar, egg yolk, and vanilla extract. Stir very well to combine.</a:t>
            </a:r>
          </a:p>
          <a:p>
            <a:pPr marL="0" indent="0" defTabSz="1097280" eaLnBrk="0" fontAlgn="base" hangingPunct="0">
              <a:lnSpc>
                <a:spcPct val="100000"/>
              </a:lnSpc>
              <a:spcBef>
                <a:spcPct val="0"/>
              </a:spcBef>
              <a:spcAft>
                <a:spcPct val="0"/>
              </a:spcAft>
              <a:buFontTx/>
              <a:buAutoNum type="arabicPeriod" startAt="5"/>
            </a:pPr>
            <a:r>
              <a:rPr lang="en-US" altLang="en-US" sz="1680" b="1" dirty="0">
                <a:solidFill>
                  <a:srgbClr val="01011E"/>
                </a:solidFill>
                <a:latin typeface="Avenir"/>
              </a:rPr>
              <a:t>Next, sprinkle the flour, baking soda and salt evenly over the dough, and stir just to combine.</a:t>
            </a:r>
          </a:p>
          <a:p>
            <a:pPr marL="0" indent="0" defTabSz="1097280" eaLnBrk="0" fontAlgn="base" hangingPunct="0">
              <a:lnSpc>
                <a:spcPct val="100000"/>
              </a:lnSpc>
              <a:spcBef>
                <a:spcPct val="0"/>
              </a:spcBef>
              <a:spcAft>
                <a:spcPct val="0"/>
              </a:spcAft>
              <a:buFontTx/>
              <a:buAutoNum type="arabicPeriod" startAt="6"/>
            </a:pPr>
            <a:r>
              <a:rPr lang="en-US" altLang="en-US" sz="1680" b="1" dirty="0">
                <a:solidFill>
                  <a:srgbClr val="01011E"/>
                </a:solidFill>
                <a:latin typeface="Avenir"/>
              </a:rPr>
              <a:t>Press the dough flat and evenly in the bowl, and then divide it in half by eye. You should get 3 cookies from each half.</a:t>
            </a:r>
          </a:p>
          <a:p>
            <a:pPr marL="0" indent="0" defTabSz="1097280" eaLnBrk="0" fontAlgn="base" hangingPunct="0">
              <a:lnSpc>
                <a:spcPct val="100000"/>
              </a:lnSpc>
              <a:spcBef>
                <a:spcPct val="0"/>
              </a:spcBef>
              <a:spcAft>
                <a:spcPct val="0"/>
              </a:spcAft>
              <a:buFontTx/>
              <a:buAutoNum type="arabicPeriod" startAt="7"/>
            </a:pPr>
            <a:r>
              <a:rPr lang="en-US" altLang="en-US" sz="1680" b="1" dirty="0">
                <a:solidFill>
                  <a:srgbClr val="01011E"/>
                </a:solidFill>
                <a:latin typeface="Avenir"/>
              </a:rPr>
              <a:t>Evenly space the cookies on the prepared baking sheet.</a:t>
            </a:r>
            <a:br>
              <a:rPr lang="en-US" altLang="en-US" sz="1680" b="1" dirty="0">
                <a:solidFill>
                  <a:srgbClr val="01011E"/>
                </a:solidFill>
                <a:latin typeface="Avenir"/>
              </a:rPr>
            </a:br>
            <a:r>
              <a:rPr lang="en-US" altLang="en-US" sz="1680" b="1" dirty="0">
                <a:solidFill>
                  <a:srgbClr val="01011E"/>
                </a:solidFill>
                <a:latin typeface="Avenir"/>
              </a:rPr>
              <a:t>Bake for 10 minutes, until they spread, start to crackle and appear dry on top.</a:t>
            </a:r>
          </a:p>
          <a:p>
            <a:pPr marL="0" indent="0" defTabSz="1097280" eaLnBrk="0" fontAlgn="base" hangingPunct="0">
              <a:lnSpc>
                <a:spcPct val="100000"/>
              </a:lnSpc>
              <a:spcBef>
                <a:spcPct val="0"/>
              </a:spcBef>
              <a:spcAft>
                <a:spcPct val="0"/>
              </a:spcAft>
              <a:buFontTx/>
              <a:buAutoNum type="arabicPeriod" startAt="8"/>
            </a:pPr>
            <a:r>
              <a:rPr lang="en-US" altLang="en-US" sz="1680" b="1" dirty="0">
                <a:solidFill>
                  <a:srgbClr val="01011E"/>
                </a:solidFill>
                <a:latin typeface="Avenir"/>
              </a:rPr>
              <a:t>Let the cookies rest on the baking sheet for 2 minutes before moving them to a wire rack to cool completely.</a:t>
            </a:r>
          </a:p>
          <a:p>
            <a:pPr marL="0" indent="0" defTabSz="1097280" eaLnBrk="0" fontAlgn="base" hangingPunct="0">
              <a:lnSpc>
                <a:spcPct val="100000"/>
              </a:lnSpc>
              <a:spcBef>
                <a:spcPct val="0"/>
              </a:spcBef>
              <a:spcAft>
                <a:spcPct val="0"/>
              </a:spcAft>
              <a:buNone/>
            </a:pPr>
            <a:endParaRPr lang="en-US" altLang="en-US" sz="2160" dirty="0">
              <a:latin typeface="Arial" panose="020B0604020202020204" pitchFamily="34" charset="0"/>
            </a:endParaRPr>
          </a:p>
        </p:txBody>
      </p:sp>
      <p:pic>
        <p:nvPicPr>
          <p:cNvPr id="9219" name="Picture 3" descr="Stack of lavender cookies on wire baking rack.">
            <a:extLst>
              <a:ext uri="{FF2B5EF4-FFF2-40B4-BE49-F238E27FC236}">
                <a16:creationId xmlns:a16="http://schemas.microsoft.com/office/drawing/2014/main" id="{D5B46814-ACC8-ECCC-1132-4D4FDA29F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454" y="704023"/>
            <a:ext cx="2961514" cy="16658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59FEF69-49D2-6482-55B6-C814043EFBE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ED17943-8451-7358-F694-046097DB44F0}"/>
              </a:ext>
            </a:extLst>
          </p:cNvPr>
          <p:cNvSpPr>
            <a:spLocks noGrp="1"/>
          </p:cNvSpPr>
          <p:nvPr>
            <p:ph type="sldNum" sz="quarter" idx="12"/>
          </p:nvPr>
        </p:nvSpPr>
        <p:spPr/>
        <p:txBody>
          <a:bodyPr/>
          <a:lstStyle/>
          <a:p>
            <a:fld id="{2EAE8407-B10F-40AB-B332-9DB4A751244F}" type="slidenum">
              <a:rPr lang="en-US" smtClean="0"/>
              <a:t>16</a:t>
            </a:fld>
            <a:endParaRPr lang="en-US"/>
          </a:p>
        </p:txBody>
      </p:sp>
      <p:sp>
        <p:nvSpPr>
          <p:cNvPr id="6" name="Date Placeholder 5">
            <a:extLst>
              <a:ext uri="{FF2B5EF4-FFF2-40B4-BE49-F238E27FC236}">
                <a16:creationId xmlns:a16="http://schemas.microsoft.com/office/drawing/2014/main" id="{4BF5AED3-D4E4-DC0F-9A0F-23F5CE55C41E}"/>
              </a:ext>
            </a:extLst>
          </p:cNvPr>
          <p:cNvSpPr>
            <a:spLocks noGrp="1"/>
          </p:cNvSpPr>
          <p:nvPr>
            <p:ph type="dt" sz="half" idx="10"/>
          </p:nvPr>
        </p:nvSpPr>
        <p:spPr/>
        <p:txBody>
          <a:bodyPr/>
          <a:lstStyle/>
          <a:p>
            <a:r>
              <a:rPr lang="en-US"/>
              <a:t>1-36</a:t>
            </a:r>
          </a:p>
        </p:txBody>
      </p:sp>
    </p:spTree>
    <p:extLst>
      <p:ext uri="{BB962C8B-B14F-4D97-AF65-F5344CB8AC3E}">
        <p14:creationId xmlns:p14="http://schemas.microsoft.com/office/powerpoint/2010/main" val="228816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333E-6D0A-99EC-75A9-21DEA6FA3FE3}"/>
              </a:ext>
            </a:extLst>
          </p:cNvPr>
          <p:cNvSpPr>
            <a:spLocks noGrp="1"/>
          </p:cNvSpPr>
          <p:nvPr>
            <p:ph type="title"/>
          </p:nvPr>
        </p:nvSpPr>
        <p:spPr/>
        <p:txBody>
          <a:bodyPr>
            <a:normAutofit/>
          </a:bodyPr>
          <a:lstStyle/>
          <a:p>
            <a:r>
              <a:rPr lang="en-US" sz="2223" dirty="0">
                <a:highlight>
                  <a:srgbClr val="000000"/>
                </a:highlight>
                <a:latin typeface="Algerian" panose="04020705040A02060702" pitchFamily="82" charset="0"/>
              </a:rPr>
              <a:t> </a:t>
            </a:r>
          </a:p>
        </p:txBody>
      </p:sp>
      <p:sp>
        <p:nvSpPr>
          <p:cNvPr id="3" name="Content Placeholder 2">
            <a:extLst>
              <a:ext uri="{FF2B5EF4-FFF2-40B4-BE49-F238E27FC236}">
                <a16:creationId xmlns:a16="http://schemas.microsoft.com/office/drawing/2014/main" id="{282F1B52-DF82-F69D-9CD6-EBEDDBEE6577}"/>
              </a:ext>
            </a:extLst>
          </p:cNvPr>
          <p:cNvSpPr>
            <a:spLocks noGrp="1"/>
          </p:cNvSpPr>
          <p:nvPr>
            <p:ph sz="half" idx="1"/>
          </p:nvPr>
        </p:nvSpPr>
        <p:spPr>
          <a:xfrm>
            <a:off x="259307" y="545911"/>
            <a:ext cx="8224036" cy="6701050"/>
          </a:xfrm>
        </p:spPr>
        <p:txBody>
          <a:bodyPr>
            <a:noAutofit/>
          </a:bodyPr>
          <a:lstStyle/>
          <a:p>
            <a:r>
              <a:rPr lang="en-US" sz="3600" dirty="0">
                <a:solidFill>
                  <a:schemeClr val="tx1">
                    <a:lumMod val="75000"/>
                  </a:schemeClr>
                </a:solidFill>
                <a:latin typeface="Gill Sans Nova Cond XBd" panose="020B0A06020104020203" pitchFamily="34" charset="0"/>
              </a:rPr>
              <a:t>herbal sachets (often called 'posies' or 'sweet bags') were very popular in the Regency Era, </a:t>
            </a:r>
            <a:r>
              <a:rPr lang="en-US" sz="3600" b="1" dirty="0">
                <a:solidFill>
                  <a:srgbClr val="0A0A0A"/>
                </a:solidFill>
                <a:latin typeface="Gill Sans Nova Cond XBd" panose="020B0A06020104020203" pitchFamily="34" charset="0"/>
              </a:rPr>
              <a:t>used for both pleasant scents and perceived health benefits, with ladies like Jane Austen's characters likely using them to combat unpleasant smells, uplift spirits, or as simple remedies, though specific mentions by Austen herself are scarce, the cultural practice was widespread. These sachets contained fragrant herbs like lavender, rose, chamomile, or rosemary, providing aromatherapy and freshness, notes </a:t>
            </a:r>
            <a:r>
              <a:rPr lang="en-US" sz="3600" b="1" dirty="0">
                <a:solidFill>
                  <a:srgbClr val="1A0DAB"/>
                </a:solidFill>
                <a:latin typeface="Gill Sans Nova Cond XBd" panose="020B0A06020104020203" pitchFamily="34" charset="0"/>
                <a:hlinkClick r:id="rId3"/>
              </a:rPr>
              <a:t>Always Austen</a:t>
            </a:r>
            <a:r>
              <a:rPr lang="en-US" sz="3600" b="1" dirty="0">
                <a:solidFill>
                  <a:srgbClr val="0A0A0A"/>
                </a:solidFill>
                <a:latin typeface="Gill Sans Nova Cond XBd" panose="020B0A06020104020203" pitchFamily="34" charset="0"/>
              </a:rPr>
              <a:t> and </a:t>
            </a:r>
            <a:r>
              <a:rPr lang="en-US" sz="3600" b="1" dirty="0">
                <a:solidFill>
                  <a:srgbClr val="1A0DAB"/>
                </a:solidFill>
                <a:latin typeface="Gill Sans Nova Cond XBd" panose="020B0A06020104020203" pitchFamily="34" charset="0"/>
                <a:hlinkClick r:id="rId4"/>
              </a:rPr>
              <a:t>Jane Austen's World</a:t>
            </a:r>
            <a:r>
              <a:rPr lang="en-US" sz="3600" b="1" dirty="0">
                <a:solidFill>
                  <a:srgbClr val="0A0A0A"/>
                </a:solidFill>
                <a:latin typeface="Gill Sans Nova Cond XBd" panose="020B0A06020104020203" pitchFamily="34" charset="0"/>
              </a:rPr>
              <a:t>, which detail Regency remedies and scents</a:t>
            </a:r>
            <a:endParaRPr lang="en-US" sz="3600" b="1" dirty="0">
              <a:latin typeface="Gill Sans Nova Cond XBd" panose="020B0A06020104020203" pitchFamily="34" charset="0"/>
            </a:endParaRPr>
          </a:p>
        </p:txBody>
      </p:sp>
      <p:sp>
        <p:nvSpPr>
          <p:cNvPr id="6" name="Picture Placeholder 5">
            <a:extLst>
              <a:ext uri="{FF2B5EF4-FFF2-40B4-BE49-F238E27FC236}">
                <a16:creationId xmlns:a16="http://schemas.microsoft.com/office/drawing/2014/main" id="{652B9DE2-E204-83E5-9361-CE76504A1B62}"/>
              </a:ext>
            </a:extLst>
          </p:cNvPr>
          <p:cNvSpPr>
            <a:spLocks noGrp="1"/>
          </p:cNvSpPr>
          <p:nvPr>
            <p:ph type="pic" sz="quarter" idx="13"/>
          </p:nvPr>
        </p:nvSpPr>
        <p:spPr>
          <a:xfrm>
            <a:off x="8483343" y="300251"/>
            <a:ext cx="5887750" cy="6555732"/>
          </a:xfrm>
        </p:spPr>
        <p:txBody>
          <a:bodyPr/>
          <a:lstStyle/>
          <a:p>
            <a:r>
              <a:rPr lang="en-US" sz="2800" b="1" i="1" dirty="0">
                <a:solidFill>
                  <a:schemeClr val="accent2"/>
                </a:solidFill>
                <a:hlinkClick r:id="rId5">
                  <a:extLst>
                    <a:ext uri="{A12FA001-AC4F-418D-AE19-62706E023703}">
                      <ahyp:hlinkClr xmlns:ahyp="http://schemas.microsoft.com/office/drawing/2018/hyperlinkcolor" val="tx"/>
                    </a:ext>
                  </a:extLst>
                </a:hlinkClick>
              </a:rPr>
              <a:t>https://kidsgardening.org/resources/garden-activities-exploring-herbs</a:t>
            </a:r>
            <a:endParaRPr lang="en-US" sz="2800" b="1" i="1" dirty="0">
              <a:solidFill>
                <a:schemeClr val="accent2"/>
              </a:solidFill>
            </a:endParaRPr>
          </a:p>
          <a:p>
            <a:endParaRPr lang="en-US" sz="2800" b="1" i="1" dirty="0">
              <a:solidFill>
                <a:schemeClr val="accent2"/>
              </a:solidFill>
            </a:endParaRPr>
          </a:p>
          <a:p>
            <a:r>
              <a:rPr lang="en-US" sz="2800" b="1" i="1" dirty="0">
                <a:solidFill>
                  <a:schemeClr val="accent2"/>
                </a:solidFill>
                <a:hlinkClick r:id="rId6">
                  <a:extLst>
                    <a:ext uri="{A12FA001-AC4F-418D-AE19-62706E023703}">
                      <ahyp:hlinkClr xmlns:ahyp="http://schemas.microsoft.com/office/drawing/2018/hyperlinkcolor" val="tx"/>
                    </a:ext>
                  </a:extLst>
                </a:hlinkClick>
              </a:rPr>
              <a:t>https://www.facebook.com/pallensmith/videos/herbal-dryer-sachets/10155105634359573/</a:t>
            </a:r>
            <a:endParaRPr lang="en-US" sz="2800" b="1" i="1" dirty="0">
              <a:solidFill>
                <a:schemeClr val="accent2"/>
              </a:solidFill>
            </a:endParaRPr>
          </a:p>
          <a:p>
            <a:endParaRPr lang="en-US" dirty="0"/>
          </a:p>
        </p:txBody>
      </p:sp>
      <p:pic>
        <p:nvPicPr>
          <p:cNvPr id="3074" name="Picture 2" descr="dried leaves on white surface">
            <a:extLst>
              <a:ext uri="{FF2B5EF4-FFF2-40B4-BE49-F238E27FC236}">
                <a16:creationId xmlns:a16="http://schemas.microsoft.com/office/drawing/2014/main" id="{22FEEE7E-CA52-780D-62AE-5DCEDA7F5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6514" y="4114800"/>
            <a:ext cx="3125338" cy="255895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5F0883E-3E7D-452D-E56D-F66F86DD46B6}"/>
              </a:ext>
            </a:extLst>
          </p:cNvPr>
          <p:cNvSpPr>
            <a:spLocks noGrp="1"/>
          </p:cNvSpPr>
          <p:nvPr>
            <p:ph type="sldNum" sz="quarter" idx="12"/>
          </p:nvPr>
        </p:nvSpPr>
        <p:spPr/>
        <p:txBody>
          <a:bodyPr/>
          <a:lstStyle/>
          <a:p>
            <a:r>
              <a:rPr lang="en-US" dirty="0"/>
              <a:t>17</a:t>
            </a:r>
          </a:p>
        </p:txBody>
      </p:sp>
      <p:sp>
        <p:nvSpPr>
          <p:cNvPr id="8" name="Footer Placeholder 7">
            <a:extLst>
              <a:ext uri="{FF2B5EF4-FFF2-40B4-BE49-F238E27FC236}">
                <a16:creationId xmlns:a16="http://schemas.microsoft.com/office/drawing/2014/main" id="{0EAE32B0-48E5-AD21-CB00-B16F452DE09E}"/>
              </a:ext>
            </a:extLst>
          </p:cNvPr>
          <p:cNvSpPr>
            <a:spLocks noGrp="1"/>
          </p:cNvSpPr>
          <p:nvPr>
            <p:ph type="ftr" sz="quarter" idx="11"/>
          </p:nvPr>
        </p:nvSpPr>
        <p:spPr/>
        <p:txBody>
          <a:bodyPr/>
          <a:lstStyle/>
          <a:p>
            <a:endParaRPr lang="en-US"/>
          </a:p>
        </p:txBody>
      </p:sp>
      <p:sp>
        <p:nvSpPr>
          <p:cNvPr id="9" name="Date Placeholder 8">
            <a:extLst>
              <a:ext uri="{FF2B5EF4-FFF2-40B4-BE49-F238E27FC236}">
                <a16:creationId xmlns:a16="http://schemas.microsoft.com/office/drawing/2014/main" id="{638DCE60-D9DC-162D-1FD2-BE24FB2B1D38}"/>
              </a:ext>
            </a:extLst>
          </p:cNvPr>
          <p:cNvSpPr>
            <a:spLocks noGrp="1"/>
          </p:cNvSpPr>
          <p:nvPr>
            <p:ph type="dt" sz="half" idx="10"/>
          </p:nvPr>
        </p:nvSpPr>
        <p:spPr/>
        <p:txBody>
          <a:bodyPr/>
          <a:lstStyle/>
          <a:p>
            <a:r>
              <a:rPr lang="en-US"/>
              <a:t>1-36</a:t>
            </a:r>
          </a:p>
        </p:txBody>
      </p:sp>
    </p:spTree>
    <p:extLst>
      <p:ext uri="{BB962C8B-B14F-4D97-AF65-F5344CB8AC3E}">
        <p14:creationId xmlns:p14="http://schemas.microsoft.com/office/powerpoint/2010/main" val="77989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p:txBody>
          <a:bodyPr/>
          <a:lstStyle/>
          <a:p>
            <a:r>
              <a:rPr lang="en-US"/>
              <a:t>Bookmark </a:t>
            </a:r>
            <a:r>
              <a:rPr lang="en-US" dirty="0"/>
              <a:t>and Journal</a:t>
            </a:r>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p:txBody>
          <a:bodyPr/>
          <a:lstStyle/>
          <a:p>
            <a:r>
              <a:rPr lang="en-US" dirty="0"/>
              <a:t>Included in your kit is a bookmark.  This bookmark opens up. Included are many different stickers to add to your bookmark. Or cut out pictures and add or press leaves and flowers between, it is up to you and your turn to be creative.</a:t>
            </a:r>
          </a:p>
          <a:p>
            <a:r>
              <a:rPr lang="en-US" dirty="0"/>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dirty="0"/>
          </a:p>
        </p:txBody>
      </p:sp>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a:xfrm>
            <a:off x="7205133" y="6041362"/>
            <a:ext cx="9119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D12358-51D2-46B3-9BDE-DF29528B9454}" type="slidenum">
              <a:rPr lang="en-US" smtClean="0"/>
              <a:pPr/>
              <a:t>18</a:t>
            </a:fld>
            <a:endParaRPr lang="en-US"/>
          </a:p>
        </p:txBody>
      </p:sp>
    </p:spTree>
    <p:extLst>
      <p:ext uri="{BB962C8B-B14F-4D97-AF65-F5344CB8AC3E}">
        <p14:creationId xmlns:p14="http://schemas.microsoft.com/office/powerpoint/2010/main" val="1631663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6F0B35-CF2D-54EE-4DDE-8D0554E66B54}"/>
              </a:ext>
            </a:extLst>
          </p:cNvPr>
          <p:cNvSpPr>
            <a:spLocks noGrp="1"/>
          </p:cNvSpPr>
          <p:nvPr>
            <p:ph sz="half" idx="15"/>
          </p:nvPr>
        </p:nvSpPr>
        <p:spPr>
          <a:xfrm>
            <a:off x="2922927" y="2734377"/>
            <a:ext cx="3430213" cy="3813502"/>
          </a:xfrm>
        </p:spPr>
        <p:txBody>
          <a:bodyPr/>
          <a:lstStyle/>
          <a:p>
            <a:pPr marL="0" indent="0">
              <a:buNone/>
            </a:pPr>
            <a:r>
              <a:rPr lang="en-US" dirty="0">
                <a:hlinkClick r:id="rId3"/>
              </a:rPr>
              <a:t>/</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Content Placeholder 2">
            <a:extLst>
              <a:ext uri="{FF2B5EF4-FFF2-40B4-BE49-F238E27FC236}">
                <a16:creationId xmlns:a16="http://schemas.microsoft.com/office/drawing/2014/main" id="{EB48C6D1-2DCA-5505-5E71-10B8DB3647C6}"/>
              </a:ext>
            </a:extLst>
          </p:cNvPr>
          <p:cNvSpPr>
            <a:spLocks noGrp="1"/>
          </p:cNvSpPr>
          <p:nvPr>
            <p:ph sz="half" idx="14"/>
          </p:nvPr>
        </p:nvSpPr>
        <p:spPr>
          <a:xfrm>
            <a:off x="6417481" y="286604"/>
            <a:ext cx="7939963" cy="7670041"/>
          </a:xfrm>
        </p:spPr>
        <p:txBody>
          <a:bodyPr>
            <a:normAutofit/>
          </a:bodyPr>
          <a:lstStyle/>
          <a:p>
            <a:r>
              <a:rPr lang="en-US" sz="3200" dirty="0"/>
              <a:t>  Websites are included. to read and learn best time to plant bulbs.</a:t>
            </a:r>
          </a:p>
          <a:p>
            <a:r>
              <a:rPr lang="en-US" sz="3200" dirty="0">
                <a:hlinkClick r:id="rId4"/>
              </a:rPr>
              <a:t>https://planthardiness.ars.usda.gov/   </a:t>
            </a:r>
            <a:r>
              <a:rPr lang="en-US" sz="3200" dirty="0"/>
              <a:t>( put your zip code in and it will give you your planting zone. </a:t>
            </a:r>
          </a:p>
          <a:p>
            <a:endParaRPr lang="en-US" sz="3200" dirty="0"/>
          </a:p>
          <a:p>
            <a:r>
              <a:rPr lang="en-US" sz="3200" dirty="0">
                <a:hlinkClick r:id="rId5"/>
              </a:rPr>
              <a:t>https://trueleafmarket.com/pages/usda-hardiness-zones</a:t>
            </a:r>
            <a:endParaRPr lang="en-US" sz="3200" dirty="0"/>
          </a:p>
          <a:p>
            <a:endParaRPr lang="en-US" sz="3200" dirty="0"/>
          </a:p>
          <a:p>
            <a:r>
              <a:rPr lang="en-US" sz="3200" dirty="0">
                <a:hlinkClick r:id="rId6"/>
              </a:rPr>
              <a:t>https://www.adrbulbs.com/page/Planting-Time#:~:text=The%20timing%20of%20bulb%20and,callas%2C%20cannas%2C%20begonias%2C%20caladiums</a:t>
            </a:r>
            <a:endParaRPr lang="en-US" sz="3200" dirty="0"/>
          </a:p>
          <a:p>
            <a:endParaRPr lang="en-US" dirty="0"/>
          </a:p>
        </p:txBody>
      </p:sp>
      <p:sp>
        <p:nvSpPr>
          <p:cNvPr id="8" name="Date Placeholder 7">
            <a:extLst>
              <a:ext uri="{FF2B5EF4-FFF2-40B4-BE49-F238E27FC236}">
                <a16:creationId xmlns:a16="http://schemas.microsoft.com/office/drawing/2014/main" id="{07D2D4B6-0C4D-0155-2A82-A5FDF0307E3A}"/>
              </a:ext>
            </a:extLst>
          </p:cNvPr>
          <p:cNvSpPr>
            <a:spLocks noGrp="1"/>
          </p:cNvSpPr>
          <p:nvPr>
            <p:ph type="dt" sz="half" idx="10"/>
          </p:nvPr>
        </p:nvSpPr>
        <p:spPr/>
        <p:txBody>
          <a:bodyPr/>
          <a:lstStyle/>
          <a:p>
            <a:r>
              <a:rPr lang="en-US"/>
              <a:t>1-36</a:t>
            </a:r>
          </a:p>
        </p:txBody>
      </p:sp>
      <p:sp>
        <p:nvSpPr>
          <p:cNvPr id="7" name="Footer Placeholder 6">
            <a:extLst>
              <a:ext uri="{FF2B5EF4-FFF2-40B4-BE49-F238E27FC236}">
                <a16:creationId xmlns:a16="http://schemas.microsoft.com/office/drawing/2014/main" id="{C1608806-EEA7-D2CA-67AA-2C58B0A48A09}"/>
              </a:ext>
            </a:extLst>
          </p:cNvPr>
          <p:cNvSpPr>
            <a:spLocks noGrp="1"/>
          </p:cNvSpPr>
          <p:nvPr>
            <p:ph type="ftr" sz="quarter" idx="11"/>
          </p:nvPr>
        </p:nvSpPr>
        <p:spPr/>
        <p:txBody>
          <a:bodyPr/>
          <a:lstStyle/>
          <a:p>
            <a:endParaRPr lang="en-US"/>
          </a:p>
        </p:txBody>
      </p:sp>
      <p:sp>
        <p:nvSpPr>
          <p:cNvPr id="11" name="Slide Number Placeholder 4">
            <a:extLst>
              <a:ext uri="{FF2B5EF4-FFF2-40B4-BE49-F238E27FC236}">
                <a16:creationId xmlns:a16="http://schemas.microsoft.com/office/drawing/2014/main" id="{053B0FB9-FD5B-528C-C754-444EB76AA396}"/>
              </a:ext>
            </a:extLst>
          </p:cNvPr>
          <p:cNvSpPr>
            <a:spLocks noGrp="1"/>
          </p:cNvSpPr>
          <p:nvPr>
            <p:ph type="sldNum" sz="quarter" idx="12"/>
          </p:nvPr>
        </p:nvSpPr>
        <p:spPr>
          <a:xfrm>
            <a:off x="11490513" y="6061028"/>
            <a:ext cx="525242" cy="711449"/>
          </a:xfrm>
        </p:spPr>
        <p:txBody>
          <a:bodyPr anchor="ctr">
            <a:normAutofit/>
          </a:bodyPr>
          <a:lstStyle/>
          <a:p>
            <a:pPr>
              <a:spcAft>
                <a:spcPts val="476"/>
              </a:spcAft>
            </a:pPr>
            <a:r>
              <a:rPr lang="en-US" dirty="0"/>
              <a:t>19</a:t>
            </a:r>
          </a:p>
        </p:txBody>
      </p:sp>
      <p:pic>
        <p:nvPicPr>
          <p:cNvPr id="6" name="Picture 2">
            <a:extLst>
              <a:ext uri="{FF2B5EF4-FFF2-40B4-BE49-F238E27FC236}">
                <a16:creationId xmlns:a16="http://schemas.microsoft.com/office/drawing/2014/main" id="{067F1FD3-437E-4281-A6CD-7AF90DDEA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1383" b="-2"/>
          <a:stretch>
            <a:fillRect/>
          </a:stretch>
        </p:blipFill>
        <p:spPr bwMode="auto">
          <a:xfrm>
            <a:off x="846162" y="395785"/>
            <a:ext cx="5295331" cy="637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2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374169-7CCE-9501-E4B0-F67A804FCE60}"/>
              </a:ext>
            </a:extLst>
          </p:cNvPr>
          <p:cNvSpPr>
            <a:spLocks noGrp="1"/>
          </p:cNvSpPr>
          <p:nvPr>
            <p:ph type="title"/>
          </p:nvPr>
        </p:nvSpPr>
        <p:spPr/>
        <p:txBody>
          <a:bodyPr/>
          <a:lstStyle/>
          <a:p>
            <a:r>
              <a:rPr lang="en-US" sz="3600" b="1" dirty="0"/>
              <a:t>My farm built in 1810, with one of Jane Austen’s favorite flowers the Peony.. </a:t>
            </a:r>
            <a:br>
              <a:rPr lang="en-US" sz="3600" b="1" dirty="0"/>
            </a:br>
            <a:r>
              <a:rPr lang="en-US" sz="3600" b="1" dirty="0"/>
              <a:t>Jane Austen was 34 or 35 years old in 1810, as she was born on December 16, 1775, making her 34 for most of that year and turning 35 in December, right around the time her sister Cassandra painted her famous portrait</a:t>
            </a:r>
          </a:p>
        </p:txBody>
      </p:sp>
      <p:pic>
        <p:nvPicPr>
          <p:cNvPr id="8" name="Picture Placeholder 7">
            <a:extLst>
              <a:ext uri="{FF2B5EF4-FFF2-40B4-BE49-F238E27FC236}">
                <a16:creationId xmlns:a16="http://schemas.microsoft.com/office/drawing/2014/main" id="{EED92F3F-E6F4-433C-793C-F0CF5B28B6D1}"/>
              </a:ext>
            </a:extLst>
          </p:cNvPr>
          <p:cNvPicPr>
            <a:picLocks noGrp="1" noChangeAspect="1"/>
          </p:cNvPicPr>
          <p:nvPr>
            <p:ph type="pic" sz="quarter" idx="11"/>
          </p:nvPr>
        </p:nvPicPr>
        <p:blipFill>
          <a:blip r:embed="rId3"/>
          <a:srcRect l="977" r="977"/>
          <a:stretch/>
        </p:blipFill>
        <p:spPr>
          <a:xfrm rot="5400000">
            <a:off x="-930275" y="1244600"/>
            <a:ext cx="7915275" cy="6054725"/>
          </a:xfrm>
          <a:noFill/>
        </p:spPr>
      </p:pic>
      <p:sp>
        <p:nvSpPr>
          <p:cNvPr id="5" name="Slide Number Placeholder 4">
            <a:extLst>
              <a:ext uri="{FF2B5EF4-FFF2-40B4-BE49-F238E27FC236}">
                <a16:creationId xmlns:a16="http://schemas.microsoft.com/office/drawing/2014/main" id="{6A6651C8-CD40-062A-87FC-E1C7E60265AD}"/>
              </a:ext>
            </a:extLst>
          </p:cNvPr>
          <p:cNvSpPr>
            <a:spLocks noGrp="1"/>
          </p:cNvSpPr>
          <p:nvPr>
            <p:ph type="sldNum" sz="quarter" idx="4294967295"/>
          </p:nvPr>
        </p:nvSpPr>
        <p:spPr>
          <a:xfrm>
            <a:off x="14104938" y="6061075"/>
            <a:ext cx="525462" cy="711200"/>
          </a:xfrm>
        </p:spPr>
        <p:txBody>
          <a:bodyPr anchor="ctr">
            <a:normAutofit/>
          </a:bodyPr>
          <a:lstStyle/>
          <a:p>
            <a:pPr>
              <a:spcAft>
                <a:spcPts val="476"/>
              </a:spcAft>
            </a:pPr>
            <a:fld id="{58FB4751-880F-D840-AAA9-3A15815CC996}" type="slidenum">
              <a:rPr lang="en-US" smtClean="0"/>
              <a:pPr>
                <a:spcAft>
                  <a:spcPts val="476"/>
                </a:spcAft>
              </a:pPr>
              <a:t>2</a:t>
            </a:fld>
            <a:endParaRPr lang="en-US" dirty="0"/>
          </a:p>
        </p:txBody>
      </p:sp>
    </p:spTree>
    <p:extLst>
      <p:ext uri="{BB962C8B-B14F-4D97-AF65-F5344CB8AC3E}">
        <p14:creationId xmlns:p14="http://schemas.microsoft.com/office/powerpoint/2010/main" val="3945837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66D5-13AF-DFC9-057E-C8A553B25CDB}"/>
              </a:ext>
            </a:extLst>
          </p:cNvPr>
          <p:cNvSpPr>
            <a:spLocks noGrp="1"/>
          </p:cNvSpPr>
          <p:nvPr>
            <p:ph type="title"/>
          </p:nvPr>
        </p:nvSpPr>
        <p:spPr>
          <a:xfrm>
            <a:off x="1097282" y="362858"/>
            <a:ext cx="12432184" cy="972457"/>
          </a:xfrm>
        </p:spPr>
        <p:txBody>
          <a:bodyPr vert="horz" lIns="72614" tIns="36307" rIns="72614" bIns="36307" rtlCol="0" anchor="b" anchorCtr="0">
            <a:normAutofit/>
          </a:bodyPr>
          <a:lstStyle/>
          <a:p>
            <a:r>
              <a:rPr lang="en-US" b="1"/>
              <a:t>Perennial Bulbs Definition:  Lasting throughout the year or for many years.  </a:t>
            </a:r>
            <a:r>
              <a:rPr lang="en-US" b="1" i="1"/>
              <a:t>The story "Cinderella" is a perennial favorite.</a:t>
            </a:r>
            <a:r>
              <a:rPr lang="en-US" b="1"/>
              <a:t> </a:t>
            </a:r>
          </a:p>
        </p:txBody>
      </p:sp>
      <p:sp>
        <p:nvSpPr>
          <p:cNvPr id="14342" name="Content Placeholder 14341">
            <a:extLst>
              <a:ext uri="{FF2B5EF4-FFF2-40B4-BE49-F238E27FC236}">
                <a16:creationId xmlns:a16="http://schemas.microsoft.com/office/drawing/2014/main" id="{27B80CFE-3913-C82D-0BF8-36DA613DB4EF}"/>
              </a:ext>
            </a:extLst>
          </p:cNvPr>
          <p:cNvSpPr>
            <a:spLocks noGrp="1"/>
          </p:cNvSpPr>
          <p:nvPr>
            <p:ph sz="quarter" idx="11"/>
          </p:nvPr>
        </p:nvSpPr>
        <p:spPr>
          <a:xfrm>
            <a:off x="212141" y="1465943"/>
            <a:ext cx="7669116" cy="6400800"/>
          </a:xfrm>
        </p:spPr>
        <p:txBody>
          <a:bodyPr vert="horz" lIns="72614" tIns="36307" rIns="72614" bIns="36307" rtlCol="0">
            <a:noAutofit/>
          </a:bodyPr>
          <a:lstStyle/>
          <a:p>
            <a:pPr>
              <a:buFont typeface="Wingdings 3" charset="2"/>
              <a:buChar char=""/>
            </a:pPr>
            <a:r>
              <a:rPr lang="en-US" sz="2000" b="1" dirty="0">
                <a:latin typeface="Amasis MT Pro Black" panose="02040A04050005020304" pitchFamily="18" charset="0"/>
              </a:rPr>
              <a:t>"This is a plant's super-snack!": Explain that the bulb has all the food it needs inside to grow, like a superhero's energy bar.</a:t>
            </a:r>
          </a:p>
          <a:p>
            <a:pPr>
              <a:buFont typeface="Wingdings 3" charset="2"/>
              <a:buChar char=""/>
            </a:pPr>
            <a:r>
              <a:rPr lang="en-US" sz="2000" b="1" dirty="0">
                <a:latin typeface="Amasis MT Pro Black" panose="02040A04050005020304" pitchFamily="18" charset="0"/>
              </a:rPr>
              <a:t>"It's a sleeping baby flower!": The bulb holds a tiny, folded-up flower, leaves, and stem, waiting for spring to wake up.</a:t>
            </a:r>
          </a:p>
          <a:p>
            <a:pPr>
              <a:buFont typeface="Wingdings 3" charset="2"/>
              <a:buChar char=""/>
            </a:pPr>
            <a:r>
              <a:rPr lang="en-US" sz="2000" b="1" dirty="0">
                <a:latin typeface="Amasis MT Pro Black" panose="02040A04050005020304" pitchFamily="18" charset="0"/>
              </a:rPr>
              <a:t>"Pointy up, flat down!": The pointy part is where the flower will peek out, and the flat, </a:t>
            </a:r>
            <a:r>
              <a:rPr lang="en-US" sz="2000" b="1" dirty="0" err="1">
                <a:latin typeface="Amasis MT Pro Black" panose="02040A04050005020304" pitchFamily="18" charset="0"/>
              </a:rPr>
              <a:t>rooty</a:t>
            </a:r>
            <a:r>
              <a:rPr lang="en-US" sz="2000" b="1" dirty="0">
                <a:latin typeface="Amasis MT Pro Black" panose="02040A04050005020304" pitchFamily="18" charset="0"/>
              </a:rPr>
              <a:t> part goes down to drink water from the soil.</a:t>
            </a:r>
          </a:p>
          <a:p>
            <a:pPr>
              <a:buFont typeface="Wingdings 3" charset="2"/>
              <a:buChar char=""/>
            </a:pPr>
            <a:r>
              <a:rPr lang="en-US" sz="2000" b="1" dirty="0">
                <a:latin typeface="Amasis MT Pro Black" panose="02040A04050005020304" pitchFamily="18" charset="0"/>
              </a:rPr>
              <a:t>"Winter is its magic nap!": Spring bulbs need a cold winter sleep (chilling period) to get ready to bloom.</a:t>
            </a:r>
          </a:p>
          <a:p>
            <a:pPr>
              <a:buFont typeface="Wingdings 3" charset="2"/>
              <a:buChar char=""/>
            </a:pPr>
            <a:r>
              <a:rPr lang="en-US" sz="2000" b="1" dirty="0">
                <a:latin typeface="Amasis MT Pro Black" panose="02040A04050005020304" pitchFamily="18" charset="0"/>
              </a:rPr>
              <a:t>"We're tucking it in!": Gently cover the bulb with soil, like giving it a cozy blanket</a:t>
            </a:r>
          </a:p>
          <a:p>
            <a:pPr>
              <a:buFont typeface="Wingdings 3" charset="2"/>
              <a:buChar char=""/>
            </a:pPr>
            <a:endParaRPr lang="en-US" sz="2000" b="1" dirty="0">
              <a:latin typeface="Amasis MT Pro Black" panose="02040A04050005020304" pitchFamily="18" charset="0"/>
            </a:endParaRPr>
          </a:p>
          <a:p>
            <a:pPr>
              <a:buFont typeface="Wingdings 3" charset="2"/>
              <a:buChar char=""/>
            </a:pPr>
            <a:r>
              <a:rPr lang="en-US" sz="2000" b="1" dirty="0">
                <a:latin typeface="Amasis MT Pro Black" panose="02040A04050005020304" pitchFamily="18" charset="0"/>
                <a:hlinkClick r:id="rId3"/>
              </a:rPr>
              <a:t>https://growinghealthykids.co.uk/help-your-kids-grow-seeds-and-bulbs-and-fire-their-imagination/</a:t>
            </a:r>
            <a:endParaRPr lang="en-US" sz="2000" b="1" dirty="0">
              <a:latin typeface="Amasis MT Pro Black" panose="02040A04050005020304" pitchFamily="18" charset="0"/>
            </a:endParaRPr>
          </a:p>
          <a:p>
            <a:pPr>
              <a:buFont typeface="Wingdings 3" charset="2"/>
              <a:buChar char=""/>
            </a:pPr>
            <a:r>
              <a:rPr lang="en-US" sz="2000" b="1" dirty="0">
                <a:latin typeface="Amasis MT Pro Black" panose="02040A04050005020304" pitchFamily="18" charset="0"/>
                <a:hlinkClick r:id="" action="ppaction://noaction"/>
              </a:rPr>
              <a:t>https://kidsgardening.org/resources/lesson-plans-bulb-botany</a:t>
            </a:r>
          </a:p>
          <a:p>
            <a:endParaRPr lang="en-US" sz="2000" b="1" dirty="0">
              <a:latin typeface="Amasis MT Pro Black" panose="02040A04050005020304" pitchFamily="18" charset="0"/>
              <a:hlinkClick r:id="" action="ppaction://noaction"/>
            </a:endParaRPr>
          </a:p>
        </p:txBody>
      </p:sp>
      <p:pic>
        <p:nvPicPr>
          <p:cNvPr id="6" name="Picture Placeholder 5" descr="Flower bulbs in pots">
            <a:extLst>
              <a:ext uri="{FF2B5EF4-FFF2-40B4-BE49-F238E27FC236}">
                <a16:creationId xmlns:a16="http://schemas.microsoft.com/office/drawing/2014/main" id="{CD55D8A3-7A90-5637-9FEF-A7DA1E7AB341}"/>
              </a:ext>
            </a:extLst>
          </p:cNvPr>
          <p:cNvPicPr>
            <a:picLocks noGrp="1" noChangeAspect="1"/>
          </p:cNvPicPr>
          <p:nvPr>
            <p:ph sz="quarter" idx="12"/>
          </p:nvPr>
        </p:nvPicPr>
        <p:blipFill>
          <a:blip r:embed="rId4"/>
          <a:srcRect l="13324" r="7876"/>
          <a:stretch>
            <a:fillRect/>
          </a:stretch>
        </p:blipFill>
        <p:spPr>
          <a:xfrm>
            <a:off x="8355016" y="2229221"/>
            <a:ext cx="5492344" cy="4652466"/>
          </a:xfrm>
          <a:noFill/>
        </p:spPr>
      </p:pic>
      <p:sp>
        <p:nvSpPr>
          <p:cNvPr id="14355" name="Slide Number Placeholder 4">
            <a:extLst>
              <a:ext uri="{FF2B5EF4-FFF2-40B4-BE49-F238E27FC236}">
                <a16:creationId xmlns:a16="http://schemas.microsoft.com/office/drawing/2014/main" id="{C14DA81D-4704-F10E-8422-6352D0214821}"/>
              </a:ext>
            </a:extLst>
          </p:cNvPr>
          <p:cNvSpPr>
            <a:spLocks noGrp="1"/>
          </p:cNvSpPr>
          <p:nvPr>
            <p:ph type="sldNum" sz="quarter" idx="4"/>
          </p:nvPr>
        </p:nvSpPr>
        <p:spPr>
          <a:xfrm>
            <a:off x="13624560" y="7055770"/>
            <a:ext cx="793699" cy="1075079"/>
          </a:xfrm>
        </p:spPr>
        <p:txBody>
          <a:bodyPr/>
          <a:lstStyle/>
          <a:p>
            <a:pPr>
              <a:spcAft>
                <a:spcPts val="600"/>
              </a:spcAft>
            </a:pPr>
            <a:fld id="{58FB4751-880F-D840-AAA9-3A15815CC996}" type="slidenum">
              <a:rPr lang="en-US" smtClean="0"/>
              <a:pPr>
                <a:spcAft>
                  <a:spcPts val="600"/>
                </a:spcAft>
              </a:pPr>
              <a:t>20</a:t>
            </a:fld>
            <a:endParaRPr lang="en-US"/>
          </a:p>
        </p:txBody>
      </p:sp>
    </p:spTree>
    <p:extLst>
      <p:ext uri="{BB962C8B-B14F-4D97-AF65-F5344CB8AC3E}">
        <p14:creationId xmlns:p14="http://schemas.microsoft.com/office/powerpoint/2010/main" val="415024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5A63-5192-8024-9BAD-F3ADA51001A1}"/>
              </a:ext>
            </a:extLst>
          </p:cNvPr>
          <p:cNvSpPr>
            <a:spLocks noGrp="1"/>
          </p:cNvSpPr>
          <p:nvPr>
            <p:ph type="title"/>
          </p:nvPr>
        </p:nvSpPr>
        <p:spPr>
          <a:xfrm>
            <a:off x="3239736" y="0"/>
            <a:ext cx="7832756" cy="873457"/>
          </a:xfrm>
        </p:spPr>
        <p:txBody>
          <a:bodyPr>
            <a:noAutofit/>
          </a:bodyPr>
          <a:lstStyle/>
          <a:p>
            <a:r>
              <a:rPr lang="en-US" sz="3176" dirty="0"/>
              <a:t>Disclaimer And Liability Clause</a:t>
            </a:r>
          </a:p>
        </p:txBody>
      </p:sp>
      <p:sp>
        <p:nvSpPr>
          <p:cNvPr id="6" name="Content Placeholder 5">
            <a:extLst>
              <a:ext uri="{FF2B5EF4-FFF2-40B4-BE49-F238E27FC236}">
                <a16:creationId xmlns:a16="http://schemas.microsoft.com/office/drawing/2014/main" id="{0D3CA773-C4F8-6F28-746C-1D7FC2F46FD4}"/>
              </a:ext>
            </a:extLst>
          </p:cNvPr>
          <p:cNvSpPr>
            <a:spLocks noGrp="1"/>
          </p:cNvSpPr>
          <p:nvPr>
            <p:ph sz="half" idx="1"/>
          </p:nvPr>
        </p:nvSpPr>
        <p:spPr>
          <a:xfrm>
            <a:off x="136478" y="873457"/>
            <a:ext cx="6198280" cy="5542197"/>
          </a:xfrm>
        </p:spPr>
        <p:txBody>
          <a:bodyPr>
            <a:normAutofit/>
          </a:bodyPr>
          <a:lstStyle/>
          <a:p>
            <a:r>
              <a:rPr lang="en-US" sz="2400" b="1" dirty="0"/>
              <a:t>All seeds are sourced from reputable seed companies that claim their products are organic and have high germination rates. However, these seeds are not approved by the FDA. Knollwood Agriculture does not grow the seeds included in this packet.</a:t>
            </a:r>
          </a:p>
          <a:p>
            <a:r>
              <a:rPr lang="en-US" sz="2400" b="1" dirty="0"/>
              <a:t>This kit is intended for educational use only. Please follow the instructions provided. Knollwood Agriculture is not responsible for misuse or individual choices.</a:t>
            </a:r>
          </a:p>
          <a:p>
            <a:r>
              <a:rPr lang="en-US" sz="2400" b="1" dirty="0"/>
              <a:t>Parents and guardians are responsible for addressing any family concerns about allergies, medical reactions, or pre-existing medical conditions.</a:t>
            </a:r>
          </a:p>
          <a:p>
            <a:endParaRPr lang="en-US" dirty="0"/>
          </a:p>
        </p:txBody>
      </p:sp>
      <p:sp>
        <p:nvSpPr>
          <p:cNvPr id="7" name="Content Placeholder 6">
            <a:extLst>
              <a:ext uri="{FF2B5EF4-FFF2-40B4-BE49-F238E27FC236}">
                <a16:creationId xmlns:a16="http://schemas.microsoft.com/office/drawing/2014/main" id="{A0A0C74A-08A8-958B-D6DB-9C526FB907DF}"/>
              </a:ext>
            </a:extLst>
          </p:cNvPr>
          <p:cNvSpPr>
            <a:spLocks noGrp="1"/>
          </p:cNvSpPr>
          <p:nvPr>
            <p:ph sz="half" idx="2"/>
          </p:nvPr>
        </p:nvSpPr>
        <p:spPr>
          <a:xfrm>
            <a:off x="6516297" y="1050878"/>
            <a:ext cx="7832756" cy="5651855"/>
          </a:xfrm>
        </p:spPr>
        <p:txBody>
          <a:bodyPr>
            <a:noAutofit/>
          </a:bodyPr>
          <a:lstStyle/>
          <a:p>
            <a:r>
              <a:rPr lang="en-US" sz="2400" b="1" dirty="0"/>
              <a:t>"This product is provided 'as is' and 'as available' for informational and educational purposes only. Knollwood Agriculture makes no warranties, express or implied, regarding its safety, reliability, or performance. By using this product, you acknowledge and agree to assume full responsibility for any risks, injuries, or damages, and agree that Knollwood Agriculture shall not be liable for any direct, indirect, or consequential losses arising from its use or reliance on any information provided. Use is at your own risk</a:t>
            </a:r>
          </a:p>
          <a:p>
            <a:r>
              <a:rPr lang="en-US" sz="2400" b="1" dirty="0"/>
              <a:t>"These statements have not been evaluated by the FDA. This product is not intended to diagnose, treat, cure, or prevent any disease. Always consult a qualified healthcare professional before using this product, especially if you have pre-existing medical conditions or are pregnant/nursing. Use at your own risk. [Your Company Name] accepts no liability for any adverse effects or damages resulting from the use or misuse of this product</a:t>
            </a:r>
          </a:p>
        </p:txBody>
      </p:sp>
      <p:sp>
        <p:nvSpPr>
          <p:cNvPr id="5" name="Slide Number Placeholder 4">
            <a:extLst>
              <a:ext uri="{FF2B5EF4-FFF2-40B4-BE49-F238E27FC236}">
                <a16:creationId xmlns:a16="http://schemas.microsoft.com/office/drawing/2014/main" id="{391CEF3F-7651-1DD8-7201-82A9A45C09B3}"/>
              </a:ext>
            </a:extLst>
          </p:cNvPr>
          <p:cNvSpPr>
            <a:spLocks noGrp="1"/>
          </p:cNvSpPr>
          <p:nvPr>
            <p:ph type="sldNum" sz="quarter" idx="12"/>
          </p:nvPr>
        </p:nvSpPr>
        <p:spPr/>
        <p:txBody>
          <a:bodyPr/>
          <a:lstStyle/>
          <a:p>
            <a:r>
              <a:rPr lang="en-US" dirty="0"/>
              <a:t>34</a:t>
            </a:r>
          </a:p>
        </p:txBody>
      </p:sp>
      <p:sp>
        <p:nvSpPr>
          <p:cNvPr id="4" name="Footer Placeholder 3">
            <a:extLst>
              <a:ext uri="{FF2B5EF4-FFF2-40B4-BE49-F238E27FC236}">
                <a16:creationId xmlns:a16="http://schemas.microsoft.com/office/drawing/2014/main" id="{39556C33-6777-0C3A-59D7-5B84321091FA}"/>
              </a:ext>
            </a:extLst>
          </p:cNvPr>
          <p:cNvSpPr>
            <a:spLocks noGrp="1"/>
          </p:cNvSpPr>
          <p:nvPr>
            <p:ph type="ftr" sz="quarter" idx="11"/>
          </p:nvPr>
        </p:nvSpPr>
        <p:spPr/>
        <p:txBody>
          <a:bodyPr/>
          <a:lstStyle/>
          <a:p>
            <a:endParaRPr lang="en-US"/>
          </a:p>
        </p:txBody>
      </p:sp>
      <p:sp>
        <p:nvSpPr>
          <p:cNvPr id="9" name="Date Placeholder 8">
            <a:extLst>
              <a:ext uri="{FF2B5EF4-FFF2-40B4-BE49-F238E27FC236}">
                <a16:creationId xmlns:a16="http://schemas.microsoft.com/office/drawing/2014/main" id="{DD9A6964-E67D-667B-09D3-F1DD48C92362}"/>
              </a:ext>
            </a:extLst>
          </p:cNvPr>
          <p:cNvSpPr>
            <a:spLocks noGrp="1"/>
          </p:cNvSpPr>
          <p:nvPr>
            <p:ph type="dt" sz="half" idx="10"/>
          </p:nvPr>
        </p:nvSpPr>
        <p:spPr/>
        <p:txBody>
          <a:bodyPr/>
          <a:lstStyle/>
          <a:p>
            <a:r>
              <a:rPr lang="en-US"/>
              <a:t>1-36</a:t>
            </a:r>
          </a:p>
        </p:txBody>
      </p:sp>
    </p:spTree>
    <p:extLst>
      <p:ext uri="{BB962C8B-B14F-4D97-AF65-F5344CB8AC3E}">
        <p14:creationId xmlns:p14="http://schemas.microsoft.com/office/powerpoint/2010/main" val="370040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768C-3709-74F1-70FA-72440F94D938}"/>
              </a:ext>
            </a:extLst>
          </p:cNvPr>
          <p:cNvSpPr>
            <a:spLocks noGrp="1"/>
          </p:cNvSpPr>
          <p:nvPr>
            <p:ph type="ctrTitle"/>
          </p:nvPr>
        </p:nvSpPr>
        <p:spPr>
          <a:xfrm>
            <a:off x="3200400" y="2117912"/>
            <a:ext cx="4480291" cy="3993776"/>
          </a:xfrm>
        </p:spPr>
        <p:txBody>
          <a:bodyPr anchor="ctr">
            <a:normAutofit/>
          </a:bodyPr>
          <a:lstStyle/>
          <a:p>
            <a:pPr lvl="0" eaLnBrk="0" fontAlgn="base" hangingPunct="0">
              <a:spcAft>
                <a:spcPct val="0"/>
              </a:spcAft>
            </a:pPr>
            <a:r>
              <a:rPr lang="en-US" altLang="en-US" sz="2938" b="1" dirty="0"/>
              <a:t>A woman of letters and plants. </a:t>
            </a:r>
            <a:r>
              <a:rPr lang="en-US" sz="2938" dirty="0"/>
              <a:t>While Jane Austen is renowned for her novels, she was also a keen gardener. </a:t>
            </a:r>
            <a:endParaRPr lang="en-US" altLang="en-US" sz="2938" b="1" dirty="0"/>
          </a:p>
          <a:p>
            <a:pPr eaLnBrk="0" fontAlgn="ctr" hangingPunct="0">
              <a:spcAft>
                <a:spcPct val="0"/>
              </a:spcAft>
            </a:pPr>
            <a:r>
              <a:rPr lang="en-US" altLang="en-US" sz="2938" dirty="0"/>
              <a:t>         </a:t>
            </a:r>
          </a:p>
          <a:p>
            <a:pPr eaLnBrk="0" fontAlgn="base" hangingPunct="0">
              <a:spcAft>
                <a:spcPct val="0"/>
              </a:spcAft>
            </a:pPr>
            <a:endParaRPr lang="en-US" altLang="en-US" sz="2938" b="1" dirty="0"/>
          </a:p>
          <a:p>
            <a:pPr eaLnBrk="0" fontAlgn="base" hangingPunct="0">
              <a:spcAft>
                <a:spcPct val="0"/>
              </a:spcAft>
            </a:pPr>
            <a:r>
              <a:rPr lang="en-US" altLang="en-US" sz="2938" b="1" dirty="0"/>
              <a:t>Jane Austen, English novelist (1775–1817)</a:t>
            </a:r>
          </a:p>
          <a:p>
            <a:pPr eaLnBrk="0" fontAlgn="base" hangingPunct="0">
              <a:spcAft>
                <a:spcPct val="0"/>
              </a:spcAft>
            </a:pPr>
            <a:endParaRPr lang="en-US" altLang="en-US" sz="2938" dirty="0"/>
          </a:p>
        </p:txBody>
      </p:sp>
      <p:pic>
        <p:nvPicPr>
          <p:cNvPr id="2050" name="Picture 2">
            <a:extLst>
              <a:ext uri="{FF2B5EF4-FFF2-40B4-BE49-F238E27FC236}">
                <a16:creationId xmlns:a16="http://schemas.microsoft.com/office/drawing/2014/main" id="{29EF7307-AB2A-B224-6DC1-A8961A011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32" r="26832"/>
          <a:stretch>
            <a:fillRect/>
          </a:stretch>
        </p:blipFill>
        <p:spPr bwMode="auto">
          <a:xfrm>
            <a:off x="7913056" y="2117912"/>
            <a:ext cx="3071577" cy="399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87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BD0F-30EE-E786-3374-493815A25953}"/>
              </a:ext>
            </a:extLst>
          </p:cNvPr>
          <p:cNvSpPr>
            <a:spLocks noGrp="1"/>
          </p:cNvSpPr>
          <p:nvPr>
            <p:ph type="title"/>
          </p:nvPr>
        </p:nvSpPr>
        <p:spPr>
          <a:xfrm>
            <a:off x="3200400" y="300252"/>
            <a:ext cx="9628496" cy="1132763"/>
          </a:xfrm>
        </p:spPr>
        <p:txBody>
          <a:bodyPr anchor="b">
            <a:normAutofit/>
          </a:bodyPr>
          <a:lstStyle/>
          <a:p>
            <a:r>
              <a:rPr lang="en-US" dirty="0"/>
              <a:t>The Life of Jane Austen</a:t>
            </a:r>
          </a:p>
        </p:txBody>
      </p:sp>
      <p:sp>
        <p:nvSpPr>
          <p:cNvPr id="4" name="Text Placeholder 3">
            <a:extLst>
              <a:ext uri="{FF2B5EF4-FFF2-40B4-BE49-F238E27FC236}">
                <a16:creationId xmlns:a16="http://schemas.microsoft.com/office/drawing/2014/main" id="{79FA5903-4914-0542-E73B-BEA41CE295B7}"/>
              </a:ext>
            </a:extLst>
          </p:cNvPr>
          <p:cNvSpPr>
            <a:spLocks noGrp="1"/>
          </p:cNvSpPr>
          <p:nvPr>
            <p:ph sz="quarter" idx="13"/>
          </p:nvPr>
        </p:nvSpPr>
        <p:spPr>
          <a:xfrm>
            <a:off x="680690" y="1992573"/>
            <a:ext cx="5191909" cy="5363570"/>
          </a:xfrm>
        </p:spPr>
        <p:txBody>
          <a:bodyPr>
            <a:normAutofit/>
          </a:bodyPr>
          <a:lstStyle/>
          <a:p>
            <a:r>
              <a:rPr lang="en-US" sz="3600" b="1" dirty="0"/>
              <a:t>What did Jane Austen look like.  </a:t>
            </a:r>
          </a:p>
          <a:p>
            <a:pPr marL="0" indent="0">
              <a:buNone/>
            </a:pPr>
            <a:endParaRPr lang="en-US" sz="3600" b="1" dirty="0"/>
          </a:p>
          <a:p>
            <a:pPr marL="0" indent="0">
              <a:buNone/>
            </a:pPr>
            <a:r>
              <a:rPr lang="en-US" sz="3600" b="1" dirty="0"/>
              <a:t>2. Jane Austen's life</a:t>
            </a:r>
          </a:p>
          <a:p>
            <a:pPr marL="0" indent="0">
              <a:buNone/>
            </a:pPr>
            <a:endParaRPr lang="en-US" sz="3600" b="1" dirty="0"/>
          </a:p>
          <a:p>
            <a:pPr marL="0" indent="0">
              <a:buNone/>
            </a:pPr>
            <a:r>
              <a:rPr lang="en-US" sz="3600" b="1" dirty="0"/>
              <a:t>3. The end of Jane Austen life</a:t>
            </a:r>
          </a:p>
          <a:p>
            <a:endParaRPr lang="en-US" dirty="0"/>
          </a:p>
        </p:txBody>
      </p:sp>
      <p:sp>
        <p:nvSpPr>
          <p:cNvPr id="5" name="Slide Number Placeholder 4">
            <a:extLst>
              <a:ext uri="{FF2B5EF4-FFF2-40B4-BE49-F238E27FC236}">
                <a16:creationId xmlns:a16="http://schemas.microsoft.com/office/drawing/2014/main" id="{B0230E9B-905E-6035-9B83-6B76C4EF796C}"/>
              </a:ext>
            </a:extLst>
          </p:cNvPr>
          <p:cNvSpPr>
            <a:spLocks noGrp="1"/>
          </p:cNvSpPr>
          <p:nvPr>
            <p:ph type="sldNum" sz="quarter" idx="4"/>
          </p:nvPr>
        </p:nvSpPr>
        <p:spPr>
          <a:xfrm>
            <a:off x="11490512" y="6061028"/>
            <a:ext cx="525242" cy="711449"/>
          </a:xfrm>
        </p:spPr>
        <p:txBody>
          <a:bodyPr anchor="ctr">
            <a:normAutofit/>
          </a:bodyPr>
          <a:lstStyle/>
          <a:p>
            <a:pPr>
              <a:spcAft>
                <a:spcPts val="476"/>
              </a:spcAft>
            </a:pPr>
            <a:fld id="{2EAE8407-B10F-40AB-B332-9DB4A751244F}" type="slidenum">
              <a:rPr lang="en-US" smtClean="0"/>
              <a:pPr>
                <a:spcAft>
                  <a:spcPts val="476"/>
                </a:spcAft>
              </a:pPr>
              <a:t>4</a:t>
            </a:fld>
            <a:endParaRPr lang="en-US" dirty="0"/>
          </a:p>
        </p:txBody>
      </p:sp>
      <p:graphicFrame>
        <p:nvGraphicFramePr>
          <p:cNvPr id="7" name="Content Placeholder 2">
            <a:extLst>
              <a:ext uri="{FF2B5EF4-FFF2-40B4-BE49-F238E27FC236}">
                <a16:creationId xmlns:a16="http://schemas.microsoft.com/office/drawing/2014/main" id="{FD0C4B4D-8FB3-81DC-C492-06D975AF70CC}"/>
              </a:ext>
            </a:extLst>
          </p:cNvPr>
          <p:cNvGraphicFramePr>
            <a:graphicFrameLocks noGrp="1"/>
          </p:cNvGraphicFramePr>
          <p:nvPr>
            <p:ph sz="quarter" idx="12"/>
            <p:extLst>
              <p:ext uri="{D42A27DB-BD31-4B8C-83A1-F6EECF244321}">
                <p14:modId xmlns:p14="http://schemas.microsoft.com/office/powerpoint/2010/main" val="1179481374"/>
              </p:ext>
            </p:extLst>
          </p:nvPr>
        </p:nvGraphicFramePr>
        <p:xfrm>
          <a:off x="6241117" y="2088107"/>
          <a:ext cx="6424005" cy="5704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8974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B073B-27BB-5B2B-4E8C-6D3AAF4BC09B}"/>
              </a:ext>
            </a:extLst>
          </p:cNvPr>
          <p:cNvSpPr>
            <a:spLocks noGrp="1"/>
          </p:cNvSpPr>
          <p:nvPr>
            <p:ph type="title"/>
          </p:nvPr>
        </p:nvSpPr>
        <p:spPr>
          <a:xfrm>
            <a:off x="1005841" y="438154"/>
            <a:ext cx="7975159" cy="1590676"/>
          </a:xfrm>
        </p:spPr>
        <p:txBody>
          <a:bodyPr vert="horz" lIns="91440" tIns="45720" rIns="91440" bIns="45720" rtlCol="0" anchor="b" anchorCtr="0">
            <a:normAutofit/>
          </a:bodyPr>
          <a:lstStyle/>
          <a:p>
            <a:pPr>
              <a:spcAft>
                <a:spcPts val="476"/>
              </a:spcAft>
            </a:pPr>
            <a:endParaRPr lang="en-US" kern="1200">
              <a:latin typeface="+mj-lt"/>
              <a:ea typeface="+mj-ea"/>
              <a:cs typeface="+mj-cs"/>
            </a:endParaRPr>
          </a:p>
          <a:p>
            <a:pPr>
              <a:spcAft>
                <a:spcPts val="476"/>
              </a:spcAft>
            </a:pPr>
            <a:endParaRPr lang="en-US" kern="1200">
              <a:latin typeface="+mj-lt"/>
              <a:ea typeface="+mj-ea"/>
              <a:cs typeface="+mj-cs"/>
            </a:endParaRPr>
          </a:p>
          <a:p>
            <a:pPr>
              <a:spcAft>
                <a:spcPts val="476"/>
              </a:spcAft>
            </a:pPr>
            <a:endParaRPr lang="en-US" kern="1200">
              <a:latin typeface="+mj-lt"/>
              <a:ea typeface="+mj-ea"/>
              <a:cs typeface="+mj-cs"/>
            </a:endParaRPr>
          </a:p>
        </p:txBody>
      </p:sp>
      <p:sp>
        <p:nvSpPr>
          <p:cNvPr id="10" name="TextBox 9">
            <a:extLst>
              <a:ext uri="{FF2B5EF4-FFF2-40B4-BE49-F238E27FC236}">
                <a16:creationId xmlns:a16="http://schemas.microsoft.com/office/drawing/2014/main" id="{781AD107-5303-39A4-DB9B-8FFB7E0E61BC}"/>
              </a:ext>
            </a:extLst>
          </p:cNvPr>
          <p:cNvSpPr txBox="1"/>
          <p:nvPr/>
        </p:nvSpPr>
        <p:spPr>
          <a:xfrm>
            <a:off x="1005845" y="282388"/>
            <a:ext cx="6937513" cy="7065578"/>
          </a:xfrm>
          <a:prstGeom prst="rect">
            <a:avLst/>
          </a:prstGeom>
        </p:spPr>
        <p:txBody>
          <a:bodyPr vert="horz" lIns="91440" tIns="45720" rIns="91440" bIns="45720" rtlCol="0">
            <a:normAutofit/>
          </a:bodyPr>
          <a:lstStyle/>
          <a:p>
            <a:pPr defTabSz="726125">
              <a:lnSpc>
                <a:spcPct val="90000"/>
              </a:lnSpc>
              <a:spcBef>
                <a:spcPts val="794"/>
              </a:spcBef>
              <a:spcAft>
                <a:spcPts val="397"/>
              </a:spcAft>
              <a:buFont typeface="Arial" panose="020B0604020202020204" pitchFamily="34" charset="0"/>
            </a:pPr>
            <a:r>
              <a:rPr lang="en-US" sz="1800" b="1" cap="all" dirty="0"/>
              <a:t>The Regency Period officially spanned 1811 to 1820, when George, Prince of Wales, acted as Prince Regent while King George III was ill. It ended when George III died and the Prince Regent became King George IV. More generally, people use "Regency" to describe the years from around 1795 to 1837, a time of major artistic and cultural change that bridged the late Georgian and early Victorian eras.</a:t>
            </a:r>
          </a:p>
          <a:p>
            <a:pPr defTabSz="726125">
              <a:lnSpc>
                <a:spcPct val="90000"/>
              </a:lnSpc>
              <a:spcBef>
                <a:spcPts val="794"/>
              </a:spcBef>
              <a:spcAft>
                <a:spcPts val="397"/>
              </a:spcAft>
              <a:buFont typeface="Arial" panose="020B0604020202020204" pitchFamily="34" charset="0"/>
            </a:pPr>
            <a:r>
              <a:rPr lang="en-US" sz="1800" b="1" cap="all" dirty="0"/>
              <a:t>During the Regency period, social customs changed along with culture. Walking became an important part of daily life, especially for the upper class. People went out for strolls not just for fun, but also to be seen in public. Instead of walking to get somewhere, which was usually done by carriage, the upper class walked for recreation and to show off. Women often joined these outings to meet other fashionable people and display the latest styles. Special promenade dresses had unique designs and followed fast-changing trends in color and fabric.</a:t>
            </a:r>
          </a:p>
          <a:p>
            <a:pPr defTabSz="726125">
              <a:lnSpc>
                <a:spcPct val="90000"/>
              </a:lnSpc>
              <a:spcBef>
                <a:spcPts val="794"/>
              </a:spcBef>
              <a:spcAft>
                <a:spcPts val="397"/>
              </a:spcAft>
              <a:buFont typeface="Arial" panose="020B0604020202020204" pitchFamily="34" charset="0"/>
            </a:pPr>
            <a:r>
              <a:rPr lang="en-US" sz="1800" b="1" cap="all" dirty="0"/>
              <a:t>Social life in the Regency era also included showing personal taste and status through nature. Flowers became an important way to express social standing. On wealthy estates, flower gardens showed off the owner's wealth, taste, and culture. People chose flowers like roses, tulips, dahlias, and hyacinths for their beauty and their meanings.</a:t>
            </a:r>
          </a:p>
        </p:txBody>
      </p:sp>
      <p:pic>
        <p:nvPicPr>
          <p:cNvPr id="7" name="Content Placeholder 6">
            <a:extLst>
              <a:ext uri="{FF2B5EF4-FFF2-40B4-BE49-F238E27FC236}">
                <a16:creationId xmlns:a16="http://schemas.microsoft.com/office/drawing/2014/main" id="{729CCFBD-B4AB-2C5B-7AB1-931F6C809A7B}"/>
              </a:ext>
            </a:extLst>
          </p:cNvPr>
          <p:cNvPicPr>
            <a:picLocks noGrp="1" noChangeAspect="1"/>
          </p:cNvPicPr>
          <p:nvPr>
            <p:ph type="pic" sz="quarter" idx="13"/>
          </p:nvPr>
        </p:nvPicPr>
        <p:blipFill>
          <a:blip r:embed="rId3"/>
          <a:srcRect r="2199" b="-1"/>
          <a:stretch>
            <a:fillRect/>
          </a:stretch>
        </p:blipFill>
        <p:spPr>
          <a:xfrm>
            <a:off x="9080390" y="-27432"/>
            <a:ext cx="5550009" cy="8284464"/>
          </a:xfrm>
          <a:prstGeom prst="rect">
            <a:avLst/>
          </a:prstGeom>
          <a:noFill/>
        </p:spPr>
      </p:pic>
      <p:sp>
        <p:nvSpPr>
          <p:cNvPr id="10252" name="Date Placeholder 4">
            <a:extLst>
              <a:ext uri="{FF2B5EF4-FFF2-40B4-BE49-F238E27FC236}">
                <a16:creationId xmlns:a16="http://schemas.microsoft.com/office/drawing/2014/main" id="{5FB66574-EC01-9047-AB68-B165B2D529C2}"/>
              </a:ext>
            </a:extLst>
          </p:cNvPr>
          <p:cNvSpPr>
            <a:spLocks noGrp="1"/>
          </p:cNvSpPr>
          <p:nvPr>
            <p:ph type="dt" sz="half" idx="10"/>
          </p:nvPr>
        </p:nvSpPr>
        <p:spPr>
          <a:xfrm>
            <a:off x="438913" y="7757770"/>
            <a:ext cx="1185063" cy="373075"/>
          </a:xfrm>
        </p:spPr>
        <p:txBody>
          <a:bodyPr/>
          <a:lstStyle/>
          <a:p>
            <a:pPr>
              <a:spcAft>
                <a:spcPts val="600"/>
              </a:spcAft>
            </a:pPr>
            <a:r>
              <a:rPr lang="en-US"/>
              <a:t>1-36</a:t>
            </a:r>
          </a:p>
        </p:txBody>
      </p:sp>
      <p:sp>
        <p:nvSpPr>
          <p:cNvPr id="10254" name="Footer Placeholder 5">
            <a:extLst>
              <a:ext uri="{FF2B5EF4-FFF2-40B4-BE49-F238E27FC236}">
                <a16:creationId xmlns:a16="http://schemas.microsoft.com/office/drawing/2014/main" id="{70C33974-4B88-820A-8655-2713BD0882B8}"/>
              </a:ext>
            </a:extLst>
          </p:cNvPr>
          <p:cNvSpPr>
            <a:spLocks noGrp="1"/>
          </p:cNvSpPr>
          <p:nvPr>
            <p:ph type="ftr" sz="quarter" idx="11"/>
          </p:nvPr>
        </p:nvSpPr>
        <p:spPr>
          <a:xfrm>
            <a:off x="5255971" y="7757770"/>
            <a:ext cx="4125773" cy="373075"/>
          </a:xfrm>
        </p:spPr>
        <p:txBody>
          <a:bodyPr/>
          <a:lstStyle/>
          <a:p>
            <a:endParaRPr lang="en-US"/>
          </a:p>
        </p:txBody>
      </p:sp>
      <p:sp>
        <p:nvSpPr>
          <p:cNvPr id="10247" name="Slide Number Placeholder 4">
            <a:extLst>
              <a:ext uri="{FF2B5EF4-FFF2-40B4-BE49-F238E27FC236}">
                <a16:creationId xmlns:a16="http://schemas.microsoft.com/office/drawing/2014/main" id="{916BC76F-31C9-1F42-6EF7-F5244D5BA644}"/>
              </a:ext>
            </a:extLst>
          </p:cNvPr>
          <p:cNvSpPr>
            <a:spLocks noGrp="1"/>
          </p:cNvSpPr>
          <p:nvPr>
            <p:ph type="sldNum" sz="quarter" idx="12"/>
          </p:nvPr>
        </p:nvSpPr>
        <p:spPr>
          <a:xfrm>
            <a:off x="13624560" y="7055769"/>
            <a:ext cx="793699" cy="1075079"/>
          </a:xfrm>
        </p:spPr>
        <p:txBody>
          <a:bodyPr vert="horz" lIns="91440" tIns="45720" rIns="91440" bIns="45720" rtlCol="0" anchor="ctr">
            <a:normAutofit/>
          </a:bodyPr>
          <a:lstStyle/>
          <a:p>
            <a:pPr>
              <a:spcAft>
                <a:spcPts val="476"/>
              </a:spcAft>
            </a:pPr>
            <a:r>
              <a:rPr lang="en-US" dirty="0"/>
              <a:t>6</a:t>
            </a:r>
          </a:p>
        </p:txBody>
      </p:sp>
    </p:spTree>
    <p:extLst>
      <p:ext uri="{BB962C8B-B14F-4D97-AF65-F5344CB8AC3E}">
        <p14:creationId xmlns:p14="http://schemas.microsoft.com/office/powerpoint/2010/main" val="109487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9CD38-06AA-D6BC-27D3-9B2AA343B1D7}"/>
              </a:ext>
            </a:extLst>
          </p:cNvPr>
          <p:cNvSpPr>
            <a:spLocks noGrp="1"/>
          </p:cNvSpPr>
          <p:nvPr>
            <p:ph type="title"/>
          </p:nvPr>
        </p:nvSpPr>
        <p:spPr>
          <a:xfrm>
            <a:off x="436728" y="245660"/>
            <a:ext cx="13981531" cy="3742065"/>
          </a:xfrm>
        </p:spPr>
        <p:txBody>
          <a:bodyPr anchor="b">
            <a:noAutofit/>
          </a:bodyPr>
          <a:lstStyle/>
          <a:p>
            <a:r>
              <a:rPr lang="en-US" sz="2000" b="1" dirty="0"/>
              <a:t>The garden was also one of the only spaces in Regency England where private conversations could be held. Social etiquette dictated that whilst indoors everyone was often confined to the same room, whereas in the garden people could break apart and hold their own private conversations or even break away from the rest of their party to wander in reflective solitude.</a:t>
            </a:r>
            <a:br>
              <a:rPr lang="en-US" sz="2000" b="1" dirty="0"/>
            </a:br>
            <a:br>
              <a:rPr lang="en-US" sz="2000" b="1" dirty="0"/>
            </a:br>
            <a:r>
              <a:rPr lang="en-US" sz="2000" b="1" dirty="0"/>
              <a:t> It is perhaps due to this that some of Austen’s most dramatic scenes play out in the gardens. It is a private walk through the gardens at Barton Park that Eleanor learns from Lucy Steele that she is secretly engaged to her own love Edward Ferrars. Lady Catherine takes Elizabeth Bennet for a walk through the gardens at Long bourn, and it is there that she attacks Elizabeth over the rumors regarding her engagement to Darcy. Thus, through Austen, we are given a clear insight into how gardens were utilized to engage in intimate conversation.</a:t>
            </a:r>
          </a:p>
        </p:txBody>
      </p:sp>
      <p:pic>
        <p:nvPicPr>
          <p:cNvPr id="6146" name="Picture 2">
            <a:extLst>
              <a:ext uri="{FF2B5EF4-FFF2-40B4-BE49-F238E27FC236}">
                <a16:creationId xmlns:a16="http://schemas.microsoft.com/office/drawing/2014/main" id="{F4574563-0D10-A9ED-A60E-878C0E24C20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119116" y="4659406"/>
            <a:ext cx="4121624" cy="2761424"/>
          </a:xfrm>
          <a:prstGeom prst="rect">
            <a:avLst/>
          </a:prstGeom>
          <a:solidFill>
            <a:srgbClr val="FFFFFF"/>
          </a:solidFill>
        </p:spPr>
      </p:pic>
      <p:sp>
        <p:nvSpPr>
          <p:cNvPr id="6154" name="Content Placeholder 3">
            <a:extLst>
              <a:ext uri="{FF2B5EF4-FFF2-40B4-BE49-F238E27FC236}">
                <a16:creationId xmlns:a16="http://schemas.microsoft.com/office/drawing/2014/main" id="{7D65B97A-37CE-61EC-A4AC-90AB4420FED3}"/>
              </a:ext>
            </a:extLst>
          </p:cNvPr>
          <p:cNvSpPr>
            <a:spLocks noGrp="1"/>
          </p:cNvSpPr>
          <p:nvPr>
            <p:ph sz="quarter" idx="12"/>
          </p:nvPr>
        </p:nvSpPr>
        <p:spPr>
          <a:xfrm>
            <a:off x="6241117" y="4659406"/>
            <a:ext cx="6082811" cy="3324534"/>
          </a:xfrm>
        </p:spPr>
        <p:txBody>
          <a:bodyPr>
            <a:normAutofit/>
          </a:bodyPr>
          <a:lstStyle/>
          <a:p>
            <a:r>
              <a:rPr lang="en-US" sz="2400" b="1" dirty="0"/>
              <a:t>Left: Frontispiece to the Bentley 1833 edition of </a:t>
            </a:r>
            <a:r>
              <a:rPr lang="en-US" sz="2400" b="1" i="1" dirty="0"/>
              <a:t>Sense and Sensibility</a:t>
            </a:r>
            <a:r>
              <a:rPr lang="en-US" sz="2400" b="1" dirty="0"/>
              <a:t>, showing Lucy and Elinor walking together as Lucy confirms that she is indeed engaged to Edward Ferrars. Right: C. E. Brock’s illustration for the 1895 edition of </a:t>
            </a:r>
            <a:r>
              <a:rPr lang="en-US" sz="2400" b="1" i="1" dirty="0"/>
              <a:t>Pride and Prejudice</a:t>
            </a:r>
            <a:r>
              <a:rPr lang="en-US" sz="2400" b="1" dirty="0"/>
              <a:t>, in which Lady Catherine de Bourgh attempts to make Elizabeth promise not to marry Mr. Darcy.</a:t>
            </a:r>
          </a:p>
        </p:txBody>
      </p:sp>
      <p:sp>
        <p:nvSpPr>
          <p:cNvPr id="6153" name="Slide Number Placeholder 4">
            <a:extLst>
              <a:ext uri="{FF2B5EF4-FFF2-40B4-BE49-F238E27FC236}">
                <a16:creationId xmlns:a16="http://schemas.microsoft.com/office/drawing/2014/main" id="{9D8AD50D-DED6-1C8C-8E51-43B07B428C33}"/>
              </a:ext>
            </a:extLst>
          </p:cNvPr>
          <p:cNvSpPr>
            <a:spLocks noGrp="1"/>
          </p:cNvSpPr>
          <p:nvPr>
            <p:ph type="sldNum" sz="quarter" idx="4"/>
          </p:nvPr>
        </p:nvSpPr>
        <p:spPr/>
        <p:txBody>
          <a:bodyPr/>
          <a:lstStyle/>
          <a:p>
            <a:pPr>
              <a:spcAft>
                <a:spcPts val="476"/>
              </a:spcAft>
            </a:pPr>
            <a:r>
              <a:rPr lang="en-US" dirty="0"/>
              <a:t>12</a:t>
            </a:r>
          </a:p>
        </p:txBody>
      </p:sp>
    </p:spTree>
    <p:extLst>
      <p:ext uri="{BB962C8B-B14F-4D97-AF65-F5344CB8AC3E}">
        <p14:creationId xmlns:p14="http://schemas.microsoft.com/office/powerpoint/2010/main" val="3851315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Title 1">
            <a:extLst>
              <a:ext uri="{FF2B5EF4-FFF2-40B4-BE49-F238E27FC236}">
                <a16:creationId xmlns:a16="http://schemas.microsoft.com/office/drawing/2014/main" id="{E456513B-28F8-FCD2-BE2B-99F1445A7497}"/>
              </a:ext>
            </a:extLst>
          </p:cNvPr>
          <p:cNvSpPr>
            <a:spLocks noGrp="1"/>
          </p:cNvSpPr>
          <p:nvPr>
            <p:ph type="title"/>
          </p:nvPr>
        </p:nvSpPr>
        <p:spPr>
          <a:xfrm>
            <a:off x="3200400" y="1"/>
            <a:ext cx="8227180" cy="914400"/>
          </a:xfrm>
        </p:spPr>
        <p:txBody>
          <a:bodyPr vert="horz" lIns="72614" tIns="36307" rIns="72614" bIns="36307" rtlCol="0" anchor="b" anchorCtr="0">
            <a:normAutofit/>
          </a:bodyPr>
          <a:lstStyle/>
          <a:p>
            <a:r>
              <a:rPr lang="en-US" sz="3600" kern="1200" dirty="0">
                <a:latin typeface="+mj-lt"/>
                <a:ea typeface="+mj-ea"/>
                <a:cs typeface="+mj-cs"/>
              </a:rPr>
              <a:t>The Flowers in Jane Austen’s garden</a:t>
            </a:r>
          </a:p>
        </p:txBody>
      </p:sp>
      <p:sp>
        <p:nvSpPr>
          <p:cNvPr id="4" name="Rectangle 1">
            <a:extLst>
              <a:ext uri="{FF2B5EF4-FFF2-40B4-BE49-F238E27FC236}">
                <a16:creationId xmlns:a16="http://schemas.microsoft.com/office/drawing/2014/main" id="{F559649D-3921-8D94-81EA-A6B045F630AE}"/>
              </a:ext>
            </a:extLst>
          </p:cNvPr>
          <p:cNvSpPr>
            <a:spLocks noChangeArrowheads="1"/>
          </p:cNvSpPr>
          <p:nvPr/>
        </p:nvSpPr>
        <p:spPr bwMode="auto">
          <a:xfrm>
            <a:off x="464025" y="1078173"/>
            <a:ext cx="8516202" cy="681023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72614" tIns="36307" rIns="72614" bIns="36307" numCol="1" rtlCol="0" anchorCtr="0" compatLnSpc="1">
            <a:prstTxWarp prst="textNoShape">
              <a:avLst/>
            </a:prstTxWarp>
            <a:normAutofit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794"/>
              </a:spcBef>
              <a:spcAft>
                <a:spcPts val="476"/>
              </a:spcAft>
            </a:pPr>
            <a:r>
              <a:rPr lang="en-US" altLang="en-US" sz="2000" b="1" i="1" dirty="0">
                <a:latin typeface="+mn-lt"/>
              </a:rPr>
              <a:t>.</a:t>
            </a:r>
            <a:r>
              <a:rPr lang="en-US" altLang="en-US" sz="2000" b="1" i="1" dirty="0">
                <a:latin typeface="Abadi" panose="020B0604020104020204" pitchFamily="34" charset="0"/>
              </a:rPr>
              <a:t>Jane wrote to Cassandra:  ( Her sister)  Some of the Flower seeds are coming up very well–but your Mignioette makes a wretched appearance. Our young Peony at the foot of the Fir tree has just blown &amp; looks very handsome &amp; the whole of the Shrubbery Border will soon be very gay with Pinks &amp; Sweet Williams, in addition to the Columbines already in bloom. The Syringas too are coming out — We are likely to have a great crop of Orleans plumbs–but not many greengages–on the standard scarcely any–three or four dozen perhaps against the wall. – Christian Encounters: Jane Austen</a:t>
            </a:r>
            <a:r>
              <a:rPr lang="en-US" altLang="en-US" sz="2000" b="1" dirty="0">
                <a:latin typeface="Abadi" panose="020B0604020104020204" pitchFamily="34" charset="0"/>
              </a:rPr>
              <a:t>, </a:t>
            </a:r>
            <a:r>
              <a:rPr lang="en-US" altLang="en-US" sz="2000" b="1" dirty="0" err="1">
                <a:latin typeface="Abadi" panose="020B0604020104020204" pitchFamily="34" charset="0"/>
              </a:rPr>
              <a:t>Leithart</a:t>
            </a:r>
            <a:r>
              <a:rPr lang="en-US" altLang="en-US" sz="2000" b="1" dirty="0">
                <a:latin typeface="Abadi" panose="020B0604020104020204" pitchFamily="34" charset="0"/>
              </a:rPr>
              <a:t>, p75- 76.</a:t>
            </a:r>
            <a:r>
              <a:rPr lang="en-US" sz="2000" b="1" dirty="0">
                <a:latin typeface="Abadi" panose="020B0604020104020204" pitchFamily="34" charset="0"/>
              </a:rPr>
              <a:t> </a:t>
            </a:r>
          </a:p>
          <a:p>
            <a:pPr eaLnBrk="1" hangingPunct="1">
              <a:lnSpc>
                <a:spcPct val="90000"/>
              </a:lnSpc>
              <a:spcBef>
                <a:spcPts val="794"/>
              </a:spcBef>
              <a:spcAft>
                <a:spcPts val="476"/>
              </a:spcAft>
            </a:pPr>
            <a:r>
              <a:rPr lang="en-US" sz="2000" b="1" dirty="0">
                <a:latin typeface="Abadi" panose="020B0604020104020204" pitchFamily="34" charset="0"/>
              </a:rPr>
              <a:t>Besides the peonies, dianthus and columbines Austen mentioned in her letter to her sister, the garden contained mallows, hollyhocks, phlox, lilacs, mock orange, cornflowers ,dahlias. daisies and sweetbriar roses. Berry bushes included raspberries, currants and gooseberries.</a:t>
            </a:r>
            <a:endParaRPr lang="en-US" altLang="en-US" sz="2000" b="1" dirty="0">
              <a:latin typeface="Abadi" panose="020B0604020104020204" pitchFamily="34" charset="0"/>
            </a:endParaRPr>
          </a:p>
          <a:p>
            <a:pPr eaLnBrk="1" hangingPunct="1">
              <a:lnSpc>
                <a:spcPct val="90000"/>
              </a:lnSpc>
              <a:spcBef>
                <a:spcPts val="794"/>
              </a:spcBef>
              <a:spcAft>
                <a:spcPts val="476"/>
              </a:spcAft>
            </a:pPr>
            <a:endParaRPr lang="en-US" altLang="en-US" sz="2000" b="1" dirty="0">
              <a:latin typeface="Abadi" panose="020B0604020104020204" pitchFamily="34" charset="0"/>
            </a:endParaRPr>
          </a:p>
          <a:p>
            <a:pPr eaLnBrk="1" hangingPunct="1">
              <a:lnSpc>
                <a:spcPct val="90000"/>
              </a:lnSpc>
              <a:spcBef>
                <a:spcPts val="794"/>
              </a:spcBef>
              <a:spcAft>
                <a:spcPts val="476"/>
              </a:spcAft>
            </a:pPr>
            <a:r>
              <a:rPr lang="en-US" sz="2000" b="1" dirty="0">
                <a:latin typeface="Abadi" panose="020B0604020104020204" pitchFamily="34" charset="0"/>
              </a:rPr>
              <a:t>The excellent article, </a:t>
            </a:r>
            <a:r>
              <a:rPr lang="en-US" sz="2000" b="1" dirty="0">
                <a:latin typeface="Abadi" panose="020B0604020104020204" pitchFamily="34" charset="0"/>
                <a:hlinkClick r:id="rId3"/>
              </a:rPr>
              <a:t>Jane </a:t>
            </a:r>
            <a:r>
              <a:rPr lang="en-US" sz="2000" b="1" dirty="0" err="1">
                <a:latin typeface="Abadi" panose="020B0604020104020204" pitchFamily="34" charset="0"/>
                <a:hlinkClick r:id="rId3"/>
              </a:rPr>
              <a:t>Austens</a:t>
            </a:r>
            <a:r>
              <a:rPr lang="en-US" sz="2000" b="1" dirty="0">
                <a:latin typeface="Abadi" panose="020B0604020104020204" pitchFamily="34" charset="0"/>
                <a:hlinkClick r:id="rId3"/>
              </a:rPr>
              <a:t> Flower Garden</a:t>
            </a:r>
            <a:r>
              <a:rPr lang="en-US" sz="2000" b="1" dirty="0">
                <a:latin typeface="Abadi" panose="020B0604020104020204" pitchFamily="34" charset="0"/>
              </a:rPr>
              <a:t>, describes additional variety of flowers, fruits, trees and shrubs and the kitchen garden. “I remember the garden well,” writes Miss Lefroy. “A very high thick hedge divided it from the (Winchester) road, and round it was a pleasant shrubbery walk, with a rough bench or two where no doubt Mrs. Austen and Cassandra and Jane spent many a summer afternoon.”</a:t>
            </a:r>
          </a:p>
          <a:p>
            <a:pPr eaLnBrk="1" hangingPunct="1">
              <a:lnSpc>
                <a:spcPct val="90000"/>
              </a:lnSpc>
              <a:spcBef>
                <a:spcPts val="794"/>
              </a:spcBef>
              <a:spcAft>
                <a:spcPts val="476"/>
              </a:spcAft>
            </a:pPr>
            <a:endParaRPr lang="en-US" altLang="en-US" sz="1112" b="1" dirty="0">
              <a:latin typeface="+mn-lt"/>
            </a:endParaRPr>
          </a:p>
          <a:p>
            <a:pPr eaLnBrk="1" hangingPunct="1">
              <a:lnSpc>
                <a:spcPct val="90000"/>
              </a:lnSpc>
              <a:spcBef>
                <a:spcPts val="794"/>
              </a:spcBef>
              <a:spcAft>
                <a:spcPts val="476"/>
              </a:spcAft>
            </a:pPr>
            <a:endParaRPr lang="en-US" altLang="en-US" sz="1112" b="1" dirty="0">
              <a:latin typeface="+mn-lt"/>
            </a:endParaRPr>
          </a:p>
          <a:p>
            <a:pPr eaLnBrk="1" hangingPunct="1">
              <a:lnSpc>
                <a:spcPct val="90000"/>
              </a:lnSpc>
              <a:spcBef>
                <a:spcPts val="794"/>
              </a:spcBef>
              <a:spcAft>
                <a:spcPts val="476"/>
              </a:spcAft>
            </a:pPr>
            <a:r>
              <a:rPr lang="en-US" altLang="en-US" sz="1509" b="1" dirty="0">
                <a:latin typeface="+mn-lt"/>
              </a:rPr>
              <a:t>Syringa, Sweet William are flowers in the pictures. </a:t>
            </a:r>
          </a:p>
        </p:txBody>
      </p:sp>
      <p:pic>
        <p:nvPicPr>
          <p:cNvPr id="5122" name="Picture 2">
            <a:hlinkClick r:id="rId4"/>
            <a:extLst>
              <a:ext uri="{FF2B5EF4-FFF2-40B4-BE49-F238E27FC236}">
                <a16:creationId xmlns:a16="http://schemas.microsoft.com/office/drawing/2014/main" id="{9150C9F7-6E18-8E74-A1DD-96FCDA401E4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73192" y="2101029"/>
            <a:ext cx="4493184" cy="3358075"/>
          </a:xfrm>
          <a:prstGeom prst="rect">
            <a:avLst/>
          </a:prstGeom>
          <a:solidFill>
            <a:srgbClr val="FFFFFF"/>
          </a:solidFill>
        </p:spPr>
      </p:pic>
      <p:sp>
        <p:nvSpPr>
          <p:cNvPr id="5127" name="Slide Number Placeholder 3">
            <a:extLst>
              <a:ext uri="{FF2B5EF4-FFF2-40B4-BE49-F238E27FC236}">
                <a16:creationId xmlns:a16="http://schemas.microsoft.com/office/drawing/2014/main" id="{9ADD3FDA-B871-49D9-8E73-0E42E7A8E4E1}"/>
              </a:ext>
            </a:extLst>
          </p:cNvPr>
          <p:cNvSpPr>
            <a:spLocks noGrp="1"/>
          </p:cNvSpPr>
          <p:nvPr>
            <p:ph type="sldNum" sz="quarter" idx="4"/>
          </p:nvPr>
        </p:nvSpPr>
        <p:spPr>
          <a:xfrm>
            <a:off x="11490512" y="6061028"/>
            <a:ext cx="525242" cy="711449"/>
          </a:xfrm>
        </p:spPr>
        <p:txBody>
          <a:bodyPr vert="horz" lIns="72614" tIns="36307" rIns="72614" bIns="36307" rtlCol="0" anchor="ctr">
            <a:normAutofit/>
          </a:bodyPr>
          <a:lstStyle/>
          <a:p>
            <a:pPr>
              <a:spcAft>
                <a:spcPts val="476"/>
              </a:spcAft>
            </a:pPr>
            <a:r>
              <a:rPr lang="en-US" dirty="0"/>
              <a:t>9</a:t>
            </a:r>
          </a:p>
        </p:txBody>
      </p:sp>
    </p:spTree>
    <p:extLst>
      <p:ext uri="{BB962C8B-B14F-4D97-AF65-F5344CB8AC3E}">
        <p14:creationId xmlns:p14="http://schemas.microsoft.com/office/powerpoint/2010/main" val="1090344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AD60-DB3F-3EA5-5794-59CED2D50CED}"/>
              </a:ext>
            </a:extLst>
          </p:cNvPr>
          <p:cNvSpPr>
            <a:spLocks noGrp="1"/>
          </p:cNvSpPr>
          <p:nvPr>
            <p:ph type="title"/>
          </p:nvPr>
        </p:nvSpPr>
        <p:spPr>
          <a:xfrm>
            <a:off x="3200400" y="109182"/>
            <a:ext cx="8087398" cy="709684"/>
          </a:xfrm>
        </p:spPr>
        <p:txBody>
          <a:bodyPr/>
          <a:lstStyle/>
          <a:p>
            <a:r>
              <a:rPr lang="en-US" dirty="0"/>
              <a:t>Importance of Flowers in Jane’s novels.</a:t>
            </a:r>
          </a:p>
        </p:txBody>
      </p:sp>
      <p:sp>
        <p:nvSpPr>
          <p:cNvPr id="3" name="Content Placeholder 2">
            <a:extLst>
              <a:ext uri="{FF2B5EF4-FFF2-40B4-BE49-F238E27FC236}">
                <a16:creationId xmlns:a16="http://schemas.microsoft.com/office/drawing/2014/main" id="{9303F12A-119F-322B-6AD2-A4D21500574B}"/>
              </a:ext>
            </a:extLst>
          </p:cNvPr>
          <p:cNvSpPr>
            <a:spLocks noGrp="1"/>
          </p:cNvSpPr>
          <p:nvPr>
            <p:ph sz="quarter" idx="10"/>
          </p:nvPr>
        </p:nvSpPr>
        <p:spPr>
          <a:xfrm>
            <a:off x="409433" y="1173707"/>
            <a:ext cx="13770591" cy="6946711"/>
          </a:xfrm>
        </p:spPr>
        <p:txBody>
          <a:bodyPr>
            <a:normAutofit/>
          </a:bodyPr>
          <a:lstStyle/>
          <a:p>
            <a:r>
              <a:rPr lang="en-US" sz="2400" b="1" dirty="0">
                <a:solidFill>
                  <a:schemeClr val="accent2"/>
                </a:solidFill>
                <a:latin typeface="Agency FB" panose="020B0503020202020204" pitchFamily="34" charset="0"/>
              </a:rPr>
              <a:t>Jane Austen's novels are rich in symbolism and thematic depth, with flowers serving as a significant motif throughout her works. Each flower often reflects character traits, social status, and emotional landscapes. Below is an exploration of the presence and significance of flowers in Austen's novels.</a:t>
            </a:r>
          </a:p>
          <a:p>
            <a:r>
              <a:rPr lang="en-US" sz="2400" b="1" dirty="0">
                <a:solidFill>
                  <a:schemeClr val="accent2"/>
                </a:solidFill>
                <a:latin typeface="Agency FB" panose="020B0503020202020204" pitchFamily="34" charset="0"/>
              </a:rPr>
              <a:t>Here's how gardens and flowers appear in her major novels:</a:t>
            </a:r>
          </a:p>
          <a:p>
            <a:r>
              <a:rPr lang="en-US" sz="2400" b="1" dirty="0">
                <a:solidFill>
                  <a:schemeClr val="accent2"/>
                </a:solidFill>
                <a:latin typeface="Agency FB" panose="020B0503020202020204" pitchFamily="34" charset="0"/>
              </a:rPr>
              <a:t>Pride and Prejudice: Gardens at </a:t>
            </a:r>
            <a:r>
              <a:rPr lang="en-US" sz="2400" b="1" dirty="0" err="1">
                <a:solidFill>
                  <a:schemeClr val="accent2"/>
                </a:solidFill>
                <a:latin typeface="Agency FB" panose="020B0503020202020204" pitchFamily="34" charset="0"/>
              </a:rPr>
              <a:t>Netherfield</a:t>
            </a:r>
            <a:r>
              <a:rPr lang="en-US" sz="2400" b="1" dirty="0">
                <a:solidFill>
                  <a:schemeClr val="accent2"/>
                </a:solidFill>
                <a:latin typeface="Agency FB" panose="020B0503020202020204" pitchFamily="34" charset="0"/>
              </a:rPr>
              <a:t>, </a:t>
            </a:r>
            <a:r>
              <a:rPr lang="en-US" sz="2400" b="1" dirty="0" err="1">
                <a:solidFill>
                  <a:schemeClr val="accent2"/>
                </a:solidFill>
                <a:latin typeface="Agency FB" panose="020B0503020202020204" pitchFamily="34" charset="0"/>
              </a:rPr>
              <a:t>Longbourn</a:t>
            </a:r>
            <a:r>
              <a:rPr lang="en-US" sz="2400" b="1" dirty="0">
                <a:solidFill>
                  <a:schemeClr val="accent2"/>
                </a:solidFill>
                <a:latin typeface="Agency FB" panose="020B0503020202020204" pitchFamily="34" charset="0"/>
              </a:rPr>
              <a:t>, and Pemberley are crucial. Darcy's gift of violets to Elizabeth symbolizes purity, contrasting with the coarse Lady Catherine's dismissal of </a:t>
            </a:r>
            <a:r>
              <a:rPr lang="en-US" sz="2400" b="1" dirty="0" err="1">
                <a:solidFill>
                  <a:schemeClr val="accent2"/>
                </a:solidFill>
                <a:latin typeface="Agency FB" panose="020B0503020202020204" pitchFamily="34" charset="0"/>
              </a:rPr>
              <a:t>Longbourn's</a:t>
            </a:r>
            <a:r>
              <a:rPr lang="en-US" sz="2400" b="1" dirty="0">
                <a:solidFill>
                  <a:schemeClr val="accent2"/>
                </a:solidFill>
                <a:latin typeface="Agency FB" panose="020B0503020202020204" pitchFamily="34" charset="0"/>
              </a:rPr>
              <a:t> "little wilderness" (an unfashionable garden style) against Pemberley's grand waterlilies, signaling wealth and taste.</a:t>
            </a:r>
          </a:p>
          <a:p>
            <a:r>
              <a:rPr lang="en-US" sz="2400" b="1" dirty="0">
                <a:solidFill>
                  <a:schemeClr val="accent2"/>
                </a:solidFill>
                <a:latin typeface="Agency FB" panose="020B0503020202020204" pitchFamily="34" charset="0"/>
              </a:rPr>
              <a:t>Sense and Sensibility: Gardens provide settings for walks and private talks, with plants like roses and sweetbriar appearing, mirroring the characters' inner lives and blossoming relationships within rustic, natural settings.</a:t>
            </a:r>
          </a:p>
          <a:p>
            <a:r>
              <a:rPr lang="en-US" sz="2400" b="1" dirty="0">
                <a:solidFill>
                  <a:schemeClr val="accent2"/>
                </a:solidFill>
                <a:latin typeface="Agency FB" panose="020B0503020202020204" pitchFamily="34" charset="0"/>
              </a:rPr>
              <a:t>Mansfield Park: The grand gardens and wilderness at Mansfield Park contrast with Fanny Price's humble origins, with plants like roses and lilies used to highlight the family's status and Fanny's quiet dignity amidst them.</a:t>
            </a:r>
          </a:p>
          <a:p>
            <a:r>
              <a:rPr lang="en-US" sz="2400" b="1" dirty="0">
                <a:solidFill>
                  <a:schemeClr val="accent2"/>
                </a:solidFill>
                <a:latin typeface="Agency FB" panose="020B0503020202020204" pitchFamily="34" charset="0"/>
              </a:rPr>
              <a:t>Emma: Gardens at Hartfield and </a:t>
            </a:r>
            <a:r>
              <a:rPr lang="en-US" sz="2400" b="1" dirty="0" err="1">
                <a:solidFill>
                  <a:schemeClr val="accent2"/>
                </a:solidFill>
                <a:latin typeface="Agency FB" panose="020B0503020202020204" pitchFamily="34" charset="0"/>
              </a:rPr>
              <a:t>Donwell</a:t>
            </a:r>
            <a:r>
              <a:rPr lang="en-US" sz="2400" b="1" dirty="0">
                <a:solidFill>
                  <a:schemeClr val="accent2"/>
                </a:solidFill>
                <a:latin typeface="Agency FB" panose="020B0503020202020204" pitchFamily="34" charset="0"/>
              </a:rPr>
              <a:t> Abbey are key locations for social interaction, like the famous strawberry picking scene, using flowers and fruits to signify romance, domesticity, and societal roles.</a:t>
            </a:r>
          </a:p>
          <a:p>
            <a:r>
              <a:rPr lang="en-US" sz="2400" b="1" dirty="0">
                <a:solidFill>
                  <a:schemeClr val="accent2"/>
                </a:solidFill>
                <a:latin typeface="Agency FB" panose="020B0503020202020204" pitchFamily="34" charset="0"/>
              </a:rPr>
              <a:t>Northanger Abbey: Features rustic gardens and shrubberies, often associated with the wild, Gothic imagination of Catherine Morland, contrasting with more manicured estates.</a:t>
            </a:r>
          </a:p>
          <a:p>
            <a:r>
              <a:rPr lang="en-US" sz="2400" b="1" dirty="0">
                <a:solidFill>
                  <a:schemeClr val="accent2"/>
                </a:solidFill>
                <a:latin typeface="Agency FB" panose="020B0503020202020204" pitchFamily="34" charset="0"/>
              </a:rPr>
              <a:t>Persuasion: The seaside setting influences plants, but traditional cottage garden flowers and shrubberies still feature in gardens at </a:t>
            </a:r>
            <a:r>
              <a:rPr lang="en-US" sz="2400" b="1" dirty="0" err="1">
                <a:solidFill>
                  <a:schemeClr val="accent2"/>
                </a:solidFill>
                <a:latin typeface="Agency FB" panose="020B0503020202020204" pitchFamily="34" charset="0"/>
              </a:rPr>
              <a:t>Kellynch</a:t>
            </a:r>
            <a:r>
              <a:rPr lang="en-US" sz="2400" b="1" dirty="0">
                <a:solidFill>
                  <a:schemeClr val="accent2"/>
                </a:solidFill>
                <a:latin typeface="Agency FB" panose="020B0503020202020204" pitchFamily="34" charset="0"/>
              </a:rPr>
              <a:t> and </a:t>
            </a:r>
            <a:r>
              <a:rPr lang="en-US" sz="2400" b="1" dirty="0" err="1">
                <a:solidFill>
                  <a:schemeClr val="accent2"/>
                </a:solidFill>
                <a:latin typeface="Agency FB" panose="020B0503020202020204" pitchFamily="34" charset="0"/>
              </a:rPr>
              <a:t>Uppercross</a:t>
            </a:r>
            <a:r>
              <a:rPr lang="en-US" sz="2400" b="1" dirty="0">
                <a:solidFill>
                  <a:schemeClr val="accent2"/>
                </a:solidFill>
                <a:latin typeface="Agency FB" panose="020B0503020202020204" pitchFamily="34" charset="0"/>
              </a:rPr>
              <a:t>, symbolizing enduring affection and the natural world</a:t>
            </a:r>
          </a:p>
        </p:txBody>
      </p:sp>
      <p:sp>
        <p:nvSpPr>
          <p:cNvPr id="4" name="Slide Number Placeholder 3">
            <a:extLst>
              <a:ext uri="{FF2B5EF4-FFF2-40B4-BE49-F238E27FC236}">
                <a16:creationId xmlns:a16="http://schemas.microsoft.com/office/drawing/2014/main" id="{036CC6D1-EF2E-8FAB-B4FF-90AA18CBCCE3}"/>
              </a:ext>
            </a:extLst>
          </p:cNvPr>
          <p:cNvSpPr>
            <a:spLocks noGrp="1"/>
          </p:cNvSpPr>
          <p:nvPr>
            <p:ph type="sldNum" sz="quarter" idx="4"/>
          </p:nvPr>
        </p:nvSpPr>
        <p:spPr/>
        <p:txBody>
          <a:bodyPr/>
          <a:lstStyle/>
          <a:p>
            <a:r>
              <a:rPr lang="en-US" dirty="0"/>
              <a:t>13</a:t>
            </a:r>
          </a:p>
        </p:txBody>
      </p:sp>
    </p:spTree>
    <p:extLst>
      <p:ext uri="{BB962C8B-B14F-4D97-AF65-F5344CB8AC3E}">
        <p14:creationId xmlns:p14="http://schemas.microsoft.com/office/powerpoint/2010/main" val="1269465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6DFC013-9A6B-F1B0-0BF6-0AFF79A21A8C}"/>
              </a:ext>
            </a:extLst>
          </p:cNvPr>
          <p:cNvSpPr>
            <a:spLocks noGrp="1"/>
          </p:cNvSpPr>
          <p:nvPr>
            <p:ph type="title"/>
          </p:nvPr>
        </p:nvSpPr>
        <p:spPr/>
        <p:txBody>
          <a:bodyPr vert="horz" lIns="72614" tIns="36307" rIns="72614" bIns="36307" rtlCol="0" anchor="b" anchorCtr="0">
            <a:normAutofit/>
          </a:bodyPr>
          <a:lstStyle/>
          <a:p>
            <a:r>
              <a:rPr lang="en-US" kern="1200">
                <a:latin typeface="+mj-lt"/>
                <a:ea typeface="+mj-ea"/>
                <a:cs typeface="+mj-cs"/>
              </a:rPr>
              <a:t>.</a:t>
            </a:r>
          </a:p>
        </p:txBody>
      </p:sp>
      <p:sp>
        <p:nvSpPr>
          <p:cNvPr id="7" name="Content Placeholder 6">
            <a:extLst>
              <a:ext uri="{FF2B5EF4-FFF2-40B4-BE49-F238E27FC236}">
                <a16:creationId xmlns:a16="http://schemas.microsoft.com/office/drawing/2014/main" id="{52C8E26F-970A-3B34-13D7-26BAA94A74D3}"/>
              </a:ext>
            </a:extLst>
          </p:cNvPr>
          <p:cNvSpPr>
            <a:spLocks noGrp="1"/>
          </p:cNvSpPr>
          <p:nvPr>
            <p:ph sz="quarter" idx="13"/>
          </p:nvPr>
        </p:nvSpPr>
        <p:spPr>
          <a:xfrm>
            <a:off x="1097279" y="286603"/>
            <a:ext cx="5393597" cy="7697336"/>
          </a:xfrm>
        </p:spPr>
        <p:txBody>
          <a:bodyPr/>
          <a:lstStyle/>
          <a:p>
            <a:r>
              <a:rPr lang="en-US" sz="2400" dirty="0">
                <a:solidFill>
                  <a:srgbClr val="333333"/>
                </a:solidFill>
                <a:latin typeface="Georgia" panose="02040502050405020303" pitchFamily="18" charset="0"/>
              </a:rPr>
              <a:t>Flowers have their own language.  Floriography, or the cryptological communication through flower use or arrangement, has been practiced for centuries.  Flowers have been ascribed meanings for arguably thousands of years, and students of the Bible and of Shakespeare (think Hamlet) in the Regency would have been aware of this.  Jane Austen used floriography in her writings, as did the Bronte sisters.</a:t>
            </a:r>
            <a:endParaRPr lang="en-US" sz="2400" dirty="0"/>
          </a:p>
          <a:p>
            <a:endParaRPr lang="en-US" dirty="0"/>
          </a:p>
        </p:txBody>
      </p:sp>
      <p:sp>
        <p:nvSpPr>
          <p:cNvPr id="6" name="Content Placeholder 5">
            <a:extLst>
              <a:ext uri="{FF2B5EF4-FFF2-40B4-BE49-F238E27FC236}">
                <a16:creationId xmlns:a16="http://schemas.microsoft.com/office/drawing/2014/main" id="{DC01B4C9-9B3D-C920-F5FD-E34CFFF201D6}"/>
              </a:ext>
            </a:extLst>
          </p:cNvPr>
          <p:cNvSpPr>
            <a:spLocks noGrp="1"/>
          </p:cNvSpPr>
          <p:nvPr>
            <p:ph sz="quarter" idx="12"/>
          </p:nvPr>
        </p:nvSpPr>
        <p:spPr>
          <a:xfrm>
            <a:off x="9736167" y="286603"/>
            <a:ext cx="4682092" cy="7342496"/>
          </a:xfrm>
        </p:spPr>
        <p:txBody>
          <a:bodyPr>
            <a:normAutofit/>
          </a:bodyPr>
          <a:lstStyle/>
          <a:p>
            <a:r>
              <a:rPr lang="en-US" sz="1800" b="1" dirty="0">
                <a:latin typeface="Aharoni" panose="02010803020104030203" pitchFamily="2" charset="-79"/>
                <a:cs typeface="Aharoni" panose="02010803020104030203" pitchFamily="2" charset="-79"/>
              </a:rPr>
              <a:t>Daffodil – I regard you</a:t>
            </a:r>
          </a:p>
          <a:p>
            <a:r>
              <a:rPr lang="en-US" sz="1800" b="1" dirty="0">
                <a:latin typeface="Aharoni" panose="02010803020104030203" pitchFamily="2" charset="-79"/>
                <a:cs typeface="Aharoni" panose="02010803020104030203" pitchFamily="2" charset="-79"/>
              </a:rPr>
              <a:t>Apple blossom – preference</a:t>
            </a:r>
          </a:p>
          <a:p>
            <a:r>
              <a:rPr lang="en-US" sz="1800" b="1" dirty="0">
                <a:latin typeface="Aharoni" panose="02010803020104030203" pitchFamily="2" charset="-79"/>
                <a:cs typeface="Aharoni" panose="02010803020104030203" pitchFamily="2" charset="-79"/>
              </a:rPr>
              <a:t>Morning Glory – affection</a:t>
            </a:r>
          </a:p>
          <a:p>
            <a:r>
              <a:rPr lang="en-US" sz="1800" b="1" dirty="0">
                <a:latin typeface="Aharoni" panose="02010803020104030203" pitchFamily="2" charset="-79"/>
                <a:cs typeface="Aharoni" panose="02010803020104030203" pitchFamily="2" charset="-79"/>
              </a:rPr>
              <a:t>Pansy – thoughtfulness</a:t>
            </a:r>
          </a:p>
          <a:p>
            <a:r>
              <a:rPr lang="en-US" sz="1800" b="1" dirty="0">
                <a:latin typeface="Aharoni" panose="02010803020104030203" pitchFamily="2" charset="-79"/>
                <a:cs typeface="Aharoni" panose="02010803020104030203" pitchFamily="2" charset="-79"/>
              </a:rPr>
              <a:t>Thistle – defiance</a:t>
            </a:r>
          </a:p>
          <a:p>
            <a:r>
              <a:rPr lang="en-US" sz="1800" b="1" dirty="0">
                <a:latin typeface="Aharoni" panose="02010803020104030203" pitchFamily="2" charset="-79"/>
                <a:cs typeface="Aharoni" panose="02010803020104030203" pitchFamily="2" charset="-79"/>
              </a:rPr>
              <a:t>Columbine – folly</a:t>
            </a:r>
          </a:p>
          <a:p>
            <a:r>
              <a:rPr lang="en-US" sz="1800" b="1" dirty="0">
                <a:latin typeface="Aharoni" panose="02010803020104030203" pitchFamily="2" charset="-79"/>
                <a:cs typeface="Aharoni" panose="02010803020104030203" pitchFamily="2" charset="-79"/>
              </a:rPr>
              <a:t>Primrose – consistency</a:t>
            </a:r>
          </a:p>
          <a:p>
            <a:r>
              <a:rPr lang="en-US" sz="1800" b="1" dirty="0">
                <a:latin typeface="Aharoni" panose="02010803020104030203" pitchFamily="2" charset="-79"/>
                <a:cs typeface="Aharoni" panose="02010803020104030203" pitchFamily="2" charset="-79"/>
              </a:rPr>
              <a:t>Violet – faithfulness</a:t>
            </a:r>
          </a:p>
          <a:p>
            <a:r>
              <a:rPr lang="en-US" sz="1800" b="1" dirty="0">
                <a:latin typeface="Aharoni" panose="02010803020104030203" pitchFamily="2" charset="-79"/>
                <a:cs typeface="Aharoni" panose="02010803020104030203" pitchFamily="2" charset="-79"/>
              </a:rPr>
              <a:t>Zinnia – absent friends</a:t>
            </a:r>
          </a:p>
          <a:p>
            <a:r>
              <a:rPr lang="en-US" sz="1800" b="1" dirty="0">
                <a:latin typeface="Aharoni" panose="02010803020104030203" pitchFamily="2" charset="-79"/>
                <a:cs typeface="Aharoni" panose="02010803020104030203" pitchFamily="2" charset="-79"/>
              </a:rPr>
              <a:t>Daisy – innocence</a:t>
            </a:r>
          </a:p>
          <a:p>
            <a:r>
              <a:rPr lang="en-US" sz="1800" b="1" dirty="0">
                <a:latin typeface="Aharoni" panose="02010803020104030203" pitchFamily="2" charset="-79"/>
                <a:cs typeface="Aharoni" panose="02010803020104030203" pitchFamily="2" charset="-79"/>
              </a:rPr>
              <a:t>Lily – </a:t>
            </a:r>
            <a:r>
              <a:rPr lang="en-US" sz="1800" b="1" dirty="0" err="1">
                <a:latin typeface="Aharoni" panose="02010803020104030203" pitchFamily="2" charset="-79"/>
                <a:cs typeface="Aharoni" panose="02010803020104030203" pitchFamily="2" charset="-79"/>
              </a:rPr>
              <a:t>purit</a:t>
            </a:r>
            <a:endParaRPr lang="en-US" sz="1800" b="1" dirty="0">
              <a:latin typeface="Aharoni" panose="02010803020104030203" pitchFamily="2" charset="-79"/>
              <a:cs typeface="Aharoni" panose="02010803020104030203" pitchFamily="2" charset="-79"/>
            </a:endParaRPr>
          </a:p>
          <a:p>
            <a:r>
              <a:rPr lang="en-US" sz="1800" b="1" dirty="0">
                <a:latin typeface="Aharoni" panose="02010803020104030203" pitchFamily="2" charset="-79"/>
                <a:cs typeface="Aharoni" panose="02010803020104030203" pitchFamily="2" charset="-79"/>
              </a:rPr>
              <a:t>Myrtle – love and marriage</a:t>
            </a:r>
          </a:p>
          <a:p>
            <a:r>
              <a:rPr lang="en-US" sz="1800" b="1" dirty="0">
                <a:latin typeface="Aharoni" panose="02010803020104030203" pitchFamily="2" charset="-79"/>
                <a:cs typeface="Aharoni" panose="02010803020104030203" pitchFamily="2" charset="-79"/>
              </a:rPr>
              <a:t>Holly – foresight</a:t>
            </a:r>
          </a:p>
          <a:p>
            <a:r>
              <a:rPr lang="en-US" sz="1800" b="1" dirty="0">
                <a:latin typeface="Aharoni" panose="02010803020104030203" pitchFamily="2" charset="-79"/>
                <a:cs typeface="Aharoni" panose="02010803020104030203" pitchFamily="2" charset="-79"/>
              </a:rPr>
              <a:t>Azalea – temperance</a:t>
            </a:r>
          </a:p>
          <a:p>
            <a:r>
              <a:rPr lang="en-US" sz="1800" b="1" dirty="0">
                <a:latin typeface="Aharoni" panose="02010803020104030203" pitchFamily="2" charset="-79"/>
                <a:cs typeface="Aharoni" panose="02010803020104030203" pitchFamily="2" charset="-79"/>
              </a:rPr>
              <a:t>Rhododendron – danger</a:t>
            </a:r>
          </a:p>
          <a:p>
            <a:r>
              <a:rPr lang="en-US" sz="1800" b="1" dirty="0">
                <a:latin typeface="Aharoni" panose="02010803020104030203" pitchFamily="2" charset="-79"/>
                <a:cs typeface="Aharoni" panose="02010803020104030203" pitchFamily="2" charset="-79"/>
              </a:rPr>
              <a:t>Iris – message</a:t>
            </a:r>
          </a:p>
          <a:p>
            <a:r>
              <a:rPr lang="en-US" sz="1800" b="1" dirty="0">
                <a:latin typeface="Aharoni" panose="02010803020104030203" pitchFamily="2" charset="-79"/>
                <a:cs typeface="Aharoni" panose="02010803020104030203" pitchFamily="2" charset="-79"/>
              </a:rPr>
              <a:t>Ivy – fidelity</a:t>
            </a:r>
          </a:p>
          <a:p>
            <a:r>
              <a:rPr lang="en-US" sz="1800" b="1" dirty="0">
                <a:latin typeface="Aharoni" panose="02010803020104030203" pitchFamily="2" charset="-79"/>
                <a:cs typeface="Aharoni" panose="02010803020104030203" pitchFamily="2" charset="-79"/>
              </a:rPr>
              <a:t>Tulip – fame</a:t>
            </a:r>
          </a:p>
          <a:p>
            <a:r>
              <a:rPr lang="en-US" sz="1800" b="1" dirty="0">
                <a:latin typeface="Aharoni" panose="02010803020104030203" pitchFamily="2" charset="-79"/>
                <a:cs typeface="Aharoni" panose="02010803020104030203" pitchFamily="2" charset="-79"/>
              </a:rPr>
              <a:t>Basil – hatred</a:t>
            </a:r>
          </a:p>
          <a:p>
            <a:r>
              <a:rPr lang="en-US" sz="1800" b="1" dirty="0">
                <a:latin typeface="Aharoni" panose="02010803020104030203" pitchFamily="2" charset="-79"/>
                <a:cs typeface="Aharoni" panose="02010803020104030203" pitchFamily="2" charset="-79"/>
              </a:rPr>
              <a:t>Lavender – distrust</a:t>
            </a:r>
          </a:p>
          <a:p>
            <a:r>
              <a:rPr lang="en-US" sz="1800" b="1" dirty="0">
                <a:latin typeface="Aharoni" panose="02010803020104030203" pitchFamily="2" charset="-79"/>
                <a:cs typeface="Aharoni" panose="02010803020104030203" pitchFamily="2" charset="-79"/>
              </a:rPr>
              <a:t>Marigold – sorrow</a:t>
            </a:r>
          </a:p>
          <a:p>
            <a:endParaRPr lang="en-US" dirty="0"/>
          </a:p>
        </p:txBody>
      </p:sp>
      <p:sp>
        <p:nvSpPr>
          <p:cNvPr id="28" name="Slide Number Placeholder 4">
            <a:extLst>
              <a:ext uri="{FF2B5EF4-FFF2-40B4-BE49-F238E27FC236}">
                <a16:creationId xmlns:a16="http://schemas.microsoft.com/office/drawing/2014/main" id="{3A4FF67E-5698-59EC-69F0-FDF47B90C27B}"/>
              </a:ext>
            </a:extLst>
          </p:cNvPr>
          <p:cNvSpPr>
            <a:spLocks noGrp="1"/>
          </p:cNvSpPr>
          <p:nvPr>
            <p:ph type="sldNum" sz="quarter" idx="4"/>
          </p:nvPr>
        </p:nvSpPr>
        <p:spPr/>
        <p:txBody>
          <a:bodyPr vert="horz" lIns="72614" tIns="36307" rIns="72614" bIns="36307" rtlCol="0" anchor="ctr">
            <a:normAutofit/>
          </a:bodyPr>
          <a:lstStyle/>
          <a:p>
            <a:pPr>
              <a:spcAft>
                <a:spcPts val="476"/>
              </a:spcAft>
            </a:pPr>
            <a:r>
              <a:rPr lang="en-US" dirty="0"/>
              <a:t>18</a:t>
            </a:r>
          </a:p>
        </p:txBody>
      </p:sp>
      <p:sp>
        <p:nvSpPr>
          <p:cNvPr id="20" name="TextBox 19">
            <a:extLst>
              <a:ext uri="{FF2B5EF4-FFF2-40B4-BE49-F238E27FC236}">
                <a16:creationId xmlns:a16="http://schemas.microsoft.com/office/drawing/2014/main" id="{70A5912F-34F7-315F-798E-31B20438B24B}"/>
              </a:ext>
            </a:extLst>
          </p:cNvPr>
          <p:cNvSpPr txBox="1"/>
          <p:nvPr/>
        </p:nvSpPr>
        <p:spPr>
          <a:xfrm>
            <a:off x="423081" y="177420"/>
            <a:ext cx="4640238" cy="7806519"/>
          </a:xfrm>
          <a:prstGeom prst="rect">
            <a:avLst/>
          </a:prstGeom>
        </p:spPr>
        <p:txBody>
          <a:bodyPr vert="horz" lIns="72614" tIns="36307" rIns="72614" bIns="36307" rtlCol="0">
            <a:noAutofit/>
          </a:bodyPr>
          <a:lstStyle/>
          <a:p>
            <a:pPr>
              <a:lnSpc>
                <a:spcPct val="90000"/>
              </a:lnSpc>
              <a:spcBef>
                <a:spcPts val="794"/>
              </a:spcBef>
            </a:pPr>
            <a:endParaRPr lang="en-US" sz="1112" b="1" dirty="0">
              <a:latin typeface="Aharoni" panose="02010803020104030203" pitchFamily="2" charset="-79"/>
              <a:cs typeface="Aharoni" panose="02010803020104030203" pitchFamily="2" charset="-79"/>
            </a:endParaRPr>
          </a:p>
        </p:txBody>
      </p:sp>
      <p:sp>
        <p:nvSpPr>
          <p:cNvPr id="30" name="TextBox 29">
            <a:extLst>
              <a:ext uri="{FF2B5EF4-FFF2-40B4-BE49-F238E27FC236}">
                <a16:creationId xmlns:a16="http://schemas.microsoft.com/office/drawing/2014/main" id="{7D6338D2-3840-3CBA-664A-D6C1D70C2329}"/>
              </a:ext>
            </a:extLst>
          </p:cNvPr>
          <p:cNvSpPr txBox="1"/>
          <p:nvPr/>
        </p:nvSpPr>
        <p:spPr>
          <a:xfrm>
            <a:off x="1214652" y="3706350"/>
            <a:ext cx="3848668" cy="646331"/>
          </a:xfrm>
          <a:prstGeom prst="rect">
            <a:avLst/>
          </a:prstGeom>
          <a:noFill/>
        </p:spPr>
        <p:txBody>
          <a:bodyPr wrap="square">
            <a:spAutoFit/>
          </a:bodyPr>
          <a:lstStyle/>
          <a:p>
            <a:endParaRPr lang="en-US" sz="1800" dirty="0"/>
          </a:p>
          <a:p>
            <a:endParaRPr lang="en-US" sz="1800" dirty="0"/>
          </a:p>
        </p:txBody>
      </p:sp>
    </p:spTree>
    <p:extLst>
      <p:ext uri="{BB962C8B-B14F-4D97-AF65-F5344CB8AC3E}">
        <p14:creationId xmlns:p14="http://schemas.microsoft.com/office/powerpoint/2010/main" val="634688857"/>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DF9CEC-52C2-4D14-B2F5-11176002A8B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D8B1D1D-0064-435C-8533-29A36067B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49AD37-9510-4A2D-B790-12C439A83F9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{F8699557-1217-4B09-8ACE-7E683CC3A131}TF1ed9553b-00c4-4092-846a-c8f7f2908f3beecd942f_win32-8e33096c3cfc</Template>
  <TotalTime>76832</TotalTime>
  <Words>3636</Words>
  <Application>Microsoft Office PowerPoint</Application>
  <PresentationFormat>Custom</PresentationFormat>
  <Paragraphs>222</Paragraphs>
  <Slides>21</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Abadi</vt:lpstr>
      <vt:lpstr>ADLaM Display</vt:lpstr>
      <vt:lpstr>Agency FB</vt:lpstr>
      <vt:lpstr>Aharoni</vt:lpstr>
      <vt:lpstr>Algerian</vt:lpstr>
      <vt:lpstr>Amasis MT Pro Black</vt:lpstr>
      <vt:lpstr>Arial</vt:lpstr>
      <vt:lpstr>Avenir</vt:lpstr>
      <vt:lpstr>Calibri</vt:lpstr>
      <vt:lpstr>Courier New</vt:lpstr>
      <vt:lpstr>Georgia</vt:lpstr>
      <vt:lpstr>Gill Sans Nova Cond XBd</vt:lpstr>
      <vt:lpstr>Gill Sans Nova Light</vt:lpstr>
      <vt:lpstr>Sagona Book</vt:lpstr>
      <vt:lpstr>Wingdings 3</vt:lpstr>
      <vt:lpstr>Custom</vt:lpstr>
      <vt:lpstr>Jane Austen’s Garden/ Flower  kit</vt:lpstr>
      <vt:lpstr>My farm built in 1810, with one of Jane Austen’s favorite flowers the Peony..  Jane Austen was 34 or 35 years old in 1810, as she was born on December 16, 1775, making her 34 for most of that year and turning 35 in December, right around the time her sister Cassandra painted her famous portrait</vt:lpstr>
      <vt:lpstr>A woman of letters and plants. While Jane Austen is renowned for her novels, she was also a keen gardener.             Jane Austen, English novelist (1775–1817) </vt:lpstr>
      <vt:lpstr>The Life of Jane Austen</vt:lpstr>
      <vt:lpstr>  </vt:lpstr>
      <vt:lpstr>The garden was also one of the only spaces in Regency England where private conversations could be held. Social etiquette dictated that whilst indoors everyone was often confined to the same room, whereas in the garden people could break apart and hold their own private conversations or even break away from the rest of their party to wander in reflective solitude.   It is perhaps due to this that some of Austen’s most dramatic scenes play out in the gardens. It is a private walk through the gardens at Barton Park that Eleanor learns from Lucy Steele that she is secretly engaged to her own love Edward Ferrars. Lady Catherine takes Elizabeth Bennet for a walk through the gardens at Long bourn, and it is there that she attacks Elizabeth over the rumors regarding her engagement to Darcy. Thus, through Austen, we are given a clear insight into how gardens were utilized to engage in intimate conversation.</vt:lpstr>
      <vt:lpstr>The Flowers in Jane Austen’s garden</vt:lpstr>
      <vt:lpstr>Importance of Flowers in Jane’s novels.</vt:lpstr>
      <vt:lpstr>.</vt:lpstr>
      <vt:lpstr> These are  wonderful websites on Jane Austen interest in flowers and gardens, her life . Books and Regency era.       </vt:lpstr>
      <vt:lpstr>Tea Section</vt:lpstr>
      <vt:lpstr>\</vt:lpstr>
      <vt:lpstr>                This website will teach you all the History of Tea in the Regency Period. Please take the time to learn.     https://www.beachhouseteacompany.com/blogs/loose-leaf-tea-1/jane-austen-and-tea?srsltid     </vt:lpstr>
      <vt:lpstr> </vt:lpstr>
      <vt:lpstr>              Making Herb Tea</vt:lpstr>
      <vt:lpstr>Lavender Cookies</vt:lpstr>
      <vt:lpstr> </vt:lpstr>
      <vt:lpstr>Bookmark and Journal</vt:lpstr>
      <vt:lpstr>PowerPoint Presentation</vt:lpstr>
      <vt:lpstr>Perennial Bulbs Definition:  Lasting throughout the year or for many years.  The story "Cinderella" is a perennial favorite. </vt:lpstr>
      <vt:lpstr>Disclaimer And Liability Clause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17</cp:revision>
  <dcterms:created xsi:type="dcterms:W3CDTF">2025-12-17T01:31:40Z</dcterms:created>
  <dcterms:modified xsi:type="dcterms:W3CDTF">2026-03-24T04:11:01Z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