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256" r:id="rId2"/>
    <p:sldId id="334" r:id="rId3"/>
    <p:sldId id="335" r:id="rId4"/>
    <p:sldId id="336" r:id="rId5"/>
    <p:sldId id="337" r:id="rId6"/>
    <p:sldId id="338" r:id="rId7"/>
    <p:sldId id="339" r:id="rId8"/>
    <p:sldId id="340" r:id="rId9"/>
    <p:sldId id="341" r:id="rId10"/>
    <p:sldId id="261" r:id="rId11"/>
    <p:sldId id="316" r:id="rId12"/>
    <p:sldId id="268" r:id="rId13"/>
    <p:sldId id="333" r:id="rId14"/>
    <p:sldId id="264" r:id="rId15"/>
    <p:sldId id="348" r:id="rId16"/>
    <p:sldId id="349" r:id="rId17"/>
    <p:sldId id="350" r:id="rId18"/>
    <p:sldId id="342" r:id="rId19"/>
    <p:sldId id="344" r:id="rId20"/>
    <p:sldId id="312" r:id="rId21"/>
    <p:sldId id="307" r:id="rId22"/>
    <p:sldId id="343" r:id="rId23"/>
    <p:sldId id="345" r:id="rId24"/>
    <p:sldId id="30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79AEC-CE1A-44AB-B925-F3661A5377B8}" type="datetimeFigureOut">
              <a:rPr lang="en-US" smtClean="0"/>
              <a:t>5/30/2026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D734D-D78B-4808-B42D-02012FD5E8C8}" type="slidenum">
              <a:rPr lang="en-US" smtClean="0"/>
              <a:t>‹#›</a:t>
            </a:fld>
            <a:endParaRPr lang="en-US"/>
          </a:p>
        </p:txBody>
      </p:sp>
    </p:spTree>
    <p:extLst>
      <p:ext uri="{BB962C8B-B14F-4D97-AF65-F5344CB8AC3E}">
        <p14:creationId xmlns:p14="http://schemas.microsoft.com/office/powerpoint/2010/main" val="34981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D734D-D78B-4808-B42D-02012FD5E8C8}" type="slidenum">
              <a:rPr lang="en-US" smtClean="0"/>
              <a:t>3</a:t>
            </a:fld>
            <a:endParaRPr lang="en-US"/>
          </a:p>
        </p:txBody>
      </p:sp>
    </p:spTree>
    <p:extLst>
      <p:ext uri="{BB962C8B-B14F-4D97-AF65-F5344CB8AC3E}">
        <p14:creationId xmlns:p14="http://schemas.microsoft.com/office/powerpoint/2010/main" val="84052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fun, if you want to spend any time in it.  Can be very beneficial when the weather is unpredictable.  God thought of everything!!!</a:t>
            </a:r>
          </a:p>
        </p:txBody>
      </p:sp>
      <p:sp>
        <p:nvSpPr>
          <p:cNvPr id="4" name="Slide Number Placeholder 3"/>
          <p:cNvSpPr>
            <a:spLocks noGrp="1"/>
          </p:cNvSpPr>
          <p:nvPr>
            <p:ph type="sldNum" sz="quarter" idx="5"/>
          </p:nvPr>
        </p:nvSpPr>
        <p:spPr/>
        <p:txBody>
          <a:bodyPr/>
          <a:lstStyle/>
          <a:p>
            <a:fld id="{B69D734D-D78B-4808-B42D-02012FD5E8C8}" type="slidenum">
              <a:rPr lang="en-US" smtClean="0"/>
              <a:t>4</a:t>
            </a:fld>
            <a:endParaRPr lang="en-US"/>
          </a:p>
        </p:txBody>
      </p:sp>
    </p:spTree>
    <p:extLst>
      <p:ext uri="{BB962C8B-B14F-4D97-AF65-F5344CB8AC3E}">
        <p14:creationId xmlns:p14="http://schemas.microsoft.com/office/powerpoint/2010/main" val="154205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10</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11</a:t>
            </a:fld>
            <a:endParaRPr lang="en-US"/>
          </a:p>
        </p:txBody>
      </p:sp>
    </p:spTree>
    <p:extLst>
      <p:ext uri="{BB962C8B-B14F-4D97-AF65-F5344CB8AC3E}">
        <p14:creationId xmlns:p14="http://schemas.microsoft.com/office/powerpoint/2010/main" val="211626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12</a:t>
            </a:fld>
            <a:endParaRPr lang="en-US"/>
          </a:p>
        </p:txBody>
      </p:sp>
    </p:spTree>
    <p:extLst>
      <p:ext uri="{BB962C8B-B14F-4D97-AF65-F5344CB8AC3E}">
        <p14:creationId xmlns:p14="http://schemas.microsoft.com/office/powerpoint/2010/main" val="71129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rPr>
            </a:br>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13</a:t>
            </a:fld>
            <a:endParaRPr lang="en-US"/>
          </a:p>
        </p:txBody>
      </p:sp>
    </p:spTree>
    <p:extLst>
      <p:ext uri="{BB962C8B-B14F-4D97-AF65-F5344CB8AC3E}">
        <p14:creationId xmlns:p14="http://schemas.microsoft.com/office/powerpoint/2010/main" val="226761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14</a:t>
            </a:fld>
            <a:endParaRPr lang="en-US"/>
          </a:p>
        </p:txBody>
      </p:sp>
    </p:spTree>
    <p:extLst>
      <p:ext uri="{BB962C8B-B14F-4D97-AF65-F5344CB8AC3E}">
        <p14:creationId xmlns:p14="http://schemas.microsoft.com/office/powerpoint/2010/main" val="149579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 spring and fall seed.  Loves cooler weather and does well in raised beds or container. Please refer to Almanac for instructions. </a:t>
            </a:r>
          </a:p>
        </p:txBody>
      </p:sp>
      <p:sp>
        <p:nvSpPr>
          <p:cNvPr id="4" name="Slide Number Placeholder 3"/>
          <p:cNvSpPr>
            <a:spLocks noGrp="1"/>
          </p:cNvSpPr>
          <p:nvPr>
            <p:ph type="sldNum" sz="quarter" idx="5"/>
          </p:nvPr>
        </p:nvSpPr>
        <p:spPr/>
        <p:txBody>
          <a:bodyPr/>
          <a:lstStyle/>
          <a:p>
            <a:fld id="{B69D734D-D78B-4808-B42D-02012FD5E8C8}" type="slidenum">
              <a:rPr lang="en-US" smtClean="0"/>
              <a:t>15</a:t>
            </a:fld>
            <a:endParaRPr lang="en-US"/>
          </a:p>
        </p:txBody>
      </p:sp>
    </p:spTree>
    <p:extLst>
      <p:ext uri="{BB962C8B-B14F-4D97-AF65-F5344CB8AC3E}">
        <p14:creationId xmlns:p14="http://schemas.microsoft.com/office/powerpoint/2010/main" val="46969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86953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40663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7891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3775304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7952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195901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14502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291805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228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479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0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33803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7CCAE-B252-4C9E-BF17-918B8595C706}" type="datetimeFigureOut">
              <a:rPr lang="en-US" smtClean="0"/>
              <a:t>5/30/2026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106595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97CCAE-B252-4C9E-BF17-918B8595C706}" type="datetimeFigureOut">
              <a:rPr lang="en-US" smtClean="0"/>
              <a:t>5/30/2026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115309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7CCAE-B252-4C9E-BF17-918B8595C706}" type="datetimeFigureOut">
              <a:rPr lang="en-US" smtClean="0"/>
              <a:t>5/30/2026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230869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97CCAE-B252-4C9E-BF17-918B8595C706}" type="datetimeFigureOut">
              <a:rPr lang="en-US" smtClean="0"/>
              <a:t>5/30/2026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199149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7CCAE-B252-4C9E-BF17-918B8595C706}" type="datetimeFigureOut">
              <a:rPr lang="en-US" smtClean="0"/>
              <a:t>5/30/2026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369499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97CCAE-B252-4C9E-BF17-918B8595C706}" type="datetimeFigureOut">
              <a:rPr lang="en-US" smtClean="0"/>
              <a:t>5/30/2026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422325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7CCAE-B252-4C9E-BF17-918B8595C706}" type="datetimeFigureOut">
              <a:rPr lang="en-US" smtClean="0"/>
              <a:t>5/30/2026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F67E6-A83F-4C25-8EFE-4D470C606741}" type="slidenum">
              <a:rPr lang="en-US" smtClean="0"/>
              <a:t>‹#›</a:t>
            </a:fld>
            <a:endParaRPr lang="en-US"/>
          </a:p>
        </p:txBody>
      </p:sp>
    </p:spTree>
    <p:extLst>
      <p:ext uri="{BB962C8B-B14F-4D97-AF65-F5344CB8AC3E}">
        <p14:creationId xmlns:p14="http://schemas.microsoft.com/office/powerpoint/2010/main" val="358535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97CCAE-B252-4C9E-BF17-918B8595C706}" type="datetimeFigureOut">
              <a:rPr lang="en-US" smtClean="0"/>
              <a:t>5/30/2026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CAF67E6-A83F-4C25-8EFE-4D470C606741}" type="slidenum">
              <a:rPr lang="en-US" smtClean="0"/>
              <a:t>‹#›</a:t>
            </a:fld>
            <a:endParaRPr lang="en-US"/>
          </a:p>
        </p:txBody>
      </p:sp>
    </p:spTree>
    <p:extLst>
      <p:ext uri="{BB962C8B-B14F-4D97-AF65-F5344CB8AC3E}">
        <p14:creationId xmlns:p14="http://schemas.microsoft.com/office/powerpoint/2010/main" val="21410248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gardenary.com/blog/things-you-didnt-know-about-cucumbers" TargetMode="External"/><Relationship Id="rId5" Type="http://schemas.openxmlformats.org/officeDocument/2006/relationships/hyperlink" Target="http://www.gardening.cornell.edu/homegardening/scenef65b.html" TargetMode="External"/><Relationship Id="rId4" Type="http://schemas.openxmlformats.org/officeDocument/2006/relationships/hyperlink" Target="https://www.thespruce.com/cucumber-plant-growing-stages-73687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spruce.com/how-to-grow-green-beans-1403459"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8.jpeg"/><Relationship Id="rId4" Type="http://schemas.openxmlformats.org/officeDocument/2006/relationships/hyperlink" Target="https://happyhealthy.extension.msstate.edu/fact-sheets/happyhealthy-green-beans-fact-she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www.canr.msu.edu/news/tomatoes_and_the_science_behind_them" TargetMode="External"/><Relationship Id="rId5" Type="http://schemas.openxmlformats.org/officeDocument/2006/relationships/hyperlink" Target="https://www.gardenary.com/blog/truth-about-tomatoes" TargetMode="External"/><Relationship Id="rId4" Type="http://schemas.openxmlformats.org/officeDocument/2006/relationships/hyperlink" Target="http://www.gardening.cornell.edu/homegardening/sceneea10.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hgic.clemson.edu/factsheet/watermelons/"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hyperlink" Target="https://www.google.com/search?q=lycopene&amp;sca_esv=811cc422a7c61d59&amp;sxsrf=ANbL-n5U4n1mizTkwmNIMc-s1qU_T3qenw%3A1773800328769&amp;ei=iAu6aYLXLqOIptQP_JO6cQ&amp;biw=1536&amp;bih=647&amp;oq=fun+facts&amp;gs_lp=Egxnd3Mtd2l6LXNlcnAiCWZ1biBmYWN0cyoCCAAyChAAGIAEGEMYigUyChAAGIAEGEMYigUyCBAAGIAEGLEDMg4QABiABBixAxiDARiKBTIKEAAYgAQYQxiKBTIFEAAYgAQyChAAGIAEGEMYigUyChAAGIAEGEMYigUyChAAGIAEGEMYigUyChAAGIAEGEMYigVI2UVQ_gZY8zRwAngBkAEAmAFwoAHMLaoBBDY0Lje4AQHIAQD4AQGYAg2gAvEIqAIKwgIKEAAYsAMY1gQYR8ICBBAAGB7CAgoQLhiABBhDGIoFwgILEAAYgAQYkQIYigXCAhAQABiABBixAxhDGIMBGIoFwgIQEC4YgAQYsQMYQxiDARiKBcICGRAuGIAEGEMYigUYlwUY3AQY3gQY3wTYAQHCAhcQABiABBiRAhi0AhjnBhiKBRjqAtgBAsICEBAAGAMYtAIY6gIYjwHYAQLCAhAQLhgDGLQCGOoCGI8B2AECwgIREC4YgAQYsQMY0QMYgwEYxwHCAgsQABiABBixAxiDAcICCxAuGIAEGMcBGK8BwgIOEC4YgAQYsQMY0QMYxwHCAg0QABiABBixAxhDGIoFmAMH8QV4HMVpP0eZrYgGAZAGCLoGBggBEAEYFLoGBAgCGAeSBwM2LjegB5mgBLIHAzQuN7gH4wjCBwgwLjEuMTEuMcgHOIAIAA&amp;sclient=gws-wiz-serp&amp;ved=2ahUKEwiarOzrsqiTAxXRrokEHcm6NHUQgK4QegYIAQgAEA8" TargetMode="External"/><Relationship Id="rId4" Type="http://schemas.openxmlformats.org/officeDocument/2006/relationships/hyperlink" Target="http://www.gardening.cornell.edu/homegardening/scenedc02.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gardening.cornell.edu/homegardening/scene61ea.html"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hyperlink" Target="https://www.thespruce.com/how-to-grow-pumpkins-140346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gr.wa.gov/departments/business-and-marketing-support/farm-to-school-toolkit/wa-grown-food-recipe-kit/foodtoolkit/items/vegetables/carrots/fac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almanac.com/gardening/growing-guides#Flowers"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kitchensanctuary.com/bubble-and-squeak/" TargetMode="External"/><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hyperlink" Target="https://www.instagram.com/reel/DTIwkmXDEO7/" TargetMode="External"/><Relationship Id="rId4" Type="http://schemas.openxmlformats.org/officeDocument/2006/relationships/hyperlink" Target="https://www.instagram.com/reel/C7PnUghvg1u/?hl=en"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www.dimitrasdishes.com/homemade-pumkin-puree/" TargetMode="External"/><Relationship Id="rId2" Type="http://schemas.openxmlformats.org/officeDocument/2006/relationships/image" Target="../media/image20.jpeg"/><Relationship Id="rId1" Type="http://schemas.openxmlformats.org/officeDocument/2006/relationships/slideLayout" Target="../slideLayouts/slideLayout19.xml"/><Relationship Id="rId5" Type="http://schemas.openxmlformats.org/officeDocument/2006/relationships/hyperlink" Target="https://thehomeschoolscientist.com/30-pumpkin-stem-activities/" TargetMode="External"/><Relationship Id="rId4" Type="http://schemas.openxmlformats.org/officeDocument/2006/relationships/hyperlink" Target="https://playteachrepeat.com/15-ways-learn-play-real-pumpkin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lmanac.com/gardening/frostdate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www.almanac.com/astronomy/moon/calendar"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almanac.com/content/starting-seeds-indoor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almanac.com/gardening/growing-guid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be-the-story.com/en/healthy-eating/the-secret-life-of-the-pea/" TargetMode="External"/><Relationship Id="rId2" Type="http://schemas.openxmlformats.org/officeDocument/2006/relationships/image" Target="../media/image5.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B824-FB86-1359-6DDC-8ACE98867524}"/>
              </a:ext>
            </a:extLst>
          </p:cNvPr>
          <p:cNvSpPr>
            <a:spLocks noGrp="1"/>
          </p:cNvSpPr>
          <p:nvPr>
            <p:ph type="ctrTitle"/>
          </p:nvPr>
        </p:nvSpPr>
        <p:spPr/>
        <p:txBody>
          <a:bodyPr/>
          <a:lstStyle/>
          <a:p>
            <a:r>
              <a:rPr lang="en-US" dirty="0"/>
              <a:t>Summer and Fall  Gardening </a:t>
            </a:r>
          </a:p>
        </p:txBody>
      </p:sp>
      <p:sp>
        <p:nvSpPr>
          <p:cNvPr id="3" name="Subtitle 2">
            <a:extLst>
              <a:ext uri="{FF2B5EF4-FFF2-40B4-BE49-F238E27FC236}">
                <a16:creationId xmlns:a16="http://schemas.microsoft.com/office/drawing/2014/main" id="{E0427A34-CEDB-70A5-02DE-0F0E3CB6096E}"/>
              </a:ext>
            </a:extLst>
          </p:cNvPr>
          <p:cNvSpPr>
            <a:spLocks noGrp="1"/>
          </p:cNvSpPr>
          <p:nvPr>
            <p:ph type="subTitle" idx="1"/>
          </p:nvPr>
        </p:nvSpPr>
        <p:spPr/>
        <p:txBody>
          <a:bodyPr/>
          <a:lstStyle/>
          <a:p>
            <a:r>
              <a:rPr lang="en-US" dirty="0"/>
              <a:t>Seed to table</a:t>
            </a:r>
          </a:p>
        </p:txBody>
      </p:sp>
    </p:spTree>
    <p:extLst>
      <p:ext uri="{BB962C8B-B14F-4D97-AF65-F5344CB8AC3E}">
        <p14:creationId xmlns:p14="http://schemas.microsoft.com/office/powerpoint/2010/main" val="33858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dirty="0"/>
              <a:t>Growing a Cucumber</a:t>
            </a:r>
          </a:p>
        </p:txBody>
      </p:sp>
      <p:pic>
        <p:nvPicPr>
          <p:cNvPr id="7" name="Picture Placeholder 6">
            <a:extLst>
              <a:ext uri="{FF2B5EF4-FFF2-40B4-BE49-F238E27FC236}">
                <a16:creationId xmlns:a16="http://schemas.microsoft.com/office/drawing/2014/main" id="{FC8A7DED-5470-A222-93B3-71DD01131E1E}"/>
              </a:ext>
            </a:extLst>
          </p:cNvPr>
          <p:cNvPicPr>
            <a:picLocks noGrp="1" noChangeAspect="1"/>
          </p:cNvPicPr>
          <p:nvPr>
            <p:ph type="pic" sz="quarter" idx="10"/>
          </p:nvPr>
        </p:nvPicPr>
        <p:blipFill>
          <a:blip r:embed="rId3"/>
          <a:srcRect l="34100" r="34100"/>
          <a:stretch>
            <a:fillRect/>
          </a:stretch>
        </p:blipFill>
        <p:spPr>
          <a:prstGeom prst="rect">
            <a:avLst/>
          </a:prstGeom>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xfrm>
            <a:off x="3970116" y="1875883"/>
            <a:ext cx="6930839" cy="4493019"/>
          </a:xfrm>
          <a:noFill/>
        </p:spPr>
        <p:txBody>
          <a:bodyPr vert="horz" lIns="91440" tIns="45720" rIns="91440" bIns="45720" rtlCol="0" anchor="t">
            <a:normAutofit fontScale="47500" lnSpcReduction="20000"/>
          </a:bodyPr>
          <a:lstStyle/>
          <a:p>
            <a:r>
              <a:rPr lang="en-US" dirty="0"/>
              <a:t> </a:t>
            </a:r>
            <a:r>
              <a:rPr lang="en-US" sz="2900" dirty="0"/>
              <a:t>Fun Facts: Ancient Romans loved them so much it's said they created moveable greenhouses just to grow cucumbers year-round so they'd never have a time without this delicious vegetable. In addition to eating cucumbers, they used them as remedies to treat bad eyesight, scorpion stings, and infertility. Emperor Tiberius ate a cucumber a day.</a:t>
            </a:r>
          </a:p>
          <a:p>
            <a:r>
              <a:rPr lang="en-US" sz="2900" dirty="0"/>
              <a:t>Refer to the websites below for instructions on how to plant, grow and harvest cucumbers.   </a:t>
            </a:r>
          </a:p>
          <a:p>
            <a:r>
              <a:rPr lang="en-US" sz="4200" b="1" dirty="0">
                <a:solidFill>
                  <a:schemeClr val="tx1"/>
                </a:solidFill>
                <a:latin typeface="Amasis MT Pro Black" panose="02040A04050005020304" pitchFamily="18" charset="0"/>
                <a:hlinkClick r:id="rId4">
                  <a:extLst>
                    <a:ext uri="{A12FA001-AC4F-418D-AE19-62706E023703}">
                      <ahyp:hlinkClr xmlns:ahyp="http://schemas.microsoft.com/office/drawing/2018/hyperlinkcolor" val="tx"/>
                    </a:ext>
                  </a:extLst>
                </a:hlinkClick>
              </a:rPr>
              <a:t>https://www.thespruce.com/cucumber-plant-growing-stages-7368730</a:t>
            </a:r>
            <a:endParaRPr lang="en-US" sz="4200" b="1" dirty="0">
              <a:solidFill>
                <a:schemeClr val="tx1"/>
              </a:solidFill>
              <a:latin typeface="Amasis MT Pro Black" panose="02040A04050005020304" pitchFamily="18" charset="0"/>
            </a:endParaRPr>
          </a:p>
          <a:p>
            <a:pPr marL="0" indent="0">
              <a:buNone/>
            </a:pPr>
            <a:r>
              <a:rPr lang="en-US" sz="4200" b="1" dirty="0">
                <a:solidFill>
                  <a:schemeClr val="tx1"/>
                </a:solidFill>
                <a:latin typeface="Amasis MT Pro Black" panose="02040A04050005020304" pitchFamily="18" charset="0"/>
                <a:hlinkClick r:id="rId5">
                  <a:extLst>
                    <a:ext uri="{A12FA001-AC4F-418D-AE19-62706E023703}">
                      <ahyp:hlinkClr xmlns:ahyp="http://schemas.microsoft.com/office/drawing/2018/hyperlinkcolor" val="tx"/>
                    </a:ext>
                  </a:extLst>
                </a:hlinkClick>
              </a:rPr>
              <a:t>http://www.gardening.cornell.edu/homegardening/scenef65b.html</a:t>
            </a:r>
            <a:endParaRPr lang="en-US" sz="4200" b="1" dirty="0">
              <a:solidFill>
                <a:schemeClr val="tx1"/>
              </a:solidFill>
              <a:latin typeface="Amasis MT Pro Black" panose="02040A04050005020304" pitchFamily="18" charset="0"/>
            </a:endParaRPr>
          </a:p>
          <a:p>
            <a:pPr marL="0" indent="0">
              <a:buNone/>
            </a:pPr>
            <a:r>
              <a:rPr lang="en-US" sz="4200" b="1" dirty="0">
                <a:solidFill>
                  <a:schemeClr val="tx1"/>
                </a:solidFill>
                <a:latin typeface="Amasis MT Pro Black" panose="02040A04050005020304" pitchFamily="18" charset="0"/>
                <a:hlinkClick r:id="rId6">
                  <a:extLst>
                    <a:ext uri="{A12FA001-AC4F-418D-AE19-62706E023703}">
                      <ahyp:hlinkClr xmlns:ahyp="http://schemas.microsoft.com/office/drawing/2018/hyperlinkcolor" val="tx"/>
                    </a:ext>
                  </a:extLst>
                </a:hlinkClick>
              </a:rPr>
              <a:t>https://www.gardenary.com/blog/things-you-didnt-know-about-cucumbers</a:t>
            </a:r>
            <a:endParaRPr lang="en-US" sz="4200" b="1" dirty="0">
              <a:solidFill>
                <a:schemeClr val="tx1"/>
              </a:solidFill>
              <a:latin typeface="Amasis MT Pro Black" panose="02040A04050005020304" pitchFamily="18" charset="0"/>
            </a:endParaRPr>
          </a:p>
          <a:p>
            <a:endParaRPr lang="en-US" sz="2900" dirty="0"/>
          </a:p>
          <a:p>
            <a:endParaRPr lang="en-US" sz="29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
        <p:nvSpPr>
          <p:cNvPr id="6" name="AutoShape 2" descr="Tiny cucumber with flower on plant">
            <a:extLst>
              <a:ext uri="{FF2B5EF4-FFF2-40B4-BE49-F238E27FC236}">
                <a16:creationId xmlns:a16="http://schemas.microsoft.com/office/drawing/2014/main" id="{607A6DCC-F535-FAE0-F72B-4D50374339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232F56A6-FC7A-85FE-FF30-FF3452301276}"/>
              </a:ext>
            </a:extLst>
          </p:cNvPr>
          <p:cNvSpPr txBox="1"/>
          <p:nvPr/>
        </p:nvSpPr>
        <p:spPr>
          <a:xfrm>
            <a:off x="-18789" y="185195"/>
            <a:ext cx="9832639" cy="369332"/>
          </a:xfrm>
          <a:prstGeom prst="rect">
            <a:avLst/>
          </a:prstGeom>
          <a:noFill/>
        </p:spPr>
        <p:txBody>
          <a:bodyPr wrap="square">
            <a:spAutoFit/>
          </a:bodyPr>
          <a:lstStyle/>
          <a:p>
            <a:r>
              <a:rPr lang="en-US" dirty="0"/>
              <a:t>                                                                 What is the cutest vegetable?   A cute cumber</a:t>
            </a:r>
          </a:p>
        </p:txBody>
      </p:sp>
      <p:pic>
        <p:nvPicPr>
          <p:cNvPr id="10" name="Picture 9" descr="A cartoon of a cucumber&#10;&#10;AI-generated content may be incorrect.">
            <a:extLst>
              <a:ext uri="{FF2B5EF4-FFF2-40B4-BE49-F238E27FC236}">
                <a16:creationId xmlns:a16="http://schemas.microsoft.com/office/drawing/2014/main" id="{E4B203B3-88CD-79BC-19FD-E855A86056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6031" y="0"/>
            <a:ext cx="579120" cy="1257935"/>
          </a:xfrm>
          <a:prstGeom prst="rect">
            <a:avLst/>
          </a:prstGeom>
          <a:noFill/>
        </p:spPr>
      </p:pic>
    </p:spTree>
    <p:extLst>
      <p:ext uri="{BB962C8B-B14F-4D97-AF65-F5344CB8AC3E}">
        <p14:creationId xmlns:p14="http://schemas.microsoft.com/office/powerpoint/2010/main" val="3666674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03035C-9C48-5E0D-EFEF-3DB570BC75C3}"/>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dirty="0"/>
              <a:t>Green Beans</a:t>
            </a:r>
          </a:p>
        </p:txBody>
      </p:sp>
      <p:sp>
        <p:nvSpPr>
          <p:cNvPr id="7" name="Content Placeholder 6">
            <a:extLst>
              <a:ext uri="{FF2B5EF4-FFF2-40B4-BE49-F238E27FC236}">
                <a16:creationId xmlns:a16="http://schemas.microsoft.com/office/drawing/2014/main" id="{91F867D8-5A61-095F-0729-5AB103DCD811}"/>
              </a:ext>
            </a:extLst>
          </p:cNvPr>
          <p:cNvSpPr>
            <a:spLocks noGrp="1"/>
          </p:cNvSpPr>
          <p:nvPr>
            <p:ph sz="half" idx="1"/>
          </p:nvPr>
        </p:nvSpPr>
        <p:spPr>
          <a:xfrm>
            <a:off x="5209563" y="1180214"/>
            <a:ext cx="6741432" cy="5337543"/>
          </a:xfrm>
        </p:spPr>
        <p:txBody>
          <a:bodyPr vert="horz" lIns="91440" tIns="45720" rIns="91440" bIns="45720" rtlCol="0">
            <a:normAutofit/>
          </a:bodyPr>
          <a:lstStyle/>
          <a:p>
            <a:pPr>
              <a:lnSpc>
                <a:spcPct val="90000"/>
              </a:lnSpc>
              <a:spcAft>
                <a:spcPts val="0"/>
              </a:spcAft>
              <a:buFont typeface="Wingdings 3" charset="2"/>
              <a:buChar char=""/>
            </a:pPr>
            <a:r>
              <a:rPr lang="en-US" sz="1600" b="1" dirty="0"/>
              <a:t>New World Crop: They come from the Americas, domesticated thousands of years ago, and were introduced to the Old World by Christopher Columbus in 1493.</a:t>
            </a:r>
          </a:p>
          <a:p>
            <a:pPr>
              <a:lnSpc>
                <a:spcPct val="90000"/>
              </a:lnSpc>
              <a:spcAft>
                <a:spcPts val="0"/>
              </a:spcAft>
              <a:buFont typeface="Wingdings 3" charset="2"/>
              <a:buChar char=""/>
            </a:pPr>
            <a:r>
              <a:rPr lang="en-US" sz="1600" b="1" dirty="0"/>
              <a:t>String Beans: Their original nickname comes from the fibrous "string" on the seam of the pod, which botanists bred out to create modern "stringless" varieties.</a:t>
            </a:r>
          </a:p>
          <a:p>
            <a:pPr>
              <a:lnSpc>
                <a:spcPct val="90000"/>
              </a:lnSpc>
              <a:spcAft>
                <a:spcPts val="0"/>
              </a:spcAft>
              <a:buFont typeface="Wingdings 3" charset="2"/>
              <a:buChar char=""/>
            </a:pPr>
            <a:r>
              <a:rPr lang="en-US" sz="1600" b="1" dirty="0"/>
              <a:t>Snap Beans: The sound they make when snapped clean is why they're also called snap beans</a:t>
            </a:r>
          </a:p>
          <a:p>
            <a:pPr>
              <a:lnSpc>
                <a:spcPct val="90000"/>
              </a:lnSpc>
              <a:spcAft>
                <a:spcPts val="0"/>
              </a:spcAft>
              <a:buFont typeface="Wingdings 3" charset="2"/>
              <a:buChar char=""/>
            </a:pPr>
            <a:r>
              <a:rPr lang="en-US" sz="1600" b="1" dirty="0"/>
              <a:t>Websites to research how to grow and take care of Green beans.</a:t>
            </a:r>
          </a:p>
          <a:p>
            <a:pPr>
              <a:lnSpc>
                <a:spcPct val="90000"/>
              </a:lnSpc>
              <a:spcAft>
                <a:spcPts val="0"/>
              </a:spcAft>
              <a:buFont typeface="Wingdings 3" charset="2"/>
              <a:buChar char=""/>
            </a:pPr>
            <a:r>
              <a:rPr lang="en-US" sz="1600" b="1">
                <a:hlinkClick r:id="rId3"/>
              </a:rPr>
              <a:t>https://www.thespruce.com/how-to-grow-green-beans-1403459</a:t>
            </a:r>
            <a:endParaRPr lang="en-US" sz="1600" b="1"/>
          </a:p>
          <a:p>
            <a:pPr>
              <a:lnSpc>
                <a:spcPct val="90000"/>
              </a:lnSpc>
              <a:spcAft>
                <a:spcPts val="0"/>
              </a:spcAft>
            </a:pPr>
            <a:endParaRPr lang="en-US" sz="1600" b="1" dirty="0"/>
          </a:p>
          <a:p>
            <a:pPr>
              <a:lnSpc>
                <a:spcPct val="90000"/>
              </a:lnSpc>
              <a:spcAft>
                <a:spcPts val="0"/>
              </a:spcAft>
              <a:buFont typeface="Wingdings 3" charset="2"/>
              <a:buChar char=""/>
            </a:pPr>
            <a:endParaRPr lang="en-US" sz="1600" b="1" dirty="0"/>
          </a:p>
          <a:p>
            <a:pPr>
              <a:lnSpc>
                <a:spcPct val="90000"/>
              </a:lnSpc>
              <a:spcAft>
                <a:spcPts val="0"/>
              </a:spcAft>
              <a:buFont typeface="Wingdings 3" charset="2"/>
              <a:buChar char=""/>
            </a:pPr>
            <a:r>
              <a:rPr lang="en-US" sz="1600" b="1" dirty="0">
                <a:hlinkClick r:id="rId4"/>
              </a:rPr>
              <a:t>https://happyhealthy.extension.msstate.edu/fact-sheets/happyhealthy-green-beans-fact-sheet</a:t>
            </a:r>
            <a:endParaRPr lang="en-US" sz="1600" b="1" dirty="0"/>
          </a:p>
          <a:p>
            <a:pPr>
              <a:lnSpc>
                <a:spcPct val="90000"/>
              </a:lnSpc>
              <a:spcAft>
                <a:spcPts val="0"/>
              </a:spcAft>
              <a:buFont typeface="Wingdings 3" charset="2"/>
              <a:buChar char=""/>
            </a:pPr>
            <a:endParaRPr lang="en-US" sz="1100" dirty="0"/>
          </a:p>
          <a:p>
            <a:pPr>
              <a:lnSpc>
                <a:spcPct val="90000"/>
              </a:lnSpc>
              <a:spcAft>
                <a:spcPts val="0"/>
              </a:spcAft>
              <a:buFont typeface="Wingdings 3" charset="2"/>
              <a:buChar char=""/>
            </a:pPr>
            <a:r>
              <a:rPr lang="en-US" sz="3200" dirty="0"/>
              <a:t>The picture is a great example of growing green beans with a trellis</a:t>
            </a:r>
          </a:p>
        </p:txBody>
      </p:sp>
      <p:sp>
        <p:nvSpPr>
          <p:cNvPr id="4" name="Date Placeholder 3">
            <a:extLst>
              <a:ext uri="{FF2B5EF4-FFF2-40B4-BE49-F238E27FC236}">
                <a16:creationId xmlns:a16="http://schemas.microsoft.com/office/drawing/2014/main" id="{95799B82-25E4-A512-E8B8-FD0FD950993B}"/>
              </a:ext>
            </a:extLst>
          </p:cNvPr>
          <p:cNvSpPr>
            <a:spLocks noGrp="1"/>
          </p:cNvSpPr>
          <p:nvPr>
            <p:ph type="dt" sz="half" idx="10"/>
          </p:nvPr>
        </p:nvSpPr>
        <p:spPr>
          <a:xfrm>
            <a:off x="7692706" y="6041362"/>
            <a:ext cx="1073790" cy="365125"/>
          </a:xfrm>
        </p:spPr>
        <p:txBody>
          <a:bodyPr vert="horz" lIns="91440" tIns="45720" rIns="91440" bIns="45720" rtlCol="0" anchor="ctr">
            <a:normAutofit/>
          </a:bodyPr>
          <a:lstStyle/>
          <a:p>
            <a:pPr defTabSz="914400">
              <a:spcAft>
                <a:spcPts val="600"/>
              </a:spcAft>
            </a:pPr>
            <a:r>
              <a:rPr lang="en-US"/>
              <a:t>1-32</a:t>
            </a:r>
          </a:p>
        </p:txBody>
      </p:sp>
      <p:sp>
        <p:nvSpPr>
          <p:cNvPr id="5" name="Slide Number Placeholder 4">
            <a:extLst>
              <a:ext uri="{FF2B5EF4-FFF2-40B4-BE49-F238E27FC236}">
                <a16:creationId xmlns:a16="http://schemas.microsoft.com/office/drawing/2014/main" id="{E19DCCD0-419D-2B97-FFF1-D4483C9EC879}"/>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11</a:t>
            </a:fld>
            <a:endParaRPr lang="en-US"/>
          </a:p>
        </p:txBody>
      </p:sp>
      <p:pic>
        <p:nvPicPr>
          <p:cNvPr id="3" name="Picture 2" descr="No photo description available.">
            <a:extLst>
              <a:ext uri="{FF2B5EF4-FFF2-40B4-BE49-F238E27FC236}">
                <a16:creationId xmlns:a16="http://schemas.microsoft.com/office/drawing/2014/main" id="{A65FB73C-CAD3-9865-4674-09A0BEF41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4660"/>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1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5968-70F7-0180-6448-3547E442EF4A}"/>
              </a:ext>
            </a:extLst>
          </p:cNvPr>
          <p:cNvSpPr>
            <a:spLocks noGrp="1"/>
          </p:cNvSpPr>
          <p:nvPr>
            <p:ph type="title"/>
          </p:nvPr>
        </p:nvSpPr>
        <p:spPr>
          <a:xfrm>
            <a:off x="677334" y="609599"/>
            <a:ext cx="8596667" cy="1433689"/>
          </a:xfrm>
        </p:spPr>
        <p:txBody>
          <a:bodyPr vert="horz" lIns="91440" tIns="45720" rIns="91440" bIns="45720" rtlCol="0" anchor="t">
            <a:normAutofit fontScale="90000"/>
          </a:bodyPr>
          <a:lstStyle/>
          <a:p>
            <a:pPr>
              <a:lnSpc>
                <a:spcPct val="90000"/>
              </a:lnSpc>
            </a:pPr>
            <a:r>
              <a:rPr lang="en-US" sz="1400" dirty="0"/>
              <a:t> </a:t>
            </a:r>
            <a:r>
              <a:rPr lang="en-US" sz="1800" b="1" dirty="0">
                <a:solidFill>
                  <a:schemeClr val="tx1"/>
                </a:solidFill>
              </a:rPr>
              <a:t>Growing Cherry Tomatoes</a:t>
            </a:r>
            <a:br>
              <a:rPr lang="en-US" sz="1800" b="1" dirty="0"/>
            </a:br>
            <a:r>
              <a:rPr lang="en-US" sz="1800" b="1" dirty="0" err="1"/>
              <a:t>Tomatoes</a:t>
            </a:r>
            <a:r>
              <a:rPr lang="en-US" sz="1800" b="1" dirty="0"/>
              <a:t> are fruits that originated in Peru and have more than 10,000 varieties in colors like yellow, purple, and black. They were once feared as poisonous but are now celebrated, with a massive annual tomato-throwing festival in Spain and Ohio's official state drink being tomato juice. Tomatoes have even been grown in space, and the heaviest one on record weighed over 7 pounds</a:t>
            </a:r>
            <a:br>
              <a:rPr lang="en-US" sz="1400" dirty="0"/>
            </a:br>
            <a:endParaRPr lang="en-US" sz="1400" dirty="0"/>
          </a:p>
        </p:txBody>
      </p:sp>
      <p:pic>
        <p:nvPicPr>
          <p:cNvPr id="7" name="Content Placeholder 6">
            <a:extLst>
              <a:ext uri="{FF2B5EF4-FFF2-40B4-BE49-F238E27FC236}">
                <a16:creationId xmlns:a16="http://schemas.microsoft.com/office/drawing/2014/main" id="{19C4C05A-685B-2E7E-7FD0-06DCFDC030E4}"/>
              </a:ext>
            </a:extLst>
          </p:cNvPr>
          <p:cNvPicPr>
            <a:picLocks noGrp="1" noChangeAspect="1"/>
          </p:cNvPicPr>
          <p:nvPr>
            <p:ph type="pic" idx="1"/>
          </p:nvPr>
        </p:nvPicPr>
        <p:blipFill>
          <a:blip r:embed="rId3"/>
          <a:srcRect l="16188" r="16190" b="1"/>
          <a:stretch>
            <a:fillRect/>
          </a:stretch>
        </p:blipFill>
        <p:spPr>
          <a:xfrm>
            <a:off x="649075" y="2158073"/>
            <a:ext cx="2625335" cy="3882362"/>
          </a:xfrm>
          <a:prstGeom prst="rect">
            <a:avLst/>
          </a:prstGeom>
        </p:spPr>
      </p:pic>
      <p:sp>
        <p:nvSpPr>
          <p:cNvPr id="10" name="Text Placeholder 9">
            <a:extLst>
              <a:ext uri="{FF2B5EF4-FFF2-40B4-BE49-F238E27FC236}">
                <a16:creationId xmlns:a16="http://schemas.microsoft.com/office/drawing/2014/main" id="{C58468E6-D364-AE9E-B2D0-F8A3E55816C1}"/>
              </a:ext>
            </a:extLst>
          </p:cNvPr>
          <p:cNvSpPr>
            <a:spLocks noGrp="1"/>
          </p:cNvSpPr>
          <p:nvPr>
            <p:ph type="body" sz="half" idx="2"/>
          </p:nvPr>
        </p:nvSpPr>
        <p:spPr>
          <a:xfrm>
            <a:off x="6325880" y="2160589"/>
            <a:ext cx="3642209" cy="3880773"/>
          </a:xfrm>
        </p:spPr>
        <p:txBody>
          <a:bodyPr vert="horz" lIns="91440" tIns="45720" rIns="91440" bIns="45720" rtlCol="0">
            <a:normAutofit/>
          </a:bodyPr>
          <a:lstStyle/>
          <a:p>
            <a:pPr>
              <a:lnSpc>
                <a:spcPct val="90000"/>
              </a:lnSpc>
              <a:buFont typeface="Wingdings 3" charset="2"/>
              <a:buChar char=""/>
            </a:pPr>
            <a:endParaRPr lang="en-US" sz="600" dirty="0"/>
          </a:p>
          <a:p>
            <a:pPr>
              <a:lnSpc>
                <a:spcPct val="90000"/>
              </a:lnSpc>
            </a:pPr>
            <a:r>
              <a:rPr lang="en-US" sz="1600" dirty="0">
                <a:latin typeface="Aharoni" panose="02010803020104030203" pitchFamily="2" charset="-79"/>
                <a:cs typeface="Aharoni" panose="02010803020104030203" pitchFamily="2" charset="-79"/>
                <a:hlinkClick r:id="rId4">
                  <a:extLst>
                    <a:ext uri="{A12FA001-AC4F-418D-AE19-62706E023703}">
                      <ahyp:hlinkClr xmlns:ahyp="http://schemas.microsoft.com/office/drawing/2018/hyperlinkcolor" val="tx"/>
                    </a:ext>
                  </a:extLst>
                </a:hlinkClick>
              </a:rPr>
              <a:t>http://www.gardening.cornell.edu/homegardening/sceneea10.html</a:t>
            </a:r>
            <a:endParaRPr lang="en-US" sz="1600" dirty="0">
              <a:latin typeface="Aharoni" panose="02010803020104030203" pitchFamily="2" charset="-79"/>
              <a:cs typeface="Aharoni" panose="02010803020104030203" pitchFamily="2" charset="-79"/>
            </a:endParaRPr>
          </a:p>
          <a:p>
            <a:pPr>
              <a:lnSpc>
                <a:spcPct val="90000"/>
              </a:lnSpc>
            </a:pPr>
            <a:endParaRPr lang="en-US" sz="1600" b="1" dirty="0">
              <a:latin typeface="Aharoni" panose="02010803020104030203" pitchFamily="2" charset="-79"/>
              <a:cs typeface="Aharoni" panose="02010803020104030203" pitchFamily="2" charset="-79"/>
            </a:endParaRPr>
          </a:p>
          <a:p>
            <a:pPr>
              <a:lnSpc>
                <a:spcPct val="90000"/>
              </a:lnSpc>
              <a:buFont typeface="Wingdings 3" charset="2"/>
              <a:buChar char=""/>
            </a:pPr>
            <a:r>
              <a:rPr lang="en-US" sz="1600" b="1" dirty="0">
                <a:latin typeface="Aharoni" panose="02010803020104030203" pitchFamily="2" charset="-79"/>
                <a:cs typeface="Aharoni" panose="02010803020104030203" pitchFamily="2" charset="-79"/>
                <a:hlinkClick r:id="rId5">
                  <a:extLst>
                    <a:ext uri="{A12FA001-AC4F-418D-AE19-62706E023703}">
                      <ahyp:hlinkClr xmlns:ahyp="http://schemas.microsoft.com/office/drawing/2018/hyperlinkcolor" val="tx"/>
                    </a:ext>
                  </a:extLst>
                </a:hlinkClick>
              </a:rPr>
              <a:t>https:</a:t>
            </a:r>
            <a:r>
              <a:rPr lang="en-US" sz="1600" dirty="0">
                <a:latin typeface="Aharoni" panose="02010803020104030203" pitchFamily="2" charset="-79"/>
                <a:cs typeface="Aharoni" panose="02010803020104030203" pitchFamily="2" charset="-79"/>
                <a:hlinkClick r:id="rId5">
                  <a:extLst>
                    <a:ext uri="{A12FA001-AC4F-418D-AE19-62706E023703}">
                      <ahyp:hlinkClr xmlns:ahyp="http://schemas.microsoft.com/office/drawing/2018/hyperlinkcolor" val="tx"/>
                    </a:ext>
                  </a:extLst>
                </a:hlinkClick>
              </a:rPr>
              <a:t>//www.gardenary.com/blog/truth-about-tomatoes</a:t>
            </a:r>
            <a:endParaRPr lang="en-US" sz="1600" dirty="0">
              <a:latin typeface="Aharoni" panose="02010803020104030203" pitchFamily="2" charset="-79"/>
              <a:cs typeface="Aharoni" panose="02010803020104030203" pitchFamily="2" charset="-79"/>
            </a:endParaRPr>
          </a:p>
          <a:p>
            <a:pPr>
              <a:lnSpc>
                <a:spcPct val="90000"/>
              </a:lnSpc>
              <a:buFont typeface="Wingdings 3" charset="2"/>
              <a:buChar char=""/>
            </a:pPr>
            <a:endParaRPr lang="en-US" sz="1600" dirty="0">
              <a:latin typeface="Aharoni" panose="02010803020104030203" pitchFamily="2" charset="-79"/>
              <a:cs typeface="Aharoni" panose="02010803020104030203" pitchFamily="2" charset="-79"/>
            </a:endParaRPr>
          </a:p>
          <a:p>
            <a:pPr>
              <a:lnSpc>
                <a:spcPct val="90000"/>
              </a:lnSpc>
              <a:buFont typeface="Wingdings 3" charset="2"/>
              <a:buChar char=""/>
            </a:pPr>
            <a:r>
              <a:rPr lang="en-US" sz="1600" dirty="0">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https://www.canr.msu.edu/news/tomatoes_and_the_science_behind_them</a:t>
            </a:r>
            <a:endParaRPr lang="en-US" sz="1600" dirty="0">
              <a:latin typeface="Aharoni" panose="02010803020104030203" pitchFamily="2" charset="-79"/>
              <a:cs typeface="Aharoni" panose="02010803020104030203" pitchFamily="2" charset="-79"/>
            </a:endParaRPr>
          </a:p>
        </p:txBody>
      </p:sp>
      <p:sp>
        <p:nvSpPr>
          <p:cNvPr id="6" name="Date Placeholder 5">
            <a:extLst>
              <a:ext uri="{FF2B5EF4-FFF2-40B4-BE49-F238E27FC236}">
                <a16:creationId xmlns:a16="http://schemas.microsoft.com/office/drawing/2014/main" id="{65AEC58B-CEE2-68D0-733A-02CE9BDEFC6D}"/>
              </a:ext>
            </a:extLst>
          </p:cNvPr>
          <p:cNvSpPr>
            <a:spLocks noGrp="1"/>
          </p:cNvSpPr>
          <p:nvPr>
            <p:ph type="dt" sz="half" idx="10"/>
          </p:nvPr>
        </p:nvSpPr>
        <p:spPr>
          <a:xfrm>
            <a:off x="6095693" y="6041362"/>
            <a:ext cx="2021380" cy="365125"/>
          </a:xfrm>
        </p:spPr>
        <p:txBody>
          <a:bodyPr vert="horz" lIns="91440" tIns="45720" rIns="91440" bIns="45720" rtlCol="0" anchor="ctr">
            <a:normAutofit/>
          </a:bodyPr>
          <a:lstStyle/>
          <a:p>
            <a:pPr defTabSz="914400">
              <a:spcAft>
                <a:spcPts val="600"/>
              </a:spcAft>
            </a:pPr>
            <a:r>
              <a:rPr lang="en-US"/>
              <a:t>1-32</a:t>
            </a:r>
          </a:p>
        </p:txBody>
      </p:sp>
      <p:sp>
        <p:nvSpPr>
          <p:cNvPr id="4" name="Slide Number Placeholder 3">
            <a:extLst>
              <a:ext uri="{FF2B5EF4-FFF2-40B4-BE49-F238E27FC236}">
                <a16:creationId xmlns:a16="http://schemas.microsoft.com/office/drawing/2014/main" id="{76ACF527-77A0-9D85-17E0-91BFFDF95520}"/>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12</a:t>
            </a:fld>
            <a:endParaRPr lang="en-US"/>
          </a:p>
        </p:txBody>
      </p:sp>
      <p:pic>
        <p:nvPicPr>
          <p:cNvPr id="5" name="Content Placeholder 4" descr="Person holding a handful of tomatoes">
            <a:extLst>
              <a:ext uri="{FF2B5EF4-FFF2-40B4-BE49-F238E27FC236}">
                <a16:creationId xmlns:a16="http://schemas.microsoft.com/office/drawing/2014/main" id="{9E085C5F-1BB0-19C6-B647-54DAA66826CE}"/>
              </a:ext>
            </a:extLst>
          </p:cNvPr>
          <p:cNvPicPr>
            <a:picLocks noChangeAspect="1"/>
          </p:cNvPicPr>
          <p:nvPr/>
        </p:nvPicPr>
        <p:blipFill>
          <a:blip r:embed="rId7">
            <a:extLst>
              <a:ext uri="{28A0092B-C50C-407E-A947-70E740481C1C}">
                <a14:useLocalDpi xmlns:a14="http://schemas.microsoft.com/office/drawing/2010/main" val="0"/>
              </a:ext>
            </a:extLst>
          </a:blip>
          <a:srcRect l="28423" r="26440" b="2"/>
          <a:stretch>
            <a:fillRect/>
          </a:stretch>
        </p:blipFill>
        <p:spPr>
          <a:xfrm>
            <a:off x="3470357" y="2159331"/>
            <a:ext cx="2625335" cy="3882362"/>
          </a:xfrm>
          <a:prstGeom prst="rect">
            <a:avLst/>
          </a:prstGeom>
        </p:spPr>
      </p:pic>
    </p:spTree>
    <p:extLst>
      <p:ext uri="{BB962C8B-B14F-4D97-AF65-F5344CB8AC3E}">
        <p14:creationId xmlns:p14="http://schemas.microsoft.com/office/powerpoint/2010/main" val="42599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E5D8942-F10B-9DF5-2951-2D9378E72C9A}"/>
              </a:ext>
            </a:extLst>
          </p:cNvPr>
          <p:cNvSpPr>
            <a:spLocks noGrp="1"/>
          </p:cNvSpPr>
          <p:nvPr>
            <p:ph type="title"/>
          </p:nvPr>
        </p:nvSpPr>
        <p:spPr/>
        <p:txBody>
          <a:bodyPr/>
          <a:lstStyle/>
          <a:p>
            <a:r>
              <a:rPr lang="en-US" dirty="0"/>
              <a:t>Watermelon</a:t>
            </a:r>
          </a:p>
        </p:txBody>
      </p:sp>
      <p:sp>
        <p:nvSpPr>
          <p:cNvPr id="13" name="Content Placeholder 12">
            <a:extLst>
              <a:ext uri="{FF2B5EF4-FFF2-40B4-BE49-F238E27FC236}">
                <a16:creationId xmlns:a16="http://schemas.microsoft.com/office/drawing/2014/main" id="{6B68E1F6-69D1-DC06-54D7-13B6C970B426}"/>
              </a:ext>
            </a:extLst>
          </p:cNvPr>
          <p:cNvSpPr>
            <a:spLocks noGrp="1"/>
          </p:cNvSpPr>
          <p:nvPr>
            <p:ph sz="half" idx="1"/>
          </p:nvPr>
        </p:nvSpPr>
        <p:spPr/>
        <p:txBody>
          <a:bodyPr/>
          <a:lstStyle/>
          <a:p>
            <a:endParaRPr lang="en-US" dirty="0"/>
          </a:p>
          <a:p>
            <a:endParaRPr lang="en-US" dirty="0"/>
          </a:p>
          <a:p>
            <a:endParaRPr lang="en-US" dirty="0"/>
          </a:p>
        </p:txBody>
      </p:sp>
      <p:sp>
        <p:nvSpPr>
          <p:cNvPr id="15" name="Picture Placeholder 14">
            <a:extLst>
              <a:ext uri="{FF2B5EF4-FFF2-40B4-BE49-F238E27FC236}">
                <a16:creationId xmlns:a16="http://schemas.microsoft.com/office/drawing/2014/main" id="{F1DEC9A6-DCB8-197E-D577-B5BC0335BD50}"/>
              </a:ext>
            </a:extLst>
          </p:cNvPr>
          <p:cNvSpPr>
            <a:spLocks noGrp="1"/>
          </p:cNvSpPr>
          <p:nvPr>
            <p:ph type="pic" sz="quarter" idx="13"/>
          </p:nvPr>
        </p:nvSpPr>
        <p:spPr/>
        <p:txBody>
          <a:bodyPr/>
          <a:lstStyle/>
          <a:p>
            <a:endParaRPr lang="en-US"/>
          </a:p>
        </p:txBody>
      </p:sp>
      <p:sp>
        <p:nvSpPr>
          <p:cNvPr id="2" name="Date Placeholder 1">
            <a:extLst>
              <a:ext uri="{FF2B5EF4-FFF2-40B4-BE49-F238E27FC236}">
                <a16:creationId xmlns:a16="http://schemas.microsoft.com/office/drawing/2014/main" id="{A99237BE-6539-6787-26C0-87D477FC5DCE}"/>
              </a:ext>
            </a:extLst>
          </p:cNvPr>
          <p:cNvSpPr>
            <a:spLocks noGrp="1"/>
          </p:cNvSpPr>
          <p:nvPr>
            <p:ph type="dt" sz="half" idx="10"/>
          </p:nvPr>
        </p:nvSpPr>
        <p:spPr/>
        <p:txBody>
          <a:bodyPr/>
          <a:lstStyle/>
          <a:p>
            <a:r>
              <a:rPr lang="en-US"/>
              <a:t>1-32</a:t>
            </a:r>
          </a:p>
        </p:txBody>
      </p:sp>
      <p:sp>
        <p:nvSpPr>
          <p:cNvPr id="3" name="Slide Number Placeholder 2">
            <a:extLst>
              <a:ext uri="{FF2B5EF4-FFF2-40B4-BE49-F238E27FC236}">
                <a16:creationId xmlns:a16="http://schemas.microsoft.com/office/drawing/2014/main" id="{6AF8B54F-2E26-8BAB-7E93-E4384CDCA0C2}"/>
              </a:ext>
            </a:extLst>
          </p:cNvPr>
          <p:cNvSpPr>
            <a:spLocks noGrp="1"/>
          </p:cNvSpPr>
          <p:nvPr>
            <p:ph type="sldNum" sz="quarter" idx="12"/>
          </p:nvPr>
        </p:nvSpPr>
        <p:spPr/>
        <p:txBody>
          <a:bodyPr/>
          <a:lstStyle/>
          <a:p>
            <a:fld id="{CBD12358-51D2-46B3-9BDE-DF29528B9454}" type="slidenum">
              <a:rPr lang="en-US" smtClean="0"/>
              <a:t>13</a:t>
            </a:fld>
            <a:endParaRPr lang="en-US"/>
          </a:p>
        </p:txBody>
      </p:sp>
      <p:sp>
        <p:nvSpPr>
          <p:cNvPr id="5" name="TextBox 4">
            <a:extLst>
              <a:ext uri="{FF2B5EF4-FFF2-40B4-BE49-F238E27FC236}">
                <a16:creationId xmlns:a16="http://schemas.microsoft.com/office/drawing/2014/main" id="{1ECC129F-037B-F94B-DDD4-61D431B088FA}"/>
              </a:ext>
            </a:extLst>
          </p:cNvPr>
          <p:cNvSpPr txBox="1"/>
          <p:nvPr/>
        </p:nvSpPr>
        <p:spPr>
          <a:xfrm>
            <a:off x="135468" y="2055812"/>
            <a:ext cx="7168444" cy="4801314"/>
          </a:xfrm>
          <a:prstGeom prst="rect">
            <a:avLst/>
          </a:prstGeom>
          <a:noFill/>
        </p:spPr>
        <p:txBody>
          <a:bodyPr wrap="square">
            <a:spAutoFit/>
          </a:bodyPr>
          <a:lstStyle/>
          <a:p>
            <a:pPr algn="l" fontAlgn="base">
              <a:buNone/>
            </a:pPr>
            <a:r>
              <a:rPr lang="en-US" b="1" i="0" dirty="0">
                <a:solidFill>
                  <a:srgbClr val="000000"/>
                </a:solidFill>
                <a:effectLst/>
                <a:latin typeface="Arial" panose="020B0604020202020204" pitchFamily="34" charset="0"/>
              </a:rPr>
              <a:t>Planting</a:t>
            </a:r>
          </a:p>
          <a:p>
            <a:pPr algn="l" fontAlgn="base">
              <a:buNone/>
            </a:pPr>
            <a:r>
              <a:rPr lang="en-US" b="0" i="0" dirty="0">
                <a:solidFill>
                  <a:srgbClr val="000000"/>
                </a:solidFill>
                <a:effectLst/>
                <a:latin typeface="Arial" panose="020B0604020202020204" pitchFamily="34" charset="0"/>
              </a:rPr>
              <a:t>Watermelons (</a:t>
            </a:r>
            <a:r>
              <a:rPr lang="en-US" b="0" i="1" dirty="0">
                <a:solidFill>
                  <a:srgbClr val="000000"/>
                </a:solidFill>
                <a:effectLst/>
                <a:latin typeface="Arial" panose="020B0604020202020204" pitchFamily="34" charset="0"/>
              </a:rPr>
              <a:t>Citrullus lanatus</a:t>
            </a:r>
            <a:r>
              <a:rPr lang="en-US" b="0" i="0" dirty="0">
                <a:solidFill>
                  <a:srgbClr val="000000"/>
                </a:solidFill>
                <a:effectLst/>
                <a:latin typeface="Arial" panose="020B0604020202020204" pitchFamily="34" charset="0"/>
              </a:rPr>
              <a:t>) are warm-season crops that grow best at average air temperatures between 70 and 85 °F. Melon seeds do not germinate well in cold soil. The soil temperature at the 4-inch depth should be 60 to 65 °F before this crop is planted. In the spring, do not plant this crop until after the last chance of frost.</a:t>
            </a:r>
          </a:p>
          <a:p>
            <a:pPr algn="l" fontAlgn="base">
              <a:buNone/>
            </a:pPr>
            <a:r>
              <a:rPr lang="en-US" b="0" i="0" dirty="0">
                <a:solidFill>
                  <a:srgbClr val="000000"/>
                </a:solidFill>
                <a:effectLst/>
                <a:latin typeface="Arial" panose="020B0604020202020204" pitchFamily="34" charset="0"/>
                <a:hlinkClick r:id="rId3"/>
              </a:rPr>
              <a:t>https://hgic.clemson.edu/factsheet/watermelons/</a:t>
            </a:r>
            <a:endParaRPr lang="en-US" b="0" i="0" dirty="0">
              <a:solidFill>
                <a:srgbClr val="000000"/>
              </a:solidFill>
              <a:effectLst/>
              <a:latin typeface="Arial" panose="020B0604020202020204" pitchFamily="34" charset="0"/>
            </a:endParaRPr>
          </a:p>
          <a:p>
            <a:pPr algn="l" fontAlgn="base">
              <a:buNone/>
            </a:pPr>
            <a:endParaRPr lang="en-US" dirty="0">
              <a:solidFill>
                <a:srgbClr val="000000"/>
              </a:solidFill>
              <a:latin typeface="Arial" panose="020B0604020202020204" pitchFamily="34" charset="0"/>
            </a:endParaRPr>
          </a:p>
          <a:p>
            <a:pPr algn="l" fontAlgn="base">
              <a:buNone/>
            </a:pPr>
            <a:r>
              <a:rPr lang="en-US" b="0" i="0" dirty="0">
                <a:solidFill>
                  <a:srgbClr val="000000"/>
                </a:solidFill>
                <a:effectLst/>
                <a:latin typeface="Arial" panose="020B0604020202020204" pitchFamily="34" charset="0"/>
                <a:hlinkClick r:id="rId4"/>
              </a:rPr>
              <a:t>http://www.gardening.cornell.edu/homegardening/scenedc02.html</a:t>
            </a:r>
            <a:endParaRPr lang="en-US" b="0" i="0" dirty="0">
              <a:solidFill>
                <a:srgbClr val="000000"/>
              </a:solidFill>
              <a:effectLst/>
              <a:latin typeface="Arial" panose="020B0604020202020204" pitchFamily="34" charset="0"/>
            </a:endParaRPr>
          </a:p>
          <a:p>
            <a:pPr algn="l" fontAlgn="base">
              <a:buNone/>
            </a:pPr>
            <a:endParaRPr lang="en-US" b="0" i="0" dirty="0">
              <a:solidFill>
                <a:srgbClr val="000000"/>
              </a:solidFill>
              <a:effectLst/>
              <a:latin typeface="Arial" panose="020B0604020202020204" pitchFamily="34" charset="0"/>
            </a:endParaRPr>
          </a:p>
          <a:p>
            <a:pPr fontAlgn="base"/>
            <a:r>
              <a:rPr lang="en-US" dirty="0"/>
              <a:t>Watermelons are 92% water, belong to the cucumber and squash family, and originated in Africa 5,000 years ago. Over 1,200 varieties exist, ranging from red to yellow-fleshed, and they are botanically classified as a berry called a </a:t>
            </a:r>
            <a:r>
              <a:rPr lang="en-US" i="1" dirty="0"/>
              <a:t>pepo</a:t>
            </a:r>
            <a:r>
              <a:rPr lang="en-US" dirty="0"/>
              <a:t>. Both the rind and seeds are edible, and they are highly nutritious, containing high levels of </a:t>
            </a:r>
            <a:r>
              <a:rPr lang="en-US" dirty="0">
                <a:hlinkClick r:id="rId5"/>
              </a:rPr>
              <a:t>lycopene</a:t>
            </a:r>
            <a:endParaRPr lang="en-US" dirty="0">
              <a:solidFill>
                <a:srgbClr val="000000"/>
              </a:solidFill>
              <a:latin typeface="Arial" panose="020B0604020202020204" pitchFamily="34" charset="0"/>
            </a:endParaRPr>
          </a:p>
          <a:p>
            <a:pPr algn="l" fontAlgn="base">
              <a:buNone/>
            </a:pPr>
            <a:endParaRPr lang="en-US" b="0" i="0" dirty="0">
              <a:solidFill>
                <a:srgbClr val="000000"/>
              </a:solidFill>
              <a:effectLst/>
              <a:latin typeface="Arial" panose="020B0604020202020204" pitchFamily="34" charset="0"/>
            </a:endParaRPr>
          </a:p>
        </p:txBody>
      </p:sp>
      <p:pic>
        <p:nvPicPr>
          <p:cNvPr id="6146" name="Picture 2" descr="8 Fast Facts About Watermelons - Heads Up by Scout Life">
            <a:extLst>
              <a:ext uri="{FF2B5EF4-FFF2-40B4-BE49-F238E27FC236}">
                <a16:creationId xmlns:a16="http://schemas.microsoft.com/office/drawing/2014/main" id="{78EF5E86-2846-1F6C-1DE7-1C574B398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936" y="575734"/>
            <a:ext cx="4153595" cy="546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4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FD1841-9904-0863-C389-32386BED5AA9}"/>
              </a:ext>
            </a:extLst>
          </p:cNvPr>
          <p:cNvSpPr>
            <a:spLocks noGrp="1"/>
          </p:cNvSpPr>
          <p:nvPr>
            <p:ph type="title"/>
          </p:nvPr>
        </p:nvSpPr>
        <p:spPr/>
        <p:txBody>
          <a:bodyPr/>
          <a:lstStyle/>
          <a:p>
            <a:r>
              <a:rPr lang="en-US" dirty="0"/>
              <a:t>          </a:t>
            </a:r>
            <a:r>
              <a:rPr lang="en-US" sz="4000" dirty="0"/>
              <a:t>Planting a pumpkin </a:t>
            </a:r>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
          </p:nvPr>
        </p:nvSpPr>
        <p:spPr>
          <a:solidFill>
            <a:schemeClr val="bg1"/>
          </a:solidFill>
        </p:spPr>
        <p:txBody>
          <a:bodyPr>
            <a:normAutofit/>
          </a:bodyPr>
          <a:lstStyle/>
          <a:p>
            <a:pPr lvl="1"/>
            <a:r>
              <a:rPr lang="en-US" dirty="0"/>
              <a:t>Pumpkins are fruits, not vegetables, and are technically a type of berry from the gourd family. They are about 90% water and are grown on every continent except Antarctica. Each pumpkin contains around 500 seeds, and every part of the pumpkin—including the skin, seeds, flesh, and flowers—is edible.   </a:t>
            </a:r>
          </a:p>
          <a:p>
            <a:pPr lvl="1"/>
            <a:r>
              <a:rPr lang="en-US" dirty="0"/>
              <a:t>Refer to the websites below for instructions on how to plant, grow and harvest pumpkins. </a:t>
            </a:r>
          </a:p>
        </p:txBody>
      </p:sp>
      <p:sp>
        <p:nvSpPr>
          <p:cNvPr id="11" name="Picture Placeholder 10">
            <a:extLst>
              <a:ext uri="{FF2B5EF4-FFF2-40B4-BE49-F238E27FC236}">
                <a16:creationId xmlns:a16="http://schemas.microsoft.com/office/drawing/2014/main" id="{22404822-8A1A-68C5-E76D-8D70D9E79187}"/>
              </a:ext>
            </a:extLst>
          </p:cNvPr>
          <p:cNvSpPr>
            <a:spLocks noGrp="1"/>
          </p:cNvSpPr>
          <p:nvPr>
            <p:ph type="pic" sz="quarter" idx="13"/>
          </p:nvPr>
        </p:nvSpPr>
        <p:spPr/>
        <p:txBody>
          <a:bodyPr/>
          <a:lstStyle/>
          <a:p>
            <a:endParaRPr lang="en-US"/>
          </a:p>
        </p:txBody>
      </p:sp>
      <p:sp>
        <p:nvSpPr>
          <p:cNvPr id="6" name="Date Placeholder 5">
            <a:extLst>
              <a:ext uri="{FF2B5EF4-FFF2-40B4-BE49-F238E27FC236}">
                <a16:creationId xmlns:a16="http://schemas.microsoft.com/office/drawing/2014/main" id="{3EBA3F7B-027E-0392-4A7F-3C197CD33090}"/>
              </a:ext>
            </a:extLst>
          </p:cNvPr>
          <p:cNvSpPr>
            <a:spLocks noGrp="1"/>
          </p:cNvSpPr>
          <p:nvPr>
            <p:ph type="dt" sz="half" idx="10"/>
          </p:nvPr>
        </p:nvSpPr>
        <p:spPr/>
        <p:txBody>
          <a:bodyPr/>
          <a:lstStyle/>
          <a:p>
            <a:r>
              <a:rPr lang="en-US"/>
              <a:t>1-32</a:t>
            </a:r>
          </a:p>
        </p:txBody>
      </p:sp>
      <p:sp>
        <p:nvSpPr>
          <p:cNvPr id="5" name="Slide Number Placeholder 4">
            <a:extLst>
              <a:ext uri="{FF2B5EF4-FFF2-40B4-BE49-F238E27FC236}">
                <a16:creationId xmlns:a16="http://schemas.microsoft.com/office/drawing/2014/main" id="{5BE699D6-7C55-2092-7752-B2F8416FF91F}"/>
              </a:ext>
            </a:extLst>
          </p:cNvPr>
          <p:cNvSpPr>
            <a:spLocks noGrp="1"/>
          </p:cNvSpPr>
          <p:nvPr>
            <p:ph type="sldNum" sz="quarter" idx="12"/>
          </p:nvPr>
        </p:nvSpPr>
        <p:spPr/>
        <p:txBody>
          <a:bodyPr/>
          <a:lstStyle/>
          <a:p>
            <a:fld id="{CBD12358-51D2-46B3-9BDE-DF29528B9454}" type="slidenum">
              <a:rPr lang="en-US" smtClean="0"/>
              <a:t>14</a:t>
            </a:fld>
            <a:endParaRPr lang="en-US"/>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type="body" sz="half" idx="4294967295"/>
          </p:nvPr>
        </p:nvSpPr>
        <p:spPr>
          <a:xfrm>
            <a:off x="8267700" y="3987800"/>
            <a:ext cx="3924300" cy="1944688"/>
          </a:xfrm>
          <a:solidFill>
            <a:schemeClr val="bg1"/>
          </a:solidFill>
        </p:spPr>
        <p:txBody>
          <a:bodyPr>
            <a:noAutofit/>
          </a:bodyPr>
          <a:lstStyle/>
          <a:p>
            <a:pPr marL="457200" lvl="1" indent="0">
              <a:buNone/>
            </a:pPr>
            <a:r>
              <a:rPr lang="en-US" b="1" dirty="0">
                <a:solidFill>
                  <a:schemeClr val="tx1"/>
                </a:solidFill>
                <a:latin typeface="Rockwell" panose="02060603020205020403" pitchFamily="18" charset="0"/>
                <a:hlinkClick r:id="rId3">
                  <a:extLst>
                    <a:ext uri="{A12FA001-AC4F-418D-AE19-62706E023703}">
                      <ahyp:hlinkClr xmlns:ahyp="http://schemas.microsoft.com/office/drawing/2018/hyperlinkcolor" val="tx"/>
                    </a:ext>
                  </a:extLst>
                </a:hlinkClick>
              </a:rPr>
              <a:t>http://www.gardening.cornell.edu/homegardening/scene61ea.html</a:t>
            </a:r>
            <a:endParaRPr lang="en-US" b="1" dirty="0">
              <a:solidFill>
                <a:schemeClr val="tx1"/>
              </a:solidFill>
              <a:latin typeface="Rockwell" panose="02060603020205020403" pitchFamily="18" charset="0"/>
            </a:endParaRPr>
          </a:p>
          <a:p>
            <a:pPr marL="457200" lvl="1" indent="0">
              <a:buNone/>
            </a:pPr>
            <a:r>
              <a:rPr lang="en-US" b="1" dirty="0">
                <a:solidFill>
                  <a:schemeClr val="tx1"/>
                </a:solidFill>
                <a:latin typeface="Rockwell" panose="02060603020205020403" pitchFamily="18" charset="0"/>
                <a:hlinkClick r:id="rId4">
                  <a:extLst>
                    <a:ext uri="{A12FA001-AC4F-418D-AE19-62706E023703}">
                      <ahyp:hlinkClr xmlns:ahyp="http://schemas.microsoft.com/office/drawing/2018/hyperlinkcolor" val="tx"/>
                    </a:ext>
                  </a:extLst>
                </a:hlinkClick>
              </a:rPr>
              <a:t>https://www.thespruce.com/how-to-grow-pumpkins-1403469</a:t>
            </a:r>
            <a:endParaRPr lang="en-US" b="1" dirty="0">
              <a:solidFill>
                <a:schemeClr val="tx1"/>
              </a:solidFill>
              <a:latin typeface="Rockwell" panose="02060603020205020403" pitchFamily="18" charset="0"/>
            </a:endParaRPr>
          </a:p>
          <a:p>
            <a:pPr lvl="1"/>
            <a:endParaRPr lang="en-US" b="1" dirty="0">
              <a:solidFill>
                <a:schemeClr val="tx1"/>
              </a:solidFill>
              <a:latin typeface="Rockwell" panose="02060603020205020403" pitchFamily="18" charset="0"/>
            </a:endParaRPr>
          </a:p>
          <a:p>
            <a:pPr marL="457200" lvl="1" indent="0">
              <a:buNone/>
            </a:pPr>
            <a:endParaRPr lang="en-US" b="1" dirty="0">
              <a:solidFill>
                <a:schemeClr val="tx1"/>
              </a:solidFill>
              <a:latin typeface="Rockwell" panose="02060603020205020403" pitchFamily="18" charset="0"/>
            </a:endParaRPr>
          </a:p>
        </p:txBody>
      </p:sp>
      <p:pic>
        <p:nvPicPr>
          <p:cNvPr id="3074" name="Picture 2" descr="plant thumbnail">
            <a:extLst>
              <a:ext uri="{FF2B5EF4-FFF2-40B4-BE49-F238E27FC236}">
                <a16:creationId xmlns:a16="http://schemas.microsoft.com/office/drawing/2014/main" id="{AF943835-8F4A-C541-B1EA-DDA8E13C1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693" y="1595171"/>
            <a:ext cx="2759046" cy="216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0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 name="Title 7">
            <a:extLst>
              <a:ext uri="{FF2B5EF4-FFF2-40B4-BE49-F238E27FC236}">
                <a16:creationId xmlns:a16="http://schemas.microsoft.com/office/drawing/2014/main" id="{A2ACBA75-E97A-278A-E6B4-BD07B4CF4E06}"/>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Carrots </a:t>
            </a:r>
          </a:p>
        </p:txBody>
      </p:sp>
      <p:sp>
        <p:nvSpPr>
          <p:cNvPr id="10" name="Text Placeholder 9">
            <a:extLst>
              <a:ext uri="{FF2B5EF4-FFF2-40B4-BE49-F238E27FC236}">
                <a16:creationId xmlns:a16="http://schemas.microsoft.com/office/drawing/2014/main" id="{9B2850A3-0874-A0D0-0C73-99F5206377AF}"/>
              </a:ext>
            </a:extLst>
          </p:cNvPr>
          <p:cNvSpPr>
            <a:spLocks noGrp="1"/>
          </p:cNvSpPr>
          <p:nvPr>
            <p:ph type="body" sz="half" idx="2"/>
          </p:nvPr>
        </p:nvSpPr>
        <p:spPr>
          <a:xfrm>
            <a:off x="6336286" y="609601"/>
            <a:ext cx="3958087" cy="5431762"/>
          </a:xfrm>
        </p:spPr>
        <p:txBody>
          <a:bodyPr vert="horz" lIns="91440" tIns="45720" rIns="91440" bIns="45720" rtlCol="0">
            <a:normAutofit/>
          </a:bodyPr>
          <a:lstStyle/>
          <a:p>
            <a:pPr>
              <a:buFont typeface="Wingdings 3" charset="2"/>
              <a:buChar char=""/>
            </a:pPr>
            <a:r>
              <a:rPr lang="en-US" dirty="0"/>
              <a:t>Carrots were originally purple or yellow and grown for medicine rather than food. Dutch growers in the 17th century bred the familiar orange carrot to honor William of Orange. Surprisingly, baby carrots are just regular full-sized carrots shaved down, and carrots are made up of 88% water</a:t>
            </a:r>
          </a:p>
          <a:p>
            <a:pPr>
              <a:buFont typeface="Wingdings 3" charset="2"/>
              <a:buChar char=""/>
            </a:pPr>
            <a:r>
              <a:rPr lang="en-US" dirty="0"/>
              <a:t>More fun facts about carrots</a:t>
            </a:r>
          </a:p>
          <a:p>
            <a:pPr>
              <a:buFont typeface="Wingdings 3" charset="2"/>
              <a:buChar char=""/>
            </a:pPr>
            <a:r>
              <a:rPr lang="en-US" dirty="0">
                <a:hlinkClick r:id="rId3"/>
              </a:rPr>
              <a:t>https://agr.wa.gov/departments/business-and-marketing-support/farm-to-school-toolkit/wa-grown-food-recipe-kit/foodtoolkit/items/vegetables/carrots/fact</a:t>
            </a:r>
            <a:endParaRPr lang="en-US" dirty="0"/>
          </a:p>
          <a:p>
            <a:pPr>
              <a:buFont typeface="Wingdings 3" charset="2"/>
              <a:buChar char=""/>
            </a:pPr>
            <a:r>
              <a:rPr lang="en-US" b="1" dirty="0"/>
              <a:t>You can plant an actual carrot in the ground and it will make seeds</a:t>
            </a:r>
            <a:r>
              <a:rPr lang="en-US" dirty="0"/>
              <a:t>. In fact, this is how we produce carrot seeds at Snake River Seed Co-op. We grow carrots from seeds one year in our gardens, and then we pull them up and pick the best carrots from our carrot patches for the next step</a:t>
            </a:r>
          </a:p>
        </p:txBody>
      </p:sp>
      <p:pic>
        <p:nvPicPr>
          <p:cNvPr id="12" name="Content Placeholder 11" descr="Bundle of raw carrots with tops, speckled with mud, laying on dark surface">
            <a:extLst>
              <a:ext uri="{FF2B5EF4-FFF2-40B4-BE49-F238E27FC236}">
                <a16:creationId xmlns:a16="http://schemas.microsoft.com/office/drawing/2014/main" id="{CBFA61A0-93C3-7C35-9685-F8B348BCAAB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6754" r="2" b="2"/>
          <a:stretch>
            <a:fillRect/>
          </a:stretch>
        </p:blipFill>
        <p:spPr>
          <a:xfrm>
            <a:off x="677334" y="2159331"/>
            <a:ext cx="5423429" cy="3882362"/>
          </a:xfrm>
          <a:prstGeom prst="rect">
            <a:avLst/>
          </a:prstGeom>
        </p:spPr>
      </p:pic>
    </p:spTree>
    <p:extLst>
      <p:ext uri="{BB962C8B-B14F-4D97-AF65-F5344CB8AC3E}">
        <p14:creationId xmlns:p14="http://schemas.microsoft.com/office/powerpoint/2010/main" val="189983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0ED67EA-9186-EAD2-E1B2-CC8ECBF76136}"/>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Spinach </a:t>
            </a:r>
          </a:p>
        </p:txBody>
      </p:sp>
      <p:sp>
        <p:nvSpPr>
          <p:cNvPr id="4" name="Text Placeholder 3">
            <a:extLst>
              <a:ext uri="{FF2B5EF4-FFF2-40B4-BE49-F238E27FC236}">
                <a16:creationId xmlns:a16="http://schemas.microsoft.com/office/drawing/2014/main" id="{54CD8EE3-D0AE-D1C0-7D5C-F5416ECC8EDC}"/>
              </a:ext>
            </a:extLst>
          </p:cNvPr>
          <p:cNvSpPr>
            <a:spLocks noGrp="1"/>
          </p:cNvSpPr>
          <p:nvPr>
            <p:ph type="body" sz="half" idx="2"/>
          </p:nvPr>
        </p:nvSpPr>
        <p:spPr>
          <a:xfrm>
            <a:off x="6336286" y="186813"/>
            <a:ext cx="5639403" cy="6671187"/>
          </a:xfrm>
        </p:spPr>
        <p:txBody>
          <a:bodyPr vert="horz" lIns="91440" tIns="45720" rIns="91440" bIns="45720" rtlCol="0">
            <a:normAutofit fontScale="92500" lnSpcReduction="10000"/>
          </a:bodyPr>
          <a:lstStyle/>
          <a:p>
            <a:r>
              <a:rPr lang="en-US" b="1" dirty="0"/>
              <a:t>History &amp; Royalty</a:t>
            </a:r>
          </a:p>
          <a:p>
            <a:r>
              <a:rPr lang="en-US" b="1" dirty="0"/>
              <a:t>From Persia to Paris:</a:t>
            </a:r>
            <a:r>
              <a:rPr lang="en-US" dirty="0"/>
              <a:t> The word "spinach" is derived from the Persian word </a:t>
            </a:r>
            <a:r>
              <a:rPr lang="en-US" i="1" dirty="0" err="1"/>
              <a:t>ispanai</a:t>
            </a:r>
            <a:r>
              <a:rPr lang="en-US" dirty="0"/>
              <a:t>, which translates to "green hand".</a:t>
            </a:r>
          </a:p>
          <a:p>
            <a:r>
              <a:rPr lang="en-US" b="1" dirty="0"/>
              <a:t>A Royal Obsession:</a:t>
            </a:r>
            <a:r>
              <a:rPr lang="en-US" dirty="0"/>
              <a:t> When Catherine de' Medici of Florence, Italy, married the King of France in 1533, she brought her own chefs to prepare her beloved spinach. Today, dishes served on a bed of spinach are called "Florentine" in her honor.</a:t>
            </a:r>
          </a:p>
          <a:p>
            <a:r>
              <a:rPr lang="en-US" b="1" dirty="0"/>
              <a:t>Medieval Ink:</a:t>
            </a:r>
            <a:r>
              <a:rPr lang="en-US" dirty="0"/>
              <a:t> During the Middle Ages, artists extracted the vibrant green pigment from spinach leaves to use as an ink for manuscripts. </a:t>
            </a:r>
          </a:p>
          <a:p>
            <a:r>
              <a:rPr lang="en-US" b="1" dirty="0"/>
              <a:t>The "Popeye" Phenomenon</a:t>
            </a:r>
          </a:p>
          <a:p>
            <a:r>
              <a:rPr lang="en-US" b="1" dirty="0"/>
              <a:t>The Iron Myth:</a:t>
            </a:r>
            <a:r>
              <a:rPr lang="en-US" dirty="0"/>
              <a:t> Popeye the Sailor Man's incredible strength after eating spinach is arguably the most famous pop-culture fact about the vegetable. The legend originated from a misplaced decimal point in the 1870s by a German scientist, accidentally making spinach appear to have 10 times more iron than it actually does.</a:t>
            </a:r>
          </a:p>
          <a:p>
            <a:r>
              <a:rPr lang="en-US" b="1" dirty="0"/>
              <a:t>A Massive Sales Boost:</a:t>
            </a:r>
            <a:r>
              <a:rPr lang="en-US" dirty="0"/>
              <a:t> When the Popeye cartoon was released in the 1930s, it led to a 30% increase in spinach consumption across the United States</a:t>
            </a:r>
          </a:p>
          <a:p>
            <a:r>
              <a:rPr lang="en-US" b="1" dirty="0"/>
              <a:t>Nutritional Highlights</a:t>
            </a:r>
          </a:p>
          <a:p>
            <a:r>
              <a:rPr lang="en-US" b="1" dirty="0"/>
              <a:t>Vitamin Powerhouse:</a:t>
            </a:r>
            <a:r>
              <a:rPr lang="en-US" dirty="0"/>
              <a:t> Spinach is exceptionally high in Vitamin K (boasting over 400% of your daily value in a single cup) and is loaded with Vitamins A and C, as well as folate and magnesium.</a:t>
            </a:r>
          </a:p>
          <a:p>
            <a:r>
              <a:rPr lang="en-US" b="1" dirty="0"/>
              <a:t>The Oxalic Acid Catch:</a:t>
            </a:r>
            <a:r>
              <a:rPr lang="en-US" dirty="0"/>
              <a:t> While spinach is packed with calcium and iron, it also contains a compound called oxalic acid, which binds to these minerals and makes it harder for the human body to absorb them.</a:t>
            </a:r>
          </a:p>
          <a:p>
            <a:r>
              <a:rPr lang="en-US" b="1" dirty="0"/>
              <a:t>Cooking Unlocks Nutrients:</a:t>
            </a:r>
            <a:r>
              <a:rPr lang="en-US" dirty="0"/>
              <a:t> Cooking your spinach actually helps your body absorb higher levels of Vitamin A and iron compared to eating it completely raw</a:t>
            </a:r>
          </a:p>
          <a:p>
            <a:pPr>
              <a:buFont typeface="Wingdings 3" charset="2"/>
              <a:buChar char=""/>
            </a:pPr>
            <a:endParaRPr lang="en-US" dirty="0"/>
          </a:p>
        </p:txBody>
      </p:sp>
      <p:pic>
        <p:nvPicPr>
          <p:cNvPr id="6" name="Content Placeholder 5" descr="Green produce smoothie">
            <a:extLst>
              <a:ext uri="{FF2B5EF4-FFF2-40B4-BE49-F238E27FC236}">
                <a16:creationId xmlns:a16="http://schemas.microsoft.com/office/drawing/2014/main" id="{CAC42F0D-59B8-AAD1-3B43-C9A9BA16EB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965" r="4157" b="2"/>
          <a:stretch>
            <a:fillRect/>
          </a:stretch>
        </p:blipFill>
        <p:spPr>
          <a:xfrm>
            <a:off x="677334" y="2159331"/>
            <a:ext cx="5423429" cy="3882362"/>
          </a:xfrm>
          <a:prstGeom prst="rect">
            <a:avLst/>
          </a:prstGeom>
        </p:spPr>
      </p:pic>
    </p:spTree>
    <p:extLst>
      <p:ext uri="{BB962C8B-B14F-4D97-AF65-F5344CB8AC3E}">
        <p14:creationId xmlns:p14="http://schemas.microsoft.com/office/powerpoint/2010/main" val="71352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0E243C9-D560-9FC6-D6B8-433B32F1817C}"/>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a:t>Flowers are a must for a productive garden</a:t>
            </a:r>
          </a:p>
        </p:txBody>
      </p:sp>
      <p:pic>
        <p:nvPicPr>
          <p:cNvPr id="7" name="Content Placeholder 6" descr="Marigold flowers in garden">
            <a:extLst>
              <a:ext uri="{FF2B5EF4-FFF2-40B4-BE49-F238E27FC236}">
                <a16:creationId xmlns:a16="http://schemas.microsoft.com/office/drawing/2014/main" id="{4196C5D7-DE9F-B597-F41F-375388F6E1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474" y="2159331"/>
            <a:ext cx="5283289" cy="3513386"/>
          </a:xfrm>
          <a:prstGeom prst="rect">
            <a:avLst/>
          </a:prstGeom>
        </p:spPr>
      </p:pic>
      <p:sp>
        <p:nvSpPr>
          <p:cNvPr id="5" name="Text Placeholder 4">
            <a:extLst>
              <a:ext uri="{FF2B5EF4-FFF2-40B4-BE49-F238E27FC236}">
                <a16:creationId xmlns:a16="http://schemas.microsoft.com/office/drawing/2014/main" id="{AF2B75A0-89BA-2883-B263-8CF56821E358}"/>
              </a:ext>
            </a:extLst>
          </p:cNvPr>
          <p:cNvSpPr>
            <a:spLocks noGrp="1"/>
          </p:cNvSpPr>
          <p:nvPr>
            <p:ph type="body" sz="half" idx="2"/>
          </p:nvPr>
        </p:nvSpPr>
        <p:spPr>
          <a:xfrm>
            <a:off x="6416039" y="1297858"/>
            <a:ext cx="4301122" cy="5253667"/>
          </a:xfrm>
        </p:spPr>
        <p:txBody>
          <a:bodyPr vert="horz" lIns="91440" tIns="45720" rIns="91440" bIns="45720" rtlCol="0">
            <a:normAutofit lnSpcReduction="10000"/>
          </a:bodyPr>
          <a:lstStyle/>
          <a:p>
            <a:pPr>
              <a:lnSpc>
                <a:spcPct val="90000"/>
              </a:lnSpc>
              <a:buFont typeface="Wingdings 3" charset="2"/>
              <a:buChar char=""/>
            </a:pPr>
            <a:r>
              <a:rPr lang="en-US" sz="2000" dirty="0"/>
              <a:t>A flourishing garden is more than just rich soil; it is alive with the gentle hum of pollinators drawn in by vibrant blooms. Flowers play a vital role, inviting helpful insects while keeping pests at bay. While tradition once kept flowers, herbs, and vegetables apart, both science and God’s idea of creation now reveal that these companions thrive side by side. That is why I have included wildflower seeds to welcome pollinators and marigolds to shield your vegetables from harm. For advice on nurturing your flowers, turn to the Almanac, just as you did for your vegetables.</a:t>
            </a:r>
          </a:p>
          <a:p>
            <a:pPr>
              <a:lnSpc>
                <a:spcPct val="90000"/>
              </a:lnSpc>
              <a:buFont typeface="Wingdings 3" charset="2"/>
              <a:buChar char=""/>
            </a:pPr>
            <a:r>
              <a:rPr lang="en-US" dirty="0">
                <a:hlinkClick r:id="rId3"/>
              </a:rPr>
              <a:t>https://www.almanac.com/gardening/growing-guides#Flowers</a:t>
            </a:r>
            <a:endParaRPr lang="en-US" dirty="0"/>
          </a:p>
          <a:p>
            <a:pPr>
              <a:lnSpc>
                <a:spcPct val="90000"/>
              </a:lnSpc>
              <a:buFont typeface="Wingdings 3" charset="2"/>
              <a:buChar char=""/>
            </a:pPr>
            <a:endParaRPr lang="en-US" dirty="0"/>
          </a:p>
          <a:p>
            <a:pPr>
              <a:lnSpc>
                <a:spcPct val="90000"/>
              </a:lnSpc>
              <a:buFont typeface="Wingdings 3" charset="2"/>
              <a:buChar char=""/>
            </a:pPr>
            <a:endParaRPr lang="en-US" dirty="0"/>
          </a:p>
        </p:txBody>
      </p:sp>
    </p:spTree>
    <p:extLst>
      <p:ext uri="{BB962C8B-B14F-4D97-AF65-F5344CB8AC3E}">
        <p14:creationId xmlns:p14="http://schemas.microsoft.com/office/powerpoint/2010/main" val="2178935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 name="Rectangle 21">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9685A55-0E26-2782-762D-6FF040EBFC73}"/>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a:solidFill>
                  <a:srgbClr val="FFFFFF"/>
                </a:solidFill>
              </a:rPr>
              <a:t>Recipes from your Harvest</a:t>
            </a:r>
          </a:p>
        </p:txBody>
      </p:sp>
      <p:sp>
        <p:nvSpPr>
          <p:cNvPr id="5" name="Text Placeholder 4">
            <a:extLst>
              <a:ext uri="{FF2B5EF4-FFF2-40B4-BE49-F238E27FC236}">
                <a16:creationId xmlns:a16="http://schemas.microsoft.com/office/drawing/2014/main" id="{20EAF37D-7FC4-ED11-6184-12440DDD7E35}"/>
              </a:ext>
            </a:extLst>
          </p:cNvPr>
          <p:cNvSpPr>
            <a:spLocks noGrp="1"/>
          </p:cNvSpPr>
          <p:nvPr>
            <p:ph type="body" idx="1"/>
          </p:nvPr>
        </p:nvSpPr>
        <p:spPr>
          <a:xfrm>
            <a:off x="4548104" y="3962088"/>
            <a:ext cx="6112077" cy="1186108"/>
          </a:xfrm>
        </p:spPr>
        <p:txBody>
          <a:bodyPr vert="horz" lIns="91440" tIns="45720" rIns="91440" bIns="45720" rtlCol="0" anchor="t">
            <a:normAutofit/>
          </a:bodyPr>
          <a:lstStyle/>
          <a:p>
            <a:r>
              <a:rPr lang="en-US" sz="1800">
                <a:solidFill>
                  <a:srgbClr val="FFFFFF">
                    <a:alpha val="70000"/>
                  </a:srgbClr>
                </a:solidFill>
              </a:rPr>
              <a:t>Seed to Table</a:t>
            </a:r>
          </a:p>
        </p:txBody>
      </p:sp>
      <p:sp>
        <p:nvSpPr>
          <p:cNvPr id="40" name="Isosceles Triangle 39">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54958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12FBB9F-238B-066C-9B7B-C8DD1C5F74BB}"/>
              </a:ext>
            </a:extLst>
          </p:cNvPr>
          <p:cNvSpPr>
            <a:spLocks noGrp="1"/>
          </p:cNvSpPr>
          <p:nvPr>
            <p:ph type="title"/>
          </p:nvPr>
        </p:nvSpPr>
        <p:spPr>
          <a:xfrm>
            <a:off x="5536733" y="80388"/>
            <a:ext cx="5184857" cy="1115366"/>
          </a:xfrm>
        </p:spPr>
        <p:txBody>
          <a:bodyPr vert="horz" lIns="91440" tIns="45720" rIns="91440" bIns="45720" rtlCol="0" anchor="t">
            <a:normAutofit fontScale="90000"/>
          </a:bodyPr>
          <a:lstStyle/>
          <a:p>
            <a:r>
              <a:rPr lang="en-US" dirty="0"/>
              <a:t>Crispy Baked Green Bean</a:t>
            </a:r>
          </a:p>
        </p:txBody>
      </p:sp>
      <p:sp>
        <p:nvSpPr>
          <p:cNvPr id="8" name="Rectangle 3">
            <a:extLst>
              <a:ext uri="{FF2B5EF4-FFF2-40B4-BE49-F238E27FC236}">
                <a16:creationId xmlns:a16="http://schemas.microsoft.com/office/drawing/2014/main" id="{C7037E82-3FDC-02B0-FB0E-486CF06B9DAC}"/>
              </a:ext>
            </a:extLst>
          </p:cNvPr>
          <p:cNvSpPr>
            <a:spLocks noGrp="1" noChangeArrowheads="1"/>
          </p:cNvSpPr>
          <p:nvPr>
            <p:ph sz="half" idx="1"/>
          </p:nvPr>
        </p:nvSpPr>
        <p:spPr bwMode="auto">
          <a:xfrm>
            <a:off x="5209563" y="582804"/>
            <a:ext cx="6788169" cy="619480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85000" lnSpcReduction="10000"/>
          </a:bodyPr>
          <a:lstStyle/>
          <a:p>
            <a:pPr marL="0" marR="0" lvl="0" indent="0" fontAlgn="base">
              <a:spcAft>
                <a:spcPts val="0"/>
              </a:spcAft>
              <a:buFont typeface="Wingdings 3" charset="2"/>
              <a:buChar char=""/>
              <a:tabLst/>
            </a:pPr>
            <a:endParaRPr kumimoji="0" lang="en-US" altLang="en-US" b="0" i="0" u="none" strike="noStrike" cap="none" normalizeH="0" baseline="0" dirty="0">
              <a:ln>
                <a:noFill/>
              </a:ln>
              <a:effectLst/>
            </a:endParaRP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 3 cups fresh green beans, washed and trimmed)</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▢2 eggs beaten</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▢1 cup panko bread  crumbs</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▢½ teaspoon garlic powder</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▢½ teaspoon salt</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▢½ teaspoon pepper</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Preheat oven to 425°F.</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Line a baking sheet with foil and spray with non-stick cooking spray.</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Place beaten eggs in a medium, shallow bowl.</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Combine remaining ingredients in a medium bowl and then place half of the mixture in a separate bowl.</a:t>
            </a:r>
          </a:p>
          <a:p>
            <a:pPr marL="0" marR="0" lvl="0" indent="0" fontAlgn="base">
              <a:spcAft>
                <a:spcPts val="0"/>
              </a:spcAft>
              <a:buFont typeface="Wingdings 3" charset="2"/>
              <a:buChar char=""/>
              <a:tabLst/>
            </a:pPr>
            <a:endParaRPr kumimoji="0" lang="en-US" altLang="en-US" b="0" i="0" u="none" strike="noStrike" cap="none" normalizeH="0" baseline="0" dirty="0">
              <a:ln>
                <a:noFill/>
              </a:ln>
              <a:effectLst/>
            </a:endParaRP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Dip each green bean in the egg mixture and then in the bread crumb mixture to coat. When bread crumb mixture in the first bowl begins to clump excessively, set it aside and finish coating using the second bowl.</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Lay green beans in a single layer on prepared baking sheet.</a:t>
            </a:r>
          </a:p>
          <a:p>
            <a:pPr marL="0" marR="0" lvl="0" indent="0" fontAlgn="base">
              <a:spcAft>
                <a:spcPts val="0"/>
              </a:spcAft>
              <a:buFont typeface="Wingdings 3" charset="2"/>
              <a:buChar char=""/>
              <a:tabLst/>
            </a:pPr>
            <a:r>
              <a:rPr kumimoji="0" lang="en-US" altLang="en-US" b="0" i="0" u="none" strike="noStrike" cap="none" normalizeH="0" baseline="0" dirty="0">
                <a:ln>
                  <a:noFill/>
                </a:ln>
                <a:effectLst/>
              </a:rPr>
              <a:t>Bake at 425° for 10-15 minutes until golden brown. Broil for 1-2 minutes to get a deep golden brown color and extra crispy texture.</a:t>
            </a:r>
          </a:p>
          <a:p>
            <a:pPr marL="0" marR="0" lvl="0" indent="0" fontAlgn="base">
              <a:spcAft>
                <a:spcPts val="0"/>
              </a:spcAft>
              <a:buFont typeface="Wingdings 3" charset="2"/>
              <a:buChar char=""/>
              <a:tabLst/>
            </a:pPr>
            <a:endParaRPr kumimoji="0" lang="en-US" altLang="en-US" b="0" i="0" u="none" strike="noStrike" cap="none" normalizeH="0" baseline="0" dirty="0">
              <a:ln>
                <a:noFill/>
              </a:ln>
              <a:effectLst/>
            </a:endParaRPr>
          </a:p>
        </p:txBody>
      </p:sp>
      <p:pic>
        <p:nvPicPr>
          <p:cNvPr id="7" name="Picture Placeholder 6">
            <a:extLst>
              <a:ext uri="{FF2B5EF4-FFF2-40B4-BE49-F238E27FC236}">
                <a16:creationId xmlns:a16="http://schemas.microsoft.com/office/drawing/2014/main" id="{C7849928-83FD-7718-0A35-476EDBB3FB4E}"/>
              </a:ext>
            </a:extLst>
          </p:cNvPr>
          <p:cNvPicPr>
            <a:picLocks noGrp="1" noChangeAspect="1"/>
          </p:cNvPicPr>
          <p:nvPr>
            <p:ph type="pic" sz="quarter" idx="13"/>
          </p:nvPr>
        </p:nvPicPr>
        <p:blipFill>
          <a:blip r:embed="rId2"/>
          <a:srcRect l="484" r="874"/>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5" name="Isosceles Triangle 2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7880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36">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Isosceles Triangle 45">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48" name="Rectangle 4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ADFED71-06CD-50EC-6372-911129C414DB}"/>
              </a:ext>
            </a:extLst>
          </p:cNvPr>
          <p:cNvSpPr>
            <a:spLocks noGrp="1"/>
          </p:cNvSpPr>
          <p:nvPr>
            <p:ph type="title"/>
          </p:nvPr>
        </p:nvSpPr>
        <p:spPr>
          <a:xfrm>
            <a:off x="673754" y="152400"/>
            <a:ext cx="11081942" cy="1866675"/>
          </a:xfrm>
        </p:spPr>
        <p:txBody>
          <a:bodyPr vert="horz" lIns="91440" tIns="45720" rIns="91440" bIns="45720" rtlCol="0" anchor="ctr">
            <a:normAutofit fontScale="90000"/>
          </a:bodyPr>
          <a:lstStyle/>
          <a:p>
            <a:br>
              <a:rPr lang="en-US" b="1" dirty="0"/>
            </a:br>
            <a:br>
              <a:rPr lang="en-US" b="1" dirty="0">
                <a:highlight>
                  <a:srgbClr val="000000"/>
                </a:highlight>
              </a:rPr>
            </a:br>
            <a:r>
              <a:rPr lang="en-US" sz="2700" b="1" dirty="0">
                <a:solidFill>
                  <a:schemeClr val="bg1"/>
                </a:solidFill>
                <a:highlight>
                  <a:srgbClr val="000000"/>
                </a:highlight>
              </a:rPr>
              <a:t>Almanac Planting Calendar and Guide</a:t>
            </a:r>
            <a:br>
              <a:rPr lang="en-US" sz="2700" b="1" dirty="0">
                <a:solidFill>
                  <a:schemeClr val="bg1"/>
                </a:solidFill>
                <a:highlight>
                  <a:srgbClr val="000000"/>
                </a:highlight>
              </a:rPr>
            </a:br>
            <a:r>
              <a:rPr lang="en-US" sz="2700" i="1" dirty="0">
                <a:solidFill>
                  <a:schemeClr val="bg1"/>
                </a:solidFill>
                <a:highlight>
                  <a:srgbClr val="000000"/>
                </a:highlight>
              </a:rPr>
              <a:t>Find the best time to plant vegetables—right where you live</a:t>
            </a:r>
            <a:r>
              <a:rPr lang="en-US" sz="2700" i="1" dirty="0">
                <a:solidFill>
                  <a:schemeClr val="bg1"/>
                </a:solidFill>
              </a:rPr>
              <a:t>.</a:t>
            </a:r>
            <a:br>
              <a:rPr lang="en-US" sz="2700" i="1" dirty="0"/>
            </a:br>
            <a:br>
              <a:rPr lang="en-US" i="1" dirty="0"/>
            </a:br>
            <a:br>
              <a:rPr lang="en-US" b="1" dirty="0">
                <a:solidFill>
                  <a:schemeClr val="bg1"/>
                </a:solidFill>
              </a:rPr>
            </a:br>
            <a:endParaRPr lang="en-US" dirty="0">
              <a:solidFill>
                <a:schemeClr val="bg1"/>
              </a:solidFill>
            </a:endParaRPr>
          </a:p>
        </p:txBody>
      </p:sp>
      <p:sp>
        <p:nvSpPr>
          <p:cNvPr id="30" name="Content Placeholder 29">
            <a:extLst>
              <a:ext uri="{FF2B5EF4-FFF2-40B4-BE49-F238E27FC236}">
                <a16:creationId xmlns:a16="http://schemas.microsoft.com/office/drawing/2014/main" id="{B8FEBDD5-AAE3-8C3A-A903-25BA2B60842C}"/>
              </a:ext>
            </a:extLst>
          </p:cNvPr>
          <p:cNvSpPr>
            <a:spLocks noGrp="1"/>
          </p:cNvSpPr>
          <p:nvPr>
            <p:ph sz="half" idx="1"/>
          </p:nvPr>
        </p:nvSpPr>
        <p:spPr>
          <a:xfrm>
            <a:off x="673754" y="1396181"/>
            <a:ext cx="4961328" cy="5309419"/>
          </a:xfrm>
        </p:spPr>
        <p:txBody>
          <a:bodyPr vert="horz" lIns="91440" tIns="45720" rIns="91440" bIns="45720" rtlCol="0">
            <a:normAutofit/>
          </a:bodyPr>
          <a:lstStyle/>
          <a:p>
            <a:pPr>
              <a:spcAft>
                <a:spcPts val="0"/>
              </a:spcAft>
              <a:buFont typeface="Wingdings 3" charset="2"/>
              <a:buChar char=""/>
            </a:pPr>
            <a:r>
              <a:rPr lang="en-US" sz="2400" dirty="0">
                <a:solidFill>
                  <a:schemeClr val="bg1"/>
                </a:solidFill>
              </a:rPr>
              <a:t>What You’ll See</a:t>
            </a:r>
          </a:p>
          <a:p>
            <a:pPr>
              <a:spcAft>
                <a:spcPts val="0"/>
              </a:spcAft>
              <a:buFont typeface="Wingdings 3" charset="2"/>
              <a:buChar char=""/>
            </a:pPr>
            <a:r>
              <a:rPr lang="en-US" sz="2400" dirty="0">
                <a:solidFill>
                  <a:schemeClr val="bg1"/>
                </a:solidFill>
              </a:rPr>
              <a:t>in Your Calendar</a:t>
            </a:r>
          </a:p>
          <a:p>
            <a:pPr>
              <a:spcAft>
                <a:spcPts val="0"/>
              </a:spcAft>
            </a:pPr>
            <a:r>
              <a:rPr lang="en-US" sz="2400" dirty="0">
                <a:solidFill>
                  <a:schemeClr val="bg1"/>
                </a:solidFill>
              </a:rPr>
              <a:t>Four ways the chart helps you plant at the right time for your patch of ground:</a:t>
            </a:r>
          </a:p>
          <a:p>
            <a:pPr>
              <a:spcAft>
                <a:spcPts val="0"/>
              </a:spcAft>
            </a:pPr>
            <a:endParaRPr lang="en-US" dirty="0">
              <a:solidFill>
                <a:schemeClr val="bg1"/>
              </a:solidFill>
            </a:endParaRPr>
          </a:p>
          <a:p>
            <a:pPr>
              <a:spcAft>
                <a:spcPts val="0"/>
              </a:spcAft>
            </a:pPr>
            <a:endParaRPr lang="en-US" dirty="0">
              <a:solidFill>
                <a:schemeClr val="bg1"/>
              </a:solidFill>
            </a:endParaRPr>
          </a:p>
          <a:p>
            <a:pPr>
              <a:spcAft>
                <a:spcPts val="0"/>
              </a:spcAft>
            </a:pPr>
            <a:r>
              <a:rPr lang="en-US" dirty="0">
                <a:solidFill>
                  <a:schemeClr val="bg1"/>
                </a:solidFill>
              </a:rPr>
              <a:t>1. Frost-based planting dates for your area</a:t>
            </a:r>
          </a:p>
          <a:p>
            <a:pPr>
              <a:spcAft>
                <a:spcPts val="0"/>
              </a:spcAft>
            </a:pPr>
            <a:r>
              <a:rPr lang="en-US" dirty="0">
                <a:solidFill>
                  <a:schemeClr val="bg1"/>
                </a:solidFill>
              </a:rPr>
              <a:t>2. Moon-favorable planting dates</a:t>
            </a:r>
          </a:p>
          <a:p>
            <a:pPr>
              <a:spcAft>
                <a:spcPts val="0"/>
              </a:spcAft>
            </a:pPr>
            <a:r>
              <a:rPr lang="en-US" dirty="0">
                <a:solidFill>
                  <a:schemeClr val="bg1"/>
                </a:solidFill>
              </a:rPr>
              <a:t>3.Indoor and outdoor planting dates</a:t>
            </a:r>
          </a:p>
          <a:p>
            <a:pPr>
              <a:spcAft>
                <a:spcPts val="0"/>
              </a:spcAft>
            </a:pPr>
            <a:r>
              <a:rPr lang="en-US" dirty="0">
                <a:solidFill>
                  <a:schemeClr val="bg1"/>
                </a:solidFill>
              </a:rPr>
              <a:t>4. What’s past its planting window</a:t>
            </a:r>
          </a:p>
          <a:p>
            <a:pPr>
              <a:spcAft>
                <a:spcPts val="0"/>
              </a:spcAft>
              <a:buFont typeface="Wingdings 3" charset="2"/>
              <a:buChar char=""/>
            </a:pPr>
            <a:endParaRPr lang="en-US" dirty="0">
              <a:solidFill>
                <a:schemeClr val="bg1"/>
              </a:solidFill>
            </a:endParaRPr>
          </a:p>
        </p:txBody>
      </p:sp>
      <p:pic>
        <p:nvPicPr>
          <p:cNvPr id="29" name="Picture 28">
            <a:extLst>
              <a:ext uri="{FF2B5EF4-FFF2-40B4-BE49-F238E27FC236}">
                <a16:creationId xmlns:a16="http://schemas.microsoft.com/office/drawing/2014/main" id="{7F365751-83EF-6D69-0D71-AB12C7625C97}"/>
              </a:ext>
            </a:extLst>
          </p:cNvPr>
          <p:cNvPicPr>
            <a:picLocks noChangeAspect="1"/>
          </p:cNvPicPr>
          <p:nvPr/>
        </p:nvPicPr>
        <p:blipFill>
          <a:blip r:embed="rId2"/>
          <a:stretch>
            <a:fillRect/>
          </a:stretch>
        </p:blipFill>
        <p:spPr>
          <a:xfrm>
            <a:off x="6533214" y="1513047"/>
            <a:ext cx="5143500" cy="1234440"/>
          </a:xfrm>
          <a:prstGeom prst="rect">
            <a:avLst/>
          </a:prstGeom>
        </p:spPr>
      </p:pic>
      <p:sp>
        <p:nvSpPr>
          <p:cNvPr id="54" name="Isosceles Triangle 5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AutoShape 8" descr="Almanac Logo">
            <a:extLst>
              <a:ext uri="{FF2B5EF4-FFF2-40B4-BE49-F238E27FC236}">
                <a16:creationId xmlns:a16="http://schemas.microsoft.com/office/drawing/2014/main" id="{008E1089-DA01-1346-A320-9B131B86AA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2" descr="Almanac Logo">
            <a:extLst>
              <a:ext uri="{FF2B5EF4-FFF2-40B4-BE49-F238E27FC236}">
                <a16:creationId xmlns:a16="http://schemas.microsoft.com/office/drawing/2014/main" id="{CC08628B-88CB-4BB0-0D76-B8A69807F91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a:extLst>
              <a:ext uri="{FF2B5EF4-FFF2-40B4-BE49-F238E27FC236}">
                <a16:creationId xmlns:a16="http://schemas.microsoft.com/office/drawing/2014/main" id="{2D19682A-545B-7976-317A-606E600B8E5B}"/>
              </a:ext>
            </a:extLst>
          </p:cNvPr>
          <p:cNvSpPr txBox="1"/>
          <p:nvPr/>
        </p:nvSpPr>
        <p:spPr>
          <a:xfrm rot="10800000" flipV="1">
            <a:off x="6356091" y="3527199"/>
            <a:ext cx="3882131" cy="1077218"/>
          </a:xfrm>
          <a:prstGeom prst="rect">
            <a:avLst/>
          </a:prstGeom>
          <a:noFill/>
        </p:spPr>
        <p:txBody>
          <a:bodyPr wrap="square">
            <a:spAutoFit/>
          </a:bodyPr>
          <a:lstStyle/>
          <a:p>
            <a:br>
              <a:rPr lang="en-US" sz="1400" i="1" dirty="0"/>
            </a:br>
            <a:r>
              <a:rPr lang="en-US" sz="1400" i="1" dirty="0"/>
              <a:t> </a:t>
            </a:r>
            <a:r>
              <a:rPr lang="en-US" i="1" dirty="0"/>
              <a:t>https://www.almanac.com/gardening/planting-calendar</a:t>
            </a:r>
            <a:endParaRPr lang="en-US" dirty="0"/>
          </a:p>
        </p:txBody>
      </p:sp>
    </p:spTree>
    <p:extLst>
      <p:ext uri="{BB962C8B-B14F-4D97-AF65-F5344CB8AC3E}">
        <p14:creationId xmlns:p14="http://schemas.microsoft.com/office/powerpoint/2010/main" val="2050035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text that says 'Easy Refrigerated DilI Pickles 1 1/2 cups white vinegar 1 cup water 2 tablespoons salt 1 tablespoon sugar 6-8 sprigs of fresh dill 1 1/2 teaspoons mustard seeds 3-4 medium sized cucumbers Sarer'">
            <a:extLst>
              <a:ext uri="{FF2B5EF4-FFF2-40B4-BE49-F238E27FC236}">
                <a16:creationId xmlns:a16="http://schemas.microsoft.com/office/drawing/2014/main" id="{C23FB927-6A24-2DB4-E848-D65E212E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3" r="-1" b="32511"/>
          <a:stretch>
            <a:fillRect/>
          </a:stretch>
        </p:blipFill>
        <p:spPr bwMode="auto">
          <a:xfrm>
            <a:off x="4562027" y="567965"/>
            <a:ext cx="6461416" cy="5593484"/>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521A19B-DA5F-B77E-0532-470700F1ED5C}"/>
              </a:ext>
            </a:extLst>
          </p:cNvPr>
          <p:cNvSpPr>
            <a:spLocks noGrp="1"/>
          </p:cNvSpPr>
          <p:nvPr>
            <p:ph sz="half" idx="2"/>
          </p:nvPr>
        </p:nvSpPr>
        <p:spPr>
          <a:xfrm>
            <a:off x="677333" y="1245997"/>
            <a:ext cx="4683021" cy="4795366"/>
          </a:xfrm>
        </p:spPr>
        <p:txBody>
          <a:bodyPr vert="horz" lIns="91440" tIns="45720" rIns="91440" bIns="45720" rtlCol="0">
            <a:normAutofit lnSpcReduction="10000"/>
          </a:bodyPr>
          <a:lstStyle/>
          <a:p>
            <a:r>
              <a:rPr lang="en-US" dirty="0"/>
              <a:t>Steps:</a:t>
            </a:r>
          </a:p>
          <a:p>
            <a:r>
              <a:rPr lang="en-US" dirty="0"/>
              <a:t>Sliced cucumbers in spears or cubes</a:t>
            </a:r>
          </a:p>
          <a:p>
            <a:r>
              <a:rPr lang="en-US" dirty="0"/>
              <a:t>Fill in into the cleaned pint jars. Divide it till it covers 3 jars. Add 2-3 sprigs of fresh dill in each jar. Add 1/2 teaspoon mustard seeds in each jar. </a:t>
            </a:r>
          </a:p>
          <a:p>
            <a:r>
              <a:rPr lang="en-US" dirty="0"/>
              <a:t>In a pan, add vinegar, water, salt and sugar. Mix well till the sugar dissolves and the mixture reaches boiling point. Remove from heat. Pour it directly into the jars filled with cucumbers. Cover the jar and let it cool. Store in refrigerator up to 1 month. Ready to ear the next day. Enjoy!</a:t>
            </a:r>
          </a:p>
          <a:p>
            <a:pPr>
              <a:spcAft>
                <a:spcPts val="0"/>
              </a:spcAft>
              <a:buFont typeface="Wingdings 3" charset="2"/>
              <a:buChar char=""/>
            </a:pPr>
            <a:endParaRPr lang="en-US" dirty="0"/>
          </a:p>
        </p:txBody>
      </p:sp>
    </p:spTree>
    <p:extLst>
      <p:ext uri="{BB962C8B-B14F-4D97-AF65-F5344CB8AC3E}">
        <p14:creationId xmlns:p14="http://schemas.microsoft.com/office/powerpoint/2010/main" val="1343017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F24821-86E3-C6FA-620F-4EAFB68231FF}"/>
              </a:ext>
            </a:extLst>
          </p:cNvPr>
          <p:cNvSpPr>
            <a:spLocks noGrp="1"/>
          </p:cNvSpPr>
          <p:nvPr>
            <p:ph type="title"/>
          </p:nvPr>
        </p:nvSpPr>
        <p:spPr>
          <a:xfrm>
            <a:off x="677334" y="287080"/>
            <a:ext cx="3854528" cy="478464"/>
          </a:xfrm>
        </p:spPr>
        <p:txBody>
          <a:bodyPr>
            <a:noAutofit/>
          </a:bodyPr>
          <a:lstStyle/>
          <a:p>
            <a:r>
              <a:rPr lang="en-US" sz="3600" b="1" dirty="0">
                <a:solidFill>
                  <a:srgbClr val="FF0000"/>
                </a:solidFill>
              </a:rPr>
              <a:t>Tomatoes  </a:t>
            </a:r>
            <a:endParaRPr lang="en-US" sz="3600" b="1" dirty="0">
              <a:solidFill>
                <a:srgbClr val="FF0000"/>
              </a:solidFill>
              <a:highlight>
                <a:srgbClr val="000000"/>
              </a:highlight>
            </a:endParaRPr>
          </a:p>
        </p:txBody>
      </p:sp>
      <p:sp>
        <p:nvSpPr>
          <p:cNvPr id="4" name="Rectangle 1">
            <a:extLst>
              <a:ext uri="{FF2B5EF4-FFF2-40B4-BE49-F238E27FC236}">
                <a16:creationId xmlns:a16="http://schemas.microsoft.com/office/drawing/2014/main" id="{29E408E2-D253-53B3-31EA-5B529DD2FB4F}"/>
              </a:ext>
            </a:extLst>
          </p:cNvPr>
          <p:cNvSpPr>
            <a:spLocks noGrp="1" noChangeArrowheads="1"/>
          </p:cNvSpPr>
          <p:nvPr>
            <p:ph idx="1"/>
          </p:nvPr>
        </p:nvSpPr>
        <p:spPr bwMode="auto">
          <a:xfrm>
            <a:off x="4760461" y="514924"/>
            <a:ext cx="7105474" cy="552643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Fun Activity: Tomato Science Exploration</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Turn snack time into a learning experience by becoming "tomato scientists". </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Materials: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Different colored cherry tomatoes (red, yellow, orange)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Cutting board and knife (for adult use)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Magnifying glasses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Paper and crayons/markers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Instructions: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Observe: Ask children to sort the different colored tomatoes by color or size. Encourage them to describe how the outside of the tomatoes looks and feels (smooth, round, shiny).</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Investigate: An adult should cut the tomatoes in half. Give the children magnifying glasses to look closely at the inside.</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Discuss findings: Ask the children what they see. Can they spot the seeds? Can they see the water inside? Discuss that tomatoes are actually a fruit because they have seeds.</a:t>
            </a:r>
          </a:p>
          <a:p>
            <a:pPr marL="0" marR="0" lvl="0" indent="0" eaLnBrk="1" fontAlgn="base" hangingPunct="1">
              <a:lnSpc>
                <a:spcPct val="90000"/>
              </a:lnSpc>
              <a:spcBef>
                <a:spcPts val="1000"/>
              </a:spcBef>
              <a:spcAft>
                <a:spcPts val="0"/>
              </a:spcAft>
              <a:tabLst/>
            </a:pPr>
            <a:r>
              <a:rPr kumimoji="0" lang="en-US" altLang="en-US" sz="1400" b="1" i="0" u="none" strike="noStrike" cap="none" normalizeH="0" baseline="0" dirty="0">
                <a:ln>
                  <a:noFill/>
                </a:ln>
                <a:solidFill>
                  <a:schemeClr val="tx1">
                    <a:lumMod val="75000"/>
                    <a:lumOff val="25000"/>
                  </a:schemeClr>
                </a:solidFill>
                <a:effectLst/>
                <a:latin typeface="+mn-lt"/>
              </a:rPr>
              <a:t>Taste Test and Draw: Have a taste test of the different varieties. Ask them to describe the taste and texture. Then, have them draw their observations in a "garden journal"</a:t>
            </a:r>
          </a:p>
          <a:p>
            <a:pPr marL="0" marR="0" lvl="0" indent="0" eaLnBrk="1" fontAlgn="base" hangingPunct="1">
              <a:lnSpc>
                <a:spcPct val="90000"/>
              </a:lnSpc>
              <a:spcBef>
                <a:spcPts val="1000"/>
              </a:spcBef>
              <a:spcAft>
                <a:spcPts val="0"/>
              </a:spcAft>
              <a:tabLst/>
            </a:pPr>
            <a:endParaRPr kumimoji="0" lang="en-US" altLang="en-US" sz="500" b="0" i="0" u="none" strike="noStrike" cap="none" normalizeH="0" baseline="0" dirty="0">
              <a:ln>
                <a:noFill/>
              </a:ln>
              <a:solidFill>
                <a:schemeClr val="tx1">
                  <a:lumMod val="75000"/>
                  <a:lumOff val="25000"/>
                </a:schemeClr>
              </a:solidFill>
              <a:effectLst/>
              <a:latin typeface="+mn-lt"/>
            </a:endParaRPr>
          </a:p>
        </p:txBody>
      </p:sp>
      <p:sp>
        <p:nvSpPr>
          <p:cNvPr id="6" name="Content Placeholder 5">
            <a:extLst>
              <a:ext uri="{FF2B5EF4-FFF2-40B4-BE49-F238E27FC236}">
                <a16:creationId xmlns:a16="http://schemas.microsoft.com/office/drawing/2014/main" id="{D02FC987-D4E1-3554-8C32-E5041BB81890}"/>
              </a:ext>
            </a:extLst>
          </p:cNvPr>
          <p:cNvSpPr>
            <a:spLocks noGrp="1"/>
          </p:cNvSpPr>
          <p:nvPr>
            <p:ph type="body" sz="half" idx="2"/>
          </p:nvPr>
        </p:nvSpPr>
        <p:spPr>
          <a:xfrm>
            <a:off x="677333" y="765544"/>
            <a:ext cx="4083127" cy="5805375"/>
          </a:xfrm>
        </p:spPr>
        <p:txBody>
          <a:bodyPr>
            <a:normAutofit fontScale="47500" lnSpcReduction="20000"/>
          </a:bodyPr>
          <a:lstStyle/>
          <a:p>
            <a:pPr marL="0" lvl="0" indent="0" fontAlgn="base">
              <a:lnSpc>
                <a:spcPct val="90000"/>
              </a:lnSpc>
              <a:spcAft>
                <a:spcPts val="0"/>
              </a:spcAft>
            </a:pPr>
            <a:r>
              <a:rPr lang="en-US" altLang="en-US" sz="2900" dirty="0">
                <a:latin typeface="Aharoni" panose="02010803020104030203" pitchFamily="2" charset="-79"/>
                <a:cs typeface="Aharoni" panose="02010803020104030203" pitchFamily="2" charset="-79"/>
              </a:rPr>
              <a:t> </a:t>
            </a:r>
            <a:endParaRPr lang="en-US" altLang="en-US" sz="2900" b="1" dirty="0">
              <a:latin typeface="+mj-lt"/>
              <a:cs typeface="Aharoni" panose="02010803020104030203" pitchFamily="2" charset="-79"/>
            </a:endParaRPr>
          </a:p>
          <a:p>
            <a:pPr marL="0" lvl="0" indent="0" fontAlgn="base">
              <a:lnSpc>
                <a:spcPct val="90000"/>
              </a:lnSpc>
              <a:spcAft>
                <a:spcPts val="0"/>
              </a:spcAft>
            </a:pPr>
            <a:r>
              <a:rPr lang="en-US" altLang="en-US" sz="2900" b="1" dirty="0">
                <a:latin typeface="+mj-lt"/>
                <a:cs typeface="Aharoni" panose="02010803020104030203" pitchFamily="2" charset="-79"/>
              </a:rPr>
              <a:t>Fun Recipe: Edible Cherry Tomato Caterpillars</a:t>
            </a:r>
          </a:p>
          <a:p>
            <a:pPr marL="0" lvl="0" indent="0" fontAlgn="base">
              <a:lnSpc>
                <a:spcPct val="90000"/>
              </a:lnSpc>
              <a:spcAft>
                <a:spcPts val="0"/>
              </a:spcAft>
              <a:buNone/>
            </a:pPr>
            <a:endParaRPr lang="en-US" altLang="en-US" sz="2900" b="1" dirty="0">
              <a:latin typeface="+mj-lt"/>
              <a:cs typeface="Aharoni" panose="02010803020104030203" pitchFamily="2" charset="-79"/>
            </a:endParaRPr>
          </a:p>
          <a:p>
            <a:pPr marL="0" lvl="0" indent="0" fontAlgn="base">
              <a:lnSpc>
                <a:spcPct val="90000"/>
              </a:lnSpc>
              <a:spcAft>
                <a:spcPts val="0"/>
              </a:spcAft>
            </a:pPr>
            <a:r>
              <a:rPr lang="en-US" altLang="en-US" sz="2900" b="1" dirty="0">
                <a:latin typeface="+mj-lt"/>
                <a:cs typeface="Aharoni" panose="02010803020104030203" pitchFamily="2" charset="-79"/>
              </a:rPr>
              <a:t>Cherry tomatoes</a:t>
            </a:r>
          </a:p>
          <a:p>
            <a:pPr marL="0" lvl="0" indent="0" fontAlgn="base">
              <a:lnSpc>
                <a:spcPct val="90000"/>
              </a:lnSpc>
              <a:spcAft>
                <a:spcPts val="0"/>
              </a:spcAft>
            </a:pPr>
            <a:r>
              <a:rPr lang="en-US" altLang="en-US" sz="2900" b="1" dirty="0">
                <a:latin typeface="+mj-lt"/>
                <a:cs typeface="Aharoni" panose="02010803020104030203" pitchFamily="2" charset="-79"/>
              </a:rPr>
              <a:t>Small mozzarella balls (bocconcini)</a:t>
            </a:r>
          </a:p>
          <a:p>
            <a:pPr marL="0" lvl="0" indent="0" fontAlgn="base">
              <a:lnSpc>
                <a:spcPct val="90000"/>
              </a:lnSpc>
              <a:spcAft>
                <a:spcPts val="0"/>
              </a:spcAft>
            </a:pPr>
            <a:r>
              <a:rPr lang="en-US" altLang="en-US" sz="2900" b="1" dirty="0">
                <a:latin typeface="+mj-lt"/>
                <a:cs typeface="Aharoni" panose="02010803020104030203" pitchFamily="2" charset="-79"/>
              </a:rPr>
              <a:t>Fresh basil or spinach leaves</a:t>
            </a:r>
          </a:p>
          <a:p>
            <a:pPr marL="0" lvl="0" indent="0" fontAlgn="base">
              <a:lnSpc>
                <a:spcPct val="90000"/>
              </a:lnSpc>
              <a:spcAft>
                <a:spcPts val="0"/>
              </a:spcAft>
            </a:pPr>
            <a:r>
              <a:rPr lang="en-US" altLang="en-US" sz="2900" b="1" dirty="0">
                <a:latin typeface="+mj-lt"/>
                <a:cs typeface="Aharoni" panose="02010803020104030203" pitchFamily="2" charset="-79"/>
              </a:rPr>
              <a:t>Balsamic glaze or reduction</a:t>
            </a:r>
          </a:p>
          <a:p>
            <a:pPr marL="0" lvl="0" indent="0" fontAlgn="base">
              <a:lnSpc>
                <a:spcPct val="90000"/>
              </a:lnSpc>
              <a:spcAft>
                <a:spcPts val="0"/>
              </a:spcAft>
            </a:pPr>
            <a:r>
              <a:rPr lang="en-US" altLang="en-US" sz="2900" b="1" dirty="0">
                <a:latin typeface="+mj-lt"/>
                <a:cs typeface="Aharoni" panose="02010803020104030203" pitchFamily="2" charset="-79"/>
              </a:rPr>
              <a:t>Toothpicks or small skewers </a:t>
            </a:r>
          </a:p>
          <a:p>
            <a:pPr marL="0" lvl="0" indent="0" fontAlgn="base">
              <a:lnSpc>
                <a:spcPct val="90000"/>
              </a:lnSpc>
              <a:spcAft>
                <a:spcPts val="0"/>
              </a:spcAft>
            </a:pPr>
            <a:r>
              <a:rPr lang="en-US" altLang="en-US" sz="2900" b="1" dirty="0">
                <a:latin typeface="+mj-lt"/>
                <a:cs typeface="Aharoni" panose="02010803020104030203" pitchFamily="2" charset="-79"/>
              </a:rPr>
              <a:t>Arrange the body: On a small plate, lay out a few basil or spinach leaves to look like a bed of grass.</a:t>
            </a:r>
          </a:p>
          <a:p>
            <a:pPr marL="0" lvl="0" indent="0" fontAlgn="base">
              <a:lnSpc>
                <a:spcPct val="90000"/>
              </a:lnSpc>
              <a:spcAft>
                <a:spcPts val="0"/>
              </a:spcAft>
            </a:pPr>
            <a:r>
              <a:rPr lang="en-US" altLang="en-US" sz="2900" b="1" dirty="0">
                <a:latin typeface="+mj-lt"/>
                <a:cs typeface="Aharoni" panose="02010803020104030203" pitchFamily="2" charset="-79"/>
              </a:rPr>
              <a:t>Assemble the caterpillar: Alternate threading a cherry tomato and a mozzarella ball onto a skewer, starting and ending with a tomato to form the body of the caterpillar.</a:t>
            </a:r>
          </a:p>
          <a:p>
            <a:pPr marL="0" lvl="0" indent="0" fontAlgn="base">
              <a:lnSpc>
                <a:spcPct val="90000"/>
              </a:lnSpc>
              <a:spcAft>
                <a:spcPts val="0"/>
              </a:spcAft>
            </a:pPr>
            <a:r>
              <a:rPr lang="en-US" altLang="en-US" sz="2900" b="1" dirty="0">
                <a:latin typeface="+mj-lt"/>
                <a:cs typeface="Aharoni" panose="02010803020104030203" pitchFamily="2" charset="-79"/>
              </a:rPr>
              <a:t>Add details:</a:t>
            </a:r>
          </a:p>
          <a:p>
            <a:pPr marL="457200" lvl="1" indent="0" fontAlgn="base">
              <a:lnSpc>
                <a:spcPct val="90000"/>
              </a:lnSpc>
              <a:spcAft>
                <a:spcPts val="0"/>
              </a:spcAft>
            </a:pPr>
            <a:r>
              <a:rPr lang="en-US" altLang="en-US" sz="2900" b="1" dirty="0">
                <a:latin typeface="+mj-lt"/>
                <a:cs typeface="Aharoni" panose="02010803020104030203" pitchFamily="2" charset="-79"/>
              </a:rPr>
              <a:t>Use a toothpick to poke two small holes in the "head" tomato. Insert two thin basil or spinach stems into the holes for antennae.</a:t>
            </a:r>
          </a:p>
          <a:p>
            <a:pPr marL="457200" lvl="1" indent="0" fontAlgn="base">
              <a:lnSpc>
                <a:spcPct val="90000"/>
              </a:lnSpc>
              <a:spcAft>
                <a:spcPts val="0"/>
              </a:spcAft>
            </a:pPr>
            <a:r>
              <a:rPr lang="en-US" altLang="en-US" sz="2900" b="1" dirty="0">
                <a:latin typeface="+mj-lt"/>
                <a:cs typeface="Aharoni" panose="02010803020104030203" pitchFamily="2" charset="-79"/>
              </a:rPr>
              <a:t>Dip a clean toothpick into the balsamic glaze and draw eyes and a smile on the tomato head.</a:t>
            </a:r>
          </a:p>
          <a:p>
            <a:pPr marL="0" lvl="0" indent="0" fontAlgn="base">
              <a:lnSpc>
                <a:spcPct val="90000"/>
              </a:lnSpc>
              <a:spcAft>
                <a:spcPts val="0"/>
              </a:spcAft>
            </a:pPr>
            <a:r>
              <a:rPr lang="en-US" altLang="en-US" sz="2900" b="1" dirty="0">
                <a:latin typeface="+mj-lt"/>
                <a:cs typeface="Aharoni" panose="02010803020104030203" pitchFamily="2" charset="-79"/>
              </a:rPr>
              <a:t>Serve: Arrange the caterpillar on the leaf bed. Serve with extra balsamic glaze or ranch dressing for dipping. </a:t>
            </a:r>
          </a:p>
          <a:p>
            <a:endParaRPr lang="en-US" dirty="0"/>
          </a:p>
        </p:txBody>
      </p:sp>
      <p:sp>
        <p:nvSpPr>
          <p:cNvPr id="7" name="Date Placeholder 6">
            <a:extLst>
              <a:ext uri="{FF2B5EF4-FFF2-40B4-BE49-F238E27FC236}">
                <a16:creationId xmlns:a16="http://schemas.microsoft.com/office/drawing/2014/main" id="{13C7F282-C2CD-FB53-5089-9C91F93DBC5B}"/>
              </a:ext>
            </a:extLst>
          </p:cNvPr>
          <p:cNvSpPr>
            <a:spLocks noGrp="1"/>
          </p:cNvSpPr>
          <p:nvPr>
            <p:ph type="dt" sz="half" idx="10"/>
          </p:nvPr>
        </p:nvSpPr>
        <p:spPr/>
        <p:txBody>
          <a:bodyPr/>
          <a:lstStyle/>
          <a:p>
            <a:r>
              <a:rPr lang="en-US"/>
              <a:t>1-32</a:t>
            </a:r>
          </a:p>
        </p:txBody>
      </p:sp>
      <p:sp>
        <p:nvSpPr>
          <p:cNvPr id="3" name="Slide Number Placeholder 2">
            <a:extLst>
              <a:ext uri="{FF2B5EF4-FFF2-40B4-BE49-F238E27FC236}">
                <a16:creationId xmlns:a16="http://schemas.microsoft.com/office/drawing/2014/main" id="{4868B7B3-51B3-15E0-99EF-08E2C9F8A5A7}"/>
              </a:ext>
            </a:extLst>
          </p:cNvPr>
          <p:cNvSpPr>
            <a:spLocks noGrp="1"/>
          </p:cNvSpPr>
          <p:nvPr>
            <p:ph type="sldNum" sz="quarter" idx="12"/>
          </p:nvPr>
        </p:nvSpPr>
        <p:spPr/>
        <p:txBody>
          <a:bodyPr/>
          <a:lstStyle/>
          <a:p>
            <a:fld id="{CBD12358-51D2-46B3-9BDE-DF29528B9454}" type="slidenum">
              <a:rPr lang="en-US" smtClean="0"/>
              <a:t>21</a:t>
            </a:fld>
            <a:endParaRPr lang="en-US"/>
          </a:p>
        </p:txBody>
      </p:sp>
    </p:spTree>
    <p:extLst>
      <p:ext uri="{BB962C8B-B14F-4D97-AF65-F5344CB8AC3E}">
        <p14:creationId xmlns:p14="http://schemas.microsoft.com/office/powerpoint/2010/main" val="87211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65" name="Group 516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28" name="Straight Connector 5127">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29" name="Straight Connector 5128">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66"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67"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68" name="Isosceles Triangle 5167">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69"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70"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71"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72" name="Isosceles Triangle 5171">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73" name="Isosceles Triangle 5172">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FA9E502-FE15-2D00-4C55-4C916F9597A0}"/>
              </a:ext>
            </a:extLst>
          </p:cNvPr>
          <p:cNvSpPr>
            <a:spLocks noGrp="1"/>
          </p:cNvSpPr>
          <p:nvPr>
            <p:ph type="title" idx="4294967295"/>
          </p:nvPr>
        </p:nvSpPr>
        <p:spPr>
          <a:xfrm>
            <a:off x="0" y="609600"/>
            <a:ext cx="8596313" cy="1320800"/>
          </a:xfrm>
        </p:spPr>
        <p:txBody>
          <a:bodyPr vert="horz" lIns="91440" tIns="45720" rIns="91440" bIns="45720" rtlCol="0" anchor="t">
            <a:normAutofit/>
          </a:bodyPr>
          <a:lstStyle/>
          <a:p>
            <a:r>
              <a:rPr lang="en-US"/>
              <a:t>Cheesy Pea patty</a:t>
            </a:r>
          </a:p>
        </p:txBody>
      </p:sp>
      <p:pic>
        <p:nvPicPr>
          <p:cNvPr id="5122" name="Picture 2" descr="Pea &amp; Sweetcorn Fritters - My Fussy Eater | Easy Family Recipes">
            <a:extLst>
              <a:ext uri="{FF2B5EF4-FFF2-40B4-BE49-F238E27FC236}">
                <a16:creationId xmlns:a16="http://schemas.microsoft.com/office/drawing/2014/main" id="{35BB4711-BD5E-335A-A73F-95CF53D0A93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894735" y="1661652"/>
            <a:ext cx="2703871" cy="3785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1FF0CEE-30BA-8144-4D34-95461632C1BD}"/>
              </a:ext>
            </a:extLst>
          </p:cNvPr>
          <p:cNvSpPr>
            <a:spLocks noGrp="1"/>
          </p:cNvSpPr>
          <p:nvPr>
            <p:ph type="body" sz="half" idx="4294967295"/>
          </p:nvPr>
        </p:nvSpPr>
        <p:spPr>
          <a:xfrm>
            <a:off x="5065713" y="190500"/>
            <a:ext cx="7126287" cy="6562725"/>
          </a:xfrm>
        </p:spPr>
        <p:txBody>
          <a:bodyPr vert="horz" lIns="91440" tIns="45720" rIns="91440" bIns="45720" rtlCol="0">
            <a:normAutofit/>
          </a:bodyPr>
          <a:lstStyle/>
          <a:p>
            <a:pPr>
              <a:lnSpc>
                <a:spcPct val="90000"/>
              </a:lnSpc>
            </a:pPr>
            <a:r>
              <a:rPr lang="en-US" sz="1400" b="1" dirty="0">
                <a:latin typeface="Times New Roman" panose="02020603050405020304" pitchFamily="18" charset="0"/>
                <a:cs typeface="Times New Roman" panose="02020603050405020304" pitchFamily="18" charset="0"/>
              </a:rPr>
              <a:t>These 3-Ingredient Cheesy Pea Patties are a fun, finger-food-friendly way to get kids to eat their veggies. They take less than 15 minutes to make and are perfect for toddlers, kids' lunchboxes, or baby-led </a:t>
            </a:r>
            <a:r>
              <a:rPr lang="en-US" sz="1400" b="1" dirty="0" err="1">
                <a:latin typeface="Times New Roman" panose="02020603050405020304" pitchFamily="18" charset="0"/>
                <a:cs typeface="Times New Roman" panose="02020603050405020304" pitchFamily="18" charset="0"/>
              </a:rPr>
              <a:t>weaninCheesy</a:t>
            </a:r>
            <a:r>
              <a:rPr lang="en-US" sz="1400" b="1" dirty="0">
                <a:latin typeface="Times New Roman" panose="02020603050405020304" pitchFamily="18" charset="0"/>
                <a:cs typeface="Times New Roman" panose="02020603050405020304" pitchFamily="18" charset="0"/>
              </a:rPr>
              <a:t> Pea Patties Recipe</a:t>
            </a:r>
          </a:p>
          <a:p>
            <a:pPr>
              <a:lnSpc>
                <a:spcPct val="90000"/>
              </a:lnSpc>
            </a:pPr>
            <a:r>
              <a:rPr lang="en-US" sz="1400" b="1" dirty="0">
                <a:latin typeface="Times New Roman" panose="02020603050405020304" pitchFamily="18" charset="0"/>
                <a:cs typeface="Times New Roman" panose="02020603050405020304" pitchFamily="18" charset="0"/>
              </a:rPr>
              <a:t>Prep time: 5 mins | Cook time: 6-8 mins | Yields: 6-8 small patties [</a:t>
            </a:r>
            <a:r>
              <a:rPr lang="en-US" sz="14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a:t>
            </a:r>
            <a:r>
              <a:rPr lang="en-US"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a:t>
            </a:r>
            <a:r>
              <a:rPr lang="en-US" sz="1400" b="1" dirty="0">
                <a:latin typeface="Times New Roman" panose="02020603050405020304" pitchFamily="18" charset="0"/>
                <a:cs typeface="Times New Roman" panose="02020603050405020304" pitchFamily="18" charset="0"/>
              </a:rPr>
              <a:t>]</a:t>
            </a:r>
          </a:p>
          <a:p>
            <a:pPr>
              <a:lnSpc>
                <a:spcPct val="90000"/>
              </a:lnSpc>
            </a:pPr>
            <a:r>
              <a:rPr lang="en-US" sz="1400" b="1" dirty="0">
                <a:latin typeface="Times New Roman" panose="02020603050405020304" pitchFamily="18" charset="0"/>
                <a:cs typeface="Times New Roman" panose="02020603050405020304" pitchFamily="18" charset="0"/>
              </a:rPr>
              <a:t>Ingredients:</a:t>
            </a:r>
          </a:p>
          <a:p>
            <a:pPr>
              <a:lnSpc>
                <a:spcPct val="90000"/>
              </a:lnSpc>
            </a:pPr>
            <a:r>
              <a:rPr lang="en-US" sz="1400" b="1" dirty="0">
                <a:latin typeface="Times New Roman" panose="02020603050405020304" pitchFamily="18" charset="0"/>
                <a:cs typeface="Times New Roman" panose="02020603050405020304" pitchFamily="18" charset="0"/>
              </a:rPr>
              <a:t>1 cup frozen green peas (thawed)</a:t>
            </a:r>
          </a:p>
          <a:p>
            <a:pPr>
              <a:lnSpc>
                <a:spcPct val="90000"/>
              </a:lnSpc>
            </a:pPr>
            <a:r>
              <a:rPr lang="en-US" sz="1400" b="1" dirty="0">
                <a:latin typeface="Times New Roman" panose="02020603050405020304" pitchFamily="18" charset="0"/>
                <a:cs typeface="Times New Roman" panose="02020603050405020304" pitchFamily="18" charset="0"/>
              </a:rPr>
              <a:t>1 large egg</a:t>
            </a:r>
          </a:p>
          <a:p>
            <a:pPr>
              <a:lnSpc>
                <a:spcPct val="90000"/>
              </a:lnSpc>
            </a:pPr>
            <a:r>
              <a:rPr lang="en-US" sz="1400" b="1" dirty="0">
                <a:latin typeface="Times New Roman" panose="02020603050405020304" pitchFamily="18" charset="0"/>
                <a:cs typeface="Times New Roman" panose="02020603050405020304" pitchFamily="18" charset="0"/>
              </a:rPr>
              <a:t>1/4 cup grated Parmesan or cheddar cheese</a:t>
            </a:r>
          </a:p>
          <a:p>
            <a:pPr>
              <a:lnSpc>
                <a:spcPct val="90000"/>
              </a:lnSpc>
            </a:pPr>
            <a:r>
              <a:rPr lang="en-US" sz="1400" b="1" dirty="0">
                <a:latin typeface="Times New Roman" panose="02020603050405020304" pitchFamily="18" charset="0"/>
                <a:cs typeface="Times New Roman" panose="02020603050405020304" pitchFamily="18" charset="0"/>
              </a:rPr>
              <a:t>3 tbsp all-purpose flour</a:t>
            </a:r>
          </a:p>
          <a:p>
            <a:pPr>
              <a:lnSpc>
                <a:spcPct val="90000"/>
              </a:lnSpc>
            </a:pPr>
            <a:r>
              <a:rPr lang="en-US" sz="1400" b="1" dirty="0">
                <a:latin typeface="Times New Roman" panose="02020603050405020304" pitchFamily="18" charset="0"/>
                <a:cs typeface="Times New Roman" panose="02020603050405020304" pitchFamily="18" charset="0"/>
              </a:rPr>
              <a:t>\(1/4\) tsp garlic powder (optional)</a:t>
            </a:r>
          </a:p>
          <a:p>
            <a:pPr>
              <a:lnSpc>
                <a:spcPct val="90000"/>
              </a:lnSpc>
            </a:pPr>
            <a:r>
              <a:rPr lang="en-US" sz="1400" b="1" dirty="0">
                <a:latin typeface="Times New Roman" panose="02020603050405020304" pitchFamily="18" charset="0"/>
                <a:cs typeface="Times New Roman" panose="02020603050405020304" pitchFamily="18" charset="0"/>
              </a:rPr>
              <a:t>1-2 tsp olive oil or butter (for cooking) [</a:t>
            </a:r>
            <a:r>
              <a:rPr lang="en-US" sz="1400" b="1"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1</a:t>
            </a:r>
            <a:r>
              <a:rPr lang="en-US" sz="14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2</a:t>
            </a:r>
            <a:r>
              <a:rPr lang="en-US" sz="1400" b="1" dirty="0">
                <a:latin typeface="Times New Roman" panose="02020603050405020304" pitchFamily="18" charset="0"/>
                <a:cs typeface="Times New Roman" panose="02020603050405020304" pitchFamily="18" charset="0"/>
              </a:rPr>
              <a:t>]</a:t>
            </a:r>
          </a:p>
          <a:p>
            <a:pPr>
              <a:lnSpc>
                <a:spcPct val="90000"/>
              </a:lnSpc>
            </a:pPr>
            <a:r>
              <a:rPr lang="en-US" sz="1400" b="1" dirty="0">
                <a:latin typeface="Times New Roman" panose="02020603050405020304" pitchFamily="18" charset="0"/>
                <a:cs typeface="Times New Roman" panose="02020603050405020304" pitchFamily="18" charset="0"/>
              </a:rPr>
              <a:t>Instructions:</a:t>
            </a:r>
          </a:p>
          <a:p>
            <a:pPr>
              <a:lnSpc>
                <a:spcPct val="90000"/>
              </a:lnSpc>
            </a:pPr>
            <a:r>
              <a:rPr lang="en-US" sz="1400" b="1" dirty="0">
                <a:latin typeface="Times New Roman" panose="02020603050405020304" pitchFamily="18" charset="0"/>
                <a:cs typeface="Times New Roman" panose="02020603050405020304" pitchFamily="18" charset="0"/>
              </a:rPr>
              <a:t>Mash: Place the thawed peas into a mixing bowl and mash them with a fork until they reach your desired texture (some kids prefer them completely mashed, while older kids might like a few chunks).</a:t>
            </a:r>
          </a:p>
          <a:p>
            <a:pPr>
              <a:lnSpc>
                <a:spcPct val="90000"/>
              </a:lnSpc>
            </a:pPr>
            <a:r>
              <a:rPr lang="en-US" sz="1400" b="1" dirty="0">
                <a:latin typeface="Times New Roman" panose="02020603050405020304" pitchFamily="18" charset="0"/>
                <a:cs typeface="Times New Roman" panose="02020603050405020304" pitchFamily="18" charset="0"/>
              </a:rPr>
              <a:t>Mix: Add the egg, cheese, flour, and garlic powder to the peas. Stir until well combined into a thick batter.</a:t>
            </a:r>
          </a:p>
          <a:p>
            <a:pPr>
              <a:lnSpc>
                <a:spcPct val="90000"/>
              </a:lnSpc>
            </a:pPr>
            <a:r>
              <a:rPr lang="en-US" sz="1400" b="1" dirty="0">
                <a:latin typeface="Times New Roman" panose="02020603050405020304" pitchFamily="18" charset="0"/>
                <a:cs typeface="Times New Roman" panose="02020603050405020304" pitchFamily="18" charset="0"/>
              </a:rPr>
              <a:t>Cook: Heat the olive oil or butter in a skillet over medium-low heat. Scoop 1 to 2 tablespoons of the batter into the pan for each patty.</a:t>
            </a:r>
          </a:p>
          <a:p>
            <a:pPr>
              <a:lnSpc>
                <a:spcPct val="90000"/>
              </a:lnSpc>
            </a:pPr>
            <a:r>
              <a:rPr lang="en-US" sz="1400" b="1" dirty="0">
                <a:latin typeface="Times New Roman" panose="02020603050405020304" pitchFamily="18" charset="0"/>
                <a:cs typeface="Times New Roman" panose="02020603050405020304" pitchFamily="18" charset="0"/>
              </a:rPr>
              <a:t>Flip: Cook for 3 to 4 minutes until the edges are golden brown, then flip and cook the other side.</a:t>
            </a:r>
          </a:p>
          <a:p>
            <a:pPr>
              <a:lnSpc>
                <a:spcPct val="90000"/>
              </a:lnSpc>
            </a:pPr>
            <a:r>
              <a:rPr lang="en-US" sz="1400" b="1" dirty="0">
                <a:latin typeface="Times New Roman" panose="02020603050405020304" pitchFamily="18" charset="0"/>
                <a:cs typeface="Times New Roman" panose="02020603050405020304" pitchFamily="18" charset="0"/>
              </a:rPr>
              <a:t>Serve: Let the patties cool slightly before serving with a dip like ketchup or plain Greek yogurt.</a:t>
            </a:r>
          </a:p>
          <a:p>
            <a:pPr>
              <a:lnSpc>
                <a:spcPct val="90000"/>
              </a:lnSpc>
            </a:pPr>
            <a:endParaRPr lang="en-US" sz="1100" b="1" dirty="0"/>
          </a:p>
        </p:txBody>
      </p:sp>
    </p:spTree>
    <p:extLst>
      <p:ext uri="{BB962C8B-B14F-4D97-AF65-F5344CB8AC3E}">
        <p14:creationId xmlns:p14="http://schemas.microsoft.com/office/powerpoint/2010/main" val="823885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A8A87CC-E92D-7222-4FE1-C2B74FD16792}"/>
              </a:ext>
            </a:extLst>
          </p:cNvPr>
          <p:cNvSpPr>
            <a:spLocks noGrp="1"/>
          </p:cNvSpPr>
          <p:nvPr>
            <p:ph type="title"/>
          </p:nvPr>
        </p:nvSpPr>
        <p:spPr>
          <a:xfrm>
            <a:off x="677334" y="609600"/>
            <a:ext cx="8596668" cy="1320800"/>
          </a:xfrm>
        </p:spPr>
        <p:txBody>
          <a:bodyPr vert="horz" lIns="91440" tIns="45720" rIns="91440" bIns="45720" rtlCol="0" anchor="t">
            <a:normAutofit/>
          </a:bodyPr>
          <a:lstStyle/>
          <a:p>
            <a:pPr>
              <a:lnSpc>
                <a:spcPct val="90000"/>
              </a:lnSpc>
            </a:pPr>
            <a:r>
              <a:rPr lang="en-US" sz="2800"/>
              <a:t>These Watermelon Fruit Roll Ups make an awesome snack for your kids! Be sure to share this recipe with a mama! </a:t>
            </a:r>
          </a:p>
        </p:txBody>
      </p:sp>
      <p:sp>
        <p:nvSpPr>
          <p:cNvPr id="3" name="Content Placeholder 2">
            <a:extLst>
              <a:ext uri="{FF2B5EF4-FFF2-40B4-BE49-F238E27FC236}">
                <a16:creationId xmlns:a16="http://schemas.microsoft.com/office/drawing/2014/main" id="{03621064-086A-8C38-442D-FF0628422999}"/>
              </a:ext>
            </a:extLst>
          </p:cNvPr>
          <p:cNvSpPr>
            <a:spLocks noGrp="1"/>
          </p:cNvSpPr>
          <p:nvPr>
            <p:ph sz="half" idx="1"/>
          </p:nvPr>
        </p:nvSpPr>
        <p:spPr>
          <a:xfrm>
            <a:off x="368816" y="1930400"/>
            <a:ext cx="4265867" cy="4711559"/>
          </a:xfrm>
        </p:spPr>
        <p:txBody>
          <a:bodyPr vert="horz" lIns="91440" tIns="45720" rIns="91440" bIns="45720" rtlCol="0">
            <a:normAutofit/>
          </a:bodyPr>
          <a:lstStyle/>
          <a:p>
            <a:pPr>
              <a:lnSpc>
                <a:spcPct val="90000"/>
              </a:lnSpc>
              <a:spcAft>
                <a:spcPts val="0"/>
              </a:spcAft>
              <a:buFont typeface="Wingdings 3" charset="2"/>
              <a:buChar char=""/>
            </a:pPr>
            <a:r>
              <a:rPr lang="en-US" sz="1100" dirty="0"/>
              <a:t>😊</a:t>
            </a:r>
            <a:br>
              <a:rPr lang="en-US" sz="1100" dirty="0"/>
            </a:br>
            <a:br>
              <a:rPr lang="en-US" sz="1100" dirty="0"/>
            </a:br>
            <a:r>
              <a:rPr lang="en-US" sz="1400" b="1" dirty="0"/>
              <a:t>Ingredients </a:t>
            </a:r>
            <a:br>
              <a:rPr lang="en-US" sz="1400" b="1" dirty="0"/>
            </a:br>
            <a:r>
              <a:rPr lang="en-US" sz="1400" b="1" dirty="0"/>
              <a:t>•10 Cups Diced Watermelon</a:t>
            </a:r>
            <a:br>
              <a:rPr lang="en-US" sz="1400" b="1" dirty="0"/>
            </a:br>
            <a:r>
              <a:rPr lang="en-US" sz="1400" b="1" dirty="0"/>
              <a:t>•1/4 cup Honey</a:t>
            </a:r>
            <a:br>
              <a:rPr lang="en-US" sz="1400" b="1" dirty="0"/>
            </a:br>
            <a:r>
              <a:rPr lang="en-US" sz="1400" b="1" dirty="0"/>
              <a:t>•1 tablespoon lemon juice</a:t>
            </a:r>
            <a:br>
              <a:rPr lang="en-US" sz="1400" b="1" dirty="0"/>
            </a:br>
            <a:br>
              <a:rPr lang="en-US" sz="1400" b="1" dirty="0"/>
            </a:br>
            <a:r>
              <a:rPr lang="en-US" sz="1400" b="1" dirty="0"/>
              <a:t>Directions </a:t>
            </a:r>
            <a:br>
              <a:rPr lang="en-US" sz="1400" b="1" dirty="0"/>
            </a:br>
            <a:r>
              <a:rPr lang="en-US" sz="1400" b="1" dirty="0"/>
              <a:t>1)Chop watermelon up into small pieces and add to blender. Blend until smooth. </a:t>
            </a:r>
            <a:br>
              <a:rPr lang="en-US" sz="1400" b="1" dirty="0"/>
            </a:br>
            <a:r>
              <a:rPr lang="en-US" sz="1400" b="1" dirty="0"/>
              <a:t>2)Pour into a bowl through a mesh strainer lined with cheesecloth. </a:t>
            </a:r>
            <a:br>
              <a:rPr lang="en-US" sz="1400" b="1" dirty="0"/>
            </a:br>
            <a:r>
              <a:rPr lang="en-US" sz="1400" b="1" dirty="0"/>
              <a:t>3)Let drain for a few minutes until you’re mostly left with watermelon pulp.</a:t>
            </a:r>
            <a:br>
              <a:rPr lang="en-US" sz="1400" b="1" dirty="0"/>
            </a:br>
            <a:r>
              <a:rPr lang="en-US" sz="1400" b="1" dirty="0"/>
              <a:t>4)Add pulp to a bowl, mix in the honey and lemon juice. </a:t>
            </a:r>
            <a:br>
              <a:rPr lang="en-US" sz="1400" b="1" dirty="0"/>
            </a:br>
            <a:r>
              <a:rPr lang="en-US" sz="1400" b="1" dirty="0"/>
              <a:t>5)Wet your parchment paper and squeeze out the extra water. Lay flat on baking sheet. </a:t>
            </a:r>
            <a:br>
              <a:rPr lang="en-US" sz="1400" b="1" dirty="0"/>
            </a:br>
            <a:r>
              <a:rPr lang="en-US" sz="1400" b="1" dirty="0"/>
              <a:t>6)Pour your mixture on the parchment paper 1/4th of an inch thick.</a:t>
            </a:r>
            <a:br>
              <a:rPr lang="en-US" sz="1400" b="1" dirty="0"/>
            </a:br>
            <a:r>
              <a:rPr lang="en-US" sz="1400" b="1" dirty="0"/>
              <a:t>7)Bake in the oven at 175°F for about 4 hours. It will be ready as soon as the top is dry to touch and no longer tacky. </a:t>
            </a:r>
            <a:br>
              <a:rPr lang="en-US" sz="1400" b="1" dirty="0"/>
            </a:br>
            <a:r>
              <a:rPr lang="en-US" sz="1400" b="1" dirty="0"/>
              <a:t>8)Cut into strips and enjoy</a:t>
            </a:r>
          </a:p>
        </p:txBody>
      </p:sp>
      <p:pic>
        <p:nvPicPr>
          <p:cNvPr id="6" name="Picture Placeholder 5">
            <a:extLst>
              <a:ext uri="{FF2B5EF4-FFF2-40B4-BE49-F238E27FC236}">
                <a16:creationId xmlns:a16="http://schemas.microsoft.com/office/drawing/2014/main" id="{D845E1FD-60EF-4117-383A-AFDD6EBB1DEA}"/>
              </a:ext>
            </a:extLst>
          </p:cNvPr>
          <p:cNvPicPr>
            <a:picLocks noGrp="1" noChangeAspect="1"/>
          </p:cNvPicPr>
          <p:nvPr>
            <p:ph type="pic" sz="quarter" idx="13"/>
          </p:nvPr>
        </p:nvPicPr>
        <p:blipFill>
          <a:blip r:embed="rId2"/>
          <a:srcRect l="5002" r="32662" b="-1"/>
          <a:stretch>
            <a:fillRect/>
          </a:stretch>
        </p:blipFill>
        <p:spPr>
          <a:xfrm>
            <a:off x="4857451" y="2159331"/>
            <a:ext cx="4415050" cy="3882362"/>
          </a:xfrm>
          <a:prstGeom prst="rect">
            <a:avLst/>
          </a:prstGeom>
        </p:spPr>
      </p:pic>
    </p:spTree>
    <p:extLst>
      <p:ext uri="{BB962C8B-B14F-4D97-AF65-F5344CB8AC3E}">
        <p14:creationId xmlns:p14="http://schemas.microsoft.com/office/powerpoint/2010/main" val="303553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 lifting a pumpkin">
            <a:extLst>
              <a:ext uri="{FF2B5EF4-FFF2-40B4-BE49-F238E27FC236}">
                <a16:creationId xmlns:a16="http://schemas.microsoft.com/office/drawing/2014/main" id="{06411FD7-32D6-B2D1-F5CD-D9F9D0DE7F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016" r="12016"/>
          <a:stretch>
            <a:fillRect/>
          </a:stretch>
        </p:blipFill>
        <p:spPr/>
      </p:pic>
      <p:sp>
        <p:nvSpPr>
          <p:cNvPr id="3" name="Title 2">
            <a:extLst>
              <a:ext uri="{FF2B5EF4-FFF2-40B4-BE49-F238E27FC236}">
                <a16:creationId xmlns:a16="http://schemas.microsoft.com/office/drawing/2014/main" id="{108B53FD-61DA-DE64-772D-B076E0EDD41F}"/>
              </a:ext>
            </a:extLst>
          </p:cNvPr>
          <p:cNvSpPr>
            <a:spLocks noGrp="1"/>
          </p:cNvSpPr>
          <p:nvPr>
            <p:ph type="title"/>
          </p:nvPr>
        </p:nvSpPr>
        <p:spPr>
          <a:xfrm>
            <a:off x="6080992" y="731562"/>
            <a:ext cx="4902843" cy="685256"/>
          </a:xfrm>
        </p:spPr>
        <p:txBody>
          <a:bodyPr/>
          <a:lstStyle/>
          <a:p>
            <a:r>
              <a:rPr lang="en-US" dirty="0"/>
              <a:t>Pumpkin</a:t>
            </a:r>
          </a:p>
        </p:txBody>
      </p:sp>
      <p:sp>
        <p:nvSpPr>
          <p:cNvPr id="4" name="Content Placeholder 3">
            <a:extLst>
              <a:ext uri="{FF2B5EF4-FFF2-40B4-BE49-F238E27FC236}">
                <a16:creationId xmlns:a16="http://schemas.microsoft.com/office/drawing/2014/main" id="{63B122BA-D974-F0F6-B106-A0BAD369BD72}"/>
              </a:ext>
            </a:extLst>
          </p:cNvPr>
          <p:cNvSpPr>
            <a:spLocks noGrp="1"/>
          </p:cNvSpPr>
          <p:nvPr>
            <p:ph idx="1"/>
          </p:nvPr>
        </p:nvSpPr>
        <p:spPr>
          <a:xfrm>
            <a:off x="6080992" y="1527349"/>
            <a:ext cx="4902843" cy="5215095"/>
          </a:xfrm>
        </p:spPr>
        <p:txBody>
          <a:bodyPr>
            <a:normAutofit/>
          </a:bodyPr>
          <a:lstStyle/>
          <a:p>
            <a:r>
              <a:rPr lang="en-US" dirty="0"/>
              <a:t>Great site for cleaning your pumpkin, recipes and cooking with Pumpkin Puree </a:t>
            </a:r>
          </a:p>
          <a:p>
            <a:r>
              <a:rPr lang="en-US" dirty="0">
                <a:hlinkClick r:id="rId3"/>
              </a:rPr>
              <a:t>https://www.dimitrasdishes.com/homemade-pumkin-puree/</a:t>
            </a:r>
            <a:endParaRPr lang="en-US" dirty="0"/>
          </a:p>
          <a:p>
            <a:r>
              <a:rPr lang="en-US" dirty="0"/>
              <a:t>Great site if you don’t want to cook with pumpkin, here are many ideas for activities using the pumpkins you grow. </a:t>
            </a:r>
          </a:p>
          <a:p>
            <a:r>
              <a:rPr lang="en-US" dirty="0">
                <a:hlinkClick r:id="rId4"/>
              </a:rPr>
              <a:t>https://playteachrepeat.com/15-ways-learn-play-real-pumpkins/</a:t>
            </a:r>
            <a:endParaRPr lang="en-US" dirty="0"/>
          </a:p>
          <a:p>
            <a:r>
              <a:rPr lang="en-US" dirty="0"/>
              <a:t>For older kids, have them dissect a pumpkin, learn about the parts and observe under a microscope. </a:t>
            </a:r>
          </a:p>
          <a:p>
            <a:r>
              <a:rPr lang="en-US" dirty="0">
                <a:hlinkClick r:id="rId5"/>
              </a:rPr>
              <a:t>https://thehomeschoolscientist.com/30-pumpkin-stem-activities/</a:t>
            </a:r>
            <a:endParaRPr lang="en-US" dirty="0"/>
          </a:p>
          <a:p>
            <a:endParaRPr lang="en-US" dirty="0"/>
          </a:p>
          <a:p>
            <a:endParaRPr lang="en-US" dirty="0"/>
          </a:p>
        </p:txBody>
      </p:sp>
    </p:spTree>
    <p:extLst>
      <p:ext uri="{BB962C8B-B14F-4D97-AF65-F5344CB8AC3E}">
        <p14:creationId xmlns:p14="http://schemas.microsoft.com/office/powerpoint/2010/main" val="16455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4139-43AB-C87A-599C-8CDAC367604F}"/>
              </a:ext>
            </a:extLst>
          </p:cNvPr>
          <p:cNvSpPr>
            <a:spLocks noGrp="1"/>
          </p:cNvSpPr>
          <p:nvPr>
            <p:ph type="title"/>
          </p:nvPr>
        </p:nvSpPr>
        <p:spPr/>
        <p:txBody>
          <a:bodyPr/>
          <a:lstStyle/>
          <a:p>
            <a:r>
              <a:rPr lang="en-US" b="1" dirty="0"/>
              <a:t>What Are Frost Dates?</a:t>
            </a:r>
            <a:br>
              <a:rPr lang="en-US" b="1" dirty="0"/>
            </a:br>
            <a:endParaRPr lang="en-US" dirty="0"/>
          </a:p>
        </p:txBody>
      </p:sp>
      <p:sp>
        <p:nvSpPr>
          <p:cNvPr id="3" name="Content Placeholder 2">
            <a:extLst>
              <a:ext uri="{FF2B5EF4-FFF2-40B4-BE49-F238E27FC236}">
                <a16:creationId xmlns:a16="http://schemas.microsoft.com/office/drawing/2014/main" id="{8C910A69-4502-9F34-4B2E-F0ADACEE07BD}"/>
              </a:ext>
            </a:extLst>
          </p:cNvPr>
          <p:cNvSpPr>
            <a:spLocks noGrp="1"/>
          </p:cNvSpPr>
          <p:nvPr>
            <p:ph sz="half" idx="1"/>
          </p:nvPr>
        </p:nvSpPr>
        <p:spPr>
          <a:xfrm>
            <a:off x="677334" y="1248697"/>
            <a:ext cx="4184035" cy="5348748"/>
          </a:xfrm>
        </p:spPr>
        <p:txBody>
          <a:bodyPr>
            <a:normAutofit fontScale="92500"/>
          </a:bodyPr>
          <a:lstStyle/>
          <a:p>
            <a:r>
              <a:rPr lang="en-US" dirty="0"/>
              <a:t>See the best dates to start vegetables based on your local frost timing, alongside commonly grown herbs and fruit.</a:t>
            </a:r>
          </a:p>
          <a:p>
            <a:r>
              <a:rPr lang="en-US" b="1" dirty="0"/>
              <a:t> Use the 2026 Frost Dates Calculator to find the average date of the last spring frost and first fall frost in your area—based on data from the nearest official weather station and your ZIP or Postal Code. These dates estimate your growing season length and help you plan planting, harvesting, and garden care.</a:t>
            </a:r>
          </a:p>
          <a:p>
            <a:r>
              <a:rPr lang="en-US" b="1" dirty="0"/>
              <a:t>Your last spring frost date marks when it’s generally safe to plant outdoors. Your first fall frost date signals the end of the growing season for warm-weather crops.</a:t>
            </a:r>
          </a:p>
          <a:p>
            <a:endParaRPr lang="en-US" dirty="0"/>
          </a:p>
        </p:txBody>
      </p:sp>
      <p:sp>
        <p:nvSpPr>
          <p:cNvPr id="4" name="Text Placeholder 3">
            <a:extLst>
              <a:ext uri="{FF2B5EF4-FFF2-40B4-BE49-F238E27FC236}">
                <a16:creationId xmlns:a16="http://schemas.microsoft.com/office/drawing/2014/main" id="{86906553-1F7B-3591-EF66-D31BF0938F2A}"/>
              </a:ext>
            </a:extLst>
          </p:cNvPr>
          <p:cNvSpPr>
            <a:spLocks noGrp="1"/>
          </p:cNvSpPr>
          <p:nvPr>
            <p:ph sz="half" idx="2"/>
          </p:nvPr>
        </p:nvSpPr>
        <p:spPr>
          <a:xfrm>
            <a:off x="5089970" y="1406013"/>
            <a:ext cx="4184034" cy="4635349"/>
          </a:xfrm>
        </p:spPr>
        <p:txBody>
          <a:bodyPr>
            <a:normAutofit fontScale="92500"/>
          </a:bodyPr>
          <a:lstStyle/>
          <a:p>
            <a:r>
              <a:rPr lang="en-US" sz="2200" b="1" dirty="0">
                <a:solidFill>
                  <a:srgbClr val="FF0000"/>
                </a:solidFill>
              </a:rPr>
              <a:t>This section will include</a:t>
            </a:r>
          </a:p>
          <a:p>
            <a:r>
              <a:rPr lang="en-US" sz="2200" b="1" dirty="0">
                <a:solidFill>
                  <a:srgbClr val="FF0000"/>
                </a:solidFill>
              </a:rPr>
              <a:t>What Is a Last Spring Frost Date?</a:t>
            </a:r>
          </a:p>
          <a:p>
            <a:r>
              <a:rPr lang="en-US" sz="2200" b="1" dirty="0">
                <a:solidFill>
                  <a:srgbClr val="FF0000"/>
                </a:solidFill>
              </a:rPr>
              <a:t>Why Spring Frost Dates Matter</a:t>
            </a:r>
          </a:p>
          <a:p>
            <a:r>
              <a:rPr lang="en-US" sz="2200" b="1" dirty="0">
                <a:solidFill>
                  <a:srgbClr val="FF0000"/>
                </a:solidFill>
              </a:rPr>
              <a:t>What Can I Plant Before the Last Frost?</a:t>
            </a:r>
          </a:p>
          <a:p>
            <a:r>
              <a:rPr lang="en-US" sz="2200" b="1" dirty="0">
                <a:solidFill>
                  <a:srgbClr val="FF0000"/>
                </a:solidFill>
              </a:rPr>
              <a:t>What Is the Growing Season?</a:t>
            </a:r>
          </a:p>
          <a:p>
            <a:endParaRPr lang="en-US" sz="2200" b="1" dirty="0">
              <a:solidFill>
                <a:srgbClr val="FF0000"/>
              </a:solidFill>
            </a:endParaRPr>
          </a:p>
          <a:p>
            <a:endParaRPr lang="en-US" sz="2200" b="1" dirty="0">
              <a:solidFill>
                <a:srgbClr val="FF0000"/>
              </a:solidFill>
            </a:endParaRPr>
          </a:p>
          <a:p>
            <a:r>
              <a:rPr lang="en-US" b="1" dirty="0">
                <a:hlinkClick r:id="rId3"/>
              </a:rPr>
              <a:t>https://www.almanac.com/gardening/frostdates</a:t>
            </a:r>
            <a:endParaRPr lang="en-US" b="1" dirty="0"/>
          </a:p>
          <a:p>
            <a:endParaRPr lang="en-US" b="1" dirty="0"/>
          </a:p>
          <a:p>
            <a:endParaRPr lang="en-US" sz="1600" b="1" dirty="0"/>
          </a:p>
          <a:p>
            <a:endParaRPr lang="en-US" dirty="0"/>
          </a:p>
        </p:txBody>
      </p:sp>
    </p:spTree>
    <p:extLst>
      <p:ext uri="{BB962C8B-B14F-4D97-AF65-F5344CB8AC3E}">
        <p14:creationId xmlns:p14="http://schemas.microsoft.com/office/powerpoint/2010/main" val="241213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75" name="Group 207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7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8" name="Isosceles Triangle 207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8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8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82" name="Isosceles Triangle 208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83" name="Isosceles Triangle 208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4AF586B7-09C3-8805-6B2C-7D88AD342720}"/>
              </a:ext>
            </a:extLst>
          </p:cNvPr>
          <p:cNvSpPr>
            <a:spLocks noGrp="1"/>
          </p:cNvSpPr>
          <p:nvPr>
            <p:ph type="title"/>
          </p:nvPr>
        </p:nvSpPr>
        <p:spPr>
          <a:xfrm>
            <a:off x="2849562" y="609600"/>
            <a:ext cx="6424440" cy="1320800"/>
          </a:xfrm>
        </p:spPr>
        <p:txBody>
          <a:bodyPr vert="horz" lIns="91440" tIns="45720" rIns="91440" bIns="45720" rtlCol="0" anchor="t">
            <a:normAutofit/>
          </a:bodyPr>
          <a:lstStyle/>
          <a:p>
            <a:r>
              <a:rPr lang="en-US" dirty="0"/>
              <a:t>Moon Phase</a:t>
            </a:r>
          </a:p>
        </p:txBody>
      </p:sp>
      <p:pic>
        <p:nvPicPr>
          <p:cNvPr id="2050" name="Picture 2" descr="The lunar cycle showing the 8 major Moon phases. ">
            <a:extLst>
              <a:ext uri="{FF2B5EF4-FFF2-40B4-BE49-F238E27FC236}">
                <a16:creationId xmlns:a16="http://schemas.microsoft.com/office/drawing/2014/main" id="{CEA3C5CA-9CFF-A854-F8CA-BE05545473E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944" r="42245" b="-2"/>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2084" name="Isosceles Triangle 208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E5DB38C-35C8-3BFD-D334-94302FC800E7}"/>
              </a:ext>
            </a:extLst>
          </p:cNvPr>
          <p:cNvSpPr>
            <a:spLocks noGrp="1"/>
          </p:cNvSpPr>
          <p:nvPr>
            <p:ph sz="half" idx="1"/>
          </p:nvPr>
        </p:nvSpPr>
        <p:spPr>
          <a:xfrm>
            <a:off x="2849562" y="2160589"/>
            <a:ext cx="6424440" cy="3880773"/>
          </a:xfrm>
        </p:spPr>
        <p:txBody>
          <a:bodyPr vert="horz" lIns="91440" tIns="45720" rIns="91440" bIns="45720" rtlCol="0">
            <a:normAutofit/>
          </a:bodyPr>
          <a:lstStyle/>
          <a:p>
            <a:pPr>
              <a:lnSpc>
                <a:spcPct val="90000"/>
              </a:lnSpc>
              <a:spcAft>
                <a:spcPts val="0"/>
              </a:spcAft>
              <a:buFont typeface="Wingdings 3" charset="2"/>
              <a:buChar char=""/>
            </a:pPr>
            <a:r>
              <a:rPr lang="en-US" b="1"/>
              <a:t>What's the Moon's phase today?</a:t>
            </a:r>
            <a:r>
              <a:rPr lang="en-US"/>
              <a:t> With our </a:t>
            </a:r>
            <a:r>
              <a:rPr lang="en-US" b="1"/>
              <a:t>2026 Moon Phase Calendar</a:t>
            </a:r>
            <a:r>
              <a:rPr lang="en-US"/>
              <a:t>, you'll find the current Moon phase for tonight—plus, all the phases of the Moon for each day of the month.</a:t>
            </a:r>
          </a:p>
          <a:p>
            <a:pPr>
              <a:lnSpc>
                <a:spcPct val="90000"/>
              </a:lnSpc>
              <a:spcAft>
                <a:spcPts val="0"/>
              </a:spcAft>
              <a:buFont typeface="Wingdings 3" charset="2"/>
              <a:buChar char=""/>
            </a:pPr>
            <a:r>
              <a:rPr lang="en-US"/>
              <a:t> Also highlight the date and time for the four main Moon phases—the New Moon, First Quarter, Full Moon, and Last Quarter Moon—as well as provide daily Moon illumination percentages and the Moon's current age.</a:t>
            </a:r>
          </a:p>
          <a:p>
            <a:pPr>
              <a:lnSpc>
                <a:spcPct val="90000"/>
              </a:lnSpc>
              <a:spcAft>
                <a:spcPts val="0"/>
              </a:spcAft>
              <a:buFont typeface="Wingdings 3" charset="2"/>
              <a:buChar char=""/>
            </a:pPr>
            <a:r>
              <a:rPr lang="en-US"/>
              <a:t>Unlike many tools, this Moon Phase Calendar is</a:t>
            </a:r>
            <a:r>
              <a:rPr lang="en-US" i="1"/>
              <a:t> customized to YOUR zip code</a:t>
            </a:r>
            <a:r>
              <a:rPr lang="en-US"/>
              <a:t>. No manual converting to your local time!</a:t>
            </a:r>
          </a:p>
          <a:p>
            <a:pPr>
              <a:lnSpc>
                <a:spcPct val="90000"/>
              </a:lnSpc>
              <a:spcAft>
                <a:spcPts val="0"/>
              </a:spcAft>
              <a:buFont typeface="Wingdings 3" charset="2"/>
              <a:buChar char=""/>
            </a:pPr>
            <a:r>
              <a:rPr lang="en-US"/>
              <a:t>Looking for past or future Moon Phases? Find your daily Moon Phase going back to 1970 and forward through 2037.</a:t>
            </a:r>
          </a:p>
          <a:p>
            <a:pPr>
              <a:lnSpc>
                <a:spcPct val="90000"/>
              </a:lnSpc>
              <a:spcAft>
                <a:spcPts val="0"/>
              </a:spcAft>
              <a:buFont typeface="Wingdings 3" charset="2"/>
              <a:buChar char=""/>
            </a:pPr>
            <a:r>
              <a:rPr lang="en-US">
                <a:hlinkClick r:id="rId4"/>
              </a:rPr>
              <a:t>https://www.almanac.com/astronomy/moon/calendar</a:t>
            </a:r>
            <a:endParaRPr lang="en-US"/>
          </a:p>
          <a:p>
            <a:pPr>
              <a:lnSpc>
                <a:spcPct val="90000"/>
              </a:lnSpc>
              <a:spcAft>
                <a:spcPts val="0"/>
              </a:spcAft>
              <a:buFont typeface="Wingdings 3" charset="2"/>
              <a:buChar char=""/>
            </a:pPr>
            <a:endParaRPr lang="en-US"/>
          </a:p>
          <a:p>
            <a:pPr marL="0" indent="0">
              <a:lnSpc>
                <a:spcPct val="90000"/>
              </a:lnSpc>
              <a:spcAft>
                <a:spcPts val="0"/>
              </a:spcAft>
              <a:buFont typeface="Wingdings 3" charset="2"/>
              <a:buChar char=""/>
            </a:pPr>
            <a:endParaRPr lang="en-US"/>
          </a:p>
          <a:p>
            <a:pPr>
              <a:lnSpc>
                <a:spcPct val="90000"/>
              </a:lnSpc>
              <a:spcAft>
                <a:spcPts val="0"/>
              </a:spcAft>
              <a:buFont typeface="Wingdings 3" charset="2"/>
              <a:buChar char=""/>
            </a:pPr>
            <a:endParaRPr lang="en-US"/>
          </a:p>
        </p:txBody>
      </p:sp>
    </p:spTree>
    <p:extLst>
      <p:ext uri="{BB962C8B-B14F-4D97-AF65-F5344CB8AC3E}">
        <p14:creationId xmlns:p14="http://schemas.microsoft.com/office/powerpoint/2010/main" val="1260123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DC99B-6A6D-E881-B0F0-0D86186139C7}"/>
              </a:ext>
            </a:extLst>
          </p:cNvPr>
          <p:cNvSpPr>
            <a:spLocks noGrp="1"/>
          </p:cNvSpPr>
          <p:nvPr>
            <p:ph type="title"/>
          </p:nvPr>
        </p:nvSpPr>
        <p:spPr>
          <a:xfrm>
            <a:off x="559891" y="584018"/>
            <a:ext cx="8596668" cy="890821"/>
          </a:xfrm>
        </p:spPr>
        <p:txBody>
          <a:bodyPr>
            <a:normAutofit/>
          </a:bodyPr>
          <a:lstStyle/>
          <a:p>
            <a:r>
              <a:rPr lang="en-US" sz="4400" dirty="0"/>
              <a:t>Seed starting 101</a:t>
            </a:r>
          </a:p>
        </p:txBody>
      </p:sp>
      <p:sp>
        <p:nvSpPr>
          <p:cNvPr id="3" name="Content Placeholder 2">
            <a:extLst>
              <a:ext uri="{FF2B5EF4-FFF2-40B4-BE49-F238E27FC236}">
                <a16:creationId xmlns:a16="http://schemas.microsoft.com/office/drawing/2014/main" id="{EA543586-C886-A781-00D7-E9E56406777E}"/>
              </a:ext>
            </a:extLst>
          </p:cNvPr>
          <p:cNvSpPr>
            <a:spLocks noGrp="1"/>
          </p:cNvSpPr>
          <p:nvPr>
            <p:ph idx="1"/>
          </p:nvPr>
        </p:nvSpPr>
        <p:spPr>
          <a:xfrm>
            <a:off x="677333" y="1376517"/>
            <a:ext cx="9784189" cy="4664846"/>
          </a:xfrm>
        </p:spPr>
        <p:txBody>
          <a:bodyPr>
            <a:normAutofit fontScale="92500" lnSpcReduction="20000"/>
          </a:bodyPr>
          <a:lstStyle/>
          <a:p>
            <a:r>
              <a:rPr lang="en-US" dirty="0"/>
              <a:t>Some seeds thrive when given a head start indoors, growing stronger as seedlings before being transplanted into the garden soil.</a:t>
            </a:r>
          </a:p>
          <a:p>
            <a:r>
              <a:rPr lang="en-US" dirty="0"/>
              <a:t>Here, you’ll find a step-by-step guide to starting seeds indoors.</a:t>
            </a:r>
          </a:p>
          <a:p>
            <a:r>
              <a:rPr lang="en-US" dirty="0"/>
              <a:t>From picking the perfect soil mix and container to sowing seeds, boosting germination, using grow lights, and finally moving your plants outdoors, every step is covered. Remember, one key to success is hardening off your seedlings before they face the elements.</a:t>
            </a:r>
          </a:p>
          <a:p>
            <a:r>
              <a:rPr lang="en-US" dirty="0"/>
              <a:t>Here’s how to harden off your seedlings:</a:t>
            </a:r>
          </a:p>
          <a:p>
            <a:r>
              <a:rPr lang="en-US" dirty="0"/>
              <a:t>About 7 to 10 days before transplanting, set the seedlings outdoors in dappled shade for a short time each day. Make sure the spot is sheltered from the wind.</a:t>
            </a:r>
          </a:p>
          <a:p>
            <a:r>
              <a:rPr lang="en-US" dirty="0"/>
              <a:t>Start with an hour a day, then gradually extend the time plants spend outside until they’re staying out all day.</a:t>
            </a:r>
          </a:p>
          <a:p>
            <a:r>
              <a:rPr lang="en-US" dirty="0"/>
              <a:t>Keep the growing medium moist at all times during this period. Dry air and spring breezes can result in rapid transpiration. If possible, transplant on overcast days or in the early morning when the Sun won’t be too harsh.</a:t>
            </a:r>
          </a:p>
          <a:p>
            <a:br>
              <a:rPr lang="en-US" dirty="0">
                <a:solidFill>
                  <a:srgbClr val="6B6864"/>
                </a:solidFill>
                <a:latin typeface="Source Serif 4"/>
              </a:rPr>
            </a:br>
            <a:r>
              <a:rPr lang="en-US" dirty="0">
                <a:solidFill>
                  <a:srgbClr val="6B6864"/>
                </a:solidFill>
                <a:latin typeface="Source Serif 4"/>
                <a:hlinkClick r:id="rId2"/>
              </a:rPr>
              <a:t>https://www.almanac.com/content/starting-seeds-indoors</a:t>
            </a:r>
            <a:endParaRPr lang="en-US" dirty="0">
              <a:solidFill>
                <a:srgbClr val="6B6864"/>
              </a:solidFill>
              <a:latin typeface="Source Serif 4"/>
            </a:endParaRPr>
          </a:p>
          <a:p>
            <a:r>
              <a:rPr lang="en-US" dirty="0">
                <a:solidFill>
                  <a:srgbClr val="6B6864"/>
                </a:solidFill>
                <a:latin typeface="Source Serif 4"/>
              </a:rPr>
              <a:t>This is important if you want to be successful as a gardener.  So please spend some time in this. </a:t>
            </a:r>
            <a:endParaRPr lang="en-US" dirty="0"/>
          </a:p>
          <a:p>
            <a:endParaRPr lang="en-US" dirty="0"/>
          </a:p>
        </p:txBody>
      </p:sp>
      <p:sp>
        <p:nvSpPr>
          <p:cNvPr id="5" name="TextBox 4">
            <a:extLst>
              <a:ext uri="{FF2B5EF4-FFF2-40B4-BE49-F238E27FC236}">
                <a16:creationId xmlns:a16="http://schemas.microsoft.com/office/drawing/2014/main" id="{67097FE8-A6F6-8099-7EE1-9F25130FDFE3}"/>
              </a:ext>
            </a:extLst>
          </p:cNvPr>
          <p:cNvSpPr txBox="1"/>
          <p:nvPr/>
        </p:nvSpPr>
        <p:spPr>
          <a:xfrm>
            <a:off x="3052187" y="2969847"/>
            <a:ext cx="6104372" cy="369332"/>
          </a:xfrm>
          <a:prstGeom prst="rect">
            <a:avLst/>
          </a:prstGeom>
          <a:noFill/>
        </p:spPr>
        <p:txBody>
          <a:bodyPr wrap="square">
            <a:spAutoFit/>
          </a:bodyPr>
          <a:lstStyle/>
          <a:p>
            <a:pPr algn="l">
              <a:buNone/>
            </a:pPr>
            <a:endParaRPr lang="en-US" b="0" i="0" dirty="0">
              <a:solidFill>
                <a:srgbClr val="6B6864"/>
              </a:solidFill>
              <a:effectLst/>
              <a:latin typeface="Source Serif 4"/>
            </a:endParaRPr>
          </a:p>
        </p:txBody>
      </p:sp>
    </p:spTree>
    <p:extLst>
      <p:ext uri="{BB962C8B-B14F-4D97-AF65-F5344CB8AC3E}">
        <p14:creationId xmlns:p14="http://schemas.microsoft.com/office/powerpoint/2010/main" val="106094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C690-6516-DF4A-9B47-D5DFB76C2D84}"/>
              </a:ext>
            </a:extLst>
          </p:cNvPr>
          <p:cNvSpPr>
            <a:spLocks noGrp="1"/>
          </p:cNvSpPr>
          <p:nvPr>
            <p:ph type="title"/>
          </p:nvPr>
        </p:nvSpPr>
        <p:spPr/>
        <p:txBody>
          <a:bodyPr/>
          <a:lstStyle/>
          <a:p>
            <a:r>
              <a:rPr lang="en-US" dirty="0"/>
              <a:t>Growing Guides </a:t>
            </a:r>
          </a:p>
        </p:txBody>
      </p:sp>
      <p:sp>
        <p:nvSpPr>
          <p:cNvPr id="3" name="Content Placeholder 2">
            <a:extLst>
              <a:ext uri="{FF2B5EF4-FFF2-40B4-BE49-F238E27FC236}">
                <a16:creationId xmlns:a16="http://schemas.microsoft.com/office/drawing/2014/main" id="{408B0ACC-6ABB-F645-79D5-8B023BA515C0}"/>
              </a:ext>
            </a:extLst>
          </p:cNvPr>
          <p:cNvSpPr>
            <a:spLocks noGrp="1"/>
          </p:cNvSpPr>
          <p:nvPr>
            <p:ph idx="1"/>
          </p:nvPr>
        </p:nvSpPr>
        <p:spPr>
          <a:xfrm>
            <a:off x="677334" y="1376517"/>
            <a:ext cx="8596668" cy="4664846"/>
          </a:xfrm>
        </p:spPr>
        <p:txBody>
          <a:bodyPr/>
          <a:lstStyle/>
          <a:p>
            <a:br>
              <a:rPr lang="en-US" dirty="0"/>
            </a:br>
            <a:r>
              <a:rPr lang="en-US" dirty="0"/>
              <a:t>Welcome to the Plant Growing Guide library from </a:t>
            </a:r>
            <a:r>
              <a:rPr lang="en-US" i="1" dirty="0"/>
              <a:t>The Old Farmer’s Almanac</a:t>
            </a:r>
            <a:r>
              <a:rPr lang="en-US" dirty="0"/>
              <a:t>. Click on a garden plant name ( image)—and be taken to free expert information about how to plant, grow, care for, and harvest the vegetable seeds in the kit !</a:t>
            </a:r>
          </a:p>
          <a:p>
            <a:endParaRPr lang="en-US" dirty="0"/>
          </a:p>
          <a:p>
            <a:r>
              <a:rPr lang="en-US" dirty="0"/>
              <a:t>In each Plant Growing Guide, we’ve identified </a:t>
            </a:r>
            <a:r>
              <a:rPr lang="en-US" b="1" dirty="0"/>
              <a:t>hardiness zones</a:t>
            </a:r>
            <a:r>
              <a:rPr lang="en-US" dirty="0"/>
              <a:t>, </a:t>
            </a:r>
            <a:r>
              <a:rPr lang="en-US" b="1" dirty="0"/>
              <a:t>sun exposure</a:t>
            </a:r>
            <a:r>
              <a:rPr lang="en-US" dirty="0"/>
              <a:t>, </a:t>
            </a:r>
            <a:r>
              <a:rPr lang="en-US" b="1" dirty="0"/>
              <a:t>soil type</a:t>
            </a:r>
            <a:r>
              <a:rPr lang="en-US" dirty="0"/>
              <a:t>, </a:t>
            </a:r>
            <a:r>
              <a:rPr lang="en-US" b="1" dirty="0"/>
              <a:t>soil pH</a:t>
            </a:r>
            <a:r>
              <a:rPr lang="en-US" dirty="0"/>
              <a:t>, </a:t>
            </a:r>
            <a:r>
              <a:rPr lang="en-US" b="1" dirty="0"/>
              <a:t>pests and problems</a:t>
            </a:r>
            <a:r>
              <a:rPr lang="en-US" dirty="0"/>
              <a:t>, </a:t>
            </a:r>
            <a:r>
              <a:rPr lang="en-US" b="1" dirty="0"/>
              <a:t>harvesting tips</a:t>
            </a:r>
            <a:r>
              <a:rPr lang="en-US" dirty="0"/>
              <a:t>, </a:t>
            </a:r>
            <a:r>
              <a:rPr lang="en-US" b="1" dirty="0"/>
              <a:t>recommended varieties</a:t>
            </a:r>
            <a:r>
              <a:rPr lang="en-US" dirty="0"/>
              <a:t>, and additional features. You’ll also find </a:t>
            </a:r>
            <a:r>
              <a:rPr lang="en-US" b="1" dirty="0"/>
              <a:t>recipes</a:t>
            </a:r>
            <a:r>
              <a:rPr lang="en-US" dirty="0"/>
              <a:t>, </a:t>
            </a:r>
            <a:r>
              <a:rPr lang="en-US" b="1" dirty="0"/>
              <a:t>frequently asked questions</a:t>
            </a:r>
            <a:r>
              <a:rPr lang="en-US" dirty="0"/>
              <a:t>, and a dose of </a:t>
            </a:r>
            <a:r>
              <a:rPr lang="en-US" b="1" dirty="0"/>
              <a:t>wit &amp; wisdom</a:t>
            </a:r>
            <a:r>
              <a:rPr lang="en-US" dirty="0"/>
              <a:t>.</a:t>
            </a:r>
          </a:p>
          <a:p>
            <a:endParaRPr lang="en-US" dirty="0"/>
          </a:p>
          <a:p>
            <a:r>
              <a:rPr lang="en-US" dirty="0"/>
              <a:t>Website for growing guide: </a:t>
            </a:r>
            <a:r>
              <a:rPr lang="en-US" dirty="0">
                <a:hlinkClick r:id="rId2"/>
              </a:rPr>
              <a:t> https://www.almanac.com/gardening/growing-guides</a:t>
            </a:r>
            <a:endParaRPr lang="en-US" dirty="0"/>
          </a:p>
        </p:txBody>
      </p:sp>
    </p:spTree>
    <p:extLst>
      <p:ext uri="{BB962C8B-B14F-4D97-AF65-F5344CB8AC3E}">
        <p14:creationId xmlns:p14="http://schemas.microsoft.com/office/powerpoint/2010/main" val="80499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8" name="Content Placeholder 7">
            <a:extLst>
              <a:ext uri="{FF2B5EF4-FFF2-40B4-BE49-F238E27FC236}">
                <a16:creationId xmlns:a16="http://schemas.microsoft.com/office/drawing/2014/main" id="{E1846F61-A2D5-FE33-F365-3B6D060233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56" r="18635" b="-2"/>
          <a:stretch>
            <a:fillRect/>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46CEC528-02A3-92FF-CB29-A27D327BE6B3}"/>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sz="3600" dirty="0"/>
              <a:t>Vegetables to grow</a:t>
            </a:r>
          </a:p>
        </p:txBody>
      </p:sp>
      <p:sp>
        <p:nvSpPr>
          <p:cNvPr id="6" name="Text Placeholder 5">
            <a:extLst>
              <a:ext uri="{FF2B5EF4-FFF2-40B4-BE49-F238E27FC236}">
                <a16:creationId xmlns:a16="http://schemas.microsoft.com/office/drawing/2014/main" id="{77E233CE-0C7A-1C47-0E70-442B6CCF8135}"/>
              </a:ext>
            </a:extLst>
          </p:cNvPr>
          <p:cNvSpPr>
            <a:spLocks noGrp="1"/>
          </p:cNvSpPr>
          <p:nvPr>
            <p:ph type="body" sz="half" idx="2"/>
          </p:nvPr>
        </p:nvSpPr>
        <p:spPr>
          <a:xfrm>
            <a:off x="677333" y="1858945"/>
            <a:ext cx="4424419" cy="4762919"/>
          </a:xfrm>
        </p:spPr>
        <p:txBody>
          <a:bodyPr vert="horz" lIns="91440" tIns="45720" rIns="91440" bIns="45720" rtlCol="0">
            <a:normAutofit/>
          </a:bodyPr>
          <a:lstStyle/>
          <a:p>
            <a:pPr>
              <a:buFont typeface="Wingdings 3" charset="2"/>
              <a:buChar char=""/>
            </a:pPr>
            <a:r>
              <a:rPr lang="en-US" sz="1800" dirty="0"/>
              <a:t>Get ready to dig into the next section, where your kit’s vegetable seed takes center stage. Each slide is designed for your children to explore and enjoy. While </a:t>
            </a:r>
            <a:r>
              <a:rPr lang="en-US" sz="1800" b="1" dirty="0">
                <a:solidFill>
                  <a:srgbClr val="FF0000"/>
                </a:solidFill>
              </a:rPr>
              <a:t>almanac.com</a:t>
            </a:r>
            <a:r>
              <a:rPr lang="en-US" sz="1800" b="1" dirty="0">
                <a:solidFill>
                  <a:schemeClr val="accent2"/>
                </a:solidFill>
              </a:rPr>
              <a:t> is a treasure trove of gardening information, which I recommend to use for growing your vegetables</a:t>
            </a:r>
            <a:r>
              <a:rPr lang="en-US" sz="1800" dirty="0"/>
              <a:t>.) I have also gathered additional websites to spark your child’s curiosity even further. You’ll find a playful joke, fascinating facts about each vegetable, and more resources to discover. Plus, every vegetable comes with a fun recipe your child can try. The almanac’s food section is also packed with delicious recipes and baking ideas.</a:t>
            </a:r>
          </a:p>
          <a:p>
            <a:pPr>
              <a:buFont typeface="Wingdings 3" charset="2"/>
              <a:buChar char=""/>
            </a:pPr>
            <a:endParaRPr lang="en-US" dirty="0"/>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4582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F866-8904-4A20-FEB4-A51D83F89732}"/>
              </a:ext>
            </a:extLst>
          </p:cNvPr>
          <p:cNvSpPr>
            <a:spLocks noGrp="1"/>
          </p:cNvSpPr>
          <p:nvPr>
            <p:ph type="title"/>
          </p:nvPr>
        </p:nvSpPr>
        <p:spPr>
          <a:xfrm>
            <a:off x="677334" y="95460"/>
            <a:ext cx="3854528" cy="617974"/>
          </a:xfrm>
        </p:spPr>
        <p:txBody>
          <a:bodyPr vert="horz" lIns="91440" tIns="45720" rIns="91440" bIns="45720" rtlCol="0" anchor="t">
            <a:normAutofit fontScale="90000"/>
          </a:bodyPr>
          <a:lstStyle/>
          <a:p>
            <a:r>
              <a:rPr lang="en-US" sz="3600" dirty="0"/>
              <a:t>Radishes</a:t>
            </a:r>
          </a:p>
        </p:txBody>
      </p:sp>
      <p:sp>
        <p:nvSpPr>
          <p:cNvPr id="24" name="Content Placeholder 23">
            <a:extLst>
              <a:ext uri="{FF2B5EF4-FFF2-40B4-BE49-F238E27FC236}">
                <a16:creationId xmlns:a16="http://schemas.microsoft.com/office/drawing/2014/main" id="{570AA120-A4C3-F897-4094-FCAB372C426E}"/>
              </a:ext>
            </a:extLst>
          </p:cNvPr>
          <p:cNvSpPr>
            <a:spLocks noGrp="1"/>
          </p:cNvSpPr>
          <p:nvPr>
            <p:ph idx="1"/>
          </p:nvPr>
        </p:nvSpPr>
        <p:spPr/>
        <p:txBody>
          <a:bodyPr/>
          <a:lstStyle/>
          <a:p>
            <a:endParaRPr lang="en-US"/>
          </a:p>
        </p:txBody>
      </p:sp>
      <p:sp>
        <p:nvSpPr>
          <p:cNvPr id="25" name="Text Placeholder 24">
            <a:extLst>
              <a:ext uri="{FF2B5EF4-FFF2-40B4-BE49-F238E27FC236}">
                <a16:creationId xmlns:a16="http://schemas.microsoft.com/office/drawing/2014/main" id="{9636EF20-20BD-2042-DA7B-B57AAF20BC4F}"/>
              </a:ext>
            </a:extLst>
          </p:cNvPr>
          <p:cNvSpPr>
            <a:spLocks noGrp="1"/>
          </p:cNvSpPr>
          <p:nvPr>
            <p:ph type="body" sz="half" idx="2"/>
          </p:nvPr>
        </p:nvSpPr>
        <p:spPr>
          <a:xfrm>
            <a:off x="90435" y="713434"/>
            <a:ext cx="4441427" cy="6049107"/>
          </a:xfrm>
        </p:spPr>
        <p:txBody>
          <a:bodyPr/>
          <a:lstStyle/>
          <a:p>
            <a:r>
              <a:rPr lang="en-US" sz="1600" dirty="0"/>
              <a:t>Radishes might not top kids' favorite vegetables list, but they are a fantastic choice for beginners. They grow in about 20 days, making them exciting and rewarding for young gardeners. When kids see the results of their own efforts, they are much more likely to taste and enjoy what they have grown. Radishes are a perfect place to begin.</a:t>
            </a:r>
          </a:p>
          <a:p>
            <a:endParaRPr lang="en-US" dirty="0"/>
          </a:p>
          <a:p>
            <a:r>
              <a:rPr lang="en-US" dirty="0"/>
              <a:t>Fun facts with radishes-</a:t>
            </a:r>
          </a:p>
          <a:p>
            <a:r>
              <a:rPr lang="en-US" dirty="0"/>
              <a:t>Radishes originally come from Southeast Asia and have been grown for over 2,000 years. Ancient Egyptians, Greeks, and Romans also ate radishes. Radishes can be ready to eat in less than a month, making them one of the fastest-growing vegetables! The name “radish” comes from the Latin word "radix," which means root. Radishes have been used to make natural dye because of their bright color.</a:t>
            </a:r>
          </a:p>
          <a:p>
            <a:endParaRPr lang="en-US" dirty="0"/>
          </a:p>
          <a:p>
            <a:r>
              <a:rPr lang="en-US" dirty="0"/>
              <a:t>HEALTH BENEFITS OF RADISHES </a:t>
            </a:r>
            <a:r>
              <a:rPr lang="en-US" dirty="0" err="1"/>
              <a:t>Radishes</a:t>
            </a:r>
            <a:r>
              <a:rPr lang="en-US" dirty="0"/>
              <a:t> are full of vitamin C. They are also low in calories and full of fiber. Radishes are mostly water.</a:t>
            </a:r>
          </a:p>
        </p:txBody>
      </p:sp>
      <p:sp>
        <p:nvSpPr>
          <p:cNvPr id="7" name="AutoShape 2" descr="radish puns">
            <a:extLst>
              <a:ext uri="{FF2B5EF4-FFF2-40B4-BE49-F238E27FC236}">
                <a16:creationId xmlns:a16="http://schemas.microsoft.com/office/drawing/2014/main" id="{3EFDEE85-9EFA-EAAB-D17C-D78FF6694C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A9D4330A-54B7-825F-7788-A923CC2935EB}"/>
              </a:ext>
            </a:extLst>
          </p:cNvPr>
          <p:cNvPicPr>
            <a:picLocks noChangeAspect="1"/>
          </p:cNvPicPr>
          <p:nvPr/>
        </p:nvPicPr>
        <p:blipFill>
          <a:blip r:embed="rId2"/>
          <a:stretch>
            <a:fillRect/>
          </a:stretch>
        </p:blipFill>
        <p:spPr>
          <a:xfrm>
            <a:off x="4830799" y="514924"/>
            <a:ext cx="6343076" cy="6343076"/>
          </a:xfrm>
          <a:prstGeom prst="rect">
            <a:avLst/>
          </a:prstGeom>
        </p:spPr>
      </p:pic>
    </p:spTree>
    <p:extLst>
      <p:ext uri="{BB962C8B-B14F-4D97-AF65-F5344CB8AC3E}">
        <p14:creationId xmlns:p14="http://schemas.microsoft.com/office/powerpoint/2010/main" val="86345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39" name="Group 413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140" name="Straight Connector 413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41" name="Straight Connector 414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4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4" name="Isosceles Triangle 414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8" name="Isosceles Triangle 414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49" name="Isosceles Triangle 414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Title 3">
            <a:extLst>
              <a:ext uri="{FF2B5EF4-FFF2-40B4-BE49-F238E27FC236}">
                <a16:creationId xmlns:a16="http://schemas.microsoft.com/office/drawing/2014/main" id="{B159E62D-0EDC-771D-5142-9EB1B16FBD87}"/>
              </a:ext>
            </a:extLst>
          </p:cNvPr>
          <p:cNvSpPr>
            <a:spLocks noGrp="1"/>
          </p:cNvSpPr>
          <p:nvPr>
            <p:ph type="title"/>
          </p:nvPr>
        </p:nvSpPr>
        <p:spPr>
          <a:xfrm>
            <a:off x="2849562" y="609600"/>
            <a:ext cx="6424440" cy="1320800"/>
          </a:xfrm>
        </p:spPr>
        <p:txBody>
          <a:bodyPr vert="horz" lIns="91440" tIns="45720" rIns="91440" bIns="45720" rtlCol="0" anchor="t">
            <a:normAutofit/>
          </a:bodyPr>
          <a:lstStyle/>
          <a:p>
            <a:r>
              <a:rPr lang="en-US" dirty="0"/>
              <a:t>Peas</a:t>
            </a:r>
          </a:p>
        </p:txBody>
      </p:sp>
      <p:pic>
        <p:nvPicPr>
          <p:cNvPr id="4098" name="Picture 2" descr="loose peas and a pea pod">
            <a:extLst>
              <a:ext uri="{FF2B5EF4-FFF2-40B4-BE49-F238E27FC236}">
                <a16:creationId xmlns:a16="http://schemas.microsoft.com/office/drawing/2014/main" id="{046C7649-E562-05C0-B627-AB0E047020E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41370" t="142" r="36268" b="-2"/>
          <a:stretch>
            <a:fillRect/>
          </a:stretch>
        </p:blipFill>
        <p:spPr bwMode="auto">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a:noFill/>
          <a:extLst>
            <a:ext uri="{909E8E84-426E-40DD-AFC4-6F175D3DCCD1}">
              <a14:hiddenFill xmlns:a14="http://schemas.microsoft.com/office/drawing/2010/main">
                <a:solidFill>
                  <a:srgbClr val="FFFFFF"/>
                </a:solidFill>
              </a14:hiddenFill>
            </a:ext>
          </a:extLst>
        </p:spPr>
      </p:pic>
      <p:sp>
        <p:nvSpPr>
          <p:cNvPr id="4151" name="Isosceles Triangle 415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34" name="Content Placeholder 4">
            <a:extLst>
              <a:ext uri="{FF2B5EF4-FFF2-40B4-BE49-F238E27FC236}">
                <a16:creationId xmlns:a16="http://schemas.microsoft.com/office/drawing/2014/main" id="{A1E189D6-5A92-47CE-7DDC-F0EE3915BD8A}"/>
              </a:ext>
            </a:extLst>
          </p:cNvPr>
          <p:cNvSpPr>
            <a:spLocks noGrp="1"/>
          </p:cNvSpPr>
          <p:nvPr>
            <p:ph sz="half" idx="1"/>
          </p:nvPr>
        </p:nvSpPr>
        <p:spPr>
          <a:xfrm>
            <a:off x="2849561" y="1435511"/>
            <a:ext cx="7336657" cy="4605852"/>
          </a:xfrm>
        </p:spPr>
        <p:txBody>
          <a:bodyPr vert="horz" lIns="91440" tIns="45720" rIns="91440" bIns="45720" rtlCol="0">
            <a:normAutofit/>
          </a:bodyPr>
          <a:lstStyle/>
          <a:p>
            <a:pPr>
              <a:spcAft>
                <a:spcPts val="0"/>
              </a:spcAft>
              <a:buFont typeface="Wingdings 3" charset="2"/>
              <a:buChar char=""/>
            </a:pPr>
            <a:r>
              <a:rPr lang="en-US" dirty="0"/>
              <a:t>Fun facts:</a:t>
            </a:r>
          </a:p>
          <a:p>
            <a:pPr lvl="0" defTabSz="914400" eaLnBrk="0" fontAlgn="base" hangingPunct="0">
              <a:spcBef>
                <a:spcPct val="0"/>
              </a:spcBef>
              <a:spcAft>
                <a:spcPct val="0"/>
              </a:spcAft>
              <a:buClrTx/>
              <a:buSzTx/>
              <a:buFontTx/>
              <a:buChar char="•"/>
            </a:pPr>
            <a:r>
              <a:rPr lang="en-US" altLang="en-US" b="1" dirty="0">
                <a:solidFill>
                  <a:schemeClr val="tx1"/>
                </a:solidFill>
                <a:latin typeface="Google Sans"/>
              </a:rPr>
              <a:t>Presidential Favorites:</a:t>
            </a:r>
            <a:r>
              <a:rPr lang="en-US" altLang="en-US" dirty="0">
                <a:solidFill>
                  <a:schemeClr val="tx1"/>
                </a:solidFill>
                <a:latin typeface="Google Sans"/>
              </a:rPr>
              <a:t> Thomas Jefferson grew over 15 varieties of peas in his garden and considered the spring pea his all-time favorite vegetable.</a:t>
            </a:r>
          </a:p>
          <a:p>
            <a:pPr lvl="0" defTabSz="914400" eaLnBrk="0" fontAlgn="base" hangingPunct="0">
              <a:spcBef>
                <a:spcPct val="0"/>
              </a:spcBef>
              <a:spcAft>
                <a:spcPct val="0"/>
              </a:spcAft>
              <a:buClrTx/>
              <a:buSzTx/>
              <a:buFontTx/>
              <a:buChar char="•"/>
            </a:pPr>
            <a:r>
              <a:rPr lang="en-US" altLang="en-US" b="1" dirty="0">
                <a:solidFill>
                  <a:schemeClr val="tx1"/>
                </a:solidFill>
                <a:latin typeface="Google Sans"/>
              </a:rPr>
              <a:t>The First Frozen Food:</a:t>
            </a:r>
            <a:r>
              <a:rPr lang="en-US" altLang="en-US" dirty="0">
                <a:solidFill>
                  <a:schemeClr val="tx1"/>
                </a:solidFill>
                <a:latin typeface="Google Sans"/>
              </a:rPr>
              <a:t> American inventor Clarence Birdseye froze the very first peas in the 1920s. Decades later, in 1969, they were the stars of the very first color TV commercial.</a:t>
            </a:r>
          </a:p>
          <a:p>
            <a:pPr lvl="0" defTabSz="914400" eaLnBrk="0" fontAlgn="base" hangingPunct="0">
              <a:spcBef>
                <a:spcPct val="0"/>
              </a:spcBef>
              <a:spcAft>
                <a:spcPct val="0"/>
              </a:spcAft>
              <a:buClrTx/>
              <a:buSzTx/>
              <a:buFontTx/>
              <a:buChar char="•"/>
            </a:pPr>
            <a:r>
              <a:rPr lang="en-US" b="1" dirty="0"/>
              <a:t>Record Breakers:</a:t>
            </a:r>
            <a:r>
              <a:rPr lang="en-US" dirty="0"/>
              <a:t> The world record for the most peas eaten with chopsticks in one minute is an astonishing 7.175</a:t>
            </a:r>
          </a:p>
          <a:p>
            <a:pPr lvl="0" defTabSz="914400" eaLnBrk="0" fontAlgn="base" hangingPunct="0">
              <a:spcBef>
                <a:spcPct val="0"/>
              </a:spcBef>
              <a:spcAft>
                <a:spcPct val="0"/>
              </a:spcAft>
              <a:buClrTx/>
              <a:buSzTx/>
              <a:buFontTx/>
              <a:buChar char="•"/>
            </a:pPr>
            <a:endParaRPr lang="en-US" dirty="0"/>
          </a:p>
          <a:p>
            <a:pPr lvl="0" defTabSz="914400" eaLnBrk="0" fontAlgn="base" hangingPunct="0">
              <a:spcBef>
                <a:spcPct val="0"/>
              </a:spcBef>
              <a:spcAft>
                <a:spcPct val="0"/>
              </a:spcAft>
              <a:buClrTx/>
              <a:buSzTx/>
              <a:buFontTx/>
              <a:buChar char="•"/>
            </a:pPr>
            <a:r>
              <a:rPr lang="en-US" dirty="0">
                <a:hlinkClick r:id="rId3"/>
              </a:rPr>
              <a:t>https://www.be-the-story.com/en/healthy-eating/the-secret-life-of-the-pea/</a:t>
            </a:r>
            <a:endParaRPr lang="en-US" dirty="0"/>
          </a:p>
          <a:p>
            <a:pPr lvl="0" defTabSz="914400" eaLnBrk="0" fontAlgn="base" hangingPunct="0">
              <a:spcBef>
                <a:spcPct val="0"/>
              </a:spcBef>
              <a:spcAft>
                <a:spcPct val="0"/>
              </a:spcAft>
              <a:buClrTx/>
              <a:buSzTx/>
              <a:buFontTx/>
              <a:buChar char="•"/>
            </a:pPr>
            <a:r>
              <a:rPr lang="en-US" dirty="0"/>
              <a:t>Good story</a:t>
            </a:r>
          </a:p>
          <a:p>
            <a:pPr lvl="0" defTabSz="914400" eaLnBrk="0" fontAlgn="base" hangingPunct="0">
              <a:spcBef>
                <a:spcPct val="0"/>
              </a:spcBef>
              <a:spcAft>
                <a:spcPct val="0"/>
              </a:spcAft>
              <a:buClrTx/>
              <a:buSzTx/>
              <a:buFontTx/>
              <a:buChar char="•"/>
            </a:pPr>
            <a:endParaRPr lang="en-US" dirty="0"/>
          </a:p>
          <a:p>
            <a:pPr lvl="0" defTabSz="914400" eaLnBrk="0" fontAlgn="base" hangingPunct="0">
              <a:spcBef>
                <a:spcPct val="0"/>
              </a:spcBef>
              <a:spcAft>
                <a:spcPct val="0"/>
              </a:spcAft>
              <a:buClrTx/>
              <a:buSzTx/>
            </a:pPr>
            <a:endParaRPr lang="en-US" dirty="0"/>
          </a:p>
        </p:txBody>
      </p:sp>
      <p:sp>
        <p:nvSpPr>
          <p:cNvPr id="7" name="Rectangle 3">
            <a:extLst>
              <a:ext uri="{FF2B5EF4-FFF2-40B4-BE49-F238E27FC236}">
                <a16:creationId xmlns:a16="http://schemas.microsoft.com/office/drawing/2014/main" id="{B7F16DD3-EE23-CB38-27A8-680C02D6FE34}"/>
              </a:ext>
            </a:extLst>
          </p:cNvPr>
          <p:cNvSpPr>
            <a:spLocks noChangeArrowheads="1"/>
          </p:cNvSpPr>
          <p:nvPr/>
        </p:nvSpPr>
        <p:spPr bwMode="auto">
          <a:xfrm>
            <a:off x="0" y="-92333"/>
            <a:ext cx="14587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Google Sans"/>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94571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1981</TotalTime>
  <Words>3574</Words>
  <Application>Microsoft Office PowerPoint</Application>
  <PresentationFormat>Widescreen</PresentationFormat>
  <Paragraphs>228</Paragraphs>
  <Slides>24</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Aharoni</vt:lpstr>
      <vt:lpstr>Amasis MT Pro Black</vt:lpstr>
      <vt:lpstr>Aptos</vt:lpstr>
      <vt:lpstr>Arial</vt:lpstr>
      <vt:lpstr>Google Sans</vt:lpstr>
      <vt:lpstr>Rockwell</vt:lpstr>
      <vt:lpstr>Source Serif 4</vt:lpstr>
      <vt:lpstr>Times New Roman</vt:lpstr>
      <vt:lpstr>Trebuchet MS</vt:lpstr>
      <vt:lpstr>Wingdings 3</vt:lpstr>
      <vt:lpstr>Facet</vt:lpstr>
      <vt:lpstr>Summer and Fall  Gardening </vt:lpstr>
      <vt:lpstr>  Almanac Planting Calendar and Guide Find the best time to plant vegetables—right where you live.   </vt:lpstr>
      <vt:lpstr>What Are Frost Dates? </vt:lpstr>
      <vt:lpstr>Moon Phase</vt:lpstr>
      <vt:lpstr>Seed starting 101</vt:lpstr>
      <vt:lpstr>Growing Guides </vt:lpstr>
      <vt:lpstr>Vegetables to grow</vt:lpstr>
      <vt:lpstr>Radishes</vt:lpstr>
      <vt:lpstr>Peas</vt:lpstr>
      <vt:lpstr>Growing a Cucumber</vt:lpstr>
      <vt:lpstr>Green Beans</vt:lpstr>
      <vt:lpstr> Growing Cherry Tomatoes Tomatoes are fruits that originated in Peru and have more than 10,000 varieties in colors like yellow, purple, and black. They were once feared as poisonous but are now celebrated, with a massive annual tomato-throwing festival in Spain and Ohio's official state drink being tomato juice. Tomatoes have even been grown in space, and the heaviest one on record weighed over 7 pounds </vt:lpstr>
      <vt:lpstr>Watermelon</vt:lpstr>
      <vt:lpstr>          Planting a pumpkin </vt:lpstr>
      <vt:lpstr>Carrots </vt:lpstr>
      <vt:lpstr>Spinach </vt:lpstr>
      <vt:lpstr>Flowers are a must for a productive garden</vt:lpstr>
      <vt:lpstr>Recipes from your Harvest</vt:lpstr>
      <vt:lpstr>Crispy Baked Green Bean</vt:lpstr>
      <vt:lpstr>PowerPoint Presentation</vt:lpstr>
      <vt:lpstr>Tomatoes  </vt:lpstr>
      <vt:lpstr>Cheesy Pea patty</vt:lpstr>
      <vt:lpstr>These Watermelon Fruit Roll Ups make an awesome snack for your kids! Be sure to share this recipe with a mama! </vt:lpstr>
      <vt:lpstr>Pumpkin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2</cp:revision>
  <dcterms:created xsi:type="dcterms:W3CDTF">2026-05-18T20:19:43Z</dcterms:created>
  <dcterms:modified xsi:type="dcterms:W3CDTF">2026-05-30T18:35:51Z</dcterms:modified>
</cp:coreProperties>
</file>