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38" r:id="rId4"/>
  </p:sldMasterIdLst>
  <p:notesMasterIdLst>
    <p:notesMasterId r:id="rId45"/>
  </p:notesMasterIdLst>
  <p:handoutMasterIdLst>
    <p:handoutMasterId r:id="rId46"/>
  </p:handoutMasterIdLst>
  <p:sldIdLst>
    <p:sldId id="289" r:id="rId5"/>
    <p:sldId id="276" r:id="rId6"/>
    <p:sldId id="313" r:id="rId7"/>
    <p:sldId id="288" r:id="rId8"/>
    <p:sldId id="283" r:id="rId9"/>
    <p:sldId id="263" r:id="rId10"/>
    <p:sldId id="326" r:id="rId11"/>
    <p:sldId id="327" r:id="rId12"/>
    <p:sldId id="295" r:id="rId13"/>
    <p:sldId id="296" r:id="rId14"/>
    <p:sldId id="297" r:id="rId15"/>
    <p:sldId id="315" r:id="rId16"/>
    <p:sldId id="268" r:id="rId17"/>
    <p:sldId id="264" r:id="rId18"/>
    <p:sldId id="333" r:id="rId19"/>
    <p:sldId id="265" r:id="rId20"/>
    <p:sldId id="257" r:id="rId21"/>
    <p:sldId id="261" r:id="rId22"/>
    <p:sldId id="316" r:id="rId23"/>
    <p:sldId id="292" r:id="rId24"/>
    <p:sldId id="328" r:id="rId25"/>
    <p:sldId id="329" r:id="rId26"/>
    <p:sldId id="330" r:id="rId27"/>
    <p:sldId id="331" r:id="rId28"/>
    <p:sldId id="332" r:id="rId29"/>
    <p:sldId id="303" r:id="rId30"/>
    <p:sldId id="319" r:id="rId31"/>
    <p:sldId id="305" r:id="rId32"/>
    <p:sldId id="306" r:id="rId33"/>
    <p:sldId id="307" r:id="rId34"/>
    <p:sldId id="308" r:id="rId35"/>
    <p:sldId id="309" r:id="rId36"/>
    <p:sldId id="312" r:id="rId37"/>
    <p:sldId id="321" r:id="rId38"/>
    <p:sldId id="314" r:id="rId39"/>
    <p:sldId id="256" r:id="rId40"/>
    <p:sldId id="258" r:id="rId41"/>
    <p:sldId id="323" r:id="rId42"/>
    <p:sldId id="325" r:id="rId43"/>
    <p:sldId id="324"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303" autoAdjust="0"/>
  </p:normalViewPr>
  <p:slideViewPr>
    <p:cSldViewPr snapToGrid="0">
      <p:cViewPr varScale="1">
        <p:scale>
          <a:sx n="74" d="100"/>
          <a:sy n="74" d="100"/>
        </p:scale>
        <p:origin x="1042" y="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757"/>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2.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469C0D-AEFB-4132-B9F5-3E199D971738}" type="doc">
      <dgm:prSet loTypeId="urn:microsoft.com/office/officeart/2005/8/layout/hierarchy1" loCatId="hierarchy" qsTypeId="urn:microsoft.com/office/officeart/2005/8/quickstyle/simple5" qsCatId="simple" csTypeId="urn:microsoft.com/office/officeart/2005/8/colors/colorful1" csCatId="colorful" phldr="1"/>
      <dgm:spPr/>
      <dgm:t>
        <a:bodyPr/>
        <a:lstStyle/>
        <a:p>
          <a:endParaRPr lang="en-US"/>
        </a:p>
      </dgm:t>
    </dgm:pt>
    <dgm:pt modelId="{D09667F2-9AF4-435E-91BF-3CDB08704EEA}">
      <dgm:prSet phldrT="[Text]" phldr="0"/>
      <dgm:spPr/>
      <dgm:t>
        <a:bodyPr/>
        <a:lstStyle/>
        <a:p>
          <a:r>
            <a:rPr lang="en-US" dirty="0"/>
            <a:t>Garden zoning/soil</a:t>
          </a:r>
        </a:p>
        <a:p>
          <a:endParaRPr lang="en-US" dirty="0"/>
        </a:p>
      </dgm:t>
    </dgm:pt>
    <dgm:pt modelId="{445385DE-9EAA-41AE-AC94-4A9F8C0A5F40}" type="parTrans" cxnId="{64860993-1241-4EAA-B453-B4E6E30F6A28}">
      <dgm:prSet/>
      <dgm:spPr/>
      <dgm:t>
        <a:bodyPr/>
        <a:lstStyle/>
        <a:p>
          <a:endParaRPr lang="en-US"/>
        </a:p>
      </dgm:t>
    </dgm:pt>
    <dgm:pt modelId="{8420A914-0A46-4780-8673-38586A3E06A6}" type="sibTrans" cxnId="{64860993-1241-4EAA-B453-B4E6E30F6A28}">
      <dgm:prSet/>
      <dgm:spPr/>
      <dgm:t>
        <a:bodyPr/>
        <a:lstStyle/>
        <a:p>
          <a:endParaRPr lang="en-US"/>
        </a:p>
      </dgm:t>
    </dgm:pt>
    <dgm:pt modelId="{1491A2C7-918E-4237-9B6A-CEC2B31C8ACA}">
      <dgm:prSet phldrT="[Text]" phldr="0"/>
      <dgm:spPr/>
      <dgm:t>
        <a:bodyPr/>
        <a:lstStyle/>
        <a:p>
          <a:r>
            <a:rPr lang="en-US" dirty="0"/>
            <a:t>Planting fruits and vegetables</a:t>
          </a:r>
        </a:p>
      </dgm:t>
    </dgm:pt>
    <dgm:pt modelId="{891704F8-B3B0-4A37-B9B8-CD009FF1E956}" type="parTrans" cxnId="{07BD5245-C310-4717-9D76-76CBCEB14DF3}">
      <dgm:prSet/>
      <dgm:spPr/>
      <dgm:t>
        <a:bodyPr/>
        <a:lstStyle/>
        <a:p>
          <a:endParaRPr lang="en-US"/>
        </a:p>
      </dgm:t>
    </dgm:pt>
    <dgm:pt modelId="{A364838E-7825-49C6-99E0-B934801D3133}" type="sibTrans" cxnId="{07BD5245-C310-4717-9D76-76CBCEB14DF3}">
      <dgm:prSet/>
      <dgm:spPr/>
      <dgm:t>
        <a:bodyPr/>
        <a:lstStyle/>
        <a:p>
          <a:endParaRPr lang="en-US"/>
        </a:p>
      </dgm:t>
    </dgm:pt>
    <dgm:pt modelId="{6B525BE0-4226-40EA-8F9A-EA61B05F4958}">
      <dgm:prSet phldrT="[Text]" phldr="0"/>
      <dgm:spPr/>
      <dgm:t>
        <a:bodyPr/>
        <a:lstStyle/>
        <a:p>
          <a:r>
            <a:rPr lang="en-US" dirty="0"/>
            <a:t>Recipes/activities with vegetables grown in garden</a:t>
          </a:r>
        </a:p>
      </dgm:t>
    </dgm:pt>
    <dgm:pt modelId="{5429F78B-0D19-4DA0-B228-394D0C948CFC}" type="parTrans" cxnId="{47232E2A-CEC9-4D2C-8464-50BE7383EAC0}">
      <dgm:prSet/>
      <dgm:spPr/>
      <dgm:t>
        <a:bodyPr/>
        <a:lstStyle/>
        <a:p>
          <a:endParaRPr lang="en-US"/>
        </a:p>
      </dgm:t>
    </dgm:pt>
    <dgm:pt modelId="{DFA6217E-6752-42CC-AC0F-E1EB27A3F667}" type="sibTrans" cxnId="{47232E2A-CEC9-4D2C-8464-50BE7383EAC0}">
      <dgm:prSet/>
      <dgm:spPr/>
      <dgm:t>
        <a:bodyPr/>
        <a:lstStyle/>
        <a:p>
          <a:endParaRPr lang="en-US"/>
        </a:p>
      </dgm:t>
    </dgm:pt>
    <dgm:pt modelId="{B7583780-3010-46F0-A920-B45786EE3B46}">
      <dgm:prSet phldrT="[Text]" phldr="0"/>
      <dgm:spPr/>
      <dgm:t>
        <a:bodyPr/>
        <a:lstStyle/>
        <a:p>
          <a:r>
            <a:rPr lang="en-US" dirty="0"/>
            <a:t>Hydroponic lettuce/container growing</a:t>
          </a:r>
        </a:p>
      </dgm:t>
    </dgm:pt>
    <dgm:pt modelId="{BFEB31B9-FC9C-4F16-80BA-BA9064C1691B}" type="parTrans" cxnId="{18939CCB-3218-4E7C-A558-5DA1648FC12C}">
      <dgm:prSet/>
      <dgm:spPr/>
      <dgm:t>
        <a:bodyPr/>
        <a:lstStyle/>
        <a:p>
          <a:endParaRPr lang="en-US"/>
        </a:p>
      </dgm:t>
    </dgm:pt>
    <dgm:pt modelId="{F9F467FC-8850-4125-9ADB-12931B96F607}" type="sibTrans" cxnId="{18939CCB-3218-4E7C-A558-5DA1648FC12C}">
      <dgm:prSet/>
      <dgm:spPr/>
      <dgm:t>
        <a:bodyPr/>
        <a:lstStyle/>
        <a:p>
          <a:endParaRPr lang="en-US"/>
        </a:p>
      </dgm:t>
    </dgm:pt>
    <dgm:pt modelId="{5698AC34-B507-4E05-BECF-E13A99EB24D9}">
      <dgm:prSet phldrT="[Text]" phldr="0"/>
      <dgm:spPr/>
      <dgm:t>
        <a:bodyPr/>
        <a:lstStyle/>
        <a:p>
          <a:r>
            <a:rPr lang="en-US" dirty="0"/>
            <a:t>Garden</a:t>
          </a:r>
        </a:p>
        <a:p>
          <a:r>
            <a:rPr lang="en-US" dirty="0"/>
            <a:t>Activities</a:t>
          </a:r>
        </a:p>
      </dgm:t>
    </dgm:pt>
    <dgm:pt modelId="{15E8F04E-2B6D-4773-AC42-A5BA22C73E7B}" type="parTrans" cxnId="{9F288F33-82EE-47A2-8BA3-165E6DCC15E3}">
      <dgm:prSet/>
      <dgm:spPr/>
      <dgm:t>
        <a:bodyPr/>
        <a:lstStyle/>
        <a:p>
          <a:endParaRPr lang="en-US"/>
        </a:p>
      </dgm:t>
    </dgm:pt>
    <dgm:pt modelId="{4763898A-0E20-43AB-A194-246C05EE22F4}" type="sibTrans" cxnId="{9F288F33-82EE-47A2-8BA3-165E6DCC15E3}">
      <dgm:prSet/>
      <dgm:spPr/>
      <dgm:t>
        <a:bodyPr/>
        <a:lstStyle/>
        <a:p>
          <a:endParaRPr lang="en-US"/>
        </a:p>
      </dgm:t>
    </dgm:pt>
    <dgm:pt modelId="{E8961CFF-5402-4C90-9C39-5099586105C5}" type="pres">
      <dgm:prSet presAssocID="{30469C0D-AEFB-4132-B9F5-3E199D971738}" presName="hierChild1" presStyleCnt="0">
        <dgm:presLayoutVars>
          <dgm:chPref val="1"/>
          <dgm:dir/>
          <dgm:animOne val="branch"/>
          <dgm:animLvl val="lvl"/>
          <dgm:resizeHandles/>
        </dgm:presLayoutVars>
      </dgm:prSet>
      <dgm:spPr/>
    </dgm:pt>
    <dgm:pt modelId="{63B1A376-11D6-4A53-8A2E-26F658E4CA67}" type="pres">
      <dgm:prSet presAssocID="{D09667F2-9AF4-435E-91BF-3CDB08704EEA}" presName="hierRoot1" presStyleCnt="0"/>
      <dgm:spPr/>
    </dgm:pt>
    <dgm:pt modelId="{B35DE6D3-47C7-49C4-A1D0-724537EC7EB1}" type="pres">
      <dgm:prSet presAssocID="{D09667F2-9AF4-435E-91BF-3CDB08704EEA}" presName="composite" presStyleCnt="0"/>
      <dgm:spPr/>
    </dgm:pt>
    <dgm:pt modelId="{A8904446-9ECF-411A-9530-FDD7F14EA466}" type="pres">
      <dgm:prSet presAssocID="{D09667F2-9AF4-435E-91BF-3CDB08704EEA}" presName="background" presStyleLbl="node0" presStyleIdx="0" presStyleCnt="1"/>
      <dgm:spPr/>
    </dgm:pt>
    <dgm:pt modelId="{F5C98508-730B-4245-B605-061123EA7F12}" type="pres">
      <dgm:prSet presAssocID="{D09667F2-9AF4-435E-91BF-3CDB08704EEA}" presName="text" presStyleLbl="fgAcc0" presStyleIdx="0" presStyleCnt="1">
        <dgm:presLayoutVars>
          <dgm:chPref val="3"/>
        </dgm:presLayoutVars>
      </dgm:prSet>
      <dgm:spPr/>
    </dgm:pt>
    <dgm:pt modelId="{E973E268-666D-41A1-AED5-DDE27A899D3A}" type="pres">
      <dgm:prSet presAssocID="{D09667F2-9AF4-435E-91BF-3CDB08704EEA}" presName="hierChild2" presStyleCnt="0"/>
      <dgm:spPr/>
    </dgm:pt>
    <dgm:pt modelId="{5C767A9B-5CD6-46F6-917E-091585781A02}" type="pres">
      <dgm:prSet presAssocID="{891704F8-B3B0-4A37-B9B8-CD009FF1E956}" presName="Name10" presStyleLbl="parChTrans1D2" presStyleIdx="0" presStyleCnt="2"/>
      <dgm:spPr/>
    </dgm:pt>
    <dgm:pt modelId="{D50732CB-50AF-48B3-8E06-6F419CABDB3E}" type="pres">
      <dgm:prSet presAssocID="{1491A2C7-918E-4237-9B6A-CEC2B31C8ACA}" presName="hierRoot2" presStyleCnt="0"/>
      <dgm:spPr/>
    </dgm:pt>
    <dgm:pt modelId="{CB8B7507-F9D6-4219-9C0F-AABF00E6AB18}" type="pres">
      <dgm:prSet presAssocID="{1491A2C7-918E-4237-9B6A-CEC2B31C8ACA}" presName="composite2" presStyleCnt="0"/>
      <dgm:spPr/>
    </dgm:pt>
    <dgm:pt modelId="{985D2007-6894-452F-AA40-DAF590180920}" type="pres">
      <dgm:prSet presAssocID="{1491A2C7-918E-4237-9B6A-CEC2B31C8ACA}" presName="background2" presStyleLbl="node2" presStyleIdx="0" presStyleCnt="2"/>
      <dgm:spPr/>
    </dgm:pt>
    <dgm:pt modelId="{17CC5BAE-EE2D-4F5C-BCE9-40913E6DE27F}" type="pres">
      <dgm:prSet presAssocID="{1491A2C7-918E-4237-9B6A-CEC2B31C8ACA}" presName="text2" presStyleLbl="fgAcc2" presStyleIdx="0" presStyleCnt="2">
        <dgm:presLayoutVars>
          <dgm:chPref val="3"/>
        </dgm:presLayoutVars>
      </dgm:prSet>
      <dgm:spPr/>
    </dgm:pt>
    <dgm:pt modelId="{EB1DD556-488C-40F9-B07D-CC0925E2B2E7}" type="pres">
      <dgm:prSet presAssocID="{1491A2C7-918E-4237-9B6A-CEC2B31C8ACA}" presName="hierChild3" presStyleCnt="0"/>
      <dgm:spPr/>
    </dgm:pt>
    <dgm:pt modelId="{BB22614E-622C-4161-BC93-BDB45B3599CD}" type="pres">
      <dgm:prSet presAssocID="{5429F78B-0D19-4DA0-B228-394D0C948CFC}" presName="Name17" presStyleLbl="parChTrans1D3" presStyleIdx="0" presStyleCnt="2"/>
      <dgm:spPr/>
    </dgm:pt>
    <dgm:pt modelId="{DCC0D043-644C-4D77-955C-E726678DF850}" type="pres">
      <dgm:prSet presAssocID="{6B525BE0-4226-40EA-8F9A-EA61B05F4958}" presName="hierRoot3" presStyleCnt="0"/>
      <dgm:spPr/>
    </dgm:pt>
    <dgm:pt modelId="{62F6284A-7098-4966-89D5-D86AF51F2D0B}" type="pres">
      <dgm:prSet presAssocID="{6B525BE0-4226-40EA-8F9A-EA61B05F4958}" presName="composite3" presStyleCnt="0"/>
      <dgm:spPr/>
    </dgm:pt>
    <dgm:pt modelId="{8C18E3FC-71D7-45FB-87BC-36A34C5FB392}" type="pres">
      <dgm:prSet presAssocID="{6B525BE0-4226-40EA-8F9A-EA61B05F4958}" presName="background3" presStyleLbl="node3" presStyleIdx="0" presStyleCnt="2"/>
      <dgm:spPr/>
    </dgm:pt>
    <dgm:pt modelId="{B1DD22A1-4796-446C-AECF-38AABEC02216}" type="pres">
      <dgm:prSet presAssocID="{6B525BE0-4226-40EA-8F9A-EA61B05F4958}" presName="text3" presStyleLbl="fgAcc3" presStyleIdx="0" presStyleCnt="2">
        <dgm:presLayoutVars>
          <dgm:chPref val="3"/>
        </dgm:presLayoutVars>
      </dgm:prSet>
      <dgm:spPr/>
    </dgm:pt>
    <dgm:pt modelId="{95C868BF-E447-4267-89A8-E561D1EE592E}" type="pres">
      <dgm:prSet presAssocID="{6B525BE0-4226-40EA-8F9A-EA61B05F4958}" presName="hierChild4" presStyleCnt="0"/>
      <dgm:spPr/>
    </dgm:pt>
    <dgm:pt modelId="{E96BFFBE-91A3-497C-B87F-0847E03CE250}" type="pres">
      <dgm:prSet presAssocID="{BFEB31B9-FC9C-4F16-80BA-BA9064C1691B}" presName="Name10" presStyleLbl="parChTrans1D2" presStyleIdx="1" presStyleCnt="2"/>
      <dgm:spPr/>
    </dgm:pt>
    <dgm:pt modelId="{9D9EA2A1-06B4-4C07-81B2-D82FFFDCC6FA}" type="pres">
      <dgm:prSet presAssocID="{B7583780-3010-46F0-A920-B45786EE3B46}" presName="hierRoot2" presStyleCnt="0"/>
      <dgm:spPr/>
    </dgm:pt>
    <dgm:pt modelId="{0854AB83-B635-4E3F-AE78-8C6D0BE9DF87}" type="pres">
      <dgm:prSet presAssocID="{B7583780-3010-46F0-A920-B45786EE3B46}" presName="composite2" presStyleCnt="0"/>
      <dgm:spPr/>
    </dgm:pt>
    <dgm:pt modelId="{39A74068-EC37-4FB7-BAB4-B34D6C3FE76F}" type="pres">
      <dgm:prSet presAssocID="{B7583780-3010-46F0-A920-B45786EE3B46}" presName="background2" presStyleLbl="node2" presStyleIdx="1" presStyleCnt="2"/>
      <dgm:spPr/>
    </dgm:pt>
    <dgm:pt modelId="{ED0554B0-3E43-45EE-AF68-D61BC5AF983C}" type="pres">
      <dgm:prSet presAssocID="{B7583780-3010-46F0-A920-B45786EE3B46}" presName="text2" presStyleLbl="fgAcc2" presStyleIdx="1" presStyleCnt="2">
        <dgm:presLayoutVars>
          <dgm:chPref val="3"/>
        </dgm:presLayoutVars>
      </dgm:prSet>
      <dgm:spPr/>
    </dgm:pt>
    <dgm:pt modelId="{656F1BB9-0BD2-47FA-A799-D3BAB996F762}" type="pres">
      <dgm:prSet presAssocID="{B7583780-3010-46F0-A920-B45786EE3B46}" presName="hierChild3" presStyleCnt="0"/>
      <dgm:spPr/>
    </dgm:pt>
    <dgm:pt modelId="{496C824C-A868-4261-9B99-B7F30F8E4D70}" type="pres">
      <dgm:prSet presAssocID="{15E8F04E-2B6D-4773-AC42-A5BA22C73E7B}" presName="Name17" presStyleLbl="parChTrans1D3" presStyleIdx="1" presStyleCnt="2"/>
      <dgm:spPr/>
    </dgm:pt>
    <dgm:pt modelId="{6312A259-DCDB-48DA-BA28-37CE777BA60B}" type="pres">
      <dgm:prSet presAssocID="{5698AC34-B507-4E05-BECF-E13A99EB24D9}" presName="hierRoot3" presStyleCnt="0"/>
      <dgm:spPr/>
    </dgm:pt>
    <dgm:pt modelId="{62C23EFA-811E-4133-BCBF-861D96B061CD}" type="pres">
      <dgm:prSet presAssocID="{5698AC34-B507-4E05-BECF-E13A99EB24D9}" presName="composite3" presStyleCnt="0"/>
      <dgm:spPr/>
    </dgm:pt>
    <dgm:pt modelId="{C7BA8EB9-A303-4BA6-82DC-BA3C81AEF686}" type="pres">
      <dgm:prSet presAssocID="{5698AC34-B507-4E05-BECF-E13A99EB24D9}" presName="background3" presStyleLbl="node3" presStyleIdx="1" presStyleCnt="2"/>
      <dgm:spPr/>
    </dgm:pt>
    <dgm:pt modelId="{DD3233C3-BB4E-4520-B53C-951E8AFAB763}" type="pres">
      <dgm:prSet presAssocID="{5698AC34-B507-4E05-BECF-E13A99EB24D9}" presName="text3" presStyleLbl="fgAcc3" presStyleIdx="1" presStyleCnt="2">
        <dgm:presLayoutVars>
          <dgm:chPref val="3"/>
        </dgm:presLayoutVars>
      </dgm:prSet>
      <dgm:spPr/>
    </dgm:pt>
    <dgm:pt modelId="{9692FEFB-1BD2-49C4-AEB4-7C01691CBCCB}" type="pres">
      <dgm:prSet presAssocID="{5698AC34-B507-4E05-BECF-E13A99EB24D9}" presName="hierChild4" presStyleCnt="0"/>
      <dgm:spPr/>
    </dgm:pt>
  </dgm:ptLst>
  <dgm:cxnLst>
    <dgm:cxn modelId="{B772B10F-8323-4AD9-ACBB-E9BB0C16DA1F}" type="presOf" srcId="{1491A2C7-918E-4237-9B6A-CEC2B31C8ACA}" destId="{17CC5BAE-EE2D-4F5C-BCE9-40913E6DE27F}" srcOrd="0" destOrd="0" presId="urn:microsoft.com/office/officeart/2005/8/layout/hierarchy1"/>
    <dgm:cxn modelId="{47232E2A-CEC9-4D2C-8464-50BE7383EAC0}" srcId="{1491A2C7-918E-4237-9B6A-CEC2B31C8ACA}" destId="{6B525BE0-4226-40EA-8F9A-EA61B05F4958}" srcOrd="0" destOrd="0" parTransId="{5429F78B-0D19-4DA0-B228-394D0C948CFC}" sibTransId="{DFA6217E-6752-42CC-AC0F-E1EB27A3F667}"/>
    <dgm:cxn modelId="{9F288F33-82EE-47A2-8BA3-165E6DCC15E3}" srcId="{B7583780-3010-46F0-A920-B45786EE3B46}" destId="{5698AC34-B507-4E05-BECF-E13A99EB24D9}" srcOrd="0" destOrd="0" parTransId="{15E8F04E-2B6D-4773-AC42-A5BA22C73E7B}" sibTransId="{4763898A-0E20-43AB-A194-246C05EE22F4}"/>
    <dgm:cxn modelId="{07BD5245-C310-4717-9D76-76CBCEB14DF3}" srcId="{D09667F2-9AF4-435E-91BF-3CDB08704EEA}" destId="{1491A2C7-918E-4237-9B6A-CEC2B31C8ACA}" srcOrd="0" destOrd="0" parTransId="{891704F8-B3B0-4A37-B9B8-CD009FF1E956}" sibTransId="{A364838E-7825-49C6-99E0-B934801D3133}"/>
    <dgm:cxn modelId="{64860993-1241-4EAA-B453-B4E6E30F6A28}" srcId="{30469C0D-AEFB-4132-B9F5-3E199D971738}" destId="{D09667F2-9AF4-435E-91BF-3CDB08704EEA}" srcOrd="0" destOrd="0" parTransId="{445385DE-9EAA-41AE-AC94-4A9F8C0A5F40}" sibTransId="{8420A914-0A46-4780-8673-38586A3E06A6}"/>
    <dgm:cxn modelId="{4188DC95-3301-4C49-AF6F-C6E9D98790DF}" type="presOf" srcId="{B7583780-3010-46F0-A920-B45786EE3B46}" destId="{ED0554B0-3E43-45EE-AF68-D61BC5AF983C}" srcOrd="0" destOrd="0" presId="urn:microsoft.com/office/officeart/2005/8/layout/hierarchy1"/>
    <dgm:cxn modelId="{D6DA7C9F-FBA2-4287-BB78-52278B4FA4C2}" type="presOf" srcId="{30469C0D-AEFB-4132-B9F5-3E199D971738}" destId="{E8961CFF-5402-4C90-9C39-5099586105C5}" srcOrd="0" destOrd="0" presId="urn:microsoft.com/office/officeart/2005/8/layout/hierarchy1"/>
    <dgm:cxn modelId="{18939CCB-3218-4E7C-A558-5DA1648FC12C}" srcId="{D09667F2-9AF4-435E-91BF-3CDB08704EEA}" destId="{B7583780-3010-46F0-A920-B45786EE3B46}" srcOrd="1" destOrd="0" parTransId="{BFEB31B9-FC9C-4F16-80BA-BA9064C1691B}" sibTransId="{F9F467FC-8850-4125-9ADB-12931B96F607}"/>
    <dgm:cxn modelId="{97C787CE-9A61-4FB8-819D-146F0F02F8F4}" type="presOf" srcId="{15E8F04E-2B6D-4773-AC42-A5BA22C73E7B}" destId="{496C824C-A868-4261-9B99-B7F30F8E4D70}" srcOrd="0" destOrd="0" presId="urn:microsoft.com/office/officeart/2005/8/layout/hierarchy1"/>
    <dgm:cxn modelId="{9ACCE3E0-0539-4FDE-8278-8B7B01CECFEE}" type="presOf" srcId="{891704F8-B3B0-4A37-B9B8-CD009FF1E956}" destId="{5C767A9B-5CD6-46F6-917E-091585781A02}" srcOrd="0" destOrd="0" presId="urn:microsoft.com/office/officeart/2005/8/layout/hierarchy1"/>
    <dgm:cxn modelId="{990174EE-E075-4E2D-85C3-6457CFE58A76}" type="presOf" srcId="{5429F78B-0D19-4DA0-B228-394D0C948CFC}" destId="{BB22614E-622C-4161-BC93-BDB45B3599CD}" srcOrd="0" destOrd="0" presId="urn:microsoft.com/office/officeart/2005/8/layout/hierarchy1"/>
    <dgm:cxn modelId="{D2A8C3EF-E08F-4746-9F8E-612526866DB9}" type="presOf" srcId="{6B525BE0-4226-40EA-8F9A-EA61B05F4958}" destId="{B1DD22A1-4796-446C-AECF-38AABEC02216}" srcOrd="0" destOrd="0" presId="urn:microsoft.com/office/officeart/2005/8/layout/hierarchy1"/>
    <dgm:cxn modelId="{D88CD4F2-44FC-47BB-B6F4-0716AB0AC9CA}" type="presOf" srcId="{5698AC34-B507-4E05-BECF-E13A99EB24D9}" destId="{DD3233C3-BB4E-4520-B53C-951E8AFAB763}" srcOrd="0" destOrd="0" presId="urn:microsoft.com/office/officeart/2005/8/layout/hierarchy1"/>
    <dgm:cxn modelId="{E10F68F7-D657-444B-A9A2-747789AD0D97}" type="presOf" srcId="{D09667F2-9AF4-435E-91BF-3CDB08704EEA}" destId="{F5C98508-730B-4245-B605-061123EA7F12}" srcOrd="0" destOrd="0" presId="urn:microsoft.com/office/officeart/2005/8/layout/hierarchy1"/>
    <dgm:cxn modelId="{A7E49EFF-33DA-4719-9228-74759657D105}" type="presOf" srcId="{BFEB31B9-FC9C-4F16-80BA-BA9064C1691B}" destId="{E96BFFBE-91A3-497C-B87F-0847E03CE250}" srcOrd="0" destOrd="0" presId="urn:microsoft.com/office/officeart/2005/8/layout/hierarchy1"/>
    <dgm:cxn modelId="{842932FA-D094-4642-9EA7-5622224A1F38}" type="presParOf" srcId="{E8961CFF-5402-4C90-9C39-5099586105C5}" destId="{63B1A376-11D6-4A53-8A2E-26F658E4CA67}" srcOrd="0" destOrd="0" presId="urn:microsoft.com/office/officeart/2005/8/layout/hierarchy1"/>
    <dgm:cxn modelId="{DE097268-BFA3-401F-8C11-1FE1D68DDB6B}" type="presParOf" srcId="{63B1A376-11D6-4A53-8A2E-26F658E4CA67}" destId="{B35DE6D3-47C7-49C4-A1D0-724537EC7EB1}" srcOrd="0" destOrd="0" presId="urn:microsoft.com/office/officeart/2005/8/layout/hierarchy1"/>
    <dgm:cxn modelId="{7C92A97D-342E-4A18-95F7-D11B244E0628}" type="presParOf" srcId="{B35DE6D3-47C7-49C4-A1D0-724537EC7EB1}" destId="{A8904446-9ECF-411A-9530-FDD7F14EA466}" srcOrd="0" destOrd="0" presId="urn:microsoft.com/office/officeart/2005/8/layout/hierarchy1"/>
    <dgm:cxn modelId="{B5540D67-4C20-4FD5-958C-5902C8EA5418}" type="presParOf" srcId="{B35DE6D3-47C7-49C4-A1D0-724537EC7EB1}" destId="{F5C98508-730B-4245-B605-061123EA7F12}" srcOrd="1" destOrd="0" presId="urn:microsoft.com/office/officeart/2005/8/layout/hierarchy1"/>
    <dgm:cxn modelId="{FD59F755-8985-48C8-A93D-E0B955077974}" type="presParOf" srcId="{63B1A376-11D6-4A53-8A2E-26F658E4CA67}" destId="{E973E268-666D-41A1-AED5-DDE27A899D3A}" srcOrd="1" destOrd="0" presId="urn:microsoft.com/office/officeart/2005/8/layout/hierarchy1"/>
    <dgm:cxn modelId="{25648A64-5AB6-45C0-8D0E-64FD787B74C2}" type="presParOf" srcId="{E973E268-666D-41A1-AED5-DDE27A899D3A}" destId="{5C767A9B-5CD6-46F6-917E-091585781A02}" srcOrd="0" destOrd="0" presId="urn:microsoft.com/office/officeart/2005/8/layout/hierarchy1"/>
    <dgm:cxn modelId="{5A33C926-2EAF-41ED-A997-E54EDADD08B2}" type="presParOf" srcId="{E973E268-666D-41A1-AED5-DDE27A899D3A}" destId="{D50732CB-50AF-48B3-8E06-6F419CABDB3E}" srcOrd="1" destOrd="0" presId="urn:microsoft.com/office/officeart/2005/8/layout/hierarchy1"/>
    <dgm:cxn modelId="{8ECD2247-7B25-4A00-9CC6-4726059210B5}" type="presParOf" srcId="{D50732CB-50AF-48B3-8E06-6F419CABDB3E}" destId="{CB8B7507-F9D6-4219-9C0F-AABF00E6AB18}" srcOrd="0" destOrd="0" presId="urn:microsoft.com/office/officeart/2005/8/layout/hierarchy1"/>
    <dgm:cxn modelId="{D851B268-75E8-4DF9-B69B-901F4EDA9E46}" type="presParOf" srcId="{CB8B7507-F9D6-4219-9C0F-AABF00E6AB18}" destId="{985D2007-6894-452F-AA40-DAF590180920}" srcOrd="0" destOrd="0" presId="urn:microsoft.com/office/officeart/2005/8/layout/hierarchy1"/>
    <dgm:cxn modelId="{D63AD7AA-46BD-48CD-91D3-9D358437B3D9}" type="presParOf" srcId="{CB8B7507-F9D6-4219-9C0F-AABF00E6AB18}" destId="{17CC5BAE-EE2D-4F5C-BCE9-40913E6DE27F}" srcOrd="1" destOrd="0" presId="urn:microsoft.com/office/officeart/2005/8/layout/hierarchy1"/>
    <dgm:cxn modelId="{AD60D34F-AFE0-4373-8C05-3DEDAF8A2C9A}" type="presParOf" srcId="{D50732CB-50AF-48B3-8E06-6F419CABDB3E}" destId="{EB1DD556-488C-40F9-B07D-CC0925E2B2E7}" srcOrd="1" destOrd="0" presId="urn:microsoft.com/office/officeart/2005/8/layout/hierarchy1"/>
    <dgm:cxn modelId="{B1ED6247-1D8B-406A-BCD0-555085B7C313}" type="presParOf" srcId="{EB1DD556-488C-40F9-B07D-CC0925E2B2E7}" destId="{BB22614E-622C-4161-BC93-BDB45B3599CD}" srcOrd="0" destOrd="0" presId="urn:microsoft.com/office/officeart/2005/8/layout/hierarchy1"/>
    <dgm:cxn modelId="{510E3A3C-A568-4A98-8351-DE495EDBC012}" type="presParOf" srcId="{EB1DD556-488C-40F9-B07D-CC0925E2B2E7}" destId="{DCC0D043-644C-4D77-955C-E726678DF850}" srcOrd="1" destOrd="0" presId="urn:microsoft.com/office/officeart/2005/8/layout/hierarchy1"/>
    <dgm:cxn modelId="{B8D83A73-88DA-4BE0-B4B1-703AF0063DD4}" type="presParOf" srcId="{DCC0D043-644C-4D77-955C-E726678DF850}" destId="{62F6284A-7098-4966-89D5-D86AF51F2D0B}" srcOrd="0" destOrd="0" presId="urn:microsoft.com/office/officeart/2005/8/layout/hierarchy1"/>
    <dgm:cxn modelId="{95E57030-04AB-4067-B04C-9DFEA1F134FA}" type="presParOf" srcId="{62F6284A-7098-4966-89D5-D86AF51F2D0B}" destId="{8C18E3FC-71D7-45FB-87BC-36A34C5FB392}" srcOrd="0" destOrd="0" presId="urn:microsoft.com/office/officeart/2005/8/layout/hierarchy1"/>
    <dgm:cxn modelId="{A6D17517-5508-4A0C-A548-61CA9A801188}" type="presParOf" srcId="{62F6284A-7098-4966-89D5-D86AF51F2D0B}" destId="{B1DD22A1-4796-446C-AECF-38AABEC02216}" srcOrd="1" destOrd="0" presId="urn:microsoft.com/office/officeart/2005/8/layout/hierarchy1"/>
    <dgm:cxn modelId="{FA1A026D-8672-49F2-8F43-DC62C3310A75}" type="presParOf" srcId="{DCC0D043-644C-4D77-955C-E726678DF850}" destId="{95C868BF-E447-4267-89A8-E561D1EE592E}" srcOrd="1" destOrd="0" presId="urn:microsoft.com/office/officeart/2005/8/layout/hierarchy1"/>
    <dgm:cxn modelId="{7B9554FE-6D43-471C-A0D4-E43B45E35FBF}" type="presParOf" srcId="{E973E268-666D-41A1-AED5-DDE27A899D3A}" destId="{E96BFFBE-91A3-497C-B87F-0847E03CE250}" srcOrd="2" destOrd="0" presId="urn:microsoft.com/office/officeart/2005/8/layout/hierarchy1"/>
    <dgm:cxn modelId="{F86BACFF-2D49-4F4E-AD74-6E938175DA88}" type="presParOf" srcId="{E973E268-666D-41A1-AED5-DDE27A899D3A}" destId="{9D9EA2A1-06B4-4C07-81B2-D82FFFDCC6FA}" srcOrd="3" destOrd="0" presId="urn:microsoft.com/office/officeart/2005/8/layout/hierarchy1"/>
    <dgm:cxn modelId="{A9B5982D-4FC4-4C70-AD37-02410EA396A5}" type="presParOf" srcId="{9D9EA2A1-06B4-4C07-81B2-D82FFFDCC6FA}" destId="{0854AB83-B635-4E3F-AE78-8C6D0BE9DF87}" srcOrd="0" destOrd="0" presId="urn:microsoft.com/office/officeart/2005/8/layout/hierarchy1"/>
    <dgm:cxn modelId="{610C1708-8004-4116-8D2D-CCC29C2DB910}" type="presParOf" srcId="{0854AB83-B635-4E3F-AE78-8C6D0BE9DF87}" destId="{39A74068-EC37-4FB7-BAB4-B34D6C3FE76F}" srcOrd="0" destOrd="0" presId="urn:microsoft.com/office/officeart/2005/8/layout/hierarchy1"/>
    <dgm:cxn modelId="{B094EF77-1553-4383-AE61-EA1B4810F6EF}" type="presParOf" srcId="{0854AB83-B635-4E3F-AE78-8C6D0BE9DF87}" destId="{ED0554B0-3E43-45EE-AF68-D61BC5AF983C}" srcOrd="1" destOrd="0" presId="urn:microsoft.com/office/officeart/2005/8/layout/hierarchy1"/>
    <dgm:cxn modelId="{8C4F3C5B-F5FA-443F-A68B-CE797B490195}" type="presParOf" srcId="{9D9EA2A1-06B4-4C07-81B2-D82FFFDCC6FA}" destId="{656F1BB9-0BD2-47FA-A799-D3BAB996F762}" srcOrd="1" destOrd="0" presId="urn:microsoft.com/office/officeart/2005/8/layout/hierarchy1"/>
    <dgm:cxn modelId="{6E4FA29B-CF3E-4AC1-B848-6D62FC68D267}" type="presParOf" srcId="{656F1BB9-0BD2-47FA-A799-D3BAB996F762}" destId="{496C824C-A868-4261-9B99-B7F30F8E4D70}" srcOrd="0" destOrd="0" presId="urn:microsoft.com/office/officeart/2005/8/layout/hierarchy1"/>
    <dgm:cxn modelId="{1541AF24-3DA8-4F08-A57F-0A3E20165A93}" type="presParOf" srcId="{656F1BB9-0BD2-47FA-A799-D3BAB996F762}" destId="{6312A259-DCDB-48DA-BA28-37CE777BA60B}" srcOrd="1" destOrd="0" presId="urn:microsoft.com/office/officeart/2005/8/layout/hierarchy1"/>
    <dgm:cxn modelId="{8E35BAC7-DAC7-483B-8815-497138DD5A41}" type="presParOf" srcId="{6312A259-DCDB-48DA-BA28-37CE777BA60B}" destId="{62C23EFA-811E-4133-BCBF-861D96B061CD}" srcOrd="0" destOrd="0" presId="urn:microsoft.com/office/officeart/2005/8/layout/hierarchy1"/>
    <dgm:cxn modelId="{7511CBBF-FB72-4619-8EAA-A8EB6CBAC560}" type="presParOf" srcId="{62C23EFA-811E-4133-BCBF-861D96B061CD}" destId="{C7BA8EB9-A303-4BA6-82DC-BA3C81AEF686}" srcOrd="0" destOrd="0" presId="urn:microsoft.com/office/officeart/2005/8/layout/hierarchy1"/>
    <dgm:cxn modelId="{D263642D-4A89-4F20-BA4F-944D2313B94E}" type="presParOf" srcId="{62C23EFA-811E-4133-BCBF-861D96B061CD}" destId="{DD3233C3-BB4E-4520-B53C-951E8AFAB763}" srcOrd="1" destOrd="0" presId="urn:microsoft.com/office/officeart/2005/8/layout/hierarchy1"/>
    <dgm:cxn modelId="{4E68D83A-5FC2-4902-8990-6DA2B0A2D628}" type="presParOf" srcId="{6312A259-DCDB-48DA-BA28-37CE777BA60B}" destId="{9692FEFB-1BD2-49C4-AEB4-7C01691CBCC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830EDC-5B94-4E59-B525-2F9747A19DBE}"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BF81913-3A0B-418E-9E41-7F2DA74F102A}">
      <dgm:prSet/>
      <dgm:spPr/>
      <dgm:t>
        <a:bodyPr/>
        <a:lstStyle/>
        <a:p>
          <a:pPr>
            <a:lnSpc>
              <a:spcPct val="100000"/>
            </a:lnSpc>
          </a:pPr>
          <a:r>
            <a:rPr lang="en-US"/>
            <a:t>research on topics like plant pathology, soil pH, hydroponics, and urban farming</a:t>
          </a:r>
        </a:p>
      </dgm:t>
    </dgm:pt>
    <dgm:pt modelId="{CB5DFFAD-9FC9-4BA4-B6EC-C4F9119AF06E}" type="parTrans" cxnId="{5C21C0D2-1B7E-4F7A-8798-BD4EAA4DEB72}">
      <dgm:prSet/>
      <dgm:spPr/>
      <dgm:t>
        <a:bodyPr/>
        <a:lstStyle/>
        <a:p>
          <a:endParaRPr lang="en-US"/>
        </a:p>
      </dgm:t>
    </dgm:pt>
    <dgm:pt modelId="{0C9F2B6C-DA97-4019-8C38-947C4D1D0DC5}" type="sibTrans" cxnId="{5C21C0D2-1B7E-4F7A-8798-BD4EAA4DEB72}">
      <dgm:prSet/>
      <dgm:spPr/>
      <dgm:t>
        <a:bodyPr/>
        <a:lstStyle/>
        <a:p>
          <a:pPr>
            <a:lnSpc>
              <a:spcPct val="100000"/>
            </a:lnSpc>
          </a:pPr>
          <a:endParaRPr lang="en-US"/>
        </a:p>
      </dgm:t>
    </dgm:pt>
    <dgm:pt modelId="{571258FC-C082-4BAD-9E8C-EED253C315BE}">
      <dgm:prSet/>
      <dgm:spPr/>
      <dgm:t>
        <a:bodyPr/>
        <a:lstStyle/>
        <a:p>
          <a:pPr>
            <a:lnSpc>
              <a:spcPct val="100000"/>
            </a:lnSpc>
          </a:pPr>
          <a:r>
            <a:rPr lang="en-US" b="1"/>
            <a:t>Documentation:</a:t>
          </a:r>
          <a:r>
            <a:rPr lang="en-US"/>
            <a:t> Maintain a detailed garden journal, take photos of progress, and require written reports on experiments, such as tracking plant growth or analyzing the results of different fertilizer types.</a:t>
          </a:r>
        </a:p>
      </dgm:t>
    </dgm:pt>
    <dgm:pt modelId="{F0835624-F68A-40F1-AFB5-18545BF6F43D}" type="parTrans" cxnId="{A6064ABA-C62C-4DEA-81D9-751C34B2E078}">
      <dgm:prSet/>
      <dgm:spPr/>
      <dgm:t>
        <a:bodyPr/>
        <a:lstStyle/>
        <a:p>
          <a:endParaRPr lang="en-US"/>
        </a:p>
      </dgm:t>
    </dgm:pt>
    <dgm:pt modelId="{6D417BD4-3BBE-4138-A600-788874255909}" type="sibTrans" cxnId="{A6064ABA-C62C-4DEA-81D9-751C34B2E078}">
      <dgm:prSet/>
      <dgm:spPr/>
      <dgm:t>
        <a:bodyPr/>
        <a:lstStyle/>
        <a:p>
          <a:pPr>
            <a:lnSpc>
              <a:spcPct val="100000"/>
            </a:lnSpc>
          </a:pPr>
          <a:endParaRPr lang="en-US"/>
        </a:p>
      </dgm:t>
    </dgm:pt>
    <dgm:pt modelId="{5E715FDF-B14D-4AFC-B220-40A84F1F42AD}">
      <dgm:prSet/>
      <dgm:spPr/>
      <dgm:t>
        <a:bodyPr/>
        <a:lstStyle/>
        <a:p>
          <a:pPr>
            <a:lnSpc>
              <a:spcPct val="100000"/>
            </a:lnSpc>
          </a:pPr>
          <a:r>
            <a:rPr lang="en-US" b="1"/>
            <a:t>Structure:</a:t>
          </a:r>
          <a:r>
            <a:rPr lang="en-US"/>
            <a:t> Utilize a structured approach by requiring students to plan a garden layout, manage a budget, calculate yield (mathematics), and track costs for a potential farmer's market project</a:t>
          </a:r>
        </a:p>
      </dgm:t>
    </dgm:pt>
    <dgm:pt modelId="{6606955A-1312-4B37-8ABB-B8C5F16BC2D0}" type="parTrans" cxnId="{5410D17E-4BBC-4DBA-8C6B-61F20BF25310}">
      <dgm:prSet/>
      <dgm:spPr/>
      <dgm:t>
        <a:bodyPr/>
        <a:lstStyle/>
        <a:p>
          <a:endParaRPr lang="en-US"/>
        </a:p>
      </dgm:t>
    </dgm:pt>
    <dgm:pt modelId="{8B558EA3-17DD-47F6-A1D6-117B8716EF68}" type="sibTrans" cxnId="{5410D17E-4BBC-4DBA-8C6B-61F20BF25310}">
      <dgm:prSet/>
      <dgm:spPr/>
      <dgm:t>
        <a:bodyPr/>
        <a:lstStyle/>
        <a:p>
          <a:pPr>
            <a:lnSpc>
              <a:spcPct val="100000"/>
            </a:lnSpc>
          </a:pPr>
          <a:endParaRPr lang="en-US"/>
        </a:p>
      </dgm:t>
    </dgm:pt>
    <dgm:pt modelId="{E9B7166D-9429-47D7-9D28-D10D35295348}">
      <dgm:prSet/>
      <dgm:spPr/>
      <dgm:t>
        <a:bodyPr/>
        <a:lstStyle/>
        <a:p>
          <a:pPr>
            <a:lnSpc>
              <a:spcPct val="100000"/>
            </a:lnSpc>
          </a:pPr>
          <a:r>
            <a:rPr lang="en-US" b="1"/>
            <a:t>Botany &amp; Science:</a:t>
          </a:r>
          <a:r>
            <a:rPr lang="en-US"/>
            <a:t> Study plant anatomy, photosynthesis, photosynthesis, and genetics</a:t>
          </a:r>
        </a:p>
      </dgm:t>
    </dgm:pt>
    <dgm:pt modelId="{B7482945-0356-496A-A504-53537AC21FA5}" type="parTrans" cxnId="{F06C1465-75DC-4F43-AEE5-928CDDEB1AA9}">
      <dgm:prSet/>
      <dgm:spPr/>
      <dgm:t>
        <a:bodyPr/>
        <a:lstStyle/>
        <a:p>
          <a:endParaRPr lang="en-US"/>
        </a:p>
      </dgm:t>
    </dgm:pt>
    <dgm:pt modelId="{3898F445-4930-4317-B20B-2648158A79E8}" type="sibTrans" cxnId="{F06C1465-75DC-4F43-AEE5-928CDDEB1AA9}">
      <dgm:prSet/>
      <dgm:spPr/>
      <dgm:t>
        <a:bodyPr/>
        <a:lstStyle/>
        <a:p>
          <a:pPr>
            <a:lnSpc>
              <a:spcPct val="100000"/>
            </a:lnSpc>
          </a:pPr>
          <a:endParaRPr lang="en-US"/>
        </a:p>
      </dgm:t>
    </dgm:pt>
    <dgm:pt modelId="{99BB0091-1BF4-479D-BCEF-7D48CDAC0CF1}">
      <dgm:prSet/>
      <dgm:spPr/>
      <dgm:t>
        <a:bodyPr/>
        <a:lstStyle/>
        <a:p>
          <a:pPr>
            <a:lnSpc>
              <a:spcPct val="100000"/>
            </a:lnSpc>
          </a:pPr>
          <a:r>
            <a:rPr lang="en-US" b="1"/>
            <a:t>Sustainability:</a:t>
          </a:r>
          <a:r>
            <a:rPr lang="en-US"/>
            <a:t> Explore composting, companion planting, and natural pest control methods.</a:t>
          </a:r>
        </a:p>
      </dgm:t>
    </dgm:pt>
    <dgm:pt modelId="{1DA5D6A0-B317-48FE-BFC6-98A08BDC414E}" type="parTrans" cxnId="{52513900-BB68-451E-9412-D91E7616E152}">
      <dgm:prSet/>
      <dgm:spPr/>
      <dgm:t>
        <a:bodyPr/>
        <a:lstStyle/>
        <a:p>
          <a:endParaRPr lang="en-US"/>
        </a:p>
      </dgm:t>
    </dgm:pt>
    <dgm:pt modelId="{B20DF87A-D4B2-4B81-868F-9ACBB5C603A3}" type="sibTrans" cxnId="{52513900-BB68-451E-9412-D91E7616E152}">
      <dgm:prSet/>
      <dgm:spPr/>
      <dgm:t>
        <a:bodyPr/>
        <a:lstStyle/>
        <a:p>
          <a:pPr>
            <a:lnSpc>
              <a:spcPct val="100000"/>
            </a:lnSpc>
          </a:pPr>
          <a:endParaRPr lang="en-US"/>
        </a:p>
      </dgm:t>
    </dgm:pt>
    <dgm:pt modelId="{42F8CEAF-92EB-43AE-BBC5-90ACF4D6F77B}">
      <dgm:prSet/>
      <dgm:spPr/>
      <dgm:t>
        <a:bodyPr/>
        <a:lstStyle/>
        <a:p>
          <a:pPr>
            <a:lnSpc>
              <a:spcPct val="100000"/>
            </a:lnSpc>
          </a:pPr>
          <a:r>
            <a:rPr lang="en-US" b="1"/>
            <a:t>Project-Based Learning:</a:t>
          </a:r>
          <a:r>
            <a:rPr lang="en-US"/>
            <a:t> Focus on specific projects, such as building raised beds, starting seeds indoors, creating a herb garden, or developing a sustainable greenhouse</a:t>
          </a:r>
        </a:p>
      </dgm:t>
    </dgm:pt>
    <dgm:pt modelId="{3076A491-F326-4A3E-B971-07AAAD352965}" type="parTrans" cxnId="{A9319AA4-DF81-42EC-BC90-75BDF213C1D8}">
      <dgm:prSet/>
      <dgm:spPr/>
      <dgm:t>
        <a:bodyPr/>
        <a:lstStyle/>
        <a:p>
          <a:endParaRPr lang="en-US"/>
        </a:p>
      </dgm:t>
    </dgm:pt>
    <dgm:pt modelId="{6FFE0A78-B882-493F-AF38-74B3F550F54B}" type="sibTrans" cxnId="{A9319AA4-DF81-42EC-BC90-75BDF213C1D8}">
      <dgm:prSet/>
      <dgm:spPr/>
      <dgm:t>
        <a:bodyPr/>
        <a:lstStyle/>
        <a:p>
          <a:pPr>
            <a:lnSpc>
              <a:spcPct val="100000"/>
            </a:lnSpc>
          </a:pPr>
          <a:endParaRPr lang="en-US"/>
        </a:p>
      </dgm:t>
    </dgm:pt>
    <dgm:pt modelId="{99FD9A3F-54CC-4FEC-843F-01DC5B9370F9}">
      <dgm:prSet/>
      <dgm:spPr/>
      <dgm:t>
        <a:bodyPr/>
        <a:lstStyle/>
        <a:p>
          <a:pPr>
            <a:lnSpc>
              <a:spcPct val="100000"/>
            </a:lnSpc>
          </a:pPr>
          <a:r>
            <a:rPr lang="en-US" b="1"/>
            <a:t>Field Studies:</a:t>
          </a:r>
          <a:r>
            <a:rPr lang="en-US"/>
            <a:t> Visit local botanical gardens, nurseries, or community gardens, and connect with local</a:t>
          </a:r>
        </a:p>
      </dgm:t>
    </dgm:pt>
    <dgm:pt modelId="{367AA671-DE87-42A3-91D5-C7E757AEBAA5}" type="parTrans" cxnId="{58962EA4-26C2-4288-9A1D-F5A4BA3FD6DB}">
      <dgm:prSet/>
      <dgm:spPr/>
      <dgm:t>
        <a:bodyPr/>
        <a:lstStyle/>
        <a:p>
          <a:endParaRPr lang="en-US"/>
        </a:p>
      </dgm:t>
    </dgm:pt>
    <dgm:pt modelId="{2DC1384E-B084-496D-95B0-7E97FA0160F0}" type="sibTrans" cxnId="{58962EA4-26C2-4288-9A1D-F5A4BA3FD6DB}">
      <dgm:prSet/>
      <dgm:spPr/>
      <dgm:t>
        <a:bodyPr/>
        <a:lstStyle/>
        <a:p>
          <a:endParaRPr lang="en-US"/>
        </a:p>
      </dgm:t>
    </dgm:pt>
    <dgm:pt modelId="{9E772DB2-8D87-49A7-9A90-3AC1EE7C1726}" type="pres">
      <dgm:prSet presAssocID="{29830EDC-5B94-4E59-B525-2F9747A19DBE}" presName="root" presStyleCnt="0">
        <dgm:presLayoutVars>
          <dgm:dir/>
          <dgm:resizeHandles val="exact"/>
        </dgm:presLayoutVars>
      </dgm:prSet>
      <dgm:spPr/>
    </dgm:pt>
    <dgm:pt modelId="{C322E9A8-1916-409E-B8E0-25BBF51D74AF}" type="pres">
      <dgm:prSet presAssocID="{29830EDC-5B94-4E59-B525-2F9747A19DBE}" presName="container" presStyleCnt="0">
        <dgm:presLayoutVars>
          <dgm:dir/>
          <dgm:resizeHandles val="exact"/>
        </dgm:presLayoutVars>
      </dgm:prSet>
      <dgm:spPr/>
    </dgm:pt>
    <dgm:pt modelId="{0B91D734-A158-4004-BBEB-A87234F7326C}" type="pres">
      <dgm:prSet presAssocID="{ABF81913-3A0B-418E-9E41-7F2DA74F102A}" presName="compNode" presStyleCnt="0"/>
      <dgm:spPr/>
    </dgm:pt>
    <dgm:pt modelId="{7DEDD13F-2C1A-4DE1-BCF2-470E62B13F94}" type="pres">
      <dgm:prSet presAssocID="{ABF81913-3A0B-418E-9E41-7F2DA74F102A}" presName="iconBgRect" presStyleLbl="bgShp" presStyleIdx="0" presStyleCnt="7"/>
      <dgm:spPr/>
    </dgm:pt>
    <dgm:pt modelId="{257AF391-5FE7-4E5F-9B95-560D01B4FCF7}" type="pres">
      <dgm:prSet presAssocID="{ABF81913-3A0B-418E-9E41-7F2DA74F102A}"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lant"/>
        </a:ext>
      </dgm:extLst>
    </dgm:pt>
    <dgm:pt modelId="{95F040D6-66A9-41CE-91A0-E7F168FF3742}" type="pres">
      <dgm:prSet presAssocID="{ABF81913-3A0B-418E-9E41-7F2DA74F102A}" presName="spaceRect" presStyleCnt="0"/>
      <dgm:spPr/>
    </dgm:pt>
    <dgm:pt modelId="{82BF50AA-910E-4C35-AB1C-2AE7ECD07ED0}" type="pres">
      <dgm:prSet presAssocID="{ABF81913-3A0B-418E-9E41-7F2DA74F102A}" presName="textRect" presStyleLbl="revTx" presStyleIdx="0" presStyleCnt="7">
        <dgm:presLayoutVars>
          <dgm:chMax val="1"/>
          <dgm:chPref val="1"/>
        </dgm:presLayoutVars>
      </dgm:prSet>
      <dgm:spPr/>
    </dgm:pt>
    <dgm:pt modelId="{A2800408-1225-4948-9868-CD0D8E48B9BD}" type="pres">
      <dgm:prSet presAssocID="{0C9F2B6C-DA97-4019-8C38-947C4D1D0DC5}" presName="sibTrans" presStyleLbl="sibTrans2D1" presStyleIdx="0" presStyleCnt="0"/>
      <dgm:spPr/>
    </dgm:pt>
    <dgm:pt modelId="{71A19C06-A551-4A60-8A6F-11BB69876A85}" type="pres">
      <dgm:prSet presAssocID="{571258FC-C082-4BAD-9E8C-EED253C315BE}" presName="compNode" presStyleCnt="0"/>
      <dgm:spPr/>
    </dgm:pt>
    <dgm:pt modelId="{B5D3C698-5D0A-401A-B5DA-8D1AA1ED292A}" type="pres">
      <dgm:prSet presAssocID="{571258FC-C082-4BAD-9E8C-EED253C315BE}" presName="iconBgRect" presStyleLbl="bgShp" presStyleIdx="1" presStyleCnt="7"/>
      <dgm:spPr/>
    </dgm:pt>
    <dgm:pt modelId="{5C01BDFF-45D7-4760-B0FC-D11ABEDFBBA2}" type="pres">
      <dgm:prSet presAssocID="{571258FC-C082-4BAD-9E8C-EED253C315BE}"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eeds"/>
        </a:ext>
      </dgm:extLst>
    </dgm:pt>
    <dgm:pt modelId="{42696521-529B-4838-B3A4-3BBD20EBF490}" type="pres">
      <dgm:prSet presAssocID="{571258FC-C082-4BAD-9E8C-EED253C315BE}" presName="spaceRect" presStyleCnt="0"/>
      <dgm:spPr/>
    </dgm:pt>
    <dgm:pt modelId="{64B71E65-4BD8-46F8-A97E-AC85DB881423}" type="pres">
      <dgm:prSet presAssocID="{571258FC-C082-4BAD-9E8C-EED253C315BE}" presName="textRect" presStyleLbl="revTx" presStyleIdx="1" presStyleCnt="7">
        <dgm:presLayoutVars>
          <dgm:chMax val="1"/>
          <dgm:chPref val="1"/>
        </dgm:presLayoutVars>
      </dgm:prSet>
      <dgm:spPr/>
    </dgm:pt>
    <dgm:pt modelId="{E5060429-BA1A-49F9-B58E-543DC1D38884}" type="pres">
      <dgm:prSet presAssocID="{6D417BD4-3BBE-4138-A600-788874255909}" presName="sibTrans" presStyleLbl="sibTrans2D1" presStyleIdx="0" presStyleCnt="0"/>
      <dgm:spPr/>
    </dgm:pt>
    <dgm:pt modelId="{03CAA856-F972-4C3A-8666-7C44C56CDCE9}" type="pres">
      <dgm:prSet presAssocID="{5E715FDF-B14D-4AFC-B220-40A84F1F42AD}" presName="compNode" presStyleCnt="0"/>
      <dgm:spPr/>
    </dgm:pt>
    <dgm:pt modelId="{E2409984-28E5-4ED8-8AE2-970426EFB550}" type="pres">
      <dgm:prSet presAssocID="{5E715FDF-B14D-4AFC-B220-40A84F1F42AD}" presName="iconBgRect" presStyleLbl="bgShp" presStyleIdx="2" presStyleCnt="7"/>
      <dgm:spPr/>
    </dgm:pt>
    <dgm:pt modelId="{CF17115A-80E1-493B-B614-998E2B2BE499}" type="pres">
      <dgm:prSet presAssocID="{5E715FDF-B14D-4AFC-B220-40A84F1F42AD}"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lassroom"/>
        </a:ext>
      </dgm:extLst>
    </dgm:pt>
    <dgm:pt modelId="{4E1EF372-236E-4F98-B32D-856016F62CA9}" type="pres">
      <dgm:prSet presAssocID="{5E715FDF-B14D-4AFC-B220-40A84F1F42AD}" presName="spaceRect" presStyleCnt="0"/>
      <dgm:spPr/>
    </dgm:pt>
    <dgm:pt modelId="{AAB887D1-4A09-4820-99AE-7CA35DE73665}" type="pres">
      <dgm:prSet presAssocID="{5E715FDF-B14D-4AFC-B220-40A84F1F42AD}" presName="textRect" presStyleLbl="revTx" presStyleIdx="2" presStyleCnt="7">
        <dgm:presLayoutVars>
          <dgm:chMax val="1"/>
          <dgm:chPref val="1"/>
        </dgm:presLayoutVars>
      </dgm:prSet>
      <dgm:spPr/>
    </dgm:pt>
    <dgm:pt modelId="{1C0E3C84-14D6-4F86-9C51-B144AB9626F0}" type="pres">
      <dgm:prSet presAssocID="{8B558EA3-17DD-47F6-A1D6-117B8716EF68}" presName="sibTrans" presStyleLbl="sibTrans2D1" presStyleIdx="0" presStyleCnt="0"/>
      <dgm:spPr/>
    </dgm:pt>
    <dgm:pt modelId="{AE621536-7419-461F-B3D3-7F867147E579}" type="pres">
      <dgm:prSet presAssocID="{E9B7166D-9429-47D7-9D28-D10D35295348}" presName="compNode" presStyleCnt="0"/>
      <dgm:spPr/>
    </dgm:pt>
    <dgm:pt modelId="{10547E4E-8B58-44AC-98E8-B61FE0EC6347}" type="pres">
      <dgm:prSet presAssocID="{E9B7166D-9429-47D7-9D28-D10D35295348}" presName="iconBgRect" presStyleLbl="bgShp" presStyleIdx="3" presStyleCnt="7"/>
      <dgm:spPr/>
    </dgm:pt>
    <dgm:pt modelId="{0CB9F97B-A53C-4014-9F0B-666CE730B3E3}" type="pres">
      <dgm:prSet presAssocID="{E9B7166D-9429-47D7-9D28-D10D35295348}"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ucculent"/>
        </a:ext>
      </dgm:extLst>
    </dgm:pt>
    <dgm:pt modelId="{6E6217CC-78F7-420F-9C50-589E73C34B14}" type="pres">
      <dgm:prSet presAssocID="{E9B7166D-9429-47D7-9D28-D10D35295348}" presName="spaceRect" presStyleCnt="0"/>
      <dgm:spPr/>
    </dgm:pt>
    <dgm:pt modelId="{4F7A176E-31C9-4008-967D-F856EFA2EE77}" type="pres">
      <dgm:prSet presAssocID="{E9B7166D-9429-47D7-9D28-D10D35295348}" presName="textRect" presStyleLbl="revTx" presStyleIdx="3" presStyleCnt="7">
        <dgm:presLayoutVars>
          <dgm:chMax val="1"/>
          <dgm:chPref val="1"/>
        </dgm:presLayoutVars>
      </dgm:prSet>
      <dgm:spPr/>
    </dgm:pt>
    <dgm:pt modelId="{CF03BCDC-EAE8-4599-A222-22F4663DAEE2}" type="pres">
      <dgm:prSet presAssocID="{3898F445-4930-4317-B20B-2648158A79E8}" presName="sibTrans" presStyleLbl="sibTrans2D1" presStyleIdx="0" presStyleCnt="0"/>
      <dgm:spPr/>
    </dgm:pt>
    <dgm:pt modelId="{0E14F38E-B837-4B96-B157-0D89BEDF8A30}" type="pres">
      <dgm:prSet presAssocID="{99BB0091-1BF4-479D-BCEF-7D48CDAC0CF1}" presName="compNode" presStyleCnt="0"/>
      <dgm:spPr/>
    </dgm:pt>
    <dgm:pt modelId="{581E882B-7DB2-4CF5-AFDA-C389841D5326}" type="pres">
      <dgm:prSet presAssocID="{99BB0091-1BF4-479D-BCEF-7D48CDAC0CF1}" presName="iconBgRect" presStyleLbl="bgShp" presStyleIdx="4" presStyleCnt="7"/>
      <dgm:spPr/>
    </dgm:pt>
    <dgm:pt modelId="{9702D5C2-B07D-462F-A093-AA0B1E7CB3AB}" type="pres">
      <dgm:prSet presAssocID="{99BB0091-1BF4-479D-BCEF-7D48CDAC0CF1}"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ustainability"/>
        </a:ext>
      </dgm:extLst>
    </dgm:pt>
    <dgm:pt modelId="{904355EF-0C36-4EA7-9F40-35DF50B3C9A6}" type="pres">
      <dgm:prSet presAssocID="{99BB0091-1BF4-479D-BCEF-7D48CDAC0CF1}" presName="spaceRect" presStyleCnt="0"/>
      <dgm:spPr/>
    </dgm:pt>
    <dgm:pt modelId="{577E13CF-34F7-4482-959C-5175E267C777}" type="pres">
      <dgm:prSet presAssocID="{99BB0091-1BF4-479D-BCEF-7D48CDAC0CF1}" presName="textRect" presStyleLbl="revTx" presStyleIdx="4" presStyleCnt="7">
        <dgm:presLayoutVars>
          <dgm:chMax val="1"/>
          <dgm:chPref val="1"/>
        </dgm:presLayoutVars>
      </dgm:prSet>
      <dgm:spPr/>
    </dgm:pt>
    <dgm:pt modelId="{31D844BF-82DA-41A3-B467-60DDD4FCE90D}" type="pres">
      <dgm:prSet presAssocID="{B20DF87A-D4B2-4B81-868F-9ACBB5C603A3}" presName="sibTrans" presStyleLbl="sibTrans2D1" presStyleIdx="0" presStyleCnt="0"/>
      <dgm:spPr/>
    </dgm:pt>
    <dgm:pt modelId="{78C0962E-618F-4550-8243-6598832360C0}" type="pres">
      <dgm:prSet presAssocID="{42F8CEAF-92EB-43AE-BBC5-90ACF4D6F77B}" presName="compNode" presStyleCnt="0"/>
      <dgm:spPr/>
    </dgm:pt>
    <dgm:pt modelId="{C382E2CC-45D4-4B76-999E-8AFA9EA9E823}" type="pres">
      <dgm:prSet presAssocID="{42F8CEAF-92EB-43AE-BBC5-90ACF4D6F77B}" presName="iconBgRect" presStyleLbl="bgShp" presStyleIdx="5" presStyleCnt="7"/>
      <dgm:spPr/>
    </dgm:pt>
    <dgm:pt modelId="{68D1EC81-9EFE-4DF7-9916-D5BE8C972F5A}" type="pres">
      <dgm:prSet presAssocID="{42F8CEAF-92EB-43AE-BBC5-90ACF4D6F77B}"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Open Hand with Plant"/>
        </a:ext>
      </dgm:extLst>
    </dgm:pt>
    <dgm:pt modelId="{FAC48B7D-A067-4740-A53F-D9504719233C}" type="pres">
      <dgm:prSet presAssocID="{42F8CEAF-92EB-43AE-BBC5-90ACF4D6F77B}" presName="spaceRect" presStyleCnt="0"/>
      <dgm:spPr/>
    </dgm:pt>
    <dgm:pt modelId="{7C091476-FE40-4AA5-A9C2-680F0991D763}" type="pres">
      <dgm:prSet presAssocID="{42F8CEAF-92EB-43AE-BBC5-90ACF4D6F77B}" presName="textRect" presStyleLbl="revTx" presStyleIdx="5" presStyleCnt="7">
        <dgm:presLayoutVars>
          <dgm:chMax val="1"/>
          <dgm:chPref val="1"/>
        </dgm:presLayoutVars>
      </dgm:prSet>
      <dgm:spPr/>
    </dgm:pt>
    <dgm:pt modelId="{CE7AEA46-9EE1-4A8E-984A-6407558D2FC7}" type="pres">
      <dgm:prSet presAssocID="{6FFE0A78-B882-493F-AF38-74B3F550F54B}" presName="sibTrans" presStyleLbl="sibTrans2D1" presStyleIdx="0" presStyleCnt="0"/>
      <dgm:spPr/>
    </dgm:pt>
    <dgm:pt modelId="{55D27A81-65E8-499B-AC9F-465A4B002D88}" type="pres">
      <dgm:prSet presAssocID="{99FD9A3F-54CC-4FEC-843F-01DC5B9370F9}" presName="compNode" presStyleCnt="0"/>
      <dgm:spPr/>
    </dgm:pt>
    <dgm:pt modelId="{BA851DAC-8D83-4F09-A10F-7CA6925B522C}" type="pres">
      <dgm:prSet presAssocID="{99FD9A3F-54CC-4FEC-843F-01DC5B9370F9}" presName="iconBgRect" presStyleLbl="bgShp" presStyleIdx="6" presStyleCnt="7"/>
      <dgm:spPr/>
    </dgm:pt>
    <dgm:pt modelId="{ADC3BFC7-0BC7-4A45-AB37-4BECC02F2AD1}" type="pres">
      <dgm:prSet presAssocID="{99FD9A3F-54CC-4FEC-843F-01DC5B9370F9}"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Flower"/>
        </a:ext>
      </dgm:extLst>
    </dgm:pt>
    <dgm:pt modelId="{A75E9EFC-B2DD-4CCB-B698-FC43177E8334}" type="pres">
      <dgm:prSet presAssocID="{99FD9A3F-54CC-4FEC-843F-01DC5B9370F9}" presName="spaceRect" presStyleCnt="0"/>
      <dgm:spPr/>
    </dgm:pt>
    <dgm:pt modelId="{C95496C9-7523-4A81-B363-FC940E90E4B6}" type="pres">
      <dgm:prSet presAssocID="{99FD9A3F-54CC-4FEC-843F-01DC5B9370F9}" presName="textRect" presStyleLbl="revTx" presStyleIdx="6" presStyleCnt="7">
        <dgm:presLayoutVars>
          <dgm:chMax val="1"/>
          <dgm:chPref val="1"/>
        </dgm:presLayoutVars>
      </dgm:prSet>
      <dgm:spPr/>
    </dgm:pt>
  </dgm:ptLst>
  <dgm:cxnLst>
    <dgm:cxn modelId="{52513900-BB68-451E-9412-D91E7616E152}" srcId="{29830EDC-5B94-4E59-B525-2F9747A19DBE}" destId="{99BB0091-1BF4-479D-BCEF-7D48CDAC0CF1}" srcOrd="4" destOrd="0" parTransId="{1DA5D6A0-B317-48FE-BFC6-98A08BDC414E}" sibTransId="{B20DF87A-D4B2-4B81-868F-9ACBB5C603A3}"/>
    <dgm:cxn modelId="{26262A0B-3B19-4FB3-8CF8-E92C9DFAC7B8}" type="presOf" srcId="{99FD9A3F-54CC-4FEC-843F-01DC5B9370F9}" destId="{C95496C9-7523-4A81-B363-FC940E90E4B6}" srcOrd="0" destOrd="0" presId="urn:microsoft.com/office/officeart/2018/2/layout/IconCircleList"/>
    <dgm:cxn modelId="{1AF4F715-E5FD-47E0-A289-EFD46C8B174E}" type="presOf" srcId="{99BB0091-1BF4-479D-BCEF-7D48CDAC0CF1}" destId="{577E13CF-34F7-4482-959C-5175E267C777}" srcOrd="0" destOrd="0" presId="urn:microsoft.com/office/officeart/2018/2/layout/IconCircleList"/>
    <dgm:cxn modelId="{E293F22D-5F57-445F-8384-46622B9783F3}" type="presOf" srcId="{6FFE0A78-B882-493F-AF38-74B3F550F54B}" destId="{CE7AEA46-9EE1-4A8E-984A-6407558D2FC7}" srcOrd="0" destOrd="0" presId="urn:microsoft.com/office/officeart/2018/2/layout/IconCircleList"/>
    <dgm:cxn modelId="{13C67832-A158-4380-BD66-BD382C339028}" type="presOf" srcId="{5E715FDF-B14D-4AFC-B220-40A84F1F42AD}" destId="{AAB887D1-4A09-4820-99AE-7CA35DE73665}" srcOrd="0" destOrd="0" presId="urn:microsoft.com/office/officeart/2018/2/layout/IconCircleList"/>
    <dgm:cxn modelId="{C33F8D40-EC63-42DE-9860-CA2773CCF109}" type="presOf" srcId="{B20DF87A-D4B2-4B81-868F-9ACBB5C603A3}" destId="{31D844BF-82DA-41A3-B467-60DDD4FCE90D}" srcOrd="0" destOrd="0" presId="urn:microsoft.com/office/officeart/2018/2/layout/IconCircleList"/>
    <dgm:cxn modelId="{B3D19860-5CF5-42A7-839E-3B509A9FBE76}" type="presOf" srcId="{571258FC-C082-4BAD-9E8C-EED253C315BE}" destId="{64B71E65-4BD8-46F8-A97E-AC85DB881423}" srcOrd="0" destOrd="0" presId="urn:microsoft.com/office/officeart/2018/2/layout/IconCircleList"/>
    <dgm:cxn modelId="{F06C1465-75DC-4F43-AEE5-928CDDEB1AA9}" srcId="{29830EDC-5B94-4E59-B525-2F9747A19DBE}" destId="{E9B7166D-9429-47D7-9D28-D10D35295348}" srcOrd="3" destOrd="0" parTransId="{B7482945-0356-496A-A504-53537AC21FA5}" sibTransId="{3898F445-4930-4317-B20B-2648158A79E8}"/>
    <dgm:cxn modelId="{1B39004A-2BD0-4701-B80A-62F8902C0C6A}" type="presOf" srcId="{ABF81913-3A0B-418E-9E41-7F2DA74F102A}" destId="{82BF50AA-910E-4C35-AB1C-2AE7ECD07ED0}" srcOrd="0" destOrd="0" presId="urn:microsoft.com/office/officeart/2018/2/layout/IconCircleList"/>
    <dgm:cxn modelId="{9E2C895A-64E0-4482-849A-D262C2AFC917}" type="presOf" srcId="{42F8CEAF-92EB-43AE-BBC5-90ACF4D6F77B}" destId="{7C091476-FE40-4AA5-A9C2-680F0991D763}" srcOrd="0" destOrd="0" presId="urn:microsoft.com/office/officeart/2018/2/layout/IconCircleList"/>
    <dgm:cxn modelId="{5410D17E-4BBC-4DBA-8C6B-61F20BF25310}" srcId="{29830EDC-5B94-4E59-B525-2F9747A19DBE}" destId="{5E715FDF-B14D-4AFC-B220-40A84F1F42AD}" srcOrd="2" destOrd="0" parTransId="{6606955A-1312-4B37-8ABB-B8C5F16BC2D0}" sibTransId="{8B558EA3-17DD-47F6-A1D6-117B8716EF68}"/>
    <dgm:cxn modelId="{0E6F548C-EAA8-43E0-AF57-24A096AF105A}" type="presOf" srcId="{0C9F2B6C-DA97-4019-8C38-947C4D1D0DC5}" destId="{A2800408-1225-4948-9868-CD0D8E48B9BD}" srcOrd="0" destOrd="0" presId="urn:microsoft.com/office/officeart/2018/2/layout/IconCircleList"/>
    <dgm:cxn modelId="{9ABEB09A-FCC6-415A-B29D-AF4C7B78E75D}" type="presOf" srcId="{E9B7166D-9429-47D7-9D28-D10D35295348}" destId="{4F7A176E-31C9-4008-967D-F856EFA2EE77}" srcOrd="0" destOrd="0" presId="urn:microsoft.com/office/officeart/2018/2/layout/IconCircleList"/>
    <dgm:cxn modelId="{58962EA4-26C2-4288-9A1D-F5A4BA3FD6DB}" srcId="{29830EDC-5B94-4E59-B525-2F9747A19DBE}" destId="{99FD9A3F-54CC-4FEC-843F-01DC5B9370F9}" srcOrd="6" destOrd="0" parTransId="{367AA671-DE87-42A3-91D5-C7E757AEBAA5}" sibTransId="{2DC1384E-B084-496D-95B0-7E97FA0160F0}"/>
    <dgm:cxn modelId="{A9319AA4-DF81-42EC-BC90-75BDF213C1D8}" srcId="{29830EDC-5B94-4E59-B525-2F9747A19DBE}" destId="{42F8CEAF-92EB-43AE-BBC5-90ACF4D6F77B}" srcOrd="5" destOrd="0" parTransId="{3076A491-F326-4A3E-B971-07AAAD352965}" sibTransId="{6FFE0A78-B882-493F-AF38-74B3F550F54B}"/>
    <dgm:cxn modelId="{A6064ABA-C62C-4DEA-81D9-751C34B2E078}" srcId="{29830EDC-5B94-4E59-B525-2F9747A19DBE}" destId="{571258FC-C082-4BAD-9E8C-EED253C315BE}" srcOrd="1" destOrd="0" parTransId="{F0835624-F68A-40F1-AFB5-18545BF6F43D}" sibTransId="{6D417BD4-3BBE-4138-A600-788874255909}"/>
    <dgm:cxn modelId="{5C21C0D2-1B7E-4F7A-8798-BD4EAA4DEB72}" srcId="{29830EDC-5B94-4E59-B525-2F9747A19DBE}" destId="{ABF81913-3A0B-418E-9E41-7F2DA74F102A}" srcOrd="0" destOrd="0" parTransId="{CB5DFFAD-9FC9-4BA4-B6EC-C4F9119AF06E}" sibTransId="{0C9F2B6C-DA97-4019-8C38-947C4D1D0DC5}"/>
    <dgm:cxn modelId="{8DCFEDD7-FA10-4383-AC11-B5C1A4A71FEB}" type="presOf" srcId="{6D417BD4-3BBE-4138-A600-788874255909}" destId="{E5060429-BA1A-49F9-B58E-543DC1D38884}" srcOrd="0" destOrd="0" presId="urn:microsoft.com/office/officeart/2018/2/layout/IconCircleList"/>
    <dgm:cxn modelId="{722E4DE8-CD32-4D64-9575-E8C2E698E687}" type="presOf" srcId="{3898F445-4930-4317-B20B-2648158A79E8}" destId="{CF03BCDC-EAE8-4599-A222-22F4663DAEE2}" srcOrd="0" destOrd="0" presId="urn:microsoft.com/office/officeart/2018/2/layout/IconCircleList"/>
    <dgm:cxn modelId="{042B1BEA-B20C-4DCE-BEE6-CBA2D14A6D81}" type="presOf" srcId="{8B558EA3-17DD-47F6-A1D6-117B8716EF68}" destId="{1C0E3C84-14D6-4F86-9C51-B144AB9626F0}" srcOrd="0" destOrd="0" presId="urn:microsoft.com/office/officeart/2018/2/layout/IconCircleList"/>
    <dgm:cxn modelId="{6A9A7AF9-6233-4CC2-A041-64C814A66E73}" type="presOf" srcId="{29830EDC-5B94-4E59-B525-2F9747A19DBE}" destId="{9E772DB2-8D87-49A7-9A90-3AC1EE7C1726}" srcOrd="0" destOrd="0" presId="urn:microsoft.com/office/officeart/2018/2/layout/IconCircleList"/>
    <dgm:cxn modelId="{EC5680A8-0E10-49E3-A56F-1512E0FB844A}" type="presParOf" srcId="{9E772DB2-8D87-49A7-9A90-3AC1EE7C1726}" destId="{C322E9A8-1916-409E-B8E0-25BBF51D74AF}" srcOrd="0" destOrd="0" presId="urn:microsoft.com/office/officeart/2018/2/layout/IconCircleList"/>
    <dgm:cxn modelId="{56409699-84A3-462F-9D56-7A153CE0C4AF}" type="presParOf" srcId="{C322E9A8-1916-409E-B8E0-25BBF51D74AF}" destId="{0B91D734-A158-4004-BBEB-A87234F7326C}" srcOrd="0" destOrd="0" presId="urn:microsoft.com/office/officeart/2018/2/layout/IconCircleList"/>
    <dgm:cxn modelId="{DB834C46-0031-410F-BFD8-8D3D46CD0F60}" type="presParOf" srcId="{0B91D734-A158-4004-BBEB-A87234F7326C}" destId="{7DEDD13F-2C1A-4DE1-BCF2-470E62B13F94}" srcOrd="0" destOrd="0" presId="urn:microsoft.com/office/officeart/2018/2/layout/IconCircleList"/>
    <dgm:cxn modelId="{F7D77C85-9202-4D98-BA2F-9DDD0D43B5BA}" type="presParOf" srcId="{0B91D734-A158-4004-BBEB-A87234F7326C}" destId="{257AF391-5FE7-4E5F-9B95-560D01B4FCF7}" srcOrd="1" destOrd="0" presId="urn:microsoft.com/office/officeart/2018/2/layout/IconCircleList"/>
    <dgm:cxn modelId="{E668443D-B2BF-4B53-B2F5-FE3AD816338A}" type="presParOf" srcId="{0B91D734-A158-4004-BBEB-A87234F7326C}" destId="{95F040D6-66A9-41CE-91A0-E7F168FF3742}" srcOrd="2" destOrd="0" presId="urn:microsoft.com/office/officeart/2018/2/layout/IconCircleList"/>
    <dgm:cxn modelId="{AFC65048-7E66-4FD1-B0A5-9045CF9AE90C}" type="presParOf" srcId="{0B91D734-A158-4004-BBEB-A87234F7326C}" destId="{82BF50AA-910E-4C35-AB1C-2AE7ECD07ED0}" srcOrd="3" destOrd="0" presId="urn:microsoft.com/office/officeart/2018/2/layout/IconCircleList"/>
    <dgm:cxn modelId="{4E6A7C6E-48AC-4F63-8630-8E518E63DBB0}" type="presParOf" srcId="{C322E9A8-1916-409E-B8E0-25BBF51D74AF}" destId="{A2800408-1225-4948-9868-CD0D8E48B9BD}" srcOrd="1" destOrd="0" presId="urn:microsoft.com/office/officeart/2018/2/layout/IconCircleList"/>
    <dgm:cxn modelId="{4F54D051-1917-4FFB-8874-0EAB148425AA}" type="presParOf" srcId="{C322E9A8-1916-409E-B8E0-25BBF51D74AF}" destId="{71A19C06-A551-4A60-8A6F-11BB69876A85}" srcOrd="2" destOrd="0" presId="urn:microsoft.com/office/officeart/2018/2/layout/IconCircleList"/>
    <dgm:cxn modelId="{34415949-7617-40DC-AEC0-F1568ADE4EBA}" type="presParOf" srcId="{71A19C06-A551-4A60-8A6F-11BB69876A85}" destId="{B5D3C698-5D0A-401A-B5DA-8D1AA1ED292A}" srcOrd="0" destOrd="0" presId="urn:microsoft.com/office/officeart/2018/2/layout/IconCircleList"/>
    <dgm:cxn modelId="{278AB903-0ACF-40A9-8B39-B1D2ED15450D}" type="presParOf" srcId="{71A19C06-A551-4A60-8A6F-11BB69876A85}" destId="{5C01BDFF-45D7-4760-B0FC-D11ABEDFBBA2}" srcOrd="1" destOrd="0" presId="urn:microsoft.com/office/officeart/2018/2/layout/IconCircleList"/>
    <dgm:cxn modelId="{80CFA425-04B8-4C50-B8A1-AE1D252B3A86}" type="presParOf" srcId="{71A19C06-A551-4A60-8A6F-11BB69876A85}" destId="{42696521-529B-4838-B3A4-3BBD20EBF490}" srcOrd="2" destOrd="0" presId="urn:microsoft.com/office/officeart/2018/2/layout/IconCircleList"/>
    <dgm:cxn modelId="{3B8DAED6-2321-4E13-B0CE-90E1BD0C0C6B}" type="presParOf" srcId="{71A19C06-A551-4A60-8A6F-11BB69876A85}" destId="{64B71E65-4BD8-46F8-A97E-AC85DB881423}" srcOrd="3" destOrd="0" presId="urn:microsoft.com/office/officeart/2018/2/layout/IconCircleList"/>
    <dgm:cxn modelId="{12CB71F3-3F18-41A6-BDDE-E6776FC9593B}" type="presParOf" srcId="{C322E9A8-1916-409E-B8E0-25BBF51D74AF}" destId="{E5060429-BA1A-49F9-B58E-543DC1D38884}" srcOrd="3" destOrd="0" presId="urn:microsoft.com/office/officeart/2018/2/layout/IconCircleList"/>
    <dgm:cxn modelId="{9E37E5C6-AEA7-47BD-9CE4-A043711689D2}" type="presParOf" srcId="{C322E9A8-1916-409E-B8E0-25BBF51D74AF}" destId="{03CAA856-F972-4C3A-8666-7C44C56CDCE9}" srcOrd="4" destOrd="0" presId="urn:microsoft.com/office/officeart/2018/2/layout/IconCircleList"/>
    <dgm:cxn modelId="{ACC23545-2F2A-4252-90C2-F73B1EF98C6D}" type="presParOf" srcId="{03CAA856-F972-4C3A-8666-7C44C56CDCE9}" destId="{E2409984-28E5-4ED8-8AE2-970426EFB550}" srcOrd="0" destOrd="0" presId="urn:microsoft.com/office/officeart/2018/2/layout/IconCircleList"/>
    <dgm:cxn modelId="{C2ED4E6F-FDC9-40F8-9B6B-1DB8334DB4B1}" type="presParOf" srcId="{03CAA856-F972-4C3A-8666-7C44C56CDCE9}" destId="{CF17115A-80E1-493B-B614-998E2B2BE499}" srcOrd="1" destOrd="0" presId="urn:microsoft.com/office/officeart/2018/2/layout/IconCircleList"/>
    <dgm:cxn modelId="{C33816D9-0427-4D38-8741-10AA5E4D1646}" type="presParOf" srcId="{03CAA856-F972-4C3A-8666-7C44C56CDCE9}" destId="{4E1EF372-236E-4F98-B32D-856016F62CA9}" srcOrd="2" destOrd="0" presId="urn:microsoft.com/office/officeart/2018/2/layout/IconCircleList"/>
    <dgm:cxn modelId="{997406A5-E652-4E1C-ACC5-63E4BC1297E5}" type="presParOf" srcId="{03CAA856-F972-4C3A-8666-7C44C56CDCE9}" destId="{AAB887D1-4A09-4820-99AE-7CA35DE73665}" srcOrd="3" destOrd="0" presId="urn:microsoft.com/office/officeart/2018/2/layout/IconCircleList"/>
    <dgm:cxn modelId="{04F2D073-F2FB-43B1-ADC2-E0E9901FF7EB}" type="presParOf" srcId="{C322E9A8-1916-409E-B8E0-25BBF51D74AF}" destId="{1C0E3C84-14D6-4F86-9C51-B144AB9626F0}" srcOrd="5" destOrd="0" presId="urn:microsoft.com/office/officeart/2018/2/layout/IconCircleList"/>
    <dgm:cxn modelId="{392E4232-8F59-4DD6-ABFF-873B7BCF6860}" type="presParOf" srcId="{C322E9A8-1916-409E-B8E0-25BBF51D74AF}" destId="{AE621536-7419-461F-B3D3-7F867147E579}" srcOrd="6" destOrd="0" presId="urn:microsoft.com/office/officeart/2018/2/layout/IconCircleList"/>
    <dgm:cxn modelId="{413F0AB3-BD33-4B96-9AAE-E7D5B554192F}" type="presParOf" srcId="{AE621536-7419-461F-B3D3-7F867147E579}" destId="{10547E4E-8B58-44AC-98E8-B61FE0EC6347}" srcOrd="0" destOrd="0" presId="urn:microsoft.com/office/officeart/2018/2/layout/IconCircleList"/>
    <dgm:cxn modelId="{42B83E66-1EC1-4738-B1F6-01025FFCA72A}" type="presParOf" srcId="{AE621536-7419-461F-B3D3-7F867147E579}" destId="{0CB9F97B-A53C-4014-9F0B-666CE730B3E3}" srcOrd="1" destOrd="0" presId="urn:microsoft.com/office/officeart/2018/2/layout/IconCircleList"/>
    <dgm:cxn modelId="{457E6EEB-E114-42FF-B870-EB80E6A2A558}" type="presParOf" srcId="{AE621536-7419-461F-B3D3-7F867147E579}" destId="{6E6217CC-78F7-420F-9C50-589E73C34B14}" srcOrd="2" destOrd="0" presId="urn:microsoft.com/office/officeart/2018/2/layout/IconCircleList"/>
    <dgm:cxn modelId="{5EB83068-4BB7-4C69-B1B5-B2958390F0EA}" type="presParOf" srcId="{AE621536-7419-461F-B3D3-7F867147E579}" destId="{4F7A176E-31C9-4008-967D-F856EFA2EE77}" srcOrd="3" destOrd="0" presId="urn:microsoft.com/office/officeart/2018/2/layout/IconCircleList"/>
    <dgm:cxn modelId="{C18AE189-552F-4C59-8FC3-F0FF6AF46204}" type="presParOf" srcId="{C322E9A8-1916-409E-B8E0-25BBF51D74AF}" destId="{CF03BCDC-EAE8-4599-A222-22F4663DAEE2}" srcOrd="7" destOrd="0" presId="urn:microsoft.com/office/officeart/2018/2/layout/IconCircleList"/>
    <dgm:cxn modelId="{E8A4A022-0956-44BB-AEBE-229A191196B6}" type="presParOf" srcId="{C322E9A8-1916-409E-B8E0-25BBF51D74AF}" destId="{0E14F38E-B837-4B96-B157-0D89BEDF8A30}" srcOrd="8" destOrd="0" presId="urn:microsoft.com/office/officeart/2018/2/layout/IconCircleList"/>
    <dgm:cxn modelId="{C81E36CD-DB57-4F67-8B62-741A30CEE70E}" type="presParOf" srcId="{0E14F38E-B837-4B96-B157-0D89BEDF8A30}" destId="{581E882B-7DB2-4CF5-AFDA-C389841D5326}" srcOrd="0" destOrd="0" presId="urn:microsoft.com/office/officeart/2018/2/layout/IconCircleList"/>
    <dgm:cxn modelId="{7F04875B-67B4-452D-B366-B838E9862DB7}" type="presParOf" srcId="{0E14F38E-B837-4B96-B157-0D89BEDF8A30}" destId="{9702D5C2-B07D-462F-A093-AA0B1E7CB3AB}" srcOrd="1" destOrd="0" presId="urn:microsoft.com/office/officeart/2018/2/layout/IconCircleList"/>
    <dgm:cxn modelId="{144EA930-8B3C-4673-AAED-E202429277BC}" type="presParOf" srcId="{0E14F38E-B837-4B96-B157-0D89BEDF8A30}" destId="{904355EF-0C36-4EA7-9F40-35DF50B3C9A6}" srcOrd="2" destOrd="0" presId="urn:microsoft.com/office/officeart/2018/2/layout/IconCircleList"/>
    <dgm:cxn modelId="{938EF5F8-F522-48B9-9BD1-7774EB29F13F}" type="presParOf" srcId="{0E14F38E-B837-4B96-B157-0D89BEDF8A30}" destId="{577E13CF-34F7-4482-959C-5175E267C777}" srcOrd="3" destOrd="0" presId="urn:microsoft.com/office/officeart/2018/2/layout/IconCircleList"/>
    <dgm:cxn modelId="{F0F53CB5-3358-4EC0-A789-6104E2461C42}" type="presParOf" srcId="{C322E9A8-1916-409E-B8E0-25BBF51D74AF}" destId="{31D844BF-82DA-41A3-B467-60DDD4FCE90D}" srcOrd="9" destOrd="0" presId="urn:microsoft.com/office/officeart/2018/2/layout/IconCircleList"/>
    <dgm:cxn modelId="{F138AF03-A1DE-48BB-BC26-A42102311C81}" type="presParOf" srcId="{C322E9A8-1916-409E-B8E0-25BBF51D74AF}" destId="{78C0962E-618F-4550-8243-6598832360C0}" srcOrd="10" destOrd="0" presId="urn:microsoft.com/office/officeart/2018/2/layout/IconCircleList"/>
    <dgm:cxn modelId="{0A08A87E-580C-4988-8A24-E4E3D4FA2A10}" type="presParOf" srcId="{78C0962E-618F-4550-8243-6598832360C0}" destId="{C382E2CC-45D4-4B76-999E-8AFA9EA9E823}" srcOrd="0" destOrd="0" presId="urn:microsoft.com/office/officeart/2018/2/layout/IconCircleList"/>
    <dgm:cxn modelId="{DDB7FBDC-3BD6-48DA-9A97-882974F8F03F}" type="presParOf" srcId="{78C0962E-618F-4550-8243-6598832360C0}" destId="{68D1EC81-9EFE-4DF7-9916-D5BE8C972F5A}" srcOrd="1" destOrd="0" presId="urn:microsoft.com/office/officeart/2018/2/layout/IconCircleList"/>
    <dgm:cxn modelId="{672C5015-FF7C-4330-8215-40C3A9AC77F4}" type="presParOf" srcId="{78C0962E-618F-4550-8243-6598832360C0}" destId="{FAC48B7D-A067-4740-A53F-D9504719233C}" srcOrd="2" destOrd="0" presId="urn:microsoft.com/office/officeart/2018/2/layout/IconCircleList"/>
    <dgm:cxn modelId="{24100B62-016E-4913-A6B2-FD4D76E998C8}" type="presParOf" srcId="{78C0962E-618F-4550-8243-6598832360C0}" destId="{7C091476-FE40-4AA5-A9C2-680F0991D763}" srcOrd="3" destOrd="0" presId="urn:microsoft.com/office/officeart/2018/2/layout/IconCircleList"/>
    <dgm:cxn modelId="{81DC64F9-96A4-447B-B193-318BAF35AB2B}" type="presParOf" srcId="{C322E9A8-1916-409E-B8E0-25BBF51D74AF}" destId="{CE7AEA46-9EE1-4A8E-984A-6407558D2FC7}" srcOrd="11" destOrd="0" presId="urn:microsoft.com/office/officeart/2018/2/layout/IconCircleList"/>
    <dgm:cxn modelId="{905D9D66-7818-414F-984C-393E43A6EB6F}" type="presParOf" srcId="{C322E9A8-1916-409E-B8E0-25BBF51D74AF}" destId="{55D27A81-65E8-499B-AC9F-465A4B002D88}" srcOrd="12" destOrd="0" presId="urn:microsoft.com/office/officeart/2018/2/layout/IconCircleList"/>
    <dgm:cxn modelId="{69E6394B-5F41-405B-9A1A-C53FE909035F}" type="presParOf" srcId="{55D27A81-65E8-499B-AC9F-465A4B002D88}" destId="{BA851DAC-8D83-4F09-A10F-7CA6925B522C}" srcOrd="0" destOrd="0" presId="urn:microsoft.com/office/officeart/2018/2/layout/IconCircleList"/>
    <dgm:cxn modelId="{C7ED4991-0BEB-42F1-A4E3-A6858CCAC350}" type="presParOf" srcId="{55D27A81-65E8-499B-AC9F-465A4B002D88}" destId="{ADC3BFC7-0BC7-4A45-AB37-4BECC02F2AD1}" srcOrd="1" destOrd="0" presId="urn:microsoft.com/office/officeart/2018/2/layout/IconCircleList"/>
    <dgm:cxn modelId="{ACCFFE0A-9E45-40BA-A478-114AE4292469}" type="presParOf" srcId="{55D27A81-65E8-499B-AC9F-465A4B002D88}" destId="{A75E9EFC-B2DD-4CCB-B698-FC43177E8334}" srcOrd="2" destOrd="0" presId="urn:microsoft.com/office/officeart/2018/2/layout/IconCircleList"/>
    <dgm:cxn modelId="{8E207266-93F7-4D90-AD6A-603B937747AE}" type="presParOf" srcId="{55D27A81-65E8-499B-AC9F-465A4B002D88}" destId="{C95496C9-7523-4A81-B363-FC940E90E4B6}"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6C824C-A868-4261-9B99-B7F30F8E4D70}">
      <dsp:nvSpPr>
        <dsp:cNvPr id="0" name=""/>
        <dsp:cNvSpPr/>
      </dsp:nvSpPr>
      <dsp:spPr>
        <a:xfrm>
          <a:off x="2877112" y="2336833"/>
          <a:ext cx="91440" cy="435186"/>
        </a:xfrm>
        <a:custGeom>
          <a:avLst/>
          <a:gdLst/>
          <a:ahLst/>
          <a:cxnLst/>
          <a:rect l="0" t="0" r="0" b="0"/>
          <a:pathLst>
            <a:path>
              <a:moveTo>
                <a:pt x="45720" y="0"/>
              </a:moveTo>
              <a:lnTo>
                <a:pt x="45720" y="435186"/>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6BFFBE-91A3-497C-B87F-0847E03CE250}">
      <dsp:nvSpPr>
        <dsp:cNvPr id="0" name=""/>
        <dsp:cNvSpPr/>
      </dsp:nvSpPr>
      <dsp:spPr>
        <a:xfrm>
          <a:off x="2008400" y="951469"/>
          <a:ext cx="914432" cy="435186"/>
        </a:xfrm>
        <a:custGeom>
          <a:avLst/>
          <a:gdLst/>
          <a:ahLst/>
          <a:cxnLst/>
          <a:rect l="0" t="0" r="0" b="0"/>
          <a:pathLst>
            <a:path>
              <a:moveTo>
                <a:pt x="0" y="0"/>
              </a:moveTo>
              <a:lnTo>
                <a:pt x="0" y="296566"/>
              </a:lnTo>
              <a:lnTo>
                <a:pt x="914432" y="296566"/>
              </a:lnTo>
              <a:lnTo>
                <a:pt x="914432" y="435186"/>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22614E-622C-4161-BC93-BDB45B3599CD}">
      <dsp:nvSpPr>
        <dsp:cNvPr id="0" name=""/>
        <dsp:cNvSpPr/>
      </dsp:nvSpPr>
      <dsp:spPr>
        <a:xfrm>
          <a:off x="1048248" y="2336833"/>
          <a:ext cx="91440" cy="435186"/>
        </a:xfrm>
        <a:custGeom>
          <a:avLst/>
          <a:gdLst/>
          <a:ahLst/>
          <a:cxnLst/>
          <a:rect l="0" t="0" r="0" b="0"/>
          <a:pathLst>
            <a:path>
              <a:moveTo>
                <a:pt x="45720" y="0"/>
              </a:moveTo>
              <a:lnTo>
                <a:pt x="45720" y="435186"/>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767A9B-5CD6-46F6-917E-091585781A02}">
      <dsp:nvSpPr>
        <dsp:cNvPr id="0" name=""/>
        <dsp:cNvSpPr/>
      </dsp:nvSpPr>
      <dsp:spPr>
        <a:xfrm>
          <a:off x="1093968" y="951469"/>
          <a:ext cx="914432" cy="435186"/>
        </a:xfrm>
        <a:custGeom>
          <a:avLst/>
          <a:gdLst/>
          <a:ahLst/>
          <a:cxnLst/>
          <a:rect l="0" t="0" r="0" b="0"/>
          <a:pathLst>
            <a:path>
              <a:moveTo>
                <a:pt x="914432" y="0"/>
              </a:moveTo>
              <a:lnTo>
                <a:pt x="914432" y="296566"/>
              </a:lnTo>
              <a:lnTo>
                <a:pt x="0" y="296566"/>
              </a:lnTo>
              <a:lnTo>
                <a:pt x="0" y="435186"/>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904446-9ECF-411A-9530-FDD7F14EA466}">
      <dsp:nvSpPr>
        <dsp:cNvPr id="0" name=""/>
        <dsp:cNvSpPr/>
      </dsp:nvSpPr>
      <dsp:spPr>
        <a:xfrm>
          <a:off x="1260229" y="1291"/>
          <a:ext cx="1496343" cy="950178"/>
        </a:xfrm>
        <a:prstGeom prst="roundRect">
          <a:avLst>
            <a:gd name="adj" fmla="val 100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F5C98508-730B-4245-B605-061123EA7F12}">
      <dsp:nvSpPr>
        <dsp:cNvPr id="0" name=""/>
        <dsp:cNvSpPr/>
      </dsp:nvSpPr>
      <dsp:spPr>
        <a:xfrm>
          <a:off x="1426489" y="159238"/>
          <a:ext cx="1496343" cy="950178"/>
        </a:xfrm>
        <a:prstGeom prst="roundRect">
          <a:avLst>
            <a:gd name="adj" fmla="val 10000"/>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Garden zoning/soil</a:t>
          </a:r>
        </a:p>
        <a:p>
          <a:pPr marL="0" lvl="0" indent="0" algn="ctr" defTabSz="577850">
            <a:lnSpc>
              <a:spcPct val="90000"/>
            </a:lnSpc>
            <a:spcBef>
              <a:spcPct val="0"/>
            </a:spcBef>
            <a:spcAft>
              <a:spcPct val="35000"/>
            </a:spcAft>
            <a:buNone/>
          </a:pPr>
          <a:endParaRPr lang="en-US" sz="1300" kern="1200" dirty="0"/>
        </a:p>
      </dsp:txBody>
      <dsp:txXfrm>
        <a:off x="1454319" y="187068"/>
        <a:ext cx="1440683" cy="894518"/>
      </dsp:txXfrm>
    </dsp:sp>
    <dsp:sp modelId="{985D2007-6894-452F-AA40-DAF590180920}">
      <dsp:nvSpPr>
        <dsp:cNvPr id="0" name=""/>
        <dsp:cNvSpPr/>
      </dsp:nvSpPr>
      <dsp:spPr>
        <a:xfrm>
          <a:off x="345797" y="1386655"/>
          <a:ext cx="1496343" cy="950178"/>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17CC5BAE-EE2D-4F5C-BCE9-40913E6DE27F}">
      <dsp:nvSpPr>
        <dsp:cNvPr id="0" name=""/>
        <dsp:cNvSpPr/>
      </dsp:nvSpPr>
      <dsp:spPr>
        <a:xfrm>
          <a:off x="512057" y="1544603"/>
          <a:ext cx="1496343" cy="950178"/>
        </a:xfrm>
        <a:prstGeom prst="roundRect">
          <a:avLst>
            <a:gd name="adj" fmla="val 10000"/>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Planting fruits and vegetables</a:t>
          </a:r>
        </a:p>
      </dsp:txBody>
      <dsp:txXfrm>
        <a:off x="539887" y="1572433"/>
        <a:ext cx="1440683" cy="894518"/>
      </dsp:txXfrm>
    </dsp:sp>
    <dsp:sp modelId="{8C18E3FC-71D7-45FB-87BC-36A34C5FB392}">
      <dsp:nvSpPr>
        <dsp:cNvPr id="0" name=""/>
        <dsp:cNvSpPr/>
      </dsp:nvSpPr>
      <dsp:spPr>
        <a:xfrm>
          <a:off x="345797" y="2772020"/>
          <a:ext cx="1496343" cy="950178"/>
        </a:xfrm>
        <a:prstGeom prst="roundRect">
          <a:avLst>
            <a:gd name="adj" fmla="val 10000"/>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B1DD22A1-4796-446C-AECF-38AABEC02216}">
      <dsp:nvSpPr>
        <dsp:cNvPr id="0" name=""/>
        <dsp:cNvSpPr/>
      </dsp:nvSpPr>
      <dsp:spPr>
        <a:xfrm>
          <a:off x="512057" y="2929967"/>
          <a:ext cx="1496343" cy="950178"/>
        </a:xfrm>
        <a:prstGeom prst="roundRect">
          <a:avLst>
            <a:gd name="adj" fmla="val 10000"/>
          </a:avLst>
        </a:prstGeom>
        <a:solidFill>
          <a:schemeClr val="lt1">
            <a:alpha val="90000"/>
            <a:hueOff val="0"/>
            <a:satOff val="0"/>
            <a:lumOff val="0"/>
            <a:alphaOff val="0"/>
          </a:schemeClr>
        </a:solidFill>
        <a:ln w="12700" cap="rnd" cmpd="sng" algn="ctr">
          <a:solidFill>
            <a:schemeClr val="accent3">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Recipes/activities with vegetables grown in garden</a:t>
          </a:r>
        </a:p>
      </dsp:txBody>
      <dsp:txXfrm>
        <a:off x="539887" y="2957797"/>
        <a:ext cx="1440683" cy="894518"/>
      </dsp:txXfrm>
    </dsp:sp>
    <dsp:sp modelId="{39A74068-EC37-4FB7-BAB4-B34D6C3FE76F}">
      <dsp:nvSpPr>
        <dsp:cNvPr id="0" name=""/>
        <dsp:cNvSpPr/>
      </dsp:nvSpPr>
      <dsp:spPr>
        <a:xfrm>
          <a:off x="2174661" y="1386655"/>
          <a:ext cx="1496343" cy="950178"/>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ED0554B0-3E43-45EE-AF68-D61BC5AF983C}">
      <dsp:nvSpPr>
        <dsp:cNvPr id="0" name=""/>
        <dsp:cNvSpPr/>
      </dsp:nvSpPr>
      <dsp:spPr>
        <a:xfrm>
          <a:off x="2340921" y="1544603"/>
          <a:ext cx="1496343" cy="950178"/>
        </a:xfrm>
        <a:prstGeom prst="roundRect">
          <a:avLst>
            <a:gd name="adj" fmla="val 10000"/>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Hydroponic lettuce/container growing</a:t>
          </a:r>
        </a:p>
      </dsp:txBody>
      <dsp:txXfrm>
        <a:off x="2368751" y="1572433"/>
        <a:ext cx="1440683" cy="894518"/>
      </dsp:txXfrm>
    </dsp:sp>
    <dsp:sp modelId="{C7BA8EB9-A303-4BA6-82DC-BA3C81AEF686}">
      <dsp:nvSpPr>
        <dsp:cNvPr id="0" name=""/>
        <dsp:cNvSpPr/>
      </dsp:nvSpPr>
      <dsp:spPr>
        <a:xfrm>
          <a:off x="2174661" y="2772020"/>
          <a:ext cx="1496343" cy="950178"/>
        </a:xfrm>
        <a:prstGeom prst="roundRect">
          <a:avLst>
            <a:gd name="adj" fmla="val 10000"/>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DD3233C3-BB4E-4520-B53C-951E8AFAB763}">
      <dsp:nvSpPr>
        <dsp:cNvPr id="0" name=""/>
        <dsp:cNvSpPr/>
      </dsp:nvSpPr>
      <dsp:spPr>
        <a:xfrm>
          <a:off x="2340921" y="2929967"/>
          <a:ext cx="1496343" cy="950178"/>
        </a:xfrm>
        <a:prstGeom prst="roundRect">
          <a:avLst>
            <a:gd name="adj" fmla="val 10000"/>
          </a:avLst>
        </a:prstGeom>
        <a:solidFill>
          <a:schemeClr val="lt1">
            <a:alpha val="90000"/>
            <a:hueOff val="0"/>
            <a:satOff val="0"/>
            <a:lumOff val="0"/>
            <a:alphaOff val="0"/>
          </a:schemeClr>
        </a:solidFill>
        <a:ln w="12700" cap="rnd" cmpd="sng" algn="ctr">
          <a:solidFill>
            <a:schemeClr val="accent3">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Garden</a:t>
          </a:r>
        </a:p>
        <a:p>
          <a:pPr marL="0" lvl="0" indent="0" algn="ctr" defTabSz="577850">
            <a:lnSpc>
              <a:spcPct val="90000"/>
            </a:lnSpc>
            <a:spcBef>
              <a:spcPct val="0"/>
            </a:spcBef>
            <a:spcAft>
              <a:spcPct val="35000"/>
            </a:spcAft>
            <a:buNone/>
          </a:pPr>
          <a:r>
            <a:rPr lang="en-US" sz="1300" kern="1200" dirty="0"/>
            <a:t>Activities</a:t>
          </a:r>
        </a:p>
      </dsp:txBody>
      <dsp:txXfrm>
        <a:off x="2368751" y="2957797"/>
        <a:ext cx="1440683" cy="8945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EDD13F-2C1A-4DE1-BCF2-470E62B13F94}">
      <dsp:nvSpPr>
        <dsp:cNvPr id="0" name=""/>
        <dsp:cNvSpPr/>
      </dsp:nvSpPr>
      <dsp:spPr>
        <a:xfrm>
          <a:off x="160232" y="384167"/>
          <a:ext cx="717441" cy="7174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7AF391-5FE7-4E5F-9B95-560D01B4FCF7}">
      <dsp:nvSpPr>
        <dsp:cNvPr id="0" name=""/>
        <dsp:cNvSpPr/>
      </dsp:nvSpPr>
      <dsp:spPr>
        <a:xfrm>
          <a:off x="310895" y="534830"/>
          <a:ext cx="416116" cy="4161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BF50AA-910E-4C35-AB1C-2AE7ECD07ED0}">
      <dsp:nvSpPr>
        <dsp:cNvPr id="0" name=""/>
        <dsp:cNvSpPr/>
      </dsp:nvSpPr>
      <dsp:spPr>
        <a:xfrm>
          <a:off x="1031412" y="384167"/>
          <a:ext cx="1691112" cy="717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research on topics like plant pathology, soil pH, hydroponics, and urban farming</a:t>
          </a:r>
        </a:p>
      </dsp:txBody>
      <dsp:txXfrm>
        <a:off x="1031412" y="384167"/>
        <a:ext cx="1691112" cy="717441"/>
      </dsp:txXfrm>
    </dsp:sp>
    <dsp:sp modelId="{B5D3C698-5D0A-401A-B5DA-8D1AA1ED292A}">
      <dsp:nvSpPr>
        <dsp:cNvPr id="0" name=""/>
        <dsp:cNvSpPr/>
      </dsp:nvSpPr>
      <dsp:spPr>
        <a:xfrm>
          <a:off x="3017188" y="384167"/>
          <a:ext cx="717441" cy="7174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01BDFF-45D7-4760-B0FC-D11ABEDFBBA2}">
      <dsp:nvSpPr>
        <dsp:cNvPr id="0" name=""/>
        <dsp:cNvSpPr/>
      </dsp:nvSpPr>
      <dsp:spPr>
        <a:xfrm>
          <a:off x="3167850" y="534830"/>
          <a:ext cx="416116" cy="4161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B71E65-4BD8-46F8-A97E-AC85DB881423}">
      <dsp:nvSpPr>
        <dsp:cNvPr id="0" name=""/>
        <dsp:cNvSpPr/>
      </dsp:nvSpPr>
      <dsp:spPr>
        <a:xfrm>
          <a:off x="3888367" y="384167"/>
          <a:ext cx="1691112" cy="717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a:t>Documentation:</a:t>
          </a:r>
          <a:r>
            <a:rPr lang="en-US" sz="1100" kern="1200"/>
            <a:t> Maintain a detailed garden journal, take photos of progress, and require written reports on experiments, such as tracking plant growth or analyzing the results of different fertilizer types.</a:t>
          </a:r>
        </a:p>
      </dsp:txBody>
      <dsp:txXfrm>
        <a:off x="3888367" y="384167"/>
        <a:ext cx="1691112" cy="717441"/>
      </dsp:txXfrm>
    </dsp:sp>
    <dsp:sp modelId="{E2409984-28E5-4ED8-8AE2-970426EFB550}">
      <dsp:nvSpPr>
        <dsp:cNvPr id="0" name=""/>
        <dsp:cNvSpPr/>
      </dsp:nvSpPr>
      <dsp:spPr>
        <a:xfrm>
          <a:off x="5874143" y="384167"/>
          <a:ext cx="717441" cy="7174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17115A-80E1-493B-B614-998E2B2BE499}">
      <dsp:nvSpPr>
        <dsp:cNvPr id="0" name=""/>
        <dsp:cNvSpPr/>
      </dsp:nvSpPr>
      <dsp:spPr>
        <a:xfrm>
          <a:off x="6024806" y="534830"/>
          <a:ext cx="416116" cy="4161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B887D1-4A09-4820-99AE-7CA35DE73665}">
      <dsp:nvSpPr>
        <dsp:cNvPr id="0" name=""/>
        <dsp:cNvSpPr/>
      </dsp:nvSpPr>
      <dsp:spPr>
        <a:xfrm>
          <a:off x="6745322" y="384167"/>
          <a:ext cx="1691112" cy="717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a:t>Structure:</a:t>
          </a:r>
          <a:r>
            <a:rPr lang="en-US" sz="1100" kern="1200"/>
            <a:t> Utilize a structured approach by requiring students to plan a garden layout, manage a budget, calculate yield (mathematics), and track costs for a potential farmer's market project</a:t>
          </a:r>
        </a:p>
      </dsp:txBody>
      <dsp:txXfrm>
        <a:off x="6745322" y="384167"/>
        <a:ext cx="1691112" cy="717441"/>
      </dsp:txXfrm>
    </dsp:sp>
    <dsp:sp modelId="{10547E4E-8B58-44AC-98E8-B61FE0EC6347}">
      <dsp:nvSpPr>
        <dsp:cNvPr id="0" name=""/>
        <dsp:cNvSpPr/>
      </dsp:nvSpPr>
      <dsp:spPr>
        <a:xfrm>
          <a:off x="160232" y="1853900"/>
          <a:ext cx="717441" cy="7174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B9F97B-A53C-4014-9F0B-666CE730B3E3}">
      <dsp:nvSpPr>
        <dsp:cNvPr id="0" name=""/>
        <dsp:cNvSpPr/>
      </dsp:nvSpPr>
      <dsp:spPr>
        <a:xfrm>
          <a:off x="310895" y="2004563"/>
          <a:ext cx="416116" cy="41611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7A176E-31C9-4008-967D-F856EFA2EE77}">
      <dsp:nvSpPr>
        <dsp:cNvPr id="0" name=""/>
        <dsp:cNvSpPr/>
      </dsp:nvSpPr>
      <dsp:spPr>
        <a:xfrm>
          <a:off x="1031412" y="1853900"/>
          <a:ext cx="1691112" cy="717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a:t>Botany &amp; Science:</a:t>
          </a:r>
          <a:r>
            <a:rPr lang="en-US" sz="1100" kern="1200"/>
            <a:t> Study plant anatomy, photosynthesis, photosynthesis, and genetics</a:t>
          </a:r>
        </a:p>
      </dsp:txBody>
      <dsp:txXfrm>
        <a:off x="1031412" y="1853900"/>
        <a:ext cx="1691112" cy="717441"/>
      </dsp:txXfrm>
    </dsp:sp>
    <dsp:sp modelId="{581E882B-7DB2-4CF5-AFDA-C389841D5326}">
      <dsp:nvSpPr>
        <dsp:cNvPr id="0" name=""/>
        <dsp:cNvSpPr/>
      </dsp:nvSpPr>
      <dsp:spPr>
        <a:xfrm>
          <a:off x="3017188" y="1853900"/>
          <a:ext cx="717441" cy="7174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02D5C2-B07D-462F-A093-AA0B1E7CB3AB}">
      <dsp:nvSpPr>
        <dsp:cNvPr id="0" name=""/>
        <dsp:cNvSpPr/>
      </dsp:nvSpPr>
      <dsp:spPr>
        <a:xfrm>
          <a:off x="3167850" y="2004563"/>
          <a:ext cx="416116" cy="41611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7E13CF-34F7-4482-959C-5175E267C777}">
      <dsp:nvSpPr>
        <dsp:cNvPr id="0" name=""/>
        <dsp:cNvSpPr/>
      </dsp:nvSpPr>
      <dsp:spPr>
        <a:xfrm>
          <a:off x="3888367" y="1853900"/>
          <a:ext cx="1691112" cy="717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a:t>Sustainability:</a:t>
          </a:r>
          <a:r>
            <a:rPr lang="en-US" sz="1100" kern="1200"/>
            <a:t> Explore composting, companion planting, and natural pest control methods.</a:t>
          </a:r>
        </a:p>
      </dsp:txBody>
      <dsp:txXfrm>
        <a:off x="3888367" y="1853900"/>
        <a:ext cx="1691112" cy="717441"/>
      </dsp:txXfrm>
    </dsp:sp>
    <dsp:sp modelId="{C382E2CC-45D4-4B76-999E-8AFA9EA9E823}">
      <dsp:nvSpPr>
        <dsp:cNvPr id="0" name=""/>
        <dsp:cNvSpPr/>
      </dsp:nvSpPr>
      <dsp:spPr>
        <a:xfrm>
          <a:off x="5874143" y="1853900"/>
          <a:ext cx="717441" cy="7174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D1EC81-9EFE-4DF7-9916-D5BE8C972F5A}">
      <dsp:nvSpPr>
        <dsp:cNvPr id="0" name=""/>
        <dsp:cNvSpPr/>
      </dsp:nvSpPr>
      <dsp:spPr>
        <a:xfrm>
          <a:off x="6024806" y="2004563"/>
          <a:ext cx="416116" cy="41611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091476-FE40-4AA5-A9C2-680F0991D763}">
      <dsp:nvSpPr>
        <dsp:cNvPr id="0" name=""/>
        <dsp:cNvSpPr/>
      </dsp:nvSpPr>
      <dsp:spPr>
        <a:xfrm>
          <a:off x="6745322" y="1853900"/>
          <a:ext cx="1691112" cy="717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a:t>Project-Based Learning:</a:t>
          </a:r>
          <a:r>
            <a:rPr lang="en-US" sz="1100" kern="1200"/>
            <a:t> Focus on specific projects, such as building raised beds, starting seeds indoors, creating a herb garden, or developing a sustainable greenhouse</a:t>
          </a:r>
        </a:p>
      </dsp:txBody>
      <dsp:txXfrm>
        <a:off x="6745322" y="1853900"/>
        <a:ext cx="1691112" cy="717441"/>
      </dsp:txXfrm>
    </dsp:sp>
    <dsp:sp modelId="{BA851DAC-8D83-4F09-A10F-7CA6925B522C}">
      <dsp:nvSpPr>
        <dsp:cNvPr id="0" name=""/>
        <dsp:cNvSpPr/>
      </dsp:nvSpPr>
      <dsp:spPr>
        <a:xfrm>
          <a:off x="160232" y="3323633"/>
          <a:ext cx="717441" cy="7174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C3BFC7-0BC7-4A45-AB37-4BECC02F2AD1}">
      <dsp:nvSpPr>
        <dsp:cNvPr id="0" name=""/>
        <dsp:cNvSpPr/>
      </dsp:nvSpPr>
      <dsp:spPr>
        <a:xfrm>
          <a:off x="310895" y="3474296"/>
          <a:ext cx="416116" cy="416116"/>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5496C9-7523-4A81-B363-FC940E90E4B6}">
      <dsp:nvSpPr>
        <dsp:cNvPr id="0" name=""/>
        <dsp:cNvSpPr/>
      </dsp:nvSpPr>
      <dsp:spPr>
        <a:xfrm>
          <a:off x="1031412" y="3323633"/>
          <a:ext cx="1691112" cy="717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a:t>Field Studies:</a:t>
          </a:r>
          <a:r>
            <a:rPr lang="en-US" sz="1100" kern="1200"/>
            <a:t> Visit local botanical gardens, nurseries, or community gardens, and connect with local</a:t>
          </a:r>
        </a:p>
      </dsp:txBody>
      <dsp:txXfrm>
        <a:off x="1031412" y="3323633"/>
        <a:ext cx="1691112" cy="71744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C994AA-C437-4EF4-8BEF-0B832D7FA420}" type="datetimeFigureOut">
              <a:rPr lang="en-US" smtClean="0"/>
              <a:t>3/23/2026</a:t>
            </a:fld>
            <a:endParaRPr lang="en-US"/>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B16356-3B28-4AAF-8099-7941810E2475}" type="datetimeFigureOut">
              <a:rPr lang="en-US" smtClean="0"/>
              <a:t>3/23/2026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5DA344-5FA2-43F7-9D95-CA56C82B080A}" type="slidenum">
              <a:rPr lang="en-US" smtClean="0"/>
              <a:t>‹#›</a:t>
            </a:fld>
            <a:endParaRPr lang="en-US"/>
          </a:p>
        </p:txBody>
      </p:sp>
    </p:spTree>
    <p:extLst>
      <p:ext uri="{BB962C8B-B14F-4D97-AF65-F5344CB8AC3E}">
        <p14:creationId xmlns:p14="http://schemas.microsoft.com/office/powerpoint/2010/main" val="1255762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jungseed.com/category/516"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google.com/search?q=Soak&amp;oq=easy+step+by+step+of+growing+sprouts+in+a+mason+jar&amp;gs_lcrp=EgZjaHJvbWUyBggAEEUYOTIHCAEQIRigATIHCAIQIRigATIHCAMQIRigATIHCAQQIRigAdIBCTE4ODAyajBqNKgCALACAQ&amp;sourceid=chrome&amp;ie=UTF-8&amp;mstk=AUtExfBvnGZSzjGi6zFWOMLm5df7yNlHFk8oK13IiN2_x0KO7-N5TpzdwZp6SQxujl0kzuRsWd_Em9Oy0RPvfcljIyweSpVi4apBhSR-oeEZXYdluE7N2nK7L-pbeu8ZtdMrNkSbcFykWtOOUMOApP-wj3-ZkKOuntuzBcz7hygdBevL929LXDKJJQa9LuyGJqhgX_NT&amp;csui=3&amp;ved=2ahUKEwj15-XYjaiTAxXTg4kEHfjbIPsQgK4QegQIBhAB" TargetMode="External"/><Relationship Id="rId7" Type="http://schemas.openxmlformats.org/officeDocument/2006/relationships/hyperlink" Target="https://www.google.com/search?q=Harvest&amp;oq=easy+step+by+step+of+growing+sprouts+in+a+mason+jar&amp;gs_lcrp=EgZjaHJvbWUyBggAEEUYOTIHCAEQIRigATIHCAIQIRigATIHCAMQIRigATIHCAQQIRigAdIBCTE4ODAyajBqNKgCALACAQ&amp;sourceid=chrome&amp;ie=UTF-8&amp;mstk=AUtExfBvnGZSzjGi6zFWOMLm5df7yNlHFk8oK13IiN2_x0KO7-N5TpzdwZp6SQxujl0kzuRsWd_Em9Oy0RPvfcljIyweSpVi4apBhSR-oeEZXYdluE7N2nK7L-pbeu8ZtdMrNkSbcFykWtOOUMOApP-wj3-ZkKOuntuzBcz7hygdBevL929LXDKJJQa9LuyGJqhgX_NT&amp;csui=3&amp;ved=2ahUKEwj15-XYjaiTAxXTg4kEHfjbIPsQgK4QegQIBhAJ"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google.com/search?q=Rinse+%26+Drain+Twice+Daily&amp;oq=easy+step+by+step+of+growing+sprouts+in+a+mason+jar&amp;gs_lcrp=EgZjaHJvbWUyBggAEEUYOTIHCAEQIRigATIHCAIQIRigATIHCAMQIRigATIHCAQQIRigAdIBCTE4ODAyajBqNKgCALACAQ&amp;sourceid=chrome&amp;ie=UTF-8&amp;mstk=AUtExfBvnGZSzjGi6zFWOMLm5df7yNlHFk8oK13IiN2_x0KO7-N5TpzdwZp6SQxujl0kzuRsWd_Em9Oy0RPvfcljIyweSpVi4apBhSR-oeEZXYdluE7N2nK7L-pbeu8ZtdMrNkSbcFykWtOOUMOApP-wj3-ZkKOuntuzBcz7hygdBevL929LXDKJJQa9LuyGJqhgX_NT&amp;csui=3&amp;ved=2ahUKEwj15-XYjaiTAxXTg4kEHfjbIPsQgK4QegQIBhAH" TargetMode="External"/><Relationship Id="rId5" Type="http://schemas.openxmlformats.org/officeDocument/2006/relationships/hyperlink" Target="https://www.google.com/search?q=Store&amp;oq=easy+step+by+step+of+growing+sprouts+in+a+mason+jar&amp;gs_lcrp=EgZjaHJvbWUyBggAEEUYOTIHCAEQIRigATIHCAIQIRigATIHCAMQIRigATIHCAQQIRigAdIBCTE4ODAyajBqNKgCALACAQ&amp;sourceid=chrome&amp;ie=UTF-8&amp;mstk=AUtExfBvnGZSzjGi6zFWOMLm5df7yNlHFk8oK13IiN2_x0KO7-N5TpzdwZp6SQxujl0kzuRsWd_Em9Oy0RPvfcljIyweSpVi4apBhSR-oeEZXYdluE7N2nK7L-pbeu8ZtdMrNkSbcFykWtOOUMOApP-wj3-ZkKOuntuzBcz7hygdBevL929LXDKJJQa9LuyGJqhgX_NT&amp;csui=3&amp;ved=2ahUKEwj15-XYjaiTAxXTg4kEHfjbIPsQgK4QegQIBhAF" TargetMode="External"/><Relationship Id="rId4" Type="http://schemas.openxmlformats.org/officeDocument/2006/relationships/hyperlink" Target="https://www.google.com/search?q=Drain&amp;oq=easy+step+by+step+of+growing+sprouts+in+a+mason+jar&amp;gs_lcrp=EgZjaHJvbWUyBggAEEUYOTIHCAEQIRigATIHCAIQIRigATIHCAMQIRigATIHCAQQIRigAdIBCTE4ODAyajBqNKgCALACAQ&amp;sourceid=chrome&amp;ie=UTF-8&amp;mstk=AUtExfBvnGZSzjGi6zFWOMLm5df7yNlHFk8oK13IiN2_x0KO7-N5TpzdwZp6SQxujl0kzuRsWd_Em9Oy0RPvfcljIyweSpVi4apBhSR-oeEZXYdluE7N2nK7L-pbeu8ZtdMrNkSbcFykWtOOUMOApP-wj3-ZkKOuntuzBcz7hygdBevL929LXDKJJQa9LuyGJqhgX_NT&amp;csui=3&amp;ved=2ahUKEwj15-XYjaiTAxXTg4kEHfjbIPsQgK4QegQIBhAD"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birdsandblooms.com/gardening/sunflowers-bird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1</a:t>
            </a:fld>
            <a:endParaRPr lang="en-US"/>
          </a:p>
        </p:txBody>
      </p:sp>
    </p:spTree>
    <p:extLst>
      <p:ext uri="{BB962C8B-B14F-4D97-AF65-F5344CB8AC3E}">
        <p14:creationId xmlns:p14="http://schemas.microsoft.com/office/powerpoint/2010/main" val="695444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Key Planting Tips for SC:</a:t>
            </a:r>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Soil Temp:</a:t>
            </a:r>
            <a:r>
              <a:rPr lang="en-US" sz="1200" b="0" kern="1200" dirty="0">
                <a:solidFill>
                  <a:schemeClr val="tx1"/>
                </a:solidFill>
                <a:effectLst/>
                <a:latin typeface="+mn-lt"/>
                <a:ea typeface="+mn-ea"/>
                <a:cs typeface="+mn-cs"/>
              </a:rPr>
              <a:t> Ensure the soil is warm enough (</a:t>
            </a:r>
          </a:p>
          <a:p>
            <a:r>
              <a:rPr lang="en-US" sz="1200" b="0" kern="1200" dirty="0">
                <a:solidFill>
                  <a:schemeClr val="tx1"/>
                </a:solidFill>
                <a:effectLst/>
                <a:latin typeface="+mn-lt"/>
                <a:ea typeface="+mn-ea"/>
                <a:cs typeface="+mn-cs"/>
              </a:rPr>
              <a:t> to </a:t>
            </a:r>
          </a:p>
          <a:p>
            <a:r>
              <a:rPr lang="en-US" sz="1200" b="0" kern="1200" dirty="0">
                <a:solidFill>
                  <a:schemeClr val="tx1"/>
                </a:solidFill>
                <a:effectLst/>
                <a:latin typeface="+mn-lt"/>
                <a:ea typeface="+mn-ea"/>
                <a:cs typeface="+mn-cs"/>
              </a:rPr>
              <a:t> is ideal).</a:t>
            </a:r>
          </a:p>
          <a:p>
            <a:r>
              <a:rPr lang="en-US" sz="1200" b="1" kern="1200" dirty="0">
                <a:solidFill>
                  <a:schemeClr val="tx1"/>
                </a:solidFill>
                <a:effectLst/>
                <a:latin typeface="+mn-lt"/>
                <a:ea typeface="+mn-ea"/>
                <a:cs typeface="+mn-cs"/>
              </a:rPr>
              <a:t>Timing:</a:t>
            </a:r>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 Plant after the last frost to avoid cold damage.</a:t>
            </a:r>
          </a:p>
          <a:p>
            <a:r>
              <a:rPr lang="en-US" sz="1200" b="1" kern="1200" dirty="0">
                <a:solidFill>
                  <a:schemeClr val="tx1"/>
                </a:solidFill>
                <a:effectLst/>
                <a:latin typeface="+mn-lt"/>
                <a:ea typeface="+mn-ea"/>
                <a:cs typeface="+mn-cs"/>
              </a:rPr>
              <a:t>Spacing:</a:t>
            </a:r>
            <a:r>
              <a:rPr lang="en-US" sz="1200" b="0" kern="1200" dirty="0">
                <a:solidFill>
                  <a:schemeClr val="tx1"/>
                </a:solidFill>
                <a:effectLst/>
                <a:latin typeface="+mn-lt"/>
                <a:ea typeface="+mn-ea"/>
                <a:cs typeface="+mn-cs"/>
              </a:rPr>
              <a:t> Space plants 36–48 inches apart in well-draining soil .</a:t>
            </a:r>
            <a:r>
              <a:rPr lang="en-US" sz="1200" b="1" kern="1200" dirty="0">
                <a:solidFill>
                  <a:schemeClr val="tx1"/>
                </a:solidFill>
                <a:effectLst/>
                <a:latin typeface="+mn-lt"/>
                <a:ea typeface="+mn-ea"/>
                <a:cs typeface="+mn-cs"/>
              </a:rPr>
              <a:t>Succession Planting:</a:t>
            </a:r>
            <a:r>
              <a:rPr lang="en-US" sz="1200" b="0" kern="1200" dirty="0">
                <a:solidFill>
                  <a:schemeClr val="tx1"/>
                </a:solidFill>
                <a:effectLst/>
                <a:latin typeface="+mn-lt"/>
                <a:ea typeface="+mn-ea"/>
                <a:cs typeface="+mn-cs"/>
              </a:rPr>
              <a:t> For a continuous harvest, plant seeds every 2–3 </a:t>
            </a:r>
            <a:r>
              <a:rPr lang="en-US" sz="1200" b="0" kern="1200" dirty="0" err="1">
                <a:solidFill>
                  <a:schemeClr val="tx1"/>
                </a:solidFill>
                <a:effectLst/>
                <a:latin typeface="+mn-lt"/>
                <a:ea typeface="+mn-ea"/>
                <a:cs typeface="+mn-cs"/>
              </a:rPr>
              <a:t>weeks.</a:t>
            </a:r>
            <a:r>
              <a:rPr lang="en-US" sz="1200" b="1" kern="1200" dirty="0" err="1">
                <a:solidFill>
                  <a:schemeClr val="tx1"/>
                </a:solidFill>
                <a:effectLst/>
                <a:latin typeface="+mn-lt"/>
                <a:ea typeface="+mn-ea"/>
                <a:cs typeface="+mn-cs"/>
              </a:rPr>
              <a:t>Temperature</a:t>
            </a:r>
            <a:r>
              <a:rPr lang="en-US" sz="1200" b="1"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 Watermelons thrive in air temperatures between </a:t>
            </a:r>
          </a:p>
          <a:p>
            <a:r>
              <a:rPr lang="en-US" sz="1200" b="0" kern="1200" dirty="0">
                <a:solidFill>
                  <a:schemeClr val="tx1"/>
                </a:solidFill>
                <a:effectLst/>
                <a:latin typeface="+mn-lt"/>
                <a:ea typeface="+mn-ea"/>
                <a:cs typeface="+mn-cs"/>
              </a:rPr>
              <a:t> and </a:t>
            </a:r>
          </a:p>
          <a:p>
            <a:r>
              <a:rPr lang="en-US" sz="1200" b="0" kern="1200" dirty="0">
                <a:solidFill>
                  <a:schemeClr val="tx1"/>
                </a:solidFill>
                <a:effectLst/>
                <a:latin typeface="+mn-lt"/>
                <a:ea typeface="+mn-ea"/>
                <a:cs typeface="+mn-cs"/>
              </a:rPr>
              <a:t>. </a:t>
            </a:r>
          </a:p>
          <a:p>
            <a:r>
              <a:rPr lang="en-US" sz="1200" b="0" kern="1200" dirty="0">
                <a:solidFill>
                  <a:schemeClr val="tx1"/>
                </a:solidFill>
                <a:effectLst/>
                <a:latin typeface="+mn-lt"/>
                <a:ea typeface="+mn-ea"/>
                <a:cs typeface="+mn-cs"/>
              </a:rPr>
              <a:t>Clemson News +3</a:t>
            </a:r>
          </a:p>
          <a:p>
            <a:r>
              <a:rPr lang="en-US" sz="1200" b="1" i="0" kern="1200" dirty="0">
                <a:solidFill>
                  <a:schemeClr val="tx1"/>
                </a:solidFill>
                <a:effectLst/>
                <a:latin typeface="+mn-lt"/>
                <a:ea typeface="+mn-ea"/>
                <a:cs typeface="+mn-cs"/>
              </a:rPr>
              <a:t>Regional Recommendations: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Coastal SC:</a:t>
            </a:r>
            <a:r>
              <a:rPr lang="en-US" sz="1200" b="0" i="0" kern="1200" dirty="0">
                <a:solidFill>
                  <a:schemeClr val="tx1"/>
                </a:solidFill>
                <a:effectLst/>
                <a:latin typeface="+mn-lt"/>
                <a:ea typeface="+mn-ea"/>
                <a:cs typeface="+mn-cs"/>
              </a:rPr>
              <a:t> April 1 – April 30.</a:t>
            </a:r>
          </a:p>
          <a:p>
            <a:r>
              <a:rPr lang="en-US" sz="1200" b="1" i="0" kern="1200" dirty="0">
                <a:solidFill>
                  <a:schemeClr val="tx1"/>
                </a:solidFill>
                <a:effectLst/>
                <a:latin typeface="+mn-lt"/>
                <a:ea typeface="+mn-ea"/>
                <a:cs typeface="+mn-cs"/>
              </a:rPr>
              <a:t>Piedmont SC:</a:t>
            </a:r>
            <a:r>
              <a:rPr lang="en-US" sz="1200" b="0" i="0" kern="1200" dirty="0">
                <a:solidFill>
                  <a:schemeClr val="tx1"/>
                </a:solidFill>
                <a:effectLst/>
                <a:latin typeface="+mn-lt"/>
                <a:ea typeface="+mn-ea"/>
                <a:cs typeface="+mn-cs"/>
              </a:rPr>
              <a:t> April 15 – June 15.</a:t>
            </a:r>
          </a:p>
          <a:p>
            <a:br>
              <a:rPr lang="en-US" dirty="0">
                <a:effectLst/>
              </a:rPr>
            </a:br>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15</a:t>
            </a:fld>
            <a:endParaRPr lang="en-US"/>
          </a:p>
        </p:txBody>
      </p:sp>
    </p:spTree>
    <p:extLst>
      <p:ext uri="{BB962C8B-B14F-4D97-AF65-F5344CB8AC3E}">
        <p14:creationId xmlns:p14="http://schemas.microsoft.com/office/powerpoint/2010/main" val="2267613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It is </a:t>
            </a:r>
            <a:r>
              <a:rPr lang="en-US" sz="1200" b="1" i="0" kern="1200" dirty="0">
                <a:solidFill>
                  <a:schemeClr val="tx1"/>
                </a:solidFill>
                <a:effectLst/>
                <a:latin typeface="+mn-lt"/>
                <a:ea typeface="+mn-ea"/>
                <a:cs typeface="+mn-cs"/>
              </a:rPr>
              <a:t>not too late</a:t>
            </a:r>
            <a:r>
              <a:rPr lang="en-US" sz="1200" b="0" i="0" kern="1200" dirty="0">
                <a:solidFill>
                  <a:schemeClr val="tx1"/>
                </a:solidFill>
                <a:effectLst/>
                <a:latin typeface="+mn-lt"/>
                <a:ea typeface="+mn-ea"/>
                <a:cs typeface="+mn-cs"/>
              </a:rPr>
              <a:t> to plant potatoes in South Carolina at the end of March. While early-to-mid March is optimal, you can still plant in late March to early April, as potatoes thrive in the cool, early spring soil. They need about 3 to 4 months to reach harvest. </a:t>
            </a:r>
          </a:p>
          <a:p>
            <a:r>
              <a:rPr lang="en-US" sz="1200" b="0" i="0" kern="1200" dirty="0">
                <a:solidFill>
                  <a:schemeClr val="tx1"/>
                </a:solidFill>
                <a:effectLst/>
                <a:latin typeface="+mn-lt"/>
                <a:ea typeface="+mn-ea"/>
                <a:cs typeface="+mn-cs"/>
              </a:rPr>
              <a:t>YouTube +2</a:t>
            </a:r>
          </a:p>
          <a:p>
            <a:r>
              <a:rPr lang="en-US" sz="1200" b="1" i="0" kern="1200" dirty="0">
                <a:solidFill>
                  <a:schemeClr val="tx1"/>
                </a:solidFill>
                <a:effectLst/>
                <a:latin typeface="+mn-lt"/>
                <a:ea typeface="+mn-ea"/>
                <a:cs typeface="+mn-cs"/>
              </a:rPr>
              <a:t>Key Tips for Late March Planting in SC:</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Timeframe:</a:t>
            </a:r>
            <a:r>
              <a:rPr lang="en-US" sz="1200" b="0" i="0" kern="1200" dirty="0">
                <a:solidFill>
                  <a:schemeClr val="tx1"/>
                </a:solidFill>
                <a:effectLst/>
                <a:latin typeface="+mn-lt"/>
                <a:ea typeface="+mn-ea"/>
                <a:cs typeface="+mn-cs"/>
              </a:rPr>
              <a:t> Potatoes can be planted through April, though late planting means they might grow during warmer weather.</a:t>
            </a:r>
          </a:p>
          <a:p>
            <a:r>
              <a:rPr lang="en-US" sz="1200" b="1" i="0" kern="1200" dirty="0">
                <a:solidFill>
                  <a:schemeClr val="tx1"/>
                </a:solidFill>
                <a:effectLst/>
                <a:latin typeface="+mn-lt"/>
                <a:ea typeface="+mn-ea"/>
                <a:cs typeface="+mn-cs"/>
              </a:rPr>
              <a:t>Method:</a:t>
            </a:r>
            <a:r>
              <a:rPr lang="en-US" sz="1200" b="0" i="0" kern="1200" dirty="0">
                <a:solidFill>
                  <a:schemeClr val="tx1"/>
                </a:solidFill>
                <a:effectLst/>
                <a:latin typeface="+mn-lt"/>
                <a:ea typeface="+mn-ea"/>
                <a:cs typeface="+mn-cs"/>
              </a:rPr>
              <a:t> Plant certified seed potatoes 8–10 inches deep in well-drained soil or raised beds.</a:t>
            </a:r>
          </a:p>
          <a:p>
            <a:r>
              <a:rPr lang="en-US" sz="1200" b="1" i="0" kern="1200" dirty="0">
                <a:solidFill>
                  <a:schemeClr val="tx1"/>
                </a:solidFill>
                <a:effectLst/>
                <a:latin typeface="+mn-lt"/>
                <a:ea typeface="+mn-ea"/>
                <a:cs typeface="+mn-cs"/>
              </a:rPr>
              <a:t>Protection:</a:t>
            </a:r>
            <a:r>
              <a:rPr lang="en-US" sz="1200" b="0" i="0" kern="1200" dirty="0">
                <a:solidFill>
                  <a:schemeClr val="tx1"/>
                </a:solidFill>
                <a:effectLst/>
                <a:latin typeface="+mn-lt"/>
                <a:ea typeface="+mn-ea"/>
                <a:cs typeface="+mn-cs"/>
              </a:rPr>
              <a:t> In late March, the danger of frost is passing, but you can cover early shoots with soil if a late frost threatens</a:t>
            </a:r>
          </a:p>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16</a:t>
            </a:fld>
            <a:endParaRPr lang="en-US"/>
          </a:p>
        </p:txBody>
      </p:sp>
    </p:spTree>
    <p:extLst>
      <p:ext uri="{BB962C8B-B14F-4D97-AF65-F5344CB8AC3E}">
        <p14:creationId xmlns:p14="http://schemas.microsoft.com/office/powerpoint/2010/main" val="1588769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Key Planting Considerations for SC:</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Soil Temp:</a:t>
            </a:r>
            <a:r>
              <a:rPr lang="en-US" sz="1200" b="0" i="0" kern="1200" dirty="0">
                <a:solidFill>
                  <a:schemeClr val="tx1"/>
                </a:solidFill>
                <a:effectLst/>
                <a:latin typeface="+mn-lt"/>
                <a:ea typeface="+mn-ea"/>
                <a:cs typeface="+mn-cs"/>
              </a:rPr>
              <a:t> Ensure the soil is consistently warm; cold, wet soil causes seed rot.</a:t>
            </a:r>
          </a:p>
          <a:p>
            <a:r>
              <a:rPr lang="en-US" sz="1200" b="1" i="0" kern="1200" dirty="0">
                <a:solidFill>
                  <a:schemeClr val="tx1"/>
                </a:solidFill>
                <a:effectLst/>
                <a:latin typeface="+mn-lt"/>
                <a:ea typeface="+mn-ea"/>
                <a:cs typeface="+mn-cs"/>
              </a:rPr>
              <a:t>Optimal Timing:</a:t>
            </a:r>
            <a:r>
              <a:rPr lang="en-US" sz="1200" b="0" i="0" kern="1200" dirty="0">
                <a:solidFill>
                  <a:schemeClr val="tx1"/>
                </a:solidFill>
                <a:effectLst/>
                <a:latin typeface="+mn-lt"/>
                <a:ea typeface="+mn-ea"/>
                <a:cs typeface="+mn-cs"/>
              </a:rPr>
              <a:t> Mid-March is suitable for some, but many gardeners wait until after mid-April to avoid late, unexpected frosts.</a:t>
            </a:r>
          </a:p>
          <a:p>
            <a:r>
              <a:rPr lang="en-US" sz="1200" b="1" i="0" kern="1200" dirty="0">
                <a:solidFill>
                  <a:schemeClr val="tx1"/>
                </a:solidFill>
                <a:effectLst/>
                <a:latin typeface="+mn-lt"/>
                <a:ea typeface="+mn-ea"/>
                <a:cs typeface="+mn-cs"/>
              </a:rPr>
              <a:t>Maturation:</a:t>
            </a:r>
            <a:r>
              <a:rPr lang="en-US" sz="1200" b="0" i="0" kern="1200" dirty="0">
                <a:solidFill>
                  <a:schemeClr val="tx1"/>
                </a:solidFill>
                <a:effectLst/>
                <a:latin typeface="+mn-lt"/>
                <a:ea typeface="+mn-ea"/>
                <a:cs typeface="+mn-cs"/>
              </a:rPr>
              <a:t> Popcorn needs 90–120 days to mature, so planting early in spring allows it to develop over the summer and dry in late summer/fall.</a:t>
            </a:r>
          </a:p>
          <a:p>
            <a:r>
              <a:rPr lang="en-US" sz="1200" b="1" i="0" kern="1200" dirty="0">
                <a:solidFill>
                  <a:schemeClr val="tx1"/>
                </a:solidFill>
                <a:effectLst/>
                <a:latin typeface="+mn-lt"/>
                <a:ea typeface="+mn-ea"/>
                <a:cs typeface="+mn-cs"/>
              </a:rPr>
              <a:t>Location:</a:t>
            </a:r>
            <a:r>
              <a:rPr lang="en-US" sz="1200" b="0" i="0" kern="1200" dirty="0">
                <a:solidFill>
                  <a:schemeClr val="tx1"/>
                </a:solidFill>
                <a:effectLst/>
                <a:latin typeface="+mn-lt"/>
                <a:ea typeface="+mn-ea"/>
                <a:cs typeface="+mn-cs"/>
              </a:rPr>
              <a:t> Plant in full sun in a block of at least three rows for proper pollination, not in a single long line. </a:t>
            </a:r>
          </a:p>
          <a:p>
            <a:r>
              <a:rPr lang="en-US" sz="1200" b="0" i="0" kern="1200" dirty="0">
                <a:solidFill>
                  <a:schemeClr val="tx1"/>
                </a:solidFill>
                <a:effectLst/>
                <a:latin typeface="+mn-lt"/>
                <a:ea typeface="+mn-ea"/>
                <a:cs typeface="+mn-cs"/>
              </a:rPr>
              <a:t>YouTube +4</a:t>
            </a:r>
          </a:p>
          <a:p>
            <a:r>
              <a:rPr lang="en-US" sz="1200" b="1" i="0" kern="1200" dirty="0">
                <a:solidFill>
                  <a:schemeClr val="tx1"/>
                </a:solidFill>
                <a:effectLst/>
                <a:latin typeface="+mn-lt"/>
                <a:ea typeface="+mn-ea"/>
                <a:cs typeface="+mn-cs"/>
              </a:rPr>
              <a:t>Planting Tips: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Sow seeds about </a:t>
            </a:r>
          </a:p>
          <a:p>
            <a:r>
              <a:rPr lang="en-US" sz="1200" b="0" i="0" kern="1200" dirty="0">
                <a:solidFill>
                  <a:schemeClr val="tx1"/>
                </a:solidFill>
                <a:effectLst/>
                <a:latin typeface="+mn-lt"/>
                <a:ea typeface="+mn-ea"/>
                <a:cs typeface="+mn-cs"/>
              </a:rPr>
              <a:t> deep, with </a:t>
            </a:r>
          </a:p>
          <a:p>
            <a:r>
              <a:rPr lang="en-US" sz="1200" b="0" i="0" kern="1200" dirty="0">
                <a:solidFill>
                  <a:schemeClr val="tx1"/>
                </a:solidFill>
                <a:effectLst/>
                <a:latin typeface="+mn-lt"/>
                <a:ea typeface="+mn-ea"/>
                <a:cs typeface="+mn-cs"/>
              </a:rPr>
              <a:t> spacing, or in "hills" of 3-4 seeds, according to </a:t>
            </a:r>
            <a:r>
              <a:rPr lang="en-US" sz="1200" b="0" i="0" kern="1200" dirty="0">
                <a:solidFill>
                  <a:schemeClr val="tx1"/>
                </a:solidFill>
                <a:effectLst/>
                <a:latin typeface="+mn-lt"/>
                <a:ea typeface="+mn-ea"/>
                <a:cs typeface="+mn-cs"/>
                <a:hlinkClick r:id="rId3"/>
              </a:rPr>
              <a:t>Jung Seed's tips</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Ensure consistent moisture, particularly around mid-summer for pollination</a:t>
            </a:r>
          </a:p>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17</a:t>
            </a:fld>
            <a:endParaRPr lang="en-US"/>
          </a:p>
        </p:txBody>
      </p:sp>
    </p:spTree>
    <p:extLst>
      <p:ext uri="{BB962C8B-B14F-4D97-AF65-F5344CB8AC3E}">
        <p14:creationId xmlns:p14="http://schemas.microsoft.com/office/powerpoint/2010/main" val="744047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South Carolina, plant cucumbers in the </a:t>
            </a:r>
            <a:r>
              <a:rPr lang="en-US" sz="1200" b="1" i="0" kern="1200" dirty="0">
                <a:solidFill>
                  <a:schemeClr val="tx1"/>
                </a:solidFill>
                <a:effectLst/>
                <a:latin typeface="+mn-lt"/>
                <a:ea typeface="+mn-ea"/>
                <a:cs typeface="+mn-cs"/>
              </a:rPr>
              <a:t>spring from mid-March to mid-May</a:t>
            </a:r>
            <a:r>
              <a:rPr lang="en-US" sz="1200" b="0" i="0" kern="1200" dirty="0">
                <a:solidFill>
                  <a:schemeClr val="tx1"/>
                </a:solidFill>
                <a:effectLst/>
                <a:latin typeface="+mn-lt"/>
                <a:ea typeface="+mn-ea"/>
                <a:cs typeface="+mn-cs"/>
              </a:rPr>
              <a:t> (coastal areas) or early April to early June (Piedmont), and for </a:t>
            </a:r>
            <a:r>
              <a:rPr lang="en-US" sz="1200" b="1" i="0" kern="1200" dirty="0">
                <a:solidFill>
                  <a:schemeClr val="tx1"/>
                </a:solidFill>
                <a:effectLst/>
                <a:latin typeface="+mn-lt"/>
                <a:ea typeface="+mn-ea"/>
                <a:cs typeface="+mn-cs"/>
              </a:rPr>
              <a:t>fall, from August 1 to August 30</a:t>
            </a:r>
            <a:r>
              <a:rPr lang="en-US" sz="1200" b="0" i="0" kern="1200" dirty="0">
                <a:solidFill>
                  <a:schemeClr val="tx1"/>
                </a:solidFill>
                <a:effectLst/>
                <a:latin typeface="+mn-lt"/>
                <a:ea typeface="+mn-ea"/>
                <a:cs typeface="+mn-cs"/>
              </a:rPr>
              <a:t>. Direct seeding is recommended around mid-April, with soil temperatures around </a:t>
            </a:r>
          </a:p>
          <a:p>
            <a:r>
              <a:rPr lang="en-US" sz="1200" b="0" i="0" kern="1200" dirty="0">
                <a:solidFill>
                  <a:schemeClr val="tx1"/>
                </a:solidFill>
                <a:effectLst/>
                <a:latin typeface="+mn-lt"/>
                <a:ea typeface="+mn-ea"/>
                <a:cs typeface="+mn-cs"/>
              </a:rPr>
              <a:t>. To avoid diseases, earlier spring planting (mid-March) is often preferred. </a:t>
            </a:r>
          </a:p>
          <a:p>
            <a:r>
              <a:rPr lang="en-US" sz="1200" b="0" i="0" kern="1200" dirty="0">
                <a:solidFill>
                  <a:schemeClr val="tx1"/>
                </a:solidFill>
                <a:effectLst/>
                <a:latin typeface="+mn-lt"/>
                <a:ea typeface="+mn-ea"/>
                <a:cs typeface="+mn-cs"/>
              </a:rPr>
              <a:t>scgrower.com +2</a:t>
            </a:r>
          </a:p>
          <a:p>
            <a:r>
              <a:rPr lang="en-US" sz="1200" b="1" i="0" kern="1200" dirty="0">
                <a:solidFill>
                  <a:schemeClr val="tx1"/>
                </a:solidFill>
                <a:effectLst/>
                <a:latin typeface="+mn-lt"/>
                <a:ea typeface="+mn-ea"/>
                <a:cs typeface="+mn-cs"/>
              </a:rPr>
              <a:t>Key Planting Dates for South Carolina</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Coastal Region Spring:</a:t>
            </a:r>
            <a:r>
              <a:rPr lang="en-US" sz="1200" b="0" i="0" kern="1200" dirty="0">
                <a:solidFill>
                  <a:schemeClr val="tx1"/>
                </a:solidFill>
                <a:effectLst/>
                <a:latin typeface="+mn-lt"/>
                <a:ea typeface="+mn-ea"/>
                <a:cs typeface="+mn-cs"/>
              </a:rPr>
              <a:t> March 15 – May 15</a:t>
            </a:r>
          </a:p>
          <a:p>
            <a:r>
              <a:rPr lang="en-US" sz="1200" b="1" i="0" kern="1200" dirty="0">
                <a:solidFill>
                  <a:schemeClr val="tx1"/>
                </a:solidFill>
                <a:effectLst/>
                <a:latin typeface="+mn-lt"/>
                <a:ea typeface="+mn-ea"/>
                <a:cs typeface="+mn-cs"/>
              </a:rPr>
              <a:t>Piedmont Region Spring:</a:t>
            </a:r>
            <a:r>
              <a:rPr lang="en-US" sz="1200" b="0" i="0" kern="1200" dirty="0">
                <a:solidFill>
                  <a:schemeClr val="tx1"/>
                </a:solidFill>
                <a:effectLst/>
                <a:latin typeface="+mn-lt"/>
                <a:ea typeface="+mn-ea"/>
                <a:cs typeface="+mn-cs"/>
              </a:rPr>
              <a:t> April 15 – June 5</a:t>
            </a:r>
          </a:p>
          <a:p>
            <a:r>
              <a:rPr lang="en-US" sz="1200" b="1" i="0" kern="1200" dirty="0">
                <a:solidFill>
                  <a:schemeClr val="tx1"/>
                </a:solidFill>
                <a:effectLst/>
                <a:latin typeface="+mn-lt"/>
                <a:ea typeface="+mn-ea"/>
                <a:cs typeface="+mn-cs"/>
              </a:rPr>
              <a:t>Fall Planting (All Areas):</a:t>
            </a:r>
            <a:r>
              <a:rPr lang="en-US" sz="1200" b="0" i="0" kern="1200" dirty="0">
                <a:solidFill>
                  <a:schemeClr val="tx1"/>
                </a:solidFill>
                <a:effectLst/>
                <a:latin typeface="+mn-lt"/>
                <a:ea typeface="+mn-ea"/>
                <a:cs typeface="+mn-cs"/>
              </a:rPr>
              <a:t> August 1 – August 30 </a:t>
            </a:r>
          </a:p>
          <a:p>
            <a:r>
              <a:rPr lang="en-US" sz="1200" b="0" i="0" kern="1200" dirty="0">
                <a:solidFill>
                  <a:schemeClr val="tx1"/>
                </a:solidFill>
                <a:effectLst/>
                <a:latin typeface="+mn-lt"/>
                <a:ea typeface="+mn-ea"/>
                <a:cs typeface="+mn-cs"/>
              </a:rPr>
              <a:t>Clemson News</a:t>
            </a:r>
          </a:p>
          <a:p>
            <a:r>
              <a:rPr lang="en-US" sz="1200" b="1" i="0" kern="1200" dirty="0">
                <a:solidFill>
                  <a:schemeClr val="tx1"/>
                </a:solidFill>
                <a:effectLst/>
                <a:latin typeface="+mn-lt"/>
                <a:ea typeface="+mn-ea"/>
                <a:cs typeface="+mn-cs"/>
              </a:rPr>
              <a:t>Tips for Success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Soil Temp:</a:t>
            </a:r>
            <a:r>
              <a:rPr lang="en-US" sz="1200" b="0" i="0" kern="1200" dirty="0">
                <a:solidFill>
                  <a:schemeClr val="tx1"/>
                </a:solidFill>
                <a:effectLst/>
                <a:latin typeface="+mn-lt"/>
                <a:ea typeface="+mn-ea"/>
                <a:cs typeface="+mn-cs"/>
              </a:rPr>
              <a:t> Ensure soil has warmed to at least </a:t>
            </a:r>
          </a:p>
          <a:p>
            <a:r>
              <a:rPr lang="en-US" sz="1200" b="0" i="0" kern="1200" dirty="0">
                <a:solidFill>
                  <a:schemeClr val="tx1"/>
                </a:solidFill>
                <a:effectLst/>
                <a:latin typeface="+mn-lt"/>
                <a:ea typeface="+mn-ea"/>
                <a:cs typeface="+mn-cs"/>
              </a:rPr>
              <a:t>, though seeds can germinate at </a:t>
            </a:r>
          </a:p>
          <a:p>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18</a:t>
            </a:fld>
            <a:endParaRPr lang="en-US"/>
          </a:p>
        </p:txBody>
      </p:sp>
    </p:spTree>
    <p:extLst>
      <p:ext uri="{BB962C8B-B14F-4D97-AF65-F5344CB8AC3E}">
        <p14:creationId xmlns:p14="http://schemas.microsoft.com/office/powerpoint/2010/main" val="3988440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South Carolina, plant green beans in the spring after the last frost (April 1–15) through early June, and for a fall crop, plant from late July to early September. Piedmont areas should plant in spring from April 15 to July 1, while Coastal areas should plant from April 1 to June 1. </a:t>
            </a:r>
          </a:p>
          <a:p>
            <a:r>
              <a:rPr lang="en-US" sz="1200" b="1" i="0" kern="1200" dirty="0">
                <a:solidFill>
                  <a:schemeClr val="tx1"/>
                </a:solidFill>
                <a:effectLst/>
                <a:latin typeface="+mn-lt"/>
                <a:ea typeface="+mn-ea"/>
                <a:cs typeface="+mn-cs"/>
              </a:rPr>
              <a:t>Key Planting Times for South Carolina</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Spring Planting (Piedmont):</a:t>
            </a:r>
            <a:r>
              <a:rPr lang="en-US" sz="1200" b="0" i="0" kern="1200" dirty="0">
                <a:solidFill>
                  <a:schemeClr val="tx1"/>
                </a:solidFill>
                <a:effectLst/>
                <a:latin typeface="+mn-lt"/>
                <a:ea typeface="+mn-ea"/>
                <a:cs typeface="+mn-cs"/>
              </a:rPr>
              <a:t> April 15 – July 1.</a:t>
            </a:r>
          </a:p>
          <a:p>
            <a:r>
              <a:rPr lang="en-US" sz="1200" b="1" i="0" kern="1200" dirty="0">
                <a:solidFill>
                  <a:schemeClr val="tx1"/>
                </a:solidFill>
                <a:effectLst/>
                <a:latin typeface="+mn-lt"/>
                <a:ea typeface="+mn-ea"/>
                <a:cs typeface="+mn-cs"/>
              </a:rPr>
              <a:t>Spring Planting (Coastal):</a:t>
            </a:r>
            <a:r>
              <a:rPr lang="en-US" sz="1200" b="0" i="0" kern="1200" dirty="0">
                <a:solidFill>
                  <a:schemeClr val="tx1"/>
                </a:solidFill>
                <a:effectLst/>
                <a:latin typeface="+mn-lt"/>
                <a:ea typeface="+mn-ea"/>
                <a:cs typeface="+mn-cs"/>
              </a:rPr>
              <a:t> April 1 – June 1.</a:t>
            </a:r>
          </a:p>
          <a:p>
            <a:r>
              <a:rPr lang="en-US" sz="1200" b="1" i="0" kern="1200" dirty="0">
                <a:solidFill>
                  <a:schemeClr val="tx1"/>
                </a:solidFill>
                <a:effectLst/>
                <a:latin typeface="+mn-lt"/>
                <a:ea typeface="+mn-ea"/>
                <a:cs typeface="+mn-cs"/>
              </a:rPr>
              <a:t>Fall Planting (Piedmont):</a:t>
            </a:r>
            <a:r>
              <a:rPr lang="en-US" sz="1200" b="0" i="0" kern="1200" dirty="0">
                <a:solidFill>
                  <a:schemeClr val="tx1"/>
                </a:solidFill>
                <a:effectLst/>
                <a:latin typeface="+mn-lt"/>
                <a:ea typeface="+mn-ea"/>
                <a:cs typeface="+mn-cs"/>
              </a:rPr>
              <a:t> July 20 – August 1.</a:t>
            </a:r>
          </a:p>
          <a:p>
            <a:r>
              <a:rPr lang="en-US" sz="1200" b="1" i="0" kern="1200" dirty="0">
                <a:solidFill>
                  <a:schemeClr val="tx1"/>
                </a:solidFill>
                <a:effectLst/>
                <a:latin typeface="+mn-lt"/>
                <a:ea typeface="+mn-ea"/>
                <a:cs typeface="+mn-cs"/>
              </a:rPr>
              <a:t>Fall Planting (Coastal):</a:t>
            </a:r>
            <a:r>
              <a:rPr lang="en-US" sz="1200" b="0" i="0" kern="1200" dirty="0">
                <a:solidFill>
                  <a:schemeClr val="tx1"/>
                </a:solidFill>
                <a:effectLst/>
                <a:latin typeface="+mn-lt"/>
                <a:ea typeface="+mn-ea"/>
                <a:cs typeface="+mn-cs"/>
              </a:rPr>
              <a:t> August 1 – September 1.</a:t>
            </a:r>
          </a:p>
          <a:p>
            <a:r>
              <a:rPr lang="en-US" sz="1200" b="1" i="0" kern="1200" dirty="0">
                <a:solidFill>
                  <a:schemeClr val="tx1"/>
                </a:solidFill>
                <a:effectLst/>
                <a:latin typeface="+mn-lt"/>
                <a:ea typeface="+mn-ea"/>
                <a:cs typeface="+mn-cs"/>
              </a:rPr>
              <a:t>Growing Tips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Soil Temperature:</a:t>
            </a:r>
            <a:r>
              <a:rPr lang="en-US" sz="1200" b="0" i="0" kern="1200" dirty="0">
                <a:solidFill>
                  <a:schemeClr val="tx1"/>
                </a:solidFill>
                <a:effectLst/>
                <a:latin typeface="+mn-lt"/>
                <a:ea typeface="+mn-ea"/>
                <a:cs typeface="+mn-cs"/>
              </a:rPr>
              <a:t> Soil should be at least 60°F for optimal germination.</a:t>
            </a:r>
          </a:p>
          <a:p>
            <a:r>
              <a:rPr lang="en-US" sz="1200" b="1" i="0" kern="1200" dirty="0">
                <a:solidFill>
                  <a:schemeClr val="tx1"/>
                </a:solidFill>
                <a:effectLst/>
                <a:latin typeface="+mn-lt"/>
                <a:ea typeface="+mn-ea"/>
                <a:cs typeface="+mn-cs"/>
              </a:rPr>
              <a:t>Spacing &amp; Depth:</a:t>
            </a:r>
            <a:r>
              <a:rPr lang="en-US" sz="1200" b="0" i="0" kern="1200" dirty="0">
                <a:solidFill>
                  <a:schemeClr val="tx1"/>
                </a:solidFill>
                <a:effectLst/>
                <a:latin typeface="+mn-lt"/>
                <a:ea typeface="+mn-ea"/>
                <a:cs typeface="+mn-cs"/>
              </a:rPr>
              <a:t> Plant seeds 1 inch deep, with bush beans 2-4 inches apart and pole beans 4-6 inches apart</a:t>
            </a:r>
          </a:p>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19</a:t>
            </a:fld>
            <a:endParaRPr lang="en-US"/>
          </a:p>
        </p:txBody>
      </p:sp>
    </p:spTree>
    <p:extLst>
      <p:ext uri="{BB962C8B-B14F-4D97-AF65-F5344CB8AC3E}">
        <p14:creationId xmlns:p14="http://schemas.microsoft.com/office/powerpoint/2010/main" val="2116266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to provide your own wide mouth mason jar. </a:t>
            </a:r>
          </a:p>
        </p:txBody>
      </p:sp>
      <p:sp>
        <p:nvSpPr>
          <p:cNvPr id="4" name="Slide Number Placeholder 3"/>
          <p:cNvSpPr>
            <a:spLocks noGrp="1"/>
          </p:cNvSpPr>
          <p:nvPr>
            <p:ph type="sldNum" sz="quarter" idx="5"/>
          </p:nvPr>
        </p:nvSpPr>
        <p:spPr/>
        <p:txBody>
          <a:bodyPr/>
          <a:lstStyle/>
          <a:p>
            <a:fld id="{CC5DA344-5FA2-43F7-9D95-CA56C82B080A}" type="slidenum">
              <a:rPr lang="en-US" smtClean="0"/>
              <a:t>20</a:t>
            </a:fld>
            <a:endParaRPr lang="en-US"/>
          </a:p>
        </p:txBody>
      </p:sp>
    </p:spTree>
    <p:extLst>
      <p:ext uri="{BB962C8B-B14F-4D97-AF65-F5344CB8AC3E}">
        <p14:creationId xmlns:p14="http://schemas.microsoft.com/office/powerpoint/2010/main" val="3317647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only need to provide a wide mouth mason jar. </a:t>
            </a:r>
            <a:r>
              <a:rPr lang="en-US" sz="1200" b="1" i="0" kern="1200" dirty="0">
                <a:solidFill>
                  <a:schemeClr val="tx1"/>
                </a:solidFill>
                <a:effectLst/>
                <a:latin typeface="+mn-lt"/>
                <a:ea typeface="+mn-ea"/>
                <a:cs typeface="+mn-cs"/>
              </a:rPr>
              <a:t>Mason Jar:</a:t>
            </a:r>
            <a:r>
              <a:rPr lang="en-US" sz="1200" b="0" i="0" kern="1200" dirty="0">
                <a:solidFill>
                  <a:schemeClr val="tx1"/>
                </a:solidFill>
                <a:effectLst/>
                <a:latin typeface="+mn-lt"/>
                <a:ea typeface="+mn-ea"/>
                <a:cs typeface="+mn-cs"/>
              </a:rPr>
              <a:t> A 32 oz wide-mouth jar is ideal.</a:t>
            </a:r>
          </a:p>
          <a:p>
            <a:r>
              <a:rPr lang="en-US" sz="1200" b="1" i="0" kern="1200" dirty="0">
                <a:solidFill>
                  <a:schemeClr val="tx1"/>
                </a:solidFill>
                <a:effectLst/>
                <a:latin typeface="+mn-lt"/>
                <a:ea typeface="+mn-ea"/>
                <a:cs typeface="+mn-cs"/>
              </a:rPr>
              <a:t>Sprouting Seeds:</a:t>
            </a:r>
            <a:r>
              <a:rPr lang="en-US" sz="1200" b="0" i="0" kern="1200" dirty="0">
                <a:solidFill>
                  <a:schemeClr val="tx1"/>
                </a:solidFill>
                <a:effectLst/>
                <a:latin typeface="+mn-lt"/>
                <a:ea typeface="+mn-ea"/>
                <a:cs typeface="+mn-cs"/>
              </a:rPr>
              <a:t> (e.g., Alfalfa, Broccoli, Radish, or Clover).</a:t>
            </a:r>
          </a:p>
          <a:p>
            <a:r>
              <a:rPr lang="en-US" sz="1200" b="1" i="0" kern="1200" dirty="0">
                <a:solidFill>
                  <a:schemeClr val="tx1"/>
                </a:solidFill>
                <a:effectLst/>
                <a:latin typeface="+mn-lt"/>
                <a:ea typeface="+mn-ea"/>
                <a:cs typeface="+mn-cs"/>
              </a:rPr>
              <a:t>Lid:</a:t>
            </a:r>
            <a:r>
              <a:rPr lang="en-US" sz="1200" b="0" i="0" kern="1200" dirty="0">
                <a:solidFill>
                  <a:schemeClr val="tx1"/>
                </a:solidFill>
                <a:effectLst/>
                <a:latin typeface="+mn-lt"/>
                <a:ea typeface="+mn-ea"/>
                <a:cs typeface="+mn-cs"/>
              </a:rPr>
              <a:t> A mesh sprouting screen or cheesecloth secured with a rubber band. </a:t>
            </a:r>
          </a:p>
          <a:p>
            <a:r>
              <a:rPr lang="en-US" sz="1200" b="0" i="0" kern="1200" dirty="0">
                <a:solidFill>
                  <a:schemeClr val="tx1"/>
                </a:solidFill>
                <a:effectLst/>
                <a:latin typeface="+mn-lt"/>
                <a:ea typeface="+mn-ea"/>
                <a:cs typeface="+mn-cs"/>
              </a:rPr>
              <a:t>YouTube +4</a:t>
            </a:r>
          </a:p>
          <a:p>
            <a:r>
              <a:rPr lang="en-US" sz="1200" b="1" i="0" kern="1200" dirty="0">
                <a:solidFill>
                  <a:schemeClr val="tx1"/>
                </a:solidFill>
                <a:effectLst/>
                <a:latin typeface="+mn-lt"/>
                <a:ea typeface="+mn-ea"/>
                <a:cs typeface="+mn-cs"/>
              </a:rPr>
              <a:t>Step-by-Step Instructions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hlinkClick r:id="rId3"/>
              </a:rPr>
              <a:t>Soak</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Add 1-2 tablespoons of seeds into the clean jar. Fill with water, cover with the mesh lid, and let them soak for 4-8 hours (or overnight).</a:t>
            </a:r>
          </a:p>
          <a:p>
            <a:r>
              <a:rPr lang="en-US" sz="1200" b="1" i="0" kern="1200" dirty="0">
                <a:solidFill>
                  <a:schemeClr val="tx1"/>
                </a:solidFill>
                <a:effectLst/>
                <a:latin typeface="+mn-lt"/>
                <a:ea typeface="+mn-ea"/>
                <a:cs typeface="+mn-cs"/>
                <a:hlinkClick r:id="rId4"/>
              </a:rPr>
              <a:t>Drain</a:t>
            </a:r>
            <a:r>
              <a:rPr lang="en-US" sz="1200" b="1" i="0" kern="1200" dirty="0">
                <a:solidFill>
                  <a:schemeClr val="tx1"/>
                </a:solidFill>
                <a:effectLst/>
                <a:latin typeface="+mn-lt"/>
                <a:ea typeface="+mn-ea"/>
                <a:cs typeface="+mn-cs"/>
              </a:rPr>
              <a:t> &amp; Rinse:</a:t>
            </a:r>
            <a:r>
              <a:rPr lang="en-US" sz="1200" b="0" i="0" kern="1200" dirty="0">
                <a:solidFill>
                  <a:schemeClr val="tx1"/>
                </a:solidFill>
                <a:effectLst/>
                <a:latin typeface="+mn-lt"/>
                <a:ea typeface="+mn-ea"/>
                <a:cs typeface="+mn-cs"/>
              </a:rPr>
              <a:t> Drain out all the soaking water. Rinse the seeds with fresh water, swishing gently, and drain thoroughly again.</a:t>
            </a:r>
          </a:p>
          <a:p>
            <a:r>
              <a:rPr lang="en-US" sz="1200" b="1" i="0" kern="1200" dirty="0">
                <a:solidFill>
                  <a:schemeClr val="tx1"/>
                </a:solidFill>
                <a:effectLst/>
                <a:latin typeface="+mn-lt"/>
                <a:ea typeface="+mn-ea"/>
                <a:cs typeface="+mn-cs"/>
                <a:hlinkClick r:id="rId5"/>
              </a:rPr>
              <a:t>Store</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Place the jar upside down at an angle (45°) in a bowl or on a drying rack, away from direct sunlight, to allow air circulation and ensure no standing water remains.</a:t>
            </a:r>
          </a:p>
          <a:p>
            <a:r>
              <a:rPr lang="en-US" sz="1200" b="1" i="0" kern="1200" dirty="0">
                <a:solidFill>
                  <a:schemeClr val="tx1"/>
                </a:solidFill>
                <a:effectLst/>
                <a:latin typeface="+mn-lt"/>
                <a:ea typeface="+mn-ea"/>
                <a:cs typeface="+mn-cs"/>
                <a:hlinkClick r:id="rId6"/>
              </a:rPr>
              <a:t>Rinse &amp; Drain Twice Daily</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Twice a day (morning and night), fill the jar with water, rinse the seeds, and drain thoroughly, returning the jar to the angled position.</a:t>
            </a:r>
          </a:p>
          <a:p>
            <a:r>
              <a:rPr lang="en-US" sz="1200" b="1" i="0" kern="1200" dirty="0">
                <a:solidFill>
                  <a:schemeClr val="tx1"/>
                </a:solidFill>
                <a:effectLst/>
                <a:latin typeface="+mn-lt"/>
                <a:ea typeface="+mn-ea"/>
                <a:cs typeface="+mn-cs"/>
                <a:hlinkClick r:id="rId7"/>
              </a:rPr>
              <a:t>Harvest</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In 4–6 days, when the jar is full, rinse well, drain, and allow them to dry for a few hours. Store in a covered container in the fridge for up to 3 days</a:t>
            </a:r>
          </a:p>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21</a:t>
            </a:fld>
            <a:endParaRPr lang="en-US"/>
          </a:p>
        </p:txBody>
      </p:sp>
    </p:spTree>
    <p:extLst>
      <p:ext uri="{BB962C8B-B14F-4D97-AF65-F5344CB8AC3E}">
        <p14:creationId xmlns:p14="http://schemas.microsoft.com/office/powerpoint/2010/main" val="1685592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Growing sunflowers in South Carolina is ideal due to the long, hot summers. Plant seeds directly in the ground after the last spring frost (typically March-May) when soil temperatures exceed 50-55°F. Choose a site with 6–8+ hours of direct sun and well-drained soil. Successive planting every 2-3 weeks ensures continuous blooms. </a:t>
            </a:r>
          </a:p>
          <a:p>
            <a:r>
              <a:rPr lang="en-US" sz="1200" b="0" i="0" kern="1200" dirty="0">
                <a:solidFill>
                  <a:schemeClr val="tx1"/>
                </a:solidFill>
                <a:effectLst/>
                <a:latin typeface="+mn-lt"/>
                <a:ea typeface="+mn-ea"/>
                <a:cs typeface="+mn-cs"/>
              </a:rPr>
              <a:t>Home &amp; Garden Information Center +4</a:t>
            </a:r>
          </a:p>
          <a:p>
            <a:r>
              <a:rPr lang="en-US" sz="1200" b="1" i="0" kern="1200" dirty="0">
                <a:solidFill>
                  <a:schemeClr val="tx1"/>
                </a:solidFill>
                <a:effectLst/>
                <a:latin typeface="+mn-lt"/>
                <a:ea typeface="+mn-ea"/>
                <a:cs typeface="+mn-cs"/>
              </a:rPr>
              <a:t>Key Growing Steps for South Carolina:</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Soil Preparation:</a:t>
            </a:r>
            <a:r>
              <a:rPr lang="en-US" sz="1200" b="0" i="0" kern="1200" dirty="0">
                <a:solidFill>
                  <a:schemeClr val="tx1"/>
                </a:solidFill>
                <a:effectLst/>
                <a:latin typeface="+mn-lt"/>
                <a:ea typeface="+mn-ea"/>
                <a:cs typeface="+mn-cs"/>
              </a:rPr>
              <a:t> Sunflowers prefer a soil pH of 6.0-7.5. Amend soil with compost or organic matter for better, larger blooms, though they are generally not picky.</a:t>
            </a:r>
          </a:p>
          <a:p>
            <a:r>
              <a:rPr lang="en-US" sz="1200" b="1" i="0" kern="1200" dirty="0">
                <a:solidFill>
                  <a:schemeClr val="tx1"/>
                </a:solidFill>
                <a:effectLst/>
                <a:latin typeface="+mn-lt"/>
                <a:ea typeface="+mn-ea"/>
                <a:cs typeface="+mn-cs"/>
              </a:rPr>
              <a:t>Planting:</a:t>
            </a:r>
            <a:r>
              <a:rPr lang="en-US" sz="1200" b="0" i="0" kern="1200" dirty="0">
                <a:solidFill>
                  <a:schemeClr val="tx1"/>
                </a:solidFill>
                <a:effectLst/>
                <a:latin typeface="+mn-lt"/>
                <a:ea typeface="+mn-ea"/>
                <a:cs typeface="+mn-cs"/>
              </a:rPr>
              <a:t> Sow seeds 1 to 2 inches deep.</a:t>
            </a:r>
          </a:p>
          <a:p>
            <a:r>
              <a:rPr lang="en-US" sz="1200" b="1" i="0" kern="1200" dirty="0">
                <a:solidFill>
                  <a:schemeClr val="tx1"/>
                </a:solidFill>
                <a:effectLst/>
                <a:latin typeface="+mn-lt"/>
                <a:ea typeface="+mn-ea"/>
                <a:cs typeface="+mn-cs"/>
              </a:rPr>
              <a:t>Spacing:</a:t>
            </a:r>
            <a:r>
              <a:rPr lang="en-US" sz="1200" b="0" i="0" kern="1200" dirty="0">
                <a:solidFill>
                  <a:schemeClr val="tx1"/>
                </a:solidFill>
                <a:effectLst/>
                <a:latin typeface="+mn-lt"/>
                <a:ea typeface="+mn-ea"/>
                <a:cs typeface="+mn-cs"/>
              </a:rPr>
              <a:t> Space seeds 6 inches apart for small blooms, up to 1-2 feet apart for large branching varieties.</a:t>
            </a:r>
          </a:p>
          <a:p>
            <a:r>
              <a:rPr lang="en-US" sz="1200" b="1" i="0" kern="1200" dirty="0">
                <a:solidFill>
                  <a:schemeClr val="tx1"/>
                </a:solidFill>
                <a:effectLst/>
                <a:latin typeface="+mn-lt"/>
                <a:ea typeface="+mn-ea"/>
                <a:cs typeface="+mn-cs"/>
              </a:rPr>
              <a:t>Watering:</a:t>
            </a:r>
            <a:r>
              <a:rPr lang="en-US" sz="1200" b="0" i="0" kern="1200" dirty="0">
                <a:solidFill>
                  <a:schemeClr val="tx1"/>
                </a:solidFill>
                <a:effectLst/>
                <a:latin typeface="+mn-lt"/>
                <a:ea typeface="+mn-ea"/>
                <a:cs typeface="+mn-cs"/>
              </a:rPr>
              <a:t> Water consistently to keep soil moist during germination. Once established, water deeply about once a week, ensuring the root zone gets moisture</a:t>
            </a:r>
          </a:p>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22</a:t>
            </a:fld>
            <a:endParaRPr lang="en-US"/>
          </a:p>
        </p:txBody>
      </p:sp>
    </p:spTree>
    <p:extLst>
      <p:ext uri="{BB962C8B-B14F-4D97-AF65-F5344CB8AC3E}">
        <p14:creationId xmlns:p14="http://schemas.microsoft.com/office/powerpoint/2010/main" val="1592300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Sunflowers are one of the </a:t>
            </a:r>
            <a:r>
              <a:rPr lang="en-US" sz="1200" b="1" i="0" kern="1200" dirty="0">
                <a:solidFill>
                  <a:schemeClr val="tx1"/>
                </a:solidFill>
                <a:effectLst/>
                <a:latin typeface="+mn-lt"/>
                <a:ea typeface="+mn-ea"/>
                <a:cs typeface="+mn-cs"/>
                <a:hlinkClick r:id="rId3"/>
              </a:rPr>
              <a:t>easiest plants to grow</a:t>
            </a:r>
            <a:r>
              <a:rPr lang="en-US" sz="1200" b="0" i="0" kern="1200" dirty="0">
                <a:solidFill>
                  <a:schemeClr val="tx1"/>
                </a:solidFill>
                <a:effectLst/>
                <a:latin typeface="+mn-lt"/>
                <a:ea typeface="+mn-ea"/>
                <a:cs typeface="+mn-cs"/>
              </a:rPr>
              <a:t>. Pop a sunflower seed in the ground, give it a good drink of water, and you should see a green sprout in about 14 days!  </a:t>
            </a:r>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23</a:t>
            </a:fld>
            <a:endParaRPr lang="en-US"/>
          </a:p>
        </p:txBody>
      </p:sp>
    </p:spTree>
    <p:extLst>
      <p:ext uri="{BB962C8B-B14F-4D97-AF65-F5344CB8AC3E}">
        <p14:creationId xmlns:p14="http://schemas.microsoft.com/office/powerpoint/2010/main" val="34052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24</a:t>
            </a:fld>
            <a:endParaRPr lang="en-US"/>
          </a:p>
        </p:txBody>
      </p:sp>
    </p:spTree>
    <p:extLst>
      <p:ext uri="{BB962C8B-B14F-4D97-AF65-F5344CB8AC3E}">
        <p14:creationId xmlns:p14="http://schemas.microsoft.com/office/powerpoint/2010/main" val="2118390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5DA344-5FA2-43F7-9D95-CA56C82B080A}" type="slidenum">
              <a:rPr lang="en-US" smtClean="0"/>
              <a:t>2</a:t>
            </a:fld>
            <a:endParaRPr lang="en-US"/>
          </a:p>
        </p:txBody>
      </p:sp>
    </p:spTree>
    <p:extLst>
      <p:ext uri="{BB962C8B-B14F-4D97-AF65-F5344CB8AC3E}">
        <p14:creationId xmlns:p14="http://schemas.microsoft.com/office/powerpoint/2010/main" val="1233045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to provide your own soil.  </a:t>
            </a:r>
          </a:p>
        </p:txBody>
      </p:sp>
      <p:sp>
        <p:nvSpPr>
          <p:cNvPr id="4" name="Slide Number Placeholder 3"/>
          <p:cNvSpPr>
            <a:spLocks noGrp="1"/>
          </p:cNvSpPr>
          <p:nvPr>
            <p:ph type="sldNum" sz="quarter" idx="5"/>
          </p:nvPr>
        </p:nvSpPr>
        <p:spPr/>
        <p:txBody>
          <a:bodyPr/>
          <a:lstStyle/>
          <a:p>
            <a:fld id="{CC5DA344-5FA2-43F7-9D95-CA56C82B080A}" type="slidenum">
              <a:rPr lang="en-US" smtClean="0"/>
              <a:t>27</a:t>
            </a:fld>
            <a:endParaRPr lang="en-US"/>
          </a:p>
        </p:txBody>
      </p:sp>
    </p:spTree>
    <p:extLst>
      <p:ext uri="{BB962C8B-B14F-4D97-AF65-F5344CB8AC3E}">
        <p14:creationId xmlns:p14="http://schemas.microsoft.com/office/powerpoint/2010/main" val="261111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4</a:t>
            </a:fld>
            <a:endParaRPr lang="en-US"/>
          </a:p>
        </p:txBody>
      </p:sp>
    </p:spTree>
    <p:extLst>
      <p:ext uri="{BB962C8B-B14F-4D97-AF65-F5344CB8AC3E}">
        <p14:creationId xmlns:p14="http://schemas.microsoft.com/office/powerpoint/2010/main" val="3727634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5</a:t>
            </a:fld>
            <a:endParaRPr lang="en-US"/>
          </a:p>
        </p:txBody>
      </p:sp>
    </p:spTree>
    <p:extLst>
      <p:ext uri="{BB962C8B-B14F-4D97-AF65-F5344CB8AC3E}">
        <p14:creationId xmlns:p14="http://schemas.microsoft.com/office/powerpoint/2010/main" val="465852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6</a:t>
            </a:fld>
            <a:endParaRPr lang="en-US"/>
          </a:p>
        </p:txBody>
      </p:sp>
    </p:spTree>
    <p:extLst>
      <p:ext uri="{BB962C8B-B14F-4D97-AF65-F5344CB8AC3E}">
        <p14:creationId xmlns:p14="http://schemas.microsoft.com/office/powerpoint/2010/main" val="206508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9</a:t>
            </a:fld>
            <a:endParaRPr lang="en-US"/>
          </a:p>
        </p:txBody>
      </p:sp>
    </p:spTree>
    <p:extLst>
      <p:ext uri="{BB962C8B-B14F-4D97-AF65-F5344CB8AC3E}">
        <p14:creationId xmlns:p14="http://schemas.microsoft.com/office/powerpoint/2010/main" val="2978584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find your zoning, you will be able to judge when your first and last Frost occur.  Also, good to use the help of the Farmers Alamac for that year. </a:t>
            </a:r>
          </a:p>
        </p:txBody>
      </p:sp>
      <p:sp>
        <p:nvSpPr>
          <p:cNvPr id="4" name="Slide Number Placeholder 3"/>
          <p:cNvSpPr>
            <a:spLocks noGrp="1"/>
          </p:cNvSpPr>
          <p:nvPr>
            <p:ph type="sldNum" sz="quarter" idx="5"/>
          </p:nvPr>
        </p:nvSpPr>
        <p:spPr/>
        <p:txBody>
          <a:bodyPr/>
          <a:lstStyle/>
          <a:p>
            <a:fld id="{CC5DA344-5FA2-43F7-9D95-CA56C82B080A}" type="slidenum">
              <a:rPr lang="en-US" smtClean="0"/>
              <a:t>10</a:t>
            </a:fld>
            <a:endParaRPr lang="en-US"/>
          </a:p>
        </p:txBody>
      </p:sp>
    </p:spTree>
    <p:extLst>
      <p:ext uri="{BB962C8B-B14F-4D97-AF65-F5344CB8AC3E}">
        <p14:creationId xmlns:p14="http://schemas.microsoft.com/office/powerpoint/2010/main" val="3458351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best time to plant cherry tomatoes in South Carolina is typically from </a:t>
            </a:r>
            <a:r>
              <a:rPr lang="en-US" b="1" dirty="0">
                <a:effectLst/>
              </a:rPr>
              <a:t>late March through April</a:t>
            </a:r>
            <a:r>
              <a:rPr lang="en-US" sz="1200" b="0" i="0" kern="1200" dirty="0">
                <a:solidFill>
                  <a:schemeClr val="tx1"/>
                </a:solidFill>
                <a:effectLst/>
                <a:latin typeface="+mn-lt"/>
                <a:ea typeface="+mn-ea"/>
                <a:cs typeface="+mn-cs"/>
              </a:rPr>
              <a:t>, once all danger of frost has passed and soil temperatures reach at least </a:t>
            </a:r>
          </a:p>
          <a:p>
            <a:r>
              <a:rPr lang="en-US" sz="1200" b="0" i="0" kern="1200" dirty="0">
                <a:solidFill>
                  <a:schemeClr val="tx1"/>
                </a:solidFill>
                <a:effectLst/>
                <a:latin typeface="+mn-lt"/>
                <a:ea typeface="+mn-ea"/>
                <a:cs typeface="+mn-cs"/>
              </a:rPr>
              <a:t>. Coastal areas can plant as early as March 1, while the Piedmont region is safer planting from late March to early Ap</a:t>
            </a:r>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13</a:t>
            </a:fld>
            <a:endParaRPr lang="en-US"/>
          </a:p>
        </p:txBody>
      </p:sp>
    </p:spTree>
    <p:extLst>
      <p:ext uri="{BB962C8B-B14F-4D97-AF65-F5344CB8AC3E}">
        <p14:creationId xmlns:p14="http://schemas.microsoft.com/office/powerpoint/2010/main" val="711298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best time to plant pumpkins in South Carolina for a fall harvest is </a:t>
            </a:r>
            <a:r>
              <a:rPr lang="en-US" sz="1200" b="1" i="0" kern="1200" dirty="0">
                <a:solidFill>
                  <a:schemeClr val="tx1"/>
                </a:solidFill>
                <a:effectLst/>
                <a:latin typeface="+mn-lt"/>
                <a:ea typeface="+mn-ea"/>
                <a:cs typeface="+mn-cs"/>
              </a:rPr>
              <a:t>mid-June to early July</a:t>
            </a:r>
            <a:r>
              <a:rPr lang="en-US" sz="1200" b="0" i="0" kern="1200" dirty="0">
                <a:solidFill>
                  <a:schemeClr val="tx1"/>
                </a:solidFill>
                <a:effectLst/>
                <a:latin typeface="+mn-lt"/>
                <a:ea typeface="+mn-ea"/>
                <a:cs typeface="+mn-cs"/>
              </a:rPr>
              <a:t>. This timing ensures they mature just in time for late September or October, allowing 90–120 days for growth while avoiding extreme heat stress during early development. </a:t>
            </a:r>
          </a:p>
          <a:p>
            <a:r>
              <a:rPr lang="en-US" sz="1200" b="0" i="0" kern="1200" dirty="0">
                <a:solidFill>
                  <a:schemeClr val="tx1"/>
                </a:solidFill>
                <a:effectLst/>
                <a:latin typeface="+mn-lt"/>
                <a:ea typeface="+mn-ea"/>
                <a:cs typeface="+mn-cs"/>
              </a:rPr>
              <a:t>Home &amp; Garden Information Center +3</a:t>
            </a:r>
          </a:p>
          <a:p>
            <a:r>
              <a:rPr lang="en-US" sz="1200" b="1" i="0" kern="1200" dirty="0">
                <a:solidFill>
                  <a:schemeClr val="tx1"/>
                </a:solidFill>
                <a:effectLst/>
                <a:latin typeface="+mn-lt"/>
                <a:ea typeface="+mn-ea"/>
                <a:cs typeface="+mn-cs"/>
              </a:rPr>
              <a:t>Key Planting Considerations for SC:</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Coastal Regions:</a:t>
            </a:r>
            <a:r>
              <a:rPr lang="en-US" sz="1200" b="0" i="0" kern="1200" dirty="0">
                <a:solidFill>
                  <a:schemeClr val="tx1"/>
                </a:solidFill>
                <a:effectLst/>
                <a:latin typeface="+mn-lt"/>
                <a:ea typeface="+mn-ea"/>
                <a:cs typeface="+mn-cs"/>
              </a:rPr>
              <a:t> Plant between July 1–15 for Halloween harvest.</a:t>
            </a:r>
          </a:p>
          <a:p>
            <a:r>
              <a:rPr lang="en-US" sz="1200" b="1" i="0" kern="1200" dirty="0">
                <a:solidFill>
                  <a:schemeClr val="tx1"/>
                </a:solidFill>
                <a:effectLst/>
                <a:latin typeface="+mn-lt"/>
                <a:ea typeface="+mn-ea"/>
                <a:cs typeface="+mn-cs"/>
              </a:rPr>
              <a:t>Central/Midlands:</a:t>
            </a:r>
            <a:r>
              <a:rPr lang="en-US" sz="1200" b="0" i="0" kern="1200" dirty="0">
                <a:solidFill>
                  <a:schemeClr val="tx1"/>
                </a:solidFill>
                <a:effectLst/>
                <a:latin typeface="+mn-lt"/>
                <a:ea typeface="+mn-ea"/>
                <a:cs typeface="+mn-cs"/>
              </a:rPr>
              <a:t> Plant between June 15–30.</a:t>
            </a:r>
          </a:p>
          <a:p>
            <a:r>
              <a:rPr lang="en-US" sz="1200" b="1" i="0" kern="1200" dirty="0">
                <a:solidFill>
                  <a:schemeClr val="tx1"/>
                </a:solidFill>
                <a:effectLst/>
                <a:latin typeface="+mn-lt"/>
                <a:ea typeface="+mn-ea"/>
                <a:cs typeface="+mn-cs"/>
              </a:rPr>
              <a:t>Soil Temp:</a:t>
            </a:r>
            <a:r>
              <a:rPr lang="en-US" sz="1200" b="0" i="0" kern="1200" dirty="0">
                <a:solidFill>
                  <a:schemeClr val="tx1"/>
                </a:solidFill>
                <a:effectLst/>
                <a:latin typeface="+mn-lt"/>
                <a:ea typeface="+mn-ea"/>
                <a:cs typeface="+mn-cs"/>
              </a:rPr>
              <a:t> Ensure soil is above </a:t>
            </a:r>
          </a:p>
          <a:p>
            <a:r>
              <a:rPr lang="en-US" sz="1200" b="0" i="0" kern="1200" dirty="0">
                <a:solidFill>
                  <a:schemeClr val="tx1"/>
                </a:solidFill>
                <a:effectLst/>
                <a:latin typeface="+mn-lt"/>
                <a:ea typeface="+mn-ea"/>
                <a:cs typeface="+mn-cs"/>
              </a:rPr>
              <a:t> before sowing.</a:t>
            </a:r>
          </a:p>
          <a:p>
            <a:r>
              <a:rPr lang="en-US" sz="1200" b="1" i="0" kern="1200" dirty="0">
                <a:solidFill>
                  <a:schemeClr val="tx1"/>
                </a:solidFill>
                <a:effectLst/>
                <a:latin typeface="+mn-lt"/>
                <a:ea typeface="+mn-ea"/>
                <a:cs typeface="+mn-cs"/>
              </a:rPr>
              <a:t>Variety Matters:</a:t>
            </a:r>
            <a:r>
              <a:rPr lang="en-US" sz="1200" b="0" i="0" kern="1200" dirty="0">
                <a:solidFill>
                  <a:schemeClr val="tx1"/>
                </a:solidFill>
                <a:effectLst/>
                <a:latin typeface="+mn-lt"/>
                <a:ea typeface="+mn-ea"/>
                <a:cs typeface="+mn-cs"/>
              </a:rPr>
              <a:t> Check your seed packet for "days to maturity," as some varieties take longer to mature than others (70-120 days).</a:t>
            </a:r>
          </a:p>
          <a:p>
            <a:r>
              <a:rPr lang="en-US" sz="1200" b="1" i="0" kern="1200" dirty="0">
                <a:solidFill>
                  <a:schemeClr val="tx1"/>
                </a:solidFill>
                <a:effectLst/>
                <a:latin typeface="+mn-lt"/>
                <a:ea typeface="+mn-ea"/>
                <a:cs typeface="+mn-cs"/>
              </a:rPr>
              <a:t>Conditions:</a:t>
            </a:r>
            <a:r>
              <a:rPr lang="en-US" sz="1200" b="0" i="0" kern="1200" dirty="0">
                <a:solidFill>
                  <a:schemeClr val="tx1"/>
                </a:solidFill>
                <a:effectLst/>
                <a:latin typeface="+mn-lt"/>
                <a:ea typeface="+mn-ea"/>
                <a:cs typeface="+mn-cs"/>
              </a:rPr>
              <a:t> Choose a spot with full sun and consistent watering to withstand summer </a:t>
            </a:r>
            <a:r>
              <a:rPr lang="en-US" sz="1200" b="0" i="0" kern="1200" dirty="0" err="1">
                <a:solidFill>
                  <a:schemeClr val="tx1"/>
                </a:solidFill>
                <a:effectLst/>
                <a:latin typeface="+mn-lt"/>
                <a:ea typeface="+mn-ea"/>
                <a:cs typeface="+mn-cs"/>
              </a:rPr>
              <a:t>hea</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14</a:t>
            </a:fld>
            <a:endParaRPr lang="en-US"/>
          </a:p>
        </p:txBody>
      </p:sp>
    </p:spTree>
    <p:extLst>
      <p:ext uri="{BB962C8B-B14F-4D97-AF65-F5344CB8AC3E}">
        <p14:creationId xmlns:p14="http://schemas.microsoft.com/office/powerpoint/2010/main" val="1495799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1-32</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350556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1-32</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719950260"/>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1-32</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12358-51D2-46B3-9BDE-DF29528B9454}"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558044321"/>
      </p:ext>
    </p:extLst>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1-32</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192883934"/>
      </p:ext>
    </p:extLst>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1-32</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12358-51D2-46B3-9BDE-DF29528B9454}"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26882370"/>
      </p:ext>
    </p:extLst>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1-32</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611160758"/>
      </p:ext>
    </p:extLst>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1-32</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929766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1-32</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559939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accent3">
            <a:lumMod val="20000"/>
            <a:lumOff val="80000"/>
          </a:schemeClr>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4AAEB19-4B49-2801-9B15-7682CDF04C04}"/>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D23C3EC-28B3-4644-8BE5-3288734B4639}"/>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857468" y="486137"/>
            <a:ext cx="5427584" cy="3599727"/>
          </a:xfrm>
        </p:spPr>
        <p:txBody>
          <a:bodyPr anchor="b" anchorCtr="0">
            <a:noAutofit/>
          </a:bodyPr>
          <a:lstStyle>
            <a:lvl1pPr algn="l">
              <a:defRPr sz="4400" cap="all" baseline="0">
                <a:solidFill>
                  <a:schemeClr val="accent1"/>
                </a:solidFill>
              </a:defRPr>
            </a:lvl1pPr>
          </a:lstStyle>
          <a:p>
            <a:r>
              <a:rPr lang="en-US" dirty="0"/>
              <a:t>Click to add title</a:t>
            </a:r>
          </a:p>
        </p:txBody>
      </p:sp>
      <p:sp>
        <p:nvSpPr>
          <p:cNvPr id="13" name="Picture Placeholder 12">
            <a:extLst>
              <a:ext uri="{FF2B5EF4-FFF2-40B4-BE49-F238E27FC236}">
                <a16:creationId xmlns:a16="http://schemas.microsoft.com/office/drawing/2014/main" id="{B64FCBF4-90E6-FFAA-143D-3A01CE52569B}"/>
              </a:ext>
            </a:extLst>
          </p:cNvPr>
          <p:cNvSpPr>
            <a:spLocks noGrp="1"/>
          </p:cNvSpPr>
          <p:nvPr>
            <p:ph type="pic" sz="quarter" idx="10"/>
          </p:nvPr>
        </p:nvSpPr>
        <p:spPr>
          <a:xfrm>
            <a:off x="5624774" y="-6713"/>
            <a:ext cx="6578801" cy="6894576"/>
          </a:xfrm>
          <a:custGeom>
            <a:avLst/>
            <a:gdLst>
              <a:gd name="connsiteX0" fmla="*/ 0 w 6613525"/>
              <a:gd name="connsiteY0" fmla="*/ 0 h 6858000"/>
              <a:gd name="connsiteX1" fmla="*/ 6613525 w 6613525"/>
              <a:gd name="connsiteY1" fmla="*/ 0 h 6858000"/>
              <a:gd name="connsiteX2" fmla="*/ 6613525 w 6613525"/>
              <a:gd name="connsiteY2" fmla="*/ 6858000 h 6858000"/>
              <a:gd name="connsiteX3" fmla="*/ 0 w 6613525"/>
              <a:gd name="connsiteY3" fmla="*/ 6858000 h 6858000"/>
              <a:gd name="connsiteX4" fmla="*/ 0 w 6613525"/>
              <a:gd name="connsiteY4" fmla="*/ 0 h 6858000"/>
              <a:gd name="connsiteX0" fmla="*/ 1875099 w 6613525"/>
              <a:gd name="connsiteY0" fmla="*/ 0 h 6858000"/>
              <a:gd name="connsiteX1" fmla="*/ 6613525 w 6613525"/>
              <a:gd name="connsiteY1" fmla="*/ 0 h 6858000"/>
              <a:gd name="connsiteX2" fmla="*/ 6613525 w 6613525"/>
              <a:gd name="connsiteY2" fmla="*/ 6858000 h 6858000"/>
              <a:gd name="connsiteX3" fmla="*/ 0 w 6613525"/>
              <a:gd name="connsiteY3" fmla="*/ 6858000 h 6858000"/>
              <a:gd name="connsiteX4" fmla="*/ 1875099 w 6613525"/>
              <a:gd name="connsiteY4" fmla="*/ 0 h 6858000"/>
              <a:gd name="connsiteX0" fmla="*/ 1840375 w 6578801"/>
              <a:gd name="connsiteY0" fmla="*/ 0 h 6869575"/>
              <a:gd name="connsiteX1" fmla="*/ 6578801 w 6578801"/>
              <a:gd name="connsiteY1" fmla="*/ 0 h 6869575"/>
              <a:gd name="connsiteX2" fmla="*/ 6578801 w 6578801"/>
              <a:gd name="connsiteY2" fmla="*/ 6858000 h 6869575"/>
              <a:gd name="connsiteX3" fmla="*/ 0 w 6578801"/>
              <a:gd name="connsiteY3" fmla="*/ 6869575 h 6869575"/>
              <a:gd name="connsiteX4" fmla="*/ 1840375 w 6578801"/>
              <a:gd name="connsiteY4" fmla="*/ 0 h 686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8801" h="6869575">
                <a:moveTo>
                  <a:pt x="1840375" y="0"/>
                </a:moveTo>
                <a:lnTo>
                  <a:pt x="6578801" y="0"/>
                </a:lnTo>
                <a:lnTo>
                  <a:pt x="6578801" y="6858000"/>
                </a:lnTo>
                <a:lnTo>
                  <a:pt x="0" y="6869575"/>
                </a:lnTo>
                <a:lnTo>
                  <a:pt x="1840375" y="0"/>
                </a:lnTo>
                <a:close/>
              </a:path>
            </a:pathLst>
          </a:custGeom>
        </p:spPr>
        <p:txBody>
          <a:bodyPr tIns="274320" rIns="274320">
            <a:normAutofit/>
          </a:bodyPr>
          <a:lstStyle>
            <a:lvl1pPr marL="0" indent="0" algn="r">
              <a:buNone/>
              <a:defRPr sz="2000"/>
            </a:lvl1pPr>
          </a:lstStyle>
          <a:p>
            <a:r>
              <a:rPr lang="en-US"/>
              <a:t>Click icon to add picture</a:t>
            </a:r>
            <a:endParaRPr lang="en-US" dirty="0"/>
          </a:p>
        </p:txBody>
      </p:sp>
    </p:spTree>
    <p:extLst>
      <p:ext uri="{BB962C8B-B14F-4D97-AF65-F5344CB8AC3E}">
        <p14:creationId xmlns:p14="http://schemas.microsoft.com/office/powerpoint/2010/main" val="17051368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 pictur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6EC6AF9-CC07-5258-9160-8C6391530C61}"/>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5BC6DCCE-3025-75FB-9405-8D51DCD63D67}"/>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516CCC3-736F-49AC-F079-9A090DAA816E}"/>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3BF578A-ADDB-6713-E5AD-0FF27EDC2E5E}"/>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076C4EAC-BBDE-1963-BD72-3BD2A47DC59C}"/>
              </a:ext>
            </a:extLst>
          </p:cNvPr>
          <p:cNvSpPr>
            <a:spLocks noGrp="1"/>
          </p:cNvSpPr>
          <p:nvPr>
            <p:ph type="ctrTitle" hasCustomPrompt="1"/>
          </p:nvPr>
        </p:nvSpPr>
        <p:spPr>
          <a:xfrm>
            <a:off x="1524000" y="743671"/>
            <a:ext cx="9144000" cy="3361254"/>
          </a:xfrm>
        </p:spPr>
        <p:txBody>
          <a:bodyPr anchor="b">
            <a:noAutofit/>
          </a:bodyPr>
          <a:lstStyle>
            <a:lvl1pPr algn="ctr">
              <a:defRPr sz="4400"/>
            </a:lvl1pPr>
          </a:lstStyle>
          <a:p>
            <a:r>
              <a:rPr lang="en-US" dirty="0"/>
              <a:t>Click to add title</a:t>
            </a:r>
          </a:p>
        </p:txBody>
      </p:sp>
      <p:sp>
        <p:nvSpPr>
          <p:cNvPr id="8" name="Picture Placeholder 7">
            <a:extLst>
              <a:ext uri="{FF2B5EF4-FFF2-40B4-BE49-F238E27FC236}">
                <a16:creationId xmlns:a16="http://schemas.microsoft.com/office/drawing/2014/main" id="{E592AF4F-2F83-7005-B3AC-6FCC7FB19140}"/>
              </a:ext>
            </a:extLst>
          </p:cNvPr>
          <p:cNvSpPr>
            <a:spLocks noGrp="1"/>
          </p:cNvSpPr>
          <p:nvPr>
            <p:ph type="pic" sz="quarter" idx="13"/>
          </p:nvPr>
        </p:nvSpPr>
        <p:spPr>
          <a:xfrm>
            <a:off x="-7620" y="4766434"/>
            <a:ext cx="12207240" cy="2121408"/>
          </a:xfrm>
        </p:spPr>
        <p:txBody>
          <a:bodyPr>
            <a:noAutofit/>
          </a:bodyPr>
          <a:lstStyle>
            <a:lvl1pPr marL="0" indent="0" algn="ctr">
              <a:buNone/>
              <a:defRPr sz="2000"/>
            </a:lvl1pPr>
          </a:lstStyle>
          <a:p>
            <a:r>
              <a:rPr lang="en-US"/>
              <a:t>Click icon to add picture</a:t>
            </a:r>
            <a:endParaRPr lang="en-US" dirty="0"/>
          </a:p>
        </p:txBody>
      </p:sp>
    </p:spTree>
    <p:extLst>
      <p:ext uri="{BB962C8B-B14F-4D97-AF65-F5344CB8AC3E}">
        <p14:creationId xmlns:p14="http://schemas.microsoft.com/office/powerpoint/2010/main" val="3638378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 picture ">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00B3A65-BB60-F2B4-4CF4-19A7C53F188A}"/>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F1DB8D5-B954-BFC9-C8D8-F0491CCBE29B}"/>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07D69F-27D7-2C68-A17D-3F1399C8BE71}"/>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199" y="365125"/>
            <a:ext cx="6645965" cy="1325563"/>
          </a:xfrm>
        </p:spPr>
        <p:txBody>
          <a:bodyPr anchor="b" anchorCtr="0">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1" y="2055813"/>
            <a:ext cx="5781261" cy="4067492"/>
          </a:xfrm>
        </p:spPr>
        <p:txBody>
          <a:bodyPr>
            <a:normAutofit/>
          </a:bodyPr>
          <a:lstStyle>
            <a:lvl1pPr marL="0" indent="0">
              <a:spcBef>
                <a:spcPts val="1000"/>
              </a:spcBef>
              <a:spcAft>
                <a:spcPts val="500"/>
              </a:spcAft>
              <a:buNone/>
              <a:defRPr sz="1800"/>
            </a:lvl1pPr>
            <a:lvl2pPr>
              <a:spcBef>
                <a:spcPts val="1000"/>
              </a:spcBef>
              <a:spcAft>
                <a:spcPts val="500"/>
              </a:spcAft>
              <a:defRPr sz="1600"/>
            </a:lvl2pPr>
            <a:lvl3pPr>
              <a:spcBef>
                <a:spcPts val="1000"/>
              </a:spcBef>
              <a:spcAft>
                <a:spcPts val="500"/>
              </a:spcAft>
              <a:defRPr sz="1400"/>
            </a:lvl3pPr>
            <a:lvl4pPr>
              <a:spcBef>
                <a:spcPts val="1000"/>
              </a:spcBef>
              <a:spcAft>
                <a:spcPts val="500"/>
              </a:spcAft>
              <a:defRPr sz="1200"/>
            </a:lvl4pPr>
            <a:lvl5pPr>
              <a:spcBef>
                <a:spcPts val="1000"/>
              </a:spcBef>
              <a:spcAft>
                <a:spcPts val="500"/>
              </a:spcAft>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7566991" y="-22860"/>
            <a:ext cx="4625008" cy="6903720"/>
          </a:xfrm>
        </p:spPr>
        <p:txBody>
          <a:bodyPr tIns="274320">
            <a:normAutofit/>
          </a:bodyPr>
          <a:lstStyle>
            <a:lvl1pPr marL="0" indent="0" algn="ctr">
              <a:buNone/>
              <a:defRPr sz="2000"/>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r>
              <a:rPr lang="en-US"/>
              <a:t>1-32</a:t>
            </a:r>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405703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1-32</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4850964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3CF0EA4-D201-44E7-3558-D05CB4233ECE}"/>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A643EA3-ACAA-539C-A041-266A895A2B1C}"/>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681E18B-2347-8DB6-2A7F-3EAC100A4129}"/>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1215072" y="528320"/>
            <a:ext cx="5028566" cy="3354992"/>
          </a:xfrm>
        </p:spPr>
        <p:txBody>
          <a:bodyPr anchor="b">
            <a:noAutofit/>
          </a:bodyPr>
          <a:lstStyle>
            <a:lvl1pPr algn="l">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215072" y="4027992"/>
            <a:ext cx="5028565" cy="1894972"/>
          </a:xfrm>
        </p:spPr>
        <p:txBody>
          <a:bodyPr>
            <a:noAutofit/>
          </a:bodyPr>
          <a:lstStyle>
            <a:lvl1pPr marL="0" indent="0" algn="l">
              <a:buNone/>
              <a:defRPr sz="1800" b="1" cap="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7257326" y="-11576"/>
            <a:ext cx="4946249" cy="6903720"/>
          </a:xfrm>
          <a:custGeom>
            <a:avLst/>
            <a:gdLst>
              <a:gd name="connsiteX0" fmla="*/ 0 w 4977139"/>
              <a:gd name="connsiteY0" fmla="*/ 0 h 6858000"/>
              <a:gd name="connsiteX1" fmla="*/ 4977139 w 4977139"/>
              <a:gd name="connsiteY1" fmla="*/ 0 h 6858000"/>
              <a:gd name="connsiteX2" fmla="*/ 4977139 w 4977139"/>
              <a:gd name="connsiteY2" fmla="*/ 6858000 h 6858000"/>
              <a:gd name="connsiteX3" fmla="*/ 0 w 4977139"/>
              <a:gd name="connsiteY3" fmla="*/ 6858000 h 6858000"/>
              <a:gd name="connsiteX4" fmla="*/ 0 w 4977139"/>
              <a:gd name="connsiteY4" fmla="*/ 0 h 6858000"/>
              <a:gd name="connsiteX0" fmla="*/ 0 w 4977139"/>
              <a:gd name="connsiteY0" fmla="*/ 0 h 6892724"/>
              <a:gd name="connsiteX1" fmla="*/ 4977139 w 4977139"/>
              <a:gd name="connsiteY1" fmla="*/ 0 h 6892724"/>
              <a:gd name="connsiteX2" fmla="*/ 4977139 w 4977139"/>
              <a:gd name="connsiteY2" fmla="*/ 6858000 h 6892724"/>
              <a:gd name="connsiteX3" fmla="*/ 1863524 w 4977139"/>
              <a:gd name="connsiteY3" fmla="*/ 6892724 h 6892724"/>
              <a:gd name="connsiteX4" fmla="*/ 0 w 4977139"/>
              <a:gd name="connsiteY4" fmla="*/ 0 h 6892724"/>
              <a:gd name="connsiteX0" fmla="*/ 0 w 4977139"/>
              <a:gd name="connsiteY0" fmla="*/ 0 h 6892724"/>
              <a:gd name="connsiteX1" fmla="*/ 4977139 w 4977139"/>
              <a:gd name="connsiteY1" fmla="*/ 0 h 6892724"/>
              <a:gd name="connsiteX2" fmla="*/ 4977139 w 4977139"/>
              <a:gd name="connsiteY2" fmla="*/ 6892724 h 6892724"/>
              <a:gd name="connsiteX3" fmla="*/ 1863524 w 4977139"/>
              <a:gd name="connsiteY3" fmla="*/ 6892724 h 6892724"/>
              <a:gd name="connsiteX4" fmla="*/ 0 w 4977139"/>
              <a:gd name="connsiteY4" fmla="*/ 0 h 6892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39" h="6892724">
                <a:moveTo>
                  <a:pt x="0" y="0"/>
                </a:moveTo>
                <a:lnTo>
                  <a:pt x="4977139" y="0"/>
                </a:lnTo>
                <a:lnTo>
                  <a:pt x="4977139" y="6892724"/>
                </a:lnTo>
                <a:lnTo>
                  <a:pt x="1863524" y="6892724"/>
                </a:lnTo>
                <a:lnTo>
                  <a:pt x="0" y="0"/>
                </a:lnTo>
                <a:close/>
              </a:path>
            </a:pathLst>
          </a:custGeom>
        </p:spPr>
        <p:txBody>
          <a:bodyPr tIns="274320" rIns="274320">
            <a:normAutofit/>
          </a:bodyPr>
          <a:lstStyle>
            <a:lvl1pPr marL="0" indent="0" algn="r">
              <a:buNone/>
              <a:defRPr sz="2000"/>
            </a:lvl1pPr>
          </a:lstStyle>
          <a:p>
            <a:r>
              <a:rPr lang="en-US"/>
              <a:t>Click icon to add picture</a:t>
            </a:r>
            <a:endParaRPr lang="en-US" dirty="0"/>
          </a:p>
        </p:txBody>
      </p:sp>
    </p:spTree>
    <p:extLst>
      <p:ext uri="{BB962C8B-B14F-4D97-AF65-F5344CB8AC3E}">
        <p14:creationId xmlns:p14="http://schemas.microsoft.com/office/powerpoint/2010/main" val="9887008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2">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E1BBEEFE-AE8A-8083-54B6-DBE9BC0E9F10}"/>
              </a:ext>
              <a:ext uri="{C183D7F6-B498-43B3-948B-1728B52AA6E4}">
                <adec:decorative xmlns:adec="http://schemas.microsoft.com/office/drawing/2017/decorative" val="1"/>
              </a:ext>
            </a:extLst>
          </p:cNvPr>
          <p:cNvSpPr/>
          <p:nvPr userDrawn="1"/>
        </p:nvSpPr>
        <p:spPr>
          <a:xfrm>
            <a:off x="-42863" y="0"/>
            <a:ext cx="4658392" cy="6858000"/>
          </a:xfrm>
          <a:custGeom>
            <a:avLst/>
            <a:gdLst>
              <a:gd name="connsiteX0" fmla="*/ 0 w 4658392"/>
              <a:gd name="connsiteY0" fmla="*/ 0 h 6858000"/>
              <a:gd name="connsiteX1" fmla="*/ 4658392 w 4658392"/>
              <a:gd name="connsiteY1" fmla="*/ 0 h 6858000"/>
              <a:gd name="connsiteX2" fmla="*/ 2820797 w 4658392"/>
              <a:gd name="connsiteY2" fmla="*/ 6858000 h 6858000"/>
              <a:gd name="connsiteX3" fmla="*/ 0 w 4658392"/>
              <a:gd name="connsiteY3" fmla="*/ 6858000 h 6858000"/>
              <a:gd name="connsiteX4" fmla="*/ 0 w 46583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8392" h="6858000">
                <a:moveTo>
                  <a:pt x="0" y="0"/>
                </a:moveTo>
                <a:lnTo>
                  <a:pt x="4658392" y="0"/>
                </a:lnTo>
                <a:lnTo>
                  <a:pt x="2820797" y="6858000"/>
                </a:lnTo>
                <a:lnTo>
                  <a:pt x="0" y="6858000"/>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a:extLst>
              <a:ext uri="{FF2B5EF4-FFF2-40B4-BE49-F238E27FC236}">
                <a16:creationId xmlns:a16="http://schemas.microsoft.com/office/drawing/2014/main" id="{E64FF31D-04D7-B1F4-53B1-AA4170602E03}"/>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F040EF-92FF-AEA1-BBA6-A4B739E11945}"/>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CA59A84-C321-FDF9-555F-1FB322EBBC7B}"/>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509286"/>
            <a:ext cx="3200400" cy="5617193"/>
          </a:xfrm>
        </p:spPr>
        <p:txBody>
          <a:bodyPr>
            <a:noAutofit/>
          </a:bodyPr>
          <a:lstStyle/>
          <a:p>
            <a:r>
              <a:rPr lang="en-US" dirty="0"/>
              <a:t>Click to add title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5023412" y="509286"/>
            <a:ext cx="4328932" cy="5617194"/>
          </a:xfrm>
        </p:spPr>
        <p:txBody>
          <a:bodyPr anchor="ctr" anchorCtr="0">
            <a:normAutofit/>
          </a:bodyPr>
          <a:lstStyle>
            <a:lvl1pPr marL="0" indent="0">
              <a:lnSpc>
                <a:spcPct val="150000"/>
              </a:lnSpc>
              <a:spcBef>
                <a:spcPts val="1000"/>
              </a:spcBef>
              <a:buNone/>
              <a:defRPr sz="1800"/>
            </a:lvl1pPr>
            <a:lvl2pPr marL="457200" indent="0">
              <a:lnSpc>
                <a:spcPct val="150000"/>
              </a:lnSpc>
              <a:spcBef>
                <a:spcPts val="1000"/>
              </a:spcBef>
              <a:buNone/>
              <a:defRPr sz="1600"/>
            </a:lvl2pPr>
            <a:lvl3pPr marL="914400" indent="0">
              <a:lnSpc>
                <a:spcPct val="150000"/>
              </a:lnSpc>
              <a:spcBef>
                <a:spcPts val="1000"/>
              </a:spcBef>
              <a:buNone/>
              <a:defRPr sz="1400"/>
            </a:lvl3pPr>
            <a:lvl4pPr marL="1371600" indent="0">
              <a:lnSpc>
                <a:spcPct val="150000"/>
              </a:lnSpc>
              <a:spcBef>
                <a:spcPts val="1000"/>
              </a:spcBef>
              <a:buNone/>
              <a:defRPr sz="1200"/>
            </a:lvl4pPr>
            <a:lvl5pPr marL="1828800" indent="0">
              <a:lnSpc>
                <a:spcPct val="150000"/>
              </a:lnSpc>
              <a:spcBef>
                <a:spcPts val="1000"/>
              </a:spcBef>
              <a:buNone/>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760CD5A6-A0E4-A658-65B1-0D6C0533166A}"/>
              </a:ext>
            </a:extLst>
          </p:cNvPr>
          <p:cNvSpPr>
            <a:spLocks noGrp="1"/>
          </p:cNvSpPr>
          <p:nvPr>
            <p:ph type="pic" sz="quarter" idx="13"/>
          </p:nvPr>
        </p:nvSpPr>
        <p:spPr>
          <a:xfrm>
            <a:off x="9548813" y="-22860"/>
            <a:ext cx="2651760" cy="6903720"/>
          </a:xfrm>
        </p:spPr>
        <p:txBody>
          <a:bodyPr lIns="182880" tIns="274320" rIns="182880">
            <a:normAutofit/>
          </a:bodyPr>
          <a:lstStyle>
            <a:lvl1pPr marL="0" indent="0" algn="ctr">
              <a:buNone/>
              <a:defRPr sz="20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a:t>1-32</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086120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3">
    <p:bg>
      <p:bgPr>
        <a:solidFill>
          <a:schemeClr val="accent3">
            <a:lumMod val="20000"/>
            <a:lumOff val="80000"/>
          </a:schemeClr>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1843C0D-8C0B-0B3C-7014-7B7217C008E5}"/>
              </a:ext>
              <a:ext uri="{C183D7F6-B498-43B3-948B-1728B52AA6E4}">
                <adec:decorative xmlns:adec="http://schemas.microsoft.com/office/drawing/2017/decorative" val="1"/>
              </a:ext>
            </a:extLst>
          </p:cNvPr>
          <p:cNvCxnSpPr>
            <a:cxnSpLocks/>
          </p:cNvCxnSpPr>
          <p:nvPr userDrawn="1"/>
        </p:nvCxnSpPr>
        <p:spPr>
          <a:xfrm flipH="1">
            <a:off x="8462964"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7B715CF-E60F-DDAE-369E-BCC2CE4FF958}"/>
              </a:ext>
              <a:ext uri="{C183D7F6-B498-43B3-948B-1728B52AA6E4}">
                <adec:decorative xmlns:adec="http://schemas.microsoft.com/office/drawing/2017/decorative" val="1"/>
              </a:ext>
            </a:extLst>
          </p:cNvPr>
          <p:cNvCxnSpPr>
            <a:cxnSpLocks/>
          </p:cNvCxnSpPr>
          <p:nvPr userDrawn="1"/>
        </p:nvCxnSpPr>
        <p:spPr>
          <a:xfrm flipH="1">
            <a:off x="11543158" y="1647825"/>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2BD8F5F-4228-6BB9-5EA6-553590898242}"/>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721F95-97C0-7151-B9F6-C088CEA1A7F8}"/>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978AD50A-9C6A-454B-0CAD-EAB518440143}"/>
              </a:ext>
            </a:extLst>
          </p:cNvPr>
          <p:cNvSpPr>
            <a:spLocks noGrp="1"/>
          </p:cNvSpPr>
          <p:nvPr>
            <p:ph type="pic" sz="quarter" idx="10"/>
          </p:nvPr>
        </p:nvSpPr>
        <p:spPr>
          <a:xfrm>
            <a:off x="3810" y="0"/>
            <a:ext cx="7816995" cy="6858000"/>
          </a:xfrm>
          <a:custGeom>
            <a:avLst/>
            <a:gdLst>
              <a:gd name="connsiteX0" fmla="*/ 0 w 7813675"/>
              <a:gd name="connsiteY0" fmla="*/ 0 h 6903720"/>
              <a:gd name="connsiteX1" fmla="*/ 7813675 w 7813675"/>
              <a:gd name="connsiteY1" fmla="*/ 0 h 6903720"/>
              <a:gd name="connsiteX2" fmla="*/ 7813675 w 7813675"/>
              <a:gd name="connsiteY2" fmla="*/ 6903720 h 6903720"/>
              <a:gd name="connsiteX3" fmla="*/ 0 w 7813675"/>
              <a:gd name="connsiteY3" fmla="*/ 6903720 h 6903720"/>
              <a:gd name="connsiteX4" fmla="*/ 0 w 7813675"/>
              <a:gd name="connsiteY4" fmla="*/ 0 h 6903720"/>
              <a:gd name="connsiteX0" fmla="*/ 0 w 7813675"/>
              <a:gd name="connsiteY0" fmla="*/ 0 h 6903720"/>
              <a:gd name="connsiteX1" fmla="*/ 7813675 w 7813675"/>
              <a:gd name="connsiteY1" fmla="*/ 0 h 6903720"/>
              <a:gd name="connsiteX2" fmla="*/ 7813675 w 7813675"/>
              <a:gd name="connsiteY2" fmla="*/ 6903720 h 6903720"/>
              <a:gd name="connsiteX3" fmla="*/ 798854 w 7813675"/>
              <a:gd name="connsiteY3" fmla="*/ 6867163 h 6903720"/>
              <a:gd name="connsiteX4" fmla="*/ 0 w 7813675"/>
              <a:gd name="connsiteY4" fmla="*/ 6903720 h 6903720"/>
              <a:gd name="connsiteX5" fmla="*/ 0 w 7813675"/>
              <a:gd name="connsiteY5" fmla="*/ 0 h 6903720"/>
              <a:gd name="connsiteX0" fmla="*/ 0 w 7813675"/>
              <a:gd name="connsiteY0" fmla="*/ 0 h 6907803"/>
              <a:gd name="connsiteX1" fmla="*/ 7813675 w 7813675"/>
              <a:gd name="connsiteY1" fmla="*/ 0 h 6907803"/>
              <a:gd name="connsiteX2" fmla="*/ 7813675 w 7813675"/>
              <a:gd name="connsiteY2" fmla="*/ 6903720 h 6907803"/>
              <a:gd name="connsiteX3" fmla="*/ 809014 w 7813675"/>
              <a:gd name="connsiteY3" fmla="*/ 6907803 h 6907803"/>
              <a:gd name="connsiteX4" fmla="*/ 0 w 7813675"/>
              <a:gd name="connsiteY4" fmla="*/ 6903720 h 6907803"/>
              <a:gd name="connsiteX5" fmla="*/ 0 w 7813675"/>
              <a:gd name="connsiteY5" fmla="*/ 0 h 6907803"/>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8748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8748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9891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740434 w 7813675"/>
              <a:gd name="connsiteY3" fmla="*/ 6898913 h 6903720"/>
              <a:gd name="connsiteX4" fmla="*/ 0 w 7813675"/>
              <a:gd name="connsiteY4" fmla="*/ 6903720 h 6903720"/>
              <a:gd name="connsiteX5" fmla="*/ 0 w 7813675"/>
              <a:gd name="connsiteY5" fmla="*/ 0 h 6903720"/>
              <a:gd name="connsiteX0" fmla="*/ 0 w 7813675"/>
              <a:gd name="connsiteY0" fmla="*/ 0 h 6907385"/>
              <a:gd name="connsiteX1" fmla="*/ 7813675 w 7813675"/>
              <a:gd name="connsiteY1" fmla="*/ 0 h 6907385"/>
              <a:gd name="connsiteX2" fmla="*/ 7813675 w 7813675"/>
              <a:gd name="connsiteY2" fmla="*/ 6903720 h 6907385"/>
              <a:gd name="connsiteX3" fmla="*/ 6359380 w 7813675"/>
              <a:gd name="connsiteY3" fmla="*/ 6907385 h 6907385"/>
              <a:gd name="connsiteX4" fmla="*/ 740434 w 7813675"/>
              <a:gd name="connsiteY4" fmla="*/ 6898913 h 6907385"/>
              <a:gd name="connsiteX5" fmla="*/ 0 w 7813675"/>
              <a:gd name="connsiteY5" fmla="*/ 6903720 h 6907385"/>
              <a:gd name="connsiteX6" fmla="*/ 0 w 7813675"/>
              <a:gd name="connsiteY6"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3320 w 7816995"/>
              <a:gd name="connsiteY5" fmla="*/ 690372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2899555 w 7816995"/>
              <a:gd name="connsiteY2" fmla="*/ 464820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6995" h="6907385">
                <a:moveTo>
                  <a:pt x="3320" y="0"/>
                </a:moveTo>
                <a:lnTo>
                  <a:pt x="7816995" y="0"/>
                </a:lnTo>
                <a:lnTo>
                  <a:pt x="2899555" y="4648200"/>
                </a:lnTo>
                <a:lnTo>
                  <a:pt x="6362700" y="6907385"/>
                </a:lnTo>
                <a:lnTo>
                  <a:pt x="743754" y="6898913"/>
                </a:lnTo>
                <a:lnTo>
                  <a:pt x="2876060" y="4644390"/>
                </a:lnTo>
                <a:cubicBezTo>
                  <a:pt x="1610033" y="3689302"/>
                  <a:pt x="1117437" y="3324763"/>
                  <a:pt x="0" y="2510645"/>
                </a:cubicBezTo>
                <a:cubicBezTo>
                  <a:pt x="1107" y="1673763"/>
                  <a:pt x="2213" y="836882"/>
                  <a:pt x="3320" y="0"/>
                </a:cubicBezTo>
                <a:close/>
              </a:path>
            </a:pathLst>
          </a:custGeom>
          <a:solidFill>
            <a:schemeClr val="tx2"/>
          </a:solidFill>
          <a:ln w="22225">
            <a:noFill/>
          </a:ln>
        </p:spPr>
        <p:txBody>
          <a:bodyPr lIns="274320" tIns="274320">
            <a:normAutofit/>
          </a:bodyPr>
          <a:lstStyle>
            <a:lvl1pPr marL="0" indent="0">
              <a:buNone/>
              <a:defRPr sz="2000"/>
            </a:lvl1pPr>
          </a:lstStyle>
          <a:p>
            <a:r>
              <a:rPr lang="en-US"/>
              <a:t>Click icon to add picture</a:t>
            </a: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6080992" y="731562"/>
            <a:ext cx="4902843" cy="3526778"/>
          </a:xfrm>
          <a:noFill/>
        </p:spPr>
        <p:txBody>
          <a:bodyPr anchor="b">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6080992" y="4373217"/>
            <a:ext cx="4902843" cy="1753221"/>
          </a:xfrm>
        </p:spPr>
        <p:txBody>
          <a:bodyPr anchor="t" anchorCtr="0">
            <a:normAutofit/>
          </a:bodyPr>
          <a:lstStyle>
            <a:lvl1pPr marL="0" indent="0">
              <a:spcBef>
                <a:spcPts val="1000"/>
              </a:spcBef>
              <a:buNone/>
              <a:defRPr sz="1800">
                <a:solidFill>
                  <a:schemeClr val="tx1"/>
                </a:solidFill>
              </a:defRPr>
            </a:lvl1pPr>
            <a:lvl2pPr>
              <a:spcBef>
                <a:spcPts val="1000"/>
              </a:spcBef>
              <a:defRPr sz="1600">
                <a:solidFill>
                  <a:schemeClr val="tx1"/>
                </a:solidFill>
              </a:defRPr>
            </a:lvl2pPr>
            <a:lvl3pPr>
              <a:spcBef>
                <a:spcPts val="1000"/>
              </a:spcBef>
              <a:defRPr sz="1400">
                <a:solidFill>
                  <a:schemeClr val="tx1"/>
                </a:solidFill>
              </a:defRPr>
            </a:lvl3pPr>
            <a:lvl4pPr>
              <a:spcBef>
                <a:spcPts val="1000"/>
              </a:spcBef>
              <a:defRPr sz="1200">
                <a:solidFill>
                  <a:schemeClr val="tx1"/>
                </a:solidFill>
              </a:defRPr>
            </a:lvl4pPr>
            <a:lvl5pPr>
              <a:spcBef>
                <a:spcPts val="1000"/>
              </a:spcBef>
              <a:defRPr sz="12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6809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6CBD635-4863-B127-5668-D2C7DA8CDE92}"/>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629720-DD91-8012-686D-AABA439870ED}"/>
              </a:ext>
              <a:ext uri="{C183D7F6-B498-43B3-948B-1728B52AA6E4}">
                <adec:decorative xmlns:adec="http://schemas.microsoft.com/office/drawing/2017/decorative" val="1"/>
              </a:ext>
            </a:extLst>
          </p:cNvPr>
          <p:cNvCxnSpPr>
            <a:cxnSpLocks/>
          </p:cNvCxnSpPr>
          <p:nvPr userDrawn="1"/>
        </p:nvCxnSpPr>
        <p:spPr>
          <a:xfrm flipH="1">
            <a:off x="10911820" y="0"/>
            <a:ext cx="913577" cy="68580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3970117" y="185195"/>
            <a:ext cx="6930838" cy="1505493"/>
          </a:xfrm>
        </p:spPr>
        <p:txBody>
          <a:bodyPr anchor="b" anchorCtr="0">
            <a:no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1FB27827-7491-B1C2-D9C5-975A9FF66EC1}"/>
              </a:ext>
            </a:extLst>
          </p:cNvPr>
          <p:cNvSpPr>
            <a:spLocks noGrp="1"/>
          </p:cNvSpPr>
          <p:nvPr>
            <p:ph type="pic" sz="quarter" idx="10"/>
          </p:nvPr>
        </p:nvSpPr>
        <p:spPr>
          <a:xfrm>
            <a:off x="-18788" y="-22860"/>
            <a:ext cx="3291840" cy="6903720"/>
          </a:xfrm>
        </p:spPr>
        <p:txBody>
          <a:bodyPr lIns="182880" tIns="274320" rIns="182880">
            <a:normAutofit/>
          </a:bodyPr>
          <a:lstStyle>
            <a:lvl1pPr marL="0" indent="0" algn="ctr">
              <a:buNone/>
              <a:defRPr sz="2000"/>
            </a:lvl1pPr>
          </a:lstStyle>
          <a:p>
            <a:r>
              <a:rPr lang="en-US"/>
              <a:t>Click icon to add picture</a:t>
            </a:r>
            <a:endParaRPr lang="en-US" dirty="0"/>
          </a:p>
        </p:txBody>
      </p:sp>
      <p:sp>
        <p:nvSpPr>
          <p:cNvPr id="11" name="Content Placeholder 3">
            <a:extLst>
              <a:ext uri="{FF2B5EF4-FFF2-40B4-BE49-F238E27FC236}">
                <a16:creationId xmlns:a16="http://schemas.microsoft.com/office/drawing/2014/main" id="{7D4D4555-A25D-09B6-36AF-5977189F2DDE}"/>
              </a:ext>
            </a:extLst>
          </p:cNvPr>
          <p:cNvSpPr>
            <a:spLocks noGrp="1"/>
          </p:cNvSpPr>
          <p:nvPr>
            <p:ph sz="half" idx="2" hasCustomPrompt="1"/>
          </p:nvPr>
        </p:nvSpPr>
        <p:spPr>
          <a:xfrm>
            <a:off x="3970116" y="2022395"/>
            <a:ext cx="6941703" cy="4297680"/>
          </a:xfrm>
        </p:spPr>
        <p:txBody>
          <a:bodyPr>
            <a:normAutofit/>
          </a:bodyPr>
          <a:lstStyle>
            <a:lvl1pPr marL="228600" indent="-228600">
              <a:spcBef>
                <a:spcPts val="1000"/>
              </a:spcBef>
              <a:spcAft>
                <a:spcPts val="1500"/>
              </a:spcAft>
              <a:buFont typeface="Arial" panose="020B0604020202020204" pitchFamily="34" charset="0"/>
              <a:buChar char="•"/>
              <a:defRPr sz="1800"/>
            </a:lvl1pPr>
            <a:lvl2pPr>
              <a:spcBef>
                <a:spcPts val="1000"/>
              </a:spcBef>
              <a:spcAft>
                <a:spcPts val="1500"/>
              </a:spcAft>
              <a:defRPr sz="1800"/>
            </a:lvl2pPr>
            <a:lvl3pPr>
              <a:spcBef>
                <a:spcPts val="1000"/>
              </a:spcBef>
              <a:spcAft>
                <a:spcPts val="1500"/>
              </a:spcAft>
              <a:defRPr sz="1800"/>
            </a:lvl3pPr>
            <a:lvl4pPr>
              <a:spcBef>
                <a:spcPts val="1000"/>
              </a:spcBef>
              <a:spcAft>
                <a:spcPts val="1500"/>
              </a:spcAft>
              <a:defRPr sz="1800"/>
            </a:lvl4pPr>
            <a:lvl5pPr>
              <a:spcBef>
                <a:spcPts val="1000"/>
              </a:spcBef>
              <a:spcAft>
                <a:spcPts val="15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5151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wo Content 3">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949C8ABD-000F-7A94-A7B0-9589F4FEFD54}"/>
              </a:ext>
              <a:ext uri="{C183D7F6-B498-43B3-948B-1728B52AA6E4}">
                <adec:decorative xmlns:adec="http://schemas.microsoft.com/office/drawing/2017/decorative" val="1"/>
              </a:ext>
            </a:extLst>
          </p:cNvPr>
          <p:cNvCxnSpPr>
            <a:cxnSpLocks/>
          </p:cNvCxnSpPr>
          <p:nvPr userDrawn="1"/>
        </p:nvCxnSpPr>
        <p:spPr>
          <a:xfrm flipH="1">
            <a:off x="0" y="11575"/>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DC3A554-E5A9-B3CB-913D-45DBFBA79B40}"/>
              </a:ext>
              <a:ext uri="{C183D7F6-B498-43B3-948B-1728B52AA6E4}">
                <adec:decorative xmlns:adec="http://schemas.microsoft.com/office/drawing/2017/decorative" val="1"/>
              </a:ext>
            </a:extLst>
          </p:cNvPr>
          <p:cNvCxnSpPr>
            <a:cxnSpLocks/>
          </p:cNvCxnSpPr>
          <p:nvPr userDrawn="1"/>
        </p:nvCxnSpPr>
        <p:spPr>
          <a:xfrm flipH="1">
            <a:off x="0" y="11575"/>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E3A8DF3-F55A-2494-C55D-8FB94BBC6A49}"/>
              </a:ext>
              <a:ext uri="{C183D7F6-B498-43B3-948B-1728B52AA6E4}">
                <adec:decorative xmlns:adec="http://schemas.microsoft.com/office/drawing/2017/decorative" val="1"/>
              </a:ext>
            </a:extLst>
          </p:cNvPr>
          <p:cNvCxnSpPr>
            <a:cxnSpLocks/>
          </p:cNvCxnSpPr>
          <p:nvPr userDrawn="1"/>
        </p:nvCxnSpPr>
        <p:spPr>
          <a:xfrm flipH="1" flipV="1">
            <a:off x="-42863" y="5802775"/>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79DC86E-6F8A-B036-5CB2-AA8A79837F35}"/>
              </a:ext>
              <a:ext uri="{C183D7F6-B498-43B3-948B-1728B52AA6E4}">
                <adec:decorative xmlns:adec="http://schemas.microsoft.com/office/drawing/2017/decorative" val="1"/>
              </a:ext>
            </a:extLst>
          </p:cNvPr>
          <p:cNvCxnSpPr>
            <a:cxnSpLocks/>
          </p:cNvCxnSpPr>
          <p:nvPr userDrawn="1"/>
        </p:nvCxnSpPr>
        <p:spPr>
          <a:xfrm flipH="1">
            <a:off x="8462964" y="5859925"/>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B9E0C03-C633-9356-4E28-678BAB7AE02E}"/>
              </a:ext>
              <a:ext uri="{C183D7F6-B498-43B3-948B-1728B52AA6E4}">
                <adec:decorative xmlns:adec="http://schemas.microsoft.com/office/drawing/2017/decorative" val="1"/>
              </a:ext>
            </a:extLst>
          </p:cNvPr>
          <p:cNvCxnSpPr>
            <a:cxnSpLocks/>
          </p:cNvCxnSpPr>
          <p:nvPr userDrawn="1"/>
        </p:nvCxnSpPr>
        <p:spPr>
          <a:xfrm flipH="1">
            <a:off x="11543158" y="1659400"/>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0C8A4F7-6C4C-719B-298F-3B81223D178B}"/>
              </a:ext>
              <a:ext uri="{C183D7F6-B498-43B3-948B-1728B52AA6E4}">
                <adec:decorative xmlns:adec="http://schemas.microsoft.com/office/drawing/2017/decorative" val="1"/>
              </a:ext>
            </a:extLst>
          </p:cNvPr>
          <p:cNvCxnSpPr>
            <a:cxnSpLocks/>
          </p:cNvCxnSpPr>
          <p:nvPr userDrawn="1"/>
        </p:nvCxnSpPr>
        <p:spPr>
          <a:xfrm flipH="1" flipV="1">
            <a:off x="10781554" y="11575"/>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E7E5D8B-D6BC-19AE-C0C9-249A5561700F}"/>
              </a:ext>
              <a:ext uri="{C183D7F6-B498-43B3-948B-1728B52AA6E4}">
                <adec:decorative xmlns:adec="http://schemas.microsoft.com/office/drawing/2017/decorative" val="1"/>
              </a:ext>
            </a:extLst>
          </p:cNvPr>
          <p:cNvCxnSpPr>
            <a:cxnSpLocks/>
          </p:cNvCxnSpPr>
          <p:nvPr userDrawn="1"/>
        </p:nvCxnSpPr>
        <p:spPr>
          <a:xfrm flipH="1" flipV="1">
            <a:off x="6529388" y="6812"/>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b" anchorCtr="0">
            <a:noAutofit/>
          </a:bodyPr>
          <a:lstStyle>
            <a:lvl1pPr>
              <a:defRPr sz="3600"/>
            </a:lvl1pPr>
          </a:lstStyle>
          <a:p>
            <a:r>
              <a:rPr lang="en-US" dirty="0"/>
              <a:t>Click to add title</a:t>
            </a:r>
          </a:p>
        </p:txBody>
      </p:sp>
      <p:sp>
        <p:nvSpPr>
          <p:cNvPr id="15" name="Content Placeholder 3">
            <a:extLst>
              <a:ext uri="{FF2B5EF4-FFF2-40B4-BE49-F238E27FC236}">
                <a16:creationId xmlns:a16="http://schemas.microsoft.com/office/drawing/2014/main" id="{7A6C5266-7ECA-B150-2C0F-8670F43AC82D}"/>
              </a:ext>
            </a:extLst>
          </p:cNvPr>
          <p:cNvSpPr>
            <a:spLocks noGrp="1"/>
          </p:cNvSpPr>
          <p:nvPr>
            <p:ph sz="half" idx="14" hasCustomPrompt="1"/>
          </p:nvPr>
        </p:nvSpPr>
        <p:spPr>
          <a:xfrm>
            <a:off x="838200" y="1987669"/>
            <a:ext cx="6974711" cy="4297679"/>
          </a:xfrm>
        </p:spPr>
        <p:txBody>
          <a:bodyPr>
            <a:normAutofit/>
          </a:bodyPr>
          <a:lstStyle>
            <a:lvl1pPr marL="0" indent="0">
              <a:spcBef>
                <a:spcPts val="1000"/>
              </a:spcBef>
              <a:spcAft>
                <a:spcPts val="0"/>
              </a:spcAft>
              <a:buNone/>
              <a:defRPr sz="1800"/>
            </a:lvl1pPr>
            <a:lvl2pPr>
              <a:spcBef>
                <a:spcPts val="1000"/>
              </a:spcBef>
              <a:spcAft>
                <a:spcPts val="500"/>
              </a:spcAft>
              <a:defRPr sz="1800"/>
            </a:lvl2pPr>
            <a:lvl3pPr>
              <a:spcBef>
                <a:spcPts val="1000"/>
              </a:spcBef>
              <a:spcAft>
                <a:spcPts val="500"/>
              </a:spcAft>
              <a:defRPr sz="1800"/>
            </a:lvl3pPr>
            <a:lvl4pPr>
              <a:spcBef>
                <a:spcPts val="1000"/>
              </a:spcBef>
              <a:spcAft>
                <a:spcPts val="500"/>
              </a:spcAft>
              <a:defRPr sz="1800"/>
            </a:lvl4pPr>
            <a:lvl5pPr>
              <a:spcBef>
                <a:spcPts val="1000"/>
              </a:spcBef>
              <a:spcAft>
                <a:spcPts val="5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hasCustomPrompt="1"/>
          </p:nvPr>
        </p:nvSpPr>
        <p:spPr>
          <a:xfrm>
            <a:off x="7917085" y="1987670"/>
            <a:ext cx="3436716" cy="4297680"/>
          </a:xfrm>
        </p:spPr>
        <p:txBody>
          <a:bodyPr>
            <a:normAutofit/>
          </a:bodyPr>
          <a:lstStyle>
            <a:lvl1pPr marL="0" indent="0">
              <a:spcBef>
                <a:spcPts val="1000"/>
              </a:spcBef>
              <a:spcAft>
                <a:spcPts val="500"/>
              </a:spcAft>
              <a:buNone/>
              <a:defRPr sz="1800"/>
            </a:lvl1pPr>
            <a:lvl2pPr>
              <a:spcBef>
                <a:spcPts val="1000"/>
              </a:spcBef>
              <a:spcAft>
                <a:spcPts val="500"/>
              </a:spcAft>
              <a:defRPr sz="1600"/>
            </a:lvl2pPr>
            <a:lvl3pPr>
              <a:spcBef>
                <a:spcPts val="1000"/>
              </a:spcBef>
              <a:spcAft>
                <a:spcPts val="500"/>
              </a:spcAft>
              <a:defRPr sz="1400"/>
            </a:lvl3pPr>
            <a:lvl4pPr>
              <a:spcBef>
                <a:spcPts val="1000"/>
              </a:spcBef>
              <a:spcAft>
                <a:spcPts val="500"/>
              </a:spcAft>
              <a:defRPr sz="1200"/>
            </a:lvl4pPr>
            <a:lvl5pPr>
              <a:spcBef>
                <a:spcPts val="1000"/>
              </a:spcBef>
              <a:spcAft>
                <a:spcPts val="500"/>
              </a:spcAft>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r>
              <a:rPr lang="en-US"/>
              <a:t>1-32</a:t>
            </a:r>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502505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7588714-FE55-FCEF-78C2-2A4D11ECD7FD}"/>
              </a:ext>
              <a:ext uri="{C183D7F6-B498-43B3-948B-1728B52AA6E4}">
                <adec:decorative xmlns:adec="http://schemas.microsoft.com/office/drawing/2017/decorative" val="1"/>
              </a:ext>
            </a:extLst>
          </p:cNvPr>
          <p:cNvCxnSpPr>
            <a:cxnSpLocks/>
          </p:cNvCxnSpPr>
          <p:nvPr userDrawn="1"/>
        </p:nvCxnSpPr>
        <p:spPr>
          <a:xfrm flipH="1">
            <a:off x="0" y="11575"/>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AF6BF02-4CD8-261B-BE58-05677EB947E9}"/>
              </a:ext>
              <a:ext uri="{C183D7F6-B498-43B3-948B-1728B52AA6E4}">
                <adec:decorative xmlns:adec="http://schemas.microsoft.com/office/drawing/2017/decorative" val="1"/>
              </a:ext>
            </a:extLst>
          </p:cNvPr>
          <p:cNvCxnSpPr>
            <a:cxnSpLocks/>
          </p:cNvCxnSpPr>
          <p:nvPr userDrawn="1"/>
        </p:nvCxnSpPr>
        <p:spPr>
          <a:xfrm flipH="1">
            <a:off x="0" y="11575"/>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1AF1F17-7A1F-BCA2-15C0-417928B4E789}"/>
              </a:ext>
              <a:ext uri="{C183D7F6-B498-43B3-948B-1728B52AA6E4}">
                <adec:decorative xmlns:adec="http://schemas.microsoft.com/office/drawing/2017/decorative" val="1"/>
              </a:ext>
            </a:extLst>
          </p:cNvPr>
          <p:cNvCxnSpPr>
            <a:cxnSpLocks/>
          </p:cNvCxnSpPr>
          <p:nvPr userDrawn="1"/>
        </p:nvCxnSpPr>
        <p:spPr>
          <a:xfrm flipH="1" flipV="1">
            <a:off x="-42863" y="5802775"/>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F0ADE0B-D150-E72B-EE9A-E5EFDBC6F01E}"/>
              </a:ext>
              <a:ext uri="{C183D7F6-B498-43B3-948B-1728B52AA6E4}">
                <adec:decorative xmlns:adec="http://schemas.microsoft.com/office/drawing/2017/decorative" val="1"/>
              </a:ext>
            </a:extLst>
          </p:cNvPr>
          <p:cNvCxnSpPr>
            <a:cxnSpLocks/>
          </p:cNvCxnSpPr>
          <p:nvPr userDrawn="1"/>
        </p:nvCxnSpPr>
        <p:spPr>
          <a:xfrm flipH="1">
            <a:off x="8462964" y="5859925"/>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BBCDD5A-A3C4-DF4F-74AD-CAF0F465BDAE}"/>
              </a:ext>
              <a:ext uri="{C183D7F6-B498-43B3-948B-1728B52AA6E4}">
                <adec:decorative xmlns:adec="http://schemas.microsoft.com/office/drawing/2017/decorative" val="1"/>
              </a:ext>
            </a:extLst>
          </p:cNvPr>
          <p:cNvCxnSpPr>
            <a:cxnSpLocks/>
          </p:cNvCxnSpPr>
          <p:nvPr userDrawn="1"/>
        </p:nvCxnSpPr>
        <p:spPr>
          <a:xfrm flipH="1">
            <a:off x="11543158" y="1659400"/>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9430AE4-C878-DFAB-EDA5-36B97176DE7A}"/>
              </a:ext>
              <a:ext uri="{C183D7F6-B498-43B3-948B-1728B52AA6E4}">
                <adec:decorative xmlns:adec="http://schemas.microsoft.com/office/drawing/2017/decorative" val="1"/>
              </a:ext>
            </a:extLst>
          </p:cNvPr>
          <p:cNvCxnSpPr>
            <a:cxnSpLocks/>
          </p:cNvCxnSpPr>
          <p:nvPr userDrawn="1"/>
        </p:nvCxnSpPr>
        <p:spPr>
          <a:xfrm flipH="1" flipV="1">
            <a:off x="10781554" y="11575"/>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1487B2-0348-2FFC-03FB-6508B6FD36B3}"/>
              </a:ext>
              <a:ext uri="{C183D7F6-B498-43B3-948B-1728B52AA6E4}">
                <adec:decorative xmlns:adec="http://schemas.microsoft.com/office/drawing/2017/decorative" val="1"/>
              </a:ext>
            </a:extLst>
          </p:cNvPr>
          <p:cNvCxnSpPr>
            <a:cxnSpLocks/>
          </p:cNvCxnSpPr>
          <p:nvPr userDrawn="1"/>
        </p:nvCxnSpPr>
        <p:spPr>
          <a:xfrm flipH="1" flipV="1">
            <a:off x="6529388" y="6812"/>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p:txBody>
          <a:bodyPr anchor="b" anchorCtr="0">
            <a:noAutofit/>
          </a:bodyPr>
          <a:lstStyle>
            <a:lvl1pPr>
              <a:defRPr sz="3600"/>
            </a:lvl1pPr>
          </a:lstStyle>
          <a:p>
            <a:r>
              <a:rPr lang="en-US" dirty="0"/>
              <a:t>Click to add title</a:t>
            </a:r>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838199" y="2125262"/>
            <a:ext cx="10515600" cy="3675944"/>
          </a:xfrm>
        </p:spPr>
        <p:txBody>
          <a:bodyPr>
            <a:normAutofit/>
          </a:bodyPr>
          <a:lstStyle>
            <a:lvl1pPr marL="0" indent="0" algn="ctr">
              <a:buNone/>
              <a:defRPr sz="2000"/>
            </a:lvl1pPr>
          </a:lstStyle>
          <a:p>
            <a:r>
              <a:rPr lang="en-US"/>
              <a:t>Click icon to add table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a:t>1-32</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807567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 subtitle">
    <p:spTree>
      <p:nvGrpSpPr>
        <p:cNvPr id="1" name=""/>
        <p:cNvGrpSpPr/>
        <p:nvPr/>
      </p:nvGrpSpPr>
      <p:grpSpPr>
        <a:xfrm>
          <a:off x="0" y="0"/>
          <a:ext cx="0" cy="0"/>
          <a:chOff x="0" y="0"/>
          <a:chExt cx="0" cy="0"/>
        </a:xfrm>
      </p:grpSpPr>
      <p:sp>
        <p:nvSpPr>
          <p:cNvPr id="7" name="Freeform 10">
            <a:extLst>
              <a:ext uri="{FF2B5EF4-FFF2-40B4-BE49-F238E27FC236}">
                <a16:creationId xmlns:a16="http://schemas.microsoft.com/office/drawing/2014/main" id="{C4293765-78A6-5206-26C2-E8817B2834F6}"/>
              </a:ext>
              <a:ext uri="{C183D7F6-B498-43B3-948B-1728B52AA6E4}">
                <adec:decorative xmlns:adec="http://schemas.microsoft.com/office/drawing/2017/decorative" val="1"/>
              </a:ext>
            </a:extLst>
          </p:cNvPr>
          <p:cNvSpPr/>
          <p:nvPr userDrawn="1"/>
        </p:nvSpPr>
        <p:spPr>
          <a:xfrm>
            <a:off x="0" y="0"/>
            <a:ext cx="7470792" cy="6858000"/>
          </a:xfrm>
          <a:custGeom>
            <a:avLst/>
            <a:gdLst>
              <a:gd name="connsiteX0" fmla="*/ 0 w 7470792"/>
              <a:gd name="connsiteY0" fmla="*/ 0 h 6858000"/>
              <a:gd name="connsiteX1" fmla="*/ 7470792 w 7470792"/>
              <a:gd name="connsiteY1" fmla="*/ 0 h 6858000"/>
              <a:gd name="connsiteX2" fmla="*/ 5633197 w 7470792"/>
              <a:gd name="connsiteY2" fmla="*/ 6858000 h 6858000"/>
              <a:gd name="connsiteX3" fmla="*/ 0 w 74707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470792" h="6858000">
                <a:moveTo>
                  <a:pt x="0" y="0"/>
                </a:moveTo>
                <a:lnTo>
                  <a:pt x="7470792" y="0"/>
                </a:lnTo>
                <a:lnTo>
                  <a:pt x="5633197" y="6858000"/>
                </a:lnTo>
                <a:lnTo>
                  <a:pt x="0" y="685800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endParaRPr>
          </a:p>
        </p:txBody>
      </p:sp>
      <p:cxnSp>
        <p:nvCxnSpPr>
          <p:cNvPr id="8" name="Straight Connector 7">
            <a:extLst>
              <a:ext uri="{FF2B5EF4-FFF2-40B4-BE49-F238E27FC236}">
                <a16:creationId xmlns:a16="http://schemas.microsoft.com/office/drawing/2014/main" id="{BB4E351F-7451-86A3-5271-0D00B9EFA662}"/>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A860223-A40E-30ED-6832-0825A930BB67}"/>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0B6907E-F17B-783E-D454-DFC62D0977A0}"/>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B12211-7E94-9534-6F2D-2AFD2EBE36F0}"/>
              </a:ext>
              <a:ext uri="{C183D7F6-B498-43B3-948B-1728B52AA6E4}">
                <adec:decorative xmlns:adec="http://schemas.microsoft.com/office/drawing/2017/decorative" val="1"/>
              </a:ext>
            </a:extLst>
          </p:cNvPr>
          <p:cNvCxnSpPr>
            <a:cxnSpLocks/>
          </p:cNvCxnSpPr>
          <p:nvPr userDrawn="1"/>
        </p:nvCxnSpPr>
        <p:spPr>
          <a:xfrm flipH="1">
            <a:off x="8462964"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580245-E985-EC3F-9385-D0F517F0C151}"/>
              </a:ext>
              <a:ext uri="{C183D7F6-B498-43B3-948B-1728B52AA6E4}">
                <adec:decorative xmlns:adec="http://schemas.microsoft.com/office/drawing/2017/decorative" val="1"/>
              </a:ext>
            </a:extLst>
          </p:cNvPr>
          <p:cNvCxnSpPr>
            <a:cxnSpLocks/>
          </p:cNvCxnSpPr>
          <p:nvPr userDrawn="1"/>
        </p:nvCxnSpPr>
        <p:spPr>
          <a:xfrm flipH="1">
            <a:off x="11543158" y="1647825"/>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75A82A3-E3DF-978F-4BD7-10E0F1075B64}"/>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EDC40AE-D1CB-7535-22E2-E6D910FB8229}"/>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1524000" y="685800"/>
            <a:ext cx="9144000" cy="3136738"/>
          </a:xfrm>
        </p:spPr>
        <p:txBody>
          <a:bodyPr anchor="b">
            <a:noAutofit/>
          </a:bodyPr>
          <a:lstStyle>
            <a:lvl1pPr algn="ctr">
              <a:defRPr sz="4400">
                <a:solidFill>
                  <a:schemeClr val="accent6"/>
                </a:solidFill>
              </a:defRPr>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524000" y="3978800"/>
            <a:ext cx="9144000" cy="1965960"/>
          </a:xfrm>
        </p:spPr>
        <p:txBody>
          <a:bodyPr>
            <a:noAutofit/>
          </a:bodyPr>
          <a:lstStyle>
            <a:lvl1pPr marL="0" indent="0" algn="ctr">
              <a:buNone/>
              <a:defRPr sz="1800" b="1" cap="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1535595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1-32</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476203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1-32</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576761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1-32</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982626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1-32</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138692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1-32</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331112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1-32</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357513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1-32</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564252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t>1-32</a:t>
            </a: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BD12358-51D2-46B3-9BDE-DF29528B9454}" type="slidenum">
              <a:rPr lang="en-US" smtClean="0"/>
              <a:t>‹#›</a:t>
            </a:fld>
            <a:endParaRPr lang="en-US"/>
          </a:p>
        </p:txBody>
      </p:sp>
    </p:spTree>
    <p:extLst>
      <p:ext uri="{BB962C8B-B14F-4D97-AF65-F5344CB8AC3E}">
        <p14:creationId xmlns:p14="http://schemas.microsoft.com/office/powerpoint/2010/main" val="2523342012"/>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 id="2147483953" r:id="rId15"/>
    <p:sldLayoutId id="2147483954" r:id="rId16"/>
    <p:sldLayoutId id="2147483955" r:id="rId17"/>
    <p:sldLayoutId id="2147483956" r:id="rId18"/>
    <p:sldLayoutId id="2147483957" r:id="rId19"/>
    <p:sldLayoutId id="2147483958" r:id="rId20"/>
    <p:sldLayoutId id="2147483959" r:id="rId21"/>
    <p:sldLayoutId id="2147483960" r:id="rId22"/>
    <p:sldLayoutId id="2147483961" r:id="rId23"/>
    <p:sldLayoutId id="2147483770" r:id="rId24"/>
    <p:sldLayoutId id="2147483771" r:id="rId25"/>
    <p:sldLayoutId id="2147483684" r:id="rId26"/>
  </p:sldLayoutIdLst>
  <p:hf hdr="0" ft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almanac.com/gardening/growing-guide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www.canr.msu.edu/news/tomatoes_and_the_science_behind_them"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hyperlink" Target="https://www.gardenary.com/blog/truth-about-tomatoes" TargetMode="External"/><Relationship Id="rId5" Type="http://schemas.openxmlformats.org/officeDocument/2006/relationships/hyperlink" Target="http://www.gardening.cornell.edu/homegardening/sceneea10.html" TargetMode="Externa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hyperlink" Target="http://www.gardening.cornell.edu/homegardening/scene61ea.html" TargetMode="External"/><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11.jpeg"/><Relationship Id="rId4" Type="http://schemas.openxmlformats.org/officeDocument/2006/relationships/hyperlink" Target="https://www.thespruce.com/how-to-grow-pumpkins-1403469"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hgic.clemson.edu/factsheet/watermelons/" TargetMode="External"/><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12.jpeg"/><Relationship Id="rId4" Type="http://schemas.openxmlformats.org/officeDocument/2006/relationships/hyperlink" Target="https://www.google.com/search?q=lycopene&amp;sca_esv=811cc422a7c61d59&amp;sxsrf=ANbL-n5U4n1mizTkwmNIMc-s1qU_T3qenw%3A1773800328769&amp;ei=iAu6aYLXLqOIptQP_JO6cQ&amp;biw=1536&amp;bih=647&amp;oq=fun+facts&amp;gs_lp=Egxnd3Mtd2l6LXNlcnAiCWZ1biBmYWN0cyoCCAAyChAAGIAEGEMYigUyChAAGIAEGEMYigUyCBAAGIAEGLEDMg4QABiABBixAxiDARiKBTIKEAAYgAQYQxiKBTIFEAAYgAQyChAAGIAEGEMYigUyChAAGIAEGEMYigUyChAAGIAEGEMYigUyChAAGIAEGEMYigVI2UVQ_gZY8zRwAngBkAEAmAFwoAHMLaoBBDY0Lje4AQHIAQD4AQGYAg2gAvEIqAIKwgIKEAAYsAMY1gQYR8ICBBAAGB7CAgoQLhiABBhDGIoFwgILEAAYgAQYkQIYigXCAhAQABiABBixAxhDGIMBGIoFwgIQEC4YgAQYsQMYQxiDARiKBcICGRAuGIAEGEMYigUYlwUY3AQY3gQY3wTYAQHCAhcQABiABBiRAhi0AhjnBhiKBRjqAtgBAsICEBAAGAMYtAIY6gIYjwHYAQLCAhAQLhgDGLQCGOoCGI8B2AECwgIREC4YgAQYsQMY0QMYgwEYxwHCAgsQABiABBixAxiDAcICCxAuGIAEGMcBGK8BwgIOEC4YgAQYsQMY0QMYxwHCAg0QABiABBixAxhDGIoFmAMH8QV4HMVpP0eZrYgGAZAGCLoGBggBEAEYFLoGBAgCGAeSBwM2LjegB5mgBLIHAzQuN7gH4wjCBwgwLjEuMTEuMcgHOIAIAA&amp;sclient=gws-wiz-serp&amp;ved=2ahUKEwiarOzrsqiTAxXRrokEHcm6NHUQgK4QegYIAQgAEA8"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gardening.cornell.edu/homegardening/scenec6be.html" TargetMode="External"/><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13.jpeg"/><Relationship Id="rId4" Type="http://schemas.openxmlformats.org/officeDocument/2006/relationships/hyperlink" Target="https://www.thespruce.com/growing-potatoes-in-the-home-garden-1403476"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gardening.cornell.edu/homegardening/scene05f6.html" TargetMode="External"/><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14.jpeg"/><Relationship Id="rId5" Type="http://schemas.openxmlformats.org/officeDocument/2006/relationships/hyperlink" Target="https://www.popcorn.org/All-About-Popcorn/Corny-Facts" TargetMode="External"/><Relationship Id="rId4" Type="http://schemas.openxmlformats.org/officeDocument/2006/relationships/hyperlink" Target="https://gardenerspath.com/plants/vegetables/grow-popcor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hyperlink" Target="https://www.gardenary.com/blog/things-you-didnt-know-about-cucumbers" TargetMode="External"/><Relationship Id="rId5" Type="http://schemas.openxmlformats.org/officeDocument/2006/relationships/hyperlink" Target="http://www.gardening.cornell.edu/homegardening/scenef65b.html" TargetMode="External"/><Relationship Id="rId4" Type="http://schemas.openxmlformats.org/officeDocument/2006/relationships/hyperlink" Target="https://www.thespruce.com/cucumber-plant-growing-stages-7368730"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thespruce.com/how-to-grow-green-beans-1403459" TargetMode="External"/><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17.jpeg"/><Relationship Id="rId4" Type="http://schemas.openxmlformats.org/officeDocument/2006/relationships/hyperlink" Target="https://happyhealthy.extension.msstate.edu/fact-sheets/happyhealthy-green-beans-fact-shee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cultivatorkitchen.com/how-to-grow-sprouts/" TargetMode="External"/><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hyperlink" Target="https://www.youtube.com/watch?v=sz-eYYfTQ2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hyperlink" Target="https://www.canr.msu.edu/resources/smart-gardening-pollination-in-vegetable-gardens-and-backyard-fruit"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www.pollinator.org/pollinator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hyperlink" Target="https://kidsgardening.org/resources/garden-activities-plant-people/"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dimitrasdishes.com/homemade-pumkin-puree/" TargetMode="External"/><Relationship Id="rId2" Type="http://schemas.openxmlformats.org/officeDocument/2006/relationships/image" Target="../media/image24.jpeg"/><Relationship Id="rId1" Type="http://schemas.openxmlformats.org/officeDocument/2006/relationships/slideLayout" Target="../slideLayouts/slideLayout22.xml"/><Relationship Id="rId5" Type="http://schemas.openxmlformats.org/officeDocument/2006/relationships/hyperlink" Target="https://thehomeschoolscientist.com/30-pumpkin-stem-activities/" TargetMode="External"/><Relationship Id="rId4" Type="http://schemas.openxmlformats.org/officeDocument/2006/relationships/hyperlink" Target="https://playteachrepeat.com/15-ways-learn-play-real-pumpkins/"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8" Type="http://schemas.openxmlformats.org/officeDocument/2006/relationships/hyperlink" Target="https://gardentutor.com/learn-how-to-garden/" TargetMode="External"/><Relationship Id="rId3" Type="http://schemas.openxmlformats.org/officeDocument/2006/relationships/hyperlink" Target="https://ngb.org/kids-gardening-activities/" TargetMode="External"/><Relationship Id="rId7" Type="http://schemas.openxmlformats.org/officeDocument/2006/relationships/hyperlink" Target="https://ngb.org/garden-courses/" TargetMode="External"/><Relationship Id="rId2" Type="http://schemas.openxmlformats.org/officeDocument/2006/relationships/hyperlink" Target="https://www.creationillustrated.com/gardening-with-children/" TargetMode="External"/><Relationship Id="rId1" Type="http://schemas.openxmlformats.org/officeDocument/2006/relationships/slideLayout" Target="../slideLayouts/slideLayout7.xml"/><Relationship Id="rId6" Type="http://schemas.openxmlformats.org/officeDocument/2006/relationships/hyperlink" Target="https://plantheroes.org/educator-resources/" TargetMode="External"/><Relationship Id="rId5" Type="http://schemas.openxmlformats.org/officeDocument/2006/relationships/hyperlink" Target="https://pdf.lowes.com/productdocuments/59dac708-4a2e-4352-9722-ee0064ba5d92/47521184.pdf" TargetMode="External"/><Relationship Id="rId10" Type="http://schemas.openxmlformats.org/officeDocument/2006/relationships/hyperlink" Target="https://commonsensehome.com/start-a-garden/" TargetMode="External"/><Relationship Id="rId4" Type="http://schemas.openxmlformats.org/officeDocument/2006/relationships/hyperlink" Target="https://www.gardenary.com/blog/10-screen-free-garden-activities-for-kids-this-summer" TargetMode="External"/><Relationship Id="rId9" Type="http://schemas.openxmlformats.org/officeDocument/2006/relationships/hyperlink" Target="https://www.smilinggardener.com/organic-gardenin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mailto:Email-knollwoodagriculture@gmail.com"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cash.app/$knollwoodagriculture"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trueleafmarket.com/pages/usda-hardiness-zones" TargetMode="External"/><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4.png"/><Relationship Id="rId5" Type="http://schemas.openxmlformats.org/officeDocument/2006/relationships/hyperlink" Target="https://planthardiness.ars.usda.gov/pages/how-to-use-the-maps" TargetMode="External"/><Relationship Id="rId4" Type="http://schemas.openxmlformats.org/officeDocument/2006/relationships/hyperlink" Target="https://planthardiness.ars.usda.gov/"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scdrainagereport.com/otherdrainageinfo/common-soil-types-in-coastal-south-carolina-amp-how-they-affect-drainage" TargetMode="Externa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5.jpeg"/><Relationship Id="rId5" Type="http://schemas.openxmlformats.org/officeDocument/2006/relationships/hyperlink" Target="https://kidsgardening.org/resources/gardening-basics-all-the-dirt-on-soil/" TargetMode="External"/><Relationship Id="rId4" Type="http://schemas.openxmlformats.org/officeDocument/2006/relationships/hyperlink" Target="https://www.youtube.com/watch?v=5b9o7yM7YG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FEC93CF-2672-7D78-F278-58C5E012E0DF}"/>
              </a:ext>
            </a:extLst>
          </p:cNvPr>
          <p:cNvSpPr>
            <a:spLocks noGrp="1"/>
          </p:cNvSpPr>
          <p:nvPr>
            <p:ph type="ctrTitle"/>
          </p:nvPr>
        </p:nvSpPr>
        <p:spPr>
          <a:xfrm>
            <a:off x="1104900" y="871538"/>
            <a:ext cx="6515100" cy="3202921"/>
          </a:xfrm>
        </p:spPr>
        <p:txBody>
          <a:bodyPr vert="horz" lIns="91440" tIns="45720" rIns="91440" bIns="45720" rtlCol="0" anchor="b">
            <a:normAutofit/>
          </a:bodyPr>
          <a:lstStyle/>
          <a:p>
            <a:r>
              <a:rPr lang="en-US" sz="1600" i="1" kern="1200" cap="all" baseline="0" dirty="0">
                <a:solidFill>
                  <a:srgbClr val="FFFFFF"/>
                </a:solidFill>
                <a:latin typeface="+mj-lt"/>
                <a:ea typeface="+mj-ea"/>
                <a:cs typeface="+mj-cs"/>
              </a:rPr>
              <a:t>Bringing</a:t>
            </a:r>
            <a:r>
              <a:rPr lang="en-US" sz="1600" i="1" kern="1200" cap="all" dirty="0">
                <a:solidFill>
                  <a:srgbClr val="FFFFFF"/>
                </a:solidFill>
                <a:latin typeface="+mj-lt"/>
                <a:ea typeface="+mj-ea"/>
                <a:cs typeface="+mj-cs"/>
              </a:rPr>
              <a:t> the farm to your Backyard.</a:t>
            </a:r>
            <a:endParaRPr lang="en-US" sz="1600" i="1" kern="1200" cap="all" baseline="0" dirty="0">
              <a:solidFill>
                <a:srgbClr val="FFFFFF"/>
              </a:solidFill>
              <a:latin typeface="+mj-lt"/>
              <a:ea typeface="+mj-ea"/>
              <a:cs typeface="+mj-cs"/>
            </a:endParaRPr>
          </a:p>
        </p:txBody>
      </p:sp>
      <p:pic>
        <p:nvPicPr>
          <p:cNvPr id="5" name="Picture Placeholder 4" descr="A logo for a garden kit&#10;&#10;AI-generated content may be incorrect.">
            <a:extLst>
              <a:ext uri="{FF2B5EF4-FFF2-40B4-BE49-F238E27FC236}">
                <a16:creationId xmlns:a16="http://schemas.microsoft.com/office/drawing/2014/main" id="{03666C87-57B6-955E-BC73-3D188EB3DAA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1875" b="21875"/>
          <a:stretch>
            <a:fillRect/>
          </a:stretch>
        </p:blipFill>
        <p:spPr>
          <a:xfrm>
            <a:off x="20" y="10"/>
            <a:ext cx="12191979" cy="6857989"/>
          </a:xfrm>
          <a:prstGeom prst="rect">
            <a:avLst/>
          </a:prstGeom>
        </p:spPr>
      </p:pic>
    </p:spTree>
    <p:extLst>
      <p:ext uri="{BB962C8B-B14F-4D97-AF65-F5344CB8AC3E}">
        <p14:creationId xmlns:p14="http://schemas.microsoft.com/office/powerpoint/2010/main" val="307899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23AE58-1908-E330-6823-84296F48CF55}"/>
              </a:ext>
            </a:extLst>
          </p:cNvPr>
          <p:cNvSpPr>
            <a:spLocks noGrp="1"/>
          </p:cNvSpPr>
          <p:nvPr>
            <p:ph type="body" idx="1"/>
          </p:nvPr>
        </p:nvSpPr>
        <p:spPr>
          <a:xfrm>
            <a:off x="675745" y="1216339"/>
            <a:ext cx="4185623" cy="576262"/>
          </a:xfrm>
        </p:spPr>
        <p:txBody>
          <a:bodyPr/>
          <a:lstStyle/>
          <a:p>
            <a:r>
              <a:rPr lang="en-US" dirty="0"/>
              <a:t>Average First Frost dates</a:t>
            </a:r>
          </a:p>
        </p:txBody>
      </p:sp>
      <p:graphicFrame>
        <p:nvGraphicFramePr>
          <p:cNvPr id="11" name="Content Placeholder 10">
            <a:extLst>
              <a:ext uri="{FF2B5EF4-FFF2-40B4-BE49-F238E27FC236}">
                <a16:creationId xmlns:a16="http://schemas.microsoft.com/office/drawing/2014/main" id="{F3EA0BB2-E8D7-B432-8544-1C4ECFA6EBAE}"/>
              </a:ext>
            </a:extLst>
          </p:cNvPr>
          <p:cNvGraphicFramePr>
            <a:graphicFrameLocks noGrp="1"/>
          </p:cNvGraphicFramePr>
          <p:nvPr>
            <p:ph sz="half" idx="2"/>
            <p:extLst>
              <p:ext uri="{D42A27DB-BD31-4B8C-83A1-F6EECF244321}">
                <p14:modId xmlns:p14="http://schemas.microsoft.com/office/powerpoint/2010/main" val="1096904044"/>
              </p:ext>
            </p:extLst>
          </p:nvPr>
        </p:nvGraphicFramePr>
        <p:xfrm>
          <a:off x="675745" y="1995273"/>
          <a:ext cx="4325233" cy="4788062"/>
        </p:xfrm>
        <a:graphic>
          <a:graphicData uri="http://schemas.openxmlformats.org/drawingml/2006/table">
            <a:tbl>
              <a:tblPr firstRow="1" firstCol="1" bandRow="1">
                <a:tableStyleId>{9DCAF9ED-07DC-4A11-8D7F-57B35C25682E}</a:tableStyleId>
              </a:tblPr>
              <a:tblGrid>
                <a:gridCol w="965046">
                  <a:extLst>
                    <a:ext uri="{9D8B030D-6E8A-4147-A177-3AD203B41FA5}">
                      <a16:colId xmlns:a16="http://schemas.microsoft.com/office/drawing/2014/main" val="2158844829"/>
                    </a:ext>
                  </a:extLst>
                </a:gridCol>
                <a:gridCol w="3360187">
                  <a:extLst>
                    <a:ext uri="{9D8B030D-6E8A-4147-A177-3AD203B41FA5}">
                      <a16:colId xmlns:a16="http://schemas.microsoft.com/office/drawing/2014/main" val="2884789446"/>
                    </a:ext>
                  </a:extLst>
                </a:gridCol>
              </a:tblGrid>
              <a:tr h="1592136">
                <a:tc>
                  <a:txBody>
                    <a:bodyPr/>
                    <a:lstStyle/>
                    <a:p>
                      <a:pPr marL="0" marR="83185" indent="0" algn="ctr">
                        <a:lnSpc>
                          <a:spcPct val="107000"/>
                        </a:lnSpc>
                        <a:spcAft>
                          <a:spcPts val="15"/>
                        </a:spcAft>
                        <a:buNone/>
                      </a:pPr>
                      <a:r>
                        <a:rPr lang="en-US" sz="1600" kern="100" dirty="0">
                          <a:effectLst/>
                        </a:rPr>
                        <a:t>Zone 8</a:t>
                      </a:r>
                      <a:endParaRPr lang="en-US" sz="1600" kern="100" dirty="0">
                        <a:solidFill>
                          <a:srgbClr val="000000"/>
                        </a:solidFill>
                        <a:effectLst/>
                        <a:latin typeface="Courier New" panose="02070309020205020404" pitchFamily="49" charset="0"/>
                        <a:ea typeface="Courier New" panose="02070309020205020404" pitchFamily="49" charset="0"/>
                      </a:endParaRPr>
                    </a:p>
                  </a:txBody>
                  <a:tcPr marL="66631" marR="31404" marT="0" marB="0" anchor="ctr"/>
                </a:tc>
                <a:tc>
                  <a:txBody>
                    <a:bodyPr/>
                    <a:lstStyle/>
                    <a:p>
                      <a:pPr marL="1905" marR="0" indent="0">
                        <a:lnSpc>
                          <a:spcPct val="107000"/>
                        </a:lnSpc>
                        <a:spcAft>
                          <a:spcPts val="15"/>
                        </a:spcAft>
                        <a:buNone/>
                      </a:pPr>
                      <a:r>
                        <a:rPr lang="en-US" sz="1600" kern="100" dirty="0">
                          <a:effectLst/>
                        </a:rPr>
                        <a:t>Late March to Early April</a:t>
                      </a:r>
                      <a:endParaRPr lang="en-US" sz="1600" kern="100" dirty="0">
                        <a:solidFill>
                          <a:srgbClr val="000000"/>
                        </a:solidFill>
                        <a:effectLst/>
                        <a:latin typeface="Courier New" panose="02070309020205020404" pitchFamily="49" charset="0"/>
                        <a:ea typeface="Courier New" panose="02070309020205020404" pitchFamily="49" charset="0"/>
                      </a:endParaRPr>
                    </a:p>
                  </a:txBody>
                  <a:tcPr marL="66631" marR="31404" marT="0" marB="0" anchor="ctr"/>
                </a:tc>
                <a:extLst>
                  <a:ext uri="{0D108BD9-81ED-4DB2-BD59-A6C34878D82A}">
                    <a16:rowId xmlns:a16="http://schemas.microsoft.com/office/drawing/2014/main" val="1240956272"/>
                  </a:ext>
                </a:extLst>
              </a:tr>
              <a:tr h="1603790">
                <a:tc>
                  <a:txBody>
                    <a:bodyPr/>
                    <a:lstStyle/>
                    <a:p>
                      <a:pPr marL="0" marR="86360" indent="0" algn="ctr">
                        <a:lnSpc>
                          <a:spcPct val="107000"/>
                        </a:lnSpc>
                        <a:spcAft>
                          <a:spcPts val="15"/>
                        </a:spcAft>
                        <a:buNone/>
                      </a:pPr>
                      <a:r>
                        <a:rPr lang="en-US" sz="1600" kern="100">
                          <a:effectLst/>
                        </a:rPr>
                        <a:t>Zone 9</a:t>
                      </a:r>
                      <a:endParaRPr lang="en-US" sz="1600" kern="100">
                        <a:solidFill>
                          <a:srgbClr val="000000"/>
                        </a:solidFill>
                        <a:effectLst/>
                        <a:latin typeface="Courier New" panose="02070309020205020404" pitchFamily="49" charset="0"/>
                        <a:ea typeface="Courier New" panose="02070309020205020404" pitchFamily="49" charset="0"/>
                      </a:endParaRPr>
                    </a:p>
                  </a:txBody>
                  <a:tcPr marL="66631" marR="31404" marT="0" marB="0" anchor="ctr"/>
                </a:tc>
                <a:tc>
                  <a:txBody>
                    <a:bodyPr/>
                    <a:lstStyle/>
                    <a:p>
                      <a:pPr marL="1905" marR="0" indent="0">
                        <a:lnSpc>
                          <a:spcPct val="107000"/>
                        </a:lnSpc>
                        <a:spcAft>
                          <a:spcPts val="15"/>
                        </a:spcAft>
                        <a:buNone/>
                      </a:pPr>
                      <a:r>
                        <a:rPr lang="en-US" sz="1600" kern="100" dirty="0">
                          <a:effectLst/>
                        </a:rPr>
                        <a:t>Late February to Late March</a:t>
                      </a:r>
                      <a:endParaRPr lang="en-US" sz="1600" kern="100" dirty="0">
                        <a:solidFill>
                          <a:srgbClr val="000000"/>
                        </a:solidFill>
                        <a:effectLst/>
                        <a:latin typeface="Courier New" panose="02070309020205020404" pitchFamily="49" charset="0"/>
                        <a:ea typeface="Courier New" panose="02070309020205020404" pitchFamily="49" charset="0"/>
                      </a:endParaRPr>
                    </a:p>
                  </a:txBody>
                  <a:tcPr marL="66631" marR="31404" marT="0" marB="0" anchor="ctr"/>
                </a:tc>
                <a:extLst>
                  <a:ext uri="{0D108BD9-81ED-4DB2-BD59-A6C34878D82A}">
                    <a16:rowId xmlns:a16="http://schemas.microsoft.com/office/drawing/2014/main" val="2785646232"/>
                  </a:ext>
                </a:extLst>
              </a:tr>
              <a:tr h="1592136">
                <a:tc>
                  <a:txBody>
                    <a:bodyPr/>
                    <a:lstStyle/>
                    <a:p>
                      <a:pPr marL="0" marR="86360" indent="0" algn="ctr">
                        <a:lnSpc>
                          <a:spcPct val="107000"/>
                        </a:lnSpc>
                        <a:spcAft>
                          <a:spcPts val="15"/>
                        </a:spcAft>
                        <a:buNone/>
                      </a:pPr>
                      <a:r>
                        <a:rPr lang="en-US" sz="1600" kern="100">
                          <a:effectLst/>
                        </a:rPr>
                        <a:t>Zone 10</a:t>
                      </a:r>
                      <a:endParaRPr lang="en-US" sz="1600" kern="100">
                        <a:solidFill>
                          <a:srgbClr val="000000"/>
                        </a:solidFill>
                        <a:effectLst/>
                        <a:latin typeface="Courier New" panose="02070309020205020404" pitchFamily="49" charset="0"/>
                        <a:ea typeface="Courier New" panose="02070309020205020404" pitchFamily="49" charset="0"/>
                      </a:endParaRPr>
                    </a:p>
                  </a:txBody>
                  <a:tcPr marL="66631" marR="31404" marT="0" marB="0" anchor="ctr"/>
                </a:tc>
                <a:tc>
                  <a:txBody>
                    <a:bodyPr/>
                    <a:lstStyle/>
                    <a:p>
                      <a:pPr marL="1905" marR="0" indent="0">
                        <a:lnSpc>
                          <a:spcPct val="107000"/>
                        </a:lnSpc>
                        <a:spcAft>
                          <a:spcPts val="15"/>
                        </a:spcAft>
                        <a:buNone/>
                      </a:pPr>
                      <a:r>
                        <a:rPr lang="en-US" sz="1600" kern="100" dirty="0">
                          <a:effectLst/>
                        </a:rPr>
                        <a:t>No Frost</a:t>
                      </a:r>
                      <a:endParaRPr lang="en-US" sz="1600" kern="100" dirty="0">
                        <a:solidFill>
                          <a:srgbClr val="000000"/>
                        </a:solidFill>
                        <a:effectLst/>
                        <a:latin typeface="Courier New" panose="02070309020205020404" pitchFamily="49" charset="0"/>
                        <a:ea typeface="Courier New" panose="02070309020205020404" pitchFamily="49" charset="0"/>
                      </a:endParaRPr>
                    </a:p>
                  </a:txBody>
                  <a:tcPr marL="66631" marR="31404" marT="0" marB="0" anchor="ctr"/>
                </a:tc>
                <a:extLst>
                  <a:ext uri="{0D108BD9-81ED-4DB2-BD59-A6C34878D82A}">
                    <a16:rowId xmlns:a16="http://schemas.microsoft.com/office/drawing/2014/main" val="3473863019"/>
                  </a:ext>
                </a:extLst>
              </a:tr>
            </a:tbl>
          </a:graphicData>
        </a:graphic>
      </p:graphicFrame>
      <p:sp>
        <p:nvSpPr>
          <p:cNvPr id="5" name="Text Placeholder 4">
            <a:extLst>
              <a:ext uri="{FF2B5EF4-FFF2-40B4-BE49-F238E27FC236}">
                <a16:creationId xmlns:a16="http://schemas.microsoft.com/office/drawing/2014/main" id="{314C7149-1C0A-5306-6ED6-21DBFA84C52A}"/>
              </a:ext>
            </a:extLst>
          </p:cNvPr>
          <p:cNvSpPr>
            <a:spLocks noGrp="1"/>
          </p:cNvSpPr>
          <p:nvPr>
            <p:ph type="body" sz="quarter" idx="3"/>
          </p:nvPr>
        </p:nvSpPr>
        <p:spPr>
          <a:xfrm>
            <a:off x="5915377" y="835378"/>
            <a:ext cx="3358623" cy="903111"/>
          </a:xfrm>
        </p:spPr>
        <p:txBody>
          <a:bodyPr/>
          <a:lstStyle/>
          <a:p>
            <a:r>
              <a:rPr lang="en-US" dirty="0"/>
              <a:t>Average Last Frost </a:t>
            </a:r>
          </a:p>
        </p:txBody>
      </p:sp>
      <p:graphicFrame>
        <p:nvGraphicFramePr>
          <p:cNvPr id="8" name="Content Placeholder 7">
            <a:extLst>
              <a:ext uri="{FF2B5EF4-FFF2-40B4-BE49-F238E27FC236}">
                <a16:creationId xmlns:a16="http://schemas.microsoft.com/office/drawing/2014/main" id="{85E2C2E1-F60E-F266-B1E2-A3102BA8560B}"/>
              </a:ext>
            </a:extLst>
          </p:cNvPr>
          <p:cNvGraphicFramePr>
            <a:graphicFrameLocks noGrp="1"/>
          </p:cNvGraphicFramePr>
          <p:nvPr>
            <p:ph sz="quarter" idx="4"/>
            <p:extLst>
              <p:ext uri="{D42A27DB-BD31-4B8C-83A1-F6EECF244321}">
                <p14:modId xmlns:p14="http://schemas.microsoft.com/office/powerpoint/2010/main" val="3929884524"/>
              </p:ext>
            </p:extLst>
          </p:nvPr>
        </p:nvGraphicFramePr>
        <p:xfrm>
          <a:off x="5731404" y="1995273"/>
          <a:ext cx="4406018" cy="4788061"/>
        </p:xfrm>
        <a:graphic>
          <a:graphicData uri="http://schemas.openxmlformats.org/drawingml/2006/table">
            <a:tbl>
              <a:tblPr firstRow="1" firstCol="1" bandRow="1">
                <a:noFill/>
                <a:tableStyleId>{9DCAF9ED-07DC-4A11-8D7F-57B35C25682E}</a:tableStyleId>
              </a:tblPr>
              <a:tblGrid>
                <a:gridCol w="1455069">
                  <a:extLst>
                    <a:ext uri="{9D8B030D-6E8A-4147-A177-3AD203B41FA5}">
                      <a16:colId xmlns:a16="http://schemas.microsoft.com/office/drawing/2014/main" val="3542894818"/>
                    </a:ext>
                  </a:extLst>
                </a:gridCol>
                <a:gridCol w="2950949">
                  <a:extLst>
                    <a:ext uri="{9D8B030D-6E8A-4147-A177-3AD203B41FA5}">
                      <a16:colId xmlns:a16="http://schemas.microsoft.com/office/drawing/2014/main" val="651924169"/>
                    </a:ext>
                  </a:extLst>
                </a:gridCol>
              </a:tblGrid>
              <a:tr h="1559347">
                <a:tc>
                  <a:txBody>
                    <a:bodyPr/>
                    <a:lstStyle/>
                    <a:p>
                      <a:pPr marL="0" marR="88265" indent="0" algn="ctr">
                        <a:lnSpc>
                          <a:spcPct val="107000"/>
                        </a:lnSpc>
                        <a:spcAft>
                          <a:spcPts val="15"/>
                        </a:spcAft>
                        <a:buNone/>
                      </a:pPr>
                      <a:r>
                        <a:rPr lang="en-US" sz="1600" b="1" kern="100" dirty="0">
                          <a:solidFill>
                            <a:srgbClr val="FFFFFF"/>
                          </a:solidFill>
                          <a:effectLst/>
                        </a:rPr>
                        <a:t>Zone 8</a:t>
                      </a:r>
                      <a:endParaRPr lang="en-US" sz="1600" b="1" kern="100" dirty="0">
                        <a:solidFill>
                          <a:srgbClr val="FFFFFF"/>
                        </a:solidFill>
                        <a:effectLst/>
                        <a:latin typeface="Courier New" panose="02070309020205020404" pitchFamily="49" charset="0"/>
                        <a:ea typeface="Courier New" panose="02070309020205020404" pitchFamily="49" charset="0"/>
                      </a:endParaRPr>
                    </a:p>
                  </a:txBody>
                  <a:tcPr marL="471488" marR="282893" marT="282893" marB="282893" anchor="ctr">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marL="0" marR="0" indent="0">
                        <a:lnSpc>
                          <a:spcPct val="107000"/>
                        </a:lnSpc>
                        <a:spcAft>
                          <a:spcPts val="15"/>
                        </a:spcAft>
                        <a:buNone/>
                      </a:pPr>
                      <a:r>
                        <a:rPr lang="en-US" sz="1600" b="1" kern="100" dirty="0">
                          <a:solidFill>
                            <a:srgbClr val="FFFFFF"/>
                          </a:solidFill>
                          <a:effectLst/>
                        </a:rPr>
                        <a:t>Late November to Early December</a:t>
                      </a:r>
                      <a:endParaRPr lang="en-US" sz="1600" b="1" kern="100" dirty="0">
                        <a:solidFill>
                          <a:srgbClr val="FFFFFF"/>
                        </a:solidFill>
                        <a:effectLst/>
                        <a:latin typeface="Courier New" panose="02070309020205020404" pitchFamily="49" charset="0"/>
                        <a:ea typeface="Courier New" panose="02070309020205020404" pitchFamily="49" charset="0"/>
                      </a:endParaRPr>
                    </a:p>
                  </a:txBody>
                  <a:tcPr marL="471488" marR="282893" marT="282893" marB="282893" anchor="ctr">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636B68">
                        <a:alpha val="69804"/>
                      </a:srgbClr>
                    </a:solidFill>
                  </a:tcPr>
                </a:tc>
                <a:extLst>
                  <a:ext uri="{0D108BD9-81ED-4DB2-BD59-A6C34878D82A}">
                    <a16:rowId xmlns:a16="http://schemas.microsoft.com/office/drawing/2014/main" val="3327451457"/>
                  </a:ext>
                </a:extLst>
              </a:tr>
              <a:tr h="1440740">
                <a:tc>
                  <a:txBody>
                    <a:bodyPr/>
                    <a:lstStyle/>
                    <a:p>
                      <a:pPr marL="0" marR="91440" indent="0" algn="ctr">
                        <a:lnSpc>
                          <a:spcPct val="107000"/>
                        </a:lnSpc>
                        <a:spcAft>
                          <a:spcPts val="15"/>
                        </a:spcAft>
                        <a:buNone/>
                      </a:pPr>
                      <a:r>
                        <a:rPr lang="en-US" sz="1600" b="1" kern="100" dirty="0">
                          <a:solidFill>
                            <a:srgbClr val="FFFFFF"/>
                          </a:solidFill>
                          <a:effectLst/>
                        </a:rPr>
                        <a:t>Zone 9</a:t>
                      </a:r>
                      <a:endParaRPr lang="en-US" sz="1600" b="1" kern="100" dirty="0">
                        <a:solidFill>
                          <a:srgbClr val="FFFFFF"/>
                        </a:solidFill>
                        <a:effectLst/>
                        <a:latin typeface="Courier New" panose="02070309020205020404" pitchFamily="49" charset="0"/>
                        <a:ea typeface="Courier New" panose="02070309020205020404" pitchFamily="49" charset="0"/>
                      </a:endParaRPr>
                    </a:p>
                  </a:txBody>
                  <a:tcPr marL="471488" marR="282893" marT="282893" marB="282893" anchor="ctr">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marL="0" marR="0" indent="0">
                        <a:lnSpc>
                          <a:spcPct val="107000"/>
                        </a:lnSpc>
                        <a:spcAft>
                          <a:spcPts val="15"/>
                        </a:spcAft>
                        <a:buNone/>
                      </a:pPr>
                      <a:r>
                        <a:rPr lang="en-US" sz="1600" kern="100" dirty="0">
                          <a:solidFill>
                            <a:schemeClr val="tx1">
                              <a:lumMod val="85000"/>
                              <a:lumOff val="15000"/>
                            </a:schemeClr>
                          </a:solidFill>
                          <a:effectLst/>
                        </a:rPr>
                        <a:t>Early to Late December</a:t>
                      </a:r>
                      <a:endParaRPr lang="en-US" sz="1600" kern="100" dirty="0">
                        <a:solidFill>
                          <a:schemeClr val="tx1">
                            <a:lumMod val="85000"/>
                            <a:lumOff val="15000"/>
                          </a:schemeClr>
                        </a:solidFill>
                        <a:effectLst/>
                        <a:latin typeface="Courier New" panose="02070309020205020404" pitchFamily="49" charset="0"/>
                        <a:ea typeface="Courier New" panose="02070309020205020404" pitchFamily="49" charset="0"/>
                      </a:endParaRPr>
                    </a:p>
                  </a:txBody>
                  <a:tcPr marL="471488" marR="282893" marT="282893" marB="282893" anchor="ctr">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1969967760"/>
                  </a:ext>
                </a:extLst>
              </a:tr>
              <a:tr h="1787974">
                <a:tc>
                  <a:txBody>
                    <a:bodyPr/>
                    <a:lstStyle/>
                    <a:p>
                      <a:pPr marL="0" marR="91440" indent="0" algn="ctr">
                        <a:lnSpc>
                          <a:spcPct val="107000"/>
                        </a:lnSpc>
                        <a:spcAft>
                          <a:spcPts val="15"/>
                        </a:spcAft>
                        <a:buNone/>
                      </a:pPr>
                      <a:r>
                        <a:rPr lang="en-US" sz="1600" b="1" kern="100">
                          <a:solidFill>
                            <a:srgbClr val="FFFFFF"/>
                          </a:solidFill>
                          <a:effectLst/>
                        </a:rPr>
                        <a:t>Zone 10</a:t>
                      </a:r>
                      <a:endParaRPr lang="en-US" sz="1600" b="1" kern="100">
                        <a:solidFill>
                          <a:srgbClr val="FFFFFF"/>
                        </a:solidFill>
                        <a:effectLst/>
                        <a:latin typeface="Courier New" panose="02070309020205020404" pitchFamily="49" charset="0"/>
                        <a:ea typeface="Courier New" panose="02070309020205020404" pitchFamily="49" charset="0"/>
                      </a:endParaRPr>
                    </a:p>
                  </a:txBody>
                  <a:tcPr marL="471488" marR="282893" marT="282893" marB="282893" anchor="ctr">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noFill/>
                      <a:prstDash val="solid"/>
                    </a:lnB>
                    <a:solidFill>
                      <a:srgbClr val="636B68">
                        <a:alpha val="69804"/>
                      </a:srgbClr>
                    </a:solidFill>
                  </a:tcPr>
                </a:tc>
                <a:tc>
                  <a:txBody>
                    <a:bodyPr/>
                    <a:lstStyle/>
                    <a:p>
                      <a:pPr marL="0" marR="0" indent="0">
                        <a:lnSpc>
                          <a:spcPct val="107000"/>
                        </a:lnSpc>
                        <a:spcAft>
                          <a:spcPts val="15"/>
                        </a:spcAft>
                        <a:buNone/>
                      </a:pPr>
                      <a:r>
                        <a:rPr lang="en-US" sz="1600" kern="100" dirty="0">
                          <a:solidFill>
                            <a:schemeClr val="tx1">
                              <a:lumMod val="85000"/>
                              <a:lumOff val="15000"/>
                            </a:schemeClr>
                          </a:solidFill>
                          <a:effectLst/>
                        </a:rPr>
                        <a:t>Late December</a:t>
                      </a:r>
                      <a:endParaRPr lang="en-US" sz="1600" kern="100" dirty="0">
                        <a:solidFill>
                          <a:schemeClr val="tx1">
                            <a:lumMod val="85000"/>
                            <a:lumOff val="15000"/>
                          </a:schemeClr>
                        </a:solidFill>
                        <a:effectLst/>
                        <a:latin typeface="Courier New" panose="02070309020205020404" pitchFamily="49" charset="0"/>
                        <a:ea typeface="Courier New" panose="02070309020205020404" pitchFamily="49" charset="0"/>
                      </a:endParaRPr>
                    </a:p>
                  </a:txBody>
                  <a:tcPr marL="471488" marR="282893" marT="282893" marB="282893" anchor="ctr">
                    <a:lnL w="38100" cap="flat" cmpd="sng" algn="ctr">
                      <a:solidFill>
                        <a:srgbClr val="FFFFFF"/>
                      </a:solidFill>
                      <a:prstDash val="solid"/>
                    </a:lnL>
                    <a:lnR w="12700" cmpd="sng">
                      <a:noFill/>
                      <a:prstDash val="solid"/>
                    </a:lnR>
                    <a:lnT w="38100" cap="flat" cmpd="sng" algn="ctr">
                      <a:solidFill>
                        <a:srgbClr val="FFFFFF"/>
                      </a:solidFill>
                      <a:prstDash val="solid"/>
                    </a:lnT>
                    <a:lnB w="12700" cmpd="sng">
                      <a:noFill/>
                      <a:prstDash val="solid"/>
                    </a:lnB>
                    <a:solidFill>
                      <a:srgbClr val="878E8B">
                        <a:alpha val="30196"/>
                      </a:srgbClr>
                    </a:solidFill>
                  </a:tcPr>
                </a:tc>
                <a:extLst>
                  <a:ext uri="{0D108BD9-81ED-4DB2-BD59-A6C34878D82A}">
                    <a16:rowId xmlns:a16="http://schemas.microsoft.com/office/drawing/2014/main" val="3830086662"/>
                  </a:ext>
                </a:extLst>
              </a:tr>
            </a:tbl>
          </a:graphicData>
        </a:graphic>
      </p:graphicFrame>
      <p:sp>
        <p:nvSpPr>
          <p:cNvPr id="4" name="Date Placeholder 3">
            <a:extLst>
              <a:ext uri="{FF2B5EF4-FFF2-40B4-BE49-F238E27FC236}">
                <a16:creationId xmlns:a16="http://schemas.microsoft.com/office/drawing/2014/main" id="{73B19FA0-981A-177A-7E85-38F8657E06A3}"/>
              </a:ext>
            </a:extLst>
          </p:cNvPr>
          <p:cNvSpPr>
            <a:spLocks noGrp="1"/>
          </p:cNvSpPr>
          <p:nvPr>
            <p:ph type="dt" sz="half" idx="10"/>
          </p:nvPr>
        </p:nvSpPr>
        <p:spPr/>
        <p:txBody>
          <a:bodyPr/>
          <a:lstStyle/>
          <a:p>
            <a:r>
              <a:rPr lang="en-US" dirty="0"/>
              <a:t>2</a:t>
            </a:r>
          </a:p>
        </p:txBody>
      </p:sp>
      <p:sp>
        <p:nvSpPr>
          <p:cNvPr id="3" name="Slide Number Placeholder 2">
            <a:extLst>
              <a:ext uri="{FF2B5EF4-FFF2-40B4-BE49-F238E27FC236}">
                <a16:creationId xmlns:a16="http://schemas.microsoft.com/office/drawing/2014/main" id="{70A25FD6-D036-F151-4EA8-D8C486376682}"/>
              </a:ext>
            </a:extLst>
          </p:cNvPr>
          <p:cNvSpPr>
            <a:spLocks noGrp="1"/>
          </p:cNvSpPr>
          <p:nvPr>
            <p:ph type="sldNum" sz="quarter" idx="12"/>
          </p:nvPr>
        </p:nvSpPr>
        <p:spPr/>
        <p:txBody>
          <a:bodyPr/>
          <a:lstStyle/>
          <a:p>
            <a:fld id="{CBD12358-51D2-46B3-9BDE-DF29528B9454}" type="slidenum">
              <a:rPr lang="en-US" smtClean="0"/>
              <a:t>10</a:t>
            </a:fld>
            <a:endParaRPr lang="en-US"/>
          </a:p>
        </p:txBody>
      </p:sp>
    </p:spTree>
    <p:extLst>
      <p:ext uri="{BB962C8B-B14F-4D97-AF65-F5344CB8AC3E}">
        <p14:creationId xmlns:p14="http://schemas.microsoft.com/office/powerpoint/2010/main" val="3246119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2463D-5CCC-7F73-29AB-2C2ADD023680}"/>
              </a:ext>
            </a:extLst>
          </p:cNvPr>
          <p:cNvSpPr>
            <a:spLocks noGrp="1"/>
          </p:cNvSpPr>
          <p:nvPr>
            <p:ph type="title"/>
          </p:nvPr>
        </p:nvSpPr>
        <p:spPr>
          <a:xfrm>
            <a:off x="677334" y="609599"/>
            <a:ext cx="8596668" cy="1140179"/>
          </a:xfrm>
        </p:spPr>
        <p:txBody>
          <a:bodyPr>
            <a:normAutofit/>
          </a:bodyPr>
          <a:lstStyle/>
          <a:p>
            <a:r>
              <a:rPr lang="en-US" dirty="0"/>
              <a:t>       </a:t>
            </a:r>
            <a:r>
              <a:rPr lang="en-US" b="1" dirty="0">
                <a:solidFill>
                  <a:schemeClr val="tx1"/>
                </a:solidFill>
              </a:rPr>
              <a:t>Garden Planning – Vegetables </a:t>
            </a:r>
            <a:br>
              <a:rPr lang="en-US" dirty="0"/>
            </a:br>
            <a:r>
              <a:rPr lang="en-US" sz="2800" dirty="0"/>
              <a:t>ALF- After last frost        BLF- Before last frost</a:t>
            </a:r>
          </a:p>
        </p:txBody>
      </p:sp>
      <p:graphicFrame>
        <p:nvGraphicFramePr>
          <p:cNvPr id="4" name="Content Placeholder 3">
            <a:extLst>
              <a:ext uri="{FF2B5EF4-FFF2-40B4-BE49-F238E27FC236}">
                <a16:creationId xmlns:a16="http://schemas.microsoft.com/office/drawing/2014/main" id="{29BF0889-A870-DD8E-11D5-055A9AF9ABAA}"/>
              </a:ext>
            </a:extLst>
          </p:cNvPr>
          <p:cNvGraphicFramePr>
            <a:graphicFrameLocks noGrp="1"/>
          </p:cNvGraphicFramePr>
          <p:nvPr>
            <p:ph idx="1"/>
            <p:extLst>
              <p:ext uri="{D42A27DB-BD31-4B8C-83A1-F6EECF244321}">
                <p14:modId xmlns:p14="http://schemas.microsoft.com/office/powerpoint/2010/main" val="1831450394"/>
              </p:ext>
            </p:extLst>
          </p:nvPr>
        </p:nvGraphicFramePr>
        <p:xfrm>
          <a:off x="763675" y="1749778"/>
          <a:ext cx="8177124" cy="1887259"/>
        </p:xfrm>
        <a:graphic>
          <a:graphicData uri="http://schemas.openxmlformats.org/drawingml/2006/table">
            <a:tbl>
              <a:tblPr firstRow="1" firstCol="1" bandRow="1">
                <a:tableStyleId>{9DCAF9ED-07DC-4A11-8D7F-57B35C25682E}</a:tableStyleId>
              </a:tblPr>
              <a:tblGrid>
                <a:gridCol w="973736">
                  <a:extLst>
                    <a:ext uri="{9D8B030D-6E8A-4147-A177-3AD203B41FA5}">
                      <a16:colId xmlns:a16="http://schemas.microsoft.com/office/drawing/2014/main" val="2514026500"/>
                    </a:ext>
                  </a:extLst>
                </a:gridCol>
                <a:gridCol w="800317">
                  <a:extLst>
                    <a:ext uri="{9D8B030D-6E8A-4147-A177-3AD203B41FA5}">
                      <a16:colId xmlns:a16="http://schemas.microsoft.com/office/drawing/2014/main" val="383871941"/>
                    </a:ext>
                  </a:extLst>
                </a:gridCol>
                <a:gridCol w="857404">
                  <a:extLst>
                    <a:ext uri="{9D8B030D-6E8A-4147-A177-3AD203B41FA5}">
                      <a16:colId xmlns:a16="http://schemas.microsoft.com/office/drawing/2014/main" val="981588323"/>
                    </a:ext>
                  </a:extLst>
                </a:gridCol>
                <a:gridCol w="881641">
                  <a:extLst>
                    <a:ext uri="{9D8B030D-6E8A-4147-A177-3AD203B41FA5}">
                      <a16:colId xmlns:a16="http://schemas.microsoft.com/office/drawing/2014/main" val="3111977957"/>
                    </a:ext>
                  </a:extLst>
                </a:gridCol>
                <a:gridCol w="734612">
                  <a:extLst>
                    <a:ext uri="{9D8B030D-6E8A-4147-A177-3AD203B41FA5}">
                      <a16:colId xmlns:a16="http://schemas.microsoft.com/office/drawing/2014/main" val="3881342992"/>
                    </a:ext>
                  </a:extLst>
                </a:gridCol>
                <a:gridCol w="644130">
                  <a:extLst>
                    <a:ext uri="{9D8B030D-6E8A-4147-A177-3AD203B41FA5}">
                      <a16:colId xmlns:a16="http://schemas.microsoft.com/office/drawing/2014/main" val="342029713"/>
                    </a:ext>
                  </a:extLst>
                </a:gridCol>
                <a:gridCol w="626896">
                  <a:extLst>
                    <a:ext uri="{9D8B030D-6E8A-4147-A177-3AD203B41FA5}">
                      <a16:colId xmlns:a16="http://schemas.microsoft.com/office/drawing/2014/main" val="1008018613"/>
                    </a:ext>
                  </a:extLst>
                </a:gridCol>
                <a:gridCol w="2658388">
                  <a:extLst>
                    <a:ext uri="{9D8B030D-6E8A-4147-A177-3AD203B41FA5}">
                      <a16:colId xmlns:a16="http://schemas.microsoft.com/office/drawing/2014/main" val="487199226"/>
                    </a:ext>
                  </a:extLst>
                </a:gridCol>
              </a:tblGrid>
              <a:tr h="993196">
                <a:tc>
                  <a:txBody>
                    <a:bodyPr/>
                    <a:lstStyle/>
                    <a:p>
                      <a:pPr marL="0" marR="91440" indent="0" algn="ctr">
                        <a:lnSpc>
                          <a:spcPct val="107000"/>
                        </a:lnSpc>
                        <a:spcAft>
                          <a:spcPts val="15"/>
                        </a:spcAft>
                        <a:buNone/>
                      </a:pPr>
                      <a:r>
                        <a:rPr lang="en-US" sz="1000" kern="100" dirty="0">
                          <a:effectLst/>
                        </a:rPr>
                        <a:t>Tomatoes</a:t>
                      </a:r>
                      <a:endParaRPr lang="en-US" sz="1600" kern="100" dirty="0">
                        <a:solidFill>
                          <a:srgbClr val="000000"/>
                        </a:solidFill>
                        <a:effectLst/>
                        <a:latin typeface="Courier New" panose="02070309020205020404" pitchFamily="49" charset="0"/>
                        <a:ea typeface="Courier New" panose="02070309020205020404" pitchFamily="49" charset="0"/>
                      </a:endParaRPr>
                    </a:p>
                  </a:txBody>
                  <a:tcPr marL="91161" marR="13589" marT="2831" marB="0" anchor="ctr"/>
                </a:tc>
                <a:tc>
                  <a:txBody>
                    <a:bodyPr/>
                    <a:lstStyle/>
                    <a:p>
                      <a:pPr marL="0" marR="91440" indent="0" algn="ctr">
                        <a:lnSpc>
                          <a:spcPct val="107000"/>
                        </a:lnSpc>
                        <a:spcAft>
                          <a:spcPts val="15"/>
                        </a:spcAft>
                        <a:buNone/>
                      </a:pPr>
                      <a:r>
                        <a:rPr lang="en-US" sz="1100" kern="100">
                          <a:effectLst/>
                        </a:rPr>
                        <a:t>Full sun</a:t>
                      </a:r>
                      <a:endParaRPr lang="en-US" sz="1600" kern="100">
                        <a:solidFill>
                          <a:srgbClr val="000000"/>
                        </a:solidFill>
                        <a:effectLst/>
                        <a:latin typeface="Courier New" panose="02070309020205020404" pitchFamily="49" charset="0"/>
                        <a:ea typeface="Courier New" panose="02070309020205020404" pitchFamily="49" charset="0"/>
                      </a:endParaRPr>
                    </a:p>
                  </a:txBody>
                  <a:tcPr marL="91161" marR="13589" marT="2831" marB="0" anchor="ctr"/>
                </a:tc>
                <a:tc>
                  <a:txBody>
                    <a:bodyPr/>
                    <a:lstStyle/>
                    <a:p>
                      <a:pPr marL="0" marR="88265" indent="0" algn="ctr">
                        <a:lnSpc>
                          <a:spcPct val="107000"/>
                        </a:lnSpc>
                        <a:spcAft>
                          <a:spcPts val="15"/>
                        </a:spcAft>
                        <a:buNone/>
                      </a:pPr>
                      <a:r>
                        <a:rPr lang="en-US" sz="1100" kern="100">
                          <a:effectLst/>
                        </a:rPr>
                        <a:t>6-8 weeks</a:t>
                      </a:r>
                      <a:endParaRPr lang="en-US" sz="1600" kern="100">
                        <a:effectLst/>
                      </a:endParaRPr>
                    </a:p>
                    <a:p>
                      <a:pPr marL="0" marR="85090" indent="0" algn="ctr">
                        <a:lnSpc>
                          <a:spcPct val="107000"/>
                        </a:lnSpc>
                        <a:spcAft>
                          <a:spcPts val="15"/>
                        </a:spcAft>
                        <a:buNone/>
                      </a:pPr>
                      <a:r>
                        <a:rPr lang="en-US" sz="1200" kern="100">
                          <a:effectLst/>
                        </a:rPr>
                        <a:t>BLF</a:t>
                      </a:r>
                      <a:endParaRPr lang="en-US" sz="1600" kern="100">
                        <a:solidFill>
                          <a:srgbClr val="000000"/>
                        </a:solidFill>
                        <a:effectLst/>
                        <a:latin typeface="Courier New" panose="02070309020205020404" pitchFamily="49" charset="0"/>
                        <a:ea typeface="Courier New" panose="02070309020205020404" pitchFamily="49" charset="0"/>
                      </a:endParaRPr>
                    </a:p>
                  </a:txBody>
                  <a:tcPr marL="91161" marR="13589" marT="2831" marB="0" anchor="ctr"/>
                </a:tc>
                <a:tc>
                  <a:txBody>
                    <a:bodyPr/>
                    <a:lstStyle/>
                    <a:p>
                      <a:pPr marL="0" marR="90170" indent="0" algn="ctr">
                        <a:lnSpc>
                          <a:spcPct val="107000"/>
                        </a:lnSpc>
                        <a:spcAft>
                          <a:spcPts val="15"/>
                        </a:spcAft>
                        <a:buNone/>
                      </a:pPr>
                      <a:r>
                        <a:rPr lang="en-US" sz="1000" kern="100" dirty="0">
                          <a:effectLst/>
                        </a:rPr>
                        <a:t>Transplant</a:t>
                      </a:r>
                      <a:endParaRPr lang="en-US" sz="1600" kern="100" dirty="0">
                        <a:solidFill>
                          <a:srgbClr val="000000"/>
                        </a:solidFill>
                        <a:effectLst/>
                        <a:latin typeface="Courier New" panose="02070309020205020404" pitchFamily="49" charset="0"/>
                        <a:ea typeface="Courier New" panose="02070309020205020404" pitchFamily="49" charset="0"/>
                      </a:endParaRPr>
                    </a:p>
                  </a:txBody>
                  <a:tcPr marL="91161" marR="13589" marT="2831" marB="0" anchor="ctr"/>
                </a:tc>
                <a:tc>
                  <a:txBody>
                    <a:bodyPr/>
                    <a:lstStyle/>
                    <a:p>
                      <a:pPr marL="0" marR="86995" indent="0" algn="ctr">
                        <a:lnSpc>
                          <a:spcPct val="107000"/>
                        </a:lnSpc>
                        <a:spcAft>
                          <a:spcPts val="15"/>
                        </a:spcAft>
                        <a:buNone/>
                      </a:pPr>
                      <a:r>
                        <a:rPr lang="en-US" sz="800" kern="100">
                          <a:effectLst/>
                        </a:rPr>
                        <a:t>1/4 inch</a:t>
                      </a:r>
                      <a:endParaRPr lang="en-US" sz="1600" kern="100">
                        <a:solidFill>
                          <a:srgbClr val="000000"/>
                        </a:solidFill>
                        <a:effectLst/>
                        <a:latin typeface="Courier New" panose="02070309020205020404" pitchFamily="49" charset="0"/>
                        <a:ea typeface="Courier New" panose="02070309020205020404" pitchFamily="49" charset="0"/>
                      </a:endParaRPr>
                    </a:p>
                  </a:txBody>
                  <a:tcPr marL="91161" marR="13589" marT="2831" marB="0" anchor="ctr"/>
                </a:tc>
                <a:tc>
                  <a:txBody>
                    <a:bodyPr/>
                    <a:lstStyle/>
                    <a:p>
                      <a:pPr marL="0" marR="33655" indent="0" algn="ctr">
                        <a:lnSpc>
                          <a:spcPct val="107000"/>
                        </a:lnSpc>
                        <a:spcAft>
                          <a:spcPts val="15"/>
                        </a:spcAft>
                        <a:buNone/>
                      </a:pPr>
                      <a:r>
                        <a:rPr lang="en-US" sz="1000" kern="100">
                          <a:effectLst/>
                        </a:rPr>
                        <a:t>18-36 inches</a:t>
                      </a:r>
                      <a:endParaRPr lang="en-US" sz="1600" kern="100">
                        <a:solidFill>
                          <a:srgbClr val="000000"/>
                        </a:solidFill>
                        <a:effectLst/>
                        <a:latin typeface="Courier New" panose="02070309020205020404" pitchFamily="49" charset="0"/>
                        <a:ea typeface="Courier New" panose="02070309020205020404" pitchFamily="49" charset="0"/>
                      </a:endParaRPr>
                    </a:p>
                  </a:txBody>
                  <a:tcPr marL="91161" marR="13589" marT="2831" marB="0" anchor="ctr"/>
                </a:tc>
                <a:tc>
                  <a:txBody>
                    <a:bodyPr/>
                    <a:lstStyle/>
                    <a:p>
                      <a:pPr marL="0" marR="57785" indent="0" algn="ctr">
                        <a:lnSpc>
                          <a:spcPct val="107000"/>
                        </a:lnSpc>
                        <a:spcAft>
                          <a:spcPts val="15"/>
                        </a:spcAft>
                        <a:buNone/>
                      </a:pPr>
                      <a:r>
                        <a:rPr lang="en-US" sz="1100" kern="100">
                          <a:effectLst/>
                        </a:rPr>
                        <a:t>60-85 days</a:t>
                      </a:r>
                      <a:endParaRPr lang="en-US" sz="1600" kern="100">
                        <a:solidFill>
                          <a:srgbClr val="000000"/>
                        </a:solidFill>
                        <a:effectLst/>
                        <a:latin typeface="Courier New" panose="02070309020205020404" pitchFamily="49" charset="0"/>
                        <a:ea typeface="Courier New" panose="02070309020205020404" pitchFamily="49" charset="0"/>
                      </a:endParaRPr>
                    </a:p>
                  </a:txBody>
                  <a:tcPr marL="91161" marR="13589" marT="2831" marB="0" anchor="ctr"/>
                </a:tc>
                <a:tc>
                  <a:txBody>
                    <a:bodyPr/>
                    <a:lstStyle/>
                    <a:p>
                      <a:pPr marL="0" marR="83820" indent="0" algn="ctr">
                        <a:lnSpc>
                          <a:spcPct val="107000"/>
                        </a:lnSpc>
                        <a:spcAft>
                          <a:spcPts val="15"/>
                        </a:spcAft>
                        <a:buNone/>
                      </a:pPr>
                      <a:endParaRPr lang="en-US" sz="1000" kern="100" dirty="0">
                        <a:solidFill>
                          <a:srgbClr val="000000"/>
                        </a:solidFill>
                        <a:effectLst/>
                        <a:latin typeface="Courier New" panose="02070309020205020404" pitchFamily="49" charset="0"/>
                        <a:ea typeface="Courier New" panose="02070309020205020404" pitchFamily="49" charset="0"/>
                      </a:endParaRPr>
                    </a:p>
                  </a:txBody>
                  <a:tcPr marL="91161" marR="13589" marT="2831" marB="0" anchor="ctr"/>
                </a:tc>
                <a:extLst>
                  <a:ext uri="{0D108BD9-81ED-4DB2-BD59-A6C34878D82A}">
                    <a16:rowId xmlns:a16="http://schemas.microsoft.com/office/drawing/2014/main" val="2346704292"/>
                  </a:ext>
                </a:extLst>
              </a:tr>
              <a:tr h="894063">
                <a:tc>
                  <a:txBody>
                    <a:bodyPr/>
                    <a:lstStyle/>
                    <a:p>
                      <a:pPr marL="0" marR="82550" indent="0" algn="ctr">
                        <a:lnSpc>
                          <a:spcPct val="107000"/>
                        </a:lnSpc>
                        <a:spcAft>
                          <a:spcPts val="15"/>
                        </a:spcAft>
                        <a:buNone/>
                      </a:pPr>
                      <a:r>
                        <a:rPr lang="en-US" sz="1000" kern="100" dirty="0">
                          <a:effectLst/>
                        </a:rPr>
                        <a:t>Pumpkins</a:t>
                      </a:r>
                      <a:endParaRPr lang="en-US" sz="1600" kern="100" dirty="0">
                        <a:solidFill>
                          <a:srgbClr val="000000"/>
                        </a:solidFill>
                        <a:effectLst/>
                        <a:latin typeface="Courier New" panose="02070309020205020404" pitchFamily="49" charset="0"/>
                        <a:ea typeface="Courier New" panose="02070309020205020404" pitchFamily="49" charset="0"/>
                      </a:endParaRPr>
                    </a:p>
                  </a:txBody>
                  <a:tcPr marL="91161" marR="13589" marT="2831" marB="0" anchor="ctr"/>
                </a:tc>
                <a:tc>
                  <a:txBody>
                    <a:bodyPr/>
                    <a:lstStyle/>
                    <a:p>
                      <a:pPr marL="0" marR="91440" indent="0" algn="ctr">
                        <a:lnSpc>
                          <a:spcPct val="107000"/>
                        </a:lnSpc>
                        <a:spcAft>
                          <a:spcPts val="15"/>
                        </a:spcAft>
                        <a:buNone/>
                      </a:pPr>
                      <a:r>
                        <a:rPr lang="en-US" sz="1100" kern="100">
                          <a:effectLst/>
                        </a:rPr>
                        <a:t>Full sun</a:t>
                      </a:r>
                      <a:endParaRPr lang="en-US" sz="1600" kern="100">
                        <a:solidFill>
                          <a:srgbClr val="000000"/>
                        </a:solidFill>
                        <a:effectLst/>
                        <a:latin typeface="Courier New" panose="02070309020205020404" pitchFamily="49" charset="0"/>
                        <a:ea typeface="Courier New" panose="02070309020205020404" pitchFamily="49" charset="0"/>
                      </a:endParaRPr>
                    </a:p>
                  </a:txBody>
                  <a:tcPr marL="91161" marR="13589" marT="2831" marB="0" anchor="ctr"/>
                </a:tc>
                <a:tc>
                  <a:txBody>
                    <a:bodyPr/>
                    <a:lstStyle/>
                    <a:p>
                      <a:pPr marL="128270" marR="0" indent="0" algn="ctr">
                        <a:lnSpc>
                          <a:spcPct val="107000"/>
                        </a:lnSpc>
                        <a:spcAft>
                          <a:spcPts val="240"/>
                        </a:spcAft>
                        <a:buNone/>
                      </a:pPr>
                      <a:r>
                        <a:rPr lang="en-US" sz="900" kern="100">
                          <a:effectLst/>
                        </a:rPr>
                        <a:t>weeks</a:t>
                      </a:r>
                      <a:endParaRPr lang="en-US" sz="1600" kern="100">
                        <a:effectLst/>
                      </a:endParaRPr>
                    </a:p>
                    <a:p>
                      <a:pPr marL="0" marR="91440" indent="0" algn="ctr">
                        <a:lnSpc>
                          <a:spcPct val="107000"/>
                        </a:lnSpc>
                        <a:spcAft>
                          <a:spcPts val="15"/>
                        </a:spcAft>
                        <a:buNone/>
                      </a:pPr>
                      <a:r>
                        <a:rPr lang="en-US" sz="1200" kern="100">
                          <a:effectLst/>
                        </a:rPr>
                        <a:t>ALF</a:t>
                      </a:r>
                      <a:endParaRPr lang="en-US" sz="1600" kern="100">
                        <a:solidFill>
                          <a:srgbClr val="000000"/>
                        </a:solidFill>
                        <a:effectLst/>
                        <a:latin typeface="Courier New" panose="02070309020205020404" pitchFamily="49" charset="0"/>
                        <a:ea typeface="Courier New" panose="02070309020205020404" pitchFamily="49" charset="0"/>
                      </a:endParaRPr>
                    </a:p>
                  </a:txBody>
                  <a:tcPr marL="91161" marR="13589" marT="2831" marB="0" anchor="ctr"/>
                </a:tc>
                <a:tc>
                  <a:txBody>
                    <a:bodyPr/>
                    <a:lstStyle/>
                    <a:p>
                      <a:pPr marL="0" marR="80645" indent="0" algn="ctr">
                        <a:lnSpc>
                          <a:spcPct val="107000"/>
                        </a:lnSpc>
                        <a:spcAft>
                          <a:spcPts val="15"/>
                        </a:spcAft>
                        <a:buNone/>
                      </a:pPr>
                      <a:r>
                        <a:rPr lang="en-US" sz="1000" kern="100">
                          <a:effectLst/>
                        </a:rPr>
                        <a:t>Direct</a:t>
                      </a:r>
                      <a:endParaRPr lang="en-US" sz="1600" kern="100">
                        <a:solidFill>
                          <a:srgbClr val="000000"/>
                        </a:solidFill>
                        <a:effectLst/>
                        <a:latin typeface="Courier New" panose="02070309020205020404" pitchFamily="49" charset="0"/>
                        <a:ea typeface="Courier New" panose="02070309020205020404" pitchFamily="49" charset="0"/>
                      </a:endParaRPr>
                    </a:p>
                  </a:txBody>
                  <a:tcPr marL="91161" marR="13589" marT="2831" marB="0" anchor="ctr"/>
                </a:tc>
                <a:tc>
                  <a:txBody>
                    <a:bodyPr/>
                    <a:lstStyle/>
                    <a:p>
                      <a:pPr marL="0" marR="86995" indent="0" algn="ctr">
                        <a:lnSpc>
                          <a:spcPct val="107000"/>
                        </a:lnSpc>
                        <a:spcAft>
                          <a:spcPts val="15"/>
                        </a:spcAft>
                        <a:buNone/>
                      </a:pPr>
                      <a:r>
                        <a:rPr lang="en-US" sz="1100" kern="100">
                          <a:effectLst/>
                        </a:rPr>
                        <a:t>1 inch</a:t>
                      </a:r>
                      <a:endParaRPr lang="en-US" sz="1600" kern="100">
                        <a:solidFill>
                          <a:srgbClr val="000000"/>
                        </a:solidFill>
                        <a:effectLst/>
                        <a:latin typeface="Courier New" panose="02070309020205020404" pitchFamily="49" charset="0"/>
                        <a:ea typeface="Courier New" panose="02070309020205020404" pitchFamily="49" charset="0"/>
                      </a:endParaRPr>
                    </a:p>
                  </a:txBody>
                  <a:tcPr marL="91161" marR="13589" marT="2831" marB="0" anchor="ctr"/>
                </a:tc>
                <a:tc>
                  <a:txBody>
                    <a:bodyPr/>
                    <a:lstStyle/>
                    <a:p>
                      <a:pPr marL="0" marR="21590" indent="0" algn="ctr">
                        <a:lnSpc>
                          <a:spcPct val="107000"/>
                        </a:lnSpc>
                        <a:spcAft>
                          <a:spcPts val="15"/>
                        </a:spcAft>
                        <a:buNone/>
                      </a:pPr>
                      <a:r>
                        <a:rPr lang="en-US" sz="1000" kern="100">
                          <a:effectLst/>
                        </a:rPr>
                        <a:t>36-48 inches</a:t>
                      </a:r>
                      <a:endParaRPr lang="en-US" sz="1600" kern="100">
                        <a:solidFill>
                          <a:srgbClr val="000000"/>
                        </a:solidFill>
                        <a:effectLst/>
                        <a:latin typeface="Courier New" panose="02070309020205020404" pitchFamily="49" charset="0"/>
                        <a:ea typeface="Courier New" panose="02070309020205020404" pitchFamily="49" charset="0"/>
                      </a:endParaRPr>
                    </a:p>
                  </a:txBody>
                  <a:tcPr marL="91161" marR="13589" marT="2831" marB="0" anchor="ctr"/>
                </a:tc>
                <a:tc>
                  <a:txBody>
                    <a:bodyPr/>
                    <a:lstStyle/>
                    <a:p>
                      <a:pPr marL="0" marR="33655" indent="0" algn="ctr">
                        <a:lnSpc>
                          <a:spcPct val="107000"/>
                        </a:lnSpc>
                        <a:spcAft>
                          <a:spcPts val="15"/>
                        </a:spcAft>
                        <a:buNone/>
                      </a:pPr>
                      <a:r>
                        <a:rPr lang="en-US" sz="1000" kern="100">
                          <a:effectLst/>
                        </a:rPr>
                        <a:t>90-120 days</a:t>
                      </a:r>
                      <a:endParaRPr lang="en-US" sz="1600" kern="100">
                        <a:solidFill>
                          <a:srgbClr val="000000"/>
                        </a:solidFill>
                        <a:effectLst/>
                        <a:latin typeface="Courier New" panose="02070309020205020404" pitchFamily="49" charset="0"/>
                        <a:ea typeface="Courier New" panose="02070309020205020404" pitchFamily="49" charset="0"/>
                      </a:endParaRPr>
                    </a:p>
                  </a:txBody>
                  <a:tcPr marL="91161" marR="13589" marT="2831" marB="0" anchor="ctr"/>
                </a:tc>
                <a:tc>
                  <a:txBody>
                    <a:bodyPr/>
                    <a:lstStyle/>
                    <a:p>
                      <a:pPr marL="0" marR="83820" indent="0" algn="ctr">
                        <a:lnSpc>
                          <a:spcPct val="107000"/>
                        </a:lnSpc>
                        <a:spcAft>
                          <a:spcPts val="15"/>
                        </a:spcAft>
                        <a:buNone/>
                      </a:pPr>
                      <a:endParaRPr lang="en-US" sz="1600" kern="100" dirty="0">
                        <a:solidFill>
                          <a:srgbClr val="000000"/>
                        </a:solidFill>
                        <a:effectLst/>
                        <a:latin typeface="Courier New" panose="02070309020205020404" pitchFamily="49" charset="0"/>
                        <a:ea typeface="Courier New" panose="02070309020205020404" pitchFamily="49" charset="0"/>
                      </a:endParaRPr>
                    </a:p>
                  </a:txBody>
                  <a:tcPr marL="91161" marR="13589" marT="2831" marB="0" anchor="ctr"/>
                </a:tc>
                <a:extLst>
                  <a:ext uri="{0D108BD9-81ED-4DB2-BD59-A6C34878D82A}">
                    <a16:rowId xmlns:a16="http://schemas.microsoft.com/office/drawing/2014/main" val="3994093271"/>
                  </a:ext>
                </a:extLst>
              </a:tr>
            </a:tbl>
          </a:graphicData>
        </a:graphic>
      </p:graphicFrame>
      <p:sp>
        <p:nvSpPr>
          <p:cNvPr id="7" name="Slide Number Placeholder 6">
            <a:extLst>
              <a:ext uri="{FF2B5EF4-FFF2-40B4-BE49-F238E27FC236}">
                <a16:creationId xmlns:a16="http://schemas.microsoft.com/office/drawing/2014/main" id="{59118A0B-B0BC-4A7E-154D-FDE9B3AE75CD}"/>
              </a:ext>
            </a:extLst>
          </p:cNvPr>
          <p:cNvSpPr>
            <a:spLocks noGrp="1"/>
          </p:cNvSpPr>
          <p:nvPr>
            <p:ph type="sldNum" sz="quarter" idx="12"/>
          </p:nvPr>
        </p:nvSpPr>
        <p:spPr/>
        <p:txBody>
          <a:bodyPr/>
          <a:lstStyle/>
          <a:p>
            <a:fld id="{CBD12358-51D2-46B3-9BDE-DF29528B9454}" type="slidenum">
              <a:rPr lang="en-US" smtClean="0"/>
              <a:t>11</a:t>
            </a:fld>
            <a:endParaRPr lang="en-US"/>
          </a:p>
        </p:txBody>
      </p:sp>
      <p:graphicFrame>
        <p:nvGraphicFramePr>
          <p:cNvPr id="5" name="Table 4">
            <a:extLst>
              <a:ext uri="{FF2B5EF4-FFF2-40B4-BE49-F238E27FC236}">
                <a16:creationId xmlns:a16="http://schemas.microsoft.com/office/drawing/2014/main" id="{F155203C-5707-2E8C-782A-C7DE1FC99912}"/>
              </a:ext>
            </a:extLst>
          </p:cNvPr>
          <p:cNvGraphicFramePr>
            <a:graphicFrameLocks noGrp="1"/>
          </p:cNvGraphicFramePr>
          <p:nvPr>
            <p:extLst>
              <p:ext uri="{D42A27DB-BD31-4B8C-83A1-F6EECF244321}">
                <p14:modId xmlns:p14="http://schemas.microsoft.com/office/powerpoint/2010/main" val="755645236"/>
              </p:ext>
            </p:extLst>
          </p:nvPr>
        </p:nvGraphicFramePr>
        <p:xfrm>
          <a:off x="677863" y="3770172"/>
          <a:ext cx="8596311" cy="846983"/>
        </p:xfrm>
        <a:graphic>
          <a:graphicData uri="http://schemas.openxmlformats.org/drawingml/2006/table">
            <a:tbl>
              <a:tblPr firstRow="1" firstCol="1" bandRow="1">
                <a:tableStyleId>{9DCAF9ED-07DC-4A11-8D7F-57B35C25682E}</a:tableStyleId>
              </a:tblPr>
              <a:tblGrid>
                <a:gridCol w="1023653">
                  <a:extLst>
                    <a:ext uri="{9D8B030D-6E8A-4147-A177-3AD203B41FA5}">
                      <a16:colId xmlns:a16="http://schemas.microsoft.com/office/drawing/2014/main" val="1432314704"/>
                    </a:ext>
                  </a:extLst>
                </a:gridCol>
                <a:gridCol w="841344">
                  <a:extLst>
                    <a:ext uri="{9D8B030D-6E8A-4147-A177-3AD203B41FA5}">
                      <a16:colId xmlns:a16="http://schemas.microsoft.com/office/drawing/2014/main" val="2666095477"/>
                    </a:ext>
                  </a:extLst>
                </a:gridCol>
                <a:gridCol w="901358">
                  <a:extLst>
                    <a:ext uri="{9D8B030D-6E8A-4147-A177-3AD203B41FA5}">
                      <a16:colId xmlns:a16="http://schemas.microsoft.com/office/drawing/2014/main" val="2660404548"/>
                    </a:ext>
                  </a:extLst>
                </a:gridCol>
                <a:gridCol w="926837">
                  <a:extLst>
                    <a:ext uri="{9D8B030D-6E8A-4147-A177-3AD203B41FA5}">
                      <a16:colId xmlns:a16="http://schemas.microsoft.com/office/drawing/2014/main" val="1449479553"/>
                    </a:ext>
                  </a:extLst>
                </a:gridCol>
                <a:gridCol w="772270">
                  <a:extLst>
                    <a:ext uri="{9D8B030D-6E8A-4147-A177-3AD203B41FA5}">
                      <a16:colId xmlns:a16="http://schemas.microsoft.com/office/drawing/2014/main" val="1267304185"/>
                    </a:ext>
                  </a:extLst>
                </a:gridCol>
                <a:gridCol w="677151">
                  <a:extLst>
                    <a:ext uri="{9D8B030D-6E8A-4147-A177-3AD203B41FA5}">
                      <a16:colId xmlns:a16="http://schemas.microsoft.com/office/drawing/2014/main" val="2351627012"/>
                    </a:ext>
                  </a:extLst>
                </a:gridCol>
                <a:gridCol w="659033">
                  <a:extLst>
                    <a:ext uri="{9D8B030D-6E8A-4147-A177-3AD203B41FA5}">
                      <a16:colId xmlns:a16="http://schemas.microsoft.com/office/drawing/2014/main" val="1887186955"/>
                    </a:ext>
                  </a:extLst>
                </a:gridCol>
                <a:gridCol w="2794665">
                  <a:extLst>
                    <a:ext uri="{9D8B030D-6E8A-4147-A177-3AD203B41FA5}">
                      <a16:colId xmlns:a16="http://schemas.microsoft.com/office/drawing/2014/main" val="955421011"/>
                    </a:ext>
                  </a:extLst>
                </a:gridCol>
              </a:tblGrid>
              <a:tr h="846983">
                <a:tc>
                  <a:txBody>
                    <a:bodyPr/>
                    <a:lstStyle/>
                    <a:p>
                      <a:pPr marL="0" marR="86995" indent="0" algn="ctr">
                        <a:lnSpc>
                          <a:spcPct val="107000"/>
                        </a:lnSpc>
                        <a:spcAft>
                          <a:spcPts val="15"/>
                        </a:spcAft>
                        <a:buNone/>
                      </a:pPr>
                      <a:r>
                        <a:rPr lang="en-US" sz="1000" kern="100" dirty="0">
                          <a:effectLst/>
                        </a:rPr>
                        <a:t>Potatoes</a:t>
                      </a:r>
                      <a:endParaRPr lang="en-US" sz="1600" kern="100" dirty="0">
                        <a:solidFill>
                          <a:srgbClr val="000000"/>
                        </a:solidFill>
                        <a:effectLst/>
                        <a:latin typeface="Courier New" panose="02070309020205020404" pitchFamily="49" charset="0"/>
                        <a:ea typeface="Courier New" panose="02070309020205020404" pitchFamily="49" charset="0"/>
                      </a:endParaRPr>
                    </a:p>
                  </a:txBody>
                  <a:tcPr marL="95125" marR="13589" marT="0" marB="0" anchor="ctr"/>
                </a:tc>
                <a:tc>
                  <a:txBody>
                    <a:bodyPr/>
                    <a:lstStyle/>
                    <a:p>
                      <a:pPr marL="0" marR="95885" indent="0" algn="ctr">
                        <a:lnSpc>
                          <a:spcPct val="107000"/>
                        </a:lnSpc>
                        <a:spcAft>
                          <a:spcPts val="15"/>
                        </a:spcAft>
                        <a:buNone/>
                      </a:pPr>
                      <a:r>
                        <a:rPr lang="en-US" sz="1100" kern="100">
                          <a:effectLst/>
                        </a:rPr>
                        <a:t>Full sun</a:t>
                      </a:r>
                      <a:endParaRPr lang="en-US" sz="1600" kern="100">
                        <a:solidFill>
                          <a:srgbClr val="000000"/>
                        </a:solidFill>
                        <a:effectLst/>
                        <a:latin typeface="Courier New" panose="02070309020205020404" pitchFamily="49" charset="0"/>
                        <a:ea typeface="Courier New" panose="02070309020205020404" pitchFamily="49" charset="0"/>
                      </a:endParaRPr>
                    </a:p>
                  </a:txBody>
                  <a:tcPr marL="95125" marR="13589" marT="0" marB="0" anchor="ctr"/>
                </a:tc>
                <a:tc>
                  <a:txBody>
                    <a:bodyPr/>
                    <a:lstStyle/>
                    <a:p>
                      <a:pPr marL="123190" marR="0" indent="0" algn="ctr">
                        <a:lnSpc>
                          <a:spcPct val="107000"/>
                        </a:lnSpc>
                        <a:spcAft>
                          <a:spcPts val="240"/>
                        </a:spcAft>
                        <a:buNone/>
                      </a:pPr>
                      <a:r>
                        <a:rPr lang="en-US" sz="900" kern="100">
                          <a:effectLst/>
                        </a:rPr>
                        <a:t>weeks</a:t>
                      </a:r>
                      <a:endParaRPr lang="en-US" sz="1600" kern="100">
                        <a:effectLst/>
                      </a:endParaRPr>
                    </a:p>
                    <a:p>
                      <a:pPr marL="0" marR="90170" indent="0" algn="ctr">
                        <a:lnSpc>
                          <a:spcPct val="107000"/>
                        </a:lnSpc>
                        <a:spcAft>
                          <a:spcPts val="15"/>
                        </a:spcAft>
                        <a:buNone/>
                      </a:pPr>
                      <a:r>
                        <a:rPr lang="en-US" sz="1200" kern="100">
                          <a:effectLst/>
                        </a:rPr>
                        <a:t>BLF</a:t>
                      </a:r>
                      <a:endParaRPr lang="en-US" sz="1600" kern="100">
                        <a:solidFill>
                          <a:srgbClr val="000000"/>
                        </a:solidFill>
                        <a:effectLst/>
                        <a:latin typeface="Courier New" panose="02070309020205020404" pitchFamily="49" charset="0"/>
                        <a:ea typeface="Courier New" panose="02070309020205020404" pitchFamily="49" charset="0"/>
                      </a:endParaRPr>
                    </a:p>
                  </a:txBody>
                  <a:tcPr marL="95125" marR="13589" marT="0" marB="0" anchor="ctr"/>
                </a:tc>
                <a:tc>
                  <a:txBody>
                    <a:bodyPr/>
                    <a:lstStyle/>
                    <a:p>
                      <a:pPr marL="0" marR="85090" indent="0" algn="ctr">
                        <a:lnSpc>
                          <a:spcPct val="107000"/>
                        </a:lnSpc>
                        <a:spcAft>
                          <a:spcPts val="15"/>
                        </a:spcAft>
                        <a:buNone/>
                      </a:pPr>
                      <a:r>
                        <a:rPr lang="en-US" sz="1000" kern="100">
                          <a:effectLst/>
                        </a:rPr>
                        <a:t>Direct</a:t>
                      </a:r>
                      <a:endParaRPr lang="en-US" sz="1600" kern="100">
                        <a:solidFill>
                          <a:srgbClr val="000000"/>
                        </a:solidFill>
                        <a:effectLst/>
                        <a:latin typeface="Courier New" panose="02070309020205020404" pitchFamily="49" charset="0"/>
                        <a:ea typeface="Courier New" panose="02070309020205020404" pitchFamily="49" charset="0"/>
                      </a:endParaRPr>
                    </a:p>
                  </a:txBody>
                  <a:tcPr marL="95125" marR="13589" marT="0" marB="0" anchor="ctr"/>
                </a:tc>
                <a:tc>
                  <a:txBody>
                    <a:bodyPr/>
                    <a:lstStyle/>
                    <a:p>
                      <a:pPr marL="0" marR="88265" indent="0" algn="ctr">
                        <a:lnSpc>
                          <a:spcPct val="107000"/>
                        </a:lnSpc>
                        <a:spcAft>
                          <a:spcPts val="15"/>
                        </a:spcAft>
                        <a:buNone/>
                      </a:pPr>
                      <a:r>
                        <a:rPr lang="en-US" sz="1100" kern="100">
                          <a:effectLst/>
                        </a:rPr>
                        <a:t>3-4 inches</a:t>
                      </a:r>
                      <a:endParaRPr lang="en-US" sz="1600" kern="100">
                        <a:solidFill>
                          <a:srgbClr val="000000"/>
                        </a:solidFill>
                        <a:effectLst/>
                        <a:latin typeface="Courier New" panose="02070309020205020404" pitchFamily="49" charset="0"/>
                        <a:ea typeface="Courier New" panose="02070309020205020404" pitchFamily="49" charset="0"/>
                      </a:endParaRPr>
                    </a:p>
                  </a:txBody>
                  <a:tcPr marL="95125" marR="13589" marT="0" marB="0" anchor="ctr"/>
                </a:tc>
                <a:tc>
                  <a:txBody>
                    <a:bodyPr/>
                    <a:lstStyle/>
                    <a:p>
                      <a:pPr marL="99060" marR="0" indent="39370">
                        <a:lnSpc>
                          <a:spcPct val="107000"/>
                        </a:lnSpc>
                        <a:spcAft>
                          <a:spcPts val="15"/>
                        </a:spcAft>
                        <a:buNone/>
                      </a:pPr>
                      <a:r>
                        <a:rPr lang="en-US" sz="1000" kern="100">
                          <a:effectLst/>
                        </a:rPr>
                        <a:t>12-15 inches</a:t>
                      </a:r>
                      <a:endParaRPr lang="en-US" sz="1600" kern="100">
                        <a:solidFill>
                          <a:srgbClr val="000000"/>
                        </a:solidFill>
                        <a:effectLst/>
                        <a:latin typeface="Courier New" panose="02070309020205020404" pitchFamily="49" charset="0"/>
                        <a:ea typeface="Courier New" panose="02070309020205020404" pitchFamily="49" charset="0"/>
                      </a:endParaRPr>
                    </a:p>
                  </a:txBody>
                  <a:tcPr marL="95125" marR="13589" marT="0" marB="0" anchor="ctr"/>
                </a:tc>
                <a:tc>
                  <a:txBody>
                    <a:bodyPr/>
                    <a:lstStyle/>
                    <a:p>
                      <a:pPr marL="0" marR="36830" indent="0" algn="ctr">
                        <a:lnSpc>
                          <a:spcPct val="107000"/>
                        </a:lnSpc>
                        <a:spcAft>
                          <a:spcPts val="15"/>
                        </a:spcAft>
                        <a:buNone/>
                      </a:pPr>
                      <a:r>
                        <a:rPr lang="en-US" sz="1000" kern="100">
                          <a:effectLst/>
                        </a:rPr>
                        <a:t>70-120 days</a:t>
                      </a:r>
                      <a:endParaRPr lang="en-US" sz="1600" kern="100">
                        <a:solidFill>
                          <a:srgbClr val="000000"/>
                        </a:solidFill>
                        <a:effectLst/>
                        <a:latin typeface="Courier New" panose="02070309020205020404" pitchFamily="49" charset="0"/>
                        <a:ea typeface="Courier New" panose="02070309020205020404" pitchFamily="49" charset="0"/>
                      </a:endParaRPr>
                    </a:p>
                  </a:txBody>
                  <a:tcPr marL="95125" marR="13589" marT="0" marB="0" anchor="ctr"/>
                </a:tc>
                <a:tc>
                  <a:txBody>
                    <a:bodyPr/>
                    <a:lstStyle/>
                    <a:p>
                      <a:pPr marL="0" marR="88265" indent="0" algn="ctr">
                        <a:lnSpc>
                          <a:spcPct val="107000"/>
                        </a:lnSpc>
                        <a:spcAft>
                          <a:spcPts val="15"/>
                        </a:spcAft>
                        <a:buNone/>
                      </a:pPr>
                      <a:r>
                        <a:rPr lang="en-US" sz="1000" kern="100" dirty="0">
                          <a:effectLst/>
                        </a:rPr>
                        <a:t>Cabbage, corn, horseradish, beans</a:t>
                      </a:r>
                      <a:endParaRPr lang="en-US" sz="1600" kern="100" dirty="0">
                        <a:solidFill>
                          <a:srgbClr val="000000"/>
                        </a:solidFill>
                        <a:effectLst/>
                        <a:latin typeface="Courier New" panose="02070309020205020404" pitchFamily="49" charset="0"/>
                        <a:ea typeface="Courier New" panose="02070309020205020404" pitchFamily="49" charset="0"/>
                      </a:endParaRPr>
                    </a:p>
                  </a:txBody>
                  <a:tcPr marL="95125" marR="13589" marT="0" marB="0" anchor="ctr"/>
                </a:tc>
                <a:extLst>
                  <a:ext uri="{0D108BD9-81ED-4DB2-BD59-A6C34878D82A}">
                    <a16:rowId xmlns:a16="http://schemas.microsoft.com/office/drawing/2014/main" val="1138311661"/>
                  </a:ext>
                </a:extLst>
              </a:tr>
            </a:tbl>
          </a:graphicData>
        </a:graphic>
      </p:graphicFrame>
      <p:graphicFrame>
        <p:nvGraphicFramePr>
          <p:cNvPr id="6" name="Table 5">
            <a:extLst>
              <a:ext uri="{FF2B5EF4-FFF2-40B4-BE49-F238E27FC236}">
                <a16:creationId xmlns:a16="http://schemas.microsoft.com/office/drawing/2014/main" id="{74EEA411-0F94-197E-3594-5ABA2354EE7F}"/>
              </a:ext>
            </a:extLst>
          </p:cNvPr>
          <p:cNvGraphicFramePr>
            <a:graphicFrameLocks noGrp="1"/>
          </p:cNvGraphicFramePr>
          <p:nvPr>
            <p:extLst>
              <p:ext uri="{D42A27DB-BD31-4B8C-83A1-F6EECF244321}">
                <p14:modId xmlns:p14="http://schemas.microsoft.com/office/powerpoint/2010/main" val="1314628599"/>
              </p:ext>
            </p:extLst>
          </p:nvPr>
        </p:nvGraphicFramePr>
        <p:xfrm>
          <a:off x="763675" y="4752868"/>
          <a:ext cx="8596310" cy="1140180"/>
        </p:xfrm>
        <a:graphic>
          <a:graphicData uri="http://schemas.openxmlformats.org/drawingml/2006/table">
            <a:tbl>
              <a:tblPr firstRow="1" firstCol="1" bandRow="1">
                <a:tableStyleId>{9DCAF9ED-07DC-4A11-8D7F-57B35C25682E}</a:tableStyleId>
              </a:tblPr>
              <a:tblGrid>
                <a:gridCol w="947297">
                  <a:extLst>
                    <a:ext uri="{9D8B030D-6E8A-4147-A177-3AD203B41FA5}">
                      <a16:colId xmlns:a16="http://schemas.microsoft.com/office/drawing/2014/main" val="2191405310"/>
                    </a:ext>
                  </a:extLst>
                </a:gridCol>
                <a:gridCol w="849827">
                  <a:extLst>
                    <a:ext uri="{9D8B030D-6E8A-4147-A177-3AD203B41FA5}">
                      <a16:colId xmlns:a16="http://schemas.microsoft.com/office/drawing/2014/main" val="1463040513"/>
                    </a:ext>
                  </a:extLst>
                </a:gridCol>
                <a:gridCol w="910446">
                  <a:extLst>
                    <a:ext uri="{9D8B030D-6E8A-4147-A177-3AD203B41FA5}">
                      <a16:colId xmlns:a16="http://schemas.microsoft.com/office/drawing/2014/main" val="1258965634"/>
                    </a:ext>
                  </a:extLst>
                </a:gridCol>
                <a:gridCol w="936182">
                  <a:extLst>
                    <a:ext uri="{9D8B030D-6E8A-4147-A177-3AD203B41FA5}">
                      <a16:colId xmlns:a16="http://schemas.microsoft.com/office/drawing/2014/main" val="723518999"/>
                    </a:ext>
                  </a:extLst>
                </a:gridCol>
                <a:gridCol w="780057">
                  <a:extLst>
                    <a:ext uri="{9D8B030D-6E8A-4147-A177-3AD203B41FA5}">
                      <a16:colId xmlns:a16="http://schemas.microsoft.com/office/drawing/2014/main" val="89301953"/>
                    </a:ext>
                  </a:extLst>
                </a:gridCol>
                <a:gridCol w="683979">
                  <a:extLst>
                    <a:ext uri="{9D8B030D-6E8A-4147-A177-3AD203B41FA5}">
                      <a16:colId xmlns:a16="http://schemas.microsoft.com/office/drawing/2014/main" val="859866112"/>
                    </a:ext>
                  </a:extLst>
                </a:gridCol>
                <a:gridCol w="665678">
                  <a:extLst>
                    <a:ext uri="{9D8B030D-6E8A-4147-A177-3AD203B41FA5}">
                      <a16:colId xmlns:a16="http://schemas.microsoft.com/office/drawing/2014/main" val="4193492308"/>
                    </a:ext>
                  </a:extLst>
                </a:gridCol>
                <a:gridCol w="2822844">
                  <a:extLst>
                    <a:ext uri="{9D8B030D-6E8A-4147-A177-3AD203B41FA5}">
                      <a16:colId xmlns:a16="http://schemas.microsoft.com/office/drawing/2014/main" val="2517632688"/>
                    </a:ext>
                  </a:extLst>
                </a:gridCol>
              </a:tblGrid>
              <a:tr h="570090">
                <a:tc>
                  <a:txBody>
                    <a:bodyPr/>
                    <a:lstStyle/>
                    <a:p>
                      <a:pPr marL="10795" marR="0" indent="0" algn="ctr">
                        <a:lnSpc>
                          <a:spcPct val="107000"/>
                        </a:lnSpc>
                        <a:spcAft>
                          <a:spcPts val="15"/>
                        </a:spcAft>
                        <a:buNone/>
                      </a:pPr>
                      <a:r>
                        <a:rPr lang="en-US" sz="1100" kern="100">
                          <a:effectLst/>
                        </a:rPr>
                        <a:t>Corn</a:t>
                      </a:r>
                      <a:endParaRPr lang="en-US" sz="1600" kern="100">
                        <a:solidFill>
                          <a:srgbClr val="000000"/>
                        </a:solidFill>
                        <a:effectLst/>
                        <a:latin typeface="Courier New" panose="02070309020205020404" pitchFamily="49" charset="0"/>
                        <a:ea typeface="Courier New" panose="02070309020205020404" pitchFamily="49" charset="0"/>
                      </a:endParaRPr>
                    </a:p>
                  </a:txBody>
                  <a:tcPr marL="0" marR="13589" marT="9626" marB="0" anchor="ctr"/>
                </a:tc>
                <a:tc>
                  <a:txBody>
                    <a:bodyPr/>
                    <a:lstStyle/>
                    <a:p>
                      <a:pPr marL="10795" marR="0" indent="0" algn="ctr">
                        <a:lnSpc>
                          <a:spcPct val="107000"/>
                        </a:lnSpc>
                        <a:spcAft>
                          <a:spcPts val="15"/>
                        </a:spcAft>
                        <a:buNone/>
                      </a:pPr>
                      <a:r>
                        <a:rPr lang="en-US" sz="1100" kern="100">
                          <a:effectLst/>
                        </a:rPr>
                        <a:t>Full sun</a:t>
                      </a:r>
                      <a:endParaRPr lang="en-US" sz="1600" kern="100">
                        <a:solidFill>
                          <a:srgbClr val="000000"/>
                        </a:solidFill>
                        <a:effectLst/>
                        <a:latin typeface="Courier New" panose="02070309020205020404" pitchFamily="49" charset="0"/>
                        <a:ea typeface="Courier New" panose="02070309020205020404" pitchFamily="49" charset="0"/>
                      </a:endParaRPr>
                    </a:p>
                  </a:txBody>
                  <a:tcPr marL="0" marR="13589" marT="9626" marB="0" anchor="ctr"/>
                </a:tc>
                <a:tc>
                  <a:txBody>
                    <a:bodyPr/>
                    <a:lstStyle/>
                    <a:p>
                      <a:pPr marL="230505" marR="0" indent="0" algn="ctr">
                        <a:lnSpc>
                          <a:spcPct val="107000"/>
                        </a:lnSpc>
                        <a:spcAft>
                          <a:spcPts val="135"/>
                        </a:spcAft>
                        <a:buNone/>
                      </a:pPr>
                      <a:r>
                        <a:rPr lang="en-US" sz="1000" kern="100">
                          <a:effectLst/>
                        </a:rPr>
                        <a:t>weeks</a:t>
                      </a:r>
                      <a:endParaRPr lang="en-US" sz="1600" kern="100">
                        <a:effectLst/>
                      </a:endParaRPr>
                    </a:p>
                    <a:p>
                      <a:pPr marL="10795" marR="0" indent="0" algn="ctr">
                        <a:lnSpc>
                          <a:spcPct val="107000"/>
                        </a:lnSpc>
                        <a:spcAft>
                          <a:spcPts val="15"/>
                        </a:spcAft>
                        <a:buNone/>
                      </a:pPr>
                      <a:r>
                        <a:rPr lang="en-US" sz="1200" kern="100">
                          <a:effectLst/>
                        </a:rPr>
                        <a:t>ALF</a:t>
                      </a:r>
                      <a:endParaRPr lang="en-US" sz="1600" kern="100">
                        <a:solidFill>
                          <a:srgbClr val="000000"/>
                        </a:solidFill>
                        <a:effectLst/>
                        <a:latin typeface="Courier New" panose="02070309020205020404" pitchFamily="49" charset="0"/>
                        <a:ea typeface="Courier New" panose="02070309020205020404" pitchFamily="49" charset="0"/>
                      </a:endParaRPr>
                    </a:p>
                  </a:txBody>
                  <a:tcPr marL="0" marR="13589" marT="9626" marB="0" anchor="ctr"/>
                </a:tc>
                <a:tc>
                  <a:txBody>
                    <a:bodyPr/>
                    <a:lstStyle/>
                    <a:p>
                      <a:pPr marL="21590" marR="0" indent="0" algn="ctr">
                        <a:lnSpc>
                          <a:spcPct val="107000"/>
                        </a:lnSpc>
                        <a:spcAft>
                          <a:spcPts val="15"/>
                        </a:spcAft>
                        <a:buNone/>
                      </a:pPr>
                      <a:r>
                        <a:rPr lang="en-US" sz="1000" kern="100">
                          <a:effectLst/>
                        </a:rPr>
                        <a:t>Direct</a:t>
                      </a:r>
                      <a:endParaRPr lang="en-US" sz="1600" kern="100">
                        <a:solidFill>
                          <a:srgbClr val="000000"/>
                        </a:solidFill>
                        <a:effectLst/>
                        <a:latin typeface="Courier New" panose="02070309020205020404" pitchFamily="49" charset="0"/>
                        <a:ea typeface="Courier New" panose="02070309020205020404" pitchFamily="49" charset="0"/>
                      </a:endParaRPr>
                    </a:p>
                  </a:txBody>
                  <a:tcPr marL="0" marR="13589" marT="9626" marB="0" anchor="ctr"/>
                </a:tc>
                <a:tc>
                  <a:txBody>
                    <a:bodyPr/>
                    <a:lstStyle/>
                    <a:p>
                      <a:pPr marL="18415" marR="0" indent="0" algn="ctr">
                        <a:lnSpc>
                          <a:spcPct val="107000"/>
                        </a:lnSpc>
                        <a:spcAft>
                          <a:spcPts val="15"/>
                        </a:spcAft>
                        <a:buNone/>
                      </a:pPr>
                      <a:r>
                        <a:rPr lang="en-US" sz="1100" kern="100">
                          <a:effectLst/>
                        </a:rPr>
                        <a:t>1-2 inches</a:t>
                      </a:r>
                      <a:endParaRPr lang="en-US" sz="1600" kern="100">
                        <a:solidFill>
                          <a:srgbClr val="000000"/>
                        </a:solidFill>
                        <a:effectLst/>
                        <a:latin typeface="Courier New" panose="02070309020205020404" pitchFamily="49" charset="0"/>
                        <a:ea typeface="Courier New" panose="02070309020205020404" pitchFamily="49" charset="0"/>
                      </a:endParaRPr>
                    </a:p>
                  </a:txBody>
                  <a:tcPr marL="0" marR="13589" marT="9626" marB="0" anchor="ctr"/>
                </a:tc>
                <a:tc>
                  <a:txBody>
                    <a:bodyPr/>
                    <a:lstStyle/>
                    <a:p>
                      <a:pPr marL="54610" marR="36830" indent="0" algn="ctr">
                        <a:lnSpc>
                          <a:spcPct val="107000"/>
                        </a:lnSpc>
                        <a:spcAft>
                          <a:spcPts val="15"/>
                        </a:spcAft>
                        <a:buNone/>
                      </a:pPr>
                      <a:r>
                        <a:rPr lang="en-US" sz="1000" kern="100">
                          <a:effectLst/>
                        </a:rPr>
                        <a:t>12-24 inches</a:t>
                      </a:r>
                      <a:endParaRPr lang="en-US" sz="1600" kern="100">
                        <a:solidFill>
                          <a:srgbClr val="000000"/>
                        </a:solidFill>
                        <a:effectLst/>
                        <a:latin typeface="Courier New" panose="02070309020205020404" pitchFamily="49" charset="0"/>
                        <a:ea typeface="Courier New" panose="02070309020205020404" pitchFamily="49" charset="0"/>
                      </a:endParaRPr>
                    </a:p>
                  </a:txBody>
                  <a:tcPr marL="0" marR="13589" marT="9626" marB="0" anchor="ctr"/>
                </a:tc>
                <a:tc>
                  <a:txBody>
                    <a:bodyPr/>
                    <a:lstStyle/>
                    <a:p>
                      <a:pPr marL="42545" marR="26035" indent="0" algn="ctr">
                        <a:lnSpc>
                          <a:spcPct val="107000"/>
                        </a:lnSpc>
                        <a:spcAft>
                          <a:spcPts val="15"/>
                        </a:spcAft>
                        <a:buNone/>
                      </a:pPr>
                      <a:r>
                        <a:rPr lang="en-US" sz="1100" kern="100">
                          <a:effectLst/>
                        </a:rPr>
                        <a:t>60-100 days</a:t>
                      </a:r>
                      <a:endParaRPr lang="en-US" sz="1600" kern="100">
                        <a:solidFill>
                          <a:srgbClr val="000000"/>
                        </a:solidFill>
                        <a:effectLst/>
                        <a:latin typeface="Courier New" panose="02070309020205020404" pitchFamily="49" charset="0"/>
                        <a:ea typeface="Courier New" panose="02070309020205020404" pitchFamily="49" charset="0"/>
                      </a:endParaRPr>
                    </a:p>
                  </a:txBody>
                  <a:tcPr marL="0" marR="13589" marT="9626" marB="0" anchor="ctr"/>
                </a:tc>
                <a:tc>
                  <a:txBody>
                    <a:bodyPr/>
                    <a:lstStyle/>
                    <a:p>
                      <a:pPr marL="12065" marR="0" indent="0" algn="ctr">
                        <a:lnSpc>
                          <a:spcPct val="107000"/>
                        </a:lnSpc>
                        <a:spcAft>
                          <a:spcPts val="15"/>
                        </a:spcAft>
                        <a:buNone/>
                      </a:pPr>
                      <a:r>
                        <a:rPr lang="en-US" sz="1000" kern="100">
                          <a:effectLst/>
                        </a:rPr>
                        <a:t>Cucumbers, melons, potatoes, squash</a:t>
                      </a:r>
                      <a:endParaRPr lang="en-US" sz="1600" kern="100">
                        <a:solidFill>
                          <a:srgbClr val="000000"/>
                        </a:solidFill>
                        <a:effectLst/>
                        <a:latin typeface="Courier New" panose="02070309020205020404" pitchFamily="49" charset="0"/>
                        <a:ea typeface="Courier New" panose="02070309020205020404" pitchFamily="49" charset="0"/>
                      </a:endParaRPr>
                    </a:p>
                  </a:txBody>
                  <a:tcPr marL="0" marR="13589" marT="9626" marB="0" anchor="ctr"/>
                </a:tc>
                <a:extLst>
                  <a:ext uri="{0D108BD9-81ED-4DB2-BD59-A6C34878D82A}">
                    <a16:rowId xmlns:a16="http://schemas.microsoft.com/office/drawing/2014/main" val="855732524"/>
                  </a:ext>
                </a:extLst>
              </a:tr>
              <a:tr h="570090">
                <a:tc>
                  <a:txBody>
                    <a:bodyPr/>
                    <a:lstStyle/>
                    <a:p>
                      <a:pPr marL="16510" marR="0" indent="0" algn="ctr">
                        <a:lnSpc>
                          <a:spcPct val="107000"/>
                        </a:lnSpc>
                        <a:spcAft>
                          <a:spcPts val="15"/>
                        </a:spcAft>
                        <a:buNone/>
                      </a:pPr>
                      <a:r>
                        <a:rPr lang="en-US" sz="1100" kern="100" dirty="0">
                          <a:effectLst/>
                        </a:rPr>
                        <a:t>Cucumbers</a:t>
                      </a:r>
                      <a:endParaRPr lang="en-US" sz="1600" kern="100" dirty="0">
                        <a:solidFill>
                          <a:srgbClr val="000000"/>
                        </a:solidFill>
                        <a:effectLst/>
                        <a:latin typeface="Courier New" panose="02070309020205020404" pitchFamily="49" charset="0"/>
                        <a:ea typeface="Courier New" panose="02070309020205020404" pitchFamily="49" charset="0"/>
                      </a:endParaRPr>
                    </a:p>
                  </a:txBody>
                  <a:tcPr marL="0" marR="13589" marT="9626" marB="0" anchor="ctr"/>
                </a:tc>
                <a:tc>
                  <a:txBody>
                    <a:bodyPr/>
                    <a:lstStyle/>
                    <a:p>
                      <a:pPr marL="10795" marR="0" indent="0" algn="ctr">
                        <a:lnSpc>
                          <a:spcPct val="107000"/>
                        </a:lnSpc>
                        <a:spcAft>
                          <a:spcPts val="15"/>
                        </a:spcAft>
                        <a:buNone/>
                      </a:pPr>
                      <a:r>
                        <a:rPr lang="en-US" sz="1100" kern="100">
                          <a:effectLst/>
                        </a:rPr>
                        <a:t>Full sun</a:t>
                      </a:r>
                      <a:endParaRPr lang="en-US" sz="1600" kern="100">
                        <a:solidFill>
                          <a:srgbClr val="000000"/>
                        </a:solidFill>
                        <a:effectLst/>
                        <a:latin typeface="Courier New" panose="02070309020205020404" pitchFamily="49" charset="0"/>
                        <a:ea typeface="Courier New" panose="02070309020205020404" pitchFamily="49" charset="0"/>
                      </a:endParaRPr>
                    </a:p>
                  </a:txBody>
                  <a:tcPr marL="0" marR="13589" marT="9626" marB="0" anchor="ctr"/>
                </a:tc>
                <a:tc>
                  <a:txBody>
                    <a:bodyPr/>
                    <a:lstStyle/>
                    <a:p>
                      <a:pPr marL="230505" marR="0" indent="0" algn="ctr">
                        <a:lnSpc>
                          <a:spcPct val="107000"/>
                        </a:lnSpc>
                        <a:spcAft>
                          <a:spcPts val="110"/>
                        </a:spcAft>
                        <a:buNone/>
                      </a:pPr>
                      <a:r>
                        <a:rPr lang="en-US" sz="1000" kern="100">
                          <a:effectLst/>
                        </a:rPr>
                        <a:t>weeks</a:t>
                      </a:r>
                      <a:endParaRPr lang="en-US" sz="1600" kern="100">
                        <a:effectLst/>
                      </a:endParaRPr>
                    </a:p>
                    <a:p>
                      <a:pPr marL="16510" marR="0" indent="0" algn="ctr">
                        <a:lnSpc>
                          <a:spcPct val="107000"/>
                        </a:lnSpc>
                        <a:spcAft>
                          <a:spcPts val="15"/>
                        </a:spcAft>
                        <a:buNone/>
                      </a:pPr>
                      <a:r>
                        <a:rPr lang="en-US" sz="1200" kern="100">
                          <a:effectLst/>
                        </a:rPr>
                        <a:t>BLF</a:t>
                      </a:r>
                      <a:endParaRPr lang="en-US" sz="1600" kern="100">
                        <a:solidFill>
                          <a:srgbClr val="000000"/>
                        </a:solidFill>
                        <a:effectLst/>
                        <a:latin typeface="Courier New" panose="02070309020205020404" pitchFamily="49" charset="0"/>
                        <a:ea typeface="Courier New" panose="02070309020205020404" pitchFamily="49" charset="0"/>
                      </a:endParaRPr>
                    </a:p>
                  </a:txBody>
                  <a:tcPr marL="0" marR="13589" marT="9626" marB="0" anchor="ctr"/>
                </a:tc>
                <a:tc>
                  <a:txBody>
                    <a:bodyPr/>
                    <a:lstStyle/>
                    <a:p>
                      <a:pPr marL="21590" marR="0" indent="0" algn="ctr">
                        <a:lnSpc>
                          <a:spcPct val="107000"/>
                        </a:lnSpc>
                        <a:spcAft>
                          <a:spcPts val="15"/>
                        </a:spcAft>
                        <a:buNone/>
                      </a:pPr>
                      <a:r>
                        <a:rPr lang="en-US" sz="1000" kern="100">
                          <a:effectLst/>
                        </a:rPr>
                        <a:t>Direct</a:t>
                      </a:r>
                      <a:endParaRPr lang="en-US" sz="1600" kern="100">
                        <a:solidFill>
                          <a:srgbClr val="000000"/>
                        </a:solidFill>
                        <a:effectLst/>
                        <a:latin typeface="Courier New" panose="02070309020205020404" pitchFamily="49" charset="0"/>
                        <a:ea typeface="Courier New" panose="02070309020205020404" pitchFamily="49" charset="0"/>
                      </a:endParaRPr>
                    </a:p>
                  </a:txBody>
                  <a:tcPr marL="0" marR="13589" marT="9626" marB="0" anchor="ctr"/>
                </a:tc>
                <a:tc>
                  <a:txBody>
                    <a:bodyPr/>
                    <a:lstStyle/>
                    <a:p>
                      <a:pPr marL="15240" marR="0" indent="0" algn="ctr">
                        <a:lnSpc>
                          <a:spcPct val="107000"/>
                        </a:lnSpc>
                        <a:spcAft>
                          <a:spcPts val="15"/>
                        </a:spcAft>
                        <a:buNone/>
                      </a:pPr>
                      <a:r>
                        <a:rPr lang="en-US" sz="900" kern="100" dirty="0">
                          <a:effectLst/>
                        </a:rPr>
                        <a:t>1/2 inch</a:t>
                      </a:r>
                      <a:endParaRPr lang="en-US" sz="1600" kern="100" dirty="0">
                        <a:solidFill>
                          <a:srgbClr val="000000"/>
                        </a:solidFill>
                        <a:effectLst/>
                        <a:latin typeface="Courier New" panose="02070309020205020404" pitchFamily="49" charset="0"/>
                        <a:ea typeface="Courier New" panose="02070309020205020404" pitchFamily="49" charset="0"/>
                      </a:endParaRPr>
                    </a:p>
                  </a:txBody>
                  <a:tcPr marL="0" marR="13589" marT="9626" marB="0" anchor="ctr"/>
                </a:tc>
                <a:tc>
                  <a:txBody>
                    <a:bodyPr/>
                    <a:lstStyle/>
                    <a:p>
                      <a:pPr marL="33655" marR="15240" indent="0" algn="ctr">
                        <a:lnSpc>
                          <a:spcPct val="107000"/>
                        </a:lnSpc>
                        <a:spcAft>
                          <a:spcPts val="15"/>
                        </a:spcAft>
                        <a:buNone/>
                      </a:pPr>
                      <a:r>
                        <a:rPr lang="en-US" sz="1000" kern="100">
                          <a:effectLst/>
                        </a:rPr>
                        <a:t>36-60 inches</a:t>
                      </a:r>
                      <a:endParaRPr lang="en-US" sz="1600" kern="100">
                        <a:solidFill>
                          <a:srgbClr val="000000"/>
                        </a:solidFill>
                        <a:effectLst/>
                        <a:latin typeface="Courier New" panose="02070309020205020404" pitchFamily="49" charset="0"/>
                        <a:ea typeface="Courier New" panose="02070309020205020404" pitchFamily="49" charset="0"/>
                      </a:endParaRPr>
                    </a:p>
                  </a:txBody>
                  <a:tcPr marL="0" marR="13589" marT="9626" marB="0" anchor="ctr"/>
                </a:tc>
                <a:tc>
                  <a:txBody>
                    <a:bodyPr/>
                    <a:lstStyle/>
                    <a:p>
                      <a:pPr marL="71755" marR="54610" indent="0" algn="ctr">
                        <a:lnSpc>
                          <a:spcPct val="107000"/>
                        </a:lnSpc>
                        <a:spcAft>
                          <a:spcPts val="15"/>
                        </a:spcAft>
                        <a:buNone/>
                      </a:pPr>
                      <a:r>
                        <a:rPr lang="en-US" sz="1100" kern="100">
                          <a:effectLst/>
                        </a:rPr>
                        <a:t>50-70 days</a:t>
                      </a:r>
                      <a:endParaRPr lang="en-US" sz="1600" kern="100">
                        <a:solidFill>
                          <a:srgbClr val="000000"/>
                        </a:solidFill>
                        <a:effectLst/>
                        <a:latin typeface="Courier New" panose="02070309020205020404" pitchFamily="49" charset="0"/>
                        <a:ea typeface="Courier New" panose="02070309020205020404" pitchFamily="49" charset="0"/>
                      </a:endParaRPr>
                    </a:p>
                  </a:txBody>
                  <a:tcPr marL="0" marR="13589" marT="9626" marB="0" anchor="ctr"/>
                </a:tc>
                <a:tc>
                  <a:txBody>
                    <a:bodyPr/>
                    <a:lstStyle/>
                    <a:p>
                      <a:pPr marL="18415" marR="0" indent="0" algn="ctr">
                        <a:lnSpc>
                          <a:spcPct val="107000"/>
                        </a:lnSpc>
                        <a:spcAft>
                          <a:spcPts val="15"/>
                        </a:spcAft>
                        <a:buNone/>
                      </a:pPr>
                      <a:r>
                        <a:rPr lang="en-US" sz="1000" kern="100" dirty="0">
                          <a:effectLst/>
                        </a:rPr>
                        <a:t>Beans, corn, radishes, sunflowers</a:t>
                      </a:r>
                      <a:endParaRPr lang="en-US" sz="1600" kern="100" dirty="0">
                        <a:solidFill>
                          <a:srgbClr val="000000"/>
                        </a:solidFill>
                        <a:effectLst/>
                        <a:latin typeface="Courier New" panose="02070309020205020404" pitchFamily="49" charset="0"/>
                        <a:ea typeface="Courier New" panose="02070309020205020404" pitchFamily="49" charset="0"/>
                      </a:endParaRPr>
                    </a:p>
                  </a:txBody>
                  <a:tcPr marL="0" marR="13589" marT="9626" marB="0" anchor="ctr"/>
                </a:tc>
                <a:extLst>
                  <a:ext uri="{0D108BD9-81ED-4DB2-BD59-A6C34878D82A}">
                    <a16:rowId xmlns:a16="http://schemas.microsoft.com/office/drawing/2014/main" val="3854665545"/>
                  </a:ext>
                </a:extLst>
              </a:tr>
            </a:tbl>
          </a:graphicData>
        </a:graphic>
      </p:graphicFrame>
    </p:spTree>
    <p:extLst>
      <p:ext uri="{BB962C8B-B14F-4D97-AF65-F5344CB8AC3E}">
        <p14:creationId xmlns:p14="http://schemas.microsoft.com/office/powerpoint/2010/main" val="2453059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1354EB82-B2FB-154D-1D70-C92F9FC457CB}"/>
              </a:ext>
            </a:extLst>
          </p:cNvPr>
          <p:cNvSpPr>
            <a:spLocks noGrp="1"/>
          </p:cNvSpPr>
          <p:nvPr>
            <p:ph type="title"/>
          </p:nvPr>
        </p:nvSpPr>
        <p:spPr>
          <a:xfrm>
            <a:off x="673754" y="643467"/>
            <a:ext cx="4203045" cy="1375608"/>
          </a:xfrm>
        </p:spPr>
        <p:txBody>
          <a:bodyPr vert="horz" lIns="91440" tIns="45720" rIns="91440" bIns="45720" rtlCol="0" anchor="ctr">
            <a:normAutofit/>
          </a:bodyPr>
          <a:lstStyle/>
          <a:p>
            <a:pPr>
              <a:lnSpc>
                <a:spcPct val="90000"/>
              </a:lnSpc>
            </a:pPr>
            <a:r>
              <a:rPr lang="en-US" sz="2300">
                <a:solidFill>
                  <a:schemeClr val="bg1"/>
                </a:solidFill>
              </a:rPr>
              <a:t>Garden Planning – Vegetables </a:t>
            </a:r>
            <a:br>
              <a:rPr lang="en-US" sz="2300">
                <a:solidFill>
                  <a:schemeClr val="bg1"/>
                </a:solidFill>
              </a:rPr>
            </a:br>
            <a:r>
              <a:rPr lang="en-US" sz="2300">
                <a:solidFill>
                  <a:schemeClr val="bg1"/>
                </a:solidFill>
              </a:rPr>
              <a:t>ALF- After last frost</a:t>
            </a:r>
            <a:br>
              <a:rPr lang="en-US" sz="2300">
                <a:solidFill>
                  <a:schemeClr val="bg1"/>
                </a:solidFill>
              </a:rPr>
            </a:br>
            <a:r>
              <a:rPr lang="en-US" sz="2300">
                <a:solidFill>
                  <a:schemeClr val="bg1"/>
                </a:solidFill>
              </a:rPr>
              <a:t>BLF- Before last frost</a:t>
            </a:r>
          </a:p>
        </p:txBody>
      </p:sp>
      <p:sp>
        <p:nvSpPr>
          <p:cNvPr id="9" name="TextBox 8">
            <a:extLst>
              <a:ext uri="{FF2B5EF4-FFF2-40B4-BE49-F238E27FC236}">
                <a16:creationId xmlns:a16="http://schemas.microsoft.com/office/drawing/2014/main" id="{D531EFB3-6281-974B-2215-BC4218762E69}"/>
              </a:ext>
            </a:extLst>
          </p:cNvPr>
          <p:cNvSpPr txBox="1"/>
          <p:nvPr/>
        </p:nvSpPr>
        <p:spPr>
          <a:xfrm>
            <a:off x="673754" y="2160590"/>
            <a:ext cx="3973943" cy="3440110"/>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a:solidFill>
                  <a:schemeClr val="bg1"/>
                </a:solidFill>
                <a:hlinkClick r:id="rId2"/>
              </a:rPr>
              <a:t>https://www.almanac.com/gardening/growing-guides</a:t>
            </a:r>
            <a:r>
              <a:rPr lang="en-US">
                <a:solidFill>
                  <a:schemeClr val="bg1"/>
                </a:solidFill>
              </a:rPr>
              <a:t>. One of the best websites  on how to grow all vegetable seed according to where you live. </a:t>
            </a:r>
          </a:p>
        </p:txBody>
      </p:sp>
      <p:sp>
        <p:nvSpPr>
          <p:cNvPr id="4" name="Date Placeholder 3">
            <a:extLst>
              <a:ext uri="{FF2B5EF4-FFF2-40B4-BE49-F238E27FC236}">
                <a16:creationId xmlns:a16="http://schemas.microsoft.com/office/drawing/2014/main" id="{5455E80D-8E96-A4E6-AB03-8785AE825E55}"/>
              </a:ext>
            </a:extLst>
          </p:cNvPr>
          <p:cNvSpPr>
            <a:spLocks noGrp="1"/>
          </p:cNvSpPr>
          <p:nvPr>
            <p:ph type="dt" sz="half" idx="10"/>
          </p:nvPr>
        </p:nvSpPr>
        <p:spPr>
          <a:xfrm>
            <a:off x="673755" y="6182876"/>
            <a:ext cx="3350598" cy="365125"/>
          </a:xfrm>
        </p:spPr>
        <p:txBody>
          <a:bodyPr vert="horz" lIns="91440" tIns="45720" rIns="91440" bIns="45720" rtlCol="0" anchor="ctr">
            <a:normAutofit/>
          </a:bodyPr>
          <a:lstStyle/>
          <a:p>
            <a:pPr algn="l" defTabSz="914400">
              <a:spcAft>
                <a:spcPts val="600"/>
              </a:spcAft>
            </a:pPr>
            <a:r>
              <a:rPr lang="en-US">
                <a:solidFill>
                  <a:schemeClr val="bg1"/>
                </a:solidFill>
              </a:rPr>
              <a:t>1-32</a:t>
            </a:r>
          </a:p>
        </p:txBody>
      </p:sp>
      <p:sp>
        <p:nvSpPr>
          <p:cNvPr id="5" name="Slide Number Placeholder 4">
            <a:extLst>
              <a:ext uri="{FF2B5EF4-FFF2-40B4-BE49-F238E27FC236}">
                <a16:creationId xmlns:a16="http://schemas.microsoft.com/office/drawing/2014/main" id="{4C30DB86-229F-66A4-F724-C0AB12F028A4}"/>
              </a:ext>
            </a:extLst>
          </p:cNvPr>
          <p:cNvSpPr>
            <a:spLocks noGrp="1"/>
          </p:cNvSpPr>
          <p:nvPr>
            <p:ph type="sldNum" sz="quarter" idx="12"/>
          </p:nvPr>
        </p:nvSpPr>
        <p:spPr>
          <a:xfrm>
            <a:off x="10556161" y="6182876"/>
            <a:ext cx="683339" cy="365125"/>
          </a:xfrm>
        </p:spPr>
        <p:txBody>
          <a:bodyPr vert="horz" lIns="91440" tIns="45720" rIns="91440" bIns="45720" rtlCol="0" anchor="ctr">
            <a:normAutofit/>
          </a:bodyPr>
          <a:lstStyle/>
          <a:p>
            <a:pPr defTabSz="914400">
              <a:spcAft>
                <a:spcPts val="600"/>
              </a:spcAft>
            </a:pPr>
            <a:fld id="{CBD12358-51D2-46B3-9BDE-DF29528B9454}" type="slidenum">
              <a:rPr lang="en-US">
                <a:solidFill>
                  <a:schemeClr val="tx1">
                    <a:lumMod val="65000"/>
                    <a:lumOff val="35000"/>
                  </a:schemeClr>
                </a:solidFill>
              </a:rPr>
              <a:pPr defTabSz="914400">
                <a:spcAft>
                  <a:spcPts val="600"/>
                </a:spcAft>
              </a:pPr>
              <a:t>12</a:t>
            </a:fld>
            <a:endParaRPr lang="en-US">
              <a:solidFill>
                <a:schemeClr val="tx1">
                  <a:lumMod val="65000"/>
                  <a:lumOff val="35000"/>
                </a:schemeClr>
              </a:solidFill>
            </a:endParaRPr>
          </a:p>
        </p:txBody>
      </p:sp>
      <p:sp>
        <p:nvSpPr>
          <p:cNvPr id="20" name="Isosceles Triangle 19">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aphicFrame>
        <p:nvGraphicFramePr>
          <p:cNvPr id="7" name="Content Placeholder 6">
            <a:extLst>
              <a:ext uri="{FF2B5EF4-FFF2-40B4-BE49-F238E27FC236}">
                <a16:creationId xmlns:a16="http://schemas.microsoft.com/office/drawing/2014/main" id="{046E41C5-A48B-FAAF-4076-AF5DAA0DF44A}"/>
              </a:ext>
            </a:extLst>
          </p:cNvPr>
          <p:cNvGraphicFramePr>
            <a:graphicFrameLocks noGrp="1"/>
          </p:cNvGraphicFramePr>
          <p:nvPr>
            <p:ph idx="1"/>
            <p:extLst>
              <p:ext uri="{D42A27DB-BD31-4B8C-83A1-F6EECF244321}">
                <p14:modId xmlns:p14="http://schemas.microsoft.com/office/powerpoint/2010/main" val="3862150686"/>
              </p:ext>
            </p:extLst>
          </p:nvPr>
        </p:nvGraphicFramePr>
        <p:xfrm>
          <a:off x="5512572" y="1478845"/>
          <a:ext cx="6243125" cy="4041422"/>
        </p:xfrm>
        <a:graphic>
          <a:graphicData uri="http://schemas.openxmlformats.org/drawingml/2006/table">
            <a:tbl>
              <a:tblPr firstRow="1" bandRow="1">
                <a:noFill/>
                <a:tableStyleId>{9DCAF9ED-07DC-4A11-8D7F-57B35C25682E}</a:tableStyleId>
              </a:tblPr>
              <a:tblGrid>
                <a:gridCol w="909521">
                  <a:extLst>
                    <a:ext uri="{9D8B030D-6E8A-4147-A177-3AD203B41FA5}">
                      <a16:colId xmlns:a16="http://schemas.microsoft.com/office/drawing/2014/main" val="3874123343"/>
                    </a:ext>
                  </a:extLst>
                </a:gridCol>
                <a:gridCol w="651832">
                  <a:extLst>
                    <a:ext uri="{9D8B030D-6E8A-4147-A177-3AD203B41FA5}">
                      <a16:colId xmlns:a16="http://schemas.microsoft.com/office/drawing/2014/main" val="236780006"/>
                    </a:ext>
                  </a:extLst>
                </a:gridCol>
                <a:gridCol w="753607">
                  <a:extLst>
                    <a:ext uri="{9D8B030D-6E8A-4147-A177-3AD203B41FA5}">
                      <a16:colId xmlns:a16="http://schemas.microsoft.com/office/drawing/2014/main" val="1931843911"/>
                    </a:ext>
                  </a:extLst>
                </a:gridCol>
                <a:gridCol w="657992">
                  <a:extLst>
                    <a:ext uri="{9D8B030D-6E8A-4147-A177-3AD203B41FA5}">
                      <a16:colId xmlns:a16="http://schemas.microsoft.com/office/drawing/2014/main" val="2240752277"/>
                    </a:ext>
                  </a:extLst>
                </a:gridCol>
                <a:gridCol w="530090">
                  <a:extLst>
                    <a:ext uri="{9D8B030D-6E8A-4147-A177-3AD203B41FA5}">
                      <a16:colId xmlns:a16="http://schemas.microsoft.com/office/drawing/2014/main" val="1116934860"/>
                    </a:ext>
                  </a:extLst>
                </a:gridCol>
                <a:gridCol w="805709">
                  <a:extLst>
                    <a:ext uri="{9D8B030D-6E8A-4147-A177-3AD203B41FA5}">
                      <a16:colId xmlns:a16="http://schemas.microsoft.com/office/drawing/2014/main" val="221386329"/>
                    </a:ext>
                  </a:extLst>
                </a:gridCol>
                <a:gridCol w="513814">
                  <a:extLst>
                    <a:ext uri="{9D8B030D-6E8A-4147-A177-3AD203B41FA5}">
                      <a16:colId xmlns:a16="http://schemas.microsoft.com/office/drawing/2014/main" val="2844541276"/>
                    </a:ext>
                  </a:extLst>
                </a:gridCol>
                <a:gridCol w="1420560">
                  <a:extLst>
                    <a:ext uri="{9D8B030D-6E8A-4147-A177-3AD203B41FA5}">
                      <a16:colId xmlns:a16="http://schemas.microsoft.com/office/drawing/2014/main" val="3540005395"/>
                    </a:ext>
                  </a:extLst>
                </a:gridCol>
              </a:tblGrid>
              <a:tr h="1416536">
                <a:tc>
                  <a:txBody>
                    <a:bodyPr/>
                    <a:lstStyle/>
                    <a:p>
                      <a:pPr marL="0" marR="92710" indent="0" algn="ctr">
                        <a:lnSpc>
                          <a:spcPct val="107000"/>
                        </a:lnSpc>
                        <a:spcAft>
                          <a:spcPts val="15"/>
                        </a:spcAft>
                        <a:buNone/>
                      </a:pPr>
                      <a:r>
                        <a:rPr lang="en-US" sz="1200" b="1" kern="100" cap="all" spc="60">
                          <a:solidFill>
                            <a:schemeClr val="tx1">
                              <a:lumMod val="75000"/>
                              <a:lumOff val="25000"/>
                            </a:schemeClr>
                          </a:solidFill>
                          <a:effectLst/>
                          <a:latin typeface="Times New Roman" panose="02020603050405020304" pitchFamily="18" charset="0"/>
                          <a:ea typeface="Courier New" panose="02070309020205020404" pitchFamily="49" charset="0"/>
                          <a:cs typeface="Times New Roman" panose="02020603050405020304" pitchFamily="18" charset="0"/>
                        </a:rPr>
                        <a:t>Watermelon</a:t>
                      </a:r>
                    </a:p>
                  </a:txBody>
                  <a:tcPr marL="78015" marR="30395" marT="39008" marB="39008" anchor="ctr">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marL="0" marR="95885" indent="0" algn="ctr">
                        <a:lnSpc>
                          <a:spcPct val="107000"/>
                        </a:lnSpc>
                        <a:spcAft>
                          <a:spcPts val="15"/>
                        </a:spcAft>
                        <a:buNone/>
                      </a:pPr>
                      <a:r>
                        <a:rPr lang="en-US" sz="1200" b="1" kern="100" cap="all" spc="60">
                          <a:solidFill>
                            <a:schemeClr val="tx1">
                              <a:lumMod val="75000"/>
                              <a:lumOff val="25000"/>
                            </a:schemeClr>
                          </a:solidFill>
                          <a:effectLst/>
                          <a:latin typeface="Times New Roman" panose="02020603050405020304" pitchFamily="18" charset="0"/>
                          <a:ea typeface="Courier New" panose="02070309020205020404" pitchFamily="49" charset="0"/>
                          <a:cs typeface="Times New Roman" panose="02020603050405020304" pitchFamily="18" charset="0"/>
                        </a:rPr>
                        <a:t>Full sun</a:t>
                      </a:r>
                    </a:p>
                  </a:txBody>
                  <a:tcPr marL="78015" marR="30395" marT="39008" marB="39008" anchor="ctr">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marL="0" marR="92710" indent="0" algn="ctr">
                        <a:lnSpc>
                          <a:spcPct val="107000"/>
                        </a:lnSpc>
                        <a:spcAft>
                          <a:spcPts val="110"/>
                        </a:spcAft>
                        <a:buNone/>
                      </a:pPr>
                      <a:r>
                        <a:rPr lang="en-US" sz="1200" b="1" kern="100" cap="all" spc="6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6-8 weeks</a:t>
                      </a:r>
                      <a:endParaRPr lang="en-US" sz="1200" b="1" kern="100" cap="all" spc="60">
                        <a:solidFill>
                          <a:schemeClr val="tx1">
                            <a:lumMod val="75000"/>
                            <a:lumOff val="25000"/>
                          </a:schemeClr>
                        </a:solidFill>
                        <a:effectLst/>
                        <a:latin typeface="Times New Roman" panose="02020603050405020304" pitchFamily="18" charset="0"/>
                        <a:ea typeface="Courier New" panose="02070309020205020404" pitchFamily="49" charset="0"/>
                        <a:cs typeface="Times New Roman" panose="02020603050405020304" pitchFamily="18" charset="0"/>
                      </a:endParaRPr>
                    </a:p>
                    <a:p>
                      <a:pPr marL="0" marR="90170" indent="0" algn="ctr">
                        <a:lnSpc>
                          <a:spcPct val="107000"/>
                        </a:lnSpc>
                        <a:spcAft>
                          <a:spcPts val="15"/>
                        </a:spcAft>
                        <a:buNone/>
                      </a:pPr>
                      <a:r>
                        <a:rPr lang="en-US" sz="1200" b="1" kern="100" cap="all" spc="60">
                          <a:solidFill>
                            <a:schemeClr val="tx1">
                              <a:lumMod val="75000"/>
                              <a:lumOff val="25000"/>
                            </a:schemeClr>
                          </a:solidFill>
                          <a:effectLst/>
                          <a:latin typeface="Times New Roman" panose="02020603050405020304" pitchFamily="18" charset="0"/>
                          <a:ea typeface="Courier New" panose="02070309020205020404" pitchFamily="49" charset="0"/>
                          <a:cs typeface="Times New Roman" panose="02020603050405020304" pitchFamily="18" charset="0"/>
                        </a:rPr>
                        <a:t>BLF</a:t>
                      </a:r>
                    </a:p>
                  </a:txBody>
                  <a:tcPr marL="78015" marR="30395" marT="39008" marB="39008" anchor="ctr">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marL="0" marR="94615" indent="0" algn="ctr">
                        <a:lnSpc>
                          <a:spcPct val="107000"/>
                        </a:lnSpc>
                        <a:spcAft>
                          <a:spcPts val="15"/>
                        </a:spcAft>
                        <a:buNone/>
                      </a:pPr>
                      <a:r>
                        <a:rPr lang="en-US" sz="1200" b="1" kern="100" cap="all" spc="60">
                          <a:solidFill>
                            <a:schemeClr val="tx1">
                              <a:lumMod val="75000"/>
                              <a:lumOff val="25000"/>
                            </a:schemeClr>
                          </a:solidFill>
                          <a:effectLst/>
                          <a:latin typeface="Times New Roman" panose="02020603050405020304" pitchFamily="18" charset="0"/>
                          <a:ea typeface="Courier New" panose="02070309020205020404" pitchFamily="49" charset="0"/>
                          <a:cs typeface="Times New Roman" panose="02020603050405020304" pitchFamily="18" charset="0"/>
                        </a:rPr>
                        <a:t>Direct</a:t>
                      </a:r>
                    </a:p>
                  </a:txBody>
                  <a:tcPr marL="78015" marR="30395" marT="39008" marB="39008" anchor="ctr">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marL="0" marR="91440" indent="0" algn="ctr">
                        <a:lnSpc>
                          <a:spcPct val="107000"/>
                        </a:lnSpc>
                        <a:spcAft>
                          <a:spcPts val="15"/>
                        </a:spcAft>
                        <a:buNone/>
                      </a:pPr>
                      <a:r>
                        <a:rPr lang="en-US" sz="1200" b="1" kern="100" cap="all" spc="60">
                          <a:solidFill>
                            <a:schemeClr val="tx1">
                              <a:lumMod val="75000"/>
                              <a:lumOff val="25000"/>
                            </a:schemeClr>
                          </a:solidFill>
                          <a:effectLst/>
                          <a:latin typeface="Times New Roman" panose="02020603050405020304" pitchFamily="18" charset="0"/>
                          <a:ea typeface="Courier New" panose="02070309020205020404" pitchFamily="49" charset="0"/>
                          <a:cs typeface="Times New Roman" panose="02020603050405020304" pitchFamily="18" charset="0"/>
                        </a:rPr>
                        <a:t>1/4 inch</a:t>
                      </a:r>
                    </a:p>
                  </a:txBody>
                  <a:tcPr marL="78015" marR="30395" marT="39008" marB="39008" anchor="ctr">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marL="0" marR="36830" indent="0" algn="ctr">
                        <a:lnSpc>
                          <a:spcPct val="107000"/>
                        </a:lnSpc>
                        <a:spcAft>
                          <a:spcPts val="15"/>
                        </a:spcAft>
                        <a:buNone/>
                      </a:pPr>
                      <a:r>
                        <a:rPr lang="en-US" sz="1200" b="1" kern="100" cap="all" spc="6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18-24 </a:t>
                      </a:r>
                      <a:r>
                        <a:rPr lang="en-US" sz="1200" b="1" kern="100" cap="all" spc="60">
                          <a:solidFill>
                            <a:schemeClr val="tx1">
                              <a:lumMod val="75000"/>
                              <a:lumOff val="25000"/>
                            </a:schemeClr>
                          </a:solidFill>
                          <a:effectLst/>
                          <a:latin typeface="Times New Roman" panose="02020603050405020304" pitchFamily="18" charset="0"/>
                          <a:ea typeface="Courier New" panose="02070309020205020404" pitchFamily="49" charset="0"/>
                          <a:cs typeface="Times New Roman" panose="02020603050405020304" pitchFamily="18" charset="0"/>
                        </a:rPr>
                        <a:t>inches</a:t>
                      </a:r>
                    </a:p>
                  </a:txBody>
                  <a:tcPr marL="78015" marR="30395" marT="39008" marB="39008" anchor="ctr">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marL="0" marR="30480" indent="0" algn="ctr">
                        <a:lnSpc>
                          <a:spcPct val="107000"/>
                        </a:lnSpc>
                        <a:spcAft>
                          <a:spcPts val="15"/>
                        </a:spcAft>
                        <a:buNone/>
                      </a:pPr>
                      <a:r>
                        <a:rPr lang="en-US" sz="1200" b="1" kern="100" cap="all" spc="6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70-100 </a:t>
                      </a:r>
                      <a:r>
                        <a:rPr lang="en-US" sz="1200" b="1" kern="100" cap="all" spc="60">
                          <a:solidFill>
                            <a:schemeClr val="tx1">
                              <a:lumMod val="75000"/>
                              <a:lumOff val="25000"/>
                            </a:schemeClr>
                          </a:solidFill>
                          <a:effectLst/>
                          <a:latin typeface="Times New Roman" panose="02020603050405020304" pitchFamily="18" charset="0"/>
                          <a:ea typeface="Courier New" panose="02070309020205020404" pitchFamily="49" charset="0"/>
                          <a:cs typeface="Times New Roman" panose="02020603050405020304" pitchFamily="18" charset="0"/>
                        </a:rPr>
                        <a:t>days</a:t>
                      </a:r>
                    </a:p>
                  </a:txBody>
                  <a:tcPr marL="78015" marR="30395" marT="39008" marB="39008" anchor="ctr">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marL="0" marR="88265" indent="0" algn="ctr">
                        <a:lnSpc>
                          <a:spcPct val="107000"/>
                        </a:lnSpc>
                        <a:spcAft>
                          <a:spcPts val="15"/>
                        </a:spcAft>
                        <a:buNone/>
                      </a:pPr>
                      <a:r>
                        <a:rPr lang="en-US" sz="1200" b="1" kern="100" cap="all" spc="60">
                          <a:solidFill>
                            <a:schemeClr val="tx1">
                              <a:lumMod val="75000"/>
                              <a:lumOff val="25000"/>
                            </a:schemeClr>
                          </a:solidFill>
                          <a:effectLst/>
                          <a:latin typeface="Times New Roman" panose="02020603050405020304" pitchFamily="18" charset="0"/>
                          <a:ea typeface="Courier New" panose="02070309020205020404" pitchFamily="49" charset="0"/>
                          <a:cs typeface="Times New Roman" panose="02020603050405020304" pitchFamily="18" charset="0"/>
                        </a:rPr>
                        <a:t>Beets, carrots, dill, mint</a:t>
                      </a:r>
                    </a:p>
                  </a:txBody>
                  <a:tcPr marL="78015" marR="30395" marT="39008" marB="39008" anchor="ctr">
                    <a:lnL w="12700" cmpd="sng">
                      <a:noFill/>
                      <a:prstDash val="solid"/>
                    </a:lnL>
                    <a:lnR w="12700" cmpd="sng">
                      <a:noFill/>
                      <a:prstDash val="solid"/>
                    </a:lnR>
                    <a:lnT w="12700" cmpd="sng">
                      <a:noFill/>
                      <a:prstDash val="solid"/>
                    </a:lnT>
                    <a:lnB w="9525" cap="flat" cmpd="sng" algn="ctr">
                      <a:solidFill>
                        <a:srgbClr val="D8DCDC"/>
                      </a:solidFill>
                      <a:prstDash val="solid"/>
                    </a:lnB>
                    <a:noFill/>
                  </a:tcPr>
                </a:tc>
                <a:extLst>
                  <a:ext uri="{0D108BD9-81ED-4DB2-BD59-A6C34878D82A}">
                    <a16:rowId xmlns:a16="http://schemas.microsoft.com/office/drawing/2014/main" val="453362334"/>
                  </a:ext>
                </a:extLst>
              </a:tr>
              <a:tr h="1078348">
                <a:tc>
                  <a:txBody>
                    <a:bodyPr/>
                    <a:lstStyle/>
                    <a:p>
                      <a:pPr marL="16510" marR="0" indent="0" algn="ctr">
                        <a:lnSpc>
                          <a:spcPct val="107000"/>
                        </a:lnSpc>
                        <a:spcAft>
                          <a:spcPts val="15"/>
                        </a:spcAft>
                        <a:buNone/>
                      </a:pPr>
                      <a:r>
                        <a:rPr lang="en-US" sz="1200" kern="100" cap="none" spc="0">
                          <a:solidFill>
                            <a:schemeClr val="tx1">
                              <a:lumMod val="75000"/>
                              <a:lumOff val="25000"/>
                            </a:schemeClr>
                          </a:solidFill>
                          <a:effectLst/>
                          <a:latin typeface="Times New Roman" panose="02020603050405020304" pitchFamily="18" charset="0"/>
                          <a:ea typeface="Courier New" panose="02070309020205020404" pitchFamily="49" charset="0"/>
                          <a:cs typeface="Times New Roman" panose="02020603050405020304" pitchFamily="18" charset="0"/>
                        </a:rPr>
                        <a:t>Green Beans</a:t>
                      </a:r>
                    </a:p>
                  </a:txBody>
                  <a:tcPr marL="78015" marR="3377" marT="39008" marB="39008"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marL="10795" marR="0" indent="0" algn="ctr">
                        <a:lnSpc>
                          <a:spcPct val="107000"/>
                        </a:lnSpc>
                        <a:spcAft>
                          <a:spcPts val="15"/>
                        </a:spcAft>
                        <a:buNone/>
                      </a:pPr>
                      <a:r>
                        <a:rPr lang="en-US" sz="1200" kern="100" cap="none" spc="0">
                          <a:solidFill>
                            <a:schemeClr val="tx1">
                              <a:lumMod val="75000"/>
                              <a:lumOff val="25000"/>
                            </a:schemeClr>
                          </a:solidFill>
                          <a:effectLst/>
                          <a:latin typeface="Times New Roman" panose="02020603050405020304" pitchFamily="18" charset="0"/>
                          <a:ea typeface="Courier New" panose="02070309020205020404" pitchFamily="49" charset="0"/>
                          <a:cs typeface="Times New Roman" panose="02020603050405020304" pitchFamily="18" charset="0"/>
                        </a:rPr>
                        <a:t>Full sun</a:t>
                      </a:r>
                    </a:p>
                  </a:txBody>
                  <a:tcPr marL="78015" marR="3377" marT="39008" marB="39008"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marL="230505" marR="0" indent="0" algn="ctr">
                        <a:lnSpc>
                          <a:spcPct val="107000"/>
                        </a:lnSpc>
                        <a:spcAft>
                          <a:spcPts val="240"/>
                        </a:spcAft>
                        <a:buNone/>
                      </a:pPr>
                      <a:r>
                        <a:rPr lang="en-US" sz="1200" kern="100" cap="none" spc="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weeks</a:t>
                      </a:r>
                      <a:endParaRPr lang="en-US" sz="1200" kern="100" cap="none" spc="0">
                        <a:solidFill>
                          <a:schemeClr val="tx1">
                            <a:lumMod val="75000"/>
                            <a:lumOff val="25000"/>
                          </a:schemeClr>
                        </a:solidFill>
                        <a:effectLst/>
                        <a:latin typeface="Times New Roman" panose="02020603050405020304" pitchFamily="18" charset="0"/>
                        <a:ea typeface="Courier New" panose="02070309020205020404" pitchFamily="49" charset="0"/>
                        <a:cs typeface="Times New Roman" panose="02020603050405020304" pitchFamily="18" charset="0"/>
                      </a:endParaRPr>
                    </a:p>
                    <a:p>
                      <a:pPr marL="10795" marR="0" indent="0" algn="ctr">
                        <a:lnSpc>
                          <a:spcPct val="107000"/>
                        </a:lnSpc>
                        <a:spcAft>
                          <a:spcPts val="15"/>
                        </a:spcAft>
                        <a:buNone/>
                      </a:pPr>
                      <a:r>
                        <a:rPr lang="en-US" sz="1200" kern="100" cap="none" spc="0">
                          <a:solidFill>
                            <a:schemeClr val="tx1">
                              <a:lumMod val="75000"/>
                              <a:lumOff val="25000"/>
                            </a:schemeClr>
                          </a:solidFill>
                          <a:effectLst/>
                          <a:latin typeface="Times New Roman" panose="02020603050405020304" pitchFamily="18" charset="0"/>
                          <a:ea typeface="Courier New" panose="02070309020205020404" pitchFamily="49" charset="0"/>
                          <a:cs typeface="Times New Roman" panose="02020603050405020304" pitchFamily="18" charset="0"/>
                        </a:rPr>
                        <a:t>ALF</a:t>
                      </a:r>
                    </a:p>
                  </a:txBody>
                  <a:tcPr marL="78015" marR="3377" marT="39008" marB="39008"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marL="21590" marR="0" indent="0" algn="ctr">
                        <a:lnSpc>
                          <a:spcPct val="107000"/>
                        </a:lnSpc>
                        <a:spcAft>
                          <a:spcPts val="15"/>
                        </a:spcAft>
                        <a:buNone/>
                      </a:pPr>
                      <a:r>
                        <a:rPr lang="en-US" sz="1200" kern="100" cap="none" spc="0">
                          <a:solidFill>
                            <a:schemeClr val="tx1">
                              <a:lumMod val="75000"/>
                              <a:lumOff val="25000"/>
                            </a:schemeClr>
                          </a:solidFill>
                          <a:effectLst/>
                          <a:latin typeface="Times New Roman" panose="02020603050405020304" pitchFamily="18" charset="0"/>
                          <a:ea typeface="Courier New" panose="02070309020205020404" pitchFamily="49" charset="0"/>
                          <a:cs typeface="Times New Roman" panose="02020603050405020304" pitchFamily="18" charset="0"/>
                        </a:rPr>
                        <a:t>Direct</a:t>
                      </a:r>
                    </a:p>
                  </a:txBody>
                  <a:tcPr marL="78015" marR="3377" marT="39008" marB="39008"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marL="15240" marR="0" indent="0" algn="ctr">
                        <a:lnSpc>
                          <a:spcPct val="107000"/>
                        </a:lnSpc>
                        <a:spcAft>
                          <a:spcPts val="15"/>
                        </a:spcAft>
                        <a:buNone/>
                      </a:pPr>
                      <a:r>
                        <a:rPr lang="en-US" sz="1200" kern="100" cap="none" spc="0">
                          <a:solidFill>
                            <a:schemeClr val="tx1">
                              <a:lumMod val="75000"/>
                              <a:lumOff val="25000"/>
                            </a:schemeClr>
                          </a:solidFill>
                          <a:effectLst/>
                          <a:latin typeface="Times New Roman" panose="02020603050405020304" pitchFamily="18" charset="0"/>
                          <a:ea typeface="Courier New" panose="02070309020205020404" pitchFamily="49" charset="0"/>
                          <a:cs typeface="Times New Roman" panose="02020603050405020304" pitchFamily="18" charset="0"/>
                        </a:rPr>
                        <a:t>1 inch</a:t>
                      </a:r>
                    </a:p>
                  </a:txBody>
                  <a:tcPr marL="78015" marR="3377" marT="39008" marB="39008"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marL="109855" marR="91440" indent="0" algn="ctr">
                        <a:lnSpc>
                          <a:spcPct val="107000"/>
                        </a:lnSpc>
                        <a:spcAft>
                          <a:spcPts val="15"/>
                        </a:spcAft>
                        <a:buNone/>
                      </a:pPr>
                      <a:r>
                        <a:rPr lang="en-US" sz="1200" kern="100" cap="none" spc="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6-8 </a:t>
                      </a:r>
                      <a:r>
                        <a:rPr lang="en-US" sz="1200" kern="100" cap="none" spc="0">
                          <a:solidFill>
                            <a:schemeClr val="tx1">
                              <a:lumMod val="75000"/>
                              <a:lumOff val="25000"/>
                            </a:schemeClr>
                          </a:solidFill>
                          <a:effectLst/>
                          <a:latin typeface="Times New Roman" panose="02020603050405020304" pitchFamily="18" charset="0"/>
                          <a:ea typeface="Courier New" panose="02070309020205020404" pitchFamily="49" charset="0"/>
                          <a:cs typeface="Times New Roman" panose="02020603050405020304" pitchFamily="18" charset="0"/>
                        </a:rPr>
                        <a:t>inches</a:t>
                      </a:r>
                    </a:p>
                  </a:txBody>
                  <a:tcPr marL="78015" marR="3377" marT="39008" marB="39008"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marL="68580" marR="52070" indent="0" algn="ctr">
                        <a:lnSpc>
                          <a:spcPct val="107000"/>
                        </a:lnSpc>
                        <a:spcAft>
                          <a:spcPts val="15"/>
                        </a:spcAft>
                        <a:buNone/>
                      </a:pPr>
                      <a:r>
                        <a:rPr lang="en-US" sz="1200" kern="100" cap="none" spc="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50-60 </a:t>
                      </a:r>
                      <a:r>
                        <a:rPr lang="en-US" sz="1200" kern="100" cap="none" spc="0">
                          <a:solidFill>
                            <a:schemeClr val="tx1">
                              <a:lumMod val="75000"/>
                              <a:lumOff val="25000"/>
                            </a:schemeClr>
                          </a:solidFill>
                          <a:effectLst/>
                          <a:latin typeface="Times New Roman" panose="02020603050405020304" pitchFamily="18" charset="0"/>
                          <a:ea typeface="Courier New" panose="02070309020205020404" pitchFamily="49" charset="0"/>
                          <a:cs typeface="Times New Roman" panose="02020603050405020304" pitchFamily="18" charset="0"/>
                        </a:rPr>
                        <a:t>days</a:t>
                      </a:r>
                    </a:p>
                  </a:txBody>
                  <a:tcPr marL="78015" marR="3377" marT="39008" marB="39008"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marL="18415" marR="0" indent="0" algn="ctr">
                        <a:lnSpc>
                          <a:spcPct val="107000"/>
                        </a:lnSpc>
                        <a:spcAft>
                          <a:spcPts val="15"/>
                        </a:spcAft>
                        <a:buNone/>
                      </a:pPr>
                      <a:r>
                        <a:rPr lang="en-US" sz="1200" kern="100" cap="none" spc="0">
                          <a:solidFill>
                            <a:schemeClr val="tx1">
                              <a:lumMod val="75000"/>
                              <a:lumOff val="25000"/>
                            </a:schemeClr>
                          </a:solidFill>
                          <a:effectLst/>
                          <a:latin typeface="Times New Roman" panose="02020603050405020304" pitchFamily="18" charset="0"/>
                          <a:ea typeface="Courier New" panose="02070309020205020404" pitchFamily="49" charset="0"/>
                          <a:cs typeface="Times New Roman" panose="02020603050405020304" pitchFamily="18" charset="0"/>
                        </a:rPr>
                        <a:t>Cabbage, carrots, cucumbers, potatoes</a:t>
                      </a:r>
                    </a:p>
                  </a:txBody>
                  <a:tcPr marL="78015" marR="3377" marT="39008" marB="39008"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1398375094"/>
                  </a:ext>
                </a:extLst>
              </a:tr>
              <a:tr h="1105285">
                <a:tc>
                  <a:txBody>
                    <a:bodyPr/>
                    <a:lstStyle/>
                    <a:p>
                      <a:pPr marL="0" marR="91440" indent="0" algn="ctr">
                        <a:lnSpc>
                          <a:spcPct val="107000"/>
                        </a:lnSpc>
                        <a:spcAft>
                          <a:spcPts val="15"/>
                        </a:spcAft>
                        <a:buNone/>
                      </a:pPr>
                      <a:r>
                        <a:rPr lang="en-US" sz="1200" kern="100" cap="none" spc="0" dirty="0">
                          <a:solidFill>
                            <a:schemeClr val="tx1">
                              <a:lumMod val="75000"/>
                              <a:lumOff val="25000"/>
                            </a:schemeClr>
                          </a:solidFill>
                          <a:effectLst/>
                          <a:latin typeface="Times New Roman" panose="02020603050405020304" pitchFamily="18" charset="0"/>
                          <a:ea typeface="Courier New" panose="02070309020205020404" pitchFamily="49" charset="0"/>
                          <a:cs typeface="Times New Roman" panose="02020603050405020304" pitchFamily="18" charset="0"/>
                        </a:rPr>
                        <a:t>Spinach</a:t>
                      </a:r>
                    </a:p>
                  </a:txBody>
                  <a:tcPr marL="78015" marR="3377" marT="39008" marB="39008"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marL="0" marR="85090" indent="0" algn="ctr">
                        <a:lnSpc>
                          <a:spcPct val="107000"/>
                        </a:lnSpc>
                        <a:spcAft>
                          <a:spcPts val="15"/>
                        </a:spcAft>
                        <a:buNone/>
                      </a:pPr>
                      <a:r>
                        <a:rPr lang="en-US" sz="1200" kern="100" cap="none" spc="0">
                          <a:solidFill>
                            <a:schemeClr val="tx1">
                              <a:lumMod val="75000"/>
                              <a:lumOff val="25000"/>
                            </a:schemeClr>
                          </a:solidFill>
                          <a:effectLst/>
                          <a:latin typeface="Times New Roman" panose="02020603050405020304" pitchFamily="18" charset="0"/>
                          <a:ea typeface="Courier New" panose="02070309020205020404" pitchFamily="49" charset="0"/>
                          <a:cs typeface="Times New Roman" panose="02020603050405020304" pitchFamily="18" charset="0"/>
                        </a:rPr>
                        <a:t>Partial shade</a:t>
                      </a:r>
                    </a:p>
                  </a:txBody>
                  <a:tcPr marL="78015" marR="3377" marT="39008" marB="39008"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marL="0" marR="88265" indent="0" algn="ctr">
                        <a:lnSpc>
                          <a:spcPct val="107000"/>
                        </a:lnSpc>
                        <a:spcAft>
                          <a:spcPts val="100"/>
                        </a:spcAft>
                        <a:buNone/>
                      </a:pPr>
                      <a:r>
                        <a:rPr lang="en-US" sz="1200" kern="100" cap="none" spc="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4-6 weeks</a:t>
                      </a:r>
                      <a:endParaRPr lang="en-US" sz="1200" kern="100" cap="none" spc="0">
                        <a:solidFill>
                          <a:schemeClr val="tx1">
                            <a:lumMod val="75000"/>
                            <a:lumOff val="25000"/>
                          </a:schemeClr>
                        </a:solidFill>
                        <a:effectLst/>
                        <a:latin typeface="Times New Roman" panose="02020603050405020304" pitchFamily="18" charset="0"/>
                        <a:ea typeface="Courier New" panose="02070309020205020404" pitchFamily="49" charset="0"/>
                        <a:cs typeface="Times New Roman" panose="02020603050405020304" pitchFamily="18" charset="0"/>
                      </a:endParaRPr>
                    </a:p>
                    <a:p>
                      <a:pPr marL="0" marR="85090" indent="0" algn="ctr">
                        <a:lnSpc>
                          <a:spcPct val="107000"/>
                        </a:lnSpc>
                        <a:spcAft>
                          <a:spcPts val="15"/>
                        </a:spcAft>
                        <a:buNone/>
                      </a:pPr>
                      <a:r>
                        <a:rPr lang="en-US" sz="1200" kern="100" cap="none" spc="0">
                          <a:solidFill>
                            <a:schemeClr val="tx1">
                              <a:lumMod val="75000"/>
                              <a:lumOff val="25000"/>
                            </a:schemeClr>
                          </a:solidFill>
                          <a:effectLst/>
                          <a:latin typeface="Times New Roman" panose="02020603050405020304" pitchFamily="18" charset="0"/>
                          <a:ea typeface="Courier New" panose="02070309020205020404" pitchFamily="49" charset="0"/>
                          <a:cs typeface="Times New Roman" panose="02020603050405020304" pitchFamily="18" charset="0"/>
                        </a:rPr>
                        <a:t>BLF</a:t>
                      </a:r>
                    </a:p>
                  </a:txBody>
                  <a:tcPr marL="78015" marR="3377" marT="39008" marB="39008"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marL="0" marR="80645" indent="0" algn="ctr">
                        <a:lnSpc>
                          <a:spcPct val="107000"/>
                        </a:lnSpc>
                        <a:spcAft>
                          <a:spcPts val="15"/>
                        </a:spcAft>
                        <a:buNone/>
                      </a:pPr>
                      <a:r>
                        <a:rPr lang="en-US" sz="1200" kern="100" cap="none" spc="0">
                          <a:solidFill>
                            <a:schemeClr val="tx1">
                              <a:lumMod val="75000"/>
                              <a:lumOff val="25000"/>
                            </a:schemeClr>
                          </a:solidFill>
                          <a:effectLst/>
                          <a:latin typeface="Times New Roman" panose="02020603050405020304" pitchFamily="18" charset="0"/>
                          <a:ea typeface="Courier New" panose="02070309020205020404" pitchFamily="49" charset="0"/>
                          <a:cs typeface="Times New Roman" panose="02020603050405020304" pitchFamily="18" charset="0"/>
                        </a:rPr>
                        <a:t>Direct</a:t>
                      </a:r>
                    </a:p>
                  </a:txBody>
                  <a:tcPr marL="78015" marR="3377" marT="39008" marB="39008"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marL="0" marR="86995" indent="0" algn="ctr">
                        <a:lnSpc>
                          <a:spcPct val="107000"/>
                        </a:lnSpc>
                        <a:spcAft>
                          <a:spcPts val="15"/>
                        </a:spcAft>
                        <a:buNone/>
                      </a:pPr>
                      <a:r>
                        <a:rPr lang="en-US" sz="1200" kern="100" cap="none" spc="0">
                          <a:solidFill>
                            <a:schemeClr val="tx1">
                              <a:lumMod val="75000"/>
                              <a:lumOff val="25000"/>
                            </a:schemeClr>
                          </a:solidFill>
                          <a:effectLst/>
                          <a:latin typeface="Times New Roman" panose="02020603050405020304" pitchFamily="18" charset="0"/>
                          <a:ea typeface="Courier New" panose="02070309020205020404" pitchFamily="49" charset="0"/>
                          <a:cs typeface="Times New Roman" panose="02020603050405020304" pitchFamily="18" charset="0"/>
                        </a:rPr>
                        <a:t>1/2 inch</a:t>
                      </a:r>
                    </a:p>
                  </a:txBody>
                  <a:tcPr marL="78015" marR="3377" marT="39008" marB="39008"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marL="0" marR="68580" indent="0" algn="ctr">
                        <a:lnSpc>
                          <a:spcPct val="107000"/>
                        </a:lnSpc>
                        <a:spcAft>
                          <a:spcPts val="15"/>
                        </a:spcAft>
                        <a:buNone/>
                      </a:pPr>
                      <a:r>
                        <a:rPr lang="en-US" sz="1200" kern="100" cap="none" spc="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6-12 </a:t>
                      </a:r>
                      <a:r>
                        <a:rPr lang="en-US" sz="1200" kern="100" cap="none" spc="0">
                          <a:solidFill>
                            <a:schemeClr val="tx1">
                              <a:lumMod val="75000"/>
                              <a:lumOff val="25000"/>
                            </a:schemeClr>
                          </a:solidFill>
                          <a:effectLst/>
                          <a:latin typeface="Times New Roman" panose="02020603050405020304" pitchFamily="18" charset="0"/>
                          <a:ea typeface="Courier New" panose="02070309020205020404" pitchFamily="49" charset="0"/>
                          <a:cs typeface="Times New Roman" panose="02020603050405020304" pitchFamily="18" charset="0"/>
                        </a:rPr>
                        <a:t>inches</a:t>
                      </a:r>
                    </a:p>
                  </a:txBody>
                  <a:tcPr marL="78015" marR="3377" marT="39008" marB="39008"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marL="0" marR="52070" indent="0" algn="ctr">
                        <a:lnSpc>
                          <a:spcPct val="107000"/>
                        </a:lnSpc>
                        <a:spcAft>
                          <a:spcPts val="15"/>
                        </a:spcAft>
                        <a:buNone/>
                      </a:pPr>
                      <a:r>
                        <a:rPr lang="en-US" sz="1200" kern="100" cap="none" spc="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40-50 </a:t>
                      </a:r>
                      <a:r>
                        <a:rPr lang="en-US" sz="1200" kern="100" cap="none" spc="0">
                          <a:solidFill>
                            <a:schemeClr val="tx1">
                              <a:lumMod val="75000"/>
                              <a:lumOff val="25000"/>
                            </a:schemeClr>
                          </a:solidFill>
                          <a:effectLst/>
                          <a:latin typeface="Times New Roman" panose="02020603050405020304" pitchFamily="18" charset="0"/>
                          <a:ea typeface="Courier New" panose="02070309020205020404" pitchFamily="49" charset="0"/>
                          <a:cs typeface="Times New Roman" panose="02020603050405020304" pitchFamily="18" charset="0"/>
                        </a:rPr>
                        <a:t>days</a:t>
                      </a:r>
                    </a:p>
                  </a:txBody>
                  <a:tcPr marL="78015" marR="3377" marT="39008" marB="39008"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marL="0" marR="83820" indent="0" algn="ctr">
                        <a:lnSpc>
                          <a:spcPct val="107000"/>
                        </a:lnSpc>
                        <a:spcAft>
                          <a:spcPts val="15"/>
                        </a:spcAft>
                        <a:buNone/>
                      </a:pPr>
                      <a:r>
                        <a:rPr lang="en-US" sz="1200" kern="100" cap="none" spc="0" dirty="0">
                          <a:solidFill>
                            <a:schemeClr val="tx1">
                              <a:lumMod val="75000"/>
                              <a:lumOff val="25000"/>
                            </a:schemeClr>
                          </a:solidFill>
                          <a:effectLst/>
                          <a:latin typeface="Times New Roman" panose="02020603050405020304" pitchFamily="18" charset="0"/>
                          <a:ea typeface="Courier New" panose="02070309020205020404" pitchFamily="49" charset="0"/>
                          <a:cs typeface="Times New Roman" panose="02020603050405020304" pitchFamily="18" charset="0"/>
                        </a:rPr>
                        <a:t>Strawberries, cauliflower, carrots</a:t>
                      </a:r>
                    </a:p>
                  </a:txBody>
                  <a:tcPr marL="78015" marR="3377" marT="39008" marB="39008"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607298885"/>
                  </a:ext>
                </a:extLst>
              </a:tr>
              <a:tr h="441253">
                <a:tc>
                  <a:txBody>
                    <a:bodyPr/>
                    <a:lstStyle/>
                    <a:p>
                      <a:endParaRPr lang="en-US" sz="600" cap="none" spc="0">
                        <a:solidFill>
                          <a:schemeClr val="tx1">
                            <a:lumMod val="75000"/>
                            <a:lumOff val="25000"/>
                          </a:schemeClr>
                        </a:solidFill>
                      </a:endParaRPr>
                    </a:p>
                  </a:txBody>
                  <a:tcPr marL="78015" marR="20263" marT="39008" marB="3900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endParaRPr lang="en-US" sz="600" cap="none" spc="0">
                        <a:solidFill>
                          <a:schemeClr val="tx1">
                            <a:lumMod val="75000"/>
                            <a:lumOff val="25000"/>
                          </a:schemeClr>
                        </a:solidFill>
                      </a:endParaRPr>
                    </a:p>
                  </a:txBody>
                  <a:tcPr marL="78015" marR="20263" marT="39008" marB="3900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endParaRPr lang="en-US" sz="600" cap="none" spc="0">
                        <a:solidFill>
                          <a:schemeClr val="tx1">
                            <a:lumMod val="75000"/>
                            <a:lumOff val="25000"/>
                          </a:schemeClr>
                        </a:solidFill>
                      </a:endParaRPr>
                    </a:p>
                  </a:txBody>
                  <a:tcPr marL="78015" marR="20263" marT="39008" marB="3900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endParaRPr lang="en-US" sz="600" cap="none" spc="0">
                        <a:solidFill>
                          <a:schemeClr val="tx1">
                            <a:lumMod val="75000"/>
                            <a:lumOff val="25000"/>
                          </a:schemeClr>
                        </a:solidFill>
                      </a:endParaRPr>
                    </a:p>
                  </a:txBody>
                  <a:tcPr marL="78015" marR="20263" marT="39008" marB="3900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endParaRPr lang="en-US" sz="600" cap="none" spc="0">
                        <a:solidFill>
                          <a:schemeClr val="tx1">
                            <a:lumMod val="75000"/>
                            <a:lumOff val="25000"/>
                          </a:schemeClr>
                        </a:solidFill>
                      </a:endParaRPr>
                    </a:p>
                  </a:txBody>
                  <a:tcPr marL="78015" marR="20263" marT="39008" marB="3900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endParaRPr lang="en-US" sz="600" cap="none" spc="0">
                        <a:solidFill>
                          <a:schemeClr val="tx1">
                            <a:lumMod val="75000"/>
                            <a:lumOff val="25000"/>
                          </a:schemeClr>
                        </a:solidFill>
                      </a:endParaRPr>
                    </a:p>
                  </a:txBody>
                  <a:tcPr marL="78015" marR="20263" marT="39008" marB="3900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endParaRPr lang="en-US" sz="600" cap="none" spc="0">
                        <a:solidFill>
                          <a:schemeClr val="tx1">
                            <a:lumMod val="75000"/>
                            <a:lumOff val="25000"/>
                          </a:schemeClr>
                        </a:solidFill>
                      </a:endParaRPr>
                    </a:p>
                  </a:txBody>
                  <a:tcPr marL="78015" marR="20263" marT="39008" marB="3900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endParaRPr lang="en-US" sz="600" cap="none" spc="0" dirty="0">
                        <a:solidFill>
                          <a:schemeClr val="tx1">
                            <a:lumMod val="75000"/>
                            <a:lumOff val="25000"/>
                          </a:schemeClr>
                        </a:solidFill>
                      </a:endParaRPr>
                    </a:p>
                  </a:txBody>
                  <a:tcPr marL="78015" marR="20263" marT="39008" marB="3900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3264817180"/>
                  </a:ext>
                </a:extLst>
              </a:tr>
            </a:tbl>
          </a:graphicData>
        </a:graphic>
      </p:graphicFrame>
    </p:spTree>
    <p:extLst>
      <p:ext uri="{BB962C8B-B14F-4D97-AF65-F5344CB8AC3E}">
        <p14:creationId xmlns:p14="http://schemas.microsoft.com/office/powerpoint/2010/main" val="978796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EB0D40EF-BA14-42F1-9492-D38C59DCAB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1" name="Straight Connector 30">
              <a:extLst>
                <a:ext uri="{FF2B5EF4-FFF2-40B4-BE49-F238E27FC236}">
                  <a16:creationId xmlns:a16="http://schemas.microsoft.com/office/drawing/2014/main" id="{B2C3A70F-581F-48B1-AD94-04AF9A38D2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13EABD0F-494E-4C0C-8A0C-139AFC4283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7" name="Rectangle 23">
              <a:extLst>
                <a:ext uri="{FF2B5EF4-FFF2-40B4-BE49-F238E27FC236}">
                  <a16:creationId xmlns:a16="http://schemas.microsoft.com/office/drawing/2014/main" id="{739811F7-2462-4463-BE69-32CEBED03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Rectangle 25">
              <a:extLst>
                <a:ext uri="{FF2B5EF4-FFF2-40B4-BE49-F238E27FC236}">
                  <a16:creationId xmlns:a16="http://schemas.microsoft.com/office/drawing/2014/main" id="{D91A6F9F-54F1-461A-A043-E97203A85F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Isosceles Triangle 48">
              <a:extLst>
                <a:ext uri="{FF2B5EF4-FFF2-40B4-BE49-F238E27FC236}">
                  <a16:creationId xmlns:a16="http://schemas.microsoft.com/office/drawing/2014/main" id="{28681C3A-B98D-44BE-8120-45C3F3BA0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Rectangle 27">
              <a:extLst>
                <a:ext uri="{FF2B5EF4-FFF2-40B4-BE49-F238E27FC236}">
                  <a16:creationId xmlns:a16="http://schemas.microsoft.com/office/drawing/2014/main" id="{37478156-05FD-4D8F-AE53-B3D40AF29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 name="Rectangle 28">
              <a:extLst>
                <a:ext uri="{FF2B5EF4-FFF2-40B4-BE49-F238E27FC236}">
                  <a16:creationId xmlns:a16="http://schemas.microsoft.com/office/drawing/2014/main" id="{A81F9C83-B446-4703-8B99-C01F0E403E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2" name="Rectangle 29">
              <a:extLst>
                <a:ext uri="{FF2B5EF4-FFF2-40B4-BE49-F238E27FC236}">
                  <a16:creationId xmlns:a16="http://schemas.microsoft.com/office/drawing/2014/main" id="{C2F5F0B6-D807-4AAE-852B-7BECE0CF45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3" name="Isosceles Triangle 52">
              <a:extLst>
                <a:ext uri="{FF2B5EF4-FFF2-40B4-BE49-F238E27FC236}">
                  <a16:creationId xmlns:a16="http://schemas.microsoft.com/office/drawing/2014/main" id="{0945AE7B-1E9E-491F-976F-1552730887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4" name="Isosceles Triangle 53">
              <a:extLst>
                <a:ext uri="{FF2B5EF4-FFF2-40B4-BE49-F238E27FC236}">
                  <a16:creationId xmlns:a16="http://schemas.microsoft.com/office/drawing/2014/main" id="{A38028DA-F87E-4372-9295-BC98DB4007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B7545968-70F7-0180-6448-3547E442EF4A}"/>
              </a:ext>
            </a:extLst>
          </p:cNvPr>
          <p:cNvSpPr>
            <a:spLocks noGrp="1"/>
          </p:cNvSpPr>
          <p:nvPr>
            <p:ph type="title"/>
          </p:nvPr>
        </p:nvSpPr>
        <p:spPr>
          <a:xfrm>
            <a:off x="677334" y="609599"/>
            <a:ext cx="8596667" cy="1433689"/>
          </a:xfrm>
        </p:spPr>
        <p:txBody>
          <a:bodyPr vert="horz" lIns="91440" tIns="45720" rIns="91440" bIns="45720" rtlCol="0" anchor="t">
            <a:normAutofit fontScale="90000"/>
          </a:bodyPr>
          <a:lstStyle/>
          <a:p>
            <a:pPr>
              <a:lnSpc>
                <a:spcPct val="90000"/>
              </a:lnSpc>
            </a:pPr>
            <a:r>
              <a:rPr lang="en-US" sz="1400" dirty="0"/>
              <a:t> </a:t>
            </a:r>
            <a:r>
              <a:rPr lang="en-US" sz="1800" b="1" dirty="0">
                <a:solidFill>
                  <a:schemeClr val="tx1"/>
                </a:solidFill>
              </a:rPr>
              <a:t>Growing Cherry Tomatoes</a:t>
            </a:r>
            <a:br>
              <a:rPr lang="en-US" sz="1800" b="1" dirty="0"/>
            </a:br>
            <a:r>
              <a:rPr lang="en-US" sz="1800" b="1" dirty="0" err="1"/>
              <a:t>Tomatoes</a:t>
            </a:r>
            <a:r>
              <a:rPr lang="en-US" sz="1800" b="1" dirty="0"/>
              <a:t> are fruits that originated in Peru and have more than 10,000 varieties in colors like yellow, purple, and black. They were once feared as poisonous but are now celebrated, with a massive annual tomato-throwing festival in Spain and Ohio's official state drink being tomato juice. Tomatoes have even been grown in space, and the heaviest one on record weighed over 7 pounds</a:t>
            </a:r>
            <a:br>
              <a:rPr lang="en-US" sz="1400" dirty="0"/>
            </a:br>
            <a:endParaRPr lang="en-US" sz="1400" dirty="0"/>
          </a:p>
        </p:txBody>
      </p:sp>
      <p:sp>
        <p:nvSpPr>
          <p:cNvPr id="55" name="Isosceles Triangle 8">
            <a:extLst>
              <a:ext uri="{FF2B5EF4-FFF2-40B4-BE49-F238E27FC236}">
                <a16:creationId xmlns:a16="http://schemas.microsoft.com/office/drawing/2014/main" id="{98EE4960-6ED7-49B4-BEEE-A96A0C83D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Content Placeholder 6">
            <a:extLst>
              <a:ext uri="{FF2B5EF4-FFF2-40B4-BE49-F238E27FC236}">
                <a16:creationId xmlns:a16="http://schemas.microsoft.com/office/drawing/2014/main" id="{19C4C05A-685B-2E7E-7FD0-06DCFDC030E4}"/>
              </a:ext>
            </a:extLst>
          </p:cNvPr>
          <p:cNvPicPr>
            <a:picLocks noGrp="1" noChangeAspect="1"/>
          </p:cNvPicPr>
          <p:nvPr>
            <p:ph type="pic" idx="1"/>
          </p:nvPr>
        </p:nvPicPr>
        <p:blipFill>
          <a:blip r:embed="rId3"/>
          <a:srcRect l="16188" r="16190" b="1"/>
          <a:stretch>
            <a:fillRect/>
          </a:stretch>
        </p:blipFill>
        <p:spPr>
          <a:xfrm>
            <a:off x="649075" y="2158073"/>
            <a:ext cx="2625335" cy="3882362"/>
          </a:xfrm>
          <a:prstGeom prst="rect">
            <a:avLst/>
          </a:prstGeom>
        </p:spPr>
      </p:pic>
      <p:pic>
        <p:nvPicPr>
          <p:cNvPr id="5" name="Content Placeholder 4" descr="Person holding a handful of tomatoes">
            <a:extLst>
              <a:ext uri="{FF2B5EF4-FFF2-40B4-BE49-F238E27FC236}">
                <a16:creationId xmlns:a16="http://schemas.microsoft.com/office/drawing/2014/main" id="{9E085C5F-1BB0-19C6-B647-54DAA66826CE}"/>
              </a:ext>
            </a:extLst>
          </p:cNvPr>
          <p:cNvPicPr>
            <a:picLocks noChangeAspect="1"/>
          </p:cNvPicPr>
          <p:nvPr/>
        </p:nvPicPr>
        <p:blipFill>
          <a:blip r:embed="rId4">
            <a:extLst>
              <a:ext uri="{28A0092B-C50C-407E-A947-70E740481C1C}">
                <a14:useLocalDpi xmlns:a14="http://schemas.microsoft.com/office/drawing/2010/main" val="0"/>
              </a:ext>
            </a:extLst>
          </a:blip>
          <a:srcRect l="28423" r="26440" b="2"/>
          <a:stretch>
            <a:fillRect/>
          </a:stretch>
        </p:blipFill>
        <p:spPr>
          <a:xfrm>
            <a:off x="3470357" y="2159331"/>
            <a:ext cx="2625335" cy="3882362"/>
          </a:xfrm>
          <a:prstGeom prst="rect">
            <a:avLst/>
          </a:prstGeom>
        </p:spPr>
      </p:pic>
      <p:sp>
        <p:nvSpPr>
          <p:cNvPr id="10" name="Text Placeholder 9">
            <a:extLst>
              <a:ext uri="{FF2B5EF4-FFF2-40B4-BE49-F238E27FC236}">
                <a16:creationId xmlns:a16="http://schemas.microsoft.com/office/drawing/2014/main" id="{C58468E6-D364-AE9E-B2D0-F8A3E55816C1}"/>
              </a:ext>
            </a:extLst>
          </p:cNvPr>
          <p:cNvSpPr>
            <a:spLocks noGrp="1"/>
          </p:cNvSpPr>
          <p:nvPr>
            <p:ph type="body" sz="half" idx="2"/>
          </p:nvPr>
        </p:nvSpPr>
        <p:spPr>
          <a:xfrm>
            <a:off x="6325880" y="2160589"/>
            <a:ext cx="3642209" cy="3880773"/>
          </a:xfrm>
        </p:spPr>
        <p:txBody>
          <a:bodyPr vert="horz" lIns="91440" tIns="45720" rIns="91440" bIns="45720" rtlCol="0">
            <a:normAutofit/>
          </a:bodyPr>
          <a:lstStyle/>
          <a:p>
            <a:pPr>
              <a:lnSpc>
                <a:spcPct val="90000"/>
              </a:lnSpc>
              <a:buFont typeface="Wingdings 3" charset="2"/>
              <a:buChar char=""/>
            </a:pPr>
            <a:endParaRPr lang="en-US" sz="600" dirty="0"/>
          </a:p>
          <a:p>
            <a:pPr>
              <a:lnSpc>
                <a:spcPct val="90000"/>
              </a:lnSpc>
            </a:pPr>
            <a:r>
              <a:rPr lang="en-US" sz="1600" dirty="0">
                <a:latin typeface="Aharoni" panose="02010803020104030203" pitchFamily="2" charset="-79"/>
                <a:cs typeface="Aharoni" panose="02010803020104030203" pitchFamily="2" charset="-79"/>
                <a:hlinkClick r:id="rId5">
                  <a:extLst>
                    <a:ext uri="{A12FA001-AC4F-418D-AE19-62706E023703}">
                      <ahyp:hlinkClr xmlns:ahyp="http://schemas.microsoft.com/office/drawing/2018/hyperlinkcolor" val="tx"/>
                    </a:ext>
                  </a:extLst>
                </a:hlinkClick>
              </a:rPr>
              <a:t>http://www.gardening.cornell.edu/homegardening/sceneea10.html</a:t>
            </a:r>
            <a:endParaRPr lang="en-US" sz="1600" dirty="0">
              <a:latin typeface="Aharoni" panose="02010803020104030203" pitchFamily="2" charset="-79"/>
              <a:cs typeface="Aharoni" panose="02010803020104030203" pitchFamily="2" charset="-79"/>
            </a:endParaRPr>
          </a:p>
          <a:p>
            <a:pPr>
              <a:lnSpc>
                <a:spcPct val="90000"/>
              </a:lnSpc>
            </a:pPr>
            <a:endParaRPr lang="en-US" sz="1600" b="1" dirty="0">
              <a:latin typeface="Aharoni" panose="02010803020104030203" pitchFamily="2" charset="-79"/>
              <a:cs typeface="Aharoni" panose="02010803020104030203" pitchFamily="2" charset="-79"/>
            </a:endParaRPr>
          </a:p>
          <a:p>
            <a:pPr>
              <a:lnSpc>
                <a:spcPct val="90000"/>
              </a:lnSpc>
              <a:buFont typeface="Wingdings 3" charset="2"/>
              <a:buChar char=""/>
            </a:pPr>
            <a:r>
              <a:rPr lang="en-US" sz="1600" b="1" dirty="0">
                <a:latin typeface="Aharoni" panose="02010803020104030203" pitchFamily="2" charset="-79"/>
                <a:cs typeface="Aharoni" panose="02010803020104030203" pitchFamily="2" charset="-79"/>
                <a:hlinkClick r:id="rId6">
                  <a:extLst>
                    <a:ext uri="{A12FA001-AC4F-418D-AE19-62706E023703}">
                      <ahyp:hlinkClr xmlns:ahyp="http://schemas.microsoft.com/office/drawing/2018/hyperlinkcolor" val="tx"/>
                    </a:ext>
                  </a:extLst>
                </a:hlinkClick>
              </a:rPr>
              <a:t>https:</a:t>
            </a:r>
            <a:r>
              <a:rPr lang="en-US" sz="1600" dirty="0">
                <a:latin typeface="Aharoni" panose="02010803020104030203" pitchFamily="2" charset="-79"/>
                <a:cs typeface="Aharoni" panose="02010803020104030203" pitchFamily="2" charset="-79"/>
                <a:hlinkClick r:id="rId6">
                  <a:extLst>
                    <a:ext uri="{A12FA001-AC4F-418D-AE19-62706E023703}">
                      <ahyp:hlinkClr xmlns:ahyp="http://schemas.microsoft.com/office/drawing/2018/hyperlinkcolor" val="tx"/>
                    </a:ext>
                  </a:extLst>
                </a:hlinkClick>
              </a:rPr>
              <a:t>//www.gardenary.com/blog/truth-about-tomatoes</a:t>
            </a:r>
            <a:endParaRPr lang="en-US" sz="1600" dirty="0">
              <a:latin typeface="Aharoni" panose="02010803020104030203" pitchFamily="2" charset="-79"/>
              <a:cs typeface="Aharoni" panose="02010803020104030203" pitchFamily="2" charset="-79"/>
            </a:endParaRPr>
          </a:p>
          <a:p>
            <a:pPr>
              <a:lnSpc>
                <a:spcPct val="90000"/>
              </a:lnSpc>
              <a:buFont typeface="Wingdings 3" charset="2"/>
              <a:buChar char=""/>
            </a:pPr>
            <a:endParaRPr lang="en-US" sz="1600" dirty="0">
              <a:latin typeface="Aharoni" panose="02010803020104030203" pitchFamily="2" charset="-79"/>
              <a:cs typeface="Aharoni" panose="02010803020104030203" pitchFamily="2" charset="-79"/>
            </a:endParaRPr>
          </a:p>
          <a:p>
            <a:pPr>
              <a:lnSpc>
                <a:spcPct val="90000"/>
              </a:lnSpc>
              <a:buFont typeface="Wingdings 3" charset="2"/>
              <a:buChar char=""/>
            </a:pPr>
            <a:r>
              <a:rPr lang="en-US" sz="1600" dirty="0">
                <a:latin typeface="Aharoni" panose="02010803020104030203" pitchFamily="2" charset="-79"/>
                <a:cs typeface="Aharoni" panose="02010803020104030203" pitchFamily="2" charset="-79"/>
                <a:hlinkClick r:id="rId7">
                  <a:extLst>
                    <a:ext uri="{A12FA001-AC4F-418D-AE19-62706E023703}">
                      <ahyp:hlinkClr xmlns:ahyp="http://schemas.microsoft.com/office/drawing/2018/hyperlinkcolor" val="tx"/>
                    </a:ext>
                  </a:extLst>
                </a:hlinkClick>
              </a:rPr>
              <a:t>https://www.canr.msu.edu/news/tomatoes_and_the_science_behind_them</a:t>
            </a:r>
            <a:endParaRPr lang="en-US" sz="1600" dirty="0">
              <a:latin typeface="Aharoni" panose="02010803020104030203" pitchFamily="2" charset="-79"/>
              <a:cs typeface="Aharoni" panose="02010803020104030203" pitchFamily="2" charset="-79"/>
            </a:endParaRPr>
          </a:p>
        </p:txBody>
      </p:sp>
      <p:sp>
        <p:nvSpPr>
          <p:cNvPr id="6" name="Date Placeholder 5">
            <a:extLst>
              <a:ext uri="{FF2B5EF4-FFF2-40B4-BE49-F238E27FC236}">
                <a16:creationId xmlns:a16="http://schemas.microsoft.com/office/drawing/2014/main" id="{65AEC58B-CEE2-68D0-733A-02CE9BDEFC6D}"/>
              </a:ext>
            </a:extLst>
          </p:cNvPr>
          <p:cNvSpPr>
            <a:spLocks noGrp="1"/>
          </p:cNvSpPr>
          <p:nvPr>
            <p:ph type="dt" sz="half" idx="10"/>
          </p:nvPr>
        </p:nvSpPr>
        <p:spPr>
          <a:xfrm>
            <a:off x="6095693" y="6041362"/>
            <a:ext cx="2021380" cy="365125"/>
          </a:xfrm>
        </p:spPr>
        <p:txBody>
          <a:bodyPr vert="horz" lIns="91440" tIns="45720" rIns="91440" bIns="45720" rtlCol="0" anchor="ctr">
            <a:normAutofit/>
          </a:bodyPr>
          <a:lstStyle/>
          <a:p>
            <a:pPr defTabSz="914400">
              <a:spcAft>
                <a:spcPts val="600"/>
              </a:spcAft>
            </a:pPr>
            <a:r>
              <a:rPr lang="en-US"/>
              <a:t>1-32</a:t>
            </a:r>
          </a:p>
        </p:txBody>
      </p:sp>
      <p:sp>
        <p:nvSpPr>
          <p:cNvPr id="4" name="Slide Number Placeholder 3">
            <a:extLst>
              <a:ext uri="{FF2B5EF4-FFF2-40B4-BE49-F238E27FC236}">
                <a16:creationId xmlns:a16="http://schemas.microsoft.com/office/drawing/2014/main" id="{76ACF527-77A0-9D85-17E0-91BFFDF95520}"/>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defTabSz="914400">
              <a:spcAft>
                <a:spcPts val="600"/>
              </a:spcAft>
            </a:pPr>
            <a:fld id="{CBD12358-51D2-46B3-9BDE-DF29528B9454}" type="slidenum">
              <a:rPr lang="en-US" smtClean="0"/>
              <a:pPr defTabSz="914400">
                <a:spcAft>
                  <a:spcPts val="600"/>
                </a:spcAft>
              </a:pPr>
              <a:t>13</a:t>
            </a:fld>
            <a:endParaRPr lang="en-US"/>
          </a:p>
        </p:txBody>
      </p:sp>
    </p:spTree>
    <p:extLst>
      <p:ext uri="{BB962C8B-B14F-4D97-AF65-F5344CB8AC3E}">
        <p14:creationId xmlns:p14="http://schemas.microsoft.com/office/powerpoint/2010/main" val="425997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FFD1841-9904-0863-C389-32386BED5AA9}"/>
              </a:ext>
            </a:extLst>
          </p:cNvPr>
          <p:cNvSpPr>
            <a:spLocks noGrp="1"/>
          </p:cNvSpPr>
          <p:nvPr>
            <p:ph type="title"/>
          </p:nvPr>
        </p:nvSpPr>
        <p:spPr/>
        <p:txBody>
          <a:bodyPr/>
          <a:lstStyle/>
          <a:p>
            <a:r>
              <a:rPr lang="en-US" dirty="0"/>
              <a:t>          </a:t>
            </a:r>
            <a:r>
              <a:rPr lang="en-US" sz="4000" dirty="0"/>
              <a:t>Planting a pumpkin </a:t>
            </a:r>
          </a:p>
        </p:txBody>
      </p:sp>
      <p:sp>
        <p:nvSpPr>
          <p:cNvPr id="3" name="Content Placeholder 2">
            <a:extLst>
              <a:ext uri="{FF2B5EF4-FFF2-40B4-BE49-F238E27FC236}">
                <a16:creationId xmlns:a16="http://schemas.microsoft.com/office/drawing/2014/main" id="{68A5FD2B-E3E5-1C2B-0151-21F216B14A33}"/>
              </a:ext>
            </a:extLst>
          </p:cNvPr>
          <p:cNvSpPr>
            <a:spLocks noGrp="1"/>
          </p:cNvSpPr>
          <p:nvPr>
            <p:ph sz="half" idx="1"/>
          </p:nvPr>
        </p:nvSpPr>
        <p:spPr>
          <a:solidFill>
            <a:schemeClr val="bg1"/>
          </a:solidFill>
        </p:spPr>
        <p:txBody>
          <a:bodyPr>
            <a:normAutofit/>
          </a:bodyPr>
          <a:lstStyle/>
          <a:p>
            <a:pPr lvl="1"/>
            <a:r>
              <a:rPr lang="en-US" dirty="0"/>
              <a:t>Pumpkins are fruits, not vegetables, and are technically a type of berry from the gourd family. They are about 90% water and are grown on every continent except Antarctica. Each pumpkin contains around 500 seeds, and every part of the pumpkin—including the skin, seeds, flesh, and flowers—is edible.   </a:t>
            </a:r>
          </a:p>
          <a:p>
            <a:pPr lvl="1"/>
            <a:r>
              <a:rPr lang="en-US" dirty="0"/>
              <a:t>Refer to the websites below for instructions on how to plant, grow and harvest pumpkins. </a:t>
            </a:r>
          </a:p>
        </p:txBody>
      </p:sp>
      <p:sp>
        <p:nvSpPr>
          <p:cNvPr id="11" name="Picture Placeholder 10">
            <a:extLst>
              <a:ext uri="{FF2B5EF4-FFF2-40B4-BE49-F238E27FC236}">
                <a16:creationId xmlns:a16="http://schemas.microsoft.com/office/drawing/2014/main" id="{22404822-8A1A-68C5-E76D-8D70D9E79187}"/>
              </a:ext>
            </a:extLst>
          </p:cNvPr>
          <p:cNvSpPr>
            <a:spLocks noGrp="1"/>
          </p:cNvSpPr>
          <p:nvPr>
            <p:ph type="pic" sz="quarter" idx="13"/>
          </p:nvPr>
        </p:nvSpPr>
        <p:spPr/>
        <p:txBody>
          <a:bodyPr/>
          <a:lstStyle/>
          <a:p>
            <a:endParaRPr lang="en-US"/>
          </a:p>
        </p:txBody>
      </p:sp>
      <p:sp>
        <p:nvSpPr>
          <p:cNvPr id="6" name="Date Placeholder 5">
            <a:extLst>
              <a:ext uri="{FF2B5EF4-FFF2-40B4-BE49-F238E27FC236}">
                <a16:creationId xmlns:a16="http://schemas.microsoft.com/office/drawing/2014/main" id="{3EBA3F7B-027E-0392-4A7F-3C197CD33090}"/>
              </a:ext>
            </a:extLst>
          </p:cNvPr>
          <p:cNvSpPr>
            <a:spLocks noGrp="1"/>
          </p:cNvSpPr>
          <p:nvPr>
            <p:ph type="dt" sz="half" idx="10"/>
          </p:nvPr>
        </p:nvSpPr>
        <p:spPr/>
        <p:txBody>
          <a:bodyPr/>
          <a:lstStyle/>
          <a:p>
            <a:r>
              <a:rPr lang="en-US"/>
              <a:t>1-32</a:t>
            </a:r>
          </a:p>
        </p:txBody>
      </p:sp>
      <p:sp>
        <p:nvSpPr>
          <p:cNvPr id="5" name="Slide Number Placeholder 4">
            <a:extLst>
              <a:ext uri="{FF2B5EF4-FFF2-40B4-BE49-F238E27FC236}">
                <a16:creationId xmlns:a16="http://schemas.microsoft.com/office/drawing/2014/main" id="{5BE699D6-7C55-2092-7752-B2F8416FF91F}"/>
              </a:ext>
            </a:extLst>
          </p:cNvPr>
          <p:cNvSpPr>
            <a:spLocks noGrp="1"/>
          </p:cNvSpPr>
          <p:nvPr>
            <p:ph type="sldNum" sz="quarter" idx="12"/>
          </p:nvPr>
        </p:nvSpPr>
        <p:spPr/>
        <p:txBody>
          <a:bodyPr/>
          <a:lstStyle/>
          <a:p>
            <a:fld id="{CBD12358-51D2-46B3-9BDE-DF29528B9454}" type="slidenum">
              <a:rPr lang="en-US" smtClean="0"/>
              <a:t>14</a:t>
            </a:fld>
            <a:endParaRPr lang="en-US"/>
          </a:p>
        </p:txBody>
      </p:sp>
      <p:sp>
        <p:nvSpPr>
          <p:cNvPr id="4" name="Content Placeholder 3">
            <a:extLst>
              <a:ext uri="{FF2B5EF4-FFF2-40B4-BE49-F238E27FC236}">
                <a16:creationId xmlns:a16="http://schemas.microsoft.com/office/drawing/2014/main" id="{ACFBB810-3430-2C29-1AA0-9744AA0A1AA3}"/>
              </a:ext>
            </a:extLst>
          </p:cNvPr>
          <p:cNvSpPr>
            <a:spLocks noGrp="1"/>
          </p:cNvSpPr>
          <p:nvPr>
            <p:ph type="body" sz="half" idx="4294967295"/>
          </p:nvPr>
        </p:nvSpPr>
        <p:spPr>
          <a:xfrm>
            <a:off x="8267700" y="3987800"/>
            <a:ext cx="3924300" cy="1944688"/>
          </a:xfrm>
          <a:solidFill>
            <a:schemeClr val="bg1"/>
          </a:solidFill>
        </p:spPr>
        <p:txBody>
          <a:bodyPr>
            <a:noAutofit/>
          </a:bodyPr>
          <a:lstStyle/>
          <a:p>
            <a:pPr marL="457200" lvl="1" indent="0">
              <a:buNone/>
            </a:pPr>
            <a:r>
              <a:rPr lang="en-US" b="1" dirty="0">
                <a:solidFill>
                  <a:schemeClr val="tx1"/>
                </a:solidFill>
                <a:latin typeface="Rockwell" panose="02060603020205020403" pitchFamily="18" charset="0"/>
                <a:hlinkClick r:id="rId3">
                  <a:extLst>
                    <a:ext uri="{A12FA001-AC4F-418D-AE19-62706E023703}">
                      <ahyp:hlinkClr xmlns:ahyp="http://schemas.microsoft.com/office/drawing/2018/hyperlinkcolor" val="tx"/>
                    </a:ext>
                  </a:extLst>
                </a:hlinkClick>
              </a:rPr>
              <a:t>http://www.gardening.cornell.edu/homegardening/scene61ea.html</a:t>
            </a:r>
            <a:endParaRPr lang="en-US" b="1" dirty="0">
              <a:solidFill>
                <a:schemeClr val="tx1"/>
              </a:solidFill>
              <a:latin typeface="Rockwell" panose="02060603020205020403" pitchFamily="18" charset="0"/>
            </a:endParaRPr>
          </a:p>
          <a:p>
            <a:pPr marL="457200" lvl="1" indent="0">
              <a:buNone/>
            </a:pPr>
            <a:r>
              <a:rPr lang="en-US" b="1" dirty="0">
                <a:solidFill>
                  <a:schemeClr val="tx1"/>
                </a:solidFill>
                <a:latin typeface="Rockwell" panose="02060603020205020403" pitchFamily="18" charset="0"/>
                <a:hlinkClick r:id="rId4">
                  <a:extLst>
                    <a:ext uri="{A12FA001-AC4F-418D-AE19-62706E023703}">
                      <ahyp:hlinkClr xmlns:ahyp="http://schemas.microsoft.com/office/drawing/2018/hyperlinkcolor" val="tx"/>
                    </a:ext>
                  </a:extLst>
                </a:hlinkClick>
              </a:rPr>
              <a:t>https://www.thespruce.com/how-to-grow-pumpkins-1403469</a:t>
            </a:r>
            <a:endParaRPr lang="en-US" b="1" dirty="0">
              <a:solidFill>
                <a:schemeClr val="tx1"/>
              </a:solidFill>
              <a:latin typeface="Rockwell" panose="02060603020205020403" pitchFamily="18" charset="0"/>
            </a:endParaRPr>
          </a:p>
          <a:p>
            <a:pPr lvl="1"/>
            <a:endParaRPr lang="en-US" b="1" dirty="0">
              <a:solidFill>
                <a:schemeClr val="tx1"/>
              </a:solidFill>
              <a:latin typeface="Rockwell" panose="02060603020205020403" pitchFamily="18" charset="0"/>
            </a:endParaRPr>
          </a:p>
          <a:p>
            <a:pPr marL="457200" lvl="1" indent="0">
              <a:buNone/>
            </a:pPr>
            <a:endParaRPr lang="en-US" b="1" dirty="0">
              <a:solidFill>
                <a:schemeClr val="tx1"/>
              </a:solidFill>
              <a:latin typeface="Rockwell" panose="02060603020205020403" pitchFamily="18" charset="0"/>
            </a:endParaRPr>
          </a:p>
        </p:txBody>
      </p:sp>
      <p:pic>
        <p:nvPicPr>
          <p:cNvPr id="3074" name="Picture 2" descr="plant thumbnail">
            <a:extLst>
              <a:ext uri="{FF2B5EF4-FFF2-40B4-BE49-F238E27FC236}">
                <a16:creationId xmlns:a16="http://schemas.microsoft.com/office/drawing/2014/main" id="{AF943835-8F4A-C541-B1EA-DDA8E13C18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1693" y="1595171"/>
            <a:ext cx="2759046" cy="2168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402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E5D8942-F10B-9DF5-2951-2D9378E72C9A}"/>
              </a:ext>
            </a:extLst>
          </p:cNvPr>
          <p:cNvSpPr>
            <a:spLocks noGrp="1"/>
          </p:cNvSpPr>
          <p:nvPr>
            <p:ph type="title"/>
          </p:nvPr>
        </p:nvSpPr>
        <p:spPr/>
        <p:txBody>
          <a:bodyPr/>
          <a:lstStyle/>
          <a:p>
            <a:r>
              <a:rPr lang="en-US" dirty="0"/>
              <a:t>Watermelon</a:t>
            </a:r>
          </a:p>
        </p:txBody>
      </p:sp>
      <p:sp>
        <p:nvSpPr>
          <p:cNvPr id="13" name="Content Placeholder 12">
            <a:extLst>
              <a:ext uri="{FF2B5EF4-FFF2-40B4-BE49-F238E27FC236}">
                <a16:creationId xmlns:a16="http://schemas.microsoft.com/office/drawing/2014/main" id="{6B68E1F6-69D1-DC06-54D7-13B6C970B426}"/>
              </a:ext>
            </a:extLst>
          </p:cNvPr>
          <p:cNvSpPr>
            <a:spLocks noGrp="1"/>
          </p:cNvSpPr>
          <p:nvPr>
            <p:ph sz="half" idx="1"/>
          </p:nvPr>
        </p:nvSpPr>
        <p:spPr/>
        <p:txBody>
          <a:bodyPr/>
          <a:lstStyle/>
          <a:p>
            <a:endParaRPr lang="en-US" dirty="0"/>
          </a:p>
          <a:p>
            <a:endParaRPr lang="en-US" dirty="0"/>
          </a:p>
          <a:p>
            <a:endParaRPr lang="en-US" dirty="0"/>
          </a:p>
        </p:txBody>
      </p:sp>
      <p:sp>
        <p:nvSpPr>
          <p:cNvPr id="15" name="Picture Placeholder 14">
            <a:extLst>
              <a:ext uri="{FF2B5EF4-FFF2-40B4-BE49-F238E27FC236}">
                <a16:creationId xmlns:a16="http://schemas.microsoft.com/office/drawing/2014/main" id="{F1DEC9A6-DCB8-197E-D577-B5BC0335BD50}"/>
              </a:ext>
            </a:extLst>
          </p:cNvPr>
          <p:cNvSpPr>
            <a:spLocks noGrp="1"/>
          </p:cNvSpPr>
          <p:nvPr>
            <p:ph type="pic" sz="quarter" idx="13"/>
          </p:nvPr>
        </p:nvSpPr>
        <p:spPr/>
        <p:txBody>
          <a:bodyPr/>
          <a:lstStyle/>
          <a:p>
            <a:endParaRPr lang="en-US"/>
          </a:p>
        </p:txBody>
      </p:sp>
      <p:sp>
        <p:nvSpPr>
          <p:cNvPr id="2" name="Date Placeholder 1">
            <a:extLst>
              <a:ext uri="{FF2B5EF4-FFF2-40B4-BE49-F238E27FC236}">
                <a16:creationId xmlns:a16="http://schemas.microsoft.com/office/drawing/2014/main" id="{A99237BE-6539-6787-26C0-87D477FC5DCE}"/>
              </a:ext>
            </a:extLst>
          </p:cNvPr>
          <p:cNvSpPr>
            <a:spLocks noGrp="1"/>
          </p:cNvSpPr>
          <p:nvPr>
            <p:ph type="dt" sz="half" idx="10"/>
          </p:nvPr>
        </p:nvSpPr>
        <p:spPr/>
        <p:txBody>
          <a:bodyPr/>
          <a:lstStyle/>
          <a:p>
            <a:r>
              <a:rPr lang="en-US"/>
              <a:t>1-32</a:t>
            </a:r>
          </a:p>
        </p:txBody>
      </p:sp>
      <p:sp>
        <p:nvSpPr>
          <p:cNvPr id="3" name="Slide Number Placeholder 2">
            <a:extLst>
              <a:ext uri="{FF2B5EF4-FFF2-40B4-BE49-F238E27FC236}">
                <a16:creationId xmlns:a16="http://schemas.microsoft.com/office/drawing/2014/main" id="{6AF8B54F-2E26-8BAB-7E93-E4384CDCA0C2}"/>
              </a:ext>
            </a:extLst>
          </p:cNvPr>
          <p:cNvSpPr>
            <a:spLocks noGrp="1"/>
          </p:cNvSpPr>
          <p:nvPr>
            <p:ph type="sldNum" sz="quarter" idx="12"/>
          </p:nvPr>
        </p:nvSpPr>
        <p:spPr/>
        <p:txBody>
          <a:bodyPr/>
          <a:lstStyle/>
          <a:p>
            <a:fld id="{CBD12358-51D2-46B3-9BDE-DF29528B9454}" type="slidenum">
              <a:rPr lang="en-US" smtClean="0"/>
              <a:t>15</a:t>
            </a:fld>
            <a:endParaRPr lang="en-US"/>
          </a:p>
        </p:txBody>
      </p:sp>
      <p:sp>
        <p:nvSpPr>
          <p:cNvPr id="5" name="TextBox 4">
            <a:extLst>
              <a:ext uri="{FF2B5EF4-FFF2-40B4-BE49-F238E27FC236}">
                <a16:creationId xmlns:a16="http://schemas.microsoft.com/office/drawing/2014/main" id="{1ECC129F-037B-F94B-DDD4-61D431B088FA}"/>
              </a:ext>
            </a:extLst>
          </p:cNvPr>
          <p:cNvSpPr txBox="1"/>
          <p:nvPr/>
        </p:nvSpPr>
        <p:spPr>
          <a:xfrm>
            <a:off x="135468" y="2055812"/>
            <a:ext cx="7168444" cy="4247317"/>
          </a:xfrm>
          <a:prstGeom prst="rect">
            <a:avLst/>
          </a:prstGeom>
          <a:noFill/>
        </p:spPr>
        <p:txBody>
          <a:bodyPr wrap="square">
            <a:spAutoFit/>
          </a:bodyPr>
          <a:lstStyle/>
          <a:p>
            <a:pPr algn="l" fontAlgn="base">
              <a:buNone/>
            </a:pPr>
            <a:r>
              <a:rPr lang="en-US" b="1" i="0" dirty="0">
                <a:solidFill>
                  <a:srgbClr val="000000"/>
                </a:solidFill>
                <a:effectLst/>
                <a:latin typeface="Arial" panose="020B0604020202020204" pitchFamily="34" charset="0"/>
              </a:rPr>
              <a:t>Planting</a:t>
            </a:r>
          </a:p>
          <a:p>
            <a:pPr algn="l" fontAlgn="base">
              <a:buNone/>
            </a:pPr>
            <a:r>
              <a:rPr lang="en-US" b="0" i="0" dirty="0">
                <a:solidFill>
                  <a:srgbClr val="000000"/>
                </a:solidFill>
                <a:effectLst/>
                <a:latin typeface="Arial" panose="020B0604020202020204" pitchFamily="34" charset="0"/>
              </a:rPr>
              <a:t>Watermelons (</a:t>
            </a:r>
            <a:r>
              <a:rPr lang="en-US" b="0" i="1" dirty="0">
                <a:solidFill>
                  <a:srgbClr val="000000"/>
                </a:solidFill>
                <a:effectLst/>
                <a:latin typeface="Arial" panose="020B0604020202020204" pitchFamily="34" charset="0"/>
              </a:rPr>
              <a:t>Citrullus lanatus</a:t>
            </a:r>
            <a:r>
              <a:rPr lang="en-US" b="0" i="0" dirty="0">
                <a:solidFill>
                  <a:srgbClr val="000000"/>
                </a:solidFill>
                <a:effectLst/>
                <a:latin typeface="Arial" panose="020B0604020202020204" pitchFamily="34" charset="0"/>
              </a:rPr>
              <a:t>) are warm-season crops that grow best at average air temperatures between 70 and 85 °F. Melon seeds do not germinate well in cold soil. The soil temperature at the 4-inch depth should be 60 to 65 °F before this crop is planted. In the spring, do not plant this crop until after the last chance of frost.</a:t>
            </a:r>
          </a:p>
          <a:p>
            <a:pPr algn="l" fontAlgn="base">
              <a:buNone/>
            </a:pPr>
            <a:r>
              <a:rPr lang="en-US" b="0" i="0" dirty="0">
                <a:solidFill>
                  <a:srgbClr val="000000"/>
                </a:solidFill>
                <a:effectLst/>
                <a:latin typeface="Arial" panose="020B0604020202020204" pitchFamily="34" charset="0"/>
                <a:hlinkClick r:id="rId3"/>
              </a:rPr>
              <a:t>https://hgic.clemson.edu/factsheet/watermelons/</a:t>
            </a:r>
            <a:endParaRPr lang="en-US" b="0" i="0" dirty="0">
              <a:solidFill>
                <a:srgbClr val="000000"/>
              </a:solidFill>
              <a:effectLst/>
              <a:latin typeface="Arial" panose="020B0604020202020204" pitchFamily="34" charset="0"/>
            </a:endParaRPr>
          </a:p>
          <a:p>
            <a:pPr algn="l" fontAlgn="base">
              <a:buNone/>
            </a:pPr>
            <a:endParaRPr lang="en-US" b="0" i="0" dirty="0">
              <a:solidFill>
                <a:srgbClr val="000000"/>
              </a:solidFill>
              <a:effectLst/>
              <a:latin typeface="Arial" panose="020B0604020202020204" pitchFamily="34" charset="0"/>
            </a:endParaRPr>
          </a:p>
          <a:p>
            <a:pPr fontAlgn="base"/>
            <a:r>
              <a:rPr lang="en-US" dirty="0"/>
              <a:t>Watermelons are 92% water, belong to the cucumber and squash family, and originated in Africa 5,000 years ago. Over 1,200 varieties exist, ranging from red to yellow-fleshed, and they are botanically classified as a berry called a </a:t>
            </a:r>
            <a:r>
              <a:rPr lang="en-US" i="1" dirty="0"/>
              <a:t>pepo</a:t>
            </a:r>
            <a:r>
              <a:rPr lang="en-US" dirty="0"/>
              <a:t>. Both the rind and seeds are edible, and they are highly nutritious, containing high levels of </a:t>
            </a:r>
            <a:r>
              <a:rPr lang="en-US" dirty="0">
                <a:hlinkClick r:id="rId4"/>
              </a:rPr>
              <a:t>lycopene</a:t>
            </a:r>
            <a:endParaRPr lang="en-US" dirty="0">
              <a:solidFill>
                <a:srgbClr val="000000"/>
              </a:solidFill>
              <a:latin typeface="Arial" panose="020B0604020202020204" pitchFamily="34" charset="0"/>
            </a:endParaRPr>
          </a:p>
          <a:p>
            <a:pPr algn="l" fontAlgn="base">
              <a:buNone/>
            </a:pPr>
            <a:endParaRPr lang="en-US" b="0" i="0" dirty="0">
              <a:solidFill>
                <a:srgbClr val="000000"/>
              </a:solidFill>
              <a:effectLst/>
              <a:latin typeface="Arial" panose="020B0604020202020204" pitchFamily="34" charset="0"/>
            </a:endParaRPr>
          </a:p>
        </p:txBody>
      </p:sp>
      <p:pic>
        <p:nvPicPr>
          <p:cNvPr id="6146" name="Picture 2" descr="8 Fast Facts About Watermelons - Heads Up by Scout Life">
            <a:extLst>
              <a:ext uri="{FF2B5EF4-FFF2-40B4-BE49-F238E27FC236}">
                <a16:creationId xmlns:a16="http://schemas.microsoft.com/office/drawing/2014/main" id="{78EF5E86-2846-1F6C-1DE7-1C574B398A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2936" y="575734"/>
            <a:ext cx="4153595" cy="5465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042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27C8-165C-5513-DB4B-9D840097C545}"/>
              </a:ext>
            </a:extLst>
          </p:cNvPr>
          <p:cNvSpPr>
            <a:spLocks noGrp="1"/>
          </p:cNvSpPr>
          <p:nvPr>
            <p:ph type="title"/>
          </p:nvPr>
        </p:nvSpPr>
        <p:spPr>
          <a:noFill/>
        </p:spPr>
        <p:txBody>
          <a:bodyPr/>
          <a:lstStyle/>
          <a:p>
            <a:r>
              <a:rPr lang="en-US" dirty="0"/>
              <a:t>Potatoes</a:t>
            </a:r>
            <a:br>
              <a:rPr lang="en-US" dirty="0"/>
            </a:br>
            <a:r>
              <a:rPr lang="en-US" dirty="0"/>
              <a:t>What do you call a baby potato?</a:t>
            </a:r>
            <a:br>
              <a:rPr lang="en-US" dirty="0"/>
            </a:br>
            <a:br>
              <a:rPr lang="en-US" dirty="0"/>
            </a:br>
            <a:r>
              <a:rPr lang="en-US" dirty="0"/>
              <a:t>Small fry</a:t>
            </a:r>
            <a:br>
              <a:rPr lang="en-US" dirty="0"/>
            </a:br>
            <a:br>
              <a:rPr lang="en-US" dirty="0"/>
            </a:br>
            <a:br>
              <a:rPr lang="en-US" dirty="0"/>
            </a:br>
            <a:endParaRPr lang="en-US" dirty="0"/>
          </a:p>
        </p:txBody>
      </p:sp>
      <p:sp>
        <p:nvSpPr>
          <p:cNvPr id="3" name="Content Placeholder 2">
            <a:extLst>
              <a:ext uri="{FF2B5EF4-FFF2-40B4-BE49-F238E27FC236}">
                <a16:creationId xmlns:a16="http://schemas.microsoft.com/office/drawing/2014/main" id="{FACE640F-7F5A-BDB7-205D-765FA80B6796}"/>
              </a:ext>
            </a:extLst>
          </p:cNvPr>
          <p:cNvSpPr>
            <a:spLocks noGrp="1"/>
          </p:cNvSpPr>
          <p:nvPr>
            <p:ph idx="1"/>
          </p:nvPr>
        </p:nvSpPr>
        <p:spPr>
          <a:xfrm>
            <a:off x="4614530" y="0"/>
            <a:ext cx="4737814" cy="6783572"/>
          </a:xfrm>
          <a:noFill/>
        </p:spPr>
        <p:txBody>
          <a:bodyPr>
            <a:normAutofit/>
          </a:bodyPr>
          <a:lstStyle/>
          <a:p>
            <a:r>
              <a:rPr lang="en-US" sz="1600" dirty="0"/>
              <a:t>Potatoes are the first vegetable grown in space, originated from the Andes region of South America, and come in thousands of varieties. They are about 80% water and have been used as folk medicine, such as for toothaches. The first "</a:t>
            </a:r>
            <a:r>
              <a:rPr lang="en-US" sz="1600" dirty="0" err="1"/>
              <a:t>french</a:t>
            </a:r>
            <a:r>
              <a:rPr lang="en-US" sz="1600" dirty="0"/>
              <a:t> fries" were served at a White House dinner, and Mr. Potato Head was the first toy with its own television commercial.  </a:t>
            </a:r>
          </a:p>
          <a:p>
            <a:r>
              <a:rPr lang="en-US" sz="1600" dirty="0"/>
              <a:t>Refer to website below to learn how to grow, harvest and cook with potatoes.</a:t>
            </a:r>
          </a:p>
          <a:p>
            <a:r>
              <a:rPr lang="en-US" sz="1600" dirty="0">
                <a:hlinkClick r:id="rId3"/>
              </a:rPr>
              <a:t>http://www.gardening.cornell.edu/homegardening/scenec6be.html</a:t>
            </a:r>
            <a:endParaRPr lang="en-US" sz="1600" dirty="0"/>
          </a:p>
          <a:p>
            <a:r>
              <a:rPr lang="en-US" sz="1600" dirty="0">
                <a:hlinkClick r:id="rId4"/>
              </a:rPr>
              <a:t>https://www.thespruce.com/growing-potatoes-in-the-home-garden-1403476</a:t>
            </a:r>
            <a:endParaRPr lang="en-US" sz="1600" dirty="0"/>
          </a:p>
          <a:p>
            <a:endParaRPr lang="en-US" sz="1600" dirty="0"/>
          </a:p>
        </p:txBody>
      </p:sp>
      <p:pic>
        <p:nvPicPr>
          <p:cNvPr id="4098" name="Picture 2" descr="potato jokes">
            <a:extLst>
              <a:ext uri="{FF2B5EF4-FFF2-40B4-BE49-F238E27FC236}">
                <a16:creationId xmlns:a16="http://schemas.microsoft.com/office/drawing/2014/main" id="{C450F784-5716-F5E9-FA75-7BCBD249FF87}"/>
              </a:ext>
            </a:extLst>
          </p:cNvPr>
          <p:cNvPicPr>
            <a:picLocks noGrp="1" noChangeAspect="1" noChangeArrowheads="1"/>
          </p:cNvPicPr>
          <p:nvPr>
            <p:ph type="pic" sz="quarter" idx="13"/>
          </p:nvPr>
        </p:nvPicPr>
        <p:blipFill>
          <a:blip r:embed="rId5">
            <a:extLst>
              <a:ext uri="{28A0092B-C50C-407E-A947-70E740481C1C}">
                <a14:useLocalDpi xmlns:a14="http://schemas.microsoft.com/office/drawing/2010/main" val="0"/>
              </a:ext>
            </a:extLst>
          </a:blip>
          <a:srcRect l="39918" r="39918"/>
          <a:stretch>
            <a:fillRect/>
          </a:stretch>
        </p:blipFill>
        <p:spPr bwMode="auto">
          <a:xfrm>
            <a:off x="9505507" y="0"/>
            <a:ext cx="2686493" cy="6880859"/>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a:extLst>
              <a:ext uri="{FF2B5EF4-FFF2-40B4-BE49-F238E27FC236}">
                <a16:creationId xmlns:a16="http://schemas.microsoft.com/office/drawing/2014/main" id="{AEA0C6E0-7B2F-DE80-451E-44F9B5C2EDF3}"/>
              </a:ext>
            </a:extLst>
          </p:cNvPr>
          <p:cNvSpPr>
            <a:spLocks noGrp="1"/>
          </p:cNvSpPr>
          <p:nvPr>
            <p:ph type="dt" sz="half" idx="10"/>
          </p:nvPr>
        </p:nvSpPr>
        <p:spPr/>
        <p:txBody>
          <a:bodyPr/>
          <a:lstStyle/>
          <a:p>
            <a:r>
              <a:rPr lang="en-US"/>
              <a:t>1-32</a:t>
            </a:r>
          </a:p>
        </p:txBody>
      </p:sp>
      <p:sp>
        <p:nvSpPr>
          <p:cNvPr id="6" name="Slide Number Placeholder 5">
            <a:extLst>
              <a:ext uri="{FF2B5EF4-FFF2-40B4-BE49-F238E27FC236}">
                <a16:creationId xmlns:a16="http://schemas.microsoft.com/office/drawing/2014/main" id="{8269BD0C-620A-C898-A047-0CE57F58CC60}"/>
              </a:ext>
            </a:extLst>
          </p:cNvPr>
          <p:cNvSpPr>
            <a:spLocks noGrp="1"/>
          </p:cNvSpPr>
          <p:nvPr>
            <p:ph type="sldNum" sz="quarter" idx="12"/>
          </p:nvPr>
        </p:nvSpPr>
        <p:spPr/>
        <p:txBody>
          <a:bodyPr/>
          <a:lstStyle/>
          <a:p>
            <a:fld id="{CBD12358-51D2-46B3-9BDE-DF29528B9454}" type="slidenum">
              <a:rPr lang="en-US" smtClean="0"/>
              <a:t>16</a:t>
            </a:fld>
            <a:endParaRPr lang="en-US"/>
          </a:p>
        </p:txBody>
      </p:sp>
      <p:sp>
        <p:nvSpPr>
          <p:cNvPr id="4" name="Content Placeholder 3">
            <a:extLst>
              <a:ext uri="{FF2B5EF4-FFF2-40B4-BE49-F238E27FC236}">
                <a16:creationId xmlns:a16="http://schemas.microsoft.com/office/drawing/2014/main" id="{83302BFD-960F-CBB3-E984-CDC12813A10C}"/>
              </a:ext>
            </a:extLst>
          </p:cNvPr>
          <p:cNvSpPr>
            <a:spLocks noGrp="1"/>
          </p:cNvSpPr>
          <p:nvPr>
            <p:ph sz="half" idx="4294967295"/>
          </p:nvPr>
        </p:nvSpPr>
        <p:spPr>
          <a:xfrm>
            <a:off x="0" y="2079625"/>
            <a:ext cx="3435350" cy="4067175"/>
          </a:xfrm>
          <a:noFill/>
        </p:spPr>
        <p:txBody>
          <a:bodyPr>
            <a:normAutofit/>
          </a:bodyPr>
          <a:lstStyle/>
          <a:p>
            <a:pPr marL="0" indent="0">
              <a:buNone/>
            </a:pPr>
            <a:endParaRPr lang="en-US" dirty="0"/>
          </a:p>
          <a:p>
            <a:pPr marL="0" indent="0">
              <a:buNone/>
            </a:pPr>
            <a:r>
              <a:rPr lang="en-US" dirty="0"/>
              <a:t>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729609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31E3179-020A-C32F-CABB-937C15863C39}"/>
              </a:ext>
            </a:extLst>
          </p:cNvPr>
          <p:cNvSpPr>
            <a:spLocks noGrp="1"/>
          </p:cNvSpPr>
          <p:nvPr>
            <p:ph type="pic" sz="quarter" idx="10"/>
          </p:nvPr>
        </p:nvSpPr>
        <p:spPr/>
        <p:txBody>
          <a:bodyPr/>
          <a:lstStyle/>
          <a:p>
            <a:endParaRPr lang="en-US"/>
          </a:p>
        </p:txBody>
      </p:sp>
      <p:sp>
        <p:nvSpPr>
          <p:cNvPr id="2" name="Title 1">
            <a:extLst>
              <a:ext uri="{FF2B5EF4-FFF2-40B4-BE49-F238E27FC236}">
                <a16:creationId xmlns:a16="http://schemas.microsoft.com/office/drawing/2014/main" id="{BF463CB3-2956-E8D2-C23D-A3BAA7295DEC}"/>
              </a:ext>
            </a:extLst>
          </p:cNvPr>
          <p:cNvSpPr>
            <a:spLocks noGrp="1"/>
          </p:cNvSpPr>
          <p:nvPr>
            <p:ph type="title"/>
          </p:nvPr>
        </p:nvSpPr>
        <p:spPr>
          <a:xfrm>
            <a:off x="6176685" y="731563"/>
            <a:ext cx="4902843" cy="1203564"/>
          </a:xfrm>
          <a:noFill/>
        </p:spPr>
        <p:txBody>
          <a:bodyPr/>
          <a:lstStyle/>
          <a:p>
            <a:r>
              <a:rPr lang="en-US" sz="1200" b="1" dirty="0"/>
              <a:t>  </a:t>
            </a:r>
            <a:r>
              <a:rPr lang="en-US" sz="1600" b="1" dirty="0">
                <a:solidFill>
                  <a:srgbClr val="FF0000"/>
                </a:solidFill>
              </a:rPr>
              <a:t>What kind of amphibian lived in a Corn field?   A Corned Toad.</a:t>
            </a:r>
          </a:p>
        </p:txBody>
      </p:sp>
      <p:sp>
        <p:nvSpPr>
          <p:cNvPr id="3" name="Subtitle 2">
            <a:extLst>
              <a:ext uri="{FF2B5EF4-FFF2-40B4-BE49-F238E27FC236}">
                <a16:creationId xmlns:a16="http://schemas.microsoft.com/office/drawing/2014/main" id="{FEECEBD4-35BF-26BB-D438-DA43EBD5EE89}"/>
              </a:ext>
            </a:extLst>
          </p:cNvPr>
          <p:cNvSpPr>
            <a:spLocks noGrp="1"/>
          </p:cNvSpPr>
          <p:nvPr>
            <p:ph idx="1"/>
          </p:nvPr>
        </p:nvSpPr>
        <p:spPr>
          <a:xfrm>
            <a:off x="6080992" y="2126513"/>
            <a:ext cx="4902843" cy="4593264"/>
          </a:xfrm>
          <a:noFill/>
        </p:spPr>
        <p:txBody>
          <a:bodyPr>
            <a:normAutofit fontScale="70000" lnSpcReduction="20000"/>
          </a:bodyPr>
          <a:lstStyle/>
          <a:p>
            <a:r>
              <a:rPr lang="en-US" sz="2100" b="1" dirty="0"/>
              <a:t>A fun fact about popcorn is that a kernel can pop with a force that launches it up to three feet in the air. This happens because the water inside the kernel turns to steam, building up pressure until the hull bursts, causing the starchy interior to explosively expand and the kernel to jump.</a:t>
            </a:r>
          </a:p>
          <a:p>
            <a:r>
              <a:rPr lang="en-US" b="1" dirty="0"/>
              <a:t>Refer to the websites below for instructions on how to plant, grow and harvest corn. </a:t>
            </a:r>
          </a:p>
          <a:p>
            <a:r>
              <a:rPr lang="en-US" sz="2400" dirty="0">
                <a:solidFill>
                  <a:srgbClr val="FF0000"/>
                </a:solidFill>
                <a:hlinkClick r:id="rId3">
                  <a:extLst>
                    <a:ext uri="{A12FA001-AC4F-418D-AE19-62706E023703}">
                      <ahyp:hlinkClr xmlns:ahyp="http://schemas.microsoft.com/office/drawing/2018/hyperlinkcolor" val="tx"/>
                    </a:ext>
                  </a:extLst>
                </a:hlinkClick>
              </a:rPr>
              <a:t>http://www.gardening.cornell.edu/homegardening/scene05f6.html</a:t>
            </a:r>
            <a:endParaRPr lang="en-US" sz="2400" dirty="0">
              <a:solidFill>
                <a:srgbClr val="FF0000"/>
              </a:solidFill>
            </a:endParaRPr>
          </a:p>
          <a:p>
            <a:endParaRPr lang="en-US" sz="2400" dirty="0">
              <a:solidFill>
                <a:srgbClr val="FF0000"/>
              </a:solidFill>
            </a:endParaRPr>
          </a:p>
          <a:p>
            <a:r>
              <a:rPr lang="en-US" sz="2400" dirty="0">
                <a:solidFill>
                  <a:srgbClr val="FF0000"/>
                </a:solidFill>
                <a:hlinkClick r:id="rId4">
                  <a:extLst>
                    <a:ext uri="{A12FA001-AC4F-418D-AE19-62706E023703}">
                      <ahyp:hlinkClr xmlns:ahyp="http://schemas.microsoft.com/office/drawing/2018/hyperlinkcolor" val="tx"/>
                    </a:ext>
                  </a:extLst>
                </a:hlinkClick>
              </a:rPr>
              <a:t>https://gardenerspath.com/plants/vegetables/grow-popcorn/</a:t>
            </a:r>
            <a:endParaRPr lang="en-US" sz="2400" dirty="0">
              <a:solidFill>
                <a:srgbClr val="FF0000"/>
              </a:solidFill>
            </a:endParaRPr>
          </a:p>
          <a:p>
            <a:endParaRPr lang="en-US" sz="2400" dirty="0">
              <a:solidFill>
                <a:srgbClr val="FF0000"/>
              </a:solidFill>
            </a:endParaRPr>
          </a:p>
          <a:p>
            <a:r>
              <a:rPr lang="en-US" sz="2400" dirty="0">
                <a:solidFill>
                  <a:srgbClr val="FF0000"/>
                </a:solidFill>
                <a:hlinkClick r:id="rId5">
                  <a:extLst>
                    <a:ext uri="{A12FA001-AC4F-418D-AE19-62706E023703}">
                      <ahyp:hlinkClr xmlns:ahyp="http://schemas.microsoft.com/office/drawing/2018/hyperlinkcolor" val="tx"/>
                    </a:ext>
                  </a:extLst>
                </a:hlinkClick>
              </a:rPr>
              <a:t>https://www.popcorn.org/All-About-Popcorn/Corny-Facts</a:t>
            </a:r>
            <a:endParaRPr lang="en-US" sz="2400" dirty="0">
              <a:solidFill>
                <a:srgbClr val="FF0000"/>
              </a:solidFill>
            </a:endParaRPr>
          </a:p>
          <a:p>
            <a:endParaRPr lang="en-US" dirty="0"/>
          </a:p>
          <a:p>
            <a:r>
              <a:rPr lang="en-US" sz="2400" dirty="0"/>
              <a:t> </a:t>
            </a:r>
            <a:endParaRPr lang="en-US" sz="2400" dirty="0">
              <a:solidFill>
                <a:srgbClr val="FF0000"/>
              </a:solidFill>
            </a:endParaRPr>
          </a:p>
          <a:p>
            <a:endParaRPr lang="en-US" sz="2400" dirty="0">
              <a:solidFill>
                <a:srgbClr val="FF0000"/>
              </a:solidFill>
            </a:endParaRPr>
          </a:p>
          <a:p>
            <a:endParaRPr lang="en-US" sz="2400" dirty="0">
              <a:solidFill>
                <a:srgbClr val="FF0000"/>
              </a:solidFill>
            </a:endParaRPr>
          </a:p>
          <a:p>
            <a:endParaRPr lang="en-US" sz="2400" dirty="0">
              <a:solidFill>
                <a:srgbClr val="FF0000"/>
              </a:solidFill>
            </a:endParaRPr>
          </a:p>
          <a:p>
            <a:endParaRPr lang="en-US" sz="2400" dirty="0">
              <a:solidFill>
                <a:srgbClr val="FF0000"/>
              </a:solidFill>
            </a:endParaRPr>
          </a:p>
          <a:p>
            <a:endParaRPr lang="en-US" sz="2400" dirty="0">
              <a:solidFill>
                <a:srgbClr val="FF0000"/>
              </a:solidFill>
            </a:endParaRPr>
          </a:p>
          <a:p>
            <a:endParaRPr lang="en-US" sz="2400" dirty="0">
              <a:solidFill>
                <a:srgbClr val="FF0000"/>
              </a:solidFill>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2050" name="Picture 2" descr="How to Plant and Grow Popcorn | Gardener's Path">
            <a:extLst>
              <a:ext uri="{FF2B5EF4-FFF2-40B4-BE49-F238E27FC236}">
                <a16:creationId xmlns:a16="http://schemas.microsoft.com/office/drawing/2014/main" id="{883A49BC-94F2-280F-659F-3368CB9ED9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84" y="1491794"/>
            <a:ext cx="4389471" cy="2881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195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noFill/>
        </p:spPr>
        <p:txBody>
          <a:bodyPr/>
          <a:lstStyle/>
          <a:p>
            <a:r>
              <a:rPr lang="en-US" dirty="0"/>
              <a:t>Growing a Cucumber</a:t>
            </a:r>
          </a:p>
        </p:txBody>
      </p:sp>
      <p:pic>
        <p:nvPicPr>
          <p:cNvPr id="7" name="Picture Placeholder 6">
            <a:extLst>
              <a:ext uri="{FF2B5EF4-FFF2-40B4-BE49-F238E27FC236}">
                <a16:creationId xmlns:a16="http://schemas.microsoft.com/office/drawing/2014/main" id="{FC8A7DED-5470-A222-93B3-71DD01131E1E}"/>
              </a:ext>
            </a:extLst>
          </p:cNvPr>
          <p:cNvPicPr>
            <a:picLocks noGrp="1" noChangeAspect="1"/>
          </p:cNvPicPr>
          <p:nvPr>
            <p:ph type="pic" sz="quarter" idx="10"/>
          </p:nvPr>
        </p:nvPicPr>
        <p:blipFill>
          <a:blip r:embed="rId3"/>
          <a:srcRect l="34100" r="34100"/>
          <a:stretch>
            <a:fillRect/>
          </a:stretch>
        </p:blipFill>
        <p:spPr>
          <a:prstGeom prst="rect">
            <a:avLst/>
          </a:prstGeom>
        </p:spPr>
      </p:pic>
      <p:sp>
        <p:nvSpPr>
          <p:cNvPr id="3" name="Content Placeholder 2">
            <a:extLst>
              <a:ext uri="{FF2B5EF4-FFF2-40B4-BE49-F238E27FC236}">
                <a16:creationId xmlns:a16="http://schemas.microsoft.com/office/drawing/2014/main" id="{A6A33159-D030-2F82-A142-F75940728319}"/>
              </a:ext>
            </a:extLst>
          </p:cNvPr>
          <p:cNvSpPr>
            <a:spLocks noGrp="1"/>
          </p:cNvSpPr>
          <p:nvPr>
            <p:ph sz="half" idx="2"/>
          </p:nvPr>
        </p:nvSpPr>
        <p:spPr>
          <a:xfrm>
            <a:off x="3970116" y="1875883"/>
            <a:ext cx="6930839" cy="4493019"/>
          </a:xfrm>
          <a:noFill/>
        </p:spPr>
        <p:txBody>
          <a:bodyPr vert="horz" lIns="91440" tIns="45720" rIns="91440" bIns="45720" rtlCol="0" anchor="t">
            <a:normAutofit fontScale="47500" lnSpcReduction="20000"/>
          </a:bodyPr>
          <a:lstStyle/>
          <a:p>
            <a:r>
              <a:rPr lang="en-US" dirty="0"/>
              <a:t> </a:t>
            </a:r>
            <a:r>
              <a:rPr lang="en-US" sz="2900" dirty="0"/>
              <a:t>Fun Facts: Ancient Romans loved them so much it's said they created moveable greenhouses just to grow cucumbers year-round so they'd never have a time without this delicious vegetable. In addition to eating cucumbers, they used them as remedies to treat bad eyesight, scorpion stings, and infertility. Emperor Tiberius ate a cucumber a day.</a:t>
            </a:r>
          </a:p>
          <a:p>
            <a:r>
              <a:rPr lang="en-US" sz="2900" dirty="0"/>
              <a:t>Refer to the websites below for instructions on how to plant, grow and harvest cucumbers.   </a:t>
            </a:r>
          </a:p>
          <a:p>
            <a:r>
              <a:rPr lang="en-US" sz="4200" b="1" dirty="0">
                <a:solidFill>
                  <a:schemeClr val="tx1"/>
                </a:solidFill>
                <a:latin typeface="Amasis MT Pro Black" panose="02040A04050005020304" pitchFamily="18" charset="0"/>
                <a:hlinkClick r:id="rId4">
                  <a:extLst>
                    <a:ext uri="{A12FA001-AC4F-418D-AE19-62706E023703}">
                      <ahyp:hlinkClr xmlns:ahyp="http://schemas.microsoft.com/office/drawing/2018/hyperlinkcolor" val="tx"/>
                    </a:ext>
                  </a:extLst>
                </a:hlinkClick>
              </a:rPr>
              <a:t>https://www.thespruce.com/cucumber-plant-growing-stages-7368730</a:t>
            </a:r>
            <a:endParaRPr lang="en-US" sz="4200" b="1" dirty="0">
              <a:solidFill>
                <a:schemeClr val="tx1"/>
              </a:solidFill>
              <a:latin typeface="Amasis MT Pro Black" panose="02040A04050005020304" pitchFamily="18" charset="0"/>
            </a:endParaRPr>
          </a:p>
          <a:p>
            <a:pPr marL="0" indent="0">
              <a:buNone/>
            </a:pPr>
            <a:r>
              <a:rPr lang="en-US" sz="4200" b="1" dirty="0">
                <a:solidFill>
                  <a:schemeClr val="tx1"/>
                </a:solidFill>
                <a:latin typeface="Amasis MT Pro Black" panose="02040A04050005020304" pitchFamily="18" charset="0"/>
                <a:hlinkClick r:id="rId5">
                  <a:extLst>
                    <a:ext uri="{A12FA001-AC4F-418D-AE19-62706E023703}">
                      <ahyp:hlinkClr xmlns:ahyp="http://schemas.microsoft.com/office/drawing/2018/hyperlinkcolor" val="tx"/>
                    </a:ext>
                  </a:extLst>
                </a:hlinkClick>
              </a:rPr>
              <a:t>http://www.gardening.cornell.edu/homegardening/scenef65b.html</a:t>
            </a:r>
            <a:endParaRPr lang="en-US" sz="4200" b="1" dirty="0">
              <a:solidFill>
                <a:schemeClr val="tx1"/>
              </a:solidFill>
              <a:latin typeface="Amasis MT Pro Black" panose="02040A04050005020304" pitchFamily="18" charset="0"/>
            </a:endParaRPr>
          </a:p>
          <a:p>
            <a:pPr marL="0" indent="0">
              <a:buNone/>
            </a:pPr>
            <a:r>
              <a:rPr lang="en-US" sz="4200" b="1" dirty="0">
                <a:solidFill>
                  <a:schemeClr val="tx1"/>
                </a:solidFill>
                <a:latin typeface="Amasis MT Pro Black" panose="02040A04050005020304" pitchFamily="18" charset="0"/>
                <a:hlinkClick r:id="rId6">
                  <a:extLst>
                    <a:ext uri="{A12FA001-AC4F-418D-AE19-62706E023703}">
                      <ahyp:hlinkClr xmlns:ahyp="http://schemas.microsoft.com/office/drawing/2018/hyperlinkcolor" val="tx"/>
                    </a:ext>
                  </a:extLst>
                </a:hlinkClick>
              </a:rPr>
              <a:t>https://www.gardenary.com/blog/things-you-didnt-know-about-cucumbers</a:t>
            </a:r>
            <a:endParaRPr lang="en-US" sz="4200" b="1" dirty="0">
              <a:solidFill>
                <a:schemeClr val="tx1"/>
              </a:solidFill>
              <a:latin typeface="Amasis MT Pro Black" panose="02040A04050005020304" pitchFamily="18" charset="0"/>
            </a:endParaRPr>
          </a:p>
          <a:p>
            <a:endParaRPr lang="en-US" sz="2900" dirty="0"/>
          </a:p>
          <a:p>
            <a:endParaRPr lang="en-US" sz="2900"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p:txBody>
      </p:sp>
      <p:sp>
        <p:nvSpPr>
          <p:cNvPr id="6" name="AutoShape 2" descr="Tiny cucumber with flower on plant">
            <a:extLst>
              <a:ext uri="{FF2B5EF4-FFF2-40B4-BE49-F238E27FC236}">
                <a16:creationId xmlns:a16="http://schemas.microsoft.com/office/drawing/2014/main" id="{607A6DCC-F535-FAE0-F72B-4D503743394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232F56A6-FC7A-85FE-FF30-FF3452301276}"/>
              </a:ext>
            </a:extLst>
          </p:cNvPr>
          <p:cNvSpPr txBox="1"/>
          <p:nvPr/>
        </p:nvSpPr>
        <p:spPr>
          <a:xfrm>
            <a:off x="-18789" y="185195"/>
            <a:ext cx="9832639" cy="369332"/>
          </a:xfrm>
          <a:prstGeom prst="rect">
            <a:avLst/>
          </a:prstGeom>
          <a:noFill/>
        </p:spPr>
        <p:txBody>
          <a:bodyPr wrap="square">
            <a:spAutoFit/>
          </a:bodyPr>
          <a:lstStyle/>
          <a:p>
            <a:r>
              <a:rPr lang="en-US" dirty="0"/>
              <a:t>                                                                 What is the cutest vegetable?   A cute cumber</a:t>
            </a:r>
          </a:p>
        </p:txBody>
      </p:sp>
      <p:pic>
        <p:nvPicPr>
          <p:cNvPr id="10" name="Picture 9" descr="A cartoon of a cucumber&#10;&#10;AI-generated content may be incorrect.">
            <a:extLst>
              <a:ext uri="{FF2B5EF4-FFF2-40B4-BE49-F238E27FC236}">
                <a16:creationId xmlns:a16="http://schemas.microsoft.com/office/drawing/2014/main" id="{E4B203B3-88CD-79BC-19FD-E855A860564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6031" y="0"/>
            <a:ext cx="579120" cy="1257935"/>
          </a:xfrm>
          <a:prstGeom prst="rect">
            <a:avLst/>
          </a:prstGeom>
          <a:noFill/>
        </p:spPr>
      </p:pic>
    </p:spTree>
    <p:extLst>
      <p:ext uri="{BB962C8B-B14F-4D97-AF65-F5344CB8AC3E}">
        <p14:creationId xmlns:p14="http://schemas.microsoft.com/office/powerpoint/2010/main" val="3666674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503035C-9C48-5E0D-EFEF-3DB570BC75C3}"/>
              </a:ext>
            </a:extLst>
          </p:cNvPr>
          <p:cNvSpPr>
            <a:spLocks noGrp="1"/>
          </p:cNvSpPr>
          <p:nvPr>
            <p:ph type="title"/>
          </p:nvPr>
        </p:nvSpPr>
        <p:spPr>
          <a:xfrm>
            <a:off x="5536734" y="609600"/>
            <a:ext cx="3737268" cy="1320800"/>
          </a:xfrm>
        </p:spPr>
        <p:txBody>
          <a:bodyPr vert="horz" lIns="91440" tIns="45720" rIns="91440" bIns="45720" rtlCol="0" anchor="t">
            <a:normAutofit/>
          </a:bodyPr>
          <a:lstStyle/>
          <a:p>
            <a:r>
              <a:rPr lang="en-US" dirty="0"/>
              <a:t>Green Beans</a:t>
            </a:r>
          </a:p>
        </p:txBody>
      </p:sp>
      <p:sp>
        <p:nvSpPr>
          <p:cNvPr id="7" name="Content Placeholder 6">
            <a:extLst>
              <a:ext uri="{FF2B5EF4-FFF2-40B4-BE49-F238E27FC236}">
                <a16:creationId xmlns:a16="http://schemas.microsoft.com/office/drawing/2014/main" id="{91F867D8-5A61-095F-0729-5AB103DCD811}"/>
              </a:ext>
            </a:extLst>
          </p:cNvPr>
          <p:cNvSpPr>
            <a:spLocks noGrp="1"/>
          </p:cNvSpPr>
          <p:nvPr>
            <p:ph sz="half" idx="1"/>
          </p:nvPr>
        </p:nvSpPr>
        <p:spPr>
          <a:xfrm>
            <a:off x="5209563" y="1180214"/>
            <a:ext cx="6741432" cy="5337543"/>
          </a:xfrm>
        </p:spPr>
        <p:txBody>
          <a:bodyPr vert="horz" lIns="91440" tIns="45720" rIns="91440" bIns="45720" rtlCol="0">
            <a:normAutofit/>
          </a:bodyPr>
          <a:lstStyle/>
          <a:p>
            <a:pPr>
              <a:lnSpc>
                <a:spcPct val="90000"/>
              </a:lnSpc>
              <a:spcAft>
                <a:spcPts val="0"/>
              </a:spcAft>
              <a:buFont typeface="Wingdings 3" charset="2"/>
              <a:buChar char=""/>
            </a:pPr>
            <a:r>
              <a:rPr lang="en-US" sz="1600" b="1" dirty="0"/>
              <a:t>New World Crop: They come from the Americas, domesticated thousands of years ago, and were introduced to the Old World by Christopher Columbus in 1493.</a:t>
            </a:r>
          </a:p>
          <a:p>
            <a:pPr>
              <a:lnSpc>
                <a:spcPct val="90000"/>
              </a:lnSpc>
              <a:spcAft>
                <a:spcPts val="0"/>
              </a:spcAft>
              <a:buFont typeface="Wingdings 3" charset="2"/>
              <a:buChar char=""/>
            </a:pPr>
            <a:r>
              <a:rPr lang="en-US" sz="1600" b="1" dirty="0"/>
              <a:t>String Beans: Their original nickname comes from the fibrous "string" on the seam of the pod, which botanists bred out to create modern "stringless" varieties.</a:t>
            </a:r>
          </a:p>
          <a:p>
            <a:pPr>
              <a:lnSpc>
                <a:spcPct val="90000"/>
              </a:lnSpc>
              <a:spcAft>
                <a:spcPts val="0"/>
              </a:spcAft>
              <a:buFont typeface="Wingdings 3" charset="2"/>
              <a:buChar char=""/>
            </a:pPr>
            <a:r>
              <a:rPr lang="en-US" sz="1600" b="1" dirty="0"/>
              <a:t>Snap Beans: The sound they make when snapped clean is why they're also called snap beans</a:t>
            </a:r>
          </a:p>
          <a:p>
            <a:pPr>
              <a:lnSpc>
                <a:spcPct val="90000"/>
              </a:lnSpc>
              <a:spcAft>
                <a:spcPts val="0"/>
              </a:spcAft>
              <a:buFont typeface="Wingdings 3" charset="2"/>
              <a:buChar char=""/>
            </a:pPr>
            <a:r>
              <a:rPr lang="en-US" sz="1600" b="1" dirty="0"/>
              <a:t>Websites to research how to grow and take care of Green beans.</a:t>
            </a:r>
          </a:p>
          <a:p>
            <a:pPr>
              <a:lnSpc>
                <a:spcPct val="90000"/>
              </a:lnSpc>
              <a:spcAft>
                <a:spcPts val="0"/>
              </a:spcAft>
              <a:buFont typeface="Wingdings 3" charset="2"/>
              <a:buChar char=""/>
            </a:pPr>
            <a:r>
              <a:rPr lang="en-US" sz="1600" b="1">
                <a:hlinkClick r:id="rId3"/>
              </a:rPr>
              <a:t>https://www.thespruce.com/how-to-grow-green-beans-1403459</a:t>
            </a:r>
            <a:endParaRPr lang="en-US" sz="1600" b="1"/>
          </a:p>
          <a:p>
            <a:pPr>
              <a:lnSpc>
                <a:spcPct val="90000"/>
              </a:lnSpc>
              <a:spcAft>
                <a:spcPts val="0"/>
              </a:spcAft>
            </a:pPr>
            <a:endParaRPr lang="en-US" sz="1600" b="1" dirty="0"/>
          </a:p>
          <a:p>
            <a:pPr>
              <a:lnSpc>
                <a:spcPct val="90000"/>
              </a:lnSpc>
              <a:spcAft>
                <a:spcPts val="0"/>
              </a:spcAft>
              <a:buFont typeface="Wingdings 3" charset="2"/>
              <a:buChar char=""/>
            </a:pPr>
            <a:endParaRPr lang="en-US" sz="1600" b="1" dirty="0"/>
          </a:p>
          <a:p>
            <a:pPr>
              <a:lnSpc>
                <a:spcPct val="90000"/>
              </a:lnSpc>
              <a:spcAft>
                <a:spcPts val="0"/>
              </a:spcAft>
              <a:buFont typeface="Wingdings 3" charset="2"/>
              <a:buChar char=""/>
            </a:pPr>
            <a:r>
              <a:rPr lang="en-US" sz="1600" b="1" dirty="0">
                <a:hlinkClick r:id="rId4"/>
              </a:rPr>
              <a:t>https://happyhealthy.extension.msstate.edu/fact-sheets/happyhealthy-green-beans-fact-sheet</a:t>
            </a:r>
            <a:endParaRPr lang="en-US" sz="1600" b="1" dirty="0"/>
          </a:p>
          <a:p>
            <a:pPr>
              <a:lnSpc>
                <a:spcPct val="90000"/>
              </a:lnSpc>
              <a:spcAft>
                <a:spcPts val="0"/>
              </a:spcAft>
              <a:buFont typeface="Wingdings 3" charset="2"/>
              <a:buChar char=""/>
            </a:pPr>
            <a:endParaRPr lang="en-US" sz="1100" dirty="0"/>
          </a:p>
          <a:p>
            <a:pPr>
              <a:lnSpc>
                <a:spcPct val="90000"/>
              </a:lnSpc>
              <a:spcAft>
                <a:spcPts val="0"/>
              </a:spcAft>
              <a:buFont typeface="Wingdings 3" charset="2"/>
              <a:buChar char=""/>
            </a:pPr>
            <a:r>
              <a:rPr lang="en-US" sz="3200" dirty="0"/>
              <a:t>The picture is a great example of growing green beans with a trellis</a:t>
            </a:r>
          </a:p>
        </p:txBody>
      </p:sp>
      <p:sp>
        <p:nvSpPr>
          <p:cNvPr id="4" name="Date Placeholder 3">
            <a:extLst>
              <a:ext uri="{FF2B5EF4-FFF2-40B4-BE49-F238E27FC236}">
                <a16:creationId xmlns:a16="http://schemas.microsoft.com/office/drawing/2014/main" id="{95799B82-25E4-A512-E8B8-FD0FD950993B}"/>
              </a:ext>
            </a:extLst>
          </p:cNvPr>
          <p:cNvSpPr>
            <a:spLocks noGrp="1"/>
          </p:cNvSpPr>
          <p:nvPr>
            <p:ph type="dt" sz="half" idx="10"/>
          </p:nvPr>
        </p:nvSpPr>
        <p:spPr>
          <a:xfrm>
            <a:off x="7692706" y="6041362"/>
            <a:ext cx="1073790" cy="365125"/>
          </a:xfrm>
        </p:spPr>
        <p:txBody>
          <a:bodyPr vert="horz" lIns="91440" tIns="45720" rIns="91440" bIns="45720" rtlCol="0" anchor="ctr">
            <a:normAutofit/>
          </a:bodyPr>
          <a:lstStyle/>
          <a:p>
            <a:pPr defTabSz="914400">
              <a:spcAft>
                <a:spcPts val="600"/>
              </a:spcAft>
            </a:pPr>
            <a:r>
              <a:rPr lang="en-US"/>
              <a:t>1-32</a:t>
            </a:r>
          </a:p>
        </p:txBody>
      </p:sp>
      <p:sp>
        <p:nvSpPr>
          <p:cNvPr id="5" name="Slide Number Placeholder 4">
            <a:extLst>
              <a:ext uri="{FF2B5EF4-FFF2-40B4-BE49-F238E27FC236}">
                <a16:creationId xmlns:a16="http://schemas.microsoft.com/office/drawing/2014/main" id="{E19DCCD0-419D-2B97-FFF1-D4483C9EC879}"/>
              </a:ext>
            </a:extLst>
          </p:cNvPr>
          <p:cNvSpPr>
            <a:spLocks noGrp="1"/>
          </p:cNvSpPr>
          <p:nvPr>
            <p:ph type="sldNum" sz="quarter" idx="12"/>
          </p:nvPr>
        </p:nvSpPr>
        <p:spPr>
          <a:xfrm>
            <a:off x="8841996" y="6041362"/>
            <a:ext cx="432006" cy="365125"/>
          </a:xfrm>
        </p:spPr>
        <p:txBody>
          <a:bodyPr vert="horz" lIns="91440" tIns="45720" rIns="91440" bIns="45720" rtlCol="0" anchor="ctr">
            <a:normAutofit/>
          </a:bodyPr>
          <a:lstStyle/>
          <a:p>
            <a:pPr defTabSz="914400">
              <a:spcAft>
                <a:spcPts val="600"/>
              </a:spcAft>
            </a:pPr>
            <a:fld id="{CBD12358-51D2-46B3-9BDE-DF29528B9454}" type="slidenum">
              <a:rPr lang="en-US" smtClean="0"/>
              <a:pPr defTabSz="914400">
                <a:spcAft>
                  <a:spcPts val="600"/>
                </a:spcAft>
              </a:pPr>
              <a:t>19</a:t>
            </a:fld>
            <a:endParaRPr lang="en-US"/>
          </a:p>
        </p:txBody>
      </p:sp>
      <p:pic>
        <p:nvPicPr>
          <p:cNvPr id="3" name="Picture 2" descr="No photo description available.">
            <a:extLst>
              <a:ext uri="{FF2B5EF4-FFF2-40B4-BE49-F238E27FC236}">
                <a16:creationId xmlns:a16="http://schemas.microsoft.com/office/drawing/2014/main" id="{A65FB73C-CAD3-9865-4674-09A0BEF41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 b="4660"/>
          <a:stretch>
            <a:fillRect/>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611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034E89-1952-5288-08A0-70A4A73BE39E}"/>
              </a:ext>
            </a:extLst>
          </p:cNvPr>
          <p:cNvSpPr>
            <a:spLocks noGrp="1"/>
          </p:cNvSpPr>
          <p:nvPr>
            <p:ph type="ctrTitle"/>
          </p:nvPr>
        </p:nvSpPr>
        <p:spPr>
          <a:xfrm>
            <a:off x="871870" y="749595"/>
            <a:ext cx="5645888" cy="5800430"/>
          </a:xfrm>
        </p:spPr>
        <p:txBody>
          <a:bodyPr vert="horz" lIns="91440" tIns="45720" rIns="91440" bIns="45720" rtlCol="0" anchor="t">
            <a:normAutofit fontScale="90000"/>
          </a:bodyPr>
          <a:lstStyle/>
          <a:p>
            <a:pPr algn="l">
              <a:spcAft>
                <a:spcPts val="1800"/>
              </a:spcAft>
            </a:pPr>
            <a:r>
              <a:rPr lang="en-US" sz="2200" b="0" i="1" kern="1200" cap="all" baseline="0" dirty="0">
                <a:solidFill>
                  <a:schemeClr val="tx2"/>
                </a:solidFill>
                <a:effectLst/>
                <a:latin typeface="Rockwell" panose="02060603020205020403" pitchFamily="18" charset="0"/>
                <a:cs typeface="Aldhabi" panose="020F0502020204030204" pitchFamily="2" charset="-78"/>
              </a:rPr>
              <a:t>Gardening Kits for Kids</a:t>
            </a:r>
            <a:br>
              <a:rPr lang="en-US" sz="2200" b="0" i="1" kern="1200" cap="all" baseline="0" dirty="0">
                <a:solidFill>
                  <a:schemeClr val="tx2"/>
                </a:solidFill>
                <a:effectLst/>
                <a:latin typeface="Rockwell" panose="02060603020205020403" pitchFamily="18" charset="0"/>
                <a:cs typeface="Aldhabi" panose="020F0502020204030204" pitchFamily="2" charset="-78"/>
              </a:rPr>
            </a:br>
            <a:r>
              <a:rPr lang="en-US" sz="2200" b="0" i="1" kern="1200" cap="all" baseline="0" dirty="0">
                <a:solidFill>
                  <a:schemeClr val="tx2"/>
                </a:solidFill>
                <a:effectLst/>
                <a:latin typeface="Rockwell" panose="02060603020205020403" pitchFamily="18" charset="0"/>
                <a:cs typeface="Aldhabi" panose="020F0502020204030204" pitchFamily="2" charset="-78"/>
              </a:rPr>
              <a:t> </a:t>
            </a:r>
            <a:r>
              <a:rPr lang="en-US" sz="2200" b="1" i="1" kern="1200" cap="all" baseline="0" dirty="0">
                <a:solidFill>
                  <a:schemeClr val="tx2"/>
                </a:solidFill>
                <a:effectLst/>
                <a:latin typeface="Rockwell" panose="02060603020205020403" pitchFamily="18" charset="0"/>
                <a:cs typeface="Aldhabi" panose="020F0502020204030204" pitchFamily="2" charset="-78"/>
              </a:rPr>
              <a:t>Imagine a vibrant garden where children become passionate learners, discovering firsthand how the environment and their food are deeply connected. Our gardening kits inspire kids to step outdoors, stay active, and develop essential life skills. With engaging, hands-on activities, each child transforms into a confident grower and proud harvester, nurturing plants from seed to table and experiencing the satisfaction of their own accomplishments. </a:t>
            </a:r>
            <a:r>
              <a:rPr lang="en-US" sz="2200" b="0" i="1" kern="1200" cap="all" baseline="0" dirty="0">
                <a:solidFill>
                  <a:schemeClr val="tx2"/>
                </a:solidFill>
                <a:effectLst/>
                <a:latin typeface="Rockwell" panose="02060603020205020403" pitchFamily="18" charset="0"/>
                <a:cs typeface="Aldhabi" panose="020F0502020204030204" pitchFamily="2" charset="-78"/>
              </a:rPr>
              <a:t> </a:t>
            </a:r>
            <a:br>
              <a:rPr lang="en-US" sz="1700" b="0" i="1" kern="1200" cap="all" baseline="0" dirty="0">
                <a:solidFill>
                  <a:schemeClr val="tx2"/>
                </a:solidFill>
                <a:effectLst/>
                <a:latin typeface="+mj-lt"/>
                <a:ea typeface="+mj-ea"/>
                <a:cs typeface="+mj-cs"/>
              </a:rPr>
            </a:br>
            <a:r>
              <a:rPr lang="en-US" sz="1700" b="1" i="1" kern="1200" cap="all" baseline="0" dirty="0">
                <a:solidFill>
                  <a:schemeClr val="tx2"/>
                </a:solidFill>
                <a:effectLst/>
                <a:latin typeface="+mj-lt"/>
                <a:ea typeface="+mj-ea"/>
                <a:cs typeface="+mj-cs"/>
              </a:rPr>
              <a:t>=</a:t>
            </a:r>
            <a:br>
              <a:rPr lang="en-US" sz="1700" b="0" i="1" kern="1200" cap="all" baseline="0" dirty="0">
                <a:solidFill>
                  <a:schemeClr val="tx2"/>
                </a:solidFill>
                <a:effectLst/>
                <a:latin typeface="+mj-lt"/>
                <a:ea typeface="+mj-ea"/>
                <a:cs typeface="+mj-cs"/>
              </a:rPr>
            </a:br>
            <a:endParaRPr lang="en-US" sz="1700" i="1" kern="1200" cap="all" baseline="0" dirty="0">
              <a:solidFill>
                <a:schemeClr val="tx2"/>
              </a:solidFill>
              <a:latin typeface="+mj-lt"/>
              <a:ea typeface="+mj-ea"/>
              <a:cs typeface="+mj-cs"/>
            </a:endParaRPr>
          </a:p>
        </p:txBody>
      </p:sp>
      <p:pic>
        <p:nvPicPr>
          <p:cNvPr id="6" name="Picture Placeholder 5" descr="Man and boy planting fruit tree">
            <a:extLst>
              <a:ext uri="{FF2B5EF4-FFF2-40B4-BE49-F238E27FC236}">
                <a16:creationId xmlns:a16="http://schemas.microsoft.com/office/drawing/2014/main" id="{8DECFD45-1506-4574-8A4B-56C83E4BD17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213" r="22955" b="1"/>
          <a:stretch>
            <a:fillRect/>
          </a:stretch>
        </p:blipFill>
        <p:spPr>
          <a:xfrm>
            <a:off x="5879804" y="-6350"/>
            <a:ext cx="6312196" cy="6874330"/>
          </a:xfrm>
          <a:custGeom>
            <a:avLst/>
            <a:gdLst/>
            <a:ahLst/>
            <a:cxnLst/>
            <a:rect l="l" t="t" r="r" b="b"/>
            <a:pathLst>
              <a:path w="6312196" h="6874330">
                <a:moveTo>
                  <a:pt x="2047193" y="0"/>
                </a:moveTo>
                <a:lnTo>
                  <a:pt x="6312196" y="0"/>
                </a:lnTo>
                <a:lnTo>
                  <a:pt x="6312196" y="6874330"/>
                </a:lnTo>
                <a:lnTo>
                  <a:pt x="0" y="6874330"/>
                </a:lnTo>
                <a:close/>
              </a:path>
            </a:pathLst>
          </a:custGeom>
        </p:spPr>
      </p:pic>
    </p:spTree>
    <p:extLst>
      <p:ext uri="{BB962C8B-B14F-4D97-AF65-F5344CB8AC3E}">
        <p14:creationId xmlns:p14="http://schemas.microsoft.com/office/powerpoint/2010/main" val="821088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9" name="Group 8198">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200" name="Straight Connector 8199">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201" name="Straight Connector 8200">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202"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203"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204" name="Isosceles Triangle 8203">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205"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206"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207"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208" name="Isosceles Triangle 8207">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209" name="Isosceles Triangle 8208">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4" name="Title 3">
            <a:extLst>
              <a:ext uri="{FF2B5EF4-FFF2-40B4-BE49-F238E27FC236}">
                <a16:creationId xmlns:a16="http://schemas.microsoft.com/office/drawing/2014/main" id="{089CCFEB-02E4-5BFC-FA83-D8B9F180FCC8}"/>
              </a:ext>
            </a:extLst>
          </p:cNvPr>
          <p:cNvSpPr>
            <a:spLocks noGrp="1"/>
          </p:cNvSpPr>
          <p:nvPr>
            <p:ph type="title"/>
          </p:nvPr>
        </p:nvSpPr>
        <p:spPr>
          <a:xfrm>
            <a:off x="4349123" y="609600"/>
            <a:ext cx="4924878" cy="1320800"/>
          </a:xfrm>
        </p:spPr>
        <p:txBody>
          <a:bodyPr vert="horz" lIns="91440" tIns="45720" rIns="91440" bIns="45720" rtlCol="0" anchor="ctr">
            <a:normAutofit/>
          </a:bodyPr>
          <a:lstStyle/>
          <a:p>
            <a:r>
              <a:rPr lang="en-US" sz="3600"/>
              <a:t>Hydroponic Lettuce</a:t>
            </a:r>
          </a:p>
        </p:txBody>
      </p:sp>
      <p:pic>
        <p:nvPicPr>
          <p:cNvPr id="8194" name="Picture 2" descr="Small red and green lettuces sprouting from an indoor hydroponics garden made from mason jars and net pots. ">
            <a:extLst>
              <a:ext uri="{FF2B5EF4-FFF2-40B4-BE49-F238E27FC236}">
                <a16:creationId xmlns:a16="http://schemas.microsoft.com/office/drawing/2014/main" id="{8B1DFBB5-4B16-A363-F53D-0CEE1B085F2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9814" y="916746"/>
            <a:ext cx="3251701" cy="487146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C46F42F0-3915-EEDE-8F22-594A146519DE}"/>
              </a:ext>
            </a:extLst>
          </p:cNvPr>
          <p:cNvSpPr>
            <a:spLocks noGrp="1"/>
          </p:cNvSpPr>
          <p:nvPr>
            <p:ph type="body" idx="1"/>
          </p:nvPr>
        </p:nvSpPr>
        <p:spPr>
          <a:xfrm>
            <a:off x="4349123" y="1772357"/>
            <a:ext cx="7425188" cy="4725676"/>
          </a:xfrm>
        </p:spPr>
        <p:txBody>
          <a:bodyPr vert="horz" lIns="91440" tIns="45720" rIns="91440" bIns="45720" rtlCol="0">
            <a:noAutofit/>
          </a:bodyPr>
          <a:lstStyle/>
          <a:p>
            <a:pPr>
              <a:lnSpc>
                <a:spcPct val="90000"/>
              </a:lnSpc>
              <a:buFont typeface="Wingdings 3" charset="2"/>
              <a:buChar char=""/>
            </a:pPr>
            <a:r>
              <a:rPr lang="en-US" sz="1400" b="1" dirty="0">
                <a:latin typeface="Times New Roman" panose="02020603050405020304" pitchFamily="18" charset="0"/>
                <a:cs typeface="Times New Roman" panose="02020603050405020304" pitchFamily="18" charset="0"/>
              </a:rPr>
              <a:t>In this activity you will grow lettuce not with soil or in the ground. But with water and in a jar. It is a great way to grow lettuce year -round. </a:t>
            </a:r>
          </a:p>
          <a:p>
            <a:pPr>
              <a:lnSpc>
                <a:spcPct val="90000"/>
              </a:lnSpc>
              <a:buFont typeface="Wingdings 3" charset="2"/>
              <a:buChar char=""/>
            </a:pPr>
            <a:r>
              <a:rPr lang="en-US" sz="1400" b="1" dirty="0">
                <a:latin typeface="Times New Roman" panose="02020603050405020304" pitchFamily="18" charset="0"/>
                <a:cs typeface="Times New Roman" panose="02020603050405020304" pitchFamily="18" charset="0"/>
              </a:rPr>
              <a:t>Step 1: Fill your wide mouth mason jar with water. It should just touch the bottom of the basket when placed in the lip of the mason jar. </a:t>
            </a:r>
          </a:p>
          <a:p>
            <a:pPr>
              <a:lnSpc>
                <a:spcPct val="90000"/>
              </a:lnSpc>
              <a:buFont typeface="Wingdings 3" charset="2"/>
              <a:buChar char=""/>
            </a:pPr>
            <a:r>
              <a:rPr lang="en-US" sz="1400" b="1" dirty="0">
                <a:latin typeface="Times New Roman" panose="02020603050405020304" pitchFamily="18" charset="0"/>
                <a:cs typeface="Times New Roman" panose="02020603050405020304" pitchFamily="18" charset="0"/>
              </a:rPr>
              <a:t>Step 2: Insert the larger net/pot/basket into the mason jar. It should be big enough to sit right on top. </a:t>
            </a:r>
          </a:p>
          <a:p>
            <a:pPr>
              <a:lnSpc>
                <a:spcPct val="90000"/>
              </a:lnSpc>
              <a:buFont typeface="Wingdings 3" charset="2"/>
              <a:buChar char=""/>
            </a:pPr>
            <a:r>
              <a:rPr lang="en-US" sz="1400" b="1" dirty="0">
                <a:latin typeface="Times New Roman" panose="02020603050405020304" pitchFamily="18" charset="0"/>
                <a:cs typeface="Times New Roman" panose="02020603050405020304" pitchFamily="18" charset="0"/>
              </a:rPr>
              <a:t>Step 3 Add your seed Rockwool pod and seeds. Use the clay pebbles to raise the Rockwool pod of the bottom of the basket and keep it centered. </a:t>
            </a:r>
          </a:p>
          <a:p>
            <a:pPr>
              <a:lnSpc>
                <a:spcPct val="90000"/>
              </a:lnSpc>
              <a:buFont typeface="Wingdings 3" charset="2"/>
              <a:buChar char=""/>
            </a:pPr>
            <a:r>
              <a:rPr lang="en-US" sz="1400" b="1" dirty="0">
                <a:latin typeface="Times New Roman" panose="02020603050405020304" pitchFamily="18" charset="0"/>
                <a:cs typeface="Times New Roman" panose="02020603050405020304" pitchFamily="18" charset="0"/>
              </a:rPr>
              <a:t>Step 4 : Add more water until the water level just touches the bottom of the Rockwool. Make sure to get the seed block wet, too! ‘</a:t>
            </a:r>
          </a:p>
          <a:p>
            <a:pPr>
              <a:lnSpc>
                <a:spcPct val="90000"/>
              </a:lnSpc>
              <a:buFont typeface="Wingdings 3" charset="2"/>
              <a:buChar char=""/>
            </a:pPr>
            <a:r>
              <a:rPr lang="en-US" sz="1400" b="1" dirty="0">
                <a:latin typeface="Times New Roman" panose="02020603050405020304" pitchFamily="18" charset="0"/>
                <a:cs typeface="Times New Roman" panose="02020603050405020304" pitchFamily="18" charset="0"/>
              </a:rPr>
              <a:t>Step 5: Place the hydroponic mason jar somewhere warm until the plant sprouts. </a:t>
            </a:r>
          </a:p>
          <a:p>
            <a:pPr>
              <a:lnSpc>
                <a:spcPct val="90000"/>
              </a:lnSpc>
              <a:buFont typeface="Wingdings 3" charset="2"/>
              <a:buChar char=""/>
            </a:pPr>
            <a:r>
              <a:rPr lang="en-US" sz="1400" b="1" dirty="0">
                <a:latin typeface="Times New Roman" panose="02020603050405020304" pitchFamily="18" charset="0"/>
                <a:cs typeface="Times New Roman" panose="02020603050405020304" pitchFamily="18" charset="0"/>
              </a:rPr>
              <a:t>Step 6: Once the plants have sprouted, add fertilizer that’s made specifically for hydroponics. This is super important for giving your plants nutrients they will usually get from the ground!</a:t>
            </a:r>
          </a:p>
          <a:p>
            <a:pPr>
              <a:lnSpc>
                <a:spcPct val="90000"/>
              </a:lnSpc>
              <a:buFont typeface="Wingdings 3" charset="2"/>
              <a:buChar char=""/>
            </a:pPr>
            <a:r>
              <a:rPr lang="en-US" sz="1400" b="1" dirty="0">
                <a:latin typeface="Times New Roman" panose="02020603050405020304" pitchFamily="18" charset="0"/>
                <a:cs typeface="Times New Roman" panose="02020603050405020304" pitchFamily="18" charset="0"/>
              </a:rPr>
              <a:t>Step 7: You will need to block light from entering the mason jar in order to prevent algae growth. Use kitchen towel, black paper or felt.  </a:t>
            </a:r>
          </a:p>
          <a:p>
            <a:pPr>
              <a:lnSpc>
                <a:spcPct val="90000"/>
              </a:lnSpc>
              <a:buFont typeface="Wingdings 3" charset="2"/>
              <a:buChar char=""/>
            </a:pPr>
            <a:r>
              <a:rPr lang="en-US" sz="1400" b="1" dirty="0">
                <a:latin typeface="Times New Roman" panose="02020603050405020304" pitchFamily="18" charset="0"/>
                <a:cs typeface="Times New Roman" panose="02020603050405020304" pitchFamily="18" charset="0"/>
              </a:rPr>
              <a:t>Important: You should check your water regularly, you will have to add water as it evaporates, If you see mold or algae, preplace the water. </a:t>
            </a:r>
          </a:p>
        </p:txBody>
      </p:sp>
      <p:sp>
        <p:nvSpPr>
          <p:cNvPr id="6" name="Date Placeholder 5">
            <a:extLst>
              <a:ext uri="{FF2B5EF4-FFF2-40B4-BE49-F238E27FC236}">
                <a16:creationId xmlns:a16="http://schemas.microsoft.com/office/drawing/2014/main" id="{357F72F5-E526-2904-8849-996C9DA2D607}"/>
              </a:ext>
            </a:extLst>
          </p:cNvPr>
          <p:cNvSpPr>
            <a:spLocks noGrp="1"/>
          </p:cNvSpPr>
          <p:nvPr>
            <p:ph type="dt" sz="half" idx="10"/>
          </p:nvPr>
        </p:nvSpPr>
        <p:spPr>
          <a:xfrm>
            <a:off x="6679155" y="6041362"/>
            <a:ext cx="1437917" cy="365125"/>
          </a:xfrm>
        </p:spPr>
        <p:txBody>
          <a:bodyPr vert="horz" lIns="91440" tIns="45720" rIns="91440" bIns="45720" rtlCol="0" anchor="ctr">
            <a:normAutofit/>
          </a:bodyPr>
          <a:lstStyle/>
          <a:p>
            <a:pPr defTabSz="914400">
              <a:spcAft>
                <a:spcPts val="600"/>
              </a:spcAft>
            </a:pPr>
            <a:r>
              <a:rPr lang="en-US"/>
              <a:t>1-32</a:t>
            </a:r>
          </a:p>
        </p:txBody>
      </p:sp>
      <p:sp>
        <p:nvSpPr>
          <p:cNvPr id="3" name="Slide Number Placeholder 2">
            <a:extLst>
              <a:ext uri="{FF2B5EF4-FFF2-40B4-BE49-F238E27FC236}">
                <a16:creationId xmlns:a16="http://schemas.microsoft.com/office/drawing/2014/main" id="{55C14D89-A46C-FA6B-7C35-4F8390876B04}"/>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defTabSz="914400">
              <a:spcAft>
                <a:spcPts val="600"/>
              </a:spcAft>
            </a:pPr>
            <a:fld id="{CBD12358-51D2-46B3-9BDE-DF29528B9454}" type="slidenum">
              <a:rPr lang="en-US" smtClean="0"/>
              <a:pPr defTabSz="914400">
                <a:spcAft>
                  <a:spcPts val="600"/>
                </a:spcAft>
              </a:pPr>
              <a:t>20</a:t>
            </a:fld>
            <a:endParaRPr lang="en-US"/>
          </a:p>
        </p:txBody>
      </p:sp>
    </p:spTree>
    <p:extLst>
      <p:ext uri="{BB962C8B-B14F-4D97-AF65-F5344CB8AC3E}">
        <p14:creationId xmlns:p14="http://schemas.microsoft.com/office/powerpoint/2010/main" val="133123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5" name="Group 2054">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056" name="Straight Connector 2055">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57" name="Straight Connector 2056">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58"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59"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60" name="Isosceles Triangle 2059">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61"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62"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63"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64" name="Isosceles Triangle 2063">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65" name="Isosceles Triangle 2064">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7" name="Title 6">
            <a:extLst>
              <a:ext uri="{FF2B5EF4-FFF2-40B4-BE49-F238E27FC236}">
                <a16:creationId xmlns:a16="http://schemas.microsoft.com/office/drawing/2014/main" id="{AA670CBD-D350-8318-5389-791FE768463E}"/>
              </a:ext>
            </a:extLst>
          </p:cNvPr>
          <p:cNvSpPr>
            <a:spLocks noGrp="1"/>
          </p:cNvSpPr>
          <p:nvPr>
            <p:ph type="title"/>
          </p:nvPr>
        </p:nvSpPr>
        <p:spPr>
          <a:xfrm>
            <a:off x="677334" y="609600"/>
            <a:ext cx="8596668" cy="1320800"/>
          </a:xfrm>
        </p:spPr>
        <p:txBody>
          <a:bodyPr vert="horz" lIns="91440" tIns="45720" rIns="91440" bIns="45720" rtlCol="0" anchor="t">
            <a:normAutofit fontScale="90000"/>
          </a:bodyPr>
          <a:lstStyle/>
          <a:p>
            <a:r>
              <a:rPr lang="en-US" cap="all" dirty="0"/>
              <a:t>How to Grow Sprouts in a Mason Jar </a:t>
            </a:r>
            <a:br>
              <a:rPr lang="en-US" cap="all" dirty="0"/>
            </a:br>
            <a:r>
              <a:rPr lang="en-US" sz="2200" cap="all" dirty="0">
                <a:solidFill>
                  <a:schemeClr val="tx1"/>
                </a:solidFill>
                <a:hlinkClick r:id="rId3"/>
              </a:rPr>
              <a:t>http://cultivatorkitchen.com/how-to-g</a:t>
            </a:r>
            <a:br>
              <a:rPr lang="en-US" sz="2200" cap="all" dirty="0">
                <a:solidFill>
                  <a:schemeClr val="tx1"/>
                </a:solidFill>
                <a:hlinkClick r:id="rId3"/>
              </a:rPr>
            </a:br>
            <a:r>
              <a:rPr lang="en-US" sz="2200" cap="all" dirty="0">
                <a:solidFill>
                  <a:schemeClr val="tx1"/>
                </a:solidFill>
                <a:hlinkClick r:id="rId3"/>
              </a:rPr>
              <a:t>row-sprouts/</a:t>
            </a:r>
            <a:endParaRPr lang="en-US" sz="2200" dirty="0">
              <a:solidFill>
                <a:schemeClr val="tx1"/>
              </a:solidFill>
            </a:endParaRPr>
          </a:p>
        </p:txBody>
      </p:sp>
      <p:sp>
        <p:nvSpPr>
          <p:cNvPr id="2078" name="Content Placeholder 7">
            <a:extLst>
              <a:ext uri="{FF2B5EF4-FFF2-40B4-BE49-F238E27FC236}">
                <a16:creationId xmlns:a16="http://schemas.microsoft.com/office/drawing/2014/main" id="{C9669770-6F49-14E9-DDF9-C144A3761AD6}"/>
              </a:ext>
            </a:extLst>
          </p:cNvPr>
          <p:cNvSpPr>
            <a:spLocks noGrp="1"/>
          </p:cNvSpPr>
          <p:nvPr>
            <p:ph sz="half" idx="1"/>
          </p:nvPr>
        </p:nvSpPr>
        <p:spPr>
          <a:xfrm>
            <a:off x="6336286" y="2160589"/>
            <a:ext cx="4941313" cy="3880773"/>
          </a:xfrm>
        </p:spPr>
        <p:txBody>
          <a:bodyPr vert="horz" lIns="91440" tIns="45720" rIns="91440" bIns="45720" rtlCol="0">
            <a:noAutofit/>
          </a:bodyPr>
          <a:lstStyle/>
          <a:p>
            <a:pPr>
              <a:spcAft>
                <a:spcPts val="0"/>
              </a:spcAft>
              <a:buFont typeface="Wingdings 3" charset="2"/>
              <a:buChar char=""/>
            </a:pPr>
            <a:r>
              <a:rPr lang="en-US" sz="2400" b="1" dirty="0"/>
              <a:t>Growing sprouts in a mason jar takes 4-6 days using just seeds, water, and a jar. Soak 1-2 tablespoons of seeds overnight, then rinse and drain them twice daily, keeping the jar upside down at an angle in a shaded spot. They are ready to harvest when they fill the jar, are 1–2 inches </a:t>
            </a:r>
            <a:r>
              <a:rPr lang="en-US" sz="2400" b="1" dirty="0" err="1"/>
              <a:t>long,and</a:t>
            </a:r>
            <a:r>
              <a:rPr lang="en-US" sz="2400" b="1" dirty="0"/>
              <a:t> have developed small leaves.</a:t>
            </a:r>
          </a:p>
        </p:txBody>
      </p:sp>
      <p:pic>
        <p:nvPicPr>
          <p:cNvPr id="2050" name="Picture 2" descr="How to Grow Sprouts in a Mason Jar | Zero Waste &amp; Raw Vegan ...">
            <a:extLst>
              <a:ext uri="{FF2B5EF4-FFF2-40B4-BE49-F238E27FC236}">
                <a16:creationId xmlns:a16="http://schemas.microsoft.com/office/drawing/2014/main" id="{8C21D195-E8D9-AB1A-3D8F-F946B83B1480}"/>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l="10241" r="10240" b="-1"/>
          <a:stretch>
            <a:fillRect/>
          </a:stretch>
        </p:blipFill>
        <p:spPr bwMode="auto">
          <a:xfrm>
            <a:off x="677334" y="2159331"/>
            <a:ext cx="5423429" cy="3882362"/>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5F254C5E-CDF4-1F06-EEB8-E2ADE6ED56AC}"/>
              </a:ext>
            </a:extLst>
          </p:cNvPr>
          <p:cNvSpPr>
            <a:spLocks noGrp="1"/>
          </p:cNvSpPr>
          <p:nvPr>
            <p:ph type="dt" sz="half" idx="10"/>
          </p:nvPr>
        </p:nvSpPr>
        <p:spPr>
          <a:xfrm>
            <a:off x="7205133" y="6041362"/>
            <a:ext cx="911939" cy="365125"/>
          </a:xfrm>
        </p:spPr>
        <p:txBody>
          <a:bodyPr vert="horz" lIns="91440" tIns="45720" rIns="91440" bIns="45720" rtlCol="0" anchor="ctr">
            <a:normAutofit/>
          </a:bodyPr>
          <a:lstStyle/>
          <a:p>
            <a:pPr defTabSz="914400">
              <a:spcAft>
                <a:spcPts val="600"/>
              </a:spcAft>
            </a:pPr>
            <a:r>
              <a:rPr lang="en-US"/>
              <a:t>1-32</a:t>
            </a:r>
          </a:p>
        </p:txBody>
      </p:sp>
      <p:sp>
        <p:nvSpPr>
          <p:cNvPr id="6" name="Slide Number Placeholder 5">
            <a:extLst>
              <a:ext uri="{FF2B5EF4-FFF2-40B4-BE49-F238E27FC236}">
                <a16:creationId xmlns:a16="http://schemas.microsoft.com/office/drawing/2014/main" id="{AF8F8D4E-6DA7-1D9D-A058-CD4C700F325C}"/>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defTabSz="914400">
              <a:spcAft>
                <a:spcPts val="600"/>
              </a:spcAft>
            </a:pPr>
            <a:fld id="{CBD12358-51D2-46B3-9BDE-DF29528B9454}" type="slidenum">
              <a:rPr lang="en-US" smtClean="0"/>
              <a:pPr defTabSz="914400">
                <a:spcAft>
                  <a:spcPts val="600"/>
                </a:spcAft>
              </a:pPr>
              <a:t>21</a:t>
            </a:fld>
            <a:endParaRPr lang="en-US"/>
          </a:p>
        </p:txBody>
      </p:sp>
    </p:spTree>
    <p:extLst>
      <p:ext uri="{BB962C8B-B14F-4D97-AF65-F5344CB8AC3E}">
        <p14:creationId xmlns:p14="http://schemas.microsoft.com/office/powerpoint/2010/main" val="940587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8" name="Picture Placeholder 7" descr="Beautiful sunflowers">
            <a:extLst>
              <a:ext uri="{FF2B5EF4-FFF2-40B4-BE49-F238E27FC236}">
                <a16:creationId xmlns:a16="http://schemas.microsoft.com/office/drawing/2014/main" id="{164D6BCF-2350-2C97-9F8B-8C4FA155A49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1446" r="11445" b="-2"/>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F5AFAEFE-AEB1-1F94-6DF0-D9DBCE81FB37}"/>
              </a:ext>
            </a:extLst>
          </p:cNvPr>
          <p:cNvSpPr>
            <a:spLocks noGrp="1"/>
          </p:cNvSpPr>
          <p:nvPr>
            <p:ph type="title"/>
          </p:nvPr>
        </p:nvSpPr>
        <p:spPr>
          <a:xfrm>
            <a:off x="677333" y="609600"/>
            <a:ext cx="3851123" cy="1320800"/>
          </a:xfrm>
        </p:spPr>
        <p:txBody>
          <a:bodyPr vert="horz" lIns="91440" tIns="45720" rIns="91440" bIns="45720" rtlCol="0" anchor="t">
            <a:normAutofit/>
          </a:bodyPr>
          <a:lstStyle/>
          <a:p>
            <a:r>
              <a:rPr lang="en-US" dirty="0"/>
              <a:t>Growing Sunflowers</a:t>
            </a:r>
          </a:p>
        </p:txBody>
      </p:sp>
      <p:sp>
        <p:nvSpPr>
          <p:cNvPr id="3" name="Content Placeholder 2">
            <a:extLst>
              <a:ext uri="{FF2B5EF4-FFF2-40B4-BE49-F238E27FC236}">
                <a16:creationId xmlns:a16="http://schemas.microsoft.com/office/drawing/2014/main" id="{4FE1BDEF-0F01-647B-BEC3-A854EEB3B80E}"/>
              </a:ext>
            </a:extLst>
          </p:cNvPr>
          <p:cNvSpPr>
            <a:spLocks noGrp="1"/>
          </p:cNvSpPr>
          <p:nvPr>
            <p:ph sz="half" idx="1"/>
          </p:nvPr>
        </p:nvSpPr>
        <p:spPr>
          <a:xfrm>
            <a:off x="677334" y="2160589"/>
            <a:ext cx="3851122" cy="3880773"/>
          </a:xfrm>
        </p:spPr>
        <p:txBody>
          <a:bodyPr vert="horz" lIns="91440" tIns="45720" rIns="91440" bIns="45720" rtlCol="0">
            <a:normAutofit fontScale="70000" lnSpcReduction="20000"/>
          </a:bodyPr>
          <a:lstStyle/>
          <a:p>
            <a:pPr>
              <a:spcAft>
                <a:spcPts val="0"/>
              </a:spcAft>
              <a:buFont typeface="Wingdings 3" charset="2"/>
              <a:buChar char=""/>
            </a:pPr>
            <a:r>
              <a:rPr lang="en-US" dirty="0">
                <a:hlinkClick r:id="rId4"/>
              </a:rPr>
              <a:t>https://www.youtube.com/watch?v=sz-eYYfTQ20</a:t>
            </a:r>
            <a:endParaRPr lang="en-US" dirty="0"/>
          </a:p>
          <a:p>
            <a:pPr>
              <a:spcAft>
                <a:spcPts val="0"/>
              </a:spcAft>
              <a:buFont typeface="Wingdings 3" charset="2"/>
              <a:buChar char=""/>
            </a:pPr>
            <a:r>
              <a:rPr lang="en-US" dirty="0"/>
              <a:t>Excellent and up close of how a sunflower attracts bees and in return the bees pollinate your garden. </a:t>
            </a:r>
          </a:p>
          <a:p>
            <a:r>
              <a:rPr lang="en-US" b="1" dirty="0"/>
              <a:t>Garden Protection:</a:t>
            </a:r>
            <a:r>
              <a:rPr lang="en-US" dirty="0"/>
              <a:t> Sunflowers act as a host plant for caterpillars like the Painted Lady, and they attract bees and other pollinators to boost vegetable garden yields.</a:t>
            </a:r>
          </a:p>
          <a:p>
            <a:r>
              <a:rPr lang="en-US" b="1" dirty="0"/>
              <a:t>Hardy Gardeners:</a:t>
            </a:r>
            <a:r>
              <a:rPr lang="en-US" dirty="0"/>
              <a:t> Sunflowers are drought-tolerant and can grow in various soil types as long as they are not waterlogged.</a:t>
            </a:r>
          </a:p>
          <a:p>
            <a:r>
              <a:rPr lang="en-US" b="1" dirty="0"/>
              <a:t>Natural "Sunscreen" and Oil:</a:t>
            </a:r>
            <a:r>
              <a:rPr lang="en-US" dirty="0"/>
              <a:t> Sunflower oil is rich in Vitamin E, and they are used to make both food products and biofuel.</a:t>
            </a:r>
          </a:p>
          <a:p>
            <a:r>
              <a:rPr lang="en-US" b="1" dirty="0"/>
              <a:t>Colors Beyond Yellow:</a:t>
            </a:r>
            <a:r>
              <a:rPr lang="en-US" dirty="0"/>
              <a:t> Sunflowers can come in stunning shades of red, maroon, and orange, not just yellow</a:t>
            </a:r>
          </a:p>
          <a:p>
            <a:pPr>
              <a:spcAft>
                <a:spcPts val="0"/>
              </a:spcAft>
              <a:buFont typeface="Wingdings 3" charset="2"/>
              <a:buChar char=""/>
            </a:pPr>
            <a:endParaRPr lang="en-US" dirty="0"/>
          </a:p>
          <a:p>
            <a:pPr>
              <a:spcAft>
                <a:spcPts val="0"/>
              </a:spcAft>
              <a:buFont typeface="Wingdings 3" charset="2"/>
              <a:buChar char=""/>
            </a:pPr>
            <a:endParaRPr lang="en-US" dirty="0"/>
          </a:p>
        </p:txBody>
      </p:sp>
      <p:cxnSp>
        <p:nvCxnSpPr>
          <p:cNvPr id="25" name="Straight Connector 24">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 name="Date Placeholder 4">
            <a:extLst>
              <a:ext uri="{FF2B5EF4-FFF2-40B4-BE49-F238E27FC236}">
                <a16:creationId xmlns:a16="http://schemas.microsoft.com/office/drawing/2014/main" id="{BC722DE1-4959-AF76-46B9-A66DCDB4B004}"/>
              </a:ext>
            </a:extLst>
          </p:cNvPr>
          <p:cNvSpPr>
            <a:spLocks noGrp="1"/>
          </p:cNvSpPr>
          <p:nvPr>
            <p:ph type="dt" sz="half" idx="10"/>
          </p:nvPr>
        </p:nvSpPr>
        <p:spPr>
          <a:xfrm>
            <a:off x="7205133" y="6041362"/>
            <a:ext cx="911939" cy="365125"/>
          </a:xfrm>
        </p:spPr>
        <p:txBody>
          <a:bodyPr vert="horz" lIns="91440" tIns="45720" rIns="91440" bIns="45720" rtlCol="0" anchor="ctr">
            <a:normAutofit/>
          </a:bodyPr>
          <a:lstStyle/>
          <a:p>
            <a:pPr defTabSz="914400">
              <a:spcAft>
                <a:spcPts val="600"/>
              </a:spcAft>
            </a:pPr>
            <a:r>
              <a:rPr lang="en-US">
                <a:solidFill>
                  <a:srgbClr val="FFFFFF"/>
                </a:solidFill>
              </a:rPr>
              <a:t>1-32</a:t>
            </a:r>
          </a:p>
        </p:txBody>
      </p:sp>
      <p:sp>
        <p:nvSpPr>
          <p:cNvPr id="29"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a:extLst>
              <a:ext uri="{FF2B5EF4-FFF2-40B4-BE49-F238E27FC236}">
                <a16:creationId xmlns:a16="http://schemas.microsoft.com/office/drawing/2014/main" id="{6DFCF2FE-BDE3-DB79-8825-722F6111BCCE}"/>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defTabSz="914400">
              <a:spcAft>
                <a:spcPts val="600"/>
              </a:spcAft>
            </a:pPr>
            <a:fld id="{CBD12358-51D2-46B3-9BDE-DF29528B9454}" type="slidenum">
              <a:rPr lang="en-US">
                <a:solidFill>
                  <a:srgbClr val="FFFFFF"/>
                </a:solidFill>
              </a:rPr>
              <a:pPr defTabSz="914400">
                <a:spcAft>
                  <a:spcPts val="600"/>
                </a:spcAft>
              </a:pPr>
              <a:t>22</a:t>
            </a:fld>
            <a:endParaRPr lang="en-US">
              <a:solidFill>
                <a:srgbClr val="FFFFFF"/>
              </a:solidFill>
            </a:endParaRPr>
          </a:p>
        </p:txBody>
      </p:sp>
      <p:sp>
        <p:nvSpPr>
          <p:cNvPr id="35"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275831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16" name="Group 4115">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105" name="Straight Connector 4104">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06" name="Straight Connector 4105">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117"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18"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19" name="Isosceles Triangle 4118">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20"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21"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22"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23" name="Isosceles Triangle 4122">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24" name="Isosceles Triangle 4123">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8" name="Title 7">
            <a:extLst>
              <a:ext uri="{FF2B5EF4-FFF2-40B4-BE49-F238E27FC236}">
                <a16:creationId xmlns:a16="http://schemas.microsoft.com/office/drawing/2014/main" id="{1EAEDA47-2546-F2CD-124E-72F3B88D1640}"/>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dirty="0"/>
              <a:t>Sunflower</a:t>
            </a:r>
          </a:p>
        </p:txBody>
      </p:sp>
      <p:pic>
        <p:nvPicPr>
          <p:cNvPr id="4099" name="Picture 3" descr="9 Fascinating Facts About Sunflowers">
            <a:extLst>
              <a:ext uri="{FF2B5EF4-FFF2-40B4-BE49-F238E27FC236}">
                <a16:creationId xmlns:a16="http://schemas.microsoft.com/office/drawing/2014/main" id="{74371870-3033-DEBA-D6FA-62DD7930F40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7474" y="2159331"/>
            <a:ext cx="2915973" cy="2915973"/>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19">
            <a:extLst>
              <a:ext uri="{FF2B5EF4-FFF2-40B4-BE49-F238E27FC236}">
                <a16:creationId xmlns:a16="http://schemas.microsoft.com/office/drawing/2014/main" id="{18D83E46-F0B8-D838-6B37-12C9AED4E3B6}"/>
              </a:ext>
            </a:extLst>
          </p:cNvPr>
          <p:cNvSpPr>
            <a:spLocks noGrp="1"/>
          </p:cNvSpPr>
          <p:nvPr>
            <p:ph sz="half" idx="1"/>
          </p:nvPr>
        </p:nvSpPr>
        <p:spPr>
          <a:xfrm>
            <a:off x="4063160" y="2160589"/>
            <a:ext cx="5207839" cy="3880773"/>
          </a:xfrm>
        </p:spPr>
        <p:txBody>
          <a:bodyPr vert="horz" lIns="91440" tIns="45720" rIns="91440" bIns="45720" rtlCol="0">
            <a:normAutofit/>
          </a:bodyPr>
          <a:lstStyle/>
          <a:p>
            <a:pPr marL="0" marR="0" lvl="0" indent="0" fontAlgn="base">
              <a:lnSpc>
                <a:spcPct val="90000"/>
              </a:lnSpc>
              <a:spcAft>
                <a:spcPts val="0"/>
              </a:spcAft>
              <a:buFont typeface="Wingdings 3" charset="2"/>
              <a:buChar char=""/>
              <a:tabLst/>
            </a:pPr>
            <a:r>
              <a:rPr kumimoji="0" lang="en-US" altLang="en-US" sz="1400" b="1" i="0" u="none" strike="noStrike" cap="none" normalizeH="0" baseline="0">
                <a:ln>
                  <a:noFill/>
                </a:ln>
                <a:effectLst/>
              </a:rPr>
              <a:t>Fun Sunflower &amp; Garden Facts</a:t>
            </a:r>
            <a:endParaRPr kumimoji="0" lang="en-US" altLang="en-US" sz="1400" b="0" i="0" u="none" strike="noStrike" cap="none" normalizeH="0" baseline="0">
              <a:ln>
                <a:noFill/>
              </a:ln>
              <a:effectLst/>
            </a:endParaRPr>
          </a:p>
          <a:p>
            <a:pPr marL="0" marR="0" lvl="0" indent="0" fontAlgn="base">
              <a:lnSpc>
                <a:spcPct val="90000"/>
              </a:lnSpc>
              <a:spcAft>
                <a:spcPts val="0"/>
              </a:spcAft>
              <a:buFont typeface="Wingdings 3" charset="2"/>
              <a:buChar char=""/>
              <a:tabLst/>
            </a:pPr>
            <a:r>
              <a:rPr kumimoji="0" lang="en-US" altLang="en-US" sz="1400" b="1" i="0" u="none" strike="noStrike" cap="none" normalizeH="0" baseline="0">
                <a:ln>
                  <a:noFill/>
                </a:ln>
                <a:effectLst/>
              </a:rPr>
              <a:t>The Sun-Tracking Dance:</a:t>
            </a:r>
            <a:r>
              <a:rPr kumimoji="0" lang="en-US" altLang="en-US" sz="1400" b="0" i="0" u="none" strike="noStrike" cap="none" normalizeH="0" baseline="0">
                <a:ln>
                  <a:noFill/>
                </a:ln>
                <a:effectLst/>
              </a:rPr>
              <a:t> Young sunflowers track the sun from east to west, a behavior called heliotropism. At night, they turn back to face east in anticipation of the morning sun.</a:t>
            </a:r>
          </a:p>
          <a:p>
            <a:pPr marL="0" marR="0" lvl="0" indent="0" fontAlgn="base">
              <a:lnSpc>
                <a:spcPct val="90000"/>
              </a:lnSpc>
              <a:spcAft>
                <a:spcPts val="0"/>
              </a:spcAft>
              <a:buFont typeface="Wingdings 3" charset="2"/>
              <a:buChar char=""/>
              <a:tabLst/>
            </a:pPr>
            <a:r>
              <a:rPr kumimoji="0" lang="en-US" altLang="en-US" sz="1400" b="1" i="0" u="none" strike="noStrike" cap="none" normalizeH="0" baseline="0">
                <a:ln>
                  <a:noFill/>
                </a:ln>
                <a:effectLst/>
              </a:rPr>
              <a:t>Not One Flower, But Hundreds:</a:t>
            </a:r>
            <a:r>
              <a:rPr kumimoji="0" lang="en-US" altLang="en-US" sz="1400" b="0" i="0" u="none" strike="noStrike" cap="none" normalizeH="0" baseline="0">
                <a:ln>
                  <a:noFill/>
                </a:ln>
                <a:effectLst/>
              </a:rPr>
              <a:t> What looks like one flower is actually a composite of hundreds or thousands of tiny flowers (florets).</a:t>
            </a:r>
          </a:p>
          <a:p>
            <a:pPr marL="0" marR="0" lvl="0" indent="0" fontAlgn="base">
              <a:lnSpc>
                <a:spcPct val="90000"/>
              </a:lnSpc>
              <a:spcAft>
                <a:spcPts val="0"/>
              </a:spcAft>
              <a:buFont typeface="Wingdings 3" charset="2"/>
              <a:buChar char=""/>
              <a:tabLst/>
            </a:pPr>
            <a:r>
              <a:rPr kumimoji="0" lang="en-US" altLang="en-US" sz="1400" b="1" i="0" u="none" strike="noStrike" cap="none" normalizeH="0" baseline="0">
                <a:ln>
                  <a:noFill/>
                </a:ln>
                <a:effectLst/>
              </a:rPr>
              <a:t>"Jack and the Beanstalk" Realness:</a:t>
            </a:r>
            <a:r>
              <a:rPr kumimoji="0" lang="en-US" altLang="en-US" sz="1400" b="0" i="0" u="none" strike="noStrike" cap="none" normalizeH="0" baseline="0">
                <a:ln>
                  <a:noFill/>
                </a:ln>
                <a:effectLst/>
              </a:rPr>
              <a:t> The tallest sunflower on record was over 30 feet tall, grown in Germany in 2014.</a:t>
            </a:r>
          </a:p>
          <a:p>
            <a:pPr marL="0" marR="0" lvl="0" indent="0" fontAlgn="base">
              <a:lnSpc>
                <a:spcPct val="90000"/>
              </a:lnSpc>
              <a:spcAft>
                <a:spcPts val="0"/>
              </a:spcAft>
              <a:buFont typeface="Wingdings 3" charset="2"/>
              <a:buChar char=""/>
              <a:tabLst/>
            </a:pPr>
            <a:r>
              <a:rPr kumimoji="0" lang="en-US" altLang="en-US" sz="1400" b="1" i="0" u="none" strike="noStrike" cap="none" normalizeH="0" baseline="0">
                <a:ln>
                  <a:noFill/>
                </a:ln>
                <a:effectLst/>
              </a:rPr>
              <a:t>Environmental Clean-up Crew:</a:t>
            </a:r>
            <a:r>
              <a:rPr kumimoji="0" lang="en-US" altLang="en-US" sz="1400" b="0" i="0" u="none" strike="noStrike" cap="none" normalizeH="0" baseline="0">
                <a:ln>
                  <a:noFill/>
                </a:ln>
                <a:effectLst/>
              </a:rPr>
              <a:t> Sunflowers can absorb toxic materials and radiation from the soil, a process used at Chernobyl and Fukushima.</a:t>
            </a:r>
          </a:p>
          <a:p>
            <a:pPr marL="0" marR="0" lvl="0" indent="0" fontAlgn="base">
              <a:lnSpc>
                <a:spcPct val="90000"/>
              </a:lnSpc>
              <a:spcAft>
                <a:spcPts val="0"/>
              </a:spcAft>
              <a:buFont typeface="Wingdings 3" charset="2"/>
              <a:buChar char=""/>
              <a:tabLst/>
            </a:pPr>
            <a:r>
              <a:rPr kumimoji="0" lang="en-US" altLang="en-US" sz="1400" b="1" i="0" u="none" strike="noStrike" cap="none" normalizeH="0" baseline="0">
                <a:ln>
                  <a:noFill/>
                </a:ln>
                <a:effectLst/>
              </a:rPr>
              <a:t>Edible Everything:</a:t>
            </a:r>
            <a:r>
              <a:rPr kumimoji="0" lang="en-US" altLang="en-US" sz="1400" b="0" i="0" u="none" strike="noStrike" cap="none" normalizeH="0" baseline="0">
                <a:ln>
                  <a:noFill/>
                </a:ln>
                <a:effectLst/>
              </a:rPr>
              <a:t> Every part of the sunflower is edible, including the roots, leaves, stalks, and seeds.</a:t>
            </a:r>
          </a:p>
          <a:p>
            <a:pPr marL="0" marR="0" lvl="0" indent="0" fontAlgn="base">
              <a:lnSpc>
                <a:spcPct val="90000"/>
              </a:lnSpc>
              <a:spcAft>
                <a:spcPts val="0"/>
              </a:spcAft>
              <a:buFont typeface="Wingdings 3" charset="2"/>
              <a:buChar char=""/>
              <a:tabLst/>
            </a:pPr>
            <a:endParaRPr kumimoji="0" lang="en-US" altLang="en-US" sz="1400" b="0" i="0" u="none" strike="noStrike" cap="none" normalizeH="0" baseline="0">
              <a:ln>
                <a:noFill/>
              </a:ln>
              <a:effectLst/>
            </a:endParaRPr>
          </a:p>
        </p:txBody>
      </p:sp>
      <p:sp>
        <p:nvSpPr>
          <p:cNvPr id="2" name="Date Placeholder 1">
            <a:extLst>
              <a:ext uri="{FF2B5EF4-FFF2-40B4-BE49-F238E27FC236}">
                <a16:creationId xmlns:a16="http://schemas.microsoft.com/office/drawing/2014/main" id="{14215F72-6C8B-81D5-C800-A3CCCDE9B3A6}"/>
              </a:ext>
            </a:extLst>
          </p:cNvPr>
          <p:cNvSpPr>
            <a:spLocks noGrp="1"/>
          </p:cNvSpPr>
          <p:nvPr>
            <p:ph type="dt" sz="half" idx="10"/>
          </p:nvPr>
        </p:nvSpPr>
        <p:spPr>
          <a:xfrm>
            <a:off x="6679155" y="6041362"/>
            <a:ext cx="1437917" cy="365125"/>
          </a:xfrm>
        </p:spPr>
        <p:txBody>
          <a:bodyPr vert="horz" lIns="91440" tIns="45720" rIns="91440" bIns="45720" rtlCol="0" anchor="ctr">
            <a:normAutofit/>
          </a:bodyPr>
          <a:lstStyle/>
          <a:p>
            <a:pPr defTabSz="914400">
              <a:spcAft>
                <a:spcPts val="600"/>
              </a:spcAft>
            </a:pPr>
            <a:r>
              <a:rPr lang="en-US"/>
              <a:t>1-32</a:t>
            </a:r>
          </a:p>
        </p:txBody>
      </p:sp>
      <p:sp>
        <p:nvSpPr>
          <p:cNvPr id="3" name="Slide Number Placeholder 2">
            <a:extLst>
              <a:ext uri="{FF2B5EF4-FFF2-40B4-BE49-F238E27FC236}">
                <a16:creationId xmlns:a16="http://schemas.microsoft.com/office/drawing/2014/main" id="{EAC3B04C-AD06-1EA6-6A7A-001112E716AB}"/>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defTabSz="914400">
              <a:spcAft>
                <a:spcPts val="600"/>
              </a:spcAft>
            </a:pPr>
            <a:fld id="{CBD12358-51D2-46B3-9BDE-DF29528B9454}" type="slidenum">
              <a:rPr lang="en-US"/>
              <a:pPr defTabSz="914400">
                <a:spcAft>
                  <a:spcPts val="600"/>
                </a:spcAft>
              </a:pPr>
              <a:t>23</a:t>
            </a:fld>
            <a:endParaRPr lang="en-US"/>
          </a:p>
        </p:txBody>
      </p:sp>
    </p:spTree>
    <p:extLst>
      <p:ext uri="{BB962C8B-B14F-4D97-AF65-F5344CB8AC3E}">
        <p14:creationId xmlns:p14="http://schemas.microsoft.com/office/powerpoint/2010/main" val="2479689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22" name="Rectangle 21">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447EA7-3DC5-B7E5-A7C7-D7426EFA2FDA}"/>
              </a:ext>
            </a:extLst>
          </p:cNvPr>
          <p:cNvSpPr>
            <a:spLocks noGrp="1"/>
          </p:cNvSpPr>
          <p:nvPr>
            <p:ph type="title" idx="4294967295"/>
          </p:nvPr>
        </p:nvSpPr>
        <p:spPr>
          <a:xfrm>
            <a:off x="1043950" y="1179151"/>
            <a:ext cx="3300646" cy="4463889"/>
          </a:xfrm>
        </p:spPr>
        <p:txBody>
          <a:bodyPr vert="horz" lIns="91440" tIns="45720" rIns="91440" bIns="45720" rtlCol="0" anchor="ctr">
            <a:normAutofit/>
          </a:bodyPr>
          <a:lstStyle/>
          <a:p>
            <a:r>
              <a:rPr lang="en-US" dirty="0"/>
              <a:t>If you want to learn more about pollination .  Check out these websites!!</a:t>
            </a:r>
          </a:p>
        </p:txBody>
      </p:sp>
      <p:sp>
        <p:nvSpPr>
          <p:cNvPr id="24" name="Isosceles Triangle 23">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26" name="Straight Connector 25">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66720B7-6FEF-D556-6468-19BEC222E763}"/>
              </a:ext>
            </a:extLst>
          </p:cNvPr>
          <p:cNvSpPr>
            <a:spLocks noGrp="1"/>
          </p:cNvSpPr>
          <p:nvPr>
            <p:ph sz="half" idx="4294967295"/>
          </p:nvPr>
        </p:nvSpPr>
        <p:spPr>
          <a:xfrm>
            <a:off x="4978918" y="1109145"/>
            <a:ext cx="6341016" cy="4603900"/>
          </a:xfrm>
        </p:spPr>
        <p:txBody>
          <a:bodyPr vert="horz" lIns="91440" tIns="45720" rIns="91440" bIns="45720" rtlCol="0" anchor="ctr">
            <a:normAutofit fontScale="92500" lnSpcReduction="20000"/>
          </a:bodyPr>
          <a:lstStyle/>
          <a:p>
            <a:endParaRPr lang="en-US" dirty="0">
              <a:solidFill>
                <a:srgbClr val="99CA3C"/>
              </a:solidFill>
              <a:hlinkClick r:id="rId3">
                <a:extLst>
                  <a:ext uri="{A12FA001-AC4F-418D-AE19-62706E023703}">
                    <ahyp:hlinkClr xmlns:ahyp="http://schemas.microsoft.com/office/drawing/2018/hyperlinkcolor" val="tx"/>
                  </a:ext>
                </a:extLst>
              </a:hlinkClick>
            </a:endParaRPr>
          </a:p>
          <a:p>
            <a:r>
              <a:rPr lang="en-US" dirty="0">
                <a:solidFill>
                  <a:srgbClr val="99CA3C"/>
                </a:solidFill>
                <a:hlinkClick r:id="rId3">
                  <a:extLst>
                    <a:ext uri="{A12FA001-AC4F-418D-AE19-62706E023703}">
                      <ahyp:hlinkClr xmlns:ahyp="http://schemas.microsoft.com/office/drawing/2018/hyperlinkcolor" val="tx"/>
                    </a:ext>
                  </a:extLst>
                </a:hlinkClick>
              </a:rPr>
              <a:t>https://www.appalachianforestnha.org/kids</a:t>
            </a:r>
          </a:p>
          <a:p>
            <a:pPr marL="0" indent="0">
              <a:buNone/>
            </a:pPr>
            <a:r>
              <a:rPr lang="en-US" dirty="0">
                <a:solidFill>
                  <a:schemeClr val="tx1"/>
                </a:solidFill>
                <a:hlinkClick r:id="rId3">
                  <a:extLst>
                    <a:ext uri="{A12FA001-AC4F-418D-AE19-62706E023703}">
                      <ahyp:hlinkClr xmlns:ahyp="http://schemas.microsoft.com/office/drawing/2018/hyperlinkcolor" val="tx"/>
                    </a:ext>
                  </a:extLst>
                </a:hlinkClick>
              </a:rPr>
              <a:t>(Excellent website for kids' activities and worksheets)</a:t>
            </a:r>
          </a:p>
          <a:p>
            <a:pPr marL="0" indent="0">
              <a:buNone/>
            </a:pPr>
            <a:endParaRPr lang="en-US" dirty="0">
              <a:solidFill>
                <a:schemeClr val="tx1"/>
              </a:solidFill>
              <a:hlinkClick r:id="rId3">
                <a:extLst>
                  <a:ext uri="{A12FA001-AC4F-418D-AE19-62706E023703}">
                    <ahyp:hlinkClr xmlns:ahyp="http://schemas.microsoft.com/office/drawing/2018/hyperlinkcolor" val="tx"/>
                  </a:ext>
                </a:extLst>
              </a:hlinkClick>
            </a:endParaRPr>
          </a:p>
          <a:p>
            <a:r>
              <a:rPr lang="en-US" dirty="0">
                <a:solidFill>
                  <a:srgbClr val="99CA3C"/>
                </a:solidFill>
                <a:hlinkClick r:id="rId3">
                  <a:extLst>
                    <a:ext uri="{A12FA001-AC4F-418D-AE19-62706E023703}">
                      <ahyp:hlinkClr xmlns:ahyp="http://schemas.microsoft.com/office/drawing/2018/hyperlinkcolor" val="tx"/>
                    </a:ext>
                  </a:extLst>
                </a:hlinkClick>
              </a:rPr>
              <a:t>https://kidsgardening.org/resources/planting-for-pollinators/</a:t>
            </a:r>
          </a:p>
          <a:p>
            <a:pPr marL="0" indent="0">
              <a:buNone/>
            </a:pPr>
            <a:r>
              <a:rPr lang="en-US" b="1" dirty="0">
                <a:solidFill>
                  <a:schemeClr val="tx1"/>
                </a:solidFill>
                <a:hlinkClick r:id="rId3">
                  <a:extLst>
                    <a:ext uri="{A12FA001-AC4F-418D-AE19-62706E023703}">
                      <ahyp:hlinkClr xmlns:ahyp="http://schemas.microsoft.com/office/drawing/2018/hyperlinkcolor" val="tx"/>
                    </a:ext>
                  </a:extLst>
                </a:hlinkClick>
              </a:rPr>
              <a:t>(Excellent website for learning about pollination for kids)</a:t>
            </a:r>
          </a:p>
          <a:p>
            <a:endParaRPr lang="en-US" dirty="0">
              <a:solidFill>
                <a:srgbClr val="99CA3C"/>
              </a:solidFill>
              <a:hlinkClick r:id="rId3">
                <a:extLst>
                  <a:ext uri="{A12FA001-AC4F-418D-AE19-62706E023703}">
                    <ahyp:hlinkClr xmlns:ahyp="http://schemas.microsoft.com/office/drawing/2018/hyperlinkcolor" val="tx"/>
                  </a:ext>
                </a:extLst>
              </a:hlinkClick>
            </a:endParaRPr>
          </a:p>
          <a:p>
            <a:r>
              <a:rPr lang="en-US" dirty="0">
                <a:solidFill>
                  <a:srgbClr val="99CA3C"/>
                </a:solidFill>
                <a:hlinkClick r:id="rId3">
                  <a:extLst>
                    <a:ext uri="{A12FA001-AC4F-418D-AE19-62706E023703}">
                      <ahyp:hlinkClr xmlns:ahyp="http://schemas.microsoft.com/office/drawing/2018/hyperlinkcolor" val="tx"/>
                    </a:ext>
                  </a:extLst>
                </a:hlinkClick>
              </a:rPr>
              <a:t>https://www.climatekids.org/pollinators</a:t>
            </a:r>
          </a:p>
          <a:p>
            <a:pPr marL="0" indent="0">
              <a:buNone/>
            </a:pPr>
            <a:endParaRPr lang="en-US" dirty="0">
              <a:solidFill>
                <a:srgbClr val="99CA3C"/>
              </a:solidFill>
              <a:hlinkClick r:id="rId3">
                <a:extLst>
                  <a:ext uri="{A12FA001-AC4F-418D-AE19-62706E023703}">
                    <ahyp:hlinkClr xmlns:ahyp="http://schemas.microsoft.com/office/drawing/2018/hyperlinkcolor" val="tx"/>
                  </a:ext>
                </a:extLst>
              </a:hlinkClick>
            </a:endParaRPr>
          </a:p>
          <a:p>
            <a:pPr marL="0" indent="0">
              <a:buNone/>
            </a:pPr>
            <a:r>
              <a:rPr lang="en-US" dirty="0">
                <a:solidFill>
                  <a:srgbClr val="99CA3C"/>
                </a:solidFill>
                <a:hlinkClick r:id="rId3">
                  <a:extLst>
                    <a:ext uri="{A12FA001-AC4F-418D-AE19-62706E023703}">
                      <ahyp:hlinkClr xmlns:ahyp="http://schemas.microsoft.com/office/drawing/2018/hyperlinkcolor" val="tx"/>
                    </a:ext>
                  </a:extLst>
                </a:hlinkClick>
              </a:rPr>
              <a:t>https://www.canr.msu.edu/resources/smart-gardening-pollination-in-vegetable-gardens-and-backyard-fruit</a:t>
            </a:r>
            <a:endParaRPr lang="en-US" dirty="0">
              <a:solidFill>
                <a:srgbClr val="99CA3C"/>
              </a:solidFill>
            </a:endParaRPr>
          </a:p>
          <a:p>
            <a:pPr marL="0" indent="0">
              <a:buNone/>
            </a:pPr>
            <a:endParaRPr lang="en-US" dirty="0"/>
          </a:p>
          <a:p>
            <a:r>
              <a:rPr lang="en-US" dirty="0">
                <a:hlinkClick r:id="rId4"/>
              </a:rPr>
              <a:t>https://www.pollinator.org/pollinators</a:t>
            </a:r>
            <a:endParaRPr lang="en-US" dirty="0"/>
          </a:p>
          <a:p>
            <a:endParaRPr lang="en-US" dirty="0"/>
          </a:p>
        </p:txBody>
      </p:sp>
      <p:sp>
        <p:nvSpPr>
          <p:cNvPr id="28" name="Isosceles Triangle 27">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Date Placeholder 3">
            <a:extLst>
              <a:ext uri="{FF2B5EF4-FFF2-40B4-BE49-F238E27FC236}">
                <a16:creationId xmlns:a16="http://schemas.microsoft.com/office/drawing/2014/main" id="{617DCB75-3F7D-507B-94B8-F5AF31D78A7E}"/>
              </a:ext>
            </a:extLst>
          </p:cNvPr>
          <p:cNvSpPr>
            <a:spLocks noGrp="1"/>
          </p:cNvSpPr>
          <p:nvPr>
            <p:ph type="dt" sz="half" idx="10"/>
          </p:nvPr>
        </p:nvSpPr>
        <p:spPr>
          <a:xfrm>
            <a:off x="7205133" y="6041362"/>
            <a:ext cx="911939" cy="365125"/>
          </a:xfrm>
        </p:spPr>
        <p:txBody>
          <a:bodyPr vert="horz" lIns="91440" tIns="45720" rIns="91440" bIns="45720" rtlCol="0" anchor="ctr">
            <a:normAutofit/>
          </a:bodyPr>
          <a:lstStyle/>
          <a:p>
            <a:pPr>
              <a:spcAft>
                <a:spcPts val="600"/>
              </a:spcAft>
            </a:pPr>
            <a:r>
              <a:rPr lang="en-US" kern="1200" dirty="0">
                <a:solidFill>
                  <a:schemeClr val="tx1">
                    <a:tint val="75000"/>
                  </a:schemeClr>
                </a:solidFill>
                <a:latin typeface="+mn-lt"/>
                <a:ea typeface="+mn-ea"/>
                <a:cs typeface="+mn-cs"/>
              </a:rPr>
              <a:t>1-32</a:t>
            </a:r>
          </a:p>
        </p:txBody>
      </p:sp>
      <p:sp>
        <p:nvSpPr>
          <p:cNvPr id="5" name="Slide Number Placeholder 4">
            <a:extLst>
              <a:ext uri="{FF2B5EF4-FFF2-40B4-BE49-F238E27FC236}">
                <a16:creationId xmlns:a16="http://schemas.microsoft.com/office/drawing/2014/main" id="{F377A6E3-E03A-B7A1-5408-F7AAC2FCBD1C}"/>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CBD12358-51D2-46B3-9BDE-DF29528B9454}" type="slidenum">
              <a:rPr lang="en-US" kern="1200" dirty="0">
                <a:solidFill>
                  <a:schemeClr val="accent1"/>
                </a:solidFill>
                <a:latin typeface="+mn-lt"/>
                <a:ea typeface="+mn-ea"/>
                <a:cs typeface="+mn-cs"/>
              </a:rPr>
              <a:pPr>
                <a:spcAft>
                  <a:spcPts val="600"/>
                </a:spcAft>
              </a:pPr>
              <a:t>24</a:t>
            </a:fld>
            <a:endParaRPr lang="en-US" kern="1200" dirty="0">
              <a:solidFill>
                <a:schemeClr val="accent1"/>
              </a:solidFill>
              <a:latin typeface="+mn-lt"/>
              <a:ea typeface="+mn-ea"/>
              <a:cs typeface="+mn-cs"/>
            </a:endParaRPr>
          </a:p>
        </p:txBody>
      </p:sp>
    </p:spTree>
    <p:extLst>
      <p:ext uri="{BB962C8B-B14F-4D97-AF65-F5344CB8AC3E}">
        <p14:creationId xmlns:p14="http://schemas.microsoft.com/office/powerpoint/2010/main" val="1990617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9F8B7-945B-14A5-0302-31D4603B9E55}"/>
              </a:ext>
            </a:extLst>
          </p:cNvPr>
          <p:cNvSpPr>
            <a:spLocks noGrp="1"/>
          </p:cNvSpPr>
          <p:nvPr>
            <p:ph type="title"/>
          </p:nvPr>
        </p:nvSpPr>
        <p:spPr/>
        <p:txBody>
          <a:bodyPr/>
          <a:lstStyle/>
          <a:p>
            <a:r>
              <a:rPr lang="en-US" dirty="0"/>
              <a:t>5 Things Kids Can Do to Help Pollinators</a:t>
            </a:r>
          </a:p>
        </p:txBody>
      </p:sp>
      <p:sp>
        <p:nvSpPr>
          <p:cNvPr id="3" name="Content Placeholder 2">
            <a:extLst>
              <a:ext uri="{FF2B5EF4-FFF2-40B4-BE49-F238E27FC236}">
                <a16:creationId xmlns:a16="http://schemas.microsoft.com/office/drawing/2014/main" id="{E30EE87D-2037-9485-278A-9E765D16F82D}"/>
              </a:ext>
            </a:extLst>
          </p:cNvPr>
          <p:cNvSpPr>
            <a:spLocks noGrp="1"/>
          </p:cNvSpPr>
          <p:nvPr>
            <p:ph idx="1"/>
          </p:nvPr>
        </p:nvSpPr>
        <p:spPr>
          <a:xfrm>
            <a:off x="677333" y="1354667"/>
            <a:ext cx="9821333" cy="5051820"/>
          </a:xfrm>
        </p:spPr>
        <p:txBody>
          <a:bodyPr>
            <a:normAutofit/>
          </a:bodyPr>
          <a:lstStyle/>
          <a:p>
            <a:pPr>
              <a:buAutoNum type="arabicPeriod"/>
            </a:pPr>
            <a:r>
              <a:rPr lang="en-US" dirty="0"/>
              <a:t>Be kind to your pollinator friends. Pollinators like bugs and birds are small and fragile. It’s easy for people to hurt them. Be gentle and quiet when they are near!</a:t>
            </a:r>
          </a:p>
          <a:p>
            <a:pPr>
              <a:buAutoNum type="arabicPeriod"/>
            </a:pPr>
            <a:r>
              <a:rPr lang="en-US" dirty="0"/>
              <a:t> 2. Look, but don’t touch! When you see a butterfly, bee, beetle, or hummingbird outside, look, but don’t touch! Pollinators won’t hurt you if you leave them alone and are nice to them. </a:t>
            </a:r>
          </a:p>
          <a:p>
            <a:pPr>
              <a:buAutoNum type="arabicPeriod"/>
            </a:pPr>
            <a:r>
              <a:rPr lang="en-US" dirty="0"/>
              <a:t>3. Don’t use poison sprays. Bug your family to stop using poison sprays in your house and garden. This poison kills bad bugs, but it hurts pollinators too. Bug your family to buy ORGANIC fruit and vegetables. These are grown without poison sprays, so they keep pollinators safe and happy. </a:t>
            </a:r>
          </a:p>
          <a:p>
            <a:pPr>
              <a:buAutoNum type="arabicPeriod"/>
            </a:pPr>
            <a:r>
              <a:rPr lang="en-US" dirty="0"/>
              <a:t>4. Keep pollinators’ homes safe. And help make habitat for pollinators. Take care of a garden. Plant some flowers. When you find a bug in your house, gently take it outside to its natural habitat. </a:t>
            </a:r>
          </a:p>
          <a:p>
            <a:pPr>
              <a:buAutoNum type="arabicPeriod"/>
            </a:pPr>
            <a:r>
              <a:rPr lang="en-US" dirty="0"/>
              <a:t>5. Bug someone! Bugs and pollinators are fun and interesting. Teach your family and friends about these important animals. Teach them to say “Thanks Bugs!” You can “bee” an expert! </a:t>
            </a:r>
          </a:p>
        </p:txBody>
      </p:sp>
      <p:sp>
        <p:nvSpPr>
          <p:cNvPr id="4" name="Date Placeholder 3">
            <a:extLst>
              <a:ext uri="{FF2B5EF4-FFF2-40B4-BE49-F238E27FC236}">
                <a16:creationId xmlns:a16="http://schemas.microsoft.com/office/drawing/2014/main" id="{EBDE9C7C-E5F7-0AF8-E7D9-BE8C244369F6}"/>
              </a:ext>
            </a:extLst>
          </p:cNvPr>
          <p:cNvSpPr>
            <a:spLocks noGrp="1"/>
          </p:cNvSpPr>
          <p:nvPr>
            <p:ph type="dt" sz="half" idx="10"/>
          </p:nvPr>
        </p:nvSpPr>
        <p:spPr/>
        <p:txBody>
          <a:bodyPr/>
          <a:lstStyle/>
          <a:p>
            <a:r>
              <a:rPr lang="en-US"/>
              <a:t>1-32</a:t>
            </a:r>
          </a:p>
        </p:txBody>
      </p:sp>
      <p:sp>
        <p:nvSpPr>
          <p:cNvPr id="5" name="Slide Number Placeholder 4">
            <a:extLst>
              <a:ext uri="{FF2B5EF4-FFF2-40B4-BE49-F238E27FC236}">
                <a16:creationId xmlns:a16="http://schemas.microsoft.com/office/drawing/2014/main" id="{EABC7A8D-FE7C-5C78-562B-95812C83099D}"/>
              </a:ext>
            </a:extLst>
          </p:cNvPr>
          <p:cNvSpPr>
            <a:spLocks noGrp="1"/>
          </p:cNvSpPr>
          <p:nvPr>
            <p:ph type="sldNum" sz="quarter" idx="12"/>
          </p:nvPr>
        </p:nvSpPr>
        <p:spPr/>
        <p:txBody>
          <a:bodyPr/>
          <a:lstStyle/>
          <a:p>
            <a:fld id="{CBD12358-51D2-46B3-9BDE-DF29528B9454}" type="slidenum">
              <a:rPr lang="en-US" smtClean="0"/>
              <a:t>25</a:t>
            </a:fld>
            <a:endParaRPr lang="en-US"/>
          </a:p>
        </p:txBody>
      </p:sp>
    </p:spTree>
    <p:extLst>
      <p:ext uri="{BB962C8B-B14F-4D97-AF65-F5344CB8AC3E}">
        <p14:creationId xmlns:p14="http://schemas.microsoft.com/office/powerpoint/2010/main" val="1233315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Child in garden">
            <a:extLst>
              <a:ext uri="{FF2B5EF4-FFF2-40B4-BE49-F238E27FC236}">
                <a16:creationId xmlns:a16="http://schemas.microsoft.com/office/drawing/2014/main" id="{D83B6C9F-AAF8-EFA5-0AE6-6166DF52FE1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1744" r="11744"/>
          <a:stretch>
            <a:fillRect/>
          </a:stretch>
        </p:blipFill>
        <p:spPr/>
      </p:pic>
      <p:sp>
        <p:nvSpPr>
          <p:cNvPr id="4" name="Title 3">
            <a:extLst>
              <a:ext uri="{FF2B5EF4-FFF2-40B4-BE49-F238E27FC236}">
                <a16:creationId xmlns:a16="http://schemas.microsoft.com/office/drawing/2014/main" id="{8172E3D6-8C26-7F93-9D42-7CA3780FF8AA}"/>
              </a:ext>
            </a:extLst>
          </p:cNvPr>
          <p:cNvSpPr>
            <a:spLocks noGrp="1"/>
          </p:cNvSpPr>
          <p:nvPr>
            <p:ph type="title"/>
          </p:nvPr>
        </p:nvSpPr>
        <p:spPr>
          <a:xfrm>
            <a:off x="6362346" y="1657977"/>
            <a:ext cx="4902843" cy="2640555"/>
          </a:xfrm>
        </p:spPr>
        <p:txBody>
          <a:bodyPr>
            <a:normAutofit fontScale="90000"/>
          </a:bodyPr>
          <a:lstStyle/>
          <a:p>
            <a:r>
              <a:rPr lang="en-US" dirty="0"/>
              <a:t>   </a:t>
            </a:r>
            <a:r>
              <a:rPr lang="en-US" b="1" dirty="0"/>
              <a:t>Bookmark, Journaling, Chia pet,  Garden vegetable activities in the kitchen </a:t>
            </a:r>
            <a:br>
              <a:rPr lang="en-US" sz="4800" b="1" i="1" dirty="0">
                <a:latin typeface="Algerian" panose="04020705040A02060702" pitchFamily="82" charset="0"/>
              </a:rPr>
            </a:br>
            <a:endParaRPr lang="en-US" sz="2700" b="1" i="1" dirty="0">
              <a:latin typeface="Algerian" panose="04020705040A02060702" pitchFamily="82" charset="0"/>
            </a:endParaRPr>
          </a:p>
        </p:txBody>
      </p:sp>
      <p:sp>
        <p:nvSpPr>
          <p:cNvPr id="2" name="Text Placeholder 1">
            <a:extLst>
              <a:ext uri="{FF2B5EF4-FFF2-40B4-BE49-F238E27FC236}">
                <a16:creationId xmlns:a16="http://schemas.microsoft.com/office/drawing/2014/main" id="{91A3C8A1-01FE-7DB6-D928-8592EDC24289}"/>
              </a:ext>
            </a:extLst>
          </p:cNvPr>
          <p:cNvSpPr>
            <a:spLocks noGrp="1"/>
          </p:cNvSpPr>
          <p:nvPr>
            <p:ph idx="1"/>
          </p:nvPr>
        </p:nvSpPr>
        <p:spPr/>
        <p:txBody>
          <a:bodyPr/>
          <a:lstStyle/>
          <a:p>
            <a:r>
              <a:rPr lang="en-US" dirty="0"/>
              <a:t> </a:t>
            </a:r>
            <a:r>
              <a:rPr lang="en-US" sz="4000" dirty="0"/>
              <a:t>  </a:t>
            </a:r>
          </a:p>
          <a:p>
            <a:endParaRPr lang="en-US" sz="4000" dirty="0"/>
          </a:p>
        </p:txBody>
      </p:sp>
    </p:spTree>
    <p:extLst>
      <p:ext uri="{BB962C8B-B14F-4D97-AF65-F5344CB8AC3E}">
        <p14:creationId xmlns:p14="http://schemas.microsoft.com/office/powerpoint/2010/main" val="2541525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BA43732-E439-CFDE-FC50-5A211F54440F}"/>
              </a:ext>
            </a:extLst>
          </p:cNvPr>
          <p:cNvSpPr>
            <a:spLocks noGrp="1"/>
          </p:cNvSpPr>
          <p:nvPr>
            <p:ph type="dt" sz="half" idx="10"/>
          </p:nvPr>
        </p:nvSpPr>
        <p:spPr/>
        <p:txBody>
          <a:bodyPr vert="horz" lIns="91440" tIns="45720" rIns="91440" bIns="45720" rtlCol="0" anchor="ctr">
            <a:normAutofit/>
          </a:bodyPr>
          <a:lstStyle/>
          <a:p>
            <a:pPr defTabSz="914400">
              <a:spcAft>
                <a:spcPts val="600"/>
              </a:spcAft>
            </a:pPr>
            <a:r>
              <a:rPr lang="en-US"/>
              <a:t>1-32</a:t>
            </a:r>
          </a:p>
        </p:txBody>
      </p:sp>
      <p:sp>
        <p:nvSpPr>
          <p:cNvPr id="6" name="Slide Number Placeholder 5">
            <a:extLst>
              <a:ext uri="{FF2B5EF4-FFF2-40B4-BE49-F238E27FC236}">
                <a16:creationId xmlns:a16="http://schemas.microsoft.com/office/drawing/2014/main" id="{E93C66ED-022D-45B8-5D52-B51AFE38DE9A}"/>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CBD12358-51D2-46B3-9BDE-DF29528B9454}" type="slidenum">
              <a:rPr lang="en-US" smtClean="0"/>
              <a:pPr defTabSz="914400">
                <a:spcAft>
                  <a:spcPts val="600"/>
                </a:spcAft>
              </a:pPr>
              <a:t>27</a:t>
            </a:fld>
            <a:endParaRPr lang="en-US"/>
          </a:p>
        </p:txBody>
      </p:sp>
      <p:sp>
        <p:nvSpPr>
          <p:cNvPr id="9" name="Text Placeholder 8">
            <a:extLst>
              <a:ext uri="{FF2B5EF4-FFF2-40B4-BE49-F238E27FC236}">
                <a16:creationId xmlns:a16="http://schemas.microsoft.com/office/drawing/2014/main" id="{B7B29442-64FB-DF8E-F582-BCF15054EC0C}"/>
              </a:ext>
            </a:extLst>
          </p:cNvPr>
          <p:cNvSpPr>
            <a:spLocks noGrp="1"/>
          </p:cNvSpPr>
          <p:nvPr>
            <p:ph type="body" sz="half" idx="4294967295"/>
          </p:nvPr>
        </p:nvSpPr>
        <p:spPr>
          <a:xfrm>
            <a:off x="0" y="514350"/>
            <a:ext cx="9463088" cy="1195388"/>
          </a:xfrm>
        </p:spPr>
        <p:txBody>
          <a:bodyPr>
            <a:normAutofit/>
          </a:bodyPr>
          <a:lstStyle/>
          <a:p>
            <a:r>
              <a:rPr lang="en-US" sz="2000"/>
              <a:t>Homemade Chia pet.  Make your own grass person.  Website has material and instructions. </a:t>
            </a:r>
          </a:p>
          <a:p>
            <a:r>
              <a:rPr lang="en-US" sz="2000">
                <a:hlinkClick r:id="rId3"/>
              </a:rPr>
              <a:t>https://kidsgardening.org/resources/garden-activities-plant-people/</a:t>
            </a:r>
            <a:endParaRPr lang="en-US" sz="2000"/>
          </a:p>
          <a:p>
            <a:endParaRPr lang="en-US" dirty="0"/>
          </a:p>
        </p:txBody>
      </p:sp>
      <p:pic>
        <p:nvPicPr>
          <p:cNvPr id="10" name="Picture 4" descr="three plant people made from pantyhose with grass growing for hair and googly eyes">
            <a:extLst>
              <a:ext uri="{FF2B5EF4-FFF2-40B4-BE49-F238E27FC236}">
                <a16:creationId xmlns:a16="http://schemas.microsoft.com/office/drawing/2014/main" id="{66A20CB5-41BF-D52D-5892-85BA83C065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2298" y="2613583"/>
            <a:ext cx="4167961" cy="3617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635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5BC0C-8DC5-49AB-980B-893963042B8E}"/>
              </a:ext>
            </a:extLst>
          </p:cNvPr>
          <p:cNvSpPr>
            <a:spLocks noGrp="1"/>
          </p:cNvSpPr>
          <p:nvPr>
            <p:ph type="title"/>
          </p:nvPr>
        </p:nvSpPr>
        <p:spPr/>
        <p:txBody>
          <a:bodyPr/>
          <a:lstStyle/>
          <a:p>
            <a:r>
              <a:rPr lang="en-US"/>
              <a:t>Bookmark </a:t>
            </a:r>
            <a:r>
              <a:rPr lang="en-US" dirty="0"/>
              <a:t>and Journal</a:t>
            </a:r>
          </a:p>
        </p:txBody>
      </p:sp>
      <p:sp>
        <p:nvSpPr>
          <p:cNvPr id="3" name="Content Placeholder 2">
            <a:extLst>
              <a:ext uri="{FF2B5EF4-FFF2-40B4-BE49-F238E27FC236}">
                <a16:creationId xmlns:a16="http://schemas.microsoft.com/office/drawing/2014/main" id="{0C4D41F9-F075-7BDD-9DD4-04F20736B27A}"/>
              </a:ext>
            </a:extLst>
          </p:cNvPr>
          <p:cNvSpPr>
            <a:spLocks noGrp="1"/>
          </p:cNvSpPr>
          <p:nvPr>
            <p:ph idx="1"/>
          </p:nvPr>
        </p:nvSpPr>
        <p:spPr/>
        <p:txBody>
          <a:bodyPr/>
          <a:lstStyle/>
          <a:p>
            <a:r>
              <a:rPr lang="en-US" dirty="0"/>
              <a:t>Included in your kit is a bookmark.  This bookmark opens up. Included are many different stickers to add to your bookmark. Or cut out pictures and add or press leaves and flowers between, it is up to you and your turn to be creative.</a:t>
            </a:r>
          </a:p>
          <a:p>
            <a:r>
              <a:rPr lang="en-US" dirty="0"/>
              <a:t>There is a journal in your kit.  Use some of the stickers included to decorate the journal. The journal can be used to write about your experiences, draw what you grew, or flowers and plants. Keep a record of your produce and planting schedule.  Use your imagination and have fun!!!</a:t>
            </a:r>
          </a:p>
          <a:p>
            <a:endParaRPr lang="en-US" dirty="0"/>
          </a:p>
        </p:txBody>
      </p:sp>
      <p:sp>
        <p:nvSpPr>
          <p:cNvPr id="6" name="Date Placeholder 5">
            <a:extLst>
              <a:ext uri="{FF2B5EF4-FFF2-40B4-BE49-F238E27FC236}">
                <a16:creationId xmlns:a16="http://schemas.microsoft.com/office/drawing/2014/main" id="{9F3138DE-01B2-F90B-A6B3-DDB2441F031B}"/>
              </a:ext>
            </a:extLst>
          </p:cNvPr>
          <p:cNvSpPr>
            <a:spLocks noGrp="1"/>
          </p:cNvSpPr>
          <p:nvPr>
            <p:ph type="dt" sz="half" idx="10"/>
          </p:nvPr>
        </p:nvSpPr>
        <p:spPr/>
        <p:txBody>
          <a:bodyPr/>
          <a:lstStyle/>
          <a:p>
            <a:r>
              <a:rPr lang="en-US"/>
              <a:t>1-32</a:t>
            </a:r>
          </a:p>
        </p:txBody>
      </p:sp>
      <p:sp>
        <p:nvSpPr>
          <p:cNvPr id="5" name="Slide Number Placeholder 4">
            <a:extLst>
              <a:ext uri="{FF2B5EF4-FFF2-40B4-BE49-F238E27FC236}">
                <a16:creationId xmlns:a16="http://schemas.microsoft.com/office/drawing/2014/main" id="{F5659DB9-9AB0-8557-C14A-12C2FB0376DD}"/>
              </a:ext>
            </a:extLst>
          </p:cNvPr>
          <p:cNvSpPr>
            <a:spLocks noGrp="1"/>
          </p:cNvSpPr>
          <p:nvPr>
            <p:ph type="sldNum" sz="quarter" idx="12"/>
          </p:nvPr>
        </p:nvSpPr>
        <p:spPr/>
        <p:txBody>
          <a:bodyPr/>
          <a:lstStyle/>
          <a:p>
            <a:fld id="{CBD12358-51D2-46B3-9BDE-DF29528B9454}" type="slidenum">
              <a:rPr lang="en-US" smtClean="0"/>
              <a:t>28</a:t>
            </a:fld>
            <a:endParaRPr lang="en-US"/>
          </a:p>
        </p:txBody>
      </p:sp>
    </p:spTree>
    <p:extLst>
      <p:ext uri="{BB962C8B-B14F-4D97-AF65-F5344CB8AC3E}">
        <p14:creationId xmlns:p14="http://schemas.microsoft.com/office/powerpoint/2010/main" val="1631663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7DF75-1229-A963-43AB-3A33F19AAD66}"/>
              </a:ext>
            </a:extLst>
          </p:cNvPr>
          <p:cNvSpPr>
            <a:spLocks noGrp="1"/>
          </p:cNvSpPr>
          <p:nvPr>
            <p:ph type="title"/>
          </p:nvPr>
        </p:nvSpPr>
        <p:spPr>
          <a:xfrm>
            <a:off x="677333" y="135654"/>
            <a:ext cx="11240011" cy="1140488"/>
          </a:xfrm>
        </p:spPr>
        <p:txBody>
          <a:bodyPr>
            <a:no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lang="en-US" sz="1800" dirty="0">
                <a:solidFill>
                  <a:srgbClr val="FF0000"/>
                </a:solidFill>
              </a:rPr>
              <a:t> </a:t>
            </a:r>
            <a:r>
              <a:rPr lang="en-US" dirty="0">
                <a:solidFill>
                  <a:srgbClr val="FF0000"/>
                </a:solidFill>
              </a:rPr>
              <a:t>Popcorn Activities -</a:t>
            </a:r>
            <a:r>
              <a:rPr kumimoji="0" lang="en-US" sz="11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a:t>
            </a:r>
            <a:r>
              <a:rPr kumimoji="0" lang="en-US" sz="1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Included in your kit is a corn on the cob in a popcorn bag. Leave the cob in the provided bag. Add to the bag what you want, such as butter, herbs, salt. Place the bag in your microwave and use the popcorn setting for 2 minutes. Smell, listen, and watch the corn pop. If you want to pop the whole cob, take out what popped and continue.</a:t>
            </a:r>
            <a:br>
              <a:rPr kumimoji="0" lang="en-US" sz="1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br>
            <a:r>
              <a:rPr lang="en-US" sz="1400" dirty="0">
                <a:solidFill>
                  <a:srgbClr val="FF0000"/>
                </a:solidFill>
              </a:rPr>
              <a:t>          </a:t>
            </a:r>
          </a:p>
        </p:txBody>
      </p:sp>
      <p:sp>
        <p:nvSpPr>
          <p:cNvPr id="3" name="Content Placeholder 2">
            <a:extLst>
              <a:ext uri="{FF2B5EF4-FFF2-40B4-BE49-F238E27FC236}">
                <a16:creationId xmlns:a16="http://schemas.microsoft.com/office/drawing/2014/main" id="{3D933112-CFA3-2F11-9AA4-B79DD48EEA56}"/>
              </a:ext>
            </a:extLst>
          </p:cNvPr>
          <p:cNvSpPr>
            <a:spLocks noGrp="1"/>
          </p:cNvSpPr>
          <p:nvPr>
            <p:ph sz="half" idx="1"/>
          </p:nvPr>
        </p:nvSpPr>
        <p:spPr/>
        <p:txBody>
          <a:bodyPr>
            <a:normAutofit fontScale="92500"/>
          </a:bodyPr>
          <a:lstStyle/>
          <a:p>
            <a:r>
              <a:rPr lang="en-US" dirty="0"/>
              <a:t> </a:t>
            </a:r>
          </a:p>
        </p:txBody>
      </p:sp>
      <p:sp>
        <p:nvSpPr>
          <p:cNvPr id="5" name="Content Placeholder 4">
            <a:extLst>
              <a:ext uri="{FF2B5EF4-FFF2-40B4-BE49-F238E27FC236}">
                <a16:creationId xmlns:a16="http://schemas.microsoft.com/office/drawing/2014/main" id="{788DC25C-E304-7773-6F41-C810525BC427}"/>
              </a:ext>
            </a:extLst>
          </p:cNvPr>
          <p:cNvSpPr>
            <a:spLocks noGrp="1"/>
          </p:cNvSpPr>
          <p:nvPr>
            <p:ph sz="half" idx="2"/>
          </p:nvPr>
        </p:nvSpPr>
        <p:spPr>
          <a:xfrm>
            <a:off x="70338" y="1276142"/>
            <a:ext cx="11847007" cy="5446206"/>
          </a:xfrm>
        </p:spPr>
        <p:txBody>
          <a:bodyPr>
            <a:normAutofit fontScale="92500"/>
          </a:bodyPr>
          <a:lstStyle/>
          <a:p>
            <a:r>
              <a:rPr lang="en-US" sz="2200" b="1" dirty="0"/>
              <a:t>.                                            </a:t>
            </a:r>
            <a:r>
              <a:rPr lang="en-US" dirty="0"/>
              <a:t>Old Fashion Popcorn Balls –</a:t>
            </a:r>
          </a:p>
          <a:p>
            <a:r>
              <a:rPr lang="en-US" dirty="0"/>
              <a:t> </a:t>
            </a:r>
            <a:r>
              <a:rPr lang="en-US" dirty="0">
                <a:solidFill>
                  <a:srgbClr val="000000"/>
                </a:solidFill>
                <a:latin typeface="Instacart Sans"/>
              </a:rPr>
              <a:t>7.0 cup popped popcorn unsalted            1.0 cup granulated sugar         0.33 cup water     </a:t>
            </a:r>
          </a:p>
          <a:p>
            <a:r>
              <a:rPr lang="en-US" dirty="0">
                <a:solidFill>
                  <a:srgbClr val="000000"/>
                </a:solidFill>
                <a:latin typeface="Instacart Sans"/>
              </a:rPr>
              <a:t> 0.33 cup light corn syrup or  molasses for molasses popcorn balls</a:t>
            </a:r>
          </a:p>
          <a:p>
            <a:pPr>
              <a:lnSpc>
                <a:spcPts val="1500"/>
              </a:lnSpc>
              <a:buFont typeface="Arial" panose="020B0604020202020204" pitchFamily="34" charset="0"/>
              <a:buChar char="•"/>
            </a:pPr>
            <a:r>
              <a:rPr lang="en-US" dirty="0">
                <a:solidFill>
                  <a:srgbClr val="000000"/>
                </a:solidFill>
                <a:latin typeface="Instacart Sans"/>
              </a:rPr>
              <a:t>1.0 teaspoon salt If you use salted popcorn omit the salt        0.5 stick butter unsalted      1.0 teaspoon pure vanilla extract</a:t>
            </a:r>
            <a:endParaRPr lang="en-US" dirty="0"/>
          </a:p>
          <a:p>
            <a:endParaRPr lang="en-US" dirty="0"/>
          </a:p>
          <a:p>
            <a:r>
              <a:rPr lang="en-US" dirty="0"/>
              <a:t>Sift through the popped corn and remove any un popped kernels.  Transfer popcorn to a large bowl and set aside.</a:t>
            </a:r>
          </a:p>
          <a:p>
            <a:r>
              <a:rPr lang="en-US" dirty="0"/>
              <a:t>Add the sugar, water, corn syrup, salt, and butter to a medium saucepan and mix over medium heat until the butter has melted and all ingredients are combined.</a:t>
            </a:r>
          </a:p>
          <a:p>
            <a:r>
              <a:rPr lang="en-US" dirty="0"/>
              <a:t>Cook to 250 degrees on a candy thermometer or when mixture forms a hard ball when dropped in cold water.  Click the following link to see how to test candy in cold water,  https://mycountrytable.com/test-candy-cold-water/</a:t>
            </a:r>
          </a:p>
          <a:p>
            <a:r>
              <a:rPr lang="en-US" dirty="0"/>
              <a:t>Add the vanilla and mix to blend it in.</a:t>
            </a:r>
          </a:p>
          <a:p>
            <a:r>
              <a:rPr lang="en-US" dirty="0"/>
              <a:t>Drizzle the hot syrup in a thin stream over the popcorn while mixing at the same time.  Mix until all of the popcorn is covered with the syrup.</a:t>
            </a:r>
          </a:p>
          <a:p>
            <a:r>
              <a:rPr lang="en-US" dirty="0"/>
              <a:t>Using buttered hands shape popcorn into balls and place on parchment paper.  Allow popcorn balls to sit on the parchment paper for 15 minutes and place each one in a sandwich bag.</a:t>
            </a:r>
          </a:p>
        </p:txBody>
      </p:sp>
      <p:sp>
        <p:nvSpPr>
          <p:cNvPr id="7" name="Date Placeholder 6">
            <a:extLst>
              <a:ext uri="{FF2B5EF4-FFF2-40B4-BE49-F238E27FC236}">
                <a16:creationId xmlns:a16="http://schemas.microsoft.com/office/drawing/2014/main" id="{AD8B36BD-1AD4-AC5D-8490-A6084F804E97}"/>
              </a:ext>
            </a:extLst>
          </p:cNvPr>
          <p:cNvSpPr>
            <a:spLocks noGrp="1"/>
          </p:cNvSpPr>
          <p:nvPr>
            <p:ph type="dt" sz="half" idx="10"/>
          </p:nvPr>
        </p:nvSpPr>
        <p:spPr/>
        <p:txBody>
          <a:bodyPr/>
          <a:lstStyle/>
          <a:p>
            <a:r>
              <a:rPr lang="en-US"/>
              <a:t>1-32</a:t>
            </a:r>
          </a:p>
        </p:txBody>
      </p:sp>
      <p:sp>
        <p:nvSpPr>
          <p:cNvPr id="6" name="Slide Number Placeholder 5">
            <a:extLst>
              <a:ext uri="{FF2B5EF4-FFF2-40B4-BE49-F238E27FC236}">
                <a16:creationId xmlns:a16="http://schemas.microsoft.com/office/drawing/2014/main" id="{7381871A-B56D-D1E9-18CD-7933DC830174}"/>
              </a:ext>
            </a:extLst>
          </p:cNvPr>
          <p:cNvSpPr>
            <a:spLocks noGrp="1"/>
          </p:cNvSpPr>
          <p:nvPr>
            <p:ph type="sldNum" sz="quarter" idx="12"/>
          </p:nvPr>
        </p:nvSpPr>
        <p:spPr/>
        <p:txBody>
          <a:bodyPr/>
          <a:lstStyle/>
          <a:p>
            <a:fld id="{CBD12358-51D2-46B3-9BDE-DF29528B9454}" type="slidenum">
              <a:rPr lang="en-US" smtClean="0"/>
              <a:t>29</a:t>
            </a:fld>
            <a:endParaRPr lang="en-US"/>
          </a:p>
        </p:txBody>
      </p:sp>
    </p:spTree>
    <p:extLst>
      <p:ext uri="{BB962C8B-B14F-4D97-AF65-F5344CB8AC3E}">
        <p14:creationId xmlns:p14="http://schemas.microsoft.com/office/powerpoint/2010/main" val="2636842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049CA-4D8A-D5F5-764D-DC3B3FD46375}"/>
              </a:ext>
            </a:extLst>
          </p:cNvPr>
          <p:cNvSpPr>
            <a:spLocks noGrp="1"/>
          </p:cNvSpPr>
          <p:nvPr>
            <p:ph type="title"/>
          </p:nvPr>
        </p:nvSpPr>
        <p:spPr/>
        <p:txBody>
          <a:bodyPr/>
          <a:lstStyle/>
          <a:p>
            <a:r>
              <a:rPr lang="en-US" dirty="0">
                <a:highlight>
                  <a:srgbClr val="000000"/>
                </a:highlight>
              </a:rPr>
              <a:t> </a:t>
            </a:r>
          </a:p>
        </p:txBody>
      </p:sp>
      <p:sp>
        <p:nvSpPr>
          <p:cNvPr id="3" name="Content Placeholder 2">
            <a:extLst>
              <a:ext uri="{FF2B5EF4-FFF2-40B4-BE49-F238E27FC236}">
                <a16:creationId xmlns:a16="http://schemas.microsoft.com/office/drawing/2014/main" id="{08BF581E-48F4-CE67-D169-1CF75480EB77}"/>
              </a:ext>
            </a:extLst>
          </p:cNvPr>
          <p:cNvSpPr>
            <a:spLocks noGrp="1"/>
          </p:cNvSpPr>
          <p:nvPr>
            <p:ph sz="half" idx="1"/>
          </p:nvPr>
        </p:nvSpPr>
        <p:spPr>
          <a:xfrm>
            <a:off x="838201" y="170121"/>
            <a:ext cx="6645963" cy="6512033"/>
          </a:xfrm>
        </p:spPr>
        <p:txBody>
          <a:bodyPr>
            <a:normAutofit/>
          </a:bodyPr>
          <a:lstStyle/>
          <a:p>
            <a:r>
              <a:rPr lang="en-US" sz="2400" dirty="0"/>
              <a:t>Hello, my name is Amy Perry, and I live in Bedford, Virginia. Since 2012, my family and I have enjoyed life on our 12-acre farm, where our house was built in 1810. I spend a lot of time gardening, growing vegetables, fruit trees, and herbs, and caring for three flower beds. My favorite part is working with herbs and produce, especially when I get to harvest, can, and make fermented foods. I also raise chickens and keep bees. Before moving here, I lived in Sarasota, Florida, for 19 years and homeschooled my two sons. My faith in the Lord, my love of homeschooling, and my passion for gardening inspired me to create these Agriculture Kits. I hope you enjoy using them as much as I enjoyed creating them.</a:t>
            </a:r>
          </a:p>
          <a:p>
            <a:endParaRPr lang="en-US" sz="2000" dirty="0"/>
          </a:p>
          <a:p>
            <a:endParaRPr lang="en-US" sz="2000" dirty="0"/>
          </a:p>
          <a:p>
            <a:endParaRPr lang="en-US" dirty="0"/>
          </a:p>
        </p:txBody>
      </p:sp>
      <p:pic>
        <p:nvPicPr>
          <p:cNvPr id="10" name="Picture Placeholder 9" descr="A person standing in front of a garden&#10;&#10;AI-generated content may be incorrect.">
            <a:extLst>
              <a:ext uri="{FF2B5EF4-FFF2-40B4-BE49-F238E27FC236}">
                <a16:creationId xmlns:a16="http://schemas.microsoft.com/office/drawing/2014/main" id="{7F7E284A-1D28-9B10-63D1-2776F2FAFDB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4876" r="24876"/>
          <a:stretch>
            <a:fillRect/>
          </a:stretch>
        </p:blipFill>
        <p:spPr/>
      </p:pic>
      <p:sp>
        <p:nvSpPr>
          <p:cNvPr id="13" name="Date Placeholder 12">
            <a:extLst>
              <a:ext uri="{FF2B5EF4-FFF2-40B4-BE49-F238E27FC236}">
                <a16:creationId xmlns:a16="http://schemas.microsoft.com/office/drawing/2014/main" id="{32F94241-CC69-2A61-6516-2B33DBDAC417}"/>
              </a:ext>
            </a:extLst>
          </p:cNvPr>
          <p:cNvSpPr>
            <a:spLocks noGrp="1"/>
          </p:cNvSpPr>
          <p:nvPr>
            <p:ph type="dt" sz="half" idx="10"/>
          </p:nvPr>
        </p:nvSpPr>
        <p:spPr/>
        <p:txBody>
          <a:bodyPr/>
          <a:lstStyle/>
          <a:p>
            <a:r>
              <a:rPr lang="en-US"/>
              <a:t>1-32</a:t>
            </a:r>
          </a:p>
        </p:txBody>
      </p:sp>
      <p:sp>
        <p:nvSpPr>
          <p:cNvPr id="11" name="Slide Number Placeholder 10">
            <a:extLst>
              <a:ext uri="{FF2B5EF4-FFF2-40B4-BE49-F238E27FC236}">
                <a16:creationId xmlns:a16="http://schemas.microsoft.com/office/drawing/2014/main" id="{50D65340-45CA-6B60-D4C4-947B9F7B5EB9}"/>
              </a:ext>
            </a:extLst>
          </p:cNvPr>
          <p:cNvSpPr>
            <a:spLocks noGrp="1"/>
          </p:cNvSpPr>
          <p:nvPr>
            <p:ph type="sldNum" sz="quarter" idx="12"/>
          </p:nvPr>
        </p:nvSpPr>
        <p:spPr/>
        <p:txBody>
          <a:bodyPr/>
          <a:lstStyle/>
          <a:p>
            <a:fld id="{CBD12358-51D2-46B3-9BDE-DF29528B9454}" type="slidenum">
              <a:rPr lang="en-US" smtClean="0"/>
              <a:t>3</a:t>
            </a:fld>
            <a:endParaRPr lang="en-US"/>
          </a:p>
        </p:txBody>
      </p:sp>
    </p:spTree>
    <p:extLst>
      <p:ext uri="{BB962C8B-B14F-4D97-AF65-F5344CB8AC3E}">
        <p14:creationId xmlns:p14="http://schemas.microsoft.com/office/powerpoint/2010/main" val="16709978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F24821-86E3-C6FA-620F-4EAFB68231FF}"/>
              </a:ext>
            </a:extLst>
          </p:cNvPr>
          <p:cNvSpPr>
            <a:spLocks noGrp="1"/>
          </p:cNvSpPr>
          <p:nvPr>
            <p:ph type="title"/>
          </p:nvPr>
        </p:nvSpPr>
        <p:spPr>
          <a:xfrm>
            <a:off x="677334" y="287080"/>
            <a:ext cx="3854528" cy="478464"/>
          </a:xfrm>
        </p:spPr>
        <p:txBody>
          <a:bodyPr>
            <a:noAutofit/>
          </a:bodyPr>
          <a:lstStyle/>
          <a:p>
            <a:r>
              <a:rPr lang="en-US" sz="3600" b="1" dirty="0">
                <a:solidFill>
                  <a:srgbClr val="FF0000"/>
                </a:solidFill>
              </a:rPr>
              <a:t>Tomatoes  </a:t>
            </a:r>
            <a:endParaRPr lang="en-US" sz="3600" b="1" dirty="0">
              <a:solidFill>
                <a:srgbClr val="FF0000"/>
              </a:solidFill>
              <a:highlight>
                <a:srgbClr val="000000"/>
              </a:highlight>
            </a:endParaRPr>
          </a:p>
        </p:txBody>
      </p:sp>
      <p:sp>
        <p:nvSpPr>
          <p:cNvPr id="4" name="Rectangle 1">
            <a:extLst>
              <a:ext uri="{FF2B5EF4-FFF2-40B4-BE49-F238E27FC236}">
                <a16:creationId xmlns:a16="http://schemas.microsoft.com/office/drawing/2014/main" id="{29E408E2-D253-53B3-31EA-5B529DD2FB4F}"/>
              </a:ext>
            </a:extLst>
          </p:cNvPr>
          <p:cNvSpPr>
            <a:spLocks noGrp="1" noChangeArrowheads="1"/>
          </p:cNvSpPr>
          <p:nvPr>
            <p:ph idx="1"/>
          </p:nvPr>
        </p:nvSpPr>
        <p:spPr bwMode="auto">
          <a:xfrm>
            <a:off x="4760461" y="514924"/>
            <a:ext cx="7105474" cy="5526437"/>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eaLnBrk="1" fontAlgn="base" hangingPunct="1">
              <a:lnSpc>
                <a:spcPct val="90000"/>
              </a:lnSpc>
              <a:spcBef>
                <a:spcPts val="1000"/>
              </a:spcBef>
              <a:spcAft>
                <a:spcPts val="0"/>
              </a:spcAft>
              <a:tabLst/>
            </a:pPr>
            <a:r>
              <a:rPr kumimoji="0" lang="en-US" altLang="en-US" sz="1400" b="1" i="0" u="none" strike="noStrike" cap="none" normalizeH="0" baseline="0" dirty="0">
                <a:ln>
                  <a:noFill/>
                </a:ln>
                <a:solidFill>
                  <a:schemeClr val="tx1">
                    <a:lumMod val="75000"/>
                    <a:lumOff val="25000"/>
                  </a:schemeClr>
                </a:solidFill>
                <a:effectLst/>
                <a:latin typeface="+mn-lt"/>
              </a:rPr>
              <a:t>Fun Activity: Tomato Science Exploration</a:t>
            </a:r>
          </a:p>
          <a:p>
            <a:pPr marL="0" marR="0" lvl="0" indent="0" eaLnBrk="1" fontAlgn="base" hangingPunct="1">
              <a:lnSpc>
                <a:spcPct val="90000"/>
              </a:lnSpc>
              <a:spcBef>
                <a:spcPts val="1000"/>
              </a:spcBef>
              <a:spcAft>
                <a:spcPts val="0"/>
              </a:spcAft>
              <a:tabLst/>
            </a:pPr>
            <a:r>
              <a:rPr kumimoji="0" lang="en-US" altLang="en-US" sz="1400" b="1" i="0" u="none" strike="noStrike" cap="none" normalizeH="0" baseline="0" dirty="0">
                <a:ln>
                  <a:noFill/>
                </a:ln>
                <a:solidFill>
                  <a:schemeClr val="tx1">
                    <a:lumMod val="75000"/>
                    <a:lumOff val="25000"/>
                  </a:schemeClr>
                </a:solidFill>
                <a:effectLst/>
                <a:latin typeface="+mn-lt"/>
              </a:rPr>
              <a:t>Turn snack time into a learning experience by becoming "tomato scientists". </a:t>
            </a:r>
          </a:p>
          <a:p>
            <a:pPr marL="0" marR="0" lvl="0" indent="0" eaLnBrk="1" fontAlgn="base" hangingPunct="1">
              <a:lnSpc>
                <a:spcPct val="90000"/>
              </a:lnSpc>
              <a:spcBef>
                <a:spcPts val="1000"/>
              </a:spcBef>
              <a:spcAft>
                <a:spcPts val="0"/>
              </a:spcAft>
              <a:tabLst/>
            </a:pPr>
            <a:r>
              <a:rPr kumimoji="0" lang="en-US" altLang="en-US" sz="1400" b="1" i="0" u="none" strike="noStrike" cap="none" normalizeH="0" baseline="0" dirty="0">
                <a:ln>
                  <a:noFill/>
                </a:ln>
                <a:solidFill>
                  <a:schemeClr val="tx1">
                    <a:lumMod val="75000"/>
                    <a:lumOff val="25000"/>
                  </a:schemeClr>
                </a:solidFill>
                <a:effectLst/>
                <a:latin typeface="+mn-lt"/>
              </a:rPr>
              <a:t>Materials:</a:t>
            </a:r>
          </a:p>
          <a:p>
            <a:pPr marL="0" marR="0" lvl="0" indent="0" eaLnBrk="1" fontAlgn="base" hangingPunct="1">
              <a:lnSpc>
                <a:spcPct val="90000"/>
              </a:lnSpc>
              <a:spcBef>
                <a:spcPts val="1000"/>
              </a:spcBef>
              <a:spcAft>
                <a:spcPts val="0"/>
              </a:spcAft>
              <a:tabLst/>
            </a:pPr>
            <a:r>
              <a:rPr kumimoji="0" lang="en-US" altLang="en-US" sz="1400" b="1" i="0" u="none" strike="noStrike" cap="none" normalizeH="0" baseline="0" dirty="0">
                <a:ln>
                  <a:noFill/>
                </a:ln>
                <a:solidFill>
                  <a:schemeClr val="tx1">
                    <a:lumMod val="75000"/>
                    <a:lumOff val="25000"/>
                  </a:schemeClr>
                </a:solidFill>
                <a:effectLst/>
                <a:latin typeface="+mn-lt"/>
              </a:rPr>
              <a:t>Different colored cherry tomatoes (red, yellow, orange)</a:t>
            </a:r>
          </a:p>
          <a:p>
            <a:pPr marL="0" marR="0" lvl="0" indent="0" eaLnBrk="1" fontAlgn="base" hangingPunct="1">
              <a:lnSpc>
                <a:spcPct val="90000"/>
              </a:lnSpc>
              <a:spcBef>
                <a:spcPts val="1000"/>
              </a:spcBef>
              <a:spcAft>
                <a:spcPts val="0"/>
              </a:spcAft>
              <a:tabLst/>
            </a:pPr>
            <a:r>
              <a:rPr kumimoji="0" lang="en-US" altLang="en-US" sz="1400" b="1" i="0" u="none" strike="noStrike" cap="none" normalizeH="0" baseline="0" dirty="0">
                <a:ln>
                  <a:noFill/>
                </a:ln>
                <a:solidFill>
                  <a:schemeClr val="tx1">
                    <a:lumMod val="75000"/>
                    <a:lumOff val="25000"/>
                  </a:schemeClr>
                </a:solidFill>
                <a:effectLst/>
                <a:latin typeface="+mn-lt"/>
              </a:rPr>
              <a:t>Cutting board and knife (for adult use)</a:t>
            </a:r>
          </a:p>
          <a:p>
            <a:pPr marL="0" marR="0" lvl="0" indent="0" eaLnBrk="1" fontAlgn="base" hangingPunct="1">
              <a:lnSpc>
                <a:spcPct val="90000"/>
              </a:lnSpc>
              <a:spcBef>
                <a:spcPts val="1000"/>
              </a:spcBef>
              <a:spcAft>
                <a:spcPts val="0"/>
              </a:spcAft>
              <a:tabLst/>
            </a:pPr>
            <a:r>
              <a:rPr kumimoji="0" lang="en-US" altLang="en-US" sz="1400" b="1" i="0" u="none" strike="noStrike" cap="none" normalizeH="0" baseline="0" dirty="0">
                <a:ln>
                  <a:noFill/>
                </a:ln>
                <a:solidFill>
                  <a:schemeClr val="tx1">
                    <a:lumMod val="75000"/>
                    <a:lumOff val="25000"/>
                  </a:schemeClr>
                </a:solidFill>
                <a:effectLst/>
                <a:latin typeface="+mn-lt"/>
              </a:rPr>
              <a:t>Magnifying glasses</a:t>
            </a:r>
          </a:p>
          <a:p>
            <a:pPr marL="0" marR="0" lvl="0" indent="0" eaLnBrk="1" fontAlgn="base" hangingPunct="1">
              <a:lnSpc>
                <a:spcPct val="90000"/>
              </a:lnSpc>
              <a:spcBef>
                <a:spcPts val="1000"/>
              </a:spcBef>
              <a:spcAft>
                <a:spcPts val="0"/>
              </a:spcAft>
              <a:tabLst/>
            </a:pPr>
            <a:r>
              <a:rPr kumimoji="0" lang="en-US" altLang="en-US" sz="1400" b="1" i="0" u="none" strike="noStrike" cap="none" normalizeH="0" baseline="0" dirty="0">
                <a:ln>
                  <a:noFill/>
                </a:ln>
                <a:solidFill>
                  <a:schemeClr val="tx1">
                    <a:lumMod val="75000"/>
                    <a:lumOff val="25000"/>
                  </a:schemeClr>
                </a:solidFill>
                <a:effectLst/>
                <a:latin typeface="+mn-lt"/>
              </a:rPr>
              <a:t>Paper and crayons/markers</a:t>
            </a:r>
          </a:p>
          <a:p>
            <a:pPr marL="0" marR="0" lvl="0" indent="0" eaLnBrk="1" fontAlgn="base" hangingPunct="1">
              <a:lnSpc>
                <a:spcPct val="90000"/>
              </a:lnSpc>
              <a:spcBef>
                <a:spcPts val="1000"/>
              </a:spcBef>
              <a:spcAft>
                <a:spcPts val="0"/>
              </a:spcAft>
              <a:tabLst/>
            </a:pPr>
            <a:r>
              <a:rPr kumimoji="0" lang="en-US" altLang="en-US" sz="1400" b="1" i="0" u="none" strike="noStrike" cap="none" normalizeH="0" baseline="0" dirty="0">
                <a:ln>
                  <a:noFill/>
                </a:ln>
                <a:solidFill>
                  <a:schemeClr val="tx1">
                    <a:lumMod val="75000"/>
                    <a:lumOff val="25000"/>
                  </a:schemeClr>
                </a:solidFill>
                <a:effectLst/>
                <a:latin typeface="+mn-lt"/>
              </a:rPr>
              <a:t>Instructions:</a:t>
            </a:r>
          </a:p>
          <a:p>
            <a:pPr marL="0" marR="0" lvl="0" indent="0" eaLnBrk="1" fontAlgn="base" hangingPunct="1">
              <a:lnSpc>
                <a:spcPct val="90000"/>
              </a:lnSpc>
              <a:spcBef>
                <a:spcPts val="1000"/>
              </a:spcBef>
              <a:spcAft>
                <a:spcPts val="0"/>
              </a:spcAft>
              <a:tabLst/>
            </a:pPr>
            <a:r>
              <a:rPr kumimoji="0" lang="en-US" altLang="en-US" sz="1400" b="1" i="0" u="none" strike="noStrike" cap="none" normalizeH="0" baseline="0" dirty="0">
                <a:ln>
                  <a:noFill/>
                </a:ln>
                <a:solidFill>
                  <a:schemeClr val="tx1">
                    <a:lumMod val="75000"/>
                    <a:lumOff val="25000"/>
                  </a:schemeClr>
                </a:solidFill>
                <a:effectLst/>
                <a:latin typeface="+mn-lt"/>
              </a:rPr>
              <a:t>Observe: Ask children to sort the different colored tomatoes by color or size. Encourage them to describe how the outside of the tomatoes looks and feels (smooth, round, shiny).</a:t>
            </a:r>
          </a:p>
          <a:p>
            <a:pPr marL="0" marR="0" lvl="0" indent="0" eaLnBrk="1" fontAlgn="base" hangingPunct="1">
              <a:lnSpc>
                <a:spcPct val="90000"/>
              </a:lnSpc>
              <a:spcBef>
                <a:spcPts val="1000"/>
              </a:spcBef>
              <a:spcAft>
                <a:spcPts val="0"/>
              </a:spcAft>
              <a:tabLst/>
            </a:pPr>
            <a:r>
              <a:rPr kumimoji="0" lang="en-US" altLang="en-US" sz="1400" b="1" i="0" u="none" strike="noStrike" cap="none" normalizeH="0" baseline="0" dirty="0">
                <a:ln>
                  <a:noFill/>
                </a:ln>
                <a:solidFill>
                  <a:schemeClr val="tx1">
                    <a:lumMod val="75000"/>
                    <a:lumOff val="25000"/>
                  </a:schemeClr>
                </a:solidFill>
                <a:effectLst/>
                <a:latin typeface="+mn-lt"/>
              </a:rPr>
              <a:t>Investigate: An adult should cut the tomatoes in half. Give the children magnifying glasses to look closely at the inside.</a:t>
            </a:r>
          </a:p>
          <a:p>
            <a:pPr marL="0" marR="0" lvl="0" indent="0" eaLnBrk="1" fontAlgn="base" hangingPunct="1">
              <a:lnSpc>
                <a:spcPct val="90000"/>
              </a:lnSpc>
              <a:spcBef>
                <a:spcPts val="1000"/>
              </a:spcBef>
              <a:spcAft>
                <a:spcPts val="0"/>
              </a:spcAft>
              <a:tabLst/>
            </a:pPr>
            <a:r>
              <a:rPr kumimoji="0" lang="en-US" altLang="en-US" sz="1400" b="1" i="0" u="none" strike="noStrike" cap="none" normalizeH="0" baseline="0" dirty="0">
                <a:ln>
                  <a:noFill/>
                </a:ln>
                <a:solidFill>
                  <a:schemeClr val="tx1">
                    <a:lumMod val="75000"/>
                    <a:lumOff val="25000"/>
                  </a:schemeClr>
                </a:solidFill>
                <a:effectLst/>
                <a:latin typeface="+mn-lt"/>
              </a:rPr>
              <a:t>Discuss findings: Ask the children what they see. Can they spot the seeds? Can they see the water inside? Discuss that tomatoes are actually a fruit because they have seeds.</a:t>
            </a:r>
          </a:p>
          <a:p>
            <a:pPr marL="0" marR="0" lvl="0" indent="0" eaLnBrk="1" fontAlgn="base" hangingPunct="1">
              <a:lnSpc>
                <a:spcPct val="90000"/>
              </a:lnSpc>
              <a:spcBef>
                <a:spcPts val="1000"/>
              </a:spcBef>
              <a:spcAft>
                <a:spcPts val="0"/>
              </a:spcAft>
              <a:tabLst/>
            </a:pPr>
            <a:r>
              <a:rPr kumimoji="0" lang="en-US" altLang="en-US" sz="1400" b="1" i="0" u="none" strike="noStrike" cap="none" normalizeH="0" baseline="0" dirty="0">
                <a:ln>
                  <a:noFill/>
                </a:ln>
                <a:solidFill>
                  <a:schemeClr val="tx1">
                    <a:lumMod val="75000"/>
                    <a:lumOff val="25000"/>
                  </a:schemeClr>
                </a:solidFill>
                <a:effectLst/>
                <a:latin typeface="+mn-lt"/>
              </a:rPr>
              <a:t>Taste Test and Draw: Have a taste test of the different varieties. Ask them to describe the taste and texture. Then, have them draw their observations in a "garden journal"</a:t>
            </a:r>
          </a:p>
          <a:p>
            <a:pPr marL="0" marR="0" lvl="0" indent="0" eaLnBrk="1" fontAlgn="base" hangingPunct="1">
              <a:lnSpc>
                <a:spcPct val="90000"/>
              </a:lnSpc>
              <a:spcBef>
                <a:spcPts val="1000"/>
              </a:spcBef>
              <a:spcAft>
                <a:spcPts val="0"/>
              </a:spcAft>
              <a:tabLst/>
            </a:pPr>
            <a:endParaRPr kumimoji="0" lang="en-US" altLang="en-US" sz="500" b="0" i="0" u="none" strike="noStrike" cap="none" normalizeH="0" baseline="0" dirty="0">
              <a:ln>
                <a:noFill/>
              </a:ln>
              <a:solidFill>
                <a:schemeClr val="tx1">
                  <a:lumMod val="75000"/>
                  <a:lumOff val="25000"/>
                </a:schemeClr>
              </a:solidFill>
              <a:effectLst/>
              <a:latin typeface="+mn-lt"/>
            </a:endParaRPr>
          </a:p>
        </p:txBody>
      </p:sp>
      <p:sp>
        <p:nvSpPr>
          <p:cNvPr id="6" name="Content Placeholder 5">
            <a:extLst>
              <a:ext uri="{FF2B5EF4-FFF2-40B4-BE49-F238E27FC236}">
                <a16:creationId xmlns:a16="http://schemas.microsoft.com/office/drawing/2014/main" id="{D02FC987-D4E1-3554-8C32-E5041BB81890}"/>
              </a:ext>
            </a:extLst>
          </p:cNvPr>
          <p:cNvSpPr>
            <a:spLocks noGrp="1"/>
          </p:cNvSpPr>
          <p:nvPr>
            <p:ph type="body" sz="half" idx="2"/>
          </p:nvPr>
        </p:nvSpPr>
        <p:spPr>
          <a:xfrm>
            <a:off x="677333" y="765544"/>
            <a:ext cx="4083127" cy="5805375"/>
          </a:xfrm>
        </p:spPr>
        <p:txBody>
          <a:bodyPr>
            <a:normAutofit fontScale="47500" lnSpcReduction="20000"/>
          </a:bodyPr>
          <a:lstStyle/>
          <a:p>
            <a:pPr marL="0" lvl="0" indent="0" fontAlgn="base">
              <a:lnSpc>
                <a:spcPct val="90000"/>
              </a:lnSpc>
              <a:spcAft>
                <a:spcPts val="0"/>
              </a:spcAft>
            </a:pPr>
            <a:r>
              <a:rPr lang="en-US" altLang="en-US" sz="2900" dirty="0">
                <a:latin typeface="Aharoni" panose="02010803020104030203" pitchFamily="2" charset="-79"/>
                <a:cs typeface="Aharoni" panose="02010803020104030203" pitchFamily="2" charset="-79"/>
              </a:rPr>
              <a:t> </a:t>
            </a:r>
            <a:endParaRPr lang="en-US" altLang="en-US" sz="2900" b="1" dirty="0">
              <a:latin typeface="+mj-lt"/>
              <a:cs typeface="Aharoni" panose="02010803020104030203" pitchFamily="2" charset="-79"/>
            </a:endParaRPr>
          </a:p>
          <a:p>
            <a:pPr marL="0" lvl="0" indent="0" fontAlgn="base">
              <a:lnSpc>
                <a:spcPct val="90000"/>
              </a:lnSpc>
              <a:spcAft>
                <a:spcPts val="0"/>
              </a:spcAft>
            </a:pPr>
            <a:r>
              <a:rPr lang="en-US" altLang="en-US" sz="2900" b="1" dirty="0">
                <a:latin typeface="+mj-lt"/>
                <a:cs typeface="Aharoni" panose="02010803020104030203" pitchFamily="2" charset="-79"/>
              </a:rPr>
              <a:t>Fun Recipe: Edible Cherry Tomato Caterpillars</a:t>
            </a:r>
          </a:p>
          <a:p>
            <a:pPr marL="0" lvl="0" indent="0" fontAlgn="base">
              <a:lnSpc>
                <a:spcPct val="90000"/>
              </a:lnSpc>
              <a:spcAft>
                <a:spcPts val="0"/>
              </a:spcAft>
              <a:buNone/>
            </a:pPr>
            <a:endParaRPr lang="en-US" altLang="en-US" sz="2900" b="1" dirty="0">
              <a:latin typeface="+mj-lt"/>
              <a:cs typeface="Aharoni" panose="02010803020104030203" pitchFamily="2" charset="-79"/>
            </a:endParaRPr>
          </a:p>
          <a:p>
            <a:pPr marL="0" lvl="0" indent="0" fontAlgn="base">
              <a:lnSpc>
                <a:spcPct val="90000"/>
              </a:lnSpc>
              <a:spcAft>
                <a:spcPts val="0"/>
              </a:spcAft>
            </a:pPr>
            <a:r>
              <a:rPr lang="en-US" altLang="en-US" sz="2900" b="1" dirty="0">
                <a:latin typeface="+mj-lt"/>
                <a:cs typeface="Aharoni" panose="02010803020104030203" pitchFamily="2" charset="-79"/>
              </a:rPr>
              <a:t>Cherry tomatoes</a:t>
            </a:r>
          </a:p>
          <a:p>
            <a:pPr marL="0" lvl="0" indent="0" fontAlgn="base">
              <a:lnSpc>
                <a:spcPct val="90000"/>
              </a:lnSpc>
              <a:spcAft>
                <a:spcPts val="0"/>
              </a:spcAft>
            </a:pPr>
            <a:r>
              <a:rPr lang="en-US" altLang="en-US" sz="2900" b="1" dirty="0">
                <a:latin typeface="+mj-lt"/>
                <a:cs typeface="Aharoni" panose="02010803020104030203" pitchFamily="2" charset="-79"/>
              </a:rPr>
              <a:t>Small mozzarella balls (bocconcini)</a:t>
            </a:r>
          </a:p>
          <a:p>
            <a:pPr marL="0" lvl="0" indent="0" fontAlgn="base">
              <a:lnSpc>
                <a:spcPct val="90000"/>
              </a:lnSpc>
              <a:spcAft>
                <a:spcPts val="0"/>
              </a:spcAft>
            </a:pPr>
            <a:r>
              <a:rPr lang="en-US" altLang="en-US" sz="2900" b="1" dirty="0">
                <a:latin typeface="+mj-lt"/>
                <a:cs typeface="Aharoni" panose="02010803020104030203" pitchFamily="2" charset="-79"/>
              </a:rPr>
              <a:t>Fresh basil or spinach leaves</a:t>
            </a:r>
          </a:p>
          <a:p>
            <a:pPr marL="0" lvl="0" indent="0" fontAlgn="base">
              <a:lnSpc>
                <a:spcPct val="90000"/>
              </a:lnSpc>
              <a:spcAft>
                <a:spcPts val="0"/>
              </a:spcAft>
            </a:pPr>
            <a:r>
              <a:rPr lang="en-US" altLang="en-US" sz="2900" b="1" dirty="0">
                <a:latin typeface="+mj-lt"/>
                <a:cs typeface="Aharoni" panose="02010803020104030203" pitchFamily="2" charset="-79"/>
              </a:rPr>
              <a:t>Balsamic glaze or reduction</a:t>
            </a:r>
          </a:p>
          <a:p>
            <a:pPr marL="0" lvl="0" indent="0" fontAlgn="base">
              <a:lnSpc>
                <a:spcPct val="90000"/>
              </a:lnSpc>
              <a:spcAft>
                <a:spcPts val="0"/>
              </a:spcAft>
            </a:pPr>
            <a:r>
              <a:rPr lang="en-US" altLang="en-US" sz="2900" b="1" dirty="0">
                <a:latin typeface="+mj-lt"/>
                <a:cs typeface="Aharoni" panose="02010803020104030203" pitchFamily="2" charset="-79"/>
              </a:rPr>
              <a:t>Toothpicks or small skewers </a:t>
            </a:r>
          </a:p>
          <a:p>
            <a:pPr marL="0" lvl="0" indent="0" fontAlgn="base">
              <a:lnSpc>
                <a:spcPct val="90000"/>
              </a:lnSpc>
              <a:spcAft>
                <a:spcPts val="0"/>
              </a:spcAft>
            </a:pPr>
            <a:r>
              <a:rPr lang="en-US" altLang="en-US" sz="2900" b="1" dirty="0">
                <a:latin typeface="+mj-lt"/>
                <a:cs typeface="Aharoni" panose="02010803020104030203" pitchFamily="2" charset="-79"/>
              </a:rPr>
              <a:t>Arrange the body: On a small plate, lay out a few basil or spinach leaves to look like a bed of grass.</a:t>
            </a:r>
          </a:p>
          <a:p>
            <a:pPr marL="0" lvl="0" indent="0" fontAlgn="base">
              <a:lnSpc>
                <a:spcPct val="90000"/>
              </a:lnSpc>
              <a:spcAft>
                <a:spcPts val="0"/>
              </a:spcAft>
            </a:pPr>
            <a:r>
              <a:rPr lang="en-US" altLang="en-US" sz="2900" b="1" dirty="0">
                <a:latin typeface="+mj-lt"/>
                <a:cs typeface="Aharoni" panose="02010803020104030203" pitchFamily="2" charset="-79"/>
              </a:rPr>
              <a:t>Assemble the caterpillar: Alternate threading a cherry tomato and a mozzarella ball onto a skewer, starting and ending with a tomato to form the body of the caterpillar.</a:t>
            </a:r>
          </a:p>
          <a:p>
            <a:pPr marL="0" lvl="0" indent="0" fontAlgn="base">
              <a:lnSpc>
                <a:spcPct val="90000"/>
              </a:lnSpc>
              <a:spcAft>
                <a:spcPts val="0"/>
              </a:spcAft>
            </a:pPr>
            <a:r>
              <a:rPr lang="en-US" altLang="en-US" sz="2900" b="1" dirty="0">
                <a:latin typeface="+mj-lt"/>
                <a:cs typeface="Aharoni" panose="02010803020104030203" pitchFamily="2" charset="-79"/>
              </a:rPr>
              <a:t>Add details:</a:t>
            </a:r>
          </a:p>
          <a:p>
            <a:pPr marL="457200" lvl="1" indent="0" fontAlgn="base">
              <a:lnSpc>
                <a:spcPct val="90000"/>
              </a:lnSpc>
              <a:spcAft>
                <a:spcPts val="0"/>
              </a:spcAft>
            </a:pPr>
            <a:r>
              <a:rPr lang="en-US" altLang="en-US" sz="2900" b="1" dirty="0">
                <a:latin typeface="+mj-lt"/>
                <a:cs typeface="Aharoni" panose="02010803020104030203" pitchFamily="2" charset="-79"/>
              </a:rPr>
              <a:t>Use a toothpick to poke two small holes in the "head" tomato. Insert two thin basil or spinach stems into the holes for antennae.</a:t>
            </a:r>
          </a:p>
          <a:p>
            <a:pPr marL="457200" lvl="1" indent="0" fontAlgn="base">
              <a:lnSpc>
                <a:spcPct val="90000"/>
              </a:lnSpc>
              <a:spcAft>
                <a:spcPts val="0"/>
              </a:spcAft>
            </a:pPr>
            <a:r>
              <a:rPr lang="en-US" altLang="en-US" sz="2900" b="1" dirty="0">
                <a:latin typeface="+mj-lt"/>
                <a:cs typeface="Aharoni" panose="02010803020104030203" pitchFamily="2" charset="-79"/>
              </a:rPr>
              <a:t>Dip a clean toothpick into the balsamic glaze and draw eyes and a smile on the tomato head.</a:t>
            </a:r>
          </a:p>
          <a:p>
            <a:pPr marL="0" lvl="0" indent="0" fontAlgn="base">
              <a:lnSpc>
                <a:spcPct val="90000"/>
              </a:lnSpc>
              <a:spcAft>
                <a:spcPts val="0"/>
              </a:spcAft>
            </a:pPr>
            <a:r>
              <a:rPr lang="en-US" altLang="en-US" sz="2900" b="1" dirty="0">
                <a:latin typeface="+mj-lt"/>
                <a:cs typeface="Aharoni" panose="02010803020104030203" pitchFamily="2" charset="-79"/>
              </a:rPr>
              <a:t>Serve: Arrange the caterpillar on the leaf bed. Serve with extra balsamic glaze or ranch dressing for dipping. </a:t>
            </a:r>
          </a:p>
          <a:p>
            <a:endParaRPr lang="en-US" dirty="0"/>
          </a:p>
        </p:txBody>
      </p:sp>
      <p:sp>
        <p:nvSpPr>
          <p:cNvPr id="7" name="Date Placeholder 6">
            <a:extLst>
              <a:ext uri="{FF2B5EF4-FFF2-40B4-BE49-F238E27FC236}">
                <a16:creationId xmlns:a16="http://schemas.microsoft.com/office/drawing/2014/main" id="{13C7F282-C2CD-FB53-5089-9C91F93DBC5B}"/>
              </a:ext>
            </a:extLst>
          </p:cNvPr>
          <p:cNvSpPr>
            <a:spLocks noGrp="1"/>
          </p:cNvSpPr>
          <p:nvPr>
            <p:ph type="dt" sz="half" idx="10"/>
          </p:nvPr>
        </p:nvSpPr>
        <p:spPr/>
        <p:txBody>
          <a:bodyPr/>
          <a:lstStyle/>
          <a:p>
            <a:r>
              <a:rPr lang="en-US"/>
              <a:t>1-32</a:t>
            </a:r>
          </a:p>
        </p:txBody>
      </p:sp>
      <p:sp>
        <p:nvSpPr>
          <p:cNvPr id="3" name="Slide Number Placeholder 2">
            <a:extLst>
              <a:ext uri="{FF2B5EF4-FFF2-40B4-BE49-F238E27FC236}">
                <a16:creationId xmlns:a16="http://schemas.microsoft.com/office/drawing/2014/main" id="{4868B7B3-51B3-15E0-99EF-08E2C9F8A5A7}"/>
              </a:ext>
            </a:extLst>
          </p:cNvPr>
          <p:cNvSpPr>
            <a:spLocks noGrp="1"/>
          </p:cNvSpPr>
          <p:nvPr>
            <p:ph type="sldNum" sz="quarter" idx="12"/>
          </p:nvPr>
        </p:nvSpPr>
        <p:spPr/>
        <p:txBody>
          <a:bodyPr/>
          <a:lstStyle/>
          <a:p>
            <a:fld id="{CBD12358-51D2-46B3-9BDE-DF29528B9454}" type="slidenum">
              <a:rPr lang="en-US" smtClean="0"/>
              <a:t>30</a:t>
            </a:fld>
            <a:endParaRPr lang="en-US"/>
          </a:p>
        </p:txBody>
      </p:sp>
    </p:spTree>
    <p:extLst>
      <p:ext uri="{BB962C8B-B14F-4D97-AF65-F5344CB8AC3E}">
        <p14:creationId xmlns:p14="http://schemas.microsoft.com/office/powerpoint/2010/main" val="872115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20312-EF2B-21FD-F231-5CF6A951471D}"/>
              </a:ext>
            </a:extLst>
          </p:cNvPr>
          <p:cNvSpPr>
            <a:spLocks noGrp="1"/>
          </p:cNvSpPr>
          <p:nvPr>
            <p:ph type="title"/>
          </p:nvPr>
        </p:nvSpPr>
        <p:spPr>
          <a:xfrm>
            <a:off x="677334" y="609600"/>
            <a:ext cx="8596668" cy="787121"/>
          </a:xfrm>
        </p:spPr>
        <p:txBody>
          <a:bodyPr/>
          <a:lstStyle/>
          <a:p>
            <a:r>
              <a:rPr lang="en-US" dirty="0"/>
              <a:t>Potatoes </a:t>
            </a:r>
          </a:p>
        </p:txBody>
      </p:sp>
      <p:sp>
        <p:nvSpPr>
          <p:cNvPr id="3" name="Content Placeholder 2">
            <a:extLst>
              <a:ext uri="{FF2B5EF4-FFF2-40B4-BE49-F238E27FC236}">
                <a16:creationId xmlns:a16="http://schemas.microsoft.com/office/drawing/2014/main" id="{FEB3AB23-2E3A-58EE-5FFE-4AB836F06FA4}"/>
              </a:ext>
            </a:extLst>
          </p:cNvPr>
          <p:cNvSpPr>
            <a:spLocks noGrp="1"/>
          </p:cNvSpPr>
          <p:nvPr>
            <p:ph idx="1"/>
          </p:nvPr>
        </p:nvSpPr>
        <p:spPr>
          <a:xfrm>
            <a:off x="677333" y="1195754"/>
            <a:ext cx="10275369" cy="5416061"/>
          </a:xfrm>
        </p:spPr>
        <p:txBody>
          <a:bodyPr>
            <a:normAutofit fontScale="92500" lnSpcReduction="20000"/>
          </a:bodyPr>
          <a:lstStyle/>
          <a:p>
            <a:r>
              <a:rPr lang="en-US" dirty="0"/>
              <a:t>Recipe Idea: "Kitchen Fry Lab" Shoestring Fries</a:t>
            </a:r>
          </a:p>
          <a:p>
            <a:r>
              <a:rPr lang="en-US" dirty="0"/>
              <a:t>Ingredients:</a:t>
            </a:r>
          </a:p>
          <a:p>
            <a:pPr lvl="1"/>
            <a:r>
              <a:rPr lang="en-US" dirty="0"/>
              <a:t>Waxy potatoes (like Yukon Gold or Maris Piper), about 1 per person</a:t>
            </a:r>
          </a:p>
          <a:p>
            <a:pPr lvl="1"/>
            <a:r>
              <a:rPr lang="en-US" dirty="0"/>
              <a:t>1 tablespoon olive oil per 3 potatoes</a:t>
            </a:r>
          </a:p>
          <a:p>
            <a:pPr lvl="1"/>
            <a:r>
              <a:rPr lang="en-US" dirty="0"/>
              <a:t>Salt for seasoning</a:t>
            </a:r>
          </a:p>
          <a:p>
            <a:r>
              <a:rPr lang="en-US" dirty="0"/>
              <a:t>Instructions:</a:t>
            </a:r>
          </a:p>
          <a:p>
            <a:pPr lvl="1"/>
            <a:r>
              <a:rPr lang="en-US" dirty="0"/>
              <a:t>Wash &amp; Cut (Adult Task, or Older Kid with Mandoline/Spiralizer Supervision): Wash and thoroughly dry the potatoes. For shoestring fries, consistency is key. A mandoline slicer with a julienne blade or a spiralizer set to a thin noodle setting works wonderfully. If cutting by hand, aim for thin, uniform strips.</a:t>
            </a:r>
          </a:p>
          <a:p>
            <a:pPr lvl="1"/>
            <a:r>
              <a:rPr lang="en-US" dirty="0"/>
              <a:t>Dry Thoroughly (Kid Task: All ages): Lay the raw potato "fries" on clean kitchen paper or a towel and dry them as much as possible. This step is crucial for crispiness – less water means more crunch! Kids can gently pat them dry.</a:t>
            </a:r>
          </a:p>
          <a:p>
            <a:pPr lvl="1"/>
            <a:r>
              <a:rPr lang="en-US" dirty="0"/>
              <a:t>Toss with Oil (Kid Task: All ages): Add the dried fries to a bowl and drizzle with olive oil. Gently toss them with clean hands to ensure they are fully covered with a thin layer of oil.</a:t>
            </a:r>
          </a:p>
          <a:p>
            <a:pPr lvl="1"/>
            <a:r>
              <a:rPr lang="en-US" dirty="0"/>
              <a:t>Bake &amp; Crisp (Adult Task): Heat your oven to its maximum temperature (e.g., 425-450°F / 220-230°C). Line a baking sheet with foil or parchment paper and spread the fries out in a single layer, ensuring they aren’t touching too much. This is important for crispiness! Bake for 15-25 minutes, flipping halfway through, until golden brown and crispy.</a:t>
            </a:r>
          </a:p>
          <a:p>
            <a:pPr lvl="1"/>
            <a:r>
              <a:rPr lang="en-US" dirty="0"/>
              <a:t>Season &amp; Serve (Kid Task: All ages): Immediately sprinkle with salt as soon as they come out of the oven. Serve with favorite dips</a:t>
            </a:r>
          </a:p>
          <a:p>
            <a:pPr lvl="1"/>
            <a:r>
              <a:rPr lang="en-US" dirty="0"/>
              <a:t>FOR HEALTHY VERSION COOK IN AIR FRYER!!!!</a:t>
            </a:r>
          </a:p>
          <a:p>
            <a:endParaRPr lang="en-US" dirty="0"/>
          </a:p>
        </p:txBody>
      </p:sp>
      <p:sp>
        <p:nvSpPr>
          <p:cNvPr id="6" name="Date Placeholder 5">
            <a:extLst>
              <a:ext uri="{FF2B5EF4-FFF2-40B4-BE49-F238E27FC236}">
                <a16:creationId xmlns:a16="http://schemas.microsoft.com/office/drawing/2014/main" id="{A0E4F05A-AEC9-2827-1259-91B6D14E5E33}"/>
              </a:ext>
            </a:extLst>
          </p:cNvPr>
          <p:cNvSpPr>
            <a:spLocks noGrp="1"/>
          </p:cNvSpPr>
          <p:nvPr>
            <p:ph type="dt" sz="half" idx="10"/>
          </p:nvPr>
        </p:nvSpPr>
        <p:spPr/>
        <p:txBody>
          <a:bodyPr/>
          <a:lstStyle/>
          <a:p>
            <a:r>
              <a:rPr lang="en-US"/>
              <a:t>1-32</a:t>
            </a:r>
          </a:p>
        </p:txBody>
      </p:sp>
      <p:sp>
        <p:nvSpPr>
          <p:cNvPr id="5" name="Slide Number Placeholder 4">
            <a:extLst>
              <a:ext uri="{FF2B5EF4-FFF2-40B4-BE49-F238E27FC236}">
                <a16:creationId xmlns:a16="http://schemas.microsoft.com/office/drawing/2014/main" id="{C81ECD05-B399-3A87-E3C9-F2521CA29F53}"/>
              </a:ext>
            </a:extLst>
          </p:cNvPr>
          <p:cNvSpPr>
            <a:spLocks noGrp="1"/>
          </p:cNvSpPr>
          <p:nvPr>
            <p:ph type="sldNum" sz="quarter" idx="12"/>
          </p:nvPr>
        </p:nvSpPr>
        <p:spPr/>
        <p:txBody>
          <a:bodyPr/>
          <a:lstStyle/>
          <a:p>
            <a:fld id="{CBD12358-51D2-46B3-9BDE-DF29528B9454}" type="slidenum">
              <a:rPr lang="en-US" smtClean="0"/>
              <a:t>31</a:t>
            </a:fld>
            <a:endParaRPr lang="en-US"/>
          </a:p>
        </p:txBody>
      </p:sp>
    </p:spTree>
    <p:extLst>
      <p:ext uri="{BB962C8B-B14F-4D97-AF65-F5344CB8AC3E}">
        <p14:creationId xmlns:p14="http://schemas.microsoft.com/office/powerpoint/2010/main" val="38849840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hild lifting a pumpkin">
            <a:extLst>
              <a:ext uri="{FF2B5EF4-FFF2-40B4-BE49-F238E27FC236}">
                <a16:creationId xmlns:a16="http://schemas.microsoft.com/office/drawing/2014/main" id="{06411FD7-32D6-B2D1-F5CD-D9F9D0DE7F9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016" r="12016"/>
          <a:stretch>
            <a:fillRect/>
          </a:stretch>
        </p:blipFill>
        <p:spPr/>
      </p:pic>
      <p:sp>
        <p:nvSpPr>
          <p:cNvPr id="3" name="Title 2">
            <a:extLst>
              <a:ext uri="{FF2B5EF4-FFF2-40B4-BE49-F238E27FC236}">
                <a16:creationId xmlns:a16="http://schemas.microsoft.com/office/drawing/2014/main" id="{108B53FD-61DA-DE64-772D-B076E0EDD41F}"/>
              </a:ext>
            </a:extLst>
          </p:cNvPr>
          <p:cNvSpPr>
            <a:spLocks noGrp="1"/>
          </p:cNvSpPr>
          <p:nvPr>
            <p:ph type="title"/>
          </p:nvPr>
        </p:nvSpPr>
        <p:spPr>
          <a:xfrm>
            <a:off x="6080992" y="731562"/>
            <a:ext cx="4902843" cy="685256"/>
          </a:xfrm>
        </p:spPr>
        <p:txBody>
          <a:bodyPr/>
          <a:lstStyle/>
          <a:p>
            <a:r>
              <a:rPr lang="en-US" dirty="0"/>
              <a:t>Pumpkin</a:t>
            </a:r>
          </a:p>
        </p:txBody>
      </p:sp>
      <p:sp>
        <p:nvSpPr>
          <p:cNvPr id="4" name="Content Placeholder 3">
            <a:extLst>
              <a:ext uri="{FF2B5EF4-FFF2-40B4-BE49-F238E27FC236}">
                <a16:creationId xmlns:a16="http://schemas.microsoft.com/office/drawing/2014/main" id="{63B122BA-D974-F0F6-B106-A0BAD369BD72}"/>
              </a:ext>
            </a:extLst>
          </p:cNvPr>
          <p:cNvSpPr>
            <a:spLocks noGrp="1"/>
          </p:cNvSpPr>
          <p:nvPr>
            <p:ph idx="1"/>
          </p:nvPr>
        </p:nvSpPr>
        <p:spPr>
          <a:xfrm>
            <a:off x="6080992" y="1527349"/>
            <a:ext cx="4902843" cy="5215095"/>
          </a:xfrm>
        </p:spPr>
        <p:txBody>
          <a:bodyPr>
            <a:normAutofit/>
          </a:bodyPr>
          <a:lstStyle/>
          <a:p>
            <a:r>
              <a:rPr lang="en-US" dirty="0"/>
              <a:t>Great site for cleaning your pumpkin, recipes and cooking with Pumpkin Puree </a:t>
            </a:r>
          </a:p>
          <a:p>
            <a:r>
              <a:rPr lang="en-US" dirty="0">
                <a:hlinkClick r:id="rId3"/>
              </a:rPr>
              <a:t>https://www.dimitrasdishes.com/homemade-pumkin-puree/</a:t>
            </a:r>
            <a:endParaRPr lang="en-US" dirty="0"/>
          </a:p>
          <a:p>
            <a:r>
              <a:rPr lang="en-US" dirty="0"/>
              <a:t>Great site if you don’t want to cook with pumpkin, here are many ideas for activities using the pumpkins you grow. </a:t>
            </a:r>
          </a:p>
          <a:p>
            <a:r>
              <a:rPr lang="en-US" dirty="0">
                <a:hlinkClick r:id="rId4"/>
              </a:rPr>
              <a:t>https://playteachrepeat.com/15-ways-learn-play-real-pumpkins/</a:t>
            </a:r>
            <a:endParaRPr lang="en-US" dirty="0"/>
          </a:p>
          <a:p>
            <a:r>
              <a:rPr lang="en-US" dirty="0"/>
              <a:t>For older kids, have them dissect a pumpkin, learn about the parts and observe under a microscope. </a:t>
            </a:r>
          </a:p>
          <a:p>
            <a:r>
              <a:rPr lang="en-US" dirty="0">
                <a:hlinkClick r:id="rId5"/>
              </a:rPr>
              <a:t>https://thehomeschoolscientist.com/30-pumpkin-stem-activities/</a:t>
            </a:r>
            <a:endParaRPr lang="en-US" dirty="0"/>
          </a:p>
          <a:p>
            <a:endParaRPr lang="en-US" dirty="0"/>
          </a:p>
          <a:p>
            <a:endParaRPr lang="en-US" dirty="0"/>
          </a:p>
        </p:txBody>
      </p:sp>
    </p:spTree>
    <p:extLst>
      <p:ext uri="{BB962C8B-B14F-4D97-AF65-F5344CB8AC3E}">
        <p14:creationId xmlns:p14="http://schemas.microsoft.com/office/powerpoint/2010/main" val="164553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May be an image of text that says 'Easy Refrigerated DilI Pickles 1 1/2 cups white vinegar 1 cup water 2 tablespoons salt 1 tablespoon sugar 6-8 sprigs of fresh dill 1 1/2 teaspoons mustard seeds 3-4 medium sized cucumbers Sarer'">
            <a:extLst>
              <a:ext uri="{FF2B5EF4-FFF2-40B4-BE49-F238E27FC236}">
                <a16:creationId xmlns:a16="http://schemas.microsoft.com/office/drawing/2014/main" id="{C23FB927-6A24-2DB4-E848-D65E212E9D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63" r="-1" b="32511"/>
          <a:stretch>
            <a:fillRect/>
          </a:stretch>
        </p:blipFill>
        <p:spPr bwMode="auto">
          <a:xfrm>
            <a:off x="4562027" y="567965"/>
            <a:ext cx="6461416" cy="5593484"/>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6521A19B-DA5F-B77E-0532-470700F1ED5C}"/>
              </a:ext>
            </a:extLst>
          </p:cNvPr>
          <p:cNvSpPr>
            <a:spLocks noGrp="1"/>
          </p:cNvSpPr>
          <p:nvPr>
            <p:ph sz="half" idx="2"/>
          </p:nvPr>
        </p:nvSpPr>
        <p:spPr>
          <a:xfrm>
            <a:off x="677333" y="1245997"/>
            <a:ext cx="4683021" cy="4795366"/>
          </a:xfrm>
        </p:spPr>
        <p:txBody>
          <a:bodyPr vert="horz" lIns="91440" tIns="45720" rIns="91440" bIns="45720" rtlCol="0">
            <a:normAutofit lnSpcReduction="10000"/>
          </a:bodyPr>
          <a:lstStyle/>
          <a:p>
            <a:r>
              <a:rPr lang="en-US" dirty="0"/>
              <a:t>Steps:</a:t>
            </a:r>
          </a:p>
          <a:p>
            <a:r>
              <a:rPr lang="en-US" dirty="0"/>
              <a:t>Sliced cucumbers in spears or cubes</a:t>
            </a:r>
          </a:p>
          <a:p>
            <a:r>
              <a:rPr lang="en-US" dirty="0"/>
              <a:t>Fill in into the cleaned pint jars. Divide it till it covers 3 jars. Add 2-3 sprigs of fresh dill in each jar. Add 1/2 teaspoon mustard seeds in each jar. </a:t>
            </a:r>
          </a:p>
          <a:p>
            <a:r>
              <a:rPr lang="en-US" dirty="0"/>
              <a:t>In a pan, add vinegar, water, salt and sugar. Mix well till the sugar dissolves and the mixture reaches boiling point. Remove from heat. Pour it directly into the jars filled with cucumbers. Cover the jar and let it cool. Store in refrigerator up to 1 month. Ready to ear the next day. Enjoy!</a:t>
            </a:r>
          </a:p>
          <a:p>
            <a:pPr>
              <a:spcAft>
                <a:spcPts val="0"/>
              </a:spcAft>
              <a:buFont typeface="Wingdings 3" charset="2"/>
              <a:buChar char=""/>
            </a:pPr>
            <a:endParaRPr lang="en-US" dirty="0"/>
          </a:p>
        </p:txBody>
      </p:sp>
    </p:spTree>
    <p:extLst>
      <p:ext uri="{BB962C8B-B14F-4D97-AF65-F5344CB8AC3E}">
        <p14:creationId xmlns:p14="http://schemas.microsoft.com/office/powerpoint/2010/main" val="1343017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00BBB8B-45E4-DC4A-A14E-362480FC718D}"/>
              </a:ext>
            </a:extLst>
          </p:cNvPr>
          <p:cNvSpPr>
            <a:spLocks noGrp="1"/>
          </p:cNvSpPr>
          <p:nvPr>
            <p:ph type="dt" sz="half" idx="10"/>
          </p:nvPr>
        </p:nvSpPr>
        <p:spPr/>
        <p:txBody>
          <a:bodyPr/>
          <a:lstStyle/>
          <a:p>
            <a:r>
              <a:rPr lang="en-US"/>
              <a:t>1-32</a:t>
            </a:r>
          </a:p>
        </p:txBody>
      </p:sp>
      <p:sp>
        <p:nvSpPr>
          <p:cNvPr id="5" name="Slide Number Placeholder 4">
            <a:extLst>
              <a:ext uri="{FF2B5EF4-FFF2-40B4-BE49-F238E27FC236}">
                <a16:creationId xmlns:a16="http://schemas.microsoft.com/office/drawing/2014/main" id="{E895C43D-D2C7-F511-6494-064DDF867187}"/>
              </a:ext>
            </a:extLst>
          </p:cNvPr>
          <p:cNvSpPr>
            <a:spLocks noGrp="1"/>
          </p:cNvSpPr>
          <p:nvPr>
            <p:ph type="sldNum" sz="quarter" idx="12"/>
          </p:nvPr>
        </p:nvSpPr>
        <p:spPr/>
        <p:txBody>
          <a:bodyPr/>
          <a:lstStyle/>
          <a:p>
            <a:fld id="{CBD12358-51D2-46B3-9BDE-DF29528B9454}" type="slidenum">
              <a:rPr lang="en-US" smtClean="0"/>
              <a:t>34</a:t>
            </a:fld>
            <a:endParaRPr lang="en-US"/>
          </a:p>
        </p:txBody>
      </p:sp>
      <p:sp>
        <p:nvSpPr>
          <p:cNvPr id="11" name="Title 10">
            <a:extLst>
              <a:ext uri="{FF2B5EF4-FFF2-40B4-BE49-F238E27FC236}">
                <a16:creationId xmlns:a16="http://schemas.microsoft.com/office/drawing/2014/main" id="{56EAAF60-57EE-AE8D-415E-4FDF5528317D}"/>
              </a:ext>
            </a:extLst>
          </p:cNvPr>
          <p:cNvSpPr>
            <a:spLocks noGrp="1"/>
          </p:cNvSpPr>
          <p:nvPr>
            <p:ph type="title" idx="4294967295"/>
          </p:nvPr>
        </p:nvSpPr>
        <p:spPr>
          <a:xfrm>
            <a:off x="2144713" y="0"/>
            <a:ext cx="10047287" cy="677863"/>
          </a:xfrm>
        </p:spPr>
        <p:txBody>
          <a:bodyPr>
            <a:normAutofit fontScale="90000"/>
          </a:bodyPr>
          <a:lstStyle/>
          <a:p>
            <a:r>
              <a:rPr lang="en-US" dirty="0"/>
              <a:t>Further learning for all ages</a:t>
            </a:r>
            <a:br>
              <a:rPr lang="en-US" dirty="0"/>
            </a:br>
            <a:br>
              <a:rPr lang="en-US" dirty="0"/>
            </a:br>
            <a:r>
              <a:rPr lang="en-US" sz="2000" dirty="0">
                <a:hlinkClick r:id="rId2"/>
              </a:rPr>
              <a:t>https://www.creationillustrated.com/gardening-with-children/</a:t>
            </a:r>
            <a:br>
              <a:rPr lang="en-US" sz="2000" dirty="0"/>
            </a:br>
            <a:br>
              <a:rPr lang="en-US" sz="2000" dirty="0"/>
            </a:br>
            <a:endParaRPr lang="en-US" sz="2000" dirty="0"/>
          </a:p>
        </p:txBody>
      </p:sp>
      <p:sp>
        <p:nvSpPr>
          <p:cNvPr id="13" name="Content Placeholder 12">
            <a:extLst>
              <a:ext uri="{FF2B5EF4-FFF2-40B4-BE49-F238E27FC236}">
                <a16:creationId xmlns:a16="http://schemas.microsoft.com/office/drawing/2014/main" id="{9715A98F-3381-3BDD-9A40-F62CE4C204AD}"/>
              </a:ext>
            </a:extLst>
          </p:cNvPr>
          <p:cNvSpPr>
            <a:spLocks noGrp="1"/>
          </p:cNvSpPr>
          <p:nvPr>
            <p:ph sz="half" idx="4294967295"/>
          </p:nvPr>
        </p:nvSpPr>
        <p:spPr>
          <a:xfrm>
            <a:off x="0" y="1295400"/>
            <a:ext cx="6975475" cy="4989513"/>
          </a:xfrm>
        </p:spPr>
        <p:txBody>
          <a:bodyPr/>
          <a:lstStyle/>
          <a:p>
            <a:r>
              <a:rPr lang="en-US" dirty="0"/>
              <a:t>Many garden activities/crafts/art. </a:t>
            </a:r>
          </a:p>
        </p:txBody>
      </p:sp>
      <p:sp>
        <p:nvSpPr>
          <p:cNvPr id="10" name="TextBox 9">
            <a:extLst>
              <a:ext uri="{FF2B5EF4-FFF2-40B4-BE49-F238E27FC236}">
                <a16:creationId xmlns:a16="http://schemas.microsoft.com/office/drawing/2014/main" id="{5B3F5411-F19F-54DD-A529-9C16B5469AD6}"/>
              </a:ext>
            </a:extLst>
          </p:cNvPr>
          <p:cNvSpPr txBox="1"/>
          <p:nvPr/>
        </p:nvSpPr>
        <p:spPr>
          <a:xfrm>
            <a:off x="672777" y="1704774"/>
            <a:ext cx="10047514" cy="6740307"/>
          </a:xfrm>
          <a:prstGeom prst="rect">
            <a:avLst/>
          </a:prstGeom>
          <a:noFill/>
        </p:spPr>
        <p:txBody>
          <a:bodyPr wrap="square">
            <a:spAutoFit/>
          </a:bodyPr>
          <a:lstStyle/>
          <a:p>
            <a:r>
              <a:rPr lang="en-US" dirty="0">
                <a:hlinkClick r:id="rId3"/>
              </a:rPr>
              <a:t>https://ngb.org/kids-gardening-activities/</a:t>
            </a:r>
            <a:endParaRPr lang="en-US" dirty="0"/>
          </a:p>
          <a:p>
            <a:endParaRPr lang="en-US" dirty="0"/>
          </a:p>
          <a:p>
            <a:r>
              <a:rPr lang="en-US" dirty="0"/>
              <a:t>10 Screen-Free Garden Activities for Kids This Summer</a:t>
            </a:r>
          </a:p>
          <a:p>
            <a:r>
              <a:rPr lang="en-US" dirty="0">
                <a:hlinkClick r:id="rId4"/>
              </a:rPr>
              <a:t>https://www.gardenary.com/blog/10-screen-free-garden-activities-for-kids-this-summer</a:t>
            </a:r>
            <a:endParaRPr lang="en-US" dirty="0"/>
          </a:p>
          <a:p>
            <a:endParaRPr lang="en-US" dirty="0"/>
          </a:p>
          <a:p>
            <a:r>
              <a:rPr lang="en-US" dirty="0"/>
              <a:t>Grow a worm farm for your garden</a:t>
            </a:r>
          </a:p>
          <a:p>
            <a:r>
              <a:rPr lang="en-US" dirty="0">
                <a:hlinkClick r:id="rId5"/>
              </a:rPr>
              <a:t>https://pdf.lowes.com/productdocuments/59dac708-4a2e-4352-9722-ee0064ba5d92/47521184.pdf</a:t>
            </a:r>
            <a:endParaRPr lang="en-US" dirty="0"/>
          </a:p>
          <a:p>
            <a:endParaRPr lang="en-US" dirty="0"/>
          </a:p>
          <a:p>
            <a:r>
              <a:rPr lang="en-US" dirty="0"/>
              <a:t>Free resources to download for gardening ideas. </a:t>
            </a:r>
          </a:p>
          <a:p>
            <a:r>
              <a:rPr lang="en-US" dirty="0">
                <a:hlinkClick r:id="rId6"/>
              </a:rPr>
              <a:t>https://plantheroes.org/educator-resources/</a:t>
            </a:r>
            <a:endParaRPr lang="en-US" dirty="0"/>
          </a:p>
          <a:p>
            <a:endParaRPr lang="en-US" dirty="0"/>
          </a:p>
          <a:p>
            <a:r>
              <a:rPr lang="en-US" dirty="0"/>
              <a:t>Great courses for upper-level students to expand their gardening knowledge</a:t>
            </a:r>
          </a:p>
          <a:p>
            <a:r>
              <a:rPr lang="en-US" dirty="0">
                <a:hlinkClick r:id="rId7"/>
              </a:rPr>
              <a:t>https://ngb.org/garden-courses/</a:t>
            </a:r>
            <a:endParaRPr lang="en-US" dirty="0"/>
          </a:p>
          <a:p>
            <a:r>
              <a:rPr lang="en-US" dirty="0">
                <a:hlinkClick r:id="rId8"/>
              </a:rPr>
              <a:t>https://gardentutor.com/learn-how-to-garden/</a:t>
            </a:r>
            <a:endParaRPr lang="en-US" dirty="0"/>
          </a:p>
          <a:p>
            <a:r>
              <a:rPr lang="en-US" dirty="0">
                <a:hlinkClick r:id="rId9"/>
              </a:rPr>
              <a:t>https://www.smilinggardener.com/organic-gardening/</a:t>
            </a:r>
            <a:endParaRPr lang="en-US" dirty="0"/>
          </a:p>
          <a:p>
            <a:r>
              <a:rPr lang="en-US" dirty="0">
                <a:hlinkClick r:id="rId10"/>
              </a:rPr>
              <a:t>https://commonsensehome.com/start-a-garden/</a:t>
            </a:r>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988027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E5A63-5192-8024-9BAD-F3ADA51001A1}"/>
              </a:ext>
            </a:extLst>
          </p:cNvPr>
          <p:cNvSpPr>
            <a:spLocks noGrp="1"/>
          </p:cNvSpPr>
          <p:nvPr>
            <p:ph type="title"/>
          </p:nvPr>
        </p:nvSpPr>
        <p:spPr/>
        <p:txBody>
          <a:bodyPr/>
          <a:lstStyle/>
          <a:p>
            <a:r>
              <a:rPr lang="en-US" dirty="0"/>
              <a:t>Disclaimer And Liability Clause</a:t>
            </a:r>
          </a:p>
        </p:txBody>
      </p:sp>
      <p:sp>
        <p:nvSpPr>
          <p:cNvPr id="6" name="Content Placeholder 5">
            <a:extLst>
              <a:ext uri="{FF2B5EF4-FFF2-40B4-BE49-F238E27FC236}">
                <a16:creationId xmlns:a16="http://schemas.microsoft.com/office/drawing/2014/main" id="{0D3CA773-C4F8-6F28-746C-1D7FC2F46FD4}"/>
              </a:ext>
            </a:extLst>
          </p:cNvPr>
          <p:cNvSpPr>
            <a:spLocks noGrp="1"/>
          </p:cNvSpPr>
          <p:nvPr>
            <p:ph sz="half" idx="1"/>
          </p:nvPr>
        </p:nvSpPr>
        <p:spPr>
          <a:xfrm>
            <a:off x="677334" y="1339702"/>
            <a:ext cx="4184035" cy="4986669"/>
          </a:xfrm>
        </p:spPr>
        <p:txBody>
          <a:bodyPr>
            <a:normAutofit fontScale="92500" lnSpcReduction="10000"/>
          </a:bodyPr>
          <a:lstStyle/>
          <a:p>
            <a:r>
              <a:rPr lang="en-US" sz="1900" dirty="0"/>
              <a:t>All seeds are sourced from reputable seed companies that claim their products are organic and have high germination rates. However, these seeds are not approved by the FDA. Knollwood Agriculture does not grow the seeds included in this packet.</a:t>
            </a:r>
          </a:p>
          <a:p>
            <a:r>
              <a:rPr lang="en-US" sz="1900" dirty="0"/>
              <a:t>This kit is intended for educational use only. Please follow the instructions provided. Knollwood Agriculture is not responsible for misuse or individual choices.</a:t>
            </a:r>
          </a:p>
          <a:p>
            <a:r>
              <a:rPr lang="en-US" sz="1900" dirty="0"/>
              <a:t>Parents and guardians are responsible for addressing any family concerns about allergies, medical reactions, or pre-existing medical conditions.</a:t>
            </a:r>
          </a:p>
          <a:p>
            <a:endParaRPr lang="en-US" dirty="0"/>
          </a:p>
        </p:txBody>
      </p:sp>
      <p:sp>
        <p:nvSpPr>
          <p:cNvPr id="7" name="Content Placeholder 6">
            <a:extLst>
              <a:ext uri="{FF2B5EF4-FFF2-40B4-BE49-F238E27FC236}">
                <a16:creationId xmlns:a16="http://schemas.microsoft.com/office/drawing/2014/main" id="{A0A0C74A-08A8-958B-D6DB-9C526FB907DF}"/>
              </a:ext>
            </a:extLst>
          </p:cNvPr>
          <p:cNvSpPr>
            <a:spLocks noGrp="1"/>
          </p:cNvSpPr>
          <p:nvPr>
            <p:ph sz="half" idx="2"/>
          </p:nvPr>
        </p:nvSpPr>
        <p:spPr>
          <a:xfrm>
            <a:off x="5089970" y="1339703"/>
            <a:ext cx="5425630" cy="5348176"/>
          </a:xfrm>
        </p:spPr>
        <p:txBody>
          <a:bodyPr>
            <a:normAutofit fontScale="92500" lnSpcReduction="10000"/>
          </a:bodyPr>
          <a:lstStyle/>
          <a:p>
            <a:r>
              <a:rPr lang="en-US" dirty="0"/>
              <a:t>"This product is provided 'as is' and 'as available' for informational and educational purposes only. Knollwood Agriculture makes no warranties, express or implied, regarding its safety, reliability, or performance. By using this product, you acknowledge and agree to assume full responsibility for any risks, injuries, or damages, and agree that Knollwood Agriculture shall not be liable for any direct, indirect, or consequential losses arising from its use or reliance on any information provided. Use is at your own risk</a:t>
            </a:r>
          </a:p>
          <a:p>
            <a:r>
              <a:rPr lang="en-US" dirty="0"/>
              <a:t>"These statements have not been evaluated by the FDA. This product is not intended to diagnose, treat, cure, or prevent any disease. Always consult a qualified healthcare professional before using this product, especially if you have pre-existing medical conditions or are pregnant/nursing. Use at your own risk. [Your Company Name] accepts no liability for any adverse effects or damages resulting from the use or misuse of this product</a:t>
            </a:r>
          </a:p>
        </p:txBody>
      </p:sp>
      <p:sp>
        <p:nvSpPr>
          <p:cNvPr id="4" name="Date Placeholder 3">
            <a:extLst>
              <a:ext uri="{FF2B5EF4-FFF2-40B4-BE49-F238E27FC236}">
                <a16:creationId xmlns:a16="http://schemas.microsoft.com/office/drawing/2014/main" id="{8D572C03-0C69-AE4C-3C5B-9B20AA51CAD0}"/>
              </a:ext>
            </a:extLst>
          </p:cNvPr>
          <p:cNvSpPr>
            <a:spLocks noGrp="1"/>
          </p:cNvSpPr>
          <p:nvPr>
            <p:ph type="dt" sz="half" idx="10"/>
          </p:nvPr>
        </p:nvSpPr>
        <p:spPr/>
        <p:txBody>
          <a:bodyPr/>
          <a:lstStyle/>
          <a:p>
            <a:r>
              <a:rPr lang="en-US"/>
              <a:t>1-32</a:t>
            </a:r>
          </a:p>
        </p:txBody>
      </p:sp>
      <p:sp>
        <p:nvSpPr>
          <p:cNvPr id="5" name="Slide Number Placeholder 4">
            <a:extLst>
              <a:ext uri="{FF2B5EF4-FFF2-40B4-BE49-F238E27FC236}">
                <a16:creationId xmlns:a16="http://schemas.microsoft.com/office/drawing/2014/main" id="{391CEF3F-7651-1DD8-7201-82A9A45C09B3}"/>
              </a:ext>
            </a:extLst>
          </p:cNvPr>
          <p:cNvSpPr>
            <a:spLocks noGrp="1"/>
          </p:cNvSpPr>
          <p:nvPr>
            <p:ph type="sldNum" sz="quarter" idx="12"/>
          </p:nvPr>
        </p:nvSpPr>
        <p:spPr/>
        <p:txBody>
          <a:bodyPr/>
          <a:lstStyle/>
          <a:p>
            <a:fld id="{CBD12358-51D2-46B3-9BDE-DF29528B9454}" type="slidenum">
              <a:rPr lang="en-US" smtClean="0"/>
              <a:t>35</a:t>
            </a:fld>
            <a:endParaRPr lang="en-US"/>
          </a:p>
        </p:txBody>
      </p:sp>
    </p:spTree>
    <p:extLst>
      <p:ext uri="{BB962C8B-B14F-4D97-AF65-F5344CB8AC3E}">
        <p14:creationId xmlns:p14="http://schemas.microsoft.com/office/powerpoint/2010/main" val="37004070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068A3-E56B-4A2D-EBBF-5DAE70EC8814}"/>
              </a:ext>
            </a:extLst>
          </p:cNvPr>
          <p:cNvSpPr>
            <a:spLocks noGrp="1"/>
          </p:cNvSpPr>
          <p:nvPr>
            <p:ph type="ctrTitle"/>
          </p:nvPr>
        </p:nvSpPr>
        <p:spPr>
          <a:xfrm>
            <a:off x="1043950" y="1179151"/>
            <a:ext cx="3300646" cy="4463889"/>
          </a:xfrm>
        </p:spPr>
        <p:txBody>
          <a:bodyPr vert="horz" lIns="91440" tIns="45720" rIns="91440" bIns="45720" rtlCol="0" anchor="ctr">
            <a:normAutofit/>
          </a:bodyPr>
          <a:lstStyle/>
          <a:p>
            <a:pPr algn="l"/>
            <a:r>
              <a:rPr lang="en-US" sz="3600"/>
              <a:t>High school Gardening  Elective</a:t>
            </a:r>
          </a:p>
        </p:txBody>
      </p:sp>
      <p:sp>
        <p:nvSpPr>
          <p:cNvPr id="3" name="Subtitle 2">
            <a:extLst>
              <a:ext uri="{FF2B5EF4-FFF2-40B4-BE49-F238E27FC236}">
                <a16:creationId xmlns:a16="http://schemas.microsoft.com/office/drawing/2014/main" id="{92820A66-F653-AA75-F3BD-433A2D423E46}"/>
              </a:ext>
            </a:extLst>
          </p:cNvPr>
          <p:cNvSpPr>
            <a:spLocks noGrp="1"/>
          </p:cNvSpPr>
          <p:nvPr>
            <p:ph type="subTitle" idx="1"/>
          </p:nvPr>
        </p:nvSpPr>
        <p:spPr>
          <a:xfrm>
            <a:off x="4978918" y="1109145"/>
            <a:ext cx="6341016" cy="4603900"/>
          </a:xfrm>
        </p:spPr>
        <p:txBody>
          <a:bodyPr vert="horz" lIns="91440" tIns="45720" rIns="91440" bIns="45720" rtlCol="0" anchor="ctr">
            <a:normAutofit/>
          </a:bodyPr>
          <a:lstStyle/>
          <a:p>
            <a:pPr algn="l">
              <a:buFont typeface="Wingdings 3" charset="2"/>
              <a:buChar char=""/>
            </a:pPr>
            <a:r>
              <a:rPr lang="en-US" altLang="en-US" b="1">
                <a:solidFill>
                  <a:schemeClr val="tx1">
                    <a:lumMod val="75000"/>
                    <a:lumOff val="25000"/>
                  </a:schemeClr>
                </a:solidFill>
              </a:rPr>
              <a:t>Transcript Titles: Options include :</a:t>
            </a:r>
          </a:p>
          <a:p>
            <a:pPr algn="l">
              <a:buFont typeface="Wingdings 3" charset="2"/>
              <a:buChar char=""/>
            </a:pPr>
            <a:r>
              <a:rPr lang="en-US" altLang="en-US" b="1">
                <a:solidFill>
                  <a:schemeClr val="tx1">
                    <a:lumMod val="75000"/>
                    <a:lumOff val="25000"/>
                  </a:schemeClr>
                </a:solidFill>
              </a:rPr>
              <a:t>Horticulture, Botany, Environmental Science,</a:t>
            </a:r>
          </a:p>
          <a:p>
            <a:pPr algn="l">
              <a:buFont typeface="Wingdings 3" charset="2"/>
              <a:buChar char=""/>
            </a:pPr>
            <a:r>
              <a:rPr lang="en-US" altLang="en-US" b="1">
                <a:solidFill>
                  <a:schemeClr val="tx1">
                    <a:lumMod val="75000"/>
                    <a:lumOff val="25000"/>
                  </a:schemeClr>
                </a:solidFill>
              </a:rPr>
              <a:t> Sustainable Agriculture, </a:t>
            </a:r>
          </a:p>
          <a:p>
            <a:pPr algn="l">
              <a:buFont typeface="Wingdings 3" charset="2"/>
              <a:buChar char=""/>
            </a:pPr>
            <a:r>
              <a:rPr lang="en-US" altLang="en-US" b="1">
                <a:solidFill>
                  <a:schemeClr val="tx1">
                    <a:lumMod val="75000"/>
                    <a:lumOff val="25000"/>
                  </a:schemeClr>
                </a:solidFill>
              </a:rPr>
              <a:t> Home Economics</a:t>
            </a:r>
          </a:p>
          <a:p>
            <a:pPr algn="l">
              <a:buFont typeface="Wingdings 3" charset="2"/>
              <a:buChar char=""/>
            </a:pPr>
            <a:r>
              <a:rPr lang="en-US" altLang="en-US" b="1">
                <a:solidFill>
                  <a:schemeClr val="tx1">
                    <a:lumMod val="75000"/>
                    <a:lumOff val="25000"/>
                  </a:schemeClr>
                </a:solidFill>
              </a:rPr>
              <a:t>Or Life Skills</a:t>
            </a:r>
          </a:p>
          <a:p>
            <a:pPr algn="l">
              <a:buFont typeface="Wingdings 3" charset="2"/>
              <a:buChar char=""/>
            </a:pPr>
            <a:r>
              <a:rPr lang="en-US">
                <a:solidFill>
                  <a:schemeClr val="tx1">
                    <a:lumMod val="75000"/>
                    <a:lumOff val="25000"/>
                  </a:schemeClr>
                </a:solidFill>
              </a:rPr>
              <a:t>  </a:t>
            </a:r>
          </a:p>
        </p:txBody>
      </p:sp>
    </p:spTree>
    <p:extLst>
      <p:ext uri="{BB962C8B-B14F-4D97-AF65-F5344CB8AC3E}">
        <p14:creationId xmlns:p14="http://schemas.microsoft.com/office/powerpoint/2010/main" val="2156537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8D2CC-BC77-411B-AD6F-3ED20414107A}"/>
              </a:ext>
            </a:extLst>
          </p:cNvPr>
          <p:cNvSpPr>
            <a:spLocks noGrp="1"/>
          </p:cNvSpPr>
          <p:nvPr>
            <p:ph type="title"/>
          </p:nvPr>
        </p:nvSpPr>
        <p:spPr>
          <a:xfrm>
            <a:off x="1043950" y="1179151"/>
            <a:ext cx="3300646" cy="4463889"/>
          </a:xfrm>
        </p:spPr>
        <p:txBody>
          <a:bodyPr anchor="ctr">
            <a:normAutofit/>
          </a:bodyPr>
          <a:lstStyle/>
          <a:p>
            <a:r>
              <a:rPr lang="en-US"/>
              <a:t>High school elective credit</a:t>
            </a:r>
            <a:endParaRPr lang="en-US" dirty="0"/>
          </a:p>
        </p:txBody>
      </p:sp>
      <p:sp>
        <p:nvSpPr>
          <p:cNvPr id="54" name="Rectangle 1">
            <a:extLst>
              <a:ext uri="{FF2B5EF4-FFF2-40B4-BE49-F238E27FC236}">
                <a16:creationId xmlns:a16="http://schemas.microsoft.com/office/drawing/2014/main" id="{21431549-ECAE-A4A0-CCC5-74EDAF6198F1}"/>
              </a:ext>
            </a:extLst>
          </p:cNvPr>
          <p:cNvSpPr>
            <a:spLocks noGrp="1" noChangeArrowheads="1"/>
          </p:cNvSpPr>
          <p:nvPr>
            <p:ph idx="1"/>
          </p:nvPr>
        </p:nvSpPr>
        <p:spPr bwMode="auto">
          <a:xfrm>
            <a:off x="4978918" y="1109145"/>
            <a:ext cx="6341016" cy="4603900"/>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0" rIns="0" bIns="0" numCol="1" anchor="ctr"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spcBef>
                <a:spcPct val="0"/>
              </a:spcBef>
              <a:spcAft>
                <a:spcPts val="600"/>
              </a:spcAft>
              <a:buClrTx/>
              <a:buSzTx/>
              <a:buFontTx/>
              <a:buNone/>
              <a:tabLst/>
            </a:pPr>
            <a:r>
              <a:rPr kumimoji="0" lang="en-US" altLang="en-US" b="0" i="0" u="none" strike="noStrike" cap="none" normalizeH="0" baseline="0">
                <a:ln>
                  <a:noFill/>
                </a:ln>
                <a:effectLst/>
                <a:latin typeface="Google Sans"/>
              </a:rPr>
              <a:t>Gardening is a versatile high school elective that can be tailored to fulfill requirements for </a:t>
            </a:r>
            <a:r>
              <a:rPr kumimoji="0" lang="en-US" altLang="en-US" b="1" i="0" u="none" strike="noStrike" cap="none" normalizeH="0" baseline="0">
                <a:ln>
                  <a:noFill/>
                </a:ln>
                <a:effectLst/>
                <a:latin typeface="Google Sans"/>
              </a:rPr>
              <a:t>science</a:t>
            </a:r>
            <a:r>
              <a:rPr kumimoji="0" lang="en-US" altLang="en-US" b="0" i="0" u="none" strike="noStrike" cap="none" normalizeH="0" baseline="0">
                <a:ln>
                  <a:noFill/>
                </a:ln>
                <a:effectLst/>
                <a:latin typeface="Google Sans"/>
              </a:rPr>
              <a:t>, </a:t>
            </a:r>
            <a:r>
              <a:rPr kumimoji="0" lang="en-US" altLang="en-US" b="1" i="0" u="none" strike="noStrike" cap="none" normalizeH="0" baseline="0">
                <a:ln>
                  <a:noFill/>
                </a:ln>
                <a:effectLst/>
                <a:latin typeface="Google Sans"/>
              </a:rPr>
              <a:t>vocational skills</a:t>
            </a:r>
            <a:r>
              <a:rPr kumimoji="0" lang="en-US" altLang="en-US" b="0" i="0" u="none" strike="noStrike" cap="none" normalizeH="0" baseline="0">
                <a:ln>
                  <a:noFill/>
                </a:ln>
                <a:effectLst/>
                <a:latin typeface="Google Sans"/>
              </a:rPr>
              <a:t>, or </a:t>
            </a:r>
            <a:r>
              <a:rPr kumimoji="0" lang="en-US" altLang="en-US" b="1" i="0" u="none" strike="noStrike" cap="none" normalizeH="0" baseline="0">
                <a:ln>
                  <a:noFill/>
                </a:ln>
                <a:effectLst/>
                <a:latin typeface="Google Sans"/>
              </a:rPr>
              <a:t>life skills</a:t>
            </a:r>
            <a:r>
              <a:rPr kumimoji="0" lang="en-US" altLang="en-US" b="0" i="0" u="none" strike="noStrike" cap="none" normalizeH="0" baseline="0">
                <a:ln>
                  <a:noFill/>
                </a:ln>
                <a:effectLst/>
                <a:latin typeface="Google Sans"/>
              </a:rPr>
              <a:t>. </a:t>
            </a:r>
            <a:endParaRPr kumimoji="0" lang="en-US" altLang="en-US" b="0" i="0" u="none" strike="noStrike" cap="none" normalizeH="0" baseline="0">
              <a:ln>
                <a:noFill/>
              </a:ln>
              <a:effectLst/>
            </a:endParaRPr>
          </a:p>
          <a:p>
            <a:pPr marL="0" marR="0" lvl="0" indent="0" defTabSz="914400" rtl="0" eaLnBrk="0" fontAlgn="base" latinLnBrk="0" hangingPunct="0">
              <a:spcBef>
                <a:spcPct val="0"/>
              </a:spcBef>
              <a:spcAft>
                <a:spcPts val="600"/>
              </a:spcAft>
              <a:buClrTx/>
              <a:buSzTx/>
              <a:buFontTx/>
              <a:buNone/>
              <a:tabLst/>
            </a:pPr>
            <a:r>
              <a:rPr kumimoji="0" lang="en-US" altLang="en-US" b="1" i="0" u="none" strike="noStrike" cap="none" normalizeH="0" baseline="0">
                <a:ln>
                  <a:noFill/>
                </a:ln>
                <a:effectLst/>
                <a:latin typeface="Google Sans"/>
              </a:rPr>
              <a:t>1. Assigning High School Credit</a:t>
            </a:r>
            <a:endParaRPr kumimoji="0" lang="en-US" altLang="en-US" b="0" i="0" u="none" strike="noStrike" cap="none" normalizeH="0" baseline="0">
              <a:ln>
                <a:noFill/>
              </a:ln>
              <a:effectLst/>
            </a:endParaRPr>
          </a:p>
          <a:p>
            <a:pPr marL="0" marR="0" lvl="0" indent="0" defTabSz="914400" rtl="0" eaLnBrk="0" fontAlgn="base" latinLnBrk="0" hangingPunct="0">
              <a:spcBef>
                <a:spcPct val="0"/>
              </a:spcBef>
              <a:spcAft>
                <a:spcPts val="600"/>
              </a:spcAft>
              <a:buClrTx/>
              <a:buSzTx/>
              <a:buFontTx/>
              <a:buNone/>
              <a:tabLst/>
            </a:pPr>
            <a:r>
              <a:rPr kumimoji="0" lang="en-US" altLang="en-US" b="0" i="0" u="none" strike="noStrike" cap="none" normalizeH="0" baseline="0">
                <a:ln>
                  <a:noFill/>
                </a:ln>
                <a:effectLst/>
                <a:latin typeface="Google Sans"/>
              </a:rPr>
              <a:t>To award credit on a transcript, students must typically log a specific number of hours: </a:t>
            </a:r>
            <a:endParaRPr kumimoji="0" lang="en-US" altLang="en-US" b="0" i="0" u="none" strike="noStrike" cap="none" normalizeH="0" baseline="0">
              <a:ln>
                <a:noFill/>
              </a:ln>
              <a:effectLst/>
            </a:endParaRPr>
          </a:p>
          <a:p>
            <a:pPr marL="0" marR="0" lvl="0" indent="0" defTabSz="914400" rtl="0" eaLnBrk="0" fontAlgn="base" latinLnBrk="0" hangingPunct="0">
              <a:spcBef>
                <a:spcPct val="0"/>
              </a:spcBef>
              <a:spcAft>
                <a:spcPts val="600"/>
              </a:spcAft>
              <a:buClrTx/>
              <a:buSzTx/>
              <a:buFontTx/>
              <a:buChar char="•"/>
              <a:tabLst/>
            </a:pPr>
            <a:r>
              <a:rPr kumimoji="0" lang="en-US" altLang="en-US" b="1" i="0" u="none" strike="noStrike" cap="none" normalizeH="0" baseline="0">
                <a:ln>
                  <a:noFill/>
                </a:ln>
                <a:effectLst/>
                <a:latin typeface="Google Sans"/>
              </a:rPr>
              <a:t>0.5 Credit (one semester):</a:t>
            </a:r>
            <a:r>
              <a:rPr kumimoji="0" lang="en-US" altLang="en-US" b="0" i="0" u="none" strike="noStrike" cap="none" normalizeH="0" baseline="0">
                <a:ln>
                  <a:noFill/>
                </a:ln>
                <a:effectLst/>
                <a:latin typeface="Google Sans"/>
              </a:rPr>
              <a:t> 60 to 90 hours of instruction, research, and hands-on work.</a:t>
            </a:r>
          </a:p>
          <a:p>
            <a:pPr marL="0" marR="0" lvl="0" indent="0" defTabSz="914400" rtl="0" eaLnBrk="0" fontAlgn="base" latinLnBrk="0" hangingPunct="0">
              <a:spcBef>
                <a:spcPct val="0"/>
              </a:spcBef>
              <a:spcAft>
                <a:spcPts val="600"/>
              </a:spcAft>
              <a:buClrTx/>
              <a:buSzTx/>
              <a:buFontTx/>
              <a:buChar char="•"/>
              <a:tabLst/>
            </a:pPr>
            <a:r>
              <a:rPr kumimoji="0" lang="en-US" altLang="en-US" b="1" i="0" u="none" strike="noStrike" cap="none" normalizeH="0" baseline="0">
                <a:ln>
                  <a:noFill/>
                </a:ln>
                <a:effectLst/>
                <a:latin typeface="Google Sans"/>
              </a:rPr>
              <a:t>1.0 Credit (full year):</a:t>
            </a:r>
            <a:r>
              <a:rPr kumimoji="0" lang="en-US" altLang="en-US" b="0" i="0" u="none" strike="noStrike" cap="none" normalizeH="0" baseline="0">
                <a:ln>
                  <a:noFill/>
                </a:ln>
                <a:effectLst/>
                <a:latin typeface="Google Sans"/>
              </a:rPr>
              <a:t> 120 to 180 hours.</a:t>
            </a:r>
          </a:p>
          <a:p>
            <a:pPr marL="0" marR="0" lvl="0" indent="0" defTabSz="914400" rtl="0" eaLnBrk="0" fontAlgn="base" latinLnBrk="0" hangingPunct="0">
              <a:spcBef>
                <a:spcPct val="0"/>
              </a:spcBef>
              <a:spcAft>
                <a:spcPts val="600"/>
              </a:spcAft>
              <a:buClrTx/>
              <a:buSzTx/>
              <a:buFontTx/>
              <a:buChar char="•"/>
              <a:tabLst/>
            </a:pPr>
            <a:r>
              <a:rPr kumimoji="0" lang="en-US" altLang="en-US" b="1" i="0" u="none" strike="noStrike" cap="none" normalizeH="0" baseline="0">
                <a:ln>
                  <a:noFill/>
                </a:ln>
                <a:effectLst/>
                <a:latin typeface="Google Sans"/>
              </a:rPr>
              <a:t>Transcript Titles:</a:t>
            </a:r>
            <a:r>
              <a:rPr kumimoji="0" lang="en-US" altLang="en-US" b="0" i="0" u="none" strike="noStrike" cap="none" normalizeH="0" baseline="0">
                <a:ln>
                  <a:noFill/>
                </a:ln>
                <a:effectLst/>
                <a:latin typeface="Google Sans"/>
              </a:rPr>
              <a:t> Options include Horticulture, Botany, Environmental Science, Sustainable Agriculture, or Home Economics</a:t>
            </a:r>
          </a:p>
          <a:p>
            <a:pPr marL="0" marR="0" lvl="0" indent="0" defTabSz="914400" rtl="0" eaLnBrk="0" fontAlgn="base" latinLnBrk="0" hangingPunct="0">
              <a:spcBef>
                <a:spcPct val="0"/>
              </a:spcBef>
              <a:spcAft>
                <a:spcPts val="600"/>
              </a:spcAft>
              <a:buClrTx/>
              <a:buSzTx/>
              <a:buFontTx/>
              <a:buChar char="•"/>
              <a:tabLst/>
            </a:pPr>
            <a:endParaRPr lang="en-US" altLang="en-US">
              <a:latin typeface="Google Sans"/>
            </a:endParaRPr>
          </a:p>
          <a:p>
            <a:pPr marL="0" lvl="0" indent="0" defTabSz="914400">
              <a:spcAft>
                <a:spcPts val="600"/>
              </a:spcAft>
              <a:buClrTx/>
              <a:buSzTx/>
              <a:buFontTx/>
              <a:buChar char="•"/>
            </a:pPr>
            <a:r>
              <a:rPr lang="en-US" b="1"/>
              <a:t>Gardening Journal:</a:t>
            </a:r>
            <a:r>
              <a:rPr lang="en-US"/>
              <a:t> Require students to maintain a detailed log of planting dates, weather observations, and pest control efforts as part of their coursework.</a:t>
            </a:r>
          </a:p>
          <a:p>
            <a:pPr marL="0" lvl="0" indent="0" defTabSz="914400">
              <a:spcAft>
                <a:spcPts val="600"/>
              </a:spcAft>
              <a:buClrTx/>
              <a:buSzTx/>
              <a:buFontTx/>
              <a:buChar char="•"/>
            </a:pPr>
            <a:endParaRPr kumimoji="0" lang="en-US" altLang="en-US" b="0" i="0" u="none" strike="noStrike" cap="none" normalizeH="0" baseline="0">
              <a:ln>
                <a:noFill/>
              </a:ln>
              <a:effectLst/>
              <a:latin typeface="Google Sans"/>
            </a:endParaRPr>
          </a:p>
          <a:p>
            <a:pPr marL="0" lvl="0" indent="0" defTabSz="914400">
              <a:spcAft>
                <a:spcPts val="600"/>
              </a:spcAft>
              <a:buClrTx/>
              <a:buSzTx/>
              <a:buNone/>
            </a:pPr>
            <a:endParaRPr kumimoji="0" lang="en-US" altLang="en-US" b="0" i="0" u="none" strike="noStrike" cap="none" normalizeH="0" baseline="0">
              <a:ln>
                <a:noFill/>
              </a:ln>
              <a:effectLst/>
              <a:latin typeface="Google Sans"/>
            </a:endParaRPr>
          </a:p>
          <a:p>
            <a:pPr marL="0" marR="0" lvl="0" indent="0"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effectLst/>
              <a:latin typeface="Arial" panose="020B0604020202020204" pitchFamily="34" charset="0"/>
            </a:endParaRPr>
          </a:p>
        </p:txBody>
      </p:sp>
    </p:spTree>
    <p:extLst>
      <p:ext uri="{BB962C8B-B14F-4D97-AF65-F5344CB8AC3E}">
        <p14:creationId xmlns:p14="http://schemas.microsoft.com/office/powerpoint/2010/main" val="21978349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281BB-FEB8-63E7-C0CF-495D644A5A6A}"/>
              </a:ext>
            </a:extLst>
          </p:cNvPr>
          <p:cNvSpPr>
            <a:spLocks noGrp="1"/>
          </p:cNvSpPr>
          <p:nvPr>
            <p:ph type="title"/>
          </p:nvPr>
        </p:nvSpPr>
        <p:spPr/>
        <p:txBody>
          <a:bodyPr/>
          <a:lstStyle/>
          <a:p>
            <a:r>
              <a:rPr lang="en-US" dirty="0"/>
              <a:t>Ideas for expanding study or elective hours. </a:t>
            </a:r>
          </a:p>
        </p:txBody>
      </p:sp>
      <p:graphicFrame>
        <p:nvGraphicFramePr>
          <p:cNvPr id="16" name="Content Placeholder 2">
            <a:extLst>
              <a:ext uri="{FF2B5EF4-FFF2-40B4-BE49-F238E27FC236}">
                <a16:creationId xmlns:a16="http://schemas.microsoft.com/office/drawing/2014/main" id="{816E7EB1-18A2-8225-A7DC-26D3F291A390}"/>
              </a:ext>
            </a:extLst>
          </p:cNvPr>
          <p:cNvGraphicFramePr>
            <a:graphicFrameLocks noGrp="1"/>
          </p:cNvGraphicFramePr>
          <p:nvPr>
            <p:ph idx="1"/>
          </p:nvPr>
        </p:nvGraphicFramePr>
        <p:xfrm>
          <a:off x="677334" y="1670757"/>
          <a:ext cx="8596668" cy="44252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54190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3DDAB07-04CC-11AA-BC3C-83DB65B89119}"/>
              </a:ext>
            </a:extLst>
          </p:cNvPr>
          <p:cNvSpPr>
            <a:spLocks noGrp="1"/>
          </p:cNvSpPr>
          <p:nvPr>
            <p:ph type="title"/>
          </p:nvPr>
        </p:nvSpPr>
        <p:spPr>
          <a:xfrm>
            <a:off x="985968" y="5576711"/>
            <a:ext cx="8288035" cy="1081844"/>
          </a:xfrm>
        </p:spPr>
        <p:txBody>
          <a:bodyPr vert="horz" lIns="91440" tIns="45720" rIns="91440" bIns="45720" rtlCol="0" anchor="b">
            <a:normAutofit/>
          </a:bodyPr>
          <a:lstStyle/>
          <a:p>
            <a:pPr>
              <a:lnSpc>
                <a:spcPct val="90000"/>
              </a:lnSpc>
            </a:pPr>
            <a:r>
              <a:rPr lang="en-US" sz="3000" b="1" dirty="0"/>
              <a:t>Horticulture Elective Class Syllabus Template</a:t>
            </a:r>
            <a:br>
              <a:rPr lang="en-US" sz="3000" dirty="0"/>
            </a:br>
            <a:endParaRPr lang="en-US" sz="3000" dirty="0"/>
          </a:p>
        </p:txBody>
      </p:sp>
      <p:pic>
        <p:nvPicPr>
          <p:cNvPr id="25" name="Content Placeholder 24">
            <a:extLst>
              <a:ext uri="{FF2B5EF4-FFF2-40B4-BE49-F238E27FC236}">
                <a16:creationId xmlns:a16="http://schemas.microsoft.com/office/drawing/2014/main" id="{74FC1849-4BC1-6595-8B0A-2F59EC70963C}"/>
              </a:ext>
            </a:extLst>
          </p:cNvPr>
          <p:cNvPicPr>
            <a:picLocks noGrp="1" noChangeAspect="1"/>
          </p:cNvPicPr>
          <p:nvPr>
            <p:ph idx="1"/>
          </p:nvPr>
        </p:nvPicPr>
        <p:blipFill>
          <a:blip r:embed="rId2"/>
          <a:stretch>
            <a:fillRect/>
          </a:stretch>
        </p:blipFill>
        <p:spPr>
          <a:xfrm>
            <a:off x="6097461" y="199445"/>
            <a:ext cx="5579302" cy="5275666"/>
          </a:xfrm>
          <a:prstGeom prst="rect">
            <a:avLst/>
          </a:prstGeom>
        </p:spPr>
      </p:pic>
      <p:sp>
        <p:nvSpPr>
          <p:cNvPr id="5" name="Date Placeholder 4">
            <a:extLst>
              <a:ext uri="{FF2B5EF4-FFF2-40B4-BE49-F238E27FC236}">
                <a16:creationId xmlns:a16="http://schemas.microsoft.com/office/drawing/2014/main" id="{33E9FAC3-5DFD-A9A7-A239-7F3659E1578F}"/>
              </a:ext>
            </a:extLst>
          </p:cNvPr>
          <p:cNvSpPr>
            <a:spLocks noGrp="1"/>
          </p:cNvSpPr>
          <p:nvPr>
            <p:ph type="dt" sz="half" idx="10"/>
          </p:nvPr>
        </p:nvSpPr>
        <p:spPr>
          <a:xfrm>
            <a:off x="6098497" y="6041362"/>
            <a:ext cx="2018576" cy="365125"/>
          </a:xfrm>
        </p:spPr>
        <p:txBody>
          <a:bodyPr vert="horz" lIns="91440" tIns="45720" rIns="91440" bIns="45720" rtlCol="0" anchor="ctr">
            <a:normAutofit/>
          </a:bodyPr>
          <a:lstStyle/>
          <a:p>
            <a:pPr defTabSz="914400">
              <a:spcAft>
                <a:spcPts val="600"/>
              </a:spcAft>
            </a:pPr>
            <a:r>
              <a:rPr lang="en-US"/>
              <a:t>1-32</a:t>
            </a:r>
          </a:p>
        </p:txBody>
      </p:sp>
      <p:sp>
        <p:nvSpPr>
          <p:cNvPr id="6" name="Slide Number Placeholder 5">
            <a:extLst>
              <a:ext uri="{FF2B5EF4-FFF2-40B4-BE49-F238E27FC236}">
                <a16:creationId xmlns:a16="http://schemas.microsoft.com/office/drawing/2014/main" id="{7996183D-9FFF-1F8A-F6E9-0A929A9469B5}"/>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CBD12358-51D2-46B3-9BDE-DF29528B9454}" type="slidenum">
              <a:rPr lang="en-US"/>
              <a:pPr defTabSz="914400">
                <a:spcAft>
                  <a:spcPts val="600"/>
                </a:spcAft>
              </a:pPr>
              <a:t>39</a:t>
            </a:fld>
            <a:endParaRPr lang="en-US"/>
          </a:p>
        </p:txBody>
      </p:sp>
      <p:pic>
        <p:nvPicPr>
          <p:cNvPr id="8" name="Content Placeholder 7">
            <a:extLst>
              <a:ext uri="{FF2B5EF4-FFF2-40B4-BE49-F238E27FC236}">
                <a16:creationId xmlns:a16="http://schemas.microsoft.com/office/drawing/2014/main" id="{658BB9E0-53B4-90D2-0D00-9867757E090E}"/>
              </a:ext>
            </a:extLst>
          </p:cNvPr>
          <p:cNvPicPr>
            <a:picLocks noChangeAspect="1"/>
          </p:cNvPicPr>
          <p:nvPr/>
        </p:nvPicPr>
        <p:blipFill>
          <a:blip r:embed="rId3"/>
          <a:stretch>
            <a:fillRect/>
          </a:stretch>
        </p:blipFill>
        <p:spPr>
          <a:xfrm>
            <a:off x="282222" y="199445"/>
            <a:ext cx="5303178" cy="5275666"/>
          </a:xfrm>
          <a:prstGeom prst="rect">
            <a:avLst/>
          </a:prstGeom>
        </p:spPr>
      </p:pic>
      <p:sp>
        <p:nvSpPr>
          <p:cNvPr id="10" name="TextBox 9">
            <a:extLst>
              <a:ext uri="{FF2B5EF4-FFF2-40B4-BE49-F238E27FC236}">
                <a16:creationId xmlns:a16="http://schemas.microsoft.com/office/drawing/2014/main" id="{50821B14-0717-6FA6-113A-B8BEFC03BE49}"/>
              </a:ext>
            </a:extLst>
          </p:cNvPr>
          <p:cNvSpPr txBox="1"/>
          <p:nvPr/>
        </p:nvSpPr>
        <p:spPr>
          <a:xfrm>
            <a:off x="8590663" y="3104248"/>
            <a:ext cx="3025603" cy="344069"/>
          </a:xfrm>
          <a:prstGeom prst="rect">
            <a:avLst/>
          </a:prstGeom>
          <a:noFill/>
        </p:spPr>
        <p:txBody>
          <a:bodyPr wrap="square">
            <a:spAutoFit/>
          </a:bodyPr>
          <a:lstStyle/>
          <a:p>
            <a:pPr marL="0" marR="0">
              <a:lnSpc>
                <a:spcPts val="2100"/>
              </a:lnSpc>
              <a:spcAft>
                <a:spcPts val="800"/>
              </a:spcAft>
              <a:buNone/>
            </a:pP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36680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2181D-911C-1343-7267-E35AC86CCA0E}"/>
              </a:ext>
            </a:extLst>
          </p:cNvPr>
          <p:cNvSpPr>
            <a:spLocks noGrp="1"/>
          </p:cNvSpPr>
          <p:nvPr>
            <p:ph type="title"/>
          </p:nvPr>
        </p:nvSpPr>
        <p:spPr/>
        <p:txBody>
          <a:bodyPr vert="horz" lIns="91440" tIns="45720" rIns="91440" bIns="45720" rtlCol="0" anchor="ctr">
            <a:normAutofit/>
          </a:bodyPr>
          <a:lstStyle/>
          <a:p>
            <a:r>
              <a:rPr lang="en-US" dirty="0"/>
              <a:t>Table of Contents</a:t>
            </a:r>
          </a:p>
        </p:txBody>
      </p:sp>
      <p:graphicFrame>
        <p:nvGraphicFramePr>
          <p:cNvPr id="30" name="Content Placeholder 2">
            <a:extLst>
              <a:ext uri="{FF2B5EF4-FFF2-40B4-BE49-F238E27FC236}">
                <a16:creationId xmlns:a16="http://schemas.microsoft.com/office/drawing/2014/main" id="{91DB0978-22CE-8AE8-7778-B266E91B320F}"/>
              </a:ext>
            </a:extLst>
          </p:cNvPr>
          <p:cNvGraphicFramePr>
            <a:graphicFrameLocks noGrp="1"/>
          </p:cNvGraphicFramePr>
          <p:nvPr>
            <p:ph sz="half" idx="1"/>
            <p:extLst>
              <p:ext uri="{D42A27DB-BD31-4B8C-83A1-F6EECF244321}">
                <p14:modId xmlns:p14="http://schemas.microsoft.com/office/powerpoint/2010/main" val="2499812545"/>
              </p:ext>
            </p:extLst>
          </p:nvPr>
        </p:nvGraphicFramePr>
        <p:xfrm>
          <a:off x="677863" y="2160588"/>
          <a:ext cx="4183062" cy="388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Content Placeholder 20">
            <a:extLst>
              <a:ext uri="{FF2B5EF4-FFF2-40B4-BE49-F238E27FC236}">
                <a16:creationId xmlns:a16="http://schemas.microsoft.com/office/drawing/2014/main" id="{AE71D021-F70D-634E-C39B-C89E0023A4FC}"/>
              </a:ext>
            </a:extLst>
          </p:cNvPr>
          <p:cNvSpPr>
            <a:spLocks noGrp="1"/>
          </p:cNvSpPr>
          <p:nvPr>
            <p:ph sz="half" idx="2"/>
          </p:nvPr>
        </p:nvSpPr>
        <p:spPr>
          <a:xfrm>
            <a:off x="5089969" y="340243"/>
            <a:ext cx="5181081" cy="5701120"/>
          </a:xfrm>
        </p:spPr>
        <p:txBody>
          <a:bodyPr>
            <a:normAutofit/>
          </a:bodyPr>
          <a:lstStyle/>
          <a:p>
            <a:pPr marL="0" indent="0">
              <a:buNone/>
            </a:pPr>
            <a:r>
              <a:rPr lang="en-US" sz="2000" dirty="0"/>
              <a:t>If you have any questions or require assistance, please contact me using the information provided below. I am dedicated to supporting you in maximizing the benefits of these kits. Each slide contains links to websites with activities focused on planting, growing, and caring for the plant, as well as instructional videos designed to help children acquire and enhance relevant skills.</a:t>
            </a:r>
          </a:p>
          <a:p>
            <a:pPr marL="0" indent="0">
              <a:buNone/>
            </a:pPr>
            <a:endParaRPr lang="en-US" dirty="0"/>
          </a:p>
          <a:p>
            <a:r>
              <a:rPr lang="en-US" dirty="0"/>
              <a:t>Website – knollwoodagriculture.com</a:t>
            </a:r>
          </a:p>
          <a:p>
            <a:r>
              <a:rPr lang="en-US" dirty="0">
                <a:hlinkClick r:id="rId8"/>
              </a:rPr>
              <a:t>Email-knollwoodagriculture@gmail.com</a:t>
            </a:r>
            <a:endParaRPr lang="en-US" dirty="0"/>
          </a:p>
          <a:p>
            <a:r>
              <a:rPr lang="en-US" dirty="0"/>
              <a:t>Phone- 540-526-6415</a:t>
            </a:r>
          </a:p>
          <a:p>
            <a:r>
              <a:rPr lang="en-US" dirty="0"/>
              <a:t>Purchase Kits through cash app- </a:t>
            </a:r>
            <a:r>
              <a:rPr lang="en-US" dirty="0">
                <a:hlinkClick r:id="rId9"/>
              </a:rPr>
              <a:t>https://cash.app/$knollwoodagriculture</a:t>
            </a:r>
            <a:r>
              <a:rPr lang="en-US" dirty="0"/>
              <a:t>. </a:t>
            </a:r>
          </a:p>
          <a:p>
            <a:endParaRPr lang="en-US" dirty="0"/>
          </a:p>
        </p:txBody>
      </p:sp>
      <p:sp>
        <p:nvSpPr>
          <p:cNvPr id="5" name="Date Placeholder 4">
            <a:extLst>
              <a:ext uri="{FF2B5EF4-FFF2-40B4-BE49-F238E27FC236}">
                <a16:creationId xmlns:a16="http://schemas.microsoft.com/office/drawing/2014/main" id="{5C64E4A7-76BD-36B9-8334-2D54CB042756}"/>
              </a:ext>
            </a:extLst>
          </p:cNvPr>
          <p:cNvSpPr>
            <a:spLocks noGrp="1"/>
          </p:cNvSpPr>
          <p:nvPr>
            <p:ph type="dt" sz="half" idx="10"/>
          </p:nvPr>
        </p:nvSpPr>
        <p:spPr/>
        <p:txBody>
          <a:bodyPr/>
          <a:lstStyle/>
          <a:p>
            <a:r>
              <a:rPr lang="en-US"/>
              <a:t>1-32</a:t>
            </a:r>
          </a:p>
        </p:txBody>
      </p:sp>
      <p:sp>
        <p:nvSpPr>
          <p:cNvPr id="4" name="Slide Number Placeholder 3">
            <a:extLst>
              <a:ext uri="{FF2B5EF4-FFF2-40B4-BE49-F238E27FC236}">
                <a16:creationId xmlns:a16="http://schemas.microsoft.com/office/drawing/2014/main" id="{1752F0F1-0183-0F67-F7B6-8FB0B2DEC58C}"/>
              </a:ext>
            </a:extLst>
          </p:cNvPr>
          <p:cNvSpPr>
            <a:spLocks noGrp="1"/>
          </p:cNvSpPr>
          <p:nvPr>
            <p:ph type="sldNum" sz="quarter" idx="12"/>
          </p:nvPr>
        </p:nvSpPr>
        <p:spPr/>
        <p:txBody>
          <a:bodyPr/>
          <a:lstStyle/>
          <a:p>
            <a:fld id="{CBD12358-51D2-46B3-9BDE-DF29528B9454}" type="slidenum">
              <a:rPr lang="en-US" smtClean="0"/>
              <a:t>4</a:t>
            </a:fld>
            <a:endParaRPr lang="en-US"/>
          </a:p>
        </p:txBody>
      </p:sp>
    </p:spTree>
    <p:extLst>
      <p:ext uri="{BB962C8B-B14F-4D97-AF65-F5344CB8AC3E}">
        <p14:creationId xmlns:p14="http://schemas.microsoft.com/office/powerpoint/2010/main" val="10383511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B8150-B8F2-E767-B29D-92ADC17D9404}"/>
              </a:ext>
            </a:extLst>
          </p:cNvPr>
          <p:cNvSpPr>
            <a:spLocks noGrp="1"/>
          </p:cNvSpPr>
          <p:nvPr>
            <p:ph type="title"/>
          </p:nvPr>
        </p:nvSpPr>
        <p:spPr>
          <a:xfrm>
            <a:off x="677334" y="276448"/>
            <a:ext cx="3854528" cy="1881962"/>
          </a:xfrm>
        </p:spPr>
        <p:txBody>
          <a:bodyPr>
            <a:noAutofit/>
          </a:bodyPr>
          <a:lstStyle/>
          <a:p>
            <a:r>
              <a:rPr lang="en-US" sz="2800" b="1" dirty="0"/>
              <a:t>How to turn Knollwood agriculture garden kit into a high school elective credit</a:t>
            </a:r>
          </a:p>
        </p:txBody>
      </p:sp>
      <p:sp>
        <p:nvSpPr>
          <p:cNvPr id="5" name="Content Placeholder 4">
            <a:extLst>
              <a:ext uri="{FF2B5EF4-FFF2-40B4-BE49-F238E27FC236}">
                <a16:creationId xmlns:a16="http://schemas.microsoft.com/office/drawing/2014/main" id="{B8905A4F-B144-41B5-D300-EEDBB46E4A37}"/>
              </a:ext>
            </a:extLst>
          </p:cNvPr>
          <p:cNvSpPr>
            <a:spLocks noGrp="1"/>
          </p:cNvSpPr>
          <p:nvPr>
            <p:ph idx="1"/>
          </p:nvPr>
        </p:nvSpPr>
        <p:spPr>
          <a:xfrm>
            <a:off x="4760461" y="74428"/>
            <a:ext cx="7105474" cy="6783572"/>
          </a:xfrm>
        </p:spPr>
        <p:txBody>
          <a:bodyPr>
            <a:normAutofit lnSpcReduction="10000"/>
          </a:bodyPr>
          <a:lstStyle/>
          <a:p>
            <a:pPr marL="0" indent="0">
              <a:buNone/>
            </a:pPr>
            <a:r>
              <a:rPr lang="en-US" dirty="0"/>
              <a:t>How to turn Knollwood agriculture kit into full year credit . 120 hours </a:t>
            </a:r>
          </a:p>
          <a:p>
            <a:pPr marL="0" indent="0">
              <a:buNone/>
            </a:pPr>
            <a:r>
              <a:rPr lang="en-US" dirty="0"/>
              <a:t>First semester follow semester track using the kit.</a:t>
            </a:r>
          </a:p>
          <a:p>
            <a:pPr marL="0" indent="0">
              <a:buNone/>
            </a:pPr>
            <a:r>
              <a:rPr lang="en-US" dirty="0"/>
              <a:t>Second semester focus on interest, skill, resume building.  </a:t>
            </a:r>
          </a:p>
          <a:p>
            <a:pPr>
              <a:buFont typeface="+mj-lt"/>
              <a:buAutoNum type="arabicPeriod"/>
            </a:pPr>
            <a:r>
              <a:rPr lang="en-US" dirty="0"/>
              <a:t>Teach younger siblings the kit</a:t>
            </a:r>
          </a:p>
          <a:p>
            <a:pPr>
              <a:buFont typeface="+mj-lt"/>
              <a:buAutoNum type="arabicPeriod"/>
            </a:pPr>
            <a:r>
              <a:rPr lang="en-US" dirty="0"/>
              <a:t>Supplement field trips or volunteer work in a green house, garden store, community gardening, Nursing home, schools garden planting. </a:t>
            </a:r>
          </a:p>
          <a:p>
            <a:pPr>
              <a:buFont typeface="+mj-lt"/>
              <a:buAutoNum type="arabicPeriod"/>
            </a:pPr>
            <a:r>
              <a:rPr lang="en-US" dirty="0"/>
              <a:t>Focus on a topic and build a project or science lab experiment]: </a:t>
            </a:r>
          </a:p>
          <a:p>
            <a:pPr marL="400050" indent="-400050">
              <a:buFont typeface="+mj-lt"/>
              <a:buAutoNum type="romanUcPeriod"/>
            </a:pPr>
            <a:r>
              <a:rPr lang="en-US" dirty="0"/>
              <a:t>Soil ph., soil blending, soil composition and improving </a:t>
            </a:r>
          </a:p>
          <a:p>
            <a:pPr marL="400050" indent="-400050">
              <a:buFont typeface="+mj-lt"/>
              <a:buAutoNum type="romanUcPeriod"/>
            </a:pPr>
            <a:r>
              <a:rPr lang="en-US" dirty="0"/>
              <a:t>Plant anatomy, plant care, harvesting, plant companions. </a:t>
            </a:r>
          </a:p>
          <a:p>
            <a:pPr marL="400050" indent="-400050">
              <a:buFont typeface="+mj-lt"/>
              <a:buAutoNum type="romanUcPeriod"/>
            </a:pPr>
            <a:r>
              <a:rPr lang="en-US" dirty="0"/>
              <a:t> Grow utilizing all resources, garden beds, boxes, hoop houses, greenhouse, container , hydroponics.  </a:t>
            </a:r>
          </a:p>
          <a:p>
            <a:pPr marL="400050" indent="-400050">
              <a:buFont typeface="+mj-lt"/>
              <a:buAutoNum type="romanUcPeriod"/>
            </a:pPr>
            <a:r>
              <a:rPr lang="en-US" dirty="0"/>
              <a:t>Environmental resources, pesticides concern, organic treatments. </a:t>
            </a:r>
          </a:p>
          <a:p>
            <a:pPr marL="400050" indent="-400050">
              <a:buFont typeface="+mj-lt"/>
              <a:buAutoNum type="romanUcPeriod"/>
            </a:pPr>
            <a:r>
              <a:rPr lang="en-US" dirty="0"/>
              <a:t>Focus on produce in the kitchen with cooking, making teas, harvesting, canning, fermenting. </a:t>
            </a:r>
          </a:p>
          <a:p>
            <a:pPr marL="400050" indent="-400050">
              <a:buFont typeface="+mj-lt"/>
              <a:buAutoNum type="romanUcPeriod"/>
            </a:pPr>
            <a:r>
              <a:rPr lang="en-US" dirty="0"/>
              <a:t>Add one of the other Knollwood agriculture kits: Herbs and Wellness or Jane Austen flowers. </a:t>
            </a:r>
          </a:p>
        </p:txBody>
      </p:sp>
      <p:sp>
        <p:nvSpPr>
          <p:cNvPr id="6" name="Text Placeholder 5">
            <a:extLst>
              <a:ext uri="{FF2B5EF4-FFF2-40B4-BE49-F238E27FC236}">
                <a16:creationId xmlns:a16="http://schemas.microsoft.com/office/drawing/2014/main" id="{00A0B162-F714-C66C-2EB9-B83ECAD931F5}"/>
              </a:ext>
            </a:extLst>
          </p:cNvPr>
          <p:cNvSpPr>
            <a:spLocks noGrp="1"/>
          </p:cNvSpPr>
          <p:nvPr>
            <p:ph type="body" sz="half" idx="2"/>
          </p:nvPr>
        </p:nvSpPr>
        <p:spPr>
          <a:xfrm>
            <a:off x="677334" y="2777069"/>
            <a:ext cx="3854528" cy="3570568"/>
          </a:xfrm>
        </p:spPr>
        <p:txBody>
          <a:bodyPr>
            <a:normAutofit/>
          </a:bodyPr>
          <a:lstStyle/>
          <a:p>
            <a:r>
              <a:rPr lang="en-US" sz="2000" b="1" dirty="0"/>
              <a:t>Semester credit – Total 60 hours </a:t>
            </a:r>
          </a:p>
          <a:p>
            <a:r>
              <a:rPr lang="en-US" sz="2000" b="1" dirty="0"/>
              <a:t>Hands on activities- 20 hours</a:t>
            </a:r>
          </a:p>
          <a:p>
            <a:r>
              <a:rPr lang="en-US" sz="2000" b="1" dirty="0"/>
              <a:t>Research and learn power point topic websites.-  25 hours</a:t>
            </a:r>
          </a:p>
          <a:p>
            <a:r>
              <a:rPr lang="en-US" sz="2000" b="1" dirty="0"/>
              <a:t>Journal activities and take notes on website material. Add worksheets, test- 15 hours</a:t>
            </a:r>
          </a:p>
        </p:txBody>
      </p:sp>
    </p:spTree>
    <p:extLst>
      <p:ext uri="{BB962C8B-B14F-4D97-AF65-F5344CB8AC3E}">
        <p14:creationId xmlns:p14="http://schemas.microsoft.com/office/powerpoint/2010/main" val="4236988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BE40-AA00-F366-A36A-B3F1AADBF025}"/>
              </a:ext>
            </a:extLst>
          </p:cNvPr>
          <p:cNvSpPr>
            <a:spLocks noGrp="1"/>
          </p:cNvSpPr>
          <p:nvPr>
            <p:ph type="ctrTitle"/>
          </p:nvPr>
        </p:nvSpPr>
        <p:spPr>
          <a:xfrm>
            <a:off x="6025710" y="69030"/>
            <a:ext cx="3501220" cy="4168300"/>
          </a:xfrm>
        </p:spPr>
        <p:txBody>
          <a:bodyPr vert="horz" lIns="91440" tIns="45720" rIns="91440" bIns="45720" rtlCol="0" anchor="b">
            <a:normAutofit/>
          </a:bodyPr>
          <a:lstStyle/>
          <a:p>
            <a:r>
              <a:rPr lang="en-US" sz="1400" kern="1200">
                <a:solidFill>
                  <a:srgbClr val="C00000"/>
                </a:solidFill>
                <a:latin typeface="+mj-lt"/>
                <a:ea typeface="+mj-ea"/>
                <a:cs typeface="+mj-cs"/>
              </a:rPr>
              <a:t>Refer to the websites below for facts and finding your planting zone according to your state and zip code.</a:t>
            </a:r>
            <a:br>
              <a:rPr lang="en-US" sz="2000" kern="1200">
                <a:solidFill>
                  <a:srgbClr val="C00000"/>
                </a:solidFill>
                <a:latin typeface="+mj-lt"/>
                <a:ea typeface="+mj-ea"/>
                <a:cs typeface="+mj-cs"/>
              </a:rPr>
            </a:br>
            <a:br>
              <a:rPr lang="en-US" sz="2000" kern="1200">
                <a:solidFill>
                  <a:schemeClr val="tx1"/>
                </a:solidFill>
                <a:latin typeface="+mj-lt"/>
                <a:ea typeface="+mj-ea"/>
                <a:cs typeface="+mj-cs"/>
              </a:rPr>
            </a:br>
            <a:r>
              <a:rPr lang="en-US" sz="2000" kern="1200">
                <a:solidFill>
                  <a:schemeClr val="tx1"/>
                </a:solidFill>
                <a:latin typeface="+mj-lt"/>
                <a:ea typeface="+mj-ea"/>
                <a:cs typeface="+mj-cs"/>
                <a:hlinkClick r:id="rId3">
                  <a:extLst>
                    <a:ext uri="{A12FA001-AC4F-418D-AE19-62706E023703}">
                      <ahyp:hlinkClr xmlns:ahyp="http://schemas.microsoft.com/office/drawing/2018/hyperlinkcolor" val="tx"/>
                    </a:ext>
                  </a:extLst>
                </a:hlinkClick>
              </a:rPr>
              <a:t>https://trueleafmarket.com/pages/usda-hardiness-zones</a:t>
            </a:r>
            <a:br>
              <a:rPr lang="en-US" sz="2000" kern="1200">
                <a:solidFill>
                  <a:schemeClr val="tx1"/>
                </a:solidFill>
                <a:latin typeface="+mj-lt"/>
                <a:ea typeface="+mj-ea"/>
                <a:cs typeface="+mj-cs"/>
                <a:hlinkClick r:id="rId3">
                  <a:extLst>
                    <a:ext uri="{A12FA001-AC4F-418D-AE19-62706E023703}">
                      <ahyp:hlinkClr xmlns:ahyp="http://schemas.microsoft.com/office/drawing/2018/hyperlinkcolor" val="tx"/>
                    </a:ext>
                  </a:extLst>
                </a:hlinkClick>
              </a:rPr>
            </a:br>
            <a:r>
              <a:rPr lang="en-US" sz="2000" kern="1200">
                <a:solidFill>
                  <a:schemeClr val="tx1"/>
                </a:solidFill>
                <a:latin typeface="+mj-lt"/>
                <a:ea typeface="+mj-ea"/>
                <a:cs typeface="+mj-cs"/>
                <a:hlinkClick r:id="rId3">
                  <a:extLst>
                    <a:ext uri="{A12FA001-AC4F-418D-AE19-62706E023703}">
                      <ahyp:hlinkClr xmlns:ahyp="http://schemas.microsoft.com/office/drawing/2018/hyperlinkcolor" val="tx"/>
                    </a:ext>
                  </a:extLst>
                </a:hlinkClick>
              </a:rPr>
              <a:t> </a:t>
            </a:r>
            <a:r>
              <a:rPr lang="en-US" sz="2000" kern="1200">
                <a:solidFill>
                  <a:schemeClr val="tx1"/>
                </a:solidFill>
                <a:latin typeface="+mj-lt"/>
                <a:ea typeface="+mj-ea"/>
                <a:cs typeface="+mj-cs"/>
                <a:hlinkClick r:id="rId4">
                  <a:extLst>
                    <a:ext uri="{A12FA001-AC4F-418D-AE19-62706E023703}">
                      <ahyp:hlinkClr xmlns:ahyp="http://schemas.microsoft.com/office/drawing/2018/hyperlinkcolor" val="tx"/>
                    </a:ext>
                  </a:extLst>
                </a:hlinkClick>
              </a:rPr>
              <a:t>https://planthardiness.ars.usda.gov/</a:t>
            </a:r>
            <a:r>
              <a:rPr lang="en-US" sz="2000" kern="1200">
                <a:solidFill>
                  <a:schemeClr val="tx1"/>
                </a:solidFill>
                <a:latin typeface="+mj-lt"/>
                <a:ea typeface="+mj-ea"/>
                <a:cs typeface="+mj-cs"/>
              </a:rPr>
              <a:t> </a:t>
            </a:r>
            <a:r>
              <a:rPr lang="en-US" sz="2000" kern="1200">
                <a:solidFill>
                  <a:schemeClr val="accent5"/>
                </a:solidFill>
                <a:latin typeface="+mj-lt"/>
                <a:ea typeface="+mj-ea"/>
                <a:cs typeface="+mj-cs"/>
              </a:rPr>
              <a:t>( enter zip code to find zone</a:t>
            </a:r>
            <a:r>
              <a:rPr lang="en-US" sz="2000" kern="1200">
                <a:solidFill>
                  <a:schemeClr val="tx1"/>
                </a:solidFill>
                <a:latin typeface="+mj-lt"/>
                <a:ea typeface="+mj-ea"/>
                <a:cs typeface="+mj-cs"/>
              </a:rPr>
              <a:t>)</a:t>
            </a:r>
            <a:br>
              <a:rPr lang="en-US" sz="2000" kern="1200">
                <a:solidFill>
                  <a:schemeClr val="tx1"/>
                </a:solidFill>
                <a:latin typeface="+mj-lt"/>
                <a:ea typeface="+mj-ea"/>
                <a:cs typeface="+mj-cs"/>
              </a:rPr>
            </a:br>
            <a:br>
              <a:rPr lang="en-US" sz="2000" kern="1200">
                <a:solidFill>
                  <a:schemeClr val="tx1"/>
                </a:solidFill>
                <a:latin typeface="+mj-lt"/>
                <a:ea typeface="+mj-ea"/>
                <a:cs typeface="+mj-cs"/>
              </a:rPr>
            </a:br>
            <a:r>
              <a:rPr lang="en-US" sz="2000" kern="1200">
                <a:solidFill>
                  <a:schemeClr val="tx1"/>
                </a:solidFill>
                <a:latin typeface="+mj-lt"/>
                <a:ea typeface="+mj-ea"/>
                <a:cs typeface="+mj-cs"/>
                <a:hlinkClick r:id="rId5">
                  <a:extLst>
                    <a:ext uri="{A12FA001-AC4F-418D-AE19-62706E023703}">
                      <ahyp:hlinkClr xmlns:ahyp="http://schemas.microsoft.com/office/drawing/2018/hyperlinkcolor" val="tx"/>
                    </a:ext>
                  </a:extLst>
                </a:hlinkClick>
              </a:rPr>
              <a:t>https://planthardiness.ars.usda.gov/pages/how-to-use-the-maps</a:t>
            </a:r>
            <a:endParaRPr lang="en-US" sz="2000" kern="1200" dirty="0">
              <a:solidFill>
                <a:schemeClr val="tx1"/>
              </a:solidFill>
              <a:latin typeface="+mj-lt"/>
              <a:ea typeface="+mj-ea"/>
              <a:cs typeface="+mj-cs"/>
            </a:endParaRPr>
          </a:p>
        </p:txBody>
      </p:sp>
      <p:sp>
        <p:nvSpPr>
          <p:cNvPr id="3" name="Subtitle 2">
            <a:extLst>
              <a:ext uri="{FF2B5EF4-FFF2-40B4-BE49-F238E27FC236}">
                <a16:creationId xmlns:a16="http://schemas.microsoft.com/office/drawing/2014/main" id="{72446868-83F0-CEEF-5E60-6D55C93B523F}"/>
              </a:ext>
            </a:extLst>
          </p:cNvPr>
          <p:cNvSpPr>
            <a:spLocks noGrp="1"/>
          </p:cNvSpPr>
          <p:nvPr>
            <p:ph type="subTitle" idx="1"/>
          </p:nvPr>
        </p:nvSpPr>
        <p:spPr>
          <a:xfrm>
            <a:off x="6094374" y="4263992"/>
            <a:ext cx="3498045" cy="1325857"/>
          </a:xfrm>
        </p:spPr>
        <p:txBody>
          <a:bodyPr vert="horz" lIns="91440" tIns="45720" rIns="91440" bIns="45720" rtlCol="0" anchor="t">
            <a:normAutofit/>
          </a:bodyPr>
          <a:lstStyle/>
          <a:p>
            <a:r>
              <a:rPr lang="en-US">
                <a:solidFill>
                  <a:schemeClr val="tx1">
                    <a:lumMod val="50000"/>
                    <a:lumOff val="50000"/>
                  </a:schemeClr>
                </a:solidFill>
              </a:rPr>
              <a:t>Zoning for planting </a:t>
            </a:r>
          </a:p>
          <a:p>
            <a:r>
              <a:rPr lang="en-US"/>
              <a:t>South Carolina’s plant hardiness zones range from 7b to 9b.</a:t>
            </a:r>
            <a:endParaRPr lang="en-US" dirty="0">
              <a:solidFill>
                <a:schemeClr val="tx1">
                  <a:lumMod val="50000"/>
                  <a:lumOff val="50000"/>
                </a:schemeClr>
              </a:solidFill>
            </a:endParaRPr>
          </a:p>
        </p:txBody>
      </p:sp>
      <p:pic>
        <p:nvPicPr>
          <p:cNvPr id="5122" name="Picture 2">
            <a:extLst>
              <a:ext uri="{FF2B5EF4-FFF2-40B4-BE49-F238E27FC236}">
                <a16:creationId xmlns:a16="http://schemas.microsoft.com/office/drawing/2014/main" id="{111D6D02-8E8F-287A-6063-80F89191544A}"/>
              </a:ext>
            </a:extLst>
          </p:cNvPr>
          <p:cNvPicPr>
            <a:picLocks noGrp="1" noChangeAspect="1" noChangeArrowheads="1"/>
          </p:cNvPicPr>
          <p:nvPr>
            <p:ph type="pic" sz="quarter" idx="13"/>
          </p:nvPr>
        </p:nvPicPr>
        <p:blipFill>
          <a:blip r:embed="rId6">
            <a:extLst>
              <a:ext uri="{28A0092B-C50C-407E-A947-70E740481C1C}">
                <a14:useLocalDpi xmlns:a14="http://schemas.microsoft.com/office/drawing/2010/main" val="0"/>
              </a:ext>
            </a:extLst>
          </a:blip>
          <a:srcRect r="11383" b="-2"/>
          <a:stretch>
            <a:fillRect/>
          </a:stretch>
        </p:blipFill>
        <p:spPr bwMode="auto">
          <a:xfrm>
            <a:off x="718243" y="12699"/>
            <a:ext cx="4973705" cy="6186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03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15DE-D135-0710-9984-A0A55E960CB0}"/>
              </a:ext>
            </a:extLst>
          </p:cNvPr>
          <p:cNvSpPr>
            <a:spLocks noGrp="1"/>
          </p:cNvSpPr>
          <p:nvPr>
            <p:ph type="title"/>
          </p:nvPr>
        </p:nvSpPr>
        <p:spPr>
          <a:xfrm>
            <a:off x="6094856" y="1403498"/>
            <a:ext cx="5898670" cy="765544"/>
          </a:xfrm>
        </p:spPr>
        <p:txBody>
          <a:bodyPr vert="horz" lIns="91440" tIns="45720" rIns="91440" bIns="45720" rtlCol="0" anchor="b">
            <a:normAutofit fontScale="90000"/>
          </a:bodyPr>
          <a:lstStyle/>
          <a:p>
            <a:pPr algn="r"/>
            <a:r>
              <a:rPr lang="en-US" sz="3200">
                <a:solidFill>
                  <a:schemeClr val="accent5"/>
                </a:solidFill>
              </a:rPr>
              <a:t>Soil and Gardening </a:t>
            </a:r>
            <a:r>
              <a:rPr lang="en-US" sz="1600">
                <a:solidFill>
                  <a:schemeClr val="tx1"/>
                </a:solidFill>
              </a:rPr>
              <a:t>Refer to websites below to learn about soil and using for gardens.</a:t>
            </a:r>
            <a:r>
              <a:rPr lang="en-US" sz="1600">
                <a:solidFill>
                  <a:schemeClr val="accent5"/>
                </a:solidFill>
              </a:rPr>
              <a:t> </a:t>
            </a:r>
            <a:endParaRPr lang="en-US" sz="1600" dirty="0">
              <a:solidFill>
                <a:schemeClr val="tx1"/>
              </a:solidFill>
            </a:endParaRPr>
          </a:p>
        </p:txBody>
      </p:sp>
      <p:sp>
        <p:nvSpPr>
          <p:cNvPr id="3" name="Content Placeholder 2">
            <a:extLst>
              <a:ext uri="{FF2B5EF4-FFF2-40B4-BE49-F238E27FC236}">
                <a16:creationId xmlns:a16="http://schemas.microsoft.com/office/drawing/2014/main" id="{ECC8AA23-D8D0-93BE-5C5F-103A750B0D2F}"/>
              </a:ext>
            </a:extLst>
          </p:cNvPr>
          <p:cNvSpPr>
            <a:spLocks noGrp="1"/>
          </p:cNvSpPr>
          <p:nvPr>
            <p:ph sz="half" idx="1"/>
          </p:nvPr>
        </p:nvSpPr>
        <p:spPr>
          <a:xfrm>
            <a:off x="6127995" y="2169042"/>
            <a:ext cx="5832392" cy="4632251"/>
          </a:xfrm>
        </p:spPr>
        <p:txBody>
          <a:bodyPr vert="horz" lIns="91440" tIns="45720" rIns="91440" bIns="45720" rtlCol="0" anchor="t">
            <a:noAutofit/>
          </a:bodyPr>
          <a:lstStyle/>
          <a:p>
            <a:pPr algn="r">
              <a:spcAft>
                <a:spcPts val="0"/>
              </a:spcAft>
            </a:pPr>
            <a:endParaRPr lang="en-US" sz="1600" b="1">
              <a:solidFill>
                <a:schemeClr val="tx1"/>
              </a:solidFill>
            </a:endParaRPr>
          </a:p>
          <a:p>
            <a:pPr algn="r">
              <a:spcAft>
                <a:spcPts val="0"/>
              </a:spcAft>
            </a:pPr>
            <a:r>
              <a:rPr lang="en-US" sz="1600" b="1">
                <a:solidFill>
                  <a:schemeClr val="tx1"/>
                </a:solidFill>
                <a:hlinkClick r:id="rId3"/>
              </a:rPr>
              <a:t>https://www.soils4kids.org/home\</a:t>
            </a:r>
          </a:p>
          <a:p>
            <a:pPr algn="r">
              <a:spcAft>
                <a:spcPts val="0"/>
              </a:spcAft>
            </a:pPr>
            <a:endParaRPr lang="en-US" sz="1600" b="1">
              <a:solidFill>
                <a:schemeClr val="tx1"/>
              </a:solidFill>
              <a:hlinkClick r:id="rId3"/>
            </a:endParaRPr>
          </a:p>
          <a:p>
            <a:pPr algn="r">
              <a:spcAft>
                <a:spcPts val="0"/>
              </a:spcAft>
            </a:pPr>
            <a:r>
              <a:rPr lang="en-US" sz="1600" b="1">
                <a:solidFill>
                  <a:schemeClr val="tx1"/>
                </a:solidFill>
                <a:hlinkClick r:id="rId3"/>
              </a:rPr>
              <a:t>https://www.scdrainagereport.com/otherdrainageinfo/common-soil-types-in-coastal-south-carolina-amp-how-they-affect-drainage</a:t>
            </a:r>
            <a:endParaRPr lang="en-US" sz="1600" b="1">
              <a:solidFill>
                <a:schemeClr val="tx1"/>
              </a:solidFill>
            </a:endParaRPr>
          </a:p>
          <a:p>
            <a:pPr algn="r">
              <a:spcAft>
                <a:spcPts val="0"/>
              </a:spcAft>
            </a:pPr>
            <a:endParaRPr lang="en-US" sz="2000">
              <a:solidFill>
                <a:schemeClr val="tx1"/>
              </a:solidFill>
            </a:endParaRPr>
          </a:p>
          <a:p>
            <a:pPr algn="r">
              <a:spcAft>
                <a:spcPts val="0"/>
              </a:spcAft>
            </a:pPr>
            <a:endParaRPr lang="en-US" sz="2000">
              <a:solidFill>
                <a:schemeClr val="tx1"/>
              </a:solidFill>
            </a:endParaRPr>
          </a:p>
          <a:p>
            <a:pPr algn="r">
              <a:spcAft>
                <a:spcPts val="0"/>
              </a:spcAft>
            </a:pPr>
            <a:r>
              <a:rPr lang="en-US" sz="2000">
                <a:solidFill>
                  <a:schemeClr val="tx1"/>
                </a:solidFill>
                <a:hlinkClick r:id="rId4">
                  <a:extLst>
                    <a:ext uri="{A12FA001-AC4F-418D-AE19-62706E023703}">
                      <ahyp:hlinkClr xmlns:ahyp="http://schemas.microsoft.com/office/drawing/2018/hyperlinkcolor" val="tx"/>
                    </a:ext>
                  </a:extLst>
                </a:hlinkClick>
              </a:rPr>
              <a:t>https://www.youtube.com/watch?v=5b9o7yM7YGE</a:t>
            </a:r>
            <a:endParaRPr lang="en-US" sz="2000">
              <a:solidFill>
                <a:schemeClr val="tx1"/>
              </a:solidFill>
            </a:endParaRPr>
          </a:p>
          <a:p>
            <a:pPr algn="r">
              <a:spcAft>
                <a:spcPts val="0"/>
              </a:spcAft>
            </a:pPr>
            <a:r>
              <a:rPr lang="en-US" sz="2000">
                <a:solidFill>
                  <a:schemeClr val="tx1"/>
                </a:solidFill>
                <a:hlinkClick r:id="rId5">
                  <a:extLst>
                    <a:ext uri="{A12FA001-AC4F-418D-AE19-62706E023703}">
                      <ahyp:hlinkClr xmlns:ahyp="http://schemas.microsoft.com/office/drawing/2018/hyperlinkcolor" val="tx"/>
                    </a:ext>
                  </a:extLst>
                </a:hlinkClick>
              </a:rPr>
              <a:t>https://kidsgardening.org/resources/gardening-basics-all-the-dirt-on-soil/</a:t>
            </a:r>
            <a:endParaRPr lang="en-US" sz="2000" dirty="0">
              <a:solidFill>
                <a:schemeClr val="tx1"/>
              </a:solidFill>
            </a:endParaRPr>
          </a:p>
        </p:txBody>
      </p:sp>
      <p:pic>
        <p:nvPicPr>
          <p:cNvPr id="10" name="Picture Placeholder 9" descr="Child watering a plant">
            <a:extLst>
              <a:ext uri="{FF2B5EF4-FFF2-40B4-BE49-F238E27FC236}">
                <a16:creationId xmlns:a16="http://schemas.microsoft.com/office/drawing/2014/main" id="{0268F40C-B6CD-C0CF-238D-C0FB33A3FDF5}"/>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l="10738" r="18139" b="-1"/>
          <a:stretch>
            <a:fillRect/>
          </a:stretch>
        </p:blipFill>
        <p:spPr>
          <a:xfrm>
            <a:off x="888603" y="1261330"/>
            <a:ext cx="4973212" cy="4335340"/>
          </a:xfrm>
          <a:prstGeom prst="rect">
            <a:avLst/>
          </a:prstGeom>
        </p:spPr>
      </p:pic>
      <p:sp>
        <p:nvSpPr>
          <p:cNvPr id="6" name="Date Placeholder 5">
            <a:extLst>
              <a:ext uri="{FF2B5EF4-FFF2-40B4-BE49-F238E27FC236}">
                <a16:creationId xmlns:a16="http://schemas.microsoft.com/office/drawing/2014/main" id="{4F385E29-AFD6-57B4-FC88-8B7120790A99}"/>
              </a:ext>
            </a:extLst>
          </p:cNvPr>
          <p:cNvSpPr>
            <a:spLocks noGrp="1"/>
          </p:cNvSpPr>
          <p:nvPr>
            <p:ph type="dt" sz="half" idx="10"/>
          </p:nvPr>
        </p:nvSpPr>
        <p:spPr/>
        <p:txBody>
          <a:bodyPr/>
          <a:lstStyle/>
          <a:p>
            <a:r>
              <a:rPr lang="en-US"/>
              <a:t>1-32</a:t>
            </a:r>
          </a:p>
        </p:txBody>
      </p:sp>
      <p:sp>
        <p:nvSpPr>
          <p:cNvPr id="5" name="Slide Number Placeholder 4">
            <a:extLst>
              <a:ext uri="{FF2B5EF4-FFF2-40B4-BE49-F238E27FC236}">
                <a16:creationId xmlns:a16="http://schemas.microsoft.com/office/drawing/2014/main" id="{F882A76D-4349-F376-053B-3ABD5A5DB1DB}"/>
              </a:ext>
            </a:extLst>
          </p:cNvPr>
          <p:cNvSpPr>
            <a:spLocks noGrp="1"/>
          </p:cNvSpPr>
          <p:nvPr>
            <p:ph type="sldNum" sz="quarter" idx="12"/>
          </p:nvPr>
        </p:nvSpPr>
        <p:spPr/>
        <p:txBody>
          <a:bodyPr/>
          <a:lstStyle/>
          <a:p>
            <a:fld id="{CBD12358-51D2-46B3-9BDE-DF29528B9454}" type="slidenum">
              <a:rPr lang="en-US" smtClean="0"/>
              <a:t>6</a:t>
            </a:fld>
            <a:endParaRPr lang="en-US"/>
          </a:p>
        </p:txBody>
      </p:sp>
    </p:spTree>
    <p:extLst>
      <p:ext uri="{BB962C8B-B14F-4D97-AF65-F5344CB8AC3E}">
        <p14:creationId xmlns:p14="http://schemas.microsoft.com/office/powerpoint/2010/main" val="273724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FD647-26C4-98E2-EE4C-2D884C321728}"/>
              </a:ext>
            </a:extLst>
          </p:cNvPr>
          <p:cNvSpPr>
            <a:spLocks noGrp="1"/>
          </p:cNvSpPr>
          <p:nvPr>
            <p:ph type="title"/>
          </p:nvPr>
        </p:nvSpPr>
        <p:spPr/>
        <p:txBody>
          <a:bodyPr/>
          <a:lstStyle/>
          <a:p>
            <a:r>
              <a:rPr lang="en-US" dirty="0"/>
              <a:t>PH of soil</a:t>
            </a:r>
          </a:p>
        </p:txBody>
      </p:sp>
      <p:sp>
        <p:nvSpPr>
          <p:cNvPr id="7" name="Content Placeholder 6">
            <a:extLst>
              <a:ext uri="{FF2B5EF4-FFF2-40B4-BE49-F238E27FC236}">
                <a16:creationId xmlns:a16="http://schemas.microsoft.com/office/drawing/2014/main" id="{0DBB3064-8FFC-E73B-EC07-C988616D311B}"/>
              </a:ext>
            </a:extLst>
          </p:cNvPr>
          <p:cNvSpPr>
            <a:spLocks noGrp="1"/>
          </p:cNvSpPr>
          <p:nvPr>
            <p:ph sz="half" idx="1"/>
          </p:nvPr>
        </p:nvSpPr>
        <p:spPr/>
        <p:txBody>
          <a:bodyPr/>
          <a:lstStyle/>
          <a:p>
            <a:r>
              <a:rPr lang="en-US" dirty="0"/>
              <a:t>South Carolina soil is typically characterized by high acidity, low organic matter, and, in many areas, low fertility, often requiring nutrient amendments for gardening. The state features a transition from sandy soils in the Coastal Plain to heavy red clay in the Piedmont region, with many soils having iron-rich, dense subsoils (fragipans or plinthite) that restrict root growth</a:t>
            </a:r>
          </a:p>
          <a:p>
            <a:endParaRPr lang="en-US" dirty="0"/>
          </a:p>
        </p:txBody>
      </p:sp>
      <p:sp>
        <p:nvSpPr>
          <p:cNvPr id="4" name="Text Placeholder 3">
            <a:extLst>
              <a:ext uri="{FF2B5EF4-FFF2-40B4-BE49-F238E27FC236}">
                <a16:creationId xmlns:a16="http://schemas.microsoft.com/office/drawing/2014/main" id="{A1926447-70A0-339E-11BB-2F4C3A58AC98}"/>
              </a:ext>
            </a:extLst>
          </p:cNvPr>
          <p:cNvSpPr>
            <a:spLocks noGrp="1"/>
          </p:cNvSpPr>
          <p:nvPr>
            <p:ph sz="half" idx="2"/>
          </p:nvPr>
        </p:nvSpPr>
        <p:spPr/>
        <p:txBody>
          <a:bodyPr/>
          <a:lstStyle/>
          <a:p>
            <a:r>
              <a:rPr lang="en-US" dirty="0"/>
              <a:t>Taking the pH of soil is essential to determine its acidity or alkalinity, which directly controls nutrient availability to plants. If the pH is too high (alkaline) or too low (acidic), essential nutrients become locked in the soil, leading to nutrient deficiencies, poor growth, or plant death, regardless of how much fertilizer is applied</a:t>
            </a:r>
          </a:p>
        </p:txBody>
      </p:sp>
      <p:sp>
        <p:nvSpPr>
          <p:cNvPr id="5" name="Date Placeholder 4">
            <a:extLst>
              <a:ext uri="{FF2B5EF4-FFF2-40B4-BE49-F238E27FC236}">
                <a16:creationId xmlns:a16="http://schemas.microsoft.com/office/drawing/2014/main" id="{03E0C860-9357-E0D5-A52F-E90649C78E21}"/>
              </a:ext>
            </a:extLst>
          </p:cNvPr>
          <p:cNvSpPr>
            <a:spLocks noGrp="1"/>
          </p:cNvSpPr>
          <p:nvPr>
            <p:ph type="dt" sz="half" idx="10"/>
          </p:nvPr>
        </p:nvSpPr>
        <p:spPr/>
        <p:txBody>
          <a:bodyPr/>
          <a:lstStyle/>
          <a:p>
            <a:r>
              <a:rPr lang="en-US"/>
              <a:t>1-32</a:t>
            </a:r>
          </a:p>
        </p:txBody>
      </p:sp>
      <p:sp>
        <p:nvSpPr>
          <p:cNvPr id="6" name="Slide Number Placeholder 5">
            <a:extLst>
              <a:ext uri="{FF2B5EF4-FFF2-40B4-BE49-F238E27FC236}">
                <a16:creationId xmlns:a16="http://schemas.microsoft.com/office/drawing/2014/main" id="{76F89D48-BBBF-343C-D509-0E99CA764BC2}"/>
              </a:ext>
            </a:extLst>
          </p:cNvPr>
          <p:cNvSpPr>
            <a:spLocks noGrp="1"/>
          </p:cNvSpPr>
          <p:nvPr>
            <p:ph type="sldNum" sz="quarter" idx="12"/>
          </p:nvPr>
        </p:nvSpPr>
        <p:spPr/>
        <p:txBody>
          <a:bodyPr/>
          <a:lstStyle/>
          <a:p>
            <a:fld id="{CBD12358-51D2-46B3-9BDE-DF29528B9454}" type="slidenum">
              <a:rPr lang="en-US" smtClean="0"/>
              <a:t>7</a:t>
            </a:fld>
            <a:endParaRPr lang="en-US"/>
          </a:p>
        </p:txBody>
      </p:sp>
    </p:spTree>
    <p:extLst>
      <p:ext uri="{BB962C8B-B14F-4D97-AF65-F5344CB8AC3E}">
        <p14:creationId xmlns:p14="http://schemas.microsoft.com/office/powerpoint/2010/main" val="487868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889F9FD-86B0-8291-32AB-61C4C396F3F6}"/>
              </a:ext>
            </a:extLst>
          </p:cNvPr>
          <p:cNvSpPr>
            <a:spLocks noGrp="1"/>
          </p:cNvSpPr>
          <p:nvPr>
            <p:ph type="title"/>
          </p:nvPr>
        </p:nvSpPr>
        <p:spPr>
          <a:xfrm>
            <a:off x="6090445" y="609600"/>
            <a:ext cx="3183556" cy="1320800"/>
          </a:xfrm>
        </p:spPr>
        <p:txBody>
          <a:bodyPr anchor="ctr">
            <a:normAutofit/>
          </a:bodyPr>
          <a:lstStyle/>
          <a:p>
            <a:r>
              <a:rPr lang="en-US" dirty="0"/>
              <a:t>Testing Ph </a:t>
            </a:r>
          </a:p>
        </p:txBody>
      </p:sp>
      <p:sp>
        <p:nvSpPr>
          <p:cNvPr id="13" name="Content Placeholder 12">
            <a:extLst>
              <a:ext uri="{FF2B5EF4-FFF2-40B4-BE49-F238E27FC236}">
                <a16:creationId xmlns:a16="http://schemas.microsoft.com/office/drawing/2014/main" id="{CB8D6ABC-93A8-FA7F-7B17-2E13281D0ABF}"/>
              </a:ext>
            </a:extLst>
          </p:cNvPr>
          <p:cNvSpPr>
            <a:spLocks noGrp="1"/>
          </p:cNvSpPr>
          <p:nvPr>
            <p:ph idx="1"/>
          </p:nvPr>
        </p:nvSpPr>
        <p:spPr>
          <a:xfrm>
            <a:off x="6094410" y="2160589"/>
            <a:ext cx="3176589" cy="3880773"/>
          </a:xfrm>
        </p:spPr>
        <p:txBody>
          <a:bodyPr>
            <a:normAutofit/>
          </a:bodyPr>
          <a:lstStyle/>
          <a:p>
            <a:pPr>
              <a:lnSpc>
                <a:spcPct val="90000"/>
              </a:lnSpc>
            </a:pPr>
            <a:r>
              <a:rPr lang="en-US" sz="1100"/>
              <a:t>I am asking you to test the pH to develop a general understanding of how it works. While detailed pH knowledge is not required to grow the produce, I have provided if you use high-quality organic soil, learning to test and interpret your local soil will be valuable if you pursue gardening.</a:t>
            </a:r>
          </a:p>
          <a:p>
            <a:pPr>
              <a:lnSpc>
                <a:spcPct val="90000"/>
              </a:lnSpc>
            </a:pPr>
            <a:r>
              <a:rPr lang="en-US" sz="1100"/>
              <a:t>In your seed box you will find 2 PH sticks for testing.  Instructions include</a:t>
            </a:r>
          </a:p>
          <a:p>
            <a:pPr>
              <a:lnSpc>
                <a:spcPct val="90000"/>
              </a:lnSpc>
            </a:pPr>
            <a:r>
              <a:rPr lang="en-US" sz="1100" b="1"/>
              <a:t>To test soil pH with strips, create a 1:1 mixture of soil and distilled water (e.g., 4 tablespoons each) in a clean container, mix well, and let it sit for 20–60 minutes to settle. Dip the strip into the liquid for 2–30 seconds, shake off excess, and compare the color change to the chart within 1–2 minutes.</a:t>
            </a:r>
          </a:p>
          <a:p>
            <a:pPr>
              <a:lnSpc>
                <a:spcPct val="90000"/>
              </a:lnSpc>
            </a:pPr>
            <a:endParaRPr lang="en-US" sz="1100" b="1"/>
          </a:p>
          <a:p>
            <a:pPr>
              <a:lnSpc>
                <a:spcPct val="90000"/>
              </a:lnSpc>
            </a:pPr>
            <a:endParaRPr lang="en-US" sz="1100" b="1"/>
          </a:p>
        </p:txBody>
      </p:sp>
      <p:sp>
        <p:nvSpPr>
          <p:cNvPr id="5" name="Date Placeholder 4">
            <a:extLst>
              <a:ext uri="{FF2B5EF4-FFF2-40B4-BE49-F238E27FC236}">
                <a16:creationId xmlns:a16="http://schemas.microsoft.com/office/drawing/2014/main" id="{16CBBEB6-D438-8F2D-B196-F86512C93718}"/>
              </a:ext>
            </a:extLst>
          </p:cNvPr>
          <p:cNvSpPr>
            <a:spLocks noGrp="1"/>
          </p:cNvSpPr>
          <p:nvPr>
            <p:ph type="dt" sz="half" idx="10"/>
          </p:nvPr>
        </p:nvSpPr>
        <p:spPr>
          <a:xfrm>
            <a:off x="6679155" y="6041362"/>
            <a:ext cx="1437917" cy="365125"/>
          </a:xfrm>
        </p:spPr>
        <p:txBody>
          <a:bodyPr>
            <a:normAutofit/>
          </a:bodyPr>
          <a:lstStyle/>
          <a:p>
            <a:pPr>
              <a:spcAft>
                <a:spcPts val="600"/>
              </a:spcAft>
            </a:pPr>
            <a:r>
              <a:rPr lang="en-US"/>
              <a:t>1-32</a:t>
            </a:r>
          </a:p>
        </p:txBody>
      </p:sp>
      <p:pic>
        <p:nvPicPr>
          <p:cNvPr id="14" name="Picture 13">
            <a:extLst>
              <a:ext uri="{FF2B5EF4-FFF2-40B4-BE49-F238E27FC236}">
                <a16:creationId xmlns:a16="http://schemas.microsoft.com/office/drawing/2014/main" id="{569BB2F9-36B0-5287-5AA4-50F8E1CDA720}"/>
              </a:ext>
            </a:extLst>
          </p:cNvPr>
          <p:cNvPicPr>
            <a:picLocks noChangeAspect="1"/>
          </p:cNvPicPr>
          <p:nvPr/>
        </p:nvPicPr>
        <p:blipFill>
          <a:blip r:embed="rId2"/>
          <a:stretch>
            <a:fillRect/>
          </a:stretch>
        </p:blipFill>
        <p:spPr>
          <a:xfrm>
            <a:off x="799814" y="1739737"/>
            <a:ext cx="5062993" cy="3366890"/>
          </a:xfrm>
          <a:prstGeom prst="rect">
            <a:avLst/>
          </a:prstGeom>
        </p:spPr>
      </p:pic>
      <p:sp>
        <p:nvSpPr>
          <p:cNvPr id="6" name="Slide Number Placeholder 5">
            <a:extLst>
              <a:ext uri="{FF2B5EF4-FFF2-40B4-BE49-F238E27FC236}">
                <a16:creationId xmlns:a16="http://schemas.microsoft.com/office/drawing/2014/main" id="{CDC65C73-4599-7D4E-77A7-A636689B0DDE}"/>
              </a:ext>
            </a:extLst>
          </p:cNvPr>
          <p:cNvSpPr>
            <a:spLocks noGrp="1"/>
          </p:cNvSpPr>
          <p:nvPr>
            <p:ph type="sldNum" sz="quarter" idx="12"/>
          </p:nvPr>
        </p:nvSpPr>
        <p:spPr>
          <a:xfrm>
            <a:off x="8590663" y="6041362"/>
            <a:ext cx="683339" cy="365125"/>
          </a:xfrm>
        </p:spPr>
        <p:txBody>
          <a:bodyPr>
            <a:normAutofit/>
          </a:bodyPr>
          <a:lstStyle/>
          <a:p>
            <a:pPr>
              <a:spcAft>
                <a:spcPts val="600"/>
              </a:spcAft>
            </a:pPr>
            <a:fld id="{CBD12358-51D2-46B3-9BDE-DF29528B9454}" type="slidenum">
              <a:rPr lang="en-US" smtClean="0"/>
              <a:pPr>
                <a:spcAft>
                  <a:spcPts val="600"/>
                </a:spcAft>
              </a:pPr>
              <a:t>8</a:t>
            </a:fld>
            <a:endParaRPr lang="en-US"/>
          </a:p>
        </p:txBody>
      </p:sp>
    </p:spTree>
    <p:extLst>
      <p:ext uri="{BB962C8B-B14F-4D97-AF65-F5344CB8AC3E}">
        <p14:creationId xmlns:p14="http://schemas.microsoft.com/office/powerpoint/2010/main" val="2294721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D7EB2-C088-D21B-7F72-5C3BFA01D6B1}"/>
              </a:ext>
            </a:extLst>
          </p:cNvPr>
          <p:cNvSpPr>
            <a:spLocks noGrp="1"/>
          </p:cNvSpPr>
          <p:nvPr>
            <p:ph type="title"/>
          </p:nvPr>
        </p:nvSpPr>
        <p:spPr>
          <a:xfrm>
            <a:off x="1286933" y="609600"/>
            <a:ext cx="10197494" cy="1099457"/>
          </a:xfrm>
        </p:spPr>
        <p:txBody>
          <a:bodyPr vert="horz" lIns="91440" tIns="45720" rIns="91440" bIns="45720" rtlCol="0" anchor="t">
            <a:normAutofit/>
          </a:bodyPr>
          <a:lstStyle/>
          <a:p>
            <a:endParaRPr lang="en-US" dirty="0"/>
          </a:p>
        </p:txBody>
      </p:sp>
      <p:graphicFrame>
        <p:nvGraphicFramePr>
          <p:cNvPr id="8" name="Content Placeholder 4">
            <a:extLst>
              <a:ext uri="{FF2B5EF4-FFF2-40B4-BE49-F238E27FC236}">
                <a16:creationId xmlns:a16="http://schemas.microsoft.com/office/drawing/2014/main" id="{1D376BF0-E603-E653-C6C6-504C6D749B25}"/>
              </a:ext>
            </a:extLst>
          </p:cNvPr>
          <p:cNvGraphicFramePr>
            <a:graphicFrameLocks noGrp="1"/>
          </p:cNvGraphicFramePr>
          <p:nvPr>
            <p:ph sz="half" idx="1"/>
          </p:nvPr>
        </p:nvGraphicFramePr>
        <p:xfrm>
          <a:off x="1790895" y="1948543"/>
          <a:ext cx="8610211" cy="4093487"/>
        </p:xfrm>
        <a:graphic>
          <a:graphicData uri="http://schemas.openxmlformats.org/drawingml/2006/table">
            <a:tbl>
              <a:tblPr firstRow="1" firstCol="1" bandRow="1">
                <a:tableStyleId>{9DCAF9ED-07DC-4A11-8D7F-57B35C25682E}</a:tableStyleId>
              </a:tblPr>
              <a:tblGrid>
                <a:gridCol w="1171544">
                  <a:extLst>
                    <a:ext uri="{9D8B030D-6E8A-4147-A177-3AD203B41FA5}">
                      <a16:colId xmlns:a16="http://schemas.microsoft.com/office/drawing/2014/main" val="560024541"/>
                    </a:ext>
                  </a:extLst>
                </a:gridCol>
                <a:gridCol w="3236875">
                  <a:extLst>
                    <a:ext uri="{9D8B030D-6E8A-4147-A177-3AD203B41FA5}">
                      <a16:colId xmlns:a16="http://schemas.microsoft.com/office/drawing/2014/main" val="2204179411"/>
                    </a:ext>
                  </a:extLst>
                </a:gridCol>
                <a:gridCol w="627969">
                  <a:extLst>
                    <a:ext uri="{9D8B030D-6E8A-4147-A177-3AD203B41FA5}">
                      <a16:colId xmlns:a16="http://schemas.microsoft.com/office/drawing/2014/main" val="221023660"/>
                    </a:ext>
                  </a:extLst>
                </a:gridCol>
                <a:gridCol w="1161286">
                  <a:extLst>
                    <a:ext uri="{9D8B030D-6E8A-4147-A177-3AD203B41FA5}">
                      <a16:colId xmlns:a16="http://schemas.microsoft.com/office/drawing/2014/main" val="1864185201"/>
                    </a:ext>
                  </a:extLst>
                </a:gridCol>
                <a:gridCol w="2412537">
                  <a:extLst>
                    <a:ext uri="{9D8B030D-6E8A-4147-A177-3AD203B41FA5}">
                      <a16:colId xmlns:a16="http://schemas.microsoft.com/office/drawing/2014/main" val="302857132"/>
                    </a:ext>
                  </a:extLst>
                </a:gridCol>
              </a:tblGrid>
              <a:tr h="396657">
                <a:tc>
                  <a:txBody>
                    <a:bodyPr/>
                    <a:lstStyle/>
                    <a:p>
                      <a:pPr marL="0" marR="82550" indent="0" algn="ctr">
                        <a:lnSpc>
                          <a:spcPct val="107000"/>
                        </a:lnSpc>
                        <a:spcAft>
                          <a:spcPts val="15"/>
                        </a:spcAft>
                        <a:buNone/>
                      </a:pPr>
                      <a:r>
                        <a:rPr lang="en-US" sz="2000" kern="100">
                          <a:effectLst/>
                        </a:rPr>
                        <a:t>Zone 1</a:t>
                      </a:r>
                      <a:endParaRPr lang="en-US" sz="2600" kern="100">
                        <a:solidFill>
                          <a:srgbClr val="000000"/>
                        </a:solidFill>
                        <a:effectLst/>
                        <a:latin typeface="Courier New" panose="02070309020205020404" pitchFamily="49" charset="0"/>
                        <a:ea typeface="Courier New" panose="02070309020205020404" pitchFamily="49" charset="0"/>
                      </a:endParaRPr>
                    </a:p>
                  </a:txBody>
                  <a:tcPr marL="134473" marR="63378" marT="0" marB="0" anchor="ctr"/>
                </a:tc>
                <a:tc>
                  <a:txBody>
                    <a:bodyPr/>
                    <a:lstStyle/>
                    <a:p>
                      <a:pPr marL="0" marR="0" indent="0">
                        <a:lnSpc>
                          <a:spcPct val="107000"/>
                        </a:lnSpc>
                        <a:spcAft>
                          <a:spcPts val="15"/>
                        </a:spcAft>
                        <a:buNone/>
                      </a:pPr>
                      <a:r>
                        <a:rPr lang="en-US" sz="2000" kern="100">
                          <a:effectLst/>
                        </a:rPr>
                        <a:t>Early August</a:t>
                      </a:r>
                      <a:endParaRPr lang="en-US" sz="2600" kern="100">
                        <a:solidFill>
                          <a:srgbClr val="000000"/>
                        </a:solidFill>
                        <a:effectLst/>
                        <a:latin typeface="Courier New" panose="02070309020205020404" pitchFamily="49" charset="0"/>
                        <a:ea typeface="Courier New" panose="02070309020205020404" pitchFamily="49" charset="0"/>
                      </a:endParaRPr>
                    </a:p>
                  </a:txBody>
                  <a:tcPr marL="134473" marR="63378" marT="0" marB="0" anchor="ctr"/>
                </a:tc>
                <a:tc rowSpan="7">
                  <a:txBody>
                    <a:bodyPr/>
                    <a:lstStyle/>
                    <a:p>
                      <a:pPr marL="0" marR="0" indent="0">
                        <a:lnSpc>
                          <a:spcPct val="107000"/>
                        </a:lnSpc>
                        <a:spcAft>
                          <a:spcPts val="800"/>
                        </a:spcAft>
                        <a:buNone/>
                      </a:pPr>
                      <a:r>
                        <a:rPr lang="en-US" sz="2600" kern="100">
                          <a:effectLst/>
                        </a:rPr>
                        <a:t> </a:t>
                      </a:r>
                      <a:endParaRPr lang="en-US" sz="2600" kern="100">
                        <a:solidFill>
                          <a:srgbClr val="000000"/>
                        </a:solidFill>
                        <a:effectLst/>
                        <a:latin typeface="Courier New" panose="02070309020205020404" pitchFamily="49" charset="0"/>
                        <a:ea typeface="Courier New" panose="02070309020205020404" pitchFamily="49" charset="0"/>
                      </a:endParaRPr>
                    </a:p>
                  </a:txBody>
                  <a:tcPr marL="134473" marR="63378" marT="0" marB="0"/>
                </a:tc>
                <a:tc>
                  <a:txBody>
                    <a:bodyPr/>
                    <a:lstStyle/>
                    <a:p>
                      <a:pPr marL="0" marR="80645" indent="0" algn="ctr">
                        <a:lnSpc>
                          <a:spcPct val="107000"/>
                        </a:lnSpc>
                        <a:spcAft>
                          <a:spcPts val="15"/>
                        </a:spcAft>
                        <a:buNone/>
                      </a:pPr>
                      <a:r>
                        <a:rPr lang="en-US" sz="2000" kern="100">
                          <a:effectLst/>
                        </a:rPr>
                        <a:t>Zone 1</a:t>
                      </a:r>
                      <a:endParaRPr lang="en-US" sz="2600" kern="100">
                        <a:solidFill>
                          <a:srgbClr val="000000"/>
                        </a:solidFill>
                        <a:effectLst/>
                        <a:latin typeface="Courier New" panose="02070309020205020404" pitchFamily="49" charset="0"/>
                        <a:ea typeface="Courier New" panose="02070309020205020404" pitchFamily="49" charset="0"/>
                      </a:endParaRPr>
                    </a:p>
                  </a:txBody>
                  <a:tcPr marL="134473" marR="63378" marT="0" marB="0" anchor="ctr"/>
                </a:tc>
                <a:tc>
                  <a:txBody>
                    <a:bodyPr/>
                    <a:lstStyle/>
                    <a:p>
                      <a:pPr marL="1905" marR="0" indent="0">
                        <a:lnSpc>
                          <a:spcPct val="107000"/>
                        </a:lnSpc>
                        <a:spcAft>
                          <a:spcPts val="15"/>
                        </a:spcAft>
                        <a:buNone/>
                      </a:pPr>
                      <a:r>
                        <a:rPr lang="en-US" sz="2000" kern="100">
                          <a:effectLst/>
                        </a:rPr>
                        <a:t>Early June</a:t>
                      </a:r>
                      <a:endParaRPr lang="en-US" sz="2600" kern="100">
                        <a:solidFill>
                          <a:srgbClr val="000000"/>
                        </a:solidFill>
                        <a:effectLst/>
                        <a:latin typeface="Courier New" panose="02070309020205020404" pitchFamily="49" charset="0"/>
                        <a:ea typeface="Courier New" panose="02070309020205020404" pitchFamily="49" charset="0"/>
                      </a:endParaRPr>
                    </a:p>
                  </a:txBody>
                  <a:tcPr marL="134473" marR="63378" marT="0" marB="0" anchor="ctr"/>
                </a:tc>
                <a:extLst>
                  <a:ext uri="{0D108BD9-81ED-4DB2-BD59-A6C34878D82A}">
                    <a16:rowId xmlns:a16="http://schemas.microsoft.com/office/drawing/2014/main" val="451475689"/>
                  </a:ext>
                </a:extLst>
              </a:tr>
              <a:tr h="725879">
                <a:tc>
                  <a:txBody>
                    <a:bodyPr/>
                    <a:lstStyle/>
                    <a:p>
                      <a:pPr marL="0" marR="85090" indent="0" algn="ctr">
                        <a:lnSpc>
                          <a:spcPct val="107000"/>
                        </a:lnSpc>
                        <a:spcAft>
                          <a:spcPts val="15"/>
                        </a:spcAft>
                        <a:buNone/>
                      </a:pPr>
                      <a:r>
                        <a:rPr lang="en-US" sz="2000" kern="100">
                          <a:effectLst/>
                        </a:rPr>
                        <a:t>Zone 2</a:t>
                      </a:r>
                      <a:endParaRPr lang="en-US" sz="2600" kern="100">
                        <a:solidFill>
                          <a:srgbClr val="000000"/>
                        </a:solidFill>
                        <a:effectLst/>
                        <a:latin typeface="Courier New" panose="02070309020205020404" pitchFamily="49" charset="0"/>
                        <a:ea typeface="Courier New" panose="02070309020205020404" pitchFamily="49" charset="0"/>
                      </a:endParaRPr>
                    </a:p>
                  </a:txBody>
                  <a:tcPr marL="134473" marR="63378" marT="0" marB="0" anchor="ctr"/>
                </a:tc>
                <a:tc>
                  <a:txBody>
                    <a:bodyPr/>
                    <a:lstStyle/>
                    <a:p>
                      <a:pPr marL="0" marR="0" indent="0">
                        <a:lnSpc>
                          <a:spcPct val="107000"/>
                        </a:lnSpc>
                        <a:spcAft>
                          <a:spcPts val="15"/>
                        </a:spcAft>
                        <a:buNone/>
                      </a:pPr>
                      <a:r>
                        <a:rPr lang="en-US" sz="2000" kern="100">
                          <a:effectLst/>
                        </a:rPr>
                        <a:t>Late August</a:t>
                      </a:r>
                      <a:endParaRPr lang="en-US" sz="2600" kern="100">
                        <a:solidFill>
                          <a:srgbClr val="000000"/>
                        </a:solidFill>
                        <a:effectLst/>
                        <a:latin typeface="Courier New" panose="02070309020205020404" pitchFamily="49" charset="0"/>
                        <a:ea typeface="Courier New" panose="02070309020205020404" pitchFamily="49" charset="0"/>
                      </a:endParaRPr>
                    </a:p>
                  </a:txBody>
                  <a:tcPr marL="134473" marR="63378" marT="0" marB="0" anchor="ctr"/>
                </a:tc>
                <a:tc vMerge="1">
                  <a:txBody>
                    <a:bodyPr/>
                    <a:lstStyle/>
                    <a:p>
                      <a:endParaRPr lang="en-US"/>
                    </a:p>
                  </a:txBody>
                  <a:tcPr/>
                </a:tc>
                <a:tc>
                  <a:txBody>
                    <a:bodyPr/>
                    <a:lstStyle/>
                    <a:p>
                      <a:pPr marL="0" marR="83185" indent="0" algn="ctr">
                        <a:lnSpc>
                          <a:spcPct val="107000"/>
                        </a:lnSpc>
                        <a:spcAft>
                          <a:spcPts val="15"/>
                        </a:spcAft>
                        <a:buNone/>
                      </a:pPr>
                      <a:r>
                        <a:rPr lang="en-US" sz="2000" kern="100">
                          <a:effectLst/>
                        </a:rPr>
                        <a:t>Zone 2</a:t>
                      </a:r>
                      <a:endParaRPr lang="en-US" sz="2600" kern="100">
                        <a:solidFill>
                          <a:srgbClr val="000000"/>
                        </a:solidFill>
                        <a:effectLst/>
                        <a:latin typeface="Courier New" panose="02070309020205020404" pitchFamily="49" charset="0"/>
                        <a:ea typeface="Courier New" panose="02070309020205020404" pitchFamily="49" charset="0"/>
                      </a:endParaRPr>
                    </a:p>
                  </a:txBody>
                  <a:tcPr marL="134473" marR="63378" marT="0" marB="0" anchor="ctr"/>
                </a:tc>
                <a:tc>
                  <a:txBody>
                    <a:bodyPr/>
                    <a:lstStyle/>
                    <a:p>
                      <a:pPr marL="1905" marR="0" indent="0">
                        <a:lnSpc>
                          <a:spcPct val="107000"/>
                        </a:lnSpc>
                        <a:spcAft>
                          <a:spcPts val="15"/>
                        </a:spcAft>
                        <a:buNone/>
                      </a:pPr>
                      <a:r>
                        <a:rPr lang="en-US" sz="2000" kern="100">
                          <a:effectLst/>
                        </a:rPr>
                        <a:t>Late May to Early June</a:t>
                      </a:r>
                      <a:endParaRPr lang="en-US" sz="2600" kern="100">
                        <a:solidFill>
                          <a:srgbClr val="000000"/>
                        </a:solidFill>
                        <a:effectLst/>
                        <a:latin typeface="Courier New" panose="02070309020205020404" pitchFamily="49" charset="0"/>
                        <a:ea typeface="Courier New" panose="02070309020205020404" pitchFamily="49" charset="0"/>
                      </a:endParaRPr>
                    </a:p>
                  </a:txBody>
                  <a:tcPr marL="134473" marR="63378" marT="0" marB="0" anchor="ctr"/>
                </a:tc>
                <a:extLst>
                  <a:ext uri="{0D108BD9-81ED-4DB2-BD59-A6C34878D82A}">
                    <a16:rowId xmlns:a16="http://schemas.microsoft.com/office/drawing/2014/main" val="1194094468"/>
                  </a:ext>
                </a:extLst>
              </a:tr>
              <a:tr h="396657">
                <a:tc>
                  <a:txBody>
                    <a:bodyPr/>
                    <a:lstStyle/>
                    <a:p>
                      <a:pPr marL="0" marR="85090" indent="0" algn="ctr">
                        <a:lnSpc>
                          <a:spcPct val="107000"/>
                        </a:lnSpc>
                        <a:spcAft>
                          <a:spcPts val="15"/>
                        </a:spcAft>
                        <a:buNone/>
                      </a:pPr>
                      <a:r>
                        <a:rPr lang="en-US" sz="2000" kern="100">
                          <a:effectLst/>
                        </a:rPr>
                        <a:t>Zone 3</a:t>
                      </a:r>
                      <a:endParaRPr lang="en-US" sz="2600" kern="100">
                        <a:solidFill>
                          <a:srgbClr val="000000"/>
                        </a:solidFill>
                        <a:effectLst/>
                        <a:latin typeface="Courier New" panose="02070309020205020404" pitchFamily="49" charset="0"/>
                        <a:ea typeface="Courier New" panose="02070309020205020404" pitchFamily="49" charset="0"/>
                      </a:endParaRPr>
                    </a:p>
                  </a:txBody>
                  <a:tcPr marL="134473" marR="63378" marT="0" marB="0" anchor="ctr"/>
                </a:tc>
                <a:tc>
                  <a:txBody>
                    <a:bodyPr/>
                    <a:lstStyle/>
                    <a:p>
                      <a:pPr marL="0" marR="0" indent="0">
                        <a:lnSpc>
                          <a:spcPct val="107000"/>
                        </a:lnSpc>
                        <a:spcAft>
                          <a:spcPts val="15"/>
                        </a:spcAft>
                        <a:buNone/>
                      </a:pPr>
                      <a:r>
                        <a:rPr lang="en-US" sz="2000" kern="100">
                          <a:effectLst/>
                        </a:rPr>
                        <a:t>Early to Late September</a:t>
                      </a:r>
                      <a:endParaRPr lang="en-US" sz="2600" kern="100">
                        <a:solidFill>
                          <a:srgbClr val="000000"/>
                        </a:solidFill>
                        <a:effectLst/>
                        <a:latin typeface="Courier New" panose="02070309020205020404" pitchFamily="49" charset="0"/>
                        <a:ea typeface="Courier New" panose="02070309020205020404" pitchFamily="49" charset="0"/>
                      </a:endParaRPr>
                    </a:p>
                  </a:txBody>
                  <a:tcPr marL="134473" marR="63378" marT="0" marB="0" anchor="ctr"/>
                </a:tc>
                <a:tc vMerge="1">
                  <a:txBody>
                    <a:bodyPr/>
                    <a:lstStyle/>
                    <a:p>
                      <a:endParaRPr lang="en-US"/>
                    </a:p>
                  </a:txBody>
                  <a:tcPr/>
                </a:tc>
                <a:tc>
                  <a:txBody>
                    <a:bodyPr/>
                    <a:lstStyle/>
                    <a:p>
                      <a:pPr marL="0" marR="83185" indent="0" algn="ctr">
                        <a:lnSpc>
                          <a:spcPct val="107000"/>
                        </a:lnSpc>
                        <a:spcAft>
                          <a:spcPts val="15"/>
                        </a:spcAft>
                        <a:buNone/>
                      </a:pPr>
                      <a:r>
                        <a:rPr lang="en-US" sz="2000" kern="100">
                          <a:effectLst/>
                        </a:rPr>
                        <a:t>Zone 3</a:t>
                      </a:r>
                      <a:endParaRPr lang="en-US" sz="2600" kern="100">
                        <a:solidFill>
                          <a:srgbClr val="000000"/>
                        </a:solidFill>
                        <a:effectLst/>
                        <a:latin typeface="Courier New" panose="02070309020205020404" pitchFamily="49" charset="0"/>
                        <a:ea typeface="Courier New" panose="02070309020205020404" pitchFamily="49" charset="0"/>
                      </a:endParaRPr>
                    </a:p>
                  </a:txBody>
                  <a:tcPr marL="134473" marR="63378" marT="0" marB="0" anchor="ctr"/>
                </a:tc>
                <a:tc>
                  <a:txBody>
                    <a:bodyPr/>
                    <a:lstStyle/>
                    <a:p>
                      <a:pPr marL="1905" marR="0" indent="0">
                        <a:lnSpc>
                          <a:spcPct val="107000"/>
                        </a:lnSpc>
                        <a:spcAft>
                          <a:spcPts val="15"/>
                        </a:spcAft>
                        <a:buNone/>
                      </a:pPr>
                      <a:r>
                        <a:rPr lang="en-US" sz="2000" kern="100">
                          <a:effectLst/>
                        </a:rPr>
                        <a:t>Mid to Late May</a:t>
                      </a:r>
                      <a:endParaRPr lang="en-US" sz="2600" kern="100">
                        <a:solidFill>
                          <a:srgbClr val="000000"/>
                        </a:solidFill>
                        <a:effectLst/>
                        <a:latin typeface="Courier New" panose="02070309020205020404" pitchFamily="49" charset="0"/>
                        <a:ea typeface="Courier New" panose="02070309020205020404" pitchFamily="49" charset="0"/>
                      </a:endParaRPr>
                    </a:p>
                  </a:txBody>
                  <a:tcPr marL="134473" marR="63378" marT="0" marB="0" anchor="ctr"/>
                </a:tc>
                <a:extLst>
                  <a:ext uri="{0D108BD9-81ED-4DB2-BD59-A6C34878D82A}">
                    <a16:rowId xmlns:a16="http://schemas.microsoft.com/office/drawing/2014/main" val="4217103910"/>
                  </a:ext>
                </a:extLst>
              </a:tr>
              <a:tr h="725879">
                <a:tc>
                  <a:txBody>
                    <a:bodyPr/>
                    <a:lstStyle/>
                    <a:p>
                      <a:pPr marL="0" marR="85090" indent="0" algn="ctr">
                        <a:lnSpc>
                          <a:spcPct val="107000"/>
                        </a:lnSpc>
                        <a:spcAft>
                          <a:spcPts val="15"/>
                        </a:spcAft>
                        <a:buNone/>
                      </a:pPr>
                      <a:r>
                        <a:rPr lang="en-US" sz="2000" kern="100">
                          <a:effectLst/>
                        </a:rPr>
                        <a:t>Zone 4</a:t>
                      </a:r>
                      <a:endParaRPr lang="en-US" sz="2600" kern="100">
                        <a:solidFill>
                          <a:srgbClr val="000000"/>
                        </a:solidFill>
                        <a:effectLst/>
                        <a:latin typeface="Courier New" panose="02070309020205020404" pitchFamily="49" charset="0"/>
                        <a:ea typeface="Courier New" panose="02070309020205020404" pitchFamily="49" charset="0"/>
                      </a:endParaRPr>
                    </a:p>
                  </a:txBody>
                  <a:tcPr marL="134473" marR="63378" marT="0" marB="0" anchor="ctr"/>
                </a:tc>
                <a:tc>
                  <a:txBody>
                    <a:bodyPr/>
                    <a:lstStyle/>
                    <a:p>
                      <a:pPr marL="0" marR="0" indent="0">
                        <a:lnSpc>
                          <a:spcPct val="107000"/>
                        </a:lnSpc>
                        <a:spcAft>
                          <a:spcPts val="15"/>
                        </a:spcAft>
                        <a:buNone/>
                      </a:pPr>
                      <a:r>
                        <a:rPr lang="en-US" sz="2000" kern="100">
                          <a:effectLst/>
                        </a:rPr>
                        <a:t>Late September to Early October</a:t>
                      </a:r>
                      <a:endParaRPr lang="en-US" sz="2600" kern="100">
                        <a:solidFill>
                          <a:srgbClr val="000000"/>
                        </a:solidFill>
                        <a:effectLst/>
                        <a:latin typeface="Courier New" panose="02070309020205020404" pitchFamily="49" charset="0"/>
                        <a:ea typeface="Courier New" panose="02070309020205020404" pitchFamily="49" charset="0"/>
                      </a:endParaRPr>
                    </a:p>
                  </a:txBody>
                  <a:tcPr marL="134473" marR="63378" marT="0" marB="0" anchor="ctr"/>
                </a:tc>
                <a:tc vMerge="1">
                  <a:txBody>
                    <a:bodyPr/>
                    <a:lstStyle/>
                    <a:p>
                      <a:endParaRPr lang="en-US"/>
                    </a:p>
                  </a:txBody>
                  <a:tcPr/>
                </a:tc>
                <a:tc>
                  <a:txBody>
                    <a:bodyPr/>
                    <a:lstStyle/>
                    <a:p>
                      <a:pPr marL="0" marR="83185" indent="0" algn="ctr">
                        <a:lnSpc>
                          <a:spcPct val="107000"/>
                        </a:lnSpc>
                        <a:spcAft>
                          <a:spcPts val="15"/>
                        </a:spcAft>
                        <a:buNone/>
                      </a:pPr>
                      <a:r>
                        <a:rPr lang="en-US" sz="2000" kern="100">
                          <a:effectLst/>
                        </a:rPr>
                        <a:t>Zone 4</a:t>
                      </a:r>
                      <a:endParaRPr lang="en-US" sz="2600" kern="100">
                        <a:solidFill>
                          <a:srgbClr val="000000"/>
                        </a:solidFill>
                        <a:effectLst/>
                        <a:latin typeface="Courier New" panose="02070309020205020404" pitchFamily="49" charset="0"/>
                        <a:ea typeface="Courier New" panose="02070309020205020404" pitchFamily="49" charset="0"/>
                      </a:endParaRPr>
                    </a:p>
                  </a:txBody>
                  <a:tcPr marL="134473" marR="63378" marT="0" marB="0" anchor="ctr"/>
                </a:tc>
                <a:tc>
                  <a:txBody>
                    <a:bodyPr/>
                    <a:lstStyle/>
                    <a:p>
                      <a:pPr marL="1905" marR="0" indent="0">
                        <a:lnSpc>
                          <a:spcPct val="107000"/>
                        </a:lnSpc>
                        <a:spcAft>
                          <a:spcPts val="15"/>
                        </a:spcAft>
                        <a:buNone/>
                      </a:pPr>
                      <a:r>
                        <a:rPr lang="en-US" sz="2000" kern="100">
                          <a:effectLst/>
                        </a:rPr>
                        <a:t>Early to Mid May</a:t>
                      </a:r>
                      <a:endParaRPr lang="en-US" sz="2600" kern="100">
                        <a:solidFill>
                          <a:srgbClr val="000000"/>
                        </a:solidFill>
                        <a:effectLst/>
                        <a:latin typeface="Courier New" panose="02070309020205020404" pitchFamily="49" charset="0"/>
                        <a:ea typeface="Courier New" panose="02070309020205020404" pitchFamily="49" charset="0"/>
                      </a:endParaRPr>
                    </a:p>
                  </a:txBody>
                  <a:tcPr marL="134473" marR="63378" marT="0" marB="0" anchor="ctr"/>
                </a:tc>
                <a:extLst>
                  <a:ext uri="{0D108BD9-81ED-4DB2-BD59-A6C34878D82A}">
                    <a16:rowId xmlns:a16="http://schemas.microsoft.com/office/drawing/2014/main" val="2750123759"/>
                  </a:ext>
                </a:extLst>
              </a:tr>
              <a:tr h="725879">
                <a:tc>
                  <a:txBody>
                    <a:bodyPr/>
                    <a:lstStyle/>
                    <a:p>
                      <a:pPr marL="0" marR="91440" indent="0" algn="ctr">
                        <a:lnSpc>
                          <a:spcPct val="107000"/>
                        </a:lnSpc>
                        <a:spcAft>
                          <a:spcPts val="15"/>
                        </a:spcAft>
                        <a:buNone/>
                      </a:pPr>
                      <a:r>
                        <a:rPr lang="en-US" sz="2000" kern="100">
                          <a:effectLst/>
                        </a:rPr>
                        <a:t>Zone 5</a:t>
                      </a:r>
                      <a:endParaRPr lang="en-US" sz="2600" kern="100">
                        <a:solidFill>
                          <a:srgbClr val="000000"/>
                        </a:solidFill>
                        <a:effectLst/>
                        <a:latin typeface="Courier New" panose="02070309020205020404" pitchFamily="49" charset="0"/>
                        <a:ea typeface="Courier New" panose="02070309020205020404" pitchFamily="49" charset="0"/>
                      </a:endParaRPr>
                    </a:p>
                  </a:txBody>
                  <a:tcPr marL="134473" marR="63378" marT="0" marB="0" anchor="ctr"/>
                </a:tc>
                <a:tc>
                  <a:txBody>
                    <a:bodyPr/>
                    <a:lstStyle/>
                    <a:p>
                      <a:pPr marL="0" marR="0" indent="0">
                        <a:lnSpc>
                          <a:spcPct val="107000"/>
                        </a:lnSpc>
                        <a:spcAft>
                          <a:spcPts val="15"/>
                        </a:spcAft>
                        <a:buNone/>
                      </a:pPr>
                      <a:r>
                        <a:rPr lang="en-US" sz="2000" kern="100">
                          <a:effectLst/>
                        </a:rPr>
                        <a:t>Early to Late October</a:t>
                      </a:r>
                      <a:endParaRPr lang="en-US" sz="2600" kern="100">
                        <a:solidFill>
                          <a:srgbClr val="000000"/>
                        </a:solidFill>
                        <a:effectLst/>
                        <a:latin typeface="Courier New" panose="02070309020205020404" pitchFamily="49" charset="0"/>
                        <a:ea typeface="Courier New" panose="02070309020205020404" pitchFamily="49" charset="0"/>
                      </a:endParaRPr>
                    </a:p>
                  </a:txBody>
                  <a:tcPr marL="134473" marR="63378" marT="0" marB="0" anchor="ctr"/>
                </a:tc>
                <a:tc vMerge="1">
                  <a:txBody>
                    <a:bodyPr/>
                    <a:lstStyle/>
                    <a:p>
                      <a:endParaRPr lang="en-US"/>
                    </a:p>
                  </a:txBody>
                  <a:tcPr/>
                </a:tc>
                <a:tc>
                  <a:txBody>
                    <a:bodyPr/>
                    <a:lstStyle/>
                    <a:p>
                      <a:pPr marL="0" marR="83185" indent="0" algn="ctr">
                        <a:lnSpc>
                          <a:spcPct val="107000"/>
                        </a:lnSpc>
                        <a:spcAft>
                          <a:spcPts val="15"/>
                        </a:spcAft>
                        <a:buNone/>
                      </a:pPr>
                      <a:r>
                        <a:rPr lang="en-US" sz="2000" kern="100">
                          <a:effectLst/>
                        </a:rPr>
                        <a:t>Zone 5</a:t>
                      </a:r>
                      <a:endParaRPr lang="en-US" sz="2600" kern="100">
                        <a:solidFill>
                          <a:srgbClr val="000000"/>
                        </a:solidFill>
                        <a:effectLst/>
                        <a:latin typeface="Courier New" panose="02070309020205020404" pitchFamily="49" charset="0"/>
                        <a:ea typeface="Courier New" panose="02070309020205020404" pitchFamily="49" charset="0"/>
                      </a:endParaRPr>
                    </a:p>
                  </a:txBody>
                  <a:tcPr marL="134473" marR="63378" marT="0" marB="0" anchor="ctr"/>
                </a:tc>
                <a:tc>
                  <a:txBody>
                    <a:bodyPr/>
                    <a:lstStyle/>
                    <a:p>
                      <a:pPr marL="1905" marR="0" indent="0">
                        <a:lnSpc>
                          <a:spcPct val="107000"/>
                        </a:lnSpc>
                        <a:spcAft>
                          <a:spcPts val="15"/>
                        </a:spcAft>
                        <a:buNone/>
                      </a:pPr>
                      <a:r>
                        <a:rPr lang="en-US" sz="2000" kern="100">
                          <a:effectLst/>
                        </a:rPr>
                        <a:t>Late April to Early May</a:t>
                      </a:r>
                      <a:endParaRPr lang="en-US" sz="2600" kern="100">
                        <a:solidFill>
                          <a:srgbClr val="000000"/>
                        </a:solidFill>
                        <a:effectLst/>
                        <a:latin typeface="Courier New" panose="02070309020205020404" pitchFamily="49" charset="0"/>
                        <a:ea typeface="Courier New" panose="02070309020205020404" pitchFamily="49" charset="0"/>
                      </a:endParaRPr>
                    </a:p>
                  </a:txBody>
                  <a:tcPr marL="134473" marR="63378" marT="0" marB="0" anchor="ctr"/>
                </a:tc>
                <a:extLst>
                  <a:ext uri="{0D108BD9-81ED-4DB2-BD59-A6C34878D82A}">
                    <a16:rowId xmlns:a16="http://schemas.microsoft.com/office/drawing/2014/main" val="947024300"/>
                  </a:ext>
                </a:extLst>
              </a:tr>
              <a:tr h="725879">
                <a:tc>
                  <a:txBody>
                    <a:bodyPr/>
                    <a:lstStyle/>
                    <a:p>
                      <a:pPr marL="0" marR="88265" indent="0" algn="ctr">
                        <a:lnSpc>
                          <a:spcPct val="107000"/>
                        </a:lnSpc>
                        <a:spcAft>
                          <a:spcPts val="15"/>
                        </a:spcAft>
                        <a:buNone/>
                      </a:pPr>
                      <a:r>
                        <a:rPr lang="en-US" sz="2000" kern="100">
                          <a:effectLst/>
                        </a:rPr>
                        <a:t>Zone 6</a:t>
                      </a:r>
                      <a:endParaRPr lang="en-US" sz="2600" kern="100">
                        <a:solidFill>
                          <a:srgbClr val="000000"/>
                        </a:solidFill>
                        <a:effectLst/>
                        <a:latin typeface="Courier New" panose="02070309020205020404" pitchFamily="49" charset="0"/>
                        <a:ea typeface="Courier New" panose="02070309020205020404" pitchFamily="49" charset="0"/>
                      </a:endParaRPr>
                    </a:p>
                  </a:txBody>
                  <a:tcPr marL="134473" marR="63378" marT="0" marB="0" anchor="ctr"/>
                </a:tc>
                <a:tc>
                  <a:txBody>
                    <a:bodyPr/>
                    <a:lstStyle/>
                    <a:p>
                      <a:pPr marL="0" marR="0" indent="0">
                        <a:lnSpc>
                          <a:spcPct val="107000"/>
                        </a:lnSpc>
                        <a:spcAft>
                          <a:spcPts val="15"/>
                        </a:spcAft>
                        <a:buNone/>
                      </a:pPr>
                      <a:r>
                        <a:rPr lang="en-US" sz="2000" kern="100">
                          <a:effectLst/>
                        </a:rPr>
                        <a:t>Late October to Early November</a:t>
                      </a:r>
                      <a:endParaRPr lang="en-US" sz="2600" kern="100">
                        <a:solidFill>
                          <a:srgbClr val="000000"/>
                        </a:solidFill>
                        <a:effectLst/>
                        <a:latin typeface="Courier New" panose="02070309020205020404" pitchFamily="49" charset="0"/>
                        <a:ea typeface="Courier New" panose="02070309020205020404" pitchFamily="49" charset="0"/>
                      </a:endParaRPr>
                    </a:p>
                  </a:txBody>
                  <a:tcPr marL="134473" marR="63378" marT="0" marB="0" anchor="ctr"/>
                </a:tc>
                <a:tc vMerge="1">
                  <a:txBody>
                    <a:bodyPr/>
                    <a:lstStyle/>
                    <a:p>
                      <a:endParaRPr lang="en-US"/>
                    </a:p>
                  </a:txBody>
                  <a:tcPr/>
                </a:tc>
                <a:tc>
                  <a:txBody>
                    <a:bodyPr/>
                    <a:lstStyle/>
                    <a:p>
                      <a:pPr marL="0" marR="86360" indent="0" algn="ctr">
                        <a:lnSpc>
                          <a:spcPct val="107000"/>
                        </a:lnSpc>
                        <a:spcAft>
                          <a:spcPts val="15"/>
                        </a:spcAft>
                        <a:buNone/>
                      </a:pPr>
                      <a:r>
                        <a:rPr lang="en-US" sz="2000" kern="100">
                          <a:effectLst/>
                        </a:rPr>
                        <a:t>Zone 6</a:t>
                      </a:r>
                      <a:endParaRPr lang="en-US" sz="2600" kern="100">
                        <a:solidFill>
                          <a:srgbClr val="000000"/>
                        </a:solidFill>
                        <a:effectLst/>
                        <a:latin typeface="Courier New" panose="02070309020205020404" pitchFamily="49" charset="0"/>
                        <a:ea typeface="Courier New" panose="02070309020205020404" pitchFamily="49" charset="0"/>
                      </a:endParaRPr>
                    </a:p>
                  </a:txBody>
                  <a:tcPr marL="134473" marR="63378" marT="0" marB="0" anchor="ctr"/>
                </a:tc>
                <a:tc>
                  <a:txBody>
                    <a:bodyPr/>
                    <a:lstStyle/>
                    <a:p>
                      <a:pPr marL="1905" marR="0" indent="0">
                        <a:lnSpc>
                          <a:spcPct val="107000"/>
                        </a:lnSpc>
                        <a:spcAft>
                          <a:spcPts val="15"/>
                        </a:spcAft>
                        <a:buNone/>
                      </a:pPr>
                      <a:r>
                        <a:rPr lang="en-US" sz="2000" kern="100" dirty="0">
                          <a:effectLst/>
                        </a:rPr>
                        <a:t>Mid to Late April</a:t>
                      </a:r>
                      <a:endParaRPr lang="en-US" sz="2600" kern="100" dirty="0">
                        <a:solidFill>
                          <a:srgbClr val="000000"/>
                        </a:solidFill>
                        <a:effectLst/>
                        <a:latin typeface="Courier New" panose="02070309020205020404" pitchFamily="49" charset="0"/>
                        <a:ea typeface="Courier New" panose="02070309020205020404" pitchFamily="49" charset="0"/>
                      </a:endParaRPr>
                    </a:p>
                  </a:txBody>
                  <a:tcPr marL="134473" marR="63378" marT="0" marB="0" anchor="ctr"/>
                </a:tc>
                <a:extLst>
                  <a:ext uri="{0D108BD9-81ED-4DB2-BD59-A6C34878D82A}">
                    <a16:rowId xmlns:a16="http://schemas.microsoft.com/office/drawing/2014/main" val="482483189"/>
                  </a:ext>
                </a:extLst>
              </a:tr>
              <a:tr h="396657">
                <a:tc>
                  <a:txBody>
                    <a:bodyPr/>
                    <a:lstStyle/>
                    <a:p>
                      <a:pPr marL="0" marR="82550" indent="0" algn="ctr">
                        <a:lnSpc>
                          <a:spcPct val="107000"/>
                        </a:lnSpc>
                        <a:spcAft>
                          <a:spcPts val="15"/>
                        </a:spcAft>
                        <a:buNone/>
                      </a:pPr>
                      <a:r>
                        <a:rPr lang="en-US" sz="2000" kern="100">
                          <a:effectLst/>
                        </a:rPr>
                        <a:t>Zone 7</a:t>
                      </a:r>
                      <a:endParaRPr lang="en-US" sz="2600" kern="100">
                        <a:solidFill>
                          <a:srgbClr val="000000"/>
                        </a:solidFill>
                        <a:effectLst/>
                        <a:latin typeface="Courier New" panose="02070309020205020404" pitchFamily="49" charset="0"/>
                        <a:ea typeface="Courier New" panose="02070309020205020404" pitchFamily="49" charset="0"/>
                      </a:endParaRPr>
                    </a:p>
                  </a:txBody>
                  <a:tcPr marL="134473" marR="63378" marT="0" marB="0" anchor="ctr"/>
                </a:tc>
                <a:tc>
                  <a:txBody>
                    <a:bodyPr/>
                    <a:lstStyle/>
                    <a:p>
                      <a:pPr marL="0" marR="0" indent="0">
                        <a:lnSpc>
                          <a:spcPct val="107000"/>
                        </a:lnSpc>
                        <a:spcAft>
                          <a:spcPts val="15"/>
                        </a:spcAft>
                        <a:buNone/>
                      </a:pPr>
                      <a:r>
                        <a:rPr lang="en-US" sz="2000" kern="100">
                          <a:effectLst/>
                        </a:rPr>
                        <a:t>Early to Late November</a:t>
                      </a:r>
                      <a:endParaRPr lang="en-US" sz="2600" kern="100">
                        <a:solidFill>
                          <a:srgbClr val="000000"/>
                        </a:solidFill>
                        <a:effectLst/>
                        <a:latin typeface="Courier New" panose="02070309020205020404" pitchFamily="49" charset="0"/>
                        <a:ea typeface="Courier New" panose="02070309020205020404" pitchFamily="49" charset="0"/>
                      </a:endParaRPr>
                    </a:p>
                  </a:txBody>
                  <a:tcPr marL="134473" marR="63378" marT="0" marB="0" anchor="ctr"/>
                </a:tc>
                <a:tc vMerge="1">
                  <a:txBody>
                    <a:bodyPr/>
                    <a:lstStyle/>
                    <a:p>
                      <a:endParaRPr lang="en-US"/>
                    </a:p>
                  </a:txBody>
                  <a:tcPr/>
                </a:tc>
                <a:tc>
                  <a:txBody>
                    <a:bodyPr/>
                    <a:lstStyle/>
                    <a:p>
                      <a:pPr marL="0" marR="80645" indent="0" algn="ctr">
                        <a:lnSpc>
                          <a:spcPct val="107000"/>
                        </a:lnSpc>
                        <a:spcAft>
                          <a:spcPts val="15"/>
                        </a:spcAft>
                        <a:buNone/>
                      </a:pPr>
                      <a:r>
                        <a:rPr lang="en-US" sz="2000" kern="100">
                          <a:effectLst/>
                        </a:rPr>
                        <a:t>Zone 7</a:t>
                      </a:r>
                      <a:endParaRPr lang="en-US" sz="2600" kern="100">
                        <a:solidFill>
                          <a:srgbClr val="000000"/>
                        </a:solidFill>
                        <a:effectLst/>
                        <a:latin typeface="Courier New" panose="02070309020205020404" pitchFamily="49" charset="0"/>
                        <a:ea typeface="Courier New" panose="02070309020205020404" pitchFamily="49" charset="0"/>
                      </a:endParaRPr>
                    </a:p>
                  </a:txBody>
                  <a:tcPr marL="134473" marR="63378" marT="0" marB="0" anchor="ctr"/>
                </a:tc>
                <a:tc>
                  <a:txBody>
                    <a:bodyPr/>
                    <a:lstStyle/>
                    <a:p>
                      <a:pPr marL="1905" marR="0" indent="0">
                        <a:lnSpc>
                          <a:spcPct val="107000"/>
                        </a:lnSpc>
                        <a:spcAft>
                          <a:spcPts val="15"/>
                        </a:spcAft>
                        <a:buNone/>
                      </a:pPr>
                      <a:r>
                        <a:rPr lang="en-US" sz="2000" kern="100" dirty="0">
                          <a:effectLst/>
                        </a:rPr>
                        <a:t>Early to Mid April</a:t>
                      </a:r>
                      <a:endParaRPr lang="en-US" sz="2600" kern="100" dirty="0">
                        <a:solidFill>
                          <a:srgbClr val="000000"/>
                        </a:solidFill>
                        <a:effectLst/>
                        <a:latin typeface="Courier New" panose="02070309020205020404" pitchFamily="49" charset="0"/>
                        <a:ea typeface="Courier New" panose="02070309020205020404" pitchFamily="49" charset="0"/>
                      </a:endParaRPr>
                    </a:p>
                  </a:txBody>
                  <a:tcPr marL="134473" marR="63378" marT="0" marB="0" anchor="ctr"/>
                </a:tc>
                <a:extLst>
                  <a:ext uri="{0D108BD9-81ED-4DB2-BD59-A6C34878D82A}">
                    <a16:rowId xmlns:a16="http://schemas.microsoft.com/office/drawing/2014/main" val="1669965596"/>
                  </a:ext>
                </a:extLst>
              </a:tr>
            </a:tbl>
          </a:graphicData>
        </a:graphic>
      </p:graphicFrame>
      <p:sp>
        <p:nvSpPr>
          <p:cNvPr id="5" name="Date Placeholder 4">
            <a:extLst>
              <a:ext uri="{FF2B5EF4-FFF2-40B4-BE49-F238E27FC236}">
                <a16:creationId xmlns:a16="http://schemas.microsoft.com/office/drawing/2014/main" id="{8AFE74CD-EF21-6919-C051-117D5160A419}"/>
              </a:ext>
            </a:extLst>
          </p:cNvPr>
          <p:cNvSpPr>
            <a:spLocks noGrp="1"/>
          </p:cNvSpPr>
          <p:nvPr>
            <p:ph type="dt" sz="half" idx="10"/>
          </p:nvPr>
        </p:nvSpPr>
        <p:spPr/>
        <p:txBody>
          <a:bodyPr/>
          <a:lstStyle/>
          <a:p>
            <a:r>
              <a:rPr lang="en-US"/>
              <a:t>1-32</a:t>
            </a:r>
          </a:p>
        </p:txBody>
      </p:sp>
      <p:sp>
        <p:nvSpPr>
          <p:cNvPr id="4" name="Slide Number Placeholder 3">
            <a:extLst>
              <a:ext uri="{FF2B5EF4-FFF2-40B4-BE49-F238E27FC236}">
                <a16:creationId xmlns:a16="http://schemas.microsoft.com/office/drawing/2014/main" id="{33B703C3-E121-F4A7-A0A2-3A9BD978B928}"/>
              </a:ext>
            </a:extLst>
          </p:cNvPr>
          <p:cNvSpPr>
            <a:spLocks noGrp="1"/>
          </p:cNvSpPr>
          <p:nvPr>
            <p:ph type="sldNum" sz="quarter" idx="12"/>
          </p:nvPr>
        </p:nvSpPr>
        <p:spPr/>
        <p:txBody>
          <a:bodyPr/>
          <a:lstStyle/>
          <a:p>
            <a:fld id="{CBD12358-51D2-46B3-9BDE-DF29528B9454}" type="slidenum">
              <a:rPr lang="en-US" smtClean="0"/>
              <a:t>9</a:t>
            </a:fld>
            <a:endParaRPr lang="en-US"/>
          </a:p>
        </p:txBody>
      </p:sp>
      <p:pic>
        <p:nvPicPr>
          <p:cNvPr id="6" name="Picture 5">
            <a:extLst>
              <a:ext uri="{FF2B5EF4-FFF2-40B4-BE49-F238E27FC236}">
                <a16:creationId xmlns:a16="http://schemas.microsoft.com/office/drawing/2014/main" id="{9E4FC598-CE9C-67C3-C59D-5AC8F09D629E}"/>
              </a:ext>
            </a:extLst>
          </p:cNvPr>
          <p:cNvPicPr/>
          <p:nvPr/>
        </p:nvPicPr>
        <p:blipFill>
          <a:blip r:embed="rId3"/>
          <a:stretch>
            <a:fillRect/>
          </a:stretch>
        </p:blipFill>
        <p:spPr>
          <a:xfrm>
            <a:off x="1559259" y="526990"/>
            <a:ext cx="5030470" cy="1417320"/>
          </a:xfrm>
          <a:prstGeom prst="rect">
            <a:avLst/>
          </a:prstGeom>
        </p:spPr>
      </p:pic>
      <p:pic>
        <p:nvPicPr>
          <p:cNvPr id="7" name="Picture 6">
            <a:extLst>
              <a:ext uri="{FF2B5EF4-FFF2-40B4-BE49-F238E27FC236}">
                <a16:creationId xmlns:a16="http://schemas.microsoft.com/office/drawing/2014/main" id="{D754FF21-D666-CD84-1349-451BD35A3F65}"/>
              </a:ext>
            </a:extLst>
          </p:cNvPr>
          <p:cNvPicPr/>
          <p:nvPr/>
        </p:nvPicPr>
        <p:blipFill>
          <a:blip r:embed="rId4"/>
          <a:stretch>
            <a:fillRect/>
          </a:stretch>
        </p:blipFill>
        <p:spPr>
          <a:xfrm>
            <a:off x="6385680" y="1504537"/>
            <a:ext cx="4550145" cy="448240"/>
          </a:xfrm>
          <a:prstGeom prst="rect">
            <a:avLst/>
          </a:prstGeom>
        </p:spPr>
      </p:pic>
    </p:spTree>
    <p:extLst>
      <p:ext uri="{BB962C8B-B14F-4D97-AF65-F5344CB8AC3E}">
        <p14:creationId xmlns:p14="http://schemas.microsoft.com/office/powerpoint/2010/main" val="286108545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30E62E91-3991-445A-ADE0-DB143B39320F}">
  <ds:schemaRefs>
    <ds:schemaRef ds:uri="http://schemas.microsoft.com/sharepoint/v3/contenttype/forms"/>
  </ds:schemaRefs>
</ds:datastoreItem>
</file>

<file path=customXml/itemProps2.xml><?xml version="1.0" encoding="utf-8"?>
<ds:datastoreItem xmlns:ds="http://schemas.openxmlformats.org/officeDocument/2006/customXml" ds:itemID="{1C180A77-4928-484F-9529-F716C85D6A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C20BE78-9FDF-401B-B412-3AA10EC5BEA3}">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Facet</Template>
  <TotalTime>75118</TotalTime>
  <Words>6548</Words>
  <Application>Microsoft Office PowerPoint</Application>
  <PresentationFormat>Widescreen</PresentationFormat>
  <Paragraphs>575</Paragraphs>
  <Slides>40</Slides>
  <Notes>20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40</vt:i4>
      </vt:variant>
    </vt:vector>
  </HeadingPairs>
  <TitlesOfParts>
    <vt:vector size="54" baseType="lpstr">
      <vt:lpstr>Aharoni</vt:lpstr>
      <vt:lpstr>Algerian</vt:lpstr>
      <vt:lpstr>Amasis MT Pro Black</vt:lpstr>
      <vt:lpstr>Aptos</vt:lpstr>
      <vt:lpstr>Arial</vt:lpstr>
      <vt:lpstr>Calibri</vt:lpstr>
      <vt:lpstr>Courier New</vt:lpstr>
      <vt:lpstr>Google Sans</vt:lpstr>
      <vt:lpstr>Instacart Sans</vt:lpstr>
      <vt:lpstr>Rockwell</vt:lpstr>
      <vt:lpstr>Times New Roman</vt:lpstr>
      <vt:lpstr>Trebuchet MS</vt:lpstr>
      <vt:lpstr>Wingdings 3</vt:lpstr>
      <vt:lpstr>Facet</vt:lpstr>
      <vt:lpstr>Bringing the farm to your Backyard.</vt:lpstr>
      <vt:lpstr>Gardening Kits for Kids  Imagine a vibrant garden where children become passionate learners, discovering firsthand how the environment and their food are deeply connected. Our gardening kits inspire kids to step outdoors, stay active, and develop essential life skills. With engaging, hands-on activities, each child transforms into a confident grower and proud harvester, nurturing plants from seed to table and experiencing the satisfaction of their own accomplishments.   = </vt:lpstr>
      <vt:lpstr> </vt:lpstr>
      <vt:lpstr>Table of Contents</vt:lpstr>
      <vt:lpstr>Refer to the websites below for facts and finding your planting zone according to your state and zip code.  https://trueleafmarket.com/pages/usda-hardiness-zones  https://planthardiness.ars.usda.gov/ ( enter zip code to find zone)  https://planthardiness.ars.usda.gov/pages/how-to-use-the-maps</vt:lpstr>
      <vt:lpstr>Soil and Gardening Refer to websites below to learn about soil and using for gardens. </vt:lpstr>
      <vt:lpstr>PH of soil</vt:lpstr>
      <vt:lpstr>Testing Ph </vt:lpstr>
      <vt:lpstr>PowerPoint Presentation</vt:lpstr>
      <vt:lpstr>PowerPoint Presentation</vt:lpstr>
      <vt:lpstr>       Garden Planning – Vegetables  ALF- After last frost        BLF- Before last frost</vt:lpstr>
      <vt:lpstr>Garden Planning – Vegetables  ALF- After last frost BLF- Before last frost</vt:lpstr>
      <vt:lpstr> Growing Cherry Tomatoes Tomatoes are fruits that originated in Peru and have more than 10,000 varieties in colors like yellow, purple, and black. They were once feared as poisonous but are now celebrated, with a massive annual tomato-throwing festival in Spain and Ohio's official state drink being tomato juice. Tomatoes have even been grown in space, and the heaviest one on record weighed over 7 pounds </vt:lpstr>
      <vt:lpstr>          Planting a pumpkin </vt:lpstr>
      <vt:lpstr>Watermelon</vt:lpstr>
      <vt:lpstr>Potatoes What do you call a baby potato?  Small fry   </vt:lpstr>
      <vt:lpstr>  What kind of amphibian lived in a Corn field?   A Corned Toad.</vt:lpstr>
      <vt:lpstr>Growing a Cucumber</vt:lpstr>
      <vt:lpstr>Green Beans</vt:lpstr>
      <vt:lpstr>Hydroponic Lettuce</vt:lpstr>
      <vt:lpstr>How to Grow Sprouts in a Mason Jar  http://cultivatorkitchen.com/how-to-g row-sprouts/</vt:lpstr>
      <vt:lpstr>Growing Sunflowers</vt:lpstr>
      <vt:lpstr>Sunflower</vt:lpstr>
      <vt:lpstr>If you want to learn more about pollination .  Check out these websites!!</vt:lpstr>
      <vt:lpstr>5 Things Kids Can Do to Help Pollinators</vt:lpstr>
      <vt:lpstr>   Bookmark, Journaling, Chia pet,  Garden vegetable activities in the kitchen  </vt:lpstr>
      <vt:lpstr>PowerPoint Presentation</vt:lpstr>
      <vt:lpstr>Bookmark and Journal</vt:lpstr>
      <vt:lpstr> Popcorn Activities -- Included in your kit is a corn on the cob in a popcorn bag. Leave the cob in the provided bag. Add to the bag what you want, such as butter, herbs, salt. Place the bag in your microwave and use the popcorn setting for 2 minutes. Smell, listen, and watch the corn pop. If you want to pop the whole cob, take out what popped and continue.           </vt:lpstr>
      <vt:lpstr>Tomatoes  </vt:lpstr>
      <vt:lpstr>Potatoes </vt:lpstr>
      <vt:lpstr>Pumpkin</vt:lpstr>
      <vt:lpstr>PowerPoint Presentation</vt:lpstr>
      <vt:lpstr>Further learning for all ages  https://www.creationillustrated.com/gardening-with-children/  </vt:lpstr>
      <vt:lpstr>Disclaimer And Liability Clause</vt:lpstr>
      <vt:lpstr>High school Gardening  Elective</vt:lpstr>
      <vt:lpstr>High school elective credit</vt:lpstr>
      <vt:lpstr>Ideas for expanding study or elective hours. </vt:lpstr>
      <vt:lpstr>Horticulture Elective Class Syllabus Template </vt:lpstr>
      <vt:lpstr>How to turn Knollwood agriculture garden kit into a high school elective credit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Perry, Adam D. (Maintenance)</dc:creator>
  <cp:lastModifiedBy>Perry, Adam D. (Maintenance)</cp:lastModifiedBy>
  <cp:revision>28</cp:revision>
  <dcterms:created xsi:type="dcterms:W3CDTF">2025-11-30T04:19:41Z</dcterms:created>
  <dcterms:modified xsi:type="dcterms:W3CDTF">2026-03-23T23:40:40Z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