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4" r:id="rId2"/>
    <p:sldId id="265" r:id="rId3"/>
    <p:sldId id="256" r:id="rId4"/>
    <p:sldId id="266" r:id="rId5"/>
    <p:sldId id="267" r:id="rId6"/>
    <p:sldId id="258" r:id="rId7"/>
    <p:sldId id="271" r:id="rId8"/>
    <p:sldId id="270" r:id="rId9"/>
    <p:sldId id="269" r:id="rId10"/>
    <p:sldId id="268" r:id="rId11"/>
    <p:sldId id="260" r:id="rId12"/>
    <p:sldId id="259" r:id="rId13"/>
    <p:sldId id="261" r:id="rId14"/>
    <p:sldId id="262" r:id="rId15"/>
    <p:sldId id="257"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460618-51D8-4F4C-8462-CAA1556A6C05}"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56559-3FEF-49C9-8E15-1FAFB71A109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1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0618-51D8-4F4C-8462-CAA1556A6C05}"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288700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0618-51D8-4F4C-8462-CAA1556A6C05}"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56559-3FEF-49C9-8E15-1FAFB71A109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24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460618-51D8-4F4C-8462-CAA1556A6C05}"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234902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60618-51D8-4F4C-8462-CAA1556A6C05}" type="datetimeFigureOut">
              <a:rPr lang="en-US" smtClean="0"/>
              <a:t>6/7/2026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56559-3FEF-49C9-8E15-1FAFB71A109F}"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25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460618-51D8-4F4C-8462-CAA1556A6C05}"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242732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460618-51D8-4F4C-8462-CAA1556A6C05}" type="datetimeFigureOut">
              <a:rPr lang="en-US" smtClean="0"/>
              <a:t>6/7/2026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381065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460618-51D8-4F4C-8462-CAA1556A6C05}" type="datetimeFigureOut">
              <a:rPr lang="en-US" smtClean="0"/>
              <a:t>6/7/2026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198939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60618-51D8-4F4C-8462-CAA1556A6C05}" type="datetimeFigureOut">
              <a:rPr lang="en-US" smtClean="0"/>
              <a:t>6/7/2026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1144313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460618-51D8-4F4C-8462-CAA1556A6C05}"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56559-3FEF-49C9-8E15-1FAFB71A109F}" type="slidenum">
              <a:rPr lang="en-US" smtClean="0"/>
              <a:t>‹#›</a:t>
            </a:fld>
            <a:endParaRPr lang="en-US"/>
          </a:p>
        </p:txBody>
      </p:sp>
    </p:spTree>
    <p:extLst>
      <p:ext uri="{BB962C8B-B14F-4D97-AF65-F5344CB8AC3E}">
        <p14:creationId xmlns:p14="http://schemas.microsoft.com/office/powerpoint/2010/main" val="258843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460618-51D8-4F4C-8462-CAA1556A6C05}" type="datetimeFigureOut">
              <a:rPr lang="en-US" smtClean="0"/>
              <a:t>6/7/2026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56559-3FEF-49C9-8E15-1FAFB71A109F}"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03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6460618-51D8-4F4C-8462-CAA1556A6C05}" type="datetimeFigureOut">
              <a:rPr lang="en-US" smtClean="0"/>
              <a:t>6/7/2026</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3756559-3FEF-49C9-8E15-1FAFB71A109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4679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odreads.com/list/show/82327.Young_Adult_Regency" TargetMode="External"/><Relationship Id="rId13" Type="http://schemas.openxmlformats.org/officeDocument/2006/relationships/hyperlink" Target="https://www.google.com/search?q=Bewitching+Season&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xAI" TargetMode="External"/><Relationship Id="rId18" Type="http://schemas.openxmlformats.org/officeDocument/2006/relationships/hyperlink" Target="https://www.google.com/search?q=Pride+and+Prejudice%2FSense+and+Sensibility&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CRAE" TargetMode="External"/><Relationship Id="rId3" Type="http://schemas.openxmlformats.org/officeDocument/2006/relationships/hyperlink" Target="https://www.lonamanning.ca/blog/cmp227-regency-era-childrens-literature" TargetMode="External"/><Relationship Id="rId7" Type="http://schemas.openxmlformats.org/officeDocument/2006/relationships/hyperlink" Target="https://www.google.com/search?q=A+Matter+of+Magic&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RAH" TargetMode="External"/><Relationship Id="rId12" Type="http://schemas.openxmlformats.org/officeDocument/2006/relationships/hyperlink" Target="https://www.google.com/search?q=The+Season&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xAG" TargetMode="External"/><Relationship Id="rId17" Type="http://schemas.openxmlformats.org/officeDocument/2006/relationships/hyperlink" Target="https://www.facebook.com/groups/122673731818386/posts/1440209063398173/" TargetMode="External"/><Relationship Id="rId2" Type="http://schemas.openxmlformats.org/officeDocument/2006/relationships/hyperlink" Target="https://riskyregencies.com/tag/childrens-books/" TargetMode="External"/><Relationship Id="rId16" Type="http://schemas.openxmlformats.org/officeDocument/2006/relationships/hyperlink" Target="https://www.google.com/search?q=Northanger+Abbey&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CRAB" TargetMode="External"/><Relationship Id="rId1" Type="http://schemas.openxmlformats.org/officeDocument/2006/relationships/slideLayout" Target="../slideLayouts/slideLayout7.xml"/><Relationship Id="rId6" Type="http://schemas.openxmlformats.org/officeDocument/2006/relationships/hyperlink" Target="https://www.google.com/search?q=Sorcery+%26+Cecelia%3A+or+The+Enchanted+Chocolate+Pot&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RAF" TargetMode="External"/><Relationship Id="rId11" Type="http://schemas.openxmlformats.org/officeDocument/2006/relationships/hyperlink" Target="https://www.google.com/search?q=Love%2C+Lies+and+Spies&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xAE" TargetMode="External"/><Relationship Id="rId5" Type="http://schemas.openxmlformats.org/officeDocument/2006/relationships/hyperlink" Target="https://www.google.com/search?q=Newt%27s+Emerald&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RAD" TargetMode="External"/><Relationship Id="rId15" Type="http://schemas.openxmlformats.org/officeDocument/2006/relationships/hyperlink" Target="https://www.google.com/search?q=The+Dark+Days+Club&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xAM" TargetMode="External"/><Relationship Id="rId10" Type="http://schemas.openxmlformats.org/officeDocument/2006/relationships/hyperlink" Target="https://www.reddit.com/r/HistoricalRomance/comments/1q3cn26/regency_period_books_for_younger_readers/" TargetMode="External"/><Relationship Id="rId19" Type="http://schemas.openxmlformats.org/officeDocument/2006/relationships/hyperlink" Target="https://www.google.com/search?q=The+Grand+Sophy&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CRAG" TargetMode="External"/><Relationship Id="rId4" Type="http://schemas.openxmlformats.org/officeDocument/2006/relationships/hyperlink" Target="https://www.google.com/search?q=Kat%2C+Incorrigible+series&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RAB" TargetMode="External"/><Relationship Id="rId9" Type="http://schemas.openxmlformats.org/officeDocument/2006/relationships/hyperlink" Target="https://www.google.com/search?q=The+Bloody+Jack+series&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xAB" TargetMode="External"/><Relationship Id="rId14" Type="http://schemas.openxmlformats.org/officeDocument/2006/relationships/hyperlink" Target="https://www.google.com/search?q=Dangerous+Alliance%3A+An+Austentacious+Romance&amp;oq=a+litst+of+books+to+read+during+the+regency+period+from+4+years+old+to+high+school&amp;gs_lcrp=EgZjaHJvbWUyBggAEEUYOTIHCAEQIRiPAtIBCTM1NTIxajBqN6gCALACAA&amp;sourceid=chrome&amp;ie=UTF-8&amp;mstk=AUtExfAozOrYtj0sZLugC8N5GcVVqy92Qztay1aBXWDW-Bcc3WQFondVlaHRl0-eD1sZa7vU_sa3_Z_bAb7b5Yf_Cw7Mhjx6CSuQOyYciQkU2pXE6Hv9DOjj3mjMKOIDBPfB4gXt3zYV_cDRF8PgP4wkAtByerIgoCdIVKiZVnI2u_AjwgIHZInvuY-yNMzQC3Wcxk1T5jcoZyHd98aVgNZKBei3cA&amp;csui=3&amp;ved=2ahUKEwjYlPmrmryTAxV65MkDHQKqEk4QgK4QegQIBxA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search?q=Early+Grimm+Tales&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AxAM" TargetMode="External"/><Relationship Id="rId13" Type="http://schemas.openxmlformats.org/officeDocument/2006/relationships/hyperlink" Target="https://www.youtube.com/watch?v=zDSP0j1WEbs" TargetMode="External"/><Relationship Id="rId3" Type="http://schemas.openxmlformats.org/officeDocument/2006/relationships/hyperlink" Target="https://www.google.com/search?q=The+History+of+Little+Goody+Two-Shoes&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AxAD" TargetMode="External"/><Relationship Id="rId7" Type="http://schemas.openxmlformats.org/officeDocument/2006/relationships/hyperlink" Target="https://www.google.com/search?q=The+Governess%2C+Or%2C+The+Little+Female+Academy&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AxAK" TargetMode="External"/><Relationship Id="rId12" Type="http://schemas.openxmlformats.org/officeDocument/2006/relationships/hyperlink" Target="https://www.google.com/search?q=Can%27t+You+Make+Them+Behave%2C+King+George%3F&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BxAB" TargetMode="External"/><Relationship Id="rId2" Type="http://schemas.openxmlformats.org/officeDocument/2006/relationships/hyperlink" Target="https://www.google.com/search?q=Charles+Perrault+Fairy+Tales&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AxAB" TargetMode="External"/><Relationship Id="rId1" Type="http://schemas.openxmlformats.org/officeDocument/2006/relationships/slideLayout" Target="../slideLayouts/slideLayout7.xml"/><Relationship Id="rId6" Type="http://schemas.openxmlformats.org/officeDocument/2006/relationships/hyperlink" Target="https://www.google.com/search?q=A+Token+for+Children&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AxAI" TargetMode="External"/><Relationship Id="rId11" Type="http://schemas.openxmlformats.org/officeDocument/2006/relationships/hyperlink" Target="https://riskyregencies.com/tag/childrens-books/" TargetMode="External"/><Relationship Id="rId5" Type="http://schemas.openxmlformats.org/officeDocument/2006/relationships/hyperlink" Target="https://scholarblogs.emory.edu/marbl/2024/06/06/bridgerton/" TargetMode="External"/><Relationship Id="rId10" Type="http://schemas.openxmlformats.org/officeDocument/2006/relationships/hyperlink" Target="https://readgreatliterature.com/literature-lists-timelines/english-romantic-and-regency-literature-1789-1832/" TargetMode="External"/><Relationship Id="rId4" Type="http://schemas.openxmlformats.org/officeDocument/2006/relationships/hyperlink" Target="https://www.google.com/search?q=The+Juvenile+Magazine%3B+or%2C+An+Instructive+and+Entertaining+Miscellany&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AxAF" TargetMode="External"/><Relationship Id="rId9" Type="http://schemas.openxmlformats.org/officeDocument/2006/relationships/hyperlink" Target="https://www.futurelearn.com/info/courses/history-of-the-book/0/steps/71700" TargetMode="External"/><Relationship Id="rId14" Type="http://schemas.openxmlformats.org/officeDocument/2006/relationships/hyperlink" Target="https://www.google.com/search?q=The+Courage+of+Sarah+Noble&amp;oq=list+of+regency+period+readings+for+young+children&amp;gs_lcrp=EgZjaHJvbWUyBggAEEUYOdIBCTM0NDMwajBqN6gCALACAA&amp;sourceid=chrome&amp;ie=UTF-8&amp;mstk=AUtExfBwueHgnfTDvIL25NgPNdnV9mqLguWzNjlif5lfuOP9_lLO1sQnKvqBD99S_z34pUyCYKS_l3sS6kx8iHWfy67JdrgO7zR9b4nM2KEZ2nwPjgbSeNZt4vHLI5nYpfzT26DTbtC98ZtevLmSt3BvZbeAOMR_BE33r7BPIc0MvnyVdmFZ77sDXtdB22-EmagRjQNh&amp;csui=3&amp;ved=2ahUKEwjNlbeOmLyTAxU4kmoFHYEvNDAQgK4QegQIBxA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lithub.com/why-regency-romances-are-the-best-type-of-romance-novels/"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classicalconversationsbooks.com/products/alice-s-adventures-in-wonderland?utm_campaign=7171494-blog-Bookstore&amp;utm_source=bookstore&amp;utm_medium=blog&amp;utm_term=bookstore&amp;utm_content=Alice%E2%80%99s%20Adventures%20in%20Wonderland" TargetMode="External"/><Relationship Id="rId7" Type="http://schemas.openxmlformats.org/officeDocument/2006/relationships/image" Target="../media/image3.jpeg"/><Relationship Id="rId2" Type="http://schemas.openxmlformats.org/officeDocument/2006/relationships/hyperlink" Target="https://classicalconversations.com/blog/british-literature-books-for-homeschool/" TargetMode="External"/><Relationship Id="rId1" Type="http://schemas.openxmlformats.org/officeDocument/2006/relationships/slideLayout" Target="../slideLayouts/slideLayout7.xml"/><Relationship Id="rId6" Type="http://schemas.openxmlformats.org/officeDocument/2006/relationships/hyperlink" Target="https://classicalconversationsbooks.com/products/a-tale-of-two-cities?utm_campaign=7171494-blog-Bookstore&amp;utm_source=bookstore&amp;utm_medium=blog&amp;utm_term=bookstore&amp;utm_content=A%20Tale%20of%20Two%20Cities" TargetMode="External"/><Relationship Id="rId5" Type="http://schemas.openxmlformats.org/officeDocument/2006/relationships/hyperlink" Target="https://classicalconversationsbooks.com/products/the-pilgrim-s-progress?utm_campaign=7171494-blog-Bookstore&amp;utm_source=bookstore&amp;utm_medium=blog&amp;utm_term=bookstore&amp;utm_content=The%20Pilgrim%E2%80%99s%20Progress" TargetMode="External"/><Relationship Id="rId4" Type="http://schemas.openxmlformats.org/officeDocument/2006/relationships/hyperlink" Target="https://classicalconversationsbooks.com/products/jane-eyre?utm_campaign=7171494-blog-Bookstore&amp;utm_source=bookstore&amp;utm_medium=blog&amp;utm_term=bookstore&amp;utm_content=Jane%20Ey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ddit.com/r/books/comments/wk3qs4/introducing_children_to_classic_literature/" TargetMode="External"/><Relationship Id="rId2" Type="http://schemas.openxmlformats.org/officeDocument/2006/relationships/hyperlink" Target="https://www.7sistershomeschool.com/the-only-right-way-to-teach-literature/" TargetMode="External"/><Relationship Id="rId1" Type="http://schemas.openxmlformats.org/officeDocument/2006/relationships/slideLayout" Target="../slideLayouts/slideLayout7.xml"/><Relationship Id="rId4" Type="http://schemas.openxmlformats.org/officeDocument/2006/relationships/hyperlink" Target="https://pridereadingprogram.com/teach-child-to-read-gui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omantic-circles.org/praxis/austen/raff" TargetMode="External"/><Relationship Id="rId7" Type="http://schemas.openxmlformats.org/officeDocument/2006/relationships/hyperlink" Target="https://janeausten.co.uk/blogs/the-jane-austen-quiz" TargetMode="External"/><Relationship Id="rId2" Type="http://schemas.openxmlformats.org/officeDocument/2006/relationships/hyperlink" Target="https://www.pbs.org/wgbh/masterpiece/specialfeatures/a-guide-to-jane-austens-novels/" TargetMode="External"/><Relationship Id="rId1" Type="http://schemas.openxmlformats.org/officeDocument/2006/relationships/slideLayout" Target="../slideLayouts/slideLayout8.xml"/><Relationship Id="rId6" Type="http://schemas.openxmlformats.org/officeDocument/2006/relationships/hyperlink" Target="https://chalkpastel.com/jane-austen-for-high-school/" TargetMode="External"/><Relationship Id="rId5" Type="http://schemas.openxmlformats.org/officeDocument/2006/relationships/hyperlink" Target="https://methinksbooks.substack.com/p/jane-austen-reading-guide-3" TargetMode="External"/><Relationship Id="rId4" Type="http://schemas.openxmlformats.org/officeDocument/2006/relationships/hyperlink" Target="https://www.superprof.com/blog/jane-austen-tes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edeemedreader.com/high-school-british-literature-a-lively-approach/" TargetMode="External"/><Relationship Id="rId2" Type="http://schemas.openxmlformats.org/officeDocument/2006/relationships/hyperlink" Target="https://jennacopper.com/british-literature-curriculum/" TargetMode="External"/><Relationship Id="rId1" Type="http://schemas.openxmlformats.org/officeDocument/2006/relationships/slideLayout" Target="../slideLayouts/slideLayout2.xml"/><Relationship Id="rId5" Type="http://schemas.openxmlformats.org/officeDocument/2006/relationships/hyperlink" Target="https://thelitlady.org/complete-high-school-british-literature-curriculum/" TargetMode="External"/><Relationship Id="rId4" Type="http://schemas.openxmlformats.org/officeDocument/2006/relationships/hyperlink" Target="https://windowsintoliterature.com/brit-lit-curricul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8453-3F34-C6FB-3ECA-A123930994F5}"/>
              </a:ext>
            </a:extLst>
          </p:cNvPr>
          <p:cNvSpPr>
            <a:spLocks noGrp="1"/>
          </p:cNvSpPr>
          <p:nvPr>
            <p:ph type="ctrTitle"/>
          </p:nvPr>
        </p:nvSpPr>
        <p:spPr/>
        <p:txBody>
          <a:bodyPr/>
          <a:lstStyle/>
          <a:p>
            <a:r>
              <a:rPr lang="en-US" dirty="0"/>
              <a:t>Regency Period Literature  </a:t>
            </a:r>
          </a:p>
        </p:txBody>
      </p:sp>
      <p:sp>
        <p:nvSpPr>
          <p:cNvPr id="3" name="Subtitle 2">
            <a:extLst>
              <a:ext uri="{FF2B5EF4-FFF2-40B4-BE49-F238E27FC236}">
                <a16:creationId xmlns:a16="http://schemas.microsoft.com/office/drawing/2014/main" id="{ACF8329B-874D-2798-819B-034A0BD1F5D5}"/>
              </a:ext>
            </a:extLst>
          </p:cNvPr>
          <p:cNvSpPr>
            <a:spLocks noGrp="1"/>
          </p:cNvSpPr>
          <p:nvPr>
            <p:ph type="subTitle" idx="1"/>
          </p:nvPr>
        </p:nvSpPr>
        <p:spPr/>
        <p:txBody>
          <a:bodyPr/>
          <a:lstStyle/>
          <a:p>
            <a:r>
              <a:rPr lang="en-US" dirty="0"/>
              <a:t>Elementary, Middle school and High school</a:t>
            </a:r>
          </a:p>
        </p:txBody>
      </p:sp>
    </p:spTree>
    <p:extLst>
      <p:ext uri="{BB962C8B-B14F-4D97-AF65-F5344CB8AC3E}">
        <p14:creationId xmlns:p14="http://schemas.microsoft.com/office/powerpoint/2010/main" val="91444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0AE4-4A94-AE46-2A80-7554D162175D}"/>
              </a:ext>
            </a:extLst>
          </p:cNvPr>
          <p:cNvSpPr>
            <a:spLocks noGrp="1"/>
          </p:cNvSpPr>
          <p:nvPr>
            <p:ph type="title"/>
          </p:nvPr>
        </p:nvSpPr>
        <p:spPr/>
        <p:txBody>
          <a:bodyPr/>
          <a:lstStyle/>
          <a:p>
            <a:r>
              <a:rPr lang="en-US" dirty="0"/>
              <a:t>Children's literature </a:t>
            </a:r>
          </a:p>
        </p:txBody>
      </p:sp>
      <p:pic>
        <p:nvPicPr>
          <p:cNvPr id="6" name="Picture Placeholder 5" descr="Person reading book">
            <a:extLst>
              <a:ext uri="{FF2B5EF4-FFF2-40B4-BE49-F238E27FC236}">
                <a16:creationId xmlns:a16="http://schemas.microsoft.com/office/drawing/2014/main" id="{0DE771A4-E272-32F1-2330-94BDEC295F1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1868" b="21868"/>
          <a:stretch>
            <a:fillRect/>
          </a:stretch>
        </p:blipFill>
        <p:spPr/>
      </p:pic>
      <p:sp>
        <p:nvSpPr>
          <p:cNvPr id="4" name="Text Placeholder 3">
            <a:extLst>
              <a:ext uri="{FF2B5EF4-FFF2-40B4-BE49-F238E27FC236}">
                <a16:creationId xmlns:a16="http://schemas.microsoft.com/office/drawing/2014/main" id="{E31E85F1-9A3A-E1EB-9059-9EFD637CB076}"/>
              </a:ext>
            </a:extLst>
          </p:cNvPr>
          <p:cNvSpPr>
            <a:spLocks noGrp="1"/>
          </p:cNvSpPr>
          <p:nvPr>
            <p:ph type="body" sz="half" idx="2"/>
          </p:nvPr>
        </p:nvSpPr>
        <p:spPr/>
        <p:txBody>
          <a:bodyPr/>
          <a:lstStyle/>
          <a:p>
            <a:r>
              <a:rPr lang="en-US" dirty="0"/>
              <a:t>Adding reading to your gardens gives a peaceful environment.</a:t>
            </a:r>
          </a:p>
        </p:txBody>
      </p:sp>
    </p:spTree>
    <p:extLst>
      <p:ext uri="{BB962C8B-B14F-4D97-AF65-F5344CB8AC3E}">
        <p14:creationId xmlns:p14="http://schemas.microsoft.com/office/powerpoint/2010/main" val="361601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B0286C0-3677-B8C7-769E-B3AA4C624D69}"/>
              </a:ext>
            </a:extLst>
          </p:cNvPr>
          <p:cNvSpPr txBox="1"/>
          <p:nvPr/>
        </p:nvSpPr>
        <p:spPr>
          <a:xfrm>
            <a:off x="1024128" y="2286000"/>
            <a:ext cx="8018271" cy="4023360"/>
          </a:xfrm>
          <a:prstGeom prst="rect">
            <a:avLst/>
          </a:prstGeom>
        </p:spPr>
        <p:txBody>
          <a:bodyPr vert="horz" lIns="45720" tIns="45720" rIns="45720" bIns="45720" rtlCol="0">
            <a:normAutofit/>
          </a:bodyPr>
          <a:lstStyle/>
          <a:p>
            <a:pPr marL="0" marR="0" lvl="0" indent="0" defTabSz="914400" fontAlgn="base">
              <a:lnSpc>
                <a:spcPct val="90000"/>
              </a:lnSpc>
              <a:spcBef>
                <a:spcPct val="0"/>
              </a:spcBef>
              <a:spcAft>
                <a:spcPts val="600"/>
              </a:spcAft>
              <a:buClr>
                <a:schemeClr val="accent2"/>
              </a:buClr>
              <a:buSzTx/>
              <a:buFontTx/>
              <a:buNone/>
              <a:tabLst/>
            </a:pPr>
            <a:r>
              <a:rPr kumimoji="0" lang="en-US" altLang="en-US" b="0" i="0" u="none" strike="noStrike" cap="none" normalizeH="0" baseline="0">
                <a:ln>
                  <a:noFill/>
                </a:ln>
                <a:effectLst/>
              </a:rPr>
              <a:t>This reading list covers the Regency era (roughly 1811–1820), offering </a:t>
            </a:r>
          </a:p>
          <a:p>
            <a:pPr marL="0" marR="0" lvl="0" indent="0" defTabSz="914400" fontAlgn="base">
              <a:lnSpc>
                <a:spcPct val="90000"/>
              </a:lnSpc>
              <a:spcBef>
                <a:spcPct val="0"/>
              </a:spcBef>
              <a:spcAft>
                <a:spcPts val="600"/>
              </a:spcAft>
              <a:buClr>
                <a:schemeClr val="accent2"/>
              </a:buClr>
              <a:buSzTx/>
              <a:buFontTx/>
              <a:buNone/>
              <a:tabLst/>
            </a:pPr>
            <a:r>
              <a:rPr kumimoji="0" lang="en-US" altLang="en-US" b="0" i="0" u="none" strike="noStrike" cap="none" normalizeH="0" baseline="0">
                <a:ln>
                  <a:noFill/>
                </a:ln>
                <a:effectLst/>
              </a:rPr>
              <a:t>age-appropriate historical fiction, mystery, and fantasy from early childhood to young adult. Key themes include etiquette, social seasons, adventure, and magical adaptations of Regency society, featuring authors like Jane Austen, Georgette Heyer, and modern Regency YA writers. </a:t>
            </a:r>
          </a:p>
        </p:txBody>
      </p:sp>
      <p:sp>
        <p:nvSpPr>
          <p:cNvPr id="10"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594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a:extLst>
              <a:ext uri="{FF2B5EF4-FFF2-40B4-BE49-F238E27FC236}">
                <a16:creationId xmlns:a16="http://schemas.microsoft.com/office/drawing/2014/main" id="{B3A5951D-F02B-CD9B-B74E-3A4E61452B30}"/>
              </a:ext>
            </a:extLst>
          </p:cNvPr>
          <p:cNvSpPr>
            <a:spLocks noGrp="1" noChangeArrowheads="1"/>
          </p:cNvSpPr>
          <p:nvPr>
            <p:ph sz="half" idx="4294967295"/>
          </p:nvPr>
        </p:nvSpPr>
        <p:spPr bwMode="auto">
          <a:xfrm>
            <a:off x="462225" y="120580"/>
            <a:ext cx="11595798" cy="661181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eaLnBrk="1" fontAlgn="base" hangingPunct="1">
              <a:spcBef>
                <a:spcPct val="0"/>
              </a:spcBef>
              <a:spcAft>
                <a:spcPts val="600"/>
              </a:spcAft>
              <a:buSzTx/>
              <a:buFontTx/>
              <a:buNone/>
              <a:tabLst/>
            </a:pPr>
            <a:endParaRPr kumimoji="0" lang="en-US" altLang="en-US" sz="1400" b="1" i="0" u="none" strike="noStrike" cap="none" normalizeH="0" baseline="0" dirty="0">
              <a:ln>
                <a:noFill/>
              </a:ln>
              <a:effectLst/>
              <a:latin typeface="+mn-lt"/>
            </a:endParaRPr>
          </a:p>
          <a:p>
            <a:pPr marL="0" marR="0" lvl="0" indent="0" eaLnBrk="1" fontAlgn="base" hangingPunct="1">
              <a:spcBef>
                <a:spcPct val="0"/>
              </a:spcBef>
              <a:spcAft>
                <a:spcPts val="600"/>
              </a:spcAft>
              <a:buSzTx/>
              <a:buFontTx/>
              <a:buNone/>
              <a:tabLst/>
            </a:pPr>
            <a:r>
              <a:rPr kumimoji="0" lang="en-US" altLang="en-US" sz="1400" b="1" i="0" u="none" strike="noStrike" cap="none" normalizeH="0" baseline="0" dirty="0">
                <a:ln>
                  <a:noFill/>
                </a:ln>
                <a:effectLst/>
                <a:latin typeface="+mn-lt"/>
              </a:rPr>
              <a:t>This reading list covers the Regency era (roughly 1811–1820), offering </a:t>
            </a:r>
          </a:p>
          <a:p>
            <a:pPr marL="0" marR="0" lvl="0" indent="0" eaLnBrk="1" fontAlgn="base" hangingPunct="1">
              <a:spcBef>
                <a:spcPct val="0"/>
              </a:spcBef>
              <a:spcAft>
                <a:spcPts val="600"/>
              </a:spcAft>
              <a:buSzTx/>
              <a:buFontTx/>
              <a:buNone/>
              <a:tabLst/>
            </a:pPr>
            <a:r>
              <a:rPr kumimoji="0" lang="en-US" altLang="en-US" sz="1400" b="1" i="0" u="none" strike="noStrike" cap="none" normalizeH="0" baseline="0" dirty="0">
                <a:ln>
                  <a:noFill/>
                </a:ln>
                <a:effectLst/>
                <a:latin typeface="+mn-lt"/>
              </a:rPr>
              <a:t>age-appropriate historical fiction, mystery, and fantasy from early childhood to young adult. Key themes include etiquette, social seasons, adventure, and magical adaptations of Regency society, featuring authors like Jane Austen, Georgette Heyer, and modern Regency YA writers. </a:t>
            </a:r>
          </a:p>
          <a:p>
            <a:pPr marL="0" marR="0" lvl="0" indent="0" eaLnBrk="1" fontAlgn="base" hangingPunct="1">
              <a:spcBef>
                <a:spcPct val="0"/>
              </a:spcBef>
              <a:spcAft>
                <a:spcPts val="600"/>
              </a:spcAft>
              <a:buSzTx/>
              <a:buFontTx/>
              <a:buNone/>
              <a:tabLst/>
            </a:pPr>
            <a:r>
              <a:rPr kumimoji="0" lang="en-US" altLang="en-US" sz="1400" b="1" i="0" u="none" strike="noStrike" cap="none" normalizeH="0" baseline="0" dirty="0">
                <a:ln>
                  <a:noFill/>
                </a:ln>
                <a:effectLst/>
                <a:latin typeface="+mn-lt"/>
              </a:rPr>
              <a:t>Younger Readers &amp; Early Elementary (Ages 4–8)</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rPr>
              <a:t>Fairy Tales by Charles Perrault (Cinderella, Puss in Boots) - Frequently read to children of this period, notes </a:t>
            </a:r>
            <a:r>
              <a:rPr kumimoji="0" lang="en-US" altLang="en-US" sz="1400" b="1" i="0" u="none" strike="noStrike" cap="none" normalizeH="0" baseline="0" dirty="0">
                <a:ln>
                  <a:noFill/>
                </a:ln>
                <a:effectLst/>
                <a:latin typeface="+mn-lt"/>
                <a:hlinkClick r:id="rId2"/>
              </a:rPr>
              <a:t>Risky Regencies</a:t>
            </a:r>
            <a:r>
              <a:rPr kumimoji="0" lang="en-US" altLang="en-US" sz="1400" b="1" i="0" u="none" strike="noStrike" cap="none" normalizeH="0" baseline="0" dirty="0">
                <a:ln>
                  <a:noFill/>
                </a:ln>
                <a:effectLst/>
                <a:latin typeface="+mn-lt"/>
              </a:rPr>
              <a:t>.</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rPr>
              <a:t>Spectacle de la Nature (Abbé </a:t>
            </a:r>
            <a:r>
              <a:rPr kumimoji="0" lang="en-US" altLang="en-US" sz="1400" b="1" i="0" u="none" strike="noStrike" cap="none" normalizeH="0" baseline="0" dirty="0" err="1">
                <a:ln>
                  <a:noFill/>
                </a:ln>
                <a:effectLst/>
                <a:latin typeface="+mn-lt"/>
              </a:rPr>
              <a:t>Pluche</a:t>
            </a:r>
            <a:r>
              <a:rPr kumimoji="0" lang="en-US" altLang="en-US" sz="1400" b="1" i="0" u="none" strike="noStrike" cap="none" normalizeH="0" baseline="0" dirty="0">
                <a:ln>
                  <a:noFill/>
                </a:ln>
                <a:effectLst/>
                <a:latin typeface="+mn-lt"/>
              </a:rPr>
              <a:t>) - A popular 18th-century natural history book often used for education, says </a:t>
            </a:r>
            <a:r>
              <a:rPr kumimoji="0" lang="en-US" altLang="en-US" sz="1400" b="1" i="0" u="none" strike="noStrike" cap="none" normalizeH="0" baseline="0" dirty="0">
                <a:ln>
                  <a:noFill/>
                </a:ln>
                <a:effectLst/>
                <a:latin typeface="+mn-lt"/>
                <a:hlinkClick r:id="rId3"/>
              </a:rPr>
              <a:t>Iona Manning's blog</a:t>
            </a:r>
            <a:r>
              <a:rPr kumimoji="0" lang="en-US" altLang="en-US" sz="1400" b="1" i="0" u="none" strike="noStrike" cap="none" normalizeH="0" baseline="0" dirty="0">
                <a:ln>
                  <a:noFill/>
                </a:ln>
                <a:effectLst/>
                <a:latin typeface="+mn-lt"/>
              </a:rPr>
              <a:t>. </a:t>
            </a:r>
          </a:p>
          <a:p>
            <a:pPr marL="0" marR="0" lvl="0" indent="0" eaLnBrk="1" fontAlgn="base" hangingPunct="1">
              <a:spcBef>
                <a:spcPct val="0"/>
              </a:spcBef>
              <a:spcAft>
                <a:spcPts val="600"/>
              </a:spcAft>
              <a:buSzTx/>
              <a:buFontTx/>
              <a:buNone/>
              <a:tabLst/>
            </a:pPr>
            <a:r>
              <a:rPr kumimoji="0" lang="en-US" altLang="en-US" sz="1400" b="1" i="0" u="none" strike="noStrike" cap="none" normalizeH="0" baseline="0" dirty="0">
                <a:ln>
                  <a:noFill/>
                </a:ln>
                <a:effectLst/>
                <a:latin typeface="+mn-lt"/>
              </a:rPr>
              <a:t>Middle Grade (Ages 9–13)</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4"/>
              </a:rPr>
              <a:t>Kat, Incorrigible series</a:t>
            </a:r>
            <a:r>
              <a:rPr kumimoji="0" lang="en-US" altLang="en-US" sz="1400" b="1" i="0" u="none" strike="noStrike" cap="none" normalizeH="0" baseline="0" dirty="0">
                <a:ln>
                  <a:noFill/>
                </a:ln>
                <a:effectLst/>
                <a:latin typeface="+mn-lt"/>
              </a:rPr>
              <a:t> (Stephanie Burgis) - Fun fantasy featuring a 12-year-old girl navigating society and magic.</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5"/>
              </a:rPr>
              <a:t>Newt's Emerald</a:t>
            </a:r>
            <a:r>
              <a:rPr kumimoji="0" lang="en-US" altLang="en-US" sz="1400" b="1" i="0" u="none" strike="noStrike" cap="none" normalizeH="0" baseline="0" dirty="0">
                <a:ln>
                  <a:noFill/>
                </a:ln>
                <a:effectLst/>
                <a:latin typeface="+mn-lt"/>
              </a:rPr>
              <a:t> (Garth Nix) - A fast-paced fantasy-adventure set in London, suitable for younger readers.</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6"/>
              </a:rPr>
              <a:t>Sorcery &amp; Cecelia: or The Enchanted Chocolate Pot</a:t>
            </a:r>
            <a:r>
              <a:rPr kumimoji="0" lang="en-US" altLang="en-US" sz="1400" b="1" i="0" u="none" strike="noStrike" cap="none" normalizeH="0" baseline="0" dirty="0">
                <a:ln>
                  <a:noFill/>
                </a:ln>
                <a:effectLst/>
                <a:latin typeface="+mn-lt"/>
              </a:rPr>
              <a:t> (Patricia C. Wrede &amp; Caroline Stevermer) - Regency fantasy focusing on two cousins in a magical London season.</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7"/>
              </a:rPr>
              <a:t>A Matter of Magic</a:t>
            </a:r>
            <a:r>
              <a:rPr kumimoji="0" lang="en-US" altLang="en-US" sz="1400" b="1" i="0" u="none" strike="noStrike" cap="none" normalizeH="0" baseline="0" dirty="0">
                <a:ln>
                  <a:noFill/>
                </a:ln>
                <a:effectLst/>
                <a:latin typeface="+mn-lt"/>
              </a:rPr>
              <a:t> (Patricia C. Wrede) - A magical adventure set in the period, according to </a:t>
            </a:r>
            <a:r>
              <a:rPr kumimoji="0" lang="en-US" altLang="en-US" sz="1400" b="1" i="0" u="none" strike="noStrike" cap="none" normalizeH="0" baseline="0" dirty="0">
                <a:ln>
                  <a:noFill/>
                </a:ln>
                <a:effectLst/>
                <a:latin typeface="+mn-lt"/>
                <a:hlinkClick r:id="rId8"/>
              </a:rPr>
              <a:t>Goodreads</a:t>
            </a:r>
            <a:r>
              <a:rPr kumimoji="0" lang="en-US" altLang="en-US" sz="1400" b="1" i="0" u="none" strike="noStrike" cap="none" normalizeH="0" baseline="0" dirty="0">
                <a:ln>
                  <a:noFill/>
                </a:ln>
                <a:effectLst/>
                <a:latin typeface="+mn-lt"/>
              </a:rPr>
              <a:t>. </a:t>
            </a:r>
          </a:p>
          <a:p>
            <a:pPr marL="0" marR="0" lvl="0" indent="0" eaLnBrk="1" fontAlgn="base" hangingPunct="1">
              <a:spcBef>
                <a:spcPct val="0"/>
              </a:spcBef>
              <a:spcAft>
                <a:spcPts val="600"/>
              </a:spcAft>
              <a:buSzTx/>
              <a:buFontTx/>
              <a:buNone/>
              <a:tabLst/>
            </a:pPr>
            <a:r>
              <a:rPr kumimoji="0" lang="en-US" altLang="en-US" sz="1400" b="1" i="0" u="none" strike="noStrike" cap="none" normalizeH="0" baseline="0" dirty="0">
                <a:ln>
                  <a:noFill/>
                </a:ln>
                <a:effectLst/>
                <a:latin typeface="+mn-lt"/>
              </a:rPr>
              <a:t>Young Adult &amp; High School (Ages 14+)</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9"/>
              </a:rPr>
              <a:t>The Bloody Jack series</a:t>
            </a:r>
            <a:r>
              <a:rPr kumimoji="0" lang="en-US" altLang="en-US" sz="1400" b="1" i="0" u="none" strike="noStrike" cap="none" normalizeH="0" baseline="0" dirty="0">
                <a:ln>
                  <a:noFill/>
                </a:ln>
                <a:effectLst/>
                <a:latin typeface="+mn-lt"/>
              </a:rPr>
              <a:t> (L.A. Meyer) - Adventures of an orphan girl in the Royal Navy, starting in1800s London and growing with the reader, says </a:t>
            </a:r>
            <a:r>
              <a:rPr kumimoji="0" lang="en-US" altLang="en-US" sz="1400" b="1" i="0" u="none" strike="noStrike" cap="none" normalizeH="0" baseline="0" dirty="0">
                <a:ln>
                  <a:noFill/>
                </a:ln>
                <a:effectLst/>
                <a:latin typeface="+mn-lt"/>
                <a:hlinkClick r:id="rId10"/>
              </a:rPr>
              <a:t>Reddit users</a:t>
            </a:r>
            <a:r>
              <a:rPr kumimoji="0" lang="en-US" altLang="en-US" sz="1400" b="1" i="0" u="none" strike="noStrike" cap="none" normalizeH="0" baseline="0" dirty="0">
                <a:ln>
                  <a:noFill/>
                </a:ln>
                <a:effectLst/>
                <a:latin typeface="+mn-lt"/>
              </a:rPr>
              <a:t>.</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1"/>
              </a:rPr>
              <a:t>Love, Lies and Spies</a:t>
            </a:r>
            <a:r>
              <a:rPr kumimoji="0" lang="en-US" altLang="en-US" sz="1400" b="1" i="0" u="none" strike="noStrike" cap="none" normalizeH="0" baseline="0" dirty="0">
                <a:ln>
                  <a:noFill/>
                </a:ln>
                <a:effectLst/>
                <a:latin typeface="+mn-lt"/>
              </a:rPr>
              <a:t> (Cindy Anstey) - A fun, light spy mystery, notes Goodreads.</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2"/>
              </a:rPr>
              <a:t>The Season</a:t>
            </a:r>
            <a:r>
              <a:rPr kumimoji="0" lang="en-US" altLang="en-US" sz="1400" b="1" i="0" u="none" strike="noStrike" cap="none" normalizeH="0" baseline="0" dirty="0">
                <a:ln>
                  <a:noFill/>
                </a:ln>
                <a:effectLst/>
                <a:latin typeface="+mn-lt"/>
              </a:rPr>
              <a:t> (Sarah MacLean) - A high-society romance focusing on a girl trying to avoid the matchmaking frenzy.</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3"/>
              </a:rPr>
              <a:t>Bewitching Season</a:t>
            </a:r>
            <a:r>
              <a:rPr kumimoji="0" lang="en-US" altLang="en-US" sz="1400" b="1" i="0" u="none" strike="noStrike" cap="none" normalizeH="0" baseline="0" dirty="0">
                <a:ln>
                  <a:noFill/>
                </a:ln>
                <a:effectLst/>
                <a:latin typeface="+mn-lt"/>
              </a:rPr>
              <a:t> (Marissa Doyle) - A magical mystery set in the London season.</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4"/>
              </a:rPr>
              <a:t>Dangerous Alliance: An </a:t>
            </a:r>
            <a:r>
              <a:rPr kumimoji="0" lang="en-US" altLang="en-US" sz="1400" b="1" i="0" u="none" strike="noStrike" cap="none" normalizeH="0" baseline="0" dirty="0" err="1">
                <a:ln>
                  <a:noFill/>
                </a:ln>
                <a:effectLst/>
                <a:latin typeface="+mn-lt"/>
                <a:hlinkClick r:id="rId14"/>
              </a:rPr>
              <a:t>Austentacious</a:t>
            </a:r>
            <a:r>
              <a:rPr kumimoji="0" lang="en-US" altLang="en-US" sz="1400" b="1" i="0" u="none" strike="noStrike" cap="none" normalizeH="0" baseline="0" dirty="0">
                <a:ln>
                  <a:noFill/>
                </a:ln>
                <a:effectLst/>
                <a:latin typeface="+mn-lt"/>
                <a:hlinkClick r:id="rId14"/>
              </a:rPr>
              <a:t> Romance</a:t>
            </a:r>
            <a:r>
              <a:rPr kumimoji="0" lang="en-US" altLang="en-US" sz="1400" b="1" i="0" u="none" strike="noStrike" cap="none" normalizeH="0" baseline="0" dirty="0">
                <a:ln>
                  <a:noFill/>
                </a:ln>
                <a:effectLst/>
                <a:latin typeface="+mn-lt"/>
              </a:rPr>
              <a:t> (Jennieke Cohen) - Mystery-romance with Jane Austen-style wit.</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5"/>
              </a:rPr>
              <a:t>The Dark Days Club</a:t>
            </a:r>
            <a:r>
              <a:rPr kumimoji="0" lang="en-US" altLang="en-US" sz="1400" b="1" i="0" u="none" strike="noStrike" cap="none" normalizeH="0" baseline="0" dirty="0">
                <a:ln>
                  <a:noFill/>
                </a:ln>
                <a:effectLst/>
                <a:latin typeface="+mn-lt"/>
              </a:rPr>
              <a:t> (Alison Goodman) - A blend of Regency history and supernatural hunting. </a:t>
            </a:r>
          </a:p>
          <a:p>
            <a:pPr marL="0" marR="0" lvl="0" indent="0" eaLnBrk="1" fontAlgn="base" hangingPunct="1">
              <a:spcBef>
                <a:spcPct val="0"/>
              </a:spcBef>
              <a:spcAft>
                <a:spcPts val="600"/>
              </a:spcAft>
              <a:buSzTx/>
              <a:buFontTx/>
              <a:buNone/>
              <a:tabLst/>
            </a:pPr>
            <a:r>
              <a:rPr kumimoji="0" lang="en-US" altLang="en-US" sz="1400" b="1" i="0" u="none" strike="noStrike" cap="none" normalizeH="0" baseline="0" dirty="0">
                <a:ln>
                  <a:noFill/>
                </a:ln>
                <a:effectLst/>
                <a:latin typeface="+mn-lt"/>
              </a:rPr>
              <a:t>Classic Regency &amp; Mature YA</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6"/>
              </a:rPr>
              <a:t>Northanger Abbey</a:t>
            </a:r>
            <a:r>
              <a:rPr kumimoji="0" lang="en-US" altLang="en-US" sz="1400" b="1" i="0" u="none" strike="noStrike" cap="none" normalizeH="0" baseline="0" dirty="0">
                <a:ln>
                  <a:noFill/>
                </a:ln>
                <a:effectLst/>
                <a:latin typeface="+mn-lt"/>
              </a:rPr>
              <a:t> (Jane Austen) - A satire of Gothic fiction perfectly suited for younger teen readers, says </a:t>
            </a:r>
            <a:r>
              <a:rPr kumimoji="0" lang="en-US" altLang="en-US" sz="1400" b="1" i="0" u="none" strike="noStrike" cap="none" normalizeH="0" baseline="0" dirty="0">
                <a:ln>
                  <a:noFill/>
                </a:ln>
                <a:effectLst/>
                <a:latin typeface="+mn-lt"/>
                <a:hlinkClick r:id="rId17"/>
              </a:rPr>
              <a:t>Facebook group members</a:t>
            </a:r>
            <a:r>
              <a:rPr kumimoji="0" lang="en-US" altLang="en-US" sz="1400" b="1" i="0" u="none" strike="noStrike" cap="none" normalizeH="0" baseline="0" dirty="0">
                <a:ln>
                  <a:noFill/>
                </a:ln>
                <a:effectLst/>
                <a:latin typeface="+mn-lt"/>
              </a:rPr>
              <a:t>.</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8"/>
              </a:rPr>
              <a:t>Pride and Prejudice/Sense and Sensibility</a:t>
            </a:r>
            <a:r>
              <a:rPr kumimoji="0" lang="en-US" altLang="en-US" sz="1400" b="1" i="0" u="none" strike="noStrike" cap="none" normalizeH="0" baseline="0" dirty="0">
                <a:ln>
                  <a:noFill/>
                </a:ln>
                <a:effectLst/>
                <a:latin typeface="+mn-lt"/>
              </a:rPr>
              <a:t> (Jane Austen) - Essential reading for upper high school.</a:t>
            </a:r>
          </a:p>
          <a:p>
            <a:pPr marL="0" marR="0" lvl="0" indent="0" eaLnBrk="1" fontAlgn="base" hangingPunct="1">
              <a:spcBef>
                <a:spcPct val="0"/>
              </a:spcBef>
              <a:spcAft>
                <a:spcPts val="600"/>
              </a:spcAft>
              <a:buSzTx/>
              <a:buFontTx/>
              <a:buChar char="•"/>
              <a:tabLst/>
            </a:pPr>
            <a:r>
              <a:rPr kumimoji="0" lang="en-US" altLang="en-US" sz="1400" b="1" i="0" u="none" strike="noStrike" cap="none" normalizeH="0" baseline="0" dirty="0">
                <a:ln>
                  <a:noFill/>
                </a:ln>
                <a:effectLst/>
                <a:latin typeface="+mn-lt"/>
                <a:hlinkClick r:id="rId19"/>
              </a:rPr>
              <a:t>The Grand Sophy</a:t>
            </a:r>
            <a:r>
              <a:rPr kumimoji="0" lang="en-US" altLang="en-US" sz="1400" b="1" i="0" u="none" strike="noStrike" cap="none" normalizeH="0" baseline="0" dirty="0">
                <a:ln>
                  <a:noFill/>
                </a:ln>
                <a:effectLst/>
                <a:latin typeface="+mn-lt"/>
              </a:rPr>
              <a:t> (Georgette Heyer) - An excellent introduction to the classic, often comedic Regency romances, note</a:t>
            </a:r>
          </a:p>
          <a:p>
            <a:pPr marL="0" marR="0" lvl="0" indent="0" eaLnBrk="1" fontAlgn="base" hangingPunct="1">
              <a:spcBef>
                <a:spcPct val="0"/>
              </a:spcBef>
              <a:spcAft>
                <a:spcPts val="600"/>
              </a:spcAft>
              <a:buSzTx/>
              <a:buFontTx/>
              <a:buNone/>
              <a:tabLst/>
            </a:pPr>
            <a:endParaRPr kumimoji="0" lang="en-US" altLang="en-US" sz="900" b="0" i="0" u="none" strike="noStrike" cap="none" normalizeH="0" baseline="0" dirty="0">
              <a:ln>
                <a:noFill/>
              </a:ln>
              <a:effectLst/>
              <a:latin typeface="+mn-lt"/>
            </a:endParaRPr>
          </a:p>
        </p:txBody>
      </p:sp>
    </p:spTree>
    <p:extLst>
      <p:ext uri="{BB962C8B-B14F-4D97-AF65-F5344CB8AC3E}">
        <p14:creationId xmlns:p14="http://schemas.microsoft.com/office/powerpoint/2010/main" val="245849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B8D5130-D90D-A671-C46B-0457B54A3D13}"/>
              </a:ext>
            </a:extLst>
          </p:cNvPr>
          <p:cNvSpPr txBox="1"/>
          <p:nvPr/>
        </p:nvSpPr>
        <p:spPr>
          <a:xfrm>
            <a:off x="1024128" y="2286000"/>
            <a:ext cx="6066818" cy="4023360"/>
          </a:xfrm>
          <a:prstGeom prst="rect">
            <a:avLst/>
          </a:prstGeom>
        </p:spPr>
        <p:txBody>
          <a:bodyPr vert="horz" lIns="45720" tIns="45720" rIns="45720" bIns="45720" rtlCol="0">
            <a:normAutofit/>
          </a:bodyPr>
          <a:lstStyle/>
          <a:p>
            <a:pPr defTabSz="914400">
              <a:lnSpc>
                <a:spcPct val="90000"/>
              </a:lnSpc>
              <a:spcAft>
                <a:spcPts val="600"/>
              </a:spcAft>
              <a:buClr>
                <a:schemeClr val="accent2"/>
              </a:buClr>
            </a:pPr>
            <a:r>
              <a:rPr lang="en-US" sz="1500"/>
              <a:t>What are the top 10 classic children's books?</a:t>
            </a:r>
          </a:p>
          <a:p>
            <a:pPr defTabSz="914400">
              <a:lnSpc>
                <a:spcPct val="90000"/>
              </a:lnSpc>
              <a:spcAft>
                <a:spcPts val="600"/>
              </a:spcAft>
              <a:buClr>
                <a:schemeClr val="accent2"/>
              </a:buClr>
            </a:pPr>
            <a:r>
              <a:rPr lang="en-US" sz="1500"/>
              <a:t>10 Classic Children's Books Every New Parent Should Have</a:t>
            </a:r>
          </a:p>
          <a:p>
            <a:pPr defTabSz="914400">
              <a:lnSpc>
                <a:spcPct val="90000"/>
              </a:lnSpc>
              <a:spcAft>
                <a:spcPts val="600"/>
              </a:spcAft>
              <a:buClr>
                <a:schemeClr val="accent2"/>
              </a:buClr>
            </a:pPr>
            <a:r>
              <a:rPr lang="en-US" sz="1500"/>
              <a:t>10 Classic Children's Books Every New Parent Should Have</a:t>
            </a:r>
          </a:p>
          <a:p>
            <a:pPr defTabSz="914400">
              <a:lnSpc>
                <a:spcPct val="90000"/>
              </a:lnSpc>
              <a:spcAft>
                <a:spcPts val="600"/>
              </a:spcAft>
              <a:buClr>
                <a:schemeClr val="accent2"/>
              </a:buClr>
            </a:pPr>
            <a:r>
              <a:rPr lang="en-US" sz="1500"/>
              <a:t>The Velveteen Rabbit by Margery Williams. ...</a:t>
            </a:r>
          </a:p>
          <a:p>
            <a:pPr defTabSz="914400">
              <a:lnSpc>
                <a:spcPct val="90000"/>
              </a:lnSpc>
              <a:spcAft>
                <a:spcPts val="600"/>
              </a:spcAft>
              <a:buClr>
                <a:schemeClr val="accent2"/>
              </a:buClr>
            </a:pPr>
            <a:r>
              <a:rPr lang="en-US" sz="1500"/>
              <a:t>The Very Hungry Caterpillar by Eric Carle. ...</a:t>
            </a:r>
          </a:p>
          <a:p>
            <a:pPr defTabSz="914400">
              <a:lnSpc>
                <a:spcPct val="90000"/>
              </a:lnSpc>
              <a:spcAft>
                <a:spcPts val="600"/>
              </a:spcAft>
              <a:buClr>
                <a:schemeClr val="accent2"/>
              </a:buClr>
            </a:pPr>
            <a:r>
              <a:rPr lang="en-US" sz="1500"/>
              <a:t>Corduroy by Don Freeman. ...</a:t>
            </a:r>
          </a:p>
          <a:p>
            <a:pPr defTabSz="914400">
              <a:lnSpc>
                <a:spcPct val="90000"/>
              </a:lnSpc>
              <a:spcAft>
                <a:spcPts val="600"/>
              </a:spcAft>
              <a:buClr>
                <a:schemeClr val="accent2"/>
              </a:buClr>
            </a:pPr>
            <a:r>
              <a:rPr lang="en-US" sz="1500"/>
              <a:t>Goodnight Moon by Margaret Wise Brown. ...</a:t>
            </a:r>
          </a:p>
          <a:p>
            <a:pPr defTabSz="914400">
              <a:lnSpc>
                <a:spcPct val="90000"/>
              </a:lnSpc>
              <a:spcAft>
                <a:spcPts val="600"/>
              </a:spcAft>
              <a:buClr>
                <a:schemeClr val="accent2"/>
              </a:buClr>
            </a:pPr>
            <a:r>
              <a:rPr lang="en-US" sz="1500"/>
              <a:t>Curious George by H.A. ...</a:t>
            </a:r>
          </a:p>
          <a:p>
            <a:pPr defTabSz="914400">
              <a:lnSpc>
                <a:spcPct val="90000"/>
              </a:lnSpc>
              <a:spcAft>
                <a:spcPts val="600"/>
              </a:spcAft>
              <a:buClr>
                <a:schemeClr val="accent2"/>
              </a:buClr>
            </a:pPr>
            <a:r>
              <a:rPr lang="en-US" sz="1500"/>
              <a:t>Love You Forever by Robert Munsch. ...</a:t>
            </a:r>
          </a:p>
          <a:p>
            <a:pPr defTabSz="914400">
              <a:lnSpc>
                <a:spcPct val="90000"/>
              </a:lnSpc>
              <a:spcAft>
                <a:spcPts val="600"/>
              </a:spcAft>
              <a:buClr>
                <a:schemeClr val="accent2"/>
              </a:buClr>
            </a:pPr>
            <a:r>
              <a:rPr lang="en-US" sz="1500"/>
              <a:t>Harold and the Purple Crayon by Crockett Johnson.</a:t>
            </a:r>
          </a:p>
          <a:p>
            <a:pPr defTabSz="914400">
              <a:lnSpc>
                <a:spcPct val="90000"/>
              </a:lnSpc>
              <a:spcAft>
                <a:spcPts val="600"/>
              </a:spcAft>
              <a:buClr>
                <a:schemeClr val="accent2"/>
              </a:buClr>
            </a:pPr>
            <a:endParaRPr lang="en-US" sz="1500"/>
          </a:p>
          <a:p>
            <a:pPr defTabSz="914400">
              <a:lnSpc>
                <a:spcPct val="90000"/>
              </a:lnSpc>
              <a:spcAft>
                <a:spcPts val="600"/>
              </a:spcAft>
              <a:buClr>
                <a:schemeClr val="accent2"/>
              </a:buClr>
            </a:pPr>
            <a:endParaRPr lang="en-US" sz="1500"/>
          </a:p>
          <a:p>
            <a:pPr defTabSz="914400">
              <a:lnSpc>
                <a:spcPct val="90000"/>
              </a:lnSpc>
              <a:spcAft>
                <a:spcPts val="600"/>
              </a:spcAft>
              <a:buClr>
                <a:schemeClr val="accent2"/>
              </a:buClr>
            </a:pPr>
            <a:r>
              <a:rPr lang="en-US" sz="1500"/>
              <a:t>https://riskyregencies.com/tag/childrens-books/</a:t>
            </a:r>
          </a:p>
          <a:p>
            <a:pPr defTabSz="914400">
              <a:lnSpc>
                <a:spcPct val="90000"/>
              </a:lnSpc>
              <a:spcAft>
                <a:spcPts val="600"/>
              </a:spcAft>
              <a:buClr>
                <a:schemeClr val="accent2"/>
              </a:buClr>
            </a:pPr>
            <a:endParaRPr lang="en-US" sz="1500"/>
          </a:p>
          <a:p>
            <a:pPr defTabSz="914400">
              <a:lnSpc>
                <a:spcPct val="90000"/>
              </a:lnSpc>
              <a:spcAft>
                <a:spcPts val="600"/>
              </a:spcAft>
              <a:buClr>
                <a:schemeClr val="accent2"/>
              </a:buClr>
            </a:pPr>
            <a:endParaRPr lang="en-US" sz="1500"/>
          </a:p>
        </p:txBody>
      </p:sp>
      <p:pic>
        <p:nvPicPr>
          <p:cNvPr id="5" name="Picture 4" descr="Objects in a shelf">
            <a:extLst>
              <a:ext uri="{FF2B5EF4-FFF2-40B4-BE49-F238E27FC236}">
                <a16:creationId xmlns:a16="http://schemas.microsoft.com/office/drawing/2014/main" id="{EDD79338-EDDF-C927-4591-D1CD4090A37E}"/>
              </a:ext>
            </a:extLst>
          </p:cNvPr>
          <p:cNvPicPr>
            <a:picLocks noChangeAspect="1"/>
          </p:cNvPicPr>
          <p:nvPr/>
        </p:nvPicPr>
        <p:blipFill>
          <a:blip r:embed="rId2"/>
          <a:srcRect l="36192" r="18648" b="-1"/>
          <a:stretch>
            <a:fillRect/>
          </a:stretch>
        </p:blipFill>
        <p:spPr>
          <a:xfrm>
            <a:off x="7552266" y="10"/>
            <a:ext cx="4639733" cy="6857990"/>
          </a:xfrm>
          <a:prstGeom prst="rect">
            <a:avLst/>
          </a:prstGeom>
        </p:spPr>
      </p:pic>
    </p:spTree>
    <p:extLst>
      <p:ext uri="{BB962C8B-B14F-4D97-AF65-F5344CB8AC3E}">
        <p14:creationId xmlns:p14="http://schemas.microsoft.com/office/powerpoint/2010/main" val="374533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137C83-130C-610E-5EF6-DB1660095A6D}"/>
              </a:ext>
            </a:extLst>
          </p:cNvPr>
          <p:cNvSpPr txBox="1"/>
          <p:nvPr/>
        </p:nvSpPr>
        <p:spPr>
          <a:xfrm>
            <a:off x="432620" y="138500"/>
            <a:ext cx="10824432" cy="6567100"/>
          </a:xfrm>
          <a:prstGeom prst="rect">
            <a:avLst/>
          </a:prstGeom>
        </p:spPr>
        <p:txBody>
          <a:bodyPr vert="horz" lIns="45720" tIns="45720" rIns="45720" bIns="45720" rtlCol="0" anchor="ctr">
            <a:noAutofit/>
          </a:bodyPr>
          <a:lstStyle/>
          <a:p>
            <a:pPr marL="0" marR="0" lvl="0" indent="0" defTabSz="914400" fontAlgn="base">
              <a:lnSpc>
                <a:spcPct val="90000"/>
              </a:lnSpc>
              <a:spcBef>
                <a:spcPct val="0"/>
              </a:spcBef>
              <a:spcAft>
                <a:spcPts val="600"/>
              </a:spcAft>
              <a:buClr>
                <a:schemeClr val="accent2"/>
              </a:buClr>
              <a:buSzTx/>
              <a:buFontTx/>
              <a:buNone/>
              <a:tabLst/>
            </a:pPr>
            <a:r>
              <a:rPr kumimoji="0" lang="en-US" altLang="en-US" b="0" i="0" u="none" strike="noStrike" cap="none" normalizeH="0" baseline="0" dirty="0">
                <a:ln>
                  <a:noFill/>
                </a:ln>
                <a:effectLst/>
              </a:rPr>
              <a:t>Regency-period readings for young children often emphasized moral instruction, folklore, and educational content. Authentic choices from that era include fairy tales collected by Charles Perrault (Cinderella, Little Red Riding Hood), early moral tales such as </a:t>
            </a:r>
            <a:r>
              <a:rPr kumimoji="0" lang="en-US" altLang="en-US" b="0" i="1" u="none" strike="noStrike" cap="none" normalizeH="0" baseline="0" dirty="0">
                <a:ln>
                  <a:noFill/>
                </a:ln>
                <a:effectLst/>
              </a:rPr>
              <a:t>The History of Little Goody Two-Shoes</a:t>
            </a:r>
            <a:r>
              <a:rPr kumimoji="0" lang="en-US" altLang="en-US" b="0" i="0" u="none" strike="noStrike" cap="none" normalizeH="0" baseline="0" dirty="0">
                <a:ln>
                  <a:noFill/>
                </a:ln>
                <a:effectLst/>
              </a:rPr>
              <a:t> (1787), and educational miscellanies for youth. </a:t>
            </a:r>
          </a:p>
          <a:p>
            <a:pPr marL="0" marR="0" lvl="0" indent="0" defTabSz="914400" fontAlgn="base">
              <a:lnSpc>
                <a:spcPct val="90000"/>
              </a:lnSpc>
              <a:spcBef>
                <a:spcPct val="0"/>
              </a:spcBef>
              <a:spcAft>
                <a:spcPts val="600"/>
              </a:spcAft>
              <a:buClr>
                <a:schemeClr val="accent2"/>
              </a:buClr>
              <a:buSzTx/>
              <a:buFontTx/>
              <a:buNone/>
              <a:tabLst/>
            </a:pPr>
            <a:r>
              <a:rPr kumimoji="0" lang="en-US" altLang="en-US" b="1" i="0" u="none" strike="noStrike" cap="none" normalizeH="0" baseline="0" dirty="0">
                <a:ln>
                  <a:noFill/>
                </a:ln>
                <a:effectLst/>
              </a:rPr>
              <a:t>Authentic Regency Period Readings (Early 1800s)</a:t>
            </a:r>
            <a:endParaRPr kumimoji="0" lang="en-US" altLang="en-US" b="0" i="0" u="none" strike="noStrike" cap="none" normalizeH="0" baseline="0" dirty="0">
              <a:ln>
                <a:noFill/>
              </a:ln>
              <a:effectLst/>
            </a:endParaRP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2"/>
              </a:rPr>
              <a:t>Charles Perrault Fairy Tales</a:t>
            </a:r>
            <a:r>
              <a:rPr kumimoji="0" lang="en-US" altLang="en-US" b="0" i="0" u="none" strike="noStrike" cap="none" normalizeH="0" baseline="0" dirty="0">
                <a:ln>
                  <a:noFill/>
                </a:ln>
                <a:effectLst/>
              </a:rPr>
              <a:t> (popularized by this era): </a:t>
            </a:r>
            <a:r>
              <a:rPr kumimoji="0" lang="en-US" altLang="en-US" b="0" i="1" u="none" strike="noStrike" cap="none" normalizeH="0" baseline="0" dirty="0">
                <a:ln>
                  <a:noFill/>
                </a:ln>
                <a:effectLst/>
              </a:rPr>
              <a:t>Cinderella</a:t>
            </a:r>
            <a:r>
              <a:rPr kumimoji="0" lang="en-US" altLang="en-US" b="0" i="0" u="none" strike="noStrike" cap="none" normalizeH="0" baseline="0" dirty="0">
                <a:ln>
                  <a:noFill/>
                </a:ln>
                <a:effectLst/>
              </a:rPr>
              <a:t>, </a:t>
            </a:r>
            <a:r>
              <a:rPr kumimoji="0" lang="en-US" altLang="en-US" b="0" i="1" u="none" strike="noStrike" cap="none" normalizeH="0" baseline="0" dirty="0">
                <a:ln>
                  <a:noFill/>
                </a:ln>
                <a:effectLst/>
              </a:rPr>
              <a:t>Puss in Boots</a:t>
            </a:r>
            <a:r>
              <a:rPr kumimoji="0" lang="en-US" altLang="en-US" b="0" i="0" u="none" strike="noStrike" cap="none" normalizeH="0" baseline="0" dirty="0">
                <a:ln>
                  <a:noFill/>
                </a:ln>
                <a:effectLst/>
              </a:rPr>
              <a:t>, and </a:t>
            </a:r>
            <a:r>
              <a:rPr kumimoji="0" lang="en-US" altLang="en-US" b="0" i="1" u="none" strike="noStrike" cap="none" normalizeH="0" baseline="0" dirty="0">
                <a:ln>
                  <a:noFill/>
                </a:ln>
                <a:effectLst/>
              </a:rPr>
              <a:t>Little Red Riding Hood</a:t>
            </a:r>
            <a:r>
              <a:rPr kumimoji="0" lang="en-US" altLang="en-US" b="0" i="0" u="none" strike="noStrike" cap="none" normalizeH="0" baseline="0" dirty="0">
                <a:ln>
                  <a:noFill/>
                </a:ln>
                <a:effectLst/>
              </a:rPr>
              <a: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3"/>
              </a:rPr>
              <a:t>The History of Little Goody Two-Shoes</a:t>
            </a:r>
            <a:r>
              <a:rPr kumimoji="0" lang="en-US" altLang="en-US" b="1" i="0" u="none" strike="noStrike" cap="none" normalizeH="0" baseline="0" dirty="0">
                <a:ln>
                  <a:noFill/>
                </a:ln>
                <a:effectLst/>
              </a:rPr>
              <a:t> (1787)</a:t>
            </a:r>
            <a:r>
              <a:rPr kumimoji="0" lang="en-US" altLang="en-US" b="0" i="0" u="none" strike="noStrike" cap="none" normalizeH="0" baseline="0" dirty="0">
                <a:ln>
                  <a:noFill/>
                </a:ln>
                <a:effectLst/>
              </a:rPr>
              <a:t>: Frequently read moral fiction from the period.</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4"/>
              </a:rPr>
              <a:t>The Juvenile Magazine; or, An Instructive and Entertaining Miscellany</a:t>
            </a:r>
            <a:r>
              <a:rPr kumimoji="0" lang="en-US" altLang="en-US" b="1" i="0" u="none" strike="noStrike" cap="none" normalizeH="0" baseline="0" dirty="0">
                <a:ln>
                  <a:noFill/>
                </a:ln>
                <a:effectLst/>
              </a:rPr>
              <a:t> (1788)</a:t>
            </a:r>
            <a:r>
              <a:rPr kumimoji="0" lang="en-US" altLang="en-US" b="0" i="0" u="none" strike="noStrike" cap="none" normalizeH="0" baseline="0" dirty="0">
                <a:ln>
                  <a:noFill/>
                </a:ln>
                <a:effectLst/>
              </a:rPr>
              <a:t>: Examples of moralistic, educational reading for children, notes </a:t>
            </a:r>
            <a:r>
              <a:rPr kumimoji="0" lang="en-US" altLang="en-US" b="0" i="0" u="none" strike="noStrike" cap="none" normalizeH="0" baseline="0" dirty="0" err="1">
                <a:ln>
                  <a:noFill/>
                </a:ln>
                <a:effectLst/>
                <a:hlinkClick r:id="rId5"/>
              </a:rPr>
              <a:t>ScholarBlogs</a:t>
            </a:r>
            <a:r>
              <a:rPr kumimoji="0" lang="en-US" altLang="en-US" b="0" i="0" u="none" strike="noStrike" cap="none" normalizeH="0" baseline="0" dirty="0">
                <a:ln>
                  <a:noFill/>
                </a:ln>
                <a:effectLst/>
              </a:rPr>
              <a: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6"/>
              </a:rPr>
              <a:t>A Token for Children</a:t>
            </a:r>
            <a:r>
              <a:rPr kumimoji="0" lang="en-US" altLang="en-US" b="1" i="0" u="none" strike="noStrike" cap="none" normalizeH="0" baseline="0" dirty="0">
                <a:ln>
                  <a:noFill/>
                </a:ln>
                <a:effectLst/>
              </a:rPr>
              <a:t> by James Janeway (1795)</a:t>
            </a:r>
            <a:r>
              <a:rPr kumimoji="0" lang="en-US" altLang="en-US" b="0" i="0" u="none" strike="noStrike" cap="none" normalizeH="0" baseline="0" dirty="0">
                <a:ln>
                  <a:noFill/>
                </a:ln>
                <a:effectLst/>
              </a:rPr>
              <a:t>: A very popular pious text for children.</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7"/>
              </a:rPr>
              <a:t>The Governess, Or, The Little Female Academy</a:t>
            </a:r>
            <a:r>
              <a:rPr kumimoji="0" lang="en-US" altLang="en-US" b="1" i="0" u="none" strike="noStrike" cap="none" normalizeH="0" baseline="0" dirty="0">
                <a:ln>
                  <a:noFill/>
                </a:ln>
                <a:effectLst/>
              </a:rPr>
              <a:t> by Sarah Fielding (1749)</a:t>
            </a:r>
            <a:r>
              <a:rPr kumimoji="0" lang="en-US" altLang="en-US" b="0" i="0" u="none" strike="noStrike" cap="none" normalizeH="0" baseline="0" dirty="0">
                <a:ln>
                  <a:noFill/>
                </a:ln>
                <a:effectLst/>
              </a:rPr>
              <a:t>: Still widely read in early 19th-century nurseries.</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8"/>
              </a:rPr>
              <a:t>Early Grimm Tales</a:t>
            </a:r>
            <a:r>
              <a:rPr kumimoji="0" lang="en-US" altLang="en-US" b="1" i="0" u="none" strike="noStrike" cap="none" normalizeH="0" baseline="0" dirty="0">
                <a:ln>
                  <a:noFill/>
                </a:ln>
                <a:effectLst/>
              </a:rPr>
              <a:t> (c. 1814-15)</a:t>
            </a:r>
            <a:r>
              <a:rPr kumimoji="0" lang="en-US" altLang="en-US" b="0" i="0" u="none" strike="noStrike" cap="none" normalizeH="0" baseline="0" dirty="0">
                <a:ln>
                  <a:noFill/>
                </a:ln>
                <a:effectLst/>
              </a:rPr>
              <a:t>: Stories collected by Jacob and Wilhelm Grimm were just arriving in England. </a:t>
            </a:r>
          </a:p>
          <a:p>
            <a:pPr marL="0" marR="0" lvl="0" indent="0" defTabSz="914400" fontAlgn="base">
              <a:lnSpc>
                <a:spcPct val="90000"/>
              </a:lnSpc>
              <a:spcBef>
                <a:spcPct val="0"/>
              </a:spcBef>
              <a:spcAft>
                <a:spcPts val="600"/>
              </a:spcAft>
              <a:buClr>
                <a:schemeClr val="accent2"/>
              </a:buClr>
              <a:buSzTx/>
              <a:buFontTx/>
              <a:buNone/>
              <a:tabLst/>
            </a:pPr>
            <a:r>
              <a:rPr kumimoji="0" lang="en-US" altLang="en-US" b="1" i="0" u="none" strike="noStrike" cap="none" normalizeH="0" baseline="0" dirty="0">
                <a:ln>
                  <a:noFill/>
                </a:ln>
                <a:effectLst/>
              </a:rPr>
              <a:t>Themes in Regency Children’s Literature</a:t>
            </a:r>
            <a:r>
              <a:rPr kumimoji="0" lang="en-US" altLang="en-US" b="0" i="0" u="none" strike="noStrike" cap="none" normalizeH="0" baseline="0" dirty="0">
                <a:ln>
                  <a:noFill/>
                </a:ln>
                <a:effectLst/>
              </a:rPr>
              <a:t> </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Moral Instruction:</a:t>
            </a:r>
            <a:r>
              <a:rPr kumimoji="0" lang="en-US" altLang="en-US" b="0" i="0" u="none" strike="noStrike" cap="none" normalizeH="0" baseline="0" dirty="0">
                <a:ln>
                  <a:noFill/>
                </a:ln>
                <a:effectLst/>
              </a:rPr>
              <a:t> Many books aimed to teach polite manners, honesty, and piety, as seen in publications listed by </a:t>
            </a:r>
            <a:r>
              <a:rPr kumimoji="0" lang="en-US" altLang="en-US" b="0" i="0" u="none" strike="noStrike" cap="none" normalizeH="0" baseline="0" dirty="0" err="1">
                <a:ln>
                  <a:noFill/>
                </a:ln>
                <a:effectLst/>
                <a:hlinkClick r:id="rId9"/>
              </a:rPr>
              <a:t>FutureLearn</a:t>
            </a:r>
            <a:r>
              <a:rPr kumimoji="0" lang="en-US" altLang="en-US" b="0" i="0" u="none" strike="noStrike" cap="none" normalizeH="0" baseline="0" dirty="0">
                <a:ln>
                  <a:noFill/>
                </a:ln>
                <a:effectLst/>
              </a:rPr>
              <a: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Nature and Country Life:</a:t>
            </a:r>
            <a:r>
              <a:rPr kumimoji="0" lang="en-US" altLang="en-US" b="0" i="0" u="none" strike="noStrike" cap="none" normalizeH="0" baseline="0" dirty="0">
                <a:ln>
                  <a:noFill/>
                </a:ln>
                <a:effectLst/>
              </a:rPr>
              <a:t> Poetry from the era often reflected on rural scenes and simple beauties, such as those by John Clare, notes </a:t>
            </a:r>
            <a:r>
              <a:rPr kumimoji="0" lang="en-US" altLang="en-US" b="0" i="0" u="none" strike="noStrike" cap="none" normalizeH="0" baseline="0" dirty="0">
                <a:ln>
                  <a:noFill/>
                </a:ln>
                <a:effectLst/>
                <a:hlinkClick r:id="rId10"/>
              </a:rPr>
              <a:t>Read Great Literature</a:t>
            </a:r>
            <a:r>
              <a:rPr kumimoji="0" lang="en-US" altLang="en-US" b="0" i="0" u="none" strike="noStrike" cap="none" normalizeH="0" baseline="0" dirty="0">
                <a:ln>
                  <a:noFill/>
                </a:ln>
                <a:effectLst/>
              </a:rPr>
              <a: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Fables and Fairy Tales:</a:t>
            </a:r>
            <a:r>
              <a:rPr kumimoji="0" lang="en-US" altLang="en-US" b="0" i="0" u="none" strike="noStrike" cap="none" normalizeH="0" baseline="0" dirty="0">
                <a:ln>
                  <a:noFill/>
                </a:ln>
                <a:effectLst/>
              </a:rPr>
              <a:t> Fairy tales was becoming popular, even if sometimes cleaned up for nurseries, notes </a:t>
            </a:r>
            <a:r>
              <a:rPr kumimoji="0" lang="en-US" altLang="en-US" b="0" i="0" u="none" strike="noStrike" cap="none" normalizeH="0" baseline="0" dirty="0">
                <a:ln>
                  <a:noFill/>
                </a:ln>
                <a:effectLst/>
                <a:hlinkClick r:id="rId11"/>
              </a:rPr>
              <a:t>Risky Regencies</a:t>
            </a:r>
            <a:r>
              <a:rPr kumimoji="0" lang="en-US" altLang="en-US" b="0" i="0" u="none" strike="noStrike" cap="none" normalizeH="0" baseline="0" dirty="0">
                <a:ln>
                  <a:noFill/>
                </a:ln>
                <a:effectLst/>
              </a:rPr>
              <a:t>. </a:t>
            </a:r>
          </a:p>
          <a:p>
            <a:pPr marL="0" marR="0" lvl="0" indent="0" defTabSz="914400" fontAlgn="base">
              <a:lnSpc>
                <a:spcPct val="90000"/>
              </a:lnSpc>
              <a:spcBef>
                <a:spcPct val="0"/>
              </a:spcBef>
              <a:spcAft>
                <a:spcPts val="600"/>
              </a:spcAft>
              <a:buClr>
                <a:schemeClr val="accent2"/>
              </a:buClr>
              <a:buSzTx/>
              <a:buFontTx/>
              <a:buNone/>
              <a:tabLst/>
            </a:pPr>
            <a:r>
              <a:rPr kumimoji="0" lang="en-US" altLang="en-US" b="1" i="0" u="none" strike="noStrike" cap="none" normalizeH="0" baseline="0" dirty="0">
                <a:ln>
                  <a:noFill/>
                </a:ln>
                <a:effectLst/>
              </a:rPr>
              <a:t>Later Interpretations/Historical Fiction (Modern)</a:t>
            </a:r>
            <a:endParaRPr kumimoji="0" lang="en-US" altLang="en-US" b="0" i="0" u="none" strike="noStrike" cap="none" normalizeH="0" baseline="0" dirty="0">
              <a:ln>
                <a:noFill/>
              </a:ln>
              <a:effectLst/>
            </a:endParaRP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12"/>
              </a:rPr>
              <a:t>Can't You Make Them Behave, King George?</a:t>
            </a:r>
            <a:r>
              <a:rPr kumimoji="0" lang="en-US" altLang="en-US" b="1" i="0" u="none" strike="noStrike" cap="none" normalizeH="0" baseline="0" dirty="0">
                <a:ln>
                  <a:noFill/>
                </a:ln>
                <a:effectLst/>
              </a:rPr>
              <a:t> by Jean Fritz</a:t>
            </a:r>
            <a:r>
              <a:rPr kumimoji="0" lang="en-US" altLang="en-US" b="0" i="0" u="none" strike="noStrike" cap="none" normalizeH="0" baseline="0" dirty="0">
                <a:ln>
                  <a:noFill/>
                </a:ln>
                <a:effectLst/>
              </a:rPr>
              <a:t>: While modern, this covers the period, as shown on </a:t>
            </a:r>
            <a:r>
              <a:rPr kumimoji="0" lang="en-US" altLang="en-US" b="0" i="0" u="none" strike="noStrike" cap="none" normalizeH="0" baseline="0" dirty="0">
                <a:ln>
                  <a:noFill/>
                </a:ln>
                <a:effectLst/>
                <a:hlinkClick r:id="rId13"/>
              </a:rPr>
              <a:t>YouTube</a:t>
            </a:r>
            <a:r>
              <a:rPr kumimoji="0" lang="en-US" altLang="en-US" b="0" i="0" u="none" strike="noStrike" cap="none" normalizeH="0" baseline="0" dirty="0">
                <a:ln>
                  <a:noFill/>
                </a:ln>
                <a:effectLst/>
              </a:rPr>
              <a: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hlinkClick r:id="rId14"/>
              </a:rPr>
              <a:t>The Courage of Sarah Noble</a:t>
            </a:r>
            <a:r>
              <a:rPr kumimoji="0" lang="en-US" altLang="en-US" b="1" i="0" u="none" strike="noStrike" cap="none" normalizeH="0" baseline="0" dirty="0">
                <a:ln>
                  <a:noFill/>
                </a:ln>
                <a:effectLst/>
              </a:rPr>
              <a:t> by Alice Dalgliesh</a:t>
            </a:r>
            <a:r>
              <a:rPr kumimoji="0" lang="en-US" altLang="en-US" b="0" i="0" u="none" strike="noStrike" cap="none" normalizeH="0" baseline="0" dirty="0">
                <a:ln>
                  <a:noFill/>
                </a:ln>
                <a:effectLst/>
              </a:rPr>
              <a:t>: Similar historical fiction setting, says</a:t>
            </a:r>
          </a:p>
        </p:txBody>
      </p:sp>
      <p:sp>
        <p:nvSpPr>
          <p:cNvPr id="2" name="Rectangle 1">
            <a:extLst>
              <a:ext uri="{FF2B5EF4-FFF2-40B4-BE49-F238E27FC236}">
                <a16:creationId xmlns:a16="http://schemas.microsoft.com/office/drawing/2014/main" id="{4D7F9DF4-6E7B-D737-1173-54CA0900BD4E}"/>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714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B3FB37-8257-58BC-E38F-9D8D3D473689}"/>
              </a:ext>
            </a:extLst>
          </p:cNvPr>
          <p:cNvSpPr txBox="1"/>
          <p:nvPr/>
        </p:nvSpPr>
        <p:spPr>
          <a:xfrm>
            <a:off x="1024128" y="0"/>
            <a:ext cx="6066818" cy="6309360"/>
          </a:xfrm>
          <a:prstGeom prst="rect">
            <a:avLst/>
          </a:prstGeom>
        </p:spPr>
        <p:txBody>
          <a:bodyPr vert="horz" lIns="45720" tIns="45720" rIns="45720" bIns="45720" rtlCol="0">
            <a:normAutofit/>
          </a:bodyPr>
          <a:lstStyle/>
          <a:p>
            <a:pPr marL="0" marR="0" lvl="0" indent="0" defTabSz="914400" fontAlgn="base">
              <a:lnSpc>
                <a:spcPct val="90000"/>
              </a:lnSpc>
              <a:spcBef>
                <a:spcPct val="0"/>
              </a:spcBef>
              <a:spcAft>
                <a:spcPts val="600"/>
              </a:spcAft>
              <a:buClr>
                <a:schemeClr val="accent2"/>
              </a:buClr>
              <a:buSzTx/>
              <a:buFontTx/>
              <a:buNone/>
              <a:tabLst/>
            </a:pPr>
            <a:r>
              <a:rPr kumimoji="0" lang="en-US" altLang="en-US" b="0" i="0" u="none" strike="noStrike" cap="none" normalizeH="0" baseline="0" dirty="0">
                <a:ln>
                  <a:noFill/>
                </a:ln>
                <a:effectLst/>
              </a:rPr>
              <a:t>Helping children learn literature involves fostering a love for reading through consistent read-aloud sessions, encouraging curiosity, and engaging in open discussions about stories rather than quizzing them. Focus on understanding themes, characters, and plot, while allowing children to choose books that interest them to develop a lasting appreciation. </a:t>
            </a:r>
          </a:p>
          <a:p>
            <a:pPr marL="0" marR="0" lvl="0" indent="0" defTabSz="914400" fontAlgn="base">
              <a:lnSpc>
                <a:spcPct val="90000"/>
              </a:lnSpc>
              <a:spcBef>
                <a:spcPct val="0"/>
              </a:spcBef>
              <a:spcAft>
                <a:spcPts val="600"/>
              </a:spcAft>
              <a:buClr>
                <a:schemeClr val="accent2"/>
              </a:buClr>
              <a:buSzTx/>
              <a:buFontTx/>
              <a:buNone/>
              <a:tabLst/>
            </a:pPr>
            <a:r>
              <a:rPr kumimoji="0" lang="en-US" altLang="en-US" b="1" i="0" u="none" strike="noStrike" cap="none" normalizeH="0" baseline="0" dirty="0">
                <a:ln>
                  <a:noFill/>
                </a:ln>
                <a:effectLst/>
              </a:rPr>
              <a:t>Strategies for Fostering Literary Appreciation</a:t>
            </a:r>
            <a:endParaRPr kumimoji="0" lang="en-US" altLang="en-US" b="0" i="0" u="none" strike="noStrike" cap="none" normalizeH="0" baseline="0" dirty="0">
              <a:ln>
                <a:noFill/>
              </a:ln>
              <a:effectLst/>
            </a:endParaRP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Read Aloud Regularly:</a:t>
            </a:r>
            <a:r>
              <a:rPr kumimoji="0" lang="en-US" altLang="en-US" b="0" i="0" u="none" strike="noStrike" cap="none" normalizeH="0" baseline="0" dirty="0">
                <a:ln>
                  <a:noFill/>
                </a:ln>
                <a:effectLst/>
              </a:rPr>
              <a:t> Read to children even after they can read independently to model fluency and expression.</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Encourage Meaningful Discussions:</a:t>
            </a:r>
            <a:r>
              <a:rPr kumimoji="0" lang="en-US" altLang="en-US" b="0" i="0" u="none" strike="noStrike" cap="none" normalizeH="0" baseline="0" dirty="0">
                <a:ln>
                  <a:noFill/>
                </a:ln>
                <a:effectLst/>
              </a:rPr>
              <a:t> Instead of quizzing, talk about why characters made certain choices, what surprises them, and what they think will happen next.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Focus on Themes and Characters:</a:t>
            </a:r>
            <a:r>
              <a:rPr kumimoji="0" lang="en-US" altLang="en-US" b="0" i="0" u="none" strike="noStrike" cap="none" normalizeH="0" baseline="0" dirty="0">
                <a:ln>
                  <a:noFill/>
                </a:ln>
                <a:effectLst/>
              </a:rPr>
              <a:t> Encourage children to identify the "big ideas" (themes) and understand character motivations, rather than just the plot.</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Explore Different Genres:</a:t>
            </a:r>
            <a:r>
              <a:rPr kumimoji="0" lang="en-US" altLang="en-US" b="0" i="0" u="none" strike="noStrike" cap="none" normalizeH="0" baseline="0" dirty="0">
                <a:ln>
                  <a:noFill/>
                </a:ln>
                <a:effectLst/>
              </a:rPr>
              <a:t> Introduce a variety of literature, including novels, short stories, and classics, to find what resonates with them.</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Ask Open-Ended Questions:</a:t>
            </a:r>
            <a:r>
              <a:rPr kumimoji="0" lang="en-US" altLang="en-US" b="0" i="0" u="none" strike="noStrike" cap="none" normalizeH="0" baseline="0" dirty="0">
                <a:ln>
                  <a:noFill/>
                </a:ln>
                <a:effectLst/>
              </a:rPr>
              <a:t> Ask questions that encourage deeper thinking, such as "Why do you think the character did that?" or "How would you feel if you were in that story?".</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rPr>
              <a:t>Make Connections:</a:t>
            </a:r>
            <a:r>
              <a:rPr kumimoji="0" lang="en-US" altLang="en-US" b="0" i="0" u="none" strike="noStrike" cap="none" normalizeH="0" baseline="0" dirty="0">
                <a:ln>
                  <a:noFill/>
                </a:ln>
                <a:effectLst/>
              </a:rPr>
              <a:t> Help children relate the story to their own lives or other books they have read</a:t>
            </a:r>
          </a:p>
        </p:txBody>
      </p:sp>
      <p:pic>
        <p:nvPicPr>
          <p:cNvPr id="8" name="Picture 7" descr="Closeup of hands holding an open book">
            <a:extLst>
              <a:ext uri="{FF2B5EF4-FFF2-40B4-BE49-F238E27FC236}">
                <a16:creationId xmlns:a16="http://schemas.microsoft.com/office/drawing/2014/main" id="{EDF1498F-F97D-A55C-A806-25E99BA929F9}"/>
              </a:ext>
            </a:extLst>
          </p:cNvPr>
          <p:cNvPicPr>
            <a:picLocks noChangeAspect="1"/>
          </p:cNvPicPr>
          <p:nvPr/>
        </p:nvPicPr>
        <p:blipFill>
          <a:blip r:embed="rId2"/>
          <a:srcRect l="25730" r="29110" b="-1"/>
          <a:stretch>
            <a:fillRect/>
          </a:stretch>
        </p:blipFill>
        <p:spPr>
          <a:xfrm>
            <a:off x="7552266" y="10"/>
            <a:ext cx="4639733" cy="6857990"/>
          </a:xfrm>
          <a:prstGeom prst="rect">
            <a:avLst/>
          </a:prstGeom>
        </p:spPr>
      </p:pic>
      <p:sp>
        <p:nvSpPr>
          <p:cNvPr id="2" name="Rectangle 1">
            <a:extLst>
              <a:ext uri="{FF2B5EF4-FFF2-40B4-BE49-F238E27FC236}">
                <a16:creationId xmlns:a16="http://schemas.microsoft.com/office/drawing/2014/main" id="{B85B34C1-4636-FD38-B8B7-FE44B9393BFC}"/>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648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4F4AF38-8AAD-4B65-9274-0033CABC4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C3EBAC-BC75-D768-4F31-FC4F43CD4E46}"/>
              </a:ext>
            </a:extLst>
          </p:cNvPr>
          <p:cNvSpPr txBox="1"/>
          <p:nvPr/>
        </p:nvSpPr>
        <p:spPr>
          <a:xfrm>
            <a:off x="275303" y="206477"/>
            <a:ext cx="4540537" cy="6499123"/>
          </a:xfrm>
          <a:prstGeom prst="rect">
            <a:avLst/>
          </a:prstGeom>
        </p:spPr>
        <p:txBody>
          <a:bodyPr vert="horz" lIns="45720" tIns="45720" rIns="45720" bIns="45720" rtlCol="0">
            <a:normAutofit/>
          </a:bodyPr>
          <a:lstStyle/>
          <a:p>
            <a:pPr marL="0" marR="0" lvl="0" indent="0" defTabSz="914400" fontAlgn="base">
              <a:lnSpc>
                <a:spcPct val="90000"/>
              </a:lnSpc>
              <a:spcBef>
                <a:spcPct val="0"/>
              </a:spcBef>
              <a:spcAft>
                <a:spcPts val="600"/>
              </a:spcAft>
              <a:buClr>
                <a:schemeClr val="accent2"/>
              </a:buClr>
              <a:buSzTx/>
              <a:buFontTx/>
              <a:buNone/>
              <a:tabLst/>
            </a:pPr>
            <a:r>
              <a:rPr kumimoji="0" lang="en-US" altLang="en-US" sz="2400" b="1" i="0" u="none" strike="noStrike" cap="none" normalizeH="0" baseline="0" dirty="0">
                <a:ln>
                  <a:noFill/>
                </a:ln>
                <a:solidFill>
                  <a:srgbClr val="FFFFFF"/>
                </a:solidFill>
                <a:effectLst/>
              </a:rPr>
              <a:t>Key Aspects of Literary Analysis</a:t>
            </a:r>
            <a:endParaRPr kumimoji="0" lang="en-US" altLang="en-US" sz="2400" b="0" i="0" u="none" strike="noStrike" cap="none" normalizeH="0" baseline="0" dirty="0">
              <a:ln>
                <a:noFill/>
              </a:ln>
              <a:solidFill>
                <a:srgbClr val="FFFFFF"/>
              </a:solidFill>
              <a:effectLst/>
            </a:endParaRPr>
          </a:p>
          <a:p>
            <a:pPr marL="0" marR="0" lvl="0" indent="0" defTabSz="914400" fontAlgn="base">
              <a:lnSpc>
                <a:spcPct val="90000"/>
              </a:lnSpc>
              <a:spcBef>
                <a:spcPct val="0"/>
              </a:spcBef>
              <a:spcAft>
                <a:spcPts val="600"/>
              </a:spcAft>
              <a:buClr>
                <a:schemeClr val="accent2"/>
              </a:buClr>
              <a:buSzTx/>
              <a:buFontTx/>
              <a:buChar char="•"/>
              <a:tabLst/>
            </a:pPr>
            <a:r>
              <a:rPr kumimoji="0" lang="en-US" altLang="en-US" sz="2400" b="1" i="0" u="none" strike="noStrike" cap="none" normalizeH="0" baseline="0" dirty="0">
                <a:ln>
                  <a:noFill/>
                </a:ln>
                <a:solidFill>
                  <a:srgbClr val="FFFFFF"/>
                </a:solidFill>
                <a:effectLst/>
              </a:rPr>
              <a:t>Plot:</a:t>
            </a:r>
            <a:r>
              <a:rPr kumimoji="0" lang="en-US" altLang="en-US" sz="2400" b="0" i="0" u="none" strike="noStrike" cap="none" normalizeH="0" baseline="0" dirty="0">
                <a:ln>
                  <a:noFill/>
                </a:ln>
                <a:solidFill>
                  <a:srgbClr val="FFFFFF"/>
                </a:solidFill>
                <a:effectLst/>
              </a:rPr>
              <a:t> The sequence of events in a story.</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sz="2400" b="1" i="0" u="none" strike="noStrike" cap="none" normalizeH="0" baseline="0" dirty="0">
                <a:ln>
                  <a:noFill/>
                </a:ln>
                <a:solidFill>
                  <a:srgbClr val="FFFFFF"/>
                </a:solidFill>
                <a:effectLst/>
              </a:rPr>
              <a:t>Character:</a:t>
            </a:r>
            <a:r>
              <a:rPr kumimoji="0" lang="en-US" altLang="en-US" sz="2400" b="0" i="0" u="none" strike="noStrike" cap="none" normalizeH="0" baseline="0" dirty="0">
                <a:ln>
                  <a:noFill/>
                </a:ln>
                <a:solidFill>
                  <a:srgbClr val="FFFFFF"/>
                </a:solidFill>
                <a:effectLst/>
              </a:rPr>
              <a:t> The people, animals, or creatures in a story.</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sz="2400" b="1" i="0" u="none" strike="noStrike" cap="none" normalizeH="0" baseline="0" dirty="0">
                <a:ln>
                  <a:noFill/>
                </a:ln>
                <a:solidFill>
                  <a:srgbClr val="FFFFFF"/>
                </a:solidFill>
                <a:effectLst/>
              </a:rPr>
              <a:t>Theme:</a:t>
            </a:r>
            <a:r>
              <a:rPr kumimoji="0" lang="en-US" altLang="en-US" sz="2400" b="0" i="0" u="none" strike="noStrike" cap="none" normalizeH="0" baseline="0" dirty="0">
                <a:ln>
                  <a:noFill/>
                </a:ln>
                <a:solidFill>
                  <a:srgbClr val="FFFFFF"/>
                </a:solidFill>
                <a:effectLst/>
              </a:rPr>
              <a:t> The underlying message or main idea of the story.</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sz="2400" b="1" i="0" u="none" strike="noStrike" cap="none" normalizeH="0" baseline="0" dirty="0">
                <a:ln>
                  <a:noFill/>
                </a:ln>
                <a:solidFill>
                  <a:srgbClr val="FFFFFF"/>
                </a:solidFill>
                <a:effectLst/>
              </a:rPr>
              <a:t>Setting:</a:t>
            </a:r>
            <a:r>
              <a:rPr kumimoji="0" lang="en-US" altLang="en-US" sz="2400" b="0" i="0" u="none" strike="noStrike" cap="none" normalizeH="0" baseline="0" dirty="0">
                <a:ln>
                  <a:noFill/>
                </a:ln>
                <a:solidFill>
                  <a:srgbClr val="FFFFFF"/>
                </a:solidFill>
                <a:effectLst/>
              </a:rPr>
              <a:t> The time and place where the story happens.</a:t>
            </a:r>
          </a:p>
          <a:p>
            <a:pPr marL="0" marR="0" lvl="0" indent="0" defTabSz="914400" fontAlgn="base">
              <a:lnSpc>
                <a:spcPct val="90000"/>
              </a:lnSpc>
              <a:spcBef>
                <a:spcPct val="0"/>
              </a:spcBef>
              <a:spcAft>
                <a:spcPts val="600"/>
              </a:spcAft>
              <a:buClr>
                <a:schemeClr val="accent2"/>
              </a:buClr>
              <a:buSzTx/>
              <a:buFontTx/>
              <a:buChar char="•"/>
              <a:tabLst/>
            </a:pPr>
            <a:r>
              <a:rPr kumimoji="0" lang="en-US" altLang="en-US" sz="2400" b="1" i="0" u="none" strike="noStrike" cap="none" normalizeH="0" baseline="0" dirty="0">
                <a:ln>
                  <a:noFill/>
                </a:ln>
                <a:solidFill>
                  <a:srgbClr val="FFFFFF"/>
                </a:solidFill>
                <a:effectLst/>
              </a:rPr>
              <a:t>Conflict:</a:t>
            </a:r>
            <a:r>
              <a:rPr kumimoji="0" lang="en-US" altLang="en-US" sz="2400" b="0" i="0" u="none" strike="noStrike" cap="none" normalizeH="0" baseline="0" dirty="0">
                <a:ln>
                  <a:noFill/>
                </a:ln>
                <a:solidFill>
                  <a:srgbClr val="FFFFFF"/>
                </a:solidFill>
                <a:effectLst/>
              </a:rPr>
              <a:t> The problem the characters are trying to solve. </a:t>
            </a:r>
          </a:p>
          <a:p>
            <a:pPr marL="0" marR="0" lvl="0" indent="0" defTabSz="914400" fontAlgn="base">
              <a:lnSpc>
                <a:spcPct val="90000"/>
              </a:lnSpc>
              <a:spcBef>
                <a:spcPct val="0"/>
              </a:spcBef>
              <a:spcAft>
                <a:spcPts val="600"/>
              </a:spcAft>
              <a:buClr>
                <a:schemeClr val="accent2"/>
              </a:buClr>
              <a:buSzTx/>
              <a:buFontTx/>
              <a:buNone/>
              <a:tabLst/>
            </a:pPr>
            <a:r>
              <a:rPr kumimoji="0" lang="en-US" altLang="en-US" sz="2400" b="0" i="0" u="none" strike="noStrike" cap="none" normalizeH="0" baseline="0" dirty="0">
                <a:ln>
                  <a:noFill/>
                </a:ln>
                <a:solidFill>
                  <a:srgbClr val="FFFFFF"/>
                </a:solidFill>
                <a:effectLst/>
              </a:rPr>
              <a:t>By focusing on enjoyment and curiosity, children will naturally develop the critical thinking skills needed to appreciate and understand literature.</a:t>
            </a:r>
          </a:p>
        </p:txBody>
      </p:sp>
      <p:pic>
        <p:nvPicPr>
          <p:cNvPr id="10" name="Graphic 9" descr="Books">
            <a:extLst>
              <a:ext uri="{FF2B5EF4-FFF2-40B4-BE49-F238E27FC236}">
                <a16:creationId xmlns:a16="http://schemas.microsoft.com/office/drawing/2014/main" id="{40E3F951-FD3C-DDAA-CEFB-587BAE72CE7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096000" y="701039"/>
            <a:ext cx="5455921" cy="5455921"/>
          </a:xfrm>
          <a:prstGeom prst="rect">
            <a:avLst/>
          </a:prstGeom>
        </p:spPr>
      </p:pic>
    </p:spTree>
    <p:extLst>
      <p:ext uri="{BB962C8B-B14F-4D97-AF65-F5344CB8AC3E}">
        <p14:creationId xmlns:p14="http://schemas.microsoft.com/office/powerpoint/2010/main" val="227863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8963-22F4-E2E0-29FF-E88FB20B9DF0}"/>
              </a:ext>
            </a:extLst>
          </p:cNvPr>
          <p:cNvSpPr>
            <a:spLocks noGrp="1"/>
          </p:cNvSpPr>
          <p:nvPr>
            <p:ph type="title"/>
          </p:nvPr>
        </p:nvSpPr>
        <p:spPr/>
        <p:txBody>
          <a:bodyPr/>
          <a:lstStyle/>
          <a:p>
            <a:r>
              <a:rPr lang="en-US" dirty="0"/>
              <a:t>Why Do Readers Love Regency/Historical Romance?</a:t>
            </a:r>
          </a:p>
        </p:txBody>
      </p:sp>
      <p:sp>
        <p:nvSpPr>
          <p:cNvPr id="3" name="Content Placeholder 2">
            <a:extLst>
              <a:ext uri="{FF2B5EF4-FFF2-40B4-BE49-F238E27FC236}">
                <a16:creationId xmlns:a16="http://schemas.microsoft.com/office/drawing/2014/main" id="{34228DCF-DC55-4BEC-F9C6-F597C6D2A974}"/>
              </a:ext>
            </a:extLst>
          </p:cNvPr>
          <p:cNvSpPr>
            <a:spLocks noGrp="1"/>
          </p:cNvSpPr>
          <p:nvPr>
            <p:ph idx="1"/>
          </p:nvPr>
        </p:nvSpPr>
        <p:spPr/>
        <p:txBody>
          <a:bodyPr/>
          <a:lstStyle/>
          <a:p>
            <a:r>
              <a:rPr lang="en-US" dirty="0"/>
              <a:t>What defines the Regency period</a:t>
            </a:r>
          </a:p>
          <a:p>
            <a:r>
              <a:rPr lang="en-US" dirty="0"/>
              <a:t>The period is called the Regency because George IV became regent for his father, King George III, who was suffering from mental illness. Officially, the Regency lasted from 1811 to 1820, though some people stretch it from 1795 to 1837 and call it the Extended Regency. Many people think of this era as one of elegance and excess, mostly because books and TV shows focus on the lives of the rich and aristocratic. It makes for great escapism. Here’s a quick summary of the people I think have shaped how we see the Regency today:</a:t>
            </a:r>
          </a:p>
          <a:p>
            <a:endParaRPr lang="en-US" dirty="0"/>
          </a:p>
        </p:txBody>
      </p:sp>
      <p:sp>
        <p:nvSpPr>
          <p:cNvPr id="4" name="Text Placeholder 3">
            <a:extLst>
              <a:ext uri="{FF2B5EF4-FFF2-40B4-BE49-F238E27FC236}">
                <a16:creationId xmlns:a16="http://schemas.microsoft.com/office/drawing/2014/main" id="{A424876D-159A-8638-648A-E75254490B43}"/>
              </a:ext>
            </a:extLst>
          </p:cNvPr>
          <p:cNvSpPr>
            <a:spLocks noGrp="1"/>
          </p:cNvSpPr>
          <p:nvPr>
            <p:ph type="body" sz="half" idx="2"/>
          </p:nvPr>
        </p:nvSpPr>
        <p:spPr/>
        <p:txBody>
          <a:bodyPr/>
          <a:lstStyle/>
          <a:p>
            <a:r>
              <a:rPr lang="en-US" dirty="0">
                <a:hlinkClick r:id="rId2"/>
              </a:rPr>
              <a:t>https://lithub.com/why-regency-romances-are-the-best-type-of-romance-novels/</a:t>
            </a:r>
            <a:endParaRPr lang="en-US" dirty="0"/>
          </a:p>
          <a:p>
            <a:endParaRPr lang="en-US" dirty="0"/>
          </a:p>
          <a:p>
            <a:r>
              <a:rPr lang="en-US" dirty="0"/>
              <a:t>https://secondwindpub.wordpress.com/2014/05/16/why-do-readers-love-regencyhistorical-romance/</a:t>
            </a:r>
          </a:p>
        </p:txBody>
      </p:sp>
    </p:spTree>
    <p:extLst>
      <p:ext uri="{BB962C8B-B14F-4D97-AF65-F5344CB8AC3E}">
        <p14:creationId xmlns:p14="http://schemas.microsoft.com/office/powerpoint/2010/main" val="4510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CE1A1E2-7FD0-0E46-BB26-3BF7C80AA23F}"/>
              </a:ext>
            </a:extLst>
          </p:cNvPr>
          <p:cNvSpPr txBox="1"/>
          <p:nvPr/>
        </p:nvSpPr>
        <p:spPr>
          <a:xfrm>
            <a:off x="1024128" y="70338"/>
            <a:ext cx="6066818" cy="6239022"/>
          </a:xfrm>
          <a:prstGeom prst="rect">
            <a:avLst/>
          </a:prstGeom>
        </p:spPr>
        <p:txBody>
          <a:bodyPr vert="horz" lIns="45720" tIns="45720" rIns="45720" bIns="45720" rtlCol="0">
            <a:normAutofit fontScale="92500" lnSpcReduction="10000"/>
          </a:bodyPr>
          <a:lstStyle/>
          <a:p>
            <a:pPr defTabSz="914400" fontAlgn="base">
              <a:lnSpc>
                <a:spcPct val="90000"/>
              </a:lnSpc>
              <a:spcAft>
                <a:spcPts val="600"/>
              </a:spcAft>
              <a:buClr>
                <a:schemeClr val="accent2"/>
              </a:buClr>
              <a:buNone/>
            </a:pPr>
            <a:r>
              <a:rPr lang="en-US" sz="2000" b="1" i="0" dirty="0">
                <a:effectLst/>
              </a:rPr>
              <a:t>What Makes a Strong British Literature Curriculum for High schoolers</a:t>
            </a:r>
          </a:p>
          <a:p>
            <a:pPr defTabSz="914400" fontAlgn="base">
              <a:lnSpc>
                <a:spcPct val="90000"/>
              </a:lnSpc>
              <a:spcAft>
                <a:spcPts val="600"/>
              </a:spcAft>
              <a:buClr>
                <a:schemeClr val="accent2"/>
              </a:buClr>
            </a:pPr>
            <a:r>
              <a:rPr lang="en-US" sz="2000" dirty="0"/>
              <a:t>British literature is a cornerstone of high school English studies, allowing students to engage with some of the most profound and influential works ever written. But what defines a strong British literature curriculum?</a:t>
            </a:r>
          </a:p>
          <a:p>
            <a:pPr defTabSz="914400" fontAlgn="base">
              <a:lnSpc>
                <a:spcPct val="90000"/>
              </a:lnSpc>
              <a:spcAft>
                <a:spcPts val="600"/>
              </a:spcAft>
              <a:buClr>
                <a:schemeClr val="accent2"/>
              </a:buClr>
            </a:pPr>
            <a:r>
              <a:rPr lang="en-US" sz="2000" dirty="0"/>
              <a:t>A well-designed program does more than expose students to classic books—it deepens their understanding of history, language, and the human experience. Here’s what to look for in a curriculum that enriches your student’s academic journey:</a:t>
            </a:r>
          </a:p>
          <a:p>
            <a:pPr defTabSz="914400" fontAlgn="base">
              <a:lnSpc>
                <a:spcPct val="90000"/>
              </a:lnSpc>
              <a:spcAft>
                <a:spcPts val="600"/>
              </a:spcAft>
              <a:buClr>
                <a:schemeClr val="accent2"/>
              </a:buClr>
            </a:pPr>
            <a:r>
              <a:rPr lang="en-US" sz="2000" dirty="0">
                <a:hlinkClick r:id="rId2"/>
              </a:rPr>
              <a:t>https://classicalconversations.com/blog/british-literature-books-for-homeschool/#</a:t>
            </a:r>
            <a:r>
              <a:rPr lang="en-US" sz="2000" dirty="0"/>
              <a:t>:</a:t>
            </a:r>
          </a:p>
          <a:p>
            <a:pPr defTabSz="914400" fontAlgn="base">
              <a:lnSpc>
                <a:spcPct val="90000"/>
              </a:lnSpc>
              <a:spcAft>
                <a:spcPts val="600"/>
              </a:spcAft>
              <a:buClr>
                <a:schemeClr val="accent2"/>
              </a:buClr>
            </a:pPr>
            <a:endParaRPr lang="en-US" sz="2000" dirty="0"/>
          </a:p>
          <a:p>
            <a:pPr defTabSz="914400" fontAlgn="base">
              <a:lnSpc>
                <a:spcPct val="90000"/>
              </a:lnSpc>
              <a:spcAft>
                <a:spcPts val="600"/>
              </a:spcAft>
              <a:buClr>
                <a:schemeClr val="accent2"/>
              </a:buClr>
            </a:pPr>
            <a:r>
              <a:rPr lang="en-US" sz="2000" b="1" i="1" dirty="0">
                <a:hlinkClick r:id="rId3"/>
              </a:rPr>
              <a:t>Alice’s Adventures in Wonderland</a:t>
            </a:r>
            <a:endParaRPr lang="en-US" sz="2000" dirty="0"/>
          </a:p>
          <a:p>
            <a:pPr defTabSz="914400" fontAlgn="base">
              <a:lnSpc>
                <a:spcPct val="90000"/>
              </a:lnSpc>
              <a:spcAft>
                <a:spcPts val="600"/>
              </a:spcAft>
              <a:buClr>
                <a:schemeClr val="accent2"/>
              </a:buClr>
            </a:pPr>
            <a:r>
              <a:rPr lang="en-US" sz="2000" b="1" i="1" dirty="0">
                <a:hlinkClick r:id="rId4"/>
              </a:rPr>
              <a:t>Jane Eyre</a:t>
            </a:r>
            <a:endParaRPr lang="en-US" sz="2000" dirty="0"/>
          </a:p>
          <a:p>
            <a:pPr defTabSz="914400" fontAlgn="base">
              <a:lnSpc>
                <a:spcPct val="90000"/>
              </a:lnSpc>
              <a:spcAft>
                <a:spcPts val="600"/>
              </a:spcAft>
              <a:buClr>
                <a:schemeClr val="accent2"/>
              </a:buClr>
            </a:pPr>
            <a:r>
              <a:rPr lang="en-US" sz="2000" b="1" i="1" dirty="0">
                <a:hlinkClick r:id="rId5"/>
              </a:rPr>
              <a:t>The Pilgrim’s Progress</a:t>
            </a:r>
            <a:endParaRPr lang="en-US" sz="2000" dirty="0"/>
          </a:p>
          <a:p>
            <a:pPr defTabSz="914400" fontAlgn="base">
              <a:lnSpc>
                <a:spcPct val="90000"/>
              </a:lnSpc>
              <a:spcAft>
                <a:spcPts val="600"/>
              </a:spcAft>
              <a:buClr>
                <a:schemeClr val="accent2"/>
              </a:buClr>
            </a:pPr>
            <a:r>
              <a:rPr lang="en-US" sz="2000" b="1" i="1" dirty="0">
                <a:hlinkClick r:id="rId6"/>
              </a:rPr>
              <a:t>A Tale of Two Cities</a:t>
            </a:r>
            <a:endParaRPr lang="en-US" sz="2000" b="1" i="1" dirty="0"/>
          </a:p>
          <a:p>
            <a:pPr defTabSz="914400" fontAlgn="base">
              <a:lnSpc>
                <a:spcPct val="90000"/>
              </a:lnSpc>
              <a:spcAft>
                <a:spcPts val="600"/>
              </a:spcAft>
              <a:buClr>
                <a:schemeClr val="accent2"/>
              </a:buClr>
            </a:pPr>
            <a:r>
              <a:rPr lang="en-US" sz="2000" b="1" dirty="0">
                <a:solidFill>
                  <a:srgbClr val="C00000"/>
                </a:solidFill>
              </a:rPr>
              <a:t>Any of Jane Austen books</a:t>
            </a:r>
          </a:p>
          <a:p>
            <a:pPr defTabSz="914400" fontAlgn="base">
              <a:lnSpc>
                <a:spcPct val="90000"/>
              </a:lnSpc>
              <a:spcAft>
                <a:spcPts val="600"/>
              </a:spcAft>
              <a:buClr>
                <a:schemeClr val="accent2"/>
              </a:buClr>
            </a:pPr>
            <a:endParaRPr lang="en-US" sz="2000" dirty="0"/>
          </a:p>
          <a:p>
            <a:pPr defTabSz="914400" fontAlgn="base">
              <a:lnSpc>
                <a:spcPct val="90000"/>
              </a:lnSpc>
              <a:spcAft>
                <a:spcPts val="600"/>
              </a:spcAft>
              <a:buClr>
                <a:schemeClr val="accent2"/>
              </a:buClr>
            </a:pPr>
            <a:r>
              <a:rPr lang="en-US" sz="2000" dirty="0"/>
              <a:t>https://bookmarksnblankets.com/18-books-with-floral-and-garden-themes/</a:t>
            </a:r>
          </a:p>
          <a:p>
            <a:pPr defTabSz="914400" fontAlgn="base">
              <a:lnSpc>
                <a:spcPct val="90000"/>
              </a:lnSpc>
              <a:spcAft>
                <a:spcPts val="600"/>
              </a:spcAft>
              <a:buClr>
                <a:schemeClr val="accent2"/>
              </a:buClr>
            </a:pPr>
            <a:endParaRPr lang="en-US" sz="1400" dirty="0"/>
          </a:p>
          <a:p>
            <a:pPr defTabSz="914400" fontAlgn="base">
              <a:lnSpc>
                <a:spcPct val="90000"/>
              </a:lnSpc>
              <a:spcAft>
                <a:spcPts val="600"/>
              </a:spcAft>
              <a:buClr>
                <a:schemeClr val="accent2"/>
              </a:buClr>
            </a:pPr>
            <a:endParaRPr lang="en-US" sz="1400" dirty="0"/>
          </a:p>
          <a:p>
            <a:pPr defTabSz="914400" fontAlgn="base">
              <a:lnSpc>
                <a:spcPct val="90000"/>
              </a:lnSpc>
              <a:spcAft>
                <a:spcPts val="600"/>
              </a:spcAft>
              <a:buClr>
                <a:schemeClr val="accent2"/>
              </a:buClr>
              <a:buNone/>
            </a:pPr>
            <a:endParaRPr lang="en-US" sz="1400" b="1" i="0" dirty="0">
              <a:effectLst/>
            </a:endParaRPr>
          </a:p>
        </p:txBody>
      </p:sp>
      <p:pic>
        <p:nvPicPr>
          <p:cNvPr id="7" name="Picture 6" descr="Close-up of open book against blurred bookshelf background">
            <a:extLst>
              <a:ext uri="{FF2B5EF4-FFF2-40B4-BE49-F238E27FC236}">
                <a16:creationId xmlns:a16="http://schemas.microsoft.com/office/drawing/2014/main" id="{8BB6F7A9-0E56-E0B4-F6E1-AAE0B934D993}"/>
              </a:ext>
            </a:extLst>
          </p:cNvPr>
          <p:cNvPicPr>
            <a:picLocks noChangeAspect="1"/>
          </p:cNvPicPr>
          <p:nvPr/>
        </p:nvPicPr>
        <p:blipFill>
          <a:blip r:embed="rId7"/>
          <a:srcRect l="34141" r="20699" b="-1"/>
          <a:stretch>
            <a:fillRect/>
          </a:stretch>
        </p:blipFill>
        <p:spPr>
          <a:xfrm>
            <a:off x="7552266" y="10"/>
            <a:ext cx="4639733" cy="6857990"/>
          </a:xfrm>
          <a:prstGeom prst="rect">
            <a:avLst/>
          </a:prstGeom>
        </p:spPr>
      </p:pic>
    </p:spTree>
    <p:extLst>
      <p:ext uri="{BB962C8B-B14F-4D97-AF65-F5344CB8AC3E}">
        <p14:creationId xmlns:p14="http://schemas.microsoft.com/office/powerpoint/2010/main" val="159572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8EFBC-DB93-B278-AFCA-1F6294487331}"/>
              </a:ext>
            </a:extLst>
          </p:cNvPr>
          <p:cNvSpPr txBox="1"/>
          <p:nvPr/>
        </p:nvSpPr>
        <p:spPr>
          <a:xfrm>
            <a:off x="629265" y="699941"/>
            <a:ext cx="10687664" cy="5186035"/>
          </a:xfrm>
          <a:prstGeom prst="rect">
            <a:avLst/>
          </a:prstGeom>
          <a:noFill/>
        </p:spPr>
        <p:txBody>
          <a:bodyPr wrap="square">
            <a:spAutoFit/>
          </a:bodyPr>
          <a:lstStyle/>
          <a:p>
            <a:pPr>
              <a:spcAft>
                <a:spcPts val="1200"/>
              </a:spcAft>
              <a:buNone/>
            </a:pPr>
            <a:r>
              <a:rPr lang="en-US" b="0" u="none" strike="noStrike" dirty="0">
                <a:effectLst/>
                <a:latin typeface="Google Sans"/>
              </a:rPr>
              <a:t>To earn a 1-credit high school English requirement in British Literature, you should organize a 36-week curriculum broken into 6 chronological, 6-week units. A robust layout includes literary analysis of classic novels, poetry, and foundational texts, combined with composition assignments, vocabulary, and grammar to total 150 to 180 hours of instruction.  Or for a 0.5 credit, it will be a semester of 18 weeks totaling 60-90 hours. If you do a semester, you can pick the periods you want from below which will reach total of 18 weeks. </a:t>
            </a:r>
          </a:p>
          <a:p>
            <a:pPr>
              <a:spcBef>
                <a:spcPts val="1800"/>
              </a:spcBef>
              <a:spcAft>
                <a:spcPts val="900"/>
              </a:spcAft>
              <a:buNone/>
            </a:pPr>
            <a:r>
              <a:rPr lang="en-US" b="1" u="none" strike="noStrike" dirty="0">
                <a:effectLst/>
                <a:latin typeface="Google Sans"/>
              </a:rPr>
              <a:t>Suggested Course Breakdown</a:t>
            </a:r>
          </a:p>
          <a:p>
            <a:pPr>
              <a:spcBef>
                <a:spcPts val="900"/>
              </a:spcBef>
              <a:spcAft>
                <a:spcPts val="900"/>
              </a:spcAft>
              <a:buFont typeface="Arial" panose="020B0604020202020204" pitchFamily="34" charset="0"/>
              <a:buChar char="•"/>
            </a:pPr>
            <a:r>
              <a:rPr lang="en-US" b="1" u="none" strike="noStrike" dirty="0">
                <a:effectLst/>
                <a:latin typeface="Google Sans"/>
              </a:rPr>
              <a:t>Week 1-6:</a:t>
            </a:r>
            <a:r>
              <a:rPr lang="en-US" b="0" u="none" strike="noStrike" dirty="0">
                <a:effectLst/>
                <a:latin typeface="Google Sans"/>
              </a:rPr>
              <a:t> Anglo-Saxon &amp; Medieval Periods</a:t>
            </a:r>
          </a:p>
          <a:p>
            <a:pPr>
              <a:spcBef>
                <a:spcPts val="900"/>
              </a:spcBef>
              <a:spcAft>
                <a:spcPts val="900"/>
              </a:spcAft>
              <a:buFont typeface="Arial" panose="020B0604020202020204" pitchFamily="34" charset="0"/>
              <a:buChar char="•"/>
            </a:pPr>
            <a:r>
              <a:rPr lang="en-US" b="1" u="none" strike="noStrike" dirty="0">
                <a:effectLst/>
                <a:latin typeface="Google Sans"/>
              </a:rPr>
              <a:t>Week 7-12:</a:t>
            </a:r>
            <a:r>
              <a:rPr lang="en-US" b="0" u="none" strike="noStrike" dirty="0">
                <a:effectLst/>
                <a:latin typeface="Google Sans"/>
              </a:rPr>
              <a:t> The English Renaissance</a:t>
            </a:r>
          </a:p>
          <a:p>
            <a:pPr>
              <a:spcBef>
                <a:spcPts val="900"/>
              </a:spcBef>
              <a:spcAft>
                <a:spcPts val="900"/>
              </a:spcAft>
              <a:buFont typeface="Arial" panose="020B0604020202020204" pitchFamily="34" charset="0"/>
              <a:buChar char="•"/>
            </a:pPr>
            <a:r>
              <a:rPr lang="en-US" b="1" u="none" strike="noStrike" dirty="0">
                <a:effectLst/>
                <a:latin typeface="Google Sans"/>
              </a:rPr>
              <a:t>Week 13-18:</a:t>
            </a:r>
            <a:r>
              <a:rPr lang="en-US" b="0" u="none" strike="noStrike" dirty="0">
                <a:effectLst/>
                <a:latin typeface="Google Sans"/>
              </a:rPr>
              <a:t> The Restoration &amp; Enlightenment</a:t>
            </a:r>
          </a:p>
          <a:p>
            <a:pPr>
              <a:spcBef>
                <a:spcPts val="900"/>
              </a:spcBef>
              <a:spcAft>
                <a:spcPts val="900"/>
              </a:spcAft>
              <a:buFont typeface="Arial" panose="020B0604020202020204" pitchFamily="34" charset="0"/>
              <a:buChar char="•"/>
            </a:pPr>
            <a:r>
              <a:rPr lang="en-US" b="1" u="none" strike="noStrike" dirty="0">
                <a:effectLst/>
                <a:latin typeface="Google Sans"/>
              </a:rPr>
              <a:t>Week 19-24:</a:t>
            </a:r>
            <a:r>
              <a:rPr lang="en-US" b="0" u="none" strike="noStrike" dirty="0">
                <a:effectLst/>
                <a:latin typeface="Google Sans"/>
              </a:rPr>
              <a:t> The Romantic Era</a:t>
            </a:r>
          </a:p>
          <a:p>
            <a:pPr>
              <a:spcBef>
                <a:spcPts val="900"/>
              </a:spcBef>
              <a:spcAft>
                <a:spcPts val="900"/>
              </a:spcAft>
              <a:buFont typeface="Arial" panose="020B0604020202020204" pitchFamily="34" charset="0"/>
              <a:buChar char="•"/>
            </a:pPr>
            <a:r>
              <a:rPr lang="en-US" b="1" u="none" strike="noStrike" dirty="0">
                <a:effectLst/>
                <a:latin typeface="Google Sans"/>
              </a:rPr>
              <a:t>Week 25-30:</a:t>
            </a:r>
            <a:r>
              <a:rPr lang="en-US" b="0" u="none" strike="noStrike" dirty="0">
                <a:effectLst/>
                <a:latin typeface="Google Sans"/>
              </a:rPr>
              <a:t> The Victorian Era</a:t>
            </a:r>
          </a:p>
          <a:p>
            <a:pPr>
              <a:spcBef>
                <a:spcPts val="900"/>
              </a:spcBef>
              <a:spcAft>
                <a:spcPts val="900"/>
              </a:spcAft>
              <a:buFont typeface="Arial" panose="020B0604020202020204" pitchFamily="34" charset="0"/>
              <a:buChar char="•"/>
            </a:pPr>
            <a:r>
              <a:rPr lang="en-US" b="1" u="none" strike="noStrike" dirty="0">
                <a:effectLst/>
                <a:latin typeface="Google Sans"/>
              </a:rPr>
              <a:t>Week 31-36:</a:t>
            </a:r>
            <a:r>
              <a:rPr lang="en-US" b="0" u="none" strike="noStrike" dirty="0">
                <a:effectLst/>
                <a:latin typeface="Google Sans"/>
              </a:rPr>
              <a:t> Modern &amp; Postmodern Eras</a:t>
            </a:r>
          </a:p>
        </p:txBody>
      </p:sp>
    </p:spTree>
    <p:extLst>
      <p:ext uri="{BB962C8B-B14F-4D97-AF65-F5344CB8AC3E}">
        <p14:creationId xmlns:p14="http://schemas.microsoft.com/office/powerpoint/2010/main" val="358787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FD429-1632-587F-081E-96C43826CC1D}"/>
              </a:ext>
            </a:extLst>
          </p:cNvPr>
          <p:cNvSpPr txBox="1"/>
          <p:nvPr/>
        </p:nvSpPr>
        <p:spPr>
          <a:xfrm>
            <a:off x="678426" y="480650"/>
            <a:ext cx="11139948" cy="7286610"/>
          </a:xfrm>
          <a:prstGeom prst="rect">
            <a:avLst/>
          </a:prstGeom>
          <a:noFill/>
        </p:spPr>
        <p:txBody>
          <a:bodyPr wrap="square">
            <a:spAutoFit/>
          </a:bodyPr>
          <a:lstStyle/>
          <a:p>
            <a:pPr>
              <a:spcBef>
                <a:spcPts val="1800"/>
              </a:spcBef>
              <a:spcAft>
                <a:spcPts val="900"/>
              </a:spcAft>
              <a:buNone/>
            </a:pPr>
            <a:r>
              <a:rPr lang="en-US" sz="2400" b="1" u="none" strike="noStrike" dirty="0">
                <a:effectLst/>
                <a:latin typeface="Google Sans"/>
              </a:rPr>
              <a:t>Core Reading List</a:t>
            </a:r>
          </a:p>
          <a:p>
            <a:pPr>
              <a:spcBef>
                <a:spcPts val="900"/>
              </a:spcBef>
              <a:spcAft>
                <a:spcPts val="1200"/>
              </a:spcAft>
              <a:buNone/>
            </a:pPr>
            <a:r>
              <a:rPr lang="en-US" sz="2400" b="0" u="none" strike="noStrike" dirty="0">
                <a:effectLst/>
                <a:latin typeface="Google Sans"/>
              </a:rPr>
              <a:t>Anchor your units with complete, unabridged texts. Pair longer novels with short stories and poetry. </a:t>
            </a:r>
          </a:p>
          <a:p>
            <a:pPr>
              <a:spcBef>
                <a:spcPts val="900"/>
              </a:spcBef>
              <a:spcAft>
                <a:spcPts val="900"/>
              </a:spcAft>
              <a:buFont typeface="Arial" panose="020B0604020202020204" pitchFamily="34" charset="0"/>
              <a:buChar char="•"/>
            </a:pPr>
            <a:r>
              <a:rPr lang="en-US" sz="2400" b="1" u="none" strike="noStrike" dirty="0">
                <a:effectLst/>
                <a:latin typeface="Google Sans"/>
              </a:rPr>
              <a:t>Anglo-Saxon/Medieval:</a:t>
            </a:r>
            <a:r>
              <a:rPr lang="en-US" sz="2400" b="0" u="none" strike="noStrike" dirty="0">
                <a:effectLst/>
                <a:latin typeface="Google Sans"/>
              </a:rPr>
              <a:t> </a:t>
            </a:r>
            <a:r>
              <a:rPr lang="en-US" sz="2400" b="0" i="1" u="none" strike="noStrike" dirty="0">
                <a:effectLst/>
                <a:latin typeface="Google Sans"/>
              </a:rPr>
              <a:t>Beowulf</a:t>
            </a:r>
            <a:r>
              <a:rPr lang="en-US" sz="2400" b="0" u="none" strike="noStrike" dirty="0">
                <a:effectLst/>
                <a:latin typeface="Google Sans"/>
              </a:rPr>
              <a:t> (translation by Seamus Heaney) and selected </a:t>
            </a:r>
            <a:r>
              <a:rPr lang="en-US" sz="2400" b="0" i="1" u="none" strike="noStrike" dirty="0">
                <a:effectLst/>
                <a:latin typeface="Google Sans"/>
              </a:rPr>
              <a:t>Canterbury Tales</a:t>
            </a:r>
            <a:r>
              <a:rPr lang="en-US" sz="2400" b="0" u="none" strike="noStrike" dirty="0">
                <a:effectLst/>
                <a:latin typeface="Google Sans"/>
              </a:rPr>
              <a:t> by Geoffrey Chaucer.</a:t>
            </a:r>
          </a:p>
          <a:p>
            <a:pPr>
              <a:spcBef>
                <a:spcPts val="900"/>
              </a:spcBef>
              <a:spcAft>
                <a:spcPts val="900"/>
              </a:spcAft>
              <a:buFont typeface="Arial" panose="020B0604020202020204" pitchFamily="34" charset="0"/>
              <a:buChar char="•"/>
            </a:pPr>
            <a:r>
              <a:rPr lang="en-US" sz="2400" b="1" u="none" strike="noStrike" dirty="0">
                <a:effectLst/>
                <a:latin typeface="Google Sans"/>
              </a:rPr>
              <a:t>Renaissance:</a:t>
            </a:r>
            <a:r>
              <a:rPr lang="en-US" sz="2400" b="0" u="none" strike="noStrike" dirty="0">
                <a:effectLst/>
                <a:latin typeface="Google Sans"/>
              </a:rPr>
              <a:t> </a:t>
            </a:r>
            <a:r>
              <a:rPr lang="en-US" sz="2400" b="0" i="1" u="none" strike="noStrike" dirty="0">
                <a:effectLst/>
                <a:latin typeface="Google Sans"/>
              </a:rPr>
              <a:t>Macbeth</a:t>
            </a:r>
            <a:r>
              <a:rPr lang="en-US" sz="2400" b="0" u="none" strike="noStrike" dirty="0">
                <a:effectLst/>
                <a:latin typeface="Google Sans"/>
              </a:rPr>
              <a:t> or </a:t>
            </a:r>
            <a:r>
              <a:rPr lang="en-US" sz="2400" b="0" i="1" u="none" strike="noStrike" dirty="0">
                <a:effectLst/>
                <a:latin typeface="Google Sans"/>
              </a:rPr>
              <a:t>Hamlet</a:t>
            </a:r>
            <a:r>
              <a:rPr lang="en-US" sz="2400" b="0" u="none" strike="noStrike" dirty="0">
                <a:effectLst/>
                <a:latin typeface="Google Sans"/>
              </a:rPr>
              <a:t> by William Shakespeare, and </a:t>
            </a:r>
            <a:r>
              <a:rPr lang="en-US" sz="2400" b="0" i="1" u="none" strike="noStrike" dirty="0">
                <a:effectLst/>
                <a:latin typeface="Google Sans"/>
              </a:rPr>
              <a:t>Paradise Lost</a:t>
            </a:r>
            <a:r>
              <a:rPr lang="en-US" sz="2400" b="0" u="none" strike="noStrike" dirty="0">
                <a:effectLst/>
                <a:latin typeface="Google Sans"/>
              </a:rPr>
              <a:t> (Book IX) by John Milton.</a:t>
            </a:r>
          </a:p>
          <a:p>
            <a:pPr>
              <a:spcBef>
                <a:spcPts val="900"/>
              </a:spcBef>
              <a:spcAft>
                <a:spcPts val="900"/>
              </a:spcAft>
              <a:buFont typeface="Arial" panose="020B0604020202020204" pitchFamily="34" charset="0"/>
              <a:buChar char="•"/>
            </a:pPr>
            <a:r>
              <a:rPr lang="en-US" sz="2400" b="1" u="none" strike="noStrike" dirty="0">
                <a:effectLst/>
                <a:latin typeface="Google Sans"/>
              </a:rPr>
              <a:t>Enlightenment:</a:t>
            </a:r>
            <a:r>
              <a:rPr lang="en-US" sz="2400" b="0" u="none" strike="noStrike" dirty="0">
                <a:effectLst/>
                <a:latin typeface="Google Sans"/>
              </a:rPr>
              <a:t> </a:t>
            </a:r>
            <a:r>
              <a:rPr lang="en-US" sz="2400" b="0" i="1" u="none" strike="noStrike" dirty="0">
                <a:effectLst/>
                <a:latin typeface="Google Sans"/>
              </a:rPr>
              <a:t>Gulliver's Travels</a:t>
            </a:r>
            <a:r>
              <a:rPr lang="en-US" sz="2400" b="0" u="none" strike="noStrike" dirty="0">
                <a:effectLst/>
                <a:latin typeface="Google Sans"/>
              </a:rPr>
              <a:t> by Jonathan Swift or </a:t>
            </a:r>
            <a:r>
              <a:rPr lang="en-US" sz="2400" b="0" i="1" u="none" strike="noStrike" dirty="0">
                <a:effectLst/>
                <a:latin typeface="Google Sans"/>
              </a:rPr>
              <a:t>A Modest Proposal</a:t>
            </a:r>
            <a:r>
              <a:rPr lang="en-US" sz="2400" b="0" u="none" strike="noStrike" dirty="0">
                <a:effectLst/>
                <a:latin typeface="Google Sans"/>
              </a:rPr>
              <a:t>.</a:t>
            </a:r>
          </a:p>
          <a:p>
            <a:pPr>
              <a:spcBef>
                <a:spcPts val="900"/>
              </a:spcBef>
              <a:spcAft>
                <a:spcPts val="900"/>
              </a:spcAft>
              <a:buFont typeface="Arial" panose="020B0604020202020204" pitchFamily="34" charset="0"/>
              <a:buChar char="•"/>
            </a:pPr>
            <a:r>
              <a:rPr lang="en-US" sz="2400" b="1" u="none" strike="noStrike" dirty="0">
                <a:effectLst/>
                <a:latin typeface="Google Sans"/>
              </a:rPr>
              <a:t>Romanticism:</a:t>
            </a:r>
            <a:r>
              <a:rPr lang="en-US" sz="2400" b="0" u="none" strike="noStrike" dirty="0">
                <a:effectLst/>
                <a:latin typeface="Google Sans"/>
              </a:rPr>
              <a:t> </a:t>
            </a:r>
            <a:r>
              <a:rPr lang="en-US" sz="2400" b="0" i="1" u="none" strike="noStrike" dirty="0">
                <a:effectLst/>
                <a:latin typeface="Google Sans"/>
              </a:rPr>
              <a:t>Frankenstein</a:t>
            </a:r>
            <a:r>
              <a:rPr lang="en-US" sz="2400" b="0" u="none" strike="noStrike" dirty="0">
                <a:effectLst/>
                <a:latin typeface="Google Sans"/>
              </a:rPr>
              <a:t> by Mary Shelley and selected poetry by William Wordsworth and Samuel Taylor Coleridge. All of Jane Austen’s novels would fit in this category. </a:t>
            </a:r>
          </a:p>
          <a:p>
            <a:pPr>
              <a:spcBef>
                <a:spcPts val="900"/>
              </a:spcBef>
              <a:spcAft>
                <a:spcPts val="900"/>
              </a:spcAft>
              <a:buFont typeface="Arial" panose="020B0604020202020204" pitchFamily="34" charset="0"/>
              <a:buChar char="•"/>
            </a:pPr>
            <a:r>
              <a:rPr lang="en-US" sz="2400" b="1" u="none" strike="noStrike" dirty="0">
                <a:effectLst/>
                <a:latin typeface="Google Sans"/>
              </a:rPr>
              <a:t>Victorian:</a:t>
            </a:r>
            <a:r>
              <a:rPr lang="en-US" sz="2400" b="0" u="none" strike="noStrike" dirty="0">
                <a:effectLst/>
                <a:latin typeface="Google Sans"/>
              </a:rPr>
              <a:t> </a:t>
            </a:r>
            <a:r>
              <a:rPr lang="en-US" sz="2400" b="0" i="1" u="none" strike="noStrike" dirty="0">
                <a:effectLst/>
                <a:latin typeface="Google Sans"/>
              </a:rPr>
              <a:t>Great Expectations</a:t>
            </a:r>
            <a:r>
              <a:rPr lang="en-US" sz="2400" b="0" u="none" strike="noStrike" dirty="0">
                <a:effectLst/>
                <a:latin typeface="Google Sans"/>
              </a:rPr>
              <a:t> or </a:t>
            </a:r>
            <a:r>
              <a:rPr lang="en-US" sz="2400" b="0" i="1" u="none" strike="noStrike" dirty="0">
                <a:effectLst/>
                <a:latin typeface="Google Sans"/>
              </a:rPr>
              <a:t>A Christmas Carol</a:t>
            </a:r>
            <a:r>
              <a:rPr lang="en-US" sz="2400" b="0" u="none" strike="noStrike" dirty="0">
                <a:effectLst/>
                <a:latin typeface="Google Sans"/>
              </a:rPr>
              <a:t> by Charles Dickens, and poetry by Alfred Lord Tennyson.</a:t>
            </a:r>
          </a:p>
          <a:p>
            <a:pPr>
              <a:spcBef>
                <a:spcPts val="900"/>
              </a:spcBef>
              <a:spcAft>
                <a:spcPts val="900"/>
              </a:spcAft>
              <a:buFont typeface="Arial" panose="020B0604020202020204" pitchFamily="34" charset="0"/>
              <a:buChar char="•"/>
            </a:pPr>
            <a:r>
              <a:rPr lang="en-US" sz="2400" b="1" u="none" strike="noStrike" dirty="0">
                <a:effectLst/>
                <a:latin typeface="Google Sans"/>
              </a:rPr>
              <a:t>Modern:</a:t>
            </a:r>
            <a:r>
              <a:rPr lang="en-US" sz="2400" b="0" u="none" strike="noStrike" dirty="0">
                <a:effectLst/>
                <a:latin typeface="Google Sans"/>
              </a:rPr>
              <a:t> </a:t>
            </a:r>
            <a:r>
              <a:rPr lang="en-US" sz="2400" b="0" i="1" u="none" strike="noStrike" dirty="0">
                <a:effectLst/>
                <a:latin typeface="Google Sans"/>
              </a:rPr>
              <a:t>Animal Farm</a:t>
            </a:r>
            <a:r>
              <a:rPr lang="en-US" sz="2400" b="0" u="none" strike="noStrike" dirty="0">
                <a:effectLst/>
                <a:latin typeface="Google Sans"/>
              </a:rPr>
              <a:t> by George Orwell, </a:t>
            </a:r>
            <a:r>
              <a:rPr lang="en-US" sz="2400" b="0" i="1" u="none" strike="noStrike" dirty="0">
                <a:effectLst/>
                <a:latin typeface="Google Sans"/>
              </a:rPr>
              <a:t>The Importance of Being Earnest</a:t>
            </a:r>
            <a:r>
              <a:rPr lang="en-US" sz="2400" b="0" u="none" strike="noStrike" dirty="0">
                <a:effectLst/>
                <a:latin typeface="Google Sans"/>
              </a:rPr>
              <a:t> by Oscar Wilde, and war poetry by Wilfred Owen</a:t>
            </a:r>
          </a:p>
        </p:txBody>
      </p:sp>
    </p:spTree>
    <p:extLst>
      <p:ext uri="{BB962C8B-B14F-4D97-AF65-F5344CB8AC3E}">
        <p14:creationId xmlns:p14="http://schemas.microsoft.com/office/powerpoint/2010/main" val="2147108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84960AC-1CD6-452A-B5F4-2186E3FD74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D550FC8-82DB-9773-3C32-0D32D74779DB}"/>
              </a:ext>
            </a:extLst>
          </p:cNvPr>
          <p:cNvSpPr>
            <a:spLocks noChangeArrowheads="1"/>
          </p:cNvSpPr>
          <p:nvPr/>
        </p:nvSpPr>
        <p:spPr bwMode="auto">
          <a:xfrm>
            <a:off x="5109882" y="804333"/>
            <a:ext cx="6147169" cy="524933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Bef>
                <a:spcPct val="0"/>
              </a:spcBef>
              <a:spcAft>
                <a:spcPts val="600"/>
              </a:spcAft>
              <a:buClr>
                <a:schemeClr val="accent2"/>
              </a:buClr>
              <a:buSzTx/>
              <a:buFontTx/>
              <a:buNone/>
              <a:tabLst/>
            </a:pPr>
            <a:r>
              <a:rPr kumimoji="0" lang="en-US" altLang="en-US" b="1" i="0" u="none" strike="noStrike" cap="none" normalizeH="0" baseline="0" dirty="0">
                <a:ln>
                  <a:noFill/>
                </a:ln>
                <a:effectLst/>
                <a:latin typeface="+mn-lt"/>
              </a:rPr>
              <a:t>Tools to Enhance Literature Learning</a:t>
            </a:r>
            <a:endParaRPr kumimoji="0" lang="en-US" altLang="en-US" b="0" i="0" u="none" strike="noStrike" cap="none" normalizeH="0" baseline="0" dirty="0">
              <a:ln>
                <a:noFill/>
              </a:ln>
              <a:effectLst/>
              <a:latin typeface="+mn-lt"/>
            </a:endParaRP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Literature Guides:</a:t>
            </a:r>
            <a:r>
              <a:rPr kumimoji="0" lang="en-US" altLang="en-US" b="0" i="0" u="none" strike="noStrike" cap="none" normalizeH="0" baseline="0" dirty="0">
                <a:ln>
                  <a:noFill/>
                </a:ln>
                <a:effectLst/>
                <a:latin typeface="+mn-lt"/>
              </a:rPr>
              <a:t> Utilize resources such as </a:t>
            </a:r>
            <a:r>
              <a:rPr kumimoji="0" lang="en-US" altLang="en-US" b="0" i="0" u="none" strike="noStrike" cap="none" normalizeH="0" baseline="0" dirty="0">
                <a:ln>
                  <a:noFill/>
                </a:ln>
                <a:effectLst/>
                <a:latin typeface="+mn-lt"/>
                <a:hlinkClick r:id="rId2"/>
              </a:rPr>
              <a:t>7Sisters literature guides</a:t>
            </a:r>
            <a:r>
              <a:rPr kumimoji="0" lang="en-US" altLang="en-US" b="0" i="0" u="none" strike="noStrike" cap="none" normalizeH="0" baseline="0" dirty="0">
                <a:ln>
                  <a:noFill/>
                </a:ln>
                <a:effectLst/>
                <a:latin typeface="+mn-lt"/>
              </a:rPr>
              <a:t> to provide structure for in-depth analysis.</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Compare Media Versions:</a:t>
            </a:r>
            <a:r>
              <a:rPr kumimoji="0" lang="en-US" altLang="en-US" b="0" i="0" u="none" strike="noStrike" cap="none" normalizeH="0" baseline="0" dirty="0">
                <a:ln>
                  <a:noFill/>
                </a:ln>
                <a:effectLst/>
                <a:latin typeface="+mn-lt"/>
              </a:rPr>
              <a:t> Watch a movie adaptation of a book and discuss the similarities and differences, say </a:t>
            </a:r>
            <a:r>
              <a:rPr kumimoji="0" lang="en-US" altLang="en-US" b="0" i="0" u="none" strike="noStrike" cap="none" normalizeH="0" baseline="0" dirty="0">
                <a:ln>
                  <a:noFill/>
                </a:ln>
                <a:effectLst/>
                <a:latin typeface="+mn-lt"/>
                <a:hlinkClick r:id="rId3"/>
              </a:rPr>
              <a:t>Reddit users</a:t>
            </a:r>
            <a:r>
              <a:rPr kumimoji="0" lang="en-US" altLang="en-US" b="0" i="0" u="none" strike="noStrike" cap="none" normalizeH="0" baseline="0" dirty="0">
                <a:ln>
                  <a:noFill/>
                </a:ln>
                <a:effectLst/>
                <a:latin typeface="+mn-lt"/>
              </a:rPr>
              <a:t>.</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Literature-Based Activities:</a:t>
            </a:r>
            <a:r>
              <a:rPr kumimoji="0" lang="en-US" altLang="en-US" b="0" i="0" u="none" strike="noStrike" cap="none" normalizeH="0" baseline="0" dirty="0">
                <a:ln>
                  <a:noFill/>
                </a:ln>
                <a:effectLst/>
                <a:latin typeface="+mn-lt"/>
              </a:rPr>
              <a:t> Engaging in activities like acting out scenes, creating, or writing, as suggested by </a:t>
            </a:r>
            <a:r>
              <a:rPr kumimoji="0" lang="en-US" altLang="en-US" b="0" i="0" u="none" strike="noStrike" cap="none" normalizeH="0" baseline="0" dirty="0">
                <a:ln>
                  <a:noFill/>
                </a:ln>
                <a:effectLst/>
                <a:latin typeface="+mn-lt"/>
                <a:hlinkClick r:id="rId4"/>
              </a:rPr>
              <a:t>PRIDE Reading Program</a:t>
            </a:r>
            <a:r>
              <a:rPr kumimoji="0" lang="en-US" altLang="en-US" b="0" i="0" u="none" strike="noStrike" cap="none" normalizeH="0" baseline="0" dirty="0">
                <a:ln>
                  <a:noFill/>
                </a:ln>
                <a:effectLst/>
                <a:latin typeface="+mn-lt"/>
              </a:rPr>
              <a:t>, can make literature more tangible.</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Book Clubs:</a:t>
            </a:r>
            <a:r>
              <a:rPr kumimoji="0" lang="en-US" altLang="en-US" b="0" i="0" u="none" strike="noStrike" cap="none" normalizeH="0" baseline="0" dirty="0">
                <a:ln>
                  <a:noFill/>
                </a:ln>
                <a:effectLst/>
                <a:latin typeface="+mn-lt"/>
              </a:rPr>
              <a:t> Start a small book club with friends or family to discuss stories together. </a:t>
            </a:r>
          </a:p>
          <a:p>
            <a:pPr marL="0" marR="0" lvl="0" indent="0" defTabSz="914400" eaLnBrk="1" fontAlgn="base" hangingPunct="1">
              <a:lnSpc>
                <a:spcPct val="90000"/>
              </a:lnSpc>
              <a:spcBef>
                <a:spcPct val="0"/>
              </a:spcBef>
              <a:spcAft>
                <a:spcPts val="600"/>
              </a:spcAft>
              <a:buClr>
                <a:schemeClr val="accent2"/>
              </a:buClr>
              <a:buSzTx/>
              <a:buFontTx/>
              <a:buNone/>
              <a:tabLst/>
            </a:pPr>
            <a:r>
              <a:rPr kumimoji="0" lang="en-US" altLang="en-US" b="1" i="0" u="none" strike="noStrike" cap="none" normalizeH="0" baseline="0" dirty="0">
                <a:ln>
                  <a:noFill/>
                </a:ln>
                <a:effectLst/>
                <a:latin typeface="+mn-lt"/>
              </a:rPr>
              <a:t>Creating a Supportive Environment</a:t>
            </a:r>
            <a:endParaRPr kumimoji="0" lang="en-US" altLang="en-US" b="0" i="0" u="none" strike="noStrike" cap="none" normalizeH="0" baseline="0" dirty="0">
              <a:ln>
                <a:noFill/>
              </a:ln>
              <a:effectLst/>
              <a:latin typeface="+mn-lt"/>
            </a:endParaRP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Make Books Accessible:</a:t>
            </a:r>
            <a:r>
              <a:rPr kumimoji="0" lang="en-US" altLang="en-US" b="0" i="0" u="none" strike="noStrike" cap="none" normalizeH="0" baseline="0" dirty="0">
                <a:ln>
                  <a:noFill/>
                </a:ln>
                <a:effectLst/>
                <a:latin typeface="+mn-lt"/>
              </a:rPr>
              <a:t> Create cozy reading spaces with plenty of books available.</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Limit Screen Time:</a:t>
            </a:r>
            <a:r>
              <a:rPr kumimoji="0" lang="en-US" altLang="en-US" b="0" i="0" u="none" strike="noStrike" cap="none" normalizeH="0" baseline="0" dirty="0">
                <a:ln>
                  <a:noFill/>
                </a:ln>
                <a:effectLst/>
                <a:latin typeface="+mn-lt"/>
              </a:rPr>
              <a:t> Reducing screen time encourages children to pick up books for entertainment.</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b="1" i="0" u="none" strike="noStrike" cap="none" normalizeH="0" baseline="0" dirty="0">
                <a:ln>
                  <a:noFill/>
                </a:ln>
                <a:effectLst/>
                <a:latin typeface="+mn-lt"/>
              </a:rPr>
              <a:t>Be a Reading Role Model:</a:t>
            </a:r>
            <a:r>
              <a:rPr kumimoji="0" lang="en-US" altLang="en-US" b="0" i="0" u="none" strike="noStrike" cap="none" normalizeH="0" baseline="0" dirty="0">
                <a:ln>
                  <a:noFill/>
                </a:ln>
                <a:effectLst/>
                <a:latin typeface="+mn-lt"/>
              </a:rPr>
              <a:t> Let children see you reading for pleasure</a:t>
            </a:r>
            <a:endParaRPr lang="en-US" altLang="en-US" dirty="0">
              <a:latin typeface="+mn-lt"/>
            </a:endParaRPr>
          </a:p>
          <a:p>
            <a:pPr marL="0" marR="0" lvl="0" indent="0" defTabSz="914400" eaLnBrk="1" fontAlgn="base" hangingPunct="1">
              <a:lnSpc>
                <a:spcPct val="90000"/>
              </a:lnSpc>
              <a:spcBef>
                <a:spcPct val="0"/>
              </a:spcBef>
              <a:spcAft>
                <a:spcPts val="600"/>
              </a:spcAft>
              <a:buClr>
                <a:schemeClr val="accent2"/>
              </a:buClr>
              <a:buSzTx/>
              <a:tabLst/>
            </a:pPr>
            <a:endParaRPr kumimoji="0" lang="en-US" altLang="en-US" b="0" i="0" u="none" strike="noStrike" cap="none" normalizeH="0" baseline="0" dirty="0">
              <a:ln>
                <a:noFill/>
              </a:ln>
              <a:effectLst/>
              <a:latin typeface="+mn-lt"/>
            </a:endParaRPr>
          </a:p>
          <a:p>
            <a:pPr marL="0" marR="0" lvl="0" indent="0" defTabSz="914400" eaLnBrk="1" fontAlgn="base" hangingPunct="1">
              <a:lnSpc>
                <a:spcPct val="90000"/>
              </a:lnSpc>
              <a:spcBef>
                <a:spcPct val="0"/>
              </a:spcBef>
              <a:spcAft>
                <a:spcPts val="600"/>
              </a:spcAft>
              <a:buClr>
                <a:schemeClr val="accent2"/>
              </a:buClr>
              <a:buSzTx/>
              <a:buFontTx/>
              <a:buNone/>
              <a:tabLst/>
            </a:pPr>
            <a:endParaRPr kumimoji="0" lang="en-US" altLang="en-US" b="0" i="0" u="none" strike="noStrike" cap="none" normalizeH="0" baseline="0" dirty="0">
              <a:ln>
                <a:noFill/>
              </a:ln>
              <a:effectLst/>
              <a:latin typeface="+mn-lt"/>
            </a:endParaRPr>
          </a:p>
        </p:txBody>
      </p:sp>
      <p:sp>
        <p:nvSpPr>
          <p:cNvPr id="3" name="Rectangle 2">
            <a:extLst>
              <a:ext uri="{FF2B5EF4-FFF2-40B4-BE49-F238E27FC236}">
                <a16:creationId xmlns:a16="http://schemas.microsoft.com/office/drawing/2014/main" id="{0DFF96B1-461C-F23C-66A3-32AC0511A13D}"/>
              </a:ext>
            </a:extLst>
          </p:cNvPr>
          <p:cNvSpPr>
            <a:spLocks noChangeArrowheads="1"/>
          </p:cNvSpPr>
          <p:nvPr/>
        </p:nvSpPr>
        <p:spPr bwMode="auto">
          <a:xfrm>
            <a:off x="0" y="-2232"/>
            <a:ext cx="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en-US" altLang="en-US" sz="1200" b="0" i="0" u="none" strike="noStrike" cap="none" normalizeH="0" baseline="0" dirty="0">
                <a:ln>
                  <a:noFill/>
                </a:ln>
                <a:solidFill>
                  <a:srgbClr val="0A0A0A"/>
                </a:solidFill>
                <a:effectLst/>
                <a:latin typeface="Google San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4437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BA13-5A6A-62A5-C7FD-297FE5CABAB8}"/>
              </a:ext>
            </a:extLst>
          </p:cNvPr>
          <p:cNvSpPr>
            <a:spLocks noGrp="1"/>
          </p:cNvSpPr>
          <p:nvPr>
            <p:ph type="title"/>
          </p:nvPr>
        </p:nvSpPr>
        <p:spPr>
          <a:xfrm>
            <a:off x="1024128" y="509311"/>
            <a:ext cx="9720072" cy="277270"/>
          </a:xfrm>
        </p:spPr>
        <p:txBody>
          <a:bodyPr>
            <a:normAutofit fontScale="90000"/>
          </a:bodyPr>
          <a:lstStyle/>
          <a:p>
            <a:r>
              <a:rPr lang="en-US" sz="2000" dirty="0"/>
              <a:t>Austen novels for British literature. They are designed to encourage critical thinking without the academic jargon.</a:t>
            </a:r>
            <a:br>
              <a:rPr lang="en-US" dirty="0"/>
            </a:br>
            <a:endParaRPr lang="en-US" dirty="0"/>
          </a:p>
        </p:txBody>
      </p:sp>
      <p:sp>
        <p:nvSpPr>
          <p:cNvPr id="3" name="Content Placeholder 2">
            <a:extLst>
              <a:ext uri="{FF2B5EF4-FFF2-40B4-BE49-F238E27FC236}">
                <a16:creationId xmlns:a16="http://schemas.microsoft.com/office/drawing/2014/main" id="{C76BFB55-8832-2525-4E49-2579281126E7}"/>
              </a:ext>
            </a:extLst>
          </p:cNvPr>
          <p:cNvSpPr>
            <a:spLocks noGrp="1"/>
          </p:cNvSpPr>
          <p:nvPr>
            <p:ph sz="half" idx="1"/>
          </p:nvPr>
        </p:nvSpPr>
        <p:spPr>
          <a:xfrm>
            <a:off x="255639" y="983226"/>
            <a:ext cx="5523369" cy="5874774"/>
          </a:xfrm>
        </p:spPr>
        <p:txBody>
          <a:bodyPr>
            <a:normAutofit/>
          </a:bodyPr>
          <a:lstStyle/>
          <a:p>
            <a:r>
              <a:rPr lang="en-US" b="1" dirty="0"/>
              <a:t>Plot and Character Questions</a:t>
            </a:r>
          </a:p>
          <a:p>
            <a:r>
              <a:rPr lang="en-US" sz="1800" dirty="0"/>
              <a:t>These questions help you connect with the main events and people in the story.</a:t>
            </a:r>
          </a:p>
          <a:p>
            <a:r>
              <a:rPr lang="en-US" sz="1800" dirty="0"/>
              <a:t>Who is the most relatable character, and why?</a:t>
            </a:r>
          </a:p>
          <a:p>
            <a:r>
              <a:rPr lang="en-US" sz="1800" dirty="0"/>
              <a:t>What is the main secret or misunderstanding in the plot?</a:t>
            </a:r>
          </a:p>
          <a:p>
            <a:r>
              <a:rPr lang="en-US" sz="1800" dirty="0"/>
              <a:t>Does the main character grow or change by the end?</a:t>
            </a:r>
          </a:p>
          <a:p>
            <a:r>
              <a:rPr lang="en-US" sz="1800" dirty="0"/>
              <a:t>Which character would you want as a friend, and why?</a:t>
            </a:r>
          </a:p>
          <a:p>
            <a:r>
              <a:rPr lang="en-US" sz="1800" dirty="0"/>
              <a:t>What is one mistake the protagonist makes early on?</a:t>
            </a:r>
          </a:p>
          <a:p>
            <a:r>
              <a:rPr lang="en-US" sz="1800" dirty="0"/>
              <a:t>How would this story be different if it were set today?</a:t>
            </a:r>
          </a:p>
          <a:p>
            <a:r>
              <a:rPr lang="en-US" sz="1800" dirty="0"/>
              <a:t>Which of the author's values do you respect the most?</a:t>
            </a:r>
          </a:p>
          <a:p>
            <a:r>
              <a:rPr lang="en-US" sz="1800" dirty="0"/>
              <a:t>Were you surprised by any of the characters' actions?</a:t>
            </a:r>
          </a:p>
          <a:p>
            <a:r>
              <a:rPr lang="en-US" sz="1800" dirty="0"/>
              <a:t>What is the biggest lesson the heroine learns?</a:t>
            </a:r>
          </a:p>
          <a:p>
            <a:endParaRPr lang="en-US" dirty="0"/>
          </a:p>
        </p:txBody>
      </p:sp>
      <p:sp>
        <p:nvSpPr>
          <p:cNvPr id="4" name="Content Placeholder 3">
            <a:extLst>
              <a:ext uri="{FF2B5EF4-FFF2-40B4-BE49-F238E27FC236}">
                <a16:creationId xmlns:a16="http://schemas.microsoft.com/office/drawing/2014/main" id="{A64E4D93-16DF-5DAA-D8E3-549EFFCC876A}"/>
              </a:ext>
            </a:extLst>
          </p:cNvPr>
          <p:cNvSpPr>
            <a:spLocks noGrp="1"/>
          </p:cNvSpPr>
          <p:nvPr>
            <p:ph sz="half" idx="2"/>
          </p:nvPr>
        </p:nvSpPr>
        <p:spPr>
          <a:xfrm>
            <a:off x="5989320" y="894735"/>
            <a:ext cx="4754880" cy="5414625"/>
          </a:xfrm>
        </p:spPr>
        <p:txBody>
          <a:bodyPr>
            <a:normAutofit/>
          </a:bodyPr>
          <a:lstStyle/>
          <a:p>
            <a:r>
              <a:rPr lang="en-US" b="1" dirty="0"/>
              <a:t>Theme and Social Critique</a:t>
            </a:r>
          </a:p>
          <a:p>
            <a:r>
              <a:rPr lang="en-US" sz="1400" b="1" dirty="0"/>
              <a:t>These questions dig into the societal rules and big messages of the Regency era. </a:t>
            </a:r>
          </a:p>
          <a:p>
            <a:r>
              <a:rPr lang="en-US" sz="1400" b="1" dirty="0"/>
              <a:t>How do money and social class affect the characters' choices?</a:t>
            </a:r>
          </a:p>
          <a:p>
            <a:r>
              <a:rPr lang="en-US" sz="1400" b="1" dirty="0"/>
              <a:t>What does the novel say about a "good marriage"?</a:t>
            </a:r>
          </a:p>
          <a:p>
            <a:r>
              <a:rPr lang="en-US" sz="1400" b="1" dirty="0"/>
              <a:t>How does the author use humor to point out flaws in society?</a:t>
            </a:r>
          </a:p>
          <a:p>
            <a:r>
              <a:rPr lang="en-US" sz="1400" b="1" dirty="0"/>
              <a:t>Do you agree with the society's expectations of women in this book?</a:t>
            </a:r>
          </a:p>
          <a:p>
            <a:r>
              <a:rPr lang="en-US" sz="1400" b="1" dirty="0"/>
              <a:t>Does this story have a "happily ever after," and is it realistic?</a:t>
            </a:r>
          </a:p>
          <a:p>
            <a:endParaRPr lang="en-US" dirty="0"/>
          </a:p>
        </p:txBody>
      </p:sp>
    </p:spTree>
    <p:extLst>
      <p:ext uri="{BB962C8B-B14F-4D97-AF65-F5344CB8AC3E}">
        <p14:creationId xmlns:p14="http://schemas.microsoft.com/office/powerpoint/2010/main" val="353422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1A98-5B7C-5E28-A49F-92EC5C5B0B4D}"/>
              </a:ext>
            </a:extLst>
          </p:cNvPr>
          <p:cNvSpPr>
            <a:spLocks noGrp="1"/>
          </p:cNvSpPr>
          <p:nvPr>
            <p:ph type="title"/>
          </p:nvPr>
        </p:nvSpPr>
        <p:spPr/>
        <p:txBody>
          <a:bodyPr/>
          <a:lstStyle/>
          <a:p>
            <a:r>
              <a:rPr lang="en-US" dirty="0"/>
              <a:t>Focuses on Jane Austen and British Literature</a:t>
            </a:r>
          </a:p>
        </p:txBody>
      </p:sp>
      <p:sp>
        <p:nvSpPr>
          <p:cNvPr id="3" name="Content Placeholder 2">
            <a:extLst>
              <a:ext uri="{FF2B5EF4-FFF2-40B4-BE49-F238E27FC236}">
                <a16:creationId xmlns:a16="http://schemas.microsoft.com/office/drawing/2014/main" id="{8DA00C59-20EA-A313-8C91-1AFB298932B0}"/>
              </a:ext>
            </a:extLst>
          </p:cNvPr>
          <p:cNvSpPr>
            <a:spLocks noGrp="1"/>
          </p:cNvSpPr>
          <p:nvPr>
            <p:ph idx="1"/>
          </p:nvPr>
        </p:nvSpPr>
        <p:spPr/>
        <p:txBody>
          <a:bodyPr/>
          <a:lstStyle/>
          <a:p>
            <a:r>
              <a:rPr lang="en-US" b="1" dirty="0"/>
              <a:t>Learn all about Jane Austen's novel in order</a:t>
            </a:r>
            <a:r>
              <a:rPr lang="en-US" dirty="0"/>
              <a:t>, including fascinating background and insights from an Austen expert</a:t>
            </a:r>
            <a:endParaRPr lang="en-US" dirty="0">
              <a:hlinkClick r:id="rId2"/>
            </a:endParaRPr>
          </a:p>
          <a:p>
            <a:pPr marL="0" indent="0">
              <a:buNone/>
            </a:pPr>
            <a:r>
              <a:rPr lang="en-US" dirty="0">
                <a:hlinkClick r:id="rId2"/>
              </a:rPr>
              <a:t>https://www.pbs.org/wgbh/masterpiece/specialfeatures/a-guide-to-jane-austens-novels/</a:t>
            </a:r>
            <a:endParaRPr lang="en-US" dirty="0"/>
          </a:p>
          <a:p>
            <a:pPr marL="0" indent="0">
              <a:buNone/>
            </a:pPr>
            <a:endParaRPr lang="en-US" dirty="0">
              <a:hlinkClick r:id="rId3"/>
            </a:endParaRPr>
          </a:p>
          <a:p>
            <a:pPr marL="0" indent="0">
              <a:buNone/>
            </a:pPr>
            <a:r>
              <a:rPr lang="en-US" dirty="0">
                <a:hlinkClick r:id="rId3"/>
              </a:rPr>
              <a:t>https://romantic-circles.org/praxis/austen/raff</a:t>
            </a:r>
            <a:endParaRPr lang="en-US" dirty="0"/>
          </a:p>
          <a:p>
            <a:pPr marL="0" indent="0">
              <a:buNone/>
            </a:pPr>
            <a:endParaRPr lang="en-US" dirty="0"/>
          </a:p>
          <a:p>
            <a:pPr marL="0" indent="0">
              <a:buNone/>
            </a:pPr>
            <a:r>
              <a:rPr lang="en-US" dirty="0">
                <a:hlinkClick r:id="rId4"/>
              </a:rPr>
              <a:t>https://www.superprof.com/blog/jane-austen-test/</a:t>
            </a:r>
            <a:endParaRPr lang="en-US" dirty="0"/>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194095CE-F0C8-D9D9-8FA2-B69AB5DC86F6}"/>
              </a:ext>
            </a:extLst>
          </p:cNvPr>
          <p:cNvSpPr>
            <a:spLocks noGrp="1"/>
          </p:cNvSpPr>
          <p:nvPr>
            <p:ph type="body" sz="half" idx="2"/>
          </p:nvPr>
        </p:nvSpPr>
        <p:spPr/>
        <p:txBody>
          <a:bodyPr/>
          <a:lstStyle/>
          <a:p>
            <a:endParaRPr lang="en-US" dirty="0">
              <a:hlinkClick r:id="rId5"/>
            </a:endParaRPr>
          </a:p>
          <a:p>
            <a:r>
              <a:rPr lang="en-US" dirty="0"/>
              <a:t>Everything </a:t>
            </a:r>
            <a:r>
              <a:rPr lang="en-US" b="1" dirty="0"/>
              <a:t>you</a:t>
            </a:r>
            <a:r>
              <a:rPr lang="en-US" dirty="0"/>
              <a:t> need to do a deep dive in the excellent works of </a:t>
            </a:r>
            <a:r>
              <a:rPr lang="en-US" dirty="0" err="1"/>
              <a:t>Ms</a:t>
            </a:r>
            <a:r>
              <a:rPr lang="en-US" dirty="0"/>
              <a:t> </a:t>
            </a:r>
            <a:r>
              <a:rPr lang="en-US" b="1" dirty="0"/>
              <a:t>Jane Austen</a:t>
            </a:r>
            <a:r>
              <a:rPr lang="en-US" dirty="0"/>
              <a:t>: annotation system, companion reads, criticism, lectures</a:t>
            </a:r>
            <a:endParaRPr lang="en-US" dirty="0">
              <a:hlinkClick r:id="rId5"/>
            </a:endParaRPr>
          </a:p>
          <a:p>
            <a:r>
              <a:rPr lang="en-US" dirty="0">
                <a:hlinkClick r:id="rId5"/>
              </a:rPr>
              <a:t>https://methinksbooks.substack.com/p/jane-austen-reading-guide-3</a:t>
            </a:r>
            <a:endParaRPr lang="en-US" dirty="0"/>
          </a:p>
          <a:p>
            <a:endParaRPr lang="en-US" dirty="0"/>
          </a:p>
          <a:p>
            <a:r>
              <a:rPr lang="en-US" dirty="0">
                <a:hlinkClick r:id="rId6"/>
              </a:rPr>
              <a:t>https://chalkpastel.com/jane-austen-for-high-school/</a:t>
            </a:r>
            <a:endParaRPr lang="en-US" dirty="0"/>
          </a:p>
          <a:p>
            <a:r>
              <a:rPr lang="en-US" dirty="0">
                <a:hlinkClick r:id="rId7"/>
              </a:rPr>
              <a:t>https://janeausten.co.uk/blogs/the-jane-austen-quiz</a:t>
            </a:r>
            <a:r>
              <a:rPr lang="en-US" dirty="0"/>
              <a:t>?</a:t>
            </a:r>
          </a:p>
          <a:p>
            <a:endParaRPr lang="en-US" dirty="0"/>
          </a:p>
          <a:p>
            <a:endParaRPr lang="en-US" dirty="0"/>
          </a:p>
        </p:txBody>
      </p:sp>
    </p:spTree>
    <p:extLst>
      <p:ext uri="{BB962C8B-B14F-4D97-AF65-F5344CB8AC3E}">
        <p14:creationId xmlns:p14="http://schemas.microsoft.com/office/powerpoint/2010/main" val="162520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0AFC9-B9AC-0773-768D-C09CD665E74B}"/>
              </a:ext>
            </a:extLst>
          </p:cNvPr>
          <p:cNvSpPr>
            <a:spLocks noGrp="1"/>
          </p:cNvSpPr>
          <p:nvPr>
            <p:ph type="title"/>
          </p:nvPr>
        </p:nvSpPr>
        <p:spPr/>
        <p:txBody>
          <a:bodyPr/>
          <a:lstStyle/>
          <a:p>
            <a:r>
              <a:rPr lang="en-US" dirty="0"/>
              <a:t>Additional websites for High School Literature</a:t>
            </a:r>
          </a:p>
        </p:txBody>
      </p:sp>
      <p:sp>
        <p:nvSpPr>
          <p:cNvPr id="3" name="Content Placeholder 2">
            <a:extLst>
              <a:ext uri="{FF2B5EF4-FFF2-40B4-BE49-F238E27FC236}">
                <a16:creationId xmlns:a16="http://schemas.microsoft.com/office/drawing/2014/main" id="{A5D9E6D9-69C7-B95B-4782-E80E5BAE7818}"/>
              </a:ext>
            </a:extLst>
          </p:cNvPr>
          <p:cNvSpPr>
            <a:spLocks noGrp="1"/>
          </p:cNvSpPr>
          <p:nvPr>
            <p:ph idx="1"/>
          </p:nvPr>
        </p:nvSpPr>
        <p:spPr/>
        <p:txBody>
          <a:bodyPr/>
          <a:lstStyle/>
          <a:p>
            <a:r>
              <a:rPr lang="en-US" dirty="0">
                <a:hlinkClick r:id="rId2"/>
              </a:rPr>
              <a:t>https://jennacopper.com/british-literature-curriculum/</a:t>
            </a:r>
            <a:endParaRPr lang="en-US" dirty="0"/>
          </a:p>
          <a:p>
            <a:r>
              <a:rPr lang="en-US" dirty="0">
                <a:hlinkClick r:id="rId3"/>
              </a:rPr>
              <a:t>https://redeemedreader.com/high-school-british-literature-a-lively-approach/</a:t>
            </a:r>
            <a:endParaRPr lang="en-US" dirty="0"/>
          </a:p>
          <a:p>
            <a:r>
              <a:rPr lang="en-US" dirty="0">
                <a:hlinkClick r:id="rId4"/>
              </a:rPr>
              <a:t>https://windowsintoliterature.com/brit-lit-curriculum/</a:t>
            </a:r>
            <a:endParaRPr lang="en-US" dirty="0"/>
          </a:p>
          <a:p>
            <a:r>
              <a:rPr lang="en-US" dirty="0">
                <a:hlinkClick r:id="rId5"/>
              </a:rPr>
              <a:t>https://thelitlady.org/complete-high-school-british-literature-curriculum/</a:t>
            </a:r>
            <a:endParaRPr lang="en-US" dirty="0"/>
          </a:p>
          <a:p>
            <a:endParaRPr lang="en-US" dirty="0"/>
          </a:p>
        </p:txBody>
      </p:sp>
    </p:spTree>
    <p:extLst>
      <p:ext uri="{BB962C8B-B14F-4D97-AF65-F5344CB8AC3E}">
        <p14:creationId xmlns:p14="http://schemas.microsoft.com/office/powerpoint/2010/main" val="28646534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16104</TotalTime>
  <Words>2281</Words>
  <Application>Microsoft Office PowerPoint</Application>
  <PresentationFormat>Widescreen</PresentationFormat>
  <Paragraphs>153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Google Sans</vt:lpstr>
      <vt:lpstr>Tw Cen MT</vt:lpstr>
      <vt:lpstr>Tw Cen MT Condensed</vt:lpstr>
      <vt:lpstr>Wingdings 3</vt:lpstr>
      <vt:lpstr>Integral</vt:lpstr>
      <vt:lpstr>Regency Period Literature  </vt:lpstr>
      <vt:lpstr>Why Do Readers Love Regency/Historical Romance?</vt:lpstr>
      <vt:lpstr>PowerPoint Presentation</vt:lpstr>
      <vt:lpstr>PowerPoint Presentation</vt:lpstr>
      <vt:lpstr>PowerPoint Presentation</vt:lpstr>
      <vt:lpstr>PowerPoint Presentation</vt:lpstr>
      <vt:lpstr>Austen novels for British literature. They are designed to encourage critical thinking without the academic jargon. </vt:lpstr>
      <vt:lpstr>Focuses on Jane Austen and British Literature</vt:lpstr>
      <vt:lpstr>Additional websites for High School Literature</vt:lpstr>
      <vt:lpstr>Children's literature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Perry, Adam D. (Maintenance)</dc:creator>
  <cp:lastModifiedBy>Perry, Adam D. (Maintenance)</cp:lastModifiedBy>
  <cp:revision>2</cp:revision>
  <dcterms:created xsi:type="dcterms:W3CDTF">2026-03-25T23:54:54Z</dcterms:created>
  <dcterms:modified xsi:type="dcterms:W3CDTF">2026-06-07T16:32:30Z</dcterms:modified>
</cp:coreProperties>
</file>