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 id="258" r:id="rId4"/>
    <p:sldId id="260" r:id="rId5"/>
    <p:sldId id="259"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E80C50CD-E178-4744-9B35-B2F624D6C5E9}" type="datetimeFigureOut">
              <a:rPr lang="en-US" smtClean="0"/>
              <a:t>5/25/2026</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Slide Number Placeholder 5"/>
          <p:cNvSpPr>
            <a:spLocks noGrp="1"/>
          </p:cNvSpPr>
          <p:nvPr>
            <p:ph type="sldNum" sz="quarter" idx="12"/>
          </p:nvPr>
        </p:nvSpPr>
        <p:spPr>
          <a:xfrm>
            <a:off x="10352540" y="295729"/>
            <a:ext cx="838199" cy="767687"/>
          </a:xfrm>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544899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0C50CD-E178-4744-9B35-B2F624D6C5E9}" type="datetimeFigureOut">
              <a:rPr lang="en-US" smtClean="0"/>
              <a:pPr/>
              <a:t>5/25/2026</a:t>
            </a:fld>
            <a:endParaRPr lang="en-US"/>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48CC95F-0247-41B6-91CF-DC97C76A7088}" type="slidenum">
              <a:rPr lang="en-US" smtClean="0"/>
              <a:pPr/>
              <a:t>‹#›</a:t>
            </a:fld>
            <a:endParaRPr lang="en-US"/>
          </a:p>
        </p:txBody>
      </p:sp>
    </p:spTree>
    <p:extLst>
      <p:ext uri="{BB962C8B-B14F-4D97-AF65-F5344CB8AC3E}">
        <p14:creationId xmlns:p14="http://schemas.microsoft.com/office/powerpoint/2010/main" val="3203121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E80C50CD-E178-4744-9B35-B2F624D6C5E9}" type="datetimeFigureOut">
              <a:rPr lang="en-US" smtClean="0"/>
              <a:pPr/>
              <a:t>5/25/2026</a:t>
            </a:fld>
            <a:endParaRPr lang="en-US"/>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48CC95F-0247-41B6-91CF-DC97C76A7088}" type="slidenum">
              <a:rPr lang="en-US" smtClean="0"/>
              <a:pPr/>
              <a:t>‹#›</a:t>
            </a:fld>
            <a:endParaRPr lang="en-US"/>
          </a:p>
        </p:txBody>
      </p:sp>
    </p:spTree>
    <p:extLst>
      <p:ext uri="{BB962C8B-B14F-4D97-AF65-F5344CB8AC3E}">
        <p14:creationId xmlns:p14="http://schemas.microsoft.com/office/powerpoint/2010/main" val="14987360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E80C50CD-E178-4744-9B35-B2F624D6C5E9}" type="datetimeFigureOut">
              <a:rPr lang="en-US" smtClean="0"/>
              <a:pPr/>
              <a:t>5/25/2026</a:t>
            </a:fld>
            <a:endParaRPr lang="en-US"/>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48CC95F-0247-41B6-91CF-DC97C76A7088}" type="slidenum">
              <a:rPr lang="en-US" smtClean="0"/>
              <a:pPr/>
              <a:t>‹#›</a:t>
            </a:fld>
            <a:endParaRPr lang="en-US"/>
          </a:p>
        </p:txBody>
      </p:sp>
    </p:spTree>
    <p:extLst>
      <p:ext uri="{BB962C8B-B14F-4D97-AF65-F5344CB8AC3E}">
        <p14:creationId xmlns:p14="http://schemas.microsoft.com/office/powerpoint/2010/main" val="30673196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0C50CD-E178-4744-9B35-B2F624D6C5E9}" type="datetimeFigureOut">
              <a:rPr lang="en-US" smtClean="0"/>
              <a:pPr/>
              <a:t>5/25/2026</a:t>
            </a:fld>
            <a:endParaRPr lang="en-US"/>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48CC95F-0247-41B6-91CF-DC97C76A7088}" type="slidenum">
              <a:rPr lang="en-US" smtClean="0"/>
              <a:pPr/>
              <a:t>‹#›</a:t>
            </a:fld>
            <a:endParaRPr lang="en-US"/>
          </a:p>
        </p:txBody>
      </p:sp>
    </p:spTree>
    <p:extLst>
      <p:ext uri="{BB962C8B-B14F-4D97-AF65-F5344CB8AC3E}">
        <p14:creationId xmlns:p14="http://schemas.microsoft.com/office/powerpoint/2010/main" val="31011092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80C50CD-E178-4744-9B35-B2F624D6C5E9}" type="datetimeFigureOut">
              <a:rPr lang="en-US" smtClean="0"/>
              <a:pPr/>
              <a:t>5/25/2026</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48CC95F-0247-41B6-91CF-DC97C76A7088}" type="slidenum">
              <a:rPr lang="en-US" smtClean="0"/>
              <a:pPr/>
              <a:t>‹#›</a:t>
            </a:fld>
            <a:endParaRPr lang="en-US"/>
          </a:p>
        </p:txBody>
      </p:sp>
    </p:spTree>
    <p:extLst>
      <p:ext uri="{BB962C8B-B14F-4D97-AF65-F5344CB8AC3E}">
        <p14:creationId xmlns:p14="http://schemas.microsoft.com/office/powerpoint/2010/main" val="11374981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80C50CD-E178-4744-9B35-B2F624D6C5E9}" type="datetimeFigureOut">
              <a:rPr lang="en-US" smtClean="0"/>
              <a:pPr/>
              <a:t>5/25/2026</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148CC95F-0247-41B6-91CF-DC97C76A7088}" type="slidenum">
              <a:rPr lang="en-US" smtClean="0"/>
              <a:pPr/>
              <a:t>‹#›</a:t>
            </a:fld>
            <a:endParaRPr lang="en-US"/>
          </a:p>
        </p:txBody>
      </p:sp>
    </p:spTree>
    <p:extLst>
      <p:ext uri="{BB962C8B-B14F-4D97-AF65-F5344CB8AC3E}">
        <p14:creationId xmlns:p14="http://schemas.microsoft.com/office/powerpoint/2010/main" val="14891806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E80C50CD-E178-4744-9B35-B2F624D6C5E9}" type="datetimeFigureOut">
              <a:rPr lang="en-US" smtClean="0"/>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2382667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E80C50CD-E178-4744-9B35-B2F624D6C5E9}" type="datetimeFigureOut">
              <a:rPr lang="en-US" smtClean="0"/>
              <a:t>5/25/2026</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008533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0C50CD-E178-4744-9B35-B2F624D6C5E9}" type="datetimeFigureOut">
              <a:rPr lang="en-US" smtClean="0"/>
              <a:t>5/25/2026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378498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0C50CD-E178-4744-9B35-B2F624D6C5E9}" type="datetimeFigureOut">
              <a:rPr lang="en-US" smtClean="0"/>
              <a:t>5/25/2026</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29170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80C50CD-E178-4744-9B35-B2F624D6C5E9}" type="datetimeFigureOut">
              <a:rPr lang="en-US" smtClean="0"/>
              <a:t>5/25/2026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870282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80C50CD-E178-4744-9B35-B2F624D6C5E9}" type="datetimeFigureOut">
              <a:rPr lang="en-US" smtClean="0"/>
              <a:t>5/25/2026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955774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80C50CD-E178-4744-9B35-B2F624D6C5E9}" type="datetimeFigureOut">
              <a:rPr lang="en-US" smtClean="0"/>
              <a:t>5/25/2026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4118330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0C50CD-E178-4744-9B35-B2F624D6C5E9}" type="datetimeFigureOut">
              <a:rPr lang="en-US" smtClean="0"/>
              <a:t>5/25/2026</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 name="Slide Number Placeholder 3"/>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920785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US"/>
            </a:p>
          </p:txBody>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0C50CD-E178-4744-9B35-B2F624D6C5E9}" type="datetimeFigureOut">
              <a:rPr lang="en-US" smtClean="0"/>
              <a:t>5/25/2026</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7" name="Slide Number Placeholder 6"/>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785671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0C50CD-E178-4744-9B35-B2F624D6C5E9}" type="datetimeFigureOut">
              <a:rPr lang="en-US" smtClean="0"/>
              <a:t>5/25/2026</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753126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txBody>
            <a:bodyPr/>
            <a:lstStyle/>
            <a:p>
              <a:endParaRPr lang="en-US"/>
            </a:p>
          </p:txBody>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US"/>
            </a:p>
          </p:txBody>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E80C50CD-E178-4744-9B35-B2F624D6C5E9}" type="datetimeFigureOut">
              <a:rPr lang="en-US" smtClean="0"/>
              <a:pPr/>
              <a:t>5/25/2026</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148CC95F-0247-41B6-91CF-DC97C76A7088}" type="slidenum">
              <a:rPr lang="en-US" smtClean="0"/>
              <a:pPr/>
              <a:t>‹#›</a:t>
            </a:fld>
            <a:endParaRPr lang="en-US"/>
          </a:p>
        </p:txBody>
      </p:sp>
    </p:spTree>
    <p:extLst>
      <p:ext uri="{BB962C8B-B14F-4D97-AF65-F5344CB8AC3E}">
        <p14:creationId xmlns:p14="http://schemas.microsoft.com/office/powerpoint/2010/main" val="1778103196"/>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 id="2147483713" r:id="rId14"/>
    <p:sldLayoutId id="2147483714" r:id="rId15"/>
    <p:sldLayoutId id="2147483715" r:id="rId16"/>
    <p:sldLayoutId id="2147483716"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Knollwoodagriculture@gmail.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0E2291B-1281-1A56-4264-015D4B5B165D}"/>
              </a:ext>
            </a:extLst>
          </p:cNvPr>
          <p:cNvPicPr>
            <a:picLocks noChangeAspect="1"/>
          </p:cNvPicPr>
          <p:nvPr/>
        </p:nvPicPr>
        <p:blipFill>
          <a:blip r:embed="rId2">
            <a:alphaModFix amt="40000"/>
          </a:blip>
          <a:srcRect l="4743" r="6368"/>
          <a:stretch>
            <a:fillRect/>
          </a:stretch>
        </p:blipFill>
        <p:spPr>
          <a:xfrm>
            <a:off x="-2" y="-4"/>
            <a:ext cx="12192001" cy="6858001"/>
          </a:xfrm>
          <a:prstGeom prst="rect">
            <a:avLst/>
          </a:prstGeom>
        </p:spPr>
      </p:pic>
      <p:sp>
        <p:nvSpPr>
          <p:cNvPr id="2" name="Title 1">
            <a:extLst>
              <a:ext uri="{FF2B5EF4-FFF2-40B4-BE49-F238E27FC236}">
                <a16:creationId xmlns:a16="http://schemas.microsoft.com/office/drawing/2014/main" id="{EB6C87BD-5E8E-7AC2-35B1-731CE09EDDCF}"/>
              </a:ext>
            </a:extLst>
          </p:cNvPr>
          <p:cNvSpPr>
            <a:spLocks noGrp="1"/>
          </p:cNvSpPr>
          <p:nvPr>
            <p:ph type="ctrTitle"/>
          </p:nvPr>
        </p:nvSpPr>
        <p:spPr>
          <a:xfrm>
            <a:off x="517870" y="978408"/>
            <a:ext cx="5021182" cy="2450592"/>
          </a:xfrm>
        </p:spPr>
        <p:txBody>
          <a:bodyPr anchor="t">
            <a:normAutofit/>
          </a:bodyPr>
          <a:lstStyle/>
          <a:p>
            <a:r>
              <a:rPr lang="en-US" sz="6000" dirty="0">
                <a:solidFill>
                  <a:srgbClr val="FFFFFF"/>
                </a:solidFill>
              </a:rPr>
              <a:t>Knollwood Agriculture</a:t>
            </a:r>
          </a:p>
        </p:txBody>
      </p:sp>
      <p:sp>
        <p:nvSpPr>
          <p:cNvPr id="3" name="Subtitle 2">
            <a:extLst>
              <a:ext uri="{FF2B5EF4-FFF2-40B4-BE49-F238E27FC236}">
                <a16:creationId xmlns:a16="http://schemas.microsoft.com/office/drawing/2014/main" id="{7CA7B723-F498-B5C1-6466-6DDD7BD95B6A}"/>
              </a:ext>
            </a:extLst>
          </p:cNvPr>
          <p:cNvSpPr>
            <a:spLocks noGrp="1"/>
          </p:cNvSpPr>
          <p:nvPr>
            <p:ph type="subTitle" idx="1"/>
          </p:nvPr>
        </p:nvSpPr>
        <p:spPr>
          <a:xfrm>
            <a:off x="6652366" y="4017818"/>
            <a:ext cx="5040785" cy="1828799"/>
          </a:xfrm>
        </p:spPr>
        <p:txBody>
          <a:bodyPr anchor="b">
            <a:normAutofit/>
          </a:bodyPr>
          <a:lstStyle/>
          <a:p>
            <a:r>
              <a:rPr lang="en-US" sz="6000" b="1" dirty="0">
                <a:solidFill>
                  <a:srgbClr val="FFFFFF"/>
                </a:solidFill>
              </a:rPr>
              <a:t>C O-OP KITS</a:t>
            </a:r>
          </a:p>
        </p:txBody>
      </p:sp>
    </p:spTree>
    <p:extLst>
      <p:ext uri="{BB962C8B-B14F-4D97-AF65-F5344CB8AC3E}">
        <p14:creationId xmlns:p14="http://schemas.microsoft.com/office/powerpoint/2010/main" val="1807292342"/>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CB423-F7FF-5953-0871-235C62742FD8}"/>
              </a:ext>
            </a:extLst>
          </p:cNvPr>
          <p:cNvSpPr>
            <a:spLocks noGrp="1"/>
          </p:cNvSpPr>
          <p:nvPr>
            <p:ph type="title"/>
          </p:nvPr>
        </p:nvSpPr>
        <p:spPr/>
        <p:txBody>
          <a:bodyPr/>
          <a:lstStyle/>
          <a:p>
            <a:r>
              <a:rPr lang="en-US" dirty="0"/>
              <a:t>Pricing </a:t>
            </a:r>
          </a:p>
        </p:txBody>
      </p:sp>
      <p:sp>
        <p:nvSpPr>
          <p:cNvPr id="3" name="Content Placeholder 2">
            <a:extLst>
              <a:ext uri="{FF2B5EF4-FFF2-40B4-BE49-F238E27FC236}">
                <a16:creationId xmlns:a16="http://schemas.microsoft.com/office/drawing/2014/main" id="{CE463193-65F6-EB70-9E9C-9A074658BB9A}"/>
              </a:ext>
            </a:extLst>
          </p:cNvPr>
          <p:cNvSpPr>
            <a:spLocks noGrp="1"/>
          </p:cNvSpPr>
          <p:nvPr>
            <p:ph idx="1"/>
          </p:nvPr>
        </p:nvSpPr>
        <p:spPr>
          <a:xfrm>
            <a:off x="1154954" y="2428568"/>
            <a:ext cx="10230801" cy="4286864"/>
          </a:xfrm>
        </p:spPr>
        <p:txBody>
          <a:bodyPr>
            <a:normAutofit fontScale="77500" lnSpcReduction="20000"/>
          </a:bodyPr>
          <a:lstStyle/>
          <a:p>
            <a:r>
              <a:rPr lang="en-US" sz="2900" b="1" dirty="0">
                <a:solidFill>
                  <a:schemeClr val="accent1"/>
                </a:solidFill>
              </a:rPr>
              <a:t>Student Kit Pricing</a:t>
            </a:r>
          </a:p>
          <a:p>
            <a:r>
              <a:rPr lang="en-US" sz="2900" b="1" dirty="0">
                <a:solidFill>
                  <a:schemeClr val="accent1"/>
                </a:solidFill>
              </a:rPr>
              <a:t>Garden Kit: $20.00 per student per semester (includes all necessary supplies).</a:t>
            </a:r>
          </a:p>
          <a:p>
            <a:r>
              <a:rPr lang="en-US" sz="2900" b="1" dirty="0">
                <a:solidFill>
                  <a:schemeClr val="accent1"/>
                </a:solidFill>
              </a:rPr>
              <a:t>Jane Austen Kit: $25.00 per student per semester (includes all necessary supplies).</a:t>
            </a:r>
          </a:p>
          <a:p>
            <a:r>
              <a:rPr lang="en-US" sz="2900" b="1" dirty="0">
                <a:solidFill>
                  <a:schemeClr val="accent1"/>
                </a:solidFill>
              </a:rPr>
              <a:t>Wellness Kit: $35.00 per student per semester (includes all wellness containers and cosmetic ingredients)</a:t>
            </a:r>
          </a:p>
          <a:p>
            <a:r>
              <a:rPr lang="en-US" sz="2900" b="1" dirty="0">
                <a:solidFill>
                  <a:schemeClr val="accent1"/>
                </a:solidFill>
              </a:rPr>
              <a:t>Teacher Kit Package: $50.00. For classes with fewer than 12 students, an additional $10.00 will be charged for teacher activity supplies, which are the same as those provided to students.</a:t>
            </a:r>
          </a:p>
          <a:p>
            <a:r>
              <a:rPr lang="en-US" sz="2900" b="1" dirty="0">
                <a:solidFill>
                  <a:schemeClr val="accent1"/>
                </a:solidFill>
              </a:rPr>
              <a:t>PowerPoint materials are provided to teachers at no additional cost, regardless of class size.</a:t>
            </a:r>
          </a:p>
          <a:p>
            <a:pPr marL="0" indent="0">
              <a:buNone/>
            </a:pPr>
            <a:endParaRPr lang="en-US" sz="2400" b="1" dirty="0">
              <a:solidFill>
                <a:schemeClr val="accent1"/>
              </a:solidFill>
              <a:latin typeface="+mj-lt"/>
            </a:endParaRPr>
          </a:p>
          <a:p>
            <a:endParaRPr lang="en-US" dirty="0"/>
          </a:p>
        </p:txBody>
      </p:sp>
    </p:spTree>
    <p:extLst>
      <p:ext uri="{BB962C8B-B14F-4D97-AF65-F5344CB8AC3E}">
        <p14:creationId xmlns:p14="http://schemas.microsoft.com/office/powerpoint/2010/main" val="1372922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D921B-3BAA-A7B5-0CAA-48FEA2DA6B31}"/>
              </a:ext>
            </a:extLst>
          </p:cNvPr>
          <p:cNvSpPr>
            <a:spLocks noGrp="1"/>
          </p:cNvSpPr>
          <p:nvPr>
            <p:ph type="title"/>
          </p:nvPr>
        </p:nvSpPr>
        <p:spPr/>
        <p:txBody>
          <a:bodyPr/>
          <a:lstStyle/>
          <a:p>
            <a:r>
              <a:rPr lang="en-US" dirty="0"/>
              <a:t>Teachers and Co-op Leaders</a:t>
            </a:r>
          </a:p>
        </p:txBody>
      </p:sp>
      <p:sp>
        <p:nvSpPr>
          <p:cNvPr id="3" name="Content Placeholder 2">
            <a:extLst>
              <a:ext uri="{FF2B5EF4-FFF2-40B4-BE49-F238E27FC236}">
                <a16:creationId xmlns:a16="http://schemas.microsoft.com/office/drawing/2014/main" id="{2E6BF2B7-F9A3-757F-7B8C-4DB30E36DE53}"/>
              </a:ext>
            </a:extLst>
          </p:cNvPr>
          <p:cNvSpPr>
            <a:spLocks noGrp="1"/>
          </p:cNvSpPr>
          <p:nvPr>
            <p:ph idx="1"/>
          </p:nvPr>
        </p:nvSpPr>
        <p:spPr>
          <a:xfrm>
            <a:off x="1154954" y="2603500"/>
            <a:ext cx="8825659" cy="3944784"/>
          </a:xfrm>
        </p:spPr>
        <p:txBody>
          <a:bodyPr>
            <a:normAutofit fontScale="92500" lnSpcReduction="10000"/>
          </a:bodyPr>
          <a:lstStyle/>
          <a:p>
            <a:r>
              <a:rPr lang="en-US" sz="2400" b="1" dirty="0"/>
              <a:t>Teachers and cooperative leaders interested in the kits are encouraged to respond by email or phone. </a:t>
            </a:r>
          </a:p>
          <a:p>
            <a:r>
              <a:rPr lang="en-US" sz="2400" b="1" dirty="0"/>
              <a:t>Email- </a:t>
            </a:r>
            <a:r>
              <a:rPr lang="en-US" sz="2400" b="1" dirty="0">
                <a:hlinkClick r:id="rId2"/>
              </a:rPr>
              <a:t>Knollwoodagriculture@gmail.com</a:t>
            </a:r>
            <a:r>
              <a:rPr lang="en-US" sz="2400" b="1" dirty="0"/>
              <a:t>  Phone 540-526-6415</a:t>
            </a:r>
          </a:p>
          <a:p>
            <a:r>
              <a:rPr lang="en-US" sz="2400" dirty="0"/>
              <a:t>Each kit contains an inventory list specifying the materials provided to each student, regardless of class size.</a:t>
            </a:r>
          </a:p>
          <a:p>
            <a:r>
              <a:rPr lang="en-US" sz="2400" dirty="0"/>
              <a:t> A teacher packet is available for purchase, which includes the PowerPoint presentation, class outline, semester lesson plan, and instructional ideas.</a:t>
            </a:r>
          </a:p>
          <a:p>
            <a:r>
              <a:rPr lang="en-US" sz="2400" dirty="0"/>
              <a:t>Pricing and contact info on last power point please read through. </a:t>
            </a:r>
          </a:p>
          <a:p>
            <a:endParaRPr lang="en-US" dirty="0"/>
          </a:p>
        </p:txBody>
      </p:sp>
    </p:spTree>
    <p:extLst>
      <p:ext uri="{BB962C8B-B14F-4D97-AF65-F5344CB8AC3E}">
        <p14:creationId xmlns:p14="http://schemas.microsoft.com/office/powerpoint/2010/main" val="1917546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224C6-5466-999F-1FBF-A2D611BF1BFB}"/>
              </a:ext>
            </a:extLst>
          </p:cNvPr>
          <p:cNvSpPr>
            <a:spLocks noGrp="1"/>
          </p:cNvSpPr>
          <p:nvPr>
            <p:ph type="title"/>
          </p:nvPr>
        </p:nvSpPr>
        <p:spPr>
          <a:xfrm>
            <a:off x="1154955" y="1295400"/>
            <a:ext cx="2793158" cy="759542"/>
          </a:xfrm>
        </p:spPr>
        <p:txBody>
          <a:bodyPr/>
          <a:lstStyle/>
          <a:p>
            <a:r>
              <a:rPr lang="en-US" dirty="0"/>
              <a:t>STEM Garden Kit</a:t>
            </a:r>
          </a:p>
        </p:txBody>
      </p:sp>
      <p:sp>
        <p:nvSpPr>
          <p:cNvPr id="3" name="Content Placeholder 2">
            <a:extLst>
              <a:ext uri="{FF2B5EF4-FFF2-40B4-BE49-F238E27FC236}">
                <a16:creationId xmlns:a16="http://schemas.microsoft.com/office/drawing/2014/main" id="{F52ADD7A-9470-9740-2AA7-E8ABD5DCDB27}"/>
              </a:ext>
            </a:extLst>
          </p:cNvPr>
          <p:cNvSpPr>
            <a:spLocks noGrp="1"/>
          </p:cNvSpPr>
          <p:nvPr>
            <p:ph idx="1"/>
          </p:nvPr>
        </p:nvSpPr>
        <p:spPr>
          <a:xfrm>
            <a:off x="5781146" y="629265"/>
            <a:ext cx="5190066" cy="5390535"/>
          </a:xfrm>
        </p:spPr>
        <p:txBody>
          <a:bodyPr>
            <a:normAutofit fontScale="92500" lnSpcReduction="20000"/>
          </a:bodyPr>
          <a:lstStyle/>
          <a:p>
            <a:endParaRPr lang="en-US" dirty="0"/>
          </a:p>
          <a:p>
            <a:r>
              <a:rPr lang="en-US" dirty="0"/>
              <a:t>The Fall/Spring STEM Garden kit invites students to dig into hands-on learning, Designed for co-op meetings during the school year, it features vegetables perfect for fall or spring planting. The journey starts with exploring soil science, testing pH, and discovering how to enrich soil for thriving gardens. The kit sparks curiosity by weaving STEM concepts into every lesson. Students will sprout seeds, follow the plant life cycle, investigate pollination, experiment with companion planting, tackle pests and diseases, master watering and fertilizing, and finally harvest their crops to create delicious recipes from seed to table. Creative projects like growing a chia pet and building a mason jar hydroponic system add extra excitement. Co-ops simply need to provide a garden space, pots, or raised beds to get started.</a:t>
            </a:r>
          </a:p>
          <a:p>
            <a:r>
              <a:rPr lang="en-US" dirty="0"/>
              <a:t>Will also include extra power point on High school Gardening elective.</a:t>
            </a:r>
          </a:p>
        </p:txBody>
      </p:sp>
      <p:pic>
        <p:nvPicPr>
          <p:cNvPr id="1026" name="Picture 2">
            <a:extLst>
              <a:ext uri="{FF2B5EF4-FFF2-40B4-BE49-F238E27FC236}">
                <a16:creationId xmlns:a16="http://schemas.microsoft.com/office/drawing/2014/main" id="{215B99AE-A5A7-1908-7407-19F64529A2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80" y="2294371"/>
            <a:ext cx="3808461" cy="38084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0566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descr="Plant sprouting from the ground">
            <a:extLst>
              <a:ext uri="{FF2B5EF4-FFF2-40B4-BE49-F238E27FC236}">
                <a16:creationId xmlns:a16="http://schemas.microsoft.com/office/drawing/2014/main" id="{174B37A8-1887-BCC0-B7C9-E69F4D8928A0}"/>
              </a:ext>
            </a:extLst>
          </p:cNvPr>
          <p:cNvPicPr>
            <a:picLocks noChangeAspect="1"/>
          </p:cNvPicPr>
          <p:nvPr/>
        </p:nvPicPr>
        <p:blipFill>
          <a:blip r:embed="rId2"/>
          <a:srcRect t="15730"/>
          <a:stretch>
            <a:fillRect/>
          </a:stretch>
        </p:blipFill>
        <p:spPr>
          <a:xfrm>
            <a:off x="20" y="10"/>
            <a:ext cx="12191980" cy="6857990"/>
          </a:xfrm>
          <a:prstGeom prst="rect">
            <a:avLst/>
          </a:prstGeom>
        </p:spPr>
      </p:pic>
      <p:sp>
        <p:nvSpPr>
          <p:cNvPr id="2" name="Title 1">
            <a:extLst>
              <a:ext uri="{FF2B5EF4-FFF2-40B4-BE49-F238E27FC236}">
                <a16:creationId xmlns:a16="http://schemas.microsoft.com/office/drawing/2014/main" id="{6B582619-D9E6-18C0-395D-662607CD9F75}"/>
              </a:ext>
            </a:extLst>
          </p:cNvPr>
          <p:cNvSpPr>
            <a:spLocks noGrp="1"/>
          </p:cNvSpPr>
          <p:nvPr>
            <p:ph type="title" idx="4294967295"/>
          </p:nvPr>
        </p:nvSpPr>
        <p:spPr>
          <a:xfrm>
            <a:off x="0" y="84136"/>
            <a:ext cx="8761413" cy="810599"/>
          </a:xfrm>
        </p:spPr>
        <p:txBody>
          <a:bodyPr/>
          <a:lstStyle/>
          <a:p>
            <a:r>
              <a:rPr lang="en-US" dirty="0"/>
              <a:t>Example of Lesson:  What is soil</a:t>
            </a:r>
          </a:p>
        </p:txBody>
      </p:sp>
      <p:sp>
        <p:nvSpPr>
          <p:cNvPr id="5" name="Text Placeholder 4">
            <a:extLst>
              <a:ext uri="{FF2B5EF4-FFF2-40B4-BE49-F238E27FC236}">
                <a16:creationId xmlns:a16="http://schemas.microsoft.com/office/drawing/2014/main" id="{3A3D5762-E57D-EDA8-579C-B440034FFB00}"/>
              </a:ext>
            </a:extLst>
          </p:cNvPr>
          <p:cNvSpPr>
            <a:spLocks noGrp="1"/>
          </p:cNvSpPr>
          <p:nvPr>
            <p:ph sz="half" idx="4294967295"/>
          </p:nvPr>
        </p:nvSpPr>
        <p:spPr>
          <a:xfrm>
            <a:off x="0" y="796413"/>
            <a:ext cx="4899025" cy="5977451"/>
          </a:xfrm>
        </p:spPr>
        <p:txBody>
          <a:bodyPr>
            <a:normAutofit/>
          </a:bodyPr>
          <a:lstStyle/>
          <a:p>
            <a:pPr>
              <a:lnSpc>
                <a:spcPct val="90000"/>
              </a:lnSpc>
            </a:pPr>
            <a:r>
              <a:rPr lang="en-US" sz="1700" b="1" dirty="0">
                <a:solidFill>
                  <a:schemeClr val="bg1"/>
                </a:solidFill>
              </a:rPr>
              <a:t> What is in the soil below our feet, our plants, our roads, and our buildings?</a:t>
            </a:r>
          </a:p>
          <a:p>
            <a:pPr>
              <a:lnSpc>
                <a:spcPct val="90000"/>
              </a:lnSpc>
            </a:pPr>
            <a:r>
              <a:rPr lang="en-US" sz="1700" b="1" dirty="0">
                <a:solidFill>
                  <a:schemeClr val="bg1"/>
                </a:solidFill>
              </a:rPr>
              <a:t> Students will explore what soil is composed of, as well as the textures of soil. They will act out how water moves through various types of soil. </a:t>
            </a:r>
          </a:p>
          <a:p>
            <a:pPr>
              <a:lnSpc>
                <a:spcPct val="90000"/>
              </a:lnSpc>
            </a:pPr>
            <a:r>
              <a:rPr lang="en-US" sz="1700" b="1" dirty="0">
                <a:solidFill>
                  <a:schemeClr val="bg1"/>
                </a:solidFill>
              </a:rPr>
              <a:t>Student Objectives 1. Recognize that soil is made up of specific components, including mineral matter (sand, silt and clay), water, air and organic matter</a:t>
            </a:r>
          </a:p>
          <a:p>
            <a:pPr>
              <a:lnSpc>
                <a:spcPct val="90000"/>
              </a:lnSpc>
            </a:pPr>
            <a:r>
              <a:rPr lang="en-US" sz="1700" b="1" dirty="0">
                <a:solidFill>
                  <a:schemeClr val="bg1"/>
                </a:solidFill>
              </a:rPr>
              <a:t>. 2. Recognize that soil is made up of different-sized particles that define its texture.</a:t>
            </a:r>
          </a:p>
          <a:p>
            <a:pPr>
              <a:lnSpc>
                <a:spcPct val="90000"/>
              </a:lnSpc>
            </a:pPr>
            <a:r>
              <a:rPr lang="en-US" sz="1700" b="1" dirty="0">
                <a:solidFill>
                  <a:schemeClr val="bg1"/>
                </a:solidFill>
              </a:rPr>
              <a:t> 3. Relate the effect of the different-sized particles on the properties of soil.</a:t>
            </a:r>
          </a:p>
          <a:p>
            <a:pPr>
              <a:lnSpc>
                <a:spcPct val="90000"/>
              </a:lnSpc>
            </a:pPr>
            <a:r>
              <a:rPr lang="en-US" sz="1700" b="1" dirty="0">
                <a:solidFill>
                  <a:schemeClr val="bg1"/>
                </a:solidFill>
              </a:rPr>
              <a:t> 4. Explain why different soil particles form layers. </a:t>
            </a:r>
          </a:p>
          <a:p>
            <a:pPr>
              <a:lnSpc>
                <a:spcPct val="90000"/>
              </a:lnSpc>
            </a:pPr>
            <a:r>
              <a:rPr lang="en-US" sz="1700" b="1" dirty="0">
                <a:solidFill>
                  <a:schemeClr val="bg1"/>
                </a:solidFill>
              </a:rPr>
              <a:t>5. Use appropriate increments to measure soil layer thickness</a:t>
            </a:r>
          </a:p>
        </p:txBody>
      </p:sp>
      <p:sp>
        <p:nvSpPr>
          <p:cNvPr id="14" name="TextBox 13">
            <a:extLst>
              <a:ext uri="{FF2B5EF4-FFF2-40B4-BE49-F238E27FC236}">
                <a16:creationId xmlns:a16="http://schemas.microsoft.com/office/drawing/2014/main" id="{F5BCB10D-1114-721E-5BE8-665DD213BDCD}"/>
              </a:ext>
            </a:extLst>
          </p:cNvPr>
          <p:cNvSpPr txBox="1"/>
          <p:nvPr/>
        </p:nvSpPr>
        <p:spPr>
          <a:xfrm>
            <a:off x="7561005" y="1750141"/>
            <a:ext cx="4503175" cy="4524315"/>
          </a:xfrm>
          <a:prstGeom prst="rect">
            <a:avLst/>
          </a:prstGeom>
          <a:noFill/>
        </p:spPr>
        <p:txBody>
          <a:bodyPr wrap="square">
            <a:spAutoFit/>
          </a:bodyPr>
          <a:lstStyle/>
          <a:p>
            <a:r>
              <a:rPr lang="en-US" b="1" dirty="0">
                <a:solidFill>
                  <a:schemeClr val="bg1"/>
                </a:solidFill>
              </a:rPr>
              <a:t>Vocabulary • clay - smallest of the three soil particles; when wet, feels sticky or greasy; when dry, hard, and brick-like. •</a:t>
            </a:r>
          </a:p>
          <a:p>
            <a:r>
              <a:rPr lang="en-US" b="1" dirty="0">
                <a:solidFill>
                  <a:schemeClr val="bg1"/>
                </a:solidFill>
              </a:rPr>
              <a:t> organic matter - partially decomposed plant and animal matter. •</a:t>
            </a:r>
          </a:p>
          <a:p>
            <a:r>
              <a:rPr lang="en-US" b="1" dirty="0">
                <a:solidFill>
                  <a:schemeClr val="bg1"/>
                </a:solidFill>
              </a:rPr>
              <a:t> sand - very tiny rock fragments; largest and heaviest of soil particles; feels gritty. • </a:t>
            </a:r>
          </a:p>
          <a:p>
            <a:r>
              <a:rPr lang="en-US" b="1" dirty="0">
                <a:solidFill>
                  <a:schemeClr val="bg1"/>
                </a:solidFill>
              </a:rPr>
              <a:t>silt - medium-sized soil particles; feels like flour. • </a:t>
            </a:r>
          </a:p>
          <a:p>
            <a:r>
              <a:rPr lang="en-US" b="1" dirty="0">
                <a:solidFill>
                  <a:schemeClr val="bg1"/>
                </a:solidFill>
              </a:rPr>
              <a:t>soil - the outer portion of the earth’s surface. Soil is the foundation of every living thing. • soil texture - the way a soil feels.</a:t>
            </a:r>
          </a:p>
        </p:txBody>
      </p:sp>
    </p:spTree>
    <p:extLst>
      <p:ext uri="{BB962C8B-B14F-4D97-AF65-F5344CB8AC3E}">
        <p14:creationId xmlns:p14="http://schemas.microsoft.com/office/powerpoint/2010/main" val="2048379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CC5C4-C85C-5A63-71F5-D9B39728CCE4}"/>
              </a:ext>
            </a:extLst>
          </p:cNvPr>
          <p:cNvSpPr>
            <a:spLocks noGrp="1"/>
          </p:cNvSpPr>
          <p:nvPr>
            <p:ph type="title"/>
          </p:nvPr>
        </p:nvSpPr>
        <p:spPr>
          <a:xfrm>
            <a:off x="1154955" y="658761"/>
            <a:ext cx="2793158" cy="1612491"/>
          </a:xfrm>
        </p:spPr>
        <p:txBody>
          <a:bodyPr/>
          <a:lstStyle/>
          <a:p>
            <a:r>
              <a:rPr lang="en-US" dirty="0"/>
              <a:t>Jane Austen</a:t>
            </a:r>
            <a:br>
              <a:rPr lang="en-US" dirty="0"/>
            </a:br>
            <a:r>
              <a:rPr lang="en-US" dirty="0"/>
              <a:t>Regency Period Tea and Flower Kit</a:t>
            </a:r>
          </a:p>
        </p:txBody>
      </p:sp>
      <p:sp>
        <p:nvSpPr>
          <p:cNvPr id="3" name="Content Placeholder 2">
            <a:extLst>
              <a:ext uri="{FF2B5EF4-FFF2-40B4-BE49-F238E27FC236}">
                <a16:creationId xmlns:a16="http://schemas.microsoft.com/office/drawing/2014/main" id="{02C67A09-692E-B00C-53E7-EC8A1E0CCF98}"/>
              </a:ext>
            </a:extLst>
          </p:cNvPr>
          <p:cNvSpPr>
            <a:spLocks noGrp="1"/>
          </p:cNvSpPr>
          <p:nvPr>
            <p:ph idx="1"/>
          </p:nvPr>
        </p:nvSpPr>
        <p:spPr>
          <a:xfrm>
            <a:off x="5299587" y="226142"/>
            <a:ext cx="6420465" cy="6420464"/>
          </a:xfrm>
        </p:spPr>
        <p:txBody>
          <a:bodyPr>
            <a:normAutofit/>
          </a:bodyPr>
          <a:lstStyle/>
          <a:p>
            <a:r>
              <a:rPr lang="en-US" dirty="0"/>
              <a:t>The Jane Austen kit opens up a world of possibilities, inviting you to chart your own course through literature, history, and hands-on exploration. Imagine crafting a rich British literature class that not only delves into Austen's beloved novels but also brings to life the vibrant world of the Regency era, tracing its influence across Europe and America. Or let the kit whisk you away on a journey through the art of tea, where you can discover its fascinating history, master the etiquette, and experiment with brewing techniques and herbal blends. For those drawn to the beauty of nature, the kit can also inspire a deep dive into flower cultivation, from the mysteries of pollination to the joy of harvesting and creating with blooms.</a:t>
            </a:r>
          </a:p>
          <a:p>
            <a:r>
              <a:rPr lang="en-US" dirty="0"/>
              <a:t>Tea could be done in Fall; Flowers would have to be in Spring.</a:t>
            </a:r>
          </a:p>
          <a:p>
            <a:r>
              <a:rPr lang="en-US" dirty="0"/>
              <a:t>Will also include an extra power point on how to turn into High school credit in British Literature. </a:t>
            </a:r>
          </a:p>
          <a:p>
            <a:endParaRPr lang="en-US" dirty="0"/>
          </a:p>
        </p:txBody>
      </p:sp>
      <p:sp>
        <p:nvSpPr>
          <p:cNvPr id="4" name="Text Placeholder 3">
            <a:extLst>
              <a:ext uri="{FF2B5EF4-FFF2-40B4-BE49-F238E27FC236}">
                <a16:creationId xmlns:a16="http://schemas.microsoft.com/office/drawing/2014/main" id="{2C144026-5943-5D34-F4E6-27DDC6BAF119}"/>
              </a:ext>
            </a:extLst>
          </p:cNvPr>
          <p:cNvSpPr>
            <a:spLocks noGrp="1"/>
          </p:cNvSpPr>
          <p:nvPr>
            <p:ph type="body" sz="half" idx="2"/>
          </p:nvPr>
        </p:nvSpPr>
        <p:spPr/>
        <p:txBody>
          <a:bodyPr/>
          <a:lstStyle/>
          <a:p>
            <a:endParaRPr lang="en-US" dirty="0"/>
          </a:p>
        </p:txBody>
      </p:sp>
      <p:pic>
        <p:nvPicPr>
          <p:cNvPr id="2050" name="Picture 2">
            <a:extLst>
              <a:ext uri="{FF2B5EF4-FFF2-40B4-BE49-F238E27FC236}">
                <a16:creationId xmlns:a16="http://schemas.microsoft.com/office/drawing/2014/main" id="{0B2DD91C-ED7B-1D28-A32E-F46B98917E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3220" y="2722614"/>
            <a:ext cx="3476625" cy="3476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6601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B6B0C1D-C728-7A30-9D62-2635A48B6468}"/>
              </a:ext>
            </a:extLst>
          </p:cNvPr>
          <p:cNvSpPr>
            <a:spLocks noGrp="1"/>
          </p:cNvSpPr>
          <p:nvPr>
            <p:ph type="title"/>
          </p:nvPr>
        </p:nvSpPr>
        <p:spPr/>
        <p:txBody>
          <a:bodyPr/>
          <a:lstStyle/>
          <a:p>
            <a:r>
              <a:rPr lang="en-US" dirty="0"/>
              <a:t>British Afternoon Tea  - Sample lesson</a:t>
            </a:r>
          </a:p>
        </p:txBody>
      </p:sp>
      <p:sp>
        <p:nvSpPr>
          <p:cNvPr id="3" name="Content Placeholder 2">
            <a:extLst>
              <a:ext uri="{FF2B5EF4-FFF2-40B4-BE49-F238E27FC236}">
                <a16:creationId xmlns:a16="http://schemas.microsoft.com/office/drawing/2014/main" id="{FF4CE27A-AA8F-219A-A9E8-708A657385B9}"/>
              </a:ext>
            </a:extLst>
          </p:cNvPr>
          <p:cNvSpPr>
            <a:spLocks noGrp="1"/>
          </p:cNvSpPr>
          <p:nvPr>
            <p:ph sz="half" idx="1"/>
          </p:nvPr>
        </p:nvSpPr>
        <p:spPr>
          <a:xfrm>
            <a:off x="353961" y="2182762"/>
            <a:ext cx="5626151" cy="4675238"/>
          </a:xfrm>
        </p:spPr>
        <p:txBody>
          <a:bodyPr vert="horz" lIns="91440" tIns="45720" rIns="91440" bIns="45720" rtlCol="0" anchor="ctr">
            <a:noAutofit/>
          </a:bodyPr>
          <a:lstStyle/>
          <a:p>
            <a:pPr marL="0" indent="0">
              <a:buNone/>
            </a:pPr>
            <a:r>
              <a:rPr lang="en-US" sz="1600" b="1" dirty="0"/>
              <a:t>Simulation Lesson for Ladies (30-45 minutes)</a:t>
            </a:r>
          </a:p>
          <a:p>
            <a:r>
              <a:rPr lang="en-US" sz="1600" b="1" dirty="0"/>
              <a:t>Objective: To introduce students to British Afternoon Tea traditions,</a:t>
            </a:r>
          </a:p>
          <a:p>
            <a:r>
              <a:rPr lang="en-US" sz="1600" b="1" dirty="0"/>
              <a:t>including its history, food, and etiquette.</a:t>
            </a:r>
          </a:p>
          <a:p>
            <a:r>
              <a:rPr lang="en-US" b="1" dirty="0"/>
              <a:t>1. Introduction to Afternoon Tea (5 min)</a:t>
            </a:r>
          </a:p>
          <a:p>
            <a:r>
              <a:rPr lang="en-US" sz="1600" b="1" dirty="0"/>
              <a:t> Originated in 19th century Britain as a light meal between lunch and dinner.</a:t>
            </a:r>
          </a:p>
          <a:p>
            <a:r>
              <a:rPr lang="en-US" sz="1600" b="1" dirty="0"/>
              <a:t> Created by Anna, Duchess of Bedford, who wanted a small meal to stave off hunger before the late evening meal.</a:t>
            </a:r>
          </a:p>
          <a:p>
            <a:r>
              <a:rPr lang="en-US" sz="1600" b="1" dirty="0"/>
              <a:t> Often served between 3:30 pm - 5:00 pm.</a:t>
            </a:r>
          </a:p>
          <a:p>
            <a:pPr marL="0" indent="0">
              <a:buNone/>
            </a:pPr>
            <a:endParaRPr lang="en-US" sz="1600" b="1" dirty="0"/>
          </a:p>
        </p:txBody>
      </p:sp>
      <p:sp>
        <p:nvSpPr>
          <p:cNvPr id="6" name="Content Placeholder 5">
            <a:extLst>
              <a:ext uri="{FF2B5EF4-FFF2-40B4-BE49-F238E27FC236}">
                <a16:creationId xmlns:a16="http://schemas.microsoft.com/office/drawing/2014/main" id="{620EB8B1-A104-51C8-0DD2-759A5A3A4B87}"/>
              </a:ext>
            </a:extLst>
          </p:cNvPr>
          <p:cNvSpPr>
            <a:spLocks noGrp="1"/>
          </p:cNvSpPr>
          <p:nvPr>
            <p:ph sz="half" idx="2"/>
          </p:nvPr>
        </p:nvSpPr>
        <p:spPr>
          <a:xfrm>
            <a:off x="6208712" y="2300747"/>
            <a:ext cx="5786643" cy="4434349"/>
          </a:xfrm>
        </p:spPr>
        <p:txBody>
          <a:bodyPr>
            <a:noAutofit/>
          </a:bodyPr>
          <a:lstStyle/>
          <a:p>
            <a:r>
              <a:rPr lang="en-US" b="1" dirty="0"/>
              <a:t>2. Elements of Afternoon Tea (5 min)</a:t>
            </a:r>
          </a:p>
          <a:p>
            <a:pPr marL="0" indent="0">
              <a:buNone/>
            </a:pPr>
            <a:r>
              <a:rPr lang="en-US" sz="1400" b="1" dirty="0"/>
              <a:t> Food: Delicate finger sandwiches, scones with clotted cream and jam, and  pastries.</a:t>
            </a:r>
          </a:p>
          <a:p>
            <a:r>
              <a:rPr lang="en-US" sz="1400" b="1" dirty="0"/>
              <a:t>o Drink: Fine loose-leaf teas, served with milk and sugar.</a:t>
            </a:r>
          </a:p>
          <a:p>
            <a:r>
              <a:rPr lang="en-US" sz="1400" b="1" dirty="0"/>
              <a:t>o Etiquette: Traditionally enjoyed with soft conversation in a relaxed setting.</a:t>
            </a:r>
          </a:p>
          <a:p>
            <a:r>
              <a:rPr lang="en-US" b="1" dirty="0"/>
              <a:t>3. Tea Etiquette (5 min)</a:t>
            </a:r>
          </a:p>
          <a:p>
            <a:r>
              <a:rPr lang="en-US" sz="1400" b="1" dirty="0"/>
              <a:t>o Tea pouring: Host pours tea, ensuring everyone is served.</a:t>
            </a:r>
          </a:p>
          <a:p>
            <a:r>
              <a:rPr lang="en-US" sz="1400" b="1" dirty="0"/>
              <a:t>o Milk in tea: Pour tea first, then add milk. Avoid stirring too vigorously.</a:t>
            </a:r>
          </a:p>
          <a:p>
            <a:r>
              <a:rPr lang="en-US" sz="1400" b="1" dirty="0"/>
              <a:t>o Eating: Finger sandwiches and scones are eaten with hands, but pastries with a fork.</a:t>
            </a:r>
          </a:p>
          <a:p>
            <a:r>
              <a:rPr lang="en-US" sz="1400" b="1" dirty="0"/>
              <a:t> Conversation: Keep topics light and polite; avoid controversial topics. </a:t>
            </a:r>
          </a:p>
        </p:txBody>
      </p:sp>
    </p:spTree>
    <p:extLst>
      <p:ext uri="{BB962C8B-B14F-4D97-AF65-F5344CB8AC3E}">
        <p14:creationId xmlns:p14="http://schemas.microsoft.com/office/powerpoint/2010/main" val="2353276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A6625-CCDB-5AF2-58A1-66B198922A5C}"/>
              </a:ext>
            </a:extLst>
          </p:cNvPr>
          <p:cNvSpPr>
            <a:spLocks noGrp="1"/>
          </p:cNvSpPr>
          <p:nvPr>
            <p:ph type="title"/>
          </p:nvPr>
        </p:nvSpPr>
        <p:spPr/>
        <p:txBody>
          <a:bodyPr/>
          <a:lstStyle/>
          <a:p>
            <a:r>
              <a:rPr lang="en-US" dirty="0"/>
              <a:t>Jane Austen continue </a:t>
            </a:r>
            <a:br>
              <a:rPr lang="en-US" dirty="0"/>
            </a:br>
            <a:endParaRPr lang="en-US" dirty="0"/>
          </a:p>
        </p:txBody>
      </p:sp>
      <p:sp>
        <p:nvSpPr>
          <p:cNvPr id="3" name="Content Placeholder 2">
            <a:extLst>
              <a:ext uri="{FF2B5EF4-FFF2-40B4-BE49-F238E27FC236}">
                <a16:creationId xmlns:a16="http://schemas.microsoft.com/office/drawing/2014/main" id="{2FADB9D6-F19E-3842-C7CB-B6EA598C6901}"/>
              </a:ext>
            </a:extLst>
          </p:cNvPr>
          <p:cNvSpPr>
            <a:spLocks noGrp="1"/>
          </p:cNvSpPr>
          <p:nvPr>
            <p:ph idx="1"/>
          </p:nvPr>
        </p:nvSpPr>
        <p:spPr>
          <a:xfrm>
            <a:off x="471948" y="2290915"/>
            <a:ext cx="11100620" cy="4375355"/>
          </a:xfrm>
        </p:spPr>
        <p:txBody>
          <a:bodyPr>
            <a:normAutofit fontScale="92500" lnSpcReduction="10000"/>
          </a:bodyPr>
          <a:lstStyle/>
          <a:p>
            <a:r>
              <a:rPr lang="en-US" sz="2000" b="1" dirty="0"/>
              <a:t>The Jane Austen kit offers comprehensive content with multiple instructional pathways. It can be adapted for either a semester- or year-long course, enabling flexible curriculum design.</a:t>
            </a:r>
          </a:p>
          <a:p>
            <a:r>
              <a:rPr lang="en-US" sz="2000" b="1" dirty="0"/>
              <a:t>A unit can be dedicated to an in-depth study of Jane Austen's life and works, fulfilling requirements for British literature credit.</a:t>
            </a:r>
          </a:p>
          <a:p>
            <a:r>
              <a:rPr lang="en-US" sz="2000" b="1" dirty="0"/>
              <a:t>Additional emphasis on the Regency period may serve as a supplement to history coursework.</a:t>
            </a:r>
          </a:p>
          <a:p>
            <a:r>
              <a:rPr lang="en-US" sz="2000" b="1" dirty="0"/>
              <a:t>The curriculum may also include the history of tea, tea preparation, etiquette, and period-appropriate social gatherings such as tea parties and dances.</a:t>
            </a:r>
          </a:p>
          <a:p>
            <a:r>
              <a:rPr lang="en-US" sz="2000" b="1" dirty="0"/>
              <a:t>A focus on flowers can fulfill gardening elective credit, encompassing topics such as seeding, cultivation, pruning, pest management, harvesting, and related crafts and activities.</a:t>
            </a:r>
          </a:p>
          <a:p>
            <a:r>
              <a:rPr lang="en-US" sz="2000" b="1" dirty="0"/>
              <a:t>Ultimately, the curriculum can be tailored to individual interests and the desired duration of study.</a:t>
            </a:r>
          </a:p>
          <a:p>
            <a:endParaRPr lang="en-US" dirty="0"/>
          </a:p>
        </p:txBody>
      </p:sp>
    </p:spTree>
    <p:extLst>
      <p:ext uri="{BB962C8B-B14F-4D97-AF65-F5344CB8AC3E}">
        <p14:creationId xmlns:p14="http://schemas.microsoft.com/office/powerpoint/2010/main" val="2310886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41BD157-E424-308C-8321-2C2BB775CF47}"/>
              </a:ext>
            </a:extLst>
          </p:cNvPr>
          <p:cNvSpPr>
            <a:spLocks noGrp="1"/>
          </p:cNvSpPr>
          <p:nvPr>
            <p:ph type="title"/>
          </p:nvPr>
        </p:nvSpPr>
        <p:spPr/>
        <p:txBody>
          <a:bodyPr/>
          <a:lstStyle/>
          <a:p>
            <a:r>
              <a:rPr lang="en-US" dirty="0"/>
              <a:t>Herbal and Wellness product Kit</a:t>
            </a:r>
          </a:p>
        </p:txBody>
      </p:sp>
      <p:sp>
        <p:nvSpPr>
          <p:cNvPr id="5" name="Content Placeholder 4">
            <a:extLst>
              <a:ext uri="{FF2B5EF4-FFF2-40B4-BE49-F238E27FC236}">
                <a16:creationId xmlns:a16="http://schemas.microsoft.com/office/drawing/2014/main" id="{7B79999C-1D30-0F87-C835-CCD10F4F7C98}"/>
              </a:ext>
            </a:extLst>
          </p:cNvPr>
          <p:cNvSpPr>
            <a:spLocks noGrp="1"/>
          </p:cNvSpPr>
          <p:nvPr>
            <p:ph idx="1"/>
          </p:nvPr>
        </p:nvSpPr>
        <p:spPr>
          <a:xfrm>
            <a:off x="5073445" y="422787"/>
            <a:ext cx="5897767" cy="6272981"/>
          </a:xfrm>
        </p:spPr>
        <p:txBody>
          <a:bodyPr>
            <a:normAutofit/>
          </a:bodyPr>
          <a:lstStyle/>
          <a:p>
            <a:r>
              <a:rPr lang="en-US" sz="2000" b="1" dirty="0"/>
              <a:t>This immersive herbalism course integrates scriptural wisdom, encouraging participants to recognize God’s nurturing presence throughout each lesson. </a:t>
            </a:r>
          </a:p>
          <a:p>
            <a:r>
              <a:rPr lang="en-US" sz="2000" b="1" dirty="0"/>
              <a:t>Students engage with the diverse world of herbs through hands-on activities that highlight herbal benefits and applications.</a:t>
            </a:r>
          </a:p>
          <a:p>
            <a:r>
              <a:rPr lang="en-US" sz="2000" b="1" dirty="0"/>
              <a:t> Sensory experiences include working with aromatic incense, crafting herbal sachets, and foraging for wild herbs outdoors.</a:t>
            </a:r>
          </a:p>
          <a:p>
            <a:r>
              <a:rPr lang="en-US" sz="2000" b="1" dirty="0"/>
              <a:t> The course concludes with a creative workshop where participants develop personalized wellness products, such as lip balm, sugar scrubs, and goat’s milk soaps. All materials are provided, including complimentary product containers and supplies for experimenting with cosmetic and wellness formulations.</a:t>
            </a:r>
          </a:p>
          <a:p>
            <a:endParaRPr lang="en-US" dirty="0"/>
          </a:p>
        </p:txBody>
      </p:sp>
      <p:pic>
        <p:nvPicPr>
          <p:cNvPr id="3074" name="Picture 2">
            <a:extLst>
              <a:ext uri="{FF2B5EF4-FFF2-40B4-BE49-F238E27FC236}">
                <a16:creationId xmlns:a16="http://schemas.microsoft.com/office/drawing/2014/main" id="{5752B516-4248-1D99-7705-35C7040182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4955" y="3091783"/>
            <a:ext cx="2928017" cy="29280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82289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F694B-4215-5C9A-CE94-C8FFBF6FD580}"/>
              </a:ext>
            </a:extLst>
          </p:cNvPr>
          <p:cNvSpPr>
            <a:spLocks noGrp="1"/>
          </p:cNvSpPr>
          <p:nvPr>
            <p:ph type="title"/>
          </p:nvPr>
        </p:nvSpPr>
        <p:spPr/>
        <p:txBody>
          <a:bodyPr/>
          <a:lstStyle/>
          <a:p>
            <a:r>
              <a:rPr lang="en-US" dirty="0"/>
              <a:t>Student and Teacher Kit supplies   </a:t>
            </a:r>
          </a:p>
        </p:txBody>
      </p:sp>
      <p:sp>
        <p:nvSpPr>
          <p:cNvPr id="3" name="Content Placeholder 2">
            <a:extLst>
              <a:ext uri="{FF2B5EF4-FFF2-40B4-BE49-F238E27FC236}">
                <a16:creationId xmlns:a16="http://schemas.microsoft.com/office/drawing/2014/main" id="{E021B3D1-8909-3DF2-957F-4D983F6003B4}"/>
              </a:ext>
            </a:extLst>
          </p:cNvPr>
          <p:cNvSpPr>
            <a:spLocks noGrp="1"/>
          </p:cNvSpPr>
          <p:nvPr>
            <p:ph sz="half" idx="1"/>
          </p:nvPr>
        </p:nvSpPr>
        <p:spPr>
          <a:xfrm>
            <a:off x="275303" y="2290916"/>
            <a:ext cx="5704809" cy="4454013"/>
          </a:xfrm>
        </p:spPr>
        <p:txBody>
          <a:bodyPr>
            <a:normAutofit fontScale="92500" lnSpcReduction="20000"/>
          </a:bodyPr>
          <a:lstStyle/>
          <a:p>
            <a:r>
              <a:rPr lang="en-US" b="1" dirty="0"/>
              <a:t>Each student </a:t>
            </a:r>
            <a:r>
              <a:rPr lang="en-US" dirty="0"/>
              <a:t>will receive a supply list based on the selected course.</a:t>
            </a:r>
          </a:p>
          <a:p>
            <a:r>
              <a:rPr lang="en-US" dirty="0"/>
              <a:t> All student supplies will be shipped to a single address, either the teacher's or the co-op leaders' address. </a:t>
            </a:r>
          </a:p>
          <a:p>
            <a:r>
              <a:rPr lang="en-US" dirty="0"/>
              <a:t>Knollwood will establish a uniform price for all inventory per student, regardless of class size.</a:t>
            </a:r>
          </a:p>
          <a:p>
            <a:r>
              <a:rPr lang="en-US" dirty="0"/>
              <a:t> Communication from Knollwood will be directed exclusively to co-op leaders, not to individual parents or students. The pricing set by Knollwood is independent of any fees that individual co-ops may charge families for classes or group participation.</a:t>
            </a:r>
          </a:p>
          <a:p>
            <a:endParaRPr lang="en-US" dirty="0"/>
          </a:p>
        </p:txBody>
      </p:sp>
      <p:sp>
        <p:nvSpPr>
          <p:cNvPr id="4" name="Content Placeholder 3">
            <a:extLst>
              <a:ext uri="{FF2B5EF4-FFF2-40B4-BE49-F238E27FC236}">
                <a16:creationId xmlns:a16="http://schemas.microsoft.com/office/drawing/2014/main" id="{1EB49A79-C06E-77A3-7BDE-942524434ECD}"/>
              </a:ext>
            </a:extLst>
          </p:cNvPr>
          <p:cNvSpPr>
            <a:spLocks noGrp="1"/>
          </p:cNvSpPr>
          <p:nvPr>
            <p:ph sz="half" idx="2"/>
          </p:nvPr>
        </p:nvSpPr>
        <p:spPr>
          <a:xfrm>
            <a:off x="6208712" y="2290915"/>
            <a:ext cx="5704809" cy="4385187"/>
          </a:xfrm>
        </p:spPr>
        <p:txBody>
          <a:bodyPr>
            <a:normAutofit fontScale="92500" lnSpcReduction="20000"/>
          </a:bodyPr>
          <a:lstStyle/>
          <a:p>
            <a:r>
              <a:rPr lang="en-US" b="1" dirty="0"/>
              <a:t>Teachers </a:t>
            </a:r>
            <a:r>
              <a:rPr lang="en-US" dirty="0"/>
              <a:t>receive complimentary access to PowerPoint materials for the Kits and free supplies for themselves when their class size exceeds 12 students.</a:t>
            </a:r>
          </a:p>
          <a:p>
            <a:r>
              <a:rPr lang="en-US" dirty="0"/>
              <a:t>Teachers may also access a teacher package designed to streamline instruction. Alternatively, a teacher packet is available for purchase, which includes the PowerPoint presentation, class curriculum, semester lesson plan, and instructional resources.</a:t>
            </a:r>
          </a:p>
          <a:p>
            <a:r>
              <a:rPr lang="en-US" dirty="0"/>
              <a:t>Teachers and cooperative leaders are responsible for all communications regarding their purchase. They will collect payments from their class and remit a single payment to Knollwood Agriculture. </a:t>
            </a:r>
          </a:p>
          <a:p>
            <a:r>
              <a:rPr lang="en-US" dirty="0"/>
              <a:t>Knollwood will not give grades or transcripts to students or Co-op groups. </a:t>
            </a:r>
          </a:p>
          <a:p>
            <a:endParaRPr lang="en-US" dirty="0"/>
          </a:p>
        </p:txBody>
      </p:sp>
    </p:spTree>
    <p:extLst>
      <p:ext uri="{BB962C8B-B14F-4D97-AF65-F5344CB8AC3E}">
        <p14:creationId xmlns:p14="http://schemas.microsoft.com/office/powerpoint/2010/main" val="35001633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233</TotalTime>
  <Words>1450</Words>
  <Application>Microsoft Office PowerPoint</Application>
  <PresentationFormat>Widescreen</PresentationFormat>
  <Paragraphs>74</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Wingdings 3</vt:lpstr>
      <vt:lpstr>Ion Boardroom</vt:lpstr>
      <vt:lpstr>Knollwood Agriculture</vt:lpstr>
      <vt:lpstr>Teachers and Co-op Leaders</vt:lpstr>
      <vt:lpstr>STEM Garden Kit</vt:lpstr>
      <vt:lpstr>Example of Lesson:  What is soil</vt:lpstr>
      <vt:lpstr>Jane Austen Regency Period Tea and Flower Kit</vt:lpstr>
      <vt:lpstr>British Afternoon Tea  - Sample lesson</vt:lpstr>
      <vt:lpstr>Jane Austen continue  </vt:lpstr>
      <vt:lpstr>Herbal and Wellness product Kit</vt:lpstr>
      <vt:lpstr>Student and Teacher Kit supplies   </vt:lpstr>
      <vt:lpstr>Pricing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Perry, Adam D. (Maintenance)</dc:creator>
  <cp:lastModifiedBy>Perry, Adam D. (Maintenance)</cp:lastModifiedBy>
  <cp:revision>1</cp:revision>
  <dcterms:created xsi:type="dcterms:W3CDTF">2026-05-25T14:37:29Z</dcterms:created>
  <dcterms:modified xsi:type="dcterms:W3CDTF">2026-05-25T18:31:03Z</dcterms:modified>
</cp:coreProperties>
</file>