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4" r:id="rId20"/>
    <p:sldId id="277" r:id="rId21"/>
    <p:sldId id="278" r:id="rId22"/>
    <p:sldId id="279" r:id="rId23"/>
    <p:sldId id="280" r:id="rId24"/>
    <p:sldId id="281" r:id="rId25"/>
    <p:sldId id="282" r:id="rId26"/>
    <p:sldId id="283" r:id="rId27"/>
    <p:sldId id="320" r:id="rId28"/>
    <p:sldId id="32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12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F9C3201-73E4-42E9-8B90-A267783CEB9B}"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8DC4D307-07AF-4619-AE07-B3C2B865A787}">
      <dgm:prSet/>
      <dgm:spPr/>
      <dgm:t>
        <a:bodyPr/>
        <a:lstStyle/>
        <a:p>
          <a:r>
            <a:rPr lang="en-US" b="0" i="0"/>
            <a:t>The word 'Advent' comes from Latin and means "coming." Advent is a time to look forward to Christ coming to Earth—a season of waiting and hope. It marks the start of something new and better. This is what Christmas is really about, isn’t it? We celebrate the arrival of a new era, when God entered our world. </a:t>
          </a:r>
          <a:endParaRPr lang="en-US"/>
        </a:p>
      </dgm:t>
    </dgm:pt>
    <dgm:pt modelId="{0E03DE46-D4E3-463B-8CE7-29B4D446D58E}" type="parTrans" cxnId="{765192BF-105C-4AB1-9D33-4F6A31C9A14F}">
      <dgm:prSet/>
      <dgm:spPr/>
      <dgm:t>
        <a:bodyPr/>
        <a:lstStyle/>
        <a:p>
          <a:endParaRPr lang="en-US"/>
        </a:p>
      </dgm:t>
    </dgm:pt>
    <dgm:pt modelId="{ED003098-82FD-4DA8-B492-C747160DF3E5}" type="sibTrans" cxnId="{765192BF-105C-4AB1-9D33-4F6A31C9A14F}">
      <dgm:prSet/>
      <dgm:spPr/>
      <dgm:t>
        <a:bodyPr/>
        <a:lstStyle/>
        <a:p>
          <a:endParaRPr lang="en-US"/>
        </a:p>
      </dgm:t>
    </dgm:pt>
    <dgm:pt modelId="{43431E37-E1F1-413B-BB46-4A0150D33119}">
      <dgm:prSet/>
      <dgm:spPr/>
      <dgm:t>
        <a:bodyPr/>
        <a:lstStyle/>
        <a:p>
          <a:r>
            <a:rPr lang="en-US" b="0" i="0"/>
            <a:t>As Christmas approaches, Christians enter a period of spiritual reflection and preparation. Many people light candles, enjoy traditions, and sing carols that celebrate the birth of Jesus in Bethlehem. This season is called Advent, a word that suggests something special is on the way. </a:t>
          </a:r>
          <a:endParaRPr lang="en-US"/>
        </a:p>
      </dgm:t>
    </dgm:pt>
    <dgm:pt modelId="{9399D241-2B48-4CAF-A7F7-AA097F432AFA}" type="parTrans" cxnId="{3A6B0454-7DA8-4FB0-A8C1-38D752237505}">
      <dgm:prSet/>
      <dgm:spPr/>
      <dgm:t>
        <a:bodyPr/>
        <a:lstStyle/>
        <a:p>
          <a:endParaRPr lang="en-US"/>
        </a:p>
      </dgm:t>
    </dgm:pt>
    <dgm:pt modelId="{A1DED1AD-C3BA-4AB8-81F1-9B8174C482CF}" type="sibTrans" cxnId="{3A6B0454-7DA8-4FB0-A8C1-38D752237505}">
      <dgm:prSet/>
      <dgm:spPr/>
      <dgm:t>
        <a:bodyPr/>
        <a:lstStyle/>
        <a:p>
          <a:endParaRPr lang="en-US"/>
        </a:p>
      </dgm:t>
    </dgm:pt>
    <dgm:pt modelId="{755FF169-9C76-435B-A231-A8ABB80AA1ED}" type="pres">
      <dgm:prSet presAssocID="{0F9C3201-73E4-42E9-8B90-A267783CEB9B}" presName="hierChild1" presStyleCnt="0">
        <dgm:presLayoutVars>
          <dgm:chPref val="1"/>
          <dgm:dir/>
          <dgm:animOne val="branch"/>
          <dgm:animLvl val="lvl"/>
          <dgm:resizeHandles/>
        </dgm:presLayoutVars>
      </dgm:prSet>
      <dgm:spPr/>
    </dgm:pt>
    <dgm:pt modelId="{454EEF7A-85D8-40B6-A391-6D66D012DE1B}" type="pres">
      <dgm:prSet presAssocID="{8DC4D307-07AF-4619-AE07-B3C2B865A787}" presName="hierRoot1" presStyleCnt="0"/>
      <dgm:spPr/>
    </dgm:pt>
    <dgm:pt modelId="{5B703CB3-7F28-4178-9055-5CF1B00D2E5F}" type="pres">
      <dgm:prSet presAssocID="{8DC4D307-07AF-4619-AE07-B3C2B865A787}" presName="composite" presStyleCnt="0"/>
      <dgm:spPr/>
    </dgm:pt>
    <dgm:pt modelId="{765BC072-7908-4521-AD40-669255A8A81E}" type="pres">
      <dgm:prSet presAssocID="{8DC4D307-07AF-4619-AE07-B3C2B865A787}" presName="background" presStyleLbl="node0" presStyleIdx="0" presStyleCnt="2"/>
      <dgm:spPr/>
    </dgm:pt>
    <dgm:pt modelId="{C36C59E5-09D1-4B02-949A-B885D0936D86}" type="pres">
      <dgm:prSet presAssocID="{8DC4D307-07AF-4619-AE07-B3C2B865A787}" presName="text" presStyleLbl="fgAcc0" presStyleIdx="0" presStyleCnt="2">
        <dgm:presLayoutVars>
          <dgm:chPref val="3"/>
        </dgm:presLayoutVars>
      </dgm:prSet>
      <dgm:spPr/>
    </dgm:pt>
    <dgm:pt modelId="{24959B13-75E8-46B0-9443-3B081B5DEA90}" type="pres">
      <dgm:prSet presAssocID="{8DC4D307-07AF-4619-AE07-B3C2B865A787}" presName="hierChild2" presStyleCnt="0"/>
      <dgm:spPr/>
    </dgm:pt>
    <dgm:pt modelId="{8F06D982-5F91-40B5-8FC2-4B7B6CC11827}" type="pres">
      <dgm:prSet presAssocID="{43431E37-E1F1-413B-BB46-4A0150D33119}" presName="hierRoot1" presStyleCnt="0"/>
      <dgm:spPr/>
    </dgm:pt>
    <dgm:pt modelId="{1E9AFE40-68B0-458F-AE4B-581E6E4623CD}" type="pres">
      <dgm:prSet presAssocID="{43431E37-E1F1-413B-BB46-4A0150D33119}" presName="composite" presStyleCnt="0"/>
      <dgm:spPr/>
    </dgm:pt>
    <dgm:pt modelId="{ECD02925-CAB1-4D94-9E36-77E6F7082BA7}" type="pres">
      <dgm:prSet presAssocID="{43431E37-E1F1-413B-BB46-4A0150D33119}" presName="background" presStyleLbl="node0" presStyleIdx="1" presStyleCnt="2"/>
      <dgm:spPr/>
    </dgm:pt>
    <dgm:pt modelId="{21B231A8-4F94-4953-B8CA-98F5406EE42B}" type="pres">
      <dgm:prSet presAssocID="{43431E37-E1F1-413B-BB46-4A0150D33119}" presName="text" presStyleLbl="fgAcc0" presStyleIdx="1" presStyleCnt="2">
        <dgm:presLayoutVars>
          <dgm:chPref val="3"/>
        </dgm:presLayoutVars>
      </dgm:prSet>
      <dgm:spPr/>
    </dgm:pt>
    <dgm:pt modelId="{F283B9EF-CF0C-4DE8-A26A-262D1DE76FEF}" type="pres">
      <dgm:prSet presAssocID="{43431E37-E1F1-413B-BB46-4A0150D33119}" presName="hierChild2" presStyleCnt="0"/>
      <dgm:spPr/>
    </dgm:pt>
  </dgm:ptLst>
  <dgm:cxnLst>
    <dgm:cxn modelId="{20DD1708-4F0D-4DCB-AEAF-01769963630F}" type="presOf" srcId="{43431E37-E1F1-413B-BB46-4A0150D33119}" destId="{21B231A8-4F94-4953-B8CA-98F5406EE42B}" srcOrd="0" destOrd="0" presId="urn:microsoft.com/office/officeart/2005/8/layout/hierarchy1"/>
    <dgm:cxn modelId="{3A6B0454-7DA8-4FB0-A8C1-38D752237505}" srcId="{0F9C3201-73E4-42E9-8B90-A267783CEB9B}" destId="{43431E37-E1F1-413B-BB46-4A0150D33119}" srcOrd="1" destOrd="0" parTransId="{9399D241-2B48-4CAF-A7F7-AA097F432AFA}" sibTransId="{A1DED1AD-C3BA-4AB8-81F1-9B8174C482CF}"/>
    <dgm:cxn modelId="{23BD8EAC-62D7-42A0-B6C4-2C7F19E72518}" type="presOf" srcId="{8DC4D307-07AF-4619-AE07-B3C2B865A787}" destId="{C36C59E5-09D1-4B02-949A-B885D0936D86}" srcOrd="0" destOrd="0" presId="urn:microsoft.com/office/officeart/2005/8/layout/hierarchy1"/>
    <dgm:cxn modelId="{8F6299AF-1C65-4BD5-813A-CBDBCD4BF856}" type="presOf" srcId="{0F9C3201-73E4-42E9-8B90-A267783CEB9B}" destId="{755FF169-9C76-435B-A231-A8ABB80AA1ED}" srcOrd="0" destOrd="0" presId="urn:microsoft.com/office/officeart/2005/8/layout/hierarchy1"/>
    <dgm:cxn modelId="{765192BF-105C-4AB1-9D33-4F6A31C9A14F}" srcId="{0F9C3201-73E4-42E9-8B90-A267783CEB9B}" destId="{8DC4D307-07AF-4619-AE07-B3C2B865A787}" srcOrd="0" destOrd="0" parTransId="{0E03DE46-D4E3-463B-8CE7-29B4D446D58E}" sibTransId="{ED003098-82FD-4DA8-B492-C747160DF3E5}"/>
    <dgm:cxn modelId="{82C83CEF-171A-4831-BFE0-760590977C33}" type="presParOf" srcId="{755FF169-9C76-435B-A231-A8ABB80AA1ED}" destId="{454EEF7A-85D8-40B6-A391-6D66D012DE1B}" srcOrd="0" destOrd="0" presId="urn:microsoft.com/office/officeart/2005/8/layout/hierarchy1"/>
    <dgm:cxn modelId="{A9CC029B-065A-4855-9515-BC657C3FE568}" type="presParOf" srcId="{454EEF7A-85D8-40B6-A391-6D66D012DE1B}" destId="{5B703CB3-7F28-4178-9055-5CF1B00D2E5F}" srcOrd="0" destOrd="0" presId="urn:microsoft.com/office/officeart/2005/8/layout/hierarchy1"/>
    <dgm:cxn modelId="{C56FD75E-DEAC-43A6-9BD9-4060F81434F6}" type="presParOf" srcId="{5B703CB3-7F28-4178-9055-5CF1B00D2E5F}" destId="{765BC072-7908-4521-AD40-669255A8A81E}" srcOrd="0" destOrd="0" presId="urn:microsoft.com/office/officeart/2005/8/layout/hierarchy1"/>
    <dgm:cxn modelId="{819B7938-DD0E-4C2B-9BBD-4246C8B36D35}" type="presParOf" srcId="{5B703CB3-7F28-4178-9055-5CF1B00D2E5F}" destId="{C36C59E5-09D1-4B02-949A-B885D0936D86}" srcOrd="1" destOrd="0" presId="urn:microsoft.com/office/officeart/2005/8/layout/hierarchy1"/>
    <dgm:cxn modelId="{18AFC2AF-CCBA-4D3E-9903-A42614A3AE9D}" type="presParOf" srcId="{454EEF7A-85D8-40B6-A391-6D66D012DE1B}" destId="{24959B13-75E8-46B0-9443-3B081B5DEA90}" srcOrd="1" destOrd="0" presId="urn:microsoft.com/office/officeart/2005/8/layout/hierarchy1"/>
    <dgm:cxn modelId="{963E70FD-7EE9-4C72-93BC-5405A0076F9E}" type="presParOf" srcId="{755FF169-9C76-435B-A231-A8ABB80AA1ED}" destId="{8F06D982-5F91-40B5-8FC2-4B7B6CC11827}" srcOrd="1" destOrd="0" presId="urn:microsoft.com/office/officeart/2005/8/layout/hierarchy1"/>
    <dgm:cxn modelId="{D6F5F9E3-36C1-4F44-9026-87ECBE498761}" type="presParOf" srcId="{8F06D982-5F91-40B5-8FC2-4B7B6CC11827}" destId="{1E9AFE40-68B0-458F-AE4B-581E6E4623CD}" srcOrd="0" destOrd="0" presId="urn:microsoft.com/office/officeart/2005/8/layout/hierarchy1"/>
    <dgm:cxn modelId="{7CDA799D-7067-4282-BAAE-AE5866B71AE5}" type="presParOf" srcId="{1E9AFE40-68B0-458F-AE4B-581E6E4623CD}" destId="{ECD02925-CAB1-4D94-9E36-77E6F7082BA7}" srcOrd="0" destOrd="0" presId="urn:microsoft.com/office/officeart/2005/8/layout/hierarchy1"/>
    <dgm:cxn modelId="{3AE4E3CF-FAD4-4A64-9437-F4CEDFFB0AB8}" type="presParOf" srcId="{1E9AFE40-68B0-458F-AE4B-581E6E4623CD}" destId="{21B231A8-4F94-4953-B8CA-98F5406EE42B}" srcOrd="1" destOrd="0" presId="urn:microsoft.com/office/officeart/2005/8/layout/hierarchy1"/>
    <dgm:cxn modelId="{64CF462A-5E72-4037-AFB5-F908226A68DC}" type="presParOf" srcId="{8F06D982-5F91-40B5-8FC2-4B7B6CC11827}" destId="{F283B9EF-CF0C-4DE8-A26A-262D1DE76FE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12E0A-CB88-439D-BFB4-1E9A1415CAB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6C672DD-9A00-4DC1-94DD-43ED7806F35A}">
      <dgm:prSet/>
      <dgm:spPr/>
      <dgm:t>
        <a:bodyPr/>
        <a:lstStyle/>
        <a:p>
          <a:r>
            <a:rPr lang="en-US"/>
            <a:t>just as He prepared history for the gift of His Son. During Advent, ask God to clear away distractions and fill your life with warmth and openness. We’ve gathered these Advent prayers to help you make sure there’s "room at the inn" of your heart this year.</a:t>
          </a:r>
        </a:p>
      </dgm:t>
    </dgm:pt>
    <dgm:pt modelId="{42927C9F-3447-4801-9FB1-F1D75E26D371}" type="parTrans" cxnId="{F8F3FA5E-53D0-400E-ABAB-BE1CB61E15DC}">
      <dgm:prSet/>
      <dgm:spPr/>
      <dgm:t>
        <a:bodyPr/>
        <a:lstStyle/>
        <a:p>
          <a:endParaRPr lang="en-US"/>
        </a:p>
      </dgm:t>
    </dgm:pt>
    <dgm:pt modelId="{29041422-1B42-481E-B5D8-EA5B055713F4}" type="sibTrans" cxnId="{F8F3FA5E-53D0-400E-ABAB-BE1CB61E15DC}">
      <dgm:prSet/>
      <dgm:spPr/>
      <dgm:t>
        <a:bodyPr/>
        <a:lstStyle/>
        <a:p>
          <a:endParaRPr lang="en-US"/>
        </a:p>
      </dgm:t>
    </dgm:pt>
    <dgm:pt modelId="{FCCDD00E-C6BC-48F2-AD77-795CF882EDAF}">
      <dgm:prSet/>
      <dgm:spPr/>
      <dgm:t>
        <a:bodyPr/>
        <a:lstStyle/>
        <a:p>
          <a:r>
            <a:rPr lang="en-US"/>
            <a:t>Advent is a brief yet meaningful season, and sometimes all you need is short and simply heartfelt prayers to invite God’s calming presence into our lives amid the busyness of November and December. Let these simple prayers ground us in the peace, hope, and love that Christ brings as we prepare our hearts for His coming</a:t>
          </a:r>
        </a:p>
      </dgm:t>
    </dgm:pt>
    <dgm:pt modelId="{C723AD6F-E548-45A0-A4BC-467E216085E4}" type="parTrans" cxnId="{46509D9E-9559-4190-BC6C-B1092F4438DD}">
      <dgm:prSet/>
      <dgm:spPr/>
      <dgm:t>
        <a:bodyPr/>
        <a:lstStyle/>
        <a:p>
          <a:endParaRPr lang="en-US"/>
        </a:p>
      </dgm:t>
    </dgm:pt>
    <dgm:pt modelId="{5913648D-C117-4A45-AB80-C29EB7AE1C04}" type="sibTrans" cxnId="{46509D9E-9559-4190-BC6C-B1092F4438DD}">
      <dgm:prSet/>
      <dgm:spPr/>
      <dgm:t>
        <a:bodyPr/>
        <a:lstStyle/>
        <a:p>
          <a:endParaRPr lang="en-US"/>
        </a:p>
      </dgm:t>
    </dgm:pt>
    <dgm:pt modelId="{71BE0F88-A946-4ECE-AC89-0FA8E7CAB4C9}" type="pres">
      <dgm:prSet presAssocID="{DD812E0A-CB88-439D-BFB4-1E9A1415CABA}" presName="root" presStyleCnt="0">
        <dgm:presLayoutVars>
          <dgm:dir/>
          <dgm:resizeHandles val="exact"/>
        </dgm:presLayoutVars>
      </dgm:prSet>
      <dgm:spPr/>
    </dgm:pt>
    <dgm:pt modelId="{CAF5186D-E078-4A62-BA31-5621AFDF3688}" type="pres">
      <dgm:prSet presAssocID="{16C672DD-9A00-4DC1-94DD-43ED7806F35A}" presName="compNode" presStyleCnt="0"/>
      <dgm:spPr/>
    </dgm:pt>
    <dgm:pt modelId="{9578A9DB-0CEF-4C36-900E-AD44CE6153EF}" type="pres">
      <dgm:prSet presAssocID="{16C672DD-9A00-4DC1-94DD-43ED7806F35A}" presName="bgRect" presStyleLbl="bgShp" presStyleIdx="0" presStyleCnt="2"/>
      <dgm:spPr/>
    </dgm:pt>
    <dgm:pt modelId="{FEC495A0-23C8-44A3-BA97-84B9DE3FEA92}" type="pres">
      <dgm:prSet presAssocID="{16C672DD-9A00-4DC1-94DD-43ED7806F35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
        </a:ext>
      </dgm:extLst>
    </dgm:pt>
    <dgm:pt modelId="{69D04DAB-23C0-495E-85BE-93DEFFE08B8A}" type="pres">
      <dgm:prSet presAssocID="{16C672DD-9A00-4DC1-94DD-43ED7806F35A}" presName="spaceRect" presStyleCnt="0"/>
      <dgm:spPr/>
    </dgm:pt>
    <dgm:pt modelId="{30F421DC-2A78-4F40-98CC-AB5958E2F3DE}" type="pres">
      <dgm:prSet presAssocID="{16C672DD-9A00-4DC1-94DD-43ED7806F35A}" presName="parTx" presStyleLbl="revTx" presStyleIdx="0" presStyleCnt="2">
        <dgm:presLayoutVars>
          <dgm:chMax val="0"/>
          <dgm:chPref val="0"/>
        </dgm:presLayoutVars>
      </dgm:prSet>
      <dgm:spPr/>
    </dgm:pt>
    <dgm:pt modelId="{0067ACAF-3A5E-448D-9696-0EF6F0970537}" type="pres">
      <dgm:prSet presAssocID="{29041422-1B42-481E-B5D8-EA5B055713F4}" presName="sibTrans" presStyleCnt="0"/>
      <dgm:spPr/>
    </dgm:pt>
    <dgm:pt modelId="{1E1ABF6E-794E-42A9-BC5D-99BF179386C0}" type="pres">
      <dgm:prSet presAssocID="{FCCDD00E-C6BC-48F2-AD77-795CF882EDAF}" presName="compNode" presStyleCnt="0"/>
      <dgm:spPr/>
    </dgm:pt>
    <dgm:pt modelId="{0B5F331D-53E8-45B0-A7E6-96735FDAF5D2}" type="pres">
      <dgm:prSet presAssocID="{FCCDD00E-C6BC-48F2-AD77-795CF882EDAF}" presName="bgRect" presStyleLbl="bgShp" presStyleIdx="1" presStyleCnt="2"/>
      <dgm:spPr/>
    </dgm:pt>
    <dgm:pt modelId="{10D6EAA2-DFCC-42C3-B690-4D3F6AD455C2}" type="pres">
      <dgm:prSet presAssocID="{FCCDD00E-C6BC-48F2-AD77-795CF882EDA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ayer Candle"/>
        </a:ext>
      </dgm:extLst>
    </dgm:pt>
    <dgm:pt modelId="{4F1B2E4C-D0A9-4FB5-9BA5-0DAE0DAB2CA3}" type="pres">
      <dgm:prSet presAssocID="{FCCDD00E-C6BC-48F2-AD77-795CF882EDAF}" presName="spaceRect" presStyleCnt="0"/>
      <dgm:spPr/>
    </dgm:pt>
    <dgm:pt modelId="{CBE9A5E6-6A9C-412C-9B4F-2CBDC1102A95}" type="pres">
      <dgm:prSet presAssocID="{FCCDD00E-C6BC-48F2-AD77-795CF882EDAF}" presName="parTx" presStyleLbl="revTx" presStyleIdx="1" presStyleCnt="2">
        <dgm:presLayoutVars>
          <dgm:chMax val="0"/>
          <dgm:chPref val="0"/>
        </dgm:presLayoutVars>
      </dgm:prSet>
      <dgm:spPr/>
    </dgm:pt>
  </dgm:ptLst>
  <dgm:cxnLst>
    <dgm:cxn modelId="{D36F9C1B-CFD3-4F49-85A8-D32A63E9D729}" type="presOf" srcId="{DD812E0A-CB88-439D-BFB4-1E9A1415CABA}" destId="{71BE0F88-A946-4ECE-AC89-0FA8E7CAB4C9}" srcOrd="0" destOrd="0" presId="urn:microsoft.com/office/officeart/2018/2/layout/IconVerticalSolidList"/>
    <dgm:cxn modelId="{F8F3FA5E-53D0-400E-ABAB-BE1CB61E15DC}" srcId="{DD812E0A-CB88-439D-BFB4-1E9A1415CABA}" destId="{16C672DD-9A00-4DC1-94DD-43ED7806F35A}" srcOrd="0" destOrd="0" parTransId="{42927C9F-3447-4801-9FB1-F1D75E26D371}" sibTransId="{29041422-1B42-481E-B5D8-EA5B055713F4}"/>
    <dgm:cxn modelId="{D009DA73-E533-4067-BA16-3F89B8C658A1}" type="presOf" srcId="{16C672DD-9A00-4DC1-94DD-43ED7806F35A}" destId="{30F421DC-2A78-4F40-98CC-AB5958E2F3DE}" srcOrd="0" destOrd="0" presId="urn:microsoft.com/office/officeart/2018/2/layout/IconVerticalSolidList"/>
    <dgm:cxn modelId="{E776A757-75ED-49F0-BB9A-7E36344C7D0A}" type="presOf" srcId="{FCCDD00E-C6BC-48F2-AD77-795CF882EDAF}" destId="{CBE9A5E6-6A9C-412C-9B4F-2CBDC1102A95}" srcOrd="0" destOrd="0" presId="urn:microsoft.com/office/officeart/2018/2/layout/IconVerticalSolidList"/>
    <dgm:cxn modelId="{46509D9E-9559-4190-BC6C-B1092F4438DD}" srcId="{DD812E0A-CB88-439D-BFB4-1E9A1415CABA}" destId="{FCCDD00E-C6BC-48F2-AD77-795CF882EDAF}" srcOrd="1" destOrd="0" parTransId="{C723AD6F-E548-45A0-A4BC-467E216085E4}" sibTransId="{5913648D-C117-4A45-AB80-C29EB7AE1C04}"/>
    <dgm:cxn modelId="{EBF62EA1-373A-4174-B959-A16B47EC7983}" type="presParOf" srcId="{71BE0F88-A946-4ECE-AC89-0FA8E7CAB4C9}" destId="{CAF5186D-E078-4A62-BA31-5621AFDF3688}" srcOrd="0" destOrd="0" presId="urn:microsoft.com/office/officeart/2018/2/layout/IconVerticalSolidList"/>
    <dgm:cxn modelId="{70429C76-444A-4271-8664-26C6186A043F}" type="presParOf" srcId="{CAF5186D-E078-4A62-BA31-5621AFDF3688}" destId="{9578A9DB-0CEF-4C36-900E-AD44CE6153EF}" srcOrd="0" destOrd="0" presId="urn:microsoft.com/office/officeart/2018/2/layout/IconVerticalSolidList"/>
    <dgm:cxn modelId="{8117A4BB-FEB9-4590-89B6-E461220B0E7F}" type="presParOf" srcId="{CAF5186D-E078-4A62-BA31-5621AFDF3688}" destId="{FEC495A0-23C8-44A3-BA97-84B9DE3FEA92}" srcOrd="1" destOrd="0" presId="urn:microsoft.com/office/officeart/2018/2/layout/IconVerticalSolidList"/>
    <dgm:cxn modelId="{BD787B40-A42D-4411-A752-137E3BF94F0E}" type="presParOf" srcId="{CAF5186D-E078-4A62-BA31-5621AFDF3688}" destId="{69D04DAB-23C0-495E-85BE-93DEFFE08B8A}" srcOrd="2" destOrd="0" presId="urn:microsoft.com/office/officeart/2018/2/layout/IconVerticalSolidList"/>
    <dgm:cxn modelId="{012DC44C-93C8-4BFF-A5E4-6F4AC2AA7A9A}" type="presParOf" srcId="{CAF5186D-E078-4A62-BA31-5621AFDF3688}" destId="{30F421DC-2A78-4F40-98CC-AB5958E2F3DE}" srcOrd="3" destOrd="0" presId="urn:microsoft.com/office/officeart/2018/2/layout/IconVerticalSolidList"/>
    <dgm:cxn modelId="{A1D748C6-52E9-46B8-ACFA-92D25767D81A}" type="presParOf" srcId="{71BE0F88-A946-4ECE-AC89-0FA8E7CAB4C9}" destId="{0067ACAF-3A5E-448D-9696-0EF6F0970537}" srcOrd="1" destOrd="0" presId="urn:microsoft.com/office/officeart/2018/2/layout/IconVerticalSolidList"/>
    <dgm:cxn modelId="{8F15AE9F-C9AD-4EAF-94DD-DCC36C025440}" type="presParOf" srcId="{71BE0F88-A946-4ECE-AC89-0FA8E7CAB4C9}" destId="{1E1ABF6E-794E-42A9-BC5D-99BF179386C0}" srcOrd="2" destOrd="0" presId="urn:microsoft.com/office/officeart/2018/2/layout/IconVerticalSolidList"/>
    <dgm:cxn modelId="{CC7153A3-0B09-47EC-A6B7-539B1B6D74C8}" type="presParOf" srcId="{1E1ABF6E-794E-42A9-BC5D-99BF179386C0}" destId="{0B5F331D-53E8-45B0-A7E6-96735FDAF5D2}" srcOrd="0" destOrd="0" presId="urn:microsoft.com/office/officeart/2018/2/layout/IconVerticalSolidList"/>
    <dgm:cxn modelId="{DFDFBCA1-56C9-404C-95E2-139FB75F744E}" type="presParOf" srcId="{1E1ABF6E-794E-42A9-BC5D-99BF179386C0}" destId="{10D6EAA2-DFCC-42C3-B690-4D3F6AD455C2}" srcOrd="1" destOrd="0" presId="urn:microsoft.com/office/officeart/2018/2/layout/IconVerticalSolidList"/>
    <dgm:cxn modelId="{1F2C2B5F-F32F-4CB6-BC65-9F34F7091F37}" type="presParOf" srcId="{1E1ABF6E-794E-42A9-BC5D-99BF179386C0}" destId="{4F1B2E4C-D0A9-4FB5-9BA5-0DAE0DAB2CA3}" srcOrd="2" destOrd="0" presId="urn:microsoft.com/office/officeart/2018/2/layout/IconVerticalSolidList"/>
    <dgm:cxn modelId="{90010B48-EB2F-46C3-A5B1-B9CC1B4BFDA7}" type="presParOf" srcId="{1E1ABF6E-794E-42A9-BC5D-99BF179386C0}" destId="{CBE9A5E6-6A9C-412C-9B4F-2CBDC1102A9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BC072-7908-4521-AD40-669255A8A81E}">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36C59E5-09D1-4B02-949A-B885D0936D86}">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The word 'Advent' comes from Latin and means "coming." Advent is a time to look forward to Christ coming to Earth—a season of waiting and hope. It marks the start of something new and better. This is what Christmas is really about, isn’t it? We celebrate the arrival of a new era, when God entered our world. </a:t>
          </a:r>
          <a:endParaRPr lang="en-US" sz="1700" kern="1200"/>
        </a:p>
      </dsp:txBody>
      <dsp:txXfrm>
        <a:off x="536117" y="696288"/>
        <a:ext cx="3970751" cy="2465433"/>
      </dsp:txXfrm>
    </dsp:sp>
    <dsp:sp modelId="{ECD02925-CAB1-4D94-9E36-77E6F7082BA7}">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1B231A8-4F94-4953-B8CA-98F5406EE42B}">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As Christmas approaches, Christians enter a period of spiritual reflection and preparation. Many people light candles, enjoy traditions, and sing carols that celebrate the birth of Jesus in Bethlehem. This season is called Advent, a word that suggests something special is on the way. </a:t>
          </a:r>
          <a:endParaRPr lang="en-US" sz="1700" kern="1200"/>
        </a:p>
      </dsp:txBody>
      <dsp:txXfrm>
        <a:off x="5576754" y="696288"/>
        <a:ext cx="3970751" cy="2465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8A9DB-0CEF-4C36-900E-AD44CE6153EF}">
      <dsp:nvSpPr>
        <dsp:cNvPr id="0" name=""/>
        <dsp:cNvSpPr/>
      </dsp:nvSpPr>
      <dsp:spPr>
        <a:xfrm>
          <a:off x="0" y="432954"/>
          <a:ext cx="6391275" cy="199363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495A0-23C8-44A3-BA97-84B9DE3FEA92}">
      <dsp:nvSpPr>
        <dsp:cNvPr id="0" name=""/>
        <dsp:cNvSpPr/>
      </dsp:nvSpPr>
      <dsp:spPr>
        <a:xfrm>
          <a:off x="603075" y="881522"/>
          <a:ext cx="1096501" cy="10965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F421DC-2A78-4F40-98CC-AB5958E2F3DE}">
      <dsp:nvSpPr>
        <dsp:cNvPr id="0" name=""/>
        <dsp:cNvSpPr/>
      </dsp:nvSpPr>
      <dsp:spPr>
        <a:xfrm>
          <a:off x="2302652" y="432954"/>
          <a:ext cx="4061991" cy="1993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993" tIns="210993" rIns="210993" bIns="210993" numCol="1" spcCol="1270" anchor="ctr" anchorCtr="0">
          <a:noAutofit/>
        </a:bodyPr>
        <a:lstStyle/>
        <a:p>
          <a:pPr marL="0" lvl="0" indent="0" algn="l" defTabSz="622300">
            <a:lnSpc>
              <a:spcPct val="90000"/>
            </a:lnSpc>
            <a:spcBef>
              <a:spcPct val="0"/>
            </a:spcBef>
            <a:spcAft>
              <a:spcPct val="35000"/>
            </a:spcAft>
            <a:buNone/>
          </a:pPr>
          <a:r>
            <a:rPr lang="en-US" sz="1400" kern="1200"/>
            <a:t>just as He prepared history for the gift of His Son. During Advent, ask God to clear away distractions and fill your life with warmth and openness. We’ve gathered these Advent prayers to help you make sure there’s "room at the inn" of your heart this year.</a:t>
          </a:r>
        </a:p>
      </dsp:txBody>
      <dsp:txXfrm>
        <a:off x="2302652" y="432954"/>
        <a:ext cx="4061991" cy="1993638"/>
      </dsp:txXfrm>
    </dsp:sp>
    <dsp:sp modelId="{0B5F331D-53E8-45B0-A7E6-96735FDAF5D2}">
      <dsp:nvSpPr>
        <dsp:cNvPr id="0" name=""/>
        <dsp:cNvSpPr/>
      </dsp:nvSpPr>
      <dsp:spPr>
        <a:xfrm>
          <a:off x="0" y="2820094"/>
          <a:ext cx="6391275" cy="19936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6EAA2-DFCC-42C3-B690-4D3F6AD455C2}">
      <dsp:nvSpPr>
        <dsp:cNvPr id="0" name=""/>
        <dsp:cNvSpPr/>
      </dsp:nvSpPr>
      <dsp:spPr>
        <a:xfrm>
          <a:off x="603075" y="3268662"/>
          <a:ext cx="1096501" cy="10965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E9A5E6-6A9C-412C-9B4F-2CBDC1102A95}">
      <dsp:nvSpPr>
        <dsp:cNvPr id="0" name=""/>
        <dsp:cNvSpPr/>
      </dsp:nvSpPr>
      <dsp:spPr>
        <a:xfrm>
          <a:off x="2302652" y="2820094"/>
          <a:ext cx="4061991" cy="1993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993" tIns="210993" rIns="210993" bIns="210993" numCol="1" spcCol="1270" anchor="ctr" anchorCtr="0">
          <a:noAutofit/>
        </a:bodyPr>
        <a:lstStyle/>
        <a:p>
          <a:pPr marL="0" lvl="0" indent="0" algn="l" defTabSz="622300">
            <a:lnSpc>
              <a:spcPct val="90000"/>
            </a:lnSpc>
            <a:spcBef>
              <a:spcPct val="0"/>
            </a:spcBef>
            <a:spcAft>
              <a:spcPct val="35000"/>
            </a:spcAft>
            <a:buNone/>
          </a:pPr>
          <a:r>
            <a:rPr lang="en-US" sz="1400" kern="1200"/>
            <a:t>Advent is a brief yet meaningful season, and sometimes all you need is short and simply heartfelt prayers to invite God’s calming presence into our lives amid the busyness of November and December. Let these simple prayers ground us in the peace, hope, and love that Christ brings as we prepare our hearts for His coming</a:t>
          </a:r>
        </a:p>
      </dsp:txBody>
      <dsp:txXfrm>
        <a:off x="2302652" y="2820094"/>
        <a:ext cx="4061991" cy="19936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F831F-D919-4F29-94BD-7E945DAC5970}" type="datetimeFigureOut">
              <a:rPr lang="en-US" smtClean="0"/>
              <a:t>3/13/2026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342F4-4659-45F8-9384-CBDCAD664CF5}" type="slidenum">
              <a:rPr lang="en-US" smtClean="0"/>
              <a:t>‹#›</a:t>
            </a:fld>
            <a:endParaRPr lang="en-US"/>
          </a:p>
        </p:txBody>
      </p:sp>
    </p:spTree>
    <p:extLst>
      <p:ext uri="{BB962C8B-B14F-4D97-AF65-F5344CB8AC3E}">
        <p14:creationId xmlns:p14="http://schemas.microsoft.com/office/powerpoint/2010/main" val="354464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D342F4-4659-45F8-9384-CBDCAD664CF5}" type="slidenum">
              <a:rPr lang="en-US" smtClean="0"/>
              <a:t>19</a:t>
            </a:fld>
            <a:endParaRPr lang="en-US"/>
          </a:p>
        </p:txBody>
      </p:sp>
    </p:spTree>
    <p:extLst>
      <p:ext uri="{BB962C8B-B14F-4D97-AF65-F5344CB8AC3E}">
        <p14:creationId xmlns:p14="http://schemas.microsoft.com/office/powerpoint/2010/main" val="301027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are 4 tea bags to make your own tea.</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27</a:t>
            </a:fld>
            <a:endParaRPr lang="en-US" noProof="0" dirty="0"/>
          </a:p>
        </p:txBody>
      </p:sp>
    </p:spTree>
    <p:extLst>
      <p:ext uri="{BB962C8B-B14F-4D97-AF65-F5344CB8AC3E}">
        <p14:creationId xmlns:p14="http://schemas.microsoft.com/office/powerpoint/2010/main" val="734386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200B59D-C952-4909-B14F-70C01D6F9A42}" type="datetimeFigureOut">
              <a:rPr lang="en-US" smtClean="0"/>
              <a:t>3/13/2026</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Slide Number Placeholder 5"/>
          <p:cNvSpPr>
            <a:spLocks noGrp="1"/>
          </p:cNvSpPr>
          <p:nvPr>
            <p:ph type="sldNum" sz="quarter" idx="12"/>
          </p:nvPr>
        </p:nvSpPr>
        <p:spPr>
          <a:xfrm>
            <a:off x="10352540" y="295729"/>
            <a:ext cx="838199" cy="767687"/>
          </a:xfrm>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390870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00B59D-C952-4909-B14F-70C01D6F9A42}"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5207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txBody>
            <a:bodyPr/>
            <a:lstStyle/>
            <a:p>
              <a:endParaRPr lang="en-US"/>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200B59D-C952-4909-B14F-70C01D6F9A42}"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346658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200B59D-C952-4909-B14F-70C01D6F9A42}"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3248760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0B59D-C952-4909-B14F-70C01D6F9A42}"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4075790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00B59D-C952-4909-B14F-70C01D6F9A42}"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1261674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00B59D-C952-4909-B14F-70C01D6F9A42}" type="datetimeFigureOut">
              <a:rPr lang="en-US" smtClean="0"/>
              <a:t>3/13/2026</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362298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200B59D-C952-4909-B14F-70C01D6F9A42}"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1571892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200B59D-C952-4909-B14F-70C01D6F9A42}"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904572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9" y="5209688"/>
            <a:ext cx="3221254"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191"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191"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2117"/>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0" y="5010318"/>
            <a:ext cx="3307891"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lvl="0"/>
            <a:endParaRPr lang="en-US" sz="1191"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8" y="4650290"/>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lvl="0"/>
            <a:endParaRPr lang="en-US" sz="1191"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82" y="2130048"/>
            <a:ext cx="5509165" cy="1249079"/>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60512" tIns="30256" rIns="60512" bIns="30256" numCol="1" spcCol="0" rtlCol="0" fromWordArt="0" anchor="ctr" anchorCtr="0" forceAA="0" compatLnSpc="1">
            <a:prstTxWarp prst="textNoShape">
              <a:avLst/>
            </a:prstTxWarp>
            <a:noAutofit/>
          </a:bodyPr>
          <a:lstStyle/>
          <a:p>
            <a:pPr lvl="0"/>
            <a:endParaRPr lang="en-US" sz="1191"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1" y="2039113"/>
            <a:ext cx="7150608" cy="3356576"/>
          </a:xfrm>
        </p:spPr>
        <p:txBody>
          <a:bodyPr>
            <a:normAutofit/>
          </a:bodyPr>
          <a:lstStyle>
            <a:lvl1pPr>
              <a:defRPr sz="1323"/>
            </a:lvl1pPr>
            <a:lvl2pPr>
              <a:defRPr sz="1191"/>
            </a:lvl2pPr>
            <a:lvl3pPr>
              <a:defRPr sz="1059"/>
            </a:lvl3pPr>
            <a:lvl4pPr>
              <a:defRPr sz="927"/>
            </a:lvl4pPr>
            <a:lvl5pPr>
              <a:defRPr sz="92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8"/>
            <a:ext cx="661416" cy="895899"/>
          </a:xfrm>
          <a:prstGeom prst="rect">
            <a:avLst/>
          </a:prstGeom>
        </p:spPr>
        <p:txBody>
          <a:bodyPr vert="horz" lIns="91440" tIns="45720" rIns="91440" bIns="45720" rtlCol="0" anchor="ctr"/>
          <a:lstStyle>
            <a:lvl1pPr algn="ctr">
              <a:defRPr sz="1588"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145100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0B59D-C952-4909-B14F-70C01D6F9A42}"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36892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0B59D-C952-4909-B14F-70C01D6F9A42}"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4590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0B59D-C952-4909-B14F-70C01D6F9A42}"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297937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0B59D-C952-4909-B14F-70C01D6F9A42}"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310878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0B59D-C952-4909-B14F-70C01D6F9A42}"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290863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0B59D-C952-4909-B14F-70C01D6F9A42}" type="datetimeFigureOut">
              <a:rPr lang="en-US" smtClean="0"/>
              <a:t>3/13/2026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272143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00B59D-C952-4909-B14F-70C01D6F9A42}"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331652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00B59D-C952-4909-B14F-70C01D6F9A42}"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49E3ABEA-61C7-4AAA-A150-268D2F2640AC}" type="slidenum">
              <a:rPr lang="en-US" smtClean="0"/>
              <a:t>‹#›</a:t>
            </a:fld>
            <a:endParaRPr lang="en-US"/>
          </a:p>
        </p:txBody>
      </p:sp>
    </p:spTree>
    <p:extLst>
      <p:ext uri="{BB962C8B-B14F-4D97-AF65-F5344CB8AC3E}">
        <p14:creationId xmlns:p14="http://schemas.microsoft.com/office/powerpoint/2010/main" val="36160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200B59D-C952-4909-B14F-70C01D6F9A42}" type="datetimeFigureOut">
              <a:rPr lang="en-US" smtClean="0"/>
              <a:t>3/13/2026</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9E3ABEA-61C7-4AAA-A150-268D2F2640AC}" type="slidenum">
              <a:rPr lang="en-US" smtClean="0"/>
              <a:t>‹#›</a:t>
            </a:fld>
            <a:endParaRPr lang="en-US"/>
          </a:p>
        </p:txBody>
      </p:sp>
    </p:spTree>
    <p:extLst>
      <p:ext uri="{BB962C8B-B14F-4D97-AF65-F5344CB8AC3E}">
        <p14:creationId xmlns:p14="http://schemas.microsoft.com/office/powerpoint/2010/main" val="2639068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search?q=Rosemary+Christmas+Tree+Focaccia&amp;sca_esv=2849312dd47579c7&amp;biw=1536&amp;bih=647&amp;sxsrf=ANbL-n5QwO5yi7DLySbtk8DgX444UWAAzw%3A1772415256340&amp;ei=GOmkabm1FMvZ5NoPm_fSoAE&amp;ved=2ahUKEwigwK_wiYCTAxUpEFkFHcBUKEIQgK4QegQIARAC&amp;uact=5&amp;oq=what+would+be+a+good+recipe+with+rosemary+to+celebrate+the+advent&amp;gs_lp=Egxnd3Mtd2l6LXNlcnAiQXdoYXQgd291bGQgYmUgYSBnb29kIHJlY2lwZSB3aXRoIHJvc2VtYXJ5IHRvIGNlbGVicmF0ZSB0aGUgYWR2ZW50SNrIAVDWBljiwQFwDngBkAEEmAHZAaAB316qAQgxMjQuMjIuMrgBA8gBAPgBAZgCP6AC7i6oAgrCAgoQABiwAxjWBBhHwgIXEAAYgAQYkQIYtAIY5wYYigUY6gLYAQHCAhcQLhiABBiRAhi0AhjnBhiKBRjqAtgBAcICEBAAGAMYtAIY6gIYjwHYAQHCAhAQLhgDGLQCGOoCGI8B2AEBwgILEAAYgAQYkQIYigXCAgoQABiABBhDGIoFwgILEAAYgAQYsQMYgwHCAg4QLhiABBixAxjRAxjHAcICCxAuGIAEGLEDGIMBwgIFEAAYgATCAg4QABiABBixAxiDARiKBcICCBAuGIAEGLEDwgIEEAAYA8ICBRAuGIAEwgIIEAAYgAQYsQPCAhcQLhiABBixAxiXBRjcBBjeBBjgBNgBAsICBRAhGKsCwgIFECEYnwXCAgYQABgWGB7CAgsQABiABBiGAxiKBcICBRAAGO8FwgIIEAAYgAQYogTCAggQABiiBBiJBcICBRAhGKABmAMF4gMFEgExIEDxBX_GbaLbjYhuiAYBkAYIugYECAEYB7oGBggCEAEYFJIHBzM4LjIyLjOgB8CXCrIHBzM1LjIyLjO4B9guwgcJMC40NS4xNy4xyAexAYAIAA&amp;sclient=gws-wiz-serp" TargetMode="External"/><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23.gif"/><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hyperlink" Target="https://www.ibelieve.com/holidays/family-prayers-to-pray-each-day-of-advent.html#google_vignette" TargetMode="External"/><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hyperlink" Target="https://www.agoodandjoyfulthing.org/adventwreat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3" name="Rectangle 22">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7" name="Freeform: Shape 26">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pic>
        <p:nvPicPr>
          <p:cNvPr id="7" name="Picture Placeholder 6" descr="Purple candles wrapped with pine wreath">
            <a:extLst>
              <a:ext uri="{FF2B5EF4-FFF2-40B4-BE49-F238E27FC236}">
                <a16:creationId xmlns:a16="http://schemas.microsoft.com/office/drawing/2014/main" id="{CE087D32-8A32-68D2-DF86-FC0623255DB4}"/>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0041" r="1" b="17468"/>
          <a:stretch>
            <a:fillRect/>
          </a:stretch>
        </p:blipFill>
        <p:spPr>
          <a:xfrm>
            <a:off x="477085" y="476322"/>
            <a:ext cx="11237832"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4" name="Title 3">
            <a:extLst>
              <a:ext uri="{FF2B5EF4-FFF2-40B4-BE49-F238E27FC236}">
                <a16:creationId xmlns:a16="http://schemas.microsoft.com/office/drawing/2014/main" id="{789B4C39-5BF4-5905-6DA8-0028CE14F73E}"/>
              </a:ext>
            </a:extLst>
          </p:cNvPr>
          <p:cNvSpPr>
            <a:spLocks noGrp="1"/>
          </p:cNvSpPr>
          <p:nvPr>
            <p:ph type="title"/>
          </p:nvPr>
        </p:nvSpPr>
        <p:spPr>
          <a:xfrm>
            <a:off x="1154955" y="4110824"/>
            <a:ext cx="5015258" cy="1908975"/>
          </a:xfrm>
        </p:spPr>
        <p:txBody>
          <a:bodyPr vert="horz" lIns="91440" tIns="45720" rIns="91440" bIns="45720" rtlCol="0" anchor="ctr">
            <a:normAutofit/>
          </a:bodyPr>
          <a:lstStyle/>
          <a:p>
            <a:pPr>
              <a:lnSpc>
                <a:spcPct val="90000"/>
              </a:lnSpc>
            </a:pPr>
            <a:br>
              <a:rPr lang="en-US" sz="2000">
                <a:solidFill>
                  <a:schemeClr val="tx1"/>
                </a:solidFill>
              </a:rPr>
            </a:br>
            <a:br>
              <a:rPr lang="en-US" sz="2000">
                <a:solidFill>
                  <a:schemeClr val="tx1"/>
                </a:solidFill>
              </a:rPr>
            </a:br>
            <a:br>
              <a:rPr lang="en-US" sz="2000">
                <a:solidFill>
                  <a:schemeClr val="tx1"/>
                </a:solidFill>
              </a:rPr>
            </a:br>
            <a:r>
              <a:rPr lang="en-US" sz="2000">
                <a:solidFill>
                  <a:schemeClr val="tx1"/>
                </a:solidFill>
              </a:rPr>
              <a:t>Knollwood Agriculture </a:t>
            </a:r>
            <a:br>
              <a:rPr lang="en-US" sz="2000">
                <a:solidFill>
                  <a:schemeClr val="tx1"/>
                </a:solidFill>
              </a:rPr>
            </a:br>
            <a:br>
              <a:rPr lang="en-US" sz="2000">
                <a:solidFill>
                  <a:schemeClr val="tx1"/>
                </a:solidFill>
              </a:rPr>
            </a:br>
            <a:endParaRPr lang="en-US" sz="2000">
              <a:solidFill>
                <a:schemeClr val="tx1"/>
              </a:solidFill>
            </a:endParaRPr>
          </a:p>
        </p:txBody>
      </p:sp>
      <p:sp>
        <p:nvSpPr>
          <p:cNvPr id="6" name="Text Placeholder 5">
            <a:extLst>
              <a:ext uri="{FF2B5EF4-FFF2-40B4-BE49-F238E27FC236}">
                <a16:creationId xmlns:a16="http://schemas.microsoft.com/office/drawing/2014/main" id="{D829E19A-AD75-1BA5-A0C7-8E46EB996215}"/>
              </a:ext>
            </a:extLst>
          </p:cNvPr>
          <p:cNvSpPr>
            <a:spLocks noGrp="1"/>
          </p:cNvSpPr>
          <p:nvPr>
            <p:ph type="body" sz="half" idx="2"/>
          </p:nvPr>
        </p:nvSpPr>
        <p:spPr>
          <a:xfrm>
            <a:off x="6375894" y="4110824"/>
            <a:ext cx="4772509" cy="1908976"/>
          </a:xfrm>
        </p:spPr>
        <p:txBody>
          <a:bodyPr vert="horz" lIns="91440" tIns="45720" rIns="91440" bIns="45720" rtlCol="0" anchor="ctr">
            <a:normAutofit/>
          </a:bodyPr>
          <a:lstStyle/>
          <a:p>
            <a:pPr>
              <a:buFont typeface="Wingdings 3" charset="2"/>
              <a:buChar char=""/>
            </a:pPr>
            <a:r>
              <a:rPr lang="en-US">
                <a:solidFill>
                  <a:schemeClr val="tx1"/>
                </a:solidFill>
              </a:rPr>
              <a:t> Using nature to learn about Advent during the Christmas season</a:t>
            </a:r>
          </a:p>
          <a:p>
            <a:pPr>
              <a:buFont typeface="Wingdings 3" charset="2"/>
              <a:buChar char=""/>
            </a:pPr>
            <a:endParaRPr lang="en-US">
              <a:solidFill>
                <a:schemeClr val="tx1"/>
              </a:solidFill>
            </a:endParaRPr>
          </a:p>
        </p:txBody>
      </p:sp>
    </p:spTree>
    <p:extLst>
      <p:ext uri="{BB962C8B-B14F-4D97-AF65-F5344CB8AC3E}">
        <p14:creationId xmlns:p14="http://schemas.microsoft.com/office/powerpoint/2010/main" val="1883659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080" name="Rectangle 3079">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1" name="Oval 3080">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2" name="Oval 3081">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3" name="Oval 3082">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4" name="Oval 3083">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5" name="Oval 3084">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6"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087"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3088"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090" name="Rectangle 3089">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2" name="Rectangle 309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a:p>
        </p:txBody>
      </p:sp>
      <p:sp>
        <p:nvSpPr>
          <p:cNvPr id="3094"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3096"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 name="Title 1">
            <a:extLst>
              <a:ext uri="{FF2B5EF4-FFF2-40B4-BE49-F238E27FC236}">
                <a16:creationId xmlns:a16="http://schemas.microsoft.com/office/drawing/2014/main" id="{2AD27B7B-38AA-D1B9-CD99-2E74DE0165A4}"/>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sz="3600">
                <a:solidFill>
                  <a:srgbClr val="FFFFFF"/>
                </a:solidFill>
              </a:rPr>
              <a:t>Third candle</a:t>
            </a:r>
          </a:p>
        </p:txBody>
      </p:sp>
      <p:pic>
        <p:nvPicPr>
          <p:cNvPr id="3074" name="Picture 2" descr="3rd Sunday of Advent || Pink Candle = Joy">
            <a:extLst>
              <a:ext uri="{FF2B5EF4-FFF2-40B4-BE49-F238E27FC236}">
                <a16:creationId xmlns:a16="http://schemas.microsoft.com/office/drawing/2014/main" id="{1507F562-98EE-91D3-34FA-274EF1250A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4232" r="2184" b="2"/>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3098" name="Rectangle 309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00" name="Oval 3099">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02" name="Oval 310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FC074AA4-9405-3786-44C7-BB36ABEEB40F}"/>
              </a:ext>
            </a:extLst>
          </p:cNvPr>
          <p:cNvSpPr>
            <a:spLocks noGrp="1"/>
          </p:cNvSpPr>
          <p:nvPr>
            <p:ph type="body" sz="half" idx="2"/>
          </p:nvPr>
        </p:nvSpPr>
        <p:spPr>
          <a:xfrm>
            <a:off x="639098" y="2418735"/>
            <a:ext cx="6072776" cy="3811740"/>
          </a:xfrm>
        </p:spPr>
        <p:txBody>
          <a:bodyPr vert="horz" lIns="91440" tIns="45720" rIns="91440" bIns="45720" rtlCol="0" anchor="ctr">
            <a:normAutofit/>
          </a:bodyPr>
          <a:lstStyle/>
          <a:p>
            <a:pPr>
              <a:buFont typeface="Wingdings 3" charset="2"/>
              <a:buChar char=""/>
            </a:pPr>
            <a:r>
              <a:rPr lang="en-US">
                <a:solidFill>
                  <a:srgbClr val="FFFFFF"/>
                </a:solidFill>
              </a:rPr>
              <a:t> The third candle stands for joy and is called the "Shepherd’s Candle." The angels brought joyful news to the shepherds, showing that Jesus came for humble people like them. In church services, the color rose means joy.</a:t>
            </a:r>
          </a:p>
          <a:p>
            <a:pPr>
              <a:buFont typeface="Wingdings 3" charset="2"/>
              <a:buChar char=""/>
            </a:pPr>
            <a:r>
              <a:rPr lang="en-US">
                <a:solidFill>
                  <a:srgbClr val="FFFFFF"/>
                </a:solidFill>
              </a:rPr>
              <a:t>Third Sunday of Advent: The Shepherd’s Candle (Joy)</a:t>
            </a:r>
          </a:p>
          <a:p>
            <a:pPr>
              <a:buFont typeface="Wingdings 3" charset="2"/>
              <a:buChar char=""/>
            </a:pPr>
            <a:r>
              <a:rPr lang="en-US">
                <a:solidFill>
                  <a:srgbClr val="FFFFFF"/>
                </a:solidFill>
              </a:rPr>
              <a:t>Meaning: This candle represents joy, recalling the shepherds’ joyful response to the angel’s announcement of Jesus’ birth—a joy that we, too, can carry in our hearts.</a:t>
            </a:r>
          </a:p>
          <a:p>
            <a:pPr>
              <a:buFont typeface="Wingdings 3" charset="2"/>
              <a:buChar char=""/>
            </a:pPr>
            <a:r>
              <a:rPr lang="en-US">
                <a:solidFill>
                  <a:srgbClr val="FFFFFF"/>
                </a:solidFill>
              </a:rPr>
              <a:t> </a:t>
            </a:r>
          </a:p>
          <a:p>
            <a:pPr>
              <a:buFont typeface="Wingdings 3" charset="2"/>
              <a:buChar char=""/>
            </a:pPr>
            <a:r>
              <a:rPr lang="en-US">
                <a:solidFill>
                  <a:srgbClr val="FFFFFF"/>
                </a:solidFill>
              </a:rPr>
              <a:t>Prayer: "Dear Lord, today we light this candle of joy. We remember the excitement of the shepherds and their wonder at the birth of the Savior. Fill our hearts with that same joy, a joy that comes from knowing You and from the good news of Jesus. Let this joy shine brightly, lifting our spirits and pointing others to Your love. May our joy be a testimony of Your grace in our lives. Amen."</a:t>
            </a:r>
          </a:p>
          <a:p>
            <a:pPr>
              <a:buFont typeface="Wingdings 3" charset="2"/>
              <a:buChar char=""/>
            </a:pPr>
            <a:endParaRPr lang="en-US">
              <a:solidFill>
                <a:srgbClr val="FFFFFF"/>
              </a:solidFill>
            </a:endParaRPr>
          </a:p>
        </p:txBody>
      </p:sp>
    </p:spTree>
    <p:extLst>
      <p:ext uri="{BB962C8B-B14F-4D97-AF65-F5344CB8AC3E}">
        <p14:creationId xmlns:p14="http://schemas.microsoft.com/office/powerpoint/2010/main" val="220724712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3" name="Group 410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104" name="Rectangle 410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05" name="Oval 410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06" name="Oval 410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07" name="Oval 410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08" name="Oval 410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09" name="Oval 410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411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411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114" name="Rectangle 411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6" name="Rectangle 4115">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4118"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4120" name="Freeform: Shape 4119">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4122"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0F7BBE67-8EA6-A440-E432-E804252835CE}"/>
              </a:ext>
            </a:extLst>
          </p:cNvPr>
          <p:cNvSpPr>
            <a:spLocks noGrp="1"/>
          </p:cNvSpPr>
          <p:nvPr>
            <p:ph type="title"/>
          </p:nvPr>
        </p:nvSpPr>
        <p:spPr>
          <a:xfrm>
            <a:off x="639098" y="629265"/>
            <a:ext cx="5132438" cy="1622322"/>
          </a:xfrm>
        </p:spPr>
        <p:txBody>
          <a:bodyPr vert="horz" lIns="91440" tIns="45720" rIns="91440" bIns="45720" rtlCol="0" anchor="ctr">
            <a:normAutofit/>
          </a:bodyPr>
          <a:lstStyle/>
          <a:p>
            <a:r>
              <a:rPr lang="en-US" sz="3600" b="0" i="0" kern="1200">
                <a:solidFill>
                  <a:srgbClr val="EBEBEB"/>
                </a:solidFill>
                <a:latin typeface="+mj-lt"/>
                <a:ea typeface="+mj-ea"/>
                <a:cs typeface="+mj-cs"/>
              </a:rPr>
              <a:t>Fourth candle</a:t>
            </a:r>
          </a:p>
        </p:txBody>
      </p:sp>
      <p:pic>
        <p:nvPicPr>
          <p:cNvPr id="4098" name="Picture 2" descr="Fourth Sunday in Advent: Peace | The Ewellogy">
            <a:extLst>
              <a:ext uri="{FF2B5EF4-FFF2-40B4-BE49-F238E27FC236}">
                <a16:creationId xmlns:a16="http://schemas.microsoft.com/office/drawing/2014/main" id="{2FE03279-8526-9E12-7E40-F24C64774C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714836" y="1124035"/>
            <a:ext cx="4828707" cy="4627510"/>
          </a:xfrm>
          <a:prstGeom prst="rect">
            <a:avLst/>
          </a:prstGeom>
          <a:noFill/>
          <a:extLst>
            <a:ext uri="{909E8E84-426E-40DD-AFC4-6F175D3DCCD1}">
              <a14:hiddenFill xmlns:a14="http://schemas.microsoft.com/office/drawing/2010/main">
                <a:solidFill>
                  <a:srgbClr val="FFFFFF"/>
                </a:solidFill>
              </a14:hiddenFill>
            </a:ext>
          </a:extLst>
        </p:spPr>
      </p:pic>
      <p:sp>
        <p:nvSpPr>
          <p:cNvPr id="4124" name="Rectangle 4123">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1A24CD37-5F49-B9EC-424E-110D7A9D9F9D}"/>
              </a:ext>
            </a:extLst>
          </p:cNvPr>
          <p:cNvSpPr>
            <a:spLocks noGrp="1"/>
          </p:cNvSpPr>
          <p:nvPr>
            <p:ph type="body" sz="half" idx="2"/>
          </p:nvPr>
        </p:nvSpPr>
        <p:spPr>
          <a:xfrm>
            <a:off x="639098" y="2418735"/>
            <a:ext cx="5132439" cy="3811742"/>
          </a:xfrm>
        </p:spPr>
        <p:txBody>
          <a:bodyPr vert="horz" lIns="91440" tIns="45720" rIns="91440" bIns="45720" rtlCol="0" anchor="ctr">
            <a:normAutofit/>
          </a:bodyPr>
          <a:lstStyle/>
          <a:p>
            <a:pPr>
              <a:lnSpc>
                <a:spcPct val="90000"/>
              </a:lnSpc>
              <a:buFont typeface="Wingdings 3" charset="2"/>
              <a:buChar char=""/>
            </a:pPr>
            <a:r>
              <a:rPr lang="en-US" sz="1200">
                <a:solidFill>
                  <a:srgbClr val="FFFFFF"/>
                </a:solidFill>
              </a:rPr>
              <a:t> </a:t>
            </a:r>
          </a:p>
          <a:p>
            <a:pPr>
              <a:lnSpc>
                <a:spcPct val="90000"/>
              </a:lnSpc>
              <a:buFont typeface="Wingdings 3" charset="2"/>
              <a:buChar char=""/>
            </a:pPr>
            <a:r>
              <a:rPr lang="en-US" sz="1200">
                <a:solidFill>
                  <a:srgbClr val="FFFFFF"/>
                </a:solidFill>
              </a:rPr>
              <a:t>* The fourth candle represents peace and is called the "Angel’s Candle." The angels announced that Jesus came to bring peace — He came to bring people close to God and to each other again.</a:t>
            </a:r>
          </a:p>
          <a:p>
            <a:pPr>
              <a:lnSpc>
                <a:spcPct val="90000"/>
              </a:lnSpc>
              <a:buFont typeface="Wingdings 3" charset="2"/>
              <a:buChar char=""/>
            </a:pPr>
            <a:r>
              <a:rPr lang="en-US" sz="1200">
                <a:solidFill>
                  <a:srgbClr val="FFFFFF"/>
                </a:solidFill>
              </a:rPr>
              <a:t>Fourth Sunday of Advent: The Angel’s Candle (Peace)</a:t>
            </a:r>
          </a:p>
          <a:p>
            <a:pPr>
              <a:lnSpc>
                <a:spcPct val="90000"/>
              </a:lnSpc>
              <a:buFont typeface="Wingdings 3" charset="2"/>
              <a:buChar char=""/>
            </a:pPr>
            <a:r>
              <a:rPr lang="en-US" sz="1200">
                <a:solidFill>
                  <a:srgbClr val="FFFFFF"/>
                </a:solidFill>
              </a:rPr>
              <a:t>Meaning: The fourth candle represents peace, echoing the angel’s message of “peace on earth” and reminding us that Jesus is the Prince of Peace who brings calm to our hearts and our world.</a:t>
            </a:r>
          </a:p>
          <a:p>
            <a:pPr>
              <a:lnSpc>
                <a:spcPct val="90000"/>
              </a:lnSpc>
              <a:buFont typeface="Wingdings 3" charset="2"/>
              <a:buChar char=""/>
            </a:pPr>
            <a:r>
              <a:rPr lang="en-US" sz="1200">
                <a:solidFill>
                  <a:srgbClr val="FFFFFF"/>
                </a:solidFill>
              </a:rPr>
              <a:t> </a:t>
            </a:r>
          </a:p>
          <a:p>
            <a:pPr>
              <a:lnSpc>
                <a:spcPct val="90000"/>
              </a:lnSpc>
              <a:buFont typeface="Wingdings 3" charset="2"/>
              <a:buChar char=""/>
            </a:pPr>
            <a:r>
              <a:rPr lang="en-US" sz="1200">
                <a:solidFill>
                  <a:srgbClr val="FFFFFF"/>
                </a:solidFill>
              </a:rPr>
              <a:t>Prayer: “God of peace, as we light this candle, we thank You for the peace You offer through Jesus. In a world filled with turmoil, you are our calm and our comfort. Help us to carry this peace within us and to share it with others. May our homes, our hearts, and our relationships be touched by Your peace as we prepare for Jesus’ coming. Thank You for being the Prince of Peace and our constant refuge. Amen."</a:t>
            </a:r>
          </a:p>
          <a:p>
            <a:pPr>
              <a:lnSpc>
                <a:spcPct val="90000"/>
              </a:lnSpc>
              <a:buFont typeface="Wingdings 3" charset="2"/>
              <a:buChar char=""/>
            </a:pPr>
            <a:endParaRPr lang="en-US" sz="1200">
              <a:solidFill>
                <a:srgbClr val="FFFFFF"/>
              </a:solidFill>
            </a:endParaRPr>
          </a:p>
        </p:txBody>
      </p:sp>
    </p:spTree>
    <p:extLst>
      <p:ext uri="{BB962C8B-B14F-4D97-AF65-F5344CB8AC3E}">
        <p14:creationId xmlns:p14="http://schemas.microsoft.com/office/powerpoint/2010/main" val="336080340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7" name="Group 5126">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128" name="Rectangle 5127">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29" name="Oval 5128">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0" name="Oval 5129">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1" name="Oval 5130">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2" name="Oval 5131">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3" name="Oval 5132">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4"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5135"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5136"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5138" name="Rectangle 5137">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252154F-7F34-691F-B6C3-168BC1FD3BA3}"/>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sz="3600" b="0" i="0" kern="1200">
                <a:solidFill>
                  <a:srgbClr val="EBEBEB"/>
                </a:solidFill>
                <a:latin typeface="+mj-lt"/>
                <a:ea typeface="+mj-ea"/>
                <a:cs typeface="+mj-cs"/>
              </a:rPr>
              <a:t>Fifth candle</a:t>
            </a:r>
          </a:p>
        </p:txBody>
      </p:sp>
      <p:sp>
        <p:nvSpPr>
          <p:cNvPr id="4" name="Text Placeholder 3">
            <a:extLst>
              <a:ext uri="{FF2B5EF4-FFF2-40B4-BE49-F238E27FC236}">
                <a16:creationId xmlns:a16="http://schemas.microsoft.com/office/drawing/2014/main" id="{AA31868C-2529-04C3-185E-1937C2A42A47}"/>
              </a:ext>
            </a:extLst>
          </p:cNvPr>
          <p:cNvSpPr>
            <a:spLocks noGrp="1"/>
          </p:cNvSpPr>
          <p:nvPr>
            <p:ph type="body" sz="half" idx="2"/>
          </p:nvPr>
        </p:nvSpPr>
        <p:spPr>
          <a:xfrm>
            <a:off x="1154954" y="2603500"/>
            <a:ext cx="6397313" cy="3416300"/>
          </a:xfrm>
        </p:spPr>
        <p:txBody>
          <a:bodyPr vert="horz" lIns="91440" tIns="45720" rIns="91440" bIns="45720" rtlCol="0" anchor="ctr">
            <a:normAutofit/>
          </a:bodyPr>
          <a:lstStyle/>
          <a:p>
            <a:pPr>
              <a:lnSpc>
                <a:spcPct val="90000"/>
              </a:lnSpc>
              <a:buFont typeface="Wingdings 3" charset="2"/>
              <a:buChar char=""/>
            </a:pPr>
            <a:endParaRPr lang="en-US" b="1" dirty="0">
              <a:solidFill>
                <a:schemeClr val="tx1">
                  <a:lumMod val="75000"/>
                  <a:lumOff val="25000"/>
                </a:schemeClr>
              </a:solidFill>
            </a:endParaRPr>
          </a:p>
          <a:p>
            <a:pPr>
              <a:lnSpc>
                <a:spcPct val="90000"/>
              </a:lnSpc>
              <a:buFont typeface="Wingdings 3" charset="2"/>
              <a:buChar char=""/>
            </a:pPr>
            <a:r>
              <a:rPr lang="en-US" b="1" dirty="0">
                <a:solidFill>
                  <a:schemeClr val="tx1">
                    <a:lumMod val="75000"/>
                    <a:lumOff val="25000"/>
                  </a:schemeClr>
                </a:solidFill>
              </a:rPr>
              <a:t>* The optional fifth candle stands for light and purity and is called "Christ’s candle." It is located in the center and lit on Christmas Day.</a:t>
            </a:r>
          </a:p>
          <a:p>
            <a:pPr>
              <a:lnSpc>
                <a:spcPct val="90000"/>
              </a:lnSpc>
              <a:buFont typeface="Wingdings 3" charset="2"/>
              <a:buChar char=""/>
            </a:pPr>
            <a:r>
              <a:rPr lang="en-US" b="1" dirty="0">
                <a:solidFill>
                  <a:schemeClr val="tx1">
                    <a:lumMod val="75000"/>
                    <a:lumOff val="25000"/>
                  </a:schemeClr>
                </a:solidFill>
              </a:rPr>
              <a:t>Meaning: The fifth candle, the Christ candle, represents the light of Christ entering the world. It reminds us that Jesus, the Light of the World, dispels darkness and brings life and hope to all.</a:t>
            </a:r>
          </a:p>
          <a:p>
            <a:pPr>
              <a:lnSpc>
                <a:spcPct val="90000"/>
              </a:lnSpc>
              <a:buFont typeface="Wingdings 3" charset="2"/>
              <a:buChar char=""/>
            </a:pPr>
            <a:r>
              <a:rPr lang="en-US" b="1" dirty="0">
                <a:solidFill>
                  <a:schemeClr val="tx1">
                    <a:lumMod val="75000"/>
                    <a:lumOff val="25000"/>
                  </a:schemeClr>
                </a:solidFill>
              </a:rPr>
              <a:t> </a:t>
            </a:r>
          </a:p>
          <a:p>
            <a:pPr>
              <a:lnSpc>
                <a:spcPct val="90000"/>
              </a:lnSpc>
              <a:buFont typeface="Wingdings 3" charset="2"/>
              <a:buChar char=""/>
            </a:pPr>
            <a:r>
              <a:rPr lang="en-US" b="1" dirty="0">
                <a:solidFill>
                  <a:schemeClr val="tx1">
                    <a:lumMod val="75000"/>
                    <a:lumOff val="25000"/>
                  </a:schemeClr>
                </a:solidFill>
              </a:rPr>
              <a:t>Prayer: “Lord Jesus, on this holy night, we light the Christ candle, celebrating the arrival of Your light in the world. Thank You for stepping into our darkness to bring us hope, peace, joy, and love. May Your light shine brightly in our hearts, guiding us closer to You and inspiring us to reflect Your love to others. Help us to carry this light beyond Christmas, sharing Your grace and truth with everyone we meet. Thank You for the gift of Your presence with us, now and forever. Amen."</a:t>
            </a:r>
          </a:p>
          <a:p>
            <a:pPr>
              <a:lnSpc>
                <a:spcPct val="90000"/>
              </a:lnSpc>
              <a:buFont typeface="Wingdings 3" charset="2"/>
              <a:buChar char=""/>
            </a:pPr>
            <a:endParaRPr lang="en-US" dirty="0">
              <a:solidFill>
                <a:schemeClr val="tx1">
                  <a:lumMod val="75000"/>
                  <a:lumOff val="25000"/>
                </a:schemeClr>
              </a:solidFill>
            </a:endParaRPr>
          </a:p>
        </p:txBody>
      </p:sp>
      <p:pic>
        <p:nvPicPr>
          <p:cNvPr id="5122" name="Picture 2" descr="The Christ Candle • Planting Roots - Strength to Thrive ...">
            <a:extLst>
              <a:ext uri="{FF2B5EF4-FFF2-40B4-BE49-F238E27FC236}">
                <a16:creationId xmlns:a16="http://schemas.microsoft.com/office/drawing/2014/main" id="{AAAC033F-756D-2A62-657C-E3BA2FF2AA0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027013" y="2775951"/>
            <a:ext cx="3067163"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50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wrapping present">
            <a:extLst>
              <a:ext uri="{FF2B5EF4-FFF2-40B4-BE49-F238E27FC236}">
                <a16:creationId xmlns:a16="http://schemas.microsoft.com/office/drawing/2014/main" id="{A9DDBF71-69CD-44CA-A802-D25BEC3485C8}"/>
              </a:ext>
            </a:extLst>
          </p:cNvPr>
          <p:cNvPicPr>
            <a:picLocks noChangeAspect="1"/>
          </p:cNvPicPr>
          <p:nvPr/>
        </p:nvPicPr>
        <p:blipFill>
          <a:blip r:embed="rId2">
            <a:alphaModFix amt="40000"/>
          </a:blip>
          <a:srcRect t="3725" b="12006"/>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1DF2406-EC54-A785-F3E7-6EA23D0626F8}"/>
              </a:ext>
            </a:extLst>
          </p:cNvPr>
          <p:cNvSpPr>
            <a:spLocks noGrp="1"/>
          </p:cNvSpPr>
          <p:nvPr>
            <p:ph type="ctrTitle"/>
          </p:nvPr>
        </p:nvSpPr>
        <p:spPr>
          <a:xfrm>
            <a:off x="1154955" y="2099733"/>
            <a:ext cx="8825658" cy="2677648"/>
          </a:xfrm>
        </p:spPr>
        <p:txBody>
          <a:bodyPr>
            <a:normAutofit/>
          </a:bodyPr>
          <a:lstStyle/>
          <a:p>
            <a:r>
              <a:rPr lang="en-US">
                <a:solidFill>
                  <a:schemeClr val="tx1"/>
                </a:solidFill>
              </a:rPr>
              <a:t>Advent Activities</a:t>
            </a:r>
          </a:p>
        </p:txBody>
      </p:sp>
      <p:sp>
        <p:nvSpPr>
          <p:cNvPr id="3" name="Subtitle 2">
            <a:extLst>
              <a:ext uri="{FF2B5EF4-FFF2-40B4-BE49-F238E27FC236}">
                <a16:creationId xmlns:a16="http://schemas.microsoft.com/office/drawing/2014/main" id="{06DBE9A0-03D2-243B-5E8E-6C30110AB937}"/>
              </a:ext>
            </a:extLst>
          </p:cNvPr>
          <p:cNvSpPr>
            <a:spLocks noGrp="1"/>
          </p:cNvSpPr>
          <p:nvPr>
            <p:ph type="subTitle" idx="1"/>
          </p:nvPr>
        </p:nvSpPr>
        <p:spPr>
          <a:xfrm>
            <a:off x="1154955" y="4777380"/>
            <a:ext cx="8825658" cy="861420"/>
          </a:xfrm>
        </p:spPr>
        <p:txBody>
          <a:bodyPr>
            <a:normAutofit/>
          </a:bodyPr>
          <a:lstStyle/>
          <a:p>
            <a:r>
              <a:rPr lang="en-US">
                <a:solidFill>
                  <a:schemeClr val="tx1"/>
                </a:solidFill>
              </a:rPr>
              <a:t>Nature activities to celebrate Advent and christmas</a:t>
            </a:r>
          </a:p>
        </p:txBody>
      </p:sp>
    </p:spTree>
    <p:extLst>
      <p:ext uri="{BB962C8B-B14F-4D97-AF65-F5344CB8AC3E}">
        <p14:creationId xmlns:p14="http://schemas.microsoft.com/office/powerpoint/2010/main" val="39050647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6" name="Rectangle 65">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Oval 66">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Oval 67">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Oval 68">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Oval 69">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Oval 70">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73"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74"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75" name="Rectangle 74">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75">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77"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78" name="Freeform: Shape 77">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79"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FEF61A58-FCE3-22C9-CD8F-7413042FF1BB}"/>
              </a:ext>
            </a:extLst>
          </p:cNvPr>
          <p:cNvSpPr>
            <a:spLocks noGrp="1"/>
          </p:cNvSpPr>
          <p:nvPr>
            <p:ph type="title"/>
          </p:nvPr>
        </p:nvSpPr>
        <p:spPr>
          <a:xfrm>
            <a:off x="639098" y="629265"/>
            <a:ext cx="5132438" cy="1622322"/>
          </a:xfrm>
        </p:spPr>
        <p:txBody>
          <a:bodyPr vert="horz" lIns="91440" tIns="45720" rIns="91440" bIns="45720" rtlCol="0" anchor="ctr">
            <a:normAutofit/>
          </a:bodyPr>
          <a:lstStyle/>
          <a:p>
            <a:br>
              <a:rPr lang="en-US" b="0" i="0" kern="1200" dirty="0">
                <a:solidFill>
                  <a:srgbClr val="EBEBEB"/>
                </a:solidFill>
                <a:latin typeface="+mj-lt"/>
                <a:ea typeface="+mj-ea"/>
                <a:cs typeface="+mj-cs"/>
              </a:rPr>
            </a:br>
            <a:endParaRPr lang="en-US" b="0" i="0" kern="1200" dirty="0">
              <a:solidFill>
                <a:srgbClr val="EBEBEB"/>
              </a:solidFill>
              <a:latin typeface="+mj-lt"/>
              <a:ea typeface="+mj-ea"/>
              <a:cs typeface="+mj-cs"/>
            </a:endParaRPr>
          </a:p>
        </p:txBody>
      </p:sp>
      <p:pic>
        <p:nvPicPr>
          <p:cNvPr id="11" name="Picture Placeholder 10">
            <a:extLst>
              <a:ext uri="{FF2B5EF4-FFF2-40B4-BE49-F238E27FC236}">
                <a16:creationId xmlns:a16="http://schemas.microsoft.com/office/drawing/2014/main" id="{938DE84A-770D-DF0A-0E04-2E04924A27B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940" r="2940"/>
          <a:stretch>
            <a:fillRect/>
          </a:stretch>
        </p:blipFill>
        <p:spPr>
          <a:xfrm>
            <a:off x="7157834" y="645106"/>
            <a:ext cx="3942711" cy="5585369"/>
          </a:xfrm>
          <a:prstGeom prst="rect">
            <a:avLst/>
          </a:prstGeom>
        </p:spPr>
      </p:pic>
      <p:sp>
        <p:nvSpPr>
          <p:cNvPr id="80" name="Rectangle 79">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D8CE2E01-2097-44FD-D44E-CEEB4EE2AD56}"/>
              </a:ext>
            </a:extLst>
          </p:cNvPr>
          <p:cNvSpPr>
            <a:spLocks noGrp="1"/>
          </p:cNvSpPr>
          <p:nvPr>
            <p:ph type="body" sz="half" idx="2"/>
          </p:nvPr>
        </p:nvSpPr>
        <p:spPr>
          <a:xfrm>
            <a:off x="815300" y="629265"/>
            <a:ext cx="5132439" cy="5446415"/>
          </a:xfrm>
        </p:spPr>
        <p:txBody>
          <a:bodyPr vert="horz" lIns="91440" tIns="45720" rIns="91440" bIns="45720" rtlCol="0" anchor="ctr">
            <a:normAutofit/>
          </a:bodyPr>
          <a:lstStyle/>
          <a:p>
            <a:pPr>
              <a:buFont typeface="Wingdings 3" charset="2"/>
              <a:buChar char=""/>
            </a:pPr>
            <a:r>
              <a:rPr lang="en-US" sz="2800" b="1" dirty="0"/>
              <a:t>Creating an Advent candle potted plant with children is a simple and meaningful way to mark the weeks leading up to Christmas. This activity involves preparing a container with soil and greenery, then adding one, four, or five candles to be lit each week.</a:t>
            </a:r>
          </a:p>
          <a:p>
            <a:pPr>
              <a:buFont typeface="Wingdings 3" charset="2"/>
              <a:buChar char=""/>
            </a:pPr>
            <a:endParaRPr lang="en-US" dirty="0">
              <a:solidFill>
                <a:srgbClr val="FFFFFF"/>
              </a:solidFill>
            </a:endParaRPr>
          </a:p>
          <a:p>
            <a:pPr>
              <a:buFont typeface="Wingdings 3" charset="2"/>
              <a:buChar char=""/>
            </a:pPr>
            <a:endParaRPr lang="en-US" dirty="0">
              <a:solidFill>
                <a:srgbClr val="FFFFFF"/>
              </a:solidFill>
            </a:endParaRPr>
          </a:p>
        </p:txBody>
      </p:sp>
    </p:spTree>
    <p:extLst>
      <p:ext uri="{BB962C8B-B14F-4D97-AF65-F5344CB8AC3E}">
        <p14:creationId xmlns:p14="http://schemas.microsoft.com/office/powerpoint/2010/main" val="216244815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7" name="Rectangle 66">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8" name="Oval 67">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Oval 68">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Oval 69">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Oval 70">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Oval 71">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74"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75"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77" name="Rectangle 76">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9" name="Rectangle 7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1" name="Freeform: Shape 80">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83"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85"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9" name="Title 8">
            <a:extLst>
              <a:ext uri="{FF2B5EF4-FFF2-40B4-BE49-F238E27FC236}">
                <a16:creationId xmlns:a16="http://schemas.microsoft.com/office/drawing/2014/main" id="{9CE849EF-72C8-1D97-A0A7-44D40BE1CC19}"/>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a:solidFill>
                  <a:schemeClr val="tx1"/>
                </a:solidFill>
              </a:rPr>
              <a:t>Preparing the Advent Pot</a:t>
            </a:r>
          </a:p>
        </p:txBody>
      </p:sp>
      <p:pic>
        <p:nvPicPr>
          <p:cNvPr id="33" name="Picture Placeholder 32">
            <a:extLst>
              <a:ext uri="{FF2B5EF4-FFF2-40B4-BE49-F238E27FC236}">
                <a16:creationId xmlns:a16="http://schemas.microsoft.com/office/drawing/2014/main" id="{BB6B64A8-DE37-A00E-B969-3F648897C7B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004" r="-3" b="-3"/>
          <a:stretch>
            <a:fillRect/>
          </a:stretch>
        </p:blipFill>
        <p:spPr>
          <a:xfrm>
            <a:off x="7418226" y="645106"/>
            <a:ext cx="4125317" cy="5585369"/>
          </a:xfrm>
          <a:prstGeom prst="rect">
            <a:avLst/>
          </a:prstGeom>
        </p:spPr>
      </p:pic>
      <p:sp>
        <p:nvSpPr>
          <p:cNvPr id="87" name="Rectangle 86">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Oval 88">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1" name="Oval 90">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Content Placeholder 6">
            <a:extLst>
              <a:ext uri="{FF2B5EF4-FFF2-40B4-BE49-F238E27FC236}">
                <a16:creationId xmlns:a16="http://schemas.microsoft.com/office/drawing/2014/main" id="{3D72CAC3-308D-583D-D8D3-D0BA6DB3B072}"/>
              </a:ext>
            </a:extLst>
          </p:cNvPr>
          <p:cNvSpPr>
            <a:spLocks noGrp="1"/>
          </p:cNvSpPr>
          <p:nvPr>
            <p:ph type="body" sz="half" idx="2"/>
          </p:nvPr>
        </p:nvSpPr>
        <p:spPr>
          <a:xfrm>
            <a:off x="639098" y="2418735"/>
            <a:ext cx="6072776" cy="3811740"/>
          </a:xfrm>
        </p:spPr>
        <p:txBody>
          <a:bodyPr vert="horz" lIns="91440" tIns="45720" rIns="91440" bIns="45720" rtlCol="0" anchor="ctr">
            <a:normAutofit/>
          </a:bodyPr>
          <a:lstStyle/>
          <a:p>
            <a:pPr>
              <a:buFont typeface="Wingdings 3" charset="2"/>
              <a:buChar char=""/>
            </a:pPr>
            <a:r>
              <a:rPr lang="en-US" dirty="0">
                <a:solidFill>
                  <a:schemeClr val="tx1"/>
                </a:solidFill>
              </a:rPr>
              <a:t>Begin by obtaining a terracotta pot and filling it with soil. Note that these materials are not provided in the kit.</a:t>
            </a:r>
          </a:p>
          <a:p>
            <a:pPr>
              <a:buFont typeface="Wingdings 3" charset="2"/>
              <a:buChar char=""/>
            </a:pPr>
            <a:r>
              <a:rPr lang="en-US" dirty="0">
                <a:solidFill>
                  <a:schemeClr val="tx1"/>
                </a:solidFill>
              </a:rPr>
              <a:t>Next, accompany your family outdoors to gather winter plants such as pine branches, rocks, or moss. Use these natural materials to decorate the pot and create a festive, Christmas appearance.</a:t>
            </a:r>
          </a:p>
          <a:p>
            <a:pPr>
              <a:buFont typeface="Wingdings 3" charset="2"/>
              <a:buChar char=""/>
            </a:pPr>
            <a:r>
              <a:rPr lang="en-US" dirty="0">
                <a:solidFill>
                  <a:schemeClr val="tx1"/>
                </a:solidFill>
              </a:rPr>
              <a:t>Exercise creativity during foraging. For those residing in neighborhoods, consider visiting local parks, fields, or nearby countryside. As Advent begins in December, seek pine trees or any winter shrubs with green foliage. If live plants are unavailable.  Be creative with some of the wintery decorations I gave you in the purple envelop.  Buy moss from Walmart or local home store. </a:t>
            </a:r>
          </a:p>
          <a:p>
            <a:pPr>
              <a:buFont typeface="Wingdings 3" charset="2"/>
              <a:buChar char=""/>
            </a:pPr>
            <a:endParaRPr lang="en-US" dirty="0">
              <a:solidFill>
                <a:schemeClr val="tx1"/>
              </a:solidFill>
            </a:endParaRPr>
          </a:p>
        </p:txBody>
      </p:sp>
    </p:spTree>
    <p:extLst>
      <p:ext uri="{BB962C8B-B14F-4D97-AF65-F5344CB8AC3E}">
        <p14:creationId xmlns:p14="http://schemas.microsoft.com/office/powerpoint/2010/main" val="334887829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C3A2A9-40F5-3279-803D-BDA1B3849C7B}"/>
              </a:ext>
            </a:extLst>
          </p:cNvPr>
          <p:cNvSpPr>
            <a:spLocks noGrp="1"/>
          </p:cNvSpPr>
          <p:nvPr>
            <p:ph type="body" sz="half" idx="2"/>
          </p:nvPr>
        </p:nvSpPr>
        <p:spPr>
          <a:xfrm>
            <a:off x="680720" y="599440"/>
            <a:ext cx="4876800" cy="5557520"/>
          </a:xfrm>
        </p:spPr>
        <p:txBody>
          <a:bodyPr>
            <a:normAutofit/>
          </a:bodyPr>
          <a:lstStyle/>
          <a:p>
            <a:r>
              <a:rPr lang="en-US" sz="1800" dirty="0">
                <a:solidFill>
                  <a:schemeClr val="bg2"/>
                </a:solidFill>
                <a:latin typeface="ADLaM Display" panose="02010000000000000000" pitchFamily="2" charset="0"/>
                <a:ea typeface="ADLaM Display" panose="02010000000000000000" pitchFamily="2" charset="0"/>
                <a:cs typeface="ADLaM Display" panose="02010000000000000000" pitchFamily="2" charset="0"/>
              </a:rPr>
              <a:t>Once you have decorated your pot, use the provided materials to assemble your Advent pot each week.</a:t>
            </a:r>
          </a:p>
          <a:p>
            <a:r>
              <a:rPr lang="en-US" sz="1800" dirty="0">
                <a:solidFill>
                  <a:schemeClr val="bg2"/>
                </a:solidFill>
                <a:latin typeface="ADLaM Display" panose="02010000000000000000" pitchFamily="2" charset="0"/>
                <a:ea typeface="ADLaM Display" panose="02010000000000000000" pitchFamily="2" charset="0"/>
                <a:cs typeface="ADLaM Display" panose="02010000000000000000" pitchFamily="2" charset="0"/>
              </a:rPr>
              <a:t>Each week, add a candle and participate in the scripture reading, prayer, and song as outlined.</a:t>
            </a:r>
          </a:p>
          <a:p>
            <a:r>
              <a:rPr lang="en-US" sz="1800" dirty="0">
                <a:solidFill>
                  <a:schemeClr val="bg2"/>
                </a:solidFill>
                <a:latin typeface="ADLaM Display" panose="02010000000000000000" pitchFamily="2" charset="0"/>
                <a:ea typeface="ADLaM Display" panose="02010000000000000000" pitchFamily="2" charset="0"/>
                <a:cs typeface="ADLaM Display" panose="02010000000000000000" pitchFamily="2" charset="0"/>
              </a:rPr>
              <a:t>You are encouraged to celebrate each week in a way that is meaningful to you. For information on the significance of each week, please see slides 8 through 11 in the PowerPoint presentation.</a:t>
            </a:r>
          </a:p>
          <a:p>
            <a:r>
              <a:rPr lang="en-US" sz="1800" dirty="0">
                <a:solidFill>
                  <a:schemeClr val="bg2"/>
                </a:solidFill>
                <a:latin typeface="ADLaM Display" panose="02010000000000000000" pitchFamily="2" charset="0"/>
                <a:ea typeface="ADLaM Display" panose="02010000000000000000" pitchFamily="2" charset="0"/>
                <a:cs typeface="ADLaM Display" panose="02010000000000000000" pitchFamily="2" charset="0"/>
              </a:rPr>
              <a:t>A candle is not included for the fifth week. Instead, as shown in the following slides, you may use the figure of Jesus in the manger from your Nativity set, which can be more engaging for children.</a:t>
            </a:r>
          </a:p>
          <a:p>
            <a:endParaRPr lang="en-US" dirty="0"/>
          </a:p>
        </p:txBody>
      </p:sp>
      <p:pic>
        <p:nvPicPr>
          <p:cNvPr id="57" name="Picture Placeholder 56">
            <a:extLst>
              <a:ext uri="{FF2B5EF4-FFF2-40B4-BE49-F238E27FC236}">
                <a16:creationId xmlns:a16="http://schemas.microsoft.com/office/drawing/2014/main" id="{7D000854-45FB-4128-1891-36B70F9CF04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940" r="2940"/>
          <a:stretch>
            <a:fillRect/>
          </a:stretch>
        </p:blipFill>
        <p:spPr>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78290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6" name="Rectangle 95">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7" name="Oval 96">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Oval 97">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9" name="Oval 98">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Oval 99">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1" name="Oval 100">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03"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04"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05" name="Rectangle 104">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 name="Rectangle 105">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07" name="Freeform: Shape 106">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08"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3C07E824-DF40-A92B-0529-D81AF6F68619}"/>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3300">
                <a:solidFill>
                  <a:schemeClr val="tx1"/>
                </a:solidFill>
              </a:rPr>
              <a:t>Bearing gifts for Jesus</a:t>
            </a:r>
          </a:p>
        </p:txBody>
      </p:sp>
      <p:pic>
        <p:nvPicPr>
          <p:cNvPr id="64" name="Picture Placeholder 63">
            <a:extLst>
              <a:ext uri="{FF2B5EF4-FFF2-40B4-BE49-F238E27FC236}">
                <a16:creationId xmlns:a16="http://schemas.microsoft.com/office/drawing/2014/main" id="{765D1814-C333-D945-852B-9C7A25EDB93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r="1" b="4757"/>
          <a:stretch>
            <a:fillRect/>
          </a:stretch>
        </p:blipFill>
        <p:spPr>
          <a:xfrm>
            <a:off x="5194607" y="803751"/>
            <a:ext cx="6391533" cy="5250498"/>
          </a:xfrm>
          <a:prstGeom prst="rect">
            <a:avLst/>
          </a:prstGeom>
        </p:spPr>
      </p:pic>
      <p:sp>
        <p:nvSpPr>
          <p:cNvPr id="109" name="Rectangle 108">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0" name="Oval 109">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1" name="Oval 110">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37D5DDD-4486-9FAC-10D2-DB480B8ADC0B}"/>
              </a:ext>
            </a:extLst>
          </p:cNvPr>
          <p:cNvSpPr>
            <a:spLocks noGrp="1"/>
          </p:cNvSpPr>
          <p:nvPr>
            <p:ph type="body" sz="half" idx="2"/>
          </p:nvPr>
        </p:nvSpPr>
        <p:spPr>
          <a:xfrm>
            <a:off x="1154955" y="2120900"/>
            <a:ext cx="3133726" cy="3898900"/>
          </a:xfrm>
        </p:spPr>
        <p:txBody>
          <a:bodyPr vert="horz" lIns="91440" tIns="45720" rIns="91440" bIns="45720" rtlCol="0">
            <a:normAutofit lnSpcReduction="10000"/>
          </a:bodyPr>
          <a:lstStyle/>
          <a:p>
            <a:pPr>
              <a:buFont typeface="Wingdings 3" charset="2"/>
              <a:buChar char=""/>
            </a:pPr>
            <a:r>
              <a:rPr lang="en-US" sz="1600" b="1" dirty="0">
                <a:solidFill>
                  <a:schemeClr val="tx1"/>
                </a:solidFill>
              </a:rPr>
              <a:t>The packet includes three small gift boxes symbolizing the gifts presented to Jesus by the wise men. When arranging the Advent pot, position it at the center of the four candles. The manger and Jesus figure are not provided. If a Nativity set is available, use the Jesus figure from that set. Individual manger pieces are also available for purchase during the Christmas season at various retailers, such as Walmart.</a:t>
            </a:r>
          </a:p>
          <a:p>
            <a:pPr>
              <a:buFont typeface="Wingdings 3" charset="2"/>
              <a:buChar char=""/>
            </a:pPr>
            <a:endParaRPr lang="en-US" dirty="0">
              <a:solidFill>
                <a:schemeClr val="tx1"/>
              </a:solidFill>
            </a:endParaRPr>
          </a:p>
        </p:txBody>
      </p:sp>
      <p:sp>
        <p:nvSpPr>
          <p:cNvPr id="9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Tree>
    <p:extLst>
      <p:ext uri="{BB962C8B-B14F-4D97-AF65-F5344CB8AC3E}">
        <p14:creationId xmlns:p14="http://schemas.microsoft.com/office/powerpoint/2010/main" val="125949571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2" name="Rectangle 5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3" name="Oval 5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Oval 5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Oval 5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Oval 5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Oval 5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5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6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62" name="Rectangle 6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64" name="Rectangle 6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6" name="Freeform: Shape 65">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68"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70"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8FA40A46-2123-FD20-7400-4B96838F76E8}"/>
              </a:ext>
            </a:extLst>
          </p:cNvPr>
          <p:cNvSpPr>
            <a:spLocks noGrp="1"/>
          </p:cNvSpPr>
          <p:nvPr>
            <p:ph type="title"/>
          </p:nvPr>
        </p:nvSpPr>
        <p:spPr>
          <a:xfrm>
            <a:off x="639098" y="629265"/>
            <a:ext cx="6072776" cy="1622322"/>
          </a:xfrm>
        </p:spPr>
        <p:txBody>
          <a:bodyPr vert="horz" lIns="91440" tIns="45720" rIns="91440" bIns="45720" rtlCol="0" anchor="ctr">
            <a:normAutofit/>
          </a:bodyPr>
          <a:lstStyle/>
          <a:p>
            <a:pPr>
              <a:lnSpc>
                <a:spcPct val="90000"/>
              </a:lnSpc>
            </a:pPr>
            <a:r>
              <a:rPr lang="en-US" sz="1700">
                <a:solidFill>
                  <a:schemeClr val="tx1"/>
                </a:solidFill>
              </a:rPr>
              <a:t>The Three Kings (or Wise Men) brought gifts to baby Jesus to honor him as a special king, not a regular baby. They brought gold to symbolize his kingship frankincense to show he was a divine priest, and myrrh to represent his role as a savior.</a:t>
            </a:r>
          </a:p>
        </p:txBody>
      </p:sp>
      <p:pic>
        <p:nvPicPr>
          <p:cNvPr id="18" name="Content Placeholder 17">
            <a:extLst>
              <a:ext uri="{FF2B5EF4-FFF2-40B4-BE49-F238E27FC236}">
                <a16:creationId xmlns:a16="http://schemas.microsoft.com/office/drawing/2014/main" id="{057686A5-9C02-F5C6-6A15-9BC0A9BFF53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521" r="-3" b="-3"/>
          <a:stretch>
            <a:fillRect/>
          </a:stretch>
        </p:blipFill>
        <p:spPr>
          <a:xfrm>
            <a:off x="7418226" y="645106"/>
            <a:ext cx="4125317" cy="5585369"/>
          </a:xfrm>
          <a:prstGeom prst="rect">
            <a:avLst/>
          </a:prstGeom>
        </p:spPr>
      </p:pic>
      <p:sp>
        <p:nvSpPr>
          <p:cNvPr id="72" name="Rectangle 7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Oval 73">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Oval 75">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13EA2A64-0DC0-84D6-57FE-DF273E3B0B97}"/>
              </a:ext>
            </a:extLst>
          </p:cNvPr>
          <p:cNvSpPr>
            <a:spLocks noGrp="1"/>
          </p:cNvSpPr>
          <p:nvPr>
            <p:ph type="body" sz="half" idx="2"/>
          </p:nvPr>
        </p:nvSpPr>
        <p:spPr>
          <a:xfrm>
            <a:off x="639098" y="2418735"/>
            <a:ext cx="6072776" cy="3811740"/>
          </a:xfrm>
        </p:spPr>
        <p:txBody>
          <a:bodyPr vert="horz" lIns="91440" tIns="45720" rIns="91440" bIns="45720" rtlCol="0" anchor="ctr">
            <a:normAutofit/>
          </a:bodyPr>
          <a:lstStyle/>
          <a:p>
            <a:pPr>
              <a:buFont typeface="Wingdings 3" charset="2"/>
              <a:buChar char=""/>
            </a:pPr>
            <a:r>
              <a:rPr lang="en-US">
                <a:solidFill>
                  <a:schemeClr val="tx1"/>
                </a:solidFill>
              </a:rPr>
              <a:t>Gold (The Gift for a King): Since Jesus was the "King of Kings" the wise men brought him the most precious metal, similar  to how a king would be honored.</a:t>
            </a:r>
          </a:p>
          <a:p>
            <a:pPr>
              <a:buFont typeface="Wingdings 3" charset="2"/>
              <a:buChar char=""/>
            </a:pPr>
            <a:r>
              <a:rPr lang="en-US">
                <a:solidFill>
                  <a:schemeClr val="tx1"/>
                </a:solidFill>
              </a:rPr>
              <a:t>Frankincense (The Gift for God): This was a special incense used in worship. It symbolized that Jesus was holy and brought people closer to God.</a:t>
            </a:r>
          </a:p>
          <a:p>
            <a:pPr>
              <a:buFont typeface="Wingdings 3" charset="2"/>
              <a:buChar char=""/>
            </a:pPr>
            <a:r>
              <a:rPr lang="en-US">
                <a:solidFill>
                  <a:schemeClr val="tx1"/>
                </a:solidFill>
              </a:rPr>
              <a:t>Myrrh (The Gift for a Savior): This was a special oil used for healing or preparing someone for burial. It represented that Jesus came to save the world, showing his role as a loving savior.</a:t>
            </a:r>
          </a:p>
          <a:p>
            <a:pPr>
              <a:buFont typeface="Wingdings 3" charset="2"/>
              <a:buChar char=""/>
            </a:pPr>
            <a:endParaRPr lang="en-US">
              <a:solidFill>
                <a:schemeClr val="tx1"/>
              </a:solidFill>
            </a:endParaRPr>
          </a:p>
        </p:txBody>
      </p:sp>
    </p:spTree>
    <p:extLst>
      <p:ext uri="{BB962C8B-B14F-4D97-AF65-F5344CB8AC3E}">
        <p14:creationId xmlns:p14="http://schemas.microsoft.com/office/powerpoint/2010/main" val="207485543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42F2104-FB04-2545-E697-891F64931500}"/>
              </a:ext>
            </a:extLst>
          </p:cNvPr>
          <p:cNvSpPr>
            <a:spLocks noGrp="1"/>
          </p:cNvSpPr>
          <p:nvPr>
            <p:ph type="title"/>
          </p:nvPr>
        </p:nvSpPr>
        <p:spPr/>
        <p:txBody>
          <a:bodyPr/>
          <a:lstStyle/>
          <a:p>
            <a:r>
              <a:rPr lang="en-US" dirty="0"/>
              <a:t>Frankincense and Myrrh</a:t>
            </a:r>
          </a:p>
        </p:txBody>
      </p:sp>
      <p:sp>
        <p:nvSpPr>
          <p:cNvPr id="3" name="Content Placeholder 2">
            <a:extLst>
              <a:ext uri="{FF2B5EF4-FFF2-40B4-BE49-F238E27FC236}">
                <a16:creationId xmlns:a16="http://schemas.microsoft.com/office/drawing/2014/main" id="{F68DC094-B9F1-257C-1660-D5B2638A2519}"/>
              </a:ext>
            </a:extLst>
          </p:cNvPr>
          <p:cNvSpPr>
            <a:spLocks noGrp="1"/>
          </p:cNvSpPr>
          <p:nvPr>
            <p:ph sz="half" idx="2"/>
          </p:nvPr>
        </p:nvSpPr>
        <p:spPr>
          <a:xfrm>
            <a:off x="1154954" y="2603500"/>
            <a:ext cx="4825158" cy="3416301"/>
          </a:xfrm>
        </p:spPr>
        <p:txBody>
          <a:bodyPr>
            <a:normAutofit fontScale="85000" lnSpcReduction="10000"/>
          </a:bodyPr>
          <a:lstStyle/>
          <a:p>
            <a:r>
              <a:rPr lang="en-US" sz="2000" b="1" dirty="0"/>
              <a:t>Frankincense and myrrh are aromatic tree resins, harvested by cutting tree bark, prized since antiquity for their fragrance in incense, perfumes, and medicine, with frankincense from Boswellia trees and myrrh from Commiphora trees, both used spiritually for purification and historically in rituals like embalming, famously gifted to baby Jesus in the Bible. They symbolize divinity and mortality, respectively, and continue to be used in aromatherapy and traditional medicines for anti-inflammatory and antiseptic properties</a:t>
            </a:r>
          </a:p>
        </p:txBody>
      </p:sp>
      <p:sp>
        <p:nvSpPr>
          <p:cNvPr id="16" name="Content Placeholder 15">
            <a:extLst>
              <a:ext uri="{FF2B5EF4-FFF2-40B4-BE49-F238E27FC236}">
                <a16:creationId xmlns:a16="http://schemas.microsoft.com/office/drawing/2014/main" id="{2E46F065-12E4-26C0-0A44-58953CB6E7F0}"/>
              </a:ext>
            </a:extLst>
          </p:cNvPr>
          <p:cNvSpPr>
            <a:spLocks noGrp="1"/>
          </p:cNvSpPr>
          <p:nvPr>
            <p:ph sz="quarter" idx="4"/>
          </p:nvPr>
        </p:nvSpPr>
        <p:spPr>
          <a:xfrm>
            <a:off x="6208712" y="2603500"/>
            <a:ext cx="4825159" cy="3416301"/>
          </a:xfrm>
        </p:spPr>
        <p:txBody>
          <a:bodyPr>
            <a:normAutofit fontScale="85000" lnSpcReduction="10000"/>
          </a:bodyPr>
          <a:lstStyle/>
          <a:p>
            <a:r>
              <a:rPr lang="en-US" sz="2100" b="1" dirty="0"/>
              <a:t>The kit comes with two bottles of myrrh and frankincense oils. You can introduce these oils to children in a few ways. For example, pour the oils into the Christmas boxes on the inserts as a symbolic gift to Jesus, just like the three kings did. You can also add the oils to Advent greenery and decorations or use them in a diffuser. This helps children learn about the oils and enjoy their unique scents.</a:t>
            </a:r>
          </a:p>
          <a:p>
            <a:endParaRPr lang="en-US" dirty="0"/>
          </a:p>
        </p:txBody>
      </p:sp>
    </p:spTree>
    <p:extLst>
      <p:ext uri="{BB962C8B-B14F-4D97-AF65-F5344CB8AC3E}">
        <p14:creationId xmlns:p14="http://schemas.microsoft.com/office/powerpoint/2010/main" val="428207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8549CD15-4026-3723-F4C9-AA6AD5D1D14A}"/>
              </a:ext>
            </a:extLst>
          </p:cNvPr>
          <p:cNvSpPr>
            <a:spLocks noGrp="1"/>
          </p:cNvSpPr>
          <p:nvPr>
            <p:ph type="title"/>
          </p:nvPr>
        </p:nvSpPr>
        <p:spPr>
          <a:xfrm>
            <a:off x="1154954" y="973668"/>
            <a:ext cx="8761413" cy="706964"/>
          </a:xfrm>
        </p:spPr>
        <p:txBody>
          <a:bodyPr>
            <a:normAutofit/>
          </a:bodyPr>
          <a:lstStyle/>
          <a:p>
            <a:pPr>
              <a:lnSpc>
                <a:spcPct val="90000"/>
              </a:lnSpc>
            </a:pPr>
            <a:r>
              <a:rPr lang="en-US" sz="2000">
                <a:solidFill>
                  <a:srgbClr val="FFFFFF"/>
                </a:solidFill>
              </a:rPr>
              <a:t>Meaning of Advent</a:t>
            </a:r>
            <a:br>
              <a:rPr lang="en-US" sz="2000">
                <a:solidFill>
                  <a:srgbClr val="FFFFFF"/>
                </a:solidFill>
              </a:rPr>
            </a:br>
            <a:endParaRPr lang="en-US" sz="2000">
              <a:solidFill>
                <a:srgbClr val="FFFFFF"/>
              </a:solidFill>
            </a:endParaRP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B75FCD3-B717-8C7D-F964-B5004C0A5A71}"/>
              </a:ext>
            </a:extLst>
          </p:cNvPr>
          <p:cNvGraphicFramePr>
            <a:graphicFrameLocks noGrp="1"/>
          </p:cNvGraphicFramePr>
          <p:nvPr>
            <p:ph idx="1"/>
            <p:extLst>
              <p:ext uri="{D42A27DB-BD31-4B8C-83A1-F6EECF244321}">
                <p14:modId xmlns:p14="http://schemas.microsoft.com/office/powerpoint/2010/main" val="338040146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32658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7E68C59-8625-0EBA-46C6-5808AF25D509}"/>
              </a:ext>
            </a:extLst>
          </p:cNvPr>
          <p:cNvSpPr>
            <a:spLocks noGrp="1"/>
          </p:cNvSpPr>
          <p:nvPr>
            <p:ph type="title"/>
          </p:nvPr>
        </p:nvSpPr>
        <p:spPr/>
        <p:txBody>
          <a:bodyPr/>
          <a:lstStyle/>
          <a:p>
            <a:r>
              <a:rPr lang="en-US" b="1" dirty="0"/>
              <a:t>The kit also has jewels, gold crosses, and sheep</a:t>
            </a:r>
            <a:endParaRPr lang="en-US" dirty="0"/>
          </a:p>
        </p:txBody>
      </p:sp>
      <p:sp>
        <p:nvSpPr>
          <p:cNvPr id="12" name="Text Placeholder 11">
            <a:extLst>
              <a:ext uri="{FF2B5EF4-FFF2-40B4-BE49-F238E27FC236}">
                <a16:creationId xmlns:a16="http://schemas.microsoft.com/office/drawing/2014/main" id="{04E74A43-55B9-D4CF-71B3-98DC3E3F4B2C}"/>
              </a:ext>
            </a:extLst>
          </p:cNvPr>
          <p:cNvSpPr>
            <a:spLocks noGrp="1"/>
          </p:cNvSpPr>
          <p:nvPr>
            <p:ph type="body" idx="1"/>
          </p:nvPr>
        </p:nvSpPr>
        <p:spPr/>
        <p:txBody>
          <a:bodyPr/>
          <a:lstStyle/>
          <a:p>
            <a:r>
              <a:rPr lang="en-US" dirty="0"/>
              <a:t>Gold crosses</a:t>
            </a:r>
          </a:p>
        </p:txBody>
      </p:sp>
      <p:pic>
        <p:nvPicPr>
          <p:cNvPr id="32" name="Picture Placeholder 31">
            <a:extLst>
              <a:ext uri="{FF2B5EF4-FFF2-40B4-BE49-F238E27FC236}">
                <a16:creationId xmlns:a16="http://schemas.microsoft.com/office/drawing/2014/main" id="{660D6411-245E-5EC3-CB84-FCD4E81D4BE2}"/>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t="35467" b="35467"/>
          <a:stretch>
            <a:fillRect/>
          </a:stretch>
        </p:blipFill>
        <p:spPr>
          <a:prstGeom prst="roundRect">
            <a:avLst>
              <a:gd name="adj" fmla="val 1858"/>
            </a:avLst>
          </a:prstGeom>
          <a:effectLst>
            <a:outerShdw blurRad="50800" dist="50800" dir="5400000" algn="tl" rotWithShape="0">
              <a:srgbClr val="000000">
                <a:alpha val="43000"/>
              </a:srgbClr>
            </a:outerShdw>
          </a:effectLst>
        </p:spPr>
      </p:pic>
      <p:sp>
        <p:nvSpPr>
          <p:cNvPr id="17" name="Text Placeholder 16">
            <a:extLst>
              <a:ext uri="{FF2B5EF4-FFF2-40B4-BE49-F238E27FC236}">
                <a16:creationId xmlns:a16="http://schemas.microsoft.com/office/drawing/2014/main" id="{9C4B0CA1-FC92-D8D4-B16A-2E4EFCE692B9}"/>
              </a:ext>
            </a:extLst>
          </p:cNvPr>
          <p:cNvSpPr>
            <a:spLocks noGrp="1"/>
          </p:cNvSpPr>
          <p:nvPr>
            <p:ph type="body" sz="half" idx="19"/>
          </p:nvPr>
        </p:nvSpPr>
        <p:spPr/>
        <p:txBody>
          <a:bodyPr/>
          <a:lstStyle/>
          <a:p>
            <a:r>
              <a:rPr lang="en-US" dirty="0"/>
              <a:t>We will talk about in Next slide</a:t>
            </a:r>
          </a:p>
        </p:txBody>
      </p:sp>
      <p:sp>
        <p:nvSpPr>
          <p:cNvPr id="14" name="Text Placeholder 13">
            <a:extLst>
              <a:ext uri="{FF2B5EF4-FFF2-40B4-BE49-F238E27FC236}">
                <a16:creationId xmlns:a16="http://schemas.microsoft.com/office/drawing/2014/main" id="{38C676F2-A518-04A0-175B-3081CE1F99D0}"/>
              </a:ext>
            </a:extLst>
          </p:cNvPr>
          <p:cNvSpPr>
            <a:spLocks noGrp="1"/>
          </p:cNvSpPr>
          <p:nvPr>
            <p:ph type="body" sz="quarter" idx="13"/>
          </p:nvPr>
        </p:nvSpPr>
        <p:spPr/>
        <p:txBody>
          <a:bodyPr/>
          <a:lstStyle/>
          <a:p>
            <a:r>
              <a:rPr lang="en-US" dirty="0"/>
              <a:t>Jewels</a:t>
            </a:r>
          </a:p>
        </p:txBody>
      </p:sp>
      <p:sp>
        <p:nvSpPr>
          <p:cNvPr id="18" name="Text Placeholder 17">
            <a:extLst>
              <a:ext uri="{FF2B5EF4-FFF2-40B4-BE49-F238E27FC236}">
                <a16:creationId xmlns:a16="http://schemas.microsoft.com/office/drawing/2014/main" id="{1F9BAEA4-6C98-2EE7-DBA0-478D19623266}"/>
              </a:ext>
            </a:extLst>
          </p:cNvPr>
          <p:cNvSpPr>
            <a:spLocks noGrp="1"/>
          </p:cNvSpPr>
          <p:nvPr>
            <p:ph type="body" sz="half" idx="20"/>
          </p:nvPr>
        </p:nvSpPr>
        <p:spPr/>
        <p:txBody>
          <a:bodyPr>
            <a:normAutofit lnSpcReduction="10000"/>
          </a:bodyPr>
          <a:lstStyle/>
          <a:p>
            <a:r>
              <a:rPr lang="en-US" b="1" dirty="0"/>
              <a:t> The jewels go in the Christmas present boxes. Even though the kings did not give Jesus real jewels, these stand for royalty. </a:t>
            </a:r>
            <a:endParaRPr lang="en-US" dirty="0"/>
          </a:p>
        </p:txBody>
      </p:sp>
      <p:pic>
        <p:nvPicPr>
          <p:cNvPr id="30" name="Picture Placeholder 29">
            <a:extLst>
              <a:ext uri="{FF2B5EF4-FFF2-40B4-BE49-F238E27FC236}">
                <a16:creationId xmlns:a16="http://schemas.microsoft.com/office/drawing/2014/main" id="{120D5B69-F178-3CAE-2490-671AD44DC7FC}"/>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21531" b="21531"/>
          <a:stretch>
            <a:fillRect/>
          </a:stretch>
        </p:blipFill>
        <p:spPr>
          <a:prstGeom prst="roundRect">
            <a:avLst>
              <a:gd name="adj" fmla="val 1858"/>
            </a:avLst>
          </a:prstGeom>
          <a:effectLst>
            <a:outerShdw blurRad="50800" dist="50800" dir="5400000" algn="tl" rotWithShape="0">
              <a:srgbClr val="000000">
                <a:alpha val="43000"/>
              </a:srgbClr>
            </a:outerShdw>
          </a:effectLst>
        </p:spPr>
      </p:pic>
      <p:sp>
        <p:nvSpPr>
          <p:cNvPr id="16" name="Text Placeholder 15">
            <a:extLst>
              <a:ext uri="{FF2B5EF4-FFF2-40B4-BE49-F238E27FC236}">
                <a16:creationId xmlns:a16="http://schemas.microsoft.com/office/drawing/2014/main" id="{108EFA67-A367-84F1-05E8-1FB4C0B1145A}"/>
              </a:ext>
            </a:extLst>
          </p:cNvPr>
          <p:cNvSpPr>
            <a:spLocks noGrp="1"/>
          </p:cNvSpPr>
          <p:nvPr>
            <p:ph type="body" sz="quarter" idx="18"/>
          </p:nvPr>
        </p:nvSpPr>
        <p:spPr/>
        <p:txBody>
          <a:bodyPr>
            <a:normAutofit lnSpcReduction="10000"/>
          </a:bodyPr>
          <a:lstStyle/>
          <a:p>
            <a:r>
              <a:rPr lang="en-US" dirty="0"/>
              <a:t>The cross is one of the most recognized symbols in the world, </a:t>
            </a:r>
            <a:r>
              <a:rPr lang="en-US" b="1" dirty="0"/>
              <a:t>representing faith, hope, and sacrifice</a:t>
            </a:r>
            <a:endParaRPr lang="en-US" dirty="0"/>
          </a:p>
        </p:txBody>
      </p:sp>
      <p:sp>
        <p:nvSpPr>
          <p:cNvPr id="13" name="Text Placeholder 12">
            <a:extLst>
              <a:ext uri="{FF2B5EF4-FFF2-40B4-BE49-F238E27FC236}">
                <a16:creationId xmlns:a16="http://schemas.microsoft.com/office/drawing/2014/main" id="{43FCCDC6-FD9E-BBB0-455E-06675C9B0D2E}"/>
              </a:ext>
            </a:extLst>
          </p:cNvPr>
          <p:cNvSpPr>
            <a:spLocks noGrp="1"/>
          </p:cNvSpPr>
          <p:nvPr>
            <p:ph type="body" idx="3"/>
          </p:nvPr>
        </p:nvSpPr>
        <p:spPr/>
        <p:txBody>
          <a:bodyPr/>
          <a:lstStyle/>
          <a:p>
            <a:r>
              <a:rPr lang="en-US" dirty="0"/>
              <a:t>Sheep</a:t>
            </a:r>
          </a:p>
        </p:txBody>
      </p:sp>
      <p:pic>
        <p:nvPicPr>
          <p:cNvPr id="50" name="Picture Placeholder 49">
            <a:extLst>
              <a:ext uri="{FF2B5EF4-FFF2-40B4-BE49-F238E27FC236}">
                <a16:creationId xmlns:a16="http://schemas.microsoft.com/office/drawing/2014/main" id="{8E9462B4-F5CF-7116-01B3-DDB7257FAB63}"/>
              </a:ext>
            </a:extLst>
          </p:cNvPr>
          <p:cNvPicPr>
            <a:picLocks noGrp="1" noChangeAspect="1"/>
          </p:cNvPicPr>
          <p:nvPr>
            <p:ph type="pic" idx="22"/>
          </p:nvPr>
        </p:nvPicPr>
        <p:blipFill>
          <a:blip r:embed="rId4">
            <a:extLst>
              <a:ext uri="{28A0092B-C50C-407E-A947-70E740481C1C}">
                <a14:useLocalDpi xmlns:a14="http://schemas.microsoft.com/office/drawing/2010/main" val="0"/>
              </a:ext>
            </a:extLst>
          </a:blip>
          <a:srcRect t="22165" b="22165"/>
          <a:stretch>
            <a:fillRect/>
          </a:stretch>
        </p:blipFill>
        <p:spPr>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970094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D160-E9A6-C979-6D4B-6EE21F4E8386}"/>
              </a:ext>
            </a:extLst>
          </p:cNvPr>
          <p:cNvSpPr>
            <a:spLocks noGrp="1"/>
          </p:cNvSpPr>
          <p:nvPr>
            <p:ph type="title"/>
          </p:nvPr>
        </p:nvSpPr>
        <p:spPr>
          <a:xfrm>
            <a:off x="1154953" y="619760"/>
            <a:ext cx="9208247" cy="1290320"/>
          </a:xfrm>
        </p:spPr>
        <p:txBody>
          <a:bodyPr/>
          <a:lstStyle/>
          <a:p>
            <a:r>
              <a:rPr lang="en-US" sz="1800" dirty="0"/>
              <a:t>The representation of sheep during Advent and Christmas—</a:t>
            </a:r>
            <a:r>
              <a:rPr lang="en-US" sz="1400" dirty="0"/>
              <a:t>often found in nativity scenes—is a powerful tool to teach children about their relationship with Jesus. Sheep in the biblical narrative symbolize innocence, vulnerability, and the need for guidance, which parallels the Christian belief that followers of Jesus need Him as their protector and leader</a:t>
            </a:r>
          </a:p>
        </p:txBody>
      </p:sp>
      <p:sp>
        <p:nvSpPr>
          <p:cNvPr id="3" name="Text Placeholder 2">
            <a:extLst>
              <a:ext uri="{FF2B5EF4-FFF2-40B4-BE49-F238E27FC236}">
                <a16:creationId xmlns:a16="http://schemas.microsoft.com/office/drawing/2014/main" id="{BADF86A2-0E72-DD3C-A552-773631F2CF37}"/>
              </a:ext>
            </a:extLst>
          </p:cNvPr>
          <p:cNvSpPr>
            <a:spLocks noGrp="1"/>
          </p:cNvSpPr>
          <p:nvPr>
            <p:ph type="body" idx="1"/>
          </p:nvPr>
        </p:nvSpPr>
        <p:spPr>
          <a:xfrm>
            <a:off x="335280" y="2603502"/>
            <a:ext cx="3961552" cy="576262"/>
          </a:xfrm>
        </p:spPr>
        <p:txBody>
          <a:bodyPr/>
          <a:lstStyle/>
          <a:p>
            <a:r>
              <a:rPr lang="en-US" sz="1800" b="1" dirty="0"/>
              <a:t>1. The good Shephard and his Flock.</a:t>
            </a:r>
          </a:p>
        </p:txBody>
      </p:sp>
      <p:sp>
        <p:nvSpPr>
          <p:cNvPr id="4" name="Text Placeholder 3">
            <a:extLst>
              <a:ext uri="{FF2B5EF4-FFF2-40B4-BE49-F238E27FC236}">
                <a16:creationId xmlns:a16="http://schemas.microsoft.com/office/drawing/2014/main" id="{CAE91FD9-B45D-E549-4ECB-FAD26A242AD1}"/>
              </a:ext>
            </a:extLst>
          </p:cNvPr>
          <p:cNvSpPr>
            <a:spLocks noGrp="1"/>
          </p:cNvSpPr>
          <p:nvPr>
            <p:ph type="body" sz="half" idx="15"/>
          </p:nvPr>
        </p:nvSpPr>
        <p:spPr>
          <a:xfrm>
            <a:off x="142241" y="3179764"/>
            <a:ext cx="4154592" cy="3424236"/>
          </a:xfrm>
        </p:spPr>
        <p:txBody>
          <a:bodyPr>
            <a:normAutofit fontScale="92500" lnSpcReduction="10000"/>
          </a:bodyPr>
          <a:lstStyle/>
          <a:p>
            <a:endParaRPr lang="en-US" dirty="0"/>
          </a:p>
          <a:p>
            <a:r>
              <a:rPr lang="en-US" b="1" dirty="0"/>
              <a:t>The Concept: Jesus calls Himself the "Good Shepherd" (John 10:11). Just as a real shepherd knows each of his sheep by name and cares for them, Jesus knows and loves every child personally.</a:t>
            </a:r>
          </a:p>
          <a:p>
            <a:r>
              <a:rPr lang="en-US" b="1" dirty="0"/>
              <a:t>The Lesson: Sheep are not very smart and tend to wander away or get lost. They need a shepherd to keep them safe from danger, guide them to food, and protect them. Similarly, children can learn that they need Jesus to guide them in making good choices, keep them safe, and lead them in love.</a:t>
            </a:r>
          </a:p>
          <a:p>
            <a:r>
              <a:rPr lang="en-US" b="1" dirty="0"/>
              <a:t>Safety: The imagery of the Good Shepherd helps children feel secure, knowing that Jesus is always watching over them</a:t>
            </a:r>
          </a:p>
        </p:txBody>
      </p:sp>
      <p:sp>
        <p:nvSpPr>
          <p:cNvPr id="5" name="Text Placeholder 4">
            <a:extLst>
              <a:ext uri="{FF2B5EF4-FFF2-40B4-BE49-F238E27FC236}">
                <a16:creationId xmlns:a16="http://schemas.microsoft.com/office/drawing/2014/main" id="{4B381D8B-B4E2-61EA-B029-C0D84965DAA8}"/>
              </a:ext>
            </a:extLst>
          </p:cNvPr>
          <p:cNvSpPr>
            <a:spLocks noGrp="1"/>
          </p:cNvSpPr>
          <p:nvPr>
            <p:ph type="body" sz="quarter" idx="3"/>
          </p:nvPr>
        </p:nvSpPr>
        <p:spPr>
          <a:xfrm>
            <a:off x="4512721" y="2458720"/>
            <a:ext cx="3147009" cy="487680"/>
          </a:xfrm>
        </p:spPr>
        <p:txBody>
          <a:bodyPr/>
          <a:lstStyle/>
          <a:p>
            <a:r>
              <a:rPr lang="en-US" sz="1800" b="1" dirty="0"/>
              <a:t>2. Jesus the Lamb of God</a:t>
            </a:r>
          </a:p>
        </p:txBody>
      </p:sp>
      <p:sp>
        <p:nvSpPr>
          <p:cNvPr id="6" name="Text Placeholder 5">
            <a:extLst>
              <a:ext uri="{FF2B5EF4-FFF2-40B4-BE49-F238E27FC236}">
                <a16:creationId xmlns:a16="http://schemas.microsoft.com/office/drawing/2014/main" id="{B39D1B60-DEA4-18AE-678A-C60EE628C508}"/>
              </a:ext>
            </a:extLst>
          </p:cNvPr>
          <p:cNvSpPr>
            <a:spLocks noGrp="1"/>
          </p:cNvSpPr>
          <p:nvPr>
            <p:ph type="body" sz="half" idx="16"/>
          </p:nvPr>
        </p:nvSpPr>
        <p:spPr>
          <a:xfrm>
            <a:off x="4512721" y="3179763"/>
            <a:ext cx="3147009" cy="3221037"/>
          </a:xfrm>
        </p:spPr>
        <p:txBody>
          <a:bodyPr>
            <a:normAutofit/>
          </a:bodyPr>
          <a:lstStyle/>
          <a:p>
            <a:r>
              <a:rPr lang="en-US" b="1" dirty="0"/>
              <a:t>The Concept:</a:t>
            </a:r>
            <a:r>
              <a:rPr lang="en-US" dirty="0"/>
              <a:t> In the Bible, John the Baptist calls Jesus "the Lamb of God, who takes away the sin of the world" (John 1:29).</a:t>
            </a:r>
          </a:p>
          <a:p>
            <a:r>
              <a:rPr lang="en-US" b="1" dirty="0"/>
              <a:t>The Lesson:</a:t>
            </a:r>
            <a:r>
              <a:rPr lang="en-US" dirty="0"/>
              <a:t> Lambs are gentle, pure, and innocent. During the Christmas story, Jesus is depicted as this perfect, innocent lamb born in a humble manger.</a:t>
            </a:r>
          </a:p>
          <a:p>
            <a:r>
              <a:rPr lang="en-US" b="1" dirty="0"/>
              <a:t>Sacrifice:</a:t>
            </a:r>
            <a:r>
              <a:rPr lang="en-US" dirty="0"/>
              <a:t> This teaches that Jesus came to be the ultimate sacrifice who loves us so much that He laid down His life to save us</a:t>
            </a:r>
          </a:p>
          <a:p>
            <a:endParaRPr lang="en-US" dirty="0"/>
          </a:p>
        </p:txBody>
      </p:sp>
      <p:sp>
        <p:nvSpPr>
          <p:cNvPr id="7" name="Text Placeholder 6">
            <a:extLst>
              <a:ext uri="{FF2B5EF4-FFF2-40B4-BE49-F238E27FC236}">
                <a16:creationId xmlns:a16="http://schemas.microsoft.com/office/drawing/2014/main" id="{AE8B60A2-0DAE-1DD7-A45A-7666C1DFB9F7}"/>
              </a:ext>
            </a:extLst>
          </p:cNvPr>
          <p:cNvSpPr>
            <a:spLocks noGrp="1"/>
          </p:cNvSpPr>
          <p:nvPr>
            <p:ph type="body" sz="quarter" idx="13"/>
          </p:nvPr>
        </p:nvSpPr>
        <p:spPr/>
        <p:txBody>
          <a:bodyPr/>
          <a:lstStyle/>
          <a:p>
            <a:r>
              <a:rPr lang="en-US" dirty="0"/>
              <a:t>3. </a:t>
            </a:r>
            <a:r>
              <a:rPr lang="en-US" sz="1800" b="1" dirty="0"/>
              <a:t>The Shepherds’ message</a:t>
            </a:r>
          </a:p>
        </p:txBody>
      </p:sp>
      <p:sp>
        <p:nvSpPr>
          <p:cNvPr id="8" name="Text Placeholder 7">
            <a:extLst>
              <a:ext uri="{FF2B5EF4-FFF2-40B4-BE49-F238E27FC236}">
                <a16:creationId xmlns:a16="http://schemas.microsoft.com/office/drawing/2014/main" id="{D050480C-AD39-F841-5DB7-3455B1AB2732}"/>
              </a:ext>
            </a:extLst>
          </p:cNvPr>
          <p:cNvSpPr>
            <a:spLocks noGrp="1"/>
          </p:cNvSpPr>
          <p:nvPr>
            <p:ph type="body" sz="half" idx="17"/>
          </p:nvPr>
        </p:nvSpPr>
        <p:spPr>
          <a:xfrm>
            <a:off x="7888328" y="3179762"/>
            <a:ext cx="3968391" cy="3221037"/>
          </a:xfrm>
        </p:spPr>
        <p:txBody>
          <a:bodyPr>
            <a:normAutofit/>
          </a:bodyPr>
          <a:lstStyle/>
          <a:p>
            <a:r>
              <a:rPr lang="en-US" sz="1800" b="1" dirty="0"/>
              <a:t>The Story: </a:t>
            </a:r>
            <a:r>
              <a:rPr lang="en-US" sz="1600" dirty="0"/>
              <a:t>In the Christmas story, angels appeared first to shepherds in the fields, not to kings or rich people (Luke 2:8-20).</a:t>
            </a:r>
          </a:p>
          <a:p>
            <a:r>
              <a:rPr lang="en-US" sz="1800" b="1" dirty="0"/>
              <a:t>The Lesson: </a:t>
            </a:r>
            <a:r>
              <a:rPr lang="en-US" sz="1600" dirty="0"/>
              <a:t>This shows that Jesus came for everyone, especially the humble and ordinary. Sheep and shepherds are a sign of God’s love for all people</a:t>
            </a:r>
          </a:p>
          <a:p>
            <a:endParaRPr lang="en-US" dirty="0"/>
          </a:p>
        </p:txBody>
      </p:sp>
    </p:spTree>
    <p:extLst>
      <p:ext uri="{BB962C8B-B14F-4D97-AF65-F5344CB8AC3E}">
        <p14:creationId xmlns:p14="http://schemas.microsoft.com/office/powerpoint/2010/main" val="2344856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19CB1389-67A4-CB09-DA18-3DE0878289A9}"/>
              </a:ext>
            </a:extLst>
          </p:cNvPr>
          <p:cNvSpPr>
            <a:spLocks noGrp="1"/>
          </p:cNvSpPr>
          <p:nvPr>
            <p:ph type="title"/>
          </p:nvPr>
        </p:nvSpPr>
        <p:spPr>
          <a:xfrm>
            <a:off x="994087" y="1130603"/>
            <a:ext cx="2467356" cy="3667175"/>
          </a:xfrm>
        </p:spPr>
        <p:txBody>
          <a:bodyPr anchor="ctr">
            <a:normAutofit/>
          </a:bodyPr>
          <a:lstStyle/>
          <a:p>
            <a:r>
              <a:rPr lang="en-US" sz="3200">
                <a:solidFill>
                  <a:srgbClr val="EBEBEB"/>
                </a:solidFill>
              </a:rPr>
              <a:t>Legend of Manger Herb Plants</a:t>
            </a:r>
          </a:p>
        </p:txBody>
      </p:sp>
      <p:sp>
        <p:nvSpPr>
          <p:cNvPr id="3" name="Content Placeholder 2">
            <a:extLst>
              <a:ext uri="{FF2B5EF4-FFF2-40B4-BE49-F238E27FC236}">
                <a16:creationId xmlns:a16="http://schemas.microsoft.com/office/drawing/2014/main" id="{0B533789-EB4B-4041-6934-7859D7BF8C4A}"/>
              </a:ext>
            </a:extLst>
          </p:cNvPr>
          <p:cNvSpPr>
            <a:spLocks noGrp="1"/>
          </p:cNvSpPr>
          <p:nvPr>
            <p:ph idx="1"/>
          </p:nvPr>
        </p:nvSpPr>
        <p:spPr>
          <a:xfrm>
            <a:off x="4628933" y="146757"/>
            <a:ext cx="7269556" cy="6524976"/>
          </a:xfrm>
        </p:spPr>
        <p:txBody>
          <a:bodyPr anchor="ctr">
            <a:normAutofit/>
          </a:bodyPr>
          <a:lstStyle/>
          <a:p>
            <a:pPr>
              <a:lnSpc>
                <a:spcPct val="90000"/>
              </a:lnSpc>
            </a:pPr>
            <a:r>
              <a:rPr lang="en-US" sz="1400" b="1" dirty="0">
                <a:latin typeface="Times New Roman" panose="02020603050405020304" pitchFamily="18" charset="0"/>
                <a:cs typeface="Times New Roman" panose="02020603050405020304" pitchFamily="18" charset="0"/>
              </a:rPr>
              <a:t>(Herb plants of the manger, or Nativity, are not often written about or talked about, even though there was vegetation all around the Bethlehem area, including in Jesus’ birth stable.</a:t>
            </a:r>
          </a:p>
          <a:p>
            <a:pPr>
              <a:lnSpc>
                <a:spcPct val="90000"/>
              </a:lnSpc>
            </a:pPr>
            <a:r>
              <a:rPr lang="en-US" sz="1400" b="1" dirty="0">
                <a:latin typeface="Times New Roman" panose="02020603050405020304" pitchFamily="18" charset="0"/>
                <a:cs typeface="Times New Roman" panose="02020603050405020304" pitchFamily="18" charset="0"/>
              </a:rPr>
              <a:t>My favorite legends tell of lady’s bedstraw, pennyroyal , horehound, thyme , rosemary  and lavender  as the herbs of the manger.</a:t>
            </a:r>
          </a:p>
          <a:p>
            <a:pPr>
              <a:lnSpc>
                <a:spcPct val="90000"/>
              </a:lnSpc>
            </a:pPr>
            <a:r>
              <a:rPr lang="en-US" sz="1400" b="1" dirty="0">
                <a:latin typeface="Times New Roman" panose="02020603050405020304" pitchFamily="18" charset="0"/>
                <a:cs typeface="Times New Roman" panose="02020603050405020304" pitchFamily="18" charset="0"/>
              </a:rPr>
              <a:t>Legend tells us that while Mary rested, Joseph gathered herbs and grass to line the manger. Among his gatherings was bedstraw, a common stable plant easily found in fields and along roadsides. Farmers fed it to their milk cows to sweeten the milk. It was also used to stuff mattresses and pillows.</a:t>
            </a:r>
          </a:p>
          <a:p>
            <a:pPr>
              <a:lnSpc>
                <a:spcPct val="90000"/>
              </a:lnSpc>
            </a:pPr>
            <a:r>
              <a:rPr lang="en-US" sz="1400" b="1" dirty="0">
                <a:latin typeface="Times New Roman" panose="02020603050405020304" pitchFamily="18" charset="0"/>
                <a:cs typeface="Times New Roman" panose="02020603050405020304" pitchFamily="18" charset="0"/>
              </a:rPr>
              <a:t>Legend points out that it was nothing more than a common weed with white flowers that had no fragrance. However, when the baby Jesus’ head touched the lowly weed it was  forever changed. The flowers turned to a golden yellow color, and instantly the foliage had a sweet fresh scent.</a:t>
            </a:r>
          </a:p>
          <a:p>
            <a:pPr>
              <a:lnSpc>
                <a:spcPct val="90000"/>
              </a:lnSpc>
            </a:pPr>
            <a:r>
              <a:rPr lang="en-US" sz="1400" b="1" dirty="0">
                <a:latin typeface="Times New Roman" panose="02020603050405020304" pitchFamily="18" charset="0"/>
                <a:cs typeface="Times New Roman" panose="02020603050405020304" pitchFamily="18" charset="0"/>
              </a:rPr>
              <a:t>Pennyroyal is another plant that Joseph is thought to have gathered for the manger bed. It was considered a weed that was low-growing and did not bloom.</a:t>
            </a:r>
          </a:p>
          <a:p>
            <a:pPr>
              <a:lnSpc>
                <a:spcPct val="90000"/>
              </a:lnSpc>
            </a:pPr>
            <a:r>
              <a:rPr lang="en-US" sz="1400" b="1" dirty="0">
                <a:latin typeface="Times New Roman" panose="02020603050405020304" pitchFamily="18" charset="0"/>
                <a:cs typeface="Times New Roman" panose="02020603050405020304" pitchFamily="18" charset="0"/>
              </a:rPr>
              <a:t>According to legend, Joseph picked it to line the manger because of its minty smell. The little herb burst into bloom at the moment of Jesus’ birth and since then, has bloomed a bright purple flower—the color of royalty. It’s believed that the scents of these flowering herbs were pleasing to Mary, Joseph and Jesus.</a:t>
            </a:r>
          </a:p>
          <a:p>
            <a:pPr>
              <a:lnSpc>
                <a:spcPct val="90000"/>
              </a:lnSpc>
            </a:pPr>
            <a:r>
              <a:rPr lang="en-US" sz="1400" b="1" dirty="0">
                <a:latin typeface="Times New Roman" panose="02020603050405020304" pitchFamily="18" charset="0"/>
                <a:cs typeface="Times New Roman" panose="02020603050405020304" pitchFamily="18" charset="0"/>
              </a:rPr>
              <a:t>Among the herbs Joseph gathered was horehound, with its soft and velvety leaves. It was believed to have healing powers, but also meant sorrows were to come. It was one of the bitter herbs placed on the Passover tables to commemorate the Jewish exodus from Egypt. Horehound is thought to have symbolized Jesus’ roots and foreshadowed a future betrayal.</a:t>
            </a:r>
          </a:p>
          <a:p>
            <a:pPr>
              <a:lnSpc>
                <a:spcPct val="90000"/>
              </a:lnSpc>
            </a:pPr>
            <a:r>
              <a:rPr lang="en-US" sz="1400" b="1" dirty="0">
                <a:latin typeface="Times New Roman" panose="02020603050405020304" pitchFamily="18" charset="0"/>
                <a:cs typeface="Times New Roman" panose="02020603050405020304" pitchFamily="18" charset="0"/>
              </a:rPr>
              <a:t>It’s said that Mary wept when she found the horehound among the manger plants.   Supposedly, she tried to remove the herbs, but it was too tightly woven among the other plants and her efforts were unsuccessful. As she picked through the plants, she also found thyme, a symbol of courage and endurance.                                       </a:t>
            </a:r>
          </a:p>
          <a:p>
            <a:pPr>
              <a:lnSpc>
                <a:spcPct val="90000"/>
              </a:lnSpc>
            </a:pPr>
            <a:endParaRPr lang="en-US" sz="1000" dirty="0"/>
          </a:p>
        </p:txBody>
      </p:sp>
    </p:spTree>
    <p:extLst>
      <p:ext uri="{BB962C8B-B14F-4D97-AF65-F5344CB8AC3E}">
        <p14:creationId xmlns:p14="http://schemas.microsoft.com/office/powerpoint/2010/main" val="101043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AFFA87-695E-98D3-D5D2-1879F4BA8E5C}"/>
              </a:ext>
            </a:extLst>
          </p:cNvPr>
          <p:cNvSpPr txBox="1"/>
          <p:nvPr/>
        </p:nvSpPr>
        <p:spPr>
          <a:xfrm>
            <a:off x="101600" y="304800"/>
            <a:ext cx="11744960" cy="5850576"/>
          </a:xfrm>
          <a:prstGeom prst="rect">
            <a:avLst/>
          </a:prstGeom>
          <a:noFill/>
        </p:spPr>
        <p:txBody>
          <a:bodyPr wrap="square">
            <a:spAutoFit/>
          </a:bodyPr>
          <a:lstStyle/>
          <a:p>
            <a:pPr marL="0" marR="0">
              <a:lnSpc>
                <a:spcPct val="120000"/>
              </a:lnSpc>
              <a:spcBef>
                <a:spcPts val="300"/>
              </a:spcBef>
              <a:spcAft>
                <a:spcPts val="600"/>
              </a:spcAft>
              <a:buNone/>
            </a:pPr>
            <a:r>
              <a:rPr lang="en-US" sz="1800" b="1" kern="1050" dirty="0">
                <a:solidFill>
                  <a:srgbClr val="306785"/>
                </a:solidFill>
                <a:effectLst/>
                <a:latin typeface="Abadi" panose="020B0604020104020204" pitchFamily="34" charset="0"/>
                <a:ea typeface="Times New Roman" panose="02020603050405020304" pitchFamily="18" charset="0"/>
                <a:cs typeface="Times New Roman" panose="02020603050405020304" pitchFamily="18" charset="0"/>
              </a:rPr>
              <a:t>Two other herbs of the manger that were to later have a role in this story were lavender and rosemary. When Mary, Joseph, and the baby Jesus fled Bethlehem to escape King Herod’s orders, they ran through a thick field with rosemary to escape the murderous soldiers.</a:t>
            </a:r>
            <a:endParaRPr lang="en-US" sz="1800"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lnSpc>
                <a:spcPct val="120000"/>
              </a:lnSpc>
              <a:spcBef>
                <a:spcPts val="300"/>
              </a:spcBef>
              <a:spcAft>
                <a:spcPts val="600"/>
              </a:spcAft>
              <a:buNone/>
            </a:pPr>
            <a:r>
              <a:rPr lang="en-US" sz="1800" b="1" kern="1050" dirty="0">
                <a:solidFill>
                  <a:srgbClr val="306785"/>
                </a:solidFill>
                <a:effectLst/>
                <a:latin typeface="Abadi" panose="020B0604020104020204" pitchFamily="34" charset="0"/>
                <a:ea typeface="Times New Roman" panose="02020603050405020304" pitchFamily="18" charset="0"/>
                <a:cs typeface="Times New Roman" panose="02020603050405020304" pitchFamily="18" charset="0"/>
              </a:rPr>
              <a:t>As they made their way through the dense vegetation, legend says that other shrubs crackled and whispered as the family ran through them and tangled their feet. But rosemary shrubs silently parted, then closed the path behind them, preventing soldiers from seeing them.</a:t>
            </a:r>
            <a:endParaRPr lang="en-US" sz="1800"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lnSpc>
                <a:spcPct val="120000"/>
              </a:lnSpc>
              <a:spcBef>
                <a:spcPts val="300"/>
              </a:spcBef>
              <a:spcAft>
                <a:spcPts val="600"/>
              </a:spcAft>
              <a:buNone/>
            </a:pPr>
            <a:r>
              <a:rPr lang="en-US" sz="1800" b="1" kern="1050" dirty="0">
                <a:solidFill>
                  <a:srgbClr val="306785"/>
                </a:solidFill>
                <a:effectLst/>
                <a:latin typeface="Abadi" panose="020B0604020104020204" pitchFamily="34" charset="0"/>
                <a:ea typeface="Times New Roman" panose="02020603050405020304" pitchFamily="18" charset="0"/>
                <a:cs typeface="Times New Roman" panose="02020603050405020304" pitchFamily="18" charset="0"/>
              </a:rPr>
              <a:t>Being a grateful mother, Mary offered a blessing and spread her cloak over a rosemary shrub. Instantly, the pale flowers were turned into a heavenly blue color.</a:t>
            </a:r>
            <a:endParaRPr lang="en-US" sz="1800"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lnSpc>
                <a:spcPct val="120000"/>
              </a:lnSpc>
              <a:spcBef>
                <a:spcPts val="300"/>
              </a:spcBef>
              <a:spcAft>
                <a:spcPts val="600"/>
              </a:spcAft>
              <a:buNone/>
            </a:pPr>
            <a:r>
              <a:rPr lang="en-US" sz="1800" b="1" kern="1050" dirty="0">
                <a:solidFill>
                  <a:srgbClr val="306785"/>
                </a:solidFill>
                <a:effectLst/>
                <a:latin typeface="Abadi" panose="020B0604020104020204" pitchFamily="34" charset="0"/>
                <a:ea typeface="Times New Roman" panose="02020603050405020304" pitchFamily="18" charset="0"/>
                <a:cs typeface="Times New Roman" panose="02020603050405020304" pitchFamily="18" charset="0"/>
              </a:rPr>
              <a:t>Once the family was safely beyond Herod’s reach, Joseph and Mary stopped to rest beside a stream. While the baby Jesus slept, Mary rinsed her cloak and Jesus’ clothing in the stream. She then laid the laundry on two shrubs to dry. Both shrubs, lavender and rosemary, were so honored to serve the family that they both stood tall and gave off a fragrance that penetrated and remained in the fabrics the family wore. Again, Mary blessed them, and to this day the plants have a sweet fragrance.</a:t>
            </a:r>
            <a:endParaRPr lang="en-US" sz="1800"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lnSpc>
                <a:spcPct val="120000"/>
              </a:lnSpc>
              <a:spcBef>
                <a:spcPts val="300"/>
              </a:spcBef>
              <a:spcAft>
                <a:spcPts val="600"/>
              </a:spcAft>
              <a:buNone/>
            </a:pPr>
            <a:r>
              <a:rPr lang="en-US" sz="1800" b="1" kern="1050" dirty="0">
                <a:solidFill>
                  <a:srgbClr val="306785"/>
                </a:solidFill>
                <a:effectLst/>
                <a:latin typeface="Abadi" panose="020B0604020104020204" pitchFamily="34" charset="0"/>
                <a:ea typeface="Times New Roman" panose="02020603050405020304" pitchFamily="18" charset="0"/>
                <a:cs typeface="Times New Roman" panose="02020603050405020304" pitchFamily="18" charset="0"/>
              </a:rPr>
              <a:t>Even today, rosemary is used indoors to freshen the air and to add a holiday scent to rooms. Some families add it to their Advent wreathes as it is still thought to bring good luck throughout the year.   </a:t>
            </a:r>
            <a:br>
              <a:rPr lang="en-US" sz="1800"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rPr>
            </a:br>
            <a:r>
              <a:rPr lang="en-US" sz="1800" i="1" kern="1050" dirty="0">
                <a:solidFill>
                  <a:srgbClr val="3C3C3C"/>
                </a:solidFill>
                <a:effectLst/>
                <a:latin typeface="Lato" panose="020F0502020204030203" pitchFamily="34" charset="0"/>
                <a:ea typeface="Times New Roman" panose="02020603050405020304" pitchFamily="18" charset="0"/>
                <a:cs typeface="Times New Roman" panose="02020603050405020304" pitchFamily="18" charset="0"/>
              </a:rPr>
              <a:t>(by Laurie Garretson, a Victoria, Texas, gardener and nursery owner)</a:t>
            </a:r>
            <a:r>
              <a:rPr lang="en-US" sz="1800" b="1" kern="1050" dirty="0">
                <a:solidFill>
                  <a:srgbClr val="306785"/>
                </a:solidFill>
                <a:effectLst/>
                <a:latin typeface="Abadi" panose="020B0604020104020204" pitchFamily="34" charset="0"/>
                <a:ea typeface="Times New Roman" panose="02020603050405020304" pitchFamily="18" charset="0"/>
                <a:cs typeface="Times New Roman" panose="02020603050405020304" pitchFamily="18" charset="0"/>
              </a:rPr>
              <a:t> </a:t>
            </a:r>
            <a:endParaRPr lang="en-US" sz="1800"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329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E259-88BD-94CC-988A-79D62D2DBEA8}"/>
              </a:ext>
            </a:extLst>
          </p:cNvPr>
          <p:cNvSpPr>
            <a:spLocks noGrp="1"/>
          </p:cNvSpPr>
          <p:nvPr>
            <p:ph type="title"/>
          </p:nvPr>
        </p:nvSpPr>
        <p:spPr/>
        <p:txBody>
          <a:bodyPr/>
          <a:lstStyle/>
          <a:p>
            <a:r>
              <a:rPr lang="en-US" dirty="0"/>
              <a:t>Herbs from the Manger story</a:t>
            </a:r>
          </a:p>
        </p:txBody>
      </p:sp>
      <p:sp>
        <p:nvSpPr>
          <p:cNvPr id="3" name="Content Placeholder 2">
            <a:extLst>
              <a:ext uri="{FF2B5EF4-FFF2-40B4-BE49-F238E27FC236}">
                <a16:creationId xmlns:a16="http://schemas.microsoft.com/office/drawing/2014/main" id="{08A97F99-8C8D-DFC0-33AC-44EF513F77B5}"/>
              </a:ext>
            </a:extLst>
          </p:cNvPr>
          <p:cNvSpPr>
            <a:spLocks noGrp="1"/>
          </p:cNvSpPr>
          <p:nvPr>
            <p:ph idx="1"/>
          </p:nvPr>
        </p:nvSpPr>
        <p:spPr>
          <a:xfrm>
            <a:off x="1154954" y="2603500"/>
            <a:ext cx="10772886" cy="4132580"/>
          </a:xfrm>
        </p:spPr>
        <p:txBody>
          <a:bodyPr>
            <a:normAutofit/>
          </a:bodyPr>
          <a:lstStyle/>
          <a:p>
            <a:r>
              <a:rPr lang="en-US" b="1" dirty="0"/>
              <a:t>The kit contains three herbs referenced in the Manger story: rosemary, lavender, and mint. You may use them in any way you prefer. The following suggestions may serve as inspiration:</a:t>
            </a:r>
          </a:p>
          <a:p>
            <a:r>
              <a:rPr lang="en-US" b="1" dirty="0"/>
              <a:t>One option is to place a selected herb in the velvet sachet and store it in a drawer.</a:t>
            </a:r>
          </a:p>
          <a:p>
            <a:r>
              <a:rPr lang="en-US" b="1" dirty="0"/>
              <a:t>Consider constructing a small manger for your Advent pot using sticks, then arrange the herbs as bedding within it.</a:t>
            </a:r>
          </a:p>
          <a:p>
            <a:r>
              <a:rPr lang="en-US" b="1" dirty="0"/>
              <a:t>The herbs may be used to bake rosemary- bread following the provided recipe, and to prepare tea using mint and lavender. Tea bags are included for your convenience.</a:t>
            </a:r>
          </a:p>
          <a:p>
            <a:r>
              <a:rPr lang="en-US" b="1" dirty="0"/>
              <a:t>Alternatively, you may prepare lavender cookies and mint or rosemary tea to commemorate Jesus’ birthday or the final day of Advent.</a:t>
            </a:r>
          </a:p>
          <a:p>
            <a:endParaRPr lang="en-US" dirty="0"/>
          </a:p>
        </p:txBody>
      </p:sp>
    </p:spTree>
    <p:extLst>
      <p:ext uri="{BB962C8B-B14F-4D97-AF65-F5344CB8AC3E}">
        <p14:creationId xmlns:p14="http://schemas.microsoft.com/office/powerpoint/2010/main" val="1226006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251" name="Group 825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252" name="Rectangle 825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253" name="Oval 825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54" name="Oval 825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55" name="Oval 825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56" name="Oval 825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57" name="Oval 825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5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825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826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8261" name="Rectangle 8260">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62" name="Rectangle 826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a:p>
        </p:txBody>
      </p:sp>
      <p:sp>
        <p:nvSpPr>
          <p:cNvPr id="8263"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826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 name="Title 1">
            <a:extLst>
              <a:ext uri="{FF2B5EF4-FFF2-40B4-BE49-F238E27FC236}">
                <a16:creationId xmlns:a16="http://schemas.microsoft.com/office/drawing/2014/main" id="{79B7DCD5-2A97-37B9-96BC-151B65C49738}"/>
              </a:ext>
            </a:extLst>
          </p:cNvPr>
          <p:cNvSpPr>
            <a:spLocks noGrp="1"/>
          </p:cNvSpPr>
          <p:nvPr>
            <p:ph type="title"/>
          </p:nvPr>
        </p:nvSpPr>
        <p:spPr>
          <a:xfrm>
            <a:off x="639098" y="629265"/>
            <a:ext cx="6072776" cy="1622322"/>
          </a:xfrm>
        </p:spPr>
        <p:txBody>
          <a:bodyPr vert="horz" lIns="91440" tIns="45720" rIns="91440" bIns="45720" rtlCol="0" anchor="ctr">
            <a:normAutofit/>
          </a:bodyPr>
          <a:lstStyle/>
          <a:p>
            <a:pPr>
              <a:lnSpc>
                <a:spcPct val="90000"/>
              </a:lnSpc>
            </a:pPr>
            <a:r>
              <a:rPr lang="en-US" sz="1400">
                <a:solidFill>
                  <a:srgbClr val="FFFFFF"/>
                </a:solidFill>
              </a:rPr>
              <a:t>A perfect, festive, and thematic recipe for Advent is a </a:t>
            </a:r>
            <a:r>
              <a:rPr lang="en-US" sz="1400">
                <a:solidFill>
                  <a:srgbClr val="FFFFFF"/>
                </a:solidFill>
                <a:hlinkClick r:id="rId3">
                  <a:extLst>
                    <a:ext uri="{A12FA001-AC4F-418D-AE19-62706E023703}">
                      <ahyp:hlinkClr xmlns:ahyp="http://schemas.microsoft.com/office/drawing/2018/hyperlinkcolor" val="tx"/>
                    </a:ext>
                  </a:extLst>
                </a:hlinkClick>
              </a:rPr>
              <a:t>Rosemary Christmas Tree Focaccia</a:t>
            </a:r>
            <a:r>
              <a:rPr lang="en-US" sz="1400">
                <a:solidFill>
                  <a:srgbClr val="FFFFFF"/>
                </a:solidFill>
              </a:rPr>
              <a:t>, which uses fresh rosemary sprigs to create an edible holiday centerpiece. The bread is savory, fragrant, and visually appealing, offering a cozy, homemade touch to the holiday season</a:t>
            </a:r>
            <a:br>
              <a:rPr lang="en-US" sz="1400">
                <a:solidFill>
                  <a:srgbClr val="FFFFFF"/>
                </a:solidFill>
              </a:rPr>
            </a:br>
            <a:endParaRPr lang="en-US" sz="1400">
              <a:solidFill>
                <a:srgbClr val="FFFFFF"/>
              </a:solidFill>
            </a:endParaRPr>
          </a:p>
        </p:txBody>
      </p:sp>
      <p:pic>
        <p:nvPicPr>
          <p:cNvPr id="8194" name="Picture 2" descr="Rosemary Christmas focaccia in a skillet.">
            <a:extLst>
              <a:ext uri="{FF2B5EF4-FFF2-40B4-BE49-F238E27FC236}">
                <a16:creationId xmlns:a16="http://schemas.microsoft.com/office/drawing/2014/main" id="{E2038423-E125-886C-81E3-DC89D9929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82" r="8334" b="2"/>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8265" name="Rectangle 8264">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66" name="Oval 8265">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50" name="Oval 824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4997A1F1-A05D-C78E-2641-31F47D67A5AE}"/>
              </a:ext>
            </a:extLst>
          </p:cNvPr>
          <p:cNvSpPr>
            <a:spLocks noGrp="1"/>
          </p:cNvSpPr>
          <p:nvPr>
            <p:ph type="body" sz="half" idx="2"/>
          </p:nvPr>
        </p:nvSpPr>
        <p:spPr>
          <a:xfrm>
            <a:off x="639098" y="2418735"/>
            <a:ext cx="6072776" cy="3811740"/>
          </a:xfrm>
        </p:spPr>
        <p:txBody>
          <a:bodyPr vert="horz" lIns="91440" tIns="45720" rIns="91440" bIns="45720" rtlCol="0" anchor="ctr">
            <a:normAutofit/>
          </a:bodyPr>
          <a:lstStyle/>
          <a:p>
            <a:pPr marL="0" marR="0" lvl="0" indent="0" fontAlgn="base">
              <a:buFont typeface="Wingdings 3" charset="2"/>
              <a:buChar char=""/>
              <a:tabLst/>
            </a:pPr>
            <a:endParaRPr kumimoji="0" lang="en-US" altLang="en-US" u="none" strike="noStrike" cap="none" normalizeH="0" baseline="0" dirty="0">
              <a:ln>
                <a:noFill/>
              </a:ln>
              <a:solidFill>
                <a:srgbClr val="FFFFFF"/>
              </a:solidFill>
              <a:effectLst/>
            </a:endParaRPr>
          </a:p>
          <a:p>
            <a:pPr marL="0" marR="0" lvl="0" indent="0" fontAlgn="base">
              <a:buFont typeface="Wingdings 3" charset="2"/>
              <a:buChar char=""/>
              <a:tabLst/>
            </a:pPr>
            <a:r>
              <a:rPr kumimoji="0" lang="en-US" altLang="en-US" u="none" strike="noStrike" cap="none" normalizeH="0" baseline="0" dirty="0">
                <a:ln>
                  <a:noFill/>
                </a:ln>
                <a:solidFill>
                  <a:srgbClr val="FFFFFF"/>
                </a:solidFill>
                <a:effectLst/>
              </a:rPr>
              <a:t>Dough: Prepare a simple dough with 500g flour, 10g instant yeast, 10g salt, 325ml warm water, 3 tbsp olive oil, and 1 tsp honey.</a:t>
            </a:r>
          </a:p>
          <a:p>
            <a:pPr marL="0" marR="0" lvl="0" indent="0" fontAlgn="base">
              <a:buFont typeface="Wingdings 3" charset="2"/>
              <a:buChar char=""/>
              <a:tabLst/>
            </a:pPr>
            <a:r>
              <a:rPr kumimoji="0" lang="en-US" altLang="en-US" u="none" strike="noStrike" cap="none" normalizeH="0" baseline="0" dirty="0">
                <a:ln>
                  <a:noFill/>
                </a:ln>
                <a:solidFill>
                  <a:srgbClr val="FFFFFF"/>
                </a:solidFill>
                <a:effectLst/>
              </a:rPr>
              <a:t>Shape &amp; Assemble: After the dough rises, shape it into a large Christmas tree on a parchment-lined baking sheet.</a:t>
            </a:r>
          </a:p>
          <a:p>
            <a:pPr marL="0" marR="0" lvl="0" indent="0" fontAlgn="base">
              <a:buFont typeface="Wingdings 3" charset="2"/>
              <a:buChar char=""/>
              <a:tabLst/>
            </a:pPr>
            <a:r>
              <a:rPr kumimoji="0" lang="en-US" altLang="en-US" u="none" strike="noStrike" cap="none" normalizeH="0" baseline="0" dirty="0">
                <a:ln>
                  <a:noFill/>
                </a:ln>
                <a:solidFill>
                  <a:srgbClr val="FFFFFF"/>
                </a:solidFill>
                <a:effectLst/>
              </a:rPr>
              <a:t>Decorate: Dimple the surface with fingers, drizzle with olive oil, and decorate with fresh rosemary sprigs to look like tree branches. Add halved cherry tomatoes and olives for "ornaments".</a:t>
            </a:r>
          </a:p>
          <a:p>
            <a:pPr marL="0" marR="0" lvl="0" indent="0" fontAlgn="base">
              <a:buFont typeface="Wingdings 3" charset="2"/>
              <a:buChar char=""/>
              <a:tabLst/>
            </a:pPr>
            <a:r>
              <a:rPr kumimoji="0" lang="en-US" altLang="en-US" u="none" strike="noStrike" cap="none" normalizeH="0" baseline="0" dirty="0">
                <a:ln>
                  <a:noFill/>
                </a:ln>
                <a:solidFill>
                  <a:srgbClr val="FFFFFF"/>
                </a:solidFill>
                <a:effectLst/>
              </a:rPr>
              <a:t>Bake: Sprinkle with flaky sea salt and bake at 425°F  </a:t>
            </a:r>
          </a:p>
          <a:p>
            <a:pPr marL="0" marR="0" lvl="0" indent="0" fontAlgn="base">
              <a:buFont typeface="Wingdings 3" charset="2"/>
              <a:buChar char=""/>
              <a:tabLst/>
            </a:pPr>
            <a:r>
              <a:rPr kumimoji="0" lang="en-US" altLang="en-US" u="none" strike="noStrike" cap="none" normalizeH="0" baseline="0" dirty="0">
                <a:ln>
                  <a:noFill/>
                </a:ln>
                <a:solidFill>
                  <a:srgbClr val="FFFFFF"/>
                </a:solidFill>
                <a:effectLst/>
              </a:rPr>
              <a:t> for 25–30 minutes until golden brown</a:t>
            </a:r>
          </a:p>
          <a:p>
            <a:pPr marL="0" marR="0" lvl="0" indent="0" fontAlgn="base">
              <a:buFont typeface="Wingdings 3" charset="2"/>
              <a:buChar char=""/>
              <a:tabLst/>
            </a:pPr>
            <a:r>
              <a:rPr lang="en-US" altLang="en-US" dirty="0">
                <a:solidFill>
                  <a:srgbClr val="FFFFFF"/>
                </a:solidFill>
              </a:rPr>
              <a:t>For more detail instructions open website for complete recipe</a:t>
            </a:r>
          </a:p>
          <a:p>
            <a:pPr marL="0" marR="0" lvl="0" indent="0" fontAlgn="base">
              <a:buFont typeface="Wingdings 3" charset="2"/>
              <a:buChar char=""/>
              <a:tabLst/>
            </a:pPr>
            <a:r>
              <a:rPr kumimoji="0" lang="en-US" altLang="en-US" u="none" strike="noStrike" cap="none" normalizeH="0" baseline="0" dirty="0">
                <a:ln>
                  <a:noFill/>
                </a:ln>
                <a:solidFill>
                  <a:srgbClr val="FFFFFF"/>
                </a:solidFill>
                <a:effectLst/>
              </a:rPr>
              <a:t>https://www.lanascooking.com/rosemary-christmas-focaccia/</a:t>
            </a:r>
          </a:p>
          <a:p>
            <a:pPr marL="0" marR="0" lvl="0" indent="0" fontAlgn="base">
              <a:buFont typeface="Wingdings 3" charset="2"/>
              <a:buChar char=""/>
              <a:tabLst/>
            </a:pPr>
            <a:endParaRPr kumimoji="0" lang="en-US" altLang="en-US" u="none" strike="noStrike" cap="none" normalizeH="0" baseline="0" dirty="0">
              <a:ln>
                <a:noFill/>
              </a:ln>
              <a:solidFill>
                <a:srgbClr val="FFFFFF"/>
              </a:solidFill>
              <a:effectLst/>
            </a:endParaRPr>
          </a:p>
        </p:txBody>
      </p:sp>
      <p:sp>
        <p:nvSpPr>
          <p:cNvPr id="5" name="Rectangle 3">
            <a:extLst>
              <a:ext uri="{FF2B5EF4-FFF2-40B4-BE49-F238E27FC236}">
                <a16:creationId xmlns:a16="http://schemas.microsoft.com/office/drawing/2014/main" id="{131BCF3C-0BBA-655C-EACA-DE6EFA9F14BB}"/>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6" name="Picture 4">
            <a:extLst>
              <a:ext uri="{FF2B5EF4-FFF2-40B4-BE49-F238E27FC236}">
                <a16:creationId xmlns:a16="http://schemas.microsoft.com/office/drawing/2014/main" id="{6A0F80AE-4B74-BAB3-DBEE-5D0A5FAB83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 y="-4873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41582BA1-4A3B-33C4-32B8-9B58D2A9AE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075" y="-334963"/>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28289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83758C-771A-D62F-CB7F-CC0F0A859C40}"/>
              </a:ext>
            </a:extLst>
          </p:cNvPr>
          <p:cNvSpPr>
            <a:spLocks noGrp="1"/>
          </p:cNvSpPr>
          <p:nvPr>
            <p:ph type="title"/>
          </p:nvPr>
        </p:nvSpPr>
        <p:spPr/>
        <p:txBody>
          <a:bodyPr/>
          <a:lstStyle/>
          <a:p>
            <a:r>
              <a:rPr lang="en-US" dirty="0"/>
              <a:t>Lavender Cookies</a:t>
            </a:r>
          </a:p>
        </p:txBody>
      </p:sp>
      <p:sp>
        <p:nvSpPr>
          <p:cNvPr id="4" name="Text Placeholder 3">
            <a:extLst>
              <a:ext uri="{FF2B5EF4-FFF2-40B4-BE49-F238E27FC236}">
                <a16:creationId xmlns:a16="http://schemas.microsoft.com/office/drawing/2014/main" id="{4155BDFD-FA58-7603-4A53-EB606324FC44}"/>
              </a:ext>
            </a:extLst>
          </p:cNvPr>
          <p:cNvSpPr>
            <a:spLocks noGrp="1"/>
          </p:cNvSpPr>
          <p:nvPr>
            <p:ph sz="half" idx="2"/>
          </p:nvPr>
        </p:nvSpPr>
        <p:spPr>
          <a:xfrm>
            <a:off x="6208712" y="2603500"/>
            <a:ext cx="4825159" cy="3988242"/>
          </a:xfrm>
        </p:spPr>
        <p:txBody>
          <a:bodyPr>
            <a:normAutofit fontScale="92500" lnSpcReduction="20000"/>
          </a:bodyPr>
          <a:lstStyle/>
          <a:p>
            <a:r>
              <a:rPr lang="en-US" b="1" dirty="0"/>
              <a:t>4 tablespoons (2 ounces) unsalted butter, melted</a:t>
            </a:r>
          </a:p>
          <a:p>
            <a:r>
              <a:rPr lang="en-US" b="1" dirty="0"/>
              <a:t>1/3 cup (67 grams) granulated sugar</a:t>
            </a:r>
          </a:p>
          <a:p>
            <a:r>
              <a:rPr lang="en-US" b="1" dirty="0"/>
              <a:t>1/2 teaspoon culinary grade lavender buds</a:t>
            </a:r>
          </a:p>
          <a:p>
            <a:r>
              <a:rPr lang="en-US" b="1" dirty="0"/>
              <a:t>1 large egg yolk (no white)</a:t>
            </a:r>
          </a:p>
          <a:p>
            <a:r>
              <a:rPr lang="en-US" b="1" dirty="0"/>
              <a:t>1/2 teaspoon vanilla extract</a:t>
            </a:r>
          </a:p>
          <a:p>
            <a:r>
              <a:rPr lang="en-US" b="1" dirty="0"/>
              <a:t>3/4 cup (96 grams) all-purpose flour</a:t>
            </a:r>
          </a:p>
          <a:p>
            <a:r>
              <a:rPr lang="en-US" b="1" dirty="0"/>
              <a:t>1/4 teaspoon baking soda</a:t>
            </a:r>
          </a:p>
          <a:p>
            <a:r>
              <a:rPr lang="en-US" b="1" dirty="0"/>
              <a:t>1/8 teaspoon fine salt</a:t>
            </a:r>
          </a:p>
          <a:p>
            <a:r>
              <a:rPr lang="en-US" b="1" dirty="0"/>
              <a:t>For complete recipe go to website-https://www.dessertfortwo.com/lavender-cookies/</a:t>
            </a:r>
          </a:p>
          <a:p>
            <a:endParaRPr lang="en-US" b="1" dirty="0"/>
          </a:p>
          <a:p>
            <a:endParaRPr lang="en-US" dirty="0"/>
          </a:p>
        </p:txBody>
      </p:sp>
      <p:sp>
        <p:nvSpPr>
          <p:cNvPr id="7" name="Rectangle 1">
            <a:extLst>
              <a:ext uri="{FF2B5EF4-FFF2-40B4-BE49-F238E27FC236}">
                <a16:creationId xmlns:a16="http://schemas.microsoft.com/office/drawing/2014/main" id="{F500BAD4-959D-F937-F849-6CED95781ABE}"/>
              </a:ext>
            </a:extLst>
          </p:cNvPr>
          <p:cNvSpPr>
            <a:spLocks noGrp="1" noChangeArrowheads="1"/>
          </p:cNvSpPr>
          <p:nvPr>
            <p:ph sz="half" idx="1"/>
          </p:nvPr>
        </p:nvSpPr>
        <p:spPr bwMode="auto">
          <a:xfrm>
            <a:off x="0" y="2031560"/>
            <a:ext cx="5980112" cy="45601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40" tIns="6348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1" i="0" u="none" strike="noStrike" cap="none" normalizeH="0" baseline="0" dirty="0">
                <a:ln>
                  <a:noFill/>
                </a:ln>
                <a:solidFill>
                  <a:srgbClr val="01011E"/>
                </a:solidFill>
                <a:effectLst/>
                <a:latin typeface="Avenir"/>
              </a:rPr>
              <a:t>Preheat the oven to 350, and line a small baking sheet with parchment paper (or use a silicone mat).</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1" i="0" u="none" strike="noStrike" cap="none" normalizeH="0" baseline="0" dirty="0">
                <a:ln>
                  <a:noFill/>
                </a:ln>
                <a:solidFill>
                  <a:srgbClr val="01011E"/>
                </a:solidFill>
                <a:effectLst/>
                <a:latin typeface="Avenir"/>
              </a:rPr>
              <a:t>Place the butter in a microwave-safe bowl and melt it in the microwave in 25 second intervals until fully melted. Keep an eye on it because if it gets too hot, it will splatter.</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1" i="0" u="none" strike="noStrike" cap="none" normalizeH="0" baseline="0" dirty="0">
                <a:ln>
                  <a:noFill/>
                </a:ln>
                <a:solidFill>
                  <a:srgbClr val="01011E"/>
                </a:solidFill>
                <a:effectLst/>
                <a:latin typeface="Avenir"/>
              </a:rPr>
              <a:t>In a small food processor, combine the sugar and lavender buds and pulse a few times to break the buds into small pieces. Cover the food processor while you pulse so the sugar doesn’t fly out.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400" b="1" i="0" u="none" strike="noStrike" cap="none" normalizeH="0" baseline="0" dirty="0">
                <a:ln>
                  <a:noFill/>
                </a:ln>
                <a:solidFill>
                  <a:srgbClr val="01011E"/>
                </a:solidFill>
                <a:effectLst/>
                <a:latin typeface="Avenir"/>
              </a:rPr>
              <a:t>Stir together the melted butter, lavender sugar, egg yolk, and vanilla extract. Stir very well to combine.</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400" b="1" i="0" u="none" strike="noStrike" cap="none" normalizeH="0" baseline="0" dirty="0">
                <a:ln>
                  <a:noFill/>
                </a:ln>
                <a:solidFill>
                  <a:srgbClr val="01011E"/>
                </a:solidFill>
                <a:effectLst/>
                <a:latin typeface="Avenir"/>
              </a:rPr>
              <a:t>Next, sprinkle the flour, baking soda and salt evenly over the dough, and stir just to combine.</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400" b="1" i="0" u="none" strike="noStrike" cap="none" normalizeH="0" baseline="0" dirty="0">
                <a:ln>
                  <a:noFill/>
                </a:ln>
                <a:solidFill>
                  <a:srgbClr val="01011E"/>
                </a:solidFill>
                <a:effectLst/>
                <a:latin typeface="Avenir"/>
              </a:rPr>
              <a:t>Press the dough flat and evenly in the bowl and then divide it in half by eye. You should get 3 cookies from each half.</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400" b="1" i="0" u="none" strike="noStrike" cap="none" normalizeH="0" baseline="0" dirty="0">
                <a:ln>
                  <a:noFill/>
                </a:ln>
                <a:solidFill>
                  <a:srgbClr val="01011E"/>
                </a:solidFill>
                <a:effectLst/>
                <a:latin typeface="Avenir"/>
              </a:rPr>
              <a:t>Evenly space the cookies on the prepared baking sheet.</a:t>
            </a:r>
            <a:br>
              <a:rPr kumimoji="0" lang="en-US" altLang="en-US" sz="1400" b="1" i="0" u="none" strike="noStrike" cap="none" normalizeH="0" baseline="0" dirty="0">
                <a:ln>
                  <a:noFill/>
                </a:ln>
                <a:solidFill>
                  <a:srgbClr val="01011E"/>
                </a:solidFill>
                <a:effectLst/>
                <a:latin typeface="Avenir"/>
              </a:rPr>
            </a:br>
            <a:r>
              <a:rPr kumimoji="0" lang="en-US" altLang="en-US" sz="1400" b="1" i="0" u="none" strike="noStrike" cap="none" normalizeH="0" baseline="0" dirty="0">
                <a:ln>
                  <a:noFill/>
                </a:ln>
                <a:solidFill>
                  <a:srgbClr val="01011E"/>
                </a:solidFill>
                <a:effectLst/>
                <a:latin typeface="Avenir"/>
              </a:rPr>
              <a:t>Bake for 10 minutes, until they spread, start to crackle and appear dry on top.</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400" b="1" i="0" u="none" strike="noStrike" cap="none" normalizeH="0" baseline="0" dirty="0">
                <a:ln>
                  <a:noFill/>
                </a:ln>
                <a:solidFill>
                  <a:srgbClr val="01011E"/>
                </a:solidFill>
                <a:effectLst/>
                <a:latin typeface="Avenir"/>
              </a:rPr>
              <a:t>Let the cookies rest on the baking sheet for 2 minutes before moving them to a wire rack to cool completely.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19" name="Picture 3" descr="Stack of lavender cookies on wire baking rack.">
            <a:extLst>
              <a:ext uri="{FF2B5EF4-FFF2-40B4-BE49-F238E27FC236}">
                <a16:creationId xmlns:a16="http://schemas.microsoft.com/office/drawing/2014/main" id="{D5B46814-ACC8-ECCC-1132-4D4FDA29F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712" y="586685"/>
            <a:ext cx="2467928" cy="138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165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367" name="Group 15366">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368" name="Rectangle 15367">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369" name="Oval 15368">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70" name="Oval 15369">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71" name="Oval 15370">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72" name="Oval 15371">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73" name="Oval 15372">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74"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375"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5376"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5378" name="Rectangle 15377">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80" name="Rectangle 1537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a:p>
        </p:txBody>
      </p:sp>
      <p:sp>
        <p:nvSpPr>
          <p:cNvPr id="1538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538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 name="Title 1">
            <a:extLst>
              <a:ext uri="{FF2B5EF4-FFF2-40B4-BE49-F238E27FC236}">
                <a16:creationId xmlns:a16="http://schemas.microsoft.com/office/drawing/2014/main" id="{A79C5FB3-701E-A0F4-586C-4C85FCF1AFB4}"/>
              </a:ext>
            </a:extLst>
          </p:cNvPr>
          <p:cNvSpPr>
            <a:spLocks noGrp="1"/>
          </p:cNvSpPr>
          <p:nvPr>
            <p:ph type="title" idx="4294967295"/>
          </p:nvPr>
        </p:nvSpPr>
        <p:spPr>
          <a:xfrm>
            <a:off x="639098" y="629265"/>
            <a:ext cx="6072776" cy="1622322"/>
          </a:xfrm>
        </p:spPr>
        <p:txBody>
          <a:bodyPr vert="horz" lIns="91440" tIns="45720" rIns="91440" bIns="45720" rtlCol="0" anchor="ctr">
            <a:normAutofit/>
          </a:bodyPr>
          <a:lstStyle/>
          <a:p>
            <a:r>
              <a:rPr lang="en-US">
                <a:solidFill>
                  <a:srgbClr val="FFFFFF"/>
                </a:solidFill>
              </a:rPr>
              <a:t>              Making Herb Tea</a:t>
            </a:r>
          </a:p>
        </p:txBody>
      </p:sp>
      <p:pic>
        <p:nvPicPr>
          <p:cNvPr id="15362" name="Picture 2" descr="Mint Tea">
            <a:extLst>
              <a:ext uri="{FF2B5EF4-FFF2-40B4-BE49-F238E27FC236}">
                <a16:creationId xmlns:a16="http://schemas.microsoft.com/office/drawing/2014/main" id="{82D8E298-C0E2-5423-6398-99F30D70B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75" r="12240" b="2"/>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15386" name="Rectangle 1538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a:extLst>
              <a:ext uri="{FF2B5EF4-FFF2-40B4-BE49-F238E27FC236}">
                <a16:creationId xmlns:a16="http://schemas.microsoft.com/office/drawing/2014/main" id="{67FF937E-306C-EC7F-0238-E8FBCEB2F2EB}"/>
              </a:ext>
            </a:extLst>
          </p:cNvPr>
          <p:cNvSpPr>
            <a:spLocks noGrp="1"/>
          </p:cNvSpPr>
          <p:nvPr>
            <p:ph type="sldNum" sz="quarter" idx="12"/>
          </p:nvPr>
        </p:nvSpPr>
        <p:spPr>
          <a:xfrm>
            <a:off x="10352540" y="295729"/>
            <a:ext cx="838199" cy="767687"/>
          </a:xfrm>
          <a:prstGeom prst="rect">
            <a:avLst/>
          </a:prstGeom>
        </p:spPr>
        <p:txBody>
          <a:bodyPr vert="horz" lIns="91440" tIns="45720" rIns="91440" bIns="45720" rtlCol="0" anchor="b">
            <a:normAutofit/>
          </a:bodyPr>
          <a:lstStyle>
            <a:defPPr>
              <a:defRPr lang="en-US"/>
            </a:defPPr>
            <a:lvl1pPr marL="0" algn="r" defTabSz="302540" rtl="0" eaLnBrk="1" latinLnBrk="0" hangingPunct="1">
              <a:defRPr sz="662" kern="1200">
                <a:solidFill>
                  <a:schemeClr val="tx1">
                    <a:lumMod val="75000"/>
                    <a:lumOff val="25000"/>
                  </a:schemeClr>
                </a:solidFill>
                <a:latin typeface="+mn-lt"/>
                <a:ea typeface="+mn-ea"/>
                <a:cs typeface="+mn-cs"/>
              </a:defRPr>
            </a:lvl1pPr>
            <a:lvl2pPr marL="302540" algn="l" defTabSz="302540" rtl="0" eaLnBrk="1" latinLnBrk="0" hangingPunct="1">
              <a:defRPr sz="1191" kern="1200">
                <a:solidFill>
                  <a:schemeClr val="tx1"/>
                </a:solidFill>
                <a:latin typeface="+mn-lt"/>
                <a:ea typeface="+mn-ea"/>
                <a:cs typeface="+mn-cs"/>
              </a:defRPr>
            </a:lvl2pPr>
            <a:lvl3pPr marL="605080" algn="l" defTabSz="302540" rtl="0" eaLnBrk="1" latinLnBrk="0" hangingPunct="1">
              <a:defRPr sz="1191" kern="1200">
                <a:solidFill>
                  <a:schemeClr val="tx1"/>
                </a:solidFill>
                <a:latin typeface="+mn-lt"/>
                <a:ea typeface="+mn-ea"/>
                <a:cs typeface="+mn-cs"/>
              </a:defRPr>
            </a:lvl3pPr>
            <a:lvl4pPr marL="907620" algn="l" defTabSz="302540" rtl="0" eaLnBrk="1" latinLnBrk="0" hangingPunct="1">
              <a:defRPr sz="1191" kern="1200">
                <a:solidFill>
                  <a:schemeClr val="tx1"/>
                </a:solidFill>
                <a:latin typeface="+mn-lt"/>
                <a:ea typeface="+mn-ea"/>
                <a:cs typeface="+mn-cs"/>
              </a:defRPr>
            </a:lvl4pPr>
            <a:lvl5pPr marL="1210160" algn="l" defTabSz="302540" rtl="0" eaLnBrk="1" latinLnBrk="0" hangingPunct="1">
              <a:defRPr sz="1191" kern="1200">
                <a:solidFill>
                  <a:schemeClr val="tx1"/>
                </a:solidFill>
                <a:latin typeface="+mn-lt"/>
                <a:ea typeface="+mn-ea"/>
                <a:cs typeface="+mn-cs"/>
              </a:defRPr>
            </a:lvl5pPr>
            <a:lvl6pPr marL="1512700" algn="l" defTabSz="302540" rtl="0" eaLnBrk="1" latinLnBrk="0" hangingPunct="1">
              <a:defRPr sz="1191" kern="1200">
                <a:solidFill>
                  <a:schemeClr val="tx1"/>
                </a:solidFill>
                <a:latin typeface="+mn-lt"/>
                <a:ea typeface="+mn-ea"/>
                <a:cs typeface="+mn-cs"/>
              </a:defRPr>
            </a:lvl6pPr>
            <a:lvl7pPr marL="1815240" algn="l" defTabSz="302540" rtl="0" eaLnBrk="1" latinLnBrk="0" hangingPunct="1">
              <a:defRPr sz="1191" kern="1200">
                <a:solidFill>
                  <a:schemeClr val="tx1"/>
                </a:solidFill>
                <a:latin typeface="+mn-lt"/>
                <a:ea typeface="+mn-ea"/>
                <a:cs typeface="+mn-cs"/>
              </a:defRPr>
            </a:lvl7pPr>
            <a:lvl8pPr marL="2117780" algn="l" defTabSz="302540" rtl="0" eaLnBrk="1" latinLnBrk="0" hangingPunct="1">
              <a:defRPr sz="1191" kern="1200">
                <a:solidFill>
                  <a:schemeClr val="tx1"/>
                </a:solidFill>
                <a:latin typeface="+mn-lt"/>
                <a:ea typeface="+mn-ea"/>
                <a:cs typeface="+mn-cs"/>
              </a:defRPr>
            </a:lvl8pPr>
            <a:lvl9pPr marL="2420320" algn="l" defTabSz="302540" rtl="0" eaLnBrk="1" latinLnBrk="0" hangingPunct="1">
              <a:defRPr sz="1191" kern="1200">
                <a:solidFill>
                  <a:schemeClr val="tx1"/>
                </a:solidFill>
                <a:latin typeface="+mn-lt"/>
                <a:ea typeface="+mn-ea"/>
                <a:cs typeface="+mn-cs"/>
              </a:defRPr>
            </a:lvl9pPr>
          </a:lstStyle>
          <a:p>
            <a:pPr algn="ctr" defTabSz="914400">
              <a:spcAft>
                <a:spcPts val="600"/>
              </a:spcAft>
            </a:pPr>
            <a:r>
              <a:rPr lang="en-US" sz="2800">
                <a:solidFill>
                  <a:srgbClr val="FFFFFF"/>
                </a:solidFill>
              </a:rPr>
              <a:t>311</a:t>
            </a:r>
          </a:p>
        </p:txBody>
      </p:sp>
      <p:sp>
        <p:nvSpPr>
          <p:cNvPr id="15388" name="Oval 1538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90" name="Oval 1538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B645400-2004-9832-6554-3CB7688EDD79}"/>
              </a:ext>
            </a:extLst>
          </p:cNvPr>
          <p:cNvSpPr>
            <a:spLocks noGrp="1"/>
          </p:cNvSpPr>
          <p:nvPr>
            <p:ph sz="quarter" idx="4294967295"/>
          </p:nvPr>
        </p:nvSpPr>
        <p:spPr>
          <a:xfrm>
            <a:off x="639098" y="2418735"/>
            <a:ext cx="6072776" cy="3811740"/>
          </a:xfrm>
        </p:spPr>
        <p:txBody>
          <a:bodyPr vert="horz" lIns="91440" tIns="45720" rIns="91440" bIns="45720" rtlCol="0" anchor="ctr">
            <a:normAutofit/>
          </a:bodyPr>
          <a:lstStyle/>
          <a:p>
            <a:pPr>
              <a:lnSpc>
                <a:spcPct val="90000"/>
              </a:lnSpc>
            </a:pPr>
            <a:r>
              <a:rPr lang="en-US" sz="1500" dirty="0">
                <a:solidFill>
                  <a:srgbClr val="FFFFFF"/>
                </a:solidFill>
              </a:rPr>
              <a:t>How to Make Herb Tea- </a:t>
            </a:r>
          </a:p>
          <a:p>
            <a:pPr>
              <a:lnSpc>
                <a:spcPct val="90000"/>
              </a:lnSpc>
            </a:pPr>
            <a:r>
              <a:rPr lang="en-US" sz="1500" dirty="0">
                <a:solidFill>
                  <a:srgbClr val="FFFFFF"/>
                </a:solidFill>
              </a:rPr>
              <a:t>Use any of the herbs from the Herb packet. Enough for tea and other recipes. </a:t>
            </a:r>
          </a:p>
          <a:p>
            <a:pPr>
              <a:lnSpc>
                <a:spcPct val="90000"/>
              </a:lnSpc>
            </a:pPr>
            <a:r>
              <a:rPr lang="en-US" sz="1500" dirty="0">
                <a:solidFill>
                  <a:srgbClr val="FFFFFF"/>
                </a:solidFill>
              </a:rPr>
              <a:t>Garden fresh (mint, ) is easy to brew and takes no longer than </a:t>
            </a:r>
          </a:p>
          <a:p>
            <a:pPr>
              <a:lnSpc>
                <a:spcPct val="90000"/>
              </a:lnSpc>
            </a:pPr>
            <a:r>
              <a:rPr lang="en-US" sz="1500" dirty="0">
                <a:solidFill>
                  <a:srgbClr val="FFFFFF"/>
                </a:solidFill>
              </a:rPr>
              <a:t>10 minutes just like any other pot of tea.  leaves are soft, herbaceous, and contain a rich and potent supply the naturally derived menthol oil. How to brew Herbal Tea:</a:t>
            </a:r>
          </a:p>
          <a:p>
            <a:pPr>
              <a:lnSpc>
                <a:spcPct val="90000"/>
              </a:lnSpc>
            </a:pPr>
            <a:endParaRPr lang="en-US" sz="1500" dirty="0">
              <a:solidFill>
                <a:srgbClr val="FFFFFF"/>
              </a:solidFill>
            </a:endParaRPr>
          </a:p>
          <a:p>
            <a:pPr>
              <a:lnSpc>
                <a:spcPct val="90000"/>
              </a:lnSpc>
            </a:pPr>
            <a:r>
              <a:rPr lang="en-US" sz="1500" dirty="0">
                <a:solidFill>
                  <a:srgbClr val="FFFFFF"/>
                </a:solidFill>
              </a:rPr>
              <a:t>1. Using any type of tea infuser or tea bag, add about 3 tsp of freshly dried herb to every 8 oz of boiled water.</a:t>
            </a:r>
          </a:p>
          <a:p>
            <a:pPr>
              <a:lnSpc>
                <a:spcPct val="90000"/>
              </a:lnSpc>
            </a:pPr>
            <a:endParaRPr lang="en-US" sz="1500" dirty="0">
              <a:solidFill>
                <a:srgbClr val="FFFFFF"/>
              </a:solidFill>
            </a:endParaRPr>
          </a:p>
          <a:p>
            <a:pPr>
              <a:lnSpc>
                <a:spcPct val="90000"/>
              </a:lnSpc>
            </a:pPr>
            <a:r>
              <a:rPr lang="en-US" sz="1500" dirty="0">
                <a:solidFill>
                  <a:srgbClr val="FFFFFF"/>
                </a:solidFill>
              </a:rPr>
              <a:t>2. Allow herb to steep for about 10-20 minutes.</a:t>
            </a:r>
          </a:p>
          <a:p>
            <a:pPr>
              <a:lnSpc>
                <a:spcPct val="90000"/>
              </a:lnSpc>
            </a:pPr>
            <a:endParaRPr lang="en-US" sz="1500" dirty="0">
              <a:solidFill>
                <a:srgbClr val="FFFFFF"/>
              </a:solidFill>
            </a:endParaRPr>
          </a:p>
        </p:txBody>
      </p:sp>
    </p:spTree>
    <p:extLst>
      <p:ext uri="{BB962C8B-B14F-4D97-AF65-F5344CB8AC3E}">
        <p14:creationId xmlns:p14="http://schemas.microsoft.com/office/powerpoint/2010/main" val="313655620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8"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0" name="Rectangle 19">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6" name="Group 25">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7" name="Rectangle 26">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E7BEED0C-20EA-58D5-B9A0-8CC53AF30528}"/>
              </a:ext>
            </a:extLst>
          </p:cNvPr>
          <p:cNvSpPr>
            <a:spLocks noGrp="1"/>
          </p:cNvSpPr>
          <p:nvPr>
            <p:ph type="title"/>
          </p:nvPr>
        </p:nvSpPr>
        <p:spPr>
          <a:xfrm>
            <a:off x="1000372" y="1209957"/>
            <a:ext cx="3034580" cy="4794603"/>
          </a:xfrm>
        </p:spPr>
        <p:txBody>
          <a:bodyPr vert="horz" lIns="91440" tIns="45720" rIns="91440" bIns="45720" rtlCol="0" anchor="ctr">
            <a:noAutofit/>
          </a:bodyPr>
          <a:lstStyle/>
          <a:p>
            <a:pPr algn="r"/>
            <a:r>
              <a:rPr lang="en-US" sz="2000" b="1" dirty="0">
                <a:solidFill>
                  <a:schemeClr val="tx1"/>
                </a:solidFill>
                <a:hlinkClick r:id="rId3"/>
              </a:rPr>
              <a:t>https://www.ibelieve.com/holidays/family-prayers-to-pray-each-day-of-advent.html#google_vignette</a:t>
            </a:r>
            <a:br>
              <a:rPr lang="en-US" sz="2000" dirty="0">
                <a:solidFill>
                  <a:schemeClr val="tx1"/>
                </a:solidFill>
              </a:rPr>
            </a:br>
            <a:br>
              <a:rPr lang="en-US" sz="2000" b="1" dirty="0">
                <a:solidFill>
                  <a:schemeClr val="tx1"/>
                </a:solidFill>
              </a:rPr>
            </a:br>
            <a:r>
              <a:rPr lang="en-US" sz="2000" b="1" dirty="0">
                <a:solidFill>
                  <a:schemeClr val="tx1"/>
                </a:solidFill>
                <a:hlinkClick r:id="rId4"/>
              </a:rPr>
              <a:t>https://www.agoodandjoyfulthing.org/adventwreath</a:t>
            </a:r>
            <a:br>
              <a:rPr lang="en-US" sz="2000" b="1" dirty="0">
                <a:solidFill>
                  <a:schemeClr val="tx1"/>
                </a:solidFill>
              </a:rPr>
            </a:br>
            <a:br>
              <a:rPr lang="en-US" sz="2000" b="1" dirty="0">
                <a:solidFill>
                  <a:schemeClr val="tx1"/>
                </a:solidFill>
              </a:rPr>
            </a:br>
            <a:r>
              <a:rPr lang="en-US" sz="2000" b="1" dirty="0">
                <a:solidFill>
                  <a:schemeClr val="tx1"/>
                </a:solidFill>
              </a:rPr>
              <a:t>https://www.catechist.com/the-lights-of-advent-for-your-students-and-their-families/</a:t>
            </a:r>
          </a:p>
        </p:txBody>
      </p:sp>
      <p:cxnSp>
        <p:nvCxnSpPr>
          <p:cNvPr id="30" name="Straight Connector 29">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D8A77ED-D434-B6C8-36CC-F11B865DEA9B}"/>
              </a:ext>
            </a:extLst>
          </p:cNvPr>
          <p:cNvSpPr>
            <a:spLocks noGrp="1"/>
          </p:cNvSpPr>
          <p:nvPr>
            <p:ph type="body" sz="half" idx="2"/>
          </p:nvPr>
        </p:nvSpPr>
        <p:spPr>
          <a:xfrm>
            <a:off x="4356688" y="457695"/>
            <a:ext cx="6660852" cy="5928818"/>
          </a:xfrm>
        </p:spPr>
        <p:txBody>
          <a:bodyPr vert="horz" lIns="91440" tIns="45720" rIns="91440" bIns="45720" rtlCol="0" anchor="ctr">
            <a:normAutofit fontScale="62500" lnSpcReduction="20000"/>
          </a:bodyPr>
          <a:lstStyle/>
          <a:p>
            <a:endParaRPr lang="en-US" b="1" dirty="0"/>
          </a:p>
          <a:p>
            <a:r>
              <a:rPr lang="en-US" sz="2100" b="1" dirty="0"/>
              <a:t>Advent Prayer </a:t>
            </a:r>
          </a:p>
          <a:p>
            <a:r>
              <a:rPr lang="en-US" sz="2100" b="1" dirty="0"/>
              <a:t>This Christmas, Lord, come to the manger of my heart.</a:t>
            </a:r>
          </a:p>
          <a:p>
            <a:r>
              <a:rPr lang="en-US" sz="2100" b="1" dirty="0"/>
              <a:t>Fill me with Your presence from the very start.</a:t>
            </a:r>
          </a:p>
          <a:p>
            <a:r>
              <a:rPr lang="en-US" sz="2100" b="1" dirty="0"/>
              <a:t>As I prepare for the holidays and gifts to be given,</a:t>
            </a:r>
          </a:p>
          <a:p>
            <a:r>
              <a:rPr lang="en-US" sz="2100" b="1" dirty="0"/>
              <a:t>Remind me of the gift You gave when You sent Your Son from Heaven.</a:t>
            </a:r>
          </a:p>
          <a:p>
            <a:r>
              <a:rPr lang="en-US" sz="2100" b="1" dirty="0"/>
              <a:t>The first Christmas gift, it was the greatest gift ever.</a:t>
            </a:r>
          </a:p>
          <a:p>
            <a:r>
              <a:rPr lang="en-US" sz="2100" b="1" dirty="0"/>
              <a:t>You came as a baby born in a manger.</a:t>
            </a:r>
          </a:p>
          <a:p>
            <a:r>
              <a:rPr lang="en-US" sz="2100" b="1" dirty="0"/>
              <a:t>Wrapped like the gifts I find under my tree,</a:t>
            </a:r>
          </a:p>
          <a:p>
            <a:r>
              <a:rPr lang="en-US" sz="2100" b="1" dirty="0"/>
              <a:t>Waiting to be opened, to reveal Your love to me.</a:t>
            </a:r>
          </a:p>
          <a:p>
            <a:r>
              <a:rPr lang="en-US" sz="2100" b="1" dirty="0"/>
              <a:t>Restore to me the wonder that came with Jesus' birth,</a:t>
            </a:r>
          </a:p>
          <a:p>
            <a:r>
              <a:rPr lang="en-US" sz="2100" b="1" dirty="0"/>
              <a:t>when He left the riches of Heaven and wrapped Himself in rags of earth.</a:t>
            </a:r>
          </a:p>
          <a:p>
            <a:r>
              <a:rPr lang="en-US" sz="2100" b="1" dirty="0"/>
              <a:t>Immanuel, God with us, Your presence came that night.</a:t>
            </a:r>
          </a:p>
          <a:p>
            <a:r>
              <a:rPr lang="en-US" sz="2100" b="1" dirty="0"/>
              <a:t>And angels announced, "Into your darkness, God brings His Light."</a:t>
            </a:r>
          </a:p>
          <a:p>
            <a:r>
              <a:rPr lang="en-US" sz="2100" b="1" dirty="0"/>
              <a:t>"Do not be afraid," they said, to shepherds in the field.</a:t>
            </a:r>
          </a:p>
          <a:p>
            <a:r>
              <a:rPr lang="en-US" sz="2100" b="1" dirty="0"/>
              <a:t>Speak to my heart today, Lord, and help me to yield.</a:t>
            </a:r>
          </a:p>
          <a:p>
            <a:r>
              <a:rPr lang="en-US" sz="2100" b="1" dirty="0"/>
              <a:t>Make me like those shepherd boys, obedient to Your call.</a:t>
            </a:r>
          </a:p>
          <a:p>
            <a:r>
              <a:rPr lang="en-US" sz="2100" b="1" dirty="0"/>
              <a:t>Setting distractions and worries aside, to You I surrender them all.</a:t>
            </a:r>
          </a:p>
          <a:p>
            <a:r>
              <a:rPr lang="en-US" sz="2100" b="1" dirty="0"/>
              <a:t>Surround me with Your presence, Lord, I long to hear Your voice.</a:t>
            </a:r>
          </a:p>
          <a:p>
            <a:r>
              <a:rPr lang="en-US" b="1" dirty="0"/>
              <a:t> </a:t>
            </a:r>
            <a:endParaRPr lang="en-US" dirty="0"/>
          </a:p>
          <a:p>
            <a:pPr>
              <a:buFont typeface="Wingdings 3" charset="2"/>
              <a:buChar char=""/>
            </a:pPr>
            <a:endParaRPr lang="en-US" dirty="0">
              <a:solidFill>
                <a:schemeClr val="tx1"/>
              </a:solidFill>
            </a:endParaRPr>
          </a:p>
        </p:txBody>
      </p:sp>
    </p:spTree>
    <p:extLst>
      <p:ext uri="{BB962C8B-B14F-4D97-AF65-F5344CB8AC3E}">
        <p14:creationId xmlns:p14="http://schemas.microsoft.com/office/powerpoint/2010/main" val="296982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8" name="Group 17">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9" name="Rectangle 18">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8" name="Title 7">
            <a:extLst>
              <a:ext uri="{FF2B5EF4-FFF2-40B4-BE49-F238E27FC236}">
                <a16:creationId xmlns:a16="http://schemas.microsoft.com/office/drawing/2014/main" id="{2CE87F94-FD89-0CC3-CF73-EFA793DFE924}"/>
              </a:ext>
            </a:extLst>
          </p:cNvPr>
          <p:cNvSpPr>
            <a:spLocks noGrp="1"/>
          </p:cNvSpPr>
          <p:nvPr>
            <p:ph type="title"/>
          </p:nvPr>
        </p:nvSpPr>
        <p:spPr>
          <a:xfrm>
            <a:off x="1000372" y="1209957"/>
            <a:ext cx="3034580" cy="4438087"/>
          </a:xfrm>
        </p:spPr>
        <p:txBody>
          <a:bodyPr anchor="ctr">
            <a:normAutofit/>
          </a:bodyPr>
          <a:lstStyle/>
          <a:p>
            <a:pPr algn="r">
              <a:lnSpc>
                <a:spcPct val="90000"/>
              </a:lnSpc>
            </a:pPr>
            <a:r>
              <a:rPr lang="en-US" sz="3000" b="1">
                <a:solidFill>
                  <a:schemeClr val="tx1"/>
                </a:solidFill>
              </a:rPr>
              <a:t>But what exactly is Advent, and why does it matter so much to millions of Christians around the world?</a:t>
            </a:r>
            <a:endParaRPr lang="en-US" sz="3000">
              <a:solidFill>
                <a:schemeClr val="tx1"/>
              </a:solidFill>
            </a:endParaRPr>
          </a:p>
        </p:txBody>
      </p:sp>
      <p:cxnSp>
        <p:nvCxnSpPr>
          <p:cNvPr id="22" name="Straight Connector 21">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25694C20-49A8-46B5-839F-DF81D45BBFB2}"/>
              </a:ext>
            </a:extLst>
          </p:cNvPr>
          <p:cNvSpPr>
            <a:spLocks noGrp="1"/>
          </p:cNvSpPr>
          <p:nvPr>
            <p:ph idx="1"/>
          </p:nvPr>
        </p:nvSpPr>
        <p:spPr>
          <a:xfrm>
            <a:off x="4678424" y="1059025"/>
            <a:ext cx="5302189" cy="4739950"/>
          </a:xfrm>
        </p:spPr>
        <p:txBody>
          <a:bodyPr anchor="ctr">
            <a:normAutofit/>
          </a:bodyPr>
          <a:lstStyle/>
          <a:p>
            <a:r>
              <a:rPr lang="en-US">
                <a:solidFill>
                  <a:schemeClr val="tx1"/>
                </a:solidFill>
              </a:rPr>
              <a:t>The Advent season is a four-week period before Christmas that celebrates the anticipation and coming of Jesus Christ, the Messiah. The origin of "advent" is from the Latin word adventus, which simply translates as "coming" or "arrival." Not only is the Christian meaning for preparing and celebrating the coming of Jesus Christ, his birth at Christmas, but also to celebrate the new life when someone accepts Jesus Christ as their Savior, and lastly, the anticipation of Jesus returning again. </a:t>
            </a:r>
          </a:p>
          <a:p>
            <a:endParaRPr lang="en-US">
              <a:solidFill>
                <a:schemeClr val="tx1"/>
              </a:solidFill>
            </a:endParaRPr>
          </a:p>
        </p:txBody>
      </p:sp>
    </p:spTree>
    <p:extLst>
      <p:ext uri="{BB962C8B-B14F-4D97-AF65-F5344CB8AC3E}">
        <p14:creationId xmlns:p14="http://schemas.microsoft.com/office/powerpoint/2010/main" val="374259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2" name="Rectangle 21">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4" name="Group 2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5" name="Title 4">
            <a:extLst>
              <a:ext uri="{FF2B5EF4-FFF2-40B4-BE49-F238E27FC236}">
                <a16:creationId xmlns:a16="http://schemas.microsoft.com/office/drawing/2014/main" id="{CDC6CAF2-CD27-C7FA-AC0E-BE4BC8D7C3FD}"/>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sz="3600">
                <a:solidFill>
                  <a:srgbClr val="EBEBEB"/>
                </a:solidFill>
              </a:rPr>
              <a:t>Prayer helps us draw close to God and ask Him to prepare our hearts</a:t>
            </a:r>
            <a:br>
              <a:rPr lang="en-US" sz="3600">
                <a:solidFill>
                  <a:srgbClr val="EBEBEB"/>
                </a:solidFill>
              </a:rPr>
            </a:br>
            <a:endParaRPr lang="en-US" sz="3600">
              <a:solidFill>
                <a:srgbClr val="EBEBEB"/>
              </a:solidFill>
            </a:endParaRPr>
          </a:p>
        </p:txBody>
      </p:sp>
      <p:sp>
        <p:nvSpPr>
          <p:cNvPr id="33" name="Rectangle 3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C2F83B1F-6256-8A75-4433-40F2082E82F3}"/>
              </a:ext>
            </a:extLst>
          </p:cNvPr>
          <p:cNvGraphicFramePr/>
          <p:nvPr>
            <p:extLst>
              <p:ext uri="{D42A27DB-BD31-4B8C-83A1-F6EECF244321}">
                <p14:modId xmlns:p14="http://schemas.microsoft.com/office/powerpoint/2010/main" val="230282229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856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D7B8-CB03-28D4-282E-ECA32A1B3D4C}"/>
              </a:ext>
            </a:extLst>
          </p:cNvPr>
          <p:cNvSpPr>
            <a:spLocks noGrp="1"/>
          </p:cNvSpPr>
          <p:nvPr>
            <p:ph type="title"/>
          </p:nvPr>
        </p:nvSpPr>
        <p:spPr/>
        <p:txBody>
          <a:bodyPr/>
          <a:lstStyle/>
          <a:p>
            <a:r>
              <a:rPr lang="en-US" dirty="0"/>
              <a:t>Prayers for the whole family</a:t>
            </a:r>
          </a:p>
        </p:txBody>
      </p:sp>
      <p:sp>
        <p:nvSpPr>
          <p:cNvPr id="4" name="Text Placeholder 3">
            <a:extLst>
              <a:ext uri="{FF2B5EF4-FFF2-40B4-BE49-F238E27FC236}">
                <a16:creationId xmlns:a16="http://schemas.microsoft.com/office/drawing/2014/main" id="{0F080DD2-6066-438E-0D69-AB69EC4F1E0B}"/>
              </a:ext>
            </a:extLst>
          </p:cNvPr>
          <p:cNvSpPr>
            <a:spLocks noGrp="1"/>
          </p:cNvSpPr>
          <p:nvPr>
            <p:ph type="body" sz="half" idx="15"/>
          </p:nvPr>
        </p:nvSpPr>
        <p:spPr/>
        <p:txBody>
          <a:bodyPr/>
          <a:lstStyle/>
          <a:p>
            <a:r>
              <a:rPr lang="en-US" dirty="0"/>
              <a:t> </a:t>
            </a:r>
          </a:p>
          <a:p>
            <a:r>
              <a:rPr lang="en-US" dirty="0"/>
              <a:t>Lord Jesus, as we enter this Advent season, help us cling to the hope You bring. In a world that feels heavy with need, remind us of Your promise to come again and make all things new. Let our hearts be filled with the light of Your presence, leading us closer to You each day. Amen.</a:t>
            </a:r>
          </a:p>
          <a:p>
            <a:endParaRPr lang="en-US" dirty="0"/>
          </a:p>
        </p:txBody>
      </p:sp>
      <p:sp>
        <p:nvSpPr>
          <p:cNvPr id="6" name="Text Placeholder 5">
            <a:extLst>
              <a:ext uri="{FF2B5EF4-FFF2-40B4-BE49-F238E27FC236}">
                <a16:creationId xmlns:a16="http://schemas.microsoft.com/office/drawing/2014/main" id="{8E3EF694-DF2E-914B-7C09-FC4360A2E0AE}"/>
              </a:ext>
            </a:extLst>
          </p:cNvPr>
          <p:cNvSpPr>
            <a:spLocks noGrp="1"/>
          </p:cNvSpPr>
          <p:nvPr>
            <p:ph type="body" sz="half" idx="16"/>
          </p:nvPr>
        </p:nvSpPr>
        <p:spPr/>
        <p:txBody>
          <a:bodyPr/>
          <a:lstStyle/>
          <a:p>
            <a:endParaRPr lang="en-US" dirty="0"/>
          </a:p>
          <a:p>
            <a:r>
              <a:rPr lang="en-US" dirty="0"/>
              <a:t>Prince of Peace, settle our hearts in this season of waiting. Where there is tension or fear, bring Your calming presence. May Your peace fill our lives, our homes, and our relationships, drawing us together in unity and love. Amen.</a:t>
            </a:r>
          </a:p>
          <a:p>
            <a:endParaRPr lang="en-US" dirty="0"/>
          </a:p>
        </p:txBody>
      </p:sp>
      <p:sp>
        <p:nvSpPr>
          <p:cNvPr id="8" name="Text Placeholder 7">
            <a:extLst>
              <a:ext uri="{FF2B5EF4-FFF2-40B4-BE49-F238E27FC236}">
                <a16:creationId xmlns:a16="http://schemas.microsoft.com/office/drawing/2014/main" id="{169F41F2-90A7-F9C8-6070-D5A79EA25F59}"/>
              </a:ext>
            </a:extLst>
          </p:cNvPr>
          <p:cNvSpPr>
            <a:spLocks noGrp="1"/>
          </p:cNvSpPr>
          <p:nvPr>
            <p:ph type="body" sz="half" idx="17"/>
          </p:nvPr>
        </p:nvSpPr>
        <p:spPr/>
        <p:txBody>
          <a:bodyPr/>
          <a:lstStyle/>
          <a:p>
            <a:endParaRPr lang="en-US" dirty="0"/>
          </a:p>
          <a:p>
            <a:r>
              <a:rPr lang="en-US" dirty="0"/>
              <a:t>God of joy, let us rediscover the wonder of Your love this Advent. Help us to rejoice not just in the gifts we receive, but in the gift of Your Son. May our hearts overflow with gratitude and joy as we look forward to celebrating Your birth. Amen.</a:t>
            </a:r>
          </a:p>
          <a:p>
            <a:endParaRPr lang="en-US" dirty="0"/>
          </a:p>
        </p:txBody>
      </p:sp>
    </p:spTree>
    <p:extLst>
      <p:ext uri="{BB962C8B-B14F-4D97-AF65-F5344CB8AC3E}">
        <p14:creationId xmlns:p14="http://schemas.microsoft.com/office/powerpoint/2010/main" val="312035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64" name="Group 616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165" name="Rectangle 616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16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6168" name="Rectangle 616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70" name="Freeform 5">
            <a:extLst>
              <a:ext uri="{FF2B5EF4-FFF2-40B4-BE49-F238E27FC236}">
                <a16:creationId xmlns:a16="http://schemas.microsoft.com/office/drawing/2014/main" id="{CC3DF159-A62C-40A0-86EB-55F5FCDB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3" name="Text Placeholder 2">
            <a:extLst>
              <a:ext uri="{FF2B5EF4-FFF2-40B4-BE49-F238E27FC236}">
                <a16:creationId xmlns:a16="http://schemas.microsoft.com/office/drawing/2014/main" id="{D389EADF-FB07-2AC1-8545-74E3A0A31C48}"/>
              </a:ext>
            </a:extLst>
          </p:cNvPr>
          <p:cNvSpPr>
            <a:spLocks noGrp="1"/>
          </p:cNvSpPr>
          <p:nvPr>
            <p:ph type="body" idx="1"/>
          </p:nvPr>
        </p:nvSpPr>
        <p:spPr>
          <a:xfrm>
            <a:off x="648930" y="4439920"/>
            <a:ext cx="10973064" cy="1954609"/>
          </a:xfrm>
        </p:spPr>
        <p:txBody>
          <a:bodyPr vert="horz" lIns="91440" tIns="45720" rIns="91440" bIns="45720" rtlCol="0" anchor="t">
            <a:normAutofit/>
          </a:bodyPr>
          <a:lstStyle/>
          <a:p>
            <a:pPr>
              <a:lnSpc>
                <a:spcPct val="90000"/>
              </a:lnSpc>
            </a:pPr>
            <a:r>
              <a:rPr lang="en-US" b="0" i="0" kern="1200" cap="all" dirty="0">
                <a:solidFill>
                  <a:schemeClr val="accent1">
                    <a:lumMod val="60000"/>
                    <a:lumOff val="40000"/>
                  </a:schemeClr>
                </a:solidFill>
                <a:latin typeface="+mn-lt"/>
                <a:ea typeface="+mn-ea"/>
                <a:cs typeface="+mn-cs"/>
              </a:rPr>
              <a:t>There are beautiful and rich traditions behind the celebration of Advent. Let's take a deeper look at the focus and themes of each week of Advent, and some of the traditions celebrated worldwide during the Advent season. May you find time to slow down this Christmas season, say "no" to the things that distract you from Jesus, and say "yes" to the gift that God wants you to experience</a:t>
            </a:r>
          </a:p>
          <a:p>
            <a:pPr>
              <a:lnSpc>
                <a:spcPct val="90000"/>
              </a:lnSpc>
            </a:pPr>
            <a:endParaRPr lang="en-US" sz="1000" b="0" i="0" kern="1200" cap="all" dirty="0">
              <a:solidFill>
                <a:schemeClr val="accent1">
                  <a:lumMod val="60000"/>
                  <a:lumOff val="40000"/>
                </a:schemeClr>
              </a:solidFill>
              <a:latin typeface="+mn-lt"/>
              <a:ea typeface="+mn-ea"/>
              <a:cs typeface="+mn-cs"/>
            </a:endParaRPr>
          </a:p>
        </p:txBody>
      </p:sp>
      <p:pic>
        <p:nvPicPr>
          <p:cNvPr id="6146" name="Picture 2" descr="All About Advent - Born Again Swindonian">
            <a:extLst>
              <a:ext uri="{FF2B5EF4-FFF2-40B4-BE49-F238E27FC236}">
                <a16:creationId xmlns:a16="http://schemas.microsoft.com/office/drawing/2014/main" id="{A17FB047-2195-7D83-10E2-E36EA81640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4846" y="731520"/>
            <a:ext cx="7083197" cy="350618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172" name="Rectangle 6171">
            <a:extLst>
              <a:ext uri="{FF2B5EF4-FFF2-40B4-BE49-F238E27FC236}">
                <a16:creationId xmlns:a16="http://schemas.microsoft.com/office/drawing/2014/main" id="{C5DDC647-9031-4B8C-B212-04560303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2487286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0EB177-8195-FE77-291D-FAF14C52F32F}"/>
              </a:ext>
            </a:extLst>
          </p:cNvPr>
          <p:cNvSpPr>
            <a:spLocks noGrp="1"/>
          </p:cNvSpPr>
          <p:nvPr>
            <p:ph type="title"/>
          </p:nvPr>
        </p:nvSpPr>
        <p:spPr/>
        <p:txBody>
          <a:bodyPr/>
          <a:lstStyle/>
          <a:p>
            <a:r>
              <a:rPr lang="en-US" dirty="0"/>
              <a:t>Interesting meaning about Advent</a:t>
            </a:r>
          </a:p>
        </p:txBody>
      </p:sp>
      <p:sp>
        <p:nvSpPr>
          <p:cNvPr id="7" name="Content Placeholder 6">
            <a:extLst>
              <a:ext uri="{FF2B5EF4-FFF2-40B4-BE49-F238E27FC236}">
                <a16:creationId xmlns:a16="http://schemas.microsoft.com/office/drawing/2014/main" id="{23508E5B-56C7-388D-B4D1-6F2BA2DB7ECA}"/>
              </a:ext>
            </a:extLst>
          </p:cNvPr>
          <p:cNvSpPr>
            <a:spLocks noGrp="1"/>
          </p:cNvSpPr>
          <p:nvPr>
            <p:ph sz="half" idx="2"/>
          </p:nvPr>
        </p:nvSpPr>
        <p:spPr/>
        <p:txBody>
          <a:bodyPr>
            <a:normAutofit fontScale="77500" lnSpcReduction="20000"/>
          </a:bodyPr>
          <a:lstStyle/>
          <a:p>
            <a:r>
              <a:rPr lang="en-US" dirty="0"/>
              <a:t>A new candle is lit on each of the four Sundays before Christmas. Each candle has its own meaning, though traditions can differ. Often, the first, second, and fourth candles are purple, and the third is rose-colored. In some places, all the candles are red, blue, or white. Sometimes, a fifth white candle is placed in the center and lit on Christmas Day to celebrate Jesus’ birth.</a:t>
            </a:r>
          </a:p>
          <a:p>
            <a:pPr marL="0" indent="0">
              <a:buNone/>
            </a:pPr>
            <a:r>
              <a:rPr lang="en-US" dirty="0"/>
              <a:t> </a:t>
            </a:r>
          </a:p>
          <a:p>
            <a:r>
              <a:rPr lang="en-US" dirty="0"/>
              <a:t>Each Advent candle matches the theme for its week. Families and churches start by lighting one candle on the fourth Sunday before Christmas, then light another candle each Sunday after that.</a:t>
            </a:r>
          </a:p>
          <a:p>
            <a:endParaRPr lang="en-US" dirty="0"/>
          </a:p>
        </p:txBody>
      </p:sp>
      <p:sp>
        <p:nvSpPr>
          <p:cNvPr id="9" name="Content Placeholder 8">
            <a:extLst>
              <a:ext uri="{FF2B5EF4-FFF2-40B4-BE49-F238E27FC236}">
                <a16:creationId xmlns:a16="http://schemas.microsoft.com/office/drawing/2014/main" id="{B4E15C87-B3CD-4B1B-F552-270AC6AD8AAE}"/>
              </a:ext>
            </a:extLst>
          </p:cNvPr>
          <p:cNvSpPr>
            <a:spLocks noGrp="1"/>
          </p:cNvSpPr>
          <p:nvPr>
            <p:ph sz="quarter" idx="4"/>
          </p:nvPr>
        </p:nvSpPr>
        <p:spPr/>
        <p:txBody>
          <a:bodyPr>
            <a:normAutofit fontScale="77500" lnSpcReduction="20000"/>
          </a:bodyPr>
          <a:lstStyle/>
          <a:p>
            <a:pPr marL="0" indent="0">
              <a:buNone/>
            </a:pPr>
            <a:r>
              <a:rPr lang="en-US" dirty="0"/>
              <a:t> </a:t>
            </a:r>
          </a:p>
          <a:p>
            <a:r>
              <a:rPr lang="en-US" dirty="0"/>
              <a:t>Advent candles shine in the darkness, reminding us that Jesus came as Light into our world. The candles are usually placed in a circular Advent wreath. In Scandinavia, Lutheran churches light one candle each day in December, so by Christmas, twenty-four candles are burning. Another tradition uses a single candle with twenty-four marks on the side. Each day, the candle is lit and allowed to melt down to the next mark.</a:t>
            </a:r>
          </a:p>
          <a:p>
            <a:endParaRPr lang="en-US" dirty="0"/>
          </a:p>
        </p:txBody>
      </p:sp>
    </p:spTree>
    <p:extLst>
      <p:ext uri="{BB962C8B-B14F-4D97-AF65-F5344CB8AC3E}">
        <p14:creationId xmlns:p14="http://schemas.microsoft.com/office/powerpoint/2010/main" val="2776948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78" name="Group 1077">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79" name="Rectangle 1078">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80" name="Oval 1079">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1" name="Oval 1080">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2" name="Oval 1081">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3" name="Oval 1082">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4" name="Oval 1083">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5"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086"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087"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089" name="Rectangle 1088">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7BC92F3-5F5C-58E4-C6F3-3BD90D02864F}"/>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b="0" i="0" kern="1200" dirty="0">
                <a:solidFill>
                  <a:srgbClr val="EBEBEB"/>
                </a:solidFill>
                <a:latin typeface="+mj-lt"/>
                <a:ea typeface="+mj-ea"/>
                <a:cs typeface="+mj-cs"/>
              </a:rPr>
              <a:t>First Candle</a:t>
            </a:r>
          </a:p>
        </p:txBody>
      </p:sp>
      <p:sp>
        <p:nvSpPr>
          <p:cNvPr id="3" name="Content Placeholder 2">
            <a:extLst>
              <a:ext uri="{FF2B5EF4-FFF2-40B4-BE49-F238E27FC236}">
                <a16:creationId xmlns:a16="http://schemas.microsoft.com/office/drawing/2014/main" id="{1A94FD26-89F3-2CD0-F43E-A2D16C9BDEE8}"/>
              </a:ext>
            </a:extLst>
          </p:cNvPr>
          <p:cNvSpPr>
            <a:spLocks noGrp="1"/>
          </p:cNvSpPr>
          <p:nvPr>
            <p:ph sz="half" idx="1"/>
          </p:nvPr>
        </p:nvSpPr>
        <p:spPr>
          <a:xfrm>
            <a:off x="1154954" y="2603500"/>
            <a:ext cx="6397313" cy="3416300"/>
          </a:xfrm>
        </p:spPr>
        <p:txBody>
          <a:bodyPr vert="horz" lIns="91440" tIns="45720" rIns="91440" bIns="45720" rtlCol="0" anchor="ctr">
            <a:normAutofit/>
          </a:bodyPr>
          <a:lstStyle/>
          <a:p>
            <a:pPr>
              <a:lnSpc>
                <a:spcPct val="90000"/>
              </a:lnSpc>
            </a:pPr>
            <a:r>
              <a:rPr lang="en-US" sz="1400" dirty="0"/>
              <a:t>* </a:t>
            </a:r>
            <a:r>
              <a:rPr lang="en-US" sz="1400" b="1" dirty="0"/>
              <a:t>The first candle stands for hope and is called the "Prophet’s Candle." Old Testament prophets, especially Isaiah, waited in hope for the Messiah to come.</a:t>
            </a:r>
          </a:p>
          <a:p>
            <a:pPr>
              <a:lnSpc>
                <a:spcPct val="90000"/>
              </a:lnSpc>
            </a:pPr>
            <a:r>
              <a:rPr lang="en-US" sz="1400" b="1" dirty="0"/>
              <a:t>First Sunday of Advent: The Prophecy Candle (Hope)</a:t>
            </a:r>
          </a:p>
          <a:p>
            <a:pPr>
              <a:lnSpc>
                <a:spcPct val="90000"/>
              </a:lnSpc>
            </a:pPr>
            <a:r>
              <a:rPr lang="en-US" sz="1400" b="1" dirty="0"/>
              <a:t>Meaning: The first candle of Advent symbolizes hope. It reminds us of the promises God made through the prophets about the coming of a Savior, filling us with expectant hope in Christ’s arrival.</a:t>
            </a:r>
          </a:p>
          <a:p>
            <a:pPr>
              <a:lnSpc>
                <a:spcPct val="90000"/>
              </a:lnSpc>
            </a:pPr>
            <a:r>
              <a:rPr lang="en-US" sz="1400" b="1" dirty="0"/>
              <a:t> </a:t>
            </a:r>
          </a:p>
          <a:p>
            <a:pPr>
              <a:lnSpc>
                <a:spcPct val="90000"/>
              </a:lnSpc>
            </a:pPr>
            <a:r>
              <a:rPr lang="en-US" sz="1400" b="1" dirty="0"/>
              <a:t>Prayer: "Lord, today we light this candle of hope. We remember the prophets who foretold a Savior, and we hold on to the promises You’ve given us. As we enter this Advent season, may Your hope fill our hearts and keep our eyes fixed on You. Thank You for the hope that sustains us in every season. Help us to share this hope with those around us, shining Your light into the world. Amen."</a:t>
            </a:r>
          </a:p>
          <a:p>
            <a:pPr>
              <a:lnSpc>
                <a:spcPct val="90000"/>
              </a:lnSpc>
            </a:pPr>
            <a:endParaRPr lang="en-US" sz="1400" dirty="0"/>
          </a:p>
        </p:txBody>
      </p:sp>
      <p:pic>
        <p:nvPicPr>
          <p:cNvPr id="1026" name="Picture 2" descr="Advent Week 1: HOPE - Housing and Homeless Supports">
            <a:extLst>
              <a:ext uri="{FF2B5EF4-FFF2-40B4-BE49-F238E27FC236}">
                <a16:creationId xmlns:a16="http://schemas.microsoft.com/office/drawing/2014/main" id="{394E852F-33B4-06E9-B008-57714B266F9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020571" y="3039013"/>
            <a:ext cx="3080048" cy="2541039"/>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56" name="Rectangle 2055">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7" name="Oval 2056">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8" name="Oval 2057">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9" name="Oval 2058">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0" name="Oval 2059">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1" name="Oval 2060">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2"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63"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64"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066" name="Rectangle 2065">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8" name="Rectangle 2067">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a:p>
        </p:txBody>
      </p:sp>
      <p:sp>
        <p:nvSpPr>
          <p:cNvPr id="2070"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72"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 name="Title 1">
            <a:extLst>
              <a:ext uri="{FF2B5EF4-FFF2-40B4-BE49-F238E27FC236}">
                <a16:creationId xmlns:a16="http://schemas.microsoft.com/office/drawing/2014/main" id="{C71D9021-6BF0-5C09-4D20-0FBDAAAFA868}"/>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sz="3600">
                <a:solidFill>
                  <a:srgbClr val="FFFFFF"/>
                </a:solidFill>
              </a:rPr>
              <a:t>Second candle</a:t>
            </a:r>
          </a:p>
        </p:txBody>
      </p:sp>
      <p:pic>
        <p:nvPicPr>
          <p:cNvPr id="2050" name="Picture 2" descr="The Faith Candle • Planting Roots - Strength to Thrive ...">
            <a:extLst>
              <a:ext uri="{FF2B5EF4-FFF2-40B4-BE49-F238E27FC236}">
                <a16:creationId xmlns:a16="http://schemas.microsoft.com/office/drawing/2014/main" id="{77F76216-AA92-7794-5121-3E59624DF38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337" r="9078" b="2"/>
          <a:stretch>
            <a:fillRect/>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2074" name="Rectangle 2073">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6" name="Oval 2075">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8" name="Oval 2077">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4E4CEB78-8C4A-D7CB-A067-E77ED7740005}"/>
              </a:ext>
            </a:extLst>
          </p:cNvPr>
          <p:cNvSpPr>
            <a:spLocks noGrp="1"/>
          </p:cNvSpPr>
          <p:nvPr>
            <p:ph type="body" sz="half" idx="2"/>
          </p:nvPr>
        </p:nvSpPr>
        <p:spPr>
          <a:xfrm>
            <a:off x="639098" y="2418735"/>
            <a:ext cx="6072776" cy="3811740"/>
          </a:xfrm>
        </p:spPr>
        <p:txBody>
          <a:bodyPr vert="horz" lIns="91440" tIns="45720" rIns="91440" bIns="45720" rtlCol="0" anchor="ctr">
            <a:normAutofit/>
          </a:bodyPr>
          <a:lstStyle/>
          <a:p>
            <a:pPr>
              <a:buFont typeface="Wingdings 3" charset="2"/>
              <a:buChar char=""/>
            </a:pPr>
            <a:r>
              <a:rPr lang="en-US">
                <a:solidFill>
                  <a:srgbClr val="FFFFFF"/>
                </a:solidFill>
              </a:rPr>
              <a:t>* The second candle stands for faith and is called "Bethlehem’s Candle." The prophet Micah said the Messiah would be born in Bethlehem, which is also where King David was born. </a:t>
            </a:r>
          </a:p>
          <a:p>
            <a:pPr>
              <a:buFont typeface="Wingdings 3" charset="2"/>
              <a:buChar char=""/>
            </a:pPr>
            <a:r>
              <a:rPr lang="en-US">
                <a:solidFill>
                  <a:srgbClr val="FFFFFF"/>
                </a:solidFill>
              </a:rPr>
              <a:t>Second Sunday of Advent: The Bethlehem Candle (Faith)</a:t>
            </a:r>
          </a:p>
          <a:p>
            <a:pPr>
              <a:buFont typeface="Wingdings 3" charset="2"/>
              <a:buChar char=""/>
            </a:pPr>
            <a:r>
              <a:rPr lang="en-US">
                <a:solidFill>
                  <a:srgbClr val="FFFFFF"/>
                </a:solidFill>
              </a:rPr>
              <a:t>Meaning: The second candle represents faith, calling us to remember Mary and Joseph’s journey of faith to Bethlehem, trusting in God’s plan and His promise.</a:t>
            </a:r>
          </a:p>
          <a:p>
            <a:pPr>
              <a:buFont typeface="Wingdings 3" charset="2"/>
              <a:buChar char=""/>
            </a:pPr>
            <a:endParaRPr lang="en-US">
              <a:solidFill>
                <a:srgbClr val="FFFFFF"/>
              </a:solidFill>
            </a:endParaRPr>
          </a:p>
          <a:p>
            <a:pPr>
              <a:buFont typeface="Wingdings 3" charset="2"/>
              <a:buChar char=""/>
            </a:pPr>
            <a:r>
              <a:rPr lang="en-US">
                <a:solidFill>
                  <a:srgbClr val="FFFFFF"/>
                </a:solidFill>
              </a:rPr>
              <a:t>Prayer: "Father, as we light this candle of faith, we think of Mary and Joseph’s journey and their trust in You. Just as they followed Your guidance to Bethlehem, help us to walk in faith and trust Your plans for our lives. Strengthen our faith, Lord, so we may rely on Your promises even when we don’t see the way ahead. Thank You for guiding us and being our faithful provider. Amen.</a:t>
            </a:r>
          </a:p>
          <a:p>
            <a:pPr>
              <a:buFont typeface="Wingdings 3" charset="2"/>
              <a:buChar char=""/>
            </a:pPr>
            <a:endParaRPr lang="en-US">
              <a:solidFill>
                <a:srgbClr val="FFFFFF"/>
              </a:solidFill>
            </a:endParaRPr>
          </a:p>
        </p:txBody>
      </p:sp>
    </p:spTree>
    <p:extLst>
      <p:ext uri="{BB962C8B-B14F-4D97-AF65-F5344CB8AC3E}">
        <p14:creationId xmlns:p14="http://schemas.microsoft.com/office/powerpoint/2010/main" val="462257144"/>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12951</TotalTime>
  <Words>4518</Words>
  <Application>Microsoft Office PowerPoint</Application>
  <PresentationFormat>Widescreen</PresentationFormat>
  <Paragraphs>178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Abadi</vt:lpstr>
      <vt:lpstr>ADLaM Display</vt:lpstr>
      <vt:lpstr>Aptos</vt:lpstr>
      <vt:lpstr>Arial</vt:lpstr>
      <vt:lpstr>Avenir</vt:lpstr>
      <vt:lpstr>Century Gothic</vt:lpstr>
      <vt:lpstr>Garamond</vt:lpstr>
      <vt:lpstr>Lato</vt:lpstr>
      <vt:lpstr>Sagona Book</vt:lpstr>
      <vt:lpstr>Times New Roman</vt:lpstr>
      <vt:lpstr>Wingdings 3</vt:lpstr>
      <vt:lpstr>Ion Boardroom</vt:lpstr>
      <vt:lpstr>   Knollwood Agriculture   </vt:lpstr>
      <vt:lpstr>Meaning of Advent </vt:lpstr>
      <vt:lpstr>But what exactly is Advent, and why does it matter so much to millions of Christians around the world?</vt:lpstr>
      <vt:lpstr>Prayer helps us draw close to God and ask Him to prepare our hearts </vt:lpstr>
      <vt:lpstr>Prayers for the whole family</vt:lpstr>
      <vt:lpstr>PowerPoint Presentation</vt:lpstr>
      <vt:lpstr>Interesting meaning about Advent</vt:lpstr>
      <vt:lpstr>First Candle</vt:lpstr>
      <vt:lpstr>Second candle</vt:lpstr>
      <vt:lpstr>Third candle</vt:lpstr>
      <vt:lpstr>Fourth candle</vt:lpstr>
      <vt:lpstr>Fifth candle</vt:lpstr>
      <vt:lpstr>Advent Activities</vt:lpstr>
      <vt:lpstr> </vt:lpstr>
      <vt:lpstr>Preparing the Advent Pot</vt:lpstr>
      <vt:lpstr>PowerPoint Presentation</vt:lpstr>
      <vt:lpstr>Bearing gifts for Jesus</vt:lpstr>
      <vt:lpstr>The Three Kings (or Wise Men) brought gifts to baby Jesus to honor him as a special king, not a regular baby. They brought gold to symbolize his kingship frankincense to show he was a divine priest, and myrrh to represent his role as a savior.</vt:lpstr>
      <vt:lpstr>Frankincense and Myrrh</vt:lpstr>
      <vt:lpstr>The kit also has jewels, gold crosses, and sheep</vt:lpstr>
      <vt:lpstr>The representation of sheep during Advent and Christmas—often found in nativity scenes—is a powerful tool to teach children about their relationship with Jesus. Sheep in the biblical narrative symbolize innocence, vulnerability, and the need for guidance, which parallels the Christian belief that followers of Jesus need Him as their protector and leader</vt:lpstr>
      <vt:lpstr>Legend of Manger Herb Plants</vt:lpstr>
      <vt:lpstr>PowerPoint Presentation</vt:lpstr>
      <vt:lpstr>Herbs from the Manger story</vt:lpstr>
      <vt:lpstr>A perfect, festive, and thematic recipe for Advent is a Rosemary Christmas Tree Focaccia, which uses fresh rosemary sprigs to create an edible holiday centerpiece. The bread is savory, fragrant, and visually appealing, offering a cozy, homemade touch to the holiday season </vt:lpstr>
      <vt:lpstr>Lavender Cookies</vt:lpstr>
      <vt:lpstr>              Making Herb Tea</vt:lpstr>
      <vt:lpstr>https://www.ibelieve.com/holidays/family-prayers-to-pray-each-day-of-advent.html#google_vignette  https://www.agoodandjoyfulthing.org/adventwreath  https://www.catechist.com/the-lights-of-advent-for-your-students-and-their-families/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Perry, Adam D. (Maintenance)</dc:creator>
  <cp:lastModifiedBy>Perry, Adam D. (Maintenance)</cp:lastModifiedBy>
  <cp:revision>2</cp:revision>
  <dcterms:created xsi:type="dcterms:W3CDTF">2026-02-21T02:53:58Z</dcterms:created>
  <dcterms:modified xsi:type="dcterms:W3CDTF">2026-03-14T03:05:57Z</dcterms:modified>
</cp:coreProperties>
</file>