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notesMasterIdLst>
    <p:notesMasterId r:id="rId23"/>
  </p:notesMasterIdLst>
  <p:sldIdLst>
    <p:sldId id="256" r:id="rId2"/>
    <p:sldId id="257" r:id="rId3"/>
    <p:sldId id="363" r:id="rId4"/>
    <p:sldId id="321" r:id="rId5"/>
    <p:sldId id="302" r:id="rId6"/>
    <p:sldId id="361" r:id="rId7"/>
    <p:sldId id="362" r:id="rId8"/>
    <p:sldId id="364" r:id="rId9"/>
    <p:sldId id="320" r:id="rId10"/>
    <p:sldId id="365" r:id="rId11"/>
    <p:sldId id="366" r:id="rId12"/>
    <p:sldId id="367" r:id="rId13"/>
    <p:sldId id="368" r:id="rId14"/>
    <p:sldId id="369" r:id="rId15"/>
    <p:sldId id="370" r:id="rId16"/>
    <p:sldId id="371" r:id="rId17"/>
    <p:sldId id="372" r:id="rId18"/>
    <p:sldId id="373" r:id="rId19"/>
    <p:sldId id="374" r:id="rId20"/>
    <p:sldId id="375" r:id="rId21"/>
    <p:sldId id="31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497" autoAdjust="0"/>
  </p:normalViewPr>
  <p:slideViewPr>
    <p:cSldViewPr snapToGrid="0">
      <p:cViewPr varScale="1">
        <p:scale>
          <a:sx n="69" d="100"/>
          <a:sy n="69" d="100"/>
        </p:scale>
        <p:origin x="123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648F42-8648-4CC5-B4EA-AC87BBC9A0D8}" type="doc">
      <dgm:prSet loTypeId="urn:microsoft.com/office/officeart/2016/7/layout/LinearArrowProcessNumbered" loCatId="process" qsTypeId="urn:microsoft.com/office/officeart/2005/8/quickstyle/simple1" qsCatId="simple" csTypeId="urn:microsoft.com/office/officeart/2005/8/colors/accent1_2" csCatId="accent1"/>
      <dgm:spPr/>
      <dgm:t>
        <a:bodyPr/>
        <a:lstStyle/>
        <a:p>
          <a:endParaRPr lang="en-US"/>
        </a:p>
      </dgm:t>
    </dgm:pt>
    <dgm:pt modelId="{14112617-A656-4E76-B362-064DDAF82E39}">
      <dgm:prSet/>
      <dgm:spPr/>
      <dgm:t>
        <a:bodyPr/>
        <a:lstStyle/>
        <a:p>
          <a:r>
            <a:rPr lang="en-US" b="1"/>
            <a:t>Fill a kettle with fresh cold water and bring it to a boil. Add one teaspoon of tea leaves per person, plus one additional teaspoon for the pot, to the warmed teapot.</a:t>
          </a:r>
          <a:endParaRPr lang="en-US"/>
        </a:p>
      </dgm:t>
    </dgm:pt>
    <dgm:pt modelId="{144BFCFF-4072-45CD-A86E-8FF4FE1A8072}" type="parTrans" cxnId="{E6A420F4-EC2E-4C35-9820-016B8D426D6A}">
      <dgm:prSet/>
      <dgm:spPr/>
      <dgm:t>
        <a:bodyPr/>
        <a:lstStyle/>
        <a:p>
          <a:endParaRPr lang="en-US"/>
        </a:p>
      </dgm:t>
    </dgm:pt>
    <dgm:pt modelId="{05871095-A4B2-4909-A9AA-87D0E7774500}" type="sibTrans" cxnId="{E6A420F4-EC2E-4C35-9820-016B8D426D6A}">
      <dgm:prSet phldrT="1" phldr="0"/>
      <dgm:spPr/>
      <dgm:t>
        <a:bodyPr/>
        <a:lstStyle/>
        <a:p>
          <a:r>
            <a:rPr lang="en-US"/>
            <a:t>1</a:t>
          </a:r>
        </a:p>
      </dgm:t>
    </dgm:pt>
    <dgm:pt modelId="{6FB21ADC-E171-4034-AD3E-4FB844738F32}">
      <dgm:prSet/>
      <dgm:spPr/>
      <dgm:t>
        <a:bodyPr/>
        <a:lstStyle/>
        <a:p>
          <a:r>
            <a:rPr lang="en-US" b="1"/>
            <a:t>Once the water reaches a rolling boil, pour it over the tea leaves in the teapot.</a:t>
          </a:r>
          <a:endParaRPr lang="en-US"/>
        </a:p>
      </dgm:t>
    </dgm:pt>
    <dgm:pt modelId="{CF0E909B-CB47-4F96-93A5-4CCCDF932078}" type="parTrans" cxnId="{99AF819C-1A6A-46AE-9745-B3676988D661}">
      <dgm:prSet/>
      <dgm:spPr/>
      <dgm:t>
        <a:bodyPr/>
        <a:lstStyle/>
        <a:p>
          <a:endParaRPr lang="en-US"/>
        </a:p>
      </dgm:t>
    </dgm:pt>
    <dgm:pt modelId="{3427753F-C550-4206-AA40-FF78EAE6EBBA}" type="sibTrans" cxnId="{99AF819C-1A6A-46AE-9745-B3676988D661}">
      <dgm:prSet phldrT="2" phldr="0"/>
      <dgm:spPr/>
      <dgm:t>
        <a:bodyPr/>
        <a:lstStyle/>
        <a:p>
          <a:r>
            <a:rPr lang="en-US"/>
            <a:t>2</a:t>
          </a:r>
        </a:p>
      </dgm:t>
    </dgm:pt>
    <dgm:pt modelId="{07339237-A97B-4E46-9E52-6D6B67D9696A}">
      <dgm:prSet/>
      <dgm:spPr/>
      <dgm:t>
        <a:bodyPr/>
        <a:lstStyle/>
        <a:p>
          <a:r>
            <a:rPr lang="en-US" b="1"/>
            <a:t>Allow the tea to steep for 2 to 5 minutes, depending on the desired strength and the type of tea. Place a pitcher of hot water on the tea tray so guests who prefer a milder cup can dilute their serving.</a:t>
          </a:r>
          <a:endParaRPr lang="en-US"/>
        </a:p>
      </dgm:t>
    </dgm:pt>
    <dgm:pt modelId="{C41285C4-3D6C-4018-A4EB-157CE808BA85}" type="parTrans" cxnId="{37FBAE2F-4B1A-4484-8F35-E05E7280A77C}">
      <dgm:prSet/>
      <dgm:spPr/>
      <dgm:t>
        <a:bodyPr/>
        <a:lstStyle/>
        <a:p>
          <a:endParaRPr lang="en-US"/>
        </a:p>
      </dgm:t>
    </dgm:pt>
    <dgm:pt modelId="{09556520-9A59-4A50-B8B4-8033E9236D5E}" type="sibTrans" cxnId="{37FBAE2F-4B1A-4484-8F35-E05E7280A77C}">
      <dgm:prSet phldrT="3" phldr="0"/>
      <dgm:spPr/>
      <dgm:t>
        <a:bodyPr/>
        <a:lstStyle/>
        <a:p>
          <a:r>
            <a:rPr lang="en-US"/>
            <a:t>3</a:t>
          </a:r>
        </a:p>
      </dgm:t>
    </dgm:pt>
    <dgm:pt modelId="{E3114E6A-C1FC-4377-9C13-17C04FCE0465}" type="pres">
      <dgm:prSet presAssocID="{4C648F42-8648-4CC5-B4EA-AC87BBC9A0D8}" presName="linearFlow" presStyleCnt="0">
        <dgm:presLayoutVars>
          <dgm:dir/>
          <dgm:animLvl val="lvl"/>
          <dgm:resizeHandles val="exact"/>
        </dgm:presLayoutVars>
      </dgm:prSet>
      <dgm:spPr/>
    </dgm:pt>
    <dgm:pt modelId="{4FCC62C7-BF03-40A7-8798-A39BCF8EA8BC}" type="pres">
      <dgm:prSet presAssocID="{14112617-A656-4E76-B362-064DDAF82E39}" presName="compositeNode" presStyleCnt="0"/>
      <dgm:spPr/>
    </dgm:pt>
    <dgm:pt modelId="{8F7D0442-355B-48F5-B5C0-4FB081853F95}" type="pres">
      <dgm:prSet presAssocID="{14112617-A656-4E76-B362-064DDAF82E39}" presName="parTx" presStyleLbl="node1" presStyleIdx="0" presStyleCnt="0">
        <dgm:presLayoutVars>
          <dgm:chMax val="0"/>
          <dgm:chPref val="0"/>
          <dgm:bulletEnabled val="1"/>
        </dgm:presLayoutVars>
      </dgm:prSet>
      <dgm:spPr/>
    </dgm:pt>
    <dgm:pt modelId="{1EA27576-7F1D-492B-9176-6E8E491A1194}" type="pres">
      <dgm:prSet presAssocID="{14112617-A656-4E76-B362-064DDAF82E39}" presName="parSh" presStyleCnt="0"/>
      <dgm:spPr/>
    </dgm:pt>
    <dgm:pt modelId="{AC20A091-98C9-40B9-BB61-D24D438AFE6D}" type="pres">
      <dgm:prSet presAssocID="{14112617-A656-4E76-B362-064DDAF82E39}" presName="lineNode" presStyleLbl="alignAccFollowNode1" presStyleIdx="0" presStyleCnt="9"/>
      <dgm:spPr/>
    </dgm:pt>
    <dgm:pt modelId="{8AB2FAA0-0F26-4B8A-A13C-3B1F86A0806F}" type="pres">
      <dgm:prSet presAssocID="{14112617-A656-4E76-B362-064DDAF82E39}" presName="lineArrowNode" presStyleLbl="alignAccFollowNode1" presStyleIdx="1" presStyleCnt="9"/>
      <dgm:spPr/>
    </dgm:pt>
    <dgm:pt modelId="{CB3EC907-BFE4-4216-B69F-42D207D702E9}" type="pres">
      <dgm:prSet presAssocID="{05871095-A4B2-4909-A9AA-87D0E7774500}" presName="sibTransNodeCircle" presStyleLbl="alignNode1" presStyleIdx="0" presStyleCnt="3">
        <dgm:presLayoutVars>
          <dgm:chMax val="0"/>
          <dgm:bulletEnabled/>
        </dgm:presLayoutVars>
      </dgm:prSet>
      <dgm:spPr/>
    </dgm:pt>
    <dgm:pt modelId="{0AF61815-9DD3-48C2-95FB-6B2279393B9D}" type="pres">
      <dgm:prSet presAssocID="{05871095-A4B2-4909-A9AA-87D0E7774500}" presName="spacerBetweenCircleAndCallout" presStyleCnt="0">
        <dgm:presLayoutVars/>
      </dgm:prSet>
      <dgm:spPr/>
    </dgm:pt>
    <dgm:pt modelId="{92344770-1F33-45A9-A79C-33A53B49A783}" type="pres">
      <dgm:prSet presAssocID="{14112617-A656-4E76-B362-064DDAF82E39}" presName="nodeText" presStyleLbl="alignAccFollowNode1" presStyleIdx="2" presStyleCnt="9">
        <dgm:presLayoutVars>
          <dgm:bulletEnabled val="1"/>
        </dgm:presLayoutVars>
      </dgm:prSet>
      <dgm:spPr/>
    </dgm:pt>
    <dgm:pt modelId="{A5DECD2F-FB7F-4E6E-9D63-DD421BBC8BD2}" type="pres">
      <dgm:prSet presAssocID="{05871095-A4B2-4909-A9AA-87D0E7774500}" presName="sibTransComposite" presStyleCnt="0"/>
      <dgm:spPr/>
    </dgm:pt>
    <dgm:pt modelId="{A927C472-3ADA-445F-831B-97DC663C3267}" type="pres">
      <dgm:prSet presAssocID="{6FB21ADC-E171-4034-AD3E-4FB844738F32}" presName="compositeNode" presStyleCnt="0"/>
      <dgm:spPr/>
    </dgm:pt>
    <dgm:pt modelId="{B54275B7-2353-4BF8-8D29-89167037B524}" type="pres">
      <dgm:prSet presAssocID="{6FB21ADC-E171-4034-AD3E-4FB844738F32}" presName="parTx" presStyleLbl="node1" presStyleIdx="0" presStyleCnt="0">
        <dgm:presLayoutVars>
          <dgm:chMax val="0"/>
          <dgm:chPref val="0"/>
          <dgm:bulletEnabled val="1"/>
        </dgm:presLayoutVars>
      </dgm:prSet>
      <dgm:spPr/>
    </dgm:pt>
    <dgm:pt modelId="{A76704AD-8C32-4DE4-97A9-23D6372D6F1F}" type="pres">
      <dgm:prSet presAssocID="{6FB21ADC-E171-4034-AD3E-4FB844738F32}" presName="parSh" presStyleCnt="0"/>
      <dgm:spPr/>
    </dgm:pt>
    <dgm:pt modelId="{40121DD0-D2DE-4DCA-A638-5F47AF0101AE}" type="pres">
      <dgm:prSet presAssocID="{6FB21ADC-E171-4034-AD3E-4FB844738F32}" presName="lineNode" presStyleLbl="alignAccFollowNode1" presStyleIdx="3" presStyleCnt="9"/>
      <dgm:spPr/>
    </dgm:pt>
    <dgm:pt modelId="{47CE312F-D93E-4B70-AA44-CE7B06AD9729}" type="pres">
      <dgm:prSet presAssocID="{6FB21ADC-E171-4034-AD3E-4FB844738F32}" presName="lineArrowNode" presStyleLbl="alignAccFollowNode1" presStyleIdx="4" presStyleCnt="9"/>
      <dgm:spPr/>
    </dgm:pt>
    <dgm:pt modelId="{C02C6E0A-11C2-4997-A8F8-789BC2B3CE4E}" type="pres">
      <dgm:prSet presAssocID="{3427753F-C550-4206-AA40-FF78EAE6EBBA}" presName="sibTransNodeCircle" presStyleLbl="alignNode1" presStyleIdx="1" presStyleCnt="3">
        <dgm:presLayoutVars>
          <dgm:chMax val="0"/>
          <dgm:bulletEnabled/>
        </dgm:presLayoutVars>
      </dgm:prSet>
      <dgm:spPr/>
    </dgm:pt>
    <dgm:pt modelId="{AB230490-B0E6-409A-960D-E2BC38313FA8}" type="pres">
      <dgm:prSet presAssocID="{3427753F-C550-4206-AA40-FF78EAE6EBBA}" presName="spacerBetweenCircleAndCallout" presStyleCnt="0">
        <dgm:presLayoutVars/>
      </dgm:prSet>
      <dgm:spPr/>
    </dgm:pt>
    <dgm:pt modelId="{4A0164F5-EF76-4C3F-9DC4-F30C4BF6B733}" type="pres">
      <dgm:prSet presAssocID="{6FB21ADC-E171-4034-AD3E-4FB844738F32}" presName="nodeText" presStyleLbl="alignAccFollowNode1" presStyleIdx="5" presStyleCnt="9">
        <dgm:presLayoutVars>
          <dgm:bulletEnabled val="1"/>
        </dgm:presLayoutVars>
      </dgm:prSet>
      <dgm:spPr/>
    </dgm:pt>
    <dgm:pt modelId="{58CC61C8-D840-4E49-846E-207F7777739A}" type="pres">
      <dgm:prSet presAssocID="{3427753F-C550-4206-AA40-FF78EAE6EBBA}" presName="sibTransComposite" presStyleCnt="0"/>
      <dgm:spPr/>
    </dgm:pt>
    <dgm:pt modelId="{8B6F7B96-B8FC-43E8-8375-A85343C8A718}" type="pres">
      <dgm:prSet presAssocID="{07339237-A97B-4E46-9E52-6D6B67D9696A}" presName="compositeNode" presStyleCnt="0"/>
      <dgm:spPr/>
    </dgm:pt>
    <dgm:pt modelId="{939B452A-5A21-4AF7-BE8D-6BC6FE0BAEA0}" type="pres">
      <dgm:prSet presAssocID="{07339237-A97B-4E46-9E52-6D6B67D9696A}" presName="parTx" presStyleLbl="node1" presStyleIdx="0" presStyleCnt="0">
        <dgm:presLayoutVars>
          <dgm:chMax val="0"/>
          <dgm:chPref val="0"/>
          <dgm:bulletEnabled val="1"/>
        </dgm:presLayoutVars>
      </dgm:prSet>
      <dgm:spPr/>
    </dgm:pt>
    <dgm:pt modelId="{D7E8C3A2-CFBA-46CE-BF57-8CF911DAA25E}" type="pres">
      <dgm:prSet presAssocID="{07339237-A97B-4E46-9E52-6D6B67D9696A}" presName="parSh" presStyleCnt="0"/>
      <dgm:spPr/>
    </dgm:pt>
    <dgm:pt modelId="{BBAAA93A-D7D5-486D-A4AB-E86467118560}" type="pres">
      <dgm:prSet presAssocID="{07339237-A97B-4E46-9E52-6D6B67D9696A}" presName="lineNode" presStyleLbl="alignAccFollowNode1" presStyleIdx="6" presStyleCnt="9"/>
      <dgm:spPr/>
    </dgm:pt>
    <dgm:pt modelId="{6F7C0D39-0E83-4089-80AB-448EAEE1BDF8}" type="pres">
      <dgm:prSet presAssocID="{07339237-A97B-4E46-9E52-6D6B67D9696A}" presName="lineArrowNode" presStyleLbl="alignAccFollowNode1" presStyleIdx="7" presStyleCnt="9"/>
      <dgm:spPr/>
    </dgm:pt>
    <dgm:pt modelId="{2652A32A-D1C2-48C8-8768-4311AF0442B5}" type="pres">
      <dgm:prSet presAssocID="{09556520-9A59-4A50-B8B4-8033E9236D5E}" presName="sibTransNodeCircle" presStyleLbl="alignNode1" presStyleIdx="2" presStyleCnt="3">
        <dgm:presLayoutVars>
          <dgm:chMax val="0"/>
          <dgm:bulletEnabled/>
        </dgm:presLayoutVars>
      </dgm:prSet>
      <dgm:spPr/>
    </dgm:pt>
    <dgm:pt modelId="{D7A012A7-5476-4891-B279-3184DC3EE7FB}" type="pres">
      <dgm:prSet presAssocID="{09556520-9A59-4A50-B8B4-8033E9236D5E}" presName="spacerBetweenCircleAndCallout" presStyleCnt="0">
        <dgm:presLayoutVars/>
      </dgm:prSet>
      <dgm:spPr/>
    </dgm:pt>
    <dgm:pt modelId="{EA7607B5-1D88-422B-AA5E-075507AF4446}" type="pres">
      <dgm:prSet presAssocID="{07339237-A97B-4E46-9E52-6D6B67D9696A}" presName="nodeText" presStyleLbl="alignAccFollowNode1" presStyleIdx="8" presStyleCnt="9">
        <dgm:presLayoutVars>
          <dgm:bulletEnabled val="1"/>
        </dgm:presLayoutVars>
      </dgm:prSet>
      <dgm:spPr/>
    </dgm:pt>
  </dgm:ptLst>
  <dgm:cxnLst>
    <dgm:cxn modelId="{67D8701C-2D23-4DD8-9608-66E1FC3DE232}" type="presOf" srcId="{07339237-A97B-4E46-9E52-6D6B67D9696A}" destId="{EA7607B5-1D88-422B-AA5E-075507AF4446}" srcOrd="0" destOrd="0" presId="urn:microsoft.com/office/officeart/2016/7/layout/LinearArrowProcessNumbered"/>
    <dgm:cxn modelId="{37FBAE2F-4B1A-4484-8F35-E05E7280A77C}" srcId="{4C648F42-8648-4CC5-B4EA-AC87BBC9A0D8}" destId="{07339237-A97B-4E46-9E52-6D6B67D9696A}" srcOrd="2" destOrd="0" parTransId="{C41285C4-3D6C-4018-A4EB-157CE808BA85}" sibTransId="{09556520-9A59-4A50-B8B4-8033E9236D5E}"/>
    <dgm:cxn modelId="{A477E935-5556-43D5-80CC-5B74986EC837}" type="presOf" srcId="{3427753F-C550-4206-AA40-FF78EAE6EBBA}" destId="{C02C6E0A-11C2-4997-A8F8-789BC2B3CE4E}" srcOrd="0" destOrd="0" presId="urn:microsoft.com/office/officeart/2016/7/layout/LinearArrowProcessNumbered"/>
    <dgm:cxn modelId="{52917376-80C6-4809-9553-1EA62763AE20}" type="presOf" srcId="{05871095-A4B2-4909-A9AA-87D0E7774500}" destId="{CB3EC907-BFE4-4216-B69F-42D207D702E9}" srcOrd="0" destOrd="0" presId="urn:microsoft.com/office/officeart/2016/7/layout/LinearArrowProcessNumbered"/>
    <dgm:cxn modelId="{DA47B376-A7D1-4513-883B-72229D27B89B}" type="presOf" srcId="{4C648F42-8648-4CC5-B4EA-AC87BBC9A0D8}" destId="{E3114E6A-C1FC-4377-9C13-17C04FCE0465}" srcOrd="0" destOrd="0" presId="urn:microsoft.com/office/officeart/2016/7/layout/LinearArrowProcessNumbered"/>
    <dgm:cxn modelId="{49210A79-6DEB-42BB-8CFD-311571065E1B}" type="presOf" srcId="{09556520-9A59-4A50-B8B4-8033E9236D5E}" destId="{2652A32A-D1C2-48C8-8768-4311AF0442B5}" srcOrd="0" destOrd="0" presId="urn:microsoft.com/office/officeart/2016/7/layout/LinearArrowProcessNumbered"/>
    <dgm:cxn modelId="{26D3977A-D038-4BF3-9185-7C30EFDA67AD}" type="presOf" srcId="{6FB21ADC-E171-4034-AD3E-4FB844738F32}" destId="{4A0164F5-EF76-4C3F-9DC4-F30C4BF6B733}" srcOrd="0" destOrd="0" presId="urn:microsoft.com/office/officeart/2016/7/layout/LinearArrowProcessNumbered"/>
    <dgm:cxn modelId="{99AF819C-1A6A-46AE-9745-B3676988D661}" srcId="{4C648F42-8648-4CC5-B4EA-AC87BBC9A0D8}" destId="{6FB21ADC-E171-4034-AD3E-4FB844738F32}" srcOrd="1" destOrd="0" parTransId="{CF0E909B-CB47-4F96-93A5-4CCCDF932078}" sibTransId="{3427753F-C550-4206-AA40-FF78EAE6EBBA}"/>
    <dgm:cxn modelId="{B5799DF3-2482-4B53-B01B-0D624BAD0CCA}" type="presOf" srcId="{14112617-A656-4E76-B362-064DDAF82E39}" destId="{92344770-1F33-45A9-A79C-33A53B49A783}" srcOrd="0" destOrd="0" presId="urn:microsoft.com/office/officeart/2016/7/layout/LinearArrowProcessNumbered"/>
    <dgm:cxn modelId="{E6A420F4-EC2E-4C35-9820-016B8D426D6A}" srcId="{4C648F42-8648-4CC5-B4EA-AC87BBC9A0D8}" destId="{14112617-A656-4E76-B362-064DDAF82E39}" srcOrd="0" destOrd="0" parTransId="{144BFCFF-4072-45CD-A86E-8FF4FE1A8072}" sibTransId="{05871095-A4B2-4909-A9AA-87D0E7774500}"/>
    <dgm:cxn modelId="{CDAE110B-9A7A-41B2-AE5D-FA75E28FBF47}" type="presParOf" srcId="{E3114E6A-C1FC-4377-9C13-17C04FCE0465}" destId="{4FCC62C7-BF03-40A7-8798-A39BCF8EA8BC}" srcOrd="0" destOrd="0" presId="urn:microsoft.com/office/officeart/2016/7/layout/LinearArrowProcessNumbered"/>
    <dgm:cxn modelId="{57BBF2AC-6205-415E-9D18-A8C560D0ACAD}" type="presParOf" srcId="{4FCC62C7-BF03-40A7-8798-A39BCF8EA8BC}" destId="{8F7D0442-355B-48F5-B5C0-4FB081853F95}" srcOrd="0" destOrd="0" presId="urn:microsoft.com/office/officeart/2016/7/layout/LinearArrowProcessNumbered"/>
    <dgm:cxn modelId="{05EB26D3-38D5-4615-9639-B392ECD1408A}" type="presParOf" srcId="{4FCC62C7-BF03-40A7-8798-A39BCF8EA8BC}" destId="{1EA27576-7F1D-492B-9176-6E8E491A1194}" srcOrd="1" destOrd="0" presId="urn:microsoft.com/office/officeart/2016/7/layout/LinearArrowProcessNumbered"/>
    <dgm:cxn modelId="{BACFE350-E6DA-4648-9BF0-30DAF2288571}" type="presParOf" srcId="{1EA27576-7F1D-492B-9176-6E8E491A1194}" destId="{AC20A091-98C9-40B9-BB61-D24D438AFE6D}" srcOrd="0" destOrd="0" presId="urn:microsoft.com/office/officeart/2016/7/layout/LinearArrowProcessNumbered"/>
    <dgm:cxn modelId="{FFFC9D3F-ADA7-4215-BA3D-B6D13F41030F}" type="presParOf" srcId="{1EA27576-7F1D-492B-9176-6E8E491A1194}" destId="{8AB2FAA0-0F26-4B8A-A13C-3B1F86A0806F}" srcOrd="1" destOrd="0" presId="urn:microsoft.com/office/officeart/2016/7/layout/LinearArrowProcessNumbered"/>
    <dgm:cxn modelId="{98C28DA6-A7E8-41CB-B0E5-4C6BD07DBC22}" type="presParOf" srcId="{1EA27576-7F1D-492B-9176-6E8E491A1194}" destId="{CB3EC907-BFE4-4216-B69F-42D207D702E9}" srcOrd="2" destOrd="0" presId="urn:microsoft.com/office/officeart/2016/7/layout/LinearArrowProcessNumbered"/>
    <dgm:cxn modelId="{B3884EF9-4CEE-408C-8D24-610FD442E01F}" type="presParOf" srcId="{1EA27576-7F1D-492B-9176-6E8E491A1194}" destId="{0AF61815-9DD3-48C2-95FB-6B2279393B9D}" srcOrd="3" destOrd="0" presId="urn:microsoft.com/office/officeart/2016/7/layout/LinearArrowProcessNumbered"/>
    <dgm:cxn modelId="{0B940962-775C-464E-A6DA-7E5C843719FF}" type="presParOf" srcId="{4FCC62C7-BF03-40A7-8798-A39BCF8EA8BC}" destId="{92344770-1F33-45A9-A79C-33A53B49A783}" srcOrd="2" destOrd="0" presId="urn:microsoft.com/office/officeart/2016/7/layout/LinearArrowProcessNumbered"/>
    <dgm:cxn modelId="{C3399A80-31BF-48AF-B38E-A76B47D8949C}" type="presParOf" srcId="{E3114E6A-C1FC-4377-9C13-17C04FCE0465}" destId="{A5DECD2F-FB7F-4E6E-9D63-DD421BBC8BD2}" srcOrd="1" destOrd="0" presId="urn:microsoft.com/office/officeart/2016/7/layout/LinearArrowProcessNumbered"/>
    <dgm:cxn modelId="{75EFB384-80E7-4DA1-A84B-FE413F6C1228}" type="presParOf" srcId="{E3114E6A-C1FC-4377-9C13-17C04FCE0465}" destId="{A927C472-3ADA-445F-831B-97DC663C3267}" srcOrd="2" destOrd="0" presId="urn:microsoft.com/office/officeart/2016/7/layout/LinearArrowProcessNumbered"/>
    <dgm:cxn modelId="{B9EF39CA-6DC7-4748-8AEF-72784C2545D1}" type="presParOf" srcId="{A927C472-3ADA-445F-831B-97DC663C3267}" destId="{B54275B7-2353-4BF8-8D29-89167037B524}" srcOrd="0" destOrd="0" presId="urn:microsoft.com/office/officeart/2016/7/layout/LinearArrowProcessNumbered"/>
    <dgm:cxn modelId="{5FFA407A-269F-45EA-ABED-B28707307885}" type="presParOf" srcId="{A927C472-3ADA-445F-831B-97DC663C3267}" destId="{A76704AD-8C32-4DE4-97A9-23D6372D6F1F}" srcOrd="1" destOrd="0" presId="urn:microsoft.com/office/officeart/2016/7/layout/LinearArrowProcessNumbered"/>
    <dgm:cxn modelId="{82487A4F-DD9C-435F-A323-8A770CB28277}" type="presParOf" srcId="{A76704AD-8C32-4DE4-97A9-23D6372D6F1F}" destId="{40121DD0-D2DE-4DCA-A638-5F47AF0101AE}" srcOrd="0" destOrd="0" presId="urn:microsoft.com/office/officeart/2016/7/layout/LinearArrowProcessNumbered"/>
    <dgm:cxn modelId="{293E56C7-9091-40B2-84DE-9F20CA2FBF3A}" type="presParOf" srcId="{A76704AD-8C32-4DE4-97A9-23D6372D6F1F}" destId="{47CE312F-D93E-4B70-AA44-CE7B06AD9729}" srcOrd="1" destOrd="0" presId="urn:microsoft.com/office/officeart/2016/7/layout/LinearArrowProcessNumbered"/>
    <dgm:cxn modelId="{1638BCB5-88F2-4766-8836-674451CB7A99}" type="presParOf" srcId="{A76704AD-8C32-4DE4-97A9-23D6372D6F1F}" destId="{C02C6E0A-11C2-4997-A8F8-789BC2B3CE4E}" srcOrd="2" destOrd="0" presId="urn:microsoft.com/office/officeart/2016/7/layout/LinearArrowProcessNumbered"/>
    <dgm:cxn modelId="{9DA8899D-2148-4A63-8432-80E3AEAB940C}" type="presParOf" srcId="{A76704AD-8C32-4DE4-97A9-23D6372D6F1F}" destId="{AB230490-B0E6-409A-960D-E2BC38313FA8}" srcOrd="3" destOrd="0" presId="urn:microsoft.com/office/officeart/2016/7/layout/LinearArrowProcessNumbered"/>
    <dgm:cxn modelId="{DE92CB96-4154-4A0A-B5F9-65B51E37B95F}" type="presParOf" srcId="{A927C472-3ADA-445F-831B-97DC663C3267}" destId="{4A0164F5-EF76-4C3F-9DC4-F30C4BF6B733}" srcOrd="2" destOrd="0" presId="urn:microsoft.com/office/officeart/2016/7/layout/LinearArrowProcessNumbered"/>
    <dgm:cxn modelId="{9B62273A-E3F1-48DD-9B17-166B5C23C3E8}" type="presParOf" srcId="{E3114E6A-C1FC-4377-9C13-17C04FCE0465}" destId="{58CC61C8-D840-4E49-846E-207F7777739A}" srcOrd="3" destOrd="0" presId="urn:microsoft.com/office/officeart/2016/7/layout/LinearArrowProcessNumbered"/>
    <dgm:cxn modelId="{D542B0F6-125F-4559-9019-89A0BA628EBC}" type="presParOf" srcId="{E3114E6A-C1FC-4377-9C13-17C04FCE0465}" destId="{8B6F7B96-B8FC-43E8-8375-A85343C8A718}" srcOrd="4" destOrd="0" presId="urn:microsoft.com/office/officeart/2016/7/layout/LinearArrowProcessNumbered"/>
    <dgm:cxn modelId="{756360F1-A8AF-4089-B3A1-70157D5330B1}" type="presParOf" srcId="{8B6F7B96-B8FC-43E8-8375-A85343C8A718}" destId="{939B452A-5A21-4AF7-BE8D-6BC6FE0BAEA0}" srcOrd="0" destOrd="0" presId="urn:microsoft.com/office/officeart/2016/7/layout/LinearArrowProcessNumbered"/>
    <dgm:cxn modelId="{73586439-0CD4-4C9A-82AF-8D7B75D335CE}" type="presParOf" srcId="{8B6F7B96-B8FC-43E8-8375-A85343C8A718}" destId="{D7E8C3A2-CFBA-46CE-BF57-8CF911DAA25E}" srcOrd="1" destOrd="0" presId="urn:microsoft.com/office/officeart/2016/7/layout/LinearArrowProcessNumbered"/>
    <dgm:cxn modelId="{0A8947A3-C3C0-41D4-811F-17867541F646}" type="presParOf" srcId="{D7E8C3A2-CFBA-46CE-BF57-8CF911DAA25E}" destId="{BBAAA93A-D7D5-486D-A4AB-E86467118560}" srcOrd="0" destOrd="0" presId="urn:microsoft.com/office/officeart/2016/7/layout/LinearArrowProcessNumbered"/>
    <dgm:cxn modelId="{4214A76C-80DC-4857-B575-4D85FD82B878}" type="presParOf" srcId="{D7E8C3A2-CFBA-46CE-BF57-8CF911DAA25E}" destId="{6F7C0D39-0E83-4089-80AB-448EAEE1BDF8}" srcOrd="1" destOrd="0" presId="urn:microsoft.com/office/officeart/2016/7/layout/LinearArrowProcessNumbered"/>
    <dgm:cxn modelId="{31393A60-5117-48DF-89A4-F7DCBBE2452D}" type="presParOf" srcId="{D7E8C3A2-CFBA-46CE-BF57-8CF911DAA25E}" destId="{2652A32A-D1C2-48C8-8768-4311AF0442B5}" srcOrd="2" destOrd="0" presId="urn:microsoft.com/office/officeart/2016/7/layout/LinearArrowProcessNumbered"/>
    <dgm:cxn modelId="{EB9ABBA6-1849-44C2-ADD9-383DE58A0576}" type="presParOf" srcId="{D7E8C3A2-CFBA-46CE-BF57-8CF911DAA25E}" destId="{D7A012A7-5476-4891-B279-3184DC3EE7FB}" srcOrd="3" destOrd="0" presId="urn:microsoft.com/office/officeart/2016/7/layout/LinearArrowProcessNumbered"/>
    <dgm:cxn modelId="{93200D7B-1822-4C66-8FE4-EF9E752FCF70}" type="presParOf" srcId="{8B6F7B96-B8FC-43E8-8375-A85343C8A718}" destId="{EA7607B5-1D88-422B-AA5E-075507AF4446}"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0A091-98C9-40B9-BB61-D24D438AFE6D}">
      <dsp:nvSpPr>
        <dsp:cNvPr id="0" name=""/>
        <dsp:cNvSpPr/>
      </dsp:nvSpPr>
      <dsp:spPr>
        <a:xfrm>
          <a:off x="1473816" y="622527"/>
          <a:ext cx="1175605" cy="72"/>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B2FAA0-0F26-4B8A-A13C-3B1F86A0806F}">
      <dsp:nvSpPr>
        <dsp:cNvPr id="0" name=""/>
        <dsp:cNvSpPr/>
      </dsp:nvSpPr>
      <dsp:spPr>
        <a:xfrm>
          <a:off x="2719957" y="523812"/>
          <a:ext cx="135194" cy="253930"/>
        </a:xfrm>
        <a:prstGeom prst="chevron">
          <a:avLst>
            <a:gd name="adj" fmla="val 9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3EC907-BFE4-4216-B69F-42D207D702E9}">
      <dsp:nvSpPr>
        <dsp:cNvPr id="0" name=""/>
        <dsp:cNvSpPr/>
      </dsp:nvSpPr>
      <dsp:spPr>
        <a:xfrm>
          <a:off x="704302" y="0"/>
          <a:ext cx="1245126" cy="1245126"/>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18" tIns="48318" rIns="48318" bIns="48318" numCol="1" spcCol="1270" anchor="ctr" anchorCtr="0">
          <a:noAutofit/>
        </a:bodyPr>
        <a:lstStyle/>
        <a:p>
          <a:pPr marL="0" lvl="0" indent="0" algn="ctr" defTabSz="2355850">
            <a:lnSpc>
              <a:spcPct val="90000"/>
            </a:lnSpc>
            <a:spcBef>
              <a:spcPct val="0"/>
            </a:spcBef>
            <a:spcAft>
              <a:spcPct val="35000"/>
            </a:spcAft>
            <a:buNone/>
          </a:pPr>
          <a:r>
            <a:rPr lang="en-US" sz="5300" kern="1200"/>
            <a:t>1</a:t>
          </a:r>
        </a:p>
      </dsp:txBody>
      <dsp:txXfrm>
        <a:off x="886646" y="182344"/>
        <a:ext cx="880438" cy="880438"/>
      </dsp:txXfrm>
    </dsp:sp>
    <dsp:sp modelId="{92344770-1F33-45A9-A79C-33A53B49A783}">
      <dsp:nvSpPr>
        <dsp:cNvPr id="0" name=""/>
        <dsp:cNvSpPr/>
      </dsp:nvSpPr>
      <dsp:spPr>
        <a:xfrm>
          <a:off x="4309" y="1410726"/>
          <a:ext cx="2645112" cy="1371887"/>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8649" tIns="165100" rIns="208649" bIns="165100" numCol="1" spcCol="1270" anchor="t" anchorCtr="0">
          <a:noAutofit/>
        </a:bodyPr>
        <a:lstStyle/>
        <a:p>
          <a:pPr marL="0" lvl="0" indent="0" algn="l" defTabSz="488950">
            <a:lnSpc>
              <a:spcPct val="90000"/>
            </a:lnSpc>
            <a:spcBef>
              <a:spcPct val="0"/>
            </a:spcBef>
            <a:spcAft>
              <a:spcPct val="35000"/>
            </a:spcAft>
            <a:buNone/>
          </a:pPr>
          <a:r>
            <a:rPr lang="en-US" sz="1100" b="1" kern="1200"/>
            <a:t>Fill a kettle with fresh cold water and bring it to a boil. Add one teaspoon of tea leaves per person, plus one additional teaspoon for the pot, to the warmed teapot.</a:t>
          </a:r>
          <a:endParaRPr lang="en-US" sz="1100" kern="1200"/>
        </a:p>
      </dsp:txBody>
      <dsp:txXfrm>
        <a:off x="4309" y="1685103"/>
        <a:ext cx="2645112" cy="1097510"/>
      </dsp:txXfrm>
    </dsp:sp>
    <dsp:sp modelId="{40121DD0-D2DE-4DCA-A638-5F47AF0101AE}">
      <dsp:nvSpPr>
        <dsp:cNvPr id="0" name=""/>
        <dsp:cNvSpPr/>
      </dsp:nvSpPr>
      <dsp:spPr>
        <a:xfrm>
          <a:off x="2943322" y="622527"/>
          <a:ext cx="2645112" cy="72"/>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CE312F-D93E-4B70-AA44-CE7B06AD9729}">
      <dsp:nvSpPr>
        <dsp:cNvPr id="0" name=""/>
        <dsp:cNvSpPr/>
      </dsp:nvSpPr>
      <dsp:spPr>
        <a:xfrm>
          <a:off x="5658971" y="523812"/>
          <a:ext cx="135194" cy="253930"/>
        </a:xfrm>
        <a:prstGeom prst="chevron">
          <a:avLst>
            <a:gd name="adj" fmla="val 9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2C6E0A-11C2-4997-A8F8-789BC2B3CE4E}">
      <dsp:nvSpPr>
        <dsp:cNvPr id="0" name=""/>
        <dsp:cNvSpPr/>
      </dsp:nvSpPr>
      <dsp:spPr>
        <a:xfrm>
          <a:off x="3643315" y="0"/>
          <a:ext cx="1245126" cy="1245126"/>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18" tIns="48318" rIns="48318" bIns="48318" numCol="1" spcCol="1270" anchor="ctr" anchorCtr="0">
          <a:noAutofit/>
        </a:bodyPr>
        <a:lstStyle/>
        <a:p>
          <a:pPr marL="0" lvl="0" indent="0" algn="ctr" defTabSz="2355850">
            <a:lnSpc>
              <a:spcPct val="90000"/>
            </a:lnSpc>
            <a:spcBef>
              <a:spcPct val="0"/>
            </a:spcBef>
            <a:spcAft>
              <a:spcPct val="35000"/>
            </a:spcAft>
            <a:buNone/>
          </a:pPr>
          <a:r>
            <a:rPr lang="en-US" sz="5300" kern="1200"/>
            <a:t>2</a:t>
          </a:r>
        </a:p>
      </dsp:txBody>
      <dsp:txXfrm>
        <a:off x="3825659" y="182344"/>
        <a:ext cx="880438" cy="880438"/>
      </dsp:txXfrm>
    </dsp:sp>
    <dsp:sp modelId="{4A0164F5-EF76-4C3F-9DC4-F30C4BF6B733}">
      <dsp:nvSpPr>
        <dsp:cNvPr id="0" name=""/>
        <dsp:cNvSpPr/>
      </dsp:nvSpPr>
      <dsp:spPr>
        <a:xfrm>
          <a:off x="2943322" y="1410726"/>
          <a:ext cx="2645112" cy="1371887"/>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8649" tIns="165100" rIns="208649" bIns="165100" numCol="1" spcCol="1270" anchor="t" anchorCtr="0">
          <a:noAutofit/>
        </a:bodyPr>
        <a:lstStyle/>
        <a:p>
          <a:pPr marL="0" lvl="0" indent="0" algn="l" defTabSz="488950">
            <a:lnSpc>
              <a:spcPct val="90000"/>
            </a:lnSpc>
            <a:spcBef>
              <a:spcPct val="0"/>
            </a:spcBef>
            <a:spcAft>
              <a:spcPct val="35000"/>
            </a:spcAft>
            <a:buNone/>
          </a:pPr>
          <a:r>
            <a:rPr lang="en-US" sz="1100" b="1" kern="1200"/>
            <a:t>Once the water reaches a rolling boil, pour it over the tea leaves in the teapot.</a:t>
          </a:r>
          <a:endParaRPr lang="en-US" sz="1100" kern="1200"/>
        </a:p>
      </dsp:txBody>
      <dsp:txXfrm>
        <a:off x="2943322" y="1685103"/>
        <a:ext cx="2645112" cy="1097510"/>
      </dsp:txXfrm>
    </dsp:sp>
    <dsp:sp modelId="{BBAAA93A-D7D5-486D-A4AB-E86467118560}">
      <dsp:nvSpPr>
        <dsp:cNvPr id="0" name=""/>
        <dsp:cNvSpPr/>
      </dsp:nvSpPr>
      <dsp:spPr>
        <a:xfrm>
          <a:off x="5882336" y="622527"/>
          <a:ext cx="1322556" cy="72"/>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52A32A-D1C2-48C8-8768-4311AF0442B5}">
      <dsp:nvSpPr>
        <dsp:cNvPr id="0" name=""/>
        <dsp:cNvSpPr/>
      </dsp:nvSpPr>
      <dsp:spPr>
        <a:xfrm>
          <a:off x="6582329" y="0"/>
          <a:ext cx="1245126" cy="1245126"/>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18" tIns="48318" rIns="48318" bIns="48318" numCol="1" spcCol="1270" anchor="ctr" anchorCtr="0">
          <a:noAutofit/>
        </a:bodyPr>
        <a:lstStyle/>
        <a:p>
          <a:pPr marL="0" lvl="0" indent="0" algn="ctr" defTabSz="2355850">
            <a:lnSpc>
              <a:spcPct val="90000"/>
            </a:lnSpc>
            <a:spcBef>
              <a:spcPct val="0"/>
            </a:spcBef>
            <a:spcAft>
              <a:spcPct val="35000"/>
            </a:spcAft>
            <a:buNone/>
          </a:pPr>
          <a:r>
            <a:rPr lang="en-US" sz="5300" kern="1200"/>
            <a:t>3</a:t>
          </a:r>
        </a:p>
      </dsp:txBody>
      <dsp:txXfrm>
        <a:off x="6764673" y="182344"/>
        <a:ext cx="880438" cy="880438"/>
      </dsp:txXfrm>
    </dsp:sp>
    <dsp:sp modelId="{EA7607B5-1D88-422B-AA5E-075507AF4446}">
      <dsp:nvSpPr>
        <dsp:cNvPr id="0" name=""/>
        <dsp:cNvSpPr/>
      </dsp:nvSpPr>
      <dsp:spPr>
        <a:xfrm>
          <a:off x="5882336" y="1410726"/>
          <a:ext cx="2645112" cy="1371887"/>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8649" tIns="165100" rIns="208649" bIns="165100" numCol="1" spcCol="1270" anchor="t" anchorCtr="0">
          <a:noAutofit/>
        </a:bodyPr>
        <a:lstStyle/>
        <a:p>
          <a:pPr marL="0" lvl="0" indent="0" algn="l" defTabSz="488950">
            <a:lnSpc>
              <a:spcPct val="90000"/>
            </a:lnSpc>
            <a:spcBef>
              <a:spcPct val="0"/>
            </a:spcBef>
            <a:spcAft>
              <a:spcPct val="35000"/>
            </a:spcAft>
            <a:buNone/>
          </a:pPr>
          <a:r>
            <a:rPr lang="en-US" sz="1100" b="1" kern="1200"/>
            <a:t>Allow the tea to steep for 2 to 5 minutes, depending on the desired strength and the type of tea. Place a pitcher of hot water on the tea tray so guests who prefer a milder cup can dilute their serving.</a:t>
          </a:r>
          <a:endParaRPr lang="en-US" sz="1100" kern="1200"/>
        </a:p>
      </dsp:txBody>
      <dsp:txXfrm>
        <a:off x="5882336" y="1685103"/>
        <a:ext cx="2645112" cy="1097510"/>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EBE43F-EE0F-4837-AB96-B7330DB193AA}" type="datetimeFigureOut">
              <a:rPr lang="en-US" smtClean="0"/>
              <a:t>6/7/2026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578EC-FD41-4883-BEFA-3815B4D500B6}" type="slidenum">
              <a:rPr lang="en-US" smtClean="0"/>
              <a:t>‹#›</a:t>
            </a:fld>
            <a:endParaRPr lang="en-US"/>
          </a:p>
        </p:txBody>
      </p:sp>
    </p:spTree>
    <p:extLst>
      <p:ext uri="{BB962C8B-B14F-4D97-AF65-F5344CB8AC3E}">
        <p14:creationId xmlns:p14="http://schemas.microsoft.com/office/powerpoint/2010/main" val="4083561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eatimemagazine.com/what-afternoon-tea-teaches-our-childr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578EC-FD41-4883-BEFA-3815B4D500B6}" type="slidenum">
              <a:rPr lang="en-US" smtClean="0"/>
              <a:t>2</a:t>
            </a:fld>
            <a:endParaRPr lang="en-US"/>
          </a:p>
        </p:txBody>
      </p:sp>
    </p:spTree>
    <p:extLst>
      <p:ext uri="{BB962C8B-B14F-4D97-AF65-F5344CB8AC3E}">
        <p14:creationId xmlns:p14="http://schemas.microsoft.com/office/powerpoint/2010/main" val="3368536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4</a:t>
            </a:fld>
            <a:endParaRPr lang="en-US" noProof="0" dirty="0"/>
          </a:p>
        </p:txBody>
      </p:sp>
    </p:spTree>
    <p:extLst>
      <p:ext uri="{BB962C8B-B14F-4D97-AF65-F5344CB8AC3E}">
        <p14:creationId xmlns:p14="http://schemas.microsoft.com/office/powerpoint/2010/main" val="3054350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Tea Time is a wonderful magazine to teach children tea etiquette, craft ideas, recipes, tea infusions, table settings, and even tea retreats. </a:t>
            </a:r>
          </a:p>
          <a:p>
            <a:r>
              <a:rPr lang="en-US" sz="1800" b="1" dirty="0"/>
              <a:t> Afternoon tea teaches children manners, planning, etiquette, appropriate dress, and handling precious things carefully.</a:t>
            </a:r>
            <a:endParaRPr lang="en-US" sz="1800" b="1" dirty="0">
              <a:solidFill>
                <a:srgbClr val="99CA3C"/>
              </a:solidFill>
              <a:hlinkClick r:id="rId3">
                <a:extLst>
                  <a:ext uri="{A12FA001-AC4F-418D-AE19-62706E023703}">
                    <ahyp:hlinkClr xmlns:ahyp="http://schemas.microsoft.com/office/drawing/2018/hyperlinkcolor" val="tx"/>
                  </a:ext>
                </a:extLst>
              </a:hlinkClick>
            </a:endParaRPr>
          </a:p>
          <a:p>
            <a:r>
              <a:rPr lang="en-US" sz="1800" b="1" dirty="0">
                <a:solidFill>
                  <a:schemeClr val="accent2"/>
                </a:solidFill>
                <a:hlinkClick r:id="rId3">
                  <a:extLst>
                    <a:ext uri="{A12FA001-AC4F-418D-AE19-62706E023703}">
                      <ahyp:hlinkClr xmlns:ahyp="http://schemas.microsoft.com/office/drawing/2018/hyperlinkcolor" val="tx"/>
                    </a:ext>
                  </a:extLst>
                </a:hlinkClick>
              </a:rPr>
              <a:t>https://teatimemagazine.com/what-afternoon-tea-teaches-our-children/</a:t>
            </a:r>
            <a:endParaRPr lang="en-US" sz="1800" b="1" dirty="0">
              <a:solidFill>
                <a:schemeClr val="accent2"/>
              </a:solidFill>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5</a:t>
            </a:fld>
            <a:endParaRPr lang="en-US" noProof="0" dirty="0"/>
          </a:p>
        </p:txBody>
      </p:sp>
    </p:spTree>
    <p:extLst>
      <p:ext uri="{BB962C8B-B14F-4D97-AF65-F5344CB8AC3E}">
        <p14:creationId xmlns:p14="http://schemas.microsoft.com/office/powerpoint/2010/main" val="3538071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578EC-FD41-4883-BEFA-3815B4D500B6}" type="slidenum">
              <a:rPr lang="en-US" smtClean="0"/>
              <a:t>7</a:t>
            </a:fld>
            <a:endParaRPr lang="en-US"/>
          </a:p>
        </p:txBody>
      </p:sp>
    </p:spTree>
    <p:extLst>
      <p:ext uri="{BB962C8B-B14F-4D97-AF65-F5344CB8AC3E}">
        <p14:creationId xmlns:p14="http://schemas.microsoft.com/office/powerpoint/2010/main" val="228261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are 4 tea bags to make your own tea.</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9</a:t>
            </a:fld>
            <a:endParaRPr lang="en-US" noProof="0" dirty="0"/>
          </a:p>
        </p:txBody>
      </p:sp>
    </p:spTree>
    <p:extLst>
      <p:ext uri="{BB962C8B-B14F-4D97-AF65-F5344CB8AC3E}">
        <p14:creationId xmlns:p14="http://schemas.microsoft.com/office/powerpoint/2010/main" val="734386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578EC-FD41-4883-BEFA-3815B4D500B6}" type="slidenum">
              <a:rPr lang="en-US" smtClean="0"/>
              <a:t>19</a:t>
            </a:fld>
            <a:endParaRPr lang="en-US"/>
          </a:p>
        </p:txBody>
      </p:sp>
    </p:spTree>
    <p:extLst>
      <p:ext uri="{BB962C8B-B14F-4D97-AF65-F5344CB8AC3E}">
        <p14:creationId xmlns:p14="http://schemas.microsoft.com/office/powerpoint/2010/main" val="1436845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21</a:t>
            </a:fld>
            <a:endParaRPr lang="en-US" noProof="0" dirty="0"/>
          </a:p>
        </p:txBody>
      </p:sp>
    </p:spTree>
    <p:extLst>
      <p:ext uri="{BB962C8B-B14F-4D97-AF65-F5344CB8AC3E}">
        <p14:creationId xmlns:p14="http://schemas.microsoft.com/office/powerpoint/2010/main" val="3179090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E80C50CD-E178-4744-9B35-B2F624D6C5E9}" type="datetimeFigureOut">
              <a:rPr lang="en-US" smtClean="0"/>
              <a:t>6/7/2026</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148CC95F-0247-41B6-91CF-DC97C76A7088}" type="slidenum">
              <a:rPr lang="en-US" smtClean="0"/>
              <a:t>‹#›</a:t>
            </a:fld>
            <a:endParaRPr lang="en-US"/>
          </a:p>
        </p:txBody>
      </p:sp>
    </p:spTree>
    <p:extLst>
      <p:ext uri="{BB962C8B-B14F-4D97-AF65-F5344CB8AC3E}">
        <p14:creationId xmlns:p14="http://schemas.microsoft.com/office/powerpoint/2010/main" val="3293094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0C50CD-E178-4744-9B35-B2F624D6C5E9}" type="datetimeFigureOut">
              <a:rPr lang="en-US" smtClean="0"/>
              <a:pPr/>
              <a:t>6/7/2026</a:t>
            </a:fld>
            <a:endParaRPr lang="en-US"/>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48CC95F-0247-41B6-91CF-DC97C76A7088}" type="slidenum">
              <a:rPr lang="en-US" smtClean="0"/>
              <a:pPr/>
              <a:t>‹#›</a:t>
            </a:fld>
            <a:endParaRPr lang="en-US"/>
          </a:p>
        </p:txBody>
      </p:sp>
    </p:spTree>
    <p:extLst>
      <p:ext uri="{BB962C8B-B14F-4D97-AF65-F5344CB8AC3E}">
        <p14:creationId xmlns:p14="http://schemas.microsoft.com/office/powerpoint/2010/main" val="2371193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pPr/>
              <a:t>6/7/2026</a:t>
            </a:fld>
            <a:endParaRPr lang="en-US"/>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48CC95F-0247-41B6-91CF-DC97C76A7088}" type="slidenum">
              <a:rPr lang="en-US" smtClean="0"/>
              <a:pPr/>
              <a:t>‹#›</a:t>
            </a:fld>
            <a:endParaRPr lang="en-US"/>
          </a:p>
        </p:txBody>
      </p:sp>
    </p:spTree>
    <p:extLst>
      <p:ext uri="{BB962C8B-B14F-4D97-AF65-F5344CB8AC3E}">
        <p14:creationId xmlns:p14="http://schemas.microsoft.com/office/powerpoint/2010/main" val="1968171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pPr/>
              <a:t>6/7/2026</a:t>
            </a:fld>
            <a:endParaRPr lang="en-US"/>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48CC95F-0247-41B6-91CF-DC97C76A7088}" type="slidenum">
              <a:rPr lang="en-US" smtClean="0"/>
              <a:pPr/>
              <a:t>‹#›</a:t>
            </a:fld>
            <a:endParaRPr lang="en-US"/>
          </a:p>
        </p:txBody>
      </p:sp>
    </p:spTree>
    <p:extLst>
      <p:ext uri="{BB962C8B-B14F-4D97-AF65-F5344CB8AC3E}">
        <p14:creationId xmlns:p14="http://schemas.microsoft.com/office/powerpoint/2010/main" val="4082318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pPr/>
              <a:t>6/7/2026</a:t>
            </a:fld>
            <a:endParaRPr lang="en-US"/>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48CC95F-0247-41B6-91CF-DC97C76A7088}" type="slidenum">
              <a:rPr lang="en-US" smtClean="0"/>
              <a:pPr/>
              <a:t>‹#›</a:t>
            </a:fld>
            <a:endParaRPr lang="en-US"/>
          </a:p>
        </p:txBody>
      </p:sp>
    </p:spTree>
    <p:extLst>
      <p:ext uri="{BB962C8B-B14F-4D97-AF65-F5344CB8AC3E}">
        <p14:creationId xmlns:p14="http://schemas.microsoft.com/office/powerpoint/2010/main" val="61724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80C50CD-E178-4744-9B35-B2F624D6C5E9}" type="datetimeFigureOut">
              <a:rPr lang="en-US" smtClean="0"/>
              <a:pPr/>
              <a:t>6/7/2026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8CC95F-0247-41B6-91CF-DC97C76A7088}" type="slidenum">
              <a:rPr lang="en-US" smtClean="0"/>
              <a:pPr/>
              <a:t>‹#›</a:t>
            </a:fld>
            <a:endParaRPr lang="en-US"/>
          </a:p>
        </p:txBody>
      </p:sp>
    </p:spTree>
    <p:extLst>
      <p:ext uri="{BB962C8B-B14F-4D97-AF65-F5344CB8AC3E}">
        <p14:creationId xmlns:p14="http://schemas.microsoft.com/office/powerpoint/2010/main" val="3683164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80C50CD-E178-4744-9B35-B2F624D6C5E9}" type="datetimeFigureOut">
              <a:rPr lang="en-US" smtClean="0"/>
              <a:pPr/>
              <a:t>6/7/2026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8CC95F-0247-41B6-91CF-DC97C76A7088}" type="slidenum">
              <a:rPr lang="en-US" smtClean="0"/>
              <a:pPr/>
              <a:t>‹#›</a:t>
            </a:fld>
            <a:endParaRPr lang="en-US"/>
          </a:p>
        </p:txBody>
      </p:sp>
    </p:spTree>
    <p:extLst>
      <p:ext uri="{BB962C8B-B14F-4D97-AF65-F5344CB8AC3E}">
        <p14:creationId xmlns:p14="http://schemas.microsoft.com/office/powerpoint/2010/main" val="2142156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6/7/2026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159487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6/7/2026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544135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3" y="0"/>
            <a:ext cx="3119719"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1" y="4"/>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1" y="579120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1" y="365129"/>
            <a:ext cx="6645966" cy="1325563"/>
          </a:xfrm>
        </p:spPr>
        <p:txBody>
          <a:bodyPr anchor="b" anchorCtr="0">
            <a:noAutofit/>
          </a:bodyPr>
          <a:lstStyle>
            <a:lvl1pPr>
              <a:defRPr sz="2382"/>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5" y="2055813"/>
            <a:ext cx="5781261" cy="4067492"/>
          </a:xfrm>
        </p:spPr>
        <p:txBody>
          <a:bodyPr>
            <a:normAutofit/>
          </a:bodyPr>
          <a:lstStyle>
            <a:lvl1pPr marL="0" indent="0">
              <a:spcBef>
                <a:spcPts val="662"/>
              </a:spcBef>
              <a:spcAft>
                <a:spcPts val="331"/>
              </a:spcAft>
              <a:buNone/>
              <a:defRPr sz="1191"/>
            </a:lvl1pPr>
            <a:lvl2pPr>
              <a:spcBef>
                <a:spcPts val="662"/>
              </a:spcBef>
              <a:spcAft>
                <a:spcPts val="331"/>
              </a:spcAft>
              <a:defRPr sz="1059"/>
            </a:lvl2pPr>
            <a:lvl3pPr>
              <a:spcBef>
                <a:spcPts val="662"/>
              </a:spcBef>
              <a:spcAft>
                <a:spcPts val="331"/>
              </a:spcAft>
              <a:defRPr sz="927"/>
            </a:lvl3pPr>
            <a:lvl4pPr>
              <a:spcBef>
                <a:spcPts val="662"/>
              </a:spcBef>
              <a:spcAft>
                <a:spcPts val="331"/>
              </a:spcAft>
              <a:defRPr sz="794"/>
            </a:lvl4pPr>
            <a:lvl5pPr>
              <a:spcBef>
                <a:spcPts val="662"/>
              </a:spcBef>
              <a:spcAft>
                <a:spcPts val="331"/>
              </a:spcAft>
              <a:defRPr sz="794"/>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2" y="-22860"/>
            <a:ext cx="4625008" cy="6903720"/>
          </a:xfrm>
        </p:spPr>
        <p:txBody>
          <a:bodyPr tIns="274320">
            <a:normAutofit/>
          </a:bodyPr>
          <a:lstStyle>
            <a:lvl1pPr marL="0" indent="0" algn="ctr">
              <a:buNone/>
              <a:defRPr sz="1323"/>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1-36</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34416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4600813"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6134004" y="-30588"/>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914400" y="2039111"/>
            <a:ext cx="6729984" cy="3840480"/>
          </a:xfrm>
        </p:spPr>
        <p:txBody>
          <a:bodyPr>
            <a:normAutofit/>
          </a:bodyPr>
          <a:lstStyle>
            <a:lvl1pPr marL="151270" indent="-151270">
              <a:buFont typeface="Courier New" panose="02070309020205020404" pitchFamily="49" charset="0"/>
              <a:buChar char="o"/>
              <a:defRPr sz="1323" cap="all" baseline="0"/>
            </a:lvl1pPr>
            <a:lvl2pPr marL="453810" indent="-151270">
              <a:spcBef>
                <a:spcPts val="662"/>
              </a:spcBef>
              <a:buFont typeface="Courier New" panose="02070309020205020404" pitchFamily="49" charset="0"/>
              <a:buChar char="o"/>
              <a:defRPr sz="1323"/>
            </a:lvl2pPr>
            <a:lvl3pPr marL="756350" indent="-151270">
              <a:spcBef>
                <a:spcPts val="662"/>
              </a:spcBef>
              <a:buFont typeface="Courier New" panose="02070309020205020404" pitchFamily="49" charset="0"/>
              <a:buChar char="o"/>
              <a:defRPr sz="1323"/>
            </a:lvl3pPr>
            <a:lvl4pPr marL="1058890" indent="-151270">
              <a:spcBef>
                <a:spcPts val="662"/>
              </a:spcBef>
              <a:buFont typeface="Courier New" panose="02070309020205020404" pitchFamily="49" charset="0"/>
              <a:buChar char="o"/>
              <a:defRPr sz="1323"/>
            </a:lvl4pPr>
            <a:lvl5pPr marL="136143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8113473" y="2039111"/>
            <a:ext cx="3163824" cy="3840480"/>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1787912011"/>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6/7/2026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909703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losing">
    <p:bg>
      <p:bgPr>
        <a:solidFill>
          <a:schemeClr val="bg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6C03E6-655F-A394-4461-7BC878C418BB}"/>
              </a:ext>
              <a:ext uri="{C183D7F6-B498-43B3-948B-1728B52AA6E4}">
                <adec:decorative xmlns:adec="http://schemas.microsoft.com/office/drawing/2017/decorative" val="1"/>
              </a:ext>
            </a:extLst>
          </p:cNvPr>
          <p:cNvSpPr/>
          <p:nvPr userDrawn="1"/>
        </p:nvSpPr>
        <p:spPr>
          <a:xfrm>
            <a:off x="-17143" y="3001409"/>
            <a:ext cx="3865903" cy="3856595"/>
          </a:xfrm>
          <a:custGeom>
            <a:avLst/>
            <a:gdLst>
              <a:gd name="connsiteX0" fmla="*/ 0 w 3865902"/>
              <a:gd name="connsiteY0" fmla="*/ 0 h 3856595"/>
              <a:gd name="connsiteX1" fmla="*/ 36224 w 3865902"/>
              <a:gd name="connsiteY1" fmla="*/ 87499 h 3856595"/>
              <a:gd name="connsiteX2" fmla="*/ 560241 w 3865902"/>
              <a:gd name="connsiteY2" fmla="*/ 881472 h 3856595"/>
              <a:gd name="connsiteX3" fmla="*/ 1285567 w 3865902"/>
              <a:gd name="connsiteY3" fmla="*/ 1323684 h 3856595"/>
              <a:gd name="connsiteX4" fmla="*/ 1971938 w 3865902"/>
              <a:gd name="connsiteY4" fmla="*/ 1550422 h 3856595"/>
              <a:gd name="connsiteX5" fmla="*/ 3782327 w 3865902"/>
              <a:gd name="connsiteY5" fmla="*/ 2888188 h 3856595"/>
              <a:gd name="connsiteX6" fmla="*/ 3865611 w 3865902"/>
              <a:gd name="connsiteY6" fmla="*/ 3435831 h 3856595"/>
              <a:gd name="connsiteX7" fmla="*/ 3805121 w 3865902"/>
              <a:gd name="connsiteY7" fmla="*/ 3842880 h 3856595"/>
              <a:gd name="connsiteX8" fmla="*/ 3800674 w 3865902"/>
              <a:gd name="connsiteY8" fmla="*/ 3856595 h 3856595"/>
              <a:gd name="connsiteX9" fmla="*/ 0 w 3865902"/>
              <a:gd name="connsiteY9" fmla="*/ 3856595 h 385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5902" h="3856595">
                <a:moveTo>
                  <a:pt x="0" y="0"/>
                </a:moveTo>
                <a:lnTo>
                  <a:pt x="36224" y="87499"/>
                </a:lnTo>
                <a:cubicBezTo>
                  <a:pt x="154868" y="378336"/>
                  <a:pt x="315166" y="649927"/>
                  <a:pt x="560241" y="881472"/>
                </a:cubicBezTo>
                <a:cubicBezTo>
                  <a:pt x="766493" y="1076486"/>
                  <a:pt x="1013912" y="1216159"/>
                  <a:pt x="1285567" y="1323684"/>
                </a:cubicBezTo>
                <a:cubicBezTo>
                  <a:pt x="1588934" y="1443752"/>
                  <a:pt x="1777483" y="1493740"/>
                  <a:pt x="1971938" y="1550422"/>
                </a:cubicBezTo>
                <a:cubicBezTo>
                  <a:pt x="2188057" y="1613391"/>
                  <a:pt x="3470229" y="1987236"/>
                  <a:pt x="3782327" y="2888188"/>
                </a:cubicBezTo>
                <a:cubicBezTo>
                  <a:pt x="3866366" y="3130827"/>
                  <a:pt x="3867057" y="3372562"/>
                  <a:pt x="3865611" y="3435831"/>
                </a:cubicBezTo>
                <a:cubicBezTo>
                  <a:pt x="3862378" y="3575611"/>
                  <a:pt x="3840731" y="3710985"/>
                  <a:pt x="3805121" y="3842880"/>
                </a:cubicBezTo>
                <a:lnTo>
                  <a:pt x="3800674" y="3856595"/>
                </a:lnTo>
                <a:lnTo>
                  <a:pt x="0" y="3856595"/>
                </a:ln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25" name="Freeform: Shape 24">
            <a:extLst>
              <a:ext uri="{FF2B5EF4-FFF2-40B4-BE49-F238E27FC236}">
                <a16:creationId xmlns:a16="http://schemas.microsoft.com/office/drawing/2014/main" id="{BF7A62BA-11D3-585A-8CBD-5E0FB4DE522D}"/>
              </a:ext>
              <a:ext uri="{C183D7F6-B498-43B3-948B-1728B52AA6E4}">
                <adec:decorative xmlns:adec="http://schemas.microsoft.com/office/drawing/2017/decorative" val="1"/>
              </a:ext>
            </a:extLst>
          </p:cNvPr>
          <p:cNvSpPr/>
          <p:nvPr userDrawn="1"/>
        </p:nvSpPr>
        <p:spPr>
          <a:xfrm>
            <a:off x="4"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 uri="{C183D7F6-B498-43B3-948B-1728B52AA6E4}">
                <adec:decorative xmlns:adec="http://schemas.microsoft.com/office/drawing/2017/decorative" val="1"/>
              </a:ext>
            </a:extLst>
          </p:cNvPr>
          <p:cNvSpPr/>
          <p:nvPr userDrawn="1"/>
        </p:nvSpPr>
        <p:spPr>
          <a:xfrm>
            <a:off x="10530570" y="1187802"/>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userDrawn="1">
            <p:ph type="ctrTitle" hasCustomPrompt="1"/>
          </p:nvPr>
        </p:nvSpPr>
        <p:spPr>
          <a:xfrm>
            <a:off x="914401" y="914400"/>
            <a:ext cx="5641848" cy="5029200"/>
          </a:xfrm>
        </p:spPr>
        <p:txBody>
          <a:bodyPr anchor="ctr"/>
          <a:lstStyle>
            <a:lvl1pPr algn="l">
              <a:defRPr sz="3177"/>
            </a:lvl1pPr>
          </a:lstStyle>
          <a:p>
            <a:r>
              <a:rPr lang="en-US" dirty="0"/>
              <a:t>click to add title</a:t>
            </a:r>
          </a:p>
        </p:txBody>
      </p:sp>
      <p:sp>
        <p:nvSpPr>
          <p:cNvPr id="3" name="Content Placeholder 6">
            <a:extLst>
              <a:ext uri="{FF2B5EF4-FFF2-40B4-BE49-F238E27FC236}">
                <a16:creationId xmlns:a16="http://schemas.microsoft.com/office/drawing/2014/main" id="{436A1765-4F66-C345-840A-D6C73BD96BB8}"/>
              </a:ext>
            </a:extLst>
          </p:cNvPr>
          <p:cNvSpPr>
            <a:spLocks noGrp="1"/>
          </p:cNvSpPr>
          <p:nvPr>
            <p:ph sz="quarter" idx="13"/>
          </p:nvPr>
        </p:nvSpPr>
        <p:spPr>
          <a:xfrm>
            <a:off x="6848856" y="914400"/>
            <a:ext cx="3867913" cy="5029200"/>
          </a:xfrm>
        </p:spPr>
        <p:txBody>
          <a:bodyPr anchor="ctr">
            <a:normAutofit/>
          </a:bodyPr>
          <a:lstStyle>
            <a:lvl1pPr marL="0" indent="0">
              <a:buFont typeface="Courier New" panose="02070309020205020404" pitchFamily="49" charset="0"/>
              <a:buNone/>
              <a:defRPr sz="1323" cap="all" baseline="0"/>
            </a:lvl1pPr>
            <a:lvl2pPr marL="0" indent="0">
              <a:spcBef>
                <a:spcPts val="662"/>
              </a:spcBef>
              <a:buFont typeface="Courier New" panose="02070309020205020404" pitchFamily="49" charset="0"/>
              <a:buNone/>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8526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914403"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6357750"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userDrawn="1"/>
        </p:nvSpPr>
        <p:spPr>
          <a:xfrm>
            <a:off x="3" y="5879805"/>
            <a:ext cx="4707471" cy="978196"/>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userDrawn="1"/>
        </p:nvSpPr>
        <p:spPr>
          <a:xfrm rot="10800000">
            <a:off x="9012500" y="1"/>
            <a:ext cx="3179503" cy="2726160"/>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226232571"/>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t>6/7/2026</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76444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0C50CD-E178-4744-9B35-B2F624D6C5E9}" type="datetimeFigureOut">
              <a:rPr lang="en-US" smtClean="0"/>
              <a:t>6/7/2026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593746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0C50CD-E178-4744-9B35-B2F624D6C5E9}" type="datetimeFigureOut">
              <a:rPr lang="en-US" smtClean="0"/>
              <a:t>6/7/2026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14970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0C50CD-E178-4744-9B35-B2F624D6C5E9}" type="datetimeFigureOut">
              <a:rPr lang="en-US" smtClean="0"/>
              <a:t>6/7/2026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861433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0C50CD-E178-4744-9B35-B2F624D6C5E9}" type="datetimeFigureOut">
              <a:rPr lang="en-US" smtClean="0"/>
              <a:t>6/7/2026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Slide Number Placeholder 3"/>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205359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0C50CD-E178-4744-9B35-B2F624D6C5E9}" type="datetimeFigureOut">
              <a:rPr lang="en-US" smtClean="0"/>
              <a:t>6/7/2026</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896995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0C50CD-E178-4744-9B35-B2F624D6C5E9}" type="datetimeFigureOut">
              <a:rPr lang="en-US" smtClean="0"/>
              <a:t>6/7/2026</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208543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2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E80C50CD-E178-4744-9B35-B2F624D6C5E9}" type="datetimeFigureOut">
              <a:rPr lang="en-US" smtClean="0"/>
              <a:pPr/>
              <a:t>6/7/2026</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148CC95F-0247-41B6-91CF-DC97C76A7088}" type="slidenum">
              <a:rPr lang="en-US" smtClean="0"/>
              <a:pPr/>
              <a:t>‹#›</a:t>
            </a:fld>
            <a:endParaRPr lang="en-US"/>
          </a:p>
        </p:txBody>
      </p:sp>
    </p:spTree>
    <p:extLst>
      <p:ext uri="{BB962C8B-B14F-4D97-AF65-F5344CB8AC3E}">
        <p14:creationId xmlns:p14="http://schemas.microsoft.com/office/powerpoint/2010/main" val="51601536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6" r:id="rId18"/>
    <p:sldLayoutId id="2147483757" r:id="rId19"/>
    <p:sldLayoutId id="2147483758" r:id="rId20"/>
    <p:sldLayoutId id="2147483759" r:id="rId21"/>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Sy3Vx1VMt_w" TargetMode="External"/><Relationship Id="rId2" Type="http://schemas.openxmlformats.org/officeDocument/2006/relationships/hyperlink" Target="https://coolfooddude.com/2024/02/18/buttered-apple-tar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momlovesbaking.com/clotted-cream-scones-downton-abbey-style/"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0.jpeg"/><Relationship Id="rId4" Type="http://schemas.openxmlformats.org/officeDocument/2006/relationships/hyperlink" Target="https://toriavey.com/clotted-cream-scon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janespatisserie.com/2015/04/13/victoria-sponge-celebration-cake/"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search?q=finger+sandwiches&amp;oq=what+do+you+call+the+foods+you+eat+at+a+tea+party&amp;gs_lcrp=EgZjaHJvbWUyBggAEEUYOTIHCAEQIRigATIHCAIQIRigATIHCAMQIRigATIHCAQQIRirAtIBCTEzOTU5ajBqOagCALACAfEFMM8Cj3PW8Ak&amp;sourceid=chrome&amp;ie=UTF-8&amp;mstk=AUtExfAdLUzmXnGg4q0UeccSwNYZrEBl81kX0jZYEzoFb-WzpSBQMBWvmm91Zpbbm9zPSXdYTTOI9gN3TRtQbMV1Q4BA4KvT-WJU47dyV6YcIgDFqJ22O9U2SAR1pdhFI_sOH8XilX9U6Li9LnaK03eeXrrHUfU33vHuyXlx4C83d4LtnwA&amp;csui=3&amp;ved=2ahUKEwjV4uvj4a6RAxW5MVkFHWqYE5oQgK4QegQIARAE"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5.jpeg"/><Relationship Id="rId4" Type="http://schemas.openxmlformats.org/officeDocument/2006/relationships/hyperlink" Target="https://www.google.com/search?q=Afternoon+Tea&amp;oq=what+do+you+call+the+foods+you+eat+at+a+tea+party&amp;gs_lcrp=EgZjaHJvbWUyBggAEEUYOTIHCAEQIRigATIHCAIQIRigATIHCAMQIRigATIHCAQQIRirAtIBCTEzOTU5ajBqOagCALACAfEFMM8Cj3PW8Ak&amp;sourceid=chrome&amp;ie=UTF-8&amp;mstk=AUtExfAdLUzmXnGg4q0UeccSwNYZrEBl81kX0jZYEzoFb-WzpSBQMBWvmm91Zpbbm9zPSXdYTTOI9gN3TRtQbMV1Q4BA4KvT-WJU47dyV6YcIgDFqJ22O9U2SAR1pdhFI_sOH8XilX9U6Li9LnaK03eeXrrHUfU33vHuyXlx4C83d4LtnwA&amp;csui=3&amp;ved=2ahUKEwjV4uvj4a6RAxW5MVkFHWqYE5oQgK4QegQIARA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eastangelharbor.com/blog/tea-hat-blog/little-girls-tea-party-ettiquette"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hyperlink" Target="https://www.culturekidsmedia.com/videos/tea-time-rules-a-kids-guide-to-afternoon-tea-etiquette-not-high-tea-1/" TargetMode="External"/><Relationship Id="rId4" Type="http://schemas.openxmlformats.org/officeDocument/2006/relationships/hyperlink" Target="https://youtu.be/nKup3embP0c?si=L3JNNwPrS96vTZMp"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vintage teapot set">
            <a:extLst>
              <a:ext uri="{FF2B5EF4-FFF2-40B4-BE49-F238E27FC236}">
                <a16:creationId xmlns:a16="http://schemas.microsoft.com/office/drawing/2014/main" id="{32277B37-9E2F-E24E-60F1-B51BBAFBC554}"/>
              </a:ext>
            </a:extLst>
          </p:cNvPr>
          <p:cNvPicPr>
            <a:picLocks noChangeAspect="1"/>
          </p:cNvPicPr>
          <p:nvPr/>
        </p:nvPicPr>
        <p:blipFill>
          <a:blip r:embed="rId2"/>
          <a:srcRect t="13300" b="2430"/>
          <a:stretch>
            <a:fill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A4CFD627-CCE7-8C0C-D1CF-984982DD3131}"/>
              </a:ext>
            </a:extLst>
          </p:cNvPr>
          <p:cNvSpPr>
            <a:spLocks noGrp="1"/>
          </p:cNvSpPr>
          <p:nvPr>
            <p:ph type="ctrTitle"/>
          </p:nvPr>
        </p:nvSpPr>
        <p:spPr>
          <a:xfrm>
            <a:off x="438910" y="978408"/>
            <a:ext cx="4795819" cy="3969960"/>
          </a:xfrm>
        </p:spPr>
        <p:txBody>
          <a:bodyPr anchor="t">
            <a:normAutofit/>
          </a:bodyPr>
          <a:lstStyle/>
          <a:p>
            <a:r>
              <a:rPr lang="en-US" sz="6600"/>
              <a:t>Jane Austen and Tea</a:t>
            </a:r>
          </a:p>
        </p:txBody>
      </p:sp>
      <p:sp>
        <p:nvSpPr>
          <p:cNvPr id="3" name="Subtitle 2">
            <a:extLst>
              <a:ext uri="{FF2B5EF4-FFF2-40B4-BE49-F238E27FC236}">
                <a16:creationId xmlns:a16="http://schemas.microsoft.com/office/drawing/2014/main" id="{F35628F2-00F7-0333-4D2D-5AC06E72B54F}"/>
              </a:ext>
            </a:extLst>
          </p:cNvPr>
          <p:cNvSpPr>
            <a:spLocks noGrp="1"/>
          </p:cNvSpPr>
          <p:nvPr>
            <p:ph type="subTitle" idx="1"/>
          </p:nvPr>
        </p:nvSpPr>
        <p:spPr>
          <a:xfrm>
            <a:off x="438910" y="4948369"/>
            <a:ext cx="4381634" cy="1157436"/>
          </a:xfrm>
        </p:spPr>
        <p:txBody>
          <a:bodyPr anchor="b">
            <a:normAutofit/>
          </a:bodyPr>
          <a:lstStyle/>
          <a:p>
            <a:r>
              <a:rPr lang="en-US" sz="2400" dirty="0"/>
              <a:t>Learn about teas during the regency period</a:t>
            </a:r>
          </a:p>
        </p:txBody>
      </p:sp>
    </p:spTree>
    <p:extLst>
      <p:ext uri="{BB962C8B-B14F-4D97-AF65-F5344CB8AC3E}">
        <p14:creationId xmlns:p14="http://schemas.microsoft.com/office/powerpoint/2010/main" val="36699244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3AFE7-BDCF-4E46-8EC9-BC0E05CC0340}"/>
              </a:ext>
            </a:extLst>
          </p:cNvPr>
          <p:cNvSpPr>
            <a:spLocks noGrp="1"/>
          </p:cNvSpPr>
          <p:nvPr>
            <p:ph type="title"/>
          </p:nvPr>
        </p:nvSpPr>
        <p:spPr/>
        <p:txBody>
          <a:bodyPr/>
          <a:lstStyle/>
          <a:p>
            <a:r>
              <a:rPr lang="en-US" dirty="0"/>
              <a:t>Serving the Tea</a:t>
            </a:r>
          </a:p>
        </p:txBody>
      </p:sp>
      <p:sp>
        <p:nvSpPr>
          <p:cNvPr id="3" name="Content Placeholder 2">
            <a:extLst>
              <a:ext uri="{FF2B5EF4-FFF2-40B4-BE49-F238E27FC236}">
                <a16:creationId xmlns:a16="http://schemas.microsoft.com/office/drawing/2014/main" id="{FD03130A-F94D-07EC-6927-4B6D98AFC815}"/>
              </a:ext>
            </a:extLst>
          </p:cNvPr>
          <p:cNvSpPr>
            <a:spLocks noGrp="1"/>
          </p:cNvSpPr>
          <p:nvPr>
            <p:ph idx="1"/>
          </p:nvPr>
        </p:nvSpPr>
        <p:spPr>
          <a:xfrm>
            <a:off x="1154955" y="2322785"/>
            <a:ext cx="9912438" cy="4288221"/>
          </a:xfrm>
        </p:spPr>
        <p:txBody>
          <a:bodyPr>
            <a:normAutofit lnSpcReduction="10000"/>
          </a:bodyPr>
          <a:lstStyle/>
          <a:p>
            <a:r>
              <a:rPr lang="en-US" dirty="0"/>
              <a:t>Traditionally, the hostess both prepares and serves the tea.</a:t>
            </a:r>
          </a:p>
          <a:p>
            <a:r>
              <a:rPr lang="en-US" dirty="0"/>
              <a:t> Each cup is poured through a tea strainer to capture loose leaves and is handed to a guest before the next cup is poured. </a:t>
            </a:r>
          </a:p>
          <a:p>
            <a:r>
              <a:rPr lang="en-US" dirty="0"/>
              <a:t>Guests may then add milk or a lemon slice to their cup. Milk is typically added to black tea, while lemon is preferred with green tea. </a:t>
            </a:r>
          </a:p>
          <a:p>
            <a:r>
              <a:rPr lang="en-US" dirty="0"/>
              <a:t>Sugar is added last, and the tea is then stirred. Once the sugar has dissolved, the spoon is placed back on the saucer. The saucer should always remain on the table when the cup is lifted to drink. </a:t>
            </a:r>
          </a:p>
          <a:p>
            <a:r>
              <a:rPr lang="en-US" dirty="0"/>
              <a:t>The cup is held with the thumb and index finger meeting in the handle, with the handle resting on the middle finger. </a:t>
            </a:r>
          </a:p>
          <a:p>
            <a:r>
              <a:rPr lang="en-US" dirty="0"/>
              <a:t>The little finger should never be held upright, as this is considered impolite.</a:t>
            </a:r>
          </a:p>
          <a:p>
            <a:r>
              <a:rPr lang="en-US" dirty="0"/>
              <a:t> Finally, tea is sipped rather than gulped, and the cup is returned to the saucer between sips.</a:t>
            </a:r>
          </a:p>
          <a:p>
            <a:endParaRPr lang="en-US" dirty="0"/>
          </a:p>
        </p:txBody>
      </p:sp>
    </p:spTree>
    <p:extLst>
      <p:ext uri="{BB962C8B-B14F-4D97-AF65-F5344CB8AC3E}">
        <p14:creationId xmlns:p14="http://schemas.microsoft.com/office/powerpoint/2010/main" val="251207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5" name="Rectangle 24">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Oval 25">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Oval 26">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Oval 27">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Oval 28">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Oval 29">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2" name="Rectangle 31">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F1B2F51-58B0-1A71-D234-5B862F94DB88}"/>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b="0" i="0" kern="1200" dirty="0">
                <a:solidFill>
                  <a:schemeClr val="bg2"/>
                </a:solidFill>
                <a:latin typeface="+mj-lt"/>
                <a:ea typeface="+mj-ea"/>
                <a:cs typeface="+mj-cs"/>
              </a:rPr>
              <a:t>British and Herbal teas</a:t>
            </a:r>
          </a:p>
        </p:txBody>
      </p:sp>
      <p:grpSp>
        <p:nvGrpSpPr>
          <p:cNvPr id="20" name="Group 19">
            <a:extLst>
              <a:ext uri="{FF2B5EF4-FFF2-40B4-BE49-F238E27FC236}">
                <a16:creationId xmlns:a16="http://schemas.microsoft.com/office/drawing/2014/main" id="{0C5EAE72-3D24-4A03-9BDF-FBE8C100AF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5" y="396836"/>
            <a:ext cx="4992158" cy="6058999"/>
            <a:chOff x="423335" y="396836"/>
            <a:chExt cx="4992158" cy="6058999"/>
          </a:xfrm>
        </p:grpSpPr>
        <p:sp>
          <p:nvSpPr>
            <p:cNvPr id="21" name="Rectangle 20">
              <a:extLst>
                <a:ext uri="{FF2B5EF4-FFF2-40B4-BE49-F238E27FC236}">
                  <a16:creationId xmlns:a16="http://schemas.microsoft.com/office/drawing/2014/main" id="{B76F2A6D-EB50-477B-BD17-230CCC8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5"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Freeform 5">
              <a:extLst>
                <a:ext uri="{FF2B5EF4-FFF2-40B4-BE49-F238E27FC236}">
                  <a16:creationId xmlns:a16="http://schemas.microsoft.com/office/drawing/2014/main" id="{8FBA8B6C-1D72-481E-A101-FBBBF888B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170217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23" name="Freeform 5">
              <a:extLst>
                <a:ext uri="{FF2B5EF4-FFF2-40B4-BE49-F238E27FC236}">
                  <a16:creationId xmlns:a16="http://schemas.microsoft.com/office/drawing/2014/main" id="{46FCD9A8-07DA-4FCE-B3CC-44762A40B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3545327"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pic>
        <p:nvPicPr>
          <p:cNvPr id="33" name="Graphic 32" descr="Tea">
            <a:extLst>
              <a:ext uri="{FF2B5EF4-FFF2-40B4-BE49-F238E27FC236}">
                <a16:creationId xmlns:a16="http://schemas.microsoft.com/office/drawing/2014/main" id="{7CCE755E-C2FC-5966-6B45-33684324A72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9764" y="1665878"/>
            <a:ext cx="3526244" cy="3526244"/>
          </a:xfrm>
          <a:prstGeom prst="rect">
            <a:avLst/>
          </a:prstGeom>
        </p:spPr>
      </p:pic>
    </p:spTree>
    <p:extLst>
      <p:ext uri="{BB962C8B-B14F-4D97-AF65-F5344CB8AC3E}">
        <p14:creationId xmlns:p14="http://schemas.microsoft.com/office/powerpoint/2010/main" val="4074121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87D578-28ED-A536-85AF-A6462866944A}"/>
              </a:ext>
            </a:extLst>
          </p:cNvPr>
          <p:cNvSpPr>
            <a:spLocks noGrp="1"/>
          </p:cNvSpPr>
          <p:nvPr>
            <p:ph type="ctrTitle"/>
          </p:nvPr>
        </p:nvSpPr>
        <p:spPr/>
        <p:txBody>
          <a:bodyPr/>
          <a:lstStyle/>
          <a:p>
            <a:r>
              <a:rPr lang="en-US" dirty="0"/>
              <a:t>British Teas </a:t>
            </a:r>
          </a:p>
        </p:txBody>
      </p:sp>
      <p:sp>
        <p:nvSpPr>
          <p:cNvPr id="7" name="Subtitle 6">
            <a:extLst>
              <a:ext uri="{FF2B5EF4-FFF2-40B4-BE49-F238E27FC236}">
                <a16:creationId xmlns:a16="http://schemas.microsoft.com/office/drawing/2014/main" id="{6D337B0E-7196-CA96-3B05-48A38AFFB275}"/>
              </a:ext>
            </a:extLst>
          </p:cNvPr>
          <p:cNvSpPr>
            <a:spLocks noGrp="1"/>
          </p:cNvSpPr>
          <p:nvPr>
            <p:ph type="subTitle" idx="1"/>
          </p:nvPr>
        </p:nvSpPr>
        <p:spPr/>
        <p:txBody>
          <a:bodyPr>
            <a:normAutofit lnSpcReduction="10000"/>
          </a:bodyPr>
          <a:lstStyle/>
          <a:p>
            <a:r>
              <a:rPr lang="en-US" dirty="0"/>
              <a:t>Traditional caffeinated teas are produced from only two varieties of the tea plant. The diversity of tea types results from differences in leaf processing and blending methods.</a:t>
            </a:r>
          </a:p>
          <a:p>
            <a:endParaRPr lang="en-US" dirty="0"/>
          </a:p>
        </p:txBody>
      </p:sp>
    </p:spTree>
    <p:extLst>
      <p:ext uri="{BB962C8B-B14F-4D97-AF65-F5344CB8AC3E}">
        <p14:creationId xmlns:p14="http://schemas.microsoft.com/office/powerpoint/2010/main" val="157483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A81CE-8474-FF7F-612E-B370C272B1E5}"/>
              </a:ext>
            </a:extLst>
          </p:cNvPr>
          <p:cNvSpPr>
            <a:spLocks noGrp="1"/>
          </p:cNvSpPr>
          <p:nvPr>
            <p:ph type="title"/>
          </p:nvPr>
        </p:nvSpPr>
        <p:spPr/>
        <p:txBody>
          <a:bodyPr/>
          <a:lstStyle/>
          <a:p>
            <a:r>
              <a:rPr lang="en-US" dirty="0"/>
              <a:t>Tea characteristics </a:t>
            </a:r>
          </a:p>
        </p:txBody>
      </p:sp>
      <p:sp>
        <p:nvSpPr>
          <p:cNvPr id="3" name="Content Placeholder 2">
            <a:extLst>
              <a:ext uri="{FF2B5EF4-FFF2-40B4-BE49-F238E27FC236}">
                <a16:creationId xmlns:a16="http://schemas.microsoft.com/office/drawing/2014/main" id="{B2B5C82E-9234-A845-6D56-8E2F0949ED6C}"/>
              </a:ext>
            </a:extLst>
          </p:cNvPr>
          <p:cNvSpPr>
            <a:spLocks noGrp="1"/>
          </p:cNvSpPr>
          <p:nvPr>
            <p:ph idx="1"/>
          </p:nvPr>
        </p:nvSpPr>
        <p:spPr>
          <a:xfrm>
            <a:off x="1154955" y="2603500"/>
            <a:ext cx="10395914" cy="4028528"/>
          </a:xfrm>
        </p:spPr>
        <p:txBody>
          <a:bodyPr>
            <a:normAutofit/>
          </a:bodyPr>
          <a:lstStyle/>
          <a:p>
            <a:r>
              <a:rPr lang="en-US" dirty="0"/>
              <a:t>Green tea originated in China and subsequently spread to various countries across Asia. Its production requires minimal processing, typically involving drying or steaming the leaves followed by rolling.  </a:t>
            </a:r>
            <a:r>
              <a:rPr lang="en-US" b="1" dirty="0"/>
              <a:t> ( Included in tea kit)</a:t>
            </a:r>
          </a:p>
          <a:p>
            <a:r>
              <a:rPr lang="en-US" dirty="0"/>
              <a:t>White tea is the most delicately flavored among the five primary types of tea. It is produced from immature leaves and young buds covered with fine white hairs, which are hand-harvested before fully opening and then minimally processed by rapid drying.</a:t>
            </a:r>
          </a:p>
          <a:p>
            <a:r>
              <a:rPr lang="en-US" dirty="0"/>
              <a:t> Black tea, in contrast, is generally the most flavorful. Its production involves four stages: the leaves are heavily withered, slightly rolled, fully oxidized under controlled temperature, and finally dried to halt the oxidation process.  </a:t>
            </a:r>
            <a:r>
              <a:rPr lang="en-US" b="1" dirty="0"/>
              <a:t>( Included in tea Kit)</a:t>
            </a:r>
          </a:p>
          <a:p>
            <a:r>
              <a:rPr lang="en-US" dirty="0"/>
              <a:t>Oolong tea leaves are partially oxidized and fermented under controlled temperatures. After this process, the leaves are curled and twisted to achieve their distinctive shape.</a:t>
            </a:r>
          </a:p>
        </p:txBody>
      </p:sp>
    </p:spTree>
    <p:extLst>
      <p:ext uri="{BB962C8B-B14F-4D97-AF65-F5344CB8AC3E}">
        <p14:creationId xmlns:p14="http://schemas.microsoft.com/office/powerpoint/2010/main" val="3027213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C19F89-1EB1-8BBB-C2C9-B701E6AA7225}"/>
              </a:ext>
            </a:extLst>
          </p:cNvPr>
          <p:cNvSpPr>
            <a:spLocks noGrp="1"/>
          </p:cNvSpPr>
          <p:nvPr>
            <p:ph type="ctrTitle"/>
          </p:nvPr>
        </p:nvSpPr>
        <p:spPr/>
        <p:txBody>
          <a:bodyPr/>
          <a:lstStyle/>
          <a:p>
            <a:r>
              <a:rPr lang="en-US" dirty="0"/>
              <a:t>Herbal Teas</a:t>
            </a:r>
          </a:p>
        </p:txBody>
      </p:sp>
      <p:sp>
        <p:nvSpPr>
          <p:cNvPr id="5" name="Subtitle 4">
            <a:extLst>
              <a:ext uri="{FF2B5EF4-FFF2-40B4-BE49-F238E27FC236}">
                <a16:creationId xmlns:a16="http://schemas.microsoft.com/office/drawing/2014/main" id="{B88BDE4E-E9D8-F9D6-36CF-EE2FD67C1EE5}"/>
              </a:ext>
            </a:extLst>
          </p:cNvPr>
          <p:cNvSpPr>
            <a:spLocks noGrp="1"/>
          </p:cNvSpPr>
          <p:nvPr>
            <p:ph type="subTitle" idx="1"/>
          </p:nvPr>
        </p:nvSpPr>
        <p:spPr/>
        <p:txBody>
          <a:bodyPr>
            <a:normAutofit lnSpcReduction="10000"/>
          </a:bodyPr>
          <a:lstStyle/>
          <a:p>
            <a:r>
              <a:rPr lang="en-US" dirty="0"/>
              <a:t>Herbal teas—also known as </a:t>
            </a:r>
            <a:r>
              <a:rPr lang="en-US" b="1" dirty="0"/>
              <a:t>tisanes</a:t>
            </a:r>
            <a:r>
              <a:rPr lang="en-US" dirty="0"/>
              <a:t> or </a:t>
            </a:r>
            <a:r>
              <a:rPr lang="en-US" b="1" dirty="0"/>
              <a:t>herbal infusions</a:t>
            </a:r>
            <a:r>
              <a:rPr lang="en-US" dirty="0"/>
              <a:t>—are beverages made by steeping dried or fresh herbs, flowers, fruits, barks, or roots in hot water</a:t>
            </a:r>
          </a:p>
        </p:txBody>
      </p:sp>
    </p:spTree>
    <p:extLst>
      <p:ext uri="{BB962C8B-B14F-4D97-AF65-F5344CB8AC3E}">
        <p14:creationId xmlns:p14="http://schemas.microsoft.com/office/powerpoint/2010/main" val="3032276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91AD5-AE64-B518-3893-DB3ED5AD7A97}"/>
              </a:ext>
            </a:extLst>
          </p:cNvPr>
          <p:cNvSpPr>
            <a:spLocks noGrp="1"/>
          </p:cNvSpPr>
          <p:nvPr>
            <p:ph type="title"/>
          </p:nvPr>
        </p:nvSpPr>
        <p:spPr/>
        <p:txBody>
          <a:bodyPr/>
          <a:lstStyle/>
          <a:p>
            <a:r>
              <a:rPr lang="en-US" dirty="0"/>
              <a:t> Herbal teas in Kit</a:t>
            </a:r>
          </a:p>
        </p:txBody>
      </p:sp>
      <p:sp>
        <p:nvSpPr>
          <p:cNvPr id="3" name="Text Placeholder 2">
            <a:extLst>
              <a:ext uri="{FF2B5EF4-FFF2-40B4-BE49-F238E27FC236}">
                <a16:creationId xmlns:a16="http://schemas.microsoft.com/office/drawing/2014/main" id="{2CCCF5B3-E3D6-4885-D504-A5B44A27E758}"/>
              </a:ext>
            </a:extLst>
          </p:cNvPr>
          <p:cNvSpPr>
            <a:spLocks noGrp="1"/>
          </p:cNvSpPr>
          <p:nvPr>
            <p:ph type="body" idx="1"/>
          </p:nvPr>
        </p:nvSpPr>
        <p:spPr>
          <a:xfrm>
            <a:off x="1154954" y="2375339"/>
            <a:ext cx="3129168" cy="441434"/>
          </a:xfrm>
        </p:spPr>
        <p:txBody>
          <a:bodyPr/>
          <a:lstStyle/>
          <a:p>
            <a:r>
              <a:rPr lang="en-US" dirty="0"/>
              <a:t>Chamomile</a:t>
            </a:r>
          </a:p>
        </p:txBody>
      </p:sp>
      <p:sp>
        <p:nvSpPr>
          <p:cNvPr id="4" name="Text Placeholder 3">
            <a:extLst>
              <a:ext uri="{FF2B5EF4-FFF2-40B4-BE49-F238E27FC236}">
                <a16:creationId xmlns:a16="http://schemas.microsoft.com/office/drawing/2014/main" id="{CCF61865-F89C-F33E-2C11-F2F61831CAB7}"/>
              </a:ext>
            </a:extLst>
          </p:cNvPr>
          <p:cNvSpPr>
            <a:spLocks noGrp="1"/>
          </p:cNvSpPr>
          <p:nvPr>
            <p:ph type="body" sz="half" idx="15"/>
          </p:nvPr>
        </p:nvSpPr>
        <p:spPr>
          <a:xfrm>
            <a:off x="1154954" y="2816772"/>
            <a:ext cx="2460605" cy="3657599"/>
          </a:xfrm>
        </p:spPr>
        <p:txBody>
          <a:bodyPr>
            <a:noAutofit/>
          </a:bodyPr>
          <a:lstStyle/>
          <a:p>
            <a:r>
              <a:rPr lang="en-US" sz="1800" b="1" dirty="0"/>
              <a:t>popular, caffeine-free herbal remedy known for promoting relaxation and sleep. Beyond sleep support, its natural antioxidants and anti-inflammatory properties provide relief from digestive and can help stabilize blood sugar. </a:t>
            </a:r>
          </a:p>
          <a:p>
            <a:endParaRPr lang="en-US" sz="1800" dirty="0"/>
          </a:p>
        </p:txBody>
      </p:sp>
      <p:sp>
        <p:nvSpPr>
          <p:cNvPr id="5" name="Text Placeholder 4">
            <a:extLst>
              <a:ext uri="{FF2B5EF4-FFF2-40B4-BE49-F238E27FC236}">
                <a16:creationId xmlns:a16="http://schemas.microsoft.com/office/drawing/2014/main" id="{997A17B5-9CF5-4E5D-B82F-D1B0D2210ABA}"/>
              </a:ext>
            </a:extLst>
          </p:cNvPr>
          <p:cNvSpPr>
            <a:spLocks noGrp="1"/>
          </p:cNvSpPr>
          <p:nvPr>
            <p:ph type="body" sz="quarter" idx="3"/>
          </p:nvPr>
        </p:nvSpPr>
        <p:spPr>
          <a:xfrm>
            <a:off x="4512721" y="2375338"/>
            <a:ext cx="3145380" cy="441434"/>
          </a:xfrm>
        </p:spPr>
        <p:txBody>
          <a:bodyPr/>
          <a:lstStyle/>
          <a:p>
            <a:r>
              <a:rPr lang="en-US" dirty="0"/>
              <a:t>Peppermint</a:t>
            </a:r>
          </a:p>
        </p:txBody>
      </p:sp>
      <p:sp>
        <p:nvSpPr>
          <p:cNvPr id="7" name="Text Placeholder 6">
            <a:extLst>
              <a:ext uri="{FF2B5EF4-FFF2-40B4-BE49-F238E27FC236}">
                <a16:creationId xmlns:a16="http://schemas.microsoft.com/office/drawing/2014/main" id="{DD342F8A-7B79-F688-EB13-87D19D1653CC}"/>
              </a:ext>
            </a:extLst>
          </p:cNvPr>
          <p:cNvSpPr>
            <a:spLocks noGrp="1"/>
          </p:cNvSpPr>
          <p:nvPr>
            <p:ph type="body" sz="quarter" idx="13"/>
          </p:nvPr>
        </p:nvSpPr>
        <p:spPr>
          <a:xfrm>
            <a:off x="7886700" y="2617299"/>
            <a:ext cx="3161029" cy="199473"/>
          </a:xfrm>
        </p:spPr>
        <p:txBody>
          <a:bodyPr/>
          <a:lstStyle/>
          <a:p>
            <a:r>
              <a:rPr lang="en-US" dirty="0"/>
              <a:t>                Hibiscus</a:t>
            </a:r>
          </a:p>
        </p:txBody>
      </p:sp>
      <p:sp>
        <p:nvSpPr>
          <p:cNvPr id="8" name="Text Placeholder 7">
            <a:extLst>
              <a:ext uri="{FF2B5EF4-FFF2-40B4-BE49-F238E27FC236}">
                <a16:creationId xmlns:a16="http://schemas.microsoft.com/office/drawing/2014/main" id="{70664A76-8AB3-EF84-379D-C281A0DAA7BF}"/>
              </a:ext>
            </a:extLst>
          </p:cNvPr>
          <p:cNvSpPr>
            <a:spLocks noGrp="1"/>
          </p:cNvSpPr>
          <p:nvPr>
            <p:ph type="body" sz="half" idx="17"/>
          </p:nvPr>
        </p:nvSpPr>
        <p:spPr>
          <a:xfrm>
            <a:off x="8757702" y="3193561"/>
            <a:ext cx="3161029" cy="2833493"/>
          </a:xfrm>
        </p:spPr>
        <p:txBody>
          <a:bodyPr>
            <a:noAutofit/>
          </a:bodyPr>
          <a:lstStyle/>
          <a:p>
            <a:r>
              <a:rPr lang="en-US" sz="1800" b="1" dirty="0"/>
              <a:t> A vibrant, tart, and naturally caffeine-free herbal brew loaded with antioxidants. It is highly regarded for its potential to lower blood pressure, reduce inflammation, support heart health, and promote overall metabolic wellness</a:t>
            </a:r>
          </a:p>
        </p:txBody>
      </p:sp>
      <p:sp>
        <p:nvSpPr>
          <p:cNvPr id="10" name="Text Placeholder 9">
            <a:extLst>
              <a:ext uri="{FF2B5EF4-FFF2-40B4-BE49-F238E27FC236}">
                <a16:creationId xmlns:a16="http://schemas.microsoft.com/office/drawing/2014/main" id="{2B5CE739-DE3C-FA94-6876-058A5B62AD6D}"/>
              </a:ext>
            </a:extLst>
          </p:cNvPr>
          <p:cNvSpPr>
            <a:spLocks noGrp="1"/>
          </p:cNvSpPr>
          <p:nvPr>
            <p:ph type="body" sz="half" idx="16"/>
          </p:nvPr>
        </p:nvSpPr>
        <p:spPr>
          <a:xfrm>
            <a:off x="3844158" y="2816773"/>
            <a:ext cx="4658711" cy="3825766"/>
          </a:xfrm>
        </p:spPr>
        <p:txBody>
          <a:bodyPr>
            <a:noAutofit/>
          </a:bodyPr>
          <a:lstStyle/>
          <a:p>
            <a:r>
              <a:rPr lang="en-US" sz="1800" b="1" dirty="0"/>
              <a:t>Digestive Relief: The menthol in peppermint relaxes the muscles in the gastrointestinal tract, which can ease bloating, gas, indigestion, and stomach cramps.  Sinus &amp; Congestion: Its natural menthol acts as an effective decongestant, helping to clear airways and soothe a scratchy throat when you are sick or dealing with allergies. </a:t>
            </a:r>
          </a:p>
          <a:p>
            <a:r>
              <a:rPr lang="en-US" sz="1800" b="1" dirty="0"/>
              <a:t>Pain &amp; Cramping:  a natural muscle relaxer, sipping the tea can help reduce the intensity of tension headaches</a:t>
            </a:r>
          </a:p>
        </p:txBody>
      </p:sp>
    </p:spTree>
    <p:extLst>
      <p:ext uri="{BB962C8B-B14F-4D97-AF65-F5344CB8AC3E}">
        <p14:creationId xmlns:p14="http://schemas.microsoft.com/office/powerpoint/2010/main" val="1430316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DEDDF-92D3-F7FF-8576-8F571BD8CAF3}"/>
              </a:ext>
            </a:extLst>
          </p:cNvPr>
          <p:cNvSpPr>
            <a:spLocks noGrp="1"/>
          </p:cNvSpPr>
          <p:nvPr>
            <p:ph type="title"/>
          </p:nvPr>
        </p:nvSpPr>
        <p:spPr/>
        <p:txBody>
          <a:bodyPr/>
          <a:lstStyle/>
          <a:p>
            <a:r>
              <a:rPr lang="en-US" dirty="0"/>
              <a:t>Tea with Jane Austen</a:t>
            </a:r>
          </a:p>
        </p:txBody>
      </p:sp>
      <p:sp>
        <p:nvSpPr>
          <p:cNvPr id="3" name="Subtitle 2">
            <a:extLst>
              <a:ext uri="{FF2B5EF4-FFF2-40B4-BE49-F238E27FC236}">
                <a16:creationId xmlns:a16="http://schemas.microsoft.com/office/drawing/2014/main" id="{B6F7CAFB-61B3-AC16-E3DD-65AC39CB97F3}"/>
              </a:ext>
            </a:extLst>
          </p:cNvPr>
          <p:cNvSpPr>
            <a:spLocks noGrp="1"/>
          </p:cNvSpPr>
          <p:nvPr>
            <p:ph type="body" idx="1"/>
          </p:nvPr>
        </p:nvSpPr>
        <p:spPr/>
        <p:txBody>
          <a:bodyPr>
            <a:normAutofit/>
          </a:bodyPr>
          <a:lstStyle/>
          <a:p>
            <a:r>
              <a:rPr lang="en-US" sz="2800" b="1" dirty="0"/>
              <a:t>Recipes inspired by her Novels and letters</a:t>
            </a:r>
          </a:p>
        </p:txBody>
      </p:sp>
    </p:spTree>
    <p:extLst>
      <p:ext uri="{BB962C8B-B14F-4D97-AF65-F5344CB8AC3E}">
        <p14:creationId xmlns:p14="http://schemas.microsoft.com/office/powerpoint/2010/main" val="4233317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66D68-8296-1929-8EC6-7EF61877FF8C}"/>
              </a:ext>
            </a:extLst>
          </p:cNvPr>
          <p:cNvSpPr>
            <a:spLocks noGrp="1"/>
          </p:cNvSpPr>
          <p:nvPr>
            <p:ph type="title"/>
          </p:nvPr>
        </p:nvSpPr>
        <p:spPr>
          <a:xfrm>
            <a:off x="1154953" y="973667"/>
            <a:ext cx="8761413" cy="1138911"/>
          </a:xfrm>
        </p:spPr>
        <p:txBody>
          <a:bodyPr/>
          <a:lstStyle/>
          <a:p>
            <a:r>
              <a:rPr lang="en-US" dirty="0"/>
              <a:t> Buttered  Apple Tart </a:t>
            </a:r>
          </a:p>
        </p:txBody>
      </p:sp>
      <p:sp>
        <p:nvSpPr>
          <p:cNvPr id="3" name="Content Placeholder 2">
            <a:extLst>
              <a:ext uri="{FF2B5EF4-FFF2-40B4-BE49-F238E27FC236}">
                <a16:creationId xmlns:a16="http://schemas.microsoft.com/office/drawing/2014/main" id="{29E08B9A-8CE0-58DC-DE33-D8CF35F77566}"/>
              </a:ext>
            </a:extLst>
          </p:cNvPr>
          <p:cNvSpPr>
            <a:spLocks noGrp="1"/>
          </p:cNvSpPr>
          <p:nvPr>
            <p:ph idx="1"/>
          </p:nvPr>
        </p:nvSpPr>
        <p:spPr/>
        <p:txBody>
          <a:bodyPr/>
          <a:lstStyle/>
          <a:p>
            <a:r>
              <a:rPr lang="en-US" dirty="0"/>
              <a:t>The Buttered Apple Tart popularized by Jane Austen fans comes from the novel </a:t>
            </a:r>
            <a:r>
              <a:rPr lang="en-US" sz="2000" b="1" i="1" dirty="0">
                <a:solidFill>
                  <a:srgbClr val="FF0000"/>
                </a:solidFill>
              </a:rPr>
              <a:t>Emma</a:t>
            </a:r>
            <a:r>
              <a:rPr lang="en-US" sz="2000" b="1" dirty="0">
                <a:solidFill>
                  <a:srgbClr val="FF0000"/>
                </a:solidFill>
              </a:rPr>
              <a:t>, </a:t>
            </a:r>
            <a:r>
              <a:rPr lang="en-US" dirty="0"/>
              <a:t>where health-conscious Mr. Woodhouse urges Miss Bates to try a slice. The modernized recipe, often featured in culinary books like Dinner with Jane Austen or Tea with Jane Austen, relies on stiffly beaten egg whites for its light, fluffy, and egg-set custard filling.</a:t>
            </a:r>
          </a:p>
          <a:p>
            <a:r>
              <a:rPr lang="en-US" dirty="0"/>
              <a:t>For tips on how to properly beat and fold the egg whites and achieve the right consistency for this Regency-era dessert:</a:t>
            </a:r>
          </a:p>
          <a:p>
            <a:r>
              <a:rPr lang="en-US" dirty="0"/>
              <a:t>Recipe- </a:t>
            </a:r>
            <a:r>
              <a:rPr lang="en-US" dirty="0">
                <a:hlinkClick r:id="rId2"/>
              </a:rPr>
              <a:t>https://coolfooddude.com/2024/02/18/buttered-apple-tart/</a:t>
            </a:r>
            <a:endParaRPr lang="en-US" dirty="0"/>
          </a:p>
          <a:p>
            <a:r>
              <a:rPr lang="en-US" dirty="0"/>
              <a:t>Video- </a:t>
            </a:r>
            <a:r>
              <a:rPr lang="en-US" dirty="0">
                <a:hlinkClick r:id="rId3"/>
              </a:rPr>
              <a:t>https://www.youtube.com/watch?v=Sy3Vx1VMt_w</a:t>
            </a:r>
            <a:endParaRPr lang="en-US" dirty="0"/>
          </a:p>
          <a:p>
            <a:endParaRPr lang="en-US" dirty="0"/>
          </a:p>
        </p:txBody>
      </p:sp>
    </p:spTree>
    <p:extLst>
      <p:ext uri="{BB962C8B-B14F-4D97-AF65-F5344CB8AC3E}">
        <p14:creationId xmlns:p14="http://schemas.microsoft.com/office/powerpoint/2010/main" val="699813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5779281-7937-47A5-9678-B6FDAD972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2" name="Rectangle 11">
              <a:extLst>
                <a:ext uri="{FF2B5EF4-FFF2-40B4-BE49-F238E27FC236}">
                  <a16:creationId xmlns:a16="http://schemas.microsoft.com/office/drawing/2014/main" id="{3C6A5F94-EA1E-47C7-A6EE-BBF381891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A45E2F18-3105-4F3B-99FD-83B4793D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1381AF66-114C-4563-B095-288F42CCB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747F9408-6CFC-4676-AD20-F02C796EB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A7ADB05A-D37F-413A-B91E-5BB1FF62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8654F3E1-5DC0-4E84-B666-997F05FA0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6705C03F-F9C3-432E-8D6A-7396A5D232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9" name="Freeform 5">
              <a:extLst>
                <a:ext uri="{FF2B5EF4-FFF2-40B4-BE49-F238E27FC236}">
                  <a16:creationId xmlns:a16="http://schemas.microsoft.com/office/drawing/2014/main" id="{A9832115-0F55-42D3-9A09-385BD837D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20" name="Freeform 5">
              <a:extLst>
                <a:ext uri="{FF2B5EF4-FFF2-40B4-BE49-F238E27FC236}">
                  <a16:creationId xmlns:a16="http://schemas.microsoft.com/office/drawing/2014/main" id="{E7DA4E2E-EF02-4DA8-B2D4-458977719B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2" name="Rectangle 21">
            <a:extLst>
              <a:ext uri="{FF2B5EF4-FFF2-40B4-BE49-F238E27FC236}">
                <a16:creationId xmlns:a16="http://schemas.microsoft.com/office/drawing/2014/main" id="{4E7CA534-C00D-4395-B324-C66C955E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4" name="Rectangle 23">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01B1A260-8A72-4E08-82CC-DB3DB0A49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7" name="Rectangle 26">
              <a:extLst>
                <a:ext uri="{FF2B5EF4-FFF2-40B4-BE49-F238E27FC236}">
                  <a16:creationId xmlns:a16="http://schemas.microsoft.com/office/drawing/2014/main" id="{F5EE446B-EFB2-4F6A-AC6E-936E92DB5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Oval 27">
              <a:extLst>
                <a:ext uri="{FF2B5EF4-FFF2-40B4-BE49-F238E27FC236}">
                  <a16:creationId xmlns:a16="http://schemas.microsoft.com/office/drawing/2014/main" id="{3483BA79-FCF5-4852-AF0E-CA634727E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Oval 28">
              <a:extLst>
                <a:ext uri="{FF2B5EF4-FFF2-40B4-BE49-F238E27FC236}">
                  <a16:creationId xmlns:a16="http://schemas.microsoft.com/office/drawing/2014/main" id="{A2630BA5-8A74-4D0A-BB80-42BB6E2D0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Oval 29">
              <a:extLst>
                <a:ext uri="{FF2B5EF4-FFF2-40B4-BE49-F238E27FC236}">
                  <a16:creationId xmlns:a16="http://schemas.microsoft.com/office/drawing/2014/main" id="{BD6109B2-DB31-43CB-950B-AB02BC17C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Oval 30">
              <a:extLst>
                <a:ext uri="{FF2B5EF4-FFF2-40B4-BE49-F238E27FC236}">
                  <a16:creationId xmlns:a16="http://schemas.microsoft.com/office/drawing/2014/main" id="{4F4C0381-B807-4F22-9362-4CF1EA4ED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Oval 31">
              <a:extLst>
                <a:ext uri="{FF2B5EF4-FFF2-40B4-BE49-F238E27FC236}">
                  <a16:creationId xmlns:a16="http://schemas.microsoft.com/office/drawing/2014/main" id="{32DC58E5-A2AB-4AF3-BFDC-51F45B859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5A82E722-60BE-4C4A-93FB-ED5C9D25F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35"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36"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6" name="Content Placeholder 5">
            <a:extLst>
              <a:ext uri="{FF2B5EF4-FFF2-40B4-BE49-F238E27FC236}">
                <a16:creationId xmlns:a16="http://schemas.microsoft.com/office/drawing/2014/main" id="{539F6114-0D2A-3513-B95C-B3957E73691A}"/>
              </a:ext>
            </a:extLst>
          </p:cNvPr>
          <p:cNvSpPr>
            <a:spLocks noGrp="1"/>
          </p:cNvSpPr>
          <p:nvPr>
            <p:ph idx="4294967295"/>
          </p:nvPr>
        </p:nvSpPr>
        <p:spPr>
          <a:xfrm>
            <a:off x="5290077" y="73573"/>
            <a:ext cx="6690226" cy="6589986"/>
          </a:xfrm>
        </p:spPr>
        <p:txBody>
          <a:bodyPr vert="horz" lIns="91440" tIns="45720" rIns="91440" bIns="45720" rtlCol="0" anchor="ctr">
            <a:normAutofit/>
          </a:bodyPr>
          <a:lstStyle/>
          <a:p>
            <a:pPr marL="0" indent="0">
              <a:lnSpc>
                <a:spcPct val="90000"/>
              </a:lnSpc>
              <a:buNone/>
            </a:pPr>
            <a:endParaRPr lang="en-US" sz="1100" dirty="0"/>
          </a:p>
          <a:p>
            <a:pPr>
              <a:lnSpc>
                <a:spcPct val="90000"/>
              </a:lnSpc>
            </a:pPr>
            <a:r>
              <a:rPr lang="en-US" sz="1400" b="1" dirty="0"/>
              <a:t>Ingredients</a:t>
            </a:r>
          </a:p>
          <a:p>
            <a:pPr>
              <a:lnSpc>
                <a:spcPct val="90000"/>
              </a:lnSpc>
            </a:pPr>
            <a:r>
              <a:rPr lang="en-US" sz="1400" b="1" dirty="0"/>
              <a:t>1 cup unsalted butter (softened to room temperature)</a:t>
            </a:r>
          </a:p>
          <a:p>
            <a:pPr>
              <a:lnSpc>
                <a:spcPct val="90000"/>
              </a:lnSpc>
            </a:pPr>
            <a:r>
              <a:rPr lang="en-US" sz="1400" b="1" dirty="0"/>
              <a:t>½ cup powdered icing sugar</a:t>
            </a:r>
          </a:p>
          <a:p>
            <a:pPr>
              <a:lnSpc>
                <a:spcPct val="90000"/>
              </a:lnSpc>
            </a:pPr>
            <a:r>
              <a:rPr lang="en-US" sz="1400" b="1" dirty="0"/>
              <a:t>¼ cup cornstarch</a:t>
            </a:r>
          </a:p>
          <a:p>
            <a:pPr>
              <a:lnSpc>
                <a:spcPct val="90000"/>
              </a:lnSpc>
            </a:pPr>
            <a:r>
              <a:rPr lang="en-US" sz="1400" b="1" dirty="0"/>
              <a:t>1 ½ cups all-purpose flour </a:t>
            </a:r>
          </a:p>
          <a:p>
            <a:pPr>
              <a:lnSpc>
                <a:spcPct val="90000"/>
              </a:lnSpc>
            </a:pPr>
            <a:r>
              <a:rPr lang="en-US" sz="1400" b="1" dirty="0"/>
              <a:t>Instructions</a:t>
            </a:r>
          </a:p>
          <a:p>
            <a:pPr>
              <a:lnSpc>
                <a:spcPct val="90000"/>
              </a:lnSpc>
            </a:pPr>
            <a:r>
              <a:rPr lang="en-US" sz="1400" b="1" dirty="0"/>
              <a:t>Cream the butter: In a stand mixer fitted with the paddle attachment or using a hand mixer, whip the softened butter until it is completely smooth and creamy.</a:t>
            </a:r>
          </a:p>
          <a:p>
            <a:pPr>
              <a:lnSpc>
                <a:spcPct val="90000"/>
              </a:lnSpc>
            </a:pPr>
            <a:r>
              <a:rPr lang="en-US" sz="1400" b="1" dirty="0"/>
              <a:t>Add dry ingredients: Sift in the powdered icing sugar and cornstarch. Mix on low until fully incorporated.</a:t>
            </a:r>
          </a:p>
          <a:p>
            <a:pPr>
              <a:lnSpc>
                <a:spcPct val="90000"/>
              </a:lnSpc>
            </a:pPr>
            <a:r>
              <a:rPr lang="en-US" sz="1400" b="1" dirty="0"/>
              <a:t>Add the flour: Slowly add the all-purpose flour until the dough just comes together into a soft, velvety texture. Be careful not to overmix at this stage.</a:t>
            </a:r>
          </a:p>
          <a:p>
            <a:pPr>
              <a:lnSpc>
                <a:spcPct val="90000"/>
              </a:lnSpc>
            </a:pPr>
            <a:r>
              <a:rPr lang="en-US" sz="1400" b="1" dirty="0"/>
              <a:t>Shape: This dough does not require chilling. Use a small cookie scoop to drop rounded dough balls onto a parchment-lined baking sheet.</a:t>
            </a:r>
          </a:p>
          <a:p>
            <a:pPr>
              <a:lnSpc>
                <a:spcPct val="90000"/>
              </a:lnSpc>
            </a:pPr>
            <a:r>
              <a:rPr lang="en-US" sz="1400" b="1" dirty="0"/>
              <a:t>Decorate: Gently press each cookie down with a fork lightly dusted in flour to create a textured pattern. You can also top each with half of a glazed cherry or a chocolate drizzle.</a:t>
            </a:r>
          </a:p>
          <a:p>
            <a:pPr>
              <a:lnSpc>
                <a:spcPct val="90000"/>
              </a:lnSpc>
            </a:pPr>
            <a:r>
              <a:rPr lang="en-US" sz="1400" b="1" dirty="0"/>
              <a:t>Bake: Preheat your oven to \(375^{\circ}\text{F}\) and bake for 12 to 15 minutes. Take them out right around 12 minutes to ensure the bottoms don't overbake and the cookies stay pale.</a:t>
            </a:r>
          </a:p>
          <a:p>
            <a:pPr>
              <a:lnSpc>
                <a:spcPct val="90000"/>
              </a:lnSpc>
            </a:pPr>
            <a:r>
              <a:rPr lang="en-US" sz="1400" b="1" dirty="0"/>
              <a:t>Cool: Let them cool on the baking sheet for a few minutes before transferring to a wire rack</a:t>
            </a:r>
          </a:p>
          <a:p>
            <a:pPr>
              <a:lnSpc>
                <a:spcPct val="90000"/>
              </a:lnSpc>
            </a:pPr>
            <a:endParaRPr lang="en-US" sz="1100" dirty="0"/>
          </a:p>
        </p:txBody>
      </p:sp>
      <p:sp>
        <p:nvSpPr>
          <p:cNvPr id="8" name="TextBox 7">
            <a:extLst>
              <a:ext uri="{FF2B5EF4-FFF2-40B4-BE49-F238E27FC236}">
                <a16:creationId xmlns:a16="http://schemas.microsoft.com/office/drawing/2014/main" id="{7F5350EF-7C6E-3E8E-0A38-FF61B29198F6}"/>
              </a:ext>
            </a:extLst>
          </p:cNvPr>
          <p:cNvSpPr txBox="1"/>
          <p:nvPr/>
        </p:nvSpPr>
        <p:spPr>
          <a:xfrm>
            <a:off x="662152" y="816120"/>
            <a:ext cx="3139544" cy="2677656"/>
          </a:xfrm>
          <a:prstGeom prst="rect">
            <a:avLst/>
          </a:prstGeom>
          <a:noFill/>
        </p:spPr>
        <p:txBody>
          <a:bodyPr wrap="square">
            <a:spAutoFit/>
          </a:bodyPr>
          <a:lstStyle/>
          <a:p>
            <a:r>
              <a:rPr lang="en-US" sz="1800" b="1" dirty="0"/>
              <a:t>This classic, melt-in-your-mouth whipped </a:t>
            </a:r>
            <a:r>
              <a:rPr lang="en-US" sz="2400" b="1" dirty="0">
                <a:solidFill>
                  <a:srgbClr val="C00000"/>
                </a:solidFill>
              </a:rPr>
              <a:t>shortbread recipe </a:t>
            </a:r>
            <a:r>
              <a:rPr lang="en-US" sz="1800" b="1" dirty="0"/>
              <a:t>only requires four simple pantry ingredients. It yields a light, tender cookie with a delicate, silky texture that melts on the tongue. </a:t>
            </a:r>
            <a:endParaRPr lang="en-US" b="1" dirty="0"/>
          </a:p>
        </p:txBody>
      </p:sp>
    </p:spTree>
    <p:extLst>
      <p:ext uri="{BB962C8B-B14F-4D97-AF65-F5344CB8AC3E}">
        <p14:creationId xmlns:p14="http://schemas.microsoft.com/office/powerpoint/2010/main" val="2130150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9F4D-896C-F528-BB52-7F6F9C387D2E}"/>
              </a:ext>
            </a:extLst>
          </p:cNvPr>
          <p:cNvSpPr>
            <a:spLocks noGrp="1"/>
          </p:cNvSpPr>
          <p:nvPr>
            <p:ph type="title"/>
          </p:nvPr>
        </p:nvSpPr>
        <p:spPr/>
        <p:txBody>
          <a:bodyPr>
            <a:normAutofit fontScale="90000"/>
          </a:bodyPr>
          <a:lstStyle/>
          <a:p>
            <a:r>
              <a:rPr lang="en-US" dirty="0"/>
              <a:t>Clotted Cream Scones </a:t>
            </a:r>
            <a:br>
              <a:rPr lang="en-US" sz="1600" dirty="0"/>
            </a:br>
            <a:r>
              <a:rPr lang="en-US" sz="1600" dirty="0"/>
              <a:t>Very popular during Regency period and still today on every British Tea Party</a:t>
            </a:r>
            <a:br>
              <a:rPr lang="en-US" dirty="0"/>
            </a:br>
            <a:endParaRPr lang="en-US" dirty="0"/>
          </a:p>
        </p:txBody>
      </p:sp>
      <p:sp>
        <p:nvSpPr>
          <p:cNvPr id="5" name="Picture Placeholder 4">
            <a:extLst>
              <a:ext uri="{FF2B5EF4-FFF2-40B4-BE49-F238E27FC236}">
                <a16:creationId xmlns:a16="http://schemas.microsoft.com/office/drawing/2014/main" id="{98331183-09C0-4998-50FF-CD2FD70E1C61}"/>
              </a:ext>
            </a:extLst>
          </p:cNvPr>
          <p:cNvSpPr>
            <a:spLocks noGrp="1"/>
          </p:cNvSpPr>
          <p:nvPr>
            <p:ph type="pic" idx="1"/>
          </p:nvPr>
        </p:nvSpPr>
        <p:spPr/>
        <p:txBody>
          <a:bodyPr/>
          <a:lstStyle/>
          <a:p>
            <a:endParaRPr lang="en-US"/>
          </a:p>
        </p:txBody>
      </p:sp>
      <p:sp>
        <p:nvSpPr>
          <p:cNvPr id="6" name="Text Placeholder 5">
            <a:extLst>
              <a:ext uri="{FF2B5EF4-FFF2-40B4-BE49-F238E27FC236}">
                <a16:creationId xmlns:a16="http://schemas.microsoft.com/office/drawing/2014/main" id="{1BF81F32-BB2E-6592-BA0E-BFE29F80047A}"/>
              </a:ext>
            </a:extLst>
          </p:cNvPr>
          <p:cNvSpPr>
            <a:spLocks noGrp="1"/>
          </p:cNvSpPr>
          <p:nvPr>
            <p:ph type="body" sz="half" idx="2"/>
          </p:nvPr>
        </p:nvSpPr>
        <p:spPr>
          <a:xfrm>
            <a:off x="746234" y="3657599"/>
            <a:ext cx="4771697" cy="2532993"/>
          </a:xfrm>
        </p:spPr>
        <p:txBody>
          <a:bodyPr/>
          <a:lstStyle/>
          <a:p>
            <a:r>
              <a:rPr lang="en-US" dirty="0">
                <a:hlinkClick r:id="rId3"/>
              </a:rPr>
              <a:t>https://www.momlovesbaking.com/clotted-cream-scones-downton-abbey-style/</a:t>
            </a:r>
            <a:endParaRPr lang="en-US" dirty="0"/>
          </a:p>
          <a:p>
            <a:endParaRPr lang="en-US" dirty="0"/>
          </a:p>
          <a:p>
            <a:r>
              <a:rPr lang="en-US" dirty="0"/>
              <a:t>https://www.bbcgoodfood.com/recipes/classic-scones-jam-clotted-cream</a:t>
            </a:r>
          </a:p>
          <a:p>
            <a:endParaRPr lang="en-US" dirty="0"/>
          </a:p>
          <a:p>
            <a:r>
              <a:rPr lang="en-US" dirty="0">
                <a:hlinkClick r:id="rId4"/>
              </a:rPr>
              <a:t>https://toriavey.com/clotted-cream-scones/</a:t>
            </a:r>
            <a:endParaRPr lang="en-US" dirty="0"/>
          </a:p>
          <a:p>
            <a:endParaRPr lang="en-US" dirty="0"/>
          </a:p>
        </p:txBody>
      </p:sp>
      <p:pic>
        <p:nvPicPr>
          <p:cNvPr id="2050" name="Picture 2" descr="scones with Jane Austen 8">
            <a:extLst>
              <a:ext uri="{FF2B5EF4-FFF2-40B4-BE49-F238E27FC236}">
                <a16:creationId xmlns:a16="http://schemas.microsoft.com/office/drawing/2014/main" id="{883BC3EB-E75C-53FA-5BA5-EC0CEE6CD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7834" y="693683"/>
            <a:ext cx="5517932" cy="5707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723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21" name="Rectangle 20">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52195708-6D94-8ECE-A200-633416006C62}"/>
              </a:ext>
            </a:extLst>
          </p:cNvPr>
          <p:cNvPicPr>
            <a:picLocks noChangeAspect="1"/>
          </p:cNvPicPr>
          <p:nvPr/>
        </p:nvPicPr>
        <p:blipFill>
          <a:blip r:embed="rId3"/>
          <a:stretch>
            <a:fillRect/>
          </a:stretch>
        </p:blipFill>
        <p:spPr>
          <a:xfrm>
            <a:off x="2336414" y="1284394"/>
            <a:ext cx="7614341" cy="4283066"/>
          </a:xfrm>
          <a:prstGeom prst="rect">
            <a:avLst/>
          </a:prstGeom>
        </p:spPr>
      </p:pic>
    </p:spTree>
    <p:extLst>
      <p:ext uri="{BB962C8B-B14F-4D97-AF65-F5344CB8AC3E}">
        <p14:creationId xmlns:p14="http://schemas.microsoft.com/office/powerpoint/2010/main" val="1002000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72A1D-E793-04AE-B4B1-A27477850097}"/>
              </a:ext>
            </a:extLst>
          </p:cNvPr>
          <p:cNvSpPr>
            <a:spLocks noGrp="1"/>
          </p:cNvSpPr>
          <p:nvPr>
            <p:ph type="title"/>
          </p:nvPr>
        </p:nvSpPr>
        <p:spPr/>
        <p:txBody>
          <a:bodyPr/>
          <a:lstStyle/>
          <a:p>
            <a:r>
              <a:rPr lang="en-US" dirty="0"/>
              <a:t>Victoria Sponge Cake</a:t>
            </a:r>
          </a:p>
        </p:txBody>
      </p:sp>
      <p:sp>
        <p:nvSpPr>
          <p:cNvPr id="3" name="Content Placeholder 2">
            <a:extLst>
              <a:ext uri="{FF2B5EF4-FFF2-40B4-BE49-F238E27FC236}">
                <a16:creationId xmlns:a16="http://schemas.microsoft.com/office/drawing/2014/main" id="{F198A5EF-89EF-060E-D140-FB09F48F711D}"/>
              </a:ext>
            </a:extLst>
          </p:cNvPr>
          <p:cNvSpPr>
            <a:spLocks noGrp="1"/>
          </p:cNvSpPr>
          <p:nvPr>
            <p:ph idx="1"/>
          </p:nvPr>
        </p:nvSpPr>
        <p:spPr>
          <a:xfrm>
            <a:off x="5349766" y="178676"/>
            <a:ext cx="6053958" cy="6348248"/>
          </a:xfrm>
        </p:spPr>
        <p:txBody>
          <a:bodyPr/>
          <a:lstStyle/>
          <a:p>
            <a:r>
              <a:rPr lang="en-US" dirty="0"/>
              <a:t>A coronation Victoria sponge with freshly whipped cream, strawberry jam and a dusting of icing sugar – perfect for King Charles Coronation!</a:t>
            </a:r>
          </a:p>
          <a:p>
            <a:endParaRPr lang="en-US" dirty="0">
              <a:hlinkClick r:id="rId2"/>
            </a:endParaRPr>
          </a:p>
          <a:p>
            <a:br>
              <a:rPr lang="en-US" dirty="0"/>
            </a:br>
            <a:r>
              <a:rPr lang="en-US" dirty="0"/>
              <a:t>There are endless versions… buttercream and jam, buttercream and fruit, cream and fruit, just jam, and cream and jam</a:t>
            </a:r>
            <a:endParaRPr lang="en-US" dirty="0">
              <a:hlinkClick r:id="rId2"/>
            </a:endParaRPr>
          </a:p>
          <a:p>
            <a:endParaRPr lang="en-US" dirty="0">
              <a:hlinkClick r:id="rId2"/>
            </a:endParaRPr>
          </a:p>
          <a:p>
            <a:r>
              <a:rPr lang="en-US" b="1" dirty="0">
                <a:hlinkClick r:id="rId2"/>
              </a:rPr>
              <a:t>https://www.janespatisserie.com/2023/04/21/coronation-victoria-sponge/</a:t>
            </a:r>
          </a:p>
          <a:p>
            <a:endParaRPr lang="en-US" b="1" dirty="0">
              <a:hlinkClick r:id="rId2"/>
            </a:endParaRPr>
          </a:p>
          <a:p>
            <a:r>
              <a:rPr lang="en-US" b="1" dirty="0">
                <a:hlinkClick r:id="rId2"/>
              </a:rPr>
              <a:t>https://www.janespatisserie.com/2015/04/13/victoria-sponge-celebration-cake/</a:t>
            </a:r>
            <a:endParaRPr lang="en-US" b="1" dirty="0"/>
          </a:p>
          <a:p>
            <a:endParaRPr lang="en-US" dirty="0"/>
          </a:p>
        </p:txBody>
      </p:sp>
      <p:pic>
        <p:nvPicPr>
          <p:cNvPr id="3074" name="Picture 2">
            <a:extLst>
              <a:ext uri="{FF2B5EF4-FFF2-40B4-BE49-F238E27FC236}">
                <a16:creationId xmlns:a16="http://schemas.microsoft.com/office/drawing/2014/main" id="{EF81C2AE-6062-2A40-2900-0E3F0AAD1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789" y="3016470"/>
            <a:ext cx="2727324" cy="3142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7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E5A63-5192-8024-9BAD-F3ADA51001A1}"/>
              </a:ext>
            </a:extLst>
          </p:cNvPr>
          <p:cNvSpPr>
            <a:spLocks noGrp="1"/>
          </p:cNvSpPr>
          <p:nvPr>
            <p:ph type="title"/>
          </p:nvPr>
        </p:nvSpPr>
        <p:spPr/>
        <p:txBody>
          <a:bodyPr>
            <a:noAutofit/>
          </a:bodyPr>
          <a:lstStyle/>
          <a:p>
            <a:r>
              <a:rPr lang="en-US" sz="2647" dirty="0"/>
              <a:t>Disclaimer And Liability Clause</a:t>
            </a:r>
          </a:p>
        </p:txBody>
      </p:sp>
      <p:sp>
        <p:nvSpPr>
          <p:cNvPr id="6" name="Content Placeholder 5">
            <a:extLst>
              <a:ext uri="{FF2B5EF4-FFF2-40B4-BE49-F238E27FC236}">
                <a16:creationId xmlns:a16="http://schemas.microsoft.com/office/drawing/2014/main" id="{0D3CA773-C4F8-6F28-746C-1D7FC2F46FD4}"/>
              </a:ext>
            </a:extLst>
          </p:cNvPr>
          <p:cNvSpPr>
            <a:spLocks noGrp="1"/>
          </p:cNvSpPr>
          <p:nvPr>
            <p:ph sz="half" idx="1"/>
          </p:nvPr>
        </p:nvSpPr>
        <p:spPr>
          <a:xfrm>
            <a:off x="0" y="2603500"/>
            <a:ext cx="5160579" cy="3416301"/>
          </a:xfrm>
        </p:spPr>
        <p:txBody>
          <a:bodyPr>
            <a:normAutofit fontScale="85000" lnSpcReduction="20000"/>
          </a:bodyPr>
          <a:lstStyle/>
          <a:p>
            <a:r>
              <a:rPr lang="en-US" sz="2000" b="1" dirty="0"/>
              <a:t>All herbal teas are sourced from reputable  companies that claim their products are organic and tea liners are nontoxic, no microplastics or GMO .  Knollwood Agriculture does not grow the herbal teas included in this packet.</a:t>
            </a:r>
          </a:p>
          <a:p>
            <a:r>
              <a:rPr lang="en-US" sz="2000" b="1" dirty="0"/>
              <a:t>This kit is intended for educational use only. Please follow the instructions provided. Knollwood Agriculture is not responsible for misuse or individual choices.</a:t>
            </a:r>
          </a:p>
          <a:p>
            <a:r>
              <a:rPr lang="en-US" sz="2000" b="1" dirty="0"/>
              <a:t>Parents and guardians are responsible for addressing any family concerns about allergies, medical reactions, or pre-existing medical conditions.</a:t>
            </a:r>
          </a:p>
          <a:p>
            <a:endParaRPr lang="en-US" dirty="0"/>
          </a:p>
        </p:txBody>
      </p:sp>
      <p:sp>
        <p:nvSpPr>
          <p:cNvPr id="7" name="Content Placeholder 6">
            <a:extLst>
              <a:ext uri="{FF2B5EF4-FFF2-40B4-BE49-F238E27FC236}">
                <a16:creationId xmlns:a16="http://schemas.microsoft.com/office/drawing/2014/main" id="{A0A0C74A-08A8-958B-D6DB-9C526FB907DF}"/>
              </a:ext>
            </a:extLst>
          </p:cNvPr>
          <p:cNvSpPr>
            <a:spLocks noGrp="1"/>
          </p:cNvSpPr>
          <p:nvPr>
            <p:ph sz="half" idx="2"/>
          </p:nvPr>
        </p:nvSpPr>
        <p:spPr>
          <a:xfrm>
            <a:off x="5160579" y="2270234"/>
            <a:ext cx="7031421" cy="3749566"/>
          </a:xfrm>
        </p:spPr>
        <p:txBody>
          <a:bodyPr>
            <a:noAutofit/>
          </a:bodyPr>
          <a:lstStyle/>
          <a:p>
            <a:r>
              <a:rPr lang="en-US" sz="1400" b="1" dirty="0"/>
              <a:t>"This product is provided 'as is' and 'as available' for informational and educational purposes only. Knollwood Agriculture makes no warranties, express or implied, regarding its safety, reliability, or performance. By using this product, you acknowledge and agree to assume full responsibility for any risks, injuries, or damages, and agree that Knollwood Agriculture shall not be liable for any direct, indirect, or consequential losses arising from its use or reliance on any information provided. Use is at your own risk</a:t>
            </a:r>
          </a:p>
          <a:p>
            <a:r>
              <a:rPr lang="en-US" sz="1400" b="1" dirty="0"/>
              <a:t>"These statements have not been evaluated by the FDA. This product is not intended to diagnose, treat, cure, or prevent any disease. Always consult a qualified healthcare professional before using this product, especially if you have pre-existing medical conditions or are pregnant/nursing. Use at your own risk. [Your Company Name] accepts no liability for any adverse effects or damages resulting from the use or misuse of this product</a:t>
            </a:r>
          </a:p>
        </p:txBody>
      </p:sp>
      <p:sp>
        <p:nvSpPr>
          <p:cNvPr id="9" name="Date Placeholder 8">
            <a:extLst>
              <a:ext uri="{FF2B5EF4-FFF2-40B4-BE49-F238E27FC236}">
                <a16:creationId xmlns:a16="http://schemas.microsoft.com/office/drawing/2014/main" id="{DD9A6964-E67D-667B-09D3-F1DD48C92362}"/>
              </a:ext>
            </a:extLst>
          </p:cNvPr>
          <p:cNvSpPr>
            <a:spLocks noGrp="1"/>
          </p:cNvSpPr>
          <p:nvPr>
            <p:ph type="dt" sz="half" idx="10"/>
          </p:nvPr>
        </p:nvSpPr>
        <p:spPr/>
        <p:txBody>
          <a:bodyPr/>
          <a:lstStyle/>
          <a:p>
            <a:r>
              <a:rPr lang="en-US"/>
              <a:t>1-36</a:t>
            </a:r>
          </a:p>
        </p:txBody>
      </p:sp>
    </p:spTree>
    <p:extLst>
      <p:ext uri="{BB962C8B-B14F-4D97-AF65-F5344CB8AC3E}">
        <p14:creationId xmlns:p14="http://schemas.microsoft.com/office/powerpoint/2010/main" val="3700407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DD029FC-684F-483A-A8BD-1F092BFFB7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8" name="Rectangle 17">
              <a:extLst>
                <a:ext uri="{FF2B5EF4-FFF2-40B4-BE49-F238E27FC236}">
                  <a16:creationId xmlns:a16="http://schemas.microsoft.com/office/drawing/2014/main" id="{EF3C96DD-C9B2-4B53-AEC5-8CB276D3C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Oval 18">
              <a:extLst>
                <a:ext uri="{FF2B5EF4-FFF2-40B4-BE49-F238E27FC236}">
                  <a16:creationId xmlns:a16="http://schemas.microsoft.com/office/drawing/2014/main" id="{662F19CA-71D7-45F5-9123-CA712C528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a:extLst>
                <a:ext uri="{FF2B5EF4-FFF2-40B4-BE49-F238E27FC236}">
                  <a16:creationId xmlns:a16="http://schemas.microsoft.com/office/drawing/2014/main" id="{3886C2A0-05BA-4243-B351-00C64563A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a:extLst>
                <a:ext uri="{FF2B5EF4-FFF2-40B4-BE49-F238E27FC236}">
                  <a16:creationId xmlns:a16="http://schemas.microsoft.com/office/drawing/2014/main" id="{CC87CEB4-8F81-455D-A076-159940550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Oval 21">
              <a:extLst>
                <a:ext uri="{FF2B5EF4-FFF2-40B4-BE49-F238E27FC236}">
                  <a16:creationId xmlns:a16="http://schemas.microsoft.com/office/drawing/2014/main" id="{BC9FC7F0-1AE4-4459-B8F2-219D7598B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a:extLst>
                <a:ext uri="{FF2B5EF4-FFF2-40B4-BE49-F238E27FC236}">
                  <a16:creationId xmlns:a16="http://schemas.microsoft.com/office/drawing/2014/main" id="{DD48B9DA-44B2-4334-96CF-D089EFEC9A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Freeform 5">
              <a:extLst>
                <a:ext uri="{FF2B5EF4-FFF2-40B4-BE49-F238E27FC236}">
                  <a16:creationId xmlns:a16="http://schemas.microsoft.com/office/drawing/2014/main" id="{79089964-B99F-487E-840E-FD3D7E88C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5" name="Freeform 5">
              <a:extLst>
                <a:ext uri="{FF2B5EF4-FFF2-40B4-BE49-F238E27FC236}">
                  <a16:creationId xmlns:a16="http://schemas.microsoft.com/office/drawing/2014/main" id="{EC4611E9-9EAD-44EF-967C-9F3F3066D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26" name="Freeform 5">
              <a:extLst>
                <a:ext uri="{FF2B5EF4-FFF2-40B4-BE49-F238E27FC236}">
                  <a16:creationId xmlns:a16="http://schemas.microsoft.com/office/drawing/2014/main" id="{5916A076-E219-44E3-8EB5-1C04EFCD17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8" name="Rectangle 27">
            <a:extLst>
              <a:ext uri="{FF2B5EF4-FFF2-40B4-BE49-F238E27FC236}">
                <a16:creationId xmlns:a16="http://schemas.microsoft.com/office/drawing/2014/main" id="{D764F0A0-D07C-4159-9427-D25058257D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30" name="Group 29">
            <a:extLst>
              <a:ext uri="{FF2B5EF4-FFF2-40B4-BE49-F238E27FC236}">
                <a16:creationId xmlns:a16="http://schemas.microsoft.com/office/drawing/2014/main" id="{298B78F7-6841-4168-8538-3E26070861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1" name="Rectangle 30">
              <a:extLst>
                <a:ext uri="{FF2B5EF4-FFF2-40B4-BE49-F238E27FC236}">
                  <a16:creationId xmlns:a16="http://schemas.microsoft.com/office/drawing/2014/main" id="{764D568C-39BB-4394-A483-C7C185002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2" name="Oval 31">
              <a:extLst>
                <a:ext uri="{FF2B5EF4-FFF2-40B4-BE49-F238E27FC236}">
                  <a16:creationId xmlns:a16="http://schemas.microsoft.com/office/drawing/2014/main" id="{CB70B903-F367-48EC-B214-D1D26FC70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Oval 32">
              <a:extLst>
                <a:ext uri="{FF2B5EF4-FFF2-40B4-BE49-F238E27FC236}">
                  <a16:creationId xmlns:a16="http://schemas.microsoft.com/office/drawing/2014/main" id="{45E5B732-80F6-496B-AC33-E0FD9395DB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CC709F18-F3FB-4D14-B50D-6159067EB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Freeform 5">
              <a:extLst>
                <a:ext uri="{FF2B5EF4-FFF2-40B4-BE49-F238E27FC236}">
                  <a16:creationId xmlns:a16="http://schemas.microsoft.com/office/drawing/2014/main" id="{16E4A747-3382-4841-BCBE-78D416DEEC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36" name="Freeform 5">
              <a:extLst>
                <a:ext uri="{FF2B5EF4-FFF2-40B4-BE49-F238E27FC236}">
                  <a16:creationId xmlns:a16="http://schemas.microsoft.com/office/drawing/2014/main" id="{049AC68C-6F74-4DEB-9CD1-3E1C4EB2C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37" name="Freeform 5">
              <a:extLst>
                <a:ext uri="{FF2B5EF4-FFF2-40B4-BE49-F238E27FC236}">
                  <a16:creationId xmlns:a16="http://schemas.microsoft.com/office/drawing/2014/main" id="{3FB17BE8-AC72-4544-AFE9-F8C1C3EB65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a:extLst>
              <a:ext uri="{FF2B5EF4-FFF2-40B4-BE49-F238E27FC236}">
                <a16:creationId xmlns:a16="http://schemas.microsoft.com/office/drawing/2014/main" id="{65995C2C-7FF8-4D7E-95A8-252A90044974}"/>
              </a:ext>
            </a:extLst>
          </p:cNvPr>
          <p:cNvSpPr>
            <a:spLocks noGrp="1"/>
          </p:cNvSpPr>
          <p:nvPr>
            <p:ph type="title"/>
          </p:nvPr>
        </p:nvSpPr>
        <p:spPr>
          <a:xfrm>
            <a:off x="639098" y="629265"/>
            <a:ext cx="5132438" cy="1622322"/>
          </a:xfrm>
        </p:spPr>
        <p:txBody>
          <a:bodyPr vert="horz" lIns="91440" tIns="45720" rIns="91440" bIns="45720" rtlCol="0" anchor="ctr">
            <a:normAutofit/>
          </a:bodyPr>
          <a:lstStyle/>
          <a:p>
            <a:r>
              <a:rPr lang="en-US" sz="3600"/>
              <a:t>History of Tea</a:t>
            </a:r>
          </a:p>
        </p:txBody>
      </p:sp>
      <p:sp>
        <p:nvSpPr>
          <p:cNvPr id="5" name="Content Placeholder 4">
            <a:extLst>
              <a:ext uri="{FF2B5EF4-FFF2-40B4-BE49-F238E27FC236}">
                <a16:creationId xmlns:a16="http://schemas.microsoft.com/office/drawing/2014/main" id="{4B044379-FFF2-5B4C-250E-311F86D84767}"/>
              </a:ext>
            </a:extLst>
          </p:cNvPr>
          <p:cNvSpPr>
            <a:spLocks noGrp="1"/>
          </p:cNvSpPr>
          <p:nvPr>
            <p:ph sz="quarter" idx="11"/>
          </p:nvPr>
        </p:nvSpPr>
        <p:spPr>
          <a:xfrm>
            <a:off x="639098" y="2418735"/>
            <a:ext cx="5132439" cy="3811742"/>
          </a:xfrm>
        </p:spPr>
        <p:txBody>
          <a:bodyPr vert="horz" lIns="91440" tIns="45720" rIns="91440" bIns="45720" rtlCol="0" anchor="ctr">
            <a:normAutofit/>
          </a:bodyPr>
          <a:lstStyle/>
          <a:p>
            <a:pPr>
              <a:buFont typeface="Wingdings 3" charset="2"/>
              <a:buChar char=""/>
            </a:pPr>
            <a:r>
              <a:rPr lang="en-US">
                <a:solidFill>
                  <a:schemeClr val="bg1"/>
                </a:solidFill>
              </a:rPr>
              <a:t>Here’s a fun story about how tea was discovered. In 2737 BC, the emperor of China, Shen Nung, was sitting under a wild tea tree. A breeze blew some leaves into his hot drink, and when he tasted it, he found it delicious. That’s how tea was discovered. People first enjoyed tea in China, and later it spread to Europe, England, the United States, and almost every country in the world.</a:t>
            </a:r>
          </a:p>
          <a:p>
            <a:pPr>
              <a:buFont typeface="Wingdings 3" charset="2"/>
              <a:buChar char=""/>
            </a:pPr>
            <a:endParaRPr lang="en-US">
              <a:solidFill>
                <a:schemeClr val="bg1"/>
              </a:solidFill>
            </a:endParaRPr>
          </a:p>
        </p:txBody>
      </p:sp>
      <p:pic>
        <p:nvPicPr>
          <p:cNvPr id="12" name="Picture Placeholder 11">
            <a:extLst>
              <a:ext uri="{FF2B5EF4-FFF2-40B4-BE49-F238E27FC236}">
                <a16:creationId xmlns:a16="http://schemas.microsoft.com/office/drawing/2014/main" id="{17D61F37-415F-37DB-52FF-6C7E0053A3AF}"/>
              </a:ext>
            </a:extLst>
          </p:cNvPr>
          <p:cNvPicPr>
            <a:picLocks noGrp="1" noChangeAspect="1"/>
          </p:cNvPicPr>
          <p:nvPr>
            <p:ph sz="quarter" idx="12"/>
          </p:nvPr>
        </p:nvPicPr>
        <p:blipFill>
          <a:blip r:embed="rId3"/>
          <a:srcRect r="1" b="15293"/>
          <a:stretch>
            <a:fillRect/>
          </a:stretch>
        </p:blipFill>
        <p:spPr>
          <a:xfrm>
            <a:off x="6700827" y="1386710"/>
            <a:ext cx="4842716" cy="4102160"/>
          </a:xfrm>
          <a:prstGeom prst="rect">
            <a:avLst/>
          </a:prstGeom>
          <a:noFill/>
        </p:spPr>
      </p:pic>
      <p:sp>
        <p:nvSpPr>
          <p:cNvPr id="39" name="Rectangle 38">
            <a:extLst>
              <a:ext uri="{FF2B5EF4-FFF2-40B4-BE49-F238E27FC236}">
                <a16:creationId xmlns:a16="http://schemas.microsoft.com/office/drawing/2014/main" id="{B5BA6DB3-F246-4306-AA4A-B2E8EF6D7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C13988C6-C7D2-F6F7-A907-6CEBA7185757}"/>
              </a:ext>
            </a:extLst>
          </p:cNvPr>
          <p:cNvSpPr>
            <a:spLocks noGrp="1"/>
          </p:cNvSpPr>
          <p:nvPr>
            <p:ph type="sldNum" sz="quarter" idx="4"/>
          </p:nvPr>
        </p:nvSpPr>
        <p:spPr>
          <a:xfrm>
            <a:off x="10352540" y="295729"/>
            <a:ext cx="838199" cy="767687"/>
          </a:xfrm>
        </p:spPr>
        <p:txBody>
          <a:bodyPr vert="horz" lIns="91440" tIns="45720" rIns="91440" bIns="45720" rtlCol="0" anchor="b">
            <a:normAutofit/>
          </a:bodyPr>
          <a:lstStyle/>
          <a:p>
            <a:pPr defTabSz="914400">
              <a:spcAft>
                <a:spcPts val="500"/>
              </a:spcAft>
            </a:pPr>
            <a:fld id="{58FB4751-880F-D840-AAA9-3A15815CC996}" type="slidenum">
              <a:rPr lang="en-US" sz="2800" smtClean="0">
                <a:solidFill>
                  <a:schemeClr val="bg1"/>
                </a:solidFill>
                <a:latin typeface="+mn-lt"/>
              </a:rPr>
              <a:pPr defTabSz="914400">
                <a:spcAft>
                  <a:spcPts val="500"/>
                </a:spcAft>
              </a:pPr>
              <a:t>3</a:t>
            </a:fld>
            <a:endParaRPr lang="en-US" sz="2800">
              <a:solidFill>
                <a:schemeClr val="bg1"/>
              </a:solidFill>
              <a:latin typeface="+mn-lt"/>
            </a:endParaRPr>
          </a:p>
        </p:txBody>
      </p:sp>
    </p:spTree>
    <p:extLst>
      <p:ext uri="{BB962C8B-B14F-4D97-AF65-F5344CB8AC3E}">
        <p14:creationId xmlns:p14="http://schemas.microsoft.com/office/powerpoint/2010/main" val="2881838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758F42-6AEA-411C-C306-73790ACB3829}"/>
              </a:ext>
            </a:extLst>
          </p:cNvPr>
          <p:cNvSpPr>
            <a:spLocks noGrp="1"/>
          </p:cNvSpPr>
          <p:nvPr>
            <p:ph type="title"/>
          </p:nvPr>
        </p:nvSpPr>
        <p:spPr/>
        <p:txBody>
          <a:bodyPr/>
          <a:lstStyle/>
          <a:p>
            <a:r>
              <a:rPr lang="en-US" dirty="0"/>
              <a:t>\</a:t>
            </a:r>
          </a:p>
        </p:txBody>
      </p:sp>
      <p:sp>
        <p:nvSpPr>
          <p:cNvPr id="3" name="Content Placeholder 2">
            <a:extLst>
              <a:ext uri="{FF2B5EF4-FFF2-40B4-BE49-F238E27FC236}">
                <a16:creationId xmlns:a16="http://schemas.microsoft.com/office/drawing/2014/main" id="{072D7EE4-F6A1-552B-ABE8-4AA0265E7A12}"/>
              </a:ext>
            </a:extLst>
          </p:cNvPr>
          <p:cNvSpPr>
            <a:spLocks noGrp="1"/>
          </p:cNvSpPr>
          <p:nvPr>
            <p:ph sz="half" idx="1"/>
          </p:nvPr>
        </p:nvSpPr>
        <p:spPr>
          <a:xfrm>
            <a:off x="176784" y="113771"/>
            <a:ext cx="6818198" cy="6744229"/>
          </a:xfrm>
        </p:spPr>
        <p:txBody>
          <a:bodyPr>
            <a:noAutofit/>
          </a:bodyPr>
          <a:lstStyle/>
          <a:p>
            <a:r>
              <a:rPr lang="en-US" sz="2333" b="1" dirty="0">
                <a:latin typeface="Aharoni" panose="02010803020104030203" pitchFamily="2" charset="-79"/>
                <a:cs typeface="Aharoni" panose="02010803020104030203" pitchFamily="2" charset="-79"/>
              </a:rPr>
              <a:t>This is a fun part of the kit. You learn about tea history, tea etiquette, and how to brew the tea.  Now it is time to have a tea party. This is great etiquette whether you are a boy or girl, so encourage all your children to participate. </a:t>
            </a:r>
          </a:p>
          <a:p>
            <a:r>
              <a:rPr lang="en-US" sz="2333" b="1" dirty="0">
                <a:latin typeface="Aharoni" panose="02010803020104030203" pitchFamily="2" charset="-79"/>
                <a:cs typeface="Aharoni" panose="02010803020104030203" pitchFamily="2" charset="-79"/>
              </a:rPr>
              <a:t>Along with the tea, a tea party always has foods. </a:t>
            </a:r>
          </a:p>
          <a:p>
            <a:r>
              <a:rPr lang="en-US" sz="2333" b="1" dirty="0">
                <a:latin typeface="Aharoni" panose="02010803020104030203" pitchFamily="2" charset="-79"/>
                <a:cs typeface="Aharoni" panose="02010803020104030203" pitchFamily="2" charset="-79"/>
              </a:rPr>
              <a:t>The foods at a tea party, often called tea fare, afternoon tea foods, or tea party treats, generally fall into three categories: delicate </a:t>
            </a:r>
            <a:r>
              <a:rPr lang="en-US" sz="2333" b="1" dirty="0">
                <a:latin typeface="Aharoni" panose="02010803020104030203" pitchFamily="2" charset="-79"/>
                <a:cs typeface="Aharoni" panose="02010803020104030203" pitchFamily="2" charset="-79"/>
                <a:hlinkClick r:id="rId3"/>
              </a:rPr>
              <a:t>finger sandwiches</a:t>
            </a:r>
            <a:r>
              <a:rPr lang="en-US" sz="2333" b="1" dirty="0">
                <a:latin typeface="Aharoni" panose="02010803020104030203" pitchFamily="2" charset="-79"/>
                <a:cs typeface="Aharoni" panose="02010803020104030203" pitchFamily="2" charset="-79"/>
              </a:rPr>
              <a:t>, warm scones with clotted cream and jam, and small sweets/pastries, served on a three-tiered stand in a traditional British </a:t>
            </a:r>
            <a:r>
              <a:rPr lang="en-US" sz="2333" b="1" dirty="0">
                <a:latin typeface="Aharoni" panose="02010803020104030203" pitchFamily="2" charset="-79"/>
                <a:cs typeface="Aharoni" panose="02010803020104030203" pitchFamily="2" charset="-79"/>
                <a:hlinkClick r:id="rId4"/>
              </a:rPr>
              <a:t>Afternoon Tea</a:t>
            </a:r>
            <a:r>
              <a:rPr lang="en-US" sz="2333" b="1" dirty="0">
                <a:latin typeface="Aharoni" panose="02010803020104030203" pitchFamily="2" charset="-79"/>
                <a:cs typeface="Aharoni" panose="02010803020104030203" pitchFamily="2" charset="-79"/>
              </a:rPr>
              <a:t>.</a:t>
            </a:r>
          </a:p>
          <a:p>
            <a:r>
              <a:rPr lang="en-US" sz="2333" b="1" dirty="0">
                <a:latin typeface="Aharoni" panose="02010803020104030203" pitchFamily="2" charset="-79"/>
                <a:cs typeface="Aharoni" panose="02010803020104030203" pitchFamily="2" charset="-79"/>
              </a:rPr>
              <a:t>Included is culinary lavender to make cookies for the tea party.  Recipe last slide .   </a:t>
            </a:r>
          </a:p>
        </p:txBody>
      </p:sp>
      <p:sp>
        <p:nvSpPr>
          <p:cNvPr id="2" name="Picture Placeholder 1">
            <a:extLst>
              <a:ext uri="{FF2B5EF4-FFF2-40B4-BE49-F238E27FC236}">
                <a16:creationId xmlns:a16="http://schemas.microsoft.com/office/drawing/2014/main" id="{4D1360C6-35AB-CBB5-0CBD-0A3D4B2EBFEE}"/>
              </a:ext>
            </a:extLst>
          </p:cNvPr>
          <p:cNvSpPr>
            <a:spLocks noGrp="1"/>
          </p:cNvSpPr>
          <p:nvPr>
            <p:ph type="pic" sz="quarter" idx="13"/>
          </p:nvPr>
        </p:nvSpPr>
        <p:spPr/>
        <p:txBody>
          <a:bodyPr/>
          <a:lstStyle/>
          <a:p>
            <a:endParaRPr lang="en-US"/>
          </a:p>
        </p:txBody>
      </p:sp>
      <p:sp>
        <p:nvSpPr>
          <p:cNvPr id="9" name="Slide Number Placeholder 8">
            <a:extLst>
              <a:ext uri="{FF2B5EF4-FFF2-40B4-BE49-F238E27FC236}">
                <a16:creationId xmlns:a16="http://schemas.microsoft.com/office/drawing/2014/main" id="{9CB7D65E-C581-A7A8-036B-34D9EC5E6191}"/>
              </a:ext>
            </a:extLst>
          </p:cNvPr>
          <p:cNvSpPr>
            <a:spLocks noGrp="1"/>
          </p:cNvSpPr>
          <p:nvPr>
            <p:ph type="sldNum" sz="quarter" idx="12"/>
          </p:nvPr>
        </p:nvSpPr>
        <p:spPr/>
        <p:txBody>
          <a:bodyPr/>
          <a:lstStyle/>
          <a:p>
            <a:fld id="{CBD12358-51D2-46B3-9BDE-DF29528B9454}" type="slidenum">
              <a:rPr lang="en-US" smtClean="0"/>
              <a:t>4</a:t>
            </a:fld>
            <a:endParaRPr lang="en-US" dirty="0"/>
          </a:p>
        </p:txBody>
      </p:sp>
      <p:sp>
        <p:nvSpPr>
          <p:cNvPr id="5" name="Text Placeholder 4">
            <a:extLst>
              <a:ext uri="{FF2B5EF4-FFF2-40B4-BE49-F238E27FC236}">
                <a16:creationId xmlns:a16="http://schemas.microsoft.com/office/drawing/2014/main" id="{CF14AC01-4E43-9344-C449-76018F4B787F}"/>
              </a:ext>
            </a:extLst>
          </p:cNvPr>
          <p:cNvSpPr>
            <a:spLocks noGrp="1"/>
          </p:cNvSpPr>
          <p:nvPr>
            <p:ph type="body" sz="half" idx="4294967295"/>
          </p:nvPr>
        </p:nvSpPr>
        <p:spPr>
          <a:xfrm flipV="1">
            <a:off x="0" y="5508626"/>
            <a:ext cx="1090083" cy="1235604"/>
          </a:xfrm>
        </p:spPr>
        <p:txBody>
          <a:bodyPr>
            <a:normAutofit/>
          </a:bodyPr>
          <a:lstStyle/>
          <a:p>
            <a:r>
              <a:rPr lang="en-US" sz="1323" dirty="0"/>
              <a:t>tm</a:t>
            </a:r>
          </a:p>
        </p:txBody>
      </p:sp>
      <p:pic>
        <p:nvPicPr>
          <p:cNvPr id="1026" name="Picture 2" descr="Tea Party Food Ideas You Haven't Tried Yet | Picnic Makers">
            <a:extLst>
              <a:ext uri="{FF2B5EF4-FFF2-40B4-BE49-F238E27FC236}">
                <a16:creationId xmlns:a16="http://schemas.microsoft.com/office/drawing/2014/main" id="{5AF3F9B1-7686-CD92-04FB-FA7C5387E6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1765" y="353922"/>
            <a:ext cx="5020235" cy="6515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C9DB14-811C-F735-C25F-6E0F1E4B3E57}"/>
              </a:ext>
            </a:extLst>
          </p:cNvPr>
          <p:cNvSpPr txBox="1"/>
          <p:nvPr/>
        </p:nvSpPr>
        <p:spPr>
          <a:xfrm rot="10800000" flipH="1" flipV="1">
            <a:off x="8565887" y="1746669"/>
            <a:ext cx="3290832" cy="938719"/>
          </a:xfrm>
          <a:prstGeom prst="rect">
            <a:avLst/>
          </a:prstGeom>
          <a:noFill/>
        </p:spPr>
        <p:txBody>
          <a:bodyPr wrap="square">
            <a:spAutoFit/>
          </a:bodyPr>
          <a:lstStyle/>
          <a:p>
            <a:r>
              <a:rPr lang="en-US" sz="2382" dirty="0">
                <a:highlight>
                  <a:srgbClr val="FF00FF"/>
                </a:highlight>
              </a:rPr>
              <a:t> </a:t>
            </a:r>
            <a:r>
              <a:rPr lang="en-US" sz="3000" dirty="0">
                <a:highlight>
                  <a:srgbClr val="FF00FF"/>
                </a:highlight>
              </a:rPr>
              <a:t> </a:t>
            </a:r>
            <a:r>
              <a:rPr lang="en-US" sz="5500" dirty="0">
                <a:highlight>
                  <a:srgbClr val="FF00FF"/>
                </a:highlight>
              </a:rPr>
              <a:t>TEA TIME</a:t>
            </a:r>
          </a:p>
        </p:txBody>
      </p:sp>
    </p:spTree>
    <p:extLst>
      <p:ext uri="{BB962C8B-B14F-4D97-AF65-F5344CB8AC3E}">
        <p14:creationId xmlns:p14="http://schemas.microsoft.com/office/powerpoint/2010/main" val="2091094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F248-704D-3CC5-5EE3-CE879E2EE15F}"/>
              </a:ext>
            </a:extLst>
          </p:cNvPr>
          <p:cNvSpPr>
            <a:spLocks noGrp="1"/>
          </p:cNvSpPr>
          <p:nvPr>
            <p:ph type="title"/>
          </p:nvPr>
        </p:nvSpPr>
        <p:spPr>
          <a:xfrm>
            <a:off x="917144" y="283825"/>
            <a:ext cx="10360153" cy="874415"/>
          </a:xfrm>
        </p:spPr>
        <p:txBody>
          <a:bodyPr anchor="t">
            <a:normAutofit/>
          </a:bodyPr>
          <a:lstStyle/>
          <a:p>
            <a:br>
              <a:rPr lang="en-US" sz="1852" b="1" dirty="0">
                <a:solidFill>
                  <a:schemeClr val="accent5"/>
                </a:solidFill>
              </a:rPr>
            </a:br>
            <a:endParaRPr lang="en-US" sz="1852" dirty="0">
              <a:solidFill>
                <a:schemeClr val="bg1"/>
              </a:solidFill>
              <a:highlight>
                <a:srgbClr val="FF0000"/>
              </a:highlight>
            </a:endParaRPr>
          </a:p>
        </p:txBody>
      </p:sp>
      <p:sp>
        <p:nvSpPr>
          <p:cNvPr id="10" name="Content Placeholder 9">
            <a:extLst>
              <a:ext uri="{FF2B5EF4-FFF2-40B4-BE49-F238E27FC236}">
                <a16:creationId xmlns:a16="http://schemas.microsoft.com/office/drawing/2014/main" id="{137C9570-351A-3810-B50B-FAE7AC1B588E}"/>
              </a:ext>
            </a:extLst>
          </p:cNvPr>
          <p:cNvSpPr>
            <a:spLocks noGrp="1"/>
          </p:cNvSpPr>
          <p:nvPr>
            <p:ph sz="quarter" idx="13"/>
          </p:nvPr>
        </p:nvSpPr>
        <p:spPr>
          <a:xfrm>
            <a:off x="152401" y="0"/>
            <a:ext cx="7491983" cy="5879591"/>
          </a:xfrm>
        </p:spPr>
        <p:txBody>
          <a:bodyPr>
            <a:normAutofit/>
          </a:bodyPr>
          <a:lstStyle/>
          <a:p>
            <a:r>
              <a:rPr lang="en-US" sz="2333" dirty="0">
                <a:solidFill>
                  <a:schemeClr val="bg1"/>
                </a:solidFill>
                <a:highlight>
                  <a:srgbClr val="FF0000"/>
                </a:highlight>
              </a:rPr>
              <a:t>Tea etiquette for children</a:t>
            </a:r>
            <a:endParaRPr lang="en-US" sz="2333" b="1" dirty="0">
              <a:solidFill>
                <a:schemeClr val="accent2"/>
              </a:solidFill>
            </a:endParaRPr>
          </a:p>
          <a:p>
            <a:endParaRPr lang="en-US" dirty="0">
              <a:solidFill>
                <a:srgbClr val="C00000"/>
              </a:solidFill>
            </a:endParaRPr>
          </a:p>
          <a:p>
            <a:endParaRPr lang="en-US" dirty="0">
              <a:solidFill>
                <a:srgbClr val="C00000"/>
              </a:solidFill>
            </a:endParaRPr>
          </a:p>
        </p:txBody>
      </p:sp>
      <p:sp>
        <p:nvSpPr>
          <p:cNvPr id="8" name="Content Placeholder 7">
            <a:extLst>
              <a:ext uri="{FF2B5EF4-FFF2-40B4-BE49-F238E27FC236}">
                <a16:creationId xmlns:a16="http://schemas.microsoft.com/office/drawing/2014/main" id="{D308244B-7992-1B2D-72ED-E82354CE94FE}"/>
              </a:ext>
            </a:extLst>
          </p:cNvPr>
          <p:cNvSpPr>
            <a:spLocks noGrp="1"/>
          </p:cNvSpPr>
          <p:nvPr>
            <p:ph sz="quarter" idx="12"/>
          </p:nvPr>
        </p:nvSpPr>
        <p:spPr>
          <a:xfrm>
            <a:off x="7720889" y="283826"/>
            <a:ext cx="4318711" cy="6181269"/>
          </a:xfrm>
        </p:spPr>
        <p:txBody>
          <a:bodyPr>
            <a:noAutofit/>
          </a:bodyPr>
          <a:lstStyle/>
          <a:p>
            <a:r>
              <a:rPr lang="en-US" sz="2333" b="1" dirty="0">
                <a:solidFill>
                  <a:schemeClr val="tx1"/>
                </a:solidFill>
                <a:latin typeface="Abadi" panose="020B0604020104020204" pitchFamily="34" charset="0"/>
                <a:hlinkClick r:id="" action="ppaction://noaction">
                  <a:extLst>
                    <a:ext uri="{A12FA001-AC4F-418D-AE19-62706E023703}">
                      <ahyp:hlinkClr xmlns:ahyp="http://schemas.microsoft.com/office/drawing/2018/hyperlinkcolor" val="tx"/>
                    </a:ext>
                  </a:extLst>
                </a:hlinkClick>
              </a:rPr>
              <a:t>Great websites for tea etiquette</a:t>
            </a:r>
          </a:p>
          <a:p>
            <a:r>
              <a:rPr lang="en-US" sz="2333" b="1" dirty="0">
                <a:solidFill>
                  <a:schemeClr val="tx1"/>
                </a:solidFill>
                <a:latin typeface="Abadi" panose="020B0604020104020204" pitchFamily="34" charset="0"/>
                <a:hlinkClick r:id="" action="ppaction://noaction">
                  <a:extLst>
                    <a:ext uri="{A12FA001-AC4F-418D-AE19-62706E023703}">
                      <ahyp:hlinkClr xmlns:ahyp="http://schemas.microsoft.com/office/drawing/2018/hyperlinkcolor" val="tx"/>
                    </a:ext>
                  </a:extLst>
                </a:hlinkClick>
              </a:rPr>
              <a:t>http://www.tea-happiness.com/2019/01/teaching-kids-through-tea-parties.html</a:t>
            </a:r>
            <a:endParaRPr lang="en-US" sz="2333" b="1" dirty="0">
              <a:solidFill>
                <a:schemeClr val="tx1"/>
              </a:solidFill>
              <a:latin typeface="Abadi" panose="020B0604020104020204" pitchFamily="34" charset="0"/>
            </a:endParaRPr>
          </a:p>
          <a:p>
            <a:endParaRPr lang="en-US" sz="2333" b="1" dirty="0">
              <a:solidFill>
                <a:schemeClr val="tx1"/>
              </a:solidFill>
              <a:latin typeface="Abadi" panose="020B0604020104020204" pitchFamily="34" charset="0"/>
            </a:endParaRPr>
          </a:p>
          <a:p>
            <a:r>
              <a:rPr lang="en-US" sz="2333" b="1" dirty="0">
                <a:solidFill>
                  <a:schemeClr val="tx1"/>
                </a:solidFill>
                <a:latin typeface="Abadi" panose="020B0604020104020204" pitchFamily="34" charset="0"/>
                <a:hlinkClick r:id="rId3">
                  <a:extLst>
                    <a:ext uri="{A12FA001-AC4F-418D-AE19-62706E023703}">
                      <ahyp:hlinkClr xmlns:ahyp="http://schemas.microsoft.com/office/drawing/2018/hyperlinkcolor" val="tx"/>
                    </a:ext>
                  </a:extLst>
                </a:hlinkClick>
              </a:rPr>
              <a:t>https://www.eastangelharbor.com/blog/tea-hat-blog/little-girls-tea-party-ettiquette</a:t>
            </a:r>
            <a:endParaRPr lang="en-US" sz="2333" b="1" dirty="0">
              <a:solidFill>
                <a:schemeClr val="tx1"/>
              </a:solidFill>
              <a:latin typeface="Abadi" panose="020B0604020104020204" pitchFamily="34" charset="0"/>
            </a:endParaRPr>
          </a:p>
          <a:p>
            <a:endParaRPr lang="en-US" sz="2333" b="1" dirty="0">
              <a:solidFill>
                <a:schemeClr val="tx1"/>
              </a:solidFill>
              <a:latin typeface="Abadi" panose="020B0604020104020204" pitchFamily="34" charset="0"/>
            </a:endParaRPr>
          </a:p>
          <a:p>
            <a:r>
              <a:rPr lang="en-US" sz="2333" b="1" dirty="0">
                <a:solidFill>
                  <a:schemeClr val="tx1"/>
                </a:solidFill>
                <a:latin typeface="Abadi" panose="020B0604020104020204" pitchFamily="34" charset="0"/>
                <a:hlinkClick r:id="rId4">
                  <a:extLst>
                    <a:ext uri="{A12FA001-AC4F-418D-AE19-62706E023703}">
                      <ahyp:hlinkClr xmlns:ahyp="http://schemas.microsoft.com/office/drawing/2018/hyperlinkcolor" val="tx"/>
                    </a:ext>
                  </a:extLst>
                </a:hlinkClick>
              </a:rPr>
              <a:t>https://youtu.be/nKup3embP0c?si=L3JNNwPrS96vTZMp</a:t>
            </a:r>
            <a:endParaRPr lang="en-US" sz="2333" b="1" dirty="0">
              <a:solidFill>
                <a:schemeClr val="tx1"/>
              </a:solidFill>
              <a:latin typeface="Abadi" panose="020B0604020104020204" pitchFamily="34" charset="0"/>
            </a:endParaRPr>
          </a:p>
          <a:p>
            <a:endParaRPr lang="en-US" sz="2333" b="1" dirty="0">
              <a:solidFill>
                <a:schemeClr val="tx1"/>
              </a:solidFill>
              <a:latin typeface="Abadi" panose="020B0604020104020204" pitchFamily="34" charset="0"/>
            </a:endParaRPr>
          </a:p>
          <a:p>
            <a:r>
              <a:rPr lang="en-US" sz="2333" b="1" dirty="0">
                <a:highlight>
                  <a:srgbClr val="C0C0C0"/>
                </a:highlight>
                <a:latin typeface="Abadi" panose="020B0604020104020204" pitchFamily="34" charset="0"/>
                <a:hlinkClick r:id="rId5">
                  <a:extLst>
                    <a:ext uri="{A12FA001-AC4F-418D-AE19-62706E023703}">
                      <ahyp:hlinkClr xmlns:ahyp="http://schemas.microsoft.com/office/drawing/2018/hyperlinkcolor" val="tx"/>
                    </a:ext>
                  </a:extLst>
                </a:hlinkClick>
              </a:rPr>
              <a:t>https://www.culturekidsmedia.com/videos/tea-time-rules-a-kids-guide-to-afternoon-tea-etiquette-not-high-tea-1/</a:t>
            </a:r>
            <a:endParaRPr lang="en-US" sz="2333" b="1" dirty="0">
              <a:highlight>
                <a:srgbClr val="C0C0C0"/>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22B11240-AF96-F78D-203E-0A756766FEEC}"/>
              </a:ext>
            </a:extLst>
          </p:cNvPr>
          <p:cNvSpPr>
            <a:spLocks noGrp="1"/>
          </p:cNvSpPr>
          <p:nvPr>
            <p:ph type="sldNum" sz="quarter" idx="4"/>
          </p:nvPr>
        </p:nvSpPr>
        <p:spPr/>
        <p:txBody>
          <a:bodyPr/>
          <a:lstStyle/>
          <a:p>
            <a:r>
              <a:rPr lang="en-US" dirty="0"/>
              <a:t>30</a:t>
            </a:r>
          </a:p>
        </p:txBody>
      </p:sp>
      <p:sp>
        <p:nvSpPr>
          <p:cNvPr id="5" name="Footer Placeholder 4">
            <a:extLst>
              <a:ext uri="{FF2B5EF4-FFF2-40B4-BE49-F238E27FC236}">
                <a16:creationId xmlns:a16="http://schemas.microsoft.com/office/drawing/2014/main" id="{8B152D42-19CB-0158-9633-1AF3ACD9C4E2}"/>
              </a:ext>
            </a:extLst>
          </p:cNvPr>
          <p:cNvSpPr>
            <a:spLocks noGrp="1"/>
          </p:cNvSpPr>
          <p:nvPr>
            <p:ph type="ftr" sz="quarter" idx="4294967295"/>
          </p:nvPr>
        </p:nvSpPr>
        <p:spPr>
          <a:xfrm>
            <a:off x="8753740" y="6465094"/>
            <a:ext cx="3438260" cy="310885"/>
          </a:xfrm>
        </p:spPr>
        <p:txBody>
          <a:bodyPr/>
          <a:lstStyle/>
          <a:p>
            <a:endParaRPr lang="en-US" dirty="0"/>
          </a:p>
        </p:txBody>
      </p:sp>
      <p:pic>
        <p:nvPicPr>
          <p:cNvPr id="11" name="Picture 10">
            <a:extLst>
              <a:ext uri="{FF2B5EF4-FFF2-40B4-BE49-F238E27FC236}">
                <a16:creationId xmlns:a16="http://schemas.microsoft.com/office/drawing/2014/main" id="{088E2C6A-D618-46CF-6E30-4398DA07010A}"/>
              </a:ext>
            </a:extLst>
          </p:cNvPr>
          <p:cNvPicPr>
            <a:picLocks noChangeAspect="1"/>
          </p:cNvPicPr>
          <p:nvPr/>
        </p:nvPicPr>
        <p:blipFill>
          <a:blip r:embed="rId6"/>
          <a:stretch>
            <a:fillRect/>
          </a:stretch>
        </p:blipFill>
        <p:spPr>
          <a:xfrm>
            <a:off x="4705048" y="186762"/>
            <a:ext cx="2253538" cy="1270377"/>
          </a:xfrm>
          <a:prstGeom prst="rect">
            <a:avLst/>
          </a:prstGeom>
        </p:spPr>
      </p:pic>
      <p:sp>
        <p:nvSpPr>
          <p:cNvPr id="9" name="TextBox 8">
            <a:extLst>
              <a:ext uri="{FF2B5EF4-FFF2-40B4-BE49-F238E27FC236}">
                <a16:creationId xmlns:a16="http://schemas.microsoft.com/office/drawing/2014/main" id="{FACE93AC-624F-99FA-13A2-B925B2C24621}"/>
              </a:ext>
            </a:extLst>
          </p:cNvPr>
          <p:cNvSpPr txBox="1"/>
          <p:nvPr/>
        </p:nvSpPr>
        <p:spPr>
          <a:xfrm>
            <a:off x="190654" y="1620813"/>
            <a:ext cx="7491983" cy="4708981"/>
          </a:xfrm>
          <a:prstGeom prst="rect">
            <a:avLst/>
          </a:prstGeom>
          <a:noFill/>
        </p:spPr>
        <p:txBody>
          <a:bodyPr wrap="square">
            <a:spAutoFit/>
          </a:bodyPr>
          <a:lstStyle/>
          <a:p>
            <a:r>
              <a:rPr lang="en-US" sz="2000" b="1" dirty="0">
                <a:solidFill>
                  <a:schemeClr val="accent2"/>
                </a:solidFill>
                <a:latin typeface="Abadi" panose="020B0604020104020204" pitchFamily="34" charset="0"/>
                <a:ea typeface="ADLaM Display" panose="02010000000000000000" pitchFamily="2" charset="0"/>
                <a:cs typeface="ADLaM Display" panose="02010000000000000000" pitchFamily="2" charset="0"/>
              </a:rPr>
              <a:t>Etiquette and Manners: Austen's novels are known for their exploration of social etiquette and manners. The rules and customs surrounding tea-drinking, such as how one should pour and serve the tea, were often used to illustrate a character's social standing and manners. Good manners were highly valued in Austen's society.</a:t>
            </a:r>
          </a:p>
          <a:p>
            <a:endParaRPr lang="en-US" sz="2000"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endParaRPr>
          </a:p>
          <a:p>
            <a:r>
              <a:rPr lang="en-US" sz="2000" b="1" dirty="0">
                <a:solidFill>
                  <a:schemeClr val="accent2"/>
                </a:solidFill>
              </a:rPr>
              <a:t>Manners and Etiquette: The rules of etiquette surrounding tea-drinking provided a microcosm for the broader social norms and expectations of Austen's time. The art of pouring tea, holding a teacup, and engaging in polite discourse were all reflective of one's upbringing and societal standing. In "Emma," for instance, Emma </a:t>
            </a:r>
            <a:r>
              <a:rPr lang="en-US" sz="2000" b="1" dirty="0" err="1">
                <a:solidFill>
                  <a:schemeClr val="accent2"/>
                </a:solidFill>
              </a:rPr>
              <a:t>Woodhouse's</a:t>
            </a:r>
            <a:r>
              <a:rPr lang="en-US" sz="2000" b="1" dirty="0">
                <a:solidFill>
                  <a:schemeClr val="accent2"/>
                </a:solidFill>
              </a:rPr>
              <a:t> guidance on tea service at her tea party demonstrates her authority and desire to control social situations</a:t>
            </a:r>
            <a:endParaRPr lang="en-US" sz="2000"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768134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F1C8-7301-137B-5AC3-068758E2B02F}"/>
              </a:ext>
            </a:extLst>
          </p:cNvPr>
          <p:cNvSpPr>
            <a:spLocks noGrp="1"/>
          </p:cNvSpPr>
          <p:nvPr>
            <p:ph type="ctrTitle"/>
          </p:nvPr>
        </p:nvSpPr>
        <p:spPr>
          <a:xfrm>
            <a:off x="95251" y="0"/>
            <a:ext cx="6460998" cy="6858000"/>
          </a:xfrm>
        </p:spPr>
        <p:txBody>
          <a:bodyPr anchor="ctr">
            <a:normAutofit fontScale="90000"/>
          </a:bodyPr>
          <a:lstStyle/>
          <a:p>
            <a:pPr marL="380985" indent="-380985">
              <a:buFont typeface="Wingdings" panose="05000000000000000000" pitchFamily="2" charset="2"/>
              <a:buChar char="v"/>
            </a:pPr>
            <a:r>
              <a:rPr lang="en-US" sz="2667" b="1" dirty="0">
                <a:solidFill>
                  <a:schemeClr val="accent2"/>
                </a:solidFill>
              </a:rPr>
              <a:t>Tea  Etiquette</a:t>
            </a:r>
            <a:br>
              <a:rPr lang="en-US" sz="2667" b="1" dirty="0">
                <a:solidFill>
                  <a:schemeClr val="accent2"/>
                </a:solidFill>
              </a:rPr>
            </a:br>
            <a:r>
              <a:rPr lang="en-US" sz="2667" b="1" dirty="0">
                <a:solidFill>
                  <a:schemeClr val="accent2"/>
                </a:solidFill>
              </a:rPr>
              <a:t> </a:t>
            </a:r>
            <a:br>
              <a:rPr lang="en-US" sz="2000" b="1" dirty="0"/>
            </a:br>
            <a:r>
              <a:rPr lang="en-US" sz="2000" b="1" dirty="0">
                <a:solidFill>
                  <a:schemeClr val="tx1"/>
                </a:solidFill>
              </a:rPr>
              <a:t>Take small bites</a:t>
            </a:r>
            <a:br>
              <a:rPr lang="en-US" sz="2000" b="1" dirty="0">
                <a:solidFill>
                  <a:schemeClr val="tx1"/>
                </a:solidFill>
              </a:rPr>
            </a:br>
            <a:br>
              <a:rPr lang="en-US" sz="2000" b="1" dirty="0">
                <a:solidFill>
                  <a:schemeClr val="tx1"/>
                </a:solidFill>
              </a:rPr>
            </a:br>
            <a:r>
              <a:rPr lang="en-US" sz="2000" b="1" dirty="0">
                <a:solidFill>
                  <a:schemeClr val="tx1"/>
                </a:solidFill>
              </a:rPr>
              <a:t>Talk in a quiet voice</a:t>
            </a:r>
            <a:br>
              <a:rPr lang="en-US" sz="2000" b="1" dirty="0">
                <a:solidFill>
                  <a:schemeClr val="tx1"/>
                </a:solidFill>
              </a:rPr>
            </a:br>
            <a:br>
              <a:rPr lang="en-US" sz="2000" b="1" dirty="0">
                <a:solidFill>
                  <a:schemeClr val="tx1"/>
                </a:solidFill>
              </a:rPr>
            </a:br>
            <a:r>
              <a:rPr lang="en-US" sz="2000" b="1" dirty="0">
                <a:solidFill>
                  <a:schemeClr val="tx1"/>
                </a:solidFill>
              </a:rPr>
              <a:t>Put sugar, milk, or lemon in the cup after the tea has been poured and not before. Lemon should not be used with milk</a:t>
            </a:r>
            <a:br>
              <a:rPr lang="en-US" sz="2000" b="1" dirty="0">
                <a:solidFill>
                  <a:schemeClr val="tx1"/>
                </a:solidFill>
              </a:rPr>
            </a:br>
            <a:br>
              <a:rPr lang="en-US" sz="2000" b="1" dirty="0">
                <a:solidFill>
                  <a:schemeClr val="tx1"/>
                </a:solidFill>
              </a:rPr>
            </a:br>
            <a:r>
              <a:rPr lang="en-US" sz="2000" b="1" dirty="0">
                <a:solidFill>
                  <a:schemeClr val="tx1"/>
                </a:solidFill>
              </a:rPr>
              <a:t>Place the spoon on the saucer, not the table.</a:t>
            </a:r>
            <a:br>
              <a:rPr lang="en-US" sz="2000" b="1" dirty="0">
                <a:solidFill>
                  <a:schemeClr val="tx1"/>
                </a:solidFill>
              </a:rPr>
            </a:br>
            <a:r>
              <a:rPr lang="en-US" sz="2000" b="1" dirty="0">
                <a:solidFill>
                  <a:schemeClr val="tx1"/>
                </a:solidFill>
              </a:rPr>
              <a:t>Sip the tea and don’t slurp</a:t>
            </a:r>
            <a:br>
              <a:rPr lang="en-US" sz="2000" b="1" dirty="0">
                <a:solidFill>
                  <a:schemeClr val="tx1"/>
                </a:solidFill>
              </a:rPr>
            </a:br>
            <a:br>
              <a:rPr lang="en-US" sz="2000" b="1" dirty="0">
                <a:solidFill>
                  <a:schemeClr val="tx1"/>
                </a:solidFill>
              </a:rPr>
            </a:br>
            <a:r>
              <a:rPr lang="en-US" sz="2000" b="1" dirty="0">
                <a:solidFill>
                  <a:schemeClr val="tx1"/>
                </a:solidFill>
              </a:rPr>
              <a:t>Wait for the host or older person to pick up their napkin first. Then you can. Place it in your lap with the crease towards  your waist. </a:t>
            </a:r>
            <a:br>
              <a:rPr lang="en-US" sz="2000" b="1" dirty="0">
                <a:solidFill>
                  <a:schemeClr val="tx1"/>
                </a:solidFill>
              </a:rPr>
            </a:br>
            <a:br>
              <a:rPr lang="en-US" sz="2000" b="1" dirty="0">
                <a:solidFill>
                  <a:schemeClr val="tx1"/>
                </a:solidFill>
              </a:rPr>
            </a:br>
            <a:r>
              <a:rPr lang="en-US" sz="2000" b="1" dirty="0">
                <a:solidFill>
                  <a:schemeClr val="tx1"/>
                </a:solidFill>
              </a:rPr>
              <a:t>Don’t talk with food in your mouth.</a:t>
            </a:r>
            <a:br>
              <a:rPr lang="en-US" sz="2000" b="1" dirty="0">
                <a:solidFill>
                  <a:schemeClr val="tx1"/>
                </a:solidFill>
              </a:rPr>
            </a:br>
            <a:br>
              <a:rPr lang="en-US" sz="2000" b="1" dirty="0">
                <a:solidFill>
                  <a:schemeClr val="tx1"/>
                </a:solidFill>
              </a:rPr>
            </a:br>
            <a:r>
              <a:rPr lang="en-US" sz="2000" b="1" dirty="0">
                <a:solidFill>
                  <a:schemeClr val="tx1"/>
                </a:solidFill>
              </a:rPr>
              <a:t>Don’t put your elbow on the table.</a:t>
            </a:r>
            <a:br>
              <a:rPr lang="en-US" sz="2000" b="1" dirty="0">
                <a:solidFill>
                  <a:schemeClr val="tx1"/>
                </a:solidFill>
              </a:rPr>
            </a:br>
            <a:br>
              <a:rPr lang="en-US" sz="2000" b="1" dirty="0">
                <a:solidFill>
                  <a:schemeClr val="tx1"/>
                </a:solidFill>
              </a:rPr>
            </a:br>
            <a:r>
              <a:rPr lang="en-US" sz="2000" b="1" dirty="0">
                <a:solidFill>
                  <a:schemeClr val="tx1"/>
                </a:solidFill>
              </a:rPr>
              <a:t>Don’t push your plate away when you are finished</a:t>
            </a:r>
            <a:br>
              <a:rPr lang="en-US" sz="2000" b="1" dirty="0">
                <a:solidFill>
                  <a:schemeClr val="tx1"/>
                </a:solidFill>
              </a:rPr>
            </a:br>
            <a:r>
              <a:rPr lang="en-US" sz="2000" b="1" dirty="0">
                <a:solidFill>
                  <a:schemeClr val="tx1"/>
                </a:solidFill>
              </a:rPr>
              <a:t>Write a thank you note to the person who invited you. </a:t>
            </a:r>
            <a:br>
              <a:rPr lang="en-US" sz="2000" b="1" dirty="0">
                <a:solidFill>
                  <a:schemeClr val="tx1"/>
                </a:solidFill>
              </a:rPr>
            </a:br>
            <a:br>
              <a:rPr lang="en-US" sz="2000" b="1" dirty="0"/>
            </a:br>
            <a:endParaRPr lang="en-US" sz="2000" b="1" dirty="0"/>
          </a:p>
        </p:txBody>
      </p:sp>
      <p:pic>
        <p:nvPicPr>
          <p:cNvPr id="6" name="Picture 5" descr="Chinese tea ceremony">
            <a:extLst>
              <a:ext uri="{FF2B5EF4-FFF2-40B4-BE49-F238E27FC236}">
                <a16:creationId xmlns:a16="http://schemas.microsoft.com/office/drawing/2014/main" id="{83E2F71C-4B9F-2755-D4AC-98EB41B68889}"/>
              </a:ext>
            </a:extLst>
          </p:cNvPr>
          <p:cNvPicPr>
            <a:picLocks noChangeAspect="1"/>
          </p:cNvPicPr>
          <p:nvPr/>
        </p:nvPicPr>
        <p:blipFill>
          <a:blip r:embed="rId2"/>
          <a:srcRect l="35169" r="13494" b="-1"/>
          <a:stretch>
            <a:fillRect/>
          </a:stretch>
        </p:blipFill>
        <p:spPr>
          <a:xfrm>
            <a:off x="6848856" y="914400"/>
            <a:ext cx="3867913" cy="5029200"/>
          </a:xfrm>
          <a:prstGeom prst="rect">
            <a:avLst/>
          </a:prstGeom>
          <a:noFill/>
        </p:spPr>
      </p:pic>
      <p:sp>
        <p:nvSpPr>
          <p:cNvPr id="4" name="Slide Number Placeholder 3" hidden="1">
            <a:extLst>
              <a:ext uri="{FF2B5EF4-FFF2-40B4-BE49-F238E27FC236}">
                <a16:creationId xmlns:a16="http://schemas.microsoft.com/office/drawing/2014/main" id="{A64402CB-B4FB-0D3F-0001-41E7911CD491}"/>
              </a:ext>
            </a:extLst>
          </p:cNvPr>
          <p:cNvSpPr>
            <a:spLocks noGrp="1"/>
          </p:cNvSpPr>
          <p:nvPr>
            <p:ph type="sldNum" sz="quarter" idx="4294967295"/>
          </p:nvPr>
        </p:nvSpPr>
        <p:spPr>
          <a:xfrm>
            <a:off x="11353800" y="5879808"/>
            <a:ext cx="661416" cy="895899"/>
          </a:xfrm>
        </p:spPr>
        <p:txBody>
          <a:bodyPr/>
          <a:lstStyle/>
          <a:p>
            <a:pPr>
              <a:spcAft>
                <a:spcPts val="500"/>
              </a:spcAft>
            </a:pPr>
            <a:fld id="{58FB4751-880F-D840-AAA9-3A15815CC996}" type="slidenum">
              <a:rPr lang="en-US" smtClean="0"/>
              <a:pPr>
                <a:spcAft>
                  <a:spcPts val="500"/>
                </a:spcAft>
              </a:pPr>
              <a:t>6</a:t>
            </a:fld>
            <a:endParaRPr lang="en-US"/>
          </a:p>
        </p:txBody>
      </p:sp>
    </p:spTree>
    <p:extLst>
      <p:ext uri="{BB962C8B-B14F-4D97-AF65-F5344CB8AC3E}">
        <p14:creationId xmlns:p14="http://schemas.microsoft.com/office/powerpoint/2010/main" val="2728419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455365D7-E0A8-B2DA-57C0-0C8114DB2F80}"/>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1" name="Rectangle 3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4" name="Title 3">
            <a:extLst>
              <a:ext uri="{FF2B5EF4-FFF2-40B4-BE49-F238E27FC236}">
                <a16:creationId xmlns:a16="http://schemas.microsoft.com/office/drawing/2014/main" id="{F46BD482-13F7-80D5-89A4-A38E2970357A}"/>
              </a:ext>
            </a:extLst>
          </p:cNvPr>
          <p:cNvSpPr>
            <a:spLocks noGrp="1"/>
          </p:cNvSpPr>
          <p:nvPr>
            <p:ph type="title"/>
          </p:nvPr>
        </p:nvSpPr>
        <p:spPr>
          <a:xfrm>
            <a:off x="836247" y="1085549"/>
            <a:ext cx="3430947" cy="4686903"/>
          </a:xfrm>
        </p:spPr>
        <p:txBody>
          <a:bodyPr vert="horz" lIns="91440" tIns="45720" rIns="91440" bIns="45720" rtlCol="0" anchor="ctr">
            <a:normAutofit/>
          </a:bodyPr>
          <a:lstStyle/>
          <a:p>
            <a:pPr algn="r"/>
            <a:r>
              <a:rPr lang="en-US" dirty="0">
                <a:solidFill>
                  <a:schemeClr val="tx1"/>
                </a:solidFill>
              </a:rPr>
              <a:t>Tea Etiquette with the table. </a:t>
            </a:r>
          </a:p>
        </p:txBody>
      </p:sp>
      <p:cxnSp>
        <p:nvCxnSpPr>
          <p:cNvPr id="34" name="Straight Connector 3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FCFC6DD7-B239-9105-8A00-7BEA89FF4B42}"/>
              </a:ext>
            </a:extLst>
          </p:cNvPr>
          <p:cNvSpPr>
            <a:spLocks noGrp="1"/>
          </p:cNvSpPr>
          <p:nvPr>
            <p:ph idx="1"/>
          </p:nvPr>
        </p:nvSpPr>
        <p:spPr>
          <a:xfrm>
            <a:off x="5041399" y="1085549"/>
            <a:ext cx="5579707" cy="4686903"/>
          </a:xfrm>
        </p:spPr>
        <p:txBody>
          <a:bodyPr vert="horz" lIns="91440" tIns="45720" rIns="91440" bIns="45720" rtlCol="0" anchor="ctr">
            <a:normAutofit/>
          </a:bodyPr>
          <a:lstStyle/>
          <a:p>
            <a:r>
              <a:rPr lang="en-US">
                <a:solidFill>
                  <a:schemeClr val="tx1"/>
                </a:solidFill>
              </a:rPr>
              <a:t>Etiquette in Society, in Business, in Politics and at Home, published in 1922, specifies that a properly arranged tea tray should include a kettle already boiling with a lamp underneath, an empty teapot, a caddy of tea, a tea strainer, a slop bowl, a cream pitcher, a sugar bowl, and lemon slices on a glass dish. Additionally, a stack of matching cups and saucers, small tea plates, and a folded napkin on each plate are required. For food, one dish should contain hot bread, another sandwiches, and a third cake. The use of a tea table or a stand with three small shelves is recommended, with the top plate covered.</a:t>
            </a:r>
          </a:p>
        </p:txBody>
      </p:sp>
      <p:sp>
        <p:nvSpPr>
          <p:cNvPr id="36"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38"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162923306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6EE32-CF40-EC99-1538-58B73CCEFD15}"/>
              </a:ext>
            </a:extLst>
          </p:cNvPr>
          <p:cNvSpPr>
            <a:spLocks noGrp="1"/>
          </p:cNvSpPr>
          <p:nvPr>
            <p:ph type="title"/>
          </p:nvPr>
        </p:nvSpPr>
        <p:spPr/>
        <p:txBody>
          <a:bodyPr/>
          <a:lstStyle/>
          <a:p>
            <a:r>
              <a:rPr lang="en-US" dirty="0"/>
              <a:t>Preparing the Tea</a:t>
            </a:r>
          </a:p>
        </p:txBody>
      </p:sp>
      <p:graphicFrame>
        <p:nvGraphicFramePr>
          <p:cNvPr id="5" name="Text Placeholder 2">
            <a:extLst>
              <a:ext uri="{FF2B5EF4-FFF2-40B4-BE49-F238E27FC236}">
                <a16:creationId xmlns:a16="http://schemas.microsoft.com/office/drawing/2014/main" id="{F59CE09F-943B-0F7E-B9E2-F1669BF1049F}"/>
              </a:ext>
            </a:extLst>
          </p:cNvPr>
          <p:cNvGraphicFramePr/>
          <p:nvPr/>
        </p:nvGraphicFramePr>
        <p:xfrm>
          <a:off x="1154954" y="3237186"/>
          <a:ext cx="8825659" cy="2782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4083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5FB3-701E-A0F4-586C-4C85FCF1AFB4}"/>
              </a:ext>
            </a:extLst>
          </p:cNvPr>
          <p:cNvSpPr>
            <a:spLocks noGrp="1"/>
          </p:cNvSpPr>
          <p:nvPr>
            <p:ph type="title"/>
          </p:nvPr>
        </p:nvSpPr>
        <p:spPr/>
        <p:txBody>
          <a:bodyPr/>
          <a:lstStyle/>
          <a:p>
            <a:r>
              <a:rPr lang="en-US" sz="3000" b="1" dirty="0"/>
              <a:t>              Making Herb Tea</a:t>
            </a:r>
          </a:p>
        </p:txBody>
      </p:sp>
      <p:sp>
        <p:nvSpPr>
          <p:cNvPr id="3" name="Content Placeholder 2">
            <a:extLst>
              <a:ext uri="{FF2B5EF4-FFF2-40B4-BE49-F238E27FC236}">
                <a16:creationId xmlns:a16="http://schemas.microsoft.com/office/drawing/2014/main" id="{0B645400-2004-9832-6554-3CB7688EDD79}"/>
              </a:ext>
            </a:extLst>
          </p:cNvPr>
          <p:cNvSpPr>
            <a:spLocks noGrp="1"/>
          </p:cNvSpPr>
          <p:nvPr>
            <p:ph sz="half" idx="1"/>
          </p:nvPr>
        </p:nvSpPr>
        <p:spPr/>
        <p:txBody>
          <a:bodyPr>
            <a:normAutofit fontScale="85000" lnSpcReduction="20000"/>
          </a:bodyPr>
          <a:lstStyle/>
          <a:p>
            <a:r>
              <a:rPr lang="en-US" sz="2000" b="1" i="1" dirty="0">
                <a:latin typeface="Aharoni" panose="02010803020104030203" pitchFamily="2" charset="-79"/>
                <a:cs typeface="Aharoni" panose="02010803020104030203" pitchFamily="2" charset="-79"/>
              </a:rPr>
              <a:t>How to Make Herb Tea- </a:t>
            </a:r>
          </a:p>
          <a:p>
            <a:r>
              <a:rPr lang="en-US" sz="2000" b="1" i="1" dirty="0">
                <a:latin typeface="Aharoni" panose="02010803020104030203" pitchFamily="2" charset="-79"/>
                <a:cs typeface="Aharoni" panose="02010803020104030203" pitchFamily="2" charset="-79"/>
              </a:rPr>
              <a:t>Use any of the herbs from the Herb packet.  </a:t>
            </a:r>
          </a:p>
          <a:p>
            <a:r>
              <a:rPr lang="en-US" sz="2000" b="1" i="1" dirty="0">
                <a:latin typeface="Aharoni" panose="02010803020104030203" pitchFamily="2" charset="-79"/>
                <a:cs typeface="Aharoni" panose="02010803020104030203" pitchFamily="2" charset="-79"/>
              </a:rPr>
              <a:t>Garden fresh (mint, chamomile . Lemon balm) is easy to brew just like any other pot of tea.  Leaves are soft, herbaceous, and contain a rich and potent supply the naturally derived menthol oil. How to brew Herbal Tea:</a:t>
            </a:r>
          </a:p>
          <a:p>
            <a:endParaRPr lang="en-US" sz="2000" b="1" i="1" dirty="0">
              <a:latin typeface="Aharoni" panose="02010803020104030203" pitchFamily="2" charset="-79"/>
              <a:cs typeface="Aharoni" panose="02010803020104030203" pitchFamily="2" charset="-79"/>
            </a:endParaRPr>
          </a:p>
          <a:p>
            <a:r>
              <a:rPr lang="en-US" sz="2000" b="1" i="1" dirty="0">
                <a:latin typeface="Aharoni" panose="02010803020104030203" pitchFamily="2" charset="-79"/>
                <a:cs typeface="Aharoni" panose="02010803020104030203" pitchFamily="2" charset="-79"/>
              </a:rPr>
              <a:t> Using any type of tea infuser or tea bag, add about </a:t>
            </a:r>
            <a:r>
              <a:rPr lang="en-US" sz="2667" b="1" i="1" dirty="0">
                <a:latin typeface="Aharoni" panose="02010803020104030203" pitchFamily="2" charset="-79"/>
                <a:cs typeface="Aharoni" panose="02010803020104030203" pitchFamily="2" charset="-79"/>
              </a:rPr>
              <a:t>3 </a:t>
            </a:r>
            <a:r>
              <a:rPr lang="en-US" sz="2000" b="1" i="1" dirty="0">
                <a:latin typeface="Aharoni" panose="02010803020104030203" pitchFamily="2" charset="-79"/>
                <a:cs typeface="Aharoni" panose="02010803020104030203" pitchFamily="2" charset="-79"/>
              </a:rPr>
              <a:t>tsp of freshly dried herb to every  </a:t>
            </a:r>
            <a:r>
              <a:rPr lang="en-US" sz="3000" b="1" i="1" dirty="0">
                <a:latin typeface="Aharoni" panose="02010803020104030203" pitchFamily="2" charset="-79"/>
                <a:cs typeface="Aharoni" panose="02010803020104030203" pitchFamily="2" charset="-79"/>
              </a:rPr>
              <a:t>8</a:t>
            </a:r>
            <a:r>
              <a:rPr lang="en-US" sz="2000" b="1" i="1" dirty="0">
                <a:latin typeface="Aharoni" panose="02010803020104030203" pitchFamily="2" charset="-79"/>
                <a:cs typeface="Aharoni" panose="02010803020104030203" pitchFamily="2" charset="-79"/>
              </a:rPr>
              <a:t> oz of boiled water.</a:t>
            </a:r>
          </a:p>
          <a:p>
            <a:endParaRPr lang="en-US" sz="2000" b="1" i="1" dirty="0">
              <a:latin typeface="Aharoni" panose="02010803020104030203" pitchFamily="2" charset="-79"/>
              <a:cs typeface="Aharoni" panose="02010803020104030203" pitchFamily="2" charset="-79"/>
            </a:endParaRPr>
          </a:p>
          <a:p>
            <a:r>
              <a:rPr lang="en-US" sz="2000" b="1" i="1" dirty="0">
                <a:latin typeface="Aharoni" panose="02010803020104030203" pitchFamily="2" charset="-79"/>
                <a:cs typeface="Aharoni" panose="02010803020104030203" pitchFamily="2" charset="-79"/>
              </a:rPr>
              <a:t>. Allow herb to steep for about </a:t>
            </a:r>
            <a:r>
              <a:rPr lang="en-US" sz="3000" b="1" i="1" dirty="0">
                <a:latin typeface="Aharoni" panose="02010803020104030203" pitchFamily="2" charset="-79"/>
                <a:cs typeface="Aharoni" panose="02010803020104030203" pitchFamily="2" charset="-79"/>
              </a:rPr>
              <a:t>10-20</a:t>
            </a:r>
            <a:r>
              <a:rPr lang="en-US" sz="2000" b="1" i="1" dirty="0">
                <a:latin typeface="Aharoni" panose="02010803020104030203" pitchFamily="2" charset="-79"/>
                <a:cs typeface="Aharoni" panose="02010803020104030203" pitchFamily="2" charset="-79"/>
              </a:rPr>
              <a:t> minutes.</a:t>
            </a:r>
          </a:p>
          <a:p>
            <a:endParaRPr lang="en-US" dirty="0"/>
          </a:p>
        </p:txBody>
      </p:sp>
      <p:pic>
        <p:nvPicPr>
          <p:cNvPr id="7" name="Picture Placeholder 6">
            <a:extLst>
              <a:ext uri="{FF2B5EF4-FFF2-40B4-BE49-F238E27FC236}">
                <a16:creationId xmlns:a16="http://schemas.microsoft.com/office/drawing/2014/main" id="{1A58A263-9D9E-8854-0A38-6B7A6C3CB574}"/>
              </a:ext>
            </a:extLst>
          </p:cNvPr>
          <p:cNvPicPr>
            <a:picLocks noGrp="1" noChangeAspect="1"/>
          </p:cNvPicPr>
          <p:nvPr>
            <p:ph type="pic" sz="quarter" idx="13"/>
          </p:nvPr>
        </p:nvPicPr>
        <p:blipFill>
          <a:blip r:embed="rId3"/>
          <a:srcRect l="16501" r="16501"/>
          <a:stretch/>
        </p:blipFill>
        <p:spPr>
          <a:prstGeom prst="rect">
            <a:avLst/>
          </a:prstGeom>
        </p:spPr>
      </p:pic>
      <p:sp>
        <p:nvSpPr>
          <p:cNvPr id="6" name="Slide Number Placeholder 5">
            <a:extLst>
              <a:ext uri="{FF2B5EF4-FFF2-40B4-BE49-F238E27FC236}">
                <a16:creationId xmlns:a16="http://schemas.microsoft.com/office/drawing/2014/main" id="{67FF937E-306C-EC7F-0238-E8FBCEB2F2EB}"/>
              </a:ext>
            </a:extLst>
          </p:cNvPr>
          <p:cNvSpPr>
            <a:spLocks noGrp="1"/>
          </p:cNvSpPr>
          <p:nvPr>
            <p:ph type="sldNum" sz="quarter" idx="12"/>
          </p:nvPr>
        </p:nvSpPr>
        <p:spPr>
          <a:prstGeom prst="rect">
            <a:avLst/>
          </a:prstGeom>
        </p:spPr>
        <p:txBody>
          <a:bodyPr vert="horz" lIns="60512" tIns="30256" rIns="60512" bIns="30256" rtlCol="0" anchor="b"/>
          <a:lstStyle>
            <a:defPPr>
              <a:defRPr lang="en-US"/>
            </a:defPPr>
            <a:lvl1pPr marL="0" algn="r" defTabSz="302540" rtl="0" eaLnBrk="1" latinLnBrk="0" hangingPunct="1">
              <a:defRPr sz="662" kern="1200">
                <a:solidFill>
                  <a:schemeClr val="tx1">
                    <a:lumMod val="75000"/>
                    <a:lumOff val="25000"/>
                  </a:schemeClr>
                </a:solidFill>
                <a:latin typeface="+mn-lt"/>
                <a:ea typeface="+mn-ea"/>
                <a:cs typeface="+mn-cs"/>
              </a:defRPr>
            </a:lvl1pPr>
            <a:lvl2pPr marL="302540" algn="l" defTabSz="302540" rtl="0" eaLnBrk="1" latinLnBrk="0" hangingPunct="1">
              <a:defRPr sz="1191" kern="1200">
                <a:solidFill>
                  <a:schemeClr val="tx1"/>
                </a:solidFill>
                <a:latin typeface="+mn-lt"/>
                <a:ea typeface="+mn-ea"/>
                <a:cs typeface="+mn-cs"/>
              </a:defRPr>
            </a:lvl2pPr>
            <a:lvl3pPr marL="605080" algn="l" defTabSz="302540" rtl="0" eaLnBrk="1" latinLnBrk="0" hangingPunct="1">
              <a:defRPr sz="1191" kern="1200">
                <a:solidFill>
                  <a:schemeClr val="tx1"/>
                </a:solidFill>
                <a:latin typeface="+mn-lt"/>
                <a:ea typeface="+mn-ea"/>
                <a:cs typeface="+mn-cs"/>
              </a:defRPr>
            </a:lvl3pPr>
            <a:lvl4pPr marL="907620" algn="l" defTabSz="302540" rtl="0" eaLnBrk="1" latinLnBrk="0" hangingPunct="1">
              <a:defRPr sz="1191" kern="1200">
                <a:solidFill>
                  <a:schemeClr val="tx1"/>
                </a:solidFill>
                <a:latin typeface="+mn-lt"/>
                <a:ea typeface="+mn-ea"/>
                <a:cs typeface="+mn-cs"/>
              </a:defRPr>
            </a:lvl4pPr>
            <a:lvl5pPr marL="1210160" algn="l" defTabSz="302540" rtl="0" eaLnBrk="1" latinLnBrk="0" hangingPunct="1">
              <a:defRPr sz="1191" kern="1200">
                <a:solidFill>
                  <a:schemeClr val="tx1"/>
                </a:solidFill>
                <a:latin typeface="+mn-lt"/>
                <a:ea typeface="+mn-ea"/>
                <a:cs typeface="+mn-cs"/>
              </a:defRPr>
            </a:lvl5pPr>
            <a:lvl6pPr marL="1512700" algn="l" defTabSz="302540" rtl="0" eaLnBrk="1" latinLnBrk="0" hangingPunct="1">
              <a:defRPr sz="1191" kern="1200">
                <a:solidFill>
                  <a:schemeClr val="tx1"/>
                </a:solidFill>
                <a:latin typeface="+mn-lt"/>
                <a:ea typeface="+mn-ea"/>
                <a:cs typeface="+mn-cs"/>
              </a:defRPr>
            </a:lvl6pPr>
            <a:lvl7pPr marL="1815240" algn="l" defTabSz="302540" rtl="0" eaLnBrk="1" latinLnBrk="0" hangingPunct="1">
              <a:defRPr sz="1191" kern="1200">
                <a:solidFill>
                  <a:schemeClr val="tx1"/>
                </a:solidFill>
                <a:latin typeface="+mn-lt"/>
                <a:ea typeface="+mn-ea"/>
                <a:cs typeface="+mn-cs"/>
              </a:defRPr>
            </a:lvl7pPr>
            <a:lvl8pPr marL="2117780" algn="l" defTabSz="302540" rtl="0" eaLnBrk="1" latinLnBrk="0" hangingPunct="1">
              <a:defRPr sz="1191" kern="1200">
                <a:solidFill>
                  <a:schemeClr val="tx1"/>
                </a:solidFill>
                <a:latin typeface="+mn-lt"/>
                <a:ea typeface="+mn-ea"/>
                <a:cs typeface="+mn-cs"/>
              </a:defRPr>
            </a:lvl8pPr>
            <a:lvl9pPr marL="2420320" algn="l" defTabSz="302540" rtl="0" eaLnBrk="1" latinLnBrk="0" hangingPunct="1">
              <a:defRPr sz="1191" kern="1200">
                <a:solidFill>
                  <a:schemeClr val="tx1"/>
                </a:solidFill>
                <a:latin typeface="+mn-lt"/>
                <a:ea typeface="+mn-ea"/>
                <a:cs typeface="+mn-cs"/>
              </a:defRPr>
            </a:lvl9pPr>
          </a:lstStyle>
          <a:p>
            <a:r>
              <a:rPr lang="en-US" dirty="0"/>
              <a:t>311</a:t>
            </a:r>
          </a:p>
        </p:txBody>
      </p:sp>
    </p:spTree>
    <p:extLst>
      <p:ext uri="{BB962C8B-B14F-4D97-AF65-F5344CB8AC3E}">
        <p14:creationId xmlns:p14="http://schemas.microsoft.com/office/powerpoint/2010/main" val="31365562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 Boardroom</Template>
  <TotalTime>13239</TotalTime>
  <Words>2341</Words>
  <Application>Microsoft Office PowerPoint</Application>
  <PresentationFormat>Widescreen</PresentationFormat>
  <Paragraphs>127</Paragraphs>
  <Slides>21</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Abadi</vt:lpstr>
      <vt:lpstr>ADLaM Display</vt:lpstr>
      <vt:lpstr>Aharoni</vt:lpstr>
      <vt:lpstr>Aptos</vt:lpstr>
      <vt:lpstr>Century Gothic</vt:lpstr>
      <vt:lpstr>Courier New</vt:lpstr>
      <vt:lpstr>Sagona Book</vt:lpstr>
      <vt:lpstr>Wingdings</vt:lpstr>
      <vt:lpstr>Wingdings 3</vt:lpstr>
      <vt:lpstr>Ion Boardroom</vt:lpstr>
      <vt:lpstr>Jane Austen and Tea</vt:lpstr>
      <vt:lpstr>PowerPoint Presentation</vt:lpstr>
      <vt:lpstr>History of Tea</vt:lpstr>
      <vt:lpstr>\</vt:lpstr>
      <vt:lpstr> </vt:lpstr>
      <vt:lpstr>Tea  Etiquette   Take small bites  Talk in a quiet voice  Put sugar, milk, or lemon in the cup after the tea has been poured and not before. Lemon should not be used with milk  Place the spoon on the saucer, not the table. Sip the tea and don’t slurp  Wait for the host or older person to pick up their napkin first. Then you can. Place it in your lap with the crease towards  your waist.   Don’t talk with food in your mouth.  Don’t put your elbow on the table.  Don’t push your plate away when you are finished Write a thank you note to the person who invited you.   </vt:lpstr>
      <vt:lpstr>Tea Etiquette with the table. </vt:lpstr>
      <vt:lpstr>Preparing the Tea</vt:lpstr>
      <vt:lpstr>              Making Herb Tea</vt:lpstr>
      <vt:lpstr>Serving the Tea</vt:lpstr>
      <vt:lpstr>British and Herbal teas</vt:lpstr>
      <vt:lpstr>British Teas </vt:lpstr>
      <vt:lpstr>Tea characteristics </vt:lpstr>
      <vt:lpstr>Herbal Teas</vt:lpstr>
      <vt:lpstr> Herbal teas in Kit</vt:lpstr>
      <vt:lpstr>Tea with Jane Austen</vt:lpstr>
      <vt:lpstr> Buttered  Apple Tart </vt:lpstr>
      <vt:lpstr>PowerPoint Presentation</vt:lpstr>
      <vt:lpstr>Clotted Cream Scones  Very popular during Regency period and still today on every British Tea Party </vt:lpstr>
      <vt:lpstr>Victoria Sponge Cake</vt:lpstr>
      <vt:lpstr>Disclaimer And Liability Clause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Perry, Adam D. (Maintenance)</dc:creator>
  <cp:lastModifiedBy>Amy Perry</cp:lastModifiedBy>
  <cp:revision>1</cp:revision>
  <dcterms:created xsi:type="dcterms:W3CDTF">2026-05-18T16:59:34Z</dcterms:created>
  <dcterms:modified xsi:type="dcterms:W3CDTF">2026-06-07T15:16:41Z</dcterms:modified>
</cp:coreProperties>
</file>