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17"/>
  </p:notesMasterIdLst>
  <p:sldIdLst>
    <p:sldId id="333" r:id="rId2"/>
    <p:sldId id="260" r:id="rId3"/>
    <p:sldId id="351" r:id="rId4"/>
    <p:sldId id="257" r:id="rId5"/>
    <p:sldId id="347" r:id="rId6"/>
    <p:sldId id="354" r:id="rId7"/>
    <p:sldId id="355" r:id="rId8"/>
    <p:sldId id="343" r:id="rId9"/>
    <p:sldId id="349" r:id="rId10"/>
    <p:sldId id="348" r:id="rId11"/>
    <p:sldId id="346" r:id="rId12"/>
    <p:sldId id="350" r:id="rId13"/>
    <p:sldId id="352" r:id="rId14"/>
    <p:sldId id="345" r:id="rId15"/>
    <p:sldId id="26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EBDE5F-9114-4943-8EB7-E810E8F516CD}" type="datetimeFigureOut">
              <a:rPr lang="en-US" smtClean="0"/>
              <a:t>5/3/2026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D261EB-A235-4E11-AE0E-F44D4685DF25}" type="slidenum">
              <a:rPr lang="en-US" smtClean="0"/>
              <a:t>‹#›</a:t>
            </a:fld>
            <a:endParaRPr lang="en-US"/>
          </a:p>
        </p:txBody>
      </p:sp>
    </p:spTree>
    <p:extLst>
      <p:ext uri="{BB962C8B-B14F-4D97-AF65-F5344CB8AC3E}">
        <p14:creationId xmlns:p14="http://schemas.microsoft.com/office/powerpoint/2010/main" val="2804172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You will do a hydroponic system.   But if you want to incorporate more technology in gardening.  You can make a water system or use toilet paper roll or egg carton for making plant pots. </a:t>
            </a:r>
          </a:p>
          <a:p>
            <a:r>
              <a:rPr lang="en-US" dirty="0"/>
              <a:t>Have fun with making different tools for your garden.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630C293-F0AD-46E5-B690-A889FBF2990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78100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buFont typeface="Arial" panose="020B0604020202020204" pitchFamily="34" charset="0"/>
              <a:buChar char="•"/>
            </a:pPr>
            <a:r>
              <a:rPr lang="en-US" sz="1200" b="1" dirty="0"/>
              <a:t>Questions to accompany this STEM gardening lesson:</a:t>
            </a:r>
          </a:p>
          <a:p>
            <a:pPr>
              <a:lnSpc>
                <a:spcPct val="90000"/>
              </a:lnSpc>
              <a:buFont typeface="Arial" panose="020B0604020202020204" pitchFamily="34" charset="0"/>
              <a:buChar char="•"/>
            </a:pPr>
            <a:r>
              <a:rPr lang="en-US" sz="1200" b="1" dirty="0"/>
              <a:t>Which seed(s) grew the tallest (most)?</a:t>
            </a:r>
          </a:p>
          <a:p>
            <a:pPr>
              <a:lnSpc>
                <a:spcPct val="90000"/>
              </a:lnSpc>
              <a:buFont typeface="Arial" panose="020B0604020202020204" pitchFamily="34" charset="0"/>
              <a:buChar char="•"/>
            </a:pPr>
            <a:r>
              <a:rPr lang="en-US" sz="1200" b="1" dirty="0"/>
              <a:t>Which seed(s) grew the least?</a:t>
            </a:r>
          </a:p>
          <a:p>
            <a:pPr>
              <a:lnSpc>
                <a:spcPct val="90000"/>
              </a:lnSpc>
              <a:buFont typeface="Arial" panose="020B0604020202020204" pitchFamily="34" charset="0"/>
              <a:buChar char="•"/>
            </a:pPr>
            <a:r>
              <a:rPr lang="en-US" sz="1200" b="1" dirty="0"/>
              <a:t>Which seed(s) took the longest to emerge?</a:t>
            </a:r>
          </a:p>
          <a:p>
            <a:pPr>
              <a:lnSpc>
                <a:spcPct val="90000"/>
              </a:lnSpc>
              <a:buFont typeface="Arial" panose="020B0604020202020204" pitchFamily="34" charset="0"/>
              <a:buChar char="•"/>
            </a:pPr>
            <a:r>
              <a:rPr lang="en-US" sz="1200" b="1" dirty="0"/>
              <a:t>Which seeds grew about the same?</a:t>
            </a:r>
          </a:p>
          <a:p>
            <a:pPr>
              <a:lnSpc>
                <a:spcPct val="90000"/>
              </a:lnSpc>
              <a:buFont typeface="Arial" panose="020B0604020202020204" pitchFamily="34" charset="0"/>
              <a:buChar char="•"/>
            </a:pPr>
            <a:r>
              <a:rPr lang="en-US" sz="1200" b="1" dirty="0"/>
              <a:t>Count how many seedlings emerged in the ten days.</a:t>
            </a:r>
          </a:p>
          <a:p>
            <a:pPr>
              <a:lnSpc>
                <a:spcPct val="90000"/>
              </a:lnSpc>
              <a:buFont typeface="Arial" panose="020B0604020202020204" pitchFamily="34" charset="0"/>
              <a:buChar char="•"/>
            </a:pPr>
            <a:r>
              <a:rPr lang="en-US" sz="1200" b="1" dirty="0"/>
              <a:t>Count how many days till the first seedling appeared.</a:t>
            </a:r>
          </a:p>
          <a:p>
            <a:pPr>
              <a:lnSpc>
                <a:spcPct val="90000"/>
              </a:lnSpc>
              <a:buFont typeface="Arial" panose="020B0604020202020204" pitchFamily="34" charset="0"/>
              <a:buChar char="•"/>
            </a:pPr>
            <a:r>
              <a:rPr lang="en-US" sz="1200" b="1" dirty="0"/>
              <a:t>Count how many days till the last seedling appeared.</a:t>
            </a:r>
          </a:p>
          <a:p>
            <a:pPr>
              <a:lnSpc>
                <a:spcPct val="90000"/>
              </a:lnSpc>
              <a:buFont typeface="Arial" panose="020B0604020202020204" pitchFamily="34" charset="0"/>
              <a:buChar char="•"/>
            </a:pPr>
            <a:r>
              <a:rPr lang="en-US" sz="1200" b="1" dirty="0"/>
              <a:t>If using a ruler is new to your child, go over how to read inches (you may have to help out with the quarter inches, and we rounded up to the nearest quarter inch).</a:t>
            </a:r>
          </a:p>
          <a:p>
            <a:pPr>
              <a:lnSpc>
                <a:spcPct val="90000"/>
              </a:lnSpc>
              <a:buFont typeface="Arial" panose="020B0604020202020204" pitchFamily="34" charset="0"/>
              <a:buChar char="•"/>
            </a:pPr>
            <a:r>
              <a:rPr lang="en-US" sz="1200" b="1" dirty="0"/>
              <a:t>Instructions in notes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630C293-F0AD-46E5-B690-A889FBF2990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103272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444479B-705B-4489-957E-7E8A228BDFA0}" type="datetime1">
              <a:rPr lang="en-US" smtClean="0"/>
              <a:t>5/3/2026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
        <p:nvSpPr>
          <p:cNvPr id="13" name="Rectangle 12"/>
          <p:cNvSpPr/>
          <p:nvPr/>
        </p:nvSpPr>
        <p:spPr>
          <a:xfrm>
            <a:off x="0" y="-1"/>
            <a:ext cx="12192000" cy="4572001"/>
          </a:xfrm>
          <a:prstGeom prst="rect">
            <a:avLst/>
          </a:prstGeom>
          <a:blipFill dpi="0" rotWithShape="1">
            <a:blip r:embed="rId2">
              <a:duotone>
                <a:schemeClr val="accent1">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4" name="Straight Connector 13"/>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7203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7B66AD-7C08-490A-ADA4-B47E10FB2407}" type="datetime1">
              <a:rPr lang="en-US" smtClean="0"/>
              <a:t>5/3/2026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117675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95027-4255-49E7-9841-CD21BCC99996}" type="datetime1">
              <a:rPr lang="en-US" smtClean="0"/>
              <a:t>5/3/2026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8825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 picture ">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700B3A65-BB60-F2B4-4CF4-19A7C53F188A}"/>
              </a:ext>
              <a:ext uri="{C183D7F6-B498-43B3-948B-1728B52AA6E4}">
                <adec:decorative xmlns:adec="http://schemas.microsoft.com/office/drawing/2017/decorative" val="1"/>
              </a:ext>
            </a:extLst>
          </p:cNvPr>
          <p:cNvCxnSpPr>
            <a:cxnSpLocks/>
          </p:cNvCxnSpPr>
          <p:nvPr userDrawn="1"/>
        </p:nvCxnSpPr>
        <p:spPr>
          <a:xfrm flipH="1">
            <a:off x="0" y="0"/>
            <a:ext cx="3119718" cy="68580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F1DB8D5-B954-BFC9-C8D8-F0491CCBE29B}"/>
              </a:ext>
              <a:ext uri="{C183D7F6-B498-43B3-948B-1728B52AA6E4}">
                <adec:decorative xmlns:adec="http://schemas.microsoft.com/office/drawing/2017/decorative" val="1"/>
              </a:ext>
            </a:extLst>
          </p:cNvPr>
          <p:cNvCxnSpPr>
            <a:cxnSpLocks/>
          </p:cNvCxnSpPr>
          <p:nvPr userDrawn="1"/>
        </p:nvCxnSpPr>
        <p:spPr>
          <a:xfrm flipH="1">
            <a:off x="0" y="0"/>
            <a:ext cx="903768" cy="65436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507D69F-27D7-2C68-A17D-3F1399C8BE71}"/>
              </a:ext>
              <a:ext uri="{C183D7F6-B498-43B3-948B-1728B52AA6E4}">
                <adec:decorative xmlns:adec="http://schemas.microsoft.com/office/drawing/2017/decorative" val="1"/>
              </a:ext>
            </a:extLst>
          </p:cNvPr>
          <p:cNvCxnSpPr>
            <a:cxnSpLocks/>
          </p:cNvCxnSpPr>
          <p:nvPr userDrawn="1"/>
        </p:nvCxnSpPr>
        <p:spPr>
          <a:xfrm flipH="1" flipV="1">
            <a:off x="-42863" y="5791200"/>
            <a:ext cx="6286501" cy="1066801"/>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199" y="365125"/>
            <a:ext cx="6645965" cy="1325563"/>
          </a:xfrm>
        </p:spPr>
        <p:txBody>
          <a:bodyPr anchor="b" anchorCtr="0">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C813049-5F46-053E-6279-8183259649A6}"/>
              </a:ext>
            </a:extLst>
          </p:cNvPr>
          <p:cNvSpPr>
            <a:spLocks noGrp="1"/>
          </p:cNvSpPr>
          <p:nvPr>
            <p:ph sz="half" idx="1" hasCustomPrompt="1"/>
          </p:nvPr>
        </p:nvSpPr>
        <p:spPr>
          <a:xfrm>
            <a:off x="838201" y="2055813"/>
            <a:ext cx="5781261" cy="4067492"/>
          </a:xfrm>
        </p:spPr>
        <p:txBody>
          <a:bodyPr>
            <a:normAutofit/>
          </a:bodyPr>
          <a:lstStyle>
            <a:lvl1pPr marL="0" indent="0">
              <a:spcBef>
                <a:spcPts val="1000"/>
              </a:spcBef>
              <a:spcAft>
                <a:spcPts val="500"/>
              </a:spcAft>
              <a:buNone/>
              <a:defRPr sz="1800"/>
            </a:lvl1pPr>
            <a:lvl2pPr>
              <a:spcBef>
                <a:spcPts val="1000"/>
              </a:spcBef>
              <a:spcAft>
                <a:spcPts val="500"/>
              </a:spcAft>
              <a:defRPr sz="1600"/>
            </a:lvl2pPr>
            <a:lvl3pPr>
              <a:spcBef>
                <a:spcPts val="1000"/>
              </a:spcBef>
              <a:spcAft>
                <a:spcPts val="500"/>
              </a:spcAft>
              <a:defRPr sz="1400"/>
            </a:lvl3pPr>
            <a:lvl4pPr>
              <a:spcBef>
                <a:spcPts val="1000"/>
              </a:spcBef>
              <a:spcAft>
                <a:spcPts val="500"/>
              </a:spcAft>
              <a:defRPr sz="1200"/>
            </a:lvl4pPr>
            <a:lvl5pPr>
              <a:spcBef>
                <a:spcPts val="1000"/>
              </a:spcBef>
              <a:spcAft>
                <a:spcPts val="500"/>
              </a:spcAft>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BC013AD6-0EF3-2B25-DDBD-2DF706123AEE}"/>
              </a:ext>
            </a:extLst>
          </p:cNvPr>
          <p:cNvSpPr>
            <a:spLocks noGrp="1"/>
          </p:cNvSpPr>
          <p:nvPr>
            <p:ph type="pic" sz="quarter" idx="13"/>
          </p:nvPr>
        </p:nvSpPr>
        <p:spPr>
          <a:xfrm>
            <a:off x="7566991" y="-22860"/>
            <a:ext cx="4625008" cy="6903720"/>
          </a:xfrm>
        </p:spPr>
        <p:txBody>
          <a:bodyPr tIns="274320">
            <a:normAutofit/>
          </a:bodyPr>
          <a:lstStyle>
            <a:lvl1pPr marL="0" indent="0" algn="ctr">
              <a:buNone/>
              <a:defRPr sz="2000"/>
            </a:lvl1pPr>
          </a:lstStyle>
          <a:p>
            <a:r>
              <a:rPr lang="en-US"/>
              <a:t>Click icon to add picture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r>
              <a:rPr lang="en-US"/>
              <a:t>1-32</a:t>
            </a:r>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2419740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3"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60512" tIns="30256" rIns="60512" bIns="30256" numCol="1" spcCol="0" rtlCol="0" fromWordArt="0" anchor="ctr" anchorCtr="0" forceAA="0" compatLnSpc="1">
            <a:prstTxWarp prst="textNoShape">
              <a:avLst/>
            </a:prstTxWarp>
            <a:noAutofit/>
          </a:bodyPr>
          <a:lstStyle/>
          <a:p>
            <a:pPr lvl="0"/>
            <a:endParaRPr lang="en-US" sz="1191"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4" y="-30588"/>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60512" tIns="30256" rIns="60512" bIns="30256" numCol="1" spcCol="0" rtlCol="0" fromWordArt="0" anchor="ctr" anchorCtr="0" forceAA="0" compatLnSpc="1">
            <a:prstTxWarp prst="textNoShape">
              <a:avLst/>
            </a:prstTxWarp>
            <a:noAutofit/>
          </a:bodyPr>
          <a:lstStyle/>
          <a:p>
            <a:pPr lvl="0"/>
            <a:endParaRPr lang="en-US" sz="1191"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1" y="914400"/>
            <a:ext cx="10360153" cy="914400"/>
          </a:xfrm>
        </p:spPr>
        <p:txBody>
          <a:bodyPr anchor="b" anchorCtr="0"/>
          <a:lstStyle>
            <a:lvl1pPr>
              <a:defRPr sz="2117"/>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400" y="2039111"/>
            <a:ext cx="6729984" cy="3840480"/>
          </a:xfrm>
        </p:spPr>
        <p:txBody>
          <a:bodyPr>
            <a:normAutofit/>
          </a:bodyPr>
          <a:lstStyle>
            <a:lvl1pPr marL="151270" indent="-151270">
              <a:buFont typeface="Courier New" panose="02070309020205020404" pitchFamily="49" charset="0"/>
              <a:buChar char="o"/>
              <a:defRPr sz="1323" cap="all" baseline="0"/>
            </a:lvl1pPr>
            <a:lvl2pPr marL="453810" indent="-151270">
              <a:spcBef>
                <a:spcPts val="662"/>
              </a:spcBef>
              <a:buFont typeface="Courier New" panose="02070309020205020404" pitchFamily="49" charset="0"/>
              <a:buChar char="o"/>
              <a:defRPr sz="1323"/>
            </a:lvl2pPr>
            <a:lvl3pPr marL="756350" indent="-151270">
              <a:spcBef>
                <a:spcPts val="662"/>
              </a:spcBef>
              <a:buFont typeface="Courier New" panose="02070309020205020404" pitchFamily="49" charset="0"/>
              <a:buChar char="o"/>
              <a:defRPr sz="1323"/>
            </a:lvl3pPr>
            <a:lvl4pPr marL="1058890" indent="-151270">
              <a:spcBef>
                <a:spcPts val="662"/>
              </a:spcBef>
              <a:buFont typeface="Courier New" panose="02070309020205020404" pitchFamily="49" charset="0"/>
              <a:buChar char="o"/>
              <a:defRPr sz="1323"/>
            </a:lvl4pPr>
            <a:lvl5pPr marL="1361430" indent="-151270">
              <a:spcBef>
                <a:spcPts val="662"/>
              </a:spcBef>
              <a:buFont typeface="Courier New" panose="02070309020205020404" pitchFamily="49" charset="0"/>
              <a:buChar char="o"/>
              <a:defRPr sz="1323"/>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3" y="2039111"/>
            <a:ext cx="3163824" cy="3840480"/>
          </a:xfrm>
        </p:spPr>
        <p:txBody>
          <a:bodyPr>
            <a:normAutofit/>
          </a:bodyPr>
          <a:lstStyle>
            <a:lvl1pPr marL="0" indent="0">
              <a:buNone/>
              <a:defRPr sz="1323"/>
            </a:lvl1pPr>
            <a:lvl2pPr marL="151270" indent="-151270">
              <a:spcBef>
                <a:spcPts val="662"/>
              </a:spcBef>
              <a:buFont typeface="Courier New" panose="02070309020205020404" pitchFamily="49" charset="0"/>
              <a:buChar char="o"/>
              <a:defRPr sz="1323"/>
            </a:lvl2pPr>
            <a:lvl3pPr marL="453810" indent="-151270">
              <a:spcBef>
                <a:spcPts val="662"/>
              </a:spcBef>
              <a:buFont typeface="Courier New" panose="02070309020205020404" pitchFamily="49" charset="0"/>
              <a:buChar char="o"/>
              <a:defRPr sz="1323"/>
            </a:lvl3pPr>
            <a:lvl4pPr marL="756350" indent="-151270">
              <a:spcBef>
                <a:spcPts val="662"/>
              </a:spcBef>
              <a:buFont typeface="Courier New" panose="02070309020205020404" pitchFamily="49" charset="0"/>
              <a:buChar char="o"/>
              <a:defRPr sz="1323"/>
            </a:lvl4pPr>
            <a:lvl5pPr marL="1058890" indent="-151270">
              <a:spcBef>
                <a:spcPts val="662"/>
              </a:spcBef>
              <a:buFont typeface="Courier New" panose="02070309020205020404" pitchFamily="49" charset="0"/>
              <a:buChar char="o"/>
              <a:defRPr sz="1323"/>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8"/>
            <a:ext cx="661416" cy="895899"/>
          </a:xfrm>
          <a:prstGeom prst="rect">
            <a:avLst/>
          </a:prstGeom>
        </p:spPr>
        <p:txBody>
          <a:bodyPr vert="horz" lIns="91440" tIns="45720" rIns="91440" bIns="45720" rtlCol="0" anchor="ctr"/>
          <a:lstStyle>
            <a:lvl1pPr algn="ctr">
              <a:defRPr sz="1588"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743510520"/>
      </p:ext>
    </p:extLst>
  </p:cSld>
  <p:clrMapOvr>
    <a:masterClrMapping/>
  </p:clrMapOvr>
  <p:extLst>
    <p:ext uri="{DCECCB84-F9BA-43D5-87BE-67443E8EF086}">
      <p15:sldGuideLst xmlns:p15="http://schemas.microsoft.com/office/powerpoint/2012/main">
        <p15:guide id="1" orient="horz" pos="4781">
          <p15:clr>
            <a:srgbClr val="FBAE40"/>
          </p15:clr>
        </p15:guide>
        <p15:guide id="2" pos="8727">
          <p15:clr>
            <a:srgbClr val="FBAE40"/>
          </p15:clr>
        </p15:guide>
        <p15:guide id="3" pos="489">
          <p15:clr>
            <a:srgbClr val="FBAE40"/>
          </p15:clr>
        </p15:guide>
        <p15:guide id="4" orient="horz" pos="605">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5"/>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sz="1191"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sz="1191"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1" y="914400"/>
            <a:ext cx="10360153" cy="914400"/>
          </a:xfrm>
        </p:spPr>
        <p:txBody>
          <a:bodyPr anchor="b"/>
          <a:lstStyle>
            <a:lvl1pPr>
              <a:defRPr sz="2117"/>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3"/>
            <a:ext cx="3364993" cy="3904488"/>
          </a:xfrm>
        </p:spPr>
        <p:txBody>
          <a:bodyPr>
            <a:normAutofit/>
          </a:bodyPr>
          <a:lstStyle>
            <a:lvl1pPr marL="151270" indent="-151270">
              <a:buFont typeface="+mj-lt"/>
              <a:buAutoNum type="arabicPeriod"/>
              <a:defRPr sz="1323"/>
            </a:lvl1pPr>
            <a:lvl2pPr marL="453810" indent="-302540">
              <a:spcBef>
                <a:spcPts val="662"/>
              </a:spcBef>
              <a:buFont typeface="+mj-lt"/>
              <a:buAutoNum type="alphaLcPeriod"/>
              <a:defRPr sz="1323"/>
            </a:lvl2pPr>
            <a:lvl3pPr marL="605080" indent="-302540">
              <a:spcBef>
                <a:spcPts val="662"/>
              </a:spcBef>
              <a:buFont typeface="+mj-lt"/>
              <a:buAutoNum type="arabicParenR"/>
              <a:defRPr sz="1323"/>
            </a:lvl3pPr>
            <a:lvl4pPr marL="756350" indent="-302540">
              <a:spcBef>
                <a:spcPts val="662"/>
              </a:spcBef>
              <a:buFont typeface="+mj-lt"/>
              <a:buAutoNum type="alphaLcParenR"/>
              <a:defRPr sz="1323"/>
            </a:lvl4pPr>
            <a:lvl5pPr marL="756350" indent="-151270">
              <a:spcBef>
                <a:spcPts val="662"/>
              </a:spcBef>
              <a:buFont typeface="Courier New" panose="02070309020205020404" pitchFamily="49" charset="0"/>
              <a:buChar char="o"/>
              <a:defRPr sz="1323"/>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3"/>
            <a:ext cx="6537960" cy="3904488"/>
          </a:xfrm>
        </p:spPr>
        <p:txBody>
          <a:bodyPr>
            <a:normAutofit/>
          </a:bodyPr>
          <a:lstStyle>
            <a:lvl1pPr marL="0" indent="0">
              <a:buNone/>
              <a:defRPr sz="1323"/>
            </a:lvl1pPr>
            <a:lvl2pPr marL="151270" indent="-151270">
              <a:spcBef>
                <a:spcPts val="662"/>
              </a:spcBef>
              <a:buFont typeface="Courier New" panose="02070309020205020404" pitchFamily="49" charset="0"/>
              <a:buChar char="o"/>
              <a:defRPr sz="1323"/>
            </a:lvl2pPr>
            <a:lvl3pPr marL="453810" indent="-151270">
              <a:spcBef>
                <a:spcPts val="662"/>
              </a:spcBef>
              <a:buFont typeface="Courier New" panose="02070309020205020404" pitchFamily="49" charset="0"/>
              <a:buChar char="o"/>
              <a:defRPr sz="1323"/>
            </a:lvl3pPr>
            <a:lvl4pPr marL="756350" indent="-151270">
              <a:spcBef>
                <a:spcPts val="662"/>
              </a:spcBef>
              <a:buFont typeface="Courier New" panose="02070309020205020404" pitchFamily="49" charset="0"/>
              <a:buChar char="o"/>
              <a:defRPr sz="1323"/>
            </a:lvl4pPr>
            <a:lvl5pPr marL="1058890" indent="-151270">
              <a:spcBef>
                <a:spcPts val="662"/>
              </a:spcBef>
              <a:buFont typeface="Courier New" panose="02070309020205020404" pitchFamily="49" charset="0"/>
              <a:buChar char="o"/>
              <a:defRPr sz="1323"/>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8"/>
            <a:ext cx="661416" cy="895899"/>
          </a:xfrm>
          <a:prstGeom prst="rect">
            <a:avLst/>
          </a:prstGeom>
        </p:spPr>
        <p:txBody>
          <a:bodyPr vert="horz" lIns="91440" tIns="45720" rIns="91440" bIns="45720" rtlCol="0" anchor="ctr"/>
          <a:lstStyle>
            <a:lvl1pPr algn="ctr">
              <a:defRPr sz="1588"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170350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1" y="914400"/>
            <a:ext cx="10360153" cy="914400"/>
          </a:xfrm>
        </p:spPr>
        <p:txBody>
          <a:bodyPr anchor="b" anchorCtr="0"/>
          <a:lstStyle>
            <a:lvl1pPr>
              <a:defRPr sz="2117"/>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3" y="2039112"/>
            <a:ext cx="4576953" cy="3877055"/>
          </a:xfrm>
        </p:spPr>
        <p:txBody>
          <a:bodyPr>
            <a:normAutofit/>
          </a:bodyPr>
          <a:lstStyle>
            <a:lvl1pPr marL="0" indent="0">
              <a:buNone/>
              <a:defRPr sz="1323"/>
            </a:lvl1pPr>
            <a:lvl2pPr marL="151270" indent="-151270">
              <a:spcBef>
                <a:spcPts val="662"/>
              </a:spcBef>
              <a:buFont typeface="Courier New" panose="02070309020205020404" pitchFamily="49" charset="0"/>
              <a:buChar char="o"/>
              <a:defRPr sz="1323"/>
            </a:lvl2pPr>
            <a:lvl3pPr marL="453810" indent="-151270">
              <a:spcBef>
                <a:spcPts val="662"/>
              </a:spcBef>
              <a:buFont typeface="Courier New" panose="02070309020205020404" pitchFamily="49" charset="0"/>
              <a:buChar char="o"/>
              <a:defRPr sz="1323"/>
            </a:lvl3pPr>
            <a:lvl4pPr marL="756350" indent="-151270">
              <a:spcBef>
                <a:spcPts val="662"/>
              </a:spcBef>
              <a:buFont typeface="Courier New" panose="02070309020205020404" pitchFamily="49" charset="0"/>
              <a:buChar char="o"/>
              <a:defRPr sz="1323"/>
            </a:lvl4pPr>
            <a:lvl5pPr marL="1058890" indent="-151270">
              <a:spcBef>
                <a:spcPts val="662"/>
              </a:spcBef>
              <a:buFont typeface="Courier New" panose="02070309020205020404" pitchFamily="49" charset="0"/>
              <a:buChar char="o"/>
              <a:defRPr sz="1323"/>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50" y="2039112"/>
            <a:ext cx="4576953" cy="3877055"/>
          </a:xfrm>
        </p:spPr>
        <p:txBody>
          <a:bodyPr>
            <a:normAutofit/>
          </a:bodyPr>
          <a:lstStyle>
            <a:lvl1pPr marL="0" indent="0">
              <a:buNone/>
              <a:defRPr sz="1323"/>
            </a:lvl1pPr>
            <a:lvl2pPr marL="151270" indent="-151270">
              <a:spcBef>
                <a:spcPts val="662"/>
              </a:spcBef>
              <a:buFont typeface="Courier New" panose="02070309020205020404" pitchFamily="49" charset="0"/>
              <a:buChar char="o"/>
              <a:defRPr sz="1323"/>
            </a:lvl2pPr>
            <a:lvl3pPr marL="453810" indent="-151270">
              <a:spcBef>
                <a:spcPts val="662"/>
              </a:spcBef>
              <a:buFont typeface="Courier New" panose="02070309020205020404" pitchFamily="49" charset="0"/>
              <a:buChar char="o"/>
              <a:defRPr sz="1323"/>
            </a:lvl3pPr>
            <a:lvl4pPr marL="756350" indent="-151270">
              <a:spcBef>
                <a:spcPts val="662"/>
              </a:spcBef>
              <a:buFont typeface="Courier New" panose="02070309020205020404" pitchFamily="49" charset="0"/>
              <a:buChar char="o"/>
              <a:defRPr sz="1323"/>
            </a:lvl4pPr>
            <a:lvl5pPr marL="1058890" indent="-151270">
              <a:spcBef>
                <a:spcPts val="662"/>
              </a:spcBef>
              <a:buFont typeface="Courier New" panose="02070309020205020404" pitchFamily="49" charset="0"/>
              <a:buChar char="o"/>
              <a:defRPr sz="1323"/>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3" y="5879805"/>
            <a:ext cx="4707471"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60512" tIns="30256" rIns="60512" bIns="30256" numCol="1" spcCol="0" rtlCol="0" fromWordArt="0" anchor="ctr" anchorCtr="0" forceAA="0" compatLnSpc="1">
            <a:prstTxWarp prst="textNoShape">
              <a:avLst/>
            </a:prstTxWarp>
            <a:noAutofit/>
          </a:bodyPr>
          <a:lstStyle/>
          <a:p>
            <a:pPr lvl="0"/>
            <a:endParaRPr lang="en-US" sz="1191"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500" y="1"/>
            <a:ext cx="3179503"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191"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8"/>
            <a:ext cx="661416" cy="895899"/>
          </a:xfrm>
          <a:prstGeom prst="rect">
            <a:avLst/>
          </a:prstGeom>
        </p:spPr>
        <p:txBody>
          <a:bodyPr vert="horz" lIns="91440" tIns="45720" rIns="91440" bIns="45720" rtlCol="0" anchor="ctr"/>
          <a:lstStyle>
            <a:lvl1pPr algn="ctr">
              <a:defRPr sz="1588"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1010649537"/>
      </p:ext>
    </p:extLst>
  </p:cSld>
  <p:clrMapOvr>
    <a:masterClrMapping/>
  </p:clrMapOvr>
  <p:extLst>
    <p:ext uri="{DCECCB84-F9BA-43D5-87BE-67443E8EF086}">
      <p15:sldGuideLst xmlns:p15="http://schemas.microsoft.com/office/powerpoint/2012/main">
        <p15:guide id="1" orient="horz" pos="4781">
          <p15:clr>
            <a:srgbClr val="FBAE40"/>
          </p15:clr>
        </p15:guide>
        <p15:guide id="2" pos="8727">
          <p15:clr>
            <a:srgbClr val="FBAE40"/>
          </p15:clr>
        </p15:guide>
        <p15:guide id="3" pos="489">
          <p15:clr>
            <a:srgbClr val="FBAE40"/>
          </p15:clr>
        </p15:guide>
        <p15:guide id="4" orient="horz" pos="605">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89F774-3FA6-43B8-9241-99959C8FD463}" type="datetime1">
              <a:rPr lang="en-US" smtClean="0"/>
              <a:t>5/3/2026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80212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504452-5DCC-4FE2-A5C9-8A5EF6714D65}" type="datetime1">
              <a:rPr lang="en-US" smtClean="0"/>
              <a:t>5/3/2026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
        <p:nvSpPr>
          <p:cNvPr id="10" name="Rectangle 9"/>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1331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79ABC2-0180-4F3A-A895-A85BC724D472}" type="datetime1">
              <a:rPr lang="en-US" smtClean="0"/>
              <a:t>5/3/2026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906007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EEA9BA-4E8F-439E-BEA4-91FBA01E3F5F}" type="datetime1">
              <a:rPr lang="en-US" smtClean="0"/>
              <a:t>5/3/2026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467882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15BF18-0007-481C-AA29-413124BC3EE7}" type="datetime1">
              <a:rPr lang="en-US" smtClean="0"/>
              <a:t>5/3/2026</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613072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BE9870-3748-43AD-B547-02A075CB4A1D}" type="datetime1">
              <a:rPr lang="en-US" smtClean="0"/>
              <a:t>5/3/2026</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45514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E7897-33C5-4F1A-9307-D068E37F3DC7}" type="datetime1">
              <a:rPr lang="en-US" smtClean="0"/>
              <a:t>5/3/2026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012402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E171BA-CC09-47C8-A6DF-F5C5CB59CEEC}" type="datetime1">
              <a:rPr lang="en-US" smtClean="0"/>
              <a:t>5/3/2026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7928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DA38F49-B3E2-4BF0-BEC7-C30D34ABBB8D}" type="datetime1">
              <a:rPr lang="en-US" smtClean="0"/>
              <a:t>5/3/2026</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0C12960-6E85-460F-B6E3-5B82CB31AF3D}"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5401622"/>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72" r:id="rId12"/>
    <p:sldLayoutId id="2147483673" r:id="rId13"/>
    <p:sldLayoutId id="2147483674" r:id="rId14"/>
    <p:sldLayoutId id="2147483675" r:id="rId15"/>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eedsurvivor.com/just-for-kids/games/" TargetMode="External"/><Relationship Id="rId2" Type="http://schemas.openxmlformats.org/officeDocument/2006/relationships/hyperlink" Target="https://seedsurvivor.com/agrium-games/Feeding%20the%20Future/" TargetMode="Externa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hyperlink" Target="https://www.soils4kids.org/about" TargetMode="External"/><Relationship Id="rId4" Type="http://schemas.openxmlformats.org/officeDocument/2006/relationships/hyperlink" Target="https://www.soils4kids.org/games"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www.natgeokids.com/uk/discover/science/nature/the-life-cycle-of-flowering-plants/" TargetMode="External"/><Relationship Id="rId3" Type="http://schemas.openxmlformats.org/officeDocument/2006/relationships/hyperlink" Target="https://www.imthecheftoo.com/blogs/stem-for-kids/garden-stem-activities-sprouting-curiosity-and-learning#section4" TargetMode="External"/><Relationship Id="rId7" Type="http://schemas.openxmlformats.org/officeDocument/2006/relationships/hyperlink" Target="https://www.runningbugfarm.com/blog/gardening-for-kids-learn-grow-and-get-messy-with-fun-steam-project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preschoolsteam.com/garden-steam-activities-preschoolers/" TargetMode="External"/><Relationship Id="rId5" Type="http://schemas.openxmlformats.org/officeDocument/2006/relationships/hyperlink" Target="https://kidsgardening.org/resource-activities/" TargetMode="External"/><Relationship Id="rId10" Type="http://schemas.openxmlformats.org/officeDocument/2006/relationships/hyperlink" Target="https://wigardenexpo.com/virtual-kids/" TargetMode="External"/><Relationship Id="rId4" Type="http://schemas.openxmlformats.org/officeDocument/2006/relationships/hyperlink" Target="https://childsplayabc.wordpress.com/recipes/" TargetMode="External"/><Relationship Id="rId9" Type="http://schemas.openxmlformats.org/officeDocument/2006/relationships/hyperlink" Target="https://www.calaes.com/blog/5-benefits-outdoor-learning-has-for-young-children"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EFABCB7-1F9B-43B0-99AC-A400C23E3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74"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FA01FD-2314-C7AA-1664-9456CFE89CB0}"/>
              </a:ext>
            </a:extLst>
          </p:cNvPr>
          <p:cNvSpPr>
            <a:spLocks noGrp="1"/>
          </p:cNvSpPr>
          <p:nvPr>
            <p:ph type="ctrTitle"/>
          </p:nvPr>
        </p:nvSpPr>
        <p:spPr>
          <a:xfrm>
            <a:off x="5258134" y="640080"/>
            <a:ext cx="6293689" cy="3652405"/>
          </a:xfrm>
        </p:spPr>
        <p:txBody>
          <a:bodyPr vert="horz" lIns="91440" tIns="45720" rIns="91440" bIns="45720" rtlCol="0" anchor="b">
            <a:normAutofit/>
          </a:bodyPr>
          <a:lstStyle/>
          <a:p>
            <a:pPr algn="l"/>
            <a:r>
              <a:rPr lang="en-US" sz="4400" b="1" spc="300">
                <a:solidFill>
                  <a:schemeClr val="tx1">
                    <a:lumMod val="85000"/>
                    <a:lumOff val="15000"/>
                  </a:schemeClr>
                </a:solidFill>
              </a:rPr>
              <a:t>                    </a:t>
            </a:r>
            <a:br>
              <a:rPr lang="en-US" sz="4400" b="1" spc="300">
                <a:solidFill>
                  <a:schemeClr val="tx1">
                    <a:lumMod val="85000"/>
                    <a:lumOff val="15000"/>
                  </a:schemeClr>
                </a:solidFill>
              </a:rPr>
            </a:br>
            <a:r>
              <a:rPr lang="en-US" sz="4400" b="1" spc="300">
                <a:solidFill>
                  <a:schemeClr val="tx1">
                    <a:lumMod val="85000"/>
                    <a:lumOff val="15000"/>
                  </a:schemeClr>
                </a:solidFill>
              </a:rPr>
              <a:t>Breaking down STEAM</a:t>
            </a:r>
            <a:br>
              <a:rPr lang="en-US" sz="4400" b="1" spc="300">
                <a:solidFill>
                  <a:schemeClr val="tx1">
                    <a:lumMod val="85000"/>
                    <a:lumOff val="15000"/>
                  </a:schemeClr>
                </a:solidFill>
              </a:rPr>
            </a:br>
            <a:r>
              <a:rPr lang="en-US" sz="4400">
                <a:solidFill>
                  <a:schemeClr val="tx1">
                    <a:lumMod val="85000"/>
                    <a:lumOff val="15000"/>
                  </a:schemeClr>
                </a:solidFill>
              </a:rPr>
              <a:t> and Gardening activities for any of the kits</a:t>
            </a:r>
          </a:p>
        </p:txBody>
      </p:sp>
      <p:pic>
        <p:nvPicPr>
          <p:cNvPr id="7" name="Graphic 6" descr="Flower in pot">
            <a:extLst>
              <a:ext uri="{FF2B5EF4-FFF2-40B4-BE49-F238E27FC236}">
                <a16:creationId xmlns:a16="http://schemas.microsoft.com/office/drawing/2014/main" id="{3DE48CCA-4F7D-EA54-E3D7-6E1B42996AF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3999" y="1422615"/>
            <a:ext cx="3993942" cy="3993942"/>
          </a:xfrm>
          <a:prstGeom prst="rect">
            <a:avLst/>
          </a:prstGeom>
        </p:spPr>
      </p:pic>
      <p:cxnSp>
        <p:nvCxnSpPr>
          <p:cNvPr id="14" name="Straight Connector 13">
            <a:extLst>
              <a:ext uri="{FF2B5EF4-FFF2-40B4-BE49-F238E27FC236}">
                <a16:creationId xmlns:a16="http://schemas.microsoft.com/office/drawing/2014/main" id="{3BEFDF85-B225-4BA3-9F57-66860747E1A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09640" y="4388141"/>
            <a:ext cx="58521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2983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3364E-6FB7-982F-33AC-0DF097CADBAB}"/>
              </a:ext>
            </a:extLst>
          </p:cNvPr>
          <p:cNvSpPr>
            <a:spLocks noGrp="1"/>
          </p:cNvSpPr>
          <p:nvPr>
            <p:ph type="title"/>
          </p:nvPr>
        </p:nvSpPr>
        <p:spPr/>
        <p:txBody>
          <a:bodyPr/>
          <a:lstStyle/>
          <a:p>
            <a:r>
              <a:rPr lang="en-US" dirty="0"/>
              <a:t>Engineering in STEAM framework of Gardening</a:t>
            </a:r>
          </a:p>
        </p:txBody>
      </p:sp>
      <p:sp>
        <p:nvSpPr>
          <p:cNvPr id="3" name="Content Placeholder 2">
            <a:extLst>
              <a:ext uri="{FF2B5EF4-FFF2-40B4-BE49-F238E27FC236}">
                <a16:creationId xmlns:a16="http://schemas.microsoft.com/office/drawing/2014/main" id="{16D9311D-7920-01D1-C008-AAC9D24D5C07}"/>
              </a:ext>
            </a:extLst>
          </p:cNvPr>
          <p:cNvSpPr>
            <a:spLocks noGrp="1"/>
          </p:cNvSpPr>
          <p:nvPr>
            <p:ph idx="1"/>
          </p:nvPr>
        </p:nvSpPr>
        <p:spPr/>
        <p:txBody>
          <a:bodyPr/>
          <a:lstStyle/>
          <a:p>
            <a:r>
              <a:rPr lang="en-US" dirty="0">
                <a:effectLst/>
              </a:rPr>
              <a:t>Engineering significantly contributes to the advancement of gardening projects. Students may design and construct structures such as trellises or raised beds by applying principles from physics and mathematics. This process fosters problem-solving and critical thinking as students evaluate optimal materials and structural designs for their projects.</a:t>
            </a:r>
          </a:p>
          <a:p>
            <a:endParaRPr lang="en-US" dirty="0"/>
          </a:p>
          <a:p>
            <a:r>
              <a:rPr lang="en-US" sz="2400" dirty="0"/>
              <a:t>Through engineering projects, students develop problem-solving and creative thinking skills while understanding the relationship between form and function. They follow key steps such as identifying needs, generating ideas, designing, building, testing, and refining, which form the core of the engineering design process.</a:t>
            </a:r>
          </a:p>
          <a:p>
            <a:endParaRPr lang="en-US" dirty="0">
              <a:effectLst/>
            </a:endParaRPr>
          </a:p>
          <a:p>
            <a:endParaRPr lang="en-US" dirty="0"/>
          </a:p>
        </p:txBody>
      </p:sp>
    </p:spTree>
    <p:extLst>
      <p:ext uri="{BB962C8B-B14F-4D97-AF65-F5344CB8AC3E}">
        <p14:creationId xmlns:p14="http://schemas.microsoft.com/office/powerpoint/2010/main" val="1545213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33202-1903-F032-5690-6D5BAB47FC06}"/>
              </a:ext>
            </a:extLst>
          </p:cNvPr>
          <p:cNvSpPr>
            <a:spLocks noGrp="1"/>
          </p:cNvSpPr>
          <p:nvPr>
            <p:ph type="ctrTitle"/>
          </p:nvPr>
        </p:nvSpPr>
        <p:spPr>
          <a:xfrm>
            <a:off x="457200" y="4591665"/>
            <a:ext cx="7772400" cy="2143432"/>
          </a:xfrm>
        </p:spPr>
        <p:txBody>
          <a:bodyPr>
            <a:normAutofit/>
          </a:bodyPr>
          <a:lstStyle/>
          <a:p>
            <a:r>
              <a:rPr lang="en-US" dirty="0"/>
              <a:t>Integrating art into STEAM (Science, </a:t>
            </a:r>
            <a:r>
              <a:rPr lang="en-US" sz="1600" dirty="0"/>
              <a:t>Technology, Engineering, Arts, Mathematics) gardening transforms, planting into a creative, hands-on experience, fostering deeper engagement, environmental stewardship, and critical thinking. It merges aesthetic design with scientific observation, improving skills in documentation, patience, and spatial awareness while boosting creativity </a:t>
            </a:r>
          </a:p>
        </p:txBody>
      </p:sp>
      <p:sp>
        <p:nvSpPr>
          <p:cNvPr id="3" name="Subtitle 2">
            <a:extLst>
              <a:ext uri="{FF2B5EF4-FFF2-40B4-BE49-F238E27FC236}">
                <a16:creationId xmlns:a16="http://schemas.microsoft.com/office/drawing/2014/main" id="{F99508DC-FF63-198F-1E2C-8F2A1C7B22D5}"/>
              </a:ext>
            </a:extLst>
          </p:cNvPr>
          <p:cNvSpPr>
            <a:spLocks noGrp="1"/>
          </p:cNvSpPr>
          <p:nvPr>
            <p:ph type="subTitle" idx="1"/>
          </p:nvPr>
        </p:nvSpPr>
        <p:spPr/>
        <p:txBody>
          <a:bodyPr>
            <a:normAutofit/>
          </a:bodyPr>
          <a:lstStyle/>
          <a:p>
            <a:r>
              <a:rPr lang="en-US" sz="4000" dirty="0"/>
              <a:t>ART IN STEAM </a:t>
            </a:r>
          </a:p>
        </p:txBody>
      </p:sp>
    </p:spTree>
    <p:extLst>
      <p:ext uri="{BB962C8B-B14F-4D97-AF65-F5344CB8AC3E}">
        <p14:creationId xmlns:p14="http://schemas.microsoft.com/office/powerpoint/2010/main" val="221346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CAE42-0755-8AEA-FABD-B980EC13D608}"/>
              </a:ext>
            </a:extLst>
          </p:cNvPr>
          <p:cNvSpPr>
            <a:spLocks noGrp="1"/>
          </p:cNvSpPr>
          <p:nvPr>
            <p:ph type="title"/>
          </p:nvPr>
        </p:nvSpPr>
        <p:spPr/>
        <p:txBody>
          <a:bodyPr/>
          <a:lstStyle/>
          <a:p>
            <a:r>
              <a:rPr lang="en-US" dirty="0"/>
              <a:t>Art in the steam framework for gardening</a:t>
            </a:r>
          </a:p>
        </p:txBody>
      </p:sp>
      <p:sp>
        <p:nvSpPr>
          <p:cNvPr id="3" name="Content Placeholder 2">
            <a:extLst>
              <a:ext uri="{FF2B5EF4-FFF2-40B4-BE49-F238E27FC236}">
                <a16:creationId xmlns:a16="http://schemas.microsoft.com/office/drawing/2014/main" id="{38BE1130-B2AA-B35D-8949-918211F7A2BA}"/>
              </a:ext>
            </a:extLst>
          </p:cNvPr>
          <p:cNvSpPr>
            <a:spLocks noGrp="1"/>
          </p:cNvSpPr>
          <p:nvPr>
            <p:ph idx="1"/>
          </p:nvPr>
        </p:nvSpPr>
        <p:spPr/>
        <p:txBody>
          <a:bodyPr/>
          <a:lstStyle/>
          <a:p>
            <a:r>
              <a:rPr lang="en-US" dirty="0"/>
              <a:t>Bringing art into gardening gives students a chance to express their creativity. When they design garden layouts, they learn about color, space, and what looks good together. Students can try out artistic ideas by making mosaic paths or painting plant markers.</a:t>
            </a:r>
          </a:p>
          <a:p>
            <a:r>
              <a:rPr lang="en-US" dirty="0"/>
              <a:t>Besides visual arts, students can write poems inspired by their time in the garden or keep journals about what they see and feel. These activities help them connect more with nature and think about their own experiences.</a:t>
            </a:r>
          </a:p>
          <a:p>
            <a:endParaRPr lang="en-US" dirty="0"/>
          </a:p>
        </p:txBody>
      </p:sp>
    </p:spTree>
    <p:extLst>
      <p:ext uri="{BB962C8B-B14F-4D97-AF65-F5344CB8AC3E}">
        <p14:creationId xmlns:p14="http://schemas.microsoft.com/office/powerpoint/2010/main" val="2606163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EED9B-A9C9-9208-9759-5EB7D40B3EC2}"/>
              </a:ext>
            </a:extLst>
          </p:cNvPr>
          <p:cNvSpPr>
            <a:spLocks noGrp="1"/>
          </p:cNvSpPr>
          <p:nvPr>
            <p:ph type="title"/>
          </p:nvPr>
        </p:nvSpPr>
        <p:spPr/>
        <p:txBody>
          <a:bodyPr/>
          <a:lstStyle/>
          <a:p>
            <a:r>
              <a:rPr lang="en-US" dirty="0"/>
              <a:t>Math in the steam framework of gardening</a:t>
            </a:r>
          </a:p>
        </p:txBody>
      </p:sp>
      <p:sp>
        <p:nvSpPr>
          <p:cNvPr id="3" name="Content Placeholder 2">
            <a:extLst>
              <a:ext uri="{FF2B5EF4-FFF2-40B4-BE49-F238E27FC236}">
                <a16:creationId xmlns:a16="http://schemas.microsoft.com/office/drawing/2014/main" id="{903C33E2-BD06-8C37-2F14-13F30EC76154}"/>
              </a:ext>
            </a:extLst>
          </p:cNvPr>
          <p:cNvSpPr>
            <a:spLocks noGrp="1"/>
          </p:cNvSpPr>
          <p:nvPr>
            <p:ph idx="1"/>
          </p:nvPr>
        </p:nvSpPr>
        <p:spPr>
          <a:xfrm>
            <a:off x="1024128" y="2286000"/>
            <a:ext cx="9720073" cy="4488426"/>
          </a:xfrm>
        </p:spPr>
        <p:txBody>
          <a:bodyPr>
            <a:normAutofit fontScale="25000" lnSpcReduction="20000"/>
          </a:bodyPr>
          <a:lstStyle/>
          <a:p>
            <a:r>
              <a:rPr lang="en-US" sz="8000" dirty="0"/>
              <a:t>You can connect activities to math by having students calculate area and volume and manage resources. Ask them to look at the data from their projects to help them decide how to improve the garden.</a:t>
            </a:r>
          </a:p>
          <a:p>
            <a:r>
              <a:rPr lang="en-US" sz="8000" dirty="0"/>
              <a:t>. Some important math skills children can learn in the garden are:</a:t>
            </a:r>
          </a:p>
          <a:p>
            <a:r>
              <a:rPr lang="en-US" sz="8000" dirty="0"/>
              <a:t>Counting and Sorting: Children can count seeds, bugs, or leaves, and sort seeds by size, type, or color.</a:t>
            </a:r>
          </a:p>
          <a:p>
            <a:r>
              <a:rPr lang="en-US" sz="8000" dirty="0"/>
              <a:t>Measurement: Kids can use rulers to check plant height or the space between seeds, measure water for the plants, and use calendars to keep track of how long plants take to grow.</a:t>
            </a:r>
          </a:p>
          <a:p>
            <a:r>
              <a:rPr lang="en-US" sz="8000" dirty="0"/>
              <a:t>Geometry and Spatial Awareness: Children notice shapes in garden beds, arrange plants in rows or grids, and learn ideas like full, empty, tall, and wide.</a:t>
            </a:r>
          </a:p>
          <a:p>
            <a:r>
              <a:rPr lang="en-US" sz="8000" dirty="0"/>
              <a:t>Data Handling: Kids can make graphs to show how plants grow, compare the sizes of different vegetables, and weigh what they harvest.</a:t>
            </a:r>
          </a:p>
          <a:p>
            <a:r>
              <a:rPr lang="en-US" sz="8000" dirty="0"/>
              <a:t>Operations: Children practice adding new plants, taking away dead ones, and figuring out how many plants are in each row.</a:t>
            </a:r>
          </a:p>
          <a:p>
            <a:r>
              <a:rPr lang="en-US" sz="8000" dirty="0"/>
              <a:t>https://www.youtube.com/watch?v=wrTm8a3HMKY</a:t>
            </a:r>
          </a:p>
          <a:p>
            <a:r>
              <a:rPr lang="en-US" dirty="0"/>
              <a:t> </a:t>
            </a:r>
          </a:p>
          <a:p>
            <a:endParaRPr lang="en-US" dirty="0"/>
          </a:p>
          <a:p>
            <a:r>
              <a:rPr lang="en-US" dirty="0"/>
              <a:t>. </a:t>
            </a:r>
          </a:p>
          <a:p>
            <a:endParaRPr lang="en-US" dirty="0"/>
          </a:p>
          <a:p>
            <a:endParaRPr lang="en-US" dirty="0"/>
          </a:p>
        </p:txBody>
      </p:sp>
    </p:spTree>
    <p:extLst>
      <p:ext uri="{BB962C8B-B14F-4D97-AF65-F5344CB8AC3E}">
        <p14:creationId xmlns:p14="http://schemas.microsoft.com/office/powerpoint/2010/main" val="3238820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AB58F-14D0-85A0-DC36-DAF805716FC8}"/>
              </a:ext>
            </a:extLst>
          </p:cNvPr>
          <p:cNvSpPr>
            <a:spLocks noGrp="1"/>
          </p:cNvSpPr>
          <p:nvPr>
            <p:ph type="title" idx="4294967295"/>
          </p:nvPr>
        </p:nvSpPr>
        <p:spPr>
          <a:xfrm>
            <a:off x="0" y="458788"/>
            <a:ext cx="4389438" cy="1749425"/>
          </a:xfrm>
        </p:spPr>
        <p:txBody>
          <a:bodyPr vert="horz" lIns="91440" tIns="45720" rIns="91440" bIns="45720" rtlCol="0" anchor="ctr">
            <a:normAutofit/>
          </a:bodyPr>
          <a:lstStyle/>
          <a:p>
            <a:r>
              <a:rPr lang="en-US" sz="4400"/>
              <a:t>Games to learn about children gardening and STEM</a:t>
            </a:r>
          </a:p>
        </p:txBody>
      </p:sp>
      <p:sp>
        <p:nvSpPr>
          <p:cNvPr id="3" name="Content Placeholder 2">
            <a:extLst>
              <a:ext uri="{FF2B5EF4-FFF2-40B4-BE49-F238E27FC236}">
                <a16:creationId xmlns:a16="http://schemas.microsoft.com/office/drawing/2014/main" id="{60231590-A554-84D6-E56F-24E0750842D6}"/>
              </a:ext>
            </a:extLst>
          </p:cNvPr>
          <p:cNvSpPr>
            <a:spLocks noGrp="1"/>
          </p:cNvSpPr>
          <p:nvPr>
            <p:ph type="body" idx="4294967295"/>
          </p:nvPr>
        </p:nvSpPr>
        <p:spPr>
          <a:xfrm>
            <a:off x="0" y="2286000"/>
            <a:ext cx="4389438" cy="3932238"/>
          </a:xfrm>
        </p:spPr>
        <p:txBody>
          <a:bodyPr vert="horz" lIns="45720" tIns="45720" rIns="45720" bIns="45720" rtlCol="0">
            <a:normAutofit/>
          </a:bodyPr>
          <a:lstStyle/>
          <a:p>
            <a:r>
              <a:rPr lang="en-US" sz="2000" b="1" dirty="0">
                <a:hlinkClick r:id="rId2"/>
              </a:rPr>
              <a:t>https://seedsurvivor.com/agrium-games/Feeding%20the%20Future/</a:t>
            </a:r>
            <a:endParaRPr lang="en-US" sz="2000" b="1" dirty="0"/>
          </a:p>
          <a:p>
            <a:endParaRPr lang="en-US" sz="2000" b="1" dirty="0"/>
          </a:p>
          <a:p>
            <a:pPr marL="0" indent="0"/>
            <a:r>
              <a:rPr lang="en-US" sz="2000" b="1" dirty="0">
                <a:hlinkClick r:id="rId3"/>
              </a:rPr>
              <a:t>https://seedsurvivor.com/just-for-kids/games/</a:t>
            </a:r>
            <a:endParaRPr lang="en-US" sz="2000" b="1" dirty="0"/>
          </a:p>
          <a:p>
            <a:pPr marL="0" indent="0"/>
            <a:endParaRPr lang="en-US" sz="2000" b="1" dirty="0"/>
          </a:p>
          <a:p>
            <a:pPr marL="0" indent="0"/>
            <a:r>
              <a:rPr lang="en-US" sz="2000" b="1" dirty="0">
                <a:hlinkClick r:id="rId4"/>
              </a:rPr>
              <a:t>https://www.soils4kids.org/games</a:t>
            </a:r>
            <a:endParaRPr lang="en-US" sz="2000" b="1" dirty="0"/>
          </a:p>
          <a:p>
            <a:pPr marL="0" indent="0"/>
            <a:endParaRPr lang="en-US" sz="2000" b="1" dirty="0"/>
          </a:p>
          <a:p>
            <a:pPr marL="0" indent="0"/>
            <a:r>
              <a:rPr lang="en-US" sz="2000" b="1" dirty="0">
                <a:hlinkClick r:id="rId5"/>
              </a:rPr>
              <a:t>https://www.soils4kids.org/about</a:t>
            </a:r>
            <a:endParaRPr lang="en-US" sz="2000" b="1" dirty="0"/>
          </a:p>
          <a:p>
            <a:pPr marL="0" indent="0"/>
            <a:endParaRPr lang="en-US" sz="1800" dirty="0"/>
          </a:p>
          <a:p>
            <a:pPr marL="0" indent="0"/>
            <a:endParaRPr lang="en-US" sz="1800" dirty="0"/>
          </a:p>
        </p:txBody>
      </p:sp>
      <p:pic>
        <p:nvPicPr>
          <p:cNvPr id="5" name="Picture 4" descr="Locator flag on a city map">
            <a:extLst>
              <a:ext uri="{FF2B5EF4-FFF2-40B4-BE49-F238E27FC236}">
                <a16:creationId xmlns:a16="http://schemas.microsoft.com/office/drawing/2014/main" id="{56FD8CEE-34FF-4E07-604D-5BBA72AA66EA}"/>
              </a:ext>
            </a:extLst>
          </p:cNvPr>
          <p:cNvPicPr>
            <a:picLocks noChangeAspect="1"/>
          </p:cNvPicPr>
          <p:nvPr/>
        </p:nvPicPr>
        <p:blipFill>
          <a:blip r:embed="rId6"/>
          <a:srcRect l="464" r="43122"/>
          <a:stretch>
            <a:fillRect/>
          </a:stretch>
        </p:blipFill>
        <p:spPr>
          <a:xfrm>
            <a:off x="7056116" y="960120"/>
            <a:ext cx="4175762" cy="4940852"/>
          </a:xfrm>
          <a:prstGeom prst="rect">
            <a:avLst/>
          </a:prstGeom>
        </p:spPr>
      </p:pic>
    </p:spTree>
    <p:extLst>
      <p:ext uri="{BB962C8B-B14F-4D97-AF65-F5344CB8AC3E}">
        <p14:creationId xmlns:p14="http://schemas.microsoft.com/office/powerpoint/2010/main" val="2026620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B7A7C-53F3-4B7B-2518-E501EABF49AA}"/>
              </a:ext>
            </a:extLst>
          </p:cNvPr>
          <p:cNvSpPr>
            <a:spLocks noGrp="1"/>
          </p:cNvSpPr>
          <p:nvPr>
            <p:ph type="title"/>
          </p:nvPr>
        </p:nvSpPr>
        <p:spPr/>
        <p:txBody>
          <a:bodyPr>
            <a:normAutofit fontScale="90000"/>
          </a:bodyPr>
          <a:lstStyle/>
          <a:p>
            <a:br>
              <a:rPr lang="en-US" sz="1900" dirty="0"/>
            </a:br>
            <a:r>
              <a:rPr lang="en-US" sz="3100" b="1" dirty="0"/>
              <a:t>Important for gardening with stem and learning outside</a:t>
            </a:r>
            <a:br>
              <a:rPr lang="en-US" sz="2000" dirty="0"/>
            </a:br>
            <a:br>
              <a:rPr lang="en-US" sz="2000" dirty="0"/>
            </a:br>
            <a:br>
              <a:rPr lang="en-US" sz="2000" dirty="0"/>
            </a:br>
            <a:endParaRPr lang="en-US" sz="1900" dirty="0"/>
          </a:p>
        </p:txBody>
      </p:sp>
      <p:sp>
        <p:nvSpPr>
          <p:cNvPr id="3" name="Content Placeholder 2">
            <a:extLst>
              <a:ext uri="{FF2B5EF4-FFF2-40B4-BE49-F238E27FC236}">
                <a16:creationId xmlns:a16="http://schemas.microsoft.com/office/drawing/2014/main" id="{5DB3909A-02D6-AB34-A36C-F2026A2EF2B8}"/>
              </a:ext>
            </a:extLst>
          </p:cNvPr>
          <p:cNvSpPr>
            <a:spLocks noGrp="1"/>
          </p:cNvSpPr>
          <p:nvPr>
            <p:ph idx="1"/>
          </p:nvPr>
        </p:nvSpPr>
        <p:spPr>
          <a:xfrm>
            <a:off x="797167" y="2567353"/>
            <a:ext cx="11195541" cy="4173415"/>
          </a:xfrm>
        </p:spPr>
        <p:txBody>
          <a:bodyPr>
            <a:normAutofit/>
          </a:bodyPr>
          <a:lstStyle/>
          <a:p>
            <a:pPr marL="0" indent="0">
              <a:buNone/>
            </a:pPr>
            <a:endParaRPr lang="en-US" sz="2800" dirty="0">
              <a:hlinkClick r:id=""/>
            </a:endParaRPr>
          </a:p>
          <a:p>
            <a:endParaRPr lang="en-US" sz="2800" dirty="0">
              <a:hlinkClick r:id=""/>
            </a:endParaRPr>
          </a:p>
          <a:p>
            <a:pPr marL="0" indent="0">
              <a:buNone/>
            </a:pPr>
            <a:r>
              <a:rPr lang="en-US" sz="1800" dirty="0">
                <a:hlinkClick r:id="rId3"/>
              </a:rPr>
              <a:t>https://www.imthecheftoo.com/blogs/stem-for-kids/garden-stem-activities-sprouting-curiosity-and-learning#section4</a:t>
            </a:r>
            <a:endParaRPr lang="en-US" sz="1800" dirty="0"/>
          </a:p>
          <a:p>
            <a:pPr marL="0" indent="0">
              <a:buNone/>
            </a:pPr>
            <a:r>
              <a:rPr lang="en-US" sz="1800" dirty="0"/>
              <a:t> </a:t>
            </a:r>
            <a:r>
              <a:rPr lang="en-US" sz="1800" dirty="0">
                <a:hlinkClick r:id="rId4"/>
              </a:rPr>
              <a:t>https://childsplayabc.wordpress.com/recipes/</a:t>
            </a:r>
            <a:r>
              <a:rPr lang="en-US" sz="1800" dirty="0"/>
              <a:t>( great website for cooking and activities) </a:t>
            </a:r>
          </a:p>
          <a:p>
            <a:pPr marL="0" indent="0">
              <a:buNone/>
            </a:pPr>
            <a:r>
              <a:rPr lang="en-US" sz="1800" dirty="0">
                <a:hlinkClick r:id="rId5"/>
              </a:rPr>
              <a:t>https://kidsgardening.org/resource-activities/</a:t>
            </a:r>
            <a:endParaRPr lang="en-US" sz="1800" dirty="0"/>
          </a:p>
          <a:p>
            <a:pPr marL="0" indent="0">
              <a:buNone/>
            </a:pPr>
            <a:r>
              <a:rPr lang="en-US" sz="1800" dirty="0">
                <a:hlinkClick r:id="rId6"/>
              </a:rPr>
              <a:t>https://preschoolsteam.com/garden-steam-activities-preschoolers/</a:t>
            </a:r>
            <a:endParaRPr lang="en-US" sz="1800" dirty="0"/>
          </a:p>
          <a:p>
            <a:pPr marL="0" indent="0">
              <a:buNone/>
            </a:pPr>
            <a:r>
              <a:rPr lang="en-US" sz="1800" dirty="0">
                <a:hlinkClick r:id="rId7"/>
              </a:rPr>
              <a:t>https://www.runningbugfarm.com/blog/gardening-for-kids-learn-grow-and-get-messy-with-fun-steam-projects#/</a:t>
            </a:r>
            <a:endParaRPr lang="en-US" sz="1800" dirty="0"/>
          </a:p>
          <a:p>
            <a:pPr marL="0" indent="0">
              <a:buNone/>
            </a:pPr>
            <a:r>
              <a:rPr lang="en-US" sz="1800" dirty="0">
                <a:hlinkClick r:id="rId8"/>
              </a:rPr>
              <a:t>https://www.natgeokids.com/uk/discover/science/nature/the-life-cycle-of-flowering-plants/</a:t>
            </a:r>
            <a:endParaRPr lang="en-US" sz="1800" dirty="0"/>
          </a:p>
          <a:p>
            <a:pPr marL="0" indent="0">
              <a:buNone/>
            </a:pPr>
            <a:endParaRPr lang="en-US" sz="1800" dirty="0"/>
          </a:p>
          <a:p>
            <a:pPr marL="0" indent="0">
              <a:buNone/>
            </a:pPr>
            <a:endParaRPr lang="en-US" sz="1800" dirty="0"/>
          </a:p>
          <a:p>
            <a:pPr marL="0" indent="0">
              <a:buNone/>
            </a:pPr>
            <a:endParaRPr lang="en-US" sz="1800" dirty="0"/>
          </a:p>
        </p:txBody>
      </p:sp>
      <p:sp>
        <p:nvSpPr>
          <p:cNvPr id="6" name="TextBox 5">
            <a:extLst>
              <a:ext uri="{FF2B5EF4-FFF2-40B4-BE49-F238E27FC236}">
                <a16:creationId xmlns:a16="http://schemas.microsoft.com/office/drawing/2014/main" id="{521ADB2D-C702-4303-D2F4-0C5E3A7BFA1A}"/>
              </a:ext>
            </a:extLst>
          </p:cNvPr>
          <p:cNvSpPr txBox="1"/>
          <p:nvPr/>
        </p:nvSpPr>
        <p:spPr>
          <a:xfrm>
            <a:off x="867509" y="2567353"/>
            <a:ext cx="10527324" cy="147732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hlinkClick r:id="rId9"/>
              </a:rPr>
              <a:t>https://www.calaes.com/blog/5-benefits-outdoor-learning-has-for-young-children</a:t>
            </a:r>
            <a:endPar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hlinkClick r:id="rId10"/>
              </a:rPr>
              <a:t>  https://wigardenexpo.com/virtual-kids/</a:t>
            </a:r>
            <a:endPar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4170644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een seedling sprouting on the ground">
            <a:extLst>
              <a:ext uri="{FF2B5EF4-FFF2-40B4-BE49-F238E27FC236}">
                <a16:creationId xmlns:a16="http://schemas.microsoft.com/office/drawing/2014/main" id="{8001BB19-F60B-2710-57AA-4D9473787A52}"/>
              </a:ext>
            </a:extLst>
          </p:cNvPr>
          <p:cNvPicPr>
            <a:picLocks noChangeAspect="1"/>
          </p:cNvPicPr>
          <p:nvPr/>
        </p:nvPicPr>
        <p:blipFill>
          <a:blip r:embed="rId2"/>
          <a:srcRect l="47870" r="8212" b="-1"/>
          <a:stretch>
            <a:fillRect/>
          </a:stretch>
        </p:blipFill>
        <p:spPr>
          <a:xfrm>
            <a:off x="20" y="11"/>
            <a:ext cx="3917531" cy="3247282"/>
          </a:xfrm>
          <a:prstGeom prst="rect">
            <a:avLst/>
          </a:prstGeom>
        </p:spPr>
      </p:pic>
      <p:sp>
        <p:nvSpPr>
          <p:cNvPr id="3" name="TextBox 2">
            <a:extLst>
              <a:ext uri="{FF2B5EF4-FFF2-40B4-BE49-F238E27FC236}">
                <a16:creationId xmlns:a16="http://schemas.microsoft.com/office/drawing/2014/main" id="{91D6CE79-9F3B-6A28-F51C-D3C43DC6307E}"/>
              </a:ext>
            </a:extLst>
          </p:cNvPr>
          <p:cNvSpPr txBox="1"/>
          <p:nvPr/>
        </p:nvSpPr>
        <p:spPr>
          <a:xfrm>
            <a:off x="5496821" y="233464"/>
            <a:ext cx="6034187" cy="6064459"/>
          </a:xfrm>
          <a:prstGeom prst="rect">
            <a:avLst/>
          </a:prstGeom>
        </p:spPr>
        <p:txBody>
          <a:bodyPr vert="horz" lIns="91440" tIns="45720" rIns="91440" bIns="45720" rtlCol="0">
            <a:normAutofit/>
          </a:bodyPr>
          <a:lstStyle/>
          <a:p>
            <a:pPr>
              <a:lnSpc>
                <a:spcPct val="110000"/>
              </a:lnSpc>
              <a:spcAft>
                <a:spcPts val="600"/>
              </a:spcAft>
              <a:buSzPct val="87000"/>
            </a:pPr>
            <a:endParaRPr lang="en-US" sz="1600" b="1" dirty="0"/>
          </a:p>
        </p:txBody>
      </p:sp>
      <p:sp>
        <p:nvSpPr>
          <p:cNvPr id="6" name="TextBox 5">
            <a:extLst>
              <a:ext uri="{FF2B5EF4-FFF2-40B4-BE49-F238E27FC236}">
                <a16:creationId xmlns:a16="http://schemas.microsoft.com/office/drawing/2014/main" id="{E0A0D303-8510-6F1D-96CE-B99A03A9B24B}"/>
              </a:ext>
            </a:extLst>
          </p:cNvPr>
          <p:cNvSpPr txBox="1"/>
          <p:nvPr/>
        </p:nvSpPr>
        <p:spPr>
          <a:xfrm>
            <a:off x="5496821" y="140677"/>
            <a:ext cx="6566224" cy="6001643"/>
          </a:xfrm>
          <a:prstGeom prst="rect">
            <a:avLst/>
          </a:prstGeom>
          <a:noFill/>
        </p:spPr>
        <p:txBody>
          <a:bodyPr wrap="square">
            <a:spAutoFit/>
          </a:bodyPr>
          <a:lstStyle/>
          <a:p>
            <a:pPr algn="l">
              <a:buNone/>
            </a:pPr>
            <a:r>
              <a:rPr lang="en-US" sz="2400" b="1" dirty="0">
                <a:effectLst/>
              </a:rPr>
              <a:t>As technology increasingly influences society, acquiring foundational knowledge in science, technology, engineering, art and mathematics (STEAM) has become essential. Making these subjects accessible and engaging for children remains a challenge. One effective solution lies in the natural environment, such as gardens, where elements like soil, leaves, and bees provide opportunities for exploration. Engaging children in gardening offers a practical method to introduce STEAM concepts through experiential learning. Outdoor spaces become living laboratories, enabling children to learn through direct interaction rather than passive observation. This method fosters enduring curiosity and a passion for discovery.</a:t>
            </a:r>
          </a:p>
        </p:txBody>
      </p:sp>
      <p:sp>
        <p:nvSpPr>
          <p:cNvPr id="16" name="TextBox 15">
            <a:extLst>
              <a:ext uri="{FF2B5EF4-FFF2-40B4-BE49-F238E27FC236}">
                <a16:creationId xmlns:a16="http://schemas.microsoft.com/office/drawing/2014/main" id="{D7A1D054-2180-C25C-5DFB-39D7397A36DD}"/>
              </a:ext>
            </a:extLst>
          </p:cNvPr>
          <p:cNvSpPr txBox="1"/>
          <p:nvPr/>
        </p:nvSpPr>
        <p:spPr>
          <a:xfrm>
            <a:off x="0" y="3341077"/>
            <a:ext cx="5040922" cy="2031325"/>
          </a:xfrm>
          <a:prstGeom prst="rect">
            <a:avLst/>
          </a:prstGeom>
          <a:noFill/>
        </p:spPr>
        <p:txBody>
          <a:bodyPr wrap="square">
            <a:spAutoFit/>
          </a:bodyPr>
          <a:lstStyle/>
          <a:p>
            <a:pPr algn="l">
              <a:buNone/>
            </a:pPr>
            <a:r>
              <a:rPr lang="en-US" b="1" dirty="0">
                <a:effectLst/>
              </a:rPr>
              <a:t>Gardening is more than planting seeds and watching them grow. It is a comprehensive activity that supports multiple areas of children's development. STEM-focused garden projects offer hands-on, multi-sensory experiences that enhance physical, cognitive, and emotional growth.</a:t>
            </a:r>
          </a:p>
        </p:txBody>
      </p:sp>
    </p:spTree>
    <p:extLst>
      <p:ext uri="{BB962C8B-B14F-4D97-AF65-F5344CB8AC3E}">
        <p14:creationId xmlns:p14="http://schemas.microsoft.com/office/powerpoint/2010/main" val="388807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4254D-12A4-386C-407A-236DE33716F1}"/>
              </a:ext>
            </a:extLst>
          </p:cNvPr>
          <p:cNvSpPr>
            <a:spLocks noGrp="1"/>
          </p:cNvSpPr>
          <p:nvPr>
            <p:ph type="title"/>
          </p:nvPr>
        </p:nvSpPr>
        <p:spPr>
          <a:xfrm>
            <a:off x="1024128" y="585216"/>
            <a:ext cx="6066818" cy="1499616"/>
          </a:xfrm>
        </p:spPr>
        <p:txBody>
          <a:bodyPr>
            <a:normAutofit/>
          </a:bodyPr>
          <a:lstStyle/>
          <a:p>
            <a:r>
              <a:rPr lang="en-US" sz="3500"/>
              <a:t>Impact on Environmental Awareness</a:t>
            </a:r>
            <a:br>
              <a:rPr lang="en-US" sz="3500"/>
            </a:br>
            <a:endParaRPr lang="en-US" sz="3500"/>
          </a:p>
        </p:txBody>
      </p:sp>
      <p:sp>
        <p:nvSpPr>
          <p:cNvPr id="3" name="Content Placeholder 2">
            <a:extLst>
              <a:ext uri="{FF2B5EF4-FFF2-40B4-BE49-F238E27FC236}">
                <a16:creationId xmlns:a16="http://schemas.microsoft.com/office/drawing/2014/main" id="{FFDA825D-D3A2-268E-A16B-FFF384CEB519}"/>
              </a:ext>
            </a:extLst>
          </p:cNvPr>
          <p:cNvSpPr>
            <a:spLocks noGrp="1"/>
          </p:cNvSpPr>
          <p:nvPr>
            <p:ph idx="1"/>
          </p:nvPr>
        </p:nvSpPr>
        <p:spPr>
          <a:xfrm>
            <a:off x="1024128" y="2286000"/>
            <a:ext cx="6066818" cy="4023360"/>
          </a:xfrm>
        </p:spPr>
        <p:txBody>
          <a:bodyPr>
            <a:normAutofit/>
          </a:bodyPr>
          <a:lstStyle/>
          <a:p>
            <a:r>
              <a:rPr lang="en-US" dirty="0"/>
              <a:t>When gardening is combined with STEAM lessons, students start to care more about the environment. They learn why it matters to save resources such as water and soil nutrients. This understanding leads them to act responsibly at school and at home.</a:t>
            </a:r>
          </a:p>
          <a:p>
            <a:r>
              <a:rPr lang="en-US" dirty="0"/>
              <a:t>Students also discover why biodiversity is important for keeping nature in balance. Watching how plants and pollinators interact or learning about composting helps them see how these practices support a healthier planet.</a:t>
            </a:r>
          </a:p>
          <a:p>
            <a:endParaRPr lang="en-US" dirty="0"/>
          </a:p>
        </p:txBody>
      </p:sp>
      <p:pic>
        <p:nvPicPr>
          <p:cNvPr id="5" name="Picture 4">
            <a:extLst>
              <a:ext uri="{FF2B5EF4-FFF2-40B4-BE49-F238E27FC236}">
                <a16:creationId xmlns:a16="http://schemas.microsoft.com/office/drawing/2014/main" id="{A7553BCB-1E1D-DF74-D7F7-856A4ADE0166}"/>
              </a:ext>
            </a:extLst>
          </p:cNvPr>
          <p:cNvPicPr>
            <a:picLocks noChangeAspect="1"/>
          </p:cNvPicPr>
          <p:nvPr/>
        </p:nvPicPr>
        <p:blipFill>
          <a:blip r:embed="rId2"/>
          <a:srcRect l="40402" r="21543"/>
          <a:stretch>
            <a:fillRect/>
          </a:stretch>
        </p:blipFill>
        <p:spPr>
          <a:xfrm>
            <a:off x="7552266" y="10"/>
            <a:ext cx="4639733" cy="6857990"/>
          </a:xfrm>
          <a:prstGeom prst="rect">
            <a:avLst/>
          </a:prstGeom>
        </p:spPr>
      </p:pic>
    </p:spTree>
    <p:extLst>
      <p:ext uri="{BB962C8B-B14F-4D97-AF65-F5344CB8AC3E}">
        <p14:creationId xmlns:p14="http://schemas.microsoft.com/office/powerpoint/2010/main" val="3929531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4B3F5F5-166C-4694-B20A-3F8218AF7D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E67A204-FB90-4B26-B155-3FA8064A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chemeClr val="bg1"/>
          </a:solidFill>
          <a:ln w="22225">
            <a:solidFill>
              <a:srgbClr val="A8DB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394E59E-B79B-38E5-64EA-A3EABAF81402}"/>
              </a:ext>
            </a:extLst>
          </p:cNvPr>
          <p:cNvPicPr>
            <a:picLocks noChangeAspect="1"/>
          </p:cNvPicPr>
          <p:nvPr/>
        </p:nvPicPr>
        <p:blipFill>
          <a:blip r:embed="rId2"/>
          <a:srcRect t="4467" r="1" b="4713"/>
          <a:stretch>
            <a:fillRect/>
          </a:stretch>
        </p:blipFill>
        <p:spPr>
          <a:xfrm>
            <a:off x="643467" y="643467"/>
            <a:ext cx="10905066" cy="5571066"/>
          </a:xfrm>
          <a:prstGeom prst="rect">
            <a:avLst/>
          </a:prstGeom>
        </p:spPr>
      </p:pic>
    </p:spTree>
    <p:extLst>
      <p:ext uri="{BB962C8B-B14F-4D97-AF65-F5344CB8AC3E}">
        <p14:creationId xmlns:p14="http://schemas.microsoft.com/office/powerpoint/2010/main" val="1908447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BF2ABC8-4FD6-4B60-92A7-BB3BEE3C1A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46B4E6-360A-6448-A704-D56607BFED71}"/>
              </a:ext>
            </a:extLst>
          </p:cNvPr>
          <p:cNvSpPr>
            <a:spLocks noGrp="1"/>
          </p:cNvSpPr>
          <p:nvPr>
            <p:ph type="title"/>
          </p:nvPr>
        </p:nvSpPr>
        <p:spPr>
          <a:xfrm>
            <a:off x="1024128" y="585216"/>
            <a:ext cx="8018272" cy="1499616"/>
          </a:xfrm>
        </p:spPr>
        <p:txBody>
          <a:bodyPr>
            <a:normAutofit/>
          </a:bodyPr>
          <a:lstStyle/>
          <a:p>
            <a:r>
              <a:rPr lang="en-US" dirty="0"/>
              <a:t>Science in Steam framework of Gardening</a:t>
            </a:r>
          </a:p>
        </p:txBody>
      </p:sp>
      <p:cxnSp>
        <p:nvCxnSpPr>
          <p:cNvPr id="10" name="Straight Connector 9">
            <a:extLst>
              <a:ext uri="{FF2B5EF4-FFF2-40B4-BE49-F238E27FC236}">
                <a16:creationId xmlns:a16="http://schemas.microsoft.com/office/drawing/2014/main" id="{DCD479D3-536C-4161-A6F8-813D30719B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F78ACEE-E898-D03B-B34A-23876DA2FB51}"/>
              </a:ext>
            </a:extLst>
          </p:cNvPr>
          <p:cNvSpPr>
            <a:spLocks noGrp="1"/>
          </p:cNvSpPr>
          <p:nvPr>
            <p:ph idx="1"/>
          </p:nvPr>
        </p:nvSpPr>
        <p:spPr>
          <a:xfrm>
            <a:off x="1024128" y="2286000"/>
            <a:ext cx="8018271" cy="4023360"/>
          </a:xfrm>
        </p:spPr>
        <p:txBody>
          <a:bodyPr>
            <a:normAutofit/>
          </a:bodyPr>
          <a:lstStyle/>
          <a:p>
            <a:r>
              <a:rPr lang="en-US" dirty="0">
                <a:effectLst/>
              </a:rPr>
              <a:t>Within the STEAM framework, educators offer students experiential learning opportunities that enhance their comprehension of scientific principles. For instance, planting seeds enables students to study plant biology, photosynthesis, and ecosystems. Students may monitor growth patterns, observe plant life cycles, and examine the influence of environmental factors on plant health.</a:t>
            </a:r>
          </a:p>
          <a:p>
            <a:r>
              <a:rPr lang="en-US" sz="2000" b="1" dirty="0"/>
              <a:t>Science comes alive in the garden, turning it into a real-world lab for exploring biology, ecology, and environmental science</a:t>
            </a:r>
            <a:endParaRPr lang="en-US" dirty="0">
              <a:effectLst/>
            </a:endParaRPr>
          </a:p>
          <a:p>
            <a:endParaRPr lang="en-US" dirty="0"/>
          </a:p>
        </p:txBody>
      </p:sp>
      <p:sp>
        <p:nvSpPr>
          <p:cNvPr id="12" name="Rectangle 11">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860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227A3-291C-E43D-A38B-31BB0ECB99C5}"/>
              </a:ext>
            </a:extLst>
          </p:cNvPr>
          <p:cNvSpPr>
            <a:spLocks noGrp="1"/>
          </p:cNvSpPr>
          <p:nvPr>
            <p:ph type="title"/>
          </p:nvPr>
        </p:nvSpPr>
        <p:spPr>
          <a:xfrm>
            <a:off x="1024128" y="585216"/>
            <a:ext cx="9720072" cy="643816"/>
          </a:xfrm>
        </p:spPr>
        <p:txBody>
          <a:bodyPr>
            <a:normAutofit fontScale="90000"/>
          </a:bodyPr>
          <a:lstStyle/>
          <a:p>
            <a:r>
              <a:rPr lang="en-US" dirty="0"/>
              <a:t>Science terminology</a:t>
            </a:r>
          </a:p>
        </p:txBody>
      </p:sp>
      <p:sp>
        <p:nvSpPr>
          <p:cNvPr id="3" name="Content Placeholder 2">
            <a:extLst>
              <a:ext uri="{FF2B5EF4-FFF2-40B4-BE49-F238E27FC236}">
                <a16:creationId xmlns:a16="http://schemas.microsoft.com/office/drawing/2014/main" id="{A45D7E7A-BDC8-48EB-F366-0CCA287FAD4F}"/>
              </a:ext>
            </a:extLst>
          </p:cNvPr>
          <p:cNvSpPr>
            <a:spLocks noGrp="1"/>
          </p:cNvSpPr>
          <p:nvPr>
            <p:ph idx="1"/>
          </p:nvPr>
        </p:nvSpPr>
        <p:spPr>
          <a:xfrm>
            <a:off x="108155" y="1297858"/>
            <a:ext cx="12005187" cy="5417574"/>
          </a:xfrm>
        </p:spPr>
        <p:txBody>
          <a:bodyPr>
            <a:normAutofit fontScale="25000" lnSpcReduction="20000"/>
          </a:bodyPr>
          <a:lstStyle/>
          <a:p>
            <a:r>
              <a:rPr lang="en-US" sz="6400" dirty="0"/>
              <a:t>1. </a:t>
            </a:r>
            <a:r>
              <a:rPr lang="en-US" sz="8000" dirty="0"/>
              <a:t>Germination-is when a seed wakes up and begins to grow. With enough water, warmth, and oxygen, the seed opens, sending a small root into the soil and a shoot up toward the sun</a:t>
            </a:r>
          </a:p>
          <a:p>
            <a:pPr marL="0" indent="0">
              <a:buNone/>
            </a:pPr>
            <a:endParaRPr lang="en-US" sz="8000" dirty="0"/>
          </a:p>
          <a:p>
            <a:pPr marL="0" indent="0">
              <a:buNone/>
            </a:pPr>
            <a:endParaRPr lang="en-US" sz="8000" dirty="0"/>
          </a:p>
          <a:p>
            <a:pPr marL="0" indent="0">
              <a:buNone/>
            </a:pPr>
            <a:r>
              <a:rPr lang="en-US" sz="8000" dirty="0"/>
              <a:t>2. Photosynthesis- Is how plants make their own food. In their green leaves, plants use sunlight, water, and carbon dioxide to make sugar for energy. As they do this, plants release oxygen into the air, which people and animals need to breathe</a:t>
            </a:r>
          </a:p>
          <a:p>
            <a:endParaRPr lang="en-US" sz="8000" b="1" dirty="0"/>
          </a:p>
          <a:p>
            <a:pPr marL="0" indent="0">
              <a:buNone/>
            </a:pPr>
            <a:r>
              <a:rPr lang="en-US" sz="8000" b="1" dirty="0"/>
              <a:t>3.  Plant Cycle</a:t>
            </a:r>
          </a:p>
          <a:p>
            <a:r>
              <a:rPr lang="en-US" sz="8000" dirty="0"/>
              <a:t>The plant cycle is the path a plant follows from seed to adult and then repeats. The main stages are: </a:t>
            </a:r>
          </a:p>
          <a:p>
            <a:r>
              <a:rPr lang="en-US" sz="8000" b="1" dirty="0"/>
              <a:t>Seed:</a:t>
            </a:r>
            <a:r>
              <a:rPr lang="en-US" sz="8000" dirty="0"/>
              <a:t> The resting stage.</a:t>
            </a:r>
          </a:p>
          <a:p>
            <a:r>
              <a:rPr lang="en-US" sz="8000" b="1" dirty="0"/>
              <a:t>Germination:</a:t>
            </a:r>
            <a:r>
              <a:rPr lang="en-US" sz="8000" dirty="0"/>
              <a:t> The seed sprouts.</a:t>
            </a:r>
          </a:p>
          <a:p>
            <a:r>
              <a:rPr lang="en-US" sz="8000" b="1" dirty="0"/>
              <a:t>Seedling:</a:t>
            </a:r>
            <a:r>
              <a:rPr lang="en-US" sz="8000" dirty="0"/>
              <a:t> A young plant grows leaves.</a:t>
            </a:r>
          </a:p>
          <a:p>
            <a:r>
              <a:rPr lang="en-US" sz="8000" b="1" dirty="0"/>
              <a:t>Adult Plant:</a:t>
            </a:r>
            <a:r>
              <a:rPr lang="en-US" sz="8000" dirty="0"/>
              <a:t> The plant produces flowers and fruits.</a:t>
            </a:r>
          </a:p>
          <a:p>
            <a:r>
              <a:rPr lang="en-US" sz="8000" b="1" dirty="0"/>
              <a:t>Seed Dispersal:</a:t>
            </a:r>
            <a:r>
              <a:rPr lang="en-US" sz="8000" dirty="0"/>
              <a:t> The plant spreads seeds to start over. </a:t>
            </a:r>
          </a:p>
          <a:p>
            <a:pPr marL="0" indent="0">
              <a:buNone/>
            </a:pPr>
            <a:endParaRPr lang="en-US" dirty="0"/>
          </a:p>
          <a:p>
            <a:endParaRPr lang="en-US" dirty="0"/>
          </a:p>
          <a:p>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2408603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65198-BCE6-23BD-A919-4949DF827CC9}"/>
              </a:ext>
            </a:extLst>
          </p:cNvPr>
          <p:cNvSpPr>
            <a:spLocks noGrp="1"/>
          </p:cNvSpPr>
          <p:nvPr>
            <p:ph type="title"/>
          </p:nvPr>
        </p:nvSpPr>
        <p:spPr>
          <a:xfrm>
            <a:off x="1024128" y="585216"/>
            <a:ext cx="9720072" cy="692978"/>
          </a:xfrm>
        </p:spPr>
        <p:txBody>
          <a:bodyPr>
            <a:normAutofit fontScale="90000"/>
          </a:bodyPr>
          <a:lstStyle/>
          <a:p>
            <a:r>
              <a:rPr lang="en-US" dirty="0"/>
              <a:t>Science terminology</a:t>
            </a:r>
          </a:p>
        </p:txBody>
      </p:sp>
      <p:sp>
        <p:nvSpPr>
          <p:cNvPr id="3" name="Content Placeholder 2">
            <a:extLst>
              <a:ext uri="{FF2B5EF4-FFF2-40B4-BE49-F238E27FC236}">
                <a16:creationId xmlns:a16="http://schemas.microsoft.com/office/drawing/2014/main" id="{E87EB876-D964-B2B9-355E-D06729E375D3}"/>
              </a:ext>
            </a:extLst>
          </p:cNvPr>
          <p:cNvSpPr>
            <a:spLocks noGrp="1"/>
          </p:cNvSpPr>
          <p:nvPr>
            <p:ph idx="1"/>
          </p:nvPr>
        </p:nvSpPr>
        <p:spPr>
          <a:xfrm>
            <a:off x="176981" y="1278194"/>
            <a:ext cx="12015019" cy="5456903"/>
          </a:xfrm>
        </p:spPr>
        <p:txBody>
          <a:bodyPr>
            <a:normAutofit fontScale="92500" lnSpcReduction="20000"/>
          </a:bodyPr>
          <a:lstStyle/>
          <a:p>
            <a:r>
              <a:rPr lang="en-US" b="1" dirty="0"/>
              <a:t>4. Plant Anatomy</a:t>
            </a:r>
          </a:p>
          <a:p>
            <a:pPr>
              <a:lnSpc>
                <a:spcPct val="120000"/>
              </a:lnSpc>
            </a:pPr>
            <a:r>
              <a:rPr lang="en-US" dirty="0"/>
              <a:t>Plant anatomy is the study of the different parts of a plant and their functions.</a:t>
            </a:r>
          </a:p>
          <a:p>
            <a:pPr>
              <a:lnSpc>
                <a:spcPct val="120000"/>
              </a:lnSpc>
            </a:pPr>
            <a:r>
              <a:rPr lang="en-US" b="1" dirty="0"/>
              <a:t>Roots hold</a:t>
            </a:r>
            <a:r>
              <a:rPr lang="en-US" dirty="0"/>
              <a:t> the plant in the soil and take in water and nutrients.</a:t>
            </a:r>
          </a:p>
          <a:p>
            <a:pPr>
              <a:lnSpc>
                <a:spcPct val="120000"/>
              </a:lnSpc>
            </a:pPr>
            <a:r>
              <a:rPr lang="en-US" b="1" dirty="0"/>
              <a:t>The stem support</a:t>
            </a:r>
            <a:r>
              <a:rPr lang="en-US" dirty="0"/>
              <a:t>s the plant and moves water to the leaves.</a:t>
            </a:r>
          </a:p>
          <a:p>
            <a:pPr>
              <a:lnSpc>
                <a:spcPct val="120000"/>
              </a:lnSpc>
            </a:pPr>
            <a:r>
              <a:rPr lang="en-US" b="1" dirty="0"/>
              <a:t>Leaves collect sunlight to help the plant make food through</a:t>
            </a:r>
            <a:r>
              <a:rPr lang="en-US" dirty="0"/>
              <a:t> photosynthesis.</a:t>
            </a:r>
          </a:p>
          <a:p>
            <a:pPr>
              <a:lnSpc>
                <a:spcPct val="120000"/>
              </a:lnSpc>
            </a:pPr>
            <a:r>
              <a:rPr lang="en-US" b="1" dirty="0"/>
              <a:t>Flowers are a part of the plant that produc</a:t>
            </a:r>
            <a:r>
              <a:rPr lang="en-US" dirty="0"/>
              <a:t>es seeds.</a:t>
            </a:r>
          </a:p>
          <a:p>
            <a:r>
              <a:rPr lang="en-US" b="1" dirty="0"/>
              <a:t>5. Soil Ecosystem</a:t>
            </a:r>
          </a:p>
          <a:p>
            <a:r>
              <a:rPr lang="en-US" dirty="0"/>
              <a:t>A soil ecosystem is a world beneath our feet where living and non-living things interact. It includes soil, water, air, nutrients, and creatures such as earthworms, insects, and bacteria that help plants grow by breaking down dead material. </a:t>
            </a:r>
          </a:p>
          <a:p>
            <a:r>
              <a:rPr lang="en-US" b="1" dirty="0"/>
              <a:t>6. Pollinators</a:t>
            </a:r>
          </a:p>
          <a:p>
            <a:r>
              <a:rPr lang="en-US" dirty="0"/>
              <a:t>Pollinators are animals—like bees, butterflies, birds, and bats—that visit flowers to drink nectar. As they move from flower to flower, they carry yellow dust called pollen, which helps flowers produce fruit and seeds. In an ecosystem, highlighting who eats whom. It usually starts with the sun, then plants (which make food via photosynthesis), and then animals that eat plants or other animals. It is a "web" because most animals eat more than one thing.</a:t>
            </a:r>
          </a:p>
          <a:p>
            <a:endParaRPr lang="en-US" dirty="0"/>
          </a:p>
        </p:txBody>
      </p:sp>
    </p:spTree>
    <p:extLst>
      <p:ext uri="{BB962C8B-B14F-4D97-AF65-F5344CB8AC3E}">
        <p14:creationId xmlns:p14="http://schemas.microsoft.com/office/powerpoint/2010/main" val="2633610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64F47E8-C2CA-43A6-9404-03BADA34D7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F01D43C-86DB-4B5D-A163-81BC94201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5" y="620720"/>
            <a:ext cx="4193173" cy="5571069"/>
          </a:xfrm>
          <a:prstGeom prst="rect">
            <a:avLst/>
          </a:prstGeom>
          <a:blipFill dpi="0" rotWithShape="1">
            <a:blip r:embed="rId3">
              <a:duotone>
                <a:schemeClr val="accent6">
                  <a:shade val="45000"/>
                  <a:satMod val="135000"/>
                </a:schemeClr>
                <a:prstClr val="white"/>
              </a:duotone>
            </a:blip>
            <a:srcRect/>
            <a:tile tx="25400" ty="6350" sx="91000" sy="91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40A2CA-2DE9-F7F9-B374-77575CA6B26A}"/>
              </a:ext>
            </a:extLst>
          </p:cNvPr>
          <p:cNvSpPr>
            <a:spLocks noGrp="1"/>
          </p:cNvSpPr>
          <p:nvPr>
            <p:ph type="ctrTitle"/>
          </p:nvPr>
        </p:nvSpPr>
        <p:spPr>
          <a:xfrm>
            <a:off x="5590120" y="1105351"/>
            <a:ext cx="5477071" cy="3023981"/>
          </a:xfrm>
        </p:spPr>
        <p:txBody>
          <a:bodyPr anchor="b">
            <a:normAutofit/>
          </a:bodyPr>
          <a:lstStyle/>
          <a:p>
            <a:pPr algn="l"/>
            <a:r>
              <a:rPr lang="en-US" sz="1400" b="1">
                <a:solidFill>
                  <a:schemeClr val="bg1"/>
                </a:solidFill>
              </a:rPr>
              <a:t> T-Technology is not just about screens and gadgets. It also means using tools and new ideas to solve problems and work more efficiently. In gardening, this could be as simple as using recycled materials or trying out new systems. These hands-on experiences help children learn how technology works in real life.</a:t>
            </a:r>
            <a:br>
              <a:rPr lang="en-US" sz="1400" b="1">
                <a:solidFill>
                  <a:schemeClr val="bg1"/>
                </a:solidFill>
              </a:rPr>
            </a:br>
            <a:r>
              <a:rPr lang="en-US" sz="1400" b="1">
                <a:solidFill>
                  <a:schemeClr val="bg1"/>
                </a:solidFill>
              </a:rPr>
              <a:t>When children learn about modern gardening tools and methods, they can become interested in how new ideas help solve real problems, like saving resources and making the most of space.</a:t>
            </a:r>
            <a:br>
              <a:rPr lang="en-US" sz="1400" b="1">
                <a:solidFill>
                  <a:schemeClr val="bg1"/>
                </a:solidFill>
              </a:rPr>
            </a:br>
            <a:endParaRPr lang="en-US" sz="1400" b="1">
              <a:solidFill>
                <a:schemeClr val="bg1"/>
              </a:solidFill>
            </a:endParaRPr>
          </a:p>
        </p:txBody>
      </p:sp>
      <p:sp>
        <p:nvSpPr>
          <p:cNvPr id="3" name="Subtitle 2">
            <a:extLst>
              <a:ext uri="{FF2B5EF4-FFF2-40B4-BE49-F238E27FC236}">
                <a16:creationId xmlns:a16="http://schemas.microsoft.com/office/drawing/2014/main" id="{5D7988AA-A092-893B-6B30-FCE61CA0EA0C}"/>
              </a:ext>
            </a:extLst>
          </p:cNvPr>
          <p:cNvSpPr>
            <a:spLocks noGrp="1"/>
          </p:cNvSpPr>
          <p:nvPr>
            <p:ph type="subTitle" idx="1"/>
          </p:nvPr>
        </p:nvSpPr>
        <p:spPr>
          <a:xfrm>
            <a:off x="5590120" y="4297556"/>
            <a:ext cx="5477071" cy="1431695"/>
          </a:xfrm>
        </p:spPr>
        <p:txBody>
          <a:bodyPr anchor="t">
            <a:normAutofit/>
          </a:bodyPr>
          <a:lstStyle/>
          <a:p>
            <a:r>
              <a:rPr lang="en-US" sz="1600">
                <a:solidFill>
                  <a:schemeClr val="bg1"/>
                </a:solidFill>
              </a:rPr>
              <a:t>When planting your wildflowers, introduce different garden tools and layouts for the garden. </a:t>
            </a:r>
          </a:p>
        </p:txBody>
      </p:sp>
      <p:cxnSp>
        <p:nvCxnSpPr>
          <p:cNvPr id="14" name="Straight Connector 13">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1075537"/>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AFC2FE-DAD6-631C-8D03-A675EF64843F}"/>
              </a:ext>
            </a:extLst>
          </p:cNvPr>
          <p:cNvSpPr>
            <a:spLocks noGrp="1"/>
          </p:cNvSpPr>
          <p:nvPr>
            <p:ph type="title"/>
          </p:nvPr>
        </p:nvSpPr>
        <p:spPr>
          <a:xfrm>
            <a:off x="964788" y="804333"/>
            <a:ext cx="3391900" cy="5249334"/>
          </a:xfrm>
        </p:spPr>
        <p:txBody>
          <a:bodyPr>
            <a:normAutofit/>
          </a:bodyPr>
          <a:lstStyle/>
          <a:p>
            <a:pPr algn="r"/>
            <a:r>
              <a:rPr lang="en-US" dirty="0"/>
              <a:t>Technology in Steam framework of gardening</a:t>
            </a:r>
            <a:endParaRPr lang="en-US"/>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A52EA2D-6CF7-EC5D-073A-E455CBFF2113}"/>
              </a:ext>
            </a:extLst>
          </p:cNvPr>
          <p:cNvSpPr>
            <a:spLocks noGrp="1"/>
          </p:cNvSpPr>
          <p:nvPr>
            <p:ph idx="1"/>
          </p:nvPr>
        </p:nvSpPr>
        <p:spPr>
          <a:xfrm>
            <a:off x="4999330" y="804333"/>
            <a:ext cx="6257721" cy="5249334"/>
          </a:xfrm>
        </p:spPr>
        <p:txBody>
          <a:bodyPr anchor="ctr">
            <a:normAutofit/>
          </a:bodyPr>
          <a:lstStyle/>
          <a:p>
            <a:r>
              <a:rPr lang="en-US" dirty="0"/>
              <a:t>Moreover, incorporating technology like sensors and automated watering systems introduces students to coding and robotics. These technologies can help monitor soil moisture levels or automate irrigation, providing practical applications of technological skills in real-world scenarios.</a:t>
            </a:r>
          </a:p>
        </p:txBody>
      </p:sp>
    </p:spTree>
    <p:extLst>
      <p:ext uri="{BB962C8B-B14F-4D97-AF65-F5344CB8AC3E}">
        <p14:creationId xmlns:p14="http://schemas.microsoft.com/office/powerpoint/2010/main" val="20270947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A41AC481-B287-49C8-90EF-C669597D2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Integral</Template>
  <TotalTime>1448</TotalTime>
  <Words>1671</Words>
  <Application>Microsoft Office PowerPoint</Application>
  <PresentationFormat>Widescreen</PresentationFormat>
  <Paragraphs>97</Paragraphs>
  <Slides>15</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Aptos</vt:lpstr>
      <vt:lpstr>Arial</vt:lpstr>
      <vt:lpstr>Courier New</vt:lpstr>
      <vt:lpstr>Sagona Book</vt:lpstr>
      <vt:lpstr>Tw Cen MT</vt:lpstr>
      <vt:lpstr>Tw Cen MT Condensed</vt:lpstr>
      <vt:lpstr>Wingdings 3</vt:lpstr>
      <vt:lpstr>Integral</vt:lpstr>
      <vt:lpstr>                     Breaking down STEAM  and Gardening activities for any of the kits</vt:lpstr>
      <vt:lpstr>PowerPoint Presentation</vt:lpstr>
      <vt:lpstr>Impact on Environmental Awareness </vt:lpstr>
      <vt:lpstr>PowerPoint Presentation</vt:lpstr>
      <vt:lpstr>Science in Steam framework of Gardening</vt:lpstr>
      <vt:lpstr>Science terminology</vt:lpstr>
      <vt:lpstr>Science terminology</vt:lpstr>
      <vt:lpstr> T-Technology is not just about screens and gadgets. It also means using tools and new ideas to solve problems and work more efficiently. In gardening, this could be as simple as using recycled materials or trying out new systems. These hands-on experiences help children learn how technology works in real life. When children learn about modern gardening tools and methods, they can become interested in how new ideas help solve real problems, like saving resources and making the most of space. </vt:lpstr>
      <vt:lpstr>Technology in Steam framework of gardening</vt:lpstr>
      <vt:lpstr>Engineering in STEAM framework of Gardening</vt:lpstr>
      <vt:lpstr>Integrating art into STEAM (Science, Technology, Engineering, Arts, Mathematics) gardening transforms, planting into a creative, hands-on experience, fostering deeper engagement, environmental stewardship, and critical thinking. It merges aesthetic design with scientific observation, improving skills in documentation, patience, and spatial awareness while boosting creativity </vt:lpstr>
      <vt:lpstr>Art in the steam framework for gardening</vt:lpstr>
      <vt:lpstr>Math in the steam framework of gardening</vt:lpstr>
      <vt:lpstr>Games to learn about children gardening and STEM</vt:lpstr>
      <vt:lpstr> Important for gardening with stem and learning outside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Perry, Adam D. (Maintenance)</dc:creator>
  <cp:lastModifiedBy>Perry, Adam D. (Maintenance)</cp:lastModifiedBy>
  <cp:revision>1</cp:revision>
  <dcterms:created xsi:type="dcterms:W3CDTF">2026-05-04T03:48:26Z</dcterms:created>
  <dcterms:modified xsi:type="dcterms:W3CDTF">2026-05-05T03:57:08Z</dcterms:modified>
</cp:coreProperties>
</file>