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31" r:id="rId2"/>
  </p:sldMasterIdLst>
  <p:notesMasterIdLst>
    <p:notesMasterId r:id="rId29"/>
  </p:notesMasterIdLst>
  <p:sldIdLst>
    <p:sldId id="256" r:id="rId3"/>
    <p:sldId id="313" r:id="rId4"/>
    <p:sldId id="348" r:id="rId5"/>
    <p:sldId id="363" r:id="rId6"/>
    <p:sldId id="349" r:id="rId7"/>
    <p:sldId id="345" r:id="rId8"/>
    <p:sldId id="268" r:id="rId9"/>
    <p:sldId id="271" r:id="rId10"/>
    <p:sldId id="360" r:id="rId11"/>
    <p:sldId id="351" r:id="rId12"/>
    <p:sldId id="361" r:id="rId13"/>
    <p:sldId id="350" r:id="rId14"/>
    <p:sldId id="355" r:id="rId15"/>
    <p:sldId id="358" r:id="rId16"/>
    <p:sldId id="352" r:id="rId17"/>
    <p:sldId id="262" r:id="rId18"/>
    <p:sldId id="260" r:id="rId19"/>
    <p:sldId id="258" r:id="rId20"/>
    <p:sldId id="357" r:id="rId21"/>
    <p:sldId id="365" r:id="rId22"/>
    <p:sldId id="356" r:id="rId23"/>
    <p:sldId id="263" r:id="rId24"/>
    <p:sldId id="305" r:id="rId25"/>
    <p:sldId id="259" r:id="rId26"/>
    <p:sldId id="257" r:id="rId27"/>
    <p:sldId id="36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17" autoAdjust="0"/>
    <p:restoredTop sz="94660"/>
  </p:normalViewPr>
  <p:slideViewPr>
    <p:cSldViewPr snapToGrid="0">
      <p:cViewPr varScale="1">
        <p:scale>
          <a:sx n="74" d="100"/>
          <a:sy n="74" d="100"/>
        </p:scale>
        <p:origin x="106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20CC6-110E-4859-A7A3-F88FC39B7AC5}" type="datetimeFigureOut">
              <a:rPr lang="en-US" smtClean="0"/>
              <a:t>5/18/2026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4E4234-F287-4736-AF67-15BE2F154FAE}" type="slidenum">
              <a:rPr lang="en-US" smtClean="0"/>
              <a:t>‹#›</a:t>
            </a:fld>
            <a:endParaRPr lang="en-US"/>
          </a:p>
        </p:txBody>
      </p:sp>
    </p:spTree>
    <p:extLst>
      <p:ext uri="{BB962C8B-B14F-4D97-AF65-F5344CB8AC3E}">
        <p14:creationId xmlns:p14="http://schemas.microsoft.com/office/powerpoint/2010/main" val="243963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https://www.thespruce.com/wildflower-gardening-1403564</a:t>
            </a:r>
          </a:p>
          <a:p>
            <a:r>
              <a:rPr lang="en-US" sz="1200" b="1" i="0" kern="1200" dirty="0">
                <a:solidFill>
                  <a:schemeClr val="tx1"/>
                </a:solidFill>
                <a:effectLst/>
                <a:latin typeface="+mn-lt"/>
                <a:ea typeface="+mn-ea"/>
                <a:cs typeface="+mn-cs"/>
              </a:rPr>
              <a:t>Simple Steps for Kids: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Pick a Spot &amp; Clear It:</a:t>
            </a:r>
            <a:r>
              <a:rPr lang="en-US" sz="1200" b="0" i="0" kern="1200" dirty="0">
                <a:solidFill>
                  <a:schemeClr val="tx1"/>
                </a:solidFill>
                <a:effectLst/>
                <a:latin typeface="+mn-lt"/>
                <a:ea typeface="+mn-ea"/>
                <a:cs typeface="+mn-cs"/>
              </a:rPr>
              <a:t> Choose a sunny spot (6+ hours of sun). Remove all weeds and grass to make a small patch of bare soil.</a:t>
            </a:r>
          </a:p>
          <a:p>
            <a:r>
              <a:rPr lang="en-US" sz="1200" b="1" i="0" kern="1200" dirty="0">
                <a:solidFill>
                  <a:schemeClr val="tx1"/>
                </a:solidFill>
                <a:effectLst/>
                <a:latin typeface="+mn-lt"/>
                <a:ea typeface="+mn-ea"/>
                <a:cs typeface="+mn-cs"/>
              </a:rPr>
              <a:t>Mix &amp; Scatter:</a:t>
            </a:r>
            <a:r>
              <a:rPr lang="en-US" sz="1200" b="0" i="0" kern="1200" dirty="0">
                <a:solidFill>
                  <a:schemeClr val="tx1"/>
                </a:solidFill>
                <a:effectLst/>
                <a:latin typeface="+mn-lt"/>
                <a:ea typeface="+mn-ea"/>
                <a:cs typeface="+mn-cs"/>
              </a:rPr>
              <a:t> Mix your seed packet with 4-5 times as much sand. This helps children see where they have sown and ensures even spreading.</a:t>
            </a:r>
          </a:p>
          <a:p>
            <a:r>
              <a:rPr lang="en-US" sz="1200" b="1" i="0" kern="1200" dirty="0">
                <a:solidFill>
                  <a:schemeClr val="tx1"/>
                </a:solidFill>
                <a:effectLst/>
                <a:latin typeface="+mn-lt"/>
                <a:ea typeface="+mn-ea"/>
                <a:cs typeface="+mn-cs"/>
              </a:rPr>
              <a:t>Spread the Seeds:</a:t>
            </a:r>
            <a:r>
              <a:rPr lang="en-US" sz="1200" b="0" i="0" kern="1200" dirty="0">
                <a:solidFill>
                  <a:schemeClr val="tx1"/>
                </a:solidFill>
                <a:effectLst/>
                <a:latin typeface="+mn-lt"/>
                <a:ea typeface="+mn-ea"/>
                <a:cs typeface="+mn-cs"/>
              </a:rPr>
              <a:t> Walk across the area scattering the seed/sand mix, then do it again walking in the opposite direction (cross-hatching).</a:t>
            </a:r>
          </a:p>
          <a:p>
            <a:r>
              <a:rPr lang="en-US" sz="1200" b="1" i="0" kern="1200" dirty="0">
                <a:solidFill>
                  <a:schemeClr val="tx1"/>
                </a:solidFill>
                <a:effectLst/>
                <a:latin typeface="+mn-lt"/>
                <a:ea typeface="+mn-ea"/>
                <a:cs typeface="+mn-cs"/>
              </a:rPr>
              <a:t>Press Down (Don't Bury):</a:t>
            </a:r>
            <a:r>
              <a:rPr lang="en-US" sz="1200" b="0" i="0" kern="1200" dirty="0">
                <a:solidFill>
                  <a:schemeClr val="tx1"/>
                </a:solidFill>
                <a:effectLst/>
                <a:latin typeface="+mn-lt"/>
                <a:ea typeface="+mn-ea"/>
                <a:cs typeface="+mn-cs"/>
              </a:rPr>
              <a:t> Do not cover seeds with soil, as many need light to grow. Have children walk, jump, or press on the area to press seeds into the soil.</a:t>
            </a:r>
          </a:p>
          <a:p>
            <a:r>
              <a:rPr lang="en-US" sz="1200" b="1" i="0" kern="1200" dirty="0">
                <a:solidFill>
                  <a:schemeClr val="tx1"/>
                </a:solidFill>
                <a:effectLst/>
                <a:latin typeface="+mn-lt"/>
                <a:ea typeface="+mn-ea"/>
                <a:cs typeface="+mn-cs"/>
              </a:rPr>
              <a:t>Water &amp; Wait:</a:t>
            </a:r>
            <a:r>
              <a:rPr lang="en-US" sz="1200" b="0" i="0" kern="1200" dirty="0">
                <a:solidFill>
                  <a:schemeClr val="tx1"/>
                </a:solidFill>
                <a:effectLst/>
                <a:latin typeface="+mn-lt"/>
                <a:ea typeface="+mn-ea"/>
                <a:cs typeface="+mn-cs"/>
              </a:rPr>
              <a:t> Gently water the area and keep it moist until seedlings appear. </a:t>
            </a:r>
          </a:p>
          <a:p>
            <a:r>
              <a:rPr lang="en-US" sz="1200" b="0" i="0" kern="1200" dirty="0">
                <a:solidFill>
                  <a:schemeClr val="tx1"/>
                </a:solidFill>
                <a:effectLst/>
                <a:latin typeface="+mn-lt"/>
                <a:ea typeface="+mn-ea"/>
                <a:cs typeface="+mn-cs"/>
              </a:rPr>
              <a:t>American Meadows +4</a:t>
            </a:r>
          </a:p>
          <a:p>
            <a:r>
              <a:rPr lang="en-US" sz="1200" b="1" i="0" kern="1200" dirty="0">
                <a:solidFill>
                  <a:schemeClr val="tx1"/>
                </a:solidFill>
                <a:effectLst/>
                <a:latin typeface="+mn-lt"/>
                <a:ea typeface="+mn-ea"/>
                <a:cs typeface="+mn-cs"/>
              </a:rPr>
              <a:t>Quick Tips: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Best Time:</a:t>
            </a:r>
            <a:r>
              <a:rPr lang="en-US" sz="1200" b="0" i="0" kern="1200" dirty="0">
                <a:solidFill>
                  <a:schemeClr val="tx1"/>
                </a:solidFill>
                <a:effectLst/>
                <a:latin typeface="+mn-lt"/>
                <a:ea typeface="+mn-ea"/>
                <a:cs typeface="+mn-cs"/>
              </a:rPr>
              <a:t> Plant in spring (last frost) or autumn.</a:t>
            </a:r>
          </a:p>
          <a:p>
            <a:r>
              <a:rPr lang="en-US" sz="1200" b="1" i="0" kern="1200" dirty="0">
                <a:solidFill>
                  <a:schemeClr val="tx1"/>
                </a:solidFill>
                <a:effectLst/>
                <a:latin typeface="+mn-lt"/>
                <a:ea typeface="+mn-ea"/>
                <a:cs typeface="+mn-cs"/>
              </a:rPr>
              <a:t>Keep it Local:</a:t>
            </a:r>
            <a:r>
              <a:rPr lang="en-US" sz="1200" b="0" i="0" kern="1200" dirty="0">
                <a:solidFill>
                  <a:schemeClr val="tx1"/>
                </a:solidFill>
                <a:effectLst/>
                <a:latin typeface="+mn-lt"/>
                <a:ea typeface="+mn-ea"/>
                <a:cs typeface="+mn-cs"/>
              </a:rPr>
              <a:t> Buy native wildflower seeds to attract local bees and butterflies.</a:t>
            </a:r>
          </a:p>
          <a:p>
            <a:r>
              <a:rPr lang="en-US" sz="1200" b="1" i="0" kern="1200" dirty="0">
                <a:solidFill>
                  <a:schemeClr val="tx1"/>
                </a:solidFill>
                <a:effectLst/>
                <a:latin typeface="+mn-lt"/>
                <a:ea typeface="+mn-ea"/>
                <a:cs typeface="+mn-cs"/>
              </a:rPr>
              <a:t>Make it Fun:</a:t>
            </a:r>
            <a:r>
              <a:rPr lang="en-US" sz="1200" b="0" i="0" kern="1200" dirty="0">
                <a:solidFill>
                  <a:schemeClr val="tx1"/>
                </a:solidFill>
                <a:effectLst/>
                <a:latin typeface="+mn-lt"/>
                <a:ea typeface="+mn-ea"/>
                <a:cs typeface="+mn-cs"/>
              </a:rPr>
              <a:t> Use a hand-drawn map to mark where you planted!</a:t>
            </a:r>
          </a:p>
          <a:p>
            <a:endParaRPr lang="en-US" dirty="0"/>
          </a:p>
        </p:txBody>
      </p:sp>
      <p:sp>
        <p:nvSpPr>
          <p:cNvPr id="4" name="Slide Number Placeholder 3"/>
          <p:cNvSpPr>
            <a:spLocks noGrp="1"/>
          </p:cNvSpPr>
          <p:nvPr>
            <p:ph type="sldNum" sz="quarter" idx="5"/>
          </p:nvPr>
        </p:nvSpPr>
        <p:spPr/>
        <p:txBody>
          <a:bodyPr/>
          <a:lstStyle/>
          <a:p>
            <a:fld id="{7630C293-F0AD-46E5-B690-A889FBF2990A}" type="slidenum">
              <a:rPr lang="en-US" smtClean="0"/>
              <a:t>7</a:t>
            </a:fld>
            <a:endParaRPr lang="en-US"/>
          </a:p>
        </p:txBody>
      </p:sp>
    </p:spTree>
    <p:extLst>
      <p:ext uri="{BB962C8B-B14F-4D97-AF65-F5344CB8AC3E}">
        <p14:creationId xmlns:p14="http://schemas.microsoft.com/office/powerpoint/2010/main" val="300077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5"/>
          </p:nvPr>
        </p:nvSpPr>
        <p:spPr/>
        <p:txBody>
          <a:bodyPr/>
          <a:lstStyle/>
          <a:p>
            <a:fld id="{7630C293-F0AD-46E5-B690-A889FBF2990A}" type="slidenum">
              <a:rPr lang="en-US" smtClean="0"/>
              <a:t>8</a:t>
            </a:fld>
            <a:endParaRPr lang="en-US"/>
          </a:p>
        </p:txBody>
      </p:sp>
    </p:spTree>
    <p:extLst>
      <p:ext uri="{BB962C8B-B14F-4D97-AF65-F5344CB8AC3E}">
        <p14:creationId xmlns:p14="http://schemas.microsoft.com/office/powerpoint/2010/main" val="3377523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If you spot a butterfly sipping nectar from a plant, keep an eye out for tiny eggs she may have tucked beneath the leaves. Gently remove the leaf and place it in your butterfly netting, creating a cozy home for the egg. Soon, you can watch as it hatches into a caterpillar, spins a cocoon, and finally emerges as a butterfly. This was one of my favorite hands-on activities to do with my boys during our homeschooling days.</a:t>
            </a:r>
          </a:p>
          <a:p>
            <a:endParaRPr lang="en-US" dirty="0"/>
          </a:p>
        </p:txBody>
      </p:sp>
      <p:sp>
        <p:nvSpPr>
          <p:cNvPr id="4" name="Slide Number Placeholder 3"/>
          <p:cNvSpPr>
            <a:spLocks noGrp="1"/>
          </p:cNvSpPr>
          <p:nvPr>
            <p:ph type="sldNum" sz="quarter" idx="5"/>
          </p:nvPr>
        </p:nvSpPr>
        <p:spPr/>
        <p:txBody>
          <a:bodyPr/>
          <a:lstStyle/>
          <a:p>
            <a:fld id="{FC4E4234-F287-4736-AF67-15BE2F154FAE}" type="slidenum">
              <a:rPr lang="en-US" smtClean="0"/>
              <a:t>14</a:t>
            </a:fld>
            <a:endParaRPr lang="en-US"/>
          </a:p>
        </p:txBody>
      </p:sp>
    </p:spTree>
    <p:extLst>
      <p:ext uri="{BB962C8B-B14F-4D97-AF65-F5344CB8AC3E}">
        <p14:creationId xmlns:p14="http://schemas.microsoft.com/office/powerpoint/2010/main" val="3879455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4E4234-F287-4736-AF67-15BE2F154FAE}" type="slidenum">
              <a:rPr lang="en-US" smtClean="0"/>
              <a:t>18</a:t>
            </a:fld>
            <a:endParaRPr lang="en-US"/>
          </a:p>
        </p:txBody>
      </p:sp>
    </p:spTree>
    <p:extLst>
      <p:ext uri="{BB962C8B-B14F-4D97-AF65-F5344CB8AC3E}">
        <p14:creationId xmlns:p14="http://schemas.microsoft.com/office/powerpoint/2010/main" val="3573338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Mom, please watch videos first and make sure this is what you want your kids to see.  </a:t>
            </a:r>
          </a:p>
        </p:txBody>
      </p:sp>
      <p:sp>
        <p:nvSpPr>
          <p:cNvPr id="4" name="Slide Number Placeholder 3"/>
          <p:cNvSpPr>
            <a:spLocks noGrp="1"/>
          </p:cNvSpPr>
          <p:nvPr>
            <p:ph type="sldNum" sz="quarter" idx="5"/>
          </p:nvPr>
        </p:nvSpPr>
        <p:spPr/>
        <p:txBody>
          <a:bodyPr/>
          <a:lstStyle/>
          <a:p>
            <a:fld id="{FC4E4234-F287-4736-AF67-15BE2F154FAE}" type="slidenum">
              <a:rPr lang="en-US" smtClean="0"/>
              <a:t>24</a:t>
            </a:fld>
            <a:endParaRPr lang="en-US"/>
          </a:p>
        </p:txBody>
      </p:sp>
    </p:spTree>
    <p:extLst>
      <p:ext uri="{BB962C8B-B14F-4D97-AF65-F5344CB8AC3E}">
        <p14:creationId xmlns:p14="http://schemas.microsoft.com/office/powerpoint/2010/main" val="707685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6444479B-705B-4489-957E-7E8A228BDFA0}" type="datetime1">
              <a:rPr lang="en-US" smtClean="0"/>
              <a:t>5/18/2026</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0C12960-6E85-460F-B6E3-5B82CB31AF3D}"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122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7B66AD-7C08-490A-ADA4-B47E10FB2407}" type="datetime1">
              <a:rPr lang="en-US" smtClean="0"/>
              <a:t>5/18/2026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176358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95027-4255-49E7-9841-CD21BCC99996}" type="datetime1">
              <a:rPr lang="en-US" smtClean="0"/>
              <a:t>5/18/2026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52888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199" y="365125"/>
            <a:ext cx="6645965" cy="1325563"/>
          </a:xfrm>
        </p:spPr>
        <p:txBody>
          <a:bodyPr anchor="b" anchorCtr="0">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1" y="2055813"/>
            <a:ext cx="5781261" cy="4067492"/>
          </a:xfrm>
        </p:spPr>
        <p:txBody>
          <a:bodyPr>
            <a:normAutofit/>
          </a:bodyPr>
          <a:lstStyle>
            <a:lvl1pPr marL="0" indent="0">
              <a:spcBef>
                <a:spcPts val="1000"/>
              </a:spcBef>
              <a:spcAft>
                <a:spcPts val="500"/>
              </a:spcAft>
              <a:buNone/>
              <a:defRPr sz="1800"/>
            </a:lvl1pPr>
            <a:lvl2pPr>
              <a:spcBef>
                <a:spcPts val="1000"/>
              </a:spcBef>
              <a:spcAft>
                <a:spcPts val="500"/>
              </a:spcAft>
              <a:defRPr sz="1600"/>
            </a:lvl2pPr>
            <a:lvl3pPr>
              <a:spcBef>
                <a:spcPts val="1000"/>
              </a:spcBef>
              <a:spcAft>
                <a:spcPts val="500"/>
              </a:spcAft>
              <a:defRPr sz="1400"/>
            </a:lvl3pPr>
            <a:lvl4pPr>
              <a:spcBef>
                <a:spcPts val="1000"/>
              </a:spcBef>
              <a:spcAft>
                <a:spcPts val="500"/>
              </a:spcAft>
              <a:defRPr sz="1200"/>
            </a:lvl4pPr>
            <a:lvl5pPr>
              <a:spcBef>
                <a:spcPts val="1000"/>
              </a:spcBef>
              <a:spcAft>
                <a:spcPts val="500"/>
              </a:spcAft>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7566991" y="-22860"/>
            <a:ext cx="4625008" cy="6903720"/>
          </a:xfrm>
        </p:spPr>
        <p:txBody>
          <a:bodyPr tIns="274320">
            <a:normAutofit/>
          </a:bodyPr>
          <a:lstStyle>
            <a:lvl1pPr marL="0" indent="0" algn="ctr">
              <a:buNone/>
              <a:defRPr sz="2000"/>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1-32</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760147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444479B-705B-4489-957E-7E8A228BDFA0}" type="datetime1">
              <a:rPr lang="en-US" smtClean="0"/>
              <a:t>5/18/2026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286784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89F774-3FA6-43B8-9241-99959C8FD463}" type="datetime1">
              <a:rPr lang="en-US" smtClean="0"/>
              <a:t>5/18/2026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918802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504452-5DCC-4FE2-A5C9-8A5EF6714D65}" type="datetime1">
              <a:rPr lang="en-US" smtClean="0"/>
              <a:t>5/18/2026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20513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9ABC2-0180-4F3A-A895-A85BC724D472}" type="datetime1">
              <a:rPr lang="en-US" smtClean="0"/>
              <a:t>5/18/2026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51391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EEA9BA-4E8F-439E-BEA4-91FBA01E3F5F}" type="datetime1">
              <a:rPr lang="en-US" smtClean="0"/>
              <a:t>5/18/2026</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838065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15BF18-0007-481C-AA29-413124BC3EE7}" type="datetime1">
              <a:rPr lang="en-US" smtClean="0"/>
              <a:t>5/18/2026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694039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BE9870-3748-43AD-B547-02A075CB4A1D}" type="datetime1">
              <a:rPr lang="en-US" smtClean="0"/>
              <a:t>5/18/2026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3244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89F774-3FA6-43B8-9241-99959C8FD463}" type="datetime1">
              <a:rPr lang="en-US" smtClean="0"/>
              <a:t>5/18/2026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350531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E7897-33C5-4F1A-9307-D068E37F3DC7}" type="datetime1">
              <a:rPr lang="en-US" smtClean="0"/>
              <a:t>5/18/2026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30631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E171BA-CC09-47C8-A6DF-F5C5CB59CEEC}" type="datetime1">
              <a:rPr lang="en-US" smtClean="0"/>
              <a:t>5/18/2026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3262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7B66AD-7C08-490A-ADA4-B47E10FB2407}" type="datetime1">
              <a:rPr lang="en-US" smtClean="0"/>
              <a:t>5/18/2026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61407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95027-4255-49E7-9841-CD21BCC99996}" type="datetime1">
              <a:rPr lang="en-US" smtClean="0"/>
              <a:t>5/18/2026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613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504452-5DCC-4FE2-A5C9-8A5EF6714D65}" type="datetime1">
              <a:rPr lang="en-US" smtClean="0"/>
              <a:t>5/18/2026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829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9ABC2-0180-4F3A-A895-A85BC724D472}" type="datetime1">
              <a:rPr lang="en-US" smtClean="0"/>
              <a:t>5/18/2026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641284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EEA9BA-4E8F-439E-BEA4-91FBA01E3F5F}" type="datetime1">
              <a:rPr lang="en-US" smtClean="0"/>
              <a:t>5/18/2026</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5754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15BF18-0007-481C-AA29-413124BC3EE7}" type="datetime1">
              <a:rPr lang="en-US" smtClean="0"/>
              <a:t>5/18/2026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47468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BE9870-3748-43AD-B547-02A075CB4A1D}" type="datetime1">
              <a:rPr lang="en-US" smtClean="0"/>
              <a:t>5/18/2026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06701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E7897-33C5-4F1A-9307-D068E37F3DC7}" type="datetime1">
              <a:rPr lang="en-US" smtClean="0"/>
              <a:t>5/18/2026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9067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E171BA-CC09-47C8-A6DF-F5C5CB59CEEC}" type="datetime1">
              <a:rPr lang="en-US" smtClean="0"/>
              <a:t>5/18/2026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482228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7DA38F49-B3E2-4BF0-BEC7-C30D34ABBB8D}" type="datetime1">
              <a:rPr lang="en-US" smtClean="0"/>
              <a:t>5/18/2026</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70C12960-6E85-460F-B6E3-5B82CB31AF3D}" type="slidenum">
              <a:rPr lang="en-US" smtClean="0"/>
              <a:t>‹#›</a:t>
            </a:fld>
            <a:endParaRPr lang="en-US"/>
          </a:p>
        </p:txBody>
      </p:sp>
    </p:spTree>
    <p:extLst>
      <p:ext uri="{BB962C8B-B14F-4D97-AF65-F5344CB8AC3E}">
        <p14:creationId xmlns:p14="http://schemas.microsoft.com/office/powerpoint/2010/main" val="185110910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43" r:id="rId12"/>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DA38F49-B3E2-4BF0-BEC7-C30D34ABBB8D}" type="datetime1">
              <a:rPr lang="en-US" smtClean="0"/>
              <a:t>5/18/2026</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0C12960-6E85-460F-B6E3-5B82CB31AF3D}" type="slidenum">
              <a:rPr lang="en-US" smtClean="0"/>
              <a:t>‹#›</a:t>
            </a:fld>
            <a:endParaRPr lang="en-US"/>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71405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fws.gov/story/top-plants-your-pollinator-garden#southeast" TargetMode="External"/><Relationship Id="rId2" Type="http://schemas.openxmlformats.org/officeDocument/2006/relationships/image" Target="../media/image11.jpeg"/><Relationship Id="rId1" Type="http://schemas.openxmlformats.org/officeDocument/2006/relationships/slideLayout" Target="../slideLayouts/slideLayout19.xml"/><Relationship Id="rId5" Type="http://schemas.openxmlformats.org/officeDocument/2006/relationships/hyperlink" Target="https://www.fs.usda.gov/managing-land/wildflowers/kids/activities" TargetMode="External"/><Relationship Id="rId4" Type="http://schemas.openxmlformats.org/officeDocument/2006/relationships/hyperlink" Target="https://www.appalachianforestnha.org/kids"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hyperlink" Target="https://www.homesandgardens.com/gardens/butterfly-puddlers#section-how-to-make-a-butterfly-puddler" TargetMode="External"/><Relationship Id="rId2" Type="http://schemas.openxmlformats.org/officeDocument/2006/relationships/image" Target="../media/image13.jpg"/><Relationship Id="rId1" Type="http://schemas.openxmlformats.org/officeDocument/2006/relationships/slideLayout" Target="../slideLayouts/slideLayout8.xml"/><Relationship Id="rId4" Type="http://schemas.openxmlformats.org/officeDocument/2006/relationships/hyperlink" Target="https://dwr.virginia.gov/blog/sustaining-butterflies-with-habitats-at-hom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s://dwr.virginia.gov/blog/an-introduction-to-virginias-butterflie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wwf.org.uk/learn/fascinating-facts/bees#:~:text=6.,create%20a%20new%20queen%20bee" TargetMode="External"/><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www.smileyhoney.com/blogs/honey-school/clover-honey-vs-wildflower-honey-how-are-they-different?srsltid" TargetMode="External"/><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hyperlink" Target="https://www.youtube.com/watch?v=-Jsm7_Z-0Qo" TargetMode="External"/><Relationship Id="rId7" Type="http://schemas.openxmlformats.org/officeDocument/2006/relationships/hyperlink" Target="https://www.youtube.com/watch?v=9WAvsrjrSWA" TargetMode="External"/><Relationship Id="rId2" Type="http://schemas.openxmlformats.org/officeDocument/2006/relationships/hyperlink" Target="https://www.youtube.com/watch?v=xD5tdykIJBI" TargetMode="External"/><Relationship Id="rId1" Type="http://schemas.openxmlformats.org/officeDocument/2006/relationships/slideLayout" Target="../slideLayouts/slideLayout9.xml"/><Relationship Id="rId6" Type="http://schemas.openxmlformats.org/officeDocument/2006/relationships/hyperlink" Target="https://www.youtube.com/watch?v=metiK21AMn0" TargetMode="External"/><Relationship Id="rId5" Type="http://schemas.openxmlformats.org/officeDocument/2006/relationships/hyperlink" Target="https://www.youtube.com/watch?v=xQpolPycuxQ" TargetMode="External"/><Relationship Id="rId4" Type="http://schemas.openxmlformats.org/officeDocument/2006/relationships/hyperlink" Target="https://www.youtube.com/watch?v=eDxZojp9y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www.finchandfolly.com/pinecone-bird-feeder" TargetMode="External"/><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HB-lMAMpDQA" TargetMode="External"/><Relationship Id="rId3" Type="http://schemas.openxmlformats.org/officeDocument/2006/relationships/hyperlink" Target="https://www.youtube.com/watch?v=gR3E2tGx2vc" TargetMode="External"/><Relationship Id="rId7" Type="http://schemas.openxmlformats.org/officeDocument/2006/relationships/hyperlink" Target="https://www.youtube.com/watch?v=THD6nzasM_8"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hyperlink" Target="https://www.youtube.com/watch?v=GGQupaZLnbM" TargetMode="External"/><Relationship Id="rId5" Type="http://schemas.openxmlformats.org/officeDocument/2006/relationships/hyperlink" Target="https://www.youtube.com/watch?v=Z5FxJl6-QaM" TargetMode="External"/><Relationship Id="rId4" Type="http://schemas.openxmlformats.org/officeDocument/2006/relationships/hyperlink" Target="https://www.youtube.com/watch?v=9nD55iGgv1M" TargetMode="External"/><Relationship Id="rId9"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hyperlink" Target="https://www.stephensplace.org/blog/how-to-make-a-bug-hotel?gad_source=1&amp;gad_campaignid" TargetMode="External"/><Relationship Id="rId2" Type="http://schemas.openxmlformats.org/officeDocument/2006/relationships/hyperlink" Target="https://letgrow.org/backyard-wildlife-habitats/" TargetMode="External"/><Relationship Id="rId1" Type="http://schemas.openxmlformats.org/officeDocument/2006/relationships/slideLayout" Target="../slideLayouts/slideLayout8.xml"/><Relationship Id="rId5" Type="http://schemas.openxmlformats.org/officeDocument/2006/relationships/hyperlink" Target="https://www.plt.org/educator-tips/pollinator-activities-preschool#:~:text=Bats%20are%20pollinators%2C%20too!,flowers%20native%20to%20your%20area" TargetMode="External"/><Relationship Id="rId4" Type="http://schemas.openxmlformats.org/officeDocument/2006/relationships/hyperlink" Target="https://www.kidsgrowingcity.ca/blog/incorporating-stem-learning-into-garden-project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lsa.umich.edu/content/dam/ummnh-assets/ummnh-docs/UMMNH_BugFieldGuide_2021.pdf"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05E7CBB4-2E1D-953D-EBB0-8B048EC807C0}"/>
              </a:ext>
            </a:extLst>
          </p:cNvPr>
          <p:cNvPicPr>
            <a:picLocks noChangeAspect="1"/>
          </p:cNvPicPr>
          <p:nvPr/>
        </p:nvPicPr>
        <p:blipFill>
          <a:blip r:embed="rId2">
            <a:duotone>
              <a:schemeClr val="accent1">
                <a:shade val="45000"/>
                <a:satMod val="135000"/>
              </a:schemeClr>
              <a:prstClr val="white"/>
            </a:duotone>
            <a:alphaModFix amt="60000"/>
          </a:blip>
          <a:srcRect t="9148" b="6583"/>
          <a:stretch>
            <a:fillRect/>
          </a:stretch>
        </p:blipFill>
        <p:spPr>
          <a:xfrm>
            <a:off x="20" y="-1"/>
            <a:ext cx="12191980" cy="6858001"/>
          </a:xfrm>
          <a:prstGeom prst="rect">
            <a:avLst/>
          </a:prstGeom>
        </p:spPr>
      </p:pic>
      <p:cxnSp>
        <p:nvCxnSpPr>
          <p:cNvPr id="11" name="Straight Connector 10">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9709183-1684-B023-8615-0BB9990CE502}"/>
              </a:ext>
            </a:extLst>
          </p:cNvPr>
          <p:cNvSpPr>
            <a:spLocks noGrp="1"/>
          </p:cNvSpPr>
          <p:nvPr>
            <p:ph type="ctrTitle"/>
          </p:nvPr>
        </p:nvSpPr>
        <p:spPr>
          <a:xfrm>
            <a:off x="1109980" y="882376"/>
            <a:ext cx="9966960" cy="2926080"/>
          </a:xfrm>
        </p:spPr>
        <p:txBody>
          <a:bodyPr>
            <a:normAutofit/>
          </a:bodyPr>
          <a:lstStyle/>
          <a:p>
            <a:r>
              <a:rPr lang="en-US" dirty="0"/>
              <a:t>Knollwood Pollinator Garden </a:t>
            </a:r>
          </a:p>
        </p:txBody>
      </p:sp>
      <p:sp>
        <p:nvSpPr>
          <p:cNvPr id="3" name="Subtitle 2">
            <a:extLst>
              <a:ext uri="{FF2B5EF4-FFF2-40B4-BE49-F238E27FC236}">
                <a16:creationId xmlns:a16="http://schemas.microsoft.com/office/drawing/2014/main" id="{52AFC4C6-CEA6-C52B-8EA2-86B1925132A5}"/>
              </a:ext>
            </a:extLst>
          </p:cNvPr>
          <p:cNvSpPr>
            <a:spLocks noGrp="1"/>
          </p:cNvSpPr>
          <p:nvPr>
            <p:ph type="subTitle" idx="1"/>
          </p:nvPr>
        </p:nvSpPr>
        <p:spPr>
          <a:xfrm>
            <a:off x="1709530" y="3869634"/>
            <a:ext cx="8767860" cy="1388165"/>
          </a:xfrm>
        </p:spPr>
        <p:txBody>
          <a:bodyPr>
            <a:normAutofit/>
          </a:bodyPr>
          <a:lstStyle/>
          <a:p>
            <a:r>
              <a:rPr lang="en-US"/>
              <a:t>For every child, best from 3-9 years old</a:t>
            </a:r>
          </a:p>
        </p:txBody>
      </p:sp>
    </p:spTree>
    <p:extLst>
      <p:ext uri="{BB962C8B-B14F-4D97-AF65-F5344CB8AC3E}">
        <p14:creationId xmlns:p14="http://schemas.microsoft.com/office/powerpoint/2010/main" val="33598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6B632-1675-AE01-3E03-EDAEA82ECE67}"/>
              </a:ext>
            </a:extLst>
          </p:cNvPr>
          <p:cNvSpPr>
            <a:spLocks noGrp="1"/>
          </p:cNvSpPr>
          <p:nvPr>
            <p:ph type="ctrTitle"/>
          </p:nvPr>
        </p:nvSpPr>
        <p:spPr/>
        <p:txBody>
          <a:bodyPr/>
          <a:lstStyle/>
          <a:p>
            <a:r>
              <a:rPr lang="en-US" dirty="0"/>
              <a:t>Introducing a few pollinators</a:t>
            </a:r>
          </a:p>
        </p:txBody>
      </p:sp>
      <p:sp>
        <p:nvSpPr>
          <p:cNvPr id="3" name="Subtitle 2">
            <a:extLst>
              <a:ext uri="{FF2B5EF4-FFF2-40B4-BE49-F238E27FC236}">
                <a16:creationId xmlns:a16="http://schemas.microsoft.com/office/drawing/2014/main" id="{7F451B55-92E7-D7AB-65CA-0DF89F681662}"/>
              </a:ext>
            </a:extLst>
          </p:cNvPr>
          <p:cNvSpPr>
            <a:spLocks noGrp="1"/>
          </p:cNvSpPr>
          <p:nvPr>
            <p:ph type="subTitle" idx="1"/>
          </p:nvPr>
        </p:nvSpPr>
        <p:spPr/>
        <p:txBody>
          <a:bodyPr/>
          <a:lstStyle/>
          <a:p>
            <a:r>
              <a:rPr lang="en-US" dirty="0"/>
              <a:t>Honeybees and Mason bees, Butterflies, Hummingbirds, Birds</a:t>
            </a:r>
          </a:p>
          <a:p>
            <a:r>
              <a:rPr lang="en-US" dirty="0"/>
              <a:t>And the 3 things they need to survive</a:t>
            </a:r>
          </a:p>
          <a:p>
            <a:r>
              <a:rPr lang="en-US" dirty="0"/>
              <a:t>Diverse food source. Water source and shelter </a:t>
            </a:r>
          </a:p>
        </p:txBody>
      </p:sp>
    </p:spTree>
    <p:extLst>
      <p:ext uri="{BB962C8B-B14F-4D97-AF65-F5344CB8AC3E}">
        <p14:creationId xmlns:p14="http://schemas.microsoft.com/office/powerpoint/2010/main" val="2346410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24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utterflies in a garden of pink flowers">
            <a:extLst>
              <a:ext uri="{FF2B5EF4-FFF2-40B4-BE49-F238E27FC236}">
                <a16:creationId xmlns:a16="http://schemas.microsoft.com/office/drawing/2014/main" id="{B180B12C-FC28-C8B6-83CF-9FC197F590EA}"/>
              </a:ext>
            </a:extLst>
          </p:cNvPr>
          <p:cNvPicPr>
            <a:picLocks noChangeAspect="1"/>
          </p:cNvPicPr>
          <p:nvPr/>
        </p:nvPicPr>
        <p:blipFill>
          <a:blip r:embed="rId2"/>
          <a:srcRect t="12820" r="1" b="1"/>
          <a:stretch>
            <a:fillRect/>
          </a:stretch>
        </p:blipFill>
        <p:spPr>
          <a:xfrm>
            <a:off x="327547" y="321733"/>
            <a:ext cx="7058306"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473302B-75A4-FD53-A211-677668B56DCE}"/>
              </a:ext>
            </a:extLst>
          </p:cNvPr>
          <p:cNvSpPr txBox="1"/>
          <p:nvPr/>
        </p:nvSpPr>
        <p:spPr>
          <a:xfrm>
            <a:off x="7534656" y="321732"/>
            <a:ext cx="4583656" cy="6119261"/>
          </a:xfrm>
          <a:prstGeom prst="rect">
            <a:avLst/>
          </a:prstGeom>
        </p:spPr>
        <p:txBody>
          <a:bodyPr vert="horz" lIns="45720" tIns="45720" rIns="45720" bIns="45720" rtlCol="0" anchor="ctr">
            <a:normAutofit/>
          </a:bodyPr>
          <a:lstStyle/>
          <a:p>
            <a:pPr defTabSz="914400">
              <a:lnSpc>
                <a:spcPct val="90000"/>
              </a:lnSpc>
              <a:spcAft>
                <a:spcPts val="600"/>
              </a:spcAft>
              <a:buClr>
                <a:schemeClr val="accent1"/>
              </a:buClr>
            </a:pPr>
            <a:r>
              <a:rPr lang="en-US" sz="1500" dirty="0">
                <a:solidFill>
                  <a:srgbClr val="FFFFFF"/>
                </a:solidFill>
                <a:hlinkClick r:id="rId3"/>
              </a:rPr>
              <a:t> </a:t>
            </a:r>
          </a:p>
          <a:p>
            <a:pPr defTabSz="914400">
              <a:lnSpc>
                <a:spcPct val="90000"/>
              </a:lnSpc>
              <a:spcAft>
                <a:spcPts val="600"/>
              </a:spcAft>
              <a:buClr>
                <a:schemeClr val="accent1"/>
              </a:buClr>
            </a:pPr>
            <a:endParaRPr lang="en-US" sz="1500" dirty="0">
              <a:solidFill>
                <a:srgbClr val="FFFFFF"/>
              </a:solidFill>
              <a:hlinkClick r:id="rId3"/>
            </a:endParaRPr>
          </a:p>
          <a:p>
            <a:pPr defTabSz="914400">
              <a:lnSpc>
                <a:spcPct val="90000"/>
              </a:lnSpc>
              <a:spcAft>
                <a:spcPts val="600"/>
              </a:spcAft>
              <a:buClr>
                <a:schemeClr val="accent1"/>
              </a:buClr>
            </a:pPr>
            <a:r>
              <a:rPr lang="en-US" sz="2000" dirty="0">
                <a:solidFill>
                  <a:srgbClr val="FFFFFF"/>
                </a:solidFill>
                <a:hlinkClick r:id="rId3"/>
              </a:rPr>
              <a:t>https://www.fws.gov/story/top-plants-your-pollinator-garden#southeast</a:t>
            </a:r>
            <a:endParaRPr lang="en-US" sz="2000" dirty="0">
              <a:solidFill>
                <a:srgbClr val="FFFFFF"/>
              </a:solidFill>
            </a:endParaRPr>
          </a:p>
          <a:p>
            <a:pPr defTabSz="914400">
              <a:lnSpc>
                <a:spcPct val="90000"/>
              </a:lnSpc>
              <a:spcAft>
                <a:spcPts val="600"/>
              </a:spcAft>
              <a:buClr>
                <a:schemeClr val="accent1"/>
              </a:buClr>
            </a:pPr>
            <a:r>
              <a:rPr lang="en-US" sz="1500" dirty="0">
                <a:solidFill>
                  <a:srgbClr val="FFFFFF"/>
                </a:solidFill>
              </a:rPr>
              <a:t> Please go to the website to learn what are the best pollinator plants for your region. </a:t>
            </a:r>
          </a:p>
          <a:p>
            <a:pPr defTabSz="914400">
              <a:lnSpc>
                <a:spcPct val="90000"/>
              </a:lnSpc>
              <a:spcAft>
                <a:spcPts val="600"/>
              </a:spcAft>
              <a:buClr>
                <a:schemeClr val="accent1"/>
              </a:buClr>
            </a:pPr>
            <a:endParaRPr lang="en-US" sz="1500" dirty="0">
              <a:solidFill>
                <a:srgbClr val="FFFFFF"/>
              </a:solidFill>
            </a:endParaRPr>
          </a:p>
          <a:p>
            <a:pPr defTabSz="914400">
              <a:lnSpc>
                <a:spcPct val="90000"/>
              </a:lnSpc>
              <a:spcAft>
                <a:spcPts val="600"/>
              </a:spcAft>
              <a:buClr>
                <a:schemeClr val="accent1"/>
              </a:buClr>
            </a:pPr>
            <a:r>
              <a:rPr lang="en-US" sz="1500" dirty="0">
                <a:solidFill>
                  <a:srgbClr val="FFFFFF"/>
                </a:solidFill>
              </a:rPr>
              <a:t>Wonderful website for a lot more children pollinator activities</a:t>
            </a:r>
          </a:p>
          <a:p>
            <a:pPr defTabSz="914400">
              <a:lnSpc>
                <a:spcPct val="90000"/>
              </a:lnSpc>
              <a:spcAft>
                <a:spcPts val="600"/>
              </a:spcAft>
              <a:buClr>
                <a:schemeClr val="accent1"/>
              </a:buClr>
            </a:pPr>
            <a:endParaRPr lang="en-US" sz="1500" dirty="0">
              <a:solidFill>
                <a:srgbClr val="FFFFFF"/>
              </a:solidFill>
            </a:endParaRPr>
          </a:p>
          <a:p>
            <a:pPr defTabSz="914400">
              <a:lnSpc>
                <a:spcPct val="90000"/>
              </a:lnSpc>
              <a:spcAft>
                <a:spcPts val="600"/>
              </a:spcAft>
              <a:buClr>
                <a:schemeClr val="accent1"/>
              </a:buClr>
            </a:pPr>
            <a:r>
              <a:rPr lang="en-US" sz="2400" dirty="0">
                <a:solidFill>
                  <a:srgbClr val="FFFFFF"/>
                </a:solidFill>
                <a:hlinkClick r:id="rId4"/>
              </a:rPr>
              <a:t>https://www.appalachianforestnha.org/kids</a:t>
            </a:r>
            <a:endParaRPr lang="en-US" sz="2400" dirty="0">
              <a:solidFill>
                <a:srgbClr val="FFFFFF"/>
              </a:solidFill>
            </a:endParaRPr>
          </a:p>
          <a:p>
            <a:pPr defTabSz="914400">
              <a:lnSpc>
                <a:spcPct val="90000"/>
              </a:lnSpc>
              <a:spcAft>
                <a:spcPts val="600"/>
              </a:spcAft>
              <a:buClr>
                <a:schemeClr val="accent1"/>
              </a:buClr>
            </a:pPr>
            <a:endParaRPr lang="en-US" sz="1500" dirty="0">
              <a:solidFill>
                <a:srgbClr val="FFFFFF"/>
              </a:solidFill>
            </a:endParaRPr>
          </a:p>
          <a:p>
            <a:pPr defTabSz="914400">
              <a:lnSpc>
                <a:spcPct val="90000"/>
              </a:lnSpc>
              <a:spcAft>
                <a:spcPts val="600"/>
              </a:spcAft>
              <a:buClr>
                <a:schemeClr val="accent1"/>
              </a:buClr>
            </a:pPr>
            <a:r>
              <a:rPr lang="en-US" sz="1500" dirty="0">
                <a:solidFill>
                  <a:srgbClr val="FFFFFF"/>
                </a:solidFill>
              </a:rPr>
              <a:t>Again, a wonderful website you can download or print up activities for your child to learn about gardening, pollinators or nature.</a:t>
            </a:r>
          </a:p>
          <a:p>
            <a:pPr defTabSz="914400">
              <a:lnSpc>
                <a:spcPct val="90000"/>
              </a:lnSpc>
              <a:spcAft>
                <a:spcPts val="600"/>
              </a:spcAft>
              <a:buClr>
                <a:schemeClr val="accent1"/>
              </a:buClr>
            </a:pPr>
            <a:endParaRPr lang="en-US" sz="2400" dirty="0">
              <a:solidFill>
                <a:srgbClr val="FFFFFF"/>
              </a:solidFill>
            </a:endParaRPr>
          </a:p>
          <a:p>
            <a:pPr defTabSz="914400">
              <a:lnSpc>
                <a:spcPct val="90000"/>
              </a:lnSpc>
              <a:spcAft>
                <a:spcPts val="600"/>
              </a:spcAft>
              <a:buClr>
                <a:schemeClr val="accent1"/>
              </a:buClr>
            </a:pPr>
            <a:r>
              <a:rPr lang="en-US" sz="2400" dirty="0">
                <a:solidFill>
                  <a:srgbClr val="FFFFFF"/>
                </a:solidFill>
                <a:hlinkClick r:id="rId5"/>
              </a:rPr>
              <a:t>https://www.fs.usda.gov/managing-land/wildflowers/kids/activities</a:t>
            </a:r>
            <a:endParaRPr lang="en-US" sz="2400" dirty="0">
              <a:solidFill>
                <a:srgbClr val="FFFFFF"/>
              </a:solidFill>
            </a:endParaRPr>
          </a:p>
          <a:p>
            <a:pPr defTabSz="914400">
              <a:lnSpc>
                <a:spcPct val="90000"/>
              </a:lnSpc>
              <a:spcAft>
                <a:spcPts val="600"/>
              </a:spcAft>
              <a:buClr>
                <a:schemeClr val="accent1"/>
              </a:buClr>
            </a:pPr>
            <a:endParaRPr lang="en-US" sz="1500" dirty="0">
              <a:solidFill>
                <a:srgbClr val="FFFFFF"/>
              </a:solidFill>
            </a:endParaRPr>
          </a:p>
          <a:p>
            <a:pPr defTabSz="914400">
              <a:lnSpc>
                <a:spcPct val="90000"/>
              </a:lnSpc>
              <a:spcAft>
                <a:spcPts val="600"/>
              </a:spcAft>
              <a:buClr>
                <a:schemeClr val="accent1"/>
              </a:buClr>
            </a:pPr>
            <a:endParaRPr lang="en-US" sz="1500" dirty="0">
              <a:solidFill>
                <a:srgbClr val="FFFFFF"/>
              </a:solidFill>
            </a:endParaRPr>
          </a:p>
          <a:p>
            <a:pPr defTabSz="914400">
              <a:lnSpc>
                <a:spcPct val="90000"/>
              </a:lnSpc>
              <a:spcAft>
                <a:spcPts val="600"/>
              </a:spcAft>
              <a:buClr>
                <a:schemeClr val="accent1"/>
              </a:buClr>
            </a:pPr>
            <a:endParaRPr lang="en-US" sz="1500" dirty="0">
              <a:solidFill>
                <a:srgbClr val="FFFFFF"/>
              </a:solidFill>
            </a:endParaRPr>
          </a:p>
          <a:p>
            <a:pPr defTabSz="914400">
              <a:lnSpc>
                <a:spcPct val="90000"/>
              </a:lnSpc>
              <a:spcAft>
                <a:spcPts val="600"/>
              </a:spcAft>
              <a:buClr>
                <a:schemeClr val="accent1"/>
              </a:buClr>
            </a:pPr>
            <a:endParaRPr lang="en-US" sz="1500" dirty="0">
              <a:solidFill>
                <a:srgbClr val="FFFFFF"/>
              </a:solidFill>
            </a:endParaRPr>
          </a:p>
        </p:txBody>
      </p:sp>
    </p:spTree>
    <p:extLst>
      <p:ext uri="{BB962C8B-B14F-4D97-AF65-F5344CB8AC3E}">
        <p14:creationId xmlns:p14="http://schemas.microsoft.com/office/powerpoint/2010/main" val="3098741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166" name="Straight Connector 6165">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4379F130-A6A3-4590-913B-80A54120D5A7}"/>
              </a:ext>
            </a:extLst>
          </p:cNvPr>
          <p:cNvSpPr>
            <a:spLocks noGrp="1"/>
          </p:cNvSpPr>
          <p:nvPr>
            <p:ph type="title"/>
          </p:nvPr>
        </p:nvSpPr>
        <p:spPr>
          <a:xfrm>
            <a:off x="1024128" y="585216"/>
            <a:ext cx="6066818" cy="1499616"/>
          </a:xfrm>
        </p:spPr>
        <p:txBody>
          <a:bodyPr vert="horz" lIns="91440" tIns="45720" rIns="91440" bIns="45720" rtlCol="0" anchor="ctr">
            <a:normAutofit/>
          </a:bodyPr>
          <a:lstStyle/>
          <a:p>
            <a:r>
              <a:rPr lang="en-US" sz="5000"/>
              <a:t>Butterflies as pollinators</a:t>
            </a:r>
          </a:p>
        </p:txBody>
      </p:sp>
      <p:sp>
        <p:nvSpPr>
          <p:cNvPr id="13" name="TextBox 12">
            <a:extLst>
              <a:ext uri="{FF2B5EF4-FFF2-40B4-BE49-F238E27FC236}">
                <a16:creationId xmlns:a16="http://schemas.microsoft.com/office/drawing/2014/main" id="{22A3FFE1-1ED5-A2F5-B94E-129C70B65CA6}"/>
              </a:ext>
            </a:extLst>
          </p:cNvPr>
          <p:cNvSpPr txBox="1"/>
          <p:nvPr/>
        </p:nvSpPr>
        <p:spPr>
          <a:xfrm>
            <a:off x="1024128" y="2286000"/>
            <a:ext cx="6066818" cy="4023360"/>
          </a:xfrm>
          <a:prstGeom prst="rect">
            <a:avLst/>
          </a:prstGeom>
        </p:spPr>
        <p:txBody>
          <a:bodyPr vert="horz" lIns="45720" tIns="45720" rIns="45720" bIns="45720" rtlCol="0">
            <a:normAutofit/>
          </a:bodyPr>
          <a:lstStyle/>
          <a:p>
            <a:pPr marL="285750" indent="-285750" defTabSz="914400">
              <a:lnSpc>
                <a:spcPct val="90000"/>
              </a:lnSpc>
              <a:spcAft>
                <a:spcPts val="600"/>
              </a:spcAft>
              <a:buClr>
                <a:schemeClr val="accent1"/>
              </a:buClr>
              <a:buFont typeface="Arial" panose="020B0604020202020204" pitchFamily="34" charset="0"/>
              <a:buChar char="•"/>
            </a:pPr>
            <a:r>
              <a:rPr lang="en-US"/>
              <a:t>Butterflies are enjoyable to watch and help with pollination. They are drawn to bright flowers like Butterfly Milkweed and move pollen from one flower to another as they feed.*</a:t>
            </a:r>
          </a:p>
          <a:p>
            <a:pPr marL="285750" indent="-285750" defTabSz="914400">
              <a:lnSpc>
                <a:spcPct val="90000"/>
              </a:lnSpc>
              <a:spcAft>
                <a:spcPts val="600"/>
              </a:spcAft>
              <a:buClr>
                <a:schemeClr val="accent1"/>
              </a:buClr>
              <a:buFont typeface="Arial" panose="020B0604020202020204" pitchFamily="34" charset="0"/>
              <a:buChar char="•"/>
            </a:pPr>
            <a:r>
              <a:rPr lang="en-US"/>
              <a:t> Adult butterflies use their long, tube-shaped mouthparts, called a proboscis, to drink nectar. Nectar gives them the energy they need to fly and reproduce. </a:t>
            </a:r>
          </a:p>
          <a:p>
            <a:pPr marL="285750" indent="-285750" defTabSz="914400">
              <a:lnSpc>
                <a:spcPct val="90000"/>
              </a:lnSpc>
              <a:spcAft>
                <a:spcPts val="600"/>
              </a:spcAft>
              <a:buClr>
                <a:schemeClr val="accent1"/>
              </a:buClr>
              <a:buFont typeface="Arial" panose="020B0604020202020204" pitchFamily="34" charset="0"/>
              <a:buChar char="•"/>
            </a:pPr>
            <a:r>
              <a:rPr lang="en-US"/>
              <a:t>As caterpillars, they eat the leaves of certain plants to get the nutrients they need to grow and become adult butterflies.*</a:t>
            </a:r>
          </a:p>
          <a:p>
            <a:pPr marL="285750" indent="-285750" defTabSz="914400">
              <a:lnSpc>
                <a:spcPct val="90000"/>
              </a:lnSpc>
              <a:spcAft>
                <a:spcPts val="600"/>
              </a:spcAft>
              <a:buClr>
                <a:schemeClr val="accent1"/>
              </a:buClr>
              <a:buFont typeface="Arial" panose="020B0604020202020204" pitchFamily="34" charset="0"/>
              <a:buChar char="•"/>
            </a:pPr>
            <a:r>
              <a:rPr lang="en-US"/>
              <a:t> Butterflies cannot hover when they feed, so they look for flowers that give them a steady place to land. Big, flat flowers or groups of small blossoms make it easy for butterflies to rest while drinking nectar.</a:t>
            </a:r>
          </a:p>
        </p:txBody>
      </p:sp>
      <p:pic>
        <p:nvPicPr>
          <p:cNvPr id="6149" name="Picture 5" descr="A photo of a butterfly with the anatomy - head, antenna, abdomen, etc. - labeled.">
            <a:extLst>
              <a:ext uri="{FF2B5EF4-FFF2-40B4-BE49-F238E27FC236}">
                <a16:creationId xmlns:a16="http://schemas.microsoft.com/office/drawing/2014/main" id="{22BEB586-238F-CC69-6CB1-E333485700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877" r="25015" b="1"/>
          <a:stretch>
            <a:fillRect/>
          </a:stretch>
        </p:blipFill>
        <p:spPr bwMode="auto">
          <a:xfrm>
            <a:off x="7552266" y="10"/>
            <a:ext cx="463973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540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67DD-D4D4-673A-081F-E0E08D96C0CD}"/>
              </a:ext>
            </a:extLst>
          </p:cNvPr>
          <p:cNvSpPr>
            <a:spLocks noGrp="1"/>
          </p:cNvSpPr>
          <p:nvPr>
            <p:ph type="title"/>
          </p:nvPr>
        </p:nvSpPr>
        <p:spPr>
          <a:xfrm>
            <a:off x="285135" y="393291"/>
            <a:ext cx="6449962" cy="737420"/>
          </a:xfrm>
        </p:spPr>
        <p:txBody>
          <a:bodyPr/>
          <a:lstStyle/>
          <a:p>
            <a:r>
              <a:rPr lang="en-US" dirty="0"/>
              <a:t>Butterfly water and housing</a:t>
            </a:r>
          </a:p>
        </p:txBody>
      </p:sp>
      <p:pic>
        <p:nvPicPr>
          <p:cNvPr id="6" name="Content Placeholder 5">
            <a:extLst>
              <a:ext uri="{FF2B5EF4-FFF2-40B4-BE49-F238E27FC236}">
                <a16:creationId xmlns:a16="http://schemas.microsoft.com/office/drawing/2014/main" id="{C3A9D85D-968B-2F3C-C9C1-4B295A3007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51525" y="1465531"/>
            <a:ext cx="5213350" cy="3926938"/>
          </a:xfrm>
          <a:prstGeom prst="rect">
            <a:avLst/>
          </a:prstGeom>
        </p:spPr>
      </p:pic>
      <p:sp>
        <p:nvSpPr>
          <p:cNvPr id="4" name="Text Placeholder 3">
            <a:extLst>
              <a:ext uri="{FF2B5EF4-FFF2-40B4-BE49-F238E27FC236}">
                <a16:creationId xmlns:a16="http://schemas.microsoft.com/office/drawing/2014/main" id="{88C66037-5E9B-D93D-730E-7CCB2580CF72}"/>
              </a:ext>
            </a:extLst>
          </p:cNvPr>
          <p:cNvSpPr>
            <a:spLocks noGrp="1"/>
          </p:cNvSpPr>
          <p:nvPr>
            <p:ph type="body" sz="half" idx="2"/>
          </p:nvPr>
        </p:nvSpPr>
        <p:spPr>
          <a:xfrm>
            <a:off x="383458" y="1317524"/>
            <a:ext cx="5213350" cy="5230760"/>
          </a:xfrm>
        </p:spPr>
        <p:txBody>
          <a:bodyPr/>
          <a:lstStyle/>
          <a:p>
            <a:r>
              <a:rPr lang="en-US" b="1" dirty="0"/>
              <a:t>Butterflies get water and important nutrients such as salts and amino acids mainly by 'puddling,' which means drinking from damp sand, mud, compost, and manure. They also drink morning dew and sap.</a:t>
            </a:r>
          </a:p>
          <a:p>
            <a:r>
              <a:rPr lang="en-US" b="1" dirty="0"/>
              <a:t>Great website if you want to make a </a:t>
            </a:r>
            <a:r>
              <a:rPr lang="en-US" b="1" dirty="0" err="1"/>
              <a:t>puddler</a:t>
            </a:r>
            <a:r>
              <a:rPr lang="en-US" b="1" dirty="0"/>
              <a:t>.</a:t>
            </a:r>
          </a:p>
          <a:p>
            <a:r>
              <a:rPr lang="en-US" b="1" dirty="0">
                <a:hlinkClick r:id="rId3"/>
              </a:rPr>
              <a:t>https://www.homesandgardens.com/gardens/butterfly-puddlers#section-how-to-make-a-butterfly-puddler</a:t>
            </a:r>
            <a:endParaRPr lang="en-US" b="1" dirty="0"/>
          </a:p>
          <a:p>
            <a:endParaRPr lang="en-US" b="1" dirty="0"/>
          </a:p>
          <a:p>
            <a:endParaRPr lang="en-US" b="1" dirty="0"/>
          </a:p>
          <a:p>
            <a:r>
              <a:rPr lang="en-US" b="1" dirty="0"/>
              <a:t> Butterflies live in open areas like meadows, forests, and gardens. When the weather is bad or at night, they hide in tall grass, trees, or among rocks.</a:t>
            </a:r>
          </a:p>
          <a:p>
            <a:r>
              <a:rPr lang="en-US" b="1" dirty="0"/>
              <a:t>Great website for making butterfly shelter</a:t>
            </a:r>
          </a:p>
          <a:p>
            <a:r>
              <a:rPr lang="en-US" b="1" dirty="0">
                <a:hlinkClick r:id="rId4"/>
              </a:rPr>
              <a:t>https://dwr.virginia.gov/blog/sustaining-butterflies-with-habitats-at-home/</a:t>
            </a:r>
            <a:endParaRPr lang="en-US" b="1" dirty="0"/>
          </a:p>
          <a:p>
            <a:endParaRPr lang="en-US" b="1" dirty="0"/>
          </a:p>
          <a:p>
            <a:endParaRPr lang="en-US" dirty="0"/>
          </a:p>
        </p:txBody>
      </p:sp>
    </p:spTree>
    <p:extLst>
      <p:ext uri="{BB962C8B-B14F-4D97-AF65-F5344CB8AC3E}">
        <p14:creationId xmlns:p14="http://schemas.microsoft.com/office/powerpoint/2010/main" val="4224274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42E60-9943-B909-DA63-91A9529B8791}"/>
              </a:ext>
            </a:extLst>
          </p:cNvPr>
          <p:cNvSpPr>
            <a:spLocks noGrp="1"/>
          </p:cNvSpPr>
          <p:nvPr>
            <p:ph type="title"/>
          </p:nvPr>
        </p:nvSpPr>
        <p:spPr>
          <a:xfrm>
            <a:off x="401936" y="170687"/>
            <a:ext cx="4722719" cy="1060704"/>
          </a:xfrm>
        </p:spPr>
        <p:txBody>
          <a:bodyPr vert="horz" lIns="91440" tIns="45720" rIns="91440" bIns="45720" rtlCol="0" anchor="ctr">
            <a:normAutofit/>
          </a:bodyPr>
          <a:lstStyle/>
          <a:p>
            <a:r>
              <a:rPr lang="en-US" sz="5000" dirty="0">
                <a:solidFill>
                  <a:srgbClr val="FFFFFF"/>
                </a:solidFill>
              </a:rPr>
              <a:t>Butterfly activity </a:t>
            </a:r>
          </a:p>
        </p:txBody>
      </p:sp>
      <p:sp>
        <p:nvSpPr>
          <p:cNvPr id="4" name="Text Placeholder 3">
            <a:extLst>
              <a:ext uri="{FF2B5EF4-FFF2-40B4-BE49-F238E27FC236}">
                <a16:creationId xmlns:a16="http://schemas.microsoft.com/office/drawing/2014/main" id="{7A18CADA-25CF-A02D-DC15-B8CC4EBA14D4}"/>
              </a:ext>
            </a:extLst>
          </p:cNvPr>
          <p:cNvSpPr>
            <a:spLocks noGrp="1"/>
          </p:cNvSpPr>
          <p:nvPr>
            <p:ph type="body" sz="half" idx="2"/>
          </p:nvPr>
        </p:nvSpPr>
        <p:spPr>
          <a:xfrm>
            <a:off x="401936" y="488372"/>
            <a:ext cx="5477754" cy="6369627"/>
          </a:xfrm>
        </p:spPr>
        <p:txBody>
          <a:bodyPr vert="horz" lIns="45720" tIns="45720" rIns="45720" bIns="45720" rtlCol="0">
            <a:normAutofit fontScale="92500" lnSpcReduction="10000"/>
          </a:bodyPr>
          <a:lstStyle/>
          <a:p>
            <a:pPr>
              <a:lnSpc>
                <a:spcPct val="90000"/>
              </a:lnSpc>
            </a:pPr>
            <a:r>
              <a:rPr lang="en-US" b="1" dirty="0"/>
              <a:t>Inside your kit, you will find a butterfly net and a special housing. How you use them is entirely up to your imagination. You might catch a butterfly and observe its delicate beauty up close, using the websites I shared to learn more. Or, you could transform the housing into a cozy sanctuary, inviting a butterfly to lay its eggs. Then, you can witness the magical transformation from egg to caterpillar to cocoon, and finally, watch a new butterfly emerge right before your eyes.</a:t>
            </a:r>
          </a:p>
          <a:p>
            <a:r>
              <a:rPr lang="en-US" dirty="0"/>
              <a:t>Steps to Prepare the Hatching Home:</a:t>
            </a:r>
          </a:p>
          <a:p>
            <a:r>
              <a:rPr lang="en-US" dirty="0"/>
              <a:t>Cleanliness: Ensure the enclosure is clean.</a:t>
            </a:r>
          </a:p>
          <a:p>
            <a:r>
              <a:rPr lang="en-US" dirty="0"/>
              <a:t>Interior Setup: Add leafy, fresh host plants for caterpillars to eat.</a:t>
            </a:r>
          </a:p>
          <a:p>
            <a:r>
              <a:rPr lang="en-US" dirty="0"/>
              <a:t>Vertical Space: Place sticks or mesh inside so caterpillars can hang upside down to form their chrysalis, and later, for emerging butterflies to hang and dry their wings.</a:t>
            </a:r>
          </a:p>
          <a:p>
            <a:r>
              <a:rPr lang="en-US" dirty="0"/>
              <a:t>Feeding/Maintenance: Regularly remove frass (caterpillar droppings) to prevent sickness.</a:t>
            </a:r>
          </a:p>
          <a:p>
            <a:r>
              <a:rPr lang="en-US" dirty="0"/>
              <a:t>Humidity: Lightly mist the enclosure daily to maintain humidity.</a:t>
            </a:r>
          </a:p>
          <a:p>
            <a:r>
              <a:rPr lang="en-US" dirty="0"/>
              <a:t>Butterfly Care: Once butterflies emerge, provide food sources like nectar plants or a sugar-water solution. </a:t>
            </a:r>
          </a:p>
          <a:p>
            <a:r>
              <a:rPr lang="en-US" dirty="0"/>
              <a:t>Ensure the mesh is fine enough that caterpillars cannot escape, and place the habitat out of direct sunlight to prevent overheating</a:t>
            </a:r>
          </a:p>
          <a:p>
            <a:endParaRPr lang="en-US" dirty="0"/>
          </a:p>
          <a:p>
            <a:endParaRPr lang="en-US" dirty="0"/>
          </a:p>
          <a:p>
            <a:endParaRPr lang="en-US" dirty="0">
              <a:solidFill>
                <a:srgbClr val="FF0000"/>
              </a:solidFill>
            </a:endParaRPr>
          </a:p>
          <a:p>
            <a:endParaRPr lang="en-US" dirty="0"/>
          </a:p>
          <a:p>
            <a:pPr>
              <a:lnSpc>
                <a:spcPct val="90000"/>
              </a:lnSpc>
            </a:pPr>
            <a:endParaRPr lang="en-US" dirty="0">
              <a:solidFill>
                <a:srgbClr val="FFFFFF"/>
              </a:solidFill>
            </a:endParaRPr>
          </a:p>
        </p:txBody>
      </p:sp>
      <p:pic>
        <p:nvPicPr>
          <p:cNvPr id="7170" name="Picture 2">
            <a:extLst>
              <a:ext uri="{FF2B5EF4-FFF2-40B4-BE49-F238E27FC236}">
                <a16:creationId xmlns:a16="http://schemas.microsoft.com/office/drawing/2014/main" id="{D2BE01BA-9EBE-934C-B096-240B400BCE4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213988" y="69808"/>
            <a:ext cx="5112774" cy="35484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D111D1A-FF8E-F7EA-5E04-1D660A62F38D}"/>
              </a:ext>
            </a:extLst>
          </p:cNvPr>
          <p:cNvSpPr txBox="1"/>
          <p:nvPr/>
        </p:nvSpPr>
        <p:spPr>
          <a:xfrm>
            <a:off x="0" y="3618271"/>
            <a:ext cx="4857135" cy="369332"/>
          </a:xfrm>
          <a:prstGeom prst="rect">
            <a:avLst/>
          </a:prstGeom>
          <a:noFill/>
        </p:spPr>
        <p:txBody>
          <a:bodyPr wrap="square">
            <a:spAutoFit/>
          </a:bodyPr>
          <a:lstStyle/>
          <a:p>
            <a:endParaRPr lang="en-US" dirty="0"/>
          </a:p>
        </p:txBody>
      </p:sp>
      <p:sp>
        <p:nvSpPr>
          <p:cNvPr id="10" name="TextBox 9">
            <a:extLst>
              <a:ext uri="{FF2B5EF4-FFF2-40B4-BE49-F238E27FC236}">
                <a16:creationId xmlns:a16="http://schemas.microsoft.com/office/drawing/2014/main" id="{3C717F35-7F27-D099-1F4E-F5478C4B5E4C}"/>
              </a:ext>
            </a:extLst>
          </p:cNvPr>
          <p:cNvSpPr txBox="1"/>
          <p:nvPr/>
        </p:nvSpPr>
        <p:spPr>
          <a:xfrm>
            <a:off x="5879690" y="3834580"/>
            <a:ext cx="3706762" cy="1200329"/>
          </a:xfrm>
          <a:prstGeom prst="rect">
            <a:avLst/>
          </a:prstGeom>
          <a:noFill/>
        </p:spPr>
        <p:txBody>
          <a:bodyPr wrap="square">
            <a:spAutoFit/>
          </a:bodyPr>
          <a:lstStyle/>
          <a:p>
            <a:r>
              <a:rPr lang="en-US" dirty="0">
                <a:hlinkClick r:id="rId4"/>
              </a:rPr>
              <a:t>Website on cycle of a butterfly </a:t>
            </a:r>
            <a:endParaRPr lang="en-US" dirty="0"/>
          </a:p>
          <a:p>
            <a:endParaRPr lang="en-US" dirty="0">
              <a:hlinkClick r:id="" action="ppaction://noaction"/>
            </a:endParaRPr>
          </a:p>
          <a:p>
            <a:r>
              <a:rPr lang="en-US" dirty="0">
                <a:hlinkClick r:id="" action="ppaction://noaction"/>
              </a:rPr>
              <a:t>https://dwr.virginia.gov/blog/an-introduction-to-virginias-butterflies/</a:t>
            </a:r>
            <a:endParaRPr lang="en-US" dirty="0"/>
          </a:p>
        </p:txBody>
      </p:sp>
      <p:sp>
        <p:nvSpPr>
          <p:cNvPr id="12" name="TextBox 11">
            <a:extLst>
              <a:ext uri="{FF2B5EF4-FFF2-40B4-BE49-F238E27FC236}">
                <a16:creationId xmlns:a16="http://schemas.microsoft.com/office/drawing/2014/main" id="{44F9EFEF-F888-981B-E51F-36F2323BAD4F}"/>
              </a:ext>
            </a:extLst>
          </p:cNvPr>
          <p:cNvSpPr txBox="1"/>
          <p:nvPr/>
        </p:nvSpPr>
        <p:spPr>
          <a:xfrm>
            <a:off x="5879690" y="4670323"/>
            <a:ext cx="5751871" cy="2308324"/>
          </a:xfrm>
          <a:prstGeom prst="rect">
            <a:avLst/>
          </a:prstGeom>
          <a:noFill/>
        </p:spPr>
        <p:txBody>
          <a:bodyPr wrap="square">
            <a:spAutoFit/>
          </a:bodyPr>
          <a:lstStyle/>
          <a:p>
            <a:endParaRPr lang="en-US" dirty="0">
              <a:solidFill>
                <a:srgbClr val="FF0000"/>
              </a:solidFill>
            </a:endParaRPr>
          </a:p>
          <a:p>
            <a:endParaRPr lang="en-US" dirty="0">
              <a:solidFill>
                <a:srgbClr val="FF0000"/>
              </a:solidFill>
            </a:endParaRPr>
          </a:p>
          <a:p>
            <a:r>
              <a:rPr lang="en-US" dirty="0">
                <a:solidFill>
                  <a:srgbClr val="FF0000"/>
                </a:solidFill>
              </a:rPr>
              <a:t>Websites on how to house caterpillars into butterflies. </a:t>
            </a:r>
          </a:p>
          <a:p>
            <a:r>
              <a:rPr lang="en-US" dirty="0"/>
              <a:t>https://runwildmychild.com/raising-butterflies/</a:t>
            </a:r>
          </a:p>
          <a:p>
            <a:r>
              <a:rPr lang="en-US" dirty="0"/>
              <a:t>https://runwildmychild.com/raising-butterflies/#:</a:t>
            </a:r>
          </a:p>
          <a:p>
            <a:r>
              <a:rPr lang="en-US" dirty="0"/>
              <a:t>https://www.thefarmatoxford.com/blog-1/raisingbutterflies</a:t>
            </a:r>
          </a:p>
          <a:p>
            <a:endParaRPr lang="en-US" dirty="0"/>
          </a:p>
        </p:txBody>
      </p:sp>
    </p:spTree>
    <p:extLst>
      <p:ext uri="{BB962C8B-B14F-4D97-AF65-F5344CB8AC3E}">
        <p14:creationId xmlns:p14="http://schemas.microsoft.com/office/powerpoint/2010/main" val="1759302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A961766-D014-1F5A-31E6-F6ECA143601E}"/>
              </a:ext>
            </a:extLst>
          </p:cNvPr>
          <p:cNvSpPr>
            <a:spLocks noGrp="1"/>
          </p:cNvSpPr>
          <p:nvPr>
            <p:ph type="title"/>
          </p:nvPr>
        </p:nvSpPr>
        <p:spPr>
          <a:xfrm>
            <a:off x="1143000" y="609600"/>
            <a:ext cx="9875520" cy="1356360"/>
          </a:xfrm>
        </p:spPr>
        <p:txBody>
          <a:bodyPr vert="horz" lIns="91440" tIns="45720" rIns="91440" bIns="45720" rtlCol="0" anchor="ctr">
            <a:normAutofit/>
          </a:bodyPr>
          <a:lstStyle/>
          <a:p>
            <a:r>
              <a:rPr lang="en-US" sz="4400"/>
              <a:t>Bees</a:t>
            </a:r>
          </a:p>
        </p:txBody>
      </p:sp>
      <p:pic>
        <p:nvPicPr>
          <p:cNvPr id="10" name="Picture Placeholder 9">
            <a:extLst>
              <a:ext uri="{FF2B5EF4-FFF2-40B4-BE49-F238E27FC236}">
                <a16:creationId xmlns:a16="http://schemas.microsoft.com/office/drawing/2014/main" id="{56331D75-F51A-B811-6B9D-9F783A2A902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3899" r="3901" b="2"/>
          <a:stretch>
            <a:fillRect/>
          </a:stretch>
        </p:blipFill>
        <p:spPr>
          <a:xfrm>
            <a:off x="353962" y="2093789"/>
            <a:ext cx="2713704" cy="3519934"/>
          </a:xfrm>
          <a:prstGeom prst="rect">
            <a:avLst/>
          </a:prstGeom>
        </p:spPr>
      </p:pic>
      <p:sp>
        <p:nvSpPr>
          <p:cNvPr id="4" name="Text Placeholder 3">
            <a:extLst>
              <a:ext uri="{FF2B5EF4-FFF2-40B4-BE49-F238E27FC236}">
                <a16:creationId xmlns:a16="http://schemas.microsoft.com/office/drawing/2014/main" id="{29F35A89-8D21-164D-FFC1-A3B1B447FEA8}"/>
              </a:ext>
            </a:extLst>
          </p:cNvPr>
          <p:cNvSpPr>
            <a:spLocks noGrp="1"/>
          </p:cNvSpPr>
          <p:nvPr>
            <p:ph type="body" sz="half" idx="2"/>
          </p:nvPr>
        </p:nvSpPr>
        <p:spPr>
          <a:xfrm>
            <a:off x="3293806" y="243840"/>
            <a:ext cx="8544233" cy="6294612"/>
          </a:xfrm>
        </p:spPr>
        <p:txBody>
          <a:bodyPr vert="horz" lIns="91440" tIns="45720" rIns="91440" bIns="45720" rtlCol="0">
            <a:normAutofit/>
          </a:bodyPr>
          <a:lstStyle/>
          <a:p>
            <a:pPr indent="-182880">
              <a:lnSpc>
                <a:spcPct val="90000"/>
              </a:lnSpc>
              <a:buFont typeface="Corbel" pitchFamily="34" charset="0"/>
              <a:buChar char="•"/>
            </a:pPr>
            <a:r>
              <a:rPr lang="en-US" b="1" dirty="0"/>
              <a:t>Nectar is a primary source of carbohydrates for bees, so plants that produce abundant nectar are particularly attractive to them. They also consume pollen as a source of protein and lipids, which is particularly important for developing bee larvae.</a:t>
            </a:r>
          </a:p>
          <a:p>
            <a:pPr indent="-182880">
              <a:lnSpc>
                <a:spcPct val="90000"/>
              </a:lnSpc>
              <a:buFont typeface="Corbel" pitchFamily="34" charset="0"/>
              <a:buChar char="•"/>
            </a:pPr>
            <a:r>
              <a:rPr lang="en-US" b="1" dirty="0"/>
              <a:t>Most of the honey in the stores are from wildflowers, for a bee will travel 10 miles for different flowers from spring through fall.  </a:t>
            </a:r>
          </a:p>
          <a:p>
            <a:pPr indent="-182880">
              <a:lnSpc>
                <a:spcPct val="90000"/>
              </a:lnSpc>
              <a:buFont typeface="Corbel" pitchFamily="34" charset="0"/>
              <a:buChar char="•"/>
            </a:pPr>
            <a:r>
              <a:rPr lang="en-US" b="1" dirty="0"/>
              <a:t>They communicate through a "waggle dance" to share food locations, possess a sense of smell 50 times more powerful than a dog, and can even recognize human faces.</a:t>
            </a:r>
          </a:p>
          <a:p>
            <a:pPr indent="-182880">
              <a:lnSpc>
                <a:spcPct val="90000"/>
              </a:lnSpc>
              <a:buFont typeface="Corbel" pitchFamily="34" charset="0"/>
              <a:buChar char="•"/>
            </a:pPr>
            <a:r>
              <a:rPr lang="en-US" b="1" dirty="0"/>
              <a:t>Incredible Bee Facts for children, look up website below</a:t>
            </a:r>
          </a:p>
          <a:p>
            <a:pPr indent="-182880">
              <a:lnSpc>
                <a:spcPct val="90000"/>
              </a:lnSpc>
              <a:buFont typeface="Corbel" pitchFamily="34" charset="0"/>
              <a:buChar char="•"/>
            </a:pPr>
            <a:r>
              <a:rPr lang="en-US" b="1" dirty="0">
                <a:hlinkClick r:id="rId3"/>
              </a:rPr>
              <a:t>https://www.wwf.org.uk/learn/fascinating-facts/bees#:~:text=6.,create%20a%20new%20queen%20bee</a:t>
            </a:r>
            <a:r>
              <a:rPr lang="en-US" b="1" dirty="0"/>
              <a:t>.</a:t>
            </a:r>
          </a:p>
          <a:p>
            <a:pPr indent="-182880">
              <a:lnSpc>
                <a:spcPct val="90000"/>
              </a:lnSpc>
              <a:buFont typeface="Corbel" pitchFamily="34" charset="0"/>
              <a:buChar char="•"/>
            </a:pPr>
            <a:endParaRPr lang="en-US" b="1" dirty="0"/>
          </a:p>
          <a:p>
            <a:pPr indent="-182880">
              <a:lnSpc>
                <a:spcPct val="90000"/>
              </a:lnSpc>
              <a:buFont typeface="Corbel" pitchFamily="34" charset="0"/>
              <a:buChar char="•"/>
            </a:pPr>
            <a:r>
              <a:rPr lang="en-US" b="1" dirty="0"/>
              <a:t>So how are we going to feed them? In your kit you will grow wildflowers, which they love.</a:t>
            </a:r>
          </a:p>
          <a:p>
            <a:pPr indent="-182880">
              <a:lnSpc>
                <a:spcPct val="90000"/>
              </a:lnSpc>
              <a:buFont typeface="Corbel" pitchFamily="34" charset="0"/>
              <a:buChar char="•"/>
            </a:pPr>
            <a:r>
              <a:rPr lang="en-US" b="1" dirty="0"/>
              <a:t>Water source- It is good to have some type of water available, otherwise they will go to other peoples home looking for water, even swimming pools! Don’t want them getting chlorine from the pool.</a:t>
            </a:r>
          </a:p>
          <a:p>
            <a:pPr indent="-182880">
              <a:lnSpc>
                <a:spcPct val="90000"/>
              </a:lnSpc>
              <a:buFont typeface="Corbel" pitchFamily="34" charset="0"/>
              <a:buChar char="•"/>
            </a:pPr>
            <a:r>
              <a:rPr lang="en-US" b="1" dirty="0"/>
              <a:t>For shelter-  You are making a home for Mason bees, keep in mind that honeybees have different needs. Unless you are a beekeeper with special boxes, honeybees will look for dry, enclosed, and elevated spaces like hollow trees or gaps in buildings to build their nests. Inside, they make wax combs to store honey and raise their young. Honeybees live together in large groups and need a big, dark space</a:t>
            </a:r>
            <a:r>
              <a:rPr lang="en-US" dirty="0"/>
              <a:t> to stay safe, control the temperature, and hibernate together during winter.</a:t>
            </a:r>
          </a:p>
          <a:p>
            <a:pPr indent="-182880">
              <a:lnSpc>
                <a:spcPct val="90000"/>
              </a:lnSpc>
              <a:buFont typeface="Corbel" pitchFamily="34" charset="0"/>
              <a:buChar char="•"/>
            </a:pPr>
            <a:endParaRPr lang="en-US" b="1" dirty="0"/>
          </a:p>
          <a:p>
            <a:pPr indent="-182880">
              <a:lnSpc>
                <a:spcPct val="90000"/>
              </a:lnSpc>
              <a:buFont typeface="Corbel" pitchFamily="34" charset="0"/>
              <a:buChar char="•"/>
            </a:pPr>
            <a:endParaRPr lang="en-US" dirty="0"/>
          </a:p>
        </p:txBody>
      </p:sp>
    </p:spTree>
    <p:extLst>
      <p:ext uri="{BB962C8B-B14F-4D97-AF65-F5344CB8AC3E}">
        <p14:creationId xmlns:p14="http://schemas.microsoft.com/office/powerpoint/2010/main" val="3107861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F929-2F08-65FB-AE45-7EC8AB052639}"/>
              </a:ext>
            </a:extLst>
          </p:cNvPr>
          <p:cNvSpPr>
            <a:spLocks noGrp="1"/>
          </p:cNvSpPr>
          <p:nvPr>
            <p:ph type="title"/>
          </p:nvPr>
        </p:nvSpPr>
        <p:spPr>
          <a:xfrm>
            <a:off x="432619" y="452284"/>
            <a:ext cx="4642301" cy="644679"/>
          </a:xfrm>
        </p:spPr>
        <p:txBody>
          <a:bodyPr/>
          <a:lstStyle/>
          <a:p>
            <a:r>
              <a:rPr lang="en-US" dirty="0"/>
              <a:t>Varieties of Honey </a:t>
            </a:r>
          </a:p>
        </p:txBody>
      </p:sp>
      <p:pic>
        <p:nvPicPr>
          <p:cNvPr id="6" name="Content Placeholder 5" descr="Variety of honey">
            <a:extLst>
              <a:ext uri="{FF2B5EF4-FFF2-40B4-BE49-F238E27FC236}">
                <a16:creationId xmlns:a16="http://schemas.microsoft.com/office/drawing/2014/main" id="{8ECD0275-1856-74AF-B09B-24595B8ECD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5462" y="1096963"/>
            <a:ext cx="4445476" cy="4664075"/>
          </a:xfrm>
        </p:spPr>
      </p:pic>
      <p:sp>
        <p:nvSpPr>
          <p:cNvPr id="4" name="Text Placeholder 3">
            <a:extLst>
              <a:ext uri="{FF2B5EF4-FFF2-40B4-BE49-F238E27FC236}">
                <a16:creationId xmlns:a16="http://schemas.microsoft.com/office/drawing/2014/main" id="{07531962-0F3B-3BE7-E6D3-6DBC7FEF5C57}"/>
              </a:ext>
            </a:extLst>
          </p:cNvPr>
          <p:cNvSpPr>
            <a:spLocks noGrp="1"/>
          </p:cNvSpPr>
          <p:nvPr>
            <p:ph type="body" sz="half" idx="2"/>
          </p:nvPr>
        </p:nvSpPr>
        <p:spPr>
          <a:xfrm>
            <a:off x="432619" y="1396181"/>
            <a:ext cx="5663381" cy="5093109"/>
          </a:xfrm>
        </p:spPr>
        <p:txBody>
          <a:bodyPr>
            <a:normAutofit/>
          </a:bodyPr>
          <a:lstStyle/>
          <a:p>
            <a:r>
              <a:rPr lang="en-US" dirty="0">
                <a:hlinkClick r:id="rId3"/>
              </a:rPr>
              <a:t>https://www.smileyhoney.com/blogs/honey-school/clover-honey-vs-wildflower-honey-how-are-they-different?srsltid</a:t>
            </a:r>
            <a:endParaRPr lang="en-US" dirty="0"/>
          </a:p>
          <a:p>
            <a:endParaRPr lang="en-US" dirty="0"/>
          </a:p>
          <a:p>
            <a:r>
              <a:rPr lang="en-US" dirty="0"/>
              <a:t>Did you know a honeybee will make the honey based on what it eats.</a:t>
            </a:r>
          </a:p>
          <a:p>
            <a:r>
              <a:rPr lang="en-US" dirty="0"/>
              <a:t>If you want light and sweet honey, grow wildflowers for them</a:t>
            </a:r>
          </a:p>
          <a:p>
            <a:r>
              <a:rPr lang="en-US" dirty="0"/>
              <a:t>If you want a little darker and stronger taste, grow clover</a:t>
            </a:r>
          </a:p>
          <a:p>
            <a:r>
              <a:rPr lang="en-US" dirty="0"/>
              <a:t>If you want dark and strong, grow buckwheat clover</a:t>
            </a:r>
          </a:p>
        </p:txBody>
      </p:sp>
    </p:spTree>
    <p:extLst>
      <p:ext uri="{BB962C8B-B14F-4D97-AF65-F5344CB8AC3E}">
        <p14:creationId xmlns:p14="http://schemas.microsoft.com/office/powerpoint/2010/main" val="2830003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581415A-15A8-DC2A-C09F-7D93DF22CA81}"/>
              </a:ext>
            </a:extLst>
          </p:cNvPr>
          <p:cNvSpPr>
            <a:spLocks noGrp="1"/>
          </p:cNvSpPr>
          <p:nvPr>
            <p:ph type="title"/>
          </p:nvPr>
        </p:nvSpPr>
        <p:spPr>
          <a:xfrm>
            <a:off x="1143001" y="1070335"/>
            <a:ext cx="5199926" cy="1443269"/>
          </a:xfrm>
        </p:spPr>
        <p:txBody>
          <a:bodyPr vert="horz" lIns="91440" tIns="45720" rIns="91440" bIns="45720" rtlCol="0" anchor="ctr">
            <a:normAutofit/>
          </a:bodyPr>
          <a:lstStyle/>
          <a:p>
            <a:r>
              <a:rPr lang="en-US" dirty="0"/>
              <a:t>Videos just on Bees</a:t>
            </a:r>
          </a:p>
        </p:txBody>
      </p:sp>
      <p:sp>
        <p:nvSpPr>
          <p:cNvPr id="4" name="Text Placeholder 3">
            <a:extLst>
              <a:ext uri="{FF2B5EF4-FFF2-40B4-BE49-F238E27FC236}">
                <a16:creationId xmlns:a16="http://schemas.microsoft.com/office/drawing/2014/main" id="{0A1CE618-49E6-1638-F662-6DF1F4A82F43}"/>
              </a:ext>
            </a:extLst>
          </p:cNvPr>
          <p:cNvSpPr>
            <a:spLocks noGrp="1"/>
          </p:cNvSpPr>
          <p:nvPr>
            <p:ph type="body" sz="half" idx="2"/>
          </p:nvPr>
        </p:nvSpPr>
        <p:spPr>
          <a:xfrm>
            <a:off x="1143002" y="2546430"/>
            <a:ext cx="5084178" cy="3549570"/>
          </a:xfrm>
        </p:spPr>
        <p:txBody>
          <a:bodyPr vert="horz" lIns="91440" tIns="45720" rIns="91440" bIns="45720" rtlCol="0">
            <a:normAutofit/>
          </a:bodyPr>
          <a:lstStyle/>
          <a:p>
            <a:pPr indent="-182880">
              <a:lnSpc>
                <a:spcPct val="90000"/>
              </a:lnSpc>
              <a:buFont typeface="Corbel" pitchFamily="34" charset="0"/>
              <a:buChar char="•"/>
            </a:pPr>
            <a:r>
              <a:rPr lang="en-US" sz="1800">
                <a:hlinkClick r:id="rId2"/>
              </a:rPr>
              <a:t>https://www.youtube.com/watch?v=xD5tdykIJBI</a:t>
            </a:r>
            <a:endParaRPr lang="en-US" sz="1800"/>
          </a:p>
          <a:p>
            <a:pPr indent="-182880">
              <a:lnSpc>
                <a:spcPct val="90000"/>
              </a:lnSpc>
              <a:buFont typeface="Corbel" pitchFamily="34" charset="0"/>
              <a:buChar char="•"/>
            </a:pPr>
            <a:r>
              <a:rPr lang="en-US" sz="1800">
                <a:hlinkClick r:id="rId3"/>
              </a:rPr>
              <a:t>https://www.youtube.com/watch?v=-Jsm7_Z-0Qo</a:t>
            </a:r>
            <a:r>
              <a:rPr lang="en-US" sz="1800"/>
              <a:t>    </a:t>
            </a:r>
            <a:r>
              <a:rPr lang="en-US" sz="1800">
                <a:hlinkClick r:id="rId4"/>
              </a:rPr>
              <a:t>https://www.youtube.com/watch?v=eDxZojp9yNg</a:t>
            </a:r>
            <a:r>
              <a:rPr lang="en-US" sz="1800"/>
              <a:t>  </a:t>
            </a:r>
            <a:r>
              <a:rPr lang="en-US" sz="1800">
                <a:hlinkClick r:id="rId5"/>
              </a:rPr>
              <a:t>https://www.youtube.com/watch?v=xQpolPycuxQ</a:t>
            </a:r>
            <a:endParaRPr lang="en-US" sz="1800"/>
          </a:p>
          <a:p>
            <a:pPr indent="-182880">
              <a:lnSpc>
                <a:spcPct val="90000"/>
              </a:lnSpc>
              <a:buFont typeface="Corbel" pitchFamily="34" charset="0"/>
              <a:buChar char="•"/>
            </a:pPr>
            <a:r>
              <a:rPr lang="en-US" sz="1800">
                <a:hlinkClick r:id="rId6"/>
              </a:rPr>
              <a:t>https://www.youtube.com/watch?v=metiK21AMn0</a:t>
            </a:r>
            <a:endParaRPr lang="en-US" sz="1800"/>
          </a:p>
          <a:p>
            <a:pPr indent="-182880">
              <a:lnSpc>
                <a:spcPct val="90000"/>
              </a:lnSpc>
              <a:buFont typeface="Corbel" pitchFamily="34" charset="0"/>
              <a:buChar char="•"/>
            </a:pPr>
            <a:r>
              <a:rPr lang="en-US" sz="1800">
                <a:hlinkClick r:id="rId7"/>
              </a:rPr>
              <a:t>https://www.youtube.com/watch?v=9WAvsrjrSWA</a:t>
            </a:r>
            <a:endParaRPr lang="en-US" sz="1800"/>
          </a:p>
          <a:p>
            <a:pPr indent="-182880">
              <a:lnSpc>
                <a:spcPct val="90000"/>
              </a:lnSpc>
              <a:buFont typeface="Corbel" pitchFamily="34" charset="0"/>
              <a:buChar char="•"/>
            </a:pPr>
            <a:endParaRPr lang="en-US" sz="1800"/>
          </a:p>
          <a:p>
            <a:pPr indent="-182880">
              <a:lnSpc>
                <a:spcPct val="90000"/>
              </a:lnSpc>
              <a:buFont typeface="Corbel" pitchFamily="34" charset="0"/>
              <a:buChar char="•"/>
            </a:pPr>
            <a:endParaRPr lang="en-US" sz="1800"/>
          </a:p>
          <a:p>
            <a:pPr indent="-182880">
              <a:lnSpc>
                <a:spcPct val="90000"/>
              </a:lnSpc>
              <a:buFont typeface="Corbel" pitchFamily="34" charset="0"/>
              <a:buChar char="•"/>
            </a:pPr>
            <a:endParaRPr lang="en-US" sz="1800"/>
          </a:p>
          <a:p>
            <a:pPr indent="-182880">
              <a:lnSpc>
                <a:spcPct val="90000"/>
              </a:lnSpc>
              <a:buFont typeface="Corbel" pitchFamily="34" charset="0"/>
              <a:buChar char="•"/>
            </a:pPr>
            <a:endParaRPr lang="en-US" sz="1800"/>
          </a:p>
          <a:p>
            <a:pPr indent="-182880">
              <a:lnSpc>
                <a:spcPct val="90000"/>
              </a:lnSpc>
              <a:buFont typeface="Corbel" pitchFamily="34" charset="0"/>
              <a:buChar char="•"/>
            </a:pPr>
            <a:endParaRPr lang="en-US" sz="1800"/>
          </a:p>
          <a:p>
            <a:pPr indent="-182880">
              <a:lnSpc>
                <a:spcPct val="90000"/>
              </a:lnSpc>
              <a:buFont typeface="Corbel" pitchFamily="34" charset="0"/>
              <a:buChar char="•"/>
            </a:pPr>
            <a:endParaRPr lang="en-US" sz="1800"/>
          </a:p>
        </p:txBody>
      </p:sp>
      <p:pic>
        <p:nvPicPr>
          <p:cNvPr id="6" name="Picture Placeholder 5" descr="Honeybee about to the take-off from a flower">
            <a:extLst>
              <a:ext uri="{FF2B5EF4-FFF2-40B4-BE49-F238E27FC236}">
                <a16:creationId xmlns:a16="http://schemas.microsoft.com/office/drawing/2014/main" id="{43F077BD-44B4-BCAD-EA9A-480F28C9A303}"/>
              </a:ext>
            </a:extLst>
          </p:cNvPr>
          <p:cNvPicPr>
            <a:picLocks noGrp="1" noChangeAspect="1"/>
          </p:cNvPicPr>
          <p:nvPr>
            <p:ph type="pic" idx="1"/>
          </p:nvPr>
        </p:nvPicPr>
        <p:blipFill>
          <a:blip r:embed="rId8">
            <a:extLst>
              <a:ext uri="{28A0092B-C50C-407E-A947-70E740481C1C}">
                <a14:useLocalDpi xmlns:a14="http://schemas.microsoft.com/office/drawing/2010/main" val="0"/>
              </a:ext>
            </a:extLst>
          </a:blip>
          <a:srcRect l="27594" r="2234" b="-1"/>
          <a:stretch>
            <a:fillRect/>
          </a:stretch>
        </p:blipFill>
        <p:spPr>
          <a:xfrm>
            <a:off x="6636743" y="1238487"/>
            <a:ext cx="4741120" cy="4493060"/>
          </a:xfrm>
          <a:prstGeom prst="rect">
            <a:avLst/>
          </a:prstGeom>
        </p:spPr>
      </p:pic>
    </p:spTree>
    <p:extLst>
      <p:ext uri="{BB962C8B-B14F-4D97-AF65-F5344CB8AC3E}">
        <p14:creationId xmlns:p14="http://schemas.microsoft.com/office/powerpoint/2010/main" val="4055544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748D0-D782-6C18-3D38-9BEE605A3F4E}"/>
              </a:ext>
            </a:extLst>
          </p:cNvPr>
          <p:cNvSpPr>
            <a:spLocks noGrp="1"/>
          </p:cNvSpPr>
          <p:nvPr>
            <p:ph type="title"/>
          </p:nvPr>
        </p:nvSpPr>
        <p:spPr>
          <a:xfrm>
            <a:off x="3972233" y="314632"/>
            <a:ext cx="7865806" cy="766916"/>
          </a:xfrm>
        </p:spPr>
        <p:txBody>
          <a:bodyPr vert="horz" lIns="91440" tIns="45720" rIns="91440" bIns="45720" rtlCol="0" anchor="ctr">
            <a:normAutofit fontScale="90000"/>
          </a:bodyPr>
          <a:lstStyle/>
          <a:p>
            <a:r>
              <a:rPr lang="en-US" sz="4400" dirty="0"/>
              <a:t>How to make your mason bee home</a:t>
            </a:r>
          </a:p>
        </p:txBody>
      </p:sp>
      <p:pic>
        <p:nvPicPr>
          <p:cNvPr id="1026" name="Picture 2">
            <a:extLst>
              <a:ext uri="{FF2B5EF4-FFF2-40B4-BE49-F238E27FC236}">
                <a16:creationId xmlns:a16="http://schemas.microsoft.com/office/drawing/2014/main" id="{8A43BCB5-8916-D613-02FB-802A720A47EA}"/>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8268" r="8265" b="-3"/>
          <a:stretch>
            <a:fillRect/>
          </a:stretch>
        </p:blipFill>
        <p:spPr bwMode="auto">
          <a:xfrm>
            <a:off x="223336" y="240145"/>
            <a:ext cx="3646837" cy="27854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sting a Mason bee house in the garden offers a chance to watch this valuable early-season pollinator up close. (Dreamstime.com)">
            <a:extLst>
              <a:ext uri="{FF2B5EF4-FFF2-40B4-BE49-F238E27FC236}">
                <a16:creationId xmlns:a16="http://schemas.microsoft.com/office/drawing/2014/main" id="{5A522942-6CF6-7BB6-981D-31DC2F20F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471" r="1" b="1"/>
          <a:stretch>
            <a:fillRect/>
          </a:stretch>
        </p:blipFill>
        <p:spPr bwMode="auto">
          <a:xfrm>
            <a:off x="223336" y="3347312"/>
            <a:ext cx="3646837" cy="327446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D9885BCA-C6C0-BC30-06A0-17FCBF7BDA39}"/>
              </a:ext>
            </a:extLst>
          </p:cNvPr>
          <p:cNvSpPr>
            <a:spLocks noGrp="1"/>
          </p:cNvSpPr>
          <p:nvPr>
            <p:ph type="body" sz="half" idx="2"/>
          </p:nvPr>
        </p:nvSpPr>
        <p:spPr>
          <a:xfrm>
            <a:off x="3870173" y="1081548"/>
            <a:ext cx="8093411" cy="5532612"/>
          </a:xfrm>
        </p:spPr>
        <p:txBody>
          <a:bodyPr vert="horz" lIns="91440" tIns="45720" rIns="91440" bIns="45720" rtlCol="0">
            <a:normAutofit/>
          </a:bodyPr>
          <a:lstStyle/>
          <a:p>
            <a:pPr indent="-182880">
              <a:lnSpc>
                <a:spcPct val="90000"/>
              </a:lnSpc>
              <a:buFont typeface="Corbel" pitchFamily="34" charset="0"/>
              <a:buChar char="•"/>
            </a:pPr>
            <a:r>
              <a:rPr lang="en-US" dirty="0"/>
              <a:t>MASON BEES ARE SMALL. They don’t look like what we think a bee should look like and in fact more closely resemble a fly, although some are an attractive metallic greenish-blue. </a:t>
            </a:r>
          </a:p>
          <a:p>
            <a:pPr indent="-182880">
              <a:lnSpc>
                <a:spcPct val="90000"/>
              </a:lnSpc>
              <a:buFont typeface="Corbel" pitchFamily="34" charset="0"/>
              <a:buChar char="•"/>
            </a:pPr>
            <a:r>
              <a:rPr lang="en-US" dirty="0"/>
              <a:t>Independent, adaptable and resilient, Mason bees emerge from their cocoons at the first hint of warmth in spring and fly in wet and windy weather, conditions that keep other bees grounded. I</a:t>
            </a:r>
          </a:p>
          <a:p>
            <a:pPr indent="-182880">
              <a:lnSpc>
                <a:spcPct val="90000"/>
              </a:lnSpc>
              <a:buFont typeface="Corbel" pitchFamily="34" charset="0"/>
              <a:buChar char="•"/>
            </a:pPr>
            <a:r>
              <a:rPr lang="en-US" dirty="0"/>
              <a:t>3 things they need are flowers , sun and mud. The picture above is the example of a home you will make them</a:t>
            </a:r>
          </a:p>
          <a:p>
            <a:pPr indent="-182880">
              <a:lnSpc>
                <a:spcPct val="90000"/>
              </a:lnSpc>
              <a:buFont typeface="Corbel" pitchFamily="34" charset="0"/>
              <a:buChar char="•"/>
            </a:pPr>
            <a:r>
              <a:rPr lang="en-US" dirty="0"/>
              <a:t>Use any tin can you have, painting it is optional, but will keep it from rusting.  Included are the bamboo pipes which you will cut up to fit the can and layer.</a:t>
            </a:r>
          </a:p>
          <a:p>
            <a:pPr indent="-182880">
              <a:lnSpc>
                <a:spcPct val="90000"/>
              </a:lnSpc>
              <a:buFont typeface="Corbel" pitchFamily="34" charset="0"/>
              <a:buChar char="•"/>
            </a:pPr>
            <a:r>
              <a:rPr lang="en-US" dirty="0"/>
              <a:t>Mason bees will use mud to cover up the holes after they lay their egg. So, if you can make a mud pile for them by their home, they will appreciate it.</a:t>
            </a:r>
          </a:p>
          <a:p>
            <a:pPr indent="-182880">
              <a:lnSpc>
                <a:spcPct val="90000"/>
              </a:lnSpc>
              <a:buFont typeface="Corbel" pitchFamily="34" charset="0"/>
              <a:buChar char="•"/>
            </a:pPr>
            <a:r>
              <a:rPr lang="en-US" dirty="0"/>
              <a:t>If you can hang your home from a tree, close to your garden or flowers and with the mud pile close. </a:t>
            </a:r>
          </a:p>
          <a:p>
            <a:pPr indent="-182880">
              <a:lnSpc>
                <a:spcPct val="90000"/>
              </a:lnSpc>
              <a:buFont typeface="Corbel" pitchFamily="34" charset="0"/>
              <a:buChar char="•"/>
            </a:pPr>
            <a:r>
              <a:rPr lang="en-US" i="1" dirty="0"/>
              <a:t>I</a:t>
            </a:r>
            <a:r>
              <a:rPr lang="en-US" dirty="0"/>
              <a:t>f you’re looking to add a nesting box to your landscape, choose a sunny location, preferably south-facing, that receives morning light to encourage the bees to emerge early in the day. </a:t>
            </a:r>
          </a:p>
          <a:p>
            <a:pPr indent="-182880">
              <a:lnSpc>
                <a:spcPct val="90000"/>
              </a:lnSpc>
              <a:buFont typeface="Corbel" pitchFamily="34" charset="0"/>
              <a:buChar char="•"/>
            </a:pPr>
            <a:r>
              <a:rPr lang="en-US" dirty="0"/>
              <a:t>https://www.seattletimes.com/pacific-nw-magazine/3-things-mason-bees-need-to-flourish-and-to-give-a-boost-to-your-garden/</a:t>
            </a:r>
          </a:p>
        </p:txBody>
      </p:sp>
    </p:spTree>
    <p:extLst>
      <p:ext uri="{BB962C8B-B14F-4D97-AF65-F5344CB8AC3E}">
        <p14:creationId xmlns:p14="http://schemas.microsoft.com/office/powerpoint/2010/main" val="2311093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ADBB8-6E05-84C8-D2B8-72946D72DE3B}"/>
              </a:ext>
            </a:extLst>
          </p:cNvPr>
          <p:cNvSpPr>
            <a:spLocks noGrp="1"/>
          </p:cNvSpPr>
          <p:nvPr>
            <p:ph type="title"/>
          </p:nvPr>
        </p:nvSpPr>
        <p:spPr>
          <a:xfrm>
            <a:off x="314632" y="530942"/>
            <a:ext cx="7305368" cy="589935"/>
          </a:xfrm>
        </p:spPr>
        <p:txBody>
          <a:bodyPr/>
          <a:lstStyle/>
          <a:p>
            <a:r>
              <a:rPr lang="en-US" dirty="0"/>
              <a:t>Hummingbird as a pollinator</a:t>
            </a:r>
          </a:p>
        </p:txBody>
      </p:sp>
      <p:pic>
        <p:nvPicPr>
          <p:cNvPr id="6" name="Content Placeholder 5">
            <a:extLst>
              <a:ext uri="{FF2B5EF4-FFF2-40B4-BE49-F238E27FC236}">
                <a16:creationId xmlns:a16="http://schemas.microsoft.com/office/drawing/2014/main" id="{BBB5D645-CC25-4438-7693-D68C79A13B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51525" y="1401587"/>
            <a:ext cx="5213350" cy="4054827"/>
          </a:xfrm>
          <a:prstGeom prst="rect">
            <a:avLst/>
          </a:prstGeom>
        </p:spPr>
      </p:pic>
      <p:sp>
        <p:nvSpPr>
          <p:cNvPr id="4" name="Text Placeholder 3">
            <a:extLst>
              <a:ext uri="{FF2B5EF4-FFF2-40B4-BE49-F238E27FC236}">
                <a16:creationId xmlns:a16="http://schemas.microsoft.com/office/drawing/2014/main" id="{810AE7E5-5EC4-E856-79CC-B914A8283184}"/>
              </a:ext>
            </a:extLst>
          </p:cNvPr>
          <p:cNvSpPr>
            <a:spLocks noGrp="1"/>
          </p:cNvSpPr>
          <p:nvPr>
            <p:ph type="body" sz="half" idx="2"/>
          </p:nvPr>
        </p:nvSpPr>
        <p:spPr>
          <a:xfrm>
            <a:off x="314631" y="1120877"/>
            <a:ext cx="5536893" cy="5476568"/>
          </a:xfrm>
        </p:spPr>
        <p:txBody>
          <a:bodyPr>
            <a:normAutofit/>
          </a:bodyPr>
          <a:lstStyle/>
          <a:p>
            <a:r>
              <a:rPr lang="en-US" dirty="0"/>
              <a:t>As specialized nectar feeders, hummingbirds play a crucial role as pollinators. From fledgling to adulthood, hummingbirds rely heavily on flowers for their nutritional needs.</a:t>
            </a:r>
          </a:p>
          <a:p>
            <a:r>
              <a:rPr lang="en-US" dirty="0"/>
              <a:t>Nectar is the primary source of carbohydrates for hummingbirds, fueling their incredibly high metabolism and energetic flight patterns. In addition to nectar, they consume small insects and spiders to obtain essential proteins and other nutrients. </a:t>
            </a:r>
          </a:p>
          <a:p>
            <a:r>
              <a:rPr lang="en-US" dirty="0"/>
              <a:t>Hummingbirds eat various small insects and arthropods, including gnats, fruit flies, aphids, mosquitoes, and tiny spiders. Incorporating leaf litter, water sources, and dense foliage can create a welcoming habitat for insects and provide a natural food supply for hummingbirds.</a:t>
            </a:r>
          </a:p>
          <a:p>
            <a:r>
              <a:rPr lang="en-US" dirty="0"/>
              <a:t>Homemade hummingbird nectar is highly beneficial because it mimics natural flower nectar, providing a safe, cheap, and easily digestible energy source (1 part white sugar to 4 parts water) without harmful dyes or preservatives. </a:t>
            </a:r>
          </a:p>
          <a:p>
            <a:endParaRPr lang="en-US" dirty="0"/>
          </a:p>
          <a:p>
            <a:endParaRPr lang="en-US" dirty="0"/>
          </a:p>
        </p:txBody>
      </p:sp>
    </p:spTree>
    <p:extLst>
      <p:ext uri="{BB962C8B-B14F-4D97-AF65-F5344CB8AC3E}">
        <p14:creationId xmlns:p14="http://schemas.microsoft.com/office/powerpoint/2010/main" val="1037198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B221CDE-5758-4F8A-8E5E-597B1D5AC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D1049CA-4D8A-D5F5-764D-DC3B3FD46375}"/>
              </a:ext>
            </a:extLst>
          </p:cNvPr>
          <p:cNvSpPr>
            <a:spLocks noGrp="1"/>
          </p:cNvSpPr>
          <p:nvPr>
            <p:ph type="title"/>
          </p:nvPr>
        </p:nvSpPr>
        <p:spPr>
          <a:xfrm>
            <a:off x="1143000" y="609600"/>
            <a:ext cx="6693061" cy="1356360"/>
          </a:xfrm>
        </p:spPr>
        <p:txBody>
          <a:bodyPr vert="horz" lIns="91440" tIns="45720" rIns="91440" bIns="45720" rtlCol="0" anchor="ctr">
            <a:normAutofit/>
          </a:bodyPr>
          <a:lstStyle/>
          <a:p>
            <a:r>
              <a:rPr lang="en-US" sz="4400">
                <a:highlight>
                  <a:srgbClr val="000000"/>
                </a:highlight>
              </a:rPr>
              <a:t> </a:t>
            </a:r>
          </a:p>
        </p:txBody>
      </p:sp>
      <p:sp>
        <p:nvSpPr>
          <p:cNvPr id="3" name="Content Placeholder 2">
            <a:extLst>
              <a:ext uri="{FF2B5EF4-FFF2-40B4-BE49-F238E27FC236}">
                <a16:creationId xmlns:a16="http://schemas.microsoft.com/office/drawing/2014/main" id="{08BF581E-48F4-CE67-D169-1CF75480EB77}"/>
              </a:ext>
            </a:extLst>
          </p:cNvPr>
          <p:cNvSpPr>
            <a:spLocks noGrp="1"/>
          </p:cNvSpPr>
          <p:nvPr>
            <p:ph sz="half" idx="1"/>
          </p:nvPr>
        </p:nvSpPr>
        <p:spPr>
          <a:xfrm>
            <a:off x="1143000" y="2057400"/>
            <a:ext cx="6693061" cy="4038600"/>
          </a:xfrm>
        </p:spPr>
        <p:txBody>
          <a:bodyPr vert="horz" lIns="91440" tIns="45720" rIns="91440" bIns="45720" rtlCol="0">
            <a:normAutofit/>
          </a:bodyPr>
          <a:lstStyle/>
          <a:p>
            <a:pPr indent="-182880">
              <a:buFont typeface="Corbel" pitchFamily="34" charset="0"/>
              <a:buChar char="•"/>
            </a:pPr>
            <a:r>
              <a:rPr lang="en-US"/>
              <a:t>Hello, my name is Amy Perry, and I live in Bedford, Virginia. Since 2012, my family and I have enjoyed life on our 12-acre farm, where our house was built in 1810. I spend a lot of time gardening, growing vegetables, fruit trees, and herbs, and caring for three flower beds. My favorite part is working with herbs and produce, especially when I get to harvest, can, and make fermented foods. I also raise chickens and keep bees. Before moving here, I lived in Sarasota, Florida, for 19 years and homeschooled my two sons. My faith in the Lord, my love of homeschooling, and my passion for gardening inspired me to create these Agriculture Kits. I hope you enjoy using them as much as I enjoyed creating them.</a:t>
            </a:r>
          </a:p>
          <a:p>
            <a:pPr indent="-182880">
              <a:buFont typeface="Corbel" pitchFamily="34" charset="0"/>
              <a:buChar char="•"/>
            </a:pPr>
            <a:endParaRPr lang="en-US"/>
          </a:p>
          <a:p>
            <a:pPr indent="-182880">
              <a:buFont typeface="Corbel" pitchFamily="34" charset="0"/>
              <a:buChar char="•"/>
            </a:pPr>
            <a:endParaRPr lang="en-US"/>
          </a:p>
          <a:p>
            <a:pPr indent="-182880">
              <a:buFont typeface="Corbel" pitchFamily="34" charset="0"/>
              <a:buChar char="•"/>
            </a:pPr>
            <a:endParaRPr lang="en-US"/>
          </a:p>
        </p:txBody>
      </p:sp>
      <p:sp>
        <p:nvSpPr>
          <p:cNvPr id="13" name="Date Placeholder 12">
            <a:extLst>
              <a:ext uri="{FF2B5EF4-FFF2-40B4-BE49-F238E27FC236}">
                <a16:creationId xmlns:a16="http://schemas.microsoft.com/office/drawing/2014/main" id="{32F94241-CC69-2A61-6516-2B33DBDAC417}"/>
              </a:ext>
            </a:extLst>
          </p:cNvPr>
          <p:cNvSpPr>
            <a:spLocks noGrp="1"/>
          </p:cNvSpPr>
          <p:nvPr>
            <p:ph type="dt" sz="half" idx="10"/>
          </p:nvPr>
        </p:nvSpPr>
        <p:spPr>
          <a:xfrm>
            <a:off x="1142996" y="6223828"/>
            <a:ext cx="2329074" cy="365125"/>
          </a:xfrm>
        </p:spPr>
        <p:txBody>
          <a:bodyPr vert="horz" lIns="91440" tIns="45720" rIns="91440" bIns="45720" rtlCol="0" anchor="ctr">
            <a:normAutofit/>
          </a:bodyPr>
          <a:lstStyle/>
          <a:p>
            <a:pPr>
              <a:spcAft>
                <a:spcPts val="600"/>
              </a:spcAft>
            </a:pPr>
            <a:r>
              <a:rPr lang="en-US" kern="1200">
                <a:solidFill>
                  <a:schemeClr val="accent1"/>
                </a:solidFill>
                <a:latin typeface="+mn-lt"/>
                <a:ea typeface="+mn-ea"/>
                <a:cs typeface="+mn-cs"/>
              </a:rPr>
              <a:t>1-32</a:t>
            </a:r>
          </a:p>
        </p:txBody>
      </p:sp>
      <p:pic>
        <p:nvPicPr>
          <p:cNvPr id="10" name="Picture Placeholder 9" descr="A person standing in front of a garden&#10;&#10;AI-generated content may be incorrect.">
            <a:extLst>
              <a:ext uri="{FF2B5EF4-FFF2-40B4-BE49-F238E27FC236}">
                <a16:creationId xmlns:a16="http://schemas.microsoft.com/office/drawing/2014/main" id="{7F7E284A-1D28-9B10-63D1-2776F2FAFDB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671" r="11423" b="1"/>
          <a:stretch>
            <a:fillRect/>
          </a:stretch>
        </p:blipFill>
        <p:spPr>
          <a:xfrm>
            <a:off x="8310622" y="3018503"/>
            <a:ext cx="3646837" cy="3603276"/>
          </a:xfrm>
          <a:prstGeom prst="rect">
            <a:avLst/>
          </a:prstGeom>
        </p:spPr>
      </p:pic>
      <p:sp>
        <p:nvSpPr>
          <p:cNvPr id="11" name="Slide Number Placeholder 10">
            <a:extLst>
              <a:ext uri="{FF2B5EF4-FFF2-40B4-BE49-F238E27FC236}">
                <a16:creationId xmlns:a16="http://schemas.microsoft.com/office/drawing/2014/main" id="{50D65340-45CA-6B60-D4C4-947B9F7B5EB9}"/>
              </a:ext>
            </a:extLst>
          </p:cNvPr>
          <p:cNvSpPr>
            <a:spLocks noGrp="1"/>
          </p:cNvSpPr>
          <p:nvPr>
            <p:ph type="sldNum" sz="quarter" idx="12"/>
          </p:nvPr>
        </p:nvSpPr>
        <p:spPr>
          <a:xfrm>
            <a:off x="9329530" y="6223828"/>
            <a:ext cx="1706217" cy="365125"/>
          </a:xfrm>
        </p:spPr>
        <p:txBody>
          <a:bodyPr vert="horz" lIns="91440" tIns="45720" rIns="91440" bIns="45720" rtlCol="0" anchor="ctr">
            <a:normAutofit/>
          </a:bodyPr>
          <a:lstStyle/>
          <a:p>
            <a:pPr>
              <a:spcAft>
                <a:spcPts val="600"/>
              </a:spcAft>
            </a:pPr>
            <a:fld id="{CBD12358-51D2-46B3-9BDE-DF29528B9454}" type="slidenum">
              <a:rPr lang="en-US" kern="1200">
                <a:solidFill>
                  <a:srgbClr val="FFFFFF"/>
                </a:solidFill>
                <a:latin typeface="+mn-lt"/>
                <a:ea typeface="+mn-ea"/>
                <a:cs typeface="+mn-cs"/>
              </a:rPr>
              <a:pPr>
                <a:spcAft>
                  <a:spcPts val="600"/>
                </a:spcAft>
              </a:pPr>
              <a:t>2</a:t>
            </a:fld>
            <a:endParaRPr lang="en-US" kern="1200">
              <a:solidFill>
                <a:srgbClr val="FFFFFF"/>
              </a:solidFill>
              <a:latin typeface="+mn-lt"/>
              <a:ea typeface="+mn-ea"/>
              <a:cs typeface="+mn-cs"/>
            </a:endParaRPr>
          </a:p>
        </p:txBody>
      </p:sp>
    </p:spTree>
    <p:extLst>
      <p:ext uri="{BB962C8B-B14F-4D97-AF65-F5344CB8AC3E}">
        <p14:creationId xmlns:p14="http://schemas.microsoft.com/office/powerpoint/2010/main" val="1670997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61" name="Straight Connector 2060">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62" name="Rectangle 206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77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DE0B4BA9-7CDD-CC08-7C92-AEB8DCA99E05}"/>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5000">
                <a:solidFill>
                  <a:srgbClr val="FFFFFF"/>
                </a:solidFill>
              </a:rPr>
              <a:t>Homemade Hummingbird feeder</a:t>
            </a:r>
          </a:p>
        </p:txBody>
      </p:sp>
      <p:pic>
        <p:nvPicPr>
          <p:cNvPr id="2050" name="Picture 2">
            <a:extLst>
              <a:ext uri="{FF2B5EF4-FFF2-40B4-BE49-F238E27FC236}">
                <a16:creationId xmlns:a16="http://schemas.microsoft.com/office/drawing/2014/main" id="{F3CE8E1D-88B0-1B82-76A2-867983D9FD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4803" r="-1" b="17043"/>
          <a:stretch>
            <a:fillRect/>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2063" name="Rectangle 206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ext Placeholder 3">
            <a:extLst>
              <a:ext uri="{FF2B5EF4-FFF2-40B4-BE49-F238E27FC236}">
                <a16:creationId xmlns:a16="http://schemas.microsoft.com/office/drawing/2014/main" id="{6971B6F1-7069-4A31-7B9E-BA5E32C72532}"/>
              </a:ext>
            </a:extLst>
          </p:cNvPr>
          <p:cNvSpPr>
            <a:spLocks noGrp="1"/>
          </p:cNvSpPr>
          <p:nvPr>
            <p:ph type="body" sz="half" idx="2"/>
          </p:nvPr>
        </p:nvSpPr>
        <p:spPr>
          <a:xfrm>
            <a:off x="8029319" y="917725"/>
            <a:ext cx="3424739" cy="4852362"/>
          </a:xfrm>
        </p:spPr>
        <p:txBody>
          <a:bodyPr vert="horz" lIns="45720" tIns="45720" rIns="45720" bIns="45720" rtlCol="0" anchor="ctr">
            <a:normAutofit/>
          </a:bodyPr>
          <a:lstStyle/>
          <a:p>
            <a:pPr indent="-182880" fontAlgn="base">
              <a:lnSpc>
                <a:spcPct val="90000"/>
              </a:lnSpc>
              <a:buFont typeface="Corbel" pitchFamily="34" charset="0"/>
              <a:buChar char="•"/>
            </a:pPr>
            <a:r>
              <a:rPr lang="en-US" sz="1200" b="1">
                <a:solidFill>
                  <a:srgbClr val="FFFFFF"/>
                </a:solidFill>
              </a:rPr>
              <a:t>Use a  Sparkling Water Bottles, Glass Soda Bottle, or Antique Glass Bottles) that you have.  Make sure you wash and remove any labels.</a:t>
            </a:r>
          </a:p>
          <a:p>
            <a:pPr indent="-182880" fontAlgn="base">
              <a:lnSpc>
                <a:spcPct val="90000"/>
              </a:lnSpc>
              <a:buFont typeface="Corbel" pitchFamily="34" charset="0"/>
              <a:buChar char="•"/>
            </a:pPr>
            <a:r>
              <a:rPr lang="en-US" sz="1200" b="1">
                <a:solidFill>
                  <a:srgbClr val="FFFFFF"/>
                </a:solidFill>
              </a:rPr>
              <a:t>2. Use a thick gauge copper wire to hang the glass bottle. First, bend a small curve at the bottom and feed it around the neck of the bottle. You can use a clamp to help get a tighter fit against the bottle’s neck.</a:t>
            </a:r>
          </a:p>
          <a:p>
            <a:pPr indent="-182880" fontAlgn="base">
              <a:lnSpc>
                <a:spcPct val="90000"/>
              </a:lnSpc>
              <a:buFont typeface="Corbel" pitchFamily="34" charset="0"/>
              <a:buChar char="•"/>
            </a:pPr>
            <a:r>
              <a:rPr lang="en-US" sz="1200" b="1">
                <a:solidFill>
                  <a:srgbClr val="FFFFFF"/>
                </a:solidFill>
              </a:rPr>
              <a:t>3. Work your way up and around the sides of the bottle, twisting the glass bottle as you bend the wire. End at the base of the bottle.</a:t>
            </a:r>
          </a:p>
          <a:p>
            <a:pPr indent="-182880" fontAlgn="base">
              <a:lnSpc>
                <a:spcPct val="90000"/>
              </a:lnSpc>
              <a:buFont typeface="Corbel" pitchFamily="34" charset="0"/>
              <a:buChar char="•"/>
            </a:pPr>
            <a:r>
              <a:rPr lang="en-US" sz="1200" b="1">
                <a:solidFill>
                  <a:srgbClr val="FFFFFF"/>
                </a:solidFill>
              </a:rPr>
              <a:t>4. Form a big curve and a curly Q at the bottom of the bottle (which will now be the top of the feeder) to act as a hanger.</a:t>
            </a:r>
          </a:p>
          <a:p>
            <a:pPr indent="-182880" fontAlgn="base">
              <a:lnSpc>
                <a:spcPct val="90000"/>
              </a:lnSpc>
              <a:buFont typeface="Corbel" pitchFamily="34" charset="0"/>
              <a:buChar char="•"/>
            </a:pPr>
            <a:r>
              <a:rPr lang="en-US" sz="1200" b="1">
                <a:solidFill>
                  <a:srgbClr val="FFFFFF"/>
                </a:solidFill>
              </a:rPr>
              <a:t>5.Use the hummingbird feeder spout included. </a:t>
            </a:r>
          </a:p>
          <a:p>
            <a:pPr indent="-182880" fontAlgn="base">
              <a:lnSpc>
                <a:spcPct val="90000"/>
              </a:lnSpc>
              <a:buFont typeface="Corbel" pitchFamily="34" charset="0"/>
              <a:buChar char="•"/>
            </a:pPr>
            <a:r>
              <a:rPr lang="en-US" sz="1200" b="1">
                <a:solidFill>
                  <a:srgbClr val="FFFFFF"/>
                </a:solidFill>
              </a:rPr>
              <a:t>6. Add homemade syrup or buy at store. Recipe below</a:t>
            </a:r>
          </a:p>
          <a:p>
            <a:pPr indent="-182880" fontAlgn="base">
              <a:lnSpc>
                <a:spcPct val="90000"/>
              </a:lnSpc>
              <a:buFont typeface="Corbel" pitchFamily="34" charset="0"/>
              <a:buChar char="•"/>
            </a:pPr>
            <a:r>
              <a:rPr lang="en-US" sz="1200" b="1">
                <a:solidFill>
                  <a:srgbClr val="FFFFFF"/>
                </a:solidFill>
              </a:rPr>
              <a:t>Create a sugar water mixture by using 4 parts water to 1 part sugar. Bring the water and sugar to a boil. Let it simmer for 5 minutes, then remove to cool. You can store the mixture for up to five days in the fridge. To draw birds,  They love the color red. IF YOU FIND A RED BOTTLE THAT WILL BE BETTER. </a:t>
            </a:r>
          </a:p>
          <a:p>
            <a:pPr indent="-182880">
              <a:lnSpc>
                <a:spcPct val="90000"/>
              </a:lnSpc>
              <a:buFont typeface="Corbel" pitchFamily="34" charset="0"/>
              <a:buChar char="•"/>
            </a:pPr>
            <a:endParaRPr lang="en-US" sz="1200">
              <a:solidFill>
                <a:srgbClr val="FFFFFF"/>
              </a:solidFill>
            </a:endParaRPr>
          </a:p>
        </p:txBody>
      </p:sp>
    </p:spTree>
    <p:extLst>
      <p:ext uri="{BB962C8B-B14F-4D97-AF65-F5344CB8AC3E}">
        <p14:creationId xmlns:p14="http://schemas.microsoft.com/office/powerpoint/2010/main" val="1984285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Title 6">
            <a:extLst>
              <a:ext uri="{FF2B5EF4-FFF2-40B4-BE49-F238E27FC236}">
                <a16:creationId xmlns:a16="http://schemas.microsoft.com/office/drawing/2014/main" id="{758BA6AF-121D-D9CE-ABC0-DD1B33CFFA91}"/>
              </a:ext>
            </a:extLst>
          </p:cNvPr>
          <p:cNvSpPr>
            <a:spLocks noGrp="1"/>
          </p:cNvSpPr>
          <p:nvPr>
            <p:ph type="title"/>
          </p:nvPr>
        </p:nvSpPr>
        <p:spPr>
          <a:xfrm>
            <a:off x="1143001" y="344129"/>
            <a:ext cx="5199926" cy="560439"/>
          </a:xfrm>
        </p:spPr>
        <p:txBody>
          <a:bodyPr vert="horz" lIns="91440" tIns="45720" rIns="91440" bIns="45720" rtlCol="0" anchor="ctr">
            <a:normAutofit fontScale="90000"/>
          </a:bodyPr>
          <a:lstStyle/>
          <a:p>
            <a:r>
              <a:rPr lang="en-US" dirty="0"/>
              <a:t>Birds are pollinators</a:t>
            </a:r>
          </a:p>
        </p:txBody>
      </p:sp>
      <p:pic>
        <p:nvPicPr>
          <p:cNvPr id="6" name="Content Placeholder 5">
            <a:extLst>
              <a:ext uri="{FF2B5EF4-FFF2-40B4-BE49-F238E27FC236}">
                <a16:creationId xmlns:a16="http://schemas.microsoft.com/office/drawing/2014/main" id="{09839439-9FB3-EAB7-0841-8E427E2BF7A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712" r="2" b="2"/>
          <a:stretch>
            <a:fillRect/>
          </a:stretch>
        </p:blipFill>
        <p:spPr>
          <a:xfrm>
            <a:off x="6636743" y="1238487"/>
            <a:ext cx="4741120" cy="4493060"/>
          </a:xfrm>
          <a:prstGeom prst="rect">
            <a:avLst/>
          </a:prstGeom>
        </p:spPr>
      </p:pic>
      <p:sp>
        <p:nvSpPr>
          <p:cNvPr id="9" name="Rectangle 1">
            <a:extLst>
              <a:ext uri="{FF2B5EF4-FFF2-40B4-BE49-F238E27FC236}">
                <a16:creationId xmlns:a16="http://schemas.microsoft.com/office/drawing/2014/main" id="{F98228C8-BA00-F6FF-CA9E-3ECA9951A7AD}"/>
              </a:ext>
            </a:extLst>
          </p:cNvPr>
          <p:cNvSpPr>
            <a:spLocks noGrp="1" noChangeArrowheads="1"/>
          </p:cNvSpPr>
          <p:nvPr>
            <p:ph type="body" sz="half" idx="2"/>
          </p:nvPr>
        </p:nvSpPr>
        <p:spPr bwMode="auto">
          <a:xfrm>
            <a:off x="393290" y="1235208"/>
            <a:ext cx="6459686" cy="51911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01568" rIns="0" bIns="10156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A0A0A"/>
                </a:solidFill>
                <a:effectLst/>
                <a:latin typeface="+mj-lt"/>
              </a:rPr>
              <a:t>Birds are effective pollinators because they transfer pollen on their feathers, beaks, and heads while feeding on nectar from tubular, brightly colored flowers. Over 2,000 bird species, including hummingbirds and sunbirds, facilitate plant reproduction by traveling long distances between plants, offering a major ecological service.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mj-lt"/>
            </a:endParaRPr>
          </a:p>
          <a:p>
            <a:pPr marL="628650" lvl="1" indent="-171450" algn="just">
              <a:lnSpc>
                <a:spcPct val="100000"/>
              </a:lnSpc>
              <a:buClrTx/>
              <a:buSzTx/>
              <a:buFont typeface="Arial" panose="020B0604020202020204" pitchFamily="34" charset="0"/>
              <a:buChar char="•"/>
            </a:pPr>
            <a:r>
              <a:rPr kumimoji="0" lang="en-US" altLang="en-US" sz="1800" b="1" i="0" u="none" strike="noStrike" cap="none" normalizeH="0" baseline="0" dirty="0">
                <a:ln>
                  <a:noFill/>
                </a:ln>
                <a:solidFill>
                  <a:srgbClr val="0A0A0A"/>
                </a:solidFill>
                <a:effectLst/>
                <a:latin typeface="+mj-lt"/>
              </a:rPr>
              <a:t>Why Birds Are Efficient Pollinators:</a:t>
            </a:r>
            <a:endParaRPr kumimoji="0" lang="en-US" altLang="en-US" sz="1800" b="1"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i="0" u="none" strike="noStrike" cap="none" normalizeH="0" baseline="0" dirty="0">
                <a:ln>
                  <a:noFill/>
                </a:ln>
                <a:solidFill>
                  <a:srgbClr val="0A0A0A"/>
                </a:solidFill>
                <a:effectLst/>
                <a:latin typeface="+mj-lt"/>
              </a:rPr>
              <a:t>Sticky Pollen Transfer: As birds insert their beaks into flowers for nectar, sticky pollen adheres to their feathers, heads, and breasts.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i="0" u="none" strike="noStrike" cap="none" normalizeH="0" baseline="0" dirty="0">
              <a:ln>
                <a:noFill/>
              </a:ln>
              <a:solidFill>
                <a:srgbClr val="0A0A0A"/>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i="0" u="none" strike="noStrike" cap="none" normalizeH="0" baseline="0" dirty="0">
                <a:ln>
                  <a:noFill/>
                </a:ln>
                <a:solidFill>
                  <a:srgbClr val="0A0A0A"/>
                </a:solidFill>
                <a:effectLst/>
                <a:latin typeface="+mj-lt"/>
              </a:rPr>
              <a:t>Foraging Behavior: Birds often fly faster and longer distances than insects, allowing them to cross-pollinate plants over larger areas.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i="0" u="none" strike="noStrike" cap="none" normalizeH="0" baseline="0" dirty="0">
              <a:ln>
                <a:noFill/>
              </a:ln>
              <a:solidFill>
                <a:srgbClr val="0A0A0A"/>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i="0" u="none" strike="noStrike" cap="none" normalizeH="0" baseline="0" dirty="0">
                <a:ln>
                  <a:noFill/>
                </a:ln>
                <a:solidFill>
                  <a:srgbClr val="0A0A0A"/>
                </a:solidFill>
                <a:effectLst/>
                <a:latin typeface="+mj-lt"/>
              </a:rPr>
              <a:t>Specialized Adaptations: Many bird-pollinated plants have evolved specifically to attract birds. These plants usually have sturdy, tubular structures and produce large amounts of nectar.</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i="0" u="none" strike="noStrike" cap="none" normalizeH="0" baseline="0" dirty="0">
              <a:ln>
                <a:noFill/>
              </a:ln>
              <a:solidFill>
                <a:srgbClr val="0A0A0A"/>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i="0" u="none" strike="noStrike" cap="none" normalizeH="0" baseline="0" dirty="0">
                <a:ln>
                  <a:noFill/>
                </a:ln>
                <a:solidFill>
                  <a:srgbClr val="0A0A0A"/>
                </a:solidFill>
                <a:effectLst/>
                <a:latin typeface="+mj-lt"/>
              </a:rPr>
              <a:t>Targeted Colors: Birds are highly attracted to bright, warm colors, particularly red, orange, and yellow, which helps them identify food sources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89474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074" name="Picture 2" descr="These pinecone bird feeders are SO PRETTY and they're so easy to make! With just a few simple supplies you can make one in less than 10 minutes! It's a great craft for kids, tweens, teens, adults, seniors and even in the classroom! It's so much fun to watch the birds it brings to the backyard! ">
            <a:extLst>
              <a:ext uri="{FF2B5EF4-FFF2-40B4-BE49-F238E27FC236}">
                <a16:creationId xmlns:a16="http://schemas.microsoft.com/office/drawing/2014/main" id="{1D3CB5B1-C5DB-ED62-BDBA-66E6E1D15E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6927" r="1" b="1"/>
          <a:stretch>
            <a:fillRect/>
          </a:stretch>
        </p:blipFill>
        <p:spPr bwMode="auto">
          <a:xfrm>
            <a:off x="223336"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87EAB0D1-7F47-8B63-3DBD-08E5649387FA}"/>
              </a:ext>
            </a:extLst>
          </p:cNvPr>
          <p:cNvSpPr>
            <a:spLocks noGrp="1"/>
          </p:cNvSpPr>
          <p:nvPr>
            <p:ph type="body" sz="half" idx="2"/>
          </p:nvPr>
        </p:nvSpPr>
        <p:spPr>
          <a:xfrm>
            <a:off x="4441783" y="481781"/>
            <a:ext cx="6693061" cy="5614219"/>
          </a:xfrm>
        </p:spPr>
        <p:txBody>
          <a:bodyPr vert="horz" lIns="91440" tIns="45720" rIns="91440" bIns="45720" rtlCol="0">
            <a:normAutofit/>
          </a:bodyPr>
          <a:lstStyle/>
          <a:p>
            <a:r>
              <a:rPr lang="en-US" dirty="0"/>
              <a:t> </a:t>
            </a:r>
            <a:r>
              <a:rPr lang="en-US" sz="2000" b="1" dirty="0"/>
              <a:t>Here is a fun extra activity if you want to draw more birds to your garden.  </a:t>
            </a:r>
          </a:p>
          <a:p>
            <a:r>
              <a:rPr lang="en-US" sz="2000" b="1" dirty="0"/>
              <a:t>First tie a string, twine or even yarn around the top of the cone., so, you can hang it on a branch or your bird feeder. </a:t>
            </a:r>
          </a:p>
          <a:p>
            <a:r>
              <a:rPr lang="en-US" sz="2000" b="1" dirty="0"/>
              <a:t>Using a spatula, coat the cone in peanut butter or Crisco or lard, if anyone is allergic to peanuts in your home. </a:t>
            </a:r>
          </a:p>
          <a:p>
            <a:r>
              <a:rPr lang="en-US" sz="2000" b="1" dirty="0"/>
              <a:t>Place birdseed in mixing bowl.</a:t>
            </a:r>
          </a:p>
          <a:p>
            <a:r>
              <a:rPr lang="en-US" sz="2000" b="1" dirty="0"/>
              <a:t>Roll the pinecone in the bird seed, smushing it into the crevices of the pinecone…but with a gentle hand. </a:t>
            </a:r>
          </a:p>
          <a:p>
            <a:r>
              <a:rPr lang="en-US" sz="2000" b="1" dirty="0"/>
              <a:t>Then hang outside on a branch or place that you’ll be able to gaze at the birds eating. </a:t>
            </a:r>
          </a:p>
          <a:p>
            <a:r>
              <a:rPr lang="en-US" sz="2000" b="1" dirty="0"/>
              <a:t>Great website for pinecone feeder-  </a:t>
            </a:r>
            <a:r>
              <a:rPr lang="en-US" sz="2000" b="1" dirty="0">
                <a:hlinkClick r:id="rId3"/>
              </a:rPr>
              <a:t>https://www.finchandfolly.com/pinecone-bird-feeder</a:t>
            </a:r>
            <a:endParaRPr lang="en-US" sz="2000" b="1" dirty="0"/>
          </a:p>
          <a:p>
            <a:endParaRPr lang="en-US" sz="2000" b="1" dirty="0"/>
          </a:p>
          <a:p>
            <a:pPr indent="-182880">
              <a:lnSpc>
                <a:spcPct val="90000"/>
              </a:lnSpc>
              <a:buFont typeface="Corbel" pitchFamily="34" charset="0"/>
              <a:buChar char="•"/>
            </a:pPr>
            <a:endParaRPr lang="en-US" dirty="0"/>
          </a:p>
        </p:txBody>
      </p:sp>
    </p:spTree>
    <p:extLst>
      <p:ext uri="{BB962C8B-B14F-4D97-AF65-F5344CB8AC3E}">
        <p14:creationId xmlns:p14="http://schemas.microsoft.com/office/powerpoint/2010/main" val="2804776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5BC0C-8DC5-49AB-980B-893963042B8E}"/>
              </a:ext>
            </a:extLst>
          </p:cNvPr>
          <p:cNvSpPr>
            <a:spLocks noGrp="1"/>
          </p:cNvSpPr>
          <p:nvPr>
            <p:ph type="title"/>
          </p:nvPr>
        </p:nvSpPr>
        <p:spPr/>
        <p:txBody>
          <a:bodyPr/>
          <a:lstStyle/>
          <a:p>
            <a:r>
              <a:rPr lang="en-US"/>
              <a:t>Bookmark </a:t>
            </a:r>
            <a:r>
              <a:rPr lang="en-US" dirty="0"/>
              <a:t>and Journal</a:t>
            </a:r>
          </a:p>
        </p:txBody>
      </p:sp>
      <p:sp>
        <p:nvSpPr>
          <p:cNvPr id="3" name="Content Placeholder 2">
            <a:extLst>
              <a:ext uri="{FF2B5EF4-FFF2-40B4-BE49-F238E27FC236}">
                <a16:creationId xmlns:a16="http://schemas.microsoft.com/office/drawing/2014/main" id="{0C4D41F9-F075-7BDD-9DD4-04F20736B27A}"/>
              </a:ext>
            </a:extLst>
          </p:cNvPr>
          <p:cNvSpPr>
            <a:spLocks noGrp="1"/>
          </p:cNvSpPr>
          <p:nvPr>
            <p:ph idx="1"/>
          </p:nvPr>
        </p:nvSpPr>
        <p:spPr/>
        <p:txBody>
          <a:bodyPr/>
          <a:lstStyle/>
          <a:p>
            <a:r>
              <a:rPr lang="en-US" dirty="0"/>
              <a:t>Included in your kit is a bookmark.  This bookmark opens up. Included are many different stickers to add to your bookmark. Or cut out pictures and add or press leaves and flowers between, it is up to you and your turn to be creative.</a:t>
            </a:r>
          </a:p>
          <a:p>
            <a:r>
              <a:rPr lang="en-US" dirty="0"/>
              <a:t>There is a journal in your kit.  Use some of the stickers included to decorate the journal. The journal can be used to write about your experiences, draw what you grew, or flowers and plants. Keep a record of your produce and planting schedule.  Use your imagination and have fun!!!</a:t>
            </a:r>
          </a:p>
          <a:p>
            <a:endParaRPr lang="en-US" dirty="0"/>
          </a:p>
        </p:txBody>
      </p:sp>
      <p:sp>
        <p:nvSpPr>
          <p:cNvPr id="6" name="Date Placeholder 5">
            <a:extLst>
              <a:ext uri="{FF2B5EF4-FFF2-40B4-BE49-F238E27FC236}">
                <a16:creationId xmlns:a16="http://schemas.microsoft.com/office/drawing/2014/main" id="{9F3138DE-01B2-F90B-A6B3-DDB2441F031B}"/>
              </a:ext>
            </a:extLst>
          </p:cNvPr>
          <p:cNvSpPr>
            <a:spLocks noGrp="1"/>
          </p:cNvSpPr>
          <p:nvPr>
            <p:ph type="dt" sz="half" idx="10"/>
          </p:nvPr>
        </p:nvSpPr>
        <p:spPr/>
        <p:txBody>
          <a:bodyPr/>
          <a:lstStyle/>
          <a:p>
            <a:r>
              <a:rPr lang="en-US"/>
              <a:t>1-32</a:t>
            </a:r>
          </a:p>
        </p:txBody>
      </p:sp>
      <p:sp>
        <p:nvSpPr>
          <p:cNvPr id="5" name="Slide Number Placeholder 4">
            <a:extLst>
              <a:ext uri="{FF2B5EF4-FFF2-40B4-BE49-F238E27FC236}">
                <a16:creationId xmlns:a16="http://schemas.microsoft.com/office/drawing/2014/main" id="{F5659DB9-9AB0-8557-C14A-12C2FB0376DD}"/>
              </a:ext>
            </a:extLst>
          </p:cNvPr>
          <p:cNvSpPr>
            <a:spLocks noGrp="1"/>
          </p:cNvSpPr>
          <p:nvPr>
            <p:ph type="sldNum" sz="quarter" idx="12"/>
          </p:nvPr>
        </p:nvSpPr>
        <p:spPr/>
        <p:txBody>
          <a:bodyPr/>
          <a:lstStyle/>
          <a:p>
            <a:fld id="{CBD12358-51D2-46B3-9BDE-DF29528B9454}" type="slidenum">
              <a:rPr lang="en-US" smtClean="0"/>
              <a:t>23</a:t>
            </a:fld>
            <a:endParaRPr lang="en-US"/>
          </a:p>
        </p:txBody>
      </p:sp>
    </p:spTree>
    <p:extLst>
      <p:ext uri="{BB962C8B-B14F-4D97-AF65-F5344CB8AC3E}">
        <p14:creationId xmlns:p14="http://schemas.microsoft.com/office/powerpoint/2010/main" val="1631663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F8567E1-392E-6850-42F6-D03E55758F5A}"/>
              </a:ext>
            </a:extLst>
          </p:cNvPr>
          <p:cNvSpPr>
            <a:spLocks noGrp="1"/>
          </p:cNvSpPr>
          <p:nvPr>
            <p:ph type="title"/>
          </p:nvPr>
        </p:nvSpPr>
        <p:spPr>
          <a:xfrm>
            <a:off x="1143001" y="1070335"/>
            <a:ext cx="5199926" cy="1443269"/>
          </a:xfrm>
        </p:spPr>
        <p:txBody>
          <a:bodyPr vert="horz" lIns="91440" tIns="45720" rIns="91440" bIns="45720" rtlCol="0" anchor="ctr">
            <a:normAutofit/>
          </a:bodyPr>
          <a:lstStyle/>
          <a:p>
            <a:r>
              <a:rPr lang="en-US" dirty="0"/>
              <a:t>Our beautiful pollinator videos</a:t>
            </a:r>
          </a:p>
        </p:txBody>
      </p:sp>
      <p:sp>
        <p:nvSpPr>
          <p:cNvPr id="4" name="Text Placeholder 3">
            <a:extLst>
              <a:ext uri="{FF2B5EF4-FFF2-40B4-BE49-F238E27FC236}">
                <a16:creationId xmlns:a16="http://schemas.microsoft.com/office/drawing/2014/main" id="{784C27CB-4C4B-F5ED-A374-D8D6C58F3BCC}"/>
              </a:ext>
            </a:extLst>
          </p:cNvPr>
          <p:cNvSpPr>
            <a:spLocks noGrp="1"/>
          </p:cNvSpPr>
          <p:nvPr>
            <p:ph type="body" sz="half" idx="2"/>
          </p:nvPr>
        </p:nvSpPr>
        <p:spPr>
          <a:xfrm>
            <a:off x="1143002" y="2546430"/>
            <a:ext cx="5084178" cy="3549570"/>
          </a:xfrm>
        </p:spPr>
        <p:txBody>
          <a:bodyPr vert="horz" lIns="91440" tIns="45720" rIns="91440" bIns="45720" rtlCol="0">
            <a:normAutofit/>
          </a:bodyPr>
          <a:lstStyle/>
          <a:p>
            <a:pPr indent="-182880">
              <a:lnSpc>
                <a:spcPct val="90000"/>
              </a:lnSpc>
              <a:buFont typeface="Corbel" pitchFamily="34" charset="0"/>
              <a:buChar char="•"/>
            </a:pPr>
            <a:r>
              <a:rPr lang="en-US" sz="1800">
                <a:hlinkClick r:id="rId3"/>
              </a:rPr>
              <a:t>https://www.youtube.com/watch?v=gR3E2tGx2vc</a:t>
            </a:r>
            <a:endParaRPr lang="en-US" sz="1800"/>
          </a:p>
          <a:p>
            <a:pPr indent="-182880">
              <a:lnSpc>
                <a:spcPct val="90000"/>
              </a:lnSpc>
              <a:buFont typeface="Corbel" pitchFamily="34" charset="0"/>
              <a:buChar char="•"/>
            </a:pPr>
            <a:r>
              <a:rPr lang="en-US" sz="1800">
                <a:hlinkClick r:id="rId4"/>
              </a:rPr>
              <a:t>https://www.youtube.com/watch?v=9nD55iGgv1M</a:t>
            </a:r>
            <a:endParaRPr lang="en-US" sz="1800"/>
          </a:p>
          <a:p>
            <a:pPr indent="-182880">
              <a:lnSpc>
                <a:spcPct val="90000"/>
              </a:lnSpc>
              <a:buFont typeface="Corbel" pitchFamily="34" charset="0"/>
              <a:buChar char="•"/>
            </a:pPr>
            <a:r>
              <a:rPr lang="en-US" sz="1800">
                <a:hlinkClick r:id="rId5"/>
              </a:rPr>
              <a:t>https://www.youtube.com/watch?v=Z5FxJl6-QaM</a:t>
            </a:r>
            <a:endParaRPr lang="en-US" sz="1800"/>
          </a:p>
          <a:p>
            <a:pPr indent="-182880">
              <a:lnSpc>
                <a:spcPct val="90000"/>
              </a:lnSpc>
              <a:buFont typeface="Corbel" pitchFamily="34" charset="0"/>
              <a:buChar char="•"/>
            </a:pPr>
            <a:r>
              <a:rPr lang="en-US" sz="1800">
                <a:hlinkClick r:id="rId6"/>
              </a:rPr>
              <a:t>https://www.youtube.com/watch?v=GGQupaZLnbM</a:t>
            </a:r>
            <a:endParaRPr lang="en-US" sz="1800"/>
          </a:p>
          <a:p>
            <a:pPr indent="-182880">
              <a:lnSpc>
                <a:spcPct val="90000"/>
              </a:lnSpc>
              <a:buFont typeface="Corbel" pitchFamily="34" charset="0"/>
              <a:buChar char="•"/>
            </a:pPr>
            <a:r>
              <a:rPr lang="en-US" sz="1800">
                <a:hlinkClick r:id="rId7"/>
              </a:rPr>
              <a:t>https://www.youtube.com/watch?v=THD6nzasM_8</a:t>
            </a:r>
            <a:endParaRPr lang="en-US" sz="1800"/>
          </a:p>
          <a:p>
            <a:pPr indent="-182880">
              <a:lnSpc>
                <a:spcPct val="90000"/>
              </a:lnSpc>
              <a:buFont typeface="Corbel" pitchFamily="34" charset="0"/>
              <a:buChar char="•"/>
            </a:pPr>
            <a:r>
              <a:rPr lang="en-US" sz="1800">
                <a:hlinkClick r:id="rId8"/>
              </a:rPr>
              <a:t>https://www.youtube.com/watch?v=HB-lMAMpDQA</a:t>
            </a:r>
            <a:endParaRPr lang="en-US" sz="1800"/>
          </a:p>
          <a:p>
            <a:pPr indent="-182880">
              <a:lnSpc>
                <a:spcPct val="90000"/>
              </a:lnSpc>
              <a:buFont typeface="Corbel" pitchFamily="34" charset="0"/>
              <a:buChar char="•"/>
            </a:pPr>
            <a:endParaRPr lang="en-US" sz="1800"/>
          </a:p>
          <a:p>
            <a:pPr indent="-182880">
              <a:lnSpc>
                <a:spcPct val="90000"/>
              </a:lnSpc>
              <a:buFont typeface="Corbel" pitchFamily="34" charset="0"/>
              <a:buChar char="•"/>
            </a:pPr>
            <a:endParaRPr lang="en-US" sz="1800"/>
          </a:p>
          <a:p>
            <a:pPr indent="-182880">
              <a:lnSpc>
                <a:spcPct val="90000"/>
              </a:lnSpc>
              <a:buFont typeface="Corbel" pitchFamily="34" charset="0"/>
              <a:buChar char="•"/>
            </a:pPr>
            <a:endParaRPr lang="en-US" sz="1800"/>
          </a:p>
          <a:p>
            <a:pPr indent="-182880">
              <a:lnSpc>
                <a:spcPct val="90000"/>
              </a:lnSpc>
              <a:buFont typeface="Corbel" pitchFamily="34" charset="0"/>
              <a:buChar char="•"/>
            </a:pPr>
            <a:endParaRPr lang="en-US" sz="1800"/>
          </a:p>
          <a:p>
            <a:pPr indent="-182880">
              <a:lnSpc>
                <a:spcPct val="90000"/>
              </a:lnSpc>
              <a:buFont typeface="Corbel" pitchFamily="34" charset="0"/>
              <a:buChar char="•"/>
            </a:pPr>
            <a:endParaRPr lang="en-US" sz="1800"/>
          </a:p>
          <a:p>
            <a:pPr indent="-182880">
              <a:lnSpc>
                <a:spcPct val="90000"/>
              </a:lnSpc>
              <a:buFont typeface="Corbel" pitchFamily="34" charset="0"/>
              <a:buChar char="•"/>
            </a:pPr>
            <a:endParaRPr lang="en-US" sz="1800"/>
          </a:p>
        </p:txBody>
      </p:sp>
      <p:pic>
        <p:nvPicPr>
          <p:cNvPr id="8" name="Picture Placeholder 7" descr="Insect on white flowers">
            <a:extLst>
              <a:ext uri="{FF2B5EF4-FFF2-40B4-BE49-F238E27FC236}">
                <a16:creationId xmlns:a16="http://schemas.microsoft.com/office/drawing/2014/main" id="{4E4AA8CA-72CA-BA7D-8403-B4E85398D81F}"/>
              </a:ext>
            </a:extLst>
          </p:cNvPr>
          <p:cNvPicPr>
            <a:picLocks noGrp="1" noChangeAspect="1"/>
          </p:cNvPicPr>
          <p:nvPr>
            <p:ph type="pic" idx="1"/>
          </p:nvPr>
        </p:nvPicPr>
        <p:blipFill>
          <a:blip r:embed="rId9">
            <a:extLst>
              <a:ext uri="{28A0092B-C50C-407E-A947-70E740481C1C}">
                <a14:useLocalDpi xmlns:a14="http://schemas.microsoft.com/office/drawing/2010/main" val="0"/>
              </a:ext>
            </a:extLst>
          </a:blip>
          <a:srcRect l="14042" r="15523"/>
          <a:stretch>
            <a:fillRect/>
          </a:stretch>
        </p:blipFill>
        <p:spPr>
          <a:xfrm>
            <a:off x="6636743" y="1238487"/>
            <a:ext cx="4741120" cy="4493060"/>
          </a:xfrm>
          <a:prstGeom prst="rect">
            <a:avLst/>
          </a:prstGeom>
        </p:spPr>
      </p:pic>
    </p:spTree>
    <p:extLst>
      <p:ext uri="{BB962C8B-B14F-4D97-AF65-F5344CB8AC3E}">
        <p14:creationId xmlns:p14="http://schemas.microsoft.com/office/powerpoint/2010/main" val="2543385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054D9-6FFC-F144-BD86-8B8EEEA97A34}"/>
              </a:ext>
            </a:extLst>
          </p:cNvPr>
          <p:cNvSpPr>
            <a:spLocks noGrp="1"/>
          </p:cNvSpPr>
          <p:nvPr>
            <p:ph type="title"/>
          </p:nvPr>
        </p:nvSpPr>
        <p:spPr>
          <a:xfrm>
            <a:off x="1143001" y="570272"/>
            <a:ext cx="8944896" cy="1219200"/>
          </a:xfrm>
        </p:spPr>
        <p:txBody>
          <a:bodyPr/>
          <a:lstStyle/>
          <a:p>
            <a:r>
              <a:rPr lang="en-US" dirty="0"/>
              <a:t>Websites for great pollinator projects</a:t>
            </a:r>
          </a:p>
        </p:txBody>
      </p:sp>
      <p:sp>
        <p:nvSpPr>
          <p:cNvPr id="3" name="Content Placeholder 2">
            <a:extLst>
              <a:ext uri="{FF2B5EF4-FFF2-40B4-BE49-F238E27FC236}">
                <a16:creationId xmlns:a16="http://schemas.microsoft.com/office/drawing/2014/main" id="{E825488E-C78E-5D7F-7932-9D370C79C8F5}"/>
              </a:ext>
            </a:extLst>
          </p:cNvPr>
          <p:cNvSpPr>
            <a:spLocks noGrp="1"/>
          </p:cNvSpPr>
          <p:nvPr>
            <p:ph idx="1"/>
          </p:nvPr>
        </p:nvSpPr>
        <p:spPr>
          <a:xfrm>
            <a:off x="373626" y="1946787"/>
            <a:ext cx="11157383" cy="4911212"/>
          </a:xfrm>
        </p:spPr>
        <p:txBody>
          <a:bodyPr>
            <a:normAutofit/>
          </a:bodyPr>
          <a:lstStyle/>
          <a:p>
            <a:r>
              <a:rPr lang="en-US" dirty="0">
                <a:hlinkClick r:id="rId2"/>
              </a:rPr>
              <a:t>https://letgrow.org/backyard-wildlife-habitats/</a:t>
            </a:r>
            <a:r>
              <a:rPr lang="en-US" dirty="0"/>
              <a:t>  ( great projects for young children)</a:t>
            </a:r>
          </a:p>
          <a:p>
            <a:r>
              <a:rPr lang="en-US" dirty="0">
                <a:hlinkClick r:id="rId3"/>
              </a:rPr>
              <a:t>https://www.stephensplace.org/blog/how-to-make-a-bug-hotel?gad_source=1&amp;gad_campaignid</a:t>
            </a:r>
            <a:endParaRPr lang="en-US" dirty="0"/>
          </a:p>
          <a:p>
            <a:r>
              <a:rPr lang="en-US" dirty="0">
                <a:hlinkClick r:id="rId4"/>
              </a:rPr>
              <a:t>https://www.kidsgrowingcity.ca/blog/incorporating-stem-learning-into-garden-projects</a:t>
            </a:r>
            <a:endParaRPr lang="en-US" dirty="0"/>
          </a:p>
          <a:p>
            <a:r>
              <a:rPr lang="en-US" dirty="0">
                <a:hlinkClick r:id="rId5"/>
              </a:rPr>
              <a:t>https://www.plt.org/educator-tips/pollinator-activities-preschool#:~:text=Bats%20are%20pollinators%2C%20too!,flowers%20native%20to%20your%20area</a:t>
            </a:r>
            <a:r>
              <a:rPr lang="en-US" dirty="0"/>
              <a:t>.</a:t>
            </a:r>
          </a:p>
          <a:p>
            <a:endParaRPr lang="en-US" dirty="0"/>
          </a:p>
          <a:p>
            <a:endParaRPr lang="en-US" dirty="0"/>
          </a:p>
          <a:p>
            <a:endParaRPr lang="en-US" dirty="0"/>
          </a:p>
        </p:txBody>
      </p:sp>
    </p:spTree>
    <p:extLst>
      <p:ext uri="{BB962C8B-B14F-4D97-AF65-F5344CB8AC3E}">
        <p14:creationId xmlns:p14="http://schemas.microsoft.com/office/powerpoint/2010/main" val="2849470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0" name="Rectangle 9">
            <a:extLst>
              <a:ext uri="{FF2B5EF4-FFF2-40B4-BE49-F238E27FC236}">
                <a16:creationId xmlns:a16="http://schemas.microsoft.com/office/drawing/2014/main" id="{B695F8C5-0ED1-4C24-877A-A9E15A1C6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946" y="643461"/>
            <a:ext cx="3036377" cy="5571069"/>
          </a:xfrm>
          <a:prstGeom prst="rect">
            <a:avLst/>
          </a:prstGeom>
          <a:blipFill dpi="0" rotWithShape="1">
            <a:blip r:embed="rId2">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B5E3F9-FC23-EC66-BE3D-AB608F8F2864}"/>
              </a:ext>
            </a:extLst>
          </p:cNvPr>
          <p:cNvSpPr>
            <a:spLocks noGrp="1"/>
          </p:cNvSpPr>
          <p:nvPr>
            <p:ph type="title"/>
          </p:nvPr>
        </p:nvSpPr>
        <p:spPr>
          <a:xfrm>
            <a:off x="4219803" y="4735775"/>
            <a:ext cx="7006998" cy="1245732"/>
          </a:xfrm>
        </p:spPr>
        <p:txBody>
          <a:bodyPr anchor="t">
            <a:normAutofit fontScale="90000"/>
          </a:bodyPr>
          <a:lstStyle/>
          <a:p>
            <a:r>
              <a:rPr lang="en-US" dirty="0">
                <a:solidFill>
                  <a:srgbClr val="FFFFFF"/>
                </a:solidFill>
              </a:rPr>
              <a:t>Final word and download options.</a:t>
            </a:r>
          </a:p>
        </p:txBody>
      </p:sp>
      <p:sp>
        <p:nvSpPr>
          <p:cNvPr id="3" name="Content Placeholder 2">
            <a:extLst>
              <a:ext uri="{FF2B5EF4-FFF2-40B4-BE49-F238E27FC236}">
                <a16:creationId xmlns:a16="http://schemas.microsoft.com/office/drawing/2014/main" id="{3A787A94-2654-3E3D-BF81-9BA5D0F1A65A}"/>
              </a:ext>
            </a:extLst>
          </p:cNvPr>
          <p:cNvSpPr>
            <a:spLocks noGrp="1"/>
          </p:cNvSpPr>
          <p:nvPr>
            <p:ph idx="1"/>
          </p:nvPr>
        </p:nvSpPr>
        <p:spPr>
          <a:xfrm>
            <a:off x="4219802" y="965864"/>
            <a:ext cx="7006998" cy="3450370"/>
          </a:xfrm>
        </p:spPr>
        <p:txBody>
          <a:bodyPr anchor="b">
            <a:normAutofit fontScale="92500" lnSpcReduction="20000"/>
          </a:bodyPr>
          <a:lstStyle/>
          <a:p>
            <a:endParaRPr lang="en-US" sz="2000" dirty="0"/>
          </a:p>
          <a:p>
            <a:r>
              <a:rPr lang="en-US" b="1" dirty="0"/>
              <a:t>Thank you for welcoming me into your gardens and inviting me to be part of your homeschooling journey. I am cheering you on every step of the way and will keep creating more garden and nature resources, as well as keeping your families in my prayers. From my own experience, I know this path is both a tremendous blessing and a real challenge, filled with hard work and moments of exhaustion. May God watch over you and your loved ones. I also want to remind you to visit Knollwoodagriculture.com, where you can download this kit's PowerPoint, as well as the God and Nature and STEAM garden presentations if you wish. Feel free to explore and order any other kits that catch your eye.</a:t>
            </a:r>
          </a:p>
          <a:p>
            <a:endParaRPr lang="en-US" sz="2000" dirty="0">
              <a:solidFill>
                <a:srgbClr val="FFFFFF"/>
              </a:solidFill>
            </a:endParaRPr>
          </a:p>
        </p:txBody>
      </p:sp>
      <p:cxnSp>
        <p:nvCxnSpPr>
          <p:cNvPr id="14" name="Straight Connector 13">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79859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9D6DD36-50FE-47C1-8D00-3D3C4187EC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F9ADC11-F6B8-4B69-8AC7-50377071A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8D98EE46-797C-45B8-8337-491B94E05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052296-566D-AA2C-7B5D-D088BF48E49D}"/>
              </a:ext>
            </a:extLst>
          </p:cNvPr>
          <p:cNvSpPr>
            <a:spLocks noGrp="1"/>
          </p:cNvSpPr>
          <p:nvPr>
            <p:ph type="title"/>
          </p:nvPr>
        </p:nvSpPr>
        <p:spPr>
          <a:xfrm>
            <a:off x="634501" y="640080"/>
            <a:ext cx="4019429" cy="3339348"/>
          </a:xfrm>
        </p:spPr>
        <p:txBody>
          <a:bodyPr vert="horz" lIns="91440" tIns="45720" rIns="91440" bIns="45720" rtlCol="0" anchor="b">
            <a:normAutofit/>
          </a:bodyPr>
          <a:lstStyle/>
          <a:p>
            <a:r>
              <a:rPr lang="en-US" sz="4400">
                <a:solidFill>
                  <a:srgbClr val="FFFFFF"/>
                </a:solidFill>
              </a:rPr>
              <a:t>Learning about pollinators</a:t>
            </a:r>
            <a:br>
              <a:rPr lang="en-US" sz="4400">
                <a:solidFill>
                  <a:srgbClr val="FFFFFF"/>
                </a:solidFill>
              </a:rPr>
            </a:br>
            <a:r>
              <a:rPr lang="en-US" sz="4400">
                <a:solidFill>
                  <a:srgbClr val="FFFFFF"/>
                </a:solidFill>
              </a:rPr>
              <a:t>and what they need to survive</a:t>
            </a:r>
          </a:p>
        </p:txBody>
      </p:sp>
      <p:sp>
        <p:nvSpPr>
          <p:cNvPr id="3" name="Text Placeholder 2">
            <a:extLst>
              <a:ext uri="{FF2B5EF4-FFF2-40B4-BE49-F238E27FC236}">
                <a16:creationId xmlns:a16="http://schemas.microsoft.com/office/drawing/2014/main" id="{9F26FCCA-973B-F387-F31C-715081784BBB}"/>
              </a:ext>
            </a:extLst>
          </p:cNvPr>
          <p:cNvSpPr>
            <a:spLocks noGrp="1"/>
          </p:cNvSpPr>
          <p:nvPr>
            <p:ph type="body" idx="1"/>
          </p:nvPr>
        </p:nvSpPr>
        <p:spPr>
          <a:xfrm>
            <a:off x="638921" y="4315017"/>
            <a:ext cx="4015009" cy="1893939"/>
          </a:xfrm>
        </p:spPr>
        <p:txBody>
          <a:bodyPr vert="horz" lIns="91440" tIns="45720" rIns="91440" bIns="45720" rtlCol="0" anchor="t">
            <a:normAutofit/>
          </a:bodyPr>
          <a:lstStyle/>
          <a:p>
            <a:pPr algn="r"/>
            <a:r>
              <a:rPr lang="en-US" sz="1600">
                <a:solidFill>
                  <a:srgbClr val="FFFFFF"/>
                </a:solidFill>
              </a:rPr>
              <a:t>Diverse food source</a:t>
            </a:r>
          </a:p>
          <a:p>
            <a:pPr algn="r"/>
            <a:r>
              <a:rPr lang="en-US" sz="1600">
                <a:solidFill>
                  <a:srgbClr val="FFFFFF"/>
                </a:solidFill>
              </a:rPr>
              <a:t>Water sources</a:t>
            </a:r>
          </a:p>
          <a:p>
            <a:pPr algn="r"/>
            <a:r>
              <a:rPr lang="en-US" sz="1600">
                <a:solidFill>
                  <a:srgbClr val="FFFFFF"/>
                </a:solidFill>
              </a:rPr>
              <a:t>Shelter and nesting</a:t>
            </a:r>
          </a:p>
        </p:txBody>
      </p:sp>
      <p:cxnSp>
        <p:nvCxnSpPr>
          <p:cNvPr id="14" name="Straight Connector 13">
            <a:extLst>
              <a:ext uri="{FF2B5EF4-FFF2-40B4-BE49-F238E27FC236}">
                <a16:creationId xmlns:a16="http://schemas.microsoft.com/office/drawing/2014/main" id="{4E4CA735-62CB-4665-AA7D-4A259E3F7C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9130" y="4156010"/>
            <a:ext cx="356616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19704C7-B579-43B7-89ED-555E6619A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396" y="0"/>
            <a:ext cx="6909991" cy="6858000"/>
          </a:xfrm>
          <a:prstGeom prst="rect">
            <a:avLst/>
          </a:prstGeom>
          <a:blipFill dpi="0" rotWithShape="1">
            <a:blip r:embed="rId2">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612912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7BAACF5-5F85-8084-4B51-95CC99667693}"/>
              </a:ext>
            </a:extLst>
          </p:cNvPr>
          <p:cNvPicPr>
            <a:picLocks noChangeAspect="1"/>
          </p:cNvPicPr>
          <p:nvPr/>
        </p:nvPicPr>
        <p:blipFill>
          <a:blip r:embed="rId2"/>
          <a:stretch>
            <a:fillRect/>
          </a:stretch>
        </p:blipFill>
        <p:spPr>
          <a:xfrm>
            <a:off x="1429925" y="804333"/>
            <a:ext cx="9332146" cy="5249331"/>
          </a:xfrm>
          <a:prstGeom prst="rect">
            <a:avLst/>
          </a:prstGeom>
        </p:spPr>
      </p:pic>
    </p:spTree>
    <p:extLst>
      <p:ext uri="{BB962C8B-B14F-4D97-AF65-F5344CB8AC3E}">
        <p14:creationId xmlns:p14="http://schemas.microsoft.com/office/powerpoint/2010/main" val="3165323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9CF95-D92C-AB99-3444-E7B3F8FFDB41}"/>
              </a:ext>
            </a:extLst>
          </p:cNvPr>
          <p:cNvSpPr>
            <a:spLocks noGrp="1"/>
          </p:cNvSpPr>
          <p:nvPr>
            <p:ph type="title"/>
          </p:nvPr>
        </p:nvSpPr>
        <p:spPr>
          <a:xfrm>
            <a:off x="403123" y="609600"/>
            <a:ext cx="11415251" cy="747252"/>
          </a:xfrm>
        </p:spPr>
        <p:txBody>
          <a:bodyPr>
            <a:normAutofit/>
          </a:bodyPr>
          <a:lstStyle/>
          <a:p>
            <a:r>
              <a:rPr lang="en-US" dirty="0"/>
              <a:t>What are pollinators and Why do we need them?</a:t>
            </a:r>
          </a:p>
        </p:txBody>
      </p:sp>
      <p:sp>
        <p:nvSpPr>
          <p:cNvPr id="3" name="Content Placeholder 2">
            <a:extLst>
              <a:ext uri="{FF2B5EF4-FFF2-40B4-BE49-F238E27FC236}">
                <a16:creationId xmlns:a16="http://schemas.microsoft.com/office/drawing/2014/main" id="{BAFF0F59-2111-A8F7-2CBB-CF9D2BEE07C7}"/>
              </a:ext>
            </a:extLst>
          </p:cNvPr>
          <p:cNvSpPr>
            <a:spLocks noGrp="1"/>
          </p:cNvSpPr>
          <p:nvPr>
            <p:ph idx="1"/>
          </p:nvPr>
        </p:nvSpPr>
        <p:spPr>
          <a:xfrm>
            <a:off x="314632" y="1455173"/>
            <a:ext cx="11572568" cy="5053781"/>
          </a:xfrm>
        </p:spPr>
        <p:txBody>
          <a:bodyPr>
            <a:normAutofit/>
          </a:bodyPr>
          <a:lstStyle/>
          <a:p>
            <a:pPr>
              <a:buFont typeface="Wingdings" panose="05000000000000000000" pitchFamily="2" charset="2"/>
              <a:buChar char="q"/>
            </a:pPr>
            <a:r>
              <a:rPr lang="en-US" b="1" dirty="0"/>
              <a:t>Honeybees, butterflies, birds, bats, and other animals play a crucial role in nature by pollinating many of the foods we enjoy, such as apples, bananas, blueberries, strawberries, melons, peaches, potatoes, vanilla, almonds, coffee, and chocolate.</a:t>
            </a:r>
          </a:p>
          <a:p>
            <a:pPr>
              <a:buFont typeface="Wingdings" panose="05000000000000000000" pitchFamily="2" charset="2"/>
              <a:buChar char="q"/>
            </a:pPr>
            <a:r>
              <a:rPr lang="en-US" b="1" dirty="0"/>
              <a:t> Did you know bats help make chocolate? Imagine that the next time you bite into a chocolate bar! </a:t>
            </a:r>
          </a:p>
          <a:p>
            <a:pPr>
              <a:buFont typeface="Wingdings" panose="05000000000000000000" pitchFamily="2" charset="2"/>
              <a:buChar char="q"/>
            </a:pPr>
            <a:r>
              <a:rPr lang="en-US" b="1" dirty="0"/>
              <a:t>Pollinators are organisms that transfer pollen from the male structures of flowers (anthers) to the female structures (stigmas), facilitating plant reproduction. This makes them vital to the health of our ecosystems. </a:t>
            </a:r>
          </a:p>
          <a:p>
            <a:pPr>
              <a:buFont typeface="Wingdings" panose="05000000000000000000" pitchFamily="2" charset="2"/>
              <a:buChar char="q"/>
            </a:pPr>
            <a:r>
              <a:rPr lang="en-US" b="1" dirty="0"/>
              <a:t>As pollinators search for food like nectar and pollen, they visit flowers and often transfer pollen from one flower to another without realizing it. This process helps plants produce fruits and seeds. </a:t>
            </a:r>
          </a:p>
          <a:p>
            <a:pPr>
              <a:buFont typeface="Wingdings" panose="05000000000000000000" pitchFamily="2" charset="2"/>
              <a:buChar char="q"/>
            </a:pPr>
            <a:r>
              <a:rPr lang="en-US" b="1" dirty="0"/>
              <a:t> That means one out of every three bites of food you eat depends on them. More than 3,500 native bee species help boost crop yields.</a:t>
            </a:r>
          </a:p>
          <a:p>
            <a:endParaRPr lang="en-US" dirty="0"/>
          </a:p>
        </p:txBody>
      </p:sp>
    </p:spTree>
    <p:extLst>
      <p:ext uri="{BB962C8B-B14F-4D97-AF65-F5344CB8AC3E}">
        <p14:creationId xmlns:p14="http://schemas.microsoft.com/office/powerpoint/2010/main" val="1574152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BE3E2-2370-C4FC-B564-18BCD309767F}"/>
              </a:ext>
            </a:extLst>
          </p:cNvPr>
          <p:cNvPicPr>
            <a:picLocks noChangeAspect="1"/>
          </p:cNvPicPr>
          <p:nvPr/>
        </p:nvPicPr>
        <p:blipFill>
          <a:blip r:embed="rId2"/>
          <a:srcRect/>
          <a:stretch>
            <a:fill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F557AC3B-63D5-4181-AD35-0D051F7C8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81128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2A855E2-26C3-DD31-6AEA-1A4EDD432B30}"/>
              </a:ext>
            </a:extLst>
          </p:cNvPr>
          <p:cNvSpPr>
            <a:spLocks noGrp="1"/>
          </p:cNvSpPr>
          <p:nvPr>
            <p:ph type="title"/>
          </p:nvPr>
        </p:nvSpPr>
        <p:spPr>
          <a:xfrm>
            <a:off x="707064" y="609600"/>
            <a:ext cx="6993914" cy="1356360"/>
          </a:xfrm>
        </p:spPr>
        <p:txBody>
          <a:bodyPr vert="horz" lIns="91440" tIns="45720" rIns="91440" bIns="45720" rtlCol="0" anchor="ctr">
            <a:normAutofit/>
          </a:bodyPr>
          <a:lstStyle/>
          <a:p>
            <a:r>
              <a:rPr lang="en-US" sz="4400" dirty="0"/>
              <a:t>Planting wildflowers</a:t>
            </a:r>
          </a:p>
        </p:txBody>
      </p:sp>
      <p:sp>
        <p:nvSpPr>
          <p:cNvPr id="4" name="Text Placeholder 3">
            <a:extLst>
              <a:ext uri="{FF2B5EF4-FFF2-40B4-BE49-F238E27FC236}">
                <a16:creationId xmlns:a16="http://schemas.microsoft.com/office/drawing/2014/main" id="{F6A26DF8-D5ED-C005-070A-78B10D627515}"/>
              </a:ext>
            </a:extLst>
          </p:cNvPr>
          <p:cNvSpPr>
            <a:spLocks noGrp="1"/>
          </p:cNvSpPr>
          <p:nvPr>
            <p:ph type="body" sz="half" idx="2"/>
          </p:nvPr>
        </p:nvSpPr>
        <p:spPr>
          <a:xfrm>
            <a:off x="707064" y="2057400"/>
            <a:ext cx="6993914" cy="4038600"/>
          </a:xfrm>
        </p:spPr>
        <p:txBody>
          <a:bodyPr vert="horz" lIns="91440" tIns="45720" rIns="91440" bIns="45720" rtlCol="0">
            <a:normAutofit/>
          </a:bodyPr>
          <a:lstStyle/>
          <a:p>
            <a:pPr indent="-182880">
              <a:lnSpc>
                <a:spcPct val="90000"/>
              </a:lnSpc>
              <a:buFont typeface="Corbel" pitchFamily="34" charset="0"/>
              <a:buChar char="•"/>
            </a:pPr>
            <a:r>
              <a:rPr lang="en-US" sz="1200" b="1"/>
              <a:t>Wildflowers</a:t>
            </a:r>
            <a:br>
              <a:rPr lang="en-US" sz="1200" b="1"/>
            </a:br>
            <a:r>
              <a:rPr lang="en-US" sz="1200" b="1"/>
              <a:t>Symbolism of God's Provision: In a spiritual context, wildflowers were sometimes seen as a symbol of God's provision and a reminder not to worry about basic needs.</a:t>
            </a:r>
          </a:p>
          <a:p>
            <a:pPr indent="-182880">
              <a:lnSpc>
                <a:spcPct val="90000"/>
              </a:lnSpc>
              <a:buFont typeface="Corbel" pitchFamily="34" charset="0"/>
              <a:buChar char="•"/>
            </a:pPr>
            <a:r>
              <a:rPr lang="en-US" sz="1200" b="1">
                <a:effectLst/>
              </a:rPr>
              <a:t>Activity: Growing for Pollinators</a:t>
            </a:r>
            <a:endParaRPr lang="en-US" sz="1200">
              <a:effectLst/>
            </a:endParaRPr>
          </a:p>
          <a:p>
            <a:pPr indent="-182880">
              <a:lnSpc>
                <a:spcPct val="90000"/>
              </a:lnSpc>
              <a:buFont typeface="Corbel" pitchFamily="34" charset="0"/>
              <a:buChar char="•"/>
            </a:pPr>
            <a:r>
              <a:rPr lang="en-US" sz="1200">
                <a:effectLst/>
              </a:rPr>
              <a:t>This activity is a great way to learn about why biodiversity and the connections between plants and animal's matter.</a:t>
            </a:r>
          </a:p>
          <a:p>
            <a:pPr indent="-182880">
              <a:lnSpc>
                <a:spcPct val="90000"/>
              </a:lnSpc>
              <a:buFont typeface="Corbel" pitchFamily="34" charset="0"/>
              <a:buChar char="•"/>
            </a:pPr>
            <a:r>
              <a:rPr lang="en-US" sz="1200" b="1">
                <a:effectLst/>
              </a:rPr>
              <a:t>What you need:</a:t>
            </a:r>
            <a:endParaRPr lang="en-US" sz="1200">
              <a:effectLst/>
            </a:endParaRPr>
          </a:p>
          <a:p>
            <a:pPr indent="-182880">
              <a:lnSpc>
                <a:spcPct val="90000"/>
              </a:lnSpc>
              <a:buFont typeface="Corbel" pitchFamily="34" charset="0"/>
              <a:buChar char="•"/>
            </a:pPr>
            <a:r>
              <a:rPr lang="en-US" sz="1200">
                <a:effectLst/>
              </a:rPr>
              <a:t>Wildflower seeds or seeds for pollinator-The red</a:t>
            </a:r>
            <a:r>
              <a:rPr lang="en-US" sz="1200" baseline="0">
                <a:effectLst/>
              </a:rPr>
              <a:t> envelope</a:t>
            </a:r>
            <a:r>
              <a:rPr lang="en-US" sz="1200">
                <a:effectLst/>
              </a:rPr>
              <a:t> holds the seed, just find an area for wildflowers, plant the whole package and water. </a:t>
            </a:r>
          </a:p>
          <a:p>
            <a:pPr indent="-182880">
              <a:lnSpc>
                <a:spcPct val="90000"/>
              </a:lnSpc>
              <a:buFont typeface="Corbel" pitchFamily="34" charset="0"/>
              <a:buChar char="•"/>
            </a:pPr>
            <a:r>
              <a:rPr lang="en-US" sz="1200" b="1">
                <a:effectLst/>
              </a:rPr>
              <a:t>How to do it:</a:t>
            </a:r>
            <a:endParaRPr lang="en-US" sz="1200">
              <a:effectLst/>
            </a:endParaRPr>
          </a:p>
          <a:p>
            <a:pPr indent="-182880">
              <a:lnSpc>
                <a:spcPct val="90000"/>
              </a:lnSpc>
              <a:buFont typeface="Corbel" pitchFamily="34" charset="0"/>
              <a:buChar char="•"/>
            </a:pPr>
            <a:r>
              <a:rPr lang="en-US" sz="1200" b="1">
                <a:effectLst/>
              </a:rPr>
              <a:t>Planting:</a:t>
            </a:r>
            <a:r>
              <a:rPr lang="en-US" sz="1200" b="0" baseline="0">
                <a:effectLst/>
              </a:rPr>
              <a:t> Clear and area of grass and weeds. Lay down a layer of soil. Sprinkle the whole packet evenly. Take a raking tool and gently press down, Do not cover, Water so seeds hold.  Best not to do on a windy day. </a:t>
            </a:r>
            <a:endParaRPr lang="en-US" sz="1200">
              <a:effectLst/>
            </a:endParaRPr>
          </a:p>
          <a:p>
            <a:pPr indent="-182880">
              <a:lnSpc>
                <a:spcPct val="90000"/>
              </a:lnSpc>
              <a:buFont typeface="Corbel" pitchFamily="34" charset="0"/>
              <a:buChar char="•"/>
            </a:pPr>
            <a:r>
              <a:rPr lang="en-US" sz="1200">
                <a:effectLst/>
              </a:rPr>
              <a:t>When the flowers start to bloom, ask your child to sit quietly and watch. Which insects come to visit? How many kinds of bees or butterflies can they spot?</a:t>
            </a:r>
          </a:p>
          <a:p>
            <a:pPr indent="-182880">
              <a:lnSpc>
                <a:spcPct val="90000"/>
              </a:lnSpc>
              <a:buFont typeface="Corbel" pitchFamily="34" charset="0"/>
              <a:buChar char="•"/>
            </a:pPr>
            <a:r>
              <a:rPr lang="en-US" sz="1200" b="1">
                <a:effectLst/>
              </a:rPr>
              <a:t>Invite your child to</a:t>
            </a:r>
            <a:r>
              <a:rPr lang="en-US" sz="1200">
                <a:effectLst/>
              </a:rPr>
              <a:t> draw the insects and flowers, paying attention to their colors, sizes, and what they do. Talk together about how insects help plants and how plants give food to insects. This helps kids see how important pollinators are for our food and the environment.</a:t>
            </a:r>
          </a:p>
          <a:p>
            <a:pPr indent="-182880">
              <a:lnSpc>
                <a:spcPct val="90000"/>
              </a:lnSpc>
              <a:buFont typeface="Corbel" pitchFamily="34" charset="0"/>
              <a:buChar char="•"/>
            </a:pPr>
            <a:endParaRPr lang="en-US" sz="1200" b="1"/>
          </a:p>
        </p:txBody>
      </p:sp>
      <p:pic>
        <p:nvPicPr>
          <p:cNvPr id="7" name="Content Placeholder 6" descr="Field of wildflowers">
            <a:extLst>
              <a:ext uri="{FF2B5EF4-FFF2-40B4-BE49-F238E27FC236}">
                <a16:creationId xmlns:a16="http://schemas.microsoft.com/office/drawing/2014/main" id="{73F01BD2-7C0A-71A8-02DE-07F69E7121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85610" y="2385484"/>
            <a:ext cx="3135414" cy="2085050"/>
          </a:xfrm>
          <a:prstGeom prst="rect">
            <a:avLst/>
          </a:prstGeom>
        </p:spPr>
      </p:pic>
    </p:spTree>
    <p:extLst>
      <p:ext uri="{BB962C8B-B14F-4D97-AF65-F5344CB8AC3E}">
        <p14:creationId xmlns:p14="http://schemas.microsoft.com/office/powerpoint/2010/main" val="1430736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DFD73-A9BB-102A-823F-94494E9AE2CB}"/>
              </a:ext>
            </a:extLst>
          </p:cNvPr>
          <p:cNvSpPr>
            <a:spLocks noGrp="1"/>
          </p:cNvSpPr>
          <p:nvPr>
            <p:ph type="title"/>
          </p:nvPr>
        </p:nvSpPr>
        <p:spPr/>
        <p:txBody>
          <a:bodyPr vert="horz" lIns="91440" tIns="45720" rIns="91440" bIns="45720" rtlCol="0" anchor="ctr">
            <a:noAutofit/>
          </a:bodyPr>
          <a:lstStyle/>
          <a:p>
            <a:pPr algn="l"/>
            <a:r>
              <a:rPr lang="en-US" sz="1100" dirty="0"/>
              <a:t>Growing hydroponic lettuce is a</a:t>
            </a:r>
            <a:r>
              <a:rPr lang="en-US" sz="1100" baseline="0" dirty="0"/>
              <a:t> </a:t>
            </a:r>
            <a:r>
              <a:rPr lang="en-US" sz="1100" dirty="0"/>
              <a:t>Growing hydroponic System</a:t>
            </a:r>
            <a:endParaRPr lang="en-US" sz="1100" spc="100" dirty="0"/>
          </a:p>
        </p:txBody>
      </p:sp>
      <p:pic>
        <p:nvPicPr>
          <p:cNvPr id="6" name="Picture Placeholder 5">
            <a:extLst>
              <a:ext uri="{FF2B5EF4-FFF2-40B4-BE49-F238E27FC236}">
                <a16:creationId xmlns:a16="http://schemas.microsoft.com/office/drawing/2014/main" id="{2AA6EFD9-CA05-14EE-9023-A1425322823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89856" y="2286000"/>
            <a:ext cx="4022725" cy="4022725"/>
          </a:xfrm>
          <a:prstGeom prst="rect">
            <a:avLst/>
          </a:prstGeom>
        </p:spPr>
      </p:pic>
      <p:sp>
        <p:nvSpPr>
          <p:cNvPr id="10" name="Content Placeholder 9">
            <a:extLst>
              <a:ext uri="{FF2B5EF4-FFF2-40B4-BE49-F238E27FC236}">
                <a16:creationId xmlns:a16="http://schemas.microsoft.com/office/drawing/2014/main" id="{5697670E-6D17-C83E-E6AB-0F4D5B917DB8}"/>
              </a:ext>
            </a:extLst>
          </p:cNvPr>
          <p:cNvSpPr>
            <a:spLocks noGrp="1"/>
          </p:cNvSpPr>
          <p:nvPr>
            <p:ph sz="half" idx="2"/>
          </p:nvPr>
        </p:nvSpPr>
        <p:spPr>
          <a:xfrm>
            <a:off x="5989320" y="211015"/>
            <a:ext cx="4754880" cy="6098345"/>
          </a:xfrm>
        </p:spPr>
        <p:txBody>
          <a:bodyPr>
            <a:normAutofit fontScale="92500"/>
          </a:bodyPr>
          <a:lstStyle/>
          <a:p>
            <a:r>
              <a:rPr lang="en-US" sz="2400" dirty="0">
                <a:latin typeface="ADLaM Display" panose="02010000000000000000" pitchFamily="2" charset="0"/>
                <a:ea typeface="ADLaM Display" panose="02010000000000000000" pitchFamily="2" charset="0"/>
                <a:cs typeface="ADLaM Display" panose="02010000000000000000" pitchFamily="2" charset="0"/>
              </a:rPr>
              <a:t>Growing hydroponic lettuce is an excellent, fast-paced STEM activity for children, allowing them to see roots grow in water and harvest fresh leaves in about 4–7 weeks. Using simple setups like nutrient-filled jars or small Kratky systems, children can learn about plant biology, food sustainability, and nutrition.</a:t>
            </a:r>
          </a:p>
          <a:p>
            <a:r>
              <a:rPr lang="en-US" dirty="0"/>
              <a:t>Benefits for Children:</a:t>
            </a:r>
          </a:p>
          <a:p>
            <a:r>
              <a:rPr lang="en-US" dirty="0"/>
              <a:t>Faster Growth: Lettuce grows quicker hydroponically than in soil.</a:t>
            </a:r>
          </a:p>
          <a:p>
            <a:r>
              <a:rPr lang="en-US" dirty="0"/>
              <a:t>Education: Teaches sustainability, plant biology, and promotes healthy eating.</a:t>
            </a:r>
          </a:p>
          <a:p>
            <a:r>
              <a:rPr lang="en-US" dirty="0"/>
              <a:t>Cleanliness: No soil makes for a cleaner indoor activity.</a:t>
            </a:r>
          </a:p>
        </p:txBody>
      </p:sp>
      <p:pic>
        <p:nvPicPr>
          <p:cNvPr id="9" name="Picture 8">
            <a:extLst>
              <a:ext uri="{FF2B5EF4-FFF2-40B4-BE49-F238E27FC236}">
                <a16:creationId xmlns:a16="http://schemas.microsoft.com/office/drawing/2014/main" id="{9F2888E0-DFE2-58A7-0D1E-7CB2920F5183}"/>
              </a:ext>
            </a:extLst>
          </p:cNvPr>
          <p:cNvPicPr>
            <a:picLocks noChangeAspect="1"/>
          </p:cNvPicPr>
          <p:nvPr/>
        </p:nvPicPr>
        <p:blipFill>
          <a:blip r:embed="rId4"/>
          <a:stretch>
            <a:fillRect/>
          </a:stretch>
        </p:blipFill>
        <p:spPr>
          <a:xfrm>
            <a:off x="314667" y="0"/>
            <a:ext cx="5567154" cy="6635262"/>
          </a:xfrm>
          <a:prstGeom prst="rect">
            <a:avLst/>
          </a:prstGeom>
        </p:spPr>
      </p:pic>
    </p:spTree>
    <p:extLst>
      <p:ext uri="{BB962C8B-B14F-4D97-AF65-F5344CB8AC3E}">
        <p14:creationId xmlns:p14="http://schemas.microsoft.com/office/powerpoint/2010/main" val="2002000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F4CC7A-62AC-0591-1C06-E48405AA5074}"/>
              </a:ext>
            </a:extLst>
          </p:cNvPr>
          <p:cNvSpPr>
            <a:spLocks noGrp="1"/>
          </p:cNvSpPr>
          <p:nvPr>
            <p:ph type="title"/>
          </p:nvPr>
        </p:nvSpPr>
        <p:spPr>
          <a:xfrm>
            <a:off x="405244" y="342900"/>
            <a:ext cx="6141029" cy="1397824"/>
          </a:xfrm>
        </p:spPr>
        <p:txBody>
          <a:bodyPr vert="horz" lIns="91440" tIns="45720" rIns="91440" bIns="45720" rtlCol="0" anchor="ctr">
            <a:noAutofit/>
          </a:bodyPr>
          <a:lstStyle/>
          <a:p>
            <a:r>
              <a:rPr lang="en-US" sz="2000" dirty="0"/>
              <a:t>incidental pollinators. While primarily known as predators that eat pests,  they also consume pollen and nectar, transferring pollen between flowers as they move. . </a:t>
            </a:r>
            <a:br>
              <a:rPr lang="en-US" sz="2000" dirty="0"/>
            </a:br>
            <a:endParaRPr lang="en-US" sz="2000" dirty="0">
              <a:solidFill>
                <a:srgbClr val="FFFFFF"/>
              </a:solidFill>
            </a:endParaRPr>
          </a:p>
        </p:txBody>
      </p:sp>
      <p:sp>
        <p:nvSpPr>
          <p:cNvPr id="7" name="Text Placeholder 6">
            <a:extLst>
              <a:ext uri="{FF2B5EF4-FFF2-40B4-BE49-F238E27FC236}">
                <a16:creationId xmlns:a16="http://schemas.microsoft.com/office/drawing/2014/main" id="{8E2843C0-F4C4-814C-5BC0-ED03F559A862}"/>
              </a:ext>
            </a:extLst>
          </p:cNvPr>
          <p:cNvSpPr>
            <a:spLocks noGrp="1"/>
          </p:cNvSpPr>
          <p:nvPr>
            <p:ph type="body" sz="half" idx="2"/>
          </p:nvPr>
        </p:nvSpPr>
        <p:spPr>
          <a:xfrm>
            <a:off x="405244" y="1504335"/>
            <a:ext cx="5690755" cy="5255342"/>
          </a:xfrm>
        </p:spPr>
        <p:txBody>
          <a:bodyPr vert="horz" lIns="45720" tIns="45720" rIns="45720" bIns="45720" rtlCol="0">
            <a:normAutofit/>
          </a:bodyPr>
          <a:lstStyle/>
          <a:p>
            <a:pPr>
              <a:lnSpc>
                <a:spcPct val="90000"/>
              </a:lnSpc>
            </a:pPr>
            <a:r>
              <a:rPr lang="en-US" dirty="0">
                <a:solidFill>
                  <a:srgbClr val="FFFFFF"/>
                </a:solidFill>
              </a:rPr>
              <a:t> </a:t>
            </a:r>
          </a:p>
          <a:p>
            <a:pPr>
              <a:lnSpc>
                <a:spcPct val="90000"/>
              </a:lnSpc>
            </a:pPr>
            <a:endParaRPr lang="en-US" sz="2800" b="1" dirty="0">
              <a:solidFill>
                <a:srgbClr val="FFFFFF"/>
              </a:solidFill>
            </a:endParaRPr>
          </a:p>
          <a:p>
            <a:pPr>
              <a:lnSpc>
                <a:spcPct val="90000"/>
              </a:lnSpc>
            </a:pPr>
            <a:r>
              <a:rPr lang="en-US" sz="2800" dirty="0"/>
              <a:t>Included in the kit is a bug container . This is a great activity to catch a pollinator and study it up-close and learn more about the insect.</a:t>
            </a:r>
          </a:p>
          <a:p>
            <a:pPr>
              <a:lnSpc>
                <a:spcPct val="90000"/>
              </a:lnSpc>
            </a:pPr>
            <a:r>
              <a:rPr lang="en-US" sz="2800" b="1" dirty="0">
                <a:solidFill>
                  <a:srgbClr val="FFFFFF"/>
                </a:solidFill>
              </a:rPr>
              <a:t>Great field guide when you catch your insects and study them.</a:t>
            </a:r>
          </a:p>
          <a:p>
            <a:pPr>
              <a:lnSpc>
                <a:spcPct val="90000"/>
              </a:lnSpc>
            </a:pPr>
            <a:r>
              <a:rPr lang="en-US" sz="2800" b="1" dirty="0">
                <a:solidFill>
                  <a:srgbClr val="FFFFFF"/>
                </a:solidFill>
                <a:hlinkClick r:id="rId2"/>
              </a:rPr>
              <a:t>https://lsa.umich.edu/content/dam/ummnh-assets/ummnh-docs/UMMNH_BugFieldGuide_2021.pdf</a:t>
            </a:r>
            <a:endParaRPr lang="en-US" sz="2800" b="1" dirty="0">
              <a:solidFill>
                <a:srgbClr val="FFFFFF"/>
              </a:solidFill>
            </a:endParaRPr>
          </a:p>
          <a:p>
            <a:pPr>
              <a:lnSpc>
                <a:spcPct val="90000"/>
              </a:lnSpc>
            </a:pPr>
            <a:endParaRPr lang="en-US" sz="2800" b="1" dirty="0">
              <a:solidFill>
                <a:srgbClr val="FFFFFF"/>
              </a:solidFill>
            </a:endParaRPr>
          </a:p>
          <a:p>
            <a:pPr>
              <a:lnSpc>
                <a:spcPct val="90000"/>
              </a:lnSpc>
            </a:pPr>
            <a:endParaRPr lang="en-US" sz="2800" b="1" dirty="0">
              <a:solidFill>
                <a:srgbClr val="FFFFFF"/>
              </a:solidFill>
            </a:endParaRPr>
          </a:p>
          <a:p>
            <a:pPr>
              <a:lnSpc>
                <a:spcPct val="90000"/>
              </a:lnSpc>
            </a:pPr>
            <a:endParaRPr lang="en-US" sz="2800" b="1" dirty="0">
              <a:solidFill>
                <a:srgbClr val="FFFFFF"/>
              </a:solidFill>
            </a:endParaRPr>
          </a:p>
          <a:p>
            <a:pPr>
              <a:lnSpc>
                <a:spcPct val="90000"/>
              </a:lnSpc>
            </a:pPr>
            <a:endParaRPr lang="en-US" sz="2800" b="1" dirty="0">
              <a:solidFill>
                <a:srgbClr val="FFFFFF"/>
              </a:solidFill>
            </a:endParaRPr>
          </a:p>
        </p:txBody>
      </p:sp>
      <p:pic>
        <p:nvPicPr>
          <p:cNvPr id="11" name="Content Placeholder 10">
            <a:extLst>
              <a:ext uri="{FF2B5EF4-FFF2-40B4-BE49-F238E27FC236}">
                <a16:creationId xmlns:a16="http://schemas.microsoft.com/office/drawing/2014/main" id="{364A9D3B-337A-383D-85F6-F2D305331893}"/>
              </a:ext>
            </a:extLst>
          </p:cNvPr>
          <p:cNvPicPr>
            <a:picLocks noGrp="1" noChangeAspect="1"/>
          </p:cNvPicPr>
          <p:nvPr>
            <p:ph idx="1"/>
          </p:nvPr>
        </p:nvPicPr>
        <p:blipFill>
          <a:blip r:embed="rId3"/>
          <a:stretch>
            <a:fillRect/>
          </a:stretch>
        </p:blipFill>
        <p:spPr>
          <a:xfrm>
            <a:off x="6096000" y="1321650"/>
            <a:ext cx="5455921" cy="4214699"/>
          </a:xfrm>
          <a:prstGeom prst="rect">
            <a:avLst/>
          </a:prstGeom>
        </p:spPr>
      </p:pic>
    </p:spTree>
    <p:extLst>
      <p:ext uri="{BB962C8B-B14F-4D97-AF65-F5344CB8AC3E}">
        <p14:creationId xmlns:p14="http://schemas.microsoft.com/office/powerpoint/2010/main" val="3055401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TM03457444[[fn=Basis]]</Template>
  <TotalTime>7338</TotalTime>
  <Words>3563</Words>
  <Application>Microsoft Office PowerPoint</Application>
  <PresentationFormat>Widescreen</PresentationFormat>
  <Paragraphs>205</Paragraphs>
  <Slides>26</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ADLaM Display</vt:lpstr>
      <vt:lpstr>Aptos</vt:lpstr>
      <vt:lpstr>Arial</vt:lpstr>
      <vt:lpstr>Corbel</vt:lpstr>
      <vt:lpstr>Tw Cen MT</vt:lpstr>
      <vt:lpstr>Tw Cen MT Condensed</vt:lpstr>
      <vt:lpstr>Wingdings</vt:lpstr>
      <vt:lpstr>Wingdings 3</vt:lpstr>
      <vt:lpstr>Basis</vt:lpstr>
      <vt:lpstr>Integral</vt:lpstr>
      <vt:lpstr>Knollwood Pollinator Garden </vt:lpstr>
      <vt:lpstr> </vt:lpstr>
      <vt:lpstr>Learning about pollinators and what they need to survive</vt:lpstr>
      <vt:lpstr>PowerPoint Presentation</vt:lpstr>
      <vt:lpstr>What are pollinators and Why do we need them?</vt:lpstr>
      <vt:lpstr>PowerPoint Presentation</vt:lpstr>
      <vt:lpstr>Planting wildflowers</vt:lpstr>
      <vt:lpstr>Growing hydroponic lettuce is a Growing hydroponic System</vt:lpstr>
      <vt:lpstr>incidental pollinators. While primarily known as predators that eat pests,  they also consume pollen and nectar, transferring pollen between flowers as they move. .  </vt:lpstr>
      <vt:lpstr>Introducing a few pollinators</vt:lpstr>
      <vt:lpstr>PowerPoint Presentation</vt:lpstr>
      <vt:lpstr>Butterflies as pollinators</vt:lpstr>
      <vt:lpstr>Butterfly water and housing</vt:lpstr>
      <vt:lpstr>Butterfly activity </vt:lpstr>
      <vt:lpstr>Bees</vt:lpstr>
      <vt:lpstr>Varieties of Honey </vt:lpstr>
      <vt:lpstr>Videos just on Bees</vt:lpstr>
      <vt:lpstr>How to make your mason bee home</vt:lpstr>
      <vt:lpstr>Hummingbird as a pollinator</vt:lpstr>
      <vt:lpstr>Homemade Hummingbird feeder</vt:lpstr>
      <vt:lpstr>Birds are pollinators</vt:lpstr>
      <vt:lpstr>PowerPoint Presentation</vt:lpstr>
      <vt:lpstr>Bookmark and Journal</vt:lpstr>
      <vt:lpstr>Our beautiful pollinator videos</vt:lpstr>
      <vt:lpstr>Websites for great pollinator projects</vt:lpstr>
      <vt:lpstr>Final word and download options.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Perry, Adam D. (Maintenance)</dc:creator>
  <cp:lastModifiedBy>Perry, Adam D. (Maintenance)</cp:lastModifiedBy>
  <cp:revision>3</cp:revision>
  <dcterms:created xsi:type="dcterms:W3CDTF">2026-04-18T18:29:55Z</dcterms:created>
  <dcterms:modified xsi:type="dcterms:W3CDTF">2026-05-18T17:07:13Z</dcterms:modified>
</cp:coreProperties>
</file>