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notesMasterIdLst>
    <p:notesMasterId r:id="rId13"/>
  </p:notesMasterIdLst>
  <p:sldIdLst>
    <p:sldId id="256" r:id="rId2"/>
    <p:sldId id="347" r:id="rId3"/>
    <p:sldId id="363" r:id="rId4"/>
    <p:sldId id="364" r:id="rId5"/>
    <p:sldId id="356" r:id="rId6"/>
    <p:sldId id="362" r:id="rId7"/>
    <p:sldId id="350" r:id="rId8"/>
    <p:sldId id="355" r:id="rId9"/>
    <p:sldId id="366" r:id="rId10"/>
    <p:sldId id="357" r:id="rId11"/>
    <p:sldId id="367"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7EDBCC-7BC0-4298-B6EF-836BFA91E864}" v="5" dt="2026-03-24T01:38:20.9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262400-1E9A-48CA-9CF4-17978A63D2C7}" type="datetimeFigureOut">
              <a:rPr lang="en-US" smtClean="0"/>
              <a:t>3/23/2026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DFB251-1988-48F5-A1F8-BFFE89F8A767}" type="slidenum">
              <a:rPr lang="en-US" smtClean="0"/>
              <a:t>‹#›</a:t>
            </a:fld>
            <a:endParaRPr lang="en-US"/>
          </a:p>
        </p:txBody>
      </p:sp>
    </p:spTree>
    <p:extLst>
      <p:ext uri="{BB962C8B-B14F-4D97-AF65-F5344CB8AC3E}">
        <p14:creationId xmlns:p14="http://schemas.microsoft.com/office/powerpoint/2010/main" val="2079197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5575" y="93663"/>
            <a:ext cx="4114800" cy="2314575"/>
          </a:xfrm>
        </p:spPr>
        <p:txBody>
          <a:bodyPr/>
          <a:lstStyle/>
          <a:p>
            <a:endParaRPr lang="en-US"/>
          </a:p>
        </p:txBody>
      </p:sp>
      <p:sp>
        <p:nvSpPr>
          <p:cNvPr id="3" name="Notes Placeholder 2"/>
          <p:cNvSpPr>
            <a:spLocks noGrp="1"/>
          </p:cNvSpPr>
          <p:nvPr>
            <p:ph type="body" idx="1"/>
          </p:nvPr>
        </p:nvSpPr>
        <p:spPr>
          <a:xfrm>
            <a:off x="90435" y="2408238"/>
            <a:ext cx="8922935" cy="4449762"/>
          </a:xfrm>
        </p:spPr>
        <p:txBody>
          <a:bodyPr/>
          <a:lstStyle/>
          <a:p>
            <a:r>
              <a:rPr lang="en-US" sz="1400" dirty="0"/>
              <a:t>For the daffodil it is planted in a clear planter- You can keep it there until you see the bulb sprouting and then transport it to the red pot I have included. </a:t>
            </a:r>
          </a:p>
          <a:p>
            <a:r>
              <a:rPr lang="en-US" sz="1400" dirty="0"/>
              <a:t>Steps for Success in March</a:t>
            </a:r>
          </a:p>
          <a:p>
            <a:r>
              <a:rPr lang="en-US" sz="1400" dirty="0"/>
              <a:t>In South Carolina, potted daffodils in spring should be placed in full sun to partial shade, aiming for at least 6 hours of sunlight for best blooming, but protected from intense, direct, all-day scorching sun. In SC's warmer climate, dappled shade or morning sun with afternoon shade helps prevent the soil from drying too quickly and scorching the foliage. </a:t>
            </a:r>
          </a:p>
          <a:p>
            <a:r>
              <a:rPr lang="en-US" sz="1400" dirty="0"/>
              <a:t>Location Strategy: In SC, you can place them under deciduous trees or on a covered patio that gets bright, indirect light to protect them from intense heat.</a:t>
            </a:r>
          </a:p>
          <a:p>
            <a:r>
              <a:rPr lang="en-US" sz="1400" dirty="0"/>
              <a:t>Watering: Potted daffodils need consistent moisture while growing, but they must not sit in waterlogged soil. Water whenever the soil feels dry to touch.</a:t>
            </a:r>
          </a:p>
          <a:p>
            <a:r>
              <a:rPr lang="en-US" sz="1400" dirty="0"/>
              <a:t>Post-Bloom Care: Once they finish blooming, keep the pots in the sun to help the foliage soak up energy for next year, allowing it to turn yellow before removing it.</a:t>
            </a:r>
          </a:p>
          <a:p>
            <a:r>
              <a:rPr lang="en-US" sz="1400" dirty="0"/>
              <a:t> Do not cut the foliage after blooming; let it die naturally to allow the bulb to store energy for next year. </a:t>
            </a:r>
          </a:p>
          <a:p>
            <a:r>
              <a:rPr lang="en-US" sz="1400" dirty="0"/>
              <a:t>This perennial bulb is suitable for reuse in South Carolina’s climate. Once the foliage has died back, the bulb should be removed from the pot, dried, and cleaned of any soil. Store the bulb in a breathable bag in a cool, dark, and dry environment. Due to the region’s mild winters, refrigerate the bulb (not in the freezer) for 12 to 16 weeks prior to planting it in a pot in October or November. This cold treatment simulates winter conditions and promotes blooming.</a:t>
            </a:r>
          </a:p>
          <a:p>
            <a:r>
              <a:rPr lang="en-US" sz="1200" b="1" dirty="0">
                <a:latin typeface="Times New Roman" panose="02020603050405020304" pitchFamily="18" charset="0"/>
                <a:cs typeface="Times New Roman" panose="02020603050405020304" pitchFamily="18" charset="0"/>
              </a:rPr>
              <a:t>In Zone 8a and 8b, plant daffodil bulbs in November or early December. While they can be planted in October, waiting until the soil cools below 60°F is ideal for southern zones, often allowing planting into late autumn or early winter before the ground freezes. </a:t>
            </a:r>
          </a:p>
          <a:p>
            <a:r>
              <a:rPr lang="en-US" sz="1200" b="1" dirty="0">
                <a:latin typeface="Times New Roman" panose="02020603050405020304" pitchFamily="18" charset="0"/>
                <a:cs typeface="Times New Roman" panose="02020603050405020304" pitchFamily="18" charset="0"/>
              </a:rPr>
              <a:t>Key Planting Tips for Zone 8:</a:t>
            </a:r>
          </a:p>
          <a:p>
            <a:r>
              <a:rPr lang="en-US" sz="1200" b="1" dirty="0">
                <a:latin typeface="Times New Roman" panose="02020603050405020304" pitchFamily="18" charset="0"/>
                <a:cs typeface="Times New Roman" panose="02020603050405020304" pitchFamily="18" charset="0"/>
              </a:rPr>
              <a:t>Timing: November is optimal for Zone 8, with late October to mid-December being acceptable.</a:t>
            </a:r>
          </a:p>
          <a:p>
            <a:r>
              <a:rPr lang="en-US" sz="1200" b="1" dirty="0">
                <a:latin typeface="Times New Roman" panose="02020603050405020304" pitchFamily="18" charset="0"/>
                <a:cs typeface="Times New Roman" panose="02020603050405020304" pitchFamily="18" charset="0"/>
              </a:rPr>
              <a:t>Preparation: No pre-chilling is required for daffodils in Zone 8.</a:t>
            </a:r>
          </a:p>
          <a:p>
            <a:r>
              <a:rPr lang="en-US" sz="1200" b="1" dirty="0">
                <a:latin typeface="Times New Roman" panose="02020603050405020304" pitchFamily="18" charset="0"/>
                <a:cs typeface="Times New Roman" panose="02020603050405020304" pitchFamily="18" charset="0"/>
              </a:rPr>
              <a:t>Depth: Plant bulbs 6 inches deep (or three times their height) to avoid premature sprouting.</a:t>
            </a:r>
          </a:p>
          <a:p>
            <a:r>
              <a:rPr lang="en-US" sz="1200" b="1" dirty="0">
                <a:latin typeface="Times New Roman" panose="02020603050405020304" pitchFamily="18" charset="0"/>
                <a:cs typeface="Times New Roman" panose="02020603050405020304" pitchFamily="18" charset="0"/>
              </a:rPr>
              <a:t>Location: Choose full sun to part shade with well-draining soil.</a:t>
            </a:r>
          </a:p>
          <a:p>
            <a:r>
              <a:rPr lang="en-US" sz="1200" b="1" dirty="0">
                <a:latin typeface="Times New Roman" panose="02020603050405020304" pitchFamily="18" charset="0"/>
                <a:cs typeface="Times New Roman" panose="02020603050405020304" pitchFamily="18" charset="0"/>
              </a:rPr>
              <a:t>Placement: Plant with the pointed end up and spaced 4–6 inches apart. </a:t>
            </a:r>
          </a:p>
          <a:p>
            <a:r>
              <a:rPr lang="en-US" sz="1200" b="1" dirty="0">
                <a:latin typeface="Times New Roman" panose="02020603050405020304" pitchFamily="18" charset="0"/>
                <a:cs typeface="Times New Roman" panose="02020603050405020304" pitchFamily="18" charset="0"/>
              </a:rPr>
              <a:t>Because Zone 8 has warmer, milder autumns, earlier planting (like September) can lead to premature growth, making late fall or early winter better to ensure the bulbs experience enough cold to bloom properly</a:t>
            </a: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2</a:t>
            </a:fld>
            <a:endParaRPr lang="en-US" noProof="0" dirty="0"/>
          </a:p>
        </p:txBody>
      </p:sp>
    </p:spTree>
    <p:extLst>
      <p:ext uri="{BB962C8B-B14F-4D97-AF65-F5344CB8AC3E}">
        <p14:creationId xmlns:p14="http://schemas.microsoft.com/office/powerpoint/2010/main" val="632539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4138"/>
            <a:ext cx="4114800" cy="2314575"/>
          </a:xfrm>
        </p:spPr>
        <p:txBody>
          <a:bodyPr/>
          <a:lstStyle/>
          <a:p>
            <a:endParaRPr lang="en-US"/>
          </a:p>
        </p:txBody>
      </p:sp>
      <p:sp>
        <p:nvSpPr>
          <p:cNvPr id="3" name="Notes Placeholder 2"/>
          <p:cNvSpPr>
            <a:spLocks noGrp="1"/>
          </p:cNvSpPr>
          <p:nvPr>
            <p:ph type="body" idx="1"/>
          </p:nvPr>
        </p:nvSpPr>
        <p:spPr>
          <a:xfrm>
            <a:off x="90435" y="2542233"/>
            <a:ext cx="8963130" cy="3458517"/>
          </a:xfrm>
        </p:spPr>
        <p:txBody>
          <a:bodyPr/>
          <a:lstStyle/>
          <a:p>
            <a:pPr marL="0" marR="0" lvl="0" indent="0" algn="l" defTabSz="1306241" rtl="0" eaLnBrk="1" fontAlgn="auto" latinLnBrk="0" hangingPunct="1">
              <a:lnSpc>
                <a:spcPct val="100000"/>
              </a:lnSpc>
              <a:spcBef>
                <a:spcPts val="0"/>
              </a:spcBef>
              <a:spcAft>
                <a:spcPts val="0"/>
              </a:spcAft>
              <a:buClrTx/>
              <a:buSzTx/>
              <a:buFontTx/>
              <a:buNone/>
              <a:tabLst/>
              <a:defRPr/>
            </a:pPr>
            <a:r>
              <a:rPr lang="en-US" sz="1715" kern="1200" dirty="0">
                <a:solidFill>
                  <a:schemeClr val="tx1"/>
                </a:solidFill>
                <a:effectLst/>
                <a:latin typeface="+mn-lt"/>
                <a:ea typeface="+mn-ea"/>
                <a:cs typeface="+mn-cs"/>
              </a:rPr>
              <a:t>I have provided an iris in a white cloth planter with soil, allowing you to plant it immediately upon returning home. In South Carolina, container-grown or potted irises are best planted in March to allow establishment before the onset of summer heat. When planting in spring, select a location with full sun and well-draining soil, ensuring the rhizome's top remains slightly exposed. Irises planted in pots typically bloom the same summer, whereas those planted directly in the ground may not bloom until the following spring. </a:t>
            </a:r>
            <a:r>
              <a:rPr lang="en-US" sz="1715" b="1" kern="1200" dirty="0">
                <a:solidFill>
                  <a:schemeClr val="tx1"/>
                </a:solidFill>
                <a:effectLst/>
                <a:latin typeface="+mn-lt"/>
                <a:ea typeface="+mn-ea"/>
                <a:cs typeface="+mn-cs"/>
              </a:rPr>
              <a:t>Detailed Post-Bloom Care for SC Potted Irises:   Remove Spent Blooms:</a:t>
            </a:r>
            <a:r>
              <a:rPr lang="en-US" sz="1715" kern="1200" dirty="0">
                <a:solidFill>
                  <a:schemeClr val="tx1"/>
                </a:solidFill>
                <a:effectLst/>
                <a:latin typeface="+mn-lt"/>
                <a:ea typeface="+mn-ea"/>
                <a:cs typeface="+mn-cs"/>
              </a:rPr>
              <a:t> As soon as the flowers wither, cut the stalk down to the base to prevent the plant from wasting energy on seeds.</a:t>
            </a:r>
            <a:r>
              <a:rPr lang="en-US" sz="1715" b="1" kern="1200" dirty="0">
                <a:solidFill>
                  <a:schemeClr val="tx1"/>
                </a:solidFill>
                <a:effectLst/>
                <a:latin typeface="+mn-lt"/>
                <a:ea typeface="+mn-ea"/>
                <a:cs typeface="+mn-cs"/>
              </a:rPr>
              <a:t>  Manage Foliage:</a:t>
            </a:r>
            <a:r>
              <a:rPr lang="en-US" sz="1715" kern="1200" dirty="0">
                <a:solidFill>
                  <a:schemeClr val="tx1"/>
                </a:solidFill>
                <a:effectLst/>
                <a:latin typeface="+mn-lt"/>
                <a:ea typeface="+mn-ea"/>
                <a:cs typeface="+mn-cs"/>
              </a:rPr>
              <a:t> Leave green, healthy leaves intact to continue photosynthesis, which stores energy in the rhizome for next year's bloom. Cut back, trim, or remove any browning or diseased foliage to tidy the pot.</a:t>
            </a:r>
            <a:r>
              <a:rPr lang="en-US" sz="1715" b="1" kern="1200" dirty="0">
                <a:solidFill>
                  <a:schemeClr val="tx1"/>
                </a:solidFill>
                <a:effectLst/>
                <a:latin typeface="+mn-lt"/>
                <a:ea typeface="+mn-ea"/>
                <a:cs typeface="+mn-cs"/>
              </a:rPr>
              <a:t>  Summer Maintenance:</a:t>
            </a:r>
            <a:r>
              <a:rPr lang="en-US" sz="1715" kern="1200" dirty="0">
                <a:solidFill>
                  <a:schemeClr val="tx1"/>
                </a:solidFill>
                <a:effectLst/>
                <a:latin typeface="+mn-lt"/>
                <a:ea typeface="+mn-ea"/>
                <a:cs typeface="+mn-cs"/>
              </a:rPr>
              <a:t> Keep the pot in full sun (at least 6 hours). Water only when the top 1-2 inches of soil are dry; overwatering in hot SC summers can cause rot.</a:t>
            </a:r>
            <a:r>
              <a:rPr lang="en-US" sz="1715" b="1" kern="1200" dirty="0">
                <a:solidFill>
                  <a:schemeClr val="tx1"/>
                </a:solidFill>
                <a:effectLst/>
                <a:latin typeface="+mn-lt"/>
                <a:ea typeface="+mn-ea"/>
                <a:cs typeface="+mn-cs"/>
              </a:rPr>
              <a:t>  Fall Care:</a:t>
            </a:r>
            <a:r>
              <a:rPr lang="en-US" sz="1715" kern="1200" dirty="0">
                <a:solidFill>
                  <a:schemeClr val="tx1"/>
                </a:solidFill>
                <a:effectLst/>
                <a:latin typeface="+mn-lt"/>
                <a:ea typeface="+mn-ea"/>
                <a:cs typeface="+mn-cs"/>
              </a:rPr>
              <a:t> In late summer or early fall, you can cut the leaf fans back to about 6 inches to keep them tidy.</a:t>
            </a:r>
            <a:r>
              <a:rPr lang="en-US" sz="1715" b="1" kern="1200" dirty="0">
                <a:solidFill>
                  <a:schemeClr val="tx1"/>
                </a:solidFill>
                <a:effectLst/>
                <a:latin typeface="+mn-lt"/>
                <a:ea typeface="+mn-ea"/>
                <a:cs typeface="+mn-cs"/>
              </a:rPr>
              <a:t>  Overwintering:</a:t>
            </a:r>
            <a:r>
              <a:rPr lang="en-US" sz="1715" kern="1200" dirty="0">
                <a:solidFill>
                  <a:schemeClr val="tx1"/>
                </a:solidFill>
                <a:effectLst/>
                <a:latin typeface="+mn-lt"/>
                <a:ea typeface="+mn-ea"/>
                <a:cs typeface="+mn-cs"/>
              </a:rPr>
              <a:t> Potted irises can stay outside in SC, but place them in a sheltered spot against the house to protect them from extreme wind.</a:t>
            </a: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4</a:t>
            </a:fld>
            <a:endParaRPr lang="en-US" noProof="0" dirty="0"/>
          </a:p>
        </p:txBody>
      </p:sp>
    </p:spTree>
    <p:extLst>
      <p:ext uri="{BB962C8B-B14F-4D97-AF65-F5344CB8AC3E}">
        <p14:creationId xmlns:p14="http://schemas.microsoft.com/office/powerpoint/2010/main" val="1613318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234950"/>
            <a:ext cx="4114800" cy="2314575"/>
          </a:xfrm>
        </p:spPr>
      </p:sp>
      <p:sp>
        <p:nvSpPr>
          <p:cNvPr id="3" name="Notes Placeholder 2"/>
          <p:cNvSpPr>
            <a:spLocks noGrp="1"/>
          </p:cNvSpPr>
          <p:nvPr>
            <p:ph type="body" idx="1"/>
          </p:nvPr>
        </p:nvSpPr>
        <p:spPr>
          <a:xfrm>
            <a:off x="572756" y="2703007"/>
            <a:ext cx="7656844" cy="3297743"/>
          </a:xfrm>
        </p:spPr>
        <p:txBody>
          <a:bodyPr/>
          <a:lstStyle/>
          <a:p>
            <a:r>
              <a:rPr lang="en-US" sz="1715" b="1" i="0" kern="1200" dirty="0">
                <a:solidFill>
                  <a:schemeClr val="tx1"/>
                </a:solidFill>
                <a:effectLst/>
                <a:latin typeface="+mn-lt"/>
                <a:ea typeface="+mn-ea"/>
                <a:cs typeface="+mn-cs"/>
              </a:rPr>
              <a:t>Key Tips for Success in SC Zone 8:</a:t>
            </a:r>
            <a:endParaRPr lang="en-US" sz="1715" b="0" i="0" kern="1200" dirty="0">
              <a:solidFill>
                <a:schemeClr val="tx1"/>
              </a:solidFill>
              <a:effectLst/>
              <a:latin typeface="+mn-lt"/>
              <a:ea typeface="+mn-ea"/>
              <a:cs typeface="+mn-cs"/>
            </a:endParaRPr>
          </a:p>
          <a:p>
            <a:r>
              <a:rPr lang="en-US" sz="1715" b="1" i="0" kern="1200" dirty="0">
                <a:solidFill>
                  <a:schemeClr val="tx1"/>
                </a:solidFill>
                <a:effectLst/>
                <a:latin typeface="+mn-lt"/>
                <a:ea typeface="+mn-ea"/>
                <a:cs typeface="+mn-cs"/>
              </a:rPr>
              <a:t>Planting Timing &amp; Depth:</a:t>
            </a:r>
            <a:r>
              <a:rPr lang="en-US" sz="1715" b="0" i="0" kern="1200" dirty="0">
                <a:solidFill>
                  <a:schemeClr val="tx1"/>
                </a:solidFill>
                <a:effectLst/>
                <a:latin typeface="+mn-lt"/>
                <a:ea typeface="+mn-ea"/>
                <a:cs typeface="+mn-cs"/>
              </a:rPr>
              <a:t> Plant in spring once soil hits </a:t>
            </a:r>
          </a:p>
          <a:p>
            <a:r>
              <a:rPr lang="en-US" sz="1715" b="0" i="0" kern="1200" dirty="0">
                <a:solidFill>
                  <a:schemeClr val="tx1"/>
                </a:solidFill>
                <a:effectLst/>
                <a:latin typeface="+mn-lt"/>
                <a:ea typeface="+mn-ea"/>
                <a:cs typeface="+mn-cs"/>
              </a:rPr>
              <a:t> (</a:t>
            </a:r>
          </a:p>
          <a:p>
            <a:r>
              <a:rPr lang="en-US" sz="1715" b="0" i="0" kern="1200" dirty="0">
                <a:solidFill>
                  <a:schemeClr val="tx1"/>
                </a:solidFill>
                <a:effectLst/>
                <a:latin typeface="+mn-lt"/>
                <a:ea typeface="+mn-ea"/>
                <a:cs typeface="+mn-cs"/>
              </a:rPr>
              <a:t>). Set them 4-6 inches deep and 6 inches apart to prevent them from toppling.</a:t>
            </a:r>
          </a:p>
          <a:p>
            <a:r>
              <a:rPr lang="en-US" sz="1715" b="1" i="0" kern="1200" dirty="0">
                <a:solidFill>
                  <a:schemeClr val="tx1"/>
                </a:solidFill>
                <a:effectLst/>
                <a:latin typeface="+mn-lt"/>
                <a:ea typeface="+mn-ea"/>
                <a:cs typeface="+mn-cs"/>
              </a:rPr>
              <a:t>Site Selection:</a:t>
            </a:r>
            <a:r>
              <a:rPr lang="en-US" sz="1715" b="0" i="0" kern="1200" dirty="0">
                <a:solidFill>
                  <a:schemeClr val="tx1"/>
                </a:solidFill>
                <a:effectLst/>
                <a:latin typeface="+mn-lt"/>
                <a:ea typeface="+mn-ea"/>
                <a:cs typeface="+mn-cs"/>
              </a:rPr>
              <a:t> Choose a location with 6-8 hours of direct sun.</a:t>
            </a:r>
          </a:p>
          <a:p>
            <a:r>
              <a:rPr lang="en-US" sz="1715" b="1" i="0" kern="1200" dirty="0">
                <a:solidFill>
                  <a:schemeClr val="tx1"/>
                </a:solidFill>
                <a:effectLst/>
                <a:latin typeface="+mn-lt"/>
                <a:ea typeface="+mn-ea"/>
                <a:cs typeface="+mn-cs"/>
              </a:rPr>
              <a:t>Soil &amp; Water:</a:t>
            </a:r>
            <a:r>
              <a:rPr lang="en-US" sz="1715" b="0" i="0" kern="1200" dirty="0">
                <a:solidFill>
                  <a:schemeClr val="tx1"/>
                </a:solidFill>
                <a:effectLst/>
                <a:latin typeface="+mn-lt"/>
                <a:ea typeface="+mn-ea"/>
                <a:cs typeface="+mn-cs"/>
              </a:rPr>
              <a:t> Soil should be well-drained; if you have heavy clay, amend with organic matter. Water weekly with at least 1 inch of water.</a:t>
            </a:r>
          </a:p>
          <a:p>
            <a:r>
              <a:rPr lang="en-US" sz="1715" b="1" i="0" kern="1200" dirty="0">
                <a:solidFill>
                  <a:schemeClr val="tx1"/>
                </a:solidFill>
                <a:effectLst/>
                <a:latin typeface="+mn-lt"/>
                <a:ea typeface="+mn-ea"/>
                <a:cs typeface="+mn-cs"/>
              </a:rPr>
              <a:t>Overwintering:</a:t>
            </a:r>
            <a:r>
              <a:rPr lang="en-US" sz="1715" b="0" i="0" kern="1200" dirty="0">
                <a:solidFill>
                  <a:schemeClr val="tx1"/>
                </a:solidFill>
                <a:effectLst/>
                <a:latin typeface="+mn-lt"/>
                <a:ea typeface="+mn-ea"/>
                <a:cs typeface="+mn-cs"/>
              </a:rPr>
              <a:t> While they can be treated as annuals, they are often perennial in Zone 8. In late fall, cut back foliage to ground level. Mulch with leaves or straw in late November for extra winter protection.</a:t>
            </a:r>
          </a:p>
          <a:p>
            <a:r>
              <a:rPr lang="en-US" sz="1715" b="1" i="0" kern="1200" dirty="0">
                <a:solidFill>
                  <a:schemeClr val="tx1"/>
                </a:solidFill>
                <a:effectLst/>
                <a:latin typeface="+mn-lt"/>
                <a:ea typeface="+mn-ea"/>
                <a:cs typeface="+mn-cs"/>
              </a:rPr>
              <a:t>Pest Management:</a:t>
            </a:r>
            <a:r>
              <a:rPr lang="en-US" sz="1715" b="0" i="0" kern="1200" dirty="0">
                <a:solidFill>
                  <a:schemeClr val="tx1"/>
                </a:solidFill>
                <a:effectLst/>
                <a:latin typeface="+mn-lt"/>
                <a:ea typeface="+mn-ea"/>
                <a:cs typeface="+mn-cs"/>
              </a:rPr>
              <a:t> The main pest is thrips, which cause, silvery streaks on leaves/flowers. Control them by using insecticidal soap or Neem oil at the first sign of damage.</a:t>
            </a:r>
          </a:p>
          <a:p>
            <a:r>
              <a:rPr lang="en-US" sz="1715" b="1" i="0" kern="1200" dirty="0">
                <a:solidFill>
                  <a:schemeClr val="tx1"/>
                </a:solidFill>
                <a:effectLst/>
                <a:latin typeface="+mn-lt"/>
                <a:ea typeface="+mn-ea"/>
                <a:cs typeface="+mn-cs"/>
              </a:rPr>
              <a:t>Staking:</a:t>
            </a:r>
            <a:r>
              <a:rPr lang="en-US" sz="1715" b="0" i="0" kern="1200" dirty="0">
                <a:solidFill>
                  <a:schemeClr val="tx1"/>
                </a:solidFill>
                <a:effectLst/>
                <a:latin typeface="+mn-lt"/>
                <a:ea typeface="+mn-ea"/>
                <a:cs typeface="+mn-cs"/>
              </a:rPr>
              <a:t> Because they can grow very tall, placing them near a wall or using stakes/cages can provide support.</a:t>
            </a: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5</a:t>
            </a:fld>
            <a:endParaRPr lang="en-US" noProof="0" dirty="0"/>
          </a:p>
        </p:txBody>
      </p:sp>
    </p:spTree>
    <p:extLst>
      <p:ext uri="{BB962C8B-B14F-4D97-AF65-F5344CB8AC3E}">
        <p14:creationId xmlns:p14="http://schemas.microsoft.com/office/powerpoint/2010/main" val="3761222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6</a:t>
            </a:fld>
            <a:endParaRPr lang="en-US" noProof="0" dirty="0"/>
          </a:p>
        </p:txBody>
      </p:sp>
    </p:spTree>
    <p:extLst>
      <p:ext uri="{BB962C8B-B14F-4D97-AF65-F5344CB8AC3E}">
        <p14:creationId xmlns:p14="http://schemas.microsoft.com/office/powerpoint/2010/main" val="58216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655638"/>
            <a:ext cx="4114800" cy="2314575"/>
          </a:xfrm>
        </p:spPr>
      </p:sp>
      <p:sp>
        <p:nvSpPr>
          <p:cNvPr id="3" name="Notes Placeholder 2"/>
          <p:cNvSpPr>
            <a:spLocks noGrp="1"/>
          </p:cNvSpPr>
          <p:nvPr>
            <p:ph type="body" idx="1"/>
          </p:nvPr>
        </p:nvSpPr>
        <p:spPr>
          <a:xfrm>
            <a:off x="-1" y="2970213"/>
            <a:ext cx="9053565" cy="3030537"/>
          </a:xfrm>
        </p:spPr>
        <p:txBody>
          <a:bodyPr/>
          <a:lstStyle/>
          <a:p>
            <a:r>
              <a:rPr lang="en-US" b="1" dirty="0"/>
              <a:t>Key Tips for Success in Zone 8 SC: these need to be grown in the ground. </a:t>
            </a:r>
            <a:endParaRPr lang="en-US" dirty="0"/>
          </a:p>
          <a:p>
            <a:r>
              <a:rPr lang="en-US" b="1" dirty="0"/>
              <a:t>Site Selection:</a:t>
            </a:r>
            <a:r>
              <a:rPr lang="en-US" dirty="0"/>
              <a:t> Choose a location with at least 6 hours of full sun.</a:t>
            </a:r>
          </a:p>
          <a:p>
            <a:r>
              <a:rPr lang="en-US" b="1" dirty="0"/>
              <a:t>Soil Preparation:</a:t>
            </a:r>
            <a:r>
              <a:rPr lang="en-US" dirty="0"/>
              <a:t> Wildflowers thrive in poor, well-drained soil. Avoid fertilizer, as it promotes weeds over wildflowers. Remove existing grass and weeds by tilling, sod cutting, or smothering.</a:t>
            </a:r>
          </a:p>
          <a:p>
            <a:r>
              <a:rPr lang="en-US" b="1" dirty="0"/>
              <a:t>When to Plant:</a:t>
            </a:r>
            <a:r>
              <a:rPr lang="en-US" dirty="0"/>
              <a:t> Fall is ideal for sowing in SC (8 weeks before the first hard frost) to allow seeds to cold-stratify over winter. Early spring is also effective once the soil reaches </a:t>
            </a:r>
          </a:p>
          <a:p>
            <a:r>
              <a:rPr lang="en-US" dirty="0"/>
              <a:t> and the last frost has passed.</a:t>
            </a:r>
          </a:p>
          <a:p>
            <a:r>
              <a:rPr lang="en-US" b="1" dirty="0"/>
              <a:t>Sowing Method:</a:t>
            </a:r>
            <a:r>
              <a:rPr lang="en-US" dirty="0"/>
              <a:t> Mix seeds with sand (8 parts sand to 1 part seed) for better distribution. Spread half the seeds walking north-to-south, then the other half east-to-west.</a:t>
            </a:r>
          </a:p>
          <a:p>
            <a:r>
              <a:rPr lang="en-US" b="1" dirty="0"/>
              <a:t>Seed-to-Soil Contact:</a:t>
            </a:r>
            <a:r>
              <a:rPr lang="en-US" dirty="0"/>
              <a:t> Do not bury the seeds; they need light to germinate. Instead, press them into the soil using a roller or by walking on plywood placed over the seeded area.</a:t>
            </a:r>
          </a:p>
          <a:p>
            <a:r>
              <a:rPr lang="en-US" b="1" dirty="0"/>
              <a:t>Watering:</a:t>
            </a:r>
            <a:r>
              <a:rPr lang="en-US" dirty="0"/>
              <a:t> Keep the soil moist for 4–6 weeks until seedlings are </a:t>
            </a:r>
          </a:p>
          <a:p>
            <a:r>
              <a:rPr lang="en-US" dirty="0"/>
              <a:t> inches tall, then water only during dry spells</a:t>
            </a: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7</a:t>
            </a:fld>
            <a:endParaRPr lang="en-US" noProof="0" dirty="0"/>
          </a:p>
        </p:txBody>
      </p:sp>
    </p:spTree>
    <p:extLst>
      <p:ext uri="{BB962C8B-B14F-4D97-AF65-F5344CB8AC3E}">
        <p14:creationId xmlns:p14="http://schemas.microsoft.com/office/powerpoint/2010/main" val="1069622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184150"/>
            <a:ext cx="4114800" cy="2314575"/>
          </a:xfrm>
        </p:spPr>
      </p:sp>
      <p:sp>
        <p:nvSpPr>
          <p:cNvPr id="3" name="Notes Placeholder 2"/>
          <p:cNvSpPr>
            <a:spLocks noGrp="1"/>
          </p:cNvSpPr>
          <p:nvPr>
            <p:ph type="body" idx="1"/>
          </p:nvPr>
        </p:nvSpPr>
        <p:spPr>
          <a:xfrm>
            <a:off x="914400" y="2682910"/>
            <a:ext cx="7315200" cy="3831000"/>
          </a:xfrm>
        </p:spPr>
        <p:txBody>
          <a:bodyPr/>
          <a:lstStyle/>
          <a:p>
            <a:r>
              <a:rPr lang="en-US" dirty="0"/>
              <a:t>I have included a white potting containers.  You will use one for the Daisies.  If you love what you grow, you can put in the ground the next year. Here are some instructions:</a:t>
            </a:r>
          </a:p>
          <a:p>
            <a:r>
              <a:rPr lang="en-US" sz="1715" b="1" i="0" kern="1200" dirty="0">
                <a:solidFill>
                  <a:schemeClr val="tx1"/>
                </a:solidFill>
                <a:effectLst/>
                <a:latin typeface="+mn-lt"/>
                <a:ea typeface="+mn-ea"/>
                <a:cs typeface="+mn-cs"/>
              </a:rPr>
              <a:t>Key Tips for Success:</a:t>
            </a:r>
            <a:endParaRPr lang="en-US" sz="1715" b="0" i="0" kern="1200" dirty="0">
              <a:solidFill>
                <a:schemeClr val="tx1"/>
              </a:solidFill>
              <a:effectLst/>
              <a:latin typeface="+mn-lt"/>
              <a:ea typeface="+mn-ea"/>
              <a:cs typeface="+mn-cs"/>
            </a:endParaRPr>
          </a:p>
          <a:p>
            <a:r>
              <a:rPr lang="en-US" sz="1715" b="1" i="0" kern="1200" dirty="0">
                <a:solidFill>
                  <a:schemeClr val="tx1"/>
                </a:solidFill>
                <a:effectLst/>
                <a:latin typeface="+mn-lt"/>
                <a:ea typeface="+mn-ea"/>
                <a:cs typeface="+mn-cs"/>
              </a:rPr>
              <a:t>Best Time:</a:t>
            </a:r>
            <a:r>
              <a:rPr lang="en-US" sz="1715" b="0" i="0" kern="1200" dirty="0">
                <a:solidFill>
                  <a:schemeClr val="tx1"/>
                </a:solidFill>
                <a:effectLst/>
                <a:latin typeface="+mn-lt"/>
                <a:ea typeface="+mn-ea"/>
                <a:cs typeface="+mn-cs"/>
              </a:rPr>
              <a:t> Fall (preferred) or early spring (after danger of frost).</a:t>
            </a:r>
          </a:p>
          <a:p>
            <a:r>
              <a:rPr lang="en-US" sz="1715" b="1" i="0" kern="1200" dirty="0">
                <a:solidFill>
                  <a:schemeClr val="tx1"/>
                </a:solidFill>
                <a:effectLst/>
                <a:latin typeface="+mn-lt"/>
                <a:ea typeface="+mn-ea"/>
                <a:cs typeface="+mn-cs"/>
              </a:rPr>
              <a:t>Containers:</a:t>
            </a:r>
            <a:r>
              <a:rPr lang="en-US" sz="1715" b="0" i="0" kern="1200" dirty="0">
                <a:solidFill>
                  <a:schemeClr val="tx1"/>
                </a:solidFill>
                <a:effectLst/>
                <a:latin typeface="+mn-lt"/>
                <a:ea typeface="+mn-ea"/>
                <a:cs typeface="+mn-cs"/>
              </a:rPr>
              <a:t> Use pots at least 12 inches deep with drainage holes. Avoid unglazed terra cotta as it dries out too fast.</a:t>
            </a:r>
          </a:p>
          <a:p>
            <a:r>
              <a:rPr lang="en-US" sz="1715" b="1" i="0" kern="1200" dirty="0">
                <a:solidFill>
                  <a:schemeClr val="tx1"/>
                </a:solidFill>
                <a:effectLst/>
                <a:latin typeface="+mn-lt"/>
                <a:ea typeface="+mn-ea"/>
                <a:cs typeface="+mn-cs"/>
              </a:rPr>
              <a:t>Soil:</a:t>
            </a:r>
            <a:r>
              <a:rPr lang="en-US" sz="1715" b="0" i="0" kern="1200" dirty="0">
                <a:solidFill>
                  <a:schemeClr val="tx1"/>
                </a:solidFill>
                <a:effectLst/>
                <a:latin typeface="+mn-lt"/>
                <a:ea typeface="+mn-ea"/>
                <a:cs typeface="+mn-cs"/>
              </a:rPr>
              <a:t> Use a well-draining, all-purpose potting soil.</a:t>
            </a:r>
          </a:p>
          <a:p>
            <a:r>
              <a:rPr lang="en-US" sz="1715" b="1" i="0" kern="1200" dirty="0">
                <a:solidFill>
                  <a:schemeClr val="tx1"/>
                </a:solidFill>
                <a:effectLst/>
                <a:latin typeface="+mn-lt"/>
                <a:ea typeface="+mn-ea"/>
                <a:cs typeface="+mn-cs"/>
              </a:rPr>
              <a:t>Light:</a:t>
            </a:r>
            <a:r>
              <a:rPr lang="en-US" sz="1715" b="0" i="0" kern="1200" dirty="0">
                <a:solidFill>
                  <a:schemeClr val="tx1"/>
                </a:solidFill>
                <a:effectLst/>
                <a:latin typeface="+mn-lt"/>
                <a:ea typeface="+mn-ea"/>
                <a:cs typeface="+mn-cs"/>
              </a:rPr>
              <a:t> Place in full sun (6-8 hours).</a:t>
            </a:r>
          </a:p>
          <a:p>
            <a:r>
              <a:rPr lang="en-US" sz="1715" b="1" i="0" kern="1200" dirty="0">
                <a:solidFill>
                  <a:schemeClr val="tx1"/>
                </a:solidFill>
                <a:effectLst/>
                <a:latin typeface="+mn-lt"/>
                <a:ea typeface="+mn-ea"/>
                <a:cs typeface="+mn-cs"/>
              </a:rPr>
              <a:t>Water/Care:</a:t>
            </a:r>
            <a:r>
              <a:rPr lang="en-US" sz="1715" b="0" i="0" kern="1200" dirty="0">
                <a:solidFill>
                  <a:schemeClr val="tx1"/>
                </a:solidFill>
                <a:effectLst/>
                <a:latin typeface="+mn-lt"/>
                <a:ea typeface="+mn-ea"/>
                <a:cs typeface="+mn-cs"/>
              </a:rPr>
              <a:t> Water whenever the topsoil feels dry. Deadhead (remove faded flowers) regularly to promote more blooms.</a:t>
            </a:r>
          </a:p>
          <a:p>
            <a:r>
              <a:rPr lang="en-US" sz="1715" b="1" i="0" kern="1200" dirty="0">
                <a:solidFill>
                  <a:schemeClr val="tx1"/>
                </a:solidFill>
                <a:effectLst/>
                <a:latin typeface="+mn-lt"/>
                <a:ea typeface="+mn-ea"/>
                <a:cs typeface="+mn-cs"/>
              </a:rPr>
              <a:t>Zone 8 Considerations:</a:t>
            </a:r>
            <a:r>
              <a:rPr lang="en-US" sz="1715" b="0" i="0" kern="1200" dirty="0">
                <a:solidFill>
                  <a:schemeClr val="tx1"/>
                </a:solidFill>
                <a:effectLst/>
                <a:latin typeface="+mn-lt"/>
                <a:ea typeface="+mn-ea"/>
                <a:cs typeface="+mn-cs"/>
              </a:rPr>
              <a:t> In humid SC summers, ensure good airflow to prevent disease. For winter, move pots to a sheltered, warmer spot to protect them</a:t>
            </a: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8</a:t>
            </a:fld>
            <a:endParaRPr lang="en-US" noProof="0" dirty="0"/>
          </a:p>
        </p:txBody>
      </p:sp>
    </p:spTree>
    <p:extLst>
      <p:ext uri="{BB962C8B-B14F-4D97-AF65-F5344CB8AC3E}">
        <p14:creationId xmlns:p14="http://schemas.microsoft.com/office/powerpoint/2010/main" val="3638746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123825"/>
            <a:ext cx="4114800" cy="2314575"/>
          </a:xfrm>
        </p:spPr>
      </p:sp>
      <p:sp>
        <p:nvSpPr>
          <p:cNvPr id="3" name="Notes Placeholder 2"/>
          <p:cNvSpPr>
            <a:spLocks noGrp="1"/>
          </p:cNvSpPr>
          <p:nvPr>
            <p:ph type="body" idx="1"/>
          </p:nvPr>
        </p:nvSpPr>
        <p:spPr>
          <a:xfrm>
            <a:off x="914400" y="2622620"/>
            <a:ext cx="7315200" cy="3378130"/>
          </a:xfrm>
        </p:spPr>
        <p:txBody>
          <a:bodyPr/>
          <a:lstStyle/>
          <a:p>
            <a:pPr fontAlgn="base"/>
            <a:r>
              <a:rPr lang="en-US" sz="1715" b="1" i="0" kern="1200" dirty="0">
                <a:solidFill>
                  <a:schemeClr val="tx1"/>
                </a:solidFill>
                <a:effectLst/>
                <a:latin typeface="+mn-lt"/>
                <a:ea typeface="+mn-ea"/>
                <a:cs typeface="+mn-cs"/>
              </a:rPr>
              <a:t>Quick Guide to Growing Marigolds in South Carolina</a:t>
            </a:r>
          </a:p>
          <a:p>
            <a:pPr fontAlgn="base"/>
            <a:r>
              <a:rPr lang="en-US" sz="1715" b="1" i="0" kern="1200" dirty="0">
                <a:solidFill>
                  <a:schemeClr val="tx1"/>
                </a:solidFill>
                <a:effectLst/>
                <a:latin typeface="+mn-lt"/>
                <a:ea typeface="+mn-ea"/>
                <a:cs typeface="+mn-cs"/>
              </a:rPr>
              <a:t>Plant Type: </a:t>
            </a:r>
            <a:r>
              <a:rPr lang="en-US" sz="1715" b="0" i="0" kern="1200" dirty="0">
                <a:solidFill>
                  <a:schemeClr val="tx1"/>
                </a:solidFill>
                <a:effectLst/>
                <a:latin typeface="+mn-lt"/>
                <a:ea typeface="+mn-ea"/>
                <a:cs typeface="+mn-cs"/>
              </a:rPr>
              <a:t>Warm-season annual</a:t>
            </a:r>
            <a:br>
              <a:rPr lang="en-US" sz="1715" b="0" i="0" kern="1200" dirty="0">
                <a:solidFill>
                  <a:schemeClr val="tx1"/>
                </a:solidFill>
                <a:effectLst/>
                <a:latin typeface="+mn-lt"/>
                <a:ea typeface="+mn-ea"/>
                <a:cs typeface="+mn-cs"/>
              </a:rPr>
            </a:br>
            <a:r>
              <a:rPr lang="en-US" sz="1715" b="1" i="0" kern="1200" dirty="0">
                <a:solidFill>
                  <a:schemeClr val="tx1"/>
                </a:solidFill>
                <a:effectLst/>
                <a:latin typeface="+mn-lt"/>
                <a:ea typeface="+mn-ea"/>
                <a:cs typeface="+mn-cs"/>
              </a:rPr>
              <a:t>Height/Spread: </a:t>
            </a:r>
            <a:r>
              <a:rPr lang="en-US" sz="1715" b="0" i="0" kern="1200" dirty="0">
                <a:solidFill>
                  <a:schemeClr val="tx1"/>
                </a:solidFill>
                <a:effectLst/>
                <a:latin typeface="+mn-lt"/>
                <a:ea typeface="+mn-ea"/>
                <a:cs typeface="+mn-cs"/>
              </a:rPr>
              <a:t>6 inches to 3 feet tall, varies by cultivar</a:t>
            </a:r>
            <a:br>
              <a:rPr lang="en-US" sz="1715" b="0" i="0" kern="1200" dirty="0">
                <a:solidFill>
                  <a:schemeClr val="tx1"/>
                </a:solidFill>
                <a:effectLst/>
                <a:latin typeface="+mn-lt"/>
                <a:ea typeface="+mn-ea"/>
                <a:cs typeface="+mn-cs"/>
              </a:rPr>
            </a:br>
            <a:r>
              <a:rPr lang="en-US" sz="1715" b="1" i="0" kern="1200" dirty="0">
                <a:solidFill>
                  <a:schemeClr val="tx1"/>
                </a:solidFill>
                <a:effectLst/>
                <a:latin typeface="+mn-lt"/>
                <a:ea typeface="+mn-ea"/>
                <a:cs typeface="+mn-cs"/>
              </a:rPr>
              <a:t>Sunlight Needs:</a:t>
            </a:r>
            <a:r>
              <a:rPr lang="en-US" sz="1715" b="0" i="0" kern="1200" dirty="0">
                <a:solidFill>
                  <a:schemeClr val="tx1"/>
                </a:solidFill>
                <a:effectLst/>
                <a:latin typeface="+mn-lt"/>
                <a:ea typeface="+mn-ea"/>
                <a:cs typeface="+mn-cs"/>
              </a:rPr>
              <a:t> Full sun (6 or more hours daily)</a:t>
            </a:r>
            <a:br>
              <a:rPr lang="en-US" sz="1715" b="0" i="0" kern="1200" dirty="0">
                <a:solidFill>
                  <a:schemeClr val="tx1"/>
                </a:solidFill>
                <a:effectLst/>
                <a:latin typeface="+mn-lt"/>
                <a:ea typeface="+mn-ea"/>
                <a:cs typeface="+mn-cs"/>
              </a:rPr>
            </a:br>
            <a:r>
              <a:rPr lang="en-US" sz="1715" b="1" i="0" kern="1200" dirty="0">
                <a:solidFill>
                  <a:schemeClr val="tx1"/>
                </a:solidFill>
                <a:effectLst/>
                <a:latin typeface="+mn-lt"/>
                <a:ea typeface="+mn-ea"/>
                <a:cs typeface="+mn-cs"/>
              </a:rPr>
              <a:t>Soil Type: </a:t>
            </a:r>
            <a:r>
              <a:rPr lang="en-US" sz="1715" b="0" i="0" kern="1200" dirty="0">
                <a:solidFill>
                  <a:schemeClr val="tx1"/>
                </a:solidFill>
                <a:effectLst/>
                <a:latin typeface="+mn-lt"/>
                <a:ea typeface="+mn-ea"/>
                <a:cs typeface="+mn-cs"/>
              </a:rPr>
              <a:t>Well-drained loamy soil, slightly acidic (pH 5.5 to 7.0)</a:t>
            </a:r>
            <a:br>
              <a:rPr lang="en-US" sz="1715" b="0" i="0" kern="1200" dirty="0">
                <a:solidFill>
                  <a:schemeClr val="tx1"/>
                </a:solidFill>
                <a:effectLst/>
                <a:latin typeface="+mn-lt"/>
                <a:ea typeface="+mn-ea"/>
                <a:cs typeface="+mn-cs"/>
              </a:rPr>
            </a:br>
            <a:r>
              <a:rPr lang="en-US" sz="1715" b="1" i="0" kern="1200" dirty="0">
                <a:solidFill>
                  <a:schemeClr val="tx1"/>
                </a:solidFill>
                <a:effectLst/>
                <a:latin typeface="+mn-lt"/>
                <a:ea typeface="+mn-ea"/>
                <a:cs typeface="+mn-cs"/>
              </a:rPr>
              <a:t>Bloom Time: </a:t>
            </a:r>
            <a:r>
              <a:rPr lang="en-US" sz="1715" b="0" i="0" kern="1200" dirty="0">
                <a:solidFill>
                  <a:schemeClr val="tx1"/>
                </a:solidFill>
                <a:effectLst/>
                <a:latin typeface="+mn-lt"/>
                <a:ea typeface="+mn-ea"/>
                <a:cs typeface="+mn-cs"/>
              </a:rPr>
              <a:t>Early summer to frost</a:t>
            </a:r>
            <a:br>
              <a:rPr lang="en-US" sz="1715" b="0" i="0" kern="1200" dirty="0">
                <a:solidFill>
                  <a:schemeClr val="tx1"/>
                </a:solidFill>
                <a:effectLst/>
                <a:latin typeface="+mn-lt"/>
                <a:ea typeface="+mn-ea"/>
                <a:cs typeface="+mn-cs"/>
              </a:rPr>
            </a:br>
            <a:r>
              <a:rPr lang="en-US" sz="1715" b="1" i="0" kern="1200" dirty="0">
                <a:solidFill>
                  <a:schemeClr val="tx1"/>
                </a:solidFill>
                <a:effectLst/>
                <a:latin typeface="+mn-lt"/>
                <a:ea typeface="+mn-ea"/>
                <a:cs typeface="+mn-cs"/>
              </a:rPr>
              <a:t>Water Needs: </a:t>
            </a:r>
            <a:r>
              <a:rPr lang="en-US" sz="1715" b="0" i="0" kern="1200" dirty="0">
                <a:solidFill>
                  <a:schemeClr val="tx1"/>
                </a:solidFill>
                <a:effectLst/>
                <a:latin typeface="+mn-lt"/>
                <a:ea typeface="+mn-ea"/>
                <a:cs typeface="+mn-cs"/>
              </a:rPr>
              <a:t>About 1 inch per week; let the soil dry between waterings</a:t>
            </a:r>
            <a:br>
              <a:rPr lang="en-US" sz="1715" b="0" i="0" kern="1200" dirty="0">
                <a:solidFill>
                  <a:schemeClr val="tx1"/>
                </a:solidFill>
                <a:effectLst/>
                <a:latin typeface="+mn-lt"/>
                <a:ea typeface="+mn-ea"/>
                <a:cs typeface="+mn-cs"/>
              </a:rPr>
            </a:br>
            <a:r>
              <a:rPr lang="en-US" sz="1715" b="1" i="0" kern="1200" dirty="0">
                <a:solidFill>
                  <a:schemeClr val="tx1"/>
                </a:solidFill>
                <a:effectLst/>
                <a:latin typeface="+mn-lt"/>
                <a:ea typeface="+mn-ea"/>
                <a:cs typeface="+mn-cs"/>
              </a:rPr>
              <a:t>Uses in Landscape: </a:t>
            </a:r>
            <a:r>
              <a:rPr lang="en-US" sz="1715" b="0" i="0" kern="1200" dirty="0">
                <a:solidFill>
                  <a:schemeClr val="tx1"/>
                </a:solidFill>
                <a:effectLst/>
                <a:latin typeface="+mn-lt"/>
                <a:ea typeface="+mn-ea"/>
                <a:cs typeface="+mn-cs"/>
              </a:rPr>
              <a:t>Borders, mass plantings, containers, cut flowers, cover crops</a:t>
            </a:r>
            <a:br>
              <a:rPr lang="en-US" sz="1715" b="0" i="0" kern="1200" dirty="0">
                <a:solidFill>
                  <a:schemeClr val="tx1"/>
                </a:solidFill>
                <a:effectLst/>
                <a:latin typeface="+mn-lt"/>
                <a:ea typeface="+mn-ea"/>
                <a:cs typeface="+mn-cs"/>
              </a:rPr>
            </a:br>
            <a:r>
              <a:rPr lang="en-US" sz="1715" b="1" i="0" kern="1200" dirty="0">
                <a:solidFill>
                  <a:schemeClr val="tx1"/>
                </a:solidFill>
                <a:effectLst/>
                <a:latin typeface="+mn-lt"/>
                <a:ea typeface="+mn-ea"/>
                <a:cs typeface="+mn-cs"/>
              </a:rPr>
              <a:t>Maintenance Tips: </a:t>
            </a:r>
            <a:r>
              <a:rPr lang="en-US" sz="1715" b="0" i="0" kern="1200" dirty="0">
                <a:solidFill>
                  <a:schemeClr val="tx1"/>
                </a:solidFill>
                <a:effectLst/>
                <a:latin typeface="+mn-lt"/>
                <a:ea typeface="+mn-ea"/>
                <a:cs typeface="+mn-cs"/>
              </a:rPr>
              <a:t>Remove spent blooms; stake tall African types if needed</a:t>
            </a:r>
            <a:br>
              <a:rPr lang="en-US" sz="1715" b="0" i="0" kern="1200" dirty="0">
                <a:solidFill>
                  <a:schemeClr val="tx1"/>
                </a:solidFill>
                <a:effectLst/>
                <a:latin typeface="+mn-lt"/>
                <a:ea typeface="+mn-ea"/>
                <a:cs typeface="+mn-cs"/>
              </a:rPr>
            </a:br>
            <a:r>
              <a:rPr lang="en-US" sz="1715" b="1" i="0" kern="1200" dirty="0">
                <a:solidFill>
                  <a:schemeClr val="tx1"/>
                </a:solidFill>
                <a:effectLst/>
                <a:latin typeface="+mn-lt"/>
                <a:ea typeface="+mn-ea"/>
                <a:cs typeface="+mn-cs"/>
              </a:rPr>
              <a:t>Deer Resistance: </a:t>
            </a:r>
            <a:r>
              <a:rPr lang="en-US" sz="1715" b="0" i="0" kern="1200" dirty="0">
                <a:solidFill>
                  <a:schemeClr val="tx1"/>
                </a:solidFill>
                <a:effectLst/>
                <a:latin typeface="+mn-lt"/>
                <a:ea typeface="+mn-ea"/>
                <a:cs typeface="+mn-cs"/>
              </a:rPr>
              <a:t>Yes – foliage is strongly scented and unappealing to deer</a:t>
            </a:r>
          </a:p>
          <a:p>
            <a:pPr fontAlgn="base"/>
            <a:r>
              <a:rPr lang="en-US" sz="1715" b="1" i="0" kern="1200" dirty="0">
                <a:solidFill>
                  <a:schemeClr val="tx1"/>
                </a:solidFill>
                <a:effectLst/>
                <a:latin typeface="+mn-lt"/>
                <a:ea typeface="+mn-ea"/>
                <a:cs typeface="+mn-cs"/>
              </a:rPr>
              <a:t>About Marigolds (</a:t>
            </a:r>
            <a:r>
              <a:rPr lang="en-US" sz="1715" b="1" i="1" kern="1200" dirty="0">
                <a:solidFill>
                  <a:schemeClr val="tx1"/>
                </a:solidFill>
                <a:effectLst/>
                <a:latin typeface="+mn-lt"/>
                <a:ea typeface="+mn-ea"/>
                <a:cs typeface="+mn-cs"/>
              </a:rPr>
              <a:t>Tagetes spp.</a:t>
            </a:r>
            <a:r>
              <a:rPr lang="en-US" sz="1715" b="1" i="0" kern="1200" dirty="0">
                <a:solidFill>
                  <a:schemeClr val="tx1"/>
                </a:solidFill>
                <a:effectLst/>
                <a:latin typeface="+mn-lt"/>
                <a:ea typeface="+mn-ea"/>
                <a:cs typeface="+mn-cs"/>
              </a:rPr>
              <a:t>)</a:t>
            </a:r>
          </a:p>
          <a:p>
            <a:pPr fontAlgn="base"/>
            <a:r>
              <a:rPr lang="en-US" sz="1715" b="0" i="0" kern="1200" dirty="0">
                <a:solidFill>
                  <a:schemeClr val="tx1"/>
                </a:solidFill>
                <a:effectLst/>
                <a:latin typeface="+mn-lt"/>
                <a:ea typeface="+mn-ea"/>
                <a:cs typeface="+mn-cs"/>
              </a:rPr>
              <a:t>Marigolds are easy to grow, economical, bloom reliably all summer, and have few insect and disease problems. These bright, cheerful flowers thrive in South Carolina’s warm climate and are suitable for both beginner and experienced gardeners.</a:t>
            </a: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10</a:t>
            </a:fld>
            <a:endParaRPr lang="en-US" noProof="0" dirty="0"/>
          </a:p>
        </p:txBody>
      </p:sp>
    </p:spTree>
    <p:extLst>
      <p:ext uri="{BB962C8B-B14F-4D97-AF65-F5344CB8AC3E}">
        <p14:creationId xmlns:p14="http://schemas.microsoft.com/office/powerpoint/2010/main" val="2497278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4C15E7A-8577-4EAA-9B02-A25441E65113}" type="datetimeFigureOut">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3647909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C15E7A-8577-4EAA-9B02-A25441E65113}" type="datetimeFigureOut">
              <a:rPr lang="en-US" smtClean="0"/>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1066476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4C15E7A-8577-4EAA-9B02-A25441E65113}" type="datetimeFigureOut">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1085153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4C15E7A-8577-4EAA-9B02-A25441E65113}" type="datetimeFigureOut">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D7FBDE-F7DB-4323-AE4C-6BFF03629591}" type="slidenum">
              <a:rPr lang="en-US" smtClean="0"/>
              <a:t>‹#›</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625463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C15E7A-8577-4EAA-9B02-A25441E65113}" type="datetimeFigureOut">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3226578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4C15E7A-8577-4EAA-9B02-A25441E65113}" type="datetimeFigureOut">
              <a:rPr lang="en-US" smtClean="0"/>
              <a:t>3/23/2026</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2382391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4C15E7A-8577-4EAA-9B02-A25441E65113}" type="datetimeFigureOut">
              <a:rPr lang="en-US" smtClean="0"/>
              <a:t>3/23/2026</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228316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C15E7A-8577-4EAA-9B02-A25441E65113}" type="datetimeFigureOut">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2819396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C15E7A-8577-4EAA-9B02-A25441E65113}" type="datetimeFigureOut">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283523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Picture with Caption 2">
    <p:bg>
      <p:bgPr>
        <a:solidFill>
          <a:schemeClr val="bg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6890132-DB42-A903-1EAB-CA29D3F04340}"/>
              </a:ext>
            </a:extLst>
          </p:cNvPr>
          <p:cNvSpPr>
            <a:spLocks noGrp="1"/>
          </p:cNvSpPr>
          <p:nvPr>
            <p:ph type="title" hasCustomPrompt="1"/>
          </p:nvPr>
        </p:nvSpPr>
        <p:spPr>
          <a:xfrm>
            <a:off x="914401" y="914400"/>
            <a:ext cx="5641848" cy="5029200"/>
          </a:xfrm>
        </p:spPr>
        <p:txBody>
          <a:bodyPr anchor="ctr"/>
          <a:lstStyle>
            <a:lvl1pPr>
              <a:lnSpc>
                <a:spcPct val="75000"/>
              </a:lnSpc>
              <a:defRPr sz="3177"/>
            </a:lvl1pPr>
          </a:lstStyle>
          <a:p>
            <a:r>
              <a:rPr lang="en-US" dirty="0"/>
              <a:t>click to add title</a:t>
            </a:r>
          </a:p>
        </p:txBody>
      </p:sp>
      <p:pic>
        <p:nvPicPr>
          <p:cNvPr id="9" name="Picture 8">
            <a:extLst>
              <a:ext uri="{FF2B5EF4-FFF2-40B4-BE49-F238E27FC236}">
                <a16:creationId xmlns:a16="http://schemas.microsoft.com/office/drawing/2014/main" id="{B5ED90D1-D640-D115-6711-35DE812FC014}"/>
              </a:ext>
              <a:ext uri="{C183D7F6-B498-43B3-948B-1728B52AA6E4}">
                <adec:decorative xmlns:adec="http://schemas.microsoft.com/office/drawing/2017/decorative" val="1"/>
              </a:ext>
            </a:extLst>
          </p:cNvPr>
          <p:cNvPicPr>
            <a:picLocks noChangeAspect="1"/>
          </p:cNvPicPr>
          <p:nvPr userDrawn="1"/>
        </p:nvPicPr>
        <p:blipFill rotWithShape="1">
          <a:blip r:embed="rId2">
            <a:alphaModFix/>
          </a:blip>
          <a:srcRect r="30186" b="9728"/>
          <a:stretch/>
        </p:blipFill>
        <p:spPr>
          <a:xfrm>
            <a:off x="6768199" y="1875319"/>
            <a:ext cx="4727118" cy="4998133"/>
          </a:xfrm>
          <a:prstGeom prst="rect">
            <a:avLst/>
          </a:prstGeom>
        </p:spPr>
      </p:pic>
      <p:sp>
        <p:nvSpPr>
          <p:cNvPr id="18" name="Freeform: Shape 17">
            <a:extLst>
              <a:ext uri="{FF2B5EF4-FFF2-40B4-BE49-F238E27FC236}">
                <a16:creationId xmlns:a16="http://schemas.microsoft.com/office/drawing/2014/main" id="{F8D9EAE4-01F5-6C99-C91E-BF0FD0CD1CEF}"/>
              </a:ext>
              <a:ext uri="{C183D7F6-B498-43B3-948B-1728B52AA6E4}">
                <adec:decorative xmlns:adec="http://schemas.microsoft.com/office/drawing/2017/decorative" val="1"/>
              </a:ext>
            </a:extLst>
          </p:cNvPr>
          <p:cNvSpPr/>
          <p:nvPr userDrawn="1"/>
        </p:nvSpPr>
        <p:spPr>
          <a:xfrm>
            <a:off x="6867288" y="1"/>
            <a:ext cx="5324716" cy="6417733"/>
          </a:xfrm>
          <a:custGeom>
            <a:avLst/>
            <a:gdLst>
              <a:gd name="connsiteX0" fmla="*/ 81117 w 5113309"/>
              <a:gd name="connsiteY0" fmla="*/ 0 h 6162929"/>
              <a:gd name="connsiteX1" fmla="*/ 3634645 w 5113309"/>
              <a:gd name="connsiteY1" fmla="*/ 0 h 6162929"/>
              <a:gd name="connsiteX2" fmla="*/ 3705129 w 5113309"/>
              <a:gd name="connsiteY2" fmla="*/ 216937 h 6162929"/>
              <a:gd name="connsiteX3" fmla="*/ 3956833 w 5113309"/>
              <a:gd name="connsiteY3" fmla="*/ 694220 h 6162929"/>
              <a:gd name="connsiteX4" fmla="*/ 4645418 w 5113309"/>
              <a:gd name="connsiteY4" fmla="*/ 1338790 h 6162929"/>
              <a:gd name="connsiteX5" fmla="*/ 5031903 w 5113309"/>
              <a:gd name="connsiteY5" fmla="*/ 1574625 h 6162929"/>
              <a:gd name="connsiteX6" fmla="*/ 5113309 w 5113309"/>
              <a:gd name="connsiteY6" fmla="*/ 1618978 h 6162929"/>
              <a:gd name="connsiteX7" fmla="*/ 5113309 w 5113309"/>
              <a:gd name="connsiteY7" fmla="*/ 6102719 h 6162929"/>
              <a:gd name="connsiteX8" fmla="*/ 5056297 w 5113309"/>
              <a:gd name="connsiteY8" fmla="*/ 6116431 h 6162929"/>
              <a:gd name="connsiteX9" fmla="*/ 4521806 w 5113309"/>
              <a:gd name="connsiteY9" fmla="*/ 6162795 h 6162929"/>
              <a:gd name="connsiteX10" fmla="*/ 3411736 w 5113309"/>
              <a:gd name="connsiteY10" fmla="*/ 5966394 h 6162929"/>
              <a:gd name="connsiteX11" fmla="*/ 2974881 w 5113309"/>
              <a:gd name="connsiteY11" fmla="*/ 5797150 h 6162929"/>
              <a:gd name="connsiteX12" fmla="*/ 1160053 w 5113309"/>
              <a:gd name="connsiteY12" fmla="*/ 4395025 h 6162929"/>
              <a:gd name="connsiteX13" fmla="*/ 186404 w 5113309"/>
              <a:gd name="connsiteY13" fmla="*/ 2488624 h 6162929"/>
              <a:gd name="connsiteX14" fmla="*/ 35878 w 5113309"/>
              <a:gd name="connsiteY14" fmla="*/ 360546 h 6162929"/>
              <a:gd name="connsiteX15" fmla="*/ 77715 w 5113309"/>
              <a:gd name="connsiteY15" fmla="*/ 19675 h 616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309" h="6162929">
                <a:moveTo>
                  <a:pt x="81117" y="0"/>
                </a:moveTo>
                <a:lnTo>
                  <a:pt x="3634645" y="0"/>
                </a:lnTo>
                <a:lnTo>
                  <a:pt x="3705129" y="216937"/>
                </a:lnTo>
                <a:cubicBezTo>
                  <a:pt x="3768027" y="381054"/>
                  <a:pt x="3849780" y="540685"/>
                  <a:pt x="3956833" y="694220"/>
                </a:cubicBezTo>
                <a:cubicBezTo>
                  <a:pt x="4136988" y="952807"/>
                  <a:pt x="4374398" y="1160535"/>
                  <a:pt x="4645418" y="1338790"/>
                </a:cubicBezTo>
                <a:cubicBezTo>
                  <a:pt x="4796746" y="1438318"/>
                  <a:pt x="4920829" y="1512316"/>
                  <a:pt x="5031903" y="1574625"/>
                </a:cubicBezTo>
                <a:lnTo>
                  <a:pt x="5113309" y="1618978"/>
                </a:lnTo>
                <a:lnTo>
                  <a:pt x="5113309" y="6102719"/>
                </a:lnTo>
                <a:lnTo>
                  <a:pt x="5056297" y="6116431"/>
                </a:lnTo>
                <a:cubicBezTo>
                  <a:pt x="4886403" y="6150062"/>
                  <a:pt x="4707722" y="6164497"/>
                  <a:pt x="4521806" y="6162795"/>
                </a:cubicBezTo>
                <a:cubicBezTo>
                  <a:pt x="4146032" y="6159370"/>
                  <a:pt x="3776369" y="6088419"/>
                  <a:pt x="3411736" y="5966394"/>
                </a:cubicBezTo>
                <a:cubicBezTo>
                  <a:pt x="3263463" y="5916738"/>
                  <a:pt x="3117320" y="5862607"/>
                  <a:pt x="2974881" y="5797150"/>
                </a:cubicBezTo>
                <a:cubicBezTo>
                  <a:pt x="2249814" y="5463847"/>
                  <a:pt x="1648791" y="4992377"/>
                  <a:pt x="1160053" y="4395025"/>
                </a:cubicBezTo>
                <a:cubicBezTo>
                  <a:pt x="682889" y="3811744"/>
                  <a:pt x="369553" y="3172420"/>
                  <a:pt x="186404" y="2488624"/>
                </a:cubicBezTo>
                <a:cubicBezTo>
                  <a:pt x="-4956" y="1773998"/>
                  <a:pt x="-36839" y="1065081"/>
                  <a:pt x="35878" y="360546"/>
                </a:cubicBezTo>
                <a:cubicBezTo>
                  <a:pt x="47653" y="246483"/>
                  <a:pt x="60608" y="132589"/>
                  <a:pt x="77715" y="19675"/>
                </a:cubicBezTo>
                <a:close/>
              </a:path>
            </a:pathLst>
          </a:custGeom>
          <a:solidFill>
            <a:schemeClr val="accent4">
              <a:alpha val="52000"/>
            </a:schemeClr>
          </a:solidFill>
          <a:ln w="2245"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1" name="Picture Placeholder 20">
            <a:extLst>
              <a:ext uri="{FF2B5EF4-FFF2-40B4-BE49-F238E27FC236}">
                <a16:creationId xmlns:a16="http://schemas.microsoft.com/office/drawing/2014/main" id="{D2E95AC0-BA60-4FFD-E9E7-F2F12ACF68D0}"/>
              </a:ext>
            </a:extLst>
          </p:cNvPr>
          <p:cNvSpPr>
            <a:spLocks noGrp="1"/>
          </p:cNvSpPr>
          <p:nvPr>
            <p:ph type="pic" idx="1"/>
          </p:nvPr>
        </p:nvSpPr>
        <p:spPr>
          <a:xfrm>
            <a:off x="7401942" y="4"/>
            <a:ext cx="4790059" cy="6587068"/>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solidFill>
            <a:schemeClr val="bg2">
              <a:lumMod val="75000"/>
            </a:schemeClr>
          </a:solidFill>
        </p:spPr>
        <p:txBody>
          <a:bodyPr wrap="square" anchor="t">
            <a:noAutofit/>
          </a:bodyPr>
          <a:lstStyle>
            <a:lvl1pPr marL="0" indent="0" algn="r">
              <a:buNone/>
              <a:defRPr sz="1191"/>
            </a:lvl1pPr>
            <a:lvl2pPr marL="302540" indent="0">
              <a:buNone/>
              <a:defRPr sz="1852"/>
            </a:lvl2pPr>
            <a:lvl3pPr marL="605080" indent="0">
              <a:buNone/>
              <a:defRPr sz="1588"/>
            </a:lvl3pPr>
            <a:lvl4pPr marL="907620" indent="0">
              <a:buNone/>
              <a:defRPr sz="1323"/>
            </a:lvl4pPr>
            <a:lvl5pPr marL="1210160" indent="0">
              <a:buNone/>
              <a:defRPr sz="1323"/>
            </a:lvl5pPr>
            <a:lvl6pPr marL="1512700" indent="0">
              <a:buNone/>
              <a:defRPr sz="1323"/>
            </a:lvl6pPr>
            <a:lvl7pPr marL="1815240" indent="0">
              <a:buNone/>
              <a:defRPr sz="1323"/>
            </a:lvl7pPr>
            <a:lvl8pPr marL="2117780" indent="0">
              <a:buNone/>
              <a:defRPr sz="1323"/>
            </a:lvl8pPr>
            <a:lvl9pPr marL="2420320" indent="0">
              <a:buNone/>
              <a:defRPr sz="1323"/>
            </a:lvl9pPr>
          </a:lstStyle>
          <a:p>
            <a:r>
              <a:rPr lang="en-US"/>
              <a:t>Click icon to add picture</a:t>
            </a:r>
            <a:endParaRPr lang="en-US" dirty="0"/>
          </a:p>
        </p:txBody>
      </p:sp>
    </p:spTree>
    <p:extLst>
      <p:ext uri="{BB962C8B-B14F-4D97-AF65-F5344CB8AC3E}">
        <p14:creationId xmlns:p14="http://schemas.microsoft.com/office/powerpoint/2010/main" val="359173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wo Content 2">
    <p:bg>
      <p:bgPr>
        <a:solidFill>
          <a:schemeClr val="bg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DCD020E-88CF-303D-F947-8EE980AC8093}"/>
              </a:ext>
              <a:ext uri="{C183D7F6-B498-43B3-948B-1728B52AA6E4}">
                <adec:decorative xmlns:adec="http://schemas.microsoft.com/office/drawing/2017/decorative" val="1"/>
              </a:ext>
            </a:extLst>
          </p:cNvPr>
          <p:cNvGrpSpPr/>
          <p:nvPr userDrawn="1"/>
        </p:nvGrpSpPr>
        <p:grpSpPr>
          <a:xfrm>
            <a:off x="1" y="5"/>
            <a:ext cx="12192000" cy="6800411"/>
            <a:chOff x="1" y="1"/>
            <a:chExt cx="12192000" cy="6800411"/>
          </a:xfrm>
        </p:grpSpPr>
        <p:sp>
          <p:nvSpPr>
            <p:cNvPr id="9" name="Freeform: Shape 8">
              <a:extLst>
                <a:ext uri="{FF2B5EF4-FFF2-40B4-BE49-F238E27FC236}">
                  <a16:creationId xmlns:a16="http://schemas.microsoft.com/office/drawing/2014/main" id="{30B88804-97CC-BE78-8D40-672973E4CD32}"/>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1" name="Freeform: Shape 10">
              <a:extLst>
                <a:ext uri="{FF2B5EF4-FFF2-40B4-BE49-F238E27FC236}">
                  <a16:creationId xmlns:a16="http://schemas.microsoft.com/office/drawing/2014/main" id="{77FB28C4-D7BE-9D2F-25D0-06D2480EA06A}"/>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sz="1191" dirty="0">
                <a:solidFill>
                  <a:schemeClr val="tx1"/>
                </a:solidFill>
              </a:endParaRPr>
            </a:p>
          </p:txBody>
        </p:sp>
      </p:grpSp>
      <p:sp>
        <p:nvSpPr>
          <p:cNvPr id="8" name="Title 1">
            <a:extLst>
              <a:ext uri="{FF2B5EF4-FFF2-40B4-BE49-F238E27FC236}">
                <a16:creationId xmlns:a16="http://schemas.microsoft.com/office/drawing/2014/main" id="{694847DB-2FD4-A0B7-D27C-B0D097130852}"/>
              </a:ext>
            </a:extLst>
          </p:cNvPr>
          <p:cNvSpPr>
            <a:spLocks noGrp="1"/>
          </p:cNvSpPr>
          <p:nvPr>
            <p:ph type="title" hasCustomPrompt="1"/>
          </p:nvPr>
        </p:nvSpPr>
        <p:spPr>
          <a:xfrm>
            <a:off x="914401" y="914400"/>
            <a:ext cx="10360153" cy="914400"/>
          </a:xfrm>
        </p:spPr>
        <p:txBody>
          <a:bodyPr anchor="b"/>
          <a:lstStyle>
            <a:lvl1pPr>
              <a:defRPr sz="2117"/>
            </a:lvl1pPr>
          </a:lstStyle>
          <a:p>
            <a:r>
              <a:rPr lang="en-US" dirty="0"/>
              <a:t>click to add title</a:t>
            </a:r>
          </a:p>
        </p:txBody>
      </p:sp>
      <p:sp>
        <p:nvSpPr>
          <p:cNvPr id="10" name="Content Placeholder 6">
            <a:extLst>
              <a:ext uri="{FF2B5EF4-FFF2-40B4-BE49-F238E27FC236}">
                <a16:creationId xmlns:a16="http://schemas.microsoft.com/office/drawing/2014/main" id="{75BC41E0-D44A-D8E0-DC48-F6520F28F71A}"/>
              </a:ext>
            </a:extLst>
          </p:cNvPr>
          <p:cNvSpPr>
            <a:spLocks noGrp="1"/>
          </p:cNvSpPr>
          <p:nvPr>
            <p:ph sz="quarter" idx="13"/>
          </p:nvPr>
        </p:nvSpPr>
        <p:spPr>
          <a:xfrm>
            <a:off x="914399" y="2039113"/>
            <a:ext cx="3364993" cy="3904488"/>
          </a:xfrm>
        </p:spPr>
        <p:txBody>
          <a:bodyPr>
            <a:normAutofit/>
          </a:bodyPr>
          <a:lstStyle>
            <a:lvl1pPr marL="151270" indent="-151270">
              <a:buFont typeface="+mj-lt"/>
              <a:buAutoNum type="arabicPeriod"/>
              <a:defRPr sz="1323"/>
            </a:lvl1pPr>
            <a:lvl2pPr marL="453810" indent="-302540">
              <a:spcBef>
                <a:spcPts val="662"/>
              </a:spcBef>
              <a:buFont typeface="+mj-lt"/>
              <a:buAutoNum type="alphaLcPeriod"/>
              <a:defRPr sz="1323"/>
            </a:lvl2pPr>
            <a:lvl3pPr marL="605080" indent="-302540">
              <a:spcBef>
                <a:spcPts val="662"/>
              </a:spcBef>
              <a:buFont typeface="+mj-lt"/>
              <a:buAutoNum type="arabicParenR"/>
              <a:defRPr sz="1323"/>
            </a:lvl3pPr>
            <a:lvl4pPr marL="756350" indent="-302540">
              <a:spcBef>
                <a:spcPts val="662"/>
              </a:spcBef>
              <a:buFont typeface="+mj-lt"/>
              <a:buAutoNum type="alphaLcParenR"/>
              <a:defRPr sz="1323"/>
            </a:lvl4pPr>
            <a:lvl5pPr marL="75635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6">
            <a:extLst>
              <a:ext uri="{FF2B5EF4-FFF2-40B4-BE49-F238E27FC236}">
                <a16:creationId xmlns:a16="http://schemas.microsoft.com/office/drawing/2014/main" id="{25E9E434-8C66-15D8-D6B1-5DBED995F9B5}"/>
              </a:ext>
            </a:extLst>
          </p:cNvPr>
          <p:cNvSpPr>
            <a:spLocks noGrp="1"/>
          </p:cNvSpPr>
          <p:nvPr>
            <p:ph sz="quarter" idx="12"/>
          </p:nvPr>
        </p:nvSpPr>
        <p:spPr>
          <a:xfrm>
            <a:off x="4743451" y="2039113"/>
            <a:ext cx="6537960" cy="3904488"/>
          </a:xfrm>
        </p:spPr>
        <p:txBody>
          <a:bodyPr>
            <a:normAutofit/>
          </a:bodyPr>
          <a:lstStyle>
            <a:lvl1pPr marL="0" indent="0">
              <a:buNone/>
              <a:defRPr sz="1323"/>
            </a:lvl1pPr>
            <a:lvl2pPr marL="151270" indent="-151270">
              <a:spcBef>
                <a:spcPts val="662"/>
              </a:spcBef>
              <a:buFont typeface="Courier New" panose="02070309020205020404" pitchFamily="49" charset="0"/>
              <a:buChar char="o"/>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0BFE17F0-931A-B121-FFD2-AF3DBB5D6CFB}"/>
              </a:ext>
            </a:extLst>
          </p:cNvPr>
          <p:cNvSpPr>
            <a:spLocks noGrp="1"/>
          </p:cNvSpPr>
          <p:nvPr>
            <p:ph type="sldNum" sz="quarter" idx="4"/>
          </p:nvPr>
        </p:nvSpPr>
        <p:spPr>
          <a:xfrm>
            <a:off x="11353800" y="5879808"/>
            <a:ext cx="661416" cy="895899"/>
          </a:xfrm>
          <a:prstGeom prst="rect">
            <a:avLst/>
          </a:prstGeom>
        </p:spPr>
        <p:txBody>
          <a:bodyPr vert="horz" lIns="91440" tIns="45720" rIns="91440" bIns="45720" rtlCol="0" anchor="ctr"/>
          <a:lstStyle>
            <a:lvl1pPr algn="ctr">
              <a:defRPr sz="1588"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2042687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C15E7A-8577-4EAA-9B02-A25441E65113}" type="datetimeFigureOut">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36538699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abl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179F09D-FCEF-2378-FD6D-390137D19D7F}"/>
              </a:ext>
            </a:extLst>
          </p:cNvPr>
          <p:cNvSpPr>
            <a:spLocks noGrp="1"/>
          </p:cNvSpPr>
          <p:nvPr>
            <p:ph type="title" hasCustomPrompt="1"/>
          </p:nvPr>
        </p:nvSpPr>
        <p:spPr>
          <a:xfrm>
            <a:off x="914401" y="914400"/>
            <a:ext cx="10360153" cy="914400"/>
          </a:xfrm>
        </p:spPr>
        <p:txBody>
          <a:bodyPr anchor="b" anchorCtr="0"/>
          <a:lstStyle>
            <a:lvl1pPr>
              <a:defRPr sz="2117"/>
            </a:lvl1pPr>
          </a:lstStyle>
          <a:p>
            <a:r>
              <a:rPr lang="en-US" dirty="0"/>
              <a:t>click to add title</a:t>
            </a:r>
          </a:p>
        </p:txBody>
      </p:sp>
      <p:sp>
        <p:nvSpPr>
          <p:cNvPr id="2" name="Content Placeholder 6">
            <a:extLst>
              <a:ext uri="{FF2B5EF4-FFF2-40B4-BE49-F238E27FC236}">
                <a16:creationId xmlns:a16="http://schemas.microsoft.com/office/drawing/2014/main" id="{43E2AC72-73DB-7038-4867-55751103F51A}"/>
              </a:ext>
            </a:extLst>
          </p:cNvPr>
          <p:cNvSpPr>
            <a:spLocks noGrp="1"/>
          </p:cNvSpPr>
          <p:nvPr>
            <p:ph sz="quarter" idx="11"/>
          </p:nvPr>
        </p:nvSpPr>
        <p:spPr>
          <a:xfrm>
            <a:off x="914403" y="2039112"/>
            <a:ext cx="4576953" cy="3877055"/>
          </a:xfrm>
        </p:spPr>
        <p:txBody>
          <a:bodyPr>
            <a:normAutofit/>
          </a:bodyPr>
          <a:lstStyle>
            <a:lvl1pPr marL="0" indent="0">
              <a:buNone/>
              <a:defRPr sz="1323"/>
            </a:lvl1pPr>
            <a:lvl2pPr marL="151270" indent="-151270">
              <a:spcBef>
                <a:spcPts val="662"/>
              </a:spcBef>
              <a:buFont typeface="Courier New" panose="02070309020205020404" pitchFamily="49" charset="0"/>
              <a:buChar char="o"/>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6">
            <a:extLst>
              <a:ext uri="{FF2B5EF4-FFF2-40B4-BE49-F238E27FC236}">
                <a16:creationId xmlns:a16="http://schemas.microsoft.com/office/drawing/2014/main" id="{C4B21F26-677B-015C-5D71-238B3798DF57}"/>
              </a:ext>
            </a:extLst>
          </p:cNvPr>
          <p:cNvSpPr>
            <a:spLocks noGrp="1"/>
          </p:cNvSpPr>
          <p:nvPr>
            <p:ph sz="quarter" idx="12"/>
          </p:nvPr>
        </p:nvSpPr>
        <p:spPr>
          <a:xfrm>
            <a:off x="6357750" y="2039112"/>
            <a:ext cx="4576953" cy="3877055"/>
          </a:xfrm>
        </p:spPr>
        <p:txBody>
          <a:bodyPr>
            <a:normAutofit/>
          </a:bodyPr>
          <a:lstStyle>
            <a:lvl1pPr marL="0" indent="0">
              <a:buNone/>
              <a:defRPr sz="1323"/>
            </a:lvl1pPr>
            <a:lvl2pPr marL="151270" indent="-151270">
              <a:spcBef>
                <a:spcPts val="662"/>
              </a:spcBef>
              <a:buFont typeface="Courier New" panose="02070309020205020404" pitchFamily="49" charset="0"/>
              <a:buChar char="o"/>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reeform 6">
            <a:extLst>
              <a:ext uri="{FF2B5EF4-FFF2-40B4-BE49-F238E27FC236}">
                <a16:creationId xmlns:a16="http://schemas.microsoft.com/office/drawing/2014/main" id="{A3F1B258-8FBC-06A8-3A1F-466CEEDBBEF2}"/>
              </a:ext>
              <a:ext uri="{C183D7F6-B498-43B3-948B-1728B52AA6E4}">
                <adec:decorative xmlns:adec="http://schemas.microsoft.com/office/drawing/2017/decorative" val="1"/>
              </a:ext>
            </a:extLst>
          </p:cNvPr>
          <p:cNvSpPr/>
          <p:nvPr userDrawn="1"/>
        </p:nvSpPr>
        <p:spPr>
          <a:xfrm>
            <a:off x="3" y="5879805"/>
            <a:ext cx="4707471" cy="978196"/>
          </a:xfrm>
          <a:custGeom>
            <a:avLst/>
            <a:gdLst>
              <a:gd name="connsiteX0" fmla="*/ 4059737 w 4707470"/>
              <a:gd name="connsiteY0" fmla="*/ 967990 h 978196"/>
              <a:gd name="connsiteX1" fmla="*/ 4058450 w 4707470"/>
              <a:gd name="connsiteY1" fmla="*/ 978196 h 978196"/>
              <a:gd name="connsiteX2" fmla="*/ 4010063 w 4707470"/>
              <a:gd name="connsiteY2" fmla="*/ 978196 h 978196"/>
              <a:gd name="connsiteX3" fmla="*/ 0 w 4707470"/>
              <a:gd name="connsiteY3" fmla="*/ 488477 h 978196"/>
              <a:gd name="connsiteX4" fmla="*/ 72049 w 4707470"/>
              <a:gd name="connsiteY4" fmla="*/ 656791 h 978196"/>
              <a:gd name="connsiteX5" fmla="*/ 206640 w 4707470"/>
              <a:gd name="connsiteY5" fmla="*/ 886509 h 978196"/>
              <a:gd name="connsiteX6" fmla="*/ 272042 w 4707470"/>
              <a:gd name="connsiteY6" fmla="*/ 978196 h 978196"/>
              <a:gd name="connsiteX7" fmla="*/ 184579 w 4707470"/>
              <a:gd name="connsiteY7" fmla="*/ 978196 h 978196"/>
              <a:gd name="connsiteX8" fmla="*/ 149828 w 4707470"/>
              <a:gd name="connsiteY8" fmla="*/ 932137 h 978196"/>
              <a:gd name="connsiteX9" fmla="*/ 29898 w 4707470"/>
              <a:gd name="connsiteY9" fmla="*/ 726361 h 978196"/>
              <a:gd name="connsiteX10" fmla="*/ 0 w 4707470"/>
              <a:gd name="connsiteY10" fmla="*/ 659079 h 978196"/>
              <a:gd name="connsiteX11" fmla="*/ 2427853 w 4707470"/>
              <a:gd name="connsiteY11" fmla="*/ 69987 h 978196"/>
              <a:gd name="connsiteX12" fmla="*/ 2017693 w 4707470"/>
              <a:gd name="connsiteY12" fmla="*/ 122737 h 978196"/>
              <a:gd name="connsiteX13" fmla="*/ 1217707 w 4707470"/>
              <a:gd name="connsiteY13" fmla="*/ 266029 h 978196"/>
              <a:gd name="connsiteX14" fmla="*/ 848303 w 4707470"/>
              <a:gd name="connsiteY14" fmla="*/ 292389 h 978196"/>
              <a:gd name="connsiteX15" fmla="*/ 2617347 w 4707470"/>
              <a:gd name="connsiteY15" fmla="*/ 268805 h 978196"/>
              <a:gd name="connsiteX16" fmla="*/ 2575151 w 4707470"/>
              <a:gd name="connsiteY16" fmla="*/ 346132 h 978196"/>
              <a:gd name="connsiteX17" fmla="*/ 1592825 w 4707470"/>
              <a:gd name="connsiteY17" fmla="*/ 430392 h 978196"/>
              <a:gd name="connsiteX18" fmla="*/ 927202 w 4707470"/>
              <a:gd name="connsiteY18" fmla="*/ 395014 h 978196"/>
              <a:gd name="connsiteX19" fmla="*/ 848774 w 4707470"/>
              <a:gd name="connsiteY19" fmla="*/ 400725 h 978196"/>
              <a:gd name="connsiteX20" fmla="*/ 953198 w 4707470"/>
              <a:gd name="connsiteY20" fmla="*/ 446968 h 978196"/>
              <a:gd name="connsiteX21" fmla="*/ 1164217 w 4707470"/>
              <a:gd name="connsiteY21" fmla="*/ 487531 h 978196"/>
              <a:gd name="connsiteX22" fmla="*/ 2563251 w 4707470"/>
              <a:gd name="connsiteY22" fmla="*/ 479630 h 978196"/>
              <a:gd name="connsiteX23" fmla="*/ 2969415 w 4707470"/>
              <a:gd name="connsiteY23" fmla="*/ 235206 h 978196"/>
              <a:gd name="connsiteX24" fmla="*/ 3018419 w 4707470"/>
              <a:gd name="connsiteY24" fmla="*/ 177666 h 978196"/>
              <a:gd name="connsiteX25" fmla="*/ 2838754 w 4707470"/>
              <a:gd name="connsiteY25" fmla="*/ 98695 h 978196"/>
              <a:gd name="connsiteX26" fmla="*/ 2427853 w 4707470"/>
              <a:gd name="connsiteY26" fmla="*/ 69987 h 978196"/>
              <a:gd name="connsiteX27" fmla="*/ 2444158 w 4707470"/>
              <a:gd name="connsiteY27" fmla="*/ 387 h 978196"/>
              <a:gd name="connsiteX28" fmla="*/ 2908628 w 4707470"/>
              <a:gd name="connsiteY28" fmla="*/ 45735 h 978196"/>
              <a:gd name="connsiteX29" fmla="*/ 3088619 w 4707470"/>
              <a:gd name="connsiteY29" fmla="*/ 154653 h 978196"/>
              <a:gd name="connsiteX30" fmla="*/ 2980945 w 4707470"/>
              <a:gd name="connsiteY30" fmla="*/ 318333 h 978196"/>
              <a:gd name="connsiteX31" fmla="*/ 2478738 w 4707470"/>
              <a:gd name="connsiteY31" fmla="*/ 580498 h 978196"/>
              <a:gd name="connsiteX32" fmla="*/ 2071312 w 4707470"/>
              <a:gd name="connsiteY32" fmla="*/ 685100 h 978196"/>
              <a:gd name="connsiteX33" fmla="*/ 2336932 w 4707470"/>
              <a:gd name="connsiteY33" fmla="*/ 823834 h 978196"/>
              <a:gd name="connsiteX34" fmla="*/ 2650218 w 4707470"/>
              <a:gd name="connsiteY34" fmla="*/ 880372 h 978196"/>
              <a:gd name="connsiteX35" fmla="*/ 2724828 w 4707470"/>
              <a:gd name="connsiteY35" fmla="*/ 877816 h 978196"/>
              <a:gd name="connsiteX36" fmla="*/ 2937906 w 4707470"/>
              <a:gd name="connsiteY36" fmla="*/ 850216 h 978196"/>
              <a:gd name="connsiteX37" fmla="*/ 3214489 w 4707470"/>
              <a:gd name="connsiteY37" fmla="*/ 865310 h 978196"/>
              <a:gd name="connsiteX38" fmla="*/ 3558811 w 4707470"/>
              <a:gd name="connsiteY38" fmla="*/ 821783 h 978196"/>
              <a:gd name="connsiteX39" fmla="*/ 4423716 w 4707470"/>
              <a:gd name="connsiteY39" fmla="*/ 769182 h 978196"/>
              <a:gd name="connsiteX40" fmla="*/ 4604328 w 4707470"/>
              <a:gd name="connsiteY40" fmla="*/ 806587 h 978196"/>
              <a:gd name="connsiteX41" fmla="*/ 4700071 w 4707470"/>
              <a:gd name="connsiteY41" fmla="*/ 978164 h 978196"/>
              <a:gd name="connsiteX42" fmla="*/ 4700051 w 4707470"/>
              <a:gd name="connsiteY42" fmla="*/ 978196 h 978196"/>
              <a:gd name="connsiteX43" fmla="*/ 4626911 w 4707470"/>
              <a:gd name="connsiteY43" fmla="*/ 978196 h 978196"/>
              <a:gd name="connsiteX44" fmla="*/ 4634858 w 4707470"/>
              <a:gd name="connsiteY44" fmla="*/ 938205 h 978196"/>
              <a:gd name="connsiteX45" fmla="*/ 4565805 w 4707470"/>
              <a:gd name="connsiteY45" fmla="*/ 871619 h 978196"/>
              <a:gd name="connsiteX46" fmla="*/ 4384624 w 4707470"/>
              <a:gd name="connsiteY46" fmla="*/ 835208 h 978196"/>
              <a:gd name="connsiteX47" fmla="*/ 4191174 w 4707470"/>
              <a:gd name="connsiteY47" fmla="*/ 828605 h 978196"/>
              <a:gd name="connsiteX48" fmla="*/ 3615233 w 4707470"/>
              <a:gd name="connsiteY48" fmla="*/ 882733 h 978196"/>
              <a:gd name="connsiteX49" fmla="*/ 3106122 w 4707470"/>
              <a:gd name="connsiteY49" fmla="*/ 957428 h 978196"/>
              <a:gd name="connsiteX50" fmla="*/ 3167669 w 4707470"/>
              <a:gd name="connsiteY50" fmla="*/ 978196 h 978196"/>
              <a:gd name="connsiteX51" fmla="*/ 2761995 w 4707470"/>
              <a:gd name="connsiteY51" fmla="*/ 978196 h 978196"/>
              <a:gd name="connsiteX52" fmla="*/ 2604435 w 4707470"/>
              <a:gd name="connsiteY52" fmla="*/ 961624 h 978196"/>
              <a:gd name="connsiteX53" fmla="*/ 2629619 w 4707470"/>
              <a:gd name="connsiteY53" fmla="*/ 978196 h 978196"/>
              <a:gd name="connsiteX54" fmla="*/ 2442177 w 4707470"/>
              <a:gd name="connsiteY54" fmla="*/ 978196 h 978196"/>
              <a:gd name="connsiteX55" fmla="*/ 2299922 w 4707470"/>
              <a:gd name="connsiteY55" fmla="*/ 896786 h 978196"/>
              <a:gd name="connsiteX56" fmla="*/ 2204982 w 4707470"/>
              <a:gd name="connsiteY56" fmla="*/ 850389 h 978196"/>
              <a:gd name="connsiteX57" fmla="*/ 1506483 w 4707470"/>
              <a:gd name="connsiteY57" fmla="*/ 669446 h 978196"/>
              <a:gd name="connsiteX58" fmla="*/ 1473612 w 4707470"/>
              <a:gd name="connsiteY58" fmla="*/ 681163 h 978196"/>
              <a:gd name="connsiteX59" fmla="*/ 1855475 w 4707470"/>
              <a:gd name="connsiteY59" fmla="*/ 879104 h 978196"/>
              <a:gd name="connsiteX60" fmla="*/ 2046452 w 4707470"/>
              <a:gd name="connsiteY60" fmla="*/ 978196 h 978196"/>
              <a:gd name="connsiteX61" fmla="*/ 1905580 w 4707470"/>
              <a:gd name="connsiteY61" fmla="*/ 978196 h 978196"/>
              <a:gd name="connsiteX62" fmla="*/ 1792576 w 4707470"/>
              <a:gd name="connsiteY62" fmla="*/ 917483 h 978196"/>
              <a:gd name="connsiteX63" fmla="*/ 1431825 w 4707470"/>
              <a:gd name="connsiteY63" fmla="*/ 761296 h 978196"/>
              <a:gd name="connsiteX64" fmla="*/ 1584066 w 4707470"/>
              <a:gd name="connsiteY64" fmla="*/ 912806 h 978196"/>
              <a:gd name="connsiteX65" fmla="*/ 1665294 w 4707470"/>
              <a:gd name="connsiteY65" fmla="*/ 978196 h 978196"/>
              <a:gd name="connsiteX66" fmla="*/ 1530478 w 4707470"/>
              <a:gd name="connsiteY66" fmla="*/ 978196 h 978196"/>
              <a:gd name="connsiteX67" fmla="*/ 1433502 w 4707470"/>
              <a:gd name="connsiteY67" fmla="*/ 903764 h 978196"/>
              <a:gd name="connsiteX68" fmla="*/ 1207351 w 4707470"/>
              <a:gd name="connsiteY68" fmla="*/ 677361 h 978196"/>
              <a:gd name="connsiteX69" fmla="*/ 1085279 w 4707470"/>
              <a:gd name="connsiteY69" fmla="*/ 580996 h 978196"/>
              <a:gd name="connsiteX70" fmla="*/ 460678 w 4707470"/>
              <a:gd name="connsiteY70" fmla="*/ 320100 h 978196"/>
              <a:gd name="connsiteX71" fmla="*/ 370062 w 4707470"/>
              <a:gd name="connsiteY71" fmla="*/ 302529 h 978196"/>
              <a:gd name="connsiteX72" fmla="*/ 692974 w 4707470"/>
              <a:gd name="connsiteY72" fmla="*/ 645063 h 978196"/>
              <a:gd name="connsiteX73" fmla="*/ 899891 w 4707470"/>
              <a:gd name="connsiteY73" fmla="*/ 897040 h 978196"/>
              <a:gd name="connsiteX74" fmla="*/ 958299 w 4707470"/>
              <a:gd name="connsiteY74" fmla="*/ 978196 h 978196"/>
              <a:gd name="connsiteX75" fmla="*/ 856593 w 4707470"/>
              <a:gd name="connsiteY75" fmla="*/ 978196 h 978196"/>
              <a:gd name="connsiteX76" fmla="*/ 745097 w 4707470"/>
              <a:gd name="connsiteY76" fmla="*/ 814331 h 978196"/>
              <a:gd name="connsiteX77" fmla="*/ 291682 w 4707470"/>
              <a:gd name="connsiteY77" fmla="*/ 357455 h 978196"/>
              <a:gd name="connsiteX78" fmla="*/ 192689 w 4707470"/>
              <a:gd name="connsiteY78" fmla="*/ 294672 h 978196"/>
              <a:gd name="connsiteX79" fmla="*/ 556080 w 4707470"/>
              <a:gd name="connsiteY79" fmla="*/ 783560 h 978196"/>
              <a:gd name="connsiteX80" fmla="*/ 645779 w 4707470"/>
              <a:gd name="connsiteY80" fmla="*/ 904799 h 978196"/>
              <a:gd name="connsiteX81" fmla="*/ 703943 w 4707470"/>
              <a:gd name="connsiteY81" fmla="*/ 978196 h 978196"/>
              <a:gd name="connsiteX82" fmla="*/ 621039 w 4707470"/>
              <a:gd name="connsiteY82" fmla="*/ 978196 h 978196"/>
              <a:gd name="connsiteX83" fmla="*/ 430820 w 4707470"/>
              <a:gd name="connsiteY83" fmla="*/ 725635 h 978196"/>
              <a:gd name="connsiteX84" fmla="*/ 116693 w 4707470"/>
              <a:gd name="connsiteY84" fmla="*/ 361863 h 978196"/>
              <a:gd name="connsiteX85" fmla="*/ 50540 w 4707470"/>
              <a:gd name="connsiteY85" fmla="*/ 310444 h 978196"/>
              <a:gd name="connsiteX86" fmla="*/ 0 w 4707470"/>
              <a:gd name="connsiteY86" fmla="*/ 281606 h 978196"/>
              <a:gd name="connsiteX87" fmla="*/ 0 w 4707470"/>
              <a:gd name="connsiteY87" fmla="*/ 27934 h 978196"/>
              <a:gd name="connsiteX88" fmla="*/ 404992 w 4707470"/>
              <a:gd name="connsiteY88" fmla="*/ 222649 h 978196"/>
              <a:gd name="connsiteX89" fmla="*/ 515732 w 4707470"/>
              <a:gd name="connsiteY89" fmla="*/ 243759 h 978196"/>
              <a:gd name="connsiteX90" fmla="*/ 660613 w 4707470"/>
              <a:gd name="connsiteY90" fmla="*/ 222758 h 978196"/>
              <a:gd name="connsiteX91" fmla="*/ 820261 w 4707470"/>
              <a:gd name="connsiteY91" fmla="*/ 226406 h 978196"/>
              <a:gd name="connsiteX92" fmla="*/ 1982193 w 4707470"/>
              <a:gd name="connsiteY92" fmla="*/ 65102 h 978196"/>
              <a:gd name="connsiteX93" fmla="*/ 2444158 w 4707470"/>
              <a:gd name="connsiteY93" fmla="*/ 387 h 9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707470" h="978196">
                <a:moveTo>
                  <a:pt x="4059737" y="967990"/>
                </a:moveTo>
                <a:lnTo>
                  <a:pt x="4058450" y="978196"/>
                </a:lnTo>
                <a:lnTo>
                  <a:pt x="4010063" y="978196"/>
                </a:lnTo>
                <a:close/>
                <a:moveTo>
                  <a:pt x="0" y="488477"/>
                </a:moveTo>
                <a:lnTo>
                  <a:pt x="72049" y="656791"/>
                </a:lnTo>
                <a:cubicBezTo>
                  <a:pt x="112356" y="736092"/>
                  <a:pt x="157416" y="812383"/>
                  <a:pt x="206640" y="886509"/>
                </a:cubicBezTo>
                <a:lnTo>
                  <a:pt x="272042" y="978196"/>
                </a:lnTo>
                <a:lnTo>
                  <a:pt x="184579" y="978196"/>
                </a:lnTo>
                <a:lnTo>
                  <a:pt x="149828" y="932137"/>
                </a:lnTo>
                <a:cubicBezTo>
                  <a:pt x="105705" y="866449"/>
                  <a:pt x="65433" y="798062"/>
                  <a:pt x="29898" y="726361"/>
                </a:cubicBezTo>
                <a:lnTo>
                  <a:pt x="0" y="659079"/>
                </a:lnTo>
                <a:close/>
                <a:moveTo>
                  <a:pt x="2427853" y="69987"/>
                </a:moveTo>
                <a:cubicBezTo>
                  <a:pt x="2291111" y="74991"/>
                  <a:pt x="2154491" y="93572"/>
                  <a:pt x="2017693" y="122737"/>
                </a:cubicBezTo>
                <a:cubicBezTo>
                  <a:pt x="1752602" y="179100"/>
                  <a:pt x="1485359" y="223967"/>
                  <a:pt x="1217707" y="266029"/>
                </a:cubicBezTo>
                <a:cubicBezTo>
                  <a:pt x="1096073" y="285102"/>
                  <a:pt x="971859" y="284040"/>
                  <a:pt x="848303" y="292389"/>
                </a:cubicBezTo>
                <a:cubicBezTo>
                  <a:pt x="1439836" y="418622"/>
                  <a:pt x="2029550" y="374317"/>
                  <a:pt x="2617347" y="268805"/>
                </a:cubicBezTo>
                <a:cubicBezTo>
                  <a:pt x="2641249" y="326771"/>
                  <a:pt x="2615591" y="342307"/>
                  <a:pt x="2575151" y="346132"/>
                </a:cubicBezTo>
                <a:cubicBezTo>
                  <a:pt x="2247929" y="377355"/>
                  <a:pt x="1924500" y="450069"/>
                  <a:pt x="1592825" y="430392"/>
                </a:cubicBezTo>
                <a:cubicBezTo>
                  <a:pt x="1370927" y="417078"/>
                  <a:pt x="1148922" y="406294"/>
                  <a:pt x="927202" y="395014"/>
                </a:cubicBezTo>
                <a:cubicBezTo>
                  <a:pt x="910915" y="394154"/>
                  <a:pt x="894471" y="397096"/>
                  <a:pt x="848774" y="400725"/>
                </a:cubicBezTo>
                <a:cubicBezTo>
                  <a:pt x="901706" y="425523"/>
                  <a:pt x="935512" y="454429"/>
                  <a:pt x="953198" y="446968"/>
                </a:cubicBezTo>
                <a:cubicBezTo>
                  <a:pt x="1036787" y="412276"/>
                  <a:pt x="1094166" y="469201"/>
                  <a:pt x="1164217" y="487531"/>
                </a:cubicBezTo>
                <a:cubicBezTo>
                  <a:pt x="1630611" y="609624"/>
                  <a:pt x="2097381" y="672370"/>
                  <a:pt x="2563251" y="479630"/>
                </a:cubicBezTo>
                <a:cubicBezTo>
                  <a:pt x="2711940" y="417930"/>
                  <a:pt x="2850184" y="341634"/>
                  <a:pt x="2969415" y="235206"/>
                </a:cubicBezTo>
                <a:cubicBezTo>
                  <a:pt x="2988272" y="218657"/>
                  <a:pt x="3002084" y="196846"/>
                  <a:pt x="3018419" y="177666"/>
                </a:cubicBezTo>
                <a:cubicBezTo>
                  <a:pt x="2974427" y="109062"/>
                  <a:pt x="2900669" y="110127"/>
                  <a:pt x="2838754" y="98695"/>
                </a:cubicBezTo>
                <a:cubicBezTo>
                  <a:pt x="2701463" y="73555"/>
                  <a:pt x="2564596" y="64983"/>
                  <a:pt x="2427853" y="69987"/>
                </a:cubicBezTo>
                <a:close/>
                <a:moveTo>
                  <a:pt x="2444158" y="387"/>
                </a:moveTo>
                <a:cubicBezTo>
                  <a:pt x="2598755" y="-2686"/>
                  <a:pt x="2753769" y="12585"/>
                  <a:pt x="2908628" y="45735"/>
                </a:cubicBezTo>
                <a:cubicBezTo>
                  <a:pt x="2979068" y="61036"/>
                  <a:pt x="3068206" y="63586"/>
                  <a:pt x="3088619" y="154653"/>
                </a:cubicBezTo>
                <a:cubicBezTo>
                  <a:pt x="3107235" y="238296"/>
                  <a:pt x="3033824" y="275143"/>
                  <a:pt x="2980945" y="318333"/>
                </a:cubicBezTo>
                <a:cubicBezTo>
                  <a:pt x="2832679" y="439156"/>
                  <a:pt x="2663731" y="525726"/>
                  <a:pt x="2478738" y="580498"/>
                </a:cubicBezTo>
                <a:cubicBezTo>
                  <a:pt x="2349171" y="619318"/>
                  <a:pt x="2216315" y="648629"/>
                  <a:pt x="2071312" y="685100"/>
                </a:cubicBezTo>
                <a:cubicBezTo>
                  <a:pt x="2167354" y="736612"/>
                  <a:pt x="2247592" y="794640"/>
                  <a:pt x="2336932" y="823834"/>
                </a:cubicBezTo>
                <a:cubicBezTo>
                  <a:pt x="2436398" y="856448"/>
                  <a:pt x="2545092" y="863529"/>
                  <a:pt x="2650218" y="880372"/>
                </a:cubicBezTo>
                <a:cubicBezTo>
                  <a:pt x="2674799" y="884329"/>
                  <a:pt x="2712701" y="890811"/>
                  <a:pt x="2724828" y="877816"/>
                </a:cubicBezTo>
                <a:cubicBezTo>
                  <a:pt x="2790257" y="811500"/>
                  <a:pt x="2864697" y="844453"/>
                  <a:pt x="2937906" y="850216"/>
                </a:cubicBezTo>
                <a:cubicBezTo>
                  <a:pt x="3030260" y="857706"/>
                  <a:pt x="3122919" y="870533"/>
                  <a:pt x="3214489" y="865310"/>
                </a:cubicBezTo>
                <a:cubicBezTo>
                  <a:pt x="3330052" y="859201"/>
                  <a:pt x="3444369" y="838841"/>
                  <a:pt x="3558811" y="821783"/>
                </a:cubicBezTo>
                <a:cubicBezTo>
                  <a:pt x="3845661" y="780181"/>
                  <a:pt x="4132816" y="743918"/>
                  <a:pt x="4423716" y="769182"/>
                </a:cubicBezTo>
                <a:cubicBezTo>
                  <a:pt x="4485096" y="774506"/>
                  <a:pt x="4549229" y="783231"/>
                  <a:pt x="4604328" y="806587"/>
                </a:cubicBezTo>
                <a:cubicBezTo>
                  <a:pt x="4690279" y="842884"/>
                  <a:pt x="4723749" y="908909"/>
                  <a:pt x="4700071" y="978164"/>
                </a:cubicBezTo>
                <a:lnTo>
                  <a:pt x="4700051" y="978196"/>
                </a:lnTo>
                <a:lnTo>
                  <a:pt x="4626911" y="978196"/>
                </a:lnTo>
                <a:lnTo>
                  <a:pt x="4634858" y="938205"/>
                </a:lnTo>
                <a:cubicBezTo>
                  <a:pt x="4630586" y="912076"/>
                  <a:pt x="4607226" y="888378"/>
                  <a:pt x="4565805" y="871619"/>
                </a:cubicBezTo>
                <a:cubicBezTo>
                  <a:pt x="4510139" y="849256"/>
                  <a:pt x="4446290" y="840035"/>
                  <a:pt x="4384624" y="835208"/>
                </a:cubicBezTo>
                <a:cubicBezTo>
                  <a:pt x="4319945" y="830079"/>
                  <a:pt x="4255480" y="828097"/>
                  <a:pt x="4191174" y="828605"/>
                </a:cubicBezTo>
                <a:cubicBezTo>
                  <a:pt x="3998255" y="830132"/>
                  <a:pt x="3806768" y="854079"/>
                  <a:pt x="3615233" y="882733"/>
                </a:cubicBezTo>
                <a:cubicBezTo>
                  <a:pt x="3445683" y="908144"/>
                  <a:pt x="3275903" y="932786"/>
                  <a:pt x="3106122" y="957428"/>
                </a:cubicBezTo>
                <a:lnTo>
                  <a:pt x="3167669" y="978196"/>
                </a:lnTo>
                <a:lnTo>
                  <a:pt x="2761995" y="978196"/>
                </a:lnTo>
                <a:lnTo>
                  <a:pt x="2604435" y="961624"/>
                </a:lnTo>
                <a:lnTo>
                  <a:pt x="2629619" y="978196"/>
                </a:lnTo>
                <a:lnTo>
                  <a:pt x="2442177" y="978196"/>
                </a:lnTo>
                <a:lnTo>
                  <a:pt x="2299922" y="896786"/>
                </a:lnTo>
                <a:cubicBezTo>
                  <a:pt x="2269582" y="879425"/>
                  <a:pt x="2233101" y="870458"/>
                  <a:pt x="2204982" y="850389"/>
                </a:cubicBezTo>
                <a:cubicBezTo>
                  <a:pt x="1996636" y="701859"/>
                  <a:pt x="1747975" y="698964"/>
                  <a:pt x="1506483" y="669446"/>
                </a:cubicBezTo>
                <a:cubicBezTo>
                  <a:pt x="1499680" y="668433"/>
                  <a:pt x="1491530" y="674471"/>
                  <a:pt x="1473612" y="681163"/>
                </a:cubicBezTo>
                <a:cubicBezTo>
                  <a:pt x="1584414" y="738551"/>
                  <a:pt x="1717391" y="807480"/>
                  <a:pt x="1855475" y="879104"/>
                </a:cubicBezTo>
                <a:lnTo>
                  <a:pt x="2046452" y="978196"/>
                </a:lnTo>
                <a:lnTo>
                  <a:pt x="1905580" y="978196"/>
                </a:lnTo>
                <a:lnTo>
                  <a:pt x="1792576" y="917483"/>
                </a:lnTo>
                <a:cubicBezTo>
                  <a:pt x="1679817" y="860435"/>
                  <a:pt x="1561557" y="806703"/>
                  <a:pt x="1431825" y="761296"/>
                </a:cubicBezTo>
                <a:cubicBezTo>
                  <a:pt x="1481070" y="816016"/>
                  <a:pt x="1531868" y="866260"/>
                  <a:pt x="1584066" y="912806"/>
                </a:cubicBezTo>
                <a:lnTo>
                  <a:pt x="1665294" y="978196"/>
                </a:lnTo>
                <a:lnTo>
                  <a:pt x="1530478" y="978196"/>
                </a:lnTo>
                <a:lnTo>
                  <a:pt x="1433502" y="903764"/>
                </a:lnTo>
                <a:cubicBezTo>
                  <a:pt x="1350827" y="836355"/>
                  <a:pt x="1273396" y="763147"/>
                  <a:pt x="1207351" y="677361"/>
                </a:cubicBezTo>
                <a:cubicBezTo>
                  <a:pt x="1176883" y="637924"/>
                  <a:pt x="1132082" y="601252"/>
                  <a:pt x="1085279" y="580996"/>
                </a:cubicBezTo>
                <a:cubicBezTo>
                  <a:pt x="878724" y="490371"/>
                  <a:pt x="669558" y="405484"/>
                  <a:pt x="460678" y="320100"/>
                </a:cubicBezTo>
                <a:cubicBezTo>
                  <a:pt x="434018" y="309216"/>
                  <a:pt x="402475" y="308044"/>
                  <a:pt x="370062" y="302529"/>
                </a:cubicBezTo>
                <a:cubicBezTo>
                  <a:pt x="481234" y="420306"/>
                  <a:pt x="590097" y="530386"/>
                  <a:pt x="692974" y="645063"/>
                </a:cubicBezTo>
                <a:cubicBezTo>
                  <a:pt x="765403" y="726140"/>
                  <a:pt x="828829" y="814746"/>
                  <a:pt x="899891" y="897040"/>
                </a:cubicBezTo>
                <a:lnTo>
                  <a:pt x="958299" y="978196"/>
                </a:lnTo>
                <a:lnTo>
                  <a:pt x="856593" y="978196"/>
                </a:lnTo>
                <a:lnTo>
                  <a:pt x="745097" y="814331"/>
                </a:lnTo>
                <a:cubicBezTo>
                  <a:pt x="613951" y="647709"/>
                  <a:pt x="460119" y="497146"/>
                  <a:pt x="291682" y="357455"/>
                </a:cubicBezTo>
                <a:cubicBezTo>
                  <a:pt x="262176" y="332767"/>
                  <a:pt x="225781" y="315434"/>
                  <a:pt x="192689" y="294672"/>
                </a:cubicBezTo>
                <a:cubicBezTo>
                  <a:pt x="315383" y="458030"/>
                  <a:pt x="444112" y="615525"/>
                  <a:pt x="556080" y="783560"/>
                </a:cubicBezTo>
                <a:cubicBezTo>
                  <a:pt x="583885" y="825308"/>
                  <a:pt x="614448" y="865239"/>
                  <a:pt x="645779" y="904799"/>
                </a:cubicBezTo>
                <a:lnTo>
                  <a:pt x="703943" y="978196"/>
                </a:lnTo>
                <a:lnTo>
                  <a:pt x="621039" y="978196"/>
                </a:lnTo>
                <a:lnTo>
                  <a:pt x="430820" y="725635"/>
                </a:lnTo>
                <a:cubicBezTo>
                  <a:pt x="332361" y="599705"/>
                  <a:pt x="227971" y="477107"/>
                  <a:pt x="116693" y="361863"/>
                </a:cubicBezTo>
                <a:cubicBezTo>
                  <a:pt x="97667" y="342321"/>
                  <a:pt x="75253" y="325899"/>
                  <a:pt x="50540" y="310444"/>
                </a:cubicBezTo>
                <a:lnTo>
                  <a:pt x="0" y="281606"/>
                </a:lnTo>
                <a:lnTo>
                  <a:pt x="0" y="27934"/>
                </a:lnTo>
                <a:lnTo>
                  <a:pt x="404992" y="222649"/>
                </a:lnTo>
                <a:cubicBezTo>
                  <a:pt x="439327" y="238892"/>
                  <a:pt x="505719" y="256578"/>
                  <a:pt x="515732" y="243759"/>
                </a:cubicBezTo>
                <a:cubicBezTo>
                  <a:pt x="561414" y="183812"/>
                  <a:pt x="612911" y="224031"/>
                  <a:pt x="660613" y="222758"/>
                </a:cubicBezTo>
                <a:cubicBezTo>
                  <a:pt x="713858" y="221185"/>
                  <a:pt x="767194" y="230016"/>
                  <a:pt x="820261" y="226406"/>
                </a:cubicBezTo>
                <a:cubicBezTo>
                  <a:pt x="1211492" y="200602"/>
                  <a:pt x="1601548" y="165118"/>
                  <a:pt x="1982193" y="65102"/>
                </a:cubicBezTo>
                <a:cubicBezTo>
                  <a:pt x="2135382" y="24877"/>
                  <a:pt x="2289561" y="3461"/>
                  <a:pt x="2444158" y="387"/>
                </a:cubicBezTo>
                <a:close/>
              </a:path>
            </a:pathLst>
          </a:custGeom>
          <a:solidFill>
            <a:schemeClr val="tx1">
              <a:alpha val="5303"/>
            </a:schemeClr>
          </a:solidFill>
          <a:ln w="66675"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2" name="Freeform 11">
            <a:extLst>
              <a:ext uri="{FF2B5EF4-FFF2-40B4-BE49-F238E27FC236}">
                <a16:creationId xmlns:a16="http://schemas.microsoft.com/office/drawing/2014/main" id="{8BAD4AF0-64CE-5C0E-5440-00F8FC6B3194}"/>
              </a:ext>
              <a:ext uri="{C183D7F6-B498-43B3-948B-1728B52AA6E4}">
                <adec:decorative xmlns:adec="http://schemas.microsoft.com/office/drawing/2017/decorative" val="1"/>
              </a:ext>
            </a:extLst>
          </p:cNvPr>
          <p:cNvSpPr/>
          <p:nvPr userDrawn="1"/>
        </p:nvSpPr>
        <p:spPr>
          <a:xfrm rot="10800000">
            <a:off x="9012500" y="1"/>
            <a:ext cx="3179503" cy="2726160"/>
          </a:xfrm>
          <a:custGeom>
            <a:avLst/>
            <a:gdLst>
              <a:gd name="connsiteX0" fmla="*/ 3179502 w 3179502"/>
              <a:gd name="connsiteY0" fmla="*/ 2726160 h 2726160"/>
              <a:gd name="connsiteX1" fmla="*/ 0 w 3179502"/>
              <a:gd name="connsiteY1" fmla="*/ 2726160 h 2726160"/>
              <a:gd name="connsiteX2" fmla="*/ 0 w 3179502"/>
              <a:gd name="connsiteY2" fmla="*/ 0 h 2726160"/>
              <a:gd name="connsiteX3" fmla="*/ 129375 w 3179502"/>
              <a:gd name="connsiteY3" fmla="*/ 158091 h 2726160"/>
              <a:gd name="connsiteX4" fmla="*/ 274052 w 3179502"/>
              <a:gd name="connsiteY4" fmla="*/ 461243 h 2726160"/>
              <a:gd name="connsiteX5" fmla="*/ 676050 w 3179502"/>
              <a:gd name="connsiteY5" fmla="*/ 1070337 h 2726160"/>
              <a:gd name="connsiteX6" fmla="*/ 1232482 w 3179502"/>
              <a:gd name="connsiteY6" fmla="*/ 1409578 h 2726160"/>
              <a:gd name="connsiteX7" fmla="*/ 1759030 w 3179502"/>
              <a:gd name="connsiteY7" fmla="*/ 1583520 h 2726160"/>
              <a:gd name="connsiteX8" fmla="*/ 3147865 w 3179502"/>
              <a:gd name="connsiteY8" fmla="*/ 2609783 h 272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9502" h="2726160">
                <a:moveTo>
                  <a:pt x="3179502" y="2726160"/>
                </a:moveTo>
                <a:lnTo>
                  <a:pt x="0" y="2726160"/>
                </a:lnTo>
                <a:lnTo>
                  <a:pt x="0" y="0"/>
                </a:lnTo>
                <a:lnTo>
                  <a:pt x="129375" y="158091"/>
                </a:lnTo>
                <a:cubicBezTo>
                  <a:pt x="193985" y="253821"/>
                  <a:pt x="231912" y="358034"/>
                  <a:pt x="274052" y="461243"/>
                </a:cubicBezTo>
                <a:cubicBezTo>
                  <a:pt x="365069" y="684357"/>
                  <a:pt x="488042" y="892708"/>
                  <a:pt x="676050" y="1070337"/>
                </a:cubicBezTo>
                <a:cubicBezTo>
                  <a:pt x="834276" y="1219941"/>
                  <a:pt x="1024083" y="1327091"/>
                  <a:pt x="1232482" y="1409578"/>
                </a:cubicBezTo>
                <a:cubicBezTo>
                  <a:pt x="1465209" y="1501688"/>
                  <a:pt x="1609854" y="1540036"/>
                  <a:pt x="1759030" y="1583520"/>
                </a:cubicBezTo>
                <a:cubicBezTo>
                  <a:pt x="1924825" y="1631826"/>
                  <a:pt x="2908440" y="1918621"/>
                  <a:pt x="3147865" y="2609783"/>
                </a:cubicBezTo>
                <a:close/>
              </a:path>
            </a:pathLst>
          </a:custGeom>
          <a:solidFill>
            <a:schemeClr val="accent2">
              <a:alpha val="60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91" dirty="0"/>
          </a:p>
        </p:txBody>
      </p:sp>
      <p:sp>
        <p:nvSpPr>
          <p:cNvPr id="5" name="Slide Number Placeholder 5">
            <a:extLst>
              <a:ext uri="{FF2B5EF4-FFF2-40B4-BE49-F238E27FC236}">
                <a16:creationId xmlns:a16="http://schemas.microsoft.com/office/drawing/2014/main" id="{03D91060-B9BF-0FA6-BD7C-AF8E38E919DB}"/>
              </a:ext>
            </a:extLst>
          </p:cNvPr>
          <p:cNvSpPr>
            <a:spLocks noGrp="1"/>
          </p:cNvSpPr>
          <p:nvPr>
            <p:ph type="sldNum" sz="quarter" idx="4"/>
          </p:nvPr>
        </p:nvSpPr>
        <p:spPr>
          <a:xfrm>
            <a:off x="11353800" y="5879808"/>
            <a:ext cx="661416" cy="895899"/>
          </a:xfrm>
          <a:prstGeom prst="rect">
            <a:avLst/>
          </a:prstGeom>
        </p:spPr>
        <p:txBody>
          <a:bodyPr vert="horz" lIns="91440" tIns="45720" rIns="91440" bIns="45720" rtlCol="0" anchor="ctr"/>
          <a:lstStyle>
            <a:lvl1pPr algn="ctr">
              <a:defRPr sz="1588"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3028750998"/>
      </p:ext>
    </p:extLst>
  </p:cSld>
  <p:clrMapOvr>
    <a:masterClrMapping/>
  </p:clrMapOvr>
  <p:extLst>
    <p:ext uri="{DCECCB84-F9BA-43D5-87BE-67443E8EF086}">
      <p15:sldGuideLst xmlns:p15="http://schemas.microsoft.com/office/powerpoint/2012/main">
        <p15:guide id="1" orient="horz" pos="4781">
          <p15:clr>
            <a:srgbClr val="FBAE40"/>
          </p15:clr>
        </p15:guide>
        <p15:guide id="2" pos="8727">
          <p15:clr>
            <a:srgbClr val="FBAE40"/>
          </p15:clr>
        </p15:guide>
        <p15:guide id="3" pos="489">
          <p15:clr>
            <a:srgbClr val="FBAE40"/>
          </p15:clr>
        </p15:guide>
        <p15:guide id="4" orient="horz" pos="60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C15E7A-8577-4EAA-9B02-A25441E65113}" type="datetimeFigureOut">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3972515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4C15E7A-8577-4EAA-9B02-A25441E65113}" type="datetimeFigureOut">
              <a:rPr lang="en-US" smtClean="0"/>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638229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4C15E7A-8577-4EAA-9B02-A25441E65113}" type="datetimeFigureOut">
              <a:rPr lang="en-US" smtClean="0"/>
              <a:t>3/23/2026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4149785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E4C15E7A-8577-4EAA-9B02-A25441E65113}" type="datetimeFigureOut">
              <a:rPr lang="en-US" smtClean="0"/>
              <a:t>3/23/2026</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3664189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4C15E7A-8577-4EAA-9B02-A25441E65113}" type="datetimeFigureOut">
              <a:rPr lang="en-US" smtClean="0"/>
              <a:t>3/23/2026</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68190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E4C15E7A-8577-4EAA-9B02-A25441E65113}" type="datetimeFigureOut">
              <a:rPr lang="en-US" smtClean="0"/>
              <a:t>3/23/2026</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4277615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C15E7A-8577-4EAA-9B02-A25441E65113}" type="datetimeFigureOut">
              <a:rPr lang="en-US" smtClean="0"/>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2731646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9" name="Picture 8"/>
          <p:cNvPicPr>
            <a:picLocks noChangeAspect="1"/>
          </p:cNvPicPr>
          <p:nvPr/>
        </p:nvPicPr>
        <p:blipFill rotWithShape="1">
          <a:blip r:embed="rId2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5">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4C15E7A-8577-4EAA-9B02-A25441E65113}" type="datetimeFigureOut">
              <a:rPr lang="en-US" smtClean="0"/>
              <a:t>3/23/2026</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F5D7FBDE-F7DB-4323-AE4C-6BFF03629591}" type="slidenum">
              <a:rPr lang="en-US" smtClean="0"/>
              <a:t>‹#›</a:t>
            </a:fld>
            <a:endParaRPr lang="en-US"/>
          </a:p>
        </p:txBody>
      </p:sp>
    </p:spTree>
    <p:extLst>
      <p:ext uri="{BB962C8B-B14F-4D97-AF65-F5344CB8AC3E}">
        <p14:creationId xmlns:p14="http://schemas.microsoft.com/office/powerpoint/2010/main" val="2917717087"/>
      </p:ext>
    </p:extLst>
  </p:cSld>
  <p:clrMap bg1="dk1" tx1="lt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8" r:id="rId18"/>
    <p:sldLayoutId id="2147483770" r:id="rId19"/>
    <p:sldLayoutId id="2147483771" r:id="rId20"/>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hyperlink" Target="https://janeausten.co.uk/blogs/jane-austen-life/jane-austens-flower-garden" TargetMode="External"/><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hyperlink" Target="https://www.thespruce.com/planting-and-growing-daffodils-1402136"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8.jpg"/><Relationship Id="rId4" Type="http://schemas.openxmlformats.org/officeDocument/2006/relationships/hyperlink" Target="https://flowerbulbs.com/daffodils-plant-once-enjoy-them-for-year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8" Type="http://schemas.openxmlformats.org/officeDocument/2006/relationships/hyperlink" Target="https://www.almanac.com/plant/irises" TargetMode="External"/><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hyperlink" Target="https://www.gardeners.com/blogs/flower-encyclopedia/growing-irises-7131" TargetMode="External"/><Relationship Id="rId5" Type="http://schemas.openxmlformats.org/officeDocument/2006/relationships/image" Target="../media/image3.png"/><Relationship Id="rId10" Type="http://schemas.openxmlformats.org/officeDocument/2006/relationships/hyperlink" Target="https://www.thespruce.com/irises-for-flower-garden-1315808" TargetMode="External"/><Relationship Id="rId4" Type="http://schemas.openxmlformats.org/officeDocument/2006/relationships/image" Target="../media/image2.png"/><Relationship Id="rId9" Type="http://schemas.openxmlformats.org/officeDocument/2006/relationships/hyperlink" Target="https://www.whiteflowerfarm.com/blog/2023/06/14/over-the-rainbow-the-wide-world-of-iris"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www.southsideblooms.com/the-gladiolus-flower-a-symbol-of-strength-integrity-and-resilience" TargetMode="External"/><Relationship Id="rId3" Type="http://schemas.openxmlformats.org/officeDocument/2006/relationships/image" Target="../media/image2.pn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hyperlink" Target="https://www.boesen.com/knowledge/flower-dictionary/gladiolus/" TargetMode="External"/><Relationship Id="rId4" Type="http://schemas.openxmlformats.org/officeDocument/2006/relationships/image" Target="../media/image3.png"/><Relationship Id="rId9" Type="http://schemas.openxmlformats.org/officeDocument/2006/relationships/hyperlink" Target="https://www.avasflowers.net/blog/augusts-birthflower-the-glamorous-gladiolus"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7FU5ZnwmqoE" TargetMode="External"/><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1.jpg"/><Relationship Id="rId4" Type="http://schemas.openxmlformats.org/officeDocument/2006/relationships/hyperlink" Target="https://www.thespruce.com/wildflower-gardening-1403564"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americanmeadows.com/blogs/wildflower-seeds/how-to-grow-daisies" TargetMode="External"/><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2.jpg"/><Relationship Id="rId4" Type="http://schemas.openxmlformats.org/officeDocument/2006/relationships/hyperlink" Target="https://kellogggarden.com/blog/gardening/how-to-plant-grow-and-care-for-daisy-flower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Flowers and teapot">
            <a:extLst>
              <a:ext uri="{FF2B5EF4-FFF2-40B4-BE49-F238E27FC236}">
                <a16:creationId xmlns:a16="http://schemas.microsoft.com/office/drawing/2014/main" id="{E6F75E13-9D4B-152D-7BA4-D225B965B148}"/>
              </a:ext>
            </a:extLst>
          </p:cNvPr>
          <p:cNvPicPr>
            <a:picLocks noChangeAspect="1"/>
          </p:cNvPicPr>
          <p:nvPr/>
        </p:nvPicPr>
        <p:blipFill>
          <a:blip r:embed="rId2">
            <a:alphaModFix amt="40000"/>
          </a:blip>
          <a:srcRect t="15730"/>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967ACBB5-7F65-4BFA-48FE-DD016211F879}"/>
              </a:ext>
            </a:extLst>
          </p:cNvPr>
          <p:cNvSpPr>
            <a:spLocks noGrp="1"/>
          </p:cNvSpPr>
          <p:nvPr>
            <p:ph type="title"/>
          </p:nvPr>
        </p:nvSpPr>
        <p:spPr/>
        <p:txBody>
          <a:bodyPr>
            <a:normAutofit/>
          </a:bodyPr>
          <a:lstStyle/>
          <a:p>
            <a:r>
              <a:rPr lang="en-US">
                <a:solidFill>
                  <a:schemeClr val="tx1"/>
                </a:solidFill>
              </a:rPr>
              <a:t>Jane Austen Flower and Tea kit</a:t>
            </a:r>
          </a:p>
        </p:txBody>
      </p:sp>
      <p:sp>
        <p:nvSpPr>
          <p:cNvPr id="3" name="Subtitle 2">
            <a:extLst>
              <a:ext uri="{FF2B5EF4-FFF2-40B4-BE49-F238E27FC236}">
                <a16:creationId xmlns:a16="http://schemas.microsoft.com/office/drawing/2014/main" id="{F81BB7BC-2735-DAA9-42EA-85B794321F7A}"/>
              </a:ext>
            </a:extLst>
          </p:cNvPr>
          <p:cNvSpPr>
            <a:spLocks noGrp="1"/>
          </p:cNvSpPr>
          <p:nvPr>
            <p:ph type="subTitle" idx="4294967295"/>
          </p:nvPr>
        </p:nvSpPr>
        <p:spPr>
          <a:xfrm>
            <a:off x="0" y="4776788"/>
            <a:ext cx="8824913" cy="862012"/>
          </a:xfrm>
        </p:spPr>
        <p:txBody>
          <a:bodyPr>
            <a:normAutofit/>
          </a:bodyPr>
          <a:lstStyle/>
          <a:p>
            <a:r>
              <a:rPr lang="en-US" dirty="0">
                <a:solidFill>
                  <a:schemeClr val="tx1"/>
                </a:solidFill>
              </a:rPr>
              <a:t>Flower section from the Regency Period</a:t>
            </a:r>
          </a:p>
        </p:txBody>
      </p:sp>
    </p:spTree>
    <p:extLst>
      <p:ext uri="{BB962C8B-B14F-4D97-AF65-F5344CB8AC3E}">
        <p14:creationId xmlns:p14="http://schemas.microsoft.com/office/powerpoint/2010/main" val="150852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F33D0-5B95-4F37-C71F-76F7B0A5F0CE}"/>
              </a:ext>
            </a:extLst>
          </p:cNvPr>
          <p:cNvSpPr>
            <a:spLocks noGrp="1"/>
          </p:cNvSpPr>
          <p:nvPr>
            <p:ph type="title"/>
          </p:nvPr>
        </p:nvSpPr>
        <p:spPr>
          <a:xfrm>
            <a:off x="1" y="-96762"/>
            <a:ext cx="7245047" cy="6954762"/>
          </a:xfrm>
        </p:spPr>
        <p:txBody>
          <a:bodyPr/>
          <a:lstStyle/>
          <a:p>
            <a:r>
              <a:rPr lang="en-US" dirty="0"/>
              <a:t> </a:t>
            </a:r>
            <a:r>
              <a:rPr lang="en-US" b="1" dirty="0">
                <a:solidFill>
                  <a:schemeClr val="accent1">
                    <a:lumMod val="50000"/>
                  </a:schemeClr>
                </a:solidFill>
              </a:rPr>
              <a:t>marigolds</a:t>
            </a:r>
            <a:r>
              <a:rPr lang="en-US" dirty="0"/>
              <a:t> (specifically pot marigolds) were among the flowers grown in the cottage garden at Chawton, which Jane Austen knew and loved. They are part of the traditional, fragrant, and functional plants featured in her personal gardens, often mentioned alongside roses, lavender, and hollyhocks in accounts of her gardening.</a:t>
            </a:r>
            <a:br>
              <a:rPr lang="en-US" dirty="0"/>
            </a:br>
            <a:br>
              <a:rPr lang="en-US" dirty="0"/>
            </a:br>
            <a:r>
              <a:rPr lang="en-US" dirty="0">
                <a:hlinkClick r:id="rId3"/>
              </a:rPr>
              <a:t>https://janeausten.co.uk/blogs/jane-austen-life/jane-austens-flower-garden</a:t>
            </a:r>
            <a:br>
              <a:rPr lang="en-US" dirty="0"/>
            </a:br>
            <a:endParaRPr lang="en-US" dirty="0"/>
          </a:p>
        </p:txBody>
      </p:sp>
      <p:pic>
        <p:nvPicPr>
          <p:cNvPr id="3074" name="Picture 2" descr="2,500+ French Marigold Stock Photos, Pictures &amp; Royalty-Free ...">
            <a:extLst>
              <a:ext uri="{FF2B5EF4-FFF2-40B4-BE49-F238E27FC236}">
                <a16:creationId xmlns:a16="http://schemas.microsoft.com/office/drawing/2014/main" id="{9ACFDA55-606D-01E0-CE3A-56EAB2C18DB2}"/>
              </a:ext>
            </a:extLst>
          </p:cNvPr>
          <p:cNvPicPr>
            <a:picLocks noGrp="1" noChangeAspect="1" noChangeArrowheads="1"/>
          </p:cNvPicPr>
          <p:nvPr>
            <p:ph type="pic" idx="1"/>
          </p:nvPr>
        </p:nvPicPr>
        <p:blipFill>
          <a:blip r:embed="rId4">
            <a:extLst>
              <a:ext uri="{28A0092B-C50C-407E-A947-70E740481C1C}">
                <a14:useLocalDpi xmlns:a14="http://schemas.microsoft.com/office/drawing/2010/main" val="0"/>
              </a:ext>
            </a:extLst>
          </a:blip>
          <a:srcRect l="28644" r="2864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345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F5612-633B-D308-5975-62B6001FEDB6}"/>
              </a:ext>
            </a:extLst>
          </p:cNvPr>
          <p:cNvSpPr>
            <a:spLocks noGrp="1"/>
          </p:cNvSpPr>
          <p:nvPr>
            <p:ph type="title"/>
          </p:nvPr>
        </p:nvSpPr>
        <p:spPr>
          <a:xfrm>
            <a:off x="914401" y="108859"/>
            <a:ext cx="10360153" cy="713618"/>
          </a:xfrm>
        </p:spPr>
        <p:txBody>
          <a:bodyPr/>
          <a:lstStyle/>
          <a:p>
            <a:r>
              <a:rPr lang="en-US" dirty="0"/>
              <a:t>Cheat sheet for Marigolds                                              Cheat sheet for Mint </a:t>
            </a:r>
          </a:p>
        </p:txBody>
      </p:sp>
      <p:sp>
        <p:nvSpPr>
          <p:cNvPr id="3" name="Content Placeholder 2">
            <a:extLst>
              <a:ext uri="{FF2B5EF4-FFF2-40B4-BE49-F238E27FC236}">
                <a16:creationId xmlns:a16="http://schemas.microsoft.com/office/drawing/2014/main" id="{362BEAB7-A7BC-7196-3D7D-57B03943DB89}"/>
              </a:ext>
            </a:extLst>
          </p:cNvPr>
          <p:cNvSpPr>
            <a:spLocks noGrp="1"/>
          </p:cNvSpPr>
          <p:nvPr>
            <p:ph sz="quarter" idx="11"/>
          </p:nvPr>
        </p:nvSpPr>
        <p:spPr>
          <a:xfrm>
            <a:off x="374088" y="962925"/>
            <a:ext cx="5346959" cy="5672667"/>
          </a:xfrm>
        </p:spPr>
        <p:txBody>
          <a:bodyPr>
            <a:normAutofit fontScale="92500" lnSpcReduction="20000"/>
          </a:bodyPr>
          <a:lstStyle/>
          <a:p>
            <a:r>
              <a:rPr lang="en-US" sz="2333" b="1" dirty="0">
                <a:latin typeface="Times New Roman" panose="02020603050405020304" pitchFamily="18" charset="0"/>
                <a:cs typeface="Times New Roman" panose="02020603050405020304" pitchFamily="18" charset="0"/>
              </a:rPr>
              <a:t>In USDA Zones 8a and 8b, plant marigold seeds indoors in early March (6–8 weeks before the last frost). Direct sow seeds outdoors or transplant seedlings in mid-March to April, once all danger of frost has passed. </a:t>
            </a:r>
          </a:p>
          <a:p>
            <a:r>
              <a:rPr lang="en-US" sz="2333" b="1" dirty="0">
                <a:latin typeface="Times New Roman" panose="02020603050405020304" pitchFamily="18" charset="0"/>
                <a:cs typeface="Times New Roman" panose="02020603050405020304" pitchFamily="18" charset="0"/>
              </a:rPr>
              <a:t>Planting Timeline for Zones 8a/8b</a:t>
            </a:r>
          </a:p>
          <a:p>
            <a:r>
              <a:rPr lang="en-US" sz="2333" b="1" dirty="0">
                <a:latin typeface="Times New Roman" panose="02020603050405020304" pitchFamily="18" charset="0"/>
                <a:cs typeface="Times New Roman" panose="02020603050405020304" pitchFamily="18" charset="0"/>
              </a:rPr>
              <a:t>Start Indoors: Early March.</a:t>
            </a:r>
          </a:p>
          <a:p>
            <a:r>
              <a:rPr lang="en-US" sz="2333" b="1" dirty="0">
                <a:latin typeface="Times New Roman" panose="02020603050405020304" pitchFamily="18" charset="0"/>
                <a:cs typeface="Times New Roman" panose="02020603050405020304" pitchFamily="18" charset="0"/>
              </a:rPr>
              <a:t>Direct Sow/Transplant: March 15 to April 1 (after the last frost).</a:t>
            </a:r>
          </a:p>
          <a:p>
            <a:r>
              <a:rPr lang="en-US" sz="2333" b="1" dirty="0">
                <a:latin typeface="Times New Roman" panose="02020603050405020304" pitchFamily="18" charset="0"/>
                <a:cs typeface="Times New Roman" panose="02020603050405020304" pitchFamily="18" charset="0"/>
              </a:rPr>
              <a:t>Tips for Success:</a:t>
            </a:r>
          </a:p>
          <a:p>
            <a:r>
              <a:rPr lang="en-US" sz="2333" b="1" dirty="0">
                <a:latin typeface="Times New Roman" panose="02020603050405020304" pitchFamily="18" charset="0"/>
                <a:cs typeface="Times New Roman" panose="02020603050405020304" pitchFamily="18" charset="0"/>
              </a:rPr>
              <a:t>Last Frost: Zone 8a typically has its last frost around April 1-15, while 8b is often March 15-April 1.</a:t>
            </a:r>
          </a:p>
          <a:p>
            <a:r>
              <a:rPr lang="en-US" sz="2333" b="1" dirty="0">
                <a:latin typeface="Times New Roman" panose="02020603050405020304" pitchFamily="18" charset="0"/>
                <a:cs typeface="Times New Roman" panose="02020603050405020304" pitchFamily="18" charset="0"/>
              </a:rPr>
              <a:t>Conditions: Marigolds need warm soil and full sun to thrive.</a:t>
            </a:r>
          </a:p>
          <a:p>
            <a:endParaRPr lang="en-US" dirty="0"/>
          </a:p>
        </p:txBody>
      </p:sp>
      <p:sp>
        <p:nvSpPr>
          <p:cNvPr id="4" name="Content Placeholder 3">
            <a:extLst>
              <a:ext uri="{FF2B5EF4-FFF2-40B4-BE49-F238E27FC236}">
                <a16:creationId xmlns:a16="http://schemas.microsoft.com/office/drawing/2014/main" id="{4345AC43-A728-3721-AACF-7CC4A5A34AB4}"/>
              </a:ext>
            </a:extLst>
          </p:cNvPr>
          <p:cNvSpPr>
            <a:spLocks noGrp="1"/>
          </p:cNvSpPr>
          <p:nvPr>
            <p:ph sz="quarter" idx="12"/>
          </p:nvPr>
        </p:nvSpPr>
        <p:spPr>
          <a:xfrm>
            <a:off x="6357750" y="962925"/>
            <a:ext cx="5346958" cy="5672667"/>
          </a:xfrm>
        </p:spPr>
        <p:txBody>
          <a:bodyPr>
            <a:normAutofit/>
          </a:bodyPr>
          <a:lstStyle/>
          <a:p>
            <a:r>
              <a:rPr lang="en-US" sz="2000" b="1" dirty="0">
                <a:latin typeface="Times New Roman" panose="02020603050405020304" pitchFamily="18" charset="0"/>
                <a:cs typeface="Times New Roman" panose="02020603050405020304" pitchFamily="18" charset="0"/>
              </a:rPr>
              <a:t>In Zone 8a and 8b, plant mint seeds directly outdoors in March, once the danger of the last frost has passed. For earlier growth, start seeds indoors 8 to 10 weeks before the last frost date, which typically falls between March 15 and April 15 in these zones. </a:t>
            </a:r>
          </a:p>
          <a:p>
            <a:r>
              <a:rPr lang="en-US" sz="2000" b="1" dirty="0">
                <a:latin typeface="Times New Roman" panose="02020603050405020304" pitchFamily="18" charset="0"/>
                <a:cs typeface="Times New Roman" panose="02020603050405020304" pitchFamily="18" charset="0"/>
              </a:rPr>
              <a:t>Key Planting Details for Zones 8a/8b:</a:t>
            </a:r>
          </a:p>
          <a:p>
            <a:r>
              <a:rPr lang="en-US" sz="2000" b="1" dirty="0">
                <a:latin typeface="Times New Roman" panose="02020603050405020304" pitchFamily="18" charset="0"/>
                <a:cs typeface="Times New Roman" panose="02020603050405020304" pitchFamily="18" charset="0"/>
              </a:rPr>
              <a:t>Direct Sowing: March is the recommended time for planting seeds directly into the garden.</a:t>
            </a:r>
          </a:p>
          <a:p>
            <a:r>
              <a:rPr lang="en-US" sz="2000" b="1" dirty="0">
                <a:latin typeface="Times New Roman" panose="02020603050405020304" pitchFamily="18" charset="0"/>
                <a:cs typeface="Times New Roman" panose="02020603050405020304" pitchFamily="18" charset="0"/>
              </a:rPr>
              <a:t>Conditions: Plant in moist, well-draining soil once it has warmed.</a:t>
            </a:r>
          </a:p>
          <a:p>
            <a:r>
              <a:rPr lang="en-US" sz="2000" b="1" dirty="0">
                <a:latin typeface="Times New Roman" panose="02020603050405020304" pitchFamily="18" charset="0"/>
                <a:cs typeface="Times New Roman" panose="02020603050405020304" pitchFamily="18" charset="0"/>
              </a:rPr>
              <a:t>.</a:t>
            </a:r>
          </a:p>
          <a:p>
            <a:r>
              <a:rPr lang="en-US" sz="2000" b="1" dirty="0">
                <a:latin typeface="Times New Roman" panose="02020603050405020304" pitchFamily="18" charset="0"/>
                <a:cs typeface="Times New Roman" panose="02020603050405020304" pitchFamily="18" charset="0"/>
              </a:rPr>
              <a:t>Pro Tip: Because mint is highly invasive, plant seeds in pots or containers to prevent them from taking over the garden</a:t>
            </a:r>
          </a:p>
        </p:txBody>
      </p:sp>
      <p:sp>
        <p:nvSpPr>
          <p:cNvPr id="5" name="Slide Number Placeholder 4">
            <a:extLst>
              <a:ext uri="{FF2B5EF4-FFF2-40B4-BE49-F238E27FC236}">
                <a16:creationId xmlns:a16="http://schemas.microsoft.com/office/drawing/2014/main" id="{8DD50BAF-6C41-F1F0-B935-28235202A81C}"/>
              </a:ext>
            </a:extLst>
          </p:cNvPr>
          <p:cNvSpPr>
            <a:spLocks noGrp="1"/>
          </p:cNvSpPr>
          <p:nvPr>
            <p:ph type="sldNum" sz="quarter" idx="4"/>
          </p:nvPr>
        </p:nvSpPr>
        <p:spPr/>
        <p:txBody>
          <a:bodyPr/>
          <a:lstStyle/>
          <a:p>
            <a:fld id="{58FB4751-880F-D840-AAA9-3A15815CC996}" type="slidenum">
              <a:rPr lang="en-US" smtClean="0"/>
              <a:pPr/>
              <a:t>11</a:t>
            </a:fld>
            <a:endParaRPr lang="en-US" dirty="0"/>
          </a:p>
        </p:txBody>
      </p:sp>
    </p:spTree>
    <p:extLst>
      <p:ext uri="{BB962C8B-B14F-4D97-AF65-F5344CB8AC3E}">
        <p14:creationId xmlns:p14="http://schemas.microsoft.com/office/powerpoint/2010/main" val="2887632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AD909-9962-675E-2233-55F25F2DEE84}"/>
              </a:ext>
            </a:extLst>
          </p:cNvPr>
          <p:cNvSpPr>
            <a:spLocks noGrp="1"/>
          </p:cNvSpPr>
          <p:nvPr>
            <p:ph type="title"/>
          </p:nvPr>
        </p:nvSpPr>
        <p:spPr>
          <a:xfrm>
            <a:off x="914401" y="2343728"/>
            <a:ext cx="5641848" cy="3599873"/>
          </a:xfrm>
        </p:spPr>
        <p:txBody>
          <a:bodyPr/>
          <a:lstStyle/>
          <a:p>
            <a:r>
              <a:rPr lang="en-US" sz="2667" b="1" dirty="0"/>
              <a:t>Daffodils flowers</a:t>
            </a:r>
            <a:br>
              <a:rPr lang="en-US" sz="2667" b="1" dirty="0"/>
            </a:br>
            <a:br>
              <a:rPr lang="en-US" sz="2333" dirty="0"/>
            </a:br>
            <a:r>
              <a:rPr lang="en-US" sz="2000" dirty="0"/>
              <a:t>During the Regency era (1811–1820), daffodil bulbs were cherished as hardy, naturalizing spring flowers, often associated with the arrival of spring, rejuvenation, and, due to their toxic nature, were left undisturbed by pests.</a:t>
            </a:r>
            <a:br>
              <a:rPr lang="en-US" sz="2000" dirty="0"/>
            </a:br>
            <a:br>
              <a:rPr lang="en-US" sz="2000" dirty="0"/>
            </a:br>
            <a:r>
              <a:rPr lang="en-US" sz="2000" dirty="0"/>
              <a:t>Website gives you the instructions on how to plant and grow Daffodils. A quintessential symbol of spring, providing cheerful yellow color and representing hope and new beginnings, often seen in gardens like Chawton House</a:t>
            </a:r>
            <a:br>
              <a:rPr lang="en-US" sz="2333" dirty="0"/>
            </a:br>
            <a:br>
              <a:rPr lang="en-US" dirty="0"/>
            </a:br>
            <a:r>
              <a:rPr lang="en-US" sz="2000" b="1" dirty="0"/>
              <a:t> </a:t>
            </a:r>
            <a:br>
              <a:rPr lang="en-US" sz="2000" b="1" dirty="0">
                <a:hlinkClick r:id="rId3"/>
              </a:rPr>
            </a:br>
            <a:r>
              <a:rPr lang="en-US" sz="2000" b="1" dirty="0">
                <a:hlinkClick r:id="rId3"/>
              </a:rPr>
              <a:t>https://www.thespruce.com/planting-and-growing-daffodils-1402136</a:t>
            </a:r>
            <a:br>
              <a:rPr lang="en-US" sz="2000" b="1" dirty="0"/>
            </a:br>
            <a:br>
              <a:rPr lang="en-US" sz="2000" b="1" dirty="0"/>
            </a:br>
            <a:r>
              <a:rPr lang="en-US" sz="2000" b="1" dirty="0">
                <a:hlinkClick r:id="rId4"/>
              </a:rPr>
              <a:t>https://flowerbulbs.com/daffodils-plant-once-enjoy-them-for-years/</a:t>
            </a:r>
            <a:br>
              <a:rPr lang="en-US" sz="2000" b="1" dirty="0"/>
            </a:br>
            <a:endParaRPr lang="en-US" sz="2000" b="1" dirty="0"/>
          </a:p>
        </p:txBody>
      </p:sp>
      <p:pic>
        <p:nvPicPr>
          <p:cNvPr id="5" name="Picture Placeholder 4" descr="Drawing with a bunch of blossom daffodils">
            <a:extLst>
              <a:ext uri="{FF2B5EF4-FFF2-40B4-BE49-F238E27FC236}">
                <a16:creationId xmlns:a16="http://schemas.microsoft.com/office/drawing/2014/main" id="{CAA97BF6-4E31-2D00-56E7-053B8D8E2A49}"/>
              </a:ext>
            </a:extLst>
          </p:cNvPr>
          <p:cNvPicPr>
            <a:picLocks noGrp="1" noChangeAspect="1"/>
          </p:cNvPicPr>
          <p:nvPr>
            <p:ph type="pic" idx="1"/>
          </p:nvPr>
        </p:nvPicPr>
        <p:blipFill>
          <a:blip r:embed="rId5"/>
          <a:srcRect l="1667" r="1667"/>
          <a:stretch>
            <a:fillRect/>
          </a:stretch>
        </p:blipFill>
        <p:spPr/>
      </p:pic>
    </p:spTree>
    <p:extLst>
      <p:ext uri="{BB962C8B-B14F-4D97-AF65-F5344CB8AC3E}">
        <p14:creationId xmlns:p14="http://schemas.microsoft.com/office/powerpoint/2010/main" val="2498584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35B0B-6DC0-AB05-464A-B921AF4CC13A}"/>
              </a:ext>
            </a:extLst>
          </p:cNvPr>
          <p:cNvSpPr>
            <a:spLocks noGrp="1"/>
          </p:cNvSpPr>
          <p:nvPr>
            <p:ph type="title"/>
          </p:nvPr>
        </p:nvSpPr>
        <p:spPr>
          <a:xfrm>
            <a:off x="914401" y="241905"/>
            <a:ext cx="10360153" cy="699928"/>
          </a:xfrm>
        </p:spPr>
        <p:txBody>
          <a:bodyPr/>
          <a:lstStyle/>
          <a:p>
            <a:r>
              <a:rPr lang="en-US" dirty="0"/>
              <a:t>Cheat sheet for Lavender                                            Cheat sheet for Daffodil</a:t>
            </a:r>
          </a:p>
        </p:txBody>
      </p:sp>
      <p:sp>
        <p:nvSpPr>
          <p:cNvPr id="3" name="Content Placeholder 2">
            <a:extLst>
              <a:ext uri="{FF2B5EF4-FFF2-40B4-BE49-F238E27FC236}">
                <a16:creationId xmlns:a16="http://schemas.microsoft.com/office/drawing/2014/main" id="{0D1FC854-B97B-189A-3F0E-FB000E1DE1C1}"/>
              </a:ext>
            </a:extLst>
          </p:cNvPr>
          <p:cNvSpPr>
            <a:spLocks noGrp="1"/>
          </p:cNvSpPr>
          <p:nvPr>
            <p:ph sz="quarter" idx="11"/>
          </p:nvPr>
        </p:nvSpPr>
        <p:spPr>
          <a:xfrm>
            <a:off x="176784" y="1076477"/>
            <a:ext cx="5314572" cy="5699230"/>
          </a:xfrm>
        </p:spPr>
        <p:txBody>
          <a:bodyPr>
            <a:noAutofit/>
          </a:bodyPr>
          <a:lstStyle/>
          <a:p>
            <a:r>
              <a:rPr lang="en-US" sz="1500" b="1" dirty="0">
                <a:latin typeface="Aharoni" panose="02010803020104030203" pitchFamily="2" charset="-79"/>
                <a:cs typeface="Aharoni" panose="02010803020104030203" pitchFamily="2" charset="-79"/>
              </a:rPr>
              <a:t>In USDA zones 8a and 8b, the best time to pot or plant lavender is during the early fall (September to October), </a:t>
            </a:r>
            <a:r>
              <a:rPr lang="en-US" sz="1667" b="1" dirty="0">
                <a:latin typeface="Times New Roman" panose="02020603050405020304" pitchFamily="18" charset="0"/>
                <a:cs typeface="Times New Roman" panose="02020603050405020304" pitchFamily="18" charset="0"/>
              </a:rPr>
              <a:t>as the soil is still warm and roots can establish before winter. Early spring (March to April) is also a good alternative, allowing roots to settle before summer heat. </a:t>
            </a:r>
          </a:p>
          <a:p>
            <a:r>
              <a:rPr lang="en-US" sz="1667" b="1" dirty="0">
                <a:latin typeface="Times New Roman" panose="02020603050405020304" pitchFamily="18" charset="0"/>
                <a:cs typeface="Times New Roman" panose="02020603050405020304" pitchFamily="18" charset="0"/>
              </a:rPr>
              <a:t>Key Tips for Potting Lavender in Zones 8a/b:</a:t>
            </a:r>
          </a:p>
          <a:p>
            <a:r>
              <a:rPr lang="en-US" sz="1667" b="1" dirty="0">
                <a:latin typeface="Times New Roman" panose="02020603050405020304" pitchFamily="18" charset="0"/>
                <a:cs typeface="Times New Roman" panose="02020603050405020304" pitchFamily="18" charset="0"/>
              </a:rPr>
              <a:t>Best Time: Early fall is generally considered best for warmer zones to establish roots during the cool, moist winter.</a:t>
            </a:r>
          </a:p>
          <a:p>
            <a:r>
              <a:rPr lang="en-US" sz="1667" b="1" dirty="0">
                <a:latin typeface="Times New Roman" panose="02020603050405020304" pitchFamily="18" charset="0"/>
                <a:cs typeface="Times New Roman" panose="02020603050405020304" pitchFamily="18" charset="0"/>
              </a:rPr>
              <a:t>Alternative Time: Early spring, just after the last hard frost, is suitable for new growth.</a:t>
            </a:r>
          </a:p>
          <a:p>
            <a:r>
              <a:rPr lang="en-US" sz="1667" b="1" dirty="0">
                <a:latin typeface="Times New Roman" panose="02020603050405020304" pitchFamily="18" charset="0"/>
                <a:cs typeface="Times New Roman" panose="02020603050405020304" pitchFamily="18" charset="0"/>
              </a:rPr>
              <a:t>Container Care: Use well-draining, sandy soil, as lavender hates "wet feet".</a:t>
            </a:r>
          </a:p>
          <a:p>
            <a:r>
              <a:rPr lang="en-US" sz="1667" b="1" dirty="0">
                <a:latin typeface="Times New Roman" panose="02020603050405020304" pitchFamily="18" charset="0"/>
                <a:cs typeface="Times New Roman" panose="02020603050405020304" pitchFamily="18" charset="0"/>
              </a:rPr>
              <a:t>Maintenance: Position in full sun and reduce watering in the winter. </a:t>
            </a:r>
          </a:p>
          <a:p>
            <a:endParaRPr lang="en-US" sz="1667" b="1" dirty="0">
              <a:latin typeface="Times New Roman" panose="02020603050405020304" pitchFamily="18" charset="0"/>
              <a:cs typeface="Times New Roman" panose="02020603050405020304" pitchFamily="18" charset="0"/>
            </a:endParaRPr>
          </a:p>
          <a:p>
            <a:r>
              <a:rPr lang="en-US" sz="1667" b="1" dirty="0">
                <a:latin typeface="Times New Roman" panose="02020603050405020304" pitchFamily="18" charset="0"/>
                <a:cs typeface="Times New Roman" panose="02020603050405020304" pitchFamily="18" charset="0"/>
              </a:rPr>
              <a:t>Using containers allows for more flexibility than planting in the ground, but these times ensure the best growth for those regions</a:t>
            </a:r>
          </a:p>
        </p:txBody>
      </p:sp>
      <p:sp>
        <p:nvSpPr>
          <p:cNvPr id="4" name="Content Placeholder 3">
            <a:extLst>
              <a:ext uri="{FF2B5EF4-FFF2-40B4-BE49-F238E27FC236}">
                <a16:creationId xmlns:a16="http://schemas.microsoft.com/office/drawing/2014/main" id="{B4A51595-703A-60F3-59FD-DAE7E6A0D689}"/>
              </a:ext>
            </a:extLst>
          </p:cNvPr>
          <p:cNvSpPr>
            <a:spLocks noGrp="1"/>
          </p:cNvSpPr>
          <p:nvPr>
            <p:ph sz="quarter" idx="12"/>
          </p:nvPr>
        </p:nvSpPr>
        <p:spPr>
          <a:xfrm>
            <a:off x="5890381" y="1076477"/>
            <a:ext cx="5938761" cy="5699230"/>
          </a:xfrm>
        </p:spPr>
        <p:txBody>
          <a:bodyPr>
            <a:noAutofit/>
          </a:bodyPr>
          <a:lstStyle/>
          <a:p>
            <a:r>
              <a:rPr lang="en-US" sz="2000" b="1" dirty="0">
                <a:latin typeface="Times New Roman" panose="02020603050405020304" pitchFamily="18" charset="0"/>
                <a:cs typeface="Times New Roman" panose="02020603050405020304" pitchFamily="18" charset="0"/>
              </a:rPr>
              <a:t>In Zone 8a and 8b, plant daffodil bulbs in November or early December. While they can be planted in October, waiting until the soil cools below 60°F is ideal for southern zones, often allowing planting into late autumn or early winter before the ground freezes. </a:t>
            </a:r>
          </a:p>
          <a:p>
            <a:r>
              <a:rPr lang="en-US" sz="2000" b="1" dirty="0">
                <a:latin typeface="Times New Roman" panose="02020603050405020304" pitchFamily="18" charset="0"/>
                <a:cs typeface="Times New Roman" panose="02020603050405020304" pitchFamily="18" charset="0"/>
              </a:rPr>
              <a:t>Key Planting Tips for Zone 8:</a:t>
            </a:r>
          </a:p>
          <a:p>
            <a:r>
              <a:rPr lang="en-US" sz="2000" b="1" dirty="0">
                <a:latin typeface="Times New Roman" panose="02020603050405020304" pitchFamily="18" charset="0"/>
                <a:cs typeface="Times New Roman" panose="02020603050405020304" pitchFamily="18" charset="0"/>
              </a:rPr>
              <a:t>Timing: November is optimal for Zone 8, with late October to mid-December being acceptable.</a:t>
            </a:r>
          </a:p>
          <a:p>
            <a:r>
              <a:rPr lang="en-US" sz="2000" b="1" dirty="0">
                <a:latin typeface="Times New Roman" panose="02020603050405020304" pitchFamily="18" charset="0"/>
                <a:cs typeface="Times New Roman" panose="02020603050405020304" pitchFamily="18" charset="0"/>
              </a:rPr>
              <a:t>Preparation: No pre-chilling is required for daffodils in Zone 8.</a:t>
            </a:r>
          </a:p>
          <a:p>
            <a:r>
              <a:rPr lang="en-US" sz="2000" b="1" dirty="0">
                <a:latin typeface="Times New Roman" panose="02020603050405020304" pitchFamily="18" charset="0"/>
                <a:cs typeface="Times New Roman" panose="02020603050405020304" pitchFamily="18" charset="0"/>
              </a:rPr>
              <a:t>Depth: Plant bulbs 6 inches deep (or three times their height) to avoid premature sprouting.</a:t>
            </a:r>
          </a:p>
          <a:p>
            <a:r>
              <a:rPr lang="en-US" sz="2000" b="1" dirty="0">
                <a:latin typeface="Times New Roman" panose="02020603050405020304" pitchFamily="18" charset="0"/>
                <a:cs typeface="Times New Roman" panose="02020603050405020304" pitchFamily="18" charset="0"/>
              </a:rPr>
              <a:t>Location: Choose full sun to part shade with well-draining soil.</a:t>
            </a:r>
          </a:p>
          <a:p>
            <a:r>
              <a:rPr lang="en-US" sz="2000" b="1" dirty="0">
                <a:latin typeface="Times New Roman" panose="02020603050405020304" pitchFamily="18" charset="0"/>
                <a:cs typeface="Times New Roman" panose="02020603050405020304" pitchFamily="18" charset="0"/>
              </a:rPr>
              <a:t>Placement: Plant with the pointed end up and spaced 4–6 inches apart. </a:t>
            </a:r>
          </a:p>
          <a:p>
            <a:r>
              <a:rPr lang="en-US" sz="2000" b="1" dirty="0">
                <a:latin typeface="Times New Roman" panose="02020603050405020304" pitchFamily="18" charset="0"/>
                <a:cs typeface="Times New Roman" panose="02020603050405020304" pitchFamily="18" charset="0"/>
              </a:rPr>
              <a:t>Because Zone 8 has warmer, milder autumns, earlier planting (like September) can lead to premature growth, making late fall or early winter better to ensure the bulbs experience enough cold to bloom properly</a:t>
            </a:r>
          </a:p>
        </p:txBody>
      </p:sp>
      <p:sp>
        <p:nvSpPr>
          <p:cNvPr id="5" name="Slide Number Placeholder 4">
            <a:extLst>
              <a:ext uri="{FF2B5EF4-FFF2-40B4-BE49-F238E27FC236}">
                <a16:creationId xmlns:a16="http://schemas.microsoft.com/office/drawing/2014/main" id="{AA59FE4A-79FD-11BF-09A8-1798786EB2B4}"/>
              </a:ext>
            </a:extLst>
          </p:cNvPr>
          <p:cNvSpPr>
            <a:spLocks noGrp="1"/>
          </p:cNvSpPr>
          <p:nvPr>
            <p:ph type="sldNum" sz="quarter" idx="4"/>
          </p:nvPr>
        </p:nvSpPr>
        <p:spPr/>
        <p:txBody>
          <a:bodyPr/>
          <a:lstStyle/>
          <a:p>
            <a:fld id="{58FB4751-880F-D840-AAA9-3A15815CC996}" type="slidenum">
              <a:rPr lang="en-US" smtClean="0"/>
              <a:pPr/>
              <a:t>3</a:t>
            </a:fld>
            <a:endParaRPr lang="en-US" dirty="0"/>
          </a:p>
        </p:txBody>
      </p:sp>
    </p:spTree>
    <p:extLst>
      <p:ext uri="{BB962C8B-B14F-4D97-AF65-F5344CB8AC3E}">
        <p14:creationId xmlns:p14="http://schemas.microsoft.com/office/powerpoint/2010/main" val="640552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5" name="Picture 24">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7" name="Oval 26">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9" name="Picture 28">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1" name="Picture 30">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33" name="Rectangle 32">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Title 1">
            <a:extLst>
              <a:ext uri="{FF2B5EF4-FFF2-40B4-BE49-F238E27FC236}">
                <a16:creationId xmlns:a16="http://schemas.microsoft.com/office/drawing/2014/main" id="{A5EB1851-B4B4-9D68-11E0-305A59C180ED}"/>
              </a:ext>
            </a:extLst>
          </p:cNvPr>
          <p:cNvSpPr>
            <a:spLocks noGrp="1"/>
          </p:cNvSpPr>
          <p:nvPr>
            <p:ph type="title" idx="4294967295"/>
          </p:nvPr>
        </p:nvSpPr>
        <p:spPr>
          <a:xfrm>
            <a:off x="137652" y="160774"/>
            <a:ext cx="4677789" cy="3182193"/>
          </a:xfrm>
        </p:spPr>
        <p:txBody>
          <a:bodyPr vert="horz" lIns="91440" tIns="45720" rIns="91440" bIns="45720" rtlCol="0" anchor="t">
            <a:normAutofit/>
          </a:bodyPr>
          <a:lstStyle/>
          <a:p>
            <a:pPr>
              <a:lnSpc>
                <a:spcPct val="90000"/>
              </a:lnSpc>
            </a:pPr>
            <a:r>
              <a:rPr lang="en-US" sz="1400" dirty="0">
                <a:latin typeface="ADLaM Display" panose="02010000000000000000" pitchFamily="2" charset="0"/>
                <a:ea typeface="ADLaM Display" panose="02010000000000000000" pitchFamily="2" charset="0"/>
                <a:cs typeface="ADLaM Display" panose="02010000000000000000" pitchFamily="2" charset="0"/>
              </a:rPr>
              <a:t>The iris flower commonly symbolizes faith, hope, wisdom, courage, and admiration. Derived from the Greek word for "rainbow" and named after the goddess of communication, it represents a bridge between heaven and earth. Irises are also associated with new beginnings, royalty, and, in some cultures, protection. Usage in Pot-</a:t>
            </a:r>
            <a:r>
              <a:rPr lang="en-US" sz="1400" dirty="0" err="1">
                <a:latin typeface="ADLaM Display" panose="02010000000000000000" pitchFamily="2" charset="0"/>
                <a:ea typeface="ADLaM Display" panose="02010000000000000000" pitchFamily="2" charset="0"/>
                <a:cs typeface="ADLaM Display" panose="02010000000000000000" pitchFamily="2" charset="0"/>
              </a:rPr>
              <a:t>Pourri</a:t>
            </a:r>
            <a:r>
              <a:rPr lang="en-US" sz="1400" dirty="0">
                <a:latin typeface="ADLaM Display" panose="02010000000000000000" pitchFamily="2" charset="0"/>
                <a:ea typeface="ADLaM Display" panose="02010000000000000000" pitchFamily="2" charset="0"/>
                <a:cs typeface="ADLaM Display" panose="02010000000000000000" pitchFamily="2" charset="0"/>
              </a:rPr>
              <a:t>: Orris powder, which is derived from the root of Iris x germanica var. florentina (the Florentine iris), was used by the Austen family for making pot-</a:t>
            </a:r>
            <a:r>
              <a:rPr lang="en-US" sz="1400" dirty="0" err="1">
                <a:latin typeface="ADLaM Display" panose="02010000000000000000" pitchFamily="2" charset="0"/>
                <a:ea typeface="ADLaM Display" panose="02010000000000000000" pitchFamily="2" charset="0"/>
                <a:cs typeface="ADLaM Display" panose="02010000000000000000" pitchFamily="2" charset="0"/>
              </a:rPr>
              <a:t>pourri</a:t>
            </a:r>
            <a:r>
              <a:rPr lang="en-US" sz="1400" dirty="0">
                <a:latin typeface="ADLaM Display" panose="02010000000000000000" pitchFamily="2" charset="0"/>
                <a:ea typeface="ADLaM Display" panose="02010000000000000000" pitchFamily="2" charset="0"/>
                <a:cs typeface="ADLaM Display" panose="02010000000000000000" pitchFamily="2" charset="0"/>
              </a:rPr>
              <a:t>, a mixture of dried flower petals used to scent rooms and linen.</a:t>
            </a:r>
            <a:br>
              <a:rPr lang="en-US" sz="1400" dirty="0">
                <a:latin typeface="ADLaM Display" panose="02010000000000000000" pitchFamily="2" charset="0"/>
                <a:ea typeface="ADLaM Display" panose="02010000000000000000" pitchFamily="2" charset="0"/>
                <a:cs typeface="ADLaM Display" panose="02010000000000000000" pitchFamily="2" charset="0"/>
              </a:rPr>
            </a:br>
            <a:r>
              <a:rPr lang="en-US" sz="1400" dirty="0">
                <a:latin typeface="ADLaM Display" panose="02010000000000000000" pitchFamily="2" charset="0"/>
                <a:ea typeface="ADLaM Display" panose="02010000000000000000" pitchFamily="2" charset="0"/>
                <a:cs typeface="ADLaM Display" panose="02010000000000000000" pitchFamily="2" charset="0"/>
              </a:rPr>
              <a:t>Literary Usage: While not a central symbol in her novels, the iris is often associated with the language of flowers, symbolizing messages, wisdom, and faith.</a:t>
            </a:r>
            <a:br>
              <a:rPr lang="en-US" sz="1400" dirty="0">
                <a:latin typeface="ADLaM Display" panose="02010000000000000000" pitchFamily="2" charset="0"/>
                <a:ea typeface="ADLaM Display" panose="02010000000000000000" pitchFamily="2" charset="0"/>
                <a:cs typeface="ADLaM Display" panose="02010000000000000000" pitchFamily="2" charset="0"/>
              </a:rPr>
            </a:br>
            <a:r>
              <a:rPr lang="en-US" sz="1400" dirty="0">
                <a:latin typeface="ADLaM Display" panose="02010000000000000000" pitchFamily="2" charset="0"/>
                <a:ea typeface="ADLaM Display" panose="02010000000000000000" pitchFamily="2" charset="0"/>
                <a:cs typeface="ADLaM Display" panose="02010000000000000000" pitchFamily="2" charset="0"/>
              </a:rPr>
              <a:t> </a:t>
            </a:r>
          </a:p>
        </p:txBody>
      </p:sp>
      <p:sp>
        <p:nvSpPr>
          <p:cNvPr id="14" name="Content Placeholder 13">
            <a:extLst>
              <a:ext uri="{FF2B5EF4-FFF2-40B4-BE49-F238E27FC236}">
                <a16:creationId xmlns:a16="http://schemas.microsoft.com/office/drawing/2014/main" id="{206563F2-994C-B42D-F2A2-CC5915A8B52B}"/>
              </a:ext>
            </a:extLst>
          </p:cNvPr>
          <p:cNvSpPr>
            <a:spLocks noGrp="1"/>
          </p:cNvSpPr>
          <p:nvPr>
            <p:ph sz="half" idx="4294967295"/>
          </p:nvPr>
        </p:nvSpPr>
        <p:spPr>
          <a:xfrm>
            <a:off x="648931" y="3342967"/>
            <a:ext cx="4166509" cy="2880851"/>
          </a:xfrm>
        </p:spPr>
        <p:txBody>
          <a:bodyPr vert="horz" lIns="91440" tIns="45720" rIns="91440" bIns="45720" rtlCol="0">
            <a:normAutofit fontScale="92500" lnSpcReduction="20000"/>
          </a:bodyPr>
          <a:lstStyle/>
          <a:p>
            <a:pPr>
              <a:lnSpc>
                <a:spcPct val="90000"/>
              </a:lnSpc>
            </a:pPr>
            <a:endParaRPr lang="en-US" sz="1400" dirty="0"/>
          </a:p>
          <a:p>
            <a:pPr algn="ctr">
              <a:lnSpc>
                <a:spcPct val="90000"/>
              </a:lnSpc>
            </a:pPr>
            <a:r>
              <a:rPr lang="en-US" sz="1400" dirty="0">
                <a:hlinkClick r:id="rId8"/>
              </a:rPr>
              <a:t>https://www.almanac.com/plant/irises</a:t>
            </a:r>
            <a:endParaRPr lang="en-US" sz="1400" dirty="0"/>
          </a:p>
          <a:p>
            <a:pPr algn="ctr">
              <a:lnSpc>
                <a:spcPct val="90000"/>
              </a:lnSpc>
            </a:pPr>
            <a:endParaRPr lang="en-US" sz="1400" dirty="0"/>
          </a:p>
          <a:p>
            <a:pPr algn="ctr">
              <a:lnSpc>
                <a:spcPct val="90000"/>
              </a:lnSpc>
            </a:pPr>
            <a:r>
              <a:rPr lang="en-US" sz="1400" dirty="0">
                <a:hlinkClick r:id="rId9"/>
              </a:rPr>
              <a:t>https://www.whiteflowerfarm.com/blog/2023/06/14/over-the-rainbow-the-wide-world-of-iris</a:t>
            </a:r>
            <a:endParaRPr lang="en-US" sz="1400" dirty="0"/>
          </a:p>
          <a:p>
            <a:pPr algn="ctr">
              <a:lnSpc>
                <a:spcPct val="90000"/>
              </a:lnSpc>
            </a:pPr>
            <a:endParaRPr lang="en-US" sz="1400" dirty="0"/>
          </a:p>
          <a:p>
            <a:pPr algn="ctr">
              <a:lnSpc>
                <a:spcPct val="90000"/>
              </a:lnSpc>
            </a:pPr>
            <a:r>
              <a:rPr lang="en-US" sz="1400" dirty="0">
                <a:hlinkClick r:id="rId10"/>
              </a:rPr>
              <a:t>https://www.thespruce.com/irises-for-flower-garden-1315808</a:t>
            </a:r>
            <a:endParaRPr lang="en-US" sz="1400" dirty="0"/>
          </a:p>
          <a:p>
            <a:pPr algn="ctr">
              <a:lnSpc>
                <a:spcPct val="90000"/>
              </a:lnSpc>
            </a:pPr>
            <a:endParaRPr lang="en-US" sz="1400" dirty="0"/>
          </a:p>
          <a:p>
            <a:pPr algn="ctr">
              <a:lnSpc>
                <a:spcPct val="90000"/>
              </a:lnSpc>
            </a:pPr>
            <a:r>
              <a:rPr lang="en-US" sz="1400" dirty="0">
                <a:hlinkClick r:id="rId11"/>
              </a:rPr>
              <a:t>https://www.gardeners.com/blogs/flower-encyclopedia/growing-irises-7131</a:t>
            </a:r>
            <a:endParaRPr lang="en-US" sz="1400" dirty="0"/>
          </a:p>
          <a:p>
            <a:pPr>
              <a:lnSpc>
                <a:spcPct val="90000"/>
              </a:lnSpc>
            </a:pPr>
            <a:endParaRPr lang="en-US" sz="1400" dirty="0"/>
          </a:p>
        </p:txBody>
      </p:sp>
      <p:sp>
        <p:nvSpPr>
          <p:cNvPr id="35" name="Freeform 31">
            <a:extLst>
              <a:ext uri="{FF2B5EF4-FFF2-40B4-BE49-F238E27FC236}">
                <a16:creationId xmlns:a16="http://schemas.microsoft.com/office/drawing/2014/main" id="{D6CEF2A9-EF08-4FB3-AFFB-C5F77AB6E0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37" name="Rectangle 36">
            <a:extLst>
              <a:ext uri="{FF2B5EF4-FFF2-40B4-BE49-F238E27FC236}">
                <a16:creationId xmlns:a16="http://schemas.microsoft.com/office/drawing/2014/main" id="{4109C3C2-C0A8-4559-8462-8007573DF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3992" y="0"/>
            <a:ext cx="609842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5">
            <a:extLst>
              <a:ext uri="{FF2B5EF4-FFF2-40B4-BE49-F238E27FC236}">
                <a16:creationId xmlns:a16="http://schemas.microsoft.com/office/drawing/2014/main" id="{4C535542-B72A-4DE0-BE5A-5EA00508C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45057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endParaRPr lang="en-US"/>
          </a:p>
        </p:txBody>
      </p:sp>
      <p:sp>
        <p:nvSpPr>
          <p:cNvPr id="2" name="Slide Number Placeholder 1">
            <a:extLst>
              <a:ext uri="{FF2B5EF4-FFF2-40B4-BE49-F238E27FC236}">
                <a16:creationId xmlns:a16="http://schemas.microsoft.com/office/drawing/2014/main" id="{C0E27036-A052-25D5-AE98-CF57632FDAF5}"/>
              </a:ext>
            </a:extLst>
          </p:cNvPr>
          <p:cNvSpPr>
            <a:spLocks noGrp="1"/>
          </p:cNvSpPr>
          <p:nvPr>
            <p:ph type="sldNum" sz="quarter" idx="12"/>
          </p:nvPr>
        </p:nvSpPr>
        <p:spPr>
          <a:xfrm>
            <a:off x="10352540" y="295729"/>
            <a:ext cx="838199" cy="767687"/>
          </a:xfrm>
        </p:spPr>
        <p:txBody>
          <a:bodyPr vert="horz" lIns="91440" tIns="45720" rIns="91440" bIns="45720" rtlCol="0" anchor="b">
            <a:normAutofit/>
          </a:bodyPr>
          <a:lstStyle/>
          <a:p>
            <a:pPr defTabSz="914400">
              <a:spcAft>
                <a:spcPts val="600"/>
              </a:spcAft>
            </a:pPr>
            <a:fld id="{58FB4751-880F-D840-AAA9-3A15815CC996}" type="slidenum">
              <a:rPr lang="en-US" smtClean="0"/>
              <a:pPr defTabSz="914400">
                <a:spcAft>
                  <a:spcPts val="600"/>
                </a:spcAft>
              </a:pPr>
              <a:t>4</a:t>
            </a:fld>
            <a:endParaRPr lang="en-US"/>
          </a:p>
        </p:txBody>
      </p:sp>
      <p:pic>
        <p:nvPicPr>
          <p:cNvPr id="13" name="Picture Placeholder 12">
            <a:extLst>
              <a:ext uri="{FF2B5EF4-FFF2-40B4-BE49-F238E27FC236}">
                <a16:creationId xmlns:a16="http://schemas.microsoft.com/office/drawing/2014/main" id="{99BDC8AD-FFCD-B2B8-C309-EC68DF6F87E0}"/>
              </a:ext>
            </a:extLst>
          </p:cNvPr>
          <p:cNvPicPr>
            <a:picLocks noGrp="1" noChangeAspect="1"/>
          </p:cNvPicPr>
          <p:nvPr>
            <p:ph sz="half" idx="4294967295"/>
          </p:nvPr>
        </p:nvPicPr>
        <p:blipFill>
          <a:blip r:embed="rId12"/>
          <a:stretch>
            <a:fillRect/>
          </a:stretch>
        </p:blipFill>
        <p:spPr>
          <a:xfrm>
            <a:off x="6093992" y="1037860"/>
            <a:ext cx="5449889" cy="4782277"/>
          </a:xfrm>
          <a:prstGeom prst="rect">
            <a:avLst/>
          </a:prstGeom>
          <a:noFill/>
          <a:effectLst/>
        </p:spPr>
      </p:pic>
      <p:sp>
        <p:nvSpPr>
          <p:cNvPr id="41" name="Rectangle 40">
            <a:extLst>
              <a:ext uri="{FF2B5EF4-FFF2-40B4-BE49-F238E27FC236}">
                <a16:creationId xmlns:a16="http://schemas.microsoft.com/office/drawing/2014/main" id="{11DF0705-615B-4CF3-A16F-8C14680D8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690761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0" name="Picture 1039">
            <a:extLst>
              <a:ext uri="{FF2B5EF4-FFF2-40B4-BE49-F238E27FC236}">
                <a16:creationId xmlns:a16="http://schemas.microsoft.com/office/drawing/2014/main" id="{AA085689-791F-4B8F-9F30-12415B97D3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042" name="Picture 1041">
            <a:extLst>
              <a:ext uri="{FF2B5EF4-FFF2-40B4-BE49-F238E27FC236}">
                <a16:creationId xmlns:a16="http://schemas.microsoft.com/office/drawing/2014/main" id="{AA3FED7F-6821-47C0-A464-E9278B2412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044" name="Oval 1043">
            <a:extLst>
              <a:ext uri="{FF2B5EF4-FFF2-40B4-BE49-F238E27FC236}">
                <a16:creationId xmlns:a16="http://schemas.microsoft.com/office/drawing/2014/main" id="{8F54B2FB-3F54-4350-8D1B-F86D677CA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46" name="Picture 1045">
            <a:extLst>
              <a:ext uri="{FF2B5EF4-FFF2-40B4-BE49-F238E27FC236}">
                <a16:creationId xmlns:a16="http://schemas.microsoft.com/office/drawing/2014/main" id="{561B34F5-88E5-4711-BC16-3005C29AD7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48" name="Picture 1047">
            <a:extLst>
              <a:ext uri="{FF2B5EF4-FFF2-40B4-BE49-F238E27FC236}">
                <a16:creationId xmlns:a16="http://schemas.microsoft.com/office/drawing/2014/main" id="{4F3661D0-2268-4D3E-88BA-0647BCBE33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050" name="Rectangle 1049">
            <a:extLst>
              <a:ext uri="{FF2B5EF4-FFF2-40B4-BE49-F238E27FC236}">
                <a16:creationId xmlns:a16="http://schemas.microsoft.com/office/drawing/2014/main" id="{DDB56DB5-0324-4F79-9AB8-CB18C1DC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052" name="Rectangle 1051">
            <a:extLst>
              <a:ext uri="{FF2B5EF4-FFF2-40B4-BE49-F238E27FC236}">
                <a16:creationId xmlns:a16="http://schemas.microsoft.com/office/drawing/2014/main" id="{A4322390-8B58-46BE-88EB-D9FD30C0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earn How To Plant, Care and Grow Impressive Gladiolus Flowers">
            <a:extLst>
              <a:ext uri="{FF2B5EF4-FFF2-40B4-BE49-F238E27FC236}">
                <a16:creationId xmlns:a16="http://schemas.microsoft.com/office/drawing/2014/main" id="{7A7CA6C5-62B7-F5F6-5125-5279E3F9A8EF}"/>
              </a:ext>
            </a:extLst>
          </p:cNvPr>
          <p:cNvPicPr>
            <a:picLocks noGrp="1" noChangeAspect="1" noChangeArrowheads="1"/>
          </p:cNvPicPr>
          <p:nvPr>
            <p:ph sz="half" idx="4294967295"/>
          </p:nvPr>
        </p:nvPicPr>
        <p:blipFill>
          <a:blip r:embed="rId7">
            <a:alphaModFix amt="40000"/>
            <a:extLst>
              <a:ext uri="{28A0092B-C50C-407E-A947-70E740481C1C}">
                <a14:useLocalDpi xmlns:a14="http://schemas.microsoft.com/office/drawing/2010/main" val="0"/>
              </a:ext>
            </a:extLst>
          </a:blip>
          <a:srcRect t="14773"/>
          <a:stretch>
            <a:fillRect/>
          </a:stretch>
        </p:blipFill>
        <p:spPr bwMode="auto">
          <a:xfrm>
            <a:off x="20" y="10"/>
            <a:ext cx="12191980" cy="6857990"/>
          </a:xfrm>
          <a:prstGeom prst="rect">
            <a:avLst/>
          </a:prstGeom>
          <a:solidFill>
            <a:srgbClr val="FFFFFF"/>
          </a:solidFill>
        </p:spPr>
      </p:pic>
      <p:sp>
        <p:nvSpPr>
          <p:cNvPr id="5" name="Title 4">
            <a:extLst>
              <a:ext uri="{FF2B5EF4-FFF2-40B4-BE49-F238E27FC236}">
                <a16:creationId xmlns:a16="http://schemas.microsoft.com/office/drawing/2014/main" id="{F02EC4FF-F10B-F1C7-FCCB-81C51FF00647}"/>
              </a:ext>
            </a:extLst>
          </p:cNvPr>
          <p:cNvSpPr>
            <a:spLocks noGrp="1"/>
          </p:cNvSpPr>
          <p:nvPr>
            <p:ph type="title" idx="4294967295"/>
          </p:nvPr>
        </p:nvSpPr>
        <p:spPr>
          <a:xfrm>
            <a:off x="1154955" y="1447800"/>
            <a:ext cx="8825658" cy="3329581"/>
          </a:xfrm>
        </p:spPr>
        <p:txBody>
          <a:bodyPr vert="horz" lIns="91440" tIns="45720" rIns="91440" bIns="45720" rtlCol="0" anchor="b">
            <a:normAutofit fontScale="90000"/>
          </a:bodyPr>
          <a:lstStyle/>
          <a:p>
            <a:pPr>
              <a:lnSpc>
                <a:spcPct val="90000"/>
              </a:lnSpc>
            </a:pPr>
            <a:r>
              <a:rPr lang="en-US" sz="1800" b="1" i="1" dirty="0">
                <a:solidFill>
                  <a:schemeClr val="bg1"/>
                </a:solidFill>
              </a:rPr>
              <a:t>Gladiolus Flower</a:t>
            </a:r>
            <a:br>
              <a:rPr lang="en-US" sz="1800" b="1" i="1" dirty="0">
                <a:solidFill>
                  <a:schemeClr val="bg1"/>
                </a:solidFill>
              </a:rPr>
            </a:br>
            <a:r>
              <a:rPr lang="en-US" sz="1800" b="1" i="1" dirty="0">
                <a:solidFill>
                  <a:schemeClr val="bg1"/>
                </a:solidFill>
              </a:rPr>
              <a:t>n Victorian times, gifting gladiolus was seen as a symbol of love and infatuation.</a:t>
            </a:r>
            <a:br>
              <a:rPr lang="en-US" sz="1800" b="1" i="1" dirty="0">
                <a:solidFill>
                  <a:schemeClr val="bg1"/>
                </a:solidFill>
              </a:rPr>
            </a:br>
            <a:r>
              <a:rPr lang="en-US" sz="1800" b="1" i="1" dirty="0">
                <a:solidFill>
                  <a:schemeClr val="bg1"/>
                </a:solidFill>
              </a:rPr>
              <a:t>Beyond physical strength, the gladiolus also symbolizes integrity. In many cultures, it’s believed that giving someone gladioli is a way of honoring their honest and upright nature. During the Victorian era, the flower was used to convey the message: “You pierce my heart,” reflecting deep respect, emotional sincerity, and transparency.</a:t>
            </a:r>
            <a:br>
              <a:rPr lang="en-US" sz="1800" b="1" i="1" dirty="0">
                <a:solidFill>
                  <a:schemeClr val="bg1"/>
                </a:solidFill>
              </a:rPr>
            </a:br>
            <a:r>
              <a:rPr lang="en-US" sz="1800" b="1" i="1" dirty="0">
                <a:solidFill>
                  <a:schemeClr val="bg1"/>
                </a:solidFill>
              </a:rPr>
              <a:t>Wonderful website. Please take some time and read. </a:t>
            </a:r>
            <a:br>
              <a:rPr lang="en-US" sz="1800" b="1" i="1" dirty="0">
                <a:solidFill>
                  <a:schemeClr val="bg1"/>
                </a:solidFill>
              </a:rPr>
            </a:br>
            <a:r>
              <a:rPr lang="en-US" sz="1800" b="1" i="1" dirty="0">
                <a:solidFill>
                  <a:schemeClr val="bg1"/>
                </a:solidFill>
                <a:hlinkClick r:id="rId8">
                  <a:extLst>
                    <a:ext uri="{A12FA001-AC4F-418D-AE19-62706E023703}">
                      <ahyp:hlinkClr xmlns:ahyp="http://schemas.microsoft.com/office/drawing/2018/hyperlinkcolor" val="tx"/>
                    </a:ext>
                  </a:extLst>
                </a:hlinkClick>
              </a:rPr>
              <a:t>https://www.southsideblooms.com/the-gladiolus-flower-a-symbol-of-strength-integrity-and-resilience</a:t>
            </a:r>
            <a:br>
              <a:rPr lang="en-US" sz="1800" b="1" i="1" dirty="0">
                <a:solidFill>
                  <a:schemeClr val="bg1"/>
                </a:solidFill>
              </a:rPr>
            </a:br>
            <a:br>
              <a:rPr lang="en-US" sz="1800" b="1" i="1" dirty="0">
                <a:solidFill>
                  <a:schemeClr val="bg1"/>
                </a:solidFill>
              </a:rPr>
            </a:br>
            <a:r>
              <a:rPr lang="en-US" sz="1800" b="1" i="1" dirty="0">
                <a:solidFill>
                  <a:schemeClr val="bg1"/>
                </a:solidFill>
                <a:hlinkClick r:id="rId9">
                  <a:extLst>
                    <a:ext uri="{A12FA001-AC4F-418D-AE19-62706E023703}">
                      <ahyp:hlinkClr xmlns:ahyp="http://schemas.microsoft.com/office/drawing/2018/hyperlinkcolor" val="tx"/>
                    </a:ext>
                  </a:extLst>
                </a:hlinkClick>
              </a:rPr>
              <a:t>https://www.avasflowers.net/blog/augusts-birthflower-the-glamorous-gladiolus</a:t>
            </a:r>
            <a:br>
              <a:rPr lang="en-US" sz="1800" b="1" i="1" dirty="0">
                <a:solidFill>
                  <a:schemeClr val="bg1"/>
                </a:solidFill>
              </a:rPr>
            </a:br>
            <a:br>
              <a:rPr lang="en-US" sz="1800" b="1" i="1" dirty="0">
                <a:solidFill>
                  <a:schemeClr val="bg1"/>
                </a:solidFill>
                <a:hlinkClick r:id="rId10">
                  <a:extLst>
                    <a:ext uri="{A12FA001-AC4F-418D-AE19-62706E023703}">
                      <ahyp:hlinkClr xmlns:ahyp="http://schemas.microsoft.com/office/drawing/2018/hyperlinkcolor" val="tx"/>
                    </a:ext>
                  </a:extLst>
                </a:hlinkClick>
              </a:rPr>
            </a:br>
            <a:r>
              <a:rPr lang="en-US" sz="1800" b="1" i="1" dirty="0">
                <a:solidFill>
                  <a:schemeClr val="bg1"/>
                </a:solidFill>
                <a:hlinkClick r:id="rId10">
                  <a:extLst>
                    <a:ext uri="{A12FA001-AC4F-418D-AE19-62706E023703}">
                      <ahyp:hlinkClr xmlns:ahyp="http://schemas.microsoft.com/office/drawing/2018/hyperlinkcolor" val="tx"/>
                    </a:ext>
                  </a:extLst>
                </a:hlinkClick>
              </a:rPr>
              <a:t>https://www.boesen.com/knowledge/flower-dictionary/gladiolus/</a:t>
            </a:r>
            <a:br>
              <a:rPr lang="en-US" sz="1800" dirty="0">
                <a:solidFill>
                  <a:schemeClr val="bg1"/>
                </a:solidFill>
              </a:rPr>
            </a:br>
            <a:endParaRPr lang="en-US" sz="1800" dirty="0">
              <a:solidFill>
                <a:schemeClr val="bg1"/>
              </a:solidFill>
            </a:endParaRPr>
          </a:p>
        </p:txBody>
      </p:sp>
      <p:sp>
        <p:nvSpPr>
          <p:cNvPr id="1054" name="Rectangle 1053">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35" name="Slide Number Placeholder 4">
            <a:extLst>
              <a:ext uri="{FF2B5EF4-FFF2-40B4-BE49-F238E27FC236}">
                <a16:creationId xmlns:a16="http://schemas.microsoft.com/office/drawing/2014/main" id="{9206F121-BDC0-5B61-5FFA-F9CF50B37F08}"/>
              </a:ext>
            </a:extLst>
          </p:cNvPr>
          <p:cNvSpPr>
            <a:spLocks noGrp="1"/>
          </p:cNvSpPr>
          <p:nvPr>
            <p:ph type="sldNum" sz="quarter" idx="12"/>
          </p:nvPr>
        </p:nvSpPr>
        <p:spPr>
          <a:xfrm>
            <a:off x="10352540" y="295729"/>
            <a:ext cx="838199" cy="767687"/>
          </a:xfrm>
        </p:spPr>
        <p:txBody>
          <a:bodyPr vert="horz" lIns="91440" tIns="45720" rIns="91440" bIns="45720" rtlCol="0" anchor="b">
            <a:normAutofit/>
          </a:bodyPr>
          <a:lstStyle/>
          <a:p>
            <a:pPr defTabSz="914400">
              <a:spcAft>
                <a:spcPts val="500"/>
              </a:spcAft>
            </a:pPr>
            <a:fld id="{2EAE8407-B10F-40AB-B332-9DB4A751244F}" type="slidenum">
              <a:rPr lang="en-US">
                <a:solidFill>
                  <a:srgbClr val="FFFFFF"/>
                </a:solidFill>
              </a:rPr>
              <a:pPr defTabSz="914400">
                <a:spcAft>
                  <a:spcPts val="500"/>
                </a:spcAft>
              </a:pPr>
              <a:t>5</a:t>
            </a:fld>
            <a:endParaRPr lang="en-US">
              <a:solidFill>
                <a:srgbClr val="FFFFFF"/>
              </a:solidFill>
            </a:endParaRPr>
          </a:p>
        </p:txBody>
      </p:sp>
    </p:spTree>
    <p:extLst>
      <p:ext uri="{BB962C8B-B14F-4D97-AF65-F5344CB8AC3E}">
        <p14:creationId xmlns:p14="http://schemas.microsoft.com/office/powerpoint/2010/main" val="720703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A160A-5AD2-EA9B-7119-246243D614FD}"/>
              </a:ext>
            </a:extLst>
          </p:cNvPr>
          <p:cNvSpPr>
            <a:spLocks noGrp="1"/>
          </p:cNvSpPr>
          <p:nvPr>
            <p:ph type="title"/>
          </p:nvPr>
        </p:nvSpPr>
        <p:spPr>
          <a:xfrm>
            <a:off x="914401" y="193525"/>
            <a:ext cx="10360153" cy="748308"/>
          </a:xfrm>
        </p:spPr>
        <p:txBody>
          <a:bodyPr/>
          <a:lstStyle/>
          <a:p>
            <a:r>
              <a:rPr lang="en-US" dirty="0"/>
              <a:t>Cheat sheet for Iris                                                          Cheat sheet for Gladiolus</a:t>
            </a:r>
          </a:p>
        </p:txBody>
      </p:sp>
      <p:sp>
        <p:nvSpPr>
          <p:cNvPr id="3" name="Content Placeholder 2">
            <a:extLst>
              <a:ext uri="{FF2B5EF4-FFF2-40B4-BE49-F238E27FC236}">
                <a16:creationId xmlns:a16="http://schemas.microsoft.com/office/drawing/2014/main" id="{0A110F6F-FC83-319A-2879-1CCBA06A9AC6}"/>
              </a:ext>
            </a:extLst>
          </p:cNvPr>
          <p:cNvSpPr>
            <a:spLocks noGrp="1"/>
          </p:cNvSpPr>
          <p:nvPr>
            <p:ph sz="quarter" idx="11"/>
          </p:nvPr>
        </p:nvSpPr>
        <p:spPr>
          <a:xfrm>
            <a:off x="176784" y="1194179"/>
            <a:ext cx="5314572" cy="5663822"/>
          </a:xfrm>
        </p:spPr>
        <p:txBody>
          <a:bodyPr>
            <a:noAutofit/>
          </a:bodyPr>
          <a:lstStyle/>
          <a:p>
            <a:r>
              <a:rPr lang="en-US" sz="1667" b="1" dirty="0">
                <a:latin typeface="Abadi" panose="020B0604020104020204" pitchFamily="34" charset="0"/>
              </a:rPr>
              <a:t>In USDA Zones 8a and 8b, the best time to direct sow or </a:t>
            </a:r>
            <a:r>
              <a:rPr lang="en-US" sz="1667" b="1" dirty="0">
                <a:solidFill>
                  <a:srgbClr val="FF0000"/>
                </a:solidFill>
                <a:latin typeface="Abadi" panose="020B0604020104020204" pitchFamily="34" charset="0"/>
              </a:rPr>
              <a:t>plant bearded iris </a:t>
            </a:r>
            <a:r>
              <a:rPr lang="en-US" sz="1667" b="1" dirty="0">
                <a:latin typeface="Abadi" panose="020B0604020104020204" pitchFamily="34" charset="0"/>
              </a:rPr>
              <a:t>rhizomes is late summer to early fall (July, August, or September), though they can be planted as late as October. Planting during this dormant period allows the roots to establish before winter and ensures a better, more established bloom in the spring. </a:t>
            </a:r>
          </a:p>
          <a:p>
            <a:r>
              <a:rPr lang="en-US" sz="1667" b="1" dirty="0">
                <a:latin typeface="Abadi" panose="020B0604020104020204" pitchFamily="34" charset="0"/>
              </a:rPr>
              <a:t>American Iris Society</a:t>
            </a:r>
          </a:p>
          <a:p>
            <a:r>
              <a:rPr lang="en-US" sz="1667" b="1" dirty="0">
                <a:latin typeface="Abadi" panose="020B0604020104020204" pitchFamily="34" charset="0"/>
              </a:rPr>
              <a:t>American Iris Society</a:t>
            </a:r>
          </a:p>
          <a:p>
            <a:r>
              <a:rPr lang="en-US" sz="1667" b="1" dirty="0">
                <a:latin typeface="Abadi" panose="020B0604020104020204" pitchFamily="34" charset="0"/>
              </a:rPr>
              <a:t> +2</a:t>
            </a:r>
          </a:p>
          <a:p>
            <a:r>
              <a:rPr lang="en-US" sz="1667" b="1" dirty="0">
                <a:latin typeface="Abadi" panose="020B0604020104020204" pitchFamily="34" charset="0"/>
              </a:rPr>
              <a:t>Key Planting Tips for Zones 8a/8b:</a:t>
            </a:r>
          </a:p>
          <a:p>
            <a:r>
              <a:rPr lang="en-US" sz="1667" b="1" dirty="0">
                <a:latin typeface="Abadi" panose="020B0604020104020204" pitchFamily="34" charset="0"/>
              </a:rPr>
              <a:t>Optimal Months: July – September, aiming for 6–8 weeks before the first hard frost.</a:t>
            </a:r>
          </a:p>
          <a:p>
            <a:r>
              <a:rPr lang="en-US" sz="1667" b="1" dirty="0">
                <a:latin typeface="Abadi" panose="020B0604020104020204" pitchFamily="34" charset="0"/>
              </a:rPr>
              <a:t>Method: Plant with the top of the rhizome partially exposed (not deep under the soil) to prevent rot.</a:t>
            </a:r>
          </a:p>
          <a:p>
            <a:r>
              <a:rPr lang="en-US" sz="1667" b="1" dirty="0">
                <a:latin typeface="Abadi" panose="020B0604020104020204" pitchFamily="34" charset="0"/>
              </a:rPr>
              <a:t>Conditions: Plant in full sun and well-drained, slightly raised beds to manage moisture during hot, humid summers.</a:t>
            </a:r>
          </a:p>
          <a:p>
            <a:r>
              <a:rPr lang="en-US" sz="1667" b="1" dirty="0">
                <a:latin typeface="Abadi" panose="020B0604020104020204" pitchFamily="34" charset="0"/>
              </a:rPr>
              <a:t>Spacing: Space rhizomes 12–24 inches apart</a:t>
            </a:r>
          </a:p>
        </p:txBody>
      </p:sp>
      <p:sp>
        <p:nvSpPr>
          <p:cNvPr id="4" name="Content Placeholder 3">
            <a:extLst>
              <a:ext uri="{FF2B5EF4-FFF2-40B4-BE49-F238E27FC236}">
                <a16:creationId xmlns:a16="http://schemas.microsoft.com/office/drawing/2014/main" id="{CD3CFC02-2E58-71D4-DBA9-B728ABE6E617}"/>
              </a:ext>
            </a:extLst>
          </p:cNvPr>
          <p:cNvSpPr>
            <a:spLocks noGrp="1"/>
          </p:cNvSpPr>
          <p:nvPr>
            <p:ph sz="quarter" idx="12"/>
          </p:nvPr>
        </p:nvSpPr>
        <p:spPr>
          <a:xfrm>
            <a:off x="5793620" y="1194179"/>
            <a:ext cx="5878701" cy="5470296"/>
          </a:xfrm>
        </p:spPr>
        <p:txBody>
          <a:bodyPr>
            <a:noAutofit/>
          </a:bodyPr>
          <a:lstStyle/>
          <a:p>
            <a:r>
              <a:rPr lang="en-US" sz="2000" b="1" dirty="0">
                <a:latin typeface="Abadi" panose="020B0604020104020204" pitchFamily="34" charset="0"/>
              </a:rPr>
              <a:t>In USDA Zones 8a and 8b, direct sow gladiolus bulbs (corms) from late March through April, once the threat of last frost has passed and soil temperatures reach </a:t>
            </a:r>
          </a:p>
          <a:p>
            <a:r>
              <a:rPr lang="en-US" sz="2000" b="1" dirty="0">
                <a:latin typeface="Abadi" panose="020B0604020104020204" pitchFamily="34" charset="0"/>
              </a:rPr>
              <a:t> For consistent summer blooms, plant new corms every two weeks until mid-June or early July. </a:t>
            </a:r>
          </a:p>
          <a:p>
            <a:r>
              <a:rPr lang="en-US" sz="2000" b="1" dirty="0">
                <a:latin typeface="Abadi" panose="020B0604020104020204" pitchFamily="34" charset="0"/>
              </a:rPr>
              <a:t>Key Tips for Success in Zone 8:</a:t>
            </a:r>
          </a:p>
          <a:p>
            <a:r>
              <a:rPr lang="en-US" sz="2000" b="1" dirty="0">
                <a:latin typeface="Abadi" panose="020B0604020104020204" pitchFamily="34" charset="0"/>
              </a:rPr>
              <a:t>Last Frost: Typically mid-March to early April in Zone 8, making April a safe starting point.</a:t>
            </a:r>
          </a:p>
          <a:p>
            <a:r>
              <a:rPr lang="en-US" sz="2000" b="1" dirty="0">
                <a:latin typeface="Abadi" panose="020B0604020104020204" pitchFamily="34" charset="0"/>
              </a:rPr>
              <a:t>Spacing &amp; Depth: Plant corms 4-6 inches deep and 3-6 inches apart, with the pointy side up.</a:t>
            </a:r>
          </a:p>
          <a:p>
            <a:r>
              <a:rPr lang="en-US" sz="2000" b="1" dirty="0">
                <a:latin typeface="Abadi" panose="020B0604020104020204" pitchFamily="34" charset="0"/>
              </a:rPr>
              <a:t>Soil: They need well-drained soil in full sun, avoiding, soggy areas to prevent rot.</a:t>
            </a:r>
          </a:p>
          <a:p>
            <a:r>
              <a:rPr lang="en-US" sz="2000" b="1" dirty="0">
                <a:latin typeface="Abadi" panose="020B0604020104020204" pitchFamily="34" charset="0"/>
              </a:rPr>
              <a:t>Support: As they grow up to </a:t>
            </a:r>
          </a:p>
          <a:p>
            <a:r>
              <a:rPr lang="en-US" sz="2000" b="1" dirty="0">
                <a:latin typeface="Abadi" panose="020B0604020104020204" pitchFamily="34" charset="0"/>
              </a:rPr>
              <a:t>tall, plan for staking to keep them upright.</a:t>
            </a:r>
          </a:p>
        </p:txBody>
      </p:sp>
      <p:sp>
        <p:nvSpPr>
          <p:cNvPr id="5" name="Slide Number Placeholder 4">
            <a:extLst>
              <a:ext uri="{FF2B5EF4-FFF2-40B4-BE49-F238E27FC236}">
                <a16:creationId xmlns:a16="http://schemas.microsoft.com/office/drawing/2014/main" id="{C76D9732-3163-3C41-23F1-90494F0354E0}"/>
              </a:ext>
            </a:extLst>
          </p:cNvPr>
          <p:cNvSpPr>
            <a:spLocks noGrp="1"/>
          </p:cNvSpPr>
          <p:nvPr>
            <p:ph type="sldNum" sz="quarter" idx="4"/>
          </p:nvPr>
        </p:nvSpPr>
        <p:spPr/>
        <p:txBody>
          <a:bodyPr/>
          <a:lstStyle/>
          <a:p>
            <a:fld id="{58FB4751-880F-D840-AAA9-3A15815CC996}" type="slidenum">
              <a:rPr lang="en-US" smtClean="0"/>
              <a:pPr/>
              <a:t>6</a:t>
            </a:fld>
            <a:endParaRPr lang="en-US" dirty="0"/>
          </a:p>
        </p:txBody>
      </p:sp>
    </p:spTree>
    <p:extLst>
      <p:ext uri="{BB962C8B-B14F-4D97-AF65-F5344CB8AC3E}">
        <p14:creationId xmlns:p14="http://schemas.microsoft.com/office/powerpoint/2010/main" val="793617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ED9E3-85B0-4B02-85E6-3776C18FDB68}"/>
              </a:ext>
            </a:extLst>
          </p:cNvPr>
          <p:cNvSpPr>
            <a:spLocks noGrp="1"/>
          </p:cNvSpPr>
          <p:nvPr>
            <p:ph type="title"/>
          </p:nvPr>
        </p:nvSpPr>
        <p:spPr>
          <a:xfrm>
            <a:off x="181971" y="159225"/>
            <a:ext cx="6983104" cy="5784376"/>
          </a:xfrm>
        </p:spPr>
        <p:txBody>
          <a:bodyPr/>
          <a:lstStyle/>
          <a:p>
            <a:r>
              <a:rPr lang="en-US" sz="3000" b="1" dirty="0"/>
              <a:t>Wildflowers</a:t>
            </a:r>
            <a:br>
              <a:rPr lang="en-US" sz="2333" dirty="0"/>
            </a:br>
            <a:r>
              <a:rPr lang="en-US" sz="2333" dirty="0"/>
              <a:t>Symbolism of God's Provision: In a spiritual context, wildflowers were sometimes seen as a symbol of God's provision and a reminder not to worry about basic needs.</a:t>
            </a:r>
            <a:br>
              <a:rPr lang="en-US" sz="2667" dirty="0"/>
            </a:br>
            <a:br>
              <a:rPr lang="en-US" sz="2667" dirty="0"/>
            </a:br>
            <a:r>
              <a:rPr lang="en-US" sz="2667" dirty="0"/>
              <a:t>Jane Austen-"Sense and Sensibility" Style: Regency bouquets often favored locally sourced, seasonal wildflowers and herbs, representing simplicity and freshness.</a:t>
            </a:r>
            <a:br>
              <a:rPr lang="en-US" sz="2667" dirty="0"/>
            </a:br>
            <a:br>
              <a:rPr lang="en-US" sz="2667" dirty="0">
                <a:hlinkClick r:id="rId3"/>
              </a:rPr>
            </a:br>
            <a:r>
              <a:rPr lang="en-US" sz="2667" dirty="0">
                <a:hlinkClick r:id="rId3"/>
              </a:rPr>
              <a:t>https://www.youtube.com/watch?v=7FU5ZnwmqoE</a:t>
            </a:r>
            <a:br>
              <a:rPr lang="en-US" sz="2667" dirty="0"/>
            </a:br>
            <a:br>
              <a:rPr lang="en-US" sz="2667" dirty="0"/>
            </a:br>
            <a:r>
              <a:rPr lang="en-US" sz="2667" dirty="0">
                <a:hlinkClick r:id="rId4"/>
              </a:rPr>
              <a:t>https://www.thespruce.com/wildflower-gardening-1403564</a:t>
            </a:r>
            <a:br>
              <a:rPr lang="en-US" sz="2667" dirty="0"/>
            </a:br>
            <a:endParaRPr lang="en-US" sz="2667" dirty="0"/>
          </a:p>
        </p:txBody>
      </p:sp>
      <p:pic>
        <p:nvPicPr>
          <p:cNvPr id="5" name="Picture Placeholder 4" descr="Field of wildflowers">
            <a:extLst>
              <a:ext uri="{FF2B5EF4-FFF2-40B4-BE49-F238E27FC236}">
                <a16:creationId xmlns:a16="http://schemas.microsoft.com/office/drawing/2014/main" id="{E014E631-7F83-AA21-4848-F7371290D4C3}"/>
              </a:ext>
            </a:extLst>
          </p:cNvPr>
          <p:cNvPicPr>
            <a:picLocks noGrp="1" noChangeAspect="1"/>
          </p:cNvPicPr>
          <p:nvPr>
            <p:ph type="pic" idx="1"/>
          </p:nvPr>
        </p:nvPicPr>
        <p:blipFill>
          <a:blip r:embed="rId5"/>
          <a:srcRect l="25807" r="25807"/>
          <a:stretch>
            <a:fillRect/>
          </a:stretch>
        </p:blipFill>
        <p:spPr/>
      </p:pic>
    </p:spTree>
    <p:extLst>
      <p:ext uri="{BB962C8B-B14F-4D97-AF65-F5344CB8AC3E}">
        <p14:creationId xmlns:p14="http://schemas.microsoft.com/office/powerpoint/2010/main" val="1261791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98EFF-AD0F-0BAA-DFE3-5BC37004D699}"/>
              </a:ext>
            </a:extLst>
          </p:cNvPr>
          <p:cNvSpPr>
            <a:spLocks noGrp="1"/>
          </p:cNvSpPr>
          <p:nvPr>
            <p:ph type="title"/>
          </p:nvPr>
        </p:nvSpPr>
        <p:spPr>
          <a:xfrm>
            <a:off x="302381" y="169334"/>
            <a:ext cx="6253868" cy="6417738"/>
          </a:xfrm>
        </p:spPr>
        <p:txBody>
          <a:bodyPr anchor="ctr">
            <a:normAutofit/>
          </a:bodyPr>
          <a:lstStyle/>
          <a:p>
            <a:r>
              <a:rPr lang="en-US" dirty="0"/>
              <a:t>Daisy</a:t>
            </a:r>
            <a:br>
              <a:rPr lang="en-US" dirty="0"/>
            </a:br>
            <a:r>
              <a:rPr lang="en-US" sz="2250" dirty="0"/>
              <a:t>During the Regency period (1811–1820), daisies were cherished for representing innocence, loyalty, and new beginnings, frequently appearing in literature and poetry. Known as "day’s eyes," they symbolized purity and were believed to protect children. They were a popular choice for May Day crowns and, surprisingly, were used to represent the ability to keep secrets</a:t>
            </a:r>
            <a:br>
              <a:rPr lang="en-US" dirty="0">
                <a:hlinkClick r:id="rId3"/>
              </a:rPr>
            </a:br>
            <a:r>
              <a:rPr lang="en-US" dirty="0">
                <a:hlinkClick r:id="rId3"/>
              </a:rPr>
              <a:t> </a:t>
            </a:r>
            <a:br>
              <a:rPr lang="en-US" dirty="0">
                <a:hlinkClick r:id="rId3"/>
              </a:rPr>
            </a:br>
            <a:r>
              <a:rPr lang="en-US" sz="2000" dirty="0">
                <a:hlinkClick r:id="rId3"/>
              </a:rPr>
              <a:t>https://floralconceptshouston.com/blog/fascinating-facts-about-daisies-you-didn-t-know</a:t>
            </a:r>
            <a:br>
              <a:rPr lang="en-US" sz="2000" dirty="0"/>
            </a:br>
            <a:br>
              <a:rPr lang="en-US" sz="2000" dirty="0"/>
            </a:br>
            <a:r>
              <a:rPr lang="en-US" sz="2000" dirty="0">
                <a:hlinkClick r:id="rId3"/>
              </a:rPr>
              <a:t>https://www.americanmeadows.com/blogs/wildflower-seeds/how-to-grow-daisies</a:t>
            </a:r>
            <a:br>
              <a:rPr lang="en-US" sz="2000" dirty="0"/>
            </a:br>
            <a:br>
              <a:rPr lang="en-US" sz="2000" dirty="0">
                <a:hlinkClick r:id="rId4"/>
              </a:rPr>
            </a:br>
            <a:r>
              <a:rPr lang="en-US" sz="2000" dirty="0">
                <a:hlinkClick r:id="rId4"/>
              </a:rPr>
              <a:t>https://kellogggarden.com/blog/gardening/how-to-plant-grow-and-care-for-daisy-flowers/</a:t>
            </a:r>
            <a:br>
              <a:rPr lang="en-US" sz="2000" dirty="0"/>
            </a:br>
            <a:br>
              <a:rPr lang="en-US" sz="2000" dirty="0"/>
            </a:br>
            <a:br>
              <a:rPr lang="en-US" sz="2000" dirty="0"/>
            </a:br>
            <a:br>
              <a:rPr lang="en-US" sz="2000" dirty="0"/>
            </a:br>
            <a:endParaRPr lang="en-US" sz="2000" dirty="0"/>
          </a:p>
        </p:txBody>
      </p:sp>
      <p:pic>
        <p:nvPicPr>
          <p:cNvPr id="5" name="Content Placeholder 4" descr="White and yellow petals">
            <a:extLst>
              <a:ext uri="{FF2B5EF4-FFF2-40B4-BE49-F238E27FC236}">
                <a16:creationId xmlns:a16="http://schemas.microsoft.com/office/drawing/2014/main" id="{97D42F5D-AC05-F950-A2AA-D5094AD78668}"/>
              </a:ext>
            </a:extLst>
          </p:cNvPr>
          <p:cNvPicPr>
            <a:picLocks noGrp="1" noChangeAspect="1"/>
          </p:cNvPicPr>
          <p:nvPr>
            <p:ph type="pic" idx="1"/>
          </p:nvPr>
        </p:nvPicPr>
        <p:blipFill>
          <a:blip r:embed="rId5"/>
          <a:srcRect l="25323" r="26137" b="1"/>
          <a:stretch>
            <a:fillRect/>
          </a:stretch>
        </p:blipFill>
        <p:spPr>
          <a:xfrm>
            <a:off x="7401942" y="4"/>
            <a:ext cx="4790059" cy="6587068"/>
          </a:xfrm>
          <a:noFill/>
        </p:spPr>
      </p:pic>
    </p:spTree>
    <p:extLst>
      <p:ext uri="{BB962C8B-B14F-4D97-AF65-F5344CB8AC3E}">
        <p14:creationId xmlns:p14="http://schemas.microsoft.com/office/powerpoint/2010/main" val="1243946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68FA1-4DD2-1450-E7FD-2ABA235F6095}"/>
              </a:ext>
            </a:extLst>
          </p:cNvPr>
          <p:cNvSpPr>
            <a:spLocks noGrp="1"/>
          </p:cNvSpPr>
          <p:nvPr>
            <p:ph type="title"/>
          </p:nvPr>
        </p:nvSpPr>
        <p:spPr>
          <a:xfrm>
            <a:off x="914401" y="193525"/>
            <a:ext cx="10360153" cy="748308"/>
          </a:xfrm>
        </p:spPr>
        <p:txBody>
          <a:bodyPr/>
          <a:lstStyle/>
          <a:p>
            <a:r>
              <a:rPr lang="en-US" dirty="0"/>
              <a:t>Cheat sheet for wildflowers                                   Cheat sheet for Daisies</a:t>
            </a:r>
          </a:p>
        </p:txBody>
      </p:sp>
      <p:sp>
        <p:nvSpPr>
          <p:cNvPr id="3" name="Content Placeholder 2">
            <a:extLst>
              <a:ext uri="{FF2B5EF4-FFF2-40B4-BE49-F238E27FC236}">
                <a16:creationId xmlns:a16="http://schemas.microsoft.com/office/drawing/2014/main" id="{5BB82397-1F76-49A9-246D-7238850D24C5}"/>
              </a:ext>
            </a:extLst>
          </p:cNvPr>
          <p:cNvSpPr>
            <a:spLocks noGrp="1"/>
          </p:cNvSpPr>
          <p:nvPr>
            <p:ph sz="quarter" idx="11"/>
          </p:nvPr>
        </p:nvSpPr>
        <p:spPr>
          <a:xfrm>
            <a:off x="176784" y="1136953"/>
            <a:ext cx="5761869" cy="5527523"/>
          </a:xfrm>
        </p:spPr>
        <p:txBody>
          <a:bodyPr>
            <a:normAutofit fontScale="92500" lnSpcReduction="10000"/>
          </a:bodyPr>
          <a:lstStyle/>
          <a:p>
            <a:r>
              <a:rPr lang="en-US" sz="1667" b="1" dirty="0">
                <a:latin typeface="Times New Roman" panose="02020603050405020304" pitchFamily="18" charset="0"/>
                <a:cs typeface="Times New Roman" panose="02020603050405020304" pitchFamily="18" charset="0"/>
              </a:rPr>
              <a:t>\</a:t>
            </a:r>
            <a:r>
              <a:rPr lang="en-US" sz="2000" b="1" dirty="0">
                <a:latin typeface="Times New Roman" panose="02020603050405020304" pitchFamily="18" charset="0"/>
                <a:cs typeface="Times New Roman" panose="02020603050405020304" pitchFamily="18" charset="0"/>
              </a:rPr>
              <a:t>In USDA Zones 8a and 8b, the best time to plant wildflowers is in the fall, specifically from September to December, with October and early November being ideal. Planting in fall allows seeds to establish root systems and undergo winter stratification before blooming in spring. Alternatively, seeds can be sown in early spring (late February to early April), after the last frost. </a:t>
            </a:r>
          </a:p>
          <a:p>
            <a:r>
              <a:rPr lang="en-US" sz="2000" b="1" dirty="0">
                <a:latin typeface="Times New Roman" panose="02020603050405020304" pitchFamily="18" charset="0"/>
                <a:cs typeface="Times New Roman" panose="02020603050405020304" pitchFamily="18" charset="0"/>
              </a:rPr>
              <a:t>Key Tips for Zone 8a/8b:</a:t>
            </a:r>
          </a:p>
          <a:p>
            <a:r>
              <a:rPr lang="en-US" sz="2000" b="1" dirty="0">
                <a:latin typeface="Times New Roman" panose="02020603050405020304" pitchFamily="18" charset="0"/>
                <a:cs typeface="Times New Roman" panose="02020603050405020304" pitchFamily="18" charset="0"/>
              </a:rPr>
              <a:t>Fall Sowing: Planting just before the rainy season starts helps with germination.</a:t>
            </a:r>
          </a:p>
          <a:p>
            <a:r>
              <a:rPr lang="en-US" sz="2000" b="1" dirty="0">
                <a:latin typeface="Times New Roman" panose="02020603050405020304" pitchFamily="18" charset="0"/>
                <a:cs typeface="Times New Roman" panose="02020603050405020304" pitchFamily="18" charset="0"/>
              </a:rPr>
              <a:t>Spring Sowing: If waiting for spring, ensure it is after the last hard freeze to avoid killing new sprouts.</a:t>
            </a:r>
          </a:p>
          <a:p>
            <a:r>
              <a:rPr lang="en-US" sz="2000" b="1" dirty="0">
                <a:latin typeface="Times New Roman" panose="02020603050405020304" pitchFamily="18" charset="0"/>
                <a:cs typeface="Times New Roman" panose="02020603050405020304" pitchFamily="18" charset="0"/>
              </a:rPr>
              <a:t>Method: Clear the area of weeds, sow seeds on top of the soil, and press them into the ground without covering them deeply </a:t>
            </a:r>
          </a:p>
          <a:p>
            <a:r>
              <a:rPr lang="en-US" sz="2000" b="1" dirty="0">
                <a:latin typeface="Times New Roman" panose="02020603050405020304" pitchFamily="18" charset="0"/>
                <a:cs typeface="Times New Roman" panose="02020603050405020304" pitchFamily="18" charset="0"/>
              </a:rPr>
              <a:t>Prep: Many natives thrive when seeded before winter, allowing them to benefit from freezing temperatures</a:t>
            </a:r>
          </a:p>
        </p:txBody>
      </p:sp>
      <p:sp>
        <p:nvSpPr>
          <p:cNvPr id="4" name="Content Placeholder 3">
            <a:extLst>
              <a:ext uri="{FF2B5EF4-FFF2-40B4-BE49-F238E27FC236}">
                <a16:creationId xmlns:a16="http://schemas.microsoft.com/office/drawing/2014/main" id="{93C3B5D7-4840-0841-C2A3-48C58482405D}"/>
              </a:ext>
            </a:extLst>
          </p:cNvPr>
          <p:cNvSpPr>
            <a:spLocks noGrp="1"/>
          </p:cNvSpPr>
          <p:nvPr>
            <p:ph sz="quarter" idx="12"/>
          </p:nvPr>
        </p:nvSpPr>
        <p:spPr>
          <a:xfrm>
            <a:off x="6357750" y="941833"/>
            <a:ext cx="5556059" cy="5722642"/>
          </a:xfrm>
        </p:spPr>
        <p:txBody>
          <a:bodyPr>
            <a:normAutofit lnSpcReduction="10000"/>
          </a:bodyPr>
          <a:lstStyle/>
          <a:p>
            <a:r>
              <a:rPr lang="en-US" sz="2333" b="1" dirty="0">
                <a:latin typeface="Times New Roman" panose="02020603050405020304" pitchFamily="18" charset="0"/>
                <a:cs typeface="Times New Roman" panose="02020603050405020304" pitchFamily="18" charset="0"/>
              </a:rPr>
              <a:t>In USDA Zones 8a and 8b, plant daisy seeds outdoors in early spring (March to April) once the soil warms, or in fall for blooms the following year , Key Planting Tips for Zone 8:</a:t>
            </a:r>
          </a:p>
          <a:p>
            <a:r>
              <a:rPr lang="en-US" sz="2333" b="1" dirty="0">
                <a:latin typeface="Times New Roman" panose="02020603050405020304" pitchFamily="18" charset="0"/>
                <a:cs typeface="Times New Roman" panose="02020603050405020304" pitchFamily="18" charset="0"/>
              </a:rPr>
              <a:t>Direct Sowing: Sow directly outdoors in early spring (March/April) when soil temperatures are around </a:t>
            </a:r>
          </a:p>
          <a:p>
            <a:endParaRPr lang="en-US" sz="2333" b="1" dirty="0">
              <a:latin typeface="Times New Roman" panose="02020603050405020304" pitchFamily="18" charset="0"/>
              <a:cs typeface="Times New Roman" panose="02020603050405020304" pitchFamily="18" charset="0"/>
            </a:endParaRPr>
          </a:p>
          <a:p>
            <a:r>
              <a:rPr lang="en-US" sz="2333" b="1" dirty="0">
                <a:latin typeface="Times New Roman" panose="02020603050405020304" pitchFamily="18" charset="0"/>
                <a:cs typeface="Times New Roman" panose="02020603050405020304" pitchFamily="18" charset="0"/>
              </a:rPr>
              <a:t>.</a:t>
            </a:r>
          </a:p>
          <a:p>
            <a:r>
              <a:rPr lang="en-US" sz="2333" b="1" dirty="0">
                <a:latin typeface="Times New Roman" panose="02020603050405020304" pitchFamily="18" charset="0"/>
                <a:cs typeface="Times New Roman" panose="02020603050405020304" pitchFamily="18" charset="0"/>
              </a:rPr>
              <a:t>Site: Plant in full sun with well-draining soil, note American Meadows.</a:t>
            </a:r>
          </a:p>
          <a:p>
            <a:r>
              <a:rPr lang="en-US" sz="2333" b="1" dirty="0">
                <a:latin typeface="Times New Roman" panose="02020603050405020304" pitchFamily="18" charset="0"/>
                <a:cs typeface="Times New Roman" panose="02020603050405020304" pitchFamily="18" charset="0"/>
              </a:rPr>
              <a:t>Method: Simply press seeds into the soil rather than covering them, as they need light to germinate</a:t>
            </a:r>
          </a:p>
        </p:txBody>
      </p:sp>
      <p:sp>
        <p:nvSpPr>
          <p:cNvPr id="5" name="Slide Number Placeholder 4">
            <a:extLst>
              <a:ext uri="{FF2B5EF4-FFF2-40B4-BE49-F238E27FC236}">
                <a16:creationId xmlns:a16="http://schemas.microsoft.com/office/drawing/2014/main" id="{8362510A-90B0-60CD-B677-A51CDD9B4154}"/>
              </a:ext>
            </a:extLst>
          </p:cNvPr>
          <p:cNvSpPr>
            <a:spLocks noGrp="1"/>
          </p:cNvSpPr>
          <p:nvPr>
            <p:ph type="sldNum" sz="quarter" idx="4"/>
          </p:nvPr>
        </p:nvSpPr>
        <p:spPr/>
        <p:txBody>
          <a:bodyPr/>
          <a:lstStyle/>
          <a:p>
            <a:fld id="{58FB4751-880F-D840-AAA9-3A15815CC996}" type="slidenum">
              <a:rPr lang="en-US" smtClean="0"/>
              <a:pPr/>
              <a:t>9</a:t>
            </a:fld>
            <a:endParaRPr lang="en-US" dirty="0"/>
          </a:p>
        </p:txBody>
      </p:sp>
    </p:spTree>
    <p:extLst>
      <p:ext uri="{BB962C8B-B14F-4D97-AF65-F5344CB8AC3E}">
        <p14:creationId xmlns:p14="http://schemas.microsoft.com/office/powerpoint/2010/main" val="24299959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Ion</Template>
  <TotalTime>106</TotalTime>
  <Words>3317</Words>
  <Application>Microsoft Office PowerPoint</Application>
  <PresentationFormat>Widescreen</PresentationFormat>
  <Paragraphs>138</Paragraphs>
  <Slides>11</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Abadi</vt:lpstr>
      <vt:lpstr>ADLaM Display</vt:lpstr>
      <vt:lpstr>Aharoni</vt:lpstr>
      <vt:lpstr>Aptos</vt:lpstr>
      <vt:lpstr>Century Gothic</vt:lpstr>
      <vt:lpstr>Courier New</vt:lpstr>
      <vt:lpstr>Sagona Book</vt:lpstr>
      <vt:lpstr>Times New Roman</vt:lpstr>
      <vt:lpstr>Wingdings 3</vt:lpstr>
      <vt:lpstr>Ion</vt:lpstr>
      <vt:lpstr>Jane Austen Flower and Tea kit</vt:lpstr>
      <vt:lpstr>Daffodils flowers  During the Regency era (1811–1820), daffodil bulbs were cherished as hardy, naturalizing spring flowers, often associated with the arrival of spring, rejuvenation, and, due to their toxic nature, were left undisturbed by pests.  Website gives you the instructions on how to plant and grow Daffodils. A quintessential symbol of spring, providing cheerful yellow color and representing hope and new beginnings, often seen in gardens like Chawton House    https://www.thespruce.com/planting-and-growing-daffodils-1402136  https://flowerbulbs.com/daffodils-plant-once-enjoy-them-for-years/ </vt:lpstr>
      <vt:lpstr>Cheat sheet for Lavender                                            Cheat sheet for Daffodil</vt:lpstr>
      <vt:lpstr>The iris flower commonly symbolizes faith, hope, wisdom, courage, and admiration. Derived from the Greek word for "rainbow" and named after the goddess of communication, it represents a bridge between heaven and earth. Irises are also associated with new beginnings, royalty, and, in some cultures, protection. Usage in Pot-Pourri: Orris powder, which is derived from the root of Iris x germanica var. florentina (the Florentine iris), was used by the Austen family for making pot-pourri, a mixture of dried flower petals used to scent rooms and linen. Literary Usage: While not a central symbol in her novels, the iris is often associated with the language of flowers, symbolizing messages, wisdom, and faith.  </vt:lpstr>
      <vt:lpstr>Gladiolus Flower n Victorian times, gifting gladiolus was seen as a symbol of love and infatuation. Beyond physical strength, the gladiolus also symbolizes integrity. In many cultures, it’s believed that giving someone gladioli is a way of honoring their honest and upright nature. During the Victorian era, the flower was used to convey the message: “You pierce my heart,” reflecting deep respect, emotional sincerity, and transparency. Wonderful website. Please take some time and read.  https://www.southsideblooms.com/the-gladiolus-flower-a-symbol-of-strength-integrity-and-resilience  https://www.avasflowers.net/blog/augusts-birthflower-the-glamorous-gladiolus  https://www.boesen.com/knowledge/flower-dictionary/gladiolus/ </vt:lpstr>
      <vt:lpstr>Cheat sheet for Iris                                                          Cheat sheet for Gladiolus</vt:lpstr>
      <vt:lpstr>Wildflowers Symbolism of God's Provision: In a spiritual context, wildflowers were sometimes seen as a symbol of God's provision and a reminder not to worry about basic needs.  Jane Austen-"Sense and Sensibility" Style: Regency bouquets often favored locally sourced, seasonal wildflowers and herbs, representing simplicity and freshness.  https://www.youtube.com/watch?v=7FU5ZnwmqoE  https://www.thespruce.com/wildflower-gardening-1403564 </vt:lpstr>
      <vt:lpstr>Daisy During the Regency period (1811–1820), daisies were cherished for representing innocence, loyalty, and new beginnings, frequently appearing in literature and poetry. Known as "day’s eyes," they symbolized purity and were believed to protect children. They were a popular choice for May Day crowns and, surprisingly, were used to represent the ability to keep secrets   https://floralconceptshouston.com/blog/fascinating-facts-about-daisies-you-didn-t-know  https://www.americanmeadows.com/blogs/wildflower-seeds/how-to-grow-daisies  https://kellogggarden.com/blog/gardening/how-to-plant-grow-and-care-for-daisy-flowers/    </vt:lpstr>
      <vt:lpstr>Cheat sheet for wildflowers                                   Cheat sheet for Daisies</vt:lpstr>
      <vt:lpstr> marigolds (specifically pot marigolds) were among the flowers grown in the cottage garden at Chawton, which Jane Austen knew and loved. They are part of the traditional, fragrant, and functional plants featured in her personal gardens, often mentioned alongside roses, lavender, and hollyhocks in accounts of her gardening.  https://janeausten.co.uk/blogs/jane-austen-life/jane-austens-flower-garden </vt:lpstr>
      <vt:lpstr>Cheat sheet for Marigolds                                              Cheat sheet for Mint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Perry, Adam D. (Maintenance)</dc:creator>
  <cp:lastModifiedBy>Perry, Adam D. (Maintenance)</cp:lastModifiedBy>
  <cp:revision>4</cp:revision>
  <dcterms:created xsi:type="dcterms:W3CDTF">2026-03-24T00:32:07Z</dcterms:created>
  <dcterms:modified xsi:type="dcterms:W3CDTF">2026-03-24T03:37:02Z</dcterms:modified>
</cp:coreProperties>
</file>