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embeddedFontLst>
    <p:embeddedFont>
      <p:font typeface="Roboto" panose="020000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4B5B84-82C9-4749-ABED-4D771F3F3827}" v="1" dt="2025-12-02T17:26:42.606"/>
  </p1510:revLst>
</p1510:revInfo>
</file>

<file path=ppt/tableStyles.xml><?xml version="1.0" encoding="utf-8"?>
<a:tblStyleLst xmlns:a="http://schemas.openxmlformats.org/drawingml/2006/main" def="{3A150AB7-C7C4-436B-AB1F-9B3EFF0D923A}">
  <a:tblStyle styleId="{3A150AB7-C7C4-436B-AB1F-9B3EFF0D923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120" y="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wanth Reddy Banala" userId="3e02b660-9107-4b20-b9ab-569a8c23605e" providerId="ADAL" clId="{F5E55038-4560-496D-9A6A-183361E2969C}"/>
    <pc:docChg chg="modSld">
      <pc:chgData name="Jaswanth Reddy Banala" userId="3e02b660-9107-4b20-b9ab-569a8c23605e" providerId="ADAL" clId="{F5E55038-4560-496D-9A6A-183361E2969C}" dt="2025-12-02T17:26:42.606" v="11" actId="14734"/>
      <pc:docMkLst>
        <pc:docMk/>
      </pc:docMkLst>
      <pc:sldChg chg="modSp mod">
        <pc:chgData name="Jaswanth Reddy Banala" userId="3e02b660-9107-4b20-b9ab-569a8c23605e" providerId="ADAL" clId="{F5E55038-4560-496D-9A6A-183361E2969C}" dt="2025-12-02T17:26:42.606" v="11" actId="14734"/>
        <pc:sldMkLst>
          <pc:docMk/>
          <pc:sldMk cId="0" sldId="256"/>
        </pc:sldMkLst>
        <pc:graphicFrameChg chg="modGraphic">
          <ac:chgData name="Jaswanth Reddy Banala" userId="3e02b660-9107-4b20-b9ab-569a8c23605e" providerId="ADAL" clId="{F5E55038-4560-496D-9A6A-183361E2969C}" dt="2025-12-02T17:26:42.606" v="11" actId="14734"/>
          <ac:graphicFrameMkLst>
            <pc:docMk/>
            <pc:sldMk cId="0" sldId="256"/>
            <ac:graphicFrameMk id="8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SLA Breaches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C00000">
                  <a:alpha val="85000"/>
                </a:srgb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46B-4305-BC00-6E5FB10E4197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25235E47-222F-4B66-8C9E-D5D7A034BF7C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46B-4305-BC00-6E5FB10E419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B526AA0-BD2C-4205-BA3F-51C9AF146C49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40F-44BE-A508-D6789F3452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Jan</c:v>
                </c:pt>
                <c:pt idx="1">
                  <c:v>Jul</c:v>
                </c:pt>
                <c:pt idx="2">
                  <c:v>Aug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6B-4305-BC00-6E5FB10E419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92440704"/>
        <c:axId val="592440224"/>
      </c:barChart>
      <c:catAx>
        <c:axId val="59244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2440224"/>
        <c:crosses val="autoZero"/>
        <c:auto val="1"/>
        <c:lblAlgn val="ctr"/>
        <c:lblOffset val="100"/>
        <c:noMultiLvlLbl val="0"/>
      </c:catAx>
      <c:valAx>
        <c:axId val="5924402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92440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>
          <a:extLst>
            <a:ext uri="{FF2B5EF4-FFF2-40B4-BE49-F238E27FC236}">
              <a16:creationId xmlns:a16="http://schemas.microsoft.com/office/drawing/2014/main" id="{D1A5DB1D-8C94-DB9B-963C-4EFB28762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>
            <a:extLst>
              <a:ext uri="{FF2B5EF4-FFF2-40B4-BE49-F238E27FC236}">
                <a16:creationId xmlns:a16="http://schemas.microsoft.com/office/drawing/2014/main" id="{5861BFC6-310F-8B13-4D61-7A7528F26F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>
            <a:extLst>
              <a:ext uri="{FF2B5EF4-FFF2-40B4-BE49-F238E27FC236}">
                <a16:creationId xmlns:a16="http://schemas.microsoft.com/office/drawing/2014/main" id="{CBED0C95-1696-6320-0EB5-EE909AA40D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7729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571500" y="1247328"/>
            <a:ext cx="1160145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0" i="0" u="none" strike="noStrike" cap="none">
                <a:solidFill>
                  <a:srgbClr val="005088"/>
                </a:solidFill>
                <a:latin typeface="Roboto"/>
                <a:ea typeface="Roboto"/>
                <a:cs typeface="Roboto"/>
                <a:sym typeface="Roboto"/>
              </a:rPr>
              <a:t>SLA Timeline Comparison: FND vs. Archer</a:t>
            </a:r>
            <a:endParaRPr/>
          </a:p>
        </p:txBody>
      </p:sp>
      <p:sp>
        <p:nvSpPr>
          <p:cNvPr id="86" name="Google Shape;86;p13"/>
          <p:cNvSpPr/>
          <p:nvPr/>
        </p:nvSpPr>
        <p:spPr>
          <a:xfrm>
            <a:off x="571500" y="1885503"/>
            <a:ext cx="11049000" cy="19050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7" name="Google Shape;87;p13"/>
          <p:cNvGraphicFramePr/>
          <p:nvPr>
            <p:extLst>
              <p:ext uri="{D42A27DB-BD31-4B8C-83A1-F6EECF244321}">
                <p14:modId xmlns:p14="http://schemas.microsoft.com/office/powerpoint/2010/main" val="1298188474"/>
              </p:ext>
            </p:extLst>
          </p:nvPr>
        </p:nvGraphicFramePr>
        <p:xfrm>
          <a:off x="571500" y="2198599"/>
          <a:ext cx="10363200" cy="3857952"/>
        </p:xfrm>
        <a:graphic>
          <a:graphicData uri="http://schemas.openxmlformats.org/drawingml/2006/table">
            <a:tbl>
              <a:tblPr firstRow="1" bandRow="1">
                <a:noFill/>
                <a:tableStyleId>{3A150AB7-C7C4-436B-AB1F-9B3EFF0D923A}</a:tableStyleId>
              </a:tblPr>
              <a:tblGrid>
                <a:gridCol w="207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4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4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493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Stage / Activity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5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Previous (FND)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5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New (Archer)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50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Reduction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50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Initial Review Cycle</a:t>
                      </a:r>
                      <a:br>
                        <a:rPr lang="en-US" sz="18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(Validator + QC Only)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37 Days</a:t>
                      </a: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(30 Validator + 7 QC)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30 Days</a:t>
                      </a: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(23 Validator + 7 QC)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3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D354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19%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3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Draft Submission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30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15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D354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50%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Resubmission Window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30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D354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67%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QC Review (Resub)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D354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43%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1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Validator Review (Resub)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30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 Days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D354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80%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Total Resubmission Cycle</a:t>
                      </a:r>
                      <a:br>
                        <a:rPr lang="en-US" sz="18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67 Days</a:t>
                      </a: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(30 Resub + 30 Valid + 7 QC)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20 Days</a:t>
                      </a:r>
                      <a:r>
                        <a:rPr lang="en-US" sz="1350" b="0" i="0" u="none" strike="noStrike" cap="none">
                          <a:solidFill>
                            <a:srgbClr val="444444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(10 Resub + 6 Valid + 4 QC)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b="1" i="0" u="none" strike="noStrike" cap="none">
                          <a:solidFill>
                            <a:srgbClr val="D354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70%</a:t>
                      </a:r>
                      <a:endParaRPr/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3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8" name="Google Shape;88;p13"/>
          <p:cNvSpPr/>
          <p:nvPr/>
        </p:nvSpPr>
        <p:spPr>
          <a:xfrm>
            <a:off x="571500" y="2704653"/>
            <a:ext cx="2762250" cy="38100"/>
          </a:xfrm>
          <a:prstGeom prst="rect">
            <a:avLst/>
          </a:prstGeom>
          <a:solidFill>
            <a:srgbClr val="F4792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3333750" y="2704653"/>
            <a:ext cx="3314700" cy="38100"/>
          </a:xfrm>
          <a:prstGeom prst="rect">
            <a:avLst/>
          </a:prstGeom>
          <a:solidFill>
            <a:srgbClr val="F4792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6648450" y="2704653"/>
            <a:ext cx="3314700" cy="38100"/>
          </a:xfrm>
          <a:prstGeom prst="rect">
            <a:avLst/>
          </a:prstGeom>
          <a:solidFill>
            <a:srgbClr val="F4792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9963150" y="2704653"/>
            <a:ext cx="1657350" cy="38100"/>
          </a:xfrm>
          <a:prstGeom prst="rect">
            <a:avLst/>
          </a:prstGeom>
          <a:solidFill>
            <a:srgbClr val="F4792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059781"/>
            <a:ext cx="5286375" cy="1762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34125" y="1693068"/>
            <a:ext cx="5286375" cy="428625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4"/>
          <p:cNvSpPr txBox="1"/>
          <p:nvPr/>
        </p:nvSpPr>
        <p:spPr>
          <a:xfrm>
            <a:off x="571500" y="797718"/>
            <a:ext cx="1160145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0" i="0" u="none" strike="noStrike" cap="none">
                <a:solidFill>
                  <a:srgbClr val="005088"/>
                </a:solidFill>
                <a:latin typeface="Roboto"/>
                <a:ea typeface="Roboto"/>
                <a:cs typeface="Roboto"/>
                <a:sym typeface="Roboto"/>
              </a:rPr>
              <a:t>SLA Breach Impact: Timelines vs. Volume</a:t>
            </a:r>
            <a:endParaRPr/>
          </a:p>
        </p:txBody>
      </p:sp>
      <p:sp>
        <p:nvSpPr>
          <p:cNvPr id="124" name="Google Shape;124;p14"/>
          <p:cNvSpPr/>
          <p:nvPr/>
        </p:nvSpPr>
        <p:spPr>
          <a:xfrm>
            <a:off x="571500" y="1435893"/>
            <a:ext cx="11049000" cy="19050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4"/>
          <p:cNvSpPr txBox="1"/>
          <p:nvPr/>
        </p:nvSpPr>
        <p:spPr>
          <a:xfrm>
            <a:off x="6334125" y="6074568"/>
            <a:ext cx="5286375" cy="20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Breach Volume Spike Post-Archer Migration</a:t>
            </a:r>
            <a:endParaRPr/>
          </a:p>
        </p:txBody>
      </p:sp>
      <p:sp>
        <p:nvSpPr>
          <p:cNvPr id="127" name="Google Shape;127;p14"/>
          <p:cNvSpPr txBox="1"/>
          <p:nvPr/>
        </p:nvSpPr>
        <p:spPr>
          <a:xfrm>
            <a:off x="738188" y="2611290"/>
            <a:ext cx="485775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1200"/>
              <a:t>The introduction of the 10-day resubmission window corresponds with the sudden rise in SLA breaches, as the limited timeframe is leading records into SLA.</a:t>
            </a:r>
          </a:p>
        </p:txBody>
      </p:sp>
      <p:sp>
        <p:nvSpPr>
          <p:cNvPr id="129" name="Google Shape;129;p14"/>
          <p:cNvSpPr txBox="1"/>
          <p:nvPr/>
        </p:nvSpPr>
        <p:spPr>
          <a:xfrm>
            <a:off x="952500" y="4060031"/>
            <a:ext cx="49053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" tIns="0" rIns="0" bIns="0" anchor="t" anchorCtr="0">
            <a:spAutoFit/>
          </a:bodyPr>
          <a:lstStyle/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/>
              <a:t>In FND (Jun–Oct), breach volume remained low at 0–2 per month</a:t>
            </a:r>
            <a:endParaRPr sz="1200"/>
          </a:p>
        </p:txBody>
      </p:sp>
      <p:sp>
        <p:nvSpPr>
          <p:cNvPr id="130" name="Google Shape;130;p14"/>
          <p:cNvSpPr txBox="1"/>
          <p:nvPr/>
        </p:nvSpPr>
        <p:spPr>
          <a:xfrm>
            <a:off x="895350" y="4717256"/>
            <a:ext cx="5715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4"/>
          <p:cNvSpPr txBox="1"/>
          <p:nvPr/>
        </p:nvSpPr>
        <p:spPr>
          <a:xfrm>
            <a:off x="952500" y="4626128"/>
            <a:ext cx="490537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" tIns="0" rIns="0" bIns="0" anchor="t" anchorCtr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In Archer (Nov), breaches increased to 8 due to the shortened timelines.</a:t>
            </a:r>
            <a:endParaRPr sz="1200" dirty="0"/>
          </a:p>
        </p:txBody>
      </p:sp>
      <p:sp>
        <p:nvSpPr>
          <p:cNvPr id="133" name="Google Shape;133;p14"/>
          <p:cNvSpPr txBox="1"/>
          <p:nvPr/>
        </p:nvSpPr>
        <p:spPr>
          <a:xfrm>
            <a:off x="952500" y="5374481"/>
            <a:ext cx="490537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" tIns="0" rIns="0" bIns="0" anchor="t" anchorCtr="0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Conclusion: In the first month of Archer, breach volume is higher than the cumulative total of the prior five months.</a:t>
            </a:r>
            <a:endParaRPr sz="1200" dirty="0"/>
          </a:p>
        </p:txBody>
      </p:sp>
      <p:pic>
        <p:nvPicPr>
          <p:cNvPr id="134" name="Google Shape;134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34125" y="1693063"/>
            <a:ext cx="5286374" cy="3744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>
          <a:extLst>
            <a:ext uri="{FF2B5EF4-FFF2-40B4-BE49-F238E27FC236}">
              <a16:creationId xmlns:a16="http://schemas.microsoft.com/office/drawing/2014/main" id="{B1E546FA-A8A2-BB68-7E7C-EBF804F8D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4" descr="image.png">
            <a:extLst>
              <a:ext uri="{FF2B5EF4-FFF2-40B4-BE49-F238E27FC236}">
                <a16:creationId xmlns:a16="http://schemas.microsoft.com/office/drawing/2014/main" id="{917EBFF0-3A1D-B6F7-5BE9-80944CB138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4" descr="image.png">
            <a:extLst>
              <a:ext uri="{FF2B5EF4-FFF2-40B4-BE49-F238E27FC236}">
                <a16:creationId xmlns:a16="http://schemas.microsoft.com/office/drawing/2014/main" id="{B1AF2778-B0E8-50CF-E9AB-A33A13D15E8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059781"/>
            <a:ext cx="5286375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4">
            <a:extLst>
              <a:ext uri="{FF2B5EF4-FFF2-40B4-BE49-F238E27FC236}">
                <a16:creationId xmlns:a16="http://schemas.microsoft.com/office/drawing/2014/main" id="{42C4A44F-B1DC-CF93-4268-9BACC16F84C0}"/>
              </a:ext>
            </a:extLst>
          </p:cNvPr>
          <p:cNvSpPr txBox="1"/>
          <p:nvPr/>
        </p:nvSpPr>
        <p:spPr>
          <a:xfrm>
            <a:off x="571500" y="797718"/>
            <a:ext cx="1160145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b="0" i="0" u="none" strike="noStrike" cap="none">
                <a:solidFill>
                  <a:srgbClr val="005088"/>
                </a:solidFill>
                <a:latin typeface="Roboto"/>
                <a:ea typeface="Roboto"/>
                <a:cs typeface="Roboto"/>
                <a:sym typeface="Roboto"/>
              </a:rPr>
              <a:t>SLA Breach Impact: Timelines vs. Volume</a:t>
            </a:r>
            <a:endParaRPr/>
          </a:p>
        </p:txBody>
      </p:sp>
      <p:sp>
        <p:nvSpPr>
          <p:cNvPr id="124" name="Google Shape;124;p14">
            <a:extLst>
              <a:ext uri="{FF2B5EF4-FFF2-40B4-BE49-F238E27FC236}">
                <a16:creationId xmlns:a16="http://schemas.microsoft.com/office/drawing/2014/main" id="{932D95E1-D2BE-2170-34D7-8CCF47B19525}"/>
              </a:ext>
            </a:extLst>
          </p:cNvPr>
          <p:cNvSpPr/>
          <p:nvPr/>
        </p:nvSpPr>
        <p:spPr>
          <a:xfrm>
            <a:off x="571500" y="1435893"/>
            <a:ext cx="11049000" cy="19050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4">
            <a:extLst>
              <a:ext uri="{FF2B5EF4-FFF2-40B4-BE49-F238E27FC236}">
                <a16:creationId xmlns:a16="http://schemas.microsoft.com/office/drawing/2014/main" id="{17BCABDD-D646-A08C-E70C-B842154E4537}"/>
              </a:ext>
            </a:extLst>
          </p:cNvPr>
          <p:cNvSpPr txBox="1"/>
          <p:nvPr/>
        </p:nvSpPr>
        <p:spPr>
          <a:xfrm>
            <a:off x="6334125" y="6074568"/>
            <a:ext cx="5286375" cy="24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 dirty="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Breach Volume Spike Post-Process Timeline Change</a:t>
            </a:r>
            <a:endParaRPr dirty="0"/>
          </a:p>
        </p:txBody>
      </p:sp>
      <p:sp>
        <p:nvSpPr>
          <p:cNvPr id="127" name="Google Shape;127;p14">
            <a:extLst>
              <a:ext uri="{FF2B5EF4-FFF2-40B4-BE49-F238E27FC236}">
                <a16:creationId xmlns:a16="http://schemas.microsoft.com/office/drawing/2014/main" id="{6B88DF36-9D6F-3E32-E475-E632AE34E4C9}"/>
              </a:ext>
            </a:extLst>
          </p:cNvPr>
          <p:cNvSpPr txBox="1"/>
          <p:nvPr/>
        </p:nvSpPr>
        <p:spPr>
          <a:xfrm>
            <a:off x="738188" y="2611290"/>
            <a:ext cx="485775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1200"/>
              <a:t>The introduction of the 10-day resubmission window corresponds with the sudden rise in SLA breaches, as the limited timeframe is leading records into SLA.</a:t>
            </a:r>
          </a:p>
        </p:txBody>
      </p:sp>
      <p:sp>
        <p:nvSpPr>
          <p:cNvPr id="129" name="Google Shape;129;p14">
            <a:extLst>
              <a:ext uri="{FF2B5EF4-FFF2-40B4-BE49-F238E27FC236}">
                <a16:creationId xmlns:a16="http://schemas.microsoft.com/office/drawing/2014/main" id="{01A35F76-3D5B-7600-C482-797912BFE435}"/>
              </a:ext>
            </a:extLst>
          </p:cNvPr>
          <p:cNvSpPr txBox="1"/>
          <p:nvPr/>
        </p:nvSpPr>
        <p:spPr>
          <a:xfrm>
            <a:off x="952500" y="4060031"/>
            <a:ext cx="49053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" tIns="0" rIns="0" bIns="0" anchor="t" anchorCtr="0">
            <a:spAutoFit/>
          </a:bodyPr>
          <a:lstStyle/>
          <a:p>
            <a:pPr marL="285750" lvl="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200"/>
              <a:t>In FND (Jun–Oct), breach volume remained low at 0–2 per month</a:t>
            </a:r>
            <a:endParaRPr sz="1200"/>
          </a:p>
        </p:txBody>
      </p:sp>
      <p:sp>
        <p:nvSpPr>
          <p:cNvPr id="130" name="Google Shape;130;p14">
            <a:extLst>
              <a:ext uri="{FF2B5EF4-FFF2-40B4-BE49-F238E27FC236}">
                <a16:creationId xmlns:a16="http://schemas.microsoft.com/office/drawing/2014/main" id="{DE7C43E3-FD5E-C5C1-D678-B88385F95A47}"/>
              </a:ext>
            </a:extLst>
          </p:cNvPr>
          <p:cNvSpPr txBox="1"/>
          <p:nvPr/>
        </p:nvSpPr>
        <p:spPr>
          <a:xfrm>
            <a:off x="895350" y="4717256"/>
            <a:ext cx="5715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4">
            <a:extLst>
              <a:ext uri="{FF2B5EF4-FFF2-40B4-BE49-F238E27FC236}">
                <a16:creationId xmlns:a16="http://schemas.microsoft.com/office/drawing/2014/main" id="{1561B3A6-02E9-5FEE-AA16-B59DE52BD6D8}"/>
              </a:ext>
            </a:extLst>
          </p:cNvPr>
          <p:cNvSpPr txBox="1"/>
          <p:nvPr/>
        </p:nvSpPr>
        <p:spPr>
          <a:xfrm>
            <a:off x="952500" y="4626128"/>
            <a:ext cx="490537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" tIns="0" rIns="0" bIns="0" anchor="t" anchorCtr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In Archer (Nov), breaches increased to 8 due to the shortened timelines.</a:t>
            </a:r>
            <a:endParaRPr sz="1200" dirty="0"/>
          </a:p>
        </p:txBody>
      </p:sp>
      <p:sp>
        <p:nvSpPr>
          <p:cNvPr id="133" name="Google Shape;133;p14">
            <a:extLst>
              <a:ext uri="{FF2B5EF4-FFF2-40B4-BE49-F238E27FC236}">
                <a16:creationId xmlns:a16="http://schemas.microsoft.com/office/drawing/2014/main" id="{CEAC6DFE-749F-D7BF-7679-DCD087CC8FB1}"/>
              </a:ext>
            </a:extLst>
          </p:cNvPr>
          <p:cNvSpPr txBox="1"/>
          <p:nvPr/>
        </p:nvSpPr>
        <p:spPr>
          <a:xfrm>
            <a:off x="952500" y="5374481"/>
            <a:ext cx="490537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" tIns="0" rIns="0" bIns="0" anchor="t" anchorCtr="0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Conclusion: In the first month of Archer, breach volume is higher than the cumulative total of the prior five months.</a:t>
            </a:r>
            <a:endParaRPr sz="12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CBA7E3A-5A88-D4B6-4695-E8F4AF2314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2261114"/>
              </p:ext>
            </p:extLst>
          </p:nvPr>
        </p:nvGraphicFramePr>
        <p:xfrm>
          <a:off x="6548438" y="1762514"/>
          <a:ext cx="5286376" cy="4073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4D09D35-C766-73CE-A2BF-08CFF6D6531D}"/>
              </a:ext>
            </a:extLst>
          </p:cNvPr>
          <p:cNvSpPr txBox="1"/>
          <p:nvPr/>
        </p:nvSpPr>
        <p:spPr>
          <a:xfrm>
            <a:off x="10864160" y="2297495"/>
            <a:ext cx="8018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*Estimated</a:t>
            </a:r>
            <a:br>
              <a:rPr lang="en-US" sz="1000" dirty="0"/>
            </a:br>
            <a:r>
              <a:rPr lang="en-US" sz="1000" dirty="0"/>
              <a:t>Number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2C7A8F-4D46-DBC2-145F-F7F12104EA0B}"/>
              </a:ext>
            </a:extLst>
          </p:cNvPr>
          <p:cNvSpPr txBox="1"/>
          <p:nvPr/>
        </p:nvSpPr>
        <p:spPr>
          <a:xfrm>
            <a:off x="8525650" y="5820757"/>
            <a:ext cx="344998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Estimated number based on SLA breaches since process timeline change (3</a:t>
            </a:r>
            <a:r>
              <a:rPr lang="en-US" sz="600" i="1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rd</a:t>
            </a:r>
            <a:r>
              <a:rPr lang="en-US" sz="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November 2025)</a:t>
            </a:r>
          </a:p>
        </p:txBody>
      </p:sp>
    </p:spTree>
    <p:extLst>
      <p:ext uri="{BB962C8B-B14F-4D97-AF65-F5344CB8AC3E}">
        <p14:creationId xmlns:p14="http://schemas.microsoft.com/office/powerpoint/2010/main" val="346224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17ec504-fb24-4e0b-8fd4-b39a1c1bf5d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30A65969D27248937A9301388D09C3" ma:contentTypeVersion="10" ma:contentTypeDescription="Create a new document." ma:contentTypeScope="" ma:versionID="548c189762749d24cb0f7f49b4797510">
  <xsd:schema xmlns:xsd="http://www.w3.org/2001/XMLSchema" xmlns:xs="http://www.w3.org/2001/XMLSchema" xmlns:p="http://schemas.microsoft.com/office/2006/metadata/properties" xmlns:ns3="d17ec504-fb24-4e0b-8fd4-b39a1c1bf5d3" targetNamespace="http://schemas.microsoft.com/office/2006/metadata/properties" ma:root="true" ma:fieldsID="8eb8004e8f56f519b624d8da5c693f5a" ns3:_="">
    <xsd:import namespace="d17ec504-fb24-4e0b-8fd4-b39a1c1bf5d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ec504-fb24-4e0b-8fd4-b39a1c1bf5d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33642C-56FC-4D38-91B0-857F5E1586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E9EF89-4DFC-4D7E-AE8C-D78EBA14765E}">
  <ds:schemaRefs>
    <ds:schemaRef ds:uri="d17ec504-fb24-4e0b-8fd4-b39a1c1bf5d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84F0FB9-B2BD-4747-A8F4-D25ECF239F31}">
  <ds:schemaRefs>
    <ds:schemaRef ds:uri="d17ec504-fb24-4e0b-8fd4-b39a1c1bf5d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326</Words>
  <Application>Microsoft Office PowerPoint</Application>
  <PresentationFormat>Widescreen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Arial</vt:lpstr>
      <vt:lpstr>Roboto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Muhammad Irfan</cp:lastModifiedBy>
  <cp:revision>4</cp:revision>
  <dcterms:modified xsi:type="dcterms:W3CDTF">2025-12-02T18:24:27Z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0x010100AB30A65969D27248937A9301388D09C3</vt:lpwstr>
  </property>
</Properties>
</file>