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9" r:id="rId4"/>
    <p:sldId id="260" r:id="rId5"/>
    <p:sldId id="261" r:id="rId6"/>
    <p:sldId id="262" r:id="rId7"/>
    <p:sldId id="264" r:id="rId8"/>
    <p:sldId id="265" r:id="rId9"/>
    <p:sldId id="266" r:id="rId10"/>
    <p:sldId id="267" r:id="rId11"/>
    <p:sldId id="268" r:id="rId1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86" d="100"/>
          <a:sy n="86" d="100"/>
        </p:scale>
        <p:origin x="514" y="72"/>
      </p:cViewPr>
      <p:guideLst/>
    </p:cSldViewPr>
  </p:slideViewPr>
  <p:notesTextViewPr>
    <p:cViewPr>
      <p:scale>
        <a:sx n="1" d="1"/>
        <a:sy n="1" d="1"/>
      </p:scale>
      <p:origin x="0" y="0"/>
    </p:cViewPr>
  </p:notesTextViewPr>
  <p:notesViewPr>
    <p:cSldViewPr snapToGrid="0">
      <p:cViewPr varScale="1">
        <p:scale>
          <a:sx n="67" d="100"/>
          <a:sy n="67" d="100"/>
        </p:scale>
        <p:origin x="3067"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796BA14-B35A-4165-951B-751198A41FB9}" type="datetimeFigureOut">
              <a:rPr lang="en-US" smtClean="0"/>
              <a:t>3/16/2026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DB335768-2E1F-45E7-9889-3BDEBB0D8935}" type="slidenum">
              <a:rPr lang="en-US" smtClean="0"/>
              <a:t>‹#›</a:t>
            </a:fld>
            <a:endParaRPr lang="en-US"/>
          </a:p>
        </p:txBody>
      </p:sp>
    </p:spTree>
    <p:extLst>
      <p:ext uri="{BB962C8B-B14F-4D97-AF65-F5344CB8AC3E}">
        <p14:creationId xmlns:p14="http://schemas.microsoft.com/office/powerpoint/2010/main" val="2784515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Mr. Chair, and members of the Committee. I am Leslie Anderson, the executive director of the Kansas Association of Area Agencies on Aging and Disabilities representing the network of the eleven Area Agencies on Aging serving the State of Kansas. Susan Harris, executive director of the Jayhawk Area Agency on Aging has joined me to give you a view of a AAA at the local level. Thank you for allowing us to present today. </a:t>
            </a:r>
          </a:p>
          <a:p>
            <a:endParaRPr lang="en-US" sz="1400" dirty="0"/>
          </a:p>
          <a:p>
            <a:r>
              <a:rPr lang="en-US" sz="1400" dirty="0"/>
              <a:t>In 1965, t</a:t>
            </a:r>
            <a:r>
              <a:rPr lang="en-US" sz="1400" b="0" i="0" kern="1200" dirty="0">
                <a:solidFill>
                  <a:schemeClr val="tx1"/>
                </a:solidFill>
                <a:effectLst/>
                <a:latin typeface="+mn-lt"/>
                <a:ea typeface="+mn-ea"/>
                <a:cs typeface="+mn-cs"/>
              </a:rPr>
              <a:t>he Older Americans Act was signed into law with </a:t>
            </a:r>
            <a:r>
              <a:rPr lang="en-US" sz="1400" b="0" i="0" u="none" kern="1200" dirty="0">
                <a:solidFill>
                  <a:schemeClr val="tx1"/>
                </a:solidFill>
                <a:effectLst/>
                <a:latin typeface="+mn-lt"/>
                <a:ea typeface="+mn-ea"/>
                <a:cs typeface="+mn-cs"/>
              </a:rPr>
              <a:t>the goal of providing </a:t>
            </a:r>
            <a:r>
              <a:rPr lang="en-US" sz="1400" b="0" i="0" kern="1200" dirty="0">
                <a:solidFill>
                  <a:schemeClr val="tx1"/>
                </a:solidFill>
                <a:effectLst/>
                <a:latin typeface="+mn-lt"/>
                <a:ea typeface="+mn-ea"/>
                <a:cs typeface="+mn-cs"/>
              </a:rPr>
              <a:t>older adults with home and community-based social services to support their goal of living independently and with dignity.  In 1973, t</a:t>
            </a:r>
            <a:r>
              <a:rPr lang="en-US" sz="1400" dirty="0"/>
              <a:t>he Act created the Area Agencies on Aging as grassroots organizations to deliver services at the local level. Although older individuals may receive services under many other Federal programs, today the OAA is the major vehicle for the organization and delivery of social and nutrition services to older adults and caregivers. The Act authorizes a wide array of service programs through a national network of 56 State agencies on aging, 629 area agencies on aging, nearly 20,000 service providers, 244 Tribal organizations, and 2 Native Hawaiian organizations representing 400 Tribes. </a:t>
            </a:r>
          </a:p>
        </p:txBody>
      </p:sp>
      <p:sp>
        <p:nvSpPr>
          <p:cNvPr id="4" name="Slide Number Placeholder 3"/>
          <p:cNvSpPr>
            <a:spLocks noGrp="1"/>
          </p:cNvSpPr>
          <p:nvPr>
            <p:ph type="sldNum" sz="quarter" idx="5"/>
          </p:nvPr>
        </p:nvSpPr>
        <p:spPr/>
        <p:txBody>
          <a:bodyPr/>
          <a:lstStyle/>
          <a:p>
            <a:fld id="{DB335768-2E1F-45E7-9889-3BDEBB0D8935}" type="slidenum">
              <a:rPr lang="en-US" smtClean="0"/>
              <a:t>1</a:t>
            </a:fld>
            <a:endParaRPr lang="en-US"/>
          </a:p>
        </p:txBody>
      </p:sp>
    </p:spTree>
    <p:extLst>
      <p:ext uri="{BB962C8B-B14F-4D97-AF65-F5344CB8AC3E}">
        <p14:creationId xmlns:p14="http://schemas.microsoft.com/office/powerpoint/2010/main" val="3662678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5D8DD-F6C4-80CE-3093-4E285CBC9A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846737-4D0C-9F3F-39F7-84FBF9D48B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400430-D06D-0BAA-4D64-41A74E4958AA}"/>
              </a:ext>
            </a:extLst>
          </p:cNvPr>
          <p:cNvSpPr>
            <a:spLocks noGrp="1"/>
          </p:cNvSpPr>
          <p:nvPr>
            <p:ph type="body" idx="1"/>
          </p:nvPr>
        </p:nvSpPr>
        <p:spPr/>
        <p:txBody>
          <a:bodyPr/>
          <a:lstStyle/>
          <a:p>
            <a:pPr marL="294465" indent="-294465">
              <a:buClr>
                <a:srgbClr val="FFC000"/>
              </a:buClr>
              <a:buFont typeface="Wingdings" panose="05000000000000000000" pitchFamily="2" charset="2"/>
              <a:buChar char="q"/>
            </a:pPr>
            <a:r>
              <a:rPr lang="en-US" sz="1400" dirty="0"/>
              <a:t>The Kansas intrastate funding formula uses the following factors to distribute OAA and SCA funds within the state’s planning and services areas (PSAs) based on their demographics and rural status. The funding is then distributed by Title (specific services) to the Area Agencies on Aging. KDADS defines “low-income” as income at or below the federal poverty level. State and area plans further define this based on local and individual factors, including geography and expenses. The Area Agencies on Aging leverage local funding, including customer contributions, donations, county mil levy, United Way grants, and other funding sources. For every dollar spent by an Area Agency on Aging, the return is $3.</a:t>
            </a:r>
          </a:p>
        </p:txBody>
      </p:sp>
      <p:sp>
        <p:nvSpPr>
          <p:cNvPr id="4" name="Slide Number Placeholder 3">
            <a:extLst>
              <a:ext uri="{FF2B5EF4-FFF2-40B4-BE49-F238E27FC236}">
                <a16:creationId xmlns:a16="http://schemas.microsoft.com/office/drawing/2014/main" id="{7E1E008B-E384-7D79-775D-3FEB28762E3D}"/>
              </a:ext>
            </a:extLst>
          </p:cNvPr>
          <p:cNvSpPr>
            <a:spLocks noGrp="1"/>
          </p:cNvSpPr>
          <p:nvPr>
            <p:ph type="sldNum" sz="quarter" idx="5"/>
          </p:nvPr>
        </p:nvSpPr>
        <p:spPr/>
        <p:txBody>
          <a:bodyPr/>
          <a:lstStyle/>
          <a:p>
            <a:fld id="{DB335768-2E1F-45E7-9889-3BDEBB0D8935}" type="slidenum">
              <a:rPr lang="en-US" smtClean="0"/>
              <a:t>10</a:t>
            </a:fld>
            <a:endParaRPr lang="en-US"/>
          </a:p>
        </p:txBody>
      </p:sp>
    </p:spTree>
    <p:extLst>
      <p:ext uri="{BB962C8B-B14F-4D97-AF65-F5344CB8AC3E}">
        <p14:creationId xmlns:p14="http://schemas.microsoft.com/office/powerpoint/2010/main" val="2648260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C7396-7273-BD8C-0987-B6DFC6FB93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702277-ED20-B4C2-0E74-4F0270445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F5C2AA-51DF-C857-D0F3-93314920A51C}"/>
              </a:ext>
            </a:extLst>
          </p:cNvPr>
          <p:cNvSpPr>
            <a:spLocks noGrp="1"/>
          </p:cNvSpPr>
          <p:nvPr>
            <p:ph type="body" idx="1"/>
          </p:nvPr>
        </p:nvSpPr>
        <p:spPr/>
        <p:txBody>
          <a:bodyPr/>
          <a:lstStyle/>
          <a:p>
            <a:r>
              <a:rPr lang="en-US" sz="1400" dirty="0"/>
              <a:t>Roughly 90% of people aged 65 and older prefer to stay in their own homes as they age. This means that they continue to support their local community and financial wellbeing of the State of Kansas. </a:t>
            </a:r>
          </a:p>
          <a:p>
            <a:endParaRPr lang="en-US" sz="1400" dirty="0"/>
          </a:p>
          <a:p>
            <a:r>
              <a:rPr lang="en-US" sz="1400" dirty="0"/>
              <a:t>Constituents in every Kansas county receives at least one service, whether one-time or ongoing, from an Area Agency on Aging. With the flexibility to blend funding, your constituents are able to make informed choices to remain in the community with the goal of reaching optimal health while contributing to their wellbeing.</a:t>
            </a:r>
          </a:p>
          <a:p>
            <a:endParaRPr lang="en-US" sz="1400" dirty="0"/>
          </a:p>
          <a:p>
            <a:r>
              <a:rPr lang="en-US" sz="1400" dirty="0"/>
              <a:t>Thank you, and I will stand for questions.</a:t>
            </a:r>
          </a:p>
        </p:txBody>
      </p:sp>
      <p:sp>
        <p:nvSpPr>
          <p:cNvPr id="4" name="Slide Number Placeholder 3">
            <a:extLst>
              <a:ext uri="{FF2B5EF4-FFF2-40B4-BE49-F238E27FC236}">
                <a16:creationId xmlns:a16="http://schemas.microsoft.com/office/drawing/2014/main" id="{A6572444-6003-9946-0270-A71E4CC2074B}"/>
              </a:ext>
            </a:extLst>
          </p:cNvPr>
          <p:cNvSpPr>
            <a:spLocks noGrp="1"/>
          </p:cNvSpPr>
          <p:nvPr>
            <p:ph type="sldNum" sz="quarter" idx="5"/>
          </p:nvPr>
        </p:nvSpPr>
        <p:spPr/>
        <p:txBody>
          <a:bodyPr/>
          <a:lstStyle/>
          <a:p>
            <a:fld id="{DB335768-2E1F-45E7-9889-3BDEBB0D8935}" type="slidenum">
              <a:rPr lang="en-US" smtClean="0"/>
              <a:t>11</a:t>
            </a:fld>
            <a:endParaRPr lang="en-US"/>
          </a:p>
        </p:txBody>
      </p:sp>
    </p:spTree>
    <p:extLst>
      <p:ext uri="{BB962C8B-B14F-4D97-AF65-F5344CB8AC3E}">
        <p14:creationId xmlns:p14="http://schemas.microsoft.com/office/powerpoint/2010/main" val="3086888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kern="1200" dirty="0">
                <a:solidFill>
                  <a:schemeClr val="tx1"/>
                </a:solidFill>
                <a:effectLst/>
                <a:latin typeface="+mn-lt"/>
                <a:ea typeface="+mn-ea"/>
                <a:cs typeface="+mn-cs"/>
              </a:rPr>
              <a:t>Area Agencies on Aging support the health, safety, and welfare of more than half of the 650,000 older Kansans by the delivery of non-Medicaid programs, including the Older Americans Act, Senior Care Act, Kansas Respite for Alzheimer’s and Dementia (K-RAD), Older Kansans Employment Program (OKEP), and Senior Health Insurance Counseling for Kansas (SHICK). At least 47% of older Kansans are unable to meet their basic </a:t>
            </a:r>
            <a:r>
              <a:rPr lang="en-US" sz="1400" dirty="0"/>
              <a:t>needs, and t</a:t>
            </a:r>
            <a:r>
              <a:rPr lang="en-US" sz="1400" kern="1200" dirty="0">
                <a:solidFill>
                  <a:schemeClr val="tx1"/>
                </a:solidFill>
                <a:effectLst/>
                <a:latin typeface="+mn-lt"/>
                <a:ea typeface="+mn-ea"/>
                <a:cs typeface="+mn-cs"/>
              </a:rPr>
              <a:t>hese programs support the goal of living independently and with dignity at home for as long as possible. </a:t>
            </a:r>
            <a:r>
              <a:rPr lang="en-US" sz="1400" dirty="0"/>
              <a:t>The Older Americans Act mandates that Area Agencies on Aging target older individuals with the greatest economic and social need.</a:t>
            </a:r>
          </a:p>
        </p:txBody>
      </p:sp>
      <p:sp>
        <p:nvSpPr>
          <p:cNvPr id="4" name="Slide Number Placeholder 3"/>
          <p:cNvSpPr>
            <a:spLocks noGrp="1"/>
          </p:cNvSpPr>
          <p:nvPr>
            <p:ph type="sldNum" sz="quarter" idx="5"/>
          </p:nvPr>
        </p:nvSpPr>
        <p:spPr/>
        <p:txBody>
          <a:bodyPr/>
          <a:lstStyle/>
          <a:p>
            <a:fld id="{DB335768-2E1F-45E7-9889-3BDEBB0D8935}" type="slidenum">
              <a:rPr lang="en-US" smtClean="0"/>
              <a:t>2</a:t>
            </a:fld>
            <a:endParaRPr lang="en-US"/>
          </a:p>
        </p:txBody>
      </p:sp>
    </p:spTree>
    <p:extLst>
      <p:ext uri="{BB962C8B-B14F-4D97-AF65-F5344CB8AC3E}">
        <p14:creationId xmlns:p14="http://schemas.microsoft.com/office/powerpoint/2010/main" val="543667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Services are categorized under specific Titles in the Older Americans Act. Funding is also distributed by Title. For example, Caregiver Support is categorized as Title III-E, Nutrition: Title III C-1 and C-2 designate the type of service (i.e. Meals served in a congregate setting, or Meals that are Home Delivered), or Title III-B for Health Promotion (Health and Wellness).</a:t>
            </a:r>
          </a:p>
        </p:txBody>
      </p:sp>
      <p:sp>
        <p:nvSpPr>
          <p:cNvPr id="4" name="Slide Number Placeholder 3"/>
          <p:cNvSpPr>
            <a:spLocks noGrp="1"/>
          </p:cNvSpPr>
          <p:nvPr>
            <p:ph type="sldNum" sz="quarter" idx="5"/>
          </p:nvPr>
        </p:nvSpPr>
        <p:spPr/>
        <p:txBody>
          <a:bodyPr/>
          <a:lstStyle/>
          <a:p>
            <a:fld id="{DB335768-2E1F-45E7-9889-3BDEBB0D8935}" type="slidenum">
              <a:rPr lang="en-US" smtClean="0"/>
              <a:t>3</a:t>
            </a:fld>
            <a:endParaRPr lang="en-US"/>
          </a:p>
        </p:txBody>
      </p:sp>
    </p:spTree>
    <p:extLst>
      <p:ext uri="{BB962C8B-B14F-4D97-AF65-F5344CB8AC3E}">
        <p14:creationId xmlns:p14="http://schemas.microsoft.com/office/powerpoint/2010/main" val="652880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Support services are intended to help an older adult age in place and avoid premature nursing home admission. Such as the term “Access Services,” these are intended to help an older adult age in place and avoid premature nursing home admissions or readmissions into a hospital. Strong partnerships are vital to providing these services that also lessen the reliance on Medicaid Home and Community-Based Services. Additionally, many of these services are similar to those provided under the Senior Care Act.</a:t>
            </a:r>
          </a:p>
        </p:txBody>
      </p:sp>
      <p:sp>
        <p:nvSpPr>
          <p:cNvPr id="4" name="Slide Number Placeholder 3"/>
          <p:cNvSpPr>
            <a:spLocks noGrp="1"/>
          </p:cNvSpPr>
          <p:nvPr>
            <p:ph type="sldNum" sz="quarter" idx="5"/>
          </p:nvPr>
        </p:nvSpPr>
        <p:spPr/>
        <p:txBody>
          <a:bodyPr/>
          <a:lstStyle/>
          <a:p>
            <a:fld id="{DB335768-2E1F-45E7-9889-3BDEBB0D8935}" type="slidenum">
              <a:rPr lang="en-US" smtClean="0"/>
              <a:t>4</a:t>
            </a:fld>
            <a:endParaRPr lang="en-US"/>
          </a:p>
        </p:txBody>
      </p:sp>
    </p:spTree>
    <p:extLst>
      <p:ext uri="{BB962C8B-B14F-4D97-AF65-F5344CB8AC3E}">
        <p14:creationId xmlns:p14="http://schemas.microsoft.com/office/powerpoint/2010/main" val="2369806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As we age, nutritional needs considerably change. The Older Americans Act prohibits a means test, although the Area Agencies on Aging are mandated to target those with the most economic and social need. In Fiscal Year 25, more than 3,000,000 meals were served through the OAA nutrition services program to more than 30,000 older Kansans. These Title III-C programs are the most popular Aging services throughout the nation. As I mentioned that Aging services target older Americans in greatest economic and social need, customers have the opportunity to contribute in addition to Area Agencies on Aging seeking other funding resources for match dollars to strengthen the program. Additionally, volunteers are vital to the success of the nutrition program. When an older adult receives a home-delivered meal, volunteer delivers the meal and provides a friendly check-in and notifies the Area Agency on Aging if there are concerns over wellbeing of the client. The Senior Care Act does not fund meals, which is a significant difference between this program and the Older Americans Act.</a:t>
            </a:r>
          </a:p>
        </p:txBody>
      </p:sp>
      <p:sp>
        <p:nvSpPr>
          <p:cNvPr id="4" name="Slide Number Placeholder 3"/>
          <p:cNvSpPr>
            <a:spLocks noGrp="1"/>
          </p:cNvSpPr>
          <p:nvPr>
            <p:ph type="sldNum" sz="quarter" idx="5"/>
          </p:nvPr>
        </p:nvSpPr>
        <p:spPr/>
        <p:txBody>
          <a:bodyPr/>
          <a:lstStyle/>
          <a:p>
            <a:fld id="{DB335768-2E1F-45E7-9889-3BDEBB0D8935}" type="slidenum">
              <a:rPr lang="en-US" smtClean="0"/>
              <a:t>5</a:t>
            </a:fld>
            <a:endParaRPr lang="en-US"/>
          </a:p>
        </p:txBody>
      </p:sp>
    </p:spTree>
    <p:extLst>
      <p:ext uri="{BB962C8B-B14F-4D97-AF65-F5344CB8AC3E}">
        <p14:creationId xmlns:p14="http://schemas.microsoft.com/office/powerpoint/2010/main" val="2134737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763704" cy="3696712"/>
          </a:xfrm>
        </p:spPr>
        <p:txBody>
          <a:bodyPr/>
          <a:lstStyle/>
          <a:p>
            <a:r>
              <a:rPr lang="en-US" sz="1400" dirty="0"/>
              <a:t>Through Title III-D funding, KDADS provides a variety of evidence-based programs to support healthy lifestyles among older adults. These include, but are not limited to, Walk with Ease, Tai Chi for Arthritis and Falls Prevention, A Matter of Balance, and educational programs. Additionally, in FFY25, Kansas approved Drums Alive as an evidence-based program, allowing AAAs to utilize their Title III-D funds for its implementation. Several Area Agencies on Aging, including Jayhawk are certified to facilitate this evidence-based program. There are other health promotion and disease prevention programs used throughout the nation, although these listed are very popular.</a:t>
            </a:r>
          </a:p>
        </p:txBody>
      </p:sp>
      <p:sp>
        <p:nvSpPr>
          <p:cNvPr id="4" name="Slide Number Placeholder 3"/>
          <p:cNvSpPr>
            <a:spLocks noGrp="1"/>
          </p:cNvSpPr>
          <p:nvPr>
            <p:ph type="sldNum" sz="quarter" idx="5"/>
          </p:nvPr>
        </p:nvSpPr>
        <p:spPr/>
        <p:txBody>
          <a:bodyPr/>
          <a:lstStyle/>
          <a:p>
            <a:fld id="{DB335768-2E1F-45E7-9889-3BDEBB0D8935}" type="slidenum">
              <a:rPr lang="en-US" smtClean="0"/>
              <a:t>6</a:t>
            </a:fld>
            <a:endParaRPr lang="en-US"/>
          </a:p>
        </p:txBody>
      </p:sp>
    </p:spTree>
    <p:extLst>
      <p:ext uri="{BB962C8B-B14F-4D97-AF65-F5344CB8AC3E}">
        <p14:creationId xmlns:p14="http://schemas.microsoft.com/office/powerpoint/2010/main" val="2645603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Under Title III-E, the Area Agencies on Aging provide information and public education to caregivers about services in their community, assistance to caregivers with resources and coordination of services, individual counseling, support groups, caregiver training, respite care, and supplemental and one-time services. In addition to services under the Older Americans Act Title III-E funding, the Senior Care Act provides limited funding for respite; and Area Agencies on Aging also administer the Kansas Alzheimer’s and Dementia Respite (K-RAD) program, which funds up to $1,000 per client for respite and/or supplies to help an older Kansan remain independent. Under the Older Americans Act, the client and/or family cannot be charged for services, although donations are allowable.</a:t>
            </a:r>
          </a:p>
        </p:txBody>
      </p:sp>
      <p:sp>
        <p:nvSpPr>
          <p:cNvPr id="4" name="Slide Number Placeholder 3"/>
          <p:cNvSpPr>
            <a:spLocks noGrp="1"/>
          </p:cNvSpPr>
          <p:nvPr>
            <p:ph type="sldNum" sz="quarter" idx="5"/>
          </p:nvPr>
        </p:nvSpPr>
        <p:spPr/>
        <p:txBody>
          <a:bodyPr/>
          <a:lstStyle/>
          <a:p>
            <a:fld id="{DB335768-2E1F-45E7-9889-3BDEBB0D8935}" type="slidenum">
              <a:rPr lang="en-US" smtClean="0"/>
              <a:t>7</a:t>
            </a:fld>
            <a:endParaRPr lang="en-US"/>
          </a:p>
        </p:txBody>
      </p:sp>
    </p:spTree>
    <p:extLst>
      <p:ext uri="{BB962C8B-B14F-4D97-AF65-F5344CB8AC3E}">
        <p14:creationId xmlns:p14="http://schemas.microsoft.com/office/powerpoint/2010/main" val="1919700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This slide may seem redundant, except that I wanted to highlight that Area Agencies on Aging are prohibited by the Older Americans Act and Senior Care Act to provide personal care, chore, and homemaker assistance, and instead contract with local providers to deliver those services. The K-RAD program can also be used for respite at an adult day care. Supportive services include specialized community-based services, including legal, mental health, and adult day care. Kansas Legal Services assists older Kansans in all 105 counties who may obtain services through the AAA or by calling the Kansas Legal Services Elder Law Hotline. During FFY 2024, Kansas Legal Services handled 2,080 cases: 1,238 of which were related to the defense of guardianship or protective services. </a:t>
            </a:r>
          </a:p>
        </p:txBody>
      </p:sp>
      <p:sp>
        <p:nvSpPr>
          <p:cNvPr id="4" name="Slide Number Placeholder 3"/>
          <p:cNvSpPr>
            <a:spLocks noGrp="1"/>
          </p:cNvSpPr>
          <p:nvPr>
            <p:ph type="sldNum" sz="quarter" idx="5"/>
          </p:nvPr>
        </p:nvSpPr>
        <p:spPr/>
        <p:txBody>
          <a:bodyPr/>
          <a:lstStyle/>
          <a:p>
            <a:fld id="{DB335768-2E1F-45E7-9889-3BDEBB0D8935}" type="slidenum">
              <a:rPr lang="en-US" smtClean="0"/>
              <a:t>8</a:t>
            </a:fld>
            <a:endParaRPr lang="en-US"/>
          </a:p>
        </p:txBody>
      </p:sp>
    </p:spTree>
    <p:extLst>
      <p:ext uri="{BB962C8B-B14F-4D97-AF65-F5344CB8AC3E}">
        <p14:creationId xmlns:p14="http://schemas.microsoft.com/office/powerpoint/2010/main" val="3380217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Like K-12 education, Area Agencies on Aging are funded using a funding formula. KDADS updated the Intrastate Funding Formula (IFF) to reflect the identified older individuals with the greatest economic need and older individuals with the greatest social need, particularly older individuals aged 60 and over, low-income older individuals aged 60 and over, minority older individuals aged 60 and over, and older individuals aged 75 and over. KDADS added a square mileage factor to the funding formula to address the higher cost of providing services in rural areas associated with traveling distance.</a:t>
            </a:r>
          </a:p>
        </p:txBody>
      </p:sp>
      <p:sp>
        <p:nvSpPr>
          <p:cNvPr id="4" name="Slide Number Placeholder 3"/>
          <p:cNvSpPr>
            <a:spLocks noGrp="1"/>
          </p:cNvSpPr>
          <p:nvPr>
            <p:ph type="sldNum" sz="quarter" idx="5"/>
          </p:nvPr>
        </p:nvSpPr>
        <p:spPr/>
        <p:txBody>
          <a:bodyPr/>
          <a:lstStyle/>
          <a:p>
            <a:fld id="{DB335768-2E1F-45E7-9889-3BDEBB0D8935}" type="slidenum">
              <a:rPr lang="en-US" smtClean="0"/>
              <a:t>9</a:t>
            </a:fld>
            <a:endParaRPr lang="en-US"/>
          </a:p>
        </p:txBody>
      </p:sp>
    </p:spTree>
    <p:extLst>
      <p:ext uri="{BB962C8B-B14F-4D97-AF65-F5344CB8AC3E}">
        <p14:creationId xmlns:p14="http://schemas.microsoft.com/office/powerpoint/2010/main" val="285900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2290323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612031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54142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1776528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23434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2968565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528811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263390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3022143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9F704-5B58-42C3-9070-AEE37F3B5E3B}"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327700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E9F704-5B58-42C3-9070-AEE37F3B5E3B}"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3418197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E9F704-5B58-42C3-9070-AEE37F3B5E3B}"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3192057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E9F704-5B58-42C3-9070-AEE37F3B5E3B}"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1717395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9F704-5B58-42C3-9070-AEE37F3B5E3B}"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1715426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E9F704-5B58-42C3-9070-AEE37F3B5E3B}"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1855224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9F704-5B58-42C3-9070-AEE37F3B5E3B}"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B5A250-1293-4AB5-9829-D9FCC88AD158}" type="slidenum">
              <a:rPr lang="en-US" smtClean="0"/>
              <a:t>‹#›</a:t>
            </a:fld>
            <a:endParaRPr lang="en-US"/>
          </a:p>
        </p:txBody>
      </p:sp>
    </p:spTree>
    <p:extLst>
      <p:ext uri="{BB962C8B-B14F-4D97-AF65-F5344CB8AC3E}">
        <p14:creationId xmlns:p14="http://schemas.microsoft.com/office/powerpoint/2010/main" val="861000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E9F704-5B58-42C3-9070-AEE37F3B5E3B}" type="datetimeFigureOut">
              <a:rPr lang="en-US" smtClean="0"/>
              <a:t>3/16/2026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EB5A250-1293-4AB5-9829-D9FCC88AD158}" type="slidenum">
              <a:rPr lang="en-US" smtClean="0"/>
              <a:t>‹#›</a:t>
            </a:fld>
            <a:endParaRPr lang="en-US"/>
          </a:p>
        </p:txBody>
      </p:sp>
    </p:spTree>
    <p:extLst>
      <p:ext uri="{BB962C8B-B14F-4D97-AF65-F5344CB8AC3E}">
        <p14:creationId xmlns:p14="http://schemas.microsoft.com/office/powerpoint/2010/main" val="30286904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k4ad.org/"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hyperlink" Target="mailto:Leslie@k4ad.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42FA5-82C1-CF85-BF9D-9912F8ED086C}"/>
              </a:ext>
            </a:extLst>
          </p:cNvPr>
          <p:cNvSpPr>
            <a:spLocks noGrp="1"/>
          </p:cNvSpPr>
          <p:nvPr>
            <p:ph type="ctrTitle"/>
          </p:nvPr>
        </p:nvSpPr>
        <p:spPr/>
        <p:txBody>
          <a:bodyPr/>
          <a:lstStyle/>
          <a:p>
            <a:pPr algn="ctr"/>
            <a:r>
              <a:rPr lang="en-US" b="1" dirty="0">
                <a:solidFill>
                  <a:srgbClr val="002060"/>
                </a:solidFill>
              </a:rPr>
              <a:t>Kansas</a:t>
            </a:r>
            <a:br>
              <a:rPr lang="en-US" b="1" dirty="0">
                <a:solidFill>
                  <a:srgbClr val="002060"/>
                </a:solidFill>
              </a:rPr>
            </a:br>
            <a:r>
              <a:rPr lang="en-US" b="1" dirty="0">
                <a:solidFill>
                  <a:srgbClr val="002060"/>
                </a:solidFill>
              </a:rPr>
              <a:t>Area Agencies on Aging</a:t>
            </a:r>
          </a:p>
        </p:txBody>
      </p:sp>
      <p:sp>
        <p:nvSpPr>
          <p:cNvPr id="3" name="Subtitle 2">
            <a:extLst>
              <a:ext uri="{FF2B5EF4-FFF2-40B4-BE49-F238E27FC236}">
                <a16:creationId xmlns:a16="http://schemas.microsoft.com/office/drawing/2014/main" id="{1ADFA1A2-E9E9-5025-96FA-7A6BEFAE4E60}"/>
              </a:ext>
            </a:extLst>
          </p:cNvPr>
          <p:cNvSpPr>
            <a:spLocks noGrp="1"/>
          </p:cNvSpPr>
          <p:nvPr>
            <p:ph type="subTitle" idx="1"/>
          </p:nvPr>
        </p:nvSpPr>
        <p:spPr/>
        <p:txBody>
          <a:bodyPr>
            <a:normAutofit lnSpcReduction="10000"/>
          </a:bodyPr>
          <a:lstStyle/>
          <a:p>
            <a:pPr algn="ctr"/>
            <a:r>
              <a:rPr lang="en-US" b="1" i="1" dirty="0">
                <a:solidFill>
                  <a:srgbClr val="002060"/>
                </a:solidFill>
              </a:rPr>
              <a:t>“A national </a:t>
            </a:r>
            <a:r>
              <a:rPr lang="en-US" b="1" i="1">
                <a:solidFill>
                  <a:srgbClr val="002060"/>
                </a:solidFill>
              </a:rPr>
              <a:t>network of local </a:t>
            </a:r>
            <a:r>
              <a:rPr lang="en-US" b="1" i="1" dirty="0">
                <a:solidFill>
                  <a:srgbClr val="002060"/>
                </a:solidFill>
              </a:rPr>
              <a:t>experts on aging issues”</a:t>
            </a:r>
          </a:p>
          <a:p>
            <a:pPr algn="ctr"/>
            <a:endParaRPr lang="en-US" b="1" i="1" dirty="0">
              <a:solidFill>
                <a:srgbClr val="002060"/>
              </a:solidFill>
            </a:endParaRPr>
          </a:p>
          <a:p>
            <a:pPr algn="ctr"/>
            <a:r>
              <a:rPr lang="en-US" b="1" i="1" dirty="0">
                <a:solidFill>
                  <a:srgbClr val="002060"/>
                </a:solidFill>
              </a:rPr>
              <a:t>February 2026</a:t>
            </a:r>
          </a:p>
        </p:txBody>
      </p:sp>
      <p:sp>
        <p:nvSpPr>
          <p:cNvPr id="4" name="TextBox 3">
            <a:extLst>
              <a:ext uri="{FF2B5EF4-FFF2-40B4-BE49-F238E27FC236}">
                <a16:creationId xmlns:a16="http://schemas.microsoft.com/office/drawing/2014/main" id="{A6DDF453-D960-66C1-954A-A5628BB77D52}"/>
              </a:ext>
            </a:extLst>
          </p:cNvPr>
          <p:cNvSpPr txBox="1"/>
          <p:nvPr/>
        </p:nvSpPr>
        <p:spPr>
          <a:xfrm>
            <a:off x="68885" y="5921405"/>
            <a:ext cx="1438182" cy="707886"/>
          </a:xfrm>
          <a:prstGeom prst="rect">
            <a:avLst/>
          </a:prstGeom>
          <a:noFill/>
        </p:spPr>
        <p:txBody>
          <a:bodyPr wrap="square" rtlCol="0">
            <a:spAutoFit/>
          </a:bodyPr>
          <a:lstStyle/>
          <a:p>
            <a:pPr algn="ctr"/>
            <a:r>
              <a:rPr lang="en-US" sz="4000" b="1" dirty="0"/>
              <a:t>k</a:t>
            </a:r>
            <a:r>
              <a:rPr lang="en-US" sz="4000" b="1" dirty="0">
                <a:solidFill>
                  <a:srgbClr val="FFC000"/>
                </a:solidFill>
              </a:rPr>
              <a:t>4</a:t>
            </a:r>
            <a:r>
              <a:rPr lang="en-US" sz="4000" b="1" dirty="0"/>
              <a:t>ad</a:t>
            </a:r>
          </a:p>
        </p:txBody>
      </p:sp>
    </p:spTree>
    <p:extLst>
      <p:ext uri="{BB962C8B-B14F-4D97-AF65-F5344CB8AC3E}">
        <p14:creationId xmlns:p14="http://schemas.microsoft.com/office/powerpoint/2010/main" val="2787590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4931C-F147-0570-EB49-EA1987A4F9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33436-3FA0-72B9-E954-C913F7749C1F}"/>
              </a:ext>
            </a:extLst>
          </p:cNvPr>
          <p:cNvSpPr>
            <a:spLocks noGrp="1"/>
          </p:cNvSpPr>
          <p:nvPr>
            <p:ph type="title"/>
          </p:nvPr>
        </p:nvSpPr>
        <p:spPr>
          <a:xfrm>
            <a:off x="677335" y="816638"/>
            <a:ext cx="8596668" cy="1322879"/>
          </a:xfrm>
        </p:spPr>
        <p:txBody>
          <a:bodyPr>
            <a:normAutofit fontScale="90000"/>
          </a:bodyPr>
          <a:lstStyle/>
          <a:p>
            <a:pPr algn="ctr"/>
            <a:r>
              <a:rPr lang="en-US" dirty="0">
                <a:solidFill>
                  <a:srgbClr val="002060"/>
                </a:solidFill>
              </a:rPr>
              <a:t>The Intrastate Funding Formula</a:t>
            </a:r>
            <a:br>
              <a:rPr lang="en-US" dirty="0">
                <a:solidFill>
                  <a:srgbClr val="002060"/>
                </a:solidFill>
              </a:rPr>
            </a:br>
            <a:r>
              <a:rPr lang="en-US" dirty="0">
                <a:solidFill>
                  <a:srgbClr val="002060"/>
                </a:solidFill>
              </a:rPr>
              <a:t>Approved by ACL for Kansas</a:t>
            </a:r>
            <a:endParaRPr lang="en-US" dirty="0"/>
          </a:p>
        </p:txBody>
      </p:sp>
      <p:sp>
        <p:nvSpPr>
          <p:cNvPr id="3" name="Text Placeholder 2">
            <a:extLst>
              <a:ext uri="{FF2B5EF4-FFF2-40B4-BE49-F238E27FC236}">
                <a16:creationId xmlns:a16="http://schemas.microsoft.com/office/drawing/2014/main" id="{66F24239-F768-C012-CB10-090A73B13ED3}"/>
              </a:ext>
            </a:extLst>
          </p:cNvPr>
          <p:cNvSpPr>
            <a:spLocks noGrp="1"/>
          </p:cNvSpPr>
          <p:nvPr>
            <p:ph type="body" idx="1"/>
          </p:nvPr>
        </p:nvSpPr>
        <p:spPr>
          <a:xfrm>
            <a:off x="677335" y="2539014"/>
            <a:ext cx="8596668" cy="3502348"/>
          </a:xfrm>
        </p:spPr>
        <p:txBody>
          <a:bodyPr>
            <a:normAutofit/>
          </a:bodyPr>
          <a:lstStyle/>
          <a:p>
            <a:pPr marL="285750" indent="-285750">
              <a:buClr>
                <a:srgbClr val="FFC000"/>
              </a:buClr>
              <a:buFont typeface="Wingdings" panose="05000000000000000000" pitchFamily="2" charset="2"/>
              <a:buChar char="q"/>
            </a:pPr>
            <a:endParaRPr lang="en-US" dirty="0">
              <a:solidFill>
                <a:schemeClr val="accent1"/>
              </a:solidFill>
            </a:endParaRPr>
          </a:p>
          <a:p>
            <a:pPr marL="285750" indent="-285750">
              <a:buClr>
                <a:srgbClr val="FFC000"/>
              </a:buClr>
              <a:buFont typeface="Wingdings" panose="05000000000000000000" pitchFamily="2" charset="2"/>
              <a:buChar char="q"/>
            </a:pPr>
            <a:endParaRPr lang="en-US" dirty="0">
              <a:solidFill>
                <a:schemeClr val="accent1"/>
              </a:solidFill>
            </a:endParaRPr>
          </a:p>
          <a:p>
            <a:pPr marL="285750" indent="-285750">
              <a:buClr>
                <a:srgbClr val="FFC000"/>
              </a:buClr>
              <a:buFont typeface="Wingdings" panose="05000000000000000000" pitchFamily="2" charset="2"/>
              <a:buChar char="q"/>
            </a:pPr>
            <a:endParaRPr lang="en-US" dirty="0">
              <a:solidFill>
                <a:schemeClr val="accent1"/>
              </a:solidFill>
            </a:endParaRPr>
          </a:p>
          <a:p>
            <a:pPr marL="285750" indent="-285750">
              <a:buClr>
                <a:srgbClr val="FFC000"/>
              </a:buClr>
              <a:buFont typeface="Wingdings" panose="05000000000000000000" pitchFamily="2" charset="2"/>
              <a:buChar char="q"/>
            </a:pPr>
            <a:endParaRPr lang="en-US" dirty="0">
              <a:solidFill>
                <a:schemeClr val="accent1"/>
              </a:solidFill>
            </a:endParaRPr>
          </a:p>
          <a:p>
            <a:pPr marL="285750" indent="-285750">
              <a:buClr>
                <a:srgbClr val="FFC000"/>
              </a:buClr>
              <a:buFont typeface="Wingdings" panose="05000000000000000000" pitchFamily="2" charset="2"/>
              <a:buChar char="q"/>
            </a:pPr>
            <a:endParaRPr lang="en-US" dirty="0">
              <a:solidFill>
                <a:schemeClr val="accent1"/>
              </a:solidFill>
            </a:endParaRPr>
          </a:p>
        </p:txBody>
      </p:sp>
      <p:graphicFrame>
        <p:nvGraphicFramePr>
          <p:cNvPr id="4" name="Table 3">
            <a:extLst>
              <a:ext uri="{FF2B5EF4-FFF2-40B4-BE49-F238E27FC236}">
                <a16:creationId xmlns:a16="http://schemas.microsoft.com/office/drawing/2014/main" id="{0F14BCA5-334E-1ECD-6595-5277FD04685E}"/>
              </a:ext>
            </a:extLst>
          </p:cNvPr>
          <p:cNvGraphicFramePr>
            <a:graphicFrameLocks noGrp="1"/>
          </p:cNvGraphicFramePr>
          <p:nvPr>
            <p:extLst>
              <p:ext uri="{D42A27DB-BD31-4B8C-83A1-F6EECF244321}">
                <p14:modId xmlns:p14="http://schemas.microsoft.com/office/powerpoint/2010/main" val="16264770"/>
              </p:ext>
            </p:extLst>
          </p:nvPr>
        </p:nvGraphicFramePr>
        <p:xfrm>
          <a:off x="984435" y="2876939"/>
          <a:ext cx="8128000" cy="2595880"/>
        </p:xfrm>
        <a:graphic>
          <a:graphicData uri="http://schemas.openxmlformats.org/drawingml/2006/table">
            <a:tbl>
              <a:tblPr firstRow="1" bandRow="1">
                <a:tableStyleId>{5C22544A-7EE6-4342-B048-85BDC9FD1C3A}</a:tableStyleId>
              </a:tblPr>
              <a:tblGrid>
                <a:gridCol w="4013693">
                  <a:extLst>
                    <a:ext uri="{9D8B030D-6E8A-4147-A177-3AD203B41FA5}">
                      <a16:colId xmlns:a16="http://schemas.microsoft.com/office/drawing/2014/main" val="3404017792"/>
                    </a:ext>
                  </a:extLst>
                </a:gridCol>
                <a:gridCol w="4114307">
                  <a:extLst>
                    <a:ext uri="{9D8B030D-6E8A-4147-A177-3AD203B41FA5}">
                      <a16:colId xmlns:a16="http://schemas.microsoft.com/office/drawing/2014/main" val="1551371315"/>
                    </a:ext>
                  </a:extLst>
                </a:gridCol>
              </a:tblGrid>
              <a:tr h="370840">
                <a:tc>
                  <a:txBody>
                    <a:bodyPr/>
                    <a:lstStyle/>
                    <a:p>
                      <a:pPr algn="ctr"/>
                      <a:r>
                        <a:rPr lang="en-US" dirty="0">
                          <a:solidFill>
                            <a:schemeClr val="bg1"/>
                          </a:solidFill>
                        </a:rPr>
                        <a:t>Factor</a:t>
                      </a:r>
                    </a:p>
                  </a:txBody>
                  <a:tcPr/>
                </a:tc>
                <a:tc>
                  <a:txBody>
                    <a:bodyPr/>
                    <a:lstStyle/>
                    <a:p>
                      <a:pPr algn="ctr"/>
                      <a:r>
                        <a:rPr lang="en-US" dirty="0">
                          <a:solidFill>
                            <a:schemeClr val="bg1"/>
                          </a:solidFill>
                        </a:rPr>
                        <a:t>Weight</a:t>
                      </a:r>
                    </a:p>
                  </a:txBody>
                  <a:tcPr/>
                </a:tc>
                <a:extLst>
                  <a:ext uri="{0D108BD9-81ED-4DB2-BD59-A6C34878D82A}">
                    <a16:rowId xmlns:a16="http://schemas.microsoft.com/office/drawing/2014/main" val="221611714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Population 60+</a:t>
                      </a:r>
                      <a:endParaRPr lang="en-US" dirty="0">
                        <a:solidFill>
                          <a:schemeClr val="bg1"/>
                        </a:solidFill>
                      </a:endParaRPr>
                    </a:p>
                  </a:txBody>
                  <a:tcPr/>
                </a:tc>
                <a:tc>
                  <a:txBody>
                    <a:bodyPr/>
                    <a:lstStyle/>
                    <a:p>
                      <a:pPr algn="ctr"/>
                      <a:r>
                        <a:rPr lang="en-US" dirty="0">
                          <a:solidFill>
                            <a:schemeClr val="accent1"/>
                          </a:solidFill>
                        </a:rPr>
                        <a:t>38%</a:t>
                      </a:r>
                    </a:p>
                  </a:txBody>
                  <a:tcPr/>
                </a:tc>
                <a:extLst>
                  <a:ext uri="{0D108BD9-81ED-4DB2-BD59-A6C34878D82A}">
                    <a16:rowId xmlns:a16="http://schemas.microsoft.com/office/drawing/2014/main" val="51789274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Population 60+ Low Income</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38%</a:t>
                      </a:r>
                      <a:endParaRPr lang="en-US" dirty="0">
                        <a:solidFill>
                          <a:schemeClr val="bg1"/>
                        </a:solidFill>
                      </a:endParaRPr>
                    </a:p>
                  </a:txBody>
                  <a:tcPr/>
                </a:tc>
                <a:extLst>
                  <a:ext uri="{0D108BD9-81ED-4DB2-BD59-A6C34878D82A}">
                    <a16:rowId xmlns:a16="http://schemas.microsoft.com/office/drawing/2014/main" val="181862636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Population 60+ Minority</a:t>
                      </a:r>
                      <a:endParaRPr lang="en-US" dirty="0">
                        <a:solidFill>
                          <a:schemeClr val="bg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9%</a:t>
                      </a:r>
                      <a:endParaRPr lang="en-US" dirty="0">
                        <a:solidFill>
                          <a:schemeClr val="bg1"/>
                        </a:solidFill>
                      </a:endParaRPr>
                    </a:p>
                  </a:txBody>
                  <a:tcPr/>
                </a:tc>
                <a:extLst>
                  <a:ext uri="{0D108BD9-81ED-4DB2-BD59-A6C34878D82A}">
                    <a16:rowId xmlns:a16="http://schemas.microsoft.com/office/drawing/2014/main" val="71070460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Population 75+ </a:t>
                      </a:r>
                      <a:endParaRPr lang="en-US" dirty="0">
                        <a:solidFill>
                          <a:schemeClr val="bg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9%</a:t>
                      </a:r>
                      <a:endParaRPr lang="en-US" dirty="0">
                        <a:solidFill>
                          <a:schemeClr val="bg1"/>
                        </a:solidFill>
                      </a:endParaRPr>
                    </a:p>
                  </a:txBody>
                  <a:tcPr/>
                </a:tc>
                <a:extLst>
                  <a:ext uri="{0D108BD9-81ED-4DB2-BD59-A6C34878D82A}">
                    <a16:rowId xmlns:a16="http://schemas.microsoft.com/office/drawing/2014/main" val="48185110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Land Area</a:t>
                      </a:r>
                      <a:endParaRPr lang="en-US" dirty="0">
                        <a:solidFill>
                          <a:schemeClr val="bg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6%</a:t>
                      </a:r>
                      <a:endParaRPr lang="en-US" dirty="0">
                        <a:solidFill>
                          <a:schemeClr val="bg1"/>
                        </a:solidFill>
                      </a:endParaRPr>
                    </a:p>
                  </a:txBody>
                  <a:tcPr/>
                </a:tc>
                <a:extLst>
                  <a:ext uri="{0D108BD9-81ED-4DB2-BD59-A6C34878D82A}">
                    <a16:rowId xmlns:a16="http://schemas.microsoft.com/office/drawing/2014/main" val="3470511755"/>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Total Weight </a:t>
                      </a:r>
                      <a:endParaRPr lang="en-US" dirty="0">
                        <a:solidFill>
                          <a:schemeClr val="bg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solidFill>
                            <a:schemeClr val="accent1"/>
                          </a:solidFill>
                        </a:rPr>
                        <a:t>100%</a:t>
                      </a:r>
                    </a:p>
                  </a:txBody>
                  <a:tcPr/>
                </a:tc>
                <a:extLst>
                  <a:ext uri="{0D108BD9-81ED-4DB2-BD59-A6C34878D82A}">
                    <a16:rowId xmlns:a16="http://schemas.microsoft.com/office/drawing/2014/main" val="1553874318"/>
                  </a:ext>
                </a:extLst>
              </a:tr>
            </a:tbl>
          </a:graphicData>
        </a:graphic>
      </p:graphicFrame>
    </p:spTree>
    <p:extLst>
      <p:ext uri="{BB962C8B-B14F-4D97-AF65-F5344CB8AC3E}">
        <p14:creationId xmlns:p14="http://schemas.microsoft.com/office/powerpoint/2010/main" val="2584775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2092A-3811-D1FE-2A8E-B898375F3A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E84E73-8839-CA68-A520-6D76E2D1EDE8}"/>
              </a:ext>
            </a:extLst>
          </p:cNvPr>
          <p:cNvSpPr>
            <a:spLocks noGrp="1"/>
          </p:cNvSpPr>
          <p:nvPr>
            <p:ph type="title"/>
          </p:nvPr>
        </p:nvSpPr>
        <p:spPr>
          <a:xfrm>
            <a:off x="677335" y="816639"/>
            <a:ext cx="8596668" cy="896752"/>
          </a:xfrm>
        </p:spPr>
        <p:txBody>
          <a:bodyPr>
            <a:normAutofit/>
          </a:bodyPr>
          <a:lstStyle/>
          <a:p>
            <a:pPr algn="ctr"/>
            <a:r>
              <a:rPr lang="en-US" b="1" dirty="0">
                <a:solidFill>
                  <a:srgbClr val="002060"/>
                </a:solidFill>
              </a:rPr>
              <a:t>Questions?</a:t>
            </a:r>
            <a:endParaRPr lang="en-US" b="1" dirty="0"/>
          </a:p>
        </p:txBody>
      </p:sp>
      <p:sp>
        <p:nvSpPr>
          <p:cNvPr id="3" name="Text Placeholder 2">
            <a:extLst>
              <a:ext uri="{FF2B5EF4-FFF2-40B4-BE49-F238E27FC236}">
                <a16:creationId xmlns:a16="http://schemas.microsoft.com/office/drawing/2014/main" id="{E6DE7649-97C0-A0BF-BAE5-3202D57D7F85}"/>
              </a:ext>
            </a:extLst>
          </p:cNvPr>
          <p:cNvSpPr>
            <a:spLocks noGrp="1"/>
          </p:cNvSpPr>
          <p:nvPr>
            <p:ph type="body" idx="1"/>
          </p:nvPr>
        </p:nvSpPr>
        <p:spPr>
          <a:xfrm>
            <a:off x="677335" y="2539014"/>
            <a:ext cx="8596668" cy="3502348"/>
          </a:xfrm>
        </p:spPr>
        <p:txBody>
          <a:bodyPr>
            <a:normAutofit/>
          </a:bodyPr>
          <a:lstStyle/>
          <a:p>
            <a:pPr marL="285750" indent="-285750">
              <a:buClr>
                <a:srgbClr val="FFC000"/>
              </a:buClr>
              <a:buFont typeface="Wingdings" panose="05000000000000000000" pitchFamily="2" charset="2"/>
              <a:buChar char="ü"/>
            </a:pPr>
            <a:r>
              <a:rPr lang="en-US" dirty="0">
                <a:solidFill>
                  <a:srgbClr val="0070C0"/>
                </a:solidFill>
              </a:rPr>
              <a:t>Call your local Area Agency on Aging or 866-457-2364 for a </a:t>
            </a:r>
            <a:r>
              <a:rPr lang="en-US">
                <a:solidFill>
                  <a:srgbClr val="0070C0"/>
                </a:solidFill>
              </a:rPr>
              <a:t>direct connection.</a:t>
            </a:r>
            <a:endParaRPr lang="en-US" dirty="0">
              <a:solidFill>
                <a:srgbClr val="0070C0"/>
              </a:solidFill>
            </a:endParaRPr>
          </a:p>
          <a:p>
            <a:pPr marL="285750" indent="-285750">
              <a:buClr>
                <a:srgbClr val="FFC000"/>
              </a:buClr>
              <a:buFont typeface="Wingdings" panose="05000000000000000000" pitchFamily="2" charset="2"/>
              <a:buChar char="ü"/>
            </a:pPr>
            <a:r>
              <a:rPr lang="en-US" dirty="0">
                <a:solidFill>
                  <a:srgbClr val="0070C0"/>
                </a:solidFill>
              </a:rPr>
              <a:t>Access </a:t>
            </a:r>
            <a:r>
              <a:rPr lang="en-US" dirty="0">
                <a:solidFill>
                  <a:srgbClr val="0070C0"/>
                </a:solidFill>
                <a:hlinkClick r:id="rId3"/>
              </a:rPr>
              <a:t>www.k4ad.org</a:t>
            </a:r>
            <a:r>
              <a:rPr lang="en-US" dirty="0">
                <a:solidFill>
                  <a:srgbClr val="0070C0"/>
                </a:solidFill>
              </a:rPr>
              <a:t> to find your local Area Agency on Aging.</a:t>
            </a:r>
          </a:p>
          <a:p>
            <a:pPr marL="285750" indent="-285750">
              <a:buClr>
                <a:srgbClr val="FFC000"/>
              </a:buClr>
              <a:buFont typeface="Wingdings" panose="05000000000000000000" pitchFamily="2" charset="2"/>
              <a:buChar char="ü"/>
            </a:pPr>
            <a:r>
              <a:rPr lang="en-US" dirty="0">
                <a:solidFill>
                  <a:srgbClr val="0070C0"/>
                </a:solidFill>
              </a:rPr>
              <a:t>Contact me at </a:t>
            </a:r>
            <a:r>
              <a:rPr lang="en-US" dirty="0">
                <a:solidFill>
                  <a:srgbClr val="0070C0"/>
                </a:solidFill>
                <a:hlinkClick r:id="rId4"/>
              </a:rPr>
              <a:t>Leslie@k</a:t>
            </a:r>
            <a:r>
              <a:rPr lang="en-US" dirty="0">
                <a:solidFill>
                  <a:srgbClr val="FFC000"/>
                </a:solidFill>
                <a:hlinkClick r:id="rId4"/>
              </a:rPr>
              <a:t>4</a:t>
            </a:r>
            <a:r>
              <a:rPr lang="en-US" dirty="0">
                <a:solidFill>
                  <a:srgbClr val="0070C0"/>
                </a:solidFill>
                <a:hlinkClick r:id="rId4"/>
              </a:rPr>
              <a:t>ad.org</a:t>
            </a:r>
            <a:r>
              <a:rPr lang="en-US" dirty="0">
                <a:solidFill>
                  <a:srgbClr val="0070C0"/>
                </a:solidFill>
              </a:rPr>
              <a:t> or 785-267-1336.</a:t>
            </a:r>
          </a:p>
          <a:p>
            <a:pPr marL="285750" indent="-285750">
              <a:buClr>
                <a:srgbClr val="FFC000"/>
              </a:buClr>
              <a:buFont typeface="Wingdings" panose="05000000000000000000" pitchFamily="2" charset="2"/>
              <a:buChar char="ü"/>
            </a:pPr>
            <a:r>
              <a:rPr lang="en-US" dirty="0">
                <a:solidFill>
                  <a:srgbClr val="0070C0"/>
                </a:solidFill>
              </a:rPr>
              <a:t>Area Agencies on Aging will provide an in-service upon request.</a:t>
            </a:r>
          </a:p>
          <a:p>
            <a:pPr marL="285750" indent="-285750">
              <a:buClr>
                <a:srgbClr val="FFC000"/>
              </a:buClr>
              <a:buFont typeface="Wingdings" panose="05000000000000000000" pitchFamily="2" charset="2"/>
              <a:buChar char="ü"/>
            </a:pPr>
            <a:endParaRPr lang="en-US" dirty="0">
              <a:solidFill>
                <a:srgbClr val="0070C0"/>
              </a:solidFill>
            </a:endParaRPr>
          </a:p>
          <a:p>
            <a:pPr algn="ctr">
              <a:buClr>
                <a:srgbClr val="FFC000"/>
              </a:buClr>
            </a:pPr>
            <a:r>
              <a:rPr lang="en-US" sz="2400" b="1" dirty="0">
                <a:solidFill>
                  <a:srgbClr val="0070C0"/>
                </a:solidFill>
              </a:rPr>
              <a:t>THANK YOU!</a:t>
            </a:r>
          </a:p>
          <a:p>
            <a:endParaRPr lang="en-US" dirty="0"/>
          </a:p>
        </p:txBody>
      </p:sp>
    </p:spTree>
    <p:extLst>
      <p:ext uri="{BB962C8B-B14F-4D97-AF65-F5344CB8AC3E}">
        <p14:creationId xmlns:p14="http://schemas.microsoft.com/office/powerpoint/2010/main" val="1051219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28B5A-F3AA-276E-2E9F-77229D018914}"/>
              </a:ext>
            </a:extLst>
          </p:cNvPr>
          <p:cNvSpPr>
            <a:spLocks noGrp="1"/>
          </p:cNvSpPr>
          <p:nvPr>
            <p:ph type="title"/>
          </p:nvPr>
        </p:nvSpPr>
        <p:spPr/>
        <p:txBody>
          <a:bodyPr/>
          <a:lstStyle/>
          <a:p>
            <a:pPr algn="ctr"/>
            <a:r>
              <a:rPr lang="en-US" b="1" dirty="0">
                <a:solidFill>
                  <a:srgbClr val="002060"/>
                </a:solidFill>
              </a:rPr>
              <a:t>Who is eligible for services?</a:t>
            </a:r>
          </a:p>
        </p:txBody>
      </p:sp>
      <p:sp>
        <p:nvSpPr>
          <p:cNvPr id="3" name="Content Placeholder 2">
            <a:extLst>
              <a:ext uri="{FF2B5EF4-FFF2-40B4-BE49-F238E27FC236}">
                <a16:creationId xmlns:a16="http://schemas.microsoft.com/office/drawing/2014/main" id="{4D47DD7C-1714-D5EF-2007-4526CE1D8BB3}"/>
              </a:ext>
            </a:extLst>
          </p:cNvPr>
          <p:cNvSpPr>
            <a:spLocks noGrp="1"/>
          </p:cNvSpPr>
          <p:nvPr>
            <p:ph sz="half" idx="1"/>
          </p:nvPr>
        </p:nvSpPr>
        <p:spPr>
          <a:xfrm>
            <a:off x="677334" y="2160589"/>
            <a:ext cx="8262480" cy="2393656"/>
          </a:xfrm>
        </p:spPr>
        <p:txBody>
          <a:bodyPr/>
          <a:lstStyle/>
          <a:p>
            <a:pPr indent="-228600" defTabSz="914400">
              <a:lnSpc>
                <a:spcPct val="90000"/>
              </a:lnSpc>
              <a:spcAft>
                <a:spcPts val="200"/>
              </a:spcAft>
              <a:buClr>
                <a:srgbClr val="FFC000"/>
              </a:buClr>
            </a:pPr>
            <a:r>
              <a:rPr lang="en-US" altLang="en-US" dirty="0">
                <a:solidFill>
                  <a:schemeClr val="accent1"/>
                </a:solidFill>
              </a:rPr>
              <a:t>60 and older</a:t>
            </a:r>
          </a:p>
          <a:p>
            <a:pPr indent="-228600" defTabSz="914400">
              <a:lnSpc>
                <a:spcPct val="90000"/>
              </a:lnSpc>
              <a:spcAft>
                <a:spcPts val="200"/>
              </a:spcAft>
              <a:buClr>
                <a:srgbClr val="FFC000"/>
              </a:buClr>
            </a:pPr>
            <a:r>
              <a:rPr lang="en-US" altLang="en-US" dirty="0">
                <a:solidFill>
                  <a:schemeClr val="accent1"/>
                </a:solidFill>
              </a:rPr>
              <a:t>Caregiver at least age 18, caring for an adult 60+ (grandparent or other relatives over 60 raising grandchildren or dependent adult – in some cases)</a:t>
            </a:r>
          </a:p>
          <a:p>
            <a:pPr indent="-228600" defTabSz="914400">
              <a:lnSpc>
                <a:spcPct val="90000"/>
              </a:lnSpc>
              <a:spcAft>
                <a:spcPts val="200"/>
              </a:spcAft>
              <a:buClr>
                <a:srgbClr val="FFC000"/>
              </a:buClr>
            </a:pPr>
            <a:r>
              <a:rPr lang="en-US" altLang="en-US" dirty="0">
                <a:solidFill>
                  <a:schemeClr val="accent1"/>
                </a:solidFill>
              </a:rPr>
              <a:t>Certain populations are targeted</a:t>
            </a:r>
          </a:p>
          <a:p>
            <a:pPr marL="800100" lvl="1" defTabSz="914400">
              <a:lnSpc>
                <a:spcPct val="90000"/>
              </a:lnSpc>
              <a:spcBef>
                <a:spcPts val="500"/>
              </a:spcBef>
              <a:spcAft>
                <a:spcPts val="200"/>
              </a:spcAft>
              <a:buClr>
                <a:srgbClr val="FFC000"/>
              </a:buClr>
              <a:buFont typeface="Wingdings" panose="05000000000000000000" pitchFamily="2" charset="2"/>
              <a:buChar char="v"/>
            </a:pPr>
            <a:r>
              <a:rPr lang="en-US" altLang="en-US" i="1" dirty="0">
                <a:solidFill>
                  <a:schemeClr val="accent1"/>
                </a:solidFill>
              </a:rPr>
              <a:t>Some programs may require an assessment to determine eligibility</a:t>
            </a:r>
          </a:p>
          <a:p>
            <a:pPr lvl="1"/>
            <a:endParaRPr lang="en-US" dirty="0"/>
          </a:p>
        </p:txBody>
      </p:sp>
    </p:spTree>
    <p:extLst>
      <p:ext uri="{BB962C8B-B14F-4D97-AF65-F5344CB8AC3E}">
        <p14:creationId xmlns:p14="http://schemas.microsoft.com/office/powerpoint/2010/main" val="2571221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DFCAB-39C2-D8E5-A571-E79B08C79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7845DF-57CE-FEAA-247D-32ACCA026B2E}"/>
              </a:ext>
            </a:extLst>
          </p:cNvPr>
          <p:cNvSpPr>
            <a:spLocks noGrp="1"/>
          </p:cNvSpPr>
          <p:nvPr>
            <p:ph type="title"/>
          </p:nvPr>
        </p:nvSpPr>
        <p:spPr>
          <a:xfrm>
            <a:off x="677333" y="609600"/>
            <a:ext cx="9141369" cy="1320800"/>
          </a:xfrm>
        </p:spPr>
        <p:txBody>
          <a:bodyPr>
            <a:normAutofit/>
          </a:bodyPr>
          <a:lstStyle/>
          <a:p>
            <a:pPr algn="ctr"/>
            <a:r>
              <a:rPr lang="en-US" sz="3500" b="1" dirty="0">
                <a:solidFill>
                  <a:srgbClr val="002060"/>
                </a:solidFill>
              </a:rPr>
              <a:t>Core Services of an Area Agency on Aging</a:t>
            </a:r>
          </a:p>
        </p:txBody>
      </p:sp>
      <p:sp>
        <p:nvSpPr>
          <p:cNvPr id="3" name="Content Placeholder 2">
            <a:extLst>
              <a:ext uri="{FF2B5EF4-FFF2-40B4-BE49-F238E27FC236}">
                <a16:creationId xmlns:a16="http://schemas.microsoft.com/office/drawing/2014/main" id="{E2A8F844-E11B-37E3-00FE-AB5E1036F5F6}"/>
              </a:ext>
            </a:extLst>
          </p:cNvPr>
          <p:cNvSpPr>
            <a:spLocks noGrp="1"/>
          </p:cNvSpPr>
          <p:nvPr>
            <p:ph sz="half" idx="1"/>
          </p:nvPr>
        </p:nvSpPr>
        <p:spPr>
          <a:xfrm>
            <a:off x="1203768" y="2142834"/>
            <a:ext cx="7543799" cy="3880772"/>
          </a:xfrm>
        </p:spPr>
        <p:txBody>
          <a:bodyPr/>
          <a:lstStyle/>
          <a:p>
            <a:pPr indent="-228600" algn="ctr">
              <a:lnSpc>
                <a:spcPct val="90000"/>
              </a:lnSpc>
              <a:buClr>
                <a:srgbClr val="93A299"/>
              </a:buClr>
            </a:pPr>
            <a:r>
              <a:rPr lang="en-US" altLang="en-US" b="1" dirty="0">
                <a:solidFill>
                  <a:schemeClr val="accent1"/>
                </a:solidFill>
              </a:rPr>
              <a:t>Information and Assistance</a:t>
            </a:r>
          </a:p>
          <a:p>
            <a:pPr indent="-228600" algn="ctr">
              <a:lnSpc>
                <a:spcPct val="90000"/>
              </a:lnSpc>
              <a:buClr>
                <a:srgbClr val="93A299"/>
              </a:buClr>
            </a:pPr>
            <a:r>
              <a:rPr lang="en-US" altLang="en-US" b="1" dirty="0">
                <a:solidFill>
                  <a:schemeClr val="accent1"/>
                </a:solidFill>
              </a:rPr>
              <a:t>Caregiver programs</a:t>
            </a:r>
          </a:p>
          <a:p>
            <a:pPr indent="-228600" algn="ctr">
              <a:lnSpc>
                <a:spcPct val="90000"/>
              </a:lnSpc>
              <a:buClr>
                <a:srgbClr val="93A299"/>
              </a:buClr>
            </a:pPr>
            <a:r>
              <a:rPr lang="en-US" altLang="en-US" b="1" dirty="0">
                <a:solidFill>
                  <a:schemeClr val="accent1"/>
                </a:solidFill>
              </a:rPr>
              <a:t>In home services</a:t>
            </a:r>
          </a:p>
          <a:p>
            <a:pPr indent="-228600" algn="ctr">
              <a:lnSpc>
                <a:spcPct val="90000"/>
              </a:lnSpc>
              <a:buClr>
                <a:srgbClr val="93A299"/>
              </a:buClr>
            </a:pPr>
            <a:r>
              <a:rPr lang="en-US" altLang="en-US" b="1" dirty="0">
                <a:solidFill>
                  <a:schemeClr val="accent1"/>
                </a:solidFill>
              </a:rPr>
              <a:t>Case management</a:t>
            </a:r>
          </a:p>
          <a:p>
            <a:pPr indent="-228600" algn="ctr">
              <a:lnSpc>
                <a:spcPct val="90000"/>
              </a:lnSpc>
              <a:buClr>
                <a:srgbClr val="93A299"/>
              </a:buClr>
            </a:pPr>
            <a:r>
              <a:rPr lang="en-US" altLang="en-US" b="1" dirty="0">
                <a:solidFill>
                  <a:schemeClr val="accent1"/>
                </a:solidFill>
              </a:rPr>
              <a:t>Nutrition</a:t>
            </a:r>
          </a:p>
          <a:p>
            <a:pPr indent="-228600" algn="ctr">
              <a:lnSpc>
                <a:spcPct val="90000"/>
              </a:lnSpc>
              <a:buClr>
                <a:srgbClr val="93A299"/>
              </a:buClr>
            </a:pPr>
            <a:r>
              <a:rPr lang="en-US" altLang="en-US" b="1" dirty="0">
                <a:solidFill>
                  <a:schemeClr val="accent1"/>
                </a:solidFill>
              </a:rPr>
              <a:t>Health and Wellness</a:t>
            </a:r>
          </a:p>
          <a:p>
            <a:pPr indent="-228600" algn="ctr">
              <a:lnSpc>
                <a:spcPct val="90000"/>
              </a:lnSpc>
              <a:buClr>
                <a:srgbClr val="93A299"/>
              </a:buClr>
            </a:pPr>
            <a:r>
              <a:rPr lang="en-US" altLang="en-US" b="1" dirty="0">
                <a:solidFill>
                  <a:schemeClr val="accent1"/>
                </a:solidFill>
              </a:rPr>
              <a:t>Advocacy</a:t>
            </a:r>
          </a:p>
          <a:p>
            <a:pPr marL="0" indent="0">
              <a:buNone/>
            </a:pPr>
            <a:endParaRPr lang="en-US" dirty="0"/>
          </a:p>
        </p:txBody>
      </p:sp>
    </p:spTree>
    <p:extLst>
      <p:ext uri="{BB962C8B-B14F-4D97-AF65-F5344CB8AC3E}">
        <p14:creationId xmlns:p14="http://schemas.microsoft.com/office/powerpoint/2010/main" val="2908576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56499-9BAF-92CD-8D33-A85A5884B07F}"/>
              </a:ext>
            </a:extLst>
          </p:cNvPr>
          <p:cNvSpPr>
            <a:spLocks noGrp="1"/>
          </p:cNvSpPr>
          <p:nvPr>
            <p:ph type="title"/>
          </p:nvPr>
        </p:nvSpPr>
        <p:spPr>
          <a:xfrm>
            <a:off x="5752729" y="716132"/>
            <a:ext cx="3911889" cy="2373297"/>
          </a:xfrm>
        </p:spPr>
        <p:txBody>
          <a:bodyPr>
            <a:normAutofit/>
          </a:bodyPr>
          <a:lstStyle/>
          <a:p>
            <a:pPr algn="ctr">
              <a:lnSpc>
                <a:spcPct val="90000"/>
              </a:lnSpc>
              <a:spcAft>
                <a:spcPts val="600"/>
              </a:spcAft>
              <a:buClr>
                <a:srgbClr val="93A299"/>
              </a:buClr>
            </a:pPr>
            <a:r>
              <a:rPr lang="en-US" altLang="en-US" sz="2000" b="1" dirty="0">
                <a:solidFill>
                  <a:srgbClr val="002060"/>
                </a:solidFill>
              </a:rPr>
              <a:t>Access Services</a:t>
            </a:r>
            <a:br>
              <a:rPr lang="en-US" altLang="en-US" sz="1800" b="1" dirty="0"/>
            </a:br>
            <a:br>
              <a:rPr lang="en-US" altLang="en-US" sz="1800" dirty="0"/>
            </a:br>
            <a:r>
              <a:rPr lang="en-US" altLang="en-US" sz="1800" dirty="0"/>
              <a:t>Information and Assistance</a:t>
            </a:r>
            <a:br>
              <a:rPr lang="en-US" altLang="en-US" sz="1800" dirty="0"/>
            </a:br>
            <a:r>
              <a:rPr lang="en-US" altLang="en-US" sz="1800" dirty="0"/>
              <a:t>Caregiver programs</a:t>
            </a:r>
            <a:br>
              <a:rPr lang="en-US" altLang="en-US" sz="1800" dirty="0"/>
            </a:br>
            <a:r>
              <a:rPr lang="en-US" altLang="en-US" sz="1800" dirty="0"/>
              <a:t>In-Home Services</a:t>
            </a:r>
            <a:br>
              <a:rPr lang="en-US" altLang="en-US" sz="1800" dirty="0"/>
            </a:br>
            <a:r>
              <a:rPr lang="en-US" altLang="en-US" sz="1800" dirty="0"/>
              <a:t>Case management</a:t>
            </a:r>
            <a:br>
              <a:rPr lang="en-US" altLang="en-US" sz="1800" dirty="0"/>
            </a:br>
            <a:r>
              <a:rPr lang="en-US" altLang="en-US" sz="1800" dirty="0"/>
              <a:t>Nutrition</a:t>
            </a:r>
            <a:br>
              <a:rPr lang="en-US" altLang="en-US" sz="1800" dirty="0"/>
            </a:br>
            <a:r>
              <a:rPr lang="en-US" altLang="en-US" sz="1800" dirty="0"/>
              <a:t>Health and Wellness</a:t>
            </a:r>
            <a:br>
              <a:rPr lang="en-US" altLang="en-US" sz="1800" dirty="0"/>
            </a:br>
            <a:r>
              <a:rPr lang="en-US" altLang="en-US" sz="1800" dirty="0"/>
              <a:t>Advocacy</a:t>
            </a:r>
          </a:p>
        </p:txBody>
      </p:sp>
      <p:sp>
        <p:nvSpPr>
          <p:cNvPr id="5" name="Arrow: Right 4">
            <a:extLst>
              <a:ext uri="{FF2B5EF4-FFF2-40B4-BE49-F238E27FC236}">
                <a16:creationId xmlns:a16="http://schemas.microsoft.com/office/drawing/2014/main" id="{CF67D35A-505D-6BD5-8C92-DDE3B51DC94A}"/>
              </a:ext>
            </a:extLst>
          </p:cNvPr>
          <p:cNvSpPr/>
          <p:nvPr/>
        </p:nvSpPr>
        <p:spPr>
          <a:xfrm>
            <a:off x="772357" y="2277122"/>
            <a:ext cx="4110361" cy="22238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Support Services/</a:t>
            </a:r>
          </a:p>
          <a:p>
            <a:pPr algn="ctr"/>
            <a:r>
              <a:rPr lang="en-US" b="1" dirty="0"/>
              <a:t>In-Home Services</a:t>
            </a:r>
          </a:p>
        </p:txBody>
      </p:sp>
      <p:sp>
        <p:nvSpPr>
          <p:cNvPr id="6" name="Title 1">
            <a:extLst>
              <a:ext uri="{FF2B5EF4-FFF2-40B4-BE49-F238E27FC236}">
                <a16:creationId xmlns:a16="http://schemas.microsoft.com/office/drawing/2014/main" id="{573C2695-203F-1B77-9502-15D4FA01533D}"/>
              </a:ext>
            </a:extLst>
          </p:cNvPr>
          <p:cNvSpPr txBox="1">
            <a:spLocks/>
          </p:cNvSpPr>
          <p:nvPr/>
        </p:nvSpPr>
        <p:spPr>
          <a:xfrm>
            <a:off x="5752729" y="3429000"/>
            <a:ext cx="3911889" cy="237329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defRPr/>
            </a:pPr>
            <a:r>
              <a:rPr lang="en-US" altLang="en-US" sz="1800" b="1" dirty="0">
                <a:solidFill>
                  <a:srgbClr val="002060"/>
                </a:solidFill>
              </a:rPr>
              <a:t> </a:t>
            </a:r>
            <a:r>
              <a:rPr lang="en-US" altLang="en-US" sz="2000" b="1" dirty="0">
                <a:solidFill>
                  <a:srgbClr val="002060"/>
                </a:solidFill>
              </a:rPr>
              <a:t>In-Home Services</a:t>
            </a:r>
            <a:br>
              <a:rPr lang="en-US" altLang="en-US" sz="1800" b="1" dirty="0"/>
            </a:br>
            <a:br>
              <a:rPr lang="en-US" altLang="en-US" sz="1800" dirty="0"/>
            </a:br>
            <a:r>
              <a:rPr lang="en-US" sz="1800" dirty="0"/>
              <a:t>Supportive services in the home</a:t>
            </a:r>
          </a:p>
          <a:p>
            <a:pPr algn="ctr">
              <a:buFont typeface="Arial" charset="0"/>
              <a:buChar char="•"/>
              <a:defRPr/>
            </a:pPr>
            <a:r>
              <a:rPr lang="en-US" sz="1800" dirty="0"/>
              <a:t>Must be 60+</a:t>
            </a:r>
          </a:p>
          <a:p>
            <a:pPr algn="ctr">
              <a:buFont typeface="Arial" charset="0"/>
              <a:buChar char="•"/>
              <a:defRPr/>
            </a:pPr>
            <a:r>
              <a:rPr lang="en-US" sz="1800" dirty="0"/>
              <a:t>Donation only</a:t>
            </a:r>
          </a:p>
          <a:p>
            <a:pPr algn="ctr">
              <a:lnSpc>
                <a:spcPct val="90000"/>
              </a:lnSpc>
              <a:spcAft>
                <a:spcPts val="600"/>
              </a:spcAft>
              <a:buClr>
                <a:srgbClr val="93A299"/>
              </a:buClr>
            </a:pPr>
            <a:endParaRPr lang="en-US" altLang="en-US" sz="1800" dirty="0"/>
          </a:p>
        </p:txBody>
      </p:sp>
      <p:sp>
        <p:nvSpPr>
          <p:cNvPr id="7" name="TextBox 6">
            <a:extLst>
              <a:ext uri="{FF2B5EF4-FFF2-40B4-BE49-F238E27FC236}">
                <a16:creationId xmlns:a16="http://schemas.microsoft.com/office/drawing/2014/main" id="{4760E16D-91AA-2979-5216-7849691FA518}"/>
              </a:ext>
            </a:extLst>
          </p:cNvPr>
          <p:cNvSpPr txBox="1"/>
          <p:nvPr/>
        </p:nvSpPr>
        <p:spPr>
          <a:xfrm>
            <a:off x="2669219" y="5103737"/>
            <a:ext cx="6853562" cy="1200329"/>
          </a:xfrm>
          <a:prstGeom prst="rect">
            <a:avLst/>
          </a:prstGeom>
          <a:noFill/>
        </p:spPr>
        <p:txBody>
          <a:bodyPr wrap="square" rtlCol="0">
            <a:spAutoFit/>
          </a:bodyPr>
          <a:lstStyle/>
          <a:p>
            <a:pPr algn="r">
              <a:defRPr/>
            </a:pPr>
            <a:r>
              <a:rPr lang="en-US" b="1" dirty="0">
                <a:solidFill>
                  <a:srgbClr val="C00000"/>
                </a:solidFill>
                <a:latin typeface="Franklin Gothic Book" panose="020B0503020102020204"/>
                <a:cs typeface="Arial" charset="0"/>
              </a:rPr>
              <a:t>Examples of service provided:</a:t>
            </a:r>
          </a:p>
          <a:p>
            <a:pPr algn="r">
              <a:defRPr/>
            </a:pPr>
            <a:r>
              <a:rPr lang="en-US" dirty="0">
                <a:solidFill>
                  <a:srgbClr val="C00000"/>
                </a:solidFill>
                <a:latin typeface="Franklin Gothic Book" panose="020B0503020102020204"/>
                <a:cs typeface="Arial" charset="0"/>
              </a:rPr>
              <a:t>Homemaker and attendant care, home repairs, large clean up, visiting and telephone reassurance</a:t>
            </a:r>
            <a:endParaRPr lang="en-US" dirty="0">
              <a:solidFill>
                <a:srgbClr val="C00000"/>
              </a:solidFill>
            </a:endParaRPr>
          </a:p>
          <a:p>
            <a:pPr algn="r"/>
            <a:endParaRPr lang="en-US" dirty="0"/>
          </a:p>
        </p:txBody>
      </p:sp>
    </p:spTree>
    <p:extLst>
      <p:ext uri="{BB962C8B-B14F-4D97-AF65-F5344CB8AC3E}">
        <p14:creationId xmlns:p14="http://schemas.microsoft.com/office/powerpoint/2010/main" val="236262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AFEC19A-4E60-249A-4D9D-6473A6D9DCD2}"/>
              </a:ext>
            </a:extLst>
          </p:cNvPr>
          <p:cNvSpPr>
            <a:spLocks noGrp="1"/>
          </p:cNvSpPr>
          <p:nvPr>
            <p:ph type="body" sz="half" idx="2"/>
          </p:nvPr>
        </p:nvSpPr>
        <p:spPr>
          <a:xfrm>
            <a:off x="1103462" y="3278187"/>
            <a:ext cx="2793835" cy="2132282"/>
          </a:xfrm>
        </p:spPr>
        <p:txBody>
          <a:bodyPr/>
          <a:lstStyle/>
          <a:p>
            <a:r>
              <a:rPr lang="en-US" dirty="0">
                <a:solidFill>
                  <a:schemeClr val="accent5">
                    <a:lumMod val="50000"/>
                  </a:schemeClr>
                </a:solidFill>
              </a:rPr>
              <a:t>Home-Delivered Meals</a:t>
            </a:r>
          </a:p>
          <a:p>
            <a:r>
              <a:rPr lang="en-US" dirty="0">
                <a:solidFill>
                  <a:schemeClr val="accent5">
                    <a:lumMod val="50000"/>
                  </a:schemeClr>
                </a:solidFill>
              </a:rPr>
              <a:t>Congregate Site Meals</a:t>
            </a:r>
          </a:p>
          <a:p>
            <a:r>
              <a:rPr lang="en-US" dirty="0">
                <a:solidFill>
                  <a:schemeClr val="accent5">
                    <a:lumMod val="50000"/>
                  </a:schemeClr>
                </a:solidFill>
              </a:rPr>
              <a:t>	Senior Centers</a:t>
            </a:r>
          </a:p>
          <a:p>
            <a:r>
              <a:rPr lang="en-US" dirty="0">
                <a:solidFill>
                  <a:schemeClr val="accent5">
                    <a:lumMod val="50000"/>
                  </a:schemeClr>
                </a:solidFill>
              </a:rPr>
              <a:t>	Churches</a:t>
            </a:r>
          </a:p>
          <a:p>
            <a:r>
              <a:rPr lang="en-US" dirty="0">
                <a:solidFill>
                  <a:schemeClr val="accent5">
                    <a:lumMod val="50000"/>
                  </a:schemeClr>
                </a:solidFill>
              </a:rPr>
              <a:t>	Community Buildings</a:t>
            </a:r>
          </a:p>
          <a:p>
            <a:r>
              <a:rPr lang="en-US" dirty="0">
                <a:solidFill>
                  <a:schemeClr val="accent5">
                    <a:lumMod val="50000"/>
                  </a:schemeClr>
                </a:solidFill>
              </a:rPr>
              <a:t>	CHAMPSS program</a:t>
            </a:r>
          </a:p>
        </p:txBody>
      </p:sp>
      <p:sp>
        <p:nvSpPr>
          <p:cNvPr id="6" name="Oval 5">
            <a:extLst>
              <a:ext uri="{FF2B5EF4-FFF2-40B4-BE49-F238E27FC236}">
                <a16:creationId xmlns:a16="http://schemas.microsoft.com/office/drawing/2014/main" id="{A44C0828-3F10-C7B3-B54C-FDB4FCC78C66}"/>
              </a:ext>
            </a:extLst>
          </p:cNvPr>
          <p:cNvSpPr/>
          <p:nvPr/>
        </p:nvSpPr>
        <p:spPr>
          <a:xfrm>
            <a:off x="606313" y="985421"/>
            <a:ext cx="3601703" cy="201523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Nutrition</a:t>
            </a:r>
          </a:p>
          <a:p>
            <a:pPr algn="ctr"/>
            <a:r>
              <a:rPr lang="en-US" sz="3200" b="1" dirty="0">
                <a:solidFill>
                  <a:schemeClr val="bg1"/>
                </a:solidFill>
              </a:rPr>
              <a:t>Services</a:t>
            </a:r>
          </a:p>
        </p:txBody>
      </p:sp>
      <p:sp>
        <p:nvSpPr>
          <p:cNvPr id="5" name="Content Placeholder 2">
            <a:extLst>
              <a:ext uri="{FF2B5EF4-FFF2-40B4-BE49-F238E27FC236}">
                <a16:creationId xmlns:a16="http://schemas.microsoft.com/office/drawing/2014/main" id="{D4F64508-4288-0383-A616-AF3812E05EE5}"/>
              </a:ext>
            </a:extLst>
          </p:cNvPr>
          <p:cNvSpPr>
            <a:spLocks noGrp="1"/>
          </p:cNvSpPr>
          <p:nvPr>
            <p:ph idx="1"/>
          </p:nvPr>
        </p:nvSpPr>
        <p:spPr>
          <a:xfrm>
            <a:off x="4760913" y="514350"/>
            <a:ext cx="4513262" cy="5527675"/>
          </a:xfrm>
        </p:spPr>
        <p:txBody>
          <a:bodyPr anchor="b">
            <a:normAutofit/>
          </a:bodyPr>
          <a:lstStyle/>
          <a:p>
            <a:pPr marL="0" indent="0">
              <a:buNone/>
            </a:pPr>
            <a:r>
              <a:rPr lang="en-US" altLang="en-US" sz="2000" b="1" dirty="0">
                <a:solidFill>
                  <a:srgbClr val="002060"/>
                </a:solidFill>
              </a:rPr>
              <a:t>Home Delivered Meals</a:t>
            </a:r>
          </a:p>
          <a:p>
            <a:pPr lvl="1" eaLnBrk="1" hangingPunct="1">
              <a:buClr>
                <a:srgbClr val="FFC000"/>
              </a:buClr>
            </a:pPr>
            <a:r>
              <a:rPr lang="en-US" altLang="en-US" sz="2000" dirty="0">
                <a:solidFill>
                  <a:schemeClr val="accent1"/>
                </a:solidFill>
              </a:rPr>
              <a:t>Provides a hot meal delivered to the home</a:t>
            </a:r>
          </a:p>
          <a:p>
            <a:pPr lvl="1" eaLnBrk="1" hangingPunct="1">
              <a:buClr>
                <a:srgbClr val="FFC000"/>
              </a:buClr>
            </a:pPr>
            <a:r>
              <a:rPr lang="en-US" altLang="en-US" sz="2000" dirty="0">
                <a:solidFill>
                  <a:schemeClr val="accent1"/>
                </a:solidFill>
              </a:rPr>
              <a:t>Homebound and 60+</a:t>
            </a:r>
          </a:p>
          <a:p>
            <a:pPr lvl="1" eaLnBrk="1" hangingPunct="1">
              <a:buClr>
                <a:srgbClr val="FFC000"/>
              </a:buClr>
            </a:pPr>
            <a:r>
              <a:rPr lang="en-US" altLang="en-US" sz="2000" dirty="0">
                <a:solidFill>
                  <a:schemeClr val="accent1"/>
                </a:solidFill>
              </a:rPr>
              <a:t>Donation Only</a:t>
            </a:r>
          </a:p>
          <a:p>
            <a:pPr lvl="1" eaLnBrk="1" hangingPunct="1"/>
            <a:endParaRPr lang="en-US" altLang="en-US" sz="2000" dirty="0">
              <a:solidFill>
                <a:schemeClr val="accent1">
                  <a:lumMod val="60000"/>
                  <a:lumOff val="40000"/>
                </a:schemeClr>
              </a:solidFill>
            </a:endParaRPr>
          </a:p>
          <a:p>
            <a:pPr marL="0" indent="0">
              <a:buNone/>
            </a:pPr>
            <a:r>
              <a:rPr lang="en-US" altLang="en-US" sz="2000" b="1" dirty="0">
                <a:solidFill>
                  <a:srgbClr val="002060"/>
                </a:solidFill>
              </a:rPr>
              <a:t>Congregate Meals</a:t>
            </a:r>
          </a:p>
          <a:p>
            <a:pPr lvl="1">
              <a:buClr>
                <a:srgbClr val="FFC000"/>
              </a:buClr>
            </a:pPr>
            <a:r>
              <a:rPr lang="en-US" altLang="en-US" sz="2000" dirty="0">
                <a:solidFill>
                  <a:schemeClr val="accent1"/>
                </a:solidFill>
              </a:rPr>
              <a:t>Provides a hot meal in a community setting</a:t>
            </a:r>
          </a:p>
          <a:p>
            <a:pPr lvl="1">
              <a:buClr>
                <a:srgbClr val="FFC000"/>
              </a:buClr>
            </a:pPr>
            <a:r>
              <a:rPr lang="en-US" altLang="en-US" sz="2000" dirty="0">
                <a:solidFill>
                  <a:schemeClr val="accent1"/>
                </a:solidFill>
              </a:rPr>
              <a:t>For adults 60+</a:t>
            </a:r>
          </a:p>
          <a:p>
            <a:pPr lvl="1">
              <a:buClr>
                <a:srgbClr val="FFC000"/>
              </a:buClr>
            </a:pPr>
            <a:r>
              <a:rPr lang="en-US" altLang="en-US" sz="2000" dirty="0">
                <a:solidFill>
                  <a:schemeClr val="accent1"/>
                </a:solidFill>
              </a:rPr>
              <a:t>Donation Only</a:t>
            </a:r>
          </a:p>
          <a:p>
            <a:pPr lvl="1" eaLnBrk="1" hangingPunct="1"/>
            <a:endParaRPr lang="en-US" altLang="en-US" sz="2000" dirty="0"/>
          </a:p>
        </p:txBody>
      </p:sp>
    </p:spTree>
    <p:extLst>
      <p:ext uri="{BB962C8B-B14F-4D97-AF65-F5344CB8AC3E}">
        <p14:creationId xmlns:p14="http://schemas.microsoft.com/office/powerpoint/2010/main" val="272488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A2E3F-17E8-3CB3-4641-89573700AFD0}"/>
              </a:ext>
            </a:extLst>
          </p:cNvPr>
          <p:cNvSpPr>
            <a:spLocks noGrp="1"/>
          </p:cNvSpPr>
          <p:nvPr>
            <p:ph type="title"/>
          </p:nvPr>
        </p:nvSpPr>
        <p:spPr>
          <a:xfrm>
            <a:off x="677334" y="1498603"/>
            <a:ext cx="3211085" cy="2460837"/>
          </a:xfrm>
        </p:spPr>
        <p:txBody>
          <a:bodyPr>
            <a:normAutofit/>
          </a:bodyPr>
          <a:lstStyle/>
          <a:p>
            <a:pPr marL="0" indent="0" algn="ctr"/>
            <a:r>
              <a:rPr lang="en-US" b="1" dirty="0">
                <a:solidFill>
                  <a:srgbClr val="002060"/>
                </a:solidFill>
              </a:rPr>
              <a:t>Health Promotion and</a:t>
            </a:r>
            <a:br>
              <a:rPr lang="en-US" b="1" dirty="0">
                <a:solidFill>
                  <a:srgbClr val="002060"/>
                </a:solidFill>
              </a:rPr>
            </a:br>
            <a:r>
              <a:rPr lang="en-US" b="1" dirty="0">
                <a:solidFill>
                  <a:srgbClr val="002060"/>
                </a:solidFill>
              </a:rPr>
              <a:t>Disease Prevention</a:t>
            </a:r>
            <a:br>
              <a:rPr lang="en-US" dirty="0">
                <a:solidFill>
                  <a:schemeClr val="accent2"/>
                </a:solidFill>
              </a:rPr>
            </a:br>
            <a:br>
              <a:rPr lang="en-US" dirty="0">
                <a:solidFill>
                  <a:schemeClr val="accent2"/>
                </a:solidFill>
              </a:rPr>
            </a:br>
            <a:br>
              <a:rPr lang="en-US" dirty="0">
                <a:solidFill>
                  <a:schemeClr val="accent2"/>
                </a:solidFill>
              </a:rPr>
            </a:br>
            <a:endParaRPr lang="en-US" dirty="0"/>
          </a:p>
        </p:txBody>
      </p:sp>
      <p:sp>
        <p:nvSpPr>
          <p:cNvPr id="5" name="Content Placeholder 3">
            <a:extLst>
              <a:ext uri="{FF2B5EF4-FFF2-40B4-BE49-F238E27FC236}">
                <a16:creationId xmlns:a16="http://schemas.microsoft.com/office/drawing/2014/main" id="{ABAF43D0-7191-B36B-030F-D0C81BDBE392}"/>
              </a:ext>
            </a:extLst>
          </p:cNvPr>
          <p:cNvSpPr>
            <a:spLocks noGrp="1"/>
          </p:cNvSpPr>
          <p:nvPr>
            <p:ph idx="1"/>
          </p:nvPr>
        </p:nvSpPr>
        <p:spPr>
          <a:xfrm>
            <a:off x="4796424" y="842824"/>
            <a:ext cx="4513262" cy="5527675"/>
          </a:xfrm>
        </p:spPr>
        <p:txBody>
          <a:bodyPr anchor="b">
            <a:normAutofit/>
          </a:bodyPr>
          <a:lstStyle/>
          <a:p>
            <a:pPr marL="0" indent="0">
              <a:buNone/>
              <a:defRPr/>
            </a:pPr>
            <a:r>
              <a:rPr lang="en-US" sz="1700" b="1" dirty="0">
                <a:solidFill>
                  <a:srgbClr val="002060"/>
                </a:solidFill>
              </a:rPr>
              <a:t>Health and Wellness Programs</a:t>
            </a:r>
          </a:p>
          <a:p>
            <a:pPr eaLnBrk="1" hangingPunct="1">
              <a:buClr>
                <a:srgbClr val="FFC000"/>
              </a:buClr>
              <a:buFont typeface="Arial" charset="0"/>
              <a:buChar char="•"/>
              <a:defRPr/>
            </a:pPr>
            <a:r>
              <a:rPr lang="en-US" sz="1700" dirty="0">
                <a:solidFill>
                  <a:srgbClr val="0070C0"/>
                </a:solidFill>
              </a:rPr>
              <a:t>Intended to improve health and well-being and reduce disease, disability, and/or injury of an older adult.</a:t>
            </a:r>
          </a:p>
          <a:p>
            <a:pPr eaLnBrk="1" hangingPunct="1">
              <a:buClr>
                <a:srgbClr val="FFC000"/>
              </a:buClr>
              <a:buFont typeface="Arial" charset="0"/>
              <a:buChar char="•"/>
              <a:defRPr/>
            </a:pPr>
            <a:r>
              <a:rPr lang="en-US" sz="1700" dirty="0">
                <a:solidFill>
                  <a:srgbClr val="0070C0"/>
                </a:solidFill>
                <a:cs typeface="Arial" panose="020B0604020202020204" pitchFamily="34" charset="0"/>
              </a:rPr>
              <a:t>Evidence based program</a:t>
            </a:r>
          </a:p>
          <a:p>
            <a:pPr marL="0" indent="0">
              <a:buNone/>
              <a:defRPr/>
            </a:pPr>
            <a:r>
              <a:rPr lang="en-US" sz="1700" b="1" dirty="0">
                <a:solidFill>
                  <a:srgbClr val="002060"/>
                </a:solidFill>
                <a:latin typeface="Franklin Gothic Book" panose="020B0503020102020204"/>
                <a:cs typeface="Arial" charset="0"/>
              </a:rPr>
              <a:t>Examples of service provided:</a:t>
            </a:r>
          </a:p>
          <a:p>
            <a:pPr>
              <a:buClr>
                <a:srgbClr val="FFC000"/>
              </a:buClr>
              <a:buFont typeface="Arial" panose="020B0604020202020204" pitchFamily="34" charset="0"/>
              <a:buChar char="•"/>
              <a:defRPr/>
            </a:pPr>
            <a:r>
              <a:rPr lang="en-US" sz="1700" dirty="0">
                <a:solidFill>
                  <a:srgbClr val="0070C0"/>
                </a:solidFill>
                <a:latin typeface="Franklin Gothic Book" panose="020B0503020102020204"/>
                <a:cs typeface="Arial" charset="0"/>
              </a:rPr>
              <a:t>Walk with Ease</a:t>
            </a:r>
          </a:p>
          <a:p>
            <a:pPr>
              <a:buClr>
                <a:srgbClr val="FFC000"/>
              </a:buClr>
              <a:buFont typeface="Arial" panose="020B0604020202020204" pitchFamily="34" charset="0"/>
              <a:buChar char="•"/>
              <a:defRPr/>
            </a:pPr>
            <a:r>
              <a:rPr lang="en-US" sz="1700" dirty="0">
                <a:solidFill>
                  <a:srgbClr val="0070C0"/>
                </a:solidFill>
                <a:latin typeface="Franklin Gothic Book" panose="020B0503020102020204"/>
                <a:cs typeface="Arial" charset="0"/>
              </a:rPr>
              <a:t>Tai Chi</a:t>
            </a:r>
          </a:p>
          <a:p>
            <a:pPr>
              <a:buClr>
                <a:srgbClr val="FFC000"/>
              </a:buClr>
              <a:buFont typeface="Arial" panose="020B0604020202020204" pitchFamily="34" charset="0"/>
              <a:buChar char="•"/>
              <a:defRPr/>
            </a:pPr>
            <a:r>
              <a:rPr lang="en-US" sz="1700" dirty="0">
                <a:solidFill>
                  <a:srgbClr val="0070C0"/>
                </a:solidFill>
                <a:latin typeface="Franklin Gothic Book" panose="020B0503020102020204"/>
                <a:cs typeface="Arial" charset="0"/>
              </a:rPr>
              <a:t>Enhance Fitness</a:t>
            </a:r>
          </a:p>
          <a:p>
            <a:pPr>
              <a:buClr>
                <a:srgbClr val="FFC000"/>
              </a:buClr>
              <a:buFont typeface="Arial" panose="020B0604020202020204" pitchFamily="34" charset="0"/>
              <a:buChar char="•"/>
              <a:defRPr/>
            </a:pPr>
            <a:r>
              <a:rPr lang="en-US" sz="1700" dirty="0">
                <a:solidFill>
                  <a:srgbClr val="0070C0"/>
                </a:solidFill>
                <a:latin typeface="Franklin Gothic Book" panose="020B0503020102020204"/>
                <a:cs typeface="Arial" charset="0"/>
              </a:rPr>
              <a:t>A Matter of Balance</a:t>
            </a:r>
          </a:p>
          <a:p>
            <a:pPr>
              <a:buClr>
                <a:srgbClr val="FFC000"/>
              </a:buClr>
              <a:buFont typeface="Arial" panose="020B0604020202020204" pitchFamily="34" charset="0"/>
              <a:buChar char="•"/>
              <a:defRPr/>
            </a:pPr>
            <a:r>
              <a:rPr lang="en-US" sz="1700" dirty="0">
                <a:solidFill>
                  <a:srgbClr val="0070C0"/>
                </a:solidFill>
                <a:latin typeface="Franklin Gothic Book" panose="020B0503020102020204"/>
                <a:cs typeface="Arial" charset="0"/>
              </a:rPr>
              <a:t>Diabetes Prevention Program…</a:t>
            </a:r>
          </a:p>
          <a:p>
            <a:pPr marL="0" indent="0">
              <a:buNone/>
              <a:defRPr/>
            </a:pPr>
            <a:endParaRPr lang="en-US" sz="1700" dirty="0">
              <a:latin typeface="Franklin Gothic Book" panose="020B0503020102020204"/>
              <a:cs typeface="Arial" charset="0"/>
            </a:endParaRPr>
          </a:p>
          <a:p>
            <a:pPr marL="0" indent="0">
              <a:buNone/>
              <a:defRPr/>
            </a:pPr>
            <a:endParaRPr lang="en-US" sz="1700" dirty="0">
              <a:latin typeface="Franklin Gothic Book" panose="020B0503020102020204"/>
              <a:cs typeface="Arial" charset="0"/>
            </a:endParaRPr>
          </a:p>
          <a:p>
            <a:pPr marL="0" indent="0">
              <a:buNone/>
              <a:defRPr/>
            </a:pPr>
            <a:endParaRPr lang="en-US" sz="1700" dirty="0">
              <a:latin typeface="Franklin Gothic Book" panose="020B0503020102020204"/>
              <a:cs typeface="Arial" charset="0"/>
            </a:endParaRPr>
          </a:p>
          <a:p>
            <a:pPr marL="0" indent="0">
              <a:buNone/>
              <a:defRPr/>
            </a:pPr>
            <a:endParaRPr lang="en-US" sz="1700" dirty="0"/>
          </a:p>
        </p:txBody>
      </p:sp>
    </p:spTree>
    <p:extLst>
      <p:ext uri="{BB962C8B-B14F-4D97-AF65-F5344CB8AC3E}">
        <p14:creationId xmlns:p14="http://schemas.microsoft.com/office/powerpoint/2010/main" val="1132775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0B46A-B1FD-CFBB-FF64-140F250AF2C8}"/>
              </a:ext>
            </a:extLst>
          </p:cNvPr>
          <p:cNvSpPr>
            <a:spLocks noGrp="1"/>
          </p:cNvSpPr>
          <p:nvPr>
            <p:ph type="title"/>
          </p:nvPr>
        </p:nvSpPr>
        <p:spPr>
          <a:xfrm>
            <a:off x="677335" y="816639"/>
            <a:ext cx="8596668" cy="896752"/>
          </a:xfrm>
        </p:spPr>
        <p:txBody>
          <a:bodyPr>
            <a:normAutofit fontScale="90000"/>
          </a:bodyPr>
          <a:lstStyle/>
          <a:p>
            <a:pPr algn="ctr"/>
            <a:r>
              <a:rPr lang="en-US" b="1" dirty="0">
                <a:solidFill>
                  <a:srgbClr val="002060"/>
                </a:solidFill>
              </a:rPr>
              <a:t>Family Caregiver Support Program</a:t>
            </a:r>
            <a:endParaRPr lang="en-US" b="1" dirty="0"/>
          </a:p>
        </p:txBody>
      </p:sp>
      <p:sp>
        <p:nvSpPr>
          <p:cNvPr id="3" name="Text Placeholder 2">
            <a:extLst>
              <a:ext uri="{FF2B5EF4-FFF2-40B4-BE49-F238E27FC236}">
                <a16:creationId xmlns:a16="http://schemas.microsoft.com/office/drawing/2014/main" id="{9CD601C5-DDC2-9405-9B50-28DF0629D582}"/>
              </a:ext>
            </a:extLst>
          </p:cNvPr>
          <p:cNvSpPr>
            <a:spLocks noGrp="1"/>
          </p:cNvSpPr>
          <p:nvPr>
            <p:ph type="body" idx="1"/>
          </p:nvPr>
        </p:nvSpPr>
        <p:spPr>
          <a:xfrm>
            <a:off x="677335" y="2237173"/>
            <a:ext cx="8596668" cy="3502348"/>
          </a:xfrm>
        </p:spPr>
        <p:txBody>
          <a:bodyPr/>
          <a:lstStyle/>
          <a:p>
            <a:r>
              <a:rPr lang="en-US" altLang="en-US" sz="1900" b="1" dirty="0">
                <a:solidFill>
                  <a:srgbClr val="002060"/>
                </a:solidFill>
              </a:rPr>
              <a:t>Caregiver Programs</a:t>
            </a:r>
          </a:p>
          <a:p>
            <a:pPr marL="800100" lvl="1" indent="-342900">
              <a:buClr>
                <a:srgbClr val="FFC000"/>
              </a:buClr>
              <a:buFont typeface="Wingdings" panose="05000000000000000000" pitchFamily="2" charset="2"/>
              <a:buChar char="Ø"/>
            </a:pPr>
            <a:r>
              <a:rPr lang="en-US" altLang="en-US" sz="1900" dirty="0">
                <a:solidFill>
                  <a:srgbClr val="0070C0"/>
                </a:solidFill>
              </a:rPr>
              <a:t>Serves caregivers of any age caring for an adult 60+</a:t>
            </a:r>
          </a:p>
          <a:p>
            <a:pPr marL="800100" lvl="1" indent="-342900">
              <a:buClr>
                <a:srgbClr val="FFC000"/>
              </a:buClr>
              <a:buFont typeface="Wingdings" panose="05000000000000000000" pitchFamily="2" charset="2"/>
              <a:buChar char="Ø"/>
            </a:pPr>
            <a:r>
              <a:rPr lang="en-US" altLang="en-US" sz="1900" dirty="0">
                <a:solidFill>
                  <a:srgbClr val="0070C0"/>
                </a:solidFill>
              </a:rPr>
              <a:t>Donation Only</a:t>
            </a:r>
          </a:p>
          <a:p>
            <a:pPr>
              <a:spcAft>
                <a:spcPts val="600"/>
              </a:spcAft>
            </a:pPr>
            <a:r>
              <a:rPr lang="en-US" altLang="en-US" sz="1900" b="1" dirty="0">
                <a:solidFill>
                  <a:srgbClr val="002060"/>
                </a:solidFill>
                <a:latin typeface="Franklin Gothic Book" panose="020B0503020102020204" pitchFamily="34" charset="0"/>
                <a:cs typeface="Arial" panose="020B0604020202020204" pitchFamily="34" charset="0"/>
              </a:rPr>
              <a:t>Examples of service provided</a:t>
            </a:r>
          </a:p>
          <a:p>
            <a:pPr marL="800100" lvl="1" indent="-342900">
              <a:spcBef>
                <a:spcPct val="0"/>
              </a:spcBef>
              <a:buClr>
                <a:srgbClr val="FFC000"/>
              </a:buClr>
              <a:buFont typeface="Wingdings" panose="05000000000000000000" pitchFamily="2" charset="2"/>
              <a:buChar char="Ø"/>
            </a:pPr>
            <a:r>
              <a:rPr lang="en-US" altLang="en-US" sz="1900" dirty="0">
                <a:solidFill>
                  <a:srgbClr val="0070C0"/>
                </a:solidFill>
                <a:latin typeface="Franklin Gothic Book" panose="020B0503020102020204" pitchFamily="34" charset="0"/>
                <a:cs typeface="Calibri" panose="020F0502020204030204" pitchFamily="34" charset="0"/>
              </a:rPr>
              <a:t>Information, assistance, counseling, support groups, caregiver training, respite, and in-home services on a limited basis.</a:t>
            </a:r>
          </a:p>
          <a:p>
            <a:endParaRPr lang="en-US" dirty="0"/>
          </a:p>
        </p:txBody>
      </p:sp>
    </p:spTree>
    <p:extLst>
      <p:ext uri="{BB962C8B-B14F-4D97-AF65-F5344CB8AC3E}">
        <p14:creationId xmlns:p14="http://schemas.microsoft.com/office/powerpoint/2010/main" val="14419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18064-40FB-0268-4D78-D76C323C68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3CCB65-1890-2DA7-2B7A-8E262A28868E}"/>
              </a:ext>
            </a:extLst>
          </p:cNvPr>
          <p:cNvSpPr>
            <a:spLocks noGrp="1"/>
          </p:cNvSpPr>
          <p:nvPr>
            <p:ph type="title"/>
          </p:nvPr>
        </p:nvSpPr>
        <p:spPr>
          <a:xfrm>
            <a:off x="677335" y="816639"/>
            <a:ext cx="8596668" cy="896752"/>
          </a:xfrm>
        </p:spPr>
        <p:txBody>
          <a:bodyPr>
            <a:normAutofit/>
          </a:bodyPr>
          <a:lstStyle/>
          <a:p>
            <a:pPr algn="ctr"/>
            <a:r>
              <a:rPr lang="en-US" b="1" dirty="0">
                <a:solidFill>
                  <a:srgbClr val="002060"/>
                </a:solidFill>
              </a:rPr>
              <a:t>Supportive Services</a:t>
            </a:r>
            <a:endParaRPr lang="en-US" b="1" dirty="0"/>
          </a:p>
        </p:txBody>
      </p:sp>
      <p:sp>
        <p:nvSpPr>
          <p:cNvPr id="3" name="Text Placeholder 2">
            <a:extLst>
              <a:ext uri="{FF2B5EF4-FFF2-40B4-BE49-F238E27FC236}">
                <a16:creationId xmlns:a16="http://schemas.microsoft.com/office/drawing/2014/main" id="{BE214099-ECCD-D043-0DB1-B6F88BBF5668}"/>
              </a:ext>
            </a:extLst>
          </p:cNvPr>
          <p:cNvSpPr>
            <a:spLocks noGrp="1"/>
          </p:cNvSpPr>
          <p:nvPr>
            <p:ph type="body" idx="1"/>
          </p:nvPr>
        </p:nvSpPr>
        <p:spPr>
          <a:xfrm>
            <a:off x="677335" y="2539014"/>
            <a:ext cx="8596668" cy="3502348"/>
          </a:xfrm>
        </p:spPr>
        <p:txBody>
          <a:bodyPr>
            <a:normAutofit/>
          </a:bodyPr>
          <a:lstStyle/>
          <a:p>
            <a:pPr marL="285750" indent="-285750">
              <a:buClr>
                <a:srgbClr val="FFC000"/>
              </a:buClr>
              <a:buFont typeface="Wingdings" panose="05000000000000000000" pitchFamily="2" charset="2"/>
              <a:buChar char="ü"/>
            </a:pPr>
            <a:r>
              <a:rPr lang="en-US" dirty="0">
                <a:solidFill>
                  <a:srgbClr val="0070C0"/>
                </a:solidFill>
              </a:rPr>
              <a:t>Access services such as transportation, case management, and information and assistance;</a:t>
            </a:r>
          </a:p>
          <a:p>
            <a:pPr marL="285750" indent="-285750">
              <a:buClr>
                <a:srgbClr val="FFC000"/>
              </a:buClr>
              <a:buFont typeface="Wingdings" panose="05000000000000000000" pitchFamily="2" charset="2"/>
              <a:buChar char="ü"/>
            </a:pPr>
            <a:r>
              <a:rPr lang="en-US" dirty="0">
                <a:solidFill>
                  <a:srgbClr val="0070C0"/>
                </a:solidFill>
              </a:rPr>
              <a:t>In-home services such as personal care, chore, and homemaker assistance; and</a:t>
            </a:r>
          </a:p>
          <a:p>
            <a:pPr marL="285750" indent="-285750">
              <a:buClr>
                <a:srgbClr val="FFC000"/>
              </a:buClr>
              <a:buFont typeface="Wingdings" panose="05000000000000000000" pitchFamily="2" charset="2"/>
              <a:buChar char="ü"/>
            </a:pPr>
            <a:r>
              <a:rPr lang="en-US" dirty="0">
                <a:solidFill>
                  <a:srgbClr val="0070C0"/>
                </a:solidFill>
              </a:rPr>
              <a:t>Community services such as legal services, mental health services, and adult day care.</a:t>
            </a:r>
          </a:p>
          <a:p>
            <a:endParaRPr lang="en-US" dirty="0"/>
          </a:p>
        </p:txBody>
      </p:sp>
    </p:spTree>
    <p:extLst>
      <p:ext uri="{BB962C8B-B14F-4D97-AF65-F5344CB8AC3E}">
        <p14:creationId xmlns:p14="http://schemas.microsoft.com/office/powerpoint/2010/main" val="4103813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9C6ED-57D2-405D-9A4D-9F25AB2DD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0858D2-9A67-B665-F671-849D202B48C1}"/>
              </a:ext>
            </a:extLst>
          </p:cNvPr>
          <p:cNvSpPr>
            <a:spLocks noGrp="1"/>
          </p:cNvSpPr>
          <p:nvPr>
            <p:ph type="title"/>
          </p:nvPr>
        </p:nvSpPr>
        <p:spPr>
          <a:xfrm>
            <a:off x="677335" y="816639"/>
            <a:ext cx="8596668" cy="896752"/>
          </a:xfrm>
        </p:spPr>
        <p:txBody>
          <a:bodyPr>
            <a:normAutofit/>
          </a:bodyPr>
          <a:lstStyle/>
          <a:p>
            <a:pPr algn="ctr"/>
            <a:r>
              <a:rPr lang="en-US" dirty="0">
                <a:solidFill>
                  <a:srgbClr val="002060"/>
                </a:solidFill>
              </a:rPr>
              <a:t>How are AAAs funded?</a:t>
            </a:r>
            <a:endParaRPr lang="en-US" dirty="0"/>
          </a:p>
        </p:txBody>
      </p:sp>
      <p:sp>
        <p:nvSpPr>
          <p:cNvPr id="3" name="Text Placeholder 2">
            <a:extLst>
              <a:ext uri="{FF2B5EF4-FFF2-40B4-BE49-F238E27FC236}">
                <a16:creationId xmlns:a16="http://schemas.microsoft.com/office/drawing/2014/main" id="{F02F65E2-F91B-0C15-F1D8-61AF7BADE015}"/>
              </a:ext>
            </a:extLst>
          </p:cNvPr>
          <p:cNvSpPr>
            <a:spLocks noGrp="1"/>
          </p:cNvSpPr>
          <p:nvPr>
            <p:ph type="body" idx="1"/>
          </p:nvPr>
        </p:nvSpPr>
        <p:spPr>
          <a:xfrm>
            <a:off x="677335" y="2539014"/>
            <a:ext cx="8596668" cy="3502348"/>
          </a:xfrm>
        </p:spPr>
        <p:txBody>
          <a:bodyPr>
            <a:normAutofit/>
          </a:bodyPr>
          <a:lstStyle/>
          <a:p>
            <a:pPr marL="285750" indent="-285750">
              <a:buClr>
                <a:srgbClr val="FFC000"/>
              </a:buClr>
              <a:buFont typeface="Wingdings" panose="05000000000000000000" pitchFamily="2" charset="2"/>
              <a:buChar char="q"/>
            </a:pPr>
            <a:r>
              <a:rPr lang="en-US" dirty="0">
                <a:solidFill>
                  <a:srgbClr val="0070C0"/>
                </a:solidFill>
              </a:rPr>
              <a:t>Each State uses an intrastate funding formula to allocate funds to its area agencies on aging. Area agencies on aging have the flexibility to use their funds to provide the supportive services that best meet the needs of seniors in their planning and service areas.</a:t>
            </a:r>
          </a:p>
          <a:p>
            <a:pPr marL="285750" indent="-285750">
              <a:buClr>
                <a:srgbClr val="FFC000"/>
              </a:buClr>
              <a:buFont typeface="Wingdings" panose="05000000000000000000" pitchFamily="2" charset="2"/>
              <a:buChar char="q"/>
            </a:pPr>
            <a:r>
              <a:rPr lang="en-US" dirty="0">
                <a:solidFill>
                  <a:srgbClr val="0070C0"/>
                </a:solidFill>
              </a:rPr>
              <a:t>Funding formula is a collaboration between the Area Agencies on Aging, the Kansas Department for Aging and Disability Services – Aging Services Commission, public comments, and approved by the Administration for Community Living (ACL)</a:t>
            </a:r>
          </a:p>
          <a:p>
            <a:pPr marL="285750" indent="-285750">
              <a:buClr>
                <a:srgbClr val="FFC000"/>
              </a:buClr>
              <a:buFont typeface="Wingdings" panose="05000000000000000000" pitchFamily="2" charset="2"/>
              <a:buChar char="q"/>
            </a:pPr>
            <a:endParaRPr lang="en-US" dirty="0">
              <a:solidFill>
                <a:schemeClr val="accent1"/>
              </a:solidFill>
            </a:endParaRPr>
          </a:p>
        </p:txBody>
      </p:sp>
    </p:spTree>
    <p:extLst>
      <p:ext uri="{BB962C8B-B14F-4D97-AF65-F5344CB8AC3E}">
        <p14:creationId xmlns:p14="http://schemas.microsoft.com/office/powerpoint/2010/main" val="1989524880"/>
      </p:ext>
    </p:extLst>
  </p:cSld>
  <p:clrMapOvr>
    <a:masterClrMapping/>
  </p:clrMapOvr>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6543</TotalTime>
  <Words>1966</Words>
  <Application>Microsoft Office PowerPoint</Application>
  <PresentationFormat>Widescreen</PresentationFormat>
  <Paragraphs>121</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Franklin Gothic Book</vt:lpstr>
      <vt:lpstr>Trebuchet MS</vt:lpstr>
      <vt:lpstr>Wingdings</vt:lpstr>
      <vt:lpstr>Wingdings 3</vt:lpstr>
      <vt:lpstr>Facet</vt:lpstr>
      <vt:lpstr>Kansas Area Agencies on Aging</vt:lpstr>
      <vt:lpstr>Who is eligible for services?</vt:lpstr>
      <vt:lpstr>Core Services of an Area Agency on Aging</vt:lpstr>
      <vt:lpstr>Access Services  Information and Assistance Caregiver programs In-Home Services Case management Nutrition Health and Wellness Advocacy</vt:lpstr>
      <vt:lpstr>PowerPoint Presentation</vt:lpstr>
      <vt:lpstr>Health Promotion and Disease Prevention   </vt:lpstr>
      <vt:lpstr>Family Caregiver Support Program</vt:lpstr>
      <vt:lpstr>Supportive Services</vt:lpstr>
      <vt:lpstr>How are AAAs funded?</vt:lpstr>
      <vt:lpstr>The Intrastate Funding Formula Approved by ACL for Kansas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Leslie Anderson</dc:creator>
  <cp:lastModifiedBy>Leslie Anderson</cp:lastModifiedBy>
  <cp:revision>13</cp:revision>
  <cp:lastPrinted>2026-02-26T14:16:35Z</cp:lastPrinted>
  <dcterms:created xsi:type="dcterms:W3CDTF">2025-10-28T19:08:16Z</dcterms:created>
  <dcterms:modified xsi:type="dcterms:W3CDTF">2026-03-16T17:56:18Z</dcterms:modified>
</cp:coreProperties>
</file>