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76" r:id="rId3"/>
    <p:sldId id="375" r:id="rId4"/>
    <p:sldId id="377" r:id="rId5"/>
    <p:sldId id="626" r:id="rId6"/>
    <p:sldId id="627" r:id="rId7"/>
    <p:sldId id="629" r:id="rId8"/>
    <p:sldId id="3887" r:id="rId9"/>
    <p:sldId id="1708" r:id="rId10"/>
    <p:sldId id="630" r:id="rId11"/>
    <p:sldId id="3885" r:id="rId12"/>
    <p:sldId id="3888" r:id="rId13"/>
    <p:sldId id="1781" r:id="rId14"/>
    <p:sldId id="38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CDA61-539A-4608-A919-D122E722397E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FDFB0-E297-4DDC-B9FF-BBB07C7CE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3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DF71-5BEE-425A-B016-577CD65B3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C7733-F6C5-4390-8E7E-D9D918703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6B9F1-F032-4772-A357-2FCD84BA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5FD8-6A5D-4201-8E9C-F10DC808F25B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BD67F-FDA8-48AB-B784-320AF16D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111BA-A95E-469B-B123-E082CE89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4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6A60-569B-4229-AC10-4FD683F8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7CB12-8CE4-41DE-B15E-84FDA3E49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8A504-2092-434A-804E-D303F5BD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47F-0122-4C35-918A-578D72711304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FBBBE-E5DA-4797-B21D-0A4D686D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8D33D-C3CE-452D-8FE0-77D7FDEC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5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121A5E-33E9-496D-87EE-9E70B5F03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F7200-2A09-4019-ADE3-43CBF17DD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584A-C805-462E-9BD1-D0D92D3E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9385-B7C0-4536-8FFA-B4F1B3AC7649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CB9FC-EDED-4AF6-A5F4-BD350A2E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1FF0D-52D5-49B4-9772-3D92D095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4465-03EA-4852-97AE-78F54AAB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44977-D874-41C3-AB83-86CE17EB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89B19-A525-47E9-8C4A-FA567357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C8C-06D1-400B-A374-DB75B18ECC2C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2D3C2-492D-469C-B6D2-D1D49E3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44AFB-544C-48AD-AA08-C6C99015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CF68-2F97-4E92-B55A-1651C47B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04576-9F4F-4E38-B549-45D134A7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73D4A-8AA7-4F06-A3A6-7080230E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5894-EACE-4D1E-9CA5-DE0AA0284476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B4B49-F5C3-4A39-92AA-FBC5A747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5DE37-7022-4C10-968A-5AF0F377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2A63-DCC4-45A2-847B-6838E0D2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8DEF-84BD-456C-8F95-DA1C9DF93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48A93-F368-4979-8B0B-AC92E81E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FF94-990A-443A-AD58-6DEF2DBC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CE9C-6CB4-44E2-B3AC-AE08E2B8EF83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D2CFB-AA51-45B2-907F-DE2E5482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D7706-F551-4FB4-857B-79111107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3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3ECE-D227-466C-A1DC-BDD6678E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92329-5C62-43DA-A8B9-54CAB091C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36D8C-EA78-4DEC-83E5-1703382FD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BDE85-BDC7-4735-8424-FBDF0CD1D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B1466-A013-4162-8B50-8BBFF773A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7691E-F7BB-442F-81A4-FC6EBC88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AB0-E454-44EB-8B64-992969079DE2}" type="datetime1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A3605-C439-4BFE-AE65-44DEA311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A2BE3-5B0B-4FC6-8EBF-3D175D95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D38A-A324-4C2A-A356-500163A8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D1361-523D-4B6F-8218-243E14DD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9845-EE63-4B3B-B7FD-81FEF1EB3C19}" type="datetime1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344E1-D8D5-4CA6-AC7F-E1292CE1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5326-FA5A-464A-B42D-4B2CF600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5A7EF0-DFC5-4B27-ACEA-B7EDF746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96CD-0A1A-4A8C-9448-72141A6F297B}" type="datetime1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57AAC-965B-4372-A584-B88BCCCB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89896-ADB7-42AE-A4C2-BBFD73B2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4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11D7-21F5-4F75-93EE-FCF1BC38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4FD7-E056-455B-93AC-2B193E0E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9E08A-7228-44F0-9486-8056ADC05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87133-7988-477B-B0C5-E589DE9B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06B2-B4E0-4AAD-B596-70AE82691882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97E6C-AC34-4B25-8204-B3E2758F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EFFEB-FF60-4946-B29B-A73CF9E3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7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5181-ECA9-4711-943A-2E2EDA92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0353D-2399-4228-B90B-BB83DA5A0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48231-FDF4-453D-9E5E-7482AD48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8E252-B558-43DC-8F66-9F65A88C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5D1-CBF9-4A4D-B43F-4A50F4887BA2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CDF64-0B50-4882-A40F-23B36B45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6363F-A7C1-45A7-BB2A-48EEBBE6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5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9C323-8E22-4D55-8F91-57A671C3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20BD0-2544-40B7-A2C5-7CA113556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CA3E5-ED6B-43D9-AE23-A193BDC08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FE81-4AB6-410C-B071-6DCCB8BB5DBE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66998-77FE-4039-BCB3-24837C78E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95CF-FC84-4816-A522-AE51FE596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55C2-7564-4657-8520-28885D4E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5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uss@russleblanc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1853F-39F7-48DC-BEE7-07C7F786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Corrections to 2020 NEC Changes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130B8C-5C4B-4D4F-9A55-88560D20D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7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E890-42BD-4D40-AC2A-36231ABE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BF320-95BE-442D-BE08-73E1058AF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517.31(E)- The following slide has the correct </a:t>
            </a:r>
            <a:r>
              <a:rPr lang="en-US" dirty="0"/>
              <a:t>revised wording. The original slide incorrectly stated </a:t>
            </a:r>
            <a:r>
              <a:rPr lang="en-US" sz="2800" dirty="0"/>
              <a:t>“The covers must be a distinctive color!”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3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jack, sitting, white&#10;&#10;Description automatically generated">
            <a:extLst>
              <a:ext uri="{FF2B5EF4-FFF2-40B4-BE49-F238E27FC236}">
                <a16:creationId xmlns:a16="http://schemas.microsoft.com/office/drawing/2014/main" id="{FDA02A0A-8897-4024-9F4C-9DA1B6CED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8C5401-9EDB-4B1C-BB5B-18B45099445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517.31(E)- Normal power receptacles or plates are not required to be a distinctive color! </a:t>
            </a:r>
          </a:p>
        </p:txBody>
      </p:sp>
    </p:spTree>
    <p:extLst>
      <p:ext uri="{BB962C8B-B14F-4D97-AF65-F5344CB8AC3E}">
        <p14:creationId xmlns:p14="http://schemas.microsoft.com/office/powerpoint/2010/main" val="250814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16E6-9183-480D-9180-8BB634A9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05437-BE8D-4668-AB3C-F8A5B04B6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625.6-  </a:t>
            </a:r>
            <a:r>
              <a:rPr lang="en-US" dirty="0"/>
              <a:t>The </a:t>
            </a:r>
            <a:r>
              <a:rPr lang="en-US"/>
              <a:t>following slide </a:t>
            </a:r>
            <a:r>
              <a:rPr lang="en-US" dirty="0"/>
              <a:t>has been revised. It incorrectly stated 625.6 instead of 625.54.</a:t>
            </a:r>
          </a:p>
        </p:txBody>
      </p:sp>
    </p:spTree>
    <p:extLst>
      <p:ext uri="{BB962C8B-B14F-4D97-AF65-F5344CB8AC3E}">
        <p14:creationId xmlns:p14="http://schemas.microsoft.com/office/powerpoint/2010/main" val="102041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D68B-6A24-724F-B818-9171D683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625.54 GFCI Protection for Personnel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4F27-C2BB-7A41-A15F-B7DB9DE2E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addition to the requirements in 210.8, all receptacles installed for the connection of electric vehicle charging shall have GFCI protection for personnel.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This new rule makes it clear that all receptacles installed for charging electric vehicles must have GFCI protection regardless of voltage, amperage, configuration, or location!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1262D-A01A-4C46-A471-24B6D4AE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561B-CC87-4DA4-A8AB-FBA24DD7ACD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0E801-8768-4E86-9187-386C5099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LeBlanc Consulting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0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F00A-E8EA-4A99-86C2-A18924F7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patience!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2F2C-DF13-410F-BDEA-AB7D89021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contact us directly at </a:t>
            </a:r>
            <a:r>
              <a:rPr lang="en-US" dirty="0">
                <a:hlinkClick r:id="rId2"/>
              </a:rPr>
              <a:t>russ@russleblanc.net</a:t>
            </a:r>
            <a:r>
              <a:rPr lang="en-US" dirty="0"/>
              <a:t> if you notice any other corrections that may be needed.</a:t>
            </a:r>
          </a:p>
        </p:txBody>
      </p:sp>
    </p:spTree>
    <p:extLst>
      <p:ext uri="{BB962C8B-B14F-4D97-AF65-F5344CB8AC3E}">
        <p14:creationId xmlns:p14="http://schemas.microsoft.com/office/powerpoint/2010/main" val="8716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ACC2-085D-4AAE-9036-67F193AB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BDB1-940F-4F65-A649-8C134E31C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110.26(A)(3)- the following slide has the correct 6.5ft. dimension on the graphic. The original slide may have incorrectly shown 6ft. as the dimension.</a:t>
            </a:r>
          </a:p>
        </p:txBody>
      </p:sp>
    </p:spTree>
    <p:extLst>
      <p:ext uri="{BB962C8B-B14F-4D97-AF65-F5344CB8AC3E}">
        <p14:creationId xmlns:p14="http://schemas.microsoft.com/office/powerpoint/2010/main" val="365364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refrigerator, kitchen, building&#10;&#10;Description automatically generated">
            <a:extLst>
              <a:ext uri="{FF2B5EF4-FFF2-40B4-BE49-F238E27FC236}">
                <a16:creationId xmlns:a16="http://schemas.microsoft.com/office/drawing/2014/main" id="{6439712D-380B-4751-8EE9-2527F9517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5A0A1C-F667-4F7D-B281-AF7EFB27375C}"/>
              </a:ext>
            </a:extLst>
          </p:cNvPr>
          <p:cNvSpPr/>
          <p:nvPr/>
        </p:nvSpPr>
        <p:spPr>
          <a:xfrm>
            <a:off x="0" y="0"/>
            <a:ext cx="12191979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Working Space in front of these panelboards must be clear from the floor to a height of at least 6 ½ ft. or the height of the equipment!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36494A-E2FD-481B-A331-9A275483C6DF}"/>
              </a:ext>
            </a:extLst>
          </p:cNvPr>
          <p:cNvCxnSpPr>
            <a:cxnSpLocks/>
          </p:cNvCxnSpPr>
          <p:nvPr/>
        </p:nvCxnSpPr>
        <p:spPr>
          <a:xfrm flipH="1">
            <a:off x="3524250" y="1626781"/>
            <a:ext cx="1462420" cy="0"/>
          </a:xfrm>
          <a:prstGeom prst="line">
            <a:avLst/>
          </a:prstGeom>
          <a:ln w="76200">
            <a:solidFill>
              <a:srgbClr val="FFFF0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421A2A-2807-4D07-9B92-D5EB6527DF0F}"/>
              </a:ext>
            </a:extLst>
          </p:cNvPr>
          <p:cNvCxnSpPr>
            <a:cxnSpLocks/>
          </p:cNvCxnSpPr>
          <p:nvPr/>
        </p:nvCxnSpPr>
        <p:spPr>
          <a:xfrm flipH="1">
            <a:off x="3524250" y="6074735"/>
            <a:ext cx="1462420" cy="0"/>
          </a:xfrm>
          <a:prstGeom prst="line">
            <a:avLst/>
          </a:prstGeom>
          <a:ln w="76200">
            <a:solidFill>
              <a:srgbClr val="FFFF0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78068C-CB91-4B1A-8E2A-CD747EDCE62A}"/>
              </a:ext>
            </a:extLst>
          </p:cNvPr>
          <p:cNvCxnSpPr/>
          <p:nvPr/>
        </p:nvCxnSpPr>
        <p:spPr>
          <a:xfrm>
            <a:off x="4253023" y="1626781"/>
            <a:ext cx="74428" cy="4444410"/>
          </a:xfrm>
          <a:prstGeom prst="straightConnector1">
            <a:avLst/>
          </a:prstGeom>
          <a:ln w="76200">
            <a:solidFill>
              <a:srgbClr val="00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5A1852-0EBA-41DC-9C10-F335E9BCE3D7}"/>
              </a:ext>
            </a:extLst>
          </p:cNvPr>
          <p:cNvSpPr txBox="1"/>
          <p:nvPr/>
        </p:nvSpPr>
        <p:spPr>
          <a:xfrm>
            <a:off x="4327451" y="3244334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6.5ft. Min.</a:t>
            </a:r>
          </a:p>
        </p:txBody>
      </p:sp>
    </p:spTree>
    <p:extLst>
      <p:ext uri="{BB962C8B-B14F-4D97-AF65-F5344CB8AC3E}">
        <p14:creationId xmlns:p14="http://schemas.microsoft.com/office/powerpoint/2010/main" val="362900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3BEA-A643-4F79-97B4-95E1A2F7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73C82-B5A0-4DE8-A142-998289981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310.12- The following slides have the correct reference to 310.15(B)(1). The original slides may have incorrectly stated 310.15(B)(2)(a)</a:t>
            </a:r>
          </a:p>
        </p:txBody>
      </p:sp>
    </p:spTree>
    <p:extLst>
      <p:ext uri="{BB962C8B-B14F-4D97-AF65-F5344CB8AC3E}">
        <p14:creationId xmlns:p14="http://schemas.microsoft.com/office/powerpoint/2010/main" val="356687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310.12 NEC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en-US" u="sng" dirty="0"/>
              <a:t>Breaker</a:t>
            </a:r>
            <a:r>
              <a:rPr lang="en-US" dirty="0"/>
              <a:t>              </a:t>
            </a:r>
            <a:r>
              <a:rPr lang="en-US" u="sng" dirty="0"/>
              <a:t>Wire Amps</a:t>
            </a:r>
            <a:r>
              <a:rPr lang="en-US" dirty="0"/>
              <a:t>               </a:t>
            </a:r>
            <a:r>
              <a:rPr lang="en-US" u="sng" dirty="0"/>
              <a:t>T310.16    </a:t>
            </a:r>
          </a:p>
          <a:p>
            <a:pPr marL="0" indent="0" algn="ctr">
              <a:buNone/>
            </a:pPr>
            <a:r>
              <a:rPr lang="en-US" dirty="0"/>
              <a:t>100A X 83% = </a:t>
            </a:r>
            <a:r>
              <a:rPr lang="en-US" b="1" dirty="0"/>
              <a:t>83-amp wire min. </a:t>
            </a:r>
            <a:r>
              <a:rPr lang="en-US" dirty="0"/>
              <a:t>= #4 CU. THW (85 amps)</a:t>
            </a:r>
          </a:p>
          <a:p>
            <a:pPr marL="0" indent="0" algn="ctr">
              <a:buNone/>
            </a:pPr>
            <a:r>
              <a:rPr lang="en-US" dirty="0"/>
              <a:t>                                                                  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2819400"/>
            <a:ext cx="12191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80"/>
                </a:solidFill>
              </a:rPr>
              <a:t>But…if adjusted for an ambient temperature </a:t>
            </a:r>
          </a:p>
          <a:p>
            <a:pPr algn="ctr"/>
            <a:r>
              <a:rPr lang="en-US" sz="3200" b="1" dirty="0">
                <a:solidFill>
                  <a:srgbClr val="800080"/>
                </a:solidFill>
              </a:rPr>
              <a:t>of 90 degrees F……310.15(B)(1) </a:t>
            </a:r>
          </a:p>
          <a:p>
            <a:pPr algn="ctr"/>
            <a:endParaRPr lang="en-US" sz="3200" b="1" dirty="0">
              <a:solidFill>
                <a:srgbClr val="800080"/>
              </a:solidFill>
            </a:endParaRPr>
          </a:p>
          <a:p>
            <a:pPr algn="ctr"/>
            <a:r>
              <a:rPr lang="en-US" sz="3200" b="1" dirty="0">
                <a:solidFill>
                  <a:srgbClr val="800080"/>
                </a:solidFill>
              </a:rPr>
              <a:t>#4 CU. THW=</a:t>
            </a:r>
          </a:p>
          <a:p>
            <a:pPr algn="ctr"/>
            <a:r>
              <a:rPr lang="en-US" sz="3200" b="1" dirty="0">
                <a:solidFill>
                  <a:srgbClr val="800080"/>
                </a:solidFill>
              </a:rPr>
              <a:t>85 amps X .94 = 79.9amps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38801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TOO SMALL ! </a:t>
            </a:r>
          </a:p>
        </p:txBody>
      </p:sp>
    </p:spTree>
    <p:extLst>
      <p:ext uri="{BB962C8B-B14F-4D97-AF65-F5344CB8AC3E}">
        <p14:creationId xmlns:p14="http://schemas.microsoft.com/office/powerpoint/2010/main" val="8820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310.12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en-US" u="sng" dirty="0"/>
              <a:t>Breaker</a:t>
            </a:r>
            <a:r>
              <a:rPr lang="en-US" dirty="0"/>
              <a:t>         </a:t>
            </a:r>
            <a:r>
              <a:rPr lang="en-US" u="sng" dirty="0"/>
              <a:t>Wire Amps</a:t>
            </a:r>
            <a:r>
              <a:rPr lang="en-US" dirty="0"/>
              <a:t>               </a:t>
            </a:r>
            <a:r>
              <a:rPr lang="en-US" u="sng" dirty="0"/>
              <a:t>T310.16    </a:t>
            </a:r>
          </a:p>
          <a:p>
            <a:pPr marL="0" indent="0" algn="ctr">
              <a:buNone/>
            </a:pPr>
            <a:r>
              <a:rPr lang="en-US" dirty="0"/>
              <a:t>100A X 83% = </a:t>
            </a:r>
            <a:r>
              <a:rPr lang="en-US" b="1" dirty="0"/>
              <a:t>83-amp wire min.</a:t>
            </a:r>
            <a:r>
              <a:rPr lang="en-US" dirty="0"/>
              <a:t> = #4 CU. THW-2  (95 amps)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                                                                  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2819401"/>
            <a:ext cx="120573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80"/>
                </a:solidFill>
              </a:rPr>
              <a:t>However, if THW-2 is used instead of THW… </a:t>
            </a:r>
          </a:p>
          <a:p>
            <a:pPr algn="ctr"/>
            <a:endParaRPr lang="en-US" sz="3200" b="1" dirty="0">
              <a:solidFill>
                <a:srgbClr val="CC0099"/>
              </a:solidFill>
            </a:endParaRPr>
          </a:p>
          <a:p>
            <a:pPr algn="ctr"/>
            <a:r>
              <a:rPr lang="en-US" sz="3200" b="1" dirty="0">
                <a:solidFill>
                  <a:srgbClr val="800080"/>
                </a:solidFill>
              </a:rPr>
              <a:t>#4 CU. THW-2 =</a:t>
            </a:r>
          </a:p>
          <a:p>
            <a:pPr algn="ctr"/>
            <a:r>
              <a:rPr lang="en-US" sz="3200" b="1" dirty="0">
                <a:solidFill>
                  <a:srgbClr val="800080"/>
                </a:solidFill>
              </a:rPr>
              <a:t>95 amps X .96 = 91.2 amps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OK!</a:t>
            </a:r>
          </a:p>
        </p:txBody>
      </p:sp>
    </p:spTree>
    <p:extLst>
      <p:ext uri="{BB962C8B-B14F-4D97-AF65-F5344CB8AC3E}">
        <p14:creationId xmlns:p14="http://schemas.microsoft.com/office/powerpoint/2010/main" val="138033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310.12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1"/>
            <a:ext cx="122682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 </a:t>
            </a:r>
            <a:r>
              <a:rPr lang="en-US" u="sng" dirty="0"/>
              <a:t>Breaker </a:t>
            </a:r>
            <a:r>
              <a:rPr lang="en-US" dirty="0"/>
              <a:t>              </a:t>
            </a:r>
            <a:r>
              <a:rPr lang="en-US" u="sng" dirty="0"/>
              <a:t>Wire Amps</a:t>
            </a:r>
            <a:r>
              <a:rPr lang="en-US" dirty="0"/>
              <a:t>               </a:t>
            </a:r>
            <a:r>
              <a:rPr lang="en-US" u="sng" dirty="0"/>
              <a:t>T310.16    </a:t>
            </a:r>
          </a:p>
          <a:p>
            <a:pPr marL="0" indent="0" algn="ctr">
              <a:buNone/>
            </a:pPr>
            <a:r>
              <a:rPr lang="en-US" dirty="0"/>
              <a:t>200A X 83% = </a:t>
            </a:r>
            <a:r>
              <a:rPr lang="en-US" b="1" dirty="0"/>
              <a:t>166-amp wire min. </a:t>
            </a:r>
            <a:r>
              <a:rPr lang="en-US" dirty="0"/>
              <a:t>= 4/0 AL. THW (180 amps)</a:t>
            </a:r>
          </a:p>
          <a:p>
            <a:pPr marL="0" indent="0" algn="ctr">
              <a:buNone/>
            </a:pPr>
            <a:r>
              <a:rPr lang="en-US" dirty="0"/>
              <a:t>                                                                  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80"/>
                </a:solidFill>
              </a:rPr>
              <a:t>However…if adjusted for an ambient temperature </a:t>
            </a:r>
          </a:p>
          <a:p>
            <a:pPr algn="ctr"/>
            <a:r>
              <a:rPr lang="en-US" sz="3200" b="1" dirty="0">
                <a:solidFill>
                  <a:srgbClr val="800080"/>
                </a:solidFill>
              </a:rPr>
              <a:t>of </a:t>
            </a:r>
            <a:r>
              <a:rPr lang="en-US" sz="3200" b="1" u="sng" dirty="0">
                <a:solidFill>
                  <a:srgbClr val="800080"/>
                </a:solidFill>
              </a:rPr>
              <a:t>96</a:t>
            </a:r>
            <a:r>
              <a:rPr lang="en-US" sz="3200" b="1" dirty="0">
                <a:solidFill>
                  <a:srgbClr val="800080"/>
                </a:solidFill>
              </a:rPr>
              <a:t> degrees F…… 310.15(B)(1)</a:t>
            </a:r>
          </a:p>
          <a:p>
            <a:pPr algn="ctr"/>
            <a:endParaRPr lang="en-US" sz="3200" b="1" dirty="0">
              <a:solidFill>
                <a:srgbClr val="800080"/>
              </a:solidFill>
            </a:endParaRPr>
          </a:p>
          <a:p>
            <a:pPr algn="ctr"/>
            <a:r>
              <a:rPr lang="en-US" sz="3200" b="1" dirty="0">
                <a:solidFill>
                  <a:srgbClr val="800080"/>
                </a:solidFill>
              </a:rPr>
              <a:t>4/0 AL. THW=</a:t>
            </a:r>
          </a:p>
          <a:p>
            <a:pPr algn="ctr"/>
            <a:r>
              <a:rPr lang="en-US" sz="3200" b="1" dirty="0">
                <a:solidFill>
                  <a:srgbClr val="800080"/>
                </a:solidFill>
              </a:rPr>
              <a:t>180 amps X .88 = 158.4-amp wire……..</a:t>
            </a:r>
            <a:r>
              <a:rPr lang="en-US" sz="3200" b="1" dirty="0">
                <a:solidFill>
                  <a:srgbClr val="C00000"/>
                </a:solidFill>
              </a:rPr>
              <a:t>TOO SMALL!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388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250Kcmil (205amps) X .88 = 180.4-amp wire…OK! </a:t>
            </a:r>
          </a:p>
        </p:txBody>
      </p:sp>
    </p:spTree>
    <p:extLst>
      <p:ext uri="{BB962C8B-B14F-4D97-AF65-F5344CB8AC3E}">
        <p14:creationId xmlns:p14="http://schemas.microsoft.com/office/powerpoint/2010/main" val="2892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6333-EB99-4F17-9D9C-8FB7BC57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FF259-1D07-4DBB-A518-04D14A6DD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Following slide has the correct revised wording. The original slide for 404.14(F) mistakenly stated “cord-and-pug connected”.  Pretty funny but obviously </a:t>
            </a:r>
            <a:r>
              <a:rPr lang="en-US" dirty="0" err="1"/>
              <a:t>incorrcect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376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2A71-0D4D-4AA2-AB68-01B4230C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404.14(F) Cord-and-Plug Connected 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A661-6BAF-4EE1-AAD9-389331B89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Where a snap switch or other control device controls cord-and-plug connected loads on a general-purpose branch circuit, the snap switch or control device shall have a rating not less than the rating of the branch circuit overcurrent device.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This rule was added to minimize the possibility of overloading a switch.</a:t>
            </a:r>
          </a:p>
          <a:p>
            <a:r>
              <a:rPr lang="en-US" dirty="0">
                <a:solidFill>
                  <a:srgbClr val="C00000"/>
                </a:solidFill>
              </a:rPr>
              <a:t>For example, 15-amp switches could not be used on a 20-amp circuit.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027EC-CA3F-4D34-A194-24DBABEC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561B-CC87-4DA4-A8AB-FBA24DD7ACD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6537F-D112-4FB4-B7FA-914A0F54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LeBlanc Consulting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48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564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Corrections to 2020 NEC Changes </vt:lpstr>
      <vt:lpstr>Correction:</vt:lpstr>
      <vt:lpstr>PowerPoint Presentation</vt:lpstr>
      <vt:lpstr>Corrections:</vt:lpstr>
      <vt:lpstr> 310.12 NEC Examples</vt:lpstr>
      <vt:lpstr> 310.12 Examples</vt:lpstr>
      <vt:lpstr> 310.12 Examples</vt:lpstr>
      <vt:lpstr>Correction</vt:lpstr>
      <vt:lpstr>404.14(F) Cord-and-Plug Connected Loads</vt:lpstr>
      <vt:lpstr>Correction:</vt:lpstr>
      <vt:lpstr>PowerPoint Presentation</vt:lpstr>
      <vt:lpstr>Correction</vt:lpstr>
      <vt:lpstr>625.54 GFCI Protection for Personnel </vt:lpstr>
      <vt:lpstr>Thank you for your patience!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Corrections to 2020 NEC Changes </dc:title>
  <dc:creator>Russell LeBlanc</dc:creator>
  <cp:lastModifiedBy>Russell LeBlanc</cp:lastModifiedBy>
  <cp:revision>5</cp:revision>
  <dcterms:created xsi:type="dcterms:W3CDTF">2020-11-18T12:41:27Z</dcterms:created>
  <dcterms:modified xsi:type="dcterms:W3CDTF">2020-11-21T22:13:25Z</dcterms:modified>
</cp:coreProperties>
</file>