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7"/>
  </p:notesMasterIdLst>
  <p:sldIdLst>
    <p:sldId id="256" r:id="rId5"/>
    <p:sldId id="258" r:id="rId6"/>
    <p:sldId id="257" r:id="rId7"/>
    <p:sldId id="2031" r:id="rId8"/>
    <p:sldId id="2030" r:id="rId9"/>
    <p:sldId id="2032" r:id="rId10"/>
    <p:sldId id="2034" r:id="rId11"/>
    <p:sldId id="2036" r:id="rId12"/>
    <p:sldId id="2053" r:id="rId13"/>
    <p:sldId id="2061" r:id="rId14"/>
    <p:sldId id="2059" r:id="rId15"/>
    <p:sldId id="2039" r:id="rId16"/>
  </p:sldIdLst>
  <p:sldSz cx="9144000" cy="5143500" type="screen16x9"/>
  <p:notesSz cx="7102475" cy="93884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63">
          <p15:clr>
            <a:srgbClr val="A4A3A4"/>
          </p15:clr>
        </p15:guide>
        <p15:guide id="2" orient="horz" pos="2164">
          <p15:clr>
            <a:srgbClr val="A4A3A4"/>
          </p15:clr>
        </p15:guide>
      </p15:sldGuideLst>
    </p:ext>
    <p:ext uri="{2D200454-40CA-4A62-9FC3-DE9A4176ACB9}">
      <p15:notesGuideLst xmlns:p15="http://schemas.microsoft.com/office/powerpoint/2012/main">
        <p15:guide id="1" orient="horz" pos="2957">
          <p15:clr>
            <a:srgbClr val="A4A3A4"/>
          </p15:clr>
        </p15:guide>
        <p15:guide id="2" pos="2237">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6" roundtripDataSignature="AMtx7mgtwojrXoGMjKPKvaKoql1Ndx6HL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204125-8443-AECE-4F12-57CAE5701A8B}" name="Janice Nicholson" initials="JN" userId="S::janice@blueskystrategygroup.com::fa658084-35c7-43ac-97b8-61d2ffac91c0" providerId="AD"/>
  <p188:author id="{1BCF266C-F313-71F7-47EC-5D1849F67589}" name="Raphael Brass" initials="RB" userId="Raphael Bras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DFC"/>
    <a:srgbClr val="F3AB3E"/>
    <a:srgbClr val="344356"/>
    <a:srgbClr val="7FB1E4"/>
    <a:srgbClr val="3E4953"/>
    <a:srgbClr val="A7C4DC"/>
    <a:srgbClr val="9ED3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D25A0BE-2CC7-41BA-BA89-177E784D59C5}">
  <a:tblStyle styleId="{BD25A0BE-2CC7-41BA-BA89-177E784D59C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20"/>
    <p:restoredTop sz="93049" autoAdjust="0"/>
  </p:normalViewPr>
  <p:slideViewPr>
    <p:cSldViewPr snapToGrid="0">
      <p:cViewPr varScale="1">
        <p:scale>
          <a:sx n="143" d="100"/>
          <a:sy n="143" d="100"/>
        </p:scale>
        <p:origin x="704" y="192"/>
      </p:cViewPr>
      <p:guideLst>
        <p:guide pos="363"/>
        <p:guide orient="horz" pos="2164"/>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66" d="100"/>
          <a:sy n="66" d="100"/>
        </p:scale>
        <p:origin x="0" y="0"/>
      </p:cViewPr>
      <p:guideLst>
        <p:guide orient="horz" pos="2957"/>
        <p:guide pos="223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3" Type="http://schemas.openxmlformats.org/officeDocument/2006/relationships/customXml" Target="../customXml/item3.xml"/><Relationship Id="rId68"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67" Type="http://schemas.openxmlformats.org/officeDocument/2006/relationships/presProps" Target="presProps.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66" Type="http://customschemas.google.com/relationships/presentationmetadata" Target="metadata"/><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6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7739" cy="469424"/>
          </a:xfrm>
          <a:prstGeom prst="rect">
            <a:avLst/>
          </a:prstGeom>
          <a:noFill/>
          <a:ln>
            <a:noFill/>
          </a:ln>
        </p:spPr>
        <p:txBody>
          <a:bodyPr spcFirstLastPara="1" wrap="square" lIns="94225" tIns="47100" rIns="94225" bIns="471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092" y="0"/>
            <a:ext cx="3077739" cy="469424"/>
          </a:xfrm>
          <a:prstGeom prst="rect">
            <a:avLst/>
          </a:prstGeom>
          <a:noFill/>
          <a:ln>
            <a:noFill/>
          </a:ln>
        </p:spPr>
        <p:txBody>
          <a:bodyPr spcFirstLastPara="1" wrap="square" lIns="94225" tIns="47100" rIns="94225" bIns="471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7422"/>
            <a:ext cx="3077739" cy="469424"/>
          </a:xfrm>
          <a:prstGeom prst="rect">
            <a:avLst/>
          </a:prstGeom>
          <a:noFill/>
          <a:ln>
            <a:noFill/>
          </a:ln>
        </p:spPr>
        <p:txBody>
          <a:bodyPr spcFirstLastPara="1" wrap="square" lIns="94225" tIns="47100" rIns="94225" bIns="471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092" y="8917422"/>
            <a:ext cx="3077739" cy="469424"/>
          </a:xfrm>
          <a:prstGeom prst="rect">
            <a:avLst/>
          </a:prstGeom>
          <a:noFill/>
          <a:ln>
            <a:noFill/>
          </a:ln>
        </p:spPr>
        <p:txBody>
          <a:bodyPr spcFirstLastPara="1" wrap="square" lIns="94225" tIns="47100" rIns="94225" bIns="471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dirty="0"/>
          </a:p>
        </p:txBody>
      </p:sp>
      <p:sp>
        <p:nvSpPr>
          <p:cNvPr id="208" name="Google Shape;208;p1:notes"/>
          <p:cNvSpPr txBox="1">
            <a:spLocks noGrp="1"/>
          </p:cNvSpPr>
          <p:nvPr>
            <p:ph type="sldNum" idx="12"/>
          </p:nvPr>
        </p:nvSpPr>
        <p:spPr>
          <a:xfrm>
            <a:off x="4023092" y="8917422"/>
            <a:ext cx="3077739" cy="469424"/>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4528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lumMod val="85000"/>
                  <a:lumOff val="15000"/>
                </a:schemeClr>
              </a:solidFill>
            </a:endParaRPr>
          </a:p>
        </p:txBody>
      </p:sp>
      <p:sp>
        <p:nvSpPr>
          <p:cNvPr id="4" name="Slide Number Placeholder 3"/>
          <p:cNvSpPr>
            <a:spLocks noGrp="1"/>
          </p:cNvSpPr>
          <p:nvPr>
            <p:ph type="sldNum" sz="quarter" idx="10"/>
          </p:nvPr>
        </p:nvSpPr>
        <p:spPr/>
        <p:txBody>
          <a:bodyPr/>
          <a:lstStyle/>
          <a:p>
            <a:fld id="{5FE9FCA3-53F8-6148-B17E-F6BFD250B9EA}" type="slidenum">
              <a:rPr lang="en-US" smtClean="0"/>
              <a:t>11</a:t>
            </a:fld>
            <a:endParaRPr lang="en-US"/>
          </a:p>
        </p:txBody>
      </p:sp>
    </p:spTree>
    <p:extLst>
      <p:ext uri="{BB962C8B-B14F-4D97-AF65-F5344CB8AC3E}">
        <p14:creationId xmlns:p14="http://schemas.microsoft.com/office/powerpoint/2010/main" val="377040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B03866-58D6-4CE9-A1BF-337EFFB64344}" type="slidenum">
              <a:rPr lang="en-CA" smtClean="0"/>
              <a:t>12</a:t>
            </a:fld>
            <a:endParaRPr lang="en-CA"/>
          </a:p>
        </p:txBody>
      </p:sp>
    </p:spTree>
    <p:extLst>
      <p:ext uri="{BB962C8B-B14F-4D97-AF65-F5344CB8AC3E}">
        <p14:creationId xmlns:p14="http://schemas.microsoft.com/office/powerpoint/2010/main" val="2950375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3: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3: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r>
              <a:rPr lang="en-US" sz="1200">
                <a:solidFill>
                  <a:srgbClr val="FFFFFF"/>
                </a:solidFill>
                <a:latin typeface="Avenir"/>
                <a:ea typeface="Avenir"/>
                <a:cs typeface="Avenir"/>
                <a:sym typeface="Avenir"/>
              </a:rPr>
              <a:t>Network of </a:t>
            </a:r>
            <a:r>
              <a:rPr lang="en-US" sz="1200" err="1">
                <a:solidFill>
                  <a:srgbClr val="FFFFFF"/>
                </a:solidFill>
                <a:latin typeface="Avenir"/>
                <a:ea typeface="Avenir"/>
                <a:cs typeface="Avenir"/>
                <a:sym typeface="Avenir"/>
              </a:rPr>
              <a:t>Centres</a:t>
            </a:r>
            <a:r>
              <a:rPr lang="en-US" sz="1200">
                <a:solidFill>
                  <a:srgbClr val="FFFFFF"/>
                </a:solidFill>
                <a:latin typeface="Avenir"/>
                <a:ea typeface="Avenir"/>
                <a:cs typeface="Avenir"/>
                <a:sym typeface="Avenir"/>
              </a:rPr>
              <a:t> of Excellence of Canada </a:t>
            </a:r>
            <a:endParaRPr/>
          </a:p>
        </p:txBody>
      </p:sp>
      <p:sp>
        <p:nvSpPr>
          <p:cNvPr id="247" name="Google Shape;247;p3:notes"/>
          <p:cNvSpPr txBox="1">
            <a:spLocks noGrp="1"/>
          </p:cNvSpPr>
          <p:nvPr>
            <p:ph type="sldNum" idx="12"/>
          </p:nvPr>
        </p:nvSpPr>
        <p:spPr>
          <a:xfrm>
            <a:off x="4023092" y="8917422"/>
            <a:ext cx="3077739" cy="469424"/>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2: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224" name="Google Shape;224;p2:notes"/>
          <p:cNvSpPr txBox="1">
            <a:spLocks noGrp="1"/>
          </p:cNvSpPr>
          <p:nvPr>
            <p:ph type="sldNum" idx="12"/>
          </p:nvPr>
        </p:nvSpPr>
        <p:spPr>
          <a:xfrm>
            <a:off x="4023092" y="8917422"/>
            <a:ext cx="3077739" cy="469424"/>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1037336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5:notes"/>
          <p:cNvSpPr txBox="1">
            <a:spLocks noGrp="1"/>
          </p:cNvSpPr>
          <p:nvPr>
            <p:ph type="body" idx="1"/>
          </p:nvPr>
        </p:nvSpPr>
        <p:spPr>
          <a:xfrm>
            <a:off x="710248" y="4459526"/>
            <a:ext cx="5681980" cy="4224814"/>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264" name="Google Shape;264;p5: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8202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5:notes"/>
          <p:cNvSpPr txBox="1">
            <a:spLocks noGrp="1"/>
          </p:cNvSpPr>
          <p:nvPr>
            <p:ph type="body" idx="1"/>
          </p:nvPr>
        </p:nvSpPr>
        <p:spPr>
          <a:xfrm>
            <a:off x="710248" y="4459526"/>
            <a:ext cx="5681980" cy="4224814"/>
          </a:xfrm>
          <a:prstGeom prst="rect">
            <a:avLst/>
          </a:prstGeom>
        </p:spPr>
        <p:txBody>
          <a:bodyPr spcFirstLastPara="1" wrap="square" lIns="94225" tIns="47100" rIns="94225" bIns="47100" anchor="t" anchorCtr="0">
            <a:noAutofit/>
          </a:bodyPr>
          <a:lstStyle/>
          <a:p>
            <a:r>
              <a:rPr lang="en-CA" sz="1200" b="1" dirty="0">
                <a:solidFill>
                  <a:srgbClr val="344356"/>
                </a:solidFill>
                <a:latin typeface="Avenir Book" panose="02000503020000020003" pitchFamily="2" charset="0"/>
              </a:rPr>
              <a:t>Canada’s largest investment to date in northern research: $146.2 million for 2003-2025</a:t>
            </a:r>
          </a:p>
          <a:p>
            <a:pPr marL="0" lvl="0" indent="0" algn="l" rtl="0">
              <a:spcBef>
                <a:spcPts val="0"/>
              </a:spcBef>
              <a:spcAft>
                <a:spcPts val="0"/>
              </a:spcAft>
              <a:buNone/>
            </a:pPr>
            <a:endParaRPr dirty="0"/>
          </a:p>
        </p:txBody>
      </p:sp>
      <p:sp>
        <p:nvSpPr>
          <p:cNvPr id="264" name="Google Shape;264;p5: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4100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4680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solidFill>
                  <a:schemeClr val="tx1">
                    <a:lumMod val="85000"/>
                    <a:lumOff val="15000"/>
                  </a:schemeClr>
                </a:solidFill>
              </a:rPr>
              <a:t>An overview of our science program = multidisciplinary research with projects in knowledge transfer, terrestrial, marine, northern policy and development, and health-education-adaptation</a:t>
            </a:r>
          </a:p>
          <a:p>
            <a:r>
              <a:rPr lang="en-US" sz="1100" dirty="0">
                <a:solidFill>
                  <a:schemeClr val="tx1">
                    <a:lumMod val="85000"/>
                    <a:lumOff val="15000"/>
                  </a:schemeClr>
                </a:solidFill>
              </a:rPr>
              <a:t> </a:t>
            </a:r>
          </a:p>
          <a:p>
            <a:r>
              <a:rPr lang="en-US" sz="1100" dirty="0">
                <a:solidFill>
                  <a:schemeClr val="tx1">
                    <a:lumMod val="85000"/>
                    <a:lumOff val="15000"/>
                  </a:schemeClr>
                </a:solidFill>
              </a:rPr>
              <a:t>Over 211 researchers in this new funding phase at 34 Canadian universities, and over 15 post-secondary institutions, northern colleges and Inuit organizations.</a:t>
            </a:r>
          </a:p>
          <a:p>
            <a:endParaRPr lang="en-US" sz="1100" dirty="0">
              <a:solidFill>
                <a:schemeClr val="tx1">
                  <a:lumMod val="85000"/>
                  <a:lumOff val="15000"/>
                </a:schemeClr>
              </a:solidFill>
            </a:endParaRPr>
          </a:p>
          <a:p>
            <a:r>
              <a:rPr lang="en-US" sz="1100" dirty="0">
                <a:solidFill>
                  <a:schemeClr val="tx1">
                    <a:lumMod val="85000"/>
                    <a:lumOff val="15000"/>
                  </a:schemeClr>
                </a:solidFill>
              </a:rPr>
              <a:t>An extremely important component is our </a:t>
            </a:r>
            <a:r>
              <a:rPr lang="en-US" sz="1100" b="1" dirty="0">
                <a:solidFill>
                  <a:schemeClr val="tx1">
                    <a:lumMod val="85000"/>
                    <a:lumOff val="15000"/>
                  </a:schemeClr>
                </a:solidFill>
              </a:rPr>
              <a:t>Highly Qualified Personnel (students, research assistants),</a:t>
            </a:r>
            <a:r>
              <a:rPr lang="en-US" sz="1100" dirty="0">
                <a:solidFill>
                  <a:schemeClr val="tx1">
                    <a:lumMod val="85000"/>
                    <a:lumOff val="15000"/>
                  </a:schemeClr>
                </a:solidFill>
              </a:rPr>
              <a:t> over 500 of which 186 are Northern HQP (including 69 Inuit).</a:t>
            </a:r>
          </a:p>
          <a:p>
            <a:endParaRPr lang="en-US" sz="1100" dirty="0">
              <a:solidFill>
                <a:schemeClr val="tx1">
                  <a:lumMod val="85000"/>
                  <a:lumOff val="15000"/>
                </a:schemeClr>
              </a:solidFill>
            </a:endParaRPr>
          </a:p>
          <a:p>
            <a:r>
              <a:rPr lang="en-US" sz="1100" dirty="0">
                <a:solidFill>
                  <a:schemeClr val="tx1">
                    <a:lumMod val="85000"/>
                    <a:lumOff val="15000"/>
                  </a:schemeClr>
                </a:solidFill>
              </a:rPr>
              <a:t>As you can see, and study sites cover all geographic regions of Canada's North with a multitude of offshore, coastal &amp; deep sea sites that do not appear on the map.</a:t>
            </a:r>
          </a:p>
          <a:p>
            <a:endParaRPr lang="en-US" sz="1100" dirty="0">
              <a:solidFill>
                <a:schemeClr val="tx1">
                  <a:lumMod val="85000"/>
                  <a:lumOff val="15000"/>
                </a:schemeClr>
              </a:solidFill>
            </a:endParaRPr>
          </a:p>
          <a:p>
            <a:r>
              <a:rPr lang="en-CA" sz="1200" dirty="0"/>
              <a:t>Terrestrial – vegetation, wildlife (caribou, Arctic char, salmon, muskox), biodiversity, freshwater systems</a:t>
            </a:r>
            <a:r>
              <a:rPr lang="en-CA" sz="1200" baseline="0" dirty="0"/>
              <a:t> including wetlands, rivers &amp; lakes, geomorphology, glaciers</a:t>
            </a:r>
          </a:p>
          <a:p>
            <a:r>
              <a:rPr lang="en-CA" sz="1200" dirty="0"/>
              <a:t>Marine – </a:t>
            </a:r>
            <a:r>
              <a:rPr lang="en-CA" sz="1200" b="1" dirty="0"/>
              <a:t>FISHERIES</a:t>
            </a:r>
            <a:r>
              <a:rPr lang="en-CA" sz="1200" dirty="0"/>
              <a:t>,</a:t>
            </a:r>
            <a:r>
              <a:rPr lang="en-CA" sz="1200" baseline="0" dirty="0"/>
              <a:t> </a:t>
            </a:r>
            <a:r>
              <a:rPr lang="en-CA" sz="1200" b="1" dirty="0"/>
              <a:t>deep sea to intertidal</a:t>
            </a:r>
            <a:r>
              <a:rPr lang="en-CA" sz="1200" b="1" baseline="0" dirty="0"/>
              <a:t> zones</a:t>
            </a:r>
            <a:r>
              <a:rPr lang="en-CA" sz="1200" baseline="0" dirty="0"/>
              <a:t>, </a:t>
            </a:r>
            <a:r>
              <a:rPr lang="en-CA" sz="1200" dirty="0"/>
              <a:t>sea ice levels, ocean</a:t>
            </a:r>
            <a:r>
              <a:rPr lang="en-CA" sz="1200" baseline="0" dirty="0"/>
              <a:t> bathymetry &amp; currents, ocean productivity &amp; biodiversity</a:t>
            </a:r>
          </a:p>
          <a:p>
            <a:r>
              <a:rPr lang="en-CA" sz="1200" baseline="0" dirty="0"/>
              <a:t>Inuit health – from emerging diseases, zoo-noses, mental health, education systems adapted to northern realities, and adaption tools </a:t>
            </a:r>
          </a:p>
          <a:p>
            <a:r>
              <a:rPr lang="en-CA" sz="1200" baseline="0" dirty="0"/>
              <a:t>Policy – management and policy-related work for fisheries, development of conservation areas</a:t>
            </a:r>
          </a:p>
          <a:p>
            <a:r>
              <a:rPr lang="en-CA" sz="1200" baseline="0" dirty="0"/>
              <a:t>Knowledge exchange – communicating science in the North and connecting Indigenous knowledge systems with western science</a:t>
            </a:r>
          </a:p>
          <a:p>
            <a:endParaRPr lang="en-CA" sz="1200" baseline="0" dirty="0"/>
          </a:p>
          <a:p>
            <a:r>
              <a:rPr lang="en-CA" sz="1200" b="0" i="0" u="none" strike="noStrike" cap="none" dirty="0">
                <a:solidFill>
                  <a:schemeClr val="dk1"/>
                </a:solidFill>
                <a:effectLst/>
                <a:latin typeface="Calibri"/>
                <a:ea typeface="Calibri"/>
                <a:cs typeface="Calibri"/>
                <a:sym typeface="Calibri"/>
              </a:rPr>
              <a:t>The new CFP is in partnership with UNESCO's Intergovernmental Oceanographic Commission (IOC) and </a:t>
            </a:r>
            <a:r>
              <a:rPr lang="en-CA" sz="1200" b="0" i="0" u="none" strike="noStrike" cap="none" dirty="0" err="1">
                <a:solidFill>
                  <a:schemeClr val="dk1"/>
                </a:solidFill>
                <a:effectLst/>
                <a:latin typeface="Calibri"/>
                <a:ea typeface="Calibri"/>
                <a:cs typeface="Calibri"/>
                <a:sym typeface="Calibri"/>
              </a:rPr>
              <a:t>Mitacs</a:t>
            </a:r>
            <a:r>
              <a:rPr lang="en-CA" sz="1200" b="0" i="0" u="none" strike="noStrike" cap="none" dirty="0">
                <a:solidFill>
                  <a:schemeClr val="dk1"/>
                </a:solidFill>
                <a:effectLst/>
                <a:latin typeface="Calibri"/>
                <a:ea typeface="Calibri"/>
                <a:cs typeface="Calibri"/>
                <a:sym typeface="Calibri"/>
              </a:rPr>
              <a:t>, partially funded by Fisheries and Oceans Canada (DFO) at $500K over 2 years and ArcticNet will fund up to $1.5-2M. The deadline to apply was Feb 18</a:t>
            </a:r>
            <a:r>
              <a:rPr lang="en-CA" sz="1200" b="0" i="0" u="none" strike="noStrike" cap="none" baseline="30000" dirty="0">
                <a:solidFill>
                  <a:schemeClr val="dk1"/>
                </a:solidFill>
                <a:effectLst/>
                <a:latin typeface="Calibri"/>
                <a:ea typeface="Calibri"/>
                <a:cs typeface="Calibri"/>
                <a:sym typeface="Calibri"/>
              </a:rPr>
              <a:t>th</a:t>
            </a:r>
            <a:r>
              <a:rPr lang="en-CA" sz="1200" b="0" i="0" u="none" strike="noStrike" cap="none" dirty="0">
                <a:solidFill>
                  <a:schemeClr val="dk1"/>
                </a:solidFill>
                <a:effectLst/>
                <a:latin typeface="Calibri"/>
                <a:ea typeface="Calibri"/>
                <a:cs typeface="Calibri"/>
                <a:sym typeface="Calibri"/>
              </a:rPr>
              <a:t> and we received 23 eligible applications, with a total ask of $6,4M. 11 were funded under new call for a total of $2,5M.</a:t>
            </a:r>
          </a:p>
          <a:p>
            <a:r>
              <a:rPr lang="en-CA" sz="1200" b="0" i="0" u="none" strike="noStrike" cap="none" dirty="0">
                <a:solidFill>
                  <a:schemeClr val="dk1"/>
                </a:solidFill>
                <a:effectLst/>
                <a:latin typeface="Calibri"/>
                <a:ea typeface="Calibri"/>
                <a:cs typeface="Calibri"/>
                <a:sym typeface="Calibri"/>
              </a:rPr>
              <a:t>Currently funded projects under the Core Research Program (2019-2023) could request a one-year extension as part of their annual progress reporting. ArcticNet had budgeted approximately $750K and the total ask is over $2M.  To be eligible, currently funded projects must demonstrate: outstanding quality of research achieved, relevance of the objectives, continued support for HQP training, far-reaching outcomes for northern communities, and the project’s global impact. Of our 31 projects, 25 have requested an extension. These new Core Program applications, project renewals, and extension requests will be evaluated at the 15-16 March RMC meeting.</a:t>
            </a:r>
            <a:r>
              <a:rPr lang="en-CA" sz="1200" b="0" i="1" u="none" strike="noStrike" cap="none" dirty="0">
                <a:solidFill>
                  <a:schemeClr val="dk1"/>
                </a:solidFill>
                <a:effectLst/>
                <a:latin typeface="Calibri"/>
                <a:ea typeface="Calibri"/>
                <a:cs typeface="Calibri"/>
                <a:sym typeface="Calibri"/>
              </a:rPr>
              <a:t> </a:t>
            </a:r>
            <a:endParaRPr lang="en-CA" sz="1200" b="0" i="0" u="none" strike="noStrike" cap="none" dirty="0">
              <a:solidFill>
                <a:schemeClr val="dk1"/>
              </a:solidFill>
              <a:effectLst/>
              <a:latin typeface="Calibri"/>
              <a:ea typeface="Calibri"/>
              <a:cs typeface="Calibri"/>
              <a:sym typeface="Calibri"/>
            </a:endParaRPr>
          </a:p>
          <a:p>
            <a:endParaRPr lang="en-CA" sz="1200" baseline="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tx1">
                    <a:lumMod val="85000"/>
                    <a:lumOff val="15000"/>
                  </a:schemeClr>
                </a:solidFill>
              </a:rPr>
              <a:t>From 2004 to 2020, all of our funded researchers were university researchers. During</a:t>
            </a:r>
            <a:r>
              <a:rPr lang="en-US" sz="1200" baseline="0" dirty="0">
                <a:solidFill>
                  <a:schemeClr val="tx1">
                    <a:lumMod val="85000"/>
                    <a:lumOff val="15000"/>
                  </a:schemeClr>
                </a:solidFill>
              </a:rPr>
              <a:t> </a:t>
            </a:r>
            <a:r>
              <a:rPr lang="en-US" sz="1200" dirty="0">
                <a:solidFill>
                  <a:schemeClr val="tx1">
                    <a:lumMod val="85000"/>
                    <a:lumOff val="15000"/>
                  </a:schemeClr>
                </a:solidFill>
              </a:rPr>
              <a:t>our last renewal in 2019, we created with our </a:t>
            </a:r>
            <a:r>
              <a:rPr lang="en-US" sz="1200" dirty="0" err="1">
                <a:solidFill>
                  <a:schemeClr val="tx1">
                    <a:lumMod val="85000"/>
                    <a:lumOff val="15000"/>
                  </a:schemeClr>
                </a:solidFill>
              </a:rPr>
              <a:t>inuit</a:t>
            </a:r>
            <a:r>
              <a:rPr lang="en-US" sz="1200" dirty="0">
                <a:solidFill>
                  <a:schemeClr val="tx1">
                    <a:lumMod val="85000"/>
                    <a:lumOff val="15000"/>
                  </a:schemeClr>
                </a:solidFill>
              </a:rPr>
              <a:t> &amp; northern partners, the North-by-North program so that we can directly fund northern researchers who are not university based. This</a:t>
            </a:r>
            <a:r>
              <a:rPr lang="en-US" sz="1200" baseline="0" dirty="0">
                <a:solidFill>
                  <a:schemeClr val="tx1">
                    <a:lumMod val="85000"/>
                    <a:lumOff val="15000"/>
                  </a:schemeClr>
                </a:solidFill>
              </a:rPr>
              <a:t> new program is a huge success....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solidFill>
                <a:schemeClr val="tx1">
                  <a:lumMod val="85000"/>
                  <a:lumOff val="15000"/>
                </a:schemeClr>
              </a:solidFill>
            </a:endParaRPr>
          </a:p>
          <a:p>
            <a:endParaRPr lang="en-CA" sz="1200" baseline="0" dirty="0"/>
          </a:p>
          <a:p>
            <a:endParaRPr lang="en-US" dirty="0">
              <a:solidFill>
                <a:schemeClr val="tx1">
                  <a:lumMod val="85000"/>
                  <a:lumOff val="15000"/>
                </a:schemeClr>
              </a:solidFill>
            </a:endParaRPr>
          </a:p>
        </p:txBody>
      </p:sp>
      <p:sp>
        <p:nvSpPr>
          <p:cNvPr id="4" name="Slide Number Placeholder 3"/>
          <p:cNvSpPr>
            <a:spLocks noGrp="1"/>
          </p:cNvSpPr>
          <p:nvPr>
            <p:ph type="sldNum" sz="quarter" idx="10"/>
          </p:nvPr>
        </p:nvSpPr>
        <p:spPr/>
        <p:txBody>
          <a:bodyPr/>
          <a:lstStyle/>
          <a:p>
            <a:fld id="{5FE9FCA3-53F8-6148-B17E-F6BFD250B9EA}" type="slidenum">
              <a:rPr lang="en-US" smtClean="0"/>
              <a:t>7</a:t>
            </a:fld>
            <a:endParaRPr lang="en-US"/>
          </a:p>
        </p:txBody>
      </p:sp>
    </p:spTree>
    <p:extLst>
      <p:ext uri="{BB962C8B-B14F-4D97-AF65-F5344CB8AC3E}">
        <p14:creationId xmlns:p14="http://schemas.microsoft.com/office/powerpoint/2010/main" val="3948034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dirty="0">
                <a:latin typeface="Avenir" panose="02000503020000020003" pitchFamily="2" charset="0"/>
              </a:rPr>
              <a:t>The</a:t>
            </a:r>
            <a:r>
              <a:rPr lang="en-CA" baseline="0" dirty="0">
                <a:latin typeface="Avenir" panose="02000503020000020003" pitchFamily="2" charset="0"/>
              </a:rPr>
              <a:t>  North-by-North program was c</a:t>
            </a:r>
            <a:r>
              <a:rPr lang="en-CA" dirty="0">
                <a:latin typeface="Avenir" panose="02000503020000020003" pitchFamily="2" charset="0"/>
              </a:rPr>
              <a:t>o-created by partners across Canada’s North and is a leader in advancing self-determination in research, supporting Northerners to design and lead research, and building capacity for research and training activities that respond to northerners’ needs. </a:t>
            </a:r>
          </a:p>
          <a:p>
            <a:endParaRPr lang="en-US" dirty="0"/>
          </a:p>
        </p:txBody>
      </p:sp>
      <p:sp>
        <p:nvSpPr>
          <p:cNvPr id="4" name="Slide Number Placeholder 3"/>
          <p:cNvSpPr>
            <a:spLocks noGrp="1"/>
          </p:cNvSpPr>
          <p:nvPr>
            <p:ph type="sldNum" sz="quarter" idx="5"/>
          </p:nvPr>
        </p:nvSpPr>
        <p:spPr/>
        <p:txBody>
          <a:bodyPr/>
          <a:lstStyle/>
          <a:p>
            <a:fld id="{5FE9FCA3-53F8-6148-B17E-F6BFD250B9EA}" type="slidenum">
              <a:rPr lang="en-US" smtClean="0"/>
              <a:t>8</a:t>
            </a:fld>
            <a:endParaRPr lang="en-US"/>
          </a:p>
        </p:txBody>
      </p:sp>
    </p:spTree>
    <p:extLst>
      <p:ext uri="{BB962C8B-B14F-4D97-AF65-F5344CB8AC3E}">
        <p14:creationId xmlns:p14="http://schemas.microsoft.com/office/powerpoint/2010/main" val="1857792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0032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0"/>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45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40"/>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Autofit/>
          </a:bodyPr>
          <a:lstStyle>
            <a:lvl1pPr lvl="0" algn="ctr">
              <a:spcBef>
                <a:spcPts val="360"/>
              </a:spcBef>
              <a:spcAft>
                <a:spcPts val="0"/>
              </a:spcAft>
              <a:buClr>
                <a:schemeClr val="dk1"/>
              </a:buClr>
              <a:buSzPts val="1800"/>
              <a:buFont typeface="Arial"/>
              <a:buNone/>
              <a:defRPr sz="1800"/>
            </a:lvl1pPr>
            <a:lvl2pPr lvl="1" algn="ctr">
              <a:spcBef>
                <a:spcPts val="300"/>
              </a:spcBef>
              <a:spcAft>
                <a:spcPts val="0"/>
              </a:spcAft>
              <a:buClr>
                <a:schemeClr val="dk1"/>
              </a:buClr>
              <a:buSzPts val="1500"/>
              <a:buFont typeface="Arial"/>
              <a:buNone/>
              <a:defRPr sz="1500"/>
            </a:lvl2pPr>
            <a:lvl3pPr lvl="2" algn="ctr">
              <a:spcBef>
                <a:spcPts val="270"/>
              </a:spcBef>
              <a:spcAft>
                <a:spcPts val="0"/>
              </a:spcAft>
              <a:buClr>
                <a:schemeClr val="dk1"/>
              </a:buClr>
              <a:buSzPts val="1350"/>
              <a:buFont typeface="Arial"/>
              <a:buNone/>
              <a:defRPr sz="1350"/>
            </a:lvl3pPr>
            <a:lvl4pPr lvl="3" algn="ctr">
              <a:spcBef>
                <a:spcPts val="240"/>
              </a:spcBef>
              <a:spcAft>
                <a:spcPts val="0"/>
              </a:spcAft>
              <a:buClr>
                <a:schemeClr val="dk1"/>
              </a:buClr>
              <a:buSzPts val="1200"/>
              <a:buFont typeface="Arial"/>
              <a:buNone/>
              <a:defRPr sz="1200"/>
            </a:lvl4pPr>
            <a:lvl5pPr lvl="4" algn="ctr">
              <a:spcBef>
                <a:spcPts val="240"/>
              </a:spcBef>
              <a:spcAft>
                <a:spcPts val="0"/>
              </a:spcAft>
              <a:buClr>
                <a:schemeClr val="dk1"/>
              </a:buClr>
              <a:buSzPts val="1200"/>
              <a:buFont typeface="Arial"/>
              <a:buNone/>
              <a:defRPr sz="1200"/>
            </a:lvl5pPr>
            <a:lvl6pPr lvl="5" algn="ctr">
              <a:spcBef>
                <a:spcPts val="240"/>
              </a:spcBef>
              <a:spcAft>
                <a:spcPts val="0"/>
              </a:spcAft>
              <a:buClr>
                <a:schemeClr val="dk1"/>
              </a:buClr>
              <a:buSzPts val="1200"/>
              <a:buFont typeface="Arial"/>
              <a:buNone/>
              <a:defRPr sz="1200"/>
            </a:lvl6pPr>
            <a:lvl7pPr lvl="6" algn="ctr">
              <a:spcBef>
                <a:spcPts val="240"/>
              </a:spcBef>
              <a:spcAft>
                <a:spcPts val="0"/>
              </a:spcAft>
              <a:buClr>
                <a:schemeClr val="dk1"/>
              </a:buClr>
              <a:buSzPts val="1200"/>
              <a:buFont typeface="Arial"/>
              <a:buNone/>
              <a:defRPr sz="1200"/>
            </a:lvl7pPr>
            <a:lvl8pPr lvl="7" algn="ctr">
              <a:spcBef>
                <a:spcPts val="240"/>
              </a:spcBef>
              <a:spcAft>
                <a:spcPts val="0"/>
              </a:spcAft>
              <a:buClr>
                <a:schemeClr val="dk1"/>
              </a:buClr>
              <a:buSzPts val="1200"/>
              <a:buFont typeface="Arial"/>
              <a:buNone/>
              <a:defRPr sz="1200"/>
            </a:lvl8pPr>
            <a:lvl9pPr lvl="8" algn="ctr">
              <a:spcBef>
                <a:spcPts val="240"/>
              </a:spcBef>
              <a:spcAft>
                <a:spcPts val="0"/>
              </a:spcAft>
              <a:buClr>
                <a:schemeClr val="dk1"/>
              </a:buClr>
              <a:buSzPts val="1200"/>
              <a:buFont typeface="Arial"/>
              <a:buNone/>
              <a:defRPr sz="1200"/>
            </a:lvl9pPr>
          </a:lstStyle>
          <a:p>
            <a:endParaRPr/>
          </a:p>
        </p:txBody>
      </p:sp>
      <p:sp>
        <p:nvSpPr>
          <p:cNvPr id="18" name="Google Shape;18;p40"/>
          <p:cNvSpPr txBox="1">
            <a:spLocks noGrp="1"/>
          </p:cNvSpPr>
          <p:nvPr>
            <p:ph type="dt" idx="10"/>
          </p:nvPr>
        </p:nvSpPr>
        <p:spPr>
          <a:xfrm>
            <a:off x="457200" y="4683958"/>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0"/>
          <p:cNvSpPr txBox="1">
            <a:spLocks noGrp="1"/>
          </p:cNvSpPr>
          <p:nvPr>
            <p:ph type="ftr" idx="11"/>
          </p:nvPr>
        </p:nvSpPr>
        <p:spPr>
          <a:xfrm>
            <a:off x="3124200" y="4683958"/>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0"/>
          <p:cNvSpPr txBox="1">
            <a:spLocks noGrp="1"/>
          </p:cNvSpPr>
          <p:nvPr>
            <p:ph type="sldNum" idx="12"/>
          </p:nvPr>
        </p:nvSpPr>
        <p:spPr>
          <a:xfrm>
            <a:off x="6553200" y="4683958"/>
            <a:ext cx="2133600" cy="3571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41"/>
          <p:cNvSpPr txBox="1">
            <a:spLocks noGrp="1"/>
          </p:cNvSpPr>
          <p:nvPr>
            <p:ph type="body" idx="1"/>
          </p:nvPr>
        </p:nvSpPr>
        <p:spPr>
          <a:xfrm>
            <a:off x="457200" y="1200155"/>
            <a:ext cx="8229600" cy="339447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1"/>
          <p:cNvSpPr txBox="1">
            <a:spLocks noGrp="1"/>
          </p:cNvSpPr>
          <p:nvPr>
            <p:ph type="dt" idx="10"/>
          </p:nvPr>
        </p:nvSpPr>
        <p:spPr>
          <a:xfrm>
            <a:off x="457200" y="4683958"/>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1"/>
          <p:cNvSpPr txBox="1">
            <a:spLocks noGrp="1"/>
          </p:cNvSpPr>
          <p:nvPr>
            <p:ph type="ftr" idx="11"/>
          </p:nvPr>
        </p:nvSpPr>
        <p:spPr>
          <a:xfrm>
            <a:off x="3124200" y="4683958"/>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1"/>
          <p:cNvSpPr txBox="1">
            <a:spLocks noGrp="1"/>
          </p:cNvSpPr>
          <p:nvPr>
            <p:ph type="sldNum" idx="12"/>
          </p:nvPr>
        </p:nvSpPr>
        <p:spPr>
          <a:xfrm>
            <a:off x="6553200" y="4683958"/>
            <a:ext cx="2133600" cy="3571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07528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685800" fontAlgn="auto">
              <a:spcBef>
                <a:spcPts val="0"/>
              </a:spcBef>
              <a:spcAft>
                <a:spcPts val="0"/>
              </a:spcAft>
              <a:defRPr>
                <a:latin typeface="Arial"/>
                <a:ea typeface="+mn-ea"/>
                <a:cs typeface="+mn-cs"/>
              </a:defRPr>
            </a:lvl1pPr>
          </a:lstStyle>
          <a:p>
            <a:pPr>
              <a:defRPr/>
            </a:pPr>
            <a:endParaRPr lang="en-US"/>
          </a:p>
        </p:txBody>
      </p:sp>
      <p:sp>
        <p:nvSpPr>
          <p:cNvPr id="3" name="Footer Placeholder 2"/>
          <p:cNvSpPr>
            <a:spLocks noGrp="1"/>
          </p:cNvSpPr>
          <p:nvPr>
            <p:ph type="ftr" sz="quarter" idx="11"/>
          </p:nvPr>
        </p:nvSpPr>
        <p:spPr/>
        <p:txBody>
          <a:bodyPr/>
          <a:lstStyle>
            <a:lvl1pPr defTabSz="685800" fontAlgn="auto">
              <a:spcBef>
                <a:spcPts val="0"/>
              </a:spcBef>
              <a:spcAft>
                <a:spcPts val="0"/>
              </a:spcAft>
              <a:defRPr>
                <a:latin typeface="Arial"/>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defTabSz="685800">
              <a:defRPr>
                <a:latin typeface="Times New Roman" charset="0"/>
              </a:defRPr>
            </a:lvl1pPr>
          </a:lstStyle>
          <a:p>
            <a:pPr>
              <a:defRPr/>
            </a:pPr>
            <a:fld id="{C9A13FC9-9685-DB4E-A36A-106556FB864A}" type="slidenum">
              <a:rPr lang="en-US"/>
              <a:pPr>
                <a:defRPr/>
              </a:pPr>
              <a:t>‹#›</a:t>
            </a:fld>
            <a:endParaRPr lang="en-US"/>
          </a:p>
        </p:txBody>
      </p:sp>
    </p:spTree>
    <p:extLst>
      <p:ext uri="{BB962C8B-B14F-4D97-AF65-F5344CB8AC3E}">
        <p14:creationId xmlns:p14="http://schemas.microsoft.com/office/powerpoint/2010/main" val="3797207491"/>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33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3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3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3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3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3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3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3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300" b="0" i="0" u="none" strike="noStrike" cap="none">
                <a:solidFill>
                  <a:schemeClr val="dk2"/>
                </a:solidFill>
                <a:latin typeface="Arial"/>
                <a:ea typeface="Arial"/>
                <a:cs typeface="Arial"/>
                <a:sym typeface="Arial"/>
              </a:defRPr>
            </a:lvl9pPr>
          </a:lstStyle>
          <a:p>
            <a:endParaRPr/>
          </a:p>
        </p:txBody>
      </p:sp>
      <p:sp>
        <p:nvSpPr>
          <p:cNvPr id="11" name="Google Shape;11;p39"/>
          <p:cNvSpPr txBox="1">
            <a:spLocks noGrp="1"/>
          </p:cNvSpPr>
          <p:nvPr>
            <p:ph type="body" idx="1"/>
          </p:nvPr>
        </p:nvSpPr>
        <p:spPr>
          <a:xfrm>
            <a:off x="457200" y="1200155"/>
            <a:ext cx="8229600" cy="3394472"/>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2" name="Google Shape;12;p39"/>
          <p:cNvSpPr txBox="1">
            <a:spLocks noGrp="1"/>
          </p:cNvSpPr>
          <p:nvPr>
            <p:ph type="dt" idx="10"/>
          </p:nvPr>
        </p:nvSpPr>
        <p:spPr>
          <a:xfrm>
            <a:off x="457200" y="4683958"/>
            <a:ext cx="2133600" cy="3571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05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39"/>
          <p:cNvSpPr txBox="1">
            <a:spLocks noGrp="1"/>
          </p:cNvSpPr>
          <p:nvPr>
            <p:ph type="ftr" idx="11"/>
          </p:nvPr>
        </p:nvSpPr>
        <p:spPr>
          <a:xfrm>
            <a:off x="3124200" y="4683958"/>
            <a:ext cx="2895600" cy="357188"/>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05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39"/>
          <p:cNvSpPr txBox="1">
            <a:spLocks noGrp="1"/>
          </p:cNvSpPr>
          <p:nvPr>
            <p:ph type="sldNum" idx="12"/>
          </p:nvPr>
        </p:nvSpPr>
        <p:spPr>
          <a:xfrm>
            <a:off x="6553200" y="4683958"/>
            <a:ext cx="2133600" cy="357188"/>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50" b="0" i="0" u="none" strike="noStrike" cap="none">
                <a:solidFill>
                  <a:srgbClr val="000000"/>
                </a:solidFill>
                <a:latin typeface="Arial"/>
                <a:ea typeface="Arial"/>
                <a:cs typeface="Arial"/>
                <a:sym typeface="Arial"/>
              </a:defRPr>
            </a:lvl1pPr>
            <a:lvl2pPr marL="0" marR="0" lvl="1" indent="0" algn="r" rtl="0">
              <a:spcBef>
                <a:spcPts val="0"/>
              </a:spcBef>
              <a:spcAft>
                <a:spcPts val="0"/>
              </a:spcAft>
              <a:buNone/>
              <a:defRPr sz="1050" b="0" i="0" u="none" strike="noStrike" cap="none">
                <a:solidFill>
                  <a:srgbClr val="000000"/>
                </a:solidFill>
                <a:latin typeface="Arial"/>
                <a:ea typeface="Arial"/>
                <a:cs typeface="Arial"/>
                <a:sym typeface="Arial"/>
              </a:defRPr>
            </a:lvl2pPr>
            <a:lvl3pPr marL="0" marR="0" lvl="2" indent="0" algn="r" rtl="0">
              <a:spcBef>
                <a:spcPts val="0"/>
              </a:spcBef>
              <a:spcAft>
                <a:spcPts val="0"/>
              </a:spcAft>
              <a:buNone/>
              <a:defRPr sz="1050" b="0" i="0" u="none" strike="noStrike" cap="none">
                <a:solidFill>
                  <a:srgbClr val="000000"/>
                </a:solidFill>
                <a:latin typeface="Arial"/>
                <a:ea typeface="Arial"/>
                <a:cs typeface="Arial"/>
                <a:sym typeface="Arial"/>
              </a:defRPr>
            </a:lvl3pPr>
            <a:lvl4pPr marL="0" marR="0" lvl="3" indent="0" algn="r" rtl="0">
              <a:spcBef>
                <a:spcPts val="0"/>
              </a:spcBef>
              <a:spcAft>
                <a:spcPts val="0"/>
              </a:spcAft>
              <a:buNone/>
              <a:defRPr sz="1050" b="0" i="0" u="none" strike="noStrike" cap="none">
                <a:solidFill>
                  <a:srgbClr val="000000"/>
                </a:solidFill>
                <a:latin typeface="Arial"/>
                <a:ea typeface="Arial"/>
                <a:cs typeface="Arial"/>
                <a:sym typeface="Arial"/>
              </a:defRPr>
            </a:lvl4pPr>
            <a:lvl5pPr marL="0" marR="0" lvl="4" indent="0" algn="r" rtl="0">
              <a:spcBef>
                <a:spcPts val="0"/>
              </a:spcBef>
              <a:spcAft>
                <a:spcPts val="0"/>
              </a:spcAft>
              <a:buNone/>
              <a:defRPr sz="1050" b="0" i="0" u="none" strike="noStrike" cap="none">
                <a:solidFill>
                  <a:srgbClr val="000000"/>
                </a:solidFill>
                <a:latin typeface="Arial"/>
                <a:ea typeface="Arial"/>
                <a:cs typeface="Arial"/>
                <a:sym typeface="Arial"/>
              </a:defRPr>
            </a:lvl5pPr>
            <a:lvl6pPr marL="0" marR="0" lvl="5" indent="0" algn="r" rtl="0">
              <a:spcBef>
                <a:spcPts val="0"/>
              </a:spcBef>
              <a:spcAft>
                <a:spcPts val="0"/>
              </a:spcAft>
              <a:buNone/>
              <a:defRPr sz="1050" b="0" i="0" u="none" strike="noStrike" cap="none">
                <a:solidFill>
                  <a:srgbClr val="000000"/>
                </a:solidFill>
                <a:latin typeface="Arial"/>
                <a:ea typeface="Arial"/>
                <a:cs typeface="Arial"/>
                <a:sym typeface="Arial"/>
              </a:defRPr>
            </a:lvl6pPr>
            <a:lvl7pPr marL="0" marR="0" lvl="6" indent="0" algn="r" rtl="0">
              <a:spcBef>
                <a:spcPts val="0"/>
              </a:spcBef>
              <a:spcAft>
                <a:spcPts val="0"/>
              </a:spcAft>
              <a:buNone/>
              <a:defRPr sz="1050" b="0" i="0" u="none" strike="noStrike" cap="none">
                <a:solidFill>
                  <a:srgbClr val="000000"/>
                </a:solidFill>
                <a:latin typeface="Arial"/>
                <a:ea typeface="Arial"/>
                <a:cs typeface="Arial"/>
                <a:sym typeface="Arial"/>
              </a:defRPr>
            </a:lvl7pPr>
            <a:lvl8pPr marL="0" marR="0" lvl="7" indent="0" algn="r" rtl="0">
              <a:spcBef>
                <a:spcPts val="0"/>
              </a:spcBef>
              <a:spcAft>
                <a:spcPts val="0"/>
              </a:spcAft>
              <a:buNone/>
              <a:defRPr sz="1050" b="0" i="0" u="none" strike="noStrike" cap="none">
                <a:solidFill>
                  <a:srgbClr val="000000"/>
                </a:solidFill>
                <a:latin typeface="Arial"/>
                <a:ea typeface="Arial"/>
                <a:cs typeface="Arial"/>
                <a:sym typeface="Arial"/>
              </a:defRPr>
            </a:lvl8pPr>
            <a:lvl9pPr marL="0" marR="0" lvl="8" indent="0" algn="r" rtl="0">
              <a:spcBef>
                <a:spcPts val="0"/>
              </a:spcBef>
              <a:spcAft>
                <a:spcPts val="0"/>
              </a:spcAft>
              <a:buNone/>
              <a:defRPr sz="105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80" r:id="rId3"/>
    <p:sldLayoutId id="2147483682" r:id="rId4"/>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1.jpeg"/><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5.tiff"/><Relationship Id="rId7"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68.png"/><Relationship Id="rId11" Type="http://schemas.openxmlformats.org/officeDocument/2006/relationships/image" Target="../media/image4.png"/><Relationship Id="rId5" Type="http://schemas.openxmlformats.org/officeDocument/2006/relationships/image" Target="../media/image67.jpg"/><Relationship Id="rId10" Type="http://schemas.openxmlformats.org/officeDocument/2006/relationships/image" Target="../media/image6.png"/><Relationship Id="rId4" Type="http://schemas.openxmlformats.org/officeDocument/2006/relationships/image" Target="../media/image66.tiff"/><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12"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38.jpeg"/><Relationship Id="rId5" Type="http://schemas.openxmlformats.org/officeDocument/2006/relationships/image" Target="../media/image33.jpeg"/><Relationship Id="rId10" Type="http://schemas.openxmlformats.org/officeDocument/2006/relationships/image" Target="../media/image37.jpeg"/><Relationship Id="rId4" Type="http://schemas.openxmlformats.org/officeDocument/2006/relationships/image" Target="../media/image32.jpeg"/><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6.jpg"/><Relationship Id="rId18" Type="http://schemas.openxmlformats.org/officeDocument/2006/relationships/image" Target="../media/image61.png"/><Relationship Id="rId3" Type="http://schemas.openxmlformats.org/officeDocument/2006/relationships/image" Target="../media/image48.png"/><Relationship Id="rId7" Type="http://schemas.openxmlformats.org/officeDocument/2006/relationships/image" Target="../media/image51.pn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notesSlide" Target="../notesSlides/notesSlide8.xml"/><Relationship Id="rId16" Type="http://schemas.openxmlformats.org/officeDocument/2006/relationships/image" Target="../media/image59.png"/><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54.jpg"/><Relationship Id="rId5" Type="http://schemas.openxmlformats.org/officeDocument/2006/relationships/image" Target="../media/image50.wmf"/><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9.png"/><Relationship Id="rId9" Type="http://schemas.openxmlformats.org/officeDocument/2006/relationships/image" Target="../media/image52.png"/><Relationship Id="rId14"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E4953"/>
        </a:solidFill>
        <a:effectLst/>
      </p:bgPr>
    </p:bg>
    <p:spTree>
      <p:nvGrpSpPr>
        <p:cNvPr id="1" name="Shape 209"/>
        <p:cNvGrpSpPr/>
        <p:nvPr/>
      </p:nvGrpSpPr>
      <p:grpSpPr>
        <a:xfrm>
          <a:off x="0" y="0"/>
          <a:ext cx="0" cy="0"/>
          <a:chOff x="0" y="0"/>
          <a:chExt cx="0" cy="0"/>
        </a:xfrm>
      </p:grpSpPr>
      <p:pic>
        <p:nvPicPr>
          <p:cNvPr id="210" name="Google Shape;210;p1"/>
          <p:cNvPicPr preferRelativeResize="0"/>
          <p:nvPr/>
        </p:nvPicPr>
        <p:blipFill rotWithShape="1">
          <a:blip r:embed="rId3">
            <a:alphaModFix/>
          </a:blip>
          <a:srcRect l="53628" t="347" r="601" b="-347"/>
          <a:stretch/>
        </p:blipFill>
        <p:spPr>
          <a:xfrm>
            <a:off x="5838268" y="1"/>
            <a:ext cx="3305733" cy="5162942"/>
          </a:xfrm>
          <a:prstGeom prst="rect">
            <a:avLst/>
          </a:prstGeom>
          <a:noFill/>
          <a:ln>
            <a:noFill/>
          </a:ln>
        </p:spPr>
      </p:pic>
      <p:sp>
        <p:nvSpPr>
          <p:cNvPr id="211" name="Google Shape;211;p1"/>
          <p:cNvSpPr txBox="1"/>
          <p:nvPr/>
        </p:nvSpPr>
        <p:spPr>
          <a:xfrm>
            <a:off x="173869" y="1801792"/>
            <a:ext cx="5537151" cy="1361881"/>
          </a:xfrm>
          <a:prstGeom prst="rect">
            <a:avLst/>
          </a:prstGeom>
          <a:noFill/>
          <a:ln>
            <a:noFill/>
          </a:ln>
        </p:spPr>
        <p:txBody>
          <a:bodyPr spcFirstLastPara="1" wrap="square" lIns="68550" tIns="34275" rIns="68550" bIns="34275" anchor="t" anchorCtr="0">
            <a:spAutoFit/>
          </a:bodyPr>
          <a:lstStyle/>
          <a:p>
            <a:pPr marL="0" marR="0" lvl="0" indent="0" algn="ctr" rtl="0">
              <a:spcBef>
                <a:spcPts val="0"/>
              </a:spcBef>
              <a:spcAft>
                <a:spcPts val="0"/>
              </a:spcAft>
              <a:buNone/>
            </a:pPr>
            <a:r>
              <a:rPr lang="en-US" sz="2800" dirty="0">
                <a:solidFill>
                  <a:schemeClr val="lt1"/>
                </a:solidFill>
                <a:latin typeface="Avenir"/>
                <a:ea typeface="Avenir"/>
                <a:cs typeface="Avenir"/>
                <a:sym typeface="Avenir"/>
              </a:rPr>
              <a:t>Supporting the International Decade on Indigenous Languages and Oceans Decade</a:t>
            </a:r>
            <a:endParaRPr sz="2800" b="0" i="0" u="none" strike="noStrike" cap="none" dirty="0">
              <a:solidFill>
                <a:schemeClr val="lt1"/>
              </a:solidFill>
              <a:latin typeface="Avenir"/>
              <a:ea typeface="Avenir"/>
              <a:cs typeface="Avenir"/>
              <a:sym typeface="Avenir"/>
            </a:endParaRPr>
          </a:p>
        </p:txBody>
      </p:sp>
      <p:pic>
        <p:nvPicPr>
          <p:cNvPr id="212" name="Google Shape;212;p1" descr="Networks of Centres of Excellence of Canada (NCE) - C2MI"/>
          <p:cNvPicPr preferRelativeResize="0"/>
          <p:nvPr/>
        </p:nvPicPr>
        <p:blipFill rotWithShape="1">
          <a:blip r:embed="rId4">
            <a:alphaModFix/>
          </a:blip>
          <a:srcRect/>
          <a:stretch/>
        </p:blipFill>
        <p:spPr>
          <a:xfrm>
            <a:off x="90695" y="4398958"/>
            <a:ext cx="583044" cy="605920"/>
          </a:xfrm>
          <a:prstGeom prst="rect">
            <a:avLst/>
          </a:prstGeom>
          <a:noFill/>
          <a:ln>
            <a:noFill/>
          </a:ln>
        </p:spPr>
      </p:pic>
      <p:pic>
        <p:nvPicPr>
          <p:cNvPr id="213" name="Google Shape;213;p1" descr="Download logos | Brand | University of Ottawa"/>
          <p:cNvPicPr preferRelativeResize="0"/>
          <p:nvPr/>
        </p:nvPicPr>
        <p:blipFill rotWithShape="1">
          <a:blip r:embed="rId5">
            <a:alphaModFix/>
          </a:blip>
          <a:srcRect/>
          <a:stretch/>
        </p:blipFill>
        <p:spPr>
          <a:xfrm>
            <a:off x="2116839" y="4421660"/>
            <a:ext cx="617134" cy="522612"/>
          </a:xfrm>
          <a:prstGeom prst="rect">
            <a:avLst/>
          </a:prstGeom>
          <a:noFill/>
          <a:ln>
            <a:noFill/>
          </a:ln>
        </p:spPr>
      </p:pic>
      <p:pic>
        <p:nvPicPr>
          <p:cNvPr id="214" name="Google Shape;214;p1" descr="Text&#10;&#10;Description automatically generated with low confidence"/>
          <p:cNvPicPr preferRelativeResize="0"/>
          <p:nvPr/>
        </p:nvPicPr>
        <p:blipFill rotWithShape="1">
          <a:blip r:embed="rId6">
            <a:alphaModFix/>
          </a:blip>
          <a:srcRect/>
          <a:stretch/>
        </p:blipFill>
        <p:spPr>
          <a:xfrm>
            <a:off x="802812" y="419090"/>
            <a:ext cx="4392807" cy="1034064"/>
          </a:xfrm>
          <a:prstGeom prst="rect">
            <a:avLst/>
          </a:prstGeom>
          <a:noFill/>
          <a:ln>
            <a:noFill/>
          </a:ln>
        </p:spPr>
      </p:pic>
      <p:cxnSp>
        <p:nvCxnSpPr>
          <p:cNvPr id="215" name="Google Shape;215;p1"/>
          <p:cNvCxnSpPr>
            <a:cxnSpLocks/>
          </p:cNvCxnSpPr>
          <p:nvPr/>
        </p:nvCxnSpPr>
        <p:spPr>
          <a:xfrm>
            <a:off x="327102" y="4310530"/>
            <a:ext cx="5092391" cy="0"/>
          </a:xfrm>
          <a:prstGeom prst="straightConnector1">
            <a:avLst/>
          </a:prstGeom>
          <a:noFill/>
          <a:ln w="127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cxnSp>
      <p:grpSp>
        <p:nvGrpSpPr>
          <p:cNvPr id="217" name="Google Shape;217;p1"/>
          <p:cNvGrpSpPr/>
          <p:nvPr/>
        </p:nvGrpSpPr>
        <p:grpSpPr>
          <a:xfrm>
            <a:off x="766247" y="4418932"/>
            <a:ext cx="1239691" cy="565969"/>
            <a:chOff x="2701037" y="4505331"/>
            <a:chExt cx="1356748" cy="619410"/>
          </a:xfrm>
        </p:grpSpPr>
        <p:pic>
          <p:nvPicPr>
            <p:cNvPr id="218" name="Google Shape;218;p1" descr="Université Laval - Wikipedia"/>
            <p:cNvPicPr preferRelativeResize="0"/>
            <p:nvPr/>
          </p:nvPicPr>
          <p:blipFill rotWithShape="1">
            <a:blip r:embed="rId7">
              <a:alphaModFix/>
            </a:blip>
            <a:srcRect/>
            <a:stretch/>
          </p:blipFill>
          <p:spPr>
            <a:xfrm>
              <a:off x="2701037" y="4573540"/>
              <a:ext cx="387750" cy="476237"/>
            </a:xfrm>
            <a:prstGeom prst="rect">
              <a:avLst/>
            </a:prstGeom>
            <a:noFill/>
            <a:ln>
              <a:noFill/>
            </a:ln>
          </p:spPr>
        </p:pic>
        <p:pic>
          <p:nvPicPr>
            <p:cNvPr id="219" name="Google Shape;219;p1" descr="Dataverse de l&amp;#39;Université Laval"/>
            <p:cNvPicPr preferRelativeResize="0"/>
            <p:nvPr/>
          </p:nvPicPr>
          <p:blipFill rotWithShape="1">
            <a:blip r:embed="rId8">
              <a:alphaModFix/>
            </a:blip>
            <a:srcRect l="36634"/>
            <a:stretch/>
          </p:blipFill>
          <p:spPr>
            <a:xfrm>
              <a:off x="3142864" y="4505331"/>
              <a:ext cx="914921" cy="619410"/>
            </a:xfrm>
            <a:prstGeom prst="rect">
              <a:avLst/>
            </a:prstGeom>
            <a:noFill/>
            <a:ln>
              <a:noFill/>
            </a:ln>
          </p:spPr>
        </p:pic>
      </p:grpSp>
      <p:pic>
        <p:nvPicPr>
          <p:cNvPr id="14" name="Picture 13">
            <a:extLst>
              <a:ext uri="{FF2B5EF4-FFF2-40B4-BE49-F238E27FC236}">
                <a16:creationId xmlns:a16="http://schemas.microsoft.com/office/drawing/2014/main" id="{9E9B2D14-422D-B84E-BF6F-AAE1B24DFF9D}"/>
              </a:ext>
            </a:extLst>
          </p:cNvPr>
          <p:cNvPicPr>
            <a:picLocks noChangeAspect="1"/>
          </p:cNvPicPr>
          <p:nvPr/>
        </p:nvPicPr>
        <p:blipFill rotWithShape="1">
          <a:blip r:embed="rId9">
            <a:extLst>
              <a:ext uri="{28A0092B-C50C-407E-A947-70E740481C1C}">
                <a14:useLocalDpi xmlns:a14="http://schemas.microsoft.com/office/drawing/2010/main" val="0"/>
              </a:ext>
            </a:extLst>
          </a:blip>
          <a:srcRect b="41822"/>
          <a:stretch/>
        </p:blipFill>
        <p:spPr>
          <a:xfrm>
            <a:off x="6617582" y="2348458"/>
            <a:ext cx="1891655" cy="1356883"/>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854ADA96-62E0-7444-A0C7-066769CC3924}"/>
              </a:ext>
            </a:extLst>
          </p:cNvPr>
          <p:cNvSpPr txBox="1"/>
          <p:nvPr/>
        </p:nvSpPr>
        <p:spPr>
          <a:xfrm>
            <a:off x="5947412" y="3780488"/>
            <a:ext cx="3187607" cy="769441"/>
          </a:xfrm>
          <a:prstGeom prst="rect">
            <a:avLst/>
          </a:prstGeom>
          <a:noFill/>
        </p:spPr>
        <p:txBody>
          <a:bodyPr wrap="square" rtlCol="0">
            <a:spAutoFit/>
          </a:bodyPr>
          <a:lstStyle/>
          <a:p>
            <a:pPr algn="ctr"/>
            <a:r>
              <a:rPr lang="en-US" sz="2200" dirty="0">
                <a:solidFill>
                  <a:schemeClr val="bg1"/>
                </a:solidFill>
                <a:latin typeface="Avenir Book" panose="02000503020000020003" pitchFamily="2" charset="0"/>
              </a:rPr>
              <a:t>Dr. Jackie Dawson</a:t>
            </a:r>
          </a:p>
          <a:p>
            <a:pPr algn="ctr"/>
            <a:r>
              <a:rPr lang="en-US" sz="2200" dirty="0">
                <a:solidFill>
                  <a:schemeClr val="bg1"/>
                </a:solidFill>
                <a:latin typeface="Avenir Book" panose="02000503020000020003" pitchFamily="2" charset="0"/>
              </a:rPr>
              <a:t>Scientific Director</a:t>
            </a:r>
          </a:p>
        </p:txBody>
      </p:sp>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45750" y="4395870"/>
            <a:ext cx="543311" cy="605920"/>
          </a:xfrm>
          <a:prstGeom prst="rect">
            <a:avLst/>
          </a:prstGeom>
        </p:spPr>
      </p:pic>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47785" y="4362521"/>
            <a:ext cx="538093" cy="672617"/>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98607" y="4438091"/>
            <a:ext cx="1721557" cy="506181"/>
          </a:xfrm>
          <a:prstGeom prst="rect">
            <a:avLst/>
          </a:prstGeom>
        </p:spPr>
      </p:pic>
      <p:sp>
        <p:nvSpPr>
          <p:cNvPr id="3" name="TextBox 2">
            <a:extLst>
              <a:ext uri="{FF2B5EF4-FFF2-40B4-BE49-F238E27FC236}">
                <a16:creationId xmlns:a16="http://schemas.microsoft.com/office/drawing/2014/main" id="{7F95FF70-C795-18A0-0026-CFB0B3151AC7}"/>
              </a:ext>
            </a:extLst>
          </p:cNvPr>
          <p:cNvSpPr txBox="1"/>
          <p:nvPr/>
        </p:nvSpPr>
        <p:spPr>
          <a:xfrm>
            <a:off x="414660" y="3371552"/>
            <a:ext cx="5169113" cy="523220"/>
          </a:xfrm>
          <a:prstGeom prst="rect">
            <a:avLst/>
          </a:prstGeom>
          <a:noFill/>
        </p:spPr>
        <p:txBody>
          <a:bodyPr wrap="square" rtlCol="0">
            <a:spAutoFit/>
          </a:bodyPr>
          <a:lstStyle/>
          <a:p>
            <a:pPr algn="ctr"/>
            <a:r>
              <a:rPr lang="en-CA" b="0" i="1" u="none" strike="noStrike" dirty="0">
                <a:solidFill>
                  <a:schemeClr val="bg1"/>
                </a:solidFill>
                <a:effectLst/>
                <a:latin typeface="Calibri" panose="020F0502020204030204" pitchFamily="34" charset="0"/>
              </a:rPr>
              <a:t>13</a:t>
            </a:r>
            <a:r>
              <a:rPr lang="en-CA" b="0" i="1" u="none" strike="noStrike" baseline="30000" dirty="0">
                <a:solidFill>
                  <a:schemeClr val="bg1"/>
                </a:solidFill>
                <a:effectLst/>
                <a:latin typeface="Calibri" panose="020F0502020204030204" pitchFamily="34" charset="0"/>
              </a:rPr>
              <a:t>th</a:t>
            </a:r>
            <a:r>
              <a:rPr lang="en-CA" b="0" i="1" u="none" strike="noStrike" dirty="0">
                <a:solidFill>
                  <a:schemeClr val="bg1"/>
                </a:solidFill>
                <a:effectLst/>
                <a:latin typeface="Calibri" panose="020F0502020204030204" pitchFamily="34" charset="0"/>
              </a:rPr>
              <a:t> International Forum of NGOs: “Mobilizing NGOs for the International Decade of Indigenous Languages and Ocean Decade”.</a:t>
            </a:r>
            <a:endParaRPr lang="en-US" i="1" dirty="0">
              <a:solidFill>
                <a:schemeClr val="bg1"/>
              </a:solidFill>
            </a:endParaRPr>
          </a:p>
        </p:txBody>
      </p:sp>
      <p:pic>
        <p:nvPicPr>
          <p:cNvPr id="4" name="Image 1">
            <a:extLst>
              <a:ext uri="{FF2B5EF4-FFF2-40B4-BE49-F238E27FC236}">
                <a16:creationId xmlns:a16="http://schemas.microsoft.com/office/drawing/2014/main" id="{A8AC5E8D-1FB8-4EE4-2D8A-050FFD29731B}"/>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377158" y="131283"/>
            <a:ext cx="2369991" cy="91145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3464424-9992-BF47-AC62-3E832B4BECD0}"/>
              </a:ext>
            </a:extLst>
          </p:cNvPr>
          <p:cNvSpPr/>
          <p:nvPr/>
        </p:nvSpPr>
        <p:spPr>
          <a:xfrm rot="16200000">
            <a:off x="-1533523" y="1533526"/>
            <a:ext cx="5143500" cy="2076452"/>
          </a:xfrm>
          <a:prstGeom prst="rect">
            <a:avLst/>
          </a:prstGeom>
          <a:solidFill>
            <a:srgbClr val="34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TextBox 13">
            <a:extLst>
              <a:ext uri="{FF2B5EF4-FFF2-40B4-BE49-F238E27FC236}">
                <a16:creationId xmlns:a16="http://schemas.microsoft.com/office/drawing/2014/main" id="{EA6E6CA7-DB35-8749-A5BE-FD7E51C7302B}"/>
              </a:ext>
            </a:extLst>
          </p:cNvPr>
          <p:cNvSpPr txBox="1"/>
          <p:nvPr/>
        </p:nvSpPr>
        <p:spPr>
          <a:xfrm>
            <a:off x="54157" y="321489"/>
            <a:ext cx="2076454" cy="1569660"/>
          </a:xfrm>
          <a:prstGeom prst="rect">
            <a:avLst/>
          </a:prstGeom>
          <a:noFill/>
        </p:spPr>
        <p:txBody>
          <a:bodyPr wrap="square" rtlCol="0">
            <a:spAutoFit/>
          </a:bodyPr>
          <a:lstStyle/>
          <a:p>
            <a:r>
              <a:rPr lang="en-US" sz="2400" b="1" dirty="0">
                <a:solidFill>
                  <a:schemeClr val="bg1"/>
                </a:solidFill>
                <a:latin typeface="Avenir Book" panose="02000503020000020003" pitchFamily="2" charset="0"/>
              </a:rPr>
              <a:t>Governance</a:t>
            </a:r>
          </a:p>
          <a:p>
            <a:endParaRPr lang="en-US" sz="2400" dirty="0">
              <a:solidFill>
                <a:schemeClr val="bg1"/>
              </a:solidFill>
              <a:latin typeface="Avenir Book" panose="02000503020000020003" pitchFamily="2" charset="0"/>
            </a:endParaRPr>
          </a:p>
          <a:p>
            <a:r>
              <a:rPr lang="en-US" sz="2400" dirty="0">
                <a:solidFill>
                  <a:schemeClr val="bg1"/>
                </a:solidFill>
                <a:latin typeface="Avenir Book" panose="02000503020000020003" pitchFamily="2" charset="0"/>
              </a:rPr>
              <a:t>Research Management</a:t>
            </a:r>
          </a:p>
        </p:txBody>
      </p:sp>
      <p:pic>
        <p:nvPicPr>
          <p:cNvPr id="16" name="Google Shape;214;p1" descr="Text&#10;&#10;Description automatically generated with low confidence">
            <a:extLst>
              <a:ext uri="{FF2B5EF4-FFF2-40B4-BE49-F238E27FC236}">
                <a16:creationId xmlns:a16="http://schemas.microsoft.com/office/drawing/2014/main" id="{CBE49766-3543-A63C-C248-CCE8A81A52DC}"/>
              </a:ext>
            </a:extLst>
          </p:cNvPr>
          <p:cNvPicPr preferRelativeResize="0"/>
          <p:nvPr/>
        </p:nvPicPr>
        <p:blipFill rotWithShape="1">
          <a:blip r:embed="rId3">
            <a:alphaModFix/>
          </a:blip>
          <a:srcRect t="1" b="45089"/>
          <a:stretch/>
        </p:blipFill>
        <p:spPr>
          <a:xfrm>
            <a:off x="54157" y="4624388"/>
            <a:ext cx="1968140" cy="200025"/>
          </a:xfrm>
          <a:prstGeom prst="rect">
            <a:avLst/>
          </a:prstGeom>
          <a:noFill/>
          <a:ln>
            <a:noFill/>
          </a:ln>
        </p:spPr>
      </p:pic>
      <p:pic>
        <p:nvPicPr>
          <p:cNvPr id="3" name="Picture 2">
            <a:extLst>
              <a:ext uri="{FF2B5EF4-FFF2-40B4-BE49-F238E27FC236}">
                <a16:creationId xmlns:a16="http://schemas.microsoft.com/office/drawing/2014/main" id="{C5CCC58E-6CFF-09F1-735E-83C1F7289B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054"/>
          <a:stretch/>
        </p:blipFill>
        <p:spPr bwMode="auto">
          <a:xfrm>
            <a:off x="2184768" y="249016"/>
            <a:ext cx="6757998" cy="4645467"/>
          </a:xfrm>
          <a:prstGeom prst="rect">
            <a:avLst/>
          </a:prstGeom>
          <a:ln>
            <a:noFill/>
          </a:ln>
          <a:extLst>
            <a:ext uri="{53640926-AAD7-44D8-BBD7-CCE9431645EC}">
              <a14:shadowObscured xmlns:a14="http://schemas.microsoft.com/office/drawing/2010/main"/>
            </a:ext>
          </a:extLst>
        </p:spPr>
      </p:pic>
      <p:pic>
        <p:nvPicPr>
          <p:cNvPr id="2" name="Google Shape;249;p3">
            <a:extLst>
              <a:ext uri="{FF2B5EF4-FFF2-40B4-BE49-F238E27FC236}">
                <a16:creationId xmlns:a16="http://schemas.microsoft.com/office/drawing/2014/main" id="{3AFA5CA1-3DAD-8FC7-889B-6F935DFA8499}"/>
              </a:ext>
            </a:extLst>
          </p:cNvPr>
          <p:cNvPicPr preferRelativeResize="0"/>
          <p:nvPr/>
        </p:nvPicPr>
        <p:blipFill rotWithShape="1">
          <a:blip r:embed="rId5">
            <a:alphaModFix/>
          </a:blip>
          <a:srcRect l="-43" t="11187" r="600" b="4844"/>
          <a:stretch/>
        </p:blipFill>
        <p:spPr>
          <a:xfrm>
            <a:off x="-1" y="-1"/>
            <a:ext cx="9144001" cy="5143501"/>
          </a:xfrm>
          <a:prstGeom prst="rect">
            <a:avLst/>
          </a:prstGeom>
          <a:noFill/>
          <a:ln>
            <a:noFill/>
          </a:ln>
        </p:spPr>
      </p:pic>
      <p:sp>
        <p:nvSpPr>
          <p:cNvPr id="4" name="TextBox 3">
            <a:extLst>
              <a:ext uri="{FF2B5EF4-FFF2-40B4-BE49-F238E27FC236}">
                <a16:creationId xmlns:a16="http://schemas.microsoft.com/office/drawing/2014/main" id="{C2BF20E3-FA61-D376-B22F-9B8B5379CEA1}"/>
              </a:ext>
            </a:extLst>
          </p:cNvPr>
          <p:cNvSpPr txBox="1"/>
          <p:nvPr/>
        </p:nvSpPr>
        <p:spPr>
          <a:xfrm>
            <a:off x="384842" y="266949"/>
            <a:ext cx="8417858" cy="4616648"/>
          </a:xfrm>
          <a:prstGeom prst="rect">
            <a:avLst/>
          </a:prstGeom>
          <a:solidFill>
            <a:schemeClr val="bg1">
              <a:alpha val="80010"/>
            </a:schemeClr>
          </a:solidFill>
        </p:spPr>
        <p:txBody>
          <a:bodyPr wrap="square">
            <a:spAutoFit/>
          </a:bodyPr>
          <a:lstStyle/>
          <a:p>
            <a:pPr algn="l">
              <a:buFont typeface="+mj-lt"/>
              <a:buAutoNum type="arabicPeriod"/>
            </a:pPr>
            <a:r>
              <a:rPr lang="en-CA" b="0" i="0" u="none" strike="noStrike" dirty="0">
                <a:solidFill>
                  <a:srgbClr val="000000"/>
                </a:solidFill>
                <a:effectLst/>
                <a:latin typeface="Times New Roman" panose="02020603050405020304" pitchFamily="18" charset="0"/>
                <a:cs typeface="Times New Roman" panose="02020603050405020304" pitchFamily="18" charset="0"/>
              </a:rPr>
              <a:t>P204 - Fortune, Sarah</a:t>
            </a:r>
          </a:p>
          <a:p>
            <a:pPr marL="457200" algn="l"/>
            <a:r>
              <a:rPr lang="en-CA" b="0" i="1" u="none" strike="noStrike" dirty="0">
                <a:solidFill>
                  <a:srgbClr val="000000"/>
                </a:solidFill>
                <a:effectLst/>
                <a:latin typeface="Times New Roman" panose="02020603050405020304" pitchFamily="18" charset="0"/>
                <a:cs typeface="Times New Roman" panose="02020603050405020304" pitchFamily="18" charset="0"/>
              </a:rPr>
              <a:t>An ecosystem approach to quantifying behavioural and energetic impacts of anthropogenic disturbance to Arctic whales</a:t>
            </a:r>
            <a:endParaRPr lang="en-CA" b="0" i="0" u="none" strike="noStrike" dirty="0">
              <a:solidFill>
                <a:srgbClr val="000000"/>
              </a:solidFill>
              <a:effectLst/>
              <a:latin typeface="Times New Roman" panose="02020603050405020304" pitchFamily="18" charset="0"/>
              <a:cs typeface="Times New Roman" panose="02020603050405020304" pitchFamily="18" charset="0"/>
            </a:endParaRPr>
          </a:p>
          <a:p>
            <a:pPr marL="457200" algn="l"/>
            <a:r>
              <a:rPr lang="en-CA" b="0" i="0" u="none" strike="noStrike" dirty="0">
                <a:solidFill>
                  <a:srgbClr val="000000"/>
                </a:solidFill>
                <a:effectLst/>
                <a:latin typeface="Times New Roman" panose="02020603050405020304" pitchFamily="18" charset="0"/>
                <a:cs typeface="Times New Roman" panose="02020603050405020304" pitchFamily="18" charset="0"/>
              </a:rPr>
              <a:t>Total cost: $150,000</a:t>
            </a:r>
          </a:p>
          <a:p>
            <a:pPr marL="457200" algn="l"/>
            <a:r>
              <a:rPr lang="en-CA" b="0" i="0" u="none" strike="noStrike" dirty="0">
                <a:solidFill>
                  <a:srgbClr val="000000"/>
                </a:solidFill>
                <a:effectLst/>
                <a:latin typeface="Times New Roman" panose="02020603050405020304" pitchFamily="18" charset="0"/>
                <a:cs typeface="Times New Roman" panose="02020603050405020304" pitchFamily="18" charset="0"/>
              </a:rPr>
              <a:t>External cash and in-kind: $2,285,715</a:t>
            </a:r>
          </a:p>
          <a:p>
            <a:pPr marL="457200" algn="l"/>
            <a:r>
              <a:rPr lang="en-CA" b="0" i="0" u="none" strike="noStrike" dirty="0">
                <a:solidFill>
                  <a:srgbClr val="000000"/>
                </a:solidFill>
                <a:effectLst/>
                <a:latin typeface="Times New Roman" panose="02020603050405020304" pitchFamily="18" charset="0"/>
                <a:cs typeface="Times New Roman" panose="02020603050405020304" pitchFamily="18" charset="0"/>
              </a:rPr>
              <a:t> </a:t>
            </a:r>
          </a:p>
          <a:p>
            <a:pPr algn="l">
              <a:buFont typeface="+mj-lt"/>
              <a:buAutoNum type="arabicPeriod" startAt="2"/>
            </a:pPr>
            <a:r>
              <a:rPr lang="en-CA" b="0" i="0" u="none" strike="noStrike" dirty="0">
                <a:solidFill>
                  <a:srgbClr val="000000"/>
                </a:solidFill>
                <a:effectLst/>
                <a:latin typeface="Times New Roman" panose="02020603050405020304" pitchFamily="18" charset="0"/>
                <a:cs typeface="Times New Roman" panose="02020603050405020304" pitchFamily="18" charset="0"/>
              </a:rPr>
              <a:t>P206 - Limoges, Audrey &amp; </a:t>
            </a:r>
            <a:r>
              <a:rPr lang="en-CA" b="0" i="0" u="none" strike="noStrike" dirty="0" err="1">
                <a:solidFill>
                  <a:srgbClr val="000000"/>
                </a:solidFill>
                <a:effectLst/>
                <a:latin typeface="Times New Roman" panose="02020603050405020304" pitchFamily="18" charset="0"/>
                <a:cs typeface="Times New Roman" panose="02020603050405020304" pitchFamily="18" charset="0"/>
              </a:rPr>
              <a:t>Ardyna</a:t>
            </a:r>
            <a:r>
              <a:rPr lang="en-CA" b="0" i="0" u="none" strike="noStrike" dirty="0">
                <a:solidFill>
                  <a:srgbClr val="000000"/>
                </a:solidFill>
                <a:effectLst/>
                <a:latin typeface="Times New Roman" panose="02020603050405020304" pitchFamily="18" charset="0"/>
                <a:cs typeface="Times New Roman" panose="02020603050405020304" pitchFamily="18" charset="0"/>
              </a:rPr>
              <a:t>, Mathieu</a:t>
            </a:r>
          </a:p>
          <a:p>
            <a:pPr indent="457200" algn="l"/>
            <a:r>
              <a:rPr lang="en-CA" b="0" i="1" u="none" strike="noStrike" dirty="0">
                <a:solidFill>
                  <a:srgbClr val="000000"/>
                </a:solidFill>
                <a:effectLst/>
                <a:latin typeface="Times New Roman" panose="02020603050405020304" pitchFamily="18" charset="0"/>
                <a:cs typeface="Times New Roman" panose="02020603050405020304" pitchFamily="18" charset="0"/>
              </a:rPr>
              <a:t>Rapidly changing ecosystem dynamics in the Arctic Ocean’s Last Ice Area (RED-AO)</a:t>
            </a:r>
            <a:endParaRPr lang="en-CA" b="0" i="0" u="none" strike="noStrike" dirty="0">
              <a:solidFill>
                <a:srgbClr val="000000"/>
              </a:solidFill>
              <a:effectLst/>
              <a:latin typeface="Times New Roman" panose="02020603050405020304" pitchFamily="18" charset="0"/>
              <a:cs typeface="Times New Roman" panose="02020603050405020304" pitchFamily="18" charset="0"/>
            </a:endParaRPr>
          </a:p>
          <a:p>
            <a:pPr indent="457200" algn="l"/>
            <a:r>
              <a:rPr lang="en-CA" b="0" i="0" u="none" strike="noStrike" dirty="0">
                <a:solidFill>
                  <a:srgbClr val="000000"/>
                </a:solidFill>
                <a:effectLst/>
                <a:latin typeface="Times New Roman" panose="02020603050405020304" pitchFamily="18" charset="0"/>
                <a:cs typeface="Times New Roman" panose="02020603050405020304" pitchFamily="18" charset="0"/>
              </a:rPr>
              <a:t>Total cost: $350,000</a:t>
            </a:r>
          </a:p>
          <a:p>
            <a:pPr indent="457200" algn="l"/>
            <a:r>
              <a:rPr lang="en-CA" b="0" i="0" u="none" strike="noStrike" dirty="0">
                <a:solidFill>
                  <a:srgbClr val="000000"/>
                </a:solidFill>
                <a:effectLst/>
                <a:latin typeface="Times New Roman" panose="02020603050405020304" pitchFamily="18" charset="0"/>
                <a:cs typeface="Times New Roman" panose="02020603050405020304" pitchFamily="18" charset="0"/>
              </a:rPr>
              <a:t>External cash and in-kind: $1,712,024</a:t>
            </a:r>
          </a:p>
          <a:p>
            <a:pPr algn="l"/>
            <a:r>
              <a:rPr lang="en-CA" b="0" i="0" u="none" strike="noStrike" dirty="0">
                <a:solidFill>
                  <a:srgbClr val="000000"/>
                </a:solidFill>
                <a:effectLst/>
                <a:latin typeface="Times New Roman" panose="02020603050405020304" pitchFamily="18" charset="0"/>
                <a:cs typeface="Times New Roman" panose="02020603050405020304" pitchFamily="18" charset="0"/>
              </a:rPr>
              <a:t> </a:t>
            </a:r>
          </a:p>
          <a:p>
            <a:pPr algn="l">
              <a:buFont typeface="+mj-lt"/>
              <a:buAutoNum type="arabicPeriod" startAt="3"/>
            </a:pPr>
            <a:r>
              <a:rPr lang="en-CA" b="0" i="0" u="none" strike="noStrike" dirty="0">
                <a:solidFill>
                  <a:srgbClr val="000000"/>
                </a:solidFill>
                <a:effectLst/>
                <a:latin typeface="Times New Roman" panose="02020603050405020304" pitchFamily="18" charset="0"/>
                <a:cs typeface="Times New Roman" panose="02020603050405020304" pitchFamily="18" charset="0"/>
              </a:rPr>
              <a:t>P221 - Mueller, Derek</a:t>
            </a:r>
          </a:p>
          <a:p>
            <a:pPr indent="457200" algn="l"/>
            <a:r>
              <a:rPr lang="en-CA" b="0" i="1" u="none" strike="noStrike" dirty="0">
                <a:solidFill>
                  <a:srgbClr val="000000"/>
                </a:solidFill>
                <a:effectLst/>
                <a:latin typeface="Times New Roman" panose="02020603050405020304" pitchFamily="18" charset="0"/>
                <a:cs typeface="Times New Roman" panose="02020603050405020304" pitchFamily="18" charset="0"/>
              </a:rPr>
              <a:t>Weather and </a:t>
            </a:r>
            <a:r>
              <a:rPr lang="en-CA" b="0" i="1" u="none" strike="noStrike" dirty="0" err="1">
                <a:solidFill>
                  <a:srgbClr val="000000"/>
                </a:solidFill>
                <a:effectLst/>
                <a:latin typeface="Times New Roman" panose="02020603050405020304" pitchFamily="18" charset="0"/>
                <a:cs typeface="Times New Roman" panose="02020603050405020304" pitchFamily="18" charset="0"/>
              </a:rPr>
              <a:t>aajurait</a:t>
            </a:r>
            <a:r>
              <a:rPr lang="en-CA" b="0" i="1" u="none" strike="noStrike" dirty="0">
                <a:solidFill>
                  <a:srgbClr val="000000"/>
                </a:solidFill>
                <a:effectLst/>
                <a:latin typeface="Times New Roman" panose="02020603050405020304" pitchFamily="18" charset="0"/>
                <a:cs typeface="Times New Roman" panose="02020603050405020304" pitchFamily="18" charset="0"/>
              </a:rPr>
              <a:t> (lead) monitoring for sea ice safety during the break-up season</a:t>
            </a:r>
            <a:endParaRPr lang="en-CA" b="0" i="0" u="none" strike="noStrike" dirty="0">
              <a:solidFill>
                <a:srgbClr val="000000"/>
              </a:solidFill>
              <a:effectLst/>
              <a:latin typeface="Times New Roman" panose="02020603050405020304" pitchFamily="18" charset="0"/>
              <a:cs typeface="Times New Roman" panose="02020603050405020304" pitchFamily="18" charset="0"/>
            </a:endParaRPr>
          </a:p>
          <a:p>
            <a:pPr indent="457200" algn="l"/>
            <a:r>
              <a:rPr lang="en-CA" b="0" i="0" u="none" strike="noStrike" dirty="0">
                <a:solidFill>
                  <a:srgbClr val="000000"/>
                </a:solidFill>
                <a:effectLst/>
                <a:latin typeface="Times New Roman" panose="02020603050405020304" pitchFamily="18" charset="0"/>
                <a:cs typeface="Times New Roman" panose="02020603050405020304" pitchFamily="18" charset="0"/>
              </a:rPr>
              <a:t>Total cost: $194,680</a:t>
            </a:r>
          </a:p>
          <a:p>
            <a:pPr algn="l"/>
            <a:r>
              <a:rPr lang="en-CA" b="0" i="0" u="none" strike="noStrike" dirty="0">
                <a:solidFill>
                  <a:srgbClr val="000000"/>
                </a:solidFill>
                <a:effectLst/>
                <a:latin typeface="Times New Roman" panose="02020603050405020304" pitchFamily="18" charset="0"/>
                <a:cs typeface="Times New Roman" panose="02020603050405020304" pitchFamily="18" charset="0"/>
              </a:rPr>
              <a:t>            External cash and in-kind: $307,000</a:t>
            </a:r>
          </a:p>
          <a:p>
            <a:pPr algn="l"/>
            <a:r>
              <a:rPr lang="en-CA" b="0" i="0" u="none" strike="noStrike" dirty="0">
                <a:solidFill>
                  <a:srgbClr val="000000"/>
                </a:solidFill>
                <a:effectLst/>
                <a:latin typeface="Times New Roman" panose="02020603050405020304" pitchFamily="18" charset="0"/>
                <a:cs typeface="Times New Roman" panose="02020603050405020304" pitchFamily="18" charset="0"/>
              </a:rPr>
              <a:t> </a:t>
            </a:r>
          </a:p>
          <a:p>
            <a:pPr algn="l">
              <a:buFont typeface="+mj-lt"/>
              <a:buAutoNum type="arabicPeriod" startAt="4"/>
            </a:pPr>
            <a:r>
              <a:rPr lang="en-CA" b="0" i="0" u="none" strike="noStrike" dirty="0">
                <a:solidFill>
                  <a:srgbClr val="000000"/>
                </a:solidFill>
                <a:effectLst/>
                <a:latin typeface="Times New Roman" panose="02020603050405020304" pitchFamily="18" charset="0"/>
                <a:cs typeface="Times New Roman" panose="02020603050405020304" pitchFamily="18" charset="0"/>
              </a:rPr>
              <a:t>P209 - Sharma, Sapna </a:t>
            </a:r>
          </a:p>
          <a:p>
            <a:pPr marL="457200" algn="l"/>
            <a:r>
              <a:rPr lang="en-CA" b="0" i="1" u="none" strike="noStrike" dirty="0">
                <a:solidFill>
                  <a:srgbClr val="000000"/>
                </a:solidFill>
                <a:effectLst/>
                <a:latin typeface="Times New Roman" panose="02020603050405020304" pitchFamily="18" charset="0"/>
                <a:cs typeface="Times New Roman" panose="02020603050405020304" pitchFamily="18" charset="0"/>
              </a:rPr>
              <a:t>Future Arctic Mobilities: Informing transportation adaptation through climate observations and model projections of changing snow and ice</a:t>
            </a:r>
            <a:endParaRPr lang="en-CA" b="0" i="0" u="none" strike="noStrike" dirty="0">
              <a:solidFill>
                <a:srgbClr val="000000"/>
              </a:solidFill>
              <a:effectLst/>
              <a:latin typeface="Times New Roman" panose="02020603050405020304" pitchFamily="18" charset="0"/>
              <a:cs typeface="Times New Roman" panose="02020603050405020304" pitchFamily="18" charset="0"/>
            </a:endParaRPr>
          </a:p>
          <a:p>
            <a:pPr marL="457200" algn="l"/>
            <a:r>
              <a:rPr lang="en-CA" b="0" i="0" u="none" strike="noStrike" dirty="0">
                <a:solidFill>
                  <a:srgbClr val="000000"/>
                </a:solidFill>
                <a:effectLst/>
                <a:latin typeface="Times New Roman" panose="02020603050405020304" pitchFamily="18" charset="0"/>
                <a:cs typeface="Times New Roman" panose="02020603050405020304" pitchFamily="18" charset="0"/>
              </a:rPr>
              <a:t>Total cost: $256,500</a:t>
            </a:r>
          </a:p>
          <a:p>
            <a:pPr marL="457200" algn="l"/>
            <a:r>
              <a:rPr lang="en-CA" b="0" i="0" u="none" strike="noStrike" dirty="0">
                <a:solidFill>
                  <a:srgbClr val="000000"/>
                </a:solidFill>
                <a:effectLst/>
                <a:latin typeface="Times New Roman" panose="02020603050405020304" pitchFamily="18" charset="0"/>
                <a:cs typeface="Times New Roman" panose="02020603050405020304" pitchFamily="18" charset="0"/>
              </a:rPr>
              <a:t>External cash and in-kind: $99,000</a:t>
            </a:r>
          </a:p>
        </p:txBody>
      </p:sp>
      <p:pic>
        <p:nvPicPr>
          <p:cNvPr id="5" name="Picture 4">
            <a:extLst>
              <a:ext uri="{FF2B5EF4-FFF2-40B4-BE49-F238E27FC236}">
                <a16:creationId xmlns:a16="http://schemas.microsoft.com/office/drawing/2014/main" id="{AD5B5024-C12B-1C32-BCE6-F717837C57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61052" y="730384"/>
            <a:ext cx="1623927" cy="1160765"/>
          </a:xfrm>
          <a:prstGeom prst="rect">
            <a:avLst/>
          </a:prstGeom>
        </p:spPr>
      </p:pic>
    </p:spTree>
    <p:extLst>
      <p:ext uri="{BB962C8B-B14F-4D97-AF65-F5344CB8AC3E}">
        <p14:creationId xmlns:p14="http://schemas.microsoft.com/office/powerpoint/2010/main" val="565146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EA6E6CA7-DB35-8749-A5BE-FD7E51C7302B}"/>
              </a:ext>
            </a:extLst>
          </p:cNvPr>
          <p:cNvSpPr txBox="1"/>
          <p:nvPr/>
        </p:nvSpPr>
        <p:spPr>
          <a:xfrm>
            <a:off x="2119748" y="256227"/>
            <a:ext cx="6851777" cy="523220"/>
          </a:xfrm>
          <a:prstGeom prst="rect">
            <a:avLst/>
          </a:prstGeom>
          <a:noFill/>
        </p:spPr>
        <p:txBody>
          <a:bodyPr wrap="square" rtlCol="0">
            <a:spAutoFit/>
          </a:bodyPr>
          <a:lstStyle/>
          <a:p>
            <a:r>
              <a:rPr lang="en-US" sz="2800" dirty="0">
                <a:solidFill>
                  <a:schemeClr val="bg1"/>
                </a:solidFill>
                <a:latin typeface="Avenir Book" panose="02000503020000020003" pitchFamily="2" charset="0"/>
              </a:rPr>
              <a:t>Network Initiatives (2021-2022)</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8083" y="0"/>
            <a:ext cx="7275106" cy="5143500"/>
          </a:xfrm>
          <a:prstGeom prst="rect">
            <a:avLst/>
          </a:prstGeom>
        </p:spPr>
      </p:pic>
      <p:sp>
        <p:nvSpPr>
          <p:cNvPr id="8" name="Rectangle 7">
            <a:extLst>
              <a:ext uri="{FF2B5EF4-FFF2-40B4-BE49-F238E27FC236}">
                <a16:creationId xmlns:a16="http://schemas.microsoft.com/office/drawing/2014/main" id="{F3464424-9992-BF47-AC62-3E832B4BECD0}"/>
              </a:ext>
            </a:extLst>
          </p:cNvPr>
          <p:cNvSpPr/>
          <p:nvPr/>
        </p:nvSpPr>
        <p:spPr>
          <a:xfrm rot="16200000">
            <a:off x="-1617708" y="1617711"/>
            <a:ext cx="5143500" cy="1908082"/>
          </a:xfrm>
          <a:prstGeom prst="rect">
            <a:avLst/>
          </a:prstGeom>
          <a:solidFill>
            <a:srgbClr val="34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a:extLst>
              <a:ext uri="{FF2B5EF4-FFF2-40B4-BE49-F238E27FC236}">
                <a16:creationId xmlns:a16="http://schemas.microsoft.com/office/drawing/2014/main" id="{EA6E6CA7-DB35-8749-A5BE-FD7E51C7302B}"/>
              </a:ext>
            </a:extLst>
          </p:cNvPr>
          <p:cNvSpPr txBox="1"/>
          <p:nvPr/>
        </p:nvSpPr>
        <p:spPr>
          <a:xfrm>
            <a:off x="0" y="294327"/>
            <a:ext cx="2076454" cy="769441"/>
          </a:xfrm>
          <a:prstGeom prst="rect">
            <a:avLst/>
          </a:prstGeom>
          <a:noFill/>
        </p:spPr>
        <p:txBody>
          <a:bodyPr wrap="square" rtlCol="0">
            <a:spAutoFit/>
          </a:bodyPr>
          <a:lstStyle/>
          <a:p>
            <a:r>
              <a:rPr lang="en-US" sz="2400" b="1" dirty="0">
                <a:solidFill>
                  <a:schemeClr val="bg1"/>
                </a:solidFill>
                <a:latin typeface="Avenir Book" panose="02000503020000020003" pitchFamily="2" charset="0"/>
              </a:rPr>
              <a:t>4-8 Dec.</a:t>
            </a:r>
          </a:p>
          <a:p>
            <a:r>
              <a:rPr lang="en-US" sz="2000" dirty="0">
                <a:solidFill>
                  <a:schemeClr val="bg1"/>
                </a:solidFill>
                <a:latin typeface="Avenir Book" panose="02000503020000020003" pitchFamily="2" charset="0"/>
              </a:rPr>
              <a:t>Toronto, ON.</a:t>
            </a:r>
          </a:p>
        </p:txBody>
      </p:sp>
      <p:pic>
        <p:nvPicPr>
          <p:cNvPr id="10" name="Google Shape;214;p1" descr="Text&#10;&#10;Description automatically generated with low confidence">
            <a:extLst>
              <a:ext uri="{FF2B5EF4-FFF2-40B4-BE49-F238E27FC236}">
                <a16:creationId xmlns:a16="http://schemas.microsoft.com/office/drawing/2014/main" id="{CBE49766-3543-A63C-C248-CCE8A81A52DC}"/>
              </a:ext>
            </a:extLst>
          </p:cNvPr>
          <p:cNvPicPr preferRelativeResize="0"/>
          <p:nvPr/>
        </p:nvPicPr>
        <p:blipFill rotWithShape="1">
          <a:blip r:embed="rId4">
            <a:alphaModFix/>
          </a:blip>
          <a:srcRect t="1" b="45089"/>
          <a:stretch/>
        </p:blipFill>
        <p:spPr>
          <a:xfrm>
            <a:off x="-60058" y="4652963"/>
            <a:ext cx="1968140" cy="200025"/>
          </a:xfrm>
          <a:prstGeom prst="rect">
            <a:avLst/>
          </a:prstGeom>
          <a:noFill/>
          <a:ln>
            <a:noFill/>
          </a:ln>
        </p:spPr>
      </p:pic>
      <p:sp>
        <p:nvSpPr>
          <p:cNvPr id="2" name="TextBox 1">
            <a:extLst>
              <a:ext uri="{FF2B5EF4-FFF2-40B4-BE49-F238E27FC236}">
                <a16:creationId xmlns:a16="http://schemas.microsoft.com/office/drawing/2014/main" id="{CCFE8F04-6DC9-22AF-FB91-63C989375F4A}"/>
              </a:ext>
            </a:extLst>
          </p:cNvPr>
          <p:cNvSpPr txBox="1"/>
          <p:nvPr/>
        </p:nvSpPr>
        <p:spPr>
          <a:xfrm>
            <a:off x="125599" y="2295927"/>
            <a:ext cx="1656885" cy="954107"/>
          </a:xfrm>
          <a:prstGeom prst="rect">
            <a:avLst/>
          </a:prstGeom>
          <a:solidFill>
            <a:srgbClr val="C00000"/>
          </a:solidFill>
          <a:ln>
            <a:solidFill>
              <a:schemeClr val="tx1"/>
            </a:solidFill>
          </a:ln>
        </p:spPr>
        <p:txBody>
          <a:bodyPr wrap="square" rtlCol="0">
            <a:spAutoFit/>
          </a:bodyPr>
          <a:lstStyle/>
          <a:p>
            <a:pPr algn="ctr"/>
            <a:r>
              <a:rPr lang="en-CA"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Plenary:</a:t>
            </a:r>
          </a:p>
          <a:p>
            <a:pPr algn="ctr"/>
            <a:r>
              <a:rPr lang="en-CA"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Ocean Decade Initiatives for a Changing Arctic</a:t>
            </a:r>
            <a:r>
              <a:rPr lang="en-CA" dirty="0">
                <a:solidFill>
                  <a:schemeClr val="bg1"/>
                </a:solidFill>
                <a:effectLst/>
              </a:rPr>
              <a:t> </a:t>
            </a:r>
            <a:endParaRPr lang="en-US" dirty="0">
              <a:solidFill>
                <a:schemeClr val="bg1"/>
              </a:solidFill>
            </a:endParaRPr>
          </a:p>
        </p:txBody>
      </p:sp>
      <p:cxnSp>
        <p:nvCxnSpPr>
          <p:cNvPr id="11" name="Curved Connector 10">
            <a:extLst>
              <a:ext uri="{FF2B5EF4-FFF2-40B4-BE49-F238E27FC236}">
                <a16:creationId xmlns:a16="http://schemas.microsoft.com/office/drawing/2014/main" id="{8140F330-BFB0-9552-95E4-816D97ECAAF9}"/>
              </a:ext>
            </a:extLst>
          </p:cNvPr>
          <p:cNvCxnSpPr>
            <a:cxnSpLocks/>
            <a:stCxn id="14" idx="2"/>
          </p:cNvCxnSpPr>
          <p:nvPr/>
        </p:nvCxnSpPr>
        <p:spPr>
          <a:xfrm rot="10800000" flipV="1">
            <a:off x="1782484" y="1733488"/>
            <a:ext cx="4411488" cy="1099363"/>
          </a:xfrm>
          <a:prstGeom prst="curvedConnector3">
            <a:avLst>
              <a:gd name="adj1" fmla="val 50000"/>
            </a:avLst>
          </a:prstGeom>
          <a:ln w="984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C73E700-5001-8205-0E36-A935061603FD}"/>
              </a:ext>
            </a:extLst>
          </p:cNvPr>
          <p:cNvSpPr/>
          <p:nvPr/>
        </p:nvSpPr>
        <p:spPr>
          <a:xfrm>
            <a:off x="6193972" y="1427748"/>
            <a:ext cx="1589314" cy="61148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71546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0A69036-52DF-D7F4-CF7A-A8FF2B489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7291" y="1982391"/>
            <a:ext cx="5040948" cy="3161109"/>
          </a:xfrm>
          <a:prstGeom prst="rect">
            <a:avLst/>
          </a:prstGeom>
        </p:spPr>
      </p:pic>
      <p:pic>
        <p:nvPicPr>
          <p:cNvPr id="16" name="Picture 15">
            <a:extLst>
              <a:ext uri="{FF2B5EF4-FFF2-40B4-BE49-F238E27FC236}">
                <a16:creationId xmlns:a16="http://schemas.microsoft.com/office/drawing/2014/main" id="{A18E9717-3979-DFCE-FF49-D4227EE736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3048" y="1799347"/>
            <a:ext cx="1910953" cy="3344153"/>
          </a:xfrm>
          <a:prstGeom prst="rect">
            <a:avLst/>
          </a:prstGeom>
        </p:spPr>
      </p:pic>
      <p:pic>
        <p:nvPicPr>
          <p:cNvPr id="11" name="Grafik 2" descr="Ein Bild, das Wasser, Natur, draußen, Eis enthält.&#10;&#10;Automatisch generierte Beschreibung">
            <a:extLst>
              <a:ext uri="{FF2B5EF4-FFF2-40B4-BE49-F238E27FC236}">
                <a16:creationId xmlns:a16="http://schemas.microsoft.com/office/drawing/2014/main" id="{AF79E304-CF46-484E-859A-A445EFFAA457}"/>
              </a:ext>
            </a:extLst>
          </p:cNvPr>
          <p:cNvPicPr>
            <a:picLocks noChangeAspect="1"/>
          </p:cNvPicPr>
          <p:nvPr/>
        </p:nvPicPr>
        <p:blipFill>
          <a:blip r:embed="rId5"/>
          <a:stretch>
            <a:fillRect/>
          </a:stretch>
        </p:blipFill>
        <p:spPr>
          <a:xfrm>
            <a:off x="1" y="2421732"/>
            <a:ext cx="3482483" cy="2721769"/>
          </a:xfrm>
          <a:prstGeom prst="rect">
            <a:avLst/>
          </a:prstGeom>
        </p:spPr>
      </p:pic>
      <p:sp>
        <p:nvSpPr>
          <p:cNvPr id="3" name="Rectangle 2">
            <a:extLst>
              <a:ext uri="{FF2B5EF4-FFF2-40B4-BE49-F238E27FC236}">
                <a16:creationId xmlns:a16="http://schemas.microsoft.com/office/drawing/2014/main" id="{6AAF8A46-349E-2833-BB73-9EA663914197}"/>
              </a:ext>
            </a:extLst>
          </p:cNvPr>
          <p:cNvSpPr/>
          <p:nvPr/>
        </p:nvSpPr>
        <p:spPr>
          <a:xfrm>
            <a:off x="0" y="4514199"/>
            <a:ext cx="9144000" cy="629301"/>
          </a:xfrm>
          <a:prstGeom prst="rect">
            <a:avLst/>
          </a:prstGeom>
          <a:solidFill>
            <a:srgbClr val="3E4953"/>
          </a:solidFill>
          <a:ln>
            <a:solidFill>
              <a:srgbClr val="3E49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14821F99-32C4-664F-82A4-2E9C63099298}"/>
              </a:ext>
            </a:extLst>
          </p:cNvPr>
          <p:cNvGrpSpPr/>
          <p:nvPr/>
        </p:nvGrpSpPr>
        <p:grpSpPr>
          <a:xfrm>
            <a:off x="-411533" y="-556966"/>
            <a:ext cx="10333514" cy="3736840"/>
            <a:chOff x="-996215" y="-955162"/>
            <a:chExt cx="10350770" cy="4982453"/>
          </a:xfrm>
        </p:grpSpPr>
        <p:sp>
          <p:nvSpPr>
            <p:cNvPr id="13" name="Freeform 12">
              <a:extLst>
                <a:ext uri="{FF2B5EF4-FFF2-40B4-BE49-F238E27FC236}">
                  <a16:creationId xmlns:a16="http://schemas.microsoft.com/office/drawing/2014/main" id="{AF50A09C-66FD-FC4C-B0A3-5A2CC34296BB}"/>
                </a:ext>
              </a:extLst>
            </p:cNvPr>
            <p:cNvSpPr/>
            <p:nvPr/>
          </p:nvSpPr>
          <p:spPr>
            <a:xfrm rot="21195244">
              <a:off x="-301470" y="-536452"/>
              <a:ext cx="9656025" cy="4563743"/>
            </a:xfrm>
            <a:custGeom>
              <a:avLst/>
              <a:gdLst>
                <a:gd name="connsiteX0" fmla="*/ 526609 w 9609446"/>
                <a:gd name="connsiteY0" fmla="*/ 0 h 4452002"/>
                <a:gd name="connsiteX1" fmla="*/ 9609446 w 9609446"/>
                <a:gd name="connsiteY1" fmla="*/ 1074371 h 4452002"/>
                <a:gd name="connsiteX2" fmla="*/ 9209920 w 9609446"/>
                <a:gd name="connsiteY2" fmla="*/ 4452002 h 4452002"/>
                <a:gd name="connsiteX3" fmla="*/ 0 w 9609446"/>
                <a:gd name="connsiteY3" fmla="*/ 4452002 h 4452002"/>
              </a:gdLst>
              <a:ahLst/>
              <a:cxnLst>
                <a:cxn ang="0">
                  <a:pos x="connsiteX0" y="connsiteY0"/>
                </a:cxn>
                <a:cxn ang="0">
                  <a:pos x="connsiteX1" y="connsiteY1"/>
                </a:cxn>
                <a:cxn ang="0">
                  <a:pos x="connsiteX2" y="connsiteY2"/>
                </a:cxn>
                <a:cxn ang="0">
                  <a:pos x="connsiteX3" y="connsiteY3"/>
                </a:cxn>
              </a:cxnLst>
              <a:rect l="l" t="t" r="r" b="b"/>
              <a:pathLst>
                <a:path w="9609446" h="4452002">
                  <a:moveTo>
                    <a:pt x="526609" y="0"/>
                  </a:moveTo>
                  <a:lnTo>
                    <a:pt x="9609446" y="1074371"/>
                  </a:lnTo>
                  <a:lnTo>
                    <a:pt x="9209920" y="4452002"/>
                  </a:lnTo>
                  <a:lnTo>
                    <a:pt x="0" y="4452002"/>
                  </a:lnTo>
                  <a:close/>
                </a:path>
              </a:pathLst>
            </a:custGeom>
            <a:solidFill>
              <a:srgbClr val="5492CD">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en-US" sz="1050" dirty="0"/>
                <a:t> </a:t>
              </a:r>
            </a:p>
          </p:txBody>
        </p:sp>
        <p:sp>
          <p:nvSpPr>
            <p:cNvPr id="14" name="Freeform 13">
              <a:extLst>
                <a:ext uri="{FF2B5EF4-FFF2-40B4-BE49-F238E27FC236}">
                  <a16:creationId xmlns:a16="http://schemas.microsoft.com/office/drawing/2014/main" id="{BE886D19-1C71-8B4C-BA32-AF08D1A47D62}"/>
                </a:ext>
              </a:extLst>
            </p:cNvPr>
            <p:cNvSpPr/>
            <p:nvPr/>
          </p:nvSpPr>
          <p:spPr>
            <a:xfrm rot="21195244">
              <a:off x="-996215" y="-955162"/>
              <a:ext cx="9971692" cy="3718938"/>
            </a:xfrm>
            <a:custGeom>
              <a:avLst/>
              <a:gdLst>
                <a:gd name="connsiteX0" fmla="*/ 489969 w 9570662"/>
                <a:gd name="connsiteY0" fmla="*/ 0 h 4142248"/>
                <a:gd name="connsiteX1" fmla="*/ 9570662 w 9570662"/>
                <a:gd name="connsiteY1" fmla="*/ 1074117 h 4142248"/>
                <a:gd name="connsiteX2" fmla="*/ 9207746 w 9570662"/>
                <a:gd name="connsiteY2" fmla="*/ 4142248 h 4142248"/>
                <a:gd name="connsiteX3" fmla="*/ 0 w 9570662"/>
                <a:gd name="connsiteY3" fmla="*/ 4142248 h 4142248"/>
              </a:gdLst>
              <a:ahLst/>
              <a:cxnLst>
                <a:cxn ang="0">
                  <a:pos x="connsiteX0" y="connsiteY0"/>
                </a:cxn>
                <a:cxn ang="0">
                  <a:pos x="connsiteX1" y="connsiteY1"/>
                </a:cxn>
                <a:cxn ang="0">
                  <a:pos x="connsiteX2" y="connsiteY2"/>
                </a:cxn>
                <a:cxn ang="0">
                  <a:pos x="connsiteX3" y="connsiteY3"/>
                </a:cxn>
              </a:cxnLst>
              <a:rect l="l" t="t" r="r" b="b"/>
              <a:pathLst>
                <a:path w="9570662" h="4142248">
                  <a:moveTo>
                    <a:pt x="489969" y="0"/>
                  </a:moveTo>
                  <a:lnTo>
                    <a:pt x="9570662" y="1074117"/>
                  </a:lnTo>
                  <a:lnTo>
                    <a:pt x="9207746" y="4142248"/>
                  </a:lnTo>
                  <a:lnTo>
                    <a:pt x="0" y="4142248"/>
                  </a:lnTo>
                  <a:close/>
                </a:path>
              </a:pathLst>
            </a:custGeom>
            <a:solidFill>
              <a:srgbClr val="3E495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en-US" sz="1050" dirty="0"/>
                <a:t> </a:t>
              </a:r>
            </a:p>
          </p:txBody>
        </p:sp>
      </p:grpSp>
      <p:sp>
        <p:nvSpPr>
          <p:cNvPr id="22" name="Rectangle 21">
            <a:extLst>
              <a:ext uri="{FF2B5EF4-FFF2-40B4-BE49-F238E27FC236}">
                <a16:creationId xmlns:a16="http://schemas.microsoft.com/office/drawing/2014/main" id="{F5EBB7ED-1F46-D268-F09E-C65D7DE275A7}"/>
              </a:ext>
            </a:extLst>
          </p:cNvPr>
          <p:cNvSpPr/>
          <p:nvPr/>
        </p:nvSpPr>
        <p:spPr>
          <a:xfrm>
            <a:off x="3042001" y="4453774"/>
            <a:ext cx="1524000" cy="74144"/>
          </a:xfrm>
          <a:prstGeom prst="rect">
            <a:avLst/>
          </a:prstGeom>
          <a:solidFill>
            <a:srgbClr val="3443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53B2120-81DB-D376-E123-8E12ECF7B2BC}"/>
              </a:ext>
            </a:extLst>
          </p:cNvPr>
          <p:cNvSpPr/>
          <p:nvPr/>
        </p:nvSpPr>
        <p:spPr>
          <a:xfrm>
            <a:off x="1518785" y="4453774"/>
            <a:ext cx="1524000" cy="74144"/>
          </a:xfrm>
          <a:prstGeom prst="rect">
            <a:avLst/>
          </a:prstGeom>
          <a:solidFill>
            <a:srgbClr val="0078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5B3F04C-727C-079C-4771-FC69D3CF41B4}"/>
              </a:ext>
            </a:extLst>
          </p:cNvPr>
          <p:cNvSpPr/>
          <p:nvPr/>
        </p:nvSpPr>
        <p:spPr>
          <a:xfrm>
            <a:off x="4569640" y="4453774"/>
            <a:ext cx="1524000" cy="74144"/>
          </a:xfrm>
          <a:prstGeom prst="rect">
            <a:avLst/>
          </a:prstGeom>
          <a:solidFill>
            <a:srgbClr val="9DA9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9DFC361-6F34-93C2-B8E6-4D091408A7F6}"/>
              </a:ext>
            </a:extLst>
          </p:cNvPr>
          <p:cNvSpPr/>
          <p:nvPr/>
        </p:nvSpPr>
        <p:spPr>
          <a:xfrm>
            <a:off x="6094971" y="4453774"/>
            <a:ext cx="1524000" cy="74144"/>
          </a:xfrm>
          <a:prstGeom prst="rect">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31F149D-8FD7-A1FC-0248-A0CB5D41EF95}"/>
              </a:ext>
            </a:extLst>
          </p:cNvPr>
          <p:cNvSpPr/>
          <p:nvPr/>
        </p:nvSpPr>
        <p:spPr>
          <a:xfrm>
            <a:off x="-8076" y="4453774"/>
            <a:ext cx="1550502" cy="71730"/>
          </a:xfrm>
          <a:prstGeom prst="rect">
            <a:avLst/>
          </a:prstGeom>
          <a:solidFill>
            <a:srgbClr val="009F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9C72915-6D3B-D9AC-A39A-30217A0EE5E2}"/>
              </a:ext>
            </a:extLst>
          </p:cNvPr>
          <p:cNvSpPr/>
          <p:nvPr/>
        </p:nvSpPr>
        <p:spPr>
          <a:xfrm>
            <a:off x="7618970" y="4453774"/>
            <a:ext cx="1546317" cy="74144"/>
          </a:xfrm>
          <a:prstGeom prst="rect">
            <a:avLst/>
          </a:prstGeom>
          <a:solidFill>
            <a:srgbClr val="FF33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Google Shape;216;p1" descr="Global Affairs Canada signature, Government of Canada signature and Canada  wordmark"/>
          <p:cNvPicPr preferRelativeResize="0"/>
          <p:nvPr/>
        </p:nvPicPr>
        <p:blipFill rotWithShape="1">
          <a:blip r:embed="rId6">
            <a:alphaModFix/>
          </a:blip>
          <a:srcRect/>
          <a:stretch/>
        </p:blipFill>
        <p:spPr>
          <a:xfrm>
            <a:off x="402789" y="4698410"/>
            <a:ext cx="1118441" cy="274597"/>
          </a:xfrm>
          <a:prstGeom prst="rect">
            <a:avLst/>
          </a:prstGeom>
          <a:noFill/>
          <a:ln>
            <a:noFill/>
          </a:ln>
        </p:spPr>
      </p:pic>
      <p:pic>
        <p:nvPicPr>
          <p:cNvPr id="35" name="Google Shape;212;p1" descr="Networks of Centres of Excellence of Canada (NCE) - C2MI"/>
          <p:cNvPicPr preferRelativeResize="0"/>
          <p:nvPr/>
        </p:nvPicPr>
        <p:blipFill rotWithShape="1">
          <a:blip r:embed="rId7">
            <a:alphaModFix/>
          </a:blip>
          <a:srcRect/>
          <a:stretch/>
        </p:blipFill>
        <p:spPr>
          <a:xfrm>
            <a:off x="3165544" y="4549791"/>
            <a:ext cx="594576" cy="593709"/>
          </a:xfrm>
          <a:prstGeom prst="rect">
            <a:avLst/>
          </a:prstGeom>
          <a:noFill/>
          <a:ln>
            <a:noFill/>
          </a:ln>
        </p:spPr>
      </p:pic>
      <p:pic>
        <p:nvPicPr>
          <p:cNvPr id="36" name="Google Shape;213;p1" descr="Download logos | Brand | University of Ottawa"/>
          <p:cNvPicPr preferRelativeResize="0"/>
          <p:nvPr/>
        </p:nvPicPr>
        <p:blipFill rotWithShape="1">
          <a:blip r:embed="rId8">
            <a:alphaModFix/>
          </a:blip>
          <a:srcRect/>
          <a:stretch/>
        </p:blipFill>
        <p:spPr>
          <a:xfrm>
            <a:off x="7816377" y="4572569"/>
            <a:ext cx="617134" cy="522612"/>
          </a:xfrm>
          <a:prstGeom prst="rect">
            <a:avLst/>
          </a:prstGeom>
          <a:noFill/>
          <a:ln>
            <a:noFill/>
          </a:ln>
        </p:spPr>
      </p:pic>
      <p:grpSp>
        <p:nvGrpSpPr>
          <p:cNvPr id="38" name="Google Shape;217;p1"/>
          <p:cNvGrpSpPr/>
          <p:nvPr/>
        </p:nvGrpSpPr>
        <p:grpSpPr>
          <a:xfrm>
            <a:off x="5132972" y="4602337"/>
            <a:ext cx="1239691" cy="565969"/>
            <a:chOff x="2701037" y="4505331"/>
            <a:chExt cx="1356748" cy="619410"/>
          </a:xfrm>
        </p:grpSpPr>
        <p:pic>
          <p:nvPicPr>
            <p:cNvPr id="39" name="Google Shape;218;p1" descr="Université Laval - Wikipedia"/>
            <p:cNvPicPr preferRelativeResize="0"/>
            <p:nvPr/>
          </p:nvPicPr>
          <p:blipFill rotWithShape="1">
            <a:blip r:embed="rId9">
              <a:alphaModFix/>
            </a:blip>
            <a:srcRect/>
            <a:stretch/>
          </p:blipFill>
          <p:spPr>
            <a:xfrm>
              <a:off x="2701037" y="4573540"/>
              <a:ext cx="387750" cy="476237"/>
            </a:xfrm>
            <a:prstGeom prst="rect">
              <a:avLst/>
            </a:prstGeom>
            <a:noFill/>
            <a:ln>
              <a:noFill/>
            </a:ln>
          </p:spPr>
        </p:pic>
        <p:pic>
          <p:nvPicPr>
            <p:cNvPr id="40" name="Google Shape;219;p1" descr="Dataverse de l&amp;#39;Université Laval"/>
            <p:cNvPicPr preferRelativeResize="0"/>
            <p:nvPr/>
          </p:nvPicPr>
          <p:blipFill rotWithShape="1">
            <a:blip r:embed="rId10">
              <a:alphaModFix/>
            </a:blip>
            <a:srcRect l="36634"/>
            <a:stretch/>
          </p:blipFill>
          <p:spPr>
            <a:xfrm>
              <a:off x="3142864" y="4505331"/>
              <a:ext cx="914921" cy="619410"/>
            </a:xfrm>
            <a:prstGeom prst="rect">
              <a:avLst/>
            </a:prstGeom>
            <a:noFill/>
            <a:ln>
              <a:noFill/>
            </a:ln>
          </p:spPr>
        </p:pic>
      </p:grpSp>
      <p:pic>
        <p:nvPicPr>
          <p:cNvPr id="30" name="Google Shape;214;p1" descr="Text&#10;&#10;Description automatically generated with low confidence">
            <a:extLst>
              <a:ext uri="{FF2B5EF4-FFF2-40B4-BE49-F238E27FC236}">
                <a16:creationId xmlns:a16="http://schemas.microsoft.com/office/drawing/2014/main" id="{537ADA35-676D-80A3-287F-FF7243D17CBD}"/>
              </a:ext>
            </a:extLst>
          </p:cNvPr>
          <p:cNvPicPr preferRelativeResize="0"/>
          <p:nvPr/>
        </p:nvPicPr>
        <p:blipFill rotWithShape="1">
          <a:blip r:embed="rId11">
            <a:alphaModFix/>
          </a:blip>
          <a:srcRect/>
          <a:stretch/>
        </p:blipFill>
        <p:spPr>
          <a:xfrm>
            <a:off x="4454136" y="525271"/>
            <a:ext cx="3858950" cy="775221"/>
          </a:xfrm>
          <a:prstGeom prst="rect">
            <a:avLst/>
          </a:prstGeom>
          <a:noFill/>
          <a:ln>
            <a:noFill/>
          </a:ln>
        </p:spPr>
      </p:pic>
      <p:sp>
        <p:nvSpPr>
          <p:cNvPr id="2" name="Text Placeholder 2">
            <a:extLst>
              <a:ext uri="{FF2B5EF4-FFF2-40B4-BE49-F238E27FC236}">
                <a16:creationId xmlns:a16="http://schemas.microsoft.com/office/drawing/2014/main" id="{B181180A-532D-E7CA-38B7-C84A1153F27B}"/>
              </a:ext>
            </a:extLst>
          </p:cNvPr>
          <p:cNvSpPr txBox="1">
            <a:spLocks/>
          </p:cNvSpPr>
          <p:nvPr/>
        </p:nvSpPr>
        <p:spPr>
          <a:xfrm>
            <a:off x="494277" y="404220"/>
            <a:ext cx="3300013" cy="2017512"/>
          </a:xfrm>
          <a:prstGeom prst="rect">
            <a:avLst/>
          </a:prstGeom>
          <a:no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14300"/>
            <a:r>
              <a:rPr lang="en-CA" sz="1800" dirty="0">
                <a:solidFill>
                  <a:schemeClr val="tx1"/>
                </a:solidFill>
                <a:latin typeface="Avenir"/>
              </a:rPr>
              <a:t>Dr. Jackie Dawson</a:t>
            </a:r>
          </a:p>
          <a:p>
            <a:pPr marL="114300">
              <a:spcAft>
                <a:spcPts val="600"/>
              </a:spcAft>
            </a:pPr>
            <a:r>
              <a:rPr lang="en-CA" sz="1600" dirty="0">
                <a:solidFill>
                  <a:schemeClr val="tx1"/>
                </a:solidFill>
                <a:latin typeface="Avenir"/>
              </a:rPr>
              <a:t>Scientific Director, </a:t>
            </a:r>
            <a:r>
              <a:rPr lang="en-CA" sz="1600" dirty="0" err="1">
                <a:solidFill>
                  <a:schemeClr val="tx1"/>
                </a:solidFill>
                <a:latin typeface="Avenir"/>
              </a:rPr>
              <a:t>ArcticNet</a:t>
            </a:r>
            <a:endParaRPr lang="en-CA" sz="1600" dirty="0">
              <a:solidFill>
                <a:schemeClr val="tx1"/>
              </a:solidFill>
              <a:latin typeface="Avenir"/>
            </a:endParaRPr>
          </a:p>
          <a:p>
            <a:pPr marL="114300">
              <a:lnSpc>
                <a:spcPts val="1200"/>
              </a:lnSpc>
              <a:spcAft>
                <a:spcPts val="600"/>
              </a:spcAft>
            </a:pPr>
            <a:r>
              <a:rPr lang="en-US" dirty="0">
                <a:solidFill>
                  <a:srgbClr val="7FB1E4"/>
                </a:solidFill>
                <a:latin typeface="Avenir"/>
              </a:rPr>
              <a:t>Canada Research Chair (Tier 1) in Human &amp; Policy Dimensions of Climate Change</a:t>
            </a:r>
          </a:p>
          <a:p>
            <a:pPr marL="114300">
              <a:lnSpc>
                <a:spcPts val="1200"/>
              </a:lnSpc>
              <a:spcAft>
                <a:spcPts val="600"/>
              </a:spcAft>
            </a:pPr>
            <a:r>
              <a:rPr lang="en-CA" dirty="0">
                <a:solidFill>
                  <a:srgbClr val="7FB1E4"/>
                </a:solidFill>
                <a:latin typeface="Avenir"/>
              </a:rPr>
              <a:t>Professor, University of Ottawa</a:t>
            </a:r>
          </a:p>
          <a:p>
            <a:pPr marL="114300">
              <a:spcAft>
                <a:spcPts val="600"/>
              </a:spcAft>
            </a:pPr>
            <a:r>
              <a:rPr lang="en-CA" u="sng" dirty="0" err="1">
                <a:solidFill>
                  <a:srgbClr val="0070C0"/>
                </a:solidFill>
                <a:latin typeface="Avenir"/>
              </a:rPr>
              <a:t>jackie.dawson@uottawa.ca</a:t>
            </a:r>
            <a:br>
              <a:rPr lang="en-CA" u="sng" dirty="0">
                <a:solidFill>
                  <a:srgbClr val="344356"/>
                </a:solidFill>
                <a:latin typeface="Avenir"/>
              </a:rPr>
            </a:br>
            <a:r>
              <a:rPr lang="en-CA" dirty="0">
                <a:solidFill>
                  <a:srgbClr val="344356"/>
                </a:solidFill>
                <a:latin typeface="Avenir"/>
              </a:rPr>
              <a:t>Phone number: 613-505-0303</a:t>
            </a:r>
            <a:endParaRPr lang="en-CA" dirty="0">
              <a:solidFill>
                <a:srgbClr val="344356"/>
              </a:solidFill>
              <a:highlight>
                <a:srgbClr val="FFFF00"/>
              </a:highlight>
              <a:latin typeface="Avenir"/>
            </a:endParaRPr>
          </a:p>
        </p:txBody>
      </p:sp>
    </p:spTree>
    <p:extLst>
      <p:ext uri="{BB962C8B-B14F-4D97-AF65-F5344CB8AC3E}">
        <p14:creationId xmlns:p14="http://schemas.microsoft.com/office/powerpoint/2010/main" val="2818410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44355"/>
        </a:solidFill>
        <a:effectLst/>
      </p:bgPr>
    </p:bg>
    <p:spTree>
      <p:nvGrpSpPr>
        <p:cNvPr id="1" name="Shape 248"/>
        <p:cNvGrpSpPr/>
        <p:nvPr/>
      </p:nvGrpSpPr>
      <p:grpSpPr>
        <a:xfrm>
          <a:off x="0" y="0"/>
          <a:ext cx="0" cy="0"/>
          <a:chOff x="0" y="0"/>
          <a:chExt cx="0" cy="0"/>
        </a:xfrm>
      </p:grpSpPr>
      <p:pic>
        <p:nvPicPr>
          <p:cNvPr id="249" name="Google Shape;249;p3"/>
          <p:cNvPicPr preferRelativeResize="0"/>
          <p:nvPr/>
        </p:nvPicPr>
        <p:blipFill rotWithShape="1">
          <a:blip r:embed="rId3">
            <a:alphaModFix/>
          </a:blip>
          <a:srcRect l="-43" t="11187" r="600" b="4844"/>
          <a:stretch/>
        </p:blipFill>
        <p:spPr>
          <a:xfrm>
            <a:off x="-1" y="-1"/>
            <a:ext cx="9144001" cy="5143501"/>
          </a:xfrm>
          <a:prstGeom prst="rect">
            <a:avLst/>
          </a:prstGeom>
          <a:noFill/>
          <a:ln>
            <a:noFill/>
          </a:ln>
        </p:spPr>
      </p:pic>
      <p:sp>
        <p:nvSpPr>
          <p:cNvPr id="250" name="Google Shape;250;p3"/>
          <p:cNvSpPr/>
          <p:nvPr/>
        </p:nvSpPr>
        <p:spPr>
          <a:xfrm flipH="1">
            <a:off x="851915" y="-2"/>
            <a:ext cx="7440170" cy="5143501"/>
          </a:xfrm>
          <a:prstGeom prst="rect">
            <a:avLst/>
          </a:prstGeom>
          <a:solidFill>
            <a:srgbClr val="293139">
              <a:alpha val="64705"/>
            </a:srgbClr>
          </a:solidFill>
          <a:ln>
            <a:noFill/>
          </a:ln>
          <a:effectLst>
            <a:outerShdw blurRad="40000" dist="23000" dir="5400000" rotWithShape="0">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rgbClr val="FFFFFF"/>
              </a:solidFill>
              <a:latin typeface="Avenir"/>
              <a:ea typeface="Avenir"/>
              <a:cs typeface="Avenir"/>
              <a:sym typeface="Avenir"/>
            </a:endParaRPr>
          </a:p>
          <a:p>
            <a:pPr marL="0" marR="0" lvl="0" indent="0" algn="ctr" rtl="0">
              <a:spcBef>
                <a:spcPts val="0"/>
              </a:spcBef>
              <a:spcAft>
                <a:spcPts val="0"/>
              </a:spcAft>
              <a:buNone/>
            </a:pPr>
            <a:endParaRPr lang="en-US" sz="1800" dirty="0">
              <a:solidFill>
                <a:srgbClr val="FFFFFF"/>
              </a:solidFill>
              <a:latin typeface="Avenir"/>
              <a:ea typeface="Avenir"/>
              <a:cs typeface="Avenir"/>
              <a:sym typeface="Avenir"/>
            </a:endParaRPr>
          </a:p>
          <a:p>
            <a:pPr marL="0" marR="0" lvl="0" indent="0" algn="ctr" rtl="0">
              <a:spcBef>
                <a:spcPts val="0"/>
              </a:spcBef>
              <a:spcAft>
                <a:spcPts val="0"/>
              </a:spcAft>
              <a:buNone/>
            </a:pPr>
            <a:r>
              <a:rPr lang="en-US" sz="1800" dirty="0">
                <a:solidFill>
                  <a:srgbClr val="FFFFFF"/>
                </a:solidFill>
                <a:latin typeface="Avenir Book" panose="02000503020000020003" pitchFamily="2" charset="0"/>
                <a:ea typeface="Avenir"/>
                <a:cs typeface="Avenir"/>
                <a:sym typeface="Avenir"/>
              </a:rPr>
              <a:t>Since 2004, </a:t>
            </a:r>
            <a:r>
              <a:rPr lang="en-US" sz="1800" dirty="0" err="1">
                <a:solidFill>
                  <a:srgbClr val="FFFFFF"/>
                </a:solidFill>
                <a:latin typeface="Avenir Book" panose="02000503020000020003" pitchFamily="2" charset="0"/>
                <a:ea typeface="Avenir"/>
                <a:cs typeface="Avenir"/>
                <a:sym typeface="Avenir"/>
              </a:rPr>
              <a:t>ArcticNet</a:t>
            </a:r>
            <a:r>
              <a:rPr lang="en-US" sz="1800" dirty="0">
                <a:solidFill>
                  <a:srgbClr val="FFFFFF"/>
                </a:solidFill>
                <a:latin typeface="Avenir Book" panose="02000503020000020003" pitchFamily="2" charset="0"/>
                <a:ea typeface="Avenir"/>
                <a:cs typeface="Avenir"/>
                <a:sym typeface="Avenir"/>
              </a:rPr>
              <a:t> has been the national hub for Arctic research excellence. Bringing together scientists, engineers, and managers in the natural, human health and social sciences with their partners from Inuit organizations, northern communities, federal and provincial agencies and the private sector, </a:t>
            </a:r>
            <a:r>
              <a:rPr lang="en-US" sz="1800" dirty="0" err="1">
                <a:solidFill>
                  <a:srgbClr val="FFFFFF"/>
                </a:solidFill>
                <a:latin typeface="Avenir Book" panose="02000503020000020003" pitchFamily="2" charset="0"/>
                <a:ea typeface="Avenir"/>
                <a:cs typeface="Avenir"/>
                <a:sym typeface="Avenir"/>
              </a:rPr>
              <a:t>ArcticNet</a:t>
            </a:r>
            <a:r>
              <a:rPr lang="en-US" sz="1800" dirty="0">
                <a:solidFill>
                  <a:srgbClr val="FFFFFF"/>
                </a:solidFill>
                <a:latin typeface="Avenir Book" panose="02000503020000020003" pitchFamily="2" charset="0"/>
                <a:ea typeface="Avenir"/>
                <a:cs typeface="Avenir"/>
                <a:sym typeface="Avenir"/>
              </a:rPr>
              <a:t> leverages research, community building and knowledge translation. </a:t>
            </a:r>
            <a:endParaRPr lang="en-US" dirty="0">
              <a:latin typeface="Avenir Book" panose="02000503020000020003" pitchFamily="2" charset="0"/>
            </a:endParaRPr>
          </a:p>
          <a:p>
            <a:pPr marL="0" marR="0" lvl="0" indent="0" algn="ctr" rtl="0">
              <a:spcBef>
                <a:spcPts val="0"/>
              </a:spcBef>
              <a:spcAft>
                <a:spcPts val="0"/>
              </a:spcAft>
              <a:buNone/>
            </a:pPr>
            <a:endParaRPr sz="1800" dirty="0">
              <a:solidFill>
                <a:srgbClr val="FFFFFF"/>
              </a:solidFill>
              <a:latin typeface="Avenir Book" panose="02000503020000020003" pitchFamily="2" charset="0"/>
              <a:ea typeface="Avenir"/>
              <a:cs typeface="Avenir"/>
              <a:sym typeface="Avenir"/>
            </a:endParaRPr>
          </a:p>
          <a:p>
            <a:pPr marL="0" marR="0" lvl="0" indent="0" algn="ctr" rtl="0">
              <a:spcBef>
                <a:spcPts val="0"/>
              </a:spcBef>
              <a:spcAft>
                <a:spcPts val="0"/>
              </a:spcAft>
              <a:buNone/>
            </a:pPr>
            <a:r>
              <a:rPr lang="en-US" sz="1800" dirty="0" err="1">
                <a:solidFill>
                  <a:srgbClr val="FFFFFF"/>
                </a:solidFill>
                <a:latin typeface="Avenir Book" panose="02000503020000020003" pitchFamily="2" charset="0"/>
                <a:ea typeface="Avenir"/>
                <a:cs typeface="Avenir"/>
                <a:sym typeface="Avenir"/>
              </a:rPr>
              <a:t>ArcticNet</a:t>
            </a:r>
            <a:r>
              <a:rPr lang="en-US" sz="1800" dirty="0">
                <a:solidFill>
                  <a:srgbClr val="FFFFFF"/>
                </a:solidFill>
                <a:latin typeface="Avenir Book" panose="02000503020000020003" pitchFamily="2" charset="0"/>
                <a:ea typeface="Avenir"/>
                <a:cs typeface="Avenir"/>
                <a:sym typeface="Avenir"/>
              </a:rPr>
              <a:t> contributes to the development and dissemination of knowledge needed to formulate adaptation strategies and national policies to help Canadians face the impacts and opportunities of climate and socio-economic change in the Arctic.</a:t>
            </a:r>
            <a:endParaRPr sz="1800" b="0" i="0" u="none" strike="noStrike" cap="none" dirty="0">
              <a:solidFill>
                <a:srgbClr val="FFFFFF"/>
              </a:solidFill>
              <a:latin typeface="Avenir Book" panose="02000503020000020003" pitchFamily="2" charset="0"/>
              <a:ea typeface="Avenir"/>
              <a:cs typeface="Avenir"/>
              <a:sym typeface="Avenir"/>
            </a:endParaRPr>
          </a:p>
        </p:txBody>
      </p:sp>
      <p:pic>
        <p:nvPicPr>
          <p:cNvPr id="251" name="Google Shape;251;p3" descr="an_lightBlue_white (1).png"/>
          <p:cNvPicPr preferRelativeResize="0"/>
          <p:nvPr/>
        </p:nvPicPr>
        <p:blipFill rotWithShape="1">
          <a:blip r:embed="rId4">
            <a:alphaModFix/>
          </a:blip>
          <a:srcRect/>
          <a:stretch/>
        </p:blipFill>
        <p:spPr>
          <a:xfrm>
            <a:off x="3193672" y="353546"/>
            <a:ext cx="2756654" cy="56891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7" name="Google Shape;227;p2"/>
          <p:cNvSpPr txBox="1"/>
          <p:nvPr/>
        </p:nvSpPr>
        <p:spPr>
          <a:xfrm>
            <a:off x="370132" y="4566273"/>
            <a:ext cx="2474445" cy="380480"/>
          </a:xfrm>
          <a:prstGeom prst="rect">
            <a:avLst/>
          </a:prstGeom>
          <a:noFill/>
          <a:ln>
            <a:noFill/>
          </a:ln>
        </p:spPr>
        <p:txBody>
          <a:bodyPr spcFirstLastPara="1" wrap="square" lIns="36000" tIns="36000" rIns="36000" bIns="36000" anchor="t" anchorCtr="0">
            <a:spAutoFit/>
          </a:bodyPr>
          <a:lstStyle/>
          <a:p>
            <a:pPr marL="0" marR="0" lvl="0" indent="0" algn="l" rtl="0">
              <a:spcBef>
                <a:spcPts val="0"/>
              </a:spcBef>
              <a:spcAft>
                <a:spcPts val="0"/>
              </a:spcAft>
              <a:buNone/>
            </a:pPr>
            <a:r>
              <a:rPr lang="en-US" sz="1100" b="1" i="0" u="none" strike="noStrike" cap="none">
                <a:solidFill>
                  <a:srgbClr val="344356"/>
                </a:solidFill>
                <a:latin typeface="Avenir"/>
                <a:sym typeface="Arial"/>
              </a:rPr>
              <a:t>“I feel the whole town should move”</a:t>
            </a:r>
          </a:p>
          <a:p>
            <a:pPr algn="r"/>
            <a:r>
              <a:rPr lang="en-US" sz="900">
                <a:solidFill>
                  <a:srgbClr val="344356"/>
                </a:solidFill>
                <a:latin typeface="Avenir"/>
                <a:sym typeface="Arial"/>
              </a:rPr>
              <a:t>(Nunatsiaq News 2011)</a:t>
            </a:r>
          </a:p>
        </p:txBody>
      </p:sp>
      <p:sp>
        <p:nvSpPr>
          <p:cNvPr id="228" name="Google Shape;228;p2"/>
          <p:cNvSpPr txBox="1"/>
          <p:nvPr/>
        </p:nvSpPr>
        <p:spPr>
          <a:xfrm>
            <a:off x="3365011" y="4533755"/>
            <a:ext cx="2487599" cy="549757"/>
          </a:xfrm>
          <a:prstGeom prst="rect">
            <a:avLst/>
          </a:prstGeom>
          <a:noFill/>
          <a:ln>
            <a:noFill/>
          </a:ln>
        </p:spPr>
        <p:txBody>
          <a:bodyPr spcFirstLastPara="1" wrap="square" lIns="36000" tIns="36000" rIns="36000" bIns="36000" anchor="t" anchorCtr="0">
            <a:spAutoFit/>
          </a:bodyPr>
          <a:lstStyle/>
          <a:p>
            <a:pPr marL="0" marR="0" lvl="0" indent="0" algn="l" rtl="0">
              <a:spcBef>
                <a:spcPts val="0"/>
              </a:spcBef>
              <a:spcAft>
                <a:spcPts val="0"/>
              </a:spcAft>
              <a:buNone/>
            </a:pPr>
            <a:r>
              <a:rPr lang="en-US" sz="1100" b="1" dirty="0">
                <a:solidFill>
                  <a:srgbClr val="344356"/>
                </a:solidFill>
                <a:latin typeface="Avenir"/>
                <a:sym typeface="Arial"/>
              </a:rPr>
              <a:t>“Thawing permafrost a growing problem for Iqaluit airport”	</a:t>
            </a:r>
          </a:p>
          <a:p>
            <a:pPr marL="0" marR="0" lvl="0" indent="0" algn="l" rtl="0">
              <a:spcBef>
                <a:spcPts val="0"/>
              </a:spcBef>
              <a:spcAft>
                <a:spcPts val="0"/>
              </a:spcAft>
              <a:buNone/>
            </a:pPr>
            <a:r>
              <a:rPr lang="en-US" sz="900" dirty="0">
                <a:solidFill>
                  <a:srgbClr val="344356"/>
                </a:solidFill>
                <a:latin typeface="Avenir"/>
                <a:sym typeface="Arial"/>
              </a:rPr>
              <a:t>(CBC North)</a:t>
            </a:r>
          </a:p>
        </p:txBody>
      </p:sp>
      <p:sp>
        <p:nvSpPr>
          <p:cNvPr id="229" name="Google Shape;229;p2"/>
          <p:cNvSpPr txBox="1"/>
          <p:nvPr/>
        </p:nvSpPr>
        <p:spPr>
          <a:xfrm>
            <a:off x="6299422" y="4535496"/>
            <a:ext cx="2481023" cy="411257"/>
          </a:xfrm>
          <a:prstGeom prst="rect">
            <a:avLst/>
          </a:prstGeom>
          <a:noFill/>
          <a:ln>
            <a:noFill/>
          </a:ln>
        </p:spPr>
        <p:txBody>
          <a:bodyPr spcFirstLastPara="1" wrap="square" lIns="36000" tIns="36000" rIns="36000" bIns="36000" anchor="t" anchorCtr="0">
            <a:spAutoFit/>
          </a:bodyPr>
          <a:lstStyle/>
          <a:p>
            <a:pPr marL="0" marR="0" lvl="0" indent="0" algn="l" rtl="0">
              <a:spcBef>
                <a:spcPts val="0"/>
              </a:spcBef>
              <a:spcAft>
                <a:spcPts val="0"/>
              </a:spcAft>
              <a:buNone/>
            </a:pPr>
            <a:r>
              <a:rPr lang="en-CA" sz="1100" b="1">
                <a:solidFill>
                  <a:srgbClr val="344356"/>
                </a:solidFill>
                <a:latin typeface="Avenir"/>
                <a:sym typeface="Arial"/>
              </a:rPr>
              <a:t>Loss of sea ice leading to opening of the Northwest Passage </a:t>
            </a:r>
            <a:endParaRPr sz="1100" b="1">
              <a:solidFill>
                <a:srgbClr val="344356"/>
              </a:solidFill>
              <a:latin typeface="Avenir"/>
              <a:sym typeface="Arial"/>
            </a:endParaRPr>
          </a:p>
        </p:txBody>
      </p:sp>
      <p:sp>
        <p:nvSpPr>
          <p:cNvPr id="233" name="Google Shape;233;p2"/>
          <p:cNvSpPr txBox="1"/>
          <p:nvPr/>
        </p:nvSpPr>
        <p:spPr>
          <a:xfrm>
            <a:off x="371533" y="2605649"/>
            <a:ext cx="2487600" cy="518979"/>
          </a:xfrm>
          <a:prstGeom prst="rect">
            <a:avLst/>
          </a:prstGeom>
          <a:noFill/>
          <a:ln>
            <a:noFill/>
          </a:ln>
        </p:spPr>
        <p:txBody>
          <a:bodyPr spcFirstLastPara="1" wrap="square" lIns="36000" tIns="36000" rIns="36000" bIns="36000" anchor="t" anchorCtr="0">
            <a:spAutoFit/>
          </a:bodyPr>
          <a:lstStyle/>
          <a:p>
            <a:pPr marL="0" marR="0" lvl="0" indent="0" algn="l" rtl="0">
              <a:spcBef>
                <a:spcPts val="0"/>
              </a:spcBef>
              <a:spcAft>
                <a:spcPts val="0"/>
              </a:spcAft>
              <a:buNone/>
            </a:pPr>
            <a:r>
              <a:rPr lang="en-US" sz="1100" b="1">
                <a:solidFill>
                  <a:srgbClr val="344356"/>
                </a:solidFill>
                <a:latin typeface="Avenir"/>
                <a:sym typeface="Arial"/>
              </a:rPr>
              <a:t> Milne Ice shelf collapse (Nunavut)</a:t>
            </a:r>
            <a:endParaRPr>
              <a:solidFill>
                <a:srgbClr val="344356"/>
              </a:solidFill>
              <a:latin typeface="Avenir"/>
            </a:endParaRPr>
          </a:p>
          <a:p>
            <a:pPr marL="0" marR="0" lvl="0" indent="0" algn="l" rtl="0">
              <a:spcBef>
                <a:spcPts val="0"/>
              </a:spcBef>
              <a:spcAft>
                <a:spcPts val="0"/>
              </a:spcAft>
              <a:buNone/>
            </a:pPr>
            <a:r>
              <a:rPr lang="en-US" sz="900" b="1">
                <a:solidFill>
                  <a:srgbClr val="344356"/>
                </a:solidFill>
                <a:latin typeface="Avenir"/>
                <a:ea typeface="Times New Roman"/>
                <a:cs typeface="Times New Roman"/>
                <a:sym typeface="Times New Roman"/>
              </a:rPr>
              <a:t> “</a:t>
            </a:r>
            <a:r>
              <a:rPr lang="en-US" sz="900">
                <a:solidFill>
                  <a:srgbClr val="344356"/>
                </a:solidFill>
                <a:latin typeface="Avenir"/>
                <a:ea typeface="Times New Roman"/>
                <a:cs typeface="Times New Roman"/>
                <a:sym typeface="Times New Roman"/>
              </a:rPr>
              <a:t>Canada’s last intact ice shelf breaks up</a:t>
            </a:r>
            <a:r>
              <a:rPr lang="en-US" sz="900" b="1">
                <a:solidFill>
                  <a:srgbClr val="344356"/>
                </a:solidFill>
                <a:latin typeface="Avenir"/>
                <a:ea typeface="Times New Roman"/>
                <a:cs typeface="Times New Roman"/>
                <a:sym typeface="Times New Roman"/>
              </a:rPr>
              <a:t> ”</a:t>
            </a:r>
            <a:r>
              <a:rPr lang="en-US" sz="900">
                <a:solidFill>
                  <a:srgbClr val="344356"/>
                </a:solidFill>
                <a:latin typeface="Avenir"/>
                <a:ea typeface="Times New Roman"/>
                <a:cs typeface="Times New Roman"/>
                <a:sym typeface="Times New Roman"/>
              </a:rPr>
              <a:t> </a:t>
            </a:r>
          </a:p>
          <a:p>
            <a:pPr marL="0" marR="0" lvl="0" indent="0" algn="r" rtl="0">
              <a:spcBef>
                <a:spcPts val="0"/>
              </a:spcBef>
              <a:spcAft>
                <a:spcPts val="0"/>
              </a:spcAft>
              <a:buNone/>
            </a:pPr>
            <a:r>
              <a:rPr lang="en-US" sz="900">
                <a:solidFill>
                  <a:srgbClr val="344356"/>
                </a:solidFill>
                <a:latin typeface="Avenir"/>
                <a:ea typeface="Times New Roman"/>
                <a:cs typeface="Times New Roman"/>
                <a:sym typeface="Times New Roman"/>
              </a:rPr>
              <a:t>The Economist August 2020</a:t>
            </a:r>
            <a:endParaRPr>
              <a:solidFill>
                <a:srgbClr val="344356"/>
              </a:solidFill>
              <a:latin typeface="Avenir"/>
            </a:endParaRPr>
          </a:p>
        </p:txBody>
      </p:sp>
      <p:sp>
        <p:nvSpPr>
          <p:cNvPr id="234" name="Google Shape;234;p2"/>
          <p:cNvSpPr txBox="1"/>
          <p:nvPr/>
        </p:nvSpPr>
        <p:spPr>
          <a:xfrm>
            <a:off x="6299423" y="2605472"/>
            <a:ext cx="2487600" cy="241980"/>
          </a:xfrm>
          <a:prstGeom prst="rect">
            <a:avLst/>
          </a:prstGeom>
          <a:noFill/>
          <a:ln>
            <a:noFill/>
          </a:ln>
        </p:spPr>
        <p:txBody>
          <a:bodyPr spcFirstLastPara="1" wrap="square" lIns="36000" tIns="36000" rIns="36000" bIns="36000" anchor="t" anchorCtr="0">
            <a:spAutoFit/>
          </a:bodyPr>
          <a:lstStyle/>
          <a:p>
            <a:pPr marL="0" marR="0" lvl="0" indent="0" algn="l" rtl="0">
              <a:spcBef>
                <a:spcPts val="0"/>
              </a:spcBef>
              <a:spcAft>
                <a:spcPts val="0"/>
              </a:spcAft>
              <a:buNone/>
            </a:pPr>
            <a:r>
              <a:rPr lang="en-US" sz="1100" b="1">
                <a:solidFill>
                  <a:srgbClr val="344356"/>
                </a:solidFill>
                <a:latin typeface="Avenir"/>
                <a:sym typeface="Arial"/>
              </a:rPr>
              <a:t>Impacts on ecosystems</a:t>
            </a:r>
            <a:endParaRPr sz="1100" b="1">
              <a:solidFill>
                <a:srgbClr val="344356"/>
              </a:solidFill>
              <a:latin typeface="Avenir"/>
              <a:sym typeface="Arial"/>
            </a:endParaRPr>
          </a:p>
        </p:txBody>
      </p:sp>
      <p:sp>
        <p:nvSpPr>
          <p:cNvPr id="235" name="Google Shape;235;p2"/>
          <p:cNvSpPr txBox="1"/>
          <p:nvPr/>
        </p:nvSpPr>
        <p:spPr>
          <a:xfrm>
            <a:off x="3365010" y="2605472"/>
            <a:ext cx="2487600" cy="241980"/>
          </a:xfrm>
          <a:prstGeom prst="rect">
            <a:avLst/>
          </a:prstGeom>
          <a:noFill/>
          <a:ln>
            <a:noFill/>
          </a:ln>
        </p:spPr>
        <p:txBody>
          <a:bodyPr spcFirstLastPara="1" wrap="square" lIns="36000" tIns="36000" rIns="36000" bIns="36000" anchor="t" anchorCtr="0">
            <a:spAutoFit/>
          </a:bodyPr>
          <a:lstStyle/>
          <a:p>
            <a:pPr marL="0" marR="0" lvl="0" indent="0" algn="l" rtl="0">
              <a:spcBef>
                <a:spcPts val="0"/>
              </a:spcBef>
              <a:spcAft>
                <a:spcPts val="0"/>
              </a:spcAft>
              <a:buNone/>
            </a:pPr>
            <a:r>
              <a:rPr lang="en-US" sz="1100" b="1">
                <a:solidFill>
                  <a:srgbClr val="344356"/>
                </a:solidFill>
                <a:latin typeface="Avenir"/>
                <a:sym typeface="Arial"/>
              </a:rPr>
              <a:t>Landscape changes (Nunavik)</a:t>
            </a:r>
            <a:endParaRPr>
              <a:solidFill>
                <a:srgbClr val="344356"/>
              </a:solidFill>
              <a:latin typeface="Avenir"/>
            </a:endParaRPr>
          </a:p>
        </p:txBody>
      </p:sp>
      <p:pic>
        <p:nvPicPr>
          <p:cNvPr id="236" name="Google Shape;236;p2" descr="Caribous-Neige-Troupeau Rivière-aux-Feuilles.JPG"/>
          <p:cNvPicPr preferRelativeResize="0"/>
          <p:nvPr/>
        </p:nvPicPr>
        <p:blipFill rotWithShape="1">
          <a:blip r:embed="rId3">
            <a:alphaModFix/>
          </a:blip>
          <a:srcRect t="4169" b="7424"/>
          <a:stretch/>
        </p:blipFill>
        <p:spPr>
          <a:xfrm>
            <a:off x="6299423" y="1200302"/>
            <a:ext cx="2489001" cy="1403634"/>
          </a:xfrm>
          <a:prstGeom prst="rect">
            <a:avLst/>
          </a:prstGeom>
          <a:noFill/>
          <a:ln>
            <a:noFill/>
          </a:ln>
        </p:spPr>
      </p:pic>
      <p:pic>
        <p:nvPicPr>
          <p:cNvPr id="237" name="Google Shape;237;p2" descr="BGR2011_denis.eps"/>
          <p:cNvPicPr preferRelativeResize="0"/>
          <p:nvPr/>
        </p:nvPicPr>
        <p:blipFill rotWithShape="1">
          <a:blip r:embed="rId4">
            <a:alphaModFix/>
          </a:blip>
          <a:srcRect l="45986" t="19911" r="8678" b="9729"/>
          <a:stretch/>
        </p:blipFill>
        <p:spPr>
          <a:xfrm>
            <a:off x="3365010" y="1200303"/>
            <a:ext cx="2489001" cy="1403633"/>
          </a:xfrm>
          <a:prstGeom prst="rect">
            <a:avLst/>
          </a:prstGeom>
          <a:noFill/>
          <a:ln>
            <a:noFill/>
          </a:ln>
        </p:spPr>
      </p:pic>
      <p:pic>
        <p:nvPicPr>
          <p:cNvPr id="238" name="Google Shape;238;p2" descr="vallée_nord_sud cropped.jpg"/>
          <p:cNvPicPr preferRelativeResize="0"/>
          <p:nvPr/>
        </p:nvPicPr>
        <p:blipFill rotWithShape="1">
          <a:blip r:embed="rId5">
            <a:alphaModFix/>
          </a:blip>
          <a:srcRect l="2290" r="13127"/>
          <a:stretch/>
        </p:blipFill>
        <p:spPr>
          <a:xfrm>
            <a:off x="363554" y="3124514"/>
            <a:ext cx="2487600" cy="1436273"/>
          </a:xfrm>
          <a:prstGeom prst="rect">
            <a:avLst/>
          </a:prstGeom>
          <a:noFill/>
          <a:ln>
            <a:noFill/>
          </a:ln>
        </p:spPr>
      </p:pic>
      <p:pic>
        <p:nvPicPr>
          <p:cNvPr id="239" name="Google Shape;239;p2" descr="C:\Users\wfvin\Downloads\A350_Cold_weather_test_02.jpg"/>
          <p:cNvPicPr preferRelativeResize="0"/>
          <p:nvPr/>
        </p:nvPicPr>
        <p:blipFill rotWithShape="1">
          <a:blip r:embed="rId6">
            <a:alphaModFix/>
          </a:blip>
          <a:srcRect l="2304" t="-366" r="2830"/>
          <a:stretch/>
        </p:blipFill>
        <p:spPr>
          <a:xfrm>
            <a:off x="3365010" y="3124515"/>
            <a:ext cx="2489002" cy="1403633"/>
          </a:xfrm>
          <a:prstGeom prst="rect">
            <a:avLst/>
          </a:prstGeom>
          <a:noFill/>
          <a:ln>
            <a:noFill/>
          </a:ln>
        </p:spPr>
      </p:pic>
      <p:sp>
        <p:nvSpPr>
          <p:cNvPr id="17" name="Google Shape;450;p16">
            <a:extLst>
              <a:ext uri="{FF2B5EF4-FFF2-40B4-BE49-F238E27FC236}">
                <a16:creationId xmlns:a16="http://schemas.microsoft.com/office/drawing/2014/main" id="{C860C480-1826-4B59-9EBA-E4EC521628AD}"/>
              </a:ext>
            </a:extLst>
          </p:cNvPr>
          <p:cNvSpPr/>
          <p:nvPr/>
        </p:nvSpPr>
        <p:spPr>
          <a:xfrm>
            <a:off x="0" y="0"/>
            <a:ext cx="9144000" cy="1035672"/>
          </a:xfrm>
          <a:prstGeom prst="rect">
            <a:avLst/>
          </a:prstGeom>
          <a:solidFill>
            <a:srgbClr val="34435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41" name="Google Shape;241;p2"/>
          <p:cNvSpPr txBox="1"/>
          <p:nvPr/>
        </p:nvSpPr>
        <p:spPr>
          <a:xfrm>
            <a:off x="432000" y="72000"/>
            <a:ext cx="835502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9FEC"/>
              </a:buClr>
              <a:buSzPts val="1400"/>
              <a:buFont typeface="Calibri"/>
              <a:buNone/>
            </a:pPr>
            <a:r>
              <a:rPr lang="en-US" sz="2400" b="1" i="0" u="none" strike="noStrike" cap="none" dirty="0">
                <a:solidFill>
                  <a:srgbClr val="7FB1E4"/>
                </a:solidFill>
                <a:latin typeface="Avenir"/>
                <a:ea typeface="Calibri"/>
                <a:cs typeface="Calibri"/>
                <a:sym typeface="Calibri"/>
              </a:rPr>
              <a:t>Impacts of Cl</a:t>
            </a:r>
            <a:r>
              <a:rPr lang="en-US" sz="2400" b="1" dirty="0">
                <a:solidFill>
                  <a:srgbClr val="7FB1E4"/>
                </a:solidFill>
                <a:latin typeface="Avenir"/>
                <a:ea typeface="Calibri"/>
                <a:cs typeface="Calibri"/>
                <a:sym typeface="Calibri"/>
              </a:rPr>
              <a:t>imate Change &amp; Threats to Arctic Sovereignty</a:t>
            </a:r>
            <a:endParaRPr sz="2400" b="1" dirty="0">
              <a:solidFill>
                <a:srgbClr val="7FB1E4"/>
              </a:solidFill>
              <a:latin typeface="Avenir"/>
            </a:endParaRPr>
          </a:p>
        </p:txBody>
      </p:sp>
      <p:sp>
        <p:nvSpPr>
          <p:cNvPr id="242" name="Google Shape;242;p2"/>
          <p:cNvSpPr txBox="1"/>
          <p:nvPr/>
        </p:nvSpPr>
        <p:spPr>
          <a:xfrm>
            <a:off x="363554" y="442637"/>
            <a:ext cx="8728937" cy="502661"/>
          </a:xfrm>
          <a:prstGeom prst="rect">
            <a:avLst/>
          </a:prstGeom>
          <a:noFill/>
          <a:ln>
            <a:noFill/>
          </a:ln>
        </p:spPr>
        <p:txBody>
          <a:bodyPr spcFirstLastPara="1" wrap="square" lIns="91425" tIns="45700" rIns="91425" bIns="45700" anchor="t" anchorCtr="0">
            <a:spAutoFit/>
          </a:bodyPr>
          <a:lstStyle/>
          <a:p>
            <a:pPr marL="88900" marR="0" lvl="0" indent="0" algn="l" rtl="0">
              <a:lnSpc>
                <a:spcPts val="1600"/>
              </a:lnSpc>
              <a:spcBef>
                <a:spcPts val="0"/>
              </a:spcBef>
              <a:spcAft>
                <a:spcPts val="0"/>
              </a:spcAft>
              <a:buNone/>
            </a:pPr>
            <a:r>
              <a:rPr lang="en-US" sz="1300" dirty="0">
                <a:solidFill>
                  <a:srgbClr val="FFFFFF"/>
                </a:solidFill>
                <a:latin typeface="Avenir"/>
                <a:ea typeface="Calibri"/>
                <a:cs typeface="Calibri"/>
                <a:sym typeface="Calibri"/>
              </a:rPr>
              <a:t>Rapid changes in the North are cascading from biophysical to social to economic and cultural realms with more serious consequences to the environment, northern communities and our Arctic sovereignty</a:t>
            </a:r>
            <a:endParaRPr sz="1300" dirty="0">
              <a:latin typeface="Avenir"/>
            </a:endParaRPr>
          </a:p>
        </p:txBody>
      </p:sp>
      <p:pic>
        <p:nvPicPr>
          <p:cNvPr id="243" name="Google Shape;243;p2"/>
          <p:cNvPicPr preferRelativeResize="0"/>
          <p:nvPr/>
        </p:nvPicPr>
        <p:blipFill rotWithShape="1">
          <a:blip r:embed="rId7">
            <a:alphaModFix/>
          </a:blip>
          <a:srcRect l="12433" t="4531" r="3155" b="7159"/>
          <a:stretch/>
        </p:blipFill>
        <p:spPr>
          <a:xfrm>
            <a:off x="370132" y="1202699"/>
            <a:ext cx="2489001" cy="1403633"/>
          </a:xfrm>
          <a:prstGeom prst="rect">
            <a:avLst/>
          </a:prstGeom>
          <a:noFill/>
          <a:ln>
            <a:noFill/>
          </a:ln>
        </p:spPr>
      </p:pic>
      <p:pic>
        <p:nvPicPr>
          <p:cNvPr id="1026" name="Picture 2" descr="Image">
            <a:extLst>
              <a:ext uri="{FF2B5EF4-FFF2-40B4-BE49-F238E27FC236}">
                <a16:creationId xmlns:a16="http://schemas.microsoft.com/office/drawing/2014/main" id="{B924ABA3-662A-4F34-9624-8B25FA68B16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0773" r="35009" b="24034"/>
          <a:stretch/>
        </p:blipFill>
        <p:spPr bwMode="auto">
          <a:xfrm>
            <a:off x="6299423" y="3124514"/>
            <a:ext cx="2487600" cy="1403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200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77" b="44814"/>
          <a:stretch/>
        </p:blipFill>
        <p:spPr>
          <a:xfrm>
            <a:off x="2022297" y="-2033"/>
            <a:ext cx="6578778" cy="5100067"/>
          </a:xfrm>
          <a:prstGeom prst="rect">
            <a:avLst/>
          </a:prstGeom>
        </p:spPr>
      </p:pic>
      <p:sp>
        <p:nvSpPr>
          <p:cNvPr id="13" name="Rectangle 12">
            <a:extLst>
              <a:ext uri="{FF2B5EF4-FFF2-40B4-BE49-F238E27FC236}">
                <a16:creationId xmlns:a16="http://schemas.microsoft.com/office/drawing/2014/main" id="{F3464424-9992-BF47-AC62-3E832B4BECD0}"/>
              </a:ext>
            </a:extLst>
          </p:cNvPr>
          <p:cNvSpPr/>
          <p:nvPr/>
        </p:nvSpPr>
        <p:spPr>
          <a:xfrm rot="16200000">
            <a:off x="-1533523" y="1533526"/>
            <a:ext cx="5143500" cy="2076452"/>
          </a:xfrm>
          <a:prstGeom prst="rect">
            <a:avLst/>
          </a:prstGeom>
          <a:solidFill>
            <a:srgbClr val="34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9" name="Google Shape;269;p5"/>
          <p:cNvSpPr txBox="1"/>
          <p:nvPr/>
        </p:nvSpPr>
        <p:spPr>
          <a:xfrm>
            <a:off x="83319" y="159373"/>
            <a:ext cx="1909816" cy="18158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lt1"/>
                </a:solidFill>
                <a:latin typeface="Avenir"/>
                <a:ea typeface="Avenir"/>
                <a:cs typeface="Avenir"/>
                <a:sym typeface="Avenir"/>
              </a:rPr>
              <a:t>Research </a:t>
            </a:r>
          </a:p>
          <a:p>
            <a:pPr marL="0" marR="0" lvl="0" indent="0" algn="l" rtl="0">
              <a:spcBef>
                <a:spcPts val="0"/>
              </a:spcBef>
              <a:spcAft>
                <a:spcPts val="0"/>
              </a:spcAft>
              <a:buNone/>
            </a:pPr>
            <a:r>
              <a:rPr lang="en-US" sz="2800" dirty="0">
                <a:solidFill>
                  <a:schemeClr val="lt1"/>
                </a:solidFill>
                <a:latin typeface="Avenir"/>
                <a:ea typeface="Avenir"/>
                <a:cs typeface="Avenir"/>
                <a:sym typeface="Avenir"/>
              </a:rPr>
              <a:t>Footprint</a:t>
            </a:r>
          </a:p>
          <a:p>
            <a:pPr marL="0" marR="0" lvl="0" indent="0" algn="l" rtl="0">
              <a:spcBef>
                <a:spcPts val="0"/>
              </a:spcBef>
              <a:spcAft>
                <a:spcPts val="0"/>
              </a:spcAft>
              <a:buNone/>
            </a:pPr>
            <a:endParaRPr lang="en-US" sz="2800" dirty="0">
              <a:solidFill>
                <a:schemeClr val="lt1"/>
              </a:solidFill>
              <a:latin typeface="Avenir"/>
              <a:ea typeface="Avenir"/>
              <a:cs typeface="Avenir"/>
              <a:sym typeface="Avenir"/>
            </a:endParaRPr>
          </a:p>
          <a:p>
            <a:pPr marL="0" marR="0" lvl="0" indent="0" algn="l" rtl="0">
              <a:spcBef>
                <a:spcPts val="0"/>
              </a:spcBef>
              <a:spcAft>
                <a:spcPts val="0"/>
              </a:spcAft>
              <a:buNone/>
            </a:pPr>
            <a:r>
              <a:rPr lang="en-US" sz="2800" dirty="0">
                <a:solidFill>
                  <a:schemeClr val="lt1"/>
                </a:solidFill>
                <a:latin typeface="Avenir"/>
                <a:ea typeface="Avenir"/>
                <a:cs typeface="Avenir"/>
                <a:sym typeface="Avenir"/>
              </a:rPr>
              <a:t>2004-2024</a:t>
            </a:r>
          </a:p>
        </p:txBody>
      </p:sp>
      <p:pic>
        <p:nvPicPr>
          <p:cNvPr id="15" name="Google Shape;214;p1" descr="Text&#10;&#10;Description automatically generated with low confidence">
            <a:extLst>
              <a:ext uri="{FF2B5EF4-FFF2-40B4-BE49-F238E27FC236}">
                <a16:creationId xmlns:a16="http://schemas.microsoft.com/office/drawing/2014/main" id="{CBE49766-3543-A63C-C248-CCE8A81A52DC}"/>
              </a:ext>
            </a:extLst>
          </p:cNvPr>
          <p:cNvPicPr preferRelativeResize="0"/>
          <p:nvPr/>
        </p:nvPicPr>
        <p:blipFill rotWithShape="1">
          <a:blip r:embed="rId4">
            <a:alphaModFix/>
          </a:blip>
          <a:srcRect t="1" b="45089"/>
          <a:stretch/>
        </p:blipFill>
        <p:spPr>
          <a:xfrm>
            <a:off x="54157" y="4624388"/>
            <a:ext cx="1968140" cy="200025"/>
          </a:xfrm>
          <a:prstGeom prst="rect">
            <a:avLst/>
          </a:prstGeom>
          <a:noFill/>
          <a:ln>
            <a:noFill/>
          </a:ln>
        </p:spPr>
      </p:pic>
    </p:spTree>
    <p:extLst>
      <p:ext uri="{BB962C8B-B14F-4D97-AF65-F5344CB8AC3E}">
        <p14:creationId xmlns:p14="http://schemas.microsoft.com/office/powerpoint/2010/main" val="3583951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34" name="Rectangle 33">
            <a:extLst>
              <a:ext uri="{FF2B5EF4-FFF2-40B4-BE49-F238E27FC236}">
                <a16:creationId xmlns:a16="http://schemas.microsoft.com/office/drawing/2014/main" id="{6F629D8F-4459-4FD5-A797-0A18C93A5A2C}"/>
              </a:ext>
            </a:extLst>
          </p:cNvPr>
          <p:cNvSpPr/>
          <p:nvPr/>
        </p:nvSpPr>
        <p:spPr>
          <a:xfrm>
            <a:off x="0" y="1035672"/>
            <a:ext cx="3083091" cy="4107827"/>
          </a:xfrm>
          <a:prstGeom prst="rect">
            <a:avLst/>
          </a:prstGeom>
          <a:solidFill>
            <a:srgbClr val="7AA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7" name="Google Shape;267;p5"/>
          <p:cNvSpPr/>
          <p:nvPr/>
        </p:nvSpPr>
        <p:spPr>
          <a:xfrm>
            <a:off x="0" y="1"/>
            <a:ext cx="9144000" cy="1035672"/>
          </a:xfrm>
          <a:prstGeom prst="rect">
            <a:avLst/>
          </a:prstGeom>
          <a:solidFill>
            <a:srgbClr val="34435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69" name="Google Shape;269;p5"/>
          <p:cNvSpPr txBox="1"/>
          <p:nvPr/>
        </p:nvSpPr>
        <p:spPr>
          <a:xfrm>
            <a:off x="336132" y="256227"/>
            <a:ext cx="875208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err="1">
                <a:solidFill>
                  <a:schemeClr val="lt1"/>
                </a:solidFill>
                <a:latin typeface="Avenir"/>
                <a:ea typeface="Avenir"/>
                <a:cs typeface="Avenir"/>
                <a:sym typeface="Avenir"/>
              </a:rPr>
              <a:t>ArcticNet</a:t>
            </a:r>
            <a:r>
              <a:rPr lang="en-US" sz="2800" dirty="0">
                <a:solidFill>
                  <a:schemeClr val="lt1"/>
                </a:solidFill>
                <a:latin typeface="Avenir"/>
                <a:ea typeface="Avenir"/>
                <a:cs typeface="Avenir"/>
                <a:sym typeface="Avenir"/>
              </a:rPr>
              <a:t> - at a Glance</a:t>
            </a:r>
            <a:endParaRPr dirty="0"/>
          </a:p>
        </p:txBody>
      </p:sp>
      <p:sp>
        <p:nvSpPr>
          <p:cNvPr id="13" name="TextBox 12">
            <a:extLst>
              <a:ext uri="{FF2B5EF4-FFF2-40B4-BE49-F238E27FC236}">
                <a16:creationId xmlns:a16="http://schemas.microsoft.com/office/drawing/2014/main" id="{8AE3D643-5A05-4C10-804A-381C8912C287}"/>
              </a:ext>
            </a:extLst>
          </p:cNvPr>
          <p:cNvSpPr txBox="1"/>
          <p:nvPr/>
        </p:nvSpPr>
        <p:spPr>
          <a:xfrm>
            <a:off x="3927036" y="3381092"/>
            <a:ext cx="5363890" cy="328873"/>
          </a:xfrm>
          <a:prstGeom prst="rect">
            <a:avLst/>
          </a:prstGeom>
          <a:noFill/>
        </p:spPr>
        <p:txBody>
          <a:bodyPr wrap="square">
            <a:spAutoFit/>
          </a:bodyPr>
          <a:lstStyle/>
          <a:p>
            <a:pPr lvl="0">
              <a:lnSpc>
                <a:spcPts val="1800"/>
              </a:lnSpc>
            </a:pPr>
            <a:r>
              <a:rPr lang="en-CA" sz="1800" dirty="0">
                <a:solidFill>
                  <a:srgbClr val="7FB1E4"/>
                </a:solidFill>
                <a:latin typeface="Avenir Next LT Pro Demi" panose="020B0704020202020204" pitchFamily="34" charset="0"/>
                <a:cs typeface="Times New Roman" panose="02020603050405020304" pitchFamily="18" charset="0"/>
              </a:rPr>
              <a:t>8 federal &amp; 11 provincial</a:t>
            </a:r>
            <a:r>
              <a:rPr lang="en-CA" sz="1800" dirty="0">
                <a:solidFill>
                  <a:srgbClr val="344356"/>
                </a:solidFill>
                <a:latin typeface="Avenir"/>
                <a:cs typeface="Times New Roman" panose="02020603050405020304" pitchFamily="18" charset="0"/>
              </a:rPr>
              <a:t> </a:t>
            </a:r>
            <a:r>
              <a:rPr lang="en-CA" sz="1600" dirty="0">
                <a:solidFill>
                  <a:srgbClr val="344356"/>
                </a:solidFill>
                <a:latin typeface="Avenir Light" panose="020B0402020203020204" pitchFamily="34" charset="0"/>
                <a:cs typeface="Times New Roman" panose="02020603050405020304" pitchFamily="18" charset="0"/>
              </a:rPr>
              <a:t>government agencies</a:t>
            </a:r>
          </a:p>
        </p:txBody>
      </p:sp>
      <p:sp>
        <p:nvSpPr>
          <p:cNvPr id="15" name="TextBox 14">
            <a:extLst>
              <a:ext uri="{FF2B5EF4-FFF2-40B4-BE49-F238E27FC236}">
                <a16:creationId xmlns:a16="http://schemas.microsoft.com/office/drawing/2014/main" id="{00F6CBFC-9F2B-4C55-8E0F-DB6EFB7C0220}"/>
              </a:ext>
            </a:extLst>
          </p:cNvPr>
          <p:cNvSpPr txBox="1"/>
          <p:nvPr/>
        </p:nvSpPr>
        <p:spPr>
          <a:xfrm>
            <a:off x="3927036" y="2360872"/>
            <a:ext cx="5363890" cy="387542"/>
          </a:xfrm>
          <a:prstGeom prst="rect">
            <a:avLst/>
          </a:prstGeom>
          <a:noFill/>
        </p:spPr>
        <p:txBody>
          <a:bodyPr wrap="square">
            <a:spAutoFit/>
          </a:bodyPr>
          <a:lstStyle/>
          <a:p>
            <a:pPr lvl="0">
              <a:lnSpc>
                <a:spcPts val="2400"/>
              </a:lnSpc>
            </a:pPr>
            <a:r>
              <a:rPr lang="en-CA" sz="1800" dirty="0">
                <a:solidFill>
                  <a:srgbClr val="7FB1E4"/>
                </a:solidFill>
                <a:effectLst/>
                <a:latin typeface="Avenir Next LT Pro Demi" panose="020B0704020202020204" pitchFamily="34" charset="0"/>
                <a:ea typeface="Calibri" panose="020F0502020204030204" pitchFamily="34" charset="0"/>
                <a:cs typeface="Times New Roman" panose="02020603050405020304" pitchFamily="18" charset="0"/>
              </a:rPr>
              <a:t>48 communities </a:t>
            </a:r>
            <a:r>
              <a:rPr lang="en-CA" sz="1800" dirty="0">
                <a:solidFill>
                  <a:srgbClr val="344356"/>
                </a:solidFill>
                <a:effectLst/>
                <a:latin typeface="Avenir Light" panose="020B0402020203020204" pitchFamily="34" charset="0"/>
                <a:ea typeface="Calibri" panose="020F0502020204030204" pitchFamily="34" charset="0"/>
                <a:cs typeface="Times New Roman" panose="02020603050405020304" pitchFamily="18" charset="0"/>
              </a:rPr>
              <a:t>in all provinces &amp; territories</a:t>
            </a:r>
          </a:p>
        </p:txBody>
      </p:sp>
      <p:pic>
        <p:nvPicPr>
          <p:cNvPr id="7" name="Graphic 6" descr="Schoolhouse with solid fill">
            <a:extLst>
              <a:ext uri="{FF2B5EF4-FFF2-40B4-BE49-F238E27FC236}">
                <a16:creationId xmlns:a16="http://schemas.microsoft.com/office/drawing/2014/main" id="{72DF1710-6450-4AB7-A4C4-DCCFEC84189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1178" t="16233" r="11532" b="17902"/>
          <a:stretch/>
        </p:blipFill>
        <p:spPr>
          <a:xfrm>
            <a:off x="3336239" y="3349965"/>
            <a:ext cx="422439" cy="360000"/>
          </a:xfrm>
          <a:prstGeom prst="rect">
            <a:avLst/>
          </a:prstGeom>
        </p:spPr>
      </p:pic>
      <p:pic>
        <p:nvPicPr>
          <p:cNvPr id="23" name="Graphic 22" descr="Earth globe: Americas with solid fill">
            <a:extLst>
              <a:ext uri="{FF2B5EF4-FFF2-40B4-BE49-F238E27FC236}">
                <a16:creationId xmlns:a16="http://schemas.microsoft.com/office/drawing/2014/main" id="{1E3C16A2-2812-409B-B1FA-E730B051A6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78856" y="3894146"/>
            <a:ext cx="526574" cy="526574"/>
          </a:xfrm>
          <a:prstGeom prst="rect">
            <a:avLst/>
          </a:prstGeom>
        </p:spPr>
      </p:pic>
      <p:sp>
        <p:nvSpPr>
          <p:cNvPr id="36" name="TextBox 35">
            <a:extLst>
              <a:ext uri="{FF2B5EF4-FFF2-40B4-BE49-F238E27FC236}">
                <a16:creationId xmlns:a16="http://schemas.microsoft.com/office/drawing/2014/main" id="{E3EF6CDD-9903-4BFD-A70C-939856BCD28B}"/>
              </a:ext>
            </a:extLst>
          </p:cNvPr>
          <p:cNvSpPr txBox="1"/>
          <p:nvPr/>
        </p:nvSpPr>
        <p:spPr>
          <a:xfrm>
            <a:off x="3228817" y="1174669"/>
            <a:ext cx="6254538" cy="419346"/>
          </a:xfrm>
          <a:prstGeom prst="rect">
            <a:avLst/>
          </a:prstGeom>
          <a:noFill/>
        </p:spPr>
        <p:txBody>
          <a:bodyPr wrap="square">
            <a:spAutoFit/>
          </a:bodyPr>
          <a:lstStyle/>
          <a:p>
            <a:pPr lvl="0">
              <a:lnSpc>
                <a:spcPts val="2600"/>
              </a:lnSpc>
            </a:pPr>
            <a:r>
              <a:rPr lang="en-CA" sz="2000" b="1" dirty="0">
                <a:solidFill>
                  <a:srgbClr val="344356"/>
                </a:solidFill>
                <a:effectLst/>
                <a:latin typeface="Avenir Next Demi Bold" panose="020B0703020202020204" pitchFamily="34" charset="0"/>
                <a:ea typeface="Calibri" panose="020F0502020204030204" pitchFamily="34" charset="0"/>
                <a:cs typeface="Times New Roman" panose="02020603050405020304" pitchFamily="18" charset="0"/>
              </a:rPr>
              <a:t>ArcticNet is actively engaging with:</a:t>
            </a:r>
          </a:p>
        </p:txBody>
      </p:sp>
      <p:sp>
        <p:nvSpPr>
          <p:cNvPr id="38" name="TextBox 37">
            <a:extLst>
              <a:ext uri="{FF2B5EF4-FFF2-40B4-BE49-F238E27FC236}">
                <a16:creationId xmlns:a16="http://schemas.microsoft.com/office/drawing/2014/main" id="{6F860DED-A329-4B51-B658-FDBE0EBCC6C0}"/>
              </a:ext>
            </a:extLst>
          </p:cNvPr>
          <p:cNvSpPr txBox="1"/>
          <p:nvPr/>
        </p:nvSpPr>
        <p:spPr>
          <a:xfrm>
            <a:off x="3927037" y="3826209"/>
            <a:ext cx="5161177" cy="922176"/>
          </a:xfrm>
          <a:prstGeom prst="rect">
            <a:avLst/>
          </a:prstGeom>
          <a:noFill/>
        </p:spPr>
        <p:txBody>
          <a:bodyPr wrap="square">
            <a:spAutoFit/>
          </a:bodyPr>
          <a:lstStyle/>
          <a:p>
            <a:pPr lvl="0">
              <a:lnSpc>
                <a:spcPts val="1600"/>
              </a:lnSpc>
            </a:pPr>
            <a:r>
              <a:rPr lang="en-CA" sz="1800" dirty="0">
                <a:solidFill>
                  <a:srgbClr val="7FB1E4"/>
                </a:solidFill>
                <a:latin typeface="Avenir Next LT Pro Demi" panose="020B0704020202020204" pitchFamily="34" charset="0"/>
                <a:cs typeface="Times New Roman" panose="02020603050405020304" pitchFamily="18" charset="0"/>
              </a:rPr>
              <a:t>international research collaborations, including: </a:t>
            </a:r>
            <a:r>
              <a:rPr lang="en-CA" sz="1600" dirty="0">
                <a:solidFill>
                  <a:srgbClr val="344356"/>
                </a:solidFill>
                <a:latin typeface="Avenir Light" panose="020B0402020203020204" pitchFamily="34" charset="0"/>
                <a:cs typeface="Times New Roman" panose="02020603050405020304" pitchFamily="18" charset="0"/>
              </a:rPr>
              <a:t> United Kingdom Denmark, Finland, France, Greenland, Japan, Norway, Poland, Spain, Sweden, Portugal, and United States</a:t>
            </a:r>
          </a:p>
        </p:txBody>
      </p:sp>
      <p:sp>
        <p:nvSpPr>
          <p:cNvPr id="39" name="TextBox 38">
            <a:extLst>
              <a:ext uri="{FF2B5EF4-FFF2-40B4-BE49-F238E27FC236}">
                <a16:creationId xmlns:a16="http://schemas.microsoft.com/office/drawing/2014/main" id="{186BF782-F359-491C-B7D5-A176F3ECB52F}"/>
              </a:ext>
            </a:extLst>
          </p:cNvPr>
          <p:cNvSpPr txBox="1"/>
          <p:nvPr/>
        </p:nvSpPr>
        <p:spPr>
          <a:xfrm>
            <a:off x="3927036" y="2867713"/>
            <a:ext cx="5363890" cy="371768"/>
          </a:xfrm>
          <a:prstGeom prst="rect">
            <a:avLst/>
          </a:prstGeom>
          <a:noFill/>
        </p:spPr>
        <p:txBody>
          <a:bodyPr wrap="square">
            <a:spAutoFit/>
          </a:bodyPr>
          <a:lstStyle/>
          <a:p>
            <a:pPr lvl="0">
              <a:lnSpc>
                <a:spcPct val="107000"/>
              </a:lnSpc>
              <a:spcAft>
                <a:spcPts val="600"/>
              </a:spcAft>
            </a:pPr>
            <a:r>
              <a:rPr lang="en-CA" sz="1800" dirty="0">
                <a:solidFill>
                  <a:srgbClr val="7FB1E4"/>
                </a:solidFill>
                <a:latin typeface="Avenir Next LT Pro Demi" panose="020B0704020202020204" pitchFamily="34" charset="0"/>
                <a:cs typeface="Times New Roman" panose="02020603050405020304" pitchFamily="18" charset="0"/>
              </a:rPr>
              <a:t>+40 universities &amp; northern colleges</a:t>
            </a:r>
          </a:p>
        </p:txBody>
      </p:sp>
      <p:sp>
        <p:nvSpPr>
          <p:cNvPr id="41" name="TextBox 40">
            <a:extLst>
              <a:ext uri="{FF2B5EF4-FFF2-40B4-BE49-F238E27FC236}">
                <a16:creationId xmlns:a16="http://schemas.microsoft.com/office/drawing/2014/main" id="{666B4924-7C66-49EB-842C-8B0ED7B8B35E}"/>
              </a:ext>
            </a:extLst>
          </p:cNvPr>
          <p:cNvSpPr txBox="1"/>
          <p:nvPr/>
        </p:nvSpPr>
        <p:spPr>
          <a:xfrm>
            <a:off x="3963851" y="1861556"/>
            <a:ext cx="5363889" cy="383246"/>
          </a:xfrm>
          <a:prstGeom prst="rect">
            <a:avLst/>
          </a:prstGeom>
          <a:noFill/>
        </p:spPr>
        <p:txBody>
          <a:bodyPr wrap="square">
            <a:spAutoFit/>
          </a:bodyPr>
          <a:lstStyle/>
          <a:p>
            <a:pPr lvl="0">
              <a:lnSpc>
                <a:spcPts val="2400"/>
              </a:lnSpc>
            </a:pPr>
            <a:r>
              <a:rPr lang="en-CA" sz="1800" dirty="0">
                <a:solidFill>
                  <a:srgbClr val="7FB1E4"/>
                </a:solidFill>
                <a:effectLst/>
                <a:latin typeface="Avenir Next LT Pro Demi" panose="020B0704020202020204" pitchFamily="34" charset="0"/>
                <a:ea typeface="Calibri" panose="020F0502020204030204" pitchFamily="34" charset="0"/>
                <a:cs typeface="Times New Roman" panose="02020603050405020304" pitchFamily="18" charset="0"/>
              </a:rPr>
              <a:t>60 Indigenous partners</a:t>
            </a:r>
            <a:endParaRPr lang="en-CA" dirty="0">
              <a:solidFill>
                <a:srgbClr val="344356"/>
              </a:solidFill>
              <a:effectLst/>
              <a:latin typeface="Avenir"/>
              <a:ea typeface="Calibri" panose="020F0502020204030204" pitchFamily="34" charset="0"/>
              <a:cs typeface="Times New Roman" panose="02020603050405020304" pitchFamily="18" charset="0"/>
            </a:endParaRPr>
          </a:p>
        </p:txBody>
      </p:sp>
      <p:pic>
        <p:nvPicPr>
          <p:cNvPr id="26" name="Graphic 25" descr="Group with solid fill">
            <a:extLst>
              <a:ext uri="{FF2B5EF4-FFF2-40B4-BE49-F238E27FC236}">
                <a16:creationId xmlns:a16="http://schemas.microsoft.com/office/drawing/2014/main" id="{6C5E573A-D746-40DC-87A3-6FF5172AB6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66845" y="1775131"/>
            <a:ext cx="530439" cy="530439"/>
          </a:xfrm>
          <a:prstGeom prst="rect">
            <a:avLst/>
          </a:prstGeom>
        </p:spPr>
      </p:pic>
      <p:pic>
        <p:nvPicPr>
          <p:cNvPr id="28" name="Graphic 27" descr="Neighborhood with solid fill">
            <a:extLst>
              <a:ext uri="{FF2B5EF4-FFF2-40B4-BE49-F238E27FC236}">
                <a16:creationId xmlns:a16="http://schemas.microsoft.com/office/drawing/2014/main" id="{64B2DD46-546D-4FEB-824F-4F5031023AE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20844" y="2355023"/>
            <a:ext cx="422439" cy="422439"/>
          </a:xfrm>
          <a:prstGeom prst="rect">
            <a:avLst/>
          </a:prstGeom>
        </p:spPr>
      </p:pic>
      <p:pic>
        <p:nvPicPr>
          <p:cNvPr id="30" name="Graphic 29" descr="Books with solid fill">
            <a:extLst>
              <a:ext uri="{FF2B5EF4-FFF2-40B4-BE49-F238E27FC236}">
                <a16:creationId xmlns:a16="http://schemas.microsoft.com/office/drawing/2014/main" id="{4019AE98-6FA3-4321-BB4D-7A9BA60DE7A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325608" y="2876388"/>
            <a:ext cx="433070" cy="433070"/>
          </a:xfrm>
          <a:prstGeom prst="rect">
            <a:avLst/>
          </a:prstGeom>
        </p:spPr>
      </p:pic>
      <p:pic>
        <p:nvPicPr>
          <p:cNvPr id="6" name="Picture 5">
            <a:extLst>
              <a:ext uri="{FF2B5EF4-FFF2-40B4-BE49-F238E27FC236}">
                <a16:creationId xmlns:a16="http://schemas.microsoft.com/office/drawing/2014/main" id="{E08697D4-3C29-63D0-A9C0-67FB95B600D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53676" b="57563"/>
          <a:stretch/>
        </p:blipFill>
        <p:spPr bwMode="auto">
          <a:xfrm>
            <a:off x="119286" y="1268064"/>
            <a:ext cx="2844789" cy="36413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67347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BNL | Environmental and Climate Sciences Department | Terrestrial Ecosystem  Science &amp; Technology (TEST) | Next Generation Ecosystem Experiments (NGEE)  - Arctic">
            <a:extLst>
              <a:ext uri="{FF2B5EF4-FFF2-40B4-BE49-F238E27FC236}">
                <a16:creationId xmlns:a16="http://schemas.microsoft.com/office/drawing/2014/main" id="{99471E4F-513E-050A-0043-D1C05F2F4E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2005" y="1030717"/>
            <a:ext cx="2931021" cy="18116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Inuit knowledge vanishing with the ice - BBC Future">
            <a:extLst>
              <a:ext uri="{FF2B5EF4-FFF2-40B4-BE49-F238E27FC236}">
                <a16:creationId xmlns:a16="http://schemas.microsoft.com/office/drawing/2014/main" id="{BCCEEB5C-96CE-A49E-EAFB-16AD25468A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5017" y="3556150"/>
            <a:ext cx="1279948" cy="15983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Downloads/Meet%20The%20North%20selects-1.jpg">
            <a:extLst>
              <a:ext uri="{FF2B5EF4-FFF2-40B4-BE49-F238E27FC236}">
                <a16:creationId xmlns:a16="http://schemas.microsoft.com/office/drawing/2014/main" id="{5DE9F910-83FA-CD79-A6C9-37178AD0821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2067" y="1010271"/>
            <a:ext cx="2936751" cy="2686895"/>
          </a:xfrm>
          <a:prstGeom prst="rect">
            <a:avLst/>
          </a:prstGeom>
          <a:noFill/>
          <a:ln w="12700">
            <a:solidFill>
              <a:schemeClr val="tx1"/>
            </a:solidFill>
          </a:ln>
        </p:spPr>
      </p:pic>
      <p:pic>
        <p:nvPicPr>
          <p:cNvPr id="11" name="Picture 2" descr="The Reach of Arctic Research - Infographic - The Arctic Institute">
            <a:extLst>
              <a:ext uri="{FF2B5EF4-FFF2-40B4-BE49-F238E27FC236}">
                <a16:creationId xmlns:a16="http://schemas.microsoft.com/office/drawing/2014/main" id="{C526079E-E562-3D36-CDD7-03FF0B939C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4690" y="3533213"/>
            <a:ext cx="2803792" cy="16102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6626" name="Picture 2" descr="Inuit Children's Book by Katie Lajiness | Discover Children's Books,  Audiobooks, Videos &amp; More on Epic">
            <a:extLst>
              <a:ext uri="{FF2B5EF4-FFF2-40B4-BE49-F238E27FC236}">
                <a16:creationId xmlns:a16="http://schemas.microsoft.com/office/drawing/2014/main" id="{EF654B2B-24A9-F3A8-45AD-1D7824155B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3" y="998584"/>
            <a:ext cx="1554228" cy="25018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DFB5824A-4D16-63F1-085F-03D5F2AAC2A2}"/>
              </a:ext>
            </a:extLst>
          </p:cNvPr>
          <p:cNvSpPr>
            <a:spLocks noGrp="1"/>
          </p:cNvSpPr>
          <p:nvPr>
            <p:ph type="title"/>
          </p:nvPr>
        </p:nvSpPr>
        <p:spPr/>
        <p:txBody>
          <a:bodyPr/>
          <a:lstStyle/>
          <a:p>
            <a:pPr algn="l"/>
            <a:r>
              <a:rPr lang="en-US" dirty="0"/>
              <a:t>How we do research</a:t>
            </a:r>
          </a:p>
        </p:txBody>
      </p:sp>
      <p:pic>
        <p:nvPicPr>
          <p:cNvPr id="12" name="Picture 2" descr="Hytera Satellite communication, Norsat Satellite Terminals">
            <a:extLst>
              <a:ext uri="{FF2B5EF4-FFF2-40B4-BE49-F238E27FC236}">
                <a16:creationId xmlns:a16="http://schemas.microsoft.com/office/drawing/2014/main" id="{10E13759-9E2C-0AF9-8175-DE19202ED2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50" y="3489978"/>
            <a:ext cx="1876573" cy="16535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Google Shape;450;p16">
            <a:extLst>
              <a:ext uri="{FF2B5EF4-FFF2-40B4-BE49-F238E27FC236}">
                <a16:creationId xmlns:a16="http://schemas.microsoft.com/office/drawing/2014/main" id="{FE3CD129-3462-FBE5-F025-701AB5FAF1B9}"/>
              </a:ext>
            </a:extLst>
          </p:cNvPr>
          <p:cNvSpPr/>
          <p:nvPr/>
        </p:nvSpPr>
        <p:spPr>
          <a:xfrm>
            <a:off x="0" y="1"/>
            <a:ext cx="9144000" cy="1035672"/>
          </a:xfrm>
          <a:prstGeom prst="rect">
            <a:avLst/>
          </a:prstGeom>
          <a:solidFill>
            <a:srgbClr val="34435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 name="TextBox 15">
            <a:extLst>
              <a:ext uri="{FF2B5EF4-FFF2-40B4-BE49-F238E27FC236}">
                <a16:creationId xmlns:a16="http://schemas.microsoft.com/office/drawing/2014/main" id="{EDC821EA-F8E3-8A31-6422-C3C889880770}"/>
              </a:ext>
            </a:extLst>
          </p:cNvPr>
          <p:cNvSpPr txBox="1"/>
          <p:nvPr/>
        </p:nvSpPr>
        <p:spPr>
          <a:xfrm>
            <a:off x="457200" y="292177"/>
            <a:ext cx="4318763" cy="523220"/>
          </a:xfrm>
          <a:prstGeom prst="rect">
            <a:avLst/>
          </a:prstGeom>
          <a:noFill/>
        </p:spPr>
        <p:txBody>
          <a:bodyPr wrap="square" rtlCol="0">
            <a:spAutoFit/>
          </a:bodyPr>
          <a:lstStyle/>
          <a:p>
            <a:r>
              <a:rPr lang="en-US" sz="2800" dirty="0">
                <a:solidFill>
                  <a:schemeClr val="bg1"/>
                </a:solidFill>
                <a:latin typeface="Avenir Book" panose="02000503020000020003" pitchFamily="2" charset="0"/>
              </a:rPr>
              <a:t>How we do research</a:t>
            </a:r>
          </a:p>
        </p:txBody>
      </p:sp>
      <p:pic>
        <p:nvPicPr>
          <p:cNvPr id="17" name="Google Shape;214;p1" descr="Text&#10;&#10;Description automatically generated with low confidence">
            <a:extLst>
              <a:ext uri="{FF2B5EF4-FFF2-40B4-BE49-F238E27FC236}">
                <a16:creationId xmlns:a16="http://schemas.microsoft.com/office/drawing/2014/main" id="{CBE49766-3543-A63C-C248-CCE8A81A52DC}"/>
              </a:ext>
            </a:extLst>
          </p:cNvPr>
          <p:cNvPicPr preferRelativeResize="0"/>
          <p:nvPr/>
        </p:nvPicPr>
        <p:blipFill rotWithShape="1">
          <a:blip r:embed="rId9">
            <a:alphaModFix/>
          </a:blip>
          <a:srcRect/>
          <a:stretch/>
        </p:blipFill>
        <p:spPr>
          <a:xfrm>
            <a:off x="5102942" y="205979"/>
            <a:ext cx="3256879" cy="586924"/>
          </a:xfrm>
          <a:prstGeom prst="rect">
            <a:avLst/>
          </a:prstGeom>
          <a:noFill/>
          <a:ln>
            <a:noFill/>
          </a:ln>
        </p:spPr>
      </p:pic>
      <p:pic>
        <p:nvPicPr>
          <p:cNvPr id="1026" name="Picture 2" descr="Science aboard the CCGS Amundsen: Cruise plan | Green Edge Expeditions blog">
            <a:extLst>
              <a:ext uri="{FF2B5EF4-FFF2-40B4-BE49-F238E27FC236}">
                <a16:creationId xmlns:a16="http://schemas.microsoft.com/office/drawing/2014/main" id="{A1C7F818-22D5-9BC1-2931-8D021D54EE3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82391" y="2819400"/>
            <a:ext cx="1692040" cy="9210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CGS Amundsen">
            <a:extLst>
              <a:ext uri="{FF2B5EF4-FFF2-40B4-BE49-F238E27FC236}">
                <a16:creationId xmlns:a16="http://schemas.microsoft.com/office/drawing/2014/main" id="{03052271-8D99-C08E-A428-17CA3953CDC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51500" y="2819400"/>
            <a:ext cx="3492500" cy="2324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velopments in Ice Core Research on Past Climate Change - Eos">
            <a:extLst>
              <a:ext uri="{FF2B5EF4-FFF2-40B4-BE49-F238E27FC236}">
                <a16:creationId xmlns:a16="http://schemas.microsoft.com/office/drawing/2014/main" id="{AD3AAE5A-2503-BABB-732F-0227567D64E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97361" y="1026747"/>
            <a:ext cx="2445903" cy="179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049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6">
            <a:extLst>
              <a:ext uri="{FF2B5EF4-FFF2-40B4-BE49-F238E27FC236}">
                <a16:creationId xmlns:a16="http://schemas.microsoft.com/office/drawing/2014/main" id="{73F8E9A4-1742-4610-944A-B0749A839AFA}"/>
              </a:ext>
            </a:extLst>
          </p:cNvPr>
          <p:cNvPicPr>
            <a:picLocks noChangeAspect="1"/>
          </p:cNvPicPr>
          <p:nvPr/>
        </p:nvPicPr>
        <p:blipFill>
          <a:blip r:embed="rId3"/>
          <a:stretch>
            <a:fillRect/>
          </a:stretch>
        </p:blipFill>
        <p:spPr>
          <a:xfrm>
            <a:off x="3729246" y="1828986"/>
            <a:ext cx="2275820" cy="1720512"/>
          </a:xfrm>
          <a:prstGeom prst="rect">
            <a:avLst/>
          </a:prstGeom>
        </p:spPr>
      </p:pic>
      <p:sp>
        <p:nvSpPr>
          <p:cNvPr id="18" name="Rectangle 17">
            <a:extLst>
              <a:ext uri="{FF2B5EF4-FFF2-40B4-BE49-F238E27FC236}">
                <a16:creationId xmlns:a16="http://schemas.microsoft.com/office/drawing/2014/main" id="{7DE952AD-AB9D-C54F-A9CE-C7B93676A976}"/>
              </a:ext>
            </a:extLst>
          </p:cNvPr>
          <p:cNvSpPr/>
          <p:nvPr/>
        </p:nvSpPr>
        <p:spPr>
          <a:xfrm>
            <a:off x="0" y="1"/>
            <a:ext cx="9144000" cy="1035672"/>
          </a:xfrm>
          <a:prstGeom prst="rect">
            <a:avLst/>
          </a:prstGeom>
          <a:solidFill>
            <a:srgbClr val="34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 name="Picture 15" descr="A picture containing snow, sky, outdoor, mountain&#10;&#10;Description automatically generated">
            <a:extLst>
              <a:ext uri="{FF2B5EF4-FFF2-40B4-BE49-F238E27FC236}">
                <a16:creationId xmlns:a16="http://schemas.microsoft.com/office/drawing/2014/main" id="{A45C1A63-40F9-BC49-805D-D896B7640795}"/>
              </a:ext>
            </a:extLst>
          </p:cNvPr>
          <p:cNvPicPr>
            <a:picLocks noChangeAspect="1"/>
          </p:cNvPicPr>
          <p:nvPr/>
        </p:nvPicPr>
        <p:blipFill>
          <a:blip r:embed="rId4"/>
          <a:stretch>
            <a:fillRect/>
          </a:stretch>
        </p:blipFill>
        <p:spPr>
          <a:xfrm>
            <a:off x="0" y="0"/>
            <a:ext cx="1279096" cy="1883393"/>
          </a:xfrm>
          <a:prstGeom prst="rect">
            <a:avLst/>
          </a:prstGeom>
        </p:spPr>
      </p:pic>
      <p:sp>
        <p:nvSpPr>
          <p:cNvPr id="20" name="TextBox 19">
            <a:extLst>
              <a:ext uri="{FF2B5EF4-FFF2-40B4-BE49-F238E27FC236}">
                <a16:creationId xmlns:a16="http://schemas.microsoft.com/office/drawing/2014/main" id="{EA6E6CA7-DB35-8749-A5BE-FD7E51C7302B}"/>
              </a:ext>
            </a:extLst>
          </p:cNvPr>
          <p:cNvSpPr txBox="1"/>
          <p:nvPr/>
        </p:nvSpPr>
        <p:spPr>
          <a:xfrm>
            <a:off x="1976873" y="256227"/>
            <a:ext cx="6851777" cy="523220"/>
          </a:xfrm>
          <a:prstGeom prst="rect">
            <a:avLst/>
          </a:prstGeom>
          <a:noFill/>
        </p:spPr>
        <p:txBody>
          <a:bodyPr wrap="square" rtlCol="0">
            <a:spAutoFit/>
          </a:bodyPr>
          <a:lstStyle/>
          <a:p>
            <a:r>
              <a:rPr lang="en-US" sz="2800" dirty="0">
                <a:solidFill>
                  <a:schemeClr val="bg1"/>
                </a:solidFill>
                <a:latin typeface="Avenir Book" panose="02000503020000020003" pitchFamily="2" charset="0"/>
              </a:rPr>
              <a:t>Academic Program (2022-2024)</a:t>
            </a:r>
          </a:p>
        </p:txBody>
      </p:sp>
      <p:pic>
        <p:nvPicPr>
          <p:cNvPr id="3" name="Image 5">
            <a:extLst>
              <a:ext uri="{FF2B5EF4-FFF2-40B4-BE49-F238E27FC236}">
                <a16:creationId xmlns:a16="http://schemas.microsoft.com/office/drawing/2014/main" id="{01A51966-23C6-4C71-801F-DB2ED53326CD}"/>
              </a:ext>
            </a:extLst>
          </p:cNvPr>
          <p:cNvPicPr>
            <a:picLocks noChangeAspect="1"/>
          </p:cNvPicPr>
          <p:nvPr/>
        </p:nvPicPr>
        <p:blipFill>
          <a:blip r:embed="rId5"/>
          <a:stretch>
            <a:fillRect/>
          </a:stretch>
        </p:blipFill>
        <p:spPr>
          <a:xfrm>
            <a:off x="224499" y="1696676"/>
            <a:ext cx="3504747" cy="2524693"/>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114" y="4598139"/>
            <a:ext cx="3442339" cy="301041"/>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5374" y="4578298"/>
            <a:ext cx="1253930" cy="376179"/>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66092" y="4303901"/>
            <a:ext cx="1669994" cy="839597"/>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71839" y="4017756"/>
            <a:ext cx="1623927" cy="1160765"/>
          </a:xfrm>
          <a:prstGeom prst="rect">
            <a:avLst/>
          </a:prstGeom>
        </p:spPr>
      </p:pic>
      <p:sp>
        <p:nvSpPr>
          <p:cNvPr id="19" name="TextBox 18"/>
          <p:cNvSpPr txBox="1"/>
          <p:nvPr/>
        </p:nvSpPr>
        <p:spPr>
          <a:xfrm>
            <a:off x="6055008" y="1291899"/>
            <a:ext cx="2927011" cy="2677656"/>
          </a:xfrm>
          <a:prstGeom prst="rect">
            <a:avLst/>
          </a:prstGeom>
          <a:solidFill>
            <a:srgbClr val="E3EDFC"/>
          </a:solidFill>
        </p:spPr>
        <p:txBody>
          <a:bodyPr wrap="none" lIns="72000" rtlCol="0">
            <a:spAutoFit/>
          </a:bodyPr>
          <a:lstStyle/>
          <a:p>
            <a:r>
              <a:rPr lang="en-CA" b="1" dirty="0">
                <a:latin typeface="Avenir" panose="020B0503020203020204" pitchFamily="34" charset="0"/>
              </a:rPr>
              <a:t>Joint Postdoctoral Fellowships </a:t>
            </a:r>
          </a:p>
          <a:p>
            <a:endParaRPr lang="en-CA" dirty="0">
              <a:solidFill>
                <a:srgbClr val="FF0000"/>
              </a:solidFill>
              <a:latin typeface="Avenir" panose="020B0503020203020204" pitchFamily="34" charset="0"/>
            </a:endParaRPr>
          </a:p>
          <a:p>
            <a:r>
              <a:rPr lang="en-CA" dirty="0">
                <a:solidFill>
                  <a:schemeClr val="tx1"/>
                </a:solidFill>
                <a:latin typeface="Avenir" panose="020B0503020203020204" pitchFamily="34" charset="0"/>
              </a:rPr>
              <a:t>• 5-9 projects ($200K)</a:t>
            </a:r>
          </a:p>
          <a:p>
            <a:endParaRPr lang="en-CA" dirty="0">
              <a:latin typeface="Avenir" panose="020B0503020203020204" pitchFamily="34" charset="0"/>
            </a:endParaRPr>
          </a:p>
          <a:p>
            <a:r>
              <a:rPr lang="en-CA" b="1" dirty="0">
                <a:latin typeface="Avenir" panose="020B0503020203020204" pitchFamily="34" charset="0"/>
              </a:rPr>
              <a:t>High Impact Publications Program</a:t>
            </a:r>
          </a:p>
          <a:p>
            <a:endParaRPr lang="en-CA" dirty="0">
              <a:latin typeface="Avenir" panose="020B0503020203020204" pitchFamily="34" charset="0"/>
            </a:endParaRPr>
          </a:p>
          <a:p>
            <a:pPr>
              <a:buSzPct val="95000"/>
            </a:pPr>
            <a:r>
              <a:rPr lang="en-CA" dirty="0">
                <a:latin typeface="Avenir" panose="020B0503020203020204" pitchFamily="34" charset="0"/>
              </a:rPr>
              <a:t>• 10 projects ($848K)</a:t>
            </a:r>
          </a:p>
          <a:p>
            <a:endParaRPr lang="en-CA" dirty="0">
              <a:solidFill>
                <a:srgbClr val="FF0000"/>
              </a:solidFill>
              <a:latin typeface="Avenir" panose="020B0503020203020204" pitchFamily="34" charset="0"/>
            </a:endParaRPr>
          </a:p>
          <a:p>
            <a:r>
              <a:rPr lang="en-CA" b="1" dirty="0">
                <a:latin typeface="Avenir" panose="020B0503020203020204" pitchFamily="34" charset="0"/>
              </a:rPr>
              <a:t>UN Decade Endorsed Projects</a:t>
            </a:r>
          </a:p>
          <a:p>
            <a:endParaRPr lang="en-CA" b="1" dirty="0">
              <a:latin typeface="Avenir" panose="020B0503020203020204" pitchFamily="34" charset="0"/>
            </a:endParaRPr>
          </a:p>
          <a:p>
            <a:r>
              <a:rPr lang="en-CA" dirty="0">
                <a:latin typeface="Avenir" panose="020B0503020203020204" pitchFamily="34" charset="0"/>
              </a:rPr>
              <a:t>• 4 projects ($1.2M)</a:t>
            </a:r>
          </a:p>
          <a:p>
            <a:endParaRPr lang="en-CA" dirty="0">
              <a:solidFill>
                <a:srgbClr val="FF0000"/>
              </a:solidFill>
              <a:latin typeface="Avenir" panose="020B0503020203020204" pitchFamily="34" charset="0"/>
            </a:endParaRPr>
          </a:p>
        </p:txBody>
      </p:sp>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27250" y="4136494"/>
            <a:ext cx="568516" cy="471452"/>
          </a:xfrm>
          <a:prstGeom prst="rect">
            <a:avLst/>
          </a:prstGeom>
        </p:spPr>
      </p:pic>
    </p:spTree>
    <p:extLst>
      <p:ext uri="{BB962C8B-B14F-4D97-AF65-F5344CB8AC3E}">
        <p14:creationId xmlns:p14="http://schemas.microsoft.com/office/powerpoint/2010/main" val="2318901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464424-9992-BF47-AC62-3E832B4BECD0}"/>
              </a:ext>
            </a:extLst>
          </p:cNvPr>
          <p:cNvSpPr/>
          <p:nvPr/>
        </p:nvSpPr>
        <p:spPr>
          <a:xfrm>
            <a:off x="22736" y="-16190"/>
            <a:ext cx="9144000" cy="1035672"/>
          </a:xfrm>
          <a:prstGeom prst="rect">
            <a:avLst/>
          </a:prstGeom>
          <a:solidFill>
            <a:srgbClr val="34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Box 11">
            <a:extLst>
              <a:ext uri="{FF2B5EF4-FFF2-40B4-BE49-F238E27FC236}">
                <a16:creationId xmlns:a16="http://schemas.microsoft.com/office/drawing/2014/main" id="{3951170A-39B6-D745-8073-68B2235B0FAA}"/>
              </a:ext>
            </a:extLst>
          </p:cNvPr>
          <p:cNvSpPr txBox="1"/>
          <p:nvPr/>
        </p:nvSpPr>
        <p:spPr>
          <a:xfrm>
            <a:off x="2056769" y="240036"/>
            <a:ext cx="6786117" cy="523220"/>
          </a:xfrm>
          <a:prstGeom prst="rect">
            <a:avLst/>
          </a:prstGeom>
          <a:noFill/>
        </p:spPr>
        <p:txBody>
          <a:bodyPr wrap="square" rtlCol="0">
            <a:spAutoFit/>
          </a:bodyPr>
          <a:lstStyle/>
          <a:p>
            <a:r>
              <a:rPr lang="en-US" sz="2800" dirty="0">
                <a:solidFill>
                  <a:schemeClr val="bg1"/>
                </a:solidFill>
                <a:latin typeface="Avenir Book" panose="02000503020000020003" pitchFamily="2" charset="0"/>
              </a:rPr>
              <a:t>North-by-North Program (2022-2024)</a:t>
            </a:r>
          </a:p>
        </p:txBody>
      </p:sp>
      <p:pic>
        <p:nvPicPr>
          <p:cNvPr id="3" name="Picture 2">
            <a:extLst>
              <a:ext uri="{FF2B5EF4-FFF2-40B4-BE49-F238E27FC236}">
                <a16:creationId xmlns:a16="http://schemas.microsoft.com/office/drawing/2014/main" id="{5AC25FDF-861F-4C45-8740-CAD3E7D3A140}"/>
              </a:ext>
            </a:extLst>
          </p:cNvPr>
          <p:cNvPicPr>
            <a:picLocks noChangeAspect="1"/>
          </p:cNvPicPr>
          <p:nvPr/>
        </p:nvPicPr>
        <p:blipFill>
          <a:blip r:embed="rId3"/>
          <a:stretch>
            <a:fillRect/>
          </a:stretch>
        </p:blipFill>
        <p:spPr>
          <a:xfrm>
            <a:off x="0" y="-16190"/>
            <a:ext cx="1303747" cy="187739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4342" y="3711359"/>
            <a:ext cx="702678" cy="61133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9452" y="4536015"/>
            <a:ext cx="1255864" cy="45211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3573" y="4459110"/>
            <a:ext cx="543311" cy="60592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78339" y="3879549"/>
            <a:ext cx="1445219" cy="48367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1825" y="4322689"/>
            <a:ext cx="598529" cy="748162"/>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22108" y="4379409"/>
            <a:ext cx="636822" cy="634721"/>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48379" y="3641684"/>
            <a:ext cx="1065559" cy="611754"/>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16742" y="4414472"/>
            <a:ext cx="1497523" cy="695200"/>
          </a:xfrm>
          <a:prstGeom prst="rect">
            <a:avLst/>
          </a:prstGeom>
        </p:spPr>
      </p:pic>
      <p:pic>
        <p:nvPicPr>
          <p:cNvPr id="17" name="Picture 16"/>
          <p:cNvPicPr>
            <a:picLocks noChangeAspect="1"/>
          </p:cNvPicPr>
          <p:nvPr/>
        </p:nvPicPr>
        <p:blipFill rotWithShape="1">
          <a:blip r:embed="rId12">
            <a:extLst>
              <a:ext uri="{28A0092B-C50C-407E-A947-70E740481C1C}">
                <a14:useLocalDpi xmlns:a14="http://schemas.microsoft.com/office/drawing/2010/main" val="0"/>
              </a:ext>
            </a:extLst>
          </a:blip>
          <a:srcRect l="13640" t="23131" r="13641" b="24811"/>
          <a:stretch/>
        </p:blipFill>
        <p:spPr>
          <a:xfrm>
            <a:off x="2005086" y="3794020"/>
            <a:ext cx="1113531" cy="446007"/>
          </a:xfrm>
          <a:prstGeom prst="rect">
            <a:avLst/>
          </a:prstGeom>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32645" y="4303189"/>
            <a:ext cx="748162" cy="748162"/>
          </a:xfrm>
          <a:prstGeom prst="rect">
            <a:avLst/>
          </a:prstGeom>
        </p:spPr>
      </p:pic>
      <p:pic>
        <p:nvPicPr>
          <p:cNvPr id="19" name="Picture 1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83280" y="3614755"/>
            <a:ext cx="707934" cy="707934"/>
          </a:xfrm>
          <a:prstGeom prst="rect">
            <a:avLst/>
          </a:prstGeom>
        </p:spPr>
      </p:pic>
      <p:pic>
        <p:nvPicPr>
          <p:cNvPr id="21" name="Picture 20"/>
          <p:cNvPicPr>
            <a:picLocks noChangeAspect="1"/>
          </p:cNvPicPr>
          <p:nvPr/>
        </p:nvPicPr>
        <p:blipFill rotWithShape="1">
          <a:blip r:embed="rId15">
            <a:extLst>
              <a:ext uri="{28A0092B-C50C-407E-A947-70E740481C1C}">
                <a14:useLocalDpi xmlns:a14="http://schemas.microsoft.com/office/drawing/2010/main" val="0"/>
              </a:ext>
            </a:extLst>
          </a:blip>
          <a:srcRect l="21544" r="20673"/>
          <a:stretch/>
        </p:blipFill>
        <p:spPr>
          <a:xfrm>
            <a:off x="233347" y="4399595"/>
            <a:ext cx="754026" cy="724953"/>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60691" y="3833329"/>
            <a:ext cx="1498588" cy="523558"/>
          </a:xfrm>
          <a:prstGeom prst="rect">
            <a:avLst/>
          </a:prstGeom>
        </p:spPr>
      </p:pic>
      <p:pic>
        <p:nvPicPr>
          <p:cNvPr id="30" name="Picture 29">
            <a:extLst>
              <a:ext uri="{FF2B5EF4-FFF2-40B4-BE49-F238E27FC236}">
                <a16:creationId xmlns:a16="http://schemas.microsoft.com/office/drawing/2014/main" id="{36218C50-59BD-C691-8723-C37E7B40E192}"/>
              </a:ext>
            </a:extLst>
          </p:cNvPr>
          <p:cNvPicPr>
            <a:picLocks noChangeAspect="1"/>
          </p:cNvPicPr>
          <p:nvPr/>
        </p:nvPicPr>
        <p:blipFill>
          <a:blip r:embed="rId17"/>
          <a:stretch>
            <a:fillRect/>
          </a:stretch>
        </p:blipFill>
        <p:spPr>
          <a:xfrm>
            <a:off x="4507026" y="1407664"/>
            <a:ext cx="4374163" cy="2053673"/>
          </a:xfrm>
          <a:prstGeom prst="rect">
            <a:avLst/>
          </a:prstGeom>
          <a:ln>
            <a:solidFill>
              <a:srgbClr val="344355"/>
            </a:solidFill>
          </a:ln>
        </p:spPr>
      </p:pic>
      <p:pic>
        <p:nvPicPr>
          <p:cNvPr id="31" name="Picture 30">
            <a:extLst>
              <a:ext uri="{FF2B5EF4-FFF2-40B4-BE49-F238E27FC236}">
                <a16:creationId xmlns:a16="http://schemas.microsoft.com/office/drawing/2014/main" id="{410C3C2D-BCF3-F32E-C385-D4E280C642B0}"/>
              </a:ext>
            </a:extLst>
          </p:cNvPr>
          <p:cNvPicPr>
            <a:picLocks noChangeAspect="1"/>
          </p:cNvPicPr>
          <p:nvPr/>
        </p:nvPicPr>
        <p:blipFill>
          <a:blip r:embed="rId18"/>
          <a:stretch>
            <a:fillRect/>
          </a:stretch>
        </p:blipFill>
        <p:spPr>
          <a:xfrm>
            <a:off x="1113890" y="1417822"/>
            <a:ext cx="3223298" cy="2043515"/>
          </a:xfrm>
          <a:prstGeom prst="rect">
            <a:avLst/>
          </a:prstGeom>
          <a:ln>
            <a:solidFill>
              <a:srgbClr val="344355"/>
            </a:solidFill>
          </a:ln>
        </p:spPr>
      </p:pic>
    </p:spTree>
    <p:extLst>
      <p:ext uri="{BB962C8B-B14F-4D97-AF65-F5344CB8AC3E}">
        <p14:creationId xmlns:p14="http://schemas.microsoft.com/office/powerpoint/2010/main" val="1298458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3464424-9992-BF47-AC62-3E832B4BECD0}"/>
              </a:ext>
            </a:extLst>
          </p:cNvPr>
          <p:cNvSpPr/>
          <p:nvPr/>
        </p:nvSpPr>
        <p:spPr>
          <a:xfrm rot="16200000">
            <a:off x="-1533523" y="1533526"/>
            <a:ext cx="5143500" cy="2076452"/>
          </a:xfrm>
          <a:prstGeom prst="rect">
            <a:avLst/>
          </a:prstGeom>
          <a:solidFill>
            <a:srgbClr val="34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TextBox 13">
            <a:extLst>
              <a:ext uri="{FF2B5EF4-FFF2-40B4-BE49-F238E27FC236}">
                <a16:creationId xmlns:a16="http://schemas.microsoft.com/office/drawing/2014/main" id="{EA6E6CA7-DB35-8749-A5BE-FD7E51C7302B}"/>
              </a:ext>
            </a:extLst>
          </p:cNvPr>
          <p:cNvSpPr txBox="1"/>
          <p:nvPr/>
        </p:nvSpPr>
        <p:spPr>
          <a:xfrm>
            <a:off x="54157" y="321489"/>
            <a:ext cx="2076454" cy="1200329"/>
          </a:xfrm>
          <a:prstGeom prst="rect">
            <a:avLst/>
          </a:prstGeom>
          <a:noFill/>
        </p:spPr>
        <p:txBody>
          <a:bodyPr wrap="square" rtlCol="0">
            <a:spAutoFit/>
          </a:bodyPr>
          <a:lstStyle/>
          <a:p>
            <a:r>
              <a:rPr lang="en-US" sz="2400" b="1" dirty="0">
                <a:solidFill>
                  <a:schemeClr val="bg1"/>
                </a:solidFill>
                <a:latin typeface="Avenir Book" panose="02000503020000020003" pitchFamily="2" charset="0"/>
              </a:rPr>
              <a:t>Network Management</a:t>
            </a:r>
          </a:p>
          <a:p>
            <a:endParaRPr lang="en-US" sz="2400" dirty="0">
              <a:solidFill>
                <a:schemeClr val="bg1"/>
              </a:solidFill>
              <a:latin typeface="Avenir Book" panose="02000503020000020003" pitchFamily="2" charset="0"/>
            </a:endParaRPr>
          </a:p>
        </p:txBody>
      </p:sp>
      <p:pic>
        <p:nvPicPr>
          <p:cNvPr id="16" name="Google Shape;214;p1" descr="Text&#10;&#10;Description automatically generated with low confidence">
            <a:extLst>
              <a:ext uri="{FF2B5EF4-FFF2-40B4-BE49-F238E27FC236}">
                <a16:creationId xmlns:a16="http://schemas.microsoft.com/office/drawing/2014/main" id="{CBE49766-3543-A63C-C248-CCE8A81A52DC}"/>
              </a:ext>
            </a:extLst>
          </p:cNvPr>
          <p:cNvPicPr preferRelativeResize="0"/>
          <p:nvPr/>
        </p:nvPicPr>
        <p:blipFill rotWithShape="1">
          <a:blip r:embed="rId3">
            <a:alphaModFix/>
          </a:blip>
          <a:srcRect t="1" b="45089"/>
          <a:stretch/>
        </p:blipFill>
        <p:spPr>
          <a:xfrm>
            <a:off x="54157" y="4624388"/>
            <a:ext cx="1968140" cy="200025"/>
          </a:xfrm>
          <a:prstGeom prst="rect">
            <a:avLst/>
          </a:prstGeom>
          <a:noFill/>
          <a:ln>
            <a:noFill/>
          </a:ln>
        </p:spPr>
      </p:pic>
      <p:pic>
        <p:nvPicPr>
          <p:cNvPr id="5" name="Picture 4">
            <a:extLst>
              <a:ext uri="{FF2B5EF4-FFF2-40B4-BE49-F238E27FC236}">
                <a16:creationId xmlns:a16="http://schemas.microsoft.com/office/drawing/2014/main" id="{936596E3-CBBA-D67C-5EDA-A1190F2BFA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8435" y="164173"/>
            <a:ext cx="6019165" cy="4815153"/>
          </a:xfrm>
          <a:prstGeom prst="rect">
            <a:avLst/>
          </a:prstGeom>
        </p:spPr>
      </p:pic>
    </p:spTree>
    <p:extLst>
      <p:ext uri="{BB962C8B-B14F-4D97-AF65-F5344CB8AC3E}">
        <p14:creationId xmlns:p14="http://schemas.microsoft.com/office/powerpoint/2010/main" val="141887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2cda754-7ead-4d0d-9958-db37e2356f45">
      <Terms xmlns="http://schemas.microsoft.com/office/infopath/2007/PartnerControls"/>
    </lcf76f155ced4ddcb4097134ff3c332f>
    <TaxCatchAll xmlns="090f19e3-b733-45c3-872d-76420eb888a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96D7A738B2CDF4397FB3C69580F7058" ma:contentTypeVersion="16" ma:contentTypeDescription="Create a new document." ma:contentTypeScope="" ma:versionID="3e705df2c7b7829335bb360118195929">
  <xsd:schema xmlns:xsd="http://www.w3.org/2001/XMLSchema" xmlns:xs="http://www.w3.org/2001/XMLSchema" xmlns:p="http://schemas.microsoft.com/office/2006/metadata/properties" xmlns:ns2="b2cda754-7ead-4d0d-9958-db37e2356f45" xmlns:ns3="090f19e3-b733-45c3-872d-76420eb888ac" targetNamespace="http://schemas.microsoft.com/office/2006/metadata/properties" ma:root="true" ma:fieldsID="fcf544d93f57cfb98807fc603c6adfb0" ns2:_="" ns3:_="">
    <xsd:import namespace="b2cda754-7ead-4d0d-9958-db37e2356f45"/>
    <xsd:import namespace="090f19e3-b733-45c3-872d-76420eb888a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cda754-7ead-4d0d-9958-db37e2356f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69509d0-ff3b-4142-a35f-ffe7e1df967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90f19e3-b733-45c3-872d-76420eb888a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0b1801-d3c4-4ab8-961d-8849ae3554c6}" ma:internalName="TaxCatchAll" ma:showField="CatchAllData" ma:web="090f19e3-b733-45c3-872d-76420eb888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F5C63E-72FD-4489-A7BD-4D9021DDC6CE}">
  <ds:schemaRefs>
    <ds:schemaRef ds:uri="http://schemas.microsoft.com/sharepoint/v3/contenttype/forms"/>
  </ds:schemaRefs>
</ds:datastoreItem>
</file>

<file path=customXml/itemProps2.xml><?xml version="1.0" encoding="utf-8"?>
<ds:datastoreItem xmlns:ds="http://schemas.openxmlformats.org/officeDocument/2006/customXml" ds:itemID="{08F7FEDA-8078-45B2-AA04-D607A841ACFE}">
  <ds:schemaRefs>
    <ds:schemaRef ds:uri="120ce997-c7d4-431a-994c-c011ca0c5870"/>
    <ds:schemaRef ds:uri="http://schemas.microsoft.com/office/2006/documentManagement/types"/>
    <ds:schemaRef ds:uri="http://purl.org/dc/dcmitype/"/>
    <ds:schemaRef ds:uri="http://purl.org/dc/terms/"/>
    <ds:schemaRef ds:uri="http://www.w3.org/XML/1998/namespace"/>
    <ds:schemaRef ds:uri="http://schemas.openxmlformats.org/package/2006/metadata/core-properties"/>
    <ds:schemaRef ds:uri="http://schemas.microsoft.com/office/2006/metadata/properties"/>
    <ds:schemaRef ds:uri="http://schemas.microsoft.com/office/infopath/2007/PartnerControls"/>
    <ds:schemaRef ds:uri="a3abf11d-0fde-41da-80b5-ae93028e98a5"/>
    <ds:schemaRef ds:uri="http://purl.org/dc/elements/1.1/"/>
  </ds:schemaRefs>
</ds:datastoreItem>
</file>

<file path=customXml/itemProps3.xml><?xml version="1.0" encoding="utf-8"?>
<ds:datastoreItem xmlns:ds="http://schemas.openxmlformats.org/officeDocument/2006/customXml" ds:itemID="{72891C19-EBDF-4ACD-B338-3699267B82FA}"/>
</file>

<file path=docProps/app.xml><?xml version="1.0" encoding="utf-8"?>
<Properties xmlns="http://schemas.openxmlformats.org/officeDocument/2006/extended-properties" xmlns:vt="http://schemas.openxmlformats.org/officeDocument/2006/docPropsVTypes">
  <TotalTime>3706</TotalTime>
  <Words>1094</Words>
  <Application>Microsoft Macintosh PowerPoint</Application>
  <PresentationFormat>On-screen Show (16:9)</PresentationFormat>
  <Paragraphs>114</Paragraphs>
  <Slides>12</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Avenir</vt:lpstr>
      <vt:lpstr>Avenir Book</vt:lpstr>
      <vt:lpstr>Avenir Light</vt:lpstr>
      <vt:lpstr>Avenir Next Demi Bold</vt:lpstr>
      <vt:lpstr>Avenir Next LT Pro Demi</vt:lpstr>
      <vt:lpstr>Calibri</vt:lpstr>
      <vt:lpstr>Times New Roman</vt:lpstr>
      <vt:lpstr>14_Default Design</vt:lpstr>
      <vt:lpstr>PowerPoint Presentation</vt:lpstr>
      <vt:lpstr>PowerPoint Presentation</vt:lpstr>
      <vt:lpstr>PowerPoint Presentation</vt:lpstr>
      <vt:lpstr>PowerPoint Presentation</vt:lpstr>
      <vt:lpstr>PowerPoint Presentation</vt:lpstr>
      <vt:lpstr>How we do research</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christine.barnard@arcticnet.ulaval.ca</dc:creator>
  <cp:lastModifiedBy>Jackie Dawson</cp:lastModifiedBy>
  <cp:revision>209</cp:revision>
  <cp:lastPrinted>2022-11-21T16:39:45Z</cp:lastPrinted>
  <dcterms:created xsi:type="dcterms:W3CDTF">2014-03-31T19:48:28Z</dcterms:created>
  <dcterms:modified xsi:type="dcterms:W3CDTF">2022-11-21T16:42:50Z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0x01010003E28C2B419DC04998549C618EA52344</vt:lpwstr>
  </property>
</Properties>
</file>