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5"/>
  </p:sldMasterIdLst>
  <p:notesMasterIdLst>
    <p:notesMasterId r:id="rId14"/>
  </p:notesMasterIdLst>
  <p:handoutMasterIdLst>
    <p:handoutMasterId r:id="rId15"/>
  </p:handoutMasterIdLst>
  <p:sldIdLst>
    <p:sldId id="339" r:id="rId6"/>
    <p:sldId id="340" r:id="rId7"/>
    <p:sldId id="435" r:id="rId8"/>
    <p:sldId id="347" r:id="rId9"/>
    <p:sldId id="351" r:id="rId10"/>
    <p:sldId id="377" r:id="rId11"/>
    <p:sldId id="374" r:id="rId12"/>
    <p:sldId id="3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64CB85F-033F-4668-AB1D-8D96C55C4BAC}">
          <p14:sldIdLst>
            <p14:sldId id="339"/>
            <p14:sldId id="340"/>
            <p14:sldId id="435"/>
            <p14:sldId id="347"/>
            <p14:sldId id="351"/>
            <p14:sldId id="377"/>
            <p14:sldId id="374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>
    <p:extLst>
      <p:ext uri="{19B8F6BF-5375-455C-9EA6-DF929625EA0E}">
        <p15:presenceInfo xmlns:p15="http://schemas.microsoft.com/office/powerpoint/2012/main" userId="S::m.guevel@unesco.org::59e580ac-477c-44d0-8c02-a45964b90aeb" providerId="AD"/>
      </p:ext>
    </p:extLst>
  </p:cmAuthor>
  <p:cmAuthor id="2" name="Laura Imburgia" initials="LI" lastIdx="2" clrIdx="1">
    <p:extLst>
      <p:ext uri="{19B8F6BF-5375-455C-9EA6-DF929625EA0E}">
        <p15:presenceInfo xmlns:p15="http://schemas.microsoft.com/office/powerpoint/2012/main" userId="Laura Imburgia" providerId="None"/>
      </p:ext>
    </p:extLst>
  </p:cmAuthor>
  <p:cmAuthor id="3" name="Laurens Thuy" initials="LT" lastIdx="1" clrIdx="2">
    <p:extLst>
      <p:ext uri="{19B8F6BF-5375-455C-9EA6-DF929625EA0E}">
        <p15:presenceInfo xmlns:p15="http://schemas.microsoft.com/office/powerpoint/2012/main" userId="Laurens Thu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D4"/>
    <a:srgbClr val="E38415"/>
    <a:srgbClr val="EC7D31"/>
    <a:srgbClr val="005090"/>
    <a:srgbClr val="298F78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5" autoAdjust="0"/>
    <p:restoredTop sz="82028" autoAdjust="0"/>
  </p:normalViewPr>
  <p:slideViewPr>
    <p:cSldViewPr snapToGrid="0" showGuides="1">
      <p:cViewPr varScale="1">
        <p:scale>
          <a:sx n="91" d="100"/>
          <a:sy n="91" d="100"/>
        </p:scale>
        <p:origin x="852" y="90"/>
      </p:cViewPr>
      <p:guideLst>
        <p:guide orient="horz" pos="2137"/>
        <p:guide pos="3931"/>
      </p:guideLst>
    </p:cSldViewPr>
  </p:slideViewPr>
  <p:outlineViewPr>
    <p:cViewPr>
      <p:scale>
        <a:sx n="100" d="100"/>
        <a:sy n="100" d="100"/>
      </p:scale>
      <p:origin x="0" y="-4147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8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224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746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account of the</a:t>
            </a:r>
            <a:r>
              <a:rPr lang="en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issues</a:t>
            </a:r>
            <a:r>
              <a:rPr lang="en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UNESCO WWAP together with a multi-stakeholder coalition decided to develop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wide-scale global policy and practice </a:t>
            </a:r>
            <a:r>
              <a:rPr lang="en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initiative:</a:t>
            </a:r>
            <a:r>
              <a:rPr lang="en-DE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Call for Action for Accelerating gender equality in the water domain”.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DE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DE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initiative is a</a:t>
            </a:r>
            <a:r>
              <a:rPr lang="en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ligned to the UNESCO’s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 Equality Priority</a:t>
            </a:r>
            <a:r>
              <a:rPr lang="en-DE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multi-stakeholder coalition </a:t>
            </a:r>
            <a:r>
              <a:rPr lang="en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composed by Member States institutions, UN agencies, international and regional organizations, NGOs, and civil society.  The Initiative </a:t>
            </a:r>
            <a:r>
              <a:rPr lang="en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launched </a:t>
            </a:r>
            <a:r>
              <a:rPr lang="en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year at the World Water Week and will last until the completion of the 2030 Agenda for Sustainable Development. 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Call addresses governments, private sector, financers</a:t>
            </a:r>
            <a:r>
              <a:rPr lang="en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commit concrete and transformative actions. 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75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49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188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927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47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2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5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1B16DB7F-771E-420A-851F-0FA465E115CA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2C62350-66C0-43CB-B125-42F2FF7750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1" name="Picture 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F1CAC44-A7FF-467C-B581-9EC03F36C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91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1B16DB7F-771E-420A-851F-0FA465E115CA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2C62350-66C0-43CB-B125-42F2FF7750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32984-D1F3-5C4E-A4E4-DF1471CD4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03" y="6382682"/>
            <a:ext cx="70994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1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7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20880" y="981103"/>
            <a:ext cx="4711701" cy="2470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20880" y="3651073"/>
            <a:ext cx="4711701" cy="2470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383AD-DD56-4514-B88F-9FBAE5DBC3CC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00133AC-DDBB-4206-8D75-4349F225F6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2618" y="981102"/>
            <a:ext cx="5808469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934230B-549F-46D1-9B93-93D16169A0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AD7A9F1F-CF37-41F9-B8FE-69F76CD96FE6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33261559-98DE-4289-BCF4-BAF79724E900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FCF83B81-2C42-4B0C-9858-5C6E1E7E25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3FBD763E-CAA1-4035-BD1F-7D103E0FA8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03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A0008D9-C6FD-4824-A2C9-CC0555A4E37A}"/>
              </a:ext>
            </a:extLst>
          </p:cNvPr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A9EBAC2D-9312-4A68-8BB3-1DB25802C369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10560519" y="6314540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0" y="1065816"/>
            <a:ext cx="12192000" cy="1672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sz="11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23211" y="3597474"/>
            <a:ext cx="6143443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/>
              <a:t>Division of Digital Business Solutions</a:t>
            </a:r>
          </a:p>
          <a:p>
            <a:pPr algn="ctr">
              <a:spcAft>
                <a:spcPts val="1200"/>
              </a:spcAft>
            </a:pPr>
            <a:r>
              <a:rPr lang="en-US" sz="3200" dirty="0"/>
              <a:t>(DBS)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1756D87-BB67-42D7-A520-52D7763A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1812" y="5118752"/>
            <a:ext cx="1766576" cy="1595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1BCE91-1D7C-4741-862F-5523D67B5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7" y="5118752"/>
            <a:ext cx="1811198" cy="15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A0008D9-C6FD-4824-A2C9-CC0555A4E37A}"/>
              </a:ext>
            </a:extLst>
          </p:cNvPr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A9EBAC2D-9312-4A68-8BB3-1DB25802C369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10560519" y="6314540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C1BCE91-1D7C-4741-862F-5523D67B5D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7" y="5118752"/>
            <a:ext cx="1811198" cy="15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3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790834"/>
            <a:ext cx="12192000" cy="6067167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4153692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Main Title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Subtext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CD2FCD1-353F-4178-A57A-97B8782114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9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3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 dirty="0"/>
              <a:t>Transition Slide Headline</a:t>
            </a:r>
            <a:endParaRPr lang="fr-FR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 dirty="0"/>
              <a:t>Additional details</a:t>
            </a:r>
            <a:endParaRPr lang="fr-FR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2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X.</a:t>
            </a:r>
            <a:endParaRPr lang="fr-FR" dirty="0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7F97BE1-0F77-4B1D-9811-4C46190A43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60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pic>
        <p:nvPicPr>
          <p:cNvPr id="22" name="Picture 2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9380ABD-6A70-42EA-ABF5-FEB09B3E9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pic>
        <p:nvPicPr>
          <p:cNvPr id="5" name="Picture 4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9B30CD2-7D63-4412-9691-462BC550DF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8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5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0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0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4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3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1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6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7" r:id="rId12"/>
    <p:sldLayoutId id="2147483818" r:id="rId13"/>
    <p:sldLayoutId id="2147483808" r:id="rId14"/>
    <p:sldLayoutId id="2147483816" r:id="rId15"/>
    <p:sldLayoutId id="2147483817" r:id="rId16"/>
    <p:sldLayoutId id="2147483788" r:id="rId17"/>
    <p:sldLayoutId id="2147483789" r:id="rId18"/>
    <p:sldLayoutId id="2147483782" r:id="rId19"/>
    <p:sldLayoutId id="2147483781" r:id="rId20"/>
    <p:sldLayoutId id="214748378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lv.Imburgia@unesco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AcceleratingGenderEqualit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mailto:waterandgendercallforaction@unesco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hyperlink" Target="https://bit.ly/AcceleratingGenderEquality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682" y="207329"/>
            <a:ext cx="11025485" cy="355081"/>
          </a:xfrm>
        </p:spPr>
        <p:txBody>
          <a:bodyPr>
            <a:noAutofit/>
          </a:bodyPr>
          <a:lstStyle/>
          <a:p>
            <a:r>
              <a:rPr lang="es-AR" sz="2200" dirty="0" err="1">
                <a:latin typeface="+mn-lt"/>
              </a:rPr>
              <a:t>Webinar</a:t>
            </a:r>
            <a:r>
              <a:rPr lang="es-AR" sz="2200" dirty="0">
                <a:latin typeface="+mn-lt"/>
              </a:rPr>
              <a:t> Science – </a:t>
            </a:r>
            <a:r>
              <a:rPr lang="es-AR" sz="2200" dirty="0" err="1">
                <a:latin typeface="+mn-lt"/>
              </a:rPr>
              <a:t>Technology</a:t>
            </a:r>
            <a:r>
              <a:rPr lang="es-AR" sz="2200" dirty="0">
                <a:latin typeface="+mn-lt"/>
              </a:rPr>
              <a:t> – </a:t>
            </a:r>
            <a:r>
              <a:rPr lang="es-AR" sz="2200" dirty="0" err="1">
                <a:latin typeface="+mn-lt"/>
              </a:rPr>
              <a:t>Innovation</a:t>
            </a:r>
            <a:r>
              <a:rPr lang="es-AR" sz="2200" dirty="0">
                <a:latin typeface="+mn-lt"/>
              </a:rPr>
              <a:t> and </a:t>
            </a:r>
            <a:r>
              <a:rPr lang="es-AR" sz="2200" dirty="0" err="1">
                <a:latin typeface="+mn-lt"/>
              </a:rPr>
              <a:t>Entrepreneurship</a:t>
            </a:r>
            <a:r>
              <a:rPr lang="es-AR" sz="2200" dirty="0">
                <a:latin typeface="+mn-lt"/>
              </a:rPr>
              <a:t> in </a:t>
            </a:r>
            <a:r>
              <a:rPr lang="es-AR" sz="2200" dirty="0" err="1">
                <a:latin typeface="+mn-lt"/>
              </a:rPr>
              <a:t>support</a:t>
            </a:r>
            <a:r>
              <a:rPr lang="es-AR" sz="2200" dirty="0">
                <a:latin typeface="+mn-lt"/>
              </a:rPr>
              <a:t> </a:t>
            </a:r>
            <a:r>
              <a:rPr lang="es-AR" sz="2200" dirty="0" err="1">
                <a:latin typeface="+mn-lt"/>
              </a:rPr>
              <a:t>of</a:t>
            </a:r>
            <a:r>
              <a:rPr lang="es-AR" sz="2200" dirty="0">
                <a:latin typeface="+mn-lt"/>
              </a:rPr>
              <a:t> </a:t>
            </a:r>
            <a:r>
              <a:rPr lang="es-AR" sz="2200" dirty="0" err="1">
                <a:latin typeface="+mn-lt"/>
              </a:rPr>
              <a:t>the</a:t>
            </a:r>
            <a:r>
              <a:rPr lang="es-AR" sz="2200" dirty="0">
                <a:latin typeface="+mn-lt"/>
              </a:rPr>
              <a:t> </a:t>
            </a:r>
            <a:r>
              <a:rPr lang="es-AR" sz="2200" dirty="0" err="1">
                <a:latin typeface="+mn-lt"/>
              </a:rPr>
              <a:t>SDGs</a:t>
            </a:r>
            <a:endParaRPr lang="fr-FR" sz="2200" dirty="0">
              <a:latin typeface="+mn-lt"/>
            </a:endParaRPr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id="{06182078-EB3F-B642-BA6D-4EF564A12A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8720" y="1006232"/>
            <a:ext cx="3679721" cy="4743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55A726-6B51-0A44-A63F-333DDB1BB4B5}"/>
              </a:ext>
            </a:extLst>
          </p:cNvPr>
          <p:cNvSpPr txBox="1"/>
          <p:nvPr/>
        </p:nvSpPr>
        <p:spPr>
          <a:xfrm>
            <a:off x="767665" y="1819079"/>
            <a:ext cx="7661038" cy="647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b="1" dirty="0">
                <a:solidFill>
                  <a:srgbClr val="0077D4"/>
                </a:solidFill>
              </a:rPr>
              <a:t>WATER, WOMEN, SCIENCE AND POLICY</a:t>
            </a:r>
            <a:endParaRPr lang="en-DE" sz="3600" b="1" dirty="0">
              <a:solidFill>
                <a:srgbClr val="0077D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CD701C-0468-AA40-ACF3-1BE540E01DC9}"/>
              </a:ext>
            </a:extLst>
          </p:cNvPr>
          <p:cNvSpPr txBox="1"/>
          <p:nvPr/>
        </p:nvSpPr>
        <p:spPr>
          <a:xfrm>
            <a:off x="547682" y="4789701"/>
            <a:ext cx="78810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400" b="1" dirty="0"/>
              <a:t>Laura Imburgia</a:t>
            </a:r>
            <a:r>
              <a:rPr lang="es-AR" sz="2400" b="1" dirty="0"/>
              <a:t>  </a:t>
            </a:r>
          </a:p>
          <a:p>
            <a:r>
              <a:rPr lang="en-DE" i="1" dirty="0">
                <a:cs typeface="Arial"/>
                <a:sym typeface="Arial"/>
              </a:rPr>
              <a:t>S</a:t>
            </a:r>
            <a:r>
              <a:rPr lang="es-ES_tradnl" i="1" dirty="0">
                <a:cs typeface="Arial"/>
                <a:sym typeface="Arial"/>
              </a:rPr>
              <a:t>e</a:t>
            </a:r>
            <a:r>
              <a:rPr lang="en-DE" i="1" dirty="0" err="1">
                <a:cs typeface="Arial"/>
                <a:sym typeface="Arial"/>
              </a:rPr>
              <a:t>nior</a:t>
            </a:r>
            <a:r>
              <a:rPr lang="en-DE" i="1" dirty="0">
                <a:cs typeface="Arial"/>
                <a:sym typeface="Arial"/>
              </a:rPr>
              <a:t> Water and Gender Programme Specialist</a:t>
            </a:r>
            <a:endParaRPr lang="es-AR" i="1" dirty="0">
              <a:cs typeface="Arial"/>
              <a:sym typeface="Arial"/>
            </a:endParaRPr>
          </a:p>
          <a:p>
            <a:r>
              <a:rPr lang="es-AR" dirty="0">
                <a:hlinkClick r:id="rId4"/>
              </a:rPr>
              <a:t>lv.Imburgia@unesco.org</a:t>
            </a:r>
            <a:r>
              <a:rPr lang="es-AR" dirty="0"/>
              <a:t> </a:t>
            </a:r>
            <a:endParaRPr lang="it-IT" dirty="0"/>
          </a:p>
          <a:p>
            <a:pPr>
              <a:spcBef>
                <a:spcPts val="0"/>
              </a:spcBef>
            </a:pPr>
            <a:endParaRPr lang="it-IT" i="1" dirty="0"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0209D-121E-4852-BAAB-721569F7C997}"/>
              </a:ext>
            </a:extLst>
          </p:cNvPr>
          <p:cNvSpPr txBox="1"/>
          <p:nvPr/>
        </p:nvSpPr>
        <p:spPr>
          <a:xfrm>
            <a:off x="2842088" y="3964073"/>
            <a:ext cx="10733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7D4"/>
                </a:solidFill>
              </a:rPr>
              <a:t>Rount Table II </a:t>
            </a:r>
            <a:r>
              <a:rPr lang="en-DE" sz="2000" b="1" dirty="0">
                <a:solidFill>
                  <a:srgbClr val="0077D4"/>
                </a:solidFill>
              </a:rPr>
              <a:t>– </a:t>
            </a:r>
            <a:r>
              <a:rPr lang="es-AR" sz="2000" b="1" dirty="0">
                <a:solidFill>
                  <a:srgbClr val="0077D4"/>
                </a:solidFill>
              </a:rPr>
              <a:t>May 24</a:t>
            </a:r>
            <a:r>
              <a:rPr lang="en-DE" sz="2000" b="1" dirty="0">
                <a:solidFill>
                  <a:srgbClr val="0077D4"/>
                </a:solidFill>
              </a:rPr>
              <a:t>, 2022</a:t>
            </a:r>
            <a:endParaRPr lang="it-IT" sz="2000" b="1" dirty="0">
              <a:solidFill>
                <a:srgbClr val="0077D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A9896-773A-4783-BE88-E39215529B1D}"/>
              </a:ext>
            </a:extLst>
          </p:cNvPr>
          <p:cNvSpPr txBox="1"/>
          <p:nvPr/>
        </p:nvSpPr>
        <p:spPr>
          <a:xfrm>
            <a:off x="515009" y="5839934"/>
            <a:ext cx="6148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dirty="0">
                <a:cs typeface="Arial"/>
                <a:sym typeface="Arial"/>
              </a:rPr>
              <a:t>UNESCO World Water Assessment Programme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A446C1-3A66-8B10-7EF8-3A506044BDE4}"/>
              </a:ext>
            </a:extLst>
          </p:cNvPr>
          <p:cNvSpPr txBox="1"/>
          <p:nvPr/>
        </p:nvSpPr>
        <p:spPr>
          <a:xfrm>
            <a:off x="987648" y="2799596"/>
            <a:ext cx="72210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7D4"/>
                </a:solidFill>
                <a:latin typeface="+mj-lt"/>
              </a:rPr>
              <a:t>GENDER-TRANSFORMATIVE POLICIES FOR CLIMATE RESILIENCE AND SUSTAINABLE DEVELOPMENT</a:t>
            </a:r>
            <a:endParaRPr lang="en-D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076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836" y="191778"/>
            <a:ext cx="12536747" cy="455408"/>
          </a:xfrm>
        </p:spPr>
        <p:txBody>
          <a:bodyPr>
            <a:noAutofit/>
          </a:bodyPr>
          <a:lstStyle/>
          <a:p>
            <a:r>
              <a:rPr lang="fr-FR" dirty="0"/>
              <a:t>W</a:t>
            </a:r>
            <a:r>
              <a:rPr lang="en-DE" dirty="0"/>
              <a:t>ATER CRISIS, CLIMATE CRISIS AND</a:t>
            </a:r>
            <a:r>
              <a:rPr lang="fr-FR" dirty="0"/>
              <a:t> AND GENDER </a:t>
            </a:r>
            <a:r>
              <a:rPr lang="en-DE" dirty="0"/>
              <a:t>IN</a:t>
            </a:r>
            <a:r>
              <a:rPr lang="fr-FR" dirty="0"/>
              <a:t>EQUALITY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E1E9825-8E1D-4F3B-AB61-E285C5AF41DC}"/>
              </a:ext>
            </a:extLst>
          </p:cNvPr>
          <p:cNvGrpSpPr/>
          <p:nvPr/>
        </p:nvGrpSpPr>
        <p:grpSpPr>
          <a:xfrm>
            <a:off x="4634924" y="3259156"/>
            <a:ext cx="2166769" cy="1994810"/>
            <a:chOff x="6434028" y="3830154"/>
            <a:chExt cx="2166769" cy="199481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630CB21-B905-418C-9695-26D9E8851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4028" y="3830154"/>
              <a:ext cx="1868842" cy="143348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215C2A0-C6E8-40EC-AA1B-8E64D7AD19E7}"/>
                </a:ext>
              </a:extLst>
            </p:cNvPr>
            <p:cNvSpPr txBox="1"/>
            <p:nvPr/>
          </p:nvSpPr>
          <p:spPr>
            <a:xfrm>
              <a:off x="6823023" y="4378414"/>
              <a:ext cx="1777774" cy="1446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Yuppy TC" panose="020F0603040207020204" pitchFamily="34" charset="-120"/>
                  <a:cs typeface="Arial" panose="020B0604020202020204" pitchFamily="34" charset="0"/>
                </a:rPr>
                <a:t>Globally, </a:t>
              </a:r>
            </a:p>
            <a:p>
              <a:r>
                <a:rPr lang="en-US" sz="2800" b="1" dirty="0">
                  <a:solidFill>
                    <a:srgbClr val="0050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in 10 </a:t>
              </a:r>
              <a:r>
                <a:rPr lang="en-US" sz="1500" dirty="0">
                  <a:latin typeface="Arial" panose="020B0604020202020204" pitchFamily="34" charset="0"/>
                  <a:ea typeface="Yuppy TC" panose="020F0603040207020204" pitchFamily="34" charset="-120"/>
                  <a:cs typeface="Arial" panose="020B0604020202020204" pitchFamily="34" charset="0"/>
                </a:rPr>
                <a:t>jobs in the water sector are held by women**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AE08E57-0C47-43F5-9A6D-A4EE8E81610B}"/>
              </a:ext>
            </a:extLst>
          </p:cNvPr>
          <p:cNvSpPr txBox="1"/>
          <p:nvPr/>
        </p:nvSpPr>
        <p:spPr>
          <a:xfrm>
            <a:off x="10910880" y="6046414"/>
            <a:ext cx="1281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**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Bank data</a:t>
            </a:r>
            <a:endParaRPr lang="en-DE" sz="11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285F763-A07F-4E81-BF17-82BC57834F8D}"/>
              </a:ext>
            </a:extLst>
          </p:cNvPr>
          <p:cNvGrpSpPr/>
          <p:nvPr/>
        </p:nvGrpSpPr>
        <p:grpSpPr>
          <a:xfrm>
            <a:off x="8411561" y="3356314"/>
            <a:ext cx="2206212" cy="1723905"/>
            <a:chOff x="8735419" y="1649402"/>
            <a:chExt cx="2519117" cy="190175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9B6F916-D1D0-4B53-B752-2801E86FB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35419" y="1649402"/>
              <a:ext cx="2133898" cy="158137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1303D19-1B2F-4D40-A093-24864D692C73}"/>
                </a:ext>
              </a:extLst>
            </p:cNvPr>
            <p:cNvSpPr txBox="1"/>
            <p:nvPr/>
          </p:nvSpPr>
          <p:spPr>
            <a:xfrm>
              <a:off x="9246570" y="2210018"/>
              <a:ext cx="2007966" cy="1341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Yuppy TC" panose="020F0603040207020204" pitchFamily="34" charset="-120"/>
                  <a:cs typeface="Arial" panose="020B0604020202020204" pitchFamily="34" charset="0"/>
                </a:rPr>
                <a:t>Globally, </a:t>
              </a:r>
            </a:p>
            <a:p>
              <a:r>
                <a:rPr lang="en-GB" sz="2800" b="1" dirty="0">
                  <a:solidFill>
                    <a:srgbClr val="0050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14.9</a:t>
              </a:r>
              <a:r>
                <a:rPr lang="en-US" sz="2800" b="1" dirty="0">
                  <a:solidFill>
                    <a:srgbClr val="0050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</a:t>
              </a:r>
              <a:r>
                <a:rPr lang="en-US" sz="1500" dirty="0">
                  <a:latin typeface="Arial" panose="020B0604020202020204" pitchFamily="34" charset="0"/>
                  <a:ea typeface="Yuppy TC" panose="020F0603040207020204" pitchFamily="34" charset="-120"/>
                  <a:cs typeface="Arial" panose="020B0604020202020204" pitchFamily="34" charset="0"/>
                </a:rPr>
                <a:t>of water managers are women**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2542579-5902-D931-8839-91D95FBA2A8A}"/>
              </a:ext>
            </a:extLst>
          </p:cNvPr>
          <p:cNvSpPr txBox="1"/>
          <p:nvPr/>
        </p:nvSpPr>
        <p:spPr>
          <a:xfrm>
            <a:off x="1380280" y="1779826"/>
            <a:ext cx="6509288" cy="1249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dirty="0">
                <a:ea typeface="Yuppy TC" panose="020F0603040207020204" pitchFamily="34" charset="-120"/>
                <a:cs typeface="Arial" panose="020B0604020202020204" pitchFamily="34" charset="0"/>
              </a:rPr>
              <a:t>Gender inequalities at all levels:</a:t>
            </a:r>
            <a:endParaRPr lang="it-IT" sz="2200" dirty="0">
              <a:ea typeface="Yuppy TC" panose="020F0603040207020204" pitchFamily="34" charset="-12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DE" sz="2200" dirty="0">
                <a:ea typeface="Yuppy TC" panose="020F0603040207020204" pitchFamily="34" charset="-120"/>
                <a:cs typeface="Arial" panose="020B0604020202020204" pitchFamily="34" charset="0"/>
              </a:rPr>
              <a:t>u</a:t>
            </a:r>
            <a:r>
              <a:rPr lang="it-IT" sz="2200" dirty="0">
                <a:ea typeface="Yuppy TC" panose="020F0603040207020204" pitchFamily="34" charset="-120"/>
                <a:cs typeface="Arial" panose="020B0604020202020204" pitchFamily="34" charset="0"/>
              </a:rPr>
              <a:t>nequal access to water, </a:t>
            </a:r>
            <a:r>
              <a:rPr lang="en-DE" sz="2200" dirty="0">
                <a:ea typeface="Yuppy TC" panose="020F0603040207020204" pitchFamily="34" charset="-120"/>
                <a:cs typeface="Arial" panose="020B0604020202020204" pitchFamily="34" charset="0"/>
              </a:rPr>
              <a:t>land, </a:t>
            </a:r>
            <a:r>
              <a:rPr lang="it-IT" sz="2200" dirty="0">
                <a:ea typeface="Yuppy TC" panose="020F0603040207020204" pitchFamily="34" charset="-120"/>
                <a:cs typeface="Arial" panose="020B0604020202020204" pitchFamily="34" charset="0"/>
              </a:rPr>
              <a:t>credit, training</a:t>
            </a:r>
            <a:endParaRPr lang="en-DE" sz="2200" dirty="0">
              <a:ea typeface="Yuppy TC" panose="020F0603040207020204" pitchFamily="34" charset="-120"/>
              <a:cs typeface="Arial" panose="020B0604020202020204" pitchFamily="34" charset="0"/>
            </a:endParaRPr>
          </a:p>
          <a:p>
            <a:pPr marL="742950" lvl="1" indent="-285750">
              <a:spcBef>
                <a:spcPts val="2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2200" dirty="0">
                <a:ea typeface="Yuppy TC" panose="020F0603040207020204" pitchFamily="34" charset="-120"/>
                <a:cs typeface="Arial" panose="020B0604020202020204" pitchFamily="34" charset="0"/>
              </a:rPr>
              <a:t>disparities in representation and participation</a:t>
            </a:r>
            <a:endParaRPr lang="en-DE" sz="2200" dirty="0">
              <a:ea typeface="Yuppy TC" panose="020F0603040207020204" pitchFamily="34" charset="-12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2AE0EE-0A7F-4838-A3CE-CC3888B6B42C}"/>
              </a:ext>
            </a:extLst>
          </p:cNvPr>
          <p:cNvGrpSpPr/>
          <p:nvPr/>
        </p:nvGrpSpPr>
        <p:grpSpPr>
          <a:xfrm>
            <a:off x="1390457" y="3228395"/>
            <a:ext cx="2166769" cy="1763977"/>
            <a:chOff x="6434028" y="3830154"/>
            <a:chExt cx="2166769" cy="176397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8D8DD63-2EE4-2957-AD37-14578B8BD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4028" y="3830154"/>
              <a:ext cx="1868842" cy="143348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AC0D77-23C6-997F-8DD1-0FF0494E63C7}"/>
                </a:ext>
              </a:extLst>
            </p:cNvPr>
            <p:cNvSpPr txBox="1"/>
            <p:nvPr/>
          </p:nvSpPr>
          <p:spPr>
            <a:xfrm>
              <a:off x="6823023" y="4378414"/>
              <a:ext cx="1777774" cy="1215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Yuppy TC" panose="020F0603040207020204" pitchFamily="34" charset="-120"/>
                  <a:cs typeface="Arial" panose="020B0604020202020204" pitchFamily="34" charset="0"/>
                </a:rPr>
                <a:t>Globally, </a:t>
              </a:r>
            </a:p>
            <a:p>
              <a:r>
                <a:rPr lang="en-US" sz="2800" b="1" dirty="0">
                  <a:solidFill>
                    <a:srgbClr val="0050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in 3 </a:t>
              </a:r>
              <a:r>
                <a:rPr lang="en-US" sz="1500" dirty="0">
                  <a:latin typeface="Arial" panose="020B0604020202020204" pitchFamily="34" charset="0"/>
                  <a:ea typeface="Yuppy TC" panose="020F0603040207020204" pitchFamily="34" charset="-120"/>
                  <a:cs typeface="Arial" panose="020B0604020202020204" pitchFamily="34" charset="0"/>
                </a:rPr>
                <a:t>scientist is a women*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62D4FBB-9D53-734F-DC0A-E7BAD558E317}"/>
              </a:ext>
            </a:extLst>
          </p:cNvPr>
          <p:cNvSpPr txBox="1"/>
          <p:nvPr/>
        </p:nvSpPr>
        <p:spPr>
          <a:xfrm>
            <a:off x="10910880" y="5875420"/>
            <a:ext cx="10246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UNESCO data</a:t>
            </a:r>
            <a:endParaRPr lang="en-DE" sz="11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53254F-E98D-633E-4775-8E44858D318D}"/>
              </a:ext>
            </a:extLst>
          </p:cNvPr>
          <p:cNvSpPr/>
          <p:nvPr/>
        </p:nvSpPr>
        <p:spPr>
          <a:xfrm>
            <a:off x="873244" y="1118652"/>
            <a:ext cx="9311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2400" b="1" dirty="0">
                <a:solidFill>
                  <a:srgbClr val="0077D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WATER INSECURITY EXACERBATES GENDER INEQUALITIES</a:t>
            </a:r>
            <a:endParaRPr lang="es-ES" sz="2400" b="1" dirty="0">
              <a:solidFill>
                <a:srgbClr val="0077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55C8FD-B947-D5EC-AE91-78E9691D1F7F}"/>
              </a:ext>
            </a:extLst>
          </p:cNvPr>
          <p:cNvSpPr/>
          <p:nvPr/>
        </p:nvSpPr>
        <p:spPr>
          <a:xfrm>
            <a:off x="873244" y="5498559"/>
            <a:ext cx="9311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2400" b="1" dirty="0">
                <a:solidFill>
                  <a:srgbClr val="0077D4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BOLD, AMBITIOUS AND URGENT ACTION IS NEEDED</a:t>
            </a:r>
            <a:endParaRPr lang="es-ES" sz="2400" b="1" dirty="0">
              <a:solidFill>
                <a:srgbClr val="0077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2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D6C62-2051-CE3D-5328-B4EEFBB8A3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E68E1-13C3-C2C9-1F54-D824ABEB9790}"/>
              </a:ext>
            </a:extLst>
          </p:cNvPr>
          <p:cNvSpPr txBox="1"/>
          <p:nvPr/>
        </p:nvSpPr>
        <p:spPr>
          <a:xfrm>
            <a:off x="914400" y="5075465"/>
            <a:ext cx="10856687" cy="8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lnSpc>
                <a:spcPct val="110000"/>
              </a:lnSpc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Policymaking should take into account the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special needs of women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in climate-induced water disasters and building climate resilience and sustainable livelihoods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1E3D93-EB68-BECC-7B7D-66C8E0174DE1}"/>
              </a:ext>
            </a:extLst>
          </p:cNvPr>
          <p:cNvSpPr txBox="1"/>
          <p:nvPr/>
        </p:nvSpPr>
        <p:spPr>
          <a:xfrm>
            <a:off x="909234" y="1220779"/>
            <a:ext cx="9531458" cy="8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More opportunities exist today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for gender-responsive water and climate policies than existed 25 years ago but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there is still a long way to 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A26FC0-3DA6-2321-A501-33110379ED61}"/>
              </a:ext>
            </a:extLst>
          </p:cNvPr>
          <p:cNvSpPr txBox="1"/>
          <p:nvPr/>
        </p:nvSpPr>
        <p:spPr>
          <a:xfrm>
            <a:off x="909234" y="2416974"/>
            <a:ext cx="10011907" cy="129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lnSpc>
                <a:spcPct val="110000"/>
              </a:lnSpc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Achieving gender equality means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involving more women</a:t>
            </a:r>
            <a:r>
              <a:rPr lang="en-DE" sz="2400" b="1" dirty="0">
                <a:solidFill>
                  <a:prstClr val="black"/>
                </a:solidFill>
                <a:latin typeface="Calibri" panose="020F0502020204030204"/>
              </a:rPr>
              <a:t> –more diverse groups of women</a:t>
            </a:r>
            <a:r>
              <a:rPr lang="en-DE" sz="2400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in policymaking and serious commitments by policymakers and water institutions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CB940-1249-8B39-ECE7-11A691DAD0FF}"/>
              </a:ext>
            </a:extLst>
          </p:cNvPr>
          <p:cNvSpPr txBox="1"/>
          <p:nvPr/>
        </p:nvSpPr>
        <p:spPr>
          <a:xfrm>
            <a:off x="909234" y="4019434"/>
            <a:ext cx="10368366" cy="8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lnSpc>
                <a:spcPct val="110000"/>
              </a:lnSpc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One of the key areas is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promoting education and training for girls and women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in information, technology and STEM</a:t>
            </a:r>
          </a:p>
        </p:txBody>
      </p:sp>
      <p:sp>
        <p:nvSpPr>
          <p:cNvPr id="8" name="Titre 9">
            <a:extLst>
              <a:ext uri="{FF2B5EF4-FFF2-40B4-BE49-F238E27FC236}">
                <a16:creationId xmlns:a16="http://schemas.microsoft.com/office/drawing/2014/main" id="{EA895541-E78A-BF5A-1404-D970297FF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04" y="383913"/>
            <a:ext cx="11350625" cy="45402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700" b="1" dirty="0"/>
              <a:t>TRANSFORMATIVE ACTIONS TO ACCELERATE GENDER EQUALITY IN THE WATER DOMAIN </a:t>
            </a:r>
            <a:br>
              <a:rPr lang="fr-FR" dirty="0"/>
            </a:b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924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230" y="290514"/>
            <a:ext cx="11350193" cy="45540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700" b="1" dirty="0"/>
              <a:t>TRANSFORMATIVE ACTIONS TO ACCELERATE GENDER EQUALITY IN THE WATER DOMAIN </a:t>
            </a:r>
            <a:br>
              <a:rPr lang="fr-FR" dirty="0"/>
            </a:br>
            <a:endParaRPr lang="fr-FR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C396C9-6072-E24C-AFBD-FB973159A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931" y="1826563"/>
            <a:ext cx="7570138" cy="4258203"/>
          </a:xfrm>
          <a:prstGeom prst="rect">
            <a:avLst/>
          </a:prstGeom>
        </p:spPr>
      </p:pic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494D7CB3-36DC-D048-8A52-9748B854AA5D}"/>
              </a:ext>
            </a:extLst>
          </p:cNvPr>
          <p:cNvSpPr txBox="1">
            <a:spLocks/>
          </p:cNvSpPr>
          <p:nvPr/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ACCELERATING GENDER EQUALITY IN THE WATER DOMAIN: THE WAY FORWARD</a:t>
            </a:r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2075A-C7AB-EDE6-8659-86D87C269577}"/>
              </a:ext>
            </a:extLst>
          </p:cNvPr>
          <p:cNvSpPr txBox="1"/>
          <p:nvPr/>
        </p:nvSpPr>
        <p:spPr>
          <a:xfrm>
            <a:off x="2829039" y="947915"/>
            <a:ext cx="61605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CALL FOR ACTION</a:t>
            </a:r>
            <a:endParaRPr lang="en-DE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0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POSITION PAPER WITH CONCRETE RECOMMENDATIONS FOR ACTION</a:t>
            </a:r>
            <a:endParaRPr lang="fr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C8EF36-80FD-1041-B4DB-77F14B67090F}"/>
              </a:ext>
            </a:extLst>
          </p:cNvPr>
          <p:cNvSpPr txBox="1"/>
          <p:nvPr/>
        </p:nvSpPr>
        <p:spPr>
          <a:xfrm>
            <a:off x="4903455" y="5301720"/>
            <a:ext cx="7125988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dirty="0">
                <a:hlinkClick r:id="rId3"/>
              </a:rPr>
              <a:t>bit.ly/</a:t>
            </a:r>
            <a:r>
              <a:rPr lang="en-GB" sz="2400" dirty="0" err="1">
                <a:hlinkClick r:id="rId3"/>
              </a:rPr>
              <a:t>AcceleratingGenderEquality</a:t>
            </a:r>
            <a:r>
              <a:rPr lang="en-GB" sz="2400" dirty="0"/>
              <a:t>   </a:t>
            </a:r>
            <a:r>
              <a:rPr lang="en-GB" sz="2400" dirty="0">
                <a:solidFill>
                  <a:schemeClr val="accent1"/>
                </a:solidFill>
              </a:rPr>
              <a:t>(EN, FR, SP)</a:t>
            </a:r>
            <a:endParaRPr lang="en-DE" sz="2400" dirty="0">
              <a:solidFill>
                <a:schemeClr val="accent1"/>
              </a:solidFill>
            </a:endParaRPr>
          </a:p>
          <a:p>
            <a:r>
              <a:rPr lang="es-ES_tradnl" sz="2800" b="1" dirty="0">
                <a:solidFill>
                  <a:srgbClr val="298F78"/>
                </a:solidFill>
                <a:latin typeface="DM Sans Medium" panose="020B060402020202020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B6E237-7817-4E46-A6AE-FF1F76B732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879" y="1048490"/>
            <a:ext cx="3532398" cy="49987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659723AB-6561-2F4F-8961-B049277D1715}"/>
              </a:ext>
            </a:extLst>
          </p:cNvPr>
          <p:cNvSpPr txBox="1">
            <a:spLocks/>
          </p:cNvSpPr>
          <p:nvPr/>
        </p:nvSpPr>
        <p:spPr>
          <a:xfrm>
            <a:off x="4903455" y="1110004"/>
            <a:ext cx="6521290" cy="361130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24000"/>
              </a:lnSpc>
              <a:buNone/>
            </a:pPr>
            <a:r>
              <a:rPr lang="it-IT" sz="2400" b="1" dirty="0">
                <a:solidFill>
                  <a:srgbClr val="298F78"/>
                </a:solidFill>
                <a:ea typeface="Arial"/>
                <a:cs typeface="Arial"/>
                <a:sym typeface="Calibri"/>
              </a:rPr>
              <a:t>FIVE KEY AREAS FOR ACTION</a:t>
            </a:r>
            <a:r>
              <a:rPr lang="en-DE" sz="2400" b="1" dirty="0">
                <a:solidFill>
                  <a:srgbClr val="298F78"/>
                </a:solidFill>
                <a:ea typeface="Arial"/>
                <a:cs typeface="Arial"/>
                <a:sym typeface="Calibri"/>
              </a:rPr>
              <a:t> – POSITION PAPER</a:t>
            </a:r>
            <a:endParaRPr lang="it-IT" sz="2400" b="1" dirty="0">
              <a:solidFill>
                <a:srgbClr val="298F78"/>
              </a:solidFill>
              <a:ea typeface="Calibri"/>
              <a:cs typeface="Calibri"/>
            </a:endParaRPr>
          </a:p>
          <a:p>
            <a:pPr marL="342900" indent="-342900" defTabSz="914400">
              <a:lnSpc>
                <a:spcPct val="124000"/>
              </a:lnSpc>
              <a:buFont typeface="+mj-lt"/>
              <a:buAutoNum type="arabicPeriod"/>
            </a:pPr>
            <a:r>
              <a:rPr lang="en-US" sz="1600" dirty="0">
                <a:ea typeface="Calibri"/>
                <a:cs typeface="Calibri"/>
              </a:rPr>
              <a:t>ACT upon principles of </a:t>
            </a:r>
            <a:r>
              <a:rPr lang="en-US" sz="1600" b="1" dirty="0">
                <a:ea typeface="Calibri"/>
                <a:cs typeface="Calibri"/>
              </a:rPr>
              <a:t>gender-equal funding</a:t>
            </a:r>
            <a:r>
              <a:rPr lang="en-US" sz="1600" dirty="0">
                <a:ea typeface="Calibri"/>
                <a:cs typeface="Calibri"/>
              </a:rPr>
              <a:t>;</a:t>
            </a:r>
          </a:p>
          <a:p>
            <a:pPr marL="342900" indent="-342900" defTabSz="914400">
              <a:lnSpc>
                <a:spcPct val="124000"/>
              </a:lnSpc>
              <a:buFont typeface="+mj-lt"/>
              <a:buAutoNum type="arabicPeriod"/>
            </a:pPr>
            <a:r>
              <a:rPr lang="en-US" sz="1600" dirty="0">
                <a:ea typeface="Calibri"/>
                <a:cs typeface="Calibri"/>
              </a:rPr>
              <a:t>PRIORITIZE the collection of </a:t>
            </a:r>
            <a:r>
              <a:rPr lang="en-US" sz="1600" b="1" dirty="0">
                <a:ea typeface="Calibri"/>
                <a:cs typeface="Calibri"/>
              </a:rPr>
              <a:t>sex-disaggregated data</a:t>
            </a:r>
            <a:r>
              <a:rPr lang="en-US" sz="1600" dirty="0">
                <a:ea typeface="Calibri"/>
                <a:cs typeface="Calibri"/>
              </a:rPr>
              <a:t>;</a:t>
            </a:r>
            <a:endParaRPr lang="it-IT" sz="1600" dirty="0">
              <a:ea typeface="Calibri"/>
              <a:cs typeface="Calibri"/>
            </a:endParaRPr>
          </a:p>
          <a:p>
            <a:pPr marL="342900" indent="-342900" defTabSz="914400">
              <a:lnSpc>
                <a:spcPct val="124000"/>
              </a:lnSpc>
              <a:buFont typeface="+mj-lt"/>
              <a:buAutoNum type="arabicPeriod"/>
            </a:pPr>
            <a:r>
              <a:rPr lang="en-US" sz="1600" dirty="0">
                <a:ea typeface="Calibri"/>
                <a:cs typeface="Calibri"/>
              </a:rPr>
              <a:t>NARROW </a:t>
            </a:r>
            <a:r>
              <a:rPr lang="en-US" sz="1600" b="1" dirty="0">
                <a:ea typeface="Calibri"/>
                <a:cs typeface="Calibri"/>
              </a:rPr>
              <a:t>the gap between policy and practice </a:t>
            </a:r>
            <a:r>
              <a:rPr lang="en-US" sz="1600" dirty="0">
                <a:ea typeface="Calibri"/>
                <a:cs typeface="Calibri"/>
              </a:rPr>
              <a:t>by:</a:t>
            </a:r>
            <a:br>
              <a:rPr lang="en-US" sz="1600" dirty="0">
                <a:ea typeface="Calibri"/>
                <a:cs typeface="Calibri"/>
              </a:rPr>
            </a:br>
            <a:r>
              <a:rPr lang="en-US" sz="1600" dirty="0">
                <a:ea typeface="Calibri"/>
                <a:cs typeface="Calibri"/>
              </a:rPr>
              <a:t>-UPHOLDING women’s water rights;</a:t>
            </a:r>
            <a:br>
              <a:rPr lang="en-US" sz="1600" dirty="0">
                <a:ea typeface="Calibri"/>
                <a:cs typeface="Calibri"/>
              </a:rPr>
            </a:br>
            <a:r>
              <a:rPr lang="en-US" sz="1600" dirty="0">
                <a:ea typeface="Calibri"/>
                <a:cs typeface="Calibri"/>
              </a:rPr>
              <a:t>- DEVELOPING gender-transformative strategies and policies</a:t>
            </a:r>
          </a:p>
          <a:p>
            <a:pPr marL="342900" indent="-342900" defTabSz="914400">
              <a:lnSpc>
                <a:spcPct val="124000"/>
              </a:lnSpc>
              <a:buFont typeface="+mj-lt"/>
              <a:buAutoNum type="arabicPeriod"/>
            </a:pPr>
            <a:r>
              <a:rPr lang="en-US" sz="1600" dirty="0">
                <a:ea typeface="Calibri"/>
                <a:cs typeface="Calibri"/>
              </a:rPr>
              <a:t>FOSTER </a:t>
            </a:r>
            <a:r>
              <a:rPr lang="en-US" sz="1600" b="1" dirty="0">
                <a:ea typeface="Calibri"/>
                <a:cs typeface="Calibri"/>
              </a:rPr>
              <a:t>women's leadership beyond participation</a:t>
            </a:r>
            <a:r>
              <a:rPr lang="en-US" sz="1600" dirty="0">
                <a:ea typeface="Calibri"/>
                <a:cs typeface="Calibri"/>
              </a:rPr>
              <a:t>;</a:t>
            </a:r>
          </a:p>
          <a:p>
            <a:pPr marL="342900" indent="-342900" defTabSz="914400">
              <a:lnSpc>
                <a:spcPct val="124000"/>
              </a:lnSpc>
              <a:buFont typeface="+mj-lt"/>
              <a:buAutoNum type="arabicPeriod"/>
            </a:pPr>
            <a:r>
              <a:rPr lang="en-US" sz="1600" dirty="0">
                <a:ea typeface="Calibri"/>
                <a:cs typeface="Calibri"/>
              </a:rPr>
              <a:t>COUNTER negative </a:t>
            </a:r>
            <a:r>
              <a:rPr lang="en-US" sz="1600" b="1" dirty="0">
                <a:ea typeface="Calibri"/>
                <a:cs typeface="Calibri"/>
              </a:rPr>
              <a:t>gender norms / stereotypes / taboos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E5ED9224-E314-9742-965C-5947EFF42520}"/>
              </a:ext>
            </a:extLst>
          </p:cNvPr>
          <p:cNvSpPr txBox="1">
            <a:spLocks/>
          </p:cNvSpPr>
          <p:nvPr/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ACCELERATING GENDER EQUALITY IN THE WATER DOMAIN: THE WAY FORWARD</a:t>
            </a:r>
          </a:p>
        </p:txBody>
      </p:sp>
    </p:spTree>
    <p:extLst>
      <p:ext uri="{BB962C8B-B14F-4D97-AF65-F5344CB8AC3E}">
        <p14:creationId xmlns:p14="http://schemas.microsoft.com/office/powerpoint/2010/main" val="7134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latin typeface="+mn-lt"/>
              </a:rPr>
              <a:t>Call for Action: </a:t>
            </a:r>
            <a:r>
              <a:rPr lang="fr-FR" dirty="0"/>
              <a:t>UNION OF THE GLOBAL COMMUNITY</a:t>
            </a:r>
            <a:r>
              <a:rPr lang="en-DE" dirty="0"/>
              <a:t> – THE MULTI-STAKEHOLDER COALITION</a:t>
            </a:r>
            <a:endParaRPr lang="fr-FR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683996A-A0EE-5447-9EC2-3D57A22CFD7B}"/>
              </a:ext>
            </a:extLst>
          </p:cNvPr>
          <p:cNvSpPr txBox="1">
            <a:spLocks/>
          </p:cNvSpPr>
          <p:nvPr/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ACCELERATING GENDER EQUALITY IN THE WATER DOMAIN: THE WAY FORWARD</a:t>
            </a:r>
          </a:p>
        </p:txBody>
      </p:sp>
      <p:sp>
        <p:nvSpPr>
          <p:cNvPr id="12" name="Google Shape;117;p19">
            <a:extLst>
              <a:ext uri="{FF2B5EF4-FFF2-40B4-BE49-F238E27FC236}">
                <a16:creationId xmlns:a16="http://schemas.microsoft.com/office/drawing/2014/main" id="{65AE847B-7D9B-F84F-90F6-40691C5F9D24}"/>
              </a:ext>
            </a:extLst>
          </p:cNvPr>
          <p:cNvSpPr txBox="1"/>
          <p:nvPr/>
        </p:nvSpPr>
        <p:spPr>
          <a:xfrm>
            <a:off x="420894" y="869940"/>
            <a:ext cx="8284194" cy="3362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454E5D"/>
              </a:buClr>
              <a:buSzPts val="1800"/>
            </a:pPr>
            <a:endParaRPr lang="it-IT" b="1" dirty="0">
              <a:solidFill>
                <a:srgbClr val="DBB320"/>
              </a:solidFill>
              <a:latin typeface="Arial"/>
              <a:ea typeface="Arial"/>
              <a:cs typeface="Arial"/>
              <a:sym typeface="Calibri"/>
            </a:endParaRPr>
          </a:p>
          <a:p>
            <a:pPr>
              <a:lnSpc>
                <a:spcPct val="90000"/>
              </a:lnSpc>
              <a:buClr>
                <a:srgbClr val="454E5D"/>
              </a:buClr>
              <a:buSzPts val="1800"/>
            </a:pPr>
            <a:r>
              <a:rPr lang="it-IT" sz="2000" dirty="0">
                <a:ea typeface="Arial"/>
                <a:cs typeface="Arial"/>
                <a:sym typeface="Wingdings" panose="05000000000000000000" pitchFamily="2" charset="2"/>
              </a:rPr>
              <a:t>Member States institutions, UN Agencies, international and regional organizations, NGOs, ODAs, private sector and civil society.</a:t>
            </a:r>
            <a:endParaRPr lang="en-DE" sz="2000" dirty="0">
              <a:ea typeface="Arial"/>
              <a:cs typeface="Arial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Clr>
                <a:srgbClr val="454E5D"/>
              </a:buClr>
              <a:buSzPts val="1800"/>
            </a:pPr>
            <a:endParaRPr lang="it-IT" sz="2000" dirty="0">
              <a:ea typeface="Arial"/>
              <a:cs typeface="Arial"/>
              <a:sym typeface="Wingdings" panose="05000000000000000000" pitchFamily="2" charset="2"/>
            </a:endParaRPr>
          </a:p>
          <a:p>
            <a:pPr algn="ctr">
              <a:lnSpc>
                <a:spcPct val="90000"/>
              </a:lnSpc>
              <a:buClr>
                <a:srgbClr val="454E5D"/>
              </a:buClr>
              <a:buSzPts val="1800"/>
            </a:pPr>
            <a:endParaRPr lang="it-IT" dirty="0">
              <a:solidFill>
                <a:srgbClr val="E38415"/>
              </a:solidFill>
              <a:ea typeface="Calibri"/>
              <a:cs typeface="Arial"/>
              <a:sym typeface="Wingdings" panose="05000000000000000000" pitchFamily="2" charset="2"/>
            </a:endParaRPr>
          </a:p>
          <a:p>
            <a:r>
              <a:rPr lang="it-IT" sz="2300" b="1" dirty="0">
                <a:solidFill>
                  <a:schemeClr val="accent1"/>
                </a:solidFill>
                <a:cs typeface="Arial"/>
                <a:sym typeface="Wingdings" panose="05000000000000000000" pitchFamily="2" charset="2"/>
              </a:rPr>
              <a:t>The Coalition </a:t>
            </a:r>
            <a:r>
              <a:rPr lang="en-DE" sz="2300" b="1" dirty="0">
                <a:solidFill>
                  <a:schemeClr val="accent1"/>
                </a:solidFill>
                <a:cs typeface="Arial"/>
                <a:sym typeface="Wingdings" panose="05000000000000000000" pitchFamily="2" charset="2"/>
              </a:rPr>
              <a:t>is supported so far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E38415"/>
                </a:solidFill>
                <a:cs typeface="Arial"/>
                <a:sym typeface="Wingdings" panose="05000000000000000000" pitchFamily="2" charset="2"/>
              </a:rPr>
              <a:t>140 individual members</a:t>
            </a:r>
          </a:p>
        </p:txBody>
      </p:sp>
      <p:sp>
        <p:nvSpPr>
          <p:cNvPr id="4" name="Rettangolo 3"/>
          <p:cNvSpPr/>
          <p:nvPr/>
        </p:nvSpPr>
        <p:spPr>
          <a:xfrm>
            <a:off x="420894" y="2991076"/>
            <a:ext cx="1135019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E38415"/>
                </a:solidFill>
                <a:ea typeface="Arial"/>
                <a:cs typeface="Arial"/>
              </a:rPr>
              <a:t>1</a:t>
            </a:r>
            <a:r>
              <a:rPr lang="en-DE" sz="2300" b="1" dirty="0">
                <a:solidFill>
                  <a:srgbClr val="E38415"/>
                </a:solidFill>
                <a:ea typeface="Arial"/>
                <a:cs typeface="Arial"/>
              </a:rPr>
              <a:t>4</a:t>
            </a:r>
            <a:r>
              <a:rPr lang="it-IT" sz="2300" b="1" dirty="0">
                <a:solidFill>
                  <a:srgbClr val="E38415"/>
                </a:solidFill>
                <a:ea typeface="Arial"/>
                <a:cs typeface="Arial"/>
              </a:rPr>
              <a:t> Member States</a:t>
            </a:r>
          </a:p>
          <a:p>
            <a:r>
              <a:rPr lang="it-IT" sz="2000" i="1" dirty="0">
                <a:solidFill>
                  <a:srgbClr val="005090"/>
                </a:solidFill>
                <a:ea typeface="Calibri"/>
                <a:cs typeface="Calibri"/>
              </a:rPr>
              <a:t>Argentina,</a:t>
            </a:r>
            <a:r>
              <a:rPr lang="en-DE" sz="2000" i="1" dirty="0">
                <a:solidFill>
                  <a:srgbClr val="005090"/>
                </a:solidFill>
                <a:ea typeface="Calibri"/>
                <a:cs typeface="Calibri"/>
              </a:rPr>
              <a:t> Brazil, </a:t>
            </a:r>
            <a:r>
              <a:rPr lang="it-IT" sz="2000" i="1" dirty="0">
                <a:solidFill>
                  <a:srgbClr val="005090"/>
                </a:solidFill>
                <a:ea typeface="Calibri"/>
                <a:cs typeface="Calibri"/>
              </a:rPr>
              <a:t>Costa Rica, the Czech Republic, Indonesia, Italy, Ivory Coast, Mexico, the Netherlands, Nigeria, the Republic of Korea, Slovenia, Spain, Tajikistan</a:t>
            </a:r>
            <a:endParaRPr lang="en-DE" sz="2000" i="1" dirty="0">
              <a:solidFill>
                <a:srgbClr val="005090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E38415"/>
                </a:solidFill>
                <a:ea typeface="Arial"/>
                <a:cs typeface="Arial"/>
              </a:rPr>
              <a:t>Regional </a:t>
            </a:r>
            <a:r>
              <a:rPr lang="en-DE" sz="2300" b="1" dirty="0">
                <a:solidFill>
                  <a:srgbClr val="E38415"/>
                </a:solidFill>
                <a:ea typeface="Arial"/>
                <a:cs typeface="Arial"/>
              </a:rPr>
              <a:t>organizations</a:t>
            </a:r>
            <a:r>
              <a:rPr lang="it-IT" sz="2300" b="1" dirty="0">
                <a:solidFill>
                  <a:srgbClr val="E38415"/>
                </a:solidFill>
                <a:ea typeface="Arial"/>
                <a:cs typeface="Arial"/>
              </a:rPr>
              <a:t>: </a:t>
            </a:r>
            <a:endParaRPr lang="en-DE" sz="2300" b="1" dirty="0">
              <a:solidFill>
                <a:srgbClr val="E38415"/>
              </a:solidFill>
              <a:ea typeface="Arial"/>
              <a:cs typeface="Arial"/>
            </a:endParaRPr>
          </a:p>
          <a:p>
            <a:r>
              <a:rPr lang="en-DE" sz="2000" i="1" dirty="0">
                <a:solidFill>
                  <a:srgbClr val="005090"/>
                </a:solidFill>
                <a:cs typeface="Calibri"/>
              </a:rPr>
              <a:t>T</a:t>
            </a:r>
            <a:r>
              <a:rPr lang="it-IT" sz="2000" i="1" dirty="0">
                <a:solidFill>
                  <a:srgbClr val="005090"/>
                </a:solidFill>
                <a:cs typeface="Calibri"/>
              </a:rPr>
              <a:t>he </a:t>
            </a:r>
            <a:r>
              <a:rPr lang="it-IT" sz="2000" i="1" dirty="0">
                <a:solidFill>
                  <a:srgbClr val="005090"/>
                </a:solidFill>
                <a:ea typeface="Calibri"/>
                <a:cs typeface="Calibri"/>
              </a:rPr>
              <a:t>African Ministers’ Council on Water (AMCOW), UN-Economic Comission for Latin America and the Caribbean (ECLAC)</a:t>
            </a:r>
          </a:p>
          <a:p>
            <a:r>
              <a:rPr lang="it-IT" sz="2400" b="1" dirty="0">
                <a:solidFill>
                  <a:srgbClr val="005090"/>
                </a:solidFill>
                <a:ea typeface="Calibri"/>
                <a:cs typeface="Calibri"/>
              </a:rPr>
              <a:t> </a:t>
            </a:r>
            <a:endParaRPr lang="en-GB" sz="2400" dirty="0"/>
          </a:p>
        </p:txBody>
      </p:sp>
      <p:pic>
        <p:nvPicPr>
          <p:cNvPr id="7" name="Immagin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1046900"/>
            <a:ext cx="2639279" cy="20676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1621" y="5295742"/>
            <a:ext cx="1032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600" b="1" dirty="0">
                <a:solidFill>
                  <a:srgbClr val="298F78"/>
                </a:solidFill>
                <a:ea typeface="Calibri"/>
                <a:cs typeface="Calibri"/>
              </a:rPr>
              <a:t>O</a:t>
            </a:r>
            <a:r>
              <a:rPr lang="en-DE" sz="2600" b="1" dirty="0">
                <a:solidFill>
                  <a:srgbClr val="298F78"/>
                </a:solidFill>
                <a:ea typeface="Calibri"/>
                <a:cs typeface="Calibri"/>
              </a:rPr>
              <a:t>pen to new members - E</a:t>
            </a:r>
            <a:r>
              <a:rPr lang="en-GB" sz="2600" b="1" dirty="0" err="1">
                <a:solidFill>
                  <a:srgbClr val="298F78"/>
                </a:solidFill>
                <a:ea typeface="Calibri"/>
                <a:cs typeface="Calibri"/>
              </a:rPr>
              <a:t>xpression</a:t>
            </a:r>
            <a:r>
              <a:rPr lang="en-DE" sz="2600" b="1" dirty="0">
                <a:solidFill>
                  <a:srgbClr val="298F78"/>
                </a:solidFill>
                <a:ea typeface="Calibri"/>
                <a:cs typeface="Calibri"/>
              </a:rPr>
              <a:t>s</a:t>
            </a:r>
            <a:r>
              <a:rPr lang="en-GB" sz="2600" b="1" dirty="0">
                <a:solidFill>
                  <a:srgbClr val="298F78"/>
                </a:solidFill>
                <a:ea typeface="Calibri"/>
                <a:cs typeface="Calibri"/>
              </a:rPr>
              <a:t> of interest</a:t>
            </a:r>
            <a:r>
              <a:rPr lang="en-DE" sz="2600" b="1" dirty="0">
                <a:solidFill>
                  <a:srgbClr val="298F78"/>
                </a:solidFill>
                <a:ea typeface="Calibri"/>
                <a:cs typeface="Calibri"/>
              </a:rPr>
              <a:t> can be sent to</a:t>
            </a:r>
            <a:r>
              <a:rPr lang="en-GB" sz="2600" b="1" dirty="0">
                <a:solidFill>
                  <a:srgbClr val="298F78"/>
                </a:solidFill>
                <a:ea typeface="Calibri"/>
                <a:cs typeface="Calibri"/>
              </a:rPr>
              <a:t>: </a:t>
            </a:r>
            <a:r>
              <a:rPr lang="en-GB" sz="2800" b="1" dirty="0">
                <a:solidFill>
                  <a:srgbClr val="C00000"/>
                </a:solidFill>
                <a:ea typeface="Calibri"/>
                <a:cs typeface="Calibri"/>
                <a:hlinkClick r:id="rId4"/>
              </a:rPr>
              <a:t>waterandgendercallforaction@unesco.org</a:t>
            </a:r>
            <a:r>
              <a:rPr lang="en-GB" sz="2800" b="1" dirty="0">
                <a:solidFill>
                  <a:srgbClr val="C00000"/>
                </a:solidFill>
                <a:ea typeface="Calibri"/>
                <a:cs typeface="Calibri"/>
              </a:rPr>
              <a:t> 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E619A85E-1FC3-E62C-768F-0E3ED48892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462" y="5295742"/>
            <a:ext cx="944510" cy="99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0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683996A-A0EE-5447-9EC2-3D57A22CFD7B}"/>
              </a:ext>
            </a:extLst>
          </p:cNvPr>
          <p:cNvSpPr txBox="1">
            <a:spLocks/>
          </p:cNvSpPr>
          <p:nvPr/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ACCELERATING GENDER EQUALITY IN THE WATER DOMAIN: THE WAY FORWARD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2A7E62-3884-4838-8171-23C9C3FF0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8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396C53C-E253-014D-9FA8-E213C7391C76}"/>
              </a:ext>
            </a:extLst>
          </p:cNvPr>
          <p:cNvGrpSpPr/>
          <p:nvPr/>
        </p:nvGrpSpPr>
        <p:grpSpPr>
          <a:xfrm>
            <a:off x="9123928" y="5931692"/>
            <a:ext cx="3068072" cy="701039"/>
            <a:chOff x="3797367" y="5932330"/>
            <a:chExt cx="3068072" cy="701039"/>
          </a:xfrm>
        </p:grpSpPr>
        <p:sp>
          <p:nvSpPr>
            <p:cNvPr id="4" name="Google Shape;113;p19">
              <a:extLst>
                <a:ext uri="{FF2B5EF4-FFF2-40B4-BE49-F238E27FC236}">
                  <a16:creationId xmlns:a16="http://schemas.microsoft.com/office/drawing/2014/main" id="{7205FD33-AA40-EE4E-9563-DE4E24037C3D}"/>
                </a:ext>
              </a:extLst>
            </p:cNvPr>
            <p:cNvSpPr txBox="1">
              <a:spLocks/>
            </p:cNvSpPr>
            <p:nvPr/>
          </p:nvSpPr>
          <p:spPr>
            <a:xfrm>
              <a:off x="4330283" y="5932330"/>
              <a:ext cx="2535156" cy="701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GB" sz="1800" b="1" dirty="0">
                  <a:solidFill>
                    <a:srgbClr val="005090"/>
                  </a:solidFill>
                  <a:latin typeface="+mn-lt"/>
                  <a:ea typeface="Arial"/>
                  <a:cs typeface="Arial"/>
                </a:rPr>
                <a:t>@UNESCOWWAP</a:t>
              </a:r>
            </a:p>
          </p:txBody>
        </p:sp>
        <p:pic>
          <p:nvPicPr>
            <p:cNvPr id="5" name="Google Shape;145;p21">
              <a:extLst>
                <a:ext uri="{FF2B5EF4-FFF2-40B4-BE49-F238E27FC236}">
                  <a16:creationId xmlns:a16="http://schemas.microsoft.com/office/drawing/2014/main" id="{E65DD2CE-620D-5646-B366-09FC04DD1B54}"/>
                </a:ext>
              </a:extLst>
            </p:cNvPr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7367" y="6065787"/>
              <a:ext cx="437108" cy="4409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Immagine 1">
            <a:extLst>
              <a:ext uri="{FF2B5EF4-FFF2-40B4-BE49-F238E27FC236}">
                <a16:creationId xmlns:a16="http://schemas.microsoft.com/office/drawing/2014/main" id="{BEC197D3-5DD2-D842-9275-B7589D97ED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31" y="443753"/>
            <a:ext cx="3143534" cy="45426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5619E5-DF6A-C740-8C14-078F05111EA2}"/>
              </a:ext>
            </a:extLst>
          </p:cNvPr>
          <p:cNvSpPr/>
          <p:nvPr/>
        </p:nvSpPr>
        <p:spPr>
          <a:xfrm>
            <a:off x="4044196" y="1268542"/>
            <a:ext cx="695858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600" b="1" dirty="0">
                <a:solidFill>
                  <a:schemeClr val="bg1"/>
                </a:solidFill>
              </a:rPr>
              <a:t>UNESCO WWAP and the Multi-Stakeholder Coalition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AA8DC0-929E-8247-8703-E8F72209CE1A}"/>
              </a:ext>
            </a:extLst>
          </p:cNvPr>
          <p:cNvGrpSpPr/>
          <p:nvPr/>
        </p:nvGrpSpPr>
        <p:grpSpPr>
          <a:xfrm>
            <a:off x="3686173" y="3429002"/>
            <a:ext cx="7888180" cy="3353026"/>
            <a:chOff x="6892333" y="3670731"/>
            <a:chExt cx="7579182" cy="311486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F5FCC9B-1D5F-A74C-BF36-F6E68DB264B2}"/>
                </a:ext>
              </a:extLst>
            </p:cNvPr>
            <p:cNvSpPr/>
            <p:nvPr/>
          </p:nvSpPr>
          <p:spPr>
            <a:xfrm>
              <a:off x="8088375" y="6428495"/>
              <a:ext cx="3314731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dirty="0">
                  <a:solidFill>
                    <a:srgbClr val="005090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bit.ly/AcceleratingGenderEquality</a:t>
              </a:r>
              <a:endParaRPr lang="en-GB" dirty="0">
                <a:solidFill>
                  <a:srgbClr val="005090"/>
                </a:solidFill>
              </a:endParaRPr>
            </a:p>
          </p:txBody>
        </p:sp>
        <p:sp>
          <p:nvSpPr>
            <p:cNvPr id="6" name="Google Shape;113;p19">
              <a:extLst>
                <a:ext uri="{FF2B5EF4-FFF2-40B4-BE49-F238E27FC236}">
                  <a16:creationId xmlns:a16="http://schemas.microsoft.com/office/drawing/2014/main" id="{4ABF117A-6605-0941-BBE2-488B68D6F21A}"/>
                </a:ext>
              </a:extLst>
            </p:cNvPr>
            <p:cNvSpPr txBox="1">
              <a:spLocks/>
            </p:cNvSpPr>
            <p:nvPr/>
          </p:nvSpPr>
          <p:spPr>
            <a:xfrm>
              <a:off x="6892333" y="4416502"/>
              <a:ext cx="7579182" cy="701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GB" sz="3200" b="1" dirty="0">
                  <a:solidFill>
                    <a:srgbClr val="E6901B"/>
                  </a:solidFill>
                  <a:latin typeface="+mn-lt"/>
                  <a:ea typeface="Arial"/>
                  <a:cs typeface="Calibri" panose="020F0502020204030204" pitchFamily="34" charset="0"/>
                </a:rPr>
                <a:t>waterandgendercallforaction@unesco.org</a:t>
              </a:r>
            </a:p>
          </p:txBody>
        </p:sp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FF5B5411-A3E5-A143-A06E-1DE4993C2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2152" y="5856969"/>
              <a:ext cx="907511" cy="928631"/>
            </a:xfrm>
            <a:prstGeom prst="rect">
              <a:avLst/>
            </a:prstGeom>
          </p:spPr>
        </p:pic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B930AEEF-4B0B-7243-870E-9D90D6DC66B2}"/>
                </a:ext>
              </a:extLst>
            </p:cNvPr>
            <p:cNvSpPr/>
            <p:nvPr/>
          </p:nvSpPr>
          <p:spPr>
            <a:xfrm>
              <a:off x="8169057" y="5901256"/>
              <a:ext cx="3187699" cy="440994"/>
            </a:xfrm>
            <a:prstGeom prst="rect">
              <a:avLst/>
            </a:prstGeom>
            <a:solidFill>
              <a:srgbClr val="00509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 err="1">
                  <a:solidFill>
                    <a:schemeClr val="bg1"/>
                  </a:solidFill>
                </a:rPr>
                <a:t>lv.imburgia</a:t>
              </a:r>
              <a:r>
                <a:rPr lang="fr-FR" dirty="0">
                  <a:solidFill>
                    <a:schemeClr val="bg1"/>
                  </a:solidFill>
                </a:rPr>
                <a:t>@unesco.org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CF7C00-8EE0-5F40-9270-8E2BD01D0A0C}"/>
                </a:ext>
              </a:extLst>
            </p:cNvPr>
            <p:cNvSpPr/>
            <p:nvPr/>
          </p:nvSpPr>
          <p:spPr>
            <a:xfrm>
              <a:off x="6892334" y="3670731"/>
              <a:ext cx="5457995" cy="886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5600" b="1" dirty="0">
                  <a:solidFill>
                    <a:srgbClr val="E6901B"/>
                  </a:solidFill>
                  <a:ea typeface="Arial"/>
                  <a:cs typeface="Calibri" panose="020F0502020204030204" pitchFamily="34" charset="0"/>
                </a:rPr>
                <a:t>JOIN THE CALL:</a:t>
              </a:r>
              <a:endParaRPr lang="it-IT" sz="5600" b="1" dirty="0">
                <a:solidFill>
                  <a:srgbClr val="E6901B"/>
                </a:solidFill>
                <a:ea typeface="Arial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54E530F-4C7B-8740-BF61-CD75EF8C63B4}"/>
              </a:ext>
            </a:extLst>
          </p:cNvPr>
          <p:cNvSpPr/>
          <p:nvPr/>
        </p:nvSpPr>
        <p:spPr>
          <a:xfrm>
            <a:off x="4079214" y="630928"/>
            <a:ext cx="5287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THE CALL FOR ACTION INITIATIVE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5314971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03EB5D3F8A845AC93D4EBD5AF5EE4" ma:contentTypeVersion="4" ma:contentTypeDescription="Create a new document." ma:contentTypeScope="" ma:versionID="2a64b83bf623a9acfcb69f293481989d">
  <xsd:schema xmlns:xsd="http://www.w3.org/2001/XMLSchema" xmlns:xs="http://www.w3.org/2001/XMLSchema" xmlns:p="http://schemas.microsoft.com/office/2006/metadata/properties" xmlns:ns2="3ec64710-979e-45f3-964b-bdd369ecc229" xmlns:ns3="1effd615-d1f6-498b-b718-2cd5ed64e911" targetNamespace="http://schemas.microsoft.com/office/2006/metadata/properties" ma:root="true" ma:fieldsID="aea08eadc78db47db6ec1ab3c11e094f" ns2:_="" ns3:_="">
    <xsd:import namespace="3ec64710-979e-45f3-964b-bdd369ecc229"/>
    <xsd:import namespace="1effd615-d1f6-498b-b718-2cd5ed64e9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64710-979e-45f3-964b-bdd369ecc2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fd615-d1f6-498b-b718-2cd5ed64e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D7A738B2CDF4397FB3C69580F7058" ma:contentTypeVersion="16" ma:contentTypeDescription="Create a new document." ma:contentTypeScope="" ma:versionID="3e705df2c7b7829335bb360118195929">
  <xsd:schema xmlns:xsd="http://www.w3.org/2001/XMLSchema" xmlns:xs="http://www.w3.org/2001/XMLSchema" xmlns:p="http://schemas.microsoft.com/office/2006/metadata/properties" xmlns:ns2="b2cda754-7ead-4d0d-9958-db37e2356f45" xmlns:ns3="090f19e3-b733-45c3-872d-76420eb888ac" targetNamespace="http://schemas.microsoft.com/office/2006/metadata/properties" ma:root="true" ma:fieldsID="fcf544d93f57cfb98807fc603c6adfb0" ns2:_="" ns3:_="">
    <xsd:import namespace="b2cda754-7ead-4d0d-9958-db37e2356f45"/>
    <xsd:import namespace="090f19e3-b733-45c3-872d-76420eb888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da754-7ead-4d0d-9958-db37e2356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9509d0-ff3b-4142-a35f-ffe7e1df96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f19e3-b733-45c3-872d-76420eb888a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0b1801-d3c4-4ab8-961d-8849ae3554c6}" ma:internalName="TaxCatchAll" ma:showField="CatchAllData" ma:web="090f19e3-b733-45c3-872d-76420eb888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cda754-7ead-4d0d-9958-db37e2356f45">
      <Terms xmlns="http://schemas.microsoft.com/office/infopath/2007/PartnerControls"/>
    </lcf76f155ced4ddcb4097134ff3c332f>
    <TaxCatchAll xmlns="090f19e3-b733-45c3-872d-76420eb888ac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5AD032-1BA3-4144-8C58-BB31BF0A2F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64710-979e-45f3-964b-bdd369ecc229"/>
    <ds:schemaRef ds:uri="1effd615-d1f6-498b-b718-2cd5ed64e9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ECACE-42B0-4EEA-8EBB-E69DDC6CFAEF}"/>
</file>

<file path=customXml/itemProps3.xml><?xml version="1.0" encoding="utf-8"?>
<ds:datastoreItem xmlns:ds="http://schemas.openxmlformats.org/officeDocument/2006/customXml" ds:itemID="{46A62075-B3C9-4A3A-AE06-3BDCC332E1EB}">
  <ds:schemaRefs>
    <ds:schemaRef ds:uri="http://purl.org/dc/elements/1.1/"/>
    <ds:schemaRef ds:uri="3ec64710-979e-45f3-964b-bdd369ecc229"/>
    <ds:schemaRef ds:uri="1effd615-d1f6-498b-b718-2cd5ed64e911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10597</TotalTime>
  <Words>676</Words>
  <Application>Microsoft Office PowerPoint</Application>
  <PresentationFormat>Widescreen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DM Sans Medium</vt:lpstr>
      <vt:lpstr>Wingdings</vt:lpstr>
      <vt:lpstr>Thème Office</vt:lpstr>
      <vt:lpstr>Webinar Science – Technology – Innovation and Entrepreneurship in support of the SDGs</vt:lpstr>
      <vt:lpstr>WATER CRISIS, CLIMATE CRISIS AND AND GENDER INEQUALITY</vt:lpstr>
      <vt:lpstr>TRANSFORMATIVE ACTIONS TO ACCELERATE GENDER EQUALITY IN THE WATER DOMAIN  </vt:lpstr>
      <vt:lpstr>TRANSFORMATIVE ACTIONS TO ACCELERATE GENDER EQUALITY IN THE WATER DOMAIN  </vt:lpstr>
      <vt:lpstr>POSITION PAPER WITH CONCRETE RECOMMENDATIONS FOR ACTION</vt:lpstr>
      <vt:lpstr>Call for Action: UNION OF THE GLOBAL COMMUNITY – THE MULTI-STAKEHOLDER COALITION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Imburgia, Laura Veronica</cp:lastModifiedBy>
  <cp:revision>530</cp:revision>
  <cp:lastPrinted>2021-07-07T11:35:54Z</cp:lastPrinted>
  <dcterms:created xsi:type="dcterms:W3CDTF">2019-03-22T15:49:46Z</dcterms:created>
  <dcterms:modified xsi:type="dcterms:W3CDTF">2022-05-23T15:52:31Z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0x0101008E503EB5D3F8A845AC93D4EBD5AF5EE4</vt:lpwstr>
  </property>
  <property fmtid="{D5CDD505-2E9C-101B-9397-08002B2CF9AE}" pid="3" name="_dlc_DocIdItemGuid">
    <vt:lpwstr>5c46f521-d66a-48f2-b4d3-7dd05baf4502</vt:lpwstr>
  </property>
</Properties>
</file>