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4" r:id="rId1"/>
  </p:sldMasterIdLst>
  <p:notesMasterIdLst>
    <p:notesMasterId r:id="rId39"/>
  </p:notesMasterIdLst>
  <p:handoutMasterIdLst>
    <p:handoutMasterId r:id="rId40"/>
  </p:handoutMasterIdLst>
  <p:sldIdLst>
    <p:sldId id="981" r:id="rId2"/>
    <p:sldId id="1027" r:id="rId3"/>
    <p:sldId id="1188" r:id="rId4"/>
    <p:sldId id="1183" r:id="rId5"/>
    <p:sldId id="1199" r:id="rId6"/>
    <p:sldId id="1258" r:id="rId7"/>
    <p:sldId id="1201" r:id="rId8"/>
    <p:sldId id="1210" r:id="rId9"/>
    <p:sldId id="1197" r:id="rId10"/>
    <p:sldId id="1225" r:id="rId11"/>
    <p:sldId id="1226" r:id="rId12"/>
    <p:sldId id="1227" r:id="rId13"/>
    <p:sldId id="1228" r:id="rId14"/>
    <p:sldId id="1229" r:id="rId15"/>
    <p:sldId id="1275" r:id="rId16"/>
    <p:sldId id="1230" r:id="rId17"/>
    <p:sldId id="1231" r:id="rId18"/>
    <p:sldId id="1209" r:id="rId19"/>
    <p:sldId id="1245" r:id="rId20"/>
    <p:sldId id="1232" r:id="rId21"/>
    <p:sldId id="1211" r:id="rId22"/>
    <p:sldId id="1276" r:id="rId23"/>
    <p:sldId id="1217" r:id="rId24"/>
    <p:sldId id="1273" r:id="rId25"/>
    <p:sldId id="1233" r:id="rId26"/>
    <p:sldId id="1234" r:id="rId27"/>
    <p:sldId id="1235" r:id="rId28"/>
    <p:sldId id="1237" r:id="rId29"/>
    <p:sldId id="1259" r:id="rId30"/>
    <p:sldId id="1204" r:id="rId31"/>
    <p:sldId id="1247" r:id="rId32"/>
    <p:sldId id="1262" r:id="rId33"/>
    <p:sldId id="1277" r:id="rId34"/>
    <p:sldId id="1278" r:id="rId35"/>
    <p:sldId id="1279" r:id="rId36"/>
    <p:sldId id="1263" r:id="rId37"/>
    <p:sldId id="1280" r:id="rId38"/>
  </p:sldIdLst>
  <p:sldSz cx="9144000" cy="5143500" type="screen16x9"/>
  <p:notesSz cx="7010400" cy="9296400"/>
  <p:defaultTextStyle>
    <a:defPPr>
      <a:defRPr lang="en-US"/>
    </a:defPPr>
    <a:lvl1pPr marL="0" algn="l" defTabSz="408082" rtl="0" eaLnBrk="1" latinLnBrk="0" hangingPunct="1">
      <a:defRPr sz="1600" kern="1200">
        <a:solidFill>
          <a:schemeClr val="tx1"/>
        </a:solidFill>
        <a:latin typeface="+mn-lt"/>
        <a:ea typeface="+mn-ea"/>
        <a:cs typeface="+mn-cs"/>
      </a:defRPr>
    </a:lvl1pPr>
    <a:lvl2pPr marL="408082" algn="l" defTabSz="408082" rtl="0" eaLnBrk="1" latinLnBrk="0" hangingPunct="1">
      <a:defRPr sz="1600" kern="1200">
        <a:solidFill>
          <a:schemeClr val="tx1"/>
        </a:solidFill>
        <a:latin typeface="+mn-lt"/>
        <a:ea typeface="+mn-ea"/>
        <a:cs typeface="+mn-cs"/>
      </a:defRPr>
    </a:lvl2pPr>
    <a:lvl3pPr marL="816163" algn="l" defTabSz="408082" rtl="0" eaLnBrk="1" latinLnBrk="0" hangingPunct="1">
      <a:defRPr sz="1600" kern="1200">
        <a:solidFill>
          <a:schemeClr val="tx1"/>
        </a:solidFill>
        <a:latin typeface="+mn-lt"/>
        <a:ea typeface="+mn-ea"/>
        <a:cs typeface="+mn-cs"/>
      </a:defRPr>
    </a:lvl3pPr>
    <a:lvl4pPr marL="1224245" algn="l" defTabSz="408082" rtl="0" eaLnBrk="1" latinLnBrk="0" hangingPunct="1">
      <a:defRPr sz="1600" kern="1200">
        <a:solidFill>
          <a:schemeClr val="tx1"/>
        </a:solidFill>
        <a:latin typeface="+mn-lt"/>
        <a:ea typeface="+mn-ea"/>
        <a:cs typeface="+mn-cs"/>
      </a:defRPr>
    </a:lvl4pPr>
    <a:lvl5pPr marL="1632326" algn="l" defTabSz="408082" rtl="0" eaLnBrk="1" latinLnBrk="0" hangingPunct="1">
      <a:defRPr sz="1600" kern="1200">
        <a:solidFill>
          <a:schemeClr val="tx1"/>
        </a:solidFill>
        <a:latin typeface="+mn-lt"/>
        <a:ea typeface="+mn-ea"/>
        <a:cs typeface="+mn-cs"/>
      </a:defRPr>
    </a:lvl5pPr>
    <a:lvl6pPr marL="2040407" algn="l" defTabSz="408082" rtl="0" eaLnBrk="1" latinLnBrk="0" hangingPunct="1">
      <a:defRPr sz="1600" kern="1200">
        <a:solidFill>
          <a:schemeClr val="tx1"/>
        </a:solidFill>
        <a:latin typeface="+mn-lt"/>
        <a:ea typeface="+mn-ea"/>
        <a:cs typeface="+mn-cs"/>
      </a:defRPr>
    </a:lvl6pPr>
    <a:lvl7pPr marL="2448489" algn="l" defTabSz="408082" rtl="0" eaLnBrk="1" latinLnBrk="0" hangingPunct="1">
      <a:defRPr sz="1600" kern="1200">
        <a:solidFill>
          <a:schemeClr val="tx1"/>
        </a:solidFill>
        <a:latin typeface="+mn-lt"/>
        <a:ea typeface="+mn-ea"/>
        <a:cs typeface="+mn-cs"/>
      </a:defRPr>
    </a:lvl7pPr>
    <a:lvl8pPr marL="2856570" algn="l" defTabSz="408082" rtl="0" eaLnBrk="1" latinLnBrk="0" hangingPunct="1">
      <a:defRPr sz="1600" kern="1200">
        <a:solidFill>
          <a:schemeClr val="tx1"/>
        </a:solidFill>
        <a:latin typeface="+mn-lt"/>
        <a:ea typeface="+mn-ea"/>
        <a:cs typeface="+mn-cs"/>
      </a:defRPr>
    </a:lvl8pPr>
    <a:lvl9pPr marL="3264652" algn="l" defTabSz="4080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viceNow Inc"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EF9"/>
    <a:srgbClr val="CF222D"/>
    <a:srgbClr val="FE965C"/>
    <a:srgbClr val="14163D"/>
    <a:srgbClr val="05062E"/>
    <a:srgbClr val="660066"/>
    <a:srgbClr val="639A0B"/>
    <a:srgbClr val="10253F"/>
    <a:srgbClr val="77933C"/>
    <a:srgbClr val="0506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5401" autoAdjust="0"/>
  </p:normalViewPr>
  <p:slideViewPr>
    <p:cSldViewPr snapToGrid="0" snapToObjects="1">
      <p:cViewPr varScale="1">
        <p:scale>
          <a:sx n="114" d="100"/>
          <a:sy n="114" d="100"/>
        </p:scale>
        <p:origin x="714" y="84"/>
      </p:cViewPr>
      <p:guideLst>
        <p:guide orient="horz" pos="2160"/>
        <p:guide pos="2880"/>
        <p:guide orient="horz" pos="16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F4E01-F6B3-4EF1-AA85-3D269797F4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2A2D5F7-38F2-4586-B785-5C0DFF2D2D3C}">
      <dgm:prSet phldrT="[Text]"/>
      <dgm:spPr/>
      <dgm:t>
        <a:bodyPr/>
        <a:lstStyle/>
        <a:p>
          <a:r>
            <a:rPr lang="en-US" dirty="0"/>
            <a:t>Audit</a:t>
          </a:r>
        </a:p>
      </dgm:t>
    </dgm:pt>
    <dgm:pt modelId="{D70BC14D-F2D7-4F5B-B9C6-16EDBACE8562}" type="parTrans" cxnId="{46F1A83A-04AB-4D30-8DB9-E0C87873DD35}">
      <dgm:prSet/>
      <dgm:spPr/>
      <dgm:t>
        <a:bodyPr/>
        <a:lstStyle/>
        <a:p>
          <a:endParaRPr lang="en-US"/>
        </a:p>
      </dgm:t>
    </dgm:pt>
    <dgm:pt modelId="{6B7542AC-7A01-41BA-B0A2-D84A85B7384C}" type="sibTrans" cxnId="{46F1A83A-04AB-4D30-8DB9-E0C87873DD35}">
      <dgm:prSet/>
      <dgm:spPr/>
      <dgm:t>
        <a:bodyPr/>
        <a:lstStyle/>
        <a:p>
          <a:endParaRPr lang="en-US"/>
        </a:p>
      </dgm:t>
    </dgm:pt>
    <dgm:pt modelId="{F8B0C54D-79F9-4BF7-B913-643FA319F9E0}">
      <dgm:prSet phldrT="[Text]"/>
      <dgm:spPr/>
      <dgm:t>
        <a:bodyPr/>
        <a:lstStyle/>
        <a:p>
          <a:r>
            <a:rPr lang="en-US" dirty="0"/>
            <a:t>UCF</a:t>
          </a:r>
        </a:p>
      </dgm:t>
    </dgm:pt>
    <dgm:pt modelId="{F87B9CBB-E0D3-47E4-9B4C-83C9636FBA59}" type="parTrans" cxnId="{4DABA03E-4B49-4358-8FEC-2F37964034AB}">
      <dgm:prSet/>
      <dgm:spPr/>
      <dgm:t>
        <a:bodyPr/>
        <a:lstStyle/>
        <a:p>
          <a:endParaRPr lang="en-US"/>
        </a:p>
      </dgm:t>
    </dgm:pt>
    <dgm:pt modelId="{1A7D97BA-38C7-43F4-919E-0B6B2B0A47E1}" type="sibTrans" cxnId="{4DABA03E-4B49-4358-8FEC-2F37964034AB}">
      <dgm:prSet/>
      <dgm:spPr/>
      <dgm:t>
        <a:bodyPr/>
        <a:lstStyle/>
        <a:p>
          <a:endParaRPr lang="en-US"/>
        </a:p>
      </dgm:t>
    </dgm:pt>
    <dgm:pt modelId="{422B77BC-DAE9-40D1-A71C-C03D4EB4BE7B}">
      <dgm:prSet phldrT="[Text]"/>
      <dgm:spPr/>
      <dgm:t>
        <a:bodyPr/>
        <a:lstStyle/>
        <a:p>
          <a:r>
            <a:rPr lang="en-US" dirty="0"/>
            <a:t>Compliance</a:t>
          </a:r>
        </a:p>
      </dgm:t>
    </dgm:pt>
    <dgm:pt modelId="{4AC15565-9CA0-4EEA-B63C-48C502ACB0B5}" type="parTrans" cxnId="{DE0FC83F-EEB5-4227-A32D-5E6F60AEA5FB}">
      <dgm:prSet/>
      <dgm:spPr/>
      <dgm:t>
        <a:bodyPr/>
        <a:lstStyle/>
        <a:p>
          <a:endParaRPr lang="en-US"/>
        </a:p>
      </dgm:t>
    </dgm:pt>
    <dgm:pt modelId="{21F066FD-869F-4BC4-AF00-2125BF446D0D}" type="sibTrans" cxnId="{DE0FC83F-EEB5-4227-A32D-5E6F60AEA5FB}">
      <dgm:prSet/>
      <dgm:spPr/>
      <dgm:t>
        <a:bodyPr/>
        <a:lstStyle/>
        <a:p>
          <a:endParaRPr lang="en-US"/>
        </a:p>
      </dgm:t>
    </dgm:pt>
    <dgm:pt modelId="{5820E4BE-DA2B-468C-8CDF-908BC1A236C2}">
      <dgm:prSet phldrT="[Text]"/>
      <dgm:spPr/>
      <dgm:t>
        <a:bodyPr/>
        <a:lstStyle/>
        <a:p>
          <a:r>
            <a:rPr lang="en-US" dirty="0"/>
            <a:t>Risk</a:t>
          </a:r>
        </a:p>
      </dgm:t>
    </dgm:pt>
    <dgm:pt modelId="{5DF32C07-D0F3-427A-9DC6-D579D6752196}" type="parTrans" cxnId="{9BB234BD-A515-4807-BE5A-89F88AC4539B}">
      <dgm:prSet/>
      <dgm:spPr/>
      <dgm:t>
        <a:bodyPr/>
        <a:lstStyle/>
        <a:p>
          <a:endParaRPr lang="en-US"/>
        </a:p>
      </dgm:t>
    </dgm:pt>
    <dgm:pt modelId="{0B122E19-62D9-4C70-8BCA-91E40AF6C492}" type="sibTrans" cxnId="{9BB234BD-A515-4807-BE5A-89F88AC4539B}">
      <dgm:prSet/>
      <dgm:spPr/>
      <dgm:t>
        <a:bodyPr/>
        <a:lstStyle/>
        <a:p>
          <a:endParaRPr lang="en-US"/>
        </a:p>
      </dgm:t>
    </dgm:pt>
    <dgm:pt modelId="{EB175735-60C6-4DC4-9B34-80CF523E018F}" type="pres">
      <dgm:prSet presAssocID="{8C9F4E01-F6B3-4EF1-AA85-3D269797F4FF}" presName="Name0" presStyleCnt="0">
        <dgm:presLayoutVars>
          <dgm:dir/>
          <dgm:resizeHandles val="exact"/>
        </dgm:presLayoutVars>
      </dgm:prSet>
      <dgm:spPr/>
    </dgm:pt>
    <dgm:pt modelId="{C3E52043-14A6-44E1-BC3E-93B469257014}" type="pres">
      <dgm:prSet presAssocID="{8C9F4E01-F6B3-4EF1-AA85-3D269797F4FF}" presName="cycle" presStyleCnt="0"/>
      <dgm:spPr/>
    </dgm:pt>
    <dgm:pt modelId="{E7CE6AD1-6F3B-493B-A6F6-9EDF03312E11}" type="pres">
      <dgm:prSet presAssocID="{42A2D5F7-38F2-4586-B785-5C0DFF2D2D3C}" presName="nodeFirstNode" presStyleLbl="node1" presStyleIdx="0" presStyleCnt="4" custRadScaleRad="96339" custRadScaleInc="-3203">
        <dgm:presLayoutVars>
          <dgm:bulletEnabled val="1"/>
        </dgm:presLayoutVars>
      </dgm:prSet>
      <dgm:spPr/>
    </dgm:pt>
    <dgm:pt modelId="{E9FE1EC5-CCFB-48B3-A2F6-9CE2EBE93779}" type="pres">
      <dgm:prSet presAssocID="{6B7542AC-7A01-41BA-B0A2-D84A85B7384C}" presName="sibTransFirstNode" presStyleLbl="bgShp" presStyleIdx="0" presStyleCnt="1"/>
      <dgm:spPr/>
    </dgm:pt>
    <dgm:pt modelId="{67AAAED7-9EA7-4CEA-B0D2-C842A52EF5E5}" type="pres">
      <dgm:prSet presAssocID="{F8B0C54D-79F9-4BF7-B913-643FA319F9E0}" presName="nodeFollowingNodes" presStyleLbl="node1" presStyleIdx="1" presStyleCnt="4">
        <dgm:presLayoutVars>
          <dgm:bulletEnabled val="1"/>
        </dgm:presLayoutVars>
      </dgm:prSet>
      <dgm:spPr/>
    </dgm:pt>
    <dgm:pt modelId="{885D484F-22E7-4B8A-B122-310BDFEBADC8}" type="pres">
      <dgm:prSet presAssocID="{422B77BC-DAE9-40D1-A71C-C03D4EB4BE7B}" presName="nodeFollowingNodes" presStyleLbl="node1" presStyleIdx="2" presStyleCnt="4">
        <dgm:presLayoutVars>
          <dgm:bulletEnabled val="1"/>
        </dgm:presLayoutVars>
      </dgm:prSet>
      <dgm:spPr/>
    </dgm:pt>
    <dgm:pt modelId="{4E966852-36A4-4AFA-A7AD-6DE3DB4EDE30}" type="pres">
      <dgm:prSet presAssocID="{5820E4BE-DA2B-468C-8CDF-908BC1A236C2}" presName="nodeFollowingNodes" presStyleLbl="node1" presStyleIdx="3" presStyleCnt="4">
        <dgm:presLayoutVars>
          <dgm:bulletEnabled val="1"/>
        </dgm:presLayoutVars>
      </dgm:prSet>
      <dgm:spPr/>
    </dgm:pt>
  </dgm:ptLst>
  <dgm:cxnLst>
    <dgm:cxn modelId="{46F1A83A-04AB-4D30-8DB9-E0C87873DD35}" srcId="{8C9F4E01-F6B3-4EF1-AA85-3D269797F4FF}" destId="{42A2D5F7-38F2-4586-B785-5C0DFF2D2D3C}" srcOrd="0" destOrd="0" parTransId="{D70BC14D-F2D7-4F5B-B9C6-16EDBACE8562}" sibTransId="{6B7542AC-7A01-41BA-B0A2-D84A85B7384C}"/>
    <dgm:cxn modelId="{4DABA03E-4B49-4358-8FEC-2F37964034AB}" srcId="{8C9F4E01-F6B3-4EF1-AA85-3D269797F4FF}" destId="{F8B0C54D-79F9-4BF7-B913-643FA319F9E0}" srcOrd="1" destOrd="0" parTransId="{F87B9CBB-E0D3-47E4-9B4C-83C9636FBA59}" sibTransId="{1A7D97BA-38C7-43F4-919E-0B6B2B0A47E1}"/>
    <dgm:cxn modelId="{DE0FC83F-EEB5-4227-A32D-5E6F60AEA5FB}" srcId="{8C9F4E01-F6B3-4EF1-AA85-3D269797F4FF}" destId="{422B77BC-DAE9-40D1-A71C-C03D4EB4BE7B}" srcOrd="2" destOrd="0" parTransId="{4AC15565-9CA0-4EEA-B63C-48C502ACB0B5}" sibTransId="{21F066FD-869F-4BC4-AF00-2125BF446D0D}"/>
    <dgm:cxn modelId="{6686F949-CA92-4238-B5E1-D5EB34AF1E86}" type="presOf" srcId="{F8B0C54D-79F9-4BF7-B913-643FA319F9E0}" destId="{67AAAED7-9EA7-4CEA-B0D2-C842A52EF5E5}" srcOrd="0" destOrd="0" presId="urn:microsoft.com/office/officeart/2005/8/layout/cycle3"/>
    <dgm:cxn modelId="{E652468B-3683-458F-8F0D-A228D6DFF27B}" type="presOf" srcId="{8C9F4E01-F6B3-4EF1-AA85-3D269797F4FF}" destId="{EB175735-60C6-4DC4-9B34-80CF523E018F}" srcOrd="0" destOrd="0" presId="urn:microsoft.com/office/officeart/2005/8/layout/cycle3"/>
    <dgm:cxn modelId="{D59B4099-3D86-4641-A18D-048EB2A5078D}" type="presOf" srcId="{6B7542AC-7A01-41BA-B0A2-D84A85B7384C}" destId="{E9FE1EC5-CCFB-48B3-A2F6-9CE2EBE93779}" srcOrd="0" destOrd="0" presId="urn:microsoft.com/office/officeart/2005/8/layout/cycle3"/>
    <dgm:cxn modelId="{6938129E-FA1A-4DA4-B08E-23ABD52A1992}" type="presOf" srcId="{422B77BC-DAE9-40D1-A71C-C03D4EB4BE7B}" destId="{885D484F-22E7-4B8A-B122-310BDFEBADC8}" srcOrd="0" destOrd="0" presId="urn:microsoft.com/office/officeart/2005/8/layout/cycle3"/>
    <dgm:cxn modelId="{9BB234BD-A515-4807-BE5A-89F88AC4539B}" srcId="{8C9F4E01-F6B3-4EF1-AA85-3D269797F4FF}" destId="{5820E4BE-DA2B-468C-8CDF-908BC1A236C2}" srcOrd="3" destOrd="0" parTransId="{5DF32C07-D0F3-427A-9DC6-D579D6752196}" sibTransId="{0B122E19-62D9-4C70-8BCA-91E40AF6C492}"/>
    <dgm:cxn modelId="{2456D2C4-1F23-4703-B9F6-A43669646982}" type="presOf" srcId="{5820E4BE-DA2B-468C-8CDF-908BC1A236C2}" destId="{4E966852-36A4-4AFA-A7AD-6DE3DB4EDE30}" srcOrd="0" destOrd="0" presId="urn:microsoft.com/office/officeart/2005/8/layout/cycle3"/>
    <dgm:cxn modelId="{4E6BC5DE-B8A0-443E-A674-85A0DCD59FC6}" type="presOf" srcId="{42A2D5F7-38F2-4586-B785-5C0DFF2D2D3C}" destId="{E7CE6AD1-6F3B-493B-A6F6-9EDF03312E11}" srcOrd="0" destOrd="0" presId="urn:microsoft.com/office/officeart/2005/8/layout/cycle3"/>
    <dgm:cxn modelId="{11299580-22C1-4E83-8B7E-F17B39821C26}" type="presParOf" srcId="{EB175735-60C6-4DC4-9B34-80CF523E018F}" destId="{C3E52043-14A6-44E1-BC3E-93B469257014}" srcOrd="0" destOrd="0" presId="urn:microsoft.com/office/officeart/2005/8/layout/cycle3"/>
    <dgm:cxn modelId="{55F798CD-5A74-42BD-9321-E8342D5D7CD2}" type="presParOf" srcId="{C3E52043-14A6-44E1-BC3E-93B469257014}" destId="{E7CE6AD1-6F3B-493B-A6F6-9EDF03312E11}" srcOrd="0" destOrd="0" presId="urn:microsoft.com/office/officeart/2005/8/layout/cycle3"/>
    <dgm:cxn modelId="{63BE63D9-20EA-4E42-8F89-A7DB54D2D088}" type="presParOf" srcId="{C3E52043-14A6-44E1-BC3E-93B469257014}" destId="{E9FE1EC5-CCFB-48B3-A2F6-9CE2EBE93779}" srcOrd="1" destOrd="0" presId="urn:microsoft.com/office/officeart/2005/8/layout/cycle3"/>
    <dgm:cxn modelId="{F433360C-8224-4D71-BD9B-C5119384EC5C}" type="presParOf" srcId="{C3E52043-14A6-44E1-BC3E-93B469257014}" destId="{67AAAED7-9EA7-4CEA-B0D2-C842A52EF5E5}" srcOrd="2" destOrd="0" presId="urn:microsoft.com/office/officeart/2005/8/layout/cycle3"/>
    <dgm:cxn modelId="{A5EA3D8B-49EE-41A2-8988-6CB865F45875}" type="presParOf" srcId="{C3E52043-14A6-44E1-BC3E-93B469257014}" destId="{885D484F-22E7-4B8A-B122-310BDFEBADC8}" srcOrd="3" destOrd="0" presId="urn:microsoft.com/office/officeart/2005/8/layout/cycle3"/>
    <dgm:cxn modelId="{AAB3E486-E584-4BAB-82A9-DF2E3FF44395}" type="presParOf" srcId="{C3E52043-14A6-44E1-BC3E-93B469257014}" destId="{4E966852-36A4-4AFA-A7AD-6DE3DB4EDE30}"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F4E01-F6B3-4EF1-AA85-3D269797F4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2A2D5F7-38F2-4586-B785-5C0DFF2D2D3C}">
      <dgm:prSet phldrT="[Text]"/>
      <dgm:spPr/>
      <dgm:t>
        <a:bodyPr/>
        <a:lstStyle/>
        <a:p>
          <a:r>
            <a:rPr lang="en-US" dirty="0"/>
            <a:t>Audit</a:t>
          </a:r>
        </a:p>
      </dgm:t>
    </dgm:pt>
    <dgm:pt modelId="{D70BC14D-F2D7-4F5B-B9C6-16EDBACE8562}" type="parTrans" cxnId="{46F1A83A-04AB-4D30-8DB9-E0C87873DD35}">
      <dgm:prSet/>
      <dgm:spPr/>
      <dgm:t>
        <a:bodyPr/>
        <a:lstStyle/>
        <a:p>
          <a:endParaRPr lang="en-US"/>
        </a:p>
      </dgm:t>
    </dgm:pt>
    <dgm:pt modelId="{6B7542AC-7A01-41BA-B0A2-D84A85B7384C}" type="sibTrans" cxnId="{46F1A83A-04AB-4D30-8DB9-E0C87873DD35}">
      <dgm:prSet/>
      <dgm:spPr/>
      <dgm:t>
        <a:bodyPr/>
        <a:lstStyle/>
        <a:p>
          <a:endParaRPr lang="en-US"/>
        </a:p>
      </dgm:t>
    </dgm:pt>
    <dgm:pt modelId="{F8B0C54D-79F9-4BF7-B913-643FA319F9E0}">
      <dgm:prSet phldrT="[Text]"/>
      <dgm:spPr/>
      <dgm:t>
        <a:bodyPr/>
        <a:lstStyle/>
        <a:p>
          <a:r>
            <a:rPr lang="en-US" dirty="0"/>
            <a:t>Workbench</a:t>
          </a:r>
        </a:p>
      </dgm:t>
    </dgm:pt>
    <dgm:pt modelId="{F87B9CBB-E0D3-47E4-9B4C-83C9636FBA59}" type="parTrans" cxnId="{4DABA03E-4B49-4358-8FEC-2F37964034AB}">
      <dgm:prSet/>
      <dgm:spPr/>
      <dgm:t>
        <a:bodyPr/>
        <a:lstStyle/>
        <a:p>
          <a:endParaRPr lang="en-US"/>
        </a:p>
      </dgm:t>
    </dgm:pt>
    <dgm:pt modelId="{1A7D97BA-38C7-43F4-919E-0B6B2B0A47E1}" type="sibTrans" cxnId="{4DABA03E-4B49-4358-8FEC-2F37964034AB}">
      <dgm:prSet/>
      <dgm:spPr/>
      <dgm:t>
        <a:bodyPr/>
        <a:lstStyle/>
        <a:p>
          <a:endParaRPr lang="en-US"/>
        </a:p>
      </dgm:t>
    </dgm:pt>
    <dgm:pt modelId="{9E36ECE9-95C1-4F93-9256-C132E0219F50}">
      <dgm:prSet phldrT="[Text]"/>
      <dgm:spPr/>
      <dgm:t>
        <a:bodyPr/>
        <a:lstStyle/>
        <a:p>
          <a:r>
            <a:rPr lang="en-US" dirty="0"/>
            <a:t>PA Integration</a:t>
          </a:r>
        </a:p>
      </dgm:t>
    </dgm:pt>
    <dgm:pt modelId="{C5C9E0B2-3DD2-4FD3-95EF-715529C16021}" type="parTrans" cxnId="{785D8825-951B-43FF-84B4-BE1D84D2830A}">
      <dgm:prSet/>
      <dgm:spPr/>
      <dgm:t>
        <a:bodyPr/>
        <a:lstStyle/>
        <a:p>
          <a:endParaRPr lang="en-US"/>
        </a:p>
      </dgm:t>
    </dgm:pt>
    <dgm:pt modelId="{CB08B6D9-A623-41D2-BDDD-FC617470C0EC}" type="sibTrans" cxnId="{785D8825-951B-43FF-84B4-BE1D84D2830A}">
      <dgm:prSet/>
      <dgm:spPr/>
      <dgm:t>
        <a:bodyPr/>
        <a:lstStyle/>
        <a:p>
          <a:endParaRPr lang="en-US"/>
        </a:p>
      </dgm:t>
    </dgm:pt>
    <dgm:pt modelId="{422B77BC-DAE9-40D1-A71C-C03D4EB4BE7B}">
      <dgm:prSet phldrT="[Text]"/>
      <dgm:spPr/>
      <dgm:t>
        <a:bodyPr/>
        <a:lstStyle/>
        <a:p>
          <a:r>
            <a:rPr lang="en-US" dirty="0"/>
            <a:t>Compliance</a:t>
          </a:r>
        </a:p>
      </dgm:t>
    </dgm:pt>
    <dgm:pt modelId="{4AC15565-9CA0-4EEA-B63C-48C502ACB0B5}" type="parTrans" cxnId="{DE0FC83F-EEB5-4227-A32D-5E6F60AEA5FB}">
      <dgm:prSet/>
      <dgm:spPr/>
      <dgm:t>
        <a:bodyPr/>
        <a:lstStyle/>
        <a:p>
          <a:endParaRPr lang="en-US"/>
        </a:p>
      </dgm:t>
    </dgm:pt>
    <dgm:pt modelId="{21F066FD-869F-4BC4-AF00-2125BF446D0D}" type="sibTrans" cxnId="{DE0FC83F-EEB5-4227-A32D-5E6F60AEA5FB}">
      <dgm:prSet/>
      <dgm:spPr/>
      <dgm:t>
        <a:bodyPr/>
        <a:lstStyle/>
        <a:p>
          <a:endParaRPr lang="en-US"/>
        </a:p>
      </dgm:t>
    </dgm:pt>
    <dgm:pt modelId="{5820E4BE-DA2B-468C-8CDF-908BC1A236C2}">
      <dgm:prSet phldrT="[Text]"/>
      <dgm:spPr/>
      <dgm:t>
        <a:bodyPr/>
        <a:lstStyle/>
        <a:p>
          <a:r>
            <a:rPr lang="en-US" dirty="0"/>
            <a:t>Risk</a:t>
          </a:r>
        </a:p>
      </dgm:t>
    </dgm:pt>
    <dgm:pt modelId="{5DF32C07-D0F3-427A-9DC6-D579D6752196}" type="parTrans" cxnId="{9BB234BD-A515-4807-BE5A-89F88AC4539B}">
      <dgm:prSet/>
      <dgm:spPr/>
      <dgm:t>
        <a:bodyPr/>
        <a:lstStyle/>
        <a:p>
          <a:endParaRPr lang="en-US"/>
        </a:p>
      </dgm:t>
    </dgm:pt>
    <dgm:pt modelId="{0B122E19-62D9-4C70-8BCA-91E40AF6C492}" type="sibTrans" cxnId="{9BB234BD-A515-4807-BE5A-89F88AC4539B}">
      <dgm:prSet/>
      <dgm:spPr/>
      <dgm:t>
        <a:bodyPr/>
        <a:lstStyle/>
        <a:p>
          <a:endParaRPr lang="en-US"/>
        </a:p>
      </dgm:t>
    </dgm:pt>
    <dgm:pt modelId="{4B799B7A-92AB-4B99-8D72-2093A499727C}">
      <dgm:prSet phldrT="[Text]"/>
      <dgm:spPr/>
      <dgm:t>
        <a:bodyPr/>
        <a:lstStyle/>
        <a:p>
          <a:r>
            <a:rPr lang="en-US" dirty="0"/>
            <a:t>UCF</a:t>
          </a:r>
        </a:p>
      </dgm:t>
    </dgm:pt>
    <dgm:pt modelId="{B79377DE-A1CD-42A4-B595-0B26DBC5987E}" type="parTrans" cxnId="{1543BA06-7C45-4265-B163-5907DC5E7259}">
      <dgm:prSet/>
      <dgm:spPr/>
      <dgm:t>
        <a:bodyPr/>
        <a:lstStyle/>
        <a:p>
          <a:endParaRPr lang="en-US"/>
        </a:p>
      </dgm:t>
    </dgm:pt>
    <dgm:pt modelId="{75D2EE35-1E5D-4B92-8E0E-92F7638F3216}" type="sibTrans" cxnId="{1543BA06-7C45-4265-B163-5907DC5E7259}">
      <dgm:prSet/>
      <dgm:spPr/>
      <dgm:t>
        <a:bodyPr/>
        <a:lstStyle/>
        <a:p>
          <a:endParaRPr lang="en-US"/>
        </a:p>
      </dgm:t>
    </dgm:pt>
    <dgm:pt modelId="{EB175735-60C6-4DC4-9B34-80CF523E018F}" type="pres">
      <dgm:prSet presAssocID="{8C9F4E01-F6B3-4EF1-AA85-3D269797F4FF}" presName="Name0" presStyleCnt="0">
        <dgm:presLayoutVars>
          <dgm:dir/>
          <dgm:resizeHandles val="exact"/>
        </dgm:presLayoutVars>
      </dgm:prSet>
      <dgm:spPr/>
    </dgm:pt>
    <dgm:pt modelId="{C3E52043-14A6-44E1-BC3E-93B469257014}" type="pres">
      <dgm:prSet presAssocID="{8C9F4E01-F6B3-4EF1-AA85-3D269797F4FF}" presName="cycle" presStyleCnt="0"/>
      <dgm:spPr/>
    </dgm:pt>
    <dgm:pt modelId="{E7CE6AD1-6F3B-493B-A6F6-9EDF03312E11}" type="pres">
      <dgm:prSet presAssocID="{42A2D5F7-38F2-4586-B785-5C0DFF2D2D3C}" presName="nodeFirstNode" presStyleLbl="node1" presStyleIdx="0" presStyleCnt="6" custRadScaleRad="98104" custRadScaleInc="-1110">
        <dgm:presLayoutVars>
          <dgm:bulletEnabled val="1"/>
        </dgm:presLayoutVars>
      </dgm:prSet>
      <dgm:spPr/>
    </dgm:pt>
    <dgm:pt modelId="{E9FE1EC5-CCFB-48B3-A2F6-9CE2EBE93779}" type="pres">
      <dgm:prSet presAssocID="{6B7542AC-7A01-41BA-B0A2-D84A85B7384C}" presName="sibTransFirstNode" presStyleLbl="bgShp" presStyleIdx="0" presStyleCnt="1" custLinFactNeighborX="1095" custLinFactNeighborY="-1096"/>
      <dgm:spPr/>
    </dgm:pt>
    <dgm:pt modelId="{67AAAED7-9EA7-4CEA-B0D2-C842A52EF5E5}" type="pres">
      <dgm:prSet presAssocID="{F8B0C54D-79F9-4BF7-B913-643FA319F9E0}" presName="nodeFollowingNodes" presStyleLbl="node1" presStyleIdx="1" presStyleCnt="6">
        <dgm:presLayoutVars>
          <dgm:bulletEnabled val="1"/>
        </dgm:presLayoutVars>
      </dgm:prSet>
      <dgm:spPr/>
    </dgm:pt>
    <dgm:pt modelId="{CA2A1E5D-AD38-4FCB-8794-FC4CDA466B28}" type="pres">
      <dgm:prSet presAssocID="{9E36ECE9-95C1-4F93-9256-C132E0219F50}" presName="nodeFollowingNodes" presStyleLbl="node1" presStyleIdx="2" presStyleCnt="6">
        <dgm:presLayoutVars>
          <dgm:bulletEnabled val="1"/>
        </dgm:presLayoutVars>
      </dgm:prSet>
      <dgm:spPr/>
    </dgm:pt>
    <dgm:pt modelId="{05E53299-6296-4E91-B9A7-0710D7EE5AEB}" type="pres">
      <dgm:prSet presAssocID="{4B799B7A-92AB-4B99-8D72-2093A499727C}" presName="nodeFollowingNodes" presStyleLbl="node1" presStyleIdx="3" presStyleCnt="6">
        <dgm:presLayoutVars>
          <dgm:bulletEnabled val="1"/>
        </dgm:presLayoutVars>
      </dgm:prSet>
      <dgm:spPr/>
    </dgm:pt>
    <dgm:pt modelId="{885D484F-22E7-4B8A-B122-310BDFEBADC8}" type="pres">
      <dgm:prSet presAssocID="{422B77BC-DAE9-40D1-A71C-C03D4EB4BE7B}" presName="nodeFollowingNodes" presStyleLbl="node1" presStyleIdx="4" presStyleCnt="6">
        <dgm:presLayoutVars>
          <dgm:bulletEnabled val="1"/>
        </dgm:presLayoutVars>
      </dgm:prSet>
      <dgm:spPr/>
    </dgm:pt>
    <dgm:pt modelId="{4E966852-36A4-4AFA-A7AD-6DE3DB4EDE30}" type="pres">
      <dgm:prSet presAssocID="{5820E4BE-DA2B-468C-8CDF-908BC1A236C2}" presName="nodeFollowingNodes" presStyleLbl="node1" presStyleIdx="5" presStyleCnt="6">
        <dgm:presLayoutVars>
          <dgm:bulletEnabled val="1"/>
        </dgm:presLayoutVars>
      </dgm:prSet>
      <dgm:spPr/>
    </dgm:pt>
  </dgm:ptLst>
  <dgm:cxnLst>
    <dgm:cxn modelId="{1543BA06-7C45-4265-B163-5907DC5E7259}" srcId="{8C9F4E01-F6B3-4EF1-AA85-3D269797F4FF}" destId="{4B799B7A-92AB-4B99-8D72-2093A499727C}" srcOrd="3" destOrd="0" parTransId="{B79377DE-A1CD-42A4-B595-0B26DBC5987E}" sibTransId="{75D2EE35-1E5D-4B92-8E0E-92F7638F3216}"/>
    <dgm:cxn modelId="{785D8825-951B-43FF-84B4-BE1D84D2830A}" srcId="{8C9F4E01-F6B3-4EF1-AA85-3D269797F4FF}" destId="{9E36ECE9-95C1-4F93-9256-C132E0219F50}" srcOrd="2" destOrd="0" parTransId="{C5C9E0B2-3DD2-4FD3-95EF-715529C16021}" sibTransId="{CB08B6D9-A623-41D2-BDDD-FC617470C0EC}"/>
    <dgm:cxn modelId="{46F1A83A-04AB-4D30-8DB9-E0C87873DD35}" srcId="{8C9F4E01-F6B3-4EF1-AA85-3D269797F4FF}" destId="{42A2D5F7-38F2-4586-B785-5C0DFF2D2D3C}" srcOrd="0" destOrd="0" parTransId="{D70BC14D-F2D7-4F5B-B9C6-16EDBACE8562}" sibTransId="{6B7542AC-7A01-41BA-B0A2-D84A85B7384C}"/>
    <dgm:cxn modelId="{4DABA03E-4B49-4358-8FEC-2F37964034AB}" srcId="{8C9F4E01-F6B3-4EF1-AA85-3D269797F4FF}" destId="{F8B0C54D-79F9-4BF7-B913-643FA319F9E0}" srcOrd="1" destOrd="0" parTransId="{F87B9CBB-E0D3-47E4-9B4C-83C9636FBA59}" sibTransId="{1A7D97BA-38C7-43F4-919E-0B6B2B0A47E1}"/>
    <dgm:cxn modelId="{DE0FC83F-EEB5-4227-A32D-5E6F60AEA5FB}" srcId="{8C9F4E01-F6B3-4EF1-AA85-3D269797F4FF}" destId="{422B77BC-DAE9-40D1-A71C-C03D4EB4BE7B}" srcOrd="4" destOrd="0" parTransId="{4AC15565-9CA0-4EEA-B63C-48C502ACB0B5}" sibTransId="{21F066FD-869F-4BC4-AF00-2125BF446D0D}"/>
    <dgm:cxn modelId="{6686F949-CA92-4238-B5E1-D5EB34AF1E86}" type="presOf" srcId="{F8B0C54D-79F9-4BF7-B913-643FA319F9E0}" destId="{67AAAED7-9EA7-4CEA-B0D2-C842A52EF5E5}" srcOrd="0" destOrd="0" presId="urn:microsoft.com/office/officeart/2005/8/layout/cycle3"/>
    <dgm:cxn modelId="{E652468B-3683-458F-8F0D-A228D6DFF27B}" type="presOf" srcId="{8C9F4E01-F6B3-4EF1-AA85-3D269797F4FF}" destId="{EB175735-60C6-4DC4-9B34-80CF523E018F}" srcOrd="0" destOrd="0" presId="urn:microsoft.com/office/officeart/2005/8/layout/cycle3"/>
    <dgm:cxn modelId="{D59B4099-3D86-4641-A18D-048EB2A5078D}" type="presOf" srcId="{6B7542AC-7A01-41BA-B0A2-D84A85B7384C}" destId="{E9FE1EC5-CCFB-48B3-A2F6-9CE2EBE93779}" srcOrd="0" destOrd="0" presId="urn:microsoft.com/office/officeart/2005/8/layout/cycle3"/>
    <dgm:cxn modelId="{6938129E-FA1A-4DA4-B08E-23ABD52A1992}" type="presOf" srcId="{422B77BC-DAE9-40D1-A71C-C03D4EB4BE7B}" destId="{885D484F-22E7-4B8A-B122-310BDFEBADC8}" srcOrd="0" destOrd="0" presId="urn:microsoft.com/office/officeart/2005/8/layout/cycle3"/>
    <dgm:cxn modelId="{ADC106AB-9860-435A-A9C8-8C1F7C498A06}" type="presOf" srcId="{4B799B7A-92AB-4B99-8D72-2093A499727C}" destId="{05E53299-6296-4E91-B9A7-0710D7EE5AEB}" srcOrd="0" destOrd="0" presId="urn:microsoft.com/office/officeart/2005/8/layout/cycle3"/>
    <dgm:cxn modelId="{9BB234BD-A515-4807-BE5A-89F88AC4539B}" srcId="{8C9F4E01-F6B3-4EF1-AA85-3D269797F4FF}" destId="{5820E4BE-DA2B-468C-8CDF-908BC1A236C2}" srcOrd="5" destOrd="0" parTransId="{5DF32C07-D0F3-427A-9DC6-D579D6752196}" sibTransId="{0B122E19-62D9-4C70-8BCA-91E40AF6C492}"/>
    <dgm:cxn modelId="{2456D2C4-1F23-4703-B9F6-A43669646982}" type="presOf" srcId="{5820E4BE-DA2B-468C-8CDF-908BC1A236C2}" destId="{4E966852-36A4-4AFA-A7AD-6DE3DB4EDE30}" srcOrd="0" destOrd="0" presId="urn:microsoft.com/office/officeart/2005/8/layout/cycle3"/>
    <dgm:cxn modelId="{4E6BC5DE-B8A0-443E-A674-85A0DCD59FC6}" type="presOf" srcId="{42A2D5F7-38F2-4586-B785-5C0DFF2D2D3C}" destId="{E7CE6AD1-6F3B-493B-A6F6-9EDF03312E11}" srcOrd="0" destOrd="0" presId="urn:microsoft.com/office/officeart/2005/8/layout/cycle3"/>
    <dgm:cxn modelId="{78C963E4-671C-42A0-A393-6F10558BE8D4}" type="presOf" srcId="{9E36ECE9-95C1-4F93-9256-C132E0219F50}" destId="{CA2A1E5D-AD38-4FCB-8794-FC4CDA466B28}" srcOrd="0" destOrd="0" presId="urn:microsoft.com/office/officeart/2005/8/layout/cycle3"/>
    <dgm:cxn modelId="{11299580-22C1-4E83-8B7E-F17B39821C26}" type="presParOf" srcId="{EB175735-60C6-4DC4-9B34-80CF523E018F}" destId="{C3E52043-14A6-44E1-BC3E-93B469257014}" srcOrd="0" destOrd="0" presId="urn:microsoft.com/office/officeart/2005/8/layout/cycle3"/>
    <dgm:cxn modelId="{55F798CD-5A74-42BD-9321-E8342D5D7CD2}" type="presParOf" srcId="{C3E52043-14A6-44E1-BC3E-93B469257014}" destId="{E7CE6AD1-6F3B-493B-A6F6-9EDF03312E11}" srcOrd="0" destOrd="0" presId="urn:microsoft.com/office/officeart/2005/8/layout/cycle3"/>
    <dgm:cxn modelId="{63BE63D9-20EA-4E42-8F89-A7DB54D2D088}" type="presParOf" srcId="{C3E52043-14A6-44E1-BC3E-93B469257014}" destId="{E9FE1EC5-CCFB-48B3-A2F6-9CE2EBE93779}" srcOrd="1" destOrd="0" presId="urn:microsoft.com/office/officeart/2005/8/layout/cycle3"/>
    <dgm:cxn modelId="{F433360C-8224-4D71-BD9B-C5119384EC5C}" type="presParOf" srcId="{C3E52043-14A6-44E1-BC3E-93B469257014}" destId="{67AAAED7-9EA7-4CEA-B0D2-C842A52EF5E5}" srcOrd="2" destOrd="0" presId="urn:microsoft.com/office/officeart/2005/8/layout/cycle3"/>
    <dgm:cxn modelId="{F73A5636-6755-4AA2-8652-46CAE8B5DDD8}" type="presParOf" srcId="{C3E52043-14A6-44E1-BC3E-93B469257014}" destId="{CA2A1E5D-AD38-4FCB-8794-FC4CDA466B28}" srcOrd="3" destOrd="0" presId="urn:microsoft.com/office/officeart/2005/8/layout/cycle3"/>
    <dgm:cxn modelId="{0FA3C194-1174-4C39-AC7C-4E5BC094686A}" type="presParOf" srcId="{C3E52043-14A6-44E1-BC3E-93B469257014}" destId="{05E53299-6296-4E91-B9A7-0710D7EE5AEB}" srcOrd="4" destOrd="0" presId="urn:microsoft.com/office/officeart/2005/8/layout/cycle3"/>
    <dgm:cxn modelId="{A5EA3D8B-49EE-41A2-8988-6CB865F45875}" type="presParOf" srcId="{C3E52043-14A6-44E1-BC3E-93B469257014}" destId="{885D484F-22E7-4B8A-B122-310BDFEBADC8}" srcOrd="5" destOrd="0" presId="urn:microsoft.com/office/officeart/2005/8/layout/cycle3"/>
    <dgm:cxn modelId="{AAB3E486-E584-4BAB-82A9-DF2E3FF44395}" type="presParOf" srcId="{C3E52043-14A6-44E1-BC3E-93B469257014}" destId="{4E966852-36A4-4AFA-A7AD-6DE3DB4EDE30}"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9F4E01-F6B3-4EF1-AA85-3D269797F4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2A2D5F7-38F2-4586-B785-5C0DFF2D2D3C}">
      <dgm:prSet phldrT="[Text]"/>
      <dgm:spPr/>
      <dgm:t>
        <a:bodyPr/>
        <a:lstStyle/>
        <a:p>
          <a:r>
            <a:rPr lang="en-US" dirty="0"/>
            <a:t>Audit</a:t>
          </a:r>
        </a:p>
      </dgm:t>
    </dgm:pt>
    <dgm:pt modelId="{D70BC14D-F2D7-4F5B-B9C6-16EDBACE8562}" type="parTrans" cxnId="{46F1A83A-04AB-4D30-8DB9-E0C87873DD35}">
      <dgm:prSet/>
      <dgm:spPr/>
      <dgm:t>
        <a:bodyPr/>
        <a:lstStyle/>
        <a:p>
          <a:endParaRPr lang="en-US"/>
        </a:p>
      </dgm:t>
    </dgm:pt>
    <dgm:pt modelId="{6B7542AC-7A01-41BA-B0A2-D84A85B7384C}" type="sibTrans" cxnId="{46F1A83A-04AB-4D30-8DB9-E0C87873DD35}">
      <dgm:prSet/>
      <dgm:spPr/>
      <dgm:t>
        <a:bodyPr/>
        <a:lstStyle/>
        <a:p>
          <a:endParaRPr lang="en-US"/>
        </a:p>
      </dgm:t>
    </dgm:pt>
    <dgm:pt modelId="{F8B0C54D-79F9-4BF7-B913-643FA319F9E0}">
      <dgm:prSet phldrT="[Text]"/>
      <dgm:spPr/>
      <dgm:t>
        <a:bodyPr/>
        <a:lstStyle/>
        <a:p>
          <a:r>
            <a:rPr lang="en-US" dirty="0"/>
            <a:t>Workbench</a:t>
          </a:r>
        </a:p>
      </dgm:t>
    </dgm:pt>
    <dgm:pt modelId="{F87B9CBB-E0D3-47E4-9B4C-83C9636FBA59}" type="parTrans" cxnId="{4DABA03E-4B49-4358-8FEC-2F37964034AB}">
      <dgm:prSet/>
      <dgm:spPr/>
      <dgm:t>
        <a:bodyPr/>
        <a:lstStyle/>
        <a:p>
          <a:endParaRPr lang="en-US"/>
        </a:p>
      </dgm:t>
    </dgm:pt>
    <dgm:pt modelId="{1A7D97BA-38C7-43F4-919E-0B6B2B0A47E1}" type="sibTrans" cxnId="{4DABA03E-4B49-4358-8FEC-2F37964034AB}">
      <dgm:prSet/>
      <dgm:spPr/>
      <dgm:t>
        <a:bodyPr/>
        <a:lstStyle/>
        <a:p>
          <a:endParaRPr lang="en-US"/>
        </a:p>
      </dgm:t>
    </dgm:pt>
    <dgm:pt modelId="{9E36ECE9-95C1-4F93-9256-C132E0219F50}">
      <dgm:prSet phldrT="[Text]"/>
      <dgm:spPr/>
      <dgm:t>
        <a:bodyPr/>
        <a:lstStyle/>
        <a:p>
          <a:r>
            <a:rPr lang="en-US" dirty="0"/>
            <a:t>PA Integration</a:t>
          </a:r>
        </a:p>
      </dgm:t>
    </dgm:pt>
    <dgm:pt modelId="{C5C9E0B2-3DD2-4FD3-95EF-715529C16021}" type="parTrans" cxnId="{785D8825-951B-43FF-84B4-BE1D84D2830A}">
      <dgm:prSet/>
      <dgm:spPr/>
      <dgm:t>
        <a:bodyPr/>
        <a:lstStyle/>
        <a:p>
          <a:endParaRPr lang="en-US"/>
        </a:p>
      </dgm:t>
    </dgm:pt>
    <dgm:pt modelId="{CB08B6D9-A623-41D2-BDDD-FC617470C0EC}" type="sibTrans" cxnId="{785D8825-951B-43FF-84B4-BE1D84D2830A}">
      <dgm:prSet/>
      <dgm:spPr/>
      <dgm:t>
        <a:bodyPr/>
        <a:lstStyle/>
        <a:p>
          <a:endParaRPr lang="en-US"/>
        </a:p>
      </dgm:t>
    </dgm:pt>
    <dgm:pt modelId="{422B77BC-DAE9-40D1-A71C-C03D4EB4BE7B}">
      <dgm:prSet phldrT="[Text]"/>
      <dgm:spPr/>
      <dgm:t>
        <a:bodyPr/>
        <a:lstStyle/>
        <a:p>
          <a:r>
            <a:rPr lang="en-US" dirty="0"/>
            <a:t>Compliance</a:t>
          </a:r>
        </a:p>
      </dgm:t>
    </dgm:pt>
    <dgm:pt modelId="{4AC15565-9CA0-4EEA-B63C-48C502ACB0B5}" type="parTrans" cxnId="{DE0FC83F-EEB5-4227-A32D-5E6F60AEA5FB}">
      <dgm:prSet/>
      <dgm:spPr/>
      <dgm:t>
        <a:bodyPr/>
        <a:lstStyle/>
        <a:p>
          <a:endParaRPr lang="en-US"/>
        </a:p>
      </dgm:t>
    </dgm:pt>
    <dgm:pt modelId="{21F066FD-869F-4BC4-AF00-2125BF446D0D}" type="sibTrans" cxnId="{DE0FC83F-EEB5-4227-A32D-5E6F60AEA5FB}">
      <dgm:prSet/>
      <dgm:spPr/>
      <dgm:t>
        <a:bodyPr/>
        <a:lstStyle/>
        <a:p>
          <a:endParaRPr lang="en-US"/>
        </a:p>
      </dgm:t>
    </dgm:pt>
    <dgm:pt modelId="{5820E4BE-DA2B-468C-8CDF-908BC1A236C2}">
      <dgm:prSet phldrT="[Text]"/>
      <dgm:spPr/>
      <dgm:t>
        <a:bodyPr/>
        <a:lstStyle/>
        <a:p>
          <a:r>
            <a:rPr lang="en-US" dirty="0"/>
            <a:t>Risk</a:t>
          </a:r>
        </a:p>
      </dgm:t>
    </dgm:pt>
    <dgm:pt modelId="{5DF32C07-D0F3-427A-9DC6-D579D6752196}" type="parTrans" cxnId="{9BB234BD-A515-4807-BE5A-89F88AC4539B}">
      <dgm:prSet/>
      <dgm:spPr/>
      <dgm:t>
        <a:bodyPr/>
        <a:lstStyle/>
        <a:p>
          <a:endParaRPr lang="en-US"/>
        </a:p>
      </dgm:t>
    </dgm:pt>
    <dgm:pt modelId="{0B122E19-62D9-4C70-8BCA-91E40AF6C492}" type="sibTrans" cxnId="{9BB234BD-A515-4807-BE5A-89F88AC4539B}">
      <dgm:prSet/>
      <dgm:spPr/>
      <dgm:t>
        <a:bodyPr/>
        <a:lstStyle/>
        <a:p>
          <a:endParaRPr lang="en-US"/>
        </a:p>
      </dgm:t>
    </dgm:pt>
    <dgm:pt modelId="{A5B3EB71-6F7F-4C0C-8996-063710440E54}">
      <dgm:prSet phldrT="[Text]"/>
      <dgm:spPr/>
      <dgm:t>
        <a:bodyPr/>
        <a:lstStyle/>
        <a:p>
          <a:r>
            <a:rPr lang="en-US" dirty="0"/>
            <a:t>Vendor Risk</a:t>
          </a:r>
        </a:p>
      </dgm:t>
    </dgm:pt>
    <dgm:pt modelId="{E32BADE3-B1A3-49E5-8C2B-FCD1AF4D8BE2}" type="parTrans" cxnId="{203BEC2F-1BFC-48AD-BB82-1B5DE3F2574C}">
      <dgm:prSet/>
      <dgm:spPr/>
      <dgm:t>
        <a:bodyPr/>
        <a:lstStyle/>
        <a:p>
          <a:endParaRPr lang="en-US"/>
        </a:p>
      </dgm:t>
    </dgm:pt>
    <dgm:pt modelId="{3F741D47-BD24-4395-86EF-53A78195DCF4}" type="sibTrans" cxnId="{203BEC2F-1BFC-48AD-BB82-1B5DE3F2574C}">
      <dgm:prSet/>
      <dgm:spPr/>
      <dgm:t>
        <a:bodyPr/>
        <a:lstStyle/>
        <a:p>
          <a:endParaRPr lang="en-US"/>
        </a:p>
      </dgm:t>
    </dgm:pt>
    <dgm:pt modelId="{4B77EBCA-00A4-4DA8-9CD6-4FBA5C574CC2}">
      <dgm:prSet phldrT="[Text]"/>
      <dgm:spPr/>
      <dgm:t>
        <a:bodyPr/>
        <a:lstStyle/>
        <a:p>
          <a:r>
            <a:rPr lang="en-US" dirty="0"/>
            <a:t>SIG Questionnaire</a:t>
          </a:r>
        </a:p>
      </dgm:t>
    </dgm:pt>
    <dgm:pt modelId="{383F53D9-F0F2-4B69-A5E9-B81B44A1DDBB}" type="parTrans" cxnId="{923B5CB1-2D7B-45AB-8E8C-D9DF153C22AD}">
      <dgm:prSet/>
      <dgm:spPr/>
      <dgm:t>
        <a:bodyPr/>
        <a:lstStyle/>
        <a:p>
          <a:endParaRPr lang="en-US"/>
        </a:p>
      </dgm:t>
    </dgm:pt>
    <dgm:pt modelId="{3E0C1D3B-6E8F-472D-AA71-8F8A36A0C482}" type="sibTrans" cxnId="{923B5CB1-2D7B-45AB-8E8C-D9DF153C22AD}">
      <dgm:prSet/>
      <dgm:spPr/>
      <dgm:t>
        <a:bodyPr/>
        <a:lstStyle/>
        <a:p>
          <a:endParaRPr lang="en-US"/>
        </a:p>
      </dgm:t>
    </dgm:pt>
    <dgm:pt modelId="{84EE92BA-0800-4F6F-AB35-043ADD25FB66}">
      <dgm:prSet phldrT="[Text]"/>
      <dgm:spPr/>
      <dgm:t>
        <a:bodyPr/>
        <a:lstStyle/>
        <a:p>
          <a:r>
            <a:rPr lang="en-US" dirty="0"/>
            <a:t>UCF</a:t>
          </a:r>
        </a:p>
      </dgm:t>
    </dgm:pt>
    <dgm:pt modelId="{25A8161B-AFA8-4219-900B-8CDCF656F95B}" type="parTrans" cxnId="{6E9FB415-44D3-4D87-815B-4A81665F9879}">
      <dgm:prSet/>
      <dgm:spPr/>
      <dgm:t>
        <a:bodyPr/>
        <a:lstStyle/>
        <a:p>
          <a:endParaRPr lang="en-US"/>
        </a:p>
      </dgm:t>
    </dgm:pt>
    <dgm:pt modelId="{A41C0393-FE59-4400-A90F-5B31433F617B}" type="sibTrans" cxnId="{6E9FB415-44D3-4D87-815B-4A81665F9879}">
      <dgm:prSet/>
      <dgm:spPr/>
      <dgm:t>
        <a:bodyPr/>
        <a:lstStyle/>
        <a:p>
          <a:endParaRPr lang="en-US"/>
        </a:p>
      </dgm:t>
    </dgm:pt>
    <dgm:pt modelId="{EB175735-60C6-4DC4-9B34-80CF523E018F}" type="pres">
      <dgm:prSet presAssocID="{8C9F4E01-F6B3-4EF1-AA85-3D269797F4FF}" presName="Name0" presStyleCnt="0">
        <dgm:presLayoutVars>
          <dgm:dir/>
          <dgm:resizeHandles val="exact"/>
        </dgm:presLayoutVars>
      </dgm:prSet>
      <dgm:spPr/>
    </dgm:pt>
    <dgm:pt modelId="{C3E52043-14A6-44E1-BC3E-93B469257014}" type="pres">
      <dgm:prSet presAssocID="{8C9F4E01-F6B3-4EF1-AA85-3D269797F4FF}" presName="cycle" presStyleCnt="0"/>
      <dgm:spPr/>
    </dgm:pt>
    <dgm:pt modelId="{E7CE6AD1-6F3B-493B-A6F6-9EDF03312E11}" type="pres">
      <dgm:prSet presAssocID="{42A2D5F7-38F2-4586-B785-5C0DFF2D2D3C}" presName="nodeFirstNode" presStyleLbl="node1" presStyleIdx="0" presStyleCnt="8" custRadScaleRad="103515" custRadScaleInc="0">
        <dgm:presLayoutVars>
          <dgm:bulletEnabled val="1"/>
        </dgm:presLayoutVars>
      </dgm:prSet>
      <dgm:spPr/>
    </dgm:pt>
    <dgm:pt modelId="{E9FE1EC5-CCFB-48B3-A2F6-9CE2EBE93779}" type="pres">
      <dgm:prSet presAssocID="{6B7542AC-7A01-41BA-B0A2-D84A85B7384C}" presName="sibTransFirstNode" presStyleLbl="bgShp" presStyleIdx="0" presStyleCnt="1" custLinFactNeighborX="-2376" custLinFactNeighborY="-375"/>
      <dgm:spPr/>
    </dgm:pt>
    <dgm:pt modelId="{67AAAED7-9EA7-4CEA-B0D2-C842A52EF5E5}" type="pres">
      <dgm:prSet presAssocID="{F8B0C54D-79F9-4BF7-B913-643FA319F9E0}" presName="nodeFollowingNodes" presStyleLbl="node1" presStyleIdx="1" presStyleCnt="8">
        <dgm:presLayoutVars>
          <dgm:bulletEnabled val="1"/>
        </dgm:presLayoutVars>
      </dgm:prSet>
      <dgm:spPr/>
    </dgm:pt>
    <dgm:pt modelId="{CA2A1E5D-AD38-4FCB-8794-FC4CDA466B28}" type="pres">
      <dgm:prSet presAssocID="{9E36ECE9-95C1-4F93-9256-C132E0219F50}" presName="nodeFollowingNodes" presStyleLbl="node1" presStyleIdx="2" presStyleCnt="8">
        <dgm:presLayoutVars>
          <dgm:bulletEnabled val="1"/>
        </dgm:presLayoutVars>
      </dgm:prSet>
      <dgm:spPr/>
    </dgm:pt>
    <dgm:pt modelId="{324777F7-7F15-43C9-B070-311D340675DF}" type="pres">
      <dgm:prSet presAssocID="{84EE92BA-0800-4F6F-AB35-043ADD25FB66}" presName="nodeFollowingNodes" presStyleLbl="node1" presStyleIdx="3" presStyleCnt="8">
        <dgm:presLayoutVars>
          <dgm:bulletEnabled val="1"/>
        </dgm:presLayoutVars>
      </dgm:prSet>
      <dgm:spPr/>
    </dgm:pt>
    <dgm:pt modelId="{885D484F-22E7-4B8A-B122-310BDFEBADC8}" type="pres">
      <dgm:prSet presAssocID="{422B77BC-DAE9-40D1-A71C-C03D4EB4BE7B}" presName="nodeFollowingNodes" presStyleLbl="node1" presStyleIdx="4" presStyleCnt="8">
        <dgm:presLayoutVars>
          <dgm:bulletEnabled val="1"/>
        </dgm:presLayoutVars>
      </dgm:prSet>
      <dgm:spPr/>
    </dgm:pt>
    <dgm:pt modelId="{4E966852-36A4-4AFA-A7AD-6DE3DB4EDE30}" type="pres">
      <dgm:prSet presAssocID="{5820E4BE-DA2B-468C-8CDF-908BC1A236C2}" presName="nodeFollowingNodes" presStyleLbl="node1" presStyleIdx="5" presStyleCnt="8">
        <dgm:presLayoutVars>
          <dgm:bulletEnabled val="1"/>
        </dgm:presLayoutVars>
      </dgm:prSet>
      <dgm:spPr/>
    </dgm:pt>
    <dgm:pt modelId="{B46AC79E-5915-4E56-ACDE-F48730AAD3B4}" type="pres">
      <dgm:prSet presAssocID="{A5B3EB71-6F7F-4C0C-8996-063710440E54}" presName="nodeFollowingNodes" presStyleLbl="node1" presStyleIdx="6" presStyleCnt="8">
        <dgm:presLayoutVars>
          <dgm:bulletEnabled val="1"/>
        </dgm:presLayoutVars>
      </dgm:prSet>
      <dgm:spPr/>
    </dgm:pt>
    <dgm:pt modelId="{7F0EB9D6-7EC1-4A9F-B7CC-14A4A16CB1C9}" type="pres">
      <dgm:prSet presAssocID="{4B77EBCA-00A4-4DA8-9CD6-4FBA5C574CC2}" presName="nodeFollowingNodes" presStyleLbl="node1" presStyleIdx="7" presStyleCnt="8">
        <dgm:presLayoutVars>
          <dgm:bulletEnabled val="1"/>
        </dgm:presLayoutVars>
      </dgm:prSet>
      <dgm:spPr/>
    </dgm:pt>
  </dgm:ptLst>
  <dgm:cxnLst>
    <dgm:cxn modelId="{6E9FB415-44D3-4D87-815B-4A81665F9879}" srcId="{8C9F4E01-F6B3-4EF1-AA85-3D269797F4FF}" destId="{84EE92BA-0800-4F6F-AB35-043ADD25FB66}" srcOrd="3" destOrd="0" parTransId="{25A8161B-AFA8-4219-900B-8CDCF656F95B}" sibTransId="{A41C0393-FE59-4400-A90F-5B31433F617B}"/>
    <dgm:cxn modelId="{785D8825-951B-43FF-84B4-BE1D84D2830A}" srcId="{8C9F4E01-F6B3-4EF1-AA85-3D269797F4FF}" destId="{9E36ECE9-95C1-4F93-9256-C132E0219F50}" srcOrd="2" destOrd="0" parTransId="{C5C9E0B2-3DD2-4FD3-95EF-715529C16021}" sibTransId="{CB08B6D9-A623-41D2-BDDD-FC617470C0EC}"/>
    <dgm:cxn modelId="{203BEC2F-1BFC-48AD-BB82-1B5DE3F2574C}" srcId="{8C9F4E01-F6B3-4EF1-AA85-3D269797F4FF}" destId="{A5B3EB71-6F7F-4C0C-8996-063710440E54}" srcOrd="6" destOrd="0" parTransId="{E32BADE3-B1A3-49E5-8C2B-FCD1AF4D8BE2}" sibTransId="{3F741D47-BD24-4395-86EF-53A78195DCF4}"/>
    <dgm:cxn modelId="{46F1A83A-04AB-4D30-8DB9-E0C87873DD35}" srcId="{8C9F4E01-F6B3-4EF1-AA85-3D269797F4FF}" destId="{42A2D5F7-38F2-4586-B785-5C0DFF2D2D3C}" srcOrd="0" destOrd="0" parTransId="{D70BC14D-F2D7-4F5B-B9C6-16EDBACE8562}" sibTransId="{6B7542AC-7A01-41BA-B0A2-D84A85B7384C}"/>
    <dgm:cxn modelId="{4DABA03E-4B49-4358-8FEC-2F37964034AB}" srcId="{8C9F4E01-F6B3-4EF1-AA85-3D269797F4FF}" destId="{F8B0C54D-79F9-4BF7-B913-643FA319F9E0}" srcOrd="1" destOrd="0" parTransId="{F87B9CBB-E0D3-47E4-9B4C-83C9636FBA59}" sibTransId="{1A7D97BA-38C7-43F4-919E-0B6B2B0A47E1}"/>
    <dgm:cxn modelId="{DE0FC83F-EEB5-4227-A32D-5E6F60AEA5FB}" srcId="{8C9F4E01-F6B3-4EF1-AA85-3D269797F4FF}" destId="{422B77BC-DAE9-40D1-A71C-C03D4EB4BE7B}" srcOrd="4" destOrd="0" parTransId="{4AC15565-9CA0-4EEA-B63C-48C502ACB0B5}" sibTransId="{21F066FD-869F-4BC4-AF00-2125BF446D0D}"/>
    <dgm:cxn modelId="{6686F949-CA92-4238-B5E1-D5EB34AF1E86}" type="presOf" srcId="{F8B0C54D-79F9-4BF7-B913-643FA319F9E0}" destId="{67AAAED7-9EA7-4CEA-B0D2-C842A52EF5E5}" srcOrd="0" destOrd="0" presId="urn:microsoft.com/office/officeart/2005/8/layout/cycle3"/>
    <dgm:cxn modelId="{E652468B-3683-458F-8F0D-A228D6DFF27B}" type="presOf" srcId="{8C9F4E01-F6B3-4EF1-AA85-3D269797F4FF}" destId="{EB175735-60C6-4DC4-9B34-80CF523E018F}" srcOrd="0" destOrd="0" presId="urn:microsoft.com/office/officeart/2005/8/layout/cycle3"/>
    <dgm:cxn modelId="{7D510D96-D9A9-40A0-A01E-26E4245B8729}" type="presOf" srcId="{84EE92BA-0800-4F6F-AB35-043ADD25FB66}" destId="{324777F7-7F15-43C9-B070-311D340675DF}" srcOrd="0" destOrd="0" presId="urn:microsoft.com/office/officeart/2005/8/layout/cycle3"/>
    <dgm:cxn modelId="{D59B4099-3D86-4641-A18D-048EB2A5078D}" type="presOf" srcId="{6B7542AC-7A01-41BA-B0A2-D84A85B7384C}" destId="{E9FE1EC5-CCFB-48B3-A2F6-9CE2EBE93779}" srcOrd="0" destOrd="0" presId="urn:microsoft.com/office/officeart/2005/8/layout/cycle3"/>
    <dgm:cxn modelId="{9899379C-5AB3-48EA-85DC-DC1AA387B99F}" type="presOf" srcId="{A5B3EB71-6F7F-4C0C-8996-063710440E54}" destId="{B46AC79E-5915-4E56-ACDE-F48730AAD3B4}" srcOrd="0" destOrd="0" presId="urn:microsoft.com/office/officeart/2005/8/layout/cycle3"/>
    <dgm:cxn modelId="{6938129E-FA1A-4DA4-B08E-23ABD52A1992}" type="presOf" srcId="{422B77BC-DAE9-40D1-A71C-C03D4EB4BE7B}" destId="{885D484F-22E7-4B8A-B122-310BDFEBADC8}" srcOrd="0" destOrd="0" presId="urn:microsoft.com/office/officeart/2005/8/layout/cycle3"/>
    <dgm:cxn modelId="{923B5CB1-2D7B-45AB-8E8C-D9DF153C22AD}" srcId="{8C9F4E01-F6B3-4EF1-AA85-3D269797F4FF}" destId="{4B77EBCA-00A4-4DA8-9CD6-4FBA5C574CC2}" srcOrd="7" destOrd="0" parTransId="{383F53D9-F0F2-4B69-A5E9-B81B44A1DDBB}" sibTransId="{3E0C1D3B-6E8F-472D-AA71-8F8A36A0C482}"/>
    <dgm:cxn modelId="{9BB234BD-A515-4807-BE5A-89F88AC4539B}" srcId="{8C9F4E01-F6B3-4EF1-AA85-3D269797F4FF}" destId="{5820E4BE-DA2B-468C-8CDF-908BC1A236C2}" srcOrd="5" destOrd="0" parTransId="{5DF32C07-D0F3-427A-9DC6-D579D6752196}" sibTransId="{0B122E19-62D9-4C70-8BCA-91E40AF6C492}"/>
    <dgm:cxn modelId="{2456D2C4-1F23-4703-B9F6-A43669646982}" type="presOf" srcId="{5820E4BE-DA2B-468C-8CDF-908BC1A236C2}" destId="{4E966852-36A4-4AFA-A7AD-6DE3DB4EDE30}" srcOrd="0" destOrd="0" presId="urn:microsoft.com/office/officeart/2005/8/layout/cycle3"/>
    <dgm:cxn modelId="{4E6BC5DE-B8A0-443E-A674-85A0DCD59FC6}" type="presOf" srcId="{42A2D5F7-38F2-4586-B785-5C0DFF2D2D3C}" destId="{E7CE6AD1-6F3B-493B-A6F6-9EDF03312E11}" srcOrd="0" destOrd="0" presId="urn:microsoft.com/office/officeart/2005/8/layout/cycle3"/>
    <dgm:cxn modelId="{78C963E4-671C-42A0-A393-6F10558BE8D4}" type="presOf" srcId="{9E36ECE9-95C1-4F93-9256-C132E0219F50}" destId="{CA2A1E5D-AD38-4FCB-8794-FC4CDA466B28}" srcOrd="0" destOrd="0" presId="urn:microsoft.com/office/officeart/2005/8/layout/cycle3"/>
    <dgm:cxn modelId="{E704B7F7-DE3D-46B0-9B7D-CE220BC1DAC7}" type="presOf" srcId="{4B77EBCA-00A4-4DA8-9CD6-4FBA5C574CC2}" destId="{7F0EB9D6-7EC1-4A9F-B7CC-14A4A16CB1C9}" srcOrd="0" destOrd="0" presId="urn:microsoft.com/office/officeart/2005/8/layout/cycle3"/>
    <dgm:cxn modelId="{11299580-22C1-4E83-8B7E-F17B39821C26}" type="presParOf" srcId="{EB175735-60C6-4DC4-9B34-80CF523E018F}" destId="{C3E52043-14A6-44E1-BC3E-93B469257014}" srcOrd="0" destOrd="0" presId="urn:microsoft.com/office/officeart/2005/8/layout/cycle3"/>
    <dgm:cxn modelId="{55F798CD-5A74-42BD-9321-E8342D5D7CD2}" type="presParOf" srcId="{C3E52043-14A6-44E1-BC3E-93B469257014}" destId="{E7CE6AD1-6F3B-493B-A6F6-9EDF03312E11}" srcOrd="0" destOrd="0" presId="urn:microsoft.com/office/officeart/2005/8/layout/cycle3"/>
    <dgm:cxn modelId="{63BE63D9-20EA-4E42-8F89-A7DB54D2D088}" type="presParOf" srcId="{C3E52043-14A6-44E1-BC3E-93B469257014}" destId="{E9FE1EC5-CCFB-48B3-A2F6-9CE2EBE93779}" srcOrd="1" destOrd="0" presId="urn:microsoft.com/office/officeart/2005/8/layout/cycle3"/>
    <dgm:cxn modelId="{F433360C-8224-4D71-BD9B-C5119384EC5C}" type="presParOf" srcId="{C3E52043-14A6-44E1-BC3E-93B469257014}" destId="{67AAAED7-9EA7-4CEA-B0D2-C842A52EF5E5}" srcOrd="2" destOrd="0" presId="urn:microsoft.com/office/officeart/2005/8/layout/cycle3"/>
    <dgm:cxn modelId="{F73A5636-6755-4AA2-8652-46CAE8B5DDD8}" type="presParOf" srcId="{C3E52043-14A6-44E1-BC3E-93B469257014}" destId="{CA2A1E5D-AD38-4FCB-8794-FC4CDA466B28}" srcOrd="3" destOrd="0" presId="urn:microsoft.com/office/officeart/2005/8/layout/cycle3"/>
    <dgm:cxn modelId="{3E423BE8-6006-4A9C-88E2-7A4973F0C10F}" type="presParOf" srcId="{C3E52043-14A6-44E1-BC3E-93B469257014}" destId="{324777F7-7F15-43C9-B070-311D340675DF}" srcOrd="4" destOrd="0" presId="urn:microsoft.com/office/officeart/2005/8/layout/cycle3"/>
    <dgm:cxn modelId="{A5EA3D8B-49EE-41A2-8988-6CB865F45875}" type="presParOf" srcId="{C3E52043-14A6-44E1-BC3E-93B469257014}" destId="{885D484F-22E7-4B8A-B122-310BDFEBADC8}" srcOrd="5" destOrd="0" presId="urn:microsoft.com/office/officeart/2005/8/layout/cycle3"/>
    <dgm:cxn modelId="{AAB3E486-E584-4BAB-82A9-DF2E3FF44395}" type="presParOf" srcId="{C3E52043-14A6-44E1-BC3E-93B469257014}" destId="{4E966852-36A4-4AFA-A7AD-6DE3DB4EDE30}" srcOrd="6" destOrd="0" presId="urn:microsoft.com/office/officeart/2005/8/layout/cycle3"/>
    <dgm:cxn modelId="{D0B5D2B5-392C-435D-B8F4-F25AB2A79EE4}" type="presParOf" srcId="{C3E52043-14A6-44E1-BC3E-93B469257014}" destId="{B46AC79E-5915-4E56-ACDE-F48730AAD3B4}" srcOrd="7" destOrd="0" presId="urn:microsoft.com/office/officeart/2005/8/layout/cycle3"/>
    <dgm:cxn modelId="{D3A77623-05DA-46AB-9E7A-D6D0FAA82052}" type="presParOf" srcId="{C3E52043-14A6-44E1-BC3E-93B469257014}" destId="{7F0EB9D6-7EC1-4A9F-B7CC-14A4A16CB1C9}" srcOrd="8" destOrd="0" presId="urn:microsoft.com/office/officeart/2005/8/layout/cycle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F4E01-F6B3-4EF1-AA85-3D269797F4F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2A2D5F7-38F2-4586-B785-5C0DFF2D2D3C}">
      <dgm:prSet phldrT="[Text]"/>
      <dgm:spPr/>
      <dgm:t>
        <a:bodyPr/>
        <a:lstStyle/>
        <a:p>
          <a:r>
            <a:rPr lang="en-US" dirty="0"/>
            <a:t>Audit</a:t>
          </a:r>
        </a:p>
      </dgm:t>
    </dgm:pt>
    <dgm:pt modelId="{D70BC14D-F2D7-4F5B-B9C6-16EDBACE8562}" type="parTrans" cxnId="{46F1A83A-04AB-4D30-8DB9-E0C87873DD35}">
      <dgm:prSet/>
      <dgm:spPr/>
      <dgm:t>
        <a:bodyPr/>
        <a:lstStyle/>
        <a:p>
          <a:endParaRPr lang="en-US"/>
        </a:p>
      </dgm:t>
    </dgm:pt>
    <dgm:pt modelId="{6B7542AC-7A01-41BA-B0A2-D84A85B7384C}" type="sibTrans" cxnId="{46F1A83A-04AB-4D30-8DB9-E0C87873DD35}">
      <dgm:prSet/>
      <dgm:spPr/>
      <dgm:t>
        <a:bodyPr/>
        <a:lstStyle/>
        <a:p>
          <a:endParaRPr lang="en-US"/>
        </a:p>
      </dgm:t>
    </dgm:pt>
    <dgm:pt modelId="{F8B0C54D-79F9-4BF7-B913-643FA319F9E0}">
      <dgm:prSet phldrT="[Text]"/>
      <dgm:spPr/>
      <dgm:t>
        <a:bodyPr/>
        <a:lstStyle/>
        <a:p>
          <a:r>
            <a:rPr lang="en-US" dirty="0"/>
            <a:t>UCF</a:t>
          </a:r>
        </a:p>
      </dgm:t>
    </dgm:pt>
    <dgm:pt modelId="{F87B9CBB-E0D3-47E4-9B4C-83C9636FBA59}" type="parTrans" cxnId="{4DABA03E-4B49-4358-8FEC-2F37964034AB}">
      <dgm:prSet/>
      <dgm:spPr/>
      <dgm:t>
        <a:bodyPr/>
        <a:lstStyle/>
        <a:p>
          <a:endParaRPr lang="en-US"/>
        </a:p>
      </dgm:t>
    </dgm:pt>
    <dgm:pt modelId="{1A7D97BA-38C7-43F4-919E-0B6B2B0A47E1}" type="sibTrans" cxnId="{4DABA03E-4B49-4358-8FEC-2F37964034AB}">
      <dgm:prSet/>
      <dgm:spPr/>
      <dgm:t>
        <a:bodyPr/>
        <a:lstStyle/>
        <a:p>
          <a:endParaRPr lang="en-US"/>
        </a:p>
      </dgm:t>
    </dgm:pt>
    <dgm:pt modelId="{422B77BC-DAE9-40D1-A71C-C03D4EB4BE7B}">
      <dgm:prSet phldrT="[Text]"/>
      <dgm:spPr/>
      <dgm:t>
        <a:bodyPr/>
        <a:lstStyle/>
        <a:p>
          <a:r>
            <a:rPr lang="en-US" dirty="0"/>
            <a:t>Compliance</a:t>
          </a:r>
        </a:p>
      </dgm:t>
    </dgm:pt>
    <dgm:pt modelId="{4AC15565-9CA0-4EEA-B63C-48C502ACB0B5}" type="parTrans" cxnId="{DE0FC83F-EEB5-4227-A32D-5E6F60AEA5FB}">
      <dgm:prSet/>
      <dgm:spPr/>
      <dgm:t>
        <a:bodyPr/>
        <a:lstStyle/>
        <a:p>
          <a:endParaRPr lang="en-US"/>
        </a:p>
      </dgm:t>
    </dgm:pt>
    <dgm:pt modelId="{21F066FD-869F-4BC4-AF00-2125BF446D0D}" type="sibTrans" cxnId="{DE0FC83F-EEB5-4227-A32D-5E6F60AEA5FB}">
      <dgm:prSet/>
      <dgm:spPr/>
      <dgm:t>
        <a:bodyPr/>
        <a:lstStyle/>
        <a:p>
          <a:endParaRPr lang="en-US"/>
        </a:p>
      </dgm:t>
    </dgm:pt>
    <dgm:pt modelId="{5820E4BE-DA2B-468C-8CDF-908BC1A236C2}">
      <dgm:prSet phldrT="[Text]"/>
      <dgm:spPr/>
      <dgm:t>
        <a:bodyPr/>
        <a:lstStyle/>
        <a:p>
          <a:r>
            <a:rPr lang="en-US" dirty="0"/>
            <a:t>Risk</a:t>
          </a:r>
        </a:p>
      </dgm:t>
    </dgm:pt>
    <dgm:pt modelId="{5DF32C07-D0F3-427A-9DC6-D579D6752196}" type="parTrans" cxnId="{9BB234BD-A515-4807-BE5A-89F88AC4539B}">
      <dgm:prSet/>
      <dgm:spPr/>
      <dgm:t>
        <a:bodyPr/>
        <a:lstStyle/>
        <a:p>
          <a:endParaRPr lang="en-US"/>
        </a:p>
      </dgm:t>
    </dgm:pt>
    <dgm:pt modelId="{0B122E19-62D9-4C70-8BCA-91E40AF6C492}" type="sibTrans" cxnId="{9BB234BD-A515-4807-BE5A-89F88AC4539B}">
      <dgm:prSet/>
      <dgm:spPr/>
      <dgm:t>
        <a:bodyPr/>
        <a:lstStyle/>
        <a:p>
          <a:endParaRPr lang="en-US"/>
        </a:p>
      </dgm:t>
    </dgm:pt>
    <dgm:pt modelId="{EB175735-60C6-4DC4-9B34-80CF523E018F}" type="pres">
      <dgm:prSet presAssocID="{8C9F4E01-F6B3-4EF1-AA85-3D269797F4FF}" presName="Name0" presStyleCnt="0">
        <dgm:presLayoutVars>
          <dgm:dir/>
          <dgm:resizeHandles val="exact"/>
        </dgm:presLayoutVars>
      </dgm:prSet>
      <dgm:spPr/>
    </dgm:pt>
    <dgm:pt modelId="{C3E52043-14A6-44E1-BC3E-93B469257014}" type="pres">
      <dgm:prSet presAssocID="{8C9F4E01-F6B3-4EF1-AA85-3D269797F4FF}" presName="cycle" presStyleCnt="0"/>
      <dgm:spPr/>
    </dgm:pt>
    <dgm:pt modelId="{E7CE6AD1-6F3B-493B-A6F6-9EDF03312E11}" type="pres">
      <dgm:prSet presAssocID="{42A2D5F7-38F2-4586-B785-5C0DFF2D2D3C}" presName="nodeFirstNode" presStyleLbl="node1" presStyleIdx="0" presStyleCnt="4" custRadScaleRad="96339" custRadScaleInc="-3203">
        <dgm:presLayoutVars>
          <dgm:bulletEnabled val="1"/>
        </dgm:presLayoutVars>
      </dgm:prSet>
      <dgm:spPr/>
    </dgm:pt>
    <dgm:pt modelId="{E9FE1EC5-CCFB-48B3-A2F6-9CE2EBE93779}" type="pres">
      <dgm:prSet presAssocID="{6B7542AC-7A01-41BA-B0A2-D84A85B7384C}" presName="sibTransFirstNode" presStyleLbl="bgShp" presStyleIdx="0" presStyleCnt="1"/>
      <dgm:spPr/>
    </dgm:pt>
    <dgm:pt modelId="{67AAAED7-9EA7-4CEA-B0D2-C842A52EF5E5}" type="pres">
      <dgm:prSet presAssocID="{F8B0C54D-79F9-4BF7-B913-643FA319F9E0}" presName="nodeFollowingNodes" presStyleLbl="node1" presStyleIdx="1" presStyleCnt="4">
        <dgm:presLayoutVars>
          <dgm:bulletEnabled val="1"/>
        </dgm:presLayoutVars>
      </dgm:prSet>
      <dgm:spPr/>
    </dgm:pt>
    <dgm:pt modelId="{885D484F-22E7-4B8A-B122-310BDFEBADC8}" type="pres">
      <dgm:prSet presAssocID="{422B77BC-DAE9-40D1-A71C-C03D4EB4BE7B}" presName="nodeFollowingNodes" presStyleLbl="node1" presStyleIdx="2" presStyleCnt="4">
        <dgm:presLayoutVars>
          <dgm:bulletEnabled val="1"/>
        </dgm:presLayoutVars>
      </dgm:prSet>
      <dgm:spPr/>
    </dgm:pt>
    <dgm:pt modelId="{4E966852-36A4-4AFA-A7AD-6DE3DB4EDE30}" type="pres">
      <dgm:prSet presAssocID="{5820E4BE-DA2B-468C-8CDF-908BC1A236C2}" presName="nodeFollowingNodes" presStyleLbl="node1" presStyleIdx="3" presStyleCnt="4">
        <dgm:presLayoutVars>
          <dgm:bulletEnabled val="1"/>
        </dgm:presLayoutVars>
      </dgm:prSet>
      <dgm:spPr/>
    </dgm:pt>
  </dgm:ptLst>
  <dgm:cxnLst>
    <dgm:cxn modelId="{46F1A83A-04AB-4D30-8DB9-E0C87873DD35}" srcId="{8C9F4E01-F6B3-4EF1-AA85-3D269797F4FF}" destId="{42A2D5F7-38F2-4586-B785-5C0DFF2D2D3C}" srcOrd="0" destOrd="0" parTransId="{D70BC14D-F2D7-4F5B-B9C6-16EDBACE8562}" sibTransId="{6B7542AC-7A01-41BA-B0A2-D84A85B7384C}"/>
    <dgm:cxn modelId="{4DABA03E-4B49-4358-8FEC-2F37964034AB}" srcId="{8C9F4E01-F6B3-4EF1-AA85-3D269797F4FF}" destId="{F8B0C54D-79F9-4BF7-B913-643FA319F9E0}" srcOrd="1" destOrd="0" parTransId="{F87B9CBB-E0D3-47E4-9B4C-83C9636FBA59}" sibTransId="{1A7D97BA-38C7-43F4-919E-0B6B2B0A47E1}"/>
    <dgm:cxn modelId="{DE0FC83F-EEB5-4227-A32D-5E6F60AEA5FB}" srcId="{8C9F4E01-F6B3-4EF1-AA85-3D269797F4FF}" destId="{422B77BC-DAE9-40D1-A71C-C03D4EB4BE7B}" srcOrd="2" destOrd="0" parTransId="{4AC15565-9CA0-4EEA-B63C-48C502ACB0B5}" sibTransId="{21F066FD-869F-4BC4-AF00-2125BF446D0D}"/>
    <dgm:cxn modelId="{6686F949-CA92-4238-B5E1-D5EB34AF1E86}" type="presOf" srcId="{F8B0C54D-79F9-4BF7-B913-643FA319F9E0}" destId="{67AAAED7-9EA7-4CEA-B0D2-C842A52EF5E5}" srcOrd="0" destOrd="0" presId="urn:microsoft.com/office/officeart/2005/8/layout/cycle3"/>
    <dgm:cxn modelId="{E652468B-3683-458F-8F0D-A228D6DFF27B}" type="presOf" srcId="{8C9F4E01-F6B3-4EF1-AA85-3D269797F4FF}" destId="{EB175735-60C6-4DC4-9B34-80CF523E018F}" srcOrd="0" destOrd="0" presId="urn:microsoft.com/office/officeart/2005/8/layout/cycle3"/>
    <dgm:cxn modelId="{D59B4099-3D86-4641-A18D-048EB2A5078D}" type="presOf" srcId="{6B7542AC-7A01-41BA-B0A2-D84A85B7384C}" destId="{E9FE1EC5-CCFB-48B3-A2F6-9CE2EBE93779}" srcOrd="0" destOrd="0" presId="urn:microsoft.com/office/officeart/2005/8/layout/cycle3"/>
    <dgm:cxn modelId="{6938129E-FA1A-4DA4-B08E-23ABD52A1992}" type="presOf" srcId="{422B77BC-DAE9-40D1-A71C-C03D4EB4BE7B}" destId="{885D484F-22E7-4B8A-B122-310BDFEBADC8}" srcOrd="0" destOrd="0" presId="urn:microsoft.com/office/officeart/2005/8/layout/cycle3"/>
    <dgm:cxn modelId="{9BB234BD-A515-4807-BE5A-89F88AC4539B}" srcId="{8C9F4E01-F6B3-4EF1-AA85-3D269797F4FF}" destId="{5820E4BE-DA2B-468C-8CDF-908BC1A236C2}" srcOrd="3" destOrd="0" parTransId="{5DF32C07-D0F3-427A-9DC6-D579D6752196}" sibTransId="{0B122E19-62D9-4C70-8BCA-91E40AF6C492}"/>
    <dgm:cxn modelId="{2456D2C4-1F23-4703-B9F6-A43669646982}" type="presOf" srcId="{5820E4BE-DA2B-468C-8CDF-908BC1A236C2}" destId="{4E966852-36A4-4AFA-A7AD-6DE3DB4EDE30}" srcOrd="0" destOrd="0" presId="urn:microsoft.com/office/officeart/2005/8/layout/cycle3"/>
    <dgm:cxn modelId="{4E6BC5DE-B8A0-443E-A674-85A0DCD59FC6}" type="presOf" srcId="{42A2D5F7-38F2-4586-B785-5C0DFF2D2D3C}" destId="{E7CE6AD1-6F3B-493B-A6F6-9EDF03312E11}" srcOrd="0" destOrd="0" presId="urn:microsoft.com/office/officeart/2005/8/layout/cycle3"/>
    <dgm:cxn modelId="{11299580-22C1-4E83-8B7E-F17B39821C26}" type="presParOf" srcId="{EB175735-60C6-4DC4-9B34-80CF523E018F}" destId="{C3E52043-14A6-44E1-BC3E-93B469257014}" srcOrd="0" destOrd="0" presId="urn:microsoft.com/office/officeart/2005/8/layout/cycle3"/>
    <dgm:cxn modelId="{55F798CD-5A74-42BD-9321-E8342D5D7CD2}" type="presParOf" srcId="{C3E52043-14A6-44E1-BC3E-93B469257014}" destId="{E7CE6AD1-6F3B-493B-A6F6-9EDF03312E11}" srcOrd="0" destOrd="0" presId="urn:microsoft.com/office/officeart/2005/8/layout/cycle3"/>
    <dgm:cxn modelId="{63BE63D9-20EA-4E42-8F89-A7DB54D2D088}" type="presParOf" srcId="{C3E52043-14A6-44E1-BC3E-93B469257014}" destId="{E9FE1EC5-CCFB-48B3-A2F6-9CE2EBE93779}" srcOrd="1" destOrd="0" presId="urn:microsoft.com/office/officeart/2005/8/layout/cycle3"/>
    <dgm:cxn modelId="{F433360C-8224-4D71-BD9B-C5119384EC5C}" type="presParOf" srcId="{C3E52043-14A6-44E1-BC3E-93B469257014}" destId="{67AAAED7-9EA7-4CEA-B0D2-C842A52EF5E5}" srcOrd="2" destOrd="0" presId="urn:microsoft.com/office/officeart/2005/8/layout/cycle3"/>
    <dgm:cxn modelId="{A5EA3D8B-49EE-41A2-8988-6CB865F45875}" type="presParOf" srcId="{C3E52043-14A6-44E1-BC3E-93B469257014}" destId="{885D484F-22E7-4B8A-B122-310BDFEBADC8}" srcOrd="3" destOrd="0" presId="urn:microsoft.com/office/officeart/2005/8/layout/cycle3"/>
    <dgm:cxn modelId="{AAB3E486-E584-4BAB-82A9-DF2E3FF44395}" type="presParOf" srcId="{C3E52043-14A6-44E1-BC3E-93B469257014}" destId="{4E966852-36A4-4AFA-A7AD-6DE3DB4EDE30}" srcOrd="4" destOrd="0" presId="urn:microsoft.com/office/officeart/2005/8/layout/cycle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BFFC1B-B14A-4548-93ED-0FCF6844736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F9A5E01-57FF-4683-ADE3-C1B885215A4B}">
      <dgm:prSet phldrT="[Text]" custT="1"/>
      <dgm:spPr/>
      <dgm:t>
        <a:bodyPr/>
        <a:lstStyle/>
        <a:p>
          <a:r>
            <a:rPr lang="en-US" sz="1600" dirty="0"/>
            <a:t>Profile Types</a:t>
          </a:r>
        </a:p>
      </dgm:t>
    </dgm:pt>
    <dgm:pt modelId="{9D0F7749-90CC-4C21-8160-F59B6AFBAE29}" type="parTrans" cxnId="{562AD5CD-E3F3-4A32-97CD-DE3D58081C2B}">
      <dgm:prSet/>
      <dgm:spPr/>
      <dgm:t>
        <a:bodyPr/>
        <a:lstStyle/>
        <a:p>
          <a:endParaRPr lang="en-US"/>
        </a:p>
      </dgm:t>
    </dgm:pt>
    <dgm:pt modelId="{5CF19F0C-5C11-438C-A55B-677A3BE607C3}" type="sibTrans" cxnId="{562AD5CD-E3F3-4A32-97CD-DE3D58081C2B}">
      <dgm:prSet/>
      <dgm:spPr/>
      <dgm:t>
        <a:bodyPr/>
        <a:lstStyle/>
        <a:p>
          <a:endParaRPr lang="en-US"/>
        </a:p>
      </dgm:t>
    </dgm:pt>
    <dgm:pt modelId="{8796F74A-29B8-4120-AFB4-9E8A0320059B}">
      <dgm:prSet phldrT="[Text]" custT="1"/>
      <dgm:spPr/>
      <dgm:t>
        <a:bodyPr/>
        <a:lstStyle/>
        <a:p>
          <a:r>
            <a:rPr lang="en-US" sz="1400" dirty="0"/>
            <a:t>Risk</a:t>
          </a:r>
        </a:p>
      </dgm:t>
    </dgm:pt>
    <dgm:pt modelId="{56EFC69C-0E08-4CE4-B02C-97AD594AEE2A}" type="parTrans" cxnId="{6066B13F-0E3D-4D33-8B93-3911F0F3F4F0}">
      <dgm:prSet/>
      <dgm:spPr/>
      <dgm:t>
        <a:bodyPr/>
        <a:lstStyle/>
        <a:p>
          <a:endParaRPr lang="en-US"/>
        </a:p>
      </dgm:t>
    </dgm:pt>
    <dgm:pt modelId="{7E02A31C-8E31-4A7C-B7D8-F127202B3552}" type="sibTrans" cxnId="{6066B13F-0E3D-4D33-8B93-3911F0F3F4F0}">
      <dgm:prSet/>
      <dgm:spPr/>
      <dgm:t>
        <a:bodyPr/>
        <a:lstStyle/>
        <a:p>
          <a:endParaRPr lang="en-US"/>
        </a:p>
      </dgm:t>
    </dgm:pt>
    <dgm:pt modelId="{66CE1E33-1883-4CA1-8924-39A7AB4626D7}">
      <dgm:prSet phldrT="[Text]" custT="1"/>
      <dgm:spPr/>
      <dgm:t>
        <a:bodyPr/>
        <a:lstStyle/>
        <a:p>
          <a:r>
            <a:rPr lang="en-US" sz="1200" dirty="0"/>
            <a:t>Compliance</a:t>
          </a:r>
        </a:p>
      </dgm:t>
    </dgm:pt>
    <dgm:pt modelId="{EB73BB24-77C0-4096-8B0B-733305D988C3}" type="parTrans" cxnId="{B43B8A60-5D87-40BB-BA8F-EF982B4F75FB}">
      <dgm:prSet/>
      <dgm:spPr/>
      <dgm:t>
        <a:bodyPr/>
        <a:lstStyle/>
        <a:p>
          <a:endParaRPr lang="en-US"/>
        </a:p>
      </dgm:t>
    </dgm:pt>
    <dgm:pt modelId="{A4768A14-DCD8-43F6-AC51-515166FD5A11}" type="sibTrans" cxnId="{B43B8A60-5D87-40BB-BA8F-EF982B4F75FB}">
      <dgm:prSet/>
      <dgm:spPr/>
      <dgm:t>
        <a:bodyPr/>
        <a:lstStyle/>
        <a:p>
          <a:endParaRPr lang="en-US"/>
        </a:p>
      </dgm:t>
    </dgm:pt>
    <dgm:pt modelId="{0A953250-28FA-4429-87F3-1ECE65AF7360}">
      <dgm:prSet phldrT="[Text]" custT="1"/>
      <dgm:spPr/>
      <dgm:t>
        <a:bodyPr/>
        <a:lstStyle/>
        <a:p>
          <a:r>
            <a:rPr lang="en-US" sz="1400" dirty="0"/>
            <a:t>Audit</a:t>
          </a:r>
        </a:p>
      </dgm:t>
    </dgm:pt>
    <dgm:pt modelId="{8352B18E-D513-4F4E-98AA-64404C2AAF1F}" type="parTrans" cxnId="{A7419B84-E09E-44EA-9335-811DE314CEA3}">
      <dgm:prSet/>
      <dgm:spPr/>
      <dgm:t>
        <a:bodyPr/>
        <a:lstStyle/>
        <a:p>
          <a:endParaRPr lang="en-US"/>
        </a:p>
      </dgm:t>
    </dgm:pt>
    <dgm:pt modelId="{FE8543D3-5739-4211-A3BE-BE1D48A4191D}" type="sibTrans" cxnId="{A7419B84-E09E-44EA-9335-811DE314CEA3}">
      <dgm:prSet/>
      <dgm:spPr/>
      <dgm:t>
        <a:bodyPr/>
        <a:lstStyle/>
        <a:p>
          <a:endParaRPr lang="en-US"/>
        </a:p>
      </dgm:t>
    </dgm:pt>
    <dgm:pt modelId="{C54AD78B-2D29-4AE3-890A-50999009B599}" type="pres">
      <dgm:prSet presAssocID="{41BFFC1B-B14A-4548-93ED-0FCF6844736F}" presName="Name0" presStyleCnt="0">
        <dgm:presLayoutVars>
          <dgm:chMax val="1"/>
          <dgm:dir/>
          <dgm:animLvl val="ctr"/>
          <dgm:resizeHandles val="exact"/>
        </dgm:presLayoutVars>
      </dgm:prSet>
      <dgm:spPr/>
    </dgm:pt>
    <dgm:pt modelId="{0CE95324-DA27-4769-942D-1471B1A0E0A2}" type="pres">
      <dgm:prSet presAssocID="{9F9A5E01-57FF-4683-ADE3-C1B885215A4B}" presName="centerShape" presStyleLbl="node0" presStyleIdx="0" presStyleCnt="1" custLinFactNeighborX="0" custLinFactNeighborY="-795"/>
      <dgm:spPr/>
    </dgm:pt>
    <dgm:pt modelId="{992F986E-EB69-46A1-A24D-DB3CA21AFCFE}" type="pres">
      <dgm:prSet presAssocID="{8796F74A-29B8-4120-AFB4-9E8A0320059B}" presName="node" presStyleLbl="node1" presStyleIdx="0" presStyleCnt="3">
        <dgm:presLayoutVars>
          <dgm:bulletEnabled val="1"/>
        </dgm:presLayoutVars>
      </dgm:prSet>
      <dgm:spPr/>
    </dgm:pt>
    <dgm:pt modelId="{01FF2F37-69C0-486B-885D-67D78E5DF917}" type="pres">
      <dgm:prSet presAssocID="{8796F74A-29B8-4120-AFB4-9E8A0320059B}" presName="dummy" presStyleCnt="0"/>
      <dgm:spPr/>
    </dgm:pt>
    <dgm:pt modelId="{1C04EC35-E2DE-4BD0-A64E-5F5843D8E792}" type="pres">
      <dgm:prSet presAssocID="{7E02A31C-8E31-4A7C-B7D8-F127202B3552}" presName="sibTrans" presStyleLbl="sibTrans2D1" presStyleIdx="0" presStyleCnt="3"/>
      <dgm:spPr/>
    </dgm:pt>
    <dgm:pt modelId="{EE45C4C8-D1CD-4B87-85EF-D47AC483F390}" type="pres">
      <dgm:prSet presAssocID="{66CE1E33-1883-4CA1-8924-39A7AB4626D7}" presName="node" presStyleLbl="node1" presStyleIdx="1" presStyleCnt="3">
        <dgm:presLayoutVars>
          <dgm:bulletEnabled val="1"/>
        </dgm:presLayoutVars>
      </dgm:prSet>
      <dgm:spPr/>
    </dgm:pt>
    <dgm:pt modelId="{4E381C62-B605-4803-B0AB-4715E808A34F}" type="pres">
      <dgm:prSet presAssocID="{66CE1E33-1883-4CA1-8924-39A7AB4626D7}" presName="dummy" presStyleCnt="0"/>
      <dgm:spPr/>
    </dgm:pt>
    <dgm:pt modelId="{0E8147D0-9407-42DB-94A5-001126703053}" type="pres">
      <dgm:prSet presAssocID="{A4768A14-DCD8-43F6-AC51-515166FD5A11}" presName="sibTrans" presStyleLbl="sibTrans2D1" presStyleIdx="1" presStyleCnt="3"/>
      <dgm:spPr/>
    </dgm:pt>
    <dgm:pt modelId="{C387C2E0-5540-47A4-81AB-DB05835CEE70}" type="pres">
      <dgm:prSet presAssocID="{0A953250-28FA-4429-87F3-1ECE65AF7360}" presName="node" presStyleLbl="node1" presStyleIdx="2" presStyleCnt="3">
        <dgm:presLayoutVars>
          <dgm:bulletEnabled val="1"/>
        </dgm:presLayoutVars>
      </dgm:prSet>
      <dgm:spPr/>
    </dgm:pt>
    <dgm:pt modelId="{C0737EC1-0F7C-4737-BF65-DE147E3CE6A2}" type="pres">
      <dgm:prSet presAssocID="{0A953250-28FA-4429-87F3-1ECE65AF7360}" presName="dummy" presStyleCnt="0"/>
      <dgm:spPr/>
    </dgm:pt>
    <dgm:pt modelId="{DAF692F6-0FD0-45F3-AB5D-F06C9E357FB8}" type="pres">
      <dgm:prSet presAssocID="{FE8543D3-5739-4211-A3BE-BE1D48A4191D}" presName="sibTrans" presStyleLbl="sibTrans2D1" presStyleIdx="2" presStyleCnt="3"/>
      <dgm:spPr/>
    </dgm:pt>
  </dgm:ptLst>
  <dgm:cxnLst>
    <dgm:cxn modelId="{1FF26207-4A67-4308-A887-B01FECAE02D5}" type="presOf" srcId="{0A953250-28FA-4429-87F3-1ECE65AF7360}" destId="{C387C2E0-5540-47A4-81AB-DB05835CEE70}" srcOrd="0" destOrd="0" presId="urn:microsoft.com/office/officeart/2005/8/layout/radial6"/>
    <dgm:cxn modelId="{5CC43A25-4972-4A0D-B82B-05E3AAD1B438}" type="presOf" srcId="{9F9A5E01-57FF-4683-ADE3-C1B885215A4B}" destId="{0CE95324-DA27-4769-942D-1471B1A0E0A2}" srcOrd="0" destOrd="0" presId="urn:microsoft.com/office/officeart/2005/8/layout/radial6"/>
    <dgm:cxn modelId="{34C4CE37-D598-4B5F-A8A7-49A11C062CEA}" type="presOf" srcId="{A4768A14-DCD8-43F6-AC51-515166FD5A11}" destId="{0E8147D0-9407-42DB-94A5-001126703053}" srcOrd="0" destOrd="0" presId="urn:microsoft.com/office/officeart/2005/8/layout/radial6"/>
    <dgm:cxn modelId="{6066B13F-0E3D-4D33-8B93-3911F0F3F4F0}" srcId="{9F9A5E01-57FF-4683-ADE3-C1B885215A4B}" destId="{8796F74A-29B8-4120-AFB4-9E8A0320059B}" srcOrd="0" destOrd="0" parTransId="{56EFC69C-0E08-4CE4-B02C-97AD594AEE2A}" sibTransId="{7E02A31C-8E31-4A7C-B7D8-F127202B3552}"/>
    <dgm:cxn modelId="{5126625F-BFE8-4F3A-BBE9-805A684F5755}" type="presOf" srcId="{FE8543D3-5739-4211-A3BE-BE1D48A4191D}" destId="{DAF692F6-0FD0-45F3-AB5D-F06C9E357FB8}" srcOrd="0" destOrd="0" presId="urn:microsoft.com/office/officeart/2005/8/layout/radial6"/>
    <dgm:cxn modelId="{B43B8A60-5D87-40BB-BA8F-EF982B4F75FB}" srcId="{9F9A5E01-57FF-4683-ADE3-C1B885215A4B}" destId="{66CE1E33-1883-4CA1-8924-39A7AB4626D7}" srcOrd="1" destOrd="0" parTransId="{EB73BB24-77C0-4096-8B0B-733305D988C3}" sibTransId="{A4768A14-DCD8-43F6-AC51-515166FD5A11}"/>
    <dgm:cxn modelId="{A7419B84-E09E-44EA-9335-811DE314CEA3}" srcId="{9F9A5E01-57FF-4683-ADE3-C1B885215A4B}" destId="{0A953250-28FA-4429-87F3-1ECE65AF7360}" srcOrd="2" destOrd="0" parTransId="{8352B18E-D513-4F4E-98AA-64404C2AAF1F}" sibTransId="{FE8543D3-5739-4211-A3BE-BE1D48A4191D}"/>
    <dgm:cxn modelId="{6ED7DFB7-DC54-4B3D-9D2C-EB86E21600B4}" type="presOf" srcId="{66CE1E33-1883-4CA1-8924-39A7AB4626D7}" destId="{EE45C4C8-D1CD-4B87-85EF-D47AC483F390}" srcOrd="0" destOrd="0" presId="urn:microsoft.com/office/officeart/2005/8/layout/radial6"/>
    <dgm:cxn modelId="{58B53CC4-05F9-46F3-A68F-F80A85E53E62}" type="presOf" srcId="{8796F74A-29B8-4120-AFB4-9E8A0320059B}" destId="{992F986E-EB69-46A1-A24D-DB3CA21AFCFE}" srcOrd="0" destOrd="0" presId="urn:microsoft.com/office/officeart/2005/8/layout/radial6"/>
    <dgm:cxn modelId="{562AD5CD-E3F3-4A32-97CD-DE3D58081C2B}" srcId="{41BFFC1B-B14A-4548-93ED-0FCF6844736F}" destId="{9F9A5E01-57FF-4683-ADE3-C1B885215A4B}" srcOrd="0" destOrd="0" parTransId="{9D0F7749-90CC-4C21-8160-F59B6AFBAE29}" sibTransId="{5CF19F0C-5C11-438C-A55B-677A3BE607C3}"/>
    <dgm:cxn modelId="{1042D1EB-36DB-44E5-B9E7-25270D209129}" type="presOf" srcId="{7E02A31C-8E31-4A7C-B7D8-F127202B3552}" destId="{1C04EC35-E2DE-4BD0-A64E-5F5843D8E792}" srcOrd="0" destOrd="0" presId="urn:microsoft.com/office/officeart/2005/8/layout/radial6"/>
    <dgm:cxn modelId="{A0C002F2-ADBE-4E9E-8BDB-BC30BB3AF7BC}" type="presOf" srcId="{41BFFC1B-B14A-4548-93ED-0FCF6844736F}" destId="{C54AD78B-2D29-4AE3-890A-50999009B599}" srcOrd="0" destOrd="0" presId="urn:microsoft.com/office/officeart/2005/8/layout/radial6"/>
    <dgm:cxn modelId="{D71BDC4A-6F61-4B57-AC42-4E00D8CF3E3F}" type="presParOf" srcId="{C54AD78B-2D29-4AE3-890A-50999009B599}" destId="{0CE95324-DA27-4769-942D-1471B1A0E0A2}" srcOrd="0" destOrd="0" presId="urn:microsoft.com/office/officeart/2005/8/layout/radial6"/>
    <dgm:cxn modelId="{894327FA-EB98-4F65-8DC6-7E2FA93510E7}" type="presParOf" srcId="{C54AD78B-2D29-4AE3-890A-50999009B599}" destId="{992F986E-EB69-46A1-A24D-DB3CA21AFCFE}" srcOrd="1" destOrd="0" presId="urn:microsoft.com/office/officeart/2005/8/layout/radial6"/>
    <dgm:cxn modelId="{BA9BD59A-E03C-4798-8077-F0CAEABA3CA4}" type="presParOf" srcId="{C54AD78B-2D29-4AE3-890A-50999009B599}" destId="{01FF2F37-69C0-486B-885D-67D78E5DF917}" srcOrd="2" destOrd="0" presId="urn:microsoft.com/office/officeart/2005/8/layout/radial6"/>
    <dgm:cxn modelId="{6149FDDD-594E-470D-A2D3-0E1FA139F0F3}" type="presParOf" srcId="{C54AD78B-2D29-4AE3-890A-50999009B599}" destId="{1C04EC35-E2DE-4BD0-A64E-5F5843D8E792}" srcOrd="3" destOrd="0" presId="urn:microsoft.com/office/officeart/2005/8/layout/radial6"/>
    <dgm:cxn modelId="{C561514E-E9FB-46EC-91CD-F7DA4DCB5D7E}" type="presParOf" srcId="{C54AD78B-2D29-4AE3-890A-50999009B599}" destId="{EE45C4C8-D1CD-4B87-85EF-D47AC483F390}" srcOrd="4" destOrd="0" presId="urn:microsoft.com/office/officeart/2005/8/layout/radial6"/>
    <dgm:cxn modelId="{7298ED75-C982-45D2-833A-623BD14148D2}" type="presParOf" srcId="{C54AD78B-2D29-4AE3-890A-50999009B599}" destId="{4E381C62-B605-4803-B0AB-4715E808A34F}" srcOrd="5" destOrd="0" presId="urn:microsoft.com/office/officeart/2005/8/layout/radial6"/>
    <dgm:cxn modelId="{6DCE6995-7257-44E3-9282-A03D329E620C}" type="presParOf" srcId="{C54AD78B-2D29-4AE3-890A-50999009B599}" destId="{0E8147D0-9407-42DB-94A5-001126703053}" srcOrd="6" destOrd="0" presId="urn:microsoft.com/office/officeart/2005/8/layout/radial6"/>
    <dgm:cxn modelId="{79A23A0A-E5CB-4388-B15A-4C6897655DFA}" type="presParOf" srcId="{C54AD78B-2D29-4AE3-890A-50999009B599}" destId="{C387C2E0-5540-47A4-81AB-DB05835CEE70}" srcOrd="7" destOrd="0" presId="urn:microsoft.com/office/officeart/2005/8/layout/radial6"/>
    <dgm:cxn modelId="{90EA2222-A31A-4E21-A664-15CEE36E9287}" type="presParOf" srcId="{C54AD78B-2D29-4AE3-890A-50999009B599}" destId="{C0737EC1-0F7C-4737-BF65-DE147E3CE6A2}" srcOrd="8" destOrd="0" presId="urn:microsoft.com/office/officeart/2005/8/layout/radial6"/>
    <dgm:cxn modelId="{F08EE63D-153A-4A27-BFCB-56F8B5DD7B6A}" type="presParOf" srcId="{C54AD78B-2D29-4AE3-890A-50999009B599}" destId="{DAF692F6-0FD0-45F3-AB5D-F06C9E357FB8}"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1EC5-CCFB-48B3-A2F6-9CE2EBE93779}">
      <dsp:nvSpPr>
        <dsp:cNvPr id="0" name=""/>
        <dsp:cNvSpPr/>
      </dsp:nvSpPr>
      <dsp:spPr>
        <a:xfrm>
          <a:off x="160034" y="363084"/>
          <a:ext cx="1563972" cy="1563972"/>
        </a:xfrm>
        <a:prstGeom prst="circularArrow">
          <a:avLst>
            <a:gd name="adj1" fmla="val 4668"/>
            <a:gd name="adj2" fmla="val 272909"/>
            <a:gd name="adj3" fmla="val 13655248"/>
            <a:gd name="adj4" fmla="val 17495551"/>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E6AD1-6F3B-493B-A6F6-9EDF03312E11}">
      <dsp:nvSpPr>
        <dsp:cNvPr id="0" name=""/>
        <dsp:cNvSpPr/>
      </dsp:nvSpPr>
      <dsp:spPr>
        <a:xfrm>
          <a:off x="540127" y="361758"/>
          <a:ext cx="803785" cy="401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Audit</a:t>
          </a:r>
        </a:p>
      </dsp:txBody>
      <dsp:txXfrm>
        <a:off x="559746" y="381377"/>
        <a:ext cx="764547" cy="362654"/>
      </dsp:txXfrm>
    </dsp:sp>
    <dsp:sp modelId="{67AAAED7-9EA7-4CEA-B0D2-C842A52EF5E5}">
      <dsp:nvSpPr>
        <dsp:cNvPr id="0" name=""/>
        <dsp:cNvSpPr/>
      </dsp:nvSpPr>
      <dsp:spPr>
        <a:xfrm>
          <a:off x="1123466" y="902331"/>
          <a:ext cx="803785" cy="401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UCF</a:t>
          </a:r>
        </a:p>
      </dsp:txBody>
      <dsp:txXfrm>
        <a:off x="1143085" y="921950"/>
        <a:ext cx="764547" cy="362654"/>
      </dsp:txXfrm>
    </dsp:sp>
    <dsp:sp modelId="{885D484F-22E7-4B8A-B122-310BDFEBADC8}">
      <dsp:nvSpPr>
        <dsp:cNvPr id="0" name=""/>
        <dsp:cNvSpPr/>
      </dsp:nvSpPr>
      <dsp:spPr>
        <a:xfrm>
          <a:off x="561897" y="1463901"/>
          <a:ext cx="803785" cy="401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581516" y="1483520"/>
        <a:ext cx="764547" cy="362654"/>
      </dsp:txXfrm>
    </dsp:sp>
    <dsp:sp modelId="{4E966852-36A4-4AFA-A7AD-6DE3DB4EDE30}">
      <dsp:nvSpPr>
        <dsp:cNvPr id="0" name=""/>
        <dsp:cNvSpPr/>
      </dsp:nvSpPr>
      <dsp:spPr>
        <a:xfrm>
          <a:off x="327" y="902331"/>
          <a:ext cx="803785" cy="4018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Risk</a:t>
          </a:r>
        </a:p>
      </dsp:txBody>
      <dsp:txXfrm>
        <a:off x="19946" y="921950"/>
        <a:ext cx="764547" cy="362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1EC5-CCFB-48B3-A2F6-9CE2EBE93779}">
      <dsp:nvSpPr>
        <dsp:cNvPr id="0" name=""/>
        <dsp:cNvSpPr/>
      </dsp:nvSpPr>
      <dsp:spPr>
        <a:xfrm>
          <a:off x="42333" y="112776"/>
          <a:ext cx="2085617" cy="2085617"/>
        </a:xfrm>
        <a:prstGeom prst="circularArrow">
          <a:avLst>
            <a:gd name="adj1" fmla="val 5274"/>
            <a:gd name="adj2" fmla="val 312630"/>
            <a:gd name="adj3" fmla="val 14486173"/>
            <a:gd name="adj4" fmla="val 1697753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E6AD1-6F3B-493B-A6F6-9EDF03312E11}">
      <dsp:nvSpPr>
        <dsp:cNvPr id="0" name=""/>
        <dsp:cNvSpPr/>
      </dsp:nvSpPr>
      <dsp:spPr>
        <a:xfrm>
          <a:off x="724613" y="142320"/>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Audit</a:t>
          </a:r>
        </a:p>
      </dsp:txBody>
      <dsp:txXfrm>
        <a:off x="741098" y="158805"/>
        <a:ext cx="642411" cy="304720"/>
      </dsp:txXfrm>
    </dsp:sp>
    <dsp:sp modelId="{67AAAED7-9EA7-4CEA-B0D2-C842A52EF5E5}">
      <dsp:nvSpPr>
        <dsp:cNvPr id="0" name=""/>
        <dsp:cNvSpPr/>
      </dsp:nvSpPr>
      <dsp:spPr>
        <a:xfrm>
          <a:off x="1465620" y="549283"/>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Workbench</a:t>
          </a:r>
        </a:p>
      </dsp:txBody>
      <dsp:txXfrm>
        <a:off x="1482105" y="565768"/>
        <a:ext cx="642411" cy="304720"/>
      </dsp:txXfrm>
    </dsp:sp>
    <dsp:sp modelId="{CA2A1E5D-AD38-4FCB-8794-FC4CDA466B28}">
      <dsp:nvSpPr>
        <dsp:cNvPr id="0" name=""/>
        <dsp:cNvSpPr/>
      </dsp:nvSpPr>
      <dsp:spPr>
        <a:xfrm>
          <a:off x="1465620" y="1395375"/>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PA Integration</a:t>
          </a:r>
        </a:p>
      </dsp:txBody>
      <dsp:txXfrm>
        <a:off x="1482105" y="1411860"/>
        <a:ext cx="642411" cy="304720"/>
      </dsp:txXfrm>
    </dsp:sp>
    <dsp:sp modelId="{05E53299-6296-4E91-B9A7-0710D7EE5AEB}">
      <dsp:nvSpPr>
        <dsp:cNvPr id="0" name=""/>
        <dsp:cNvSpPr/>
      </dsp:nvSpPr>
      <dsp:spPr>
        <a:xfrm>
          <a:off x="732883" y="1818421"/>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UCF</a:t>
          </a:r>
        </a:p>
      </dsp:txBody>
      <dsp:txXfrm>
        <a:off x="749368" y="1834906"/>
        <a:ext cx="642411" cy="304720"/>
      </dsp:txXfrm>
    </dsp:sp>
    <dsp:sp modelId="{885D484F-22E7-4B8A-B122-310BDFEBADC8}">
      <dsp:nvSpPr>
        <dsp:cNvPr id="0" name=""/>
        <dsp:cNvSpPr/>
      </dsp:nvSpPr>
      <dsp:spPr>
        <a:xfrm>
          <a:off x="146" y="1395375"/>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Compliance</a:t>
          </a:r>
        </a:p>
      </dsp:txBody>
      <dsp:txXfrm>
        <a:off x="16631" y="1411860"/>
        <a:ext cx="642411" cy="304720"/>
      </dsp:txXfrm>
    </dsp:sp>
    <dsp:sp modelId="{4E966852-36A4-4AFA-A7AD-6DE3DB4EDE30}">
      <dsp:nvSpPr>
        <dsp:cNvPr id="0" name=""/>
        <dsp:cNvSpPr/>
      </dsp:nvSpPr>
      <dsp:spPr>
        <a:xfrm>
          <a:off x="146" y="549283"/>
          <a:ext cx="675381" cy="3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Risk</a:t>
          </a:r>
        </a:p>
      </dsp:txBody>
      <dsp:txXfrm>
        <a:off x="16631" y="565768"/>
        <a:ext cx="642411" cy="304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1EC5-CCFB-48B3-A2F6-9CE2EBE93779}">
      <dsp:nvSpPr>
        <dsp:cNvPr id="0" name=""/>
        <dsp:cNvSpPr/>
      </dsp:nvSpPr>
      <dsp:spPr>
        <a:xfrm>
          <a:off x="55040" y="142635"/>
          <a:ext cx="2065037" cy="2065037"/>
        </a:xfrm>
        <a:prstGeom prst="circularArrow">
          <a:avLst>
            <a:gd name="adj1" fmla="val 5544"/>
            <a:gd name="adj2" fmla="val 330680"/>
            <a:gd name="adj3" fmla="val 14802326"/>
            <a:gd name="adj4" fmla="val 167878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E6AD1-6F3B-493B-A6F6-9EDF03312E11}">
      <dsp:nvSpPr>
        <dsp:cNvPr id="0" name=""/>
        <dsp:cNvSpPr/>
      </dsp:nvSpPr>
      <dsp:spPr>
        <a:xfrm>
          <a:off x="881328" y="175714"/>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Audit</a:t>
          </a:r>
        </a:p>
      </dsp:txBody>
      <dsp:txXfrm>
        <a:off x="893791" y="188177"/>
        <a:ext cx="485667" cy="230370"/>
      </dsp:txXfrm>
    </dsp:sp>
    <dsp:sp modelId="{67AAAED7-9EA7-4CEA-B0D2-C842A52EF5E5}">
      <dsp:nvSpPr>
        <dsp:cNvPr id="0" name=""/>
        <dsp:cNvSpPr/>
      </dsp:nvSpPr>
      <dsp:spPr>
        <a:xfrm>
          <a:off x="1504015" y="464593"/>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Workbench</a:t>
          </a:r>
        </a:p>
      </dsp:txBody>
      <dsp:txXfrm>
        <a:off x="1516478" y="477056"/>
        <a:ext cx="485667" cy="230370"/>
      </dsp:txXfrm>
    </dsp:sp>
    <dsp:sp modelId="{CA2A1E5D-AD38-4FCB-8794-FC4CDA466B28}">
      <dsp:nvSpPr>
        <dsp:cNvPr id="0" name=""/>
        <dsp:cNvSpPr/>
      </dsp:nvSpPr>
      <dsp:spPr>
        <a:xfrm>
          <a:off x="1761941" y="1087281"/>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PA Integration</a:t>
          </a:r>
        </a:p>
      </dsp:txBody>
      <dsp:txXfrm>
        <a:off x="1774404" y="1099744"/>
        <a:ext cx="485667" cy="230370"/>
      </dsp:txXfrm>
    </dsp:sp>
    <dsp:sp modelId="{324777F7-7F15-43C9-B070-311D340675DF}">
      <dsp:nvSpPr>
        <dsp:cNvPr id="0" name=""/>
        <dsp:cNvSpPr/>
      </dsp:nvSpPr>
      <dsp:spPr>
        <a:xfrm>
          <a:off x="1504015" y="1709968"/>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UCF</a:t>
          </a:r>
        </a:p>
      </dsp:txBody>
      <dsp:txXfrm>
        <a:off x="1516478" y="1722431"/>
        <a:ext cx="485667" cy="230370"/>
      </dsp:txXfrm>
    </dsp:sp>
    <dsp:sp modelId="{885D484F-22E7-4B8A-B122-310BDFEBADC8}">
      <dsp:nvSpPr>
        <dsp:cNvPr id="0" name=""/>
        <dsp:cNvSpPr/>
      </dsp:nvSpPr>
      <dsp:spPr>
        <a:xfrm>
          <a:off x="881328" y="1967894"/>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Compliance</a:t>
          </a:r>
        </a:p>
      </dsp:txBody>
      <dsp:txXfrm>
        <a:off x="893791" y="1980357"/>
        <a:ext cx="485667" cy="230370"/>
      </dsp:txXfrm>
    </dsp:sp>
    <dsp:sp modelId="{4E966852-36A4-4AFA-A7AD-6DE3DB4EDE30}">
      <dsp:nvSpPr>
        <dsp:cNvPr id="0" name=""/>
        <dsp:cNvSpPr/>
      </dsp:nvSpPr>
      <dsp:spPr>
        <a:xfrm>
          <a:off x="258640" y="1709968"/>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Risk</a:t>
          </a:r>
        </a:p>
      </dsp:txBody>
      <dsp:txXfrm>
        <a:off x="271103" y="1722431"/>
        <a:ext cx="485667" cy="230370"/>
      </dsp:txXfrm>
    </dsp:sp>
    <dsp:sp modelId="{B46AC79E-5915-4E56-ACDE-F48730AAD3B4}">
      <dsp:nvSpPr>
        <dsp:cNvPr id="0" name=""/>
        <dsp:cNvSpPr/>
      </dsp:nvSpPr>
      <dsp:spPr>
        <a:xfrm>
          <a:off x="715" y="1087281"/>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Vendor Risk</a:t>
          </a:r>
        </a:p>
      </dsp:txBody>
      <dsp:txXfrm>
        <a:off x="13178" y="1099744"/>
        <a:ext cx="485667" cy="230370"/>
      </dsp:txXfrm>
    </dsp:sp>
    <dsp:sp modelId="{7F0EB9D6-7EC1-4A9F-B7CC-14A4A16CB1C9}">
      <dsp:nvSpPr>
        <dsp:cNvPr id="0" name=""/>
        <dsp:cNvSpPr/>
      </dsp:nvSpPr>
      <dsp:spPr>
        <a:xfrm>
          <a:off x="258640" y="464593"/>
          <a:ext cx="510593" cy="255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kern="1200" dirty="0"/>
            <a:t>SIG Questionnaire</a:t>
          </a:r>
        </a:p>
      </dsp:txBody>
      <dsp:txXfrm>
        <a:off x="271103" y="477056"/>
        <a:ext cx="485667" cy="230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1EC5-CCFB-48B3-A2F6-9CE2EBE93779}">
      <dsp:nvSpPr>
        <dsp:cNvPr id="0" name=""/>
        <dsp:cNvSpPr/>
      </dsp:nvSpPr>
      <dsp:spPr>
        <a:xfrm>
          <a:off x="146170" y="369131"/>
          <a:ext cx="1490261" cy="1490261"/>
        </a:xfrm>
        <a:prstGeom prst="circularArrow">
          <a:avLst>
            <a:gd name="adj1" fmla="val 4668"/>
            <a:gd name="adj2" fmla="val 272909"/>
            <a:gd name="adj3" fmla="val 13696662"/>
            <a:gd name="adj4" fmla="val 1746993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E6AD1-6F3B-493B-A6F6-9EDF03312E11}">
      <dsp:nvSpPr>
        <dsp:cNvPr id="0" name=""/>
        <dsp:cNvSpPr/>
      </dsp:nvSpPr>
      <dsp:spPr>
        <a:xfrm>
          <a:off x="514548" y="366741"/>
          <a:ext cx="753505" cy="376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Audit</a:t>
          </a:r>
        </a:p>
      </dsp:txBody>
      <dsp:txXfrm>
        <a:off x="532940" y="385133"/>
        <a:ext cx="716721" cy="339968"/>
      </dsp:txXfrm>
    </dsp:sp>
    <dsp:sp modelId="{67AAAED7-9EA7-4CEA-B0D2-C842A52EF5E5}">
      <dsp:nvSpPr>
        <dsp:cNvPr id="0" name=""/>
        <dsp:cNvSpPr/>
      </dsp:nvSpPr>
      <dsp:spPr>
        <a:xfrm>
          <a:off x="1070394" y="881836"/>
          <a:ext cx="753505" cy="376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UCF</a:t>
          </a:r>
        </a:p>
      </dsp:txBody>
      <dsp:txXfrm>
        <a:off x="1088786" y="900228"/>
        <a:ext cx="716721" cy="339968"/>
      </dsp:txXfrm>
    </dsp:sp>
    <dsp:sp modelId="{885D484F-22E7-4B8A-B122-310BDFEBADC8}">
      <dsp:nvSpPr>
        <dsp:cNvPr id="0" name=""/>
        <dsp:cNvSpPr/>
      </dsp:nvSpPr>
      <dsp:spPr>
        <a:xfrm>
          <a:off x="535292" y="1416939"/>
          <a:ext cx="753505" cy="376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Compliance</a:t>
          </a:r>
        </a:p>
      </dsp:txBody>
      <dsp:txXfrm>
        <a:off x="553684" y="1435331"/>
        <a:ext cx="716721" cy="339968"/>
      </dsp:txXfrm>
    </dsp:sp>
    <dsp:sp modelId="{4E966852-36A4-4AFA-A7AD-6DE3DB4EDE30}">
      <dsp:nvSpPr>
        <dsp:cNvPr id="0" name=""/>
        <dsp:cNvSpPr/>
      </dsp:nvSpPr>
      <dsp:spPr>
        <a:xfrm>
          <a:off x="189" y="881836"/>
          <a:ext cx="753505" cy="3767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Risk</a:t>
          </a:r>
        </a:p>
      </dsp:txBody>
      <dsp:txXfrm>
        <a:off x="18581" y="900228"/>
        <a:ext cx="716721" cy="339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692F6-0FD0-45F3-AB5D-F06C9E357FB8}">
      <dsp:nvSpPr>
        <dsp:cNvPr id="0" name=""/>
        <dsp:cNvSpPr/>
      </dsp:nvSpPr>
      <dsp:spPr>
        <a:xfrm>
          <a:off x="1282135" y="340677"/>
          <a:ext cx="2276793" cy="2276793"/>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147D0-9407-42DB-94A5-001126703053}">
      <dsp:nvSpPr>
        <dsp:cNvPr id="0" name=""/>
        <dsp:cNvSpPr/>
      </dsp:nvSpPr>
      <dsp:spPr>
        <a:xfrm>
          <a:off x="1282135" y="340677"/>
          <a:ext cx="2276793" cy="2276793"/>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4EC35-E2DE-4BD0-A64E-5F5843D8E792}">
      <dsp:nvSpPr>
        <dsp:cNvPr id="0" name=""/>
        <dsp:cNvSpPr/>
      </dsp:nvSpPr>
      <dsp:spPr>
        <a:xfrm>
          <a:off x="1282135" y="340677"/>
          <a:ext cx="2276793" cy="2276793"/>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E95324-DA27-4769-942D-1471B1A0E0A2}">
      <dsp:nvSpPr>
        <dsp:cNvPr id="0" name=""/>
        <dsp:cNvSpPr/>
      </dsp:nvSpPr>
      <dsp:spPr>
        <a:xfrm>
          <a:off x="1896950" y="937810"/>
          <a:ext cx="1047163" cy="10471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Profile Types</a:t>
          </a:r>
        </a:p>
      </dsp:txBody>
      <dsp:txXfrm>
        <a:off x="2050303" y="1091163"/>
        <a:ext cx="740457" cy="740457"/>
      </dsp:txXfrm>
    </dsp:sp>
    <dsp:sp modelId="{992F986E-EB69-46A1-A24D-DB3CA21AFCFE}">
      <dsp:nvSpPr>
        <dsp:cNvPr id="0" name=""/>
        <dsp:cNvSpPr/>
      </dsp:nvSpPr>
      <dsp:spPr>
        <a:xfrm>
          <a:off x="2054025" y="558"/>
          <a:ext cx="733014" cy="7330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Risk</a:t>
          </a:r>
        </a:p>
      </dsp:txBody>
      <dsp:txXfrm>
        <a:off x="2161372" y="107905"/>
        <a:ext cx="518320" cy="518320"/>
      </dsp:txXfrm>
    </dsp:sp>
    <dsp:sp modelId="{EE45C4C8-D1CD-4B87-85EF-D47AC483F390}">
      <dsp:nvSpPr>
        <dsp:cNvPr id="0" name=""/>
        <dsp:cNvSpPr/>
      </dsp:nvSpPr>
      <dsp:spPr>
        <a:xfrm>
          <a:off x="3017052" y="1668570"/>
          <a:ext cx="733014" cy="7330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Compliance</a:t>
          </a:r>
        </a:p>
      </dsp:txBody>
      <dsp:txXfrm>
        <a:off x="3124399" y="1775917"/>
        <a:ext cx="518320" cy="518320"/>
      </dsp:txXfrm>
    </dsp:sp>
    <dsp:sp modelId="{C387C2E0-5540-47A4-81AB-DB05835CEE70}">
      <dsp:nvSpPr>
        <dsp:cNvPr id="0" name=""/>
        <dsp:cNvSpPr/>
      </dsp:nvSpPr>
      <dsp:spPr>
        <a:xfrm>
          <a:off x="1090997" y="1668570"/>
          <a:ext cx="733014" cy="7330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Audit</a:t>
          </a:r>
        </a:p>
      </dsp:txBody>
      <dsp:txXfrm>
        <a:off x="1198344" y="1775917"/>
        <a:ext cx="518320" cy="5183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527079-3165-3C47-BC77-5707A4F77885}" type="datetimeFigureOut">
              <a:rPr lang="en-US" smtClean="0"/>
              <a:t>11/11/2017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B92B25-52DD-B74E-8061-1AC726493990}" type="slidenum">
              <a:rPr lang="en-US" smtClean="0"/>
              <a:t>‹#›</a:t>
            </a:fld>
            <a:endParaRPr lang="en-US" dirty="0"/>
          </a:p>
        </p:txBody>
      </p:sp>
    </p:spTree>
    <p:extLst>
      <p:ext uri="{BB962C8B-B14F-4D97-AF65-F5344CB8AC3E}">
        <p14:creationId xmlns:p14="http://schemas.microsoft.com/office/powerpoint/2010/main" val="2628347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E93C24-FC02-AF4E-B03E-EF6B4510F543}" type="datetimeFigureOut">
              <a:rPr lang="en-US" smtClean="0"/>
              <a:t>11/11/2017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410258-1783-5743-8CE9-4D91C87BEB25}" type="slidenum">
              <a:rPr lang="en-US" smtClean="0"/>
              <a:t>‹#›</a:t>
            </a:fld>
            <a:endParaRPr lang="en-US" dirty="0"/>
          </a:p>
        </p:txBody>
      </p:sp>
    </p:spTree>
    <p:extLst>
      <p:ext uri="{BB962C8B-B14F-4D97-AF65-F5344CB8AC3E}">
        <p14:creationId xmlns:p14="http://schemas.microsoft.com/office/powerpoint/2010/main" val="2112408873"/>
      </p:ext>
    </p:extLst>
  </p:cSld>
  <p:clrMap bg1="lt1" tx1="dk1" bg2="lt2" tx2="dk2" accent1="accent1" accent2="accent2" accent3="accent3" accent4="accent4" accent5="accent5" accent6="accent6" hlink="hlink" folHlink="folHlink"/>
  <p:hf sldNum="0" hdr="0" ftr="0" dt="0"/>
  <p:notesStyle>
    <a:lvl1pPr marL="0" algn="l" defTabSz="408082" rtl="0" eaLnBrk="1" latinLnBrk="0" hangingPunct="1">
      <a:defRPr sz="1100" kern="1200">
        <a:solidFill>
          <a:schemeClr val="tx1"/>
        </a:solidFill>
        <a:latin typeface="+mn-lt"/>
        <a:ea typeface="+mn-ea"/>
        <a:cs typeface="+mn-cs"/>
      </a:defRPr>
    </a:lvl1pPr>
    <a:lvl2pPr marL="408082" algn="l" defTabSz="408082" rtl="0" eaLnBrk="1" latinLnBrk="0" hangingPunct="1">
      <a:defRPr sz="1100" kern="1200">
        <a:solidFill>
          <a:schemeClr val="tx1"/>
        </a:solidFill>
        <a:latin typeface="+mn-lt"/>
        <a:ea typeface="+mn-ea"/>
        <a:cs typeface="+mn-cs"/>
      </a:defRPr>
    </a:lvl2pPr>
    <a:lvl3pPr marL="816163" algn="l" defTabSz="408082" rtl="0" eaLnBrk="1" latinLnBrk="0" hangingPunct="1">
      <a:defRPr sz="1100" kern="1200">
        <a:solidFill>
          <a:schemeClr val="tx1"/>
        </a:solidFill>
        <a:latin typeface="+mn-lt"/>
        <a:ea typeface="+mn-ea"/>
        <a:cs typeface="+mn-cs"/>
      </a:defRPr>
    </a:lvl3pPr>
    <a:lvl4pPr marL="1224245" algn="l" defTabSz="408082" rtl="0" eaLnBrk="1" latinLnBrk="0" hangingPunct="1">
      <a:defRPr sz="1100" kern="1200">
        <a:solidFill>
          <a:schemeClr val="tx1"/>
        </a:solidFill>
        <a:latin typeface="+mn-lt"/>
        <a:ea typeface="+mn-ea"/>
        <a:cs typeface="+mn-cs"/>
      </a:defRPr>
    </a:lvl4pPr>
    <a:lvl5pPr marL="1632326" algn="l" defTabSz="408082" rtl="0" eaLnBrk="1" latinLnBrk="0" hangingPunct="1">
      <a:defRPr sz="1100" kern="1200">
        <a:solidFill>
          <a:schemeClr val="tx1"/>
        </a:solidFill>
        <a:latin typeface="+mn-lt"/>
        <a:ea typeface="+mn-ea"/>
        <a:cs typeface="+mn-cs"/>
      </a:defRPr>
    </a:lvl5pPr>
    <a:lvl6pPr marL="2040407" algn="l" defTabSz="408082" rtl="0" eaLnBrk="1" latinLnBrk="0" hangingPunct="1">
      <a:defRPr sz="1100" kern="1200">
        <a:solidFill>
          <a:schemeClr val="tx1"/>
        </a:solidFill>
        <a:latin typeface="+mn-lt"/>
        <a:ea typeface="+mn-ea"/>
        <a:cs typeface="+mn-cs"/>
      </a:defRPr>
    </a:lvl6pPr>
    <a:lvl7pPr marL="2448489" algn="l" defTabSz="408082" rtl="0" eaLnBrk="1" latinLnBrk="0" hangingPunct="1">
      <a:defRPr sz="1100" kern="1200">
        <a:solidFill>
          <a:schemeClr val="tx1"/>
        </a:solidFill>
        <a:latin typeface="+mn-lt"/>
        <a:ea typeface="+mn-ea"/>
        <a:cs typeface="+mn-cs"/>
      </a:defRPr>
    </a:lvl7pPr>
    <a:lvl8pPr marL="2856570" algn="l" defTabSz="408082" rtl="0" eaLnBrk="1" latinLnBrk="0" hangingPunct="1">
      <a:defRPr sz="1100" kern="1200">
        <a:solidFill>
          <a:schemeClr val="tx1"/>
        </a:solidFill>
        <a:latin typeface="+mn-lt"/>
        <a:ea typeface="+mn-ea"/>
        <a:cs typeface="+mn-cs"/>
      </a:defRPr>
    </a:lvl8pPr>
    <a:lvl9pPr marL="3264652" algn="l" defTabSz="40808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691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34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084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869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5837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643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84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84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71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783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681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7DCF6A5-919F-4763-B63A-C05D8F6C04AB}" type="slidenum">
              <a:rPr lang="en-US" smtClean="0"/>
              <a:t>2</a:t>
            </a:fld>
            <a:endParaRPr lang="en-US" dirty="0"/>
          </a:p>
        </p:txBody>
      </p:sp>
    </p:spTree>
    <p:extLst>
      <p:ext uri="{BB962C8B-B14F-4D97-AF65-F5344CB8AC3E}">
        <p14:creationId xmlns:p14="http://schemas.microsoft.com/office/powerpoint/2010/main" val="307211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776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722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435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599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27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536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2245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43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077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693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7DCF6A5-919F-4763-B63A-C05D8F6C04AB}" type="slidenum">
              <a:rPr lang="en-US" smtClean="0"/>
              <a:t>3</a:t>
            </a:fld>
            <a:endParaRPr lang="en-US" dirty="0"/>
          </a:p>
        </p:txBody>
      </p:sp>
    </p:spTree>
    <p:extLst>
      <p:ext uri="{BB962C8B-B14F-4D97-AF65-F5344CB8AC3E}">
        <p14:creationId xmlns:p14="http://schemas.microsoft.com/office/powerpoint/2010/main" val="103124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035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It takes anything between 1-2 months for the entire migration process. This activity includes following steps: 1) Understanding differences between legacy and current GRC modules 2) Understanding and creating profiles and profile type structure 3) Identifying control and profile relationships 4) Migrating risks, policies, controls, authority documents, citations etc. using migration utility 5) Migrating Control test definitions to indicator templates for creating manual indicators using migration utility 6) Coming up with custom scripts for other migrations if they are not available as part of out of the box migration utility 7) Migrating all legacy custom fields into new GRC modules 8) Once all the data is migrated, mapping all the right permissions/roles with all your custom roles and groups (if any) There might be other activities involved based on how the customer has set up the legacy system.</a:t>
            </a:r>
            <a:endParaRPr lang="en-US" dirty="0"/>
          </a:p>
          <a:p>
            <a:r>
              <a:rPr lang="en-US" dirty="0"/>
              <a:t>Source: ServiceNow Community HI Portal Response: https://community.servicenow.com/thread/276034?q=migrating%20GRC%20from</a:t>
            </a:r>
          </a:p>
        </p:txBody>
      </p:sp>
    </p:spTree>
    <p:extLst>
      <p:ext uri="{BB962C8B-B14F-4D97-AF65-F5344CB8AC3E}">
        <p14:creationId xmlns:p14="http://schemas.microsoft.com/office/powerpoint/2010/main" val="2557881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0712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5758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410258-1783-5743-8CE9-4D91C87BEB25}" type="slidenum">
              <a:rPr lang="en-US" smtClean="0"/>
              <a:t>34</a:t>
            </a:fld>
            <a:endParaRPr lang="en-US" dirty="0"/>
          </a:p>
        </p:txBody>
      </p:sp>
    </p:spTree>
    <p:extLst>
      <p:ext uri="{BB962C8B-B14F-4D97-AF65-F5344CB8AC3E}">
        <p14:creationId xmlns:p14="http://schemas.microsoft.com/office/powerpoint/2010/main" val="2361223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2954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410258-1783-5743-8CE9-4D91C87BEB25}" type="slidenum">
              <a:rPr lang="en-US" smtClean="0"/>
              <a:t>36</a:t>
            </a:fld>
            <a:endParaRPr lang="en-US" dirty="0"/>
          </a:p>
        </p:txBody>
      </p:sp>
    </p:spTree>
    <p:extLst>
      <p:ext uri="{BB962C8B-B14F-4D97-AF65-F5344CB8AC3E}">
        <p14:creationId xmlns:p14="http://schemas.microsoft.com/office/powerpoint/2010/main" val="877210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410258-1783-5743-8CE9-4D91C87BEB25}" type="slidenum">
              <a:rPr lang="en-US" smtClean="0"/>
              <a:t>37</a:t>
            </a:fld>
            <a:endParaRPr lang="en-US" dirty="0"/>
          </a:p>
        </p:txBody>
      </p:sp>
    </p:spTree>
    <p:extLst>
      <p:ext uri="{BB962C8B-B14F-4D97-AF65-F5344CB8AC3E}">
        <p14:creationId xmlns:p14="http://schemas.microsoft.com/office/powerpoint/2010/main" val="414511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27DCF6A5-919F-4763-B63A-C05D8F6C04AB}" type="slidenum">
              <a:rPr lang="en-US" smtClean="0"/>
              <a:t>4</a:t>
            </a:fld>
            <a:endParaRPr lang="en-US" dirty="0"/>
          </a:p>
        </p:txBody>
      </p:sp>
    </p:spTree>
    <p:extLst>
      <p:ext uri="{BB962C8B-B14F-4D97-AF65-F5344CB8AC3E}">
        <p14:creationId xmlns:p14="http://schemas.microsoft.com/office/powerpoint/2010/main" val="99568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27DCF6A5-919F-4763-B63A-C05D8F6C04AB}" type="slidenum">
              <a:rPr lang="en-US" smtClean="0"/>
              <a:t>5</a:t>
            </a:fld>
            <a:endParaRPr lang="en-US" dirty="0"/>
          </a:p>
        </p:txBody>
      </p:sp>
    </p:spTree>
    <p:extLst>
      <p:ext uri="{BB962C8B-B14F-4D97-AF65-F5344CB8AC3E}">
        <p14:creationId xmlns:p14="http://schemas.microsoft.com/office/powerpoint/2010/main" val="153265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27DCF6A5-919F-4763-B63A-C05D8F6C04AB}" type="slidenum">
              <a:rPr lang="en-US" smtClean="0"/>
              <a:t>6</a:t>
            </a:fld>
            <a:endParaRPr lang="en-US" dirty="0"/>
          </a:p>
        </p:txBody>
      </p:sp>
    </p:spTree>
    <p:extLst>
      <p:ext uri="{BB962C8B-B14F-4D97-AF65-F5344CB8AC3E}">
        <p14:creationId xmlns:p14="http://schemas.microsoft.com/office/powerpoint/2010/main" val="381483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1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27DCF6A5-919F-4763-B63A-C05D8F6C04AB}" type="slidenum">
              <a:rPr lang="en-US" smtClean="0"/>
              <a:t>7</a:t>
            </a:fld>
            <a:endParaRPr lang="en-US" dirty="0"/>
          </a:p>
        </p:txBody>
      </p:sp>
    </p:spTree>
    <p:extLst>
      <p:ext uri="{BB962C8B-B14F-4D97-AF65-F5344CB8AC3E}">
        <p14:creationId xmlns:p14="http://schemas.microsoft.com/office/powerpoint/2010/main" val="40670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24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75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AB3B59-176E-40C7-AC69-FEED0D7643F8}"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dirty="0"/>
              <a:t>Copyright © 2017 ComplianceNow, LLC</a:t>
            </a:r>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164D1-5CD7-43E9-A969-7F0ADF0964D4}"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dirty="0"/>
              <a:t>Copyright © 2017 ComplianceNow, LLC</a:t>
            </a:r>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1"/>
            <a:ext cx="9144000" cy="5233480"/>
          </a:xfrm>
          <a:prstGeom prst="rect">
            <a:avLst/>
          </a:prstGeom>
        </p:spPr>
      </p:pic>
      <p:sp>
        <p:nvSpPr>
          <p:cNvPr id="6" name="Slide Number Placeholder 5"/>
          <p:cNvSpPr>
            <a:spLocks noGrp="1"/>
          </p:cNvSpPr>
          <p:nvPr>
            <p:ph type="sldNum" sz="quarter" idx="12"/>
          </p:nvPr>
        </p:nvSpPr>
        <p:spPr/>
        <p:txBody>
          <a:bodyPr/>
          <a:lstStyle/>
          <a:p>
            <a:fld id="{9510A3FF-507C-48AC-9FF4-2420A74805AA}" type="slidenum">
              <a:rPr lang="en-US" smtClean="0"/>
              <a:t>‹#›</a:t>
            </a:fld>
            <a:endParaRPr lang="en-US" dirty="0"/>
          </a:p>
        </p:txBody>
      </p:sp>
      <p:sp>
        <p:nvSpPr>
          <p:cNvPr id="8" name="Slide Number Placeholder 5"/>
          <p:cNvSpPr txBox="1">
            <a:spLocks/>
          </p:cNvSpPr>
          <p:nvPr userDrawn="1"/>
        </p:nvSpPr>
        <p:spPr>
          <a:xfrm>
            <a:off x="6457950" y="4767264"/>
            <a:ext cx="2057400" cy="273844"/>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10A3FF-507C-48AC-9FF4-2420A74805AA}" type="slidenum">
              <a:rPr lang="en-US" sz="675" smtClean="0"/>
              <a:pPr/>
              <a:t>‹#›</a:t>
            </a:fld>
            <a:endParaRPr lang="en-US" sz="675" dirty="0"/>
          </a:p>
        </p:txBody>
      </p:sp>
      <p:sp>
        <p:nvSpPr>
          <p:cNvPr id="10" name="Rectangle 9"/>
          <p:cNvSpPr/>
          <p:nvPr userDrawn="1"/>
        </p:nvSpPr>
        <p:spPr>
          <a:xfrm>
            <a:off x="1445165" y="2270175"/>
            <a:ext cx="6075485" cy="726262"/>
          </a:xfrm>
          <a:prstGeom prst="rect">
            <a:avLst/>
          </a:prstGeom>
          <a:solidFill>
            <a:srgbClr val="000023">
              <a:alpha val="86000"/>
            </a:srgbClr>
          </a:solidFill>
        </p:spPr>
        <p:txBody>
          <a:bodyPr wrap="square" lIns="51435" tIns="25718" rIns="51435" bIns="25718" anchor="ctr">
            <a:noAutofit/>
          </a:bodyPr>
          <a:lstStyle/>
          <a:p>
            <a:pPr algn="ctr"/>
            <a:endParaRPr lang="en-US" sz="1350" dirty="0">
              <a:solidFill>
                <a:schemeClr val="bg1"/>
              </a:solidFill>
              <a:latin typeface="Arial" panose="020B0604020202020204" pitchFamily="34" charset="0"/>
              <a:cs typeface="Arial" panose="020B0604020202020204" pitchFamily="34" charset="0"/>
            </a:endParaRPr>
          </a:p>
        </p:txBody>
      </p:sp>
      <p:sp>
        <p:nvSpPr>
          <p:cNvPr id="12" name="Text Placeholder 12"/>
          <p:cNvSpPr>
            <a:spLocks noGrp="1"/>
          </p:cNvSpPr>
          <p:nvPr>
            <p:ph type="body" sz="quarter" idx="13" hasCustomPrompt="1"/>
          </p:nvPr>
        </p:nvSpPr>
        <p:spPr>
          <a:xfrm>
            <a:off x="1521070" y="2332873"/>
            <a:ext cx="5908430" cy="609662"/>
          </a:xfrm>
        </p:spPr>
        <p:txBody>
          <a:bodyPr anchor="ctr">
            <a:normAutofit/>
          </a:bodyPr>
          <a:lstStyle>
            <a:lvl1pPr marL="0" indent="0" algn="ctr">
              <a:buNone/>
              <a:defRPr sz="1575"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Enter Title Here</a:t>
            </a:r>
          </a:p>
        </p:txBody>
      </p:sp>
      <p:pic>
        <p:nvPicPr>
          <p:cNvPr id="3" name="Picture 2"/>
          <p:cNvPicPr>
            <a:picLocks noChangeAspect="1"/>
          </p:cNvPicPr>
          <p:nvPr userDrawn="1"/>
        </p:nvPicPr>
        <p:blipFill>
          <a:blip r:embed="rId3"/>
          <a:stretch>
            <a:fillRect/>
          </a:stretch>
        </p:blipFill>
        <p:spPr>
          <a:xfrm>
            <a:off x="6553200" y="1"/>
            <a:ext cx="2590800" cy="377940"/>
          </a:xfrm>
          <a:prstGeom prst="rect">
            <a:avLst/>
          </a:prstGeom>
        </p:spPr>
      </p:pic>
      <p:sp>
        <p:nvSpPr>
          <p:cNvPr id="5" name="Footer Placeholder 4"/>
          <p:cNvSpPr>
            <a:spLocks noGrp="1"/>
          </p:cNvSpPr>
          <p:nvPr>
            <p:ph type="ftr" sz="quarter" idx="11"/>
          </p:nvPr>
        </p:nvSpPr>
        <p:spPr>
          <a:xfrm>
            <a:off x="3390900" y="4869656"/>
            <a:ext cx="2895600" cy="273844"/>
          </a:xfrm>
        </p:spPr>
        <p:txBody>
          <a:bodyPr/>
          <a:lstStyle/>
          <a:p>
            <a:r>
              <a:rPr lang="en-US" dirty="0"/>
              <a:t>Copyright © 2017 ComplianceNow, LLC</a:t>
            </a:r>
          </a:p>
        </p:txBody>
      </p:sp>
    </p:spTree>
    <p:extLst>
      <p:ext uri="{BB962C8B-B14F-4D97-AF65-F5344CB8AC3E}">
        <p14:creationId xmlns:p14="http://schemas.microsoft.com/office/powerpoint/2010/main" val="254761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5" name="Rectangle 14"/>
          <p:cNvSpPr/>
          <p:nvPr userDrawn="1"/>
        </p:nvSpPr>
        <p:spPr>
          <a:xfrm>
            <a:off x="1" y="1579208"/>
            <a:ext cx="9144000" cy="1802352"/>
          </a:xfrm>
          <a:prstGeom prst="rect">
            <a:avLst/>
          </a:prstGeom>
          <a:solidFill>
            <a:srgbClr val="120024"/>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a:endParaRPr lang="en-US" sz="1688" dirty="0">
              <a:latin typeface="Lato Thin"/>
              <a:cs typeface="Lato Thin"/>
            </a:endParaRPr>
          </a:p>
        </p:txBody>
      </p:sp>
      <p:sp>
        <p:nvSpPr>
          <p:cNvPr id="6" name="Slide Number Placeholder 5"/>
          <p:cNvSpPr>
            <a:spLocks noGrp="1"/>
          </p:cNvSpPr>
          <p:nvPr>
            <p:ph type="sldNum" sz="quarter" idx="12"/>
          </p:nvPr>
        </p:nvSpPr>
        <p:spPr/>
        <p:txBody>
          <a:bodyPr/>
          <a:lstStyle/>
          <a:p>
            <a:fld id="{9510A3FF-507C-48AC-9FF4-2420A74805AA}" type="slidenum">
              <a:rPr lang="en-US" smtClean="0"/>
              <a:t>‹#›</a:t>
            </a:fld>
            <a:endParaRPr lang="en-US" dirty="0"/>
          </a:p>
        </p:txBody>
      </p:sp>
      <p:sp>
        <p:nvSpPr>
          <p:cNvPr id="13" name="Text Placeholder 12"/>
          <p:cNvSpPr>
            <a:spLocks noGrp="1"/>
          </p:cNvSpPr>
          <p:nvPr>
            <p:ph type="body" sz="quarter" idx="13" hasCustomPrompt="1"/>
          </p:nvPr>
        </p:nvSpPr>
        <p:spPr>
          <a:xfrm>
            <a:off x="193478" y="2259142"/>
            <a:ext cx="8757047" cy="473869"/>
          </a:xfrm>
        </p:spPr>
        <p:txBody>
          <a:bodyPr anchor="ctr"/>
          <a:lstStyle>
            <a:lvl1pPr marL="0" indent="0" algn="ctr">
              <a:buNone/>
              <a:defRPr sz="180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Title Here</a:t>
            </a:r>
          </a:p>
        </p:txBody>
      </p:sp>
      <p:sp>
        <p:nvSpPr>
          <p:cNvPr id="8" name="TextBox 7"/>
          <p:cNvSpPr txBox="1"/>
          <p:nvPr userDrawn="1"/>
        </p:nvSpPr>
        <p:spPr>
          <a:xfrm>
            <a:off x="6672663" y="99428"/>
            <a:ext cx="2383986" cy="400110"/>
          </a:xfrm>
          <a:prstGeom prst="rect">
            <a:avLst/>
          </a:prstGeom>
          <a:noFill/>
        </p:spPr>
        <p:txBody>
          <a:bodyPr wrap="none" rtlCol="0">
            <a:spAutoFit/>
          </a:bodyPr>
          <a:lstStyle/>
          <a:p>
            <a:r>
              <a:rPr lang="en-US" sz="2000" b="1" dirty="0">
                <a:solidFill>
                  <a:schemeClr val="tx1"/>
                </a:solidFill>
                <a:latin typeface="Kyma"/>
                <a:cs typeface="Kyma"/>
              </a:rPr>
              <a:t>Compliance</a:t>
            </a:r>
            <a:r>
              <a:rPr lang="en-US" sz="2000" b="1" dirty="0">
                <a:solidFill>
                  <a:srgbClr val="FF0000"/>
                </a:solidFill>
                <a:latin typeface="Kyma"/>
                <a:cs typeface="Kyma"/>
              </a:rPr>
              <a:t>Now</a:t>
            </a:r>
            <a:r>
              <a:rPr lang="en-US" sz="2000" b="1" dirty="0">
                <a:solidFill>
                  <a:schemeClr val="tx1"/>
                </a:solidFill>
                <a:latin typeface="Kyma"/>
                <a:cs typeface="Kyma"/>
              </a:rPr>
              <a:t>, LLC</a:t>
            </a:r>
          </a:p>
        </p:txBody>
      </p:sp>
    </p:spTree>
    <p:extLst>
      <p:ext uri="{BB962C8B-B14F-4D97-AF65-F5344CB8AC3E}">
        <p14:creationId xmlns:p14="http://schemas.microsoft.com/office/powerpoint/2010/main" val="4061647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64008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21E3E-CC63-4D8E-A7AE-560EA05AE2DB}" type="datetime1">
              <a:rPr lang="en-US" smtClean="0"/>
              <a:t>11/11/2017</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F29B4A-3DD2-3E4C-B0AE-39CB7192FD3C}" type="slidenum">
              <a:rPr lang="en-US" smtClean="0"/>
              <a:t>‹#›</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ComplianceNow, LLC</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82" r:id="rId3"/>
    <p:sldLayoutId id="2147483683"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17.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hyperlink" Target="mailto:MikeDeAndrea@ComplianceNowLLC.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mailto:Michael.DeAndrea@ComplianceNowLLC.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compliancenowll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21070" y="2290156"/>
            <a:ext cx="5908430" cy="609662"/>
          </a:xfrm>
          <a:solidFill>
            <a:schemeClr val="tx1"/>
          </a:solidFill>
        </p:spPr>
        <p:txBody>
          <a:bodyPr>
            <a:normAutofit/>
          </a:bodyPr>
          <a:lstStyle/>
          <a:p>
            <a:pPr>
              <a:lnSpc>
                <a:spcPct val="120000"/>
              </a:lnSpc>
            </a:pPr>
            <a:r>
              <a:rPr lang="en-US" sz="2138" dirty="0">
                <a:latin typeface="Lato Thin"/>
                <a:cs typeface="Lato Thin"/>
              </a:rPr>
              <a:t>Moving GRC from Geneva to Jakarta</a:t>
            </a:r>
          </a:p>
        </p:txBody>
      </p:sp>
      <p:sp>
        <p:nvSpPr>
          <p:cNvPr id="4" name="Rectangle 3"/>
          <p:cNvSpPr/>
          <p:nvPr/>
        </p:nvSpPr>
        <p:spPr>
          <a:xfrm>
            <a:off x="4503832" y="2467875"/>
            <a:ext cx="216726" cy="248209"/>
          </a:xfrm>
          <a:prstGeom prst="rect">
            <a:avLst/>
          </a:prstGeom>
        </p:spPr>
        <p:txBody>
          <a:bodyPr wrap="none">
            <a:spAutoFit/>
          </a:bodyPr>
          <a:lstStyle/>
          <a:p>
            <a:pPr defTabSz="685800">
              <a:defRPr/>
            </a:pPr>
            <a:r>
              <a:rPr lang="en-US" sz="1013" kern="0" dirty="0">
                <a:solidFill>
                  <a:srgbClr val="000000"/>
                </a:solidFill>
                <a:latin typeface="Times New Roman" panose="02020603050405020304" pitchFamily="18" charset="0"/>
              </a:rPr>
              <a:t> </a:t>
            </a:r>
            <a:endParaRPr lang="en-US" sz="1013" kern="0" dirty="0">
              <a:solidFill>
                <a:sysClr val="windowText" lastClr="000000"/>
              </a:solidFill>
            </a:endParaRPr>
          </a:p>
        </p:txBody>
      </p:sp>
      <p:sp>
        <p:nvSpPr>
          <p:cNvPr id="7" name="Rectangle 6"/>
          <p:cNvSpPr/>
          <p:nvPr/>
        </p:nvSpPr>
        <p:spPr>
          <a:xfrm>
            <a:off x="3271480" y="2849680"/>
            <a:ext cx="2601044" cy="194863"/>
          </a:xfrm>
          <a:prstGeom prst="rect">
            <a:avLst/>
          </a:prstGeom>
        </p:spPr>
        <p:txBody>
          <a:bodyPr wrap="square" lIns="51435" tIns="25718" rIns="51435" bIns="25718">
            <a:spAutoFit/>
          </a:bodyPr>
          <a:lstStyle/>
          <a:p>
            <a:pPr algn="ctr" defTabSz="685800">
              <a:lnSpc>
                <a:spcPct val="150000"/>
              </a:lnSpc>
              <a:defRPr/>
            </a:pPr>
            <a:r>
              <a:rPr lang="en-US" sz="619" b="1" kern="0" dirty="0">
                <a:solidFill>
                  <a:srgbClr val="000023"/>
                </a:solidFill>
                <a:latin typeface="Lato Light"/>
                <a:cs typeface="Lato Light"/>
              </a:rPr>
              <a:t>PHYLLIS DRUCKER  |  SR. CONSULTANT  |  954.649.4770</a:t>
            </a:r>
          </a:p>
        </p:txBody>
      </p:sp>
      <p:sp>
        <p:nvSpPr>
          <p:cNvPr id="5" name="TextBox 4"/>
          <p:cNvSpPr txBox="1"/>
          <p:nvPr/>
        </p:nvSpPr>
        <p:spPr>
          <a:xfrm>
            <a:off x="3153727" y="4889135"/>
            <a:ext cx="2916936" cy="215444"/>
          </a:xfrm>
          <a:prstGeom prst="rect">
            <a:avLst/>
          </a:prstGeom>
          <a:noFill/>
        </p:spPr>
        <p:txBody>
          <a:bodyPr wrap="square" rtlCol="0">
            <a:spAutoFit/>
          </a:bodyPr>
          <a:lstStyle/>
          <a:p>
            <a:pPr algn="ctr"/>
            <a:r>
              <a:rPr lang="en-US" sz="800" b="1" dirty="0">
                <a:solidFill>
                  <a:schemeClr val="bg1"/>
                </a:solidFill>
              </a:rPr>
              <a:t>Copyright © 2017 ComplianceNow, LLC</a:t>
            </a:r>
          </a:p>
        </p:txBody>
      </p:sp>
    </p:spTree>
    <p:extLst>
      <p:ext uri="{BB962C8B-B14F-4D97-AF65-F5344CB8AC3E}">
        <p14:creationId xmlns:p14="http://schemas.microsoft.com/office/powerpoint/2010/main" val="334253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And Replaced by Three Totally New Applications</a:t>
            </a:r>
          </a:p>
        </p:txBody>
      </p:sp>
      <p:pic>
        <p:nvPicPr>
          <p:cNvPr id="14" name="Picture 13"/>
          <p:cNvPicPr>
            <a:picLocks noChangeAspect="1"/>
          </p:cNvPicPr>
          <p:nvPr/>
        </p:nvPicPr>
        <p:blipFill>
          <a:blip r:embed="rId4"/>
          <a:stretch>
            <a:fillRect/>
          </a:stretch>
        </p:blipFill>
        <p:spPr>
          <a:xfrm>
            <a:off x="1872827" y="1606974"/>
            <a:ext cx="5478735" cy="2791306"/>
          </a:xfrm>
          <a:prstGeom prst="rect">
            <a:avLst/>
          </a:prstGeom>
        </p:spPr>
      </p:pic>
    </p:spTree>
    <p:extLst>
      <p:ext uri="{BB962C8B-B14F-4D97-AF65-F5344CB8AC3E}">
        <p14:creationId xmlns:p14="http://schemas.microsoft.com/office/powerpoint/2010/main" val="95377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that are no longer Free</a:t>
            </a:r>
          </a:p>
        </p:txBody>
      </p:sp>
      <p:sp>
        <p:nvSpPr>
          <p:cNvPr id="23" name="Rectangle 22"/>
          <p:cNvSpPr/>
          <p:nvPr/>
        </p:nvSpPr>
        <p:spPr>
          <a:xfrm>
            <a:off x="920316" y="1743713"/>
            <a:ext cx="2327126" cy="2532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357170" y="1737426"/>
            <a:ext cx="4873752" cy="2532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86873" y="2322742"/>
            <a:ext cx="2194012" cy="1077218"/>
          </a:xfrm>
          <a:prstGeom prst="rect">
            <a:avLst/>
          </a:prstGeom>
          <a:noFill/>
        </p:spPr>
        <p:txBody>
          <a:bodyPr wrap="square" rtlCol="0">
            <a:spAutoFit/>
          </a:bodyPr>
          <a:lstStyle/>
          <a:p>
            <a:pPr algn="ctr"/>
            <a:r>
              <a:rPr lang="en-US" dirty="0"/>
              <a:t>ServiceNow </a:t>
            </a:r>
            <a:br>
              <a:rPr lang="en-US" dirty="0"/>
            </a:br>
            <a:r>
              <a:rPr lang="en-US" dirty="0"/>
              <a:t>Base Subscription </a:t>
            </a:r>
            <a:br>
              <a:rPr lang="en-US" dirty="0"/>
            </a:br>
            <a:r>
              <a:rPr lang="en-US" dirty="0"/>
              <a:t>(included GRC)</a:t>
            </a:r>
          </a:p>
          <a:p>
            <a:pPr algn="ctr"/>
            <a:r>
              <a:rPr lang="en-US" b="1" dirty="0">
                <a:solidFill>
                  <a:schemeClr val="accent3">
                    <a:lumMod val="75000"/>
                  </a:schemeClr>
                </a:solidFill>
              </a:rPr>
              <a:t>$$$$</a:t>
            </a:r>
          </a:p>
        </p:txBody>
      </p:sp>
      <p:sp>
        <p:nvSpPr>
          <p:cNvPr id="26" name="TextBox 25"/>
          <p:cNvSpPr txBox="1"/>
          <p:nvPr/>
        </p:nvSpPr>
        <p:spPr>
          <a:xfrm>
            <a:off x="3357170" y="2609865"/>
            <a:ext cx="1920240" cy="830997"/>
          </a:xfrm>
          <a:prstGeom prst="rect">
            <a:avLst/>
          </a:prstGeom>
          <a:noFill/>
        </p:spPr>
        <p:txBody>
          <a:bodyPr wrap="square" rtlCol="0">
            <a:spAutoFit/>
          </a:bodyPr>
          <a:lstStyle/>
          <a:p>
            <a:pPr algn="ctr"/>
            <a:r>
              <a:rPr lang="en-US" dirty="0"/>
              <a:t>ServiceNow </a:t>
            </a:r>
            <a:br>
              <a:rPr lang="en-US" dirty="0"/>
            </a:br>
            <a:r>
              <a:rPr lang="en-US" dirty="0"/>
              <a:t>Base Subscription</a:t>
            </a:r>
          </a:p>
          <a:p>
            <a:pPr algn="ctr"/>
            <a:r>
              <a:rPr lang="en-US" b="1" dirty="0">
                <a:solidFill>
                  <a:srgbClr val="92D050"/>
                </a:solidFill>
              </a:rPr>
              <a:t>$$$$</a:t>
            </a:r>
          </a:p>
        </p:txBody>
      </p:sp>
      <p:sp>
        <p:nvSpPr>
          <p:cNvPr id="27" name="TextBox 26"/>
          <p:cNvSpPr txBox="1"/>
          <p:nvPr/>
        </p:nvSpPr>
        <p:spPr>
          <a:xfrm>
            <a:off x="5807762" y="2111979"/>
            <a:ext cx="2313432" cy="523220"/>
          </a:xfrm>
          <a:prstGeom prst="rect">
            <a:avLst/>
          </a:prstGeom>
          <a:noFill/>
        </p:spPr>
        <p:txBody>
          <a:bodyPr wrap="square" rtlCol="0">
            <a:spAutoFit/>
          </a:bodyPr>
          <a:lstStyle/>
          <a:p>
            <a:r>
              <a:rPr lang="en-US" sz="1200" dirty="0"/>
              <a:t>Policy &amp; Compliance Subscription</a:t>
            </a:r>
          </a:p>
          <a:p>
            <a:r>
              <a:rPr lang="en-US" sz="1200" b="1" dirty="0">
                <a:solidFill>
                  <a:srgbClr val="92D050"/>
                </a:solidFill>
              </a:rPr>
              <a:t>                     </a:t>
            </a:r>
            <a:r>
              <a:rPr lang="en-US" b="1" dirty="0">
                <a:solidFill>
                  <a:schemeClr val="accent3">
                    <a:lumMod val="75000"/>
                  </a:schemeClr>
                </a:solidFill>
              </a:rPr>
              <a:t>$$$</a:t>
            </a:r>
          </a:p>
        </p:txBody>
      </p:sp>
      <p:sp>
        <p:nvSpPr>
          <p:cNvPr id="28" name="TextBox 27"/>
          <p:cNvSpPr txBox="1"/>
          <p:nvPr/>
        </p:nvSpPr>
        <p:spPr>
          <a:xfrm>
            <a:off x="5807762" y="2762961"/>
            <a:ext cx="2688336" cy="523220"/>
          </a:xfrm>
          <a:prstGeom prst="rect">
            <a:avLst/>
          </a:prstGeom>
          <a:noFill/>
        </p:spPr>
        <p:txBody>
          <a:bodyPr wrap="square" rtlCol="0">
            <a:spAutoFit/>
          </a:bodyPr>
          <a:lstStyle/>
          <a:p>
            <a:r>
              <a:rPr lang="en-US" sz="1200" dirty="0"/>
              <a:t>Risk Management Subscription</a:t>
            </a:r>
          </a:p>
          <a:p>
            <a:r>
              <a:rPr lang="en-US" sz="1200" dirty="0">
                <a:solidFill>
                  <a:srgbClr val="92D050"/>
                </a:solidFill>
              </a:rPr>
              <a:t>                      </a:t>
            </a:r>
            <a:r>
              <a:rPr lang="en-US" b="1" dirty="0">
                <a:solidFill>
                  <a:schemeClr val="accent3">
                    <a:lumMod val="75000"/>
                  </a:schemeClr>
                </a:solidFill>
              </a:rPr>
              <a:t>$$$</a:t>
            </a:r>
          </a:p>
        </p:txBody>
      </p:sp>
      <p:sp>
        <p:nvSpPr>
          <p:cNvPr id="29" name="TextBox 28"/>
          <p:cNvSpPr txBox="1"/>
          <p:nvPr/>
        </p:nvSpPr>
        <p:spPr>
          <a:xfrm>
            <a:off x="5807762" y="3458176"/>
            <a:ext cx="2717270" cy="523220"/>
          </a:xfrm>
          <a:prstGeom prst="rect">
            <a:avLst/>
          </a:prstGeom>
          <a:noFill/>
        </p:spPr>
        <p:txBody>
          <a:bodyPr wrap="square" rtlCol="0">
            <a:spAutoFit/>
          </a:bodyPr>
          <a:lstStyle/>
          <a:p>
            <a:r>
              <a:rPr lang="en-US" sz="1200" dirty="0"/>
              <a:t>Audit Management Subscription</a:t>
            </a:r>
          </a:p>
          <a:p>
            <a:r>
              <a:rPr lang="en-US" sz="1200" b="1" dirty="0">
                <a:solidFill>
                  <a:schemeClr val="accent3">
                    <a:lumMod val="75000"/>
                  </a:schemeClr>
                </a:solidFill>
              </a:rPr>
              <a:t>                     </a:t>
            </a:r>
            <a:r>
              <a:rPr lang="en-US" b="1" dirty="0">
                <a:solidFill>
                  <a:schemeClr val="accent3">
                    <a:lumMod val="75000"/>
                  </a:schemeClr>
                </a:solidFill>
              </a:rPr>
              <a:t>$$$</a:t>
            </a:r>
          </a:p>
        </p:txBody>
      </p:sp>
      <p:sp>
        <p:nvSpPr>
          <p:cNvPr id="30" name="TextBox 29"/>
          <p:cNvSpPr txBox="1"/>
          <p:nvPr/>
        </p:nvSpPr>
        <p:spPr>
          <a:xfrm>
            <a:off x="1086136" y="1750000"/>
            <a:ext cx="1914917" cy="338554"/>
          </a:xfrm>
          <a:prstGeom prst="rect">
            <a:avLst/>
          </a:prstGeom>
          <a:noFill/>
        </p:spPr>
        <p:txBody>
          <a:bodyPr wrap="square" rtlCol="0">
            <a:spAutoFit/>
          </a:bodyPr>
          <a:lstStyle/>
          <a:p>
            <a:pPr algn="ctr"/>
            <a:r>
              <a:rPr lang="en-US" b="1" dirty="0"/>
              <a:t>Geneva</a:t>
            </a:r>
          </a:p>
        </p:txBody>
      </p:sp>
      <p:sp>
        <p:nvSpPr>
          <p:cNvPr id="31" name="TextBox 30"/>
          <p:cNvSpPr txBox="1"/>
          <p:nvPr/>
        </p:nvSpPr>
        <p:spPr>
          <a:xfrm>
            <a:off x="4850303" y="1716090"/>
            <a:ext cx="1914917" cy="338554"/>
          </a:xfrm>
          <a:prstGeom prst="rect">
            <a:avLst/>
          </a:prstGeom>
          <a:noFill/>
        </p:spPr>
        <p:txBody>
          <a:bodyPr wrap="square" rtlCol="0">
            <a:spAutoFit/>
          </a:bodyPr>
          <a:lstStyle/>
          <a:p>
            <a:pPr algn="ctr"/>
            <a:r>
              <a:rPr lang="en-US" b="1" dirty="0"/>
              <a:t>Jakarta</a:t>
            </a:r>
          </a:p>
        </p:txBody>
      </p:sp>
    </p:spTree>
    <p:extLst>
      <p:ext uri="{BB962C8B-B14F-4D97-AF65-F5344CB8AC3E}">
        <p14:creationId xmlns:p14="http://schemas.microsoft.com/office/powerpoint/2010/main" val="84866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and Neither is the UCF</a:t>
            </a:r>
          </a:p>
        </p:txBody>
      </p:sp>
      <p:sp>
        <p:nvSpPr>
          <p:cNvPr id="8" name="TextBox 7"/>
          <p:cNvSpPr txBox="1"/>
          <p:nvPr/>
        </p:nvSpPr>
        <p:spPr>
          <a:xfrm>
            <a:off x="612602" y="1650954"/>
            <a:ext cx="5276134" cy="2862322"/>
          </a:xfrm>
          <a:prstGeom prst="rect">
            <a:avLst/>
          </a:prstGeom>
          <a:noFill/>
        </p:spPr>
        <p:txBody>
          <a:bodyPr wrap="square" rtlCol="0">
            <a:spAutoFit/>
          </a:bodyPr>
          <a:lstStyle/>
          <a:p>
            <a:pPr marL="285750" indent="-285750">
              <a:buFont typeface="Arial" panose="020B0604020202020204" pitchFamily="34" charset="0"/>
              <a:buChar char="•"/>
              <a:tabLst>
                <a:tab pos="7543800" algn="l"/>
              </a:tabLst>
            </a:pPr>
            <a:r>
              <a:rPr lang="en-US" dirty="0"/>
              <a:t>Before Helsinki, you could access the Unified Compliance Framework from within the GRC application, browse the available compliance frameworks, and download the authority documents, citations, and controls you needed – all for free.</a:t>
            </a:r>
          </a:p>
          <a:p>
            <a:pPr>
              <a:tabLst>
                <a:tab pos="7543800" algn="l"/>
              </a:tabLst>
            </a:pPr>
            <a:endParaRPr lang="en-US" dirty="0"/>
          </a:p>
          <a:p>
            <a:pPr marL="285750" indent="-285750">
              <a:buFont typeface="Arial" panose="020B0604020202020204" pitchFamily="34" charset="0"/>
              <a:buChar char="•"/>
              <a:tabLst>
                <a:tab pos="7543800" algn="l"/>
              </a:tabLst>
            </a:pPr>
            <a:r>
              <a:rPr lang="en-US" dirty="0"/>
              <a:t>After Helsinki, you now need to subscribe to the UCF.</a:t>
            </a:r>
          </a:p>
          <a:p>
            <a:pPr marL="693832" lvl="1" indent="-285750">
              <a:buFont typeface="Arial" panose="020B0604020202020204" pitchFamily="34" charset="0"/>
              <a:buChar char="•"/>
              <a:tabLst>
                <a:tab pos="3317875" algn="l"/>
                <a:tab pos="7543800" algn="l"/>
              </a:tabLst>
            </a:pPr>
            <a:r>
              <a:rPr lang="en-US" sz="1200" dirty="0"/>
              <a:t>Basic subscription:	 $4,995 per year</a:t>
            </a:r>
          </a:p>
          <a:p>
            <a:pPr marL="693832" lvl="1" indent="-285750">
              <a:buFont typeface="Arial" panose="020B0604020202020204" pitchFamily="34" charset="0"/>
              <a:buChar char="•"/>
              <a:tabLst>
                <a:tab pos="3317875" algn="l"/>
                <a:tab pos="7543800" algn="l"/>
              </a:tabLst>
            </a:pPr>
            <a:r>
              <a:rPr lang="en-US" sz="1200" dirty="0"/>
              <a:t>Additional builds: 	      $99 each</a:t>
            </a:r>
          </a:p>
          <a:p>
            <a:pPr marL="693832" lvl="1" indent="-285750">
              <a:buFont typeface="Arial" panose="020B0604020202020204" pitchFamily="34" charset="0"/>
              <a:buChar char="•"/>
              <a:tabLst>
                <a:tab pos="3317875" algn="l"/>
                <a:tab pos="7543800" algn="l"/>
              </a:tabLst>
            </a:pPr>
            <a:r>
              <a:rPr lang="en-US" sz="1200" dirty="0"/>
              <a:t>Additional users: 	      $99 each</a:t>
            </a:r>
          </a:p>
          <a:p>
            <a:pPr marL="693832" lvl="1" indent="-285750">
              <a:buFont typeface="Arial" panose="020B0604020202020204" pitchFamily="34" charset="0"/>
              <a:buChar char="•"/>
              <a:tabLst>
                <a:tab pos="3317875" algn="l"/>
                <a:tab pos="7543800" algn="l"/>
              </a:tabLst>
            </a:pPr>
            <a:r>
              <a:rPr lang="en-US" sz="1200" dirty="0"/>
              <a:t>Custom Compliance Template: 	$5,000 each.</a:t>
            </a:r>
          </a:p>
          <a:p>
            <a:endParaRPr lang="en-US" sz="1000" dirty="0"/>
          </a:p>
          <a:p>
            <a:r>
              <a:rPr lang="en-US" sz="1000" dirty="0"/>
              <a:t>Note: Please check with your UCF rep for current pricing.</a:t>
            </a:r>
          </a:p>
        </p:txBody>
      </p:sp>
      <p:pic>
        <p:nvPicPr>
          <p:cNvPr id="15" name="Picture 14"/>
          <p:cNvPicPr>
            <a:picLocks noChangeAspect="1"/>
          </p:cNvPicPr>
          <p:nvPr/>
        </p:nvPicPr>
        <p:blipFill>
          <a:blip r:embed="rId4"/>
          <a:stretch>
            <a:fillRect/>
          </a:stretch>
        </p:blipFill>
        <p:spPr>
          <a:xfrm>
            <a:off x="6132391" y="1866066"/>
            <a:ext cx="2011288" cy="1932585"/>
          </a:xfrm>
          <a:prstGeom prst="rect">
            <a:avLst/>
          </a:prstGeom>
          <a:ln>
            <a:solidFill>
              <a:schemeClr val="tx1"/>
            </a:solidFill>
          </a:ln>
        </p:spPr>
      </p:pic>
    </p:spTree>
    <p:extLst>
      <p:ext uri="{BB962C8B-B14F-4D97-AF65-F5344CB8AC3E}">
        <p14:creationId xmlns:p14="http://schemas.microsoft.com/office/powerpoint/2010/main" val="112767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Most of the Old Familiar Modules were Deleted …</a:t>
            </a:r>
          </a:p>
        </p:txBody>
      </p:sp>
      <p:graphicFrame>
        <p:nvGraphicFramePr>
          <p:cNvPr id="14" name="Table 13"/>
          <p:cNvGraphicFramePr>
            <a:graphicFrameLocks noGrp="1"/>
          </p:cNvGraphicFramePr>
          <p:nvPr>
            <p:extLst>
              <p:ext uri="{D42A27DB-BD31-4B8C-83A1-F6EECF244321}">
                <p14:modId xmlns:p14="http://schemas.microsoft.com/office/powerpoint/2010/main" val="1705868773"/>
              </p:ext>
            </p:extLst>
          </p:nvPr>
        </p:nvGraphicFramePr>
        <p:xfrm>
          <a:off x="1097289" y="1570397"/>
          <a:ext cx="6949421" cy="2813532"/>
        </p:xfrm>
        <a:graphic>
          <a:graphicData uri="http://schemas.openxmlformats.org/drawingml/2006/table">
            <a:tbl>
              <a:tblPr firstRow="1" bandRow="1">
                <a:tableStyleId>{5C22544A-7EE6-4342-B048-85BDC9FD1C3A}</a:tableStyleId>
              </a:tblPr>
              <a:tblGrid>
                <a:gridCol w="1572769">
                  <a:extLst>
                    <a:ext uri="{9D8B030D-6E8A-4147-A177-3AD203B41FA5}">
                      <a16:colId xmlns:a16="http://schemas.microsoft.com/office/drawing/2014/main" val="825529898"/>
                    </a:ext>
                  </a:extLst>
                </a:gridCol>
                <a:gridCol w="5376652">
                  <a:extLst>
                    <a:ext uri="{9D8B030D-6E8A-4147-A177-3AD203B41FA5}">
                      <a16:colId xmlns:a16="http://schemas.microsoft.com/office/drawing/2014/main" val="4105882052"/>
                    </a:ext>
                  </a:extLst>
                </a:gridCol>
              </a:tblGrid>
              <a:tr h="0">
                <a:tc gridSpan="2">
                  <a:txBody>
                    <a:bodyPr/>
                    <a:lstStyle/>
                    <a:p>
                      <a:pPr algn="ctr"/>
                      <a:endParaRPr lang="en-US" sz="200" dirty="0"/>
                    </a:p>
                  </a:txBody>
                  <a:tcPr/>
                </a:tc>
                <a:tc hMerge="1">
                  <a:txBody>
                    <a:bodyPr/>
                    <a:lstStyle/>
                    <a:p>
                      <a:endParaRPr lang="en-US" sz="1400" dirty="0"/>
                    </a:p>
                  </a:txBody>
                  <a:tcPr/>
                </a:tc>
                <a:extLst>
                  <a:ext uri="{0D108BD9-81ED-4DB2-BD59-A6C34878D82A}">
                    <a16:rowId xmlns:a16="http://schemas.microsoft.com/office/drawing/2014/main" val="554903593"/>
                  </a:ext>
                </a:extLst>
              </a:tr>
              <a:tr h="413871">
                <a:tc rowSpan="8">
                  <a:txBody>
                    <a:bodyPr/>
                    <a:lstStyle/>
                    <a:p>
                      <a:pPr marL="285750" indent="-285750">
                        <a:spcAft>
                          <a:spcPts val="600"/>
                        </a:spcAft>
                        <a:buFont typeface="Arial" panose="020B0604020202020204" pitchFamily="34" charset="0"/>
                        <a:buChar char="•"/>
                      </a:pPr>
                      <a:endParaRPr lang="en-US" sz="1400" dirty="0"/>
                    </a:p>
                  </a:txBody>
                  <a:tcPr/>
                </a:tc>
                <a:tc>
                  <a:txBody>
                    <a:bodyPr/>
                    <a:lstStyle/>
                    <a:p>
                      <a:pPr marL="285750" indent="-285750">
                        <a:spcAft>
                          <a:spcPts val="0"/>
                        </a:spcAft>
                        <a:buFont typeface="Arial" panose="020B0604020202020204" pitchFamily="34" charset="0"/>
                        <a:buChar char="•"/>
                      </a:pPr>
                      <a:r>
                        <a:rPr lang="en-US" sz="1200" dirty="0"/>
                        <a:t>The “My GRC” reporting modules are gone.  Replaced by a Compliance Overview Dashboard and a Policy Overview Dashboard.</a:t>
                      </a:r>
                    </a:p>
                  </a:txBody>
                  <a:tcPr/>
                </a:tc>
                <a:extLst>
                  <a:ext uri="{0D108BD9-81ED-4DB2-BD59-A6C34878D82A}">
                    <a16:rowId xmlns:a16="http://schemas.microsoft.com/office/drawing/2014/main" val="1917673477"/>
                  </a:ext>
                </a:extLst>
              </a:tr>
              <a:tr h="413871">
                <a:tc vMerge="1">
                  <a:txBody>
                    <a:bodyPr/>
                    <a:lstStyle/>
                    <a:p>
                      <a:pPr marL="285750" indent="-285750">
                        <a:spcAft>
                          <a:spcPts val="600"/>
                        </a:spcAft>
                        <a:buFont typeface="Arial" panose="020B0604020202020204" pitchFamily="34" charset="0"/>
                        <a:buChar char="•"/>
                      </a:pPr>
                      <a:endParaRPr lang="en-US" sz="1400" baseline="0" dirty="0"/>
                    </a:p>
                  </a:txBody>
                  <a:tcPr/>
                </a:tc>
                <a:tc>
                  <a:txBody>
                    <a:bodyPr/>
                    <a:lstStyle/>
                    <a:p>
                      <a:pPr marL="285750" indent="-285750">
                        <a:spcAft>
                          <a:spcPts val="0"/>
                        </a:spcAft>
                        <a:buFont typeface="Arial" panose="020B0604020202020204" pitchFamily="34" charset="0"/>
                        <a:buChar char="•"/>
                      </a:pPr>
                      <a:r>
                        <a:rPr lang="en-US" sz="1200" dirty="0"/>
                        <a:t>The</a:t>
                      </a:r>
                      <a:r>
                        <a:rPr lang="en-US" sz="1200" baseline="0" dirty="0"/>
                        <a:t> Policies, Standards, and Standard Operating Procedures modules are gone.  Replaced by a new Policies and Procedures module.</a:t>
                      </a:r>
                    </a:p>
                  </a:txBody>
                  <a:tcPr/>
                </a:tc>
                <a:extLst>
                  <a:ext uri="{0D108BD9-81ED-4DB2-BD59-A6C34878D82A}">
                    <a16:rowId xmlns:a16="http://schemas.microsoft.com/office/drawing/2014/main" val="3912504053"/>
                  </a:ext>
                </a:extLst>
              </a:tr>
              <a:tr h="296202">
                <a:tc vMerge="1">
                  <a:txBody>
                    <a:bodyPr/>
                    <a:lstStyle/>
                    <a:p>
                      <a:pPr marL="285750" indent="-285750">
                        <a:spcAft>
                          <a:spcPts val="600"/>
                        </a:spcAft>
                        <a:buFont typeface="Arial" panose="020B0604020202020204" pitchFamily="34" charset="0"/>
                        <a:buChar char="•"/>
                      </a:pPr>
                      <a:endParaRPr lang="en-US" sz="1400" baseline="0" dirty="0"/>
                    </a:p>
                  </a:txBody>
                  <a:tcPr/>
                </a:tc>
                <a:tc>
                  <a:txBody>
                    <a:bodyPr/>
                    <a:lstStyle/>
                    <a:p>
                      <a:pPr marL="285750" indent="-285750">
                        <a:spcAft>
                          <a:spcPts val="0"/>
                        </a:spcAft>
                        <a:buFont typeface="Arial" panose="020B0604020202020204" pitchFamily="34" charset="0"/>
                        <a:buChar char="•"/>
                      </a:pPr>
                      <a:r>
                        <a:rPr lang="en-US" sz="1200" baseline="0" dirty="0"/>
                        <a:t>Risks is gone.  It was split out into its own application.</a:t>
                      </a:r>
                    </a:p>
                  </a:txBody>
                  <a:tcPr/>
                </a:tc>
                <a:extLst>
                  <a:ext uri="{0D108BD9-81ED-4DB2-BD59-A6C34878D82A}">
                    <a16:rowId xmlns:a16="http://schemas.microsoft.com/office/drawing/2014/main" val="1435489858"/>
                  </a:ext>
                </a:extLst>
              </a:tr>
              <a:tr h="296202">
                <a:tc vMerge="1">
                  <a:txBody>
                    <a:bodyPr/>
                    <a:lstStyle/>
                    <a:p>
                      <a:pPr marL="285750" indent="-285750">
                        <a:spcAft>
                          <a:spcPts val="600"/>
                        </a:spcAft>
                        <a:buFont typeface="Arial" panose="020B0604020202020204" pitchFamily="34" charset="0"/>
                        <a:buChar char="•"/>
                      </a:pPr>
                      <a:endParaRPr lang="en-US" sz="1400" baseline="0" dirty="0"/>
                    </a:p>
                  </a:txBody>
                  <a:tcPr/>
                </a:tc>
                <a:tc>
                  <a:txBody>
                    <a:bodyPr/>
                    <a:lstStyle/>
                    <a:p>
                      <a:pPr marL="285750" indent="-285750">
                        <a:spcAft>
                          <a:spcPts val="0"/>
                        </a:spcAft>
                        <a:buFont typeface="Arial" panose="020B0604020202020204" pitchFamily="34" charset="0"/>
                        <a:buChar char="•"/>
                      </a:pPr>
                      <a:r>
                        <a:rPr lang="en-US" sz="1200" baseline="0" dirty="0"/>
                        <a:t>Controls are still there but have been totally redefined.</a:t>
                      </a:r>
                    </a:p>
                  </a:txBody>
                  <a:tcPr/>
                </a:tc>
                <a:extLst>
                  <a:ext uri="{0D108BD9-81ED-4DB2-BD59-A6C34878D82A}">
                    <a16:rowId xmlns:a16="http://schemas.microsoft.com/office/drawing/2014/main" val="4126552313"/>
                  </a:ext>
                </a:extLst>
              </a:tr>
              <a:tr h="296202">
                <a:tc vMerge="1">
                  <a:txBody>
                    <a:bodyPr/>
                    <a:lstStyle/>
                    <a:p>
                      <a:pPr marL="285750" indent="-285750">
                        <a:spcAft>
                          <a:spcPts val="600"/>
                        </a:spcAft>
                        <a:buFont typeface="Arial" panose="020B0604020202020204" pitchFamily="34" charset="0"/>
                        <a:buChar char="•"/>
                      </a:pPr>
                      <a:endParaRPr lang="en-US" sz="1400" baseline="0" dirty="0"/>
                    </a:p>
                  </a:txBody>
                  <a:tcPr/>
                </a:tc>
                <a:tc>
                  <a:txBody>
                    <a:bodyPr/>
                    <a:lstStyle/>
                    <a:p>
                      <a:pPr marL="285750" indent="-285750">
                        <a:spcAft>
                          <a:spcPts val="0"/>
                        </a:spcAft>
                        <a:buFont typeface="Arial" panose="020B0604020202020204" pitchFamily="34" charset="0"/>
                        <a:buChar char="•"/>
                      </a:pPr>
                      <a:r>
                        <a:rPr lang="en-US" sz="1200" baseline="0" dirty="0"/>
                        <a:t>Control Tests have been replaced by “Indicators.”</a:t>
                      </a:r>
                    </a:p>
                  </a:txBody>
                  <a:tcPr/>
                </a:tc>
                <a:extLst>
                  <a:ext uri="{0D108BD9-81ED-4DB2-BD59-A6C34878D82A}">
                    <a16:rowId xmlns:a16="http://schemas.microsoft.com/office/drawing/2014/main" val="1732795766"/>
                  </a:ext>
                </a:extLst>
              </a:tr>
              <a:tr h="296202">
                <a:tc vMerge="1">
                  <a:txBody>
                    <a:bodyPr/>
                    <a:lstStyle/>
                    <a:p>
                      <a:pPr marL="285750" indent="-285750">
                        <a:spcAft>
                          <a:spcPts val="600"/>
                        </a:spcAft>
                        <a:buFont typeface="Arial" panose="020B0604020202020204" pitchFamily="34" charset="0"/>
                        <a:buChar char="•"/>
                      </a:pPr>
                      <a:endParaRPr lang="en-US" sz="1400" baseline="0" dirty="0"/>
                    </a:p>
                  </a:txBody>
                  <a:tcPr/>
                </a:tc>
                <a:tc>
                  <a:txBody>
                    <a:bodyPr/>
                    <a:lstStyle/>
                    <a:p>
                      <a:pPr marL="285750" indent="-285750">
                        <a:spcAft>
                          <a:spcPts val="0"/>
                        </a:spcAft>
                        <a:buFont typeface="Arial" panose="020B0604020202020204" pitchFamily="34" charset="0"/>
                        <a:buChar char="•"/>
                      </a:pPr>
                      <a:r>
                        <a:rPr lang="en-US" sz="1200" baseline="0" dirty="0"/>
                        <a:t>Audits is gone.  It was split out into its own application.</a:t>
                      </a:r>
                    </a:p>
                  </a:txBody>
                  <a:tcPr/>
                </a:tc>
                <a:extLst>
                  <a:ext uri="{0D108BD9-81ED-4DB2-BD59-A6C34878D82A}">
                    <a16:rowId xmlns:a16="http://schemas.microsoft.com/office/drawing/2014/main" val="3800640621"/>
                  </a:ext>
                </a:extLst>
              </a:tr>
              <a:tr h="296202">
                <a:tc vMerge="1">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Authority documents are still there.</a:t>
                      </a:r>
                      <a:endParaRPr lang="en-US" sz="1200" dirty="0"/>
                    </a:p>
                  </a:txBody>
                  <a:tcPr/>
                </a:tc>
                <a:extLst>
                  <a:ext uri="{0D108BD9-81ED-4DB2-BD59-A6C34878D82A}">
                    <a16:rowId xmlns:a16="http://schemas.microsoft.com/office/drawing/2014/main" val="1348098720"/>
                  </a:ext>
                </a:extLst>
              </a:tr>
              <a:tr h="296202">
                <a:tc vMerge="1">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Administration modules have totally changed.</a:t>
                      </a:r>
                      <a:endParaRPr lang="en-US" sz="1200" dirty="0"/>
                    </a:p>
                  </a:txBody>
                  <a:tcPr/>
                </a:tc>
                <a:extLst>
                  <a:ext uri="{0D108BD9-81ED-4DB2-BD59-A6C34878D82A}">
                    <a16:rowId xmlns:a16="http://schemas.microsoft.com/office/drawing/2014/main" val="342520690"/>
                  </a:ext>
                </a:extLst>
              </a:tr>
            </a:tbl>
          </a:graphicData>
        </a:graphic>
      </p:graphicFrame>
      <p:pic>
        <p:nvPicPr>
          <p:cNvPr id="2" name="Picture 1"/>
          <p:cNvPicPr>
            <a:picLocks noChangeAspect="1"/>
          </p:cNvPicPr>
          <p:nvPr/>
        </p:nvPicPr>
        <p:blipFill>
          <a:blip r:embed="rId4"/>
          <a:stretch>
            <a:fillRect/>
          </a:stretch>
        </p:blipFill>
        <p:spPr>
          <a:xfrm>
            <a:off x="1097288" y="1606974"/>
            <a:ext cx="1572759" cy="2776955"/>
          </a:xfrm>
          <a:prstGeom prst="rect">
            <a:avLst/>
          </a:prstGeom>
        </p:spPr>
      </p:pic>
    </p:spTree>
    <p:extLst>
      <p:ext uri="{BB962C8B-B14F-4D97-AF65-F5344CB8AC3E}">
        <p14:creationId xmlns:p14="http://schemas.microsoft.com/office/powerpoint/2010/main" val="54594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or Redesigned and Replaced by New Modules</a:t>
            </a:r>
          </a:p>
        </p:txBody>
      </p:sp>
      <p:pic>
        <p:nvPicPr>
          <p:cNvPr id="3" name="Picture 2"/>
          <p:cNvPicPr>
            <a:picLocks noChangeAspect="1"/>
          </p:cNvPicPr>
          <p:nvPr/>
        </p:nvPicPr>
        <p:blipFill>
          <a:blip r:embed="rId4"/>
          <a:stretch>
            <a:fillRect/>
          </a:stretch>
        </p:blipFill>
        <p:spPr>
          <a:xfrm>
            <a:off x="1657079" y="1563462"/>
            <a:ext cx="5910232" cy="2874616"/>
          </a:xfrm>
          <a:prstGeom prst="rect">
            <a:avLst/>
          </a:prstGeom>
        </p:spPr>
      </p:pic>
      <p:sp>
        <p:nvSpPr>
          <p:cNvPr id="14" name="TextBox 13">
            <a:extLst>
              <a:ext uri="{FF2B5EF4-FFF2-40B4-BE49-F238E27FC236}">
                <a16:creationId xmlns:a16="http://schemas.microsoft.com/office/drawing/2014/main" id="{8B3BE184-952E-4DDC-852C-7B3B51F179A8}"/>
              </a:ext>
            </a:extLst>
          </p:cNvPr>
          <p:cNvSpPr txBox="1"/>
          <p:nvPr/>
        </p:nvSpPr>
        <p:spPr>
          <a:xfrm>
            <a:off x="1954636" y="2827677"/>
            <a:ext cx="4983708" cy="338554"/>
          </a:xfrm>
          <a:prstGeom prst="rect">
            <a:avLst/>
          </a:prstGeom>
          <a:solidFill>
            <a:schemeClr val="tx2">
              <a:lumMod val="50000"/>
            </a:schemeClr>
          </a:solidFill>
        </p:spPr>
        <p:txBody>
          <a:bodyPr wrap="square" rtlCol="0">
            <a:spAutoFit/>
          </a:bodyPr>
          <a:lstStyle/>
          <a:p>
            <a:pPr algn="ctr"/>
            <a:r>
              <a:rPr lang="en-US" dirty="0">
                <a:solidFill>
                  <a:schemeClr val="bg1"/>
                </a:solidFill>
              </a:rPr>
              <a:t>… that have different features than the old.</a:t>
            </a:r>
          </a:p>
        </p:txBody>
      </p:sp>
    </p:spTree>
    <p:extLst>
      <p:ext uri="{BB962C8B-B14F-4D97-AF65-F5344CB8AC3E}">
        <p14:creationId xmlns:p14="http://schemas.microsoft.com/office/powerpoint/2010/main" val="38832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and have Different Application Scopes</a:t>
            </a:r>
          </a:p>
        </p:txBody>
      </p:sp>
      <p:sp>
        <p:nvSpPr>
          <p:cNvPr id="2" name="Rectangle 1">
            <a:extLst>
              <a:ext uri="{FF2B5EF4-FFF2-40B4-BE49-F238E27FC236}">
                <a16:creationId xmlns:a16="http://schemas.microsoft.com/office/drawing/2014/main" id="{B6083C10-EED6-40A1-A553-02C2D0A68873}"/>
              </a:ext>
            </a:extLst>
          </p:cNvPr>
          <p:cNvSpPr/>
          <p:nvPr/>
        </p:nvSpPr>
        <p:spPr>
          <a:xfrm>
            <a:off x="1160711" y="2059207"/>
            <a:ext cx="1322429" cy="701731"/>
          </a:xfrm>
          <a:prstGeom prst="rect">
            <a:avLst/>
          </a:prstGeom>
        </p:spPr>
        <p:txBody>
          <a:bodyPr wrap="square">
            <a:spAutoFit/>
          </a:bodyPr>
          <a:lstStyle/>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Attestations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Planned Task</a:t>
            </a:r>
          </a:p>
          <a:p>
            <a:pPr marL="168275" marR="0" lvl="0" indent="-168275">
              <a:lnSpc>
                <a:spcPct val="110000"/>
              </a:lnSpc>
              <a:spcBef>
                <a:spcPts val="0"/>
              </a:spcBef>
              <a:spcAft>
                <a:spcPts val="600"/>
              </a:spcAft>
              <a:buFont typeface="Symbol" panose="05050102010706020507" pitchFamily="18" charset="2"/>
              <a:buChar char=""/>
            </a:pPr>
            <a:r>
              <a:rPr lang="en-US" sz="1200" dirty="0">
                <a:latin typeface="+mj-lt"/>
                <a:ea typeface="Times New Roman" panose="02020603050405020304" pitchFamily="18" charset="0"/>
              </a:rPr>
              <a:t>Task</a:t>
            </a:r>
          </a:p>
        </p:txBody>
      </p:sp>
      <p:sp>
        <p:nvSpPr>
          <p:cNvPr id="16" name="Rectangle 15">
            <a:extLst>
              <a:ext uri="{FF2B5EF4-FFF2-40B4-BE49-F238E27FC236}">
                <a16:creationId xmlns:a16="http://schemas.microsoft.com/office/drawing/2014/main" id="{BE0526C7-F49C-4FAB-902B-2CACA1149F71}"/>
              </a:ext>
            </a:extLst>
          </p:cNvPr>
          <p:cNvSpPr/>
          <p:nvPr/>
        </p:nvSpPr>
        <p:spPr>
          <a:xfrm>
            <a:off x="3498676" y="2031335"/>
            <a:ext cx="1831796" cy="1079398"/>
          </a:xfrm>
          <a:prstGeom prst="rect">
            <a:avLst/>
          </a:prstGeom>
        </p:spPr>
        <p:txBody>
          <a:bodyPr wrap="square">
            <a:spAutoFit/>
          </a:bodyPr>
          <a:lstStyle/>
          <a:p>
            <a:pPr marL="168275" marR="0" lvl="0" indent="-168275">
              <a:spcBef>
                <a:spcPts val="600"/>
              </a:spcBef>
              <a:spcAft>
                <a:spcPts val="0"/>
              </a:spcAft>
              <a:buFont typeface="Symbol" panose="05050102010706020507" pitchFamily="18" charset="2"/>
              <a:buChar char=""/>
              <a:tabLst>
                <a:tab pos="1028700" algn="l"/>
                <a:tab pos="1028700" algn="l"/>
                <a:tab pos="2628900" algn="l"/>
                <a:tab pos="5029200" algn="l"/>
              </a:tabLst>
            </a:pPr>
            <a:r>
              <a:rPr lang="en-US" sz="1200" dirty="0">
                <a:solidFill>
                  <a:srgbClr val="404040"/>
                </a:solidFill>
                <a:latin typeface="+mj-lt"/>
                <a:ea typeface="Times New Roman" panose="02020603050405020304" pitchFamily="18" charset="0"/>
                <a:cs typeface="Calibri" panose="020F0502020204030204" pitchFamily="34" charset="0"/>
              </a:rPr>
              <a:t>Authority Documents</a:t>
            </a:r>
            <a:endParaRPr lang="en-US" sz="1200" dirty="0">
              <a:solidFill>
                <a:srgbClr val="404040"/>
              </a:solidFill>
              <a:latin typeface="+mj-lt"/>
              <a:ea typeface="Times New Roman" panose="02020603050405020304" pitchFamily="18" charset="0"/>
              <a:cs typeface="Times New Roman" panose="02020603050405020304" pitchFamily="18" charset="0"/>
            </a:endParaRP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Citations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Controls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Policies</a:t>
            </a:r>
          </a:p>
          <a:p>
            <a:pPr marL="168275" marR="0" lvl="0" indent="-168275">
              <a:lnSpc>
                <a:spcPct val="110000"/>
              </a:lnSpc>
              <a:spcBef>
                <a:spcPts val="0"/>
              </a:spcBef>
              <a:spcAft>
                <a:spcPts val="600"/>
              </a:spcAft>
              <a:buFont typeface="Symbol" panose="05050102010706020507" pitchFamily="18" charset="2"/>
              <a:buChar char=""/>
            </a:pPr>
            <a:r>
              <a:rPr lang="en-US" sz="1200" dirty="0">
                <a:latin typeface="+mj-lt"/>
                <a:ea typeface="Times New Roman" panose="02020603050405020304" pitchFamily="18" charset="0"/>
              </a:rPr>
              <a:t>Policy Statements</a:t>
            </a:r>
          </a:p>
        </p:txBody>
      </p:sp>
      <p:sp>
        <p:nvSpPr>
          <p:cNvPr id="17" name="Rectangle 16">
            <a:extLst>
              <a:ext uri="{FF2B5EF4-FFF2-40B4-BE49-F238E27FC236}">
                <a16:creationId xmlns:a16="http://schemas.microsoft.com/office/drawing/2014/main" id="{488D687B-2B1C-4DD6-8BBD-E2692A4E9FD6}"/>
              </a:ext>
            </a:extLst>
          </p:cNvPr>
          <p:cNvSpPr/>
          <p:nvPr/>
        </p:nvSpPr>
        <p:spPr>
          <a:xfrm>
            <a:off x="6257338" y="1963766"/>
            <a:ext cx="1664104" cy="1504130"/>
          </a:xfrm>
          <a:prstGeom prst="rect">
            <a:avLst/>
          </a:prstGeom>
        </p:spPr>
        <p:txBody>
          <a:bodyPr wrap="square">
            <a:spAutoFit/>
          </a:bodyPr>
          <a:lstStyle/>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Profiles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Profile Types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Profile Classes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Indicators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Indicator Templates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Indicator Tasks</a:t>
            </a:r>
          </a:p>
          <a:p>
            <a:pPr marL="168275" marR="0" lvl="0" indent="-168275">
              <a:lnSpc>
                <a:spcPct val="110000"/>
              </a:lnSpc>
              <a:spcBef>
                <a:spcPts val="0"/>
              </a:spcBef>
              <a:spcAft>
                <a:spcPts val="0"/>
              </a:spcAft>
              <a:buFont typeface="Symbol" panose="05050102010706020507" pitchFamily="18" charset="2"/>
              <a:buChar char=""/>
            </a:pPr>
            <a:r>
              <a:rPr lang="en-US" sz="1200" dirty="0">
                <a:latin typeface="+mj-lt"/>
                <a:ea typeface="Times New Roman" panose="02020603050405020304" pitchFamily="18" charset="0"/>
              </a:rPr>
              <a:t>Issues</a:t>
            </a:r>
          </a:p>
        </p:txBody>
      </p:sp>
      <p:sp>
        <p:nvSpPr>
          <p:cNvPr id="18" name="TextBox 17">
            <a:extLst>
              <a:ext uri="{FF2B5EF4-FFF2-40B4-BE49-F238E27FC236}">
                <a16:creationId xmlns:a16="http://schemas.microsoft.com/office/drawing/2014/main" id="{61D29C15-B683-4CA6-8C5C-32A4AC23BFBE}"/>
              </a:ext>
            </a:extLst>
          </p:cNvPr>
          <p:cNvSpPr txBox="1"/>
          <p:nvPr/>
        </p:nvSpPr>
        <p:spPr>
          <a:xfrm>
            <a:off x="628650" y="1719182"/>
            <a:ext cx="7886700" cy="307777"/>
          </a:xfrm>
          <a:prstGeom prst="rect">
            <a:avLst/>
          </a:prstGeom>
          <a:noFill/>
        </p:spPr>
        <p:txBody>
          <a:bodyPr wrap="square" rtlCol="0">
            <a:spAutoFit/>
          </a:bodyPr>
          <a:lstStyle/>
          <a:p>
            <a:pPr algn="ctr"/>
            <a:r>
              <a:rPr lang="en-US" sz="1400" dirty="0"/>
              <a:t>Application scoping restricts access to application files and data</a:t>
            </a:r>
            <a:endParaRPr lang="en-US" sz="1800" i="1" dirty="0">
              <a:solidFill>
                <a:schemeClr val="tx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10A1A0E-90CF-48AA-9608-C44895D0D3CA}"/>
              </a:ext>
            </a:extLst>
          </p:cNvPr>
          <p:cNvSpPr txBox="1"/>
          <p:nvPr/>
        </p:nvSpPr>
        <p:spPr>
          <a:xfrm>
            <a:off x="3192095" y="4059001"/>
            <a:ext cx="2878568" cy="338554"/>
          </a:xfrm>
          <a:prstGeom prst="rect">
            <a:avLst/>
          </a:prstGeom>
          <a:noFill/>
        </p:spPr>
        <p:txBody>
          <a:bodyPr wrap="square" rtlCol="0">
            <a:spAutoFit/>
          </a:bodyPr>
          <a:lstStyle/>
          <a:p>
            <a:r>
              <a:rPr lang="en-US" dirty="0"/>
              <a:t>Policy &amp; Compliance Scope</a:t>
            </a:r>
          </a:p>
        </p:txBody>
      </p:sp>
      <p:sp>
        <p:nvSpPr>
          <p:cNvPr id="19" name="TextBox 18">
            <a:extLst>
              <a:ext uri="{FF2B5EF4-FFF2-40B4-BE49-F238E27FC236}">
                <a16:creationId xmlns:a16="http://schemas.microsoft.com/office/drawing/2014/main" id="{CEBAC71D-D362-42D4-8546-A93A53446711}"/>
              </a:ext>
            </a:extLst>
          </p:cNvPr>
          <p:cNvSpPr txBox="1"/>
          <p:nvPr/>
        </p:nvSpPr>
        <p:spPr>
          <a:xfrm>
            <a:off x="755595" y="4063547"/>
            <a:ext cx="2010332" cy="338554"/>
          </a:xfrm>
          <a:prstGeom prst="rect">
            <a:avLst/>
          </a:prstGeom>
          <a:noFill/>
        </p:spPr>
        <p:txBody>
          <a:bodyPr wrap="square" rtlCol="0">
            <a:spAutoFit/>
          </a:bodyPr>
          <a:lstStyle/>
          <a:p>
            <a:pPr algn="ctr"/>
            <a:r>
              <a:rPr lang="en-US" dirty="0"/>
              <a:t>Global Scope</a:t>
            </a:r>
          </a:p>
        </p:txBody>
      </p:sp>
      <p:sp>
        <p:nvSpPr>
          <p:cNvPr id="20" name="TextBox 19">
            <a:extLst>
              <a:ext uri="{FF2B5EF4-FFF2-40B4-BE49-F238E27FC236}">
                <a16:creationId xmlns:a16="http://schemas.microsoft.com/office/drawing/2014/main" id="{70BDE4B1-E8B2-4476-AC6C-1DEF9DD2C413}"/>
              </a:ext>
            </a:extLst>
          </p:cNvPr>
          <p:cNvSpPr txBox="1"/>
          <p:nvPr/>
        </p:nvSpPr>
        <p:spPr>
          <a:xfrm>
            <a:off x="6330702" y="4093972"/>
            <a:ext cx="1771633" cy="338554"/>
          </a:xfrm>
          <a:prstGeom prst="rect">
            <a:avLst/>
          </a:prstGeom>
          <a:noFill/>
        </p:spPr>
        <p:txBody>
          <a:bodyPr wrap="square" rtlCol="0">
            <a:spAutoFit/>
          </a:bodyPr>
          <a:lstStyle/>
          <a:p>
            <a:r>
              <a:rPr lang="en-US" dirty="0"/>
              <a:t>GRC Profiles Scope</a:t>
            </a:r>
          </a:p>
        </p:txBody>
      </p:sp>
      <p:sp>
        <p:nvSpPr>
          <p:cNvPr id="22" name="Arrow: Down 21">
            <a:extLst>
              <a:ext uri="{FF2B5EF4-FFF2-40B4-BE49-F238E27FC236}">
                <a16:creationId xmlns:a16="http://schemas.microsoft.com/office/drawing/2014/main" id="{3D9FA47A-5AA5-468C-AFAE-BEDCE7383B02}"/>
              </a:ext>
            </a:extLst>
          </p:cNvPr>
          <p:cNvSpPr/>
          <p:nvPr/>
        </p:nvSpPr>
        <p:spPr>
          <a:xfrm>
            <a:off x="6869104" y="3463993"/>
            <a:ext cx="440572" cy="56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2870D8DE-853A-4D24-B1B9-FB5730258679}"/>
              </a:ext>
            </a:extLst>
          </p:cNvPr>
          <p:cNvSpPr/>
          <p:nvPr/>
        </p:nvSpPr>
        <p:spPr>
          <a:xfrm>
            <a:off x="4154124" y="3463992"/>
            <a:ext cx="440572" cy="56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7352C9BA-9891-4B96-918F-B8FCF7761396}"/>
              </a:ext>
            </a:extLst>
          </p:cNvPr>
          <p:cNvSpPr/>
          <p:nvPr/>
        </p:nvSpPr>
        <p:spPr>
          <a:xfrm>
            <a:off x="1540475" y="3467896"/>
            <a:ext cx="440572" cy="5329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71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The Single GRC Application became a Suite of Applications</a:t>
            </a:r>
          </a:p>
        </p:txBody>
      </p:sp>
      <p:sp>
        <p:nvSpPr>
          <p:cNvPr id="14" name="Content Placeholder 1"/>
          <p:cNvSpPr txBox="1">
            <a:spLocks/>
          </p:cNvSpPr>
          <p:nvPr/>
        </p:nvSpPr>
        <p:spPr>
          <a:xfrm>
            <a:off x="1777341" y="1606974"/>
            <a:ext cx="2752772" cy="2698114"/>
          </a:xfrm>
          <a:prstGeom prst="rect">
            <a:avLst/>
          </a:prstGeom>
          <a:solidFill>
            <a:schemeClr val="tx1">
              <a:lumMod val="95000"/>
              <a:lumOff val="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Before Helsinki</a:t>
            </a:r>
          </a:p>
        </p:txBody>
      </p:sp>
      <p:sp>
        <p:nvSpPr>
          <p:cNvPr id="16" name="Content Placeholder 1"/>
          <p:cNvSpPr txBox="1">
            <a:spLocks/>
          </p:cNvSpPr>
          <p:nvPr/>
        </p:nvSpPr>
        <p:spPr>
          <a:xfrm>
            <a:off x="5013971" y="1614870"/>
            <a:ext cx="2512797" cy="2698114"/>
          </a:xfrm>
          <a:prstGeom prst="rect">
            <a:avLst/>
          </a:prstGeom>
          <a:solidFill>
            <a:schemeClr val="tx1">
              <a:lumMod val="95000"/>
              <a:lumOff val="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After Helsinki</a:t>
            </a:r>
          </a:p>
        </p:txBody>
      </p:sp>
      <p:graphicFrame>
        <p:nvGraphicFramePr>
          <p:cNvPr id="17" name="Diagram 16"/>
          <p:cNvGraphicFramePr/>
          <p:nvPr>
            <p:extLst>
              <p:ext uri="{D42A27DB-BD31-4B8C-83A1-F6EECF244321}">
                <p14:modId xmlns:p14="http://schemas.microsoft.com/office/powerpoint/2010/main" val="2051233824"/>
              </p:ext>
            </p:extLst>
          </p:nvPr>
        </p:nvGraphicFramePr>
        <p:xfrm>
          <a:off x="5345144" y="1848526"/>
          <a:ext cx="1927580" cy="2206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Rounded Corners 17"/>
          <p:cNvSpPr/>
          <p:nvPr/>
        </p:nvSpPr>
        <p:spPr>
          <a:xfrm>
            <a:off x="2475590" y="2251815"/>
            <a:ext cx="1518890" cy="736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GRC</a:t>
            </a:r>
          </a:p>
        </p:txBody>
      </p:sp>
      <p:sp>
        <p:nvSpPr>
          <p:cNvPr id="19" name="TextBox 18"/>
          <p:cNvSpPr txBox="1"/>
          <p:nvPr/>
        </p:nvSpPr>
        <p:spPr>
          <a:xfrm>
            <a:off x="1777341" y="3205485"/>
            <a:ext cx="2752771" cy="338554"/>
          </a:xfrm>
          <a:prstGeom prst="rect">
            <a:avLst/>
          </a:prstGeom>
          <a:noFill/>
        </p:spPr>
        <p:txBody>
          <a:bodyPr wrap="square" rtlCol="0">
            <a:spAutoFit/>
          </a:bodyPr>
          <a:lstStyle/>
          <a:p>
            <a:pPr algn="ctr"/>
            <a:r>
              <a:rPr lang="en-US" dirty="0">
                <a:solidFill>
                  <a:schemeClr val="bg1"/>
                </a:solidFill>
              </a:rPr>
              <a:t>GRC (or IT GRC) Application</a:t>
            </a:r>
          </a:p>
        </p:txBody>
      </p:sp>
      <p:sp>
        <p:nvSpPr>
          <p:cNvPr id="20" name="TextBox 19"/>
          <p:cNvSpPr txBox="1"/>
          <p:nvPr/>
        </p:nvSpPr>
        <p:spPr>
          <a:xfrm>
            <a:off x="5013972" y="3974429"/>
            <a:ext cx="2512796" cy="584775"/>
          </a:xfrm>
          <a:prstGeom prst="rect">
            <a:avLst/>
          </a:prstGeom>
          <a:noFill/>
        </p:spPr>
        <p:txBody>
          <a:bodyPr wrap="square" rtlCol="0">
            <a:spAutoFit/>
          </a:bodyPr>
          <a:lstStyle/>
          <a:p>
            <a:pPr algn="ctr"/>
            <a:r>
              <a:rPr lang="en-US" dirty="0">
                <a:solidFill>
                  <a:schemeClr val="bg1"/>
                </a:solidFill>
              </a:rPr>
              <a:t>GRC-Related Applications Suite</a:t>
            </a:r>
          </a:p>
        </p:txBody>
      </p:sp>
    </p:spTree>
    <p:extLst>
      <p:ext uri="{BB962C8B-B14F-4D97-AF65-F5344CB8AC3E}">
        <p14:creationId xmlns:p14="http://schemas.microsoft.com/office/powerpoint/2010/main" val="91333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that Continues to Expand with Each New Release</a:t>
            </a:r>
          </a:p>
        </p:txBody>
      </p:sp>
      <p:sp>
        <p:nvSpPr>
          <p:cNvPr id="14" name="Content Placeholder 1"/>
          <p:cNvSpPr txBox="1">
            <a:spLocks/>
          </p:cNvSpPr>
          <p:nvPr/>
        </p:nvSpPr>
        <p:spPr>
          <a:xfrm>
            <a:off x="5825610" y="1698633"/>
            <a:ext cx="2553379" cy="2617252"/>
          </a:xfrm>
          <a:prstGeom prst="rect">
            <a:avLst/>
          </a:prstGeom>
          <a:solidFill>
            <a:schemeClr val="tx1">
              <a:lumMod val="95000"/>
              <a:lumOff val="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Jakarta</a:t>
            </a:r>
          </a:p>
        </p:txBody>
      </p:sp>
      <p:sp>
        <p:nvSpPr>
          <p:cNvPr id="16" name="Content Placeholder 1"/>
          <p:cNvSpPr txBox="1">
            <a:spLocks/>
          </p:cNvSpPr>
          <p:nvPr/>
        </p:nvSpPr>
        <p:spPr>
          <a:xfrm>
            <a:off x="789470" y="1698634"/>
            <a:ext cx="2192614" cy="2617252"/>
          </a:xfrm>
          <a:prstGeom prst="rect">
            <a:avLst/>
          </a:prstGeom>
          <a:solidFill>
            <a:schemeClr val="tx1">
              <a:lumMod val="95000"/>
              <a:lumOff val="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Helsinki</a:t>
            </a:r>
          </a:p>
        </p:txBody>
      </p:sp>
      <p:sp>
        <p:nvSpPr>
          <p:cNvPr id="17" name="Content Placeholder 1"/>
          <p:cNvSpPr txBox="1">
            <a:spLocks/>
          </p:cNvSpPr>
          <p:nvPr/>
        </p:nvSpPr>
        <p:spPr>
          <a:xfrm>
            <a:off x="3224703" y="1704371"/>
            <a:ext cx="2377888" cy="2617252"/>
          </a:xfrm>
          <a:prstGeom prst="rect">
            <a:avLst/>
          </a:prstGeom>
          <a:solidFill>
            <a:schemeClr val="tx1">
              <a:lumMod val="95000"/>
              <a:lumOff val="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chemeClr val="bg1"/>
                </a:solidFill>
              </a:rPr>
              <a:t>Istanbul</a:t>
            </a:r>
          </a:p>
        </p:txBody>
      </p:sp>
      <p:graphicFrame>
        <p:nvGraphicFramePr>
          <p:cNvPr id="18" name="Diagram 17"/>
          <p:cNvGraphicFramePr/>
          <p:nvPr>
            <p:extLst>
              <p:ext uri="{D42A27DB-BD31-4B8C-83A1-F6EECF244321}">
                <p14:modId xmlns:p14="http://schemas.microsoft.com/office/powerpoint/2010/main" val="379343758"/>
              </p:ext>
            </p:extLst>
          </p:nvPr>
        </p:nvGraphicFramePr>
        <p:xfrm>
          <a:off x="3338749" y="1997648"/>
          <a:ext cx="2141149" cy="2282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 18"/>
          <p:cNvGraphicFramePr/>
          <p:nvPr>
            <p:extLst>
              <p:ext uri="{D42A27DB-BD31-4B8C-83A1-F6EECF244321}">
                <p14:modId xmlns:p14="http://schemas.microsoft.com/office/powerpoint/2010/main" val="3176897396"/>
              </p:ext>
            </p:extLst>
          </p:nvPr>
        </p:nvGraphicFramePr>
        <p:xfrm>
          <a:off x="5971898" y="1943256"/>
          <a:ext cx="2273250" cy="24298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 19"/>
          <p:cNvGraphicFramePr/>
          <p:nvPr>
            <p:extLst>
              <p:ext uri="{D42A27DB-BD31-4B8C-83A1-F6EECF244321}">
                <p14:modId xmlns:p14="http://schemas.microsoft.com/office/powerpoint/2010/main" val="3466250831"/>
              </p:ext>
            </p:extLst>
          </p:nvPr>
        </p:nvGraphicFramePr>
        <p:xfrm>
          <a:off x="874852" y="1893465"/>
          <a:ext cx="1824090" cy="21404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0573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dirty="0"/>
              <a:t>Control Level Changes</a:t>
            </a:r>
          </a:p>
        </p:txBody>
      </p:sp>
    </p:spTree>
    <p:extLst>
      <p:ext uri="{BB962C8B-B14F-4D97-AF65-F5344CB8AC3E}">
        <p14:creationId xmlns:p14="http://schemas.microsoft.com/office/powerpoint/2010/main" val="124926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2" name="TextBox 1"/>
          <p:cNvSpPr txBox="1"/>
          <p:nvPr/>
        </p:nvSpPr>
        <p:spPr>
          <a:xfrm>
            <a:off x="1078992" y="1328040"/>
            <a:ext cx="6793991" cy="369332"/>
          </a:xfrm>
          <a:prstGeom prst="rect">
            <a:avLst/>
          </a:prstGeom>
          <a:noFill/>
        </p:spPr>
        <p:txBody>
          <a:bodyPr wrap="square" rtlCol="0">
            <a:spAutoFit/>
          </a:bodyPr>
          <a:lstStyle/>
          <a:p>
            <a:pPr marL="175022" algn="ctr"/>
            <a:r>
              <a:rPr lang="en-US" sz="1800" i="1" dirty="0">
                <a:solidFill>
                  <a:schemeClr val="tx2">
                    <a:lumMod val="60000"/>
                    <a:lumOff val="40000"/>
                  </a:schemeClr>
                </a:solidFill>
                <a:latin typeface="Calibri" panose="020F0502020204030204" pitchFamily="34" charset="0"/>
                <a:cs typeface="Calibri" panose="020F0502020204030204" pitchFamily="34" charset="0"/>
              </a:rPr>
              <a:t>“The concept of a control was totally redefined.”</a:t>
            </a:r>
            <a:endParaRPr lang="en-US" sz="1800" dirty="0">
              <a:solidFill>
                <a:schemeClr val="tx2">
                  <a:lumMod val="60000"/>
                  <a:lumOff val="40000"/>
                </a:schemeClr>
              </a:solidFill>
            </a:endParaRPr>
          </a:p>
        </p:txBody>
      </p:sp>
      <p:pic>
        <p:nvPicPr>
          <p:cNvPr id="4" name="Picture 3"/>
          <p:cNvPicPr>
            <a:picLocks noChangeAspect="1"/>
          </p:cNvPicPr>
          <p:nvPr/>
        </p:nvPicPr>
        <p:blipFill>
          <a:blip r:embed="rId4"/>
          <a:stretch>
            <a:fillRect/>
          </a:stretch>
        </p:blipFill>
        <p:spPr>
          <a:xfrm>
            <a:off x="2600488" y="1847088"/>
            <a:ext cx="4008079" cy="2252031"/>
          </a:xfrm>
          <a:prstGeom prst="rect">
            <a:avLst/>
          </a:prstGeom>
        </p:spPr>
      </p:pic>
    </p:spTree>
    <p:extLst>
      <p:ext uri="{BB962C8B-B14F-4D97-AF65-F5344CB8AC3E}">
        <p14:creationId xmlns:p14="http://schemas.microsoft.com/office/powerpoint/2010/main" val="228830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endParaRPr lang="en-US" sz="1500" dirty="0"/>
          </a:p>
        </p:txBody>
      </p:sp>
      <p:sp>
        <p:nvSpPr>
          <p:cNvPr id="19" name="Rectangle 18"/>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sp>
        <p:nvSpPr>
          <p:cNvPr id="3" name="AutoShape 2" descr="Image result for Geneva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Jakarta Images"/>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 name="Picture 20"/>
          <p:cNvPicPr>
            <a:picLocks noChangeAspect="1"/>
          </p:cNvPicPr>
          <p:nvPr/>
        </p:nvPicPr>
        <p:blipFill>
          <a:blip r:embed="rId3"/>
          <a:stretch>
            <a:fillRect/>
          </a:stretch>
        </p:blipFill>
        <p:spPr>
          <a:xfrm>
            <a:off x="7133822" y="166898"/>
            <a:ext cx="1937026" cy="406246"/>
          </a:xfrm>
          <a:prstGeom prst="rect">
            <a:avLst/>
          </a:prstGeom>
        </p:spPr>
      </p:pic>
      <p:sp>
        <p:nvSpPr>
          <p:cNvPr id="22" name="AutoShape 6" descr="Image result for culture shock images"/>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24"/>
          <p:cNvPicPr>
            <a:picLocks noChangeAspect="1"/>
          </p:cNvPicPr>
          <p:nvPr/>
        </p:nvPicPr>
        <p:blipFill>
          <a:blip r:embed="rId4"/>
          <a:stretch>
            <a:fillRect/>
          </a:stretch>
        </p:blipFill>
        <p:spPr>
          <a:xfrm>
            <a:off x="5006791" y="1738627"/>
            <a:ext cx="3380056" cy="2144936"/>
          </a:xfrm>
          <a:prstGeom prst="rect">
            <a:avLst/>
          </a:prstGeom>
        </p:spPr>
      </p:pic>
      <p:sp>
        <p:nvSpPr>
          <p:cNvPr id="26" name="TextBox 25"/>
          <p:cNvSpPr txBox="1"/>
          <p:nvPr/>
        </p:nvSpPr>
        <p:spPr>
          <a:xfrm>
            <a:off x="745575" y="2022419"/>
            <a:ext cx="4131226" cy="1403461"/>
          </a:xfrm>
          <a:prstGeom prst="rect">
            <a:avLst/>
          </a:prstGeom>
          <a:noFill/>
        </p:spPr>
        <p:txBody>
          <a:bodyPr wrap="square" rtlCol="0">
            <a:spAutoFit/>
          </a:bodyPr>
          <a:lstStyle/>
          <a:p>
            <a:pPr lvl="0" defTabSz="914400">
              <a:spcBef>
                <a:spcPct val="20000"/>
              </a:spcBef>
            </a:pPr>
            <a:r>
              <a:rPr lang="en-US" sz="2000" i="1" dirty="0">
                <a:solidFill>
                  <a:prstClr val="black"/>
                </a:solidFill>
              </a:rPr>
              <a:t>“If you’re still running Geneva GRC and planning on upgrading to Jakarta, be prepared for a bit of culture shock.”</a:t>
            </a:r>
            <a:endParaRPr lang="en-GB" sz="2000" i="1" dirty="0">
              <a:solidFill>
                <a:prstClr val="black"/>
              </a:solidFill>
            </a:endParaRPr>
          </a:p>
          <a:p>
            <a:pPr lvl="0" defTabSz="914400">
              <a:spcBef>
                <a:spcPct val="20000"/>
              </a:spcBef>
            </a:pPr>
            <a:endParaRPr lang="en-GB" sz="2100" dirty="0">
              <a:solidFill>
                <a:prstClr val="black"/>
              </a:solidFill>
              <a:latin typeface="Cambria" panose="02040503050406030204" pitchFamily="18" charset="0"/>
            </a:endParaRPr>
          </a:p>
        </p:txBody>
      </p:sp>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Tree>
    <p:extLst>
      <p:ext uri="{BB962C8B-B14F-4D97-AF65-F5344CB8AC3E}">
        <p14:creationId xmlns:p14="http://schemas.microsoft.com/office/powerpoint/2010/main" val="231053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A Control is now defined as the “Application of a Policy Statement to a Profile.”</a:t>
            </a:r>
          </a:p>
        </p:txBody>
      </p:sp>
      <p:pic>
        <p:nvPicPr>
          <p:cNvPr id="14" name="Picture 13"/>
          <p:cNvPicPr>
            <a:picLocks noChangeAspect="1"/>
          </p:cNvPicPr>
          <p:nvPr/>
        </p:nvPicPr>
        <p:blipFill>
          <a:blip r:embed="rId4"/>
          <a:stretch>
            <a:fillRect/>
          </a:stretch>
        </p:blipFill>
        <p:spPr>
          <a:xfrm>
            <a:off x="1411014" y="1959298"/>
            <a:ext cx="6188401" cy="1943600"/>
          </a:xfrm>
          <a:prstGeom prst="rect">
            <a:avLst/>
          </a:prstGeom>
        </p:spPr>
      </p:pic>
    </p:spTree>
    <p:extLst>
      <p:ext uri="{BB962C8B-B14F-4D97-AF65-F5344CB8AC3E}">
        <p14:creationId xmlns:p14="http://schemas.microsoft.com/office/powerpoint/2010/main" val="157833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44960" y="1332064"/>
            <a:ext cx="5926063" cy="2837986"/>
          </a:xfrm>
          <a:prstGeom prst="rect">
            <a:avLst/>
          </a:prstGeom>
        </p:spPr>
      </p:pic>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4"/>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2" name="TextBox 1"/>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“Policy Statements are What You Previously Knew as Controls.”</a:t>
            </a:r>
            <a:endParaRPr lang="en-US" dirty="0"/>
          </a:p>
        </p:txBody>
      </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848" y="3154680"/>
            <a:ext cx="2163501" cy="1439712"/>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91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49635"/>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“If you import content from the UCF, the Controls come in as Policy Statements”</a:t>
            </a:r>
          </a:p>
        </p:txBody>
      </p:sp>
      <p:pic>
        <p:nvPicPr>
          <p:cNvPr id="16" name="Picture 15">
            <a:extLst>
              <a:ext uri="{FF2B5EF4-FFF2-40B4-BE49-F238E27FC236}">
                <a16:creationId xmlns:a16="http://schemas.microsoft.com/office/drawing/2014/main" id="{1484C241-A182-4D9A-BC9D-6FC8516E3C86}"/>
              </a:ext>
            </a:extLst>
          </p:cNvPr>
          <p:cNvPicPr>
            <a:picLocks noChangeAspect="1"/>
          </p:cNvPicPr>
          <p:nvPr/>
        </p:nvPicPr>
        <p:blipFill>
          <a:blip r:embed="rId4"/>
          <a:stretch>
            <a:fillRect/>
          </a:stretch>
        </p:blipFill>
        <p:spPr>
          <a:xfrm>
            <a:off x="2960979" y="1842170"/>
            <a:ext cx="3222042" cy="469502"/>
          </a:xfrm>
          <a:prstGeom prst="rect">
            <a:avLst/>
          </a:prstGeom>
        </p:spPr>
      </p:pic>
      <p:pic>
        <p:nvPicPr>
          <p:cNvPr id="3" name="Picture 2">
            <a:extLst>
              <a:ext uri="{FF2B5EF4-FFF2-40B4-BE49-F238E27FC236}">
                <a16:creationId xmlns:a16="http://schemas.microsoft.com/office/drawing/2014/main" id="{6E875E76-6F55-48B9-B251-5370EE51E58B}"/>
              </a:ext>
            </a:extLst>
          </p:cNvPr>
          <p:cNvPicPr>
            <a:picLocks noChangeAspect="1"/>
          </p:cNvPicPr>
          <p:nvPr/>
        </p:nvPicPr>
        <p:blipFill>
          <a:blip r:embed="rId5"/>
          <a:stretch>
            <a:fillRect/>
          </a:stretch>
        </p:blipFill>
        <p:spPr>
          <a:xfrm>
            <a:off x="3041369" y="2288577"/>
            <a:ext cx="3029294" cy="1871339"/>
          </a:xfrm>
          <a:prstGeom prst="rect">
            <a:avLst/>
          </a:prstGeom>
        </p:spPr>
      </p:pic>
    </p:spTree>
    <p:extLst>
      <p:ext uri="{BB962C8B-B14F-4D97-AF65-F5344CB8AC3E}">
        <p14:creationId xmlns:p14="http://schemas.microsoft.com/office/powerpoint/2010/main" val="204528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2" name="TextBox 1"/>
          <p:cNvSpPr txBox="1"/>
          <p:nvPr/>
        </p:nvSpPr>
        <p:spPr>
          <a:xfrm>
            <a:off x="681418" y="993510"/>
            <a:ext cx="7886700" cy="523220"/>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Profiles are Records that make up a Profile Type</a:t>
            </a:r>
          </a:p>
          <a:p>
            <a:pPr marL="175022" algn="ctr"/>
            <a:endParaRPr lang="en-US" sz="1200" dirty="0"/>
          </a:p>
        </p:txBody>
      </p:sp>
      <p:pic>
        <p:nvPicPr>
          <p:cNvPr id="2052" name="Picture 4" descr="Image result for Profile and Profile Type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930" y="1587150"/>
            <a:ext cx="6601206" cy="22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34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 and Profile Types are at the Hub of the GRC Applications</a:t>
            </a:r>
          </a:p>
        </p:txBody>
      </p:sp>
      <p:graphicFrame>
        <p:nvGraphicFramePr>
          <p:cNvPr id="4" name="Diagram 3">
            <a:extLst>
              <a:ext uri="{FF2B5EF4-FFF2-40B4-BE49-F238E27FC236}">
                <a16:creationId xmlns:a16="http://schemas.microsoft.com/office/drawing/2014/main" id="{F6CFE331-8E49-407E-B6B8-57E02878044D}"/>
              </a:ext>
            </a:extLst>
          </p:cNvPr>
          <p:cNvGraphicFramePr/>
          <p:nvPr>
            <p:extLst>
              <p:ext uri="{D42A27DB-BD31-4B8C-83A1-F6EECF244321}">
                <p14:modId xmlns:p14="http://schemas.microsoft.com/office/powerpoint/2010/main" val="3274586313"/>
              </p:ext>
            </p:extLst>
          </p:nvPr>
        </p:nvGraphicFramePr>
        <p:xfrm>
          <a:off x="2292757" y="1606974"/>
          <a:ext cx="4841065" cy="2763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rrow: Up 1">
            <a:extLst>
              <a:ext uri="{FF2B5EF4-FFF2-40B4-BE49-F238E27FC236}">
                <a16:creationId xmlns:a16="http://schemas.microsoft.com/office/drawing/2014/main" id="{FC2E6610-5BD7-40C5-AE9B-A0F602CABA53}"/>
              </a:ext>
            </a:extLst>
          </p:cNvPr>
          <p:cNvSpPr/>
          <p:nvPr/>
        </p:nvSpPr>
        <p:spPr>
          <a:xfrm>
            <a:off x="4645751" y="2306972"/>
            <a:ext cx="125835" cy="276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16D29224-3E46-48A6-8990-1B65674DED97}"/>
              </a:ext>
            </a:extLst>
          </p:cNvPr>
          <p:cNvSpPr/>
          <p:nvPr/>
        </p:nvSpPr>
        <p:spPr>
          <a:xfrm rot="7079243">
            <a:off x="5184044" y="3281493"/>
            <a:ext cx="125835" cy="276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A333CB85-5149-422B-AC69-F46991132DF4}"/>
              </a:ext>
            </a:extLst>
          </p:cNvPr>
          <p:cNvSpPr/>
          <p:nvPr/>
        </p:nvSpPr>
        <p:spPr>
          <a:xfrm rot="14407207">
            <a:off x="4094135" y="3278498"/>
            <a:ext cx="125835" cy="276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1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2" name="TextBox 1"/>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Attestations were Added</a:t>
            </a:r>
            <a:endParaRPr lang="en-US" dirty="0"/>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stretch>
            <a:fillRect/>
          </a:stretch>
        </p:blipFill>
        <p:spPr>
          <a:xfrm>
            <a:off x="999744" y="1419118"/>
            <a:ext cx="6839712" cy="2000464"/>
          </a:xfrm>
          <a:prstGeom prst="rect">
            <a:avLst/>
          </a:prstGeom>
          <a:ln>
            <a:solidFill>
              <a:srgbClr val="0070C0"/>
            </a:solidFill>
          </a:ln>
        </p:spPr>
      </p:pic>
      <p:pic>
        <p:nvPicPr>
          <p:cNvPr id="4" name="Picture 3"/>
          <p:cNvPicPr>
            <a:picLocks noChangeAspect="1"/>
          </p:cNvPicPr>
          <p:nvPr/>
        </p:nvPicPr>
        <p:blipFill>
          <a:blip r:embed="rId5"/>
          <a:stretch>
            <a:fillRect/>
          </a:stretch>
        </p:blipFill>
        <p:spPr>
          <a:xfrm>
            <a:off x="6059424" y="3340206"/>
            <a:ext cx="2455926" cy="1293843"/>
          </a:xfrm>
          <a:prstGeom prst="rect">
            <a:avLst/>
          </a:prstGeom>
          <a:ln>
            <a:solidFill>
              <a:srgbClr val="0070C0"/>
            </a:solidFill>
          </a:ln>
        </p:spPr>
      </p:pic>
      <p:sp>
        <p:nvSpPr>
          <p:cNvPr id="12" name="TextBox 11">
            <a:extLst>
              <a:ext uri="{FF2B5EF4-FFF2-40B4-BE49-F238E27FC236}">
                <a16:creationId xmlns:a16="http://schemas.microsoft.com/office/drawing/2014/main" id="{68C68894-2A6C-4A7A-B26B-14971061E6ED}"/>
              </a:ext>
            </a:extLst>
          </p:cNvPr>
          <p:cNvSpPr txBox="1"/>
          <p:nvPr/>
        </p:nvSpPr>
        <p:spPr>
          <a:xfrm>
            <a:off x="2136794" y="2139375"/>
            <a:ext cx="5388132" cy="584775"/>
          </a:xfrm>
          <a:prstGeom prst="rect">
            <a:avLst/>
          </a:prstGeom>
          <a:solidFill>
            <a:schemeClr val="tx2">
              <a:lumMod val="50000"/>
            </a:schemeClr>
          </a:solidFill>
        </p:spPr>
        <p:txBody>
          <a:bodyPr wrap="square" rtlCol="0">
            <a:spAutoFit/>
          </a:bodyPr>
          <a:lstStyle/>
          <a:p>
            <a:pPr algn="ctr"/>
            <a:r>
              <a:rPr lang="en-US" dirty="0">
                <a:solidFill>
                  <a:schemeClr val="bg1"/>
                </a:solidFill>
              </a:rPr>
              <a:t>Attestations are surveys that allow you to confirm that a control is in place prior to monitoring it.</a:t>
            </a:r>
          </a:p>
        </p:txBody>
      </p:sp>
    </p:spTree>
    <p:extLst>
      <p:ext uri="{BB962C8B-B14F-4D97-AF65-F5344CB8AC3E}">
        <p14:creationId xmlns:p14="http://schemas.microsoft.com/office/powerpoint/2010/main" val="294745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24712" y="1377168"/>
            <a:ext cx="5880634" cy="3148427"/>
          </a:xfrm>
          <a:prstGeom prst="rect">
            <a:avLst/>
          </a:prstGeom>
          <a:ln>
            <a:solidFill>
              <a:srgbClr val="0070C0"/>
            </a:solidFill>
          </a:ln>
        </p:spPr>
      </p:pic>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4"/>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2" name="TextBox 1"/>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Control Tests became Indicators</a:t>
            </a:r>
            <a:endParaRPr lang="en-US" dirty="0"/>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5"/>
          <a:stretch>
            <a:fillRect/>
          </a:stretch>
        </p:blipFill>
        <p:spPr>
          <a:xfrm>
            <a:off x="7003350" y="3537700"/>
            <a:ext cx="1512000" cy="1118901"/>
          </a:xfrm>
          <a:prstGeom prst="rect">
            <a:avLst/>
          </a:prstGeom>
          <a:ln>
            <a:solidFill>
              <a:srgbClr val="0070C0"/>
            </a:solidFill>
          </a:ln>
        </p:spPr>
      </p:pic>
      <p:sp>
        <p:nvSpPr>
          <p:cNvPr id="13" name="TextBox 12">
            <a:extLst>
              <a:ext uri="{FF2B5EF4-FFF2-40B4-BE49-F238E27FC236}">
                <a16:creationId xmlns:a16="http://schemas.microsoft.com/office/drawing/2014/main" id="{12ACD64F-46D7-4FE0-AD6B-61677EA1F40F}"/>
              </a:ext>
            </a:extLst>
          </p:cNvPr>
          <p:cNvSpPr txBox="1"/>
          <p:nvPr/>
        </p:nvSpPr>
        <p:spPr>
          <a:xfrm>
            <a:off x="2908582" y="2577617"/>
            <a:ext cx="4534851" cy="584775"/>
          </a:xfrm>
          <a:prstGeom prst="rect">
            <a:avLst/>
          </a:prstGeom>
          <a:solidFill>
            <a:schemeClr val="tx2">
              <a:lumMod val="50000"/>
            </a:schemeClr>
          </a:solidFill>
        </p:spPr>
        <p:txBody>
          <a:bodyPr wrap="square" rtlCol="0">
            <a:spAutoFit/>
          </a:bodyPr>
          <a:lstStyle/>
          <a:p>
            <a:pPr algn="ctr"/>
            <a:r>
              <a:rPr lang="en-US" dirty="0">
                <a:solidFill>
                  <a:schemeClr val="bg1"/>
                </a:solidFill>
              </a:rPr>
              <a:t>… and focus switched from control testing to control monitoring. </a:t>
            </a:r>
          </a:p>
        </p:txBody>
      </p:sp>
    </p:spTree>
    <p:extLst>
      <p:ext uri="{BB962C8B-B14F-4D97-AF65-F5344CB8AC3E}">
        <p14:creationId xmlns:p14="http://schemas.microsoft.com/office/powerpoint/2010/main" val="254655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2" name="TextBox 1"/>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Remediations and Observations were Combined into Issues</a:t>
            </a:r>
            <a:endParaRPr lang="en-US" dirty="0"/>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stretch>
            <a:fillRect/>
          </a:stretch>
        </p:blipFill>
        <p:spPr>
          <a:xfrm>
            <a:off x="1551633" y="1332064"/>
            <a:ext cx="6146270" cy="3182019"/>
          </a:xfrm>
          <a:prstGeom prst="rect">
            <a:avLst/>
          </a:prstGeom>
          <a:ln>
            <a:solidFill>
              <a:srgbClr val="0070C0"/>
            </a:solidFill>
          </a:ln>
        </p:spPr>
      </p:pic>
      <p:pic>
        <p:nvPicPr>
          <p:cNvPr id="13" name="Picture 12"/>
          <p:cNvPicPr>
            <a:picLocks noChangeAspect="1"/>
          </p:cNvPicPr>
          <p:nvPr/>
        </p:nvPicPr>
        <p:blipFill>
          <a:blip r:embed="rId5"/>
          <a:stretch>
            <a:fillRect/>
          </a:stretch>
        </p:blipFill>
        <p:spPr>
          <a:xfrm>
            <a:off x="6744780" y="3679449"/>
            <a:ext cx="1770570" cy="954600"/>
          </a:xfrm>
          <a:prstGeom prst="rect">
            <a:avLst/>
          </a:prstGeom>
          <a:ln>
            <a:solidFill>
              <a:srgbClr val="0070C0"/>
            </a:solidFill>
          </a:ln>
        </p:spPr>
      </p:pic>
      <p:sp>
        <p:nvSpPr>
          <p:cNvPr id="10" name="TextBox 9">
            <a:extLst>
              <a:ext uri="{FF2B5EF4-FFF2-40B4-BE49-F238E27FC236}">
                <a16:creationId xmlns:a16="http://schemas.microsoft.com/office/drawing/2014/main" id="{417BDE7D-3274-4E57-9A94-B3F29D637971}"/>
              </a:ext>
            </a:extLst>
          </p:cNvPr>
          <p:cNvSpPr txBox="1"/>
          <p:nvPr/>
        </p:nvSpPr>
        <p:spPr>
          <a:xfrm>
            <a:off x="2908582" y="2577617"/>
            <a:ext cx="4534851" cy="338554"/>
          </a:xfrm>
          <a:prstGeom prst="rect">
            <a:avLst/>
          </a:prstGeom>
          <a:solidFill>
            <a:schemeClr val="tx2">
              <a:lumMod val="50000"/>
            </a:schemeClr>
          </a:solidFill>
        </p:spPr>
        <p:txBody>
          <a:bodyPr wrap="square" rtlCol="0">
            <a:spAutoFit/>
          </a:bodyPr>
          <a:lstStyle/>
          <a:p>
            <a:pPr algn="ctr"/>
            <a:r>
              <a:rPr lang="en-US" dirty="0">
                <a:solidFill>
                  <a:schemeClr val="bg1"/>
                </a:solidFill>
              </a:rPr>
              <a:t>… that are now handled in the same way. </a:t>
            </a:r>
          </a:p>
        </p:txBody>
      </p:sp>
    </p:spTree>
    <p:extLst>
      <p:ext uri="{BB962C8B-B14F-4D97-AF65-F5344CB8AC3E}">
        <p14:creationId xmlns:p14="http://schemas.microsoft.com/office/powerpoint/2010/main" val="15744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2" name="TextBox 1"/>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The Language Changed and Broke with Common Industry Usage </a:t>
            </a:r>
            <a:endParaRPr lang="en-US" dirty="0"/>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66178393"/>
              </p:ext>
            </p:extLst>
          </p:nvPr>
        </p:nvGraphicFramePr>
        <p:xfrm>
          <a:off x="939829" y="1426872"/>
          <a:ext cx="7264341" cy="2887980"/>
        </p:xfrm>
        <a:graphic>
          <a:graphicData uri="http://schemas.openxmlformats.org/drawingml/2006/table">
            <a:tbl>
              <a:tblPr firstRow="1" bandRow="1">
                <a:tableStyleId>{5C22544A-7EE6-4342-B048-85BDC9FD1C3A}</a:tableStyleId>
              </a:tblPr>
              <a:tblGrid>
                <a:gridCol w="1913767">
                  <a:extLst>
                    <a:ext uri="{9D8B030D-6E8A-4147-A177-3AD203B41FA5}">
                      <a16:colId xmlns:a16="http://schemas.microsoft.com/office/drawing/2014/main" val="1728591379"/>
                    </a:ext>
                  </a:extLst>
                </a:gridCol>
                <a:gridCol w="5350574">
                  <a:extLst>
                    <a:ext uri="{9D8B030D-6E8A-4147-A177-3AD203B41FA5}">
                      <a16:colId xmlns:a16="http://schemas.microsoft.com/office/drawing/2014/main" val="4288005911"/>
                    </a:ext>
                  </a:extLst>
                </a:gridCol>
              </a:tblGrid>
              <a:tr h="296942">
                <a:tc gridSpan="2">
                  <a:txBody>
                    <a:bodyPr/>
                    <a:lstStyle/>
                    <a:p>
                      <a:pPr algn="ctr"/>
                      <a:r>
                        <a:rPr lang="en-US" sz="1600" dirty="0"/>
                        <a:t>Translating the New ServiceNow GRC Terminology</a:t>
                      </a:r>
                    </a:p>
                  </a:txBody>
                  <a:tcPr marL="68580" marR="68580" marT="34290" marB="34290"/>
                </a:tc>
                <a:tc hMerge="1">
                  <a:txBody>
                    <a:bodyPr/>
                    <a:lstStyle/>
                    <a:p>
                      <a:endParaRPr lang="en-US" sz="1800" dirty="0"/>
                    </a:p>
                  </a:txBody>
                  <a:tcPr marL="68580" marR="68580" marT="34290" marB="34290"/>
                </a:tc>
                <a:extLst>
                  <a:ext uri="{0D108BD9-81ED-4DB2-BD59-A6C34878D82A}">
                    <a16:rowId xmlns:a16="http://schemas.microsoft.com/office/drawing/2014/main" val="940257119"/>
                  </a:ext>
                </a:extLst>
              </a:tr>
              <a:tr h="296942">
                <a:tc>
                  <a:txBody>
                    <a:bodyPr/>
                    <a:lstStyle/>
                    <a:p>
                      <a:pPr algn="ctr"/>
                      <a:r>
                        <a:rPr lang="en-US" sz="1600" b="1" dirty="0"/>
                        <a:t>When You See …</a:t>
                      </a:r>
                    </a:p>
                  </a:txBody>
                  <a:tcPr marL="68580" marR="68580" marT="34290" marB="34290"/>
                </a:tc>
                <a:tc>
                  <a:txBody>
                    <a:bodyPr/>
                    <a:lstStyle/>
                    <a:p>
                      <a:pPr algn="ctr"/>
                      <a:r>
                        <a:rPr lang="en-US" sz="1600" b="1" dirty="0"/>
                        <a:t>Think …</a:t>
                      </a:r>
                    </a:p>
                  </a:txBody>
                  <a:tcPr marL="68580" marR="68580" marT="34290" marB="34290"/>
                </a:tc>
                <a:extLst>
                  <a:ext uri="{0D108BD9-81ED-4DB2-BD59-A6C34878D82A}">
                    <a16:rowId xmlns:a16="http://schemas.microsoft.com/office/drawing/2014/main" val="2062771511"/>
                  </a:ext>
                </a:extLst>
              </a:tr>
              <a:tr h="317440">
                <a:tc>
                  <a:txBody>
                    <a:bodyPr/>
                    <a:lstStyle/>
                    <a:p>
                      <a:r>
                        <a:rPr lang="en-US" sz="1400" dirty="0"/>
                        <a:t>Policy Statements</a:t>
                      </a:r>
                    </a:p>
                  </a:txBody>
                  <a:tcPr marL="68580" marR="68580" marT="34290" marB="34290"/>
                </a:tc>
                <a:tc>
                  <a:txBody>
                    <a:bodyPr/>
                    <a:lstStyle/>
                    <a:p>
                      <a:r>
                        <a:rPr lang="en-US" sz="1400" baseline="0" dirty="0"/>
                        <a:t> “Framework controls” or “control objectives” </a:t>
                      </a:r>
                      <a:endParaRPr lang="en-US" sz="1400" dirty="0"/>
                    </a:p>
                  </a:txBody>
                  <a:tcPr marL="68580" marR="68580" marT="34290" marB="34290"/>
                </a:tc>
                <a:extLst>
                  <a:ext uri="{0D108BD9-81ED-4DB2-BD59-A6C34878D82A}">
                    <a16:rowId xmlns:a16="http://schemas.microsoft.com/office/drawing/2014/main" val="2413317564"/>
                  </a:ext>
                </a:extLst>
              </a:tr>
              <a:tr h="309635">
                <a:tc>
                  <a:txBody>
                    <a:bodyPr/>
                    <a:lstStyle/>
                    <a:p>
                      <a:r>
                        <a:rPr lang="en-US" sz="1400" dirty="0"/>
                        <a:t>Profile</a:t>
                      </a:r>
                    </a:p>
                  </a:txBody>
                  <a:tcPr marL="68580" marR="68580" marT="34290" marB="34290"/>
                </a:tc>
                <a:tc>
                  <a:txBody>
                    <a:bodyPr/>
                    <a:lstStyle/>
                    <a:p>
                      <a:r>
                        <a:rPr lang="en-US" sz="1400" dirty="0"/>
                        <a:t> “Record in Table”</a:t>
                      </a:r>
                    </a:p>
                  </a:txBody>
                  <a:tcPr marL="68580" marR="68580" marT="34290" marB="34290"/>
                </a:tc>
                <a:extLst>
                  <a:ext uri="{0D108BD9-81ED-4DB2-BD59-A6C34878D82A}">
                    <a16:rowId xmlns:a16="http://schemas.microsoft.com/office/drawing/2014/main" val="304171518"/>
                  </a:ext>
                </a:extLst>
              </a:tr>
              <a:tr h="309635">
                <a:tc>
                  <a:txBody>
                    <a:bodyPr/>
                    <a:lstStyle/>
                    <a:p>
                      <a:r>
                        <a:rPr lang="en-US" sz="1400" dirty="0"/>
                        <a:t>Profile Types</a:t>
                      </a:r>
                    </a:p>
                  </a:txBody>
                  <a:tcPr marL="68580" marR="68580" marT="34290" marB="34290"/>
                </a:tc>
                <a:tc>
                  <a:txBody>
                    <a:bodyPr/>
                    <a:lstStyle/>
                    <a:p>
                      <a:r>
                        <a:rPr lang="en-US" sz="1400" dirty="0"/>
                        <a:t> “Records returned by filtering a table”</a:t>
                      </a:r>
                    </a:p>
                  </a:txBody>
                  <a:tcPr marL="68580" marR="68580" marT="34290" marB="34290"/>
                </a:tc>
                <a:extLst>
                  <a:ext uri="{0D108BD9-81ED-4DB2-BD59-A6C34878D82A}">
                    <a16:rowId xmlns:a16="http://schemas.microsoft.com/office/drawing/2014/main" val="3112331818"/>
                  </a:ext>
                </a:extLst>
              </a:tr>
              <a:tr h="318481">
                <a:tc>
                  <a:txBody>
                    <a:bodyPr/>
                    <a:lstStyle/>
                    <a:p>
                      <a:r>
                        <a:rPr lang="en-US" sz="1400" dirty="0"/>
                        <a:t>Indicators</a:t>
                      </a:r>
                    </a:p>
                  </a:txBody>
                  <a:tcPr marL="68580" marR="68580" marT="34290" marB="34290"/>
                </a:tc>
                <a:tc>
                  <a:txBody>
                    <a:bodyPr/>
                    <a:lstStyle/>
                    <a:p>
                      <a:r>
                        <a:rPr lang="en-US" sz="1400" dirty="0"/>
                        <a:t> “Test G</a:t>
                      </a:r>
                      <a:r>
                        <a:rPr lang="en-US" sz="1400" baseline="0" dirty="0"/>
                        <a:t>enerators” that spawn control tests. </a:t>
                      </a:r>
                    </a:p>
                  </a:txBody>
                  <a:tcPr marL="68580" marR="68580" marT="34290" marB="34290"/>
                </a:tc>
                <a:extLst>
                  <a:ext uri="{0D108BD9-81ED-4DB2-BD59-A6C34878D82A}">
                    <a16:rowId xmlns:a16="http://schemas.microsoft.com/office/drawing/2014/main" val="2232403242"/>
                  </a:ext>
                </a:extLst>
              </a:tr>
              <a:tr h="309635">
                <a:tc>
                  <a:txBody>
                    <a:bodyPr/>
                    <a:lstStyle/>
                    <a:p>
                      <a:r>
                        <a:rPr lang="en-US" sz="1400" dirty="0"/>
                        <a:t>Indicator Tasks</a:t>
                      </a:r>
                    </a:p>
                  </a:txBody>
                  <a:tcPr marL="68580" marR="68580" marT="34290" marB="34290"/>
                </a:tc>
                <a:tc>
                  <a:txBody>
                    <a:bodyPr/>
                    <a:lstStyle/>
                    <a:p>
                      <a:r>
                        <a:rPr lang="en-US" sz="1400" baseline="0" dirty="0"/>
                        <a:t> “Control Tests.”</a:t>
                      </a:r>
                    </a:p>
                  </a:txBody>
                  <a:tcPr marL="68580" marR="68580" marT="34290" marB="34290"/>
                </a:tc>
                <a:extLst>
                  <a:ext uri="{0D108BD9-81ED-4DB2-BD59-A6C34878D82A}">
                    <a16:rowId xmlns:a16="http://schemas.microsoft.com/office/drawing/2014/main" val="3563280748"/>
                  </a:ext>
                </a:extLst>
              </a:tr>
              <a:tr h="293851">
                <a:tc>
                  <a:txBody>
                    <a:bodyPr/>
                    <a:lstStyle/>
                    <a:p>
                      <a:r>
                        <a:rPr lang="en-US" sz="1400" dirty="0"/>
                        <a:t>Issues</a:t>
                      </a:r>
                    </a:p>
                  </a:txBody>
                  <a:tcPr marL="68580" marR="68580" marT="34290" marB="34290"/>
                </a:tc>
                <a:tc>
                  <a:txBody>
                    <a:bodyPr/>
                    <a:lstStyle/>
                    <a:p>
                      <a:r>
                        <a:rPr lang="en-US" sz="1400" baseline="0" dirty="0"/>
                        <a:t> “Failed Control Tests.”</a:t>
                      </a:r>
                    </a:p>
                  </a:txBody>
                  <a:tcPr marL="68580" marR="68580" marT="34290" marB="34290"/>
                </a:tc>
                <a:extLst>
                  <a:ext uri="{0D108BD9-81ED-4DB2-BD59-A6C34878D82A}">
                    <a16:rowId xmlns:a16="http://schemas.microsoft.com/office/drawing/2014/main" val="4078366210"/>
                  </a:ext>
                </a:extLst>
              </a:tr>
              <a:tr h="404463">
                <a:tc>
                  <a:txBody>
                    <a:bodyPr/>
                    <a:lstStyle/>
                    <a:p>
                      <a:r>
                        <a:rPr lang="en-US" sz="1400" dirty="0"/>
                        <a:t>Control</a:t>
                      </a:r>
                    </a:p>
                  </a:txBody>
                  <a:tcPr marL="68580" marR="68580" marT="34290" marB="34290"/>
                </a:tc>
                <a:tc>
                  <a:txBody>
                    <a:bodyPr/>
                    <a:lstStyle/>
                    <a:p>
                      <a:r>
                        <a:rPr lang="en-US" sz="1400" baseline="0" dirty="0"/>
                        <a:t> “Something to be monitored by an indicator.”  Totally new concept.</a:t>
                      </a:r>
                    </a:p>
                  </a:txBody>
                  <a:tcPr marL="68580" marR="68580" marT="34290" marB="34290"/>
                </a:tc>
                <a:extLst>
                  <a:ext uri="{0D108BD9-81ED-4DB2-BD59-A6C34878D82A}">
                    <a16:rowId xmlns:a16="http://schemas.microsoft.com/office/drawing/2014/main" val="645338000"/>
                  </a:ext>
                </a:extLst>
              </a:tr>
            </a:tbl>
          </a:graphicData>
        </a:graphic>
      </p:graphicFrame>
    </p:spTree>
    <p:extLst>
      <p:ext uri="{BB962C8B-B14F-4D97-AF65-F5344CB8AC3E}">
        <p14:creationId xmlns:p14="http://schemas.microsoft.com/office/powerpoint/2010/main" val="3507530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dirty="0"/>
              <a:t>Making the Move</a:t>
            </a:r>
          </a:p>
        </p:txBody>
      </p:sp>
    </p:spTree>
    <p:extLst>
      <p:ext uri="{BB962C8B-B14F-4D97-AF65-F5344CB8AC3E}">
        <p14:creationId xmlns:p14="http://schemas.microsoft.com/office/powerpoint/2010/main" val="1383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lgn="ctr">
              <a:buNone/>
            </a:pPr>
            <a:endParaRPr lang="en-GB" sz="2100" i="1" dirty="0"/>
          </a:p>
          <a:p>
            <a:pPr marL="0" indent="0" algn="ctr">
              <a:buNone/>
            </a:pPr>
            <a:endParaRPr lang="en-GB" sz="2100" dirty="0">
              <a:latin typeface="Cambria" panose="02040503050406030204" pitchFamily="18" charset="0"/>
            </a:endParaRPr>
          </a:p>
          <a:p>
            <a:pPr marL="0" indent="0">
              <a:buNone/>
            </a:pPr>
            <a:endParaRPr lang="en-US" sz="1500" dirty="0"/>
          </a:p>
          <a:p>
            <a:pPr lvl="1"/>
            <a:endParaRPr lang="en-US" sz="1500" dirty="0"/>
          </a:p>
          <a:p>
            <a:endParaRPr lang="en-US" sz="1500" dirty="0"/>
          </a:p>
          <a:p>
            <a:endParaRPr lang="en-US" sz="1500" dirty="0"/>
          </a:p>
        </p:txBody>
      </p:sp>
      <p:sp>
        <p:nvSpPr>
          <p:cNvPr id="19" name="Rectangle 18"/>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sp>
        <p:nvSpPr>
          <p:cNvPr id="3" name="AutoShape 2" descr="Image result for Geneva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stretch>
            <a:fillRect/>
          </a:stretch>
        </p:blipFill>
        <p:spPr>
          <a:xfrm>
            <a:off x="745045" y="1492543"/>
            <a:ext cx="3674555" cy="2463214"/>
          </a:xfrm>
          <a:prstGeom prst="rect">
            <a:avLst/>
          </a:prstGeom>
        </p:spPr>
      </p:pic>
      <p:sp>
        <p:nvSpPr>
          <p:cNvPr id="7" name="TextBox 6"/>
          <p:cNvSpPr txBox="1"/>
          <p:nvPr/>
        </p:nvSpPr>
        <p:spPr>
          <a:xfrm>
            <a:off x="745045" y="4033544"/>
            <a:ext cx="7654469" cy="523220"/>
          </a:xfrm>
          <a:prstGeom prst="rect">
            <a:avLst/>
          </a:prstGeom>
          <a:noFill/>
        </p:spPr>
        <p:txBody>
          <a:bodyPr wrap="square" rtlCol="0">
            <a:spAutoFit/>
          </a:bodyPr>
          <a:lstStyle/>
          <a:p>
            <a:pPr algn="ctr"/>
            <a:r>
              <a:rPr lang="en-US" sz="1400" dirty="0"/>
              <a:t>While Geneva and Jakarta, like their namesake cities, have a common infrastructure (e.g., buildings, streets, and people), they have very different cultures and speak different languages.</a:t>
            </a:r>
          </a:p>
        </p:txBody>
      </p:sp>
      <p:sp>
        <p:nvSpPr>
          <p:cNvPr id="8" name="AutoShape 4" descr="Image result for Jakarta Images"/>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4"/>
          <a:stretch>
            <a:fillRect/>
          </a:stretch>
        </p:blipFill>
        <p:spPr>
          <a:xfrm>
            <a:off x="4510088" y="1492544"/>
            <a:ext cx="3852192" cy="2463214"/>
          </a:xfrm>
          <a:prstGeom prst="rect">
            <a:avLst/>
          </a:prstGeom>
        </p:spPr>
      </p:pic>
      <p:sp>
        <p:nvSpPr>
          <p:cNvPr id="10" name="TextBox 9"/>
          <p:cNvSpPr txBox="1"/>
          <p:nvPr/>
        </p:nvSpPr>
        <p:spPr>
          <a:xfrm>
            <a:off x="2157984" y="1076202"/>
            <a:ext cx="1051560" cy="338554"/>
          </a:xfrm>
          <a:prstGeom prst="rect">
            <a:avLst/>
          </a:prstGeom>
          <a:noFill/>
        </p:spPr>
        <p:txBody>
          <a:bodyPr wrap="square" rtlCol="0">
            <a:spAutoFit/>
          </a:bodyPr>
          <a:lstStyle/>
          <a:p>
            <a:r>
              <a:rPr lang="en-US" b="1" dirty="0"/>
              <a:t>Geneva</a:t>
            </a:r>
          </a:p>
        </p:txBody>
      </p:sp>
      <p:sp>
        <p:nvSpPr>
          <p:cNvPr id="13" name="TextBox 12"/>
          <p:cNvSpPr txBox="1"/>
          <p:nvPr/>
        </p:nvSpPr>
        <p:spPr>
          <a:xfrm>
            <a:off x="5910404" y="1077420"/>
            <a:ext cx="1051560" cy="338554"/>
          </a:xfrm>
          <a:prstGeom prst="rect">
            <a:avLst/>
          </a:prstGeom>
          <a:noFill/>
        </p:spPr>
        <p:txBody>
          <a:bodyPr wrap="square" rtlCol="0">
            <a:spAutoFit/>
          </a:bodyPr>
          <a:lstStyle/>
          <a:p>
            <a:r>
              <a:rPr lang="en-US" b="1" dirty="0"/>
              <a:t>Jakarta</a:t>
            </a:r>
          </a:p>
        </p:txBody>
      </p:sp>
      <p:pic>
        <p:nvPicPr>
          <p:cNvPr id="21" name="Picture 20"/>
          <p:cNvPicPr>
            <a:picLocks noChangeAspect="1"/>
          </p:cNvPicPr>
          <p:nvPr/>
        </p:nvPicPr>
        <p:blipFill>
          <a:blip r:embed="rId5"/>
          <a:stretch>
            <a:fillRect/>
          </a:stretch>
        </p:blipFill>
        <p:spPr>
          <a:xfrm>
            <a:off x="7133822" y="166898"/>
            <a:ext cx="1937026" cy="406246"/>
          </a:xfrm>
          <a:prstGeom prst="rect">
            <a:avLst/>
          </a:prstGeom>
        </p:spPr>
      </p:pic>
      <p:sp>
        <p:nvSpPr>
          <p:cNvPr id="12" name="TextBox 11"/>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Tree>
    <p:extLst>
      <p:ext uri="{BB962C8B-B14F-4D97-AF65-F5344CB8AC3E}">
        <p14:creationId xmlns:p14="http://schemas.microsoft.com/office/powerpoint/2010/main" val="229822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6464" y="1612950"/>
            <a:ext cx="2944368" cy="2666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2" name="TextBox 11"/>
          <p:cNvSpPr txBox="1"/>
          <p:nvPr/>
        </p:nvSpPr>
        <p:spPr>
          <a:xfrm>
            <a:off x="5126355" y="1620291"/>
            <a:ext cx="2807208" cy="2262158"/>
          </a:xfrm>
          <a:prstGeom prst="rect">
            <a:avLst/>
          </a:prstGeom>
          <a:noFill/>
        </p:spPr>
        <p:txBody>
          <a:bodyPr wrap="square" rtlCol="0">
            <a:spAutoFit/>
          </a:bodyPr>
          <a:lstStyle/>
          <a:p>
            <a:pPr algn="ctr">
              <a:spcAft>
                <a:spcPts val="600"/>
              </a:spcAft>
            </a:pPr>
            <a:r>
              <a:rPr lang="en-US" b="1" dirty="0"/>
              <a:t>What Doesn’t</a:t>
            </a:r>
          </a:p>
          <a:p>
            <a:pPr marL="285750" indent="-285750">
              <a:buFont typeface="Arial" panose="020B0604020202020204" pitchFamily="34" charset="0"/>
              <a:buChar char="•"/>
            </a:pPr>
            <a:r>
              <a:rPr lang="en-US" sz="1200" dirty="0"/>
              <a:t>Audit Instances </a:t>
            </a:r>
          </a:p>
          <a:p>
            <a:pPr marL="285750" indent="-285750">
              <a:buFont typeface="Arial" panose="020B0604020202020204" pitchFamily="34" charset="0"/>
              <a:buChar char="•"/>
            </a:pPr>
            <a:r>
              <a:rPr lang="en-US" sz="1200" dirty="0"/>
              <a:t>Audit Definitions </a:t>
            </a:r>
          </a:p>
          <a:p>
            <a:pPr marL="285750" indent="-285750">
              <a:buFont typeface="Arial" panose="020B0604020202020204" pitchFamily="34" charset="0"/>
              <a:buChar char="•"/>
            </a:pPr>
            <a:r>
              <a:rPr lang="en-US" sz="1200" dirty="0"/>
              <a:t>Control Tests</a:t>
            </a:r>
          </a:p>
          <a:p>
            <a:pPr marL="285750" indent="-285750">
              <a:buFont typeface="Arial" panose="020B0604020202020204" pitchFamily="34" charset="0"/>
              <a:buChar char="•"/>
            </a:pPr>
            <a:r>
              <a:rPr lang="en-US" sz="1200" dirty="0"/>
              <a:t>Conditions</a:t>
            </a:r>
          </a:p>
          <a:p>
            <a:pPr marL="285750" indent="-285750">
              <a:buFont typeface="Arial" panose="020B0604020202020204" pitchFamily="34" charset="0"/>
              <a:buChar char="•"/>
            </a:pPr>
            <a:r>
              <a:rPr lang="en-US" sz="1200" dirty="0"/>
              <a:t>Requirements</a:t>
            </a:r>
          </a:p>
          <a:p>
            <a:pPr marL="285750" indent="-285750">
              <a:buFont typeface="Arial" panose="020B0604020202020204" pitchFamily="34" charset="0"/>
              <a:buChar char="•"/>
            </a:pPr>
            <a:r>
              <a:rPr lang="en-US" sz="1200" dirty="0"/>
              <a:t>Activities </a:t>
            </a:r>
          </a:p>
          <a:p>
            <a:pPr marL="285750" indent="-285750">
              <a:buFont typeface="Arial" panose="020B0604020202020204" pitchFamily="34" charset="0"/>
              <a:buChar char="•"/>
            </a:pPr>
            <a:r>
              <a:rPr lang="en-US" sz="1200" dirty="0"/>
              <a:t>Control Test Sample Data </a:t>
            </a:r>
          </a:p>
          <a:p>
            <a:pPr marL="285750" indent="-285750">
              <a:buFont typeface="Arial" panose="020B0604020202020204" pitchFamily="34" charset="0"/>
              <a:buChar char="•"/>
            </a:pPr>
            <a:r>
              <a:rPr lang="en-US" sz="1200" dirty="0"/>
              <a:t>Scope </a:t>
            </a:r>
          </a:p>
          <a:p>
            <a:pPr marL="285750" indent="-285750">
              <a:buFont typeface="Arial" panose="020B0604020202020204" pitchFamily="34" charset="0"/>
              <a:buChar char="•"/>
            </a:pPr>
            <a:r>
              <a:rPr lang="en-US" sz="1200" dirty="0"/>
              <a:t>Observations </a:t>
            </a:r>
          </a:p>
          <a:p>
            <a:pPr marL="285750" indent="-285750">
              <a:buFont typeface="Arial" panose="020B0604020202020204" pitchFamily="34" charset="0"/>
              <a:buChar char="•"/>
            </a:pPr>
            <a:r>
              <a:rPr lang="en-US" sz="1200" dirty="0"/>
              <a:t>Remediations</a:t>
            </a:r>
            <a:endParaRPr lang="en-US" dirty="0"/>
          </a:p>
        </p:txBody>
      </p:sp>
      <p:sp>
        <p:nvSpPr>
          <p:cNvPr id="13" name="TextBox 12"/>
          <p:cNvSpPr txBox="1"/>
          <p:nvPr/>
        </p:nvSpPr>
        <p:spPr>
          <a:xfrm>
            <a:off x="681418" y="993510"/>
            <a:ext cx="7886700" cy="338554"/>
          </a:xfrm>
          <a:prstGeom prst="rect">
            <a:avLst/>
          </a:prstGeom>
          <a:noFill/>
        </p:spPr>
        <p:txBody>
          <a:bodyPr wrap="square" rtlCol="0">
            <a:spAutoFit/>
          </a:bodyPr>
          <a:lstStyle/>
          <a:p>
            <a:pPr marL="175022" algn="ctr"/>
            <a:r>
              <a:rPr lang="en-US" i="1" dirty="0">
                <a:solidFill>
                  <a:schemeClr val="tx2"/>
                </a:solidFill>
                <a:latin typeface="Calibri" panose="020F0502020204030204" pitchFamily="34" charset="0"/>
                <a:cs typeface="Calibri" panose="020F0502020204030204" pitchFamily="34" charset="0"/>
              </a:rPr>
              <a:t>“ServiceNow provides a Migration Tool … but Not Everything Migrates.”</a:t>
            </a:r>
            <a:endParaRPr lang="en-US" dirty="0"/>
          </a:p>
        </p:txBody>
      </p:sp>
      <p:sp>
        <p:nvSpPr>
          <p:cNvPr id="15" name="TextBox 14"/>
          <p:cNvSpPr txBox="1"/>
          <p:nvPr/>
        </p:nvSpPr>
        <p:spPr>
          <a:xfrm>
            <a:off x="1530477" y="1620291"/>
            <a:ext cx="2977515" cy="1892826"/>
          </a:xfrm>
          <a:prstGeom prst="rect">
            <a:avLst/>
          </a:prstGeom>
          <a:noFill/>
        </p:spPr>
        <p:txBody>
          <a:bodyPr wrap="square" rtlCol="0">
            <a:spAutoFit/>
          </a:bodyPr>
          <a:lstStyle/>
          <a:p>
            <a:pPr algn="ctr">
              <a:spcAft>
                <a:spcPts val="600"/>
              </a:spcAft>
            </a:pPr>
            <a:r>
              <a:rPr lang="en-US" b="1" dirty="0"/>
              <a:t>What Migrates</a:t>
            </a:r>
          </a:p>
          <a:p>
            <a:pPr marL="285750" indent="-285750">
              <a:buFont typeface="Arial" panose="020B0604020202020204" pitchFamily="34" charset="0"/>
              <a:buChar char="•"/>
            </a:pPr>
            <a:r>
              <a:rPr lang="en-US" sz="1200" dirty="0"/>
              <a:t>Authority Documents</a:t>
            </a:r>
          </a:p>
          <a:p>
            <a:pPr marL="285750" indent="-285750">
              <a:buFont typeface="Arial" panose="020B0604020202020204" pitchFamily="34" charset="0"/>
              <a:buChar char="•"/>
            </a:pPr>
            <a:r>
              <a:rPr lang="en-US" sz="1200" dirty="0"/>
              <a:t>Citations </a:t>
            </a:r>
          </a:p>
          <a:p>
            <a:pPr marL="285750" indent="-285750">
              <a:buFont typeface="Arial" panose="020B0604020202020204" pitchFamily="34" charset="0"/>
              <a:buChar char="•"/>
            </a:pPr>
            <a:r>
              <a:rPr lang="en-US" sz="1200" dirty="0"/>
              <a:t>Policies</a:t>
            </a:r>
          </a:p>
          <a:p>
            <a:pPr marL="285750" indent="-285750">
              <a:buFont typeface="Arial" panose="020B0604020202020204" pitchFamily="34" charset="0"/>
              <a:buChar char="•"/>
            </a:pPr>
            <a:r>
              <a:rPr lang="en-US" sz="1200" dirty="0"/>
              <a:t>Controls</a:t>
            </a:r>
          </a:p>
          <a:p>
            <a:pPr marL="285750" indent="-285750">
              <a:buFont typeface="Arial" panose="020B0604020202020204" pitchFamily="34" charset="0"/>
              <a:buChar char="•"/>
            </a:pPr>
            <a:r>
              <a:rPr lang="en-US" sz="1200" dirty="0"/>
              <a:t>Risk Definitions</a:t>
            </a:r>
          </a:p>
          <a:p>
            <a:pPr marL="285750" indent="-285750">
              <a:buFont typeface="Arial" panose="020B0604020202020204" pitchFamily="34" charset="0"/>
              <a:buChar char="•"/>
            </a:pPr>
            <a:r>
              <a:rPr lang="en-US" sz="1200" dirty="0"/>
              <a:t>Risks</a:t>
            </a:r>
          </a:p>
          <a:p>
            <a:pPr marL="285750" indent="-285750">
              <a:buFont typeface="Arial" panose="020B0604020202020204" pitchFamily="34" charset="0"/>
              <a:buChar char="•"/>
            </a:pPr>
            <a:r>
              <a:rPr lang="en-US" sz="1200" dirty="0"/>
              <a:t>Control Test Definitions</a:t>
            </a:r>
          </a:p>
          <a:p>
            <a:pPr marL="285750" indent="-285750">
              <a:buFont typeface="Arial" panose="020B0604020202020204" pitchFamily="34" charset="0"/>
              <a:buChar char="•"/>
            </a:pPr>
            <a:r>
              <a:rPr lang="en-US" sz="1200" dirty="0"/>
              <a:t>Risk Criteria Thresholds</a:t>
            </a:r>
          </a:p>
        </p:txBody>
      </p:sp>
      <p:sp>
        <p:nvSpPr>
          <p:cNvPr id="16" name="Rectangle 15"/>
          <p:cNvSpPr/>
          <p:nvPr/>
        </p:nvSpPr>
        <p:spPr>
          <a:xfrm>
            <a:off x="4989195" y="1612950"/>
            <a:ext cx="2944368" cy="2666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568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1280707" y="1815063"/>
            <a:ext cx="3746039" cy="1523494"/>
          </a:xfrm>
          <a:prstGeom prst="rect">
            <a:avLst/>
          </a:prstGeom>
          <a:noFill/>
        </p:spPr>
        <p:txBody>
          <a:bodyPr wrap="square" rtlCol="0">
            <a:spAutoFit/>
          </a:bodyPr>
          <a:lstStyle/>
          <a:p>
            <a:pPr algn="ctr"/>
            <a:r>
              <a:rPr lang="en-US" sz="2400" i="1" dirty="0">
                <a:solidFill>
                  <a:schemeClr val="tx2"/>
                </a:solidFill>
              </a:rPr>
              <a:t>“It takes between one and two months to complete the entire migration process.”</a:t>
            </a:r>
          </a:p>
          <a:p>
            <a:pPr algn="r"/>
            <a:r>
              <a:rPr lang="en-US" sz="900" i="1" dirty="0">
                <a:solidFill>
                  <a:schemeClr val="tx2"/>
                </a:solidFill>
              </a:rPr>
              <a:t>-- ServiceNow HI Portal Response --</a:t>
            </a:r>
          </a:p>
          <a:p>
            <a:pPr algn="r"/>
            <a:endParaRPr lang="en-US" sz="1200" i="1" dirty="0"/>
          </a:p>
        </p:txBody>
      </p:sp>
      <p:pic>
        <p:nvPicPr>
          <p:cNvPr id="2" name="Picture 1">
            <a:extLst>
              <a:ext uri="{FF2B5EF4-FFF2-40B4-BE49-F238E27FC236}">
                <a16:creationId xmlns:a16="http://schemas.microsoft.com/office/drawing/2014/main" id="{EB0B157B-F724-4212-AF57-41BF7B8C0463}"/>
              </a:ext>
            </a:extLst>
          </p:cNvPr>
          <p:cNvPicPr>
            <a:picLocks noChangeAspect="1"/>
          </p:cNvPicPr>
          <p:nvPr/>
        </p:nvPicPr>
        <p:blipFill>
          <a:blip r:embed="rId4"/>
          <a:stretch>
            <a:fillRect/>
          </a:stretch>
        </p:blipFill>
        <p:spPr>
          <a:xfrm>
            <a:off x="5771626" y="1724767"/>
            <a:ext cx="2509740" cy="2064000"/>
          </a:xfrm>
          <a:prstGeom prst="rect">
            <a:avLst/>
          </a:prstGeom>
        </p:spPr>
      </p:pic>
      <p:sp>
        <p:nvSpPr>
          <p:cNvPr id="10" name="TextBox 9">
            <a:extLst>
              <a:ext uri="{FF2B5EF4-FFF2-40B4-BE49-F238E27FC236}">
                <a16:creationId xmlns:a16="http://schemas.microsoft.com/office/drawing/2014/main" id="{631D7E39-92F2-4636-8643-57579BE55051}"/>
              </a:ext>
            </a:extLst>
          </p:cNvPr>
          <p:cNvSpPr txBox="1"/>
          <p:nvPr/>
        </p:nvSpPr>
        <p:spPr>
          <a:xfrm>
            <a:off x="668845" y="1055050"/>
            <a:ext cx="7886700" cy="369332"/>
          </a:xfrm>
          <a:prstGeom prst="rect">
            <a:avLst/>
          </a:prstGeom>
          <a:noFill/>
        </p:spPr>
        <p:txBody>
          <a:bodyPr wrap="square" rtlCol="0">
            <a:spAutoFit/>
          </a:bodyPr>
          <a:lstStyle/>
          <a:p>
            <a:pPr marL="175022" algn="ctr"/>
            <a:r>
              <a:rPr lang="en-US" sz="1800" i="1" dirty="0">
                <a:solidFill>
                  <a:schemeClr val="tx2"/>
                </a:solidFill>
                <a:latin typeface="Calibri" panose="020F0502020204030204" pitchFamily="34" charset="0"/>
                <a:cs typeface="Calibri" panose="020F0502020204030204" pitchFamily="34" charset="0"/>
              </a:rPr>
              <a:t>… Even with the tool, the migration requires a significant level of effort</a:t>
            </a:r>
            <a:endParaRPr lang="en-US" sz="1800" dirty="0"/>
          </a:p>
        </p:txBody>
      </p:sp>
    </p:spTree>
    <p:extLst>
      <p:ext uri="{BB962C8B-B14F-4D97-AF65-F5344CB8AC3E}">
        <p14:creationId xmlns:p14="http://schemas.microsoft.com/office/powerpoint/2010/main" val="3687359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681418" y="1663809"/>
            <a:ext cx="7381031" cy="338554"/>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TextBox 6"/>
          <p:cNvSpPr txBox="1"/>
          <p:nvPr/>
        </p:nvSpPr>
        <p:spPr>
          <a:xfrm>
            <a:off x="870591" y="1590334"/>
            <a:ext cx="7508353" cy="338554"/>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21A2C255-2528-4DB4-BDCF-D78344E5DC80}"/>
              </a:ext>
            </a:extLst>
          </p:cNvPr>
          <p:cNvSpPr txBox="1"/>
          <p:nvPr/>
        </p:nvSpPr>
        <p:spPr>
          <a:xfrm>
            <a:off x="768623" y="1394075"/>
            <a:ext cx="4990494" cy="3108543"/>
          </a:xfrm>
          <a:prstGeom prst="rect">
            <a:avLst/>
          </a:prstGeom>
          <a:noFill/>
        </p:spPr>
        <p:txBody>
          <a:bodyPr wrap="square" rtlCol="0">
            <a:spAutoFit/>
          </a:bodyPr>
          <a:lstStyle/>
          <a:p>
            <a:pPr marL="175022"/>
            <a:r>
              <a:rPr lang="en-US" sz="1400" i="1" dirty="0">
                <a:cs typeface="Calibri" panose="020F0502020204030204" pitchFamily="34" charset="0"/>
              </a:rPr>
              <a:t>Once you migrate your control environment into the new GRC model, ServiceNow greatly reduces the day-to-day burden and cost of managing that environment. For example, say you have a hundred servers that need to be compliant with an established requirement.  ServiceNow allows you to group those servers into a Profile Type that automatically generates and manages the controls required to monitor those servers.   Then, when you retire a server or add a server, ServiceNow automatically retires or adds the related controls and indicators. You don’t have to do it manually.  Similarly, the new model enhances  automated evidence collection allowing you to more easily prove compliance, shorten audits, and lower audit costs. While setting everything up in the new model takes more work, once set up, managing your compliance processes becomes a lot easier.</a:t>
            </a:r>
          </a:p>
        </p:txBody>
      </p:sp>
      <p:sp>
        <p:nvSpPr>
          <p:cNvPr id="4" name="AutoShape 2" descr="Image result for 3D man Get it done images">
            <a:extLst>
              <a:ext uri="{FF2B5EF4-FFF2-40B4-BE49-F238E27FC236}">
                <a16:creationId xmlns:a16="http://schemas.microsoft.com/office/drawing/2014/main" id="{C17D3F19-3977-4B7E-A36D-F38B4F0E9B5C}"/>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6" descr="Image result for 3-D man helping others">
            <a:extLst>
              <a:ext uri="{FF2B5EF4-FFF2-40B4-BE49-F238E27FC236}">
                <a16:creationId xmlns:a16="http://schemas.microsoft.com/office/drawing/2014/main" id="{B7FC2955-D94D-4D25-A3E7-5455B7A28FBF}"/>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TextBox 13">
            <a:extLst>
              <a:ext uri="{FF2B5EF4-FFF2-40B4-BE49-F238E27FC236}">
                <a16:creationId xmlns:a16="http://schemas.microsoft.com/office/drawing/2014/main" id="{FC55048B-C023-4F24-8D6D-796F25E6D39C}"/>
              </a:ext>
            </a:extLst>
          </p:cNvPr>
          <p:cNvSpPr txBox="1"/>
          <p:nvPr/>
        </p:nvSpPr>
        <p:spPr>
          <a:xfrm>
            <a:off x="628650" y="1052976"/>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But it’s Worth the Effort</a:t>
            </a:r>
          </a:p>
        </p:txBody>
      </p:sp>
      <p:sp>
        <p:nvSpPr>
          <p:cNvPr id="2" name="AutoShape 2" descr="Image result for 3D man victory">
            <a:extLst>
              <a:ext uri="{FF2B5EF4-FFF2-40B4-BE49-F238E27FC236}">
                <a16:creationId xmlns:a16="http://schemas.microsoft.com/office/drawing/2014/main" id="{D44E66DD-747D-4E4C-A217-4125BF992645}"/>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378A893B-BAFD-4A7B-A634-FB8E5F030FB2}"/>
              </a:ext>
            </a:extLst>
          </p:cNvPr>
          <p:cNvPicPr>
            <a:picLocks noChangeAspect="1"/>
          </p:cNvPicPr>
          <p:nvPr/>
        </p:nvPicPr>
        <p:blipFill>
          <a:blip r:embed="rId4"/>
          <a:stretch>
            <a:fillRect/>
          </a:stretch>
        </p:blipFill>
        <p:spPr>
          <a:xfrm>
            <a:off x="6023344" y="1510336"/>
            <a:ext cx="2078991" cy="2601518"/>
          </a:xfrm>
          <a:prstGeom prst="rect">
            <a:avLst/>
          </a:prstGeom>
        </p:spPr>
      </p:pic>
    </p:spTree>
    <p:extLst>
      <p:ext uri="{BB962C8B-B14F-4D97-AF65-F5344CB8AC3E}">
        <p14:creationId xmlns:p14="http://schemas.microsoft.com/office/powerpoint/2010/main" val="1747484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dirty="0"/>
              <a:t>Wrap Up</a:t>
            </a:r>
          </a:p>
        </p:txBody>
      </p:sp>
    </p:spTree>
    <p:extLst>
      <p:ext uri="{BB962C8B-B14F-4D97-AF65-F5344CB8AC3E}">
        <p14:creationId xmlns:p14="http://schemas.microsoft.com/office/powerpoint/2010/main" val="106868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628650" y="976027"/>
            <a:ext cx="7886700" cy="3264830"/>
          </a:xfrm>
          <a:ln>
            <a:solidFill>
              <a:srgbClr val="0070C0"/>
            </a:solidFill>
          </a:ln>
        </p:spPr>
        <p:txBody>
          <a:bodyPr>
            <a:noAutofit/>
          </a:bodyPr>
          <a:lstStyle/>
          <a:p>
            <a:pPr marL="0" indent="0" algn="ctr">
              <a:buNone/>
            </a:pPr>
            <a:endParaRPr lang="en-GB" sz="2100" i="1" dirty="0"/>
          </a:p>
          <a:p>
            <a:pPr marL="0" indent="0" algn="ctr">
              <a:buNone/>
            </a:pPr>
            <a:endParaRPr lang="en-GB" sz="2100" dirty="0">
              <a:latin typeface="Cambria" panose="02040503050406030204" pitchFamily="18" charset="0"/>
            </a:endParaRPr>
          </a:p>
          <a:p>
            <a:pPr marL="0" indent="0" algn="ctr">
              <a:buNone/>
            </a:pPr>
            <a:endParaRPr lang="en-GB" sz="2100" dirty="0">
              <a:latin typeface="Cambria" panose="02040503050406030204" pitchFamily="18" charset="0"/>
            </a:endParaRPr>
          </a:p>
          <a:p>
            <a:pPr marL="0" indent="0">
              <a:buNone/>
            </a:pPr>
            <a:endParaRPr lang="en-US" sz="1500" dirty="0"/>
          </a:p>
          <a:p>
            <a:pPr lvl="1"/>
            <a:endParaRPr lang="en-US" sz="1500" dirty="0"/>
          </a:p>
          <a:p>
            <a:endParaRPr lang="en-US" sz="1500" dirty="0"/>
          </a:p>
          <a:p>
            <a:endParaRPr lang="en-US" sz="1500" dirty="0"/>
          </a:p>
        </p:txBody>
      </p:sp>
      <p:sp>
        <p:nvSpPr>
          <p:cNvPr id="47" name="Round Diagonal Corner Rectangle 46"/>
          <p:cNvSpPr/>
          <p:nvPr/>
        </p:nvSpPr>
        <p:spPr>
          <a:xfrm>
            <a:off x="2352875" y="4437768"/>
            <a:ext cx="4516306" cy="161925"/>
          </a:xfrm>
          <a:prstGeom prst="round2DiagRect">
            <a:avLst>
              <a:gd name="adj1" fmla="val 1163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2125" tIns="21063" rIns="42125" bIns="21063" rtlCol="0" anchor="t"/>
          <a:lstStyle/>
          <a:p>
            <a:pPr algn="ctr"/>
            <a:r>
              <a:rPr lang="en-US" sz="614" dirty="0">
                <a:solidFill>
                  <a:schemeClr val="bg1"/>
                </a:solidFill>
                <a:latin typeface="Arial" panose="020B0604020202020204" pitchFamily="34" charset="0"/>
                <a:cs typeface="Arial" panose="020B0604020202020204" pitchFamily="34" charset="0"/>
              </a:rPr>
              <a:t>User-Centric Growth Platform To Power The Modernize Enterprise</a:t>
            </a:r>
          </a:p>
        </p:txBody>
      </p:sp>
      <p:sp>
        <p:nvSpPr>
          <p:cNvPr id="9" name="Rectangle 8"/>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0" name="Picture 9"/>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2" name="TextBox 11">
            <a:extLst>
              <a:ext uri="{FF2B5EF4-FFF2-40B4-BE49-F238E27FC236}">
                <a16:creationId xmlns:a16="http://schemas.microsoft.com/office/drawing/2014/main" id="{E891C526-7D66-4741-9630-28126DAB57F1}"/>
              </a:ext>
            </a:extLst>
          </p:cNvPr>
          <p:cNvSpPr txBox="1"/>
          <p:nvPr/>
        </p:nvSpPr>
        <p:spPr>
          <a:xfrm>
            <a:off x="949767" y="2026028"/>
            <a:ext cx="4151621" cy="646331"/>
          </a:xfrm>
          <a:prstGeom prst="rect">
            <a:avLst/>
          </a:prstGeom>
          <a:noFill/>
        </p:spPr>
        <p:txBody>
          <a:bodyPr wrap="square" rtlCol="0">
            <a:spAutoFit/>
          </a:bodyPr>
          <a:lstStyle/>
          <a:p>
            <a:pPr marL="175022"/>
            <a:r>
              <a:rPr lang="en-US" sz="1800" i="1" dirty="0">
                <a:latin typeface="Calibri" panose="020F0502020204030204" pitchFamily="34" charset="0"/>
                <a:cs typeface="Calibri" panose="020F0502020204030204" pitchFamily="34" charset="0"/>
              </a:rPr>
              <a:t>“We hope this short overview helps you better prepare for the journey ahead.”</a:t>
            </a:r>
          </a:p>
        </p:txBody>
      </p:sp>
      <p:pic>
        <p:nvPicPr>
          <p:cNvPr id="6" name="Picture 5">
            <a:extLst>
              <a:ext uri="{FF2B5EF4-FFF2-40B4-BE49-F238E27FC236}">
                <a16:creationId xmlns:a16="http://schemas.microsoft.com/office/drawing/2014/main" id="{CB13D132-2591-4969-9D34-A921F5A4E5BD}"/>
              </a:ext>
            </a:extLst>
          </p:cNvPr>
          <p:cNvPicPr>
            <a:picLocks noChangeAspect="1"/>
          </p:cNvPicPr>
          <p:nvPr/>
        </p:nvPicPr>
        <p:blipFill>
          <a:blip r:embed="rId4"/>
          <a:stretch>
            <a:fillRect/>
          </a:stretch>
        </p:blipFill>
        <p:spPr>
          <a:xfrm>
            <a:off x="5869056" y="1543050"/>
            <a:ext cx="2000250" cy="2057400"/>
          </a:xfrm>
          <a:prstGeom prst="rect">
            <a:avLst/>
          </a:prstGeom>
        </p:spPr>
      </p:pic>
    </p:spTree>
    <p:extLst>
      <p:ext uri="{BB962C8B-B14F-4D97-AF65-F5344CB8AC3E}">
        <p14:creationId xmlns:p14="http://schemas.microsoft.com/office/powerpoint/2010/main" val="4043592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628650" y="988142"/>
            <a:ext cx="7886700" cy="3645907"/>
          </a:xfrm>
          <a:ln>
            <a:solidFill>
              <a:srgbClr val="0070C0"/>
            </a:solidFill>
          </a:ln>
        </p:spPr>
        <p:txBody>
          <a:bodyPr anchor="ctr">
            <a:noAutofit/>
          </a:bodyPr>
          <a:lstStyle/>
          <a:p>
            <a:pPr marL="0" indent="0">
              <a:buNone/>
            </a:pPr>
            <a:endParaRPr lang="en-US" sz="1500" dirty="0"/>
          </a:p>
          <a:p>
            <a:pPr lvl="1"/>
            <a:endParaRPr lang="en-US" sz="1500" dirty="0"/>
          </a:p>
          <a:p>
            <a:endParaRPr lang="en-US" sz="1500" dirty="0"/>
          </a:p>
          <a:p>
            <a:pPr>
              <a:spcAft>
                <a:spcPts val="600"/>
              </a:spcAft>
            </a:pPr>
            <a:endParaRPr lang="en-US" sz="1500" dirty="0"/>
          </a:p>
        </p:txBody>
      </p:sp>
      <p:sp>
        <p:nvSpPr>
          <p:cNvPr id="6" name="Rectangle 5"/>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8" name="Picture 7"/>
          <p:cNvPicPr>
            <a:picLocks noChangeAspect="1"/>
          </p:cNvPicPr>
          <p:nvPr/>
        </p:nvPicPr>
        <p:blipFill>
          <a:blip r:embed="rId3"/>
          <a:stretch>
            <a:fillRect/>
          </a:stretch>
        </p:blipFill>
        <p:spPr>
          <a:xfrm>
            <a:off x="7133822" y="166898"/>
            <a:ext cx="1937026" cy="406246"/>
          </a:xfrm>
          <a:prstGeom prst="rect">
            <a:avLst/>
          </a:prstGeom>
        </p:spPr>
      </p:pic>
      <p:sp>
        <p:nvSpPr>
          <p:cNvPr id="11" name="TextBox 10"/>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3" name="AutoShape 2" descr="Image result for Attestation Images"/>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681418" y="1663809"/>
            <a:ext cx="7381031" cy="338554"/>
          </a:xfrm>
          <a:prstGeom prst="rect">
            <a:avLst/>
          </a:prstGeom>
        </p:spPr>
        <p:txBody>
          <a:bodyPr wrap="square">
            <a:spAutoFit/>
          </a:bodyPr>
          <a:lstStyle/>
          <a:p>
            <a:pPr marL="285750" indent="-285750">
              <a:buFont typeface="Arial" panose="020B0604020202020204" pitchFamily="34" charset="0"/>
              <a:buChar char="•"/>
            </a:pPr>
            <a:endParaRPr lang="en-US" dirty="0"/>
          </a:p>
        </p:txBody>
      </p:sp>
      <p:sp>
        <p:nvSpPr>
          <p:cNvPr id="7" name="TextBox 6"/>
          <p:cNvSpPr txBox="1"/>
          <p:nvPr/>
        </p:nvSpPr>
        <p:spPr>
          <a:xfrm>
            <a:off x="870591" y="1590334"/>
            <a:ext cx="7508353" cy="338554"/>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21A2C255-2528-4DB4-BDCF-D78344E5DC80}"/>
              </a:ext>
            </a:extLst>
          </p:cNvPr>
          <p:cNvSpPr txBox="1"/>
          <p:nvPr/>
        </p:nvSpPr>
        <p:spPr>
          <a:xfrm>
            <a:off x="830515" y="1663809"/>
            <a:ext cx="4358165" cy="2400657"/>
          </a:xfrm>
          <a:prstGeom prst="rect">
            <a:avLst/>
          </a:prstGeom>
          <a:noFill/>
        </p:spPr>
        <p:txBody>
          <a:bodyPr wrap="square" rtlCol="0">
            <a:spAutoFit/>
          </a:bodyPr>
          <a:lstStyle/>
          <a:p>
            <a:pPr marL="175022"/>
            <a:r>
              <a:rPr lang="en-US" i="1" dirty="0">
                <a:latin typeface="Calibri" panose="020F0502020204030204" pitchFamily="34" charset="0"/>
                <a:cs typeface="Calibri" panose="020F0502020204030204" pitchFamily="34" charset="0"/>
              </a:rPr>
              <a:t>“At ComplianceNow, we have both the expertise and experience to help move your Internal Control environment and compliance processes from Geneva to Jakarta in a matter of weeks, not months.  I invite you to contact me directly at </a:t>
            </a:r>
            <a:r>
              <a:rPr lang="en-US" i="1" dirty="0">
                <a:latin typeface="Calibri" panose="020F0502020204030204" pitchFamily="34" charset="0"/>
                <a:cs typeface="Calibri" panose="020F0502020204030204" pitchFamily="34" charset="0"/>
                <a:hlinkClick r:id="rId4"/>
              </a:rPr>
              <a:t>MikeDeAndrea@ComplianceNowLLC.com</a:t>
            </a:r>
            <a:r>
              <a:rPr lang="en-US" i="1" dirty="0">
                <a:latin typeface="Calibri" panose="020F0502020204030204" pitchFamily="34" charset="0"/>
                <a:cs typeface="Calibri" panose="020F0502020204030204" pitchFamily="34" charset="0"/>
              </a:rPr>
              <a:t> to explore how we can best serve you.”</a:t>
            </a:r>
          </a:p>
          <a:p>
            <a:pPr marL="175022" algn="r"/>
            <a:r>
              <a:rPr lang="en-US" sz="1200" i="1" dirty="0">
                <a:solidFill>
                  <a:schemeClr val="accent5">
                    <a:lumMod val="75000"/>
                  </a:schemeClr>
                </a:solidFill>
                <a:latin typeface="Calibri" panose="020F0502020204030204" pitchFamily="34" charset="0"/>
                <a:cs typeface="Calibri" panose="020F0502020204030204" pitchFamily="34" charset="0"/>
              </a:rPr>
              <a:t>Mike DeAndrea,  Owner</a:t>
            </a:r>
            <a:br>
              <a:rPr lang="en-US" sz="1200" i="1" dirty="0">
                <a:solidFill>
                  <a:schemeClr val="accent5">
                    <a:lumMod val="75000"/>
                  </a:schemeClr>
                </a:solidFill>
                <a:latin typeface="Calibri" panose="020F0502020204030204" pitchFamily="34" charset="0"/>
                <a:cs typeface="Calibri" panose="020F0502020204030204" pitchFamily="34" charset="0"/>
              </a:rPr>
            </a:br>
            <a:r>
              <a:rPr lang="en-US" sz="1200" i="1" dirty="0">
                <a:solidFill>
                  <a:schemeClr val="accent5">
                    <a:lumMod val="75000"/>
                  </a:schemeClr>
                </a:solidFill>
                <a:latin typeface="Calibri" panose="020F0502020204030204" pitchFamily="34" charset="0"/>
                <a:cs typeface="Calibri" panose="020F0502020204030204" pitchFamily="34" charset="0"/>
              </a:rPr>
              <a:t>ComplianceNow, LLC</a:t>
            </a:r>
            <a:endParaRPr lang="en-US" sz="1200" i="1" dirty="0">
              <a:latin typeface="Calibri" panose="020F0502020204030204" pitchFamily="34" charset="0"/>
              <a:cs typeface="Calibri" panose="020F0502020204030204" pitchFamily="34" charset="0"/>
            </a:endParaRPr>
          </a:p>
          <a:p>
            <a:pPr marL="175022"/>
            <a:endParaRPr lang="en-US" sz="1400" i="1" dirty="0">
              <a:latin typeface="Calibri" panose="020F0502020204030204" pitchFamily="34" charset="0"/>
              <a:cs typeface="Calibri" panose="020F0502020204030204" pitchFamily="34" charset="0"/>
            </a:endParaRPr>
          </a:p>
        </p:txBody>
      </p:sp>
      <p:sp>
        <p:nvSpPr>
          <p:cNvPr id="4" name="AutoShape 2" descr="Image result for 3D man Get it done images">
            <a:extLst>
              <a:ext uri="{FF2B5EF4-FFF2-40B4-BE49-F238E27FC236}">
                <a16:creationId xmlns:a16="http://schemas.microsoft.com/office/drawing/2014/main" id="{C17D3F19-3977-4B7E-A36D-F38B4F0E9B5C}"/>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6" descr="Image result for 3-D man helping others">
            <a:extLst>
              <a:ext uri="{FF2B5EF4-FFF2-40B4-BE49-F238E27FC236}">
                <a16:creationId xmlns:a16="http://schemas.microsoft.com/office/drawing/2014/main" id="{B7FC2955-D94D-4D25-A3E7-5455B7A28FBF}"/>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22">
            <a:extLst>
              <a:ext uri="{FF2B5EF4-FFF2-40B4-BE49-F238E27FC236}">
                <a16:creationId xmlns:a16="http://schemas.microsoft.com/office/drawing/2014/main" id="{033EEC09-5668-4FF7-9BA6-19C95F101D58}"/>
              </a:ext>
            </a:extLst>
          </p:cNvPr>
          <p:cNvPicPr>
            <a:picLocks noChangeAspect="1"/>
          </p:cNvPicPr>
          <p:nvPr/>
        </p:nvPicPr>
        <p:blipFill>
          <a:blip r:embed="rId5"/>
          <a:stretch>
            <a:fillRect/>
          </a:stretch>
        </p:blipFill>
        <p:spPr>
          <a:xfrm>
            <a:off x="5975325" y="1888064"/>
            <a:ext cx="1753380" cy="1831800"/>
          </a:xfrm>
          <a:prstGeom prst="rect">
            <a:avLst/>
          </a:prstGeom>
        </p:spPr>
      </p:pic>
      <p:sp>
        <p:nvSpPr>
          <p:cNvPr id="14" name="TextBox 13">
            <a:extLst>
              <a:ext uri="{FF2B5EF4-FFF2-40B4-BE49-F238E27FC236}">
                <a16:creationId xmlns:a16="http://schemas.microsoft.com/office/drawing/2014/main" id="{FC55048B-C023-4F24-8D6D-796F25E6D39C}"/>
              </a:ext>
            </a:extLst>
          </p:cNvPr>
          <p:cNvSpPr txBox="1"/>
          <p:nvPr/>
        </p:nvSpPr>
        <p:spPr>
          <a:xfrm>
            <a:off x="628650" y="1052976"/>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If there is anything we can do to help, please let us know.</a:t>
            </a:r>
          </a:p>
        </p:txBody>
      </p:sp>
    </p:spTree>
    <p:extLst>
      <p:ext uri="{BB962C8B-B14F-4D97-AF65-F5344CB8AC3E}">
        <p14:creationId xmlns:p14="http://schemas.microsoft.com/office/powerpoint/2010/main" val="4286384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628650" y="976027"/>
            <a:ext cx="7886700" cy="3264830"/>
          </a:xfrm>
          <a:ln>
            <a:solidFill>
              <a:srgbClr val="0070C0"/>
            </a:solidFill>
          </a:ln>
        </p:spPr>
        <p:txBody>
          <a:bodyPr>
            <a:noAutofit/>
          </a:bodyPr>
          <a:lstStyle/>
          <a:p>
            <a:pPr marL="0" indent="0" algn="ctr">
              <a:buNone/>
            </a:pPr>
            <a:endParaRPr lang="en-GB" sz="2100" i="1" dirty="0"/>
          </a:p>
          <a:p>
            <a:pPr marL="0" indent="0" algn="ctr">
              <a:buNone/>
            </a:pPr>
            <a:endParaRPr lang="en-GB" sz="2100" dirty="0">
              <a:latin typeface="Cambria" panose="02040503050406030204" pitchFamily="18" charset="0"/>
            </a:endParaRPr>
          </a:p>
          <a:p>
            <a:pPr marL="0" indent="0" algn="ctr">
              <a:buNone/>
            </a:pPr>
            <a:endParaRPr lang="en-GB" sz="2100" dirty="0">
              <a:latin typeface="Cambria" panose="02040503050406030204" pitchFamily="18" charset="0"/>
            </a:endParaRPr>
          </a:p>
          <a:p>
            <a:pPr marL="0" indent="0">
              <a:buNone/>
            </a:pPr>
            <a:endParaRPr lang="en-US" sz="1500" dirty="0"/>
          </a:p>
          <a:p>
            <a:pPr lvl="1"/>
            <a:endParaRPr lang="en-US" sz="1500" dirty="0"/>
          </a:p>
          <a:p>
            <a:endParaRPr lang="en-US" sz="1500" dirty="0"/>
          </a:p>
          <a:p>
            <a:endParaRPr lang="en-US" sz="1500" dirty="0"/>
          </a:p>
        </p:txBody>
      </p:sp>
      <p:sp>
        <p:nvSpPr>
          <p:cNvPr id="47" name="Round Diagonal Corner Rectangle 46"/>
          <p:cNvSpPr/>
          <p:nvPr/>
        </p:nvSpPr>
        <p:spPr>
          <a:xfrm>
            <a:off x="2352875" y="4437768"/>
            <a:ext cx="4516306" cy="161925"/>
          </a:xfrm>
          <a:prstGeom prst="round2DiagRect">
            <a:avLst>
              <a:gd name="adj1" fmla="val 1163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2125" tIns="21063" rIns="42125" bIns="21063" rtlCol="0" anchor="t"/>
          <a:lstStyle/>
          <a:p>
            <a:pPr algn="ctr"/>
            <a:r>
              <a:rPr lang="en-US" sz="614" dirty="0">
                <a:solidFill>
                  <a:schemeClr val="bg1"/>
                </a:solidFill>
                <a:latin typeface="Arial" panose="020B0604020202020204" pitchFamily="34" charset="0"/>
                <a:cs typeface="Arial" panose="020B0604020202020204" pitchFamily="34" charset="0"/>
              </a:rPr>
              <a:t>User-Centric Growth Platform To Power The Modernize Enterprise</a:t>
            </a:r>
          </a:p>
        </p:txBody>
      </p:sp>
      <p:sp>
        <p:nvSpPr>
          <p:cNvPr id="9" name="Rectangle 8"/>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a:latin typeface="Lato Light" panose="020F0302020204030203" pitchFamily="34" charset="0"/>
                <a:cs typeface="Arial" panose="020B0604020202020204" pitchFamily="34" charset="0"/>
              </a:rPr>
              <a:t>Contact …</a:t>
            </a:r>
            <a:endParaRPr lang="en-US" sz="2400" b="1" dirty="0">
              <a:latin typeface="Lato Light" panose="020F0302020204030203"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1" name="TextBox 10"/>
          <p:cNvSpPr txBox="1"/>
          <p:nvPr/>
        </p:nvSpPr>
        <p:spPr>
          <a:xfrm>
            <a:off x="1192514" y="1559944"/>
            <a:ext cx="4322235" cy="2031325"/>
          </a:xfrm>
          <a:prstGeom prst="rect">
            <a:avLst/>
          </a:prstGeom>
          <a:noFill/>
        </p:spPr>
        <p:txBody>
          <a:bodyPr wrap="square">
            <a:spAutoFit/>
          </a:bodyPr>
          <a:lstStyle/>
          <a:p>
            <a:pPr algn="ctr"/>
            <a:endParaRPr lang="en-US" sz="2400" dirty="0">
              <a:solidFill>
                <a:srgbClr val="14163D"/>
              </a:solidFill>
              <a:latin typeface="Lato Medium" panose="020F0602020204030203" pitchFamily="34" charset="0"/>
              <a:ea typeface="Calibri" panose="020F0502020204030204" pitchFamily="34" charset="0"/>
              <a:cs typeface="Lato Medium" panose="020F0602020204030203" pitchFamily="34" charset="0"/>
            </a:endParaRPr>
          </a:p>
          <a:p>
            <a:pPr algn="ctr"/>
            <a:r>
              <a:rPr lang="en-US" sz="2400" dirty="0">
                <a:solidFill>
                  <a:srgbClr val="14163D"/>
                </a:solidFill>
                <a:latin typeface="Lato Medium" panose="020F0602020204030203" pitchFamily="34" charset="0"/>
                <a:ea typeface="Calibri" panose="020F0502020204030204" pitchFamily="34" charset="0"/>
                <a:cs typeface="Lato Medium" panose="020F0602020204030203" pitchFamily="34" charset="0"/>
              </a:rPr>
              <a:t>Mike DeAndrea</a:t>
            </a:r>
          </a:p>
          <a:p>
            <a:pPr algn="ctr"/>
            <a:r>
              <a:rPr lang="en-US" b="1" dirty="0">
                <a:solidFill>
                  <a:srgbClr val="14163D"/>
                </a:solidFill>
                <a:latin typeface="Lato Medium" panose="020F0602020204030203" pitchFamily="34" charset="0"/>
                <a:ea typeface="Calibri" panose="020F0502020204030204" pitchFamily="34" charset="0"/>
                <a:cs typeface="Lato Medium" panose="020F0602020204030203" pitchFamily="34" charset="0"/>
              </a:rPr>
              <a:t>ComplianceNow, LLC</a:t>
            </a:r>
            <a:endParaRPr lang="en-US" sz="1500" b="1" dirty="0">
              <a:solidFill>
                <a:srgbClr val="14163D"/>
              </a:solidFill>
              <a:latin typeface="Lato Medium" panose="020F0602020204030203" pitchFamily="34" charset="0"/>
              <a:ea typeface="Calibri" panose="020F0502020204030204" pitchFamily="34" charset="0"/>
              <a:cs typeface="Lato Medium" panose="020F0602020204030203" pitchFamily="34" charset="0"/>
            </a:endParaRPr>
          </a:p>
          <a:p>
            <a:pPr algn="ctr"/>
            <a:r>
              <a:rPr lang="en-US" dirty="0">
                <a:solidFill>
                  <a:srgbClr val="14163D"/>
                </a:solidFill>
                <a:latin typeface="Lato Medium" panose="020F0602020204030203" pitchFamily="34" charset="0"/>
                <a:cs typeface="Lato Medium" panose="020F0602020204030203" pitchFamily="34" charset="0"/>
                <a:hlinkClick r:id="rId4"/>
              </a:rPr>
              <a:t>MikeDeAndrea@ComplianceNowLLC.com</a:t>
            </a:r>
            <a:endParaRPr lang="en-US" dirty="0">
              <a:solidFill>
                <a:srgbClr val="14163D"/>
              </a:solidFill>
              <a:latin typeface="Lato Medium" panose="020F0602020204030203" pitchFamily="34" charset="0"/>
              <a:cs typeface="Lato Medium" panose="020F0602020204030203" pitchFamily="34" charset="0"/>
            </a:endParaRPr>
          </a:p>
          <a:p>
            <a:pPr algn="ctr"/>
            <a:endParaRPr lang="en-US" dirty="0">
              <a:solidFill>
                <a:srgbClr val="14163D"/>
              </a:solidFill>
              <a:latin typeface="Lato Medium" panose="020F0602020204030203" pitchFamily="34" charset="0"/>
              <a:cs typeface="Lato Medium" panose="020F0602020204030203" pitchFamily="34" charset="0"/>
            </a:endParaRPr>
          </a:p>
          <a:p>
            <a:pPr algn="ctr"/>
            <a:r>
              <a:rPr lang="en-US" sz="1500" dirty="0">
                <a:solidFill>
                  <a:srgbClr val="14163D"/>
                </a:solidFill>
                <a:latin typeface="Calibri" panose="020F0502020204030204" pitchFamily="34" charset="0"/>
                <a:ea typeface="Calibri" panose="020F0502020204030204" pitchFamily="34" charset="0"/>
              </a:rPr>
              <a:t>www.ComplianceNowLLC.com</a:t>
            </a:r>
          </a:p>
          <a:p>
            <a:pPr algn="ctr"/>
            <a:endParaRPr lang="en-US" sz="1500" b="1" dirty="0">
              <a:solidFill>
                <a:srgbClr val="14163D"/>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2507A1AA-0A73-4628-9C4E-4E3F23CFF140}"/>
              </a:ext>
            </a:extLst>
          </p:cNvPr>
          <p:cNvPicPr>
            <a:picLocks noChangeAspect="1"/>
          </p:cNvPicPr>
          <p:nvPr/>
        </p:nvPicPr>
        <p:blipFill>
          <a:blip r:embed="rId5"/>
          <a:stretch>
            <a:fillRect/>
          </a:stretch>
        </p:blipFill>
        <p:spPr>
          <a:xfrm>
            <a:off x="5968735" y="1544014"/>
            <a:ext cx="2133600" cy="2133600"/>
          </a:xfrm>
          <a:prstGeom prst="rect">
            <a:avLst/>
          </a:prstGeom>
        </p:spPr>
      </p:pic>
    </p:spTree>
    <p:extLst>
      <p:ext uri="{BB962C8B-B14F-4D97-AF65-F5344CB8AC3E}">
        <p14:creationId xmlns:p14="http://schemas.microsoft.com/office/powerpoint/2010/main" val="256618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628650" y="976027"/>
            <a:ext cx="7886700" cy="3264830"/>
          </a:xfrm>
          <a:ln>
            <a:solidFill>
              <a:srgbClr val="0070C0"/>
            </a:solidFill>
          </a:ln>
        </p:spPr>
        <p:txBody>
          <a:bodyPr>
            <a:noAutofit/>
          </a:bodyPr>
          <a:lstStyle/>
          <a:p>
            <a:pPr marL="0" indent="0" algn="ctr">
              <a:buNone/>
            </a:pPr>
            <a:endParaRPr lang="en-GB" sz="2100" i="1" dirty="0"/>
          </a:p>
          <a:p>
            <a:pPr marL="0" indent="0" algn="ctr">
              <a:buNone/>
            </a:pPr>
            <a:endParaRPr lang="en-GB" sz="2100" dirty="0">
              <a:latin typeface="Cambria" panose="02040503050406030204" pitchFamily="18" charset="0"/>
            </a:endParaRPr>
          </a:p>
          <a:p>
            <a:pPr marL="0" indent="0" algn="ctr">
              <a:buNone/>
            </a:pPr>
            <a:endParaRPr lang="en-GB" sz="2100" dirty="0">
              <a:latin typeface="Cambria" panose="02040503050406030204" pitchFamily="18" charset="0"/>
            </a:endParaRPr>
          </a:p>
          <a:p>
            <a:pPr marL="0" indent="0">
              <a:buNone/>
            </a:pPr>
            <a:endParaRPr lang="en-US" sz="1500" dirty="0"/>
          </a:p>
          <a:p>
            <a:pPr lvl="1"/>
            <a:endParaRPr lang="en-US" sz="1500" dirty="0"/>
          </a:p>
          <a:p>
            <a:endParaRPr lang="en-US" sz="1500" dirty="0"/>
          </a:p>
          <a:p>
            <a:endParaRPr lang="en-US" sz="1500" dirty="0"/>
          </a:p>
        </p:txBody>
      </p:sp>
      <p:sp>
        <p:nvSpPr>
          <p:cNvPr id="47" name="Round Diagonal Corner Rectangle 46"/>
          <p:cNvSpPr/>
          <p:nvPr/>
        </p:nvSpPr>
        <p:spPr>
          <a:xfrm>
            <a:off x="2352875" y="4437768"/>
            <a:ext cx="4516306" cy="161925"/>
          </a:xfrm>
          <a:prstGeom prst="round2DiagRect">
            <a:avLst>
              <a:gd name="adj1" fmla="val 11631"/>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42125" tIns="21063" rIns="42125" bIns="21063" rtlCol="0" anchor="t"/>
          <a:lstStyle/>
          <a:p>
            <a:pPr algn="ctr"/>
            <a:r>
              <a:rPr lang="en-US" sz="614" dirty="0">
                <a:solidFill>
                  <a:schemeClr val="bg1"/>
                </a:solidFill>
                <a:latin typeface="Arial" panose="020B0604020202020204" pitchFamily="34" charset="0"/>
                <a:cs typeface="Arial" panose="020B0604020202020204" pitchFamily="34" charset="0"/>
              </a:rPr>
              <a:t>User-Centric Growth Platform To Power The Modernize Enterprise</a:t>
            </a:r>
          </a:p>
        </p:txBody>
      </p:sp>
      <p:sp>
        <p:nvSpPr>
          <p:cNvPr id="9" name="Rectangle 8"/>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Disclaimers …</a:t>
            </a:r>
          </a:p>
        </p:txBody>
      </p:sp>
      <p:pic>
        <p:nvPicPr>
          <p:cNvPr id="10" name="Picture 9"/>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1" name="TextBox 10"/>
          <p:cNvSpPr txBox="1"/>
          <p:nvPr/>
        </p:nvSpPr>
        <p:spPr>
          <a:xfrm>
            <a:off x="1192514" y="1154197"/>
            <a:ext cx="7075186" cy="2908489"/>
          </a:xfrm>
          <a:prstGeom prst="rect">
            <a:avLst/>
          </a:prstGeom>
          <a:noFill/>
        </p:spPr>
        <p:txBody>
          <a:bodyPr wrap="square">
            <a:spAutoFit/>
          </a:bodyPr>
          <a:lstStyle/>
          <a:p>
            <a:pPr algn="ctr"/>
            <a:endParaRPr lang="en-US" sz="2400" dirty="0">
              <a:solidFill>
                <a:srgbClr val="14163D"/>
              </a:solidFill>
              <a:latin typeface="Lato Medium" panose="020F0602020204030203" pitchFamily="34" charset="0"/>
              <a:ea typeface="Calibri" panose="020F0502020204030204" pitchFamily="34" charset="0"/>
              <a:cs typeface="Lato Medium" panose="020F0602020204030203" pitchFamily="34" charset="0"/>
            </a:endParaRPr>
          </a:p>
          <a:p>
            <a:r>
              <a:rPr lang="en-US" dirty="0">
                <a:solidFill>
                  <a:srgbClr val="14163D"/>
                </a:solidFill>
                <a:latin typeface="Lato Medium" panose="020F0602020204030203" pitchFamily="34" charset="0"/>
                <a:ea typeface="Calibri" panose="020F0502020204030204" pitchFamily="34" charset="0"/>
                <a:cs typeface="Lato Medium" panose="020F0602020204030203" pitchFamily="34" charset="0"/>
              </a:rPr>
              <a:t>All images included in this presentation were downloaded from the Internet and are believed to be in the Public Domain.  If you are the owner of any of these images and wish to have them removed or proper credit given, please contact ComplianceNow at </a:t>
            </a:r>
            <a:r>
              <a:rPr lang="en-US" dirty="0">
                <a:solidFill>
                  <a:srgbClr val="14163D"/>
                </a:solidFill>
                <a:latin typeface="Lato Medium" panose="020F0602020204030203" pitchFamily="34" charset="0"/>
                <a:ea typeface="Calibri" panose="020F0502020204030204" pitchFamily="34" charset="0"/>
                <a:cs typeface="Lato Medium" panose="020F0602020204030203" pitchFamily="34" charset="0"/>
                <a:hlinkClick r:id="rId4"/>
              </a:rPr>
              <a:t>www.ComplianceNowLLC.com</a:t>
            </a:r>
            <a:r>
              <a:rPr lang="en-US" dirty="0">
                <a:solidFill>
                  <a:srgbClr val="14163D"/>
                </a:solidFill>
                <a:latin typeface="Lato Medium" panose="020F0602020204030203" pitchFamily="34" charset="0"/>
                <a:ea typeface="Calibri" panose="020F0502020204030204" pitchFamily="34" charset="0"/>
                <a:cs typeface="Lato Medium" panose="020F0602020204030203" pitchFamily="34" charset="0"/>
              </a:rPr>
              <a:t>.</a:t>
            </a:r>
          </a:p>
          <a:p>
            <a:endParaRPr lang="en-US" dirty="0">
              <a:solidFill>
                <a:srgbClr val="14163D"/>
              </a:solidFill>
              <a:latin typeface="Lato Medium" panose="020F0602020204030203" pitchFamily="34" charset="0"/>
              <a:ea typeface="Calibri" panose="020F0502020204030204" pitchFamily="34" charset="0"/>
            </a:endParaRPr>
          </a:p>
          <a:p>
            <a:r>
              <a:rPr lang="en-US" dirty="0">
                <a:solidFill>
                  <a:srgbClr val="14163D"/>
                </a:solidFill>
                <a:latin typeface="Lato Medium" panose="020F0602020204030203" pitchFamily="34" charset="0"/>
                <a:ea typeface="Calibri" panose="020F0502020204030204" pitchFamily="34" charset="0"/>
              </a:rPr>
              <a:t>All tradenames and product names mentioned in this presentation are the trademarks of their respective owners.</a:t>
            </a:r>
          </a:p>
          <a:p>
            <a:endParaRPr lang="en-US" dirty="0">
              <a:solidFill>
                <a:srgbClr val="14163D"/>
              </a:solidFill>
              <a:latin typeface="Lato Medium" panose="020F0602020204030203" pitchFamily="34" charset="0"/>
              <a:ea typeface="Calibri" panose="020F0502020204030204" pitchFamily="34" charset="0"/>
            </a:endParaRPr>
          </a:p>
          <a:p>
            <a:r>
              <a:rPr lang="en-US" dirty="0">
                <a:solidFill>
                  <a:srgbClr val="14163D"/>
                </a:solidFill>
                <a:latin typeface="Lato Medium" panose="020F0602020204030203" pitchFamily="34" charset="0"/>
                <a:ea typeface="Calibri" panose="020F0502020204030204" pitchFamily="34" charset="0"/>
              </a:rPr>
              <a:t>ComplianceNow is a trademark of ComplianceNow, LLC.</a:t>
            </a:r>
            <a:endParaRPr lang="en-US" dirty="0">
              <a:solidFill>
                <a:srgbClr val="14163D"/>
              </a:solidFill>
              <a:latin typeface="Calibri" panose="020F0502020204030204" pitchFamily="34" charset="0"/>
              <a:ea typeface="Calibri" panose="020F0502020204030204" pitchFamily="34" charset="0"/>
            </a:endParaRPr>
          </a:p>
          <a:p>
            <a:pPr algn="ctr"/>
            <a:endParaRPr lang="en-US" sz="1500" b="1" dirty="0">
              <a:solidFill>
                <a:srgbClr val="14163D"/>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879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4" name="TextBox 3"/>
          <p:cNvSpPr txBox="1"/>
          <p:nvPr/>
        </p:nvSpPr>
        <p:spPr>
          <a:xfrm>
            <a:off x="949080" y="1220734"/>
            <a:ext cx="7153255" cy="646331"/>
          </a:xfrm>
          <a:prstGeom prst="rect">
            <a:avLst/>
          </a:prstGeom>
          <a:noFill/>
        </p:spPr>
        <p:txBody>
          <a:bodyPr wrap="square" rtlCol="0">
            <a:spAutoFit/>
          </a:bodyPr>
          <a:lstStyle/>
          <a:p>
            <a:pPr marL="175022" algn="ctr"/>
            <a:r>
              <a:rPr lang="en-US" sz="1800" i="1" dirty="0">
                <a:solidFill>
                  <a:schemeClr val="tx2"/>
                </a:solidFill>
                <a:latin typeface="Calibri" panose="020F0502020204030204" pitchFamily="34" charset="0"/>
                <a:cs typeface="Calibri" panose="020F0502020204030204" pitchFamily="34" charset="0"/>
              </a:rPr>
              <a:t>To get to Jakarta, you can bypass Helsinki and Istanbul, the two releases that immediately followed Geneva</a:t>
            </a:r>
          </a:p>
        </p:txBody>
      </p:sp>
      <p:sp>
        <p:nvSpPr>
          <p:cNvPr id="8" name="Rectangle 7"/>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9" name="Picture 8"/>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pic>
        <p:nvPicPr>
          <p:cNvPr id="10" name="Picture 9"/>
          <p:cNvPicPr>
            <a:picLocks noChangeAspect="1"/>
          </p:cNvPicPr>
          <p:nvPr/>
        </p:nvPicPr>
        <p:blipFill>
          <a:blip r:embed="rId4"/>
          <a:stretch>
            <a:fillRect/>
          </a:stretch>
        </p:blipFill>
        <p:spPr>
          <a:xfrm>
            <a:off x="2344769" y="1867066"/>
            <a:ext cx="4534851" cy="2550854"/>
          </a:xfrm>
          <a:prstGeom prst="rect">
            <a:avLst/>
          </a:prstGeom>
        </p:spPr>
      </p:pic>
      <p:sp>
        <p:nvSpPr>
          <p:cNvPr id="5" name="Star: 5 Points 4"/>
          <p:cNvSpPr/>
          <p:nvPr/>
        </p:nvSpPr>
        <p:spPr>
          <a:xfrm>
            <a:off x="3270414" y="2291427"/>
            <a:ext cx="139459" cy="111214"/>
          </a:xfrm>
          <a:prstGeom prst="star5">
            <a:avLst/>
          </a:prstGeom>
          <a:solidFill>
            <a:schemeClr val="accent4">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p:cNvSpPr/>
          <p:nvPr/>
        </p:nvSpPr>
        <p:spPr>
          <a:xfrm>
            <a:off x="3484341" y="2698070"/>
            <a:ext cx="136830" cy="136205"/>
          </a:xfrm>
          <a:prstGeom prst="star5">
            <a:avLst/>
          </a:prstGeom>
          <a:solidFill>
            <a:srgbClr val="66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344769" y="2528793"/>
            <a:ext cx="4534851" cy="338554"/>
          </a:xfrm>
          <a:prstGeom prst="rect">
            <a:avLst/>
          </a:prstGeom>
          <a:solidFill>
            <a:schemeClr val="tx2">
              <a:lumMod val="50000"/>
            </a:schemeClr>
          </a:solidFill>
        </p:spPr>
        <p:txBody>
          <a:bodyPr wrap="square" rtlCol="0">
            <a:spAutoFit/>
          </a:bodyPr>
          <a:lstStyle/>
          <a:p>
            <a:pPr algn="ctr"/>
            <a:r>
              <a:rPr lang="en-US" b="1" dirty="0">
                <a:solidFill>
                  <a:schemeClr val="bg1"/>
                </a:solidFill>
              </a:rPr>
              <a:t>But in Helsinki, everything changed.</a:t>
            </a:r>
          </a:p>
        </p:txBody>
      </p:sp>
      <p:sp>
        <p:nvSpPr>
          <p:cNvPr id="11" name="TextBox 10"/>
          <p:cNvSpPr txBox="1"/>
          <p:nvPr/>
        </p:nvSpPr>
        <p:spPr>
          <a:xfrm>
            <a:off x="2344769" y="2867347"/>
            <a:ext cx="4534851" cy="584775"/>
          </a:xfrm>
          <a:prstGeom prst="rect">
            <a:avLst/>
          </a:prstGeom>
          <a:solidFill>
            <a:schemeClr val="tx2">
              <a:lumMod val="50000"/>
            </a:schemeClr>
          </a:solidFill>
        </p:spPr>
        <p:txBody>
          <a:bodyPr wrap="square" rtlCol="0">
            <a:spAutoFit/>
          </a:bodyPr>
          <a:lstStyle/>
          <a:p>
            <a:pPr algn="ctr"/>
            <a:r>
              <a:rPr lang="en-US" b="1" dirty="0">
                <a:solidFill>
                  <a:schemeClr val="bg1"/>
                </a:solidFill>
              </a:rPr>
              <a:t>And both Istanbul and Jakarta are based on Helsinki, not Geneva.</a:t>
            </a:r>
          </a:p>
        </p:txBody>
      </p:sp>
    </p:spTree>
    <p:extLst>
      <p:ext uri="{BB962C8B-B14F-4D97-AF65-F5344CB8AC3E}">
        <p14:creationId xmlns:p14="http://schemas.microsoft.com/office/powerpoint/2010/main" val="4762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4" name="TextBox 3"/>
          <p:cNvSpPr txBox="1"/>
          <p:nvPr/>
        </p:nvSpPr>
        <p:spPr>
          <a:xfrm>
            <a:off x="1453895" y="1220734"/>
            <a:ext cx="6492241" cy="646331"/>
          </a:xfrm>
          <a:prstGeom prst="rect">
            <a:avLst/>
          </a:prstGeom>
          <a:noFill/>
        </p:spPr>
        <p:txBody>
          <a:bodyPr wrap="square" rtlCol="0">
            <a:spAutoFit/>
          </a:bodyPr>
          <a:lstStyle/>
          <a:p>
            <a:pPr marL="175022" algn="ctr"/>
            <a:r>
              <a:rPr lang="en-US" sz="1800" i="1" dirty="0">
                <a:solidFill>
                  <a:schemeClr val="tx2"/>
                </a:solidFill>
                <a:latin typeface="Calibri" panose="020F0502020204030204" pitchFamily="34" charset="0"/>
                <a:cs typeface="Calibri" panose="020F0502020204030204" pitchFamily="34" charset="0"/>
              </a:rPr>
              <a:t>“With the Helsinki release, ServiceNow didn’t just upgrade the GRC application, they totally redesigned it from the ground up.”</a:t>
            </a:r>
          </a:p>
        </p:txBody>
      </p:sp>
      <p:pic>
        <p:nvPicPr>
          <p:cNvPr id="6" name="Picture 5"/>
          <p:cNvPicPr>
            <a:picLocks noChangeAspect="1"/>
          </p:cNvPicPr>
          <p:nvPr/>
        </p:nvPicPr>
        <p:blipFill>
          <a:blip r:embed="rId3"/>
          <a:stretch>
            <a:fillRect/>
          </a:stretch>
        </p:blipFill>
        <p:spPr>
          <a:xfrm>
            <a:off x="3198617" y="2053672"/>
            <a:ext cx="2746766" cy="2224494"/>
          </a:xfrm>
          <a:prstGeom prst="rect">
            <a:avLst/>
          </a:prstGeom>
        </p:spPr>
      </p:pic>
      <p:sp>
        <p:nvSpPr>
          <p:cNvPr id="8" name="Rectangle 7"/>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9" name="Picture 8"/>
          <p:cNvPicPr>
            <a:picLocks noChangeAspect="1"/>
          </p:cNvPicPr>
          <p:nvPr/>
        </p:nvPicPr>
        <p:blipFill>
          <a:blip r:embed="rId4"/>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Tree>
    <p:extLst>
      <p:ext uri="{BB962C8B-B14F-4D97-AF65-F5344CB8AC3E}">
        <p14:creationId xmlns:p14="http://schemas.microsoft.com/office/powerpoint/2010/main" val="194082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8" name="Rectangle 7"/>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9" name="Picture 8"/>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1" name="TextBox 10"/>
          <p:cNvSpPr txBox="1"/>
          <p:nvPr/>
        </p:nvSpPr>
        <p:spPr>
          <a:xfrm>
            <a:off x="2587557" y="3513086"/>
            <a:ext cx="1984443" cy="276999"/>
          </a:xfrm>
          <a:prstGeom prst="rect">
            <a:avLst/>
          </a:prstGeom>
          <a:noFill/>
        </p:spPr>
        <p:txBody>
          <a:bodyPr wrap="square" rtlCol="0">
            <a:spAutoFit/>
          </a:bodyPr>
          <a:lstStyle/>
          <a:p>
            <a:pPr algn="ctr"/>
            <a:r>
              <a:rPr lang="en-US" sz="1200" b="1" dirty="0"/>
              <a:t>GRC before Helsinki</a:t>
            </a:r>
          </a:p>
        </p:txBody>
      </p:sp>
      <p:sp>
        <p:nvSpPr>
          <p:cNvPr id="12" name="TextBox 11"/>
          <p:cNvSpPr txBox="1"/>
          <p:nvPr/>
        </p:nvSpPr>
        <p:spPr>
          <a:xfrm>
            <a:off x="4836605" y="3505689"/>
            <a:ext cx="1694302" cy="276999"/>
          </a:xfrm>
          <a:prstGeom prst="rect">
            <a:avLst/>
          </a:prstGeom>
          <a:noFill/>
        </p:spPr>
        <p:txBody>
          <a:bodyPr wrap="square" rtlCol="0">
            <a:spAutoFit/>
          </a:bodyPr>
          <a:lstStyle/>
          <a:p>
            <a:pPr algn="ctr"/>
            <a:r>
              <a:rPr lang="en-US" sz="1200" b="1" dirty="0"/>
              <a:t>GRC after Helsinki</a:t>
            </a:r>
          </a:p>
        </p:txBody>
      </p:sp>
      <p:pic>
        <p:nvPicPr>
          <p:cNvPr id="13" name="Picture 12"/>
          <p:cNvPicPr>
            <a:picLocks noChangeAspect="1"/>
          </p:cNvPicPr>
          <p:nvPr/>
        </p:nvPicPr>
        <p:blipFill>
          <a:blip r:embed="rId4"/>
          <a:stretch>
            <a:fillRect/>
          </a:stretch>
        </p:blipFill>
        <p:spPr>
          <a:xfrm>
            <a:off x="2412460" y="1919735"/>
            <a:ext cx="4297598" cy="1552498"/>
          </a:xfrm>
          <a:prstGeom prst="rect">
            <a:avLst/>
          </a:prstGeom>
        </p:spPr>
      </p:pic>
      <p:sp>
        <p:nvSpPr>
          <p:cNvPr id="14" name="Rectangle 13"/>
          <p:cNvSpPr/>
          <p:nvPr/>
        </p:nvSpPr>
        <p:spPr>
          <a:xfrm>
            <a:off x="4724401" y="1758763"/>
            <a:ext cx="54800" cy="19749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029444" y="3958152"/>
            <a:ext cx="1954894" cy="338554"/>
          </a:xfrm>
          <a:prstGeom prst="rect">
            <a:avLst/>
          </a:prstGeom>
        </p:spPr>
        <p:txBody>
          <a:bodyPr wrap="none">
            <a:spAutoFit/>
          </a:bodyPr>
          <a:lstStyle/>
          <a:p>
            <a:pPr algn="ctr"/>
            <a:r>
              <a:rPr lang="en-US" b="1" dirty="0">
                <a:solidFill>
                  <a:schemeClr val="accent5">
                    <a:lumMod val="50000"/>
                  </a:schemeClr>
                </a:solidFill>
              </a:rPr>
              <a:t>Everything changed. </a:t>
            </a:r>
          </a:p>
        </p:txBody>
      </p:sp>
      <p:sp>
        <p:nvSpPr>
          <p:cNvPr id="16" name="Rectangle 15"/>
          <p:cNvSpPr/>
          <p:nvPr/>
        </p:nvSpPr>
        <p:spPr>
          <a:xfrm>
            <a:off x="3964813" y="3967862"/>
            <a:ext cx="2035301" cy="338554"/>
          </a:xfrm>
          <a:prstGeom prst="rect">
            <a:avLst/>
          </a:prstGeom>
        </p:spPr>
        <p:txBody>
          <a:bodyPr wrap="none">
            <a:spAutoFit/>
          </a:bodyPr>
          <a:lstStyle/>
          <a:p>
            <a:r>
              <a:rPr lang="en-US" b="1" dirty="0">
                <a:solidFill>
                  <a:schemeClr val="accent5">
                    <a:lumMod val="50000"/>
                  </a:schemeClr>
                </a:solidFill>
              </a:rPr>
              <a:t>Everything got better</a:t>
            </a:r>
            <a:r>
              <a:rPr lang="en-US" dirty="0"/>
              <a:t>.</a:t>
            </a:r>
          </a:p>
        </p:txBody>
      </p:sp>
      <p:pic>
        <p:nvPicPr>
          <p:cNvPr id="10" name="Picture 9"/>
          <p:cNvPicPr>
            <a:picLocks noChangeAspect="1"/>
          </p:cNvPicPr>
          <p:nvPr/>
        </p:nvPicPr>
        <p:blipFill>
          <a:blip r:embed="rId5"/>
          <a:stretch>
            <a:fillRect/>
          </a:stretch>
        </p:blipFill>
        <p:spPr>
          <a:xfrm>
            <a:off x="3964813" y="1330249"/>
            <a:ext cx="1628774" cy="772354"/>
          </a:xfrm>
          <a:prstGeom prst="rect">
            <a:avLst/>
          </a:prstGeom>
        </p:spPr>
      </p:pic>
      <p:sp>
        <p:nvSpPr>
          <p:cNvPr id="4" name="TextBox 3"/>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The redesign represents an evolutionary leap in GRC.</a:t>
            </a:r>
          </a:p>
        </p:txBody>
      </p:sp>
      <p:sp>
        <p:nvSpPr>
          <p:cNvPr id="17" name="Rectangle 16"/>
          <p:cNvSpPr/>
          <p:nvPr/>
        </p:nvSpPr>
        <p:spPr>
          <a:xfrm>
            <a:off x="6028254" y="3967862"/>
            <a:ext cx="1802481" cy="338554"/>
          </a:xfrm>
          <a:prstGeom prst="rect">
            <a:avLst/>
          </a:prstGeom>
        </p:spPr>
        <p:txBody>
          <a:bodyPr wrap="none">
            <a:spAutoFit/>
          </a:bodyPr>
          <a:lstStyle/>
          <a:p>
            <a:r>
              <a:rPr lang="en-US" b="1" dirty="0">
                <a:solidFill>
                  <a:schemeClr val="accent5">
                    <a:lumMod val="50000"/>
                  </a:schemeClr>
                </a:solidFill>
              </a:rPr>
              <a:t>Nothing got easier.</a:t>
            </a:r>
          </a:p>
        </p:txBody>
      </p:sp>
    </p:spTree>
    <p:extLst>
      <p:ext uri="{BB962C8B-B14F-4D97-AF65-F5344CB8AC3E}">
        <p14:creationId xmlns:p14="http://schemas.microsoft.com/office/powerpoint/2010/main" val="397980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8" name="Rectangle 7"/>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9" name="Picture 8"/>
          <p:cNvPicPr>
            <a:picLocks noChangeAspect="1"/>
          </p:cNvPicPr>
          <p:nvPr/>
        </p:nvPicPr>
        <p:blipFill>
          <a:blip r:embed="rId3"/>
          <a:stretch>
            <a:fillRect/>
          </a:stretch>
        </p:blipFill>
        <p:spPr>
          <a:xfrm>
            <a:off x="7133822" y="166898"/>
            <a:ext cx="1937026" cy="406246"/>
          </a:xfrm>
          <a:prstGeom prst="rect">
            <a:avLst/>
          </a:prstGeom>
        </p:spPr>
      </p:pic>
      <p:sp>
        <p:nvSpPr>
          <p:cNvPr id="7" name="TextBox 6"/>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sp>
        <p:nvSpPr>
          <p:cNvPr id="11" name="TextBox 10"/>
          <p:cNvSpPr txBox="1"/>
          <p:nvPr/>
        </p:nvSpPr>
        <p:spPr>
          <a:xfrm>
            <a:off x="2587557" y="3374586"/>
            <a:ext cx="1984443" cy="461665"/>
          </a:xfrm>
          <a:prstGeom prst="rect">
            <a:avLst/>
          </a:prstGeom>
          <a:noFill/>
        </p:spPr>
        <p:txBody>
          <a:bodyPr wrap="square" rtlCol="0">
            <a:spAutoFit/>
          </a:bodyPr>
          <a:lstStyle/>
          <a:p>
            <a:pPr algn="ctr"/>
            <a:r>
              <a:rPr lang="en-US" sz="1200" b="1" dirty="0"/>
              <a:t>Geneva</a:t>
            </a:r>
          </a:p>
          <a:p>
            <a:pPr algn="ctr"/>
            <a:r>
              <a:rPr lang="en-US" sz="1200" b="1" dirty="0"/>
              <a:t>Old GRC Model</a:t>
            </a:r>
          </a:p>
        </p:txBody>
      </p:sp>
      <p:pic>
        <p:nvPicPr>
          <p:cNvPr id="10" name="Picture 9"/>
          <p:cNvPicPr>
            <a:picLocks noChangeAspect="1"/>
          </p:cNvPicPr>
          <p:nvPr/>
        </p:nvPicPr>
        <p:blipFill>
          <a:blip r:embed="rId4"/>
          <a:stretch>
            <a:fillRect/>
          </a:stretch>
        </p:blipFill>
        <p:spPr>
          <a:xfrm>
            <a:off x="3964813" y="1330249"/>
            <a:ext cx="1628774" cy="772354"/>
          </a:xfrm>
          <a:prstGeom prst="rect">
            <a:avLst/>
          </a:prstGeom>
        </p:spPr>
      </p:pic>
      <p:sp>
        <p:nvSpPr>
          <p:cNvPr id="4" name="TextBox 3"/>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What Changed?</a:t>
            </a:r>
          </a:p>
        </p:txBody>
      </p:sp>
      <p:pic>
        <p:nvPicPr>
          <p:cNvPr id="3" name="Picture 2"/>
          <p:cNvPicPr>
            <a:picLocks noChangeAspect="1"/>
          </p:cNvPicPr>
          <p:nvPr/>
        </p:nvPicPr>
        <p:blipFill>
          <a:blip r:embed="rId5"/>
          <a:stretch>
            <a:fillRect/>
          </a:stretch>
        </p:blipFill>
        <p:spPr>
          <a:xfrm>
            <a:off x="3463245" y="1728950"/>
            <a:ext cx="2217510" cy="1685600"/>
          </a:xfrm>
          <a:prstGeom prst="rect">
            <a:avLst/>
          </a:prstGeom>
        </p:spPr>
      </p:pic>
      <p:sp>
        <p:nvSpPr>
          <p:cNvPr id="12" name="TextBox 11"/>
          <p:cNvSpPr txBox="1"/>
          <p:nvPr/>
        </p:nvSpPr>
        <p:spPr>
          <a:xfrm>
            <a:off x="4932047" y="3095172"/>
            <a:ext cx="2027001" cy="461665"/>
          </a:xfrm>
          <a:prstGeom prst="rect">
            <a:avLst/>
          </a:prstGeom>
          <a:noFill/>
        </p:spPr>
        <p:txBody>
          <a:bodyPr wrap="square" rtlCol="0">
            <a:spAutoFit/>
          </a:bodyPr>
          <a:lstStyle/>
          <a:p>
            <a:pPr algn="ctr"/>
            <a:r>
              <a:rPr lang="en-US" sz="1200" b="1" dirty="0"/>
              <a:t>Helsinki, Istanbul, Jakarta</a:t>
            </a:r>
          </a:p>
          <a:p>
            <a:pPr algn="ctr"/>
            <a:r>
              <a:rPr lang="en-US" sz="1200" b="1" dirty="0"/>
              <a:t>New GRC Model</a:t>
            </a:r>
          </a:p>
        </p:txBody>
      </p:sp>
    </p:spTree>
    <p:extLst>
      <p:ext uri="{BB962C8B-B14F-4D97-AF65-F5344CB8AC3E}">
        <p14:creationId xmlns:p14="http://schemas.microsoft.com/office/powerpoint/2010/main" val="67614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n-US" dirty="0"/>
              <a:t>Large Scale Changes</a:t>
            </a:r>
          </a:p>
        </p:txBody>
      </p:sp>
    </p:spTree>
    <p:extLst>
      <p:ext uri="{BB962C8B-B14F-4D97-AF65-F5344CB8AC3E}">
        <p14:creationId xmlns:p14="http://schemas.microsoft.com/office/powerpoint/2010/main" val="293155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164" y="1731363"/>
            <a:ext cx="4333804" cy="24131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6643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r>
              <a:rPr lang="en-US" sz="2400" b="1" dirty="0">
                <a:latin typeface="Lato Light" panose="020F0302020204030203" pitchFamily="34" charset="0"/>
                <a:cs typeface="Arial" panose="020B0604020202020204" pitchFamily="34" charset="0"/>
              </a:rPr>
              <a:t>Geneva to Jakarta …</a:t>
            </a:r>
          </a:p>
        </p:txBody>
      </p:sp>
      <p:pic>
        <p:nvPicPr>
          <p:cNvPr id="13" name="Picture 12"/>
          <p:cNvPicPr>
            <a:picLocks noChangeAspect="1"/>
          </p:cNvPicPr>
          <p:nvPr/>
        </p:nvPicPr>
        <p:blipFill>
          <a:blip r:embed="rId3"/>
          <a:stretch>
            <a:fillRect/>
          </a:stretch>
        </p:blipFill>
        <p:spPr>
          <a:xfrm>
            <a:off x="7133822" y="166898"/>
            <a:ext cx="1937026" cy="406246"/>
          </a:xfrm>
          <a:prstGeom prst="rect">
            <a:avLst/>
          </a:prstGeom>
        </p:spPr>
      </p:pic>
      <p:sp>
        <p:nvSpPr>
          <p:cNvPr id="10" name="TextBox 9"/>
          <p:cNvSpPr txBox="1"/>
          <p:nvPr/>
        </p:nvSpPr>
        <p:spPr>
          <a:xfrm>
            <a:off x="3153727" y="4889135"/>
            <a:ext cx="2916936" cy="215444"/>
          </a:xfrm>
          <a:prstGeom prst="rect">
            <a:avLst/>
          </a:prstGeom>
          <a:noFill/>
        </p:spPr>
        <p:txBody>
          <a:bodyPr wrap="square" rtlCol="0">
            <a:spAutoFit/>
          </a:bodyPr>
          <a:lstStyle/>
          <a:p>
            <a:pPr algn="ctr"/>
            <a:r>
              <a:rPr lang="en-US" sz="800" b="1" dirty="0"/>
              <a:t>Copyright © 2017 ComplianceNow, LLC</a:t>
            </a:r>
          </a:p>
        </p:txBody>
      </p:sp>
      <p:pic>
        <p:nvPicPr>
          <p:cNvPr id="8" name="Picture 7"/>
          <p:cNvPicPr>
            <a:picLocks noChangeAspect="1"/>
          </p:cNvPicPr>
          <p:nvPr/>
        </p:nvPicPr>
        <p:blipFill>
          <a:blip r:embed="rId4"/>
          <a:stretch>
            <a:fillRect/>
          </a:stretch>
        </p:blipFill>
        <p:spPr>
          <a:xfrm>
            <a:off x="2268164" y="1731363"/>
            <a:ext cx="1216009" cy="2413117"/>
          </a:xfrm>
          <a:prstGeom prst="rect">
            <a:avLst/>
          </a:prstGeom>
        </p:spPr>
      </p:pic>
      <p:pic>
        <p:nvPicPr>
          <p:cNvPr id="15" name="Picture 14"/>
          <p:cNvPicPr>
            <a:picLocks noChangeAspect="1"/>
          </p:cNvPicPr>
          <p:nvPr/>
        </p:nvPicPr>
        <p:blipFill>
          <a:blip r:embed="rId5"/>
          <a:stretch>
            <a:fillRect/>
          </a:stretch>
        </p:blipFill>
        <p:spPr>
          <a:xfrm>
            <a:off x="4334256" y="2113659"/>
            <a:ext cx="1662482" cy="1540671"/>
          </a:xfrm>
          <a:prstGeom prst="rect">
            <a:avLst/>
          </a:prstGeom>
        </p:spPr>
      </p:pic>
      <p:sp>
        <p:nvSpPr>
          <p:cNvPr id="9" name="Content Placeholder 1"/>
          <p:cNvSpPr>
            <a:spLocks noGrp="1"/>
          </p:cNvSpPr>
          <p:nvPr>
            <p:ph idx="1"/>
          </p:nvPr>
        </p:nvSpPr>
        <p:spPr>
          <a:xfrm>
            <a:off x="628650" y="1199944"/>
            <a:ext cx="7886700" cy="3264830"/>
          </a:xfrm>
          <a:ln>
            <a:solidFill>
              <a:srgbClr val="0070C0"/>
            </a:solidFill>
          </a:ln>
        </p:spPr>
        <p:txBody>
          <a:bodyPr>
            <a:noAutofit/>
          </a:bodyPr>
          <a:lstStyle/>
          <a:p>
            <a:pPr marL="0" indent="0">
              <a:buNone/>
            </a:pPr>
            <a:r>
              <a:rPr lang="en-US" sz="1500" dirty="0"/>
              <a:t> </a:t>
            </a:r>
          </a:p>
        </p:txBody>
      </p:sp>
      <p:sp>
        <p:nvSpPr>
          <p:cNvPr id="11" name="TextBox 10"/>
          <p:cNvSpPr txBox="1"/>
          <p:nvPr/>
        </p:nvSpPr>
        <p:spPr>
          <a:xfrm>
            <a:off x="668845" y="1237642"/>
            <a:ext cx="7886700" cy="369332"/>
          </a:xfrm>
          <a:prstGeom prst="rect">
            <a:avLst/>
          </a:prstGeom>
          <a:noFill/>
        </p:spPr>
        <p:txBody>
          <a:bodyPr wrap="square" rtlCol="0">
            <a:spAutoFit/>
          </a:bodyPr>
          <a:lstStyle/>
          <a:p>
            <a:pPr algn="ctr"/>
            <a:r>
              <a:rPr lang="en-US" sz="1800" i="1" dirty="0">
                <a:solidFill>
                  <a:schemeClr val="tx2"/>
                </a:solidFill>
                <a:latin typeface="Calibri" panose="020F0502020204030204" pitchFamily="34" charset="0"/>
                <a:cs typeface="Calibri" panose="020F0502020204030204" pitchFamily="34" charset="0"/>
              </a:rPr>
              <a:t>With the Release of Helsinki, the GRC Application was Deprecated …</a:t>
            </a:r>
          </a:p>
        </p:txBody>
      </p:sp>
    </p:spTree>
    <p:extLst>
      <p:ext uri="{BB962C8B-B14F-4D97-AF65-F5344CB8AC3E}">
        <p14:creationId xmlns:p14="http://schemas.microsoft.com/office/powerpoint/2010/main" val="2612839578"/>
      </p:ext>
    </p:extLst>
  </p:cSld>
  <p:clrMapOvr>
    <a:masterClrMapping/>
  </p:clrMapOvr>
</p:sld>
</file>

<file path=ppt/theme/theme1.xml><?xml version="1.0" encoding="utf-8"?>
<a:theme xmlns:a="http://schemas.openxmlformats.org/drawingml/2006/main" name="Linium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Linium 2012.thmx</Template>
  <TotalTime>52981</TotalTime>
  <Words>1732</Words>
  <Application>Microsoft Office PowerPoint</Application>
  <PresentationFormat>On-screen Show (16:9)</PresentationFormat>
  <Paragraphs>328</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Cambria</vt:lpstr>
      <vt:lpstr>Kyma</vt:lpstr>
      <vt:lpstr>Lato Light</vt:lpstr>
      <vt:lpstr>Lato Medium</vt:lpstr>
      <vt:lpstr>Lato Thin</vt:lpstr>
      <vt:lpstr>Symbol</vt:lpstr>
      <vt:lpstr>Times New Roman</vt:lpstr>
      <vt:lpstr>Linium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Slater</dc:creator>
  <cp:lastModifiedBy>Michael DeAndrea</cp:lastModifiedBy>
  <cp:revision>1195</cp:revision>
  <cp:lastPrinted>2016-11-08T14:37:19Z</cp:lastPrinted>
  <dcterms:created xsi:type="dcterms:W3CDTF">2014-10-21T16:30:07Z</dcterms:created>
  <dcterms:modified xsi:type="dcterms:W3CDTF">2017-11-11T17:57:18Z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