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84" r:id="rId4"/>
    <p:sldId id="285" r:id="rId5"/>
    <p:sldId id="278" r:id="rId6"/>
    <p:sldId id="261" r:id="rId7"/>
    <p:sldId id="286" r:id="rId8"/>
    <p:sldId id="276" r:id="rId9"/>
    <p:sldId id="287" r:id="rId10"/>
    <p:sldId id="281" r:id="rId11"/>
    <p:sldId id="273" r:id="rId12"/>
    <p:sldId id="282" r:id="rId13"/>
    <p:sldId id="283" r:id="rId14"/>
    <p:sldId id="279" r:id="rId15"/>
    <p:sldId id="2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B960F-DA7D-4C1D-827C-2D3B7C8B572D}" type="datetimeFigureOut">
              <a:rPr lang="en-US" smtClean="0"/>
              <a:t>11/18/2023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048806-6195-4543-B165-425AF9689A9D}" type="slidenum">
              <a:rPr lang="en-US" smtClean="0"/>
              <a:t>‹#›</a:t>
            </a:fld>
            <a:endParaRPr lang="en-US"/>
          </a:p>
        </p:txBody>
      </p:sp>
    </p:spTree>
    <p:extLst>
      <p:ext uri="{BB962C8B-B14F-4D97-AF65-F5344CB8AC3E}">
        <p14:creationId xmlns:p14="http://schemas.microsoft.com/office/powerpoint/2010/main" val="4048637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144770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92864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346365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303884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1375114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11/18/2023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136910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11/18/2023</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337862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11/18/2023</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296901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11/18/2023</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3131630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11/18/2023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370735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11/18/2023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994D1E-AFCA-474D-BD2C-D74F935BF195}" type="slidenum">
              <a:rPr lang="en-US" smtClean="0"/>
              <a:t>‹#›</a:t>
            </a:fld>
            <a:endParaRPr lang="en-US"/>
          </a:p>
        </p:txBody>
      </p:sp>
    </p:spTree>
    <p:extLst>
      <p:ext uri="{BB962C8B-B14F-4D97-AF65-F5344CB8AC3E}">
        <p14:creationId xmlns:p14="http://schemas.microsoft.com/office/powerpoint/2010/main" val="165453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11/18/2023</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94D1E-AFCA-474D-BD2C-D74F935BF195}" type="slidenum">
              <a:rPr lang="en-US" smtClean="0"/>
              <a:t>‹#›</a:t>
            </a:fld>
            <a:endParaRPr lang="en-US"/>
          </a:p>
        </p:txBody>
      </p:sp>
    </p:spTree>
    <p:extLst>
      <p:ext uri="{BB962C8B-B14F-4D97-AF65-F5344CB8AC3E}">
        <p14:creationId xmlns:p14="http://schemas.microsoft.com/office/powerpoint/2010/main" val="1517390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ribbr.com/methodology/qualitative-research/" TargetMode="External"/><Relationship Id="rId2" Type="http://schemas.openxmlformats.org/officeDocument/2006/relationships/hyperlink" Target="https://www.ncbi.nlm.nih.gov/books/NBK47039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QUALITATIVE RESEARCH</a:t>
            </a:r>
            <a:endParaRPr lang="en-US" dirty="0"/>
          </a:p>
        </p:txBody>
      </p:sp>
      <p:sp>
        <p:nvSpPr>
          <p:cNvPr id="3" name="Subtitle 2"/>
          <p:cNvSpPr>
            <a:spLocks noGrp="1"/>
          </p:cNvSpPr>
          <p:nvPr>
            <p:ph type="subTitle" idx="1"/>
          </p:nvPr>
        </p:nvSpPr>
        <p:spPr/>
        <p:txBody>
          <a:bodyPr/>
          <a:lstStyle/>
          <a:p>
            <a:r>
              <a:rPr lang="en-US" dirty="0" smtClean="0"/>
              <a:t>DR. ANITA M. TIBBOH</a:t>
            </a:r>
          </a:p>
          <a:p>
            <a:r>
              <a:rPr lang="en-US" dirty="0" smtClean="0"/>
              <a:t>CREATE GHANA</a:t>
            </a:r>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a:t>
            </a:fld>
            <a:endParaRPr lang="en-US"/>
          </a:p>
        </p:txBody>
      </p:sp>
    </p:spTree>
    <p:extLst>
      <p:ext uri="{BB962C8B-B14F-4D97-AF65-F5344CB8AC3E}">
        <p14:creationId xmlns:p14="http://schemas.microsoft.com/office/powerpoint/2010/main" val="3154971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936"/>
            <a:ext cx="10515600" cy="1325563"/>
          </a:xfrm>
        </p:spPr>
        <p:txBody>
          <a:bodyPr/>
          <a:lstStyle/>
          <a:p>
            <a:r>
              <a:rPr lang="en-US" dirty="0" smtClean="0"/>
              <a:t>DATA COLLECTION AND ANALYSIS 2</a:t>
            </a:r>
            <a:endParaRPr lang="en-US" dirty="0"/>
          </a:p>
        </p:txBody>
      </p:sp>
      <p:sp>
        <p:nvSpPr>
          <p:cNvPr id="3" name="Content Placeholder 2"/>
          <p:cNvSpPr>
            <a:spLocks noGrp="1"/>
          </p:cNvSpPr>
          <p:nvPr>
            <p:ph idx="1"/>
          </p:nvPr>
        </p:nvSpPr>
        <p:spPr/>
        <p:txBody>
          <a:bodyPr>
            <a:normAutofit/>
          </a:bodyPr>
          <a:lstStyle/>
          <a:p>
            <a:r>
              <a:rPr lang="en-US" b="1" dirty="0" smtClean="0"/>
              <a:t>Steps in Data Analysis</a:t>
            </a:r>
          </a:p>
          <a:p>
            <a:pPr lvl="1"/>
            <a:r>
              <a:rPr lang="en-US" b="1" dirty="0" smtClean="0"/>
              <a:t>Prepare </a:t>
            </a:r>
            <a:r>
              <a:rPr lang="en-US" b="1" dirty="0"/>
              <a:t>and organize </a:t>
            </a:r>
            <a:r>
              <a:rPr lang="en-US" b="1" dirty="0" smtClean="0"/>
              <a:t>data – </a:t>
            </a:r>
            <a:r>
              <a:rPr lang="en-US" dirty="0" smtClean="0"/>
              <a:t>Transcription and Follow up</a:t>
            </a:r>
          </a:p>
          <a:p>
            <a:pPr lvl="1"/>
            <a:r>
              <a:rPr lang="en-US" b="1" dirty="0" smtClean="0"/>
              <a:t>Review </a:t>
            </a:r>
            <a:r>
              <a:rPr lang="en-US" b="1" dirty="0"/>
              <a:t>and explore </a:t>
            </a:r>
            <a:r>
              <a:rPr lang="en-US" b="1" dirty="0" smtClean="0"/>
              <a:t>data - </a:t>
            </a:r>
            <a:r>
              <a:rPr lang="en-US" dirty="0" smtClean="0"/>
              <a:t>Examine </a:t>
            </a:r>
            <a:r>
              <a:rPr lang="en-US" dirty="0"/>
              <a:t>the data for patterns or repeated ideas that emerge.</a:t>
            </a:r>
          </a:p>
          <a:p>
            <a:pPr lvl="1"/>
            <a:r>
              <a:rPr lang="en-US" b="1" dirty="0"/>
              <a:t>Develop a data coding </a:t>
            </a:r>
            <a:r>
              <a:rPr lang="en-US" b="1" dirty="0" smtClean="0"/>
              <a:t>system - </a:t>
            </a:r>
            <a:r>
              <a:rPr lang="en-US" dirty="0" smtClean="0"/>
              <a:t>Based </a:t>
            </a:r>
            <a:r>
              <a:rPr lang="en-US" dirty="0"/>
              <a:t>on </a:t>
            </a:r>
            <a:r>
              <a:rPr lang="en-US" dirty="0" smtClean="0"/>
              <a:t>initial ideas/goals/objectives, establish </a:t>
            </a:r>
            <a:r>
              <a:rPr lang="en-US" dirty="0"/>
              <a:t>a set of codes </a:t>
            </a:r>
            <a:r>
              <a:rPr lang="en-US" dirty="0" smtClean="0"/>
              <a:t>to </a:t>
            </a:r>
            <a:r>
              <a:rPr lang="en-US" dirty="0"/>
              <a:t>categorize </a:t>
            </a:r>
            <a:r>
              <a:rPr lang="en-US" dirty="0" smtClean="0"/>
              <a:t>data</a:t>
            </a:r>
            <a:r>
              <a:rPr lang="en-US" dirty="0"/>
              <a:t>.</a:t>
            </a:r>
          </a:p>
          <a:p>
            <a:pPr lvl="1"/>
            <a:r>
              <a:rPr lang="en-US" b="1" dirty="0"/>
              <a:t>Assign codes to the </a:t>
            </a:r>
            <a:r>
              <a:rPr lang="en-US" b="1" dirty="0" smtClean="0"/>
              <a:t>data – Going </a:t>
            </a:r>
            <a:r>
              <a:rPr lang="en-US" dirty="0" smtClean="0"/>
              <a:t>through </a:t>
            </a:r>
            <a:r>
              <a:rPr lang="en-US" dirty="0"/>
              <a:t>each participant’s responses and tagging them with codes in a spreadsheet. </a:t>
            </a:r>
            <a:r>
              <a:rPr lang="en-US" dirty="0" smtClean="0"/>
              <a:t>New codes may be added on if </a:t>
            </a:r>
            <a:r>
              <a:rPr lang="en-US" dirty="0"/>
              <a:t>necessary.</a:t>
            </a:r>
          </a:p>
          <a:p>
            <a:pPr lvl="1"/>
            <a:r>
              <a:rPr lang="en-US" b="1" dirty="0"/>
              <a:t>Identify recurring themes.</a:t>
            </a:r>
            <a:r>
              <a:rPr lang="en-US" dirty="0"/>
              <a:t> Link codes together into cohesive, overarching themes.</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10</a:t>
            </a:fld>
            <a:endParaRPr lang="en-US"/>
          </a:p>
        </p:txBody>
      </p:sp>
    </p:spTree>
    <p:extLst>
      <p:ext uri="{BB962C8B-B14F-4D97-AF65-F5344CB8AC3E}">
        <p14:creationId xmlns:p14="http://schemas.microsoft.com/office/powerpoint/2010/main" val="2095992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idx="1"/>
          </p:nvPr>
        </p:nvSpPr>
        <p:spPr/>
        <p:txBody>
          <a:bodyPr/>
          <a:lstStyle/>
          <a:p>
            <a:r>
              <a:rPr lang="en-US" dirty="0" smtClean="0"/>
              <a:t>Results are disseminated in manuscripts as published work just as with Quantitative Research.</a:t>
            </a:r>
          </a:p>
          <a:p>
            <a:r>
              <a:rPr lang="en-US" dirty="0"/>
              <a:t>Qualitative </a:t>
            </a:r>
            <a:r>
              <a:rPr lang="en-US" dirty="0" smtClean="0"/>
              <a:t>research also generates</a:t>
            </a:r>
            <a:r>
              <a:rPr lang="en-US" dirty="0"/>
              <a:t> and </a:t>
            </a:r>
            <a:r>
              <a:rPr lang="en-US" dirty="0" smtClean="0"/>
              <a:t>refines</a:t>
            </a:r>
            <a:r>
              <a:rPr lang="en-US" dirty="0"/>
              <a:t> </a:t>
            </a:r>
            <a:r>
              <a:rPr lang="en-US" dirty="0" smtClean="0"/>
              <a:t>hypotheses used in Quantitative research.</a:t>
            </a:r>
          </a:p>
          <a:p>
            <a:r>
              <a:rPr lang="en-US" dirty="0" smtClean="0"/>
              <a:t>Helps to delve</a:t>
            </a:r>
            <a:r>
              <a:rPr lang="en-US" dirty="0"/>
              <a:t> deeper into the data generated by quantitative research. </a:t>
            </a:r>
            <a:endParaRPr lang="en-US" dirty="0" smtClean="0"/>
          </a:p>
          <a:p>
            <a:r>
              <a:rPr lang="en-US" dirty="0" smtClean="0"/>
              <a:t>Qualitative </a:t>
            </a:r>
            <a:r>
              <a:rPr lang="en-US" dirty="0"/>
              <a:t>research does not exist as an island apart from quantitative research, but as an integral part of research methods to be used for the understanding of the world around us.</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11</a:t>
            </a:fld>
            <a:endParaRPr lang="en-US"/>
          </a:p>
        </p:txBody>
      </p:sp>
    </p:spTree>
    <p:extLst>
      <p:ext uri="{BB962C8B-B14F-4D97-AF65-F5344CB8AC3E}">
        <p14:creationId xmlns:p14="http://schemas.microsoft.com/office/powerpoint/2010/main" val="1324313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QUALITATIVE RESEARCH</a:t>
            </a:r>
            <a:endParaRPr lang="en-US" dirty="0"/>
          </a:p>
        </p:txBody>
      </p:sp>
      <p:sp>
        <p:nvSpPr>
          <p:cNvPr id="3" name="Content Placeholder 2"/>
          <p:cNvSpPr>
            <a:spLocks noGrp="1"/>
          </p:cNvSpPr>
          <p:nvPr>
            <p:ph idx="1"/>
          </p:nvPr>
        </p:nvSpPr>
        <p:spPr/>
        <p:txBody>
          <a:bodyPr>
            <a:normAutofit/>
          </a:bodyPr>
          <a:lstStyle/>
          <a:p>
            <a:r>
              <a:rPr lang="en-US" b="1" dirty="0" smtClean="0"/>
              <a:t>Flexibility - </a:t>
            </a:r>
            <a:r>
              <a:rPr lang="en-US" dirty="0" smtClean="0"/>
              <a:t>The </a:t>
            </a:r>
            <a:r>
              <a:rPr lang="en-US" dirty="0"/>
              <a:t>data collection and analysis process can be adapted as new ideas or patterns emerge. </a:t>
            </a:r>
          </a:p>
          <a:p>
            <a:r>
              <a:rPr lang="en-US" b="1" dirty="0"/>
              <a:t>Natural </a:t>
            </a:r>
            <a:r>
              <a:rPr lang="en-US" b="1" dirty="0" smtClean="0"/>
              <a:t>settings - </a:t>
            </a:r>
            <a:r>
              <a:rPr lang="en-US" dirty="0" smtClean="0"/>
              <a:t>Data </a:t>
            </a:r>
            <a:r>
              <a:rPr lang="en-US" dirty="0"/>
              <a:t>collection occurs in real-world </a:t>
            </a:r>
            <a:r>
              <a:rPr lang="en-US" dirty="0" smtClean="0"/>
              <a:t>contexts</a:t>
            </a:r>
            <a:endParaRPr lang="en-US" dirty="0"/>
          </a:p>
          <a:p>
            <a:r>
              <a:rPr lang="en-US" b="1" dirty="0"/>
              <a:t>Meaningful </a:t>
            </a:r>
            <a:r>
              <a:rPr lang="en-US" b="1" dirty="0" smtClean="0"/>
              <a:t>insights - </a:t>
            </a:r>
            <a:r>
              <a:rPr lang="en-US" dirty="0" smtClean="0"/>
              <a:t>Detailed </a:t>
            </a:r>
            <a:r>
              <a:rPr lang="en-US" dirty="0"/>
              <a:t>descriptions of people’s experiences, feelings and perceptions can be used in designing, testing or improving systems or products.</a:t>
            </a:r>
          </a:p>
          <a:p>
            <a:r>
              <a:rPr lang="en-US" b="1" dirty="0"/>
              <a:t>Generation of new </a:t>
            </a:r>
            <a:r>
              <a:rPr lang="en-US" b="1" dirty="0" smtClean="0"/>
              <a:t>ideas - </a:t>
            </a:r>
            <a:r>
              <a:rPr lang="en-US" dirty="0" smtClean="0"/>
              <a:t>Open-ended </a:t>
            </a:r>
            <a:r>
              <a:rPr lang="en-US" dirty="0"/>
              <a:t>responses mean that researchers can uncover novel problems or opportunities that they wouldn’t have thought of otherwise.</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12</a:t>
            </a:fld>
            <a:endParaRPr lang="en-US"/>
          </a:p>
        </p:txBody>
      </p:sp>
    </p:spTree>
    <p:extLst>
      <p:ext uri="{BB962C8B-B14F-4D97-AF65-F5344CB8AC3E}">
        <p14:creationId xmlns:p14="http://schemas.microsoft.com/office/powerpoint/2010/main" val="204933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QUALITATIVE RESEARCH</a:t>
            </a:r>
            <a:endParaRPr lang="en-US" dirty="0"/>
          </a:p>
        </p:txBody>
      </p:sp>
      <p:sp>
        <p:nvSpPr>
          <p:cNvPr id="3" name="Content Placeholder 2"/>
          <p:cNvSpPr>
            <a:spLocks noGrp="1"/>
          </p:cNvSpPr>
          <p:nvPr>
            <p:ph idx="1"/>
          </p:nvPr>
        </p:nvSpPr>
        <p:spPr/>
        <p:txBody>
          <a:bodyPr>
            <a:normAutofit/>
          </a:bodyPr>
          <a:lstStyle/>
          <a:p>
            <a:r>
              <a:rPr lang="en-US" b="1" dirty="0" smtClean="0"/>
              <a:t>Subjectivity - </a:t>
            </a:r>
            <a:r>
              <a:rPr lang="en-US" dirty="0" smtClean="0"/>
              <a:t>Due </a:t>
            </a:r>
            <a:r>
              <a:rPr lang="en-US" dirty="0"/>
              <a:t>to the researcher’s primary role in analyzing and interpreting data, qualitative research cannot be replicated. The researcher decides what is important and what is irrelevant in data analysis, so interpretations of the same data can vary greatly.</a:t>
            </a:r>
          </a:p>
          <a:p>
            <a:r>
              <a:rPr lang="en-US" b="1" dirty="0"/>
              <a:t>Limited </a:t>
            </a:r>
            <a:r>
              <a:rPr lang="en-US" b="1" dirty="0" smtClean="0"/>
              <a:t>generalizability - </a:t>
            </a:r>
            <a:r>
              <a:rPr lang="en-US" dirty="0" smtClean="0"/>
              <a:t>Small</a:t>
            </a:r>
            <a:r>
              <a:rPr lang="en-US" dirty="0"/>
              <a:t> samples are often used to gather detailed data about specific </a:t>
            </a:r>
            <a:r>
              <a:rPr lang="en-US" dirty="0" smtClean="0"/>
              <a:t>contexts which may be  biased </a:t>
            </a:r>
            <a:r>
              <a:rPr lang="en-US" dirty="0"/>
              <a:t>and unrepresentative of the wider population.</a:t>
            </a:r>
          </a:p>
          <a:p>
            <a:r>
              <a:rPr lang="en-US" b="1" dirty="0" smtClean="0"/>
              <a:t>Labor-intensive - </a:t>
            </a:r>
            <a:r>
              <a:rPr lang="en-US" dirty="0" smtClean="0"/>
              <a:t>Although </a:t>
            </a:r>
            <a:r>
              <a:rPr lang="en-US" dirty="0"/>
              <a:t>software can be used to manage and record large amounts of text, data analysis often has to be checked or performed manually</a:t>
            </a:r>
            <a:r>
              <a:rPr lang="en-US" dirty="0" smtClean="0"/>
              <a:t>.</a:t>
            </a:r>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13</a:t>
            </a:fld>
            <a:endParaRPr lang="en-US"/>
          </a:p>
        </p:txBody>
      </p:sp>
    </p:spTree>
    <p:extLst>
      <p:ext uri="{BB962C8B-B14F-4D97-AF65-F5344CB8AC3E}">
        <p14:creationId xmlns:p14="http://schemas.microsoft.com/office/powerpoint/2010/main" val="39098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Qualitative </a:t>
            </a:r>
            <a:r>
              <a:rPr lang="en-US" dirty="0"/>
              <a:t>research uses techniques including structured and unstructured interviews, focus groups, and participant observation to not only help generate hypotheses which can be </a:t>
            </a:r>
            <a:r>
              <a:rPr lang="en-US" dirty="0" smtClean="0"/>
              <a:t>rigorously</a:t>
            </a:r>
            <a:r>
              <a:rPr lang="en-US" dirty="0"/>
              <a:t> tested with quantitative research but also to help researchers delve deeper into the quantitative research numbers, understand what they mean, and understand what the implications are.  </a:t>
            </a:r>
            <a:endParaRPr lang="en-US" dirty="0" smtClean="0"/>
          </a:p>
          <a:p>
            <a:r>
              <a:rPr lang="en-US" dirty="0" smtClean="0"/>
              <a:t>Qualitative </a:t>
            </a:r>
            <a:r>
              <a:rPr lang="en-US" dirty="0"/>
              <a:t>research provides researchers with a way to understand what is going on, especially when things are not easily categorized</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14</a:t>
            </a:fld>
            <a:endParaRPr lang="en-US"/>
          </a:p>
        </p:txBody>
      </p:sp>
    </p:spTree>
    <p:extLst>
      <p:ext uri="{BB962C8B-B14F-4D97-AF65-F5344CB8AC3E}">
        <p14:creationId xmlns:p14="http://schemas.microsoft.com/office/powerpoint/2010/main" val="238668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err="1"/>
              <a:t>Tenny</a:t>
            </a:r>
            <a:r>
              <a:rPr lang="en-US" dirty="0"/>
              <a:t> S, Brannan JM, Brannan GD. Qualitative Study. [Updated 2022 Sep 18]. In: </a:t>
            </a:r>
            <a:r>
              <a:rPr lang="en-US" dirty="0" err="1"/>
              <a:t>StatPearls</a:t>
            </a:r>
            <a:r>
              <a:rPr lang="en-US" dirty="0"/>
              <a:t> [Internet]. Treasure Island (FL): </a:t>
            </a:r>
            <a:r>
              <a:rPr lang="en-US" dirty="0" err="1"/>
              <a:t>StatPearls</a:t>
            </a:r>
            <a:r>
              <a:rPr lang="en-US" dirty="0"/>
              <a:t> Publishing; 2023 Jan-. Available from: </a:t>
            </a:r>
            <a:r>
              <a:rPr lang="en-US" dirty="0">
                <a:hlinkClick r:id="rId2"/>
              </a:rPr>
              <a:t>https://www.ncbi.nlm.nih.gov/books/NBK470395</a:t>
            </a:r>
            <a:r>
              <a:rPr lang="en-US" dirty="0" smtClean="0">
                <a:hlinkClick r:id="rId2"/>
              </a:rPr>
              <a:t>/</a:t>
            </a:r>
            <a:endParaRPr lang="en-US" dirty="0" smtClean="0"/>
          </a:p>
          <a:p>
            <a:r>
              <a:rPr lang="en-US" dirty="0"/>
              <a:t>Bhandari, P. (2023, June 22). </a:t>
            </a:r>
            <a:r>
              <a:rPr lang="en-US" i="1" dirty="0"/>
              <a:t>What Is Qualitative Research? | Methods &amp; Examples.</a:t>
            </a:r>
            <a:r>
              <a:rPr lang="en-US" dirty="0"/>
              <a:t> </a:t>
            </a:r>
            <a:r>
              <a:rPr lang="en-US" dirty="0" err="1"/>
              <a:t>Scribbr</a:t>
            </a:r>
            <a:r>
              <a:rPr lang="en-US" dirty="0"/>
              <a:t>. Retrieved November 18, 2023, from </a:t>
            </a:r>
            <a:r>
              <a:rPr lang="en-US" dirty="0" smtClean="0">
                <a:hlinkClick r:id="rId3"/>
              </a:rPr>
              <a:t>https</a:t>
            </a:r>
            <a:r>
              <a:rPr lang="en-US" dirty="0">
                <a:hlinkClick r:id="rId3"/>
              </a:rPr>
              <a:t>://www.scribbr.com/methodology/qualitative-research</a:t>
            </a:r>
            <a:r>
              <a:rPr lang="en-US" dirty="0" smtClean="0">
                <a:hlinkClick r:id="rId3"/>
              </a:rPr>
              <a:t>/</a:t>
            </a:r>
            <a:endParaRPr lang="en-US" dirty="0" smtClean="0"/>
          </a:p>
          <a:p>
            <a:r>
              <a:rPr lang="en-US" dirty="0" smtClean="0"/>
              <a:t>Prof</a:t>
            </a:r>
            <a:r>
              <a:rPr lang="en-US" dirty="0" smtClean="0"/>
              <a:t>. Philip Baba </a:t>
            </a:r>
            <a:r>
              <a:rPr lang="en-US" dirty="0" err="1" smtClean="0"/>
              <a:t>Adongo</a:t>
            </a:r>
            <a:r>
              <a:rPr lang="en-US" dirty="0" smtClean="0"/>
              <a:t>, 2019, Lecture Notes (MPH 2018/2019) – Qualitative Research.</a:t>
            </a:r>
          </a:p>
          <a:p>
            <a:endParaRPr lang="en-US" dirty="0" smtClean="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15</a:t>
            </a:fld>
            <a:endParaRPr lang="en-US"/>
          </a:p>
        </p:txBody>
      </p:sp>
    </p:spTree>
    <p:extLst>
      <p:ext uri="{BB962C8B-B14F-4D97-AF65-F5344CB8AC3E}">
        <p14:creationId xmlns:p14="http://schemas.microsoft.com/office/powerpoint/2010/main" val="2745794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a:t>
            </a:r>
            <a:r>
              <a:rPr lang="en-US" dirty="0" smtClean="0"/>
              <a:t>RESEARCH 1</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type of research that explores and provides deeper insights into real-world </a:t>
            </a:r>
            <a:r>
              <a:rPr lang="en-US" dirty="0" smtClean="0"/>
              <a:t>problems, to build a </a:t>
            </a:r>
            <a:r>
              <a:rPr lang="en-US" dirty="0"/>
              <a:t>complex and holistic picture of </a:t>
            </a:r>
            <a:r>
              <a:rPr lang="en-US" dirty="0" smtClean="0"/>
              <a:t>a </a:t>
            </a:r>
            <a:r>
              <a:rPr lang="en-US" dirty="0"/>
              <a:t>phenomenon of </a:t>
            </a:r>
            <a:r>
              <a:rPr lang="en-US" dirty="0" smtClean="0"/>
              <a:t>interest in the real-world. </a:t>
            </a:r>
          </a:p>
          <a:p>
            <a:r>
              <a:rPr lang="en-US" dirty="0" smtClean="0"/>
              <a:t>The goal of qualitative research is to develop an understanding of a social or human problem from multiple perspectives - attempting </a:t>
            </a:r>
            <a:r>
              <a:rPr lang="en-US" dirty="0"/>
              <a:t>to make sense of, or interpret, phenomena in terms of meanings people bring to </a:t>
            </a:r>
            <a:r>
              <a:rPr lang="en-US" dirty="0" smtClean="0"/>
              <a:t>them</a:t>
            </a:r>
          </a:p>
          <a:p>
            <a:r>
              <a:rPr lang="en-US" dirty="0" smtClean="0"/>
              <a:t>Phenomena such as experiences, perceptions, attitudes, and behaviors can be difficult to accurately capture quantitatively</a:t>
            </a:r>
          </a:p>
          <a:p>
            <a:r>
              <a:rPr lang="en-US" dirty="0" smtClean="0"/>
              <a:t>Qualitative approach allows participants themselves to explain how, why, or what they were thinking, feeling, and experiencing at a certain time or during an event of interest.</a:t>
            </a:r>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2</a:t>
            </a:fld>
            <a:endParaRPr lang="en-US"/>
          </a:p>
        </p:txBody>
      </p:sp>
    </p:spTree>
    <p:extLst>
      <p:ext uri="{BB962C8B-B14F-4D97-AF65-F5344CB8AC3E}">
        <p14:creationId xmlns:p14="http://schemas.microsoft.com/office/powerpoint/2010/main" val="2888704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RESEARCH </a:t>
            </a:r>
            <a:r>
              <a:rPr lang="en-US" dirty="0" smtClean="0"/>
              <a:t>2</a:t>
            </a:r>
            <a:endParaRPr lang="en-US" dirty="0"/>
          </a:p>
        </p:txBody>
      </p:sp>
      <p:sp>
        <p:nvSpPr>
          <p:cNvPr id="3" name="Content Placeholder 2"/>
          <p:cNvSpPr>
            <a:spLocks noGrp="1"/>
          </p:cNvSpPr>
          <p:nvPr>
            <p:ph idx="1"/>
          </p:nvPr>
        </p:nvSpPr>
        <p:spPr/>
        <p:txBody>
          <a:bodyPr>
            <a:normAutofit/>
          </a:bodyPr>
          <a:lstStyle/>
          <a:p>
            <a:r>
              <a:rPr lang="en-US" dirty="0" smtClean="0"/>
              <a:t>Answers the questions of ‘how’ and ‘why’  instead of ‘how many’ or ‘how much’ answered by quantitative research. </a:t>
            </a:r>
          </a:p>
          <a:p>
            <a:r>
              <a:rPr lang="en-US" dirty="0" smtClean="0"/>
              <a:t>While different, qualitative and quantitative approaches are not necessarily opposites, and not mutually exclusive</a:t>
            </a:r>
          </a:p>
          <a:p>
            <a:r>
              <a:rPr lang="en-US" dirty="0"/>
              <a:t>Qualitative can be a stand-alone study or part of mixed-methods research that combines qualitative and quantitative data (like CREATE).</a:t>
            </a:r>
          </a:p>
          <a:p>
            <a:pPr lvl="1"/>
            <a:r>
              <a:rPr lang="en-US" dirty="0" smtClean="0"/>
              <a:t>Qualitative research can generate hypotheses for quantitative research</a:t>
            </a:r>
          </a:p>
          <a:p>
            <a:pPr lvl="1"/>
            <a:r>
              <a:rPr lang="en-US" dirty="0" smtClean="0"/>
              <a:t>Qualitative research can help expand and deepen understanding of data or results obtained from quantitative analysis</a:t>
            </a:r>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3</a:t>
            </a:fld>
            <a:endParaRPr lang="en-US"/>
          </a:p>
        </p:txBody>
      </p:sp>
    </p:spTree>
    <p:extLst>
      <p:ext uri="{BB962C8B-B14F-4D97-AF65-F5344CB8AC3E}">
        <p14:creationId xmlns:p14="http://schemas.microsoft.com/office/powerpoint/2010/main" val="1629628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a:t>
            </a:r>
            <a:endParaRPr lang="en-US" dirty="0"/>
          </a:p>
        </p:txBody>
      </p:sp>
      <p:sp>
        <p:nvSpPr>
          <p:cNvPr id="3" name="Content Placeholder 2"/>
          <p:cNvSpPr>
            <a:spLocks noGrp="1"/>
          </p:cNvSpPr>
          <p:nvPr>
            <p:ph idx="1"/>
          </p:nvPr>
        </p:nvSpPr>
        <p:spPr>
          <a:xfrm>
            <a:off x="838200" y="1332411"/>
            <a:ext cx="10515600" cy="4844552"/>
          </a:xfrm>
        </p:spPr>
        <p:txBody>
          <a:bodyPr>
            <a:normAutofit fontScale="92500" lnSpcReduction="20000"/>
          </a:bodyPr>
          <a:lstStyle/>
          <a:p>
            <a:r>
              <a:rPr lang="en-US" b="1" dirty="0" smtClean="0"/>
              <a:t>Ethnography</a:t>
            </a:r>
            <a:r>
              <a:rPr lang="en-US" dirty="0" smtClean="0"/>
              <a:t> - The researcher is directly immersed in the participant’s environment, and comes out with accounts of actions, behaviors, events, etc. through the eyes of someone involved in the population, and is therefore able to place specific encounters, events, adventures into fuller and more meaningful context.</a:t>
            </a:r>
          </a:p>
          <a:p>
            <a:r>
              <a:rPr lang="en-US" b="1" dirty="0" smtClean="0"/>
              <a:t>Grounded theory </a:t>
            </a:r>
            <a:r>
              <a:rPr lang="en-US" dirty="0" smtClean="0"/>
              <a:t>- </a:t>
            </a:r>
            <a:r>
              <a:rPr lang="en-US" dirty="0"/>
              <a:t>generation of a theoretical model through the experience of observing a study population and developing a comparative analysis of their speech and behavior</a:t>
            </a:r>
            <a:r>
              <a:rPr lang="en-US" dirty="0" smtClean="0"/>
              <a:t>.</a:t>
            </a:r>
          </a:p>
          <a:p>
            <a:r>
              <a:rPr lang="en-US" b="1" dirty="0"/>
              <a:t>Narrative Research</a:t>
            </a:r>
            <a:r>
              <a:rPr lang="en-US" dirty="0"/>
              <a:t> - this approach weaves together a sequence of events, usually from just one or two individuals, in the hopes of creating a cohesive story.</a:t>
            </a:r>
          </a:p>
          <a:p>
            <a:r>
              <a:rPr lang="en-US" b="1" dirty="0"/>
              <a:t>Phenomenology</a:t>
            </a:r>
            <a:r>
              <a:rPr lang="en-US" dirty="0"/>
              <a:t> – An approach that look into the ‘lived experiences’ of the participants and aims to examine how and why participants behaved a certain way, from the perspective of those who have experienced it.</a:t>
            </a:r>
          </a:p>
          <a:p>
            <a:endParaRPr lang="en-US" dirty="0"/>
          </a:p>
          <a:p>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4</a:t>
            </a:fld>
            <a:endParaRPr lang="en-US"/>
          </a:p>
        </p:txBody>
      </p:sp>
    </p:spTree>
    <p:extLst>
      <p:ext uri="{BB962C8B-B14F-4D97-AF65-F5344CB8AC3E}">
        <p14:creationId xmlns:p14="http://schemas.microsoft.com/office/powerpoint/2010/main" val="3333260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937" y="0"/>
            <a:ext cx="10515600" cy="1325563"/>
          </a:xfrm>
        </p:spPr>
        <p:txBody>
          <a:bodyPr/>
          <a:lstStyle/>
          <a:p>
            <a:r>
              <a:rPr lang="en-US" dirty="0" smtClean="0"/>
              <a:t>METHODS 1</a:t>
            </a:r>
            <a:endParaRPr lang="en-US" dirty="0"/>
          </a:p>
        </p:txBody>
      </p:sp>
      <p:sp>
        <p:nvSpPr>
          <p:cNvPr id="3" name="Content Placeholder 2"/>
          <p:cNvSpPr>
            <a:spLocks noGrp="1"/>
          </p:cNvSpPr>
          <p:nvPr>
            <p:ph idx="1"/>
          </p:nvPr>
        </p:nvSpPr>
        <p:spPr>
          <a:xfrm>
            <a:off x="511629" y="1155110"/>
            <a:ext cx="10515600" cy="3921079"/>
          </a:xfrm>
        </p:spPr>
        <p:txBody>
          <a:bodyPr>
            <a:noAutofit/>
          </a:bodyPr>
          <a:lstStyle/>
          <a:p>
            <a:r>
              <a:rPr lang="en-US" dirty="0"/>
              <a:t>Group Discussions - Listening to people as they discuss and learning from them - allows people the opportunity to express their views in details. </a:t>
            </a:r>
          </a:p>
          <a:p>
            <a:pPr lvl="1"/>
            <a:r>
              <a:rPr lang="en-US" dirty="0"/>
              <a:t>Participants may be of the same socio-economic background, belief systems, ethnicity and gender. </a:t>
            </a:r>
          </a:p>
          <a:p>
            <a:pPr lvl="1"/>
            <a:r>
              <a:rPr lang="en-US" dirty="0"/>
              <a:t>Less intimidation compared to face-to-face interviews</a:t>
            </a:r>
          </a:p>
          <a:p>
            <a:pPr lvl="1"/>
            <a:r>
              <a:rPr lang="en-US" dirty="0" err="1"/>
              <a:t>Egs</a:t>
            </a:r>
            <a:r>
              <a:rPr lang="en-US" dirty="0"/>
              <a:t> of groups - Consensus groups, Natural groups, Focused groups</a:t>
            </a:r>
          </a:p>
          <a:p>
            <a:pPr lvl="1"/>
            <a:r>
              <a:rPr lang="en-US" dirty="0"/>
              <a:t>A focus group discussion consist typically of (8-12) people brought together to discuss a topic.</a:t>
            </a:r>
          </a:p>
          <a:p>
            <a:pPr lvl="1"/>
            <a:r>
              <a:rPr lang="en-US" dirty="0"/>
              <a:t>The discussions are led/moderated by at least two people</a:t>
            </a:r>
          </a:p>
          <a:p>
            <a:pPr lvl="2"/>
            <a:r>
              <a:rPr lang="en-US" sz="2400" dirty="0"/>
              <a:t>Facilitator</a:t>
            </a:r>
          </a:p>
          <a:p>
            <a:pPr lvl="2"/>
            <a:r>
              <a:rPr lang="en-US" sz="2400" dirty="0"/>
              <a:t>Recorder</a:t>
            </a:r>
          </a:p>
          <a:p>
            <a:endParaRPr lang="en-US" sz="2400" dirty="0" smtClean="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5</a:t>
            </a:fld>
            <a:endParaRPr lang="en-US"/>
          </a:p>
        </p:txBody>
      </p:sp>
    </p:spTree>
    <p:extLst>
      <p:ext uri="{BB962C8B-B14F-4D97-AF65-F5344CB8AC3E}">
        <p14:creationId xmlns:p14="http://schemas.microsoft.com/office/powerpoint/2010/main" val="3793168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2</a:t>
            </a:r>
            <a:endParaRPr lang="en-US" dirty="0"/>
          </a:p>
        </p:txBody>
      </p:sp>
      <p:sp>
        <p:nvSpPr>
          <p:cNvPr id="3" name="Content Placeholder 2"/>
          <p:cNvSpPr>
            <a:spLocks noGrp="1"/>
          </p:cNvSpPr>
          <p:nvPr>
            <p:ph idx="1"/>
          </p:nvPr>
        </p:nvSpPr>
        <p:spPr>
          <a:xfrm>
            <a:off x="576943" y="1377180"/>
            <a:ext cx="10515600" cy="4351338"/>
          </a:xfrm>
        </p:spPr>
        <p:txBody>
          <a:bodyPr>
            <a:noAutofit/>
          </a:bodyPr>
          <a:lstStyle/>
          <a:p>
            <a:r>
              <a:rPr lang="en-US" dirty="0"/>
              <a:t>Interviews - personally asking people questions in one-on-one conversations.</a:t>
            </a:r>
          </a:p>
          <a:p>
            <a:pPr lvl="1"/>
            <a:r>
              <a:rPr lang="en-US" dirty="0"/>
              <a:t>Key Informant Interviews - A verifiable knowledgeable person known as the Key Informant is interviewed. </a:t>
            </a:r>
          </a:p>
          <a:p>
            <a:pPr lvl="1"/>
            <a:r>
              <a:rPr lang="en-US" dirty="0"/>
              <a:t>In-depth interviews</a:t>
            </a:r>
          </a:p>
          <a:p>
            <a:r>
              <a:rPr lang="en-US" dirty="0" smtClean="0"/>
              <a:t>Observation </a:t>
            </a:r>
            <a:r>
              <a:rPr lang="en-US" dirty="0"/>
              <a:t>– </a:t>
            </a:r>
            <a:endParaRPr lang="en-US" dirty="0" smtClean="0"/>
          </a:p>
          <a:p>
            <a:pPr lvl="1"/>
            <a:r>
              <a:rPr lang="en-US" dirty="0"/>
              <a:t>Participant observation:  The observer takes part in the situation he or she observes.</a:t>
            </a:r>
          </a:p>
          <a:p>
            <a:pPr lvl="1"/>
            <a:r>
              <a:rPr lang="en-US" dirty="0"/>
              <a:t>Non-participant observation:  The observer watches the situation, openly or concealed, but does not  participate.</a:t>
            </a:r>
          </a:p>
          <a:p>
            <a:pPr lvl="1"/>
            <a:r>
              <a:rPr lang="en-US" dirty="0"/>
              <a:t>Use of a checklist developed based on goals/objectives</a:t>
            </a:r>
          </a:p>
          <a:p>
            <a:r>
              <a:rPr lang="en-US" dirty="0" smtClean="0"/>
              <a:t>Secondary </a:t>
            </a:r>
            <a:r>
              <a:rPr lang="en-US" dirty="0"/>
              <a:t>research: collecting existing data in the form of texts, images, audio or video recordings, etc.</a:t>
            </a:r>
          </a:p>
          <a:p>
            <a:endParaRPr lang="en-US" dirty="0"/>
          </a:p>
          <a:p>
            <a:pPr lvl="1"/>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6</a:t>
            </a:fld>
            <a:endParaRPr lang="en-US"/>
          </a:p>
        </p:txBody>
      </p:sp>
    </p:spTree>
    <p:extLst>
      <p:ext uri="{BB962C8B-B14F-4D97-AF65-F5344CB8AC3E}">
        <p14:creationId xmlns:p14="http://schemas.microsoft.com/office/powerpoint/2010/main" val="2625535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9609"/>
          </a:xfrm>
        </p:spPr>
        <p:txBody>
          <a:bodyPr/>
          <a:lstStyle/>
          <a:p>
            <a:r>
              <a:rPr lang="en-US" dirty="0" smtClean="0"/>
              <a:t>SETTING UP THE DISCUSSION/INTERVIEW</a:t>
            </a:r>
            <a:endParaRPr lang="en-US" dirty="0"/>
          </a:p>
        </p:txBody>
      </p:sp>
      <p:sp>
        <p:nvSpPr>
          <p:cNvPr id="3" name="Content Placeholder 2"/>
          <p:cNvSpPr>
            <a:spLocks noGrp="1"/>
          </p:cNvSpPr>
          <p:nvPr>
            <p:ph idx="1"/>
          </p:nvPr>
        </p:nvSpPr>
        <p:spPr>
          <a:xfrm>
            <a:off x="590005" y="1224734"/>
            <a:ext cx="10515600" cy="4351338"/>
          </a:xfrm>
        </p:spPr>
        <p:txBody>
          <a:bodyPr>
            <a:noAutofit/>
          </a:bodyPr>
          <a:lstStyle/>
          <a:p>
            <a:r>
              <a:rPr lang="en-US" sz="2400" dirty="0" smtClean="0"/>
              <a:t>Participants should </a:t>
            </a:r>
            <a:r>
              <a:rPr lang="en-US" sz="2400" dirty="0"/>
              <a:t>know what to expect </a:t>
            </a:r>
          </a:p>
          <a:p>
            <a:r>
              <a:rPr lang="en-US" sz="2400" dirty="0" smtClean="0"/>
              <a:t>Identification and arrangement of the venue</a:t>
            </a:r>
          </a:p>
          <a:p>
            <a:pPr lvl="1"/>
            <a:r>
              <a:rPr lang="en-US" dirty="0" smtClean="0"/>
              <a:t>Privacy - onlookers</a:t>
            </a:r>
            <a:r>
              <a:rPr lang="en-US" dirty="0"/>
              <a:t>, invaders, </a:t>
            </a:r>
            <a:r>
              <a:rPr lang="en-US" dirty="0" smtClean="0"/>
              <a:t>gatekeepers</a:t>
            </a:r>
          </a:p>
          <a:p>
            <a:pPr lvl="1"/>
            <a:r>
              <a:rPr lang="en-US" dirty="0" smtClean="0"/>
              <a:t>Comfort</a:t>
            </a:r>
            <a:endParaRPr lang="en-US" dirty="0"/>
          </a:p>
          <a:p>
            <a:r>
              <a:rPr lang="en-US" sz="2400" dirty="0"/>
              <a:t>The </a:t>
            </a:r>
            <a:r>
              <a:rPr lang="en-US" sz="2400" dirty="0" smtClean="0"/>
              <a:t>discussion/interview </a:t>
            </a:r>
            <a:r>
              <a:rPr lang="en-US" sz="2400" dirty="0"/>
              <a:t>guide</a:t>
            </a:r>
          </a:p>
          <a:p>
            <a:pPr lvl="1"/>
            <a:r>
              <a:rPr lang="en-US" dirty="0"/>
              <a:t>Start with ice breaking questions – establish rapport to allow participants to </a:t>
            </a:r>
            <a:r>
              <a:rPr lang="en-US" dirty="0" smtClean="0"/>
              <a:t>freely express themselves.</a:t>
            </a:r>
            <a:endParaRPr lang="en-US" dirty="0"/>
          </a:p>
          <a:p>
            <a:pPr lvl="1"/>
            <a:r>
              <a:rPr lang="en-US" dirty="0"/>
              <a:t>Structured/Unstructured questionnaires</a:t>
            </a:r>
          </a:p>
          <a:p>
            <a:pPr lvl="1"/>
            <a:r>
              <a:rPr lang="en-US" dirty="0"/>
              <a:t>Open-ended questions </a:t>
            </a:r>
          </a:p>
          <a:p>
            <a:pPr lvl="1"/>
            <a:r>
              <a:rPr lang="en-US" dirty="0" smtClean="0"/>
              <a:t>Avoid/Limit </a:t>
            </a:r>
            <a:r>
              <a:rPr lang="en-US" dirty="0"/>
              <a:t>asking questions that will yield yes/no answers</a:t>
            </a:r>
          </a:p>
          <a:p>
            <a:pPr lvl="1"/>
            <a:r>
              <a:rPr lang="en-US" dirty="0"/>
              <a:t>Think about probes and prompts</a:t>
            </a:r>
          </a:p>
          <a:p>
            <a:pPr lvl="1"/>
            <a:r>
              <a:rPr lang="en-US" dirty="0"/>
              <a:t>Allow people the opportunity to express similar feelings</a:t>
            </a:r>
          </a:p>
          <a:p>
            <a:r>
              <a:rPr lang="en-US" sz="2400" dirty="0" smtClean="0"/>
              <a:t>Consider follow-up – get contacts</a:t>
            </a:r>
          </a:p>
          <a:p>
            <a:pPr marL="0" indent="0">
              <a:buNone/>
            </a:pPr>
            <a:r>
              <a:rPr lang="en-US" sz="2400" dirty="0" smtClean="0"/>
              <a:t> </a:t>
            </a:r>
            <a:endParaRPr lang="en-US" sz="2400" dirty="0"/>
          </a:p>
          <a:p>
            <a:endParaRPr lang="en-US" sz="2400"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7</a:t>
            </a:fld>
            <a:endParaRPr lang="en-US"/>
          </a:p>
        </p:txBody>
      </p:sp>
    </p:spTree>
    <p:extLst>
      <p:ext uri="{BB962C8B-B14F-4D97-AF65-F5344CB8AC3E}">
        <p14:creationId xmlns:p14="http://schemas.microsoft.com/office/powerpoint/2010/main" val="3857303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SAMPLING </a:t>
            </a:r>
            <a:endParaRPr lang="en-US" dirty="0"/>
          </a:p>
        </p:txBody>
      </p:sp>
      <p:sp>
        <p:nvSpPr>
          <p:cNvPr id="3" name="Content Placeholder 2"/>
          <p:cNvSpPr>
            <a:spLocks noGrp="1"/>
          </p:cNvSpPr>
          <p:nvPr>
            <p:ph idx="1"/>
          </p:nvPr>
        </p:nvSpPr>
        <p:spPr>
          <a:xfrm>
            <a:off x="838200" y="1407613"/>
            <a:ext cx="10515600" cy="4351338"/>
          </a:xfrm>
        </p:spPr>
        <p:txBody>
          <a:bodyPr>
            <a:noAutofit/>
          </a:bodyPr>
          <a:lstStyle/>
          <a:p>
            <a:r>
              <a:rPr lang="en-US" sz="2400" dirty="0" smtClean="0"/>
              <a:t>Like in Quantitative Research, the sample should represent </a:t>
            </a:r>
            <a:r>
              <a:rPr lang="en-US" sz="2400" dirty="0"/>
              <a:t>the intended study </a:t>
            </a:r>
            <a:r>
              <a:rPr lang="en-US" sz="2400" dirty="0" smtClean="0"/>
              <a:t>population.</a:t>
            </a:r>
          </a:p>
          <a:p>
            <a:r>
              <a:rPr lang="en-US" sz="2400" dirty="0" smtClean="0"/>
              <a:t>Randomization not important</a:t>
            </a:r>
          </a:p>
          <a:p>
            <a:pPr lvl="1"/>
            <a:r>
              <a:rPr lang="en-US" dirty="0" smtClean="0"/>
              <a:t>Advertise for volunteers</a:t>
            </a:r>
          </a:p>
          <a:p>
            <a:pPr lvl="1"/>
            <a:r>
              <a:rPr lang="en-US" dirty="0" smtClean="0"/>
              <a:t>Work with established community groups</a:t>
            </a:r>
          </a:p>
          <a:p>
            <a:r>
              <a:rPr lang="en-US" sz="2400" dirty="0" smtClean="0"/>
              <a:t>Sampling methods include</a:t>
            </a:r>
            <a:endParaRPr lang="en-US" sz="2400" dirty="0"/>
          </a:p>
          <a:p>
            <a:pPr lvl="1"/>
            <a:r>
              <a:rPr lang="en-US" dirty="0"/>
              <a:t>Purposive sampling- selection based on the researcher’s rationale in terms of being the most informative.</a:t>
            </a:r>
          </a:p>
          <a:p>
            <a:pPr lvl="1"/>
            <a:r>
              <a:rPr lang="en-US" dirty="0"/>
              <a:t>Criterion sampling-selection based on pre-identified factors.</a:t>
            </a:r>
          </a:p>
          <a:p>
            <a:pPr lvl="1"/>
            <a:r>
              <a:rPr lang="en-US" dirty="0"/>
              <a:t>Convenience sampling- selection based on </a:t>
            </a:r>
            <a:r>
              <a:rPr lang="en-US" dirty="0" smtClean="0"/>
              <a:t>availability.</a:t>
            </a:r>
            <a:endParaRPr lang="en-US" dirty="0"/>
          </a:p>
          <a:p>
            <a:pPr lvl="1"/>
            <a:r>
              <a:rPr lang="en-US" dirty="0"/>
              <a:t>Snowball sampling- the selection is by referral from other participants or people who know potential participants.</a:t>
            </a:r>
          </a:p>
          <a:p>
            <a:pPr lvl="1"/>
            <a:r>
              <a:rPr lang="en-US" dirty="0"/>
              <a:t>Extreme case sampling- targeted selection of rare cases</a:t>
            </a:r>
            <a:r>
              <a:rPr lang="en-US" dirty="0" smtClean="0"/>
              <a:t>.</a:t>
            </a:r>
            <a:endParaRPr lang="en-US" dirty="0"/>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8</a:t>
            </a:fld>
            <a:endParaRPr lang="en-US"/>
          </a:p>
        </p:txBody>
      </p:sp>
    </p:spTree>
    <p:extLst>
      <p:ext uri="{BB962C8B-B14F-4D97-AF65-F5344CB8AC3E}">
        <p14:creationId xmlns:p14="http://schemas.microsoft.com/office/powerpoint/2010/main" val="3886913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469"/>
          </a:xfrm>
        </p:spPr>
        <p:txBody>
          <a:bodyPr/>
          <a:lstStyle/>
          <a:p>
            <a:r>
              <a:rPr lang="en-US" dirty="0" smtClean="0"/>
              <a:t>DATA COLLECTION AND ANALYSIS</a:t>
            </a:r>
            <a:endParaRPr lang="en-US" dirty="0"/>
          </a:p>
        </p:txBody>
      </p:sp>
      <p:sp>
        <p:nvSpPr>
          <p:cNvPr id="3" name="Content Placeholder 2"/>
          <p:cNvSpPr>
            <a:spLocks noGrp="1"/>
          </p:cNvSpPr>
          <p:nvPr>
            <p:ph idx="1"/>
          </p:nvPr>
        </p:nvSpPr>
        <p:spPr>
          <a:xfrm>
            <a:off x="838200" y="1303111"/>
            <a:ext cx="10515600" cy="4351338"/>
          </a:xfrm>
        </p:spPr>
        <p:txBody>
          <a:bodyPr>
            <a:noAutofit/>
          </a:bodyPr>
          <a:lstStyle/>
          <a:p>
            <a:r>
              <a:rPr lang="en-US" sz="2000" dirty="0" smtClean="0"/>
              <a:t>Qualitative Research is based on inductive forms of logic -  categories of interest emerge from the data </a:t>
            </a:r>
          </a:p>
          <a:p>
            <a:r>
              <a:rPr lang="en-US" sz="2000" dirty="0" smtClean="0"/>
              <a:t>The goal is to uncover and discover patterns of theories that help explain a phenomenon of interest to the point of saturation, </a:t>
            </a:r>
            <a:r>
              <a:rPr lang="en-US" sz="2000" dirty="0" err="1" smtClean="0"/>
              <a:t>ie</a:t>
            </a:r>
            <a:r>
              <a:rPr lang="en-US" sz="2000" dirty="0" smtClean="0"/>
              <a:t> that theme or theory has been exhaustively discussed</a:t>
            </a:r>
          </a:p>
          <a:p>
            <a:r>
              <a:rPr lang="en-US" sz="2000" dirty="0" smtClean="0"/>
              <a:t>Determination of accuracy involves verifying the information within informants or triangulation among different sources of information.</a:t>
            </a:r>
          </a:p>
          <a:p>
            <a:r>
              <a:rPr lang="en-US" sz="2000" dirty="0" smtClean="0"/>
              <a:t>Data </a:t>
            </a:r>
            <a:r>
              <a:rPr lang="en-US" sz="2000" dirty="0"/>
              <a:t>is </a:t>
            </a:r>
            <a:r>
              <a:rPr lang="en-US" sz="2000" dirty="0" smtClean="0"/>
              <a:t>recorded </a:t>
            </a:r>
            <a:r>
              <a:rPr lang="en-US" sz="2000" dirty="0" smtClean="0"/>
              <a:t>(text, audio </a:t>
            </a:r>
            <a:r>
              <a:rPr lang="en-US" sz="2000" dirty="0" smtClean="0"/>
              <a:t>or audio-visual) and then transcribed </a:t>
            </a:r>
          </a:p>
          <a:p>
            <a:r>
              <a:rPr lang="en-US" sz="2000" dirty="0" smtClean="0"/>
              <a:t>Transcription –  recordings are transcribed in combination with notes from the recorder, writing down what is said verbatim, including gestures, stressed phrases, body language during the session as noted by the recorder.</a:t>
            </a:r>
          </a:p>
          <a:p>
            <a:r>
              <a:rPr lang="en-US" sz="2000" dirty="0" smtClean="0"/>
              <a:t>Transcribed data is then coded using themes manually </a:t>
            </a:r>
            <a:r>
              <a:rPr lang="en-US" sz="2000" dirty="0"/>
              <a:t>or with the use of </a:t>
            </a:r>
            <a:r>
              <a:rPr lang="en-US" sz="2000" dirty="0" smtClean="0"/>
              <a:t>software </a:t>
            </a:r>
            <a:r>
              <a:rPr lang="en-US" sz="2000" dirty="0" err="1" smtClean="0"/>
              <a:t>eg</a:t>
            </a:r>
            <a:r>
              <a:rPr lang="en-US" sz="2000" dirty="0" smtClean="0"/>
              <a:t>. </a:t>
            </a:r>
            <a:r>
              <a:rPr lang="en-US" sz="2000" dirty="0" err="1" smtClean="0"/>
              <a:t>ATLAS.ti</a:t>
            </a:r>
            <a:r>
              <a:rPr lang="en-US" sz="2000" dirty="0" smtClean="0"/>
              <a:t> </a:t>
            </a:r>
            <a:r>
              <a:rPr lang="en-US" sz="2000" dirty="0"/>
              <a:t>or </a:t>
            </a:r>
            <a:r>
              <a:rPr lang="en-US" sz="2000" dirty="0" err="1" smtClean="0"/>
              <a:t>NVivo</a:t>
            </a:r>
            <a:r>
              <a:rPr lang="en-US" sz="2000" dirty="0" smtClean="0"/>
              <a:t>.</a:t>
            </a:r>
            <a:endParaRPr lang="en-US" sz="2000" dirty="0"/>
          </a:p>
          <a:p>
            <a:r>
              <a:rPr lang="en-US" sz="2000" dirty="0"/>
              <a:t>After </a:t>
            </a:r>
            <a:r>
              <a:rPr lang="en-US" sz="2000" dirty="0" smtClean="0"/>
              <a:t>coding, research </a:t>
            </a:r>
            <a:r>
              <a:rPr lang="en-US" sz="2000" dirty="0"/>
              <a:t>results </a:t>
            </a:r>
            <a:r>
              <a:rPr lang="en-US" sz="2000" dirty="0" smtClean="0"/>
              <a:t>are presented in </a:t>
            </a:r>
            <a:r>
              <a:rPr lang="en-US" sz="2000" dirty="0"/>
              <a:t>various </a:t>
            </a:r>
            <a:r>
              <a:rPr lang="en-US" sz="2000" dirty="0" smtClean="0"/>
              <a:t>formats</a:t>
            </a:r>
          </a:p>
          <a:p>
            <a:pPr lvl="1"/>
            <a:r>
              <a:rPr lang="en-US" sz="1600" dirty="0" smtClean="0"/>
              <a:t>Synthesis </a:t>
            </a:r>
            <a:r>
              <a:rPr lang="en-US" sz="1600" dirty="0"/>
              <a:t>and interpretation presented with excerpts from the </a:t>
            </a:r>
            <a:r>
              <a:rPr lang="en-US" sz="1600" dirty="0" smtClean="0"/>
              <a:t>data</a:t>
            </a:r>
          </a:p>
          <a:p>
            <a:pPr lvl="1"/>
            <a:r>
              <a:rPr lang="en-US" sz="1600" dirty="0" smtClean="0"/>
              <a:t>Themes </a:t>
            </a:r>
            <a:r>
              <a:rPr lang="en-US" sz="1600" dirty="0"/>
              <a:t>and </a:t>
            </a:r>
            <a:r>
              <a:rPr lang="en-US" sz="1600" dirty="0" smtClean="0"/>
              <a:t>theory</a:t>
            </a:r>
          </a:p>
          <a:p>
            <a:pPr lvl="1"/>
            <a:r>
              <a:rPr lang="en-US" sz="1600" dirty="0" smtClean="0"/>
              <a:t>Model </a:t>
            </a:r>
            <a:r>
              <a:rPr lang="en-US" sz="1600" dirty="0"/>
              <a:t>development.</a:t>
            </a:r>
          </a:p>
        </p:txBody>
      </p:sp>
      <p:sp>
        <p:nvSpPr>
          <p:cNvPr id="4" name="Date Placeholder 3"/>
          <p:cNvSpPr>
            <a:spLocks noGrp="1"/>
          </p:cNvSpPr>
          <p:nvPr>
            <p:ph type="dt" sz="half" idx="10"/>
          </p:nvPr>
        </p:nvSpPr>
        <p:spPr/>
        <p:txBody>
          <a:bodyPr/>
          <a:lstStyle/>
          <a:p>
            <a:r>
              <a:rPr lang="en-US" smtClean="0"/>
              <a:t>11/18/2023</a:t>
            </a:r>
            <a:endParaRPr lang="en-US"/>
          </a:p>
        </p:txBody>
      </p:sp>
      <p:sp>
        <p:nvSpPr>
          <p:cNvPr id="5" name="Slide Number Placeholder 4"/>
          <p:cNvSpPr>
            <a:spLocks noGrp="1"/>
          </p:cNvSpPr>
          <p:nvPr>
            <p:ph type="sldNum" sz="quarter" idx="12"/>
          </p:nvPr>
        </p:nvSpPr>
        <p:spPr/>
        <p:txBody>
          <a:bodyPr/>
          <a:lstStyle/>
          <a:p>
            <a:fld id="{8A994D1E-AFCA-474D-BD2C-D74F935BF195}" type="slidenum">
              <a:rPr lang="en-US" smtClean="0"/>
              <a:t>9</a:t>
            </a:fld>
            <a:endParaRPr lang="en-US"/>
          </a:p>
        </p:txBody>
      </p:sp>
    </p:spTree>
    <p:extLst>
      <p:ext uri="{BB962C8B-B14F-4D97-AF65-F5344CB8AC3E}">
        <p14:creationId xmlns:p14="http://schemas.microsoft.com/office/powerpoint/2010/main" val="803740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1079</Words>
  <Application>Microsoft Office PowerPoint</Application>
  <PresentationFormat>Widescreen</PresentationFormat>
  <Paragraphs>132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QUALITATIVE RESEARCH</vt:lpstr>
      <vt:lpstr>QUALITATIVE RESEARCH 1</vt:lpstr>
      <vt:lpstr>QUALITATIVE RESEARCH 2</vt:lpstr>
      <vt:lpstr>APPROACHES</vt:lpstr>
      <vt:lpstr>METHODS 1</vt:lpstr>
      <vt:lpstr>METHODS 2</vt:lpstr>
      <vt:lpstr>SETTING UP THE DISCUSSION/INTERVIEW</vt:lpstr>
      <vt:lpstr>DATA SAMPLING </vt:lpstr>
      <vt:lpstr>DATA COLLECTION AND ANALYSIS</vt:lpstr>
      <vt:lpstr>DATA COLLECTION AND ANALYSIS 2</vt:lpstr>
      <vt:lpstr>APPLICATIONS</vt:lpstr>
      <vt:lpstr>ADVANTAGES OF QUALITATIVE RESEARCH</vt:lpstr>
      <vt:lpstr>DISADVANTAGES OF QUALITATIVE RESEARCH</vt:lpstr>
      <vt:lpstr>SUMMARY</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 Tibboh</dc:creator>
  <cp:lastModifiedBy>Anita Tibboh</cp:lastModifiedBy>
  <cp:revision>35</cp:revision>
  <dcterms:created xsi:type="dcterms:W3CDTF">2023-11-18T18:10:59Z</dcterms:created>
  <dcterms:modified xsi:type="dcterms:W3CDTF">2023-11-18T22:38:26Z</dcterms:modified>
</cp:coreProperties>
</file>